
<file path=[Content_Types].xml><?xml version="1.0" encoding="utf-8"?>
<Types xmlns="http://schemas.openxmlformats.org/package/2006/content-types">
  <Default Extension="png" ContentType="image/png"/>
  <Default Extension="jpeg" ContentType="image/jpeg"/>
  <Default Extension="emf" ContentType="image/x-emf"/>
  <Default Extension="rels" ContentType="application/vnd.openxmlformats-package.relationships+xml"/>
  <Default Extension="xml" ContentType="application/xml"/>
  <Default Extension="fntdata" ContentType="application/x-fontdata"/>
  <Default Extension="wdp" ContentType="image/vnd.ms-photo"/>
  <Default Extension="gif" ContentType="image/gif"/>
  <Default Extension="jpg" ContentType="image/jpe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theme/theme4.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embedTrueTypeFonts="1" saveSubsetFonts="1">
  <p:sldMasterIdLst>
    <p:sldMasterId id="2147483654" r:id="rId1"/>
    <p:sldMasterId id="2147483651" r:id="rId2"/>
  </p:sldMasterIdLst>
  <p:notesMasterIdLst>
    <p:notesMasterId r:id="rId64"/>
  </p:notesMasterIdLst>
  <p:handoutMasterIdLst>
    <p:handoutMasterId r:id="rId65"/>
  </p:handoutMasterIdLst>
  <p:sldIdLst>
    <p:sldId id="261" r:id="rId3"/>
    <p:sldId id="404" r:id="rId4"/>
    <p:sldId id="500" r:id="rId5"/>
    <p:sldId id="501" r:id="rId6"/>
    <p:sldId id="502" r:id="rId7"/>
    <p:sldId id="503" r:id="rId8"/>
    <p:sldId id="504" r:id="rId9"/>
    <p:sldId id="426" r:id="rId10"/>
    <p:sldId id="506" r:id="rId11"/>
    <p:sldId id="507" r:id="rId12"/>
    <p:sldId id="508" r:id="rId13"/>
    <p:sldId id="509" r:id="rId14"/>
    <p:sldId id="490" r:id="rId15"/>
    <p:sldId id="429" r:id="rId16"/>
    <p:sldId id="510" r:id="rId17"/>
    <p:sldId id="511" r:id="rId18"/>
    <p:sldId id="512" r:id="rId19"/>
    <p:sldId id="513" r:id="rId20"/>
    <p:sldId id="514" r:id="rId21"/>
    <p:sldId id="515" r:id="rId22"/>
    <p:sldId id="516" r:id="rId23"/>
    <p:sldId id="517" r:id="rId24"/>
    <p:sldId id="518" r:id="rId25"/>
    <p:sldId id="519" r:id="rId26"/>
    <p:sldId id="522" r:id="rId27"/>
    <p:sldId id="523" r:id="rId28"/>
    <p:sldId id="525" r:id="rId29"/>
    <p:sldId id="526" r:id="rId30"/>
    <p:sldId id="442" r:id="rId31"/>
    <p:sldId id="425" r:id="rId32"/>
    <p:sldId id="436" r:id="rId33"/>
    <p:sldId id="455" r:id="rId34"/>
    <p:sldId id="456" r:id="rId35"/>
    <p:sldId id="457" r:id="rId36"/>
    <p:sldId id="458" r:id="rId37"/>
    <p:sldId id="459" r:id="rId38"/>
    <p:sldId id="460" r:id="rId39"/>
    <p:sldId id="461" r:id="rId40"/>
    <p:sldId id="462" r:id="rId41"/>
    <p:sldId id="463" r:id="rId42"/>
    <p:sldId id="464" r:id="rId43"/>
    <p:sldId id="465" r:id="rId44"/>
    <p:sldId id="466" r:id="rId45"/>
    <p:sldId id="467" r:id="rId46"/>
    <p:sldId id="527" r:id="rId47"/>
    <p:sldId id="528" r:id="rId48"/>
    <p:sldId id="529" r:id="rId49"/>
    <p:sldId id="530" r:id="rId50"/>
    <p:sldId id="531" r:id="rId51"/>
    <p:sldId id="532" r:id="rId52"/>
    <p:sldId id="533" r:id="rId53"/>
    <p:sldId id="534" r:id="rId54"/>
    <p:sldId id="535" r:id="rId55"/>
    <p:sldId id="536" r:id="rId56"/>
    <p:sldId id="537" r:id="rId57"/>
    <p:sldId id="538" r:id="rId58"/>
    <p:sldId id="539" r:id="rId59"/>
    <p:sldId id="540" r:id="rId60"/>
    <p:sldId id="541" r:id="rId61"/>
    <p:sldId id="542" r:id="rId62"/>
    <p:sldId id="543" r:id="rId63"/>
  </p:sldIdLst>
  <p:sldSz cx="9144000" cy="6858000" type="screen4x3"/>
  <p:notesSz cx="9309100" cy="7053263"/>
  <p:embeddedFontLst>
    <p:embeddedFont>
      <p:font typeface="Malgun Gothic" panose="020B0503020000020004" pitchFamily="34" charset="-127"/>
      <p:regular r:id="rId66"/>
      <p:bold r:id="rId67"/>
    </p:embeddedFont>
    <p:embeddedFont>
      <p:font typeface="Arial Black" panose="020B0A04020102020204" pitchFamily="34" charset="0"/>
      <p:bold r:id="rId68"/>
    </p:embeddedFont>
    <p:embeddedFont>
      <p:font typeface="Arial Unicode MS" panose="020B0604020202020204" charset="-128"/>
      <p:regular r:id="rId69"/>
    </p:embeddedFont>
    <p:embeddedFont>
      <p:font typeface="휴먼모음T" panose="020B0604020202020204" charset="0"/>
      <p:regular r:id="rId70"/>
    </p:embeddedFont>
    <p:embeddedFont>
      <p:font typeface="Malgun Gothic" panose="020B0503020000020004" pitchFamily="34" charset="-127"/>
      <p:regular r:id="rId66"/>
      <p:bold r:id="rId67"/>
    </p:embeddedFont>
    <p:embeddedFont>
      <p:font typeface="Calibri" panose="020F0502020204030204" pitchFamily="34" charset="0"/>
      <p:regular r:id="rId71"/>
      <p:bold r:id="rId72"/>
      <p:italic r:id="rId73"/>
      <p:boldItalic r:id="rId74"/>
    </p:embeddedFont>
    <p:embeddedFont>
      <p:font typeface="함초롬돋움" panose="020B0604020202020204" charset="0"/>
      <p:regular r:id="rId75"/>
      <p:bold r:id="rId76"/>
    </p:embeddedFont>
    <p:embeddedFont>
      <p:font typeface="나눔고딕 Bold" panose="020B0604020202020204" charset="-127"/>
      <p:bold r:id="rId77"/>
    </p:embeddedFont>
    <p:embeddedFont>
      <p:font typeface="HY견고딕" panose="020B0604020202020204" charset="-127"/>
      <p:regular r:id="rId78"/>
    </p:embeddedFont>
    <p:embeddedFont>
      <p:font typeface="Arial Bold" panose="020B0704020202020204" pitchFamily="34" charset="0"/>
      <p:bold r:id="rId79"/>
    </p:embeddedFont>
    <p:embeddedFont>
      <p:font typeface="나눔고딕 ExtraBold" panose="020B0604020202020204" charset="-127"/>
      <p:bold r:id="rId80"/>
    </p:embeddedFont>
    <p:embeddedFont>
      <p:font typeface="Roboto Condensed" panose="02000000000000000000" pitchFamily="2" charset="0"/>
      <p:regular r:id="rId81"/>
      <p:bold r:id="rId82"/>
      <p:italic r:id="rId83"/>
      <p:boldItalic r:id="rId84"/>
    </p:embeddedFont>
    <p:embeddedFont>
      <p:font typeface="HY헤드라인M" panose="020B0604020202020204" charset="-127"/>
      <p:regular r:id="rId85"/>
    </p:embeddedFont>
    <p:embeddedFont>
      <p:font typeface="Gulim" panose="020B0604020202020204" charset="-127"/>
      <p:regular r:id="rId86"/>
    </p:embeddedFont>
    <p:embeddedFont>
      <p:font typeface="Gulim" panose="020B0604020202020204" charset="-127"/>
      <p:regular r:id="rId86"/>
    </p:embeddedFont>
  </p:embeddedFontLst>
  <p:defaultTextStyle>
    <a:defPPr>
      <a:defRPr lang="ko-KR"/>
    </a:defPPr>
    <a:lvl1pPr marL="0" algn="l" defTabSz="914400" rtl="0" eaLnBrk="1" latinLnBrk="1" hangingPunct="1">
      <a:defRPr sz="1800" kern="1200">
        <a:solidFill>
          <a:schemeClr val="tx1"/>
        </a:solidFill>
        <a:latin typeface="+mn-lt"/>
        <a:ea typeface="+mn-ea"/>
        <a:cs typeface="+mn-cs"/>
      </a:defRPr>
    </a:lvl1pPr>
    <a:lvl2pPr marL="457200" algn="l" defTabSz="914400" rtl="0" eaLnBrk="1" latinLnBrk="1" hangingPunct="1">
      <a:defRPr sz="1800" kern="1200">
        <a:solidFill>
          <a:schemeClr val="tx1"/>
        </a:solidFill>
        <a:latin typeface="+mn-lt"/>
        <a:ea typeface="+mn-ea"/>
        <a:cs typeface="+mn-cs"/>
      </a:defRPr>
    </a:lvl2pPr>
    <a:lvl3pPr marL="914400" algn="l" defTabSz="914400" rtl="0" eaLnBrk="1" latinLnBrk="1" hangingPunct="1">
      <a:defRPr sz="1800" kern="1200">
        <a:solidFill>
          <a:schemeClr val="tx1"/>
        </a:solidFill>
        <a:latin typeface="+mn-lt"/>
        <a:ea typeface="+mn-ea"/>
        <a:cs typeface="+mn-cs"/>
      </a:defRPr>
    </a:lvl3pPr>
    <a:lvl4pPr marL="1371600" algn="l" defTabSz="914400" rtl="0" eaLnBrk="1" latinLnBrk="1" hangingPunct="1">
      <a:defRPr sz="1800" kern="1200">
        <a:solidFill>
          <a:schemeClr val="tx1"/>
        </a:solidFill>
        <a:latin typeface="+mn-lt"/>
        <a:ea typeface="+mn-ea"/>
        <a:cs typeface="+mn-cs"/>
      </a:defRPr>
    </a:lvl4pPr>
    <a:lvl5pPr marL="1828800" algn="l" defTabSz="914400" rtl="0" eaLnBrk="1" latinLnBrk="1" hangingPunct="1">
      <a:defRPr sz="1800" kern="1200">
        <a:solidFill>
          <a:schemeClr val="tx1"/>
        </a:solidFill>
        <a:latin typeface="+mn-lt"/>
        <a:ea typeface="+mn-ea"/>
        <a:cs typeface="+mn-cs"/>
      </a:defRPr>
    </a:lvl5pPr>
    <a:lvl6pPr marL="2286000" algn="l" defTabSz="914400" rtl="0" eaLnBrk="1" latinLnBrk="1" hangingPunct="1">
      <a:defRPr sz="1800" kern="1200">
        <a:solidFill>
          <a:schemeClr val="tx1"/>
        </a:solidFill>
        <a:latin typeface="+mn-lt"/>
        <a:ea typeface="+mn-ea"/>
        <a:cs typeface="+mn-cs"/>
      </a:defRPr>
    </a:lvl6pPr>
    <a:lvl7pPr marL="2743200" algn="l" defTabSz="914400" rtl="0" eaLnBrk="1" latinLnBrk="1" hangingPunct="1">
      <a:defRPr sz="1800" kern="1200">
        <a:solidFill>
          <a:schemeClr val="tx1"/>
        </a:solidFill>
        <a:latin typeface="+mn-lt"/>
        <a:ea typeface="+mn-ea"/>
        <a:cs typeface="+mn-cs"/>
      </a:defRPr>
    </a:lvl7pPr>
    <a:lvl8pPr marL="3200400" algn="l" defTabSz="914400" rtl="0" eaLnBrk="1" latinLnBrk="1" hangingPunct="1">
      <a:defRPr sz="1800" kern="1200">
        <a:solidFill>
          <a:schemeClr val="tx1"/>
        </a:solidFill>
        <a:latin typeface="+mn-lt"/>
        <a:ea typeface="+mn-ea"/>
        <a:cs typeface="+mn-cs"/>
      </a:defRPr>
    </a:lvl8pPr>
    <a:lvl9pPr marL="3657600" algn="l" defTabSz="914400" rtl="0" eaLnBrk="1" latinLnBrk="1"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3929">
          <p15:clr>
            <a:srgbClr val="A4A3A4"/>
          </p15:clr>
        </p15:guide>
        <p15:guide id="2" orient="horz" pos="3067">
          <p15:clr>
            <a:srgbClr val="A4A3A4"/>
          </p15:clr>
        </p15:guide>
        <p15:guide id="3" orient="horz" pos="1069">
          <p15:clr>
            <a:srgbClr val="A4A3A4"/>
          </p15:clr>
        </p15:guide>
        <p15:guide id="4" pos="2971">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FCD3A6"/>
    <a:srgbClr val="AFD5EF"/>
    <a:srgbClr val="FF9933"/>
    <a:srgbClr val="588824"/>
    <a:srgbClr val="FDF4CF"/>
    <a:srgbClr val="FBEAA3"/>
    <a:srgbClr val="FAB262"/>
    <a:srgbClr val="6699FF"/>
    <a:srgbClr val="6600FF"/>
    <a:srgbClr val="FFCC66"/>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a:tblStyle styleId="{E8B1032C-EA38-4F05-BA0D-38AFFFC7BED3}" styleName="밝은 스타일 3 - 강조 6">
    <a:wholeTbl>
      <a:tcTxStyle>
        <a:fontRef idx="minor">
          <a:scrgbClr r="0" g="0" b="0"/>
        </a:fontRef>
        <a:schemeClr val="tx1"/>
      </a:tcTxStyle>
      <a:tcStyle>
        <a:tcBdr>
          <a:left>
            <a:ln w="12700" cmpd="sng">
              <a:solidFill>
                <a:schemeClr val="accent6"/>
              </a:solidFill>
            </a:ln>
          </a:left>
          <a:right>
            <a:ln w="12700" cmpd="sng">
              <a:solidFill>
                <a:schemeClr val="accent6"/>
              </a:solidFill>
            </a:ln>
          </a:right>
          <a:top>
            <a:ln w="12700" cmpd="sng">
              <a:solidFill>
                <a:schemeClr val="accent6"/>
              </a:solidFill>
            </a:ln>
          </a:top>
          <a:bottom>
            <a:ln w="12700" cmpd="sng">
              <a:solidFill>
                <a:schemeClr val="accent6"/>
              </a:solidFill>
            </a:ln>
          </a:bottom>
          <a:insideH>
            <a:ln w="12700" cmpd="sng">
              <a:solidFill>
                <a:schemeClr val="accent6"/>
              </a:solidFill>
            </a:ln>
          </a:insideH>
          <a:insideV>
            <a:ln w="12700" cmpd="sng">
              <a:solidFill>
                <a:schemeClr val="accent6"/>
              </a:solidFill>
            </a:ln>
          </a:insideV>
        </a:tcBdr>
        <a:fill>
          <a:noFill/>
        </a:fill>
      </a:tcStyle>
    </a:wholeTbl>
    <a:band1H>
      <a:tcStyle>
        <a:tcBdr/>
        <a:fill>
          <a:solidFill>
            <a:schemeClr val="accent6">
              <a:alpha val="20000"/>
            </a:schemeClr>
          </a:solidFill>
        </a:fill>
      </a:tcStyle>
    </a:band1H>
    <a:band1V>
      <a:tcStyle>
        <a:tcBdr/>
        <a:fill>
          <a:solidFill>
            <a:schemeClr val="accent6">
              <a:alpha val="20000"/>
            </a:schemeClr>
          </a:solidFill>
        </a:fill>
      </a:tcStyle>
    </a:band1V>
    <a:lastCol>
      <a:tcTxStyle b="on"/>
      <a:tcStyle>
        <a:tcBdr/>
      </a:tcStyle>
    </a:lastCol>
    <a:firstCol>
      <a:tcTxStyle b="on"/>
      <a:tcStyle>
        <a:tcBdr/>
      </a:tcStyle>
    </a:firstCol>
    <a:lastRow>
      <a:tcTxStyle b="on"/>
      <a:tcStyle>
        <a:tcBdr>
          <a:top>
            <a:ln w="50800" cmpd="dbl">
              <a:solidFill>
                <a:schemeClr val="accent6"/>
              </a:solidFill>
            </a:ln>
          </a:top>
        </a:tcBdr>
        <a:fill>
          <a:noFill/>
        </a:fill>
      </a:tcStyle>
    </a:lastRow>
    <a:firstRow>
      <a:tcTxStyle b="on"/>
      <a:tcStyle>
        <a:tcBdr>
          <a:bottom>
            <a:ln w="25400" cmpd="sng">
              <a:solidFill>
                <a:schemeClr val="accent6"/>
              </a:solidFill>
            </a:ln>
          </a:bottom>
        </a:tcBdr>
        <a:fill>
          <a:noFill/>
        </a:fill>
      </a:tcStyle>
    </a:firstRow>
  </a:tblStyle>
  <a:tblStyle styleId="{93296810-A885-4BE3-A3E7-6D5BEEA58F35}" styleName="보통 스타일 2 - 강조 6">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6">
              <a:tint val="20000"/>
            </a:schemeClr>
          </a:solidFill>
        </a:fill>
      </a:tcStyle>
    </a:wholeTbl>
    <a:band1H>
      <a:tcStyle>
        <a:tcBdr/>
        <a:fill>
          <a:solidFill>
            <a:schemeClr val="accent6">
              <a:tint val="40000"/>
            </a:schemeClr>
          </a:solidFill>
        </a:fill>
      </a:tcStyle>
    </a:band1H>
    <a:band2H>
      <a:tcStyle>
        <a:tcBdr/>
      </a:tcStyle>
    </a:band2H>
    <a:band1V>
      <a:tcStyle>
        <a:tcBdr/>
        <a:fill>
          <a:solidFill>
            <a:schemeClr val="accent6">
              <a:tint val="40000"/>
            </a:schemeClr>
          </a:solidFill>
        </a:fill>
      </a:tcStyle>
    </a:band1V>
    <a:band2V>
      <a:tcStyle>
        <a:tcBdr/>
      </a:tcStyle>
    </a:band2V>
    <a:lastCol>
      <a:tcTxStyle b="on">
        <a:fontRef idx="minor">
          <a:prstClr val="black"/>
        </a:fontRef>
        <a:schemeClr val="lt1"/>
      </a:tcTxStyle>
      <a:tcStyle>
        <a:tcBdr/>
        <a:fill>
          <a:solidFill>
            <a:schemeClr val="accent6"/>
          </a:solidFill>
        </a:fill>
      </a:tcStyle>
    </a:lastCol>
    <a:firstCol>
      <a:tcTxStyle b="on">
        <a:fontRef idx="minor">
          <a:prstClr val="black"/>
        </a:fontRef>
        <a:schemeClr val="lt1"/>
      </a:tcTxStyle>
      <a:tcStyle>
        <a:tcBdr/>
        <a:fill>
          <a:solidFill>
            <a:schemeClr val="accent6"/>
          </a:solidFill>
        </a:fill>
      </a:tcStyle>
    </a:firstCol>
    <a:lastRow>
      <a:tcTxStyle b="on">
        <a:fontRef idx="minor">
          <a:prstClr val="black"/>
        </a:fontRef>
        <a:schemeClr val="lt1"/>
      </a:tcTxStyle>
      <a:tcStyle>
        <a:tcBdr>
          <a:top>
            <a:ln w="38100" cmpd="sng">
              <a:solidFill>
                <a:schemeClr val="lt1"/>
              </a:solidFill>
            </a:ln>
          </a:top>
        </a:tcBdr>
        <a:fill>
          <a:solidFill>
            <a:schemeClr val="accent6"/>
          </a:solidFill>
        </a:fill>
      </a:tcStyle>
    </a:lastRow>
    <a:firstRow>
      <a:tcTxStyle b="on">
        <a:fontRef idx="minor">
          <a:prstClr val="black"/>
        </a:fontRef>
        <a:schemeClr val="lt1"/>
      </a:tcTxStyle>
      <a:tcStyle>
        <a:tcBdr>
          <a:bottom>
            <a:ln w="38100" cmpd="sng">
              <a:solidFill>
                <a:schemeClr val="lt1"/>
              </a:solidFill>
            </a:ln>
          </a:bottom>
        </a:tcBdr>
        <a:fill>
          <a:solidFill>
            <a:schemeClr val="accent6"/>
          </a:solidFill>
        </a:fill>
      </a:tcStyle>
    </a:firstRow>
  </a:tblStyle>
  <a:tblStyle styleId="{16D9F66E-5EB9-4882-86FB-DCBF35E3C3E4}" styleName="보통 스타일 4 - 강조 6">
    <a:wholeTbl>
      <a:tcTxStyle>
        <a:fontRef idx="minor">
          <a:scrgbClr r="0" g="0" b="0"/>
        </a:fontRef>
        <a:schemeClr val="dk1"/>
      </a:tcTxStyle>
      <a:tcStyle>
        <a:tcBdr>
          <a:left>
            <a:ln w="12700" cmpd="sng">
              <a:solidFill>
                <a:schemeClr val="accent6"/>
              </a:solidFill>
            </a:ln>
          </a:left>
          <a:right>
            <a:ln w="12700" cmpd="sng">
              <a:solidFill>
                <a:schemeClr val="accent6"/>
              </a:solidFill>
            </a:ln>
          </a:right>
          <a:top>
            <a:ln w="12700" cmpd="sng">
              <a:solidFill>
                <a:schemeClr val="accent6"/>
              </a:solidFill>
            </a:ln>
          </a:top>
          <a:bottom>
            <a:ln w="12700" cmpd="sng">
              <a:solidFill>
                <a:schemeClr val="accent6"/>
              </a:solidFill>
            </a:ln>
          </a:bottom>
          <a:insideH>
            <a:ln w="12700" cmpd="sng">
              <a:solidFill>
                <a:schemeClr val="accent6"/>
              </a:solidFill>
            </a:ln>
          </a:insideH>
          <a:insideV>
            <a:ln w="12700" cmpd="sng">
              <a:solidFill>
                <a:schemeClr val="accent6"/>
              </a:solidFill>
            </a:ln>
          </a:insideV>
        </a:tcBdr>
        <a:fill>
          <a:solidFill>
            <a:schemeClr val="accent6">
              <a:tint val="20000"/>
            </a:schemeClr>
          </a:solidFill>
        </a:fill>
      </a:tcStyle>
    </a:wholeTbl>
    <a:band1H>
      <a:tcStyle>
        <a:tcBdr/>
        <a:fill>
          <a:solidFill>
            <a:schemeClr val="accent6">
              <a:tint val="40000"/>
            </a:schemeClr>
          </a:solidFill>
        </a:fill>
      </a:tcStyle>
    </a:band1H>
    <a:band1V>
      <a:tcStyle>
        <a:tcBdr/>
        <a:fill>
          <a:solidFill>
            <a:schemeClr val="accent6">
              <a:tint val="40000"/>
            </a:schemeClr>
          </a:solidFill>
        </a:fill>
      </a:tcStyle>
    </a:band1V>
    <a:lastCol>
      <a:tcTxStyle b="on"/>
      <a:tcStyle>
        <a:tcBdr/>
      </a:tcStyle>
    </a:lastCol>
    <a:firstCol>
      <a:tcTxStyle b="on"/>
      <a:tcStyle>
        <a:tcBdr/>
      </a:tcStyle>
    </a:firstCol>
    <a:lastRow>
      <a:tcTxStyle b="on"/>
      <a:tcStyle>
        <a:tcBdr>
          <a:top>
            <a:ln w="25400" cmpd="sng">
              <a:solidFill>
                <a:schemeClr val="accent6"/>
              </a:solidFill>
            </a:ln>
          </a:top>
        </a:tcBdr>
        <a:fill>
          <a:solidFill>
            <a:schemeClr val="accent6">
              <a:tint val="20000"/>
            </a:schemeClr>
          </a:solidFill>
        </a:fill>
      </a:tcStyle>
    </a:lastRow>
    <a:firstRow>
      <a:tcTxStyle b="on"/>
      <a:tcStyle>
        <a:tcBdr/>
        <a:fill>
          <a:solidFill>
            <a:schemeClr val="accent6">
              <a:tint val="20000"/>
            </a:schemeClr>
          </a:solidFill>
        </a:fill>
      </a:tcStyle>
    </a:firstRow>
  </a:tblStyle>
  <a:tblStyle styleId="{5C22544A-7EE6-4342-B048-85BDC9FD1C3A}" styleName="보통 스타일 2 - 강조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5940675A-B579-460E-94D1-54222C63F5DA}" styleName="스타일 없음, 표 눈금">
    <a:wholeTbl>
      <a:tcTxStyle>
        <a:fontRef idx="minor">
          <a:scrgbClr r="0" g="0" b="0"/>
        </a:fontRef>
        <a:schemeClr val="tx1"/>
      </a:tcTxStyle>
      <a:tcStyle>
        <a:tcBdr>
          <a:left>
            <a:ln w="12700" cmpd="sng">
              <a:solidFill>
                <a:schemeClr val="tx1"/>
              </a:solidFill>
            </a:ln>
          </a:left>
          <a:right>
            <a:ln w="12700" cmpd="sng">
              <a:solidFill>
                <a:schemeClr val="tx1"/>
              </a:solidFill>
            </a:ln>
          </a:right>
          <a:top>
            <a:ln w="12700" cmpd="sng">
              <a:solidFill>
                <a:schemeClr val="tx1"/>
              </a:solidFill>
            </a:ln>
          </a:top>
          <a:bottom>
            <a:ln w="12700" cmpd="sng">
              <a:solidFill>
                <a:schemeClr val="tx1"/>
              </a:solidFill>
            </a:ln>
          </a:bottom>
          <a:insideH>
            <a:ln w="12700" cmpd="sng">
              <a:solidFill>
                <a:schemeClr val="tx1"/>
              </a:solidFill>
            </a:ln>
          </a:insideH>
          <a:insideV>
            <a:ln w="12700" cmpd="sng">
              <a:solidFill>
                <a:schemeClr val="tx1"/>
              </a:solidFill>
            </a:ln>
          </a:insideV>
        </a:tcBdr>
        <a:fill>
          <a:noFill/>
        </a:fill>
      </a:tcStyle>
    </a:wholeTbl>
  </a:tblStyle>
  <a:tblStyle styleId="{7DF18680-E054-41AD-8BC1-D1AEF772440D}" styleName="보통 스타일 2 - 강조 5">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5">
              <a:tint val="20000"/>
            </a:schemeClr>
          </a:solidFill>
        </a:fill>
      </a:tcStyle>
    </a:wholeTbl>
    <a:band1H>
      <a:tcStyle>
        <a:tcBdr/>
        <a:fill>
          <a:solidFill>
            <a:schemeClr val="accent5">
              <a:tint val="40000"/>
            </a:schemeClr>
          </a:solidFill>
        </a:fill>
      </a:tcStyle>
    </a:band1H>
    <a:band2H>
      <a:tcStyle>
        <a:tcBdr/>
      </a:tcStyle>
    </a:band2H>
    <a:band1V>
      <a:tcStyle>
        <a:tcBdr/>
        <a:fill>
          <a:solidFill>
            <a:schemeClr val="accent5">
              <a:tint val="40000"/>
            </a:schemeClr>
          </a:solidFill>
        </a:fill>
      </a:tcStyle>
    </a:band1V>
    <a:band2V>
      <a:tcStyle>
        <a:tcBdr/>
      </a:tcStyle>
    </a:band2V>
    <a:lastCol>
      <a:tcTxStyle b="on">
        <a:fontRef idx="minor">
          <a:prstClr val="black"/>
        </a:fontRef>
        <a:schemeClr val="lt1"/>
      </a:tcTxStyle>
      <a:tcStyle>
        <a:tcBdr/>
        <a:fill>
          <a:solidFill>
            <a:schemeClr val="accent5"/>
          </a:solidFill>
        </a:fill>
      </a:tcStyle>
    </a:lastCol>
    <a:firstCol>
      <a:tcTxStyle b="on">
        <a:fontRef idx="minor">
          <a:prstClr val="black"/>
        </a:fontRef>
        <a:schemeClr val="lt1"/>
      </a:tcTxStyle>
      <a:tcStyle>
        <a:tcBdr/>
        <a:fill>
          <a:solidFill>
            <a:schemeClr val="accent5"/>
          </a:solidFill>
        </a:fill>
      </a:tcStyle>
    </a:firstCol>
    <a:lastRow>
      <a:tcTxStyle b="on">
        <a:fontRef idx="minor">
          <a:prstClr val="black"/>
        </a:fontRef>
        <a:schemeClr val="lt1"/>
      </a:tcTxStyle>
      <a:tcStyle>
        <a:tcBdr>
          <a:top>
            <a:ln w="38100" cmpd="sng">
              <a:solidFill>
                <a:schemeClr val="lt1"/>
              </a:solidFill>
            </a:ln>
          </a:top>
        </a:tcBdr>
        <a:fill>
          <a:solidFill>
            <a:schemeClr val="accent5"/>
          </a:solidFill>
        </a:fill>
      </a:tcStyle>
    </a:lastRow>
    <a:firstRow>
      <a:tcTxStyle b="on">
        <a:fontRef idx="minor">
          <a:prstClr val="black"/>
        </a:fontRef>
        <a:schemeClr val="lt1"/>
      </a:tcTxStyle>
      <a:tcStyle>
        <a:tcBdr>
          <a:bottom>
            <a:ln w="38100" cmpd="sng">
              <a:solidFill>
                <a:schemeClr val="lt1"/>
              </a:solidFill>
            </a:ln>
          </a:bottom>
        </a:tcBdr>
        <a:fill>
          <a:solidFill>
            <a:schemeClr val="accent5"/>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25659" autoAdjust="0"/>
    <p:restoredTop sz="95441" autoAdjust="0"/>
  </p:normalViewPr>
  <p:slideViewPr>
    <p:cSldViewPr>
      <p:cViewPr varScale="1">
        <p:scale>
          <a:sx n="85" d="100"/>
          <a:sy n="85" d="100"/>
        </p:scale>
        <p:origin x="917" y="58"/>
      </p:cViewPr>
      <p:guideLst>
        <p:guide orient="horz" pos="3929"/>
        <p:guide orient="horz" pos="3067"/>
        <p:guide orient="horz" pos="1069"/>
        <p:guide pos="2971"/>
      </p:guideLst>
    </p:cSldViewPr>
  </p:slideViewPr>
  <p:outlineViewPr>
    <p:cViewPr>
      <p:scale>
        <a:sx n="33" d="100"/>
        <a:sy n="33" d="100"/>
      </p:scale>
      <p:origin x="0" y="0"/>
    </p:cViewPr>
  </p:outlineViewPr>
  <p:notesTextViewPr>
    <p:cViewPr>
      <p:scale>
        <a:sx n="1" d="1"/>
        <a:sy n="1" d="1"/>
      </p:scale>
      <p:origin x="0" y="0"/>
    </p:cViewPr>
  </p:notesTextViewPr>
  <p:sorterViewPr>
    <p:cViewPr>
      <p:scale>
        <a:sx n="100" d="100"/>
        <a:sy n="100" d="100"/>
      </p:scale>
      <p:origin x="0" y="0"/>
    </p:cViewPr>
  </p:sorterViewPr>
  <p:gridSpacing cx="72008" cy="72008"/>
</p:viewPr>
</file>

<file path=ppt/_rels/presentation.xml.rels><?xml version="1.0" encoding="UTF-8" standalone="yes"?>
<Relationships xmlns="http://schemas.openxmlformats.org/package/2006/relationships"><Relationship Id="rId26" Type="http://schemas.openxmlformats.org/officeDocument/2006/relationships/slide" Target="slides/slide24.xml"/><Relationship Id="rId21" Type="http://schemas.openxmlformats.org/officeDocument/2006/relationships/slide" Target="slides/slide19.xml"/><Relationship Id="rId42" Type="http://schemas.openxmlformats.org/officeDocument/2006/relationships/slide" Target="slides/slide40.xml"/><Relationship Id="rId47" Type="http://schemas.openxmlformats.org/officeDocument/2006/relationships/slide" Target="slides/slide45.xml"/><Relationship Id="rId63" Type="http://schemas.openxmlformats.org/officeDocument/2006/relationships/slide" Target="slides/slide61.xml"/><Relationship Id="rId68" Type="http://schemas.openxmlformats.org/officeDocument/2006/relationships/font" Target="fonts/font3.fntdata"/><Relationship Id="rId84" Type="http://schemas.openxmlformats.org/officeDocument/2006/relationships/font" Target="fonts/font19.fntdata"/><Relationship Id="rId89" Type="http://schemas.openxmlformats.org/officeDocument/2006/relationships/theme" Target="theme/theme1.xml"/><Relationship Id="rId16" Type="http://schemas.openxmlformats.org/officeDocument/2006/relationships/slide" Target="slides/slide14.xml"/><Relationship Id="rId11" Type="http://schemas.openxmlformats.org/officeDocument/2006/relationships/slide" Target="slides/slide9.xml"/><Relationship Id="rId32" Type="http://schemas.openxmlformats.org/officeDocument/2006/relationships/slide" Target="slides/slide30.xml"/><Relationship Id="rId37" Type="http://schemas.openxmlformats.org/officeDocument/2006/relationships/slide" Target="slides/slide35.xml"/><Relationship Id="rId53" Type="http://schemas.openxmlformats.org/officeDocument/2006/relationships/slide" Target="slides/slide51.xml"/><Relationship Id="rId58" Type="http://schemas.openxmlformats.org/officeDocument/2006/relationships/slide" Target="slides/slide56.xml"/><Relationship Id="rId74" Type="http://schemas.openxmlformats.org/officeDocument/2006/relationships/font" Target="fonts/font9.fntdata"/><Relationship Id="rId79" Type="http://schemas.openxmlformats.org/officeDocument/2006/relationships/font" Target="fonts/font14.fntdata"/><Relationship Id="rId5" Type="http://schemas.openxmlformats.org/officeDocument/2006/relationships/slide" Target="slides/slide3.xml"/><Relationship Id="rId90" Type="http://schemas.openxmlformats.org/officeDocument/2006/relationships/tableStyles" Target="tableStyles.xml"/><Relationship Id="rId14" Type="http://schemas.openxmlformats.org/officeDocument/2006/relationships/slide" Target="slides/slide12.xml"/><Relationship Id="rId22" Type="http://schemas.openxmlformats.org/officeDocument/2006/relationships/slide" Target="slides/slide20.xml"/><Relationship Id="rId27" Type="http://schemas.openxmlformats.org/officeDocument/2006/relationships/slide" Target="slides/slide25.xml"/><Relationship Id="rId30" Type="http://schemas.openxmlformats.org/officeDocument/2006/relationships/slide" Target="slides/slide28.xml"/><Relationship Id="rId35" Type="http://schemas.openxmlformats.org/officeDocument/2006/relationships/slide" Target="slides/slide33.xml"/><Relationship Id="rId43" Type="http://schemas.openxmlformats.org/officeDocument/2006/relationships/slide" Target="slides/slide41.xml"/><Relationship Id="rId48" Type="http://schemas.openxmlformats.org/officeDocument/2006/relationships/slide" Target="slides/slide46.xml"/><Relationship Id="rId56" Type="http://schemas.openxmlformats.org/officeDocument/2006/relationships/slide" Target="slides/slide54.xml"/><Relationship Id="rId64" Type="http://schemas.openxmlformats.org/officeDocument/2006/relationships/notesMaster" Target="notesMasters/notesMaster1.xml"/><Relationship Id="rId69" Type="http://schemas.openxmlformats.org/officeDocument/2006/relationships/font" Target="fonts/font4.fntdata"/><Relationship Id="rId77" Type="http://schemas.openxmlformats.org/officeDocument/2006/relationships/font" Target="fonts/font12.fntdata"/><Relationship Id="rId8" Type="http://schemas.openxmlformats.org/officeDocument/2006/relationships/slide" Target="slides/slide6.xml"/><Relationship Id="rId51" Type="http://schemas.openxmlformats.org/officeDocument/2006/relationships/slide" Target="slides/slide49.xml"/><Relationship Id="rId72" Type="http://schemas.openxmlformats.org/officeDocument/2006/relationships/font" Target="fonts/font7.fntdata"/><Relationship Id="rId80" Type="http://schemas.openxmlformats.org/officeDocument/2006/relationships/font" Target="fonts/font15.fntdata"/><Relationship Id="rId85" Type="http://schemas.openxmlformats.org/officeDocument/2006/relationships/font" Target="fonts/font20.fntdata"/><Relationship Id="rId3" Type="http://schemas.openxmlformats.org/officeDocument/2006/relationships/slide" Target="slides/slide1.xml"/><Relationship Id="rId12" Type="http://schemas.openxmlformats.org/officeDocument/2006/relationships/slide" Target="slides/slide10.xml"/><Relationship Id="rId17" Type="http://schemas.openxmlformats.org/officeDocument/2006/relationships/slide" Target="slides/slide15.xml"/><Relationship Id="rId25" Type="http://schemas.openxmlformats.org/officeDocument/2006/relationships/slide" Target="slides/slide23.xml"/><Relationship Id="rId33" Type="http://schemas.openxmlformats.org/officeDocument/2006/relationships/slide" Target="slides/slide31.xml"/><Relationship Id="rId38" Type="http://schemas.openxmlformats.org/officeDocument/2006/relationships/slide" Target="slides/slide36.xml"/><Relationship Id="rId46" Type="http://schemas.openxmlformats.org/officeDocument/2006/relationships/slide" Target="slides/slide44.xml"/><Relationship Id="rId59" Type="http://schemas.openxmlformats.org/officeDocument/2006/relationships/slide" Target="slides/slide57.xml"/><Relationship Id="rId67" Type="http://schemas.openxmlformats.org/officeDocument/2006/relationships/font" Target="fonts/font2.fntdata"/><Relationship Id="rId20" Type="http://schemas.openxmlformats.org/officeDocument/2006/relationships/slide" Target="slides/slide18.xml"/><Relationship Id="rId41" Type="http://schemas.openxmlformats.org/officeDocument/2006/relationships/slide" Target="slides/slide39.xml"/><Relationship Id="rId54" Type="http://schemas.openxmlformats.org/officeDocument/2006/relationships/slide" Target="slides/slide52.xml"/><Relationship Id="rId62" Type="http://schemas.openxmlformats.org/officeDocument/2006/relationships/slide" Target="slides/slide60.xml"/><Relationship Id="rId70" Type="http://schemas.openxmlformats.org/officeDocument/2006/relationships/font" Target="fonts/font5.fntdata"/><Relationship Id="rId75" Type="http://schemas.openxmlformats.org/officeDocument/2006/relationships/font" Target="fonts/font10.fntdata"/><Relationship Id="rId83" Type="http://schemas.openxmlformats.org/officeDocument/2006/relationships/font" Target="fonts/font18.fntdata"/><Relationship Id="rId88" Type="http://schemas.openxmlformats.org/officeDocument/2006/relationships/viewProps" Target="viewProps.xml"/><Relationship Id="rId1" Type="http://schemas.openxmlformats.org/officeDocument/2006/relationships/slideMaster" Target="slideMasters/slideMaster1.xml"/><Relationship Id="rId6" Type="http://schemas.openxmlformats.org/officeDocument/2006/relationships/slide" Target="slides/slide4.xml"/><Relationship Id="rId15" Type="http://schemas.openxmlformats.org/officeDocument/2006/relationships/slide" Target="slides/slide13.xml"/><Relationship Id="rId23" Type="http://schemas.openxmlformats.org/officeDocument/2006/relationships/slide" Target="slides/slide21.xml"/><Relationship Id="rId28" Type="http://schemas.openxmlformats.org/officeDocument/2006/relationships/slide" Target="slides/slide26.xml"/><Relationship Id="rId36" Type="http://schemas.openxmlformats.org/officeDocument/2006/relationships/slide" Target="slides/slide34.xml"/><Relationship Id="rId49" Type="http://schemas.openxmlformats.org/officeDocument/2006/relationships/slide" Target="slides/slide47.xml"/><Relationship Id="rId57" Type="http://schemas.openxmlformats.org/officeDocument/2006/relationships/slide" Target="slides/slide55.xml"/><Relationship Id="rId10" Type="http://schemas.openxmlformats.org/officeDocument/2006/relationships/slide" Target="slides/slide8.xml"/><Relationship Id="rId31" Type="http://schemas.openxmlformats.org/officeDocument/2006/relationships/slide" Target="slides/slide29.xml"/><Relationship Id="rId44" Type="http://schemas.openxmlformats.org/officeDocument/2006/relationships/slide" Target="slides/slide42.xml"/><Relationship Id="rId52" Type="http://schemas.openxmlformats.org/officeDocument/2006/relationships/slide" Target="slides/slide50.xml"/><Relationship Id="rId60" Type="http://schemas.openxmlformats.org/officeDocument/2006/relationships/slide" Target="slides/slide58.xml"/><Relationship Id="rId65" Type="http://schemas.openxmlformats.org/officeDocument/2006/relationships/handoutMaster" Target="handoutMasters/handoutMaster1.xml"/><Relationship Id="rId73" Type="http://schemas.openxmlformats.org/officeDocument/2006/relationships/font" Target="fonts/font8.fntdata"/><Relationship Id="rId78" Type="http://schemas.openxmlformats.org/officeDocument/2006/relationships/font" Target="fonts/font13.fntdata"/><Relationship Id="rId81" Type="http://schemas.openxmlformats.org/officeDocument/2006/relationships/font" Target="fonts/font16.fntdata"/><Relationship Id="rId86" Type="http://schemas.openxmlformats.org/officeDocument/2006/relationships/font" Target="fonts/font21.fntdata"/><Relationship Id="rId4" Type="http://schemas.openxmlformats.org/officeDocument/2006/relationships/slide" Target="slides/slide2.xml"/><Relationship Id="rId9" Type="http://schemas.openxmlformats.org/officeDocument/2006/relationships/slide" Target="slides/slide7.xml"/><Relationship Id="rId13" Type="http://schemas.openxmlformats.org/officeDocument/2006/relationships/slide" Target="slides/slide11.xml"/><Relationship Id="rId18" Type="http://schemas.openxmlformats.org/officeDocument/2006/relationships/slide" Target="slides/slide16.xml"/><Relationship Id="rId39" Type="http://schemas.openxmlformats.org/officeDocument/2006/relationships/slide" Target="slides/slide37.xml"/><Relationship Id="rId34" Type="http://schemas.openxmlformats.org/officeDocument/2006/relationships/slide" Target="slides/slide32.xml"/><Relationship Id="rId50" Type="http://schemas.openxmlformats.org/officeDocument/2006/relationships/slide" Target="slides/slide48.xml"/><Relationship Id="rId55" Type="http://schemas.openxmlformats.org/officeDocument/2006/relationships/slide" Target="slides/slide53.xml"/><Relationship Id="rId76" Type="http://schemas.openxmlformats.org/officeDocument/2006/relationships/font" Target="fonts/font11.fntdata"/><Relationship Id="rId7" Type="http://schemas.openxmlformats.org/officeDocument/2006/relationships/slide" Target="slides/slide5.xml"/><Relationship Id="rId71" Type="http://schemas.openxmlformats.org/officeDocument/2006/relationships/font" Target="fonts/font6.fntdata"/><Relationship Id="rId2" Type="http://schemas.openxmlformats.org/officeDocument/2006/relationships/slideMaster" Target="slideMasters/slideMaster2.xml"/><Relationship Id="rId29" Type="http://schemas.openxmlformats.org/officeDocument/2006/relationships/slide" Target="slides/slide27.xml"/><Relationship Id="rId24" Type="http://schemas.openxmlformats.org/officeDocument/2006/relationships/slide" Target="slides/slide22.xml"/><Relationship Id="rId40" Type="http://schemas.openxmlformats.org/officeDocument/2006/relationships/slide" Target="slides/slide38.xml"/><Relationship Id="rId45" Type="http://schemas.openxmlformats.org/officeDocument/2006/relationships/slide" Target="slides/slide43.xml"/><Relationship Id="rId66" Type="http://schemas.openxmlformats.org/officeDocument/2006/relationships/font" Target="fonts/font1.fntdata"/><Relationship Id="rId87" Type="http://schemas.openxmlformats.org/officeDocument/2006/relationships/presProps" Target="presProps.xml"/><Relationship Id="rId61" Type="http://schemas.openxmlformats.org/officeDocument/2006/relationships/slide" Target="slides/slide59.xml"/><Relationship Id="rId82" Type="http://schemas.openxmlformats.org/officeDocument/2006/relationships/font" Target="fonts/font17.fntdata"/><Relationship Id="rId19" Type="http://schemas.openxmlformats.org/officeDocument/2006/relationships/slide" Target="slides/slide17.xml"/></Relationships>
</file>

<file path=ppt/diagrams/colors1.xml><?xml version="1.0" encoding="utf-8"?>
<dgm:colorsDef xmlns:dgm="http://schemas.openxmlformats.org/drawingml/2006/diagram" xmlns:a="http://schemas.openxmlformats.org/drawingml/2006/main" uniqueId="urn:microsoft.com/office/officeart/2005/8/colors/accent6_4">
  <dgm:title val=""/>
  <dgm:desc val=""/>
  <dgm:catLst>
    <dgm:cat type="accent6" pri="11400"/>
  </dgm:catLst>
  <dgm:styleLbl name="node0">
    <dgm:fillClrLst meth="cycle">
      <a:schemeClr val="accent6">
        <a:shade val="60000"/>
      </a:schemeClr>
    </dgm:fillClrLst>
    <dgm:linClrLst meth="repeat">
      <a:schemeClr val="lt1"/>
    </dgm:linClrLst>
    <dgm:effectClrLst/>
    <dgm:txLinClrLst/>
    <dgm:txFillClrLst/>
    <dgm:txEffectClrLst/>
  </dgm:styleLbl>
  <dgm:styleLbl name="alignNode1">
    <dgm:fillClrLst meth="cycle">
      <a:schemeClr val="accent6">
        <a:shade val="50000"/>
      </a:schemeClr>
      <a:schemeClr val="accent6">
        <a:tint val="55000"/>
      </a:schemeClr>
    </dgm:fillClrLst>
    <dgm:linClrLst meth="cycle">
      <a:schemeClr val="accent6">
        <a:shade val="50000"/>
      </a:schemeClr>
      <a:schemeClr val="accent6">
        <a:tint val="55000"/>
      </a:schemeClr>
    </dgm:linClrLst>
    <dgm:effectClrLst/>
    <dgm:txLinClrLst/>
    <dgm:txFillClrLst/>
    <dgm:txEffectClrLst/>
  </dgm:styleLbl>
  <dgm:styleLbl name="node1">
    <dgm:fillClrLst meth="cycle">
      <a:schemeClr val="accent6">
        <a:shade val="50000"/>
      </a:schemeClr>
      <a:schemeClr val="accent6">
        <a:tint val="55000"/>
      </a:schemeClr>
    </dgm:fillClrLst>
    <dgm:linClrLst meth="repeat">
      <a:schemeClr val="lt1"/>
    </dgm:linClrLst>
    <dgm:effectClrLst/>
    <dgm:txLinClrLst/>
    <dgm:txFillClrLst/>
    <dgm:txEffectClrLst/>
  </dgm:styleLbl>
  <dgm:styleLbl name="lnNode1">
    <dgm:fillClrLst meth="cycle">
      <a:schemeClr val="accent6">
        <a:shade val="50000"/>
      </a:schemeClr>
      <a:schemeClr val="accent6">
        <a:tint val="55000"/>
      </a:schemeClr>
    </dgm:fillClrLst>
    <dgm:linClrLst meth="repeat">
      <a:schemeClr val="lt1"/>
    </dgm:linClrLst>
    <dgm:effectClrLst/>
    <dgm:txLinClrLst/>
    <dgm:txFillClrLst/>
    <dgm:txEffectClrLst/>
  </dgm:styleLbl>
  <dgm:styleLbl name="vennNode1">
    <dgm:fillClrLst meth="cycle">
      <a:schemeClr val="accent6">
        <a:shade val="80000"/>
        <a:alpha val="50000"/>
      </a:schemeClr>
      <a:schemeClr val="accent6">
        <a:tint val="50000"/>
        <a:alpha val="50000"/>
      </a:schemeClr>
    </dgm:fillClrLst>
    <dgm:linClrLst meth="repeat">
      <a:schemeClr val="lt1"/>
    </dgm:linClrLst>
    <dgm:effectClrLst/>
    <dgm:txLinClrLst/>
    <dgm:txFillClrLst/>
    <dgm:txEffectClrLst/>
  </dgm:styleLbl>
  <dgm:styleLbl name="node2">
    <dgm:fillClrLst>
      <a:schemeClr val="accent6">
        <a:shade val="80000"/>
      </a:schemeClr>
    </dgm:fillClrLst>
    <dgm:linClrLst meth="repeat">
      <a:schemeClr val="lt1"/>
    </dgm:linClrLst>
    <dgm:effectClrLst/>
    <dgm:txLinClrLst/>
    <dgm:txFillClrLst/>
    <dgm:txEffectClrLst/>
  </dgm:styleLbl>
  <dgm:styleLbl name="node3">
    <dgm:fillClrLst>
      <a:schemeClr val="accent6">
        <a:tint val="99000"/>
      </a:schemeClr>
    </dgm:fillClrLst>
    <dgm:linClrLst meth="repeat">
      <a:schemeClr val="lt1"/>
    </dgm:linClrLst>
    <dgm:effectClrLst/>
    <dgm:txLinClrLst/>
    <dgm:txFillClrLst/>
    <dgm:txEffectClrLst/>
  </dgm:styleLbl>
  <dgm:styleLbl name="node4">
    <dgm:fillClrLst>
      <a:schemeClr val="accent6">
        <a:tint val="70000"/>
      </a:schemeClr>
    </dgm:fillClrLst>
    <dgm:linClrLst meth="repeat">
      <a:schemeClr val="lt1"/>
    </dgm:linClrLst>
    <dgm:effectClrLst/>
    <dgm:txLinClrLst/>
    <dgm:txFillClrLst/>
    <dgm:txEffectClrLst/>
  </dgm:styleLbl>
  <dgm:styleLbl name="fgImgPlace1">
    <dgm:fillClrLst>
      <a:schemeClr val="accent6">
        <a:tint val="50000"/>
      </a:schemeClr>
      <a:schemeClr val="accent6">
        <a:tint val="55000"/>
      </a:schemeClr>
    </dgm:fillClrLst>
    <dgm:linClrLst meth="repeat">
      <a:schemeClr val="lt1"/>
    </dgm:linClrLst>
    <dgm:effectClrLst/>
    <dgm:txLinClrLst/>
    <dgm:txFillClrLst meth="repeat">
      <a:schemeClr val="lt1"/>
    </dgm:txFillClrLst>
    <dgm:txEffectClrLst/>
  </dgm:styleLbl>
  <dgm:styleLbl name="alignImgPlace1">
    <dgm:fillClrLst>
      <a:schemeClr val="accent6">
        <a:tint val="50000"/>
      </a:schemeClr>
      <a:schemeClr val="accent6">
        <a:tint val="55000"/>
      </a:schemeClr>
    </dgm:fillClrLst>
    <dgm:linClrLst meth="repeat">
      <a:schemeClr val="lt1"/>
    </dgm:linClrLst>
    <dgm:effectClrLst/>
    <dgm:txLinClrLst/>
    <dgm:txFillClrLst meth="repeat">
      <a:schemeClr val="lt1"/>
    </dgm:txFillClrLst>
    <dgm:txEffectClrLst/>
  </dgm:styleLbl>
  <dgm:styleLbl name="bgImgPlace1">
    <dgm:fillClrLst>
      <a:schemeClr val="accent6">
        <a:tint val="50000"/>
      </a:schemeClr>
      <a:schemeClr val="accent6">
        <a:tint val="55000"/>
      </a:schemeClr>
    </dgm:fillClrLst>
    <dgm:linClrLst meth="repeat">
      <a:schemeClr val="lt1"/>
    </dgm:linClrLst>
    <dgm:effectClrLst/>
    <dgm:txLinClrLst/>
    <dgm:txFillClrLst meth="repeat">
      <a:schemeClr val="lt1"/>
    </dgm:txFillClrLst>
    <dgm:txEffectClrLst/>
  </dgm:styleLbl>
  <dgm:styleLbl name="sibTrans2D1">
    <dgm:fillClrLst meth="cycle">
      <a:schemeClr val="accent6">
        <a:shade val="90000"/>
      </a:schemeClr>
      <a:schemeClr val="accent6">
        <a:tint val="50000"/>
      </a:schemeClr>
    </dgm:fillClrLst>
    <dgm:linClrLst meth="cycle">
      <a:schemeClr val="accent6">
        <a:shade val="90000"/>
      </a:schemeClr>
      <a:schemeClr val="accent6">
        <a:tint val="50000"/>
      </a:schemeClr>
    </dgm:linClrLst>
    <dgm:effectClrLst/>
    <dgm:txLinClrLst/>
    <dgm:txFillClrLst/>
    <dgm:txEffectClrLst/>
  </dgm:styleLbl>
  <dgm:styleLbl name="fgSibTrans2D1">
    <dgm:fillClrLst meth="cycle">
      <a:schemeClr val="accent6">
        <a:shade val="90000"/>
      </a:schemeClr>
      <a:schemeClr val="accent6">
        <a:tint val="50000"/>
      </a:schemeClr>
    </dgm:fillClrLst>
    <dgm:linClrLst meth="cycle">
      <a:schemeClr val="accent6">
        <a:shade val="90000"/>
      </a:schemeClr>
      <a:schemeClr val="accent6">
        <a:tint val="50000"/>
      </a:schemeClr>
    </dgm:linClrLst>
    <dgm:effectClrLst/>
    <dgm:txLinClrLst/>
    <dgm:txFillClrLst/>
    <dgm:txEffectClrLst/>
  </dgm:styleLbl>
  <dgm:styleLbl name="bgSibTrans2D1">
    <dgm:fillClrLst meth="cycle">
      <a:schemeClr val="accent6">
        <a:shade val="90000"/>
      </a:schemeClr>
      <a:schemeClr val="accent6">
        <a:tint val="50000"/>
      </a:schemeClr>
    </dgm:fillClrLst>
    <dgm:linClrLst meth="cycle">
      <a:schemeClr val="accent6">
        <a:shade val="90000"/>
      </a:schemeClr>
      <a:schemeClr val="accent6">
        <a:tint val="50000"/>
      </a:schemeClr>
    </dgm:linClrLst>
    <dgm:effectClrLst/>
    <dgm:txLinClrLst/>
    <dgm:txFillClrLst/>
    <dgm:txEffectClrLst/>
  </dgm:styleLbl>
  <dgm:styleLbl name="sibTrans1D1">
    <dgm:fillClrLst meth="cycle">
      <a:schemeClr val="accent6">
        <a:shade val="90000"/>
      </a:schemeClr>
      <a:schemeClr val="accent6">
        <a:tint val="50000"/>
      </a:schemeClr>
    </dgm:fillClrLst>
    <dgm:linClrLst meth="cycle">
      <a:schemeClr val="accent6">
        <a:shade val="90000"/>
      </a:schemeClr>
      <a:schemeClr val="accent6">
        <a:tint val="50000"/>
      </a:schemeClr>
    </dgm:linClrLst>
    <dgm:effectClrLst/>
    <dgm:txLinClrLst/>
    <dgm:txFillClrLst meth="repeat">
      <a:schemeClr val="tx1"/>
    </dgm:txFillClrLst>
    <dgm:txEffectClrLst/>
  </dgm:styleLbl>
  <dgm:styleLbl name="callout">
    <dgm:fillClrLst meth="repeat">
      <a:schemeClr val="accent6"/>
    </dgm:fillClrLst>
    <dgm:linClrLst meth="repeat">
      <a:schemeClr val="accent6"/>
    </dgm:linClrLst>
    <dgm:effectClrLst/>
    <dgm:txLinClrLst/>
    <dgm:txFillClrLst meth="repeat">
      <a:schemeClr val="tx1"/>
    </dgm:txFillClrLst>
    <dgm:txEffectClrLst/>
  </dgm:styleLbl>
  <dgm:styleLbl name="asst0">
    <dgm:fillClrLst meth="repeat">
      <a:schemeClr val="accent6">
        <a:shade val="80000"/>
      </a:schemeClr>
    </dgm:fillClrLst>
    <dgm:linClrLst meth="repeat">
      <a:schemeClr val="lt1"/>
    </dgm:linClrLst>
    <dgm:effectClrLst/>
    <dgm:txLinClrLst/>
    <dgm:txFillClrLst/>
    <dgm:txEffectClrLst/>
  </dgm:styleLbl>
  <dgm:styleLbl name="asst1">
    <dgm:fillClrLst meth="repeat">
      <a:schemeClr val="accent6">
        <a:shade val="80000"/>
      </a:schemeClr>
    </dgm:fillClrLst>
    <dgm:linClrLst meth="repeat">
      <a:schemeClr val="lt1"/>
    </dgm:linClrLst>
    <dgm:effectClrLst/>
    <dgm:txLinClrLst/>
    <dgm:txFillClrLst/>
    <dgm:txEffectClrLst/>
  </dgm:styleLbl>
  <dgm:styleLbl name="asst2">
    <dgm:fillClrLst>
      <a:schemeClr val="accent6">
        <a:tint val="90000"/>
      </a:schemeClr>
    </dgm:fillClrLst>
    <dgm:linClrLst meth="repeat">
      <a:schemeClr val="lt1"/>
    </dgm:linClrLst>
    <dgm:effectClrLst/>
    <dgm:txLinClrLst/>
    <dgm:txFillClrLst/>
    <dgm:txEffectClrLst/>
  </dgm:styleLbl>
  <dgm:styleLbl name="asst3">
    <dgm:fillClrLst>
      <a:schemeClr val="accent6">
        <a:tint val="70000"/>
      </a:schemeClr>
    </dgm:fillClrLst>
    <dgm:linClrLst meth="repeat">
      <a:schemeClr val="lt1"/>
    </dgm:linClrLst>
    <dgm:effectClrLst/>
    <dgm:txLinClrLst/>
    <dgm:txFillClrLst/>
    <dgm:txEffectClrLst/>
  </dgm:styleLbl>
  <dgm:styleLbl name="asst4">
    <dgm:fillClrLst>
      <a:schemeClr val="accent6">
        <a:tint val="50000"/>
      </a:schemeClr>
    </dgm:fillClrLst>
    <dgm:linClrLst meth="repeat">
      <a:schemeClr val="lt1"/>
    </dgm:linClrLst>
    <dgm:effectClrLst/>
    <dgm:txLinClrLst/>
    <dgm:txFillClrLst/>
    <dgm:txEffectClrLst/>
  </dgm:styleLbl>
  <dgm:styleLbl name="parChTrans2D1">
    <dgm:fillClrLst meth="repeat">
      <a:schemeClr val="accent6">
        <a:tint val="60000"/>
      </a:schemeClr>
    </dgm:fillClrLst>
    <dgm:linClrLst meth="repeat">
      <a:schemeClr val="accent6">
        <a:shade val="80000"/>
      </a:schemeClr>
    </dgm:linClrLst>
    <dgm:effectClrLst/>
    <dgm:txLinClrLst/>
    <dgm:txFillClrLst/>
    <dgm:txEffectClrLst/>
  </dgm:styleLbl>
  <dgm:styleLbl name="parChTrans2D2">
    <dgm:fillClrLst meth="repeat">
      <a:schemeClr val="accent6">
        <a:tint val="90000"/>
      </a:schemeClr>
    </dgm:fillClrLst>
    <dgm:linClrLst meth="repeat">
      <a:schemeClr val="accent6">
        <a:tint val="90000"/>
      </a:schemeClr>
    </dgm:linClrLst>
    <dgm:effectClrLst/>
    <dgm:txLinClrLst/>
    <dgm:txFillClrLst/>
    <dgm:txEffectClrLst/>
  </dgm:styleLbl>
  <dgm:styleLbl name="parChTrans2D3">
    <dgm:fillClrLst meth="repeat">
      <a:schemeClr val="accent6">
        <a:tint val="70000"/>
      </a:schemeClr>
    </dgm:fillClrLst>
    <dgm:linClrLst meth="repeat">
      <a:schemeClr val="accent6">
        <a:tint val="70000"/>
      </a:schemeClr>
    </dgm:linClrLst>
    <dgm:effectClrLst/>
    <dgm:txLinClrLst/>
    <dgm:txFillClrLst/>
    <dgm:txEffectClrLst/>
  </dgm:styleLbl>
  <dgm:styleLbl name="parChTrans2D4">
    <dgm:fillClrLst meth="repeat">
      <a:schemeClr val="accent6">
        <a:tint val="50000"/>
      </a:schemeClr>
    </dgm:fillClrLst>
    <dgm:linClrLst meth="repeat">
      <a:schemeClr val="accent6">
        <a:tint val="50000"/>
      </a:schemeClr>
    </dgm:linClrLst>
    <dgm:effectClrLst/>
    <dgm:txLinClrLst/>
    <dgm:txFillClrLst meth="repeat">
      <a:schemeClr val="dk1"/>
    </dgm:txFillClrLst>
    <dgm:txEffectClrLst/>
  </dgm:styleLbl>
  <dgm:styleLbl name="parChTrans1D1">
    <dgm:fillClrLst meth="repeat">
      <a:schemeClr val="accent6">
        <a:shade val="80000"/>
      </a:schemeClr>
    </dgm:fillClrLst>
    <dgm:linClrLst meth="repeat">
      <a:schemeClr val="accent6">
        <a:shade val="80000"/>
      </a:schemeClr>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a:tint val="90000"/>
      </a:schemeClr>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6">
        <a:tint val="70000"/>
      </a:schemeClr>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6">
        <a:tint val="50000"/>
      </a:schemeClr>
    </dgm:linClrLst>
    <dgm:effectClrLst/>
    <dgm:txLinClrLst/>
    <dgm:txFillClrLst meth="repeat">
      <a:schemeClr val="tx1"/>
    </dgm:txFillClrLst>
    <dgm:txEffectClrLst/>
  </dgm:styleLbl>
  <dgm:styleLbl name="fgAcc1">
    <dgm:fillClrLst meth="repeat">
      <a:schemeClr val="lt1">
        <a:alpha val="90000"/>
      </a:schemeClr>
    </dgm:fillClrLst>
    <dgm:linClrLst meth="cycle">
      <a:schemeClr val="accent6">
        <a:shade val="50000"/>
      </a:schemeClr>
      <a:schemeClr val="accent6">
        <a:tint val="55000"/>
      </a:schemeClr>
    </dgm:linClrLst>
    <dgm:effectClrLst/>
    <dgm:txLinClrLst/>
    <dgm:txFillClrLst meth="repeat">
      <a:schemeClr val="dk1"/>
    </dgm:txFillClrLst>
    <dgm:txEffectClrLst/>
  </dgm:styleLbl>
  <dgm:styleLbl name="conFgAcc1">
    <dgm:fillClrLst meth="repeat">
      <a:schemeClr val="lt1">
        <a:alpha val="90000"/>
      </a:schemeClr>
    </dgm:fillClrLst>
    <dgm:linClrLst meth="cycle">
      <a:schemeClr val="accent6">
        <a:shade val="50000"/>
      </a:schemeClr>
      <a:schemeClr val="accent6">
        <a:tint val="55000"/>
      </a:schemeClr>
    </dgm:linClrLst>
    <dgm:effectClrLst/>
    <dgm:txLinClrLst/>
    <dgm:txFillClrLst meth="repeat">
      <a:schemeClr val="dk1"/>
    </dgm:txFillClrLst>
    <dgm:txEffectClrLst/>
  </dgm:styleLbl>
  <dgm:styleLbl name="alignAcc1">
    <dgm:fillClrLst meth="repeat">
      <a:schemeClr val="lt1">
        <a:alpha val="90000"/>
      </a:schemeClr>
    </dgm:fillClrLst>
    <dgm:linClrLst meth="cycle">
      <a:schemeClr val="accent6">
        <a:shade val="50000"/>
      </a:schemeClr>
      <a:schemeClr val="accent6">
        <a:tint val="55000"/>
      </a:schemeClr>
    </dgm:linClrLst>
    <dgm:effectClrLst/>
    <dgm:txLinClrLst/>
    <dgm:txFillClrLst meth="repeat">
      <a:schemeClr val="dk1"/>
    </dgm:txFillClrLst>
    <dgm:txEffectClrLst/>
  </dgm:styleLbl>
  <dgm:styleLbl name="trAlignAcc1">
    <dgm:fillClrLst meth="repeat">
      <a:schemeClr val="lt1">
        <a:alpha val="55000"/>
      </a:schemeClr>
    </dgm:fillClrLst>
    <dgm:linClrLst meth="repeat">
      <a:schemeClr val="accent6"/>
    </dgm:linClrLst>
    <dgm:effectClrLst/>
    <dgm:txLinClrLst/>
    <dgm:txFillClrLst meth="repeat">
      <a:schemeClr val="dk1"/>
    </dgm:txFillClrLst>
    <dgm:txEffectClrLst/>
  </dgm:styleLbl>
  <dgm:styleLbl name="bgAcc1">
    <dgm:fillClrLst meth="repeat">
      <a:schemeClr val="lt1">
        <a:alpha val="90000"/>
      </a:schemeClr>
    </dgm:fillClrLst>
    <dgm:linClrLst meth="cycle">
      <a:schemeClr val="accent6">
        <a:shade val="50000"/>
      </a:schemeClr>
      <a:schemeClr val="accent6">
        <a:tint val="55000"/>
      </a:schemeClr>
    </dgm:linClrLst>
    <dgm:effectClrLst/>
    <dgm:txLinClrLst/>
    <dgm:txFillClrLst meth="repeat">
      <a:schemeClr val="dk1"/>
    </dgm:txFillClrLst>
    <dgm:txEffectClrLst/>
  </dgm:styleLbl>
  <dgm:styleLbl name="solidFgAcc1">
    <dgm:fillClrLst meth="repeat">
      <a:schemeClr val="lt1"/>
    </dgm:fillClrLst>
    <dgm:linClrLst meth="cycle">
      <a:schemeClr val="accent6">
        <a:shade val="50000"/>
      </a:schemeClr>
      <a:schemeClr val="accent6">
        <a:tint val="55000"/>
      </a:schemeClr>
    </dgm:linClrLst>
    <dgm:effectClrLst/>
    <dgm:txLinClrLst/>
    <dgm:txFillClrLst meth="repeat">
      <a:schemeClr val="dk1"/>
    </dgm:txFillClrLst>
    <dgm:txEffectClrLst/>
  </dgm:styleLbl>
  <dgm:styleLbl name="solidAlignAcc1">
    <dgm:fillClrLst meth="repeat">
      <a:schemeClr val="lt1"/>
    </dgm:fillClrLst>
    <dgm:linClrLst meth="repeat">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6"/>
    </dgm:linClrLst>
    <dgm:effectClrLst/>
    <dgm:txLinClrLst/>
    <dgm:txFillClrLst meth="repeat">
      <a:schemeClr val="dk1"/>
    </dgm:txFillClrLst>
    <dgm:txEffectClrLst/>
  </dgm:styleLbl>
  <dgm:styleLbl name="fgAccFollowNode1">
    <dgm:fillClrLst meth="repeat">
      <a:schemeClr val="accent6">
        <a:alpha val="90000"/>
        <a:tint val="55000"/>
      </a:schemeClr>
    </dgm:fillClrLst>
    <dgm:linClrLst meth="repeat">
      <a:schemeClr val="accent6">
        <a:alpha val="90000"/>
        <a:tint val="55000"/>
      </a:schemeClr>
    </dgm:linClrLst>
    <dgm:effectClrLst/>
    <dgm:txLinClrLst/>
    <dgm:txFillClrLst meth="repeat">
      <a:schemeClr val="dk1"/>
    </dgm:txFillClrLst>
    <dgm:txEffectClrLst/>
  </dgm:styleLbl>
  <dgm:styleLbl name="alignAccFollowNode1">
    <dgm:fillClrLst meth="repeat">
      <a:schemeClr val="accent6">
        <a:alpha val="90000"/>
        <a:tint val="55000"/>
      </a:schemeClr>
    </dgm:fillClrLst>
    <dgm:linClrLst meth="repeat">
      <a:schemeClr val="accent6">
        <a:alpha val="90000"/>
        <a:tint val="55000"/>
      </a:schemeClr>
    </dgm:linClrLst>
    <dgm:effectClrLst/>
    <dgm:txLinClrLst/>
    <dgm:txFillClrLst meth="repeat">
      <a:schemeClr val="dk1"/>
    </dgm:txFillClrLst>
    <dgm:txEffectClrLst/>
  </dgm:styleLbl>
  <dgm:styleLbl name="bgAccFollowNode1">
    <dgm:fillClrLst meth="repeat">
      <a:schemeClr val="accent6">
        <a:alpha val="90000"/>
        <a:tint val="55000"/>
      </a:schemeClr>
    </dgm:fillClrLst>
    <dgm:linClrLst meth="repeat">
      <a:schemeClr val="lt1"/>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6">
        <a:shade val="80000"/>
      </a:schemeClr>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6">
        <a:tint val="90000"/>
      </a:schemeClr>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6">
        <a:tint val="70000"/>
      </a:schemeClr>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6">
        <a:tint val="50000"/>
      </a:schemeClr>
    </dgm:linClrLst>
    <dgm:effectClrLst/>
    <dgm:txLinClrLst/>
    <dgm:txFillClrLst meth="repeat">
      <a:schemeClr val="dk1"/>
    </dgm:txFillClrLst>
    <dgm:txEffectClrLst/>
  </dgm:styleLbl>
  <dgm:styleLbl name="bgShp">
    <dgm:fillClrLst meth="repeat">
      <a:schemeClr val="accent6">
        <a:tint val="55000"/>
      </a:schemeClr>
    </dgm:fillClrLst>
    <dgm:linClrLst meth="repeat">
      <a:schemeClr val="dk1"/>
    </dgm:linClrLst>
    <dgm:effectClrLst/>
    <dgm:txLinClrLst/>
    <dgm:txFillClrLst meth="repeat">
      <a:schemeClr val="dk1"/>
    </dgm:txFillClrLst>
    <dgm:txEffectClrLst/>
  </dgm:styleLbl>
  <dgm:styleLbl name="dkBgShp">
    <dgm:fillClrLst meth="repeat">
      <a:schemeClr val="accent6">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6">
        <a:tint val="50000"/>
        <a:alpha val="55000"/>
      </a:schemeClr>
    </dgm:fillClrLst>
    <dgm:linClrLst meth="repeat">
      <a:schemeClr val="accent6"/>
    </dgm:linClrLst>
    <dgm:effectClrLst/>
    <dgm:txLinClrLst/>
    <dgm:txFillClrLst meth="repeat">
      <a:schemeClr val="lt1"/>
    </dgm:txFillClrLst>
    <dgm:txEffectClrLst/>
  </dgm:styleLbl>
  <dgm:styleLbl name="fgShp">
    <dgm:fillClrLst meth="repeat">
      <a:schemeClr val="accent6">
        <a:tint val="55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D6F9D1F2-18FC-478B-A58B-A1C336B8EDD7}" type="doc">
      <dgm:prSet loTypeId="urn:microsoft.com/office/officeart/2005/8/layout/chevron1" loCatId="process" qsTypeId="urn:microsoft.com/office/officeart/2005/8/quickstyle/simple5" qsCatId="simple" csTypeId="urn:microsoft.com/office/officeart/2005/8/colors/accent6_4" csCatId="accent6" phldr="1"/>
      <dgm:spPr/>
    </dgm:pt>
    <dgm:pt modelId="{98E7C030-BD42-4955-A8F8-3D16C3A93971}">
      <dgm:prSet phldrT="[텍스트]" custT="1"/>
      <dgm:spPr/>
      <dgm:t>
        <a:bodyPr/>
        <a:lstStyle/>
        <a:p>
          <a:pPr latinLnBrk="1">
            <a:lnSpc>
              <a:spcPct val="70000"/>
            </a:lnSpc>
          </a:pPr>
          <a:r>
            <a:rPr lang="mn-MN" sz="1000" dirty="0">
              <a:latin typeface="Arial" panose="020B0604020202020204" pitchFamily="34" charset="0"/>
              <a:ea typeface="나눔고딕 ExtraBold" panose="020D0904000000000000" pitchFamily="50" charset="-127"/>
              <a:cs typeface="Arial" panose="020B0604020202020204" pitchFamily="34" charset="0"/>
            </a:rPr>
            <a:t>Хэрэгжүүлсний дараах     үнэлгээний   төлөвлөгөө</a:t>
          </a:r>
          <a:endParaRPr lang="ko-KR" altLang="en-US" sz="1000" dirty="0">
            <a:solidFill>
              <a:schemeClr val="bg1">
                <a:lumMod val="95000"/>
              </a:schemeClr>
            </a:solidFill>
            <a:latin typeface="Arial" panose="020B0604020202020204" pitchFamily="34" charset="0"/>
            <a:ea typeface="나눔고딕 ExtraBold" panose="020D0904000000000000" pitchFamily="50" charset="-127"/>
            <a:cs typeface="Arial" panose="020B0604020202020204" pitchFamily="34" charset="0"/>
          </a:endParaRPr>
        </a:p>
      </dgm:t>
    </dgm:pt>
    <dgm:pt modelId="{E275A305-9FEB-4EF2-B637-35AEF3A25E3B}" type="parTrans" cxnId="{65298A44-164D-4FBD-8B6F-2B360162AEAF}">
      <dgm:prSet/>
      <dgm:spPr/>
      <dgm:t>
        <a:bodyPr/>
        <a:lstStyle/>
        <a:p>
          <a:pPr latinLnBrk="1">
            <a:lnSpc>
              <a:spcPct val="70000"/>
            </a:lnSpc>
          </a:pPr>
          <a:endParaRPr lang="ko-KR" altLang="en-US" sz="1000">
            <a:solidFill>
              <a:schemeClr val="bg1">
                <a:lumMod val="95000"/>
              </a:schemeClr>
            </a:solidFill>
            <a:latin typeface="나눔고딕 ExtraBold" panose="020D0904000000000000" pitchFamily="50" charset="-127"/>
            <a:ea typeface="나눔고딕 ExtraBold" panose="020D0904000000000000" pitchFamily="50" charset="-127"/>
          </a:endParaRPr>
        </a:p>
      </dgm:t>
    </dgm:pt>
    <dgm:pt modelId="{60D3C42A-ACB3-4A43-925D-2096A3A9D446}" type="sibTrans" cxnId="{65298A44-164D-4FBD-8B6F-2B360162AEAF}">
      <dgm:prSet/>
      <dgm:spPr/>
      <dgm:t>
        <a:bodyPr/>
        <a:lstStyle/>
        <a:p>
          <a:pPr latinLnBrk="1">
            <a:lnSpc>
              <a:spcPct val="70000"/>
            </a:lnSpc>
          </a:pPr>
          <a:endParaRPr lang="ko-KR" altLang="en-US" sz="1000">
            <a:solidFill>
              <a:schemeClr val="bg1">
                <a:lumMod val="95000"/>
              </a:schemeClr>
            </a:solidFill>
            <a:latin typeface="나눔고딕 ExtraBold" panose="020D0904000000000000" pitchFamily="50" charset="-127"/>
            <a:ea typeface="나눔고딕 ExtraBold" panose="020D0904000000000000" pitchFamily="50" charset="-127"/>
          </a:endParaRPr>
        </a:p>
      </dgm:t>
    </dgm:pt>
    <dgm:pt modelId="{E7FD1E7B-B7DC-4FF6-B53B-FCA7AE76A8D2}">
      <dgm:prSet phldrT="[텍스트]" custT="1"/>
      <dgm:spPr/>
      <dgm:t>
        <a:bodyPr/>
        <a:lstStyle/>
        <a:p>
          <a:pPr latinLnBrk="1">
            <a:lnSpc>
              <a:spcPct val="70000"/>
            </a:lnSpc>
          </a:pPr>
          <a:r>
            <a:rPr lang="mn-MN" sz="1000" dirty="0">
              <a:latin typeface="Arial" panose="020B0604020202020204" pitchFamily="34" charset="0"/>
              <a:ea typeface="나눔고딕 ExtraBold" panose="020D0904000000000000" pitchFamily="50" charset="-127"/>
              <a:cs typeface="Arial" panose="020B0604020202020204" pitchFamily="34" charset="0"/>
            </a:rPr>
            <a:t>Үнэлгээний   шалгуур</a:t>
          </a:r>
          <a:endParaRPr lang="ko-KR" altLang="en-US" sz="1000" dirty="0">
            <a:solidFill>
              <a:schemeClr val="bg1">
                <a:lumMod val="95000"/>
              </a:schemeClr>
            </a:solidFill>
            <a:latin typeface="Arial" panose="020B0604020202020204" pitchFamily="34" charset="0"/>
            <a:ea typeface="나눔고딕 ExtraBold" panose="020D0904000000000000" pitchFamily="50" charset="-127"/>
            <a:cs typeface="Arial" panose="020B0604020202020204" pitchFamily="34" charset="0"/>
          </a:endParaRPr>
        </a:p>
      </dgm:t>
    </dgm:pt>
    <dgm:pt modelId="{D6DDAC92-9E0B-48B9-BAB1-B9442866949E}" type="parTrans" cxnId="{280C6328-0983-43A2-B5A4-29D2415F0EB0}">
      <dgm:prSet/>
      <dgm:spPr/>
      <dgm:t>
        <a:bodyPr/>
        <a:lstStyle/>
        <a:p>
          <a:pPr latinLnBrk="1">
            <a:lnSpc>
              <a:spcPct val="70000"/>
            </a:lnSpc>
          </a:pPr>
          <a:endParaRPr lang="ko-KR" altLang="en-US" sz="1000">
            <a:solidFill>
              <a:schemeClr val="bg1">
                <a:lumMod val="95000"/>
              </a:schemeClr>
            </a:solidFill>
            <a:latin typeface="나눔고딕 ExtraBold" panose="020D0904000000000000" pitchFamily="50" charset="-127"/>
            <a:ea typeface="나눔고딕 ExtraBold" panose="020D0904000000000000" pitchFamily="50" charset="-127"/>
          </a:endParaRPr>
        </a:p>
      </dgm:t>
    </dgm:pt>
    <dgm:pt modelId="{48AE56AE-D7A1-40F0-8908-B31B42061BC5}" type="sibTrans" cxnId="{280C6328-0983-43A2-B5A4-29D2415F0EB0}">
      <dgm:prSet/>
      <dgm:spPr/>
      <dgm:t>
        <a:bodyPr/>
        <a:lstStyle/>
        <a:p>
          <a:pPr latinLnBrk="1">
            <a:lnSpc>
              <a:spcPct val="70000"/>
            </a:lnSpc>
          </a:pPr>
          <a:endParaRPr lang="ko-KR" altLang="en-US" sz="1000">
            <a:solidFill>
              <a:schemeClr val="bg1">
                <a:lumMod val="95000"/>
              </a:schemeClr>
            </a:solidFill>
            <a:latin typeface="나눔고딕 ExtraBold" panose="020D0904000000000000" pitchFamily="50" charset="-127"/>
            <a:ea typeface="나눔고딕 ExtraBold" panose="020D0904000000000000" pitchFamily="50" charset="-127"/>
          </a:endParaRPr>
        </a:p>
      </dgm:t>
    </dgm:pt>
    <dgm:pt modelId="{866EE471-A2FF-4F39-B6D3-E8029D4658B0}">
      <dgm:prSet phldrT="[텍스트]" custT="1"/>
      <dgm:spPr/>
      <dgm:t>
        <a:bodyPr/>
        <a:lstStyle/>
        <a:p>
          <a:pPr latinLnBrk="1">
            <a:lnSpc>
              <a:spcPct val="70000"/>
            </a:lnSpc>
          </a:pPr>
          <a:r>
            <a:rPr lang="mn-MN" sz="1000" dirty="0">
              <a:latin typeface="Arial" panose="020B0604020202020204" pitchFamily="34" charset="0"/>
              <a:ea typeface="나눔고딕 ExtraBold" panose="020D0904000000000000" pitchFamily="50" charset="-127"/>
              <a:cs typeface="Arial" panose="020B0604020202020204" pitchFamily="34" charset="0"/>
            </a:rPr>
            <a:t>Үнэлгээний    зүйл</a:t>
          </a:r>
          <a:r>
            <a:rPr lang="en-US" sz="1000" dirty="0">
              <a:latin typeface="Arial" panose="020B0604020202020204" pitchFamily="34" charset="0"/>
              <a:ea typeface="나눔고딕 ExtraBold" panose="020D0904000000000000" pitchFamily="50" charset="-127"/>
              <a:cs typeface="Arial" panose="020B0604020202020204" pitchFamily="34" charset="0"/>
            </a:rPr>
            <a:t> &amp;</a:t>
          </a:r>
          <a:br>
            <a:rPr lang="en-US" sz="1000" dirty="0">
              <a:latin typeface="Arial" panose="020B0604020202020204" pitchFamily="34" charset="0"/>
              <a:ea typeface="나눔고딕 ExtraBold" panose="020D0904000000000000" pitchFamily="50" charset="-127"/>
              <a:cs typeface="Arial" panose="020B0604020202020204" pitchFamily="34" charset="0"/>
            </a:rPr>
          </a:br>
          <a:r>
            <a:rPr lang="mn-MN" sz="1000" dirty="0">
              <a:latin typeface="Arial" panose="020B0604020202020204" pitchFamily="34" charset="0"/>
              <a:ea typeface="나눔고딕 ExtraBold" panose="020D0904000000000000" pitchFamily="50" charset="-127"/>
              <a:cs typeface="Arial" panose="020B0604020202020204" pitchFamily="34" charset="0"/>
            </a:rPr>
            <a:t>агуулга</a:t>
          </a:r>
          <a:endParaRPr lang="ko-KR" altLang="en-US" sz="1000" dirty="0">
            <a:solidFill>
              <a:schemeClr val="bg1">
                <a:lumMod val="95000"/>
              </a:schemeClr>
            </a:solidFill>
            <a:latin typeface="Arial" panose="020B0604020202020204" pitchFamily="34" charset="0"/>
            <a:ea typeface="나눔고딕 ExtraBold" panose="020D0904000000000000" pitchFamily="50" charset="-127"/>
            <a:cs typeface="Arial" panose="020B0604020202020204" pitchFamily="34" charset="0"/>
          </a:endParaRPr>
        </a:p>
      </dgm:t>
    </dgm:pt>
    <dgm:pt modelId="{F038998F-D0CF-4479-B402-6E7E6E5121FF}" type="parTrans" cxnId="{12F7B33D-786E-41D6-B2C4-3F093AFCBD52}">
      <dgm:prSet/>
      <dgm:spPr/>
      <dgm:t>
        <a:bodyPr/>
        <a:lstStyle/>
        <a:p>
          <a:pPr latinLnBrk="1">
            <a:lnSpc>
              <a:spcPct val="70000"/>
            </a:lnSpc>
          </a:pPr>
          <a:endParaRPr lang="ko-KR" altLang="en-US" sz="1000">
            <a:solidFill>
              <a:schemeClr val="bg1">
                <a:lumMod val="95000"/>
              </a:schemeClr>
            </a:solidFill>
            <a:latin typeface="나눔고딕 ExtraBold" panose="020D0904000000000000" pitchFamily="50" charset="-127"/>
            <a:ea typeface="나눔고딕 ExtraBold" panose="020D0904000000000000" pitchFamily="50" charset="-127"/>
          </a:endParaRPr>
        </a:p>
      </dgm:t>
    </dgm:pt>
    <dgm:pt modelId="{2223019E-07E5-4EEA-8BF5-D4462FA95063}" type="sibTrans" cxnId="{12F7B33D-786E-41D6-B2C4-3F093AFCBD52}">
      <dgm:prSet/>
      <dgm:spPr/>
      <dgm:t>
        <a:bodyPr/>
        <a:lstStyle/>
        <a:p>
          <a:pPr latinLnBrk="1">
            <a:lnSpc>
              <a:spcPct val="70000"/>
            </a:lnSpc>
          </a:pPr>
          <a:endParaRPr lang="ko-KR" altLang="en-US" sz="1000">
            <a:solidFill>
              <a:schemeClr val="bg1">
                <a:lumMod val="95000"/>
              </a:schemeClr>
            </a:solidFill>
            <a:latin typeface="나눔고딕 ExtraBold" panose="020D0904000000000000" pitchFamily="50" charset="-127"/>
            <a:ea typeface="나눔고딕 ExtraBold" panose="020D0904000000000000" pitchFamily="50" charset="-127"/>
          </a:endParaRPr>
        </a:p>
      </dgm:t>
    </dgm:pt>
    <dgm:pt modelId="{E8FDE530-A6C2-4486-80B0-E24D845E6668}">
      <dgm:prSet phldrT="[텍스트]" custT="1"/>
      <dgm:spPr/>
      <dgm:t>
        <a:bodyPr/>
        <a:lstStyle/>
        <a:p>
          <a:pPr latinLnBrk="1">
            <a:lnSpc>
              <a:spcPct val="70000"/>
            </a:lnSpc>
          </a:pPr>
          <a:r>
            <a:rPr lang="mn-MN" sz="1000" b="1" dirty="0">
              <a:solidFill>
                <a:schemeClr val="accent2">
                  <a:lumMod val="50000"/>
                </a:schemeClr>
              </a:solidFill>
              <a:latin typeface="Arial" panose="020B0604020202020204" pitchFamily="34" charset="0"/>
              <a:ea typeface="나눔고딕 ExtraBold" panose="020D0904000000000000" pitchFamily="50" charset="-127"/>
              <a:cs typeface="Arial" panose="020B0604020202020204" pitchFamily="34" charset="0"/>
            </a:rPr>
            <a:t>Хэрэгжүүлсний дараах үнэлгээний аргачлал</a:t>
          </a:r>
          <a:endParaRPr lang="ko-KR" altLang="en-US" sz="1000" dirty="0">
            <a:solidFill>
              <a:schemeClr val="accent2">
                <a:lumMod val="50000"/>
              </a:schemeClr>
            </a:solidFill>
            <a:latin typeface="Arial" panose="020B0604020202020204" pitchFamily="34" charset="0"/>
            <a:ea typeface="나눔고딕 ExtraBold" panose="020D0904000000000000" pitchFamily="50" charset="-127"/>
            <a:cs typeface="Arial" panose="020B0604020202020204" pitchFamily="34" charset="0"/>
          </a:endParaRPr>
        </a:p>
      </dgm:t>
    </dgm:pt>
    <dgm:pt modelId="{ED6CEA90-7C26-442D-B679-39CBFF4EB867}" type="parTrans" cxnId="{87CC7D54-F0B6-4601-AF8D-92CCB80F763C}">
      <dgm:prSet/>
      <dgm:spPr/>
      <dgm:t>
        <a:bodyPr/>
        <a:lstStyle/>
        <a:p>
          <a:pPr latinLnBrk="1">
            <a:lnSpc>
              <a:spcPct val="70000"/>
            </a:lnSpc>
          </a:pPr>
          <a:endParaRPr lang="ko-KR" altLang="en-US" sz="1000">
            <a:solidFill>
              <a:schemeClr val="bg1">
                <a:lumMod val="95000"/>
              </a:schemeClr>
            </a:solidFill>
            <a:latin typeface="나눔고딕 ExtraBold" panose="020D0904000000000000" pitchFamily="50" charset="-127"/>
            <a:ea typeface="나눔고딕 ExtraBold" panose="020D0904000000000000" pitchFamily="50" charset="-127"/>
          </a:endParaRPr>
        </a:p>
      </dgm:t>
    </dgm:pt>
    <dgm:pt modelId="{06A06E5C-071A-4BE9-BF10-BCAE095CC79D}" type="sibTrans" cxnId="{87CC7D54-F0B6-4601-AF8D-92CCB80F763C}">
      <dgm:prSet/>
      <dgm:spPr/>
      <dgm:t>
        <a:bodyPr/>
        <a:lstStyle/>
        <a:p>
          <a:pPr latinLnBrk="1">
            <a:lnSpc>
              <a:spcPct val="70000"/>
            </a:lnSpc>
          </a:pPr>
          <a:endParaRPr lang="ko-KR" altLang="en-US" sz="1000">
            <a:solidFill>
              <a:schemeClr val="bg1">
                <a:lumMod val="95000"/>
              </a:schemeClr>
            </a:solidFill>
            <a:latin typeface="나눔고딕 ExtraBold" panose="020D0904000000000000" pitchFamily="50" charset="-127"/>
            <a:ea typeface="나눔고딕 ExtraBold" panose="020D0904000000000000" pitchFamily="50" charset="-127"/>
          </a:endParaRPr>
        </a:p>
      </dgm:t>
    </dgm:pt>
    <dgm:pt modelId="{AA47394E-AEB2-4723-A196-CCB10C8BDD10}">
      <dgm:prSet phldrT="[텍스트]" custT="1"/>
      <dgm:spPr/>
      <dgm:t>
        <a:bodyPr/>
        <a:lstStyle/>
        <a:p>
          <a:pPr latinLnBrk="1">
            <a:lnSpc>
              <a:spcPct val="70000"/>
            </a:lnSpc>
          </a:pPr>
          <a:r>
            <a:rPr lang="mn-MN" sz="1000" dirty="0">
              <a:latin typeface="Arial" panose="020B0604020202020204" pitchFamily="34" charset="0"/>
              <a:ea typeface="나눔고딕 ExtraBold" panose="020D0904000000000000" pitchFamily="50" charset="-127"/>
              <a:cs typeface="Arial" panose="020B0604020202020204" pitchFamily="34" charset="0"/>
            </a:rPr>
            <a:t>Хэрэгжүүлсний дараах     үнэлгээний   процедур</a:t>
          </a:r>
          <a:endParaRPr lang="ko-KR" altLang="en-US" sz="1000" dirty="0">
            <a:solidFill>
              <a:schemeClr val="bg1">
                <a:lumMod val="95000"/>
              </a:schemeClr>
            </a:solidFill>
            <a:latin typeface="Arial" panose="020B0604020202020204" pitchFamily="34" charset="0"/>
            <a:ea typeface="나눔고딕 ExtraBold" panose="020D0904000000000000" pitchFamily="50" charset="-127"/>
            <a:cs typeface="Arial" panose="020B0604020202020204" pitchFamily="34" charset="0"/>
          </a:endParaRPr>
        </a:p>
      </dgm:t>
    </dgm:pt>
    <dgm:pt modelId="{FAE3B240-6CCB-4943-9923-D12E9A4F89AC}" type="parTrans" cxnId="{76EF1B0E-8C02-40D7-BDE9-65458F2852FE}">
      <dgm:prSet/>
      <dgm:spPr/>
      <dgm:t>
        <a:bodyPr/>
        <a:lstStyle/>
        <a:p>
          <a:pPr latinLnBrk="1">
            <a:lnSpc>
              <a:spcPct val="70000"/>
            </a:lnSpc>
          </a:pPr>
          <a:endParaRPr lang="ko-KR" altLang="en-US" sz="1000">
            <a:solidFill>
              <a:schemeClr val="bg1">
                <a:lumMod val="95000"/>
              </a:schemeClr>
            </a:solidFill>
            <a:latin typeface="나눔고딕 ExtraBold" panose="020D0904000000000000" pitchFamily="50" charset="-127"/>
            <a:ea typeface="나눔고딕 ExtraBold" panose="020D0904000000000000" pitchFamily="50" charset="-127"/>
          </a:endParaRPr>
        </a:p>
      </dgm:t>
    </dgm:pt>
    <dgm:pt modelId="{C0E5D173-47DE-4FA5-B9C4-5968558810DA}" type="sibTrans" cxnId="{76EF1B0E-8C02-40D7-BDE9-65458F2852FE}">
      <dgm:prSet/>
      <dgm:spPr/>
      <dgm:t>
        <a:bodyPr/>
        <a:lstStyle/>
        <a:p>
          <a:pPr latinLnBrk="1">
            <a:lnSpc>
              <a:spcPct val="70000"/>
            </a:lnSpc>
          </a:pPr>
          <a:endParaRPr lang="ko-KR" altLang="en-US" sz="1000">
            <a:solidFill>
              <a:schemeClr val="bg1">
                <a:lumMod val="95000"/>
              </a:schemeClr>
            </a:solidFill>
            <a:latin typeface="나눔고딕 ExtraBold" panose="020D0904000000000000" pitchFamily="50" charset="-127"/>
            <a:ea typeface="나눔고딕 ExtraBold" panose="020D0904000000000000" pitchFamily="50" charset="-127"/>
          </a:endParaRPr>
        </a:p>
      </dgm:t>
    </dgm:pt>
    <dgm:pt modelId="{6A804205-8F07-4945-BC80-2707329451BF}">
      <dgm:prSet phldrT="[텍스트]" custT="1"/>
      <dgm:spPr/>
      <dgm:t>
        <a:bodyPr/>
        <a:lstStyle/>
        <a:p>
          <a:pPr latinLnBrk="1">
            <a:lnSpc>
              <a:spcPct val="70000"/>
            </a:lnSpc>
          </a:pPr>
          <a:r>
            <a:rPr lang="mn-MN" sz="1000" dirty="0">
              <a:latin typeface="Arial" panose="020B0604020202020204" pitchFamily="34" charset="0"/>
              <a:ea typeface="나눔고딕 ExtraBold" panose="020D0904000000000000" pitchFamily="50" charset="-127"/>
              <a:cs typeface="Arial" panose="020B0604020202020204" pitchFamily="34" charset="0"/>
            </a:rPr>
            <a:t>Үр дүн</a:t>
          </a:r>
          <a:r>
            <a:rPr lang="en-US" sz="1000" dirty="0">
              <a:latin typeface="Arial" panose="020B0604020202020204" pitchFamily="34" charset="0"/>
              <a:ea typeface="나눔고딕 ExtraBold" panose="020D0904000000000000" pitchFamily="50" charset="-127"/>
              <a:cs typeface="Arial" panose="020B0604020202020204" pitchFamily="34" charset="0"/>
            </a:rPr>
            <a:t> &amp;</a:t>
          </a:r>
          <a:br>
            <a:rPr lang="en-US" sz="1000" dirty="0">
              <a:latin typeface="Arial" panose="020B0604020202020204" pitchFamily="34" charset="0"/>
              <a:ea typeface="나눔고딕 ExtraBold" panose="020D0904000000000000" pitchFamily="50" charset="-127"/>
              <a:cs typeface="Arial" panose="020B0604020202020204" pitchFamily="34" charset="0"/>
            </a:rPr>
          </a:br>
          <a:r>
            <a:rPr lang="mn-MN" sz="1000" dirty="0">
              <a:latin typeface="Arial" panose="020B0604020202020204" pitchFamily="34" charset="0"/>
              <a:ea typeface="나눔고딕 ExtraBold" panose="020D0904000000000000" pitchFamily="50" charset="-127"/>
              <a:cs typeface="Arial" panose="020B0604020202020204" pitchFamily="34" charset="0"/>
            </a:rPr>
            <a:t>чанарын       удирдлага</a:t>
          </a:r>
          <a:endParaRPr lang="ko-KR" altLang="en-US" sz="1000" dirty="0">
            <a:solidFill>
              <a:schemeClr val="bg1">
                <a:lumMod val="95000"/>
              </a:schemeClr>
            </a:solidFill>
            <a:latin typeface="Arial" panose="020B0604020202020204" pitchFamily="34" charset="0"/>
            <a:ea typeface="나눔고딕 ExtraBold" panose="020D0904000000000000" pitchFamily="50" charset="-127"/>
            <a:cs typeface="Arial" panose="020B0604020202020204" pitchFamily="34" charset="0"/>
          </a:endParaRPr>
        </a:p>
      </dgm:t>
    </dgm:pt>
    <dgm:pt modelId="{F366ED2D-BF98-40B5-996E-6A9E7AB12728}" type="parTrans" cxnId="{354029F5-83C2-4000-9F68-C4E3F40909F7}">
      <dgm:prSet/>
      <dgm:spPr/>
      <dgm:t>
        <a:bodyPr/>
        <a:lstStyle/>
        <a:p>
          <a:pPr latinLnBrk="1">
            <a:lnSpc>
              <a:spcPct val="70000"/>
            </a:lnSpc>
          </a:pPr>
          <a:endParaRPr lang="ko-KR" altLang="en-US" sz="1000">
            <a:solidFill>
              <a:schemeClr val="bg1">
                <a:lumMod val="95000"/>
              </a:schemeClr>
            </a:solidFill>
            <a:latin typeface="나눔고딕 ExtraBold" panose="020D0904000000000000" pitchFamily="50" charset="-127"/>
            <a:ea typeface="나눔고딕 ExtraBold" panose="020D0904000000000000" pitchFamily="50" charset="-127"/>
          </a:endParaRPr>
        </a:p>
      </dgm:t>
    </dgm:pt>
    <dgm:pt modelId="{5E0B2431-9D84-44E5-BF53-137B8729AE29}" type="sibTrans" cxnId="{354029F5-83C2-4000-9F68-C4E3F40909F7}">
      <dgm:prSet/>
      <dgm:spPr/>
      <dgm:t>
        <a:bodyPr/>
        <a:lstStyle/>
        <a:p>
          <a:pPr latinLnBrk="1">
            <a:lnSpc>
              <a:spcPct val="70000"/>
            </a:lnSpc>
          </a:pPr>
          <a:endParaRPr lang="ko-KR" altLang="en-US" sz="1000">
            <a:solidFill>
              <a:schemeClr val="bg1">
                <a:lumMod val="95000"/>
              </a:schemeClr>
            </a:solidFill>
            <a:latin typeface="나눔고딕 ExtraBold" panose="020D0904000000000000" pitchFamily="50" charset="-127"/>
            <a:ea typeface="나눔고딕 ExtraBold" panose="020D0904000000000000" pitchFamily="50" charset="-127"/>
          </a:endParaRPr>
        </a:p>
      </dgm:t>
    </dgm:pt>
    <dgm:pt modelId="{7B23C667-2D68-4919-9E7B-C4A404A50124}" type="pres">
      <dgm:prSet presAssocID="{D6F9D1F2-18FC-478B-A58B-A1C336B8EDD7}" presName="Name0" presStyleCnt="0">
        <dgm:presLayoutVars>
          <dgm:dir/>
          <dgm:animLvl val="lvl"/>
          <dgm:resizeHandles val="exact"/>
        </dgm:presLayoutVars>
      </dgm:prSet>
      <dgm:spPr/>
    </dgm:pt>
    <dgm:pt modelId="{8EAB25D3-B5CB-4308-95D6-2EFDBBD46F3D}" type="pres">
      <dgm:prSet presAssocID="{98E7C030-BD42-4955-A8F8-3D16C3A93971}" presName="parTxOnly" presStyleLbl="node1" presStyleIdx="0" presStyleCnt="6">
        <dgm:presLayoutVars>
          <dgm:chMax val="0"/>
          <dgm:chPref val="0"/>
          <dgm:bulletEnabled val="1"/>
        </dgm:presLayoutVars>
      </dgm:prSet>
      <dgm:spPr/>
      <dgm:t>
        <a:bodyPr/>
        <a:lstStyle/>
        <a:p>
          <a:endParaRPr lang="en-US"/>
        </a:p>
      </dgm:t>
    </dgm:pt>
    <dgm:pt modelId="{4F17DE80-DF44-46D5-9A2D-5E8DCCADAE7D}" type="pres">
      <dgm:prSet presAssocID="{60D3C42A-ACB3-4A43-925D-2096A3A9D446}" presName="parTxOnlySpace" presStyleCnt="0"/>
      <dgm:spPr/>
    </dgm:pt>
    <dgm:pt modelId="{1FB1D12E-D297-4A35-9C29-7411EE04FF71}" type="pres">
      <dgm:prSet presAssocID="{E7FD1E7B-B7DC-4FF6-B53B-FCA7AE76A8D2}" presName="parTxOnly" presStyleLbl="node1" presStyleIdx="1" presStyleCnt="6">
        <dgm:presLayoutVars>
          <dgm:chMax val="0"/>
          <dgm:chPref val="0"/>
          <dgm:bulletEnabled val="1"/>
        </dgm:presLayoutVars>
      </dgm:prSet>
      <dgm:spPr/>
      <dgm:t>
        <a:bodyPr/>
        <a:lstStyle/>
        <a:p>
          <a:endParaRPr lang="en-US"/>
        </a:p>
      </dgm:t>
    </dgm:pt>
    <dgm:pt modelId="{7A1F35EE-F534-4930-A728-161D33552DE6}" type="pres">
      <dgm:prSet presAssocID="{48AE56AE-D7A1-40F0-8908-B31B42061BC5}" presName="parTxOnlySpace" presStyleCnt="0"/>
      <dgm:spPr/>
    </dgm:pt>
    <dgm:pt modelId="{3378E726-2269-4455-8AF5-29CFABE3CBCE}" type="pres">
      <dgm:prSet presAssocID="{866EE471-A2FF-4F39-B6D3-E8029D4658B0}" presName="parTxOnly" presStyleLbl="node1" presStyleIdx="2" presStyleCnt="6">
        <dgm:presLayoutVars>
          <dgm:chMax val="0"/>
          <dgm:chPref val="0"/>
          <dgm:bulletEnabled val="1"/>
        </dgm:presLayoutVars>
      </dgm:prSet>
      <dgm:spPr/>
      <dgm:t>
        <a:bodyPr/>
        <a:lstStyle/>
        <a:p>
          <a:endParaRPr lang="en-US"/>
        </a:p>
      </dgm:t>
    </dgm:pt>
    <dgm:pt modelId="{F238B6E5-9799-4946-928D-919C2B8FF8EF}" type="pres">
      <dgm:prSet presAssocID="{2223019E-07E5-4EEA-8BF5-D4462FA95063}" presName="parTxOnlySpace" presStyleCnt="0"/>
      <dgm:spPr/>
    </dgm:pt>
    <dgm:pt modelId="{F0BC5164-809A-4953-A197-A7326B9E4D5E}" type="pres">
      <dgm:prSet presAssocID="{E8FDE530-A6C2-4486-80B0-E24D845E6668}" presName="parTxOnly" presStyleLbl="node1" presStyleIdx="3" presStyleCnt="6">
        <dgm:presLayoutVars>
          <dgm:chMax val="0"/>
          <dgm:chPref val="0"/>
          <dgm:bulletEnabled val="1"/>
        </dgm:presLayoutVars>
      </dgm:prSet>
      <dgm:spPr/>
      <dgm:t>
        <a:bodyPr/>
        <a:lstStyle/>
        <a:p>
          <a:endParaRPr lang="en-US"/>
        </a:p>
      </dgm:t>
    </dgm:pt>
    <dgm:pt modelId="{A215589E-A16F-49C2-87E3-15D8BE6DA02A}" type="pres">
      <dgm:prSet presAssocID="{06A06E5C-071A-4BE9-BF10-BCAE095CC79D}" presName="parTxOnlySpace" presStyleCnt="0"/>
      <dgm:spPr/>
    </dgm:pt>
    <dgm:pt modelId="{1E28E3BD-B504-4A1E-867D-4EC08163D6AE}" type="pres">
      <dgm:prSet presAssocID="{AA47394E-AEB2-4723-A196-CCB10C8BDD10}" presName="parTxOnly" presStyleLbl="node1" presStyleIdx="4" presStyleCnt="6">
        <dgm:presLayoutVars>
          <dgm:chMax val="0"/>
          <dgm:chPref val="0"/>
          <dgm:bulletEnabled val="1"/>
        </dgm:presLayoutVars>
      </dgm:prSet>
      <dgm:spPr/>
      <dgm:t>
        <a:bodyPr/>
        <a:lstStyle/>
        <a:p>
          <a:endParaRPr lang="en-US"/>
        </a:p>
      </dgm:t>
    </dgm:pt>
    <dgm:pt modelId="{D561DBB0-C4F8-4ABC-8E0C-8F20FFA0430D}" type="pres">
      <dgm:prSet presAssocID="{C0E5D173-47DE-4FA5-B9C4-5968558810DA}" presName="parTxOnlySpace" presStyleCnt="0"/>
      <dgm:spPr/>
    </dgm:pt>
    <dgm:pt modelId="{AF7435BA-6E9F-419B-AC27-F270304C4932}" type="pres">
      <dgm:prSet presAssocID="{6A804205-8F07-4945-BC80-2707329451BF}" presName="parTxOnly" presStyleLbl="node1" presStyleIdx="5" presStyleCnt="6">
        <dgm:presLayoutVars>
          <dgm:chMax val="0"/>
          <dgm:chPref val="0"/>
          <dgm:bulletEnabled val="1"/>
        </dgm:presLayoutVars>
      </dgm:prSet>
      <dgm:spPr/>
      <dgm:t>
        <a:bodyPr/>
        <a:lstStyle/>
        <a:p>
          <a:endParaRPr lang="en-US"/>
        </a:p>
      </dgm:t>
    </dgm:pt>
  </dgm:ptLst>
  <dgm:cxnLst>
    <dgm:cxn modelId="{280C6328-0983-43A2-B5A4-29D2415F0EB0}" srcId="{D6F9D1F2-18FC-478B-A58B-A1C336B8EDD7}" destId="{E7FD1E7B-B7DC-4FF6-B53B-FCA7AE76A8D2}" srcOrd="1" destOrd="0" parTransId="{D6DDAC92-9E0B-48B9-BAB1-B9442866949E}" sibTransId="{48AE56AE-D7A1-40F0-8908-B31B42061BC5}"/>
    <dgm:cxn modelId="{87CC7D54-F0B6-4601-AF8D-92CCB80F763C}" srcId="{D6F9D1F2-18FC-478B-A58B-A1C336B8EDD7}" destId="{E8FDE530-A6C2-4486-80B0-E24D845E6668}" srcOrd="3" destOrd="0" parTransId="{ED6CEA90-7C26-442D-B679-39CBFF4EB867}" sibTransId="{06A06E5C-071A-4BE9-BF10-BCAE095CC79D}"/>
    <dgm:cxn modelId="{DD93199E-F493-4E4C-AF61-0C60CDC6FD67}" type="presOf" srcId="{AA47394E-AEB2-4723-A196-CCB10C8BDD10}" destId="{1E28E3BD-B504-4A1E-867D-4EC08163D6AE}" srcOrd="0" destOrd="0" presId="urn:microsoft.com/office/officeart/2005/8/layout/chevron1"/>
    <dgm:cxn modelId="{65298A44-164D-4FBD-8B6F-2B360162AEAF}" srcId="{D6F9D1F2-18FC-478B-A58B-A1C336B8EDD7}" destId="{98E7C030-BD42-4955-A8F8-3D16C3A93971}" srcOrd="0" destOrd="0" parTransId="{E275A305-9FEB-4EF2-B637-35AEF3A25E3B}" sibTransId="{60D3C42A-ACB3-4A43-925D-2096A3A9D446}"/>
    <dgm:cxn modelId="{8CF7C2E5-2599-499C-AF59-BC76A9441451}" type="presOf" srcId="{E7FD1E7B-B7DC-4FF6-B53B-FCA7AE76A8D2}" destId="{1FB1D12E-D297-4A35-9C29-7411EE04FF71}" srcOrd="0" destOrd="0" presId="urn:microsoft.com/office/officeart/2005/8/layout/chevron1"/>
    <dgm:cxn modelId="{3BCEB698-DDF8-41BA-81D7-FF4EA9A80510}" type="presOf" srcId="{98E7C030-BD42-4955-A8F8-3D16C3A93971}" destId="{8EAB25D3-B5CB-4308-95D6-2EFDBBD46F3D}" srcOrd="0" destOrd="0" presId="urn:microsoft.com/office/officeart/2005/8/layout/chevron1"/>
    <dgm:cxn modelId="{76EF1B0E-8C02-40D7-BDE9-65458F2852FE}" srcId="{D6F9D1F2-18FC-478B-A58B-A1C336B8EDD7}" destId="{AA47394E-AEB2-4723-A196-CCB10C8BDD10}" srcOrd="4" destOrd="0" parTransId="{FAE3B240-6CCB-4943-9923-D12E9A4F89AC}" sibTransId="{C0E5D173-47DE-4FA5-B9C4-5968558810DA}"/>
    <dgm:cxn modelId="{4A666814-B7F9-4037-9E00-474C80F0BF9D}" type="presOf" srcId="{D6F9D1F2-18FC-478B-A58B-A1C336B8EDD7}" destId="{7B23C667-2D68-4919-9E7B-C4A404A50124}" srcOrd="0" destOrd="0" presId="urn:microsoft.com/office/officeart/2005/8/layout/chevron1"/>
    <dgm:cxn modelId="{33CBBD01-49F4-42CA-AA0A-1900D0723BB7}" type="presOf" srcId="{866EE471-A2FF-4F39-B6D3-E8029D4658B0}" destId="{3378E726-2269-4455-8AF5-29CFABE3CBCE}" srcOrd="0" destOrd="0" presId="urn:microsoft.com/office/officeart/2005/8/layout/chevron1"/>
    <dgm:cxn modelId="{8D98CF12-66C4-4F5A-B2A2-AA7998D150A2}" type="presOf" srcId="{E8FDE530-A6C2-4486-80B0-E24D845E6668}" destId="{F0BC5164-809A-4953-A197-A7326B9E4D5E}" srcOrd="0" destOrd="0" presId="urn:microsoft.com/office/officeart/2005/8/layout/chevron1"/>
    <dgm:cxn modelId="{12F7B33D-786E-41D6-B2C4-3F093AFCBD52}" srcId="{D6F9D1F2-18FC-478B-A58B-A1C336B8EDD7}" destId="{866EE471-A2FF-4F39-B6D3-E8029D4658B0}" srcOrd="2" destOrd="0" parTransId="{F038998F-D0CF-4479-B402-6E7E6E5121FF}" sibTransId="{2223019E-07E5-4EEA-8BF5-D4462FA95063}"/>
    <dgm:cxn modelId="{354029F5-83C2-4000-9F68-C4E3F40909F7}" srcId="{D6F9D1F2-18FC-478B-A58B-A1C336B8EDD7}" destId="{6A804205-8F07-4945-BC80-2707329451BF}" srcOrd="5" destOrd="0" parTransId="{F366ED2D-BF98-40B5-996E-6A9E7AB12728}" sibTransId="{5E0B2431-9D84-44E5-BF53-137B8729AE29}"/>
    <dgm:cxn modelId="{49AF4716-B44C-4423-BF42-EBBAF91F4E97}" type="presOf" srcId="{6A804205-8F07-4945-BC80-2707329451BF}" destId="{AF7435BA-6E9F-419B-AC27-F270304C4932}" srcOrd="0" destOrd="0" presId="urn:microsoft.com/office/officeart/2005/8/layout/chevron1"/>
    <dgm:cxn modelId="{05777DEC-78CB-4262-B771-671CEC783051}" type="presParOf" srcId="{7B23C667-2D68-4919-9E7B-C4A404A50124}" destId="{8EAB25D3-B5CB-4308-95D6-2EFDBBD46F3D}" srcOrd="0" destOrd="0" presId="urn:microsoft.com/office/officeart/2005/8/layout/chevron1"/>
    <dgm:cxn modelId="{5CC3DA57-BE45-4CAA-B259-7E6C3533CE37}" type="presParOf" srcId="{7B23C667-2D68-4919-9E7B-C4A404A50124}" destId="{4F17DE80-DF44-46D5-9A2D-5E8DCCADAE7D}" srcOrd="1" destOrd="0" presId="urn:microsoft.com/office/officeart/2005/8/layout/chevron1"/>
    <dgm:cxn modelId="{8775BB68-60B7-4739-A35D-2C5AFF526307}" type="presParOf" srcId="{7B23C667-2D68-4919-9E7B-C4A404A50124}" destId="{1FB1D12E-D297-4A35-9C29-7411EE04FF71}" srcOrd="2" destOrd="0" presId="urn:microsoft.com/office/officeart/2005/8/layout/chevron1"/>
    <dgm:cxn modelId="{9EDFD518-F5DF-4C60-94E1-811F198D9715}" type="presParOf" srcId="{7B23C667-2D68-4919-9E7B-C4A404A50124}" destId="{7A1F35EE-F534-4930-A728-161D33552DE6}" srcOrd="3" destOrd="0" presId="urn:microsoft.com/office/officeart/2005/8/layout/chevron1"/>
    <dgm:cxn modelId="{0F124CAF-8FDE-4F92-B30F-2AD0BE2F830C}" type="presParOf" srcId="{7B23C667-2D68-4919-9E7B-C4A404A50124}" destId="{3378E726-2269-4455-8AF5-29CFABE3CBCE}" srcOrd="4" destOrd="0" presId="urn:microsoft.com/office/officeart/2005/8/layout/chevron1"/>
    <dgm:cxn modelId="{A457C83B-7CE2-4E46-A52F-19197A9CC963}" type="presParOf" srcId="{7B23C667-2D68-4919-9E7B-C4A404A50124}" destId="{F238B6E5-9799-4946-928D-919C2B8FF8EF}" srcOrd="5" destOrd="0" presId="urn:microsoft.com/office/officeart/2005/8/layout/chevron1"/>
    <dgm:cxn modelId="{76B57884-1224-4739-AAD5-FCA600D46E3D}" type="presParOf" srcId="{7B23C667-2D68-4919-9E7B-C4A404A50124}" destId="{F0BC5164-809A-4953-A197-A7326B9E4D5E}" srcOrd="6" destOrd="0" presId="urn:microsoft.com/office/officeart/2005/8/layout/chevron1"/>
    <dgm:cxn modelId="{46BFC691-F5E7-4CDA-9BAC-AFF02AEE6016}" type="presParOf" srcId="{7B23C667-2D68-4919-9E7B-C4A404A50124}" destId="{A215589E-A16F-49C2-87E3-15D8BE6DA02A}" srcOrd="7" destOrd="0" presId="urn:microsoft.com/office/officeart/2005/8/layout/chevron1"/>
    <dgm:cxn modelId="{75BC8A1A-4D13-40C6-A50B-47D1F17D7FFA}" type="presParOf" srcId="{7B23C667-2D68-4919-9E7B-C4A404A50124}" destId="{1E28E3BD-B504-4A1E-867D-4EC08163D6AE}" srcOrd="8" destOrd="0" presId="urn:microsoft.com/office/officeart/2005/8/layout/chevron1"/>
    <dgm:cxn modelId="{8321674A-F6BF-4552-9B77-BE562DB320CD}" type="presParOf" srcId="{7B23C667-2D68-4919-9E7B-C4A404A50124}" destId="{D561DBB0-C4F8-4ABC-8E0C-8F20FFA0430D}" srcOrd="9" destOrd="0" presId="urn:microsoft.com/office/officeart/2005/8/layout/chevron1"/>
    <dgm:cxn modelId="{1CA64DE3-2445-4485-B307-E5C41798D540}" type="presParOf" srcId="{7B23C667-2D68-4919-9E7B-C4A404A50124}" destId="{AF7435BA-6E9F-419B-AC27-F270304C4932}" srcOrd="10" destOrd="0" presId="urn:microsoft.com/office/officeart/2005/8/layout/chevron1"/>
  </dgm:cxnLst>
  <dgm:bg/>
  <dgm:whole/>
  <dgm:extLst>
    <a:ext uri="http://schemas.microsoft.com/office/drawing/2008/diagram">
      <dsp:dataModelExt xmlns:dsp="http://schemas.microsoft.com/office/drawing/2008/diagram" relId="rId9"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8EAB25D3-B5CB-4308-95D6-2EFDBBD46F3D}">
      <dsp:nvSpPr>
        <dsp:cNvPr id="0" name=""/>
        <dsp:cNvSpPr/>
      </dsp:nvSpPr>
      <dsp:spPr>
        <a:xfrm>
          <a:off x="3865" y="2187094"/>
          <a:ext cx="1437995" cy="575198"/>
        </a:xfrm>
        <a:prstGeom prst="chevron">
          <a:avLst/>
        </a:prstGeom>
        <a:gradFill rotWithShape="0">
          <a:gsLst>
            <a:gs pos="0">
              <a:schemeClr val="accent6">
                <a:shade val="50000"/>
                <a:hueOff val="0"/>
                <a:satOff val="0"/>
                <a:lumOff val="0"/>
                <a:alphaOff val="0"/>
                <a:shade val="51000"/>
                <a:satMod val="130000"/>
              </a:schemeClr>
            </a:gs>
            <a:gs pos="80000">
              <a:schemeClr val="accent6">
                <a:shade val="50000"/>
                <a:hueOff val="0"/>
                <a:satOff val="0"/>
                <a:lumOff val="0"/>
                <a:alphaOff val="0"/>
                <a:shade val="93000"/>
                <a:satMod val="130000"/>
              </a:schemeClr>
            </a:gs>
            <a:gs pos="100000">
              <a:schemeClr val="accent6">
                <a:shade val="50000"/>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40005" tIns="13335" rIns="13335" bIns="13335" numCol="1" spcCol="1270" anchor="ctr" anchorCtr="0">
          <a:noAutofit/>
        </a:bodyPr>
        <a:lstStyle/>
        <a:p>
          <a:pPr lvl="0" algn="ctr" defTabSz="444500" latinLnBrk="1">
            <a:lnSpc>
              <a:spcPct val="70000"/>
            </a:lnSpc>
            <a:spcBef>
              <a:spcPct val="0"/>
            </a:spcBef>
            <a:spcAft>
              <a:spcPct val="35000"/>
            </a:spcAft>
          </a:pPr>
          <a:r>
            <a:rPr lang="mn-MN" sz="1000" kern="1200" dirty="0">
              <a:latin typeface="Arial" panose="020B0604020202020204" pitchFamily="34" charset="0"/>
              <a:ea typeface="나눔고딕 ExtraBold" panose="020D0904000000000000" pitchFamily="50" charset="-127"/>
              <a:cs typeface="Arial" panose="020B0604020202020204" pitchFamily="34" charset="0"/>
            </a:rPr>
            <a:t>Хэрэгжүүлсний дараах     үнэлгээний   төлөвлөгөө</a:t>
          </a:r>
          <a:endParaRPr lang="ko-KR" altLang="en-US" sz="1000" kern="1200" dirty="0">
            <a:solidFill>
              <a:schemeClr val="bg1">
                <a:lumMod val="95000"/>
              </a:schemeClr>
            </a:solidFill>
            <a:latin typeface="Arial" panose="020B0604020202020204" pitchFamily="34" charset="0"/>
            <a:ea typeface="나눔고딕 ExtraBold" panose="020D0904000000000000" pitchFamily="50" charset="-127"/>
            <a:cs typeface="Arial" panose="020B0604020202020204" pitchFamily="34" charset="0"/>
          </a:endParaRPr>
        </a:p>
      </dsp:txBody>
      <dsp:txXfrm>
        <a:off x="291464" y="2187094"/>
        <a:ext cx="862797" cy="575198"/>
      </dsp:txXfrm>
    </dsp:sp>
    <dsp:sp modelId="{1FB1D12E-D297-4A35-9C29-7411EE04FF71}">
      <dsp:nvSpPr>
        <dsp:cNvPr id="0" name=""/>
        <dsp:cNvSpPr/>
      </dsp:nvSpPr>
      <dsp:spPr>
        <a:xfrm>
          <a:off x="1298061" y="2187094"/>
          <a:ext cx="1437995" cy="575198"/>
        </a:xfrm>
        <a:prstGeom prst="chevron">
          <a:avLst/>
        </a:prstGeom>
        <a:gradFill rotWithShape="0">
          <a:gsLst>
            <a:gs pos="0">
              <a:schemeClr val="accent6">
                <a:shade val="50000"/>
                <a:hueOff val="0"/>
                <a:satOff val="-12475"/>
                <a:lumOff val="16551"/>
                <a:alphaOff val="0"/>
                <a:shade val="51000"/>
                <a:satMod val="130000"/>
              </a:schemeClr>
            </a:gs>
            <a:gs pos="80000">
              <a:schemeClr val="accent6">
                <a:shade val="50000"/>
                <a:hueOff val="0"/>
                <a:satOff val="-12475"/>
                <a:lumOff val="16551"/>
                <a:alphaOff val="0"/>
                <a:shade val="93000"/>
                <a:satMod val="130000"/>
              </a:schemeClr>
            </a:gs>
            <a:gs pos="100000">
              <a:schemeClr val="accent6">
                <a:shade val="50000"/>
                <a:hueOff val="0"/>
                <a:satOff val="-12475"/>
                <a:lumOff val="16551"/>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40005" tIns="13335" rIns="13335" bIns="13335" numCol="1" spcCol="1270" anchor="ctr" anchorCtr="0">
          <a:noAutofit/>
        </a:bodyPr>
        <a:lstStyle/>
        <a:p>
          <a:pPr lvl="0" algn="ctr" defTabSz="444500" latinLnBrk="1">
            <a:lnSpc>
              <a:spcPct val="70000"/>
            </a:lnSpc>
            <a:spcBef>
              <a:spcPct val="0"/>
            </a:spcBef>
            <a:spcAft>
              <a:spcPct val="35000"/>
            </a:spcAft>
          </a:pPr>
          <a:r>
            <a:rPr lang="mn-MN" sz="1000" kern="1200" dirty="0">
              <a:latin typeface="Arial" panose="020B0604020202020204" pitchFamily="34" charset="0"/>
              <a:ea typeface="나눔고딕 ExtraBold" panose="020D0904000000000000" pitchFamily="50" charset="-127"/>
              <a:cs typeface="Arial" panose="020B0604020202020204" pitchFamily="34" charset="0"/>
            </a:rPr>
            <a:t>Үнэлгээний   шалгуур</a:t>
          </a:r>
          <a:endParaRPr lang="ko-KR" altLang="en-US" sz="1000" kern="1200" dirty="0">
            <a:solidFill>
              <a:schemeClr val="bg1">
                <a:lumMod val="95000"/>
              </a:schemeClr>
            </a:solidFill>
            <a:latin typeface="Arial" panose="020B0604020202020204" pitchFamily="34" charset="0"/>
            <a:ea typeface="나눔고딕 ExtraBold" panose="020D0904000000000000" pitchFamily="50" charset="-127"/>
            <a:cs typeface="Arial" panose="020B0604020202020204" pitchFamily="34" charset="0"/>
          </a:endParaRPr>
        </a:p>
      </dsp:txBody>
      <dsp:txXfrm>
        <a:off x="1585660" y="2187094"/>
        <a:ext cx="862797" cy="575198"/>
      </dsp:txXfrm>
    </dsp:sp>
    <dsp:sp modelId="{3378E726-2269-4455-8AF5-29CFABE3CBCE}">
      <dsp:nvSpPr>
        <dsp:cNvPr id="0" name=""/>
        <dsp:cNvSpPr/>
      </dsp:nvSpPr>
      <dsp:spPr>
        <a:xfrm>
          <a:off x="2592258" y="2187094"/>
          <a:ext cx="1437995" cy="575198"/>
        </a:xfrm>
        <a:prstGeom prst="chevron">
          <a:avLst/>
        </a:prstGeom>
        <a:gradFill rotWithShape="0">
          <a:gsLst>
            <a:gs pos="0">
              <a:schemeClr val="accent6">
                <a:shade val="50000"/>
                <a:hueOff val="0"/>
                <a:satOff val="-24950"/>
                <a:lumOff val="33101"/>
                <a:alphaOff val="0"/>
                <a:shade val="51000"/>
                <a:satMod val="130000"/>
              </a:schemeClr>
            </a:gs>
            <a:gs pos="80000">
              <a:schemeClr val="accent6">
                <a:shade val="50000"/>
                <a:hueOff val="0"/>
                <a:satOff val="-24950"/>
                <a:lumOff val="33101"/>
                <a:alphaOff val="0"/>
                <a:shade val="93000"/>
                <a:satMod val="130000"/>
              </a:schemeClr>
            </a:gs>
            <a:gs pos="100000">
              <a:schemeClr val="accent6">
                <a:shade val="50000"/>
                <a:hueOff val="0"/>
                <a:satOff val="-24950"/>
                <a:lumOff val="33101"/>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40005" tIns="13335" rIns="13335" bIns="13335" numCol="1" spcCol="1270" anchor="ctr" anchorCtr="0">
          <a:noAutofit/>
        </a:bodyPr>
        <a:lstStyle/>
        <a:p>
          <a:pPr lvl="0" algn="ctr" defTabSz="444500" latinLnBrk="1">
            <a:lnSpc>
              <a:spcPct val="70000"/>
            </a:lnSpc>
            <a:spcBef>
              <a:spcPct val="0"/>
            </a:spcBef>
            <a:spcAft>
              <a:spcPct val="35000"/>
            </a:spcAft>
          </a:pPr>
          <a:r>
            <a:rPr lang="mn-MN" sz="1000" kern="1200" dirty="0">
              <a:latin typeface="Arial" panose="020B0604020202020204" pitchFamily="34" charset="0"/>
              <a:ea typeface="나눔고딕 ExtraBold" panose="020D0904000000000000" pitchFamily="50" charset="-127"/>
              <a:cs typeface="Arial" panose="020B0604020202020204" pitchFamily="34" charset="0"/>
            </a:rPr>
            <a:t>Үнэлгээний    зүйл</a:t>
          </a:r>
          <a:r>
            <a:rPr lang="en-US" sz="1000" kern="1200" dirty="0">
              <a:latin typeface="Arial" panose="020B0604020202020204" pitchFamily="34" charset="0"/>
              <a:ea typeface="나눔고딕 ExtraBold" panose="020D0904000000000000" pitchFamily="50" charset="-127"/>
              <a:cs typeface="Arial" panose="020B0604020202020204" pitchFamily="34" charset="0"/>
            </a:rPr>
            <a:t> &amp;</a:t>
          </a:r>
          <a:br>
            <a:rPr lang="en-US" sz="1000" kern="1200" dirty="0">
              <a:latin typeface="Arial" panose="020B0604020202020204" pitchFamily="34" charset="0"/>
              <a:ea typeface="나눔고딕 ExtraBold" panose="020D0904000000000000" pitchFamily="50" charset="-127"/>
              <a:cs typeface="Arial" panose="020B0604020202020204" pitchFamily="34" charset="0"/>
            </a:rPr>
          </a:br>
          <a:r>
            <a:rPr lang="mn-MN" sz="1000" kern="1200" dirty="0">
              <a:latin typeface="Arial" panose="020B0604020202020204" pitchFamily="34" charset="0"/>
              <a:ea typeface="나눔고딕 ExtraBold" panose="020D0904000000000000" pitchFamily="50" charset="-127"/>
              <a:cs typeface="Arial" panose="020B0604020202020204" pitchFamily="34" charset="0"/>
            </a:rPr>
            <a:t>агуулга</a:t>
          </a:r>
          <a:endParaRPr lang="ko-KR" altLang="en-US" sz="1000" kern="1200" dirty="0">
            <a:solidFill>
              <a:schemeClr val="bg1">
                <a:lumMod val="95000"/>
              </a:schemeClr>
            </a:solidFill>
            <a:latin typeface="Arial" panose="020B0604020202020204" pitchFamily="34" charset="0"/>
            <a:ea typeface="나눔고딕 ExtraBold" panose="020D0904000000000000" pitchFamily="50" charset="-127"/>
            <a:cs typeface="Arial" panose="020B0604020202020204" pitchFamily="34" charset="0"/>
          </a:endParaRPr>
        </a:p>
      </dsp:txBody>
      <dsp:txXfrm>
        <a:off x="2879857" y="2187094"/>
        <a:ext cx="862797" cy="575198"/>
      </dsp:txXfrm>
    </dsp:sp>
    <dsp:sp modelId="{F0BC5164-809A-4953-A197-A7326B9E4D5E}">
      <dsp:nvSpPr>
        <dsp:cNvPr id="0" name=""/>
        <dsp:cNvSpPr/>
      </dsp:nvSpPr>
      <dsp:spPr>
        <a:xfrm>
          <a:off x="3886454" y="2187094"/>
          <a:ext cx="1437995" cy="575198"/>
        </a:xfrm>
        <a:prstGeom prst="chevron">
          <a:avLst/>
        </a:prstGeom>
        <a:gradFill rotWithShape="0">
          <a:gsLst>
            <a:gs pos="0">
              <a:schemeClr val="accent6">
                <a:shade val="50000"/>
                <a:hueOff val="0"/>
                <a:satOff val="-37425"/>
                <a:lumOff val="49652"/>
                <a:alphaOff val="0"/>
                <a:shade val="51000"/>
                <a:satMod val="130000"/>
              </a:schemeClr>
            </a:gs>
            <a:gs pos="80000">
              <a:schemeClr val="accent6">
                <a:shade val="50000"/>
                <a:hueOff val="0"/>
                <a:satOff val="-37425"/>
                <a:lumOff val="49652"/>
                <a:alphaOff val="0"/>
                <a:shade val="93000"/>
                <a:satMod val="130000"/>
              </a:schemeClr>
            </a:gs>
            <a:gs pos="100000">
              <a:schemeClr val="accent6">
                <a:shade val="50000"/>
                <a:hueOff val="0"/>
                <a:satOff val="-37425"/>
                <a:lumOff val="49652"/>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40005" tIns="13335" rIns="13335" bIns="13335" numCol="1" spcCol="1270" anchor="ctr" anchorCtr="0">
          <a:noAutofit/>
        </a:bodyPr>
        <a:lstStyle/>
        <a:p>
          <a:pPr lvl="0" algn="ctr" defTabSz="444500" latinLnBrk="1">
            <a:lnSpc>
              <a:spcPct val="70000"/>
            </a:lnSpc>
            <a:spcBef>
              <a:spcPct val="0"/>
            </a:spcBef>
            <a:spcAft>
              <a:spcPct val="35000"/>
            </a:spcAft>
          </a:pPr>
          <a:r>
            <a:rPr lang="mn-MN" sz="1000" b="1" kern="1200" dirty="0">
              <a:solidFill>
                <a:schemeClr val="accent2">
                  <a:lumMod val="50000"/>
                </a:schemeClr>
              </a:solidFill>
              <a:latin typeface="Arial" panose="020B0604020202020204" pitchFamily="34" charset="0"/>
              <a:ea typeface="나눔고딕 ExtraBold" panose="020D0904000000000000" pitchFamily="50" charset="-127"/>
              <a:cs typeface="Arial" panose="020B0604020202020204" pitchFamily="34" charset="0"/>
            </a:rPr>
            <a:t>Хэрэгжүүлсний дараах үнэлгээний аргачлал</a:t>
          </a:r>
          <a:endParaRPr lang="ko-KR" altLang="en-US" sz="1000" kern="1200" dirty="0">
            <a:solidFill>
              <a:schemeClr val="accent2">
                <a:lumMod val="50000"/>
              </a:schemeClr>
            </a:solidFill>
            <a:latin typeface="Arial" panose="020B0604020202020204" pitchFamily="34" charset="0"/>
            <a:ea typeface="나눔고딕 ExtraBold" panose="020D0904000000000000" pitchFamily="50" charset="-127"/>
            <a:cs typeface="Arial" panose="020B0604020202020204" pitchFamily="34" charset="0"/>
          </a:endParaRPr>
        </a:p>
      </dsp:txBody>
      <dsp:txXfrm>
        <a:off x="4174053" y="2187094"/>
        <a:ext cx="862797" cy="575198"/>
      </dsp:txXfrm>
    </dsp:sp>
    <dsp:sp modelId="{1E28E3BD-B504-4A1E-867D-4EC08163D6AE}">
      <dsp:nvSpPr>
        <dsp:cNvPr id="0" name=""/>
        <dsp:cNvSpPr/>
      </dsp:nvSpPr>
      <dsp:spPr>
        <a:xfrm>
          <a:off x="5180650" y="2187094"/>
          <a:ext cx="1437995" cy="575198"/>
        </a:xfrm>
        <a:prstGeom prst="chevron">
          <a:avLst/>
        </a:prstGeom>
        <a:gradFill rotWithShape="0">
          <a:gsLst>
            <a:gs pos="0">
              <a:schemeClr val="accent6">
                <a:shade val="50000"/>
                <a:hueOff val="0"/>
                <a:satOff val="-24950"/>
                <a:lumOff val="33101"/>
                <a:alphaOff val="0"/>
                <a:shade val="51000"/>
                <a:satMod val="130000"/>
              </a:schemeClr>
            </a:gs>
            <a:gs pos="80000">
              <a:schemeClr val="accent6">
                <a:shade val="50000"/>
                <a:hueOff val="0"/>
                <a:satOff val="-24950"/>
                <a:lumOff val="33101"/>
                <a:alphaOff val="0"/>
                <a:shade val="93000"/>
                <a:satMod val="130000"/>
              </a:schemeClr>
            </a:gs>
            <a:gs pos="100000">
              <a:schemeClr val="accent6">
                <a:shade val="50000"/>
                <a:hueOff val="0"/>
                <a:satOff val="-24950"/>
                <a:lumOff val="33101"/>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40005" tIns="13335" rIns="13335" bIns="13335" numCol="1" spcCol="1270" anchor="ctr" anchorCtr="0">
          <a:noAutofit/>
        </a:bodyPr>
        <a:lstStyle/>
        <a:p>
          <a:pPr lvl="0" algn="ctr" defTabSz="444500" latinLnBrk="1">
            <a:lnSpc>
              <a:spcPct val="70000"/>
            </a:lnSpc>
            <a:spcBef>
              <a:spcPct val="0"/>
            </a:spcBef>
            <a:spcAft>
              <a:spcPct val="35000"/>
            </a:spcAft>
          </a:pPr>
          <a:r>
            <a:rPr lang="mn-MN" sz="1000" kern="1200" dirty="0">
              <a:latin typeface="Arial" panose="020B0604020202020204" pitchFamily="34" charset="0"/>
              <a:ea typeface="나눔고딕 ExtraBold" panose="020D0904000000000000" pitchFamily="50" charset="-127"/>
              <a:cs typeface="Arial" panose="020B0604020202020204" pitchFamily="34" charset="0"/>
            </a:rPr>
            <a:t>Хэрэгжүүлсний дараах     үнэлгээний   процедур</a:t>
          </a:r>
          <a:endParaRPr lang="ko-KR" altLang="en-US" sz="1000" kern="1200" dirty="0">
            <a:solidFill>
              <a:schemeClr val="bg1">
                <a:lumMod val="95000"/>
              </a:schemeClr>
            </a:solidFill>
            <a:latin typeface="Arial" panose="020B0604020202020204" pitchFamily="34" charset="0"/>
            <a:ea typeface="나눔고딕 ExtraBold" panose="020D0904000000000000" pitchFamily="50" charset="-127"/>
            <a:cs typeface="Arial" panose="020B0604020202020204" pitchFamily="34" charset="0"/>
          </a:endParaRPr>
        </a:p>
      </dsp:txBody>
      <dsp:txXfrm>
        <a:off x="5468249" y="2187094"/>
        <a:ext cx="862797" cy="575198"/>
      </dsp:txXfrm>
    </dsp:sp>
    <dsp:sp modelId="{AF7435BA-6E9F-419B-AC27-F270304C4932}">
      <dsp:nvSpPr>
        <dsp:cNvPr id="0" name=""/>
        <dsp:cNvSpPr/>
      </dsp:nvSpPr>
      <dsp:spPr>
        <a:xfrm>
          <a:off x="6474846" y="2187094"/>
          <a:ext cx="1437995" cy="575198"/>
        </a:xfrm>
        <a:prstGeom prst="chevron">
          <a:avLst/>
        </a:prstGeom>
        <a:gradFill rotWithShape="0">
          <a:gsLst>
            <a:gs pos="0">
              <a:schemeClr val="accent6">
                <a:shade val="50000"/>
                <a:hueOff val="0"/>
                <a:satOff val="-12475"/>
                <a:lumOff val="16551"/>
                <a:alphaOff val="0"/>
                <a:shade val="51000"/>
                <a:satMod val="130000"/>
              </a:schemeClr>
            </a:gs>
            <a:gs pos="80000">
              <a:schemeClr val="accent6">
                <a:shade val="50000"/>
                <a:hueOff val="0"/>
                <a:satOff val="-12475"/>
                <a:lumOff val="16551"/>
                <a:alphaOff val="0"/>
                <a:shade val="93000"/>
                <a:satMod val="130000"/>
              </a:schemeClr>
            </a:gs>
            <a:gs pos="100000">
              <a:schemeClr val="accent6">
                <a:shade val="50000"/>
                <a:hueOff val="0"/>
                <a:satOff val="-12475"/>
                <a:lumOff val="16551"/>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40005" tIns="13335" rIns="13335" bIns="13335" numCol="1" spcCol="1270" anchor="ctr" anchorCtr="0">
          <a:noAutofit/>
        </a:bodyPr>
        <a:lstStyle/>
        <a:p>
          <a:pPr lvl="0" algn="ctr" defTabSz="444500" latinLnBrk="1">
            <a:lnSpc>
              <a:spcPct val="70000"/>
            </a:lnSpc>
            <a:spcBef>
              <a:spcPct val="0"/>
            </a:spcBef>
            <a:spcAft>
              <a:spcPct val="35000"/>
            </a:spcAft>
          </a:pPr>
          <a:r>
            <a:rPr lang="mn-MN" sz="1000" kern="1200" dirty="0">
              <a:latin typeface="Arial" panose="020B0604020202020204" pitchFamily="34" charset="0"/>
              <a:ea typeface="나눔고딕 ExtraBold" panose="020D0904000000000000" pitchFamily="50" charset="-127"/>
              <a:cs typeface="Arial" panose="020B0604020202020204" pitchFamily="34" charset="0"/>
            </a:rPr>
            <a:t>Үр дүн</a:t>
          </a:r>
          <a:r>
            <a:rPr lang="en-US" sz="1000" kern="1200" dirty="0">
              <a:latin typeface="Arial" panose="020B0604020202020204" pitchFamily="34" charset="0"/>
              <a:ea typeface="나눔고딕 ExtraBold" panose="020D0904000000000000" pitchFamily="50" charset="-127"/>
              <a:cs typeface="Arial" panose="020B0604020202020204" pitchFamily="34" charset="0"/>
            </a:rPr>
            <a:t> &amp;</a:t>
          </a:r>
          <a:br>
            <a:rPr lang="en-US" sz="1000" kern="1200" dirty="0">
              <a:latin typeface="Arial" panose="020B0604020202020204" pitchFamily="34" charset="0"/>
              <a:ea typeface="나눔고딕 ExtraBold" panose="020D0904000000000000" pitchFamily="50" charset="-127"/>
              <a:cs typeface="Arial" panose="020B0604020202020204" pitchFamily="34" charset="0"/>
            </a:rPr>
          </a:br>
          <a:r>
            <a:rPr lang="mn-MN" sz="1000" kern="1200" dirty="0">
              <a:latin typeface="Arial" panose="020B0604020202020204" pitchFamily="34" charset="0"/>
              <a:ea typeface="나눔고딕 ExtraBold" panose="020D0904000000000000" pitchFamily="50" charset="-127"/>
              <a:cs typeface="Arial" panose="020B0604020202020204" pitchFamily="34" charset="0"/>
            </a:rPr>
            <a:t>чанарын       удирдлага</a:t>
          </a:r>
          <a:endParaRPr lang="ko-KR" altLang="en-US" sz="1000" kern="1200" dirty="0">
            <a:solidFill>
              <a:schemeClr val="bg1">
                <a:lumMod val="95000"/>
              </a:schemeClr>
            </a:solidFill>
            <a:latin typeface="Arial" panose="020B0604020202020204" pitchFamily="34" charset="0"/>
            <a:ea typeface="나눔고딕 ExtraBold" panose="020D0904000000000000" pitchFamily="50" charset="-127"/>
            <a:cs typeface="Arial" panose="020B0604020202020204" pitchFamily="34" charset="0"/>
          </a:endParaRPr>
        </a:p>
      </dsp:txBody>
      <dsp:txXfrm>
        <a:off x="6762445" y="2187094"/>
        <a:ext cx="862797" cy="575198"/>
      </dsp:txXfrm>
    </dsp:sp>
  </dsp:spTree>
</dsp:drawing>
</file>

<file path=ppt/diagrams/layout1.xml><?xml version="1.0" encoding="utf-8"?>
<dgm:layoutDef xmlns:dgm="http://schemas.openxmlformats.org/drawingml/2006/diagram" xmlns:a="http://schemas.openxmlformats.org/drawingml/2006/main" uniqueId="urn:microsoft.com/office/officeart/2005/8/layout/chevron1">
  <dgm:title val=""/>
  <dgm:desc val=""/>
  <dgm:catLst>
    <dgm:cat type="process" pri="9000"/>
  </dgm:catLst>
  <dgm:sampData useDef="1">
    <dgm:dataModel>
      <dgm:pt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dir/>
      <dgm:animLvl val="lvl"/>
      <dgm:resizeHandles val="exact"/>
    </dgm:varLst>
    <dgm:choose name="Name1">
      <dgm:if name="Name2" func="var" arg="dir" op="equ" val="norm">
        <dgm:alg type="lin"/>
      </dgm:if>
      <dgm:else name="Name3">
        <dgm:alg type="lin">
          <dgm:param type="linDir" val="fromR"/>
        </dgm:alg>
      </dgm:else>
    </dgm:choose>
    <dgm:shape xmlns:r="http://schemas.openxmlformats.org/officeDocument/2006/relationships" r:blip="">
      <dgm:adjLst/>
    </dgm:shape>
    <dgm:presOf/>
    <dgm:choose name="Name4">
      <dgm:if name="Name5" axis="des" func="maxDepth" op="gte" val="2">
        <dgm:constrLst>
          <dgm:constr type="h" for="ch" forName="composite" refType="h"/>
          <dgm:constr type="w" for="ch" forName="composite" refType="w"/>
          <dgm:constr type="w" for="des" forName="parTx"/>
          <dgm:constr type="h" for="des" forName="parTx" op="equ"/>
          <dgm:constr type="w" for="des" forName="desTx"/>
          <dgm:constr type="h" for="des" forName="desTx" op="equ"/>
          <dgm:constr type="primFontSz" for="des" forName="parTx" val="65"/>
          <dgm:constr type="secFontSz" for="des" forName="desTx" refType="primFontSz" refFor="des" refForName="parTx" op="equ"/>
          <dgm:constr type="h" for="des" forName="parTx" refType="primFontSz" refFor="des" refForName="parTx" fact="1.5"/>
          <dgm:constr type="h" for="des" forName="desTx" refType="primFontSz" refFor="des" refForName="parTx" fact="0.5"/>
          <dgm:constr type="w" for="ch" forName="space" op="equ" val="-6"/>
        </dgm:constrLst>
        <dgm:ruleLst>
          <dgm:rule type="w" for="ch" forName="composite" val="0" fact="NaN" max="NaN"/>
          <dgm:rule type="primFontSz" for="des" forName="parTx" val="5" fact="NaN" max="NaN"/>
        </dgm:ruleLst>
        <dgm:forEach name="Name6" axis="ch" ptType="node">
          <dgm:layoutNode name="composite">
            <dgm:alg type="composite"/>
            <dgm:shape xmlns:r="http://schemas.openxmlformats.org/officeDocument/2006/relationships" r:blip="">
              <dgm:adjLst/>
            </dgm:shape>
            <dgm:presOf/>
            <dgm:choose name="Name7">
              <dgm:if name="Name8" func="var" arg="dir" op="equ" val="norm">
                <dgm:constrLst>
                  <dgm:constr type="l" for="ch" forName="parTx"/>
                  <dgm:constr type="w" for="ch" forName="parTx" refType="w"/>
                  <dgm:constr type="t" for="ch" forName="parTx"/>
                  <dgm:constr type="l" for="ch" forName="desTx"/>
                  <dgm:constr type="w" for="ch" forName="desTx" refType="w" refFor="ch" refForName="parTx" fact="0.8"/>
                  <dgm:constr type="t" for="ch" forName="desTx" refType="h" refFor="ch" refForName="parTx" fact="1.125"/>
                </dgm:constrLst>
              </dgm:if>
              <dgm:else name="Name9">
                <dgm:constrLst>
                  <dgm:constr type="l" for="ch" forName="parTx"/>
                  <dgm:constr type="w" for="ch" forName="parTx" refType="w"/>
                  <dgm:constr type="t" for="ch" forName="parTx"/>
                  <dgm:constr type="l" for="ch" forName="desTx" refType="w" fact="0.2"/>
                  <dgm:constr type="w" for="ch" forName="desTx" refType="w" refFor="ch" refForName="parTx" fact="0.8"/>
                  <dgm:constr type="t" for="ch" forName="desTx" refType="h" refFor="ch" refForName="parTx" fact="1.125"/>
                </dgm:constrLst>
              </dgm:else>
            </dgm:choose>
            <dgm:ruleLst>
              <dgm:rule type="h" val="INF" fact="NaN" max="NaN"/>
            </dgm:ruleLst>
            <dgm:layoutNode name="parTx">
              <dgm:varLst>
                <dgm:chMax val="0"/>
                <dgm:chPref val="0"/>
                <dgm:bulletEnabled val="1"/>
              </dgm:varLst>
              <dgm:alg type="tx"/>
              <dgm:choose name="Name10">
                <dgm:if name="Name11" func="var" arg="dir" op="equ" val="norm">
                  <dgm:shape xmlns:r="http://schemas.openxmlformats.org/officeDocument/2006/relationships" type="chevron" r:blip="">
                    <dgm:adjLst/>
                  </dgm:shape>
                </dgm:if>
                <dgm:else name="Name12">
                  <dgm:shape xmlns:r="http://schemas.openxmlformats.org/officeDocument/2006/relationships" rot="180" type="chevron" r:blip="">
                    <dgm:adjLst/>
                  </dgm:shape>
                </dgm:else>
              </dgm:choose>
              <dgm:presOf axis="self" ptType="node"/>
              <dgm:choose name="Name13">
                <dgm:if name="Name14" func="var" arg="dir" op="equ" val="norm">
                  <dgm:constrLst>
                    <dgm:constr type="h" refType="w" op="lte" fact="0.4"/>
                    <dgm:constr type="h"/>
                    <dgm:constr type="tMarg" refType="primFontSz" fact="0.105"/>
                    <dgm:constr type="bMarg" refType="primFontSz" fact="0.105"/>
                    <dgm:constr type="lMarg" refType="primFontSz" fact="0.315"/>
                    <dgm:constr type="rMarg" refType="primFontSz" fact="0.105"/>
                  </dgm:constrLst>
                </dgm:if>
                <dgm:else name="Name15">
                  <dgm:constrLst>
                    <dgm:constr type="h" refType="w" op="lte" fact="0.4"/>
                    <dgm:constr type="h"/>
                    <dgm:constr type="tMarg" refType="primFontSz" fact="0.105"/>
                    <dgm:constr type="bMarg" refType="primFontSz" fact="0.105"/>
                    <dgm:constr type="lMarg" refType="primFontSz" fact="0.105"/>
                    <dgm:constr type="rMarg" refType="primFontSz" fact="0.315"/>
                  </dgm:constrLst>
                </dgm:else>
              </dgm:choose>
              <dgm:ruleLst>
                <dgm:rule type="h" val="INF" fact="NaN" max="NaN"/>
              </dgm:ruleLst>
            </dgm:layoutNode>
            <dgm:layoutNode name="desTx" styleLbl="revTx">
              <dgm:varLst>
                <dgm:bulletEnabled val="1"/>
              </dgm:varLst>
              <dgm:alg type="tx">
                <dgm:param type="stBulletLvl" val="1"/>
              </dgm:alg>
              <dgm:choose name="Name16">
                <dgm:if name="Name17" axis="ch" ptType="node" func="cnt" op="gte" val="1">
                  <dgm:shape xmlns:r="http://schemas.openxmlformats.org/officeDocument/2006/relationships" type="rect" r:blip="">
                    <dgm:adjLst/>
                  </dgm:shape>
                </dgm:if>
                <dgm:else name="Name18">
                  <dgm:shape xmlns:r="http://schemas.openxmlformats.org/officeDocument/2006/relationships" type="rect" r:blip="" hideGeom="1">
                    <dgm:adjLst/>
                  </dgm:shape>
                </dgm:else>
              </dgm:choose>
              <dgm:presOf axis="des" ptType="node"/>
              <dgm:constrLst>
                <dgm:constr type="secFontSz" val="65"/>
                <dgm:constr type="primFontSz" refType="secFontSz"/>
                <dgm:constr type="h"/>
                <dgm:constr type="tMarg"/>
                <dgm:constr type="bMarg"/>
                <dgm:constr type="rMarg"/>
                <dgm:constr type="lMarg"/>
              </dgm:constrLst>
              <dgm:ruleLst>
                <dgm:rule type="h" val="INF" fact="NaN" max="NaN"/>
              </dgm:ruleLst>
            </dgm:layoutNode>
          </dgm:layoutNode>
          <dgm:forEach name="Name19" axis="followSib" ptType="sibTrans" cnt="1">
            <dgm:layoutNode name="space">
              <dgm:alg type="sp"/>
              <dgm:shape xmlns:r="http://schemas.openxmlformats.org/officeDocument/2006/relationships" r:blip="">
                <dgm:adjLst/>
              </dgm:shape>
              <dgm:presOf/>
              <dgm:constrLst/>
              <dgm:ruleLst/>
            </dgm:layoutNode>
          </dgm:forEach>
        </dgm:forEach>
      </dgm:if>
      <dgm:else name="Name20">
        <dgm:constrLst>
          <dgm:constr type="w" for="ch" forName="parTxOnly" refType="w"/>
          <dgm:constr type="h" for="des" forName="parTxOnly" op="equ"/>
          <dgm:constr type="primFontSz" for="des" forName="parTxOnly" op="equ" val="65"/>
          <dgm:constr type="w" for="ch" forName="parTxOnlySpace" refType="w" refFor="ch" refForName="parTxOnly" fact="-0.1"/>
        </dgm:constrLst>
        <dgm:ruleLst/>
        <dgm:forEach name="Name21" axis="ch" ptType="node">
          <dgm:layoutNode name="parTxOnly">
            <dgm:varLst>
              <dgm:chMax val="0"/>
              <dgm:chPref val="0"/>
              <dgm:bulletEnabled val="1"/>
            </dgm:varLst>
            <dgm:alg type="tx"/>
            <dgm:choose name="Name22">
              <dgm:if name="Name23" func="var" arg="dir" op="equ" val="norm">
                <dgm:shape xmlns:r="http://schemas.openxmlformats.org/officeDocument/2006/relationships" type="chevron" r:blip="">
                  <dgm:adjLst/>
                </dgm:shape>
              </dgm:if>
              <dgm:else name="Name24">
                <dgm:shape xmlns:r="http://schemas.openxmlformats.org/officeDocument/2006/relationships" rot="180" type="chevron" r:blip="">
                  <dgm:adjLst/>
                </dgm:shape>
              </dgm:else>
            </dgm:choose>
            <dgm:presOf axis="self" ptType="node"/>
            <dgm:choose name="Name25">
              <dgm:if name="Name26" func="var" arg="dir" op="equ" val="norm">
                <dgm:constrLst>
                  <dgm:constr type="h" refType="w" op="equ" fact="0.4"/>
                  <dgm:constr type="tMarg" refType="primFontSz" fact="0.105"/>
                  <dgm:constr type="bMarg" refType="primFontSz" fact="0.105"/>
                  <dgm:constr type="lMarg" refType="primFontSz" fact="0.315"/>
                  <dgm:constr type="rMarg" refType="primFontSz" fact="0.105"/>
                </dgm:constrLst>
              </dgm:if>
              <dgm:else name="Name27">
                <dgm:constrLst>
                  <dgm:constr type="h" refType="w" op="equ" fact="0.4"/>
                  <dgm:constr type="tMarg" refType="primFontSz" fact="0.105"/>
                  <dgm:constr type="bMarg" refType="primFontSz" fact="0.105"/>
                  <dgm:constr type="lMarg" refType="primFontSz" fact="0.105"/>
                  <dgm:constr type="rMarg" refType="primFontSz" fact="0.315"/>
                </dgm:constrLst>
              </dgm:else>
            </dgm:choose>
            <dgm:ruleLst>
              <dgm:rule type="primFontSz" val="5" fact="NaN" max="NaN"/>
            </dgm:ruleLst>
          </dgm:layoutNode>
          <dgm:forEach name="Name28" axis="followSib" ptType="sibTrans" cnt="1">
            <dgm:layoutNode name="parTxOnlySpace">
              <dgm:alg type="sp"/>
              <dgm:shape xmlns:r="http://schemas.openxmlformats.org/officeDocument/2006/relationships" r:blip="">
                <dgm:adjLst/>
              </dgm:shape>
              <dgm:presOf/>
              <dgm:constrLst/>
              <dgm:ruleLst/>
            </dgm:layoutNode>
          </dgm:forEach>
        </dgm:forEach>
      </dgm:else>
    </dgm:choose>
  </dgm:layoutNode>
</dgm:layoutDef>
</file>

<file path=ppt/diagrams/quickStyle1.xml><?xml version="1.0" encoding="utf-8"?>
<dgm:styleDef xmlns:dgm="http://schemas.openxmlformats.org/drawingml/2006/diagram" xmlns:a="http://schemas.openxmlformats.org/drawingml/2006/main" uniqueId="urn:microsoft.com/office/officeart/2005/8/quickstyle/simple5">
  <dgm:title val=""/>
  <dgm:desc val=""/>
  <dgm:catLst>
    <dgm:cat type="simple" pri="105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ln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3">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3">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1">
        <a:scrgbClr r="0" g="0" b="0"/>
      </a:lnRef>
      <a:fillRef idx="0">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3">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handoutMasters/_rels/handoutMaster1.xml.rels><?xml version="1.0" encoding="UTF-8" standalone="yes"?>
<Relationships xmlns="http://schemas.openxmlformats.org/package/2006/relationships"><Relationship Id="rId1" Type="http://schemas.openxmlformats.org/officeDocument/2006/relationships/theme" Target="../theme/theme4.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머리글 개체 틀 1"/>
          <p:cNvSpPr>
            <a:spLocks noGrp="1"/>
          </p:cNvSpPr>
          <p:nvPr>
            <p:ph type="hdr" sz="quarter"/>
          </p:nvPr>
        </p:nvSpPr>
        <p:spPr>
          <a:xfrm>
            <a:off x="2" y="0"/>
            <a:ext cx="4033653" cy="352607"/>
          </a:xfrm>
          <a:prstGeom prst="rect">
            <a:avLst/>
          </a:prstGeom>
        </p:spPr>
        <p:txBody>
          <a:bodyPr vert="horz" lIns="91440" tIns="45720" rIns="91440" bIns="45720" rtlCol="0"/>
          <a:lstStyle>
            <a:lvl1pPr algn="l">
              <a:defRPr sz="1200"/>
            </a:lvl1pPr>
          </a:lstStyle>
          <a:p>
            <a:endParaRPr lang="ko-KR" altLang="en-US"/>
          </a:p>
        </p:txBody>
      </p:sp>
      <p:sp>
        <p:nvSpPr>
          <p:cNvPr id="3" name="날짜 개체 틀 2"/>
          <p:cNvSpPr>
            <a:spLocks noGrp="1"/>
          </p:cNvSpPr>
          <p:nvPr>
            <p:ph type="dt" sz="quarter" idx="1"/>
          </p:nvPr>
        </p:nvSpPr>
        <p:spPr>
          <a:xfrm>
            <a:off x="5273277" y="0"/>
            <a:ext cx="4033653" cy="352607"/>
          </a:xfrm>
          <a:prstGeom prst="rect">
            <a:avLst/>
          </a:prstGeom>
        </p:spPr>
        <p:txBody>
          <a:bodyPr vert="horz" lIns="91440" tIns="45720" rIns="91440" bIns="45720" rtlCol="0"/>
          <a:lstStyle>
            <a:lvl1pPr algn="r">
              <a:defRPr sz="1200"/>
            </a:lvl1pPr>
          </a:lstStyle>
          <a:p>
            <a:fld id="{42CAE0CC-C249-426B-8A9A-B4550C64D563}" type="datetimeFigureOut">
              <a:rPr lang="ko-KR" altLang="en-US" smtClean="0"/>
              <a:t>2018-10-10</a:t>
            </a:fld>
            <a:endParaRPr lang="ko-KR" altLang="en-US"/>
          </a:p>
        </p:txBody>
      </p:sp>
      <p:sp>
        <p:nvSpPr>
          <p:cNvPr id="4" name="바닥글 개체 틀 3"/>
          <p:cNvSpPr>
            <a:spLocks noGrp="1"/>
          </p:cNvSpPr>
          <p:nvPr>
            <p:ph type="ftr" sz="quarter" idx="2"/>
          </p:nvPr>
        </p:nvSpPr>
        <p:spPr>
          <a:xfrm>
            <a:off x="2" y="6699531"/>
            <a:ext cx="4033653" cy="352606"/>
          </a:xfrm>
          <a:prstGeom prst="rect">
            <a:avLst/>
          </a:prstGeom>
        </p:spPr>
        <p:txBody>
          <a:bodyPr vert="horz" lIns="91440" tIns="45720" rIns="91440" bIns="45720" rtlCol="0" anchor="b"/>
          <a:lstStyle>
            <a:lvl1pPr algn="l">
              <a:defRPr sz="1200"/>
            </a:lvl1pPr>
          </a:lstStyle>
          <a:p>
            <a:endParaRPr lang="ko-KR" altLang="en-US"/>
          </a:p>
        </p:txBody>
      </p:sp>
      <p:sp>
        <p:nvSpPr>
          <p:cNvPr id="5" name="슬라이드 번호 개체 틀 4"/>
          <p:cNvSpPr>
            <a:spLocks noGrp="1"/>
          </p:cNvSpPr>
          <p:nvPr>
            <p:ph type="sldNum" sz="quarter" idx="3"/>
          </p:nvPr>
        </p:nvSpPr>
        <p:spPr>
          <a:xfrm>
            <a:off x="5273277" y="6699531"/>
            <a:ext cx="4033653" cy="352606"/>
          </a:xfrm>
          <a:prstGeom prst="rect">
            <a:avLst/>
          </a:prstGeom>
        </p:spPr>
        <p:txBody>
          <a:bodyPr vert="horz" lIns="91440" tIns="45720" rIns="91440" bIns="45720" rtlCol="0" anchor="b"/>
          <a:lstStyle>
            <a:lvl1pPr algn="r">
              <a:defRPr sz="1200"/>
            </a:lvl1pPr>
          </a:lstStyle>
          <a:p>
            <a:fld id="{CCD88DD9-88F3-4371-BA02-9C0877BC333B}" type="slidenum">
              <a:rPr lang="ko-KR" altLang="en-US" smtClean="0"/>
              <a:t>‹#›</a:t>
            </a:fld>
            <a:endParaRPr lang="ko-KR" altLang="en-US"/>
          </a:p>
        </p:txBody>
      </p:sp>
    </p:spTree>
    <p:extLst>
      <p:ext uri="{BB962C8B-B14F-4D97-AF65-F5344CB8AC3E}">
        <p14:creationId xmlns:p14="http://schemas.microsoft.com/office/powerpoint/2010/main" val="2551059885"/>
      </p:ext>
    </p:extLst>
  </p:cSld>
  <p:clrMap bg1="lt1" tx1="dk1" bg2="lt2" tx2="dk2" accent1="accent1" accent2="accent2" accent3="accent3" accent4="accent4" accent5="accent5" accent6="accent6" hlink="hlink" folHlink="folHlink"/>
  <p:hf hdr="0" ftr="0" dt="0"/>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머리글 개체 틀 1"/>
          <p:cNvSpPr>
            <a:spLocks noGrp="1"/>
          </p:cNvSpPr>
          <p:nvPr>
            <p:ph type="hdr" sz="quarter"/>
          </p:nvPr>
        </p:nvSpPr>
        <p:spPr>
          <a:xfrm>
            <a:off x="1" y="0"/>
            <a:ext cx="4033944" cy="352663"/>
          </a:xfrm>
          <a:prstGeom prst="rect">
            <a:avLst/>
          </a:prstGeom>
        </p:spPr>
        <p:txBody>
          <a:bodyPr vert="horz" lIns="91440" tIns="45720" rIns="91440" bIns="45720" rtlCol="0"/>
          <a:lstStyle>
            <a:lvl1pPr algn="l">
              <a:defRPr sz="1200"/>
            </a:lvl1pPr>
          </a:lstStyle>
          <a:p>
            <a:endParaRPr lang="ko-KR" altLang="en-US"/>
          </a:p>
        </p:txBody>
      </p:sp>
      <p:sp>
        <p:nvSpPr>
          <p:cNvPr id="3" name="날짜 개체 틀 2"/>
          <p:cNvSpPr>
            <a:spLocks noGrp="1"/>
          </p:cNvSpPr>
          <p:nvPr>
            <p:ph type="dt" idx="1"/>
          </p:nvPr>
        </p:nvSpPr>
        <p:spPr>
          <a:xfrm>
            <a:off x="5273003" y="0"/>
            <a:ext cx="4033944" cy="352663"/>
          </a:xfrm>
          <a:prstGeom prst="rect">
            <a:avLst/>
          </a:prstGeom>
        </p:spPr>
        <p:txBody>
          <a:bodyPr vert="horz" lIns="91440" tIns="45720" rIns="91440" bIns="45720" rtlCol="0"/>
          <a:lstStyle>
            <a:lvl1pPr algn="r">
              <a:defRPr sz="1200"/>
            </a:lvl1pPr>
          </a:lstStyle>
          <a:p>
            <a:fld id="{7D5F2A46-9226-416A-95D3-729F4FBBD00E}" type="datetimeFigureOut">
              <a:rPr lang="ko-KR" altLang="en-US" smtClean="0"/>
              <a:pPr/>
              <a:t>2018-10-10</a:t>
            </a:fld>
            <a:endParaRPr lang="ko-KR" altLang="en-US"/>
          </a:p>
        </p:txBody>
      </p:sp>
      <p:sp>
        <p:nvSpPr>
          <p:cNvPr id="4" name="슬라이드 이미지 개체 틀 3"/>
          <p:cNvSpPr>
            <a:spLocks noGrp="1" noRot="1" noChangeAspect="1"/>
          </p:cNvSpPr>
          <p:nvPr>
            <p:ph type="sldImg" idx="2"/>
          </p:nvPr>
        </p:nvSpPr>
        <p:spPr>
          <a:xfrm>
            <a:off x="2892425" y="530225"/>
            <a:ext cx="3524250" cy="2643188"/>
          </a:xfrm>
          <a:prstGeom prst="rect">
            <a:avLst/>
          </a:prstGeom>
          <a:noFill/>
          <a:ln w="12700">
            <a:solidFill>
              <a:prstClr val="black"/>
            </a:solidFill>
          </a:ln>
        </p:spPr>
        <p:txBody>
          <a:bodyPr vert="horz" lIns="91440" tIns="45720" rIns="91440" bIns="45720" rtlCol="0" anchor="ctr"/>
          <a:lstStyle/>
          <a:p>
            <a:endParaRPr lang="ko-KR" altLang="en-US"/>
          </a:p>
        </p:txBody>
      </p:sp>
      <p:sp>
        <p:nvSpPr>
          <p:cNvPr id="5" name="슬라이드 노트 개체 틀 4"/>
          <p:cNvSpPr>
            <a:spLocks noGrp="1"/>
          </p:cNvSpPr>
          <p:nvPr>
            <p:ph type="body" sz="quarter" idx="3"/>
          </p:nvPr>
        </p:nvSpPr>
        <p:spPr>
          <a:xfrm>
            <a:off x="930910" y="3350300"/>
            <a:ext cx="7447280" cy="3173968"/>
          </a:xfrm>
          <a:prstGeom prst="rect">
            <a:avLst/>
          </a:prstGeom>
        </p:spPr>
        <p:txBody>
          <a:bodyPr vert="horz" lIns="91440" tIns="45720" rIns="91440" bIns="45720" rtlCol="0"/>
          <a:lstStyle/>
          <a:p>
            <a:pPr lvl="0"/>
            <a:r>
              <a:rPr lang="ko-KR" altLang="en-US"/>
              <a:t>마스터 텍스트 스타일을 편집합니다</a:t>
            </a:r>
          </a:p>
          <a:p>
            <a:pPr lvl="1"/>
            <a:r>
              <a:rPr lang="ko-KR" altLang="en-US"/>
              <a:t>둘째 수준</a:t>
            </a:r>
          </a:p>
          <a:p>
            <a:pPr lvl="2"/>
            <a:r>
              <a:rPr lang="ko-KR" altLang="en-US"/>
              <a:t>셋째 수준</a:t>
            </a:r>
          </a:p>
          <a:p>
            <a:pPr lvl="3"/>
            <a:r>
              <a:rPr lang="ko-KR" altLang="en-US"/>
              <a:t>넷째 수준</a:t>
            </a:r>
          </a:p>
          <a:p>
            <a:pPr lvl="4"/>
            <a:r>
              <a:rPr lang="ko-KR" altLang="en-US"/>
              <a:t>다섯째 수준</a:t>
            </a:r>
          </a:p>
        </p:txBody>
      </p:sp>
      <p:sp>
        <p:nvSpPr>
          <p:cNvPr id="6" name="바닥글 개체 틀 5"/>
          <p:cNvSpPr>
            <a:spLocks noGrp="1"/>
          </p:cNvSpPr>
          <p:nvPr>
            <p:ph type="ftr" sz="quarter" idx="4"/>
          </p:nvPr>
        </p:nvSpPr>
        <p:spPr>
          <a:xfrm>
            <a:off x="1" y="6699376"/>
            <a:ext cx="4033944" cy="352663"/>
          </a:xfrm>
          <a:prstGeom prst="rect">
            <a:avLst/>
          </a:prstGeom>
        </p:spPr>
        <p:txBody>
          <a:bodyPr vert="horz" lIns="91440" tIns="45720" rIns="91440" bIns="45720" rtlCol="0" anchor="b"/>
          <a:lstStyle>
            <a:lvl1pPr algn="l">
              <a:defRPr sz="1200"/>
            </a:lvl1pPr>
          </a:lstStyle>
          <a:p>
            <a:endParaRPr lang="ko-KR" altLang="en-US"/>
          </a:p>
        </p:txBody>
      </p:sp>
      <p:sp>
        <p:nvSpPr>
          <p:cNvPr id="7" name="슬라이드 번호 개체 틀 6"/>
          <p:cNvSpPr>
            <a:spLocks noGrp="1"/>
          </p:cNvSpPr>
          <p:nvPr>
            <p:ph type="sldNum" sz="quarter" idx="5"/>
          </p:nvPr>
        </p:nvSpPr>
        <p:spPr>
          <a:xfrm>
            <a:off x="5273003" y="6699376"/>
            <a:ext cx="4033944" cy="352663"/>
          </a:xfrm>
          <a:prstGeom prst="rect">
            <a:avLst/>
          </a:prstGeom>
        </p:spPr>
        <p:txBody>
          <a:bodyPr vert="horz" lIns="91440" tIns="45720" rIns="91440" bIns="45720" rtlCol="0" anchor="b"/>
          <a:lstStyle>
            <a:lvl1pPr algn="r">
              <a:defRPr sz="1200"/>
            </a:lvl1pPr>
          </a:lstStyle>
          <a:p>
            <a:fld id="{A4150D4E-D269-4391-94E1-F00B4C168D57}" type="slidenum">
              <a:rPr lang="ko-KR" altLang="en-US" smtClean="0"/>
              <a:pPr/>
              <a:t>‹#›</a:t>
            </a:fld>
            <a:endParaRPr lang="ko-KR" altLang="en-US"/>
          </a:p>
        </p:txBody>
      </p:sp>
    </p:spTree>
    <p:extLst>
      <p:ext uri="{BB962C8B-B14F-4D97-AF65-F5344CB8AC3E}">
        <p14:creationId xmlns:p14="http://schemas.microsoft.com/office/powerpoint/2010/main" val="1930929554"/>
      </p:ext>
    </p:extLst>
  </p:cSld>
  <p:clrMap bg1="lt1" tx1="dk1" bg2="lt2" tx2="dk2" accent1="accent1" accent2="accent2" accent3="accent3" accent4="accent4" accent5="accent5" accent6="accent6" hlink="hlink" folHlink="folHlink"/>
  <p:hf hdr="0" ftr="0" dt="0"/>
  <p:notesStyle>
    <a:lvl1pPr marL="0" algn="l" defTabSz="914400" rtl="0" eaLnBrk="1" latinLnBrk="1" hangingPunct="1">
      <a:defRPr sz="1200" kern="1200">
        <a:solidFill>
          <a:schemeClr val="tx1"/>
        </a:solidFill>
        <a:latin typeface="+mn-lt"/>
        <a:ea typeface="+mn-ea"/>
        <a:cs typeface="+mn-cs"/>
      </a:defRPr>
    </a:lvl1pPr>
    <a:lvl2pPr marL="457200" algn="l" defTabSz="914400" rtl="0" eaLnBrk="1" latinLnBrk="1" hangingPunct="1">
      <a:defRPr sz="1200" kern="1200">
        <a:solidFill>
          <a:schemeClr val="tx1"/>
        </a:solidFill>
        <a:latin typeface="+mn-lt"/>
        <a:ea typeface="+mn-ea"/>
        <a:cs typeface="+mn-cs"/>
      </a:defRPr>
    </a:lvl2pPr>
    <a:lvl3pPr marL="914400" algn="l" defTabSz="914400" rtl="0" eaLnBrk="1" latinLnBrk="1" hangingPunct="1">
      <a:defRPr sz="1200" kern="1200">
        <a:solidFill>
          <a:schemeClr val="tx1"/>
        </a:solidFill>
        <a:latin typeface="+mn-lt"/>
        <a:ea typeface="+mn-ea"/>
        <a:cs typeface="+mn-cs"/>
      </a:defRPr>
    </a:lvl3pPr>
    <a:lvl4pPr marL="1371600" algn="l" defTabSz="914400" rtl="0" eaLnBrk="1" latinLnBrk="1" hangingPunct="1">
      <a:defRPr sz="1200" kern="1200">
        <a:solidFill>
          <a:schemeClr val="tx1"/>
        </a:solidFill>
        <a:latin typeface="+mn-lt"/>
        <a:ea typeface="+mn-ea"/>
        <a:cs typeface="+mn-cs"/>
      </a:defRPr>
    </a:lvl4pPr>
    <a:lvl5pPr marL="1828800" algn="l" defTabSz="914400" rtl="0" eaLnBrk="1" latinLnBrk="1" hangingPunct="1">
      <a:defRPr sz="1200" kern="1200">
        <a:solidFill>
          <a:schemeClr val="tx1"/>
        </a:solidFill>
        <a:latin typeface="+mn-lt"/>
        <a:ea typeface="+mn-ea"/>
        <a:cs typeface="+mn-cs"/>
      </a:defRPr>
    </a:lvl5pPr>
    <a:lvl6pPr marL="2286000" algn="l" defTabSz="914400" rtl="0" eaLnBrk="1" latinLnBrk="1" hangingPunct="1">
      <a:defRPr sz="1200" kern="1200">
        <a:solidFill>
          <a:schemeClr val="tx1"/>
        </a:solidFill>
        <a:latin typeface="+mn-lt"/>
        <a:ea typeface="+mn-ea"/>
        <a:cs typeface="+mn-cs"/>
      </a:defRPr>
    </a:lvl6pPr>
    <a:lvl7pPr marL="2743200" algn="l" defTabSz="914400" rtl="0" eaLnBrk="1" latinLnBrk="1" hangingPunct="1">
      <a:defRPr sz="1200" kern="1200">
        <a:solidFill>
          <a:schemeClr val="tx1"/>
        </a:solidFill>
        <a:latin typeface="+mn-lt"/>
        <a:ea typeface="+mn-ea"/>
        <a:cs typeface="+mn-cs"/>
      </a:defRPr>
    </a:lvl7pPr>
    <a:lvl8pPr marL="3200400" algn="l" defTabSz="914400" rtl="0" eaLnBrk="1" latinLnBrk="1" hangingPunct="1">
      <a:defRPr sz="1200" kern="1200">
        <a:solidFill>
          <a:schemeClr val="tx1"/>
        </a:solidFill>
        <a:latin typeface="+mn-lt"/>
        <a:ea typeface="+mn-ea"/>
        <a:cs typeface="+mn-cs"/>
      </a:defRPr>
    </a:lvl8pPr>
    <a:lvl9pPr marL="3657600" algn="l" defTabSz="914400" rtl="0" eaLnBrk="1" latinLnBrk="1"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538" name="슬라이드 이미지 개체 틀 1"/>
          <p:cNvSpPr>
            <a:spLocks noGrp="1" noRot="1" noChangeAspect="1" noTextEdit="1"/>
          </p:cNvSpPr>
          <p:nvPr>
            <p:ph type="sldImg"/>
          </p:nvPr>
        </p:nvSpPr>
        <p:spPr>
          <a:xfrm>
            <a:off x="2890838" y="530225"/>
            <a:ext cx="3527425" cy="2646363"/>
          </a:xfrm>
          <a:ln/>
        </p:spPr>
      </p:sp>
      <p:sp>
        <p:nvSpPr>
          <p:cNvPr id="65539" name="슬라이드 노트 개체 틀 2"/>
          <p:cNvSpPr>
            <a:spLocks noGrp="1"/>
          </p:cNvSpPr>
          <p:nvPr>
            <p:ph type="body" idx="1"/>
          </p:nvPr>
        </p:nvSpPr>
        <p:spPr>
          <a:noFill/>
          <a:ln/>
        </p:spPr>
        <p:txBody>
          <a:bodyPr/>
          <a:lstStyle/>
          <a:p>
            <a:endParaRPr lang="ko-KR" altLang="en-US" dirty="0"/>
          </a:p>
        </p:txBody>
      </p:sp>
      <p:sp>
        <p:nvSpPr>
          <p:cNvPr id="65540" name="슬라이드 번호 개체 틀 3"/>
          <p:cNvSpPr>
            <a:spLocks noGrp="1"/>
          </p:cNvSpPr>
          <p:nvPr>
            <p:ph type="sldNum" sz="quarter" idx="5"/>
          </p:nvPr>
        </p:nvSpPr>
        <p:spPr>
          <a:noFill/>
        </p:spPr>
        <p:txBody>
          <a:bodyPr/>
          <a:lstStyle/>
          <a:p>
            <a:pPr defTabSz="952962"/>
            <a:fld id="{8290A9C4-D1F6-4DF8-9ADE-E289B6495F3E}" type="slidenum">
              <a:rPr lang="ko-KR" altLang="en-US" smtClean="0"/>
              <a:pPr defTabSz="952962"/>
              <a:t>1</a:t>
            </a:fld>
            <a:endParaRPr lang="en-US" altLang="ko-KR"/>
          </a:p>
        </p:txBody>
      </p:sp>
    </p:spTree>
    <p:extLst>
      <p:ext uri="{BB962C8B-B14F-4D97-AF65-F5344CB8AC3E}">
        <p14:creationId xmlns:p14="http://schemas.microsoft.com/office/powerpoint/2010/main" val="2574128466"/>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슬라이드 이미지 개체 틀 1"/>
          <p:cNvSpPr>
            <a:spLocks noGrp="1" noRot="1" noChangeAspect="1"/>
          </p:cNvSpPr>
          <p:nvPr>
            <p:ph type="sldImg"/>
          </p:nvPr>
        </p:nvSpPr>
        <p:spPr/>
      </p:sp>
      <p:sp>
        <p:nvSpPr>
          <p:cNvPr id="3" name="슬라이드 노트 개체 틀 2"/>
          <p:cNvSpPr>
            <a:spLocks noGrp="1"/>
          </p:cNvSpPr>
          <p:nvPr>
            <p:ph type="body" idx="1"/>
          </p:nvPr>
        </p:nvSpPr>
        <p:spPr/>
        <p:txBody>
          <a:bodyPr/>
          <a:lstStyle/>
          <a:p>
            <a:endParaRPr lang="ko-KR" altLang="en-US"/>
          </a:p>
        </p:txBody>
      </p:sp>
      <p:sp>
        <p:nvSpPr>
          <p:cNvPr id="4" name="슬라이드 번호 개체 틀 3"/>
          <p:cNvSpPr>
            <a:spLocks noGrp="1"/>
          </p:cNvSpPr>
          <p:nvPr>
            <p:ph type="sldNum" sz="quarter" idx="10"/>
          </p:nvPr>
        </p:nvSpPr>
        <p:spPr/>
        <p:txBody>
          <a:bodyPr/>
          <a:lstStyle/>
          <a:p>
            <a:fld id="{A4150D4E-D269-4391-94E1-F00B4C168D57}" type="slidenum">
              <a:rPr lang="ko-KR" altLang="en-US" smtClean="0"/>
              <a:pPr/>
              <a:t>3</a:t>
            </a:fld>
            <a:endParaRPr lang="ko-KR" altLang="en-US"/>
          </a:p>
        </p:txBody>
      </p:sp>
    </p:spTree>
    <p:extLst>
      <p:ext uri="{BB962C8B-B14F-4D97-AF65-F5344CB8AC3E}">
        <p14:creationId xmlns:p14="http://schemas.microsoft.com/office/powerpoint/2010/main" val="4090541767"/>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슬라이드 이미지 개체 틀 1"/>
          <p:cNvSpPr>
            <a:spLocks noGrp="1" noRot="1" noChangeAspect="1"/>
          </p:cNvSpPr>
          <p:nvPr>
            <p:ph type="sldImg"/>
          </p:nvPr>
        </p:nvSpPr>
        <p:spPr/>
      </p:sp>
      <p:sp>
        <p:nvSpPr>
          <p:cNvPr id="3" name="슬라이드 노트 개체 틀 2"/>
          <p:cNvSpPr>
            <a:spLocks noGrp="1"/>
          </p:cNvSpPr>
          <p:nvPr>
            <p:ph type="body" idx="1"/>
          </p:nvPr>
        </p:nvSpPr>
        <p:spPr/>
        <p:txBody>
          <a:bodyPr>
            <a:normAutofit/>
          </a:bodyPr>
          <a:lstStyle/>
          <a:p>
            <a:r>
              <a:rPr lang="ko-KR" altLang="en-US" dirty="0"/>
              <a:t>수정 필요</a:t>
            </a:r>
          </a:p>
        </p:txBody>
      </p:sp>
      <p:sp>
        <p:nvSpPr>
          <p:cNvPr id="4" name="슬라이드 번호 개체 틀 3"/>
          <p:cNvSpPr>
            <a:spLocks noGrp="1"/>
          </p:cNvSpPr>
          <p:nvPr>
            <p:ph type="sldNum" sz="quarter" idx="10"/>
          </p:nvPr>
        </p:nvSpPr>
        <p:spPr/>
        <p:txBody>
          <a:bodyPr/>
          <a:lstStyle/>
          <a:p>
            <a:fld id="{A4150D4E-D269-4391-94E1-F00B4C168D57}" type="slidenum">
              <a:rPr lang="ko-KR" altLang="en-US" smtClean="0"/>
              <a:pPr/>
              <a:t>4</a:t>
            </a:fld>
            <a:endParaRPr lang="ko-KR" altLang="en-US"/>
          </a:p>
        </p:txBody>
      </p:sp>
    </p:spTree>
    <p:extLst>
      <p:ext uri="{BB962C8B-B14F-4D97-AF65-F5344CB8AC3E}">
        <p14:creationId xmlns:p14="http://schemas.microsoft.com/office/powerpoint/2010/main" val="2963030995"/>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슬라이드 이미지 개체 틀 1"/>
          <p:cNvSpPr>
            <a:spLocks noGrp="1" noRot="1" noChangeAspect="1"/>
          </p:cNvSpPr>
          <p:nvPr>
            <p:ph type="sldImg"/>
          </p:nvPr>
        </p:nvSpPr>
        <p:spPr/>
      </p:sp>
      <p:sp>
        <p:nvSpPr>
          <p:cNvPr id="3" name="슬라이드 노트 개체 틀 2"/>
          <p:cNvSpPr>
            <a:spLocks noGrp="1"/>
          </p:cNvSpPr>
          <p:nvPr>
            <p:ph type="body" idx="1"/>
          </p:nvPr>
        </p:nvSpPr>
        <p:spPr/>
        <p:txBody>
          <a:bodyPr/>
          <a:lstStyle/>
          <a:p>
            <a:endParaRPr lang="ko-KR" altLang="en-US" dirty="0"/>
          </a:p>
        </p:txBody>
      </p:sp>
      <p:sp>
        <p:nvSpPr>
          <p:cNvPr id="4" name="슬라이드 번호 개체 틀 3"/>
          <p:cNvSpPr>
            <a:spLocks noGrp="1"/>
          </p:cNvSpPr>
          <p:nvPr>
            <p:ph type="sldNum" sz="quarter" idx="10"/>
          </p:nvPr>
        </p:nvSpPr>
        <p:spPr/>
        <p:txBody>
          <a:bodyPr/>
          <a:lstStyle/>
          <a:p>
            <a:fld id="{A4150D4E-D269-4391-94E1-F00B4C168D57}" type="slidenum">
              <a:rPr lang="ko-KR" altLang="en-US" smtClean="0"/>
              <a:pPr/>
              <a:t>15</a:t>
            </a:fld>
            <a:endParaRPr lang="ko-KR" altLang="en-US"/>
          </a:p>
        </p:txBody>
      </p:sp>
    </p:spTree>
    <p:extLst>
      <p:ext uri="{BB962C8B-B14F-4D97-AF65-F5344CB8AC3E}">
        <p14:creationId xmlns:p14="http://schemas.microsoft.com/office/powerpoint/2010/main" val="2549896050"/>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슬라이드 이미지 개체 틀 1"/>
          <p:cNvSpPr>
            <a:spLocks noGrp="1" noRot="1" noChangeAspect="1"/>
          </p:cNvSpPr>
          <p:nvPr>
            <p:ph type="sldImg"/>
          </p:nvPr>
        </p:nvSpPr>
        <p:spPr/>
      </p:sp>
      <p:sp>
        <p:nvSpPr>
          <p:cNvPr id="3" name="슬라이드 노트 개체 틀 2"/>
          <p:cNvSpPr>
            <a:spLocks noGrp="1"/>
          </p:cNvSpPr>
          <p:nvPr>
            <p:ph type="body" idx="1"/>
          </p:nvPr>
        </p:nvSpPr>
        <p:spPr/>
        <p:txBody>
          <a:bodyPr/>
          <a:lstStyle/>
          <a:p>
            <a:endParaRPr lang="ko-KR" altLang="en-US" dirty="0"/>
          </a:p>
        </p:txBody>
      </p:sp>
      <p:sp>
        <p:nvSpPr>
          <p:cNvPr id="4" name="슬라이드 번호 개체 틀 3"/>
          <p:cNvSpPr>
            <a:spLocks noGrp="1"/>
          </p:cNvSpPr>
          <p:nvPr>
            <p:ph type="sldNum" sz="quarter" idx="10"/>
          </p:nvPr>
        </p:nvSpPr>
        <p:spPr/>
        <p:txBody>
          <a:bodyPr/>
          <a:lstStyle/>
          <a:p>
            <a:fld id="{A4150D4E-D269-4391-94E1-F00B4C168D57}" type="slidenum">
              <a:rPr lang="ko-KR" altLang="en-US" smtClean="0"/>
              <a:pPr/>
              <a:t>18</a:t>
            </a:fld>
            <a:endParaRPr lang="ko-KR" altLang="en-US"/>
          </a:p>
        </p:txBody>
      </p:sp>
    </p:spTree>
    <p:extLst>
      <p:ext uri="{BB962C8B-B14F-4D97-AF65-F5344CB8AC3E}">
        <p14:creationId xmlns:p14="http://schemas.microsoft.com/office/powerpoint/2010/main" val="1569346451"/>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슬라이드 이미지 개체 틀 1"/>
          <p:cNvSpPr>
            <a:spLocks noGrp="1" noRot="1" noChangeAspect="1"/>
          </p:cNvSpPr>
          <p:nvPr>
            <p:ph type="sldImg"/>
          </p:nvPr>
        </p:nvSpPr>
        <p:spPr/>
      </p:sp>
      <p:sp>
        <p:nvSpPr>
          <p:cNvPr id="3" name="슬라이드 노트 개체 틀 2"/>
          <p:cNvSpPr>
            <a:spLocks noGrp="1"/>
          </p:cNvSpPr>
          <p:nvPr>
            <p:ph type="body" idx="1"/>
          </p:nvPr>
        </p:nvSpPr>
        <p:spPr/>
        <p:txBody>
          <a:bodyPr/>
          <a:lstStyle/>
          <a:p>
            <a:endParaRPr lang="ko-KR" altLang="en-US" dirty="0"/>
          </a:p>
        </p:txBody>
      </p:sp>
      <p:sp>
        <p:nvSpPr>
          <p:cNvPr id="4" name="슬라이드 번호 개체 틀 3"/>
          <p:cNvSpPr>
            <a:spLocks noGrp="1"/>
          </p:cNvSpPr>
          <p:nvPr>
            <p:ph type="sldNum" sz="quarter" idx="10"/>
          </p:nvPr>
        </p:nvSpPr>
        <p:spPr/>
        <p:txBody>
          <a:bodyPr/>
          <a:lstStyle/>
          <a:p>
            <a:fld id="{A4150D4E-D269-4391-94E1-F00B4C168D57}" type="slidenum">
              <a:rPr lang="ko-KR" altLang="en-US" smtClean="0"/>
              <a:pPr/>
              <a:t>19</a:t>
            </a:fld>
            <a:endParaRPr lang="ko-KR" altLang="en-US"/>
          </a:p>
        </p:txBody>
      </p:sp>
    </p:spTree>
    <p:extLst>
      <p:ext uri="{BB962C8B-B14F-4D97-AF65-F5344CB8AC3E}">
        <p14:creationId xmlns:p14="http://schemas.microsoft.com/office/powerpoint/2010/main" val="2373573889"/>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슬라이드 이미지 개체 틀 1"/>
          <p:cNvSpPr>
            <a:spLocks noGrp="1" noRot="1" noChangeAspect="1"/>
          </p:cNvSpPr>
          <p:nvPr>
            <p:ph type="sldImg"/>
          </p:nvPr>
        </p:nvSpPr>
        <p:spPr/>
      </p:sp>
      <p:sp>
        <p:nvSpPr>
          <p:cNvPr id="3" name="슬라이드 노트 개체 틀 2"/>
          <p:cNvSpPr>
            <a:spLocks noGrp="1"/>
          </p:cNvSpPr>
          <p:nvPr>
            <p:ph type="body" idx="1"/>
          </p:nvPr>
        </p:nvSpPr>
        <p:spPr/>
        <p:txBody>
          <a:bodyPr/>
          <a:lstStyle/>
          <a:p>
            <a:endParaRPr lang="ko-KR" altLang="en-US" dirty="0"/>
          </a:p>
        </p:txBody>
      </p:sp>
      <p:sp>
        <p:nvSpPr>
          <p:cNvPr id="4" name="슬라이드 번호 개체 틀 3"/>
          <p:cNvSpPr>
            <a:spLocks noGrp="1"/>
          </p:cNvSpPr>
          <p:nvPr>
            <p:ph type="sldNum" sz="quarter" idx="10"/>
          </p:nvPr>
        </p:nvSpPr>
        <p:spPr/>
        <p:txBody>
          <a:bodyPr/>
          <a:lstStyle/>
          <a:p>
            <a:fld id="{A4150D4E-D269-4391-94E1-F00B4C168D57}" type="slidenum">
              <a:rPr lang="ko-KR" altLang="en-US" smtClean="0"/>
              <a:pPr/>
              <a:t>20</a:t>
            </a:fld>
            <a:endParaRPr lang="ko-KR" altLang="en-US"/>
          </a:p>
        </p:txBody>
      </p:sp>
    </p:spTree>
    <p:extLst>
      <p:ext uri="{BB962C8B-B14F-4D97-AF65-F5344CB8AC3E}">
        <p14:creationId xmlns:p14="http://schemas.microsoft.com/office/powerpoint/2010/main" val="2573209059"/>
      </p:ext>
    </p:extLst>
  </p:cSld>
  <p:clrMapOvr>
    <a:masterClrMapping/>
  </p:clrMapOvr>
</p:notes>
</file>

<file path=ppt/slideLayouts/_rels/slideLayout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jpeg"/><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jpeg"/><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3.jpeg"/><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3" Type="http://schemas.openxmlformats.org/officeDocument/2006/relationships/image" Target="../media/image5.gif"/><Relationship Id="rId2" Type="http://schemas.openxmlformats.org/officeDocument/2006/relationships/image" Target="../media/image4.jpeg"/><Relationship Id="rId1" Type="http://schemas.openxmlformats.org/officeDocument/2006/relationships/slideMaster" Target="../slideMasters/slideMaster1.xml"/><Relationship Id="rId4" Type="http://schemas.openxmlformats.org/officeDocument/2006/relationships/image" Target="../media/image6.jpeg"/></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제목 슬라이드">
    <p:bg>
      <p:bgPr>
        <a:blipFill dpi="0" rotWithShape="0">
          <a:blip r:embed="rId2" cstate="print"/>
          <a:srcRect/>
          <a:stretch>
            <a:fillRect/>
          </a:stretch>
        </a:blipFill>
        <a:effectLst/>
      </p:bgPr>
    </p:bg>
    <p:spTree>
      <p:nvGrpSpPr>
        <p:cNvPr id="1" name=""/>
        <p:cNvGrpSpPr/>
        <p:nvPr/>
      </p:nvGrpSpPr>
      <p:grpSpPr>
        <a:xfrm>
          <a:off x="0" y="0"/>
          <a:ext cx="0" cy="0"/>
          <a:chOff x="0" y="0"/>
          <a:chExt cx="0" cy="0"/>
        </a:xfrm>
      </p:grpSpPr>
      <p:sp>
        <p:nvSpPr>
          <p:cNvPr id="4" name="자유형 3"/>
          <p:cNvSpPr/>
          <p:nvPr userDrawn="1"/>
        </p:nvSpPr>
        <p:spPr>
          <a:xfrm>
            <a:off x="43" y="1916158"/>
            <a:ext cx="7667625" cy="3417887"/>
          </a:xfrm>
          <a:custGeom>
            <a:avLst/>
            <a:gdLst>
              <a:gd name="connsiteX0" fmla="*/ 8466 w 7747000"/>
              <a:gd name="connsiteY0" fmla="*/ 1972733 h 3462866"/>
              <a:gd name="connsiteX1" fmla="*/ 3217333 w 7747000"/>
              <a:gd name="connsiteY1" fmla="*/ 2370666 h 3462866"/>
              <a:gd name="connsiteX2" fmla="*/ 7747000 w 7747000"/>
              <a:gd name="connsiteY2" fmla="*/ 0 h 3462866"/>
              <a:gd name="connsiteX3" fmla="*/ 5207000 w 7747000"/>
              <a:gd name="connsiteY3" fmla="*/ 3081866 h 3462866"/>
              <a:gd name="connsiteX4" fmla="*/ 0 w 7747000"/>
              <a:gd name="connsiteY4" fmla="*/ 3462866 h 3462866"/>
              <a:gd name="connsiteX5" fmla="*/ 8466 w 7747000"/>
              <a:gd name="connsiteY5" fmla="*/ 1972733 h 3462866"/>
              <a:gd name="connsiteX0" fmla="*/ 16933 w 7747000"/>
              <a:gd name="connsiteY0" fmla="*/ 1985557 h 3462866"/>
              <a:gd name="connsiteX1" fmla="*/ 3217333 w 7747000"/>
              <a:gd name="connsiteY1" fmla="*/ 2370666 h 3462866"/>
              <a:gd name="connsiteX2" fmla="*/ 7747000 w 7747000"/>
              <a:gd name="connsiteY2" fmla="*/ 0 h 3462866"/>
              <a:gd name="connsiteX3" fmla="*/ 5207000 w 7747000"/>
              <a:gd name="connsiteY3" fmla="*/ 3081866 h 3462866"/>
              <a:gd name="connsiteX4" fmla="*/ 0 w 7747000"/>
              <a:gd name="connsiteY4" fmla="*/ 3462866 h 3462866"/>
              <a:gd name="connsiteX5" fmla="*/ 16933 w 7747000"/>
              <a:gd name="connsiteY5" fmla="*/ 1985557 h 3462866"/>
              <a:gd name="connsiteX0" fmla="*/ 16933 w 7747000"/>
              <a:gd name="connsiteY0" fmla="*/ 1985557 h 3462866"/>
              <a:gd name="connsiteX1" fmla="*/ 3220781 w 7747000"/>
              <a:gd name="connsiteY1" fmla="*/ 2345597 h 3462866"/>
              <a:gd name="connsiteX2" fmla="*/ 7747000 w 7747000"/>
              <a:gd name="connsiteY2" fmla="*/ 0 h 3462866"/>
              <a:gd name="connsiteX3" fmla="*/ 5207000 w 7747000"/>
              <a:gd name="connsiteY3" fmla="*/ 3081866 h 3462866"/>
              <a:gd name="connsiteX4" fmla="*/ 0 w 7747000"/>
              <a:gd name="connsiteY4" fmla="*/ 3462866 h 3462866"/>
              <a:gd name="connsiteX5" fmla="*/ 16933 w 7747000"/>
              <a:gd name="connsiteY5" fmla="*/ 1985557 h 3462866"/>
              <a:gd name="connsiteX0" fmla="*/ 16933 w 7685277"/>
              <a:gd name="connsiteY0" fmla="*/ 1728192 h 3205501"/>
              <a:gd name="connsiteX1" fmla="*/ 3220781 w 7685277"/>
              <a:gd name="connsiteY1" fmla="*/ 2088232 h 3205501"/>
              <a:gd name="connsiteX2" fmla="*/ 7685277 w 7685277"/>
              <a:gd name="connsiteY2" fmla="*/ 0 h 3205501"/>
              <a:gd name="connsiteX3" fmla="*/ 5207000 w 7685277"/>
              <a:gd name="connsiteY3" fmla="*/ 2824501 h 3205501"/>
              <a:gd name="connsiteX4" fmla="*/ 0 w 7685277"/>
              <a:gd name="connsiteY4" fmla="*/ 3205501 h 3205501"/>
              <a:gd name="connsiteX5" fmla="*/ 16933 w 7685277"/>
              <a:gd name="connsiteY5" fmla="*/ 1728192 h 3205501"/>
              <a:gd name="connsiteX0" fmla="*/ 16933 w 7685277"/>
              <a:gd name="connsiteY0" fmla="*/ 1728192 h 3384376"/>
              <a:gd name="connsiteX1" fmla="*/ 3220781 w 7685277"/>
              <a:gd name="connsiteY1" fmla="*/ 2088232 h 3384376"/>
              <a:gd name="connsiteX2" fmla="*/ 7685277 w 7685277"/>
              <a:gd name="connsiteY2" fmla="*/ 0 h 3384376"/>
              <a:gd name="connsiteX3" fmla="*/ 4588934 w 7685277"/>
              <a:gd name="connsiteY3" fmla="*/ 3384376 h 3384376"/>
              <a:gd name="connsiteX4" fmla="*/ 0 w 7685277"/>
              <a:gd name="connsiteY4" fmla="*/ 3205501 h 3384376"/>
              <a:gd name="connsiteX5" fmla="*/ 16933 w 7685277"/>
              <a:gd name="connsiteY5" fmla="*/ 1728192 h 3384376"/>
              <a:gd name="connsiteX0" fmla="*/ 0 w 7668344"/>
              <a:gd name="connsiteY0" fmla="*/ 1728192 h 3384376"/>
              <a:gd name="connsiteX1" fmla="*/ 3203848 w 7668344"/>
              <a:gd name="connsiteY1" fmla="*/ 2088232 h 3384376"/>
              <a:gd name="connsiteX2" fmla="*/ 7668344 w 7668344"/>
              <a:gd name="connsiteY2" fmla="*/ 0 h 3384376"/>
              <a:gd name="connsiteX3" fmla="*/ 4572001 w 7668344"/>
              <a:gd name="connsiteY3" fmla="*/ 3384376 h 3384376"/>
              <a:gd name="connsiteX4" fmla="*/ 1 w 7668344"/>
              <a:gd name="connsiteY4" fmla="*/ 3096343 h 3384376"/>
              <a:gd name="connsiteX5" fmla="*/ 0 w 7668344"/>
              <a:gd name="connsiteY5" fmla="*/ 1728192 h 3384376"/>
              <a:gd name="connsiteX0" fmla="*/ 0 w 7668344"/>
              <a:gd name="connsiteY0" fmla="*/ 1728192 h 3384376"/>
              <a:gd name="connsiteX1" fmla="*/ 3563888 w 7668344"/>
              <a:gd name="connsiteY1" fmla="*/ 1944215 h 3384376"/>
              <a:gd name="connsiteX2" fmla="*/ 7668344 w 7668344"/>
              <a:gd name="connsiteY2" fmla="*/ 0 h 3384376"/>
              <a:gd name="connsiteX3" fmla="*/ 4572001 w 7668344"/>
              <a:gd name="connsiteY3" fmla="*/ 3384376 h 3384376"/>
              <a:gd name="connsiteX4" fmla="*/ 1 w 7668344"/>
              <a:gd name="connsiteY4" fmla="*/ 3096343 h 3384376"/>
              <a:gd name="connsiteX5" fmla="*/ 0 w 7668344"/>
              <a:gd name="connsiteY5" fmla="*/ 1728192 h 3384376"/>
              <a:gd name="connsiteX0" fmla="*/ 0 w 7668344"/>
              <a:gd name="connsiteY0" fmla="*/ 1728192 h 3096343"/>
              <a:gd name="connsiteX1" fmla="*/ 3563888 w 7668344"/>
              <a:gd name="connsiteY1" fmla="*/ 1944215 h 3096343"/>
              <a:gd name="connsiteX2" fmla="*/ 7668344 w 7668344"/>
              <a:gd name="connsiteY2" fmla="*/ 0 h 3096343"/>
              <a:gd name="connsiteX3" fmla="*/ 4211960 w 7668344"/>
              <a:gd name="connsiteY3" fmla="*/ 2952327 h 3096343"/>
              <a:gd name="connsiteX4" fmla="*/ 1 w 7668344"/>
              <a:gd name="connsiteY4" fmla="*/ 3096343 h 3096343"/>
              <a:gd name="connsiteX5" fmla="*/ 0 w 7668344"/>
              <a:gd name="connsiteY5" fmla="*/ 1728192 h 3096343"/>
              <a:gd name="connsiteX0" fmla="*/ 0 w 7668344"/>
              <a:gd name="connsiteY0" fmla="*/ 1728192 h 3096343"/>
              <a:gd name="connsiteX1" fmla="*/ 3563888 w 7668344"/>
              <a:gd name="connsiteY1" fmla="*/ 1944215 h 3096343"/>
              <a:gd name="connsiteX2" fmla="*/ 7668344 w 7668344"/>
              <a:gd name="connsiteY2" fmla="*/ 0 h 3096343"/>
              <a:gd name="connsiteX3" fmla="*/ 4211960 w 7668344"/>
              <a:gd name="connsiteY3" fmla="*/ 2952327 h 3096343"/>
              <a:gd name="connsiteX4" fmla="*/ 1 w 7668344"/>
              <a:gd name="connsiteY4" fmla="*/ 3096343 h 3096343"/>
              <a:gd name="connsiteX5" fmla="*/ 0 w 7668344"/>
              <a:gd name="connsiteY5" fmla="*/ 1728192 h 3096343"/>
              <a:gd name="connsiteX0" fmla="*/ 0 w 7668344"/>
              <a:gd name="connsiteY0" fmla="*/ 1728192 h 3360951"/>
              <a:gd name="connsiteX1" fmla="*/ 3563888 w 7668344"/>
              <a:gd name="connsiteY1" fmla="*/ 1944215 h 3360951"/>
              <a:gd name="connsiteX2" fmla="*/ 7668344 w 7668344"/>
              <a:gd name="connsiteY2" fmla="*/ 0 h 3360951"/>
              <a:gd name="connsiteX3" fmla="*/ 4211960 w 7668344"/>
              <a:gd name="connsiteY3" fmla="*/ 2952327 h 3360951"/>
              <a:gd name="connsiteX4" fmla="*/ 1 w 7668344"/>
              <a:gd name="connsiteY4" fmla="*/ 3096343 h 3360951"/>
              <a:gd name="connsiteX5" fmla="*/ 0 w 7668344"/>
              <a:gd name="connsiteY5" fmla="*/ 1728192 h 3360951"/>
              <a:gd name="connsiteX0" fmla="*/ 0 w 7668344"/>
              <a:gd name="connsiteY0" fmla="*/ 1728192 h 3360951"/>
              <a:gd name="connsiteX1" fmla="*/ 3563888 w 7668344"/>
              <a:gd name="connsiteY1" fmla="*/ 1944215 h 3360951"/>
              <a:gd name="connsiteX2" fmla="*/ 7668344 w 7668344"/>
              <a:gd name="connsiteY2" fmla="*/ 0 h 3360951"/>
              <a:gd name="connsiteX3" fmla="*/ 4211960 w 7668344"/>
              <a:gd name="connsiteY3" fmla="*/ 2952327 h 3360951"/>
              <a:gd name="connsiteX4" fmla="*/ 1 w 7668344"/>
              <a:gd name="connsiteY4" fmla="*/ 3096343 h 3360951"/>
              <a:gd name="connsiteX5" fmla="*/ 0 w 7668344"/>
              <a:gd name="connsiteY5" fmla="*/ 1728192 h 3360951"/>
              <a:gd name="connsiteX0" fmla="*/ 0 w 7668344"/>
              <a:gd name="connsiteY0" fmla="*/ 1728192 h 3360951"/>
              <a:gd name="connsiteX1" fmla="*/ 3563888 w 7668344"/>
              <a:gd name="connsiteY1" fmla="*/ 1944215 h 3360951"/>
              <a:gd name="connsiteX2" fmla="*/ 7668344 w 7668344"/>
              <a:gd name="connsiteY2" fmla="*/ 0 h 3360951"/>
              <a:gd name="connsiteX3" fmla="*/ 4211960 w 7668344"/>
              <a:gd name="connsiteY3" fmla="*/ 2952327 h 3360951"/>
              <a:gd name="connsiteX4" fmla="*/ 1 w 7668344"/>
              <a:gd name="connsiteY4" fmla="*/ 3096343 h 3360951"/>
              <a:gd name="connsiteX5" fmla="*/ 0 w 7668344"/>
              <a:gd name="connsiteY5" fmla="*/ 1728192 h 3360951"/>
              <a:gd name="connsiteX0" fmla="*/ 0 w 7668344"/>
              <a:gd name="connsiteY0" fmla="*/ 1728192 h 3360951"/>
              <a:gd name="connsiteX1" fmla="*/ 3563888 w 7668344"/>
              <a:gd name="connsiteY1" fmla="*/ 1944215 h 3360951"/>
              <a:gd name="connsiteX2" fmla="*/ 7668344 w 7668344"/>
              <a:gd name="connsiteY2" fmla="*/ 0 h 3360951"/>
              <a:gd name="connsiteX3" fmla="*/ 4211960 w 7668344"/>
              <a:gd name="connsiteY3" fmla="*/ 2952327 h 3360951"/>
              <a:gd name="connsiteX4" fmla="*/ 1 w 7668344"/>
              <a:gd name="connsiteY4" fmla="*/ 3096343 h 3360951"/>
              <a:gd name="connsiteX5" fmla="*/ 0 w 7668344"/>
              <a:gd name="connsiteY5" fmla="*/ 1728192 h 3360951"/>
              <a:gd name="connsiteX0" fmla="*/ 0 w 7668344"/>
              <a:gd name="connsiteY0" fmla="*/ 1728192 h 3360951"/>
              <a:gd name="connsiteX1" fmla="*/ 3563888 w 7668344"/>
              <a:gd name="connsiteY1" fmla="*/ 1944215 h 3360951"/>
              <a:gd name="connsiteX2" fmla="*/ 7668344 w 7668344"/>
              <a:gd name="connsiteY2" fmla="*/ 0 h 3360951"/>
              <a:gd name="connsiteX3" fmla="*/ 4211960 w 7668344"/>
              <a:gd name="connsiteY3" fmla="*/ 2952327 h 3360951"/>
              <a:gd name="connsiteX4" fmla="*/ 1 w 7668344"/>
              <a:gd name="connsiteY4" fmla="*/ 3096343 h 3360951"/>
              <a:gd name="connsiteX5" fmla="*/ 0 w 7668344"/>
              <a:gd name="connsiteY5" fmla="*/ 1728192 h 3360951"/>
              <a:gd name="connsiteX0" fmla="*/ 0 w 7668344"/>
              <a:gd name="connsiteY0" fmla="*/ 1728192 h 3496246"/>
              <a:gd name="connsiteX1" fmla="*/ 3563888 w 7668344"/>
              <a:gd name="connsiteY1" fmla="*/ 1944215 h 3496246"/>
              <a:gd name="connsiteX2" fmla="*/ 7668344 w 7668344"/>
              <a:gd name="connsiteY2" fmla="*/ 0 h 3496246"/>
              <a:gd name="connsiteX3" fmla="*/ 4211960 w 7668344"/>
              <a:gd name="connsiteY3" fmla="*/ 2952327 h 3496246"/>
              <a:gd name="connsiteX4" fmla="*/ 0 w 7668344"/>
              <a:gd name="connsiteY4" fmla="*/ 3240360 h 3496246"/>
              <a:gd name="connsiteX5" fmla="*/ 0 w 7668344"/>
              <a:gd name="connsiteY5" fmla="*/ 1728192 h 3496246"/>
              <a:gd name="connsiteX0" fmla="*/ 0 w 7668344"/>
              <a:gd name="connsiteY0" fmla="*/ 1728192 h 3492387"/>
              <a:gd name="connsiteX1" fmla="*/ 3563888 w 7668344"/>
              <a:gd name="connsiteY1" fmla="*/ 1944215 h 3492387"/>
              <a:gd name="connsiteX2" fmla="*/ 7668344 w 7668344"/>
              <a:gd name="connsiteY2" fmla="*/ 0 h 3492387"/>
              <a:gd name="connsiteX3" fmla="*/ 4211960 w 7668344"/>
              <a:gd name="connsiteY3" fmla="*/ 2952327 h 3492387"/>
              <a:gd name="connsiteX4" fmla="*/ 0 w 7668344"/>
              <a:gd name="connsiteY4" fmla="*/ 3240360 h 3492387"/>
              <a:gd name="connsiteX5" fmla="*/ 0 w 7668344"/>
              <a:gd name="connsiteY5" fmla="*/ 1728192 h 3492387"/>
              <a:gd name="connsiteX0" fmla="*/ 0 w 7668344"/>
              <a:gd name="connsiteY0" fmla="*/ 1728192 h 3492387"/>
              <a:gd name="connsiteX1" fmla="*/ 3563888 w 7668344"/>
              <a:gd name="connsiteY1" fmla="*/ 1944215 h 3492387"/>
              <a:gd name="connsiteX2" fmla="*/ 7668344 w 7668344"/>
              <a:gd name="connsiteY2" fmla="*/ 0 h 3492387"/>
              <a:gd name="connsiteX3" fmla="*/ 4211960 w 7668344"/>
              <a:gd name="connsiteY3" fmla="*/ 2952327 h 3492387"/>
              <a:gd name="connsiteX4" fmla="*/ 0 w 7668344"/>
              <a:gd name="connsiteY4" fmla="*/ 3240360 h 3492387"/>
              <a:gd name="connsiteX5" fmla="*/ 0 w 7668344"/>
              <a:gd name="connsiteY5" fmla="*/ 1728192 h 3492387"/>
              <a:gd name="connsiteX0" fmla="*/ 0 w 7668344"/>
              <a:gd name="connsiteY0" fmla="*/ 1728192 h 3492387"/>
              <a:gd name="connsiteX1" fmla="*/ 3707904 w 7668344"/>
              <a:gd name="connsiteY1" fmla="*/ 1944216 h 3492387"/>
              <a:gd name="connsiteX2" fmla="*/ 7668344 w 7668344"/>
              <a:gd name="connsiteY2" fmla="*/ 0 h 3492387"/>
              <a:gd name="connsiteX3" fmla="*/ 4211960 w 7668344"/>
              <a:gd name="connsiteY3" fmla="*/ 2952327 h 3492387"/>
              <a:gd name="connsiteX4" fmla="*/ 0 w 7668344"/>
              <a:gd name="connsiteY4" fmla="*/ 3240360 h 3492387"/>
              <a:gd name="connsiteX5" fmla="*/ 0 w 7668344"/>
              <a:gd name="connsiteY5" fmla="*/ 1728192 h 3492387"/>
              <a:gd name="connsiteX0" fmla="*/ 0 w 7668344"/>
              <a:gd name="connsiteY0" fmla="*/ 1728192 h 3492387"/>
              <a:gd name="connsiteX1" fmla="*/ 3923928 w 7668344"/>
              <a:gd name="connsiteY1" fmla="*/ 1872208 h 3492387"/>
              <a:gd name="connsiteX2" fmla="*/ 7668344 w 7668344"/>
              <a:gd name="connsiteY2" fmla="*/ 0 h 3492387"/>
              <a:gd name="connsiteX3" fmla="*/ 4211960 w 7668344"/>
              <a:gd name="connsiteY3" fmla="*/ 2952327 h 3492387"/>
              <a:gd name="connsiteX4" fmla="*/ 0 w 7668344"/>
              <a:gd name="connsiteY4" fmla="*/ 3240360 h 3492387"/>
              <a:gd name="connsiteX5" fmla="*/ 0 w 7668344"/>
              <a:gd name="connsiteY5" fmla="*/ 1728192 h 3492387"/>
              <a:gd name="connsiteX0" fmla="*/ 0 w 7668344"/>
              <a:gd name="connsiteY0" fmla="*/ 1728192 h 3492387"/>
              <a:gd name="connsiteX1" fmla="*/ 3923928 w 7668344"/>
              <a:gd name="connsiteY1" fmla="*/ 1872208 h 3492387"/>
              <a:gd name="connsiteX2" fmla="*/ 7668344 w 7668344"/>
              <a:gd name="connsiteY2" fmla="*/ 0 h 3492387"/>
              <a:gd name="connsiteX3" fmla="*/ 4211960 w 7668344"/>
              <a:gd name="connsiteY3" fmla="*/ 2952327 h 3492387"/>
              <a:gd name="connsiteX4" fmla="*/ 0 w 7668344"/>
              <a:gd name="connsiteY4" fmla="*/ 3240360 h 3492387"/>
              <a:gd name="connsiteX5" fmla="*/ 0 w 7668344"/>
              <a:gd name="connsiteY5" fmla="*/ 1728192 h 3492387"/>
              <a:gd name="connsiteX0" fmla="*/ 0 w 7668344"/>
              <a:gd name="connsiteY0" fmla="*/ 1728192 h 3492387"/>
              <a:gd name="connsiteX1" fmla="*/ 3923928 w 7668344"/>
              <a:gd name="connsiteY1" fmla="*/ 1872208 h 3492387"/>
              <a:gd name="connsiteX2" fmla="*/ 7668344 w 7668344"/>
              <a:gd name="connsiteY2" fmla="*/ 0 h 3492387"/>
              <a:gd name="connsiteX3" fmla="*/ 4211960 w 7668344"/>
              <a:gd name="connsiteY3" fmla="*/ 2952327 h 3492387"/>
              <a:gd name="connsiteX4" fmla="*/ 0 w 7668344"/>
              <a:gd name="connsiteY4" fmla="*/ 3240360 h 3492387"/>
              <a:gd name="connsiteX5" fmla="*/ 0 w 7668344"/>
              <a:gd name="connsiteY5" fmla="*/ 1728192 h 3492387"/>
              <a:gd name="connsiteX0" fmla="*/ 0 w 7668344"/>
              <a:gd name="connsiteY0" fmla="*/ 1728192 h 3504388"/>
              <a:gd name="connsiteX1" fmla="*/ 3923928 w 7668344"/>
              <a:gd name="connsiteY1" fmla="*/ 1872208 h 3504388"/>
              <a:gd name="connsiteX2" fmla="*/ 7668344 w 7668344"/>
              <a:gd name="connsiteY2" fmla="*/ 0 h 3504388"/>
              <a:gd name="connsiteX3" fmla="*/ 4211960 w 7668344"/>
              <a:gd name="connsiteY3" fmla="*/ 2952327 h 3504388"/>
              <a:gd name="connsiteX4" fmla="*/ 0 w 7668344"/>
              <a:gd name="connsiteY4" fmla="*/ 3312368 h 3504388"/>
              <a:gd name="connsiteX5" fmla="*/ 0 w 7668344"/>
              <a:gd name="connsiteY5" fmla="*/ 1728192 h 3504388"/>
              <a:gd name="connsiteX0" fmla="*/ 0 w 7668344"/>
              <a:gd name="connsiteY0" fmla="*/ 1728192 h 3504388"/>
              <a:gd name="connsiteX1" fmla="*/ 3923928 w 7668344"/>
              <a:gd name="connsiteY1" fmla="*/ 1872208 h 3504388"/>
              <a:gd name="connsiteX2" fmla="*/ 7668344 w 7668344"/>
              <a:gd name="connsiteY2" fmla="*/ 0 h 3504388"/>
              <a:gd name="connsiteX3" fmla="*/ 4211960 w 7668344"/>
              <a:gd name="connsiteY3" fmla="*/ 2952327 h 3504388"/>
              <a:gd name="connsiteX4" fmla="*/ 0 w 7668344"/>
              <a:gd name="connsiteY4" fmla="*/ 3312368 h 3504388"/>
              <a:gd name="connsiteX5" fmla="*/ 0 w 7668344"/>
              <a:gd name="connsiteY5" fmla="*/ 1728192 h 3504388"/>
              <a:gd name="connsiteX0" fmla="*/ 0 w 7668344"/>
              <a:gd name="connsiteY0" fmla="*/ 1728192 h 3417814"/>
              <a:gd name="connsiteX1" fmla="*/ 3923928 w 7668344"/>
              <a:gd name="connsiteY1" fmla="*/ 1872208 h 3417814"/>
              <a:gd name="connsiteX2" fmla="*/ 7668344 w 7668344"/>
              <a:gd name="connsiteY2" fmla="*/ 0 h 3417814"/>
              <a:gd name="connsiteX3" fmla="*/ 4211960 w 7668344"/>
              <a:gd name="connsiteY3" fmla="*/ 2952327 h 3417814"/>
              <a:gd name="connsiteX4" fmla="*/ 0 w 7668344"/>
              <a:gd name="connsiteY4" fmla="*/ 3312368 h 3417814"/>
              <a:gd name="connsiteX5" fmla="*/ 0 w 7668344"/>
              <a:gd name="connsiteY5" fmla="*/ 1728192 h 3417814"/>
              <a:gd name="connsiteX0" fmla="*/ 0 w 7668344"/>
              <a:gd name="connsiteY0" fmla="*/ 1728192 h 3417814"/>
              <a:gd name="connsiteX1" fmla="*/ 3923928 w 7668344"/>
              <a:gd name="connsiteY1" fmla="*/ 1872208 h 3417814"/>
              <a:gd name="connsiteX2" fmla="*/ 7668344 w 7668344"/>
              <a:gd name="connsiteY2" fmla="*/ 0 h 3417814"/>
              <a:gd name="connsiteX3" fmla="*/ 4211960 w 7668344"/>
              <a:gd name="connsiteY3" fmla="*/ 2880319 h 3417814"/>
              <a:gd name="connsiteX4" fmla="*/ 0 w 7668344"/>
              <a:gd name="connsiteY4" fmla="*/ 3312368 h 3417814"/>
              <a:gd name="connsiteX5" fmla="*/ 0 w 7668344"/>
              <a:gd name="connsiteY5" fmla="*/ 1728192 h 34178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668344" h="3417814">
                <a:moveTo>
                  <a:pt x="0" y="1728192"/>
                </a:moveTo>
                <a:cubicBezTo>
                  <a:pt x="631253" y="1909605"/>
                  <a:pt x="2450563" y="2084205"/>
                  <a:pt x="3923928" y="1872208"/>
                </a:cubicBezTo>
                <a:cubicBezTo>
                  <a:pt x="5397293" y="1660211"/>
                  <a:pt x="6654800" y="970301"/>
                  <a:pt x="7668344" y="0"/>
                </a:cubicBezTo>
                <a:cubicBezTo>
                  <a:pt x="7086600" y="980165"/>
                  <a:pt x="5502180" y="2429362"/>
                  <a:pt x="4211960" y="2880319"/>
                </a:cubicBezTo>
                <a:cubicBezTo>
                  <a:pt x="2921740" y="3331276"/>
                  <a:pt x="1553293" y="3417814"/>
                  <a:pt x="0" y="3312368"/>
                </a:cubicBezTo>
                <a:lnTo>
                  <a:pt x="0" y="1728192"/>
                </a:lnTo>
                <a:close/>
              </a:path>
            </a:pathLst>
          </a:custGeom>
          <a:gradFill>
            <a:gsLst>
              <a:gs pos="0">
                <a:schemeClr val="bg1">
                  <a:alpha val="39000"/>
                </a:schemeClr>
              </a:gs>
              <a:gs pos="100000">
                <a:schemeClr val="bg1">
                  <a:alpha val="18000"/>
                </a:schemeClr>
              </a:gs>
            </a:gsLst>
            <a:lin ang="10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lIns="91062" tIns="45530" rIns="91062" bIns="45530" anchor="ctr"/>
          <a:lstStyle/>
          <a:p>
            <a:pPr algn="ctr" fontAlgn="base">
              <a:lnSpc>
                <a:spcPct val="105000"/>
              </a:lnSpc>
              <a:spcBef>
                <a:spcPct val="50000"/>
              </a:spcBef>
              <a:spcAft>
                <a:spcPct val="0"/>
              </a:spcAft>
              <a:buClr>
                <a:prstClr val="black"/>
              </a:buClr>
              <a:buFont typeface="Wingdings" pitchFamily="2" charset="2"/>
              <a:buNone/>
              <a:defRPr/>
            </a:pPr>
            <a:endParaRPr kumimoji="1" lang="ko-KR" altLang="en-US">
              <a:solidFill>
                <a:prstClr val="white"/>
              </a:solidFill>
            </a:endParaRPr>
          </a:p>
        </p:txBody>
      </p:sp>
      <p:sp>
        <p:nvSpPr>
          <p:cNvPr id="5" name="자유형 4"/>
          <p:cNvSpPr/>
          <p:nvPr userDrawn="1"/>
        </p:nvSpPr>
        <p:spPr>
          <a:xfrm>
            <a:off x="0" y="1773241"/>
            <a:ext cx="7740650" cy="3633787"/>
          </a:xfrm>
          <a:custGeom>
            <a:avLst/>
            <a:gdLst>
              <a:gd name="connsiteX0" fmla="*/ 8466 w 7747000"/>
              <a:gd name="connsiteY0" fmla="*/ 1972733 h 3462866"/>
              <a:gd name="connsiteX1" fmla="*/ 3217333 w 7747000"/>
              <a:gd name="connsiteY1" fmla="*/ 2370666 h 3462866"/>
              <a:gd name="connsiteX2" fmla="*/ 7747000 w 7747000"/>
              <a:gd name="connsiteY2" fmla="*/ 0 h 3462866"/>
              <a:gd name="connsiteX3" fmla="*/ 5207000 w 7747000"/>
              <a:gd name="connsiteY3" fmla="*/ 3081866 h 3462866"/>
              <a:gd name="connsiteX4" fmla="*/ 0 w 7747000"/>
              <a:gd name="connsiteY4" fmla="*/ 3462866 h 3462866"/>
              <a:gd name="connsiteX5" fmla="*/ 8466 w 7747000"/>
              <a:gd name="connsiteY5" fmla="*/ 1972733 h 3462866"/>
              <a:gd name="connsiteX0" fmla="*/ 16933 w 7747000"/>
              <a:gd name="connsiteY0" fmla="*/ 1985557 h 3462866"/>
              <a:gd name="connsiteX1" fmla="*/ 3217333 w 7747000"/>
              <a:gd name="connsiteY1" fmla="*/ 2370666 h 3462866"/>
              <a:gd name="connsiteX2" fmla="*/ 7747000 w 7747000"/>
              <a:gd name="connsiteY2" fmla="*/ 0 h 3462866"/>
              <a:gd name="connsiteX3" fmla="*/ 5207000 w 7747000"/>
              <a:gd name="connsiteY3" fmla="*/ 3081866 h 3462866"/>
              <a:gd name="connsiteX4" fmla="*/ 0 w 7747000"/>
              <a:gd name="connsiteY4" fmla="*/ 3462866 h 3462866"/>
              <a:gd name="connsiteX5" fmla="*/ 16933 w 7747000"/>
              <a:gd name="connsiteY5" fmla="*/ 1985557 h 3462866"/>
              <a:gd name="connsiteX0" fmla="*/ 16933 w 7747000"/>
              <a:gd name="connsiteY0" fmla="*/ 1985557 h 3462866"/>
              <a:gd name="connsiteX1" fmla="*/ 3220781 w 7747000"/>
              <a:gd name="connsiteY1" fmla="*/ 2345597 h 3462866"/>
              <a:gd name="connsiteX2" fmla="*/ 7747000 w 7747000"/>
              <a:gd name="connsiteY2" fmla="*/ 0 h 3462866"/>
              <a:gd name="connsiteX3" fmla="*/ 5207000 w 7747000"/>
              <a:gd name="connsiteY3" fmla="*/ 3081866 h 3462866"/>
              <a:gd name="connsiteX4" fmla="*/ 0 w 7747000"/>
              <a:gd name="connsiteY4" fmla="*/ 3462866 h 3462866"/>
              <a:gd name="connsiteX5" fmla="*/ 16933 w 7747000"/>
              <a:gd name="connsiteY5" fmla="*/ 1985557 h 3462866"/>
              <a:gd name="connsiteX0" fmla="*/ 16933 w 7685277"/>
              <a:gd name="connsiteY0" fmla="*/ 1728192 h 3205501"/>
              <a:gd name="connsiteX1" fmla="*/ 3220781 w 7685277"/>
              <a:gd name="connsiteY1" fmla="*/ 2088232 h 3205501"/>
              <a:gd name="connsiteX2" fmla="*/ 7685277 w 7685277"/>
              <a:gd name="connsiteY2" fmla="*/ 0 h 3205501"/>
              <a:gd name="connsiteX3" fmla="*/ 5207000 w 7685277"/>
              <a:gd name="connsiteY3" fmla="*/ 2824501 h 3205501"/>
              <a:gd name="connsiteX4" fmla="*/ 0 w 7685277"/>
              <a:gd name="connsiteY4" fmla="*/ 3205501 h 3205501"/>
              <a:gd name="connsiteX5" fmla="*/ 16933 w 7685277"/>
              <a:gd name="connsiteY5" fmla="*/ 1728192 h 3205501"/>
              <a:gd name="connsiteX0" fmla="*/ 16933 w 7685277"/>
              <a:gd name="connsiteY0" fmla="*/ 1728192 h 3384376"/>
              <a:gd name="connsiteX1" fmla="*/ 3220781 w 7685277"/>
              <a:gd name="connsiteY1" fmla="*/ 2088232 h 3384376"/>
              <a:gd name="connsiteX2" fmla="*/ 7685277 w 7685277"/>
              <a:gd name="connsiteY2" fmla="*/ 0 h 3384376"/>
              <a:gd name="connsiteX3" fmla="*/ 4588934 w 7685277"/>
              <a:gd name="connsiteY3" fmla="*/ 3384376 h 3384376"/>
              <a:gd name="connsiteX4" fmla="*/ 0 w 7685277"/>
              <a:gd name="connsiteY4" fmla="*/ 3205501 h 3384376"/>
              <a:gd name="connsiteX5" fmla="*/ 16933 w 7685277"/>
              <a:gd name="connsiteY5" fmla="*/ 1728192 h 3384376"/>
              <a:gd name="connsiteX0" fmla="*/ 0 w 7668344"/>
              <a:gd name="connsiteY0" fmla="*/ 1728192 h 3384376"/>
              <a:gd name="connsiteX1" fmla="*/ 3203848 w 7668344"/>
              <a:gd name="connsiteY1" fmla="*/ 2088232 h 3384376"/>
              <a:gd name="connsiteX2" fmla="*/ 7668344 w 7668344"/>
              <a:gd name="connsiteY2" fmla="*/ 0 h 3384376"/>
              <a:gd name="connsiteX3" fmla="*/ 4572001 w 7668344"/>
              <a:gd name="connsiteY3" fmla="*/ 3384376 h 3384376"/>
              <a:gd name="connsiteX4" fmla="*/ 1 w 7668344"/>
              <a:gd name="connsiteY4" fmla="*/ 3096343 h 3384376"/>
              <a:gd name="connsiteX5" fmla="*/ 0 w 7668344"/>
              <a:gd name="connsiteY5" fmla="*/ 1728192 h 3384376"/>
              <a:gd name="connsiteX0" fmla="*/ 0 w 7668344"/>
              <a:gd name="connsiteY0" fmla="*/ 1728192 h 3384376"/>
              <a:gd name="connsiteX1" fmla="*/ 3563888 w 7668344"/>
              <a:gd name="connsiteY1" fmla="*/ 1944215 h 3384376"/>
              <a:gd name="connsiteX2" fmla="*/ 7668344 w 7668344"/>
              <a:gd name="connsiteY2" fmla="*/ 0 h 3384376"/>
              <a:gd name="connsiteX3" fmla="*/ 4572001 w 7668344"/>
              <a:gd name="connsiteY3" fmla="*/ 3384376 h 3384376"/>
              <a:gd name="connsiteX4" fmla="*/ 1 w 7668344"/>
              <a:gd name="connsiteY4" fmla="*/ 3096343 h 3384376"/>
              <a:gd name="connsiteX5" fmla="*/ 0 w 7668344"/>
              <a:gd name="connsiteY5" fmla="*/ 1728192 h 3384376"/>
              <a:gd name="connsiteX0" fmla="*/ 0 w 7668344"/>
              <a:gd name="connsiteY0" fmla="*/ 1728192 h 3096343"/>
              <a:gd name="connsiteX1" fmla="*/ 3563888 w 7668344"/>
              <a:gd name="connsiteY1" fmla="*/ 1944215 h 3096343"/>
              <a:gd name="connsiteX2" fmla="*/ 7668344 w 7668344"/>
              <a:gd name="connsiteY2" fmla="*/ 0 h 3096343"/>
              <a:gd name="connsiteX3" fmla="*/ 4211960 w 7668344"/>
              <a:gd name="connsiteY3" fmla="*/ 2952327 h 3096343"/>
              <a:gd name="connsiteX4" fmla="*/ 1 w 7668344"/>
              <a:gd name="connsiteY4" fmla="*/ 3096343 h 3096343"/>
              <a:gd name="connsiteX5" fmla="*/ 0 w 7668344"/>
              <a:gd name="connsiteY5" fmla="*/ 1728192 h 3096343"/>
              <a:gd name="connsiteX0" fmla="*/ 0 w 7668344"/>
              <a:gd name="connsiteY0" fmla="*/ 1728192 h 3096343"/>
              <a:gd name="connsiteX1" fmla="*/ 3563888 w 7668344"/>
              <a:gd name="connsiteY1" fmla="*/ 1944215 h 3096343"/>
              <a:gd name="connsiteX2" fmla="*/ 7668344 w 7668344"/>
              <a:gd name="connsiteY2" fmla="*/ 0 h 3096343"/>
              <a:gd name="connsiteX3" fmla="*/ 4211960 w 7668344"/>
              <a:gd name="connsiteY3" fmla="*/ 2952327 h 3096343"/>
              <a:gd name="connsiteX4" fmla="*/ 1 w 7668344"/>
              <a:gd name="connsiteY4" fmla="*/ 3096343 h 3096343"/>
              <a:gd name="connsiteX5" fmla="*/ 0 w 7668344"/>
              <a:gd name="connsiteY5" fmla="*/ 1728192 h 3096343"/>
              <a:gd name="connsiteX0" fmla="*/ 0 w 7668344"/>
              <a:gd name="connsiteY0" fmla="*/ 1728192 h 3360951"/>
              <a:gd name="connsiteX1" fmla="*/ 3563888 w 7668344"/>
              <a:gd name="connsiteY1" fmla="*/ 1944215 h 3360951"/>
              <a:gd name="connsiteX2" fmla="*/ 7668344 w 7668344"/>
              <a:gd name="connsiteY2" fmla="*/ 0 h 3360951"/>
              <a:gd name="connsiteX3" fmla="*/ 4211960 w 7668344"/>
              <a:gd name="connsiteY3" fmla="*/ 2952327 h 3360951"/>
              <a:gd name="connsiteX4" fmla="*/ 1 w 7668344"/>
              <a:gd name="connsiteY4" fmla="*/ 3096343 h 3360951"/>
              <a:gd name="connsiteX5" fmla="*/ 0 w 7668344"/>
              <a:gd name="connsiteY5" fmla="*/ 1728192 h 3360951"/>
              <a:gd name="connsiteX0" fmla="*/ 0 w 7668344"/>
              <a:gd name="connsiteY0" fmla="*/ 1728192 h 3360951"/>
              <a:gd name="connsiteX1" fmla="*/ 3563888 w 7668344"/>
              <a:gd name="connsiteY1" fmla="*/ 1944215 h 3360951"/>
              <a:gd name="connsiteX2" fmla="*/ 7668344 w 7668344"/>
              <a:gd name="connsiteY2" fmla="*/ 0 h 3360951"/>
              <a:gd name="connsiteX3" fmla="*/ 4211960 w 7668344"/>
              <a:gd name="connsiteY3" fmla="*/ 2952327 h 3360951"/>
              <a:gd name="connsiteX4" fmla="*/ 1 w 7668344"/>
              <a:gd name="connsiteY4" fmla="*/ 3096343 h 3360951"/>
              <a:gd name="connsiteX5" fmla="*/ 0 w 7668344"/>
              <a:gd name="connsiteY5" fmla="*/ 1728192 h 3360951"/>
              <a:gd name="connsiteX0" fmla="*/ 0 w 7668344"/>
              <a:gd name="connsiteY0" fmla="*/ 1728192 h 3360951"/>
              <a:gd name="connsiteX1" fmla="*/ 3563888 w 7668344"/>
              <a:gd name="connsiteY1" fmla="*/ 1944215 h 3360951"/>
              <a:gd name="connsiteX2" fmla="*/ 7668344 w 7668344"/>
              <a:gd name="connsiteY2" fmla="*/ 0 h 3360951"/>
              <a:gd name="connsiteX3" fmla="*/ 4211960 w 7668344"/>
              <a:gd name="connsiteY3" fmla="*/ 2952327 h 3360951"/>
              <a:gd name="connsiteX4" fmla="*/ 1 w 7668344"/>
              <a:gd name="connsiteY4" fmla="*/ 3096343 h 3360951"/>
              <a:gd name="connsiteX5" fmla="*/ 0 w 7668344"/>
              <a:gd name="connsiteY5" fmla="*/ 1728192 h 3360951"/>
              <a:gd name="connsiteX0" fmla="*/ 0 w 7668344"/>
              <a:gd name="connsiteY0" fmla="*/ 1728192 h 3360951"/>
              <a:gd name="connsiteX1" fmla="*/ 3563888 w 7668344"/>
              <a:gd name="connsiteY1" fmla="*/ 1944215 h 3360951"/>
              <a:gd name="connsiteX2" fmla="*/ 7668344 w 7668344"/>
              <a:gd name="connsiteY2" fmla="*/ 0 h 3360951"/>
              <a:gd name="connsiteX3" fmla="*/ 4211960 w 7668344"/>
              <a:gd name="connsiteY3" fmla="*/ 2952327 h 3360951"/>
              <a:gd name="connsiteX4" fmla="*/ 1 w 7668344"/>
              <a:gd name="connsiteY4" fmla="*/ 3096343 h 3360951"/>
              <a:gd name="connsiteX5" fmla="*/ 0 w 7668344"/>
              <a:gd name="connsiteY5" fmla="*/ 1728192 h 3360951"/>
              <a:gd name="connsiteX0" fmla="*/ 0 w 7668344"/>
              <a:gd name="connsiteY0" fmla="*/ 1728192 h 3360951"/>
              <a:gd name="connsiteX1" fmla="*/ 3563888 w 7668344"/>
              <a:gd name="connsiteY1" fmla="*/ 1944215 h 3360951"/>
              <a:gd name="connsiteX2" fmla="*/ 7668344 w 7668344"/>
              <a:gd name="connsiteY2" fmla="*/ 0 h 3360951"/>
              <a:gd name="connsiteX3" fmla="*/ 4211960 w 7668344"/>
              <a:gd name="connsiteY3" fmla="*/ 2952327 h 3360951"/>
              <a:gd name="connsiteX4" fmla="*/ 1 w 7668344"/>
              <a:gd name="connsiteY4" fmla="*/ 3096343 h 3360951"/>
              <a:gd name="connsiteX5" fmla="*/ 0 w 7668344"/>
              <a:gd name="connsiteY5" fmla="*/ 1728192 h 3360951"/>
              <a:gd name="connsiteX0" fmla="*/ 0 w 7668344"/>
              <a:gd name="connsiteY0" fmla="*/ 1728192 h 3496246"/>
              <a:gd name="connsiteX1" fmla="*/ 3563888 w 7668344"/>
              <a:gd name="connsiteY1" fmla="*/ 1944215 h 3496246"/>
              <a:gd name="connsiteX2" fmla="*/ 7668344 w 7668344"/>
              <a:gd name="connsiteY2" fmla="*/ 0 h 3496246"/>
              <a:gd name="connsiteX3" fmla="*/ 4211960 w 7668344"/>
              <a:gd name="connsiteY3" fmla="*/ 2952327 h 3496246"/>
              <a:gd name="connsiteX4" fmla="*/ 0 w 7668344"/>
              <a:gd name="connsiteY4" fmla="*/ 3240360 h 3496246"/>
              <a:gd name="connsiteX5" fmla="*/ 0 w 7668344"/>
              <a:gd name="connsiteY5" fmla="*/ 1728192 h 3496246"/>
              <a:gd name="connsiteX0" fmla="*/ 0 w 7668344"/>
              <a:gd name="connsiteY0" fmla="*/ 1728192 h 3492387"/>
              <a:gd name="connsiteX1" fmla="*/ 3563888 w 7668344"/>
              <a:gd name="connsiteY1" fmla="*/ 1944215 h 3492387"/>
              <a:gd name="connsiteX2" fmla="*/ 7668344 w 7668344"/>
              <a:gd name="connsiteY2" fmla="*/ 0 h 3492387"/>
              <a:gd name="connsiteX3" fmla="*/ 4211960 w 7668344"/>
              <a:gd name="connsiteY3" fmla="*/ 2952327 h 3492387"/>
              <a:gd name="connsiteX4" fmla="*/ 0 w 7668344"/>
              <a:gd name="connsiteY4" fmla="*/ 3240360 h 3492387"/>
              <a:gd name="connsiteX5" fmla="*/ 0 w 7668344"/>
              <a:gd name="connsiteY5" fmla="*/ 1728192 h 3492387"/>
              <a:gd name="connsiteX0" fmla="*/ 0 w 7668344"/>
              <a:gd name="connsiteY0" fmla="*/ 1728192 h 3492387"/>
              <a:gd name="connsiteX1" fmla="*/ 3563888 w 7668344"/>
              <a:gd name="connsiteY1" fmla="*/ 1944215 h 3492387"/>
              <a:gd name="connsiteX2" fmla="*/ 7668344 w 7668344"/>
              <a:gd name="connsiteY2" fmla="*/ 0 h 3492387"/>
              <a:gd name="connsiteX3" fmla="*/ 4211960 w 7668344"/>
              <a:gd name="connsiteY3" fmla="*/ 2952327 h 3492387"/>
              <a:gd name="connsiteX4" fmla="*/ 0 w 7668344"/>
              <a:gd name="connsiteY4" fmla="*/ 3240360 h 3492387"/>
              <a:gd name="connsiteX5" fmla="*/ 0 w 7668344"/>
              <a:gd name="connsiteY5" fmla="*/ 1728192 h 3492387"/>
              <a:gd name="connsiteX0" fmla="*/ 0 w 7668344"/>
              <a:gd name="connsiteY0" fmla="*/ 1728192 h 3492387"/>
              <a:gd name="connsiteX1" fmla="*/ 3707904 w 7668344"/>
              <a:gd name="connsiteY1" fmla="*/ 1944216 h 3492387"/>
              <a:gd name="connsiteX2" fmla="*/ 7668344 w 7668344"/>
              <a:gd name="connsiteY2" fmla="*/ 0 h 3492387"/>
              <a:gd name="connsiteX3" fmla="*/ 4211960 w 7668344"/>
              <a:gd name="connsiteY3" fmla="*/ 2952327 h 3492387"/>
              <a:gd name="connsiteX4" fmla="*/ 0 w 7668344"/>
              <a:gd name="connsiteY4" fmla="*/ 3240360 h 3492387"/>
              <a:gd name="connsiteX5" fmla="*/ 0 w 7668344"/>
              <a:gd name="connsiteY5" fmla="*/ 1728192 h 3492387"/>
              <a:gd name="connsiteX0" fmla="*/ 0 w 7668344"/>
              <a:gd name="connsiteY0" fmla="*/ 1728192 h 3492387"/>
              <a:gd name="connsiteX1" fmla="*/ 3923928 w 7668344"/>
              <a:gd name="connsiteY1" fmla="*/ 1872208 h 3492387"/>
              <a:gd name="connsiteX2" fmla="*/ 7668344 w 7668344"/>
              <a:gd name="connsiteY2" fmla="*/ 0 h 3492387"/>
              <a:gd name="connsiteX3" fmla="*/ 4211960 w 7668344"/>
              <a:gd name="connsiteY3" fmla="*/ 2952327 h 3492387"/>
              <a:gd name="connsiteX4" fmla="*/ 0 w 7668344"/>
              <a:gd name="connsiteY4" fmla="*/ 3240360 h 3492387"/>
              <a:gd name="connsiteX5" fmla="*/ 0 w 7668344"/>
              <a:gd name="connsiteY5" fmla="*/ 1728192 h 3492387"/>
              <a:gd name="connsiteX0" fmla="*/ 0 w 7668344"/>
              <a:gd name="connsiteY0" fmla="*/ 1728192 h 3492387"/>
              <a:gd name="connsiteX1" fmla="*/ 3923928 w 7668344"/>
              <a:gd name="connsiteY1" fmla="*/ 1872208 h 3492387"/>
              <a:gd name="connsiteX2" fmla="*/ 7668344 w 7668344"/>
              <a:gd name="connsiteY2" fmla="*/ 0 h 3492387"/>
              <a:gd name="connsiteX3" fmla="*/ 4211960 w 7668344"/>
              <a:gd name="connsiteY3" fmla="*/ 2952327 h 3492387"/>
              <a:gd name="connsiteX4" fmla="*/ 0 w 7668344"/>
              <a:gd name="connsiteY4" fmla="*/ 3240360 h 3492387"/>
              <a:gd name="connsiteX5" fmla="*/ 0 w 7668344"/>
              <a:gd name="connsiteY5" fmla="*/ 1728192 h 3492387"/>
              <a:gd name="connsiteX0" fmla="*/ 0 w 7668344"/>
              <a:gd name="connsiteY0" fmla="*/ 1728192 h 3492387"/>
              <a:gd name="connsiteX1" fmla="*/ 3923928 w 7668344"/>
              <a:gd name="connsiteY1" fmla="*/ 1872208 h 3492387"/>
              <a:gd name="connsiteX2" fmla="*/ 7668344 w 7668344"/>
              <a:gd name="connsiteY2" fmla="*/ 0 h 3492387"/>
              <a:gd name="connsiteX3" fmla="*/ 4211960 w 7668344"/>
              <a:gd name="connsiteY3" fmla="*/ 2952327 h 3492387"/>
              <a:gd name="connsiteX4" fmla="*/ 0 w 7668344"/>
              <a:gd name="connsiteY4" fmla="*/ 3240360 h 3492387"/>
              <a:gd name="connsiteX5" fmla="*/ 0 w 7668344"/>
              <a:gd name="connsiteY5" fmla="*/ 1728192 h 3492387"/>
              <a:gd name="connsiteX0" fmla="*/ 0 w 7668344"/>
              <a:gd name="connsiteY0" fmla="*/ 1728192 h 3504388"/>
              <a:gd name="connsiteX1" fmla="*/ 3923928 w 7668344"/>
              <a:gd name="connsiteY1" fmla="*/ 1872208 h 3504388"/>
              <a:gd name="connsiteX2" fmla="*/ 7668344 w 7668344"/>
              <a:gd name="connsiteY2" fmla="*/ 0 h 3504388"/>
              <a:gd name="connsiteX3" fmla="*/ 4211960 w 7668344"/>
              <a:gd name="connsiteY3" fmla="*/ 2952327 h 3504388"/>
              <a:gd name="connsiteX4" fmla="*/ 0 w 7668344"/>
              <a:gd name="connsiteY4" fmla="*/ 3312368 h 3504388"/>
              <a:gd name="connsiteX5" fmla="*/ 0 w 7668344"/>
              <a:gd name="connsiteY5" fmla="*/ 1728192 h 3504388"/>
              <a:gd name="connsiteX0" fmla="*/ 0 w 7668344"/>
              <a:gd name="connsiteY0" fmla="*/ 1728192 h 3504388"/>
              <a:gd name="connsiteX1" fmla="*/ 3923928 w 7668344"/>
              <a:gd name="connsiteY1" fmla="*/ 1872208 h 3504388"/>
              <a:gd name="connsiteX2" fmla="*/ 7668344 w 7668344"/>
              <a:gd name="connsiteY2" fmla="*/ 0 h 3504388"/>
              <a:gd name="connsiteX3" fmla="*/ 4211960 w 7668344"/>
              <a:gd name="connsiteY3" fmla="*/ 2952327 h 3504388"/>
              <a:gd name="connsiteX4" fmla="*/ 0 w 7668344"/>
              <a:gd name="connsiteY4" fmla="*/ 3312368 h 3504388"/>
              <a:gd name="connsiteX5" fmla="*/ 0 w 7668344"/>
              <a:gd name="connsiteY5" fmla="*/ 1728192 h 3504388"/>
              <a:gd name="connsiteX0" fmla="*/ 0 w 7668344"/>
              <a:gd name="connsiteY0" fmla="*/ 1728192 h 3417814"/>
              <a:gd name="connsiteX1" fmla="*/ 3923928 w 7668344"/>
              <a:gd name="connsiteY1" fmla="*/ 1872208 h 3417814"/>
              <a:gd name="connsiteX2" fmla="*/ 7668344 w 7668344"/>
              <a:gd name="connsiteY2" fmla="*/ 0 h 3417814"/>
              <a:gd name="connsiteX3" fmla="*/ 4211960 w 7668344"/>
              <a:gd name="connsiteY3" fmla="*/ 2952327 h 3417814"/>
              <a:gd name="connsiteX4" fmla="*/ 0 w 7668344"/>
              <a:gd name="connsiteY4" fmla="*/ 3312368 h 3417814"/>
              <a:gd name="connsiteX5" fmla="*/ 0 w 7668344"/>
              <a:gd name="connsiteY5" fmla="*/ 1728192 h 3417814"/>
              <a:gd name="connsiteX0" fmla="*/ 0 w 7668344"/>
              <a:gd name="connsiteY0" fmla="*/ 1728192 h 3417814"/>
              <a:gd name="connsiteX1" fmla="*/ 3923928 w 7668344"/>
              <a:gd name="connsiteY1" fmla="*/ 1872208 h 3417814"/>
              <a:gd name="connsiteX2" fmla="*/ 7668344 w 7668344"/>
              <a:gd name="connsiteY2" fmla="*/ 0 h 3417814"/>
              <a:gd name="connsiteX3" fmla="*/ 4211960 w 7668344"/>
              <a:gd name="connsiteY3" fmla="*/ 2880319 h 3417814"/>
              <a:gd name="connsiteX4" fmla="*/ 0 w 7668344"/>
              <a:gd name="connsiteY4" fmla="*/ 3312368 h 3417814"/>
              <a:gd name="connsiteX5" fmla="*/ 0 w 7668344"/>
              <a:gd name="connsiteY5" fmla="*/ 1728192 h 3417814"/>
              <a:gd name="connsiteX0" fmla="*/ 0 w 7740352"/>
              <a:gd name="connsiteY0" fmla="*/ 1536411 h 3226033"/>
              <a:gd name="connsiteX1" fmla="*/ 3923928 w 7740352"/>
              <a:gd name="connsiteY1" fmla="*/ 1680427 h 3226033"/>
              <a:gd name="connsiteX2" fmla="*/ 7740352 w 7740352"/>
              <a:gd name="connsiteY2" fmla="*/ 0 h 3226033"/>
              <a:gd name="connsiteX3" fmla="*/ 4211960 w 7740352"/>
              <a:gd name="connsiteY3" fmla="*/ 2688538 h 3226033"/>
              <a:gd name="connsiteX4" fmla="*/ 0 w 7740352"/>
              <a:gd name="connsiteY4" fmla="*/ 3120587 h 3226033"/>
              <a:gd name="connsiteX5" fmla="*/ 0 w 7740352"/>
              <a:gd name="connsiteY5" fmla="*/ 1536411 h 3226033"/>
              <a:gd name="connsiteX0" fmla="*/ 0 w 7740352"/>
              <a:gd name="connsiteY0" fmla="*/ 1470320 h 3226033"/>
              <a:gd name="connsiteX1" fmla="*/ 3923928 w 7740352"/>
              <a:gd name="connsiteY1" fmla="*/ 1680427 h 3226033"/>
              <a:gd name="connsiteX2" fmla="*/ 7740352 w 7740352"/>
              <a:gd name="connsiteY2" fmla="*/ 0 h 3226033"/>
              <a:gd name="connsiteX3" fmla="*/ 4211960 w 7740352"/>
              <a:gd name="connsiteY3" fmla="*/ 2688538 h 3226033"/>
              <a:gd name="connsiteX4" fmla="*/ 0 w 7740352"/>
              <a:gd name="connsiteY4" fmla="*/ 3120587 h 3226033"/>
              <a:gd name="connsiteX5" fmla="*/ 0 w 7740352"/>
              <a:gd name="connsiteY5" fmla="*/ 1470320 h 3226033"/>
              <a:gd name="connsiteX0" fmla="*/ 0 w 7740352"/>
              <a:gd name="connsiteY0" fmla="*/ 1470320 h 3226033"/>
              <a:gd name="connsiteX1" fmla="*/ 3923928 w 7740352"/>
              <a:gd name="connsiteY1" fmla="*/ 1680427 h 3226033"/>
              <a:gd name="connsiteX2" fmla="*/ 7740352 w 7740352"/>
              <a:gd name="connsiteY2" fmla="*/ 0 h 3226033"/>
              <a:gd name="connsiteX3" fmla="*/ 4283968 w 7740352"/>
              <a:gd name="connsiteY3" fmla="*/ 2684932 h 3226033"/>
              <a:gd name="connsiteX4" fmla="*/ 0 w 7740352"/>
              <a:gd name="connsiteY4" fmla="*/ 3120587 h 3226033"/>
              <a:gd name="connsiteX5" fmla="*/ 0 w 7740352"/>
              <a:gd name="connsiteY5" fmla="*/ 1470320 h 3226033"/>
              <a:gd name="connsiteX0" fmla="*/ 0 w 7740352"/>
              <a:gd name="connsiteY0" fmla="*/ 1470320 h 3268957"/>
              <a:gd name="connsiteX1" fmla="*/ 3923928 w 7740352"/>
              <a:gd name="connsiteY1" fmla="*/ 1680427 h 3268957"/>
              <a:gd name="connsiteX2" fmla="*/ 7740352 w 7740352"/>
              <a:gd name="connsiteY2" fmla="*/ 0 h 3268957"/>
              <a:gd name="connsiteX3" fmla="*/ 4355976 w 7740352"/>
              <a:gd name="connsiteY3" fmla="*/ 2748859 h 3268957"/>
              <a:gd name="connsiteX4" fmla="*/ 0 w 7740352"/>
              <a:gd name="connsiteY4" fmla="*/ 3120587 h 3268957"/>
              <a:gd name="connsiteX5" fmla="*/ 0 w 7740352"/>
              <a:gd name="connsiteY5" fmla="*/ 1470320 h 3268957"/>
              <a:gd name="connsiteX0" fmla="*/ 0 w 7740352"/>
              <a:gd name="connsiteY0" fmla="*/ 1470320 h 3226033"/>
              <a:gd name="connsiteX1" fmla="*/ 3923928 w 7740352"/>
              <a:gd name="connsiteY1" fmla="*/ 1680427 h 3226033"/>
              <a:gd name="connsiteX2" fmla="*/ 7740352 w 7740352"/>
              <a:gd name="connsiteY2" fmla="*/ 0 h 3226033"/>
              <a:gd name="connsiteX3" fmla="*/ 4860032 w 7740352"/>
              <a:gd name="connsiteY3" fmla="*/ 2557078 h 3226033"/>
              <a:gd name="connsiteX4" fmla="*/ 0 w 7740352"/>
              <a:gd name="connsiteY4" fmla="*/ 3120587 h 3226033"/>
              <a:gd name="connsiteX5" fmla="*/ 0 w 7740352"/>
              <a:gd name="connsiteY5" fmla="*/ 1470320 h 3226033"/>
              <a:gd name="connsiteX0" fmla="*/ 0 w 7740352"/>
              <a:gd name="connsiteY0" fmla="*/ 1470320 h 3226033"/>
              <a:gd name="connsiteX1" fmla="*/ 3923928 w 7740352"/>
              <a:gd name="connsiteY1" fmla="*/ 1680427 h 3226033"/>
              <a:gd name="connsiteX2" fmla="*/ 7740352 w 7740352"/>
              <a:gd name="connsiteY2" fmla="*/ 0 h 3226033"/>
              <a:gd name="connsiteX3" fmla="*/ 4572000 w 7740352"/>
              <a:gd name="connsiteY3" fmla="*/ 2557078 h 3226033"/>
              <a:gd name="connsiteX4" fmla="*/ 0 w 7740352"/>
              <a:gd name="connsiteY4" fmla="*/ 3120587 h 3226033"/>
              <a:gd name="connsiteX5" fmla="*/ 0 w 7740352"/>
              <a:gd name="connsiteY5" fmla="*/ 1470320 h 32260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740352" h="3226033">
                <a:moveTo>
                  <a:pt x="0" y="1470320"/>
                </a:moveTo>
                <a:cubicBezTo>
                  <a:pt x="631253" y="1651733"/>
                  <a:pt x="2633869" y="1925480"/>
                  <a:pt x="3923928" y="1680427"/>
                </a:cubicBezTo>
                <a:cubicBezTo>
                  <a:pt x="5213987" y="1435374"/>
                  <a:pt x="6726808" y="970301"/>
                  <a:pt x="7740352" y="0"/>
                </a:cubicBezTo>
                <a:cubicBezTo>
                  <a:pt x="7158608" y="980165"/>
                  <a:pt x="5862059" y="2036980"/>
                  <a:pt x="4572000" y="2557078"/>
                </a:cubicBezTo>
                <a:cubicBezTo>
                  <a:pt x="3281941" y="3077176"/>
                  <a:pt x="1553293" y="3226033"/>
                  <a:pt x="0" y="3120587"/>
                </a:cubicBezTo>
                <a:lnTo>
                  <a:pt x="0" y="1470320"/>
                </a:lnTo>
                <a:close/>
              </a:path>
            </a:pathLst>
          </a:custGeom>
          <a:gradFill>
            <a:gsLst>
              <a:gs pos="0">
                <a:schemeClr val="bg1">
                  <a:alpha val="32000"/>
                </a:schemeClr>
              </a:gs>
              <a:gs pos="100000">
                <a:schemeClr val="bg1">
                  <a:alpha val="2000"/>
                </a:schemeClr>
              </a:gs>
            </a:gsLst>
            <a:lin ang="10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lIns="91062" tIns="45530" rIns="91062" bIns="45530" anchor="ctr"/>
          <a:lstStyle/>
          <a:p>
            <a:pPr algn="ctr" fontAlgn="base">
              <a:lnSpc>
                <a:spcPct val="105000"/>
              </a:lnSpc>
              <a:spcBef>
                <a:spcPct val="50000"/>
              </a:spcBef>
              <a:spcAft>
                <a:spcPct val="0"/>
              </a:spcAft>
              <a:buClr>
                <a:prstClr val="black"/>
              </a:buClr>
              <a:buFont typeface="Wingdings" pitchFamily="2" charset="2"/>
              <a:buNone/>
              <a:defRPr/>
            </a:pPr>
            <a:endParaRPr kumimoji="1" lang="ko-KR" altLang="en-US">
              <a:solidFill>
                <a:prstClr val="white"/>
              </a:solidFill>
            </a:endParaRPr>
          </a:p>
        </p:txBody>
      </p:sp>
      <p:grpSp>
        <p:nvGrpSpPr>
          <p:cNvPr id="6" name="그룹 11"/>
          <p:cNvGrpSpPr>
            <a:grpSpLocks/>
          </p:cNvGrpSpPr>
          <p:nvPr userDrawn="1"/>
        </p:nvGrpSpPr>
        <p:grpSpPr bwMode="auto">
          <a:xfrm rot="707946" flipH="1">
            <a:off x="6592888" y="1038231"/>
            <a:ext cx="1435100" cy="1603375"/>
            <a:chOff x="899592" y="2996952"/>
            <a:chExt cx="1224136" cy="1368152"/>
          </a:xfrm>
        </p:grpSpPr>
        <p:sp>
          <p:nvSpPr>
            <p:cNvPr id="7" name="자유형 6"/>
            <p:cNvSpPr/>
            <p:nvPr/>
          </p:nvSpPr>
          <p:spPr>
            <a:xfrm>
              <a:off x="915790" y="2989800"/>
              <a:ext cx="792168" cy="1368152"/>
            </a:xfrm>
            <a:custGeom>
              <a:avLst/>
              <a:gdLst>
                <a:gd name="connsiteX0" fmla="*/ 829733 w 829733"/>
                <a:gd name="connsiteY0" fmla="*/ 1049867 h 1371600"/>
                <a:gd name="connsiteX1" fmla="*/ 719667 w 829733"/>
                <a:gd name="connsiteY1" fmla="*/ 1371600 h 1371600"/>
                <a:gd name="connsiteX2" fmla="*/ 0 w 829733"/>
                <a:gd name="connsiteY2" fmla="*/ 0 h 1371600"/>
                <a:gd name="connsiteX3" fmla="*/ 829733 w 829733"/>
                <a:gd name="connsiteY3" fmla="*/ 1049867 h 1371600"/>
                <a:gd name="connsiteX0" fmla="*/ 819141 w 819141"/>
                <a:gd name="connsiteY0" fmla="*/ 1050115 h 1371848"/>
                <a:gd name="connsiteX1" fmla="*/ 709075 w 819141"/>
                <a:gd name="connsiteY1" fmla="*/ 1371848 h 1371848"/>
                <a:gd name="connsiteX2" fmla="*/ 0 w 819141"/>
                <a:gd name="connsiteY2" fmla="*/ 0 h 1371848"/>
                <a:gd name="connsiteX3" fmla="*/ 819141 w 819141"/>
                <a:gd name="connsiteY3" fmla="*/ 1050115 h 1371848"/>
                <a:gd name="connsiteX0" fmla="*/ 792088 w 792088"/>
                <a:gd name="connsiteY0" fmla="*/ 1008112 h 1371848"/>
                <a:gd name="connsiteX1" fmla="*/ 709075 w 792088"/>
                <a:gd name="connsiteY1" fmla="*/ 1371848 h 1371848"/>
                <a:gd name="connsiteX2" fmla="*/ 0 w 792088"/>
                <a:gd name="connsiteY2" fmla="*/ 0 h 1371848"/>
                <a:gd name="connsiteX3" fmla="*/ 792088 w 792088"/>
                <a:gd name="connsiteY3" fmla="*/ 1008112 h 1371848"/>
                <a:gd name="connsiteX0" fmla="*/ 792088 w 792088"/>
                <a:gd name="connsiteY0" fmla="*/ 1080120 h 1371848"/>
                <a:gd name="connsiteX1" fmla="*/ 709075 w 792088"/>
                <a:gd name="connsiteY1" fmla="*/ 1371848 h 1371848"/>
                <a:gd name="connsiteX2" fmla="*/ 0 w 792088"/>
                <a:gd name="connsiteY2" fmla="*/ 0 h 1371848"/>
                <a:gd name="connsiteX3" fmla="*/ 792088 w 792088"/>
                <a:gd name="connsiteY3" fmla="*/ 1080120 h 1371848"/>
                <a:gd name="connsiteX0" fmla="*/ 792088 w 792088"/>
                <a:gd name="connsiteY0" fmla="*/ 1080120 h 1368152"/>
                <a:gd name="connsiteX1" fmla="*/ 720080 w 792088"/>
                <a:gd name="connsiteY1" fmla="*/ 1368152 h 1368152"/>
                <a:gd name="connsiteX2" fmla="*/ 0 w 792088"/>
                <a:gd name="connsiteY2" fmla="*/ 0 h 1368152"/>
                <a:gd name="connsiteX3" fmla="*/ 792088 w 792088"/>
                <a:gd name="connsiteY3" fmla="*/ 1080120 h 1368152"/>
                <a:gd name="connsiteX0" fmla="*/ 792088 w 792088"/>
                <a:gd name="connsiteY0" fmla="*/ 1080120 h 1368152"/>
                <a:gd name="connsiteX1" fmla="*/ 648072 w 792088"/>
                <a:gd name="connsiteY1" fmla="*/ 1368152 h 1368152"/>
                <a:gd name="connsiteX2" fmla="*/ 0 w 792088"/>
                <a:gd name="connsiteY2" fmla="*/ 0 h 1368152"/>
                <a:gd name="connsiteX3" fmla="*/ 792088 w 792088"/>
                <a:gd name="connsiteY3" fmla="*/ 1080120 h 1368152"/>
              </a:gdLst>
              <a:ahLst/>
              <a:cxnLst>
                <a:cxn ang="0">
                  <a:pos x="connsiteX0" y="connsiteY0"/>
                </a:cxn>
                <a:cxn ang="0">
                  <a:pos x="connsiteX1" y="connsiteY1"/>
                </a:cxn>
                <a:cxn ang="0">
                  <a:pos x="connsiteX2" y="connsiteY2"/>
                </a:cxn>
                <a:cxn ang="0">
                  <a:pos x="connsiteX3" y="connsiteY3"/>
                </a:cxn>
              </a:cxnLst>
              <a:rect l="l" t="t" r="r" b="b"/>
              <a:pathLst>
                <a:path w="792088" h="1368152">
                  <a:moveTo>
                    <a:pt x="792088" y="1080120"/>
                  </a:moveTo>
                  <a:lnTo>
                    <a:pt x="648072" y="1368152"/>
                  </a:lnTo>
                  <a:lnTo>
                    <a:pt x="0" y="0"/>
                  </a:lnTo>
                  <a:lnTo>
                    <a:pt x="792088" y="1080120"/>
                  </a:lnTo>
                  <a:close/>
                </a:path>
              </a:pathLst>
            </a:custGeom>
            <a:gradFill>
              <a:gsLst>
                <a:gs pos="0">
                  <a:schemeClr val="bg1">
                    <a:lumMod val="85000"/>
                  </a:schemeClr>
                </a:gs>
                <a:gs pos="100000">
                  <a:schemeClr val="bg1">
                    <a:lumMod val="65000"/>
                  </a:schemeClr>
                </a:gs>
              </a:gsLst>
              <a:lin ang="11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base">
                <a:lnSpc>
                  <a:spcPct val="105000"/>
                </a:lnSpc>
                <a:spcBef>
                  <a:spcPct val="50000"/>
                </a:spcBef>
                <a:spcAft>
                  <a:spcPct val="0"/>
                </a:spcAft>
                <a:buClr>
                  <a:prstClr val="black"/>
                </a:buClr>
                <a:buFont typeface="Wingdings" pitchFamily="2" charset="2"/>
                <a:buNone/>
                <a:defRPr/>
              </a:pPr>
              <a:endParaRPr kumimoji="1" lang="ko-KR" altLang="en-US">
                <a:solidFill>
                  <a:prstClr val="white"/>
                </a:solidFill>
              </a:endParaRPr>
            </a:p>
          </p:txBody>
        </p:sp>
        <p:sp>
          <p:nvSpPr>
            <p:cNvPr id="8" name="자유형 7"/>
            <p:cNvSpPr/>
            <p:nvPr/>
          </p:nvSpPr>
          <p:spPr>
            <a:xfrm>
              <a:off x="915587" y="2989982"/>
              <a:ext cx="648629" cy="1368152"/>
            </a:xfrm>
            <a:custGeom>
              <a:avLst/>
              <a:gdLst>
                <a:gd name="connsiteX0" fmla="*/ 0 w 728134"/>
                <a:gd name="connsiteY0" fmla="*/ 0 h 1354666"/>
                <a:gd name="connsiteX1" fmla="*/ 702734 w 728134"/>
                <a:gd name="connsiteY1" fmla="*/ 1126066 h 1354666"/>
                <a:gd name="connsiteX2" fmla="*/ 728134 w 728134"/>
                <a:gd name="connsiteY2" fmla="*/ 1354666 h 1354666"/>
                <a:gd name="connsiteX3" fmla="*/ 0 w 728134"/>
                <a:gd name="connsiteY3" fmla="*/ 0 h 1354666"/>
                <a:gd name="connsiteX0" fmla="*/ 0 w 739139"/>
                <a:gd name="connsiteY0" fmla="*/ 0 h 1359437"/>
                <a:gd name="connsiteX1" fmla="*/ 702734 w 739139"/>
                <a:gd name="connsiteY1" fmla="*/ 1126066 h 1359437"/>
                <a:gd name="connsiteX2" fmla="*/ 739139 w 739139"/>
                <a:gd name="connsiteY2" fmla="*/ 1359437 h 1359437"/>
                <a:gd name="connsiteX3" fmla="*/ 0 w 739139"/>
                <a:gd name="connsiteY3" fmla="*/ 0 h 1359437"/>
                <a:gd name="connsiteX0" fmla="*/ 0 w 739139"/>
                <a:gd name="connsiteY0" fmla="*/ 0 h 1359437"/>
                <a:gd name="connsiteX1" fmla="*/ 667131 w 739139"/>
                <a:gd name="connsiteY1" fmla="*/ 1143413 h 1359437"/>
                <a:gd name="connsiteX2" fmla="*/ 739139 w 739139"/>
                <a:gd name="connsiteY2" fmla="*/ 1359437 h 1359437"/>
                <a:gd name="connsiteX3" fmla="*/ 0 w 739139"/>
                <a:gd name="connsiteY3" fmla="*/ 0 h 1359437"/>
                <a:gd name="connsiteX0" fmla="*/ 0 w 667131"/>
                <a:gd name="connsiteY0" fmla="*/ 0 h 1359437"/>
                <a:gd name="connsiteX1" fmla="*/ 667131 w 667131"/>
                <a:gd name="connsiteY1" fmla="*/ 1143413 h 1359437"/>
                <a:gd name="connsiteX2" fmla="*/ 667131 w 667131"/>
                <a:gd name="connsiteY2" fmla="*/ 1359437 h 1359437"/>
                <a:gd name="connsiteX3" fmla="*/ 0 w 667131"/>
                <a:gd name="connsiteY3" fmla="*/ 0 h 1359437"/>
                <a:gd name="connsiteX0" fmla="*/ 0 w 648072"/>
                <a:gd name="connsiteY0" fmla="*/ 0 h 1368152"/>
                <a:gd name="connsiteX1" fmla="*/ 648072 w 648072"/>
                <a:gd name="connsiteY1" fmla="*/ 1152128 h 1368152"/>
                <a:gd name="connsiteX2" fmla="*/ 648072 w 648072"/>
                <a:gd name="connsiteY2" fmla="*/ 1368152 h 1368152"/>
                <a:gd name="connsiteX3" fmla="*/ 0 w 648072"/>
                <a:gd name="connsiteY3" fmla="*/ 0 h 1368152"/>
              </a:gdLst>
              <a:ahLst/>
              <a:cxnLst>
                <a:cxn ang="0">
                  <a:pos x="connsiteX0" y="connsiteY0"/>
                </a:cxn>
                <a:cxn ang="0">
                  <a:pos x="connsiteX1" y="connsiteY1"/>
                </a:cxn>
                <a:cxn ang="0">
                  <a:pos x="connsiteX2" y="connsiteY2"/>
                </a:cxn>
                <a:cxn ang="0">
                  <a:pos x="connsiteX3" y="connsiteY3"/>
                </a:cxn>
              </a:cxnLst>
              <a:rect l="l" t="t" r="r" b="b"/>
              <a:pathLst>
                <a:path w="648072" h="1368152">
                  <a:moveTo>
                    <a:pt x="0" y="0"/>
                  </a:moveTo>
                  <a:lnTo>
                    <a:pt x="648072" y="1152128"/>
                  </a:lnTo>
                  <a:lnTo>
                    <a:pt x="648072" y="1368152"/>
                  </a:lnTo>
                  <a:lnTo>
                    <a:pt x="0" y="0"/>
                  </a:lnTo>
                  <a:close/>
                </a:path>
              </a:pathLst>
            </a:custGeom>
            <a:gradFill>
              <a:gsLst>
                <a:gs pos="0">
                  <a:schemeClr val="bg1">
                    <a:lumMod val="50000"/>
                  </a:schemeClr>
                </a:gs>
                <a:gs pos="100000">
                  <a:schemeClr val="bg1">
                    <a:lumMod val="65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base">
                <a:lnSpc>
                  <a:spcPct val="105000"/>
                </a:lnSpc>
                <a:spcBef>
                  <a:spcPct val="50000"/>
                </a:spcBef>
                <a:spcAft>
                  <a:spcPct val="0"/>
                </a:spcAft>
                <a:buClr>
                  <a:prstClr val="black"/>
                </a:buClr>
                <a:buFont typeface="Wingdings" pitchFamily="2" charset="2"/>
                <a:buNone/>
                <a:defRPr/>
              </a:pPr>
              <a:endParaRPr kumimoji="1" lang="ko-KR" altLang="en-US">
                <a:solidFill>
                  <a:prstClr val="white"/>
                </a:solidFill>
              </a:endParaRPr>
            </a:p>
          </p:txBody>
        </p:sp>
        <p:sp>
          <p:nvSpPr>
            <p:cNvPr id="9" name="자유형 8"/>
            <p:cNvSpPr/>
            <p:nvPr/>
          </p:nvSpPr>
          <p:spPr>
            <a:xfrm>
              <a:off x="915587" y="2989982"/>
              <a:ext cx="648629" cy="1368152"/>
            </a:xfrm>
            <a:custGeom>
              <a:avLst/>
              <a:gdLst>
                <a:gd name="connsiteX0" fmla="*/ 0 w 694267"/>
                <a:gd name="connsiteY0" fmla="*/ 0 h 1397000"/>
                <a:gd name="connsiteX1" fmla="*/ 211667 w 694267"/>
                <a:gd name="connsiteY1" fmla="*/ 1397000 h 1397000"/>
                <a:gd name="connsiteX2" fmla="*/ 694267 w 694267"/>
                <a:gd name="connsiteY2" fmla="*/ 1168400 h 1397000"/>
                <a:gd name="connsiteX3" fmla="*/ 0 w 694267"/>
                <a:gd name="connsiteY3" fmla="*/ 0 h 1397000"/>
                <a:gd name="connsiteX0" fmla="*/ 0 w 658275"/>
                <a:gd name="connsiteY0" fmla="*/ 0 h 1363381"/>
                <a:gd name="connsiteX1" fmla="*/ 175675 w 658275"/>
                <a:gd name="connsiteY1" fmla="*/ 1363381 h 1363381"/>
                <a:gd name="connsiteX2" fmla="*/ 658275 w 658275"/>
                <a:gd name="connsiteY2" fmla="*/ 1134781 h 1363381"/>
                <a:gd name="connsiteX3" fmla="*/ 0 w 658275"/>
                <a:gd name="connsiteY3" fmla="*/ 0 h 1363381"/>
                <a:gd name="connsiteX0" fmla="*/ 0 w 658275"/>
                <a:gd name="connsiteY0" fmla="*/ 0 h 1368152"/>
                <a:gd name="connsiteX1" fmla="*/ 216024 w 658275"/>
                <a:gd name="connsiteY1" fmla="*/ 1368152 h 1368152"/>
                <a:gd name="connsiteX2" fmla="*/ 658275 w 658275"/>
                <a:gd name="connsiteY2" fmla="*/ 1134781 h 1368152"/>
                <a:gd name="connsiteX3" fmla="*/ 0 w 658275"/>
                <a:gd name="connsiteY3" fmla="*/ 0 h 1368152"/>
                <a:gd name="connsiteX0" fmla="*/ 0 w 648072"/>
                <a:gd name="connsiteY0" fmla="*/ 0 h 1368152"/>
                <a:gd name="connsiteX1" fmla="*/ 216024 w 648072"/>
                <a:gd name="connsiteY1" fmla="*/ 1368152 h 1368152"/>
                <a:gd name="connsiteX2" fmla="*/ 648072 w 648072"/>
                <a:gd name="connsiteY2" fmla="*/ 1152127 h 1368152"/>
                <a:gd name="connsiteX3" fmla="*/ 0 w 648072"/>
                <a:gd name="connsiteY3" fmla="*/ 0 h 1368152"/>
                <a:gd name="connsiteX0" fmla="*/ 0 w 648072"/>
                <a:gd name="connsiteY0" fmla="*/ 0 h 1368151"/>
                <a:gd name="connsiteX1" fmla="*/ 144016 w 648072"/>
                <a:gd name="connsiteY1" fmla="*/ 1368151 h 1368151"/>
                <a:gd name="connsiteX2" fmla="*/ 648072 w 648072"/>
                <a:gd name="connsiteY2" fmla="*/ 1152127 h 1368151"/>
                <a:gd name="connsiteX3" fmla="*/ 0 w 648072"/>
                <a:gd name="connsiteY3" fmla="*/ 0 h 1368151"/>
              </a:gdLst>
              <a:ahLst/>
              <a:cxnLst>
                <a:cxn ang="0">
                  <a:pos x="connsiteX0" y="connsiteY0"/>
                </a:cxn>
                <a:cxn ang="0">
                  <a:pos x="connsiteX1" y="connsiteY1"/>
                </a:cxn>
                <a:cxn ang="0">
                  <a:pos x="connsiteX2" y="connsiteY2"/>
                </a:cxn>
                <a:cxn ang="0">
                  <a:pos x="connsiteX3" y="connsiteY3"/>
                </a:cxn>
              </a:cxnLst>
              <a:rect l="l" t="t" r="r" b="b"/>
              <a:pathLst>
                <a:path w="648072" h="1368151">
                  <a:moveTo>
                    <a:pt x="0" y="0"/>
                  </a:moveTo>
                  <a:lnTo>
                    <a:pt x="144016" y="1368151"/>
                  </a:lnTo>
                  <a:lnTo>
                    <a:pt x="648072" y="1152127"/>
                  </a:lnTo>
                  <a:lnTo>
                    <a:pt x="0" y="0"/>
                  </a:lnTo>
                  <a:close/>
                </a:path>
              </a:pathLst>
            </a:custGeom>
            <a:gradFill>
              <a:gsLst>
                <a:gs pos="0">
                  <a:schemeClr val="bg1">
                    <a:lumMod val="85000"/>
                  </a:schemeClr>
                </a:gs>
                <a:gs pos="100000">
                  <a:schemeClr val="bg1"/>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base">
                <a:lnSpc>
                  <a:spcPct val="105000"/>
                </a:lnSpc>
                <a:spcBef>
                  <a:spcPct val="50000"/>
                </a:spcBef>
                <a:spcAft>
                  <a:spcPct val="0"/>
                </a:spcAft>
                <a:buClr>
                  <a:prstClr val="black"/>
                </a:buClr>
                <a:buFont typeface="Wingdings" pitchFamily="2" charset="2"/>
                <a:buNone/>
                <a:defRPr/>
              </a:pPr>
              <a:endParaRPr kumimoji="1" lang="ko-KR" altLang="en-US">
                <a:solidFill>
                  <a:prstClr val="white"/>
                </a:solidFill>
              </a:endParaRPr>
            </a:p>
          </p:txBody>
        </p:sp>
        <p:sp>
          <p:nvSpPr>
            <p:cNvPr id="10" name="자유형 9"/>
            <p:cNvSpPr/>
            <p:nvPr/>
          </p:nvSpPr>
          <p:spPr>
            <a:xfrm>
              <a:off x="907873" y="2995568"/>
              <a:ext cx="1224136" cy="1079621"/>
            </a:xfrm>
            <a:custGeom>
              <a:avLst/>
              <a:gdLst>
                <a:gd name="connsiteX0" fmla="*/ 0 w 1312333"/>
                <a:gd name="connsiteY0" fmla="*/ 0 h 1058333"/>
                <a:gd name="connsiteX1" fmla="*/ 855133 w 1312333"/>
                <a:gd name="connsiteY1" fmla="*/ 1058333 h 1058333"/>
                <a:gd name="connsiteX2" fmla="*/ 1312333 w 1312333"/>
                <a:gd name="connsiteY2" fmla="*/ 897466 h 1058333"/>
                <a:gd name="connsiteX3" fmla="*/ 0 w 1312333"/>
                <a:gd name="connsiteY3" fmla="*/ 0 h 1058333"/>
                <a:gd name="connsiteX0" fmla="*/ 0 w 1312333"/>
                <a:gd name="connsiteY0" fmla="*/ 0 h 1096805"/>
                <a:gd name="connsiteX1" fmla="*/ 828080 w 1312333"/>
                <a:gd name="connsiteY1" fmla="*/ 1096805 h 1096805"/>
                <a:gd name="connsiteX2" fmla="*/ 1312333 w 1312333"/>
                <a:gd name="connsiteY2" fmla="*/ 897466 h 1096805"/>
                <a:gd name="connsiteX3" fmla="*/ 0 w 1312333"/>
                <a:gd name="connsiteY3" fmla="*/ 0 h 1096805"/>
                <a:gd name="connsiteX0" fmla="*/ 0 w 1260128"/>
                <a:gd name="connsiteY0" fmla="*/ 0 h 1096805"/>
                <a:gd name="connsiteX1" fmla="*/ 828080 w 1260128"/>
                <a:gd name="connsiteY1" fmla="*/ 1096805 h 1096805"/>
                <a:gd name="connsiteX2" fmla="*/ 1260128 w 1260128"/>
                <a:gd name="connsiteY2" fmla="*/ 952789 h 1096805"/>
                <a:gd name="connsiteX3" fmla="*/ 0 w 1260128"/>
                <a:gd name="connsiteY3" fmla="*/ 0 h 1096805"/>
                <a:gd name="connsiteX0" fmla="*/ 0 w 1224136"/>
                <a:gd name="connsiteY0" fmla="*/ 0 h 1080120"/>
                <a:gd name="connsiteX1" fmla="*/ 792088 w 1224136"/>
                <a:gd name="connsiteY1" fmla="*/ 1080120 h 1080120"/>
                <a:gd name="connsiteX2" fmla="*/ 1224136 w 1224136"/>
                <a:gd name="connsiteY2" fmla="*/ 936104 h 1080120"/>
                <a:gd name="connsiteX3" fmla="*/ 0 w 1224136"/>
                <a:gd name="connsiteY3" fmla="*/ 0 h 1080120"/>
              </a:gdLst>
              <a:ahLst/>
              <a:cxnLst>
                <a:cxn ang="0">
                  <a:pos x="connsiteX0" y="connsiteY0"/>
                </a:cxn>
                <a:cxn ang="0">
                  <a:pos x="connsiteX1" y="connsiteY1"/>
                </a:cxn>
                <a:cxn ang="0">
                  <a:pos x="connsiteX2" y="connsiteY2"/>
                </a:cxn>
                <a:cxn ang="0">
                  <a:pos x="connsiteX3" y="connsiteY3"/>
                </a:cxn>
              </a:cxnLst>
              <a:rect l="l" t="t" r="r" b="b"/>
              <a:pathLst>
                <a:path w="1224136" h="1080120">
                  <a:moveTo>
                    <a:pt x="0" y="0"/>
                  </a:moveTo>
                  <a:lnTo>
                    <a:pt x="792088" y="1080120"/>
                  </a:lnTo>
                  <a:lnTo>
                    <a:pt x="1224136" y="936104"/>
                  </a:lnTo>
                  <a:lnTo>
                    <a:pt x="0" y="0"/>
                  </a:lnTo>
                  <a:close/>
                </a:path>
              </a:pathLst>
            </a:custGeom>
            <a:gradFill>
              <a:gsLst>
                <a:gs pos="0">
                  <a:schemeClr val="bg1">
                    <a:lumMod val="85000"/>
                  </a:schemeClr>
                </a:gs>
                <a:gs pos="100000">
                  <a:schemeClr val="bg1"/>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base">
                <a:lnSpc>
                  <a:spcPct val="105000"/>
                </a:lnSpc>
                <a:spcBef>
                  <a:spcPct val="50000"/>
                </a:spcBef>
                <a:spcAft>
                  <a:spcPct val="0"/>
                </a:spcAft>
                <a:buClr>
                  <a:prstClr val="black"/>
                </a:buClr>
                <a:buFont typeface="Wingdings" pitchFamily="2" charset="2"/>
                <a:buNone/>
                <a:defRPr/>
              </a:pPr>
              <a:endParaRPr kumimoji="1" lang="ko-KR" altLang="en-US">
                <a:solidFill>
                  <a:prstClr val="white"/>
                </a:solidFill>
              </a:endParaRPr>
            </a:p>
          </p:txBody>
        </p:sp>
      </p:grpSp>
      <p:pic>
        <p:nvPicPr>
          <p:cNvPr id="11" name="Picture 2" descr="I:\기타\파전클\cafelogo_v3.0_pack\cafelogo_v3.0.png"/>
          <p:cNvPicPr>
            <a:picLocks noChangeAspect="1" noChangeArrowheads="1"/>
          </p:cNvPicPr>
          <p:nvPr userDrawn="1"/>
        </p:nvPicPr>
        <p:blipFill>
          <a:blip r:embed="rId3" cstate="print">
            <a:extLst>
              <a:ext uri="{28A0092B-C50C-407E-A947-70E740481C1C}">
                <a14:useLocalDpi xmlns:a14="http://schemas.microsoft.com/office/drawing/2010/main" val="0"/>
              </a:ext>
            </a:extLst>
          </a:blip>
          <a:srcRect/>
          <a:stretch>
            <a:fillRect/>
          </a:stretch>
        </p:blipFill>
        <p:spPr bwMode="auto">
          <a:xfrm>
            <a:off x="6516749" y="6137275"/>
            <a:ext cx="2384425" cy="465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제목 1"/>
          <p:cNvSpPr>
            <a:spLocks noGrp="1"/>
          </p:cNvSpPr>
          <p:nvPr>
            <p:ph type="ctrTitle"/>
          </p:nvPr>
        </p:nvSpPr>
        <p:spPr>
          <a:xfrm>
            <a:off x="791581" y="1772861"/>
            <a:ext cx="5085566" cy="1470025"/>
          </a:xfrm>
        </p:spPr>
        <p:txBody>
          <a:bodyPr>
            <a:noAutofit/>
          </a:bodyPr>
          <a:lstStyle>
            <a:lvl1pPr algn="ctr">
              <a:defRPr lang="ko-KR" altLang="en-US" sz="5400" kern="1200" dirty="0">
                <a:ln w="19050">
                  <a:solidFill>
                    <a:schemeClr val="bg1"/>
                  </a:solidFill>
                </a:ln>
                <a:solidFill>
                  <a:schemeClr val="bg2">
                    <a:lumMod val="10000"/>
                  </a:schemeClr>
                </a:solidFill>
                <a:effectLst>
                  <a:outerShdw blurRad="177800" sx="102000" sy="102000" algn="ctr" rotWithShape="0">
                    <a:prstClr val="black">
                      <a:alpha val="80000"/>
                    </a:prstClr>
                  </a:outerShdw>
                </a:effectLst>
                <a:latin typeface="+mj-lt"/>
                <a:ea typeface="+mj-ea"/>
                <a:cs typeface="+mj-cs"/>
              </a:defRPr>
            </a:lvl1pPr>
          </a:lstStyle>
          <a:p>
            <a:r>
              <a:rPr lang="ko-KR" altLang="en-US"/>
              <a:t>마스터 제목 스타일 편집</a:t>
            </a:r>
            <a:endParaRPr lang="ko-KR" altLang="en-US" dirty="0"/>
          </a:p>
        </p:txBody>
      </p:sp>
      <p:sp>
        <p:nvSpPr>
          <p:cNvPr id="3" name="부제목 2"/>
          <p:cNvSpPr>
            <a:spLocks noGrp="1"/>
          </p:cNvSpPr>
          <p:nvPr>
            <p:ph type="subTitle" idx="1"/>
          </p:nvPr>
        </p:nvSpPr>
        <p:spPr>
          <a:xfrm>
            <a:off x="926594" y="1142746"/>
            <a:ext cx="4815536" cy="432048"/>
          </a:xfrm>
          <a:solidFill>
            <a:schemeClr val="bg2">
              <a:lumMod val="10000"/>
            </a:schemeClr>
          </a:solidFill>
          <a:effectLst>
            <a:outerShdw blurRad="50800" dist="38100" dir="2700000" algn="tl" rotWithShape="0">
              <a:prstClr val="black">
                <a:alpha val="40000"/>
              </a:prstClr>
            </a:outerShdw>
          </a:effectLst>
        </p:spPr>
        <p:txBody>
          <a:bodyPr/>
          <a:lstStyle>
            <a:lvl1pPr marL="0" indent="0" algn="ctr">
              <a:buNone/>
              <a:defRPr sz="2400">
                <a:solidFill>
                  <a:schemeClr val="bg1"/>
                </a:solidFill>
              </a:defRPr>
            </a:lvl1pPr>
            <a:lvl2pPr marL="455311" indent="0" algn="ctr">
              <a:buNone/>
              <a:defRPr>
                <a:solidFill>
                  <a:schemeClr val="tx1">
                    <a:tint val="75000"/>
                  </a:schemeClr>
                </a:solidFill>
              </a:defRPr>
            </a:lvl2pPr>
            <a:lvl3pPr marL="910631" indent="0" algn="ctr">
              <a:buNone/>
              <a:defRPr>
                <a:solidFill>
                  <a:schemeClr val="tx1">
                    <a:tint val="75000"/>
                  </a:schemeClr>
                </a:solidFill>
              </a:defRPr>
            </a:lvl3pPr>
            <a:lvl4pPr marL="1365936" indent="0" algn="ctr">
              <a:buNone/>
              <a:defRPr>
                <a:solidFill>
                  <a:schemeClr val="tx1">
                    <a:tint val="75000"/>
                  </a:schemeClr>
                </a:solidFill>
              </a:defRPr>
            </a:lvl4pPr>
            <a:lvl5pPr marL="1821260" indent="0" algn="ctr">
              <a:buNone/>
              <a:defRPr>
                <a:solidFill>
                  <a:schemeClr val="tx1">
                    <a:tint val="75000"/>
                  </a:schemeClr>
                </a:solidFill>
              </a:defRPr>
            </a:lvl5pPr>
            <a:lvl6pPr marL="2276560" indent="0" algn="ctr">
              <a:buNone/>
              <a:defRPr>
                <a:solidFill>
                  <a:schemeClr val="tx1">
                    <a:tint val="75000"/>
                  </a:schemeClr>
                </a:solidFill>
              </a:defRPr>
            </a:lvl6pPr>
            <a:lvl7pPr marL="2731878" indent="0" algn="ctr">
              <a:buNone/>
              <a:defRPr>
                <a:solidFill>
                  <a:schemeClr val="tx1">
                    <a:tint val="75000"/>
                  </a:schemeClr>
                </a:solidFill>
              </a:defRPr>
            </a:lvl7pPr>
            <a:lvl8pPr marL="3187186" indent="0" algn="ctr">
              <a:buNone/>
              <a:defRPr>
                <a:solidFill>
                  <a:schemeClr val="tx1">
                    <a:tint val="75000"/>
                  </a:schemeClr>
                </a:solidFill>
              </a:defRPr>
            </a:lvl8pPr>
            <a:lvl9pPr marL="3642499" indent="0" algn="ctr">
              <a:buNone/>
              <a:defRPr>
                <a:solidFill>
                  <a:schemeClr val="tx1">
                    <a:tint val="75000"/>
                  </a:schemeClr>
                </a:solidFill>
              </a:defRPr>
            </a:lvl9pPr>
          </a:lstStyle>
          <a:p>
            <a:r>
              <a:rPr lang="ko-KR" altLang="en-US" dirty="0"/>
              <a:t>마스터 부제목 스타일 편집</a:t>
            </a:r>
          </a:p>
        </p:txBody>
      </p:sp>
      <p:sp>
        <p:nvSpPr>
          <p:cNvPr id="12" name="날짜 개체 틀 3"/>
          <p:cNvSpPr>
            <a:spLocks noGrp="1"/>
          </p:cNvSpPr>
          <p:nvPr>
            <p:ph type="dt" sz="half" idx="10"/>
          </p:nvPr>
        </p:nvSpPr>
        <p:spPr/>
        <p:txBody>
          <a:bodyPr/>
          <a:lstStyle>
            <a:lvl1pPr>
              <a:defRPr/>
            </a:lvl1pPr>
          </a:lstStyle>
          <a:p>
            <a:pPr>
              <a:buClr>
                <a:prstClr val="black"/>
              </a:buClr>
              <a:defRPr/>
            </a:pPr>
            <a:endParaRPr lang="ko-KR" altLang="en-US">
              <a:solidFill>
                <a:prstClr val="black">
                  <a:tint val="75000"/>
                </a:prstClr>
              </a:solidFill>
            </a:endParaRPr>
          </a:p>
        </p:txBody>
      </p:sp>
      <p:sp>
        <p:nvSpPr>
          <p:cNvPr id="13" name="바닥글 개체 틀 4"/>
          <p:cNvSpPr>
            <a:spLocks noGrp="1"/>
          </p:cNvSpPr>
          <p:nvPr>
            <p:ph type="ftr" sz="quarter" idx="11"/>
          </p:nvPr>
        </p:nvSpPr>
        <p:spPr/>
        <p:txBody>
          <a:bodyPr/>
          <a:lstStyle>
            <a:lvl1pPr>
              <a:defRPr/>
            </a:lvl1pPr>
          </a:lstStyle>
          <a:p>
            <a:pPr>
              <a:buClr>
                <a:prstClr val="black"/>
              </a:buClr>
              <a:defRPr/>
            </a:pPr>
            <a:endParaRPr lang="ko-KR" altLang="en-US">
              <a:solidFill>
                <a:prstClr val="black">
                  <a:tint val="75000"/>
                </a:prstClr>
              </a:solidFill>
            </a:endParaRPr>
          </a:p>
        </p:txBody>
      </p:sp>
    </p:spTree>
    <p:extLst>
      <p:ext uri="{BB962C8B-B14F-4D97-AF65-F5344CB8AC3E}">
        <p14:creationId xmlns:p14="http://schemas.microsoft.com/office/powerpoint/2010/main" val="1271819755"/>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title" preserve="1">
  <p:cSld name="1_제목 슬라이드">
    <p:bg>
      <p:bgPr>
        <a:blipFill dpi="0" rotWithShape="0">
          <a:blip r:embed="rId2" cstate="print"/>
          <a:srcRect/>
          <a:stretch>
            <a:fillRect/>
          </a:stretch>
        </a:blipFill>
        <a:effectLst/>
      </p:bgPr>
    </p:bg>
    <p:spTree>
      <p:nvGrpSpPr>
        <p:cNvPr id="1" name=""/>
        <p:cNvGrpSpPr/>
        <p:nvPr/>
      </p:nvGrpSpPr>
      <p:grpSpPr>
        <a:xfrm>
          <a:off x="0" y="0"/>
          <a:ext cx="0" cy="0"/>
          <a:chOff x="0" y="0"/>
          <a:chExt cx="0" cy="0"/>
        </a:xfrm>
      </p:grpSpPr>
      <p:sp>
        <p:nvSpPr>
          <p:cNvPr id="4" name="자유형 3"/>
          <p:cNvSpPr/>
          <p:nvPr userDrawn="1"/>
        </p:nvSpPr>
        <p:spPr>
          <a:xfrm>
            <a:off x="43" y="1916158"/>
            <a:ext cx="7667625" cy="3417887"/>
          </a:xfrm>
          <a:custGeom>
            <a:avLst/>
            <a:gdLst>
              <a:gd name="connsiteX0" fmla="*/ 8466 w 7747000"/>
              <a:gd name="connsiteY0" fmla="*/ 1972733 h 3462866"/>
              <a:gd name="connsiteX1" fmla="*/ 3217333 w 7747000"/>
              <a:gd name="connsiteY1" fmla="*/ 2370666 h 3462866"/>
              <a:gd name="connsiteX2" fmla="*/ 7747000 w 7747000"/>
              <a:gd name="connsiteY2" fmla="*/ 0 h 3462866"/>
              <a:gd name="connsiteX3" fmla="*/ 5207000 w 7747000"/>
              <a:gd name="connsiteY3" fmla="*/ 3081866 h 3462866"/>
              <a:gd name="connsiteX4" fmla="*/ 0 w 7747000"/>
              <a:gd name="connsiteY4" fmla="*/ 3462866 h 3462866"/>
              <a:gd name="connsiteX5" fmla="*/ 8466 w 7747000"/>
              <a:gd name="connsiteY5" fmla="*/ 1972733 h 3462866"/>
              <a:gd name="connsiteX0" fmla="*/ 16933 w 7747000"/>
              <a:gd name="connsiteY0" fmla="*/ 1985557 h 3462866"/>
              <a:gd name="connsiteX1" fmla="*/ 3217333 w 7747000"/>
              <a:gd name="connsiteY1" fmla="*/ 2370666 h 3462866"/>
              <a:gd name="connsiteX2" fmla="*/ 7747000 w 7747000"/>
              <a:gd name="connsiteY2" fmla="*/ 0 h 3462866"/>
              <a:gd name="connsiteX3" fmla="*/ 5207000 w 7747000"/>
              <a:gd name="connsiteY3" fmla="*/ 3081866 h 3462866"/>
              <a:gd name="connsiteX4" fmla="*/ 0 w 7747000"/>
              <a:gd name="connsiteY4" fmla="*/ 3462866 h 3462866"/>
              <a:gd name="connsiteX5" fmla="*/ 16933 w 7747000"/>
              <a:gd name="connsiteY5" fmla="*/ 1985557 h 3462866"/>
              <a:gd name="connsiteX0" fmla="*/ 16933 w 7747000"/>
              <a:gd name="connsiteY0" fmla="*/ 1985557 h 3462866"/>
              <a:gd name="connsiteX1" fmla="*/ 3220781 w 7747000"/>
              <a:gd name="connsiteY1" fmla="*/ 2345597 h 3462866"/>
              <a:gd name="connsiteX2" fmla="*/ 7747000 w 7747000"/>
              <a:gd name="connsiteY2" fmla="*/ 0 h 3462866"/>
              <a:gd name="connsiteX3" fmla="*/ 5207000 w 7747000"/>
              <a:gd name="connsiteY3" fmla="*/ 3081866 h 3462866"/>
              <a:gd name="connsiteX4" fmla="*/ 0 w 7747000"/>
              <a:gd name="connsiteY4" fmla="*/ 3462866 h 3462866"/>
              <a:gd name="connsiteX5" fmla="*/ 16933 w 7747000"/>
              <a:gd name="connsiteY5" fmla="*/ 1985557 h 3462866"/>
              <a:gd name="connsiteX0" fmla="*/ 16933 w 7685277"/>
              <a:gd name="connsiteY0" fmla="*/ 1728192 h 3205501"/>
              <a:gd name="connsiteX1" fmla="*/ 3220781 w 7685277"/>
              <a:gd name="connsiteY1" fmla="*/ 2088232 h 3205501"/>
              <a:gd name="connsiteX2" fmla="*/ 7685277 w 7685277"/>
              <a:gd name="connsiteY2" fmla="*/ 0 h 3205501"/>
              <a:gd name="connsiteX3" fmla="*/ 5207000 w 7685277"/>
              <a:gd name="connsiteY3" fmla="*/ 2824501 h 3205501"/>
              <a:gd name="connsiteX4" fmla="*/ 0 w 7685277"/>
              <a:gd name="connsiteY4" fmla="*/ 3205501 h 3205501"/>
              <a:gd name="connsiteX5" fmla="*/ 16933 w 7685277"/>
              <a:gd name="connsiteY5" fmla="*/ 1728192 h 3205501"/>
              <a:gd name="connsiteX0" fmla="*/ 16933 w 7685277"/>
              <a:gd name="connsiteY0" fmla="*/ 1728192 h 3384376"/>
              <a:gd name="connsiteX1" fmla="*/ 3220781 w 7685277"/>
              <a:gd name="connsiteY1" fmla="*/ 2088232 h 3384376"/>
              <a:gd name="connsiteX2" fmla="*/ 7685277 w 7685277"/>
              <a:gd name="connsiteY2" fmla="*/ 0 h 3384376"/>
              <a:gd name="connsiteX3" fmla="*/ 4588934 w 7685277"/>
              <a:gd name="connsiteY3" fmla="*/ 3384376 h 3384376"/>
              <a:gd name="connsiteX4" fmla="*/ 0 w 7685277"/>
              <a:gd name="connsiteY4" fmla="*/ 3205501 h 3384376"/>
              <a:gd name="connsiteX5" fmla="*/ 16933 w 7685277"/>
              <a:gd name="connsiteY5" fmla="*/ 1728192 h 3384376"/>
              <a:gd name="connsiteX0" fmla="*/ 0 w 7668344"/>
              <a:gd name="connsiteY0" fmla="*/ 1728192 h 3384376"/>
              <a:gd name="connsiteX1" fmla="*/ 3203848 w 7668344"/>
              <a:gd name="connsiteY1" fmla="*/ 2088232 h 3384376"/>
              <a:gd name="connsiteX2" fmla="*/ 7668344 w 7668344"/>
              <a:gd name="connsiteY2" fmla="*/ 0 h 3384376"/>
              <a:gd name="connsiteX3" fmla="*/ 4572001 w 7668344"/>
              <a:gd name="connsiteY3" fmla="*/ 3384376 h 3384376"/>
              <a:gd name="connsiteX4" fmla="*/ 1 w 7668344"/>
              <a:gd name="connsiteY4" fmla="*/ 3096343 h 3384376"/>
              <a:gd name="connsiteX5" fmla="*/ 0 w 7668344"/>
              <a:gd name="connsiteY5" fmla="*/ 1728192 h 3384376"/>
              <a:gd name="connsiteX0" fmla="*/ 0 w 7668344"/>
              <a:gd name="connsiteY0" fmla="*/ 1728192 h 3384376"/>
              <a:gd name="connsiteX1" fmla="*/ 3563888 w 7668344"/>
              <a:gd name="connsiteY1" fmla="*/ 1944215 h 3384376"/>
              <a:gd name="connsiteX2" fmla="*/ 7668344 w 7668344"/>
              <a:gd name="connsiteY2" fmla="*/ 0 h 3384376"/>
              <a:gd name="connsiteX3" fmla="*/ 4572001 w 7668344"/>
              <a:gd name="connsiteY3" fmla="*/ 3384376 h 3384376"/>
              <a:gd name="connsiteX4" fmla="*/ 1 w 7668344"/>
              <a:gd name="connsiteY4" fmla="*/ 3096343 h 3384376"/>
              <a:gd name="connsiteX5" fmla="*/ 0 w 7668344"/>
              <a:gd name="connsiteY5" fmla="*/ 1728192 h 3384376"/>
              <a:gd name="connsiteX0" fmla="*/ 0 w 7668344"/>
              <a:gd name="connsiteY0" fmla="*/ 1728192 h 3096343"/>
              <a:gd name="connsiteX1" fmla="*/ 3563888 w 7668344"/>
              <a:gd name="connsiteY1" fmla="*/ 1944215 h 3096343"/>
              <a:gd name="connsiteX2" fmla="*/ 7668344 w 7668344"/>
              <a:gd name="connsiteY2" fmla="*/ 0 h 3096343"/>
              <a:gd name="connsiteX3" fmla="*/ 4211960 w 7668344"/>
              <a:gd name="connsiteY3" fmla="*/ 2952327 h 3096343"/>
              <a:gd name="connsiteX4" fmla="*/ 1 w 7668344"/>
              <a:gd name="connsiteY4" fmla="*/ 3096343 h 3096343"/>
              <a:gd name="connsiteX5" fmla="*/ 0 w 7668344"/>
              <a:gd name="connsiteY5" fmla="*/ 1728192 h 3096343"/>
              <a:gd name="connsiteX0" fmla="*/ 0 w 7668344"/>
              <a:gd name="connsiteY0" fmla="*/ 1728192 h 3096343"/>
              <a:gd name="connsiteX1" fmla="*/ 3563888 w 7668344"/>
              <a:gd name="connsiteY1" fmla="*/ 1944215 h 3096343"/>
              <a:gd name="connsiteX2" fmla="*/ 7668344 w 7668344"/>
              <a:gd name="connsiteY2" fmla="*/ 0 h 3096343"/>
              <a:gd name="connsiteX3" fmla="*/ 4211960 w 7668344"/>
              <a:gd name="connsiteY3" fmla="*/ 2952327 h 3096343"/>
              <a:gd name="connsiteX4" fmla="*/ 1 w 7668344"/>
              <a:gd name="connsiteY4" fmla="*/ 3096343 h 3096343"/>
              <a:gd name="connsiteX5" fmla="*/ 0 w 7668344"/>
              <a:gd name="connsiteY5" fmla="*/ 1728192 h 3096343"/>
              <a:gd name="connsiteX0" fmla="*/ 0 w 7668344"/>
              <a:gd name="connsiteY0" fmla="*/ 1728192 h 3360951"/>
              <a:gd name="connsiteX1" fmla="*/ 3563888 w 7668344"/>
              <a:gd name="connsiteY1" fmla="*/ 1944215 h 3360951"/>
              <a:gd name="connsiteX2" fmla="*/ 7668344 w 7668344"/>
              <a:gd name="connsiteY2" fmla="*/ 0 h 3360951"/>
              <a:gd name="connsiteX3" fmla="*/ 4211960 w 7668344"/>
              <a:gd name="connsiteY3" fmla="*/ 2952327 h 3360951"/>
              <a:gd name="connsiteX4" fmla="*/ 1 w 7668344"/>
              <a:gd name="connsiteY4" fmla="*/ 3096343 h 3360951"/>
              <a:gd name="connsiteX5" fmla="*/ 0 w 7668344"/>
              <a:gd name="connsiteY5" fmla="*/ 1728192 h 3360951"/>
              <a:gd name="connsiteX0" fmla="*/ 0 w 7668344"/>
              <a:gd name="connsiteY0" fmla="*/ 1728192 h 3360951"/>
              <a:gd name="connsiteX1" fmla="*/ 3563888 w 7668344"/>
              <a:gd name="connsiteY1" fmla="*/ 1944215 h 3360951"/>
              <a:gd name="connsiteX2" fmla="*/ 7668344 w 7668344"/>
              <a:gd name="connsiteY2" fmla="*/ 0 h 3360951"/>
              <a:gd name="connsiteX3" fmla="*/ 4211960 w 7668344"/>
              <a:gd name="connsiteY3" fmla="*/ 2952327 h 3360951"/>
              <a:gd name="connsiteX4" fmla="*/ 1 w 7668344"/>
              <a:gd name="connsiteY4" fmla="*/ 3096343 h 3360951"/>
              <a:gd name="connsiteX5" fmla="*/ 0 w 7668344"/>
              <a:gd name="connsiteY5" fmla="*/ 1728192 h 3360951"/>
              <a:gd name="connsiteX0" fmla="*/ 0 w 7668344"/>
              <a:gd name="connsiteY0" fmla="*/ 1728192 h 3360951"/>
              <a:gd name="connsiteX1" fmla="*/ 3563888 w 7668344"/>
              <a:gd name="connsiteY1" fmla="*/ 1944215 h 3360951"/>
              <a:gd name="connsiteX2" fmla="*/ 7668344 w 7668344"/>
              <a:gd name="connsiteY2" fmla="*/ 0 h 3360951"/>
              <a:gd name="connsiteX3" fmla="*/ 4211960 w 7668344"/>
              <a:gd name="connsiteY3" fmla="*/ 2952327 h 3360951"/>
              <a:gd name="connsiteX4" fmla="*/ 1 w 7668344"/>
              <a:gd name="connsiteY4" fmla="*/ 3096343 h 3360951"/>
              <a:gd name="connsiteX5" fmla="*/ 0 w 7668344"/>
              <a:gd name="connsiteY5" fmla="*/ 1728192 h 3360951"/>
              <a:gd name="connsiteX0" fmla="*/ 0 w 7668344"/>
              <a:gd name="connsiteY0" fmla="*/ 1728192 h 3360951"/>
              <a:gd name="connsiteX1" fmla="*/ 3563888 w 7668344"/>
              <a:gd name="connsiteY1" fmla="*/ 1944215 h 3360951"/>
              <a:gd name="connsiteX2" fmla="*/ 7668344 w 7668344"/>
              <a:gd name="connsiteY2" fmla="*/ 0 h 3360951"/>
              <a:gd name="connsiteX3" fmla="*/ 4211960 w 7668344"/>
              <a:gd name="connsiteY3" fmla="*/ 2952327 h 3360951"/>
              <a:gd name="connsiteX4" fmla="*/ 1 w 7668344"/>
              <a:gd name="connsiteY4" fmla="*/ 3096343 h 3360951"/>
              <a:gd name="connsiteX5" fmla="*/ 0 w 7668344"/>
              <a:gd name="connsiteY5" fmla="*/ 1728192 h 3360951"/>
              <a:gd name="connsiteX0" fmla="*/ 0 w 7668344"/>
              <a:gd name="connsiteY0" fmla="*/ 1728192 h 3360951"/>
              <a:gd name="connsiteX1" fmla="*/ 3563888 w 7668344"/>
              <a:gd name="connsiteY1" fmla="*/ 1944215 h 3360951"/>
              <a:gd name="connsiteX2" fmla="*/ 7668344 w 7668344"/>
              <a:gd name="connsiteY2" fmla="*/ 0 h 3360951"/>
              <a:gd name="connsiteX3" fmla="*/ 4211960 w 7668344"/>
              <a:gd name="connsiteY3" fmla="*/ 2952327 h 3360951"/>
              <a:gd name="connsiteX4" fmla="*/ 1 w 7668344"/>
              <a:gd name="connsiteY4" fmla="*/ 3096343 h 3360951"/>
              <a:gd name="connsiteX5" fmla="*/ 0 w 7668344"/>
              <a:gd name="connsiteY5" fmla="*/ 1728192 h 3360951"/>
              <a:gd name="connsiteX0" fmla="*/ 0 w 7668344"/>
              <a:gd name="connsiteY0" fmla="*/ 1728192 h 3496246"/>
              <a:gd name="connsiteX1" fmla="*/ 3563888 w 7668344"/>
              <a:gd name="connsiteY1" fmla="*/ 1944215 h 3496246"/>
              <a:gd name="connsiteX2" fmla="*/ 7668344 w 7668344"/>
              <a:gd name="connsiteY2" fmla="*/ 0 h 3496246"/>
              <a:gd name="connsiteX3" fmla="*/ 4211960 w 7668344"/>
              <a:gd name="connsiteY3" fmla="*/ 2952327 h 3496246"/>
              <a:gd name="connsiteX4" fmla="*/ 0 w 7668344"/>
              <a:gd name="connsiteY4" fmla="*/ 3240360 h 3496246"/>
              <a:gd name="connsiteX5" fmla="*/ 0 w 7668344"/>
              <a:gd name="connsiteY5" fmla="*/ 1728192 h 3496246"/>
              <a:gd name="connsiteX0" fmla="*/ 0 w 7668344"/>
              <a:gd name="connsiteY0" fmla="*/ 1728192 h 3492387"/>
              <a:gd name="connsiteX1" fmla="*/ 3563888 w 7668344"/>
              <a:gd name="connsiteY1" fmla="*/ 1944215 h 3492387"/>
              <a:gd name="connsiteX2" fmla="*/ 7668344 w 7668344"/>
              <a:gd name="connsiteY2" fmla="*/ 0 h 3492387"/>
              <a:gd name="connsiteX3" fmla="*/ 4211960 w 7668344"/>
              <a:gd name="connsiteY3" fmla="*/ 2952327 h 3492387"/>
              <a:gd name="connsiteX4" fmla="*/ 0 w 7668344"/>
              <a:gd name="connsiteY4" fmla="*/ 3240360 h 3492387"/>
              <a:gd name="connsiteX5" fmla="*/ 0 w 7668344"/>
              <a:gd name="connsiteY5" fmla="*/ 1728192 h 3492387"/>
              <a:gd name="connsiteX0" fmla="*/ 0 w 7668344"/>
              <a:gd name="connsiteY0" fmla="*/ 1728192 h 3492387"/>
              <a:gd name="connsiteX1" fmla="*/ 3563888 w 7668344"/>
              <a:gd name="connsiteY1" fmla="*/ 1944215 h 3492387"/>
              <a:gd name="connsiteX2" fmla="*/ 7668344 w 7668344"/>
              <a:gd name="connsiteY2" fmla="*/ 0 h 3492387"/>
              <a:gd name="connsiteX3" fmla="*/ 4211960 w 7668344"/>
              <a:gd name="connsiteY3" fmla="*/ 2952327 h 3492387"/>
              <a:gd name="connsiteX4" fmla="*/ 0 w 7668344"/>
              <a:gd name="connsiteY4" fmla="*/ 3240360 h 3492387"/>
              <a:gd name="connsiteX5" fmla="*/ 0 w 7668344"/>
              <a:gd name="connsiteY5" fmla="*/ 1728192 h 3492387"/>
              <a:gd name="connsiteX0" fmla="*/ 0 w 7668344"/>
              <a:gd name="connsiteY0" fmla="*/ 1728192 h 3492387"/>
              <a:gd name="connsiteX1" fmla="*/ 3707904 w 7668344"/>
              <a:gd name="connsiteY1" fmla="*/ 1944216 h 3492387"/>
              <a:gd name="connsiteX2" fmla="*/ 7668344 w 7668344"/>
              <a:gd name="connsiteY2" fmla="*/ 0 h 3492387"/>
              <a:gd name="connsiteX3" fmla="*/ 4211960 w 7668344"/>
              <a:gd name="connsiteY3" fmla="*/ 2952327 h 3492387"/>
              <a:gd name="connsiteX4" fmla="*/ 0 w 7668344"/>
              <a:gd name="connsiteY4" fmla="*/ 3240360 h 3492387"/>
              <a:gd name="connsiteX5" fmla="*/ 0 w 7668344"/>
              <a:gd name="connsiteY5" fmla="*/ 1728192 h 3492387"/>
              <a:gd name="connsiteX0" fmla="*/ 0 w 7668344"/>
              <a:gd name="connsiteY0" fmla="*/ 1728192 h 3492387"/>
              <a:gd name="connsiteX1" fmla="*/ 3923928 w 7668344"/>
              <a:gd name="connsiteY1" fmla="*/ 1872208 h 3492387"/>
              <a:gd name="connsiteX2" fmla="*/ 7668344 w 7668344"/>
              <a:gd name="connsiteY2" fmla="*/ 0 h 3492387"/>
              <a:gd name="connsiteX3" fmla="*/ 4211960 w 7668344"/>
              <a:gd name="connsiteY3" fmla="*/ 2952327 h 3492387"/>
              <a:gd name="connsiteX4" fmla="*/ 0 w 7668344"/>
              <a:gd name="connsiteY4" fmla="*/ 3240360 h 3492387"/>
              <a:gd name="connsiteX5" fmla="*/ 0 w 7668344"/>
              <a:gd name="connsiteY5" fmla="*/ 1728192 h 3492387"/>
              <a:gd name="connsiteX0" fmla="*/ 0 w 7668344"/>
              <a:gd name="connsiteY0" fmla="*/ 1728192 h 3492387"/>
              <a:gd name="connsiteX1" fmla="*/ 3923928 w 7668344"/>
              <a:gd name="connsiteY1" fmla="*/ 1872208 h 3492387"/>
              <a:gd name="connsiteX2" fmla="*/ 7668344 w 7668344"/>
              <a:gd name="connsiteY2" fmla="*/ 0 h 3492387"/>
              <a:gd name="connsiteX3" fmla="*/ 4211960 w 7668344"/>
              <a:gd name="connsiteY3" fmla="*/ 2952327 h 3492387"/>
              <a:gd name="connsiteX4" fmla="*/ 0 w 7668344"/>
              <a:gd name="connsiteY4" fmla="*/ 3240360 h 3492387"/>
              <a:gd name="connsiteX5" fmla="*/ 0 w 7668344"/>
              <a:gd name="connsiteY5" fmla="*/ 1728192 h 3492387"/>
              <a:gd name="connsiteX0" fmla="*/ 0 w 7668344"/>
              <a:gd name="connsiteY0" fmla="*/ 1728192 h 3492387"/>
              <a:gd name="connsiteX1" fmla="*/ 3923928 w 7668344"/>
              <a:gd name="connsiteY1" fmla="*/ 1872208 h 3492387"/>
              <a:gd name="connsiteX2" fmla="*/ 7668344 w 7668344"/>
              <a:gd name="connsiteY2" fmla="*/ 0 h 3492387"/>
              <a:gd name="connsiteX3" fmla="*/ 4211960 w 7668344"/>
              <a:gd name="connsiteY3" fmla="*/ 2952327 h 3492387"/>
              <a:gd name="connsiteX4" fmla="*/ 0 w 7668344"/>
              <a:gd name="connsiteY4" fmla="*/ 3240360 h 3492387"/>
              <a:gd name="connsiteX5" fmla="*/ 0 w 7668344"/>
              <a:gd name="connsiteY5" fmla="*/ 1728192 h 3492387"/>
              <a:gd name="connsiteX0" fmla="*/ 0 w 7668344"/>
              <a:gd name="connsiteY0" fmla="*/ 1728192 h 3504388"/>
              <a:gd name="connsiteX1" fmla="*/ 3923928 w 7668344"/>
              <a:gd name="connsiteY1" fmla="*/ 1872208 h 3504388"/>
              <a:gd name="connsiteX2" fmla="*/ 7668344 w 7668344"/>
              <a:gd name="connsiteY2" fmla="*/ 0 h 3504388"/>
              <a:gd name="connsiteX3" fmla="*/ 4211960 w 7668344"/>
              <a:gd name="connsiteY3" fmla="*/ 2952327 h 3504388"/>
              <a:gd name="connsiteX4" fmla="*/ 0 w 7668344"/>
              <a:gd name="connsiteY4" fmla="*/ 3312368 h 3504388"/>
              <a:gd name="connsiteX5" fmla="*/ 0 w 7668344"/>
              <a:gd name="connsiteY5" fmla="*/ 1728192 h 3504388"/>
              <a:gd name="connsiteX0" fmla="*/ 0 w 7668344"/>
              <a:gd name="connsiteY0" fmla="*/ 1728192 h 3504388"/>
              <a:gd name="connsiteX1" fmla="*/ 3923928 w 7668344"/>
              <a:gd name="connsiteY1" fmla="*/ 1872208 h 3504388"/>
              <a:gd name="connsiteX2" fmla="*/ 7668344 w 7668344"/>
              <a:gd name="connsiteY2" fmla="*/ 0 h 3504388"/>
              <a:gd name="connsiteX3" fmla="*/ 4211960 w 7668344"/>
              <a:gd name="connsiteY3" fmla="*/ 2952327 h 3504388"/>
              <a:gd name="connsiteX4" fmla="*/ 0 w 7668344"/>
              <a:gd name="connsiteY4" fmla="*/ 3312368 h 3504388"/>
              <a:gd name="connsiteX5" fmla="*/ 0 w 7668344"/>
              <a:gd name="connsiteY5" fmla="*/ 1728192 h 3504388"/>
              <a:gd name="connsiteX0" fmla="*/ 0 w 7668344"/>
              <a:gd name="connsiteY0" fmla="*/ 1728192 h 3417814"/>
              <a:gd name="connsiteX1" fmla="*/ 3923928 w 7668344"/>
              <a:gd name="connsiteY1" fmla="*/ 1872208 h 3417814"/>
              <a:gd name="connsiteX2" fmla="*/ 7668344 w 7668344"/>
              <a:gd name="connsiteY2" fmla="*/ 0 h 3417814"/>
              <a:gd name="connsiteX3" fmla="*/ 4211960 w 7668344"/>
              <a:gd name="connsiteY3" fmla="*/ 2952327 h 3417814"/>
              <a:gd name="connsiteX4" fmla="*/ 0 w 7668344"/>
              <a:gd name="connsiteY4" fmla="*/ 3312368 h 3417814"/>
              <a:gd name="connsiteX5" fmla="*/ 0 w 7668344"/>
              <a:gd name="connsiteY5" fmla="*/ 1728192 h 3417814"/>
              <a:gd name="connsiteX0" fmla="*/ 0 w 7668344"/>
              <a:gd name="connsiteY0" fmla="*/ 1728192 h 3417814"/>
              <a:gd name="connsiteX1" fmla="*/ 3923928 w 7668344"/>
              <a:gd name="connsiteY1" fmla="*/ 1872208 h 3417814"/>
              <a:gd name="connsiteX2" fmla="*/ 7668344 w 7668344"/>
              <a:gd name="connsiteY2" fmla="*/ 0 h 3417814"/>
              <a:gd name="connsiteX3" fmla="*/ 4211960 w 7668344"/>
              <a:gd name="connsiteY3" fmla="*/ 2880319 h 3417814"/>
              <a:gd name="connsiteX4" fmla="*/ 0 w 7668344"/>
              <a:gd name="connsiteY4" fmla="*/ 3312368 h 3417814"/>
              <a:gd name="connsiteX5" fmla="*/ 0 w 7668344"/>
              <a:gd name="connsiteY5" fmla="*/ 1728192 h 34178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668344" h="3417814">
                <a:moveTo>
                  <a:pt x="0" y="1728192"/>
                </a:moveTo>
                <a:cubicBezTo>
                  <a:pt x="631253" y="1909605"/>
                  <a:pt x="2450563" y="2084205"/>
                  <a:pt x="3923928" y="1872208"/>
                </a:cubicBezTo>
                <a:cubicBezTo>
                  <a:pt x="5397293" y="1660211"/>
                  <a:pt x="6654800" y="970301"/>
                  <a:pt x="7668344" y="0"/>
                </a:cubicBezTo>
                <a:cubicBezTo>
                  <a:pt x="7086600" y="980165"/>
                  <a:pt x="5502180" y="2429362"/>
                  <a:pt x="4211960" y="2880319"/>
                </a:cubicBezTo>
                <a:cubicBezTo>
                  <a:pt x="2921740" y="3331276"/>
                  <a:pt x="1553293" y="3417814"/>
                  <a:pt x="0" y="3312368"/>
                </a:cubicBezTo>
                <a:lnTo>
                  <a:pt x="0" y="1728192"/>
                </a:lnTo>
                <a:close/>
              </a:path>
            </a:pathLst>
          </a:custGeom>
          <a:gradFill>
            <a:gsLst>
              <a:gs pos="0">
                <a:schemeClr val="bg1">
                  <a:alpha val="39000"/>
                </a:schemeClr>
              </a:gs>
              <a:gs pos="100000">
                <a:schemeClr val="bg1">
                  <a:alpha val="18000"/>
                </a:schemeClr>
              </a:gs>
            </a:gsLst>
            <a:lin ang="10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lIns="91062" tIns="45530" rIns="91062" bIns="45530" anchor="ctr"/>
          <a:lstStyle/>
          <a:p>
            <a:pPr algn="ctr" fontAlgn="base">
              <a:lnSpc>
                <a:spcPct val="105000"/>
              </a:lnSpc>
              <a:spcBef>
                <a:spcPct val="50000"/>
              </a:spcBef>
              <a:spcAft>
                <a:spcPct val="0"/>
              </a:spcAft>
              <a:buClr>
                <a:prstClr val="black"/>
              </a:buClr>
              <a:buFont typeface="Wingdings" pitchFamily="2" charset="2"/>
              <a:buNone/>
              <a:defRPr/>
            </a:pPr>
            <a:endParaRPr kumimoji="1" lang="ko-KR" altLang="en-US">
              <a:solidFill>
                <a:prstClr val="white"/>
              </a:solidFill>
            </a:endParaRPr>
          </a:p>
        </p:txBody>
      </p:sp>
      <p:sp>
        <p:nvSpPr>
          <p:cNvPr id="5" name="자유형 4"/>
          <p:cNvSpPr/>
          <p:nvPr userDrawn="1"/>
        </p:nvSpPr>
        <p:spPr>
          <a:xfrm>
            <a:off x="0" y="1773241"/>
            <a:ext cx="7740650" cy="3633787"/>
          </a:xfrm>
          <a:custGeom>
            <a:avLst/>
            <a:gdLst>
              <a:gd name="connsiteX0" fmla="*/ 8466 w 7747000"/>
              <a:gd name="connsiteY0" fmla="*/ 1972733 h 3462866"/>
              <a:gd name="connsiteX1" fmla="*/ 3217333 w 7747000"/>
              <a:gd name="connsiteY1" fmla="*/ 2370666 h 3462866"/>
              <a:gd name="connsiteX2" fmla="*/ 7747000 w 7747000"/>
              <a:gd name="connsiteY2" fmla="*/ 0 h 3462866"/>
              <a:gd name="connsiteX3" fmla="*/ 5207000 w 7747000"/>
              <a:gd name="connsiteY3" fmla="*/ 3081866 h 3462866"/>
              <a:gd name="connsiteX4" fmla="*/ 0 w 7747000"/>
              <a:gd name="connsiteY4" fmla="*/ 3462866 h 3462866"/>
              <a:gd name="connsiteX5" fmla="*/ 8466 w 7747000"/>
              <a:gd name="connsiteY5" fmla="*/ 1972733 h 3462866"/>
              <a:gd name="connsiteX0" fmla="*/ 16933 w 7747000"/>
              <a:gd name="connsiteY0" fmla="*/ 1985557 h 3462866"/>
              <a:gd name="connsiteX1" fmla="*/ 3217333 w 7747000"/>
              <a:gd name="connsiteY1" fmla="*/ 2370666 h 3462866"/>
              <a:gd name="connsiteX2" fmla="*/ 7747000 w 7747000"/>
              <a:gd name="connsiteY2" fmla="*/ 0 h 3462866"/>
              <a:gd name="connsiteX3" fmla="*/ 5207000 w 7747000"/>
              <a:gd name="connsiteY3" fmla="*/ 3081866 h 3462866"/>
              <a:gd name="connsiteX4" fmla="*/ 0 w 7747000"/>
              <a:gd name="connsiteY4" fmla="*/ 3462866 h 3462866"/>
              <a:gd name="connsiteX5" fmla="*/ 16933 w 7747000"/>
              <a:gd name="connsiteY5" fmla="*/ 1985557 h 3462866"/>
              <a:gd name="connsiteX0" fmla="*/ 16933 w 7747000"/>
              <a:gd name="connsiteY0" fmla="*/ 1985557 h 3462866"/>
              <a:gd name="connsiteX1" fmla="*/ 3220781 w 7747000"/>
              <a:gd name="connsiteY1" fmla="*/ 2345597 h 3462866"/>
              <a:gd name="connsiteX2" fmla="*/ 7747000 w 7747000"/>
              <a:gd name="connsiteY2" fmla="*/ 0 h 3462866"/>
              <a:gd name="connsiteX3" fmla="*/ 5207000 w 7747000"/>
              <a:gd name="connsiteY3" fmla="*/ 3081866 h 3462866"/>
              <a:gd name="connsiteX4" fmla="*/ 0 w 7747000"/>
              <a:gd name="connsiteY4" fmla="*/ 3462866 h 3462866"/>
              <a:gd name="connsiteX5" fmla="*/ 16933 w 7747000"/>
              <a:gd name="connsiteY5" fmla="*/ 1985557 h 3462866"/>
              <a:gd name="connsiteX0" fmla="*/ 16933 w 7685277"/>
              <a:gd name="connsiteY0" fmla="*/ 1728192 h 3205501"/>
              <a:gd name="connsiteX1" fmla="*/ 3220781 w 7685277"/>
              <a:gd name="connsiteY1" fmla="*/ 2088232 h 3205501"/>
              <a:gd name="connsiteX2" fmla="*/ 7685277 w 7685277"/>
              <a:gd name="connsiteY2" fmla="*/ 0 h 3205501"/>
              <a:gd name="connsiteX3" fmla="*/ 5207000 w 7685277"/>
              <a:gd name="connsiteY3" fmla="*/ 2824501 h 3205501"/>
              <a:gd name="connsiteX4" fmla="*/ 0 w 7685277"/>
              <a:gd name="connsiteY4" fmla="*/ 3205501 h 3205501"/>
              <a:gd name="connsiteX5" fmla="*/ 16933 w 7685277"/>
              <a:gd name="connsiteY5" fmla="*/ 1728192 h 3205501"/>
              <a:gd name="connsiteX0" fmla="*/ 16933 w 7685277"/>
              <a:gd name="connsiteY0" fmla="*/ 1728192 h 3384376"/>
              <a:gd name="connsiteX1" fmla="*/ 3220781 w 7685277"/>
              <a:gd name="connsiteY1" fmla="*/ 2088232 h 3384376"/>
              <a:gd name="connsiteX2" fmla="*/ 7685277 w 7685277"/>
              <a:gd name="connsiteY2" fmla="*/ 0 h 3384376"/>
              <a:gd name="connsiteX3" fmla="*/ 4588934 w 7685277"/>
              <a:gd name="connsiteY3" fmla="*/ 3384376 h 3384376"/>
              <a:gd name="connsiteX4" fmla="*/ 0 w 7685277"/>
              <a:gd name="connsiteY4" fmla="*/ 3205501 h 3384376"/>
              <a:gd name="connsiteX5" fmla="*/ 16933 w 7685277"/>
              <a:gd name="connsiteY5" fmla="*/ 1728192 h 3384376"/>
              <a:gd name="connsiteX0" fmla="*/ 0 w 7668344"/>
              <a:gd name="connsiteY0" fmla="*/ 1728192 h 3384376"/>
              <a:gd name="connsiteX1" fmla="*/ 3203848 w 7668344"/>
              <a:gd name="connsiteY1" fmla="*/ 2088232 h 3384376"/>
              <a:gd name="connsiteX2" fmla="*/ 7668344 w 7668344"/>
              <a:gd name="connsiteY2" fmla="*/ 0 h 3384376"/>
              <a:gd name="connsiteX3" fmla="*/ 4572001 w 7668344"/>
              <a:gd name="connsiteY3" fmla="*/ 3384376 h 3384376"/>
              <a:gd name="connsiteX4" fmla="*/ 1 w 7668344"/>
              <a:gd name="connsiteY4" fmla="*/ 3096343 h 3384376"/>
              <a:gd name="connsiteX5" fmla="*/ 0 w 7668344"/>
              <a:gd name="connsiteY5" fmla="*/ 1728192 h 3384376"/>
              <a:gd name="connsiteX0" fmla="*/ 0 w 7668344"/>
              <a:gd name="connsiteY0" fmla="*/ 1728192 h 3384376"/>
              <a:gd name="connsiteX1" fmla="*/ 3563888 w 7668344"/>
              <a:gd name="connsiteY1" fmla="*/ 1944215 h 3384376"/>
              <a:gd name="connsiteX2" fmla="*/ 7668344 w 7668344"/>
              <a:gd name="connsiteY2" fmla="*/ 0 h 3384376"/>
              <a:gd name="connsiteX3" fmla="*/ 4572001 w 7668344"/>
              <a:gd name="connsiteY3" fmla="*/ 3384376 h 3384376"/>
              <a:gd name="connsiteX4" fmla="*/ 1 w 7668344"/>
              <a:gd name="connsiteY4" fmla="*/ 3096343 h 3384376"/>
              <a:gd name="connsiteX5" fmla="*/ 0 w 7668344"/>
              <a:gd name="connsiteY5" fmla="*/ 1728192 h 3384376"/>
              <a:gd name="connsiteX0" fmla="*/ 0 w 7668344"/>
              <a:gd name="connsiteY0" fmla="*/ 1728192 h 3096343"/>
              <a:gd name="connsiteX1" fmla="*/ 3563888 w 7668344"/>
              <a:gd name="connsiteY1" fmla="*/ 1944215 h 3096343"/>
              <a:gd name="connsiteX2" fmla="*/ 7668344 w 7668344"/>
              <a:gd name="connsiteY2" fmla="*/ 0 h 3096343"/>
              <a:gd name="connsiteX3" fmla="*/ 4211960 w 7668344"/>
              <a:gd name="connsiteY3" fmla="*/ 2952327 h 3096343"/>
              <a:gd name="connsiteX4" fmla="*/ 1 w 7668344"/>
              <a:gd name="connsiteY4" fmla="*/ 3096343 h 3096343"/>
              <a:gd name="connsiteX5" fmla="*/ 0 w 7668344"/>
              <a:gd name="connsiteY5" fmla="*/ 1728192 h 3096343"/>
              <a:gd name="connsiteX0" fmla="*/ 0 w 7668344"/>
              <a:gd name="connsiteY0" fmla="*/ 1728192 h 3096343"/>
              <a:gd name="connsiteX1" fmla="*/ 3563888 w 7668344"/>
              <a:gd name="connsiteY1" fmla="*/ 1944215 h 3096343"/>
              <a:gd name="connsiteX2" fmla="*/ 7668344 w 7668344"/>
              <a:gd name="connsiteY2" fmla="*/ 0 h 3096343"/>
              <a:gd name="connsiteX3" fmla="*/ 4211960 w 7668344"/>
              <a:gd name="connsiteY3" fmla="*/ 2952327 h 3096343"/>
              <a:gd name="connsiteX4" fmla="*/ 1 w 7668344"/>
              <a:gd name="connsiteY4" fmla="*/ 3096343 h 3096343"/>
              <a:gd name="connsiteX5" fmla="*/ 0 w 7668344"/>
              <a:gd name="connsiteY5" fmla="*/ 1728192 h 3096343"/>
              <a:gd name="connsiteX0" fmla="*/ 0 w 7668344"/>
              <a:gd name="connsiteY0" fmla="*/ 1728192 h 3360951"/>
              <a:gd name="connsiteX1" fmla="*/ 3563888 w 7668344"/>
              <a:gd name="connsiteY1" fmla="*/ 1944215 h 3360951"/>
              <a:gd name="connsiteX2" fmla="*/ 7668344 w 7668344"/>
              <a:gd name="connsiteY2" fmla="*/ 0 h 3360951"/>
              <a:gd name="connsiteX3" fmla="*/ 4211960 w 7668344"/>
              <a:gd name="connsiteY3" fmla="*/ 2952327 h 3360951"/>
              <a:gd name="connsiteX4" fmla="*/ 1 w 7668344"/>
              <a:gd name="connsiteY4" fmla="*/ 3096343 h 3360951"/>
              <a:gd name="connsiteX5" fmla="*/ 0 w 7668344"/>
              <a:gd name="connsiteY5" fmla="*/ 1728192 h 3360951"/>
              <a:gd name="connsiteX0" fmla="*/ 0 w 7668344"/>
              <a:gd name="connsiteY0" fmla="*/ 1728192 h 3360951"/>
              <a:gd name="connsiteX1" fmla="*/ 3563888 w 7668344"/>
              <a:gd name="connsiteY1" fmla="*/ 1944215 h 3360951"/>
              <a:gd name="connsiteX2" fmla="*/ 7668344 w 7668344"/>
              <a:gd name="connsiteY2" fmla="*/ 0 h 3360951"/>
              <a:gd name="connsiteX3" fmla="*/ 4211960 w 7668344"/>
              <a:gd name="connsiteY3" fmla="*/ 2952327 h 3360951"/>
              <a:gd name="connsiteX4" fmla="*/ 1 w 7668344"/>
              <a:gd name="connsiteY4" fmla="*/ 3096343 h 3360951"/>
              <a:gd name="connsiteX5" fmla="*/ 0 w 7668344"/>
              <a:gd name="connsiteY5" fmla="*/ 1728192 h 3360951"/>
              <a:gd name="connsiteX0" fmla="*/ 0 w 7668344"/>
              <a:gd name="connsiteY0" fmla="*/ 1728192 h 3360951"/>
              <a:gd name="connsiteX1" fmla="*/ 3563888 w 7668344"/>
              <a:gd name="connsiteY1" fmla="*/ 1944215 h 3360951"/>
              <a:gd name="connsiteX2" fmla="*/ 7668344 w 7668344"/>
              <a:gd name="connsiteY2" fmla="*/ 0 h 3360951"/>
              <a:gd name="connsiteX3" fmla="*/ 4211960 w 7668344"/>
              <a:gd name="connsiteY3" fmla="*/ 2952327 h 3360951"/>
              <a:gd name="connsiteX4" fmla="*/ 1 w 7668344"/>
              <a:gd name="connsiteY4" fmla="*/ 3096343 h 3360951"/>
              <a:gd name="connsiteX5" fmla="*/ 0 w 7668344"/>
              <a:gd name="connsiteY5" fmla="*/ 1728192 h 3360951"/>
              <a:gd name="connsiteX0" fmla="*/ 0 w 7668344"/>
              <a:gd name="connsiteY0" fmla="*/ 1728192 h 3360951"/>
              <a:gd name="connsiteX1" fmla="*/ 3563888 w 7668344"/>
              <a:gd name="connsiteY1" fmla="*/ 1944215 h 3360951"/>
              <a:gd name="connsiteX2" fmla="*/ 7668344 w 7668344"/>
              <a:gd name="connsiteY2" fmla="*/ 0 h 3360951"/>
              <a:gd name="connsiteX3" fmla="*/ 4211960 w 7668344"/>
              <a:gd name="connsiteY3" fmla="*/ 2952327 h 3360951"/>
              <a:gd name="connsiteX4" fmla="*/ 1 w 7668344"/>
              <a:gd name="connsiteY4" fmla="*/ 3096343 h 3360951"/>
              <a:gd name="connsiteX5" fmla="*/ 0 w 7668344"/>
              <a:gd name="connsiteY5" fmla="*/ 1728192 h 3360951"/>
              <a:gd name="connsiteX0" fmla="*/ 0 w 7668344"/>
              <a:gd name="connsiteY0" fmla="*/ 1728192 h 3360951"/>
              <a:gd name="connsiteX1" fmla="*/ 3563888 w 7668344"/>
              <a:gd name="connsiteY1" fmla="*/ 1944215 h 3360951"/>
              <a:gd name="connsiteX2" fmla="*/ 7668344 w 7668344"/>
              <a:gd name="connsiteY2" fmla="*/ 0 h 3360951"/>
              <a:gd name="connsiteX3" fmla="*/ 4211960 w 7668344"/>
              <a:gd name="connsiteY3" fmla="*/ 2952327 h 3360951"/>
              <a:gd name="connsiteX4" fmla="*/ 1 w 7668344"/>
              <a:gd name="connsiteY4" fmla="*/ 3096343 h 3360951"/>
              <a:gd name="connsiteX5" fmla="*/ 0 w 7668344"/>
              <a:gd name="connsiteY5" fmla="*/ 1728192 h 3360951"/>
              <a:gd name="connsiteX0" fmla="*/ 0 w 7668344"/>
              <a:gd name="connsiteY0" fmla="*/ 1728192 h 3496246"/>
              <a:gd name="connsiteX1" fmla="*/ 3563888 w 7668344"/>
              <a:gd name="connsiteY1" fmla="*/ 1944215 h 3496246"/>
              <a:gd name="connsiteX2" fmla="*/ 7668344 w 7668344"/>
              <a:gd name="connsiteY2" fmla="*/ 0 h 3496246"/>
              <a:gd name="connsiteX3" fmla="*/ 4211960 w 7668344"/>
              <a:gd name="connsiteY3" fmla="*/ 2952327 h 3496246"/>
              <a:gd name="connsiteX4" fmla="*/ 0 w 7668344"/>
              <a:gd name="connsiteY4" fmla="*/ 3240360 h 3496246"/>
              <a:gd name="connsiteX5" fmla="*/ 0 w 7668344"/>
              <a:gd name="connsiteY5" fmla="*/ 1728192 h 3496246"/>
              <a:gd name="connsiteX0" fmla="*/ 0 w 7668344"/>
              <a:gd name="connsiteY0" fmla="*/ 1728192 h 3492387"/>
              <a:gd name="connsiteX1" fmla="*/ 3563888 w 7668344"/>
              <a:gd name="connsiteY1" fmla="*/ 1944215 h 3492387"/>
              <a:gd name="connsiteX2" fmla="*/ 7668344 w 7668344"/>
              <a:gd name="connsiteY2" fmla="*/ 0 h 3492387"/>
              <a:gd name="connsiteX3" fmla="*/ 4211960 w 7668344"/>
              <a:gd name="connsiteY3" fmla="*/ 2952327 h 3492387"/>
              <a:gd name="connsiteX4" fmla="*/ 0 w 7668344"/>
              <a:gd name="connsiteY4" fmla="*/ 3240360 h 3492387"/>
              <a:gd name="connsiteX5" fmla="*/ 0 w 7668344"/>
              <a:gd name="connsiteY5" fmla="*/ 1728192 h 3492387"/>
              <a:gd name="connsiteX0" fmla="*/ 0 w 7668344"/>
              <a:gd name="connsiteY0" fmla="*/ 1728192 h 3492387"/>
              <a:gd name="connsiteX1" fmla="*/ 3563888 w 7668344"/>
              <a:gd name="connsiteY1" fmla="*/ 1944215 h 3492387"/>
              <a:gd name="connsiteX2" fmla="*/ 7668344 w 7668344"/>
              <a:gd name="connsiteY2" fmla="*/ 0 h 3492387"/>
              <a:gd name="connsiteX3" fmla="*/ 4211960 w 7668344"/>
              <a:gd name="connsiteY3" fmla="*/ 2952327 h 3492387"/>
              <a:gd name="connsiteX4" fmla="*/ 0 w 7668344"/>
              <a:gd name="connsiteY4" fmla="*/ 3240360 h 3492387"/>
              <a:gd name="connsiteX5" fmla="*/ 0 w 7668344"/>
              <a:gd name="connsiteY5" fmla="*/ 1728192 h 3492387"/>
              <a:gd name="connsiteX0" fmla="*/ 0 w 7668344"/>
              <a:gd name="connsiteY0" fmla="*/ 1728192 h 3492387"/>
              <a:gd name="connsiteX1" fmla="*/ 3707904 w 7668344"/>
              <a:gd name="connsiteY1" fmla="*/ 1944216 h 3492387"/>
              <a:gd name="connsiteX2" fmla="*/ 7668344 w 7668344"/>
              <a:gd name="connsiteY2" fmla="*/ 0 h 3492387"/>
              <a:gd name="connsiteX3" fmla="*/ 4211960 w 7668344"/>
              <a:gd name="connsiteY3" fmla="*/ 2952327 h 3492387"/>
              <a:gd name="connsiteX4" fmla="*/ 0 w 7668344"/>
              <a:gd name="connsiteY4" fmla="*/ 3240360 h 3492387"/>
              <a:gd name="connsiteX5" fmla="*/ 0 w 7668344"/>
              <a:gd name="connsiteY5" fmla="*/ 1728192 h 3492387"/>
              <a:gd name="connsiteX0" fmla="*/ 0 w 7668344"/>
              <a:gd name="connsiteY0" fmla="*/ 1728192 h 3492387"/>
              <a:gd name="connsiteX1" fmla="*/ 3923928 w 7668344"/>
              <a:gd name="connsiteY1" fmla="*/ 1872208 h 3492387"/>
              <a:gd name="connsiteX2" fmla="*/ 7668344 w 7668344"/>
              <a:gd name="connsiteY2" fmla="*/ 0 h 3492387"/>
              <a:gd name="connsiteX3" fmla="*/ 4211960 w 7668344"/>
              <a:gd name="connsiteY3" fmla="*/ 2952327 h 3492387"/>
              <a:gd name="connsiteX4" fmla="*/ 0 w 7668344"/>
              <a:gd name="connsiteY4" fmla="*/ 3240360 h 3492387"/>
              <a:gd name="connsiteX5" fmla="*/ 0 w 7668344"/>
              <a:gd name="connsiteY5" fmla="*/ 1728192 h 3492387"/>
              <a:gd name="connsiteX0" fmla="*/ 0 w 7668344"/>
              <a:gd name="connsiteY0" fmla="*/ 1728192 h 3492387"/>
              <a:gd name="connsiteX1" fmla="*/ 3923928 w 7668344"/>
              <a:gd name="connsiteY1" fmla="*/ 1872208 h 3492387"/>
              <a:gd name="connsiteX2" fmla="*/ 7668344 w 7668344"/>
              <a:gd name="connsiteY2" fmla="*/ 0 h 3492387"/>
              <a:gd name="connsiteX3" fmla="*/ 4211960 w 7668344"/>
              <a:gd name="connsiteY3" fmla="*/ 2952327 h 3492387"/>
              <a:gd name="connsiteX4" fmla="*/ 0 w 7668344"/>
              <a:gd name="connsiteY4" fmla="*/ 3240360 h 3492387"/>
              <a:gd name="connsiteX5" fmla="*/ 0 w 7668344"/>
              <a:gd name="connsiteY5" fmla="*/ 1728192 h 3492387"/>
              <a:gd name="connsiteX0" fmla="*/ 0 w 7668344"/>
              <a:gd name="connsiteY0" fmla="*/ 1728192 h 3492387"/>
              <a:gd name="connsiteX1" fmla="*/ 3923928 w 7668344"/>
              <a:gd name="connsiteY1" fmla="*/ 1872208 h 3492387"/>
              <a:gd name="connsiteX2" fmla="*/ 7668344 w 7668344"/>
              <a:gd name="connsiteY2" fmla="*/ 0 h 3492387"/>
              <a:gd name="connsiteX3" fmla="*/ 4211960 w 7668344"/>
              <a:gd name="connsiteY3" fmla="*/ 2952327 h 3492387"/>
              <a:gd name="connsiteX4" fmla="*/ 0 w 7668344"/>
              <a:gd name="connsiteY4" fmla="*/ 3240360 h 3492387"/>
              <a:gd name="connsiteX5" fmla="*/ 0 w 7668344"/>
              <a:gd name="connsiteY5" fmla="*/ 1728192 h 3492387"/>
              <a:gd name="connsiteX0" fmla="*/ 0 w 7668344"/>
              <a:gd name="connsiteY0" fmla="*/ 1728192 h 3504388"/>
              <a:gd name="connsiteX1" fmla="*/ 3923928 w 7668344"/>
              <a:gd name="connsiteY1" fmla="*/ 1872208 h 3504388"/>
              <a:gd name="connsiteX2" fmla="*/ 7668344 w 7668344"/>
              <a:gd name="connsiteY2" fmla="*/ 0 h 3504388"/>
              <a:gd name="connsiteX3" fmla="*/ 4211960 w 7668344"/>
              <a:gd name="connsiteY3" fmla="*/ 2952327 h 3504388"/>
              <a:gd name="connsiteX4" fmla="*/ 0 w 7668344"/>
              <a:gd name="connsiteY4" fmla="*/ 3312368 h 3504388"/>
              <a:gd name="connsiteX5" fmla="*/ 0 w 7668344"/>
              <a:gd name="connsiteY5" fmla="*/ 1728192 h 3504388"/>
              <a:gd name="connsiteX0" fmla="*/ 0 w 7668344"/>
              <a:gd name="connsiteY0" fmla="*/ 1728192 h 3504388"/>
              <a:gd name="connsiteX1" fmla="*/ 3923928 w 7668344"/>
              <a:gd name="connsiteY1" fmla="*/ 1872208 h 3504388"/>
              <a:gd name="connsiteX2" fmla="*/ 7668344 w 7668344"/>
              <a:gd name="connsiteY2" fmla="*/ 0 h 3504388"/>
              <a:gd name="connsiteX3" fmla="*/ 4211960 w 7668344"/>
              <a:gd name="connsiteY3" fmla="*/ 2952327 h 3504388"/>
              <a:gd name="connsiteX4" fmla="*/ 0 w 7668344"/>
              <a:gd name="connsiteY4" fmla="*/ 3312368 h 3504388"/>
              <a:gd name="connsiteX5" fmla="*/ 0 w 7668344"/>
              <a:gd name="connsiteY5" fmla="*/ 1728192 h 3504388"/>
              <a:gd name="connsiteX0" fmla="*/ 0 w 7668344"/>
              <a:gd name="connsiteY0" fmla="*/ 1728192 h 3417814"/>
              <a:gd name="connsiteX1" fmla="*/ 3923928 w 7668344"/>
              <a:gd name="connsiteY1" fmla="*/ 1872208 h 3417814"/>
              <a:gd name="connsiteX2" fmla="*/ 7668344 w 7668344"/>
              <a:gd name="connsiteY2" fmla="*/ 0 h 3417814"/>
              <a:gd name="connsiteX3" fmla="*/ 4211960 w 7668344"/>
              <a:gd name="connsiteY3" fmla="*/ 2952327 h 3417814"/>
              <a:gd name="connsiteX4" fmla="*/ 0 w 7668344"/>
              <a:gd name="connsiteY4" fmla="*/ 3312368 h 3417814"/>
              <a:gd name="connsiteX5" fmla="*/ 0 w 7668344"/>
              <a:gd name="connsiteY5" fmla="*/ 1728192 h 3417814"/>
              <a:gd name="connsiteX0" fmla="*/ 0 w 7668344"/>
              <a:gd name="connsiteY0" fmla="*/ 1728192 h 3417814"/>
              <a:gd name="connsiteX1" fmla="*/ 3923928 w 7668344"/>
              <a:gd name="connsiteY1" fmla="*/ 1872208 h 3417814"/>
              <a:gd name="connsiteX2" fmla="*/ 7668344 w 7668344"/>
              <a:gd name="connsiteY2" fmla="*/ 0 h 3417814"/>
              <a:gd name="connsiteX3" fmla="*/ 4211960 w 7668344"/>
              <a:gd name="connsiteY3" fmla="*/ 2880319 h 3417814"/>
              <a:gd name="connsiteX4" fmla="*/ 0 w 7668344"/>
              <a:gd name="connsiteY4" fmla="*/ 3312368 h 3417814"/>
              <a:gd name="connsiteX5" fmla="*/ 0 w 7668344"/>
              <a:gd name="connsiteY5" fmla="*/ 1728192 h 3417814"/>
              <a:gd name="connsiteX0" fmla="*/ 0 w 7740352"/>
              <a:gd name="connsiteY0" fmla="*/ 1536411 h 3226033"/>
              <a:gd name="connsiteX1" fmla="*/ 3923928 w 7740352"/>
              <a:gd name="connsiteY1" fmla="*/ 1680427 h 3226033"/>
              <a:gd name="connsiteX2" fmla="*/ 7740352 w 7740352"/>
              <a:gd name="connsiteY2" fmla="*/ 0 h 3226033"/>
              <a:gd name="connsiteX3" fmla="*/ 4211960 w 7740352"/>
              <a:gd name="connsiteY3" fmla="*/ 2688538 h 3226033"/>
              <a:gd name="connsiteX4" fmla="*/ 0 w 7740352"/>
              <a:gd name="connsiteY4" fmla="*/ 3120587 h 3226033"/>
              <a:gd name="connsiteX5" fmla="*/ 0 w 7740352"/>
              <a:gd name="connsiteY5" fmla="*/ 1536411 h 3226033"/>
              <a:gd name="connsiteX0" fmla="*/ 0 w 7740352"/>
              <a:gd name="connsiteY0" fmla="*/ 1470320 h 3226033"/>
              <a:gd name="connsiteX1" fmla="*/ 3923928 w 7740352"/>
              <a:gd name="connsiteY1" fmla="*/ 1680427 h 3226033"/>
              <a:gd name="connsiteX2" fmla="*/ 7740352 w 7740352"/>
              <a:gd name="connsiteY2" fmla="*/ 0 h 3226033"/>
              <a:gd name="connsiteX3" fmla="*/ 4211960 w 7740352"/>
              <a:gd name="connsiteY3" fmla="*/ 2688538 h 3226033"/>
              <a:gd name="connsiteX4" fmla="*/ 0 w 7740352"/>
              <a:gd name="connsiteY4" fmla="*/ 3120587 h 3226033"/>
              <a:gd name="connsiteX5" fmla="*/ 0 w 7740352"/>
              <a:gd name="connsiteY5" fmla="*/ 1470320 h 3226033"/>
              <a:gd name="connsiteX0" fmla="*/ 0 w 7740352"/>
              <a:gd name="connsiteY0" fmla="*/ 1470320 h 3226033"/>
              <a:gd name="connsiteX1" fmla="*/ 3923928 w 7740352"/>
              <a:gd name="connsiteY1" fmla="*/ 1680427 h 3226033"/>
              <a:gd name="connsiteX2" fmla="*/ 7740352 w 7740352"/>
              <a:gd name="connsiteY2" fmla="*/ 0 h 3226033"/>
              <a:gd name="connsiteX3" fmla="*/ 4283968 w 7740352"/>
              <a:gd name="connsiteY3" fmla="*/ 2684932 h 3226033"/>
              <a:gd name="connsiteX4" fmla="*/ 0 w 7740352"/>
              <a:gd name="connsiteY4" fmla="*/ 3120587 h 3226033"/>
              <a:gd name="connsiteX5" fmla="*/ 0 w 7740352"/>
              <a:gd name="connsiteY5" fmla="*/ 1470320 h 3226033"/>
              <a:gd name="connsiteX0" fmla="*/ 0 w 7740352"/>
              <a:gd name="connsiteY0" fmla="*/ 1470320 h 3268957"/>
              <a:gd name="connsiteX1" fmla="*/ 3923928 w 7740352"/>
              <a:gd name="connsiteY1" fmla="*/ 1680427 h 3268957"/>
              <a:gd name="connsiteX2" fmla="*/ 7740352 w 7740352"/>
              <a:gd name="connsiteY2" fmla="*/ 0 h 3268957"/>
              <a:gd name="connsiteX3" fmla="*/ 4355976 w 7740352"/>
              <a:gd name="connsiteY3" fmla="*/ 2748859 h 3268957"/>
              <a:gd name="connsiteX4" fmla="*/ 0 w 7740352"/>
              <a:gd name="connsiteY4" fmla="*/ 3120587 h 3268957"/>
              <a:gd name="connsiteX5" fmla="*/ 0 w 7740352"/>
              <a:gd name="connsiteY5" fmla="*/ 1470320 h 3268957"/>
              <a:gd name="connsiteX0" fmla="*/ 0 w 7740352"/>
              <a:gd name="connsiteY0" fmla="*/ 1470320 h 3226033"/>
              <a:gd name="connsiteX1" fmla="*/ 3923928 w 7740352"/>
              <a:gd name="connsiteY1" fmla="*/ 1680427 h 3226033"/>
              <a:gd name="connsiteX2" fmla="*/ 7740352 w 7740352"/>
              <a:gd name="connsiteY2" fmla="*/ 0 h 3226033"/>
              <a:gd name="connsiteX3" fmla="*/ 4860032 w 7740352"/>
              <a:gd name="connsiteY3" fmla="*/ 2557078 h 3226033"/>
              <a:gd name="connsiteX4" fmla="*/ 0 w 7740352"/>
              <a:gd name="connsiteY4" fmla="*/ 3120587 h 3226033"/>
              <a:gd name="connsiteX5" fmla="*/ 0 w 7740352"/>
              <a:gd name="connsiteY5" fmla="*/ 1470320 h 3226033"/>
              <a:gd name="connsiteX0" fmla="*/ 0 w 7740352"/>
              <a:gd name="connsiteY0" fmla="*/ 1470320 h 3226033"/>
              <a:gd name="connsiteX1" fmla="*/ 3923928 w 7740352"/>
              <a:gd name="connsiteY1" fmla="*/ 1680427 h 3226033"/>
              <a:gd name="connsiteX2" fmla="*/ 7740352 w 7740352"/>
              <a:gd name="connsiteY2" fmla="*/ 0 h 3226033"/>
              <a:gd name="connsiteX3" fmla="*/ 4572000 w 7740352"/>
              <a:gd name="connsiteY3" fmla="*/ 2557078 h 3226033"/>
              <a:gd name="connsiteX4" fmla="*/ 0 w 7740352"/>
              <a:gd name="connsiteY4" fmla="*/ 3120587 h 3226033"/>
              <a:gd name="connsiteX5" fmla="*/ 0 w 7740352"/>
              <a:gd name="connsiteY5" fmla="*/ 1470320 h 32260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740352" h="3226033">
                <a:moveTo>
                  <a:pt x="0" y="1470320"/>
                </a:moveTo>
                <a:cubicBezTo>
                  <a:pt x="631253" y="1651733"/>
                  <a:pt x="2633869" y="1925480"/>
                  <a:pt x="3923928" y="1680427"/>
                </a:cubicBezTo>
                <a:cubicBezTo>
                  <a:pt x="5213987" y="1435374"/>
                  <a:pt x="6726808" y="970301"/>
                  <a:pt x="7740352" y="0"/>
                </a:cubicBezTo>
                <a:cubicBezTo>
                  <a:pt x="7158608" y="980165"/>
                  <a:pt x="5862059" y="2036980"/>
                  <a:pt x="4572000" y="2557078"/>
                </a:cubicBezTo>
                <a:cubicBezTo>
                  <a:pt x="3281941" y="3077176"/>
                  <a:pt x="1553293" y="3226033"/>
                  <a:pt x="0" y="3120587"/>
                </a:cubicBezTo>
                <a:lnTo>
                  <a:pt x="0" y="1470320"/>
                </a:lnTo>
                <a:close/>
              </a:path>
            </a:pathLst>
          </a:custGeom>
          <a:gradFill>
            <a:gsLst>
              <a:gs pos="0">
                <a:schemeClr val="bg1">
                  <a:alpha val="32000"/>
                </a:schemeClr>
              </a:gs>
              <a:gs pos="100000">
                <a:schemeClr val="bg1">
                  <a:alpha val="2000"/>
                </a:schemeClr>
              </a:gs>
            </a:gsLst>
            <a:lin ang="10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lIns="91062" tIns="45530" rIns="91062" bIns="45530" anchor="ctr"/>
          <a:lstStyle/>
          <a:p>
            <a:pPr algn="ctr" fontAlgn="base">
              <a:lnSpc>
                <a:spcPct val="105000"/>
              </a:lnSpc>
              <a:spcBef>
                <a:spcPct val="50000"/>
              </a:spcBef>
              <a:spcAft>
                <a:spcPct val="0"/>
              </a:spcAft>
              <a:buClr>
                <a:prstClr val="black"/>
              </a:buClr>
              <a:buFont typeface="Wingdings" pitchFamily="2" charset="2"/>
              <a:buNone/>
              <a:defRPr/>
            </a:pPr>
            <a:endParaRPr kumimoji="1" lang="ko-KR" altLang="en-US">
              <a:solidFill>
                <a:prstClr val="white"/>
              </a:solidFill>
            </a:endParaRPr>
          </a:p>
        </p:txBody>
      </p:sp>
      <p:grpSp>
        <p:nvGrpSpPr>
          <p:cNvPr id="6" name="그룹 11"/>
          <p:cNvGrpSpPr>
            <a:grpSpLocks/>
          </p:cNvGrpSpPr>
          <p:nvPr userDrawn="1"/>
        </p:nvGrpSpPr>
        <p:grpSpPr bwMode="auto">
          <a:xfrm rot="707946" flipH="1">
            <a:off x="6592888" y="1038231"/>
            <a:ext cx="1435100" cy="1603375"/>
            <a:chOff x="899592" y="2996952"/>
            <a:chExt cx="1224136" cy="1368152"/>
          </a:xfrm>
        </p:grpSpPr>
        <p:sp>
          <p:nvSpPr>
            <p:cNvPr id="7" name="자유형 6"/>
            <p:cNvSpPr/>
            <p:nvPr/>
          </p:nvSpPr>
          <p:spPr>
            <a:xfrm>
              <a:off x="915790" y="2989800"/>
              <a:ext cx="792168" cy="1368152"/>
            </a:xfrm>
            <a:custGeom>
              <a:avLst/>
              <a:gdLst>
                <a:gd name="connsiteX0" fmla="*/ 829733 w 829733"/>
                <a:gd name="connsiteY0" fmla="*/ 1049867 h 1371600"/>
                <a:gd name="connsiteX1" fmla="*/ 719667 w 829733"/>
                <a:gd name="connsiteY1" fmla="*/ 1371600 h 1371600"/>
                <a:gd name="connsiteX2" fmla="*/ 0 w 829733"/>
                <a:gd name="connsiteY2" fmla="*/ 0 h 1371600"/>
                <a:gd name="connsiteX3" fmla="*/ 829733 w 829733"/>
                <a:gd name="connsiteY3" fmla="*/ 1049867 h 1371600"/>
                <a:gd name="connsiteX0" fmla="*/ 819141 w 819141"/>
                <a:gd name="connsiteY0" fmla="*/ 1050115 h 1371848"/>
                <a:gd name="connsiteX1" fmla="*/ 709075 w 819141"/>
                <a:gd name="connsiteY1" fmla="*/ 1371848 h 1371848"/>
                <a:gd name="connsiteX2" fmla="*/ 0 w 819141"/>
                <a:gd name="connsiteY2" fmla="*/ 0 h 1371848"/>
                <a:gd name="connsiteX3" fmla="*/ 819141 w 819141"/>
                <a:gd name="connsiteY3" fmla="*/ 1050115 h 1371848"/>
                <a:gd name="connsiteX0" fmla="*/ 792088 w 792088"/>
                <a:gd name="connsiteY0" fmla="*/ 1008112 h 1371848"/>
                <a:gd name="connsiteX1" fmla="*/ 709075 w 792088"/>
                <a:gd name="connsiteY1" fmla="*/ 1371848 h 1371848"/>
                <a:gd name="connsiteX2" fmla="*/ 0 w 792088"/>
                <a:gd name="connsiteY2" fmla="*/ 0 h 1371848"/>
                <a:gd name="connsiteX3" fmla="*/ 792088 w 792088"/>
                <a:gd name="connsiteY3" fmla="*/ 1008112 h 1371848"/>
                <a:gd name="connsiteX0" fmla="*/ 792088 w 792088"/>
                <a:gd name="connsiteY0" fmla="*/ 1080120 h 1371848"/>
                <a:gd name="connsiteX1" fmla="*/ 709075 w 792088"/>
                <a:gd name="connsiteY1" fmla="*/ 1371848 h 1371848"/>
                <a:gd name="connsiteX2" fmla="*/ 0 w 792088"/>
                <a:gd name="connsiteY2" fmla="*/ 0 h 1371848"/>
                <a:gd name="connsiteX3" fmla="*/ 792088 w 792088"/>
                <a:gd name="connsiteY3" fmla="*/ 1080120 h 1371848"/>
                <a:gd name="connsiteX0" fmla="*/ 792088 w 792088"/>
                <a:gd name="connsiteY0" fmla="*/ 1080120 h 1368152"/>
                <a:gd name="connsiteX1" fmla="*/ 720080 w 792088"/>
                <a:gd name="connsiteY1" fmla="*/ 1368152 h 1368152"/>
                <a:gd name="connsiteX2" fmla="*/ 0 w 792088"/>
                <a:gd name="connsiteY2" fmla="*/ 0 h 1368152"/>
                <a:gd name="connsiteX3" fmla="*/ 792088 w 792088"/>
                <a:gd name="connsiteY3" fmla="*/ 1080120 h 1368152"/>
                <a:gd name="connsiteX0" fmla="*/ 792088 w 792088"/>
                <a:gd name="connsiteY0" fmla="*/ 1080120 h 1368152"/>
                <a:gd name="connsiteX1" fmla="*/ 648072 w 792088"/>
                <a:gd name="connsiteY1" fmla="*/ 1368152 h 1368152"/>
                <a:gd name="connsiteX2" fmla="*/ 0 w 792088"/>
                <a:gd name="connsiteY2" fmla="*/ 0 h 1368152"/>
                <a:gd name="connsiteX3" fmla="*/ 792088 w 792088"/>
                <a:gd name="connsiteY3" fmla="*/ 1080120 h 1368152"/>
              </a:gdLst>
              <a:ahLst/>
              <a:cxnLst>
                <a:cxn ang="0">
                  <a:pos x="connsiteX0" y="connsiteY0"/>
                </a:cxn>
                <a:cxn ang="0">
                  <a:pos x="connsiteX1" y="connsiteY1"/>
                </a:cxn>
                <a:cxn ang="0">
                  <a:pos x="connsiteX2" y="connsiteY2"/>
                </a:cxn>
                <a:cxn ang="0">
                  <a:pos x="connsiteX3" y="connsiteY3"/>
                </a:cxn>
              </a:cxnLst>
              <a:rect l="l" t="t" r="r" b="b"/>
              <a:pathLst>
                <a:path w="792088" h="1368152">
                  <a:moveTo>
                    <a:pt x="792088" y="1080120"/>
                  </a:moveTo>
                  <a:lnTo>
                    <a:pt x="648072" y="1368152"/>
                  </a:lnTo>
                  <a:lnTo>
                    <a:pt x="0" y="0"/>
                  </a:lnTo>
                  <a:lnTo>
                    <a:pt x="792088" y="1080120"/>
                  </a:lnTo>
                  <a:close/>
                </a:path>
              </a:pathLst>
            </a:custGeom>
            <a:gradFill>
              <a:gsLst>
                <a:gs pos="0">
                  <a:schemeClr val="bg1">
                    <a:lumMod val="85000"/>
                  </a:schemeClr>
                </a:gs>
                <a:gs pos="100000">
                  <a:schemeClr val="bg1">
                    <a:lumMod val="65000"/>
                  </a:schemeClr>
                </a:gs>
              </a:gsLst>
              <a:lin ang="11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base">
                <a:lnSpc>
                  <a:spcPct val="105000"/>
                </a:lnSpc>
                <a:spcBef>
                  <a:spcPct val="50000"/>
                </a:spcBef>
                <a:spcAft>
                  <a:spcPct val="0"/>
                </a:spcAft>
                <a:buClr>
                  <a:prstClr val="black"/>
                </a:buClr>
                <a:buFont typeface="Wingdings" pitchFamily="2" charset="2"/>
                <a:buNone/>
                <a:defRPr/>
              </a:pPr>
              <a:endParaRPr kumimoji="1" lang="ko-KR" altLang="en-US">
                <a:solidFill>
                  <a:prstClr val="white"/>
                </a:solidFill>
              </a:endParaRPr>
            </a:p>
          </p:txBody>
        </p:sp>
        <p:sp>
          <p:nvSpPr>
            <p:cNvPr id="8" name="자유형 7"/>
            <p:cNvSpPr/>
            <p:nvPr/>
          </p:nvSpPr>
          <p:spPr>
            <a:xfrm>
              <a:off x="915587" y="2989982"/>
              <a:ext cx="648629" cy="1368152"/>
            </a:xfrm>
            <a:custGeom>
              <a:avLst/>
              <a:gdLst>
                <a:gd name="connsiteX0" fmla="*/ 0 w 728134"/>
                <a:gd name="connsiteY0" fmla="*/ 0 h 1354666"/>
                <a:gd name="connsiteX1" fmla="*/ 702734 w 728134"/>
                <a:gd name="connsiteY1" fmla="*/ 1126066 h 1354666"/>
                <a:gd name="connsiteX2" fmla="*/ 728134 w 728134"/>
                <a:gd name="connsiteY2" fmla="*/ 1354666 h 1354666"/>
                <a:gd name="connsiteX3" fmla="*/ 0 w 728134"/>
                <a:gd name="connsiteY3" fmla="*/ 0 h 1354666"/>
                <a:gd name="connsiteX0" fmla="*/ 0 w 739139"/>
                <a:gd name="connsiteY0" fmla="*/ 0 h 1359437"/>
                <a:gd name="connsiteX1" fmla="*/ 702734 w 739139"/>
                <a:gd name="connsiteY1" fmla="*/ 1126066 h 1359437"/>
                <a:gd name="connsiteX2" fmla="*/ 739139 w 739139"/>
                <a:gd name="connsiteY2" fmla="*/ 1359437 h 1359437"/>
                <a:gd name="connsiteX3" fmla="*/ 0 w 739139"/>
                <a:gd name="connsiteY3" fmla="*/ 0 h 1359437"/>
                <a:gd name="connsiteX0" fmla="*/ 0 w 739139"/>
                <a:gd name="connsiteY0" fmla="*/ 0 h 1359437"/>
                <a:gd name="connsiteX1" fmla="*/ 667131 w 739139"/>
                <a:gd name="connsiteY1" fmla="*/ 1143413 h 1359437"/>
                <a:gd name="connsiteX2" fmla="*/ 739139 w 739139"/>
                <a:gd name="connsiteY2" fmla="*/ 1359437 h 1359437"/>
                <a:gd name="connsiteX3" fmla="*/ 0 w 739139"/>
                <a:gd name="connsiteY3" fmla="*/ 0 h 1359437"/>
                <a:gd name="connsiteX0" fmla="*/ 0 w 667131"/>
                <a:gd name="connsiteY0" fmla="*/ 0 h 1359437"/>
                <a:gd name="connsiteX1" fmla="*/ 667131 w 667131"/>
                <a:gd name="connsiteY1" fmla="*/ 1143413 h 1359437"/>
                <a:gd name="connsiteX2" fmla="*/ 667131 w 667131"/>
                <a:gd name="connsiteY2" fmla="*/ 1359437 h 1359437"/>
                <a:gd name="connsiteX3" fmla="*/ 0 w 667131"/>
                <a:gd name="connsiteY3" fmla="*/ 0 h 1359437"/>
                <a:gd name="connsiteX0" fmla="*/ 0 w 648072"/>
                <a:gd name="connsiteY0" fmla="*/ 0 h 1368152"/>
                <a:gd name="connsiteX1" fmla="*/ 648072 w 648072"/>
                <a:gd name="connsiteY1" fmla="*/ 1152128 h 1368152"/>
                <a:gd name="connsiteX2" fmla="*/ 648072 w 648072"/>
                <a:gd name="connsiteY2" fmla="*/ 1368152 h 1368152"/>
                <a:gd name="connsiteX3" fmla="*/ 0 w 648072"/>
                <a:gd name="connsiteY3" fmla="*/ 0 h 1368152"/>
              </a:gdLst>
              <a:ahLst/>
              <a:cxnLst>
                <a:cxn ang="0">
                  <a:pos x="connsiteX0" y="connsiteY0"/>
                </a:cxn>
                <a:cxn ang="0">
                  <a:pos x="connsiteX1" y="connsiteY1"/>
                </a:cxn>
                <a:cxn ang="0">
                  <a:pos x="connsiteX2" y="connsiteY2"/>
                </a:cxn>
                <a:cxn ang="0">
                  <a:pos x="connsiteX3" y="connsiteY3"/>
                </a:cxn>
              </a:cxnLst>
              <a:rect l="l" t="t" r="r" b="b"/>
              <a:pathLst>
                <a:path w="648072" h="1368152">
                  <a:moveTo>
                    <a:pt x="0" y="0"/>
                  </a:moveTo>
                  <a:lnTo>
                    <a:pt x="648072" y="1152128"/>
                  </a:lnTo>
                  <a:lnTo>
                    <a:pt x="648072" y="1368152"/>
                  </a:lnTo>
                  <a:lnTo>
                    <a:pt x="0" y="0"/>
                  </a:lnTo>
                  <a:close/>
                </a:path>
              </a:pathLst>
            </a:custGeom>
            <a:gradFill>
              <a:gsLst>
                <a:gs pos="0">
                  <a:schemeClr val="bg1">
                    <a:lumMod val="50000"/>
                  </a:schemeClr>
                </a:gs>
                <a:gs pos="100000">
                  <a:schemeClr val="bg1">
                    <a:lumMod val="65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base">
                <a:lnSpc>
                  <a:spcPct val="105000"/>
                </a:lnSpc>
                <a:spcBef>
                  <a:spcPct val="50000"/>
                </a:spcBef>
                <a:spcAft>
                  <a:spcPct val="0"/>
                </a:spcAft>
                <a:buClr>
                  <a:prstClr val="black"/>
                </a:buClr>
                <a:buFont typeface="Wingdings" pitchFamily="2" charset="2"/>
                <a:buNone/>
                <a:defRPr/>
              </a:pPr>
              <a:endParaRPr kumimoji="1" lang="ko-KR" altLang="en-US">
                <a:solidFill>
                  <a:prstClr val="white"/>
                </a:solidFill>
              </a:endParaRPr>
            </a:p>
          </p:txBody>
        </p:sp>
        <p:sp>
          <p:nvSpPr>
            <p:cNvPr id="9" name="자유형 8"/>
            <p:cNvSpPr/>
            <p:nvPr/>
          </p:nvSpPr>
          <p:spPr>
            <a:xfrm>
              <a:off x="915587" y="2989982"/>
              <a:ext cx="648629" cy="1368152"/>
            </a:xfrm>
            <a:custGeom>
              <a:avLst/>
              <a:gdLst>
                <a:gd name="connsiteX0" fmla="*/ 0 w 694267"/>
                <a:gd name="connsiteY0" fmla="*/ 0 h 1397000"/>
                <a:gd name="connsiteX1" fmla="*/ 211667 w 694267"/>
                <a:gd name="connsiteY1" fmla="*/ 1397000 h 1397000"/>
                <a:gd name="connsiteX2" fmla="*/ 694267 w 694267"/>
                <a:gd name="connsiteY2" fmla="*/ 1168400 h 1397000"/>
                <a:gd name="connsiteX3" fmla="*/ 0 w 694267"/>
                <a:gd name="connsiteY3" fmla="*/ 0 h 1397000"/>
                <a:gd name="connsiteX0" fmla="*/ 0 w 658275"/>
                <a:gd name="connsiteY0" fmla="*/ 0 h 1363381"/>
                <a:gd name="connsiteX1" fmla="*/ 175675 w 658275"/>
                <a:gd name="connsiteY1" fmla="*/ 1363381 h 1363381"/>
                <a:gd name="connsiteX2" fmla="*/ 658275 w 658275"/>
                <a:gd name="connsiteY2" fmla="*/ 1134781 h 1363381"/>
                <a:gd name="connsiteX3" fmla="*/ 0 w 658275"/>
                <a:gd name="connsiteY3" fmla="*/ 0 h 1363381"/>
                <a:gd name="connsiteX0" fmla="*/ 0 w 658275"/>
                <a:gd name="connsiteY0" fmla="*/ 0 h 1368152"/>
                <a:gd name="connsiteX1" fmla="*/ 216024 w 658275"/>
                <a:gd name="connsiteY1" fmla="*/ 1368152 h 1368152"/>
                <a:gd name="connsiteX2" fmla="*/ 658275 w 658275"/>
                <a:gd name="connsiteY2" fmla="*/ 1134781 h 1368152"/>
                <a:gd name="connsiteX3" fmla="*/ 0 w 658275"/>
                <a:gd name="connsiteY3" fmla="*/ 0 h 1368152"/>
                <a:gd name="connsiteX0" fmla="*/ 0 w 648072"/>
                <a:gd name="connsiteY0" fmla="*/ 0 h 1368152"/>
                <a:gd name="connsiteX1" fmla="*/ 216024 w 648072"/>
                <a:gd name="connsiteY1" fmla="*/ 1368152 h 1368152"/>
                <a:gd name="connsiteX2" fmla="*/ 648072 w 648072"/>
                <a:gd name="connsiteY2" fmla="*/ 1152127 h 1368152"/>
                <a:gd name="connsiteX3" fmla="*/ 0 w 648072"/>
                <a:gd name="connsiteY3" fmla="*/ 0 h 1368152"/>
                <a:gd name="connsiteX0" fmla="*/ 0 w 648072"/>
                <a:gd name="connsiteY0" fmla="*/ 0 h 1368151"/>
                <a:gd name="connsiteX1" fmla="*/ 144016 w 648072"/>
                <a:gd name="connsiteY1" fmla="*/ 1368151 h 1368151"/>
                <a:gd name="connsiteX2" fmla="*/ 648072 w 648072"/>
                <a:gd name="connsiteY2" fmla="*/ 1152127 h 1368151"/>
                <a:gd name="connsiteX3" fmla="*/ 0 w 648072"/>
                <a:gd name="connsiteY3" fmla="*/ 0 h 1368151"/>
              </a:gdLst>
              <a:ahLst/>
              <a:cxnLst>
                <a:cxn ang="0">
                  <a:pos x="connsiteX0" y="connsiteY0"/>
                </a:cxn>
                <a:cxn ang="0">
                  <a:pos x="connsiteX1" y="connsiteY1"/>
                </a:cxn>
                <a:cxn ang="0">
                  <a:pos x="connsiteX2" y="connsiteY2"/>
                </a:cxn>
                <a:cxn ang="0">
                  <a:pos x="connsiteX3" y="connsiteY3"/>
                </a:cxn>
              </a:cxnLst>
              <a:rect l="l" t="t" r="r" b="b"/>
              <a:pathLst>
                <a:path w="648072" h="1368151">
                  <a:moveTo>
                    <a:pt x="0" y="0"/>
                  </a:moveTo>
                  <a:lnTo>
                    <a:pt x="144016" y="1368151"/>
                  </a:lnTo>
                  <a:lnTo>
                    <a:pt x="648072" y="1152127"/>
                  </a:lnTo>
                  <a:lnTo>
                    <a:pt x="0" y="0"/>
                  </a:lnTo>
                  <a:close/>
                </a:path>
              </a:pathLst>
            </a:custGeom>
            <a:gradFill>
              <a:gsLst>
                <a:gs pos="0">
                  <a:schemeClr val="bg1">
                    <a:lumMod val="85000"/>
                  </a:schemeClr>
                </a:gs>
                <a:gs pos="100000">
                  <a:schemeClr val="bg1"/>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base">
                <a:lnSpc>
                  <a:spcPct val="105000"/>
                </a:lnSpc>
                <a:spcBef>
                  <a:spcPct val="50000"/>
                </a:spcBef>
                <a:spcAft>
                  <a:spcPct val="0"/>
                </a:spcAft>
                <a:buClr>
                  <a:prstClr val="black"/>
                </a:buClr>
                <a:buFont typeface="Wingdings" pitchFamily="2" charset="2"/>
                <a:buNone/>
                <a:defRPr/>
              </a:pPr>
              <a:endParaRPr kumimoji="1" lang="ko-KR" altLang="en-US">
                <a:solidFill>
                  <a:prstClr val="white"/>
                </a:solidFill>
              </a:endParaRPr>
            </a:p>
          </p:txBody>
        </p:sp>
        <p:sp>
          <p:nvSpPr>
            <p:cNvPr id="10" name="자유형 9"/>
            <p:cNvSpPr/>
            <p:nvPr/>
          </p:nvSpPr>
          <p:spPr>
            <a:xfrm>
              <a:off x="907873" y="2995568"/>
              <a:ext cx="1224136" cy="1079621"/>
            </a:xfrm>
            <a:custGeom>
              <a:avLst/>
              <a:gdLst>
                <a:gd name="connsiteX0" fmla="*/ 0 w 1312333"/>
                <a:gd name="connsiteY0" fmla="*/ 0 h 1058333"/>
                <a:gd name="connsiteX1" fmla="*/ 855133 w 1312333"/>
                <a:gd name="connsiteY1" fmla="*/ 1058333 h 1058333"/>
                <a:gd name="connsiteX2" fmla="*/ 1312333 w 1312333"/>
                <a:gd name="connsiteY2" fmla="*/ 897466 h 1058333"/>
                <a:gd name="connsiteX3" fmla="*/ 0 w 1312333"/>
                <a:gd name="connsiteY3" fmla="*/ 0 h 1058333"/>
                <a:gd name="connsiteX0" fmla="*/ 0 w 1312333"/>
                <a:gd name="connsiteY0" fmla="*/ 0 h 1096805"/>
                <a:gd name="connsiteX1" fmla="*/ 828080 w 1312333"/>
                <a:gd name="connsiteY1" fmla="*/ 1096805 h 1096805"/>
                <a:gd name="connsiteX2" fmla="*/ 1312333 w 1312333"/>
                <a:gd name="connsiteY2" fmla="*/ 897466 h 1096805"/>
                <a:gd name="connsiteX3" fmla="*/ 0 w 1312333"/>
                <a:gd name="connsiteY3" fmla="*/ 0 h 1096805"/>
                <a:gd name="connsiteX0" fmla="*/ 0 w 1260128"/>
                <a:gd name="connsiteY0" fmla="*/ 0 h 1096805"/>
                <a:gd name="connsiteX1" fmla="*/ 828080 w 1260128"/>
                <a:gd name="connsiteY1" fmla="*/ 1096805 h 1096805"/>
                <a:gd name="connsiteX2" fmla="*/ 1260128 w 1260128"/>
                <a:gd name="connsiteY2" fmla="*/ 952789 h 1096805"/>
                <a:gd name="connsiteX3" fmla="*/ 0 w 1260128"/>
                <a:gd name="connsiteY3" fmla="*/ 0 h 1096805"/>
                <a:gd name="connsiteX0" fmla="*/ 0 w 1224136"/>
                <a:gd name="connsiteY0" fmla="*/ 0 h 1080120"/>
                <a:gd name="connsiteX1" fmla="*/ 792088 w 1224136"/>
                <a:gd name="connsiteY1" fmla="*/ 1080120 h 1080120"/>
                <a:gd name="connsiteX2" fmla="*/ 1224136 w 1224136"/>
                <a:gd name="connsiteY2" fmla="*/ 936104 h 1080120"/>
                <a:gd name="connsiteX3" fmla="*/ 0 w 1224136"/>
                <a:gd name="connsiteY3" fmla="*/ 0 h 1080120"/>
              </a:gdLst>
              <a:ahLst/>
              <a:cxnLst>
                <a:cxn ang="0">
                  <a:pos x="connsiteX0" y="connsiteY0"/>
                </a:cxn>
                <a:cxn ang="0">
                  <a:pos x="connsiteX1" y="connsiteY1"/>
                </a:cxn>
                <a:cxn ang="0">
                  <a:pos x="connsiteX2" y="connsiteY2"/>
                </a:cxn>
                <a:cxn ang="0">
                  <a:pos x="connsiteX3" y="connsiteY3"/>
                </a:cxn>
              </a:cxnLst>
              <a:rect l="l" t="t" r="r" b="b"/>
              <a:pathLst>
                <a:path w="1224136" h="1080120">
                  <a:moveTo>
                    <a:pt x="0" y="0"/>
                  </a:moveTo>
                  <a:lnTo>
                    <a:pt x="792088" y="1080120"/>
                  </a:lnTo>
                  <a:lnTo>
                    <a:pt x="1224136" y="936104"/>
                  </a:lnTo>
                  <a:lnTo>
                    <a:pt x="0" y="0"/>
                  </a:lnTo>
                  <a:close/>
                </a:path>
              </a:pathLst>
            </a:custGeom>
            <a:gradFill>
              <a:gsLst>
                <a:gs pos="0">
                  <a:schemeClr val="bg1">
                    <a:lumMod val="85000"/>
                  </a:schemeClr>
                </a:gs>
                <a:gs pos="100000">
                  <a:schemeClr val="bg1"/>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base">
                <a:lnSpc>
                  <a:spcPct val="105000"/>
                </a:lnSpc>
                <a:spcBef>
                  <a:spcPct val="50000"/>
                </a:spcBef>
                <a:spcAft>
                  <a:spcPct val="0"/>
                </a:spcAft>
                <a:buClr>
                  <a:prstClr val="black"/>
                </a:buClr>
                <a:buFont typeface="Wingdings" pitchFamily="2" charset="2"/>
                <a:buNone/>
                <a:defRPr/>
              </a:pPr>
              <a:endParaRPr kumimoji="1" lang="ko-KR" altLang="en-US">
                <a:solidFill>
                  <a:prstClr val="white"/>
                </a:solidFill>
              </a:endParaRPr>
            </a:p>
          </p:txBody>
        </p:sp>
      </p:grpSp>
      <p:pic>
        <p:nvPicPr>
          <p:cNvPr id="11" name="Picture 2" descr="I:\기타\파전클\cafelogo_v3.0_pack\cafelogo_v3.0.png"/>
          <p:cNvPicPr>
            <a:picLocks noChangeAspect="1" noChangeArrowheads="1"/>
          </p:cNvPicPr>
          <p:nvPr userDrawn="1"/>
        </p:nvPicPr>
        <p:blipFill>
          <a:blip r:embed="rId3" cstate="print">
            <a:extLst>
              <a:ext uri="{28A0092B-C50C-407E-A947-70E740481C1C}">
                <a14:useLocalDpi xmlns:a14="http://schemas.microsoft.com/office/drawing/2010/main" val="0"/>
              </a:ext>
            </a:extLst>
          </a:blip>
          <a:srcRect/>
          <a:stretch>
            <a:fillRect/>
          </a:stretch>
        </p:blipFill>
        <p:spPr bwMode="auto">
          <a:xfrm>
            <a:off x="6516749" y="6137275"/>
            <a:ext cx="2384425" cy="465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제목 1"/>
          <p:cNvSpPr>
            <a:spLocks noGrp="1"/>
          </p:cNvSpPr>
          <p:nvPr>
            <p:ph type="ctrTitle"/>
          </p:nvPr>
        </p:nvSpPr>
        <p:spPr>
          <a:xfrm>
            <a:off x="791581" y="1772861"/>
            <a:ext cx="5085566" cy="1470025"/>
          </a:xfrm>
        </p:spPr>
        <p:txBody>
          <a:bodyPr>
            <a:noAutofit/>
          </a:bodyPr>
          <a:lstStyle>
            <a:lvl1pPr algn="ctr">
              <a:defRPr lang="ko-KR" altLang="en-US" sz="5400" kern="1200" dirty="0">
                <a:ln w="19050">
                  <a:solidFill>
                    <a:schemeClr val="bg1"/>
                  </a:solidFill>
                </a:ln>
                <a:solidFill>
                  <a:schemeClr val="bg2">
                    <a:lumMod val="10000"/>
                  </a:schemeClr>
                </a:solidFill>
                <a:effectLst>
                  <a:outerShdw blurRad="177800" sx="102000" sy="102000" algn="ctr" rotWithShape="0">
                    <a:prstClr val="black">
                      <a:alpha val="80000"/>
                    </a:prstClr>
                  </a:outerShdw>
                </a:effectLst>
                <a:latin typeface="+mj-lt"/>
                <a:ea typeface="+mj-ea"/>
                <a:cs typeface="+mj-cs"/>
              </a:defRPr>
            </a:lvl1pPr>
          </a:lstStyle>
          <a:p>
            <a:r>
              <a:rPr lang="ko-KR" altLang="en-US"/>
              <a:t>마스터 제목 스타일 편집</a:t>
            </a:r>
            <a:endParaRPr lang="ko-KR" altLang="en-US" dirty="0"/>
          </a:p>
        </p:txBody>
      </p:sp>
      <p:sp>
        <p:nvSpPr>
          <p:cNvPr id="3" name="부제목 2"/>
          <p:cNvSpPr>
            <a:spLocks noGrp="1"/>
          </p:cNvSpPr>
          <p:nvPr>
            <p:ph type="subTitle" idx="1"/>
          </p:nvPr>
        </p:nvSpPr>
        <p:spPr>
          <a:xfrm>
            <a:off x="926594" y="1142746"/>
            <a:ext cx="4815536" cy="432048"/>
          </a:xfrm>
          <a:solidFill>
            <a:schemeClr val="bg2">
              <a:lumMod val="10000"/>
            </a:schemeClr>
          </a:solidFill>
          <a:effectLst>
            <a:outerShdw blurRad="50800" dist="38100" dir="2700000" algn="tl" rotWithShape="0">
              <a:prstClr val="black">
                <a:alpha val="40000"/>
              </a:prstClr>
            </a:outerShdw>
          </a:effectLst>
        </p:spPr>
        <p:txBody>
          <a:bodyPr/>
          <a:lstStyle>
            <a:lvl1pPr marL="0" indent="0" algn="ctr">
              <a:buNone/>
              <a:defRPr sz="2400">
                <a:solidFill>
                  <a:schemeClr val="bg1"/>
                </a:solidFill>
              </a:defRPr>
            </a:lvl1pPr>
            <a:lvl2pPr marL="455311" indent="0" algn="ctr">
              <a:buNone/>
              <a:defRPr>
                <a:solidFill>
                  <a:schemeClr val="tx1">
                    <a:tint val="75000"/>
                  </a:schemeClr>
                </a:solidFill>
              </a:defRPr>
            </a:lvl2pPr>
            <a:lvl3pPr marL="910631" indent="0" algn="ctr">
              <a:buNone/>
              <a:defRPr>
                <a:solidFill>
                  <a:schemeClr val="tx1">
                    <a:tint val="75000"/>
                  </a:schemeClr>
                </a:solidFill>
              </a:defRPr>
            </a:lvl3pPr>
            <a:lvl4pPr marL="1365936" indent="0" algn="ctr">
              <a:buNone/>
              <a:defRPr>
                <a:solidFill>
                  <a:schemeClr val="tx1">
                    <a:tint val="75000"/>
                  </a:schemeClr>
                </a:solidFill>
              </a:defRPr>
            </a:lvl4pPr>
            <a:lvl5pPr marL="1821260" indent="0" algn="ctr">
              <a:buNone/>
              <a:defRPr>
                <a:solidFill>
                  <a:schemeClr val="tx1">
                    <a:tint val="75000"/>
                  </a:schemeClr>
                </a:solidFill>
              </a:defRPr>
            </a:lvl5pPr>
            <a:lvl6pPr marL="2276560" indent="0" algn="ctr">
              <a:buNone/>
              <a:defRPr>
                <a:solidFill>
                  <a:schemeClr val="tx1">
                    <a:tint val="75000"/>
                  </a:schemeClr>
                </a:solidFill>
              </a:defRPr>
            </a:lvl6pPr>
            <a:lvl7pPr marL="2731878" indent="0" algn="ctr">
              <a:buNone/>
              <a:defRPr>
                <a:solidFill>
                  <a:schemeClr val="tx1">
                    <a:tint val="75000"/>
                  </a:schemeClr>
                </a:solidFill>
              </a:defRPr>
            </a:lvl7pPr>
            <a:lvl8pPr marL="3187186" indent="0" algn="ctr">
              <a:buNone/>
              <a:defRPr>
                <a:solidFill>
                  <a:schemeClr val="tx1">
                    <a:tint val="75000"/>
                  </a:schemeClr>
                </a:solidFill>
              </a:defRPr>
            </a:lvl8pPr>
            <a:lvl9pPr marL="3642499" indent="0" algn="ctr">
              <a:buNone/>
              <a:defRPr>
                <a:solidFill>
                  <a:schemeClr val="tx1">
                    <a:tint val="75000"/>
                  </a:schemeClr>
                </a:solidFill>
              </a:defRPr>
            </a:lvl9pPr>
          </a:lstStyle>
          <a:p>
            <a:r>
              <a:rPr lang="ko-KR" altLang="en-US" dirty="0"/>
              <a:t>마스터 부제목 스타일 편집</a:t>
            </a:r>
          </a:p>
        </p:txBody>
      </p:sp>
      <p:sp>
        <p:nvSpPr>
          <p:cNvPr id="12" name="날짜 개체 틀 3"/>
          <p:cNvSpPr>
            <a:spLocks noGrp="1"/>
          </p:cNvSpPr>
          <p:nvPr>
            <p:ph type="dt" sz="half" idx="10"/>
          </p:nvPr>
        </p:nvSpPr>
        <p:spPr/>
        <p:txBody>
          <a:bodyPr/>
          <a:lstStyle>
            <a:lvl1pPr>
              <a:defRPr/>
            </a:lvl1pPr>
          </a:lstStyle>
          <a:p>
            <a:pPr>
              <a:buClr>
                <a:prstClr val="black"/>
              </a:buClr>
              <a:defRPr/>
            </a:pPr>
            <a:endParaRPr lang="ko-KR" altLang="en-US">
              <a:solidFill>
                <a:prstClr val="black">
                  <a:tint val="75000"/>
                </a:prstClr>
              </a:solidFill>
            </a:endParaRPr>
          </a:p>
        </p:txBody>
      </p:sp>
      <p:sp>
        <p:nvSpPr>
          <p:cNvPr id="13" name="바닥글 개체 틀 4"/>
          <p:cNvSpPr>
            <a:spLocks noGrp="1"/>
          </p:cNvSpPr>
          <p:nvPr>
            <p:ph type="ftr" sz="quarter" idx="11"/>
          </p:nvPr>
        </p:nvSpPr>
        <p:spPr/>
        <p:txBody>
          <a:bodyPr/>
          <a:lstStyle>
            <a:lvl1pPr>
              <a:defRPr/>
            </a:lvl1pPr>
          </a:lstStyle>
          <a:p>
            <a:pPr>
              <a:buClr>
                <a:prstClr val="black"/>
              </a:buClr>
              <a:defRPr/>
            </a:pPr>
            <a:endParaRPr lang="ko-KR" altLang="en-US">
              <a:solidFill>
                <a:prstClr val="black">
                  <a:tint val="75000"/>
                </a:prstClr>
              </a:solidFill>
            </a:endParaRPr>
          </a:p>
        </p:txBody>
      </p:sp>
    </p:spTree>
    <p:extLst>
      <p:ext uri="{BB962C8B-B14F-4D97-AF65-F5344CB8AC3E}">
        <p14:creationId xmlns:p14="http://schemas.microsoft.com/office/powerpoint/2010/main" val="2090424603"/>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구역 머리글">
    <p:bg>
      <p:bgPr>
        <a:blipFill dpi="0" rotWithShape="0">
          <a:blip r:embed="rId2" cstate="print"/>
          <a:srcRect/>
          <a:stretch>
            <a:fillRect/>
          </a:stretch>
        </a:blipFill>
        <a:effectLst/>
      </p:bgPr>
    </p:bg>
    <p:spTree>
      <p:nvGrpSpPr>
        <p:cNvPr id="1" name=""/>
        <p:cNvGrpSpPr/>
        <p:nvPr/>
      </p:nvGrpSpPr>
      <p:grpSpPr>
        <a:xfrm>
          <a:off x="0" y="0"/>
          <a:ext cx="0" cy="0"/>
          <a:chOff x="0" y="0"/>
          <a:chExt cx="0" cy="0"/>
        </a:xfrm>
      </p:grpSpPr>
      <p:pic>
        <p:nvPicPr>
          <p:cNvPr id="3" name="Picture 2" descr="I:\기타\파전클\cafelogo_v3.0_pack\cafelogo_v3.0.png"/>
          <p:cNvPicPr>
            <a:picLocks noChangeAspect="1" noChangeArrowheads="1"/>
          </p:cNvPicPr>
          <p:nvPr userDrawn="1"/>
        </p:nvPicPr>
        <p:blipFill>
          <a:blip r:embed="rId3" cstate="print">
            <a:extLst>
              <a:ext uri="{28A0092B-C50C-407E-A947-70E740481C1C}">
                <a14:useLocalDpi xmlns:a14="http://schemas.microsoft.com/office/drawing/2010/main" val="0"/>
              </a:ext>
            </a:extLst>
          </a:blip>
          <a:srcRect/>
          <a:stretch>
            <a:fillRect/>
          </a:stretch>
        </p:blipFill>
        <p:spPr bwMode="auto">
          <a:xfrm>
            <a:off x="6588167" y="1125576"/>
            <a:ext cx="2384425" cy="465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 name="제목 6"/>
          <p:cNvSpPr>
            <a:spLocks noGrp="1"/>
          </p:cNvSpPr>
          <p:nvPr>
            <p:ph type="title"/>
          </p:nvPr>
        </p:nvSpPr>
        <p:spPr>
          <a:xfrm>
            <a:off x="755576" y="2060849"/>
            <a:ext cx="6347048" cy="2007096"/>
          </a:xfrm>
        </p:spPr>
        <p:txBody>
          <a:bodyPr/>
          <a:lstStyle>
            <a:lvl1pPr algn="l">
              <a:defRPr lang="ko-KR" altLang="en-US" sz="5400" kern="1200" dirty="0" smtClean="0">
                <a:ln w="19050">
                  <a:solidFill>
                    <a:schemeClr val="bg1"/>
                  </a:solidFill>
                </a:ln>
                <a:solidFill>
                  <a:schemeClr val="bg2">
                    <a:lumMod val="10000"/>
                  </a:schemeClr>
                </a:solidFill>
                <a:effectLst>
                  <a:outerShdw blurRad="177800" sx="102000" sy="102000" algn="ctr" rotWithShape="0">
                    <a:prstClr val="black">
                      <a:alpha val="80000"/>
                    </a:prstClr>
                  </a:outerShdw>
                </a:effectLst>
                <a:latin typeface="+mj-lt"/>
                <a:ea typeface="+mj-ea"/>
                <a:cs typeface="+mj-cs"/>
              </a:defRPr>
            </a:lvl1pPr>
          </a:lstStyle>
          <a:p>
            <a:r>
              <a:rPr lang="ko-KR" altLang="en-US" dirty="0"/>
              <a:t>마스터 제목 스타일 편집</a:t>
            </a:r>
          </a:p>
        </p:txBody>
      </p:sp>
      <p:sp>
        <p:nvSpPr>
          <p:cNvPr id="4" name="날짜 개체 틀 3"/>
          <p:cNvSpPr>
            <a:spLocks noGrp="1"/>
          </p:cNvSpPr>
          <p:nvPr>
            <p:ph type="dt" sz="half" idx="10"/>
          </p:nvPr>
        </p:nvSpPr>
        <p:spPr/>
        <p:txBody>
          <a:bodyPr/>
          <a:lstStyle>
            <a:lvl1pPr>
              <a:defRPr/>
            </a:lvl1pPr>
          </a:lstStyle>
          <a:p>
            <a:pPr>
              <a:buClr>
                <a:prstClr val="black"/>
              </a:buClr>
              <a:defRPr/>
            </a:pPr>
            <a:endParaRPr lang="ko-KR" altLang="en-US">
              <a:solidFill>
                <a:prstClr val="black">
                  <a:tint val="75000"/>
                </a:prstClr>
              </a:solidFill>
            </a:endParaRPr>
          </a:p>
        </p:txBody>
      </p:sp>
      <p:sp>
        <p:nvSpPr>
          <p:cNvPr id="5" name="바닥글 개체 틀 4"/>
          <p:cNvSpPr>
            <a:spLocks noGrp="1"/>
          </p:cNvSpPr>
          <p:nvPr>
            <p:ph type="ftr" sz="quarter" idx="11"/>
          </p:nvPr>
        </p:nvSpPr>
        <p:spPr/>
        <p:txBody>
          <a:bodyPr/>
          <a:lstStyle>
            <a:lvl1pPr>
              <a:defRPr/>
            </a:lvl1pPr>
          </a:lstStyle>
          <a:p>
            <a:pPr>
              <a:buClr>
                <a:prstClr val="black"/>
              </a:buClr>
              <a:defRPr/>
            </a:pPr>
            <a:endParaRPr lang="ko-KR" altLang="en-US">
              <a:solidFill>
                <a:prstClr val="black">
                  <a:tint val="75000"/>
                </a:prstClr>
              </a:solidFill>
            </a:endParaRPr>
          </a:p>
        </p:txBody>
      </p:sp>
      <p:sp>
        <p:nvSpPr>
          <p:cNvPr id="6" name="슬라이드 번호 개체 틀 5"/>
          <p:cNvSpPr>
            <a:spLocks noGrp="1"/>
          </p:cNvSpPr>
          <p:nvPr>
            <p:ph type="sldNum" sz="quarter" idx="12"/>
          </p:nvPr>
        </p:nvSpPr>
        <p:spPr/>
        <p:txBody>
          <a:bodyPr/>
          <a:lstStyle>
            <a:lvl1pPr>
              <a:defRPr/>
            </a:lvl1pPr>
          </a:lstStyle>
          <a:p>
            <a:pPr>
              <a:buClr>
                <a:prstClr val="black"/>
              </a:buClr>
              <a:defRPr/>
            </a:pPr>
            <a:fld id="{B5FFE1C1-CF7A-49B8-9FA0-844A404F8028}" type="slidenum">
              <a:rPr lang="ko-KR" altLang="en-US" smtClean="0">
                <a:solidFill>
                  <a:prstClr val="black">
                    <a:tint val="75000"/>
                  </a:prstClr>
                </a:solidFill>
              </a:rPr>
              <a:pPr>
                <a:buClr>
                  <a:prstClr val="black"/>
                </a:buClr>
                <a:defRPr/>
              </a:pPr>
              <a:t>‹#›</a:t>
            </a:fld>
            <a:endParaRPr lang="ko-KR" altLang="en-US" dirty="0">
              <a:solidFill>
                <a:prstClr val="black">
                  <a:tint val="75000"/>
                </a:prstClr>
              </a:solidFill>
            </a:endParaRPr>
          </a:p>
        </p:txBody>
      </p:sp>
    </p:spTree>
    <p:extLst>
      <p:ext uri="{BB962C8B-B14F-4D97-AF65-F5344CB8AC3E}">
        <p14:creationId xmlns:p14="http://schemas.microsoft.com/office/powerpoint/2010/main" val="4129334718"/>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제목만">
    <p:bg>
      <p:bgPr>
        <a:solidFill>
          <a:schemeClr val="bg1"/>
        </a:solidFill>
        <a:effectLst/>
      </p:bgPr>
    </p:bg>
    <p:spTree>
      <p:nvGrpSpPr>
        <p:cNvPr id="1" name=""/>
        <p:cNvGrpSpPr/>
        <p:nvPr/>
      </p:nvGrpSpPr>
      <p:grpSpPr>
        <a:xfrm>
          <a:off x="0" y="0"/>
          <a:ext cx="0" cy="0"/>
          <a:chOff x="0" y="0"/>
          <a:chExt cx="0" cy="0"/>
        </a:xfrm>
      </p:grpSpPr>
      <p:pic>
        <p:nvPicPr>
          <p:cNvPr id="7" name="그림 6"/>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0" y="0"/>
            <a:ext cx="9144000" cy="6858000"/>
          </a:xfrm>
          <a:prstGeom prst="rect">
            <a:avLst/>
          </a:prstGeom>
        </p:spPr>
      </p:pic>
      <p:sp>
        <p:nvSpPr>
          <p:cNvPr id="2" name="제목 1"/>
          <p:cNvSpPr>
            <a:spLocks noGrp="1"/>
          </p:cNvSpPr>
          <p:nvPr>
            <p:ph type="title"/>
          </p:nvPr>
        </p:nvSpPr>
        <p:spPr>
          <a:xfrm>
            <a:off x="1475656" y="143636"/>
            <a:ext cx="6336704" cy="634082"/>
          </a:xfrm>
        </p:spPr>
        <p:txBody>
          <a:bodyPr>
            <a:noAutofit/>
          </a:bodyPr>
          <a:lstStyle>
            <a:lvl1pPr algn="l">
              <a:defRPr sz="3600">
                <a:solidFill>
                  <a:schemeClr val="bg1"/>
                </a:solidFill>
                <a:effectLst>
                  <a:outerShdw blurRad="127000" dist="38100" dir="2700000" algn="tl">
                    <a:srgbClr val="000000">
                      <a:alpha val="43137"/>
                    </a:srgbClr>
                  </a:outerShdw>
                </a:effectLst>
              </a:defRPr>
            </a:lvl1pPr>
          </a:lstStyle>
          <a:p>
            <a:r>
              <a:rPr lang="ko-KR" altLang="en-US" dirty="0"/>
              <a:t>마스터 제목 스타일 편집</a:t>
            </a:r>
          </a:p>
        </p:txBody>
      </p:sp>
      <p:sp>
        <p:nvSpPr>
          <p:cNvPr id="4" name="날짜 개체 틀 2"/>
          <p:cNvSpPr>
            <a:spLocks noGrp="1"/>
          </p:cNvSpPr>
          <p:nvPr>
            <p:ph type="dt" sz="half" idx="10"/>
          </p:nvPr>
        </p:nvSpPr>
        <p:spPr/>
        <p:txBody>
          <a:bodyPr/>
          <a:lstStyle>
            <a:lvl1pPr>
              <a:defRPr/>
            </a:lvl1pPr>
          </a:lstStyle>
          <a:p>
            <a:pPr>
              <a:buClr>
                <a:prstClr val="black"/>
              </a:buClr>
              <a:defRPr/>
            </a:pPr>
            <a:endParaRPr lang="ko-KR" altLang="en-US">
              <a:solidFill>
                <a:prstClr val="black">
                  <a:tint val="75000"/>
                </a:prstClr>
              </a:solidFill>
            </a:endParaRPr>
          </a:p>
        </p:txBody>
      </p:sp>
      <p:sp>
        <p:nvSpPr>
          <p:cNvPr id="5" name="바닥글 개체 틀 3"/>
          <p:cNvSpPr>
            <a:spLocks noGrp="1"/>
          </p:cNvSpPr>
          <p:nvPr>
            <p:ph type="ftr" sz="quarter" idx="11"/>
          </p:nvPr>
        </p:nvSpPr>
        <p:spPr/>
        <p:txBody>
          <a:bodyPr/>
          <a:lstStyle>
            <a:lvl1pPr>
              <a:defRPr/>
            </a:lvl1pPr>
          </a:lstStyle>
          <a:p>
            <a:pPr>
              <a:buClr>
                <a:prstClr val="black"/>
              </a:buClr>
              <a:defRPr/>
            </a:pPr>
            <a:endParaRPr lang="ko-KR" altLang="en-US">
              <a:solidFill>
                <a:prstClr val="black">
                  <a:tint val="75000"/>
                </a:prstClr>
              </a:solidFill>
            </a:endParaRPr>
          </a:p>
        </p:txBody>
      </p:sp>
      <p:sp>
        <p:nvSpPr>
          <p:cNvPr id="6" name="슬라이드 번호 개체 틀 4"/>
          <p:cNvSpPr>
            <a:spLocks noGrp="1"/>
          </p:cNvSpPr>
          <p:nvPr>
            <p:ph type="sldNum" sz="quarter" idx="12"/>
          </p:nvPr>
        </p:nvSpPr>
        <p:spPr/>
        <p:txBody>
          <a:bodyPr/>
          <a:lstStyle>
            <a:lvl1pPr>
              <a:defRPr/>
            </a:lvl1pPr>
          </a:lstStyle>
          <a:p>
            <a:pPr>
              <a:buClr>
                <a:prstClr val="black"/>
              </a:buClr>
              <a:defRPr/>
            </a:pPr>
            <a:fld id="{7C520AAD-A518-45EA-BC44-BF82E94DA52F}" type="slidenum">
              <a:rPr lang="ko-KR" altLang="en-US">
                <a:solidFill>
                  <a:prstClr val="black">
                    <a:tint val="75000"/>
                  </a:prstClr>
                </a:solidFill>
              </a:rPr>
              <a:pPr>
                <a:buClr>
                  <a:prstClr val="black"/>
                </a:buClr>
                <a:defRPr/>
              </a:pPr>
              <a:t>‹#›</a:t>
            </a:fld>
            <a:endParaRPr lang="ko-KR" altLang="en-US">
              <a:solidFill>
                <a:prstClr val="black">
                  <a:tint val="75000"/>
                </a:prstClr>
              </a:solidFill>
            </a:endParaRPr>
          </a:p>
        </p:txBody>
      </p:sp>
      <p:sp>
        <p:nvSpPr>
          <p:cNvPr id="8" name="텍스트 개체 틀 2"/>
          <p:cNvSpPr>
            <a:spLocks noGrp="1"/>
          </p:cNvSpPr>
          <p:nvPr>
            <p:ph idx="1"/>
          </p:nvPr>
        </p:nvSpPr>
        <p:spPr>
          <a:xfrm>
            <a:off x="457200" y="1600204"/>
            <a:ext cx="8229600" cy="4525963"/>
          </a:xfrm>
          <a:prstGeom prst="rect">
            <a:avLst/>
          </a:prstGeom>
        </p:spPr>
        <p:txBody>
          <a:bodyPr vert="horz" lIns="91062" tIns="45530" rIns="91062" bIns="45530" rtlCol="0">
            <a:normAutofit/>
          </a:bodyPr>
          <a:lstStyle>
            <a:lvl1pPr marL="341483" indent="-341483">
              <a:buFontTx/>
              <a:buBlip>
                <a:blip r:embed="rId3"/>
              </a:buBlip>
              <a:defRPr/>
            </a:lvl1pPr>
          </a:lstStyle>
          <a:p>
            <a:pPr lvl="0"/>
            <a:r>
              <a:rPr lang="ko-KR" altLang="en-US" dirty="0"/>
              <a:t>마스터 텍스트 스타일을 편집합니다</a:t>
            </a:r>
          </a:p>
          <a:p>
            <a:pPr lvl="1"/>
            <a:r>
              <a:rPr lang="ko-KR" altLang="en-US" dirty="0"/>
              <a:t>둘째 수준</a:t>
            </a:r>
          </a:p>
          <a:p>
            <a:pPr lvl="2"/>
            <a:r>
              <a:rPr lang="ko-KR" altLang="en-US" dirty="0"/>
              <a:t>셋째 수준</a:t>
            </a:r>
          </a:p>
          <a:p>
            <a:pPr lvl="3"/>
            <a:r>
              <a:rPr lang="ko-KR" altLang="en-US" dirty="0"/>
              <a:t>넷째 수준</a:t>
            </a:r>
          </a:p>
          <a:p>
            <a:pPr lvl="4"/>
            <a:r>
              <a:rPr lang="ko-KR" altLang="en-US" dirty="0"/>
              <a:t>다섯째 수준</a:t>
            </a:r>
          </a:p>
        </p:txBody>
      </p:sp>
      <p:pic>
        <p:nvPicPr>
          <p:cNvPr id="9" name="Picture 2" descr="http://kmug.co.kr/board/data/logo/1296267401/%C7%D1%B1%B9%B1%B3%C5%EB%BF%AC%B1%B8%BF%F8_%BD%C5%B7%CE%B0%ED.jpg"/>
          <p:cNvPicPr>
            <a:picLocks noChangeAspect="1" noChangeArrowheads="1"/>
          </p:cNvPicPr>
          <p:nvPr userDrawn="1"/>
        </p:nvPicPr>
        <p:blipFill>
          <a:blip r:embed="rId4" cstate="print">
            <a:extLst>
              <a:ext uri="{28A0092B-C50C-407E-A947-70E740481C1C}">
                <a14:useLocalDpi xmlns:a14="http://schemas.microsoft.com/office/drawing/2010/main" val="0"/>
              </a:ext>
            </a:extLst>
          </a:blip>
          <a:srcRect t="56104" r="44122" b="30611"/>
          <a:stretch>
            <a:fillRect/>
          </a:stretch>
        </p:blipFill>
        <p:spPr bwMode="auto">
          <a:xfrm>
            <a:off x="6286500" y="6286500"/>
            <a:ext cx="2857500" cy="571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414875165"/>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blank" preserve="1">
  <p:cSld name="빈 화면">
    <p:spTree>
      <p:nvGrpSpPr>
        <p:cNvPr id="1" name=""/>
        <p:cNvGrpSpPr/>
        <p:nvPr/>
      </p:nvGrpSpPr>
      <p:grpSpPr>
        <a:xfrm>
          <a:off x="0" y="0"/>
          <a:ext cx="0" cy="0"/>
          <a:chOff x="0" y="0"/>
          <a:chExt cx="0" cy="0"/>
        </a:xfrm>
      </p:grpSpPr>
      <p:sp>
        <p:nvSpPr>
          <p:cNvPr id="2" name="날짜 개체 틀 3"/>
          <p:cNvSpPr>
            <a:spLocks noGrp="1"/>
          </p:cNvSpPr>
          <p:nvPr>
            <p:ph type="dt" sz="half" idx="10"/>
          </p:nvPr>
        </p:nvSpPr>
        <p:spPr/>
        <p:txBody>
          <a:bodyPr/>
          <a:lstStyle>
            <a:lvl1pPr>
              <a:defRPr/>
            </a:lvl1pPr>
          </a:lstStyle>
          <a:p>
            <a:pPr>
              <a:buClr>
                <a:prstClr val="black"/>
              </a:buClr>
              <a:defRPr/>
            </a:pPr>
            <a:endParaRPr lang="ko-KR" altLang="en-US">
              <a:solidFill>
                <a:prstClr val="black">
                  <a:tint val="75000"/>
                </a:prstClr>
              </a:solidFill>
            </a:endParaRPr>
          </a:p>
        </p:txBody>
      </p:sp>
      <p:sp>
        <p:nvSpPr>
          <p:cNvPr id="3" name="바닥글 개체 틀 4"/>
          <p:cNvSpPr>
            <a:spLocks noGrp="1"/>
          </p:cNvSpPr>
          <p:nvPr>
            <p:ph type="ftr" sz="quarter" idx="11"/>
          </p:nvPr>
        </p:nvSpPr>
        <p:spPr/>
        <p:txBody>
          <a:bodyPr/>
          <a:lstStyle>
            <a:lvl1pPr>
              <a:defRPr/>
            </a:lvl1pPr>
          </a:lstStyle>
          <a:p>
            <a:pPr>
              <a:buClr>
                <a:prstClr val="black"/>
              </a:buClr>
              <a:defRPr/>
            </a:pPr>
            <a:endParaRPr lang="ko-KR" altLang="en-US">
              <a:solidFill>
                <a:prstClr val="black">
                  <a:tint val="75000"/>
                </a:prstClr>
              </a:solidFill>
            </a:endParaRPr>
          </a:p>
        </p:txBody>
      </p:sp>
      <p:sp>
        <p:nvSpPr>
          <p:cNvPr id="4" name="슬라이드 번호 개체 틀 5"/>
          <p:cNvSpPr>
            <a:spLocks noGrp="1"/>
          </p:cNvSpPr>
          <p:nvPr>
            <p:ph type="sldNum" sz="quarter" idx="12"/>
          </p:nvPr>
        </p:nvSpPr>
        <p:spPr/>
        <p:txBody>
          <a:bodyPr/>
          <a:lstStyle>
            <a:lvl1pPr>
              <a:defRPr/>
            </a:lvl1pPr>
          </a:lstStyle>
          <a:p>
            <a:pPr>
              <a:buClr>
                <a:prstClr val="black"/>
              </a:buClr>
              <a:defRPr/>
            </a:pPr>
            <a:fld id="{1AB58016-9E70-4890-A5FB-D841C0B155EA}" type="slidenum">
              <a:rPr lang="ko-KR" altLang="en-US">
                <a:solidFill>
                  <a:prstClr val="black">
                    <a:tint val="75000"/>
                  </a:prstClr>
                </a:solidFill>
              </a:rPr>
              <a:pPr>
                <a:buClr>
                  <a:prstClr val="black"/>
                </a:buClr>
                <a:defRPr/>
              </a:pPr>
              <a:t>‹#›</a:t>
            </a:fld>
            <a:endParaRPr lang="ko-KR" altLang="en-US">
              <a:solidFill>
                <a:prstClr val="black">
                  <a:tint val="75000"/>
                </a:prstClr>
              </a:solidFill>
            </a:endParaRPr>
          </a:p>
        </p:txBody>
      </p:sp>
    </p:spTree>
    <p:extLst>
      <p:ext uri="{BB962C8B-B14F-4D97-AF65-F5344CB8AC3E}">
        <p14:creationId xmlns:p14="http://schemas.microsoft.com/office/powerpoint/2010/main" val="2991162722"/>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obj" preserve="1">
  <p:cSld name="2_제목 및 내용">
    <p:spTree>
      <p:nvGrpSpPr>
        <p:cNvPr id="1" name=""/>
        <p:cNvGrpSpPr/>
        <p:nvPr/>
      </p:nvGrpSpPr>
      <p:grpSpPr>
        <a:xfrm>
          <a:off x="0" y="0"/>
          <a:ext cx="0" cy="0"/>
          <a:chOff x="0" y="0"/>
          <a:chExt cx="0" cy="0"/>
        </a:xfrm>
      </p:grpSpPr>
      <p:sp>
        <p:nvSpPr>
          <p:cNvPr id="2" name="제목 1"/>
          <p:cNvSpPr>
            <a:spLocks noGrp="1"/>
          </p:cNvSpPr>
          <p:nvPr>
            <p:ph type="title"/>
          </p:nvPr>
        </p:nvSpPr>
        <p:spPr>
          <a:xfrm>
            <a:off x="457201" y="274639"/>
            <a:ext cx="8229600" cy="1143000"/>
          </a:xfrm>
          <a:prstGeom prst="rect">
            <a:avLst/>
          </a:prstGeom>
        </p:spPr>
        <p:txBody>
          <a:bodyPr lIns="95602" tIns="47802" rIns="95602" bIns="47802"/>
          <a:lstStyle/>
          <a:p>
            <a:r>
              <a:rPr lang="ko-KR" altLang="en-US"/>
              <a:t>마스터 제목 스타일 편집</a:t>
            </a:r>
          </a:p>
        </p:txBody>
      </p:sp>
      <p:sp>
        <p:nvSpPr>
          <p:cNvPr id="3" name="내용 개체 틀 2"/>
          <p:cNvSpPr>
            <a:spLocks noGrp="1"/>
          </p:cNvSpPr>
          <p:nvPr>
            <p:ph idx="1"/>
          </p:nvPr>
        </p:nvSpPr>
        <p:spPr>
          <a:xfrm>
            <a:off x="457201" y="1600204"/>
            <a:ext cx="8229600" cy="4525963"/>
          </a:xfrm>
          <a:prstGeom prst="rect">
            <a:avLst/>
          </a:prstGeom>
        </p:spPr>
        <p:txBody>
          <a:bodyPr lIns="95602" tIns="47802" rIns="95602" bIns="47802"/>
          <a:lstStyle/>
          <a:p>
            <a:pPr lvl="0"/>
            <a:r>
              <a:rPr lang="ko-KR" altLang="en-US"/>
              <a:t>마스터 텍스트 스타일을 편집합니다</a:t>
            </a:r>
          </a:p>
          <a:p>
            <a:pPr lvl="1"/>
            <a:r>
              <a:rPr lang="ko-KR" altLang="en-US"/>
              <a:t>둘째 수준</a:t>
            </a:r>
          </a:p>
          <a:p>
            <a:pPr lvl="2"/>
            <a:r>
              <a:rPr lang="ko-KR" altLang="en-US"/>
              <a:t>셋째 수준</a:t>
            </a:r>
          </a:p>
          <a:p>
            <a:pPr lvl="3"/>
            <a:r>
              <a:rPr lang="ko-KR" altLang="en-US"/>
              <a:t>넷째 수준</a:t>
            </a:r>
          </a:p>
          <a:p>
            <a:pPr lvl="4"/>
            <a:r>
              <a:rPr lang="ko-KR" altLang="en-US"/>
              <a:t>다섯째 수준</a:t>
            </a:r>
          </a:p>
        </p:txBody>
      </p:sp>
      <p:sp>
        <p:nvSpPr>
          <p:cNvPr id="4" name="날짜 개체 틀 3"/>
          <p:cNvSpPr>
            <a:spLocks noGrp="1"/>
          </p:cNvSpPr>
          <p:nvPr>
            <p:ph type="dt" sz="half" idx="10"/>
          </p:nvPr>
        </p:nvSpPr>
        <p:spPr>
          <a:xfrm>
            <a:off x="457472" y="6356993"/>
            <a:ext cx="2133962" cy="364281"/>
          </a:xfrm>
          <a:prstGeom prst="rect">
            <a:avLst/>
          </a:prstGeom>
        </p:spPr>
        <p:txBody>
          <a:bodyPr lIns="95602" tIns="47802" rIns="95602" bIns="47802"/>
          <a:lstStyle>
            <a:lvl1pPr defTabSz="956005" fontAlgn="auto">
              <a:spcBef>
                <a:spcPts val="0"/>
              </a:spcBef>
              <a:spcAft>
                <a:spcPts val="0"/>
              </a:spcAft>
              <a:defRPr kumimoji="0">
                <a:latin typeface="+mn-lt"/>
                <a:ea typeface="+mn-ea"/>
              </a:defRPr>
            </a:lvl1pPr>
          </a:lstStyle>
          <a:p>
            <a:pPr>
              <a:defRPr/>
            </a:pPr>
            <a:endParaRPr lang="ko-KR" altLang="en-US" sz="1900" dirty="0">
              <a:solidFill>
                <a:prstClr val="black"/>
              </a:solidFill>
            </a:endParaRPr>
          </a:p>
        </p:txBody>
      </p:sp>
      <p:sp>
        <p:nvSpPr>
          <p:cNvPr id="5" name="바닥글 개체 틀 4"/>
          <p:cNvSpPr>
            <a:spLocks noGrp="1"/>
          </p:cNvSpPr>
          <p:nvPr>
            <p:ph type="ftr" sz="quarter" idx="11"/>
          </p:nvPr>
        </p:nvSpPr>
        <p:spPr>
          <a:xfrm>
            <a:off x="3123605" y="6356993"/>
            <a:ext cx="2896867" cy="364281"/>
          </a:xfrm>
          <a:prstGeom prst="rect">
            <a:avLst/>
          </a:prstGeom>
        </p:spPr>
        <p:txBody>
          <a:bodyPr lIns="95602" tIns="47802" rIns="95602" bIns="47802"/>
          <a:lstStyle>
            <a:lvl1pPr defTabSz="956005" fontAlgn="auto">
              <a:spcBef>
                <a:spcPts val="0"/>
              </a:spcBef>
              <a:spcAft>
                <a:spcPts val="0"/>
              </a:spcAft>
              <a:defRPr kumimoji="0">
                <a:latin typeface="+mn-lt"/>
                <a:ea typeface="+mn-ea"/>
              </a:defRPr>
            </a:lvl1pPr>
          </a:lstStyle>
          <a:p>
            <a:pPr>
              <a:defRPr/>
            </a:pPr>
            <a:endParaRPr lang="ko-KR" altLang="en-US" sz="1900" dirty="0">
              <a:solidFill>
                <a:prstClr val="black"/>
              </a:solidFill>
            </a:endParaRPr>
          </a:p>
        </p:txBody>
      </p:sp>
      <p:sp>
        <p:nvSpPr>
          <p:cNvPr id="6" name="슬라이드 번호 개체 틀 5"/>
          <p:cNvSpPr>
            <a:spLocks noGrp="1"/>
          </p:cNvSpPr>
          <p:nvPr>
            <p:ph type="sldNum" sz="quarter" idx="12"/>
          </p:nvPr>
        </p:nvSpPr>
        <p:spPr>
          <a:xfrm>
            <a:off x="6552567" y="6356993"/>
            <a:ext cx="2133962" cy="364281"/>
          </a:xfrm>
          <a:prstGeom prst="rect">
            <a:avLst/>
          </a:prstGeom>
        </p:spPr>
        <p:txBody>
          <a:bodyPr lIns="95602" tIns="47802" rIns="95602" bIns="47802"/>
          <a:lstStyle>
            <a:lvl1pPr defTabSz="956005" fontAlgn="auto">
              <a:spcBef>
                <a:spcPts val="0"/>
              </a:spcBef>
              <a:spcAft>
                <a:spcPts val="0"/>
              </a:spcAft>
              <a:defRPr kumimoji="0">
                <a:latin typeface="+mn-lt"/>
                <a:ea typeface="+mn-ea"/>
              </a:defRPr>
            </a:lvl1pPr>
          </a:lstStyle>
          <a:p>
            <a:pPr>
              <a:defRPr/>
            </a:pPr>
            <a:fld id="{571134D2-8718-4405-A114-4DCC9F78C644}" type="slidenum">
              <a:rPr lang="ko-KR" altLang="en-US" sz="1900">
                <a:solidFill>
                  <a:prstClr val="black"/>
                </a:solidFill>
              </a:rPr>
              <a:pPr>
                <a:defRPr/>
              </a:pPr>
              <a:t>‹#›</a:t>
            </a:fld>
            <a:endParaRPr lang="ko-KR" altLang="en-US" sz="1900" dirty="0">
              <a:solidFill>
                <a:prstClr val="black"/>
              </a:solidFill>
            </a:endParaRPr>
          </a:p>
        </p:txBody>
      </p:sp>
    </p:spTree>
    <p:extLst>
      <p:ext uri="{BB962C8B-B14F-4D97-AF65-F5344CB8AC3E}">
        <p14:creationId xmlns:p14="http://schemas.microsoft.com/office/powerpoint/2010/main" val="2396183064"/>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title" preserve="1">
  <p:cSld name="제목 슬라이드">
    <p:spTree>
      <p:nvGrpSpPr>
        <p:cNvPr id="1" name=""/>
        <p:cNvGrpSpPr/>
        <p:nvPr/>
      </p:nvGrpSpPr>
      <p:grpSpPr>
        <a:xfrm>
          <a:off x="0" y="0"/>
          <a:ext cx="0" cy="0"/>
          <a:chOff x="0" y="0"/>
          <a:chExt cx="0" cy="0"/>
        </a:xfrm>
      </p:grpSpPr>
      <p:sp>
        <p:nvSpPr>
          <p:cNvPr id="2" name="제목 1"/>
          <p:cNvSpPr>
            <a:spLocks noGrp="1"/>
          </p:cNvSpPr>
          <p:nvPr>
            <p:ph type="ctrTitle"/>
          </p:nvPr>
        </p:nvSpPr>
        <p:spPr>
          <a:xfrm>
            <a:off x="633046" y="2130502"/>
            <a:ext cx="7174523" cy="1470025"/>
          </a:xfrm>
        </p:spPr>
        <p:txBody>
          <a:bodyPr lIns="91234" tIns="45619" rIns="91234" bIns="45619"/>
          <a:lstStyle/>
          <a:p>
            <a:r>
              <a:rPr lang="ko-KR" altLang="en-US"/>
              <a:t>마스터 제목 스타일 편집</a:t>
            </a:r>
          </a:p>
        </p:txBody>
      </p:sp>
      <p:sp>
        <p:nvSpPr>
          <p:cNvPr id="3" name="부제목 2"/>
          <p:cNvSpPr>
            <a:spLocks noGrp="1"/>
          </p:cNvSpPr>
          <p:nvPr>
            <p:ph type="subTitle" idx="1"/>
          </p:nvPr>
        </p:nvSpPr>
        <p:spPr>
          <a:xfrm>
            <a:off x="1266092" y="3886204"/>
            <a:ext cx="5908431" cy="1752600"/>
          </a:xfrm>
        </p:spPr>
        <p:txBody>
          <a:bodyPr lIns="91234" tIns="45619" rIns="91234" bIns="45619"/>
          <a:lstStyle>
            <a:lvl1pPr marL="0" indent="0" algn="ctr">
              <a:buNone/>
              <a:defRPr/>
            </a:lvl1pPr>
            <a:lvl2pPr marL="456163" indent="0" algn="ctr">
              <a:buNone/>
              <a:defRPr/>
            </a:lvl2pPr>
            <a:lvl3pPr marL="912330" indent="0" algn="ctr">
              <a:buNone/>
              <a:defRPr/>
            </a:lvl3pPr>
            <a:lvl4pPr marL="1368487" indent="0" algn="ctr">
              <a:buNone/>
              <a:defRPr/>
            </a:lvl4pPr>
            <a:lvl5pPr marL="1824651" indent="0" algn="ctr">
              <a:buNone/>
              <a:defRPr/>
            </a:lvl5pPr>
            <a:lvl6pPr marL="2280811" indent="0" algn="ctr">
              <a:buNone/>
              <a:defRPr/>
            </a:lvl6pPr>
            <a:lvl7pPr marL="2736971" indent="0" algn="ctr">
              <a:buNone/>
              <a:defRPr/>
            </a:lvl7pPr>
            <a:lvl8pPr marL="3193130" indent="0" algn="ctr">
              <a:buNone/>
              <a:defRPr/>
            </a:lvl8pPr>
            <a:lvl9pPr marL="3649301" indent="0" algn="ctr">
              <a:buNone/>
              <a:defRPr/>
            </a:lvl9pPr>
          </a:lstStyle>
          <a:p>
            <a:r>
              <a:rPr lang="ko-KR" altLang="en-US"/>
              <a:t>마스터 부제목 스타일 편집</a:t>
            </a:r>
          </a:p>
        </p:txBody>
      </p:sp>
    </p:spTree>
    <p:extLst>
      <p:ext uri="{BB962C8B-B14F-4D97-AF65-F5344CB8AC3E}">
        <p14:creationId xmlns:p14="http://schemas.microsoft.com/office/powerpoint/2010/main" val="3686521894"/>
      </p:ext>
    </p:extLst>
  </p:cSld>
  <p:clrMapOvr>
    <a:masterClrMapping/>
  </p:clrMapOvr>
  <p:transition>
    <p:fade/>
  </p:transition>
</p:sldLayout>
</file>

<file path=ppt/slideLayouts/slideLayout8.xml><?xml version="1.0" encoding="utf-8"?>
<p:sldLayout xmlns:a="http://schemas.openxmlformats.org/drawingml/2006/main" xmlns:r="http://schemas.openxmlformats.org/officeDocument/2006/relationships" xmlns:p="http://schemas.openxmlformats.org/presentationml/2006/main" type="blank" preserve="1">
  <p:cSld name="빈 화면">
    <p:spTree>
      <p:nvGrpSpPr>
        <p:cNvPr id="1" name=""/>
        <p:cNvGrpSpPr/>
        <p:nvPr/>
      </p:nvGrpSpPr>
      <p:grpSpPr>
        <a:xfrm>
          <a:off x="0" y="0"/>
          <a:ext cx="0" cy="0"/>
          <a:chOff x="0" y="0"/>
          <a:chExt cx="0" cy="0"/>
        </a:xfrm>
      </p:grpSpPr>
      <p:sp>
        <p:nvSpPr>
          <p:cNvPr id="2" name="슬라이드 번호 개체 틀 5"/>
          <p:cNvSpPr>
            <a:spLocks noGrp="1"/>
          </p:cNvSpPr>
          <p:nvPr>
            <p:ph type="sldNum" sz="quarter" idx="10"/>
          </p:nvPr>
        </p:nvSpPr>
        <p:spPr/>
        <p:txBody>
          <a:bodyPr/>
          <a:lstStyle>
            <a:lvl1pPr>
              <a:defRPr/>
            </a:lvl1pPr>
          </a:lstStyle>
          <a:p>
            <a:pPr>
              <a:defRPr/>
            </a:pPr>
            <a:fld id="{07A8D28A-F068-4CE6-B3B1-E27945991202}" type="slidenum">
              <a:rPr lang="ko-KR" altLang="en-US">
                <a:solidFill>
                  <a:srgbClr val="FFFFFF"/>
                </a:solidFill>
              </a:rPr>
              <a:pPr>
                <a:defRPr/>
              </a:pPr>
              <a:t>‹#›</a:t>
            </a:fld>
            <a:endParaRPr lang="ko-KR" altLang="en-US">
              <a:solidFill>
                <a:srgbClr val="FFFFFF"/>
              </a:solidFill>
            </a:endParaRPr>
          </a:p>
        </p:txBody>
      </p:sp>
    </p:spTree>
    <p:extLst>
      <p:ext uri="{BB962C8B-B14F-4D97-AF65-F5344CB8AC3E}">
        <p14:creationId xmlns:p14="http://schemas.microsoft.com/office/powerpoint/2010/main" val="550578952"/>
      </p:ext>
    </p:extLst>
  </p:cSld>
  <p:clrMapOvr>
    <a:masterClrMapping/>
  </p:clrMapOvr>
  <p:transition>
    <p:fade/>
  </p:transition>
</p:sldLayout>
</file>

<file path=ppt/slideMasters/_rels/slideMaster1.xml.rels><?xml version="1.0" encoding="UTF-8" standalone="yes"?>
<Relationships xmlns="http://schemas.openxmlformats.org/package/2006/relationships"><Relationship Id="rId3" Type="http://schemas.openxmlformats.org/officeDocument/2006/relationships/slideLayout" Target="../slideLayouts/slideLayout3.xml"/><Relationship Id="rId7"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5" Type="http://schemas.openxmlformats.org/officeDocument/2006/relationships/slideLayout" Target="../slideLayouts/slideLayout5.xml"/><Relationship Id="rId4" Type="http://schemas.openxmlformats.org/officeDocument/2006/relationships/slideLayout" Target="../slideLayouts/slideLayout4.xml"/></Relationships>
</file>

<file path=ppt/slideMasters/_rels/slideMaster2.xml.rels><?xml version="1.0" encoding="UTF-8" standalone="yes"?>
<Relationships xmlns="http://schemas.openxmlformats.org/package/2006/relationships"><Relationship Id="rId3" Type="http://schemas.openxmlformats.org/officeDocument/2006/relationships/theme" Target="../theme/theme2.xml"/><Relationship Id="rId2" Type="http://schemas.openxmlformats.org/officeDocument/2006/relationships/slideLayout" Target="../slideLayouts/slideLayout8.xml"/><Relationship Id="rId1" Type="http://schemas.openxmlformats.org/officeDocument/2006/relationships/slideLayout" Target="../slideLayouts/slideLayout7.xml"/><Relationship Id="rId4" Type="http://schemas.openxmlformats.org/officeDocument/2006/relationships/image" Target="../media/image7.jpeg"/></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제목 개체 틀 1"/>
          <p:cNvSpPr>
            <a:spLocks noGrp="1"/>
          </p:cNvSpPr>
          <p:nvPr>
            <p:ph type="title"/>
          </p:nvPr>
        </p:nvSpPr>
        <p:spPr>
          <a:xfrm>
            <a:off x="457200" y="274638"/>
            <a:ext cx="8229600" cy="1143000"/>
          </a:xfrm>
          <a:prstGeom prst="rect">
            <a:avLst/>
          </a:prstGeom>
        </p:spPr>
        <p:txBody>
          <a:bodyPr vert="horz" lIns="91062" tIns="45530" rIns="91062" bIns="45530" rtlCol="0" anchor="ctr">
            <a:normAutofit/>
          </a:bodyPr>
          <a:lstStyle/>
          <a:p>
            <a:r>
              <a:rPr lang="ko-KR" altLang="en-US"/>
              <a:t>마스터 제목 스타일 편집</a:t>
            </a:r>
          </a:p>
        </p:txBody>
      </p:sp>
      <p:sp>
        <p:nvSpPr>
          <p:cNvPr id="3" name="텍스트 개체 틀 2"/>
          <p:cNvSpPr>
            <a:spLocks noGrp="1"/>
          </p:cNvSpPr>
          <p:nvPr>
            <p:ph type="body" idx="1"/>
          </p:nvPr>
        </p:nvSpPr>
        <p:spPr>
          <a:xfrm>
            <a:off x="457200" y="1600204"/>
            <a:ext cx="8229600" cy="4525963"/>
          </a:xfrm>
          <a:prstGeom prst="rect">
            <a:avLst/>
          </a:prstGeom>
        </p:spPr>
        <p:txBody>
          <a:bodyPr vert="horz" lIns="91062" tIns="45530" rIns="91062" bIns="45530" rtlCol="0">
            <a:normAutofit/>
          </a:bodyPr>
          <a:lstStyle/>
          <a:p>
            <a:pPr lvl="0"/>
            <a:r>
              <a:rPr lang="ko-KR" altLang="en-US" dirty="0"/>
              <a:t>마스터 텍스트 스타일을 편집합니다</a:t>
            </a:r>
          </a:p>
          <a:p>
            <a:pPr lvl="1"/>
            <a:r>
              <a:rPr lang="ko-KR" altLang="en-US" dirty="0"/>
              <a:t>둘째 수준</a:t>
            </a:r>
          </a:p>
          <a:p>
            <a:pPr lvl="2"/>
            <a:r>
              <a:rPr lang="ko-KR" altLang="en-US" dirty="0"/>
              <a:t>셋째 수준</a:t>
            </a:r>
          </a:p>
          <a:p>
            <a:pPr lvl="3"/>
            <a:r>
              <a:rPr lang="ko-KR" altLang="en-US" dirty="0"/>
              <a:t>넷째 수준</a:t>
            </a:r>
          </a:p>
          <a:p>
            <a:pPr lvl="4"/>
            <a:r>
              <a:rPr lang="ko-KR" altLang="en-US" dirty="0"/>
              <a:t>다섯째 수준</a:t>
            </a:r>
          </a:p>
        </p:txBody>
      </p:sp>
      <p:sp>
        <p:nvSpPr>
          <p:cNvPr id="4" name="날짜 개체 틀 3"/>
          <p:cNvSpPr>
            <a:spLocks noGrp="1"/>
          </p:cNvSpPr>
          <p:nvPr>
            <p:ph type="dt" sz="half" idx="2"/>
          </p:nvPr>
        </p:nvSpPr>
        <p:spPr>
          <a:xfrm>
            <a:off x="457200" y="6356388"/>
            <a:ext cx="2133600" cy="365125"/>
          </a:xfrm>
          <a:prstGeom prst="rect">
            <a:avLst/>
          </a:prstGeom>
        </p:spPr>
        <p:txBody>
          <a:bodyPr vert="horz" lIns="91062" tIns="45530" rIns="91062" bIns="45530" rtlCol="0" anchor="ctr"/>
          <a:lstStyle>
            <a:lvl1pPr algn="l">
              <a:lnSpc>
                <a:spcPct val="105000"/>
              </a:lnSpc>
              <a:spcBef>
                <a:spcPct val="50000"/>
              </a:spcBef>
              <a:buClr>
                <a:schemeClr val="tx1"/>
              </a:buClr>
              <a:buFont typeface="Wingdings" pitchFamily="2" charset="2"/>
              <a:buNone/>
              <a:defRPr sz="1200">
                <a:solidFill>
                  <a:schemeClr val="tx1">
                    <a:tint val="75000"/>
                  </a:schemeClr>
                </a:solidFill>
                <a:ea typeface="HY헤드라인M" pitchFamily="18" charset="-127"/>
              </a:defRPr>
            </a:lvl1pPr>
          </a:lstStyle>
          <a:p>
            <a:pPr fontAlgn="base">
              <a:spcAft>
                <a:spcPct val="0"/>
              </a:spcAft>
              <a:buClr>
                <a:prstClr val="black"/>
              </a:buClr>
              <a:defRPr/>
            </a:pPr>
            <a:endParaRPr kumimoji="1" lang="ko-KR" altLang="en-US">
              <a:solidFill>
                <a:prstClr val="black">
                  <a:tint val="75000"/>
                </a:prstClr>
              </a:solidFill>
              <a:latin typeface="HY헤드라인M" pitchFamily="18" charset="-127"/>
            </a:endParaRPr>
          </a:p>
        </p:txBody>
      </p:sp>
      <p:sp>
        <p:nvSpPr>
          <p:cNvPr id="5" name="바닥글 개체 틀 4"/>
          <p:cNvSpPr>
            <a:spLocks noGrp="1"/>
          </p:cNvSpPr>
          <p:nvPr>
            <p:ph type="ftr" sz="quarter" idx="3"/>
          </p:nvPr>
        </p:nvSpPr>
        <p:spPr>
          <a:xfrm>
            <a:off x="3124200" y="6356388"/>
            <a:ext cx="2895600" cy="365125"/>
          </a:xfrm>
          <a:prstGeom prst="rect">
            <a:avLst/>
          </a:prstGeom>
        </p:spPr>
        <p:txBody>
          <a:bodyPr vert="horz" lIns="91062" tIns="45530" rIns="91062" bIns="45530" rtlCol="0" anchor="ctr"/>
          <a:lstStyle>
            <a:lvl1pPr algn="ctr">
              <a:lnSpc>
                <a:spcPct val="105000"/>
              </a:lnSpc>
              <a:spcBef>
                <a:spcPct val="50000"/>
              </a:spcBef>
              <a:buClr>
                <a:schemeClr val="tx1"/>
              </a:buClr>
              <a:buFont typeface="Wingdings" pitchFamily="2" charset="2"/>
              <a:buNone/>
              <a:defRPr sz="1200">
                <a:solidFill>
                  <a:schemeClr val="tx1">
                    <a:tint val="75000"/>
                  </a:schemeClr>
                </a:solidFill>
                <a:ea typeface="HY헤드라인M" pitchFamily="18" charset="-127"/>
              </a:defRPr>
            </a:lvl1pPr>
          </a:lstStyle>
          <a:p>
            <a:pPr fontAlgn="base">
              <a:spcAft>
                <a:spcPct val="0"/>
              </a:spcAft>
              <a:buClr>
                <a:prstClr val="black"/>
              </a:buClr>
              <a:defRPr/>
            </a:pPr>
            <a:endParaRPr kumimoji="1" lang="ko-KR" altLang="en-US">
              <a:solidFill>
                <a:prstClr val="black">
                  <a:tint val="75000"/>
                </a:prstClr>
              </a:solidFill>
              <a:latin typeface="HY헤드라인M" pitchFamily="18" charset="-127"/>
            </a:endParaRPr>
          </a:p>
        </p:txBody>
      </p:sp>
      <p:sp>
        <p:nvSpPr>
          <p:cNvPr id="6" name="슬라이드 번호 개체 틀 5"/>
          <p:cNvSpPr>
            <a:spLocks noGrp="1"/>
          </p:cNvSpPr>
          <p:nvPr>
            <p:ph type="sldNum" sz="quarter" idx="4"/>
          </p:nvPr>
        </p:nvSpPr>
        <p:spPr>
          <a:xfrm>
            <a:off x="6553201" y="6356388"/>
            <a:ext cx="2133600" cy="365125"/>
          </a:xfrm>
          <a:prstGeom prst="rect">
            <a:avLst/>
          </a:prstGeom>
        </p:spPr>
        <p:txBody>
          <a:bodyPr vert="horz" lIns="91062" tIns="45530" rIns="91062" bIns="45530" rtlCol="0" anchor="ctr"/>
          <a:lstStyle>
            <a:lvl1pPr algn="r">
              <a:lnSpc>
                <a:spcPct val="105000"/>
              </a:lnSpc>
              <a:spcBef>
                <a:spcPct val="50000"/>
              </a:spcBef>
              <a:buClr>
                <a:schemeClr val="tx1"/>
              </a:buClr>
              <a:buFont typeface="Wingdings" pitchFamily="2" charset="2"/>
              <a:buNone/>
              <a:defRPr sz="1200">
                <a:solidFill>
                  <a:schemeClr val="tx1">
                    <a:tint val="75000"/>
                  </a:schemeClr>
                </a:solidFill>
                <a:ea typeface="HY헤드라인M" pitchFamily="18" charset="-127"/>
              </a:defRPr>
            </a:lvl1pPr>
          </a:lstStyle>
          <a:p>
            <a:pPr fontAlgn="base">
              <a:spcAft>
                <a:spcPct val="0"/>
              </a:spcAft>
              <a:buClr>
                <a:prstClr val="black"/>
              </a:buClr>
              <a:defRPr/>
            </a:pPr>
            <a:fld id="{8BE4CBAE-8057-486B-AC54-D2071BAC331C}" type="slidenum">
              <a:rPr kumimoji="1" lang="ko-KR" altLang="en-US">
                <a:solidFill>
                  <a:prstClr val="black">
                    <a:tint val="75000"/>
                  </a:prstClr>
                </a:solidFill>
                <a:latin typeface="HY헤드라인M" pitchFamily="18" charset="-127"/>
              </a:rPr>
              <a:pPr fontAlgn="base">
                <a:spcAft>
                  <a:spcPct val="0"/>
                </a:spcAft>
                <a:buClr>
                  <a:prstClr val="black"/>
                </a:buClr>
                <a:defRPr/>
              </a:pPr>
              <a:t>‹#›</a:t>
            </a:fld>
            <a:endParaRPr kumimoji="1" lang="ko-KR" altLang="en-US">
              <a:solidFill>
                <a:prstClr val="black">
                  <a:tint val="75000"/>
                </a:prstClr>
              </a:solidFill>
              <a:latin typeface="HY헤드라인M" pitchFamily="18" charset="-127"/>
            </a:endParaRPr>
          </a:p>
        </p:txBody>
      </p:sp>
    </p:spTree>
    <p:extLst>
      <p:ext uri="{BB962C8B-B14F-4D97-AF65-F5344CB8AC3E}">
        <p14:creationId xmlns:p14="http://schemas.microsoft.com/office/powerpoint/2010/main" val="3015585666"/>
      </p:ext>
    </p:extLst>
  </p:cSld>
  <p:clrMap bg1="lt1" tx1="dk1" bg2="lt2" tx2="dk2" accent1="accent1" accent2="accent2" accent3="accent3" accent4="accent4" accent5="accent5" accent6="accent6" hlink="hlink" folHlink="folHlink"/>
  <p:sldLayoutIdLst>
    <p:sldLayoutId id="2147483655" r:id="rId1"/>
    <p:sldLayoutId id="2147483656" r:id="rId2"/>
    <p:sldLayoutId id="2147483657" r:id="rId3"/>
    <p:sldLayoutId id="2147483658" r:id="rId4"/>
    <p:sldLayoutId id="2147483659" r:id="rId5"/>
    <p:sldLayoutId id="2147483660" r:id="rId6"/>
  </p:sldLayoutIdLst>
  <p:hf hdr="0" ftr="0"/>
  <p:txStyles>
    <p:titleStyle>
      <a:lvl1pPr algn="ctr" rtl="0" eaLnBrk="0" fontAlgn="base" latinLnBrk="1" hangingPunct="0">
        <a:spcBef>
          <a:spcPct val="0"/>
        </a:spcBef>
        <a:spcAft>
          <a:spcPct val="0"/>
        </a:spcAft>
        <a:defRPr sz="4400" kern="1200">
          <a:ln>
            <a:solidFill>
              <a:schemeClr val="bg1">
                <a:alpha val="5000"/>
              </a:schemeClr>
            </a:solidFill>
          </a:ln>
          <a:solidFill>
            <a:schemeClr val="tx1"/>
          </a:solidFill>
          <a:latin typeface="+mj-lt"/>
          <a:ea typeface="+mj-ea"/>
          <a:cs typeface="다음_SemiBold"/>
        </a:defRPr>
      </a:lvl1pPr>
      <a:lvl2pPr algn="ctr" rtl="0" eaLnBrk="0" fontAlgn="base" latinLnBrk="1" hangingPunct="0">
        <a:spcBef>
          <a:spcPct val="0"/>
        </a:spcBef>
        <a:spcAft>
          <a:spcPct val="0"/>
        </a:spcAft>
        <a:defRPr sz="4400">
          <a:solidFill>
            <a:schemeClr val="tx1"/>
          </a:solidFill>
          <a:latin typeface="나눔고딕 ExtraBold"/>
          <a:ea typeface="다음_SemiBold"/>
          <a:cs typeface="다음_SemiBold"/>
        </a:defRPr>
      </a:lvl2pPr>
      <a:lvl3pPr algn="ctr" rtl="0" eaLnBrk="0" fontAlgn="base" latinLnBrk="1" hangingPunct="0">
        <a:spcBef>
          <a:spcPct val="0"/>
        </a:spcBef>
        <a:spcAft>
          <a:spcPct val="0"/>
        </a:spcAft>
        <a:defRPr sz="4400">
          <a:solidFill>
            <a:schemeClr val="tx1"/>
          </a:solidFill>
          <a:latin typeface="나눔고딕 ExtraBold"/>
          <a:ea typeface="다음_SemiBold"/>
          <a:cs typeface="다음_SemiBold"/>
        </a:defRPr>
      </a:lvl3pPr>
      <a:lvl4pPr algn="ctr" rtl="0" eaLnBrk="0" fontAlgn="base" latinLnBrk="1" hangingPunct="0">
        <a:spcBef>
          <a:spcPct val="0"/>
        </a:spcBef>
        <a:spcAft>
          <a:spcPct val="0"/>
        </a:spcAft>
        <a:defRPr sz="4400">
          <a:solidFill>
            <a:schemeClr val="tx1"/>
          </a:solidFill>
          <a:latin typeface="나눔고딕 ExtraBold"/>
          <a:ea typeface="다음_SemiBold"/>
          <a:cs typeface="다음_SemiBold"/>
        </a:defRPr>
      </a:lvl4pPr>
      <a:lvl5pPr algn="ctr" rtl="0" eaLnBrk="0" fontAlgn="base" latinLnBrk="1" hangingPunct="0">
        <a:spcBef>
          <a:spcPct val="0"/>
        </a:spcBef>
        <a:spcAft>
          <a:spcPct val="0"/>
        </a:spcAft>
        <a:defRPr sz="4400">
          <a:solidFill>
            <a:schemeClr val="tx1"/>
          </a:solidFill>
          <a:latin typeface="나눔고딕 ExtraBold"/>
          <a:ea typeface="다음_SemiBold"/>
          <a:cs typeface="다음_SemiBold"/>
        </a:defRPr>
      </a:lvl5pPr>
      <a:lvl6pPr marL="455311" algn="ctr" rtl="0" fontAlgn="base" latinLnBrk="1">
        <a:spcBef>
          <a:spcPct val="0"/>
        </a:spcBef>
        <a:spcAft>
          <a:spcPct val="0"/>
        </a:spcAft>
        <a:defRPr sz="4400">
          <a:solidFill>
            <a:schemeClr val="tx1"/>
          </a:solidFill>
          <a:latin typeface="나눔고딕 ExtraBold"/>
          <a:ea typeface="다음_SemiBold"/>
          <a:cs typeface="다음_SemiBold"/>
        </a:defRPr>
      </a:lvl6pPr>
      <a:lvl7pPr marL="910631" algn="ctr" rtl="0" fontAlgn="base" latinLnBrk="1">
        <a:spcBef>
          <a:spcPct val="0"/>
        </a:spcBef>
        <a:spcAft>
          <a:spcPct val="0"/>
        </a:spcAft>
        <a:defRPr sz="4400">
          <a:solidFill>
            <a:schemeClr val="tx1"/>
          </a:solidFill>
          <a:latin typeface="나눔고딕 ExtraBold"/>
          <a:ea typeface="다음_SemiBold"/>
          <a:cs typeface="다음_SemiBold"/>
        </a:defRPr>
      </a:lvl7pPr>
      <a:lvl8pPr marL="1365936" algn="ctr" rtl="0" fontAlgn="base" latinLnBrk="1">
        <a:spcBef>
          <a:spcPct val="0"/>
        </a:spcBef>
        <a:spcAft>
          <a:spcPct val="0"/>
        </a:spcAft>
        <a:defRPr sz="4400">
          <a:solidFill>
            <a:schemeClr val="tx1"/>
          </a:solidFill>
          <a:latin typeface="나눔고딕 ExtraBold"/>
          <a:ea typeface="다음_SemiBold"/>
          <a:cs typeface="다음_SemiBold"/>
        </a:defRPr>
      </a:lvl8pPr>
      <a:lvl9pPr marL="1821260" algn="ctr" rtl="0" fontAlgn="base" latinLnBrk="1">
        <a:spcBef>
          <a:spcPct val="0"/>
        </a:spcBef>
        <a:spcAft>
          <a:spcPct val="0"/>
        </a:spcAft>
        <a:defRPr sz="4400">
          <a:solidFill>
            <a:schemeClr val="tx1"/>
          </a:solidFill>
          <a:latin typeface="나눔고딕 ExtraBold"/>
          <a:ea typeface="다음_SemiBold"/>
          <a:cs typeface="다음_SemiBold"/>
        </a:defRPr>
      </a:lvl9pPr>
    </p:titleStyle>
    <p:bodyStyle>
      <a:lvl1pPr marL="341483" indent="-341483" algn="l" rtl="0" eaLnBrk="0" fontAlgn="base" latinLnBrk="1" hangingPunct="0">
        <a:spcBef>
          <a:spcPct val="20000"/>
        </a:spcBef>
        <a:spcAft>
          <a:spcPct val="0"/>
        </a:spcAft>
        <a:buFont typeface="Arial" pitchFamily="34" charset="0"/>
        <a:buChar char="•"/>
        <a:defRPr sz="3200" kern="1200">
          <a:ln>
            <a:solidFill>
              <a:schemeClr val="bg1">
                <a:alpha val="5000"/>
              </a:schemeClr>
            </a:solidFill>
          </a:ln>
          <a:solidFill>
            <a:schemeClr val="tx1"/>
          </a:solidFill>
          <a:latin typeface="+mn-lt"/>
          <a:ea typeface="+mn-ea"/>
          <a:cs typeface="다음_Regular"/>
        </a:defRPr>
      </a:lvl1pPr>
      <a:lvl2pPr marL="739883" indent="-284572" algn="l" rtl="0" eaLnBrk="0" fontAlgn="base" latinLnBrk="1" hangingPunct="0">
        <a:spcBef>
          <a:spcPct val="20000"/>
        </a:spcBef>
        <a:spcAft>
          <a:spcPct val="0"/>
        </a:spcAft>
        <a:buFont typeface="Arial" pitchFamily="34" charset="0"/>
        <a:buChar char="–"/>
        <a:defRPr sz="2800" kern="1200">
          <a:ln>
            <a:solidFill>
              <a:schemeClr val="bg1">
                <a:alpha val="5000"/>
              </a:schemeClr>
            </a:solidFill>
          </a:ln>
          <a:solidFill>
            <a:schemeClr val="tx1"/>
          </a:solidFill>
          <a:latin typeface="+mn-lt"/>
          <a:ea typeface="+mn-ea"/>
          <a:cs typeface="다음_Regular"/>
        </a:defRPr>
      </a:lvl2pPr>
      <a:lvl3pPr marL="1138273" indent="-227652" algn="l" rtl="0" eaLnBrk="0" fontAlgn="base" latinLnBrk="1" hangingPunct="0">
        <a:spcBef>
          <a:spcPct val="20000"/>
        </a:spcBef>
        <a:spcAft>
          <a:spcPct val="0"/>
        </a:spcAft>
        <a:buFont typeface="Arial" pitchFamily="34" charset="0"/>
        <a:buChar char="•"/>
        <a:defRPr sz="2400" kern="1200">
          <a:ln>
            <a:solidFill>
              <a:schemeClr val="bg1">
                <a:alpha val="5000"/>
              </a:schemeClr>
            </a:solidFill>
          </a:ln>
          <a:solidFill>
            <a:schemeClr val="tx1"/>
          </a:solidFill>
          <a:latin typeface="+mn-lt"/>
          <a:ea typeface="+mn-ea"/>
          <a:cs typeface="다음_Regular"/>
        </a:defRPr>
      </a:lvl3pPr>
      <a:lvl4pPr marL="1593596" indent="-227652" algn="l" rtl="0" eaLnBrk="0" fontAlgn="base" latinLnBrk="1" hangingPunct="0">
        <a:spcBef>
          <a:spcPct val="20000"/>
        </a:spcBef>
        <a:spcAft>
          <a:spcPct val="0"/>
        </a:spcAft>
        <a:buFont typeface="Arial" pitchFamily="34" charset="0"/>
        <a:buChar char="–"/>
        <a:defRPr sz="2000" kern="1200">
          <a:ln>
            <a:solidFill>
              <a:schemeClr val="bg1">
                <a:alpha val="5000"/>
              </a:schemeClr>
            </a:solidFill>
          </a:ln>
          <a:solidFill>
            <a:schemeClr val="tx1"/>
          </a:solidFill>
          <a:latin typeface="+mn-lt"/>
          <a:ea typeface="+mn-ea"/>
          <a:cs typeface="다음_Regular"/>
        </a:defRPr>
      </a:lvl4pPr>
      <a:lvl5pPr marL="2048900" indent="-227652" algn="l" rtl="0" eaLnBrk="0" fontAlgn="base" latinLnBrk="1" hangingPunct="0">
        <a:spcBef>
          <a:spcPct val="20000"/>
        </a:spcBef>
        <a:spcAft>
          <a:spcPct val="0"/>
        </a:spcAft>
        <a:buFont typeface="Arial" pitchFamily="34" charset="0"/>
        <a:buChar char="»"/>
        <a:defRPr sz="2000" kern="1200">
          <a:ln>
            <a:solidFill>
              <a:schemeClr val="bg1">
                <a:alpha val="5000"/>
              </a:schemeClr>
            </a:solidFill>
          </a:ln>
          <a:solidFill>
            <a:schemeClr val="tx1"/>
          </a:solidFill>
          <a:latin typeface="+mn-lt"/>
          <a:ea typeface="+mn-ea"/>
          <a:cs typeface="다음_Regular"/>
        </a:defRPr>
      </a:lvl5pPr>
      <a:lvl6pPr marL="2504216" indent="-227652" algn="l" defTabSz="910631" rtl="0" eaLnBrk="1" latinLnBrk="1" hangingPunct="1">
        <a:spcBef>
          <a:spcPct val="20000"/>
        </a:spcBef>
        <a:buFont typeface="Arial" pitchFamily="34" charset="0"/>
        <a:buChar char="•"/>
        <a:defRPr sz="2000" kern="1200">
          <a:solidFill>
            <a:schemeClr val="tx1"/>
          </a:solidFill>
          <a:latin typeface="+mn-lt"/>
          <a:ea typeface="+mn-ea"/>
          <a:cs typeface="+mn-cs"/>
        </a:defRPr>
      </a:lvl6pPr>
      <a:lvl7pPr marL="2959535" indent="-227652" algn="l" defTabSz="910631" rtl="0" eaLnBrk="1" latinLnBrk="1" hangingPunct="1">
        <a:spcBef>
          <a:spcPct val="20000"/>
        </a:spcBef>
        <a:buFont typeface="Arial" pitchFamily="34" charset="0"/>
        <a:buChar char="•"/>
        <a:defRPr sz="2000" kern="1200">
          <a:solidFill>
            <a:schemeClr val="tx1"/>
          </a:solidFill>
          <a:latin typeface="+mn-lt"/>
          <a:ea typeface="+mn-ea"/>
          <a:cs typeface="+mn-cs"/>
        </a:defRPr>
      </a:lvl7pPr>
      <a:lvl8pPr marL="3414841" indent="-227652" algn="l" defTabSz="910631" rtl="0" eaLnBrk="1" latinLnBrk="1" hangingPunct="1">
        <a:spcBef>
          <a:spcPct val="20000"/>
        </a:spcBef>
        <a:buFont typeface="Arial" pitchFamily="34" charset="0"/>
        <a:buChar char="•"/>
        <a:defRPr sz="2000" kern="1200">
          <a:solidFill>
            <a:schemeClr val="tx1"/>
          </a:solidFill>
          <a:latin typeface="+mn-lt"/>
          <a:ea typeface="+mn-ea"/>
          <a:cs typeface="+mn-cs"/>
        </a:defRPr>
      </a:lvl8pPr>
      <a:lvl9pPr marL="3870157" indent="-227652" algn="l" defTabSz="910631" rtl="0" eaLnBrk="1" latinLnBrk="1"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ko-KR"/>
      </a:defPPr>
      <a:lvl1pPr marL="0" algn="l" defTabSz="910631" rtl="0" eaLnBrk="1" latinLnBrk="1" hangingPunct="1">
        <a:defRPr sz="1800" kern="1200">
          <a:solidFill>
            <a:schemeClr val="tx1"/>
          </a:solidFill>
          <a:latin typeface="+mn-lt"/>
          <a:ea typeface="+mn-ea"/>
          <a:cs typeface="+mn-cs"/>
        </a:defRPr>
      </a:lvl1pPr>
      <a:lvl2pPr marL="455311" algn="l" defTabSz="910631" rtl="0" eaLnBrk="1" latinLnBrk="1" hangingPunct="1">
        <a:defRPr sz="1800" kern="1200">
          <a:solidFill>
            <a:schemeClr val="tx1"/>
          </a:solidFill>
          <a:latin typeface="+mn-lt"/>
          <a:ea typeface="+mn-ea"/>
          <a:cs typeface="+mn-cs"/>
        </a:defRPr>
      </a:lvl2pPr>
      <a:lvl3pPr marL="910631" algn="l" defTabSz="910631" rtl="0" eaLnBrk="1" latinLnBrk="1" hangingPunct="1">
        <a:defRPr sz="1800" kern="1200">
          <a:solidFill>
            <a:schemeClr val="tx1"/>
          </a:solidFill>
          <a:latin typeface="+mn-lt"/>
          <a:ea typeface="+mn-ea"/>
          <a:cs typeface="+mn-cs"/>
        </a:defRPr>
      </a:lvl3pPr>
      <a:lvl4pPr marL="1365936" algn="l" defTabSz="910631" rtl="0" eaLnBrk="1" latinLnBrk="1" hangingPunct="1">
        <a:defRPr sz="1800" kern="1200">
          <a:solidFill>
            <a:schemeClr val="tx1"/>
          </a:solidFill>
          <a:latin typeface="+mn-lt"/>
          <a:ea typeface="+mn-ea"/>
          <a:cs typeface="+mn-cs"/>
        </a:defRPr>
      </a:lvl4pPr>
      <a:lvl5pPr marL="1821260" algn="l" defTabSz="910631" rtl="0" eaLnBrk="1" latinLnBrk="1" hangingPunct="1">
        <a:defRPr sz="1800" kern="1200">
          <a:solidFill>
            <a:schemeClr val="tx1"/>
          </a:solidFill>
          <a:latin typeface="+mn-lt"/>
          <a:ea typeface="+mn-ea"/>
          <a:cs typeface="+mn-cs"/>
        </a:defRPr>
      </a:lvl5pPr>
      <a:lvl6pPr marL="2276560" algn="l" defTabSz="910631" rtl="0" eaLnBrk="1" latinLnBrk="1" hangingPunct="1">
        <a:defRPr sz="1800" kern="1200">
          <a:solidFill>
            <a:schemeClr val="tx1"/>
          </a:solidFill>
          <a:latin typeface="+mn-lt"/>
          <a:ea typeface="+mn-ea"/>
          <a:cs typeface="+mn-cs"/>
        </a:defRPr>
      </a:lvl6pPr>
      <a:lvl7pPr marL="2731878" algn="l" defTabSz="910631" rtl="0" eaLnBrk="1" latinLnBrk="1" hangingPunct="1">
        <a:defRPr sz="1800" kern="1200">
          <a:solidFill>
            <a:schemeClr val="tx1"/>
          </a:solidFill>
          <a:latin typeface="+mn-lt"/>
          <a:ea typeface="+mn-ea"/>
          <a:cs typeface="+mn-cs"/>
        </a:defRPr>
      </a:lvl7pPr>
      <a:lvl8pPr marL="3187186" algn="l" defTabSz="910631" rtl="0" eaLnBrk="1" latinLnBrk="1" hangingPunct="1">
        <a:defRPr sz="1800" kern="1200">
          <a:solidFill>
            <a:schemeClr val="tx1"/>
          </a:solidFill>
          <a:latin typeface="+mn-lt"/>
          <a:ea typeface="+mn-ea"/>
          <a:cs typeface="+mn-cs"/>
        </a:defRPr>
      </a:lvl8pPr>
      <a:lvl9pPr marL="3642499" algn="l" defTabSz="910631" rtl="0" eaLnBrk="1" latinLnBrk="1"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pic>
        <p:nvPicPr>
          <p:cNvPr id="2050" name="그림 4" descr="가로템플릿2 사본.jpg"/>
          <p:cNvPicPr>
            <a:picLocks noChangeAspect="1"/>
          </p:cNvPicPr>
          <p:nvPr userDrawn="1"/>
        </p:nvPicPr>
        <p:blipFill>
          <a:blip r:embed="rId4" cstate="print"/>
          <a:srcRect/>
          <a:stretch>
            <a:fillRect/>
          </a:stretch>
        </p:blipFill>
        <p:spPr bwMode="auto">
          <a:xfrm>
            <a:off x="0" y="0"/>
            <a:ext cx="9144000" cy="6858000"/>
          </a:xfrm>
          <a:prstGeom prst="rect">
            <a:avLst/>
          </a:prstGeom>
          <a:noFill/>
          <a:ln w="9525">
            <a:noFill/>
            <a:miter lim="800000"/>
            <a:headEnd/>
            <a:tailEnd/>
          </a:ln>
        </p:spPr>
      </p:pic>
      <p:sp>
        <p:nvSpPr>
          <p:cNvPr id="6" name="슬라이드 번호 개체 틀 5"/>
          <p:cNvSpPr>
            <a:spLocks noGrp="1"/>
          </p:cNvSpPr>
          <p:nvPr>
            <p:ph type="sldNum" sz="quarter" idx="4"/>
          </p:nvPr>
        </p:nvSpPr>
        <p:spPr>
          <a:xfrm>
            <a:off x="7010400" y="6492952"/>
            <a:ext cx="2133600" cy="365125"/>
          </a:xfrm>
          <a:prstGeom prst="rect">
            <a:avLst/>
          </a:prstGeom>
        </p:spPr>
        <p:txBody>
          <a:bodyPr vert="horz" lIns="91234" tIns="45619" rIns="91234" bIns="45619" rtlCol="0" anchor="ctr"/>
          <a:lstStyle>
            <a:lvl1pPr algn="r">
              <a:defRPr sz="1800">
                <a:solidFill>
                  <a:schemeClr val="bg1"/>
                </a:solidFill>
                <a:latin typeface="HY견고딕" pitchFamily="18" charset="-127"/>
                <a:ea typeface="HY견고딕" pitchFamily="18" charset="-127"/>
              </a:defRPr>
            </a:lvl1pPr>
          </a:lstStyle>
          <a:p>
            <a:pPr defTabSz="914400" fontAlgn="base">
              <a:spcBef>
                <a:spcPct val="0"/>
              </a:spcBef>
              <a:spcAft>
                <a:spcPct val="0"/>
              </a:spcAft>
              <a:defRPr/>
            </a:pPr>
            <a:fld id="{D1A6E781-3BB7-4058-ACC9-E64B8E2C576C}" type="slidenum">
              <a:rPr kumimoji="1" lang="ko-KR" altLang="en-US">
                <a:solidFill>
                  <a:srgbClr val="FFFFFF"/>
                </a:solidFill>
              </a:rPr>
              <a:pPr defTabSz="914400" fontAlgn="base">
                <a:spcBef>
                  <a:spcPct val="0"/>
                </a:spcBef>
                <a:spcAft>
                  <a:spcPct val="0"/>
                </a:spcAft>
                <a:defRPr/>
              </a:pPr>
              <a:t>‹#›</a:t>
            </a:fld>
            <a:endParaRPr kumimoji="1" lang="ko-KR" altLang="en-US">
              <a:solidFill>
                <a:srgbClr val="FFFFFF"/>
              </a:solidFill>
            </a:endParaRPr>
          </a:p>
        </p:txBody>
      </p:sp>
    </p:spTree>
    <p:extLst>
      <p:ext uri="{BB962C8B-B14F-4D97-AF65-F5344CB8AC3E}">
        <p14:creationId xmlns:p14="http://schemas.microsoft.com/office/powerpoint/2010/main" val="3844871284"/>
      </p:ext>
    </p:extLst>
  </p:cSld>
  <p:clrMap bg1="lt1" tx1="dk1" bg2="lt2" tx2="dk2" accent1="accent1" accent2="accent2" accent3="accent3" accent4="accent4" accent5="accent5" accent6="accent6" hlink="hlink" folHlink="folHlink"/>
  <p:sldLayoutIdLst>
    <p:sldLayoutId id="2147483652" r:id="rId1"/>
    <p:sldLayoutId id="2147483653" r:id="rId2"/>
  </p:sldLayoutIdLst>
  <p:transition>
    <p:fade/>
  </p:transition>
  <p:hf hdr="0" ftr="0"/>
  <p:txStyles>
    <p:titleStyle>
      <a:lvl1pPr algn="ctr" rtl="0" eaLnBrk="0" fontAlgn="base" latinLnBrk="1" hangingPunct="0">
        <a:spcBef>
          <a:spcPct val="0"/>
        </a:spcBef>
        <a:spcAft>
          <a:spcPct val="0"/>
        </a:spcAft>
        <a:defRPr kumimoji="1" sz="4400">
          <a:solidFill>
            <a:schemeClr val="tx2"/>
          </a:solidFill>
          <a:latin typeface="+mj-lt"/>
          <a:ea typeface="+mj-ea"/>
          <a:cs typeface="+mj-cs"/>
        </a:defRPr>
      </a:lvl1pPr>
      <a:lvl2pPr algn="ctr" rtl="0" eaLnBrk="0" fontAlgn="base" latinLnBrk="1" hangingPunct="0">
        <a:spcBef>
          <a:spcPct val="0"/>
        </a:spcBef>
        <a:spcAft>
          <a:spcPct val="0"/>
        </a:spcAft>
        <a:defRPr kumimoji="1" sz="4400">
          <a:solidFill>
            <a:schemeClr val="tx2"/>
          </a:solidFill>
          <a:latin typeface="굴림" pitchFamily="50" charset="-127"/>
          <a:ea typeface="굴림" pitchFamily="50" charset="-127"/>
        </a:defRPr>
      </a:lvl2pPr>
      <a:lvl3pPr algn="ctr" rtl="0" eaLnBrk="0" fontAlgn="base" latinLnBrk="1" hangingPunct="0">
        <a:spcBef>
          <a:spcPct val="0"/>
        </a:spcBef>
        <a:spcAft>
          <a:spcPct val="0"/>
        </a:spcAft>
        <a:defRPr kumimoji="1" sz="4400">
          <a:solidFill>
            <a:schemeClr val="tx2"/>
          </a:solidFill>
          <a:latin typeface="굴림" pitchFamily="50" charset="-127"/>
          <a:ea typeface="굴림" pitchFamily="50" charset="-127"/>
        </a:defRPr>
      </a:lvl3pPr>
      <a:lvl4pPr algn="ctr" rtl="0" eaLnBrk="0" fontAlgn="base" latinLnBrk="1" hangingPunct="0">
        <a:spcBef>
          <a:spcPct val="0"/>
        </a:spcBef>
        <a:spcAft>
          <a:spcPct val="0"/>
        </a:spcAft>
        <a:defRPr kumimoji="1" sz="4400">
          <a:solidFill>
            <a:schemeClr val="tx2"/>
          </a:solidFill>
          <a:latin typeface="굴림" pitchFamily="50" charset="-127"/>
          <a:ea typeface="굴림" pitchFamily="50" charset="-127"/>
        </a:defRPr>
      </a:lvl4pPr>
      <a:lvl5pPr algn="ctr" rtl="0" eaLnBrk="0" fontAlgn="base" latinLnBrk="1" hangingPunct="0">
        <a:spcBef>
          <a:spcPct val="0"/>
        </a:spcBef>
        <a:spcAft>
          <a:spcPct val="0"/>
        </a:spcAft>
        <a:defRPr kumimoji="1" sz="4400">
          <a:solidFill>
            <a:schemeClr val="tx2"/>
          </a:solidFill>
          <a:latin typeface="굴림" pitchFamily="50" charset="-127"/>
          <a:ea typeface="굴림" pitchFamily="50" charset="-127"/>
        </a:defRPr>
      </a:lvl5pPr>
      <a:lvl6pPr marL="456163" algn="ctr" rtl="0" fontAlgn="base" latinLnBrk="1">
        <a:spcBef>
          <a:spcPct val="0"/>
        </a:spcBef>
        <a:spcAft>
          <a:spcPct val="0"/>
        </a:spcAft>
        <a:defRPr kumimoji="1" sz="4400">
          <a:solidFill>
            <a:schemeClr val="tx2"/>
          </a:solidFill>
          <a:latin typeface="굴림" pitchFamily="50" charset="-127"/>
          <a:ea typeface="굴림" pitchFamily="50" charset="-127"/>
        </a:defRPr>
      </a:lvl6pPr>
      <a:lvl7pPr marL="912330" algn="ctr" rtl="0" fontAlgn="base" latinLnBrk="1">
        <a:spcBef>
          <a:spcPct val="0"/>
        </a:spcBef>
        <a:spcAft>
          <a:spcPct val="0"/>
        </a:spcAft>
        <a:defRPr kumimoji="1" sz="4400">
          <a:solidFill>
            <a:schemeClr val="tx2"/>
          </a:solidFill>
          <a:latin typeface="굴림" pitchFamily="50" charset="-127"/>
          <a:ea typeface="굴림" pitchFamily="50" charset="-127"/>
        </a:defRPr>
      </a:lvl7pPr>
      <a:lvl8pPr marL="1368487" algn="ctr" rtl="0" fontAlgn="base" latinLnBrk="1">
        <a:spcBef>
          <a:spcPct val="0"/>
        </a:spcBef>
        <a:spcAft>
          <a:spcPct val="0"/>
        </a:spcAft>
        <a:defRPr kumimoji="1" sz="4400">
          <a:solidFill>
            <a:schemeClr val="tx2"/>
          </a:solidFill>
          <a:latin typeface="굴림" pitchFamily="50" charset="-127"/>
          <a:ea typeface="굴림" pitchFamily="50" charset="-127"/>
        </a:defRPr>
      </a:lvl8pPr>
      <a:lvl9pPr marL="1824651" algn="ctr" rtl="0" fontAlgn="base" latinLnBrk="1">
        <a:spcBef>
          <a:spcPct val="0"/>
        </a:spcBef>
        <a:spcAft>
          <a:spcPct val="0"/>
        </a:spcAft>
        <a:defRPr kumimoji="1" sz="4400">
          <a:solidFill>
            <a:schemeClr val="tx2"/>
          </a:solidFill>
          <a:latin typeface="굴림" pitchFamily="50" charset="-127"/>
          <a:ea typeface="굴림" pitchFamily="50" charset="-127"/>
        </a:defRPr>
      </a:lvl9pPr>
    </p:titleStyle>
    <p:bodyStyle>
      <a:lvl1pPr marL="342115" indent="-342115" algn="l" rtl="0" eaLnBrk="0" fontAlgn="base" latinLnBrk="1" hangingPunct="0">
        <a:spcBef>
          <a:spcPct val="20000"/>
        </a:spcBef>
        <a:spcAft>
          <a:spcPct val="0"/>
        </a:spcAft>
        <a:buChar char="•"/>
        <a:defRPr kumimoji="1" sz="3200">
          <a:solidFill>
            <a:schemeClr val="tx1"/>
          </a:solidFill>
          <a:latin typeface="+mn-lt"/>
          <a:ea typeface="+mn-ea"/>
          <a:cs typeface="+mn-cs"/>
        </a:defRPr>
      </a:lvl1pPr>
      <a:lvl2pPr marL="741265" indent="-285102" algn="l" rtl="0" eaLnBrk="0" fontAlgn="base" latinLnBrk="1" hangingPunct="0">
        <a:spcBef>
          <a:spcPct val="20000"/>
        </a:spcBef>
        <a:spcAft>
          <a:spcPct val="0"/>
        </a:spcAft>
        <a:buChar char="–"/>
        <a:defRPr kumimoji="1" sz="2800">
          <a:solidFill>
            <a:schemeClr val="tx1"/>
          </a:solidFill>
          <a:latin typeface="+mn-lt"/>
          <a:ea typeface="+mn-ea"/>
        </a:defRPr>
      </a:lvl2pPr>
      <a:lvl3pPr marL="1140407" indent="-228082" algn="l" rtl="0" eaLnBrk="0" fontAlgn="base" latinLnBrk="1" hangingPunct="0">
        <a:spcBef>
          <a:spcPct val="20000"/>
        </a:spcBef>
        <a:spcAft>
          <a:spcPct val="0"/>
        </a:spcAft>
        <a:buChar char="•"/>
        <a:defRPr kumimoji="1" sz="2400">
          <a:solidFill>
            <a:schemeClr val="tx1"/>
          </a:solidFill>
          <a:latin typeface="+mn-lt"/>
          <a:ea typeface="+mn-ea"/>
        </a:defRPr>
      </a:lvl3pPr>
      <a:lvl4pPr marL="1596565" indent="-228082" algn="l" rtl="0" eaLnBrk="0" fontAlgn="base" latinLnBrk="1" hangingPunct="0">
        <a:spcBef>
          <a:spcPct val="20000"/>
        </a:spcBef>
        <a:spcAft>
          <a:spcPct val="0"/>
        </a:spcAft>
        <a:buChar char="–"/>
        <a:defRPr kumimoji="1" sz="2000">
          <a:solidFill>
            <a:schemeClr val="tx1"/>
          </a:solidFill>
          <a:latin typeface="+mn-lt"/>
          <a:ea typeface="+mn-ea"/>
        </a:defRPr>
      </a:lvl4pPr>
      <a:lvl5pPr marL="2052729" indent="-228082" algn="l" rtl="0" eaLnBrk="0" fontAlgn="base" latinLnBrk="1" hangingPunct="0">
        <a:spcBef>
          <a:spcPct val="20000"/>
        </a:spcBef>
        <a:spcAft>
          <a:spcPct val="0"/>
        </a:spcAft>
        <a:buChar char="»"/>
        <a:defRPr kumimoji="1" sz="2000">
          <a:solidFill>
            <a:schemeClr val="tx1"/>
          </a:solidFill>
          <a:latin typeface="+mn-lt"/>
          <a:ea typeface="+mn-ea"/>
        </a:defRPr>
      </a:lvl5pPr>
      <a:lvl6pPr marL="2508898" indent="-228082" algn="l" rtl="0" fontAlgn="base" latinLnBrk="1">
        <a:spcBef>
          <a:spcPct val="20000"/>
        </a:spcBef>
        <a:spcAft>
          <a:spcPct val="0"/>
        </a:spcAft>
        <a:buChar char="»"/>
        <a:defRPr kumimoji="1" sz="2000">
          <a:solidFill>
            <a:schemeClr val="tx1"/>
          </a:solidFill>
          <a:latin typeface="+mn-lt"/>
          <a:ea typeface="+mn-ea"/>
        </a:defRPr>
      </a:lvl6pPr>
      <a:lvl7pPr marL="2965055" indent="-228082" algn="l" rtl="0" fontAlgn="base" latinLnBrk="1">
        <a:spcBef>
          <a:spcPct val="20000"/>
        </a:spcBef>
        <a:spcAft>
          <a:spcPct val="0"/>
        </a:spcAft>
        <a:buChar char="»"/>
        <a:defRPr kumimoji="1" sz="2000">
          <a:solidFill>
            <a:schemeClr val="tx1"/>
          </a:solidFill>
          <a:latin typeface="+mn-lt"/>
          <a:ea typeface="+mn-ea"/>
        </a:defRPr>
      </a:lvl7pPr>
      <a:lvl8pPr marL="3421217" indent="-228082" algn="l" rtl="0" fontAlgn="base" latinLnBrk="1">
        <a:spcBef>
          <a:spcPct val="20000"/>
        </a:spcBef>
        <a:spcAft>
          <a:spcPct val="0"/>
        </a:spcAft>
        <a:buChar char="»"/>
        <a:defRPr kumimoji="1" sz="2000">
          <a:solidFill>
            <a:schemeClr val="tx1"/>
          </a:solidFill>
          <a:latin typeface="+mn-lt"/>
          <a:ea typeface="+mn-ea"/>
        </a:defRPr>
      </a:lvl8pPr>
      <a:lvl9pPr marL="3877374" indent="-228082" algn="l" rtl="0" fontAlgn="base" latinLnBrk="1">
        <a:spcBef>
          <a:spcPct val="20000"/>
        </a:spcBef>
        <a:spcAft>
          <a:spcPct val="0"/>
        </a:spcAft>
        <a:buChar char="»"/>
        <a:defRPr kumimoji="1" sz="2000">
          <a:solidFill>
            <a:schemeClr val="tx1"/>
          </a:solidFill>
          <a:latin typeface="+mn-lt"/>
          <a:ea typeface="+mn-ea"/>
        </a:defRPr>
      </a:lvl9pPr>
    </p:bodyStyle>
    <p:otherStyle>
      <a:defPPr>
        <a:defRPr lang="ko-KR"/>
      </a:defPPr>
      <a:lvl1pPr marL="0" algn="l" defTabSz="912330" rtl="0" eaLnBrk="1" latinLnBrk="1" hangingPunct="1">
        <a:defRPr sz="1800" kern="1200">
          <a:solidFill>
            <a:schemeClr val="tx1"/>
          </a:solidFill>
          <a:latin typeface="+mn-lt"/>
          <a:ea typeface="+mn-ea"/>
          <a:cs typeface="+mn-cs"/>
        </a:defRPr>
      </a:lvl1pPr>
      <a:lvl2pPr marL="456163" algn="l" defTabSz="912330" rtl="0" eaLnBrk="1" latinLnBrk="1" hangingPunct="1">
        <a:defRPr sz="1800" kern="1200">
          <a:solidFill>
            <a:schemeClr val="tx1"/>
          </a:solidFill>
          <a:latin typeface="+mn-lt"/>
          <a:ea typeface="+mn-ea"/>
          <a:cs typeface="+mn-cs"/>
        </a:defRPr>
      </a:lvl2pPr>
      <a:lvl3pPr marL="912330" algn="l" defTabSz="912330" rtl="0" eaLnBrk="1" latinLnBrk="1" hangingPunct="1">
        <a:defRPr sz="1800" kern="1200">
          <a:solidFill>
            <a:schemeClr val="tx1"/>
          </a:solidFill>
          <a:latin typeface="+mn-lt"/>
          <a:ea typeface="+mn-ea"/>
          <a:cs typeface="+mn-cs"/>
        </a:defRPr>
      </a:lvl3pPr>
      <a:lvl4pPr marL="1368487" algn="l" defTabSz="912330" rtl="0" eaLnBrk="1" latinLnBrk="1" hangingPunct="1">
        <a:defRPr sz="1800" kern="1200">
          <a:solidFill>
            <a:schemeClr val="tx1"/>
          </a:solidFill>
          <a:latin typeface="+mn-lt"/>
          <a:ea typeface="+mn-ea"/>
          <a:cs typeface="+mn-cs"/>
        </a:defRPr>
      </a:lvl4pPr>
      <a:lvl5pPr marL="1824651" algn="l" defTabSz="912330" rtl="0" eaLnBrk="1" latinLnBrk="1" hangingPunct="1">
        <a:defRPr sz="1800" kern="1200">
          <a:solidFill>
            <a:schemeClr val="tx1"/>
          </a:solidFill>
          <a:latin typeface="+mn-lt"/>
          <a:ea typeface="+mn-ea"/>
          <a:cs typeface="+mn-cs"/>
        </a:defRPr>
      </a:lvl5pPr>
      <a:lvl6pPr marL="2280811" algn="l" defTabSz="912330" rtl="0" eaLnBrk="1" latinLnBrk="1" hangingPunct="1">
        <a:defRPr sz="1800" kern="1200">
          <a:solidFill>
            <a:schemeClr val="tx1"/>
          </a:solidFill>
          <a:latin typeface="+mn-lt"/>
          <a:ea typeface="+mn-ea"/>
          <a:cs typeface="+mn-cs"/>
        </a:defRPr>
      </a:lvl6pPr>
      <a:lvl7pPr marL="2736971" algn="l" defTabSz="912330" rtl="0" eaLnBrk="1" latinLnBrk="1" hangingPunct="1">
        <a:defRPr sz="1800" kern="1200">
          <a:solidFill>
            <a:schemeClr val="tx1"/>
          </a:solidFill>
          <a:latin typeface="+mn-lt"/>
          <a:ea typeface="+mn-ea"/>
          <a:cs typeface="+mn-cs"/>
        </a:defRPr>
      </a:lvl7pPr>
      <a:lvl8pPr marL="3193130" algn="l" defTabSz="912330" rtl="0" eaLnBrk="1" latinLnBrk="1" hangingPunct="1">
        <a:defRPr sz="1800" kern="1200">
          <a:solidFill>
            <a:schemeClr val="tx1"/>
          </a:solidFill>
          <a:latin typeface="+mn-lt"/>
          <a:ea typeface="+mn-ea"/>
          <a:cs typeface="+mn-cs"/>
        </a:defRPr>
      </a:lvl8pPr>
      <a:lvl9pPr marL="3649301" algn="l" defTabSz="912330" rtl="0" eaLnBrk="1" latinLnBrk="1"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8.png"/><Relationship Id="rId7" Type="http://schemas.openxmlformats.org/officeDocument/2006/relationships/image" Target="../media/image12.png"/><Relationship Id="rId2" Type="http://schemas.openxmlformats.org/officeDocument/2006/relationships/notesSlide" Target="../notesSlides/notesSlide1.xml"/><Relationship Id="rId1" Type="http://schemas.openxmlformats.org/officeDocument/2006/relationships/slideLayout" Target="../slideLayouts/slideLayout1.xml"/><Relationship Id="rId6" Type="http://schemas.openxmlformats.org/officeDocument/2006/relationships/image" Target="../media/image11.png"/><Relationship Id="rId5" Type="http://schemas.openxmlformats.org/officeDocument/2006/relationships/image" Target="../media/image10.jpeg"/><Relationship Id="rId4" Type="http://schemas.openxmlformats.org/officeDocument/2006/relationships/image" Target="../media/image9.png"/></Relationships>
</file>

<file path=ppt/slides/_rels/slide10.xml.rels><?xml version="1.0" encoding="UTF-8" standalone="yes"?>
<Relationships xmlns="http://schemas.openxmlformats.org/package/2006/relationships"><Relationship Id="rId3" Type="http://schemas.openxmlformats.org/officeDocument/2006/relationships/image" Target="../media/image30.png"/><Relationship Id="rId2" Type="http://schemas.openxmlformats.org/officeDocument/2006/relationships/image" Target="../media/image26.png"/><Relationship Id="rId1" Type="http://schemas.openxmlformats.org/officeDocument/2006/relationships/slideLayout" Target="../slideLayouts/slideLayout7.xml"/><Relationship Id="rId5" Type="http://schemas.openxmlformats.org/officeDocument/2006/relationships/image" Target="../media/image32.png"/><Relationship Id="rId4" Type="http://schemas.openxmlformats.org/officeDocument/2006/relationships/image" Target="../media/image31.png"/></Relationships>
</file>

<file path=ppt/slides/_rels/slide11.xml.rels><?xml version="1.0" encoding="UTF-8" standalone="yes"?>
<Relationships xmlns="http://schemas.openxmlformats.org/package/2006/relationships"><Relationship Id="rId8" Type="http://schemas.openxmlformats.org/officeDocument/2006/relationships/image" Target="../media/image38.png"/><Relationship Id="rId3" Type="http://schemas.openxmlformats.org/officeDocument/2006/relationships/image" Target="../media/image34.png"/><Relationship Id="rId7" Type="http://schemas.openxmlformats.org/officeDocument/2006/relationships/image" Target="../media/image37.jpeg"/><Relationship Id="rId2" Type="http://schemas.openxmlformats.org/officeDocument/2006/relationships/image" Target="../media/image33.png"/><Relationship Id="rId1" Type="http://schemas.openxmlformats.org/officeDocument/2006/relationships/slideLayout" Target="../slideLayouts/slideLayout7.xml"/><Relationship Id="rId6" Type="http://schemas.openxmlformats.org/officeDocument/2006/relationships/hyperlink" Target="http://www.google.co.kr/url?sa=i&amp;rct=j&amp;q=&amp;esrc=s&amp;source=images&amp;cd=&amp;cad=rja&amp;uact=8&amp;ved=0ahUKEwigoL6_7ebUAhUFtpQKHQ_7DpoQjRwIBw&amp;url=http://earthjournalism.net/stories/clearing-the-air-why-mongolias-informal-ger-settlements-are-key-to-solving-its-air-pollution-crisis&amp;psig=AFQjCNGjQtipgigGqIHUSVmbsPAUMeCZlw&amp;ust=1498956262934844" TargetMode="External"/><Relationship Id="rId5" Type="http://schemas.openxmlformats.org/officeDocument/2006/relationships/image" Target="../media/image36.png"/><Relationship Id="rId10" Type="http://schemas.openxmlformats.org/officeDocument/2006/relationships/image" Target="../media/image40.png"/><Relationship Id="rId4" Type="http://schemas.openxmlformats.org/officeDocument/2006/relationships/image" Target="../media/image35.png"/><Relationship Id="rId9" Type="http://schemas.openxmlformats.org/officeDocument/2006/relationships/image" Target="../media/image39.png"/></Relationships>
</file>

<file path=ppt/slides/_rels/slide12.xml.rels><?xml version="1.0" encoding="UTF-8" standalone="yes"?>
<Relationships xmlns="http://schemas.openxmlformats.org/package/2006/relationships"><Relationship Id="rId8" Type="http://schemas.openxmlformats.org/officeDocument/2006/relationships/image" Target="../media/image26.png"/><Relationship Id="rId3" Type="http://schemas.openxmlformats.org/officeDocument/2006/relationships/image" Target="../media/image42.png"/><Relationship Id="rId7" Type="http://schemas.openxmlformats.org/officeDocument/2006/relationships/image" Target="../media/image46.png"/><Relationship Id="rId2" Type="http://schemas.openxmlformats.org/officeDocument/2006/relationships/image" Target="../media/image41.png"/><Relationship Id="rId1" Type="http://schemas.openxmlformats.org/officeDocument/2006/relationships/slideLayout" Target="../slideLayouts/slideLayout7.xml"/><Relationship Id="rId6" Type="http://schemas.openxmlformats.org/officeDocument/2006/relationships/image" Target="../media/image45.png"/><Relationship Id="rId11" Type="http://schemas.openxmlformats.org/officeDocument/2006/relationships/image" Target="../media/image49.jpeg"/><Relationship Id="rId5" Type="http://schemas.openxmlformats.org/officeDocument/2006/relationships/image" Target="../media/image44.png"/><Relationship Id="rId10" Type="http://schemas.openxmlformats.org/officeDocument/2006/relationships/image" Target="../media/image48.jpeg"/><Relationship Id="rId4" Type="http://schemas.openxmlformats.org/officeDocument/2006/relationships/image" Target="../media/image43.png"/><Relationship Id="rId9" Type="http://schemas.openxmlformats.org/officeDocument/2006/relationships/image" Target="../media/image47.jpeg"/></Relationships>
</file>

<file path=ppt/slides/_rels/slide13.xml.rels><?xml version="1.0" encoding="UTF-8" standalone="yes"?>
<Relationships xmlns="http://schemas.openxmlformats.org/package/2006/relationships"><Relationship Id="rId3" Type="http://schemas.openxmlformats.org/officeDocument/2006/relationships/image" Target="../media/image51.jpeg"/><Relationship Id="rId2" Type="http://schemas.openxmlformats.org/officeDocument/2006/relationships/image" Target="../media/image50.gif"/><Relationship Id="rId1" Type="http://schemas.openxmlformats.org/officeDocument/2006/relationships/slideLayout" Target="../slideLayouts/slideLayout7.xml"/><Relationship Id="rId6" Type="http://schemas.openxmlformats.org/officeDocument/2006/relationships/image" Target="../media/image54.png"/><Relationship Id="rId5" Type="http://schemas.openxmlformats.org/officeDocument/2006/relationships/image" Target="../media/image53.emf"/><Relationship Id="rId4" Type="http://schemas.openxmlformats.org/officeDocument/2006/relationships/image" Target="../media/image52.jpeg"/></Relationships>
</file>

<file path=ppt/slides/_rels/slide14.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Layout" Target="../slideLayouts/slideLayout7.xml"/></Relationships>
</file>

<file path=ppt/slides/_rels/slide15.xml.rels><?xml version="1.0" encoding="UTF-8" standalone="yes"?>
<Relationships xmlns="http://schemas.openxmlformats.org/package/2006/relationships"><Relationship Id="rId8" Type="http://schemas.openxmlformats.org/officeDocument/2006/relationships/image" Target="../media/image59.png"/><Relationship Id="rId13" Type="http://schemas.openxmlformats.org/officeDocument/2006/relationships/image" Target="../media/image64.png"/><Relationship Id="rId3" Type="http://schemas.openxmlformats.org/officeDocument/2006/relationships/image" Target="../media/image26.png"/><Relationship Id="rId7" Type="http://schemas.openxmlformats.org/officeDocument/2006/relationships/image" Target="../media/image58.png"/><Relationship Id="rId12" Type="http://schemas.openxmlformats.org/officeDocument/2006/relationships/image" Target="../media/image63.png"/><Relationship Id="rId2" Type="http://schemas.openxmlformats.org/officeDocument/2006/relationships/notesSlide" Target="../notesSlides/notesSlide4.xml"/><Relationship Id="rId16" Type="http://schemas.openxmlformats.org/officeDocument/2006/relationships/image" Target="../media/image66.png"/><Relationship Id="rId1" Type="http://schemas.openxmlformats.org/officeDocument/2006/relationships/slideLayout" Target="../slideLayouts/slideLayout7.xml"/><Relationship Id="rId6" Type="http://schemas.openxmlformats.org/officeDocument/2006/relationships/image" Target="../media/image57.png"/><Relationship Id="rId11" Type="http://schemas.openxmlformats.org/officeDocument/2006/relationships/image" Target="../media/image62.png"/><Relationship Id="rId5" Type="http://schemas.openxmlformats.org/officeDocument/2006/relationships/image" Target="../media/image56.png"/><Relationship Id="rId15" Type="http://schemas.microsoft.com/office/2007/relationships/hdphoto" Target="../media/hdphoto3.wdp"/><Relationship Id="rId10" Type="http://schemas.openxmlformats.org/officeDocument/2006/relationships/image" Target="../media/image61.png"/><Relationship Id="rId4" Type="http://schemas.openxmlformats.org/officeDocument/2006/relationships/image" Target="../media/image55.png"/><Relationship Id="rId9" Type="http://schemas.openxmlformats.org/officeDocument/2006/relationships/image" Target="../media/image60.png"/><Relationship Id="rId14" Type="http://schemas.openxmlformats.org/officeDocument/2006/relationships/image" Target="../media/image65.png"/></Relationships>
</file>

<file path=ppt/slides/_rels/slide16.xml.rels><?xml version="1.0" encoding="UTF-8" standalone="yes"?>
<Relationships xmlns="http://schemas.openxmlformats.org/package/2006/relationships"><Relationship Id="rId8" Type="http://schemas.openxmlformats.org/officeDocument/2006/relationships/image" Target="../media/image72.png"/><Relationship Id="rId3" Type="http://schemas.openxmlformats.org/officeDocument/2006/relationships/image" Target="../media/image68.png"/><Relationship Id="rId7" Type="http://schemas.microsoft.com/office/2007/relationships/hdphoto" Target="../media/hdphoto4.wdp"/><Relationship Id="rId2" Type="http://schemas.openxmlformats.org/officeDocument/2006/relationships/image" Target="../media/image67.png"/><Relationship Id="rId1" Type="http://schemas.openxmlformats.org/officeDocument/2006/relationships/slideLayout" Target="../slideLayouts/slideLayout7.xml"/><Relationship Id="rId6" Type="http://schemas.openxmlformats.org/officeDocument/2006/relationships/image" Target="../media/image71.png"/><Relationship Id="rId11" Type="http://schemas.openxmlformats.org/officeDocument/2006/relationships/image" Target="../media/image74.png"/><Relationship Id="rId5" Type="http://schemas.openxmlformats.org/officeDocument/2006/relationships/image" Target="../media/image70.png"/><Relationship Id="rId10" Type="http://schemas.microsoft.com/office/2007/relationships/hdphoto" Target="../media/hdphoto5.wdp"/><Relationship Id="rId4" Type="http://schemas.openxmlformats.org/officeDocument/2006/relationships/image" Target="../media/image69.png"/><Relationship Id="rId9" Type="http://schemas.openxmlformats.org/officeDocument/2006/relationships/image" Target="../media/image73.png"/></Relationships>
</file>

<file path=ppt/slides/_rels/slide17.xml.rels><?xml version="1.0" encoding="UTF-8" standalone="yes"?>
<Relationships xmlns="http://schemas.openxmlformats.org/package/2006/relationships"><Relationship Id="rId8" Type="http://schemas.microsoft.com/office/2007/relationships/hdphoto" Target="../media/hdphoto7.wdp"/><Relationship Id="rId3" Type="http://schemas.openxmlformats.org/officeDocument/2006/relationships/image" Target="../media/image74.png"/><Relationship Id="rId7" Type="http://schemas.openxmlformats.org/officeDocument/2006/relationships/image" Target="../media/image77.png"/><Relationship Id="rId12" Type="http://schemas.microsoft.com/office/2007/relationships/hdphoto" Target="../media/hdphoto9.wdp"/><Relationship Id="rId2" Type="http://schemas.openxmlformats.org/officeDocument/2006/relationships/image" Target="../media/image72.png"/><Relationship Id="rId1" Type="http://schemas.openxmlformats.org/officeDocument/2006/relationships/slideLayout" Target="../slideLayouts/slideLayout7.xml"/><Relationship Id="rId6" Type="http://schemas.openxmlformats.org/officeDocument/2006/relationships/image" Target="../media/image76.png"/><Relationship Id="rId11" Type="http://schemas.openxmlformats.org/officeDocument/2006/relationships/image" Target="../media/image79.png"/><Relationship Id="rId5" Type="http://schemas.microsoft.com/office/2007/relationships/hdphoto" Target="../media/hdphoto6.wdp"/><Relationship Id="rId10" Type="http://schemas.microsoft.com/office/2007/relationships/hdphoto" Target="../media/hdphoto8.wdp"/><Relationship Id="rId4" Type="http://schemas.openxmlformats.org/officeDocument/2006/relationships/image" Target="../media/image75.png"/><Relationship Id="rId9" Type="http://schemas.openxmlformats.org/officeDocument/2006/relationships/image" Target="../media/image78.png"/></Relationships>
</file>

<file path=ppt/slides/_rels/slide18.xml.rels><?xml version="1.0" encoding="UTF-8" standalone="yes"?>
<Relationships xmlns="http://schemas.openxmlformats.org/package/2006/relationships"><Relationship Id="rId8" Type="http://schemas.openxmlformats.org/officeDocument/2006/relationships/image" Target="../media/image84.png"/><Relationship Id="rId3" Type="http://schemas.openxmlformats.org/officeDocument/2006/relationships/image" Target="../media/image80.png"/><Relationship Id="rId7" Type="http://schemas.openxmlformats.org/officeDocument/2006/relationships/image" Target="../media/image83.png"/><Relationship Id="rId2" Type="http://schemas.openxmlformats.org/officeDocument/2006/relationships/notesSlide" Target="../notesSlides/notesSlide5.xml"/><Relationship Id="rId1" Type="http://schemas.openxmlformats.org/officeDocument/2006/relationships/slideLayout" Target="../slideLayouts/slideLayout7.xml"/><Relationship Id="rId6" Type="http://schemas.openxmlformats.org/officeDocument/2006/relationships/image" Target="../media/image82.png"/><Relationship Id="rId5" Type="http://schemas.openxmlformats.org/officeDocument/2006/relationships/image" Target="../media/image81.png"/><Relationship Id="rId4" Type="http://schemas.microsoft.com/office/2007/relationships/hdphoto" Target="../media/hdphoto10.wdp"/><Relationship Id="rId9" Type="http://schemas.openxmlformats.org/officeDocument/2006/relationships/image" Target="../media/image85.png"/></Relationships>
</file>

<file path=ppt/slides/_rels/slide19.xml.rels><?xml version="1.0" encoding="UTF-8" standalone="yes"?>
<Relationships xmlns="http://schemas.openxmlformats.org/package/2006/relationships"><Relationship Id="rId8" Type="http://schemas.openxmlformats.org/officeDocument/2006/relationships/image" Target="../media/image90.png"/><Relationship Id="rId3" Type="http://schemas.openxmlformats.org/officeDocument/2006/relationships/image" Target="../media/image86.png"/><Relationship Id="rId7" Type="http://schemas.openxmlformats.org/officeDocument/2006/relationships/image" Target="../media/image89.png"/><Relationship Id="rId2" Type="http://schemas.openxmlformats.org/officeDocument/2006/relationships/notesSlide" Target="../notesSlides/notesSlide6.xml"/><Relationship Id="rId1" Type="http://schemas.openxmlformats.org/officeDocument/2006/relationships/slideLayout" Target="../slideLayouts/slideLayout7.xml"/><Relationship Id="rId6" Type="http://schemas.openxmlformats.org/officeDocument/2006/relationships/image" Target="../media/image88.png"/><Relationship Id="rId5" Type="http://schemas.openxmlformats.org/officeDocument/2006/relationships/image" Target="../media/image87.png"/><Relationship Id="rId4" Type="http://schemas.microsoft.com/office/2007/relationships/hdphoto" Target="../media/hdphoto11.wdp"/><Relationship Id="rId9" Type="http://schemas.openxmlformats.org/officeDocument/2006/relationships/image" Target="../media/image91.png"/></Relationships>
</file>

<file path=ppt/slides/_rels/slide2.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Layout" Target="../slideLayouts/slideLayout7.xml"/></Relationships>
</file>

<file path=ppt/slides/_rels/slide20.xml.rels><?xml version="1.0" encoding="UTF-8" standalone="yes"?>
<Relationships xmlns="http://schemas.openxmlformats.org/package/2006/relationships"><Relationship Id="rId8" Type="http://schemas.openxmlformats.org/officeDocument/2006/relationships/image" Target="../media/image96.png"/><Relationship Id="rId3" Type="http://schemas.openxmlformats.org/officeDocument/2006/relationships/image" Target="../media/image92.jpeg"/><Relationship Id="rId7" Type="http://schemas.openxmlformats.org/officeDocument/2006/relationships/image" Target="../media/image95.png"/><Relationship Id="rId2" Type="http://schemas.openxmlformats.org/officeDocument/2006/relationships/notesSlide" Target="../notesSlides/notesSlide7.xml"/><Relationship Id="rId1" Type="http://schemas.openxmlformats.org/officeDocument/2006/relationships/slideLayout" Target="../slideLayouts/slideLayout7.xml"/><Relationship Id="rId6" Type="http://schemas.openxmlformats.org/officeDocument/2006/relationships/image" Target="../media/image94.png"/><Relationship Id="rId5" Type="http://schemas.openxmlformats.org/officeDocument/2006/relationships/image" Target="../media/image74.png"/><Relationship Id="rId4" Type="http://schemas.openxmlformats.org/officeDocument/2006/relationships/image" Target="../media/image93.png"/></Relationships>
</file>

<file path=ppt/slides/_rels/slide21.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Layout" Target="../slideLayouts/slideLayout7.xml"/></Relationships>
</file>

<file path=ppt/slides/_rels/slide22.xml.rels><?xml version="1.0" encoding="UTF-8" standalone="yes"?>
<Relationships xmlns="http://schemas.openxmlformats.org/package/2006/relationships"><Relationship Id="rId3" Type="http://schemas.openxmlformats.org/officeDocument/2006/relationships/image" Target="../media/image98.png"/><Relationship Id="rId2" Type="http://schemas.openxmlformats.org/officeDocument/2006/relationships/image" Target="../media/image97.png"/><Relationship Id="rId1" Type="http://schemas.openxmlformats.org/officeDocument/2006/relationships/slideLayout" Target="../slideLayouts/slideLayout7.xml"/><Relationship Id="rId5" Type="http://schemas.openxmlformats.org/officeDocument/2006/relationships/image" Target="../media/image100.png"/><Relationship Id="rId4" Type="http://schemas.openxmlformats.org/officeDocument/2006/relationships/image" Target="../media/image99.png"/></Relationships>
</file>

<file path=ppt/slides/_rels/slide23.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Layout" Target="../slideLayouts/slideLayout7.xml"/></Relationships>
</file>

<file path=ppt/slides/_rels/slide24.xml.rels><?xml version="1.0" encoding="UTF-8" standalone="yes"?>
<Relationships xmlns="http://schemas.openxmlformats.org/package/2006/relationships"><Relationship Id="rId3" Type="http://schemas.openxmlformats.org/officeDocument/2006/relationships/image" Target="../media/image101.png"/><Relationship Id="rId2" Type="http://schemas.openxmlformats.org/officeDocument/2006/relationships/image" Target="../media/image26.png"/><Relationship Id="rId1" Type="http://schemas.openxmlformats.org/officeDocument/2006/relationships/slideLayout" Target="../slideLayouts/slideLayout7.xml"/><Relationship Id="rId5" Type="http://schemas.openxmlformats.org/officeDocument/2006/relationships/image" Target="../media/image103.png"/><Relationship Id="rId4" Type="http://schemas.openxmlformats.org/officeDocument/2006/relationships/image" Target="../media/image102.png"/></Relationships>
</file>

<file path=ppt/slides/_rels/slide25.xml.rels><?xml version="1.0" encoding="UTF-8" standalone="yes"?>
<Relationships xmlns="http://schemas.openxmlformats.org/package/2006/relationships"><Relationship Id="rId3" Type="http://schemas.microsoft.com/office/2007/relationships/hdphoto" Target="../media/hdphoto12.wdp"/><Relationship Id="rId2" Type="http://schemas.openxmlformats.org/officeDocument/2006/relationships/image" Target="../media/image104.png"/><Relationship Id="rId1" Type="http://schemas.openxmlformats.org/officeDocument/2006/relationships/slideLayout" Target="../slideLayouts/slideLayout7.xml"/></Relationships>
</file>

<file path=ppt/slides/_rels/slide26.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Layout" Target="../slideLayouts/slideLayout7.xml"/></Relationships>
</file>

<file path=ppt/slides/_rels/slide27.xml.rels><?xml version="1.0" encoding="UTF-8" standalone="yes"?>
<Relationships xmlns="http://schemas.openxmlformats.org/package/2006/relationships"><Relationship Id="rId2" Type="http://schemas.openxmlformats.org/officeDocument/2006/relationships/image" Target="../media/image26.png"/><Relationship Id="rId1" Type="http://schemas.openxmlformats.org/officeDocument/2006/relationships/slideLayout" Target="../slideLayouts/slideLayout7.xml"/></Relationships>
</file>

<file path=ppt/slides/_rels/slide28.xml.rels><?xml version="1.0" encoding="UTF-8" standalone="yes"?>
<Relationships xmlns="http://schemas.openxmlformats.org/package/2006/relationships"><Relationship Id="rId2" Type="http://schemas.openxmlformats.org/officeDocument/2006/relationships/image" Target="../media/image26.png"/><Relationship Id="rId1" Type="http://schemas.openxmlformats.org/officeDocument/2006/relationships/slideLayout" Target="../slideLayouts/slideLayout7.xml"/></Relationships>
</file>

<file path=ppt/slides/_rels/slide29.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image" Target="../media/image105.png"/><Relationship Id="rId1" Type="http://schemas.openxmlformats.org/officeDocument/2006/relationships/slideLayout" Target="../slideLayouts/slideLayout7.xml"/></Relationships>
</file>

<file path=ppt/slides/_rels/slide3.xml.rels><?xml version="1.0" encoding="UTF-8" standalone="yes"?>
<Relationships xmlns="http://schemas.openxmlformats.org/package/2006/relationships"><Relationship Id="rId8" Type="http://schemas.microsoft.com/office/2007/relationships/hdphoto" Target="../media/hdphoto1.wdp"/><Relationship Id="rId3" Type="http://schemas.openxmlformats.org/officeDocument/2006/relationships/image" Target="../media/image14.png"/><Relationship Id="rId7" Type="http://schemas.openxmlformats.org/officeDocument/2006/relationships/image" Target="../media/image18.png"/><Relationship Id="rId2" Type="http://schemas.openxmlformats.org/officeDocument/2006/relationships/notesSlide" Target="../notesSlides/notesSlide2.xml"/><Relationship Id="rId1" Type="http://schemas.openxmlformats.org/officeDocument/2006/relationships/slideLayout" Target="../slideLayouts/slideLayout7.xml"/><Relationship Id="rId6" Type="http://schemas.openxmlformats.org/officeDocument/2006/relationships/image" Target="../media/image17.png"/><Relationship Id="rId5" Type="http://schemas.openxmlformats.org/officeDocument/2006/relationships/image" Target="../media/image16.png"/><Relationship Id="rId4" Type="http://schemas.openxmlformats.org/officeDocument/2006/relationships/image" Target="../media/image15.png"/></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1.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Layout" Target="../slideLayouts/slideLayout7.xml"/></Relationships>
</file>

<file path=ppt/slides/_rels/slide32.xml.rels><?xml version="1.0" encoding="UTF-8" standalone="yes"?>
<Relationships xmlns="http://schemas.openxmlformats.org/package/2006/relationships"><Relationship Id="rId3" Type="http://schemas.openxmlformats.org/officeDocument/2006/relationships/image" Target="../media/image107.jpg"/><Relationship Id="rId2" Type="http://schemas.openxmlformats.org/officeDocument/2006/relationships/image" Target="../media/image106.png"/><Relationship Id="rId1" Type="http://schemas.openxmlformats.org/officeDocument/2006/relationships/slideLayout" Target="../slideLayouts/slideLayout7.xml"/><Relationship Id="rId4" Type="http://schemas.openxmlformats.org/officeDocument/2006/relationships/image" Target="../media/image26.png"/></Relationships>
</file>

<file path=ppt/slides/_rels/slide33.xml.rels><?xml version="1.0" encoding="UTF-8" standalone="yes"?>
<Relationships xmlns="http://schemas.openxmlformats.org/package/2006/relationships"><Relationship Id="rId8" Type="http://schemas.openxmlformats.org/officeDocument/2006/relationships/image" Target="../media/image114.png"/><Relationship Id="rId3" Type="http://schemas.openxmlformats.org/officeDocument/2006/relationships/image" Target="../media/image109.jpeg"/><Relationship Id="rId7" Type="http://schemas.openxmlformats.org/officeDocument/2006/relationships/image" Target="../media/image113.jpeg"/><Relationship Id="rId2" Type="http://schemas.openxmlformats.org/officeDocument/2006/relationships/image" Target="../media/image108.jpeg"/><Relationship Id="rId1" Type="http://schemas.openxmlformats.org/officeDocument/2006/relationships/slideLayout" Target="../slideLayouts/slideLayout7.xml"/><Relationship Id="rId6" Type="http://schemas.openxmlformats.org/officeDocument/2006/relationships/image" Target="../media/image112.png"/><Relationship Id="rId11" Type="http://schemas.openxmlformats.org/officeDocument/2006/relationships/image" Target="../media/image26.png"/><Relationship Id="rId5" Type="http://schemas.openxmlformats.org/officeDocument/2006/relationships/image" Target="../media/image111.jpeg"/><Relationship Id="rId10" Type="http://schemas.openxmlformats.org/officeDocument/2006/relationships/image" Target="../media/image116.png"/><Relationship Id="rId4" Type="http://schemas.openxmlformats.org/officeDocument/2006/relationships/image" Target="../media/image110.png"/><Relationship Id="rId9" Type="http://schemas.openxmlformats.org/officeDocument/2006/relationships/image" Target="../media/image115.png"/></Relationships>
</file>

<file path=ppt/slides/_rels/slide34.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image" Target="../media/image117.jpeg"/><Relationship Id="rId1" Type="http://schemas.openxmlformats.org/officeDocument/2006/relationships/slideLayout" Target="../slideLayouts/slideLayout7.xml"/></Relationships>
</file>

<file path=ppt/slides/_rels/slide35.xml.rels><?xml version="1.0" encoding="UTF-8" standalone="yes"?>
<Relationships xmlns="http://schemas.openxmlformats.org/package/2006/relationships"><Relationship Id="rId3" Type="http://schemas.openxmlformats.org/officeDocument/2006/relationships/image" Target="../media/image119.jpeg"/><Relationship Id="rId2" Type="http://schemas.openxmlformats.org/officeDocument/2006/relationships/image" Target="../media/image118.jpeg"/><Relationship Id="rId1" Type="http://schemas.openxmlformats.org/officeDocument/2006/relationships/slideLayout" Target="../slideLayouts/slideLayout7.xml"/><Relationship Id="rId4" Type="http://schemas.openxmlformats.org/officeDocument/2006/relationships/image" Target="../media/image26.png"/></Relationships>
</file>

<file path=ppt/slides/_rels/slide36.xml.rels><?xml version="1.0" encoding="UTF-8" standalone="yes"?>
<Relationships xmlns="http://schemas.openxmlformats.org/package/2006/relationships"><Relationship Id="rId3" Type="http://schemas.openxmlformats.org/officeDocument/2006/relationships/image" Target="../media/image121.jpeg"/><Relationship Id="rId2" Type="http://schemas.openxmlformats.org/officeDocument/2006/relationships/image" Target="../media/image120.jpeg"/><Relationship Id="rId1" Type="http://schemas.openxmlformats.org/officeDocument/2006/relationships/slideLayout" Target="../slideLayouts/slideLayout7.xml"/><Relationship Id="rId5" Type="http://schemas.openxmlformats.org/officeDocument/2006/relationships/image" Target="../media/image26.png"/><Relationship Id="rId4" Type="http://schemas.openxmlformats.org/officeDocument/2006/relationships/image" Target="../media/image122.png"/></Relationships>
</file>

<file path=ppt/slides/_rels/slide37.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image" Target="../media/image123.jpeg"/><Relationship Id="rId1" Type="http://schemas.openxmlformats.org/officeDocument/2006/relationships/slideLayout" Target="../slideLayouts/slideLayout7.xml"/></Relationships>
</file>

<file path=ppt/slides/_rels/slide38.xml.rels><?xml version="1.0" encoding="UTF-8" standalone="yes"?>
<Relationships xmlns="http://schemas.openxmlformats.org/package/2006/relationships"><Relationship Id="rId3" Type="http://schemas.openxmlformats.org/officeDocument/2006/relationships/image" Target="../media/image125.png"/><Relationship Id="rId2" Type="http://schemas.openxmlformats.org/officeDocument/2006/relationships/image" Target="../media/image124.jpeg"/><Relationship Id="rId1" Type="http://schemas.openxmlformats.org/officeDocument/2006/relationships/slideLayout" Target="../slideLayouts/slideLayout7.xml"/><Relationship Id="rId5" Type="http://schemas.openxmlformats.org/officeDocument/2006/relationships/image" Target="../media/image26.png"/><Relationship Id="rId4" Type="http://schemas.openxmlformats.org/officeDocument/2006/relationships/image" Target="../media/image126.jpeg"/></Relationships>
</file>

<file path=ppt/slides/_rels/slide39.xml.rels><?xml version="1.0" encoding="UTF-8" standalone="yes"?>
<Relationships xmlns="http://schemas.openxmlformats.org/package/2006/relationships"><Relationship Id="rId8" Type="http://schemas.openxmlformats.org/officeDocument/2006/relationships/image" Target="../media/image133.jpeg"/><Relationship Id="rId13" Type="http://schemas.openxmlformats.org/officeDocument/2006/relationships/image" Target="../media/image26.png"/><Relationship Id="rId3" Type="http://schemas.openxmlformats.org/officeDocument/2006/relationships/image" Target="../media/image128.jpeg"/><Relationship Id="rId7" Type="http://schemas.openxmlformats.org/officeDocument/2006/relationships/image" Target="../media/image132.png"/><Relationship Id="rId12" Type="http://schemas.openxmlformats.org/officeDocument/2006/relationships/image" Target="../media/image137.png"/><Relationship Id="rId2" Type="http://schemas.openxmlformats.org/officeDocument/2006/relationships/image" Target="../media/image127.png"/><Relationship Id="rId1" Type="http://schemas.openxmlformats.org/officeDocument/2006/relationships/slideLayout" Target="../slideLayouts/slideLayout7.xml"/><Relationship Id="rId6" Type="http://schemas.openxmlformats.org/officeDocument/2006/relationships/image" Target="../media/image131.png"/><Relationship Id="rId11" Type="http://schemas.openxmlformats.org/officeDocument/2006/relationships/image" Target="../media/image136.jpeg"/><Relationship Id="rId5" Type="http://schemas.openxmlformats.org/officeDocument/2006/relationships/image" Target="../media/image130.jpeg"/><Relationship Id="rId10" Type="http://schemas.openxmlformats.org/officeDocument/2006/relationships/image" Target="../media/image135.png"/><Relationship Id="rId4" Type="http://schemas.openxmlformats.org/officeDocument/2006/relationships/image" Target="../media/image129.png"/><Relationship Id="rId9" Type="http://schemas.openxmlformats.org/officeDocument/2006/relationships/image" Target="../media/image134.png"/></Relationships>
</file>

<file path=ppt/slides/_rels/slide4.xml.rels><?xml version="1.0" encoding="UTF-8" standalone="yes"?>
<Relationships xmlns="http://schemas.openxmlformats.org/package/2006/relationships"><Relationship Id="rId8" Type="http://schemas.openxmlformats.org/officeDocument/2006/relationships/image" Target="../media/image21.png"/><Relationship Id="rId3" Type="http://schemas.openxmlformats.org/officeDocument/2006/relationships/image" Target="../media/image19.png"/><Relationship Id="rId7" Type="http://schemas.openxmlformats.org/officeDocument/2006/relationships/hyperlink" Target="https://www.google.co.kr/url?sa=i&amp;rct=j&amp;q=&amp;esrc=s&amp;source=images&amp;cd=&amp;cad=rja&amp;uact=8&amp;ved=0ahUKEwia_Kym37LWAhUFnJQKHT7vDNEQjRwIBw&amp;url=https://thenounproject.com/term/cctv-camera/&amp;psig=AFQjCNE2THhGU-e49jrBJCniH98P5TbDOQ&amp;ust=1505961872320252" TargetMode="External"/><Relationship Id="rId2" Type="http://schemas.openxmlformats.org/officeDocument/2006/relationships/notesSlide" Target="../notesSlides/notesSlide3.xml"/><Relationship Id="rId1" Type="http://schemas.openxmlformats.org/officeDocument/2006/relationships/slideLayout" Target="../slideLayouts/slideLayout7.xml"/><Relationship Id="rId6" Type="http://schemas.openxmlformats.org/officeDocument/2006/relationships/image" Target="../media/image20.png"/><Relationship Id="rId5" Type="http://schemas.openxmlformats.org/officeDocument/2006/relationships/hyperlink" Target="https://www.google.co.kr/url?sa=i&amp;rct=j&amp;q=&amp;esrc=s&amp;source=images&amp;cd=&amp;cad=rja&amp;uact=8&amp;ved=0ahUKEwiF2arg3bLWAhXFKpQKHa-cDHYQjRwIBw&amp;url=https://www.kaseya.com/products/noc-services&amp;psig=AFQjCNFVBsNH2qF4W00vw28lHoX2zGw1uw&amp;ust=1505961428373918" TargetMode="External"/><Relationship Id="rId10" Type="http://schemas.openxmlformats.org/officeDocument/2006/relationships/image" Target="../media/image22.png"/><Relationship Id="rId4" Type="http://schemas.microsoft.com/office/2007/relationships/hdphoto" Target="../media/hdphoto2.wdp"/><Relationship Id="rId9" Type="http://schemas.openxmlformats.org/officeDocument/2006/relationships/hyperlink" Target="https://www.google.co.kr/url?sa=i&amp;rct=j&amp;q=&amp;esrc=s&amp;source=images&amp;cd=&amp;cad=rja&amp;uact=8&amp;ved=0ahUKEwjP5c_c6rLWAhWCFZQKHeI-D2EQjRwIBw&amp;url=https://www.iconfinder.com/icons/451963/car_cars_heavy_traffic_traffic_traffic_jam_transport_transportation_icon&amp;psig=AFQjCNF24QULBTu2tWHvjnF6nNQvsZppBg&amp;ust=1505962058699665" TargetMode="External"/></Relationships>
</file>

<file path=ppt/slides/_rels/slide40.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image" Target="../media/image138.png"/><Relationship Id="rId1" Type="http://schemas.openxmlformats.org/officeDocument/2006/relationships/slideLayout" Target="../slideLayouts/slideLayout7.xml"/></Relationships>
</file>

<file path=ppt/slides/_rels/slide41.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image" Target="../media/image139.jpeg"/><Relationship Id="rId1" Type="http://schemas.openxmlformats.org/officeDocument/2006/relationships/slideLayout" Target="../slideLayouts/slideLayout7.xml"/></Relationships>
</file>

<file path=ppt/slides/_rels/slide42.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image" Target="../media/image140.png"/><Relationship Id="rId1" Type="http://schemas.openxmlformats.org/officeDocument/2006/relationships/slideLayout" Target="../slideLayouts/slideLayout7.xml"/></Relationships>
</file>

<file path=ppt/slides/_rels/slide43.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image" Target="../media/image141.png"/><Relationship Id="rId1" Type="http://schemas.openxmlformats.org/officeDocument/2006/relationships/slideLayout" Target="../slideLayouts/slideLayout7.xml"/></Relationships>
</file>

<file path=ppt/slides/_rels/slide44.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image" Target="../media/image142.png"/><Relationship Id="rId1" Type="http://schemas.openxmlformats.org/officeDocument/2006/relationships/slideLayout" Target="../slideLayouts/slideLayout7.xml"/></Relationships>
</file>

<file path=ppt/slides/_rels/slide45.xml.rels><?xml version="1.0" encoding="UTF-8" standalone="yes"?>
<Relationships xmlns="http://schemas.openxmlformats.org/package/2006/relationships"><Relationship Id="rId3" Type="http://schemas.openxmlformats.org/officeDocument/2006/relationships/image" Target="../media/image144.png"/><Relationship Id="rId2" Type="http://schemas.openxmlformats.org/officeDocument/2006/relationships/image" Target="../media/image143.png"/><Relationship Id="rId1" Type="http://schemas.openxmlformats.org/officeDocument/2006/relationships/slideLayout" Target="../slideLayouts/slideLayout7.xml"/><Relationship Id="rId4" Type="http://schemas.openxmlformats.org/officeDocument/2006/relationships/image" Target="../media/image26.png"/></Relationships>
</file>

<file path=ppt/slides/_rels/slide46.xml.rels><?xml version="1.0" encoding="UTF-8" standalone="yes"?>
<Relationships xmlns="http://schemas.openxmlformats.org/package/2006/relationships"><Relationship Id="rId2" Type="http://schemas.openxmlformats.org/officeDocument/2006/relationships/image" Target="../media/image26.png"/><Relationship Id="rId1" Type="http://schemas.openxmlformats.org/officeDocument/2006/relationships/slideLayout" Target="../slideLayouts/slideLayout7.xml"/></Relationships>
</file>

<file path=ppt/slides/_rels/slide47.xml.rels><?xml version="1.0" encoding="UTF-8" standalone="yes"?>
<Relationships xmlns="http://schemas.openxmlformats.org/package/2006/relationships"><Relationship Id="rId3" Type="http://schemas.openxmlformats.org/officeDocument/2006/relationships/image" Target="../media/image146.png"/><Relationship Id="rId7" Type="http://schemas.openxmlformats.org/officeDocument/2006/relationships/image" Target="../media/image26.png"/><Relationship Id="rId2" Type="http://schemas.openxmlformats.org/officeDocument/2006/relationships/image" Target="../media/image145.png"/><Relationship Id="rId1" Type="http://schemas.openxmlformats.org/officeDocument/2006/relationships/slideLayout" Target="../slideLayouts/slideLayout7.xml"/><Relationship Id="rId6" Type="http://schemas.openxmlformats.org/officeDocument/2006/relationships/image" Target="../media/image149.jpeg"/><Relationship Id="rId5" Type="http://schemas.openxmlformats.org/officeDocument/2006/relationships/image" Target="../media/image148.png"/><Relationship Id="rId4" Type="http://schemas.openxmlformats.org/officeDocument/2006/relationships/image" Target="../media/image147.png"/></Relationships>
</file>

<file path=ppt/slides/_rels/slide48.xml.rels><?xml version="1.0" encoding="UTF-8" standalone="yes"?>
<Relationships xmlns="http://schemas.openxmlformats.org/package/2006/relationships"><Relationship Id="rId2" Type="http://schemas.openxmlformats.org/officeDocument/2006/relationships/image" Target="../media/image26.png"/><Relationship Id="rId1" Type="http://schemas.openxmlformats.org/officeDocument/2006/relationships/slideLayout" Target="../slideLayouts/slideLayout7.xml"/></Relationships>
</file>

<file path=ppt/slides/_rels/slide49.xml.rels><?xml version="1.0" encoding="UTF-8" standalone="yes"?>
<Relationships xmlns="http://schemas.openxmlformats.org/package/2006/relationships"><Relationship Id="rId3" Type="http://schemas.openxmlformats.org/officeDocument/2006/relationships/image" Target="../media/image147.png"/><Relationship Id="rId7" Type="http://schemas.openxmlformats.org/officeDocument/2006/relationships/image" Target="../media/image152.png"/><Relationship Id="rId2" Type="http://schemas.openxmlformats.org/officeDocument/2006/relationships/image" Target="../media/image26.png"/><Relationship Id="rId1" Type="http://schemas.openxmlformats.org/officeDocument/2006/relationships/slideLayout" Target="../slideLayouts/slideLayout7.xml"/><Relationship Id="rId6" Type="http://schemas.openxmlformats.org/officeDocument/2006/relationships/image" Target="../media/image151.png"/><Relationship Id="rId5" Type="http://schemas.openxmlformats.org/officeDocument/2006/relationships/image" Target="../media/image150.jpeg"/><Relationship Id="rId4" Type="http://schemas.openxmlformats.org/officeDocument/2006/relationships/image" Target="../media/image148.png"/></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0.xml.rels><?xml version="1.0" encoding="UTF-8" standalone="yes"?>
<Relationships xmlns="http://schemas.openxmlformats.org/package/2006/relationships"><Relationship Id="rId2" Type="http://schemas.openxmlformats.org/officeDocument/2006/relationships/image" Target="../media/image26.png"/><Relationship Id="rId1" Type="http://schemas.openxmlformats.org/officeDocument/2006/relationships/slideLayout" Target="../slideLayouts/slideLayout7.xml"/></Relationships>
</file>

<file path=ppt/slides/_rels/slide51.xml.rels><?xml version="1.0" encoding="UTF-8" standalone="yes"?>
<Relationships xmlns="http://schemas.openxmlformats.org/package/2006/relationships"><Relationship Id="rId2" Type="http://schemas.openxmlformats.org/officeDocument/2006/relationships/image" Target="../media/image26.png"/><Relationship Id="rId1" Type="http://schemas.openxmlformats.org/officeDocument/2006/relationships/slideLayout" Target="../slideLayouts/slideLayout7.xml"/></Relationships>
</file>

<file path=ppt/slides/_rels/slide52.xml.rels><?xml version="1.0" encoding="UTF-8" standalone="yes"?>
<Relationships xmlns="http://schemas.openxmlformats.org/package/2006/relationships"><Relationship Id="rId2" Type="http://schemas.openxmlformats.org/officeDocument/2006/relationships/image" Target="../media/image26.png"/><Relationship Id="rId1" Type="http://schemas.openxmlformats.org/officeDocument/2006/relationships/slideLayout" Target="../slideLayouts/slideLayout7.xml"/></Relationships>
</file>

<file path=ppt/slides/_rels/slide53.xml.rels><?xml version="1.0" encoding="UTF-8" standalone="yes"?>
<Relationships xmlns="http://schemas.openxmlformats.org/package/2006/relationships"><Relationship Id="rId2" Type="http://schemas.openxmlformats.org/officeDocument/2006/relationships/image" Target="../media/image26.png"/><Relationship Id="rId1" Type="http://schemas.openxmlformats.org/officeDocument/2006/relationships/slideLayout" Target="../slideLayouts/slideLayout7.xml"/></Relationships>
</file>

<file path=ppt/slides/_rels/slide54.xml.rels><?xml version="1.0" encoding="UTF-8" standalone="yes"?>
<Relationships xmlns="http://schemas.openxmlformats.org/package/2006/relationships"><Relationship Id="rId2" Type="http://schemas.openxmlformats.org/officeDocument/2006/relationships/image" Target="../media/image26.png"/><Relationship Id="rId1" Type="http://schemas.openxmlformats.org/officeDocument/2006/relationships/slideLayout" Target="../slideLayouts/slideLayout7.xml"/></Relationships>
</file>

<file path=ppt/slides/_rels/slide55.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Layout" Target="../slideLayouts/slideLayout7.xml"/></Relationships>
</file>

<file path=ppt/slides/_rels/slide56.xml.rels><?xml version="1.0" encoding="UTF-8" standalone="yes"?>
<Relationships xmlns="http://schemas.openxmlformats.org/package/2006/relationships"><Relationship Id="rId3" Type="http://schemas.openxmlformats.org/officeDocument/2006/relationships/image" Target="../media/image153.png"/><Relationship Id="rId2" Type="http://schemas.openxmlformats.org/officeDocument/2006/relationships/image" Target="../media/image26.png"/><Relationship Id="rId1" Type="http://schemas.openxmlformats.org/officeDocument/2006/relationships/slideLayout" Target="../slideLayouts/slideLayout7.xml"/></Relationships>
</file>

<file path=ppt/slides/_rels/slide57.xml.rels><?xml version="1.0" encoding="UTF-8" standalone="yes"?>
<Relationships xmlns="http://schemas.openxmlformats.org/package/2006/relationships"><Relationship Id="rId3" Type="http://schemas.openxmlformats.org/officeDocument/2006/relationships/image" Target="../media/image154.png"/><Relationship Id="rId2" Type="http://schemas.openxmlformats.org/officeDocument/2006/relationships/image" Target="../media/image26.png"/><Relationship Id="rId1" Type="http://schemas.openxmlformats.org/officeDocument/2006/relationships/slideLayout" Target="../slideLayouts/slideLayout7.xml"/><Relationship Id="rId4" Type="http://schemas.openxmlformats.org/officeDocument/2006/relationships/image" Target="../media/image155.png"/></Relationships>
</file>

<file path=ppt/slides/_rels/slide58.xml.rels><?xml version="1.0" encoding="UTF-8" standalone="yes"?>
<Relationships xmlns="http://schemas.openxmlformats.org/package/2006/relationships"><Relationship Id="rId8" Type="http://schemas.openxmlformats.org/officeDocument/2006/relationships/image" Target="../media/image161.png"/><Relationship Id="rId13" Type="http://schemas.microsoft.com/office/2007/relationships/hdphoto" Target="../media/hdphoto14.wdp"/><Relationship Id="rId3" Type="http://schemas.openxmlformats.org/officeDocument/2006/relationships/image" Target="../media/image156.png"/><Relationship Id="rId7" Type="http://schemas.openxmlformats.org/officeDocument/2006/relationships/image" Target="../media/image160.png"/><Relationship Id="rId12" Type="http://schemas.openxmlformats.org/officeDocument/2006/relationships/image" Target="../media/image164.png"/><Relationship Id="rId17" Type="http://schemas.openxmlformats.org/officeDocument/2006/relationships/image" Target="../media/image168.png"/><Relationship Id="rId2" Type="http://schemas.openxmlformats.org/officeDocument/2006/relationships/image" Target="../media/image26.png"/><Relationship Id="rId16" Type="http://schemas.openxmlformats.org/officeDocument/2006/relationships/image" Target="../media/image167.png"/><Relationship Id="rId1" Type="http://schemas.openxmlformats.org/officeDocument/2006/relationships/slideLayout" Target="../slideLayouts/slideLayout7.xml"/><Relationship Id="rId6" Type="http://schemas.openxmlformats.org/officeDocument/2006/relationships/image" Target="../media/image159.png"/><Relationship Id="rId11" Type="http://schemas.microsoft.com/office/2007/relationships/hdphoto" Target="../media/hdphoto13.wdp"/><Relationship Id="rId5" Type="http://schemas.openxmlformats.org/officeDocument/2006/relationships/image" Target="../media/image158.png"/><Relationship Id="rId15" Type="http://schemas.openxmlformats.org/officeDocument/2006/relationships/image" Target="../media/image166.png"/><Relationship Id="rId10" Type="http://schemas.openxmlformats.org/officeDocument/2006/relationships/image" Target="../media/image163.png"/><Relationship Id="rId4" Type="http://schemas.openxmlformats.org/officeDocument/2006/relationships/image" Target="../media/image157.png"/><Relationship Id="rId9" Type="http://schemas.openxmlformats.org/officeDocument/2006/relationships/image" Target="../media/image162.png"/><Relationship Id="rId14" Type="http://schemas.openxmlformats.org/officeDocument/2006/relationships/image" Target="../media/image165.png"/></Relationships>
</file>

<file path=ppt/slides/_rels/slide59.xml.rels><?xml version="1.0" encoding="UTF-8" standalone="yes"?>
<Relationships xmlns="http://schemas.openxmlformats.org/package/2006/relationships"><Relationship Id="rId8" Type="http://schemas.openxmlformats.org/officeDocument/2006/relationships/image" Target="../media/image174.png"/><Relationship Id="rId3" Type="http://schemas.openxmlformats.org/officeDocument/2006/relationships/image" Target="../media/image169.png"/><Relationship Id="rId7" Type="http://schemas.openxmlformats.org/officeDocument/2006/relationships/image" Target="../media/image173.png"/><Relationship Id="rId2" Type="http://schemas.openxmlformats.org/officeDocument/2006/relationships/image" Target="../media/image26.png"/><Relationship Id="rId1" Type="http://schemas.openxmlformats.org/officeDocument/2006/relationships/slideLayout" Target="../slideLayouts/slideLayout7.xml"/><Relationship Id="rId6" Type="http://schemas.openxmlformats.org/officeDocument/2006/relationships/image" Target="../media/image172.png"/><Relationship Id="rId11" Type="http://schemas.openxmlformats.org/officeDocument/2006/relationships/image" Target="../media/image177.jpeg"/><Relationship Id="rId5" Type="http://schemas.openxmlformats.org/officeDocument/2006/relationships/image" Target="../media/image171.png"/><Relationship Id="rId10" Type="http://schemas.openxmlformats.org/officeDocument/2006/relationships/image" Target="../media/image176.png"/><Relationship Id="rId4" Type="http://schemas.openxmlformats.org/officeDocument/2006/relationships/image" Target="../media/image170.png"/><Relationship Id="rId9" Type="http://schemas.openxmlformats.org/officeDocument/2006/relationships/image" Target="../media/image175.png"/></Relationships>
</file>

<file path=ppt/slides/_rels/slide6.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Layout" Target="../slideLayouts/slideLayout7.xml"/></Relationships>
</file>

<file path=ppt/slides/_rels/slide60.xml.rels><?xml version="1.0" encoding="UTF-8" standalone="yes"?>
<Relationships xmlns="http://schemas.openxmlformats.org/package/2006/relationships"><Relationship Id="rId8" Type="http://schemas.openxmlformats.org/officeDocument/2006/relationships/diagramColors" Target="../diagrams/colors1.xml"/><Relationship Id="rId3" Type="http://schemas.openxmlformats.org/officeDocument/2006/relationships/image" Target="../media/image98.png"/><Relationship Id="rId7" Type="http://schemas.openxmlformats.org/officeDocument/2006/relationships/diagramQuickStyle" Target="../diagrams/quickStyle1.xml"/><Relationship Id="rId2" Type="http://schemas.openxmlformats.org/officeDocument/2006/relationships/image" Target="../media/image97.png"/><Relationship Id="rId1" Type="http://schemas.openxmlformats.org/officeDocument/2006/relationships/slideLayout" Target="../slideLayouts/slideLayout7.xml"/><Relationship Id="rId6" Type="http://schemas.openxmlformats.org/officeDocument/2006/relationships/diagramLayout" Target="../diagrams/layout1.xml"/><Relationship Id="rId5" Type="http://schemas.openxmlformats.org/officeDocument/2006/relationships/diagramData" Target="../diagrams/data1.xml"/><Relationship Id="rId4" Type="http://schemas.openxmlformats.org/officeDocument/2006/relationships/image" Target="../media/image99.png"/><Relationship Id="rId9" Type="http://schemas.microsoft.com/office/2007/relationships/diagramDrawing" Target="../diagrams/drawing1.xml"/></Relationships>
</file>

<file path=ppt/slides/_rels/slide61.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Layout" Target="../slideLayouts/slideLayout7.xml"/></Relationships>
</file>

<file path=ppt/slides/_rels/slide9.xml.rels><?xml version="1.0" encoding="UTF-8" standalone="yes"?>
<Relationships xmlns="http://schemas.openxmlformats.org/package/2006/relationships"><Relationship Id="rId3" Type="http://schemas.openxmlformats.org/officeDocument/2006/relationships/image" Target="../media/image25.png"/><Relationship Id="rId7" Type="http://schemas.openxmlformats.org/officeDocument/2006/relationships/image" Target="../media/image29.png"/><Relationship Id="rId2" Type="http://schemas.openxmlformats.org/officeDocument/2006/relationships/image" Target="../media/image24.png"/><Relationship Id="rId1" Type="http://schemas.openxmlformats.org/officeDocument/2006/relationships/slideLayout" Target="../slideLayouts/slideLayout7.xml"/><Relationship Id="rId6" Type="http://schemas.openxmlformats.org/officeDocument/2006/relationships/image" Target="../media/image28.png"/><Relationship Id="rId5" Type="http://schemas.openxmlformats.org/officeDocument/2006/relationships/image" Target="../media/image27.gif"/><Relationship Id="rId4" Type="http://schemas.openxmlformats.org/officeDocument/2006/relationships/image" Target="../media/image26.pn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5843" name="Picture 11" descr="SL-Eng(2)"/>
          <p:cNvPicPr>
            <a:picLocks noChangeAspect="1" noChangeArrowheads="1"/>
          </p:cNvPicPr>
          <p:nvPr/>
        </p:nvPicPr>
        <p:blipFill>
          <a:blip r:embed="rId3" cstate="print"/>
          <a:srcRect/>
          <a:stretch>
            <a:fillRect/>
          </a:stretch>
        </p:blipFill>
        <p:spPr bwMode="auto">
          <a:xfrm>
            <a:off x="1043608" y="6136618"/>
            <a:ext cx="2808314" cy="467551"/>
          </a:xfrm>
          <a:prstGeom prst="rect">
            <a:avLst/>
          </a:prstGeom>
          <a:noFill/>
          <a:ln w="9525">
            <a:noFill/>
            <a:miter lim="800000"/>
            <a:headEnd/>
            <a:tailEnd/>
          </a:ln>
        </p:spPr>
      </p:pic>
      <p:sp>
        <p:nvSpPr>
          <p:cNvPr id="9" name="Rectangle 7"/>
          <p:cNvSpPr>
            <a:spLocks noChangeArrowheads="1"/>
          </p:cNvSpPr>
          <p:nvPr/>
        </p:nvSpPr>
        <p:spPr bwMode="auto">
          <a:xfrm>
            <a:off x="0" y="1628800"/>
            <a:ext cx="9144000" cy="2276872"/>
          </a:xfrm>
          <a:prstGeom prst="rect">
            <a:avLst/>
          </a:prstGeom>
          <a:solidFill>
            <a:schemeClr val="bg1">
              <a:alpha val="50195"/>
            </a:schemeClr>
          </a:solidFill>
          <a:ln w="9525">
            <a:noFill/>
            <a:miter lim="800000"/>
            <a:headEnd/>
            <a:tailEnd/>
          </a:ln>
        </p:spPr>
        <p:txBody>
          <a:bodyPr wrap="none" lIns="91062" tIns="45530" rIns="91062" bIns="45530" anchor="ctr"/>
          <a:lstStyle>
            <a:defPPr>
              <a:defRPr lang="ko-KR"/>
            </a:defPPr>
            <a:lvl1pPr marL="0" algn="l" defTabSz="914400" rtl="0" eaLnBrk="1" latinLnBrk="1" hangingPunct="1">
              <a:defRPr sz="1800" kern="1200">
                <a:solidFill>
                  <a:schemeClr val="tx1"/>
                </a:solidFill>
                <a:latin typeface="+mn-lt"/>
                <a:ea typeface="+mn-ea"/>
                <a:cs typeface="+mn-cs"/>
              </a:defRPr>
            </a:lvl1pPr>
            <a:lvl2pPr marL="457200" algn="l" defTabSz="914400" rtl="0" eaLnBrk="1" latinLnBrk="1" hangingPunct="1">
              <a:defRPr sz="1800" kern="1200">
                <a:solidFill>
                  <a:schemeClr val="tx1"/>
                </a:solidFill>
                <a:latin typeface="+mn-lt"/>
                <a:ea typeface="+mn-ea"/>
                <a:cs typeface="+mn-cs"/>
              </a:defRPr>
            </a:lvl2pPr>
            <a:lvl3pPr marL="914400" algn="l" defTabSz="914400" rtl="0" eaLnBrk="1" latinLnBrk="1" hangingPunct="1">
              <a:defRPr sz="1800" kern="1200">
                <a:solidFill>
                  <a:schemeClr val="tx1"/>
                </a:solidFill>
                <a:latin typeface="+mn-lt"/>
                <a:ea typeface="+mn-ea"/>
                <a:cs typeface="+mn-cs"/>
              </a:defRPr>
            </a:lvl3pPr>
            <a:lvl4pPr marL="1371600" algn="l" defTabSz="914400" rtl="0" eaLnBrk="1" latinLnBrk="1" hangingPunct="1">
              <a:defRPr sz="1800" kern="1200">
                <a:solidFill>
                  <a:schemeClr val="tx1"/>
                </a:solidFill>
                <a:latin typeface="+mn-lt"/>
                <a:ea typeface="+mn-ea"/>
                <a:cs typeface="+mn-cs"/>
              </a:defRPr>
            </a:lvl4pPr>
            <a:lvl5pPr marL="1828800" algn="l" defTabSz="914400" rtl="0" eaLnBrk="1" latinLnBrk="1" hangingPunct="1">
              <a:defRPr sz="1800" kern="1200">
                <a:solidFill>
                  <a:schemeClr val="tx1"/>
                </a:solidFill>
                <a:latin typeface="+mn-lt"/>
                <a:ea typeface="+mn-ea"/>
                <a:cs typeface="+mn-cs"/>
              </a:defRPr>
            </a:lvl5pPr>
            <a:lvl6pPr marL="2286000" algn="l" defTabSz="914400" rtl="0" eaLnBrk="1" latinLnBrk="1" hangingPunct="1">
              <a:defRPr sz="1800" kern="1200">
                <a:solidFill>
                  <a:schemeClr val="tx1"/>
                </a:solidFill>
                <a:latin typeface="+mn-lt"/>
                <a:ea typeface="+mn-ea"/>
                <a:cs typeface="+mn-cs"/>
              </a:defRPr>
            </a:lvl6pPr>
            <a:lvl7pPr marL="2743200" algn="l" defTabSz="914400" rtl="0" eaLnBrk="1" latinLnBrk="1" hangingPunct="1">
              <a:defRPr sz="1800" kern="1200">
                <a:solidFill>
                  <a:schemeClr val="tx1"/>
                </a:solidFill>
                <a:latin typeface="+mn-lt"/>
                <a:ea typeface="+mn-ea"/>
                <a:cs typeface="+mn-cs"/>
              </a:defRPr>
            </a:lvl7pPr>
            <a:lvl8pPr marL="3200400" algn="l" defTabSz="914400" rtl="0" eaLnBrk="1" latinLnBrk="1" hangingPunct="1">
              <a:defRPr sz="1800" kern="1200">
                <a:solidFill>
                  <a:schemeClr val="tx1"/>
                </a:solidFill>
                <a:latin typeface="+mn-lt"/>
                <a:ea typeface="+mn-ea"/>
                <a:cs typeface="+mn-cs"/>
              </a:defRPr>
            </a:lvl8pPr>
            <a:lvl9pPr marL="3657600" algn="l" defTabSz="914400" rtl="0" eaLnBrk="1" latinLnBrk="1" hangingPunct="1">
              <a:defRPr sz="1800" kern="1200">
                <a:solidFill>
                  <a:schemeClr val="tx1"/>
                </a:solidFill>
                <a:latin typeface="+mn-lt"/>
                <a:ea typeface="+mn-ea"/>
                <a:cs typeface="+mn-cs"/>
              </a:defRPr>
            </a:lvl9pPr>
          </a:lstStyle>
          <a:p>
            <a:pPr algn="ctr" latinLnBrk="0"/>
            <a:endParaRPr lang="ko-KR" altLang="en-US">
              <a:solidFill>
                <a:srgbClr val="002060"/>
              </a:solidFill>
              <a:ea typeface="맑은 고딕" pitchFamily="50" charset="-127"/>
            </a:endParaRPr>
          </a:p>
        </p:txBody>
      </p:sp>
      <p:sp>
        <p:nvSpPr>
          <p:cNvPr id="6" name="Rectangle 12"/>
          <p:cNvSpPr>
            <a:spLocks noGrp="1" noChangeArrowheads="1"/>
          </p:cNvSpPr>
          <p:nvPr>
            <p:ph type="ctrTitle"/>
          </p:nvPr>
        </p:nvSpPr>
        <p:spPr>
          <a:xfrm>
            <a:off x="251523" y="2060891"/>
            <a:ext cx="8640960" cy="1462487"/>
          </a:xfrm>
        </p:spPr>
        <p:txBody>
          <a:bodyPr lIns="92917" tIns="46454" rIns="92917" bIns="46454"/>
          <a:lstStyle/>
          <a:p>
            <a:pPr eaLnBrk="1" hangingPunct="1">
              <a:lnSpc>
                <a:spcPct val="100000"/>
              </a:lnSpc>
            </a:pPr>
            <a:r>
              <a:rPr lang="mn-MN" sz="2800" dirty="0">
                <a:ln w="0"/>
                <a:solidFill>
                  <a:schemeClr val="tx1"/>
                </a:solidFill>
                <a:effectLst>
                  <a:outerShdw blurRad="38100" dist="19050" dir="2700000" algn="tl" rotWithShape="0">
                    <a:schemeClr val="dk1">
                      <a:alpha val="40000"/>
                    </a:schemeClr>
                  </a:outerShdw>
                </a:effectLst>
                <a:latin typeface="Arial" panose="020B0604020202020204" pitchFamily="34" charset="0"/>
                <a:ea typeface="Roboto Condensed" panose="02000000000000000000" pitchFamily="2" charset="0"/>
                <a:cs typeface="Arial" panose="020B0604020202020204" pitchFamily="34" charset="0"/>
              </a:rPr>
              <a:t>Монгол улсын Тээврийн ухаалаг системийг            хөгжүүлэх бодлого, хэрэгжүүлэх үйл ажиллагааны </a:t>
            </a:r>
            <a:br>
              <a:rPr lang="mn-MN" sz="2800" dirty="0">
                <a:ln w="0"/>
                <a:solidFill>
                  <a:schemeClr val="tx1"/>
                </a:solidFill>
                <a:effectLst>
                  <a:outerShdw blurRad="38100" dist="19050" dir="2700000" algn="tl" rotWithShape="0">
                    <a:schemeClr val="dk1">
                      <a:alpha val="40000"/>
                    </a:schemeClr>
                  </a:outerShdw>
                </a:effectLst>
                <a:latin typeface="Arial" panose="020B0604020202020204" pitchFamily="34" charset="0"/>
                <a:ea typeface="Roboto Condensed" panose="02000000000000000000" pitchFamily="2" charset="0"/>
                <a:cs typeface="Arial" panose="020B0604020202020204" pitchFamily="34" charset="0"/>
              </a:rPr>
            </a:br>
            <a:r>
              <a:rPr lang="mn-MN" sz="2800" dirty="0">
                <a:ln w="0"/>
                <a:solidFill>
                  <a:schemeClr val="tx1"/>
                </a:solidFill>
                <a:effectLst>
                  <a:outerShdw blurRad="38100" dist="19050" dir="2700000" algn="tl" rotWithShape="0">
                    <a:schemeClr val="dk1">
                      <a:alpha val="40000"/>
                    </a:schemeClr>
                  </a:outerShdw>
                </a:effectLst>
                <a:latin typeface="Arial" panose="020B0604020202020204" pitchFamily="34" charset="0"/>
                <a:ea typeface="Roboto Condensed" panose="02000000000000000000" pitchFamily="2" charset="0"/>
                <a:cs typeface="Arial" panose="020B0604020202020204" pitchFamily="34" charset="0"/>
              </a:rPr>
              <a:t>төлөвлөгөө боловсруулах </a:t>
            </a:r>
            <a:r>
              <a:rPr lang="en-US" sz="2800" dirty="0">
                <a:ln w="0"/>
                <a:solidFill>
                  <a:schemeClr val="tx1"/>
                </a:solidFill>
                <a:effectLst>
                  <a:outerShdw blurRad="38100" dist="19050" dir="2700000" algn="tl" rotWithShape="0">
                    <a:schemeClr val="dk1">
                      <a:alpha val="40000"/>
                    </a:schemeClr>
                  </a:outerShdw>
                </a:effectLst>
                <a:latin typeface="Arial" panose="020B0604020202020204" pitchFamily="34" charset="0"/>
                <a:ea typeface="Roboto Condensed" panose="02000000000000000000" pitchFamily="2" charset="0"/>
                <a:cs typeface="Arial" panose="020B0604020202020204" pitchFamily="34" charset="0"/>
              </a:rPr>
              <a:t>MON:9137 </a:t>
            </a:r>
            <a:r>
              <a:rPr lang="mn-MN" sz="2800" dirty="0">
                <a:ln w="0"/>
                <a:solidFill>
                  <a:schemeClr val="tx1"/>
                </a:solidFill>
                <a:effectLst>
                  <a:outerShdw blurRad="38100" dist="19050" dir="2700000" algn="tl" rotWithShape="0">
                    <a:schemeClr val="dk1">
                      <a:alpha val="40000"/>
                    </a:schemeClr>
                  </a:outerShdw>
                </a:effectLst>
                <a:latin typeface="Arial" panose="020B0604020202020204" pitchFamily="34" charset="0"/>
                <a:ea typeface="Roboto Condensed" panose="02000000000000000000" pitchFamily="2" charset="0"/>
                <a:cs typeface="Arial" panose="020B0604020202020204" pitchFamily="34" charset="0"/>
              </a:rPr>
              <a:t>төсөл </a:t>
            </a:r>
            <a:r>
              <a:rPr lang="en-US" altLang="ko-KR" sz="2800" dirty="0">
                <a:ln w="0"/>
                <a:solidFill>
                  <a:schemeClr val="tx1"/>
                </a:solidFill>
                <a:effectLst>
                  <a:outerShdw blurRad="38100" dist="19050" dir="2700000" algn="tl" rotWithShape="0">
                    <a:schemeClr val="dk1">
                      <a:alpha val="40000"/>
                    </a:schemeClr>
                  </a:outerShdw>
                </a:effectLst>
                <a:latin typeface="Arial Black" pitchFamily="34" charset="0"/>
                <a:ea typeface="굴림" pitchFamily="50" charset="-127"/>
                <a:sym typeface="Arial Bold" charset="0"/>
              </a:rPr>
              <a:t/>
            </a:r>
            <a:br>
              <a:rPr lang="en-US" altLang="ko-KR" sz="2800" dirty="0">
                <a:ln w="0"/>
                <a:solidFill>
                  <a:schemeClr val="tx1"/>
                </a:solidFill>
                <a:effectLst>
                  <a:outerShdw blurRad="38100" dist="19050" dir="2700000" algn="tl" rotWithShape="0">
                    <a:schemeClr val="dk1">
                      <a:alpha val="40000"/>
                    </a:schemeClr>
                  </a:outerShdw>
                </a:effectLst>
                <a:latin typeface="Arial Black" pitchFamily="34" charset="0"/>
                <a:ea typeface="굴림" pitchFamily="50" charset="-127"/>
                <a:sym typeface="Arial Bold" charset="0"/>
              </a:rPr>
            </a:br>
            <a:endParaRPr lang="en-US" altLang="ko-KR" sz="1800" dirty="0">
              <a:ln w="0"/>
              <a:solidFill>
                <a:schemeClr val="tx1"/>
              </a:solidFill>
              <a:effectLst>
                <a:outerShdw blurRad="38100" dist="19050" dir="2700000" algn="tl" rotWithShape="0">
                  <a:schemeClr val="dk1">
                    <a:alpha val="40000"/>
                  </a:schemeClr>
                </a:outerShdw>
              </a:effectLst>
              <a:latin typeface="Arial Black" pitchFamily="34" charset="0"/>
              <a:ea typeface="굴림" pitchFamily="50" charset="-127"/>
              <a:sym typeface="Arial Bold" charset="0"/>
            </a:endParaRPr>
          </a:p>
        </p:txBody>
      </p:sp>
      <p:pic>
        <p:nvPicPr>
          <p:cNvPr id="7" name="그림 6"/>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6034000" y="44624"/>
            <a:ext cx="3074504" cy="812800"/>
          </a:xfrm>
          <a:prstGeom prst="rect">
            <a:avLst/>
          </a:prstGeom>
        </p:spPr>
      </p:pic>
      <p:pic>
        <p:nvPicPr>
          <p:cNvPr id="10" name="Picture 1" descr="C:\Users\임현옥\Desktop\flag3.jpg"/>
          <p:cNvPicPr>
            <a:picLocks noChangeAspect="1" noChangeArrowheads="1"/>
          </p:cNvPicPr>
          <p:nvPr/>
        </p:nvPicPr>
        <p:blipFill>
          <a:blip r:embed="rId5" cstate="print"/>
          <a:srcRect/>
          <a:stretch>
            <a:fillRect/>
          </a:stretch>
        </p:blipFill>
        <p:spPr bwMode="auto">
          <a:xfrm>
            <a:off x="191642" y="122951"/>
            <a:ext cx="1284014" cy="641756"/>
          </a:xfrm>
          <a:prstGeom prst="roundRect">
            <a:avLst>
              <a:gd name="adj" fmla="val 8594"/>
            </a:avLst>
          </a:prstGeom>
          <a:solidFill>
            <a:srgbClr val="FFFFFF">
              <a:shade val="85000"/>
            </a:srgbClr>
          </a:solidFill>
          <a:ln>
            <a:noFill/>
          </a:ln>
          <a:effectLst>
            <a:reflection blurRad="12700" stA="38000" endPos="28000" dist="5000" dir="5400000" sy="-100000" algn="bl" rotWithShape="0"/>
          </a:effectLst>
        </p:spPr>
      </p:pic>
      <p:pic>
        <p:nvPicPr>
          <p:cNvPr id="11" name="그림 1"/>
          <p:cNvPicPr>
            <a:picLocks noChangeAspect="1"/>
          </p:cNvPicPr>
          <p:nvPr/>
        </p:nvPicPr>
        <p:blipFill>
          <a:blip r:embed="rId6" cstate="print">
            <a:extLst>
              <a:ext uri="{28A0092B-C50C-407E-A947-70E740481C1C}">
                <a14:useLocalDpi xmlns:a14="http://schemas.microsoft.com/office/drawing/2010/main" val="0"/>
              </a:ext>
            </a:extLst>
          </a:blip>
          <a:srcRect t="-381" r="36835"/>
          <a:stretch>
            <a:fillRect/>
          </a:stretch>
        </p:blipFill>
        <p:spPr bwMode="auto">
          <a:xfrm>
            <a:off x="4427117" y="6205571"/>
            <a:ext cx="1657920" cy="3296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직사각형 1"/>
          <p:cNvSpPr/>
          <p:nvPr/>
        </p:nvSpPr>
        <p:spPr>
          <a:xfrm>
            <a:off x="6372202" y="6093296"/>
            <a:ext cx="2771800" cy="64807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a:p>
        </p:txBody>
      </p:sp>
      <p:pic>
        <p:nvPicPr>
          <p:cNvPr id="3074" name="Picture 2"/>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6660232" y="5999266"/>
            <a:ext cx="1296144" cy="7422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360744322"/>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직사각형 5"/>
          <p:cNvSpPr/>
          <p:nvPr/>
        </p:nvSpPr>
        <p:spPr>
          <a:xfrm>
            <a:off x="0" y="2670001"/>
            <a:ext cx="9144000" cy="414337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062" tIns="45530" rIns="91062" bIns="45530" anchor="ctr"/>
          <a:lstStyle/>
          <a:p>
            <a:pPr algn="ctr">
              <a:defRPr/>
            </a:pPr>
            <a:endParaRPr lang="ko-KR" altLang="en-US" b="1">
              <a:solidFill>
                <a:prstClr val="white"/>
              </a:solidFill>
            </a:endParaRPr>
          </a:p>
        </p:txBody>
      </p:sp>
      <p:sp>
        <p:nvSpPr>
          <p:cNvPr id="130" name="AutoShape 224"/>
          <p:cNvSpPr>
            <a:spLocks noChangeArrowheads="1"/>
          </p:cNvSpPr>
          <p:nvPr/>
        </p:nvSpPr>
        <p:spPr bwMode="auto">
          <a:xfrm>
            <a:off x="5004047" y="1844824"/>
            <a:ext cx="3914153" cy="4629778"/>
          </a:xfrm>
          <a:prstGeom prst="roundRect">
            <a:avLst>
              <a:gd name="adj" fmla="val 2704"/>
            </a:avLst>
          </a:prstGeom>
          <a:solidFill>
            <a:schemeClr val="bg1"/>
          </a:solidFill>
          <a:ln w="19050">
            <a:solidFill>
              <a:srgbClr val="336699"/>
            </a:solidFill>
            <a:round/>
            <a:headEnd/>
            <a:tailEnd/>
          </a:ln>
          <a:effectLst>
            <a:outerShdw dist="35921" dir="2700000" algn="ctr" rotWithShape="0">
              <a:srgbClr val="D6ECFF"/>
            </a:outerShdw>
          </a:effectLst>
        </p:spPr>
        <p:txBody>
          <a:bodyPr wrap="none" lIns="82619" tIns="42963" rIns="82619" bIns="42963"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1" lang="ko-KR" altLang="en-US" sz="1200" b="0" i="0" u="none" strike="noStrike" kern="0" cap="none" spc="0" normalizeH="0" baseline="0" noProof="0" dirty="0">
              <a:ln>
                <a:noFill/>
              </a:ln>
              <a:solidFill>
                <a:srgbClr val="000000"/>
              </a:solidFill>
              <a:effectLst>
                <a:outerShdw blurRad="38100" dist="38100" dir="2700000" algn="tl">
                  <a:srgbClr val="000000">
                    <a:alpha val="43137"/>
                  </a:srgbClr>
                </a:outerShdw>
              </a:effectLst>
              <a:uLnTx/>
              <a:uFillTx/>
              <a:latin typeface="나눔고딕 ExtraBold" panose="020D0904000000000000" pitchFamily="50" charset="-127"/>
              <a:ea typeface="나눔고딕 ExtraBold" panose="020D0904000000000000" pitchFamily="50" charset="-127"/>
            </a:endParaRPr>
          </a:p>
        </p:txBody>
      </p:sp>
      <p:sp>
        <p:nvSpPr>
          <p:cNvPr id="5" name="TextBox 4"/>
          <p:cNvSpPr txBox="1"/>
          <p:nvPr/>
        </p:nvSpPr>
        <p:spPr>
          <a:xfrm>
            <a:off x="143508" y="44624"/>
            <a:ext cx="8856984" cy="523220"/>
          </a:xfrm>
          <a:prstGeom prst="rect">
            <a:avLst/>
          </a:prstGeom>
          <a:noFill/>
        </p:spPr>
        <p:txBody>
          <a:bodyPr wrap="square" rtlCol="0">
            <a:spAutoFit/>
          </a:bodyPr>
          <a:lstStyle/>
          <a:p>
            <a:pPr algn="ctr" defTabSz="913860">
              <a:buSzPct val="130000"/>
            </a:pPr>
            <a:r>
              <a:rPr lang="mn-MN" altLang="ko-KR" sz="2800" b="1" dirty="0">
                <a:ln w="9000" cmpd="sng">
                  <a:noFill/>
                  <a:prstDash val="solid"/>
                </a:ln>
                <a:solidFill>
                  <a:prstClr val="white"/>
                </a:solidFill>
                <a:effectLst>
                  <a:outerShdw blurRad="38100" dist="38100" dir="2700000" algn="tl">
                    <a:srgbClr val="000000">
                      <a:alpha val="43137"/>
                    </a:srgbClr>
                  </a:outerShdw>
                  <a:reflection blurRad="12700" stA="28000" endPos="45000" dist="1000" dir="5400000" sy="-100000" algn="bl" rotWithShape="0"/>
                </a:effectLst>
                <a:latin typeface="Arial" panose="020B0604020202020204" pitchFamily="34" charset="0"/>
                <a:ea typeface="나눔고딕 ExtraBold" panose="020D0904000000000000" pitchFamily="50" charset="-127"/>
                <a:cs typeface="Arial" panose="020B0604020202020204" pitchFamily="34" charset="0"/>
              </a:rPr>
              <a:t>Өнөөгийн нөхцөл байдал</a:t>
            </a:r>
            <a:endParaRPr lang="ko-KR" altLang="en-US" sz="2800" b="1" dirty="0">
              <a:ln w="9000" cmpd="sng">
                <a:noFill/>
                <a:prstDash val="solid"/>
              </a:ln>
              <a:solidFill>
                <a:srgbClr val="FF0000"/>
              </a:solidFill>
              <a:effectLst>
                <a:outerShdw blurRad="38100" dist="38100" dir="2700000" algn="tl">
                  <a:srgbClr val="000000">
                    <a:alpha val="43137"/>
                  </a:srgbClr>
                </a:outerShdw>
                <a:reflection blurRad="12700" stA="28000" endPos="45000" dist="1000" dir="5400000" sy="-100000" algn="bl" rotWithShape="0"/>
              </a:effectLst>
              <a:latin typeface="Arial" panose="020B0604020202020204" pitchFamily="34" charset="0"/>
              <a:ea typeface="나눔고딕 ExtraBold" panose="020D0904000000000000" pitchFamily="50" charset="-127"/>
              <a:cs typeface="Arial" panose="020B0604020202020204" pitchFamily="34" charset="0"/>
            </a:endParaRPr>
          </a:p>
        </p:txBody>
      </p:sp>
      <p:sp>
        <p:nvSpPr>
          <p:cNvPr id="129" name="AutoShape 212"/>
          <p:cNvSpPr>
            <a:spLocks noChangeArrowheads="1"/>
          </p:cNvSpPr>
          <p:nvPr/>
        </p:nvSpPr>
        <p:spPr bwMode="auto">
          <a:xfrm>
            <a:off x="5004047" y="1484784"/>
            <a:ext cx="3925594" cy="323966"/>
          </a:xfrm>
          <a:prstGeom prst="roundRect">
            <a:avLst>
              <a:gd name="adj" fmla="val 16667"/>
            </a:avLst>
          </a:prstGeom>
          <a:solidFill>
            <a:srgbClr val="301E70"/>
          </a:solidFill>
          <a:ln w="9525" algn="ctr">
            <a:noFill/>
            <a:round/>
            <a:headEnd/>
            <a:tailEnd/>
          </a:ln>
          <a:effectLst>
            <a:outerShdw dist="35921" dir="2700000" algn="ctr" rotWithShape="0">
              <a:srgbClr val="CECFCE"/>
            </a:outerShdw>
          </a:effectLst>
        </p:spPr>
        <p:txBody>
          <a:bodyPr wrap="none" lIns="95754" tIns="47877" rIns="95754" bIns="47877" anchor="ctr"/>
          <a:lstStyle/>
          <a:p>
            <a:pPr algn="ctr" defTabSz="839429" latinLnBrk="0">
              <a:defRPr/>
            </a:pPr>
            <a:r>
              <a:rPr lang="mn-MN" altLang="ko-KR" kern="0" dirty="0">
                <a:solidFill>
                  <a:sysClr val="window" lastClr="FFFFFF"/>
                </a:solidFill>
                <a:latin typeface="Arial" panose="020B0604020202020204" pitchFamily="34" charset="0"/>
                <a:ea typeface="나눔고딕 ExtraBold" panose="020D0904000000000000" pitchFamily="50" charset="-127"/>
                <a:cs typeface="Arial" panose="020B0604020202020204" pitchFamily="34" charset="0"/>
              </a:rPr>
              <a:t>УБ хотын замын түгжрэл</a:t>
            </a:r>
            <a:endParaRPr lang="en-US" altLang="ko-KR" kern="0" dirty="0">
              <a:solidFill>
                <a:sysClr val="window" lastClr="FFFFFF"/>
              </a:solidFill>
              <a:latin typeface="Arial" panose="020B0604020202020204" pitchFamily="34" charset="0"/>
              <a:ea typeface="나눔고딕 ExtraBold" panose="020D0904000000000000" pitchFamily="50" charset="-127"/>
              <a:cs typeface="Arial" panose="020B0604020202020204" pitchFamily="34" charset="0"/>
            </a:endParaRPr>
          </a:p>
        </p:txBody>
      </p:sp>
      <p:sp>
        <p:nvSpPr>
          <p:cNvPr id="132" name="AutoShape 117"/>
          <p:cNvSpPr>
            <a:spLocks noChangeArrowheads="1"/>
          </p:cNvSpPr>
          <p:nvPr/>
        </p:nvSpPr>
        <p:spPr bwMode="auto">
          <a:xfrm>
            <a:off x="251520" y="1613843"/>
            <a:ext cx="4608512" cy="1455117"/>
          </a:xfrm>
          <a:prstGeom prst="roundRect">
            <a:avLst>
              <a:gd name="adj" fmla="val 1940"/>
            </a:avLst>
          </a:prstGeom>
          <a:solidFill>
            <a:schemeClr val="bg1"/>
          </a:solidFill>
          <a:ln w="9525" algn="ctr">
            <a:solidFill>
              <a:srgbClr val="71AAD9"/>
            </a:solidFill>
            <a:round/>
            <a:headEnd/>
            <a:tailEnd/>
          </a:ln>
          <a:effectLst>
            <a:prstShdw prst="shdw17" dist="17961" dir="2700000">
              <a:srgbClr val="71AAD9">
                <a:gamma/>
                <a:shade val="60000"/>
                <a:invGamma/>
              </a:srgbClr>
            </a:prstShdw>
          </a:effectLst>
        </p:spPr>
        <p:txBody>
          <a:bodyPr wrap="none" lIns="91262" tIns="45634" rIns="91262" bIns="45634" anchor="ctr"/>
          <a:lstStyle/>
          <a:p>
            <a:pPr algn="ctr" defTabSz="914400" fontAlgn="base">
              <a:spcBef>
                <a:spcPct val="0"/>
              </a:spcBef>
              <a:spcAft>
                <a:spcPct val="0"/>
              </a:spcAft>
              <a:defRPr/>
            </a:pPr>
            <a:endParaRPr kumimoji="1" lang="ko-KR" altLang="en-US" sz="1600" dirty="0">
              <a:solidFill>
                <a:srgbClr val="000000"/>
              </a:solidFill>
              <a:effectLst>
                <a:outerShdw blurRad="38100" dist="38100" dir="2700000" algn="tl">
                  <a:srgbClr val="000000">
                    <a:alpha val="43137"/>
                  </a:srgbClr>
                </a:outerShdw>
              </a:effectLst>
              <a:latin typeface="나눔고딕 ExtraBold" panose="020D0904000000000000" pitchFamily="50" charset="-127"/>
              <a:ea typeface="나눔고딕 ExtraBold" panose="020D0904000000000000" pitchFamily="50" charset="-127"/>
            </a:endParaRPr>
          </a:p>
        </p:txBody>
      </p:sp>
      <p:sp>
        <p:nvSpPr>
          <p:cNvPr id="133" name="Rectangle 265"/>
          <p:cNvSpPr>
            <a:spLocks noChangeArrowheads="1"/>
          </p:cNvSpPr>
          <p:nvPr/>
        </p:nvSpPr>
        <p:spPr bwMode="auto">
          <a:xfrm>
            <a:off x="383931" y="1718460"/>
            <a:ext cx="4476101" cy="1163395"/>
          </a:xfrm>
          <a:prstGeom prst="rect">
            <a:avLst/>
          </a:prstGeom>
          <a:noFill/>
          <a:ln w="9525" algn="ctr">
            <a:noFill/>
            <a:miter lim="800000"/>
            <a:headEnd/>
            <a:tailEnd/>
          </a:ln>
        </p:spPr>
        <p:txBody>
          <a:bodyPr wrap="square" lIns="0" tIns="0" rIns="0" bIns="0">
            <a:spAutoFit/>
          </a:bodyPr>
          <a:lstStyle/>
          <a:p>
            <a:pPr marL="361245" indent="-361245" eaLnBrk="0" fontAlgn="base" latinLnBrk="0" hangingPunct="0">
              <a:lnSpc>
                <a:spcPct val="140000"/>
              </a:lnSpc>
              <a:spcBef>
                <a:spcPct val="0"/>
              </a:spcBef>
              <a:spcAft>
                <a:spcPct val="0"/>
              </a:spcAft>
              <a:buSzPct val="170000"/>
              <a:buBlip>
                <a:blip r:embed="rId2"/>
              </a:buBlip>
            </a:pPr>
            <a:r>
              <a:rPr kumimoji="1" lang="mn-MN" altLang="ko-KR" sz="1400" dirty="0">
                <a:solidFill>
                  <a:srgbClr val="000000"/>
                </a:solidFill>
                <a:latin typeface="Arial" panose="020B0604020202020204" pitchFamily="34" charset="0"/>
                <a:ea typeface="나눔고딕 ExtraBold" panose="020D0904000000000000" pitchFamily="50" charset="-127"/>
                <a:cs typeface="Arial" panose="020B0604020202020204" pitchFamily="34" charset="0"/>
              </a:rPr>
              <a:t>Хот суурин газарт зам тээврийн осол болон замын хөдөлгөөний ачаалал нэмэгдэж байна</a:t>
            </a:r>
          </a:p>
          <a:p>
            <a:pPr marL="361245" indent="-361245" eaLnBrk="0" fontAlgn="base" latinLnBrk="0" hangingPunct="0">
              <a:lnSpc>
                <a:spcPct val="140000"/>
              </a:lnSpc>
              <a:spcBef>
                <a:spcPct val="0"/>
              </a:spcBef>
              <a:spcAft>
                <a:spcPct val="0"/>
              </a:spcAft>
              <a:buSzPct val="170000"/>
              <a:buBlip>
                <a:blip r:embed="rId2"/>
              </a:buBlip>
            </a:pPr>
            <a:r>
              <a:rPr kumimoji="1" lang="mn-MN" altLang="ko-KR" sz="1300" dirty="0">
                <a:solidFill>
                  <a:srgbClr val="000000"/>
                </a:solidFill>
                <a:latin typeface="Arial" panose="020B0604020202020204" pitchFamily="34" charset="0"/>
                <a:ea typeface="나눔고딕 ExtraBold" panose="020D0904000000000000" pitchFamily="50" charset="-127"/>
                <a:cs typeface="Arial" panose="020B0604020202020204" pitchFamily="34" charset="0"/>
              </a:rPr>
              <a:t>Улаанбаатар</a:t>
            </a:r>
            <a:r>
              <a:rPr kumimoji="1" lang="en-US" altLang="ko-KR" sz="1300" dirty="0">
                <a:solidFill>
                  <a:srgbClr val="000000"/>
                </a:solidFill>
                <a:latin typeface="Arial" panose="020B0604020202020204" pitchFamily="34" charset="0"/>
                <a:ea typeface="나눔고딕 ExtraBold" panose="020D0904000000000000" pitchFamily="50" charset="-127"/>
                <a:cs typeface="Arial" panose="020B0604020202020204" pitchFamily="34" charset="0"/>
              </a:rPr>
              <a:t> </a:t>
            </a:r>
            <a:r>
              <a:rPr kumimoji="1" lang="mn-MN" altLang="ko-KR" sz="1300" dirty="0">
                <a:solidFill>
                  <a:srgbClr val="000000"/>
                </a:solidFill>
                <a:latin typeface="Arial" panose="020B0604020202020204" pitchFamily="34" charset="0"/>
                <a:ea typeface="나눔고딕 ExtraBold" panose="020D0904000000000000" pitchFamily="50" charset="-127"/>
                <a:cs typeface="Arial" panose="020B0604020202020204" pitchFamily="34" charset="0"/>
              </a:rPr>
              <a:t>хотын төвд ажлын өдрүүдэд автобусны хурд </a:t>
            </a:r>
            <a:r>
              <a:rPr kumimoji="1" lang="en-US" altLang="ko-KR" sz="1300" dirty="0">
                <a:solidFill>
                  <a:srgbClr val="000000"/>
                </a:solidFill>
                <a:latin typeface="Arial" panose="020B0604020202020204" pitchFamily="34" charset="0"/>
                <a:ea typeface="나눔고딕 ExtraBold" panose="020D0904000000000000" pitchFamily="50" charset="-127"/>
                <a:cs typeface="Arial" panose="020B0604020202020204" pitchFamily="34" charset="0"/>
              </a:rPr>
              <a:t>10</a:t>
            </a:r>
            <a:r>
              <a:rPr kumimoji="1" lang="mn-MN" altLang="ko-KR" sz="1300" dirty="0">
                <a:solidFill>
                  <a:srgbClr val="000000"/>
                </a:solidFill>
                <a:latin typeface="Arial" panose="020B0604020202020204" pitchFamily="34" charset="0"/>
                <a:ea typeface="나눔고딕 ExtraBold" panose="020D0904000000000000" pitchFamily="50" charset="-127"/>
                <a:cs typeface="Arial" panose="020B0604020202020204" pitchFamily="34" charset="0"/>
              </a:rPr>
              <a:t>км</a:t>
            </a:r>
            <a:r>
              <a:rPr kumimoji="1" lang="en-US" altLang="ko-KR" sz="1300" dirty="0">
                <a:solidFill>
                  <a:srgbClr val="000000"/>
                </a:solidFill>
                <a:latin typeface="Arial" panose="020B0604020202020204" pitchFamily="34" charset="0"/>
                <a:ea typeface="나눔고딕 ExtraBold" panose="020D0904000000000000" pitchFamily="50" charset="-127"/>
                <a:cs typeface="Arial" panose="020B0604020202020204" pitchFamily="34" charset="0"/>
              </a:rPr>
              <a:t>/</a:t>
            </a:r>
            <a:r>
              <a:rPr kumimoji="1" lang="mn-MN" altLang="ko-KR" sz="1300" dirty="0">
                <a:solidFill>
                  <a:srgbClr val="000000"/>
                </a:solidFill>
                <a:latin typeface="Arial" panose="020B0604020202020204" pitchFamily="34" charset="0"/>
                <a:ea typeface="나눔고딕 ExtraBold" panose="020D0904000000000000" pitchFamily="50" charset="-127"/>
                <a:cs typeface="Arial" panose="020B0604020202020204" pitchFamily="34" charset="0"/>
              </a:rPr>
              <a:t>цагаас бага байна</a:t>
            </a:r>
            <a:r>
              <a:rPr kumimoji="1" lang="en-US" altLang="ko-KR" sz="1300" dirty="0">
                <a:solidFill>
                  <a:srgbClr val="000000"/>
                </a:solidFill>
                <a:latin typeface="Arial" panose="020B0604020202020204" pitchFamily="34" charset="0"/>
                <a:ea typeface="나눔고딕 ExtraBold" panose="020D0904000000000000" pitchFamily="50" charset="-127"/>
                <a:cs typeface="Arial" panose="020B0604020202020204" pitchFamily="34" charset="0"/>
              </a:rPr>
              <a:t>. </a:t>
            </a:r>
          </a:p>
        </p:txBody>
      </p:sp>
      <p:grpSp>
        <p:nvGrpSpPr>
          <p:cNvPr id="3" name="그룹 2"/>
          <p:cNvGrpSpPr/>
          <p:nvPr/>
        </p:nvGrpSpPr>
        <p:grpSpPr>
          <a:xfrm>
            <a:off x="392568" y="979398"/>
            <a:ext cx="7592969" cy="369332"/>
            <a:chOff x="392568" y="979398"/>
            <a:chExt cx="8242082" cy="369332"/>
          </a:xfrm>
        </p:grpSpPr>
        <p:grpSp>
          <p:nvGrpSpPr>
            <p:cNvPr id="138" name="Group 5"/>
            <p:cNvGrpSpPr>
              <a:grpSpLocks/>
            </p:cNvGrpSpPr>
            <p:nvPr/>
          </p:nvGrpSpPr>
          <p:grpSpPr bwMode="auto">
            <a:xfrm>
              <a:off x="392568" y="986131"/>
              <a:ext cx="8209581" cy="358526"/>
              <a:chOff x="752" y="1413"/>
              <a:chExt cx="2526" cy="294"/>
            </a:xfrm>
          </p:grpSpPr>
          <p:sp>
            <p:nvSpPr>
              <p:cNvPr id="139" name="AutoShape 6"/>
              <p:cNvSpPr>
                <a:spLocks noChangeArrowheads="1"/>
              </p:cNvSpPr>
              <p:nvPr/>
            </p:nvSpPr>
            <p:spPr bwMode="gray">
              <a:xfrm>
                <a:off x="752" y="1413"/>
                <a:ext cx="2526" cy="294"/>
              </a:xfrm>
              <a:prstGeom prst="roundRect">
                <a:avLst>
                  <a:gd name="adj" fmla="val 50000"/>
                </a:avLst>
              </a:prstGeom>
              <a:gradFill rotWithShape="1">
                <a:gsLst>
                  <a:gs pos="0">
                    <a:srgbClr val="0070C0"/>
                  </a:gs>
                  <a:gs pos="50000">
                    <a:srgbClr val="00B0F0"/>
                  </a:gs>
                  <a:gs pos="100000">
                    <a:srgbClr val="0070C0"/>
                  </a:gs>
                </a:gsLst>
                <a:lin ang="0" scaled="1"/>
              </a:gradFill>
              <a:ln w="12700">
                <a:noFill/>
                <a:round/>
                <a:headEnd/>
                <a:tailEnd/>
              </a:ln>
              <a:effectLst>
                <a:outerShdw dist="53882" dir="2700000" algn="ctr" rotWithShape="0">
                  <a:srgbClr val="292929">
                    <a:alpha val="50000"/>
                  </a:srgbClr>
                </a:outerShdw>
              </a:effectLst>
            </p:spPr>
            <p:txBody>
              <a:bodyPr wrap="none" anchor="ctr"/>
              <a:lstStyle/>
              <a:p>
                <a:pPr defTabSz="837945" latinLnBrk="0">
                  <a:defRPr/>
                </a:pPr>
                <a:endParaRPr lang="ko-KR" altLang="en-US" kern="0" dirty="0">
                  <a:solidFill>
                    <a:sysClr val="windowText" lastClr="000000"/>
                  </a:solidFill>
                  <a:latin typeface="휴먼모음T" pitchFamily="18" charset="-127"/>
                  <a:ea typeface="휴먼모음T" pitchFamily="18" charset="-127"/>
                </a:endParaRPr>
              </a:p>
            </p:txBody>
          </p:sp>
          <p:sp>
            <p:nvSpPr>
              <p:cNvPr id="140" name="AutoShape 7"/>
              <p:cNvSpPr>
                <a:spLocks noChangeArrowheads="1"/>
              </p:cNvSpPr>
              <p:nvPr/>
            </p:nvSpPr>
            <p:spPr bwMode="gray">
              <a:xfrm flipH="1">
                <a:off x="2590" y="1457"/>
                <a:ext cx="36" cy="204"/>
              </a:xfrm>
              <a:prstGeom prst="moon">
                <a:avLst>
                  <a:gd name="adj" fmla="val 22032"/>
                </a:avLst>
              </a:prstGeom>
              <a:gradFill rotWithShape="1">
                <a:gsLst>
                  <a:gs pos="0">
                    <a:srgbClr val="FFFFFF">
                      <a:gamma/>
                      <a:shade val="46275"/>
                      <a:invGamma/>
                      <a:alpha val="0"/>
                    </a:srgbClr>
                  </a:gs>
                  <a:gs pos="50000">
                    <a:srgbClr val="FFFFFF">
                      <a:alpha val="84000"/>
                    </a:srgbClr>
                  </a:gs>
                  <a:gs pos="100000">
                    <a:srgbClr val="FFFFFF">
                      <a:gamma/>
                      <a:shade val="46275"/>
                      <a:invGamma/>
                      <a:alpha val="0"/>
                    </a:srgbClr>
                  </a:gs>
                </a:gsLst>
                <a:lin ang="5400000" scaled="1"/>
              </a:gradFill>
              <a:ln w="9525">
                <a:noFill/>
                <a:miter lim="800000"/>
                <a:headEnd/>
                <a:tailEnd/>
              </a:ln>
              <a:effectLst/>
            </p:spPr>
            <p:txBody>
              <a:bodyPr wrap="none" anchor="ctr"/>
              <a:lstStyle/>
              <a:p>
                <a:pPr defTabSz="837945" latinLnBrk="0">
                  <a:defRPr/>
                </a:pPr>
                <a:endParaRPr lang="ko-KR" altLang="en-US" kern="0" dirty="0">
                  <a:solidFill>
                    <a:sysClr val="windowText" lastClr="000000"/>
                  </a:solidFill>
                  <a:latin typeface="휴먼모음T" pitchFamily="18" charset="-127"/>
                  <a:ea typeface="휴먼모음T" pitchFamily="18" charset="-127"/>
                </a:endParaRPr>
              </a:p>
            </p:txBody>
          </p:sp>
          <p:sp>
            <p:nvSpPr>
              <p:cNvPr id="141" name="AutoShape 8"/>
              <p:cNvSpPr>
                <a:spLocks noChangeArrowheads="1"/>
              </p:cNvSpPr>
              <p:nvPr/>
            </p:nvSpPr>
            <p:spPr bwMode="gray">
              <a:xfrm>
                <a:off x="762" y="1457"/>
                <a:ext cx="36" cy="204"/>
              </a:xfrm>
              <a:prstGeom prst="moon">
                <a:avLst>
                  <a:gd name="adj" fmla="val 22032"/>
                </a:avLst>
              </a:prstGeom>
              <a:gradFill rotWithShape="1">
                <a:gsLst>
                  <a:gs pos="0">
                    <a:srgbClr val="FFFFFF">
                      <a:gamma/>
                      <a:shade val="46275"/>
                      <a:invGamma/>
                      <a:alpha val="0"/>
                    </a:srgbClr>
                  </a:gs>
                  <a:gs pos="50000">
                    <a:srgbClr val="FFFFFF">
                      <a:alpha val="84000"/>
                    </a:srgbClr>
                  </a:gs>
                  <a:gs pos="100000">
                    <a:srgbClr val="FFFFFF">
                      <a:gamma/>
                      <a:shade val="46275"/>
                      <a:invGamma/>
                      <a:alpha val="0"/>
                    </a:srgbClr>
                  </a:gs>
                </a:gsLst>
                <a:lin ang="5400000" scaled="1"/>
              </a:gradFill>
              <a:ln w="9525">
                <a:noFill/>
                <a:miter lim="800000"/>
                <a:headEnd/>
                <a:tailEnd/>
              </a:ln>
              <a:effectLst/>
            </p:spPr>
            <p:txBody>
              <a:bodyPr wrap="none" anchor="ctr"/>
              <a:lstStyle/>
              <a:p>
                <a:pPr defTabSz="837945" latinLnBrk="0">
                  <a:defRPr/>
                </a:pPr>
                <a:endParaRPr lang="ko-KR" altLang="en-US" kern="0" dirty="0">
                  <a:solidFill>
                    <a:sysClr val="windowText" lastClr="000000"/>
                  </a:solidFill>
                  <a:latin typeface="휴먼모음T" pitchFamily="18" charset="-127"/>
                  <a:ea typeface="휴먼모음T" pitchFamily="18" charset="-127"/>
                </a:endParaRPr>
              </a:p>
            </p:txBody>
          </p:sp>
        </p:grpSp>
        <p:sp>
          <p:nvSpPr>
            <p:cNvPr id="142" name="Text Box 18"/>
            <p:cNvSpPr txBox="1">
              <a:spLocks noChangeArrowheads="1"/>
            </p:cNvSpPr>
            <p:nvPr/>
          </p:nvSpPr>
          <p:spPr bwMode="white">
            <a:xfrm>
              <a:off x="467544" y="979398"/>
              <a:ext cx="8167106" cy="369332"/>
            </a:xfrm>
            <a:prstGeom prst="rect">
              <a:avLst/>
            </a:prstGeom>
            <a:noFill/>
            <a:ln w="9525" algn="ctr">
              <a:noFill/>
              <a:miter lim="800000"/>
              <a:headEnd/>
              <a:tailEnd/>
            </a:ln>
          </p:spPr>
          <p:txBody>
            <a:bodyPr wrap="square" anchor="ctr">
              <a:spAutoFit/>
            </a:bodyPr>
            <a:lstStyle/>
            <a:p>
              <a:pPr fontAlgn="base">
                <a:spcBef>
                  <a:spcPct val="50000"/>
                </a:spcBef>
                <a:spcAft>
                  <a:spcPct val="0"/>
                </a:spcAft>
                <a:defRPr/>
              </a:pPr>
              <a:r>
                <a:rPr lang="mn-MN" altLang="ko-KR" b="1" dirty="0">
                  <a:solidFill>
                    <a:srgbClr val="F8F8F8"/>
                  </a:solidFill>
                  <a:effectLst>
                    <a:outerShdw blurRad="38100" dist="38100" dir="2700000" algn="tl">
                      <a:srgbClr val="000000">
                        <a:alpha val="43137"/>
                      </a:srgbClr>
                    </a:outerShdw>
                  </a:effectLst>
                  <a:latin typeface="Arial" panose="020B0604020202020204" pitchFamily="34" charset="0"/>
                  <a:ea typeface="나눔고딕 ExtraBold" panose="020D0904000000000000" pitchFamily="50" charset="-127"/>
                  <a:cs typeface="Arial" panose="020B0604020202020204" pitchFamily="34" charset="0"/>
                </a:rPr>
                <a:t>Зам тээврийн хөдөлгөөн болон замын түгжрэл нэмэгдэж байна</a:t>
              </a:r>
              <a:endParaRPr lang="en-US" altLang="ko-KR" b="1" dirty="0">
                <a:solidFill>
                  <a:srgbClr val="F8F8F8"/>
                </a:solidFill>
                <a:effectLst>
                  <a:outerShdw blurRad="38100" dist="38100" dir="2700000" algn="tl">
                    <a:srgbClr val="000000">
                      <a:alpha val="43137"/>
                    </a:srgbClr>
                  </a:outerShdw>
                </a:effectLst>
                <a:latin typeface="Arial" panose="020B0604020202020204" pitchFamily="34" charset="0"/>
                <a:ea typeface="나눔고딕 ExtraBold" panose="020D0904000000000000" pitchFamily="50" charset="-127"/>
                <a:cs typeface="Arial" panose="020B0604020202020204" pitchFamily="34" charset="0"/>
              </a:endParaRPr>
            </a:p>
          </p:txBody>
        </p:sp>
      </p:grpSp>
      <p:sp>
        <p:nvSpPr>
          <p:cNvPr id="161" name="AutoShape 212"/>
          <p:cNvSpPr>
            <a:spLocks noChangeArrowheads="1"/>
          </p:cNvSpPr>
          <p:nvPr/>
        </p:nvSpPr>
        <p:spPr bwMode="auto">
          <a:xfrm>
            <a:off x="286367" y="3501008"/>
            <a:ext cx="4573665" cy="323966"/>
          </a:xfrm>
          <a:prstGeom prst="roundRect">
            <a:avLst>
              <a:gd name="adj" fmla="val 16667"/>
            </a:avLst>
          </a:prstGeom>
          <a:solidFill>
            <a:srgbClr val="301E70"/>
          </a:solidFill>
          <a:ln w="9525" algn="ctr">
            <a:noFill/>
            <a:round/>
            <a:headEnd/>
            <a:tailEnd/>
          </a:ln>
          <a:effectLst>
            <a:outerShdw dist="35921" dir="2700000" algn="ctr" rotWithShape="0">
              <a:srgbClr val="CECFCE"/>
            </a:outerShdw>
          </a:effectLst>
        </p:spPr>
        <p:txBody>
          <a:bodyPr wrap="none" lIns="95754" tIns="47877" rIns="95754" bIns="47877" anchor="ctr"/>
          <a:lstStyle/>
          <a:p>
            <a:pPr algn="ctr" defTabSz="839429" latinLnBrk="0">
              <a:defRPr/>
            </a:pPr>
            <a:r>
              <a:rPr lang="mn-MN" altLang="ko-KR" kern="0" dirty="0">
                <a:solidFill>
                  <a:sysClr val="window" lastClr="FFFFFF"/>
                </a:solidFill>
                <a:latin typeface="Arial" panose="020B0604020202020204" pitchFamily="34" charset="0"/>
                <a:ea typeface="나눔고딕 ExtraBold" panose="020D0904000000000000" pitchFamily="50" charset="-127"/>
                <a:cs typeface="Arial" panose="020B0604020202020204" pitchFamily="34" charset="0"/>
              </a:rPr>
              <a:t>Зорчигч тээвэрлэлт /жилээр/</a:t>
            </a:r>
            <a:endParaRPr lang="en-US" altLang="ko-KR" kern="0" dirty="0">
              <a:solidFill>
                <a:sysClr val="window" lastClr="FFFFFF"/>
              </a:solidFill>
              <a:latin typeface="Arial" panose="020B0604020202020204" pitchFamily="34" charset="0"/>
              <a:ea typeface="나눔고딕 ExtraBold" panose="020D0904000000000000" pitchFamily="50" charset="-127"/>
              <a:cs typeface="Arial" panose="020B0604020202020204" pitchFamily="34" charset="0"/>
            </a:endParaRPr>
          </a:p>
        </p:txBody>
      </p:sp>
      <p:sp>
        <p:nvSpPr>
          <p:cNvPr id="143" name="AutoShape 224"/>
          <p:cNvSpPr>
            <a:spLocks noChangeArrowheads="1"/>
          </p:cNvSpPr>
          <p:nvPr/>
        </p:nvSpPr>
        <p:spPr bwMode="auto">
          <a:xfrm>
            <a:off x="287676" y="3861048"/>
            <a:ext cx="4572356" cy="2541546"/>
          </a:xfrm>
          <a:prstGeom prst="roundRect">
            <a:avLst>
              <a:gd name="adj" fmla="val 2704"/>
            </a:avLst>
          </a:prstGeom>
          <a:noFill/>
          <a:ln w="19050">
            <a:solidFill>
              <a:srgbClr val="336699"/>
            </a:solidFill>
            <a:round/>
            <a:headEnd/>
            <a:tailEnd/>
          </a:ln>
          <a:effectLst>
            <a:outerShdw dist="35921" dir="2700000" algn="ctr" rotWithShape="0">
              <a:srgbClr val="D6ECFF"/>
            </a:outerShdw>
          </a:effectLst>
        </p:spPr>
        <p:txBody>
          <a:bodyPr wrap="none" lIns="82619" tIns="42963" rIns="82619" bIns="42963"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1" lang="ko-KR" altLang="en-US" sz="1200" b="0" i="0" u="none" strike="noStrike" kern="0" cap="none" spc="0" normalizeH="0" baseline="0" noProof="0" dirty="0">
              <a:ln>
                <a:noFill/>
              </a:ln>
              <a:solidFill>
                <a:srgbClr val="000000"/>
              </a:solidFill>
              <a:effectLst>
                <a:outerShdw blurRad="38100" dist="38100" dir="2700000" algn="tl">
                  <a:srgbClr val="000000">
                    <a:alpha val="43137"/>
                  </a:srgbClr>
                </a:outerShdw>
              </a:effectLst>
              <a:uLnTx/>
              <a:uFillTx/>
              <a:latin typeface="나눔고딕 ExtraBold" panose="020D0904000000000000" pitchFamily="50" charset="-127"/>
              <a:ea typeface="나눔고딕 ExtraBold" panose="020D0904000000000000" pitchFamily="50" charset="-127"/>
            </a:endParaRPr>
          </a:p>
        </p:txBody>
      </p:sp>
      <p:pic>
        <p:nvPicPr>
          <p:cNvPr id="47" name="Picture 2"/>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359532" y="4013559"/>
            <a:ext cx="4428492" cy="222375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48" name="Picture 2"/>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5148064" y="1916832"/>
            <a:ext cx="3630469" cy="2233782"/>
          </a:xfrm>
          <a:prstGeom prst="rect">
            <a:avLst/>
          </a:prstGeom>
          <a:noFill/>
          <a:ln>
            <a:noFill/>
          </a:ln>
          <a:effectLst>
            <a:softEdge rad="31750"/>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49" name="Picture 3"/>
          <p:cNvPicPr>
            <a:picLocks noChangeAspect="1" noChangeArrowheads="1"/>
          </p:cNvPicPr>
          <p:nvPr/>
        </p:nvPicPr>
        <p:blipFill>
          <a:blip r:embed="rId5" cstate="email">
            <a:extLst>
              <a:ext uri="{28A0092B-C50C-407E-A947-70E740481C1C}">
                <a14:useLocalDpi xmlns:a14="http://schemas.microsoft.com/office/drawing/2010/main"/>
              </a:ext>
            </a:extLst>
          </a:blip>
          <a:srcRect/>
          <a:stretch>
            <a:fillRect/>
          </a:stretch>
        </p:blipFill>
        <p:spPr bwMode="auto">
          <a:xfrm>
            <a:off x="5148064" y="4186353"/>
            <a:ext cx="3630469" cy="2243538"/>
          </a:xfrm>
          <a:prstGeom prst="rect">
            <a:avLst/>
          </a:prstGeom>
          <a:noFill/>
          <a:ln>
            <a:noFill/>
          </a:ln>
          <a:effectLst>
            <a:softEdge rad="31750"/>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20" name="TextBox 19"/>
          <p:cNvSpPr txBox="1"/>
          <p:nvPr/>
        </p:nvSpPr>
        <p:spPr>
          <a:xfrm>
            <a:off x="4963547" y="6525924"/>
            <a:ext cx="4288973" cy="215444"/>
          </a:xfrm>
          <a:prstGeom prst="rect">
            <a:avLst/>
          </a:prstGeom>
          <a:noFill/>
        </p:spPr>
        <p:txBody>
          <a:bodyPr wrap="square" rtlCol="0">
            <a:spAutoFit/>
          </a:bodyPr>
          <a:lstStyle/>
          <a:p>
            <a:r>
              <a:rPr lang="en-US" altLang="ko-KR" sz="800" b="1" dirty="0">
                <a:latin typeface="Arial" panose="020B0604020202020204" pitchFamily="34" charset="0"/>
                <a:ea typeface="나눔고딕 ExtraBold" panose="020D0904000000000000" pitchFamily="50" charset="-127"/>
                <a:cs typeface="Arial" panose="020B0604020202020204" pitchFamily="34" charset="0"/>
              </a:rPr>
              <a:t>※ Source: Ulaanbaatar BRT Planning and Design, FAR EAST BRT, 2017 </a:t>
            </a:r>
            <a:endParaRPr lang="ko-KR" altLang="en-US" sz="800" b="1" dirty="0">
              <a:latin typeface="Arial" panose="020B0604020202020204" pitchFamily="34" charset="0"/>
              <a:ea typeface="나눔고딕 ExtraBold" panose="020D0904000000000000" pitchFamily="50" charset="-127"/>
              <a:cs typeface="Arial" panose="020B0604020202020204" pitchFamily="34" charset="0"/>
            </a:endParaRPr>
          </a:p>
        </p:txBody>
      </p:sp>
      <p:sp>
        <p:nvSpPr>
          <p:cNvPr id="4" name="직사각형 3"/>
          <p:cNvSpPr/>
          <p:nvPr/>
        </p:nvSpPr>
        <p:spPr>
          <a:xfrm>
            <a:off x="5352595" y="3905837"/>
            <a:ext cx="3425938" cy="215444"/>
          </a:xfrm>
          <a:prstGeom prst="rect">
            <a:avLst/>
          </a:prstGeom>
        </p:spPr>
        <p:txBody>
          <a:bodyPr wrap="none">
            <a:spAutoFit/>
          </a:bodyPr>
          <a:lstStyle/>
          <a:p>
            <a:r>
              <a:rPr lang="mn-MN" altLang="ko-KR" sz="800" dirty="0">
                <a:latin typeface="Arial" panose="020B0604020202020204" pitchFamily="34" charset="0"/>
                <a:ea typeface="Arial Unicode MS" panose="020B0604020202020204" pitchFamily="50" charset="-127"/>
                <a:cs typeface="Arial" panose="020B0604020202020204" pitchFamily="34" charset="0"/>
              </a:rPr>
              <a:t>Ажлын өдрүүдийн автобусны хурд</a:t>
            </a:r>
            <a:r>
              <a:rPr lang="en-US" altLang="ko-KR" sz="800" dirty="0">
                <a:latin typeface="Arial" panose="020B0604020202020204" pitchFamily="34" charset="0"/>
                <a:ea typeface="Arial Unicode MS" panose="020B0604020202020204" pitchFamily="50" charset="-127"/>
                <a:cs typeface="Arial" panose="020B0604020202020204" pitchFamily="34" charset="0"/>
              </a:rPr>
              <a:t>, </a:t>
            </a:r>
            <a:r>
              <a:rPr lang="mn-MN" altLang="ko-KR" sz="800" dirty="0">
                <a:latin typeface="Arial" panose="020B0604020202020204" pitchFamily="34" charset="0"/>
                <a:ea typeface="Arial Unicode MS" panose="020B0604020202020204" pitchFamily="50" charset="-127"/>
                <a:cs typeface="Arial" panose="020B0604020202020204" pitchFamily="34" charset="0"/>
              </a:rPr>
              <a:t>Өглөөний</a:t>
            </a:r>
            <a:r>
              <a:rPr lang="en-US" altLang="ko-KR" sz="800" dirty="0">
                <a:latin typeface="Arial" panose="020B0604020202020204" pitchFamily="34" charset="0"/>
                <a:ea typeface="Arial Unicode MS" panose="020B0604020202020204" pitchFamily="50" charset="-127"/>
                <a:cs typeface="Arial" panose="020B0604020202020204" pitchFamily="34" charset="0"/>
              </a:rPr>
              <a:t> </a:t>
            </a:r>
            <a:r>
              <a:rPr lang="mn-MN" altLang="ko-KR" sz="800" dirty="0">
                <a:latin typeface="Arial" panose="020B0604020202020204" pitchFamily="34" charset="0"/>
                <a:ea typeface="Arial Unicode MS" panose="020B0604020202020204" pitchFamily="50" charset="-127"/>
                <a:cs typeface="Arial" panose="020B0604020202020204" pitchFamily="34" charset="0"/>
              </a:rPr>
              <a:t>оргил үе</a:t>
            </a:r>
            <a:r>
              <a:rPr lang="en-US" altLang="ko-KR" sz="800" dirty="0">
                <a:latin typeface="Arial" panose="020B0604020202020204" pitchFamily="34" charset="0"/>
                <a:ea typeface="Arial Unicode MS" panose="020B0604020202020204" pitchFamily="50" charset="-127"/>
                <a:cs typeface="Arial" panose="020B0604020202020204" pitchFamily="34" charset="0"/>
              </a:rPr>
              <a:t>, USCC data  </a:t>
            </a:r>
            <a:endParaRPr lang="ko-KR" altLang="en-US" sz="800" dirty="0">
              <a:latin typeface="Arial" panose="020B0604020202020204" pitchFamily="34" charset="0"/>
              <a:ea typeface="Arial Unicode MS" panose="020B0604020202020204" pitchFamily="50" charset="-127"/>
              <a:cs typeface="Arial" panose="020B0604020202020204" pitchFamily="34" charset="0"/>
            </a:endParaRPr>
          </a:p>
        </p:txBody>
      </p:sp>
      <p:sp>
        <p:nvSpPr>
          <p:cNvPr id="22" name="직사각형 21"/>
          <p:cNvSpPr/>
          <p:nvPr/>
        </p:nvSpPr>
        <p:spPr>
          <a:xfrm>
            <a:off x="6156176" y="6212929"/>
            <a:ext cx="2722220" cy="215444"/>
          </a:xfrm>
          <a:prstGeom prst="rect">
            <a:avLst/>
          </a:prstGeom>
        </p:spPr>
        <p:txBody>
          <a:bodyPr wrap="none">
            <a:spAutoFit/>
          </a:bodyPr>
          <a:lstStyle/>
          <a:p>
            <a:r>
              <a:rPr lang="en-US" altLang="ko-KR" sz="800" dirty="0">
                <a:latin typeface="Arial" panose="020B0604020202020204" pitchFamily="34" charset="0"/>
                <a:ea typeface="Arial Unicode MS" panose="020B0604020202020204" pitchFamily="50" charset="-127"/>
                <a:cs typeface="Arial" panose="020B0604020202020204" pitchFamily="34" charset="0"/>
              </a:rPr>
              <a:t>Average weekend bus speeds, AM peak, USCC data  </a:t>
            </a:r>
            <a:endParaRPr lang="ko-KR" altLang="en-US" sz="800" dirty="0">
              <a:latin typeface="Arial" panose="020B0604020202020204" pitchFamily="34" charset="0"/>
              <a:ea typeface="Arial Unicode MS" panose="020B0604020202020204" pitchFamily="50" charset="-127"/>
              <a:cs typeface="Arial" panose="020B0604020202020204" pitchFamily="34" charset="0"/>
            </a:endParaRPr>
          </a:p>
        </p:txBody>
      </p:sp>
      <p:sp>
        <p:nvSpPr>
          <p:cNvPr id="23" name="슬라이드 번호 개체 틀 2"/>
          <p:cNvSpPr txBox="1">
            <a:spLocks/>
          </p:cNvSpPr>
          <p:nvPr/>
        </p:nvSpPr>
        <p:spPr>
          <a:xfrm>
            <a:off x="8748464" y="6597352"/>
            <a:ext cx="360040" cy="241086"/>
          </a:xfrm>
          <a:prstGeom prst="rect">
            <a:avLst/>
          </a:prstGeom>
        </p:spPr>
        <p:txBody>
          <a:bodyPr/>
          <a:lstStyle>
            <a:defPPr>
              <a:defRPr lang="ko-KR"/>
            </a:defPPr>
            <a:lvl1pPr marL="0" algn="l" defTabSz="914400" rtl="0" eaLnBrk="1" latinLnBrk="1" hangingPunct="1">
              <a:defRPr sz="1800" kern="1200">
                <a:solidFill>
                  <a:schemeClr val="tx1"/>
                </a:solidFill>
                <a:latin typeface="+mn-lt"/>
                <a:ea typeface="+mn-ea"/>
                <a:cs typeface="+mn-cs"/>
              </a:defRPr>
            </a:lvl1pPr>
            <a:lvl2pPr marL="457200" algn="l" defTabSz="914400" rtl="0" eaLnBrk="1" latinLnBrk="1" hangingPunct="1">
              <a:defRPr sz="1800" kern="1200">
                <a:solidFill>
                  <a:schemeClr val="tx1"/>
                </a:solidFill>
                <a:latin typeface="+mn-lt"/>
                <a:ea typeface="+mn-ea"/>
                <a:cs typeface="+mn-cs"/>
              </a:defRPr>
            </a:lvl2pPr>
            <a:lvl3pPr marL="914400" algn="l" defTabSz="914400" rtl="0" eaLnBrk="1" latinLnBrk="1" hangingPunct="1">
              <a:defRPr sz="1800" kern="1200">
                <a:solidFill>
                  <a:schemeClr val="tx1"/>
                </a:solidFill>
                <a:latin typeface="+mn-lt"/>
                <a:ea typeface="+mn-ea"/>
                <a:cs typeface="+mn-cs"/>
              </a:defRPr>
            </a:lvl3pPr>
            <a:lvl4pPr marL="1371600" algn="l" defTabSz="914400" rtl="0" eaLnBrk="1" latinLnBrk="1" hangingPunct="1">
              <a:defRPr sz="1800" kern="1200">
                <a:solidFill>
                  <a:schemeClr val="tx1"/>
                </a:solidFill>
                <a:latin typeface="+mn-lt"/>
                <a:ea typeface="+mn-ea"/>
                <a:cs typeface="+mn-cs"/>
              </a:defRPr>
            </a:lvl4pPr>
            <a:lvl5pPr marL="1828800" algn="l" defTabSz="914400" rtl="0" eaLnBrk="1" latinLnBrk="1" hangingPunct="1">
              <a:defRPr sz="1800" kern="1200">
                <a:solidFill>
                  <a:schemeClr val="tx1"/>
                </a:solidFill>
                <a:latin typeface="+mn-lt"/>
                <a:ea typeface="+mn-ea"/>
                <a:cs typeface="+mn-cs"/>
              </a:defRPr>
            </a:lvl5pPr>
            <a:lvl6pPr marL="2286000" algn="l" defTabSz="914400" rtl="0" eaLnBrk="1" latinLnBrk="1" hangingPunct="1">
              <a:defRPr sz="1800" kern="1200">
                <a:solidFill>
                  <a:schemeClr val="tx1"/>
                </a:solidFill>
                <a:latin typeface="+mn-lt"/>
                <a:ea typeface="+mn-ea"/>
                <a:cs typeface="+mn-cs"/>
              </a:defRPr>
            </a:lvl6pPr>
            <a:lvl7pPr marL="2743200" algn="l" defTabSz="914400" rtl="0" eaLnBrk="1" latinLnBrk="1" hangingPunct="1">
              <a:defRPr sz="1800" kern="1200">
                <a:solidFill>
                  <a:schemeClr val="tx1"/>
                </a:solidFill>
                <a:latin typeface="+mn-lt"/>
                <a:ea typeface="+mn-ea"/>
                <a:cs typeface="+mn-cs"/>
              </a:defRPr>
            </a:lvl7pPr>
            <a:lvl8pPr marL="3200400" algn="l" defTabSz="914400" rtl="0" eaLnBrk="1" latinLnBrk="1" hangingPunct="1">
              <a:defRPr sz="1800" kern="1200">
                <a:solidFill>
                  <a:schemeClr val="tx1"/>
                </a:solidFill>
                <a:latin typeface="+mn-lt"/>
                <a:ea typeface="+mn-ea"/>
                <a:cs typeface="+mn-cs"/>
              </a:defRPr>
            </a:lvl8pPr>
            <a:lvl9pPr marL="3657600" algn="l" defTabSz="914400" rtl="0" eaLnBrk="1" latinLnBrk="1" hangingPunct="1">
              <a:defRPr sz="1800" kern="1200">
                <a:solidFill>
                  <a:schemeClr val="tx1"/>
                </a:solidFill>
                <a:latin typeface="+mn-lt"/>
                <a:ea typeface="+mn-ea"/>
                <a:cs typeface="+mn-cs"/>
              </a:defRPr>
            </a:lvl9pPr>
          </a:lstStyle>
          <a:p>
            <a:pPr algn="r"/>
            <a:fld id="{CE58CB1E-F828-4F11-99E0-327109AF9DA4}" type="slidenum">
              <a:rPr lang="de-DE" sz="1000" smtClean="0">
                <a:latin typeface="Arial" panose="020B0604020202020204" pitchFamily="34" charset="0"/>
                <a:cs typeface="Arial" panose="020B0604020202020204" pitchFamily="34" charset="0"/>
              </a:rPr>
              <a:pPr algn="r"/>
              <a:t>10</a:t>
            </a:fld>
            <a:endParaRPr lang="de-DE" sz="1000"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768032161"/>
      </p:ext>
    </p:extLst>
  </p:cSld>
  <p:clrMapOvr>
    <a:masterClrMapping/>
  </p:clrMapOvr>
  <p:transition>
    <p:fade/>
  </p:transition>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직사각형 5"/>
          <p:cNvSpPr/>
          <p:nvPr/>
        </p:nvSpPr>
        <p:spPr>
          <a:xfrm>
            <a:off x="0" y="2670003"/>
            <a:ext cx="9144000" cy="414337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062" tIns="45530" rIns="91062" bIns="45530" anchor="ctr"/>
          <a:lstStyle/>
          <a:p>
            <a:pPr algn="ctr">
              <a:defRPr/>
            </a:pPr>
            <a:endParaRPr lang="ko-KR" altLang="en-US" b="1">
              <a:solidFill>
                <a:prstClr val="white"/>
              </a:solidFill>
            </a:endParaRPr>
          </a:p>
        </p:txBody>
      </p:sp>
      <p:sp>
        <p:nvSpPr>
          <p:cNvPr id="130" name="AutoShape 224"/>
          <p:cNvSpPr>
            <a:spLocks noChangeArrowheads="1"/>
          </p:cNvSpPr>
          <p:nvPr/>
        </p:nvSpPr>
        <p:spPr bwMode="auto">
          <a:xfrm>
            <a:off x="4645317" y="1844824"/>
            <a:ext cx="4200876" cy="1872208"/>
          </a:xfrm>
          <a:prstGeom prst="roundRect">
            <a:avLst>
              <a:gd name="adj" fmla="val 2704"/>
            </a:avLst>
          </a:prstGeom>
          <a:solidFill>
            <a:schemeClr val="bg1"/>
          </a:solidFill>
          <a:ln w="19050">
            <a:solidFill>
              <a:srgbClr val="336699"/>
            </a:solidFill>
            <a:round/>
            <a:headEnd/>
            <a:tailEnd/>
          </a:ln>
          <a:effectLst>
            <a:outerShdw dist="35921" dir="2700000" algn="ctr" rotWithShape="0">
              <a:srgbClr val="D6ECFF"/>
            </a:outerShdw>
          </a:effectLst>
        </p:spPr>
        <p:txBody>
          <a:bodyPr wrap="none" lIns="82619" tIns="42963" rIns="82619" bIns="42963"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1" lang="ko-KR" altLang="en-US" sz="1200" b="0" i="0" u="none" strike="noStrike" kern="0" cap="none" spc="0" normalizeH="0" baseline="0" noProof="0" dirty="0">
              <a:ln>
                <a:noFill/>
              </a:ln>
              <a:solidFill>
                <a:srgbClr val="000000"/>
              </a:solidFill>
              <a:effectLst>
                <a:outerShdw blurRad="38100" dist="38100" dir="2700000" algn="tl">
                  <a:srgbClr val="000000">
                    <a:alpha val="43137"/>
                  </a:srgbClr>
                </a:outerShdw>
              </a:effectLst>
              <a:uLnTx/>
              <a:uFillTx/>
              <a:latin typeface="나눔고딕 ExtraBold" panose="020D0904000000000000" pitchFamily="50" charset="-127"/>
              <a:ea typeface="나눔고딕 ExtraBold" panose="020D0904000000000000" pitchFamily="50" charset="-127"/>
            </a:endParaRPr>
          </a:p>
        </p:txBody>
      </p:sp>
      <p:sp>
        <p:nvSpPr>
          <p:cNvPr id="5" name="TextBox 4"/>
          <p:cNvSpPr txBox="1"/>
          <p:nvPr/>
        </p:nvSpPr>
        <p:spPr>
          <a:xfrm>
            <a:off x="143508" y="44624"/>
            <a:ext cx="8856984" cy="523220"/>
          </a:xfrm>
          <a:prstGeom prst="rect">
            <a:avLst/>
          </a:prstGeom>
          <a:noFill/>
        </p:spPr>
        <p:txBody>
          <a:bodyPr wrap="square" rtlCol="0">
            <a:spAutoFit/>
          </a:bodyPr>
          <a:lstStyle/>
          <a:p>
            <a:pPr algn="ctr" defTabSz="913860">
              <a:buSzPct val="130000"/>
            </a:pPr>
            <a:r>
              <a:rPr lang="mn-MN" altLang="ko-KR" sz="2800" b="1" dirty="0">
                <a:ln w="9000" cmpd="sng">
                  <a:noFill/>
                  <a:prstDash val="solid"/>
                </a:ln>
                <a:solidFill>
                  <a:prstClr val="white"/>
                </a:solidFill>
                <a:effectLst>
                  <a:outerShdw blurRad="38100" dist="38100" dir="2700000" algn="tl">
                    <a:srgbClr val="000000">
                      <a:alpha val="43137"/>
                    </a:srgbClr>
                  </a:outerShdw>
                  <a:reflection blurRad="12700" stA="28000" endPos="45000" dist="1000" dir="5400000" sy="-100000" algn="bl" rotWithShape="0"/>
                </a:effectLst>
                <a:latin typeface="Arial" panose="020B0604020202020204" pitchFamily="34" charset="0"/>
                <a:ea typeface="나눔고딕 ExtraBold" panose="020D0904000000000000" pitchFamily="50" charset="-127"/>
                <a:cs typeface="Arial" panose="020B0604020202020204" pitchFamily="34" charset="0"/>
              </a:rPr>
              <a:t>Өнөөгийн нөхцөл байдал </a:t>
            </a:r>
            <a:endParaRPr lang="ko-KR" altLang="en-US" sz="2800" b="1" dirty="0">
              <a:ln w="9000" cmpd="sng">
                <a:noFill/>
                <a:prstDash val="solid"/>
              </a:ln>
              <a:solidFill>
                <a:srgbClr val="FF0000"/>
              </a:solidFill>
              <a:effectLst>
                <a:outerShdw blurRad="38100" dist="38100" dir="2700000" algn="tl">
                  <a:srgbClr val="000000">
                    <a:alpha val="43137"/>
                  </a:srgbClr>
                </a:outerShdw>
                <a:reflection blurRad="12700" stA="28000" endPos="45000" dist="1000" dir="5400000" sy="-100000" algn="bl" rotWithShape="0"/>
              </a:effectLst>
              <a:latin typeface="Arial" panose="020B0604020202020204" pitchFamily="34" charset="0"/>
              <a:ea typeface="나눔고딕 ExtraBold" panose="020D0904000000000000" pitchFamily="50" charset="-127"/>
              <a:cs typeface="Arial" panose="020B0604020202020204" pitchFamily="34" charset="0"/>
            </a:endParaRPr>
          </a:p>
        </p:txBody>
      </p:sp>
      <p:sp>
        <p:nvSpPr>
          <p:cNvPr id="129" name="AutoShape 212"/>
          <p:cNvSpPr>
            <a:spLocks noChangeArrowheads="1"/>
          </p:cNvSpPr>
          <p:nvPr/>
        </p:nvSpPr>
        <p:spPr bwMode="auto">
          <a:xfrm>
            <a:off x="4644008" y="1484784"/>
            <a:ext cx="4213625" cy="323966"/>
          </a:xfrm>
          <a:prstGeom prst="roundRect">
            <a:avLst>
              <a:gd name="adj" fmla="val 16667"/>
            </a:avLst>
          </a:prstGeom>
          <a:solidFill>
            <a:srgbClr val="301E70"/>
          </a:solidFill>
          <a:ln w="9525" algn="ctr">
            <a:noFill/>
            <a:round/>
            <a:headEnd/>
            <a:tailEnd/>
          </a:ln>
          <a:effectLst>
            <a:outerShdw dist="35921" dir="2700000" algn="ctr" rotWithShape="0">
              <a:srgbClr val="CECFCE"/>
            </a:outerShdw>
          </a:effectLst>
        </p:spPr>
        <p:txBody>
          <a:bodyPr wrap="none" lIns="95754" tIns="47877" rIns="95754" bIns="47877" anchor="ctr"/>
          <a:lstStyle/>
          <a:p>
            <a:pPr algn="ctr" defTabSz="839429" latinLnBrk="0">
              <a:defRPr/>
            </a:pPr>
            <a:r>
              <a:rPr lang="mn-MN" altLang="ko-KR" kern="0" dirty="0">
                <a:solidFill>
                  <a:sysClr val="window" lastClr="FFFFFF"/>
                </a:solidFill>
                <a:latin typeface="Arial" panose="020B0604020202020204" pitchFamily="34" charset="0"/>
                <a:ea typeface="나눔고딕 ExtraBold" panose="020D0904000000000000" pitchFamily="50" charset="-127"/>
                <a:cs typeface="Arial" panose="020B0604020202020204" pitchFamily="34" charset="0"/>
              </a:rPr>
              <a:t>Нийтийн тээврийн асуудал</a:t>
            </a:r>
            <a:endParaRPr lang="ko-KR" altLang="en-US" kern="0" dirty="0">
              <a:solidFill>
                <a:sysClr val="window" lastClr="FFFFFF"/>
              </a:solidFill>
              <a:latin typeface="Arial" panose="020B0604020202020204" pitchFamily="34" charset="0"/>
              <a:ea typeface="나눔고딕 ExtraBold" panose="020D0904000000000000" pitchFamily="50" charset="-127"/>
              <a:cs typeface="Arial" panose="020B0604020202020204" pitchFamily="34" charset="0"/>
            </a:endParaRPr>
          </a:p>
        </p:txBody>
      </p:sp>
      <p:grpSp>
        <p:nvGrpSpPr>
          <p:cNvPr id="138" name="Group 5"/>
          <p:cNvGrpSpPr>
            <a:grpSpLocks/>
          </p:cNvGrpSpPr>
          <p:nvPr/>
        </p:nvGrpSpPr>
        <p:grpSpPr bwMode="auto">
          <a:xfrm>
            <a:off x="392568" y="986131"/>
            <a:ext cx="8188054" cy="358526"/>
            <a:chOff x="752" y="1413"/>
            <a:chExt cx="1881" cy="294"/>
          </a:xfrm>
        </p:grpSpPr>
        <p:sp>
          <p:nvSpPr>
            <p:cNvPr id="139" name="AutoShape 6"/>
            <p:cNvSpPr>
              <a:spLocks noChangeArrowheads="1"/>
            </p:cNvSpPr>
            <p:nvPr/>
          </p:nvSpPr>
          <p:spPr bwMode="gray">
            <a:xfrm>
              <a:off x="752" y="1413"/>
              <a:ext cx="1881" cy="294"/>
            </a:xfrm>
            <a:prstGeom prst="roundRect">
              <a:avLst>
                <a:gd name="adj" fmla="val 50000"/>
              </a:avLst>
            </a:prstGeom>
            <a:gradFill rotWithShape="1">
              <a:gsLst>
                <a:gs pos="0">
                  <a:srgbClr val="0070C0"/>
                </a:gs>
                <a:gs pos="50000">
                  <a:srgbClr val="00B0F0"/>
                </a:gs>
                <a:gs pos="100000">
                  <a:srgbClr val="0070C0"/>
                </a:gs>
              </a:gsLst>
              <a:lin ang="0" scaled="1"/>
            </a:gradFill>
            <a:ln w="12700">
              <a:noFill/>
              <a:round/>
              <a:headEnd/>
              <a:tailEnd/>
            </a:ln>
            <a:effectLst>
              <a:outerShdw dist="53882" dir="2700000" algn="ctr" rotWithShape="0">
                <a:srgbClr val="292929">
                  <a:alpha val="50000"/>
                </a:srgbClr>
              </a:outerShdw>
            </a:effectLst>
          </p:spPr>
          <p:txBody>
            <a:bodyPr wrap="none" anchor="ctr"/>
            <a:lstStyle/>
            <a:p>
              <a:pPr defTabSz="837945" latinLnBrk="0">
                <a:defRPr/>
              </a:pPr>
              <a:endParaRPr lang="ko-KR" altLang="en-US" kern="0" dirty="0">
                <a:solidFill>
                  <a:sysClr val="windowText" lastClr="000000"/>
                </a:solidFill>
                <a:latin typeface="휴먼모음T" pitchFamily="18" charset="-127"/>
                <a:ea typeface="휴먼모음T" pitchFamily="18" charset="-127"/>
              </a:endParaRPr>
            </a:p>
          </p:txBody>
        </p:sp>
        <p:sp>
          <p:nvSpPr>
            <p:cNvPr id="140" name="AutoShape 7"/>
            <p:cNvSpPr>
              <a:spLocks noChangeArrowheads="1"/>
            </p:cNvSpPr>
            <p:nvPr/>
          </p:nvSpPr>
          <p:spPr bwMode="gray">
            <a:xfrm flipH="1">
              <a:off x="2590" y="1457"/>
              <a:ext cx="36" cy="204"/>
            </a:xfrm>
            <a:prstGeom prst="moon">
              <a:avLst>
                <a:gd name="adj" fmla="val 22032"/>
              </a:avLst>
            </a:prstGeom>
            <a:gradFill rotWithShape="1">
              <a:gsLst>
                <a:gs pos="0">
                  <a:srgbClr val="FFFFFF">
                    <a:gamma/>
                    <a:shade val="46275"/>
                    <a:invGamma/>
                    <a:alpha val="0"/>
                  </a:srgbClr>
                </a:gs>
                <a:gs pos="50000">
                  <a:srgbClr val="FFFFFF">
                    <a:alpha val="84000"/>
                  </a:srgbClr>
                </a:gs>
                <a:gs pos="100000">
                  <a:srgbClr val="FFFFFF">
                    <a:gamma/>
                    <a:shade val="46275"/>
                    <a:invGamma/>
                    <a:alpha val="0"/>
                  </a:srgbClr>
                </a:gs>
              </a:gsLst>
              <a:lin ang="5400000" scaled="1"/>
            </a:gradFill>
            <a:ln w="9525">
              <a:noFill/>
              <a:miter lim="800000"/>
              <a:headEnd/>
              <a:tailEnd/>
            </a:ln>
            <a:effectLst/>
          </p:spPr>
          <p:txBody>
            <a:bodyPr wrap="none" anchor="ctr"/>
            <a:lstStyle/>
            <a:p>
              <a:pPr defTabSz="837945" latinLnBrk="0">
                <a:defRPr/>
              </a:pPr>
              <a:endParaRPr lang="ko-KR" altLang="en-US" kern="0" dirty="0">
                <a:solidFill>
                  <a:sysClr val="windowText" lastClr="000000"/>
                </a:solidFill>
                <a:latin typeface="휴먼모음T" pitchFamily="18" charset="-127"/>
                <a:ea typeface="휴먼모음T" pitchFamily="18" charset="-127"/>
              </a:endParaRPr>
            </a:p>
          </p:txBody>
        </p:sp>
        <p:sp>
          <p:nvSpPr>
            <p:cNvPr id="141" name="AutoShape 8"/>
            <p:cNvSpPr>
              <a:spLocks noChangeArrowheads="1"/>
            </p:cNvSpPr>
            <p:nvPr/>
          </p:nvSpPr>
          <p:spPr bwMode="gray">
            <a:xfrm>
              <a:off x="762" y="1457"/>
              <a:ext cx="36" cy="204"/>
            </a:xfrm>
            <a:prstGeom prst="moon">
              <a:avLst>
                <a:gd name="adj" fmla="val 22032"/>
              </a:avLst>
            </a:prstGeom>
            <a:gradFill rotWithShape="1">
              <a:gsLst>
                <a:gs pos="0">
                  <a:srgbClr val="FFFFFF">
                    <a:gamma/>
                    <a:shade val="46275"/>
                    <a:invGamma/>
                    <a:alpha val="0"/>
                  </a:srgbClr>
                </a:gs>
                <a:gs pos="50000">
                  <a:srgbClr val="FFFFFF">
                    <a:alpha val="84000"/>
                  </a:srgbClr>
                </a:gs>
                <a:gs pos="100000">
                  <a:srgbClr val="FFFFFF">
                    <a:gamma/>
                    <a:shade val="46275"/>
                    <a:invGamma/>
                    <a:alpha val="0"/>
                  </a:srgbClr>
                </a:gs>
              </a:gsLst>
              <a:lin ang="5400000" scaled="1"/>
            </a:gradFill>
            <a:ln w="9525">
              <a:noFill/>
              <a:miter lim="800000"/>
              <a:headEnd/>
              <a:tailEnd/>
            </a:ln>
            <a:effectLst/>
          </p:spPr>
          <p:txBody>
            <a:bodyPr wrap="none" anchor="ctr"/>
            <a:lstStyle/>
            <a:p>
              <a:pPr defTabSz="837945" latinLnBrk="0">
                <a:defRPr/>
              </a:pPr>
              <a:endParaRPr lang="ko-KR" altLang="en-US" kern="0" dirty="0">
                <a:solidFill>
                  <a:sysClr val="windowText" lastClr="000000"/>
                </a:solidFill>
                <a:latin typeface="휴먼모음T" pitchFamily="18" charset="-127"/>
                <a:ea typeface="휴먼모음T" pitchFamily="18" charset="-127"/>
              </a:endParaRPr>
            </a:p>
          </p:txBody>
        </p:sp>
      </p:grpSp>
      <p:sp>
        <p:nvSpPr>
          <p:cNvPr id="142" name="Text Box 18"/>
          <p:cNvSpPr txBox="1">
            <a:spLocks noChangeArrowheads="1"/>
          </p:cNvSpPr>
          <p:nvPr/>
        </p:nvSpPr>
        <p:spPr bwMode="white">
          <a:xfrm>
            <a:off x="467543" y="996117"/>
            <a:ext cx="8390089" cy="338554"/>
          </a:xfrm>
          <a:prstGeom prst="rect">
            <a:avLst/>
          </a:prstGeom>
          <a:noFill/>
          <a:ln w="9525" algn="ctr">
            <a:noFill/>
            <a:miter lim="800000"/>
            <a:headEnd/>
            <a:tailEnd/>
          </a:ln>
        </p:spPr>
        <p:txBody>
          <a:bodyPr wrap="square" anchor="ctr">
            <a:spAutoFit/>
          </a:bodyPr>
          <a:lstStyle/>
          <a:p>
            <a:pPr fontAlgn="base">
              <a:spcBef>
                <a:spcPct val="50000"/>
              </a:spcBef>
              <a:spcAft>
                <a:spcPct val="0"/>
              </a:spcAft>
              <a:defRPr/>
            </a:pPr>
            <a:r>
              <a:rPr lang="en-US" altLang="ko-KR" sz="1600" b="1" dirty="0">
                <a:solidFill>
                  <a:srgbClr val="F8F8F8"/>
                </a:solidFill>
                <a:effectLst>
                  <a:outerShdw blurRad="38100" dist="38100" dir="2700000" algn="tl">
                    <a:srgbClr val="000000">
                      <a:alpha val="43137"/>
                    </a:srgbClr>
                  </a:outerShdw>
                </a:effectLst>
                <a:latin typeface="Arial" panose="020B0604020202020204" pitchFamily="34" charset="0"/>
                <a:ea typeface="나눔고딕 ExtraBold" panose="020D0904000000000000" pitchFamily="50" charset="-127"/>
                <a:cs typeface="Arial" panose="020B0604020202020204" pitchFamily="34" charset="0"/>
              </a:rPr>
              <a:t> </a:t>
            </a:r>
            <a:r>
              <a:rPr lang="mn-MN" altLang="ko-KR" sz="1600" b="1" dirty="0">
                <a:solidFill>
                  <a:srgbClr val="F8F8F8"/>
                </a:solidFill>
                <a:effectLst>
                  <a:outerShdw blurRad="38100" dist="38100" dir="2700000" algn="tl">
                    <a:srgbClr val="000000">
                      <a:alpha val="43137"/>
                    </a:srgbClr>
                  </a:outerShdw>
                </a:effectLst>
                <a:latin typeface="Arial" panose="020B0604020202020204" pitchFamily="34" charset="0"/>
                <a:ea typeface="나눔고딕 ExtraBold" panose="020D0904000000000000" pitchFamily="50" charset="-127"/>
                <a:cs typeface="Arial" panose="020B0604020202020204" pitchFamily="34" charset="0"/>
              </a:rPr>
              <a:t>Хориглосон газарт машин байршуулах</a:t>
            </a:r>
            <a:r>
              <a:rPr lang="en-US" altLang="ko-KR" sz="1600" b="1" dirty="0">
                <a:solidFill>
                  <a:srgbClr val="F8F8F8"/>
                </a:solidFill>
                <a:effectLst>
                  <a:outerShdw blurRad="38100" dist="38100" dir="2700000" algn="tl">
                    <a:srgbClr val="000000">
                      <a:alpha val="43137"/>
                    </a:srgbClr>
                  </a:outerShdw>
                </a:effectLst>
                <a:latin typeface="Arial" panose="020B0604020202020204" pitchFamily="34" charset="0"/>
                <a:ea typeface="나눔고딕 ExtraBold" panose="020D0904000000000000" pitchFamily="50" charset="-127"/>
                <a:cs typeface="Arial" panose="020B0604020202020204" pitchFamily="34" charset="0"/>
              </a:rPr>
              <a:t>,</a:t>
            </a:r>
            <a:r>
              <a:rPr lang="mn-MN" altLang="ko-KR" sz="1600" b="1" dirty="0">
                <a:solidFill>
                  <a:srgbClr val="F8F8F8"/>
                </a:solidFill>
                <a:effectLst>
                  <a:outerShdw blurRad="38100" dist="38100" dir="2700000" algn="tl">
                    <a:srgbClr val="000000">
                      <a:alpha val="43137"/>
                    </a:srgbClr>
                  </a:outerShdw>
                </a:effectLst>
                <a:latin typeface="Arial" panose="020B0604020202020204" pitchFamily="34" charset="0"/>
                <a:ea typeface="나눔고딕 ExtraBold" panose="020D0904000000000000" pitchFamily="50" charset="-127"/>
                <a:cs typeface="Arial" panose="020B0604020202020204" pitchFamily="34" charset="0"/>
              </a:rPr>
              <a:t> Зам тээврийн осол</a:t>
            </a:r>
            <a:r>
              <a:rPr lang="en-US" altLang="ko-KR" sz="1600" b="1" dirty="0">
                <a:solidFill>
                  <a:srgbClr val="F8F8F8"/>
                </a:solidFill>
                <a:effectLst>
                  <a:outerShdw blurRad="38100" dist="38100" dir="2700000" algn="tl">
                    <a:srgbClr val="000000">
                      <a:alpha val="43137"/>
                    </a:srgbClr>
                  </a:outerShdw>
                </a:effectLst>
                <a:latin typeface="Arial" panose="020B0604020202020204" pitchFamily="34" charset="0"/>
                <a:ea typeface="나눔고딕 ExtraBold" panose="020D0904000000000000" pitchFamily="50" charset="-127"/>
                <a:cs typeface="Arial" panose="020B0604020202020204" pitchFamily="34" charset="0"/>
              </a:rPr>
              <a:t>, </a:t>
            </a:r>
            <a:r>
              <a:rPr lang="mn-MN" altLang="ko-KR" sz="1600" b="1" dirty="0">
                <a:solidFill>
                  <a:srgbClr val="F8F8F8"/>
                </a:solidFill>
                <a:effectLst>
                  <a:outerShdw blurRad="38100" dist="38100" dir="2700000" algn="tl">
                    <a:srgbClr val="000000">
                      <a:alpha val="43137"/>
                    </a:srgbClr>
                  </a:outerShdw>
                </a:effectLst>
                <a:latin typeface="Arial" panose="020B0604020202020204" pitchFamily="34" charset="0"/>
                <a:ea typeface="나눔고딕 ExtraBold" panose="020D0904000000000000" pitchFamily="50" charset="-127"/>
                <a:cs typeface="Arial" panose="020B0604020202020204" pitchFamily="34" charset="0"/>
              </a:rPr>
              <a:t>гэх мэт </a:t>
            </a:r>
            <a:r>
              <a:rPr lang="en-US" altLang="ko-KR" sz="1600" b="1" dirty="0">
                <a:solidFill>
                  <a:srgbClr val="F8F8F8"/>
                </a:solidFill>
                <a:effectLst>
                  <a:outerShdw blurRad="38100" dist="38100" dir="2700000" algn="tl">
                    <a:srgbClr val="000000">
                      <a:alpha val="43137"/>
                    </a:srgbClr>
                  </a:outerShdw>
                </a:effectLst>
                <a:latin typeface="Arial" panose="020B0604020202020204" pitchFamily="34" charset="0"/>
                <a:ea typeface="나눔고딕 ExtraBold" panose="020D0904000000000000" pitchFamily="50" charset="-127"/>
                <a:cs typeface="Arial" panose="020B0604020202020204" pitchFamily="34" charset="0"/>
              </a:rPr>
              <a:t>…</a:t>
            </a:r>
          </a:p>
        </p:txBody>
      </p:sp>
      <p:sp>
        <p:nvSpPr>
          <p:cNvPr id="161" name="AutoShape 212"/>
          <p:cNvSpPr>
            <a:spLocks noChangeArrowheads="1"/>
          </p:cNvSpPr>
          <p:nvPr/>
        </p:nvSpPr>
        <p:spPr bwMode="auto">
          <a:xfrm>
            <a:off x="358375" y="1484784"/>
            <a:ext cx="4213625" cy="323966"/>
          </a:xfrm>
          <a:prstGeom prst="roundRect">
            <a:avLst>
              <a:gd name="adj" fmla="val 16667"/>
            </a:avLst>
          </a:prstGeom>
          <a:solidFill>
            <a:srgbClr val="301E70"/>
          </a:solidFill>
          <a:ln w="9525" algn="ctr">
            <a:noFill/>
            <a:round/>
            <a:headEnd/>
            <a:tailEnd/>
          </a:ln>
          <a:effectLst>
            <a:outerShdw dist="35921" dir="2700000" algn="ctr" rotWithShape="0">
              <a:srgbClr val="CECFCE"/>
            </a:outerShdw>
          </a:effectLst>
        </p:spPr>
        <p:txBody>
          <a:bodyPr wrap="none" lIns="95754" tIns="47877" rIns="95754" bIns="47877" anchor="ctr"/>
          <a:lstStyle/>
          <a:p>
            <a:pPr algn="ctr" defTabSz="839429" latinLnBrk="0">
              <a:defRPr/>
            </a:pPr>
            <a:r>
              <a:rPr lang="mn-MN" altLang="ko-KR" sz="1400" kern="0" dirty="0">
                <a:solidFill>
                  <a:sysClr val="window" lastClr="FFFFFF"/>
                </a:solidFill>
                <a:latin typeface="Arial" panose="020B0604020202020204" pitchFamily="34" charset="0"/>
                <a:ea typeface="나눔고딕 ExtraBold" panose="020D0904000000000000" pitchFamily="50" charset="-127"/>
                <a:cs typeface="Arial" panose="020B0604020202020204" pitchFamily="34" charset="0"/>
              </a:rPr>
              <a:t>Дүрэм зөрчих, хориглосон газар машин байрлуулах</a:t>
            </a:r>
            <a:endParaRPr lang="ko-KR" altLang="en-US" sz="1400" kern="0" dirty="0">
              <a:solidFill>
                <a:sysClr val="window" lastClr="FFFFFF"/>
              </a:solidFill>
              <a:latin typeface="Arial" panose="020B0604020202020204" pitchFamily="34" charset="0"/>
              <a:ea typeface="나눔고딕 ExtraBold" panose="020D0904000000000000" pitchFamily="50" charset="-127"/>
              <a:cs typeface="Arial" panose="020B0604020202020204" pitchFamily="34" charset="0"/>
            </a:endParaRPr>
          </a:p>
        </p:txBody>
      </p:sp>
      <p:sp>
        <p:nvSpPr>
          <p:cNvPr id="143" name="AutoShape 224"/>
          <p:cNvSpPr>
            <a:spLocks noChangeArrowheads="1"/>
          </p:cNvSpPr>
          <p:nvPr/>
        </p:nvSpPr>
        <p:spPr bwMode="auto">
          <a:xfrm>
            <a:off x="359684" y="1844824"/>
            <a:ext cx="4200876" cy="1872208"/>
          </a:xfrm>
          <a:prstGeom prst="roundRect">
            <a:avLst>
              <a:gd name="adj" fmla="val 2704"/>
            </a:avLst>
          </a:prstGeom>
          <a:noFill/>
          <a:ln w="19050">
            <a:solidFill>
              <a:srgbClr val="336699"/>
            </a:solidFill>
            <a:round/>
            <a:headEnd/>
            <a:tailEnd/>
          </a:ln>
          <a:effectLst>
            <a:outerShdw dist="35921" dir="2700000" algn="ctr" rotWithShape="0">
              <a:srgbClr val="D6ECFF"/>
            </a:outerShdw>
          </a:effectLst>
        </p:spPr>
        <p:txBody>
          <a:bodyPr wrap="none" lIns="82619" tIns="42963" rIns="82619" bIns="42963"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1" lang="ko-KR" altLang="en-US" sz="1200" b="0" i="0" u="none" strike="noStrike" kern="0" cap="none" spc="0" normalizeH="0" baseline="0" noProof="0" dirty="0">
              <a:ln>
                <a:noFill/>
              </a:ln>
              <a:solidFill>
                <a:srgbClr val="000000"/>
              </a:solidFill>
              <a:effectLst>
                <a:outerShdw blurRad="38100" dist="38100" dir="2700000" algn="tl">
                  <a:srgbClr val="000000">
                    <a:alpha val="43137"/>
                  </a:srgbClr>
                </a:outerShdw>
              </a:effectLst>
              <a:uLnTx/>
              <a:uFillTx/>
              <a:latin typeface="나눔고딕 ExtraBold" panose="020D0904000000000000" pitchFamily="50" charset="-127"/>
              <a:ea typeface="나눔고딕 ExtraBold" panose="020D0904000000000000" pitchFamily="50" charset="-127"/>
            </a:endParaRPr>
          </a:p>
        </p:txBody>
      </p:sp>
      <p:sp>
        <p:nvSpPr>
          <p:cNvPr id="59" name="AutoShape 224"/>
          <p:cNvSpPr>
            <a:spLocks noChangeArrowheads="1"/>
          </p:cNvSpPr>
          <p:nvPr/>
        </p:nvSpPr>
        <p:spPr bwMode="auto">
          <a:xfrm>
            <a:off x="4645317" y="4221088"/>
            <a:ext cx="4200876" cy="2361456"/>
          </a:xfrm>
          <a:prstGeom prst="roundRect">
            <a:avLst>
              <a:gd name="adj" fmla="val 2704"/>
            </a:avLst>
          </a:prstGeom>
          <a:solidFill>
            <a:schemeClr val="bg1"/>
          </a:solidFill>
          <a:ln w="19050">
            <a:solidFill>
              <a:srgbClr val="336699"/>
            </a:solidFill>
            <a:round/>
            <a:headEnd/>
            <a:tailEnd/>
          </a:ln>
          <a:effectLst>
            <a:outerShdw dist="35921" dir="2700000" algn="ctr" rotWithShape="0">
              <a:srgbClr val="D6ECFF"/>
            </a:outerShdw>
          </a:effectLst>
        </p:spPr>
        <p:txBody>
          <a:bodyPr wrap="none" lIns="82619" tIns="42963" rIns="82619" bIns="42963"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1" lang="ko-KR" altLang="en-US" sz="1200" b="0" i="0" u="none" strike="noStrike" kern="0" cap="none" spc="0" normalizeH="0" baseline="0" noProof="0" dirty="0">
              <a:ln>
                <a:noFill/>
              </a:ln>
              <a:solidFill>
                <a:srgbClr val="000000"/>
              </a:solidFill>
              <a:effectLst>
                <a:outerShdw blurRad="38100" dist="38100" dir="2700000" algn="tl">
                  <a:srgbClr val="000000">
                    <a:alpha val="43137"/>
                  </a:srgbClr>
                </a:outerShdw>
              </a:effectLst>
              <a:uLnTx/>
              <a:uFillTx/>
              <a:latin typeface="나눔고딕 ExtraBold" panose="020D0904000000000000" pitchFamily="50" charset="-127"/>
              <a:ea typeface="나눔고딕 ExtraBold" panose="020D0904000000000000" pitchFamily="50" charset="-127"/>
            </a:endParaRPr>
          </a:p>
        </p:txBody>
      </p:sp>
      <p:sp>
        <p:nvSpPr>
          <p:cNvPr id="60" name="AutoShape 212"/>
          <p:cNvSpPr>
            <a:spLocks noChangeArrowheads="1"/>
          </p:cNvSpPr>
          <p:nvPr/>
        </p:nvSpPr>
        <p:spPr bwMode="auto">
          <a:xfrm>
            <a:off x="4644008" y="3861048"/>
            <a:ext cx="4213625" cy="323966"/>
          </a:xfrm>
          <a:prstGeom prst="roundRect">
            <a:avLst>
              <a:gd name="adj" fmla="val 16667"/>
            </a:avLst>
          </a:prstGeom>
          <a:solidFill>
            <a:srgbClr val="301E70"/>
          </a:solidFill>
          <a:ln w="9525" algn="ctr">
            <a:noFill/>
            <a:round/>
            <a:headEnd/>
            <a:tailEnd/>
          </a:ln>
          <a:effectLst>
            <a:outerShdw dist="35921" dir="2700000" algn="ctr" rotWithShape="0">
              <a:srgbClr val="CECFCE"/>
            </a:outerShdw>
          </a:effectLst>
        </p:spPr>
        <p:txBody>
          <a:bodyPr wrap="none" lIns="95754" tIns="47877" rIns="95754" bIns="47877" anchor="ctr"/>
          <a:lstStyle/>
          <a:p>
            <a:pPr algn="ctr" defTabSz="839429" latinLnBrk="0">
              <a:defRPr/>
            </a:pPr>
            <a:r>
              <a:rPr lang="mn-MN" altLang="ko-KR" kern="0" dirty="0">
                <a:solidFill>
                  <a:sysClr val="window" lastClr="FFFFFF"/>
                </a:solidFill>
                <a:latin typeface="Arial" panose="020B0604020202020204" pitchFamily="34" charset="0"/>
                <a:ea typeface="나눔고딕 ExtraBold" panose="020D0904000000000000" pitchFamily="50" charset="-127"/>
                <a:cs typeface="Arial" panose="020B0604020202020204" pitchFamily="34" charset="0"/>
              </a:rPr>
              <a:t>Агаарын бохирдол</a:t>
            </a:r>
            <a:endParaRPr lang="en-US" altLang="ko-KR" kern="0" dirty="0">
              <a:solidFill>
                <a:sysClr val="window" lastClr="FFFFFF"/>
              </a:solidFill>
              <a:latin typeface="Arial" panose="020B0604020202020204" pitchFamily="34" charset="0"/>
              <a:ea typeface="나눔고딕 ExtraBold" panose="020D0904000000000000" pitchFamily="50" charset="-127"/>
              <a:cs typeface="Arial" panose="020B0604020202020204" pitchFamily="34" charset="0"/>
            </a:endParaRPr>
          </a:p>
        </p:txBody>
      </p:sp>
      <p:sp>
        <p:nvSpPr>
          <p:cNvPr id="61" name="AutoShape 212"/>
          <p:cNvSpPr>
            <a:spLocks noChangeArrowheads="1"/>
          </p:cNvSpPr>
          <p:nvPr/>
        </p:nvSpPr>
        <p:spPr bwMode="auto">
          <a:xfrm>
            <a:off x="358375" y="3861048"/>
            <a:ext cx="4213625" cy="323966"/>
          </a:xfrm>
          <a:prstGeom prst="roundRect">
            <a:avLst>
              <a:gd name="adj" fmla="val 16667"/>
            </a:avLst>
          </a:prstGeom>
          <a:solidFill>
            <a:srgbClr val="301E70"/>
          </a:solidFill>
          <a:ln w="9525" algn="ctr">
            <a:noFill/>
            <a:round/>
            <a:headEnd/>
            <a:tailEnd/>
          </a:ln>
          <a:effectLst>
            <a:outerShdw dist="35921" dir="2700000" algn="ctr" rotWithShape="0">
              <a:srgbClr val="CECFCE"/>
            </a:outerShdw>
          </a:effectLst>
        </p:spPr>
        <p:txBody>
          <a:bodyPr wrap="none" lIns="95754" tIns="47877" rIns="95754" bIns="47877" anchor="ctr"/>
          <a:lstStyle/>
          <a:p>
            <a:pPr algn="ctr" defTabSz="839429" latinLnBrk="0">
              <a:defRPr/>
            </a:pPr>
            <a:r>
              <a:rPr lang="mn-MN" altLang="ko-KR" kern="0" dirty="0">
                <a:solidFill>
                  <a:sysClr val="window" lastClr="FFFFFF"/>
                </a:solidFill>
                <a:latin typeface="Arial" panose="020B0604020202020204" pitchFamily="34" charset="0"/>
                <a:ea typeface="나눔고딕 ExtraBold" panose="020D0904000000000000" pitchFamily="50" charset="-127"/>
                <a:cs typeface="Arial" panose="020B0604020202020204" pitchFamily="34" charset="0"/>
              </a:rPr>
              <a:t>Зам тээврийн осол</a:t>
            </a:r>
            <a:endParaRPr lang="ko-KR" altLang="en-US" kern="0" dirty="0">
              <a:solidFill>
                <a:sysClr val="window" lastClr="FFFFFF"/>
              </a:solidFill>
              <a:latin typeface="Arial" panose="020B0604020202020204" pitchFamily="34" charset="0"/>
              <a:ea typeface="나눔고딕 ExtraBold" panose="020D0904000000000000" pitchFamily="50" charset="-127"/>
              <a:cs typeface="Arial" panose="020B0604020202020204" pitchFamily="34" charset="0"/>
            </a:endParaRPr>
          </a:p>
        </p:txBody>
      </p:sp>
      <p:sp>
        <p:nvSpPr>
          <p:cNvPr id="62" name="AutoShape 224"/>
          <p:cNvSpPr>
            <a:spLocks noChangeArrowheads="1"/>
          </p:cNvSpPr>
          <p:nvPr/>
        </p:nvSpPr>
        <p:spPr bwMode="auto">
          <a:xfrm>
            <a:off x="359684" y="4221088"/>
            <a:ext cx="4200876" cy="2361456"/>
          </a:xfrm>
          <a:prstGeom prst="roundRect">
            <a:avLst>
              <a:gd name="adj" fmla="val 2704"/>
            </a:avLst>
          </a:prstGeom>
          <a:noFill/>
          <a:ln w="19050">
            <a:solidFill>
              <a:srgbClr val="336699"/>
            </a:solidFill>
            <a:round/>
            <a:headEnd/>
            <a:tailEnd/>
          </a:ln>
          <a:effectLst>
            <a:outerShdw dist="35921" dir="2700000" algn="ctr" rotWithShape="0">
              <a:srgbClr val="D6ECFF"/>
            </a:outerShdw>
          </a:effectLst>
        </p:spPr>
        <p:txBody>
          <a:bodyPr wrap="none" lIns="82619" tIns="42963" rIns="82619" bIns="42963"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1" lang="ko-KR" altLang="en-US" sz="1200" b="0" i="0" u="none" strike="noStrike" kern="0" cap="none" spc="0" normalizeH="0" baseline="0" noProof="0" dirty="0">
              <a:ln>
                <a:noFill/>
              </a:ln>
              <a:solidFill>
                <a:srgbClr val="000000"/>
              </a:solidFill>
              <a:effectLst>
                <a:outerShdw blurRad="38100" dist="38100" dir="2700000" algn="tl">
                  <a:srgbClr val="000000">
                    <a:alpha val="43137"/>
                  </a:srgbClr>
                </a:outerShdw>
              </a:effectLst>
              <a:uLnTx/>
              <a:uFillTx/>
              <a:latin typeface="나눔고딕 ExtraBold" panose="020D0904000000000000" pitchFamily="50" charset="-127"/>
              <a:ea typeface="나눔고딕 ExtraBold" panose="020D0904000000000000" pitchFamily="50" charset="-127"/>
            </a:endParaRPr>
          </a:p>
        </p:txBody>
      </p:sp>
      <p:pic>
        <p:nvPicPr>
          <p:cNvPr id="63" name="Picture 2"/>
          <p:cNvPicPr>
            <a:picLocks noChangeAspect="1" noChangeArrowheads="1"/>
          </p:cNvPicPr>
          <p:nvPr/>
        </p:nvPicPr>
        <p:blipFill>
          <a:blip r:embed="rId2" cstate="email">
            <a:extLst>
              <a:ext uri="{28A0092B-C50C-407E-A947-70E740481C1C}">
                <a14:useLocalDpi xmlns:a14="http://schemas.microsoft.com/office/drawing/2010/main"/>
              </a:ext>
            </a:extLst>
          </a:blip>
          <a:srcRect/>
          <a:stretch>
            <a:fillRect/>
          </a:stretch>
        </p:blipFill>
        <p:spPr bwMode="auto">
          <a:xfrm>
            <a:off x="410654" y="1960203"/>
            <a:ext cx="2003898" cy="1683756"/>
          </a:xfrm>
          <a:prstGeom prst="rect">
            <a:avLst/>
          </a:prstGeom>
          <a:noFill/>
          <a:ln>
            <a:noFill/>
          </a:ln>
          <a:effectLst>
            <a:outerShdw blurRad="50800" dist="38100" dir="18900000" algn="bl" rotWithShape="0">
              <a:prstClr val="black">
                <a:alpha val="40000"/>
              </a:prstClr>
            </a:outerShdw>
            <a:softEdge rad="12700"/>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64" name="Picture 3"/>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2465186" y="1960203"/>
            <a:ext cx="2024427" cy="1683756"/>
          </a:xfrm>
          <a:prstGeom prst="rect">
            <a:avLst/>
          </a:prstGeom>
          <a:noFill/>
          <a:ln>
            <a:noFill/>
          </a:ln>
          <a:effectLst>
            <a:outerShdw blurRad="50800" dist="38100" dir="18900000" algn="bl" rotWithShape="0">
              <a:prstClr val="black">
                <a:alpha val="40000"/>
              </a:prstClr>
            </a:outerShdw>
            <a:softEdge rad="12700"/>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65" name="Picture 4"/>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6762374" y="1960202"/>
            <a:ext cx="2003231" cy="1684822"/>
          </a:xfrm>
          <a:prstGeom prst="rect">
            <a:avLst/>
          </a:prstGeom>
          <a:noFill/>
          <a:ln>
            <a:noFill/>
          </a:ln>
          <a:effectLst>
            <a:outerShdw blurRad="50800" dist="38100" dir="18900000" algn="bl" rotWithShape="0">
              <a:prstClr val="black">
                <a:alpha val="40000"/>
              </a:prstClr>
            </a:outerShdw>
            <a:softEdge rad="12700"/>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66" name="Picture 5"/>
          <p:cNvPicPr>
            <a:picLocks noChangeAspect="1" noChangeArrowheads="1"/>
          </p:cNvPicPr>
          <p:nvPr/>
        </p:nvPicPr>
        <p:blipFill>
          <a:blip r:embed="rId5" cstate="email">
            <a:extLst>
              <a:ext uri="{28A0092B-C50C-407E-A947-70E740481C1C}">
                <a14:useLocalDpi xmlns:a14="http://schemas.microsoft.com/office/drawing/2010/main"/>
              </a:ext>
            </a:extLst>
          </a:blip>
          <a:srcRect/>
          <a:stretch>
            <a:fillRect/>
          </a:stretch>
        </p:blipFill>
        <p:spPr bwMode="auto">
          <a:xfrm>
            <a:off x="4716016" y="1965451"/>
            <a:ext cx="1995723" cy="1678507"/>
          </a:xfrm>
          <a:prstGeom prst="rect">
            <a:avLst/>
          </a:prstGeom>
          <a:noFill/>
          <a:ln>
            <a:noFill/>
          </a:ln>
          <a:effectLst>
            <a:outerShdw blurRad="50800" dist="38100" dir="18900000" algn="bl" rotWithShape="0">
              <a:prstClr val="black">
                <a:alpha val="40000"/>
              </a:prstClr>
            </a:outerShdw>
            <a:softEdge rad="12700"/>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67" name="Picture 5" descr="air pollution of ulaanbaatar에 대한 이미지 검색결과">
            <a:hlinkClick r:id="rId6"/>
          </p:cNvPr>
          <p:cNvPicPr preferRelativeResize="0">
            <a:picLocks noChangeArrowheads="1"/>
          </p:cNvPicPr>
          <p:nvPr/>
        </p:nvPicPr>
        <p:blipFill>
          <a:blip r:embed="rId7" cstate="email">
            <a:extLst>
              <a:ext uri="{28A0092B-C50C-407E-A947-70E740481C1C}">
                <a14:useLocalDpi xmlns:a14="http://schemas.microsoft.com/office/drawing/2010/main"/>
              </a:ext>
            </a:extLst>
          </a:blip>
          <a:srcRect/>
          <a:stretch>
            <a:fillRect/>
          </a:stretch>
        </p:blipFill>
        <p:spPr bwMode="auto">
          <a:xfrm>
            <a:off x="4716016" y="4293096"/>
            <a:ext cx="4049589" cy="2232248"/>
          </a:xfrm>
          <a:prstGeom prst="roundRect">
            <a:avLst>
              <a:gd name="adj" fmla="val 92"/>
            </a:avLst>
          </a:prstGeom>
          <a:solidFill>
            <a:srgbClr val="FFFFFF">
              <a:shade val="85000"/>
            </a:srgbClr>
          </a:solidFill>
          <a:ln>
            <a:noFill/>
          </a:ln>
          <a:effectLst>
            <a:outerShdw blurRad="50800" dist="38100" dir="18900000" algn="bl" rotWithShape="0">
              <a:prstClr val="black">
                <a:alpha val="40000"/>
              </a:prstClr>
            </a:outerShdw>
            <a:softEdge rad="12700"/>
          </a:effectLst>
          <a:extLst/>
        </p:spPr>
      </p:pic>
      <p:sp>
        <p:nvSpPr>
          <p:cNvPr id="3" name="직사각형 2"/>
          <p:cNvSpPr/>
          <p:nvPr/>
        </p:nvSpPr>
        <p:spPr>
          <a:xfrm>
            <a:off x="467544" y="4285692"/>
            <a:ext cx="1488243" cy="2232248"/>
          </a:xfrm>
          <a:prstGeom prst="rect">
            <a:avLst/>
          </a:prstGeom>
          <a:solidFill>
            <a:schemeClr val="bg1"/>
          </a:solidFill>
          <a:ln w="95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a:p>
        </p:txBody>
      </p:sp>
      <p:sp>
        <p:nvSpPr>
          <p:cNvPr id="30" name="직사각형 29"/>
          <p:cNvSpPr/>
          <p:nvPr/>
        </p:nvSpPr>
        <p:spPr>
          <a:xfrm>
            <a:off x="2001268" y="4285692"/>
            <a:ext cx="1221432" cy="2232248"/>
          </a:xfrm>
          <a:prstGeom prst="rect">
            <a:avLst/>
          </a:prstGeom>
          <a:solidFill>
            <a:schemeClr val="bg1"/>
          </a:solidFill>
          <a:ln w="95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a:p>
        </p:txBody>
      </p:sp>
      <p:sp>
        <p:nvSpPr>
          <p:cNvPr id="32" name="직사각형 31"/>
          <p:cNvSpPr/>
          <p:nvPr/>
        </p:nvSpPr>
        <p:spPr>
          <a:xfrm>
            <a:off x="3268181" y="4285692"/>
            <a:ext cx="1221432" cy="2232248"/>
          </a:xfrm>
          <a:prstGeom prst="rect">
            <a:avLst/>
          </a:prstGeom>
          <a:solidFill>
            <a:schemeClr val="bg1"/>
          </a:solidFill>
          <a:ln w="95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a:p>
        </p:txBody>
      </p:sp>
      <p:sp>
        <p:nvSpPr>
          <p:cNvPr id="33" name="텍스트"/>
          <p:cNvSpPr txBox="1"/>
          <p:nvPr/>
        </p:nvSpPr>
        <p:spPr>
          <a:xfrm>
            <a:off x="692019" y="4396462"/>
            <a:ext cx="1039292" cy="184666"/>
          </a:xfrm>
          <a:prstGeom prst="rect">
            <a:avLst/>
          </a:prstGeom>
          <a:noFill/>
        </p:spPr>
        <p:txBody>
          <a:bodyPr wrap="square" lIns="0" tIns="0" rIns="0" bIns="0" rtlCol="0" anchor="ctr">
            <a:spAutoFit/>
          </a:bodyPr>
          <a:lstStyle>
            <a:defPPr>
              <a:defRPr lang="ko-KR"/>
            </a:defPPr>
            <a:lvl1pPr lvl="0" indent="-266700" algn="ctr" defTabSz="914400">
              <a:spcBef>
                <a:spcPct val="0"/>
              </a:spcBef>
              <a:spcAft>
                <a:spcPts val="100"/>
              </a:spcAft>
              <a:buSzPct val="120000"/>
              <a:tabLst>
                <a:tab pos="177800" algn="l"/>
                <a:tab pos="803275" algn="l"/>
              </a:tabLst>
              <a:defRPr sz="1800" b="1" kern="1000" spc="-50">
                <a:ln>
                  <a:noFill/>
                  <a:prstDash val="solid"/>
                </a:ln>
                <a:gradFill rotWithShape="1">
                  <a:gsLst>
                    <a:gs pos="50000">
                      <a:schemeClr val="bg1"/>
                    </a:gs>
                    <a:gs pos="100000">
                      <a:schemeClr val="bg1"/>
                    </a:gs>
                  </a:gsLst>
                  <a:lin ang="5400000"/>
                </a:gradFill>
                <a:latin typeface="Rix정고딕 M" pitchFamily="18" charset="-127"/>
                <a:ea typeface="Rix정고딕 M" pitchFamily="18" charset="-127"/>
                <a:cs typeface="Arial" pitchFamily="34" charset="0"/>
              </a:defRPr>
            </a:lvl1pPr>
          </a:lstStyle>
          <a:p>
            <a:pPr>
              <a:defRPr/>
            </a:pPr>
            <a:r>
              <a:rPr lang="en-US" altLang="ko-KR" sz="1200" dirty="0">
                <a:gradFill rotWithShape="1">
                  <a:gsLst>
                    <a:gs pos="0">
                      <a:srgbClr val="FFE400"/>
                    </a:gs>
                    <a:gs pos="100000">
                      <a:srgbClr val="FA8006"/>
                    </a:gs>
                  </a:gsLst>
                  <a:lin ang="5400000"/>
                </a:gradFill>
                <a:effectLst>
                  <a:glow rad="88900">
                    <a:prstClr val="black">
                      <a:alpha val="60000"/>
                    </a:prstClr>
                  </a:glow>
                  <a:outerShdw blurRad="50800" dist="38100" dir="5040000" algn="tl">
                    <a:prstClr val="black">
                      <a:alpha val="70000"/>
                    </a:prstClr>
                  </a:outerShdw>
                </a:effectLst>
                <a:latin typeface="Arial Unicode MS" panose="020B0604020202020204" pitchFamily="50" charset="-127"/>
                <a:ea typeface="Arial Unicode MS" panose="020B0604020202020204" pitchFamily="50" charset="-127"/>
                <a:cs typeface="Arial Unicode MS" panose="020B0604020202020204" pitchFamily="50" charset="-127"/>
              </a:rPr>
              <a:t>Crash</a:t>
            </a:r>
          </a:p>
        </p:txBody>
      </p:sp>
      <p:sp>
        <p:nvSpPr>
          <p:cNvPr id="34" name="텍스트"/>
          <p:cNvSpPr txBox="1"/>
          <p:nvPr/>
        </p:nvSpPr>
        <p:spPr>
          <a:xfrm>
            <a:off x="3467263" y="4396462"/>
            <a:ext cx="823268" cy="184666"/>
          </a:xfrm>
          <a:prstGeom prst="rect">
            <a:avLst/>
          </a:prstGeom>
          <a:noFill/>
        </p:spPr>
        <p:txBody>
          <a:bodyPr wrap="square" lIns="0" tIns="0" rIns="0" bIns="0" rtlCol="0" anchor="ctr">
            <a:spAutoFit/>
          </a:bodyPr>
          <a:lstStyle>
            <a:defPPr>
              <a:defRPr lang="ko-KR"/>
            </a:defPPr>
            <a:lvl1pPr lvl="0" indent="-266700" algn="ctr" defTabSz="914400">
              <a:spcBef>
                <a:spcPct val="0"/>
              </a:spcBef>
              <a:spcAft>
                <a:spcPts val="100"/>
              </a:spcAft>
              <a:buSzPct val="120000"/>
              <a:tabLst>
                <a:tab pos="177800" algn="l"/>
                <a:tab pos="803275" algn="l"/>
              </a:tabLst>
              <a:defRPr sz="1800" b="1" kern="1000" spc="-50">
                <a:ln>
                  <a:noFill/>
                  <a:prstDash val="solid"/>
                </a:ln>
                <a:gradFill rotWithShape="1">
                  <a:gsLst>
                    <a:gs pos="50000">
                      <a:schemeClr val="bg1"/>
                    </a:gs>
                    <a:gs pos="100000">
                      <a:schemeClr val="bg1"/>
                    </a:gs>
                  </a:gsLst>
                  <a:lin ang="5400000"/>
                </a:gradFill>
                <a:latin typeface="Rix정고딕 M" pitchFamily="18" charset="-127"/>
                <a:ea typeface="Rix정고딕 M" pitchFamily="18" charset="-127"/>
                <a:cs typeface="Arial" pitchFamily="34" charset="0"/>
              </a:defRPr>
            </a:lvl1pPr>
          </a:lstStyle>
          <a:p>
            <a:pPr>
              <a:defRPr/>
            </a:pPr>
            <a:r>
              <a:rPr lang="en-US" altLang="ko-KR" sz="1200" dirty="0">
                <a:gradFill rotWithShape="1">
                  <a:gsLst>
                    <a:gs pos="0">
                      <a:srgbClr val="FFE400"/>
                    </a:gs>
                    <a:gs pos="100000">
                      <a:srgbClr val="FA8006"/>
                    </a:gs>
                  </a:gsLst>
                  <a:lin ang="5400000"/>
                </a:gradFill>
                <a:effectLst>
                  <a:glow rad="88900">
                    <a:prstClr val="black">
                      <a:alpha val="60000"/>
                    </a:prstClr>
                  </a:glow>
                  <a:outerShdw blurRad="50800" dist="38100" dir="5040000" algn="tl">
                    <a:prstClr val="black">
                      <a:alpha val="70000"/>
                    </a:prstClr>
                  </a:outerShdw>
                </a:effectLst>
                <a:latin typeface="Arial Unicode MS" panose="020B0604020202020204" pitchFamily="50" charset="-127"/>
                <a:ea typeface="Arial Unicode MS" panose="020B0604020202020204" pitchFamily="50" charset="-127"/>
                <a:cs typeface="Arial Unicode MS" panose="020B0604020202020204" pitchFamily="50" charset="-127"/>
              </a:rPr>
              <a:t>Injuries</a:t>
            </a:r>
          </a:p>
        </p:txBody>
      </p:sp>
      <p:sp>
        <p:nvSpPr>
          <p:cNvPr id="35" name="텍스트"/>
          <p:cNvSpPr txBox="1"/>
          <p:nvPr/>
        </p:nvSpPr>
        <p:spPr>
          <a:xfrm>
            <a:off x="2092338" y="4396462"/>
            <a:ext cx="1039292" cy="184666"/>
          </a:xfrm>
          <a:prstGeom prst="rect">
            <a:avLst/>
          </a:prstGeom>
          <a:noFill/>
        </p:spPr>
        <p:txBody>
          <a:bodyPr wrap="square" lIns="0" tIns="0" rIns="0" bIns="0" rtlCol="0" anchor="ctr">
            <a:spAutoFit/>
          </a:bodyPr>
          <a:lstStyle>
            <a:defPPr>
              <a:defRPr lang="ko-KR"/>
            </a:defPPr>
            <a:lvl1pPr lvl="0" indent="-266700" algn="ctr" defTabSz="914400">
              <a:spcBef>
                <a:spcPct val="0"/>
              </a:spcBef>
              <a:spcAft>
                <a:spcPts val="100"/>
              </a:spcAft>
              <a:buSzPct val="120000"/>
              <a:tabLst>
                <a:tab pos="177800" algn="l"/>
                <a:tab pos="803275" algn="l"/>
              </a:tabLst>
              <a:defRPr sz="1800" b="1" kern="1000" spc="-50">
                <a:ln>
                  <a:noFill/>
                  <a:prstDash val="solid"/>
                </a:ln>
                <a:gradFill rotWithShape="1">
                  <a:gsLst>
                    <a:gs pos="50000">
                      <a:schemeClr val="bg1"/>
                    </a:gs>
                    <a:gs pos="100000">
                      <a:schemeClr val="bg1"/>
                    </a:gs>
                  </a:gsLst>
                  <a:lin ang="5400000"/>
                </a:gradFill>
                <a:latin typeface="Rix정고딕 M" pitchFamily="18" charset="-127"/>
                <a:ea typeface="Rix정고딕 M" pitchFamily="18" charset="-127"/>
                <a:cs typeface="Arial" pitchFamily="34" charset="0"/>
              </a:defRPr>
            </a:lvl1pPr>
          </a:lstStyle>
          <a:p>
            <a:pPr>
              <a:defRPr/>
            </a:pPr>
            <a:r>
              <a:rPr lang="en-US" altLang="ko-KR" sz="1200" dirty="0">
                <a:gradFill rotWithShape="1">
                  <a:gsLst>
                    <a:gs pos="0">
                      <a:srgbClr val="FFE400"/>
                    </a:gs>
                    <a:gs pos="100000">
                      <a:srgbClr val="FA8006"/>
                    </a:gs>
                  </a:gsLst>
                  <a:lin ang="5400000"/>
                </a:gradFill>
                <a:effectLst>
                  <a:glow rad="88900">
                    <a:prstClr val="black">
                      <a:alpha val="60000"/>
                    </a:prstClr>
                  </a:glow>
                  <a:outerShdw blurRad="50800" dist="38100" dir="5040000" algn="tl">
                    <a:prstClr val="black">
                      <a:alpha val="70000"/>
                    </a:prstClr>
                  </a:outerShdw>
                </a:effectLst>
                <a:latin typeface="Arial Unicode MS" panose="020B0604020202020204" pitchFamily="50" charset="-127"/>
                <a:ea typeface="Arial Unicode MS" panose="020B0604020202020204" pitchFamily="50" charset="-127"/>
                <a:cs typeface="Arial Unicode MS" panose="020B0604020202020204" pitchFamily="50" charset="-127"/>
              </a:rPr>
              <a:t>Fatalities</a:t>
            </a:r>
          </a:p>
        </p:txBody>
      </p:sp>
      <p:grpSp>
        <p:nvGrpSpPr>
          <p:cNvPr id="8" name="그룹 7"/>
          <p:cNvGrpSpPr/>
          <p:nvPr/>
        </p:nvGrpSpPr>
        <p:grpSpPr>
          <a:xfrm>
            <a:off x="2032502" y="4799196"/>
            <a:ext cx="1059916" cy="1654140"/>
            <a:chOff x="2032502" y="4726608"/>
            <a:chExt cx="1059916" cy="1654140"/>
          </a:xfrm>
        </p:grpSpPr>
        <p:pic>
          <p:nvPicPr>
            <p:cNvPr id="6147" name="Picture 3"/>
            <p:cNvPicPr>
              <a:picLocks noChangeAspect="1" noChangeArrowheads="1"/>
            </p:cNvPicPr>
            <p:nvPr/>
          </p:nvPicPr>
          <p:blipFill rotWithShape="1">
            <a:blip r:embed="rId8" cstate="email">
              <a:extLst>
                <a:ext uri="{28A0092B-C50C-407E-A947-70E740481C1C}">
                  <a14:useLocalDpi xmlns:a14="http://schemas.microsoft.com/office/drawing/2010/main"/>
                </a:ext>
              </a:extLst>
            </a:blip>
            <a:srcRect/>
            <a:stretch/>
          </p:blipFill>
          <p:spPr bwMode="auto">
            <a:xfrm>
              <a:off x="2032502" y="4726608"/>
              <a:ext cx="1059916" cy="141514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7" name="TextBox 6"/>
            <p:cNvSpPr txBox="1"/>
            <p:nvPr/>
          </p:nvSpPr>
          <p:spPr>
            <a:xfrm>
              <a:off x="2436476" y="6165304"/>
              <a:ext cx="599710" cy="215444"/>
            </a:xfrm>
            <a:prstGeom prst="rect">
              <a:avLst/>
            </a:prstGeom>
            <a:noFill/>
          </p:spPr>
          <p:txBody>
            <a:bodyPr wrap="square" rtlCol="0">
              <a:spAutoFit/>
            </a:bodyPr>
            <a:lstStyle/>
            <a:p>
              <a:r>
                <a:rPr lang="en-US" altLang="ko-KR" sz="800" dirty="0">
                  <a:latin typeface="나눔고딕 ExtraBold" panose="020D0904000000000000" pitchFamily="50" charset="-127"/>
                  <a:ea typeface="나눔고딕 ExtraBold" panose="020D0904000000000000" pitchFamily="50" charset="-127"/>
                </a:rPr>
                <a:t>2016</a:t>
              </a:r>
              <a:endParaRPr lang="ko-KR" altLang="en-US" sz="800" dirty="0">
                <a:latin typeface="나눔고딕 ExtraBold" panose="020D0904000000000000" pitchFamily="50" charset="-127"/>
                <a:ea typeface="나눔고딕 ExtraBold" panose="020D0904000000000000" pitchFamily="50" charset="-127"/>
              </a:endParaRPr>
            </a:p>
          </p:txBody>
        </p:sp>
      </p:grpSp>
      <p:grpSp>
        <p:nvGrpSpPr>
          <p:cNvPr id="9" name="그룹 8"/>
          <p:cNvGrpSpPr/>
          <p:nvPr/>
        </p:nvGrpSpPr>
        <p:grpSpPr>
          <a:xfrm>
            <a:off x="3300012" y="4797732"/>
            <a:ext cx="1157769" cy="1655604"/>
            <a:chOff x="3300012" y="4725144"/>
            <a:chExt cx="1157769" cy="1655604"/>
          </a:xfrm>
        </p:grpSpPr>
        <p:pic>
          <p:nvPicPr>
            <p:cNvPr id="6149" name="Picture 5"/>
            <p:cNvPicPr>
              <a:picLocks noChangeAspect="1" noChangeArrowheads="1"/>
            </p:cNvPicPr>
            <p:nvPr/>
          </p:nvPicPr>
          <p:blipFill rotWithShape="1">
            <a:blip r:embed="rId9" cstate="email">
              <a:extLst>
                <a:ext uri="{28A0092B-C50C-407E-A947-70E740481C1C}">
                  <a14:useLocalDpi xmlns:a14="http://schemas.microsoft.com/office/drawing/2010/main"/>
                </a:ext>
              </a:extLst>
            </a:blip>
            <a:srcRect/>
            <a:stretch/>
          </p:blipFill>
          <p:spPr bwMode="auto">
            <a:xfrm>
              <a:off x="3300012" y="4725144"/>
              <a:ext cx="1157769" cy="144016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41" name="TextBox 40"/>
            <p:cNvSpPr txBox="1"/>
            <p:nvPr/>
          </p:nvSpPr>
          <p:spPr>
            <a:xfrm>
              <a:off x="3684258" y="6165304"/>
              <a:ext cx="599710" cy="215444"/>
            </a:xfrm>
            <a:prstGeom prst="rect">
              <a:avLst/>
            </a:prstGeom>
            <a:noFill/>
          </p:spPr>
          <p:txBody>
            <a:bodyPr wrap="square" rtlCol="0">
              <a:spAutoFit/>
            </a:bodyPr>
            <a:lstStyle/>
            <a:p>
              <a:r>
                <a:rPr lang="en-US" altLang="ko-KR" sz="800" dirty="0">
                  <a:latin typeface="나눔고딕 ExtraBold" panose="020D0904000000000000" pitchFamily="50" charset="-127"/>
                  <a:ea typeface="나눔고딕 ExtraBold" panose="020D0904000000000000" pitchFamily="50" charset="-127"/>
                </a:rPr>
                <a:t>2016</a:t>
              </a:r>
              <a:endParaRPr lang="ko-KR" altLang="en-US" sz="800" dirty="0">
                <a:latin typeface="나눔고딕 ExtraBold" panose="020D0904000000000000" pitchFamily="50" charset="-127"/>
                <a:ea typeface="나눔고딕 ExtraBold" panose="020D0904000000000000" pitchFamily="50" charset="-127"/>
              </a:endParaRPr>
            </a:p>
          </p:txBody>
        </p:sp>
      </p:grpSp>
      <p:sp>
        <p:nvSpPr>
          <p:cNvPr id="44" name="TextBox 43"/>
          <p:cNvSpPr txBox="1"/>
          <p:nvPr/>
        </p:nvSpPr>
        <p:spPr>
          <a:xfrm>
            <a:off x="4000698" y="4713600"/>
            <a:ext cx="588437" cy="169277"/>
          </a:xfrm>
          <a:prstGeom prst="rect">
            <a:avLst/>
          </a:prstGeom>
          <a:noFill/>
        </p:spPr>
        <p:txBody>
          <a:bodyPr wrap="square" rtlCol="0">
            <a:spAutoFit/>
          </a:bodyPr>
          <a:lstStyle/>
          <a:p>
            <a:r>
              <a:rPr lang="en-US" altLang="ko-KR" sz="500" b="1" dirty="0">
                <a:latin typeface="나눔고딕 ExtraBold" panose="020D0904000000000000" pitchFamily="50" charset="-127"/>
                <a:ea typeface="나눔고딕 ExtraBold" panose="020D0904000000000000" pitchFamily="50" charset="-127"/>
              </a:rPr>
              <a:t>Unit: People</a:t>
            </a:r>
            <a:endParaRPr lang="ko-KR" altLang="en-US" sz="500" b="1" dirty="0">
              <a:latin typeface="나눔고딕 ExtraBold" panose="020D0904000000000000" pitchFamily="50" charset="-127"/>
              <a:ea typeface="나눔고딕 ExtraBold" panose="020D0904000000000000" pitchFamily="50" charset="-127"/>
            </a:endParaRPr>
          </a:p>
        </p:txBody>
      </p:sp>
      <p:sp>
        <p:nvSpPr>
          <p:cNvPr id="45" name="TextBox 44"/>
          <p:cNvSpPr txBox="1"/>
          <p:nvPr/>
        </p:nvSpPr>
        <p:spPr>
          <a:xfrm>
            <a:off x="2766857" y="4685383"/>
            <a:ext cx="576065" cy="169277"/>
          </a:xfrm>
          <a:prstGeom prst="rect">
            <a:avLst/>
          </a:prstGeom>
          <a:noFill/>
        </p:spPr>
        <p:txBody>
          <a:bodyPr wrap="square" rtlCol="0">
            <a:spAutoFit/>
          </a:bodyPr>
          <a:lstStyle/>
          <a:p>
            <a:r>
              <a:rPr lang="en-US" altLang="ko-KR" sz="500" b="1" dirty="0">
                <a:latin typeface="나눔고딕 ExtraBold" panose="020D0904000000000000" pitchFamily="50" charset="-127"/>
                <a:ea typeface="나눔고딕 ExtraBold" panose="020D0904000000000000" pitchFamily="50" charset="-127"/>
              </a:rPr>
              <a:t>Unit: People</a:t>
            </a:r>
            <a:endParaRPr lang="ko-KR" altLang="en-US" sz="500" b="1" dirty="0">
              <a:latin typeface="나눔고딕 ExtraBold" panose="020D0904000000000000" pitchFamily="50" charset="-127"/>
              <a:ea typeface="나눔고딕 ExtraBold" panose="020D0904000000000000" pitchFamily="50" charset="-127"/>
            </a:endParaRPr>
          </a:p>
        </p:txBody>
      </p:sp>
      <p:pic>
        <p:nvPicPr>
          <p:cNvPr id="9218" name="Picture 2"/>
          <p:cNvPicPr>
            <a:picLocks noChangeAspect="1" noChangeArrowheads="1"/>
          </p:cNvPicPr>
          <p:nvPr/>
        </p:nvPicPr>
        <p:blipFill rotWithShape="1">
          <a:blip r:embed="rId10" cstate="email">
            <a:extLst>
              <a:ext uri="{28A0092B-C50C-407E-A947-70E740481C1C}">
                <a14:useLocalDpi xmlns:a14="http://schemas.microsoft.com/office/drawing/2010/main"/>
              </a:ext>
            </a:extLst>
          </a:blip>
          <a:srcRect/>
          <a:stretch/>
        </p:blipFill>
        <p:spPr bwMode="auto">
          <a:xfrm>
            <a:off x="539552" y="4581129"/>
            <a:ext cx="1296144" cy="18170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38" name="TextBox 37"/>
          <p:cNvSpPr txBox="1"/>
          <p:nvPr/>
        </p:nvSpPr>
        <p:spPr>
          <a:xfrm>
            <a:off x="4987838" y="5761465"/>
            <a:ext cx="3447803" cy="736740"/>
          </a:xfrm>
          <a:prstGeom prst="rect">
            <a:avLst/>
          </a:prstGeom>
          <a:noFill/>
        </p:spPr>
        <p:txBody>
          <a:bodyPr wrap="none" lIns="0" tIns="0" rIns="0" bIns="0" rtlCol="0">
            <a:spAutoFit/>
          </a:bodyPr>
          <a:lstStyle/>
          <a:p>
            <a:pPr algn="ctr">
              <a:lnSpc>
                <a:spcPct val="114000"/>
              </a:lnSpc>
            </a:pPr>
            <a:r>
              <a:rPr lang="mn-MN" altLang="ko-KR" sz="1400" dirty="0">
                <a:solidFill>
                  <a:srgbClr val="FFFF00"/>
                </a:solidFill>
                <a:latin typeface="Arial" panose="020B0604020202020204" pitchFamily="34" charset="0"/>
                <a:cs typeface="Arial" panose="020B0604020202020204" pitchFamily="34" charset="0"/>
              </a:rPr>
              <a:t>Агаарын бохирдол хамгийн ихтэй </a:t>
            </a:r>
          </a:p>
          <a:p>
            <a:pPr algn="ctr">
              <a:lnSpc>
                <a:spcPct val="114000"/>
              </a:lnSpc>
            </a:pPr>
            <a:r>
              <a:rPr lang="mn-MN" altLang="ko-KR" sz="1400" dirty="0">
                <a:solidFill>
                  <a:srgbClr val="FFFF00"/>
                </a:solidFill>
                <a:latin typeface="Arial" panose="020B0604020202020204" pitchFamily="34" charset="0"/>
                <a:cs typeface="Arial" panose="020B0604020202020204" pitchFamily="34" charset="0"/>
              </a:rPr>
              <a:t>хотуудын жагсаалтад 2-рт эрэмбэлэгдсэн</a:t>
            </a:r>
          </a:p>
          <a:p>
            <a:pPr algn="ctr">
              <a:lnSpc>
                <a:spcPct val="114000"/>
              </a:lnSpc>
            </a:pPr>
            <a:r>
              <a:rPr lang="en-US" altLang="ko-KR" sz="1400" dirty="0">
                <a:solidFill>
                  <a:srgbClr val="FFFF00"/>
                </a:solidFill>
                <a:latin typeface="Arial" panose="020B0604020202020204" pitchFamily="34" charset="0"/>
                <a:cs typeface="Arial" panose="020B0604020202020204" pitchFamily="34" charset="0"/>
              </a:rPr>
              <a:t> (2013</a:t>
            </a:r>
            <a:r>
              <a:rPr lang="mn-MN" altLang="ko-KR" sz="1400" dirty="0">
                <a:solidFill>
                  <a:srgbClr val="FFFF00"/>
                </a:solidFill>
                <a:latin typeface="Arial" panose="020B0604020202020204" pitchFamily="34" charset="0"/>
                <a:cs typeface="Arial" panose="020B0604020202020204" pitchFamily="34" charset="0"/>
              </a:rPr>
              <a:t> он</a:t>
            </a:r>
            <a:r>
              <a:rPr lang="en-US" altLang="ko-KR" sz="1400" dirty="0">
                <a:solidFill>
                  <a:srgbClr val="FFFF00"/>
                </a:solidFill>
                <a:latin typeface="Arial" panose="020B0604020202020204" pitchFamily="34" charset="0"/>
                <a:cs typeface="Arial" panose="020B0604020202020204" pitchFamily="34" charset="0"/>
              </a:rPr>
              <a:t>), </a:t>
            </a:r>
            <a:r>
              <a:rPr lang="mn-MN" altLang="ko-KR" sz="1400" dirty="0">
                <a:solidFill>
                  <a:srgbClr val="FFFF00"/>
                </a:solidFill>
                <a:latin typeface="Arial" panose="020B0604020202020204" pitchFamily="34" charset="0"/>
                <a:cs typeface="Arial" panose="020B0604020202020204" pitchFamily="34" charset="0"/>
              </a:rPr>
              <a:t>ДЭМБ</a:t>
            </a:r>
            <a:endParaRPr lang="ko-KR" altLang="en-US" sz="1400" dirty="0" err="1">
              <a:solidFill>
                <a:srgbClr val="FFFF00"/>
              </a:solidFill>
              <a:latin typeface="Arial" panose="020B0604020202020204" pitchFamily="34" charset="0"/>
              <a:cs typeface="Arial" panose="020B0604020202020204" pitchFamily="34" charset="0"/>
            </a:endParaRPr>
          </a:p>
        </p:txBody>
      </p:sp>
      <p:sp>
        <p:nvSpPr>
          <p:cNvPr id="39" name="슬라이드 번호 개체 틀 2"/>
          <p:cNvSpPr txBox="1">
            <a:spLocks/>
          </p:cNvSpPr>
          <p:nvPr/>
        </p:nvSpPr>
        <p:spPr>
          <a:xfrm>
            <a:off x="8748464" y="6597352"/>
            <a:ext cx="360040" cy="241086"/>
          </a:xfrm>
          <a:prstGeom prst="rect">
            <a:avLst/>
          </a:prstGeom>
        </p:spPr>
        <p:txBody>
          <a:bodyPr/>
          <a:lstStyle>
            <a:defPPr>
              <a:defRPr lang="ko-KR"/>
            </a:defPPr>
            <a:lvl1pPr marL="0" algn="l" defTabSz="914400" rtl="0" eaLnBrk="1" latinLnBrk="1" hangingPunct="1">
              <a:defRPr sz="1800" kern="1200">
                <a:solidFill>
                  <a:schemeClr val="tx1"/>
                </a:solidFill>
                <a:latin typeface="+mn-lt"/>
                <a:ea typeface="+mn-ea"/>
                <a:cs typeface="+mn-cs"/>
              </a:defRPr>
            </a:lvl1pPr>
            <a:lvl2pPr marL="457200" algn="l" defTabSz="914400" rtl="0" eaLnBrk="1" latinLnBrk="1" hangingPunct="1">
              <a:defRPr sz="1800" kern="1200">
                <a:solidFill>
                  <a:schemeClr val="tx1"/>
                </a:solidFill>
                <a:latin typeface="+mn-lt"/>
                <a:ea typeface="+mn-ea"/>
                <a:cs typeface="+mn-cs"/>
              </a:defRPr>
            </a:lvl2pPr>
            <a:lvl3pPr marL="914400" algn="l" defTabSz="914400" rtl="0" eaLnBrk="1" latinLnBrk="1" hangingPunct="1">
              <a:defRPr sz="1800" kern="1200">
                <a:solidFill>
                  <a:schemeClr val="tx1"/>
                </a:solidFill>
                <a:latin typeface="+mn-lt"/>
                <a:ea typeface="+mn-ea"/>
                <a:cs typeface="+mn-cs"/>
              </a:defRPr>
            </a:lvl3pPr>
            <a:lvl4pPr marL="1371600" algn="l" defTabSz="914400" rtl="0" eaLnBrk="1" latinLnBrk="1" hangingPunct="1">
              <a:defRPr sz="1800" kern="1200">
                <a:solidFill>
                  <a:schemeClr val="tx1"/>
                </a:solidFill>
                <a:latin typeface="+mn-lt"/>
                <a:ea typeface="+mn-ea"/>
                <a:cs typeface="+mn-cs"/>
              </a:defRPr>
            </a:lvl4pPr>
            <a:lvl5pPr marL="1828800" algn="l" defTabSz="914400" rtl="0" eaLnBrk="1" latinLnBrk="1" hangingPunct="1">
              <a:defRPr sz="1800" kern="1200">
                <a:solidFill>
                  <a:schemeClr val="tx1"/>
                </a:solidFill>
                <a:latin typeface="+mn-lt"/>
                <a:ea typeface="+mn-ea"/>
                <a:cs typeface="+mn-cs"/>
              </a:defRPr>
            </a:lvl5pPr>
            <a:lvl6pPr marL="2286000" algn="l" defTabSz="914400" rtl="0" eaLnBrk="1" latinLnBrk="1" hangingPunct="1">
              <a:defRPr sz="1800" kern="1200">
                <a:solidFill>
                  <a:schemeClr val="tx1"/>
                </a:solidFill>
                <a:latin typeface="+mn-lt"/>
                <a:ea typeface="+mn-ea"/>
                <a:cs typeface="+mn-cs"/>
              </a:defRPr>
            </a:lvl6pPr>
            <a:lvl7pPr marL="2743200" algn="l" defTabSz="914400" rtl="0" eaLnBrk="1" latinLnBrk="1" hangingPunct="1">
              <a:defRPr sz="1800" kern="1200">
                <a:solidFill>
                  <a:schemeClr val="tx1"/>
                </a:solidFill>
                <a:latin typeface="+mn-lt"/>
                <a:ea typeface="+mn-ea"/>
                <a:cs typeface="+mn-cs"/>
              </a:defRPr>
            </a:lvl7pPr>
            <a:lvl8pPr marL="3200400" algn="l" defTabSz="914400" rtl="0" eaLnBrk="1" latinLnBrk="1" hangingPunct="1">
              <a:defRPr sz="1800" kern="1200">
                <a:solidFill>
                  <a:schemeClr val="tx1"/>
                </a:solidFill>
                <a:latin typeface="+mn-lt"/>
                <a:ea typeface="+mn-ea"/>
                <a:cs typeface="+mn-cs"/>
              </a:defRPr>
            </a:lvl8pPr>
            <a:lvl9pPr marL="3657600" algn="l" defTabSz="914400" rtl="0" eaLnBrk="1" latinLnBrk="1" hangingPunct="1">
              <a:defRPr sz="1800" kern="1200">
                <a:solidFill>
                  <a:schemeClr val="tx1"/>
                </a:solidFill>
                <a:latin typeface="+mn-lt"/>
                <a:ea typeface="+mn-ea"/>
                <a:cs typeface="+mn-cs"/>
              </a:defRPr>
            </a:lvl9pPr>
          </a:lstStyle>
          <a:p>
            <a:pPr algn="r"/>
            <a:fld id="{CE58CB1E-F828-4F11-99E0-327109AF9DA4}" type="slidenum">
              <a:rPr lang="de-DE" sz="1000" smtClean="0">
                <a:latin typeface="Arial" panose="020B0604020202020204" pitchFamily="34" charset="0"/>
                <a:cs typeface="Arial" panose="020B0604020202020204" pitchFamily="34" charset="0"/>
              </a:rPr>
              <a:pPr algn="r"/>
              <a:t>11</a:t>
            </a:fld>
            <a:endParaRPr lang="de-DE" sz="1000"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652894189"/>
      </p:ext>
    </p:extLst>
  </p:cSld>
  <p:clrMapOvr>
    <a:masterClrMapping/>
  </p:clrMapOvr>
  <p:transition>
    <p:fade/>
  </p:transition>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직사각형 5"/>
          <p:cNvSpPr/>
          <p:nvPr/>
        </p:nvSpPr>
        <p:spPr>
          <a:xfrm>
            <a:off x="0" y="2670003"/>
            <a:ext cx="9144000" cy="414337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062" tIns="45530" rIns="91062" bIns="45530" anchor="ctr"/>
          <a:lstStyle/>
          <a:p>
            <a:pPr algn="ctr">
              <a:defRPr/>
            </a:pPr>
            <a:endParaRPr lang="ko-KR" altLang="en-US" b="1">
              <a:solidFill>
                <a:prstClr val="white"/>
              </a:solidFill>
            </a:endParaRPr>
          </a:p>
        </p:txBody>
      </p:sp>
      <p:sp>
        <p:nvSpPr>
          <p:cNvPr id="130" name="AutoShape 224"/>
          <p:cNvSpPr>
            <a:spLocks noChangeArrowheads="1"/>
          </p:cNvSpPr>
          <p:nvPr/>
        </p:nvSpPr>
        <p:spPr bwMode="auto">
          <a:xfrm>
            <a:off x="4645317" y="1844824"/>
            <a:ext cx="4200876" cy="4680520"/>
          </a:xfrm>
          <a:prstGeom prst="roundRect">
            <a:avLst>
              <a:gd name="adj" fmla="val 2704"/>
            </a:avLst>
          </a:prstGeom>
          <a:solidFill>
            <a:schemeClr val="bg1"/>
          </a:solidFill>
          <a:ln w="19050">
            <a:solidFill>
              <a:srgbClr val="336699"/>
            </a:solidFill>
            <a:round/>
            <a:headEnd/>
            <a:tailEnd/>
          </a:ln>
          <a:effectLst>
            <a:outerShdw dist="35921" dir="2700000" algn="ctr" rotWithShape="0">
              <a:srgbClr val="D6ECFF"/>
            </a:outerShdw>
          </a:effectLst>
        </p:spPr>
        <p:txBody>
          <a:bodyPr wrap="none" lIns="82619" tIns="42963" rIns="82619" bIns="42963"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1" lang="ko-KR" altLang="en-US" sz="1200" b="0" i="0" u="none" strike="noStrike" kern="0" cap="none" spc="0" normalizeH="0" baseline="0" noProof="0" dirty="0">
              <a:ln>
                <a:noFill/>
              </a:ln>
              <a:solidFill>
                <a:srgbClr val="000000"/>
              </a:solidFill>
              <a:effectLst>
                <a:outerShdw blurRad="38100" dist="38100" dir="2700000" algn="tl">
                  <a:srgbClr val="000000">
                    <a:alpha val="43137"/>
                  </a:srgbClr>
                </a:outerShdw>
              </a:effectLst>
              <a:uLnTx/>
              <a:uFillTx/>
              <a:latin typeface="나눔고딕 ExtraBold" panose="020D0904000000000000" pitchFamily="50" charset="-127"/>
              <a:ea typeface="나눔고딕 ExtraBold" panose="020D0904000000000000" pitchFamily="50" charset="-127"/>
            </a:endParaRPr>
          </a:p>
        </p:txBody>
      </p:sp>
      <p:sp>
        <p:nvSpPr>
          <p:cNvPr id="5" name="TextBox 4"/>
          <p:cNvSpPr txBox="1"/>
          <p:nvPr/>
        </p:nvSpPr>
        <p:spPr>
          <a:xfrm>
            <a:off x="143508" y="44624"/>
            <a:ext cx="8856984" cy="523220"/>
          </a:xfrm>
          <a:prstGeom prst="rect">
            <a:avLst/>
          </a:prstGeom>
          <a:noFill/>
        </p:spPr>
        <p:txBody>
          <a:bodyPr wrap="square" rtlCol="0">
            <a:spAutoFit/>
          </a:bodyPr>
          <a:lstStyle/>
          <a:p>
            <a:pPr algn="ctr" defTabSz="913860">
              <a:buSzPct val="130000"/>
            </a:pPr>
            <a:r>
              <a:rPr lang="mn-MN" altLang="ko-KR" sz="2800" b="1" dirty="0">
                <a:ln w="9000" cmpd="sng">
                  <a:noFill/>
                  <a:prstDash val="solid"/>
                </a:ln>
                <a:solidFill>
                  <a:prstClr val="white"/>
                </a:solidFill>
                <a:effectLst>
                  <a:outerShdw blurRad="38100" dist="38100" dir="2700000" algn="tl">
                    <a:srgbClr val="000000">
                      <a:alpha val="43137"/>
                    </a:srgbClr>
                  </a:outerShdw>
                  <a:reflection blurRad="12700" stA="28000" endPos="45000" dist="1000" dir="5400000" sy="-100000" algn="bl" rotWithShape="0"/>
                </a:effectLst>
                <a:latin typeface="Arial" panose="020B0604020202020204" pitchFamily="34" charset="0"/>
                <a:ea typeface="나눔고딕 ExtraBold" panose="020D0904000000000000" pitchFamily="50" charset="-127"/>
                <a:cs typeface="Arial" panose="020B0604020202020204" pitchFamily="34" charset="0"/>
              </a:rPr>
              <a:t>Өнөөгийн нөхцөл байдал </a:t>
            </a:r>
            <a:endParaRPr lang="ko-KR" altLang="en-US" sz="2800" b="1" dirty="0">
              <a:ln w="9000" cmpd="sng">
                <a:noFill/>
                <a:prstDash val="solid"/>
              </a:ln>
              <a:solidFill>
                <a:srgbClr val="FF0000"/>
              </a:solidFill>
              <a:effectLst>
                <a:outerShdw blurRad="38100" dist="38100" dir="2700000" algn="tl">
                  <a:srgbClr val="000000">
                    <a:alpha val="43137"/>
                  </a:srgbClr>
                </a:outerShdw>
                <a:reflection blurRad="12700" stA="28000" endPos="45000" dist="1000" dir="5400000" sy="-100000" algn="bl" rotWithShape="0"/>
              </a:effectLst>
              <a:latin typeface="Arial" panose="020B0604020202020204" pitchFamily="34" charset="0"/>
              <a:ea typeface="나눔고딕 ExtraBold" panose="020D0904000000000000" pitchFamily="50" charset="-127"/>
              <a:cs typeface="Arial" panose="020B0604020202020204" pitchFamily="34" charset="0"/>
            </a:endParaRPr>
          </a:p>
        </p:txBody>
      </p:sp>
      <p:sp>
        <p:nvSpPr>
          <p:cNvPr id="129" name="AutoShape 212"/>
          <p:cNvSpPr>
            <a:spLocks noChangeArrowheads="1"/>
          </p:cNvSpPr>
          <p:nvPr/>
        </p:nvSpPr>
        <p:spPr bwMode="auto">
          <a:xfrm>
            <a:off x="4644008" y="1484784"/>
            <a:ext cx="4213625" cy="323966"/>
          </a:xfrm>
          <a:prstGeom prst="roundRect">
            <a:avLst>
              <a:gd name="adj" fmla="val 16667"/>
            </a:avLst>
          </a:prstGeom>
          <a:solidFill>
            <a:srgbClr val="301E70"/>
          </a:solidFill>
          <a:ln w="9525" algn="ctr">
            <a:noFill/>
            <a:round/>
            <a:headEnd/>
            <a:tailEnd/>
          </a:ln>
          <a:effectLst>
            <a:outerShdw dist="35921" dir="2700000" algn="ctr" rotWithShape="0">
              <a:srgbClr val="CECFCE"/>
            </a:outerShdw>
          </a:effectLst>
        </p:spPr>
        <p:txBody>
          <a:bodyPr wrap="none" lIns="95754" tIns="47877" rIns="95754" bIns="47877" anchor="ctr"/>
          <a:lstStyle/>
          <a:p>
            <a:pPr algn="ctr" defTabSz="839429" latinLnBrk="0">
              <a:defRPr/>
            </a:pPr>
            <a:r>
              <a:rPr lang="en-US" altLang="ko-KR" sz="1600" kern="0" dirty="0">
                <a:solidFill>
                  <a:sysClr val="window" lastClr="FFFFFF"/>
                </a:solidFill>
                <a:latin typeface="Arial" panose="020B0604020202020204" pitchFamily="34" charset="0"/>
                <a:ea typeface="나눔고딕 ExtraBold" panose="020D0904000000000000" pitchFamily="50" charset="-127"/>
                <a:cs typeface="Arial" panose="020B0604020202020204" pitchFamily="34" charset="0"/>
              </a:rPr>
              <a:t>Х</a:t>
            </a:r>
            <a:r>
              <a:rPr lang="mn-MN" altLang="ko-KR" sz="1600" kern="0" dirty="0">
                <a:solidFill>
                  <a:sysClr val="window" lastClr="FFFFFF"/>
                </a:solidFill>
                <a:latin typeface="Arial" panose="020B0604020202020204" pitchFamily="34" charset="0"/>
                <a:ea typeface="나눔고딕 ExtraBold" panose="020D0904000000000000" pitchFamily="50" charset="-127"/>
                <a:cs typeface="Arial" panose="020B0604020202020204" pitchFamily="34" charset="0"/>
              </a:rPr>
              <a:t>өгжүүлэх хөтөлбөр</a:t>
            </a:r>
            <a:r>
              <a:rPr lang="en-US" altLang="ko-KR" sz="1600" kern="0" dirty="0">
                <a:solidFill>
                  <a:sysClr val="window" lastClr="FFFFFF"/>
                </a:solidFill>
                <a:latin typeface="Arial" panose="020B0604020202020204" pitchFamily="34" charset="0"/>
                <a:ea typeface="나눔고딕 ExtraBold" panose="020D0904000000000000" pitchFamily="50" charset="-127"/>
                <a:cs typeface="Arial" panose="020B0604020202020204" pitchFamily="34" charset="0"/>
              </a:rPr>
              <a:t> &amp;</a:t>
            </a:r>
            <a:r>
              <a:rPr lang="ko-KR" altLang="en-US" sz="1600" kern="0" dirty="0">
                <a:solidFill>
                  <a:sysClr val="window" lastClr="FFFFFF"/>
                </a:solidFill>
                <a:latin typeface="Arial" panose="020B0604020202020204" pitchFamily="34" charset="0"/>
                <a:ea typeface="나눔고딕 ExtraBold" panose="020D0904000000000000" pitchFamily="50" charset="-127"/>
                <a:cs typeface="Arial" panose="020B0604020202020204" pitchFamily="34" charset="0"/>
              </a:rPr>
              <a:t> </a:t>
            </a:r>
            <a:r>
              <a:rPr lang="mn-MN" altLang="ko-KR" sz="1600" kern="0" dirty="0">
                <a:solidFill>
                  <a:sysClr val="window" lastClr="FFFFFF"/>
                </a:solidFill>
                <a:latin typeface="Arial" panose="020B0604020202020204" pitchFamily="34" charset="0"/>
                <a:ea typeface="나눔고딕 ExtraBold" panose="020D0904000000000000" pitchFamily="50" charset="-127"/>
                <a:cs typeface="Arial" panose="020B0604020202020204" pitchFamily="34" charset="0"/>
              </a:rPr>
              <a:t>ҮА-ны төлөвлөгөө</a:t>
            </a:r>
            <a:endParaRPr lang="en-US" altLang="ko-KR" sz="1600" kern="0" dirty="0">
              <a:solidFill>
                <a:sysClr val="window" lastClr="FFFFFF"/>
              </a:solidFill>
              <a:latin typeface="Arial" panose="020B0604020202020204" pitchFamily="34" charset="0"/>
              <a:ea typeface="나눔고딕 ExtraBold" panose="020D0904000000000000" pitchFamily="50" charset="-127"/>
              <a:cs typeface="Arial" panose="020B0604020202020204" pitchFamily="34" charset="0"/>
            </a:endParaRPr>
          </a:p>
        </p:txBody>
      </p:sp>
      <p:grpSp>
        <p:nvGrpSpPr>
          <p:cNvPr id="138" name="Group 5"/>
          <p:cNvGrpSpPr>
            <a:grpSpLocks/>
          </p:cNvGrpSpPr>
          <p:nvPr/>
        </p:nvGrpSpPr>
        <p:grpSpPr bwMode="auto">
          <a:xfrm>
            <a:off x="392568" y="692696"/>
            <a:ext cx="5058486" cy="651961"/>
            <a:chOff x="752" y="1413"/>
            <a:chExt cx="1881" cy="294"/>
          </a:xfrm>
        </p:grpSpPr>
        <p:sp>
          <p:nvSpPr>
            <p:cNvPr id="139" name="AutoShape 6"/>
            <p:cNvSpPr>
              <a:spLocks noChangeArrowheads="1"/>
            </p:cNvSpPr>
            <p:nvPr/>
          </p:nvSpPr>
          <p:spPr bwMode="gray">
            <a:xfrm>
              <a:off x="752" y="1413"/>
              <a:ext cx="1881" cy="294"/>
            </a:xfrm>
            <a:prstGeom prst="roundRect">
              <a:avLst>
                <a:gd name="adj" fmla="val 50000"/>
              </a:avLst>
            </a:prstGeom>
            <a:gradFill rotWithShape="1">
              <a:gsLst>
                <a:gs pos="0">
                  <a:srgbClr val="0070C0"/>
                </a:gs>
                <a:gs pos="50000">
                  <a:srgbClr val="00B0F0"/>
                </a:gs>
                <a:gs pos="100000">
                  <a:srgbClr val="0070C0"/>
                </a:gs>
              </a:gsLst>
              <a:lin ang="0" scaled="1"/>
            </a:gradFill>
            <a:ln w="12700">
              <a:noFill/>
              <a:round/>
              <a:headEnd/>
              <a:tailEnd/>
            </a:ln>
            <a:effectLst>
              <a:outerShdw dist="53882" dir="2700000" algn="ctr" rotWithShape="0">
                <a:srgbClr val="292929">
                  <a:alpha val="50000"/>
                </a:srgbClr>
              </a:outerShdw>
            </a:effectLst>
          </p:spPr>
          <p:txBody>
            <a:bodyPr wrap="none" anchor="ctr"/>
            <a:lstStyle/>
            <a:p>
              <a:pPr defTabSz="837945" latinLnBrk="0">
                <a:defRPr/>
              </a:pPr>
              <a:endParaRPr lang="ko-KR" altLang="en-US" kern="0" dirty="0">
                <a:solidFill>
                  <a:sysClr val="windowText" lastClr="000000"/>
                </a:solidFill>
                <a:latin typeface="휴먼모음T" pitchFamily="18" charset="-127"/>
                <a:ea typeface="휴먼모음T" pitchFamily="18" charset="-127"/>
              </a:endParaRPr>
            </a:p>
          </p:txBody>
        </p:sp>
        <p:sp>
          <p:nvSpPr>
            <p:cNvPr id="140" name="AutoShape 7"/>
            <p:cNvSpPr>
              <a:spLocks noChangeArrowheads="1"/>
            </p:cNvSpPr>
            <p:nvPr/>
          </p:nvSpPr>
          <p:spPr bwMode="gray">
            <a:xfrm flipH="1">
              <a:off x="2590" y="1457"/>
              <a:ext cx="36" cy="204"/>
            </a:xfrm>
            <a:prstGeom prst="moon">
              <a:avLst>
                <a:gd name="adj" fmla="val 22032"/>
              </a:avLst>
            </a:prstGeom>
            <a:gradFill rotWithShape="1">
              <a:gsLst>
                <a:gs pos="0">
                  <a:srgbClr val="FFFFFF">
                    <a:gamma/>
                    <a:shade val="46275"/>
                    <a:invGamma/>
                    <a:alpha val="0"/>
                  </a:srgbClr>
                </a:gs>
                <a:gs pos="50000">
                  <a:srgbClr val="FFFFFF">
                    <a:alpha val="84000"/>
                  </a:srgbClr>
                </a:gs>
                <a:gs pos="100000">
                  <a:srgbClr val="FFFFFF">
                    <a:gamma/>
                    <a:shade val="46275"/>
                    <a:invGamma/>
                    <a:alpha val="0"/>
                  </a:srgbClr>
                </a:gs>
              </a:gsLst>
              <a:lin ang="5400000" scaled="1"/>
            </a:gradFill>
            <a:ln w="9525">
              <a:noFill/>
              <a:miter lim="800000"/>
              <a:headEnd/>
              <a:tailEnd/>
            </a:ln>
            <a:effectLst/>
          </p:spPr>
          <p:txBody>
            <a:bodyPr wrap="none" anchor="ctr"/>
            <a:lstStyle/>
            <a:p>
              <a:pPr defTabSz="837945" latinLnBrk="0">
                <a:defRPr/>
              </a:pPr>
              <a:endParaRPr lang="ko-KR" altLang="en-US" kern="0" dirty="0">
                <a:solidFill>
                  <a:sysClr val="windowText" lastClr="000000"/>
                </a:solidFill>
                <a:latin typeface="휴먼모음T" pitchFamily="18" charset="-127"/>
                <a:ea typeface="휴먼모음T" pitchFamily="18" charset="-127"/>
              </a:endParaRPr>
            </a:p>
          </p:txBody>
        </p:sp>
        <p:sp>
          <p:nvSpPr>
            <p:cNvPr id="141" name="AutoShape 8"/>
            <p:cNvSpPr>
              <a:spLocks noChangeArrowheads="1"/>
            </p:cNvSpPr>
            <p:nvPr/>
          </p:nvSpPr>
          <p:spPr bwMode="gray">
            <a:xfrm>
              <a:off x="762" y="1457"/>
              <a:ext cx="36" cy="204"/>
            </a:xfrm>
            <a:prstGeom prst="moon">
              <a:avLst>
                <a:gd name="adj" fmla="val 22032"/>
              </a:avLst>
            </a:prstGeom>
            <a:gradFill rotWithShape="1">
              <a:gsLst>
                <a:gs pos="0">
                  <a:srgbClr val="FFFFFF">
                    <a:gamma/>
                    <a:shade val="46275"/>
                    <a:invGamma/>
                    <a:alpha val="0"/>
                  </a:srgbClr>
                </a:gs>
                <a:gs pos="50000">
                  <a:srgbClr val="FFFFFF">
                    <a:alpha val="84000"/>
                  </a:srgbClr>
                </a:gs>
                <a:gs pos="100000">
                  <a:srgbClr val="FFFFFF">
                    <a:gamma/>
                    <a:shade val="46275"/>
                    <a:invGamma/>
                    <a:alpha val="0"/>
                  </a:srgbClr>
                </a:gs>
              </a:gsLst>
              <a:lin ang="5400000" scaled="1"/>
            </a:gradFill>
            <a:ln w="9525">
              <a:noFill/>
              <a:miter lim="800000"/>
              <a:headEnd/>
              <a:tailEnd/>
            </a:ln>
            <a:effectLst/>
          </p:spPr>
          <p:txBody>
            <a:bodyPr wrap="none" anchor="ctr"/>
            <a:lstStyle/>
            <a:p>
              <a:pPr defTabSz="837945" latinLnBrk="0">
                <a:defRPr/>
              </a:pPr>
              <a:endParaRPr lang="ko-KR" altLang="en-US" kern="0" dirty="0">
                <a:solidFill>
                  <a:sysClr val="windowText" lastClr="000000"/>
                </a:solidFill>
                <a:latin typeface="휴먼모음T" pitchFamily="18" charset="-127"/>
                <a:ea typeface="휴먼모음T" pitchFamily="18" charset="-127"/>
              </a:endParaRPr>
            </a:p>
          </p:txBody>
        </p:sp>
      </p:grpSp>
      <p:sp>
        <p:nvSpPr>
          <p:cNvPr id="142" name="Text Box 18"/>
          <p:cNvSpPr txBox="1">
            <a:spLocks noChangeArrowheads="1"/>
          </p:cNvSpPr>
          <p:nvPr/>
        </p:nvSpPr>
        <p:spPr bwMode="white">
          <a:xfrm>
            <a:off x="611560" y="764704"/>
            <a:ext cx="4824536" cy="646331"/>
          </a:xfrm>
          <a:prstGeom prst="rect">
            <a:avLst/>
          </a:prstGeom>
          <a:noFill/>
          <a:ln w="9525" algn="ctr">
            <a:noFill/>
            <a:miter lim="800000"/>
            <a:headEnd/>
            <a:tailEnd/>
          </a:ln>
        </p:spPr>
        <p:txBody>
          <a:bodyPr wrap="square" anchor="ctr">
            <a:spAutoFit/>
          </a:bodyPr>
          <a:lstStyle/>
          <a:p>
            <a:pPr algn="ctr" fontAlgn="base">
              <a:spcBef>
                <a:spcPct val="50000"/>
              </a:spcBef>
              <a:spcAft>
                <a:spcPct val="0"/>
              </a:spcAft>
              <a:defRPr/>
            </a:pPr>
            <a:r>
              <a:rPr lang="mn-MN" altLang="ko-KR" b="1" dirty="0">
                <a:solidFill>
                  <a:srgbClr val="F8F8F8"/>
                </a:solidFill>
                <a:effectLst>
                  <a:outerShdw blurRad="38100" dist="38100" dir="2700000" algn="tl">
                    <a:srgbClr val="000000">
                      <a:alpha val="43137"/>
                    </a:srgbClr>
                  </a:outerShdw>
                </a:effectLst>
                <a:latin typeface="Arial" panose="020B0604020202020204" pitchFamily="34" charset="0"/>
                <a:ea typeface="나눔고딕 ExtraBold" panose="020D0904000000000000" pitchFamily="50" charset="-127"/>
                <a:cs typeface="Arial" panose="020B0604020202020204" pitchFamily="34" charset="0"/>
              </a:rPr>
              <a:t>Авто тээврийн бодлого, хөгжлийн төлөвлөгөө</a:t>
            </a:r>
            <a:endParaRPr lang="en-US" altLang="ko-KR" b="1" dirty="0">
              <a:solidFill>
                <a:srgbClr val="F8F8F8"/>
              </a:solidFill>
              <a:effectLst>
                <a:outerShdw blurRad="38100" dist="38100" dir="2700000" algn="tl">
                  <a:srgbClr val="000000">
                    <a:alpha val="43137"/>
                  </a:srgbClr>
                </a:outerShdw>
              </a:effectLst>
              <a:latin typeface="Arial" panose="020B0604020202020204" pitchFamily="34" charset="0"/>
              <a:ea typeface="나눔고딕 ExtraBold" panose="020D0904000000000000" pitchFamily="50" charset="-127"/>
              <a:cs typeface="Arial" panose="020B0604020202020204" pitchFamily="34" charset="0"/>
            </a:endParaRPr>
          </a:p>
        </p:txBody>
      </p:sp>
      <p:sp>
        <p:nvSpPr>
          <p:cNvPr id="161" name="AutoShape 212"/>
          <p:cNvSpPr>
            <a:spLocks noChangeArrowheads="1"/>
          </p:cNvSpPr>
          <p:nvPr/>
        </p:nvSpPr>
        <p:spPr bwMode="auto">
          <a:xfrm>
            <a:off x="358375" y="1484784"/>
            <a:ext cx="4213625" cy="323966"/>
          </a:xfrm>
          <a:prstGeom prst="roundRect">
            <a:avLst>
              <a:gd name="adj" fmla="val 16667"/>
            </a:avLst>
          </a:prstGeom>
          <a:solidFill>
            <a:srgbClr val="301E70"/>
          </a:solidFill>
          <a:ln w="9525" algn="ctr">
            <a:noFill/>
            <a:round/>
            <a:headEnd/>
            <a:tailEnd/>
          </a:ln>
          <a:effectLst>
            <a:outerShdw dist="35921" dir="2700000" algn="ctr" rotWithShape="0">
              <a:srgbClr val="CECFCE"/>
            </a:outerShdw>
          </a:effectLst>
        </p:spPr>
        <p:txBody>
          <a:bodyPr wrap="none" lIns="95754" tIns="47877" rIns="95754" bIns="47877" anchor="ctr"/>
          <a:lstStyle/>
          <a:p>
            <a:pPr algn="ctr" defTabSz="839429" latinLnBrk="0">
              <a:defRPr/>
            </a:pPr>
            <a:r>
              <a:rPr lang="mn-MN" altLang="ko-KR" kern="0" dirty="0">
                <a:solidFill>
                  <a:sysClr val="window" lastClr="FFFFFF"/>
                </a:solidFill>
                <a:latin typeface="Arial" panose="020B0604020202020204" pitchFamily="34" charset="0"/>
                <a:ea typeface="나눔고딕 ExtraBold" panose="020D0904000000000000" pitchFamily="50" charset="-127"/>
                <a:cs typeface="Arial" panose="020B0604020202020204" pitchFamily="34" charset="0"/>
              </a:rPr>
              <a:t>Тээврийн бодлого</a:t>
            </a:r>
            <a:endParaRPr lang="ko-KR" altLang="en-US" kern="0" dirty="0">
              <a:solidFill>
                <a:sysClr val="window" lastClr="FFFFFF"/>
              </a:solidFill>
              <a:latin typeface="Arial" panose="020B0604020202020204" pitchFamily="34" charset="0"/>
              <a:ea typeface="나눔고딕 ExtraBold" panose="020D0904000000000000" pitchFamily="50" charset="-127"/>
              <a:cs typeface="Arial" panose="020B0604020202020204" pitchFamily="34" charset="0"/>
            </a:endParaRPr>
          </a:p>
        </p:txBody>
      </p:sp>
      <p:sp>
        <p:nvSpPr>
          <p:cNvPr id="143" name="AutoShape 224"/>
          <p:cNvSpPr>
            <a:spLocks noChangeArrowheads="1"/>
          </p:cNvSpPr>
          <p:nvPr/>
        </p:nvSpPr>
        <p:spPr bwMode="auto">
          <a:xfrm>
            <a:off x="359684" y="1844824"/>
            <a:ext cx="4200876" cy="4680520"/>
          </a:xfrm>
          <a:prstGeom prst="roundRect">
            <a:avLst>
              <a:gd name="adj" fmla="val 2704"/>
            </a:avLst>
          </a:prstGeom>
          <a:noFill/>
          <a:ln w="19050">
            <a:solidFill>
              <a:srgbClr val="336699"/>
            </a:solidFill>
            <a:round/>
            <a:headEnd/>
            <a:tailEnd/>
          </a:ln>
          <a:effectLst>
            <a:outerShdw dist="35921" dir="2700000" algn="ctr" rotWithShape="0">
              <a:srgbClr val="D6ECFF"/>
            </a:outerShdw>
          </a:effectLst>
        </p:spPr>
        <p:txBody>
          <a:bodyPr wrap="none" lIns="82619" tIns="42963" rIns="82619" bIns="42963"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1" lang="ko-KR" altLang="en-US" sz="1200" b="0" i="0" u="none" strike="noStrike" kern="0" cap="none" spc="0" normalizeH="0" baseline="0" noProof="0" dirty="0">
              <a:ln>
                <a:noFill/>
              </a:ln>
              <a:solidFill>
                <a:srgbClr val="000000"/>
              </a:solidFill>
              <a:effectLst>
                <a:outerShdw blurRad="38100" dist="38100" dir="2700000" algn="tl">
                  <a:srgbClr val="000000">
                    <a:alpha val="43137"/>
                  </a:srgbClr>
                </a:outerShdw>
              </a:effectLst>
              <a:uLnTx/>
              <a:uFillTx/>
              <a:latin typeface="나눔고딕 ExtraBold" panose="020D0904000000000000" pitchFamily="50" charset="-127"/>
              <a:ea typeface="나눔고딕 ExtraBold" panose="020D0904000000000000" pitchFamily="50" charset="-127"/>
            </a:endParaRPr>
          </a:p>
        </p:txBody>
      </p:sp>
      <p:pic>
        <p:nvPicPr>
          <p:cNvPr id="23" name="Picture 2"/>
          <p:cNvPicPr>
            <a:picLocks noChangeAspect="1" noChangeArrowheads="1"/>
          </p:cNvPicPr>
          <p:nvPr/>
        </p:nvPicPr>
        <p:blipFill>
          <a:blip r:embed="rId2" cstate="email">
            <a:extLst>
              <a:ext uri="{28A0092B-C50C-407E-A947-70E740481C1C}">
                <a14:useLocalDpi xmlns:a14="http://schemas.microsoft.com/office/drawing/2010/main"/>
              </a:ext>
            </a:extLst>
          </a:blip>
          <a:srcRect/>
          <a:stretch>
            <a:fillRect/>
          </a:stretch>
        </p:blipFill>
        <p:spPr bwMode="auto">
          <a:xfrm>
            <a:off x="4860032" y="1908762"/>
            <a:ext cx="1656184" cy="2024294"/>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24" name="Picture 3"/>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6660232" y="2029596"/>
            <a:ext cx="1120256" cy="1424976"/>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25" name="Picture 5"/>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7092281" y="3800219"/>
            <a:ext cx="1656183" cy="1428982"/>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26" name="Picture 2"/>
          <p:cNvPicPr>
            <a:picLocks noChangeAspect="1" noChangeArrowheads="1"/>
          </p:cNvPicPr>
          <p:nvPr/>
        </p:nvPicPr>
        <p:blipFill>
          <a:blip r:embed="rId5" cstate="email">
            <a:extLst>
              <a:ext uri="{28A0092B-C50C-407E-A947-70E740481C1C}">
                <a14:useLocalDpi xmlns:a14="http://schemas.microsoft.com/office/drawing/2010/main"/>
              </a:ext>
            </a:extLst>
          </a:blip>
          <a:srcRect/>
          <a:stretch>
            <a:fillRect/>
          </a:stretch>
        </p:blipFill>
        <p:spPr bwMode="auto">
          <a:xfrm>
            <a:off x="5940152" y="3933056"/>
            <a:ext cx="1224136" cy="788046"/>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27" name="Picture 6"/>
          <p:cNvPicPr>
            <a:picLocks noChangeAspect="1" noChangeArrowheads="1"/>
          </p:cNvPicPr>
          <p:nvPr/>
        </p:nvPicPr>
        <p:blipFill>
          <a:blip r:embed="rId6" cstate="email">
            <a:extLst>
              <a:ext uri="{28A0092B-C50C-407E-A947-70E740481C1C}">
                <a14:useLocalDpi xmlns:a14="http://schemas.microsoft.com/office/drawing/2010/main"/>
              </a:ext>
            </a:extLst>
          </a:blip>
          <a:srcRect/>
          <a:stretch>
            <a:fillRect/>
          </a:stretch>
        </p:blipFill>
        <p:spPr bwMode="auto">
          <a:xfrm>
            <a:off x="4860032" y="3800218"/>
            <a:ext cx="1008112" cy="1320095"/>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28" name="Picture 4"/>
          <p:cNvPicPr>
            <a:picLocks noChangeAspect="1" noChangeArrowheads="1"/>
          </p:cNvPicPr>
          <p:nvPr/>
        </p:nvPicPr>
        <p:blipFill>
          <a:blip r:embed="rId7" cstate="email">
            <a:extLst>
              <a:ext uri="{28A0092B-C50C-407E-A947-70E740481C1C}">
                <a14:useLocalDpi xmlns:a14="http://schemas.microsoft.com/office/drawing/2010/main"/>
              </a:ext>
            </a:extLst>
          </a:blip>
          <a:srcRect/>
          <a:stretch>
            <a:fillRect/>
          </a:stretch>
        </p:blipFill>
        <p:spPr bwMode="auto">
          <a:xfrm>
            <a:off x="7524328" y="2360058"/>
            <a:ext cx="1066205" cy="1428982"/>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31" name="직사각형 30"/>
          <p:cNvSpPr/>
          <p:nvPr/>
        </p:nvSpPr>
        <p:spPr bwMode="auto">
          <a:xfrm>
            <a:off x="4788025" y="5229201"/>
            <a:ext cx="3960439" cy="1173661"/>
          </a:xfrm>
          <a:prstGeom prst="rect">
            <a:avLst/>
          </a:prstGeom>
          <a:solidFill>
            <a:sysClr val="window" lastClr="FFFFFF">
              <a:lumMod val="95000"/>
            </a:sysClr>
          </a:solidFill>
          <a:ln w="12700" cap="flat" cmpd="sng" algn="ctr">
            <a:solidFill>
              <a:sysClr val="window" lastClr="FFFFFF">
                <a:lumMod val="65000"/>
              </a:sysClr>
            </a:solidFill>
            <a:prstDash val="solid"/>
          </a:ln>
          <a:effectLst>
            <a:outerShdw blurRad="127000" dist="38100" dir="5400000" algn="t" rotWithShape="0">
              <a:prstClr val="black">
                <a:alpha val="30000"/>
              </a:prstClr>
            </a:outerShdw>
          </a:effectLst>
        </p:spPr>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ko-KR" altLang="en-US" sz="2800" b="0" i="0" u="none" strike="noStrike" kern="0" cap="none" spc="0" normalizeH="0" baseline="0" noProof="0">
              <a:ln>
                <a:noFill/>
              </a:ln>
              <a:solidFill>
                <a:prstClr val="white"/>
              </a:solidFill>
              <a:effectLst/>
              <a:uLnTx/>
              <a:uFillTx/>
              <a:latin typeface="나눔고딕 ExtraBold" panose="020D0904000000000000" pitchFamily="50" charset="-127"/>
              <a:ea typeface="나눔고딕 ExtraBold" panose="020D0904000000000000" pitchFamily="50" charset="-127"/>
              <a:cs typeface="+mn-cs"/>
            </a:endParaRPr>
          </a:p>
        </p:txBody>
      </p:sp>
      <p:sp>
        <p:nvSpPr>
          <p:cNvPr id="30" name="Rectangle 265"/>
          <p:cNvSpPr>
            <a:spLocks noChangeArrowheads="1"/>
          </p:cNvSpPr>
          <p:nvPr/>
        </p:nvSpPr>
        <p:spPr bwMode="auto">
          <a:xfrm>
            <a:off x="4901158" y="5265880"/>
            <a:ext cx="3658493" cy="1260345"/>
          </a:xfrm>
          <a:prstGeom prst="rect">
            <a:avLst/>
          </a:prstGeom>
          <a:noFill/>
          <a:ln w="9525" algn="ctr">
            <a:noFill/>
            <a:miter lim="800000"/>
            <a:headEnd/>
            <a:tailEnd/>
          </a:ln>
        </p:spPr>
        <p:txBody>
          <a:bodyPr wrap="square" lIns="0" tIns="0" rIns="0" bIns="0">
            <a:spAutoFit/>
          </a:bodyPr>
          <a:lstStyle/>
          <a:p>
            <a:pPr marL="361245" indent="-361245" eaLnBrk="0" fontAlgn="base" latinLnBrk="0" hangingPunct="0">
              <a:lnSpc>
                <a:spcPct val="130000"/>
              </a:lnSpc>
              <a:spcBef>
                <a:spcPct val="0"/>
              </a:spcBef>
              <a:spcAft>
                <a:spcPct val="0"/>
              </a:spcAft>
              <a:buSzPct val="170000"/>
              <a:buBlip>
                <a:blip r:embed="rId8"/>
              </a:buBlip>
            </a:pPr>
            <a:r>
              <a:rPr kumimoji="1" lang="mn-MN" altLang="ko-KR" sz="900" dirty="0">
                <a:solidFill>
                  <a:srgbClr val="000000"/>
                </a:solidFill>
                <a:latin typeface="Arial" panose="020B0604020202020204" pitchFamily="34" charset="0"/>
                <a:ea typeface="나눔고딕 ExtraBold" panose="020D0904000000000000" pitchFamily="50" charset="-127"/>
                <a:cs typeface="Arial" panose="020B0604020202020204" pitchFamily="34" charset="0"/>
              </a:rPr>
              <a:t>ТУС</a:t>
            </a:r>
            <a:r>
              <a:rPr kumimoji="1" lang="en-US" altLang="ko-KR" sz="900" dirty="0">
                <a:solidFill>
                  <a:srgbClr val="000000"/>
                </a:solidFill>
                <a:latin typeface="Arial" panose="020B0604020202020204" pitchFamily="34" charset="0"/>
                <a:ea typeface="나눔고딕 ExtraBold" panose="020D0904000000000000" pitchFamily="50" charset="-127"/>
                <a:cs typeface="Arial" panose="020B0604020202020204" pitchFamily="34" charset="0"/>
              </a:rPr>
              <a:t> &amp; BRT </a:t>
            </a:r>
            <a:r>
              <a:rPr kumimoji="1" lang="mn-MN" altLang="ko-KR" sz="900" dirty="0">
                <a:solidFill>
                  <a:srgbClr val="000000"/>
                </a:solidFill>
                <a:latin typeface="Arial" panose="020B0604020202020204" pitchFamily="34" charset="0"/>
                <a:ea typeface="나눔고딕 ExtraBold" panose="020D0904000000000000" pitchFamily="50" charset="-127"/>
                <a:cs typeface="Arial" panose="020B0604020202020204" pitchFamily="34" charset="0"/>
              </a:rPr>
              <a:t>систем</a:t>
            </a:r>
            <a:endParaRPr kumimoji="1" lang="en-US" altLang="ko-KR" sz="900" dirty="0">
              <a:solidFill>
                <a:srgbClr val="000000"/>
              </a:solidFill>
              <a:latin typeface="Arial" panose="020B0604020202020204" pitchFamily="34" charset="0"/>
              <a:ea typeface="나눔고딕 ExtraBold" panose="020D0904000000000000" pitchFamily="50" charset="-127"/>
              <a:cs typeface="Arial" panose="020B0604020202020204" pitchFamily="34" charset="0"/>
            </a:endParaRPr>
          </a:p>
          <a:p>
            <a:pPr marL="361245" indent="-361245" eaLnBrk="0" fontAlgn="base" latinLnBrk="0" hangingPunct="0">
              <a:lnSpc>
                <a:spcPct val="130000"/>
              </a:lnSpc>
              <a:spcBef>
                <a:spcPct val="0"/>
              </a:spcBef>
              <a:spcAft>
                <a:spcPct val="0"/>
              </a:spcAft>
              <a:buSzPct val="170000"/>
              <a:buBlip>
                <a:blip r:embed="rId8"/>
              </a:buBlip>
            </a:pPr>
            <a:r>
              <a:rPr kumimoji="1" lang="mn-MN" altLang="ko-KR" sz="900" dirty="0">
                <a:solidFill>
                  <a:srgbClr val="000000"/>
                </a:solidFill>
                <a:latin typeface="Arial" panose="020B0604020202020204" pitchFamily="34" charset="0"/>
                <a:ea typeface="나눔고딕 ExtraBold" panose="020D0904000000000000" pitchFamily="50" charset="-127"/>
                <a:cs typeface="Arial" panose="020B0604020202020204" pitchFamily="34" charset="0"/>
              </a:rPr>
              <a:t>Замын хөдөлгөөн </a:t>
            </a:r>
            <a:r>
              <a:rPr kumimoji="1" lang="en-US" altLang="ko-KR" sz="900" dirty="0">
                <a:solidFill>
                  <a:srgbClr val="000000"/>
                </a:solidFill>
                <a:latin typeface="Arial" panose="020B0604020202020204" pitchFamily="34" charset="0"/>
                <a:ea typeface="나눔고딕 ExtraBold" panose="020D0904000000000000" pitchFamily="50" charset="-127"/>
                <a:cs typeface="Arial" panose="020B0604020202020204" pitchFamily="34" charset="0"/>
              </a:rPr>
              <a:t>&amp; </a:t>
            </a:r>
            <a:r>
              <a:rPr kumimoji="1" lang="mn-MN" altLang="ko-KR" sz="900" dirty="0">
                <a:solidFill>
                  <a:srgbClr val="000000"/>
                </a:solidFill>
                <a:latin typeface="Arial" panose="020B0604020202020204" pitchFamily="34" charset="0"/>
                <a:ea typeface="나눔고딕 ExtraBold" panose="020D0904000000000000" pitchFamily="50" charset="-127"/>
                <a:cs typeface="Arial" panose="020B0604020202020204" pitchFamily="34" charset="0"/>
              </a:rPr>
              <a:t>Сайжруулсан зогсоолын менежментийн систем</a:t>
            </a:r>
            <a:endParaRPr kumimoji="1" lang="en-US" altLang="ko-KR" sz="900" dirty="0">
              <a:solidFill>
                <a:srgbClr val="000000"/>
              </a:solidFill>
              <a:latin typeface="Arial" panose="020B0604020202020204" pitchFamily="34" charset="0"/>
              <a:ea typeface="나눔고딕 ExtraBold" panose="020D0904000000000000" pitchFamily="50" charset="-127"/>
              <a:cs typeface="Arial" panose="020B0604020202020204" pitchFamily="34" charset="0"/>
            </a:endParaRPr>
          </a:p>
          <a:p>
            <a:pPr marL="361245" indent="-361245" eaLnBrk="0" fontAlgn="base" latinLnBrk="0" hangingPunct="0">
              <a:lnSpc>
                <a:spcPct val="130000"/>
              </a:lnSpc>
              <a:spcBef>
                <a:spcPct val="0"/>
              </a:spcBef>
              <a:spcAft>
                <a:spcPct val="0"/>
              </a:spcAft>
              <a:buSzPct val="170000"/>
              <a:buBlip>
                <a:blip r:embed="rId8"/>
              </a:buBlip>
            </a:pPr>
            <a:r>
              <a:rPr kumimoji="1" lang="mn-MN" altLang="ko-KR" sz="900" dirty="0">
                <a:solidFill>
                  <a:srgbClr val="000000"/>
                </a:solidFill>
                <a:latin typeface="Arial" panose="020B0604020202020204" pitchFamily="34" charset="0"/>
                <a:ea typeface="나눔고딕 ExtraBold" panose="020D0904000000000000" pitchFamily="50" charset="-127"/>
                <a:cs typeface="Arial" panose="020B0604020202020204" pitchFamily="34" charset="0"/>
              </a:rPr>
              <a:t>Хурд хэмжих систем</a:t>
            </a:r>
            <a:endParaRPr kumimoji="1" lang="en-US" altLang="ko-KR" sz="900" dirty="0">
              <a:solidFill>
                <a:srgbClr val="000000"/>
              </a:solidFill>
              <a:latin typeface="Arial" panose="020B0604020202020204" pitchFamily="34" charset="0"/>
              <a:ea typeface="나눔고딕 ExtraBold" panose="020D0904000000000000" pitchFamily="50" charset="-127"/>
              <a:cs typeface="Arial" panose="020B0604020202020204" pitchFamily="34" charset="0"/>
            </a:endParaRPr>
          </a:p>
          <a:p>
            <a:pPr marL="361245" indent="-361245" eaLnBrk="0" fontAlgn="base" latinLnBrk="0" hangingPunct="0">
              <a:lnSpc>
                <a:spcPct val="130000"/>
              </a:lnSpc>
              <a:spcBef>
                <a:spcPct val="0"/>
              </a:spcBef>
              <a:spcAft>
                <a:spcPct val="0"/>
              </a:spcAft>
              <a:buSzPct val="170000"/>
              <a:buBlip>
                <a:blip r:embed="rId8"/>
              </a:buBlip>
            </a:pPr>
            <a:r>
              <a:rPr kumimoji="1" lang="mn-MN" altLang="ko-KR" sz="900" dirty="0">
                <a:solidFill>
                  <a:srgbClr val="000000"/>
                </a:solidFill>
                <a:latin typeface="Arial" panose="020B0604020202020204" pitchFamily="34" charset="0"/>
                <a:ea typeface="나눔고딕 ExtraBold" panose="020D0904000000000000" pitchFamily="50" charset="-127"/>
                <a:cs typeface="Arial" panose="020B0604020202020204" pitchFamily="34" charset="0"/>
              </a:rPr>
              <a:t>Ачааны машины зорчилтыг хянах </a:t>
            </a:r>
            <a:r>
              <a:rPr kumimoji="1" lang="en-US" altLang="ko-KR" sz="900" dirty="0">
                <a:solidFill>
                  <a:srgbClr val="000000"/>
                </a:solidFill>
                <a:latin typeface="Arial" panose="020B0604020202020204" pitchFamily="34" charset="0"/>
                <a:ea typeface="나눔고딕 ExtraBold" panose="020D0904000000000000" pitchFamily="50" charset="-127"/>
                <a:cs typeface="Arial" panose="020B0604020202020204" pitchFamily="34" charset="0"/>
              </a:rPr>
              <a:t>GPS </a:t>
            </a:r>
            <a:r>
              <a:rPr kumimoji="1" lang="mn-MN" altLang="ko-KR" sz="900" dirty="0">
                <a:solidFill>
                  <a:srgbClr val="000000"/>
                </a:solidFill>
                <a:latin typeface="Arial" panose="020B0604020202020204" pitchFamily="34" charset="0"/>
                <a:ea typeface="나눔고딕 ExtraBold" panose="020D0904000000000000" pitchFamily="50" charset="-127"/>
                <a:cs typeface="Arial" panose="020B0604020202020204" pitchFamily="34" charset="0"/>
              </a:rPr>
              <a:t>суурилсан систем</a:t>
            </a:r>
            <a:endParaRPr kumimoji="1" lang="en-US" altLang="ko-KR" sz="900" dirty="0">
              <a:solidFill>
                <a:srgbClr val="000000"/>
              </a:solidFill>
              <a:latin typeface="Arial" panose="020B0604020202020204" pitchFamily="34" charset="0"/>
              <a:ea typeface="나눔고딕 ExtraBold" panose="020D0904000000000000" pitchFamily="50" charset="-127"/>
              <a:cs typeface="Arial" panose="020B0604020202020204" pitchFamily="34" charset="0"/>
            </a:endParaRPr>
          </a:p>
          <a:p>
            <a:pPr marL="361245" indent="-361245" eaLnBrk="0" fontAlgn="base" latinLnBrk="0" hangingPunct="0">
              <a:lnSpc>
                <a:spcPct val="130000"/>
              </a:lnSpc>
              <a:spcBef>
                <a:spcPct val="0"/>
              </a:spcBef>
              <a:spcAft>
                <a:spcPct val="0"/>
              </a:spcAft>
              <a:buSzPct val="170000"/>
              <a:buBlip>
                <a:blip r:embed="rId8"/>
              </a:buBlip>
            </a:pPr>
            <a:r>
              <a:rPr kumimoji="1" lang="mn-MN" altLang="ko-KR" sz="900" dirty="0">
                <a:solidFill>
                  <a:srgbClr val="000000"/>
                </a:solidFill>
                <a:latin typeface="Arial" panose="020B0604020202020204" pitchFamily="34" charset="0"/>
                <a:ea typeface="나눔고딕 ExtraBold" panose="020D0904000000000000" pitchFamily="50" charset="-127"/>
                <a:cs typeface="Arial" panose="020B0604020202020204" pitchFamily="34" charset="0"/>
              </a:rPr>
              <a:t>Моторгүй тээврийн хэрэгслийн /Унадаг дугуй г.м/ хэрэглээг нэмэгдүүлэх </a:t>
            </a:r>
            <a:endParaRPr kumimoji="1" lang="en-US" altLang="ko-KR" sz="900" dirty="0">
              <a:solidFill>
                <a:srgbClr val="000000"/>
              </a:solidFill>
              <a:latin typeface="Arial" panose="020B0604020202020204" pitchFamily="34" charset="0"/>
              <a:ea typeface="나눔고딕 ExtraBold" panose="020D0904000000000000" pitchFamily="50" charset="-127"/>
              <a:cs typeface="Arial" panose="020B0604020202020204" pitchFamily="34" charset="0"/>
            </a:endParaRPr>
          </a:p>
        </p:txBody>
      </p:sp>
      <p:sp>
        <p:nvSpPr>
          <p:cNvPr id="47" name="직사각형 46"/>
          <p:cNvSpPr/>
          <p:nvPr/>
        </p:nvSpPr>
        <p:spPr bwMode="auto">
          <a:xfrm>
            <a:off x="513497" y="4573931"/>
            <a:ext cx="3842480" cy="1792250"/>
          </a:xfrm>
          <a:prstGeom prst="rect">
            <a:avLst/>
          </a:prstGeom>
          <a:solidFill>
            <a:sysClr val="window" lastClr="FFFFFF">
              <a:lumMod val="95000"/>
            </a:sysClr>
          </a:solidFill>
          <a:ln w="12700" cap="flat" cmpd="sng" algn="ctr">
            <a:solidFill>
              <a:sysClr val="window" lastClr="FFFFFF">
                <a:lumMod val="65000"/>
              </a:sysClr>
            </a:solidFill>
            <a:prstDash val="solid"/>
          </a:ln>
          <a:effectLst>
            <a:outerShdw blurRad="127000" dist="38100" dir="5400000" algn="t" rotWithShape="0">
              <a:prstClr val="black">
                <a:alpha val="30000"/>
              </a:prstClr>
            </a:outerShdw>
          </a:effectLst>
        </p:spPr>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ko-KR" altLang="en-US" sz="2800" b="0" i="0" u="none" strike="noStrike" kern="0" cap="none" spc="0" normalizeH="0" baseline="0" noProof="0">
              <a:ln>
                <a:noFill/>
              </a:ln>
              <a:solidFill>
                <a:prstClr val="white"/>
              </a:solidFill>
              <a:effectLst/>
              <a:uLnTx/>
              <a:uFillTx/>
              <a:latin typeface="나눔고딕 ExtraBold" panose="020D0904000000000000" pitchFamily="50" charset="-127"/>
              <a:ea typeface="나눔고딕 ExtraBold" panose="020D0904000000000000" pitchFamily="50" charset="-127"/>
              <a:cs typeface="+mn-cs"/>
            </a:endParaRPr>
          </a:p>
        </p:txBody>
      </p:sp>
      <p:sp>
        <p:nvSpPr>
          <p:cNvPr id="48" name="직사각형 47"/>
          <p:cNvSpPr/>
          <p:nvPr/>
        </p:nvSpPr>
        <p:spPr bwMode="auto">
          <a:xfrm>
            <a:off x="513497" y="2125456"/>
            <a:ext cx="3842480" cy="2167639"/>
          </a:xfrm>
          <a:prstGeom prst="rect">
            <a:avLst/>
          </a:prstGeom>
          <a:solidFill>
            <a:sysClr val="window" lastClr="FFFFFF">
              <a:lumMod val="95000"/>
            </a:sysClr>
          </a:solidFill>
          <a:ln w="12700" cap="flat" cmpd="sng" algn="ctr">
            <a:solidFill>
              <a:sysClr val="window" lastClr="FFFFFF">
                <a:lumMod val="65000"/>
              </a:sysClr>
            </a:solidFill>
            <a:prstDash val="solid"/>
          </a:ln>
          <a:effectLst>
            <a:outerShdw blurRad="127000" dist="38100" dir="5400000" algn="t" rotWithShape="0">
              <a:prstClr val="black">
                <a:alpha val="30000"/>
              </a:prstClr>
            </a:outerShdw>
          </a:effectLst>
        </p:spPr>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ko-KR" altLang="en-US" sz="2800" b="0" i="0" u="none" strike="noStrike" kern="0" cap="none" spc="0" normalizeH="0" baseline="0" noProof="0">
              <a:ln>
                <a:noFill/>
              </a:ln>
              <a:solidFill>
                <a:prstClr val="white"/>
              </a:solidFill>
              <a:effectLst/>
              <a:uLnTx/>
              <a:uFillTx/>
              <a:latin typeface="나눔고딕 ExtraBold" panose="020D0904000000000000" pitchFamily="50" charset="-127"/>
              <a:ea typeface="나눔고딕 ExtraBold" panose="020D0904000000000000" pitchFamily="50" charset="-127"/>
              <a:cs typeface="+mn-cs"/>
            </a:endParaRPr>
          </a:p>
        </p:txBody>
      </p:sp>
      <p:grpSp>
        <p:nvGrpSpPr>
          <p:cNvPr id="34" name="Group 5"/>
          <p:cNvGrpSpPr>
            <a:grpSpLocks/>
          </p:cNvGrpSpPr>
          <p:nvPr/>
        </p:nvGrpSpPr>
        <p:grpSpPr bwMode="auto">
          <a:xfrm>
            <a:off x="692014" y="1975413"/>
            <a:ext cx="3571671" cy="302427"/>
            <a:chOff x="752" y="1413"/>
            <a:chExt cx="2280" cy="294"/>
          </a:xfrm>
          <a:solidFill>
            <a:schemeClr val="accent6">
              <a:lumMod val="50000"/>
            </a:schemeClr>
          </a:solidFill>
        </p:grpSpPr>
        <p:sp>
          <p:nvSpPr>
            <p:cNvPr id="36" name="AutoShape 6"/>
            <p:cNvSpPr>
              <a:spLocks noChangeArrowheads="1"/>
            </p:cNvSpPr>
            <p:nvPr/>
          </p:nvSpPr>
          <p:spPr bwMode="gray">
            <a:xfrm>
              <a:off x="752" y="1413"/>
              <a:ext cx="2280" cy="294"/>
            </a:xfrm>
            <a:prstGeom prst="roundRect">
              <a:avLst>
                <a:gd name="adj" fmla="val 50000"/>
              </a:avLst>
            </a:prstGeom>
            <a:grpFill/>
            <a:ln w="12700">
              <a:noFill/>
              <a:round/>
              <a:headEnd/>
              <a:tailEnd/>
            </a:ln>
            <a:effectLst>
              <a:outerShdw dist="53882" dir="2700000" algn="ctr" rotWithShape="0">
                <a:srgbClr val="292929">
                  <a:alpha val="50000"/>
                </a:srgbClr>
              </a:outerShdw>
            </a:effectLst>
          </p:spPr>
          <p:txBody>
            <a:bodyPr wrap="none" anchor="ctr"/>
            <a:lstStyle/>
            <a:p>
              <a:pPr algn="ctr" defTabSz="838369" fontAlgn="base" latinLnBrk="0">
                <a:spcBef>
                  <a:spcPct val="0"/>
                </a:spcBef>
                <a:spcAft>
                  <a:spcPct val="0"/>
                </a:spcAft>
                <a:defRPr/>
              </a:pPr>
              <a:r>
                <a:rPr kumimoji="1" lang="mn-MN" altLang="ko-KR" sz="1100" kern="0" dirty="0">
                  <a:solidFill>
                    <a:schemeClr val="bg1"/>
                  </a:solidFill>
                  <a:effectLst>
                    <a:outerShdw blurRad="38100" dist="38100" dir="2700000" algn="tl">
                      <a:srgbClr val="000000">
                        <a:alpha val="43137"/>
                      </a:srgbClr>
                    </a:outerShdw>
                  </a:effectLst>
                  <a:latin typeface="Arial" panose="020B0604020202020204" pitchFamily="34" charset="0"/>
                  <a:ea typeface="나눔고딕 ExtraBold" panose="020D0904000000000000" pitchFamily="50" charset="-127"/>
                  <a:cs typeface="Arial" panose="020B0604020202020204" pitchFamily="34" charset="0"/>
                </a:rPr>
                <a:t>Дугаарын хязгаарлалтын зохицуулалт</a:t>
              </a:r>
              <a:endParaRPr kumimoji="1" lang="en-US" altLang="ko-KR" sz="1100" kern="0" dirty="0">
                <a:solidFill>
                  <a:schemeClr val="bg1"/>
                </a:solidFill>
                <a:effectLst>
                  <a:outerShdw blurRad="38100" dist="38100" dir="2700000" algn="tl">
                    <a:srgbClr val="000000">
                      <a:alpha val="43137"/>
                    </a:srgbClr>
                  </a:outerShdw>
                </a:effectLst>
                <a:latin typeface="Arial" panose="020B0604020202020204" pitchFamily="34" charset="0"/>
                <a:ea typeface="나눔고딕 ExtraBold" panose="020D0904000000000000" pitchFamily="50" charset="-127"/>
                <a:cs typeface="Arial" panose="020B0604020202020204" pitchFamily="34" charset="0"/>
              </a:endParaRPr>
            </a:p>
          </p:txBody>
        </p:sp>
        <p:sp>
          <p:nvSpPr>
            <p:cNvPr id="37" name="AutoShape 7"/>
            <p:cNvSpPr>
              <a:spLocks noChangeArrowheads="1"/>
            </p:cNvSpPr>
            <p:nvPr/>
          </p:nvSpPr>
          <p:spPr bwMode="gray">
            <a:xfrm flipH="1">
              <a:off x="2007" y="1457"/>
              <a:ext cx="59" cy="204"/>
            </a:xfrm>
            <a:prstGeom prst="moon">
              <a:avLst>
                <a:gd name="adj" fmla="val 22032"/>
              </a:avLst>
            </a:prstGeom>
            <a:grpFill/>
            <a:ln w="9525">
              <a:noFill/>
              <a:miter lim="800000"/>
              <a:headEnd/>
              <a:tailEnd/>
            </a:ln>
            <a:effectLst/>
          </p:spPr>
          <p:txBody>
            <a:bodyPr wrap="none" anchor="ctr"/>
            <a:lstStyle/>
            <a:p>
              <a:pPr defTabSz="838369" fontAlgn="base" latinLnBrk="0">
                <a:spcBef>
                  <a:spcPct val="0"/>
                </a:spcBef>
                <a:spcAft>
                  <a:spcPct val="0"/>
                </a:spcAft>
                <a:defRPr/>
              </a:pPr>
              <a:endParaRPr kumimoji="1" lang="ko-KR" altLang="en-US" sz="1200" kern="0" dirty="0">
                <a:solidFill>
                  <a:sysClr val="windowText" lastClr="000000"/>
                </a:solidFill>
                <a:effectLst>
                  <a:outerShdw blurRad="38100" dist="38100" dir="2700000" algn="tl">
                    <a:srgbClr val="000000">
                      <a:alpha val="43137"/>
                    </a:srgbClr>
                  </a:outerShdw>
                </a:effectLst>
                <a:latin typeface="휴먼모음T" pitchFamily="18" charset="-127"/>
                <a:ea typeface="휴먼모음T" pitchFamily="18" charset="-127"/>
              </a:endParaRPr>
            </a:p>
          </p:txBody>
        </p:sp>
        <p:sp>
          <p:nvSpPr>
            <p:cNvPr id="38" name="AutoShape 8"/>
            <p:cNvSpPr>
              <a:spLocks noChangeArrowheads="1"/>
            </p:cNvSpPr>
            <p:nvPr/>
          </p:nvSpPr>
          <p:spPr bwMode="gray">
            <a:xfrm>
              <a:off x="766" y="1457"/>
              <a:ext cx="59" cy="204"/>
            </a:xfrm>
            <a:prstGeom prst="moon">
              <a:avLst>
                <a:gd name="adj" fmla="val 22032"/>
              </a:avLst>
            </a:prstGeom>
            <a:grpFill/>
            <a:ln w="9525">
              <a:noFill/>
              <a:miter lim="800000"/>
              <a:headEnd/>
              <a:tailEnd/>
            </a:ln>
            <a:effectLst/>
          </p:spPr>
          <p:txBody>
            <a:bodyPr wrap="none" anchor="ctr"/>
            <a:lstStyle/>
            <a:p>
              <a:pPr defTabSz="838369" fontAlgn="base" latinLnBrk="0">
                <a:spcBef>
                  <a:spcPct val="0"/>
                </a:spcBef>
                <a:spcAft>
                  <a:spcPct val="0"/>
                </a:spcAft>
                <a:defRPr/>
              </a:pPr>
              <a:endParaRPr kumimoji="1" lang="ko-KR" altLang="en-US" sz="1200" kern="0" dirty="0">
                <a:solidFill>
                  <a:sysClr val="windowText" lastClr="000000"/>
                </a:solidFill>
                <a:effectLst>
                  <a:outerShdw blurRad="38100" dist="38100" dir="2700000" algn="tl">
                    <a:srgbClr val="000000">
                      <a:alpha val="43137"/>
                    </a:srgbClr>
                  </a:outerShdw>
                </a:effectLst>
                <a:latin typeface="휴먼모음T" pitchFamily="18" charset="-127"/>
                <a:ea typeface="휴먼모음T" pitchFamily="18" charset="-127"/>
              </a:endParaRPr>
            </a:p>
          </p:txBody>
        </p:sp>
      </p:grpSp>
      <p:grpSp>
        <p:nvGrpSpPr>
          <p:cNvPr id="49" name="Group 5"/>
          <p:cNvGrpSpPr>
            <a:grpSpLocks/>
          </p:cNvGrpSpPr>
          <p:nvPr/>
        </p:nvGrpSpPr>
        <p:grpSpPr bwMode="auto">
          <a:xfrm>
            <a:off x="692014" y="4422717"/>
            <a:ext cx="2729166" cy="302427"/>
            <a:chOff x="752" y="1413"/>
            <a:chExt cx="1321" cy="294"/>
          </a:xfrm>
          <a:solidFill>
            <a:schemeClr val="accent6">
              <a:lumMod val="50000"/>
            </a:schemeClr>
          </a:solidFill>
        </p:grpSpPr>
        <p:sp>
          <p:nvSpPr>
            <p:cNvPr id="50" name="AutoShape 6"/>
            <p:cNvSpPr>
              <a:spLocks noChangeArrowheads="1"/>
            </p:cNvSpPr>
            <p:nvPr/>
          </p:nvSpPr>
          <p:spPr bwMode="gray">
            <a:xfrm>
              <a:off x="752" y="1413"/>
              <a:ext cx="1321" cy="294"/>
            </a:xfrm>
            <a:prstGeom prst="roundRect">
              <a:avLst>
                <a:gd name="adj" fmla="val 50000"/>
              </a:avLst>
            </a:prstGeom>
            <a:grpFill/>
            <a:ln w="12700">
              <a:noFill/>
              <a:round/>
              <a:headEnd/>
              <a:tailEnd/>
            </a:ln>
            <a:effectLst>
              <a:outerShdw dist="53882" dir="2700000" algn="ctr" rotWithShape="0">
                <a:srgbClr val="292929">
                  <a:alpha val="50000"/>
                </a:srgbClr>
              </a:outerShdw>
            </a:effectLst>
          </p:spPr>
          <p:txBody>
            <a:bodyPr wrap="none" anchor="ctr"/>
            <a:lstStyle/>
            <a:p>
              <a:pPr algn="ctr" defTabSz="838369" fontAlgn="base" latinLnBrk="0">
                <a:spcBef>
                  <a:spcPct val="0"/>
                </a:spcBef>
                <a:spcAft>
                  <a:spcPct val="0"/>
                </a:spcAft>
                <a:defRPr/>
              </a:pPr>
              <a:r>
                <a:rPr kumimoji="1" lang="mn-MN" altLang="ko-KR" sz="1100" kern="0" dirty="0">
                  <a:solidFill>
                    <a:schemeClr val="bg1"/>
                  </a:solidFill>
                  <a:effectLst>
                    <a:outerShdw blurRad="38100" dist="38100" dir="2700000" algn="tl">
                      <a:srgbClr val="000000">
                        <a:alpha val="43137"/>
                      </a:srgbClr>
                    </a:outerShdw>
                  </a:effectLst>
                  <a:latin typeface="Arial" panose="020B0604020202020204" pitchFamily="34" charset="0"/>
                  <a:ea typeface="나눔고딕 ExtraBold" panose="020D0904000000000000" pitchFamily="50" charset="-127"/>
                  <a:cs typeface="Arial" panose="020B0604020202020204" pitchFamily="34" charset="0"/>
                </a:rPr>
                <a:t>Дугуйн зам /</a:t>
              </a:r>
              <a:r>
                <a:rPr kumimoji="1" lang="en-US" altLang="ko-KR" sz="1100" kern="0" dirty="0" err="1">
                  <a:solidFill>
                    <a:schemeClr val="bg1"/>
                  </a:solidFill>
                  <a:effectLst>
                    <a:outerShdw blurRad="38100" dist="38100" dir="2700000" algn="tl">
                      <a:srgbClr val="000000">
                        <a:alpha val="43137"/>
                      </a:srgbClr>
                    </a:outerShdw>
                  </a:effectLst>
                  <a:latin typeface="Arial" panose="020B0604020202020204" pitchFamily="34" charset="0"/>
                  <a:ea typeface="나눔고딕 ExtraBold" panose="020D0904000000000000" pitchFamily="50" charset="-127"/>
                  <a:cs typeface="Arial" panose="020B0604020202020204" pitchFamily="34" charset="0"/>
                </a:rPr>
                <a:t>Ubike</a:t>
              </a:r>
              <a:r>
                <a:rPr kumimoji="1" lang="mn-MN" altLang="ko-KR" sz="1100" kern="0" dirty="0">
                  <a:solidFill>
                    <a:schemeClr val="bg1"/>
                  </a:solidFill>
                  <a:effectLst>
                    <a:outerShdw blurRad="38100" dist="38100" dir="2700000" algn="tl">
                      <a:srgbClr val="000000">
                        <a:alpha val="43137"/>
                      </a:srgbClr>
                    </a:outerShdw>
                  </a:effectLst>
                  <a:latin typeface="Arial" panose="020B0604020202020204" pitchFamily="34" charset="0"/>
                  <a:ea typeface="나눔고딕 ExtraBold" panose="020D0904000000000000" pitchFamily="50" charset="-127"/>
                  <a:cs typeface="Arial" panose="020B0604020202020204" pitchFamily="34" charset="0"/>
                </a:rPr>
                <a:t>/</a:t>
              </a:r>
              <a:r>
                <a:rPr kumimoji="1" lang="en-US" altLang="ko-KR" sz="1100" kern="0" dirty="0">
                  <a:solidFill>
                    <a:schemeClr val="bg1"/>
                  </a:solidFill>
                  <a:effectLst>
                    <a:outerShdw blurRad="38100" dist="38100" dir="2700000" algn="tl">
                      <a:srgbClr val="000000">
                        <a:alpha val="43137"/>
                      </a:srgbClr>
                    </a:outerShdw>
                  </a:effectLst>
                  <a:latin typeface="Arial" panose="020B0604020202020204" pitchFamily="34" charset="0"/>
                  <a:ea typeface="나눔고딕 ExtraBold" panose="020D0904000000000000" pitchFamily="50" charset="-127"/>
                  <a:cs typeface="Arial" panose="020B0604020202020204" pitchFamily="34" charset="0"/>
                </a:rPr>
                <a:t> </a:t>
              </a:r>
              <a:r>
                <a:rPr kumimoji="1" lang="mn-MN" altLang="ko-KR" sz="1100" kern="0" dirty="0">
                  <a:solidFill>
                    <a:schemeClr val="bg1"/>
                  </a:solidFill>
                  <a:effectLst>
                    <a:outerShdw blurRad="38100" dist="38100" dir="2700000" algn="tl">
                      <a:srgbClr val="000000">
                        <a:alpha val="43137"/>
                      </a:srgbClr>
                    </a:outerShdw>
                  </a:effectLst>
                  <a:latin typeface="Arial" panose="020B0604020202020204" pitchFamily="34" charset="0"/>
                  <a:ea typeface="나눔고딕 ExtraBold" panose="020D0904000000000000" pitchFamily="50" charset="-127"/>
                  <a:cs typeface="Arial" panose="020B0604020202020204" pitchFamily="34" charset="0"/>
                </a:rPr>
                <a:t>дэд хөтөлбөр</a:t>
              </a:r>
              <a:endParaRPr kumimoji="1" lang="en-US" altLang="ko-KR" sz="1100" kern="0" dirty="0">
                <a:solidFill>
                  <a:schemeClr val="bg1"/>
                </a:solidFill>
                <a:effectLst>
                  <a:outerShdw blurRad="38100" dist="38100" dir="2700000" algn="tl">
                    <a:srgbClr val="000000">
                      <a:alpha val="43137"/>
                    </a:srgbClr>
                  </a:outerShdw>
                </a:effectLst>
                <a:latin typeface="Arial" panose="020B0604020202020204" pitchFamily="34" charset="0"/>
                <a:ea typeface="나눔고딕 ExtraBold" panose="020D0904000000000000" pitchFamily="50" charset="-127"/>
                <a:cs typeface="Arial" panose="020B0604020202020204" pitchFamily="34" charset="0"/>
              </a:endParaRPr>
            </a:p>
          </p:txBody>
        </p:sp>
        <p:sp>
          <p:nvSpPr>
            <p:cNvPr id="51" name="AutoShape 7"/>
            <p:cNvSpPr>
              <a:spLocks noChangeArrowheads="1"/>
            </p:cNvSpPr>
            <p:nvPr/>
          </p:nvSpPr>
          <p:spPr bwMode="gray">
            <a:xfrm flipH="1">
              <a:off x="2007" y="1457"/>
              <a:ext cx="59" cy="204"/>
            </a:xfrm>
            <a:prstGeom prst="moon">
              <a:avLst>
                <a:gd name="adj" fmla="val 22032"/>
              </a:avLst>
            </a:prstGeom>
            <a:grpFill/>
            <a:ln w="9525">
              <a:noFill/>
              <a:miter lim="800000"/>
              <a:headEnd/>
              <a:tailEnd/>
            </a:ln>
            <a:effectLst/>
          </p:spPr>
          <p:txBody>
            <a:bodyPr wrap="none" anchor="ctr"/>
            <a:lstStyle/>
            <a:p>
              <a:pPr defTabSz="838369" fontAlgn="base" latinLnBrk="0">
                <a:spcBef>
                  <a:spcPct val="0"/>
                </a:spcBef>
                <a:spcAft>
                  <a:spcPct val="0"/>
                </a:spcAft>
                <a:defRPr/>
              </a:pPr>
              <a:endParaRPr kumimoji="1" lang="ko-KR" altLang="en-US" sz="1200" kern="0" dirty="0">
                <a:solidFill>
                  <a:sysClr val="windowText" lastClr="000000"/>
                </a:solidFill>
                <a:effectLst>
                  <a:outerShdw blurRad="38100" dist="38100" dir="2700000" algn="tl">
                    <a:srgbClr val="000000">
                      <a:alpha val="43137"/>
                    </a:srgbClr>
                  </a:outerShdw>
                </a:effectLst>
                <a:latin typeface="휴먼모음T" pitchFamily="18" charset="-127"/>
                <a:ea typeface="휴먼모음T" pitchFamily="18" charset="-127"/>
              </a:endParaRPr>
            </a:p>
          </p:txBody>
        </p:sp>
        <p:sp>
          <p:nvSpPr>
            <p:cNvPr id="52" name="AutoShape 8"/>
            <p:cNvSpPr>
              <a:spLocks noChangeArrowheads="1"/>
            </p:cNvSpPr>
            <p:nvPr/>
          </p:nvSpPr>
          <p:spPr bwMode="gray">
            <a:xfrm>
              <a:off x="766" y="1457"/>
              <a:ext cx="59" cy="204"/>
            </a:xfrm>
            <a:prstGeom prst="moon">
              <a:avLst>
                <a:gd name="adj" fmla="val 22032"/>
              </a:avLst>
            </a:prstGeom>
            <a:grpFill/>
            <a:ln w="9525">
              <a:noFill/>
              <a:miter lim="800000"/>
              <a:headEnd/>
              <a:tailEnd/>
            </a:ln>
            <a:effectLst/>
          </p:spPr>
          <p:txBody>
            <a:bodyPr wrap="none" anchor="ctr"/>
            <a:lstStyle/>
            <a:p>
              <a:pPr defTabSz="838369" fontAlgn="base" latinLnBrk="0">
                <a:spcBef>
                  <a:spcPct val="0"/>
                </a:spcBef>
                <a:spcAft>
                  <a:spcPct val="0"/>
                </a:spcAft>
                <a:defRPr/>
              </a:pPr>
              <a:endParaRPr kumimoji="1" lang="ko-KR" altLang="en-US" sz="1200" kern="0" dirty="0">
                <a:solidFill>
                  <a:sysClr val="windowText" lastClr="000000"/>
                </a:solidFill>
                <a:effectLst>
                  <a:outerShdw blurRad="38100" dist="38100" dir="2700000" algn="tl">
                    <a:srgbClr val="000000">
                      <a:alpha val="43137"/>
                    </a:srgbClr>
                  </a:outerShdw>
                </a:effectLst>
                <a:latin typeface="휴먼모음T" pitchFamily="18" charset="-127"/>
                <a:ea typeface="휴먼모음T" pitchFamily="18" charset="-127"/>
              </a:endParaRPr>
            </a:p>
          </p:txBody>
        </p:sp>
      </p:grpSp>
      <p:pic>
        <p:nvPicPr>
          <p:cNvPr id="53" name="그림 52" descr="EMB000028243168"/>
          <p:cNvPicPr/>
          <p:nvPr/>
        </p:nvPicPr>
        <p:blipFill rotWithShape="1">
          <a:blip r:embed="rId9" cstate="email">
            <a:extLst>
              <a:ext uri="{28A0092B-C50C-407E-A947-70E740481C1C}">
                <a14:useLocalDpi xmlns:a14="http://schemas.microsoft.com/office/drawing/2010/main"/>
              </a:ext>
            </a:extLst>
          </a:blip>
          <a:srcRect/>
          <a:stretch/>
        </p:blipFill>
        <p:spPr bwMode="auto">
          <a:xfrm>
            <a:off x="899591" y="2318595"/>
            <a:ext cx="3024337" cy="1917888"/>
          </a:xfrm>
          <a:prstGeom prst="rect">
            <a:avLst/>
          </a:prstGeom>
          <a:noFill/>
          <a:ln>
            <a:noFill/>
          </a:ln>
        </p:spPr>
      </p:pic>
      <p:pic>
        <p:nvPicPr>
          <p:cNvPr id="54" name="그림 53" descr="EMB00001b702b27"/>
          <p:cNvPicPr/>
          <p:nvPr/>
        </p:nvPicPr>
        <p:blipFill rotWithShape="1">
          <a:blip r:embed="rId10" cstate="email">
            <a:extLst>
              <a:ext uri="{28A0092B-C50C-407E-A947-70E740481C1C}">
                <a14:useLocalDpi xmlns:a14="http://schemas.microsoft.com/office/drawing/2010/main"/>
              </a:ext>
            </a:extLst>
          </a:blip>
          <a:srcRect/>
          <a:stretch/>
        </p:blipFill>
        <p:spPr bwMode="auto">
          <a:xfrm>
            <a:off x="565023" y="4869160"/>
            <a:ext cx="1837129" cy="1228249"/>
          </a:xfrm>
          <a:prstGeom prst="rect">
            <a:avLst/>
          </a:prstGeom>
          <a:noFill/>
          <a:ln>
            <a:noFill/>
          </a:ln>
          <a:effectLst>
            <a:outerShdw blurRad="50800" dist="38100" dir="18900000" algn="bl" rotWithShape="0">
              <a:prstClr val="black">
                <a:alpha val="40000"/>
              </a:prstClr>
            </a:outerShdw>
            <a:softEdge rad="12700"/>
          </a:effectLst>
          <a:extLst>
            <a:ext uri="{53640926-AAD7-44D8-BBD7-CCE9431645EC}">
              <a14:shadowObscured xmlns:a14="http://schemas.microsoft.com/office/drawing/2010/main"/>
            </a:ext>
          </a:extLst>
        </p:spPr>
      </p:pic>
      <p:pic>
        <p:nvPicPr>
          <p:cNvPr id="55" name="그림 54" descr="EMB00002824316d"/>
          <p:cNvPicPr/>
          <p:nvPr/>
        </p:nvPicPr>
        <p:blipFill>
          <a:blip r:embed="rId11" cstate="email">
            <a:extLst>
              <a:ext uri="{28A0092B-C50C-407E-A947-70E740481C1C}">
                <a14:useLocalDpi xmlns:a14="http://schemas.microsoft.com/office/drawing/2010/main"/>
              </a:ext>
            </a:extLst>
          </a:blip>
          <a:srcRect/>
          <a:stretch>
            <a:fillRect/>
          </a:stretch>
        </p:blipFill>
        <p:spPr bwMode="auto">
          <a:xfrm>
            <a:off x="2427537" y="4869160"/>
            <a:ext cx="1836503" cy="1228249"/>
          </a:xfrm>
          <a:prstGeom prst="rect">
            <a:avLst/>
          </a:prstGeom>
          <a:noFill/>
          <a:ln>
            <a:noFill/>
          </a:ln>
          <a:effectLst>
            <a:outerShdw blurRad="50800" dist="38100" dir="18900000" algn="bl" rotWithShape="0">
              <a:prstClr val="black">
                <a:alpha val="40000"/>
              </a:prstClr>
            </a:outerShdw>
            <a:softEdge rad="12700"/>
          </a:effectLst>
        </p:spPr>
      </p:pic>
      <p:sp>
        <p:nvSpPr>
          <p:cNvPr id="3" name="TextBox 2"/>
          <p:cNvSpPr txBox="1"/>
          <p:nvPr/>
        </p:nvSpPr>
        <p:spPr>
          <a:xfrm>
            <a:off x="611560" y="6093296"/>
            <a:ext cx="2880320" cy="200055"/>
          </a:xfrm>
          <a:prstGeom prst="rect">
            <a:avLst/>
          </a:prstGeom>
          <a:noFill/>
        </p:spPr>
        <p:txBody>
          <a:bodyPr wrap="square" rtlCol="0">
            <a:spAutoFit/>
          </a:bodyPr>
          <a:lstStyle/>
          <a:p>
            <a:r>
              <a:rPr lang="en-US" altLang="ko-KR" sz="700" dirty="0">
                <a:latin typeface="Arial" panose="020B0604020202020204" pitchFamily="34" charset="0"/>
                <a:ea typeface="나눔고딕 ExtraBold" panose="020D0904000000000000" pitchFamily="50" charset="-127"/>
                <a:cs typeface="Arial" panose="020B0604020202020204" pitchFamily="34" charset="0"/>
              </a:rPr>
              <a:t>http://www.zasag.mn/m/ulaanbaatar/view/16454</a:t>
            </a:r>
          </a:p>
        </p:txBody>
      </p:sp>
      <p:sp>
        <p:nvSpPr>
          <p:cNvPr id="39" name="슬라이드 번호 개체 틀 2"/>
          <p:cNvSpPr txBox="1">
            <a:spLocks/>
          </p:cNvSpPr>
          <p:nvPr/>
        </p:nvSpPr>
        <p:spPr>
          <a:xfrm>
            <a:off x="8748464" y="6597352"/>
            <a:ext cx="360040" cy="241086"/>
          </a:xfrm>
          <a:prstGeom prst="rect">
            <a:avLst/>
          </a:prstGeom>
        </p:spPr>
        <p:txBody>
          <a:bodyPr/>
          <a:lstStyle>
            <a:defPPr>
              <a:defRPr lang="ko-KR"/>
            </a:defPPr>
            <a:lvl1pPr marL="0" algn="l" defTabSz="914400" rtl="0" eaLnBrk="1" latinLnBrk="1" hangingPunct="1">
              <a:defRPr sz="1800" kern="1200">
                <a:solidFill>
                  <a:schemeClr val="tx1"/>
                </a:solidFill>
                <a:latin typeface="+mn-lt"/>
                <a:ea typeface="+mn-ea"/>
                <a:cs typeface="+mn-cs"/>
              </a:defRPr>
            </a:lvl1pPr>
            <a:lvl2pPr marL="457200" algn="l" defTabSz="914400" rtl="0" eaLnBrk="1" latinLnBrk="1" hangingPunct="1">
              <a:defRPr sz="1800" kern="1200">
                <a:solidFill>
                  <a:schemeClr val="tx1"/>
                </a:solidFill>
                <a:latin typeface="+mn-lt"/>
                <a:ea typeface="+mn-ea"/>
                <a:cs typeface="+mn-cs"/>
              </a:defRPr>
            </a:lvl2pPr>
            <a:lvl3pPr marL="914400" algn="l" defTabSz="914400" rtl="0" eaLnBrk="1" latinLnBrk="1" hangingPunct="1">
              <a:defRPr sz="1800" kern="1200">
                <a:solidFill>
                  <a:schemeClr val="tx1"/>
                </a:solidFill>
                <a:latin typeface="+mn-lt"/>
                <a:ea typeface="+mn-ea"/>
                <a:cs typeface="+mn-cs"/>
              </a:defRPr>
            </a:lvl3pPr>
            <a:lvl4pPr marL="1371600" algn="l" defTabSz="914400" rtl="0" eaLnBrk="1" latinLnBrk="1" hangingPunct="1">
              <a:defRPr sz="1800" kern="1200">
                <a:solidFill>
                  <a:schemeClr val="tx1"/>
                </a:solidFill>
                <a:latin typeface="+mn-lt"/>
                <a:ea typeface="+mn-ea"/>
                <a:cs typeface="+mn-cs"/>
              </a:defRPr>
            </a:lvl4pPr>
            <a:lvl5pPr marL="1828800" algn="l" defTabSz="914400" rtl="0" eaLnBrk="1" latinLnBrk="1" hangingPunct="1">
              <a:defRPr sz="1800" kern="1200">
                <a:solidFill>
                  <a:schemeClr val="tx1"/>
                </a:solidFill>
                <a:latin typeface="+mn-lt"/>
                <a:ea typeface="+mn-ea"/>
                <a:cs typeface="+mn-cs"/>
              </a:defRPr>
            </a:lvl5pPr>
            <a:lvl6pPr marL="2286000" algn="l" defTabSz="914400" rtl="0" eaLnBrk="1" latinLnBrk="1" hangingPunct="1">
              <a:defRPr sz="1800" kern="1200">
                <a:solidFill>
                  <a:schemeClr val="tx1"/>
                </a:solidFill>
                <a:latin typeface="+mn-lt"/>
                <a:ea typeface="+mn-ea"/>
                <a:cs typeface="+mn-cs"/>
              </a:defRPr>
            </a:lvl6pPr>
            <a:lvl7pPr marL="2743200" algn="l" defTabSz="914400" rtl="0" eaLnBrk="1" latinLnBrk="1" hangingPunct="1">
              <a:defRPr sz="1800" kern="1200">
                <a:solidFill>
                  <a:schemeClr val="tx1"/>
                </a:solidFill>
                <a:latin typeface="+mn-lt"/>
                <a:ea typeface="+mn-ea"/>
                <a:cs typeface="+mn-cs"/>
              </a:defRPr>
            </a:lvl7pPr>
            <a:lvl8pPr marL="3200400" algn="l" defTabSz="914400" rtl="0" eaLnBrk="1" latinLnBrk="1" hangingPunct="1">
              <a:defRPr sz="1800" kern="1200">
                <a:solidFill>
                  <a:schemeClr val="tx1"/>
                </a:solidFill>
                <a:latin typeface="+mn-lt"/>
                <a:ea typeface="+mn-ea"/>
                <a:cs typeface="+mn-cs"/>
              </a:defRPr>
            </a:lvl8pPr>
            <a:lvl9pPr marL="3657600" algn="l" defTabSz="914400" rtl="0" eaLnBrk="1" latinLnBrk="1" hangingPunct="1">
              <a:defRPr sz="1800" kern="1200">
                <a:solidFill>
                  <a:schemeClr val="tx1"/>
                </a:solidFill>
                <a:latin typeface="+mn-lt"/>
                <a:ea typeface="+mn-ea"/>
                <a:cs typeface="+mn-cs"/>
              </a:defRPr>
            </a:lvl9pPr>
          </a:lstStyle>
          <a:p>
            <a:pPr algn="r"/>
            <a:fld id="{CE58CB1E-F828-4F11-99E0-327109AF9DA4}" type="slidenum">
              <a:rPr lang="de-DE" sz="1000" smtClean="0">
                <a:latin typeface="Arial" panose="020B0604020202020204" pitchFamily="34" charset="0"/>
                <a:cs typeface="Arial" panose="020B0604020202020204" pitchFamily="34" charset="0"/>
              </a:rPr>
              <a:pPr algn="r"/>
              <a:t>12</a:t>
            </a:fld>
            <a:endParaRPr lang="de-DE" sz="1000"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282343537"/>
      </p:ext>
    </p:extLst>
  </p:cSld>
  <p:clrMapOvr>
    <a:masterClrMapping/>
  </p:clrMapOvr>
  <p:transition>
    <p:fade/>
  </p:transition>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직사각형 5"/>
          <p:cNvSpPr/>
          <p:nvPr/>
        </p:nvSpPr>
        <p:spPr>
          <a:xfrm>
            <a:off x="11903" y="2676439"/>
            <a:ext cx="9144000" cy="414337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062" tIns="45530" rIns="91062" bIns="45530" anchor="ctr"/>
          <a:lstStyle/>
          <a:p>
            <a:pPr algn="ctr">
              <a:defRPr/>
            </a:pPr>
            <a:endParaRPr lang="ko-KR" altLang="en-US" b="1">
              <a:solidFill>
                <a:prstClr val="white"/>
              </a:solidFill>
              <a:latin typeface="Times New Roman" panose="02020603050405020304" pitchFamily="18" charset="0"/>
              <a:cs typeface="Times New Roman" panose="02020603050405020304" pitchFamily="18" charset="0"/>
            </a:endParaRPr>
          </a:p>
        </p:txBody>
      </p:sp>
      <p:graphicFrame>
        <p:nvGraphicFramePr>
          <p:cNvPr id="37" name="표 36"/>
          <p:cNvGraphicFramePr>
            <a:graphicFrameLocks noGrp="1"/>
          </p:cNvGraphicFramePr>
          <p:nvPr>
            <p:extLst>
              <p:ext uri="{D42A27DB-BD31-4B8C-83A1-F6EECF244321}">
                <p14:modId xmlns:p14="http://schemas.microsoft.com/office/powerpoint/2010/main" val="1499070013"/>
              </p:ext>
            </p:extLst>
          </p:nvPr>
        </p:nvGraphicFramePr>
        <p:xfrm>
          <a:off x="4716016" y="1484784"/>
          <a:ext cx="4176464" cy="5118976"/>
        </p:xfrm>
        <a:graphic>
          <a:graphicData uri="http://schemas.openxmlformats.org/drawingml/2006/table">
            <a:tbl>
              <a:tblPr firstRow="1" firstCol="1" bandRow="1">
                <a:tableStyleId>{5C22544A-7EE6-4342-B048-85BDC9FD1C3A}</a:tableStyleId>
              </a:tblPr>
              <a:tblGrid>
                <a:gridCol w="1287904">
                  <a:extLst>
                    <a:ext uri="{9D8B030D-6E8A-4147-A177-3AD203B41FA5}">
                      <a16:colId xmlns:a16="http://schemas.microsoft.com/office/drawing/2014/main" val="20000"/>
                    </a:ext>
                  </a:extLst>
                </a:gridCol>
                <a:gridCol w="2888560">
                  <a:extLst>
                    <a:ext uri="{9D8B030D-6E8A-4147-A177-3AD203B41FA5}">
                      <a16:colId xmlns:a16="http://schemas.microsoft.com/office/drawing/2014/main" val="20001"/>
                    </a:ext>
                  </a:extLst>
                </a:gridCol>
              </a:tblGrid>
              <a:tr h="370714">
                <a:tc>
                  <a:txBody>
                    <a:bodyPr/>
                    <a:lstStyle/>
                    <a:p>
                      <a:pPr algn="ctr" fontAlgn="ctr" latinLnBrk="0">
                        <a:lnSpc>
                          <a:spcPct val="115000"/>
                        </a:lnSpc>
                        <a:spcAft>
                          <a:spcPts val="0"/>
                        </a:spcAft>
                      </a:pPr>
                      <a:r>
                        <a:rPr lang="mn-MN" altLang="ko-KR" sz="1050" kern="0" dirty="0">
                          <a:effectLst/>
                          <a:latin typeface="Arial" panose="020B0604020202020204" pitchFamily="34" charset="0"/>
                          <a:ea typeface="나눔고딕 Bold" panose="020D0804000000000000" pitchFamily="50" charset="-127"/>
                          <a:cs typeface="Arial" panose="020B0604020202020204" pitchFamily="34" charset="0"/>
                        </a:rPr>
                        <a:t>Систем</a:t>
                      </a:r>
                      <a:r>
                        <a:rPr lang="mn-MN" altLang="ko-KR" sz="1050" kern="0" baseline="0" dirty="0">
                          <a:effectLst/>
                          <a:latin typeface="Arial" panose="020B0604020202020204" pitchFamily="34" charset="0"/>
                          <a:ea typeface="나눔고딕 Bold" panose="020D0804000000000000" pitchFamily="50" charset="-127"/>
                          <a:cs typeface="Arial" panose="020B0604020202020204" pitchFamily="34" charset="0"/>
                        </a:rPr>
                        <a:t> </a:t>
                      </a:r>
                      <a:endParaRPr lang="ko-KR" sz="1050" kern="100" dirty="0">
                        <a:effectLst/>
                        <a:latin typeface="Arial" panose="020B0604020202020204" pitchFamily="34" charset="0"/>
                        <a:ea typeface="나눔고딕 Bold" panose="020D0804000000000000" pitchFamily="50" charset="-127"/>
                        <a:cs typeface="Arial" panose="020B0604020202020204" pitchFamily="34" charset="0"/>
                      </a:endParaRPr>
                    </a:p>
                  </a:txBody>
                  <a:tcPr marL="62865" marR="62865" marT="0"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rgbClr val="0070C0"/>
                    </a:solidFill>
                  </a:tcPr>
                </a:tc>
                <a:tc>
                  <a:txBody>
                    <a:bodyPr/>
                    <a:lstStyle/>
                    <a:p>
                      <a:pPr algn="ctr" defTabSz="839429" latinLnBrk="0">
                        <a:defRPr/>
                      </a:pPr>
                      <a:r>
                        <a:rPr lang="mn-MN" altLang="ko-KR" sz="1050" b="1" kern="0" dirty="0">
                          <a:solidFill>
                            <a:schemeClr val="lt1"/>
                          </a:solidFill>
                          <a:effectLst/>
                          <a:latin typeface="Arial" panose="020B0604020202020204" pitchFamily="34" charset="0"/>
                          <a:ea typeface="나눔고딕 Bold" panose="020D0804000000000000" pitchFamily="50" charset="-127"/>
                          <a:cs typeface="Arial" panose="020B0604020202020204" pitchFamily="34" charset="0"/>
                        </a:rPr>
                        <a:t>Тулгамдаж</a:t>
                      </a:r>
                      <a:r>
                        <a:rPr lang="mn-MN" altLang="ko-KR" sz="1050" b="1" kern="0" baseline="0" dirty="0">
                          <a:solidFill>
                            <a:schemeClr val="lt1"/>
                          </a:solidFill>
                          <a:effectLst/>
                          <a:latin typeface="Arial" panose="020B0604020202020204" pitchFamily="34" charset="0"/>
                          <a:ea typeface="나눔고딕 Bold" panose="020D0804000000000000" pitchFamily="50" charset="-127"/>
                          <a:cs typeface="Arial" panose="020B0604020202020204" pitchFamily="34" charset="0"/>
                        </a:rPr>
                        <a:t> буй гол асуудал </a:t>
                      </a:r>
                      <a:endParaRPr lang="ko-KR" altLang="en-US" sz="1050" b="1" kern="0" dirty="0">
                        <a:solidFill>
                          <a:schemeClr val="lt1"/>
                        </a:solidFill>
                        <a:effectLst/>
                        <a:latin typeface="Arial" panose="020B0604020202020204" pitchFamily="34" charset="0"/>
                        <a:ea typeface="나눔고딕 Bold" panose="020D0804000000000000" pitchFamily="50" charset="-127"/>
                        <a:cs typeface="Arial" panose="020B0604020202020204" pitchFamily="34" charset="0"/>
                      </a:endParaRPr>
                    </a:p>
                  </a:txBody>
                  <a:tcPr marL="62865" marR="62865" marT="0"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rgbClr val="0070C0"/>
                    </a:solidFill>
                  </a:tcPr>
                </a:tc>
                <a:extLst>
                  <a:ext uri="{0D108BD9-81ED-4DB2-BD59-A6C34878D82A}">
                    <a16:rowId xmlns:a16="http://schemas.microsoft.com/office/drawing/2014/main" val="10000"/>
                  </a:ext>
                </a:extLst>
              </a:tr>
              <a:tr h="816821">
                <a:tc>
                  <a:txBody>
                    <a:bodyPr/>
                    <a:lstStyle/>
                    <a:p>
                      <a:pPr algn="ctr" fontAlgn="ctr" latinLnBrk="0">
                        <a:lnSpc>
                          <a:spcPct val="115000"/>
                        </a:lnSpc>
                        <a:spcAft>
                          <a:spcPts val="0"/>
                        </a:spcAft>
                      </a:pPr>
                      <a:r>
                        <a:rPr lang="mn-MN" sz="1000" kern="100" dirty="0">
                          <a:solidFill>
                            <a:schemeClr val="tx1"/>
                          </a:solidFill>
                          <a:effectLst/>
                          <a:latin typeface="Arial" panose="020B0604020202020204" pitchFamily="34" charset="0"/>
                          <a:ea typeface="나눔고딕 Bold" panose="020D0804000000000000" pitchFamily="50" charset="-127"/>
                          <a:cs typeface="Arial" panose="020B0604020202020204" pitchFamily="34" charset="0"/>
                        </a:rPr>
                        <a:t>Замын хөдөлгөөний </a:t>
                      </a:r>
                      <a:r>
                        <a:rPr lang="mn-MN" sz="1000" kern="100" baseline="0" dirty="0">
                          <a:solidFill>
                            <a:schemeClr val="tx1"/>
                          </a:solidFill>
                          <a:effectLst/>
                          <a:latin typeface="Arial" panose="020B0604020202020204" pitchFamily="34" charset="0"/>
                          <a:ea typeface="나눔고딕 Bold" panose="020D0804000000000000" pitchFamily="50" charset="-127"/>
                          <a:cs typeface="Arial" panose="020B0604020202020204" pitchFamily="34" charset="0"/>
                        </a:rPr>
                        <a:t>удирдлагын д</a:t>
                      </a:r>
                      <a:r>
                        <a:rPr lang="mn-MN" sz="1000" kern="100" dirty="0">
                          <a:solidFill>
                            <a:schemeClr val="tx1"/>
                          </a:solidFill>
                          <a:effectLst/>
                          <a:latin typeface="Arial" panose="020B0604020202020204" pitchFamily="34" charset="0"/>
                          <a:ea typeface="나눔고딕 Bold" panose="020D0804000000000000" pitchFamily="50" charset="-127"/>
                          <a:cs typeface="Arial" panose="020B0604020202020204" pitchFamily="34" charset="0"/>
                        </a:rPr>
                        <a:t>эвшилтэт</a:t>
                      </a:r>
                      <a:r>
                        <a:rPr lang="mn-MN" sz="1000" kern="100" baseline="0" dirty="0">
                          <a:solidFill>
                            <a:schemeClr val="tx1"/>
                          </a:solidFill>
                          <a:effectLst/>
                          <a:latin typeface="Arial" panose="020B0604020202020204" pitchFamily="34" charset="0"/>
                          <a:ea typeface="나눔고딕 Bold" panose="020D0804000000000000" pitchFamily="50" charset="-127"/>
                          <a:cs typeface="Arial" panose="020B0604020202020204" pitchFamily="34" charset="0"/>
                        </a:rPr>
                        <a:t> систем </a:t>
                      </a:r>
                      <a:endParaRPr lang="ko-KR" sz="1000" kern="100" dirty="0">
                        <a:solidFill>
                          <a:schemeClr val="tx1"/>
                        </a:solidFill>
                        <a:effectLst/>
                        <a:latin typeface="Arial" panose="020B0604020202020204" pitchFamily="34" charset="0"/>
                        <a:ea typeface="나눔고딕 Bold" panose="020D0804000000000000" pitchFamily="50" charset="-127"/>
                        <a:cs typeface="Arial" panose="020B0604020202020204" pitchFamily="34" charset="0"/>
                      </a:endParaRPr>
                    </a:p>
                  </a:txBody>
                  <a:tcPr marL="0" marR="0" marT="0"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accent6">
                        <a:lumMod val="20000"/>
                        <a:lumOff val="80000"/>
                      </a:schemeClr>
                    </a:solidFill>
                  </a:tcPr>
                </a:tc>
                <a:tc>
                  <a:txBody>
                    <a:bodyPr/>
                    <a:lstStyle/>
                    <a:p>
                      <a:pPr marL="182563" indent="-85725" algn="l" fontAlgn="ctr" latinLnBrk="0">
                        <a:lnSpc>
                          <a:spcPct val="115000"/>
                        </a:lnSpc>
                        <a:spcAft>
                          <a:spcPts val="0"/>
                        </a:spcAft>
                        <a:buFont typeface="Arial" panose="020B0604020202020204" pitchFamily="34" charset="0"/>
                        <a:buChar char="•"/>
                      </a:pPr>
                      <a:r>
                        <a:rPr lang="mn-MN" altLang="ko-KR" sz="1000" kern="100" dirty="0">
                          <a:effectLst/>
                          <a:latin typeface="Arial" panose="020B0604020202020204" pitchFamily="34" charset="0"/>
                          <a:ea typeface="나눔고딕 Bold" panose="020D0804000000000000" pitchFamily="50" charset="-127"/>
                          <a:cs typeface="Arial" panose="020B0604020202020204" pitchFamily="34" charset="0"/>
                        </a:rPr>
                        <a:t>Улаанбаатар</a:t>
                      </a:r>
                      <a:r>
                        <a:rPr lang="mn-MN" altLang="ko-KR" sz="1000" kern="100" baseline="0" dirty="0">
                          <a:effectLst/>
                          <a:latin typeface="Arial" panose="020B0604020202020204" pitchFamily="34" charset="0"/>
                          <a:ea typeface="나눔고딕 Bold" panose="020D0804000000000000" pitchFamily="50" charset="-127"/>
                          <a:cs typeface="Arial" panose="020B0604020202020204" pitchFamily="34" charset="0"/>
                        </a:rPr>
                        <a:t> хотын үндсэн замуудын дата мэдээллийг цуглуулах, </a:t>
                      </a:r>
                      <a:endParaRPr lang="en-US" altLang="ko-KR" sz="1000" kern="100" dirty="0">
                        <a:effectLst/>
                        <a:latin typeface="Arial" panose="020B0604020202020204" pitchFamily="34" charset="0"/>
                        <a:ea typeface="나눔고딕 Bold" panose="020D0804000000000000" pitchFamily="50" charset="-127"/>
                        <a:cs typeface="Arial" panose="020B0604020202020204" pitchFamily="34" charset="0"/>
                      </a:endParaRPr>
                    </a:p>
                    <a:p>
                      <a:pPr marL="182563" indent="-85725" algn="l" fontAlgn="ctr" latinLnBrk="0">
                        <a:lnSpc>
                          <a:spcPct val="115000"/>
                        </a:lnSpc>
                        <a:spcAft>
                          <a:spcPts val="0"/>
                        </a:spcAft>
                        <a:buFont typeface="Arial" panose="020B0604020202020204" pitchFamily="34" charset="0"/>
                        <a:buChar char="•"/>
                      </a:pPr>
                      <a:r>
                        <a:rPr lang="mn-MN" altLang="ko-KR" sz="1000" kern="100" dirty="0">
                          <a:effectLst/>
                          <a:latin typeface="Arial" panose="020B0604020202020204" pitchFamily="34" charset="0"/>
                          <a:ea typeface="나눔고딕 Bold" panose="020D0804000000000000" pitchFamily="50" charset="-127"/>
                          <a:cs typeface="Arial" panose="020B0604020202020204" pitchFamily="34" charset="0"/>
                        </a:rPr>
                        <a:t>Одоо байгаа тоног төхөөрөмжүүд хуучирсан, солих</a:t>
                      </a:r>
                      <a:r>
                        <a:rPr lang="mn-MN" altLang="ko-KR" sz="1000" kern="100" baseline="0" dirty="0">
                          <a:effectLst/>
                          <a:latin typeface="Arial" panose="020B0604020202020204" pitchFamily="34" charset="0"/>
                          <a:ea typeface="나눔고딕 Bold" panose="020D0804000000000000" pitchFamily="50" charset="-127"/>
                          <a:cs typeface="Arial" panose="020B0604020202020204" pitchFamily="34" charset="0"/>
                        </a:rPr>
                        <a:t> шаардлагатай</a:t>
                      </a:r>
                      <a:endParaRPr lang="en-US" altLang="ko-KR" sz="1000" kern="100" dirty="0">
                        <a:effectLst/>
                        <a:latin typeface="Arial" panose="020B0604020202020204" pitchFamily="34" charset="0"/>
                        <a:ea typeface="나눔고딕 Bold" panose="020D0804000000000000" pitchFamily="50" charset="-127"/>
                        <a:cs typeface="Arial" panose="020B0604020202020204" pitchFamily="34" charset="0"/>
                      </a:endParaRPr>
                    </a:p>
                  </a:txBody>
                  <a:tcPr marL="0" marR="0" marT="0"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extLst>
                  <a:ext uri="{0D108BD9-81ED-4DB2-BD59-A6C34878D82A}">
                    <a16:rowId xmlns:a16="http://schemas.microsoft.com/office/drawing/2014/main" val="10001"/>
                  </a:ext>
                </a:extLst>
              </a:tr>
              <a:tr h="963855">
                <a:tc>
                  <a:txBody>
                    <a:bodyPr/>
                    <a:lstStyle/>
                    <a:p>
                      <a:pPr marL="0" marR="0" indent="0" algn="ctr" defTabSz="912330" rtl="0" eaLnBrk="1" fontAlgn="ctr" latinLnBrk="0" hangingPunct="1">
                        <a:lnSpc>
                          <a:spcPct val="115000"/>
                        </a:lnSpc>
                        <a:spcBef>
                          <a:spcPts val="0"/>
                        </a:spcBef>
                        <a:spcAft>
                          <a:spcPts val="0"/>
                        </a:spcAft>
                        <a:buClrTx/>
                        <a:buSzTx/>
                        <a:buFontTx/>
                        <a:buNone/>
                        <a:tabLst/>
                        <a:defRPr/>
                      </a:pPr>
                      <a:r>
                        <a:rPr lang="mn-MN" altLang="ko-KR" sz="1000" kern="100" baseline="0" dirty="0">
                          <a:solidFill>
                            <a:schemeClr val="tx1"/>
                          </a:solidFill>
                          <a:effectLst/>
                          <a:latin typeface="Arial" panose="020B0604020202020204" pitchFamily="34" charset="0"/>
                          <a:ea typeface="나눔고딕 Bold" panose="020B0600000101010101" charset="-127"/>
                          <a:cs typeface="Arial" panose="020B0604020202020204" pitchFamily="34" charset="0"/>
                        </a:rPr>
                        <a:t>Хурд </a:t>
                      </a:r>
                      <a:r>
                        <a:rPr lang="en-US" altLang="ko-KR" sz="1000" kern="100" baseline="0" dirty="0">
                          <a:solidFill>
                            <a:schemeClr val="tx1"/>
                          </a:solidFill>
                          <a:effectLst/>
                          <a:latin typeface="Arial" panose="020B0604020202020204" pitchFamily="34" charset="0"/>
                          <a:ea typeface="나눔고딕 Bold" panose="020B0600000101010101" charset="-127"/>
                          <a:cs typeface="Arial" panose="020B0604020202020204" pitchFamily="34" charset="0"/>
                        </a:rPr>
                        <a:t> &amp; </a:t>
                      </a:r>
                      <a:r>
                        <a:rPr lang="mn-MN" altLang="ko-KR" sz="1000" kern="100" baseline="0" dirty="0">
                          <a:solidFill>
                            <a:schemeClr val="tx1"/>
                          </a:solidFill>
                          <a:effectLst/>
                          <a:latin typeface="Arial" panose="020B0604020202020204" pitchFamily="34" charset="0"/>
                          <a:ea typeface="나눔고딕 Bold" panose="020B0600000101010101" charset="-127"/>
                          <a:cs typeface="Arial" panose="020B0604020202020204" pitchFamily="34" charset="0"/>
                        </a:rPr>
                        <a:t>гэрлэн дохионы зөрчлийг илрүүлэх систем </a:t>
                      </a:r>
                      <a:endParaRPr lang="ko-KR" altLang="ko-KR" sz="1000" kern="100" dirty="0">
                        <a:solidFill>
                          <a:schemeClr val="tx1"/>
                        </a:solidFill>
                        <a:effectLst/>
                        <a:latin typeface="Arial" panose="020B0604020202020204" pitchFamily="34" charset="0"/>
                        <a:ea typeface="나눔고딕 Bold" panose="020B0600000101010101" charset="-127"/>
                        <a:cs typeface="Arial" panose="020B0604020202020204" pitchFamily="34" charset="0"/>
                      </a:endParaRPr>
                    </a:p>
                  </a:txBody>
                  <a:tcPr marL="0" marR="0" marT="0"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accent6">
                        <a:lumMod val="20000"/>
                        <a:lumOff val="80000"/>
                      </a:schemeClr>
                    </a:solidFill>
                  </a:tcPr>
                </a:tc>
                <a:tc>
                  <a:txBody>
                    <a:bodyPr/>
                    <a:lstStyle/>
                    <a:p>
                      <a:pPr marL="182563" marR="0" indent="-85725" algn="l" defTabSz="912330" rtl="0" eaLnBrk="1" fontAlgn="ctr" latinLnBrk="0" hangingPunct="1">
                        <a:lnSpc>
                          <a:spcPct val="115000"/>
                        </a:lnSpc>
                        <a:spcBef>
                          <a:spcPts val="0"/>
                        </a:spcBef>
                        <a:spcAft>
                          <a:spcPts val="0"/>
                        </a:spcAft>
                        <a:buClrTx/>
                        <a:buSzTx/>
                        <a:buFont typeface="Arial" panose="020B0604020202020204" pitchFamily="34" charset="0"/>
                        <a:buChar char="•"/>
                        <a:tabLst/>
                        <a:defRPr/>
                      </a:pPr>
                      <a:r>
                        <a:rPr lang="mn-MN" altLang="ko-KR" sz="1000" kern="100" spc="0" dirty="0">
                          <a:solidFill>
                            <a:schemeClr val="tx1"/>
                          </a:solidFill>
                          <a:effectLst/>
                          <a:latin typeface="Arial" panose="020B0604020202020204" pitchFamily="34" charset="0"/>
                          <a:ea typeface="나눔고딕 Bold" panose="020B0600000101010101" charset="-127"/>
                          <a:cs typeface="Arial" panose="020B0604020202020204" pitchFamily="34" charset="0"/>
                        </a:rPr>
                        <a:t>Тогтмол</a:t>
                      </a:r>
                      <a:r>
                        <a:rPr lang="mn-MN" altLang="ko-KR" sz="1000" kern="100" spc="0" baseline="0" dirty="0">
                          <a:solidFill>
                            <a:schemeClr val="tx1"/>
                          </a:solidFill>
                          <a:effectLst/>
                          <a:latin typeface="Arial" panose="020B0604020202020204" pitchFamily="34" charset="0"/>
                          <a:ea typeface="나눔고딕 Bold" panose="020B0600000101010101" charset="-127"/>
                          <a:cs typeface="Arial" panose="020B0604020202020204" pitchFamily="34" charset="0"/>
                        </a:rPr>
                        <a:t> засвар үйлчилгээ хийгдээгүйн улмаас ашиглалтаас гарсан тоног төхөөрөмж </a:t>
                      </a:r>
                      <a:endParaRPr lang="en-US" altLang="ko-KR" sz="1000" kern="100" spc="0" baseline="0" dirty="0">
                        <a:solidFill>
                          <a:schemeClr val="tx1"/>
                        </a:solidFill>
                        <a:effectLst/>
                        <a:latin typeface="Arial" panose="020B0604020202020204" pitchFamily="34" charset="0"/>
                        <a:ea typeface="나눔고딕 Bold" panose="020B0600000101010101" charset="-127"/>
                        <a:cs typeface="Arial" panose="020B0604020202020204" pitchFamily="34" charset="0"/>
                      </a:endParaRPr>
                    </a:p>
                    <a:p>
                      <a:pPr marL="182563" marR="0" indent="-85725" algn="l" defTabSz="912330" rtl="0" eaLnBrk="1" fontAlgn="ctr" latinLnBrk="0" hangingPunct="1">
                        <a:lnSpc>
                          <a:spcPct val="115000"/>
                        </a:lnSpc>
                        <a:spcBef>
                          <a:spcPts val="0"/>
                        </a:spcBef>
                        <a:spcAft>
                          <a:spcPts val="0"/>
                        </a:spcAft>
                        <a:buClrTx/>
                        <a:buSzTx/>
                        <a:buFont typeface="Arial" panose="020B0604020202020204" pitchFamily="34" charset="0"/>
                        <a:buChar char="•"/>
                        <a:tabLst/>
                        <a:defRPr/>
                      </a:pPr>
                      <a:r>
                        <a:rPr lang="mn-MN" altLang="ko-KR" sz="1000" kern="100" spc="0" baseline="0" dirty="0">
                          <a:solidFill>
                            <a:schemeClr val="tx1"/>
                          </a:solidFill>
                          <a:effectLst/>
                          <a:latin typeface="Arial" panose="020B0604020202020204" pitchFamily="34" charset="0"/>
                          <a:ea typeface="나눔고딕 Bold" panose="020B0600000101010101" charset="-127"/>
                          <a:cs typeface="Arial" panose="020B0604020202020204" pitchFamily="34" charset="0"/>
                        </a:rPr>
                        <a:t>Суурилуулсан системийн мэдээллийн</a:t>
                      </a:r>
                      <a:r>
                        <a:rPr lang="en-US" altLang="ko-KR" sz="1000" kern="100" spc="0" baseline="0" dirty="0">
                          <a:solidFill>
                            <a:schemeClr val="tx1"/>
                          </a:solidFill>
                          <a:effectLst/>
                          <a:latin typeface="Arial" panose="020B0604020202020204" pitchFamily="34" charset="0"/>
                          <a:ea typeface="나눔고딕 Bold" panose="020B0600000101010101" charset="-127"/>
                          <a:cs typeface="Arial" panose="020B0604020202020204" pitchFamily="34" charset="0"/>
                        </a:rPr>
                        <a:t> </a:t>
                      </a:r>
                      <a:r>
                        <a:rPr lang="mn-MN" altLang="ko-KR" sz="1000" kern="100" spc="0" baseline="0" dirty="0">
                          <a:solidFill>
                            <a:schemeClr val="tx1"/>
                          </a:solidFill>
                          <a:effectLst/>
                          <a:latin typeface="Arial" panose="020B0604020202020204" pitchFamily="34" charset="0"/>
                          <a:ea typeface="나눔고딕 Bold" panose="020B0600000101010101" charset="-127"/>
                          <a:cs typeface="Arial" panose="020B0604020202020204" pitchFamily="34" charset="0"/>
                        </a:rPr>
                        <a:t>найдвартай бус ажиллагаа </a:t>
                      </a:r>
                    </a:p>
                    <a:p>
                      <a:pPr marL="182563" marR="0" indent="-85725" algn="l" defTabSz="912330" rtl="0" eaLnBrk="1" fontAlgn="ctr" latinLnBrk="0" hangingPunct="1">
                        <a:lnSpc>
                          <a:spcPct val="115000"/>
                        </a:lnSpc>
                        <a:spcBef>
                          <a:spcPts val="0"/>
                        </a:spcBef>
                        <a:spcAft>
                          <a:spcPts val="0"/>
                        </a:spcAft>
                        <a:buClrTx/>
                        <a:buSzTx/>
                        <a:buFont typeface="Arial" panose="020B0604020202020204" pitchFamily="34" charset="0"/>
                        <a:buChar char="•"/>
                        <a:tabLst/>
                        <a:defRPr/>
                      </a:pPr>
                      <a:r>
                        <a:rPr lang="mn-MN" altLang="ko-KR" sz="1000" kern="100" spc="0" baseline="0" dirty="0">
                          <a:solidFill>
                            <a:schemeClr val="tx1"/>
                          </a:solidFill>
                          <a:effectLst/>
                          <a:latin typeface="Arial" panose="020B0604020202020204" pitchFamily="34" charset="0"/>
                          <a:ea typeface="나눔고딕 Bold" panose="020B0600000101010101" charset="-127"/>
                          <a:cs typeface="Arial" panose="020B0604020202020204" pitchFamily="34" charset="0"/>
                        </a:rPr>
                        <a:t>Цөөн тооны цэгүүдэд зөрчил илрүүлэх камерийн системийг суурилуулсан</a:t>
                      </a:r>
                      <a:endParaRPr lang="en-US" altLang="ko-KR" sz="1000" kern="100" spc="0" baseline="0" dirty="0">
                        <a:solidFill>
                          <a:schemeClr val="tx1"/>
                        </a:solidFill>
                        <a:effectLst/>
                        <a:latin typeface="Arial" panose="020B0604020202020204" pitchFamily="34" charset="0"/>
                        <a:ea typeface="나눔고딕 Bold" panose="020B0600000101010101" charset="-127"/>
                        <a:cs typeface="Arial" panose="020B0604020202020204" pitchFamily="34" charset="0"/>
                      </a:endParaRPr>
                    </a:p>
                  </a:txBody>
                  <a:tcPr marL="0" marR="0" marT="0"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extLst>
                  <a:ext uri="{0D108BD9-81ED-4DB2-BD59-A6C34878D82A}">
                    <a16:rowId xmlns:a16="http://schemas.microsoft.com/office/drawing/2014/main" val="10002"/>
                  </a:ext>
                </a:extLst>
              </a:tr>
              <a:tr h="815570">
                <a:tc>
                  <a:txBody>
                    <a:bodyPr/>
                    <a:lstStyle/>
                    <a:p>
                      <a:pPr algn="ctr" fontAlgn="ctr" latinLnBrk="0">
                        <a:lnSpc>
                          <a:spcPct val="115000"/>
                        </a:lnSpc>
                        <a:spcAft>
                          <a:spcPts val="0"/>
                        </a:spcAft>
                      </a:pPr>
                      <a:r>
                        <a:rPr lang="mn-MN" altLang="ko-KR" sz="1000" kern="100" dirty="0">
                          <a:solidFill>
                            <a:schemeClr val="tx1"/>
                          </a:solidFill>
                          <a:effectLst/>
                          <a:latin typeface="Arial" panose="020B0604020202020204" pitchFamily="34" charset="0"/>
                          <a:ea typeface="나눔고딕 Bold" panose="020D0804000000000000" pitchFamily="50" charset="-127"/>
                          <a:cs typeface="Arial" panose="020B0604020202020204" pitchFamily="34" charset="0"/>
                        </a:rPr>
                        <a:t>Гэрлэн дохионы хяналт</a:t>
                      </a:r>
                      <a:endParaRPr lang="ko-KR" sz="1000" kern="100" dirty="0">
                        <a:solidFill>
                          <a:schemeClr val="tx1"/>
                        </a:solidFill>
                        <a:effectLst/>
                        <a:latin typeface="Arial" panose="020B0604020202020204" pitchFamily="34" charset="0"/>
                        <a:ea typeface="나눔고딕 Bold" panose="020D0804000000000000" pitchFamily="50" charset="-127"/>
                        <a:cs typeface="Arial" panose="020B0604020202020204" pitchFamily="34" charset="0"/>
                      </a:endParaRPr>
                    </a:p>
                  </a:txBody>
                  <a:tcPr marL="0" marR="0" marT="0"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accent6">
                        <a:lumMod val="20000"/>
                        <a:lumOff val="80000"/>
                      </a:schemeClr>
                    </a:solidFill>
                  </a:tcPr>
                </a:tc>
                <a:tc>
                  <a:txBody>
                    <a:bodyPr/>
                    <a:lstStyle/>
                    <a:p>
                      <a:pPr marL="182563" indent="-85725" algn="l" fontAlgn="ctr" latinLnBrk="0">
                        <a:lnSpc>
                          <a:spcPct val="115000"/>
                        </a:lnSpc>
                        <a:spcAft>
                          <a:spcPts val="0"/>
                        </a:spcAft>
                        <a:buFont typeface="Arial" panose="020B0604020202020204" pitchFamily="34" charset="0"/>
                        <a:buChar char="•"/>
                      </a:pPr>
                      <a:r>
                        <a:rPr lang="mn-MN" altLang="ko-KR" sz="1000" kern="100" dirty="0">
                          <a:effectLst/>
                          <a:latin typeface="Arial" panose="020B0604020202020204" pitchFamily="34" charset="0"/>
                          <a:ea typeface="나눔고딕 Bold" panose="020D0804000000000000" pitchFamily="50" charset="-127"/>
                          <a:cs typeface="Arial" panose="020B0604020202020204" pitchFamily="34" charset="0"/>
                        </a:rPr>
                        <a:t>Гар аргаар тохируулдаг үр ашиггүй гэрлэн дохионы систем</a:t>
                      </a:r>
                      <a:r>
                        <a:rPr lang="mn-MN" altLang="ko-KR" sz="1000" kern="100" baseline="0" dirty="0">
                          <a:effectLst/>
                          <a:latin typeface="Arial" panose="020B0604020202020204" pitchFamily="34" charset="0"/>
                          <a:ea typeface="나눔고딕 Bold" panose="020D0804000000000000" pitchFamily="50" charset="-127"/>
                          <a:cs typeface="Arial" panose="020B0604020202020204" pitchFamily="34" charset="0"/>
                        </a:rPr>
                        <a:t> </a:t>
                      </a:r>
                      <a:endParaRPr lang="mn-MN" altLang="ko-KR" sz="1000" kern="100" dirty="0">
                        <a:effectLst/>
                        <a:latin typeface="Arial" panose="020B0604020202020204" pitchFamily="34" charset="0"/>
                        <a:ea typeface="나눔고딕 Bold" panose="020D0804000000000000" pitchFamily="50" charset="-127"/>
                        <a:cs typeface="Arial" panose="020B0604020202020204" pitchFamily="34" charset="0"/>
                      </a:endParaRPr>
                    </a:p>
                    <a:p>
                      <a:r>
                        <a:rPr lang="mn-MN" altLang="ko-KR" sz="1000" kern="100" dirty="0">
                          <a:effectLst/>
                          <a:latin typeface="Arial" panose="020B0604020202020204" pitchFamily="34" charset="0"/>
                          <a:ea typeface="나눔고딕 Bold" panose="020D0804000000000000" pitchFamily="50" charset="-127"/>
                          <a:cs typeface="Arial" panose="020B0604020202020204" pitchFamily="34" charset="0"/>
                        </a:rPr>
                        <a:t>Суурилуулсан </a:t>
                      </a:r>
                      <a:r>
                        <a:rPr lang="en-US" altLang="ko-KR" sz="1000" kern="100" dirty="0">
                          <a:effectLst/>
                          <a:latin typeface="Arial" panose="020B0604020202020204" pitchFamily="34" charset="0"/>
                          <a:ea typeface="나눔고딕 Bold" panose="020D0804000000000000" pitchFamily="50" charset="-127"/>
                          <a:cs typeface="Arial" panose="020B0604020202020204" pitchFamily="34" charset="0"/>
                        </a:rPr>
                        <a:t>loop </a:t>
                      </a:r>
                      <a:r>
                        <a:rPr lang="mn-MN" altLang="ko-KR" sz="1000" kern="100" dirty="0">
                          <a:effectLst/>
                          <a:latin typeface="Arial" panose="020B0604020202020204" pitchFamily="34" charset="0"/>
                          <a:ea typeface="나눔고딕 Bold" panose="020D0804000000000000" pitchFamily="50" charset="-127"/>
                          <a:cs typeface="Arial" panose="020B0604020202020204" pitchFamily="34" charset="0"/>
                        </a:rPr>
                        <a:t>мэдрэгчүүд нь Монгол улсын нөхцөл байдалд тохироогүй</a:t>
                      </a:r>
                      <a:endParaRPr lang="en-US" altLang="ko-KR" sz="1000" kern="100" dirty="0">
                        <a:effectLst/>
                        <a:latin typeface="Arial" panose="020B0604020202020204" pitchFamily="34" charset="0"/>
                        <a:ea typeface="나눔고딕 Bold" panose="020D0804000000000000" pitchFamily="50" charset="-127"/>
                        <a:cs typeface="Arial" panose="020B0604020202020204" pitchFamily="34" charset="0"/>
                      </a:endParaRPr>
                    </a:p>
                  </a:txBody>
                  <a:tcPr marL="0" marR="0" marT="0"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extLst>
                  <a:ext uri="{0D108BD9-81ED-4DB2-BD59-A6C34878D82A}">
                    <a16:rowId xmlns:a16="http://schemas.microsoft.com/office/drawing/2014/main" val="10003"/>
                  </a:ext>
                </a:extLst>
              </a:tr>
              <a:tr h="1012751">
                <a:tc>
                  <a:txBody>
                    <a:bodyPr/>
                    <a:lstStyle/>
                    <a:p>
                      <a:pPr algn="ctr" fontAlgn="ctr" latinLnBrk="0">
                        <a:lnSpc>
                          <a:spcPct val="115000"/>
                        </a:lnSpc>
                        <a:spcAft>
                          <a:spcPts val="0"/>
                        </a:spcAft>
                      </a:pPr>
                      <a:r>
                        <a:rPr lang="mn-MN" sz="1000" kern="100" dirty="0">
                          <a:solidFill>
                            <a:schemeClr val="tx1"/>
                          </a:solidFill>
                          <a:effectLst/>
                          <a:latin typeface="Arial" panose="020B0604020202020204" pitchFamily="34" charset="0"/>
                          <a:ea typeface="나눔고딕 Bold" panose="020D0804000000000000" pitchFamily="50" charset="-127"/>
                          <a:cs typeface="Arial" panose="020B0604020202020204" pitchFamily="34" charset="0"/>
                        </a:rPr>
                        <a:t>Автобусны</a:t>
                      </a:r>
                      <a:r>
                        <a:rPr lang="mn-MN" sz="1000" kern="100" baseline="0" dirty="0">
                          <a:solidFill>
                            <a:schemeClr val="tx1"/>
                          </a:solidFill>
                          <a:effectLst/>
                          <a:latin typeface="Arial" panose="020B0604020202020204" pitchFamily="34" charset="0"/>
                          <a:ea typeface="나눔고딕 Bold" panose="020D0804000000000000" pitchFamily="50" charset="-127"/>
                          <a:cs typeface="Arial" panose="020B0604020202020204" pitchFamily="34" charset="0"/>
                        </a:rPr>
                        <a:t> мэдээлэл </a:t>
                      </a:r>
                      <a:r>
                        <a:rPr lang="en-US" sz="1000" kern="100" dirty="0">
                          <a:solidFill>
                            <a:schemeClr val="tx1"/>
                          </a:solidFill>
                          <a:effectLst/>
                          <a:latin typeface="Arial" panose="020B0604020202020204" pitchFamily="34" charset="0"/>
                          <a:ea typeface="나눔고딕 Bold" panose="020D0804000000000000" pitchFamily="50" charset="-127"/>
                          <a:cs typeface="Arial" panose="020B0604020202020204" pitchFamily="34" charset="0"/>
                        </a:rPr>
                        <a:t> &amp; </a:t>
                      </a:r>
                      <a:r>
                        <a:rPr lang="mn-MN" sz="1000" kern="100" dirty="0">
                          <a:solidFill>
                            <a:schemeClr val="tx1"/>
                          </a:solidFill>
                          <a:effectLst/>
                          <a:latin typeface="Arial" panose="020B0604020202020204" pitchFamily="34" charset="0"/>
                          <a:ea typeface="나눔고딕 Bold" panose="020D0804000000000000" pitchFamily="50" charset="-127"/>
                          <a:cs typeface="Arial" panose="020B0604020202020204" pitchFamily="34" charset="0"/>
                        </a:rPr>
                        <a:t>Удирдлагын</a:t>
                      </a:r>
                      <a:r>
                        <a:rPr lang="mn-MN" sz="1000" kern="100" baseline="0" dirty="0">
                          <a:solidFill>
                            <a:schemeClr val="tx1"/>
                          </a:solidFill>
                          <a:effectLst/>
                          <a:latin typeface="Arial" panose="020B0604020202020204" pitchFamily="34" charset="0"/>
                          <a:ea typeface="나눔고딕 Bold" panose="020D0804000000000000" pitchFamily="50" charset="-127"/>
                          <a:cs typeface="Arial" panose="020B0604020202020204" pitchFamily="34" charset="0"/>
                        </a:rPr>
                        <a:t> систем </a:t>
                      </a:r>
                      <a:endParaRPr lang="ko-KR" sz="1000" kern="100" dirty="0">
                        <a:solidFill>
                          <a:schemeClr val="tx1"/>
                        </a:solidFill>
                        <a:effectLst/>
                        <a:latin typeface="Arial" panose="020B0604020202020204" pitchFamily="34" charset="0"/>
                        <a:ea typeface="나눔고딕 Bold" panose="020D0804000000000000" pitchFamily="50" charset="-127"/>
                        <a:cs typeface="Arial" panose="020B0604020202020204" pitchFamily="34" charset="0"/>
                      </a:endParaRPr>
                    </a:p>
                  </a:txBody>
                  <a:tcPr marL="0" marR="0" marT="0"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accent6">
                        <a:lumMod val="20000"/>
                        <a:lumOff val="80000"/>
                      </a:schemeClr>
                    </a:solidFill>
                  </a:tcPr>
                </a:tc>
                <a:tc>
                  <a:txBody>
                    <a:bodyPr/>
                    <a:lstStyle/>
                    <a:p>
                      <a:pPr marL="182563" indent="-85725" algn="l" fontAlgn="ctr" latinLnBrk="0">
                        <a:lnSpc>
                          <a:spcPct val="115000"/>
                        </a:lnSpc>
                        <a:spcAft>
                          <a:spcPts val="0"/>
                        </a:spcAft>
                        <a:buFont typeface="Arial" panose="020B0604020202020204" pitchFamily="34" charset="0"/>
                        <a:buChar char="•"/>
                      </a:pPr>
                      <a:r>
                        <a:rPr lang="mn-MN" altLang="ko-KR" sz="1000" kern="100" dirty="0">
                          <a:effectLst/>
                          <a:latin typeface="Arial" panose="020B0604020202020204" pitchFamily="34" charset="0"/>
                          <a:ea typeface="나눔고딕 Bold" panose="020D0804000000000000" pitchFamily="50" charset="-127"/>
                          <a:cs typeface="Arial" panose="020B0604020202020204" pitchFamily="34" charset="0"/>
                        </a:rPr>
                        <a:t>Үйл ажиллагаа нь</a:t>
                      </a:r>
                      <a:r>
                        <a:rPr lang="mn-MN" altLang="ko-KR" sz="1000" kern="100" baseline="0" dirty="0">
                          <a:effectLst/>
                          <a:latin typeface="Arial" panose="020B0604020202020204" pitchFamily="34" charset="0"/>
                          <a:ea typeface="나눔고딕 Bold" panose="020D0804000000000000" pitchFamily="50" charset="-127"/>
                          <a:cs typeface="Arial" panose="020B0604020202020204" pitchFamily="34" charset="0"/>
                        </a:rPr>
                        <a:t> Гадаадын компаниаас ихээхэн хамааралтай </a:t>
                      </a:r>
                      <a:endParaRPr lang="en-US" altLang="ko-KR" sz="1000" kern="100" dirty="0">
                        <a:effectLst/>
                        <a:latin typeface="Arial" panose="020B0604020202020204" pitchFamily="34" charset="0"/>
                        <a:ea typeface="나눔고딕 Bold" panose="020D0804000000000000" pitchFamily="50" charset="-127"/>
                        <a:cs typeface="Arial" panose="020B0604020202020204" pitchFamily="34" charset="0"/>
                      </a:endParaRPr>
                    </a:p>
                    <a:p>
                      <a:pPr marL="182563" indent="-85725" algn="l" fontAlgn="ctr" latinLnBrk="0">
                        <a:lnSpc>
                          <a:spcPct val="115000"/>
                        </a:lnSpc>
                        <a:spcAft>
                          <a:spcPts val="0"/>
                        </a:spcAft>
                        <a:buFont typeface="Arial" panose="020B0604020202020204" pitchFamily="34" charset="0"/>
                        <a:buChar char="•"/>
                      </a:pPr>
                      <a:r>
                        <a:rPr lang="mn-MN" altLang="ko-KR" sz="1000" kern="100" dirty="0">
                          <a:effectLst/>
                          <a:latin typeface="Arial" panose="020B0604020202020204" pitchFamily="34" charset="0"/>
                          <a:ea typeface="나눔고딕 Bold" panose="020D0804000000000000" pitchFamily="50" charset="-127"/>
                          <a:cs typeface="Arial" panose="020B0604020202020204" pitchFamily="34" charset="0"/>
                        </a:rPr>
                        <a:t>Зорчигчдод автобусны чиглэлийн мэдээллийг хүртээмжтэй байдлаар хүргэж чаддаггүй</a:t>
                      </a:r>
                      <a:r>
                        <a:rPr lang="mn-MN" altLang="ko-KR" sz="1000" kern="100" baseline="0" dirty="0">
                          <a:effectLst/>
                          <a:latin typeface="Arial" panose="020B0604020202020204" pitchFamily="34" charset="0"/>
                          <a:ea typeface="나눔고딕 Bold" panose="020D0804000000000000" pitchFamily="50" charset="-127"/>
                          <a:cs typeface="Arial" panose="020B0604020202020204" pitchFamily="34" charset="0"/>
                        </a:rPr>
                        <a:t>. </a:t>
                      </a:r>
                      <a:endParaRPr lang="en-US" altLang="ko-KR" sz="1000" kern="100" dirty="0">
                        <a:effectLst/>
                        <a:latin typeface="Arial" panose="020B0604020202020204" pitchFamily="34" charset="0"/>
                        <a:ea typeface="나눔고딕 Bold" panose="020D0804000000000000" pitchFamily="50" charset="-127"/>
                        <a:cs typeface="Arial" panose="020B0604020202020204" pitchFamily="34" charset="0"/>
                      </a:endParaRPr>
                    </a:p>
                  </a:txBody>
                  <a:tcPr marL="0" marR="0" marT="0"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extLst>
                  <a:ext uri="{0D108BD9-81ED-4DB2-BD59-A6C34878D82A}">
                    <a16:rowId xmlns:a16="http://schemas.microsoft.com/office/drawing/2014/main" val="10004"/>
                  </a:ext>
                </a:extLst>
              </a:tr>
              <a:tr h="1022233">
                <a:tc>
                  <a:txBody>
                    <a:bodyPr/>
                    <a:lstStyle/>
                    <a:p>
                      <a:pPr algn="ctr" fontAlgn="ctr" latinLnBrk="0">
                        <a:lnSpc>
                          <a:spcPct val="115000"/>
                        </a:lnSpc>
                        <a:spcAft>
                          <a:spcPts val="0"/>
                        </a:spcAft>
                      </a:pPr>
                      <a:r>
                        <a:rPr lang="mn-MN" sz="1000" kern="100" dirty="0">
                          <a:solidFill>
                            <a:schemeClr val="tx1"/>
                          </a:solidFill>
                          <a:effectLst/>
                          <a:latin typeface="Arial" panose="020B0604020202020204" pitchFamily="34" charset="0"/>
                          <a:ea typeface="나눔고딕 Bold" panose="020D0804000000000000" pitchFamily="50" charset="-127"/>
                          <a:cs typeface="Arial" panose="020B0604020202020204" pitchFamily="34" charset="0"/>
                        </a:rPr>
                        <a:t>Автомат төлбөр</a:t>
                      </a:r>
                      <a:r>
                        <a:rPr lang="mn-MN" sz="1000" kern="100" baseline="0" dirty="0">
                          <a:solidFill>
                            <a:schemeClr val="tx1"/>
                          </a:solidFill>
                          <a:effectLst/>
                          <a:latin typeface="Arial" panose="020B0604020202020204" pitchFamily="34" charset="0"/>
                          <a:ea typeface="나눔고딕 Bold" panose="020D0804000000000000" pitchFamily="50" charset="-127"/>
                          <a:cs typeface="Arial" panose="020B0604020202020204" pitchFamily="34" charset="0"/>
                        </a:rPr>
                        <a:t> хураалтын систем </a:t>
                      </a:r>
                      <a:endParaRPr lang="ko-KR" sz="1000" kern="100" dirty="0">
                        <a:solidFill>
                          <a:schemeClr val="tx1"/>
                        </a:solidFill>
                        <a:effectLst/>
                        <a:latin typeface="Arial" panose="020B0604020202020204" pitchFamily="34" charset="0"/>
                        <a:ea typeface="나눔고딕 Bold" panose="020D0804000000000000" pitchFamily="50" charset="-127"/>
                        <a:cs typeface="Arial" panose="020B0604020202020204" pitchFamily="34" charset="0"/>
                      </a:endParaRPr>
                    </a:p>
                  </a:txBody>
                  <a:tcPr marL="0" marR="0" marT="0"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accent6">
                        <a:lumMod val="20000"/>
                        <a:lumOff val="80000"/>
                      </a:schemeClr>
                    </a:solidFill>
                  </a:tcPr>
                </a:tc>
                <a:tc>
                  <a:txBody>
                    <a:bodyPr/>
                    <a:lstStyle/>
                    <a:p>
                      <a:pPr marL="182563" indent="-85725" algn="l" fontAlgn="ctr" latinLnBrk="0">
                        <a:lnSpc>
                          <a:spcPct val="115000"/>
                        </a:lnSpc>
                        <a:spcAft>
                          <a:spcPts val="0"/>
                        </a:spcAft>
                        <a:buFont typeface="Arial" panose="020B0604020202020204" pitchFamily="34" charset="0"/>
                        <a:buChar char="•"/>
                      </a:pPr>
                      <a:r>
                        <a:rPr lang="mn-MN" altLang="ko-KR" sz="1000" kern="100" dirty="0">
                          <a:effectLst/>
                          <a:latin typeface="Arial" panose="020B0604020202020204" pitchFamily="34" charset="0"/>
                          <a:ea typeface="나눔고딕 Bold" panose="020D0804000000000000" pitchFamily="50" charset="-127"/>
                          <a:cs typeface="Arial" panose="020B0604020202020204" pitchFamily="34" charset="0"/>
                        </a:rPr>
                        <a:t>Зорчигчдод</a:t>
                      </a:r>
                      <a:r>
                        <a:rPr lang="mn-MN" altLang="ko-KR" sz="1000" kern="100" baseline="0" dirty="0">
                          <a:effectLst/>
                          <a:latin typeface="Arial" panose="020B0604020202020204" pitchFamily="34" charset="0"/>
                          <a:ea typeface="나눔고딕 Bold" panose="020D0804000000000000" pitchFamily="50" charset="-127"/>
                          <a:cs typeface="Arial" panose="020B0604020202020204" pitchFamily="34" charset="0"/>
                        </a:rPr>
                        <a:t> зориулсан автобусны мэдээллийн үйлчилгээнээс илүү төлбөр хураахад л </a:t>
                      </a:r>
                      <a:r>
                        <a:rPr lang="mn-MN" altLang="ko-KR" sz="1000" kern="100" dirty="0">
                          <a:effectLst/>
                          <a:latin typeface="Arial" panose="020B0604020202020204" pitchFamily="34" charset="0"/>
                          <a:ea typeface="나눔고딕 Bold" panose="020D0804000000000000" pitchFamily="50" charset="-127"/>
                          <a:cs typeface="Arial" panose="020B0604020202020204" pitchFamily="34" charset="0"/>
                        </a:rPr>
                        <a:t>анхаардаг</a:t>
                      </a:r>
                    </a:p>
                    <a:p>
                      <a:pPr marL="182563" indent="-85725" algn="l" fontAlgn="ctr" latinLnBrk="0">
                        <a:lnSpc>
                          <a:spcPct val="115000"/>
                        </a:lnSpc>
                        <a:spcAft>
                          <a:spcPts val="0"/>
                        </a:spcAft>
                        <a:buFont typeface="Arial" panose="020B0604020202020204" pitchFamily="34" charset="0"/>
                        <a:buChar char="•"/>
                      </a:pPr>
                      <a:r>
                        <a:rPr lang="mn-MN" altLang="ko-KR" sz="1000" kern="100" dirty="0">
                          <a:effectLst/>
                          <a:latin typeface="Arial" panose="020B0604020202020204" pitchFamily="34" charset="0"/>
                          <a:ea typeface="나눔고딕 Bold" panose="020D0804000000000000" pitchFamily="50" charset="-127"/>
                          <a:cs typeface="Arial" panose="020B0604020202020204" pitchFamily="34" charset="0"/>
                        </a:rPr>
                        <a:t>Үйлчилгээг </a:t>
                      </a:r>
                      <a:r>
                        <a:rPr lang="mn-MN" altLang="ko-KR" sz="1000" kern="100" baseline="0" dirty="0">
                          <a:effectLst/>
                          <a:latin typeface="Arial" panose="020B0604020202020204" pitchFamily="34" charset="0"/>
                          <a:ea typeface="나눔고딕 Bold" panose="020D0804000000000000" pitchFamily="50" charset="-127"/>
                          <a:cs typeface="Arial" panose="020B0604020202020204" pitchFamily="34" charset="0"/>
                        </a:rPr>
                        <a:t>зөвхөн Улаанбаатар хотод нэвтрүүлсэн бөгөөд ойрын ирээдүйд орон даяар нэвтрүүлэх шаардлагатай. </a:t>
                      </a:r>
                      <a:endParaRPr lang="en-US" altLang="ko-KR" sz="1000" kern="100" dirty="0">
                        <a:effectLst/>
                        <a:latin typeface="Arial" panose="020B0604020202020204" pitchFamily="34" charset="0"/>
                        <a:ea typeface="나눔고딕 Bold" panose="020D0804000000000000" pitchFamily="50" charset="-127"/>
                        <a:cs typeface="Arial" panose="020B0604020202020204" pitchFamily="34" charset="0"/>
                      </a:endParaRPr>
                    </a:p>
                  </a:txBody>
                  <a:tcPr marL="0" marR="0" marT="0"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extLst>
                  <a:ext uri="{0D108BD9-81ED-4DB2-BD59-A6C34878D82A}">
                    <a16:rowId xmlns:a16="http://schemas.microsoft.com/office/drawing/2014/main" val="10005"/>
                  </a:ext>
                </a:extLst>
              </a:tr>
            </a:tbl>
          </a:graphicData>
        </a:graphic>
      </p:graphicFrame>
      <p:sp>
        <p:nvSpPr>
          <p:cNvPr id="21" name="슬라이드 번호 개체 틀 2"/>
          <p:cNvSpPr txBox="1">
            <a:spLocks/>
          </p:cNvSpPr>
          <p:nvPr/>
        </p:nvSpPr>
        <p:spPr>
          <a:xfrm>
            <a:off x="8748464" y="6597352"/>
            <a:ext cx="360040" cy="241086"/>
          </a:xfrm>
          <a:prstGeom prst="rect">
            <a:avLst/>
          </a:prstGeom>
        </p:spPr>
        <p:txBody>
          <a:bodyPr/>
          <a:lstStyle>
            <a:defPPr>
              <a:defRPr lang="ko-KR"/>
            </a:defPPr>
            <a:lvl1pPr marL="0" algn="l" defTabSz="914400" rtl="0" eaLnBrk="1" latinLnBrk="1" hangingPunct="1">
              <a:defRPr sz="1800" kern="1200">
                <a:solidFill>
                  <a:schemeClr val="tx1"/>
                </a:solidFill>
                <a:latin typeface="+mn-lt"/>
                <a:ea typeface="+mn-ea"/>
                <a:cs typeface="+mn-cs"/>
              </a:defRPr>
            </a:lvl1pPr>
            <a:lvl2pPr marL="457200" algn="l" defTabSz="914400" rtl="0" eaLnBrk="1" latinLnBrk="1" hangingPunct="1">
              <a:defRPr sz="1800" kern="1200">
                <a:solidFill>
                  <a:schemeClr val="tx1"/>
                </a:solidFill>
                <a:latin typeface="+mn-lt"/>
                <a:ea typeface="+mn-ea"/>
                <a:cs typeface="+mn-cs"/>
              </a:defRPr>
            </a:lvl2pPr>
            <a:lvl3pPr marL="914400" algn="l" defTabSz="914400" rtl="0" eaLnBrk="1" latinLnBrk="1" hangingPunct="1">
              <a:defRPr sz="1800" kern="1200">
                <a:solidFill>
                  <a:schemeClr val="tx1"/>
                </a:solidFill>
                <a:latin typeface="+mn-lt"/>
                <a:ea typeface="+mn-ea"/>
                <a:cs typeface="+mn-cs"/>
              </a:defRPr>
            </a:lvl3pPr>
            <a:lvl4pPr marL="1371600" algn="l" defTabSz="914400" rtl="0" eaLnBrk="1" latinLnBrk="1" hangingPunct="1">
              <a:defRPr sz="1800" kern="1200">
                <a:solidFill>
                  <a:schemeClr val="tx1"/>
                </a:solidFill>
                <a:latin typeface="+mn-lt"/>
                <a:ea typeface="+mn-ea"/>
                <a:cs typeface="+mn-cs"/>
              </a:defRPr>
            </a:lvl4pPr>
            <a:lvl5pPr marL="1828800" algn="l" defTabSz="914400" rtl="0" eaLnBrk="1" latinLnBrk="1" hangingPunct="1">
              <a:defRPr sz="1800" kern="1200">
                <a:solidFill>
                  <a:schemeClr val="tx1"/>
                </a:solidFill>
                <a:latin typeface="+mn-lt"/>
                <a:ea typeface="+mn-ea"/>
                <a:cs typeface="+mn-cs"/>
              </a:defRPr>
            </a:lvl5pPr>
            <a:lvl6pPr marL="2286000" algn="l" defTabSz="914400" rtl="0" eaLnBrk="1" latinLnBrk="1" hangingPunct="1">
              <a:defRPr sz="1800" kern="1200">
                <a:solidFill>
                  <a:schemeClr val="tx1"/>
                </a:solidFill>
                <a:latin typeface="+mn-lt"/>
                <a:ea typeface="+mn-ea"/>
                <a:cs typeface="+mn-cs"/>
              </a:defRPr>
            </a:lvl6pPr>
            <a:lvl7pPr marL="2743200" algn="l" defTabSz="914400" rtl="0" eaLnBrk="1" latinLnBrk="1" hangingPunct="1">
              <a:defRPr sz="1800" kern="1200">
                <a:solidFill>
                  <a:schemeClr val="tx1"/>
                </a:solidFill>
                <a:latin typeface="+mn-lt"/>
                <a:ea typeface="+mn-ea"/>
                <a:cs typeface="+mn-cs"/>
              </a:defRPr>
            </a:lvl7pPr>
            <a:lvl8pPr marL="3200400" algn="l" defTabSz="914400" rtl="0" eaLnBrk="1" latinLnBrk="1" hangingPunct="1">
              <a:defRPr sz="1800" kern="1200">
                <a:solidFill>
                  <a:schemeClr val="tx1"/>
                </a:solidFill>
                <a:latin typeface="+mn-lt"/>
                <a:ea typeface="+mn-ea"/>
                <a:cs typeface="+mn-cs"/>
              </a:defRPr>
            </a:lvl8pPr>
            <a:lvl9pPr marL="3657600" algn="l" defTabSz="914400" rtl="0" eaLnBrk="1" latinLnBrk="1" hangingPunct="1">
              <a:defRPr sz="1800" kern="1200">
                <a:solidFill>
                  <a:schemeClr val="tx1"/>
                </a:solidFill>
                <a:latin typeface="+mn-lt"/>
                <a:ea typeface="+mn-ea"/>
                <a:cs typeface="+mn-cs"/>
              </a:defRPr>
            </a:lvl9pPr>
          </a:lstStyle>
          <a:p>
            <a:pPr algn="r"/>
            <a:r>
              <a:rPr lang="de-DE" sz="1000" dirty="0">
                <a:solidFill>
                  <a:srgbClr val="000000"/>
                </a:solidFill>
                <a:latin typeface="나눔고딕 ExtraBold" panose="020D0904000000000000" pitchFamily="50" charset="-127"/>
                <a:ea typeface="나눔고딕 ExtraBold" panose="020D0904000000000000" pitchFamily="50" charset="-127"/>
                <a:cs typeface="Arial" panose="020B0604020202020204" pitchFamily="34" charset="0"/>
              </a:rPr>
              <a:t>11</a:t>
            </a:r>
          </a:p>
        </p:txBody>
      </p:sp>
      <p:sp>
        <p:nvSpPr>
          <p:cNvPr id="22" name="TextBox 21"/>
          <p:cNvSpPr txBox="1"/>
          <p:nvPr/>
        </p:nvSpPr>
        <p:spPr>
          <a:xfrm>
            <a:off x="143508" y="44624"/>
            <a:ext cx="8856984" cy="523220"/>
          </a:xfrm>
          <a:prstGeom prst="rect">
            <a:avLst/>
          </a:prstGeom>
          <a:noFill/>
        </p:spPr>
        <p:txBody>
          <a:bodyPr wrap="square" rtlCol="0">
            <a:spAutoFit/>
          </a:bodyPr>
          <a:lstStyle/>
          <a:p>
            <a:pPr algn="ctr" defTabSz="913860">
              <a:buSzPct val="130000"/>
            </a:pPr>
            <a:r>
              <a:rPr lang="mn-MN" altLang="ko-KR" sz="2800" b="1" dirty="0">
                <a:ln w="9000" cmpd="sng">
                  <a:noFill/>
                  <a:prstDash val="solid"/>
                </a:ln>
                <a:solidFill>
                  <a:prstClr val="white"/>
                </a:solidFill>
                <a:effectLst>
                  <a:outerShdw blurRad="38100" dist="38100" dir="2700000" algn="tl">
                    <a:srgbClr val="000000">
                      <a:alpha val="43137"/>
                    </a:srgbClr>
                  </a:outerShdw>
                  <a:reflection blurRad="12700" stA="28000" endPos="45000" dist="1000" dir="5400000" sy="-100000" algn="bl" rotWithShape="0"/>
                </a:effectLst>
                <a:latin typeface="Arial" panose="020B0604020202020204" pitchFamily="34" charset="0"/>
                <a:ea typeface="나눔고딕 ExtraBold" panose="020D0904000000000000" pitchFamily="50" charset="-127"/>
                <a:cs typeface="Arial" panose="020B0604020202020204" pitchFamily="34" charset="0"/>
              </a:rPr>
              <a:t>Өнөөгийн нөхцөл байдал </a:t>
            </a:r>
            <a:endParaRPr lang="ko-KR" altLang="en-US" sz="2800" b="1" dirty="0">
              <a:ln w="9000" cmpd="sng">
                <a:noFill/>
                <a:prstDash val="solid"/>
              </a:ln>
              <a:solidFill>
                <a:srgbClr val="FF0000"/>
              </a:solidFill>
              <a:effectLst>
                <a:outerShdw blurRad="38100" dist="38100" dir="2700000" algn="tl">
                  <a:srgbClr val="000000">
                    <a:alpha val="43137"/>
                  </a:srgbClr>
                </a:outerShdw>
                <a:reflection blurRad="12700" stA="28000" endPos="45000" dist="1000" dir="5400000" sy="-100000" algn="bl" rotWithShape="0"/>
              </a:effectLst>
              <a:latin typeface="Arial" panose="020B0604020202020204" pitchFamily="34" charset="0"/>
              <a:ea typeface="나눔고딕 ExtraBold" panose="020D0904000000000000" pitchFamily="50" charset="-127"/>
              <a:cs typeface="Arial" panose="020B0604020202020204" pitchFamily="34" charset="0"/>
            </a:endParaRPr>
          </a:p>
        </p:txBody>
      </p:sp>
      <p:grpSp>
        <p:nvGrpSpPr>
          <p:cNvPr id="28" name="Group 5"/>
          <p:cNvGrpSpPr>
            <a:grpSpLocks/>
          </p:cNvGrpSpPr>
          <p:nvPr/>
        </p:nvGrpSpPr>
        <p:grpSpPr bwMode="auto">
          <a:xfrm>
            <a:off x="392567" y="986131"/>
            <a:ext cx="3891401" cy="358526"/>
            <a:chOff x="752" y="1413"/>
            <a:chExt cx="1881" cy="294"/>
          </a:xfrm>
        </p:grpSpPr>
        <p:sp>
          <p:nvSpPr>
            <p:cNvPr id="29" name="AutoShape 6"/>
            <p:cNvSpPr>
              <a:spLocks noChangeArrowheads="1"/>
            </p:cNvSpPr>
            <p:nvPr/>
          </p:nvSpPr>
          <p:spPr bwMode="gray">
            <a:xfrm>
              <a:off x="752" y="1413"/>
              <a:ext cx="1881" cy="294"/>
            </a:xfrm>
            <a:prstGeom prst="roundRect">
              <a:avLst>
                <a:gd name="adj" fmla="val 50000"/>
              </a:avLst>
            </a:prstGeom>
            <a:gradFill rotWithShape="1">
              <a:gsLst>
                <a:gs pos="0">
                  <a:srgbClr val="0070C0"/>
                </a:gs>
                <a:gs pos="50000">
                  <a:srgbClr val="00B0F0"/>
                </a:gs>
                <a:gs pos="100000">
                  <a:srgbClr val="0070C0"/>
                </a:gs>
              </a:gsLst>
              <a:lin ang="0" scaled="1"/>
            </a:gradFill>
            <a:ln w="12700">
              <a:noFill/>
              <a:round/>
              <a:headEnd/>
              <a:tailEnd/>
            </a:ln>
            <a:effectLst>
              <a:outerShdw dist="53882" dir="2700000" algn="ctr" rotWithShape="0">
                <a:srgbClr val="292929">
                  <a:alpha val="50000"/>
                </a:srgbClr>
              </a:outerShdw>
            </a:effectLst>
          </p:spPr>
          <p:txBody>
            <a:bodyPr wrap="none" anchor="ctr"/>
            <a:lstStyle/>
            <a:p>
              <a:pPr defTabSz="837945" latinLnBrk="0">
                <a:defRPr/>
              </a:pPr>
              <a:endParaRPr lang="ko-KR" altLang="en-US" kern="0" dirty="0">
                <a:solidFill>
                  <a:sysClr val="windowText" lastClr="000000"/>
                </a:solidFill>
                <a:latin typeface="휴먼모음T" pitchFamily="18" charset="-127"/>
                <a:ea typeface="휴먼모음T" pitchFamily="18" charset="-127"/>
              </a:endParaRPr>
            </a:p>
          </p:txBody>
        </p:sp>
        <p:sp>
          <p:nvSpPr>
            <p:cNvPr id="30" name="AutoShape 7"/>
            <p:cNvSpPr>
              <a:spLocks noChangeArrowheads="1"/>
            </p:cNvSpPr>
            <p:nvPr/>
          </p:nvSpPr>
          <p:spPr bwMode="gray">
            <a:xfrm flipH="1">
              <a:off x="2590" y="1457"/>
              <a:ext cx="36" cy="204"/>
            </a:xfrm>
            <a:prstGeom prst="moon">
              <a:avLst>
                <a:gd name="adj" fmla="val 22032"/>
              </a:avLst>
            </a:prstGeom>
            <a:gradFill rotWithShape="1">
              <a:gsLst>
                <a:gs pos="0">
                  <a:srgbClr val="FFFFFF">
                    <a:gamma/>
                    <a:shade val="46275"/>
                    <a:invGamma/>
                    <a:alpha val="0"/>
                  </a:srgbClr>
                </a:gs>
                <a:gs pos="50000">
                  <a:srgbClr val="FFFFFF">
                    <a:alpha val="84000"/>
                  </a:srgbClr>
                </a:gs>
                <a:gs pos="100000">
                  <a:srgbClr val="FFFFFF">
                    <a:gamma/>
                    <a:shade val="46275"/>
                    <a:invGamma/>
                    <a:alpha val="0"/>
                  </a:srgbClr>
                </a:gs>
              </a:gsLst>
              <a:lin ang="5400000" scaled="1"/>
            </a:gradFill>
            <a:ln w="9525">
              <a:noFill/>
              <a:miter lim="800000"/>
              <a:headEnd/>
              <a:tailEnd/>
            </a:ln>
            <a:effectLst/>
          </p:spPr>
          <p:txBody>
            <a:bodyPr wrap="none" anchor="ctr"/>
            <a:lstStyle/>
            <a:p>
              <a:pPr defTabSz="837945" latinLnBrk="0">
                <a:defRPr/>
              </a:pPr>
              <a:endParaRPr lang="ko-KR" altLang="en-US" kern="0" dirty="0">
                <a:solidFill>
                  <a:sysClr val="windowText" lastClr="000000"/>
                </a:solidFill>
                <a:latin typeface="휴먼모음T" pitchFamily="18" charset="-127"/>
                <a:ea typeface="휴먼모음T" pitchFamily="18" charset="-127"/>
              </a:endParaRPr>
            </a:p>
          </p:txBody>
        </p:sp>
        <p:sp>
          <p:nvSpPr>
            <p:cNvPr id="31" name="AutoShape 8"/>
            <p:cNvSpPr>
              <a:spLocks noChangeArrowheads="1"/>
            </p:cNvSpPr>
            <p:nvPr/>
          </p:nvSpPr>
          <p:spPr bwMode="gray">
            <a:xfrm>
              <a:off x="762" y="1457"/>
              <a:ext cx="36" cy="204"/>
            </a:xfrm>
            <a:prstGeom prst="moon">
              <a:avLst>
                <a:gd name="adj" fmla="val 22032"/>
              </a:avLst>
            </a:prstGeom>
            <a:gradFill rotWithShape="1">
              <a:gsLst>
                <a:gs pos="0">
                  <a:srgbClr val="FFFFFF">
                    <a:gamma/>
                    <a:shade val="46275"/>
                    <a:invGamma/>
                    <a:alpha val="0"/>
                  </a:srgbClr>
                </a:gs>
                <a:gs pos="50000">
                  <a:srgbClr val="FFFFFF">
                    <a:alpha val="84000"/>
                  </a:srgbClr>
                </a:gs>
                <a:gs pos="100000">
                  <a:srgbClr val="FFFFFF">
                    <a:gamma/>
                    <a:shade val="46275"/>
                    <a:invGamma/>
                    <a:alpha val="0"/>
                  </a:srgbClr>
                </a:gs>
              </a:gsLst>
              <a:lin ang="5400000" scaled="1"/>
            </a:gradFill>
            <a:ln w="9525">
              <a:noFill/>
              <a:miter lim="800000"/>
              <a:headEnd/>
              <a:tailEnd/>
            </a:ln>
            <a:effectLst/>
          </p:spPr>
          <p:txBody>
            <a:bodyPr wrap="none" anchor="ctr"/>
            <a:lstStyle/>
            <a:p>
              <a:pPr defTabSz="837945" latinLnBrk="0">
                <a:defRPr/>
              </a:pPr>
              <a:endParaRPr lang="ko-KR" altLang="en-US" kern="0" dirty="0">
                <a:solidFill>
                  <a:sysClr val="windowText" lastClr="000000"/>
                </a:solidFill>
                <a:latin typeface="휴먼모음T" pitchFamily="18" charset="-127"/>
                <a:ea typeface="휴먼모음T" pitchFamily="18" charset="-127"/>
              </a:endParaRPr>
            </a:p>
          </p:txBody>
        </p:sp>
      </p:grpSp>
      <p:sp>
        <p:nvSpPr>
          <p:cNvPr id="33" name="Text Box 18"/>
          <p:cNvSpPr txBox="1">
            <a:spLocks noChangeArrowheads="1"/>
          </p:cNvSpPr>
          <p:nvPr/>
        </p:nvSpPr>
        <p:spPr bwMode="white">
          <a:xfrm>
            <a:off x="467545" y="980728"/>
            <a:ext cx="3816424" cy="369332"/>
          </a:xfrm>
          <a:prstGeom prst="rect">
            <a:avLst/>
          </a:prstGeom>
          <a:noFill/>
          <a:ln w="9525" algn="ctr">
            <a:noFill/>
            <a:miter lim="800000"/>
            <a:headEnd/>
            <a:tailEnd/>
          </a:ln>
        </p:spPr>
        <p:txBody>
          <a:bodyPr wrap="square" anchor="ctr">
            <a:spAutoFit/>
          </a:bodyPr>
          <a:lstStyle/>
          <a:p>
            <a:pPr algn="ctr" fontAlgn="base">
              <a:spcBef>
                <a:spcPct val="50000"/>
              </a:spcBef>
              <a:spcAft>
                <a:spcPct val="0"/>
              </a:spcAft>
              <a:defRPr/>
            </a:pPr>
            <a:r>
              <a:rPr lang="mn-MN" altLang="ko-KR" b="1" dirty="0">
                <a:solidFill>
                  <a:srgbClr val="F8F8F8"/>
                </a:solidFill>
                <a:effectLst>
                  <a:outerShdw blurRad="38100" dist="38100" dir="2700000" algn="tl">
                    <a:srgbClr val="000000">
                      <a:alpha val="43137"/>
                    </a:srgbClr>
                  </a:outerShdw>
                </a:effectLst>
                <a:latin typeface="나눔고딕 ExtraBold" panose="020D0904000000000000" pitchFamily="50" charset="-127"/>
                <a:ea typeface="나눔고딕 ExtraBold" panose="020D0904000000000000" pitchFamily="50" charset="-127"/>
                <a:cs typeface="Arial" charset="0"/>
              </a:rPr>
              <a:t>Одоо байгаа ТУС-ийн</a:t>
            </a:r>
            <a:r>
              <a:rPr lang="en-US" altLang="ko-KR" b="1" dirty="0">
                <a:solidFill>
                  <a:srgbClr val="F8F8F8"/>
                </a:solidFill>
                <a:effectLst>
                  <a:outerShdw blurRad="38100" dist="38100" dir="2700000" algn="tl">
                    <a:srgbClr val="000000">
                      <a:alpha val="43137"/>
                    </a:srgbClr>
                  </a:outerShdw>
                </a:effectLst>
                <a:latin typeface="나눔고딕 ExtraBold" panose="020D0904000000000000" pitchFamily="50" charset="-127"/>
                <a:ea typeface="나눔고딕 ExtraBold" panose="020D0904000000000000" pitchFamily="50" charset="-127"/>
                <a:cs typeface="Arial" charset="0"/>
              </a:rPr>
              <a:t> </a:t>
            </a:r>
            <a:r>
              <a:rPr lang="mn-MN" altLang="ko-KR" b="1" dirty="0">
                <a:solidFill>
                  <a:srgbClr val="F8F8F8"/>
                </a:solidFill>
                <a:effectLst>
                  <a:outerShdw blurRad="38100" dist="38100" dir="2700000" algn="tl">
                    <a:srgbClr val="000000">
                      <a:alpha val="43137"/>
                    </a:srgbClr>
                  </a:outerShdw>
                </a:effectLst>
                <a:latin typeface="나눔고딕 ExtraBold" panose="020D0904000000000000" pitchFamily="50" charset="-127"/>
                <a:ea typeface="나눔고딕 ExtraBold" panose="020D0904000000000000" pitchFamily="50" charset="-127"/>
                <a:cs typeface="Arial" charset="0"/>
              </a:rPr>
              <a:t>систем </a:t>
            </a:r>
            <a:endParaRPr lang="en-US" altLang="ko-KR" b="1" dirty="0">
              <a:solidFill>
                <a:srgbClr val="F8F8F8"/>
              </a:solidFill>
              <a:effectLst>
                <a:outerShdw blurRad="38100" dist="38100" dir="2700000" algn="tl">
                  <a:srgbClr val="000000">
                    <a:alpha val="43137"/>
                  </a:srgbClr>
                </a:outerShdw>
              </a:effectLst>
              <a:latin typeface="나눔고딕 ExtraBold" panose="020D0904000000000000" pitchFamily="50" charset="-127"/>
              <a:ea typeface="나눔고딕 ExtraBold" panose="020D0904000000000000" pitchFamily="50" charset="-127"/>
              <a:cs typeface="Arial" charset="0"/>
            </a:endParaRPr>
          </a:p>
        </p:txBody>
      </p:sp>
      <p:sp>
        <p:nvSpPr>
          <p:cNvPr id="34" name="AutoShape 224"/>
          <p:cNvSpPr>
            <a:spLocks noChangeArrowheads="1"/>
          </p:cNvSpPr>
          <p:nvPr/>
        </p:nvSpPr>
        <p:spPr bwMode="auto">
          <a:xfrm>
            <a:off x="359684" y="1502036"/>
            <a:ext cx="4200876" cy="5023308"/>
          </a:xfrm>
          <a:prstGeom prst="roundRect">
            <a:avLst>
              <a:gd name="adj" fmla="val 2704"/>
            </a:avLst>
          </a:prstGeom>
          <a:noFill/>
          <a:ln w="19050">
            <a:solidFill>
              <a:srgbClr val="336699"/>
            </a:solidFill>
            <a:round/>
            <a:headEnd/>
            <a:tailEnd/>
          </a:ln>
          <a:effectLst>
            <a:outerShdw dist="35921" dir="2700000" algn="ctr" rotWithShape="0">
              <a:srgbClr val="D6ECFF"/>
            </a:outerShdw>
          </a:effectLst>
        </p:spPr>
        <p:txBody>
          <a:bodyPr wrap="none" lIns="82619" tIns="42963" rIns="82619" bIns="42963"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1" lang="ko-KR" altLang="en-US" sz="1200" b="0" i="0" u="none" strike="noStrike" kern="0" cap="none" spc="0" normalizeH="0" baseline="0" noProof="0" dirty="0">
              <a:ln>
                <a:noFill/>
              </a:ln>
              <a:solidFill>
                <a:srgbClr val="000000"/>
              </a:solidFill>
              <a:effectLst>
                <a:outerShdw blurRad="38100" dist="38100" dir="2700000" algn="tl">
                  <a:srgbClr val="000000">
                    <a:alpha val="43137"/>
                  </a:srgbClr>
                </a:outerShdw>
              </a:effectLst>
              <a:uLnTx/>
              <a:uFillTx/>
              <a:latin typeface="나눔고딕 ExtraBold" panose="020D0904000000000000" pitchFamily="50" charset="-127"/>
              <a:ea typeface="나눔고딕 ExtraBold" panose="020D0904000000000000" pitchFamily="50" charset="-127"/>
            </a:endParaRPr>
          </a:p>
        </p:txBody>
      </p:sp>
      <p:pic>
        <p:nvPicPr>
          <p:cNvPr id="12" name="_x64842968" descr="DRW0000196866fc"/>
          <p:cNvPicPr>
            <a:picLocks noChangeAspect="1" noChangeArrowheads="1"/>
          </p:cNvPicPr>
          <p:nvPr/>
        </p:nvPicPr>
        <p:blipFill rotWithShape="1">
          <a:blip r:embed="rId2" cstate="print">
            <a:extLst>
              <a:ext uri="{28A0092B-C50C-407E-A947-70E740481C1C}">
                <a14:useLocalDpi xmlns:a14="http://schemas.microsoft.com/office/drawing/2010/main" val="0"/>
              </a:ext>
            </a:extLst>
          </a:blip>
          <a:srcRect l="-1" r="48038" b="44233"/>
          <a:stretch/>
        </p:blipFill>
        <p:spPr bwMode="auto">
          <a:xfrm>
            <a:off x="459746" y="5059635"/>
            <a:ext cx="2096033" cy="1393701"/>
          </a:xfrm>
          <a:prstGeom prst="rect">
            <a:avLst/>
          </a:prstGeom>
          <a:noFill/>
          <a:extLst>
            <a:ext uri="{909E8E84-426E-40DD-AFC4-6F175D3DCCD1}">
              <a14:hiddenFill xmlns:a14="http://schemas.microsoft.com/office/drawing/2010/main">
                <a:solidFill>
                  <a:srgbClr val="FFFFFF"/>
                </a:solidFill>
              </a14:hiddenFill>
            </a:ext>
          </a:extLst>
        </p:spPr>
      </p:pic>
      <p:pic>
        <p:nvPicPr>
          <p:cNvPr id="13" name="Picture 2" descr="몽골 토페즈 단속시스템에 대한 이미지 검색결과"/>
          <p:cNvPicPr>
            <a:picLocks noChangeAspect="1" noChangeArrowheads="1"/>
          </p:cNvPicPr>
          <p:nvPr/>
        </p:nvPicPr>
        <p:blipFill rotWithShape="1">
          <a:blip r:embed="rId3" cstate="print">
            <a:extLst>
              <a:ext uri="{28A0092B-C50C-407E-A947-70E740481C1C}">
                <a14:useLocalDpi xmlns:a14="http://schemas.microsoft.com/office/drawing/2010/main" val="0"/>
              </a:ext>
            </a:extLst>
          </a:blip>
          <a:srcRect l="7863" t="5733" b="7744"/>
          <a:stretch/>
        </p:blipFill>
        <p:spPr bwMode="auto">
          <a:xfrm>
            <a:off x="467544" y="3528016"/>
            <a:ext cx="1992578" cy="1269136"/>
          </a:xfrm>
          <a:prstGeom prst="rect">
            <a:avLst/>
          </a:prstGeom>
          <a:noFill/>
          <a:extLst>
            <a:ext uri="{909E8E84-426E-40DD-AFC4-6F175D3DCCD1}">
              <a14:hiddenFill xmlns:a14="http://schemas.microsoft.com/office/drawing/2010/main">
                <a:solidFill>
                  <a:srgbClr val="FFFFFF"/>
                </a:solidFill>
              </a14:hiddenFill>
            </a:ext>
          </a:extLst>
        </p:spPr>
      </p:pic>
      <p:pic>
        <p:nvPicPr>
          <p:cNvPr id="14" name="_x64648496" descr="EMB0000196866d6"/>
          <p:cNvPicPr>
            <a:picLocks noChangeAspect="1" noChangeArrowheads="1"/>
          </p:cNvPicPr>
          <p:nvPr/>
        </p:nvPicPr>
        <p:blipFill rotWithShape="1">
          <a:blip r:embed="rId4" cstate="print">
            <a:extLst>
              <a:ext uri="{28A0092B-C50C-407E-A947-70E740481C1C}">
                <a14:useLocalDpi xmlns:a14="http://schemas.microsoft.com/office/drawing/2010/main" val="0"/>
              </a:ext>
            </a:extLst>
          </a:blip>
          <a:srcRect t="4180"/>
          <a:stretch/>
        </p:blipFill>
        <p:spPr bwMode="auto">
          <a:xfrm rot="16200000">
            <a:off x="2655470" y="1673122"/>
            <a:ext cx="1755199" cy="1954587"/>
          </a:xfrm>
          <a:prstGeom prst="rect">
            <a:avLst/>
          </a:prstGeom>
          <a:noFill/>
          <a:extLst>
            <a:ext uri="{909E8E84-426E-40DD-AFC4-6F175D3DCCD1}">
              <a14:hiddenFill xmlns:a14="http://schemas.microsoft.com/office/drawing/2010/main">
                <a:solidFill>
                  <a:srgbClr val="FFFFFF"/>
                </a:solidFill>
              </a14:hiddenFill>
            </a:ext>
          </a:extLst>
        </p:spPr>
      </p:pic>
      <p:sp>
        <p:nvSpPr>
          <p:cNvPr id="15" name="TextBox 14"/>
          <p:cNvSpPr txBox="1"/>
          <p:nvPr/>
        </p:nvSpPr>
        <p:spPr>
          <a:xfrm>
            <a:off x="2627784" y="1556792"/>
            <a:ext cx="1844003" cy="338554"/>
          </a:xfrm>
          <a:prstGeom prst="rect">
            <a:avLst/>
          </a:prstGeom>
          <a:noFill/>
        </p:spPr>
        <p:txBody>
          <a:bodyPr wrap="square" rtlCol="0">
            <a:spAutoFit/>
          </a:bodyPr>
          <a:lstStyle/>
          <a:p>
            <a:pPr algn="ctr"/>
            <a:r>
              <a:rPr lang="en-US" altLang="ko-KR" sz="800" dirty="0">
                <a:solidFill>
                  <a:srgbClr val="002060"/>
                </a:solidFill>
                <a:latin typeface="나눔고딕 ExtraBold" panose="020D0904000000000000" pitchFamily="50" charset="-127"/>
                <a:ea typeface="나눔고딕 ExtraBold" panose="020D0904000000000000" pitchFamily="50" charset="-127"/>
              </a:rPr>
              <a:t>&lt;</a:t>
            </a:r>
            <a:r>
              <a:rPr lang="mn-MN" altLang="ko-KR" sz="800" dirty="0">
                <a:solidFill>
                  <a:srgbClr val="002060"/>
                </a:solidFill>
                <a:latin typeface="나눔고딕 ExtraBold" panose="020D0904000000000000" pitchFamily="50" charset="-127"/>
                <a:ea typeface="나눔고딕 ExtraBold" panose="020D0904000000000000" pitchFamily="50" charset="-127"/>
              </a:rPr>
              <a:t>Хөдөлгөөний дохиоллын хяналтын систем </a:t>
            </a:r>
            <a:r>
              <a:rPr lang="en-US" altLang="ko-KR" sz="800" dirty="0">
                <a:solidFill>
                  <a:srgbClr val="002060"/>
                </a:solidFill>
                <a:latin typeface="나눔고딕 ExtraBold" panose="020D0904000000000000" pitchFamily="50" charset="-127"/>
                <a:ea typeface="나눔고딕 ExtraBold" panose="020D0904000000000000" pitchFamily="50" charset="-127"/>
              </a:rPr>
              <a:t>&gt;</a:t>
            </a:r>
            <a:endParaRPr lang="ko-KR" altLang="en-US" sz="800" dirty="0">
              <a:solidFill>
                <a:srgbClr val="002060"/>
              </a:solidFill>
              <a:latin typeface="나눔고딕 ExtraBold" panose="020D0904000000000000" pitchFamily="50" charset="-127"/>
              <a:ea typeface="나눔고딕 ExtraBold" panose="020D0904000000000000" pitchFamily="50" charset="-127"/>
            </a:endParaRPr>
          </a:p>
        </p:txBody>
      </p:sp>
      <p:sp>
        <p:nvSpPr>
          <p:cNvPr id="16" name="TextBox 15"/>
          <p:cNvSpPr txBox="1"/>
          <p:nvPr/>
        </p:nvSpPr>
        <p:spPr>
          <a:xfrm>
            <a:off x="626041" y="3218037"/>
            <a:ext cx="1584176" cy="338554"/>
          </a:xfrm>
          <a:prstGeom prst="rect">
            <a:avLst/>
          </a:prstGeom>
          <a:noFill/>
        </p:spPr>
        <p:txBody>
          <a:bodyPr wrap="square" rtlCol="0">
            <a:spAutoFit/>
          </a:bodyPr>
          <a:lstStyle/>
          <a:p>
            <a:pPr algn="ctr"/>
            <a:r>
              <a:rPr lang="en-US" altLang="ko-KR" sz="800" dirty="0">
                <a:solidFill>
                  <a:srgbClr val="002060"/>
                </a:solidFill>
                <a:latin typeface="나눔고딕 ExtraBold" panose="020D0904000000000000" pitchFamily="50" charset="-127"/>
                <a:ea typeface="나눔고딕 ExtraBold" panose="020D0904000000000000" pitchFamily="50" charset="-127"/>
              </a:rPr>
              <a:t>&lt;Speed &amp; Signal Violation</a:t>
            </a:r>
          </a:p>
          <a:p>
            <a:pPr algn="ctr"/>
            <a:r>
              <a:rPr lang="en-US" altLang="ko-KR" sz="800" dirty="0">
                <a:solidFill>
                  <a:srgbClr val="002060"/>
                </a:solidFill>
                <a:latin typeface="나눔고딕 ExtraBold" panose="020D0904000000000000" pitchFamily="50" charset="-127"/>
                <a:ea typeface="나눔고딕 ExtraBold" panose="020D0904000000000000" pitchFamily="50" charset="-127"/>
              </a:rPr>
              <a:t>Enforcement System&gt;</a:t>
            </a:r>
          </a:p>
        </p:txBody>
      </p:sp>
      <p:sp>
        <p:nvSpPr>
          <p:cNvPr id="17" name="TextBox 16"/>
          <p:cNvSpPr txBox="1"/>
          <p:nvPr/>
        </p:nvSpPr>
        <p:spPr>
          <a:xfrm>
            <a:off x="566119" y="4869740"/>
            <a:ext cx="1928097" cy="215444"/>
          </a:xfrm>
          <a:prstGeom prst="rect">
            <a:avLst/>
          </a:prstGeom>
          <a:noFill/>
        </p:spPr>
        <p:txBody>
          <a:bodyPr wrap="square" rtlCol="0">
            <a:spAutoFit/>
          </a:bodyPr>
          <a:lstStyle/>
          <a:p>
            <a:pPr algn="ctr"/>
            <a:r>
              <a:rPr lang="en-US" altLang="ko-KR" sz="800" dirty="0">
                <a:solidFill>
                  <a:srgbClr val="002060"/>
                </a:solidFill>
                <a:latin typeface="나눔고딕 ExtraBold" panose="020D0904000000000000" pitchFamily="50" charset="-127"/>
                <a:ea typeface="나눔고딕 ExtraBold" panose="020D0904000000000000" pitchFamily="50" charset="-127"/>
              </a:rPr>
              <a:t>&lt;Automated Fare Collection System&gt;</a:t>
            </a:r>
          </a:p>
        </p:txBody>
      </p:sp>
      <p:pic>
        <p:nvPicPr>
          <p:cNvPr id="18" name="_x59166936" descr="EMB00001f5871f5"/>
          <p:cNvPicPr>
            <a:picLocks noChangeAspect="1" noChangeArrowheads="1"/>
          </p:cNvPicPr>
          <p:nvPr/>
        </p:nvPicPr>
        <p:blipFill>
          <a:blip r:embed="rId5" cstate="print">
            <a:extLst>
              <a:ext uri="{28A0092B-C50C-407E-A947-70E740481C1C}">
                <a14:useLocalDpi xmlns:a14="http://schemas.microsoft.com/office/drawing/2010/main" val="0"/>
              </a:ext>
            </a:extLst>
          </a:blip>
          <a:srcRect t="8"/>
          <a:stretch>
            <a:fillRect/>
          </a:stretch>
        </p:blipFill>
        <p:spPr bwMode="auto">
          <a:xfrm>
            <a:off x="470040" y="1785549"/>
            <a:ext cx="1990082" cy="1432488"/>
          </a:xfrm>
          <a:prstGeom prst="rect">
            <a:avLst/>
          </a:prstGeom>
          <a:noFill/>
          <a:extLst>
            <a:ext uri="{909E8E84-426E-40DD-AFC4-6F175D3DCCD1}">
              <a14:hiddenFill xmlns:a14="http://schemas.microsoft.com/office/drawing/2010/main">
                <a:solidFill>
                  <a:srgbClr val="FFFFFF"/>
                </a:solidFill>
              </a14:hiddenFill>
            </a:ext>
          </a:extLst>
        </p:spPr>
      </p:pic>
      <p:sp>
        <p:nvSpPr>
          <p:cNvPr id="23" name="TextBox 22"/>
          <p:cNvSpPr txBox="1"/>
          <p:nvPr/>
        </p:nvSpPr>
        <p:spPr>
          <a:xfrm>
            <a:off x="470040" y="1556792"/>
            <a:ext cx="2229752" cy="215444"/>
          </a:xfrm>
          <a:prstGeom prst="rect">
            <a:avLst/>
          </a:prstGeom>
          <a:noFill/>
        </p:spPr>
        <p:txBody>
          <a:bodyPr wrap="square" rtlCol="0">
            <a:spAutoFit/>
          </a:bodyPr>
          <a:lstStyle/>
          <a:p>
            <a:r>
              <a:rPr lang="en-US" altLang="ko-KR" sz="800" dirty="0">
                <a:solidFill>
                  <a:srgbClr val="002060"/>
                </a:solidFill>
                <a:latin typeface="나눔고딕 ExtraBold" panose="020D0904000000000000" pitchFamily="50" charset="-127"/>
                <a:ea typeface="나눔고딕 ExtraBold" panose="020D0904000000000000" pitchFamily="50" charset="-127"/>
              </a:rPr>
              <a:t>&lt;Advanced Traffic Management System&gt;</a:t>
            </a:r>
            <a:endParaRPr lang="ko-KR" altLang="ko-KR" sz="800" dirty="0">
              <a:solidFill>
                <a:srgbClr val="002060"/>
              </a:solidFill>
              <a:latin typeface="나눔고딕 ExtraBold" panose="020D0904000000000000" pitchFamily="50" charset="-127"/>
              <a:ea typeface="나눔고딕 ExtraBold" panose="020D0904000000000000" pitchFamily="50" charset="-127"/>
            </a:endParaRPr>
          </a:p>
        </p:txBody>
      </p:sp>
      <p:sp>
        <p:nvSpPr>
          <p:cNvPr id="25" name="TextBox 24"/>
          <p:cNvSpPr txBox="1"/>
          <p:nvPr/>
        </p:nvSpPr>
        <p:spPr>
          <a:xfrm>
            <a:off x="2843808" y="3583870"/>
            <a:ext cx="1584176" cy="338554"/>
          </a:xfrm>
          <a:prstGeom prst="rect">
            <a:avLst/>
          </a:prstGeom>
          <a:noFill/>
        </p:spPr>
        <p:txBody>
          <a:bodyPr wrap="square" rtlCol="0">
            <a:spAutoFit/>
          </a:bodyPr>
          <a:lstStyle/>
          <a:p>
            <a:pPr algn="ctr"/>
            <a:r>
              <a:rPr lang="en-US" altLang="ko-KR" sz="800" dirty="0">
                <a:solidFill>
                  <a:srgbClr val="002060"/>
                </a:solidFill>
                <a:latin typeface="나눔고딕 ExtraBold" panose="020D0904000000000000" pitchFamily="50" charset="-127"/>
                <a:ea typeface="나눔고딕 ExtraBold" panose="020D0904000000000000" pitchFamily="50" charset="-127"/>
              </a:rPr>
              <a:t>&lt; </a:t>
            </a:r>
            <a:r>
              <a:rPr lang="mn-MN" altLang="ko-KR" sz="800" dirty="0">
                <a:solidFill>
                  <a:srgbClr val="002060"/>
                </a:solidFill>
                <a:latin typeface="나눔고딕 ExtraBold" panose="020D0904000000000000" pitchFamily="50" charset="-127"/>
                <a:ea typeface="나눔고딕 ExtraBold" panose="020D0904000000000000" pitchFamily="50" charset="-127"/>
              </a:rPr>
              <a:t>Автобус мэдээлэл</a:t>
            </a:r>
            <a:r>
              <a:rPr lang="en-US" altLang="ko-KR" sz="800" dirty="0">
                <a:solidFill>
                  <a:srgbClr val="002060"/>
                </a:solidFill>
                <a:latin typeface="나눔고딕 ExtraBold" panose="020D0904000000000000" pitchFamily="50" charset="-127"/>
                <a:ea typeface="나눔고딕 ExtraBold" panose="020D0904000000000000" pitchFamily="50" charset="-127"/>
              </a:rPr>
              <a:t> &amp; </a:t>
            </a:r>
            <a:r>
              <a:rPr lang="mn-MN" altLang="ko-KR" sz="800" dirty="0">
                <a:solidFill>
                  <a:srgbClr val="002060"/>
                </a:solidFill>
                <a:latin typeface="나눔고딕 ExtraBold" panose="020D0904000000000000" pitchFamily="50" charset="-127"/>
                <a:ea typeface="나눔고딕 ExtraBold" panose="020D0904000000000000" pitchFamily="50" charset="-127"/>
              </a:rPr>
              <a:t> Менежментийн систем </a:t>
            </a:r>
            <a:endParaRPr lang="en-US" altLang="ko-KR" sz="800" dirty="0">
              <a:solidFill>
                <a:srgbClr val="002060"/>
              </a:solidFill>
              <a:latin typeface="나눔고딕 ExtraBold" panose="020D0904000000000000" pitchFamily="50" charset="-127"/>
              <a:ea typeface="나눔고딕 ExtraBold" panose="020D0904000000000000" pitchFamily="50" charset="-127"/>
            </a:endParaRPr>
          </a:p>
        </p:txBody>
      </p:sp>
      <p:grpSp>
        <p:nvGrpSpPr>
          <p:cNvPr id="3" name="그룹 2"/>
          <p:cNvGrpSpPr/>
          <p:nvPr/>
        </p:nvGrpSpPr>
        <p:grpSpPr>
          <a:xfrm>
            <a:off x="2699792" y="3933056"/>
            <a:ext cx="1771995" cy="2458904"/>
            <a:chOff x="2699792" y="3994433"/>
            <a:chExt cx="1771995" cy="2458904"/>
          </a:xfrm>
        </p:grpSpPr>
        <p:pic>
          <p:nvPicPr>
            <p:cNvPr id="1027" name="Picture 3"/>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2915816" y="4066763"/>
              <a:ext cx="1495218" cy="238657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2" name="직사각형 1"/>
            <p:cNvSpPr/>
            <p:nvPr/>
          </p:nvSpPr>
          <p:spPr>
            <a:xfrm>
              <a:off x="2699792" y="3994433"/>
              <a:ext cx="1771995" cy="2458904"/>
            </a:xfrm>
            <a:prstGeom prst="rect">
              <a:avLst/>
            </a:prstGeom>
            <a:noFill/>
            <a:ln w="9525">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a:p>
          </p:txBody>
        </p:sp>
      </p:grpSp>
    </p:spTree>
    <p:extLst>
      <p:ext uri="{BB962C8B-B14F-4D97-AF65-F5344CB8AC3E}">
        <p14:creationId xmlns:p14="http://schemas.microsoft.com/office/powerpoint/2010/main" val="734129527"/>
      </p:ext>
    </p:extLst>
  </p:cSld>
  <p:clrMapOvr>
    <a:masterClrMapping/>
  </p:clrMapOvr>
  <p:transition>
    <p:fade/>
  </p:transition>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8" name="Group 205"/>
          <p:cNvGrpSpPr>
            <a:grpSpLocks/>
          </p:cNvGrpSpPr>
          <p:nvPr/>
        </p:nvGrpSpPr>
        <p:grpSpPr bwMode="auto">
          <a:xfrm>
            <a:off x="4759622" y="2034714"/>
            <a:ext cx="4346538" cy="1399501"/>
            <a:chOff x="516" y="950"/>
            <a:chExt cx="4686" cy="2420"/>
          </a:xfrm>
        </p:grpSpPr>
        <p:sp>
          <p:nvSpPr>
            <p:cNvPr id="20" name="Freeform 5"/>
            <p:cNvSpPr>
              <a:spLocks/>
            </p:cNvSpPr>
            <p:nvPr/>
          </p:nvSpPr>
          <p:spPr bwMode="auto">
            <a:xfrm>
              <a:off x="1180" y="978"/>
              <a:ext cx="178" cy="94"/>
            </a:xfrm>
            <a:custGeom>
              <a:avLst/>
              <a:gdLst>
                <a:gd name="T0" fmla="*/ 92 w 178"/>
                <a:gd name="T1" fmla="*/ 2 h 94"/>
                <a:gd name="T2" fmla="*/ 88 w 178"/>
                <a:gd name="T3" fmla="*/ 2 h 94"/>
                <a:gd name="T4" fmla="*/ 86 w 178"/>
                <a:gd name="T5" fmla="*/ 2 h 94"/>
                <a:gd name="T6" fmla="*/ 84 w 178"/>
                <a:gd name="T7" fmla="*/ 2 h 94"/>
                <a:gd name="T8" fmla="*/ 74 w 178"/>
                <a:gd name="T9" fmla="*/ 16 h 94"/>
                <a:gd name="T10" fmla="*/ 62 w 178"/>
                <a:gd name="T11" fmla="*/ 20 h 94"/>
                <a:gd name="T12" fmla="*/ 56 w 178"/>
                <a:gd name="T13" fmla="*/ 16 h 94"/>
                <a:gd name="T14" fmla="*/ 62 w 178"/>
                <a:gd name="T15" fmla="*/ 8 h 94"/>
                <a:gd name="T16" fmla="*/ 58 w 178"/>
                <a:gd name="T17" fmla="*/ 0 h 94"/>
                <a:gd name="T18" fmla="*/ 58 w 178"/>
                <a:gd name="T19" fmla="*/ 0 h 94"/>
                <a:gd name="T20" fmla="*/ 44 w 178"/>
                <a:gd name="T21" fmla="*/ 4 h 94"/>
                <a:gd name="T22" fmla="*/ 30 w 178"/>
                <a:gd name="T23" fmla="*/ 6 h 94"/>
                <a:gd name="T24" fmla="*/ 28 w 178"/>
                <a:gd name="T25" fmla="*/ 6 h 94"/>
                <a:gd name="T26" fmla="*/ 10 w 178"/>
                <a:gd name="T27" fmla="*/ 8 h 94"/>
                <a:gd name="T28" fmla="*/ 0 w 178"/>
                <a:gd name="T29" fmla="*/ 18 h 94"/>
                <a:gd name="T30" fmla="*/ 2 w 178"/>
                <a:gd name="T31" fmla="*/ 24 h 94"/>
                <a:gd name="T32" fmla="*/ 22 w 178"/>
                <a:gd name="T33" fmla="*/ 30 h 94"/>
                <a:gd name="T34" fmla="*/ 30 w 178"/>
                <a:gd name="T35" fmla="*/ 38 h 94"/>
                <a:gd name="T36" fmla="*/ 30 w 178"/>
                <a:gd name="T37" fmla="*/ 48 h 94"/>
                <a:gd name="T38" fmla="*/ 32 w 178"/>
                <a:gd name="T39" fmla="*/ 50 h 94"/>
                <a:gd name="T40" fmla="*/ 52 w 178"/>
                <a:gd name="T41" fmla="*/ 46 h 94"/>
                <a:gd name="T42" fmla="*/ 70 w 178"/>
                <a:gd name="T43" fmla="*/ 40 h 94"/>
                <a:gd name="T44" fmla="*/ 76 w 178"/>
                <a:gd name="T45" fmla="*/ 42 h 94"/>
                <a:gd name="T46" fmla="*/ 72 w 178"/>
                <a:gd name="T47" fmla="*/ 48 h 94"/>
                <a:gd name="T48" fmla="*/ 46 w 178"/>
                <a:gd name="T49" fmla="*/ 54 h 94"/>
                <a:gd name="T50" fmla="*/ 38 w 178"/>
                <a:gd name="T51" fmla="*/ 64 h 94"/>
                <a:gd name="T52" fmla="*/ 48 w 178"/>
                <a:gd name="T53" fmla="*/ 64 h 94"/>
                <a:gd name="T54" fmla="*/ 58 w 178"/>
                <a:gd name="T55" fmla="*/ 64 h 94"/>
                <a:gd name="T56" fmla="*/ 54 w 178"/>
                <a:gd name="T57" fmla="*/ 68 h 94"/>
                <a:gd name="T58" fmla="*/ 34 w 178"/>
                <a:gd name="T59" fmla="*/ 72 h 94"/>
                <a:gd name="T60" fmla="*/ 32 w 178"/>
                <a:gd name="T61" fmla="*/ 76 h 94"/>
                <a:gd name="T62" fmla="*/ 46 w 178"/>
                <a:gd name="T63" fmla="*/ 84 h 94"/>
                <a:gd name="T64" fmla="*/ 74 w 178"/>
                <a:gd name="T65" fmla="*/ 94 h 94"/>
                <a:gd name="T66" fmla="*/ 78 w 178"/>
                <a:gd name="T67" fmla="*/ 94 h 94"/>
                <a:gd name="T68" fmla="*/ 98 w 178"/>
                <a:gd name="T69" fmla="*/ 84 h 94"/>
                <a:gd name="T70" fmla="*/ 110 w 178"/>
                <a:gd name="T71" fmla="*/ 66 h 94"/>
                <a:gd name="T72" fmla="*/ 128 w 178"/>
                <a:gd name="T73" fmla="*/ 50 h 94"/>
                <a:gd name="T74" fmla="*/ 130 w 178"/>
                <a:gd name="T75" fmla="*/ 50 h 94"/>
                <a:gd name="T76" fmla="*/ 136 w 178"/>
                <a:gd name="T77" fmla="*/ 64 h 94"/>
                <a:gd name="T78" fmla="*/ 142 w 178"/>
                <a:gd name="T79" fmla="*/ 80 h 94"/>
                <a:gd name="T80" fmla="*/ 150 w 178"/>
                <a:gd name="T81" fmla="*/ 82 h 94"/>
                <a:gd name="T82" fmla="*/ 172 w 178"/>
                <a:gd name="T83" fmla="*/ 78 h 94"/>
                <a:gd name="T84" fmla="*/ 176 w 178"/>
                <a:gd name="T85" fmla="*/ 72 h 94"/>
                <a:gd name="T86" fmla="*/ 168 w 178"/>
                <a:gd name="T87" fmla="*/ 68 h 94"/>
                <a:gd name="T88" fmla="*/ 162 w 178"/>
                <a:gd name="T89" fmla="*/ 56 h 94"/>
                <a:gd name="T90" fmla="*/ 140 w 178"/>
                <a:gd name="T91" fmla="*/ 34 h 94"/>
                <a:gd name="T92" fmla="*/ 128 w 178"/>
                <a:gd name="T93" fmla="*/ 28 h 94"/>
                <a:gd name="T94" fmla="*/ 128 w 178"/>
                <a:gd name="T95" fmla="*/ 20 h 94"/>
                <a:gd name="T96" fmla="*/ 126 w 178"/>
                <a:gd name="T97" fmla="*/ 18 h 94"/>
                <a:gd name="T98" fmla="*/ 122 w 178"/>
                <a:gd name="T99" fmla="*/ 20 h 94"/>
                <a:gd name="T100" fmla="*/ 118 w 178"/>
                <a:gd name="T101" fmla="*/ 20 h 94"/>
                <a:gd name="T102" fmla="*/ 114 w 178"/>
                <a:gd name="T103" fmla="*/ 14 h 94"/>
                <a:gd name="T104" fmla="*/ 112 w 178"/>
                <a:gd name="T105" fmla="*/ 4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78" h="94">
                  <a:moveTo>
                    <a:pt x="104" y="0"/>
                  </a:moveTo>
                  <a:lnTo>
                    <a:pt x="104" y="0"/>
                  </a:lnTo>
                  <a:lnTo>
                    <a:pt x="92" y="2"/>
                  </a:lnTo>
                  <a:lnTo>
                    <a:pt x="92" y="2"/>
                  </a:lnTo>
                  <a:lnTo>
                    <a:pt x="88" y="2"/>
                  </a:lnTo>
                  <a:lnTo>
                    <a:pt x="88" y="2"/>
                  </a:lnTo>
                  <a:lnTo>
                    <a:pt x="88" y="2"/>
                  </a:lnTo>
                  <a:lnTo>
                    <a:pt x="88" y="2"/>
                  </a:lnTo>
                  <a:lnTo>
                    <a:pt x="86" y="2"/>
                  </a:lnTo>
                  <a:lnTo>
                    <a:pt x="86" y="2"/>
                  </a:lnTo>
                  <a:lnTo>
                    <a:pt x="84" y="2"/>
                  </a:lnTo>
                  <a:lnTo>
                    <a:pt x="84" y="2"/>
                  </a:lnTo>
                  <a:lnTo>
                    <a:pt x="82" y="6"/>
                  </a:lnTo>
                  <a:lnTo>
                    <a:pt x="82" y="6"/>
                  </a:lnTo>
                  <a:lnTo>
                    <a:pt x="74" y="16"/>
                  </a:lnTo>
                  <a:lnTo>
                    <a:pt x="68" y="20"/>
                  </a:lnTo>
                  <a:lnTo>
                    <a:pt x="62" y="20"/>
                  </a:lnTo>
                  <a:lnTo>
                    <a:pt x="62" y="20"/>
                  </a:lnTo>
                  <a:lnTo>
                    <a:pt x="58" y="20"/>
                  </a:lnTo>
                  <a:lnTo>
                    <a:pt x="56" y="16"/>
                  </a:lnTo>
                  <a:lnTo>
                    <a:pt x="56" y="16"/>
                  </a:lnTo>
                  <a:lnTo>
                    <a:pt x="56" y="14"/>
                  </a:lnTo>
                  <a:lnTo>
                    <a:pt x="58" y="12"/>
                  </a:lnTo>
                  <a:lnTo>
                    <a:pt x="62" y="8"/>
                  </a:lnTo>
                  <a:lnTo>
                    <a:pt x="64" y="4"/>
                  </a:lnTo>
                  <a:lnTo>
                    <a:pt x="62" y="2"/>
                  </a:lnTo>
                  <a:lnTo>
                    <a:pt x="58" y="0"/>
                  </a:lnTo>
                  <a:lnTo>
                    <a:pt x="58" y="0"/>
                  </a:lnTo>
                  <a:lnTo>
                    <a:pt x="58" y="0"/>
                  </a:lnTo>
                  <a:lnTo>
                    <a:pt x="58" y="0"/>
                  </a:lnTo>
                  <a:lnTo>
                    <a:pt x="50" y="2"/>
                  </a:lnTo>
                  <a:lnTo>
                    <a:pt x="44" y="4"/>
                  </a:lnTo>
                  <a:lnTo>
                    <a:pt x="44" y="4"/>
                  </a:lnTo>
                  <a:lnTo>
                    <a:pt x="36" y="4"/>
                  </a:lnTo>
                  <a:lnTo>
                    <a:pt x="30" y="6"/>
                  </a:lnTo>
                  <a:lnTo>
                    <a:pt x="30" y="6"/>
                  </a:lnTo>
                  <a:lnTo>
                    <a:pt x="30" y="6"/>
                  </a:lnTo>
                  <a:lnTo>
                    <a:pt x="30" y="6"/>
                  </a:lnTo>
                  <a:lnTo>
                    <a:pt x="28" y="6"/>
                  </a:lnTo>
                  <a:lnTo>
                    <a:pt x="28" y="6"/>
                  </a:lnTo>
                  <a:lnTo>
                    <a:pt x="20" y="6"/>
                  </a:lnTo>
                  <a:lnTo>
                    <a:pt x="10" y="8"/>
                  </a:lnTo>
                  <a:lnTo>
                    <a:pt x="4" y="10"/>
                  </a:lnTo>
                  <a:lnTo>
                    <a:pt x="2" y="14"/>
                  </a:lnTo>
                  <a:lnTo>
                    <a:pt x="0" y="18"/>
                  </a:lnTo>
                  <a:lnTo>
                    <a:pt x="0" y="18"/>
                  </a:lnTo>
                  <a:lnTo>
                    <a:pt x="0" y="20"/>
                  </a:lnTo>
                  <a:lnTo>
                    <a:pt x="2" y="24"/>
                  </a:lnTo>
                  <a:lnTo>
                    <a:pt x="8" y="26"/>
                  </a:lnTo>
                  <a:lnTo>
                    <a:pt x="22" y="30"/>
                  </a:lnTo>
                  <a:lnTo>
                    <a:pt x="22" y="30"/>
                  </a:lnTo>
                  <a:lnTo>
                    <a:pt x="26" y="32"/>
                  </a:lnTo>
                  <a:lnTo>
                    <a:pt x="28" y="34"/>
                  </a:lnTo>
                  <a:lnTo>
                    <a:pt x="30" y="38"/>
                  </a:lnTo>
                  <a:lnTo>
                    <a:pt x="28" y="44"/>
                  </a:lnTo>
                  <a:lnTo>
                    <a:pt x="28" y="46"/>
                  </a:lnTo>
                  <a:lnTo>
                    <a:pt x="30" y="48"/>
                  </a:lnTo>
                  <a:lnTo>
                    <a:pt x="30" y="48"/>
                  </a:lnTo>
                  <a:lnTo>
                    <a:pt x="30" y="50"/>
                  </a:lnTo>
                  <a:lnTo>
                    <a:pt x="32" y="50"/>
                  </a:lnTo>
                  <a:lnTo>
                    <a:pt x="32" y="50"/>
                  </a:lnTo>
                  <a:lnTo>
                    <a:pt x="42" y="50"/>
                  </a:lnTo>
                  <a:lnTo>
                    <a:pt x="52" y="46"/>
                  </a:lnTo>
                  <a:lnTo>
                    <a:pt x="52" y="46"/>
                  </a:lnTo>
                  <a:lnTo>
                    <a:pt x="62" y="42"/>
                  </a:lnTo>
                  <a:lnTo>
                    <a:pt x="70" y="40"/>
                  </a:lnTo>
                  <a:lnTo>
                    <a:pt x="70" y="40"/>
                  </a:lnTo>
                  <a:lnTo>
                    <a:pt x="76" y="42"/>
                  </a:lnTo>
                  <a:lnTo>
                    <a:pt x="76" y="42"/>
                  </a:lnTo>
                  <a:lnTo>
                    <a:pt x="76" y="44"/>
                  </a:lnTo>
                  <a:lnTo>
                    <a:pt x="76" y="44"/>
                  </a:lnTo>
                  <a:lnTo>
                    <a:pt x="72" y="48"/>
                  </a:lnTo>
                  <a:lnTo>
                    <a:pt x="58" y="50"/>
                  </a:lnTo>
                  <a:lnTo>
                    <a:pt x="58" y="50"/>
                  </a:lnTo>
                  <a:lnTo>
                    <a:pt x="46" y="54"/>
                  </a:lnTo>
                  <a:lnTo>
                    <a:pt x="40" y="58"/>
                  </a:lnTo>
                  <a:lnTo>
                    <a:pt x="38" y="64"/>
                  </a:lnTo>
                  <a:lnTo>
                    <a:pt x="38" y="64"/>
                  </a:lnTo>
                  <a:lnTo>
                    <a:pt x="40" y="64"/>
                  </a:lnTo>
                  <a:lnTo>
                    <a:pt x="40" y="64"/>
                  </a:lnTo>
                  <a:lnTo>
                    <a:pt x="48" y="64"/>
                  </a:lnTo>
                  <a:lnTo>
                    <a:pt x="48" y="64"/>
                  </a:lnTo>
                  <a:lnTo>
                    <a:pt x="58" y="64"/>
                  </a:lnTo>
                  <a:lnTo>
                    <a:pt x="58" y="64"/>
                  </a:lnTo>
                  <a:lnTo>
                    <a:pt x="62" y="64"/>
                  </a:lnTo>
                  <a:lnTo>
                    <a:pt x="62" y="64"/>
                  </a:lnTo>
                  <a:lnTo>
                    <a:pt x="54" y="68"/>
                  </a:lnTo>
                  <a:lnTo>
                    <a:pt x="46" y="68"/>
                  </a:lnTo>
                  <a:lnTo>
                    <a:pt x="38" y="70"/>
                  </a:lnTo>
                  <a:lnTo>
                    <a:pt x="34" y="72"/>
                  </a:lnTo>
                  <a:lnTo>
                    <a:pt x="32" y="74"/>
                  </a:lnTo>
                  <a:lnTo>
                    <a:pt x="32" y="74"/>
                  </a:lnTo>
                  <a:lnTo>
                    <a:pt x="32" y="76"/>
                  </a:lnTo>
                  <a:lnTo>
                    <a:pt x="32" y="78"/>
                  </a:lnTo>
                  <a:lnTo>
                    <a:pt x="36" y="80"/>
                  </a:lnTo>
                  <a:lnTo>
                    <a:pt x="46" y="84"/>
                  </a:lnTo>
                  <a:lnTo>
                    <a:pt x="46" y="84"/>
                  </a:lnTo>
                  <a:lnTo>
                    <a:pt x="60" y="88"/>
                  </a:lnTo>
                  <a:lnTo>
                    <a:pt x="74" y="94"/>
                  </a:lnTo>
                  <a:lnTo>
                    <a:pt x="74" y="94"/>
                  </a:lnTo>
                  <a:lnTo>
                    <a:pt x="78" y="94"/>
                  </a:lnTo>
                  <a:lnTo>
                    <a:pt x="78" y="94"/>
                  </a:lnTo>
                  <a:lnTo>
                    <a:pt x="84" y="94"/>
                  </a:lnTo>
                  <a:lnTo>
                    <a:pt x="90" y="90"/>
                  </a:lnTo>
                  <a:lnTo>
                    <a:pt x="98" y="84"/>
                  </a:lnTo>
                  <a:lnTo>
                    <a:pt x="104" y="74"/>
                  </a:lnTo>
                  <a:lnTo>
                    <a:pt x="110" y="66"/>
                  </a:lnTo>
                  <a:lnTo>
                    <a:pt x="110" y="66"/>
                  </a:lnTo>
                  <a:lnTo>
                    <a:pt x="118" y="56"/>
                  </a:lnTo>
                  <a:lnTo>
                    <a:pt x="122" y="52"/>
                  </a:lnTo>
                  <a:lnTo>
                    <a:pt x="128" y="50"/>
                  </a:lnTo>
                  <a:lnTo>
                    <a:pt x="128" y="50"/>
                  </a:lnTo>
                  <a:lnTo>
                    <a:pt x="130" y="50"/>
                  </a:lnTo>
                  <a:lnTo>
                    <a:pt x="130" y="50"/>
                  </a:lnTo>
                  <a:lnTo>
                    <a:pt x="136" y="52"/>
                  </a:lnTo>
                  <a:lnTo>
                    <a:pt x="136" y="56"/>
                  </a:lnTo>
                  <a:lnTo>
                    <a:pt x="136" y="64"/>
                  </a:lnTo>
                  <a:lnTo>
                    <a:pt x="136" y="64"/>
                  </a:lnTo>
                  <a:lnTo>
                    <a:pt x="140" y="76"/>
                  </a:lnTo>
                  <a:lnTo>
                    <a:pt x="142" y="80"/>
                  </a:lnTo>
                  <a:lnTo>
                    <a:pt x="146" y="82"/>
                  </a:lnTo>
                  <a:lnTo>
                    <a:pt x="146" y="82"/>
                  </a:lnTo>
                  <a:lnTo>
                    <a:pt x="150" y="82"/>
                  </a:lnTo>
                  <a:lnTo>
                    <a:pt x="150" y="82"/>
                  </a:lnTo>
                  <a:lnTo>
                    <a:pt x="166" y="80"/>
                  </a:lnTo>
                  <a:lnTo>
                    <a:pt x="172" y="78"/>
                  </a:lnTo>
                  <a:lnTo>
                    <a:pt x="178" y="76"/>
                  </a:lnTo>
                  <a:lnTo>
                    <a:pt x="178" y="76"/>
                  </a:lnTo>
                  <a:lnTo>
                    <a:pt x="176" y="72"/>
                  </a:lnTo>
                  <a:lnTo>
                    <a:pt x="174" y="72"/>
                  </a:lnTo>
                  <a:lnTo>
                    <a:pt x="168" y="68"/>
                  </a:lnTo>
                  <a:lnTo>
                    <a:pt x="168" y="68"/>
                  </a:lnTo>
                  <a:lnTo>
                    <a:pt x="164" y="62"/>
                  </a:lnTo>
                  <a:lnTo>
                    <a:pt x="162" y="56"/>
                  </a:lnTo>
                  <a:lnTo>
                    <a:pt x="162" y="56"/>
                  </a:lnTo>
                  <a:lnTo>
                    <a:pt x="158" y="50"/>
                  </a:lnTo>
                  <a:lnTo>
                    <a:pt x="152" y="44"/>
                  </a:lnTo>
                  <a:lnTo>
                    <a:pt x="140" y="34"/>
                  </a:lnTo>
                  <a:lnTo>
                    <a:pt x="140" y="34"/>
                  </a:lnTo>
                  <a:lnTo>
                    <a:pt x="134" y="32"/>
                  </a:lnTo>
                  <a:lnTo>
                    <a:pt x="128" y="28"/>
                  </a:lnTo>
                  <a:lnTo>
                    <a:pt x="128" y="28"/>
                  </a:lnTo>
                  <a:lnTo>
                    <a:pt x="128" y="24"/>
                  </a:lnTo>
                  <a:lnTo>
                    <a:pt x="128" y="20"/>
                  </a:lnTo>
                  <a:lnTo>
                    <a:pt x="126" y="18"/>
                  </a:lnTo>
                  <a:lnTo>
                    <a:pt x="126" y="18"/>
                  </a:lnTo>
                  <a:lnTo>
                    <a:pt x="126" y="18"/>
                  </a:lnTo>
                  <a:lnTo>
                    <a:pt x="126" y="18"/>
                  </a:lnTo>
                  <a:lnTo>
                    <a:pt x="122" y="20"/>
                  </a:lnTo>
                  <a:lnTo>
                    <a:pt x="122" y="20"/>
                  </a:lnTo>
                  <a:lnTo>
                    <a:pt x="120" y="20"/>
                  </a:lnTo>
                  <a:lnTo>
                    <a:pt x="120" y="20"/>
                  </a:lnTo>
                  <a:lnTo>
                    <a:pt x="118" y="20"/>
                  </a:lnTo>
                  <a:lnTo>
                    <a:pt x="118" y="20"/>
                  </a:lnTo>
                  <a:lnTo>
                    <a:pt x="114" y="18"/>
                  </a:lnTo>
                  <a:lnTo>
                    <a:pt x="114" y="14"/>
                  </a:lnTo>
                  <a:lnTo>
                    <a:pt x="114" y="10"/>
                  </a:lnTo>
                  <a:lnTo>
                    <a:pt x="112" y="4"/>
                  </a:lnTo>
                  <a:lnTo>
                    <a:pt x="112" y="4"/>
                  </a:lnTo>
                  <a:lnTo>
                    <a:pt x="108" y="2"/>
                  </a:lnTo>
                  <a:lnTo>
                    <a:pt x="104"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21" name="Freeform 6"/>
            <p:cNvSpPr>
              <a:spLocks/>
            </p:cNvSpPr>
            <p:nvPr/>
          </p:nvSpPr>
          <p:spPr bwMode="auto">
            <a:xfrm>
              <a:off x="1180" y="978"/>
              <a:ext cx="178" cy="94"/>
            </a:xfrm>
            <a:custGeom>
              <a:avLst/>
              <a:gdLst>
                <a:gd name="T0" fmla="*/ 92 w 178"/>
                <a:gd name="T1" fmla="*/ 2 h 94"/>
                <a:gd name="T2" fmla="*/ 88 w 178"/>
                <a:gd name="T3" fmla="*/ 2 h 94"/>
                <a:gd name="T4" fmla="*/ 86 w 178"/>
                <a:gd name="T5" fmla="*/ 2 h 94"/>
                <a:gd name="T6" fmla="*/ 84 w 178"/>
                <a:gd name="T7" fmla="*/ 2 h 94"/>
                <a:gd name="T8" fmla="*/ 74 w 178"/>
                <a:gd name="T9" fmla="*/ 16 h 94"/>
                <a:gd name="T10" fmla="*/ 62 w 178"/>
                <a:gd name="T11" fmla="*/ 20 h 94"/>
                <a:gd name="T12" fmla="*/ 56 w 178"/>
                <a:gd name="T13" fmla="*/ 16 h 94"/>
                <a:gd name="T14" fmla="*/ 62 w 178"/>
                <a:gd name="T15" fmla="*/ 8 h 94"/>
                <a:gd name="T16" fmla="*/ 58 w 178"/>
                <a:gd name="T17" fmla="*/ 0 h 94"/>
                <a:gd name="T18" fmla="*/ 58 w 178"/>
                <a:gd name="T19" fmla="*/ 0 h 94"/>
                <a:gd name="T20" fmla="*/ 44 w 178"/>
                <a:gd name="T21" fmla="*/ 4 h 94"/>
                <a:gd name="T22" fmla="*/ 30 w 178"/>
                <a:gd name="T23" fmla="*/ 6 h 94"/>
                <a:gd name="T24" fmla="*/ 28 w 178"/>
                <a:gd name="T25" fmla="*/ 6 h 94"/>
                <a:gd name="T26" fmla="*/ 10 w 178"/>
                <a:gd name="T27" fmla="*/ 8 h 94"/>
                <a:gd name="T28" fmla="*/ 0 w 178"/>
                <a:gd name="T29" fmla="*/ 18 h 94"/>
                <a:gd name="T30" fmla="*/ 2 w 178"/>
                <a:gd name="T31" fmla="*/ 24 h 94"/>
                <a:gd name="T32" fmla="*/ 22 w 178"/>
                <a:gd name="T33" fmla="*/ 30 h 94"/>
                <a:gd name="T34" fmla="*/ 30 w 178"/>
                <a:gd name="T35" fmla="*/ 38 h 94"/>
                <a:gd name="T36" fmla="*/ 30 w 178"/>
                <a:gd name="T37" fmla="*/ 48 h 94"/>
                <a:gd name="T38" fmla="*/ 32 w 178"/>
                <a:gd name="T39" fmla="*/ 50 h 94"/>
                <a:gd name="T40" fmla="*/ 52 w 178"/>
                <a:gd name="T41" fmla="*/ 46 h 94"/>
                <a:gd name="T42" fmla="*/ 70 w 178"/>
                <a:gd name="T43" fmla="*/ 40 h 94"/>
                <a:gd name="T44" fmla="*/ 76 w 178"/>
                <a:gd name="T45" fmla="*/ 42 h 94"/>
                <a:gd name="T46" fmla="*/ 72 w 178"/>
                <a:gd name="T47" fmla="*/ 48 h 94"/>
                <a:gd name="T48" fmla="*/ 46 w 178"/>
                <a:gd name="T49" fmla="*/ 54 h 94"/>
                <a:gd name="T50" fmla="*/ 38 w 178"/>
                <a:gd name="T51" fmla="*/ 64 h 94"/>
                <a:gd name="T52" fmla="*/ 48 w 178"/>
                <a:gd name="T53" fmla="*/ 64 h 94"/>
                <a:gd name="T54" fmla="*/ 58 w 178"/>
                <a:gd name="T55" fmla="*/ 64 h 94"/>
                <a:gd name="T56" fmla="*/ 54 w 178"/>
                <a:gd name="T57" fmla="*/ 68 h 94"/>
                <a:gd name="T58" fmla="*/ 34 w 178"/>
                <a:gd name="T59" fmla="*/ 72 h 94"/>
                <a:gd name="T60" fmla="*/ 32 w 178"/>
                <a:gd name="T61" fmla="*/ 76 h 94"/>
                <a:gd name="T62" fmla="*/ 46 w 178"/>
                <a:gd name="T63" fmla="*/ 84 h 94"/>
                <a:gd name="T64" fmla="*/ 74 w 178"/>
                <a:gd name="T65" fmla="*/ 94 h 94"/>
                <a:gd name="T66" fmla="*/ 78 w 178"/>
                <a:gd name="T67" fmla="*/ 94 h 94"/>
                <a:gd name="T68" fmla="*/ 98 w 178"/>
                <a:gd name="T69" fmla="*/ 84 h 94"/>
                <a:gd name="T70" fmla="*/ 110 w 178"/>
                <a:gd name="T71" fmla="*/ 66 h 94"/>
                <a:gd name="T72" fmla="*/ 128 w 178"/>
                <a:gd name="T73" fmla="*/ 50 h 94"/>
                <a:gd name="T74" fmla="*/ 130 w 178"/>
                <a:gd name="T75" fmla="*/ 50 h 94"/>
                <a:gd name="T76" fmla="*/ 136 w 178"/>
                <a:gd name="T77" fmla="*/ 64 h 94"/>
                <a:gd name="T78" fmla="*/ 142 w 178"/>
                <a:gd name="T79" fmla="*/ 80 h 94"/>
                <a:gd name="T80" fmla="*/ 150 w 178"/>
                <a:gd name="T81" fmla="*/ 82 h 94"/>
                <a:gd name="T82" fmla="*/ 172 w 178"/>
                <a:gd name="T83" fmla="*/ 78 h 94"/>
                <a:gd name="T84" fmla="*/ 176 w 178"/>
                <a:gd name="T85" fmla="*/ 72 h 94"/>
                <a:gd name="T86" fmla="*/ 168 w 178"/>
                <a:gd name="T87" fmla="*/ 68 h 94"/>
                <a:gd name="T88" fmla="*/ 162 w 178"/>
                <a:gd name="T89" fmla="*/ 56 h 94"/>
                <a:gd name="T90" fmla="*/ 140 w 178"/>
                <a:gd name="T91" fmla="*/ 34 h 94"/>
                <a:gd name="T92" fmla="*/ 128 w 178"/>
                <a:gd name="T93" fmla="*/ 28 h 94"/>
                <a:gd name="T94" fmla="*/ 128 w 178"/>
                <a:gd name="T95" fmla="*/ 20 h 94"/>
                <a:gd name="T96" fmla="*/ 126 w 178"/>
                <a:gd name="T97" fmla="*/ 18 h 94"/>
                <a:gd name="T98" fmla="*/ 122 w 178"/>
                <a:gd name="T99" fmla="*/ 20 h 94"/>
                <a:gd name="T100" fmla="*/ 118 w 178"/>
                <a:gd name="T101" fmla="*/ 20 h 94"/>
                <a:gd name="T102" fmla="*/ 114 w 178"/>
                <a:gd name="T103" fmla="*/ 14 h 94"/>
                <a:gd name="T104" fmla="*/ 112 w 178"/>
                <a:gd name="T105" fmla="*/ 4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78" h="94">
                  <a:moveTo>
                    <a:pt x="104" y="0"/>
                  </a:moveTo>
                  <a:lnTo>
                    <a:pt x="104" y="0"/>
                  </a:lnTo>
                  <a:lnTo>
                    <a:pt x="92" y="2"/>
                  </a:lnTo>
                  <a:lnTo>
                    <a:pt x="92" y="2"/>
                  </a:lnTo>
                  <a:lnTo>
                    <a:pt x="88" y="2"/>
                  </a:lnTo>
                  <a:lnTo>
                    <a:pt x="88" y="2"/>
                  </a:lnTo>
                  <a:lnTo>
                    <a:pt x="88" y="2"/>
                  </a:lnTo>
                  <a:lnTo>
                    <a:pt x="88" y="2"/>
                  </a:lnTo>
                  <a:lnTo>
                    <a:pt x="86" y="2"/>
                  </a:lnTo>
                  <a:lnTo>
                    <a:pt x="86" y="2"/>
                  </a:lnTo>
                  <a:lnTo>
                    <a:pt x="84" y="2"/>
                  </a:lnTo>
                  <a:lnTo>
                    <a:pt x="84" y="2"/>
                  </a:lnTo>
                  <a:lnTo>
                    <a:pt x="82" y="6"/>
                  </a:lnTo>
                  <a:lnTo>
                    <a:pt x="82" y="6"/>
                  </a:lnTo>
                  <a:lnTo>
                    <a:pt x="74" y="16"/>
                  </a:lnTo>
                  <a:lnTo>
                    <a:pt x="68" y="20"/>
                  </a:lnTo>
                  <a:lnTo>
                    <a:pt x="62" y="20"/>
                  </a:lnTo>
                  <a:lnTo>
                    <a:pt x="62" y="20"/>
                  </a:lnTo>
                  <a:lnTo>
                    <a:pt x="58" y="20"/>
                  </a:lnTo>
                  <a:lnTo>
                    <a:pt x="56" y="16"/>
                  </a:lnTo>
                  <a:lnTo>
                    <a:pt x="56" y="16"/>
                  </a:lnTo>
                  <a:lnTo>
                    <a:pt x="56" y="14"/>
                  </a:lnTo>
                  <a:lnTo>
                    <a:pt x="58" y="12"/>
                  </a:lnTo>
                  <a:lnTo>
                    <a:pt x="62" y="8"/>
                  </a:lnTo>
                  <a:lnTo>
                    <a:pt x="64" y="4"/>
                  </a:lnTo>
                  <a:lnTo>
                    <a:pt x="62" y="2"/>
                  </a:lnTo>
                  <a:lnTo>
                    <a:pt x="58" y="0"/>
                  </a:lnTo>
                  <a:lnTo>
                    <a:pt x="58" y="0"/>
                  </a:lnTo>
                  <a:lnTo>
                    <a:pt x="58" y="0"/>
                  </a:lnTo>
                  <a:lnTo>
                    <a:pt x="58" y="0"/>
                  </a:lnTo>
                  <a:lnTo>
                    <a:pt x="50" y="2"/>
                  </a:lnTo>
                  <a:lnTo>
                    <a:pt x="44" y="4"/>
                  </a:lnTo>
                  <a:lnTo>
                    <a:pt x="44" y="4"/>
                  </a:lnTo>
                  <a:lnTo>
                    <a:pt x="36" y="4"/>
                  </a:lnTo>
                  <a:lnTo>
                    <a:pt x="30" y="6"/>
                  </a:lnTo>
                  <a:lnTo>
                    <a:pt x="30" y="6"/>
                  </a:lnTo>
                  <a:lnTo>
                    <a:pt x="30" y="6"/>
                  </a:lnTo>
                  <a:lnTo>
                    <a:pt x="30" y="6"/>
                  </a:lnTo>
                  <a:lnTo>
                    <a:pt x="28" y="6"/>
                  </a:lnTo>
                  <a:lnTo>
                    <a:pt x="28" y="6"/>
                  </a:lnTo>
                  <a:lnTo>
                    <a:pt x="20" y="6"/>
                  </a:lnTo>
                  <a:lnTo>
                    <a:pt x="10" y="8"/>
                  </a:lnTo>
                  <a:lnTo>
                    <a:pt x="4" y="10"/>
                  </a:lnTo>
                  <a:lnTo>
                    <a:pt x="2" y="14"/>
                  </a:lnTo>
                  <a:lnTo>
                    <a:pt x="0" y="18"/>
                  </a:lnTo>
                  <a:lnTo>
                    <a:pt x="0" y="18"/>
                  </a:lnTo>
                  <a:lnTo>
                    <a:pt x="0" y="20"/>
                  </a:lnTo>
                  <a:lnTo>
                    <a:pt x="2" y="24"/>
                  </a:lnTo>
                  <a:lnTo>
                    <a:pt x="8" y="26"/>
                  </a:lnTo>
                  <a:lnTo>
                    <a:pt x="22" y="30"/>
                  </a:lnTo>
                  <a:lnTo>
                    <a:pt x="22" y="30"/>
                  </a:lnTo>
                  <a:lnTo>
                    <a:pt x="26" y="32"/>
                  </a:lnTo>
                  <a:lnTo>
                    <a:pt x="28" y="34"/>
                  </a:lnTo>
                  <a:lnTo>
                    <a:pt x="30" y="38"/>
                  </a:lnTo>
                  <a:lnTo>
                    <a:pt x="28" y="44"/>
                  </a:lnTo>
                  <a:lnTo>
                    <a:pt x="28" y="46"/>
                  </a:lnTo>
                  <a:lnTo>
                    <a:pt x="30" y="48"/>
                  </a:lnTo>
                  <a:lnTo>
                    <a:pt x="30" y="48"/>
                  </a:lnTo>
                  <a:lnTo>
                    <a:pt x="30" y="50"/>
                  </a:lnTo>
                  <a:lnTo>
                    <a:pt x="32" y="50"/>
                  </a:lnTo>
                  <a:lnTo>
                    <a:pt x="32" y="50"/>
                  </a:lnTo>
                  <a:lnTo>
                    <a:pt x="42" y="50"/>
                  </a:lnTo>
                  <a:lnTo>
                    <a:pt x="52" y="46"/>
                  </a:lnTo>
                  <a:lnTo>
                    <a:pt x="52" y="46"/>
                  </a:lnTo>
                  <a:lnTo>
                    <a:pt x="62" y="42"/>
                  </a:lnTo>
                  <a:lnTo>
                    <a:pt x="70" y="40"/>
                  </a:lnTo>
                  <a:lnTo>
                    <a:pt x="70" y="40"/>
                  </a:lnTo>
                  <a:lnTo>
                    <a:pt x="76" y="42"/>
                  </a:lnTo>
                  <a:lnTo>
                    <a:pt x="76" y="42"/>
                  </a:lnTo>
                  <a:lnTo>
                    <a:pt x="76" y="44"/>
                  </a:lnTo>
                  <a:lnTo>
                    <a:pt x="76" y="44"/>
                  </a:lnTo>
                  <a:lnTo>
                    <a:pt x="72" y="48"/>
                  </a:lnTo>
                  <a:lnTo>
                    <a:pt x="58" y="50"/>
                  </a:lnTo>
                  <a:lnTo>
                    <a:pt x="58" y="50"/>
                  </a:lnTo>
                  <a:lnTo>
                    <a:pt x="46" y="54"/>
                  </a:lnTo>
                  <a:lnTo>
                    <a:pt x="40" y="58"/>
                  </a:lnTo>
                  <a:lnTo>
                    <a:pt x="38" y="64"/>
                  </a:lnTo>
                  <a:lnTo>
                    <a:pt x="38" y="64"/>
                  </a:lnTo>
                  <a:lnTo>
                    <a:pt x="40" y="64"/>
                  </a:lnTo>
                  <a:lnTo>
                    <a:pt x="40" y="64"/>
                  </a:lnTo>
                  <a:lnTo>
                    <a:pt x="48" y="64"/>
                  </a:lnTo>
                  <a:lnTo>
                    <a:pt x="48" y="64"/>
                  </a:lnTo>
                  <a:lnTo>
                    <a:pt x="58" y="64"/>
                  </a:lnTo>
                  <a:lnTo>
                    <a:pt x="58" y="64"/>
                  </a:lnTo>
                  <a:lnTo>
                    <a:pt x="62" y="64"/>
                  </a:lnTo>
                  <a:lnTo>
                    <a:pt x="62" y="64"/>
                  </a:lnTo>
                  <a:lnTo>
                    <a:pt x="54" y="68"/>
                  </a:lnTo>
                  <a:lnTo>
                    <a:pt x="46" y="68"/>
                  </a:lnTo>
                  <a:lnTo>
                    <a:pt x="38" y="70"/>
                  </a:lnTo>
                  <a:lnTo>
                    <a:pt x="34" y="72"/>
                  </a:lnTo>
                  <a:lnTo>
                    <a:pt x="32" y="74"/>
                  </a:lnTo>
                  <a:lnTo>
                    <a:pt x="32" y="74"/>
                  </a:lnTo>
                  <a:lnTo>
                    <a:pt x="32" y="76"/>
                  </a:lnTo>
                  <a:lnTo>
                    <a:pt x="32" y="78"/>
                  </a:lnTo>
                  <a:lnTo>
                    <a:pt x="36" y="80"/>
                  </a:lnTo>
                  <a:lnTo>
                    <a:pt x="46" y="84"/>
                  </a:lnTo>
                  <a:lnTo>
                    <a:pt x="46" y="84"/>
                  </a:lnTo>
                  <a:lnTo>
                    <a:pt x="60" y="88"/>
                  </a:lnTo>
                  <a:lnTo>
                    <a:pt x="74" y="94"/>
                  </a:lnTo>
                  <a:lnTo>
                    <a:pt x="74" y="94"/>
                  </a:lnTo>
                  <a:lnTo>
                    <a:pt x="78" y="94"/>
                  </a:lnTo>
                  <a:lnTo>
                    <a:pt x="78" y="94"/>
                  </a:lnTo>
                  <a:lnTo>
                    <a:pt x="84" y="94"/>
                  </a:lnTo>
                  <a:lnTo>
                    <a:pt x="90" y="90"/>
                  </a:lnTo>
                  <a:lnTo>
                    <a:pt x="98" y="84"/>
                  </a:lnTo>
                  <a:lnTo>
                    <a:pt x="104" y="74"/>
                  </a:lnTo>
                  <a:lnTo>
                    <a:pt x="110" y="66"/>
                  </a:lnTo>
                  <a:lnTo>
                    <a:pt x="110" y="66"/>
                  </a:lnTo>
                  <a:lnTo>
                    <a:pt x="118" y="56"/>
                  </a:lnTo>
                  <a:lnTo>
                    <a:pt x="122" y="52"/>
                  </a:lnTo>
                  <a:lnTo>
                    <a:pt x="128" y="50"/>
                  </a:lnTo>
                  <a:lnTo>
                    <a:pt x="128" y="50"/>
                  </a:lnTo>
                  <a:lnTo>
                    <a:pt x="130" y="50"/>
                  </a:lnTo>
                  <a:lnTo>
                    <a:pt x="130" y="50"/>
                  </a:lnTo>
                  <a:lnTo>
                    <a:pt x="136" y="52"/>
                  </a:lnTo>
                  <a:lnTo>
                    <a:pt x="136" y="56"/>
                  </a:lnTo>
                  <a:lnTo>
                    <a:pt x="136" y="64"/>
                  </a:lnTo>
                  <a:lnTo>
                    <a:pt x="136" y="64"/>
                  </a:lnTo>
                  <a:lnTo>
                    <a:pt x="140" y="76"/>
                  </a:lnTo>
                  <a:lnTo>
                    <a:pt x="142" y="80"/>
                  </a:lnTo>
                  <a:lnTo>
                    <a:pt x="146" y="82"/>
                  </a:lnTo>
                  <a:lnTo>
                    <a:pt x="146" y="82"/>
                  </a:lnTo>
                  <a:lnTo>
                    <a:pt x="150" y="82"/>
                  </a:lnTo>
                  <a:lnTo>
                    <a:pt x="150" y="82"/>
                  </a:lnTo>
                  <a:lnTo>
                    <a:pt x="166" y="80"/>
                  </a:lnTo>
                  <a:lnTo>
                    <a:pt x="172" y="78"/>
                  </a:lnTo>
                  <a:lnTo>
                    <a:pt x="178" y="76"/>
                  </a:lnTo>
                  <a:lnTo>
                    <a:pt x="178" y="76"/>
                  </a:lnTo>
                  <a:lnTo>
                    <a:pt x="176" y="72"/>
                  </a:lnTo>
                  <a:lnTo>
                    <a:pt x="174" y="72"/>
                  </a:lnTo>
                  <a:lnTo>
                    <a:pt x="168" y="68"/>
                  </a:lnTo>
                  <a:lnTo>
                    <a:pt x="168" y="68"/>
                  </a:lnTo>
                  <a:lnTo>
                    <a:pt x="164" y="62"/>
                  </a:lnTo>
                  <a:lnTo>
                    <a:pt x="162" y="56"/>
                  </a:lnTo>
                  <a:lnTo>
                    <a:pt x="162" y="56"/>
                  </a:lnTo>
                  <a:lnTo>
                    <a:pt x="158" y="50"/>
                  </a:lnTo>
                  <a:lnTo>
                    <a:pt x="152" y="44"/>
                  </a:lnTo>
                  <a:lnTo>
                    <a:pt x="140" y="34"/>
                  </a:lnTo>
                  <a:lnTo>
                    <a:pt x="140" y="34"/>
                  </a:lnTo>
                  <a:lnTo>
                    <a:pt x="134" y="32"/>
                  </a:lnTo>
                  <a:lnTo>
                    <a:pt x="128" y="28"/>
                  </a:lnTo>
                  <a:lnTo>
                    <a:pt x="128" y="28"/>
                  </a:lnTo>
                  <a:lnTo>
                    <a:pt x="128" y="24"/>
                  </a:lnTo>
                  <a:lnTo>
                    <a:pt x="128" y="20"/>
                  </a:lnTo>
                  <a:lnTo>
                    <a:pt x="126" y="18"/>
                  </a:lnTo>
                  <a:lnTo>
                    <a:pt x="126" y="18"/>
                  </a:lnTo>
                  <a:lnTo>
                    <a:pt x="126" y="18"/>
                  </a:lnTo>
                  <a:lnTo>
                    <a:pt x="126" y="18"/>
                  </a:lnTo>
                  <a:lnTo>
                    <a:pt x="122" y="20"/>
                  </a:lnTo>
                  <a:lnTo>
                    <a:pt x="122" y="20"/>
                  </a:lnTo>
                  <a:lnTo>
                    <a:pt x="120" y="20"/>
                  </a:lnTo>
                  <a:lnTo>
                    <a:pt x="120" y="20"/>
                  </a:lnTo>
                  <a:lnTo>
                    <a:pt x="118" y="20"/>
                  </a:lnTo>
                  <a:lnTo>
                    <a:pt x="118" y="20"/>
                  </a:lnTo>
                  <a:lnTo>
                    <a:pt x="114" y="18"/>
                  </a:lnTo>
                  <a:lnTo>
                    <a:pt x="114" y="14"/>
                  </a:lnTo>
                  <a:lnTo>
                    <a:pt x="114" y="10"/>
                  </a:lnTo>
                  <a:lnTo>
                    <a:pt x="112" y="4"/>
                  </a:lnTo>
                  <a:lnTo>
                    <a:pt x="112" y="4"/>
                  </a:lnTo>
                  <a:lnTo>
                    <a:pt x="108" y="2"/>
                  </a:lnTo>
                  <a:lnTo>
                    <a:pt x="10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22" name="Freeform 7"/>
            <p:cNvSpPr>
              <a:spLocks/>
            </p:cNvSpPr>
            <p:nvPr/>
          </p:nvSpPr>
          <p:spPr bwMode="auto">
            <a:xfrm>
              <a:off x="1296" y="960"/>
              <a:ext cx="120" cy="48"/>
            </a:xfrm>
            <a:custGeom>
              <a:avLst/>
              <a:gdLst>
                <a:gd name="T0" fmla="*/ 42 w 120"/>
                <a:gd name="T1" fmla="*/ 0 h 48"/>
                <a:gd name="T2" fmla="*/ 42 w 120"/>
                <a:gd name="T3" fmla="*/ 0 h 48"/>
                <a:gd name="T4" fmla="*/ 36 w 120"/>
                <a:gd name="T5" fmla="*/ 0 h 48"/>
                <a:gd name="T6" fmla="*/ 32 w 120"/>
                <a:gd name="T7" fmla="*/ 2 h 48"/>
                <a:gd name="T8" fmla="*/ 26 w 120"/>
                <a:gd name="T9" fmla="*/ 10 h 48"/>
                <a:gd name="T10" fmla="*/ 26 w 120"/>
                <a:gd name="T11" fmla="*/ 10 h 48"/>
                <a:gd name="T12" fmla="*/ 18 w 120"/>
                <a:gd name="T13" fmla="*/ 14 h 48"/>
                <a:gd name="T14" fmla="*/ 10 w 120"/>
                <a:gd name="T15" fmla="*/ 18 h 48"/>
                <a:gd name="T16" fmla="*/ 10 w 120"/>
                <a:gd name="T17" fmla="*/ 18 h 48"/>
                <a:gd name="T18" fmla="*/ 4 w 120"/>
                <a:gd name="T19" fmla="*/ 20 h 48"/>
                <a:gd name="T20" fmla="*/ 2 w 120"/>
                <a:gd name="T21" fmla="*/ 22 h 48"/>
                <a:gd name="T22" fmla="*/ 0 w 120"/>
                <a:gd name="T23" fmla="*/ 24 h 48"/>
                <a:gd name="T24" fmla="*/ 0 w 120"/>
                <a:gd name="T25" fmla="*/ 24 h 48"/>
                <a:gd name="T26" fmla="*/ 2 w 120"/>
                <a:gd name="T27" fmla="*/ 28 h 48"/>
                <a:gd name="T28" fmla="*/ 4 w 120"/>
                <a:gd name="T29" fmla="*/ 30 h 48"/>
                <a:gd name="T30" fmla="*/ 12 w 120"/>
                <a:gd name="T31" fmla="*/ 32 h 48"/>
                <a:gd name="T32" fmla="*/ 12 w 120"/>
                <a:gd name="T33" fmla="*/ 32 h 48"/>
                <a:gd name="T34" fmla="*/ 12 w 120"/>
                <a:gd name="T35" fmla="*/ 32 h 48"/>
                <a:gd name="T36" fmla="*/ 12 w 120"/>
                <a:gd name="T37" fmla="*/ 32 h 48"/>
                <a:gd name="T38" fmla="*/ 22 w 120"/>
                <a:gd name="T39" fmla="*/ 30 h 48"/>
                <a:gd name="T40" fmla="*/ 22 w 120"/>
                <a:gd name="T41" fmla="*/ 30 h 48"/>
                <a:gd name="T42" fmla="*/ 34 w 120"/>
                <a:gd name="T43" fmla="*/ 28 h 48"/>
                <a:gd name="T44" fmla="*/ 34 w 120"/>
                <a:gd name="T45" fmla="*/ 28 h 48"/>
                <a:gd name="T46" fmla="*/ 38 w 120"/>
                <a:gd name="T47" fmla="*/ 28 h 48"/>
                <a:gd name="T48" fmla="*/ 40 w 120"/>
                <a:gd name="T49" fmla="*/ 32 h 48"/>
                <a:gd name="T50" fmla="*/ 40 w 120"/>
                <a:gd name="T51" fmla="*/ 32 h 48"/>
                <a:gd name="T52" fmla="*/ 30 w 120"/>
                <a:gd name="T53" fmla="*/ 40 h 48"/>
                <a:gd name="T54" fmla="*/ 30 w 120"/>
                <a:gd name="T55" fmla="*/ 40 h 48"/>
                <a:gd name="T56" fmla="*/ 34 w 120"/>
                <a:gd name="T57" fmla="*/ 42 h 48"/>
                <a:gd name="T58" fmla="*/ 38 w 120"/>
                <a:gd name="T59" fmla="*/ 46 h 48"/>
                <a:gd name="T60" fmla="*/ 48 w 120"/>
                <a:gd name="T61" fmla="*/ 48 h 48"/>
                <a:gd name="T62" fmla="*/ 48 w 120"/>
                <a:gd name="T63" fmla="*/ 48 h 48"/>
                <a:gd name="T64" fmla="*/ 62 w 120"/>
                <a:gd name="T65" fmla="*/ 46 h 48"/>
                <a:gd name="T66" fmla="*/ 76 w 120"/>
                <a:gd name="T67" fmla="*/ 44 h 48"/>
                <a:gd name="T68" fmla="*/ 76 w 120"/>
                <a:gd name="T69" fmla="*/ 44 h 48"/>
                <a:gd name="T70" fmla="*/ 96 w 120"/>
                <a:gd name="T71" fmla="*/ 38 h 48"/>
                <a:gd name="T72" fmla="*/ 108 w 120"/>
                <a:gd name="T73" fmla="*/ 32 h 48"/>
                <a:gd name="T74" fmla="*/ 118 w 120"/>
                <a:gd name="T75" fmla="*/ 26 h 48"/>
                <a:gd name="T76" fmla="*/ 118 w 120"/>
                <a:gd name="T77" fmla="*/ 26 h 48"/>
                <a:gd name="T78" fmla="*/ 120 w 120"/>
                <a:gd name="T79" fmla="*/ 20 h 48"/>
                <a:gd name="T80" fmla="*/ 118 w 120"/>
                <a:gd name="T81" fmla="*/ 18 h 48"/>
                <a:gd name="T82" fmla="*/ 116 w 120"/>
                <a:gd name="T83" fmla="*/ 16 h 48"/>
                <a:gd name="T84" fmla="*/ 116 w 120"/>
                <a:gd name="T85" fmla="*/ 16 h 48"/>
                <a:gd name="T86" fmla="*/ 108 w 120"/>
                <a:gd name="T87" fmla="*/ 14 h 48"/>
                <a:gd name="T88" fmla="*/ 108 w 120"/>
                <a:gd name="T89" fmla="*/ 14 h 48"/>
                <a:gd name="T90" fmla="*/ 96 w 120"/>
                <a:gd name="T91" fmla="*/ 16 h 48"/>
                <a:gd name="T92" fmla="*/ 96 w 120"/>
                <a:gd name="T93" fmla="*/ 16 h 48"/>
                <a:gd name="T94" fmla="*/ 86 w 120"/>
                <a:gd name="T95" fmla="*/ 18 h 48"/>
                <a:gd name="T96" fmla="*/ 86 w 120"/>
                <a:gd name="T97" fmla="*/ 18 h 48"/>
                <a:gd name="T98" fmla="*/ 84 w 120"/>
                <a:gd name="T99" fmla="*/ 18 h 48"/>
                <a:gd name="T100" fmla="*/ 84 w 120"/>
                <a:gd name="T101" fmla="*/ 18 h 48"/>
                <a:gd name="T102" fmla="*/ 78 w 120"/>
                <a:gd name="T103" fmla="*/ 16 h 48"/>
                <a:gd name="T104" fmla="*/ 74 w 120"/>
                <a:gd name="T105" fmla="*/ 12 h 48"/>
                <a:gd name="T106" fmla="*/ 70 w 120"/>
                <a:gd name="T107" fmla="*/ 8 h 48"/>
                <a:gd name="T108" fmla="*/ 66 w 120"/>
                <a:gd name="T109" fmla="*/ 4 h 48"/>
                <a:gd name="T110" fmla="*/ 66 w 120"/>
                <a:gd name="T111" fmla="*/ 4 h 48"/>
                <a:gd name="T112" fmla="*/ 54 w 120"/>
                <a:gd name="T113" fmla="*/ 2 h 48"/>
                <a:gd name="T114" fmla="*/ 44 w 120"/>
                <a:gd name="T115" fmla="*/ 0 h 48"/>
                <a:gd name="T116" fmla="*/ 44 w 120"/>
                <a:gd name="T117" fmla="*/ 0 h 48"/>
                <a:gd name="T118" fmla="*/ 42 w 120"/>
                <a:gd name="T119"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0" h="48">
                  <a:moveTo>
                    <a:pt x="42" y="0"/>
                  </a:moveTo>
                  <a:lnTo>
                    <a:pt x="42" y="0"/>
                  </a:lnTo>
                  <a:lnTo>
                    <a:pt x="36" y="0"/>
                  </a:lnTo>
                  <a:lnTo>
                    <a:pt x="32" y="2"/>
                  </a:lnTo>
                  <a:lnTo>
                    <a:pt x="26" y="10"/>
                  </a:lnTo>
                  <a:lnTo>
                    <a:pt x="26" y="10"/>
                  </a:lnTo>
                  <a:lnTo>
                    <a:pt x="18" y="14"/>
                  </a:lnTo>
                  <a:lnTo>
                    <a:pt x="10" y="18"/>
                  </a:lnTo>
                  <a:lnTo>
                    <a:pt x="10" y="18"/>
                  </a:lnTo>
                  <a:lnTo>
                    <a:pt x="4" y="20"/>
                  </a:lnTo>
                  <a:lnTo>
                    <a:pt x="2" y="22"/>
                  </a:lnTo>
                  <a:lnTo>
                    <a:pt x="0" y="24"/>
                  </a:lnTo>
                  <a:lnTo>
                    <a:pt x="0" y="24"/>
                  </a:lnTo>
                  <a:lnTo>
                    <a:pt x="2" y="28"/>
                  </a:lnTo>
                  <a:lnTo>
                    <a:pt x="4" y="30"/>
                  </a:lnTo>
                  <a:lnTo>
                    <a:pt x="12" y="32"/>
                  </a:lnTo>
                  <a:lnTo>
                    <a:pt x="12" y="32"/>
                  </a:lnTo>
                  <a:lnTo>
                    <a:pt x="12" y="32"/>
                  </a:lnTo>
                  <a:lnTo>
                    <a:pt x="12" y="32"/>
                  </a:lnTo>
                  <a:lnTo>
                    <a:pt x="22" y="30"/>
                  </a:lnTo>
                  <a:lnTo>
                    <a:pt x="22" y="30"/>
                  </a:lnTo>
                  <a:lnTo>
                    <a:pt x="34" y="28"/>
                  </a:lnTo>
                  <a:lnTo>
                    <a:pt x="34" y="28"/>
                  </a:lnTo>
                  <a:lnTo>
                    <a:pt x="38" y="28"/>
                  </a:lnTo>
                  <a:lnTo>
                    <a:pt x="40" y="32"/>
                  </a:lnTo>
                  <a:lnTo>
                    <a:pt x="40" y="32"/>
                  </a:lnTo>
                  <a:lnTo>
                    <a:pt x="30" y="40"/>
                  </a:lnTo>
                  <a:lnTo>
                    <a:pt x="30" y="40"/>
                  </a:lnTo>
                  <a:lnTo>
                    <a:pt x="34" y="42"/>
                  </a:lnTo>
                  <a:lnTo>
                    <a:pt x="38" y="46"/>
                  </a:lnTo>
                  <a:lnTo>
                    <a:pt x="48" y="48"/>
                  </a:lnTo>
                  <a:lnTo>
                    <a:pt x="48" y="48"/>
                  </a:lnTo>
                  <a:lnTo>
                    <a:pt x="62" y="46"/>
                  </a:lnTo>
                  <a:lnTo>
                    <a:pt x="76" y="44"/>
                  </a:lnTo>
                  <a:lnTo>
                    <a:pt x="76" y="44"/>
                  </a:lnTo>
                  <a:lnTo>
                    <a:pt x="96" y="38"/>
                  </a:lnTo>
                  <a:lnTo>
                    <a:pt x="108" y="32"/>
                  </a:lnTo>
                  <a:lnTo>
                    <a:pt x="118" y="26"/>
                  </a:lnTo>
                  <a:lnTo>
                    <a:pt x="118" y="26"/>
                  </a:lnTo>
                  <a:lnTo>
                    <a:pt x="120" y="20"/>
                  </a:lnTo>
                  <a:lnTo>
                    <a:pt x="118" y="18"/>
                  </a:lnTo>
                  <a:lnTo>
                    <a:pt x="116" y="16"/>
                  </a:lnTo>
                  <a:lnTo>
                    <a:pt x="116" y="16"/>
                  </a:lnTo>
                  <a:lnTo>
                    <a:pt x="108" y="14"/>
                  </a:lnTo>
                  <a:lnTo>
                    <a:pt x="108" y="14"/>
                  </a:lnTo>
                  <a:lnTo>
                    <a:pt x="96" y="16"/>
                  </a:lnTo>
                  <a:lnTo>
                    <a:pt x="96" y="16"/>
                  </a:lnTo>
                  <a:lnTo>
                    <a:pt x="86" y="18"/>
                  </a:lnTo>
                  <a:lnTo>
                    <a:pt x="86" y="18"/>
                  </a:lnTo>
                  <a:lnTo>
                    <a:pt x="84" y="18"/>
                  </a:lnTo>
                  <a:lnTo>
                    <a:pt x="84" y="18"/>
                  </a:lnTo>
                  <a:lnTo>
                    <a:pt x="78" y="16"/>
                  </a:lnTo>
                  <a:lnTo>
                    <a:pt x="74" y="12"/>
                  </a:lnTo>
                  <a:lnTo>
                    <a:pt x="70" y="8"/>
                  </a:lnTo>
                  <a:lnTo>
                    <a:pt x="66" y="4"/>
                  </a:lnTo>
                  <a:lnTo>
                    <a:pt x="66" y="4"/>
                  </a:lnTo>
                  <a:lnTo>
                    <a:pt x="54" y="2"/>
                  </a:lnTo>
                  <a:lnTo>
                    <a:pt x="44" y="0"/>
                  </a:lnTo>
                  <a:lnTo>
                    <a:pt x="44" y="0"/>
                  </a:lnTo>
                  <a:lnTo>
                    <a:pt x="42"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23" name="Freeform 8"/>
            <p:cNvSpPr>
              <a:spLocks/>
            </p:cNvSpPr>
            <p:nvPr/>
          </p:nvSpPr>
          <p:spPr bwMode="auto">
            <a:xfrm>
              <a:off x="1296" y="960"/>
              <a:ext cx="120" cy="48"/>
            </a:xfrm>
            <a:custGeom>
              <a:avLst/>
              <a:gdLst>
                <a:gd name="T0" fmla="*/ 42 w 120"/>
                <a:gd name="T1" fmla="*/ 0 h 48"/>
                <a:gd name="T2" fmla="*/ 42 w 120"/>
                <a:gd name="T3" fmla="*/ 0 h 48"/>
                <a:gd name="T4" fmla="*/ 36 w 120"/>
                <a:gd name="T5" fmla="*/ 0 h 48"/>
                <a:gd name="T6" fmla="*/ 32 w 120"/>
                <a:gd name="T7" fmla="*/ 2 h 48"/>
                <a:gd name="T8" fmla="*/ 26 w 120"/>
                <a:gd name="T9" fmla="*/ 10 h 48"/>
                <a:gd name="T10" fmla="*/ 26 w 120"/>
                <a:gd name="T11" fmla="*/ 10 h 48"/>
                <a:gd name="T12" fmla="*/ 18 w 120"/>
                <a:gd name="T13" fmla="*/ 14 h 48"/>
                <a:gd name="T14" fmla="*/ 10 w 120"/>
                <a:gd name="T15" fmla="*/ 18 h 48"/>
                <a:gd name="T16" fmla="*/ 10 w 120"/>
                <a:gd name="T17" fmla="*/ 18 h 48"/>
                <a:gd name="T18" fmla="*/ 4 w 120"/>
                <a:gd name="T19" fmla="*/ 20 h 48"/>
                <a:gd name="T20" fmla="*/ 2 w 120"/>
                <a:gd name="T21" fmla="*/ 22 h 48"/>
                <a:gd name="T22" fmla="*/ 0 w 120"/>
                <a:gd name="T23" fmla="*/ 24 h 48"/>
                <a:gd name="T24" fmla="*/ 0 w 120"/>
                <a:gd name="T25" fmla="*/ 24 h 48"/>
                <a:gd name="T26" fmla="*/ 2 w 120"/>
                <a:gd name="T27" fmla="*/ 28 h 48"/>
                <a:gd name="T28" fmla="*/ 4 w 120"/>
                <a:gd name="T29" fmla="*/ 30 h 48"/>
                <a:gd name="T30" fmla="*/ 12 w 120"/>
                <a:gd name="T31" fmla="*/ 32 h 48"/>
                <a:gd name="T32" fmla="*/ 12 w 120"/>
                <a:gd name="T33" fmla="*/ 32 h 48"/>
                <a:gd name="T34" fmla="*/ 12 w 120"/>
                <a:gd name="T35" fmla="*/ 32 h 48"/>
                <a:gd name="T36" fmla="*/ 12 w 120"/>
                <a:gd name="T37" fmla="*/ 32 h 48"/>
                <a:gd name="T38" fmla="*/ 22 w 120"/>
                <a:gd name="T39" fmla="*/ 30 h 48"/>
                <a:gd name="T40" fmla="*/ 22 w 120"/>
                <a:gd name="T41" fmla="*/ 30 h 48"/>
                <a:gd name="T42" fmla="*/ 34 w 120"/>
                <a:gd name="T43" fmla="*/ 28 h 48"/>
                <a:gd name="T44" fmla="*/ 34 w 120"/>
                <a:gd name="T45" fmla="*/ 28 h 48"/>
                <a:gd name="T46" fmla="*/ 38 w 120"/>
                <a:gd name="T47" fmla="*/ 28 h 48"/>
                <a:gd name="T48" fmla="*/ 40 w 120"/>
                <a:gd name="T49" fmla="*/ 32 h 48"/>
                <a:gd name="T50" fmla="*/ 40 w 120"/>
                <a:gd name="T51" fmla="*/ 32 h 48"/>
                <a:gd name="T52" fmla="*/ 30 w 120"/>
                <a:gd name="T53" fmla="*/ 40 h 48"/>
                <a:gd name="T54" fmla="*/ 30 w 120"/>
                <a:gd name="T55" fmla="*/ 40 h 48"/>
                <a:gd name="T56" fmla="*/ 34 w 120"/>
                <a:gd name="T57" fmla="*/ 42 h 48"/>
                <a:gd name="T58" fmla="*/ 38 w 120"/>
                <a:gd name="T59" fmla="*/ 46 h 48"/>
                <a:gd name="T60" fmla="*/ 48 w 120"/>
                <a:gd name="T61" fmla="*/ 48 h 48"/>
                <a:gd name="T62" fmla="*/ 48 w 120"/>
                <a:gd name="T63" fmla="*/ 48 h 48"/>
                <a:gd name="T64" fmla="*/ 62 w 120"/>
                <a:gd name="T65" fmla="*/ 46 h 48"/>
                <a:gd name="T66" fmla="*/ 76 w 120"/>
                <a:gd name="T67" fmla="*/ 44 h 48"/>
                <a:gd name="T68" fmla="*/ 76 w 120"/>
                <a:gd name="T69" fmla="*/ 44 h 48"/>
                <a:gd name="T70" fmla="*/ 96 w 120"/>
                <a:gd name="T71" fmla="*/ 38 h 48"/>
                <a:gd name="T72" fmla="*/ 108 w 120"/>
                <a:gd name="T73" fmla="*/ 32 h 48"/>
                <a:gd name="T74" fmla="*/ 118 w 120"/>
                <a:gd name="T75" fmla="*/ 26 h 48"/>
                <a:gd name="T76" fmla="*/ 118 w 120"/>
                <a:gd name="T77" fmla="*/ 26 h 48"/>
                <a:gd name="T78" fmla="*/ 120 w 120"/>
                <a:gd name="T79" fmla="*/ 20 h 48"/>
                <a:gd name="T80" fmla="*/ 118 w 120"/>
                <a:gd name="T81" fmla="*/ 18 h 48"/>
                <a:gd name="T82" fmla="*/ 116 w 120"/>
                <a:gd name="T83" fmla="*/ 16 h 48"/>
                <a:gd name="T84" fmla="*/ 116 w 120"/>
                <a:gd name="T85" fmla="*/ 16 h 48"/>
                <a:gd name="T86" fmla="*/ 108 w 120"/>
                <a:gd name="T87" fmla="*/ 14 h 48"/>
                <a:gd name="T88" fmla="*/ 108 w 120"/>
                <a:gd name="T89" fmla="*/ 14 h 48"/>
                <a:gd name="T90" fmla="*/ 96 w 120"/>
                <a:gd name="T91" fmla="*/ 16 h 48"/>
                <a:gd name="T92" fmla="*/ 96 w 120"/>
                <a:gd name="T93" fmla="*/ 16 h 48"/>
                <a:gd name="T94" fmla="*/ 86 w 120"/>
                <a:gd name="T95" fmla="*/ 18 h 48"/>
                <a:gd name="T96" fmla="*/ 86 w 120"/>
                <a:gd name="T97" fmla="*/ 18 h 48"/>
                <a:gd name="T98" fmla="*/ 84 w 120"/>
                <a:gd name="T99" fmla="*/ 18 h 48"/>
                <a:gd name="T100" fmla="*/ 84 w 120"/>
                <a:gd name="T101" fmla="*/ 18 h 48"/>
                <a:gd name="T102" fmla="*/ 78 w 120"/>
                <a:gd name="T103" fmla="*/ 16 h 48"/>
                <a:gd name="T104" fmla="*/ 74 w 120"/>
                <a:gd name="T105" fmla="*/ 12 h 48"/>
                <a:gd name="T106" fmla="*/ 70 w 120"/>
                <a:gd name="T107" fmla="*/ 8 h 48"/>
                <a:gd name="T108" fmla="*/ 66 w 120"/>
                <a:gd name="T109" fmla="*/ 4 h 48"/>
                <a:gd name="T110" fmla="*/ 66 w 120"/>
                <a:gd name="T111" fmla="*/ 4 h 48"/>
                <a:gd name="T112" fmla="*/ 54 w 120"/>
                <a:gd name="T113" fmla="*/ 2 h 48"/>
                <a:gd name="T114" fmla="*/ 44 w 120"/>
                <a:gd name="T115" fmla="*/ 0 h 48"/>
                <a:gd name="T116" fmla="*/ 44 w 120"/>
                <a:gd name="T117" fmla="*/ 0 h 48"/>
                <a:gd name="T118" fmla="*/ 42 w 120"/>
                <a:gd name="T119"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0" h="48">
                  <a:moveTo>
                    <a:pt x="42" y="0"/>
                  </a:moveTo>
                  <a:lnTo>
                    <a:pt x="42" y="0"/>
                  </a:lnTo>
                  <a:lnTo>
                    <a:pt x="36" y="0"/>
                  </a:lnTo>
                  <a:lnTo>
                    <a:pt x="32" y="2"/>
                  </a:lnTo>
                  <a:lnTo>
                    <a:pt x="26" y="10"/>
                  </a:lnTo>
                  <a:lnTo>
                    <a:pt x="26" y="10"/>
                  </a:lnTo>
                  <a:lnTo>
                    <a:pt x="18" y="14"/>
                  </a:lnTo>
                  <a:lnTo>
                    <a:pt x="10" y="18"/>
                  </a:lnTo>
                  <a:lnTo>
                    <a:pt x="10" y="18"/>
                  </a:lnTo>
                  <a:lnTo>
                    <a:pt x="4" y="20"/>
                  </a:lnTo>
                  <a:lnTo>
                    <a:pt x="2" y="22"/>
                  </a:lnTo>
                  <a:lnTo>
                    <a:pt x="0" y="24"/>
                  </a:lnTo>
                  <a:lnTo>
                    <a:pt x="0" y="24"/>
                  </a:lnTo>
                  <a:lnTo>
                    <a:pt x="2" y="28"/>
                  </a:lnTo>
                  <a:lnTo>
                    <a:pt x="4" y="30"/>
                  </a:lnTo>
                  <a:lnTo>
                    <a:pt x="12" y="32"/>
                  </a:lnTo>
                  <a:lnTo>
                    <a:pt x="12" y="32"/>
                  </a:lnTo>
                  <a:lnTo>
                    <a:pt x="12" y="32"/>
                  </a:lnTo>
                  <a:lnTo>
                    <a:pt x="12" y="32"/>
                  </a:lnTo>
                  <a:lnTo>
                    <a:pt x="22" y="30"/>
                  </a:lnTo>
                  <a:lnTo>
                    <a:pt x="22" y="30"/>
                  </a:lnTo>
                  <a:lnTo>
                    <a:pt x="34" y="28"/>
                  </a:lnTo>
                  <a:lnTo>
                    <a:pt x="34" y="28"/>
                  </a:lnTo>
                  <a:lnTo>
                    <a:pt x="38" y="28"/>
                  </a:lnTo>
                  <a:lnTo>
                    <a:pt x="40" y="32"/>
                  </a:lnTo>
                  <a:lnTo>
                    <a:pt x="40" y="32"/>
                  </a:lnTo>
                  <a:lnTo>
                    <a:pt x="30" y="40"/>
                  </a:lnTo>
                  <a:lnTo>
                    <a:pt x="30" y="40"/>
                  </a:lnTo>
                  <a:lnTo>
                    <a:pt x="34" y="42"/>
                  </a:lnTo>
                  <a:lnTo>
                    <a:pt x="38" y="46"/>
                  </a:lnTo>
                  <a:lnTo>
                    <a:pt x="48" y="48"/>
                  </a:lnTo>
                  <a:lnTo>
                    <a:pt x="48" y="48"/>
                  </a:lnTo>
                  <a:lnTo>
                    <a:pt x="62" y="46"/>
                  </a:lnTo>
                  <a:lnTo>
                    <a:pt x="76" y="44"/>
                  </a:lnTo>
                  <a:lnTo>
                    <a:pt x="76" y="44"/>
                  </a:lnTo>
                  <a:lnTo>
                    <a:pt x="96" y="38"/>
                  </a:lnTo>
                  <a:lnTo>
                    <a:pt x="108" y="32"/>
                  </a:lnTo>
                  <a:lnTo>
                    <a:pt x="118" y="26"/>
                  </a:lnTo>
                  <a:lnTo>
                    <a:pt x="118" y="26"/>
                  </a:lnTo>
                  <a:lnTo>
                    <a:pt x="120" y="20"/>
                  </a:lnTo>
                  <a:lnTo>
                    <a:pt x="118" y="18"/>
                  </a:lnTo>
                  <a:lnTo>
                    <a:pt x="116" y="16"/>
                  </a:lnTo>
                  <a:lnTo>
                    <a:pt x="116" y="16"/>
                  </a:lnTo>
                  <a:lnTo>
                    <a:pt x="108" y="14"/>
                  </a:lnTo>
                  <a:lnTo>
                    <a:pt x="108" y="14"/>
                  </a:lnTo>
                  <a:lnTo>
                    <a:pt x="96" y="16"/>
                  </a:lnTo>
                  <a:lnTo>
                    <a:pt x="96" y="16"/>
                  </a:lnTo>
                  <a:lnTo>
                    <a:pt x="86" y="18"/>
                  </a:lnTo>
                  <a:lnTo>
                    <a:pt x="86" y="18"/>
                  </a:lnTo>
                  <a:lnTo>
                    <a:pt x="84" y="18"/>
                  </a:lnTo>
                  <a:lnTo>
                    <a:pt x="84" y="18"/>
                  </a:lnTo>
                  <a:lnTo>
                    <a:pt x="78" y="16"/>
                  </a:lnTo>
                  <a:lnTo>
                    <a:pt x="74" y="12"/>
                  </a:lnTo>
                  <a:lnTo>
                    <a:pt x="70" y="8"/>
                  </a:lnTo>
                  <a:lnTo>
                    <a:pt x="66" y="4"/>
                  </a:lnTo>
                  <a:lnTo>
                    <a:pt x="66" y="4"/>
                  </a:lnTo>
                  <a:lnTo>
                    <a:pt x="54" y="2"/>
                  </a:lnTo>
                  <a:lnTo>
                    <a:pt x="44" y="0"/>
                  </a:lnTo>
                  <a:lnTo>
                    <a:pt x="44" y="0"/>
                  </a:lnTo>
                  <a:lnTo>
                    <a:pt x="4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24" name="Freeform 9"/>
            <p:cNvSpPr>
              <a:spLocks/>
            </p:cNvSpPr>
            <p:nvPr/>
          </p:nvSpPr>
          <p:spPr bwMode="auto">
            <a:xfrm>
              <a:off x="1584" y="962"/>
              <a:ext cx="82" cy="22"/>
            </a:xfrm>
            <a:custGeom>
              <a:avLst/>
              <a:gdLst>
                <a:gd name="T0" fmla="*/ 76 w 82"/>
                <a:gd name="T1" fmla="*/ 0 h 22"/>
                <a:gd name="T2" fmla="*/ 76 w 82"/>
                <a:gd name="T3" fmla="*/ 0 h 22"/>
                <a:gd name="T4" fmla="*/ 56 w 82"/>
                <a:gd name="T5" fmla="*/ 2 h 22"/>
                <a:gd name="T6" fmla="*/ 32 w 82"/>
                <a:gd name="T7" fmla="*/ 4 h 22"/>
                <a:gd name="T8" fmla="*/ 10 w 82"/>
                <a:gd name="T9" fmla="*/ 10 h 22"/>
                <a:gd name="T10" fmla="*/ 4 w 82"/>
                <a:gd name="T11" fmla="*/ 12 h 22"/>
                <a:gd name="T12" fmla="*/ 0 w 82"/>
                <a:gd name="T13" fmla="*/ 16 h 22"/>
                <a:gd name="T14" fmla="*/ 0 w 82"/>
                <a:gd name="T15" fmla="*/ 16 h 22"/>
                <a:gd name="T16" fmla="*/ 0 w 82"/>
                <a:gd name="T17" fmla="*/ 20 h 22"/>
                <a:gd name="T18" fmla="*/ 2 w 82"/>
                <a:gd name="T19" fmla="*/ 22 h 22"/>
                <a:gd name="T20" fmla="*/ 10 w 82"/>
                <a:gd name="T21" fmla="*/ 22 h 22"/>
                <a:gd name="T22" fmla="*/ 10 w 82"/>
                <a:gd name="T23" fmla="*/ 22 h 22"/>
                <a:gd name="T24" fmla="*/ 22 w 82"/>
                <a:gd name="T25" fmla="*/ 22 h 22"/>
                <a:gd name="T26" fmla="*/ 22 w 82"/>
                <a:gd name="T27" fmla="*/ 22 h 22"/>
                <a:gd name="T28" fmla="*/ 38 w 82"/>
                <a:gd name="T29" fmla="*/ 22 h 22"/>
                <a:gd name="T30" fmla="*/ 58 w 82"/>
                <a:gd name="T31" fmla="*/ 20 h 22"/>
                <a:gd name="T32" fmla="*/ 68 w 82"/>
                <a:gd name="T33" fmla="*/ 18 h 22"/>
                <a:gd name="T34" fmla="*/ 76 w 82"/>
                <a:gd name="T35" fmla="*/ 14 h 22"/>
                <a:gd name="T36" fmla="*/ 80 w 82"/>
                <a:gd name="T37" fmla="*/ 10 h 22"/>
                <a:gd name="T38" fmla="*/ 82 w 82"/>
                <a:gd name="T39" fmla="*/ 2 h 22"/>
                <a:gd name="T40" fmla="*/ 82 w 82"/>
                <a:gd name="T41" fmla="*/ 2 h 22"/>
                <a:gd name="T42" fmla="*/ 76 w 82"/>
                <a:gd name="T43"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2" h="22">
                  <a:moveTo>
                    <a:pt x="76" y="0"/>
                  </a:moveTo>
                  <a:lnTo>
                    <a:pt x="76" y="0"/>
                  </a:lnTo>
                  <a:lnTo>
                    <a:pt x="56" y="2"/>
                  </a:lnTo>
                  <a:lnTo>
                    <a:pt x="32" y="4"/>
                  </a:lnTo>
                  <a:lnTo>
                    <a:pt x="10" y="10"/>
                  </a:lnTo>
                  <a:lnTo>
                    <a:pt x="4" y="12"/>
                  </a:lnTo>
                  <a:lnTo>
                    <a:pt x="0" y="16"/>
                  </a:lnTo>
                  <a:lnTo>
                    <a:pt x="0" y="16"/>
                  </a:lnTo>
                  <a:lnTo>
                    <a:pt x="0" y="20"/>
                  </a:lnTo>
                  <a:lnTo>
                    <a:pt x="2" y="22"/>
                  </a:lnTo>
                  <a:lnTo>
                    <a:pt x="10" y="22"/>
                  </a:lnTo>
                  <a:lnTo>
                    <a:pt x="10" y="22"/>
                  </a:lnTo>
                  <a:lnTo>
                    <a:pt x="22" y="22"/>
                  </a:lnTo>
                  <a:lnTo>
                    <a:pt x="22" y="22"/>
                  </a:lnTo>
                  <a:lnTo>
                    <a:pt x="38" y="22"/>
                  </a:lnTo>
                  <a:lnTo>
                    <a:pt x="58" y="20"/>
                  </a:lnTo>
                  <a:lnTo>
                    <a:pt x="68" y="18"/>
                  </a:lnTo>
                  <a:lnTo>
                    <a:pt x="76" y="14"/>
                  </a:lnTo>
                  <a:lnTo>
                    <a:pt x="80" y="10"/>
                  </a:lnTo>
                  <a:lnTo>
                    <a:pt x="82" y="2"/>
                  </a:lnTo>
                  <a:lnTo>
                    <a:pt x="82" y="2"/>
                  </a:lnTo>
                  <a:lnTo>
                    <a:pt x="76"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25" name="Freeform 10"/>
            <p:cNvSpPr>
              <a:spLocks/>
            </p:cNvSpPr>
            <p:nvPr/>
          </p:nvSpPr>
          <p:spPr bwMode="auto">
            <a:xfrm>
              <a:off x="1584" y="962"/>
              <a:ext cx="82" cy="22"/>
            </a:xfrm>
            <a:custGeom>
              <a:avLst/>
              <a:gdLst>
                <a:gd name="T0" fmla="*/ 76 w 82"/>
                <a:gd name="T1" fmla="*/ 0 h 22"/>
                <a:gd name="T2" fmla="*/ 76 w 82"/>
                <a:gd name="T3" fmla="*/ 0 h 22"/>
                <a:gd name="T4" fmla="*/ 56 w 82"/>
                <a:gd name="T5" fmla="*/ 2 h 22"/>
                <a:gd name="T6" fmla="*/ 32 w 82"/>
                <a:gd name="T7" fmla="*/ 4 h 22"/>
                <a:gd name="T8" fmla="*/ 10 w 82"/>
                <a:gd name="T9" fmla="*/ 10 h 22"/>
                <a:gd name="T10" fmla="*/ 4 w 82"/>
                <a:gd name="T11" fmla="*/ 12 h 22"/>
                <a:gd name="T12" fmla="*/ 0 w 82"/>
                <a:gd name="T13" fmla="*/ 16 h 22"/>
                <a:gd name="T14" fmla="*/ 0 w 82"/>
                <a:gd name="T15" fmla="*/ 16 h 22"/>
                <a:gd name="T16" fmla="*/ 0 w 82"/>
                <a:gd name="T17" fmla="*/ 20 h 22"/>
                <a:gd name="T18" fmla="*/ 2 w 82"/>
                <a:gd name="T19" fmla="*/ 22 h 22"/>
                <a:gd name="T20" fmla="*/ 10 w 82"/>
                <a:gd name="T21" fmla="*/ 22 h 22"/>
                <a:gd name="T22" fmla="*/ 10 w 82"/>
                <a:gd name="T23" fmla="*/ 22 h 22"/>
                <a:gd name="T24" fmla="*/ 22 w 82"/>
                <a:gd name="T25" fmla="*/ 22 h 22"/>
                <a:gd name="T26" fmla="*/ 22 w 82"/>
                <a:gd name="T27" fmla="*/ 22 h 22"/>
                <a:gd name="T28" fmla="*/ 38 w 82"/>
                <a:gd name="T29" fmla="*/ 22 h 22"/>
                <a:gd name="T30" fmla="*/ 58 w 82"/>
                <a:gd name="T31" fmla="*/ 20 h 22"/>
                <a:gd name="T32" fmla="*/ 68 w 82"/>
                <a:gd name="T33" fmla="*/ 18 h 22"/>
                <a:gd name="T34" fmla="*/ 76 w 82"/>
                <a:gd name="T35" fmla="*/ 14 h 22"/>
                <a:gd name="T36" fmla="*/ 80 w 82"/>
                <a:gd name="T37" fmla="*/ 10 h 22"/>
                <a:gd name="T38" fmla="*/ 82 w 82"/>
                <a:gd name="T39" fmla="*/ 2 h 22"/>
                <a:gd name="T40" fmla="*/ 82 w 82"/>
                <a:gd name="T41" fmla="*/ 2 h 22"/>
                <a:gd name="T42" fmla="*/ 76 w 82"/>
                <a:gd name="T43"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2" h="22">
                  <a:moveTo>
                    <a:pt x="76" y="0"/>
                  </a:moveTo>
                  <a:lnTo>
                    <a:pt x="76" y="0"/>
                  </a:lnTo>
                  <a:lnTo>
                    <a:pt x="56" y="2"/>
                  </a:lnTo>
                  <a:lnTo>
                    <a:pt x="32" y="4"/>
                  </a:lnTo>
                  <a:lnTo>
                    <a:pt x="10" y="10"/>
                  </a:lnTo>
                  <a:lnTo>
                    <a:pt x="4" y="12"/>
                  </a:lnTo>
                  <a:lnTo>
                    <a:pt x="0" y="16"/>
                  </a:lnTo>
                  <a:lnTo>
                    <a:pt x="0" y="16"/>
                  </a:lnTo>
                  <a:lnTo>
                    <a:pt x="0" y="20"/>
                  </a:lnTo>
                  <a:lnTo>
                    <a:pt x="2" y="22"/>
                  </a:lnTo>
                  <a:lnTo>
                    <a:pt x="10" y="22"/>
                  </a:lnTo>
                  <a:lnTo>
                    <a:pt x="10" y="22"/>
                  </a:lnTo>
                  <a:lnTo>
                    <a:pt x="22" y="22"/>
                  </a:lnTo>
                  <a:lnTo>
                    <a:pt x="22" y="22"/>
                  </a:lnTo>
                  <a:lnTo>
                    <a:pt x="38" y="22"/>
                  </a:lnTo>
                  <a:lnTo>
                    <a:pt x="58" y="20"/>
                  </a:lnTo>
                  <a:lnTo>
                    <a:pt x="68" y="18"/>
                  </a:lnTo>
                  <a:lnTo>
                    <a:pt x="76" y="14"/>
                  </a:lnTo>
                  <a:lnTo>
                    <a:pt x="80" y="10"/>
                  </a:lnTo>
                  <a:lnTo>
                    <a:pt x="82" y="2"/>
                  </a:lnTo>
                  <a:lnTo>
                    <a:pt x="82" y="2"/>
                  </a:lnTo>
                  <a:lnTo>
                    <a:pt x="7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26" name="Freeform 11"/>
            <p:cNvSpPr>
              <a:spLocks/>
            </p:cNvSpPr>
            <p:nvPr/>
          </p:nvSpPr>
          <p:spPr bwMode="auto">
            <a:xfrm>
              <a:off x="1650" y="968"/>
              <a:ext cx="110" cy="30"/>
            </a:xfrm>
            <a:custGeom>
              <a:avLst/>
              <a:gdLst>
                <a:gd name="T0" fmla="*/ 76 w 110"/>
                <a:gd name="T1" fmla="*/ 0 h 30"/>
                <a:gd name="T2" fmla="*/ 76 w 110"/>
                <a:gd name="T3" fmla="*/ 0 h 30"/>
                <a:gd name="T4" fmla="*/ 62 w 110"/>
                <a:gd name="T5" fmla="*/ 2 h 30"/>
                <a:gd name="T6" fmla="*/ 48 w 110"/>
                <a:gd name="T7" fmla="*/ 6 h 30"/>
                <a:gd name="T8" fmla="*/ 18 w 110"/>
                <a:gd name="T9" fmla="*/ 16 h 30"/>
                <a:gd name="T10" fmla="*/ 18 w 110"/>
                <a:gd name="T11" fmla="*/ 16 h 30"/>
                <a:gd name="T12" fmla="*/ 6 w 110"/>
                <a:gd name="T13" fmla="*/ 20 h 30"/>
                <a:gd name="T14" fmla="*/ 0 w 110"/>
                <a:gd name="T15" fmla="*/ 24 h 30"/>
                <a:gd name="T16" fmla="*/ 2 w 110"/>
                <a:gd name="T17" fmla="*/ 28 h 30"/>
                <a:gd name="T18" fmla="*/ 4 w 110"/>
                <a:gd name="T19" fmla="*/ 30 h 30"/>
                <a:gd name="T20" fmla="*/ 4 w 110"/>
                <a:gd name="T21" fmla="*/ 30 h 30"/>
                <a:gd name="T22" fmla="*/ 10 w 110"/>
                <a:gd name="T23" fmla="*/ 30 h 30"/>
                <a:gd name="T24" fmla="*/ 10 w 110"/>
                <a:gd name="T25" fmla="*/ 30 h 30"/>
                <a:gd name="T26" fmla="*/ 20 w 110"/>
                <a:gd name="T27" fmla="*/ 30 h 30"/>
                <a:gd name="T28" fmla="*/ 32 w 110"/>
                <a:gd name="T29" fmla="*/ 26 h 30"/>
                <a:gd name="T30" fmla="*/ 52 w 110"/>
                <a:gd name="T31" fmla="*/ 20 h 30"/>
                <a:gd name="T32" fmla="*/ 52 w 110"/>
                <a:gd name="T33" fmla="*/ 20 h 30"/>
                <a:gd name="T34" fmla="*/ 60 w 110"/>
                <a:gd name="T35" fmla="*/ 16 h 30"/>
                <a:gd name="T36" fmla="*/ 70 w 110"/>
                <a:gd name="T37" fmla="*/ 14 h 30"/>
                <a:gd name="T38" fmla="*/ 70 w 110"/>
                <a:gd name="T39" fmla="*/ 14 h 30"/>
                <a:gd name="T40" fmla="*/ 74 w 110"/>
                <a:gd name="T41" fmla="*/ 12 h 30"/>
                <a:gd name="T42" fmla="*/ 74 w 110"/>
                <a:gd name="T43" fmla="*/ 12 h 30"/>
                <a:gd name="T44" fmla="*/ 84 w 110"/>
                <a:gd name="T45" fmla="*/ 14 h 30"/>
                <a:gd name="T46" fmla="*/ 84 w 110"/>
                <a:gd name="T47" fmla="*/ 14 h 30"/>
                <a:gd name="T48" fmla="*/ 94 w 110"/>
                <a:gd name="T49" fmla="*/ 16 h 30"/>
                <a:gd name="T50" fmla="*/ 94 w 110"/>
                <a:gd name="T51" fmla="*/ 16 h 30"/>
                <a:gd name="T52" fmla="*/ 94 w 110"/>
                <a:gd name="T53" fmla="*/ 16 h 30"/>
                <a:gd name="T54" fmla="*/ 94 w 110"/>
                <a:gd name="T55" fmla="*/ 16 h 30"/>
                <a:gd name="T56" fmla="*/ 100 w 110"/>
                <a:gd name="T57" fmla="*/ 16 h 30"/>
                <a:gd name="T58" fmla="*/ 106 w 110"/>
                <a:gd name="T59" fmla="*/ 14 h 30"/>
                <a:gd name="T60" fmla="*/ 110 w 110"/>
                <a:gd name="T61" fmla="*/ 10 h 30"/>
                <a:gd name="T62" fmla="*/ 110 w 110"/>
                <a:gd name="T63" fmla="*/ 8 h 30"/>
                <a:gd name="T64" fmla="*/ 108 w 110"/>
                <a:gd name="T65" fmla="*/ 6 h 30"/>
                <a:gd name="T66" fmla="*/ 108 w 110"/>
                <a:gd name="T67" fmla="*/ 6 h 30"/>
                <a:gd name="T68" fmla="*/ 104 w 110"/>
                <a:gd name="T69" fmla="*/ 2 h 30"/>
                <a:gd name="T70" fmla="*/ 96 w 110"/>
                <a:gd name="T71" fmla="*/ 2 h 30"/>
                <a:gd name="T72" fmla="*/ 82 w 110"/>
                <a:gd name="T73" fmla="*/ 0 h 30"/>
                <a:gd name="T74" fmla="*/ 82 w 110"/>
                <a:gd name="T75" fmla="*/ 0 h 30"/>
                <a:gd name="T76" fmla="*/ 76 w 110"/>
                <a:gd name="T77"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10" h="30">
                  <a:moveTo>
                    <a:pt x="76" y="0"/>
                  </a:moveTo>
                  <a:lnTo>
                    <a:pt x="76" y="0"/>
                  </a:lnTo>
                  <a:lnTo>
                    <a:pt x="62" y="2"/>
                  </a:lnTo>
                  <a:lnTo>
                    <a:pt x="48" y="6"/>
                  </a:lnTo>
                  <a:lnTo>
                    <a:pt x="18" y="16"/>
                  </a:lnTo>
                  <a:lnTo>
                    <a:pt x="18" y="16"/>
                  </a:lnTo>
                  <a:lnTo>
                    <a:pt x="6" y="20"/>
                  </a:lnTo>
                  <a:lnTo>
                    <a:pt x="0" y="24"/>
                  </a:lnTo>
                  <a:lnTo>
                    <a:pt x="2" y="28"/>
                  </a:lnTo>
                  <a:lnTo>
                    <a:pt x="4" y="30"/>
                  </a:lnTo>
                  <a:lnTo>
                    <a:pt x="4" y="30"/>
                  </a:lnTo>
                  <a:lnTo>
                    <a:pt x="10" y="30"/>
                  </a:lnTo>
                  <a:lnTo>
                    <a:pt x="10" y="30"/>
                  </a:lnTo>
                  <a:lnTo>
                    <a:pt x="20" y="30"/>
                  </a:lnTo>
                  <a:lnTo>
                    <a:pt x="32" y="26"/>
                  </a:lnTo>
                  <a:lnTo>
                    <a:pt x="52" y="20"/>
                  </a:lnTo>
                  <a:lnTo>
                    <a:pt x="52" y="20"/>
                  </a:lnTo>
                  <a:lnTo>
                    <a:pt x="60" y="16"/>
                  </a:lnTo>
                  <a:lnTo>
                    <a:pt x="70" y="14"/>
                  </a:lnTo>
                  <a:lnTo>
                    <a:pt x="70" y="14"/>
                  </a:lnTo>
                  <a:lnTo>
                    <a:pt x="74" y="12"/>
                  </a:lnTo>
                  <a:lnTo>
                    <a:pt x="74" y="12"/>
                  </a:lnTo>
                  <a:lnTo>
                    <a:pt x="84" y="14"/>
                  </a:lnTo>
                  <a:lnTo>
                    <a:pt x="84" y="14"/>
                  </a:lnTo>
                  <a:lnTo>
                    <a:pt x="94" y="16"/>
                  </a:lnTo>
                  <a:lnTo>
                    <a:pt x="94" y="16"/>
                  </a:lnTo>
                  <a:lnTo>
                    <a:pt x="94" y="16"/>
                  </a:lnTo>
                  <a:lnTo>
                    <a:pt x="94" y="16"/>
                  </a:lnTo>
                  <a:lnTo>
                    <a:pt x="100" y="16"/>
                  </a:lnTo>
                  <a:lnTo>
                    <a:pt x="106" y="14"/>
                  </a:lnTo>
                  <a:lnTo>
                    <a:pt x="110" y="10"/>
                  </a:lnTo>
                  <a:lnTo>
                    <a:pt x="110" y="8"/>
                  </a:lnTo>
                  <a:lnTo>
                    <a:pt x="108" y="6"/>
                  </a:lnTo>
                  <a:lnTo>
                    <a:pt x="108" y="6"/>
                  </a:lnTo>
                  <a:lnTo>
                    <a:pt x="104" y="2"/>
                  </a:lnTo>
                  <a:lnTo>
                    <a:pt x="96" y="2"/>
                  </a:lnTo>
                  <a:lnTo>
                    <a:pt x="82" y="0"/>
                  </a:lnTo>
                  <a:lnTo>
                    <a:pt x="82" y="0"/>
                  </a:lnTo>
                  <a:lnTo>
                    <a:pt x="76"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27" name="Freeform 12"/>
            <p:cNvSpPr>
              <a:spLocks/>
            </p:cNvSpPr>
            <p:nvPr/>
          </p:nvSpPr>
          <p:spPr bwMode="auto">
            <a:xfrm>
              <a:off x="1650" y="968"/>
              <a:ext cx="110" cy="30"/>
            </a:xfrm>
            <a:custGeom>
              <a:avLst/>
              <a:gdLst>
                <a:gd name="T0" fmla="*/ 76 w 110"/>
                <a:gd name="T1" fmla="*/ 0 h 30"/>
                <a:gd name="T2" fmla="*/ 76 w 110"/>
                <a:gd name="T3" fmla="*/ 0 h 30"/>
                <a:gd name="T4" fmla="*/ 62 w 110"/>
                <a:gd name="T5" fmla="*/ 2 h 30"/>
                <a:gd name="T6" fmla="*/ 48 w 110"/>
                <a:gd name="T7" fmla="*/ 6 h 30"/>
                <a:gd name="T8" fmla="*/ 18 w 110"/>
                <a:gd name="T9" fmla="*/ 16 h 30"/>
                <a:gd name="T10" fmla="*/ 18 w 110"/>
                <a:gd name="T11" fmla="*/ 16 h 30"/>
                <a:gd name="T12" fmla="*/ 6 w 110"/>
                <a:gd name="T13" fmla="*/ 20 h 30"/>
                <a:gd name="T14" fmla="*/ 0 w 110"/>
                <a:gd name="T15" fmla="*/ 24 h 30"/>
                <a:gd name="T16" fmla="*/ 2 w 110"/>
                <a:gd name="T17" fmla="*/ 28 h 30"/>
                <a:gd name="T18" fmla="*/ 4 w 110"/>
                <a:gd name="T19" fmla="*/ 30 h 30"/>
                <a:gd name="T20" fmla="*/ 4 w 110"/>
                <a:gd name="T21" fmla="*/ 30 h 30"/>
                <a:gd name="T22" fmla="*/ 10 w 110"/>
                <a:gd name="T23" fmla="*/ 30 h 30"/>
                <a:gd name="T24" fmla="*/ 10 w 110"/>
                <a:gd name="T25" fmla="*/ 30 h 30"/>
                <a:gd name="T26" fmla="*/ 20 w 110"/>
                <a:gd name="T27" fmla="*/ 30 h 30"/>
                <a:gd name="T28" fmla="*/ 32 w 110"/>
                <a:gd name="T29" fmla="*/ 26 h 30"/>
                <a:gd name="T30" fmla="*/ 52 w 110"/>
                <a:gd name="T31" fmla="*/ 20 h 30"/>
                <a:gd name="T32" fmla="*/ 52 w 110"/>
                <a:gd name="T33" fmla="*/ 20 h 30"/>
                <a:gd name="T34" fmla="*/ 60 w 110"/>
                <a:gd name="T35" fmla="*/ 16 h 30"/>
                <a:gd name="T36" fmla="*/ 70 w 110"/>
                <a:gd name="T37" fmla="*/ 14 h 30"/>
                <a:gd name="T38" fmla="*/ 70 w 110"/>
                <a:gd name="T39" fmla="*/ 14 h 30"/>
                <a:gd name="T40" fmla="*/ 74 w 110"/>
                <a:gd name="T41" fmla="*/ 12 h 30"/>
                <a:gd name="T42" fmla="*/ 74 w 110"/>
                <a:gd name="T43" fmla="*/ 12 h 30"/>
                <a:gd name="T44" fmla="*/ 84 w 110"/>
                <a:gd name="T45" fmla="*/ 14 h 30"/>
                <a:gd name="T46" fmla="*/ 84 w 110"/>
                <a:gd name="T47" fmla="*/ 14 h 30"/>
                <a:gd name="T48" fmla="*/ 94 w 110"/>
                <a:gd name="T49" fmla="*/ 16 h 30"/>
                <a:gd name="T50" fmla="*/ 94 w 110"/>
                <a:gd name="T51" fmla="*/ 16 h 30"/>
                <a:gd name="T52" fmla="*/ 94 w 110"/>
                <a:gd name="T53" fmla="*/ 16 h 30"/>
                <a:gd name="T54" fmla="*/ 94 w 110"/>
                <a:gd name="T55" fmla="*/ 16 h 30"/>
                <a:gd name="T56" fmla="*/ 100 w 110"/>
                <a:gd name="T57" fmla="*/ 16 h 30"/>
                <a:gd name="T58" fmla="*/ 106 w 110"/>
                <a:gd name="T59" fmla="*/ 14 h 30"/>
                <a:gd name="T60" fmla="*/ 110 w 110"/>
                <a:gd name="T61" fmla="*/ 10 h 30"/>
                <a:gd name="T62" fmla="*/ 110 w 110"/>
                <a:gd name="T63" fmla="*/ 8 h 30"/>
                <a:gd name="T64" fmla="*/ 108 w 110"/>
                <a:gd name="T65" fmla="*/ 6 h 30"/>
                <a:gd name="T66" fmla="*/ 108 w 110"/>
                <a:gd name="T67" fmla="*/ 6 h 30"/>
                <a:gd name="T68" fmla="*/ 104 w 110"/>
                <a:gd name="T69" fmla="*/ 2 h 30"/>
                <a:gd name="T70" fmla="*/ 96 w 110"/>
                <a:gd name="T71" fmla="*/ 2 h 30"/>
                <a:gd name="T72" fmla="*/ 82 w 110"/>
                <a:gd name="T73" fmla="*/ 0 h 30"/>
                <a:gd name="T74" fmla="*/ 82 w 110"/>
                <a:gd name="T75" fmla="*/ 0 h 30"/>
                <a:gd name="T76" fmla="*/ 76 w 110"/>
                <a:gd name="T77"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10" h="30">
                  <a:moveTo>
                    <a:pt x="76" y="0"/>
                  </a:moveTo>
                  <a:lnTo>
                    <a:pt x="76" y="0"/>
                  </a:lnTo>
                  <a:lnTo>
                    <a:pt x="62" y="2"/>
                  </a:lnTo>
                  <a:lnTo>
                    <a:pt x="48" y="6"/>
                  </a:lnTo>
                  <a:lnTo>
                    <a:pt x="18" y="16"/>
                  </a:lnTo>
                  <a:lnTo>
                    <a:pt x="18" y="16"/>
                  </a:lnTo>
                  <a:lnTo>
                    <a:pt x="6" y="20"/>
                  </a:lnTo>
                  <a:lnTo>
                    <a:pt x="0" y="24"/>
                  </a:lnTo>
                  <a:lnTo>
                    <a:pt x="2" y="28"/>
                  </a:lnTo>
                  <a:lnTo>
                    <a:pt x="4" y="30"/>
                  </a:lnTo>
                  <a:lnTo>
                    <a:pt x="4" y="30"/>
                  </a:lnTo>
                  <a:lnTo>
                    <a:pt x="10" y="30"/>
                  </a:lnTo>
                  <a:lnTo>
                    <a:pt x="10" y="30"/>
                  </a:lnTo>
                  <a:lnTo>
                    <a:pt x="20" y="30"/>
                  </a:lnTo>
                  <a:lnTo>
                    <a:pt x="32" y="26"/>
                  </a:lnTo>
                  <a:lnTo>
                    <a:pt x="52" y="20"/>
                  </a:lnTo>
                  <a:lnTo>
                    <a:pt x="52" y="20"/>
                  </a:lnTo>
                  <a:lnTo>
                    <a:pt x="60" y="16"/>
                  </a:lnTo>
                  <a:lnTo>
                    <a:pt x="70" y="14"/>
                  </a:lnTo>
                  <a:lnTo>
                    <a:pt x="70" y="14"/>
                  </a:lnTo>
                  <a:lnTo>
                    <a:pt x="74" y="12"/>
                  </a:lnTo>
                  <a:lnTo>
                    <a:pt x="74" y="12"/>
                  </a:lnTo>
                  <a:lnTo>
                    <a:pt x="84" y="14"/>
                  </a:lnTo>
                  <a:lnTo>
                    <a:pt x="84" y="14"/>
                  </a:lnTo>
                  <a:lnTo>
                    <a:pt x="94" y="16"/>
                  </a:lnTo>
                  <a:lnTo>
                    <a:pt x="94" y="16"/>
                  </a:lnTo>
                  <a:lnTo>
                    <a:pt x="94" y="16"/>
                  </a:lnTo>
                  <a:lnTo>
                    <a:pt x="94" y="16"/>
                  </a:lnTo>
                  <a:lnTo>
                    <a:pt x="100" y="16"/>
                  </a:lnTo>
                  <a:lnTo>
                    <a:pt x="106" y="14"/>
                  </a:lnTo>
                  <a:lnTo>
                    <a:pt x="110" y="10"/>
                  </a:lnTo>
                  <a:lnTo>
                    <a:pt x="110" y="8"/>
                  </a:lnTo>
                  <a:lnTo>
                    <a:pt x="108" y="6"/>
                  </a:lnTo>
                  <a:lnTo>
                    <a:pt x="108" y="6"/>
                  </a:lnTo>
                  <a:lnTo>
                    <a:pt x="104" y="2"/>
                  </a:lnTo>
                  <a:lnTo>
                    <a:pt x="96" y="2"/>
                  </a:lnTo>
                  <a:lnTo>
                    <a:pt x="82" y="0"/>
                  </a:lnTo>
                  <a:lnTo>
                    <a:pt x="82" y="0"/>
                  </a:lnTo>
                  <a:lnTo>
                    <a:pt x="7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28" name="Freeform 13"/>
            <p:cNvSpPr>
              <a:spLocks/>
            </p:cNvSpPr>
            <p:nvPr/>
          </p:nvSpPr>
          <p:spPr bwMode="auto">
            <a:xfrm>
              <a:off x="1762" y="950"/>
              <a:ext cx="64" cy="40"/>
            </a:xfrm>
            <a:custGeom>
              <a:avLst/>
              <a:gdLst>
                <a:gd name="T0" fmla="*/ 58 w 64"/>
                <a:gd name="T1" fmla="*/ 0 h 40"/>
                <a:gd name="T2" fmla="*/ 58 w 64"/>
                <a:gd name="T3" fmla="*/ 0 h 40"/>
                <a:gd name="T4" fmla="*/ 48 w 64"/>
                <a:gd name="T5" fmla="*/ 0 h 40"/>
                <a:gd name="T6" fmla="*/ 38 w 64"/>
                <a:gd name="T7" fmla="*/ 4 h 40"/>
                <a:gd name="T8" fmla="*/ 18 w 64"/>
                <a:gd name="T9" fmla="*/ 8 h 40"/>
                <a:gd name="T10" fmla="*/ 18 w 64"/>
                <a:gd name="T11" fmla="*/ 8 h 40"/>
                <a:gd name="T12" fmla="*/ 4 w 64"/>
                <a:gd name="T13" fmla="*/ 10 h 40"/>
                <a:gd name="T14" fmla="*/ 0 w 64"/>
                <a:gd name="T15" fmla="*/ 12 h 40"/>
                <a:gd name="T16" fmla="*/ 0 w 64"/>
                <a:gd name="T17" fmla="*/ 14 h 40"/>
                <a:gd name="T18" fmla="*/ 0 w 64"/>
                <a:gd name="T19" fmla="*/ 16 h 40"/>
                <a:gd name="T20" fmla="*/ 0 w 64"/>
                <a:gd name="T21" fmla="*/ 16 h 40"/>
                <a:gd name="T22" fmla="*/ 4 w 64"/>
                <a:gd name="T23" fmla="*/ 20 h 40"/>
                <a:gd name="T24" fmla="*/ 6 w 64"/>
                <a:gd name="T25" fmla="*/ 22 h 40"/>
                <a:gd name="T26" fmla="*/ 14 w 64"/>
                <a:gd name="T27" fmla="*/ 26 h 40"/>
                <a:gd name="T28" fmla="*/ 14 w 64"/>
                <a:gd name="T29" fmla="*/ 26 h 40"/>
                <a:gd name="T30" fmla="*/ 18 w 64"/>
                <a:gd name="T31" fmla="*/ 34 h 40"/>
                <a:gd name="T32" fmla="*/ 20 w 64"/>
                <a:gd name="T33" fmla="*/ 36 h 40"/>
                <a:gd name="T34" fmla="*/ 24 w 64"/>
                <a:gd name="T35" fmla="*/ 38 h 40"/>
                <a:gd name="T36" fmla="*/ 24 w 64"/>
                <a:gd name="T37" fmla="*/ 38 h 40"/>
                <a:gd name="T38" fmla="*/ 28 w 64"/>
                <a:gd name="T39" fmla="*/ 40 h 40"/>
                <a:gd name="T40" fmla="*/ 28 w 64"/>
                <a:gd name="T41" fmla="*/ 40 h 40"/>
                <a:gd name="T42" fmla="*/ 34 w 64"/>
                <a:gd name="T43" fmla="*/ 38 h 40"/>
                <a:gd name="T44" fmla="*/ 36 w 64"/>
                <a:gd name="T45" fmla="*/ 36 h 40"/>
                <a:gd name="T46" fmla="*/ 38 w 64"/>
                <a:gd name="T47" fmla="*/ 32 h 40"/>
                <a:gd name="T48" fmla="*/ 40 w 64"/>
                <a:gd name="T49" fmla="*/ 28 h 40"/>
                <a:gd name="T50" fmla="*/ 42 w 64"/>
                <a:gd name="T51" fmla="*/ 20 h 40"/>
                <a:gd name="T52" fmla="*/ 44 w 64"/>
                <a:gd name="T53" fmla="*/ 16 h 40"/>
                <a:gd name="T54" fmla="*/ 46 w 64"/>
                <a:gd name="T55" fmla="*/ 14 h 40"/>
                <a:gd name="T56" fmla="*/ 46 w 64"/>
                <a:gd name="T57" fmla="*/ 14 h 40"/>
                <a:gd name="T58" fmla="*/ 58 w 64"/>
                <a:gd name="T59" fmla="*/ 10 h 40"/>
                <a:gd name="T60" fmla="*/ 64 w 64"/>
                <a:gd name="T61" fmla="*/ 6 h 40"/>
                <a:gd name="T62" fmla="*/ 64 w 64"/>
                <a:gd name="T63" fmla="*/ 4 h 40"/>
                <a:gd name="T64" fmla="*/ 60 w 64"/>
                <a:gd name="T65" fmla="*/ 0 h 40"/>
                <a:gd name="T66" fmla="*/ 60 w 64"/>
                <a:gd name="T67" fmla="*/ 0 h 40"/>
                <a:gd name="T68" fmla="*/ 58 w 64"/>
                <a:gd name="T69"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4" h="40">
                  <a:moveTo>
                    <a:pt x="58" y="0"/>
                  </a:moveTo>
                  <a:lnTo>
                    <a:pt x="58" y="0"/>
                  </a:lnTo>
                  <a:lnTo>
                    <a:pt x="48" y="0"/>
                  </a:lnTo>
                  <a:lnTo>
                    <a:pt x="38" y="4"/>
                  </a:lnTo>
                  <a:lnTo>
                    <a:pt x="18" y="8"/>
                  </a:lnTo>
                  <a:lnTo>
                    <a:pt x="18" y="8"/>
                  </a:lnTo>
                  <a:lnTo>
                    <a:pt x="4" y="10"/>
                  </a:lnTo>
                  <a:lnTo>
                    <a:pt x="0" y="12"/>
                  </a:lnTo>
                  <a:lnTo>
                    <a:pt x="0" y="14"/>
                  </a:lnTo>
                  <a:lnTo>
                    <a:pt x="0" y="16"/>
                  </a:lnTo>
                  <a:lnTo>
                    <a:pt x="0" y="16"/>
                  </a:lnTo>
                  <a:lnTo>
                    <a:pt x="4" y="20"/>
                  </a:lnTo>
                  <a:lnTo>
                    <a:pt x="6" y="22"/>
                  </a:lnTo>
                  <a:lnTo>
                    <a:pt x="14" y="26"/>
                  </a:lnTo>
                  <a:lnTo>
                    <a:pt x="14" y="26"/>
                  </a:lnTo>
                  <a:lnTo>
                    <a:pt x="18" y="34"/>
                  </a:lnTo>
                  <a:lnTo>
                    <a:pt x="20" y="36"/>
                  </a:lnTo>
                  <a:lnTo>
                    <a:pt x="24" y="38"/>
                  </a:lnTo>
                  <a:lnTo>
                    <a:pt x="24" y="38"/>
                  </a:lnTo>
                  <a:lnTo>
                    <a:pt x="28" y="40"/>
                  </a:lnTo>
                  <a:lnTo>
                    <a:pt x="28" y="40"/>
                  </a:lnTo>
                  <a:lnTo>
                    <a:pt x="34" y="38"/>
                  </a:lnTo>
                  <a:lnTo>
                    <a:pt x="36" y="36"/>
                  </a:lnTo>
                  <a:lnTo>
                    <a:pt x="38" y="32"/>
                  </a:lnTo>
                  <a:lnTo>
                    <a:pt x="40" y="28"/>
                  </a:lnTo>
                  <a:lnTo>
                    <a:pt x="42" y="20"/>
                  </a:lnTo>
                  <a:lnTo>
                    <a:pt x="44" y="16"/>
                  </a:lnTo>
                  <a:lnTo>
                    <a:pt x="46" y="14"/>
                  </a:lnTo>
                  <a:lnTo>
                    <a:pt x="46" y="14"/>
                  </a:lnTo>
                  <a:lnTo>
                    <a:pt x="58" y="10"/>
                  </a:lnTo>
                  <a:lnTo>
                    <a:pt x="64" y="6"/>
                  </a:lnTo>
                  <a:lnTo>
                    <a:pt x="64" y="4"/>
                  </a:lnTo>
                  <a:lnTo>
                    <a:pt x="60" y="0"/>
                  </a:lnTo>
                  <a:lnTo>
                    <a:pt x="60" y="0"/>
                  </a:lnTo>
                  <a:lnTo>
                    <a:pt x="58"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29" name="Freeform 14"/>
            <p:cNvSpPr>
              <a:spLocks/>
            </p:cNvSpPr>
            <p:nvPr/>
          </p:nvSpPr>
          <p:spPr bwMode="auto">
            <a:xfrm>
              <a:off x="1762" y="950"/>
              <a:ext cx="64" cy="40"/>
            </a:xfrm>
            <a:custGeom>
              <a:avLst/>
              <a:gdLst>
                <a:gd name="T0" fmla="*/ 58 w 64"/>
                <a:gd name="T1" fmla="*/ 0 h 40"/>
                <a:gd name="T2" fmla="*/ 58 w 64"/>
                <a:gd name="T3" fmla="*/ 0 h 40"/>
                <a:gd name="T4" fmla="*/ 48 w 64"/>
                <a:gd name="T5" fmla="*/ 0 h 40"/>
                <a:gd name="T6" fmla="*/ 38 w 64"/>
                <a:gd name="T7" fmla="*/ 4 h 40"/>
                <a:gd name="T8" fmla="*/ 18 w 64"/>
                <a:gd name="T9" fmla="*/ 8 h 40"/>
                <a:gd name="T10" fmla="*/ 18 w 64"/>
                <a:gd name="T11" fmla="*/ 8 h 40"/>
                <a:gd name="T12" fmla="*/ 4 w 64"/>
                <a:gd name="T13" fmla="*/ 10 h 40"/>
                <a:gd name="T14" fmla="*/ 0 w 64"/>
                <a:gd name="T15" fmla="*/ 12 h 40"/>
                <a:gd name="T16" fmla="*/ 0 w 64"/>
                <a:gd name="T17" fmla="*/ 14 h 40"/>
                <a:gd name="T18" fmla="*/ 0 w 64"/>
                <a:gd name="T19" fmla="*/ 16 h 40"/>
                <a:gd name="T20" fmla="*/ 0 w 64"/>
                <a:gd name="T21" fmla="*/ 16 h 40"/>
                <a:gd name="T22" fmla="*/ 4 w 64"/>
                <a:gd name="T23" fmla="*/ 20 h 40"/>
                <a:gd name="T24" fmla="*/ 6 w 64"/>
                <a:gd name="T25" fmla="*/ 22 h 40"/>
                <a:gd name="T26" fmla="*/ 14 w 64"/>
                <a:gd name="T27" fmla="*/ 26 h 40"/>
                <a:gd name="T28" fmla="*/ 14 w 64"/>
                <a:gd name="T29" fmla="*/ 26 h 40"/>
                <a:gd name="T30" fmla="*/ 18 w 64"/>
                <a:gd name="T31" fmla="*/ 34 h 40"/>
                <a:gd name="T32" fmla="*/ 20 w 64"/>
                <a:gd name="T33" fmla="*/ 36 h 40"/>
                <a:gd name="T34" fmla="*/ 24 w 64"/>
                <a:gd name="T35" fmla="*/ 38 h 40"/>
                <a:gd name="T36" fmla="*/ 24 w 64"/>
                <a:gd name="T37" fmla="*/ 38 h 40"/>
                <a:gd name="T38" fmla="*/ 28 w 64"/>
                <a:gd name="T39" fmla="*/ 40 h 40"/>
                <a:gd name="T40" fmla="*/ 28 w 64"/>
                <a:gd name="T41" fmla="*/ 40 h 40"/>
                <a:gd name="T42" fmla="*/ 34 w 64"/>
                <a:gd name="T43" fmla="*/ 38 h 40"/>
                <a:gd name="T44" fmla="*/ 36 w 64"/>
                <a:gd name="T45" fmla="*/ 36 h 40"/>
                <a:gd name="T46" fmla="*/ 38 w 64"/>
                <a:gd name="T47" fmla="*/ 32 h 40"/>
                <a:gd name="T48" fmla="*/ 40 w 64"/>
                <a:gd name="T49" fmla="*/ 28 h 40"/>
                <a:gd name="T50" fmla="*/ 42 w 64"/>
                <a:gd name="T51" fmla="*/ 20 h 40"/>
                <a:gd name="T52" fmla="*/ 44 w 64"/>
                <a:gd name="T53" fmla="*/ 16 h 40"/>
                <a:gd name="T54" fmla="*/ 46 w 64"/>
                <a:gd name="T55" fmla="*/ 14 h 40"/>
                <a:gd name="T56" fmla="*/ 46 w 64"/>
                <a:gd name="T57" fmla="*/ 14 h 40"/>
                <a:gd name="T58" fmla="*/ 58 w 64"/>
                <a:gd name="T59" fmla="*/ 10 h 40"/>
                <a:gd name="T60" fmla="*/ 64 w 64"/>
                <a:gd name="T61" fmla="*/ 6 h 40"/>
                <a:gd name="T62" fmla="*/ 64 w 64"/>
                <a:gd name="T63" fmla="*/ 4 h 40"/>
                <a:gd name="T64" fmla="*/ 60 w 64"/>
                <a:gd name="T65" fmla="*/ 0 h 40"/>
                <a:gd name="T66" fmla="*/ 60 w 64"/>
                <a:gd name="T67" fmla="*/ 0 h 40"/>
                <a:gd name="T68" fmla="*/ 58 w 64"/>
                <a:gd name="T69"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4" h="40">
                  <a:moveTo>
                    <a:pt x="58" y="0"/>
                  </a:moveTo>
                  <a:lnTo>
                    <a:pt x="58" y="0"/>
                  </a:lnTo>
                  <a:lnTo>
                    <a:pt x="48" y="0"/>
                  </a:lnTo>
                  <a:lnTo>
                    <a:pt x="38" y="4"/>
                  </a:lnTo>
                  <a:lnTo>
                    <a:pt x="18" y="8"/>
                  </a:lnTo>
                  <a:lnTo>
                    <a:pt x="18" y="8"/>
                  </a:lnTo>
                  <a:lnTo>
                    <a:pt x="4" y="10"/>
                  </a:lnTo>
                  <a:lnTo>
                    <a:pt x="0" y="12"/>
                  </a:lnTo>
                  <a:lnTo>
                    <a:pt x="0" y="14"/>
                  </a:lnTo>
                  <a:lnTo>
                    <a:pt x="0" y="16"/>
                  </a:lnTo>
                  <a:lnTo>
                    <a:pt x="0" y="16"/>
                  </a:lnTo>
                  <a:lnTo>
                    <a:pt x="4" y="20"/>
                  </a:lnTo>
                  <a:lnTo>
                    <a:pt x="6" y="22"/>
                  </a:lnTo>
                  <a:lnTo>
                    <a:pt x="14" y="26"/>
                  </a:lnTo>
                  <a:lnTo>
                    <a:pt x="14" y="26"/>
                  </a:lnTo>
                  <a:lnTo>
                    <a:pt x="18" y="34"/>
                  </a:lnTo>
                  <a:lnTo>
                    <a:pt x="20" y="36"/>
                  </a:lnTo>
                  <a:lnTo>
                    <a:pt x="24" y="38"/>
                  </a:lnTo>
                  <a:lnTo>
                    <a:pt x="24" y="38"/>
                  </a:lnTo>
                  <a:lnTo>
                    <a:pt x="28" y="40"/>
                  </a:lnTo>
                  <a:lnTo>
                    <a:pt x="28" y="40"/>
                  </a:lnTo>
                  <a:lnTo>
                    <a:pt x="34" y="38"/>
                  </a:lnTo>
                  <a:lnTo>
                    <a:pt x="36" y="36"/>
                  </a:lnTo>
                  <a:lnTo>
                    <a:pt x="38" y="32"/>
                  </a:lnTo>
                  <a:lnTo>
                    <a:pt x="40" y="28"/>
                  </a:lnTo>
                  <a:lnTo>
                    <a:pt x="42" y="20"/>
                  </a:lnTo>
                  <a:lnTo>
                    <a:pt x="44" y="16"/>
                  </a:lnTo>
                  <a:lnTo>
                    <a:pt x="46" y="14"/>
                  </a:lnTo>
                  <a:lnTo>
                    <a:pt x="46" y="14"/>
                  </a:lnTo>
                  <a:lnTo>
                    <a:pt x="58" y="10"/>
                  </a:lnTo>
                  <a:lnTo>
                    <a:pt x="64" y="6"/>
                  </a:lnTo>
                  <a:lnTo>
                    <a:pt x="64" y="4"/>
                  </a:lnTo>
                  <a:lnTo>
                    <a:pt x="60" y="0"/>
                  </a:lnTo>
                  <a:lnTo>
                    <a:pt x="60" y="0"/>
                  </a:lnTo>
                  <a:lnTo>
                    <a:pt x="5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30" name="Freeform 15"/>
            <p:cNvSpPr>
              <a:spLocks/>
            </p:cNvSpPr>
            <p:nvPr/>
          </p:nvSpPr>
          <p:spPr bwMode="auto">
            <a:xfrm>
              <a:off x="1706" y="1086"/>
              <a:ext cx="218" cy="108"/>
            </a:xfrm>
            <a:custGeom>
              <a:avLst/>
              <a:gdLst>
                <a:gd name="T0" fmla="*/ 194 w 218"/>
                <a:gd name="T1" fmla="*/ 0 h 108"/>
                <a:gd name="T2" fmla="*/ 180 w 218"/>
                <a:gd name="T3" fmla="*/ 4 h 108"/>
                <a:gd name="T4" fmla="*/ 168 w 218"/>
                <a:gd name="T5" fmla="*/ 12 h 108"/>
                <a:gd name="T6" fmla="*/ 152 w 218"/>
                <a:gd name="T7" fmla="*/ 18 h 108"/>
                <a:gd name="T8" fmla="*/ 134 w 218"/>
                <a:gd name="T9" fmla="*/ 20 h 108"/>
                <a:gd name="T10" fmla="*/ 116 w 218"/>
                <a:gd name="T11" fmla="*/ 24 h 108"/>
                <a:gd name="T12" fmla="*/ 112 w 218"/>
                <a:gd name="T13" fmla="*/ 22 h 108"/>
                <a:gd name="T14" fmla="*/ 100 w 218"/>
                <a:gd name="T15" fmla="*/ 20 h 108"/>
                <a:gd name="T16" fmla="*/ 96 w 218"/>
                <a:gd name="T17" fmla="*/ 20 h 108"/>
                <a:gd name="T18" fmla="*/ 90 w 218"/>
                <a:gd name="T19" fmla="*/ 24 h 108"/>
                <a:gd name="T20" fmla="*/ 72 w 218"/>
                <a:gd name="T21" fmla="*/ 34 h 108"/>
                <a:gd name="T22" fmla="*/ 60 w 218"/>
                <a:gd name="T23" fmla="*/ 38 h 108"/>
                <a:gd name="T24" fmla="*/ 48 w 218"/>
                <a:gd name="T25" fmla="*/ 40 h 108"/>
                <a:gd name="T26" fmla="*/ 36 w 218"/>
                <a:gd name="T27" fmla="*/ 44 h 108"/>
                <a:gd name="T28" fmla="*/ 28 w 218"/>
                <a:gd name="T29" fmla="*/ 54 h 108"/>
                <a:gd name="T30" fmla="*/ 28 w 218"/>
                <a:gd name="T31" fmla="*/ 64 h 108"/>
                <a:gd name="T32" fmla="*/ 22 w 218"/>
                <a:gd name="T33" fmla="*/ 74 h 108"/>
                <a:gd name="T34" fmla="*/ 18 w 218"/>
                <a:gd name="T35" fmla="*/ 76 h 108"/>
                <a:gd name="T36" fmla="*/ 6 w 218"/>
                <a:gd name="T37" fmla="*/ 78 h 108"/>
                <a:gd name="T38" fmla="*/ 2 w 218"/>
                <a:gd name="T39" fmla="*/ 80 h 108"/>
                <a:gd name="T40" fmla="*/ 0 w 218"/>
                <a:gd name="T41" fmla="*/ 88 h 108"/>
                <a:gd name="T42" fmla="*/ 6 w 218"/>
                <a:gd name="T43" fmla="*/ 96 h 108"/>
                <a:gd name="T44" fmla="*/ 14 w 218"/>
                <a:gd name="T45" fmla="*/ 102 h 108"/>
                <a:gd name="T46" fmla="*/ 20 w 218"/>
                <a:gd name="T47" fmla="*/ 108 h 108"/>
                <a:gd name="T48" fmla="*/ 24 w 218"/>
                <a:gd name="T49" fmla="*/ 108 h 108"/>
                <a:gd name="T50" fmla="*/ 36 w 218"/>
                <a:gd name="T51" fmla="*/ 102 h 108"/>
                <a:gd name="T52" fmla="*/ 54 w 218"/>
                <a:gd name="T53" fmla="*/ 84 h 108"/>
                <a:gd name="T54" fmla="*/ 74 w 218"/>
                <a:gd name="T55" fmla="*/ 72 h 108"/>
                <a:gd name="T56" fmla="*/ 104 w 218"/>
                <a:gd name="T57" fmla="*/ 54 h 108"/>
                <a:gd name="T58" fmla="*/ 116 w 218"/>
                <a:gd name="T59" fmla="*/ 50 h 108"/>
                <a:gd name="T60" fmla="*/ 184 w 218"/>
                <a:gd name="T61" fmla="*/ 34 h 108"/>
                <a:gd name="T62" fmla="*/ 202 w 218"/>
                <a:gd name="T63" fmla="*/ 28 h 108"/>
                <a:gd name="T64" fmla="*/ 216 w 218"/>
                <a:gd name="T65" fmla="*/ 16 h 108"/>
                <a:gd name="T66" fmla="*/ 218 w 218"/>
                <a:gd name="T67" fmla="*/ 12 h 108"/>
                <a:gd name="T68" fmla="*/ 216 w 218"/>
                <a:gd name="T69" fmla="*/ 6 h 108"/>
                <a:gd name="T70" fmla="*/ 206 w 218"/>
                <a:gd name="T71" fmla="*/ 2 h 108"/>
                <a:gd name="T72" fmla="*/ 196 w 218"/>
                <a:gd name="T73"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18" h="108">
                  <a:moveTo>
                    <a:pt x="194" y="0"/>
                  </a:moveTo>
                  <a:lnTo>
                    <a:pt x="194" y="0"/>
                  </a:lnTo>
                  <a:lnTo>
                    <a:pt x="186" y="0"/>
                  </a:lnTo>
                  <a:lnTo>
                    <a:pt x="180" y="4"/>
                  </a:lnTo>
                  <a:lnTo>
                    <a:pt x="168" y="12"/>
                  </a:lnTo>
                  <a:lnTo>
                    <a:pt x="168" y="12"/>
                  </a:lnTo>
                  <a:lnTo>
                    <a:pt x="160" y="16"/>
                  </a:lnTo>
                  <a:lnTo>
                    <a:pt x="152" y="18"/>
                  </a:lnTo>
                  <a:lnTo>
                    <a:pt x="134" y="20"/>
                  </a:lnTo>
                  <a:lnTo>
                    <a:pt x="134" y="20"/>
                  </a:lnTo>
                  <a:lnTo>
                    <a:pt x="124" y="22"/>
                  </a:lnTo>
                  <a:lnTo>
                    <a:pt x="116" y="24"/>
                  </a:lnTo>
                  <a:lnTo>
                    <a:pt x="116" y="24"/>
                  </a:lnTo>
                  <a:lnTo>
                    <a:pt x="112" y="22"/>
                  </a:lnTo>
                  <a:lnTo>
                    <a:pt x="112" y="22"/>
                  </a:lnTo>
                  <a:lnTo>
                    <a:pt x="100" y="20"/>
                  </a:lnTo>
                  <a:lnTo>
                    <a:pt x="100" y="20"/>
                  </a:lnTo>
                  <a:lnTo>
                    <a:pt x="96" y="20"/>
                  </a:lnTo>
                  <a:lnTo>
                    <a:pt x="90" y="24"/>
                  </a:lnTo>
                  <a:lnTo>
                    <a:pt x="90" y="24"/>
                  </a:lnTo>
                  <a:lnTo>
                    <a:pt x="82" y="30"/>
                  </a:lnTo>
                  <a:lnTo>
                    <a:pt x="72" y="34"/>
                  </a:lnTo>
                  <a:lnTo>
                    <a:pt x="72" y="34"/>
                  </a:lnTo>
                  <a:lnTo>
                    <a:pt x="60" y="38"/>
                  </a:lnTo>
                  <a:lnTo>
                    <a:pt x="48" y="40"/>
                  </a:lnTo>
                  <a:lnTo>
                    <a:pt x="48" y="40"/>
                  </a:lnTo>
                  <a:lnTo>
                    <a:pt x="40" y="42"/>
                  </a:lnTo>
                  <a:lnTo>
                    <a:pt x="36" y="44"/>
                  </a:lnTo>
                  <a:lnTo>
                    <a:pt x="32" y="48"/>
                  </a:lnTo>
                  <a:lnTo>
                    <a:pt x="28" y="54"/>
                  </a:lnTo>
                  <a:lnTo>
                    <a:pt x="28" y="54"/>
                  </a:lnTo>
                  <a:lnTo>
                    <a:pt x="28" y="64"/>
                  </a:lnTo>
                  <a:lnTo>
                    <a:pt x="26" y="70"/>
                  </a:lnTo>
                  <a:lnTo>
                    <a:pt x="22" y="74"/>
                  </a:lnTo>
                  <a:lnTo>
                    <a:pt x="22" y="74"/>
                  </a:lnTo>
                  <a:lnTo>
                    <a:pt x="18" y="76"/>
                  </a:lnTo>
                  <a:lnTo>
                    <a:pt x="12" y="76"/>
                  </a:lnTo>
                  <a:lnTo>
                    <a:pt x="6" y="78"/>
                  </a:lnTo>
                  <a:lnTo>
                    <a:pt x="2" y="80"/>
                  </a:lnTo>
                  <a:lnTo>
                    <a:pt x="2" y="80"/>
                  </a:lnTo>
                  <a:lnTo>
                    <a:pt x="0" y="84"/>
                  </a:lnTo>
                  <a:lnTo>
                    <a:pt x="0" y="88"/>
                  </a:lnTo>
                  <a:lnTo>
                    <a:pt x="2" y="92"/>
                  </a:lnTo>
                  <a:lnTo>
                    <a:pt x="6" y="96"/>
                  </a:lnTo>
                  <a:lnTo>
                    <a:pt x="6" y="96"/>
                  </a:lnTo>
                  <a:lnTo>
                    <a:pt x="14" y="102"/>
                  </a:lnTo>
                  <a:lnTo>
                    <a:pt x="20" y="108"/>
                  </a:lnTo>
                  <a:lnTo>
                    <a:pt x="20" y="108"/>
                  </a:lnTo>
                  <a:lnTo>
                    <a:pt x="24" y="108"/>
                  </a:lnTo>
                  <a:lnTo>
                    <a:pt x="24" y="108"/>
                  </a:lnTo>
                  <a:lnTo>
                    <a:pt x="30" y="106"/>
                  </a:lnTo>
                  <a:lnTo>
                    <a:pt x="36" y="102"/>
                  </a:lnTo>
                  <a:lnTo>
                    <a:pt x="36" y="102"/>
                  </a:lnTo>
                  <a:lnTo>
                    <a:pt x="54" y="84"/>
                  </a:lnTo>
                  <a:lnTo>
                    <a:pt x="74" y="72"/>
                  </a:lnTo>
                  <a:lnTo>
                    <a:pt x="74" y="72"/>
                  </a:lnTo>
                  <a:lnTo>
                    <a:pt x="94" y="60"/>
                  </a:lnTo>
                  <a:lnTo>
                    <a:pt x="104" y="54"/>
                  </a:lnTo>
                  <a:lnTo>
                    <a:pt x="116" y="50"/>
                  </a:lnTo>
                  <a:lnTo>
                    <a:pt x="116" y="50"/>
                  </a:lnTo>
                  <a:lnTo>
                    <a:pt x="150" y="42"/>
                  </a:lnTo>
                  <a:lnTo>
                    <a:pt x="184" y="34"/>
                  </a:lnTo>
                  <a:lnTo>
                    <a:pt x="184" y="34"/>
                  </a:lnTo>
                  <a:lnTo>
                    <a:pt x="202" y="28"/>
                  </a:lnTo>
                  <a:lnTo>
                    <a:pt x="210" y="22"/>
                  </a:lnTo>
                  <a:lnTo>
                    <a:pt x="216" y="16"/>
                  </a:lnTo>
                  <a:lnTo>
                    <a:pt x="216" y="16"/>
                  </a:lnTo>
                  <a:lnTo>
                    <a:pt x="218" y="12"/>
                  </a:lnTo>
                  <a:lnTo>
                    <a:pt x="218" y="10"/>
                  </a:lnTo>
                  <a:lnTo>
                    <a:pt x="216" y="6"/>
                  </a:lnTo>
                  <a:lnTo>
                    <a:pt x="214" y="4"/>
                  </a:lnTo>
                  <a:lnTo>
                    <a:pt x="206" y="2"/>
                  </a:lnTo>
                  <a:lnTo>
                    <a:pt x="196" y="0"/>
                  </a:lnTo>
                  <a:lnTo>
                    <a:pt x="196" y="0"/>
                  </a:lnTo>
                  <a:lnTo>
                    <a:pt x="194"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31" name="Freeform 16"/>
            <p:cNvSpPr>
              <a:spLocks/>
            </p:cNvSpPr>
            <p:nvPr/>
          </p:nvSpPr>
          <p:spPr bwMode="auto">
            <a:xfrm>
              <a:off x="1706" y="1086"/>
              <a:ext cx="218" cy="108"/>
            </a:xfrm>
            <a:custGeom>
              <a:avLst/>
              <a:gdLst>
                <a:gd name="T0" fmla="*/ 194 w 218"/>
                <a:gd name="T1" fmla="*/ 0 h 108"/>
                <a:gd name="T2" fmla="*/ 180 w 218"/>
                <a:gd name="T3" fmla="*/ 4 h 108"/>
                <a:gd name="T4" fmla="*/ 168 w 218"/>
                <a:gd name="T5" fmla="*/ 12 h 108"/>
                <a:gd name="T6" fmla="*/ 152 w 218"/>
                <a:gd name="T7" fmla="*/ 18 h 108"/>
                <a:gd name="T8" fmla="*/ 134 w 218"/>
                <a:gd name="T9" fmla="*/ 20 h 108"/>
                <a:gd name="T10" fmla="*/ 116 w 218"/>
                <a:gd name="T11" fmla="*/ 24 h 108"/>
                <a:gd name="T12" fmla="*/ 112 w 218"/>
                <a:gd name="T13" fmla="*/ 22 h 108"/>
                <a:gd name="T14" fmla="*/ 100 w 218"/>
                <a:gd name="T15" fmla="*/ 20 h 108"/>
                <a:gd name="T16" fmla="*/ 96 w 218"/>
                <a:gd name="T17" fmla="*/ 20 h 108"/>
                <a:gd name="T18" fmla="*/ 90 w 218"/>
                <a:gd name="T19" fmla="*/ 24 h 108"/>
                <a:gd name="T20" fmla="*/ 72 w 218"/>
                <a:gd name="T21" fmla="*/ 34 h 108"/>
                <a:gd name="T22" fmla="*/ 60 w 218"/>
                <a:gd name="T23" fmla="*/ 38 h 108"/>
                <a:gd name="T24" fmla="*/ 48 w 218"/>
                <a:gd name="T25" fmla="*/ 40 h 108"/>
                <a:gd name="T26" fmla="*/ 36 w 218"/>
                <a:gd name="T27" fmla="*/ 44 h 108"/>
                <a:gd name="T28" fmla="*/ 28 w 218"/>
                <a:gd name="T29" fmla="*/ 54 h 108"/>
                <a:gd name="T30" fmla="*/ 28 w 218"/>
                <a:gd name="T31" fmla="*/ 64 h 108"/>
                <a:gd name="T32" fmla="*/ 22 w 218"/>
                <a:gd name="T33" fmla="*/ 74 h 108"/>
                <a:gd name="T34" fmla="*/ 18 w 218"/>
                <a:gd name="T35" fmla="*/ 76 h 108"/>
                <a:gd name="T36" fmla="*/ 6 w 218"/>
                <a:gd name="T37" fmla="*/ 78 h 108"/>
                <a:gd name="T38" fmla="*/ 2 w 218"/>
                <a:gd name="T39" fmla="*/ 80 h 108"/>
                <a:gd name="T40" fmla="*/ 0 w 218"/>
                <a:gd name="T41" fmla="*/ 88 h 108"/>
                <a:gd name="T42" fmla="*/ 6 w 218"/>
                <a:gd name="T43" fmla="*/ 96 h 108"/>
                <a:gd name="T44" fmla="*/ 14 w 218"/>
                <a:gd name="T45" fmla="*/ 102 h 108"/>
                <a:gd name="T46" fmla="*/ 20 w 218"/>
                <a:gd name="T47" fmla="*/ 108 h 108"/>
                <a:gd name="T48" fmla="*/ 24 w 218"/>
                <a:gd name="T49" fmla="*/ 108 h 108"/>
                <a:gd name="T50" fmla="*/ 36 w 218"/>
                <a:gd name="T51" fmla="*/ 102 h 108"/>
                <a:gd name="T52" fmla="*/ 54 w 218"/>
                <a:gd name="T53" fmla="*/ 84 h 108"/>
                <a:gd name="T54" fmla="*/ 74 w 218"/>
                <a:gd name="T55" fmla="*/ 72 h 108"/>
                <a:gd name="T56" fmla="*/ 104 w 218"/>
                <a:gd name="T57" fmla="*/ 54 h 108"/>
                <a:gd name="T58" fmla="*/ 116 w 218"/>
                <a:gd name="T59" fmla="*/ 50 h 108"/>
                <a:gd name="T60" fmla="*/ 184 w 218"/>
                <a:gd name="T61" fmla="*/ 34 h 108"/>
                <a:gd name="T62" fmla="*/ 202 w 218"/>
                <a:gd name="T63" fmla="*/ 28 h 108"/>
                <a:gd name="T64" fmla="*/ 216 w 218"/>
                <a:gd name="T65" fmla="*/ 16 h 108"/>
                <a:gd name="T66" fmla="*/ 218 w 218"/>
                <a:gd name="T67" fmla="*/ 12 h 108"/>
                <a:gd name="T68" fmla="*/ 216 w 218"/>
                <a:gd name="T69" fmla="*/ 6 h 108"/>
                <a:gd name="T70" fmla="*/ 206 w 218"/>
                <a:gd name="T71" fmla="*/ 2 h 108"/>
                <a:gd name="T72" fmla="*/ 196 w 218"/>
                <a:gd name="T73"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18" h="108">
                  <a:moveTo>
                    <a:pt x="194" y="0"/>
                  </a:moveTo>
                  <a:lnTo>
                    <a:pt x="194" y="0"/>
                  </a:lnTo>
                  <a:lnTo>
                    <a:pt x="186" y="0"/>
                  </a:lnTo>
                  <a:lnTo>
                    <a:pt x="180" y="4"/>
                  </a:lnTo>
                  <a:lnTo>
                    <a:pt x="168" y="12"/>
                  </a:lnTo>
                  <a:lnTo>
                    <a:pt x="168" y="12"/>
                  </a:lnTo>
                  <a:lnTo>
                    <a:pt x="160" y="16"/>
                  </a:lnTo>
                  <a:lnTo>
                    <a:pt x="152" y="18"/>
                  </a:lnTo>
                  <a:lnTo>
                    <a:pt x="134" y="20"/>
                  </a:lnTo>
                  <a:lnTo>
                    <a:pt x="134" y="20"/>
                  </a:lnTo>
                  <a:lnTo>
                    <a:pt x="124" y="22"/>
                  </a:lnTo>
                  <a:lnTo>
                    <a:pt x="116" y="24"/>
                  </a:lnTo>
                  <a:lnTo>
                    <a:pt x="116" y="24"/>
                  </a:lnTo>
                  <a:lnTo>
                    <a:pt x="112" y="22"/>
                  </a:lnTo>
                  <a:lnTo>
                    <a:pt x="112" y="22"/>
                  </a:lnTo>
                  <a:lnTo>
                    <a:pt x="100" y="20"/>
                  </a:lnTo>
                  <a:lnTo>
                    <a:pt x="100" y="20"/>
                  </a:lnTo>
                  <a:lnTo>
                    <a:pt x="96" y="20"/>
                  </a:lnTo>
                  <a:lnTo>
                    <a:pt x="90" y="24"/>
                  </a:lnTo>
                  <a:lnTo>
                    <a:pt x="90" y="24"/>
                  </a:lnTo>
                  <a:lnTo>
                    <a:pt x="82" y="30"/>
                  </a:lnTo>
                  <a:lnTo>
                    <a:pt x="72" y="34"/>
                  </a:lnTo>
                  <a:lnTo>
                    <a:pt x="72" y="34"/>
                  </a:lnTo>
                  <a:lnTo>
                    <a:pt x="60" y="38"/>
                  </a:lnTo>
                  <a:lnTo>
                    <a:pt x="48" y="40"/>
                  </a:lnTo>
                  <a:lnTo>
                    <a:pt x="48" y="40"/>
                  </a:lnTo>
                  <a:lnTo>
                    <a:pt x="40" y="42"/>
                  </a:lnTo>
                  <a:lnTo>
                    <a:pt x="36" y="44"/>
                  </a:lnTo>
                  <a:lnTo>
                    <a:pt x="32" y="48"/>
                  </a:lnTo>
                  <a:lnTo>
                    <a:pt x="28" y="54"/>
                  </a:lnTo>
                  <a:lnTo>
                    <a:pt x="28" y="54"/>
                  </a:lnTo>
                  <a:lnTo>
                    <a:pt x="28" y="64"/>
                  </a:lnTo>
                  <a:lnTo>
                    <a:pt x="26" y="70"/>
                  </a:lnTo>
                  <a:lnTo>
                    <a:pt x="22" y="74"/>
                  </a:lnTo>
                  <a:lnTo>
                    <a:pt x="22" y="74"/>
                  </a:lnTo>
                  <a:lnTo>
                    <a:pt x="18" y="76"/>
                  </a:lnTo>
                  <a:lnTo>
                    <a:pt x="12" y="76"/>
                  </a:lnTo>
                  <a:lnTo>
                    <a:pt x="6" y="78"/>
                  </a:lnTo>
                  <a:lnTo>
                    <a:pt x="2" y="80"/>
                  </a:lnTo>
                  <a:lnTo>
                    <a:pt x="2" y="80"/>
                  </a:lnTo>
                  <a:lnTo>
                    <a:pt x="0" y="84"/>
                  </a:lnTo>
                  <a:lnTo>
                    <a:pt x="0" y="88"/>
                  </a:lnTo>
                  <a:lnTo>
                    <a:pt x="2" y="92"/>
                  </a:lnTo>
                  <a:lnTo>
                    <a:pt x="6" y="96"/>
                  </a:lnTo>
                  <a:lnTo>
                    <a:pt x="6" y="96"/>
                  </a:lnTo>
                  <a:lnTo>
                    <a:pt x="14" y="102"/>
                  </a:lnTo>
                  <a:lnTo>
                    <a:pt x="20" y="108"/>
                  </a:lnTo>
                  <a:lnTo>
                    <a:pt x="20" y="108"/>
                  </a:lnTo>
                  <a:lnTo>
                    <a:pt x="24" y="108"/>
                  </a:lnTo>
                  <a:lnTo>
                    <a:pt x="24" y="108"/>
                  </a:lnTo>
                  <a:lnTo>
                    <a:pt x="30" y="106"/>
                  </a:lnTo>
                  <a:lnTo>
                    <a:pt x="36" y="102"/>
                  </a:lnTo>
                  <a:lnTo>
                    <a:pt x="36" y="102"/>
                  </a:lnTo>
                  <a:lnTo>
                    <a:pt x="54" y="84"/>
                  </a:lnTo>
                  <a:lnTo>
                    <a:pt x="74" y="72"/>
                  </a:lnTo>
                  <a:lnTo>
                    <a:pt x="74" y="72"/>
                  </a:lnTo>
                  <a:lnTo>
                    <a:pt x="94" y="60"/>
                  </a:lnTo>
                  <a:lnTo>
                    <a:pt x="104" y="54"/>
                  </a:lnTo>
                  <a:lnTo>
                    <a:pt x="116" y="50"/>
                  </a:lnTo>
                  <a:lnTo>
                    <a:pt x="116" y="50"/>
                  </a:lnTo>
                  <a:lnTo>
                    <a:pt x="150" y="42"/>
                  </a:lnTo>
                  <a:lnTo>
                    <a:pt x="184" y="34"/>
                  </a:lnTo>
                  <a:lnTo>
                    <a:pt x="184" y="34"/>
                  </a:lnTo>
                  <a:lnTo>
                    <a:pt x="202" y="28"/>
                  </a:lnTo>
                  <a:lnTo>
                    <a:pt x="210" y="22"/>
                  </a:lnTo>
                  <a:lnTo>
                    <a:pt x="216" y="16"/>
                  </a:lnTo>
                  <a:lnTo>
                    <a:pt x="216" y="16"/>
                  </a:lnTo>
                  <a:lnTo>
                    <a:pt x="218" y="12"/>
                  </a:lnTo>
                  <a:lnTo>
                    <a:pt x="218" y="10"/>
                  </a:lnTo>
                  <a:lnTo>
                    <a:pt x="216" y="6"/>
                  </a:lnTo>
                  <a:lnTo>
                    <a:pt x="214" y="4"/>
                  </a:lnTo>
                  <a:lnTo>
                    <a:pt x="206" y="2"/>
                  </a:lnTo>
                  <a:lnTo>
                    <a:pt x="196" y="0"/>
                  </a:lnTo>
                  <a:lnTo>
                    <a:pt x="196" y="0"/>
                  </a:lnTo>
                  <a:lnTo>
                    <a:pt x="19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32" name="Freeform 17"/>
            <p:cNvSpPr>
              <a:spLocks/>
            </p:cNvSpPr>
            <p:nvPr/>
          </p:nvSpPr>
          <p:spPr bwMode="auto">
            <a:xfrm>
              <a:off x="1660" y="1180"/>
              <a:ext cx="88" cy="70"/>
            </a:xfrm>
            <a:custGeom>
              <a:avLst/>
              <a:gdLst>
                <a:gd name="T0" fmla="*/ 36 w 88"/>
                <a:gd name="T1" fmla="*/ 0 h 70"/>
                <a:gd name="T2" fmla="*/ 36 w 88"/>
                <a:gd name="T3" fmla="*/ 0 h 70"/>
                <a:gd name="T4" fmla="*/ 26 w 88"/>
                <a:gd name="T5" fmla="*/ 8 h 70"/>
                <a:gd name="T6" fmla="*/ 22 w 88"/>
                <a:gd name="T7" fmla="*/ 20 h 70"/>
                <a:gd name="T8" fmla="*/ 16 w 88"/>
                <a:gd name="T9" fmla="*/ 28 h 70"/>
                <a:gd name="T10" fmla="*/ 8 w 88"/>
                <a:gd name="T11" fmla="*/ 32 h 70"/>
                <a:gd name="T12" fmla="*/ 0 w 88"/>
                <a:gd name="T13" fmla="*/ 40 h 70"/>
                <a:gd name="T14" fmla="*/ 2 w 88"/>
                <a:gd name="T15" fmla="*/ 48 h 70"/>
                <a:gd name="T16" fmla="*/ 6 w 88"/>
                <a:gd name="T17" fmla="*/ 50 h 70"/>
                <a:gd name="T18" fmla="*/ 10 w 88"/>
                <a:gd name="T19" fmla="*/ 50 h 70"/>
                <a:gd name="T20" fmla="*/ 14 w 88"/>
                <a:gd name="T21" fmla="*/ 48 h 70"/>
                <a:gd name="T22" fmla="*/ 14 w 88"/>
                <a:gd name="T23" fmla="*/ 48 h 70"/>
                <a:gd name="T24" fmla="*/ 26 w 88"/>
                <a:gd name="T25" fmla="*/ 52 h 70"/>
                <a:gd name="T26" fmla="*/ 32 w 88"/>
                <a:gd name="T27" fmla="*/ 54 h 70"/>
                <a:gd name="T28" fmla="*/ 36 w 88"/>
                <a:gd name="T29" fmla="*/ 64 h 70"/>
                <a:gd name="T30" fmla="*/ 40 w 88"/>
                <a:gd name="T31" fmla="*/ 68 h 70"/>
                <a:gd name="T32" fmla="*/ 48 w 88"/>
                <a:gd name="T33" fmla="*/ 70 h 70"/>
                <a:gd name="T34" fmla="*/ 58 w 88"/>
                <a:gd name="T35" fmla="*/ 68 h 70"/>
                <a:gd name="T36" fmla="*/ 70 w 88"/>
                <a:gd name="T37" fmla="*/ 66 h 70"/>
                <a:gd name="T38" fmla="*/ 70 w 88"/>
                <a:gd name="T39" fmla="*/ 66 h 70"/>
                <a:gd name="T40" fmla="*/ 74 w 88"/>
                <a:gd name="T41" fmla="*/ 68 h 70"/>
                <a:gd name="T42" fmla="*/ 80 w 88"/>
                <a:gd name="T43" fmla="*/ 68 h 70"/>
                <a:gd name="T44" fmla="*/ 86 w 88"/>
                <a:gd name="T45" fmla="*/ 64 h 70"/>
                <a:gd name="T46" fmla="*/ 88 w 88"/>
                <a:gd name="T47" fmla="*/ 62 h 70"/>
                <a:gd name="T48" fmla="*/ 80 w 88"/>
                <a:gd name="T49" fmla="*/ 54 h 70"/>
                <a:gd name="T50" fmla="*/ 66 w 88"/>
                <a:gd name="T51" fmla="*/ 46 h 70"/>
                <a:gd name="T52" fmla="*/ 66 w 88"/>
                <a:gd name="T53" fmla="*/ 40 h 70"/>
                <a:gd name="T54" fmla="*/ 68 w 88"/>
                <a:gd name="T55" fmla="*/ 28 h 70"/>
                <a:gd name="T56" fmla="*/ 68 w 88"/>
                <a:gd name="T57" fmla="*/ 22 h 70"/>
                <a:gd name="T58" fmla="*/ 60 w 88"/>
                <a:gd name="T59" fmla="*/ 16 h 70"/>
                <a:gd name="T60" fmla="*/ 48 w 88"/>
                <a:gd name="T61" fmla="*/ 12 h 70"/>
                <a:gd name="T62" fmla="*/ 46 w 88"/>
                <a:gd name="T63" fmla="*/ 10 h 70"/>
                <a:gd name="T64" fmla="*/ 40 w 88"/>
                <a:gd name="T65"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8" h="70">
                  <a:moveTo>
                    <a:pt x="36" y="0"/>
                  </a:moveTo>
                  <a:lnTo>
                    <a:pt x="36" y="0"/>
                  </a:lnTo>
                  <a:lnTo>
                    <a:pt x="36" y="0"/>
                  </a:lnTo>
                  <a:lnTo>
                    <a:pt x="36" y="0"/>
                  </a:lnTo>
                  <a:lnTo>
                    <a:pt x="30" y="4"/>
                  </a:lnTo>
                  <a:lnTo>
                    <a:pt x="26" y="8"/>
                  </a:lnTo>
                  <a:lnTo>
                    <a:pt x="22" y="20"/>
                  </a:lnTo>
                  <a:lnTo>
                    <a:pt x="22" y="20"/>
                  </a:lnTo>
                  <a:lnTo>
                    <a:pt x="20" y="24"/>
                  </a:lnTo>
                  <a:lnTo>
                    <a:pt x="16" y="28"/>
                  </a:lnTo>
                  <a:lnTo>
                    <a:pt x="8" y="32"/>
                  </a:lnTo>
                  <a:lnTo>
                    <a:pt x="8" y="32"/>
                  </a:lnTo>
                  <a:lnTo>
                    <a:pt x="4" y="36"/>
                  </a:lnTo>
                  <a:lnTo>
                    <a:pt x="0" y="40"/>
                  </a:lnTo>
                  <a:lnTo>
                    <a:pt x="0" y="46"/>
                  </a:lnTo>
                  <a:lnTo>
                    <a:pt x="2" y="48"/>
                  </a:lnTo>
                  <a:lnTo>
                    <a:pt x="2" y="48"/>
                  </a:lnTo>
                  <a:lnTo>
                    <a:pt x="6" y="50"/>
                  </a:lnTo>
                  <a:lnTo>
                    <a:pt x="6" y="50"/>
                  </a:lnTo>
                  <a:lnTo>
                    <a:pt x="10" y="50"/>
                  </a:lnTo>
                  <a:lnTo>
                    <a:pt x="10" y="50"/>
                  </a:lnTo>
                  <a:lnTo>
                    <a:pt x="14" y="48"/>
                  </a:lnTo>
                  <a:lnTo>
                    <a:pt x="14" y="48"/>
                  </a:lnTo>
                  <a:lnTo>
                    <a:pt x="14" y="48"/>
                  </a:lnTo>
                  <a:lnTo>
                    <a:pt x="14" y="48"/>
                  </a:lnTo>
                  <a:lnTo>
                    <a:pt x="26" y="52"/>
                  </a:lnTo>
                  <a:lnTo>
                    <a:pt x="26" y="52"/>
                  </a:lnTo>
                  <a:lnTo>
                    <a:pt x="32" y="54"/>
                  </a:lnTo>
                  <a:lnTo>
                    <a:pt x="34" y="58"/>
                  </a:lnTo>
                  <a:lnTo>
                    <a:pt x="36" y="64"/>
                  </a:lnTo>
                  <a:lnTo>
                    <a:pt x="40" y="68"/>
                  </a:lnTo>
                  <a:lnTo>
                    <a:pt x="40" y="68"/>
                  </a:lnTo>
                  <a:lnTo>
                    <a:pt x="44" y="70"/>
                  </a:lnTo>
                  <a:lnTo>
                    <a:pt x="48" y="70"/>
                  </a:lnTo>
                  <a:lnTo>
                    <a:pt x="48" y="70"/>
                  </a:lnTo>
                  <a:lnTo>
                    <a:pt x="58" y="68"/>
                  </a:lnTo>
                  <a:lnTo>
                    <a:pt x="70" y="66"/>
                  </a:lnTo>
                  <a:lnTo>
                    <a:pt x="70" y="66"/>
                  </a:lnTo>
                  <a:lnTo>
                    <a:pt x="70" y="66"/>
                  </a:lnTo>
                  <a:lnTo>
                    <a:pt x="70" y="66"/>
                  </a:lnTo>
                  <a:lnTo>
                    <a:pt x="74" y="68"/>
                  </a:lnTo>
                  <a:lnTo>
                    <a:pt x="74" y="68"/>
                  </a:lnTo>
                  <a:lnTo>
                    <a:pt x="80" y="68"/>
                  </a:lnTo>
                  <a:lnTo>
                    <a:pt x="80" y="68"/>
                  </a:lnTo>
                  <a:lnTo>
                    <a:pt x="84" y="68"/>
                  </a:lnTo>
                  <a:lnTo>
                    <a:pt x="86" y="64"/>
                  </a:lnTo>
                  <a:lnTo>
                    <a:pt x="86" y="64"/>
                  </a:lnTo>
                  <a:lnTo>
                    <a:pt x="88" y="62"/>
                  </a:lnTo>
                  <a:lnTo>
                    <a:pt x="86" y="58"/>
                  </a:lnTo>
                  <a:lnTo>
                    <a:pt x="80" y="54"/>
                  </a:lnTo>
                  <a:lnTo>
                    <a:pt x="72" y="50"/>
                  </a:lnTo>
                  <a:lnTo>
                    <a:pt x="66" y="46"/>
                  </a:lnTo>
                  <a:lnTo>
                    <a:pt x="66" y="46"/>
                  </a:lnTo>
                  <a:lnTo>
                    <a:pt x="66" y="40"/>
                  </a:lnTo>
                  <a:lnTo>
                    <a:pt x="66" y="34"/>
                  </a:lnTo>
                  <a:lnTo>
                    <a:pt x="68" y="28"/>
                  </a:lnTo>
                  <a:lnTo>
                    <a:pt x="68" y="22"/>
                  </a:lnTo>
                  <a:lnTo>
                    <a:pt x="68" y="22"/>
                  </a:lnTo>
                  <a:lnTo>
                    <a:pt x="66" y="18"/>
                  </a:lnTo>
                  <a:lnTo>
                    <a:pt x="60" y="16"/>
                  </a:lnTo>
                  <a:lnTo>
                    <a:pt x="54" y="14"/>
                  </a:lnTo>
                  <a:lnTo>
                    <a:pt x="48" y="12"/>
                  </a:lnTo>
                  <a:lnTo>
                    <a:pt x="48" y="12"/>
                  </a:lnTo>
                  <a:lnTo>
                    <a:pt x="46" y="10"/>
                  </a:lnTo>
                  <a:lnTo>
                    <a:pt x="44" y="6"/>
                  </a:lnTo>
                  <a:lnTo>
                    <a:pt x="40" y="2"/>
                  </a:lnTo>
                  <a:lnTo>
                    <a:pt x="36"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33" name="Freeform 18"/>
            <p:cNvSpPr>
              <a:spLocks/>
            </p:cNvSpPr>
            <p:nvPr/>
          </p:nvSpPr>
          <p:spPr bwMode="auto">
            <a:xfrm>
              <a:off x="1660" y="1180"/>
              <a:ext cx="88" cy="70"/>
            </a:xfrm>
            <a:custGeom>
              <a:avLst/>
              <a:gdLst>
                <a:gd name="T0" fmla="*/ 36 w 88"/>
                <a:gd name="T1" fmla="*/ 0 h 70"/>
                <a:gd name="T2" fmla="*/ 36 w 88"/>
                <a:gd name="T3" fmla="*/ 0 h 70"/>
                <a:gd name="T4" fmla="*/ 26 w 88"/>
                <a:gd name="T5" fmla="*/ 8 h 70"/>
                <a:gd name="T6" fmla="*/ 22 w 88"/>
                <a:gd name="T7" fmla="*/ 20 h 70"/>
                <a:gd name="T8" fmla="*/ 16 w 88"/>
                <a:gd name="T9" fmla="*/ 28 h 70"/>
                <a:gd name="T10" fmla="*/ 8 w 88"/>
                <a:gd name="T11" fmla="*/ 32 h 70"/>
                <a:gd name="T12" fmla="*/ 0 w 88"/>
                <a:gd name="T13" fmla="*/ 40 h 70"/>
                <a:gd name="T14" fmla="*/ 2 w 88"/>
                <a:gd name="T15" fmla="*/ 48 h 70"/>
                <a:gd name="T16" fmla="*/ 6 w 88"/>
                <a:gd name="T17" fmla="*/ 50 h 70"/>
                <a:gd name="T18" fmla="*/ 10 w 88"/>
                <a:gd name="T19" fmla="*/ 50 h 70"/>
                <a:gd name="T20" fmla="*/ 14 w 88"/>
                <a:gd name="T21" fmla="*/ 48 h 70"/>
                <a:gd name="T22" fmla="*/ 14 w 88"/>
                <a:gd name="T23" fmla="*/ 48 h 70"/>
                <a:gd name="T24" fmla="*/ 26 w 88"/>
                <a:gd name="T25" fmla="*/ 52 h 70"/>
                <a:gd name="T26" fmla="*/ 32 w 88"/>
                <a:gd name="T27" fmla="*/ 54 h 70"/>
                <a:gd name="T28" fmla="*/ 36 w 88"/>
                <a:gd name="T29" fmla="*/ 64 h 70"/>
                <a:gd name="T30" fmla="*/ 40 w 88"/>
                <a:gd name="T31" fmla="*/ 68 h 70"/>
                <a:gd name="T32" fmla="*/ 48 w 88"/>
                <a:gd name="T33" fmla="*/ 70 h 70"/>
                <a:gd name="T34" fmla="*/ 58 w 88"/>
                <a:gd name="T35" fmla="*/ 68 h 70"/>
                <a:gd name="T36" fmla="*/ 70 w 88"/>
                <a:gd name="T37" fmla="*/ 66 h 70"/>
                <a:gd name="T38" fmla="*/ 70 w 88"/>
                <a:gd name="T39" fmla="*/ 66 h 70"/>
                <a:gd name="T40" fmla="*/ 74 w 88"/>
                <a:gd name="T41" fmla="*/ 68 h 70"/>
                <a:gd name="T42" fmla="*/ 80 w 88"/>
                <a:gd name="T43" fmla="*/ 68 h 70"/>
                <a:gd name="T44" fmla="*/ 86 w 88"/>
                <a:gd name="T45" fmla="*/ 64 h 70"/>
                <a:gd name="T46" fmla="*/ 88 w 88"/>
                <a:gd name="T47" fmla="*/ 62 h 70"/>
                <a:gd name="T48" fmla="*/ 80 w 88"/>
                <a:gd name="T49" fmla="*/ 54 h 70"/>
                <a:gd name="T50" fmla="*/ 66 w 88"/>
                <a:gd name="T51" fmla="*/ 46 h 70"/>
                <a:gd name="T52" fmla="*/ 66 w 88"/>
                <a:gd name="T53" fmla="*/ 40 h 70"/>
                <a:gd name="T54" fmla="*/ 68 w 88"/>
                <a:gd name="T55" fmla="*/ 28 h 70"/>
                <a:gd name="T56" fmla="*/ 68 w 88"/>
                <a:gd name="T57" fmla="*/ 22 h 70"/>
                <a:gd name="T58" fmla="*/ 60 w 88"/>
                <a:gd name="T59" fmla="*/ 16 h 70"/>
                <a:gd name="T60" fmla="*/ 48 w 88"/>
                <a:gd name="T61" fmla="*/ 12 h 70"/>
                <a:gd name="T62" fmla="*/ 46 w 88"/>
                <a:gd name="T63" fmla="*/ 10 h 70"/>
                <a:gd name="T64" fmla="*/ 40 w 88"/>
                <a:gd name="T65"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8" h="70">
                  <a:moveTo>
                    <a:pt x="36" y="0"/>
                  </a:moveTo>
                  <a:lnTo>
                    <a:pt x="36" y="0"/>
                  </a:lnTo>
                  <a:lnTo>
                    <a:pt x="36" y="0"/>
                  </a:lnTo>
                  <a:lnTo>
                    <a:pt x="36" y="0"/>
                  </a:lnTo>
                  <a:lnTo>
                    <a:pt x="30" y="4"/>
                  </a:lnTo>
                  <a:lnTo>
                    <a:pt x="26" y="8"/>
                  </a:lnTo>
                  <a:lnTo>
                    <a:pt x="22" y="20"/>
                  </a:lnTo>
                  <a:lnTo>
                    <a:pt x="22" y="20"/>
                  </a:lnTo>
                  <a:lnTo>
                    <a:pt x="20" y="24"/>
                  </a:lnTo>
                  <a:lnTo>
                    <a:pt x="16" y="28"/>
                  </a:lnTo>
                  <a:lnTo>
                    <a:pt x="8" y="32"/>
                  </a:lnTo>
                  <a:lnTo>
                    <a:pt x="8" y="32"/>
                  </a:lnTo>
                  <a:lnTo>
                    <a:pt x="4" y="36"/>
                  </a:lnTo>
                  <a:lnTo>
                    <a:pt x="0" y="40"/>
                  </a:lnTo>
                  <a:lnTo>
                    <a:pt x="0" y="46"/>
                  </a:lnTo>
                  <a:lnTo>
                    <a:pt x="2" y="48"/>
                  </a:lnTo>
                  <a:lnTo>
                    <a:pt x="2" y="48"/>
                  </a:lnTo>
                  <a:lnTo>
                    <a:pt x="6" y="50"/>
                  </a:lnTo>
                  <a:lnTo>
                    <a:pt x="6" y="50"/>
                  </a:lnTo>
                  <a:lnTo>
                    <a:pt x="10" y="50"/>
                  </a:lnTo>
                  <a:lnTo>
                    <a:pt x="10" y="50"/>
                  </a:lnTo>
                  <a:lnTo>
                    <a:pt x="14" y="48"/>
                  </a:lnTo>
                  <a:lnTo>
                    <a:pt x="14" y="48"/>
                  </a:lnTo>
                  <a:lnTo>
                    <a:pt x="14" y="48"/>
                  </a:lnTo>
                  <a:lnTo>
                    <a:pt x="14" y="48"/>
                  </a:lnTo>
                  <a:lnTo>
                    <a:pt x="26" y="52"/>
                  </a:lnTo>
                  <a:lnTo>
                    <a:pt x="26" y="52"/>
                  </a:lnTo>
                  <a:lnTo>
                    <a:pt x="32" y="54"/>
                  </a:lnTo>
                  <a:lnTo>
                    <a:pt x="34" y="58"/>
                  </a:lnTo>
                  <a:lnTo>
                    <a:pt x="36" y="64"/>
                  </a:lnTo>
                  <a:lnTo>
                    <a:pt x="40" y="68"/>
                  </a:lnTo>
                  <a:lnTo>
                    <a:pt x="40" y="68"/>
                  </a:lnTo>
                  <a:lnTo>
                    <a:pt x="44" y="70"/>
                  </a:lnTo>
                  <a:lnTo>
                    <a:pt x="48" y="70"/>
                  </a:lnTo>
                  <a:lnTo>
                    <a:pt x="48" y="70"/>
                  </a:lnTo>
                  <a:lnTo>
                    <a:pt x="58" y="68"/>
                  </a:lnTo>
                  <a:lnTo>
                    <a:pt x="70" y="66"/>
                  </a:lnTo>
                  <a:lnTo>
                    <a:pt x="70" y="66"/>
                  </a:lnTo>
                  <a:lnTo>
                    <a:pt x="70" y="66"/>
                  </a:lnTo>
                  <a:lnTo>
                    <a:pt x="70" y="66"/>
                  </a:lnTo>
                  <a:lnTo>
                    <a:pt x="74" y="68"/>
                  </a:lnTo>
                  <a:lnTo>
                    <a:pt x="74" y="68"/>
                  </a:lnTo>
                  <a:lnTo>
                    <a:pt x="80" y="68"/>
                  </a:lnTo>
                  <a:lnTo>
                    <a:pt x="80" y="68"/>
                  </a:lnTo>
                  <a:lnTo>
                    <a:pt x="84" y="68"/>
                  </a:lnTo>
                  <a:lnTo>
                    <a:pt x="86" y="64"/>
                  </a:lnTo>
                  <a:lnTo>
                    <a:pt x="86" y="64"/>
                  </a:lnTo>
                  <a:lnTo>
                    <a:pt x="88" y="62"/>
                  </a:lnTo>
                  <a:lnTo>
                    <a:pt x="86" y="58"/>
                  </a:lnTo>
                  <a:lnTo>
                    <a:pt x="80" y="54"/>
                  </a:lnTo>
                  <a:lnTo>
                    <a:pt x="72" y="50"/>
                  </a:lnTo>
                  <a:lnTo>
                    <a:pt x="66" y="46"/>
                  </a:lnTo>
                  <a:lnTo>
                    <a:pt x="66" y="46"/>
                  </a:lnTo>
                  <a:lnTo>
                    <a:pt x="66" y="40"/>
                  </a:lnTo>
                  <a:lnTo>
                    <a:pt x="66" y="34"/>
                  </a:lnTo>
                  <a:lnTo>
                    <a:pt x="68" y="28"/>
                  </a:lnTo>
                  <a:lnTo>
                    <a:pt x="68" y="22"/>
                  </a:lnTo>
                  <a:lnTo>
                    <a:pt x="68" y="22"/>
                  </a:lnTo>
                  <a:lnTo>
                    <a:pt x="66" y="18"/>
                  </a:lnTo>
                  <a:lnTo>
                    <a:pt x="60" y="16"/>
                  </a:lnTo>
                  <a:lnTo>
                    <a:pt x="54" y="14"/>
                  </a:lnTo>
                  <a:lnTo>
                    <a:pt x="48" y="12"/>
                  </a:lnTo>
                  <a:lnTo>
                    <a:pt x="48" y="12"/>
                  </a:lnTo>
                  <a:lnTo>
                    <a:pt x="46" y="10"/>
                  </a:lnTo>
                  <a:lnTo>
                    <a:pt x="44" y="6"/>
                  </a:lnTo>
                  <a:lnTo>
                    <a:pt x="40" y="2"/>
                  </a:lnTo>
                  <a:lnTo>
                    <a:pt x="3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34" name="Freeform 19"/>
            <p:cNvSpPr>
              <a:spLocks/>
            </p:cNvSpPr>
            <p:nvPr/>
          </p:nvSpPr>
          <p:spPr bwMode="auto">
            <a:xfrm>
              <a:off x="1604" y="1266"/>
              <a:ext cx="36" cy="24"/>
            </a:xfrm>
            <a:custGeom>
              <a:avLst/>
              <a:gdLst>
                <a:gd name="T0" fmla="*/ 28 w 36"/>
                <a:gd name="T1" fmla="*/ 0 h 24"/>
                <a:gd name="T2" fmla="*/ 28 w 36"/>
                <a:gd name="T3" fmla="*/ 0 h 24"/>
                <a:gd name="T4" fmla="*/ 20 w 36"/>
                <a:gd name="T5" fmla="*/ 2 h 24"/>
                <a:gd name="T6" fmla="*/ 12 w 36"/>
                <a:gd name="T7" fmla="*/ 4 h 24"/>
                <a:gd name="T8" fmla="*/ 4 w 36"/>
                <a:gd name="T9" fmla="*/ 8 h 24"/>
                <a:gd name="T10" fmla="*/ 0 w 36"/>
                <a:gd name="T11" fmla="*/ 12 h 24"/>
                <a:gd name="T12" fmla="*/ 0 w 36"/>
                <a:gd name="T13" fmla="*/ 12 h 24"/>
                <a:gd name="T14" fmla="*/ 2 w 36"/>
                <a:gd name="T15" fmla="*/ 16 h 24"/>
                <a:gd name="T16" fmla="*/ 4 w 36"/>
                <a:gd name="T17" fmla="*/ 20 h 24"/>
                <a:gd name="T18" fmla="*/ 10 w 36"/>
                <a:gd name="T19" fmla="*/ 22 h 24"/>
                <a:gd name="T20" fmla="*/ 16 w 36"/>
                <a:gd name="T21" fmla="*/ 24 h 24"/>
                <a:gd name="T22" fmla="*/ 16 w 36"/>
                <a:gd name="T23" fmla="*/ 24 h 24"/>
                <a:gd name="T24" fmla="*/ 16 w 36"/>
                <a:gd name="T25" fmla="*/ 24 h 24"/>
                <a:gd name="T26" fmla="*/ 16 w 36"/>
                <a:gd name="T27" fmla="*/ 24 h 24"/>
                <a:gd name="T28" fmla="*/ 22 w 36"/>
                <a:gd name="T29" fmla="*/ 22 h 24"/>
                <a:gd name="T30" fmla="*/ 28 w 36"/>
                <a:gd name="T31" fmla="*/ 18 h 24"/>
                <a:gd name="T32" fmla="*/ 32 w 36"/>
                <a:gd name="T33" fmla="*/ 14 h 24"/>
                <a:gd name="T34" fmla="*/ 36 w 36"/>
                <a:gd name="T35" fmla="*/ 10 h 24"/>
                <a:gd name="T36" fmla="*/ 36 w 36"/>
                <a:gd name="T37" fmla="*/ 10 h 24"/>
                <a:gd name="T38" fmla="*/ 36 w 36"/>
                <a:gd name="T39" fmla="*/ 6 h 24"/>
                <a:gd name="T40" fmla="*/ 36 w 36"/>
                <a:gd name="T41" fmla="*/ 2 h 24"/>
                <a:gd name="T42" fmla="*/ 32 w 36"/>
                <a:gd name="T43" fmla="*/ 2 h 24"/>
                <a:gd name="T44" fmla="*/ 28 w 36"/>
                <a:gd name="T45"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6" h="24">
                  <a:moveTo>
                    <a:pt x="28" y="0"/>
                  </a:moveTo>
                  <a:lnTo>
                    <a:pt x="28" y="0"/>
                  </a:lnTo>
                  <a:lnTo>
                    <a:pt x="20" y="2"/>
                  </a:lnTo>
                  <a:lnTo>
                    <a:pt x="12" y="4"/>
                  </a:lnTo>
                  <a:lnTo>
                    <a:pt x="4" y="8"/>
                  </a:lnTo>
                  <a:lnTo>
                    <a:pt x="0" y="12"/>
                  </a:lnTo>
                  <a:lnTo>
                    <a:pt x="0" y="12"/>
                  </a:lnTo>
                  <a:lnTo>
                    <a:pt x="2" y="16"/>
                  </a:lnTo>
                  <a:lnTo>
                    <a:pt x="4" y="20"/>
                  </a:lnTo>
                  <a:lnTo>
                    <a:pt x="10" y="22"/>
                  </a:lnTo>
                  <a:lnTo>
                    <a:pt x="16" y="24"/>
                  </a:lnTo>
                  <a:lnTo>
                    <a:pt x="16" y="24"/>
                  </a:lnTo>
                  <a:lnTo>
                    <a:pt x="16" y="24"/>
                  </a:lnTo>
                  <a:lnTo>
                    <a:pt x="16" y="24"/>
                  </a:lnTo>
                  <a:lnTo>
                    <a:pt x="22" y="22"/>
                  </a:lnTo>
                  <a:lnTo>
                    <a:pt x="28" y="18"/>
                  </a:lnTo>
                  <a:lnTo>
                    <a:pt x="32" y="14"/>
                  </a:lnTo>
                  <a:lnTo>
                    <a:pt x="36" y="10"/>
                  </a:lnTo>
                  <a:lnTo>
                    <a:pt x="36" y="10"/>
                  </a:lnTo>
                  <a:lnTo>
                    <a:pt x="36" y="6"/>
                  </a:lnTo>
                  <a:lnTo>
                    <a:pt x="36" y="2"/>
                  </a:lnTo>
                  <a:lnTo>
                    <a:pt x="32" y="2"/>
                  </a:lnTo>
                  <a:lnTo>
                    <a:pt x="28"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35" name="Freeform 20"/>
            <p:cNvSpPr>
              <a:spLocks/>
            </p:cNvSpPr>
            <p:nvPr/>
          </p:nvSpPr>
          <p:spPr bwMode="auto">
            <a:xfrm>
              <a:off x="1604" y="1266"/>
              <a:ext cx="36" cy="24"/>
            </a:xfrm>
            <a:custGeom>
              <a:avLst/>
              <a:gdLst>
                <a:gd name="T0" fmla="*/ 28 w 36"/>
                <a:gd name="T1" fmla="*/ 0 h 24"/>
                <a:gd name="T2" fmla="*/ 28 w 36"/>
                <a:gd name="T3" fmla="*/ 0 h 24"/>
                <a:gd name="T4" fmla="*/ 20 w 36"/>
                <a:gd name="T5" fmla="*/ 2 h 24"/>
                <a:gd name="T6" fmla="*/ 12 w 36"/>
                <a:gd name="T7" fmla="*/ 4 h 24"/>
                <a:gd name="T8" fmla="*/ 4 w 36"/>
                <a:gd name="T9" fmla="*/ 8 h 24"/>
                <a:gd name="T10" fmla="*/ 0 w 36"/>
                <a:gd name="T11" fmla="*/ 12 h 24"/>
                <a:gd name="T12" fmla="*/ 0 w 36"/>
                <a:gd name="T13" fmla="*/ 12 h 24"/>
                <a:gd name="T14" fmla="*/ 2 w 36"/>
                <a:gd name="T15" fmla="*/ 16 h 24"/>
                <a:gd name="T16" fmla="*/ 4 w 36"/>
                <a:gd name="T17" fmla="*/ 20 h 24"/>
                <a:gd name="T18" fmla="*/ 10 w 36"/>
                <a:gd name="T19" fmla="*/ 22 h 24"/>
                <a:gd name="T20" fmla="*/ 16 w 36"/>
                <a:gd name="T21" fmla="*/ 24 h 24"/>
                <a:gd name="T22" fmla="*/ 16 w 36"/>
                <a:gd name="T23" fmla="*/ 24 h 24"/>
                <a:gd name="T24" fmla="*/ 16 w 36"/>
                <a:gd name="T25" fmla="*/ 24 h 24"/>
                <a:gd name="T26" fmla="*/ 16 w 36"/>
                <a:gd name="T27" fmla="*/ 24 h 24"/>
                <a:gd name="T28" fmla="*/ 22 w 36"/>
                <a:gd name="T29" fmla="*/ 22 h 24"/>
                <a:gd name="T30" fmla="*/ 28 w 36"/>
                <a:gd name="T31" fmla="*/ 18 h 24"/>
                <a:gd name="T32" fmla="*/ 32 w 36"/>
                <a:gd name="T33" fmla="*/ 14 h 24"/>
                <a:gd name="T34" fmla="*/ 36 w 36"/>
                <a:gd name="T35" fmla="*/ 10 h 24"/>
                <a:gd name="T36" fmla="*/ 36 w 36"/>
                <a:gd name="T37" fmla="*/ 10 h 24"/>
                <a:gd name="T38" fmla="*/ 36 w 36"/>
                <a:gd name="T39" fmla="*/ 6 h 24"/>
                <a:gd name="T40" fmla="*/ 36 w 36"/>
                <a:gd name="T41" fmla="*/ 2 h 24"/>
                <a:gd name="T42" fmla="*/ 32 w 36"/>
                <a:gd name="T43" fmla="*/ 2 h 24"/>
                <a:gd name="T44" fmla="*/ 28 w 36"/>
                <a:gd name="T45"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6" h="24">
                  <a:moveTo>
                    <a:pt x="28" y="0"/>
                  </a:moveTo>
                  <a:lnTo>
                    <a:pt x="28" y="0"/>
                  </a:lnTo>
                  <a:lnTo>
                    <a:pt x="20" y="2"/>
                  </a:lnTo>
                  <a:lnTo>
                    <a:pt x="12" y="4"/>
                  </a:lnTo>
                  <a:lnTo>
                    <a:pt x="4" y="8"/>
                  </a:lnTo>
                  <a:lnTo>
                    <a:pt x="0" y="12"/>
                  </a:lnTo>
                  <a:lnTo>
                    <a:pt x="0" y="12"/>
                  </a:lnTo>
                  <a:lnTo>
                    <a:pt x="2" y="16"/>
                  </a:lnTo>
                  <a:lnTo>
                    <a:pt x="4" y="20"/>
                  </a:lnTo>
                  <a:lnTo>
                    <a:pt x="10" y="22"/>
                  </a:lnTo>
                  <a:lnTo>
                    <a:pt x="16" y="24"/>
                  </a:lnTo>
                  <a:lnTo>
                    <a:pt x="16" y="24"/>
                  </a:lnTo>
                  <a:lnTo>
                    <a:pt x="16" y="24"/>
                  </a:lnTo>
                  <a:lnTo>
                    <a:pt x="16" y="24"/>
                  </a:lnTo>
                  <a:lnTo>
                    <a:pt x="22" y="22"/>
                  </a:lnTo>
                  <a:lnTo>
                    <a:pt x="28" y="18"/>
                  </a:lnTo>
                  <a:lnTo>
                    <a:pt x="32" y="14"/>
                  </a:lnTo>
                  <a:lnTo>
                    <a:pt x="36" y="10"/>
                  </a:lnTo>
                  <a:lnTo>
                    <a:pt x="36" y="10"/>
                  </a:lnTo>
                  <a:lnTo>
                    <a:pt x="36" y="6"/>
                  </a:lnTo>
                  <a:lnTo>
                    <a:pt x="36" y="2"/>
                  </a:lnTo>
                  <a:lnTo>
                    <a:pt x="32" y="2"/>
                  </a:lnTo>
                  <a:lnTo>
                    <a:pt x="2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36" name="Freeform 21"/>
            <p:cNvSpPr>
              <a:spLocks/>
            </p:cNvSpPr>
            <p:nvPr/>
          </p:nvSpPr>
          <p:spPr bwMode="auto">
            <a:xfrm>
              <a:off x="2294" y="1040"/>
              <a:ext cx="86" cy="40"/>
            </a:xfrm>
            <a:custGeom>
              <a:avLst/>
              <a:gdLst>
                <a:gd name="T0" fmla="*/ 42 w 86"/>
                <a:gd name="T1" fmla="*/ 0 h 40"/>
                <a:gd name="T2" fmla="*/ 42 w 86"/>
                <a:gd name="T3" fmla="*/ 0 h 40"/>
                <a:gd name="T4" fmla="*/ 40 w 86"/>
                <a:gd name="T5" fmla="*/ 0 h 40"/>
                <a:gd name="T6" fmla="*/ 40 w 86"/>
                <a:gd name="T7" fmla="*/ 0 h 40"/>
                <a:gd name="T8" fmla="*/ 36 w 86"/>
                <a:gd name="T9" fmla="*/ 4 h 40"/>
                <a:gd name="T10" fmla="*/ 30 w 86"/>
                <a:gd name="T11" fmla="*/ 8 h 40"/>
                <a:gd name="T12" fmla="*/ 24 w 86"/>
                <a:gd name="T13" fmla="*/ 20 h 40"/>
                <a:gd name="T14" fmla="*/ 24 w 86"/>
                <a:gd name="T15" fmla="*/ 20 h 40"/>
                <a:gd name="T16" fmla="*/ 18 w 86"/>
                <a:gd name="T17" fmla="*/ 22 h 40"/>
                <a:gd name="T18" fmla="*/ 12 w 86"/>
                <a:gd name="T19" fmla="*/ 26 h 40"/>
                <a:gd name="T20" fmla="*/ 6 w 86"/>
                <a:gd name="T21" fmla="*/ 28 h 40"/>
                <a:gd name="T22" fmla="*/ 2 w 86"/>
                <a:gd name="T23" fmla="*/ 32 h 40"/>
                <a:gd name="T24" fmla="*/ 2 w 86"/>
                <a:gd name="T25" fmla="*/ 32 h 40"/>
                <a:gd name="T26" fmla="*/ 0 w 86"/>
                <a:gd name="T27" fmla="*/ 36 h 40"/>
                <a:gd name="T28" fmla="*/ 2 w 86"/>
                <a:gd name="T29" fmla="*/ 38 h 40"/>
                <a:gd name="T30" fmla="*/ 6 w 86"/>
                <a:gd name="T31" fmla="*/ 40 h 40"/>
                <a:gd name="T32" fmla="*/ 10 w 86"/>
                <a:gd name="T33" fmla="*/ 40 h 40"/>
                <a:gd name="T34" fmla="*/ 10 w 86"/>
                <a:gd name="T35" fmla="*/ 40 h 40"/>
                <a:gd name="T36" fmla="*/ 14 w 86"/>
                <a:gd name="T37" fmla="*/ 40 h 40"/>
                <a:gd name="T38" fmla="*/ 14 w 86"/>
                <a:gd name="T39" fmla="*/ 40 h 40"/>
                <a:gd name="T40" fmla="*/ 20 w 86"/>
                <a:gd name="T41" fmla="*/ 40 h 40"/>
                <a:gd name="T42" fmla="*/ 24 w 86"/>
                <a:gd name="T43" fmla="*/ 38 h 40"/>
                <a:gd name="T44" fmla="*/ 36 w 86"/>
                <a:gd name="T45" fmla="*/ 32 h 40"/>
                <a:gd name="T46" fmla="*/ 36 w 86"/>
                <a:gd name="T47" fmla="*/ 32 h 40"/>
                <a:gd name="T48" fmla="*/ 46 w 86"/>
                <a:gd name="T49" fmla="*/ 32 h 40"/>
                <a:gd name="T50" fmla="*/ 46 w 86"/>
                <a:gd name="T51" fmla="*/ 32 h 40"/>
                <a:gd name="T52" fmla="*/ 54 w 86"/>
                <a:gd name="T53" fmla="*/ 32 h 40"/>
                <a:gd name="T54" fmla="*/ 54 w 86"/>
                <a:gd name="T55" fmla="*/ 32 h 40"/>
                <a:gd name="T56" fmla="*/ 62 w 86"/>
                <a:gd name="T57" fmla="*/ 32 h 40"/>
                <a:gd name="T58" fmla="*/ 62 w 86"/>
                <a:gd name="T59" fmla="*/ 32 h 40"/>
                <a:gd name="T60" fmla="*/ 74 w 86"/>
                <a:gd name="T61" fmla="*/ 32 h 40"/>
                <a:gd name="T62" fmla="*/ 80 w 86"/>
                <a:gd name="T63" fmla="*/ 30 h 40"/>
                <a:gd name="T64" fmla="*/ 84 w 86"/>
                <a:gd name="T65" fmla="*/ 26 h 40"/>
                <a:gd name="T66" fmla="*/ 84 w 86"/>
                <a:gd name="T67" fmla="*/ 26 h 40"/>
                <a:gd name="T68" fmla="*/ 86 w 86"/>
                <a:gd name="T69" fmla="*/ 22 h 40"/>
                <a:gd name="T70" fmla="*/ 86 w 86"/>
                <a:gd name="T71" fmla="*/ 18 h 40"/>
                <a:gd name="T72" fmla="*/ 84 w 86"/>
                <a:gd name="T73" fmla="*/ 14 h 40"/>
                <a:gd name="T74" fmla="*/ 78 w 86"/>
                <a:gd name="T75" fmla="*/ 12 h 40"/>
                <a:gd name="T76" fmla="*/ 68 w 86"/>
                <a:gd name="T77" fmla="*/ 8 h 40"/>
                <a:gd name="T78" fmla="*/ 60 w 86"/>
                <a:gd name="T79" fmla="*/ 6 h 40"/>
                <a:gd name="T80" fmla="*/ 60 w 86"/>
                <a:gd name="T81" fmla="*/ 6 h 40"/>
                <a:gd name="T82" fmla="*/ 52 w 86"/>
                <a:gd name="T83" fmla="*/ 2 h 40"/>
                <a:gd name="T84" fmla="*/ 42 w 86"/>
                <a:gd name="T85"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86" h="40">
                  <a:moveTo>
                    <a:pt x="42" y="0"/>
                  </a:moveTo>
                  <a:lnTo>
                    <a:pt x="42" y="0"/>
                  </a:lnTo>
                  <a:lnTo>
                    <a:pt x="40" y="0"/>
                  </a:lnTo>
                  <a:lnTo>
                    <a:pt x="40" y="0"/>
                  </a:lnTo>
                  <a:lnTo>
                    <a:pt x="36" y="4"/>
                  </a:lnTo>
                  <a:lnTo>
                    <a:pt x="30" y="8"/>
                  </a:lnTo>
                  <a:lnTo>
                    <a:pt x="24" y="20"/>
                  </a:lnTo>
                  <a:lnTo>
                    <a:pt x="24" y="20"/>
                  </a:lnTo>
                  <a:lnTo>
                    <a:pt x="18" y="22"/>
                  </a:lnTo>
                  <a:lnTo>
                    <a:pt x="12" y="26"/>
                  </a:lnTo>
                  <a:lnTo>
                    <a:pt x="6" y="28"/>
                  </a:lnTo>
                  <a:lnTo>
                    <a:pt x="2" y="32"/>
                  </a:lnTo>
                  <a:lnTo>
                    <a:pt x="2" y="32"/>
                  </a:lnTo>
                  <a:lnTo>
                    <a:pt x="0" y="36"/>
                  </a:lnTo>
                  <a:lnTo>
                    <a:pt x="2" y="38"/>
                  </a:lnTo>
                  <a:lnTo>
                    <a:pt x="6" y="40"/>
                  </a:lnTo>
                  <a:lnTo>
                    <a:pt x="10" y="40"/>
                  </a:lnTo>
                  <a:lnTo>
                    <a:pt x="10" y="40"/>
                  </a:lnTo>
                  <a:lnTo>
                    <a:pt x="14" y="40"/>
                  </a:lnTo>
                  <a:lnTo>
                    <a:pt x="14" y="40"/>
                  </a:lnTo>
                  <a:lnTo>
                    <a:pt x="20" y="40"/>
                  </a:lnTo>
                  <a:lnTo>
                    <a:pt x="24" y="38"/>
                  </a:lnTo>
                  <a:lnTo>
                    <a:pt x="36" y="32"/>
                  </a:lnTo>
                  <a:lnTo>
                    <a:pt x="36" y="32"/>
                  </a:lnTo>
                  <a:lnTo>
                    <a:pt x="46" y="32"/>
                  </a:lnTo>
                  <a:lnTo>
                    <a:pt x="46" y="32"/>
                  </a:lnTo>
                  <a:lnTo>
                    <a:pt x="54" y="32"/>
                  </a:lnTo>
                  <a:lnTo>
                    <a:pt x="54" y="32"/>
                  </a:lnTo>
                  <a:lnTo>
                    <a:pt x="62" y="32"/>
                  </a:lnTo>
                  <a:lnTo>
                    <a:pt x="62" y="32"/>
                  </a:lnTo>
                  <a:lnTo>
                    <a:pt x="74" y="32"/>
                  </a:lnTo>
                  <a:lnTo>
                    <a:pt x="80" y="30"/>
                  </a:lnTo>
                  <a:lnTo>
                    <a:pt x="84" y="26"/>
                  </a:lnTo>
                  <a:lnTo>
                    <a:pt x="84" y="26"/>
                  </a:lnTo>
                  <a:lnTo>
                    <a:pt x="86" y="22"/>
                  </a:lnTo>
                  <a:lnTo>
                    <a:pt x="86" y="18"/>
                  </a:lnTo>
                  <a:lnTo>
                    <a:pt x="84" y="14"/>
                  </a:lnTo>
                  <a:lnTo>
                    <a:pt x="78" y="12"/>
                  </a:lnTo>
                  <a:lnTo>
                    <a:pt x="68" y="8"/>
                  </a:lnTo>
                  <a:lnTo>
                    <a:pt x="60" y="6"/>
                  </a:lnTo>
                  <a:lnTo>
                    <a:pt x="60" y="6"/>
                  </a:lnTo>
                  <a:lnTo>
                    <a:pt x="52" y="2"/>
                  </a:lnTo>
                  <a:lnTo>
                    <a:pt x="42"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37" name="Freeform 22"/>
            <p:cNvSpPr>
              <a:spLocks/>
            </p:cNvSpPr>
            <p:nvPr/>
          </p:nvSpPr>
          <p:spPr bwMode="auto">
            <a:xfrm>
              <a:off x="2294" y="1040"/>
              <a:ext cx="86" cy="40"/>
            </a:xfrm>
            <a:custGeom>
              <a:avLst/>
              <a:gdLst>
                <a:gd name="T0" fmla="*/ 42 w 86"/>
                <a:gd name="T1" fmla="*/ 0 h 40"/>
                <a:gd name="T2" fmla="*/ 42 w 86"/>
                <a:gd name="T3" fmla="*/ 0 h 40"/>
                <a:gd name="T4" fmla="*/ 40 w 86"/>
                <a:gd name="T5" fmla="*/ 0 h 40"/>
                <a:gd name="T6" fmla="*/ 40 w 86"/>
                <a:gd name="T7" fmla="*/ 0 h 40"/>
                <a:gd name="T8" fmla="*/ 36 w 86"/>
                <a:gd name="T9" fmla="*/ 4 h 40"/>
                <a:gd name="T10" fmla="*/ 30 w 86"/>
                <a:gd name="T11" fmla="*/ 8 h 40"/>
                <a:gd name="T12" fmla="*/ 24 w 86"/>
                <a:gd name="T13" fmla="*/ 20 h 40"/>
                <a:gd name="T14" fmla="*/ 24 w 86"/>
                <a:gd name="T15" fmla="*/ 20 h 40"/>
                <a:gd name="T16" fmla="*/ 18 w 86"/>
                <a:gd name="T17" fmla="*/ 22 h 40"/>
                <a:gd name="T18" fmla="*/ 12 w 86"/>
                <a:gd name="T19" fmla="*/ 26 h 40"/>
                <a:gd name="T20" fmla="*/ 6 w 86"/>
                <a:gd name="T21" fmla="*/ 28 h 40"/>
                <a:gd name="T22" fmla="*/ 2 w 86"/>
                <a:gd name="T23" fmla="*/ 32 h 40"/>
                <a:gd name="T24" fmla="*/ 2 w 86"/>
                <a:gd name="T25" fmla="*/ 32 h 40"/>
                <a:gd name="T26" fmla="*/ 0 w 86"/>
                <a:gd name="T27" fmla="*/ 36 h 40"/>
                <a:gd name="T28" fmla="*/ 2 w 86"/>
                <a:gd name="T29" fmla="*/ 38 h 40"/>
                <a:gd name="T30" fmla="*/ 6 w 86"/>
                <a:gd name="T31" fmla="*/ 40 h 40"/>
                <a:gd name="T32" fmla="*/ 10 w 86"/>
                <a:gd name="T33" fmla="*/ 40 h 40"/>
                <a:gd name="T34" fmla="*/ 10 w 86"/>
                <a:gd name="T35" fmla="*/ 40 h 40"/>
                <a:gd name="T36" fmla="*/ 14 w 86"/>
                <a:gd name="T37" fmla="*/ 40 h 40"/>
                <a:gd name="T38" fmla="*/ 14 w 86"/>
                <a:gd name="T39" fmla="*/ 40 h 40"/>
                <a:gd name="T40" fmla="*/ 20 w 86"/>
                <a:gd name="T41" fmla="*/ 40 h 40"/>
                <a:gd name="T42" fmla="*/ 24 w 86"/>
                <a:gd name="T43" fmla="*/ 38 h 40"/>
                <a:gd name="T44" fmla="*/ 36 w 86"/>
                <a:gd name="T45" fmla="*/ 32 h 40"/>
                <a:gd name="T46" fmla="*/ 36 w 86"/>
                <a:gd name="T47" fmla="*/ 32 h 40"/>
                <a:gd name="T48" fmla="*/ 46 w 86"/>
                <a:gd name="T49" fmla="*/ 32 h 40"/>
                <a:gd name="T50" fmla="*/ 46 w 86"/>
                <a:gd name="T51" fmla="*/ 32 h 40"/>
                <a:gd name="T52" fmla="*/ 54 w 86"/>
                <a:gd name="T53" fmla="*/ 32 h 40"/>
                <a:gd name="T54" fmla="*/ 54 w 86"/>
                <a:gd name="T55" fmla="*/ 32 h 40"/>
                <a:gd name="T56" fmla="*/ 62 w 86"/>
                <a:gd name="T57" fmla="*/ 32 h 40"/>
                <a:gd name="T58" fmla="*/ 62 w 86"/>
                <a:gd name="T59" fmla="*/ 32 h 40"/>
                <a:gd name="T60" fmla="*/ 74 w 86"/>
                <a:gd name="T61" fmla="*/ 32 h 40"/>
                <a:gd name="T62" fmla="*/ 80 w 86"/>
                <a:gd name="T63" fmla="*/ 30 h 40"/>
                <a:gd name="T64" fmla="*/ 84 w 86"/>
                <a:gd name="T65" fmla="*/ 26 h 40"/>
                <a:gd name="T66" fmla="*/ 84 w 86"/>
                <a:gd name="T67" fmla="*/ 26 h 40"/>
                <a:gd name="T68" fmla="*/ 86 w 86"/>
                <a:gd name="T69" fmla="*/ 22 h 40"/>
                <a:gd name="T70" fmla="*/ 86 w 86"/>
                <a:gd name="T71" fmla="*/ 18 h 40"/>
                <a:gd name="T72" fmla="*/ 84 w 86"/>
                <a:gd name="T73" fmla="*/ 14 h 40"/>
                <a:gd name="T74" fmla="*/ 78 w 86"/>
                <a:gd name="T75" fmla="*/ 12 h 40"/>
                <a:gd name="T76" fmla="*/ 68 w 86"/>
                <a:gd name="T77" fmla="*/ 8 h 40"/>
                <a:gd name="T78" fmla="*/ 60 w 86"/>
                <a:gd name="T79" fmla="*/ 6 h 40"/>
                <a:gd name="T80" fmla="*/ 60 w 86"/>
                <a:gd name="T81" fmla="*/ 6 h 40"/>
                <a:gd name="T82" fmla="*/ 52 w 86"/>
                <a:gd name="T83" fmla="*/ 2 h 40"/>
                <a:gd name="T84" fmla="*/ 42 w 86"/>
                <a:gd name="T85"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86" h="40">
                  <a:moveTo>
                    <a:pt x="42" y="0"/>
                  </a:moveTo>
                  <a:lnTo>
                    <a:pt x="42" y="0"/>
                  </a:lnTo>
                  <a:lnTo>
                    <a:pt x="40" y="0"/>
                  </a:lnTo>
                  <a:lnTo>
                    <a:pt x="40" y="0"/>
                  </a:lnTo>
                  <a:lnTo>
                    <a:pt x="36" y="4"/>
                  </a:lnTo>
                  <a:lnTo>
                    <a:pt x="30" y="8"/>
                  </a:lnTo>
                  <a:lnTo>
                    <a:pt x="24" y="20"/>
                  </a:lnTo>
                  <a:lnTo>
                    <a:pt x="24" y="20"/>
                  </a:lnTo>
                  <a:lnTo>
                    <a:pt x="18" y="22"/>
                  </a:lnTo>
                  <a:lnTo>
                    <a:pt x="12" y="26"/>
                  </a:lnTo>
                  <a:lnTo>
                    <a:pt x="6" y="28"/>
                  </a:lnTo>
                  <a:lnTo>
                    <a:pt x="2" y="32"/>
                  </a:lnTo>
                  <a:lnTo>
                    <a:pt x="2" y="32"/>
                  </a:lnTo>
                  <a:lnTo>
                    <a:pt x="0" y="36"/>
                  </a:lnTo>
                  <a:lnTo>
                    <a:pt x="2" y="38"/>
                  </a:lnTo>
                  <a:lnTo>
                    <a:pt x="6" y="40"/>
                  </a:lnTo>
                  <a:lnTo>
                    <a:pt x="10" y="40"/>
                  </a:lnTo>
                  <a:lnTo>
                    <a:pt x="10" y="40"/>
                  </a:lnTo>
                  <a:lnTo>
                    <a:pt x="14" y="40"/>
                  </a:lnTo>
                  <a:lnTo>
                    <a:pt x="14" y="40"/>
                  </a:lnTo>
                  <a:lnTo>
                    <a:pt x="20" y="40"/>
                  </a:lnTo>
                  <a:lnTo>
                    <a:pt x="24" y="38"/>
                  </a:lnTo>
                  <a:lnTo>
                    <a:pt x="36" y="32"/>
                  </a:lnTo>
                  <a:lnTo>
                    <a:pt x="36" y="32"/>
                  </a:lnTo>
                  <a:lnTo>
                    <a:pt x="46" y="32"/>
                  </a:lnTo>
                  <a:lnTo>
                    <a:pt x="46" y="32"/>
                  </a:lnTo>
                  <a:lnTo>
                    <a:pt x="54" y="32"/>
                  </a:lnTo>
                  <a:lnTo>
                    <a:pt x="54" y="32"/>
                  </a:lnTo>
                  <a:lnTo>
                    <a:pt x="62" y="32"/>
                  </a:lnTo>
                  <a:lnTo>
                    <a:pt x="62" y="32"/>
                  </a:lnTo>
                  <a:lnTo>
                    <a:pt x="74" y="32"/>
                  </a:lnTo>
                  <a:lnTo>
                    <a:pt x="80" y="30"/>
                  </a:lnTo>
                  <a:lnTo>
                    <a:pt x="84" y="26"/>
                  </a:lnTo>
                  <a:lnTo>
                    <a:pt x="84" y="26"/>
                  </a:lnTo>
                  <a:lnTo>
                    <a:pt x="86" y="22"/>
                  </a:lnTo>
                  <a:lnTo>
                    <a:pt x="86" y="18"/>
                  </a:lnTo>
                  <a:lnTo>
                    <a:pt x="84" y="14"/>
                  </a:lnTo>
                  <a:lnTo>
                    <a:pt x="78" y="12"/>
                  </a:lnTo>
                  <a:lnTo>
                    <a:pt x="68" y="8"/>
                  </a:lnTo>
                  <a:lnTo>
                    <a:pt x="60" y="6"/>
                  </a:lnTo>
                  <a:lnTo>
                    <a:pt x="60" y="6"/>
                  </a:lnTo>
                  <a:lnTo>
                    <a:pt x="52" y="2"/>
                  </a:lnTo>
                  <a:lnTo>
                    <a:pt x="4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38" name="Freeform 23"/>
            <p:cNvSpPr>
              <a:spLocks/>
            </p:cNvSpPr>
            <p:nvPr/>
          </p:nvSpPr>
          <p:spPr bwMode="auto">
            <a:xfrm>
              <a:off x="2198" y="992"/>
              <a:ext cx="114" cy="66"/>
            </a:xfrm>
            <a:custGeom>
              <a:avLst/>
              <a:gdLst>
                <a:gd name="T0" fmla="*/ 64 w 114"/>
                <a:gd name="T1" fmla="*/ 0 h 66"/>
                <a:gd name="T2" fmla="*/ 48 w 114"/>
                <a:gd name="T3" fmla="*/ 4 h 66"/>
                <a:gd name="T4" fmla="*/ 36 w 114"/>
                <a:gd name="T5" fmla="*/ 10 h 66"/>
                <a:gd name="T6" fmla="*/ 24 w 114"/>
                <a:gd name="T7" fmla="*/ 14 h 66"/>
                <a:gd name="T8" fmla="*/ 20 w 114"/>
                <a:gd name="T9" fmla="*/ 18 h 66"/>
                <a:gd name="T10" fmla="*/ 16 w 114"/>
                <a:gd name="T11" fmla="*/ 28 h 66"/>
                <a:gd name="T12" fmla="*/ 8 w 114"/>
                <a:gd name="T13" fmla="*/ 30 h 66"/>
                <a:gd name="T14" fmla="*/ 2 w 114"/>
                <a:gd name="T15" fmla="*/ 34 h 66"/>
                <a:gd name="T16" fmla="*/ 0 w 114"/>
                <a:gd name="T17" fmla="*/ 36 h 66"/>
                <a:gd name="T18" fmla="*/ 4 w 114"/>
                <a:gd name="T19" fmla="*/ 42 h 66"/>
                <a:gd name="T20" fmla="*/ 14 w 114"/>
                <a:gd name="T21" fmla="*/ 44 h 66"/>
                <a:gd name="T22" fmla="*/ 30 w 114"/>
                <a:gd name="T23" fmla="*/ 48 h 66"/>
                <a:gd name="T24" fmla="*/ 34 w 114"/>
                <a:gd name="T25" fmla="*/ 52 h 66"/>
                <a:gd name="T26" fmla="*/ 46 w 114"/>
                <a:gd name="T27" fmla="*/ 64 h 66"/>
                <a:gd name="T28" fmla="*/ 52 w 114"/>
                <a:gd name="T29" fmla="*/ 66 h 66"/>
                <a:gd name="T30" fmla="*/ 54 w 114"/>
                <a:gd name="T31" fmla="*/ 66 h 66"/>
                <a:gd name="T32" fmla="*/ 64 w 114"/>
                <a:gd name="T33" fmla="*/ 66 h 66"/>
                <a:gd name="T34" fmla="*/ 72 w 114"/>
                <a:gd name="T35" fmla="*/ 64 h 66"/>
                <a:gd name="T36" fmla="*/ 74 w 114"/>
                <a:gd name="T37" fmla="*/ 64 h 66"/>
                <a:gd name="T38" fmla="*/ 94 w 114"/>
                <a:gd name="T39" fmla="*/ 66 h 66"/>
                <a:gd name="T40" fmla="*/ 112 w 114"/>
                <a:gd name="T41" fmla="*/ 64 h 66"/>
                <a:gd name="T42" fmla="*/ 114 w 114"/>
                <a:gd name="T43" fmla="*/ 60 h 66"/>
                <a:gd name="T44" fmla="*/ 112 w 114"/>
                <a:gd name="T45" fmla="*/ 50 h 66"/>
                <a:gd name="T46" fmla="*/ 112 w 114"/>
                <a:gd name="T47" fmla="*/ 46 h 66"/>
                <a:gd name="T48" fmla="*/ 112 w 114"/>
                <a:gd name="T49" fmla="*/ 40 h 66"/>
                <a:gd name="T50" fmla="*/ 104 w 114"/>
                <a:gd name="T51" fmla="*/ 32 h 66"/>
                <a:gd name="T52" fmla="*/ 94 w 114"/>
                <a:gd name="T53" fmla="*/ 28 h 66"/>
                <a:gd name="T54" fmla="*/ 82 w 114"/>
                <a:gd name="T55" fmla="*/ 26 h 66"/>
                <a:gd name="T56" fmla="*/ 70 w 114"/>
                <a:gd name="T57" fmla="*/ 26 h 66"/>
                <a:gd name="T58" fmla="*/ 60 w 114"/>
                <a:gd name="T59" fmla="*/ 28 h 66"/>
                <a:gd name="T60" fmla="*/ 46 w 114"/>
                <a:gd name="T61" fmla="*/ 34 h 66"/>
                <a:gd name="T62" fmla="*/ 42 w 114"/>
                <a:gd name="T63" fmla="*/ 34 h 66"/>
                <a:gd name="T64" fmla="*/ 40 w 114"/>
                <a:gd name="T65" fmla="*/ 34 h 66"/>
                <a:gd name="T66" fmla="*/ 34 w 114"/>
                <a:gd name="T67" fmla="*/ 30 h 66"/>
                <a:gd name="T68" fmla="*/ 34 w 114"/>
                <a:gd name="T69" fmla="*/ 20 h 66"/>
                <a:gd name="T70" fmla="*/ 54 w 114"/>
                <a:gd name="T71" fmla="*/ 20 h 66"/>
                <a:gd name="T72" fmla="*/ 72 w 114"/>
                <a:gd name="T73" fmla="*/ 18 h 66"/>
                <a:gd name="T74" fmla="*/ 74 w 114"/>
                <a:gd name="T75" fmla="*/ 18 h 66"/>
                <a:gd name="T76" fmla="*/ 78 w 114"/>
                <a:gd name="T77" fmla="*/ 16 h 66"/>
                <a:gd name="T78" fmla="*/ 78 w 114"/>
                <a:gd name="T79" fmla="*/ 10 h 66"/>
                <a:gd name="T80" fmla="*/ 70 w 114"/>
                <a:gd name="T81" fmla="*/ 6 h 66"/>
                <a:gd name="T82" fmla="*/ 66 w 114"/>
                <a:gd name="T83" fmla="*/ 6 h 66"/>
                <a:gd name="T84" fmla="*/ 66 w 114"/>
                <a:gd name="T85" fmla="*/ 6 h 66"/>
                <a:gd name="T86" fmla="*/ 64 w 114"/>
                <a:gd name="T87" fmla="*/ 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14" h="66">
                  <a:moveTo>
                    <a:pt x="64" y="0"/>
                  </a:moveTo>
                  <a:lnTo>
                    <a:pt x="64" y="0"/>
                  </a:lnTo>
                  <a:lnTo>
                    <a:pt x="58" y="0"/>
                  </a:lnTo>
                  <a:lnTo>
                    <a:pt x="48" y="4"/>
                  </a:lnTo>
                  <a:lnTo>
                    <a:pt x="36" y="10"/>
                  </a:lnTo>
                  <a:lnTo>
                    <a:pt x="36" y="10"/>
                  </a:lnTo>
                  <a:lnTo>
                    <a:pt x="26" y="12"/>
                  </a:lnTo>
                  <a:lnTo>
                    <a:pt x="24" y="14"/>
                  </a:lnTo>
                  <a:lnTo>
                    <a:pt x="20" y="18"/>
                  </a:lnTo>
                  <a:lnTo>
                    <a:pt x="20" y="18"/>
                  </a:lnTo>
                  <a:lnTo>
                    <a:pt x="20" y="24"/>
                  </a:lnTo>
                  <a:lnTo>
                    <a:pt x="16" y="28"/>
                  </a:lnTo>
                  <a:lnTo>
                    <a:pt x="16" y="28"/>
                  </a:lnTo>
                  <a:lnTo>
                    <a:pt x="8" y="30"/>
                  </a:lnTo>
                  <a:lnTo>
                    <a:pt x="4" y="32"/>
                  </a:lnTo>
                  <a:lnTo>
                    <a:pt x="2" y="34"/>
                  </a:lnTo>
                  <a:lnTo>
                    <a:pt x="2" y="34"/>
                  </a:lnTo>
                  <a:lnTo>
                    <a:pt x="0" y="36"/>
                  </a:lnTo>
                  <a:lnTo>
                    <a:pt x="0" y="38"/>
                  </a:lnTo>
                  <a:lnTo>
                    <a:pt x="4" y="42"/>
                  </a:lnTo>
                  <a:lnTo>
                    <a:pt x="14" y="44"/>
                  </a:lnTo>
                  <a:lnTo>
                    <a:pt x="14" y="44"/>
                  </a:lnTo>
                  <a:lnTo>
                    <a:pt x="26" y="46"/>
                  </a:lnTo>
                  <a:lnTo>
                    <a:pt x="30" y="48"/>
                  </a:lnTo>
                  <a:lnTo>
                    <a:pt x="34" y="52"/>
                  </a:lnTo>
                  <a:lnTo>
                    <a:pt x="34" y="52"/>
                  </a:lnTo>
                  <a:lnTo>
                    <a:pt x="42" y="60"/>
                  </a:lnTo>
                  <a:lnTo>
                    <a:pt x="46" y="64"/>
                  </a:lnTo>
                  <a:lnTo>
                    <a:pt x="52" y="66"/>
                  </a:lnTo>
                  <a:lnTo>
                    <a:pt x="52" y="66"/>
                  </a:lnTo>
                  <a:lnTo>
                    <a:pt x="54" y="66"/>
                  </a:lnTo>
                  <a:lnTo>
                    <a:pt x="54" y="66"/>
                  </a:lnTo>
                  <a:lnTo>
                    <a:pt x="64" y="66"/>
                  </a:lnTo>
                  <a:lnTo>
                    <a:pt x="64" y="66"/>
                  </a:lnTo>
                  <a:lnTo>
                    <a:pt x="72" y="64"/>
                  </a:lnTo>
                  <a:lnTo>
                    <a:pt x="72" y="64"/>
                  </a:lnTo>
                  <a:lnTo>
                    <a:pt x="74" y="64"/>
                  </a:lnTo>
                  <a:lnTo>
                    <a:pt x="74" y="64"/>
                  </a:lnTo>
                  <a:lnTo>
                    <a:pt x="94" y="66"/>
                  </a:lnTo>
                  <a:lnTo>
                    <a:pt x="94" y="66"/>
                  </a:lnTo>
                  <a:lnTo>
                    <a:pt x="108" y="66"/>
                  </a:lnTo>
                  <a:lnTo>
                    <a:pt x="112" y="64"/>
                  </a:lnTo>
                  <a:lnTo>
                    <a:pt x="114" y="60"/>
                  </a:lnTo>
                  <a:lnTo>
                    <a:pt x="114" y="60"/>
                  </a:lnTo>
                  <a:lnTo>
                    <a:pt x="114" y="56"/>
                  </a:lnTo>
                  <a:lnTo>
                    <a:pt x="112" y="50"/>
                  </a:lnTo>
                  <a:lnTo>
                    <a:pt x="112" y="50"/>
                  </a:lnTo>
                  <a:lnTo>
                    <a:pt x="112" y="46"/>
                  </a:lnTo>
                  <a:lnTo>
                    <a:pt x="112" y="40"/>
                  </a:lnTo>
                  <a:lnTo>
                    <a:pt x="112" y="40"/>
                  </a:lnTo>
                  <a:lnTo>
                    <a:pt x="110" y="36"/>
                  </a:lnTo>
                  <a:lnTo>
                    <a:pt x="104" y="32"/>
                  </a:lnTo>
                  <a:lnTo>
                    <a:pt x="100" y="28"/>
                  </a:lnTo>
                  <a:lnTo>
                    <a:pt x="94" y="28"/>
                  </a:lnTo>
                  <a:lnTo>
                    <a:pt x="94" y="28"/>
                  </a:lnTo>
                  <a:lnTo>
                    <a:pt x="82" y="26"/>
                  </a:lnTo>
                  <a:lnTo>
                    <a:pt x="82" y="26"/>
                  </a:lnTo>
                  <a:lnTo>
                    <a:pt x="70" y="26"/>
                  </a:lnTo>
                  <a:lnTo>
                    <a:pt x="60" y="28"/>
                  </a:lnTo>
                  <a:lnTo>
                    <a:pt x="60" y="28"/>
                  </a:lnTo>
                  <a:lnTo>
                    <a:pt x="52" y="32"/>
                  </a:lnTo>
                  <a:lnTo>
                    <a:pt x="46" y="34"/>
                  </a:lnTo>
                  <a:lnTo>
                    <a:pt x="42" y="34"/>
                  </a:lnTo>
                  <a:lnTo>
                    <a:pt x="42" y="34"/>
                  </a:lnTo>
                  <a:lnTo>
                    <a:pt x="40" y="34"/>
                  </a:lnTo>
                  <a:lnTo>
                    <a:pt x="40" y="34"/>
                  </a:lnTo>
                  <a:lnTo>
                    <a:pt x="36" y="32"/>
                  </a:lnTo>
                  <a:lnTo>
                    <a:pt x="34" y="30"/>
                  </a:lnTo>
                  <a:lnTo>
                    <a:pt x="32" y="26"/>
                  </a:lnTo>
                  <a:lnTo>
                    <a:pt x="34" y="20"/>
                  </a:lnTo>
                  <a:lnTo>
                    <a:pt x="34" y="20"/>
                  </a:lnTo>
                  <a:lnTo>
                    <a:pt x="54" y="20"/>
                  </a:lnTo>
                  <a:lnTo>
                    <a:pt x="64" y="20"/>
                  </a:lnTo>
                  <a:lnTo>
                    <a:pt x="72" y="18"/>
                  </a:lnTo>
                  <a:lnTo>
                    <a:pt x="72" y="18"/>
                  </a:lnTo>
                  <a:lnTo>
                    <a:pt x="74" y="18"/>
                  </a:lnTo>
                  <a:lnTo>
                    <a:pt x="74" y="18"/>
                  </a:lnTo>
                  <a:lnTo>
                    <a:pt x="78" y="16"/>
                  </a:lnTo>
                  <a:lnTo>
                    <a:pt x="80" y="14"/>
                  </a:lnTo>
                  <a:lnTo>
                    <a:pt x="78" y="10"/>
                  </a:lnTo>
                  <a:lnTo>
                    <a:pt x="76" y="10"/>
                  </a:lnTo>
                  <a:lnTo>
                    <a:pt x="70" y="6"/>
                  </a:lnTo>
                  <a:lnTo>
                    <a:pt x="66" y="6"/>
                  </a:lnTo>
                  <a:lnTo>
                    <a:pt x="66" y="6"/>
                  </a:lnTo>
                  <a:lnTo>
                    <a:pt x="66" y="6"/>
                  </a:lnTo>
                  <a:lnTo>
                    <a:pt x="66" y="6"/>
                  </a:lnTo>
                  <a:lnTo>
                    <a:pt x="66" y="0"/>
                  </a:lnTo>
                  <a:lnTo>
                    <a:pt x="64"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39" name="Freeform 24"/>
            <p:cNvSpPr>
              <a:spLocks/>
            </p:cNvSpPr>
            <p:nvPr/>
          </p:nvSpPr>
          <p:spPr bwMode="auto">
            <a:xfrm>
              <a:off x="2198" y="992"/>
              <a:ext cx="114" cy="66"/>
            </a:xfrm>
            <a:custGeom>
              <a:avLst/>
              <a:gdLst>
                <a:gd name="T0" fmla="*/ 64 w 114"/>
                <a:gd name="T1" fmla="*/ 0 h 66"/>
                <a:gd name="T2" fmla="*/ 48 w 114"/>
                <a:gd name="T3" fmla="*/ 4 h 66"/>
                <a:gd name="T4" fmla="*/ 36 w 114"/>
                <a:gd name="T5" fmla="*/ 10 h 66"/>
                <a:gd name="T6" fmla="*/ 24 w 114"/>
                <a:gd name="T7" fmla="*/ 14 h 66"/>
                <a:gd name="T8" fmla="*/ 20 w 114"/>
                <a:gd name="T9" fmla="*/ 18 h 66"/>
                <a:gd name="T10" fmla="*/ 16 w 114"/>
                <a:gd name="T11" fmla="*/ 28 h 66"/>
                <a:gd name="T12" fmla="*/ 8 w 114"/>
                <a:gd name="T13" fmla="*/ 30 h 66"/>
                <a:gd name="T14" fmla="*/ 2 w 114"/>
                <a:gd name="T15" fmla="*/ 34 h 66"/>
                <a:gd name="T16" fmla="*/ 0 w 114"/>
                <a:gd name="T17" fmla="*/ 36 h 66"/>
                <a:gd name="T18" fmla="*/ 4 w 114"/>
                <a:gd name="T19" fmla="*/ 42 h 66"/>
                <a:gd name="T20" fmla="*/ 14 w 114"/>
                <a:gd name="T21" fmla="*/ 44 h 66"/>
                <a:gd name="T22" fmla="*/ 30 w 114"/>
                <a:gd name="T23" fmla="*/ 48 h 66"/>
                <a:gd name="T24" fmla="*/ 34 w 114"/>
                <a:gd name="T25" fmla="*/ 52 h 66"/>
                <a:gd name="T26" fmla="*/ 46 w 114"/>
                <a:gd name="T27" fmla="*/ 64 h 66"/>
                <a:gd name="T28" fmla="*/ 52 w 114"/>
                <a:gd name="T29" fmla="*/ 66 h 66"/>
                <a:gd name="T30" fmla="*/ 54 w 114"/>
                <a:gd name="T31" fmla="*/ 66 h 66"/>
                <a:gd name="T32" fmla="*/ 64 w 114"/>
                <a:gd name="T33" fmla="*/ 66 h 66"/>
                <a:gd name="T34" fmla="*/ 72 w 114"/>
                <a:gd name="T35" fmla="*/ 64 h 66"/>
                <a:gd name="T36" fmla="*/ 74 w 114"/>
                <a:gd name="T37" fmla="*/ 64 h 66"/>
                <a:gd name="T38" fmla="*/ 94 w 114"/>
                <a:gd name="T39" fmla="*/ 66 h 66"/>
                <a:gd name="T40" fmla="*/ 112 w 114"/>
                <a:gd name="T41" fmla="*/ 64 h 66"/>
                <a:gd name="T42" fmla="*/ 114 w 114"/>
                <a:gd name="T43" fmla="*/ 60 h 66"/>
                <a:gd name="T44" fmla="*/ 112 w 114"/>
                <a:gd name="T45" fmla="*/ 50 h 66"/>
                <a:gd name="T46" fmla="*/ 112 w 114"/>
                <a:gd name="T47" fmla="*/ 46 h 66"/>
                <a:gd name="T48" fmla="*/ 112 w 114"/>
                <a:gd name="T49" fmla="*/ 40 h 66"/>
                <a:gd name="T50" fmla="*/ 104 w 114"/>
                <a:gd name="T51" fmla="*/ 32 h 66"/>
                <a:gd name="T52" fmla="*/ 94 w 114"/>
                <a:gd name="T53" fmla="*/ 28 h 66"/>
                <a:gd name="T54" fmla="*/ 82 w 114"/>
                <a:gd name="T55" fmla="*/ 26 h 66"/>
                <a:gd name="T56" fmla="*/ 70 w 114"/>
                <a:gd name="T57" fmla="*/ 26 h 66"/>
                <a:gd name="T58" fmla="*/ 60 w 114"/>
                <a:gd name="T59" fmla="*/ 28 h 66"/>
                <a:gd name="T60" fmla="*/ 46 w 114"/>
                <a:gd name="T61" fmla="*/ 34 h 66"/>
                <a:gd name="T62" fmla="*/ 42 w 114"/>
                <a:gd name="T63" fmla="*/ 34 h 66"/>
                <a:gd name="T64" fmla="*/ 40 w 114"/>
                <a:gd name="T65" fmla="*/ 34 h 66"/>
                <a:gd name="T66" fmla="*/ 34 w 114"/>
                <a:gd name="T67" fmla="*/ 30 h 66"/>
                <a:gd name="T68" fmla="*/ 34 w 114"/>
                <a:gd name="T69" fmla="*/ 20 h 66"/>
                <a:gd name="T70" fmla="*/ 54 w 114"/>
                <a:gd name="T71" fmla="*/ 20 h 66"/>
                <a:gd name="T72" fmla="*/ 72 w 114"/>
                <a:gd name="T73" fmla="*/ 18 h 66"/>
                <a:gd name="T74" fmla="*/ 74 w 114"/>
                <a:gd name="T75" fmla="*/ 18 h 66"/>
                <a:gd name="T76" fmla="*/ 78 w 114"/>
                <a:gd name="T77" fmla="*/ 16 h 66"/>
                <a:gd name="T78" fmla="*/ 78 w 114"/>
                <a:gd name="T79" fmla="*/ 10 h 66"/>
                <a:gd name="T80" fmla="*/ 70 w 114"/>
                <a:gd name="T81" fmla="*/ 6 h 66"/>
                <a:gd name="T82" fmla="*/ 66 w 114"/>
                <a:gd name="T83" fmla="*/ 6 h 66"/>
                <a:gd name="T84" fmla="*/ 66 w 114"/>
                <a:gd name="T85" fmla="*/ 6 h 66"/>
                <a:gd name="T86" fmla="*/ 64 w 114"/>
                <a:gd name="T87" fmla="*/ 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14" h="66">
                  <a:moveTo>
                    <a:pt x="64" y="0"/>
                  </a:moveTo>
                  <a:lnTo>
                    <a:pt x="64" y="0"/>
                  </a:lnTo>
                  <a:lnTo>
                    <a:pt x="58" y="0"/>
                  </a:lnTo>
                  <a:lnTo>
                    <a:pt x="48" y="4"/>
                  </a:lnTo>
                  <a:lnTo>
                    <a:pt x="36" y="10"/>
                  </a:lnTo>
                  <a:lnTo>
                    <a:pt x="36" y="10"/>
                  </a:lnTo>
                  <a:lnTo>
                    <a:pt x="26" y="12"/>
                  </a:lnTo>
                  <a:lnTo>
                    <a:pt x="24" y="14"/>
                  </a:lnTo>
                  <a:lnTo>
                    <a:pt x="20" y="18"/>
                  </a:lnTo>
                  <a:lnTo>
                    <a:pt x="20" y="18"/>
                  </a:lnTo>
                  <a:lnTo>
                    <a:pt x="20" y="24"/>
                  </a:lnTo>
                  <a:lnTo>
                    <a:pt x="16" y="28"/>
                  </a:lnTo>
                  <a:lnTo>
                    <a:pt x="16" y="28"/>
                  </a:lnTo>
                  <a:lnTo>
                    <a:pt x="8" y="30"/>
                  </a:lnTo>
                  <a:lnTo>
                    <a:pt x="4" y="32"/>
                  </a:lnTo>
                  <a:lnTo>
                    <a:pt x="2" y="34"/>
                  </a:lnTo>
                  <a:lnTo>
                    <a:pt x="2" y="34"/>
                  </a:lnTo>
                  <a:lnTo>
                    <a:pt x="0" y="36"/>
                  </a:lnTo>
                  <a:lnTo>
                    <a:pt x="0" y="38"/>
                  </a:lnTo>
                  <a:lnTo>
                    <a:pt x="4" y="42"/>
                  </a:lnTo>
                  <a:lnTo>
                    <a:pt x="14" y="44"/>
                  </a:lnTo>
                  <a:lnTo>
                    <a:pt x="14" y="44"/>
                  </a:lnTo>
                  <a:lnTo>
                    <a:pt x="26" y="46"/>
                  </a:lnTo>
                  <a:lnTo>
                    <a:pt x="30" y="48"/>
                  </a:lnTo>
                  <a:lnTo>
                    <a:pt x="34" y="52"/>
                  </a:lnTo>
                  <a:lnTo>
                    <a:pt x="34" y="52"/>
                  </a:lnTo>
                  <a:lnTo>
                    <a:pt x="42" y="60"/>
                  </a:lnTo>
                  <a:lnTo>
                    <a:pt x="46" y="64"/>
                  </a:lnTo>
                  <a:lnTo>
                    <a:pt x="52" y="66"/>
                  </a:lnTo>
                  <a:lnTo>
                    <a:pt x="52" y="66"/>
                  </a:lnTo>
                  <a:lnTo>
                    <a:pt x="54" y="66"/>
                  </a:lnTo>
                  <a:lnTo>
                    <a:pt x="54" y="66"/>
                  </a:lnTo>
                  <a:lnTo>
                    <a:pt x="64" y="66"/>
                  </a:lnTo>
                  <a:lnTo>
                    <a:pt x="64" y="66"/>
                  </a:lnTo>
                  <a:lnTo>
                    <a:pt x="72" y="64"/>
                  </a:lnTo>
                  <a:lnTo>
                    <a:pt x="72" y="64"/>
                  </a:lnTo>
                  <a:lnTo>
                    <a:pt x="74" y="64"/>
                  </a:lnTo>
                  <a:lnTo>
                    <a:pt x="74" y="64"/>
                  </a:lnTo>
                  <a:lnTo>
                    <a:pt x="94" y="66"/>
                  </a:lnTo>
                  <a:lnTo>
                    <a:pt x="94" y="66"/>
                  </a:lnTo>
                  <a:lnTo>
                    <a:pt x="108" y="66"/>
                  </a:lnTo>
                  <a:lnTo>
                    <a:pt x="112" y="64"/>
                  </a:lnTo>
                  <a:lnTo>
                    <a:pt x="114" y="60"/>
                  </a:lnTo>
                  <a:lnTo>
                    <a:pt x="114" y="60"/>
                  </a:lnTo>
                  <a:lnTo>
                    <a:pt x="114" y="56"/>
                  </a:lnTo>
                  <a:lnTo>
                    <a:pt x="112" y="50"/>
                  </a:lnTo>
                  <a:lnTo>
                    <a:pt x="112" y="50"/>
                  </a:lnTo>
                  <a:lnTo>
                    <a:pt x="112" y="46"/>
                  </a:lnTo>
                  <a:lnTo>
                    <a:pt x="112" y="40"/>
                  </a:lnTo>
                  <a:lnTo>
                    <a:pt x="112" y="40"/>
                  </a:lnTo>
                  <a:lnTo>
                    <a:pt x="110" y="36"/>
                  </a:lnTo>
                  <a:lnTo>
                    <a:pt x="104" y="32"/>
                  </a:lnTo>
                  <a:lnTo>
                    <a:pt x="100" y="28"/>
                  </a:lnTo>
                  <a:lnTo>
                    <a:pt x="94" y="28"/>
                  </a:lnTo>
                  <a:lnTo>
                    <a:pt x="94" y="28"/>
                  </a:lnTo>
                  <a:lnTo>
                    <a:pt x="82" y="26"/>
                  </a:lnTo>
                  <a:lnTo>
                    <a:pt x="82" y="26"/>
                  </a:lnTo>
                  <a:lnTo>
                    <a:pt x="70" y="26"/>
                  </a:lnTo>
                  <a:lnTo>
                    <a:pt x="60" y="28"/>
                  </a:lnTo>
                  <a:lnTo>
                    <a:pt x="60" y="28"/>
                  </a:lnTo>
                  <a:lnTo>
                    <a:pt x="52" y="32"/>
                  </a:lnTo>
                  <a:lnTo>
                    <a:pt x="46" y="34"/>
                  </a:lnTo>
                  <a:lnTo>
                    <a:pt x="42" y="34"/>
                  </a:lnTo>
                  <a:lnTo>
                    <a:pt x="42" y="34"/>
                  </a:lnTo>
                  <a:lnTo>
                    <a:pt x="40" y="34"/>
                  </a:lnTo>
                  <a:lnTo>
                    <a:pt x="40" y="34"/>
                  </a:lnTo>
                  <a:lnTo>
                    <a:pt x="36" y="32"/>
                  </a:lnTo>
                  <a:lnTo>
                    <a:pt x="34" y="30"/>
                  </a:lnTo>
                  <a:lnTo>
                    <a:pt x="32" y="26"/>
                  </a:lnTo>
                  <a:lnTo>
                    <a:pt x="34" y="20"/>
                  </a:lnTo>
                  <a:lnTo>
                    <a:pt x="34" y="20"/>
                  </a:lnTo>
                  <a:lnTo>
                    <a:pt x="54" y="20"/>
                  </a:lnTo>
                  <a:lnTo>
                    <a:pt x="64" y="20"/>
                  </a:lnTo>
                  <a:lnTo>
                    <a:pt x="72" y="18"/>
                  </a:lnTo>
                  <a:lnTo>
                    <a:pt x="72" y="18"/>
                  </a:lnTo>
                  <a:lnTo>
                    <a:pt x="74" y="18"/>
                  </a:lnTo>
                  <a:lnTo>
                    <a:pt x="74" y="18"/>
                  </a:lnTo>
                  <a:lnTo>
                    <a:pt x="78" y="16"/>
                  </a:lnTo>
                  <a:lnTo>
                    <a:pt x="80" y="14"/>
                  </a:lnTo>
                  <a:lnTo>
                    <a:pt x="78" y="10"/>
                  </a:lnTo>
                  <a:lnTo>
                    <a:pt x="76" y="10"/>
                  </a:lnTo>
                  <a:lnTo>
                    <a:pt x="70" y="6"/>
                  </a:lnTo>
                  <a:lnTo>
                    <a:pt x="66" y="6"/>
                  </a:lnTo>
                  <a:lnTo>
                    <a:pt x="66" y="6"/>
                  </a:lnTo>
                  <a:lnTo>
                    <a:pt x="66" y="6"/>
                  </a:lnTo>
                  <a:lnTo>
                    <a:pt x="66" y="6"/>
                  </a:lnTo>
                  <a:lnTo>
                    <a:pt x="66" y="0"/>
                  </a:lnTo>
                  <a:lnTo>
                    <a:pt x="6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40" name="Freeform 25"/>
            <p:cNvSpPr>
              <a:spLocks/>
            </p:cNvSpPr>
            <p:nvPr/>
          </p:nvSpPr>
          <p:spPr bwMode="auto">
            <a:xfrm>
              <a:off x="2738" y="1140"/>
              <a:ext cx="62" cy="50"/>
            </a:xfrm>
            <a:custGeom>
              <a:avLst/>
              <a:gdLst>
                <a:gd name="T0" fmla="*/ 34 w 62"/>
                <a:gd name="T1" fmla="*/ 0 h 50"/>
                <a:gd name="T2" fmla="*/ 34 w 62"/>
                <a:gd name="T3" fmla="*/ 0 h 50"/>
                <a:gd name="T4" fmla="*/ 30 w 62"/>
                <a:gd name="T5" fmla="*/ 0 h 50"/>
                <a:gd name="T6" fmla="*/ 30 w 62"/>
                <a:gd name="T7" fmla="*/ 0 h 50"/>
                <a:gd name="T8" fmla="*/ 26 w 62"/>
                <a:gd name="T9" fmla="*/ 4 h 50"/>
                <a:gd name="T10" fmla="*/ 22 w 62"/>
                <a:gd name="T11" fmla="*/ 6 h 50"/>
                <a:gd name="T12" fmla="*/ 20 w 62"/>
                <a:gd name="T13" fmla="*/ 10 h 50"/>
                <a:gd name="T14" fmla="*/ 14 w 62"/>
                <a:gd name="T15" fmla="*/ 14 h 50"/>
                <a:gd name="T16" fmla="*/ 14 w 62"/>
                <a:gd name="T17" fmla="*/ 14 h 50"/>
                <a:gd name="T18" fmla="*/ 6 w 62"/>
                <a:gd name="T19" fmla="*/ 16 h 50"/>
                <a:gd name="T20" fmla="*/ 0 w 62"/>
                <a:gd name="T21" fmla="*/ 18 h 50"/>
                <a:gd name="T22" fmla="*/ 0 w 62"/>
                <a:gd name="T23" fmla="*/ 22 h 50"/>
                <a:gd name="T24" fmla="*/ 0 w 62"/>
                <a:gd name="T25" fmla="*/ 22 h 50"/>
                <a:gd name="T26" fmla="*/ 2 w 62"/>
                <a:gd name="T27" fmla="*/ 26 h 50"/>
                <a:gd name="T28" fmla="*/ 10 w 62"/>
                <a:gd name="T29" fmla="*/ 32 h 50"/>
                <a:gd name="T30" fmla="*/ 22 w 62"/>
                <a:gd name="T31" fmla="*/ 42 h 50"/>
                <a:gd name="T32" fmla="*/ 22 w 62"/>
                <a:gd name="T33" fmla="*/ 42 h 50"/>
                <a:gd name="T34" fmla="*/ 28 w 62"/>
                <a:gd name="T35" fmla="*/ 48 h 50"/>
                <a:gd name="T36" fmla="*/ 32 w 62"/>
                <a:gd name="T37" fmla="*/ 50 h 50"/>
                <a:gd name="T38" fmla="*/ 32 w 62"/>
                <a:gd name="T39" fmla="*/ 50 h 50"/>
                <a:gd name="T40" fmla="*/ 36 w 62"/>
                <a:gd name="T41" fmla="*/ 48 h 50"/>
                <a:gd name="T42" fmla="*/ 38 w 62"/>
                <a:gd name="T43" fmla="*/ 46 h 50"/>
                <a:gd name="T44" fmla="*/ 38 w 62"/>
                <a:gd name="T45" fmla="*/ 46 h 50"/>
                <a:gd name="T46" fmla="*/ 42 w 62"/>
                <a:gd name="T47" fmla="*/ 44 h 50"/>
                <a:gd name="T48" fmla="*/ 44 w 62"/>
                <a:gd name="T49" fmla="*/ 40 h 50"/>
                <a:gd name="T50" fmla="*/ 44 w 62"/>
                <a:gd name="T51" fmla="*/ 40 h 50"/>
                <a:gd name="T52" fmla="*/ 48 w 62"/>
                <a:gd name="T53" fmla="*/ 38 h 50"/>
                <a:gd name="T54" fmla="*/ 52 w 62"/>
                <a:gd name="T55" fmla="*/ 36 h 50"/>
                <a:gd name="T56" fmla="*/ 52 w 62"/>
                <a:gd name="T57" fmla="*/ 36 h 50"/>
                <a:gd name="T58" fmla="*/ 58 w 62"/>
                <a:gd name="T59" fmla="*/ 34 h 50"/>
                <a:gd name="T60" fmla="*/ 62 w 62"/>
                <a:gd name="T61" fmla="*/ 30 h 50"/>
                <a:gd name="T62" fmla="*/ 62 w 62"/>
                <a:gd name="T63" fmla="*/ 26 h 50"/>
                <a:gd name="T64" fmla="*/ 60 w 62"/>
                <a:gd name="T65" fmla="*/ 22 h 50"/>
                <a:gd name="T66" fmla="*/ 60 w 62"/>
                <a:gd name="T67" fmla="*/ 22 h 50"/>
                <a:gd name="T68" fmla="*/ 56 w 62"/>
                <a:gd name="T69" fmla="*/ 18 h 50"/>
                <a:gd name="T70" fmla="*/ 50 w 62"/>
                <a:gd name="T71" fmla="*/ 16 h 50"/>
                <a:gd name="T72" fmla="*/ 42 w 62"/>
                <a:gd name="T73" fmla="*/ 12 h 50"/>
                <a:gd name="T74" fmla="*/ 42 w 62"/>
                <a:gd name="T75" fmla="*/ 12 h 50"/>
                <a:gd name="T76" fmla="*/ 38 w 62"/>
                <a:gd name="T77" fmla="*/ 8 h 50"/>
                <a:gd name="T78" fmla="*/ 38 w 62"/>
                <a:gd name="T79" fmla="*/ 4 h 50"/>
                <a:gd name="T80" fmla="*/ 36 w 62"/>
                <a:gd name="T81" fmla="*/ 2 h 50"/>
                <a:gd name="T82" fmla="*/ 34 w 62"/>
                <a:gd name="T8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2" h="50">
                  <a:moveTo>
                    <a:pt x="34" y="0"/>
                  </a:moveTo>
                  <a:lnTo>
                    <a:pt x="34" y="0"/>
                  </a:lnTo>
                  <a:lnTo>
                    <a:pt x="30" y="0"/>
                  </a:lnTo>
                  <a:lnTo>
                    <a:pt x="30" y="0"/>
                  </a:lnTo>
                  <a:lnTo>
                    <a:pt x="26" y="4"/>
                  </a:lnTo>
                  <a:lnTo>
                    <a:pt x="22" y="6"/>
                  </a:lnTo>
                  <a:lnTo>
                    <a:pt x="20" y="10"/>
                  </a:lnTo>
                  <a:lnTo>
                    <a:pt x="14" y="14"/>
                  </a:lnTo>
                  <a:lnTo>
                    <a:pt x="14" y="14"/>
                  </a:lnTo>
                  <a:lnTo>
                    <a:pt x="6" y="16"/>
                  </a:lnTo>
                  <a:lnTo>
                    <a:pt x="0" y="18"/>
                  </a:lnTo>
                  <a:lnTo>
                    <a:pt x="0" y="22"/>
                  </a:lnTo>
                  <a:lnTo>
                    <a:pt x="0" y="22"/>
                  </a:lnTo>
                  <a:lnTo>
                    <a:pt x="2" y="26"/>
                  </a:lnTo>
                  <a:lnTo>
                    <a:pt x="10" y="32"/>
                  </a:lnTo>
                  <a:lnTo>
                    <a:pt x="22" y="42"/>
                  </a:lnTo>
                  <a:lnTo>
                    <a:pt x="22" y="42"/>
                  </a:lnTo>
                  <a:lnTo>
                    <a:pt x="28" y="48"/>
                  </a:lnTo>
                  <a:lnTo>
                    <a:pt x="32" y="50"/>
                  </a:lnTo>
                  <a:lnTo>
                    <a:pt x="32" y="50"/>
                  </a:lnTo>
                  <a:lnTo>
                    <a:pt x="36" y="48"/>
                  </a:lnTo>
                  <a:lnTo>
                    <a:pt x="38" y="46"/>
                  </a:lnTo>
                  <a:lnTo>
                    <a:pt x="38" y="46"/>
                  </a:lnTo>
                  <a:lnTo>
                    <a:pt x="42" y="44"/>
                  </a:lnTo>
                  <a:lnTo>
                    <a:pt x="44" y="40"/>
                  </a:lnTo>
                  <a:lnTo>
                    <a:pt x="44" y="40"/>
                  </a:lnTo>
                  <a:lnTo>
                    <a:pt x="48" y="38"/>
                  </a:lnTo>
                  <a:lnTo>
                    <a:pt x="52" y="36"/>
                  </a:lnTo>
                  <a:lnTo>
                    <a:pt x="52" y="36"/>
                  </a:lnTo>
                  <a:lnTo>
                    <a:pt x="58" y="34"/>
                  </a:lnTo>
                  <a:lnTo>
                    <a:pt x="62" y="30"/>
                  </a:lnTo>
                  <a:lnTo>
                    <a:pt x="62" y="26"/>
                  </a:lnTo>
                  <a:lnTo>
                    <a:pt x="60" y="22"/>
                  </a:lnTo>
                  <a:lnTo>
                    <a:pt x="60" y="22"/>
                  </a:lnTo>
                  <a:lnTo>
                    <a:pt x="56" y="18"/>
                  </a:lnTo>
                  <a:lnTo>
                    <a:pt x="50" y="16"/>
                  </a:lnTo>
                  <a:lnTo>
                    <a:pt x="42" y="12"/>
                  </a:lnTo>
                  <a:lnTo>
                    <a:pt x="42" y="12"/>
                  </a:lnTo>
                  <a:lnTo>
                    <a:pt x="38" y="8"/>
                  </a:lnTo>
                  <a:lnTo>
                    <a:pt x="38" y="4"/>
                  </a:lnTo>
                  <a:lnTo>
                    <a:pt x="36" y="2"/>
                  </a:lnTo>
                  <a:lnTo>
                    <a:pt x="34"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41" name="Freeform 26"/>
            <p:cNvSpPr>
              <a:spLocks/>
            </p:cNvSpPr>
            <p:nvPr/>
          </p:nvSpPr>
          <p:spPr bwMode="auto">
            <a:xfrm>
              <a:off x="2738" y="1140"/>
              <a:ext cx="62" cy="50"/>
            </a:xfrm>
            <a:custGeom>
              <a:avLst/>
              <a:gdLst>
                <a:gd name="T0" fmla="*/ 34 w 62"/>
                <a:gd name="T1" fmla="*/ 0 h 50"/>
                <a:gd name="T2" fmla="*/ 34 w 62"/>
                <a:gd name="T3" fmla="*/ 0 h 50"/>
                <a:gd name="T4" fmla="*/ 30 w 62"/>
                <a:gd name="T5" fmla="*/ 0 h 50"/>
                <a:gd name="T6" fmla="*/ 30 w 62"/>
                <a:gd name="T7" fmla="*/ 0 h 50"/>
                <a:gd name="T8" fmla="*/ 26 w 62"/>
                <a:gd name="T9" fmla="*/ 4 h 50"/>
                <a:gd name="T10" fmla="*/ 22 w 62"/>
                <a:gd name="T11" fmla="*/ 6 h 50"/>
                <a:gd name="T12" fmla="*/ 20 w 62"/>
                <a:gd name="T13" fmla="*/ 10 h 50"/>
                <a:gd name="T14" fmla="*/ 14 w 62"/>
                <a:gd name="T15" fmla="*/ 14 h 50"/>
                <a:gd name="T16" fmla="*/ 14 w 62"/>
                <a:gd name="T17" fmla="*/ 14 h 50"/>
                <a:gd name="T18" fmla="*/ 6 w 62"/>
                <a:gd name="T19" fmla="*/ 16 h 50"/>
                <a:gd name="T20" fmla="*/ 0 w 62"/>
                <a:gd name="T21" fmla="*/ 18 h 50"/>
                <a:gd name="T22" fmla="*/ 0 w 62"/>
                <a:gd name="T23" fmla="*/ 22 h 50"/>
                <a:gd name="T24" fmla="*/ 0 w 62"/>
                <a:gd name="T25" fmla="*/ 22 h 50"/>
                <a:gd name="T26" fmla="*/ 2 w 62"/>
                <a:gd name="T27" fmla="*/ 26 h 50"/>
                <a:gd name="T28" fmla="*/ 10 w 62"/>
                <a:gd name="T29" fmla="*/ 32 h 50"/>
                <a:gd name="T30" fmla="*/ 22 w 62"/>
                <a:gd name="T31" fmla="*/ 42 h 50"/>
                <a:gd name="T32" fmla="*/ 22 w 62"/>
                <a:gd name="T33" fmla="*/ 42 h 50"/>
                <a:gd name="T34" fmla="*/ 28 w 62"/>
                <a:gd name="T35" fmla="*/ 48 h 50"/>
                <a:gd name="T36" fmla="*/ 32 w 62"/>
                <a:gd name="T37" fmla="*/ 50 h 50"/>
                <a:gd name="T38" fmla="*/ 32 w 62"/>
                <a:gd name="T39" fmla="*/ 50 h 50"/>
                <a:gd name="T40" fmla="*/ 36 w 62"/>
                <a:gd name="T41" fmla="*/ 48 h 50"/>
                <a:gd name="T42" fmla="*/ 38 w 62"/>
                <a:gd name="T43" fmla="*/ 46 h 50"/>
                <a:gd name="T44" fmla="*/ 38 w 62"/>
                <a:gd name="T45" fmla="*/ 46 h 50"/>
                <a:gd name="T46" fmla="*/ 42 w 62"/>
                <a:gd name="T47" fmla="*/ 44 h 50"/>
                <a:gd name="T48" fmla="*/ 44 w 62"/>
                <a:gd name="T49" fmla="*/ 40 h 50"/>
                <a:gd name="T50" fmla="*/ 44 w 62"/>
                <a:gd name="T51" fmla="*/ 40 h 50"/>
                <a:gd name="T52" fmla="*/ 48 w 62"/>
                <a:gd name="T53" fmla="*/ 38 h 50"/>
                <a:gd name="T54" fmla="*/ 52 w 62"/>
                <a:gd name="T55" fmla="*/ 36 h 50"/>
                <a:gd name="T56" fmla="*/ 52 w 62"/>
                <a:gd name="T57" fmla="*/ 36 h 50"/>
                <a:gd name="T58" fmla="*/ 58 w 62"/>
                <a:gd name="T59" fmla="*/ 34 h 50"/>
                <a:gd name="T60" fmla="*/ 62 w 62"/>
                <a:gd name="T61" fmla="*/ 30 h 50"/>
                <a:gd name="T62" fmla="*/ 62 w 62"/>
                <a:gd name="T63" fmla="*/ 26 h 50"/>
                <a:gd name="T64" fmla="*/ 60 w 62"/>
                <a:gd name="T65" fmla="*/ 22 h 50"/>
                <a:gd name="T66" fmla="*/ 60 w 62"/>
                <a:gd name="T67" fmla="*/ 22 h 50"/>
                <a:gd name="T68" fmla="*/ 56 w 62"/>
                <a:gd name="T69" fmla="*/ 18 h 50"/>
                <a:gd name="T70" fmla="*/ 50 w 62"/>
                <a:gd name="T71" fmla="*/ 16 h 50"/>
                <a:gd name="T72" fmla="*/ 42 w 62"/>
                <a:gd name="T73" fmla="*/ 12 h 50"/>
                <a:gd name="T74" fmla="*/ 42 w 62"/>
                <a:gd name="T75" fmla="*/ 12 h 50"/>
                <a:gd name="T76" fmla="*/ 38 w 62"/>
                <a:gd name="T77" fmla="*/ 8 h 50"/>
                <a:gd name="T78" fmla="*/ 38 w 62"/>
                <a:gd name="T79" fmla="*/ 4 h 50"/>
                <a:gd name="T80" fmla="*/ 36 w 62"/>
                <a:gd name="T81" fmla="*/ 2 h 50"/>
                <a:gd name="T82" fmla="*/ 34 w 62"/>
                <a:gd name="T8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2" h="50">
                  <a:moveTo>
                    <a:pt x="34" y="0"/>
                  </a:moveTo>
                  <a:lnTo>
                    <a:pt x="34" y="0"/>
                  </a:lnTo>
                  <a:lnTo>
                    <a:pt x="30" y="0"/>
                  </a:lnTo>
                  <a:lnTo>
                    <a:pt x="30" y="0"/>
                  </a:lnTo>
                  <a:lnTo>
                    <a:pt x="26" y="4"/>
                  </a:lnTo>
                  <a:lnTo>
                    <a:pt x="22" y="6"/>
                  </a:lnTo>
                  <a:lnTo>
                    <a:pt x="20" y="10"/>
                  </a:lnTo>
                  <a:lnTo>
                    <a:pt x="14" y="14"/>
                  </a:lnTo>
                  <a:lnTo>
                    <a:pt x="14" y="14"/>
                  </a:lnTo>
                  <a:lnTo>
                    <a:pt x="6" y="16"/>
                  </a:lnTo>
                  <a:lnTo>
                    <a:pt x="0" y="18"/>
                  </a:lnTo>
                  <a:lnTo>
                    <a:pt x="0" y="22"/>
                  </a:lnTo>
                  <a:lnTo>
                    <a:pt x="0" y="22"/>
                  </a:lnTo>
                  <a:lnTo>
                    <a:pt x="2" y="26"/>
                  </a:lnTo>
                  <a:lnTo>
                    <a:pt x="10" y="32"/>
                  </a:lnTo>
                  <a:lnTo>
                    <a:pt x="22" y="42"/>
                  </a:lnTo>
                  <a:lnTo>
                    <a:pt x="22" y="42"/>
                  </a:lnTo>
                  <a:lnTo>
                    <a:pt x="28" y="48"/>
                  </a:lnTo>
                  <a:lnTo>
                    <a:pt x="32" y="50"/>
                  </a:lnTo>
                  <a:lnTo>
                    <a:pt x="32" y="50"/>
                  </a:lnTo>
                  <a:lnTo>
                    <a:pt x="36" y="48"/>
                  </a:lnTo>
                  <a:lnTo>
                    <a:pt x="38" y="46"/>
                  </a:lnTo>
                  <a:lnTo>
                    <a:pt x="38" y="46"/>
                  </a:lnTo>
                  <a:lnTo>
                    <a:pt x="42" y="44"/>
                  </a:lnTo>
                  <a:lnTo>
                    <a:pt x="44" y="40"/>
                  </a:lnTo>
                  <a:lnTo>
                    <a:pt x="44" y="40"/>
                  </a:lnTo>
                  <a:lnTo>
                    <a:pt x="48" y="38"/>
                  </a:lnTo>
                  <a:lnTo>
                    <a:pt x="52" y="36"/>
                  </a:lnTo>
                  <a:lnTo>
                    <a:pt x="52" y="36"/>
                  </a:lnTo>
                  <a:lnTo>
                    <a:pt x="58" y="34"/>
                  </a:lnTo>
                  <a:lnTo>
                    <a:pt x="62" y="30"/>
                  </a:lnTo>
                  <a:lnTo>
                    <a:pt x="62" y="26"/>
                  </a:lnTo>
                  <a:lnTo>
                    <a:pt x="60" y="22"/>
                  </a:lnTo>
                  <a:lnTo>
                    <a:pt x="60" y="22"/>
                  </a:lnTo>
                  <a:lnTo>
                    <a:pt x="56" y="18"/>
                  </a:lnTo>
                  <a:lnTo>
                    <a:pt x="50" y="16"/>
                  </a:lnTo>
                  <a:lnTo>
                    <a:pt x="42" y="12"/>
                  </a:lnTo>
                  <a:lnTo>
                    <a:pt x="42" y="12"/>
                  </a:lnTo>
                  <a:lnTo>
                    <a:pt x="38" y="8"/>
                  </a:lnTo>
                  <a:lnTo>
                    <a:pt x="38" y="4"/>
                  </a:lnTo>
                  <a:lnTo>
                    <a:pt x="36" y="2"/>
                  </a:lnTo>
                  <a:lnTo>
                    <a:pt x="3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42" name="Freeform 27"/>
            <p:cNvSpPr>
              <a:spLocks/>
            </p:cNvSpPr>
            <p:nvPr/>
          </p:nvSpPr>
          <p:spPr bwMode="auto">
            <a:xfrm>
              <a:off x="2818" y="1152"/>
              <a:ext cx="34" cy="24"/>
            </a:xfrm>
            <a:custGeom>
              <a:avLst/>
              <a:gdLst>
                <a:gd name="T0" fmla="*/ 14 w 34"/>
                <a:gd name="T1" fmla="*/ 0 h 24"/>
                <a:gd name="T2" fmla="*/ 14 w 34"/>
                <a:gd name="T3" fmla="*/ 0 h 24"/>
                <a:gd name="T4" fmla="*/ 10 w 34"/>
                <a:gd name="T5" fmla="*/ 0 h 24"/>
                <a:gd name="T6" fmla="*/ 6 w 34"/>
                <a:gd name="T7" fmla="*/ 2 h 24"/>
                <a:gd name="T8" fmla="*/ 6 w 34"/>
                <a:gd name="T9" fmla="*/ 2 h 24"/>
                <a:gd name="T10" fmla="*/ 2 w 34"/>
                <a:gd name="T11" fmla="*/ 12 h 24"/>
                <a:gd name="T12" fmla="*/ 0 w 34"/>
                <a:gd name="T13" fmla="*/ 18 h 24"/>
                <a:gd name="T14" fmla="*/ 2 w 34"/>
                <a:gd name="T15" fmla="*/ 22 h 24"/>
                <a:gd name="T16" fmla="*/ 2 w 34"/>
                <a:gd name="T17" fmla="*/ 22 h 24"/>
                <a:gd name="T18" fmla="*/ 14 w 34"/>
                <a:gd name="T19" fmla="*/ 24 h 24"/>
                <a:gd name="T20" fmla="*/ 14 w 34"/>
                <a:gd name="T21" fmla="*/ 24 h 24"/>
                <a:gd name="T22" fmla="*/ 22 w 34"/>
                <a:gd name="T23" fmla="*/ 24 h 24"/>
                <a:gd name="T24" fmla="*/ 28 w 34"/>
                <a:gd name="T25" fmla="*/ 22 h 24"/>
                <a:gd name="T26" fmla="*/ 32 w 34"/>
                <a:gd name="T27" fmla="*/ 18 h 24"/>
                <a:gd name="T28" fmla="*/ 34 w 34"/>
                <a:gd name="T29" fmla="*/ 14 h 24"/>
                <a:gd name="T30" fmla="*/ 34 w 34"/>
                <a:gd name="T31" fmla="*/ 14 h 24"/>
                <a:gd name="T32" fmla="*/ 32 w 34"/>
                <a:gd name="T33" fmla="*/ 8 h 24"/>
                <a:gd name="T34" fmla="*/ 26 w 34"/>
                <a:gd name="T35" fmla="*/ 4 h 24"/>
                <a:gd name="T36" fmla="*/ 20 w 34"/>
                <a:gd name="T37" fmla="*/ 2 h 24"/>
                <a:gd name="T38" fmla="*/ 14 w 34"/>
                <a:gd name="T3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4" h="24">
                  <a:moveTo>
                    <a:pt x="14" y="0"/>
                  </a:moveTo>
                  <a:lnTo>
                    <a:pt x="14" y="0"/>
                  </a:lnTo>
                  <a:lnTo>
                    <a:pt x="10" y="0"/>
                  </a:lnTo>
                  <a:lnTo>
                    <a:pt x="6" y="2"/>
                  </a:lnTo>
                  <a:lnTo>
                    <a:pt x="6" y="2"/>
                  </a:lnTo>
                  <a:lnTo>
                    <a:pt x="2" y="12"/>
                  </a:lnTo>
                  <a:lnTo>
                    <a:pt x="0" y="18"/>
                  </a:lnTo>
                  <a:lnTo>
                    <a:pt x="2" y="22"/>
                  </a:lnTo>
                  <a:lnTo>
                    <a:pt x="2" y="22"/>
                  </a:lnTo>
                  <a:lnTo>
                    <a:pt x="14" y="24"/>
                  </a:lnTo>
                  <a:lnTo>
                    <a:pt x="14" y="24"/>
                  </a:lnTo>
                  <a:lnTo>
                    <a:pt x="22" y="24"/>
                  </a:lnTo>
                  <a:lnTo>
                    <a:pt x="28" y="22"/>
                  </a:lnTo>
                  <a:lnTo>
                    <a:pt x="32" y="18"/>
                  </a:lnTo>
                  <a:lnTo>
                    <a:pt x="34" y="14"/>
                  </a:lnTo>
                  <a:lnTo>
                    <a:pt x="34" y="14"/>
                  </a:lnTo>
                  <a:lnTo>
                    <a:pt x="32" y="8"/>
                  </a:lnTo>
                  <a:lnTo>
                    <a:pt x="26" y="4"/>
                  </a:lnTo>
                  <a:lnTo>
                    <a:pt x="20" y="2"/>
                  </a:lnTo>
                  <a:lnTo>
                    <a:pt x="14"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43" name="Freeform 28"/>
            <p:cNvSpPr>
              <a:spLocks/>
            </p:cNvSpPr>
            <p:nvPr/>
          </p:nvSpPr>
          <p:spPr bwMode="auto">
            <a:xfrm>
              <a:off x="2818" y="1152"/>
              <a:ext cx="34" cy="24"/>
            </a:xfrm>
            <a:custGeom>
              <a:avLst/>
              <a:gdLst>
                <a:gd name="T0" fmla="*/ 14 w 34"/>
                <a:gd name="T1" fmla="*/ 0 h 24"/>
                <a:gd name="T2" fmla="*/ 14 w 34"/>
                <a:gd name="T3" fmla="*/ 0 h 24"/>
                <a:gd name="T4" fmla="*/ 10 w 34"/>
                <a:gd name="T5" fmla="*/ 0 h 24"/>
                <a:gd name="T6" fmla="*/ 6 w 34"/>
                <a:gd name="T7" fmla="*/ 2 h 24"/>
                <a:gd name="T8" fmla="*/ 6 w 34"/>
                <a:gd name="T9" fmla="*/ 2 h 24"/>
                <a:gd name="T10" fmla="*/ 2 w 34"/>
                <a:gd name="T11" fmla="*/ 12 h 24"/>
                <a:gd name="T12" fmla="*/ 0 w 34"/>
                <a:gd name="T13" fmla="*/ 18 h 24"/>
                <a:gd name="T14" fmla="*/ 2 w 34"/>
                <a:gd name="T15" fmla="*/ 22 h 24"/>
                <a:gd name="T16" fmla="*/ 2 w 34"/>
                <a:gd name="T17" fmla="*/ 22 h 24"/>
                <a:gd name="T18" fmla="*/ 14 w 34"/>
                <a:gd name="T19" fmla="*/ 24 h 24"/>
                <a:gd name="T20" fmla="*/ 14 w 34"/>
                <a:gd name="T21" fmla="*/ 24 h 24"/>
                <a:gd name="T22" fmla="*/ 22 w 34"/>
                <a:gd name="T23" fmla="*/ 24 h 24"/>
                <a:gd name="T24" fmla="*/ 28 w 34"/>
                <a:gd name="T25" fmla="*/ 22 h 24"/>
                <a:gd name="T26" fmla="*/ 32 w 34"/>
                <a:gd name="T27" fmla="*/ 18 h 24"/>
                <a:gd name="T28" fmla="*/ 34 w 34"/>
                <a:gd name="T29" fmla="*/ 14 h 24"/>
                <a:gd name="T30" fmla="*/ 34 w 34"/>
                <a:gd name="T31" fmla="*/ 14 h 24"/>
                <a:gd name="T32" fmla="*/ 32 w 34"/>
                <a:gd name="T33" fmla="*/ 8 h 24"/>
                <a:gd name="T34" fmla="*/ 26 w 34"/>
                <a:gd name="T35" fmla="*/ 4 h 24"/>
                <a:gd name="T36" fmla="*/ 20 w 34"/>
                <a:gd name="T37" fmla="*/ 2 h 24"/>
                <a:gd name="T38" fmla="*/ 14 w 34"/>
                <a:gd name="T3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4" h="24">
                  <a:moveTo>
                    <a:pt x="14" y="0"/>
                  </a:moveTo>
                  <a:lnTo>
                    <a:pt x="14" y="0"/>
                  </a:lnTo>
                  <a:lnTo>
                    <a:pt x="10" y="0"/>
                  </a:lnTo>
                  <a:lnTo>
                    <a:pt x="6" y="2"/>
                  </a:lnTo>
                  <a:lnTo>
                    <a:pt x="6" y="2"/>
                  </a:lnTo>
                  <a:lnTo>
                    <a:pt x="2" y="12"/>
                  </a:lnTo>
                  <a:lnTo>
                    <a:pt x="0" y="18"/>
                  </a:lnTo>
                  <a:lnTo>
                    <a:pt x="2" y="22"/>
                  </a:lnTo>
                  <a:lnTo>
                    <a:pt x="2" y="22"/>
                  </a:lnTo>
                  <a:lnTo>
                    <a:pt x="14" y="24"/>
                  </a:lnTo>
                  <a:lnTo>
                    <a:pt x="14" y="24"/>
                  </a:lnTo>
                  <a:lnTo>
                    <a:pt x="22" y="24"/>
                  </a:lnTo>
                  <a:lnTo>
                    <a:pt x="28" y="22"/>
                  </a:lnTo>
                  <a:lnTo>
                    <a:pt x="32" y="18"/>
                  </a:lnTo>
                  <a:lnTo>
                    <a:pt x="34" y="14"/>
                  </a:lnTo>
                  <a:lnTo>
                    <a:pt x="34" y="14"/>
                  </a:lnTo>
                  <a:lnTo>
                    <a:pt x="32" y="8"/>
                  </a:lnTo>
                  <a:lnTo>
                    <a:pt x="26" y="4"/>
                  </a:lnTo>
                  <a:lnTo>
                    <a:pt x="20" y="2"/>
                  </a:lnTo>
                  <a:lnTo>
                    <a:pt x="1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44" name="Freeform 29"/>
            <p:cNvSpPr>
              <a:spLocks/>
            </p:cNvSpPr>
            <p:nvPr/>
          </p:nvSpPr>
          <p:spPr bwMode="auto">
            <a:xfrm>
              <a:off x="2868" y="1162"/>
              <a:ext cx="50" cy="30"/>
            </a:xfrm>
            <a:custGeom>
              <a:avLst/>
              <a:gdLst>
                <a:gd name="T0" fmla="*/ 16 w 50"/>
                <a:gd name="T1" fmla="*/ 0 h 30"/>
                <a:gd name="T2" fmla="*/ 16 w 50"/>
                <a:gd name="T3" fmla="*/ 0 h 30"/>
                <a:gd name="T4" fmla="*/ 6 w 50"/>
                <a:gd name="T5" fmla="*/ 2 h 30"/>
                <a:gd name="T6" fmla="*/ 2 w 50"/>
                <a:gd name="T7" fmla="*/ 4 h 30"/>
                <a:gd name="T8" fmla="*/ 0 w 50"/>
                <a:gd name="T9" fmla="*/ 6 h 30"/>
                <a:gd name="T10" fmla="*/ 0 w 50"/>
                <a:gd name="T11" fmla="*/ 6 h 30"/>
                <a:gd name="T12" fmla="*/ 2 w 50"/>
                <a:gd name="T13" fmla="*/ 10 h 30"/>
                <a:gd name="T14" fmla="*/ 4 w 50"/>
                <a:gd name="T15" fmla="*/ 14 h 30"/>
                <a:gd name="T16" fmla="*/ 10 w 50"/>
                <a:gd name="T17" fmla="*/ 18 h 30"/>
                <a:gd name="T18" fmla="*/ 10 w 50"/>
                <a:gd name="T19" fmla="*/ 18 h 30"/>
                <a:gd name="T20" fmla="*/ 26 w 50"/>
                <a:gd name="T21" fmla="*/ 26 h 30"/>
                <a:gd name="T22" fmla="*/ 26 w 50"/>
                <a:gd name="T23" fmla="*/ 26 h 30"/>
                <a:gd name="T24" fmla="*/ 32 w 50"/>
                <a:gd name="T25" fmla="*/ 28 h 30"/>
                <a:gd name="T26" fmla="*/ 38 w 50"/>
                <a:gd name="T27" fmla="*/ 30 h 30"/>
                <a:gd name="T28" fmla="*/ 38 w 50"/>
                <a:gd name="T29" fmla="*/ 30 h 30"/>
                <a:gd name="T30" fmla="*/ 42 w 50"/>
                <a:gd name="T31" fmla="*/ 30 h 30"/>
                <a:gd name="T32" fmla="*/ 42 w 50"/>
                <a:gd name="T33" fmla="*/ 30 h 30"/>
                <a:gd name="T34" fmla="*/ 48 w 50"/>
                <a:gd name="T35" fmla="*/ 28 h 30"/>
                <a:gd name="T36" fmla="*/ 50 w 50"/>
                <a:gd name="T37" fmla="*/ 26 h 30"/>
                <a:gd name="T38" fmla="*/ 50 w 50"/>
                <a:gd name="T39" fmla="*/ 24 h 30"/>
                <a:gd name="T40" fmla="*/ 46 w 50"/>
                <a:gd name="T41" fmla="*/ 22 h 30"/>
                <a:gd name="T42" fmla="*/ 40 w 50"/>
                <a:gd name="T43" fmla="*/ 16 h 30"/>
                <a:gd name="T44" fmla="*/ 32 w 50"/>
                <a:gd name="T45" fmla="*/ 14 h 30"/>
                <a:gd name="T46" fmla="*/ 32 w 50"/>
                <a:gd name="T47" fmla="*/ 14 h 30"/>
                <a:gd name="T48" fmla="*/ 28 w 50"/>
                <a:gd name="T49" fmla="*/ 10 h 30"/>
                <a:gd name="T50" fmla="*/ 24 w 50"/>
                <a:gd name="T51" fmla="*/ 6 h 30"/>
                <a:gd name="T52" fmla="*/ 22 w 50"/>
                <a:gd name="T53" fmla="*/ 2 h 30"/>
                <a:gd name="T54" fmla="*/ 18 w 50"/>
                <a:gd name="T55" fmla="*/ 0 h 30"/>
                <a:gd name="T56" fmla="*/ 18 w 50"/>
                <a:gd name="T57" fmla="*/ 0 h 30"/>
                <a:gd name="T58" fmla="*/ 16 w 50"/>
                <a:gd name="T59"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0" h="30">
                  <a:moveTo>
                    <a:pt x="16" y="0"/>
                  </a:moveTo>
                  <a:lnTo>
                    <a:pt x="16" y="0"/>
                  </a:lnTo>
                  <a:lnTo>
                    <a:pt x="6" y="2"/>
                  </a:lnTo>
                  <a:lnTo>
                    <a:pt x="2" y="4"/>
                  </a:lnTo>
                  <a:lnTo>
                    <a:pt x="0" y="6"/>
                  </a:lnTo>
                  <a:lnTo>
                    <a:pt x="0" y="6"/>
                  </a:lnTo>
                  <a:lnTo>
                    <a:pt x="2" y="10"/>
                  </a:lnTo>
                  <a:lnTo>
                    <a:pt x="4" y="14"/>
                  </a:lnTo>
                  <a:lnTo>
                    <a:pt x="10" y="18"/>
                  </a:lnTo>
                  <a:lnTo>
                    <a:pt x="10" y="18"/>
                  </a:lnTo>
                  <a:lnTo>
                    <a:pt x="26" y="26"/>
                  </a:lnTo>
                  <a:lnTo>
                    <a:pt x="26" y="26"/>
                  </a:lnTo>
                  <a:lnTo>
                    <a:pt x="32" y="28"/>
                  </a:lnTo>
                  <a:lnTo>
                    <a:pt x="38" y="30"/>
                  </a:lnTo>
                  <a:lnTo>
                    <a:pt x="38" y="30"/>
                  </a:lnTo>
                  <a:lnTo>
                    <a:pt x="42" y="30"/>
                  </a:lnTo>
                  <a:lnTo>
                    <a:pt x="42" y="30"/>
                  </a:lnTo>
                  <a:lnTo>
                    <a:pt x="48" y="28"/>
                  </a:lnTo>
                  <a:lnTo>
                    <a:pt x="50" y="26"/>
                  </a:lnTo>
                  <a:lnTo>
                    <a:pt x="50" y="24"/>
                  </a:lnTo>
                  <a:lnTo>
                    <a:pt x="46" y="22"/>
                  </a:lnTo>
                  <a:lnTo>
                    <a:pt x="40" y="16"/>
                  </a:lnTo>
                  <a:lnTo>
                    <a:pt x="32" y="14"/>
                  </a:lnTo>
                  <a:lnTo>
                    <a:pt x="32" y="14"/>
                  </a:lnTo>
                  <a:lnTo>
                    <a:pt x="28" y="10"/>
                  </a:lnTo>
                  <a:lnTo>
                    <a:pt x="24" y="6"/>
                  </a:lnTo>
                  <a:lnTo>
                    <a:pt x="22" y="2"/>
                  </a:lnTo>
                  <a:lnTo>
                    <a:pt x="18" y="0"/>
                  </a:lnTo>
                  <a:lnTo>
                    <a:pt x="18" y="0"/>
                  </a:lnTo>
                  <a:lnTo>
                    <a:pt x="16"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45" name="Freeform 30"/>
            <p:cNvSpPr>
              <a:spLocks/>
            </p:cNvSpPr>
            <p:nvPr/>
          </p:nvSpPr>
          <p:spPr bwMode="auto">
            <a:xfrm>
              <a:off x="2868" y="1162"/>
              <a:ext cx="50" cy="30"/>
            </a:xfrm>
            <a:custGeom>
              <a:avLst/>
              <a:gdLst>
                <a:gd name="T0" fmla="*/ 16 w 50"/>
                <a:gd name="T1" fmla="*/ 0 h 30"/>
                <a:gd name="T2" fmla="*/ 16 w 50"/>
                <a:gd name="T3" fmla="*/ 0 h 30"/>
                <a:gd name="T4" fmla="*/ 6 w 50"/>
                <a:gd name="T5" fmla="*/ 2 h 30"/>
                <a:gd name="T6" fmla="*/ 2 w 50"/>
                <a:gd name="T7" fmla="*/ 4 h 30"/>
                <a:gd name="T8" fmla="*/ 0 w 50"/>
                <a:gd name="T9" fmla="*/ 6 h 30"/>
                <a:gd name="T10" fmla="*/ 0 w 50"/>
                <a:gd name="T11" fmla="*/ 6 h 30"/>
                <a:gd name="T12" fmla="*/ 2 w 50"/>
                <a:gd name="T13" fmla="*/ 10 h 30"/>
                <a:gd name="T14" fmla="*/ 4 w 50"/>
                <a:gd name="T15" fmla="*/ 14 h 30"/>
                <a:gd name="T16" fmla="*/ 10 w 50"/>
                <a:gd name="T17" fmla="*/ 18 h 30"/>
                <a:gd name="T18" fmla="*/ 10 w 50"/>
                <a:gd name="T19" fmla="*/ 18 h 30"/>
                <a:gd name="T20" fmla="*/ 26 w 50"/>
                <a:gd name="T21" fmla="*/ 26 h 30"/>
                <a:gd name="T22" fmla="*/ 26 w 50"/>
                <a:gd name="T23" fmla="*/ 26 h 30"/>
                <a:gd name="T24" fmla="*/ 32 w 50"/>
                <a:gd name="T25" fmla="*/ 28 h 30"/>
                <a:gd name="T26" fmla="*/ 38 w 50"/>
                <a:gd name="T27" fmla="*/ 30 h 30"/>
                <a:gd name="T28" fmla="*/ 38 w 50"/>
                <a:gd name="T29" fmla="*/ 30 h 30"/>
                <a:gd name="T30" fmla="*/ 42 w 50"/>
                <a:gd name="T31" fmla="*/ 30 h 30"/>
                <a:gd name="T32" fmla="*/ 42 w 50"/>
                <a:gd name="T33" fmla="*/ 30 h 30"/>
                <a:gd name="T34" fmla="*/ 48 w 50"/>
                <a:gd name="T35" fmla="*/ 28 h 30"/>
                <a:gd name="T36" fmla="*/ 50 w 50"/>
                <a:gd name="T37" fmla="*/ 26 h 30"/>
                <a:gd name="T38" fmla="*/ 50 w 50"/>
                <a:gd name="T39" fmla="*/ 24 h 30"/>
                <a:gd name="T40" fmla="*/ 46 w 50"/>
                <a:gd name="T41" fmla="*/ 22 h 30"/>
                <a:gd name="T42" fmla="*/ 40 w 50"/>
                <a:gd name="T43" fmla="*/ 16 h 30"/>
                <a:gd name="T44" fmla="*/ 32 w 50"/>
                <a:gd name="T45" fmla="*/ 14 h 30"/>
                <a:gd name="T46" fmla="*/ 32 w 50"/>
                <a:gd name="T47" fmla="*/ 14 h 30"/>
                <a:gd name="T48" fmla="*/ 28 w 50"/>
                <a:gd name="T49" fmla="*/ 10 h 30"/>
                <a:gd name="T50" fmla="*/ 24 w 50"/>
                <a:gd name="T51" fmla="*/ 6 h 30"/>
                <a:gd name="T52" fmla="*/ 22 w 50"/>
                <a:gd name="T53" fmla="*/ 2 h 30"/>
                <a:gd name="T54" fmla="*/ 18 w 50"/>
                <a:gd name="T55" fmla="*/ 0 h 30"/>
                <a:gd name="T56" fmla="*/ 18 w 50"/>
                <a:gd name="T57" fmla="*/ 0 h 30"/>
                <a:gd name="T58" fmla="*/ 16 w 50"/>
                <a:gd name="T59"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0" h="30">
                  <a:moveTo>
                    <a:pt x="16" y="0"/>
                  </a:moveTo>
                  <a:lnTo>
                    <a:pt x="16" y="0"/>
                  </a:lnTo>
                  <a:lnTo>
                    <a:pt x="6" y="2"/>
                  </a:lnTo>
                  <a:lnTo>
                    <a:pt x="2" y="4"/>
                  </a:lnTo>
                  <a:lnTo>
                    <a:pt x="0" y="6"/>
                  </a:lnTo>
                  <a:lnTo>
                    <a:pt x="0" y="6"/>
                  </a:lnTo>
                  <a:lnTo>
                    <a:pt x="2" y="10"/>
                  </a:lnTo>
                  <a:lnTo>
                    <a:pt x="4" y="14"/>
                  </a:lnTo>
                  <a:lnTo>
                    <a:pt x="10" y="18"/>
                  </a:lnTo>
                  <a:lnTo>
                    <a:pt x="10" y="18"/>
                  </a:lnTo>
                  <a:lnTo>
                    <a:pt x="26" y="26"/>
                  </a:lnTo>
                  <a:lnTo>
                    <a:pt x="26" y="26"/>
                  </a:lnTo>
                  <a:lnTo>
                    <a:pt x="32" y="28"/>
                  </a:lnTo>
                  <a:lnTo>
                    <a:pt x="38" y="30"/>
                  </a:lnTo>
                  <a:lnTo>
                    <a:pt x="38" y="30"/>
                  </a:lnTo>
                  <a:lnTo>
                    <a:pt x="42" y="30"/>
                  </a:lnTo>
                  <a:lnTo>
                    <a:pt x="42" y="30"/>
                  </a:lnTo>
                  <a:lnTo>
                    <a:pt x="48" y="28"/>
                  </a:lnTo>
                  <a:lnTo>
                    <a:pt x="50" y="26"/>
                  </a:lnTo>
                  <a:lnTo>
                    <a:pt x="50" y="24"/>
                  </a:lnTo>
                  <a:lnTo>
                    <a:pt x="46" y="22"/>
                  </a:lnTo>
                  <a:lnTo>
                    <a:pt x="40" y="16"/>
                  </a:lnTo>
                  <a:lnTo>
                    <a:pt x="32" y="14"/>
                  </a:lnTo>
                  <a:lnTo>
                    <a:pt x="32" y="14"/>
                  </a:lnTo>
                  <a:lnTo>
                    <a:pt x="28" y="10"/>
                  </a:lnTo>
                  <a:lnTo>
                    <a:pt x="24" y="6"/>
                  </a:lnTo>
                  <a:lnTo>
                    <a:pt x="22" y="2"/>
                  </a:lnTo>
                  <a:lnTo>
                    <a:pt x="18" y="0"/>
                  </a:lnTo>
                  <a:lnTo>
                    <a:pt x="18" y="0"/>
                  </a:lnTo>
                  <a:lnTo>
                    <a:pt x="1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46" name="Freeform 31"/>
            <p:cNvSpPr>
              <a:spLocks/>
            </p:cNvSpPr>
            <p:nvPr/>
          </p:nvSpPr>
          <p:spPr bwMode="auto">
            <a:xfrm>
              <a:off x="2786" y="1194"/>
              <a:ext cx="48" cy="32"/>
            </a:xfrm>
            <a:custGeom>
              <a:avLst/>
              <a:gdLst>
                <a:gd name="T0" fmla="*/ 6 w 48"/>
                <a:gd name="T1" fmla="*/ 0 h 32"/>
                <a:gd name="T2" fmla="*/ 6 w 48"/>
                <a:gd name="T3" fmla="*/ 0 h 32"/>
                <a:gd name="T4" fmla="*/ 2 w 48"/>
                <a:gd name="T5" fmla="*/ 2 h 32"/>
                <a:gd name="T6" fmla="*/ 0 w 48"/>
                <a:gd name="T7" fmla="*/ 4 h 32"/>
                <a:gd name="T8" fmla="*/ 0 w 48"/>
                <a:gd name="T9" fmla="*/ 4 h 32"/>
                <a:gd name="T10" fmla="*/ 2 w 48"/>
                <a:gd name="T11" fmla="*/ 10 h 32"/>
                <a:gd name="T12" fmla="*/ 4 w 48"/>
                <a:gd name="T13" fmla="*/ 14 h 32"/>
                <a:gd name="T14" fmla="*/ 14 w 48"/>
                <a:gd name="T15" fmla="*/ 20 h 32"/>
                <a:gd name="T16" fmla="*/ 14 w 48"/>
                <a:gd name="T17" fmla="*/ 20 h 32"/>
                <a:gd name="T18" fmla="*/ 24 w 48"/>
                <a:gd name="T19" fmla="*/ 28 h 32"/>
                <a:gd name="T20" fmla="*/ 30 w 48"/>
                <a:gd name="T21" fmla="*/ 30 h 32"/>
                <a:gd name="T22" fmla="*/ 36 w 48"/>
                <a:gd name="T23" fmla="*/ 32 h 32"/>
                <a:gd name="T24" fmla="*/ 36 w 48"/>
                <a:gd name="T25" fmla="*/ 32 h 32"/>
                <a:gd name="T26" fmla="*/ 40 w 48"/>
                <a:gd name="T27" fmla="*/ 32 h 32"/>
                <a:gd name="T28" fmla="*/ 42 w 48"/>
                <a:gd name="T29" fmla="*/ 30 h 32"/>
                <a:gd name="T30" fmla="*/ 42 w 48"/>
                <a:gd name="T31" fmla="*/ 30 h 32"/>
                <a:gd name="T32" fmla="*/ 46 w 48"/>
                <a:gd name="T33" fmla="*/ 26 h 32"/>
                <a:gd name="T34" fmla="*/ 48 w 48"/>
                <a:gd name="T35" fmla="*/ 22 h 32"/>
                <a:gd name="T36" fmla="*/ 48 w 48"/>
                <a:gd name="T37" fmla="*/ 22 h 32"/>
                <a:gd name="T38" fmla="*/ 48 w 48"/>
                <a:gd name="T39" fmla="*/ 18 h 32"/>
                <a:gd name="T40" fmla="*/ 46 w 48"/>
                <a:gd name="T41" fmla="*/ 16 h 32"/>
                <a:gd name="T42" fmla="*/ 40 w 48"/>
                <a:gd name="T43" fmla="*/ 10 h 32"/>
                <a:gd name="T44" fmla="*/ 32 w 48"/>
                <a:gd name="T45" fmla="*/ 6 h 32"/>
                <a:gd name="T46" fmla="*/ 24 w 48"/>
                <a:gd name="T47" fmla="*/ 4 h 32"/>
                <a:gd name="T48" fmla="*/ 24 w 48"/>
                <a:gd name="T49" fmla="*/ 4 h 32"/>
                <a:gd name="T50" fmla="*/ 16 w 48"/>
                <a:gd name="T51" fmla="*/ 2 h 32"/>
                <a:gd name="T52" fmla="*/ 6 w 48"/>
                <a:gd name="T53"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8" h="32">
                  <a:moveTo>
                    <a:pt x="6" y="0"/>
                  </a:moveTo>
                  <a:lnTo>
                    <a:pt x="6" y="0"/>
                  </a:lnTo>
                  <a:lnTo>
                    <a:pt x="2" y="2"/>
                  </a:lnTo>
                  <a:lnTo>
                    <a:pt x="0" y="4"/>
                  </a:lnTo>
                  <a:lnTo>
                    <a:pt x="0" y="4"/>
                  </a:lnTo>
                  <a:lnTo>
                    <a:pt x="2" y="10"/>
                  </a:lnTo>
                  <a:lnTo>
                    <a:pt x="4" y="14"/>
                  </a:lnTo>
                  <a:lnTo>
                    <a:pt x="14" y="20"/>
                  </a:lnTo>
                  <a:lnTo>
                    <a:pt x="14" y="20"/>
                  </a:lnTo>
                  <a:lnTo>
                    <a:pt x="24" y="28"/>
                  </a:lnTo>
                  <a:lnTo>
                    <a:pt x="30" y="30"/>
                  </a:lnTo>
                  <a:lnTo>
                    <a:pt x="36" y="32"/>
                  </a:lnTo>
                  <a:lnTo>
                    <a:pt x="36" y="32"/>
                  </a:lnTo>
                  <a:lnTo>
                    <a:pt x="40" y="32"/>
                  </a:lnTo>
                  <a:lnTo>
                    <a:pt x="42" y="30"/>
                  </a:lnTo>
                  <a:lnTo>
                    <a:pt x="42" y="30"/>
                  </a:lnTo>
                  <a:lnTo>
                    <a:pt x="46" y="26"/>
                  </a:lnTo>
                  <a:lnTo>
                    <a:pt x="48" y="22"/>
                  </a:lnTo>
                  <a:lnTo>
                    <a:pt x="48" y="22"/>
                  </a:lnTo>
                  <a:lnTo>
                    <a:pt x="48" y="18"/>
                  </a:lnTo>
                  <a:lnTo>
                    <a:pt x="46" y="16"/>
                  </a:lnTo>
                  <a:lnTo>
                    <a:pt x="40" y="10"/>
                  </a:lnTo>
                  <a:lnTo>
                    <a:pt x="32" y="6"/>
                  </a:lnTo>
                  <a:lnTo>
                    <a:pt x="24" y="4"/>
                  </a:lnTo>
                  <a:lnTo>
                    <a:pt x="24" y="4"/>
                  </a:lnTo>
                  <a:lnTo>
                    <a:pt x="16" y="2"/>
                  </a:lnTo>
                  <a:lnTo>
                    <a:pt x="6"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47" name="Freeform 32"/>
            <p:cNvSpPr>
              <a:spLocks/>
            </p:cNvSpPr>
            <p:nvPr/>
          </p:nvSpPr>
          <p:spPr bwMode="auto">
            <a:xfrm>
              <a:off x="2786" y="1194"/>
              <a:ext cx="48" cy="32"/>
            </a:xfrm>
            <a:custGeom>
              <a:avLst/>
              <a:gdLst>
                <a:gd name="T0" fmla="*/ 6 w 48"/>
                <a:gd name="T1" fmla="*/ 0 h 32"/>
                <a:gd name="T2" fmla="*/ 6 w 48"/>
                <a:gd name="T3" fmla="*/ 0 h 32"/>
                <a:gd name="T4" fmla="*/ 2 w 48"/>
                <a:gd name="T5" fmla="*/ 2 h 32"/>
                <a:gd name="T6" fmla="*/ 0 w 48"/>
                <a:gd name="T7" fmla="*/ 4 h 32"/>
                <a:gd name="T8" fmla="*/ 0 w 48"/>
                <a:gd name="T9" fmla="*/ 4 h 32"/>
                <a:gd name="T10" fmla="*/ 2 w 48"/>
                <a:gd name="T11" fmla="*/ 10 h 32"/>
                <a:gd name="T12" fmla="*/ 4 w 48"/>
                <a:gd name="T13" fmla="*/ 14 h 32"/>
                <a:gd name="T14" fmla="*/ 14 w 48"/>
                <a:gd name="T15" fmla="*/ 20 h 32"/>
                <a:gd name="T16" fmla="*/ 14 w 48"/>
                <a:gd name="T17" fmla="*/ 20 h 32"/>
                <a:gd name="T18" fmla="*/ 24 w 48"/>
                <a:gd name="T19" fmla="*/ 28 h 32"/>
                <a:gd name="T20" fmla="*/ 30 w 48"/>
                <a:gd name="T21" fmla="*/ 30 h 32"/>
                <a:gd name="T22" fmla="*/ 36 w 48"/>
                <a:gd name="T23" fmla="*/ 32 h 32"/>
                <a:gd name="T24" fmla="*/ 36 w 48"/>
                <a:gd name="T25" fmla="*/ 32 h 32"/>
                <a:gd name="T26" fmla="*/ 40 w 48"/>
                <a:gd name="T27" fmla="*/ 32 h 32"/>
                <a:gd name="T28" fmla="*/ 42 w 48"/>
                <a:gd name="T29" fmla="*/ 30 h 32"/>
                <a:gd name="T30" fmla="*/ 42 w 48"/>
                <a:gd name="T31" fmla="*/ 30 h 32"/>
                <a:gd name="T32" fmla="*/ 46 w 48"/>
                <a:gd name="T33" fmla="*/ 26 h 32"/>
                <a:gd name="T34" fmla="*/ 48 w 48"/>
                <a:gd name="T35" fmla="*/ 22 h 32"/>
                <a:gd name="T36" fmla="*/ 48 w 48"/>
                <a:gd name="T37" fmla="*/ 22 h 32"/>
                <a:gd name="T38" fmla="*/ 48 w 48"/>
                <a:gd name="T39" fmla="*/ 18 h 32"/>
                <a:gd name="T40" fmla="*/ 46 w 48"/>
                <a:gd name="T41" fmla="*/ 16 h 32"/>
                <a:gd name="T42" fmla="*/ 40 w 48"/>
                <a:gd name="T43" fmla="*/ 10 h 32"/>
                <a:gd name="T44" fmla="*/ 32 w 48"/>
                <a:gd name="T45" fmla="*/ 6 h 32"/>
                <a:gd name="T46" fmla="*/ 24 w 48"/>
                <a:gd name="T47" fmla="*/ 4 h 32"/>
                <a:gd name="T48" fmla="*/ 24 w 48"/>
                <a:gd name="T49" fmla="*/ 4 h 32"/>
                <a:gd name="T50" fmla="*/ 16 w 48"/>
                <a:gd name="T51" fmla="*/ 2 h 32"/>
                <a:gd name="T52" fmla="*/ 6 w 48"/>
                <a:gd name="T53"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8" h="32">
                  <a:moveTo>
                    <a:pt x="6" y="0"/>
                  </a:moveTo>
                  <a:lnTo>
                    <a:pt x="6" y="0"/>
                  </a:lnTo>
                  <a:lnTo>
                    <a:pt x="2" y="2"/>
                  </a:lnTo>
                  <a:lnTo>
                    <a:pt x="0" y="4"/>
                  </a:lnTo>
                  <a:lnTo>
                    <a:pt x="0" y="4"/>
                  </a:lnTo>
                  <a:lnTo>
                    <a:pt x="2" y="10"/>
                  </a:lnTo>
                  <a:lnTo>
                    <a:pt x="4" y="14"/>
                  </a:lnTo>
                  <a:lnTo>
                    <a:pt x="14" y="20"/>
                  </a:lnTo>
                  <a:lnTo>
                    <a:pt x="14" y="20"/>
                  </a:lnTo>
                  <a:lnTo>
                    <a:pt x="24" y="28"/>
                  </a:lnTo>
                  <a:lnTo>
                    <a:pt x="30" y="30"/>
                  </a:lnTo>
                  <a:lnTo>
                    <a:pt x="36" y="32"/>
                  </a:lnTo>
                  <a:lnTo>
                    <a:pt x="36" y="32"/>
                  </a:lnTo>
                  <a:lnTo>
                    <a:pt x="40" y="32"/>
                  </a:lnTo>
                  <a:lnTo>
                    <a:pt x="42" y="30"/>
                  </a:lnTo>
                  <a:lnTo>
                    <a:pt x="42" y="30"/>
                  </a:lnTo>
                  <a:lnTo>
                    <a:pt x="46" y="26"/>
                  </a:lnTo>
                  <a:lnTo>
                    <a:pt x="48" y="22"/>
                  </a:lnTo>
                  <a:lnTo>
                    <a:pt x="48" y="22"/>
                  </a:lnTo>
                  <a:lnTo>
                    <a:pt x="48" y="18"/>
                  </a:lnTo>
                  <a:lnTo>
                    <a:pt x="46" y="16"/>
                  </a:lnTo>
                  <a:lnTo>
                    <a:pt x="40" y="10"/>
                  </a:lnTo>
                  <a:lnTo>
                    <a:pt x="32" y="6"/>
                  </a:lnTo>
                  <a:lnTo>
                    <a:pt x="24" y="4"/>
                  </a:lnTo>
                  <a:lnTo>
                    <a:pt x="24" y="4"/>
                  </a:lnTo>
                  <a:lnTo>
                    <a:pt x="16" y="2"/>
                  </a:lnTo>
                  <a:lnTo>
                    <a:pt x="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48" name="Freeform 33"/>
            <p:cNvSpPr>
              <a:spLocks/>
            </p:cNvSpPr>
            <p:nvPr/>
          </p:nvSpPr>
          <p:spPr bwMode="auto">
            <a:xfrm>
              <a:off x="974" y="1782"/>
              <a:ext cx="24" cy="26"/>
            </a:xfrm>
            <a:custGeom>
              <a:avLst/>
              <a:gdLst>
                <a:gd name="T0" fmla="*/ 16 w 24"/>
                <a:gd name="T1" fmla="*/ 0 h 26"/>
                <a:gd name="T2" fmla="*/ 16 w 24"/>
                <a:gd name="T3" fmla="*/ 0 h 26"/>
                <a:gd name="T4" fmla="*/ 12 w 24"/>
                <a:gd name="T5" fmla="*/ 0 h 26"/>
                <a:gd name="T6" fmla="*/ 8 w 24"/>
                <a:gd name="T7" fmla="*/ 2 h 26"/>
                <a:gd name="T8" fmla="*/ 8 w 24"/>
                <a:gd name="T9" fmla="*/ 2 h 26"/>
                <a:gd name="T10" fmla="*/ 6 w 24"/>
                <a:gd name="T11" fmla="*/ 8 h 26"/>
                <a:gd name="T12" fmla="*/ 2 w 24"/>
                <a:gd name="T13" fmla="*/ 12 h 26"/>
                <a:gd name="T14" fmla="*/ 0 w 24"/>
                <a:gd name="T15" fmla="*/ 18 h 26"/>
                <a:gd name="T16" fmla="*/ 0 w 24"/>
                <a:gd name="T17" fmla="*/ 22 h 26"/>
                <a:gd name="T18" fmla="*/ 0 w 24"/>
                <a:gd name="T19" fmla="*/ 22 h 26"/>
                <a:gd name="T20" fmla="*/ 4 w 24"/>
                <a:gd name="T21" fmla="*/ 24 h 26"/>
                <a:gd name="T22" fmla="*/ 6 w 24"/>
                <a:gd name="T23" fmla="*/ 26 h 26"/>
                <a:gd name="T24" fmla="*/ 6 w 24"/>
                <a:gd name="T25" fmla="*/ 26 h 26"/>
                <a:gd name="T26" fmla="*/ 12 w 24"/>
                <a:gd name="T27" fmla="*/ 24 h 26"/>
                <a:gd name="T28" fmla="*/ 18 w 24"/>
                <a:gd name="T29" fmla="*/ 22 h 26"/>
                <a:gd name="T30" fmla="*/ 18 w 24"/>
                <a:gd name="T31" fmla="*/ 22 h 26"/>
                <a:gd name="T32" fmla="*/ 22 w 24"/>
                <a:gd name="T33" fmla="*/ 14 h 26"/>
                <a:gd name="T34" fmla="*/ 24 w 24"/>
                <a:gd name="T35" fmla="*/ 8 h 26"/>
                <a:gd name="T36" fmla="*/ 20 w 24"/>
                <a:gd name="T37" fmla="*/ 2 h 26"/>
                <a:gd name="T38" fmla="*/ 18 w 24"/>
                <a:gd name="T39" fmla="*/ 0 h 26"/>
                <a:gd name="T40" fmla="*/ 16 w 24"/>
                <a:gd name="T41"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4" h="26">
                  <a:moveTo>
                    <a:pt x="16" y="0"/>
                  </a:moveTo>
                  <a:lnTo>
                    <a:pt x="16" y="0"/>
                  </a:lnTo>
                  <a:lnTo>
                    <a:pt x="12" y="0"/>
                  </a:lnTo>
                  <a:lnTo>
                    <a:pt x="8" y="2"/>
                  </a:lnTo>
                  <a:lnTo>
                    <a:pt x="8" y="2"/>
                  </a:lnTo>
                  <a:lnTo>
                    <a:pt x="6" y="8"/>
                  </a:lnTo>
                  <a:lnTo>
                    <a:pt x="2" y="12"/>
                  </a:lnTo>
                  <a:lnTo>
                    <a:pt x="0" y="18"/>
                  </a:lnTo>
                  <a:lnTo>
                    <a:pt x="0" y="22"/>
                  </a:lnTo>
                  <a:lnTo>
                    <a:pt x="0" y="22"/>
                  </a:lnTo>
                  <a:lnTo>
                    <a:pt x="4" y="24"/>
                  </a:lnTo>
                  <a:lnTo>
                    <a:pt x="6" y="26"/>
                  </a:lnTo>
                  <a:lnTo>
                    <a:pt x="6" y="26"/>
                  </a:lnTo>
                  <a:lnTo>
                    <a:pt x="12" y="24"/>
                  </a:lnTo>
                  <a:lnTo>
                    <a:pt x="18" y="22"/>
                  </a:lnTo>
                  <a:lnTo>
                    <a:pt x="18" y="22"/>
                  </a:lnTo>
                  <a:lnTo>
                    <a:pt x="22" y="14"/>
                  </a:lnTo>
                  <a:lnTo>
                    <a:pt x="24" y="8"/>
                  </a:lnTo>
                  <a:lnTo>
                    <a:pt x="20" y="2"/>
                  </a:lnTo>
                  <a:lnTo>
                    <a:pt x="18" y="0"/>
                  </a:lnTo>
                  <a:lnTo>
                    <a:pt x="16"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49" name="Freeform 34"/>
            <p:cNvSpPr>
              <a:spLocks/>
            </p:cNvSpPr>
            <p:nvPr/>
          </p:nvSpPr>
          <p:spPr bwMode="auto">
            <a:xfrm>
              <a:off x="974" y="1782"/>
              <a:ext cx="24" cy="26"/>
            </a:xfrm>
            <a:custGeom>
              <a:avLst/>
              <a:gdLst>
                <a:gd name="T0" fmla="*/ 16 w 24"/>
                <a:gd name="T1" fmla="*/ 0 h 26"/>
                <a:gd name="T2" fmla="*/ 16 w 24"/>
                <a:gd name="T3" fmla="*/ 0 h 26"/>
                <a:gd name="T4" fmla="*/ 12 w 24"/>
                <a:gd name="T5" fmla="*/ 0 h 26"/>
                <a:gd name="T6" fmla="*/ 8 w 24"/>
                <a:gd name="T7" fmla="*/ 2 h 26"/>
                <a:gd name="T8" fmla="*/ 8 w 24"/>
                <a:gd name="T9" fmla="*/ 2 h 26"/>
                <a:gd name="T10" fmla="*/ 6 w 24"/>
                <a:gd name="T11" fmla="*/ 8 h 26"/>
                <a:gd name="T12" fmla="*/ 2 w 24"/>
                <a:gd name="T13" fmla="*/ 12 h 26"/>
                <a:gd name="T14" fmla="*/ 0 w 24"/>
                <a:gd name="T15" fmla="*/ 18 h 26"/>
                <a:gd name="T16" fmla="*/ 0 w 24"/>
                <a:gd name="T17" fmla="*/ 22 h 26"/>
                <a:gd name="T18" fmla="*/ 0 w 24"/>
                <a:gd name="T19" fmla="*/ 22 h 26"/>
                <a:gd name="T20" fmla="*/ 4 w 24"/>
                <a:gd name="T21" fmla="*/ 24 h 26"/>
                <a:gd name="T22" fmla="*/ 6 w 24"/>
                <a:gd name="T23" fmla="*/ 26 h 26"/>
                <a:gd name="T24" fmla="*/ 6 w 24"/>
                <a:gd name="T25" fmla="*/ 26 h 26"/>
                <a:gd name="T26" fmla="*/ 12 w 24"/>
                <a:gd name="T27" fmla="*/ 24 h 26"/>
                <a:gd name="T28" fmla="*/ 18 w 24"/>
                <a:gd name="T29" fmla="*/ 22 h 26"/>
                <a:gd name="T30" fmla="*/ 18 w 24"/>
                <a:gd name="T31" fmla="*/ 22 h 26"/>
                <a:gd name="T32" fmla="*/ 22 w 24"/>
                <a:gd name="T33" fmla="*/ 14 h 26"/>
                <a:gd name="T34" fmla="*/ 24 w 24"/>
                <a:gd name="T35" fmla="*/ 8 h 26"/>
                <a:gd name="T36" fmla="*/ 20 w 24"/>
                <a:gd name="T37" fmla="*/ 2 h 26"/>
                <a:gd name="T38" fmla="*/ 18 w 24"/>
                <a:gd name="T39" fmla="*/ 0 h 26"/>
                <a:gd name="T40" fmla="*/ 16 w 24"/>
                <a:gd name="T41"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4" h="26">
                  <a:moveTo>
                    <a:pt x="16" y="0"/>
                  </a:moveTo>
                  <a:lnTo>
                    <a:pt x="16" y="0"/>
                  </a:lnTo>
                  <a:lnTo>
                    <a:pt x="12" y="0"/>
                  </a:lnTo>
                  <a:lnTo>
                    <a:pt x="8" y="2"/>
                  </a:lnTo>
                  <a:lnTo>
                    <a:pt x="8" y="2"/>
                  </a:lnTo>
                  <a:lnTo>
                    <a:pt x="6" y="8"/>
                  </a:lnTo>
                  <a:lnTo>
                    <a:pt x="2" y="12"/>
                  </a:lnTo>
                  <a:lnTo>
                    <a:pt x="0" y="18"/>
                  </a:lnTo>
                  <a:lnTo>
                    <a:pt x="0" y="22"/>
                  </a:lnTo>
                  <a:lnTo>
                    <a:pt x="0" y="22"/>
                  </a:lnTo>
                  <a:lnTo>
                    <a:pt x="4" y="24"/>
                  </a:lnTo>
                  <a:lnTo>
                    <a:pt x="6" y="26"/>
                  </a:lnTo>
                  <a:lnTo>
                    <a:pt x="6" y="26"/>
                  </a:lnTo>
                  <a:lnTo>
                    <a:pt x="12" y="24"/>
                  </a:lnTo>
                  <a:lnTo>
                    <a:pt x="18" y="22"/>
                  </a:lnTo>
                  <a:lnTo>
                    <a:pt x="18" y="22"/>
                  </a:lnTo>
                  <a:lnTo>
                    <a:pt x="22" y="14"/>
                  </a:lnTo>
                  <a:lnTo>
                    <a:pt x="24" y="8"/>
                  </a:lnTo>
                  <a:lnTo>
                    <a:pt x="20" y="2"/>
                  </a:lnTo>
                  <a:lnTo>
                    <a:pt x="18" y="0"/>
                  </a:lnTo>
                  <a:lnTo>
                    <a:pt x="1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50" name="Freeform 35"/>
            <p:cNvSpPr>
              <a:spLocks/>
            </p:cNvSpPr>
            <p:nvPr/>
          </p:nvSpPr>
          <p:spPr bwMode="auto">
            <a:xfrm>
              <a:off x="980" y="1784"/>
              <a:ext cx="2" cy="2"/>
            </a:xfrm>
            <a:custGeom>
              <a:avLst/>
              <a:gdLst>
                <a:gd name="T0" fmla="*/ 2 w 2"/>
                <a:gd name="T1" fmla="*/ 0 h 2"/>
                <a:gd name="T2" fmla="*/ 2 w 2"/>
                <a:gd name="T3" fmla="*/ 0 h 2"/>
                <a:gd name="T4" fmla="*/ 0 w 2"/>
                <a:gd name="T5" fmla="*/ 2 h 2"/>
                <a:gd name="T6" fmla="*/ 0 w 2"/>
                <a:gd name="T7" fmla="*/ 2 h 2"/>
                <a:gd name="T8" fmla="*/ 0 w 2"/>
                <a:gd name="T9" fmla="*/ 2 h 2"/>
                <a:gd name="T10" fmla="*/ 2 w 2"/>
                <a:gd name="T11" fmla="*/ 0 h 2"/>
                <a:gd name="T12" fmla="*/ 2 w 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2" y="0"/>
                  </a:moveTo>
                  <a:lnTo>
                    <a:pt x="2" y="0"/>
                  </a:lnTo>
                  <a:lnTo>
                    <a:pt x="0" y="2"/>
                  </a:lnTo>
                  <a:lnTo>
                    <a:pt x="0" y="2"/>
                  </a:lnTo>
                  <a:lnTo>
                    <a:pt x="0" y="2"/>
                  </a:lnTo>
                  <a:lnTo>
                    <a:pt x="2" y="0"/>
                  </a:lnTo>
                  <a:lnTo>
                    <a:pt x="2"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51" name="Freeform 36"/>
            <p:cNvSpPr>
              <a:spLocks/>
            </p:cNvSpPr>
            <p:nvPr/>
          </p:nvSpPr>
          <p:spPr bwMode="auto">
            <a:xfrm>
              <a:off x="980" y="1784"/>
              <a:ext cx="2" cy="2"/>
            </a:xfrm>
            <a:custGeom>
              <a:avLst/>
              <a:gdLst>
                <a:gd name="T0" fmla="*/ 2 w 2"/>
                <a:gd name="T1" fmla="*/ 0 h 2"/>
                <a:gd name="T2" fmla="*/ 2 w 2"/>
                <a:gd name="T3" fmla="*/ 0 h 2"/>
                <a:gd name="T4" fmla="*/ 0 w 2"/>
                <a:gd name="T5" fmla="*/ 2 h 2"/>
                <a:gd name="T6" fmla="*/ 0 w 2"/>
                <a:gd name="T7" fmla="*/ 2 h 2"/>
                <a:gd name="T8" fmla="*/ 0 w 2"/>
                <a:gd name="T9" fmla="*/ 2 h 2"/>
                <a:gd name="T10" fmla="*/ 2 w 2"/>
                <a:gd name="T11" fmla="*/ 0 h 2"/>
                <a:gd name="T12" fmla="*/ 2 w 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2" y="0"/>
                  </a:moveTo>
                  <a:lnTo>
                    <a:pt x="2" y="0"/>
                  </a:lnTo>
                  <a:lnTo>
                    <a:pt x="0" y="2"/>
                  </a:lnTo>
                  <a:lnTo>
                    <a:pt x="0" y="2"/>
                  </a:lnTo>
                  <a:lnTo>
                    <a:pt x="0" y="2"/>
                  </a:lnTo>
                  <a:lnTo>
                    <a:pt x="2" y="0"/>
                  </a:lnTo>
                  <a:lnTo>
                    <a:pt x="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52" name="Freeform 37"/>
            <p:cNvSpPr>
              <a:spLocks/>
            </p:cNvSpPr>
            <p:nvPr/>
          </p:nvSpPr>
          <p:spPr bwMode="auto">
            <a:xfrm>
              <a:off x="966" y="1818"/>
              <a:ext cx="32" cy="38"/>
            </a:xfrm>
            <a:custGeom>
              <a:avLst/>
              <a:gdLst>
                <a:gd name="T0" fmla="*/ 18 w 32"/>
                <a:gd name="T1" fmla="*/ 0 h 38"/>
                <a:gd name="T2" fmla="*/ 18 w 32"/>
                <a:gd name="T3" fmla="*/ 0 h 38"/>
                <a:gd name="T4" fmla="*/ 14 w 32"/>
                <a:gd name="T5" fmla="*/ 0 h 38"/>
                <a:gd name="T6" fmla="*/ 10 w 32"/>
                <a:gd name="T7" fmla="*/ 2 h 38"/>
                <a:gd name="T8" fmla="*/ 6 w 32"/>
                <a:gd name="T9" fmla="*/ 6 h 38"/>
                <a:gd name="T10" fmla="*/ 4 w 32"/>
                <a:gd name="T11" fmla="*/ 12 h 38"/>
                <a:gd name="T12" fmla="*/ 4 w 32"/>
                <a:gd name="T13" fmla="*/ 12 h 38"/>
                <a:gd name="T14" fmla="*/ 2 w 32"/>
                <a:gd name="T15" fmla="*/ 28 h 38"/>
                <a:gd name="T16" fmla="*/ 2 w 32"/>
                <a:gd name="T17" fmla="*/ 28 h 38"/>
                <a:gd name="T18" fmla="*/ 0 w 32"/>
                <a:gd name="T19" fmla="*/ 36 h 38"/>
                <a:gd name="T20" fmla="*/ 2 w 32"/>
                <a:gd name="T21" fmla="*/ 38 h 38"/>
                <a:gd name="T22" fmla="*/ 4 w 32"/>
                <a:gd name="T23" fmla="*/ 38 h 38"/>
                <a:gd name="T24" fmla="*/ 4 w 32"/>
                <a:gd name="T25" fmla="*/ 38 h 38"/>
                <a:gd name="T26" fmla="*/ 6 w 32"/>
                <a:gd name="T27" fmla="*/ 38 h 38"/>
                <a:gd name="T28" fmla="*/ 6 w 32"/>
                <a:gd name="T29" fmla="*/ 38 h 38"/>
                <a:gd name="T30" fmla="*/ 12 w 32"/>
                <a:gd name="T31" fmla="*/ 38 h 38"/>
                <a:gd name="T32" fmla="*/ 16 w 32"/>
                <a:gd name="T33" fmla="*/ 34 h 38"/>
                <a:gd name="T34" fmla="*/ 26 w 32"/>
                <a:gd name="T35" fmla="*/ 26 h 38"/>
                <a:gd name="T36" fmla="*/ 32 w 32"/>
                <a:gd name="T37" fmla="*/ 16 h 38"/>
                <a:gd name="T38" fmla="*/ 32 w 32"/>
                <a:gd name="T39" fmla="*/ 12 h 38"/>
                <a:gd name="T40" fmla="*/ 32 w 32"/>
                <a:gd name="T41" fmla="*/ 8 h 38"/>
                <a:gd name="T42" fmla="*/ 32 w 32"/>
                <a:gd name="T43" fmla="*/ 8 h 38"/>
                <a:gd name="T44" fmla="*/ 26 w 32"/>
                <a:gd name="T45" fmla="*/ 2 h 38"/>
                <a:gd name="T46" fmla="*/ 18 w 32"/>
                <a:gd name="T47"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2" h="38">
                  <a:moveTo>
                    <a:pt x="18" y="0"/>
                  </a:moveTo>
                  <a:lnTo>
                    <a:pt x="18" y="0"/>
                  </a:lnTo>
                  <a:lnTo>
                    <a:pt x="14" y="0"/>
                  </a:lnTo>
                  <a:lnTo>
                    <a:pt x="10" y="2"/>
                  </a:lnTo>
                  <a:lnTo>
                    <a:pt x="6" y="6"/>
                  </a:lnTo>
                  <a:lnTo>
                    <a:pt x="4" y="12"/>
                  </a:lnTo>
                  <a:lnTo>
                    <a:pt x="4" y="12"/>
                  </a:lnTo>
                  <a:lnTo>
                    <a:pt x="2" y="28"/>
                  </a:lnTo>
                  <a:lnTo>
                    <a:pt x="2" y="28"/>
                  </a:lnTo>
                  <a:lnTo>
                    <a:pt x="0" y="36"/>
                  </a:lnTo>
                  <a:lnTo>
                    <a:pt x="2" y="38"/>
                  </a:lnTo>
                  <a:lnTo>
                    <a:pt x="4" y="38"/>
                  </a:lnTo>
                  <a:lnTo>
                    <a:pt x="4" y="38"/>
                  </a:lnTo>
                  <a:lnTo>
                    <a:pt x="6" y="38"/>
                  </a:lnTo>
                  <a:lnTo>
                    <a:pt x="6" y="38"/>
                  </a:lnTo>
                  <a:lnTo>
                    <a:pt x="12" y="38"/>
                  </a:lnTo>
                  <a:lnTo>
                    <a:pt x="16" y="34"/>
                  </a:lnTo>
                  <a:lnTo>
                    <a:pt x="26" y="26"/>
                  </a:lnTo>
                  <a:lnTo>
                    <a:pt x="32" y="16"/>
                  </a:lnTo>
                  <a:lnTo>
                    <a:pt x="32" y="12"/>
                  </a:lnTo>
                  <a:lnTo>
                    <a:pt x="32" y="8"/>
                  </a:lnTo>
                  <a:lnTo>
                    <a:pt x="32" y="8"/>
                  </a:lnTo>
                  <a:lnTo>
                    <a:pt x="26" y="2"/>
                  </a:lnTo>
                  <a:lnTo>
                    <a:pt x="18"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53" name="Freeform 38"/>
            <p:cNvSpPr>
              <a:spLocks/>
            </p:cNvSpPr>
            <p:nvPr/>
          </p:nvSpPr>
          <p:spPr bwMode="auto">
            <a:xfrm>
              <a:off x="966" y="1818"/>
              <a:ext cx="32" cy="38"/>
            </a:xfrm>
            <a:custGeom>
              <a:avLst/>
              <a:gdLst>
                <a:gd name="T0" fmla="*/ 18 w 32"/>
                <a:gd name="T1" fmla="*/ 0 h 38"/>
                <a:gd name="T2" fmla="*/ 18 w 32"/>
                <a:gd name="T3" fmla="*/ 0 h 38"/>
                <a:gd name="T4" fmla="*/ 14 w 32"/>
                <a:gd name="T5" fmla="*/ 0 h 38"/>
                <a:gd name="T6" fmla="*/ 10 w 32"/>
                <a:gd name="T7" fmla="*/ 2 h 38"/>
                <a:gd name="T8" fmla="*/ 6 w 32"/>
                <a:gd name="T9" fmla="*/ 6 h 38"/>
                <a:gd name="T10" fmla="*/ 4 w 32"/>
                <a:gd name="T11" fmla="*/ 12 h 38"/>
                <a:gd name="T12" fmla="*/ 4 w 32"/>
                <a:gd name="T13" fmla="*/ 12 h 38"/>
                <a:gd name="T14" fmla="*/ 2 w 32"/>
                <a:gd name="T15" fmla="*/ 28 h 38"/>
                <a:gd name="T16" fmla="*/ 2 w 32"/>
                <a:gd name="T17" fmla="*/ 28 h 38"/>
                <a:gd name="T18" fmla="*/ 0 w 32"/>
                <a:gd name="T19" fmla="*/ 36 h 38"/>
                <a:gd name="T20" fmla="*/ 2 w 32"/>
                <a:gd name="T21" fmla="*/ 38 h 38"/>
                <a:gd name="T22" fmla="*/ 4 w 32"/>
                <a:gd name="T23" fmla="*/ 38 h 38"/>
                <a:gd name="T24" fmla="*/ 4 w 32"/>
                <a:gd name="T25" fmla="*/ 38 h 38"/>
                <a:gd name="T26" fmla="*/ 6 w 32"/>
                <a:gd name="T27" fmla="*/ 38 h 38"/>
                <a:gd name="T28" fmla="*/ 6 w 32"/>
                <a:gd name="T29" fmla="*/ 38 h 38"/>
                <a:gd name="T30" fmla="*/ 12 w 32"/>
                <a:gd name="T31" fmla="*/ 38 h 38"/>
                <a:gd name="T32" fmla="*/ 16 w 32"/>
                <a:gd name="T33" fmla="*/ 34 h 38"/>
                <a:gd name="T34" fmla="*/ 26 w 32"/>
                <a:gd name="T35" fmla="*/ 26 h 38"/>
                <a:gd name="T36" fmla="*/ 32 w 32"/>
                <a:gd name="T37" fmla="*/ 16 h 38"/>
                <a:gd name="T38" fmla="*/ 32 w 32"/>
                <a:gd name="T39" fmla="*/ 12 h 38"/>
                <a:gd name="T40" fmla="*/ 32 w 32"/>
                <a:gd name="T41" fmla="*/ 8 h 38"/>
                <a:gd name="T42" fmla="*/ 32 w 32"/>
                <a:gd name="T43" fmla="*/ 8 h 38"/>
                <a:gd name="T44" fmla="*/ 26 w 32"/>
                <a:gd name="T45" fmla="*/ 2 h 38"/>
                <a:gd name="T46" fmla="*/ 18 w 32"/>
                <a:gd name="T47"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2" h="38">
                  <a:moveTo>
                    <a:pt x="18" y="0"/>
                  </a:moveTo>
                  <a:lnTo>
                    <a:pt x="18" y="0"/>
                  </a:lnTo>
                  <a:lnTo>
                    <a:pt x="14" y="0"/>
                  </a:lnTo>
                  <a:lnTo>
                    <a:pt x="10" y="2"/>
                  </a:lnTo>
                  <a:lnTo>
                    <a:pt x="6" y="6"/>
                  </a:lnTo>
                  <a:lnTo>
                    <a:pt x="4" y="12"/>
                  </a:lnTo>
                  <a:lnTo>
                    <a:pt x="4" y="12"/>
                  </a:lnTo>
                  <a:lnTo>
                    <a:pt x="2" y="28"/>
                  </a:lnTo>
                  <a:lnTo>
                    <a:pt x="2" y="28"/>
                  </a:lnTo>
                  <a:lnTo>
                    <a:pt x="0" y="36"/>
                  </a:lnTo>
                  <a:lnTo>
                    <a:pt x="2" y="38"/>
                  </a:lnTo>
                  <a:lnTo>
                    <a:pt x="4" y="38"/>
                  </a:lnTo>
                  <a:lnTo>
                    <a:pt x="4" y="38"/>
                  </a:lnTo>
                  <a:lnTo>
                    <a:pt x="6" y="38"/>
                  </a:lnTo>
                  <a:lnTo>
                    <a:pt x="6" y="38"/>
                  </a:lnTo>
                  <a:lnTo>
                    <a:pt x="12" y="38"/>
                  </a:lnTo>
                  <a:lnTo>
                    <a:pt x="16" y="34"/>
                  </a:lnTo>
                  <a:lnTo>
                    <a:pt x="26" y="26"/>
                  </a:lnTo>
                  <a:lnTo>
                    <a:pt x="32" y="16"/>
                  </a:lnTo>
                  <a:lnTo>
                    <a:pt x="32" y="12"/>
                  </a:lnTo>
                  <a:lnTo>
                    <a:pt x="32" y="8"/>
                  </a:lnTo>
                  <a:lnTo>
                    <a:pt x="32" y="8"/>
                  </a:lnTo>
                  <a:lnTo>
                    <a:pt x="26" y="2"/>
                  </a:lnTo>
                  <a:lnTo>
                    <a:pt x="1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54" name="Freeform 39"/>
            <p:cNvSpPr>
              <a:spLocks/>
            </p:cNvSpPr>
            <p:nvPr/>
          </p:nvSpPr>
          <p:spPr bwMode="auto">
            <a:xfrm>
              <a:off x="1014" y="1864"/>
              <a:ext cx="44" cy="30"/>
            </a:xfrm>
            <a:custGeom>
              <a:avLst/>
              <a:gdLst>
                <a:gd name="T0" fmla="*/ 16 w 44"/>
                <a:gd name="T1" fmla="*/ 0 h 30"/>
                <a:gd name="T2" fmla="*/ 16 w 44"/>
                <a:gd name="T3" fmla="*/ 0 h 30"/>
                <a:gd name="T4" fmla="*/ 10 w 44"/>
                <a:gd name="T5" fmla="*/ 0 h 30"/>
                <a:gd name="T6" fmla="*/ 4 w 44"/>
                <a:gd name="T7" fmla="*/ 2 h 30"/>
                <a:gd name="T8" fmla="*/ 4 w 44"/>
                <a:gd name="T9" fmla="*/ 2 h 30"/>
                <a:gd name="T10" fmla="*/ 2 w 44"/>
                <a:gd name="T11" fmla="*/ 6 h 30"/>
                <a:gd name="T12" fmla="*/ 0 w 44"/>
                <a:gd name="T13" fmla="*/ 10 h 30"/>
                <a:gd name="T14" fmla="*/ 2 w 44"/>
                <a:gd name="T15" fmla="*/ 14 h 30"/>
                <a:gd name="T16" fmla="*/ 4 w 44"/>
                <a:gd name="T17" fmla="*/ 16 h 30"/>
                <a:gd name="T18" fmla="*/ 4 w 44"/>
                <a:gd name="T19" fmla="*/ 16 h 30"/>
                <a:gd name="T20" fmla="*/ 8 w 44"/>
                <a:gd name="T21" fmla="*/ 18 h 30"/>
                <a:gd name="T22" fmla="*/ 12 w 44"/>
                <a:gd name="T23" fmla="*/ 18 h 30"/>
                <a:gd name="T24" fmla="*/ 16 w 44"/>
                <a:gd name="T25" fmla="*/ 18 h 30"/>
                <a:gd name="T26" fmla="*/ 20 w 44"/>
                <a:gd name="T27" fmla="*/ 20 h 30"/>
                <a:gd name="T28" fmla="*/ 20 w 44"/>
                <a:gd name="T29" fmla="*/ 20 h 30"/>
                <a:gd name="T30" fmla="*/ 26 w 44"/>
                <a:gd name="T31" fmla="*/ 26 h 30"/>
                <a:gd name="T32" fmla="*/ 30 w 44"/>
                <a:gd name="T33" fmla="*/ 28 h 30"/>
                <a:gd name="T34" fmla="*/ 32 w 44"/>
                <a:gd name="T35" fmla="*/ 30 h 30"/>
                <a:gd name="T36" fmla="*/ 32 w 44"/>
                <a:gd name="T37" fmla="*/ 30 h 30"/>
                <a:gd name="T38" fmla="*/ 32 w 44"/>
                <a:gd name="T39" fmla="*/ 30 h 30"/>
                <a:gd name="T40" fmla="*/ 32 w 44"/>
                <a:gd name="T41" fmla="*/ 30 h 30"/>
                <a:gd name="T42" fmla="*/ 38 w 44"/>
                <a:gd name="T43" fmla="*/ 28 h 30"/>
                <a:gd name="T44" fmla="*/ 42 w 44"/>
                <a:gd name="T45" fmla="*/ 24 h 30"/>
                <a:gd name="T46" fmla="*/ 44 w 44"/>
                <a:gd name="T47" fmla="*/ 18 h 30"/>
                <a:gd name="T48" fmla="*/ 44 w 44"/>
                <a:gd name="T49" fmla="*/ 14 h 30"/>
                <a:gd name="T50" fmla="*/ 44 w 44"/>
                <a:gd name="T51" fmla="*/ 14 h 30"/>
                <a:gd name="T52" fmla="*/ 40 w 44"/>
                <a:gd name="T53" fmla="*/ 8 h 30"/>
                <a:gd name="T54" fmla="*/ 34 w 44"/>
                <a:gd name="T55" fmla="*/ 4 h 30"/>
                <a:gd name="T56" fmla="*/ 26 w 44"/>
                <a:gd name="T57" fmla="*/ 0 h 30"/>
                <a:gd name="T58" fmla="*/ 16 w 44"/>
                <a:gd name="T59"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4" h="30">
                  <a:moveTo>
                    <a:pt x="16" y="0"/>
                  </a:moveTo>
                  <a:lnTo>
                    <a:pt x="16" y="0"/>
                  </a:lnTo>
                  <a:lnTo>
                    <a:pt x="10" y="0"/>
                  </a:lnTo>
                  <a:lnTo>
                    <a:pt x="4" y="2"/>
                  </a:lnTo>
                  <a:lnTo>
                    <a:pt x="4" y="2"/>
                  </a:lnTo>
                  <a:lnTo>
                    <a:pt x="2" y="6"/>
                  </a:lnTo>
                  <a:lnTo>
                    <a:pt x="0" y="10"/>
                  </a:lnTo>
                  <a:lnTo>
                    <a:pt x="2" y="14"/>
                  </a:lnTo>
                  <a:lnTo>
                    <a:pt x="4" y="16"/>
                  </a:lnTo>
                  <a:lnTo>
                    <a:pt x="4" y="16"/>
                  </a:lnTo>
                  <a:lnTo>
                    <a:pt x="8" y="18"/>
                  </a:lnTo>
                  <a:lnTo>
                    <a:pt x="12" y="18"/>
                  </a:lnTo>
                  <a:lnTo>
                    <a:pt x="16" y="18"/>
                  </a:lnTo>
                  <a:lnTo>
                    <a:pt x="20" y="20"/>
                  </a:lnTo>
                  <a:lnTo>
                    <a:pt x="20" y="20"/>
                  </a:lnTo>
                  <a:lnTo>
                    <a:pt x="26" y="26"/>
                  </a:lnTo>
                  <a:lnTo>
                    <a:pt x="30" y="28"/>
                  </a:lnTo>
                  <a:lnTo>
                    <a:pt x="32" y="30"/>
                  </a:lnTo>
                  <a:lnTo>
                    <a:pt x="32" y="30"/>
                  </a:lnTo>
                  <a:lnTo>
                    <a:pt x="32" y="30"/>
                  </a:lnTo>
                  <a:lnTo>
                    <a:pt x="32" y="30"/>
                  </a:lnTo>
                  <a:lnTo>
                    <a:pt x="38" y="28"/>
                  </a:lnTo>
                  <a:lnTo>
                    <a:pt x="42" y="24"/>
                  </a:lnTo>
                  <a:lnTo>
                    <a:pt x="44" y="18"/>
                  </a:lnTo>
                  <a:lnTo>
                    <a:pt x="44" y="14"/>
                  </a:lnTo>
                  <a:lnTo>
                    <a:pt x="44" y="14"/>
                  </a:lnTo>
                  <a:lnTo>
                    <a:pt x="40" y="8"/>
                  </a:lnTo>
                  <a:lnTo>
                    <a:pt x="34" y="4"/>
                  </a:lnTo>
                  <a:lnTo>
                    <a:pt x="26" y="0"/>
                  </a:lnTo>
                  <a:lnTo>
                    <a:pt x="16"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55" name="Freeform 40"/>
            <p:cNvSpPr>
              <a:spLocks/>
            </p:cNvSpPr>
            <p:nvPr/>
          </p:nvSpPr>
          <p:spPr bwMode="auto">
            <a:xfrm>
              <a:off x="1014" y="1864"/>
              <a:ext cx="44" cy="30"/>
            </a:xfrm>
            <a:custGeom>
              <a:avLst/>
              <a:gdLst>
                <a:gd name="T0" fmla="*/ 16 w 44"/>
                <a:gd name="T1" fmla="*/ 0 h 30"/>
                <a:gd name="T2" fmla="*/ 16 w 44"/>
                <a:gd name="T3" fmla="*/ 0 h 30"/>
                <a:gd name="T4" fmla="*/ 10 w 44"/>
                <a:gd name="T5" fmla="*/ 0 h 30"/>
                <a:gd name="T6" fmla="*/ 4 w 44"/>
                <a:gd name="T7" fmla="*/ 2 h 30"/>
                <a:gd name="T8" fmla="*/ 4 w 44"/>
                <a:gd name="T9" fmla="*/ 2 h 30"/>
                <a:gd name="T10" fmla="*/ 2 w 44"/>
                <a:gd name="T11" fmla="*/ 6 h 30"/>
                <a:gd name="T12" fmla="*/ 0 w 44"/>
                <a:gd name="T13" fmla="*/ 10 h 30"/>
                <a:gd name="T14" fmla="*/ 2 w 44"/>
                <a:gd name="T15" fmla="*/ 14 h 30"/>
                <a:gd name="T16" fmla="*/ 4 w 44"/>
                <a:gd name="T17" fmla="*/ 16 h 30"/>
                <a:gd name="T18" fmla="*/ 4 w 44"/>
                <a:gd name="T19" fmla="*/ 16 h 30"/>
                <a:gd name="T20" fmla="*/ 8 w 44"/>
                <a:gd name="T21" fmla="*/ 18 h 30"/>
                <a:gd name="T22" fmla="*/ 12 w 44"/>
                <a:gd name="T23" fmla="*/ 18 h 30"/>
                <a:gd name="T24" fmla="*/ 16 w 44"/>
                <a:gd name="T25" fmla="*/ 18 h 30"/>
                <a:gd name="T26" fmla="*/ 20 w 44"/>
                <a:gd name="T27" fmla="*/ 20 h 30"/>
                <a:gd name="T28" fmla="*/ 20 w 44"/>
                <a:gd name="T29" fmla="*/ 20 h 30"/>
                <a:gd name="T30" fmla="*/ 26 w 44"/>
                <a:gd name="T31" fmla="*/ 26 h 30"/>
                <a:gd name="T32" fmla="*/ 30 w 44"/>
                <a:gd name="T33" fmla="*/ 28 h 30"/>
                <a:gd name="T34" fmla="*/ 32 w 44"/>
                <a:gd name="T35" fmla="*/ 30 h 30"/>
                <a:gd name="T36" fmla="*/ 32 w 44"/>
                <a:gd name="T37" fmla="*/ 30 h 30"/>
                <a:gd name="T38" fmla="*/ 32 w 44"/>
                <a:gd name="T39" fmla="*/ 30 h 30"/>
                <a:gd name="T40" fmla="*/ 32 w 44"/>
                <a:gd name="T41" fmla="*/ 30 h 30"/>
                <a:gd name="T42" fmla="*/ 38 w 44"/>
                <a:gd name="T43" fmla="*/ 28 h 30"/>
                <a:gd name="T44" fmla="*/ 42 w 44"/>
                <a:gd name="T45" fmla="*/ 24 h 30"/>
                <a:gd name="T46" fmla="*/ 44 w 44"/>
                <a:gd name="T47" fmla="*/ 18 h 30"/>
                <a:gd name="T48" fmla="*/ 44 w 44"/>
                <a:gd name="T49" fmla="*/ 14 h 30"/>
                <a:gd name="T50" fmla="*/ 44 w 44"/>
                <a:gd name="T51" fmla="*/ 14 h 30"/>
                <a:gd name="T52" fmla="*/ 40 w 44"/>
                <a:gd name="T53" fmla="*/ 8 h 30"/>
                <a:gd name="T54" fmla="*/ 34 w 44"/>
                <a:gd name="T55" fmla="*/ 4 h 30"/>
                <a:gd name="T56" fmla="*/ 26 w 44"/>
                <a:gd name="T57" fmla="*/ 0 h 30"/>
                <a:gd name="T58" fmla="*/ 16 w 44"/>
                <a:gd name="T59"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4" h="30">
                  <a:moveTo>
                    <a:pt x="16" y="0"/>
                  </a:moveTo>
                  <a:lnTo>
                    <a:pt x="16" y="0"/>
                  </a:lnTo>
                  <a:lnTo>
                    <a:pt x="10" y="0"/>
                  </a:lnTo>
                  <a:lnTo>
                    <a:pt x="4" y="2"/>
                  </a:lnTo>
                  <a:lnTo>
                    <a:pt x="4" y="2"/>
                  </a:lnTo>
                  <a:lnTo>
                    <a:pt x="2" y="6"/>
                  </a:lnTo>
                  <a:lnTo>
                    <a:pt x="0" y="10"/>
                  </a:lnTo>
                  <a:lnTo>
                    <a:pt x="2" y="14"/>
                  </a:lnTo>
                  <a:lnTo>
                    <a:pt x="4" y="16"/>
                  </a:lnTo>
                  <a:lnTo>
                    <a:pt x="4" y="16"/>
                  </a:lnTo>
                  <a:lnTo>
                    <a:pt x="8" y="18"/>
                  </a:lnTo>
                  <a:lnTo>
                    <a:pt x="12" y="18"/>
                  </a:lnTo>
                  <a:lnTo>
                    <a:pt x="16" y="18"/>
                  </a:lnTo>
                  <a:lnTo>
                    <a:pt x="20" y="20"/>
                  </a:lnTo>
                  <a:lnTo>
                    <a:pt x="20" y="20"/>
                  </a:lnTo>
                  <a:lnTo>
                    <a:pt x="26" y="26"/>
                  </a:lnTo>
                  <a:lnTo>
                    <a:pt x="30" y="28"/>
                  </a:lnTo>
                  <a:lnTo>
                    <a:pt x="32" y="30"/>
                  </a:lnTo>
                  <a:lnTo>
                    <a:pt x="32" y="30"/>
                  </a:lnTo>
                  <a:lnTo>
                    <a:pt x="32" y="30"/>
                  </a:lnTo>
                  <a:lnTo>
                    <a:pt x="32" y="30"/>
                  </a:lnTo>
                  <a:lnTo>
                    <a:pt x="38" y="28"/>
                  </a:lnTo>
                  <a:lnTo>
                    <a:pt x="42" y="24"/>
                  </a:lnTo>
                  <a:lnTo>
                    <a:pt x="44" y="18"/>
                  </a:lnTo>
                  <a:lnTo>
                    <a:pt x="44" y="14"/>
                  </a:lnTo>
                  <a:lnTo>
                    <a:pt x="44" y="14"/>
                  </a:lnTo>
                  <a:lnTo>
                    <a:pt x="40" y="8"/>
                  </a:lnTo>
                  <a:lnTo>
                    <a:pt x="34" y="4"/>
                  </a:lnTo>
                  <a:lnTo>
                    <a:pt x="26" y="0"/>
                  </a:lnTo>
                  <a:lnTo>
                    <a:pt x="1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56" name="Freeform 41"/>
            <p:cNvSpPr>
              <a:spLocks/>
            </p:cNvSpPr>
            <p:nvPr/>
          </p:nvSpPr>
          <p:spPr bwMode="auto">
            <a:xfrm>
              <a:off x="1138" y="1870"/>
              <a:ext cx="26" cy="30"/>
            </a:xfrm>
            <a:custGeom>
              <a:avLst/>
              <a:gdLst>
                <a:gd name="T0" fmla="*/ 8 w 26"/>
                <a:gd name="T1" fmla="*/ 0 h 30"/>
                <a:gd name="T2" fmla="*/ 8 w 26"/>
                <a:gd name="T3" fmla="*/ 0 h 30"/>
                <a:gd name="T4" fmla="*/ 0 w 26"/>
                <a:gd name="T5" fmla="*/ 2 h 30"/>
                <a:gd name="T6" fmla="*/ 4 w 26"/>
                <a:gd name="T7" fmla="*/ 0 h 30"/>
                <a:gd name="T8" fmla="*/ 4 w 26"/>
                <a:gd name="T9" fmla="*/ 0 h 30"/>
                <a:gd name="T10" fmla="*/ 2 w 26"/>
                <a:gd name="T11" fmla="*/ 4 h 30"/>
                <a:gd name="T12" fmla="*/ 4 w 26"/>
                <a:gd name="T13" fmla="*/ 10 h 30"/>
                <a:gd name="T14" fmla="*/ 8 w 26"/>
                <a:gd name="T15" fmla="*/ 18 h 30"/>
                <a:gd name="T16" fmla="*/ 8 w 26"/>
                <a:gd name="T17" fmla="*/ 18 h 30"/>
                <a:gd name="T18" fmla="*/ 10 w 26"/>
                <a:gd name="T19" fmla="*/ 26 h 30"/>
                <a:gd name="T20" fmla="*/ 12 w 26"/>
                <a:gd name="T21" fmla="*/ 30 h 30"/>
                <a:gd name="T22" fmla="*/ 14 w 26"/>
                <a:gd name="T23" fmla="*/ 30 h 30"/>
                <a:gd name="T24" fmla="*/ 14 w 26"/>
                <a:gd name="T25" fmla="*/ 30 h 30"/>
                <a:gd name="T26" fmla="*/ 18 w 26"/>
                <a:gd name="T27" fmla="*/ 30 h 30"/>
                <a:gd name="T28" fmla="*/ 22 w 26"/>
                <a:gd name="T29" fmla="*/ 28 h 30"/>
                <a:gd name="T30" fmla="*/ 22 w 26"/>
                <a:gd name="T31" fmla="*/ 28 h 30"/>
                <a:gd name="T32" fmla="*/ 26 w 26"/>
                <a:gd name="T33" fmla="*/ 24 h 30"/>
                <a:gd name="T34" fmla="*/ 26 w 26"/>
                <a:gd name="T35" fmla="*/ 18 h 30"/>
                <a:gd name="T36" fmla="*/ 22 w 26"/>
                <a:gd name="T37" fmla="*/ 10 h 30"/>
                <a:gd name="T38" fmla="*/ 22 w 26"/>
                <a:gd name="T39" fmla="*/ 10 h 30"/>
                <a:gd name="T40" fmla="*/ 16 w 26"/>
                <a:gd name="T41" fmla="*/ 4 h 30"/>
                <a:gd name="T42" fmla="*/ 12 w 26"/>
                <a:gd name="T43" fmla="*/ 2 h 30"/>
                <a:gd name="T44" fmla="*/ 8 w 26"/>
                <a:gd name="T45"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6" h="30">
                  <a:moveTo>
                    <a:pt x="8" y="0"/>
                  </a:moveTo>
                  <a:lnTo>
                    <a:pt x="8" y="0"/>
                  </a:lnTo>
                  <a:lnTo>
                    <a:pt x="0" y="2"/>
                  </a:lnTo>
                  <a:lnTo>
                    <a:pt x="4" y="0"/>
                  </a:lnTo>
                  <a:lnTo>
                    <a:pt x="4" y="0"/>
                  </a:lnTo>
                  <a:lnTo>
                    <a:pt x="2" y="4"/>
                  </a:lnTo>
                  <a:lnTo>
                    <a:pt x="4" y="10"/>
                  </a:lnTo>
                  <a:lnTo>
                    <a:pt x="8" y="18"/>
                  </a:lnTo>
                  <a:lnTo>
                    <a:pt x="8" y="18"/>
                  </a:lnTo>
                  <a:lnTo>
                    <a:pt x="10" y="26"/>
                  </a:lnTo>
                  <a:lnTo>
                    <a:pt x="12" y="30"/>
                  </a:lnTo>
                  <a:lnTo>
                    <a:pt x="14" y="30"/>
                  </a:lnTo>
                  <a:lnTo>
                    <a:pt x="14" y="30"/>
                  </a:lnTo>
                  <a:lnTo>
                    <a:pt x="18" y="30"/>
                  </a:lnTo>
                  <a:lnTo>
                    <a:pt x="22" y="28"/>
                  </a:lnTo>
                  <a:lnTo>
                    <a:pt x="22" y="28"/>
                  </a:lnTo>
                  <a:lnTo>
                    <a:pt x="26" y="24"/>
                  </a:lnTo>
                  <a:lnTo>
                    <a:pt x="26" y="18"/>
                  </a:lnTo>
                  <a:lnTo>
                    <a:pt x="22" y="10"/>
                  </a:lnTo>
                  <a:lnTo>
                    <a:pt x="22" y="10"/>
                  </a:lnTo>
                  <a:lnTo>
                    <a:pt x="16" y="4"/>
                  </a:lnTo>
                  <a:lnTo>
                    <a:pt x="12" y="2"/>
                  </a:lnTo>
                  <a:lnTo>
                    <a:pt x="8"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57" name="Freeform 42"/>
            <p:cNvSpPr>
              <a:spLocks/>
            </p:cNvSpPr>
            <p:nvPr/>
          </p:nvSpPr>
          <p:spPr bwMode="auto">
            <a:xfrm>
              <a:off x="1138" y="1870"/>
              <a:ext cx="26" cy="30"/>
            </a:xfrm>
            <a:custGeom>
              <a:avLst/>
              <a:gdLst>
                <a:gd name="T0" fmla="*/ 8 w 26"/>
                <a:gd name="T1" fmla="*/ 0 h 30"/>
                <a:gd name="T2" fmla="*/ 8 w 26"/>
                <a:gd name="T3" fmla="*/ 0 h 30"/>
                <a:gd name="T4" fmla="*/ 0 w 26"/>
                <a:gd name="T5" fmla="*/ 2 h 30"/>
                <a:gd name="T6" fmla="*/ 4 w 26"/>
                <a:gd name="T7" fmla="*/ 0 h 30"/>
                <a:gd name="T8" fmla="*/ 4 w 26"/>
                <a:gd name="T9" fmla="*/ 0 h 30"/>
                <a:gd name="T10" fmla="*/ 2 w 26"/>
                <a:gd name="T11" fmla="*/ 4 h 30"/>
                <a:gd name="T12" fmla="*/ 4 w 26"/>
                <a:gd name="T13" fmla="*/ 10 h 30"/>
                <a:gd name="T14" fmla="*/ 8 w 26"/>
                <a:gd name="T15" fmla="*/ 18 h 30"/>
                <a:gd name="T16" fmla="*/ 8 w 26"/>
                <a:gd name="T17" fmla="*/ 18 h 30"/>
                <a:gd name="T18" fmla="*/ 10 w 26"/>
                <a:gd name="T19" fmla="*/ 26 h 30"/>
                <a:gd name="T20" fmla="*/ 12 w 26"/>
                <a:gd name="T21" fmla="*/ 30 h 30"/>
                <a:gd name="T22" fmla="*/ 14 w 26"/>
                <a:gd name="T23" fmla="*/ 30 h 30"/>
                <a:gd name="T24" fmla="*/ 14 w 26"/>
                <a:gd name="T25" fmla="*/ 30 h 30"/>
                <a:gd name="T26" fmla="*/ 18 w 26"/>
                <a:gd name="T27" fmla="*/ 30 h 30"/>
                <a:gd name="T28" fmla="*/ 22 w 26"/>
                <a:gd name="T29" fmla="*/ 28 h 30"/>
                <a:gd name="T30" fmla="*/ 22 w 26"/>
                <a:gd name="T31" fmla="*/ 28 h 30"/>
                <a:gd name="T32" fmla="*/ 26 w 26"/>
                <a:gd name="T33" fmla="*/ 24 h 30"/>
                <a:gd name="T34" fmla="*/ 26 w 26"/>
                <a:gd name="T35" fmla="*/ 18 h 30"/>
                <a:gd name="T36" fmla="*/ 22 w 26"/>
                <a:gd name="T37" fmla="*/ 10 h 30"/>
                <a:gd name="T38" fmla="*/ 22 w 26"/>
                <a:gd name="T39" fmla="*/ 10 h 30"/>
                <a:gd name="T40" fmla="*/ 16 w 26"/>
                <a:gd name="T41" fmla="*/ 4 h 30"/>
                <a:gd name="T42" fmla="*/ 12 w 26"/>
                <a:gd name="T43" fmla="*/ 2 h 30"/>
                <a:gd name="T44" fmla="*/ 8 w 26"/>
                <a:gd name="T45"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6" h="30">
                  <a:moveTo>
                    <a:pt x="8" y="0"/>
                  </a:moveTo>
                  <a:lnTo>
                    <a:pt x="8" y="0"/>
                  </a:lnTo>
                  <a:lnTo>
                    <a:pt x="0" y="2"/>
                  </a:lnTo>
                  <a:lnTo>
                    <a:pt x="4" y="0"/>
                  </a:lnTo>
                  <a:lnTo>
                    <a:pt x="4" y="0"/>
                  </a:lnTo>
                  <a:lnTo>
                    <a:pt x="2" y="4"/>
                  </a:lnTo>
                  <a:lnTo>
                    <a:pt x="4" y="10"/>
                  </a:lnTo>
                  <a:lnTo>
                    <a:pt x="8" y="18"/>
                  </a:lnTo>
                  <a:lnTo>
                    <a:pt x="8" y="18"/>
                  </a:lnTo>
                  <a:lnTo>
                    <a:pt x="10" y="26"/>
                  </a:lnTo>
                  <a:lnTo>
                    <a:pt x="12" y="30"/>
                  </a:lnTo>
                  <a:lnTo>
                    <a:pt x="14" y="30"/>
                  </a:lnTo>
                  <a:lnTo>
                    <a:pt x="14" y="30"/>
                  </a:lnTo>
                  <a:lnTo>
                    <a:pt x="18" y="30"/>
                  </a:lnTo>
                  <a:lnTo>
                    <a:pt x="22" y="28"/>
                  </a:lnTo>
                  <a:lnTo>
                    <a:pt x="22" y="28"/>
                  </a:lnTo>
                  <a:lnTo>
                    <a:pt x="26" y="24"/>
                  </a:lnTo>
                  <a:lnTo>
                    <a:pt x="26" y="18"/>
                  </a:lnTo>
                  <a:lnTo>
                    <a:pt x="22" y="10"/>
                  </a:lnTo>
                  <a:lnTo>
                    <a:pt x="22" y="10"/>
                  </a:lnTo>
                  <a:lnTo>
                    <a:pt x="16" y="4"/>
                  </a:lnTo>
                  <a:lnTo>
                    <a:pt x="12" y="2"/>
                  </a:lnTo>
                  <a:lnTo>
                    <a:pt x="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58" name="Freeform 43"/>
            <p:cNvSpPr>
              <a:spLocks/>
            </p:cNvSpPr>
            <p:nvPr/>
          </p:nvSpPr>
          <p:spPr bwMode="auto">
            <a:xfrm>
              <a:off x="1166" y="1912"/>
              <a:ext cx="28" cy="26"/>
            </a:xfrm>
            <a:custGeom>
              <a:avLst/>
              <a:gdLst>
                <a:gd name="T0" fmla="*/ 12 w 28"/>
                <a:gd name="T1" fmla="*/ 0 h 26"/>
                <a:gd name="T2" fmla="*/ 12 w 28"/>
                <a:gd name="T3" fmla="*/ 0 h 26"/>
                <a:gd name="T4" fmla="*/ 4 w 28"/>
                <a:gd name="T5" fmla="*/ 0 h 26"/>
                <a:gd name="T6" fmla="*/ 0 w 28"/>
                <a:gd name="T7" fmla="*/ 4 h 26"/>
                <a:gd name="T8" fmla="*/ 0 w 28"/>
                <a:gd name="T9" fmla="*/ 6 h 26"/>
                <a:gd name="T10" fmla="*/ 0 w 28"/>
                <a:gd name="T11" fmla="*/ 6 h 26"/>
                <a:gd name="T12" fmla="*/ 0 w 28"/>
                <a:gd name="T13" fmla="*/ 12 h 26"/>
                <a:gd name="T14" fmla="*/ 4 w 28"/>
                <a:gd name="T15" fmla="*/ 16 h 26"/>
                <a:gd name="T16" fmla="*/ 14 w 28"/>
                <a:gd name="T17" fmla="*/ 24 h 26"/>
                <a:gd name="T18" fmla="*/ 14 w 28"/>
                <a:gd name="T19" fmla="*/ 24 h 26"/>
                <a:gd name="T20" fmla="*/ 18 w 28"/>
                <a:gd name="T21" fmla="*/ 26 h 26"/>
                <a:gd name="T22" fmla="*/ 18 w 28"/>
                <a:gd name="T23" fmla="*/ 26 h 26"/>
                <a:gd name="T24" fmla="*/ 22 w 28"/>
                <a:gd name="T25" fmla="*/ 26 h 26"/>
                <a:gd name="T26" fmla="*/ 24 w 28"/>
                <a:gd name="T27" fmla="*/ 24 h 26"/>
                <a:gd name="T28" fmla="*/ 26 w 28"/>
                <a:gd name="T29" fmla="*/ 16 h 26"/>
                <a:gd name="T30" fmla="*/ 28 w 28"/>
                <a:gd name="T31" fmla="*/ 8 h 26"/>
                <a:gd name="T32" fmla="*/ 24 w 28"/>
                <a:gd name="T33" fmla="*/ 2 h 26"/>
                <a:gd name="T34" fmla="*/ 24 w 28"/>
                <a:gd name="T35" fmla="*/ 2 h 26"/>
                <a:gd name="T36" fmla="*/ 20 w 28"/>
                <a:gd name="T37" fmla="*/ 0 h 26"/>
                <a:gd name="T38" fmla="*/ 12 w 28"/>
                <a:gd name="T39"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 h="26">
                  <a:moveTo>
                    <a:pt x="12" y="0"/>
                  </a:moveTo>
                  <a:lnTo>
                    <a:pt x="12" y="0"/>
                  </a:lnTo>
                  <a:lnTo>
                    <a:pt x="4" y="0"/>
                  </a:lnTo>
                  <a:lnTo>
                    <a:pt x="0" y="4"/>
                  </a:lnTo>
                  <a:lnTo>
                    <a:pt x="0" y="6"/>
                  </a:lnTo>
                  <a:lnTo>
                    <a:pt x="0" y="6"/>
                  </a:lnTo>
                  <a:lnTo>
                    <a:pt x="0" y="12"/>
                  </a:lnTo>
                  <a:lnTo>
                    <a:pt x="4" y="16"/>
                  </a:lnTo>
                  <a:lnTo>
                    <a:pt x="14" y="24"/>
                  </a:lnTo>
                  <a:lnTo>
                    <a:pt x="14" y="24"/>
                  </a:lnTo>
                  <a:lnTo>
                    <a:pt x="18" y="26"/>
                  </a:lnTo>
                  <a:lnTo>
                    <a:pt x="18" y="26"/>
                  </a:lnTo>
                  <a:lnTo>
                    <a:pt x="22" y="26"/>
                  </a:lnTo>
                  <a:lnTo>
                    <a:pt x="24" y="24"/>
                  </a:lnTo>
                  <a:lnTo>
                    <a:pt x="26" y="16"/>
                  </a:lnTo>
                  <a:lnTo>
                    <a:pt x="28" y="8"/>
                  </a:lnTo>
                  <a:lnTo>
                    <a:pt x="24" y="2"/>
                  </a:lnTo>
                  <a:lnTo>
                    <a:pt x="24" y="2"/>
                  </a:lnTo>
                  <a:lnTo>
                    <a:pt x="20" y="0"/>
                  </a:lnTo>
                  <a:lnTo>
                    <a:pt x="12"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59" name="Freeform 44"/>
            <p:cNvSpPr>
              <a:spLocks/>
            </p:cNvSpPr>
            <p:nvPr/>
          </p:nvSpPr>
          <p:spPr bwMode="auto">
            <a:xfrm>
              <a:off x="1166" y="1912"/>
              <a:ext cx="28" cy="26"/>
            </a:xfrm>
            <a:custGeom>
              <a:avLst/>
              <a:gdLst>
                <a:gd name="T0" fmla="*/ 12 w 28"/>
                <a:gd name="T1" fmla="*/ 0 h 26"/>
                <a:gd name="T2" fmla="*/ 12 w 28"/>
                <a:gd name="T3" fmla="*/ 0 h 26"/>
                <a:gd name="T4" fmla="*/ 4 w 28"/>
                <a:gd name="T5" fmla="*/ 0 h 26"/>
                <a:gd name="T6" fmla="*/ 0 w 28"/>
                <a:gd name="T7" fmla="*/ 4 h 26"/>
                <a:gd name="T8" fmla="*/ 0 w 28"/>
                <a:gd name="T9" fmla="*/ 6 h 26"/>
                <a:gd name="T10" fmla="*/ 0 w 28"/>
                <a:gd name="T11" fmla="*/ 6 h 26"/>
                <a:gd name="T12" fmla="*/ 0 w 28"/>
                <a:gd name="T13" fmla="*/ 12 h 26"/>
                <a:gd name="T14" fmla="*/ 4 w 28"/>
                <a:gd name="T15" fmla="*/ 16 h 26"/>
                <a:gd name="T16" fmla="*/ 14 w 28"/>
                <a:gd name="T17" fmla="*/ 24 h 26"/>
                <a:gd name="T18" fmla="*/ 14 w 28"/>
                <a:gd name="T19" fmla="*/ 24 h 26"/>
                <a:gd name="T20" fmla="*/ 18 w 28"/>
                <a:gd name="T21" fmla="*/ 26 h 26"/>
                <a:gd name="T22" fmla="*/ 18 w 28"/>
                <a:gd name="T23" fmla="*/ 26 h 26"/>
                <a:gd name="T24" fmla="*/ 22 w 28"/>
                <a:gd name="T25" fmla="*/ 26 h 26"/>
                <a:gd name="T26" fmla="*/ 24 w 28"/>
                <a:gd name="T27" fmla="*/ 24 h 26"/>
                <a:gd name="T28" fmla="*/ 26 w 28"/>
                <a:gd name="T29" fmla="*/ 16 h 26"/>
                <a:gd name="T30" fmla="*/ 28 w 28"/>
                <a:gd name="T31" fmla="*/ 8 h 26"/>
                <a:gd name="T32" fmla="*/ 24 w 28"/>
                <a:gd name="T33" fmla="*/ 2 h 26"/>
                <a:gd name="T34" fmla="*/ 24 w 28"/>
                <a:gd name="T35" fmla="*/ 2 h 26"/>
                <a:gd name="T36" fmla="*/ 20 w 28"/>
                <a:gd name="T37" fmla="*/ 0 h 26"/>
                <a:gd name="T38" fmla="*/ 12 w 28"/>
                <a:gd name="T39"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 h="26">
                  <a:moveTo>
                    <a:pt x="12" y="0"/>
                  </a:moveTo>
                  <a:lnTo>
                    <a:pt x="12" y="0"/>
                  </a:lnTo>
                  <a:lnTo>
                    <a:pt x="4" y="0"/>
                  </a:lnTo>
                  <a:lnTo>
                    <a:pt x="0" y="4"/>
                  </a:lnTo>
                  <a:lnTo>
                    <a:pt x="0" y="6"/>
                  </a:lnTo>
                  <a:lnTo>
                    <a:pt x="0" y="6"/>
                  </a:lnTo>
                  <a:lnTo>
                    <a:pt x="0" y="12"/>
                  </a:lnTo>
                  <a:lnTo>
                    <a:pt x="4" y="16"/>
                  </a:lnTo>
                  <a:lnTo>
                    <a:pt x="14" y="24"/>
                  </a:lnTo>
                  <a:lnTo>
                    <a:pt x="14" y="24"/>
                  </a:lnTo>
                  <a:lnTo>
                    <a:pt x="18" y="26"/>
                  </a:lnTo>
                  <a:lnTo>
                    <a:pt x="18" y="26"/>
                  </a:lnTo>
                  <a:lnTo>
                    <a:pt x="22" y="26"/>
                  </a:lnTo>
                  <a:lnTo>
                    <a:pt x="24" y="24"/>
                  </a:lnTo>
                  <a:lnTo>
                    <a:pt x="26" y="16"/>
                  </a:lnTo>
                  <a:lnTo>
                    <a:pt x="28" y="8"/>
                  </a:lnTo>
                  <a:lnTo>
                    <a:pt x="24" y="2"/>
                  </a:lnTo>
                  <a:lnTo>
                    <a:pt x="24" y="2"/>
                  </a:lnTo>
                  <a:lnTo>
                    <a:pt x="20" y="0"/>
                  </a:lnTo>
                  <a:lnTo>
                    <a:pt x="1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60" name="Freeform 45"/>
            <p:cNvSpPr>
              <a:spLocks/>
            </p:cNvSpPr>
            <p:nvPr/>
          </p:nvSpPr>
          <p:spPr bwMode="auto">
            <a:xfrm>
              <a:off x="1278" y="1920"/>
              <a:ext cx="26" cy="16"/>
            </a:xfrm>
            <a:custGeom>
              <a:avLst/>
              <a:gdLst>
                <a:gd name="T0" fmla="*/ 18 w 26"/>
                <a:gd name="T1" fmla="*/ 0 h 16"/>
                <a:gd name="T2" fmla="*/ 18 w 26"/>
                <a:gd name="T3" fmla="*/ 0 h 16"/>
                <a:gd name="T4" fmla="*/ 10 w 26"/>
                <a:gd name="T5" fmla="*/ 2 h 16"/>
                <a:gd name="T6" fmla="*/ 2 w 26"/>
                <a:gd name="T7" fmla="*/ 6 h 16"/>
                <a:gd name="T8" fmla="*/ 0 w 26"/>
                <a:gd name="T9" fmla="*/ 8 h 16"/>
                <a:gd name="T10" fmla="*/ 0 w 26"/>
                <a:gd name="T11" fmla="*/ 12 h 16"/>
                <a:gd name="T12" fmla="*/ 0 w 26"/>
                <a:gd name="T13" fmla="*/ 14 h 16"/>
                <a:gd name="T14" fmla="*/ 4 w 26"/>
                <a:gd name="T15" fmla="*/ 16 h 16"/>
                <a:gd name="T16" fmla="*/ 4 w 26"/>
                <a:gd name="T17" fmla="*/ 16 h 16"/>
                <a:gd name="T18" fmla="*/ 8 w 26"/>
                <a:gd name="T19" fmla="*/ 16 h 16"/>
                <a:gd name="T20" fmla="*/ 8 w 26"/>
                <a:gd name="T21" fmla="*/ 16 h 16"/>
                <a:gd name="T22" fmla="*/ 14 w 26"/>
                <a:gd name="T23" fmla="*/ 16 h 16"/>
                <a:gd name="T24" fmla="*/ 18 w 26"/>
                <a:gd name="T25" fmla="*/ 14 h 16"/>
                <a:gd name="T26" fmla="*/ 26 w 26"/>
                <a:gd name="T27" fmla="*/ 8 h 16"/>
                <a:gd name="T28" fmla="*/ 26 w 26"/>
                <a:gd name="T29" fmla="*/ 6 h 16"/>
                <a:gd name="T30" fmla="*/ 26 w 26"/>
                <a:gd name="T31" fmla="*/ 4 h 16"/>
                <a:gd name="T32" fmla="*/ 24 w 26"/>
                <a:gd name="T33" fmla="*/ 2 h 16"/>
                <a:gd name="T34" fmla="*/ 18 w 26"/>
                <a:gd name="T35" fmla="*/ 0 h 16"/>
                <a:gd name="T36" fmla="*/ 18 w 26"/>
                <a:gd name="T37" fmla="*/ 0 h 16"/>
                <a:gd name="T38" fmla="*/ 18 w 26"/>
                <a:gd name="T39"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6" h="16">
                  <a:moveTo>
                    <a:pt x="18" y="0"/>
                  </a:moveTo>
                  <a:lnTo>
                    <a:pt x="18" y="0"/>
                  </a:lnTo>
                  <a:lnTo>
                    <a:pt x="10" y="2"/>
                  </a:lnTo>
                  <a:lnTo>
                    <a:pt x="2" y="6"/>
                  </a:lnTo>
                  <a:lnTo>
                    <a:pt x="0" y="8"/>
                  </a:lnTo>
                  <a:lnTo>
                    <a:pt x="0" y="12"/>
                  </a:lnTo>
                  <a:lnTo>
                    <a:pt x="0" y="14"/>
                  </a:lnTo>
                  <a:lnTo>
                    <a:pt x="4" y="16"/>
                  </a:lnTo>
                  <a:lnTo>
                    <a:pt x="4" y="16"/>
                  </a:lnTo>
                  <a:lnTo>
                    <a:pt x="8" y="16"/>
                  </a:lnTo>
                  <a:lnTo>
                    <a:pt x="8" y="16"/>
                  </a:lnTo>
                  <a:lnTo>
                    <a:pt x="14" y="16"/>
                  </a:lnTo>
                  <a:lnTo>
                    <a:pt x="18" y="14"/>
                  </a:lnTo>
                  <a:lnTo>
                    <a:pt x="26" y="8"/>
                  </a:lnTo>
                  <a:lnTo>
                    <a:pt x="26" y="6"/>
                  </a:lnTo>
                  <a:lnTo>
                    <a:pt x="26" y="4"/>
                  </a:lnTo>
                  <a:lnTo>
                    <a:pt x="24" y="2"/>
                  </a:lnTo>
                  <a:lnTo>
                    <a:pt x="18" y="0"/>
                  </a:lnTo>
                  <a:lnTo>
                    <a:pt x="18" y="0"/>
                  </a:lnTo>
                  <a:lnTo>
                    <a:pt x="18"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61" name="Freeform 46"/>
            <p:cNvSpPr>
              <a:spLocks/>
            </p:cNvSpPr>
            <p:nvPr/>
          </p:nvSpPr>
          <p:spPr bwMode="auto">
            <a:xfrm>
              <a:off x="1278" y="1920"/>
              <a:ext cx="26" cy="16"/>
            </a:xfrm>
            <a:custGeom>
              <a:avLst/>
              <a:gdLst>
                <a:gd name="T0" fmla="*/ 18 w 26"/>
                <a:gd name="T1" fmla="*/ 0 h 16"/>
                <a:gd name="T2" fmla="*/ 18 w 26"/>
                <a:gd name="T3" fmla="*/ 0 h 16"/>
                <a:gd name="T4" fmla="*/ 10 w 26"/>
                <a:gd name="T5" fmla="*/ 2 h 16"/>
                <a:gd name="T6" fmla="*/ 2 w 26"/>
                <a:gd name="T7" fmla="*/ 6 h 16"/>
                <a:gd name="T8" fmla="*/ 0 w 26"/>
                <a:gd name="T9" fmla="*/ 8 h 16"/>
                <a:gd name="T10" fmla="*/ 0 w 26"/>
                <a:gd name="T11" fmla="*/ 12 h 16"/>
                <a:gd name="T12" fmla="*/ 0 w 26"/>
                <a:gd name="T13" fmla="*/ 14 h 16"/>
                <a:gd name="T14" fmla="*/ 4 w 26"/>
                <a:gd name="T15" fmla="*/ 16 h 16"/>
                <a:gd name="T16" fmla="*/ 4 w 26"/>
                <a:gd name="T17" fmla="*/ 16 h 16"/>
                <a:gd name="T18" fmla="*/ 8 w 26"/>
                <a:gd name="T19" fmla="*/ 16 h 16"/>
                <a:gd name="T20" fmla="*/ 8 w 26"/>
                <a:gd name="T21" fmla="*/ 16 h 16"/>
                <a:gd name="T22" fmla="*/ 14 w 26"/>
                <a:gd name="T23" fmla="*/ 16 h 16"/>
                <a:gd name="T24" fmla="*/ 18 w 26"/>
                <a:gd name="T25" fmla="*/ 14 h 16"/>
                <a:gd name="T26" fmla="*/ 26 w 26"/>
                <a:gd name="T27" fmla="*/ 8 h 16"/>
                <a:gd name="T28" fmla="*/ 26 w 26"/>
                <a:gd name="T29" fmla="*/ 6 h 16"/>
                <a:gd name="T30" fmla="*/ 26 w 26"/>
                <a:gd name="T31" fmla="*/ 4 h 16"/>
                <a:gd name="T32" fmla="*/ 24 w 26"/>
                <a:gd name="T33" fmla="*/ 2 h 16"/>
                <a:gd name="T34" fmla="*/ 18 w 26"/>
                <a:gd name="T35" fmla="*/ 0 h 16"/>
                <a:gd name="T36" fmla="*/ 18 w 26"/>
                <a:gd name="T37" fmla="*/ 0 h 16"/>
                <a:gd name="T38" fmla="*/ 18 w 26"/>
                <a:gd name="T39"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6" h="16">
                  <a:moveTo>
                    <a:pt x="18" y="0"/>
                  </a:moveTo>
                  <a:lnTo>
                    <a:pt x="18" y="0"/>
                  </a:lnTo>
                  <a:lnTo>
                    <a:pt x="10" y="2"/>
                  </a:lnTo>
                  <a:lnTo>
                    <a:pt x="2" y="6"/>
                  </a:lnTo>
                  <a:lnTo>
                    <a:pt x="0" y="8"/>
                  </a:lnTo>
                  <a:lnTo>
                    <a:pt x="0" y="12"/>
                  </a:lnTo>
                  <a:lnTo>
                    <a:pt x="0" y="14"/>
                  </a:lnTo>
                  <a:lnTo>
                    <a:pt x="4" y="16"/>
                  </a:lnTo>
                  <a:lnTo>
                    <a:pt x="4" y="16"/>
                  </a:lnTo>
                  <a:lnTo>
                    <a:pt x="8" y="16"/>
                  </a:lnTo>
                  <a:lnTo>
                    <a:pt x="8" y="16"/>
                  </a:lnTo>
                  <a:lnTo>
                    <a:pt x="14" y="16"/>
                  </a:lnTo>
                  <a:lnTo>
                    <a:pt x="18" y="14"/>
                  </a:lnTo>
                  <a:lnTo>
                    <a:pt x="26" y="8"/>
                  </a:lnTo>
                  <a:lnTo>
                    <a:pt x="26" y="6"/>
                  </a:lnTo>
                  <a:lnTo>
                    <a:pt x="26" y="4"/>
                  </a:lnTo>
                  <a:lnTo>
                    <a:pt x="24" y="2"/>
                  </a:lnTo>
                  <a:lnTo>
                    <a:pt x="18" y="0"/>
                  </a:lnTo>
                  <a:lnTo>
                    <a:pt x="18" y="0"/>
                  </a:lnTo>
                  <a:lnTo>
                    <a:pt x="1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62" name="Freeform 47"/>
            <p:cNvSpPr>
              <a:spLocks/>
            </p:cNvSpPr>
            <p:nvPr/>
          </p:nvSpPr>
          <p:spPr bwMode="auto">
            <a:xfrm>
              <a:off x="1074" y="1542"/>
              <a:ext cx="20" cy="18"/>
            </a:xfrm>
            <a:custGeom>
              <a:avLst/>
              <a:gdLst>
                <a:gd name="T0" fmla="*/ 12 w 20"/>
                <a:gd name="T1" fmla="*/ 0 h 18"/>
                <a:gd name="T2" fmla="*/ 12 w 20"/>
                <a:gd name="T3" fmla="*/ 0 h 18"/>
                <a:gd name="T4" fmla="*/ 8 w 20"/>
                <a:gd name="T5" fmla="*/ 0 h 18"/>
                <a:gd name="T6" fmla="*/ 10 w 20"/>
                <a:gd name="T7" fmla="*/ 0 h 18"/>
                <a:gd name="T8" fmla="*/ 10 w 20"/>
                <a:gd name="T9" fmla="*/ 0 h 18"/>
                <a:gd name="T10" fmla="*/ 4 w 20"/>
                <a:gd name="T11" fmla="*/ 8 h 18"/>
                <a:gd name="T12" fmla="*/ 2 w 20"/>
                <a:gd name="T13" fmla="*/ 12 h 18"/>
                <a:gd name="T14" fmla="*/ 0 w 20"/>
                <a:gd name="T15" fmla="*/ 16 h 18"/>
                <a:gd name="T16" fmla="*/ 0 w 20"/>
                <a:gd name="T17" fmla="*/ 16 h 18"/>
                <a:gd name="T18" fmla="*/ 2 w 20"/>
                <a:gd name="T19" fmla="*/ 18 h 18"/>
                <a:gd name="T20" fmla="*/ 6 w 20"/>
                <a:gd name="T21" fmla="*/ 18 h 18"/>
                <a:gd name="T22" fmla="*/ 6 w 20"/>
                <a:gd name="T23" fmla="*/ 18 h 18"/>
                <a:gd name="T24" fmla="*/ 12 w 20"/>
                <a:gd name="T25" fmla="*/ 18 h 18"/>
                <a:gd name="T26" fmla="*/ 16 w 20"/>
                <a:gd name="T27" fmla="*/ 16 h 18"/>
                <a:gd name="T28" fmla="*/ 16 w 20"/>
                <a:gd name="T29" fmla="*/ 16 h 18"/>
                <a:gd name="T30" fmla="*/ 20 w 20"/>
                <a:gd name="T31" fmla="*/ 10 h 18"/>
                <a:gd name="T32" fmla="*/ 20 w 20"/>
                <a:gd name="T33" fmla="*/ 6 h 18"/>
                <a:gd name="T34" fmla="*/ 18 w 20"/>
                <a:gd name="T35" fmla="*/ 2 h 18"/>
                <a:gd name="T36" fmla="*/ 12 w 20"/>
                <a:gd name="T3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 h="18">
                  <a:moveTo>
                    <a:pt x="12" y="0"/>
                  </a:moveTo>
                  <a:lnTo>
                    <a:pt x="12" y="0"/>
                  </a:lnTo>
                  <a:lnTo>
                    <a:pt x="8" y="0"/>
                  </a:lnTo>
                  <a:lnTo>
                    <a:pt x="10" y="0"/>
                  </a:lnTo>
                  <a:lnTo>
                    <a:pt x="10" y="0"/>
                  </a:lnTo>
                  <a:lnTo>
                    <a:pt x="4" y="8"/>
                  </a:lnTo>
                  <a:lnTo>
                    <a:pt x="2" y="12"/>
                  </a:lnTo>
                  <a:lnTo>
                    <a:pt x="0" y="16"/>
                  </a:lnTo>
                  <a:lnTo>
                    <a:pt x="0" y="16"/>
                  </a:lnTo>
                  <a:lnTo>
                    <a:pt x="2" y="18"/>
                  </a:lnTo>
                  <a:lnTo>
                    <a:pt x="6" y="18"/>
                  </a:lnTo>
                  <a:lnTo>
                    <a:pt x="6" y="18"/>
                  </a:lnTo>
                  <a:lnTo>
                    <a:pt x="12" y="18"/>
                  </a:lnTo>
                  <a:lnTo>
                    <a:pt x="16" y="16"/>
                  </a:lnTo>
                  <a:lnTo>
                    <a:pt x="16" y="16"/>
                  </a:lnTo>
                  <a:lnTo>
                    <a:pt x="20" y="10"/>
                  </a:lnTo>
                  <a:lnTo>
                    <a:pt x="20" y="6"/>
                  </a:lnTo>
                  <a:lnTo>
                    <a:pt x="18" y="2"/>
                  </a:lnTo>
                  <a:lnTo>
                    <a:pt x="12"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63" name="Freeform 48"/>
            <p:cNvSpPr>
              <a:spLocks/>
            </p:cNvSpPr>
            <p:nvPr/>
          </p:nvSpPr>
          <p:spPr bwMode="auto">
            <a:xfrm>
              <a:off x="1074" y="1542"/>
              <a:ext cx="20" cy="18"/>
            </a:xfrm>
            <a:custGeom>
              <a:avLst/>
              <a:gdLst>
                <a:gd name="T0" fmla="*/ 12 w 20"/>
                <a:gd name="T1" fmla="*/ 0 h 18"/>
                <a:gd name="T2" fmla="*/ 12 w 20"/>
                <a:gd name="T3" fmla="*/ 0 h 18"/>
                <a:gd name="T4" fmla="*/ 8 w 20"/>
                <a:gd name="T5" fmla="*/ 0 h 18"/>
                <a:gd name="T6" fmla="*/ 10 w 20"/>
                <a:gd name="T7" fmla="*/ 0 h 18"/>
                <a:gd name="T8" fmla="*/ 10 w 20"/>
                <a:gd name="T9" fmla="*/ 0 h 18"/>
                <a:gd name="T10" fmla="*/ 4 w 20"/>
                <a:gd name="T11" fmla="*/ 8 h 18"/>
                <a:gd name="T12" fmla="*/ 2 w 20"/>
                <a:gd name="T13" fmla="*/ 12 h 18"/>
                <a:gd name="T14" fmla="*/ 0 w 20"/>
                <a:gd name="T15" fmla="*/ 16 h 18"/>
                <a:gd name="T16" fmla="*/ 0 w 20"/>
                <a:gd name="T17" fmla="*/ 16 h 18"/>
                <a:gd name="T18" fmla="*/ 2 w 20"/>
                <a:gd name="T19" fmla="*/ 18 h 18"/>
                <a:gd name="T20" fmla="*/ 6 w 20"/>
                <a:gd name="T21" fmla="*/ 18 h 18"/>
                <a:gd name="T22" fmla="*/ 6 w 20"/>
                <a:gd name="T23" fmla="*/ 18 h 18"/>
                <a:gd name="T24" fmla="*/ 12 w 20"/>
                <a:gd name="T25" fmla="*/ 18 h 18"/>
                <a:gd name="T26" fmla="*/ 16 w 20"/>
                <a:gd name="T27" fmla="*/ 16 h 18"/>
                <a:gd name="T28" fmla="*/ 16 w 20"/>
                <a:gd name="T29" fmla="*/ 16 h 18"/>
                <a:gd name="T30" fmla="*/ 20 w 20"/>
                <a:gd name="T31" fmla="*/ 10 h 18"/>
                <a:gd name="T32" fmla="*/ 20 w 20"/>
                <a:gd name="T33" fmla="*/ 6 h 18"/>
                <a:gd name="T34" fmla="*/ 18 w 20"/>
                <a:gd name="T35" fmla="*/ 2 h 18"/>
                <a:gd name="T36" fmla="*/ 12 w 20"/>
                <a:gd name="T3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 h="18">
                  <a:moveTo>
                    <a:pt x="12" y="0"/>
                  </a:moveTo>
                  <a:lnTo>
                    <a:pt x="12" y="0"/>
                  </a:lnTo>
                  <a:lnTo>
                    <a:pt x="8" y="0"/>
                  </a:lnTo>
                  <a:lnTo>
                    <a:pt x="10" y="0"/>
                  </a:lnTo>
                  <a:lnTo>
                    <a:pt x="10" y="0"/>
                  </a:lnTo>
                  <a:lnTo>
                    <a:pt x="4" y="8"/>
                  </a:lnTo>
                  <a:lnTo>
                    <a:pt x="2" y="12"/>
                  </a:lnTo>
                  <a:lnTo>
                    <a:pt x="0" y="16"/>
                  </a:lnTo>
                  <a:lnTo>
                    <a:pt x="0" y="16"/>
                  </a:lnTo>
                  <a:lnTo>
                    <a:pt x="2" y="18"/>
                  </a:lnTo>
                  <a:lnTo>
                    <a:pt x="6" y="18"/>
                  </a:lnTo>
                  <a:lnTo>
                    <a:pt x="6" y="18"/>
                  </a:lnTo>
                  <a:lnTo>
                    <a:pt x="12" y="18"/>
                  </a:lnTo>
                  <a:lnTo>
                    <a:pt x="16" y="16"/>
                  </a:lnTo>
                  <a:lnTo>
                    <a:pt x="16" y="16"/>
                  </a:lnTo>
                  <a:lnTo>
                    <a:pt x="20" y="10"/>
                  </a:lnTo>
                  <a:lnTo>
                    <a:pt x="20" y="6"/>
                  </a:lnTo>
                  <a:lnTo>
                    <a:pt x="18" y="2"/>
                  </a:lnTo>
                  <a:lnTo>
                    <a:pt x="1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64" name="Freeform 49"/>
            <p:cNvSpPr>
              <a:spLocks/>
            </p:cNvSpPr>
            <p:nvPr/>
          </p:nvSpPr>
          <p:spPr bwMode="auto">
            <a:xfrm>
              <a:off x="824" y="1482"/>
              <a:ext cx="118" cy="172"/>
            </a:xfrm>
            <a:custGeom>
              <a:avLst/>
              <a:gdLst>
                <a:gd name="T0" fmla="*/ 72 w 118"/>
                <a:gd name="T1" fmla="*/ 2 h 172"/>
                <a:gd name="T2" fmla="*/ 62 w 118"/>
                <a:gd name="T3" fmla="*/ 2 h 172"/>
                <a:gd name="T4" fmla="*/ 56 w 118"/>
                <a:gd name="T5" fmla="*/ 2 h 172"/>
                <a:gd name="T6" fmla="*/ 42 w 118"/>
                <a:gd name="T7" fmla="*/ 2 h 172"/>
                <a:gd name="T8" fmla="*/ 36 w 118"/>
                <a:gd name="T9" fmla="*/ 8 h 172"/>
                <a:gd name="T10" fmla="*/ 32 w 118"/>
                <a:gd name="T11" fmla="*/ 16 h 172"/>
                <a:gd name="T12" fmla="*/ 20 w 118"/>
                <a:gd name="T13" fmla="*/ 20 h 172"/>
                <a:gd name="T14" fmla="*/ 20 w 118"/>
                <a:gd name="T15" fmla="*/ 30 h 172"/>
                <a:gd name="T16" fmla="*/ 30 w 118"/>
                <a:gd name="T17" fmla="*/ 42 h 172"/>
                <a:gd name="T18" fmla="*/ 30 w 118"/>
                <a:gd name="T19" fmla="*/ 58 h 172"/>
                <a:gd name="T20" fmla="*/ 28 w 118"/>
                <a:gd name="T21" fmla="*/ 66 h 172"/>
                <a:gd name="T22" fmla="*/ 40 w 118"/>
                <a:gd name="T23" fmla="*/ 74 h 172"/>
                <a:gd name="T24" fmla="*/ 44 w 118"/>
                <a:gd name="T25" fmla="*/ 78 h 172"/>
                <a:gd name="T26" fmla="*/ 48 w 118"/>
                <a:gd name="T27" fmla="*/ 90 h 172"/>
                <a:gd name="T28" fmla="*/ 50 w 118"/>
                <a:gd name="T29" fmla="*/ 98 h 172"/>
                <a:gd name="T30" fmla="*/ 52 w 118"/>
                <a:gd name="T31" fmla="*/ 104 h 172"/>
                <a:gd name="T32" fmla="*/ 44 w 118"/>
                <a:gd name="T33" fmla="*/ 108 h 172"/>
                <a:gd name="T34" fmla="*/ 34 w 118"/>
                <a:gd name="T35" fmla="*/ 106 h 172"/>
                <a:gd name="T36" fmla="*/ 32 w 118"/>
                <a:gd name="T37" fmla="*/ 106 h 172"/>
                <a:gd name="T38" fmla="*/ 30 w 118"/>
                <a:gd name="T39" fmla="*/ 114 h 172"/>
                <a:gd name="T40" fmla="*/ 30 w 118"/>
                <a:gd name="T41" fmla="*/ 122 h 172"/>
                <a:gd name="T42" fmla="*/ 16 w 118"/>
                <a:gd name="T43" fmla="*/ 128 h 172"/>
                <a:gd name="T44" fmla="*/ 8 w 118"/>
                <a:gd name="T45" fmla="*/ 134 h 172"/>
                <a:gd name="T46" fmla="*/ 18 w 118"/>
                <a:gd name="T47" fmla="*/ 136 h 172"/>
                <a:gd name="T48" fmla="*/ 24 w 118"/>
                <a:gd name="T49" fmla="*/ 136 h 172"/>
                <a:gd name="T50" fmla="*/ 32 w 118"/>
                <a:gd name="T51" fmla="*/ 138 h 172"/>
                <a:gd name="T52" fmla="*/ 38 w 118"/>
                <a:gd name="T53" fmla="*/ 148 h 172"/>
                <a:gd name="T54" fmla="*/ 28 w 118"/>
                <a:gd name="T55" fmla="*/ 152 h 172"/>
                <a:gd name="T56" fmla="*/ 8 w 118"/>
                <a:gd name="T57" fmla="*/ 154 h 172"/>
                <a:gd name="T58" fmla="*/ 2 w 118"/>
                <a:gd name="T59" fmla="*/ 170 h 172"/>
                <a:gd name="T60" fmla="*/ 4 w 118"/>
                <a:gd name="T61" fmla="*/ 172 h 172"/>
                <a:gd name="T62" fmla="*/ 18 w 118"/>
                <a:gd name="T63" fmla="*/ 168 h 172"/>
                <a:gd name="T64" fmla="*/ 44 w 118"/>
                <a:gd name="T65" fmla="*/ 158 h 172"/>
                <a:gd name="T66" fmla="*/ 56 w 118"/>
                <a:gd name="T67" fmla="*/ 154 h 172"/>
                <a:gd name="T68" fmla="*/ 62 w 118"/>
                <a:gd name="T69" fmla="*/ 156 h 172"/>
                <a:gd name="T70" fmla="*/ 66 w 118"/>
                <a:gd name="T71" fmla="*/ 158 h 172"/>
                <a:gd name="T72" fmla="*/ 70 w 118"/>
                <a:gd name="T73" fmla="*/ 156 h 172"/>
                <a:gd name="T74" fmla="*/ 76 w 118"/>
                <a:gd name="T75" fmla="*/ 152 h 172"/>
                <a:gd name="T76" fmla="*/ 80 w 118"/>
                <a:gd name="T77" fmla="*/ 154 h 172"/>
                <a:gd name="T78" fmla="*/ 86 w 118"/>
                <a:gd name="T79" fmla="*/ 158 h 172"/>
                <a:gd name="T80" fmla="*/ 92 w 118"/>
                <a:gd name="T81" fmla="*/ 160 h 172"/>
                <a:gd name="T82" fmla="*/ 98 w 118"/>
                <a:gd name="T83" fmla="*/ 152 h 172"/>
                <a:gd name="T84" fmla="*/ 94 w 118"/>
                <a:gd name="T85" fmla="*/ 138 h 172"/>
                <a:gd name="T86" fmla="*/ 104 w 118"/>
                <a:gd name="T87" fmla="*/ 132 h 172"/>
                <a:gd name="T88" fmla="*/ 118 w 118"/>
                <a:gd name="T89" fmla="*/ 114 h 172"/>
                <a:gd name="T90" fmla="*/ 108 w 118"/>
                <a:gd name="T91" fmla="*/ 108 h 172"/>
                <a:gd name="T92" fmla="*/ 100 w 118"/>
                <a:gd name="T93" fmla="*/ 108 h 172"/>
                <a:gd name="T94" fmla="*/ 98 w 118"/>
                <a:gd name="T95" fmla="*/ 86 h 172"/>
                <a:gd name="T96" fmla="*/ 90 w 118"/>
                <a:gd name="T97" fmla="*/ 66 h 172"/>
                <a:gd name="T98" fmla="*/ 76 w 118"/>
                <a:gd name="T99" fmla="*/ 60 h 172"/>
                <a:gd name="T100" fmla="*/ 64 w 118"/>
                <a:gd name="T101" fmla="*/ 50 h 172"/>
                <a:gd name="T102" fmla="*/ 64 w 118"/>
                <a:gd name="T103" fmla="*/ 44 h 172"/>
                <a:gd name="T104" fmla="*/ 84 w 118"/>
                <a:gd name="T105" fmla="*/ 32 h 172"/>
                <a:gd name="T106" fmla="*/ 84 w 118"/>
                <a:gd name="T107" fmla="*/ 24 h 172"/>
                <a:gd name="T108" fmla="*/ 76 w 118"/>
                <a:gd name="T109" fmla="*/ 18 h 172"/>
                <a:gd name="T110" fmla="*/ 74 w 118"/>
                <a:gd name="T111" fmla="*/ 12 h 172"/>
                <a:gd name="T112" fmla="*/ 82 w 118"/>
                <a:gd name="T113" fmla="*/ 0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8" h="172">
                  <a:moveTo>
                    <a:pt x="82" y="0"/>
                  </a:moveTo>
                  <a:lnTo>
                    <a:pt x="82" y="0"/>
                  </a:lnTo>
                  <a:lnTo>
                    <a:pt x="72" y="2"/>
                  </a:lnTo>
                  <a:lnTo>
                    <a:pt x="64" y="2"/>
                  </a:lnTo>
                  <a:lnTo>
                    <a:pt x="64" y="2"/>
                  </a:lnTo>
                  <a:lnTo>
                    <a:pt x="62" y="2"/>
                  </a:lnTo>
                  <a:lnTo>
                    <a:pt x="62" y="2"/>
                  </a:lnTo>
                  <a:lnTo>
                    <a:pt x="56" y="2"/>
                  </a:lnTo>
                  <a:lnTo>
                    <a:pt x="56" y="2"/>
                  </a:lnTo>
                  <a:lnTo>
                    <a:pt x="48" y="2"/>
                  </a:lnTo>
                  <a:lnTo>
                    <a:pt x="48" y="2"/>
                  </a:lnTo>
                  <a:lnTo>
                    <a:pt x="42" y="2"/>
                  </a:lnTo>
                  <a:lnTo>
                    <a:pt x="42" y="2"/>
                  </a:lnTo>
                  <a:lnTo>
                    <a:pt x="38" y="6"/>
                  </a:lnTo>
                  <a:lnTo>
                    <a:pt x="36" y="8"/>
                  </a:lnTo>
                  <a:lnTo>
                    <a:pt x="34" y="12"/>
                  </a:lnTo>
                  <a:lnTo>
                    <a:pt x="32" y="16"/>
                  </a:lnTo>
                  <a:lnTo>
                    <a:pt x="32" y="16"/>
                  </a:lnTo>
                  <a:lnTo>
                    <a:pt x="28" y="18"/>
                  </a:lnTo>
                  <a:lnTo>
                    <a:pt x="24" y="20"/>
                  </a:lnTo>
                  <a:lnTo>
                    <a:pt x="20" y="20"/>
                  </a:lnTo>
                  <a:lnTo>
                    <a:pt x="18" y="26"/>
                  </a:lnTo>
                  <a:lnTo>
                    <a:pt x="18" y="26"/>
                  </a:lnTo>
                  <a:lnTo>
                    <a:pt x="20" y="30"/>
                  </a:lnTo>
                  <a:lnTo>
                    <a:pt x="22" y="34"/>
                  </a:lnTo>
                  <a:lnTo>
                    <a:pt x="30" y="42"/>
                  </a:lnTo>
                  <a:lnTo>
                    <a:pt x="30" y="42"/>
                  </a:lnTo>
                  <a:lnTo>
                    <a:pt x="34" y="48"/>
                  </a:lnTo>
                  <a:lnTo>
                    <a:pt x="34" y="54"/>
                  </a:lnTo>
                  <a:lnTo>
                    <a:pt x="30" y="58"/>
                  </a:lnTo>
                  <a:lnTo>
                    <a:pt x="24" y="64"/>
                  </a:lnTo>
                  <a:lnTo>
                    <a:pt x="24" y="64"/>
                  </a:lnTo>
                  <a:lnTo>
                    <a:pt x="28" y="66"/>
                  </a:lnTo>
                  <a:lnTo>
                    <a:pt x="34" y="68"/>
                  </a:lnTo>
                  <a:lnTo>
                    <a:pt x="38" y="72"/>
                  </a:lnTo>
                  <a:lnTo>
                    <a:pt x="40" y="74"/>
                  </a:lnTo>
                  <a:lnTo>
                    <a:pt x="38" y="76"/>
                  </a:lnTo>
                  <a:lnTo>
                    <a:pt x="38" y="76"/>
                  </a:lnTo>
                  <a:lnTo>
                    <a:pt x="44" y="78"/>
                  </a:lnTo>
                  <a:lnTo>
                    <a:pt x="48" y="82"/>
                  </a:lnTo>
                  <a:lnTo>
                    <a:pt x="48" y="88"/>
                  </a:lnTo>
                  <a:lnTo>
                    <a:pt x="48" y="90"/>
                  </a:lnTo>
                  <a:lnTo>
                    <a:pt x="44" y="92"/>
                  </a:lnTo>
                  <a:lnTo>
                    <a:pt x="44" y="92"/>
                  </a:lnTo>
                  <a:lnTo>
                    <a:pt x="50" y="98"/>
                  </a:lnTo>
                  <a:lnTo>
                    <a:pt x="52" y="100"/>
                  </a:lnTo>
                  <a:lnTo>
                    <a:pt x="52" y="104"/>
                  </a:lnTo>
                  <a:lnTo>
                    <a:pt x="52" y="104"/>
                  </a:lnTo>
                  <a:lnTo>
                    <a:pt x="48" y="106"/>
                  </a:lnTo>
                  <a:lnTo>
                    <a:pt x="44" y="108"/>
                  </a:lnTo>
                  <a:lnTo>
                    <a:pt x="44" y="108"/>
                  </a:lnTo>
                  <a:lnTo>
                    <a:pt x="38" y="106"/>
                  </a:lnTo>
                  <a:lnTo>
                    <a:pt x="38" y="106"/>
                  </a:lnTo>
                  <a:lnTo>
                    <a:pt x="34" y="106"/>
                  </a:lnTo>
                  <a:lnTo>
                    <a:pt x="34" y="106"/>
                  </a:lnTo>
                  <a:lnTo>
                    <a:pt x="32" y="106"/>
                  </a:lnTo>
                  <a:lnTo>
                    <a:pt x="32" y="106"/>
                  </a:lnTo>
                  <a:lnTo>
                    <a:pt x="26" y="110"/>
                  </a:lnTo>
                  <a:lnTo>
                    <a:pt x="28" y="112"/>
                  </a:lnTo>
                  <a:lnTo>
                    <a:pt x="30" y="114"/>
                  </a:lnTo>
                  <a:lnTo>
                    <a:pt x="32" y="118"/>
                  </a:lnTo>
                  <a:lnTo>
                    <a:pt x="32" y="118"/>
                  </a:lnTo>
                  <a:lnTo>
                    <a:pt x="30" y="122"/>
                  </a:lnTo>
                  <a:lnTo>
                    <a:pt x="26" y="124"/>
                  </a:lnTo>
                  <a:lnTo>
                    <a:pt x="16" y="128"/>
                  </a:lnTo>
                  <a:lnTo>
                    <a:pt x="16" y="128"/>
                  </a:lnTo>
                  <a:lnTo>
                    <a:pt x="8" y="132"/>
                  </a:lnTo>
                  <a:lnTo>
                    <a:pt x="8" y="134"/>
                  </a:lnTo>
                  <a:lnTo>
                    <a:pt x="8" y="134"/>
                  </a:lnTo>
                  <a:lnTo>
                    <a:pt x="12" y="136"/>
                  </a:lnTo>
                  <a:lnTo>
                    <a:pt x="18" y="136"/>
                  </a:lnTo>
                  <a:lnTo>
                    <a:pt x="18" y="136"/>
                  </a:lnTo>
                  <a:lnTo>
                    <a:pt x="20" y="136"/>
                  </a:lnTo>
                  <a:lnTo>
                    <a:pt x="20" y="136"/>
                  </a:lnTo>
                  <a:lnTo>
                    <a:pt x="24" y="136"/>
                  </a:lnTo>
                  <a:lnTo>
                    <a:pt x="24" y="136"/>
                  </a:lnTo>
                  <a:lnTo>
                    <a:pt x="32" y="138"/>
                  </a:lnTo>
                  <a:lnTo>
                    <a:pt x="32" y="138"/>
                  </a:lnTo>
                  <a:lnTo>
                    <a:pt x="38" y="140"/>
                  </a:lnTo>
                  <a:lnTo>
                    <a:pt x="38" y="144"/>
                  </a:lnTo>
                  <a:lnTo>
                    <a:pt x="38" y="148"/>
                  </a:lnTo>
                  <a:lnTo>
                    <a:pt x="32" y="150"/>
                  </a:lnTo>
                  <a:lnTo>
                    <a:pt x="32" y="150"/>
                  </a:lnTo>
                  <a:lnTo>
                    <a:pt x="28" y="152"/>
                  </a:lnTo>
                  <a:lnTo>
                    <a:pt x="20" y="154"/>
                  </a:lnTo>
                  <a:lnTo>
                    <a:pt x="8" y="154"/>
                  </a:lnTo>
                  <a:lnTo>
                    <a:pt x="8" y="154"/>
                  </a:lnTo>
                  <a:lnTo>
                    <a:pt x="2" y="164"/>
                  </a:lnTo>
                  <a:lnTo>
                    <a:pt x="0" y="168"/>
                  </a:lnTo>
                  <a:lnTo>
                    <a:pt x="2" y="170"/>
                  </a:lnTo>
                  <a:lnTo>
                    <a:pt x="2" y="172"/>
                  </a:lnTo>
                  <a:lnTo>
                    <a:pt x="2" y="172"/>
                  </a:lnTo>
                  <a:lnTo>
                    <a:pt x="4" y="172"/>
                  </a:lnTo>
                  <a:lnTo>
                    <a:pt x="4" y="172"/>
                  </a:lnTo>
                  <a:lnTo>
                    <a:pt x="10" y="172"/>
                  </a:lnTo>
                  <a:lnTo>
                    <a:pt x="18" y="168"/>
                  </a:lnTo>
                  <a:lnTo>
                    <a:pt x="32" y="164"/>
                  </a:lnTo>
                  <a:lnTo>
                    <a:pt x="32" y="164"/>
                  </a:lnTo>
                  <a:lnTo>
                    <a:pt x="44" y="158"/>
                  </a:lnTo>
                  <a:lnTo>
                    <a:pt x="50" y="156"/>
                  </a:lnTo>
                  <a:lnTo>
                    <a:pt x="56" y="154"/>
                  </a:lnTo>
                  <a:lnTo>
                    <a:pt x="56" y="154"/>
                  </a:lnTo>
                  <a:lnTo>
                    <a:pt x="58" y="154"/>
                  </a:lnTo>
                  <a:lnTo>
                    <a:pt x="58" y="154"/>
                  </a:lnTo>
                  <a:lnTo>
                    <a:pt x="62" y="156"/>
                  </a:lnTo>
                  <a:lnTo>
                    <a:pt x="66" y="158"/>
                  </a:lnTo>
                  <a:lnTo>
                    <a:pt x="66" y="158"/>
                  </a:lnTo>
                  <a:lnTo>
                    <a:pt x="66" y="158"/>
                  </a:lnTo>
                  <a:lnTo>
                    <a:pt x="66" y="158"/>
                  </a:lnTo>
                  <a:lnTo>
                    <a:pt x="70" y="158"/>
                  </a:lnTo>
                  <a:lnTo>
                    <a:pt x="70" y="156"/>
                  </a:lnTo>
                  <a:lnTo>
                    <a:pt x="72" y="154"/>
                  </a:lnTo>
                  <a:lnTo>
                    <a:pt x="76" y="152"/>
                  </a:lnTo>
                  <a:lnTo>
                    <a:pt x="76" y="152"/>
                  </a:lnTo>
                  <a:lnTo>
                    <a:pt x="76" y="152"/>
                  </a:lnTo>
                  <a:lnTo>
                    <a:pt x="76" y="152"/>
                  </a:lnTo>
                  <a:lnTo>
                    <a:pt x="80" y="154"/>
                  </a:lnTo>
                  <a:lnTo>
                    <a:pt x="82" y="156"/>
                  </a:lnTo>
                  <a:lnTo>
                    <a:pt x="82" y="156"/>
                  </a:lnTo>
                  <a:lnTo>
                    <a:pt x="86" y="158"/>
                  </a:lnTo>
                  <a:lnTo>
                    <a:pt x="90" y="160"/>
                  </a:lnTo>
                  <a:lnTo>
                    <a:pt x="90" y="160"/>
                  </a:lnTo>
                  <a:lnTo>
                    <a:pt x="92" y="160"/>
                  </a:lnTo>
                  <a:lnTo>
                    <a:pt x="92" y="160"/>
                  </a:lnTo>
                  <a:lnTo>
                    <a:pt x="98" y="156"/>
                  </a:lnTo>
                  <a:lnTo>
                    <a:pt x="98" y="152"/>
                  </a:lnTo>
                  <a:lnTo>
                    <a:pt x="96" y="142"/>
                  </a:lnTo>
                  <a:lnTo>
                    <a:pt x="96" y="142"/>
                  </a:lnTo>
                  <a:lnTo>
                    <a:pt x="94" y="138"/>
                  </a:lnTo>
                  <a:lnTo>
                    <a:pt x="94" y="136"/>
                  </a:lnTo>
                  <a:lnTo>
                    <a:pt x="104" y="132"/>
                  </a:lnTo>
                  <a:lnTo>
                    <a:pt x="104" y="132"/>
                  </a:lnTo>
                  <a:lnTo>
                    <a:pt x="114" y="124"/>
                  </a:lnTo>
                  <a:lnTo>
                    <a:pt x="116" y="120"/>
                  </a:lnTo>
                  <a:lnTo>
                    <a:pt x="118" y="114"/>
                  </a:lnTo>
                  <a:lnTo>
                    <a:pt x="118" y="114"/>
                  </a:lnTo>
                  <a:lnTo>
                    <a:pt x="112" y="110"/>
                  </a:lnTo>
                  <a:lnTo>
                    <a:pt x="108" y="108"/>
                  </a:lnTo>
                  <a:lnTo>
                    <a:pt x="104" y="108"/>
                  </a:lnTo>
                  <a:lnTo>
                    <a:pt x="104" y="108"/>
                  </a:lnTo>
                  <a:lnTo>
                    <a:pt x="100" y="108"/>
                  </a:lnTo>
                  <a:lnTo>
                    <a:pt x="100" y="108"/>
                  </a:lnTo>
                  <a:lnTo>
                    <a:pt x="100" y="96"/>
                  </a:lnTo>
                  <a:lnTo>
                    <a:pt x="98" y="86"/>
                  </a:lnTo>
                  <a:lnTo>
                    <a:pt x="98" y="86"/>
                  </a:lnTo>
                  <a:lnTo>
                    <a:pt x="94" y="76"/>
                  </a:lnTo>
                  <a:lnTo>
                    <a:pt x="90" y="66"/>
                  </a:lnTo>
                  <a:lnTo>
                    <a:pt x="90" y="66"/>
                  </a:lnTo>
                  <a:lnTo>
                    <a:pt x="84" y="62"/>
                  </a:lnTo>
                  <a:lnTo>
                    <a:pt x="76" y="60"/>
                  </a:lnTo>
                  <a:lnTo>
                    <a:pt x="68" y="56"/>
                  </a:lnTo>
                  <a:lnTo>
                    <a:pt x="64" y="50"/>
                  </a:lnTo>
                  <a:lnTo>
                    <a:pt x="64" y="50"/>
                  </a:lnTo>
                  <a:lnTo>
                    <a:pt x="62" y="48"/>
                  </a:lnTo>
                  <a:lnTo>
                    <a:pt x="64" y="44"/>
                  </a:lnTo>
                  <a:lnTo>
                    <a:pt x="64" y="44"/>
                  </a:lnTo>
                  <a:lnTo>
                    <a:pt x="70" y="40"/>
                  </a:lnTo>
                  <a:lnTo>
                    <a:pt x="78" y="36"/>
                  </a:lnTo>
                  <a:lnTo>
                    <a:pt x="84" y="32"/>
                  </a:lnTo>
                  <a:lnTo>
                    <a:pt x="86" y="28"/>
                  </a:lnTo>
                  <a:lnTo>
                    <a:pt x="84" y="24"/>
                  </a:lnTo>
                  <a:lnTo>
                    <a:pt x="84" y="24"/>
                  </a:lnTo>
                  <a:lnTo>
                    <a:pt x="82" y="22"/>
                  </a:lnTo>
                  <a:lnTo>
                    <a:pt x="78" y="20"/>
                  </a:lnTo>
                  <a:lnTo>
                    <a:pt x="76" y="18"/>
                  </a:lnTo>
                  <a:lnTo>
                    <a:pt x="74" y="16"/>
                  </a:lnTo>
                  <a:lnTo>
                    <a:pt x="74" y="16"/>
                  </a:lnTo>
                  <a:lnTo>
                    <a:pt x="74" y="12"/>
                  </a:lnTo>
                  <a:lnTo>
                    <a:pt x="78" y="8"/>
                  </a:lnTo>
                  <a:lnTo>
                    <a:pt x="80" y="4"/>
                  </a:lnTo>
                  <a:lnTo>
                    <a:pt x="82"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65" name="Freeform 50"/>
            <p:cNvSpPr>
              <a:spLocks/>
            </p:cNvSpPr>
            <p:nvPr/>
          </p:nvSpPr>
          <p:spPr bwMode="auto">
            <a:xfrm>
              <a:off x="824" y="1482"/>
              <a:ext cx="118" cy="172"/>
            </a:xfrm>
            <a:custGeom>
              <a:avLst/>
              <a:gdLst>
                <a:gd name="T0" fmla="*/ 72 w 118"/>
                <a:gd name="T1" fmla="*/ 2 h 172"/>
                <a:gd name="T2" fmla="*/ 62 w 118"/>
                <a:gd name="T3" fmla="*/ 2 h 172"/>
                <a:gd name="T4" fmla="*/ 56 w 118"/>
                <a:gd name="T5" fmla="*/ 2 h 172"/>
                <a:gd name="T6" fmla="*/ 42 w 118"/>
                <a:gd name="T7" fmla="*/ 2 h 172"/>
                <a:gd name="T8" fmla="*/ 36 w 118"/>
                <a:gd name="T9" fmla="*/ 8 h 172"/>
                <a:gd name="T10" fmla="*/ 32 w 118"/>
                <a:gd name="T11" fmla="*/ 16 h 172"/>
                <a:gd name="T12" fmla="*/ 20 w 118"/>
                <a:gd name="T13" fmla="*/ 20 h 172"/>
                <a:gd name="T14" fmla="*/ 20 w 118"/>
                <a:gd name="T15" fmla="*/ 30 h 172"/>
                <a:gd name="T16" fmla="*/ 30 w 118"/>
                <a:gd name="T17" fmla="*/ 42 h 172"/>
                <a:gd name="T18" fmla="*/ 30 w 118"/>
                <a:gd name="T19" fmla="*/ 58 h 172"/>
                <a:gd name="T20" fmla="*/ 28 w 118"/>
                <a:gd name="T21" fmla="*/ 66 h 172"/>
                <a:gd name="T22" fmla="*/ 40 w 118"/>
                <a:gd name="T23" fmla="*/ 74 h 172"/>
                <a:gd name="T24" fmla="*/ 44 w 118"/>
                <a:gd name="T25" fmla="*/ 78 h 172"/>
                <a:gd name="T26" fmla="*/ 48 w 118"/>
                <a:gd name="T27" fmla="*/ 90 h 172"/>
                <a:gd name="T28" fmla="*/ 50 w 118"/>
                <a:gd name="T29" fmla="*/ 98 h 172"/>
                <a:gd name="T30" fmla="*/ 52 w 118"/>
                <a:gd name="T31" fmla="*/ 104 h 172"/>
                <a:gd name="T32" fmla="*/ 44 w 118"/>
                <a:gd name="T33" fmla="*/ 108 h 172"/>
                <a:gd name="T34" fmla="*/ 34 w 118"/>
                <a:gd name="T35" fmla="*/ 106 h 172"/>
                <a:gd name="T36" fmla="*/ 32 w 118"/>
                <a:gd name="T37" fmla="*/ 106 h 172"/>
                <a:gd name="T38" fmla="*/ 30 w 118"/>
                <a:gd name="T39" fmla="*/ 114 h 172"/>
                <a:gd name="T40" fmla="*/ 30 w 118"/>
                <a:gd name="T41" fmla="*/ 122 h 172"/>
                <a:gd name="T42" fmla="*/ 16 w 118"/>
                <a:gd name="T43" fmla="*/ 128 h 172"/>
                <a:gd name="T44" fmla="*/ 8 w 118"/>
                <a:gd name="T45" fmla="*/ 134 h 172"/>
                <a:gd name="T46" fmla="*/ 18 w 118"/>
                <a:gd name="T47" fmla="*/ 136 h 172"/>
                <a:gd name="T48" fmla="*/ 24 w 118"/>
                <a:gd name="T49" fmla="*/ 136 h 172"/>
                <a:gd name="T50" fmla="*/ 32 w 118"/>
                <a:gd name="T51" fmla="*/ 138 h 172"/>
                <a:gd name="T52" fmla="*/ 38 w 118"/>
                <a:gd name="T53" fmla="*/ 148 h 172"/>
                <a:gd name="T54" fmla="*/ 28 w 118"/>
                <a:gd name="T55" fmla="*/ 152 h 172"/>
                <a:gd name="T56" fmla="*/ 8 w 118"/>
                <a:gd name="T57" fmla="*/ 154 h 172"/>
                <a:gd name="T58" fmla="*/ 2 w 118"/>
                <a:gd name="T59" fmla="*/ 170 h 172"/>
                <a:gd name="T60" fmla="*/ 4 w 118"/>
                <a:gd name="T61" fmla="*/ 172 h 172"/>
                <a:gd name="T62" fmla="*/ 18 w 118"/>
                <a:gd name="T63" fmla="*/ 168 h 172"/>
                <a:gd name="T64" fmla="*/ 44 w 118"/>
                <a:gd name="T65" fmla="*/ 158 h 172"/>
                <a:gd name="T66" fmla="*/ 56 w 118"/>
                <a:gd name="T67" fmla="*/ 154 h 172"/>
                <a:gd name="T68" fmla="*/ 62 w 118"/>
                <a:gd name="T69" fmla="*/ 156 h 172"/>
                <a:gd name="T70" fmla="*/ 66 w 118"/>
                <a:gd name="T71" fmla="*/ 158 h 172"/>
                <a:gd name="T72" fmla="*/ 70 w 118"/>
                <a:gd name="T73" fmla="*/ 156 h 172"/>
                <a:gd name="T74" fmla="*/ 76 w 118"/>
                <a:gd name="T75" fmla="*/ 152 h 172"/>
                <a:gd name="T76" fmla="*/ 80 w 118"/>
                <a:gd name="T77" fmla="*/ 154 h 172"/>
                <a:gd name="T78" fmla="*/ 86 w 118"/>
                <a:gd name="T79" fmla="*/ 158 h 172"/>
                <a:gd name="T80" fmla="*/ 92 w 118"/>
                <a:gd name="T81" fmla="*/ 160 h 172"/>
                <a:gd name="T82" fmla="*/ 98 w 118"/>
                <a:gd name="T83" fmla="*/ 152 h 172"/>
                <a:gd name="T84" fmla="*/ 94 w 118"/>
                <a:gd name="T85" fmla="*/ 138 h 172"/>
                <a:gd name="T86" fmla="*/ 104 w 118"/>
                <a:gd name="T87" fmla="*/ 132 h 172"/>
                <a:gd name="T88" fmla="*/ 118 w 118"/>
                <a:gd name="T89" fmla="*/ 114 h 172"/>
                <a:gd name="T90" fmla="*/ 108 w 118"/>
                <a:gd name="T91" fmla="*/ 108 h 172"/>
                <a:gd name="T92" fmla="*/ 100 w 118"/>
                <a:gd name="T93" fmla="*/ 108 h 172"/>
                <a:gd name="T94" fmla="*/ 98 w 118"/>
                <a:gd name="T95" fmla="*/ 86 h 172"/>
                <a:gd name="T96" fmla="*/ 90 w 118"/>
                <a:gd name="T97" fmla="*/ 66 h 172"/>
                <a:gd name="T98" fmla="*/ 76 w 118"/>
                <a:gd name="T99" fmla="*/ 60 h 172"/>
                <a:gd name="T100" fmla="*/ 64 w 118"/>
                <a:gd name="T101" fmla="*/ 50 h 172"/>
                <a:gd name="T102" fmla="*/ 64 w 118"/>
                <a:gd name="T103" fmla="*/ 44 h 172"/>
                <a:gd name="T104" fmla="*/ 84 w 118"/>
                <a:gd name="T105" fmla="*/ 32 h 172"/>
                <a:gd name="T106" fmla="*/ 84 w 118"/>
                <a:gd name="T107" fmla="*/ 24 h 172"/>
                <a:gd name="T108" fmla="*/ 76 w 118"/>
                <a:gd name="T109" fmla="*/ 18 h 172"/>
                <a:gd name="T110" fmla="*/ 74 w 118"/>
                <a:gd name="T111" fmla="*/ 12 h 172"/>
                <a:gd name="T112" fmla="*/ 82 w 118"/>
                <a:gd name="T113" fmla="*/ 0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8" h="172">
                  <a:moveTo>
                    <a:pt x="82" y="0"/>
                  </a:moveTo>
                  <a:lnTo>
                    <a:pt x="82" y="0"/>
                  </a:lnTo>
                  <a:lnTo>
                    <a:pt x="72" y="2"/>
                  </a:lnTo>
                  <a:lnTo>
                    <a:pt x="64" y="2"/>
                  </a:lnTo>
                  <a:lnTo>
                    <a:pt x="64" y="2"/>
                  </a:lnTo>
                  <a:lnTo>
                    <a:pt x="62" y="2"/>
                  </a:lnTo>
                  <a:lnTo>
                    <a:pt x="62" y="2"/>
                  </a:lnTo>
                  <a:lnTo>
                    <a:pt x="56" y="2"/>
                  </a:lnTo>
                  <a:lnTo>
                    <a:pt x="56" y="2"/>
                  </a:lnTo>
                  <a:lnTo>
                    <a:pt x="48" y="2"/>
                  </a:lnTo>
                  <a:lnTo>
                    <a:pt x="48" y="2"/>
                  </a:lnTo>
                  <a:lnTo>
                    <a:pt x="42" y="2"/>
                  </a:lnTo>
                  <a:lnTo>
                    <a:pt x="42" y="2"/>
                  </a:lnTo>
                  <a:lnTo>
                    <a:pt x="38" y="6"/>
                  </a:lnTo>
                  <a:lnTo>
                    <a:pt x="36" y="8"/>
                  </a:lnTo>
                  <a:lnTo>
                    <a:pt x="34" y="12"/>
                  </a:lnTo>
                  <a:lnTo>
                    <a:pt x="32" y="16"/>
                  </a:lnTo>
                  <a:lnTo>
                    <a:pt x="32" y="16"/>
                  </a:lnTo>
                  <a:lnTo>
                    <a:pt x="28" y="18"/>
                  </a:lnTo>
                  <a:lnTo>
                    <a:pt x="24" y="20"/>
                  </a:lnTo>
                  <a:lnTo>
                    <a:pt x="20" y="20"/>
                  </a:lnTo>
                  <a:lnTo>
                    <a:pt x="18" y="26"/>
                  </a:lnTo>
                  <a:lnTo>
                    <a:pt x="18" y="26"/>
                  </a:lnTo>
                  <a:lnTo>
                    <a:pt x="20" y="30"/>
                  </a:lnTo>
                  <a:lnTo>
                    <a:pt x="22" y="34"/>
                  </a:lnTo>
                  <a:lnTo>
                    <a:pt x="30" y="42"/>
                  </a:lnTo>
                  <a:lnTo>
                    <a:pt x="30" y="42"/>
                  </a:lnTo>
                  <a:lnTo>
                    <a:pt x="34" y="48"/>
                  </a:lnTo>
                  <a:lnTo>
                    <a:pt x="34" y="54"/>
                  </a:lnTo>
                  <a:lnTo>
                    <a:pt x="30" y="58"/>
                  </a:lnTo>
                  <a:lnTo>
                    <a:pt x="24" y="64"/>
                  </a:lnTo>
                  <a:lnTo>
                    <a:pt x="24" y="64"/>
                  </a:lnTo>
                  <a:lnTo>
                    <a:pt x="28" y="66"/>
                  </a:lnTo>
                  <a:lnTo>
                    <a:pt x="34" y="68"/>
                  </a:lnTo>
                  <a:lnTo>
                    <a:pt x="38" y="72"/>
                  </a:lnTo>
                  <a:lnTo>
                    <a:pt x="40" y="74"/>
                  </a:lnTo>
                  <a:lnTo>
                    <a:pt x="38" y="76"/>
                  </a:lnTo>
                  <a:lnTo>
                    <a:pt x="38" y="76"/>
                  </a:lnTo>
                  <a:lnTo>
                    <a:pt x="44" y="78"/>
                  </a:lnTo>
                  <a:lnTo>
                    <a:pt x="48" y="82"/>
                  </a:lnTo>
                  <a:lnTo>
                    <a:pt x="48" y="88"/>
                  </a:lnTo>
                  <a:lnTo>
                    <a:pt x="48" y="90"/>
                  </a:lnTo>
                  <a:lnTo>
                    <a:pt x="44" y="92"/>
                  </a:lnTo>
                  <a:lnTo>
                    <a:pt x="44" y="92"/>
                  </a:lnTo>
                  <a:lnTo>
                    <a:pt x="50" y="98"/>
                  </a:lnTo>
                  <a:lnTo>
                    <a:pt x="52" y="100"/>
                  </a:lnTo>
                  <a:lnTo>
                    <a:pt x="52" y="104"/>
                  </a:lnTo>
                  <a:lnTo>
                    <a:pt x="52" y="104"/>
                  </a:lnTo>
                  <a:lnTo>
                    <a:pt x="48" y="106"/>
                  </a:lnTo>
                  <a:lnTo>
                    <a:pt x="44" y="108"/>
                  </a:lnTo>
                  <a:lnTo>
                    <a:pt x="44" y="108"/>
                  </a:lnTo>
                  <a:lnTo>
                    <a:pt x="38" y="106"/>
                  </a:lnTo>
                  <a:lnTo>
                    <a:pt x="38" y="106"/>
                  </a:lnTo>
                  <a:lnTo>
                    <a:pt x="34" y="106"/>
                  </a:lnTo>
                  <a:lnTo>
                    <a:pt x="34" y="106"/>
                  </a:lnTo>
                  <a:lnTo>
                    <a:pt x="32" y="106"/>
                  </a:lnTo>
                  <a:lnTo>
                    <a:pt x="32" y="106"/>
                  </a:lnTo>
                  <a:lnTo>
                    <a:pt x="26" y="110"/>
                  </a:lnTo>
                  <a:lnTo>
                    <a:pt x="28" y="112"/>
                  </a:lnTo>
                  <a:lnTo>
                    <a:pt x="30" y="114"/>
                  </a:lnTo>
                  <a:lnTo>
                    <a:pt x="32" y="118"/>
                  </a:lnTo>
                  <a:lnTo>
                    <a:pt x="32" y="118"/>
                  </a:lnTo>
                  <a:lnTo>
                    <a:pt x="30" y="122"/>
                  </a:lnTo>
                  <a:lnTo>
                    <a:pt x="26" y="124"/>
                  </a:lnTo>
                  <a:lnTo>
                    <a:pt x="16" y="128"/>
                  </a:lnTo>
                  <a:lnTo>
                    <a:pt x="16" y="128"/>
                  </a:lnTo>
                  <a:lnTo>
                    <a:pt x="8" y="132"/>
                  </a:lnTo>
                  <a:lnTo>
                    <a:pt x="8" y="134"/>
                  </a:lnTo>
                  <a:lnTo>
                    <a:pt x="8" y="134"/>
                  </a:lnTo>
                  <a:lnTo>
                    <a:pt x="12" y="136"/>
                  </a:lnTo>
                  <a:lnTo>
                    <a:pt x="18" y="136"/>
                  </a:lnTo>
                  <a:lnTo>
                    <a:pt x="18" y="136"/>
                  </a:lnTo>
                  <a:lnTo>
                    <a:pt x="20" y="136"/>
                  </a:lnTo>
                  <a:lnTo>
                    <a:pt x="20" y="136"/>
                  </a:lnTo>
                  <a:lnTo>
                    <a:pt x="24" y="136"/>
                  </a:lnTo>
                  <a:lnTo>
                    <a:pt x="24" y="136"/>
                  </a:lnTo>
                  <a:lnTo>
                    <a:pt x="32" y="138"/>
                  </a:lnTo>
                  <a:lnTo>
                    <a:pt x="32" y="138"/>
                  </a:lnTo>
                  <a:lnTo>
                    <a:pt x="38" y="140"/>
                  </a:lnTo>
                  <a:lnTo>
                    <a:pt x="38" y="144"/>
                  </a:lnTo>
                  <a:lnTo>
                    <a:pt x="38" y="148"/>
                  </a:lnTo>
                  <a:lnTo>
                    <a:pt x="32" y="150"/>
                  </a:lnTo>
                  <a:lnTo>
                    <a:pt x="32" y="150"/>
                  </a:lnTo>
                  <a:lnTo>
                    <a:pt x="28" y="152"/>
                  </a:lnTo>
                  <a:lnTo>
                    <a:pt x="20" y="154"/>
                  </a:lnTo>
                  <a:lnTo>
                    <a:pt x="8" y="154"/>
                  </a:lnTo>
                  <a:lnTo>
                    <a:pt x="8" y="154"/>
                  </a:lnTo>
                  <a:lnTo>
                    <a:pt x="2" y="164"/>
                  </a:lnTo>
                  <a:lnTo>
                    <a:pt x="0" y="168"/>
                  </a:lnTo>
                  <a:lnTo>
                    <a:pt x="2" y="170"/>
                  </a:lnTo>
                  <a:lnTo>
                    <a:pt x="2" y="172"/>
                  </a:lnTo>
                  <a:lnTo>
                    <a:pt x="2" y="172"/>
                  </a:lnTo>
                  <a:lnTo>
                    <a:pt x="4" y="172"/>
                  </a:lnTo>
                  <a:lnTo>
                    <a:pt x="4" y="172"/>
                  </a:lnTo>
                  <a:lnTo>
                    <a:pt x="10" y="172"/>
                  </a:lnTo>
                  <a:lnTo>
                    <a:pt x="18" y="168"/>
                  </a:lnTo>
                  <a:lnTo>
                    <a:pt x="32" y="164"/>
                  </a:lnTo>
                  <a:lnTo>
                    <a:pt x="32" y="164"/>
                  </a:lnTo>
                  <a:lnTo>
                    <a:pt x="44" y="158"/>
                  </a:lnTo>
                  <a:lnTo>
                    <a:pt x="50" y="156"/>
                  </a:lnTo>
                  <a:lnTo>
                    <a:pt x="56" y="154"/>
                  </a:lnTo>
                  <a:lnTo>
                    <a:pt x="56" y="154"/>
                  </a:lnTo>
                  <a:lnTo>
                    <a:pt x="58" y="154"/>
                  </a:lnTo>
                  <a:lnTo>
                    <a:pt x="58" y="154"/>
                  </a:lnTo>
                  <a:lnTo>
                    <a:pt x="62" y="156"/>
                  </a:lnTo>
                  <a:lnTo>
                    <a:pt x="66" y="158"/>
                  </a:lnTo>
                  <a:lnTo>
                    <a:pt x="66" y="158"/>
                  </a:lnTo>
                  <a:lnTo>
                    <a:pt x="66" y="158"/>
                  </a:lnTo>
                  <a:lnTo>
                    <a:pt x="66" y="158"/>
                  </a:lnTo>
                  <a:lnTo>
                    <a:pt x="70" y="158"/>
                  </a:lnTo>
                  <a:lnTo>
                    <a:pt x="70" y="156"/>
                  </a:lnTo>
                  <a:lnTo>
                    <a:pt x="72" y="154"/>
                  </a:lnTo>
                  <a:lnTo>
                    <a:pt x="76" y="152"/>
                  </a:lnTo>
                  <a:lnTo>
                    <a:pt x="76" y="152"/>
                  </a:lnTo>
                  <a:lnTo>
                    <a:pt x="76" y="152"/>
                  </a:lnTo>
                  <a:lnTo>
                    <a:pt x="76" y="152"/>
                  </a:lnTo>
                  <a:lnTo>
                    <a:pt x="80" y="154"/>
                  </a:lnTo>
                  <a:lnTo>
                    <a:pt x="82" y="156"/>
                  </a:lnTo>
                  <a:lnTo>
                    <a:pt x="82" y="156"/>
                  </a:lnTo>
                  <a:lnTo>
                    <a:pt x="86" y="158"/>
                  </a:lnTo>
                  <a:lnTo>
                    <a:pt x="90" y="160"/>
                  </a:lnTo>
                  <a:lnTo>
                    <a:pt x="90" y="160"/>
                  </a:lnTo>
                  <a:lnTo>
                    <a:pt x="92" y="160"/>
                  </a:lnTo>
                  <a:lnTo>
                    <a:pt x="92" y="160"/>
                  </a:lnTo>
                  <a:lnTo>
                    <a:pt x="98" y="156"/>
                  </a:lnTo>
                  <a:lnTo>
                    <a:pt x="98" y="152"/>
                  </a:lnTo>
                  <a:lnTo>
                    <a:pt x="96" y="142"/>
                  </a:lnTo>
                  <a:lnTo>
                    <a:pt x="96" y="142"/>
                  </a:lnTo>
                  <a:lnTo>
                    <a:pt x="94" y="138"/>
                  </a:lnTo>
                  <a:lnTo>
                    <a:pt x="94" y="136"/>
                  </a:lnTo>
                  <a:lnTo>
                    <a:pt x="104" y="132"/>
                  </a:lnTo>
                  <a:lnTo>
                    <a:pt x="104" y="132"/>
                  </a:lnTo>
                  <a:lnTo>
                    <a:pt x="114" y="124"/>
                  </a:lnTo>
                  <a:lnTo>
                    <a:pt x="116" y="120"/>
                  </a:lnTo>
                  <a:lnTo>
                    <a:pt x="118" y="114"/>
                  </a:lnTo>
                  <a:lnTo>
                    <a:pt x="118" y="114"/>
                  </a:lnTo>
                  <a:lnTo>
                    <a:pt x="112" y="110"/>
                  </a:lnTo>
                  <a:lnTo>
                    <a:pt x="108" y="108"/>
                  </a:lnTo>
                  <a:lnTo>
                    <a:pt x="104" y="108"/>
                  </a:lnTo>
                  <a:lnTo>
                    <a:pt x="104" y="108"/>
                  </a:lnTo>
                  <a:lnTo>
                    <a:pt x="100" y="108"/>
                  </a:lnTo>
                  <a:lnTo>
                    <a:pt x="100" y="108"/>
                  </a:lnTo>
                  <a:lnTo>
                    <a:pt x="100" y="96"/>
                  </a:lnTo>
                  <a:lnTo>
                    <a:pt x="98" y="86"/>
                  </a:lnTo>
                  <a:lnTo>
                    <a:pt x="98" y="86"/>
                  </a:lnTo>
                  <a:lnTo>
                    <a:pt x="94" y="76"/>
                  </a:lnTo>
                  <a:lnTo>
                    <a:pt x="90" y="66"/>
                  </a:lnTo>
                  <a:lnTo>
                    <a:pt x="90" y="66"/>
                  </a:lnTo>
                  <a:lnTo>
                    <a:pt x="84" y="62"/>
                  </a:lnTo>
                  <a:lnTo>
                    <a:pt x="76" y="60"/>
                  </a:lnTo>
                  <a:lnTo>
                    <a:pt x="68" y="56"/>
                  </a:lnTo>
                  <a:lnTo>
                    <a:pt x="64" y="50"/>
                  </a:lnTo>
                  <a:lnTo>
                    <a:pt x="64" y="50"/>
                  </a:lnTo>
                  <a:lnTo>
                    <a:pt x="62" y="48"/>
                  </a:lnTo>
                  <a:lnTo>
                    <a:pt x="64" y="44"/>
                  </a:lnTo>
                  <a:lnTo>
                    <a:pt x="64" y="44"/>
                  </a:lnTo>
                  <a:lnTo>
                    <a:pt x="70" y="40"/>
                  </a:lnTo>
                  <a:lnTo>
                    <a:pt x="78" y="36"/>
                  </a:lnTo>
                  <a:lnTo>
                    <a:pt x="84" y="32"/>
                  </a:lnTo>
                  <a:lnTo>
                    <a:pt x="86" y="28"/>
                  </a:lnTo>
                  <a:lnTo>
                    <a:pt x="84" y="24"/>
                  </a:lnTo>
                  <a:lnTo>
                    <a:pt x="84" y="24"/>
                  </a:lnTo>
                  <a:lnTo>
                    <a:pt x="82" y="22"/>
                  </a:lnTo>
                  <a:lnTo>
                    <a:pt x="78" y="20"/>
                  </a:lnTo>
                  <a:lnTo>
                    <a:pt x="76" y="18"/>
                  </a:lnTo>
                  <a:lnTo>
                    <a:pt x="74" y="16"/>
                  </a:lnTo>
                  <a:lnTo>
                    <a:pt x="74" y="16"/>
                  </a:lnTo>
                  <a:lnTo>
                    <a:pt x="74" y="12"/>
                  </a:lnTo>
                  <a:lnTo>
                    <a:pt x="78" y="8"/>
                  </a:lnTo>
                  <a:lnTo>
                    <a:pt x="80" y="4"/>
                  </a:lnTo>
                  <a:lnTo>
                    <a:pt x="8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66" name="Freeform 51"/>
            <p:cNvSpPr>
              <a:spLocks/>
            </p:cNvSpPr>
            <p:nvPr/>
          </p:nvSpPr>
          <p:spPr bwMode="auto">
            <a:xfrm>
              <a:off x="758" y="1544"/>
              <a:ext cx="88" cy="82"/>
            </a:xfrm>
            <a:custGeom>
              <a:avLst/>
              <a:gdLst>
                <a:gd name="T0" fmla="*/ 66 w 88"/>
                <a:gd name="T1" fmla="*/ 0 h 82"/>
                <a:gd name="T2" fmla="*/ 66 w 88"/>
                <a:gd name="T3" fmla="*/ 0 h 82"/>
                <a:gd name="T4" fmla="*/ 60 w 88"/>
                <a:gd name="T5" fmla="*/ 2 h 82"/>
                <a:gd name="T6" fmla="*/ 52 w 88"/>
                <a:gd name="T7" fmla="*/ 8 h 82"/>
                <a:gd name="T8" fmla="*/ 52 w 88"/>
                <a:gd name="T9" fmla="*/ 8 h 82"/>
                <a:gd name="T10" fmla="*/ 46 w 88"/>
                <a:gd name="T11" fmla="*/ 16 h 82"/>
                <a:gd name="T12" fmla="*/ 42 w 88"/>
                <a:gd name="T13" fmla="*/ 18 h 82"/>
                <a:gd name="T14" fmla="*/ 38 w 88"/>
                <a:gd name="T15" fmla="*/ 22 h 82"/>
                <a:gd name="T16" fmla="*/ 38 w 88"/>
                <a:gd name="T17" fmla="*/ 22 h 82"/>
                <a:gd name="T18" fmla="*/ 32 w 88"/>
                <a:gd name="T19" fmla="*/ 24 h 82"/>
                <a:gd name="T20" fmla="*/ 26 w 88"/>
                <a:gd name="T21" fmla="*/ 24 h 82"/>
                <a:gd name="T22" fmla="*/ 20 w 88"/>
                <a:gd name="T23" fmla="*/ 26 h 82"/>
                <a:gd name="T24" fmla="*/ 16 w 88"/>
                <a:gd name="T25" fmla="*/ 30 h 82"/>
                <a:gd name="T26" fmla="*/ 16 w 88"/>
                <a:gd name="T27" fmla="*/ 30 h 82"/>
                <a:gd name="T28" fmla="*/ 16 w 88"/>
                <a:gd name="T29" fmla="*/ 36 h 82"/>
                <a:gd name="T30" fmla="*/ 20 w 88"/>
                <a:gd name="T31" fmla="*/ 38 h 82"/>
                <a:gd name="T32" fmla="*/ 30 w 88"/>
                <a:gd name="T33" fmla="*/ 42 h 82"/>
                <a:gd name="T34" fmla="*/ 36 w 88"/>
                <a:gd name="T35" fmla="*/ 42 h 82"/>
                <a:gd name="T36" fmla="*/ 38 w 88"/>
                <a:gd name="T37" fmla="*/ 44 h 82"/>
                <a:gd name="T38" fmla="*/ 36 w 88"/>
                <a:gd name="T39" fmla="*/ 48 h 82"/>
                <a:gd name="T40" fmla="*/ 30 w 88"/>
                <a:gd name="T41" fmla="*/ 52 h 82"/>
                <a:gd name="T42" fmla="*/ 30 w 88"/>
                <a:gd name="T43" fmla="*/ 52 h 82"/>
                <a:gd name="T44" fmla="*/ 20 w 88"/>
                <a:gd name="T45" fmla="*/ 58 h 82"/>
                <a:gd name="T46" fmla="*/ 6 w 88"/>
                <a:gd name="T47" fmla="*/ 64 h 82"/>
                <a:gd name="T48" fmla="*/ 2 w 88"/>
                <a:gd name="T49" fmla="*/ 68 h 82"/>
                <a:gd name="T50" fmla="*/ 0 w 88"/>
                <a:gd name="T51" fmla="*/ 72 h 82"/>
                <a:gd name="T52" fmla="*/ 0 w 88"/>
                <a:gd name="T53" fmla="*/ 76 h 82"/>
                <a:gd name="T54" fmla="*/ 6 w 88"/>
                <a:gd name="T55" fmla="*/ 80 h 82"/>
                <a:gd name="T56" fmla="*/ 6 w 88"/>
                <a:gd name="T57" fmla="*/ 80 h 82"/>
                <a:gd name="T58" fmla="*/ 10 w 88"/>
                <a:gd name="T59" fmla="*/ 82 h 82"/>
                <a:gd name="T60" fmla="*/ 10 w 88"/>
                <a:gd name="T61" fmla="*/ 82 h 82"/>
                <a:gd name="T62" fmla="*/ 18 w 88"/>
                <a:gd name="T63" fmla="*/ 80 h 82"/>
                <a:gd name="T64" fmla="*/ 28 w 88"/>
                <a:gd name="T65" fmla="*/ 74 h 82"/>
                <a:gd name="T66" fmla="*/ 28 w 88"/>
                <a:gd name="T67" fmla="*/ 74 h 82"/>
                <a:gd name="T68" fmla="*/ 40 w 88"/>
                <a:gd name="T69" fmla="*/ 72 h 82"/>
                <a:gd name="T70" fmla="*/ 44 w 88"/>
                <a:gd name="T71" fmla="*/ 70 h 82"/>
                <a:gd name="T72" fmla="*/ 50 w 88"/>
                <a:gd name="T73" fmla="*/ 66 h 82"/>
                <a:gd name="T74" fmla="*/ 50 w 88"/>
                <a:gd name="T75" fmla="*/ 66 h 82"/>
                <a:gd name="T76" fmla="*/ 66 w 88"/>
                <a:gd name="T77" fmla="*/ 56 h 82"/>
                <a:gd name="T78" fmla="*/ 66 w 88"/>
                <a:gd name="T79" fmla="*/ 56 h 82"/>
                <a:gd name="T80" fmla="*/ 70 w 88"/>
                <a:gd name="T81" fmla="*/ 54 h 82"/>
                <a:gd name="T82" fmla="*/ 72 w 88"/>
                <a:gd name="T83" fmla="*/ 50 h 82"/>
                <a:gd name="T84" fmla="*/ 72 w 88"/>
                <a:gd name="T85" fmla="*/ 48 h 82"/>
                <a:gd name="T86" fmla="*/ 70 w 88"/>
                <a:gd name="T87" fmla="*/ 44 h 82"/>
                <a:gd name="T88" fmla="*/ 70 w 88"/>
                <a:gd name="T89" fmla="*/ 44 h 82"/>
                <a:gd name="T90" fmla="*/ 68 w 88"/>
                <a:gd name="T91" fmla="*/ 38 h 82"/>
                <a:gd name="T92" fmla="*/ 68 w 88"/>
                <a:gd name="T93" fmla="*/ 36 h 82"/>
                <a:gd name="T94" fmla="*/ 70 w 88"/>
                <a:gd name="T95" fmla="*/ 32 h 82"/>
                <a:gd name="T96" fmla="*/ 72 w 88"/>
                <a:gd name="T97" fmla="*/ 30 h 82"/>
                <a:gd name="T98" fmla="*/ 88 w 88"/>
                <a:gd name="T99" fmla="*/ 22 h 82"/>
                <a:gd name="T100" fmla="*/ 88 w 88"/>
                <a:gd name="T101" fmla="*/ 22 h 82"/>
                <a:gd name="T102" fmla="*/ 84 w 88"/>
                <a:gd name="T103" fmla="*/ 18 h 82"/>
                <a:gd name="T104" fmla="*/ 78 w 88"/>
                <a:gd name="T105" fmla="*/ 10 h 82"/>
                <a:gd name="T106" fmla="*/ 72 w 88"/>
                <a:gd name="T107" fmla="*/ 4 h 82"/>
                <a:gd name="T108" fmla="*/ 68 w 88"/>
                <a:gd name="T109" fmla="*/ 2 h 82"/>
                <a:gd name="T110" fmla="*/ 66 w 88"/>
                <a:gd name="T111"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8" h="82">
                  <a:moveTo>
                    <a:pt x="66" y="0"/>
                  </a:moveTo>
                  <a:lnTo>
                    <a:pt x="66" y="0"/>
                  </a:lnTo>
                  <a:lnTo>
                    <a:pt x="60" y="2"/>
                  </a:lnTo>
                  <a:lnTo>
                    <a:pt x="52" y="8"/>
                  </a:lnTo>
                  <a:lnTo>
                    <a:pt x="52" y="8"/>
                  </a:lnTo>
                  <a:lnTo>
                    <a:pt x="46" y="16"/>
                  </a:lnTo>
                  <a:lnTo>
                    <a:pt x="42" y="18"/>
                  </a:lnTo>
                  <a:lnTo>
                    <a:pt x="38" y="22"/>
                  </a:lnTo>
                  <a:lnTo>
                    <a:pt x="38" y="22"/>
                  </a:lnTo>
                  <a:lnTo>
                    <a:pt x="32" y="24"/>
                  </a:lnTo>
                  <a:lnTo>
                    <a:pt x="26" y="24"/>
                  </a:lnTo>
                  <a:lnTo>
                    <a:pt x="20" y="26"/>
                  </a:lnTo>
                  <a:lnTo>
                    <a:pt x="16" y="30"/>
                  </a:lnTo>
                  <a:lnTo>
                    <a:pt x="16" y="30"/>
                  </a:lnTo>
                  <a:lnTo>
                    <a:pt x="16" y="36"/>
                  </a:lnTo>
                  <a:lnTo>
                    <a:pt x="20" y="38"/>
                  </a:lnTo>
                  <a:lnTo>
                    <a:pt x="30" y="42"/>
                  </a:lnTo>
                  <a:lnTo>
                    <a:pt x="36" y="42"/>
                  </a:lnTo>
                  <a:lnTo>
                    <a:pt x="38" y="44"/>
                  </a:lnTo>
                  <a:lnTo>
                    <a:pt x="36" y="48"/>
                  </a:lnTo>
                  <a:lnTo>
                    <a:pt x="30" y="52"/>
                  </a:lnTo>
                  <a:lnTo>
                    <a:pt x="30" y="52"/>
                  </a:lnTo>
                  <a:lnTo>
                    <a:pt x="20" y="58"/>
                  </a:lnTo>
                  <a:lnTo>
                    <a:pt x="6" y="64"/>
                  </a:lnTo>
                  <a:lnTo>
                    <a:pt x="2" y="68"/>
                  </a:lnTo>
                  <a:lnTo>
                    <a:pt x="0" y="72"/>
                  </a:lnTo>
                  <a:lnTo>
                    <a:pt x="0" y="76"/>
                  </a:lnTo>
                  <a:lnTo>
                    <a:pt x="6" y="80"/>
                  </a:lnTo>
                  <a:lnTo>
                    <a:pt x="6" y="80"/>
                  </a:lnTo>
                  <a:lnTo>
                    <a:pt x="10" y="82"/>
                  </a:lnTo>
                  <a:lnTo>
                    <a:pt x="10" y="82"/>
                  </a:lnTo>
                  <a:lnTo>
                    <a:pt x="18" y="80"/>
                  </a:lnTo>
                  <a:lnTo>
                    <a:pt x="28" y="74"/>
                  </a:lnTo>
                  <a:lnTo>
                    <a:pt x="28" y="74"/>
                  </a:lnTo>
                  <a:lnTo>
                    <a:pt x="40" y="72"/>
                  </a:lnTo>
                  <a:lnTo>
                    <a:pt x="44" y="70"/>
                  </a:lnTo>
                  <a:lnTo>
                    <a:pt x="50" y="66"/>
                  </a:lnTo>
                  <a:lnTo>
                    <a:pt x="50" y="66"/>
                  </a:lnTo>
                  <a:lnTo>
                    <a:pt x="66" y="56"/>
                  </a:lnTo>
                  <a:lnTo>
                    <a:pt x="66" y="56"/>
                  </a:lnTo>
                  <a:lnTo>
                    <a:pt x="70" y="54"/>
                  </a:lnTo>
                  <a:lnTo>
                    <a:pt x="72" y="50"/>
                  </a:lnTo>
                  <a:lnTo>
                    <a:pt x="72" y="48"/>
                  </a:lnTo>
                  <a:lnTo>
                    <a:pt x="70" y="44"/>
                  </a:lnTo>
                  <a:lnTo>
                    <a:pt x="70" y="44"/>
                  </a:lnTo>
                  <a:lnTo>
                    <a:pt x="68" y="38"/>
                  </a:lnTo>
                  <a:lnTo>
                    <a:pt x="68" y="36"/>
                  </a:lnTo>
                  <a:lnTo>
                    <a:pt x="70" y="32"/>
                  </a:lnTo>
                  <a:lnTo>
                    <a:pt x="72" y="30"/>
                  </a:lnTo>
                  <a:lnTo>
                    <a:pt x="88" y="22"/>
                  </a:lnTo>
                  <a:lnTo>
                    <a:pt x="88" y="22"/>
                  </a:lnTo>
                  <a:lnTo>
                    <a:pt x="84" y="18"/>
                  </a:lnTo>
                  <a:lnTo>
                    <a:pt x="78" y="10"/>
                  </a:lnTo>
                  <a:lnTo>
                    <a:pt x="72" y="4"/>
                  </a:lnTo>
                  <a:lnTo>
                    <a:pt x="68" y="2"/>
                  </a:lnTo>
                  <a:lnTo>
                    <a:pt x="66"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67" name="Freeform 52"/>
            <p:cNvSpPr>
              <a:spLocks/>
            </p:cNvSpPr>
            <p:nvPr/>
          </p:nvSpPr>
          <p:spPr bwMode="auto">
            <a:xfrm>
              <a:off x="758" y="1544"/>
              <a:ext cx="88" cy="82"/>
            </a:xfrm>
            <a:custGeom>
              <a:avLst/>
              <a:gdLst>
                <a:gd name="T0" fmla="*/ 66 w 88"/>
                <a:gd name="T1" fmla="*/ 0 h 82"/>
                <a:gd name="T2" fmla="*/ 66 w 88"/>
                <a:gd name="T3" fmla="*/ 0 h 82"/>
                <a:gd name="T4" fmla="*/ 60 w 88"/>
                <a:gd name="T5" fmla="*/ 2 h 82"/>
                <a:gd name="T6" fmla="*/ 52 w 88"/>
                <a:gd name="T7" fmla="*/ 8 h 82"/>
                <a:gd name="T8" fmla="*/ 52 w 88"/>
                <a:gd name="T9" fmla="*/ 8 h 82"/>
                <a:gd name="T10" fmla="*/ 46 w 88"/>
                <a:gd name="T11" fmla="*/ 16 h 82"/>
                <a:gd name="T12" fmla="*/ 42 w 88"/>
                <a:gd name="T13" fmla="*/ 18 h 82"/>
                <a:gd name="T14" fmla="*/ 38 w 88"/>
                <a:gd name="T15" fmla="*/ 22 h 82"/>
                <a:gd name="T16" fmla="*/ 38 w 88"/>
                <a:gd name="T17" fmla="*/ 22 h 82"/>
                <a:gd name="T18" fmla="*/ 32 w 88"/>
                <a:gd name="T19" fmla="*/ 24 h 82"/>
                <a:gd name="T20" fmla="*/ 26 w 88"/>
                <a:gd name="T21" fmla="*/ 24 h 82"/>
                <a:gd name="T22" fmla="*/ 20 w 88"/>
                <a:gd name="T23" fmla="*/ 26 h 82"/>
                <a:gd name="T24" fmla="*/ 16 w 88"/>
                <a:gd name="T25" fmla="*/ 30 h 82"/>
                <a:gd name="T26" fmla="*/ 16 w 88"/>
                <a:gd name="T27" fmla="*/ 30 h 82"/>
                <a:gd name="T28" fmla="*/ 16 w 88"/>
                <a:gd name="T29" fmla="*/ 36 h 82"/>
                <a:gd name="T30" fmla="*/ 20 w 88"/>
                <a:gd name="T31" fmla="*/ 38 h 82"/>
                <a:gd name="T32" fmla="*/ 30 w 88"/>
                <a:gd name="T33" fmla="*/ 42 h 82"/>
                <a:gd name="T34" fmla="*/ 36 w 88"/>
                <a:gd name="T35" fmla="*/ 42 h 82"/>
                <a:gd name="T36" fmla="*/ 38 w 88"/>
                <a:gd name="T37" fmla="*/ 44 h 82"/>
                <a:gd name="T38" fmla="*/ 36 w 88"/>
                <a:gd name="T39" fmla="*/ 48 h 82"/>
                <a:gd name="T40" fmla="*/ 30 w 88"/>
                <a:gd name="T41" fmla="*/ 52 h 82"/>
                <a:gd name="T42" fmla="*/ 30 w 88"/>
                <a:gd name="T43" fmla="*/ 52 h 82"/>
                <a:gd name="T44" fmla="*/ 20 w 88"/>
                <a:gd name="T45" fmla="*/ 58 h 82"/>
                <a:gd name="T46" fmla="*/ 6 w 88"/>
                <a:gd name="T47" fmla="*/ 64 h 82"/>
                <a:gd name="T48" fmla="*/ 2 w 88"/>
                <a:gd name="T49" fmla="*/ 68 h 82"/>
                <a:gd name="T50" fmla="*/ 0 w 88"/>
                <a:gd name="T51" fmla="*/ 72 h 82"/>
                <a:gd name="T52" fmla="*/ 0 w 88"/>
                <a:gd name="T53" fmla="*/ 76 h 82"/>
                <a:gd name="T54" fmla="*/ 6 w 88"/>
                <a:gd name="T55" fmla="*/ 80 h 82"/>
                <a:gd name="T56" fmla="*/ 6 w 88"/>
                <a:gd name="T57" fmla="*/ 80 h 82"/>
                <a:gd name="T58" fmla="*/ 10 w 88"/>
                <a:gd name="T59" fmla="*/ 82 h 82"/>
                <a:gd name="T60" fmla="*/ 10 w 88"/>
                <a:gd name="T61" fmla="*/ 82 h 82"/>
                <a:gd name="T62" fmla="*/ 18 w 88"/>
                <a:gd name="T63" fmla="*/ 80 h 82"/>
                <a:gd name="T64" fmla="*/ 28 w 88"/>
                <a:gd name="T65" fmla="*/ 74 h 82"/>
                <a:gd name="T66" fmla="*/ 28 w 88"/>
                <a:gd name="T67" fmla="*/ 74 h 82"/>
                <a:gd name="T68" fmla="*/ 40 w 88"/>
                <a:gd name="T69" fmla="*/ 72 h 82"/>
                <a:gd name="T70" fmla="*/ 44 w 88"/>
                <a:gd name="T71" fmla="*/ 70 h 82"/>
                <a:gd name="T72" fmla="*/ 50 w 88"/>
                <a:gd name="T73" fmla="*/ 66 h 82"/>
                <a:gd name="T74" fmla="*/ 50 w 88"/>
                <a:gd name="T75" fmla="*/ 66 h 82"/>
                <a:gd name="T76" fmla="*/ 66 w 88"/>
                <a:gd name="T77" fmla="*/ 56 h 82"/>
                <a:gd name="T78" fmla="*/ 66 w 88"/>
                <a:gd name="T79" fmla="*/ 56 h 82"/>
                <a:gd name="T80" fmla="*/ 70 w 88"/>
                <a:gd name="T81" fmla="*/ 54 h 82"/>
                <a:gd name="T82" fmla="*/ 72 w 88"/>
                <a:gd name="T83" fmla="*/ 50 h 82"/>
                <a:gd name="T84" fmla="*/ 72 w 88"/>
                <a:gd name="T85" fmla="*/ 48 h 82"/>
                <a:gd name="T86" fmla="*/ 70 w 88"/>
                <a:gd name="T87" fmla="*/ 44 h 82"/>
                <a:gd name="T88" fmla="*/ 70 w 88"/>
                <a:gd name="T89" fmla="*/ 44 h 82"/>
                <a:gd name="T90" fmla="*/ 68 w 88"/>
                <a:gd name="T91" fmla="*/ 38 h 82"/>
                <a:gd name="T92" fmla="*/ 68 w 88"/>
                <a:gd name="T93" fmla="*/ 36 h 82"/>
                <a:gd name="T94" fmla="*/ 70 w 88"/>
                <a:gd name="T95" fmla="*/ 32 h 82"/>
                <a:gd name="T96" fmla="*/ 72 w 88"/>
                <a:gd name="T97" fmla="*/ 30 h 82"/>
                <a:gd name="T98" fmla="*/ 88 w 88"/>
                <a:gd name="T99" fmla="*/ 22 h 82"/>
                <a:gd name="T100" fmla="*/ 88 w 88"/>
                <a:gd name="T101" fmla="*/ 22 h 82"/>
                <a:gd name="T102" fmla="*/ 84 w 88"/>
                <a:gd name="T103" fmla="*/ 18 h 82"/>
                <a:gd name="T104" fmla="*/ 78 w 88"/>
                <a:gd name="T105" fmla="*/ 10 h 82"/>
                <a:gd name="T106" fmla="*/ 72 w 88"/>
                <a:gd name="T107" fmla="*/ 4 h 82"/>
                <a:gd name="T108" fmla="*/ 68 w 88"/>
                <a:gd name="T109" fmla="*/ 2 h 82"/>
                <a:gd name="T110" fmla="*/ 66 w 88"/>
                <a:gd name="T111"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8" h="82">
                  <a:moveTo>
                    <a:pt x="66" y="0"/>
                  </a:moveTo>
                  <a:lnTo>
                    <a:pt x="66" y="0"/>
                  </a:lnTo>
                  <a:lnTo>
                    <a:pt x="60" y="2"/>
                  </a:lnTo>
                  <a:lnTo>
                    <a:pt x="52" y="8"/>
                  </a:lnTo>
                  <a:lnTo>
                    <a:pt x="52" y="8"/>
                  </a:lnTo>
                  <a:lnTo>
                    <a:pt x="46" y="16"/>
                  </a:lnTo>
                  <a:lnTo>
                    <a:pt x="42" y="18"/>
                  </a:lnTo>
                  <a:lnTo>
                    <a:pt x="38" y="22"/>
                  </a:lnTo>
                  <a:lnTo>
                    <a:pt x="38" y="22"/>
                  </a:lnTo>
                  <a:lnTo>
                    <a:pt x="32" y="24"/>
                  </a:lnTo>
                  <a:lnTo>
                    <a:pt x="26" y="24"/>
                  </a:lnTo>
                  <a:lnTo>
                    <a:pt x="20" y="26"/>
                  </a:lnTo>
                  <a:lnTo>
                    <a:pt x="16" y="30"/>
                  </a:lnTo>
                  <a:lnTo>
                    <a:pt x="16" y="30"/>
                  </a:lnTo>
                  <a:lnTo>
                    <a:pt x="16" y="36"/>
                  </a:lnTo>
                  <a:lnTo>
                    <a:pt x="20" y="38"/>
                  </a:lnTo>
                  <a:lnTo>
                    <a:pt x="30" y="42"/>
                  </a:lnTo>
                  <a:lnTo>
                    <a:pt x="36" y="42"/>
                  </a:lnTo>
                  <a:lnTo>
                    <a:pt x="38" y="44"/>
                  </a:lnTo>
                  <a:lnTo>
                    <a:pt x="36" y="48"/>
                  </a:lnTo>
                  <a:lnTo>
                    <a:pt x="30" y="52"/>
                  </a:lnTo>
                  <a:lnTo>
                    <a:pt x="30" y="52"/>
                  </a:lnTo>
                  <a:lnTo>
                    <a:pt x="20" y="58"/>
                  </a:lnTo>
                  <a:lnTo>
                    <a:pt x="6" y="64"/>
                  </a:lnTo>
                  <a:lnTo>
                    <a:pt x="2" y="68"/>
                  </a:lnTo>
                  <a:lnTo>
                    <a:pt x="0" y="72"/>
                  </a:lnTo>
                  <a:lnTo>
                    <a:pt x="0" y="76"/>
                  </a:lnTo>
                  <a:lnTo>
                    <a:pt x="6" y="80"/>
                  </a:lnTo>
                  <a:lnTo>
                    <a:pt x="6" y="80"/>
                  </a:lnTo>
                  <a:lnTo>
                    <a:pt x="10" y="82"/>
                  </a:lnTo>
                  <a:lnTo>
                    <a:pt x="10" y="82"/>
                  </a:lnTo>
                  <a:lnTo>
                    <a:pt x="18" y="80"/>
                  </a:lnTo>
                  <a:lnTo>
                    <a:pt x="28" y="74"/>
                  </a:lnTo>
                  <a:lnTo>
                    <a:pt x="28" y="74"/>
                  </a:lnTo>
                  <a:lnTo>
                    <a:pt x="40" y="72"/>
                  </a:lnTo>
                  <a:lnTo>
                    <a:pt x="44" y="70"/>
                  </a:lnTo>
                  <a:lnTo>
                    <a:pt x="50" y="66"/>
                  </a:lnTo>
                  <a:lnTo>
                    <a:pt x="50" y="66"/>
                  </a:lnTo>
                  <a:lnTo>
                    <a:pt x="66" y="56"/>
                  </a:lnTo>
                  <a:lnTo>
                    <a:pt x="66" y="56"/>
                  </a:lnTo>
                  <a:lnTo>
                    <a:pt x="70" y="54"/>
                  </a:lnTo>
                  <a:lnTo>
                    <a:pt x="72" y="50"/>
                  </a:lnTo>
                  <a:lnTo>
                    <a:pt x="72" y="48"/>
                  </a:lnTo>
                  <a:lnTo>
                    <a:pt x="70" y="44"/>
                  </a:lnTo>
                  <a:lnTo>
                    <a:pt x="70" y="44"/>
                  </a:lnTo>
                  <a:lnTo>
                    <a:pt x="68" y="38"/>
                  </a:lnTo>
                  <a:lnTo>
                    <a:pt x="68" y="36"/>
                  </a:lnTo>
                  <a:lnTo>
                    <a:pt x="70" y="32"/>
                  </a:lnTo>
                  <a:lnTo>
                    <a:pt x="72" y="30"/>
                  </a:lnTo>
                  <a:lnTo>
                    <a:pt x="88" y="22"/>
                  </a:lnTo>
                  <a:lnTo>
                    <a:pt x="88" y="22"/>
                  </a:lnTo>
                  <a:lnTo>
                    <a:pt x="84" y="18"/>
                  </a:lnTo>
                  <a:lnTo>
                    <a:pt x="78" y="10"/>
                  </a:lnTo>
                  <a:lnTo>
                    <a:pt x="72" y="4"/>
                  </a:lnTo>
                  <a:lnTo>
                    <a:pt x="68" y="2"/>
                  </a:lnTo>
                  <a:lnTo>
                    <a:pt x="6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68" name="Freeform 53"/>
            <p:cNvSpPr>
              <a:spLocks/>
            </p:cNvSpPr>
            <p:nvPr/>
          </p:nvSpPr>
          <p:spPr bwMode="auto">
            <a:xfrm>
              <a:off x="3250" y="1274"/>
              <a:ext cx="60" cy="20"/>
            </a:xfrm>
            <a:custGeom>
              <a:avLst/>
              <a:gdLst>
                <a:gd name="T0" fmla="*/ 44 w 60"/>
                <a:gd name="T1" fmla="*/ 0 h 20"/>
                <a:gd name="T2" fmla="*/ 44 w 60"/>
                <a:gd name="T3" fmla="*/ 0 h 20"/>
                <a:gd name="T4" fmla="*/ 34 w 60"/>
                <a:gd name="T5" fmla="*/ 0 h 20"/>
                <a:gd name="T6" fmla="*/ 26 w 60"/>
                <a:gd name="T7" fmla="*/ 2 h 20"/>
                <a:gd name="T8" fmla="*/ 12 w 60"/>
                <a:gd name="T9" fmla="*/ 6 h 20"/>
                <a:gd name="T10" fmla="*/ 12 w 60"/>
                <a:gd name="T11" fmla="*/ 6 h 20"/>
                <a:gd name="T12" fmla="*/ 4 w 60"/>
                <a:gd name="T13" fmla="*/ 8 h 20"/>
                <a:gd name="T14" fmla="*/ 0 w 60"/>
                <a:gd name="T15" fmla="*/ 10 h 20"/>
                <a:gd name="T16" fmla="*/ 0 w 60"/>
                <a:gd name="T17" fmla="*/ 14 h 20"/>
                <a:gd name="T18" fmla="*/ 0 w 60"/>
                <a:gd name="T19" fmla="*/ 14 h 20"/>
                <a:gd name="T20" fmla="*/ 2 w 60"/>
                <a:gd name="T21" fmla="*/ 18 h 20"/>
                <a:gd name="T22" fmla="*/ 4 w 60"/>
                <a:gd name="T23" fmla="*/ 20 h 20"/>
                <a:gd name="T24" fmla="*/ 10 w 60"/>
                <a:gd name="T25" fmla="*/ 20 h 20"/>
                <a:gd name="T26" fmla="*/ 10 w 60"/>
                <a:gd name="T27" fmla="*/ 20 h 20"/>
                <a:gd name="T28" fmla="*/ 24 w 60"/>
                <a:gd name="T29" fmla="*/ 20 h 20"/>
                <a:gd name="T30" fmla="*/ 24 w 60"/>
                <a:gd name="T31" fmla="*/ 20 h 20"/>
                <a:gd name="T32" fmla="*/ 34 w 60"/>
                <a:gd name="T33" fmla="*/ 18 h 20"/>
                <a:gd name="T34" fmla="*/ 34 w 60"/>
                <a:gd name="T35" fmla="*/ 18 h 20"/>
                <a:gd name="T36" fmla="*/ 36 w 60"/>
                <a:gd name="T37" fmla="*/ 18 h 20"/>
                <a:gd name="T38" fmla="*/ 36 w 60"/>
                <a:gd name="T39" fmla="*/ 18 h 20"/>
                <a:gd name="T40" fmla="*/ 52 w 60"/>
                <a:gd name="T41" fmla="*/ 20 h 20"/>
                <a:gd name="T42" fmla="*/ 52 w 60"/>
                <a:gd name="T43" fmla="*/ 20 h 20"/>
                <a:gd name="T44" fmla="*/ 54 w 60"/>
                <a:gd name="T45" fmla="*/ 20 h 20"/>
                <a:gd name="T46" fmla="*/ 58 w 60"/>
                <a:gd name="T47" fmla="*/ 18 h 20"/>
                <a:gd name="T48" fmla="*/ 60 w 60"/>
                <a:gd name="T49" fmla="*/ 16 h 20"/>
                <a:gd name="T50" fmla="*/ 60 w 60"/>
                <a:gd name="T51" fmla="*/ 12 h 20"/>
                <a:gd name="T52" fmla="*/ 60 w 60"/>
                <a:gd name="T53" fmla="*/ 12 h 20"/>
                <a:gd name="T54" fmla="*/ 58 w 60"/>
                <a:gd name="T55" fmla="*/ 6 h 20"/>
                <a:gd name="T56" fmla="*/ 56 w 60"/>
                <a:gd name="T57" fmla="*/ 2 h 20"/>
                <a:gd name="T58" fmla="*/ 50 w 60"/>
                <a:gd name="T59" fmla="*/ 0 h 20"/>
                <a:gd name="T60" fmla="*/ 44 w 60"/>
                <a:gd name="T61"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60" h="20">
                  <a:moveTo>
                    <a:pt x="44" y="0"/>
                  </a:moveTo>
                  <a:lnTo>
                    <a:pt x="44" y="0"/>
                  </a:lnTo>
                  <a:lnTo>
                    <a:pt x="34" y="0"/>
                  </a:lnTo>
                  <a:lnTo>
                    <a:pt x="26" y="2"/>
                  </a:lnTo>
                  <a:lnTo>
                    <a:pt x="12" y="6"/>
                  </a:lnTo>
                  <a:lnTo>
                    <a:pt x="12" y="6"/>
                  </a:lnTo>
                  <a:lnTo>
                    <a:pt x="4" y="8"/>
                  </a:lnTo>
                  <a:lnTo>
                    <a:pt x="0" y="10"/>
                  </a:lnTo>
                  <a:lnTo>
                    <a:pt x="0" y="14"/>
                  </a:lnTo>
                  <a:lnTo>
                    <a:pt x="0" y="14"/>
                  </a:lnTo>
                  <a:lnTo>
                    <a:pt x="2" y="18"/>
                  </a:lnTo>
                  <a:lnTo>
                    <a:pt x="4" y="20"/>
                  </a:lnTo>
                  <a:lnTo>
                    <a:pt x="10" y="20"/>
                  </a:lnTo>
                  <a:lnTo>
                    <a:pt x="10" y="20"/>
                  </a:lnTo>
                  <a:lnTo>
                    <a:pt x="24" y="20"/>
                  </a:lnTo>
                  <a:lnTo>
                    <a:pt x="24" y="20"/>
                  </a:lnTo>
                  <a:lnTo>
                    <a:pt x="34" y="18"/>
                  </a:lnTo>
                  <a:lnTo>
                    <a:pt x="34" y="18"/>
                  </a:lnTo>
                  <a:lnTo>
                    <a:pt x="36" y="18"/>
                  </a:lnTo>
                  <a:lnTo>
                    <a:pt x="36" y="18"/>
                  </a:lnTo>
                  <a:lnTo>
                    <a:pt x="52" y="20"/>
                  </a:lnTo>
                  <a:lnTo>
                    <a:pt x="52" y="20"/>
                  </a:lnTo>
                  <a:lnTo>
                    <a:pt x="54" y="20"/>
                  </a:lnTo>
                  <a:lnTo>
                    <a:pt x="58" y="18"/>
                  </a:lnTo>
                  <a:lnTo>
                    <a:pt x="60" y="16"/>
                  </a:lnTo>
                  <a:lnTo>
                    <a:pt x="60" y="12"/>
                  </a:lnTo>
                  <a:lnTo>
                    <a:pt x="60" y="12"/>
                  </a:lnTo>
                  <a:lnTo>
                    <a:pt x="58" y="6"/>
                  </a:lnTo>
                  <a:lnTo>
                    <a:pt x="56" y="2"/>
                  </a:lnTo>
                  <a:lnTo>
                    <a:pt x="50" y="0"/>
                  </a:lnTo>
                  <a:lnTo>
                    <a:pt x="44"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69" name="Freeform 54"/>
            <p:cNvSpPr>
              <a:spLocks/>
            </p:cNvSpPr>
            <p:nvPr/>
          </p:nvSpPr>
          <p:spPr bwMode="auto">
            <a:xfrm>
              <a:off x="3250" y="1274"/>
              <a:ext cx="60" cy="20"/>
            </a:xfrm>
            <a:custGeom>
              <a:avLst/>
              <a:gdLst>
                <a:gd name="T0" fmla="*/ 44 w 60"/>
                <a:gd name="T1" fmla="*/ 0 h 20"/>
                <a:gd name="T2" fmla="*/ 44 w 60"/>
                <a:gd name="T3" fmla="*/ 0 h 20"/>
                <a:gd name="T4" fmla="*/ 34 w 60"/>
                <a:gd name="T5" fmla="*/ 0 h 20"/>
                <a:gd name="T6" fmla="*/ 26 w 60"/>
                <a:gd name="T7" fmla="*/ 2 h 20"/>
                <a:gd name="T8" fmla="*/ 12 w 60"/>
                <a:gd name="T9" fmla="*/ 6 h 20"/>
                <a:gd name="T10" fmla="*/ 12 w 60"/>
                <a:gd name="T11" fmla="*/ 6 h 20"/>
                <a:gd name="T12" fmla="*/ 4 w 60"/>
                <a:gd name="T13" fmla="*/ 8 h 20"/>
                <a:gd name="T14" fmla="*/ 0 w 60"/>
                <a:gd name="T15" fmla="*/ 10 h 20"/>
                <a:gd name="T16" fmla="*/ 0 w 60"/>
                <a:gd name="T17" fmla="*/ 14 h 20"/>
                <a:gd name="T18" fmla="*/ 0 w 60"/>
                <a:gd name="T19" fmla="*/ 14 h 20"/>
                <a:gd name="T20" fmla="*/ 2 w 60"/>
                <a:gd name="T21" fmla="*/ 18 h 20"/>
                <a:gd name="T22" fmla="*/ 4 w 60"/>
                <a:gd name="T23" fmla="*/ 20 h 20"/>
                <a:gd name="T24" fmla="*/ 10 w 60"/>
                <a:gd name="T25" fmla="*/ 20 h 20"/>
                <a:gd name="T26" fmla="*/ 10 w 60"/>
                <a:gd name="T27" fmla="*/ 20 h 20"/>
                <a:gd name="T28" fmla="*/ 24 w 60"/>
                <a:gd name="T29" fmla="*/ 20 h 20"/>
                <a:gd name="T30" fmla="*/ 24 w 60"/>
                <a:gd name="T31" fmla="*/ 20 h 20"/>
                <a:gd name="T32" fmla="*/ 34 w 60"/>
                <a:gd name="T33" fmla="*/ 18 h 20"/>
                <a:gd name="T34" fmla="*/ 34 w 60"/>
                <a:gd name="T35" fmla="*/ 18 h 20"/>
                <a:gd name="T36" fmla="*/ 36 w 60"/>
                <a:gd name="T37" fmla="*/ 18 h 20"/>
                <a:gd name="T38" fmla="*/ 36 w 60"/>
                <a:gd name="T39" fmla="*/ 18 h 20"/>
                <a:gd name="T40" fmla="*/ 52 w 60"/>
                <a:gd name="T41" fmla="*/ 20 h 20"/>
                <a:gd name="T42" fmla="*/ 52 w 60"/>
                <a:gd name="T43" fmla="*/ 20 h 20"/>
                <a:gd name="T44" fmla="*/ 54 w 60"/>
                <a:gd name="T45" fmla="*/ 20 h 20"/>
                <a:gd name="T46" fmla="*/ 58 w 60"/>
                <a:gd name="T47" fmla="*/ 18 h 20"/>
                <a:gd name="T48" fmla="*/ 60 w 60"/>
                <a:gd name="T49" fmla="*/ 16 h 20"/>
                <a:gd name="T50" fmla="*/ 60 w 60"/>
                <a:gd name="T51" fmla="*/ 12 h 20"/>
                <a:gd name="T52" fmla="*/ 60 w 60"/>
                <a:gd name="T53" fmla="*/ 12 h 20"/>
                <a:gd name="T54" fmla="*/ 58 w 60"/>
                <a:gd name="T55" fmla="*/ 6 h 20"/>
                <a:gd name="T56" fmla="*/ 56 w 60"/>
                <a:gd name="T57" fmla="*/ 2 h 20"/>
                <a:gd name="T58" fmla="*/ 50 w 60"/>
                <a:gd name="T59" fmla="*/ 0 h 20"/>
                <a:gd name="T60" fmla="*/ 44 w 60"/>
                <a:gd name="T61"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60" h="20">
                  <a:moveTo>
                    <a:pt x="44" y="0"/>
                  </a:moveTo>
                  <a:lnTo>
                    <a:pt x="44" y="0"/>
                  </a:lnTo>
                  <a:lnTo>
                    <a:pt x="34" y="0"/>
                  </a:lnTo>
                  <a:lnTo>
                    <a:pt x="26" y="2"/>
                  </a:lnTo>
                  <a:lnTo>
                    <a:pt x="12" y="6"/>
                  </a:lnTo>
                  <a:lnTo>
                    <a:pt x="12" y="6"/>
                  </a:lnTo>
                  <a:lnTo>
                    <a:pt x="4" y="8"/>
                  </a:lnTo>
                  <a:lnTo>
                    <a:pt x="0" y="10"/>
                  </a:lnTo>
                  <a:lnTo>
                    <a:pt x="0" y="14"/>
                  </a:lnTo>
                  <a:lnTo>
                    <a:pt x="0" y="14"/>
                  </a:lnTo>
                  <a:lnTo>
                    <a:pt x="2" y="18"/>
                  </a:lnTo>
                  <a:lnTo>
                    <a:pt x="4" y="20"/>
                  </a:lnTo>
                  <a:lnTo>
                    <a:pt x="10" y="20"/>
                  </a:lnTo>
                  <a:lnTo>
                    <a:pt x="10" y="20"/>
                  </a:lnTo>
                  <a:lnTo>
                    <a:pt x="24" y="20"/>
                  </a:lnTo>
                  <a:lnTo>
                    <a:pt x="24" y="20"/>
                  </a:lnTo>
                  <a:lnTo>
                    <a:pt x="34" y="18"/>
                  </a:lnTo>
                  <a:lnTo>
                    <a:pt x="34" y="18"/>
                  </a:lnTo>
                  <a:lnTo>
                    <a:pt x="36" y="18"/>
                  </a:lnTo>
                  <a:lnTo>
                    <a:pt x="36" y="18"/>
                  </a:lnTo>
                  <a:lnTo>
                    <a:pt x="52" y="20"/>
                  </a:lnTo>
                  <a:lnTo>
                    <a:pt x="52" y="20"/>
                  </a:lnTo>
                  <a:lnTo>
                    <a:pt x="54" y="20"/>
                  </a:lnTo>
                  <a:lnTo>
                    <a:pt x="58" y="18"/>
                  </a:lnTo>
                  <a:lnTo>
                    <a:pt x="60" y="16"/>
                  </a:lnTo>
                  <a:lnTo>
                    <a:pt x="60" y="12"/>
                  </a:lnTo>
                  <a:lnTo>
                    <a:pt x="60" y="12"/>
                  </a:lnTo>
                  <a:lnTo>
                    <a:pt x="58" y="6"/>
                  </a:lnTo>
                  <a:lnTo>
                    <a:pt x="56" y="2"/>
                  </a:lnTo>
                  <a:lnTo>
                    <a:pt x="50" y="0"/>
                  </a:lnTo>
                  <a:lnTo>
                    <a:pt x="4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70" name="Freeform 55"/>
            <p:cNvSpPr>
              <a:spLocks/>
            </p:cNvSpPr>
            <p:nvPr/>
          </p:nvSpPr>
          <p:spPr bwMode="auto">
            <a:xfrm>
              <a:off x="3378" y="1446"/>
              <a:ext cx="22" cy="18"/>
            </a:xfrm>
            <a:custGeom>
              <a:avLst/>
              <a:gdLst>
                <a:gd name="T0" fmla="*/ 8 w 22"/>
                <a:gd name="T1" fmla="*/ 0 h 18"/>
                <a:gd name="T2" fmla="*/ 8 w 22"/>
                <a:gd name="T3" fmla="*/ 0 h 18"/>
                <a:gd name="T4" fmla="*/ 4 w 22"/>
                <a:gd name="T5" fmla="*/ 2 h 18"/>
                <a:gd name="T6" fmla="*/ 0 w 22"/>
                <a:gd name="T7" fmla="*/ 4 h 18"/>
                <a:gd name="T8" fmla="*/ 0 w 22"/>
                <a:gd name="T9" fmla="*/ 8 h 18"/>
                <a:gd name="T10" fmla="*/ 2 w 22"/>
                <a:gd name="T11" fmla="*/ 12 h 18"/>
                <a:gd name="T12" fmla="*/ 2 w 22"/>
                <a:gd name="T13" fmla="*/ 12 h 18"/>
                <a:gd name="T14" fmla="*/ 6 w 22"/>
                <a:gd name="T15" fmla="*/ 16 h 18"/>
                <a:gd name="T16" fmla="*/ 10 w 22"/>
                <a:gd name="T17" fmla="*/ 18 h 18"/>
                <a:gd name="T18" fmla="*/ 10 w 22"/>
                <a:gd name="T19" fmla="*/ 18 h 18"/>
                <a:gd name="T20" fmla="*/ 18 w 22"/>
                <a:gd name="T21" fmla="*/ 16 h 18"/>
                <a:gd name="T22" fmla="*/ 20 w 22"/>
                <a:gd name="T23" fmla="*/ 12 h 18"/>
                <a:gd name="T24" fmla="*/ 22 w 22"/>
                <a:gd name="T25" fmla="*/ 10 h 18"/>
                <a:gd name="T26" fmla="*/ 20 w 22"/>
                <a:gd name="T27" fmla="*/ 6 h 18"/>
                <a:gd name="T28" fmla="*/ 18 w 22"/>
                <a:gd name="T29" fmla="*/ 4 h 18"/>
                <a:gd name="T30" fmla="*/ 14 w 22"/>
                <a:gd name="T31" fmla="*/ 2 h 18"/>
                <a:gd name="T32" fmla="*/ 14 w 22"/>
                <a:gd name="T33" fmla="*/ 2 h 18"/>
                <a:gd name="T34" fmla="*/ 8 w 22"/>
                <a:gd name="T35"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2" h="18">
                  <a:moveTo>
                    <a:pt x="8" y="0"/>
                  </a:moveTo>
                  <a:lnTo>
                    <a:pt x="8" y="0"/>
                  </a:lnTo>
                  <a:lnTo>
                    <a:pt x="4" y="2"/>
                  </a:lnTo>
                  <a:lnTo>
                    <a:pt x="0" y="4"/>
                  </a:lnTo>
                  <a:lnTo>
                    <a:pt x="0" y="8"/>
                  </a:lnTo>
                  <a:lnTo>
                    <a:pt x="2" y="12"/>
                  </a:lnTo>
                  <a:lnTo>
                    <a:pt x="2" y="12"/>
                  </a:lnTo>
                  <a:lnTo>
                    <a:pt x="6" y="16"/>
                  </a:lnTo>
                  <a:lnTo>
                    <a:pt x="10" y="18"/>
                  </a:lnTo>
                  <a:lnTo>
                    <a:pt x="10" y="18"/>
                  </a:lnTo>
                  <a:lnTo>
                    <a:pt x="18" y="16"/>
                  </a:lnTo>
                  <a:lnTo>
                    <a:pt x="20" y="12"/>
                  </a:lnTo>
                  <a:lnTo>
                    <a:pt x="22" y="10"/>
                  </a:lnTo>
                  <a:lnTo>
                    <a:pt x="20" y="6"/>
                  </a:lnTo>
                  <a:lnTo>
                    <a:pt x="18" y="4"/>
                  </a:lnTo>
                  <a:lnTo>
                    <a:pt x="14" y="2"/>
                  </a:lnTo>
                  <a:lnTo>
                    <a:pt x="14" y="2"/>
                  </a:lnTo>
                  <a:lnTo>
                    <a:pt x="8"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71" name="Freeform 56"/>
            <p:cNvSpPr>
              <a:spLocks/>
            </p:cNvSpPr>
            <p:nvPr/>
          </p:nvSpPr>
          <p:spPr bwMode="auto">
            <a:xfrm>
              <a:off x="3378" y="1446"/>
              <a:ext cx="22" cy="18"/>
            </a:xfrm>
            <a:custGeom>
              <a:avLst/>
              <a:gdLst>
                <a:gd name="T0" fmla="*/ 8 w 22"/>
                <a:gd name="T1" fmla="*/ 0 h 18"/>
                <a:gd name="T2" fmla="*/ 8 w 22"/>
                <a:gd name="T3" fmla="*/ 0 h 18"/>
                <a:gd name="T4" fmla="*/ 4 w 22"/>
                <a:gd name="T5" fmla="*/ 2 h 18"/>
                <a:gd name="T6" fmla="*/ 0 w 22"/>
                <a:gd name="T7" fmla="*/ 4 h 18"/>
                <a:gd name="T8" fmla="*/ 0 w 22"/>
                <a:gd name="T9" fmla="*/ 8 h 18"/>
                <a:gd name="T10" fmla="*/ 2 w 22"/>
                <a:gd name="T11" fmla="*/ 12 h 18"/>
                <a:gd name="T12" fmla="*/ 2 w 22"/>
                <a:gd name="T13" fmla="*/ 12 h 18"/>
                <a:gd name="T14" fmla="*/ 6 w 22"/>
                <a:gd name="T15" fmla="*/ 16 h 18"/>
                <a:gd name="T16" fmla="*/ 10 w 22"/>
                <a:gd name="T17" fmla="*/ 18 h 18"/>
                <a:gd name="T18" fmla="*/ 10 w 22"/>
                <a:gd name="T19" fmla="*/ 18 h 18"/>
                <a:gd name="T20" fmla="*/ 18 w 22"/>
                <a:gd name="T21" fmla="*/ 16 h 18"/>
                <a:gd name="T22" fmla="*/ 20 w 22"/>
                <a:gd name="T23" fmla="*/ 12 h 18"/>
                <a:gd name="T24" fmla="*/ 22 w 22"/>
                <a:gd name="T25" fmla="*/ 10 h 18"/>
                <a:gd name="T26" fmla="*/ 20 w 22"/>
                <a:gd name="T27" fmla="*/ 6 h 18"/>
                <a:gd name="T28" fmla="*/ 18 w 22"/>
                <a:gd name="T29" fmla="*/ 4 h 18"/>
                <a:gd name="T30" fmla="*/ 14 w 22"/>
                <a:gd name="T31" fmla="*/ 2 h 18"/>
                <a:gd name="T32" fmla="*/ 14 w 22"/>
                <a:gd name="T33" fmla="*/ 2 h 18"/>
                <a:gd name="T34" fmla="*/ 8 w 22"/>
                <a:gd name="T35"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2" h="18">
                  <a:moveTo>
                    <a:pt x="8" y="0"/>
                  </a:moveTo>
                  <a:lnTo>
                    <a:pt x="8" y="0"/>
                  </a:lnTo>
                  <a:lnTo>
                    <a:pt x="4" y="2"/>
                  </a:lnTo>
                  <a:lnTo>
                    <a:pt x="0" y="4"/>
                  </a:lnTo>
                  <a:lnTo>
                    <a:pt x="0" y="8"/>
                  </a:lnTo>
                  <a:lnTo>
                    <a:pt x="2" y="12"/>
                  </a:lnTo>
                  <a:lnTo>
                    <a:pt x="2" y="12"/>
                  </a:lnTo>
                  <a:lnTo>
                    <a:pt x="6" y="16"/>
                  </a:lnTo>
                  <a:lnTo>
                    <a:pt x="10" y="18"/>
                  </a:lnTo>
                  <a:lnTo>
                    <a:pt x="10" y="18"/>
                  </a:lnTo>
                  <a:lnTo>
                    <a:pt x="18" y="16"/>
                  </a:lnTo>
                  <a:lnTo>
                    <a:pt x="20" y="12"/>
                  </a:lnTo>
                  <a:lnTo>
                    <a:pt x="22" y="10"/>
                  </a:lnTo>
                  <a:lnTo>
                    <a:pt x="20" y="6"/>
                  </a:lnTo>
                  <a:lnTo>
                    <a:pt x="18" y="4"/>
                  </a:lnTo>
                  <a:lnTo>
                    <a:pt x="14" y="2"/>
                  </a:lnTo>
                  <a:lnTo>
                    <a:pt x="14" y="2"/>
                  </a:lnTo>
                  <a:lnTo>
                    <a:pt x="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72" name="Freeform 57"/>
            <p:cNvSpPr>
              <a:spLocks/>
            </p:cNvSpPr>
            <p:nvPr/>
          </p:nvSpPr>
          <p:spPr bwMode="auto">
            <a:xfrm>
              <a:off x="3122" y="1306"/>
              <a:ext cx="22" cy="10"/>
            </a:xfrm>
            <a:custGeom>
              <a:avLst/>
              <a:gdLst>
                <a:gd name="T0" fmla="*/ 12 w 22"/>
                <a:gd name="T1" fmla="*/ 0 h 10"/>
                <a:gd name="T2" fmla="*/ 12 w 22"/>
                <a:gd name="T3" fmla="*/ 0 h 10"/>
                <a:gd name="T4" fmla="*/ 0 w 22"/>
                <a:gd name="T5" fmla="*/ 0 h 10"/>
                <a:gd name="T6" fmla="*/ 0 w 22"/>
                <a:gd name="T7" fmla="*/ 0 h 10"/>
                <a:gd name="T8" fmla="*/ 0 w 22"/>
                <a:gd name="T9" fmla="*/ 0 h 10"/>
                <a:gd name="T10" fmla="*/ 6 w 22"/>
                <a:gd name="T11" fmla="*/ 6 h 10"/>
                <a:gd name="T12" fmla="*/ 6 w 22"/>
                <a:gd name="T13" fmla="*/ 6 h 10"/>
                <a:gd name="T14" fmla="*/ 10 w 22"/>
                <a:gd name="T15" fmla="*/ 8 h 10"/>
                <a:gd name="T16" fmla="*/ 16 w 22"/>
                <a:gd name="T17" fmla="*/ 10 h 10"/>
                <a:gd name="T18" fmla="*/ 16 w 22"/>
                <a:gd name="T19" fmla="*/ 10 h 10"/>
                <a:gd name="T20" fmla="*/ 18 w 22"/>
                <a:gd name="T21" fmla="*/ 10 h 10"/>
                <a:gd name="T22" fmla="*/ 22 w 22"/>
                <a:gd name="T23" fmla="*/ 8 h 10"/>
                <a:gd name="T24" fmla="*/ 22 w 22"/>
                <a:gd name="T25" fmla="*/ 8 h 10"/>
                <a:gd name="T26" fmla="*/ 22 w 22"/>
                <a:gd name="T27" fmla="*/ 4 h 10"/>
                <a:gd name="T28" fmla="*/ 22 w 22"/>
                <a:gd name="T29" fmla="*/ 2 h 10"/>
                <a:gd name="T30" fmla="*/ 18 w 22"/>
                <a:gd name="T31" fmla="*/ 0 h 10"/>
                <a:gd name="T32" fmla="*/ 12 w 22"/>
                <a:gd name="T3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 h="10">
                  <a:moveTo>
                    <a:pt x="12" y="0"/>
                  </a:moveTo>
                  <a:lnTo>
                    <a:pt x="12" y="0"/>
                  </a:lnTo>
                  <a:lnTo>
                    <a:pt x="0" y="0"/>
                  </a:lnTo>
                  <a:lnTo>
                    <a:pt x="0" y="0"/>
                  </a:lnTo>
                  <a:lnTo>
                    <a:pt x="0" y="0"/>
                  </a:lnTo>
                  <a:lnTo>
                    <a:pt x="6" y="6"/>
                  </a:lnTo>
                  <a:lnTo>
                    <a:pt x="6" y="6"/>
                  </a:lnTo>
                  <a:lnTo>
                    <a:pt x="10" y="8"/>
                  </a:lnTo>
                  <a:lnTo>
                    <a:pt x="16" y="10"/>
                  </a:lnTo>
                  <a:lnTo>
                    <a:pt x="16" y="10"/>
                  </a:lnTo>
                  <a:lnTo>
                    <a:pt x="18" y="10"/>
                  </a:lnTo>
                  <a:lnTo>
                    <a:pt x="22" y="8"/>
                  </a:lnTo>
                  <a:lnTo>
                    <a:pt x="22" y="8"/>
                  </a:lnTo>
                  <a:lnTo>
                    <a:pt x="22" y="4"/>
                  </a:lnTo>
                  <a:lnTo>
                    <a:pt x="22" y="2"/>
                  </a:lnTo>
                  <a:lnTo>
                    <a:pt x="18" y="0"/>
                  </a:lnTo>
                  <a:lnTo>
                    <a:pt x="12"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73" name="Freeform 58"/>
            <p:cNvSpPr>
              <a:spLocks/>
            </p:cNvSpPr>
            <p:nvPr/>
          </p:nvSpPr>
          <p:spPr bwMode="auto">
            <a:xfrm>
              <a:off x="3122" y="1306"/>
              <a:ext cx="22" cy="10"/>
            </a:xfrm>
            <a:custGeom>
              <a:avLst/>
              <a:gdLst>
                <a:gd name="T0" fmla="*/ 12 w 22"/>
                <a:gd name="T1" fmla="*/ 0 h 10"/>
                <a:gd name="T2" fmla="*/ 12 w 22"/>
                <a:gd name="T3" fmla="*/ 0 h 10"/>
                <a:gd name="T4" fmla="*/ 0 w 22"/>
                <a:gd name="T5" fmla="*/ 0 h 10"/>
                <a:gd name="T6" fmla="*/ 0 w 22"/>
                <a:gd name="T7" fmla="*/ 0 h 10"/>
                <a:gd name="T8" fmla="*/ 0 w 22"/>
                <a:gd name="T9" fmla="*/ 0 h 10"/>
                <a:gd name="T10" fmla="*/ 6 w 22"/>
                <a:gd name="T11" fmla="*/ 6 h 10"/>
                <a:gd name="T12" fmla="*/ 6 w 22"/>
                <a:gd name="T13" fmla="*/ 6 h 10"/>
                <a:gd name="T14" fmla="*/ 10 w 22"/>
                <a:gd name="T15" fmla="*/ 8 h 10"/>
                <a:gd name="T16" fmla="*/ 16 w 22"/>
                <a:gd name="T17" fmla="*/ 10 h 10"/>
                <a:gd name="T18" fmla="*/ 16 w 22"/>
                <a:gd name="T19" fmla="*/ 10 h 10"/>
                <a:gd name="T20" fmla="*/ 18 w 22"/>
                <a:gd name="T21" fmla="*/ 10 h 10"/>
                <a:gd name="T22" fmla="*/ 22 w 22"/>
                <a:gd name="T23" fmla="*/ 8 h 10"/>
                <a:gd name="T24" fmla="*/ 22 w 22"/>
                <a:gd name="T25" fmla="*/ 8 h 10"/>
                <a:gd name="T26" fmla="*/ 22 w 22"/>
                <a:gd name="T27" fmla="*/ 4 h 10"/>
                <a:gd name="T28" fmla="*/ 22 w 22"/>
                <a:gd name="T29" fmla="*/ 2 h 10"/>
                <a:gd name="T30" fmla="*/ 18 w 22"/>
                <a:gd name="T31" fmla="*/ 0 h 10"/>
                <a:gd name="T32" fmla="*/ 12 w 22"/>
                <a:gd name="T3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 h="10">
                  <a:moveTo>
                    <a:pt x="12" y="0"/>
                  </a:moveTo>
                  <a:lnTo>
                    <a:pt x="12" y="0"/>
                  </a:lnTo>
                  <a:lnTo>
                    <a:pt x="0" y="0"/>
                  </a:lnTo>
                  <a:lnTo>
                    <a:pt x="0" y="0"/>
                  </a:lnTo>
                  <a:lnTo>
                    <a:pt x="0" y="0"/>
                  </a:lnTo>
                  <a:lnTo>
                    <a:pt x="6" y="6"/>
                  </a:lnTo>
                  <a:lnTo>
                    <a:pt x="6" y="6"/>
                  </a:lnTo>
                  <a:lnTo>
                    <a:pt x="10" y="8"/>
                  </a:lnTo>
                  <a:lnTo>
                    <a:pt x="16" y="10"/>
                  </a:lnTo>
                  <a:lnTo>
                    <a:pt x="16" y="10"/>
                  </a:lnTo>
                  <a:lnTo>
                    <a:pt x="18" y="10"/>
                  </a:lnTo>
                  <a:lnTo>
                    <a:pt x="22" y="8"/>
                  </a:lnTo>
                  <a:lnTo>
                    <a:pt x="22" y="8"/>
                  </a:lnTo>
                  <a:lnTo>
                    <a:pt x="22" y="4"/>
                  </a:lnTo>
                  <a:lnTo>
                    <a:pt x="22" y="2"/>
                  </a:lnTo>
                  <a:lnTo>
                    <a:pt x="18" y="0"/>
                  </a:lnTo>
                  <a:lnTo>
                    <a:pt x="1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74" name="Freeform 59"/>
            <p:cNvSpPr>
              <a:spLocks/>
            </p:cNvSpPr>
            <p:nvPr/>
          </p:nvSpPr>
          <p:spPr bwMode="auto">
            <a:xfrm>
              <a:off x="2760" y="1636"/>
              <a:ext cx="34" cy="138"/>
            </a:xfrm>
            <a:custGeom>
              <a:avLst/>
              <a:gdLst>
                <a:gd name="T0" fmla="*/ 24 w 34"/>
                <a:gd name="T1" fmla="*/ 0 h 138"/>
                <a:gd name="T2" fmla="*/ 24 w 34"/>
                <a:gd name="T3" fmla="*/ 0 h 138"/>
                <a:gd name="T4" fmla="*/ 20 w 34"/>
                <a:gd name="T5" fmla="*/ 0 h 138"/>
                <a:gd name="T6" fmla="*/ 16 w 34"/>
                <a:gd name="T7" fmla="*/ 4 h 138"/>
                <a:gd name="T8" fmla="*/ 16 w 34"/>
                <a:gd name="T9" fmla="*/ 4 h 138"/>
                <a:gd name="T10" fmla="*/ 12 w 34"/>
                <a:gd name="T11" fmla="*/ 8 h 138"/>
                <a:gd name="T12" fmla="*/ 10 w 34"/>
                <a:gd name="T13" fmla="*/ 14 h 138"/>
                <a:gd name="T14" fmla="*/ 4 w 34"/>
                <a:gd name="T15" fmla="*/ 26 h 138"/>
                <a:gd name="T16" fmla="*/ 4 w 34"/>
                <a:gd name="T17" fmla="*/ 26 h 138"/>
                <a:gd name="T18" fmla="*/ 2 w 34"/>
                <a:gd name="T19" fmla="*/ 34 h 138"/>
                <a:gd name="T20" fmla="*/ 4 w 34"/>
                <a:gd name="T21" fmla="*/ 40 h 138"/>
                <a:gd name="T22" fmla="*/ 6 w 34"/>
                <a:gd name="T23" fmla="*/ 46 h 138"/>
                <a:gd name="T24" fmla="*/ 8 w 34"/>
                <a:gd name="T25" fmla="*/ 54 h 138"/>
                <a:gd name="T26" fmla="*/ 8 w 34"/>
                <a:gd name="T27" fmla="*/ 54 h 138"/>
                <a:gd name="T28" fmla="*/ 8 w 34"/>
                <a:gd name="T29" fmla="*/ 76 h 138"/>
                <a:gd name="T30" fmla="*/ 6 w 34"/>
                <a:gd name="T31" fmla="*/ 96 h 138"/>
                <a:gd name="T32" fmla="*/ 2 w 34"/>
                <a:gd name="T33" fmla="*/ 118 h 138"/>
                <a:gd name="T34" fmla="*/ 0 w 34"/>
                <a:gd name="T35" fmla="*/ 138 h 138"/>
                <a:gd name="T36" fmla="*/ 0 w 34"/>
                <a:gd name="T37" fmla="*/ 138 h 138"/>
                <a:gd name="T38" fmla="*/ 0 w 34"/>
                <a:gd name="T39" fmla="*/ 138 h 138"/>
                <a:gd name="T40" fmla="*/ 0 w 34"/>
                <a:gd name="T41" fmla="*/ 138 h 138"/>
                <a:gd name="T42" fmla="*/ 10 w 34"/>
                <a:gd name="T43" fmla="*/ 132 h 138"/>
                <a:gd name="T44" fmla="*/ 10 w 34"/>
                <a:gd name="T45" fmla="*/ 132 h 138"/>
                <a:gd name="T46" fmla="*/ 14 w 34"/>
                <a:gd name="T47" fmla="*/ 126 h 138"/>
                <a:gd name="T48" fmla="*/ 18 w 34"/>
                <a:gd name="T49" fmla="*/ 120 h 138"/>
                <a:gd name="T50" fmla="*/ 18 w 34"/>
                <a:gd name="T51" fmla="*/ 120 h 138"/>
                <a:gd name="T52" fmla="*/ 18 w 34"/>
                <a:gd name="T53" fmla="*/ 114 h 138"/>
                <a:gd name="T54" fmla="*/ 18 w 34"/>
                <a:gd name="T55" fmla="*/ 110 h 138"/>
                <a:gd name="T56" fmla="*/ 16 w 34"/>
                <a:gd name="T57" fmla="*/ 108 h 138"/>
                <a:gd name="T58" fmla="*/ 12 w 34"/>
                <a:gd name="T59" fmla="*/ 102 h 138"/>
                <a:gd name="T60" fmla="*/ 12 w 34"/>
                <a:gd name="T61" fmla="*/ 102 h 138"/>
                <a:gd name="T62" fmla="*/ 10 w 34"/>
                <a:gd name="T63" fmla="*/ 96 h 138"/>
                <a:gd name="T64" fmla="*/ 10 w 34"/>
                <a:gd name="T65" fmla="*/ 92 h 138"/>
                <a:gd name="T66" fmla="*/ 14 w 34"/>
                <a:gd name="T67" fmla="*/ 88 h 138"/>
                <a:gd name="T68" fmla="*/ 18 w 34"/>
                <a:gd name="T69" fmla="*/ 88 h 138"/>
                <a:gd name="T70" fmla="*/ 28 w 34"/>
                <a:gd name="T71" fmla="*/ 84 h 138"/>
                <a:gd name="T72" fmla="*/ 32 w 34"/>
                <a:gd name="T73" fmla="*/ 82 h 138"/>
                <a:gd name="T74" fmla="*/ 34 w 34"/>
                <a:gd name="T75" fmla="*/ 78 h 138"/>
                <a:gd name="T76" fmla="*/ 34 w 34"/>
                <a:gd name="T77" fmla="*/ 78 h 138"/>
                <a:gd name="T78" fmla="*/ 34 w 34"/>
                <a:gd name="T79" fmla="*/ 74 h 138"/>
                <a:gd name="T80" fmla="*/ 32 w 34"/>
                <a:gd name="T81" fmla="*/ 68 h 138"/>
                <a:gd name="T82" fmla="*/ 28 w 34"/>
                <a:gd name="T83" fmla="*/ 64 h 138"/>
                <a:gd name="T84" fmla="*/ 28 w 34"/>
                <a:gd name="T85" fmla="*/ 58 h 138"/>
                <a:gd name="T86" fmla="*/ 28 w 34"/>
                <a:gd name="T87" fmla="*/ 58 h 138"/>
                <a:gd name="T88" fmla="*/ 28 w 34"/>
                <a:gd name="T89" fmla="*/ 48 h 138"/>
                <a:gd name="T90" fmla="*/ 26 w 34"/>
                <a:gd name="T91" fmla="*/ 38 h 138"/>
                <a:gd name="T92" fmla="*/ 26 w 34"/>
                <a:gd name="T93" fmla="*/ 38 h 138"/>
                <a:gd name="T94" fmla="*/ 28 w 34"/>
                <a:gd name="T95" fmla="*/ 18 h 138"/>
                <a:gd name="T96" fmla="*/ 28 w 34"/>
                <a:gd name="T97" fmla="*/ 6 h 138"/>
                <a:gd name="T98" fmla="*/ 26 w 34"/>
                <a:gd name="T99" fmla="*/ 2 h 138"/>
                <a:gd name="T100" fmla="*/ 24 w 34"/>
                <a:gd name="T101"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4" h="138">
                  <a:moveTo>
                    <a:pt x="24" y="0"/>
                  </a:moveTo>
                  <a:lnTo>
                    <a:pt x="24" y="0"/>
                  </a:lnTo>
                  <a:lnTo>
                    <a:pt x="20" y="0"/>
                  </a:lnTo>
                  <a:lnTo>
                    <a:pt x="16" y="4"/>
                  </a:lnTo>
                  <a:lnTo>
                    <a:pt x="16" y="4"/>
                  </a:lnTo>
                  <a:lnTo>
                    <a:pt x="12" y="8"/>
                  </a:lnTo>
                  <a:lnTo>
                    <a:pt x="10" y="14"/>
                  </a:lnTo>
                  <a:lnTo>
                    <a:pt x="4" y="26"/>
                  </a:lnTo>
                  <a:lnTo>
                    <a:pt x="4" y="26"/>
                  </a:lnTo>
                  <a:lnTo>
                    <a:pt x="2" y="34"/>
                  </a:lnTo>
                  <a:lnTo>
                    <a:pt x="4" y="40"/>
                  </a:lnTo>
                  <a:lnTo>
                    <a:pt x="6" y="46"/>
                  </a:lnTo>
                  <a:lnTo>
                    <a:pt x="8" y="54"/>
                  </a:lnTo>
                  <a:lnTo>
                    <a:pt x="8" y="54"/>
                  </a:lnTo>
                  <a:lnTo>
                    <a:pt x="8" y="76"/>
                  </a:lnTo>
                  <a:lnTo>
                    <a:pt x="6" y="96"/>
                  </a:lnTo>
                  <a:lnTo>
                    <a:pt x="2" y="118"/>
                  </a:lnTo>
                  <a:lnTo>
                    <a:pt x="0" y="138"/>
                  </a:lnTo>
                  <a:lnTo>
                    <a:pt x="0" y="138"/>
                  </a:lnTo>
                  <a:lnTo>
                    <a:pt x="0" y="138"/>
                  </a:lnTo>
                  <a:lnTo>
                    <a:pt x="0" y="138"/>
                  </a:lnTo>
                  <a:lnTo>
                    <a:pt x="10" y="132"/>
                  </a:lnTo>
                  <a:lnTo>
                    <a:pt x="10" y="132"/>
                  </a:lnTo>
                  <a:lnTo>
                    <a:pt x="14" y="126"/>
                  </a:lnTo>
                  <a:lnTo>
                    <a:pt x="18" y="120"/>
                  </a:lnTo>
                  <a:lnTo>
                    <a:pt x="18" y="120"/>
                  </a:lnTo>
                  <a:lnTo>
                    <a:pt x="18" y="114"/>
                  </a:lnTo>
                  <a:lnTo>
                    <a:pt x="18" y="110"/>
                  </a:lnTo>
                  <a:lnTo>
                    <a:pt x="16" y="108"/>
                  </a:lnTo>
                  <a:lnTo>
                    <a:pt x="12" y="102"/>
                  </a:lnTo>
                  <a:lnTo>
                    <a:pt x="12" y="102"/>
                  </a:lnTo>
                  <a:lnTo>
                    <a:pt x="10" y="96"/>
                  </a:lnTo>
                  <a:lnTo>
                    <a:pt x="10" y="92"/>
                  </a:lnTo>
                  <a:lnTo>
                    <a:pt x="14" y="88"/>
                  </a:lnTo>
                  <a:lnTo>
                    <a:pt x="18" y="88"/>
                  </a:lnTo>
                  <a:lnTo>
                    <a:pt x="28" y="84"/>
                  </a:lnTo>
                  <a:lnTo>
                    <a:pt x="32" y="82"/>
                  </a:lnTo>
                  <a:lnTo>
                    <a:pt x="34" y="78"/>
                  </a:lnTo>
                  <a:lnTo>
                    <a:pt x="34" y="78"/>
                  </a:lnTo>
                  <a:lnTo>
                    <a:pt x="34" y="74"/>
                  </a:lnTo>
                  <a:lnTo>
                    <a:pt x="32" y="68"/>
                  </a:lnTo>
                  <a:lnTo>
                    <a:pt x="28" y="64"/>
                  </a:lnTo>
                  <a:lnTo>
                    <a:pt x="28" y="58"/>
                  </a:lnTo>
                  <a:lnTo>
                    <a:pt x="28" y="58"/>
                  </a:lnTo>
                  <a:lnTo>
                    <a:pt x="28" y="48"/>
                  </a:lnTo>
                  <a:lnTo>
                    <a:pt x="26" y="38"/>
                  </a:lnTo>
                  <a:lnTo>
                    <a:pt x="26" y="38"/>
                  </a:lnTo>
                  <a:lnTo>
                    <a:pt x="28" y="18"/>
                  </a:lnTo>
                  <a:lnTo>
                    <a:pt x="28" y="6"/>
                  </a:lnTo>
                  <a:lnTo>
                    <a:pt x="26" y="2"/>
                  </a:lnTo>
                  <a:lnTo>
                    <a:pt x="24"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75" name="Freeform 60"/>
            <p:cNvSpPr>
              <a:spLocks/>
            </p:cNvSpPr>
            <p:nvPr/>
          </p:nvSpPr>
          <p:spPr bwMode="auto">
            <a:xfrm>
              <a:off x="2760" y="1636"/>
              <a:ext cx="34" cy="138"/>
            </a:xfrm>
            <a:custGeom>
              <a:avLst/>
              <a:gdLst>
                <a:gd name="T0" fmla="*/ 24 w 34"/>
                <a:gd name="T1" fmla="*/ 0 h 138"/>
                <a:gd name="T2" fmla="*/ 24 w 34"/>
                <a:gd name="T3" fmla="*/ 0 h 138"/>
                <a:gd name="T4" fmla="*/ 20 w 34"/>
                <a:gd name="T5" fmla="*/ 0 h 138"/>
                <a:gd name="T6" fmla="*/ 16 w 34"/>
                <a:gd name="T7" fmla="*/ 4 h 138"/>
                <a:gd name="T8" fmla="*/ 16 w 34"/>
                <a:gd name="T9" fmla="*/ 4 h 138"/>
                <a:gd name="T10" fmla="*/ 12 w 34"/>
                <a:gd name="T11" fmla="*/ 8 h 138"/>
                <a:gd name="T12" fmla="*/ 10 w 34"/>
                <a:gd name="T13" fmla="*/ 14 h 138"/>
                <a:gd name="T14" fmla="*/ 4 w 34"/>
                <a:gd name="T15" fmla="*/ 26 h 138"/>
                <a:gd name="T16" fmla="*/ 4 w 34"/>
                <a:gd name="T17" fmla="*/ 26 h 138"/>
                <a:gd name="T18" fmla="*/ 2 w 34"/>
                <a:gd name="T19" fmla="*/ 34 h 138"/>
                <a:gd name="T20" fmla="*/ 4 w 34"/>
                <a:gd name="T21" fmla="*/ 40 h 138"/>
                <a:gd name="T22" fmla="*/ 6 w 34"/>
                <a:gd name="T23" fmla="*/ 46 h 138"/>
                <a:gd name="T24" fmla="*/ 8 w 34"/>
                <a:gd name="T25" fmla="*/ 54 h 138"/>
                <a:gd name="T26" fmla="*/ 8 w 34"/>
                <a:gd name="T27" fmla="*/ 54 h 138"/>
                <a:gd name="T28" fmla="*/ 8 w 34"/>
                <a:gd name="T29" fmla="*/ 76 h 138"/>
                <a:gd name="T30" fmla="*/ 6 w 34"/>
                <a:gd name="T31" fmla="*/ 96 h 138"/>
                <a:gd name="T32" fmla="*/ 2 w 34"/>
                <a:gd name="T33" fmla="*/ 118 h 138"/>
                <a:gd name="T34" fmla="*/ 0 w 34"/>
                <a:gd name="T35" fmla="*/ 138 h 138"/>
                <a:gd name="T36" fmla="*/ 0 w 34"/>
                <a:gd name="T37" fmla="*/ 138 h 138"/>
                <a:gd name="T38" fmla="*/ 0 w 34"/>
                <a:gd name="T39" fmla="*/ 138 h 138"/>
                <a:gd name="T40" fmla="*/ 0 w 34"/>
                <a:gd name="T41" fmla="*/ 138 h 138"/>
                <a:gd name="T42" fmla="*/ 10 w 34"/>
                <a:gd name="T43" fmla="*/ 132 h 138"/>
                <a:gd name="T44" fmla="*/ 10 w 34"/>
                <a:gd name="T45" fmla="*/ 132 h 138"/>
                <a:gd name="T46" fmla="*/ 14 w 34"/>
                <a:gd name="T47" fmla="*/ 126 h 138"/>
                <a:gd name="T48" fmla="*/ 18 w 34"/>
                <a:gd name="T49" fmla="*/ 120 h 138"/>
                <a:gd name="T50" fmla="*/ 18 w 34"/>
                <a:gd name="T51" fmla="*/ 120 h 138"/>
                <a:gd name="T52" fmla="*/ 18 w 34"/>
                <a:gd name="T53" fmla="*/ 114 h 138"/>
                <a:gd name="T54" fmla="*/ 18 w 34"/>
                <a:gd name="T55" fmla="*/ 110 h 138"/>
                <a:gd name="T56" fmla="*/ 16 w 34"/>
                <a:gd name="T57" fmla="*/ 108 h 138"/>
                <a:gd name="T58" fmla="*/ 12 w 34"/>
                <a:gd name="T59" fmla="*/ 102 h 138"/>
                <a:gd name="T60" fmla="*/ 12 w 34"/>
                <a:gd name="T61" fmla="*/ 102 h 138"/>
                <a:gd name="T62" fmla="*/ 10 w 34"/>
                <a:gd name="T63" fmla="*/ 96 h 138"/>
                <a:gd name="T64" fmla="*/ 10 w 34"/>
                <a:gd name="T65" fmla="*/ 92 h 138"/>
                <a:gd name="T66" fmla="*/ 14 w 34"/>
                <a:gd name="T67" fmla="*/ 88 h 138"/>
                <a:gd name="T68" fmla="*/ 18 w 34"/>
                <a:gd name="T69" fmla="*/ 88 h 138"/>
                <a:gd name="T70" fmla="*/ 28 w 34"/>
                <a:gd name="T71" fmla="*/ 84 h 138"/>
                <a:gd name="T72" fmla="*/ 32 w 34"/>
                <a:gd name="T73" fmla="*/ 82 h 138"/>
                <a:gd name="T74" fmla="*/ 34 w 34"/>
                <a:gd name="T75" fmla="*/ 78 h 138"/>
                <a:gd name="T76" fmla="*/ 34 w 34"/>
                <a:gd name="T77" fmla="*/ 78 h 138"/>
                <a:gd name="T78" fmla="*/ 34 w 34"/>
                <a:gd name="T79" fmla="*/ 74 h 138"/>
                <a:gd name="T80" fmla="*/ 32 w 34"/>
                <a:gd name="T81" fmla="*/ 68 h 138"/>
                <a:gd name="T82" fmla="*/ 28 w 34"/>
                <a:gd name="T83" fmla="*/ 64 h 138"/>
                <a:gd name="T84" fmla="*/ 28 w 34"/>
                <a:gd name="T85" fmla="*/ 58 h 138"/>
                <a:gd name="T86" fmla="*/ 28 w 34"/>
                <a:gd name="T87" fmla="*/ 58 h 138"/>
                <a:gd name="T88" fmla="*/ 28 w 34"/>
                <a:gd name="T89" fmla="*/ 48 h 138"/>
                <a:gd name="T90" fmla="*/ 26 w 34"/>
                <a:gd name="T91" fmla="*/ 38 h 138"/>
                <a:gd name="T92" fmla="*/ 26 w 34"/>
                <a:gd name="T93" fmla="*/ 38 h 138"/>
                <a:gd name="T94" fmla="*/ 28 w 34"/>
                <a:gd name="T95" fmla="*/ 18 h 138"/>
                <a:gd name="T96" fmla="*/ 28 w 34"/>
                <a:gd name="T97" fmla="*/ 6 h 138"/>
                <a:gd name="T98" fmla="*/ 26 w 34"/>
                <a:gd name="T99" fmla="*/ 2 h 138"/>
                <a:gd name="T100" fmla="*/ 24 w 34"/>
                <a:gd name="T101"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4" h="138">
                  <a:moveTo>
                    <a:pt x="24" y="0"/>
                  </a:moveTo>
                  <a:lnTo>
                    <a:pt x="24" y="0"/>
                  </a:lnTo>
                  <a:lnTo>
                    <a:pt x="20" y="0"/>
                  </a:lnTo>
                  <a:lnTo>
                    <a:pt x="16" y="4"/>
                  </a:lnTo>
                  <a:lnTo>
                    <a:pt x="16" y="4"/>
                  </a:lnTo>
                  <a:lnTo>
                    <a:pt x="12" y="8"/>
                  </a:lnTo>
                  <a:lnTo>
                    <a:pt x="10" y="14"/>
                  </a:lnTo>
                  <a:lnTo>
                    <a:pt x="4" y="26"/>
                  </a:lnTo>
                  <a:lnTo>
                    <a:pt x="4" y="26"/>
                  </a:lnTo>
                  <a:lnTo>
                    <a:pt x="2" y="34"/>
                  </a:lnTo>
                  <a:lnTo>
                    <a:pt x="4" y="40"/>
                  </a:lnTo>
                  <a:lnTo>
                    <a:pt x="6" y="46"/>
                  </a:lnTo>
                  <a:lnTo>
                    <a:pt x="8" y="54"/>
                  </a:lnTo>
                  <a:lnTo>
                    <a:pt x="8" y="54"/>
                  </a:lnTo>
                  <a:lnTo>
                    <a:pt x="8" y="76"/>
                  </a:lnTo>
                  <a:lnTo>
                    <a:pt x="6" y="96"/>
                  </a:lnTo>
                  <a:lnTo>
                    <a:pt x="2" y="118"/>
                  </a:lnTo>
                  <a:lnTo>
                    <a:pt x="0" y="138"/>
                  </a:lnTo>
                  <a:lnTo>
                    <a:pt x="0" y="138"/>
                  </a:lnTo>
                  <a:lnTo>
                    <a:pt x="0" y="138"/>
                  </a:lnTo>
                  <a:lnTo>
                    <a:pt x="0" y="138"/>
                  </a:lnTo>
                  <a:lnTo>
                    <a:pt x="10" y="132"/>
                  </a:lnTo>
                  <a:lnTo>
                    <a:pt x="10" y="132"/>
                  </a:lnTo>
                  <a:lnTo>
                    <a:pt x="14" y="126"/>
                  </a:lnTo>
                  <a:lnTo>
                    <a:pt x="18" y="120"/>
                  </a:lnTo>
                  <a:lnTo>
                    <a:pt x="18" y="120"/>
                  </a:lnTo>
                  <a:lnTo>
                    <a:pt x="18" y="114"/>
                  </a:lnTo>
                  <a:lnTo>
                    <a:pt x="18" y="110"/>
                  </a:lnTo>
                  <a:lnTo>
                    <a:pt x="16" y="108"/>
                  </a:lnTo>
                  <a:lnTo>
                    <a:pt x="12" y="102"/>
                  </a:lnTo>
                  <a:lnTo>
                    <a:pt x="12" y="102"/>
                  </a:lnTo>
                  <a:lnTo>
                    <a:pt x="10" y="96"/>
                  </a:lnTo>
                  <a:lnTo>
                    <a:pt x="10" y="92"/>
                  </a:lnTo>
                  <a:lnTo>
                    <a:pt x="14" y="88"/>
                  </a:lnTo>
                  <a:lnTo>
                    <a:pt x="18" y="88"/>
                  </a:lnTo>
                  <a:lnTo>
                    <a:pt x="28" y="84"/>
                  </a:lnTo>
                  <a:lnTo>
                    <a:pt x="32" y="82"/>
                  </a:lnTo>
                  <a:lnTo>
                    <a:pt x="34" y="78"/>
                  </a:lnTo>
                  <a:lnTo>
                    <a:pt x="34" y="78"/>
                  </a:lnTo>
                  <a:lnTo>
                    <a:pt x="34" y="74"/>
                  </a:lnTo>
                  <a:lnTo>
                    <a:pt x="32" y="68"/>
                  </a:lnTo>
                  <a:lnTo>
                    <a:pt x="28" y="64"/>
                  </a:lnTo>
                  <a:lnTo>
                    <a:pt x="28" y="58"/>
                  </a:lnTo>
                  <a:lnTo>
                    <a:pt x="28" y="58"/>
                  </a:lnTo>
                  <a:lnTo>
                    <a:pt x="28" y="48"/>
                  </a:lnTo>
                  <a:lnTo>
                    <a:pt x="26" y="38"/>
                  </a:lnTo>
                  <a:lnTo>
                    <a:pt x="26" y="38"/>
                  </a:lnTo>
                  <a:lnTo>
                    <a:pt x="28" y="18"/>
                  </a:lnTo>
                  <a:lnTo>
                    <a:pt x="28" y="6"/>
                  </a:lnTo>
                  <a:lnTo>
                    <a:pt x="26" y="2"/>
                  </a:lnTo>
                  <a:lnTo>
                    <a:pt x="2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76" name="Freeform 61"/>
            <p:cNvSpPr>
              <a:spLocks/>
            </p:cNvSpPr>
            <p:nvPr/>
          </p:nvSpPr>
          <p:spPr bwMode="auto">
            <a:xfrm>
              <a:off x="2736" y="1784"/>
              <a:ext cx="72" cy="64"/>
            </a:xfrm>
            <a:custGeom>
              <a:avLst/>
              <a:gdLst>
                <a:gd name="T0" fmla="*/ 20 w 72"/>
                <a:gd name="T1" fmla="*/ 0 h 64"/>
                <a:gd name="T2" fmla="*/ 20 w 72"/>
                <a:gd name="T3" fmla="*/ 0 h 64"/>
                <a:gd name="T4" fmla="*/ 18 w 72"/>
                <a:gd name="T5" fmla="*/ 2 h 64"/>
                <a:gd name="T6" fmla="*/ 18 w 72"/>
                <a:gd name="T7" fmla="*/ 2 h 64"/>
                <a:gd name="T8" fmla="*/ 14 w 72"/>
                <a:gd name="T9" fmla="*/ 8 h 64"/>
                <a:gd name="T10" fmla="*/ 12 w 72"/>
                <a:gd name="T11" fmla="*/ 16 h 64"/>
                <a:gd name="T12" fmla="*/ 10 w 72"/>
                <a:gd name="T13" fmla="*/ 24 h 64"/>
                <a:gd name="T14" fmla="*/ 10 w 72"/>
                <a:gd name="T15" fmla="*/ 30 h 64"/>
                <a:gd name="T16" fmla="*/ 10 w 72"/>
                <a:gd name="T17" fmla="*/ 30 h 64"/>
                <a:gd name="T18" fmla="*/ 4 w 72"/>
                <a:gd name="T19" fmla="*/ 38 h 64"/>
                <a:gd name="T20" fmla="*/ 0 w 72"/>
                <a:gd name="T21" fmla="*/ 40 h 64"/>
                <a:gd name="T22" fmla="*/ 0 w 72"/>
                <a:gd name="T23" fmla="*/ 44 h 64"/>
                <a:gd name="T24" fmla="*/ 0 w 72"/>
                <a:gd name="T25" fmla="*/ 44 h 64"/>
                <a:gd name="T26" fmla="*/ 2 w 72"/>
                <a:gd name="T27" fmla="*/ 48 h 64"/>
                <a:gd name="T28" fmla="*/ 4 w 72"/>
                <a:gd name="T29" fmla="*/ 50 h 64"/>
                <a:gd name="T30" fmla="*/ 4 w 72"/>
                <a:gd name="T31" fmla="*/ 50 h 64"/>
                <a:gd name="T32" fmla="*/ 8 w 72"/>
                <a:gd name="T33" fmla="*/ 50 h 64"/>
                <a:gd name="T34" fmla="*/ 8 w 72"/>
                <a:gd name="T35" fmla="*/ 50 h 64"/>
                <a:gd name="T36" fmla="*/ 12 w 72"/>
                <a:gd name="T37" fmla="*/ 50 h 64"/>
                <a:gd name="T38" fmla="*/ 12 w 72"/>
                <a:gd name="T39" fmla="*/ 50 h 64"/>
                <a:gd name="T40" fmla="*/ 16 w 72"/>
                <a:gd name="T41" fmla="*/ 50 h 64"/>
                <a:gd name="T42" fmla="*/ 16 w 72"/>
                <a:gd name="T43" fmla="*/ 50 h 64"/>
                <a:gd name="T44" fmla="*/ 20 w 72"/>
                <a:gd name="T45" fmla="*/ 52 h 64"/>
                <a:gd name="T46" fmla="*/ 24 w 72"/>
                <a:gd name="T47" fmla="*/ 56 h 64"/>
                <a:gd name="T48" fmla="*/ 24 w 72"/>
                <a:gd name="T49" fmla="*/ 56 h 64"/>
                <a:gd name="T50" fmla="*/ 26 w 72"/>
                <a:gd name="T51" fmla="*/ 60 h 64"/>
                <a:gd name="T52" fmla="*/ 28 w 72"/>
                <a:gd name="T53" fmla="*/ 62 h 64"/>
                <a:gd name="T54" fmla="*/ 30 w 72"/>
                <a:gd name="T55" fmla="*/ 64 h 64"/>
                <a:gd name="T56" fmla="*/ 30 w 72"/>
                <a:gd name="T57" fmla="*/ 64 h 64"/>
                <a:gd name="T58" fmla="*/ 32 w 72"/>
                <a:gd name="T59" fmla="*/ 64 h 64"/>
                <a:gd name="T60" fmla="*/ 32 w 72"/>
                <a:gd name="T61" fmla="*/ 64 h 64"/>
                <a:gd name="T62" fmla="*/ 36 w 72"/>
                <a:gd name="T63" fmla="*/ 62 h 64"/>
                <a:gd name="T64" fmla="*/ 36 w 72"/>
                <a:gd name="T65" fmla="*/ 60 h 64"/>
                <a:gd name="T66" fmla="*/ 38 w 72"/>
                <a:gd name="T67" fmla="*/ 56 h 64"/>
                <a:gd name="T68" fmla="*/ 40 w 72"/>
                <a:gd name="T69" fmla="*/ 54 h 64"/>
                <a:gd name="T70" fmla="*/ 40 w 72"/>
                <a:gd name="T71" fmla="*/ 54 h 64"/>
                <a:gd name="T72" fmla="*/ 50 w 72"/>
                <a:gd name="T73" fmla="*/ 48 h 64"/>
                <a:gd name="T74" fmla="*/ 64 w 72"/>
                <a:gd name="T75" fmla="*/ 42 h 64"/>
                <a:gd name="T76" fmla="*/ 70 w 72"/>
                <a:gd name="T77" fmla="*/ 38 h 64"/>
                <a:gd name="T78" fmla="*/ 72 w 72"/>
                <a:gd name="T79" fmla="*/ 34 h 64"/>
                <a:gd name="T80" fmla="*/ 70 w 72"/>
                <a:gd name="T81" fmla="*/ 30 h 64"/>
                <a:gd name="T82" fmla="*/ 60 w 72"/>
                <a:gd name="T83" fmla="*/ 26 h 64"/>
                <a:gd name="T84" fmla="*/ 60 w 72"/>
                <a:gd name="T85" fmla="*/ 26 h 64"/>
                <a:gd name="T86" fmla="*/ 46 w 72"/>
                <a:gd name="T87" fmla="*/ 20 h 64"/>
                <a:gd name="T88" fmla="*/ 40 w 72"/>
                <a:gd name="T89" fmla="*/ 16 h 64"/>
                <a:gd name="T90" fmla="*/ 34 w 72"/>
                <a:gd name="T91" fmla="*/ 12 h 64"/>
                <a:gd name="T92" fmla="*/ 34 w 72"/>
                <a:gd name="T93" fmla="*/ 12 h 64"/>
                <a:gd name="T94" fmla="*/ 28 w 72"/>
                <a:gd name="T95" fmla="*/ 4 h 64"/>
                <a:gd name="T96" fmla="*/ 24 w 72"/>
                <a:gd name="T97" fmla="*/ 2 h 64"/>
                <a:gd name="T98" fmla="*/ 20 w 72"/>
                <a:gd name="T99"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2" h="64">
                  <a:moveTo>
                    <a:pt x="20" y="0"/>
                  </a:moveTo>
                  <a:lnTo>
                    <a:pt x="20" y="0"/>
                  </a:lnTo>
                  <a:lnTo>
                    <a:pt x="18" y="2"/>
                  </a:lnTo>
                  <a:lnTo>
                    <a:pt x="18" y="2"/>
                  </a:lnTo>
                  <a:lnTo>
                    <a:pt x="14" y="8"/>
                  </a:lnTo>
                  <a:lnTo>
                    <a:pt x="12" y="16"/>
                  </a:lnTo>
                  <a:lnTo>
                    <a:pt x="10" y="24"/>
                  </a:lnTo>
                  <a:lnTo>
                    <a:pt x="10" y="30"/>
                  </a:lnTo>
                  <a:lnTo>
                    <a:pt x="10" y="30"/>
                  </a:lnTo>
                  <a:lnTo>
                    <a:pt x="4" y="38"/>
                  </a:lnTo>
                  <a:lnTo>
                    <a:pt x="0" y="40"/>
                  </a:lnTo>
                  <a:lnTo>
                    <a:pt x="0" y="44"/>
                  </a:lnTo>
                  <a:lnTo>
                    <a:pt x="0" y="44"/>
                  </a:lnTo>
                  <a:lnTo>
                    <a:pt x="2" y="48"/>
                  </a:lnTo>
                  <a:lnTo>
                    <a:pt x="4" y="50"/>
                  </a:lnTo>
                  <a:lnTo>
                    <a:pt x="4" y="50"/>
                  </a:lnTo>
                  <a:lnTo>
                    <a:pt x="8" y="50"/>
                  </a:lnTo>
                  <a:lnTo>
                    <a:pt x="8" y="50"/>
                  </a:lnTo>
                  <a:lnTo>
                    <a:pt x="12" y="50"/>
                  </a:lnTo>
                  <a:lnTo>
                    <a:pt x="12" y="50"/>
                  </a:lnTo>
                  <a:lnTo>
                    <a:pt x="16" y="50"/>
                  </a:lnTo>
                  <a:lnTo>
                    <a:pt x="16" y="50"/>
                  </a:lnTo>
                  <a:lnTo>
                    <a:pt x="20" y="52"/>
                  </a:lnTo>
                  <a:lnTo>
                    <a:pt x="24" y="56"/>
                  </a:lnTo>
                  <a:lnTo>
                    <a:pt x="24" y="56"/>
                  </a:lnTo>
                  <a:lnTo>
                    <a:pt x="26" y="60"/>
                  </a:lnTo>
                  <a:lnTo>
                    <a:pt x="28" y="62"/>
                  </a:lnTo>
                  <a:lnTo>
                    <a:pt x="30" y="64"/>
                  </a:lnTo>
                  <a:lnTo>
                    <a:pt x="30" y="64"/>
                  </a:lnTo>
                  <a:lnTo>
                    <a:pt x="32" y="64"/>
                  </a:lnTo>
                  <a:lnTo>
                    <a:pt x="32" y="64"/>
                  </a:lnTo>
                  <a:lnTo>
                    <a:pt x="36" y="62"/>
                  </a:lnTo>
                  <a:lnTo>
                    <a:pt x="36" y="60"/>
                  </a:lnTo>
                  <a:lnTo>
                    <a:pt x="38" y="56"/>
                  </a:lnTo>
                  <a:lnTo>
                    <a:pt x="40" y="54"/>
                  </a:lnTo>
                  <a:lnTo>
                    <a:pt x="40" y="54"/>
                  </a:lnTo>
                  <a:lnTo>
                    <a:pt x="50" y="48"/>
                  </a:lnTo>
                  <a:lnTo>
                    <a:pt x="64" y="42"/>
                  </a:lnTo>
                  <a:lnTo>
                    <a:pt x="70" y="38"/>
                  </a:lnTo>
                  <a:lnTo>
                    <a:pt x="72" y="34"/>
                  </a:lnTo>
                  <a:lnTo>
                    <a:pt x="70" y="30"/>
                  </a:lnTo>
                  <a:lnTo>
                    <a:pt x="60" y="26"/>
                  </a:lnTo>
                  <a:lnTo>
                    <a:pt x="60" y="26"/>
                  </a:lnTo>
                  <a:lnTo>
                    <a:pt x="46" y="20"/>
                  </a:lnTo>
                  <a:lnTo>
                    <a:pt x="40" y="16"/>
                  </a:lnTo>
                  <a:lnTo>
                    <a:pt x="34" y="12"/>
                  </a:lnTo>
                  <a:lnTo>
                    <a:pt x="34" y="12"/>
                  </a:lnTo>
                  <a:lnTo>
                    <a:pt x="28" y="4"/>
                  </a:lnTo>
                  <a:lnTo>
                    <a:pt x="24" y="2"/>
                  </a:lnTo>
                  <a:lnTo>
                    <a:pt x="20"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77" name="Freeform 62"/>
            <p:cNvSpPr>
              <a:spLocks/>
            </p:cNvSpPr>
            <p:nvPr/>
          </p:nvSpPr>
          <p:spPr bwMode="auto">
            <a:xfrm>
              <a:off x="2736" y="1784"/>
              <a:ext cx="72" cy="64"/>
            </a:xfrm>
            <a:custGeom>
              <a:avLst/>
              <a:gdLst>
                <a:gd name="T0" fmla="*/ 20 w 72"/>
                <a:gd name="T1" fmla="*/ 0 h 64"/>
                <a:gd name="T2" fmla="*/ 20 w 72"/>
                <a:gd name="T3" fmla="*/ 0 h 64"/>
                <a:gd name="T4" fmla="*/ 18 w 72"/>
                <a:gd name="T5" fmla="*/ 2 h 64"/>
                <a:gd name="T6" fmla="*/ 18 w 72"/>
                <a:gd name="T7" fmla="*/ 2 h 64"/>
                <a:gd name="T8" fmla="*/ 14 w 72"/>
                <a:gd name="T9" fmla="*/ 8 h 64"/>
                <a:gd name="T10" fmla="*/ 12 w 72"/>
                <a:gd name="T11" fmla="*/ 16 h 64"/>
                <a:gd name="T12" fmla="*/ 10 w 72"/>
                <a:gd name="T13" fmla="*/ 24 h 64"/>
                <a:gd name="T14" fmla="*/ 10 w 72"/>
                <a:gd name="T15" fmla="*/ 30 h 64"/>
                <a:gd name="T16" fmla="*/ 10 w 72"/>
                <a:gd name="T17" fmla="*/ 30 h 64"/>
                <a:gd name="T18" fmla="*/ 4 w 72"/>
                <a:gd name="T19" fmla="*/ 38 h 64"/>
                <a:gd name="T20" fmla="*/ 0 w 72"/>
                <a:gd name="T21" fmla="*/ 40 h 64"/>
                <a:gd name="T22" fmla="*/ 0 w 72"/>
                <a:gd name="T23" fmla="*/ 44 h 64"/>
                <a:gd name="T24" fmla="*/ 0 w 72"/>
                <a:gd name="T25" fmla="*/ 44 h 64"/>
                <a:gd name="T26" fmla="*/ 2 w 72"/>
                <a:gd name="T27" fmla="*/ 48 h 64"/>
                <a:gd name="T28" fmla="*/ 4 w 72"/>
                <a:gd name="T29" fmla="*/ 50 h 64"/>
                <a:gd name="T30" fmla="*/ 4 w 72"/>
                <a:gd name="T31" fmla="*/ 50 h 64"/>
                <a:gd name="T32" fmla="*/ 8 w 72"/>
                <a:gd name="T33" fmla="*/ 50 h 64"/>
                <a:gd name="T34" fmla="*/ 8 w 72"/>
                <a:gd name="T35" fmla="*/ 50 h 64"/>
                <a:gd name="T36" fmla="*/ 12 w 72"/>
                <a:gd name="T37" fmla="*/ 50 h 64"/>
                <a:gd name="T38" fmla="*/ 12 w 72"/>
                <a:gd name="T39" fmla="*/ 50 h 64"/>
                <a:gd name="T40" fmla="*/ 16 w 72"/>
                <a:gd name="T41" fmla="*/ 50 h 64"/>
                <a:gd name="T42" fmla="*/ 16 w 72"/>
                <a:gd name="T43" fmla="*/ 50 h 64"/>
                <a:gd name="T44" fmla="*/ 20 w 72"/>
                <a:gd name="T45" fmla="*/ 52 h 64"/>
                <a:gd name="T46" fmla="*/ 24 w 72"/>
                <a:gd name="T47" fmla="*/ 56 h 64"/>
                <a:gd name="T48" fmla="*/ 24 w 72"/>
                <a:gd name="T49" fmla="*/ 56 h 64"/>
                <a:gd name="T50" fmla="*/ 26 w 72"/>
                <a:gd name="T51" fmla="*/ 60 h 64"/>
                <a:gd name="T52" fmla="*/ 28 w 72"/>
                <a:gd name="T53" fmla="*/ 62 h 64"/>
                <a:gd name="T54" fmla="*/ 30 w 72"/>
                <a:gd name="T55" fmla="*/ 64 h 64"/>
                <a:gd name="T56" fmla="*/ 30 w 72"/>
                <a:gd name="T57" fmla="*/ 64 h 64"/>
                <a:gd name="T58" fmla="*/ 32 w 72"/>
                <a:gd name="T59" fmla="*/ 64 h 64"/>
                <a:gd name="T60" fmla="*/ 32 w 72"/>
                <a:gd name="T61" fmla="*/ 64 h 64"/>
                <a:gd name="T62" fmla="*/ 36 w 72"/>
                <a:gd name="T63" fmla="*/ 62 h 64"/>
                <a:gd name="T64" fmla="*/ 36 w 72"/>
                <a:gd name="T65" fmla="*/ 60 h 64"/>
                <a:gd name="T66" fmla="*/ 38 w 72"/>
                <a:gd name="T67" fmla="*/ 56 h 64"/>
                <a:gd name="T68" fmla="*/ 40 w 72"/>
                <a:gd name="T69" fmla="*/ 54 h 64"/>
                <a:gd name="T70" fmla="*/ 40 w 72"/>
                <a:gd name="T71" fmla="*/ 54 h 64"/>
                <a:gd name="T72" fmla="*/ 50 w 72"/>
                <a:gd name="T73" fmla="*/ 48 h 64"/>
                <a:gd name="T74" fmla="*/ 64 w 72"/>
                <a:gd name="T75" fmla="*/ 42 h 64"/>
                <a:gd name="T76" fmla="*/ 70 w 72"/>
                <a:gd name="T77" fmla="*/ 38 h 64"/>
                <a:gd name="T78" fmla="*/ 72 w 72"/>
                <a:gd name="T79" fmla="*/ 34 h 64"/>
                <a:gd name="T80" fmla="*/ 70 w 72"/>
                <a:gd name="T81" fmla="*/ 30 h 64"/>
                <a:gd name="T82" fmla="*/ 60 w 72"/>
                <a:gd name="T83" fmla="*/ 26 h 64"/>
                <a:gd name="T84" fmla="*/ 60 w 72"/>
                <a:gd name="T85" fmla="*/ 26 h 64"/>
                <a:gd name="T86" fmla="*/ 46 w 72"/>
                <a:gd name="T87" fmla="*/ 20 h 64"/>
                <a:gd name="T88" fmla="*/ 40 w 72"/>
                <a:gd name="T89" fmla="*/ 16 h 64"/>
                <a:gd name="T90" fmla="*/ 34 w 72"/>
                <a:gd name="T91" fmla="*/ 12 h 64"/>
                <a:gd name="T92" fmla="*/ 34 w 72"/>
                <a:gd name="T93" fmla="*/ 12 h 64"/>
                <a:gd name="T94" fmla="*/ 28 w 72"/>
                <a:gd name="T95" fmla="*/ 4 h 64"/>
                <a:gd name="T96" fmla="*/ 24 w 72"/>
                <a:gd name="T97" fmla="*/ 2 h 64"/>
                <a:gd name="T98" fmla="*/ 20 w 72"/>
                <a:gd name="T99"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2" h="64">
                  <a:moveTo>
                    <a:pt x="20" y="0"/>
                  </a:moveTo>
                  <a:lnTo>
                    <a:pt x="20" y="0"/>
                  </a:lnTo>
                  <a:lnTo>
                    <a:pt x="18" y="2"/>
                  </a:lnTo>
                  <a:lnTo>
                    <a:pt x="18" y="2"/>
                  </a:lnTo>
                  <a:lnTo>
                    <a:pt x="14" y="8"/>
                  </a:lnTo>
                  <a:lnTo>
                    <a:pt x="12" y="16"/>
                  </a:lnTo>
                  <a:lnTo>
                    <a:pt x="10" y="24"/>
                  </a:lnTo>
                  <a:lnTo>
                    <a:pt x="10" y="30"/>
                  </a:lnTo>
                  <a:lnTo>
                    <a:pt x="10" y="30"/>
                  </a:lnTo>
                  <a:lnTo>
                    <a:pt x="4" y="38"/>
                  </a:lnTo>
                  <a:lnTo>
                    <a:pt x="0" y="40"/>
                  </a:lnTo>
                  <a:lnTo>
                    <a:pt x="0" y="44"/>
                  </a:lnTo>
                  <a:lnTo>
                    <a:pt x="0" y="44"/>
                  </a:lnTo>
                  <a:lnTo>
                    <a:pt x="2" y="48"/>
                  </a:lnTo>
                  <a:lnTo>
                    <a:pt x="4" y="50"/>
                  </a:lnTo>
                  <a:lnTo>
                    <a:pt x="4" y="50"/>
                  </a:lnTo>
                  <a:lnTo>
                    <a:pt x="8" y="50"/>
                  </a:lnTo>
                  <a:lnTo>
                    <a:pt x="8" y="50"/>
                  </a:lnTo>
                  <a:lnTo>
                    <a:pt x="12" y="50"/>
                  </a:lnTo>
                  <a:lnTo>
                    <a:pt x="12" y="50"/>
                  </a:lnTo>
                  <a:lnTo>
                    <a:pt x="16" y="50"/>
                  </a:lnTo>
                  <a:lnTo>
                    <a:pt x="16" y="50"/>
                  </a:lnTo>
                  <a:lnTo>
                    <a:pt x="20" y="52"/>
                  </a:lnTo>
                  <a:lnTo>
                    <a:pt x="24" y="56"/>
                  </a:lnTo>
                  <a:lnTo>
                    <a:pt x="24" y="56"/>
                  </a:lnTo>
                  <a:lnTo>
                    <a:pt x="26" y="60"/>
                  </a:lnTo>
                  <a:lnTo>
                    <a:pt x="28" y="62"/>
                  </a:lnTo>
                  <a:lnTo>
                    <a:pt x="30" y="64"/>
                  </a:lnTo>
                  <a:lnTo>
                    <a:pt x="30" y="64"/>
                  </a:lnTo>
                  <a:lnTo>
                    <a:pt x="32" y="64"/>
                  </a:lnTo>
                  <a:lnTo>
                    <a:pt x="32" y="64"/>
                  </a:lnTo>
                  <a:lnTo>
                    <a:pt x="36" y="62"/>
                  </a:lnTo>
                  <a:lnTo>
                    <a:pt x="36" y="60"/>
                  </a:lnTo>
                  <a:lnTo>
                    <a:pt x="38" y="56"/>
                  </a:lnTo>
                  <a:lnTo>
                    <a:pt x="40" y="54"/>
                  </a:lnTo>
                  <a:lnTo>
                    <a:pt x="40" y="54"/>
                  </a:lnTo>
                  <a:lnTo>
                    <a:pt x="50" y="48"/>
                  </a:lnTo>
                  <a:lnTo>
                    <a:pt x="64" y="42"/>
                  </a:lnTo>
                  <a:lnTo>
                    <a:pt x="70" y="38"/>
                  </a:lnTo>
                  <a:lnTo>
                    <a:pt x="72" y="34"/>
                  </a:lnTo>
                  <a:lnTo>
                    <a:pt x="70" y="30"/>
                  </a:lnTo>
                  <a:lnTo>
                    <a:pt x="60" y="26"/>
                  </a:lnTo>
                  <a:lnTo>
                    <a:pt x="60" y="26"/>
                  </a:lnTo>
                  <a:lnTo>
                    <a:pt x="46" y="20"/>
                  </a:lnTo>
                  <a:lnTo>
                    <a:pt x="40" y="16"/>
                  </a:lnTo>
                  <a:lnTo>
                    <a:pt x="34" y="12"/>
                  </a:lnTo>
                  <a:lnTo>
                    <a:pt x="34" y="12"/>
                  </a:lnTo>
                  <a:lnTo>
                    <a:pt x="28" y="4"/>
                  </a:lnTo>
                  <a:lnTo>
                    <a:pt x="24" y="2"/>
                  </a:lnTo>
                  <a:lnTo>
                    <a:pt x="2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78" name="Freeform 63"/>
            <p:cNvSpPr>
              <a:spLocks/>
            </p:cNvSpPr>
            <p:nvPr/>
          </p:nvSpPr>
          <p:spPr bwMode="auto">
            <a:xfrm>
              <a:off x="2516" y="1982"/>
              <a:ext cx="16" cy="6"/>
            </a:xfrm>
            <a:custGeom>
              <a:avLst/>
              <a:gdLst>
                <a:gd name="T0" fmla="*/ 10 w 16"/>
                <a:gd name="T1" fmla="*/ 0 h 6"/>
                <a:gd name="T2" fmla="*/ 10 w 16"/>
                <a:gd name="T3" fmla="*/ 0 h 6"/>
                <a:gd name="T4" fmla="*/ 6 w 16"/>
                <a:gd name="T5" fmla="*/ 0 h 6"/>
                <a:gd name="T6" fmla="*/ 4 w 16"/>
                <a:gd name="T7" fmla="*/ 2 h 6"/>
                <a:gd name="T8" fmla="*/ 4 w 16"/>
                <a:gd name="T9" fmla="*/ 2 h 6"/>
                <a:gd name="T10" fmla="*/ 0 w 16"/>
                <a:gd name="T11" fmla="*/ 6 h 6"/>
                <a:gd name="T12" fmla="*/ 0 w 16"/>
                <a:gd name="T13" fmla="*/ 6 h 6"/>
                <a:gd name="T14" fmla="*/ 0 w 16"/>
                <a:gd name="T15" fmla="*/ 6 h 6"/>
                <a:gd name="T16" fmla="*/ 0 w 16"/>
                <a:gd name="T17" fmla="*/ 6 h 6"/>
                <a:gd name="T18" fmla="*/ 4 w 16"/>
                <a:gd name="T19" fmla="*/ 6 h 6"/>
                <a:gd name="T20" fmla="*/ 4 w 16"/>
                <a:gd name="T21" fmla="*/ 6 h 6"/>
                <a:gd name="T22" fmla="*/ 14 w 16"/>
                <a:gd name="T23" fmla="*/ 6 h 6"/>
                <a:gd name="T24" fmla="*/ 16 w 16"/>
                <a:gd name="T25" fmla="*/ 4 h 6"/>
                <a:gd name="T26" fmla="*/ 14 w 16"/>
                <a:gd name="T27" fmla="*/ 2 h 6"/>
                <a:gd name="T28" fmla="*/ 14 w 16"/>
                <a:gd name="T29" fmla="*/ 2 h 6"/>
                <a:gd name="T30" fmla="*/ 10 w 16"/>
                <a:gd name="T3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6" h="6">
                  <a:moveTo>
                    <a:pt x="10" y="0"/>
                  </a:moveTo>
                  <a:lnTo>
                    <a:pt x="10" y="0"/>
                  </a:lnTo>
                  <a:lnTo>
                    <a:pt x="6" y="0"/>
                  </a:lnTo>
                  <a:lnTo>
                    <a:pt x="4" y="2"/>
                  </a:lnTo>
                  <a:lnTo>
                    <a:pt x="4" y="2"/>
                  </a:lnTo>
                  <a:lnTo>
                    <a:pt x="0" y="6"/>
                  </a:lnTo>
                  <a:lnTo>
                    <a:pt x="0" y="6"/>
                  </a:lnTo>
                  <a:lnTo>
                    <a:pt x="0" y="6"/>
                  </a:lnTo>
                  <a:lnTo>
                    <a:pt x="0" y="6"/>
                  </a:lnTo>
                  <a:lnTo>
                    <a:pt x="4" y="6"/>
                  </a:lnTo>
                  <a:lnTo>
                    <a:pt x="4" y="6"/>
                  </a:lnTo>
                  <a:lnTo>
                    <a:pt x="14" y="6"/>
                  </a:lnTo>
                  <a:lnTo>
                    <a:pt x="16" y="4"/>
                  </a:lnTo>
                  <a:lnTo>
                    <a:pt x="14" y="2"/>
                  </a:lnTo>
                  <a:lnTo>
                    <a:pt x="14" y="2"/>
                  </a:lnTo>
                  <a:lnTo>
                    <a:pt x="10"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79" name="Freeform 64"/>
            <p:cNvSpPr>
              <a:spLocks/>
            </p:cNvSpPr>
            <p:nvPr/>
          </p:nvSpPr>
          <p:spPr bwMode="auto">
            <a:xfrm>
              <a:off x="2516" y="1982"/>
              <a:ext cx="16" cy="6"/>
            </a:xfrm>
            <a:custGeom>
              <a:avLst/>
              <a:gdLst>
                <a:gd name="T0" fmla="*/ 10 w 16"/>
                <a:gd name="T1" fmla="*/ 0 h 6"/>
                <a:gd name="T2" fmla="*/ 10 w 16"/>
                <a:gd name="T3" fmla="*/ 0 h 6"/>
                <a:gd name="T4" fmla="*/ 6 w 16"/>
                <a:gd name="T5" fmla="*/ 0 h 6"/>
                <a:gd name="T6" fmla="*/ 4 w 16"/>
                <a:gd name="T7" fmla="*/ 2 h 6"/>
                <a:gd name="T8" fmla="*/ 4 w 16"/>
                <a:gd name="T9" fmla="*/ 2 h 6"/>
                <a:gd name="T10" fmla="*/ 0 w 16"/>
                <a:gd name="T11" fmla="*/ 6 h 6"/>
                <a:gd name="T12" fmla="*/ 0 w 16"/>
                <a:gd name="T13" fmla="*/ 6 h 6"/>
                <a:gd name="T14" fmla="*/ 0 w 16"/>
                <a:gd name="T15" fmla="*/ 6 h 6"/>
                <a:gd name="T16" fmla="*/ 0 w 16"/>
                <a:gd name="T17" fmla="*/ 6 h 6"/>
                <a:gd name="T18" fmla="*/ 4 w 16"/>
                <a:gd name="T19" fmla="*/ 6 h 6"/>
                <a:gd name="T20" fmla="*/ 4 w 16"/>
                <a:gd name="T21" fmla="*/ 6 h 6"/>
                <a:gd name="T22" fmla="*/ 14 w 16"/>
                <a:gd name="T23" fmla="*/ 6 h 6"/>
                <a:gd name="T24" fmla="*/ 16 w 16"/>
                <a:gd name="T25" fmla="*/ 4 h 6"/>
                <a:gd name="T26" fmla="*/ 14 w 16"/>
                <a:gd name="T27" fmla="*/ 2 h 6"/>
                <a:gd name="T28" fmla="*/ 14 w 16"/>
                <a:gd name="T29" fmla="*/ 2 h 6"/>
                <a:gd name="T30" fmla="*/ 10 w 16"/>
                <a:gd name="T3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6" h="6">
                  <a:moveTo>
                    <a:pt x="10" y="0"/>
                  </a:moveTo>
                  <a:lnTo>
                    <a:pt x="10" y="0"/>
                  </a:lnTo>
                  <a:lnTo>
                    <a:pt x="6" y="0"/>
                  </a:lnTo>
                  <a:lnTo>
                    <a:pt x="4" y="2"/>
                  </a:lnTo>
                  <a:lnTo>
                    <a:pt x="4" y="2"/>
                  </a:lnTo>
                  <a:lnTo>
                    <a:pt x="0" y="6"/>
                  </a:lnTo>
                  <a:lnTo>
                    <a:pt x="0" y="6"/>
                  </a:lnTo>
                  <a:lnTo>
                    <a:pt x="0" y="6"/>
                  </a:lnTo>
                  <a:lnTo>
                    <a:pt x="0" y="6"/>
                  </a:lnTo>
                  <a:lnTo>
                    <a:pt x="4" y="6"/>
                  </a:lnTo>
                  <a:lnTo>
                    <a:pt x="4" y="6"/>
                  </a:lnTo>
                  <a:lnTo>
                    <a:pt x="14" y="6"/>
                  </a:lnTo>
                  <a:lnTo>
                    <a:pt x="16" y="4"/>
                  </a:lnTo>
                  <a:lnTo>
                    <a:pt x="14" y="2"/>
                  </a:lnTo>
                  <a:lnTo>
                    <a:pt x="14" y="2"/>
                  </a:lnTo>
                  <a:lnTo>
                    <a:pt x="1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80" name="Freeform 65"/>
            <p:cNvSpPr>
              <a:spLocks/>
            </p:cNvSpPr>
            <p:nvPr/>
          </p:nvSpPr>
          <p:spPr bwMode="auto">
            <a:xfrm>
              <a:off x="2564" y="1834"/>
              <a:ext cx="188" cy="188"/>
            </a:xfrm>
            <a:custGeom>
              <a:avLst/>
              <a:gdLst>
                <a:gd name="T0" fmla="*/ 170 w 188"/>
                <a:gd name="T1" fmla="*/ 0 h 188"/>
                <a:gd name="T2" fmla="*/ 164 w 188"/>
                <a:gd name="T3" fmla="*/ 6 h 188"/>
                <a:gd name="T4" fmla="*/ 160 w 188"/>
                <a:gd name="T5" fmla="*/ 24 h 188"/>
                <a:gd name="T6" fmla="*/ 158 w 188"/>
                <a:gd name="T7" fmla="*/ 42 h 188"/>
                <a:gd name="T8" fmla="*/ 158 w 188"/>
                <a:gd name="T9" fmla="*/ 56 h 188"/>
                <a:gd name="T10" fmla="*/ 144 w 188"/>
                <a:gd name="T11" fmla="*/ 74 h 188"/>
                <a:gd name="T12" fmla="*/ 128 w 188"/>
                <a:gd name="T13" fmla="*/ 80 h 188"/>
                <a:gd name="T14" fmla="*/ 116 w 188"/>
                <a:gd name="T15" fmla="*/ 86 h 188"/>
                <a:gd name="T16" fmla="*/ 108 w 188"/>
                <a:gd name="T17" fmla="*/ 104 h 188"/>
                <a:gd name="T18" fmla="*/ 96 w 188"/>
                <a:gd name="T19" fmla="*/ 112 h 188"/>
                <a:gd name="T20" fmla="*/ 74 w 188"/>
                <a:gd name="T21" fmla="*/ 106 h 188"/>
                <a:gd name="T22" fmla="*/ 62 w 188"/>
                <a:gd name="T23" fmla="*/ 114 h 188"/>
                <a:gd name="T24" fmla="*/ 42 w 188"/>
                <a:gd name="T25" fmla="*/ 124 h 188"/>
                <a:gd name="T26" fmla="*/ 36 w 188"/>
                <a:gd name="T27" fmla="*/ 134 h 188"/>
                <a:gd name="T28" fmla="*/ 32 w 188"/>
                <a:gd name="T29" fmla="*/ 142 h 188"/>
                <a:gd name="T30" fmla="*/ 18 w 188"/>
                <a:gd name="T31" fmla="*/ 146 h 188"/>
                <a:gd name="T32" fmla="*/ 6 w 188"/>
                <a:gd name="T33" fmla="*/ 154 h 188"/>
                <a:gd name="T34" fmla="*/ 0 w 188"/>
                <a:gd name="T35" fmla="*/ 166 h 188"/>
                <a:gd name="T36" fmla="*/ 10 w 188"/>
                <a:gd name="T37" fmla="*/ 168 h 188"/>
                <a:gd name="T38" fmla="*/ 16 w 188"/>
                <a:gd name="T39" fmla="*/ 174 h 188"/>
                <a:gd name="T40" fmla="*/ 22 w 188"/>
                <a:gd name="T41" fmla="*/ 188 h 188"/>
                <a:gd name="T42" fmla="*/ 30 w 188"/>
                <a:gd name="T43" fmla="*/ 180 h 188"/>
                <a:gd name="T44" fmla="*/ 38 w 188"/>
                <a:gd name="T45" fmla="*/ 164 h 188"/>
                <a:gd name="T46" fmla="*/ 42 w 188"/>
                <a:gd name="T47" fmla="*/ 156 h 188"/>
                <a:gd name="T48" fmla="*/ 44 w 188"/>
                <a:gd name="T49" fmla="*/ 146 h 188"/>
                <a:gd name="T50" fmla="*/ 56 w 188"/>
                <a:gd name="T51" fmla="*/ 140 h 188"/>
                <a:gd name="T52" fmla="*/ 72 w 188"/>
                <a:gd name="T53" fmla="*/ 134 h 188"/>
                <a:gd name="T54" fmla="*/ 80 w 188"/>
                <a:gd name="T55" fmla="*/ 134 h 188"/>
                <a:gd name="T56" fmla="*/ 84 w 188"/>
                <a:gd name="T57" fmla="*/ 138 h 188"/>
                <a:gd name="T58" fmla="*/ 90 w 188"/>
                <a:gd name="T59" fmla="*/ 148 h 188"/>
                <a:gd name="T60" fmla="*/ 92 w 188"/>
                <a:gd name="T61" fmla="*/ 150 h 188"/>
                <a:gd name="T62" fmla="*/ 100 w 188"/>
                <a:gd name="T63" fmla="*/ 140 h 188"/>
                <a:gd name="T64" fmla="*/ 108 w 188"/>
                <a:gd name="T65" fmla="*/ 128 h 188"/>
                <a:gd name="T66" fmla="*/ 116 w 188"/>
                <a:gd name="T67" fmla="*/ 134 h 188"/>
                <a:gd name="T68" fmla="*/ 118 w 188"/>
                <a:gd name="T69" fmla="*/ 132 h 188"/>
                <a:gd name="T70" fmla="*/ 124 w 188"/>
                <a:gd name="T71" fmla="*/ 130 h 188"/>
                <a:gd name="T72" fmla="*/ 128 w 188"/>
                <a:gd name="T73" fmla="*/ 130 h 188"/>
                <a:gd name="T74" fmla="*/ 136 w 188"/>
                <a:gd name="T75" fmla="*/ 130 h 188"/>
                <a:gd name="T76" fmla="*/ 148 w 188"/>
                <a:gd name="T77" fmla="*/ 124 h 188"/>
                <a:gd name="T78" fmla="*/ 160 w 188"/>
                <a:gd name="T79" fmla="*/ 118 h 188"/>
                <a:gd name="T80" fmla="*/ 166 w 188"/>
                <a:gd name="T81" fmla="*/ 106 h 188"/>
                <a:gd name="T82" fmla="*/ 170 w 188"/>
                <a:gd name="T83" fmla="*/ 88 h 188"/>
                <a:gd name="T84" fmla="*/ 174 w 188"/>
                <a:gd name="T85" fmla="*/ 78 h 188"/>
                <a:gd name="T86" fmla="*/ 186 w 188"/>
                <a:gd name="T87" fmla="*/ 70 h 188"/>
                <a:gd name="T88" fmla="*/ 188 w 188"/>
                <a:gd name="T89" fmla="*/ 56 h 188"/>
                <a:gd name="T90" fmla="*/ 182 w 188"/>
                <a:gd name="T91" fmla="*/ 36 h 188"/>
                <a:gd name="T92" fmla="*/ 178 w 188"/>
                <a:gd name="T93" fmla="*/ 24 h 188"/>
                <a:gd name="T94" fmla="*/ 174 w 188"/>
                <a:gd name="T95" fmla="*/ 16 h 188"/>
                <a:gd name="T96" fmla="*/ 172 w 188"/>
                <a:gd name="T97" fmla="*/ 0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88" h="188">
                  <a:moveTo>
                    <a:pt x="170" y="0"/>
                  </a:moveTo>
                  <a:lnTo>
                    <a:pt x="170" y="0"/>
                  </a:lnTo>
                  <a:lnTo>
                    <a:pt x="170" y="0"/>
                  </a:lnTo>
                  <a:lnTo>
                    <a:pt x="170" y="0"/>
                  </a:lnTo>
                  <a:lnTo>
                    <a:pt x="166" y="2"/>
                  </a:lnTo>
                  <a:lnTo>
                    <a:pt x="164" y="6"/>
                  </a:lnTo>
                  <a:lnTo>
                    <a:pt x="162" y="16"/>
                  </a:lnTo>
                  <a:lnTo>
                    <a:pt x="162" y="16"/>
                  </a:lnTo>
                  <a:lnTo>
                    <a:pt x="160" y="24"/>
                  </a:lnTo>
                  <a:lnTo>
                    <a:pt x="158" y="34"/>
                  </a:lnTo>
                  <a:lnTo>
                    <a:pt x="158" y="34"/>
                  </a:lnTo>
                  <a:lnTo>
                    <a:pt x="158" y="42"/>
                  </a:lnTo>
                  <a:lnTo>
                    <a:pt x="158" y="50"/>
                  </a:lnTo>
                  <a:lnTo>
                    <a:pt x="158" y="50"/>
                  </a:lnTo>
                  <a:lnTo>
                    <a:pt x="158" y="56"/>
                  </a:lnTo>
                  <a:lnTo>
                    <a:pt x="154" y="62"/>
                  </a:lnTo>
                  <a:lnTo>
                    <a:pt x="144" y="74"/>
                  </a:lnTo>
                  <a:lnTo>
                    <a:pt x="144" y="74"/>
                  </a:lnTo>
                  <a:lnTo>
                    <a:pt x="138" y="78"/>
                  </a:lnTo>
                  <a:lnTo>
                    <a:pt x="132" y="80"/>
                  </a:lnTo>
                  <a:lnTo>
                    <a:pt x="128" y="80"/>
                  </a:lnTo>
                  <a:lnTo>
                    <a:pt x="122" y="82"/>
                  </a:lnTo>
                  <a:lnTo>
                    <a:pt x="122" y="82"/>
                  </a:lnTo>
                  <a:lnTo>
                    <a:pt x="116" y="86"/>
                  </a:lnTo>
                  <a:lnTo>
                    <a:pt x="114" y="92"/>
                  </a:lnTo>
                  <a:lnTo>
                    <a:pt x="108" y="104"/>
                  </a:lnTo>
                  <a:lnTo>
                    <a:pt x="108" y="104"/>
                  </a:lnTo>
                  <a:lnTo>
                    <a:pt x="102" y="110"/>
                  </a:lnTo>
                  <a:lnTo>
                    <a:pt x="96" y="112"/>
                  </a:lnTo>
                  <a:lnTo>
                    <a:pt x="96" y="112"/>
                  </a:lnTo>
                  <a:lnTo>
                    <a:pt x="84" y="110"/>
                  </a:lnTo>
                  <a:lnTo>
                    <a:pt x="84" y="110"/>
                  </a:lnTo>
                  <a:lnTo>
                    <a:pt x="74" y="106"/>
                  </a:lnTo>
                  <a:lnTo>
                    <a:pt x="74" y="106"/>
                  </a:lnTo>
                  <a:lnTo>
                    <a:pt x="70" y="108"/>
                  </a:lnTo>
                  <a:lnTo>
                    <a:pt x="62" y="114"/>
                  </a:lnTo>
                  <a:lnTo>
                    <a:pt x="62" y="114"/>
                  </a:lnTo>
                  <a:lnTo>
                    <a:pt x="48" y="120"/>
                  </a:lnTo>
                  <a:lnTo>
                    <a:pt x="42" y="124"/>
                  </a:lnTo>
                  <a:lnTo>
                    <a:pt x="38" y="130"/>
                  </a:lnTo>
                  <a:lnTo>
                    <a:pt x="38" y="130"/>
                  </a:lnTo>
                  <a:lnTo>
                    <a:pt x="36" y="134"/>
                  </a:lnTo>
                  <a:lnTo>
                    <a:pt x="36" y="136"/>
                  </a:lnTo>
                  <a:lnTo>
                    <a:pt x="34" y="140"/>
                  </a:lnTo>
                  <a:lnTo>
                    <a:pt x="32" y="142"/>
                  </a:lnTo>
                  <a:lnTo>
                    <a:pt x="32" y="142"/>
                  </a:lnTo>
                  <a:lnTo>
                    <a:pt x="24" y="144"/>
                  </a:lnTo>
                  <a:lnTo>
                    <a:pt x="18" y="146"/>
                  </a:lnTo>
                  <a:lnTo>
                    <a:pt x="18" y="146"/>
                  </a:lnTo>
                  <a:lnTo>
                    <a:pt x="10" y="150"/>
                  </a:lnTo>
                  <a:lnTo>
                    <a:pt x="6" y="154"/>
                  </a:lnTo>
                  <a:lnTo>
                    <a:pt x="2" y="160"/>
                  </a:lnTo>
                  <a:lnTo>
                    <a:pt x="0" y="166"/>
                  </a:lnTo>
                  <a:lnTo>
                    <a:pt x="0" y="166"/>
                  </a:lnTo>
                  <a:lnTo>
                    <a:pt x="4" y="166"/>
                  </a:lnTo>
                  <a:lnTo>
                    <a:pt x="4" y="166"/>
                  </a:lnTo>
                  <a:lnTo>
                    <a:pt x="10" y="168"/>
                  </a:lnTo>
                  <a:lnTo>
                    <a:pt x="12" y="170"/>
                  </a:lnTo>
                  <a:lnTo>
                    <a:pt x="14" y="172"/>
                  </a:lnTo>
                  <a:lnTo>
                    <a:pt x="16" y="174"/>
                  </a:lnTo>
                  <a:lnTo>
                    <a:pt x="16" y="182"/>
                  </a:lnTo>
                  <a:lnTo>
                    <a:pt x="18" y="184"/>
                  </a:lnTo>
                  <a:lnTo>
                    <a:pt x="22" y="188"/>
                  </a:lnTo>
                  <a:lnTo>
                    <a:pt x="22" y="188"/>
                  </a:lnTo>
                  <a:lnTo>
                    <a:pt x="28" y="184"/>
                  </a:lnTo>
                  <a:lnTo>
                    <a:pt x="30" y="180"/>
                  </a:lnTo>
                  <a:lnTo>
                    <a:pt x="36" y="170"/>
                  </a:lnTo>
                  <a:lnTo>
                    <a:pt x="36" y="170"/>
                  </a:lnTo>
                  <a:lnTo>
                    <a:pt x="38" y="164"/>
                  </a:lnTo>
                  <a:lnTo>
                    <a:pt x="40" y="160"/>
                  </a:lnTo>
                  <a:lnTo>
                    <a:pt x="40" y="160"/>
                  </a:lnTo>
                  <a:lnTo>
                    <a:pt x="42" y="156"/>
                  </a:lnTo>
                  <a:lnTo>
                    <a:pt x="42" y="150"/>
                  </a:lnTo>
                  <a:lnTo>
                    <a:pt x="42" y="150"/>
                  </a:lnTo>
                  <a:lnTo>
                    <a:pt x="44" y="146"/>
                  </a:lnTo>
                  <a:lnTo>
                    <a:pt x="48" y="144"/>
                  </a:lnTo>
                  <a:lnTo>
                    <a:pt x="48" y="144"/>
                  </a:lnTo>
                  <a:lnTo>
                    <a:pt x="56" y="140"/>
                  </a:lnTo>
                  <a:lnTo>
                    <a:pt x="64" y="136"/>
                  </a:lnTo>
                  <a:lnTo>
                    <a:pt x="64" y="136"/>
                  </a:lnTo>
                  <a:lnTo>
                    <a:pt x="72" y="134"/>
                  </a:lnTo>
                  <a:lnTo>
                    <a:pt x="76" y="132"/>
                  </a:lnTo>
                  <a:lnTo>
                    <a:pt x="76" y="132"/>
                  </a:lnTo>
                  <a:lnTo>
                    <a:pt x="80" y="134"/>
                  </a:lnTo>
                  <a:lnTo>
                    <a:pt x="82" y="136"/>
                  </a:lnTo>
                  <a:lnTo>
                    <a:pt x="82" y="136"/>
                  </a:lnTo>
                  <a:lnTo>
                    <a:pt x="84" y="138"/>
                  </a:lnTo>
                  <a:lnTo>
                    <a:pt x="86" y="142"/>
                  </a:lnTo>
                  <a:lnTo>
                    <a:pt x="86" y="146"/>
                  </a:lnTo>
                  <a:lnTo>
                    <a:pt x="90" y="148"/>
                  </a:lnTo>
                  <a:lnTo>
                    <a:pt x="90" y="148"/>
                  </a:lnTo>
                  <a:lnTo>
                    <a:pt x="92" y="150"/>
                  </a:lnTo>
                  <a:lnTo>
                    <a:pt x="92" y="150"/>
                  </a:lnTo>
                  <a:lnTo>
                    <a:pt x="94" y="148"/>
                  </a:lnTo>
                  <a:lnTo>
                    <a:pt x="98" y="146"/>
                  </a:lnTo>
                  <a:lnTo>
                    <a:pt x="100" y="140"/>
                  </a:lnTo>
                  <a:lnTo>
                    <a:pt x="104" y="132"/>
                  </a:lnTo>
                  <a:lnTo>
                    <a:pt x="108" y="128"/>
                  </a:lnTo>
                  <a:lnTo>
                    <a:pt x="108" y="128"/>
                  </a:lnTo>
                  <a:lnTo>
                    <a:pt x="110" y="130"/>
                  </a:lnTo>
                  <a:lnTo>
                    <a:pt x="116" y="134"/>
                  </a:lnTo>
                  <a:lnTo>
                    <a:pt x="116" y="134"/>
                  </a:lnTo>
                  <a:lnTo>
                    <a:pt x="116" y="134"/>
                  </a:lnTo>
                  <a:lnTo>
                    <a:pt x="116" y="134"/>
                  </a:lnTo>
                  <a:lnTo>
                    <a:pt x="118" y="132"/>
                  </a:lnTo>
                  <a:lnTo>
                    <a:pt x="122" y="130"/>
                  </a:lnTo>
                  <a:lnTo>
                    <a:pt x="122" y="130"/>
                  </a:lnTo>
                  <a:lnTo>
                    <a:pt x="124" y="130"/>
                  </a:lnTo>
                  <a:lnTo>
                    <a:pt x="124" y="130"/>
                  </a:lnTo>
                  <a:lnTo>
                    <a:pt x="128" y="130"/>
                  </a:lnTo>
                  <a:lnTo>
                    <a:pt x="128" y="130"/>
                  </a:lnTo>
                  <a:lnTo>
                    <a:pt x="132" y="132"/>
                  </a:lnTo>
                  <a:lnTo>
                    <a:pt x="132" y="132"/>
                  </a:lnTo>
                  <a:lnTo>
                    <a:pt x="136" y="130"/>
                  </a:lnTo>
                  <a:lnTo>
                    <a:pt x="136" y="130"/>
                  </a:lnTo>
                  <a:lnTo>
                    <a:pt x="142" y="126"/>
                  </a:lnTo>
                  <a:lnTo>
                    <a:pt x="148" y="124"/>
                  </a:lnTo>
                  <a:lnTo>
                    <a:pt x="148" y="124"/>
                  </a:lnTo>
                  <a:lnTo>
                    <a:pt x="154" y="122"/>
                  </a:lnTo>
                  <a:lnTo>
                    <a:pt x="160" y="118"/>
                  </a:lnTo>
                  <a:lnTo>
                    <a:pt x="164" y="112"/>
                  </a:lnTo>
                  <a:lnTo>
                    <a:pt x="166" y="106"/>
                  </a:lnTo>
                  <a:lnTo>
                    <a:pt x="166" y="106"/>
                  </a:lnTo>
                  <a:lnTo>
                    <a:pt x="168" y="94"/>
                  </a:lnTo>
                  <a:lnTo>
                    <a:pt x="168" y="94"/>
                  </a:lnTo>
                  <a:lnTo>
                    <a:pt x="170" y="88"/>
                  </a:lnTo>
                  <a:lnTo>
                    <a:pt x="170" y="82"/>
                  </a:lnTo>
                  <a:lnTo>
                    <a:pt x="170" y="82"/>
                  </a:lnTo>
                  <a:lnTo>
                    <a:pt x="174" y="78"/>
                  </a:lnTo>
                  <a:lnTo>
                    <a:pt x="180" y="74"/>
                  </a:lnTo>
                  <a:lnTo>
                    <a:pt x="180" y="74"/>
                  </a:lnTo>
                  <a:lnTo>
                    <a:pt x="186" y="70"/>
                  </a:lnTo>
                  <a:lnTo>
                    <a:pt x="188" y="66"/>
                  </a:lnTo>
                  <a:lnTo>
                    <a:pt x="188" y="62"/>
                  </a:lnTo>
                  <a:lnTo>
                    <a:pt x="188" y="56"/>
                  </a:lnTo>
                  <a:lnTo>
                    <a:pt x="188" y="56"/>
                  </a:lnTo>
                  <a:lnTo>
                    <a:pt x="184" y="46"/>
                  </a:lnTo>
                  <a:lnTo>
                    <a:pt x="182" y="36"/>
                  </a:lnTo>
                  <a:lnTo>
                    <a:pt x="182" y="36"/>
                  </a:lnTo>
                  <a:lnTo>
                    <a:pt x="180" y="30"/>
                  </a:lnTo>
                  <a:lnTo>
                    <a:pt x="178" y="24"/>
                  </a:lnTo>
                  <a:lnTo>
                    <a:pt x="178" y="24"/>
                  </a:lnTo>
                  <a:lnTo>
                    <a:pt x="174" y="16"/>
                  </a:lnTo>
                  <a:lnTo>
                    <a:pt x="174" y="16"/>
                  </a:lnTo>
                  <a:lnTo>
                    <a:pt x="172" y="6"/>
                  </a:lnTo>
                  <a:lnTo>
                    <a:pt x="172" y="2"/>
                  </a:lnTo>
                  <a:lnTo>
                    <a:pt x="172" y="0"/>
                  </a:lnTo>
                  <a:lnTo>
                    <a:pt x="170"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81" name="Freeform 66"/>
            <p:cNvSpPr>
              <a:spLocks/>
            </p:cNvSpPr>
            <p:nvPr/>
          </p:nvSpPr>
          <p:spPr bwMode="auto">
            <a:xfrm>
              <a:off x="2564" y="1834"/>
              <a:ext cx="188" cy="188"/>
            </a:xfrm>
            <a:custGeom>
              <a:avLst/>
              <a:gdLst>
                <a:gd name="T0" fmla="*/ 170 w 188"/>
                <a:gd name="T1" fmla="*/ 0 h 188"/>
                <a:gd name="T2" fmla="*/ 164 w 188"/>
                <a:gd name="T3" fmla="*/ 6 h 188"/>
                <a:gd name="T4" fmla="*/ 160 w 188"/>
                <a:gd name="T5" fmla="*/ 24 h 188"/>
                <a:gd name="T6" fmla="*/ 158 w 188"/>
                <a:gd name="T7" fmla="*/ 42 h 188"/>
                <a:gd name="T8" fmla="*/ 158 w 188"/>
                <a:gd name="T9" fmla="*/ 56 h 188"/>
                <a:gd name="T10" fmla="*/ 144 w 188"/>
                <a:gd name="T11" fmla="*/ 74 h 188"/>
                <a:gd name="T12" fmla="*/ 128 w 188"/>
                <a:gd name="T13" fmla="*/ 80 h 188"/>
                <a:gd name="T14" fmla="*/ 116 w 188"/>
                <a:gd name="T15" fmla="*/ 86 h 188"/>
                <a:gd name="T16" fmla="*/ 108 w 188"/>
                <a:gd name="T17" fmla="*/ 104 h 188"/>
                <a:gd name="T18" fmla="*/ 96 w 188"/>
                <a:gd name="T19" fmla="*/ 112 h 188"/>
                <a:gd name="T20" fmla="*/ 74 w 188"/>
                <a:gd name="T21" fmla="*/ 106 h 188"/>
                <a:gd name="T22" fmla="*/ 62 w 188"/>
                <a:gd name="T23" fmla="*/ 114 h 188"/>
                <a:gd name="T24" fmla="*/ 42 w 188"/>
                <a:gd name="T25" fmla="*/ 124 h 188"/>
                <a:gd name="T26" fmla="*/ 36 w 188"/>
                <a:gd name="T27" fmla="*/ 134 h 188"/>
                <a:gd name="T28" fmla="*/ 32 w 188"/>
                <a:gd name="T29" fmla="*/ 142 h 188"/>
                <a:gd name="T30" fmla="*/ 18 w 188"/>
                <a:gd name="T31" fmla="*/ 146 h 188"/>
                <a:gd name="T32" fmla="*/ 6 w 188"/>
                <a:gd name="T33" fmla="*/ 154 h 188"/>
                <a:gd name="T34" fmla="*/ 0 w 188"/>
                <a:gd name="T35" fmla="*/ 166 h 188"/>
                <a:gd name="T36" fmla="*/ 10 w 188"/>
                <a:gd name="T37" fmla="*/ 168 h 188"/>
                <a:gd name="T38" fmla="*/ 16 w 188"/>
                <a:gd name="T39" fmla="*/ 174 h 188"/>
                <a:gd name="T40" fmla="*/ 22 w 188"/>
                <a:gd name="T41" fmla="*/ 188 h 188"/>
                <a:gd name="T42" fmla="*/ 30 w 188"/>
                <a:gd name="T43" fmla="*/ 180 h 188"/>
                <a:gd name="T44" fmla="*/ 38 w 188"/>
                <a:gd name="T45" fmla="*/ 164 h 188"/>
                <a:gd name="T46" fmla="*/ 42 w 188"/>
                <a:gd name="T47" fmla="*/ 156 h 188"/>
                <a:gd name="T48" fmla="*/ 44 w 188"/>
                <a:gd name="T49" fmla="*/ 146 h 188"/>
                <a:gd name="T50" fmla="*/ 56 w 188"/>
                <a:gd name="T51" fmla="*/ 140 h 188"/>
                <a:gd name="T52" fmla="*/ 72 w 188"/>
                <a:gd name="T53" fmla="*/ 134 h 188"/>
                <a:gd name="T54" fmla="*/ 80 w 188"/>
                <a:gd name="T55" fmla="*/ 134 h 188"/>
                <a:gd name="T56" fmla="*/ 84 w 188"/>
                <a:gd name="T57" fmla="*/ 138 h 188"/>
                <a:gd name="T58" fmla="*/ 90 w 188"/>
                <a:gd name="T59" fmla="*/ 148 h 188"/>
                <a:gd name="T60" fmla="*/ 92 w 188"/>
                <a:gd name="T61" fmla="*/ 150 h 188"/>
                <a:gd name="T62" fmla="*/ 100 w 188"/>
                <a:gd name="T63" fmla="*/ 140 h 188"/>
                <a:gd name="T64" fmla="*/ 108 w 188"/>
                <a:gd name="T65" fmla="*/ 128 h 188"/>
                <a:gd name="T66" fmla="*/ 116 w 188"/>
                <a:gd name="T67" fmla="*/ 134 h 188"/>
                <a:gd name="T68" fmla="*/ 118 w 188"/>
                <a:gd name="T69" fmla="*/ 132 h 188"/>
                <a:gd name="T70" fmla="*/ 124 w 188"/>
                <a:gd name="T71" fmla="*/ 130 h 188"/>
                <a:gd name="T72" fmla="*/ 128 w 188"/>
                <a:gd name="T73" fmla="*/ 130 h 188"/>
                <a:gd name="T74" fmla="*/ 136 w 188"/>
                <a:gd name="T75" fmla="*/ 130 h 188"/>
                <a:gd name="T76" fmla="*/ 148 w 188"/>
                <a:gd name="T77" fmla="*/ 124 h 188"/>
                <a:gd name="T78" fmla="*/ 160 w 188"/>
                <a:gd name="T79" fmla="*/ 118 h 188"/>
                <a:gd name="T80" fmla="*/ 166 w 188"/>
                <a:gd name="T81" fmla="*/ 106 h 188"/>
                <a:gd name="T82" fmla="*/ 170 w 188"/>
                <a:gd name="T83" fmla="*/ 88 h 188"/>
                <a:gd name="T84" fmla="*/ 174 w 188"/>
                <a:gd name="T85" fmla="*/ 78 h 188"/>
                <a:gd name="T86" fmla="*/ 186 w 188"/>
                <a:gd name="T87" fmla="*/ 70 h 188"/>
                <a:gd name="T88" fmla="*/ 188 w 188"/>
                <a:gd name="T89" fmla="*/ 56 h 188"/>
                <a:gd name="T90" fmla="*/ 182 w 188"/>
                <a:gd name="T91" fmla="*/ 36 h 188"/>
                <a:gd name="T92" fmla="*/ 178 w 188"/>
                <a:gd name="T93" fmla="*/ 24 h 188"/>
                <a:gd name="T94" fmla="*/ 174 w 188"/>
                <a:gd name="T95" fmla="*/ 16 h 188"/>
                <a:gd name="T96" fmla="*/ 172 w 188"/>
                <a:gd name="T97" fmla="*/ 0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88" h="188">
                  <a:moveTo>
                    <a:pt x="170" y="0"/>
                  </a:moveTo>
                  <a:lnTo>
                    <a:pt x="170" y="0"/>
                  </a:lnTo>
                  <a:lnTo>
                    <a:pt x="170" y="0"/>
                  </a:lnTo>
                  <a:lnTo>
                    <a:pt x="170" y="0"/>
                  </a:lnTo>
                  <a:lnTo>
                    <a:pt x="166" y="2"/>
                  </a:lnTo>
                  <a:lnTo>
                    <a:pt x="164" y="6"/>
                  </a:lnTo>
                  <a:lnTo>
                    <a:pt x="162" y="16"/>
                  </a:lnTo>
                  <a:lnTo>
                    <a:pt x="162" y="16"/>
                  </a:lnTo>
                  <a:lnTo>
                    <a:pt x="160" y="24"/>
                  </a:lnTo>
                  <a:lnTo>
                    <a:pt x="158" y="34"/>
                  </a:lnTo>
                  <a:lnTo>
                    <a:pt x="158" y="34"/>
                  </a:lnTo>
                  <a:lnTo>
                    <a:pt x="158" y="42"/>
                  </a:lnTo>
                  <a:lnTo>
                    <a:pt x="158" y="50"/>
                  </a:lnTo>
                  <a:lnTo>
                    <a:pt x="158" y="50"/>
                  </a:lnTo>
                  <a:lnTo>
                    <a:pt x="158" y="56"/>
                  </a:lnTo>
                  <a:lnTo>
                    <a:pt x="154" y="62"/>
                  </a:lnTo>
                  <a:lnTo>
                    <a:pt x="144" y="74"/>
                  </a:lnTo>
                  <a:lnTo>
                    <a:pt x="144" y="74"/>
                  </a:lnTo>
                  <a:lnTo>
                    <a:pt x="138" y="78"/>
                  </a:lnTo>
                  <a:lnTo>
                    <a:pt x="132" y="80"/>
                  </a:lnTo>
                  <a:lnTo>
                    <a:pt x="128" y="80"/>
                  </a:lnTo>
                  <a:lnTo>
                    <a:pt x="122" y="82"/>
                  </a:lnTo>
                  <a:lnTo>
                    <a:pt x="122" y="82"/>
                  </a:lnTo>
                  <a:lnTo>
                    <a:pt x="116" y="86"/>
                  </a:lnTo>
                  <a:lnTo>
                    <a:pt x="114" y="92"/>
                  </a:lnTo>
                  <a:lnTo>
                    <a:pt x="108" y="104"/>
                  </a:lnTo>
                  <a:lnTo>
                    <a:pt x="108" y="104"/>
                  </a:lnTo>
                  <a:lnTo>
                    <a:pt x="102" y="110"/>
                  </a:lnTo>
                  <a:lnTo>
                    <a:pt x="96" y="112"/>
                  </a:lnTo>
                  <a:lnTo>
                    <a:pt x="96" y="112"/>
                  </a:lnTo>
                  <a:lnTo>
                    <a:pt x="84" y="110"/>
                  </a:lnTo>
                  <a:lnTo>
                    <a:pt x="84" y="110"/>
                  </a:lnTo>
                  <a:lnTo>
                    <a:pt x="74" y="106"/>
                  </a:lnTo>
                  <a:lnTo>
                    <a:pt x="74" y="106"/>
                  </a:lnTo>
                  <a:lnTo>
                    <a:pt x="70" y="108"/>
                  </a:lnTo>
                  <a:lnTo>
                    <a:pt x="62" y="114"/>
                  </a:lnTo>
                  <a:lnTo>
                    <a:pt x="62" y="114"/>
                  </a:lnTo>
                  <a:lnTo>
                    <a:pt x="48" y="120"/>
                  </a:lnTo>
                  <a:lnTo>
                    <a:pt x="42" y="124"/>
                  </a:lnTo>
                  <a:lnTo>
                    <a:pt x="38" y="130"/>
                  </a:lnTo>
                  <a:lnTo>
                    <a:pt x="38" y="130"/>
                  </a:lnTo>
                  <a:lnTo>
                    <a:pt x="36" y="134"/>
                  </a:lnTo>
                  <a:lnTo>
                    <a:pt x="36" y="136"/>
                  </a:lnTo>
                  <a:lnTo>
                    <a:pt x="34" y="140"/>
                  </a:lnTo>
                  <a:lnTo>
                    <a:pt x="32" y="142"/>
                  </a:lnTo>
                  <a:lnTo>
                    <a:pt x="32" y="142"/>
                  </a:lnTo>
                  <a:lnTo>
                    <a:pt x="24" y="144"/>
                  </a:lnTo>
                  <a:lnTo>
                    <a:pt x="18" y="146"/>
                  </a:lnTo>
                  <a:lnTo>
                    <a:pt x="18" y="146"/>
                  </a:lnTo>
                  <a:lnTo>
                    <a:pt x="10" y="150"/>
                  </a:lnTo>
                  <a:lnTo>
                    <a:pt x="6" y="154"/>
                  </a:lnTo>
                  <a:lnTo>
                    <a:pt x="2" y="160"/>
                  </a:lnTo>
                  <a:lnTo>
                    <a:pt x="0" y="166"/>
                  </a:lnTo>
                  <a:lnTo>
                    <a:pt x="0" y="166"/>
                  </a:lnTo>
                  <a:lnTo>
                    <a:pt x="4" y="166"/>
                  </a:lnTo>
                  <a:lnTo>
                    <a:pt x="4" y="166"/>
                  </a:lnTo>
                  <a:lnTo>
                    <a:pt x="10" y="168"/>
                  </a:lnTo>
                  <a:lnTo>
                    <a:pt x="12" y="170"/>
                  </a:lnTo>
                  <a:lnTo>
                    <a:pt x="14" y="172"/>
                  </a:lnTo>
                  <a:lnTo>
                    <a:pt x="16" y="174"/>
                  </a:lnTo>
                  <a:lnTo>
                    <a:pt x="16" y="182"/>
                  </a:lnTo>
                  <a:lnTo>
                    <a:pt x="18" y="184"/>
                  </a:lnTo>
                  <a:lnTo>
                    <a:pt x="22" y="188"/>
                  </a:lnTo>
                  <a:lnTo>
                    <a:pt x="22" y="188"/>
                  </a:lnTo>
                  <a:lnTo>
                    <a:pt x="28" y="184"/>
                  </a:lnTo>
                  <a:lnTo>
                    <a:pt x="30" y="180"/>
                  </a:lnTo>
                  <a:lnTo>
                    <a:pt x="36" y="170"/>
                  </a:lnTo>
                  <a:lnTo>
                    <a:pt x="36" y="170"/>
                  </a:lnTo>
                  <a:lnTo>
                    <a:pt x="38" y="164"/>
                  </a:lnTo>
                  <a:lnTo>
                    <a:pt x="40" y="160"/>
                  </a:lnTo>
                  <a:lnTo>
                    <a:pt x="40" y="160"/>
                  </a:lnTo>
                  <a:lnTo>
                    <a:pt x="42" y="156"/>
                  </a:lnTo>
                  <a:lnTo>
                    <a:pt x="42" y="150"/>
                  </a:lnTo>
                  <a:lnTo>
                    <a:pt x="42" y="150"/>
                  </a:lnTo>
                  <a:lnTo>
                    <a:pt x="44" y="146"/>
                  </a:lnTo>
                  <a:lnTo>
                    <a:pt x="48" y="144"/>
                  </a:lnTo>
                  <a:lnTo>
                    <a:pt x="48" y="144"/>
                  </a:lnTo>
                  <a:lnTo>
                    <a:pt x="56" y="140"/>
                  </a:lnTo>
                  <a:lnTo>
                    <a:pt x="64" y="136"/>
                  </a:lnTo>
                  <a:lnTo>
                    <a:pt x="64" y="136"/>
                  </a:lnTo>
                  <a:lnTo>
                    <a:pt x="72" y="134"/>
                  </a:lnTo>
                  <a:lnTo>
                    <a:pt x="76" y="132"/>
                  </a:lnTo>
                  <a:lnTo>
                    <a:pt x="76" y="132"/>
                  </a:lnTo>
                  <a:lnTo>
                    <a:pt x="80" y="134"/>
                  </a:lnTo>
                  <a:lnTo>
                    <a:pt x="82" y="136"/>
                  </a:lnTo>
                  <a:lnTo>
                    <a:pt x="82" y="136"/>
                  </a:lnTo>
                  <a:lnTo>
                    <a:pt x="84" y="138"/>
                  </a:lnTo>
                  <a:lnTo>
                    <a:pt x="86" y="142"/>
                  </a:lnTo>
                  <a:lnTo>
                    <a:pt x="86" y="146"/>
                  </a:lnTo>
                  <a:lnTo>
                    <a:pt x="90" y="148"/>
                  </a:lnTo>
                  <a:lnTo>
                    <a:pt x="90" y="148"/>
                  </a:lnTo>
                  <a:lnTo>
                    <a:pt x="92" y="150"/>
                  </a:lnTo>
                  <a:lnTo>
                    <a:pt x="92" y="150"/>
                  </a:lnTo>
                  <a:lnTo>
                    <a:pt x="94" y="148"/>
                  </a:lnTo>
                  <a:lnTo>
                    <a:pt x="98" y="146"/>
                  </a:lnTo>
                  <a:lnTo>
                    <a:pt x="100" y="140"/>
                  </a:lnTo>
                  <a:lnTo>
                    <a:pt x="104" y="132"/>
                  </a:lnTo>
                  <a:lnTo>
                    <a:pt x="108" y="128"/>
                  </a:lnTo>
                  <a:lnTo>
                    <a:pt x="108" y="128"/>
                  </a:lnTo>
                  <a:lnTo>
                    <a:pt x="110" y="130"/>
                  </a:lnTo>
                  <a:lnTo>
                    <a:pt x="116" y="134"/>
                  </a:lnTo>
                  <a:lnTo>
                    <a:pt x="116" y="134"/>
                  </a:lnTo>
                  <a:lnTo>
                    <a:pt x="116" y="134"/>
                  </a:lnTo>
                  <a:lnTo>
                    <a:pt x="116" y="134"/>
                  </a:lnTo>
                  <a:lnTo>
                    <a:pt x="118" y="132"/>
                  </a:lnTo>
                  <a:lnTo>
                    <a:pt x="122" y="130"/>
                  </a:lnTo>
                  <a:lnTo>
                    <a:pt x="122" y="130"/>
                  </a:lnTo>
                  <a:lnTo>
                    <a:pt x="124" y="130"/>
                  </a:lnTo>
                  <a:lnTo>
                    <a:pt x="124" y="130"/>
                  </a:lnTo>
                  <a:lnTo>
                    <a:pt x="128" y="130"/>
                  </a:lnTo>
                  <a:lnTo>
                    <a:pt x="128" y="130"/>
                  </a:lnTo>
                  <a:lnTo>
                    <a:pt x="132" y="132"/>
                  </a:lnTo>
                  <a:lnTo>
                    <a:pt x="132" y="132"/>
                  </a:lnTo>
                  <a:lnTo>
                    <a:pt x="136" y="130"/>
                  </a:lnTo>
                  <a:lnTo>
                    <a:pt x="136" y="130"/>
                  </a:lnTo>
                  <a:lnTo>
                    <a:pt x="142" y="126"/>
                  </a:lnTo>
                  <a:lnTo>
                    <a:pt x="148" y="124"/>
                  </a:lnTo>
                  <a:lnTo>
                    <a:pt x="148" y="124"/>
                  </a:lnTo>
                  <a:lnTo>
                    <a:pt x="154" y="122"/>
                  </a:lnTo>
                  <a:lnTo>
                    <a:pt x="160" y="118"/>
                  </a:lnTo>
                  <a:lnTo>
                    <a:pt x="164" y="112"/>
                  </a:lnTo>
                  <a:lnTo>
                    <a:pt x="166" y="106"/>
                  </a:lnTo>
                  <a:lnTo>
                    <a:pt x="166" y="106"/>
                  </a:lnTo>
                  <a:lnTo>
                    <a:pt x="168" y="94"/>
                  </a:lnTo>
                  <a:lnTo>
                    <a:pt x="168" y="94"/>
                  </a:lnTo>
                  <a:lnTo>
                    <a:pt x="170" y="88"/>
                  </a:lnTo>
                  <a:lnTo>
                    <a:pt x="170" y="82"/>
                  </a:lnTo>
                  <a:lnTo>
                    <a:pt x="170" y="82"/>
                  </a:lnTo>
                  <a:lnTo>
                    <a:pt x="174" y="78"/>
                  </a:lnTo>
                  <a:lnTo>
                    <a:pt x="180" y="74"/>
                  </a:lnTo>
                  <a:lnTo>
                    <a:pt x="180" y="74"/>
                  </a:lnTo>
                  <a:lnTo>
                    <a:pt x="186" y="70"/>
                  </a:lnTo>
                  <a:lnTo>
                    <a:pt x="188" y="66"/>
                  </a:lnTo>
                  <a:lnTo>
                    <a:pt x="188" y="62"/>
                  </a:lnTo>
                  <a:lnTo>
                    <a:pt x="188" y="56"/>
                  </a:lnTo>
                  <a:lnTo>
                    <a:pt x="188" y="56"/>
                  </a:lnTo>
                  <a:lnTo>
                    <a:pt x="184" y="46"/>
                  </a:lnTo>
                  <a:lnTo>
                    <a:pt x="182" y="36"/>
                  </a:lnTo>
                  <a:lnTo>
                    <a:pt x="182" y="36"/>
                  </a:lnTo>
                  <a:lnTo>
                    <a:pt x="180" y="30"/>
                  </a:lnTo>
                  <a:lnTo>
                    <a:pt x="178" y="24"/>
                  </a:lnTo>
                  <a:lnTo>
                    <a:pt x="178" y="24"/>
                  </a:lnTo>
                  <a:lnTo>
                    <a:pt x="174" y="16"/>
                  </a:lnTo>
                  <a:lnTo>
                    <a:pt x="174" y="16"/>
                  </a:lnTo>
                  <a:lnTo>
                    <a:pt x="172" y="6"/>
                  </a:lnTo>
                  <a:lnTo>
                    <a:pt x="172" y="2"/>
                  </a:lnTo>
                  <a:lnTo>
                    <a:pt x="172" y="0"/>
                  </a:lnTo>
                  <a:lnTo>
                    <a:pt x="17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82" name="Freeform 67"/>
            <p:cNvSpPr>
              <a:spLocks/>
            </p:cNvSpPr>
            <p:nvPr/>
          </p:nvSpPr>
          <p:spPr bwMode="auto">
            <a:xfrm>
              <a:off x="2426" y="2110"/>
              <a:ext cx="38" cy="58"/>
            </a:xfrm>
            <a:custGeom>
              <a:avLst/>
              <a:gdLst>
                <a:gd name="T0" fmla="*/ 34 w 38"/>
                <a:gd name="T1" fmla="*/ 0 h 58"/>
                <a:gd name="T2" fmla="*/ 34 w 38"/>
                <a:gd name="T3" fmla="*/ 0 h 58"/>
                <a:gd name="T4" fmla="*/ 28 w 38"/>
                <a:gd name="T5" fmla="*/ 2 h 58"/>
                <a:gd name="T6" fmla="*/ 28 w 38"/>
                <a:gd name="T7" fmla="*/ 2 h 58"/>
                <a:gd name="T8" fmla="*/ 26 w 38"/>
                <a:gd name="T9" fmla="*/ 4 h 58"/>
                <a:gd name="T10" fmla="*/ 24 w 38"/>
                <a:gd name="T11" fmla="*/ 10 h 58"/>
                <a:gd name="T12" fmla="*/ 20 w 38"/>
                <a:gd name="T13" fmla="*/ 18 h 58"/>
                <a:gd name="T14" fmla="*/ 20 w 38"/>
                <a:gd name="T15" fmla="*/ 18 h 58"/>
                <a:gd name="T16" fmla="*/ 16 w 38"/>
                <a:gd name="T17" fmla="*/ 20 h 58"/>
                <a:gd name="T18" fmla="*/ 12 w 38"/>
                <a:gd name="T19" fmla="*/ 22 h 58"/>
                <a:gd name="T20" fmla="*/ 8 w 38"/>
                <a:gd name="T21" fmla="*/ 24 h 58"/>
                <a:gd name="T22" fmla="*/ 6 w 38"/>
                <a:gd name="T23" fmla="*/ 26 h 58"/>
                <a:gd name="T24" fmla="*/ 6 w 38"/>
                <a:gd name="T25" fmla="*/ 26 h 58"/>
                <a:gd name="T26" fmla="*/ 2 w 38"/>
                <a:gd name="T27" fmla="*/ 34 h 58"/>
                <a:gd name="T28" fmla="*/ 0 w 38"/>
                <a:gd name="T29" fmla="*/ 44 h 58"/>
                <a:gd name="T30" fmla="*/ 2 w 38"/>
                <a:gd name="T31" fmla="*/ 54 h 58"/>
                <a:gd name="T32" fmla="*/ 4 w 38"/>
                <a:gd name="T33" fmla="*/ 56 h 58"/>
                <a:gd name="T34" fmla="*/ 6 w 38"/>
                <a:gd name="T35" fmla="*/ 58 h 58"/>
                <a:gd name="T36" fmla="*/ 6 w 38"/>
                <a:gd name="T37" fmla="*/ 58 h 58"/>
                <a:gd name="T38" fmla="*/ 10 w 38"/>
                <a:gd name="T39" fmla="*/ 58 h 58"/>
                <a:gd name="T40" fmla="*/ 10 w 38"/>
                <a:gd name="T41" fmla="*/ 58 h 58"/>
                <a:gd name="T42" fmla="*/ 12 w 38"/>
                <a:gd name="T43" fmla="*/ 56 h 58"/>
                <a:gd name="T44" fmla="*/ 16 w 38"/>
                <a:gd name="T45" fmla="*/ 52 h 58"/>
                <a:gd name="T46" fmla="*/ 20 w 38"/>
                <a:gd name="T47" fmla="*/ 44 h 58"/>
                <a:gd name="T48" fmla="*/ 22 w 38"/>
                <a:gd name="T49" fmla="*/ 36 h 58"/>
                <a:gd name="T50" fmla="*/ 24 w 38"/>
                <a:gd name="T51" fmla="*/ 28 h 58"/>
                <a:gd name="T52" fmla="*/ 24 w 38"/>
                <a:gd name="T53" fmla="*/ 28 h 58"/>
                <a:gd name="T54" fmla="*/ 30 w 38"/>
                <a:gd name="T55" fmla="*/ 24 h 58"/>
                <a:gd name="T56" fmla="*/ 34 w 38"/>
                <a:gd name="T57" fmla="*/ 22 h 58"/>
                <a:gd name="T58" fmla="*/ 36 w 38"/>
                <a:gd name="T59" fmla="*/ 18 h 58"/>
                <a:gd name="T60" fmla="*/ 36 w 38"/>
                <a:gd name="T61" fmla="*/ 18 h 58"/>
                <a:gd name="T62" fmla="*/ 38 w 38"/>
                <a:gd name="T63" fmla="*/ 14 h 58"/>
                <a:gd name="T64" fmla="*/ 38 w 38"/>
                <a:gd name="T65" fmla="*/ 8 h 58"/>
                <a:gd name="T66" fmla="*/ 38 w 38"/>
                <a:gd name="T67" fmla="*/ 2 h 58"/>
                <a:gd name="T68" fmla="*/ 36 w 38"/>
                <a:gd name="T69" fmla="*/ 0 h 58"/>
                <a:gd name="T70" fmla="*/ 34 w 38"/>
                <a:gd name="T71"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8" h="58">
                  <a:moveTo>
                    <a:pt x="34" y="0"/>
                  </a:moveTo>
                  <a:lnTo>
                    <a:pt x="34" y="0"/>
                  </a:lnTo>
                  <a:lnTo>
                    <a:pt x="28" y="2"/>
                  </a:lnTo>
                  <a:lnTo>
                    <a:pt x="28" y="2"/>
                  </a:lnTo>
                  <a:lnTo>
                    <a:pt x="26" y="4"/>
                  </a:lnTo>
                  <a:lnTo>
                    <a:pt x="24" y="10"/>
                  </a:lnTo>
                  <a:lnTo>
                    <a:pt x="20" y="18"/>
                  </a:lnTo>
                  <a:lnTo>
                    <a:pt x="20" y="18"/>
                  </a:lnTo>
                  <a:lnTo>
                    <a:pt x="16" y="20"/>
                  </a:lnTo>
                  <a:lnTo>
                    <a:pt x="12" y="22"/>
                  </a:lnTo>
                  <a:lnTo>
                    <a:pt x="8" y="24"/>
                  </a:lnTo>
                  <a:lnTo>
                    <a:pt x="6" y="26"/>
                  </a:lnTo>
                  <a:lnTo>
                    <a:pt x="6" y="26"/>
                  </a:lnTo>
                  <a:lnTo>
                    <a:pt x="2" y="34"/>
                  </a:lnTo>
                  <a:lnTo>
                    <a:pt x="0" y="44"/>
                  </a:lnTo>
                  <a:lnTo>
                    <a:pt x="2" y="54"/>
                  </a:lnTo>
                  <a:lnTo>
                    <a:pt x="4" y="56"/>
                  </a:lnTo>
                  <a:lnTo>
                    <a:pt x="6" y="58"/>
                  </a:lnTo>
                  <a:lnTo>
                    <a:pt x="6" y="58"/>
                  </a:lnTo>
                  <a:lnTo>
                    <a:pt x="10" y="58"/>
                  </a:lnTo>
                  <a:lnTo>
                    <a:pt x="10" y="58"/>
                  </a:lnTo>
                  <a:lnTo>
                    <a:pt x="12" y="56"/>
                  </a:lnTo>
                  <a:lnTo>
                    <a:pt x="16" y="52"/>
                  </a:lnTo>
                  <a:lnTo>
                    <a:pt x="20" y="44"/>
                  </a:lnTo>
                  <a:lnTo>
                    <a:pt x="22" y="36"/>
                  </a:lnTo>
                  <a:lnTo>
                    <a:pt x="24" y="28"/>
                  </a:lnTo>
                  <a:lnTo>
                    <a:pt x="24" y="28"/>
                  </a:lnTo>
                  <a:lnTo>
                    <a:pt x="30" y="24"/>
                  </a:lnTo>
                  <a:lnTo>
                    <a:pt x="34" y="22"/>
                  </a:lnTo>
                  <a:lnTo>
                    <a:pt x="36" y="18"/>
                  </a:lnTo>
                  <a:lnTo>
                    <a:pt x="36" y="18"/>
                  </a:lnTo>
                  <a:lnTo>
                    <a:pt x="38" y="14"/>
                  </a:lnTo>
                  <a:lnTo>
                    <a:pt x="38" y="8"/>
                  </a:lnTo>
                  <a:lnTo>
                    <a:pt x="38" y="2"/>
                  </a:lnTo>
                  <a:lnTo>
                    <a:pt x="36" y="0"/>
                  </a:lnTo>
                  <a:lnTo>
                    <a:pt x="34"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83" name="Freeform 68"/>
            <p:cNvSpPr>
              <a:spLocks/>
            </p:cNvSpPr>
            <p:nvPr/>
          </p:nvSpPr>
          <p:spPr bwMode="auto">
            <a:xfrm>
              <a:off x="2426" y="2110"/>
              <a:ext cx="38" cy="58"/>
            </a:xfrm>
            <a:custGeom>
              <a:avLst/>
              <a:gdLst>
                <a:gd name="T0" fmla="*/ 34 w 38"/>
                <a:gd name="T1" fmla="*/ 0 h 58"/>
                <a:gd name="T2" fmla="*/ 34 w 38"/>
                <a:gd name="T3" fmla="*/ 0 h 58"/>
                <a:gd name="T4" fmla="*/ 28 w 38"/>
                <a:gd name="T5" fmla="*/ 2 h 58"/>
                <a:gd name="T6" fmla="*/ 28 w 38"/>
                <a:gd name="T7" fmla="*/ 2 h 58"/>
                <a:gd name="T8" fmla="*/ 26 w 38"/>
                <a:gd name="T9" fmla="*/ 4 h 58"/>
                <a:gd name="T10" fmla="*/ 24 w 38"/>
                <a:gd name="T11" fmla="*/ 10 h 58"/>
                <a:gd name="T12" fmla="*/ 20 w 38"/>
                <a:gd name="T13" fmla="*/ 18 h 58"/>
                <a:gd name="T14" fmla="*/ 20 w 38"/>
                <a:gd name="T15" fmla="*/ 18 h 58"/>
                <a:gd name="T16" fmla="*/ 16 w 38"/>
                <a:gd name="T17" fmla="*/ 20 h 58"/>
                <a:gd name="T18" fmla="*/ 12 w 38"/>
                <a:gd name="T19" fmla="*/ 22 h 58"/>
                <a:gd name="T20" fmla="*/ 8 w 38"/>
                <a:gd name="T21" fmla="*/ 24 h 58"/>
                <a:gd name="T22" fmla="*/ 6 w 38"/>
                <a:gd name="T23" fmla="*/ 26 h 58"/>
                <a:gd name="T24" fmla="*/ 6 w 38"/>
                <a:gd name="T25" fmla="*/ 26 h 58"/>
                <a:gd name="T26" fmla="*/ 2 w 38"/>
                <a:gd name="T27" fmla="*/ 34 h 58"/>
                <a:gd name="T28" fmla="*/ 0 w 38"/>
                <a:gd name="T29" fmla="*/ 44 h 58"/>
                <a:gd name="T30" fmla="*/ 2 w 38"/>
                <a:gd name="T31" fmla="*/ 54 h 58"/>
                <a:gd name="T32" fmla="*/ 4 w 38"/>
                <a:gd name="T33" fmla="*/ 56 h 58"/>
                <a:gd name="T34" fmla="*/ 6 w 38"/>
                <a:gd name="T35" fmla="*/ 58 h 58"/>
                <a:gd name="T36" fmla="*/ 6 w 38"/>
                <a:gd name="T37" fmla="*/ 58 h 58"/>
                <a:gd name="T38" fmla="*/ 10 w 38"/>
                <a:gd name="T39" fmla="*/ 58 h 58"/>
                <a:gd name="T40" fmla="*/ 10 w 38"/>
                <a:gd name="T41" fmla="*/ 58 h 58"/>
                <a:gd name="T42" fmla="*/ 12 w 38"/>
                <a:gd name="T43" fmla="*/ 56 h 58"/>
                <a:gd name="T44" fmla="*/ 16 w 38"/>
                <a:gd name="T45" fmla="*/ 52 h 58"/>
                <a:gd name="T46" fmla="*/ 20 w 38"/>
                <a:gd name="T47" fmla="*/ 44 h 58"/>
                <a:gd name="T48" fmla="*/ 22 w 38"/>
                <a:gd name="T49" fmla="*/ 36 h 58"/>
                <a:gd name="T50" fmla="*/ 24 w 38"/>
                <a:gd name="T51" fmla="*/ 28 h 58"/>
                <a:gd name="T52" fmla="*/ 24 w 38"/>
                <a:gd name="T53" fmla="*/ 28 h 58"/>
                <a:gd name="T54" fmla="*/ 30 w 38"/>
                <a:gd name="T55" fmla="*/ 24 h 58"/>
                <a:gd name="T56" fmla="*/ 34 w 38"/>
                <a:gd name="T57" fmla="*/ 22 h 58"/>
                <a:gd name="T58" fmla="*/ 36 w 38"/>
                <a:gd name="T59" fmla="*/ 18 h 58"/>
                <a:gd name="T60" fmla="*/ 36 w 38"/>
                <a:gd name="T61" fmla="*/ 18 h 58"/>
                <a:gd name="T62" fmla="*/ 38 w 38"/>
                <a:gd name="T63" fmla="*/ 14 h 58"/>
                <a:gd name="T64" fmla="*/ 38 w 38"/>
                <a:gd name="T65" fmla="*/ 8 h 58"/>
                <a:gd name="T66" fmla="*/ 38 w 38"/>
                <a:gd name="T67" fmla="*/ 2 h 58"/>
                <a:gd name="T68" fmla="*/ 36 w 38"/>
                <a:gd name="T69" fmla="*/ 0 h 58"/>
                <a:gd name="T70" fmla="*/ 34 w 38"/>
                <a:gd name="T71"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8" h="58">
                  <a:moveTo>
                    <a:pt x="34" y="0"/>
                  </a:moveTo>
                  <a:lnTo>
                    <a:pt x="34" y="0"/>
                  </a:lnTo>
                  <a:lnTo>
                    <a:pt x="28" y="2"/>
                  </a:lnTo>
                  <a:lnTo>
                    <a:pt x="28" y="2"/>
                  </a:lnTo>
                  <a:lnTo>
                    <a:pt x="26" y="4"/>
                  </a:lnTo>
                  <a:lnTo>
                    <a:pt x="24" y="10"/>
                  </a:lnTo>
                  <a:lnTo>
                    <a:pt x="20" y="18"/>
                  </a:lnTo>
                  <a:lnTo>
                    <a:pt x="20" y="18"/>
                  </a:lnTo>
                  <a:lnTo>
                    <a:pt x="16" y="20"/>
                  </a:lnTo>
                  <a:lnTo>
                    <a:pt x="12" y="22"/>
                  </a:lnTo>
                  <a:lnTo>
                    <a:pt x="8" y="24"/>
                  </a:lnTo>
                  <a:lnTo>
                    <a:pt x="6" y="26"/>
                  </a:lnTo>
                  <a:lnTo>
                    <a:pt x="6" y="26"/>
                  </a:lnTo>
                  <a:lnTo>
                    <a:pt x="2" y="34"/>
                  </a:lnTo>
                  <a:lnTo>
                    <a:pt x="0" y="44"/>
                  </a:lnTo>
                  <a:lnTo>
                    <a:pt x="2" y="54"/>
                  </a:lnTo>
                  <a:lnTo>
                    <a:pt x="4" y="56"/>
                  </a:lnTo>
                  <a:lnTo>
                    <a:pt x="6" y="58"/>
                  </a:lnTo>
                  <a:lnTo>
                    <a:pt x="6" y="58"/>
                  </a:lnTo>
                  <a:lnTo>
                    <a:pt x="10" y="58"/>
                  </a:lnTo>
                  <a:lnTo>
                    <a:pt x="10" y="58"/>
                  </a:lnTo>
                  <a:lnTo>
                    <a:pt x="12" y="56"/>
                  </a:lnTo>
                  <a:lnTo>
                    <a:pt x="16" y="52"/>
                  </a:lnTo>
                  <a:lnTo>
                    <a:pt x="20" y="44"/>
                  </a:lnTo>
                  <a:lnTo>
                    <a:pt x="22" y="36"/>
                  </a:lnTo>
                  <a:lnTo>
                    <a:pt x="24" y="28"/>
                  </a:lnTo>
                  <a:lnTo>
                    <a:pt x="24" y="28"/>
                  </a:lnTo>
                  <a:lnTo>
                    <a:pt x="30" y="24"/>
                  </a:lnTo>
                  <a:lnTo>
                    <a:pt x="34" y="22"/>
                  </a:lnTo>
                  <a:lnTo>
                    <a:pt x="36" y="18"/>
                  </a:lnTo>
                  <a:lnTo>
                    <a:pt x="36" y="18"/>
                  </a:lnTo>
                  <a:lnTo>
                    <a:pt x="38" y="14"/>
                  </a:lnTo>
                  <a:lnTo>
                    <a:pt x="38" y="8"/>
                  </a:lnTo>
                  <a:lnTo>
                    <a:pt x="38" y="2"/>
                  </a:lnTo>
                  <a:lnTo>
                    <a:pt x="36" y="0"/>
                  </a:lnTo>
                  <a:lnTo>
                    <a:pt x="3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84" name="Freeform 69"/>
            <p:cNvSpPr>
              <a:spLocks/>
            </p:cNvSpPr>
            <p:nvPr/>
          </p:nvSpPr>
          <p:spPr bwMode="auto">
            <a:xfrm>
              <a:off x="2604" y="1974"/>
              <a:ext cx="38" cy="32"/>
            </a:xfrm>
            <a:custGeom>
              <a:avLst/>
              <a:gdLst>
                <a:gd name="T0" fmla="*/ 32 w 38"/>
                <a:gd name="T1" fmla="*/ 0 h 32"/>
                <a:gd name="T2" fmla="*/ 32 w 38"/>
                <a:gd name="T3" fmla="*/ 0 h 32"/>
                <a:gd name="T4" fmla="*/ 28 w 38"/>
                <a:gd name="T5" fmla="*/ 2 h 32"/>
                <a:gd name="T6" fmla="*/ 24 w 38"/>
                <a:gd name="T7" fmla="*/ 4 h 32"/>
                <a:gd name="T8" fmla="*/ 24 w 38"/>
                <a:gd name="T9" fmla="*/ 4 h 32"/>
                <a:gd name="T10" fmla="*/ 16 w 38"/>
                <a:gd name="T11" fmla="*/ 10 h 32"/>
                <a:gd name="T12" fmla="*/ 10 w 38"/>
                <a:gd name="T13" fmla="*/ 18 h 32"/>
                <a:gd name="T14" fmla="*/ 10 w 38"/>
                <a:gd name="T15" fmla="*/ 18 h 32"/>
                <a:gd name="T16" fmla="*/ 8 w 38"/>
                <a:gd name="T17" fmla="*/ 20 h 32"/>
                <a:gd name="T18" fmla="*/ 4 w 38"/>
                <a:gd name="T19" fmla="*/ 22 h 32"/>
                <a:gd name="T20" fmla="*/ 4 w 38"/>
                <a:gd name="T21" fmla="*/ 22 h 32"/>
                <a:gd name="T22" fmla="*/ 0 w 38"/>
                <a:gd name="T23" fmla="*/ 24 h 32"/>
                <a:gd name="T24" fmla="*/ 0 w 38"/>
                <a:gd name="T25" fmla="*/ 28 h 32"/>
                <a:gd name="T26" fmla="*/ 0 w 38"/>
                <a:gd name="T27" fmla="*/ 32 h 32"/>
                <a:gd name="T28" fmla="*/ 4 w 38"/>
                <a:gd name="T29" fmla="*/ 32 h 32"/>
                <a:gd name="T30" fmla="*/ 4 w 38"/>
                <a:gd name="T31" fmla="*/ 32 h 32"/>
                <a:gd name="T32" fmla="*/ 4 w 38"/>
                <a:gd name="T33" fmla="*/ 32 h 32"/>
                <a:gd name="T34" fmla="*/ 4 w 38"/>
                <a:gd name="T35" fmla="*/ 32 h 32"/>
                <a:gd name="T36" fmla="*/ 12 w 38"/>
                <a:gd name="T37" fmla="*/ 30 h 32"/>
                <a:gd name="T38" fmla="*/ 18 w 38"/>
                <a:gd name="T39" fmla="*/ 26 h 32"/>
                <a:gd name="T40" fmla="*/ 18 w 38"/>
                <a:gd name="T41" fmla="*/ 26 h 32"/>
                <a:gd name="T42" fmla="*/ 24 w 38"/>
                <a:gd name="T43" fmla="*/ 22 h 32"/>
                <a:gd name="T44" fmla="*/ 32 w 38"/>
                <a:gd name="T45" fmla="*/ 16 h 32"/>
                <a:gd name="T46" fmla="*/ 36 w 38"/>
                <a:gd name="T47" fmla="*/ 10 h 32"/>
                <a:gd name="T48" fmla="*/ 38 w 38"/>
                <a:gd name="T49" fmla="*/ 6 h 32"/>
                <a:gd name="T50" fmla="*/ 38 w 38"/>
                <a:gd name="T51" fmla="*/ 4 h 32"/>
                <a:gd name="T52" fmla="*/ 38 w 38"/>
                <a:gd name="T53" fmla="*/ 4 h 32"/>
                <a:gd name="T54" fmla="*/ 36 w 38"/>
                <a:gd name="T55" fmla="*/ 2 h 32"/>
                <a:gd name="T56" fmla="*/ 32 w 38"/>
                <a:gd name="T57"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8" h="32">
                  <a:moveTo>
                    <a:pt x="32" y="0"/>
                  </a:moveTo>
                  <a:lnTo>
                    <a:pt x="32" y="0"/>
                  </a:lnTo>
                  <a:lnTo>
                    <a:pt x="28" y="2"/>
                  </a:lnTo>
                  <a:lnTo>
                    <a:pt x="24" y="4"/>
                  </a:lnTo>
                  <a:lnTo>
                    <a:pt x="24" y="4"/>
                  </a:lnTo>
                  <a:lnTo>
                    <a:pt x="16" y="10"/>
                  </a:lnTo>
                  <a:lnTo>
                    <a:pt x="10" y="18"/>
                  </a:lnTo>
                  <a:lnTo>
                    <a:pt x="10" y="18"/>
                  </a:lnTo>
                  <a:lnTo>
                    <a:pt x="8" y="20"/>
                  </a:lnTo>
                  <a:lnTo>
                    <a:pt x="4" y="22"/>
                  </a:lnTo>
                  <a:lnTo>
                    <a:pt x="4" y="22"/>
                  </a:lnTo>
                  <a:lnTo>
                    <a:pt x="0" y="24"/>
                  </a:lnTo>
                  <a:lnTo>
                    <a:pt x="0" y="28"/>
                  </a:lnTo>
                  <a:lnTo>
                    <a:pt x="0" y="32"/>
                  </a:lnTo>
                  <a:lnTo>
                    <a:pt x="4" y="32"/>
                  </a:lnTo>
                  <a:lnTo>
                    <a:pt x="4" y="32"/>
                  </a:lnTo>
                  <a:lnTo>
                    <a:pt x="4" y="32"/>
                  </a:lnTo>
                  <a:lnTo>
                    <a:pt x="4" y="32"/>
                  </a:lnTo>
                  <a:lnTo>
                    <a:pt x="12" y="30"/>
                  </a:lnTo>
                  <a:lnTo>
                    <a:pt x="18" y="26"/>
                  </a:lnTo>
                  <a:lnTo>
                    <a:pt x="18" y="26"/>
                  </a:lnTo>
                  <a:lnTo>
                    <a:pt x="24" y="22"/>
                  </a:lnTo>
                  <a:lnTo>
                    <a:pt x="32" y="16"/>
                  </a:lnTo>
                  <a:lnTo>
                    <a:pt x="36" y="10"/>
                  </a:lnTo>
                  <a:lnTo>
                    <a:pt x="38" y="6"/>
                  </a:lnTo>
                  <a:lnTo>
                    <a:pt x="38" y="4"/>
                  </a:lnTo>
                  <a:lnTo>
                    <a:pt x="38" y="4"/>
                  </a:lnTo>
                  <a:lnTo>
                    <a:pt x="36" y="2"/>
                  </a:lnTo>
                  <a:lnTo>
                    <a:pt x="32"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85" name="Freeform 70"/>
            <p:cNvSpPr>
              <a:spLocks/>
            </p:cNvSpPr>
            <p:nvPr/>
          </p:nvSpPr>
          <p:spPr bwMode="auto">
            <a:xfrm>
              <a:off x="2604" y="1974"/>
              <a:ext cx="38" cy="32"/>
            </a:xfrm>
            <a:custGeom>
              <a:avLst/>
              <a:gdLst>
                <a:gd name="T0" fmla="*/ 32 w 38"/>
                <a:gd name="T1" fmla="*/ 0 h 32"/>
                <a:gd name="T2" fmla="*/ 32 w 38"/>
                <a:gd name="T3" fmla="*/ 0 h 32"/>
                <a:gd name="T4" fmla="*/ 28 w 38"/>
                <a:gd name="T5" fmla="*/ 2 h 32"/>
                <a:gd name="T6" fmla="*/ 24 w 38"/>
                <a:gd name="T7" fmla="*/ 4 h 32"/>
                <a:gd name="T8" fmla="*/ 24 w 38"/>
                <a:gd name="T9" fmla="*/ 4 h 32"/>
                <a:gd name="T10" fmla="*/ 16 w 38"/>
                <a:gd name="T11" fmla="*/ 10 h 32"/>
                <a:gd name="T12" fmla="*/ 10 w 38"/>
                <a:gd name="T13" fmla="*/ 18 h 32"/>
                <a:gd name="T14" fmla="*/ 10 w 38"/>
                <a:gd name="T15" fmla="*/ 18 h 32"/>
                <a:gd name="T16" fmla="*/ 8 w 38"/>
                <a:gd name="T17" fmla="*/ 20 h 32"/>
                <a:gd name="T18" fmla="*/ 4 w 38"/>
                <a:gd name="T19" fmla="*/ 22 h 32"/>
                <a:gd name="T20" fmla="*/ 4 w 38"/>
                <a:gd name="T21" fmla="*/ 22 h 32"/>
                <a:gd name="T22" fmla="*/ 0 w 38"/>
                <a:gd name="T23" fmla="*/ 24 h 32"/>
                <a:gd name="T24" fmla="*/ 0 w 38"/>
                <a:gd name="T25" fmla="*/ 28 h 32"/>
                <a:gd name="T26" fmla="*/ 0 w 38"/>
                <a:gd name="T27" fmla="*/ 32 h 32"/>
                <a:gd name="T28" fmla="*/ 4 w 38"/>
                <a:gd name="T29" fmla="*/ 32 h 32"/>
                <a:gd name="T30" fmla="*/ 4 w 38"/>
                <a:gd name="T31" fmla="*/ 32 h 32"/>
                <a:gd name="T32" fmla="*/ 4 w 38"/>
                <a:gd name="T33" fmla="*/ 32 h 32"/>
                <a:gd name="T34" fmla="*/ 4 w 38"/>
                <a:gd name="T35" fmla="*/ 32 h 32"/>
                <a:gd name="T36" fmla="*/ 12 w 38"/>
                <a:gd name="T37" fmla="*/ 30 h 32"/>
                <a:gd name="T38" fmla="*/ 18 w 38"/>
                <a:gd name="T39" fmla="*/ 26 h 32"/>
                <a:gd name="T40" fmla="*/ 18 w 38"/>
                <a:gd name="T41" fmla="*/ 26 h 32"/>
                <a:gd name="T42" fmla="*/ 24 w 38"/>
                <a:gd name="T43" fmla="*/ 22 h 32"/>
                <a:gd name="T44" fmla="*/ 32 w 38"/>
                <a:gd name="T45" fmla="*/ 16 h 32"/>
                <a:gd name="T46" fmla="*/ 36 w 38"/>
                <a:gd name="T47" fmla="*/ 10 h 32"/>
                <a:gd name="T48" fmla="*/ 38 w 38"/>
                <a:gd name="T49" fmla="*/ 6 h 32"/>
                <a:gd name="T50" fmla="*/ 38 w 38"/>
                <a:gd name="T51" fmla="*/ 4 h 32"/>
                <a:gd name="T52" fmla="*/ 38 w 38"/>
                <a:gd name="T53" fmla="*/ 4 h 32"/>
                <a:gd name="T54" fmla="*/ 36 w 38"/>
                <a:gd name="T55" fmla="*/ 2 h 32"/>
                <a:gd name="T56" fmla="*/ 32 w 38"/>
                <a:gd name="T57"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8" h="32">
                  <a:moveTo>
                    <a:pt x="32" y="0"/>
                  </a:moveTo>
                  <a:lnTo>
                    <a:pt x="32" y="0"/>
                  </a:lnTo>
                  <a:lnTo>
                    <a:pt x="28" y="2"/>
                  </a:lnTo>
                  <a:lnTo>
                    <a:pt x="24" y="4"/>
                  </a:lnTo>
                  <a:lnTo>
                    <a:pt x="24" y="4"/>
                  </a:lnTo>
                  <a:lnTo>
                    <a:pt x="16" y="10"/>
                  </a:lnTo>
                  <a:lnTo>
                    <a:pt x="10" y="18"/>
                  </a:lnTo>
                  <a:lnTo>
                    <a:pt x="10" y="18"/>
                  </a:lnTo>
                  <a:lnTo>
                    <a:pt x="8" y="20"/>
                  </a:lnTo>
                  <a:lnTo>
                    <a:pt x="4" y="22"/>
                  </a:lnTo>
                  <a:lnTo>
                    <a:pt x="4" y="22"/>
                  </a:lnTo>
                  <a:lnTo>
                    <a:pt x="0" y="24"/>
                  </a:lnTo>
                  <a:lnTo>
                    <a:pt x="0" y="28"/>
                  </a:lnTo>
                  <a:lnTo>
                    <a:pt x="0" y="32"/>
                  </a:lnTo>
                  <a:lnTo>
                    <a:pt x="4" y="32"/>
                  </a:lnTo>
                  <a:lnTo>
                    <a:pt x="4" y="32"/>
                  </a:lnTo>
                  <a:lnTo>
                    <a:pt x="4" y="32"/>
                  </a:lnTo>
                  <a:lnTo>
                    <a:pt x="4" y="32"/>
                  </a:lnTo>
                  <a:lnTo>
                    <a:pt x="12" y="30"/>
                  </a:lnTo>
                  <a:lnTo>
                    <a:pt x="18" y="26"/>
                  </a:lnTo>
                  <a:lnTo>
                    <a:pt x="18" y="26"/>
                  </a:lnTo>
                  <a:lnTo>
                    <a:pt x="24" y="22"/>
                  </a:lnTo>
                  <a:lnTo>
                    <a:pt x="32" y="16"/>
                  </a:lnTo>
                  <a:lnTo>
                    <a:pt x="36" y="10"/>
                  </a:lnTo>
                  <a:lnTo>
                    <a:pt x="38" y="6"/>
                  </a:lnTo>
                  <a:lnTo>
                    <a:pt x="38" y="4"/>
                  </a:lnTo>
                  <a:lnTo>
                    <a:pt x="38" y="4"/>
                  </a:lnTo>
                  <a:lnTo>
                    <a:pt x="36" y="2"/>
                  </a:lnTo>
                  <a:lnTo>
                    <a:pt x="3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86" name="Freeform 71"/>
            <p:cNvSpPr>
              <a:spLocks/>
            </p:cNvSpPr>
            <p:nvPr/>
          </p:nvSpPr>
          <p:spPr bwMode="auto">
            <a:xfrm>
              <a:off x="2272" y="2186"/>
              <a:ext cx="36" cy="38"/>
            </a:xfrm>
            <a:custGeom>
              <a:avLst/>
              <a:gdLst>
                <a:gd name="T0" fmla="*/ 34 w 36"/>
                <a:gd name="T1" fmla="*/ 0 h 38"/>
                <a:gd name="T2" fmla="*/ 34 w 36"/>
                <a:gd name="T3" fmla="*/ 0 h 38"/>
                <a:gd name="T4" fmla="*/ 28 w 36"/>
                <a:gd name="T5" fmla="*/ 2 h 38"/>
                <a:gd name="T6" fmla="*/ 28 w 36"/>
                <a:gd name="T7" fmla="*/ 2 h 38"/>
                <a:gd name="T8" fmla="*/ 18 w 36"/>
                <a:gd name="T9" fmla="*/ 8 h 38"/>
                <a:gd name="T10" fmla="*/ 12 w 36"/>
                <a:gd name="T11" fmla="*/ 10 h 38"/>
                <a:gd name="T12" fmla="*/ 6 w 36"/>
                <a:gd name="T13" fmla="*/ 12 h 38"/>
                <a:gd name="T14" fmla="*/ 6 w 36"/>
                <a:gd name="T15" fmla="*/ 12 h 38"/>
                <a:gd name="T16" fmla="*/ 2 w 36"/>
                <a:gd name="T17" fmla="*/ 22 h 38"/>
                <a:gd name="T18" fmla="*/ 0 w 36"/>
                <a:gd name="T19" fmla="*/ 26 h 38"/>
                <a:gd name="T20" fmla="*/ 0 w 36"/>
                <a:gd name="T21" fmla="*/ 32 h 38"/>
                <a:gd name="T22" fmla="*/ 0 w 36"/>
                <a:gd name="T23" fmla="*/ 32 h 38"/>
                <a:gd name="T24" fmla="*/ 2 w 36"/>
                <a:gd name="T25" fmla="*/ 36 h 38"/>
                <a:gd name="T26" fmla="*/ 4 w 36"/>
                <a:gd name="T27" fmla="*/ 38 h 38"/>
                <a:gd name="T28" fmla="*/ 6 w 36"/>
                <a:gd name="T29" fmla="*/ 38 h 38"/>
                <a:gd name="T30" fmla="*/ 6 w 36"/>
                <a:gd name="T31" fmla="*/ 38 h 38"/>
                <a:gd name="T32" fmla="*/ 6 w 36"/>
                <a:gd name="T33" fmla="*/ 38 h 38"/>
                <a:gd name="T34" fmla="*/ 10 w 36"/>
                <a:gd name="T35" fmla="*/ 38 h 38"/>
                <a:gd name="T36" fmla="*/ 12 w 36"/>
                <a:gd name="T37" fmla="*/ 34 h 38"/>
                <a:gd name="T38" fmla="*/ 16 w 36"/>
                <a:gd name="T39" fmla="*/ 28 h 38"/>
                <a:gd name="T40" fmla="*/ 16 w 36"/>
                <a:gd name="T41" fmla="*/ 28 h 38"/>
                <a:gd name="T42" fmla="*/ 26 w 36"/>
                <a:gd name="T43" fmla="*/ 20 h 38"/>
                <a:gd name="T44" fmla="*/ 30 w 36"/>
                <a:gd name="T45" fmla="*/ 16 h 38"/>
                <a:gd name="T46" fmla="*/ 34 w 36"/>
                <a:gd name="T47" fmla="*/ 10 h 38"/>
                <a:gd name="T48" fmla="*/ 34 w 36"/>
                <a:gd name="T49" fmla="*/ 10 h 38"/>
                <a:gd name="T50" fmla="*/ 36 w 36"/>
                <a:gd name="T51" fmla="*/ 2 h 38"/>
                <a:gd name="T52" fmla="*/ 36 w 36"/>
                <a:gd name="T53" fmla="*/ 0 h 38"/>
                <a:gd name="T54" fmla="*/ 34 w 36"/>
                <a:gd name="T55"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6" h="38">
                  <a:moveTo>
                    <a:pt x="34" y="0"/>
                  </a:moveTo>
                  <a:lnTo>
                    <a:pt x="34" y="0"/>
                  </a:lnTo>
                  <a:lnTo>
                    <a:pt x="28" y="2"/>
                  </a:lnTo>
                  <a:lnTo>
                    <a:pt x="28" y="2"/>
                  </a:lnTo>
                  <a:lnTo>
                    <a:pt x="18" y="8"/>
                  </a:lnTo>
                  <a:lnTo>
                    <a:pt x="12" y="10"/>
                  </a:lnTo>
                  <a:lnTo>
                    <a:pt x="6" y="12"/>
                  </a:lnTo>
                  <a:lnTo>
                    <a:pt x="6" y="12"/>
                  </a:lnTo>
                  <a:lnTo>
                    <a:pt x="2" y="22"/>
                  </a:lnTo>
                  <a:lnTo>
                    <a:pt x="0" y="26"/>
                  </a:lnTo>
                  <a:lnTo>
                    <a:pt x="0" y="32"/>
                  </a:lnTo>
                  <a:lnTo>
                    <a:pt x="0" y="32"/>
                  </a:lnTo>
                  <a:lnTo>
                    <a:pt x="2" y="36"/>
                  </a:lnTo>
                  <a:lnTo>
                    <a:pt x="4" y="38"/>
                  </a:lnTo>
                  <a:lnTo>
                    <a:pt x="6" y="38"/>
                  </a:lnTo>
                  <a:lnTo>
                    <a:pt x="6" y="38"/>
                  </a:lnTo>
                  <a:lnTo>
                    <a:pt x="6" y="38"/>
                  </a:lnTo>
                  <a:lnTo>
                    <a:pt x="10" y="38"/>
                  </a:lnTo>
                  <a:lnTo>
                    <a:pt x="12" y="34"/>
                  </a:lnTo>
                  <a:lnTo>
                    <a:pt x="16" y="28"/>
                  </a:lnTo>
                  <a:lnTo>
                    <a:pt x="16" y="28"/>
                  </a:lnTo>
                  <a:lnTo>
                    <a:pt x="26" y="20"/>
                  </a:lnTo>
                  <a:lnTo>
                    <a:pt x="30" y="16"/>
                  </a:lnTo>
                  <a:lnTo>
                    <a:pt x="34" y="10"/>
                  </a:lnTo>
                  <a:lnTo>
                    <a:pt x="34" y="10"/>
                  </a:lnTo>
                  <a:lnTo>
                    <a:pt x="36" y="2"/>
                  </a:lnTo>
                  <a:lnTo>
                    <a:pt x="36" y="0"/>
                  </a:lnTo>
                  <a:lnTo>
                    <a:pt x="34"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87" name="Freeform 72"/>
            <p:cNvSpPr>
              <a:spLocks/>
            </p:cNvSpPr>
            <p:nvPr/>
          </p:nvSpPr>
          <p:spPr bwMode="auto">
            <a:xfrm>
              <a:off x="2272" y="2186"/>
              <a:ext cx="36" cy="38"/>
            </a:xfrm>
            <a:custGeom>
              <a:avLst/>
              <a:gdLst>
                <a:gd name="T0" fmla="*/ 34 w 36"/>
                <a:gd name="T1" fmla="*/ 0 h 38"/>
                <a:gd name="T2" fmla="*/ 34 w 36"/>
                <a:gd name="T3" fmla="*/ 0 h 38"/>
                <a:gd name="T4" fmla="*/ 28 w 36"/>
                <a:gd name="T5" fmla="*/ 2 h 38"/>
                <a:gd name="T6" fmla="*/ 28 w 36"/>
                <a:gd name="T7" fmla="*/ 2 h 38"/>
                <a:gd name="T8" fmla="*/ 18 w 36"/>
                <a:gd name="T9" fmla="*/ 8 h 38"/>
                <a:gd name="T10" fmla="*/ 12 w 36"/>
                <a:gd name="T11" fmla="*/ 10 h 38"/>
                <a:gd name="T12" fmla="*/ 6 w 36"/>
                <a:gd name="T13" fmla="*/ 12 h 38"/>
                <a:gd name="T14" fmla="*/ 6 w 36"/>
                <a:gd name="T15" fmla="*/ 12 h 38"/>
                <a:gd name="T16" fmla="*/ 2 w 36"/>
                <a:gd name="T17" fmla="*/ 22 h 38"/>
                <a:gd name="T18" fmla="*/ 0 w 36"/>
                <a:gd name="T19" fmla="*/ 26 h 38"/>
                <a:gd name="T20" fmla="*/ 0 w 36"/>
                <a:gd name="T21" fmla="*/ 32 h 38"/>
                <a:gd name="T22" fmla="*/ 0 w 36"/>
                <a:gd name="T23" fmla="*/ 32 h 38"/>
                <a:gd name="T24" fmla="*/ 2 w 36"/>
                <a:gd name="T25" fmla="*/ 36 h 38"/>
                <a:gd name="T26" fmla="*/ 4 w 36"/>
                <a:gd name="T27" fmla="*/ 38 h 38"/>
                <a:gd name="T28" fmla="*/ 6 w 36"/>
                <a:gd name="T29" fmla="*/ 38 h 38"/>
                <a:gd name="T30" fmla="*/ 6 w 36"/>
                <a:gd name="T31" fmla="*/ 38 h 38"/>
                <a:gd name="T32" fmla="*/ 6 w 36"/>
                <a:gd name="T33" fmla="*/ 38 h 38"/>
                <a:gd name="T34" fmla="*/ 10 w 36"/>
                <a:gd name="T35" fmla="*/ 38 h 38"/>
                <a:gd name="T36" fmla="*/ 12 w 36"/>
                <a:gd name="T37" fmla="*/ 34 h 38"/>
                <a:gd name="T38" fmla="*/ 16 w 36"/>
                <a:gd name="T39" fmla="*/ 28 h 38"/>
                <a:gd name="T40" fmla="*/ 16 w 36"/>
                <a:gd name="T41" fmla="*/ 28 h 38"/>
                <a:gd name="T42" fmla="*/ 26 w 36"/>
                <a:gd name="T43" fmla="*/ 20 h 38"/>
                <a:gd name="T44" fmla="*/ 30 w 36"/>
                <a:gd name="T45" fmla="*/ 16 h 38"/>
                <a:gd name="T46" fmla="*/ 34 w 36"/>
                <a:gd name="T47" fmla="*/ 10 h 38"/>
                <a:gd name="T48" fmla="*/ 34 w 36"/>
                <a:gd name="T49" fmla="*/ 10 h 38"/>
                <a:gd name="T50" fmla="*/ 36 w 36"/>
                <a:gd name="T51" fmla="*/ 2 h 38"/>
                <a:gd name="T52" fmla="*/ 36 w 36"/>
                <a:gd name="T53" fmla="*/ 0 h 38"/>
                <a:gd name="T54" fmla="*/ 34 w 36"/>
                <a:gd name="T55"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6" h="38">
                  <a:moveTo>
                    <a:pt x="34" y="0"/>
                  </a:moveTo>
                  <a:lnTo>
                    <a:pt x="34" y="0"/>
                  </a:lnTo>
                  <a:lnTo>
                    <a:pt x="28" y="2"/>
                  </a:lnTo>
                  <a:lnTo>
                    <a:pt x="28" y="2"/>
                  </a:lnTo>
                  <a:lnTo>
                    <a:pt x="18" y="8"/>
                  </a:lnTo>
                  <a:lnTo>
                    <a:pt x="12" y="10"/>
                  </a:lnTo>
                  <a:lnTo>
                    <a:pt x="6" y="12"/>
                  </a:lnTo>
                  <a:lnTo>
                    <a:pt x="6" y="12"/>
                  </a:lnTo>
                  <a:lnTo>
                    <a:pt x="2" y="22"/>
                  </a:lnTo>
                  <a:lnTo>
                    <a:pt x="0" y="26"/>
                  </a:lnTo>
                  <a:lnTo>
                    <a:pt x="0" y="32"/>
                  </a:lnTo>
                  <a:lnTo>
                    <a:pt x="0" y="32"/>
                  </a:lnTo>
                  <a:lnTo>
                    <a:pt x="2" y="36"/>
                  </a:lnTo>
                  <a:lnTo>
                    <a:pt x="4" y="38"/>
                  </a:lnTo>
                  <a:lnTo>
                    <a:pt x="6" y="38"/>
                  </a:lnTo>
                  <a:lnTo>
                    <a:pt x="6" y="38"/>
                  </a:lnTo>
                  <a:lnTo>
                    <a:pt x="6" y="38"/>
                  </a:lnTo>
                  <a:lnTo>
                    <a:pt x="10" y="38"/>
                  </a:lnTo>
                  <a:lnTo>
                    <a:pt x="12" y="34"/>
                  </a:lnTo>
                  <a:lnTo>
                    <a:pt x="16" y="28"/>
                  </a:lnTo>
                  <a:lnTo>
                    <a:pt x="16" y="28"/>
                  </a:lnTo>
                  <a:lnTo>
                    <a:pt x="26" y="20"/>
                  </a:lnTo>
                  <a:lnTo>
                    <a:pt x="30" y="16"/>
                  </a:lnTo>
                  <a:lnTo>
                    <a:pt x="34" y="10"/>
                  </a:lnTo>
                  <a:lnTo>
                    <a:pt x="34" y="10"/>
                  </a:lnTo>
                  <a:lnTo>
                    <a:pt x="36" y="2"/>
                  </a:lnTo>
                  <a:lnTo>
                    <a:pt x="36" y="0"/>
                  </a:lnTo>
                  <a:lnTo>
                    <a:pt x="3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88" name="Freeform 73"/>
            <p:cNvSpPr>
              <a:spLocks/>
            </p:cNvSpPr>
            <p:nvPr/>
          </p:nvSpPr>
          <p:spPr bwMode="auto">
            <a:xfrm>
              <a:off x="2414" y="2208"/>
              <a:ext cx="62" cy="108"/>
            </a:xfrm>
            <a:custGeom>
              <a:avLst/>
              <a:gdLst>
                <a:gd name="T0" fmla="*/ 28 w 62"/>
                <a:gd name="T1" fmla="*/ 0 h 108"/>
                <a:gd name="T2" fmla="*/ 24 w 62"/>
                <a:gd name="T3" fmla="*/ 2 h 108"/>
                <a:gd name="T4" fmla="*/ 20 w 62"/>
                <a:gd name="T5" fmla="*/ 8 h 108"/>
                <a:gd name="T6" fmla="*/ 20 w 62"/>
                <a:gd name="T7" fmla="*/ 20 h 108"/>
                <a:gd name="T8" fmla="*/ 18 w 62"/>
                <a:gd name="T9" fmla="*/ 24 h 108"/>
                <a:gd name="T10" fmla="*/ 10 w 62"/>
                <a:gd name="T11" fmla="*/ 32 h 108"/>
                <a:gd name="T12" fmla="*/ 4 w 62"/>
                <a:gd name="T13" fmla="*/ 40 h 108"/>
                <a:gd name="T14" fmla="*/ 4 w 62"/>
                <a:gd name="T15" fmla="*/ 48 h 108"/>
                <a:gd name="T16" fmla="*/ 0 w 62"/>
                <a:gd name="T17" fmla="*/ 60 h 108"/>
                <a:gd name="T18" fmla="*/ 0 w 62"/>
                <a:gd name="T19" fmla="*/ 68 h 108"/>
                <a:gd name="T20" fmla="*/ 4 w 62"/>
                <a:gd name="T21" fmla="*/ 76 h 108"/>
                <a:gd name="T22" fmla="*/ 10 w 62"/>
                <a:gd name="T23" fmla="*/ 80 h 108"/>
                <a:gd name="T24" fmla="*/ 14 w 62"/>
                <a:gd name="T25" fmla="*/ 86 h 108"/>
                <a:gd name="T26" fmla="*/ 14 w 62"/>
                <a:gd name="T27" fmla="*/ 92 h 108"/>
                <a:gd name="T28" fmla="*/ 10 w 62"/>
                <a:gd name="T29" fmla="*/ 102 h 108"/>
                <a:gd name="T30" fmla="*/ 12 w 62"/>
                <a:gd name="T31" fmla="*/ 106 h 108"/>
                <a:gd name="T32" fmla="*/ 16 w 62"/>
                <a:gd name="T33" fmla="*/ 108 h 108"/>
                <a:gd name="T34" fmla="*/ 20 w 62"/>
                <a:gd name="T35" fmla="*/ 106 h 108"/>
                <a:gd name="T36" fmla="*/ 24 w 62"/>
                <a:gd name="T37" fmla="*/ 102 h 108"/>
                <a:gd name="T38" fmla="*/ 22 w 62"/>
                <a:gd name="T39" fmla="*/ 98 h 108"/>
                <a:gd name="T40" fmla="*/ 18 w 62"/>
                <a:gd name="T41" fmla="*/ 92 h 108"/>
                <a:gd name="T42" fmla="*/ 24 w 62"/>
                <a:gd name="T43" fmla="*/ 90 h 108"/>
                <a:gd name="T44" fmla="*/ 26 w 62"/>
                <a:gd name="T45" fmla="*/ 88 h 108"/>
                <a:gd name="T46" fmla="*/ 34 w 62"/>
                <a:gd name="T47" fmla="*/ 90 h 108"/>
                <a:gd name="T48" fmla="*/ 36 w 62"/>
                <a:gd name="T49" fmla="*/ 90 h 108"/>
                <a:gd name="T50" fmla="*/ 38 w 62"/>
                <a:gd name="T51" fmla="*/ 90 h 108"/>
                <a:gd name="T52" fmla="*/ 42 w 62"/>
                <a:gd name="T53" fmla="*/ 90 h 108"/>
                <a:gd name="T54" fmla="*/ 44 w 62"/>
                <a:gd name="T55" fmla="*/ 90 h 108"/>
                <a:gd name="T56" fmla="*/ 48 w 62"/>
                <a:gd name="T57" fmla="*/ 96 h 108"/>
                <a:gd name="T58" fmla="*/ 54 w 62"/>
                <a:gd name="T59" fmla="*/ 100 h 108"/>
                <a:gd name="T60" fmla="*/ 56 w 62"/>
                <a:gd name="T61" fmla="*/ 102 h 108"/>
                <a:gd name="T62" fmla="*/ 60 w 62"/>
                <a:gd name="T63" fmla="*/ 100 h 108"/>
                <a:gd name="T64" fmla="*/ 62 w 62"/>
                <a:gd name="T65" fmla="*/ 92 h 108"/>
                <a:gd name="T66" fmla="*/ 62 w 62"/>
                <a:gd name="T67" fmla="*/ 88 h 108"/>
                <a:gd name="T68" fmla="*/ 56 w 62"/>
                <a:gd name="T69" fmla="*/ 80 h 108"/>
                <a:gd name="T70" fmla="*/ 48 w 62"/>
                <a:gd name="T71" fmla="*/ 76 h 108"/>
                <a:gd name="T72" fmla="*/ 44 w 62"/>
                <a:gd name="T73" fmla="*/ 74 h 108"/>
                <a:gd name="T74" fmla="*/ 40 w 62"/>
                <a:gd name="T75" fmla="*/ 74 h 108"/>
                <a:gd name="T76" fmla="*/ 34 w 62"/>
                <a:gd name="T77" fmla="*/ 74 h 108"/>
                <a:gd name="T78" fmla="*/ 28 w 62"/>
                <a:gd name="T79" fmla="*/ 74 h 108"/>
                <a:gd name="T80" fmla="*/ 24 w 62"/>
                <a:gd name="T81" fmla="*/ 56 h 108"/>
                <a:gd name="T82" fmla="*/ 26 w 62"/>
                <a:gd name="T83" fmla="*/ 54 h 108"/>
                <a:gd name="T84" fmla="*/ 32 w 62"/>
                <a:gd name="T85" fmla="*/ 50 h 108"/>
                <a:gd name="T86" fmla="*/ 36 w 62"/>
                <a:gd name="T87" fmla="*/ 48 h 108"/>
                <a:gd name="T88" fmla="*/ 42 w 62"/>
                <a:gd name="T89" fmla="*/ 34 h 108"/>
                <a:gd name="T90" fmla="*/ 42 w 62"/>
                <a:gd name="T91" fmla="*/ 26 h 108"/>
                <a:gd name="T92" fmla="*/ 34 w 62"/>
                <a:gd name="T93" fmla="*/ 4 h 108"/>
                <a:gd name="T94" fmla="*/ 28 w 62"/>
                <a:gd name="T95"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2" h="108">
                  <a:moveTo>
                    <a:pt x="28" y="0"/>
                  </a:moveTo>
                  <a:lnTo>
                    <a:pt x="28" y="0"/>
                  </a:lnTo>
                  <a:lnTo>
                    <a:pt x="26" y="0"/>
                  </a:lnTo>
                  <a:lnTo>
                    <a:pt x="24" y="2"/>
                  </a:lnTo>
                  <a:lnTo>
                    <a:pt x="24" y="2"/>
                  </a:lnTo>
                  <a:lnTo>
                    <a:pt x="20" y="8"/>
                  </a:lnTo>
                  <a:lnTo>
                    <a:pt x="20" y="14"/>
                  </a:lnTo>
                  <a:lnTo>
                    <a:pt x="20" y="20"/>
                  </a:lnTo>
                  <a:lnTo>
                    <a:pt x="18" y="24"/>
                  </a:lnTo>
                  <a:lnTo>
                    <a:pt x="18" y="24"/>
                  </a:lnTo>
                  <a:lnTo>
                    <a:pt x="14" y="28"/>
                  </a:lnTo>
                  <a:lnTo>
                    <a:pt x="10" y="32"/>
                  </a:lnTo>
                  <a:lnTo>
                    <a:pt x="6" y="34"/>
                  </a:lnTo>
                  <a:lnTo>
                    <a:pt x="4" y="40"/>
                  </a:lnTo>
                  <a:lnTo>
                    <a:pt x="4" y="40"/>
                  </a:lnTo>
                  <a:lnTo>
                    <a:pt x="4" y="48"/>
                  </a:lnTo>
                  <a:lnTo>
                    <a:pt x="4" y="48"/>
                  </a:lnTo>
                  <a:lnTo>
                    <a:pt x="0" y="60"/>
                  </a:lnTo>
                  <a:lnTo>
                    <a:pt x="0" y="60"/>
                  </a:lnTo>
                  <a:lnTo>
                    <a:pt x="0" y="68"/>
                  </a:lnTo>
                  <a:lnTo>
                    <a:pt x="2" y="72"/>
                  </a:lnTo>
                  <a:lnTo>
                    <a:pt x="4" y="76"/>
                  </a:lnTo>
                  <a:lnTo>
                    <a:pt x="4" y="76"/>
                  </a:lnTo>
                  <a:lnTo>
                    <a:pt x="10" y="80"/>
                  </a:lnTo>
                  <a:lnTo>
                    <a:pt x="12" y="82"/>
                  </a:lnTo>
                  <a:lnTo>
                    <a:pt x="14" y="86"/>
                  </a:lnTo>
                  <a:lnTo>
                    <a:pt x="14" y="86"/>
                  </a:lnTo>
                  <a:lnTo>
                    <a:pt x="14" y="92"/>
                  </a:lnTo>
                  <a:lnTo>
                    <a:pt x="12" y="96"/>
                  </a:lnTo>
                  <a:lnTo>
                    <a:pt x="10" y="102"/>
                  </a:lnTo>
                  <a:lnTo>
                    <a:pt x="12" y="106"/>
                  </a:lnTo>
                  <a:lnTo>
                    <a:pt x="12" y="106"/>
                  </a:lnTo>
                  <a:lnTo>
                    <a:pt x="14" y="108"/>
                  </a:lnTo>
                  <a:lnTo>
                    <a:pt x="16" y="108"/>
                  </a:lnTo>
                  <a:lnTo>
                    <a:pt x="16" y="108"/>
                  </a:lnTo>
                  <a:lnTo>
                    <a:pt x="20" y="106"/>
                  </a:lnTo>
                  <a:lnTo>
                    <a:pt x="22" y="104"/>
                  </a:lnTo>
                  <a:lnTo>
                    <a:pt x="24" y="102"/>
                  </a:lnTo>
                  <a:lnTo>
                    <a:pt x="24" y="102"/>
                  </a:lnTo>
                  <a:lnTo>
                    <a:pt x="22" y="98"/>
                  </a:lnTo>
                  <a:lnTo>
                    <a:pt x="20" y="96"/>
                  </a:lnTo>
                  <a:lnTo>
                    <a:pt x="18" y="92"/>
                  </a:lnTo>
                  <a:lnTo>
                    <a:pt x="24" y="90"/>
                  </a:lnTo>
                  <a:lnTo>
                    <a:pt x="24" y="90"/>
                  </a:lnTo>
                  <a:lnTo>
                    <a:pt x="26" y="88"/>
                  </a:lnTo>
                  <a:lnTo>
                    <a:pt x="26" y="88"/>
                  </a:lnTo>
                  <a:lnTo>
                    <a:pt x="34" y="90"/>
                  </a:lnTo>
                  <a:lnTo>
                    <a:pt x="34" y="90"/>
                  </a:lnTo>
                  <a:lnTo>
                    <a:pt x="36" y="90"/>
                  </a:lnTo>
                  <a:lnTo>
                    <a:pt x="36" y="90"/>
                  </a:lnTo>
                  <a:lnTo>
                    <a:pt x="38" y="90"/>
                  </a:lnTo>
                  <a:lnTo>
                    <a:pt x="38" y="90"/>
                  </a:lnTo>
                  <a:lnTo>
                    <a:pt x="42" y="90"/>
                  </a:lnTo>
                  <a:lnTo>
                    <a:pt x="42" y="90"/>
                  </a:lnTo>
                  <a:lnTo>
                    <a:pt x="44" y="90"/>
                  </a:lnTo>
                  <a:lnTo>
                    <a:pt x="44" y="90"/>
                  </a:lnTo>
                  <a:lnTo>
                    <a:pt x="46" y="92"/>
                  </a:lnTo>
                  <a:lnTo>
                    <a:pt x="48" y="96"/>
                  </a:lnTo>
                  <a:lnTo>
                    <a:pt x="50" y="98"/>
                  </a:lnTo>
                  <a:lnTo>
                    <a:pt x="54" y="100"/>
                  </a:lnTo>
                  <a:lnTo>
                    <a:pt x="54" y="100"/>
                  </a:lnTo>
                  <a:lnTo>
                    <a:pt x="56" y="102"/>
                  </a:lnTo>
                  <a:lnTo>
                    <a:pt x="56" y="102"/>
                  </a:lnTo>
                  <a:lnTo>
                    <a:pt x="60" y="100"/>
                  </a:lnTo>
                  <a:lnTo>
                    <a:pt x="62" y="96"/>
                  </a:lnTo>
                  <a:lnTo>
                    <a:pt x="62" y="92"/>
                  </a:lnTo>
                  <a:lnTo>
                    <a:pt x="62" y="88"/>
                  </a:lnTo>
                  <a:lnTo>
                    <a:pt x="62" y="88"/>
                  </a:lnTo>
                  <a:lnTo>
                    <a:pt x="60" y="84"/>
                  </a:lnTo>
                  <a:lnTo>
                    <a:pt x="56" y="80"/>
                  </a:lnTo>
                  <a:lnTo>
                    <a:pt x="48" y="76"/>
                  </a:lnTo>
                  <a:lnTo>
                    <a:pt x="48" y="76"/>
                  </a:lnTo>
                  <a:lnTo>
                    <a:pt x="44" y="74"/>
                  </a:lnTo>
                  <a:lnTo>
                    <a:pt x="44" y="74"/>
                  </a:lnTo>
                  <a:lnTo>
                    <a:pt x="40" y="74"/>
                  </a:lnTo>
                  <a:lnTo>
                    <a:pt x="40" y="74"/>
                  </a:lnTo>
                  <a:lnTo>
                    <a:pt x="34" y="74"/>
                  </a:lnTo>
                  <a:lnTo>
                    <a:pt x="34" y="74"/>
                  </a:lnTo>
                  <a:lnTo>
                    <a:pt x="28" y="74"/>
                  </a:lnTo>
                  <a:lnTo>
                    <a:pt x="28" y="74"/>
                  </a:lnTo>
                  <a:lnTo>
                    <a:pt x="26" y="66"/>
                  </a:lnTo>
                  <a:lnTo>
                    <a:pt x="24" y="56"/>
                  </a:lnTo>
                  <a:lnTo>
                    <a:pt x="24" y="56"/>
                  </a:lnTo>
                  <a:lnTo>
                    <a:pt x="26" y="54"/>
                  </a:lnTo>
                  <a:lnTo>
                    <a:pt x="30" y="52"/>
                  </a:lnTo>
                  <a:lnTo>
                    <a:pt x="32" y="50"/>
                  </a:lnTo>
                  <a:lnTo>
                    <a:pt x="36" y="48"/>
                  </a:lnTo>
                  <a:lnTo>
                    <a:pt x="36" y="48"/>
                  </a:lnTo>
                  <a:lnTo>
                    <a:pt x="40" y="42"/>
                  </a:lnTo>
                  <a:lnTo>
                    <a:pt x="42" y="34"/>
                  </a:lnTo>
                  <a:lnTo>
                    <a:pt x="42" y="34"/>
                  </a:lnTo>
                  <a:lnTo>
                    <a:pt x="42" y="26"/>
                  </a:lnTo>
                  <a:lnTo>
                    <a:pt x="38" y="14"/>
                  </a:lnTo>
                  <a:lnTo>
                    <a:pt x="34" y="4"/>
                  </a:lnTo>
                  <a:lnTo>
                    <a:pt x="32" y="0"/>
                  </a:lnTo>
                  <a:lnTo>
                    <a:pt x="28"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89" name="Freeform 74"/>
            <p:cNvSpPr>
              <a:spLocks/>
            </p:cNvSpPr>
            <p:nvPr/>
          </p:nvSpPr>
          <p:spPr bwMode="auto">
            <a:xfrm>
              <a:off x="2414" y="2208"/>
              <a:ext cx="62" cy="108"/>
            </a:xfrm>
            <a:custGeom>
              <a:avLst/>
              <a:gdLst>
                <a:gd name="T0" fmla="*/ 28 w 62"/>
                <a:gd name="T1" fmla="*/ 0 h 108"/>
                <a:gd name="T2" fmla="*/ 24 w 62"/>
                <a:gd name="T3" fmla="*/ 2 h 108"/>
                <a:gd name="T4" fmla="*/ 20 w 62"/>
                <a:gd name="T5" fmla="*/ 8 h 108"/>
                <a:gd name="T6" fmla="*/ 20 w 62"/>
                <a:gd name="T7" fmla="*/ 20 h 108"/>
                <a:gd name="T8" fmla="*/ 18 w 62"/>
                <a:gd name="T9" fmla="*/ 24 h 108"/>
                <a:gd name="T10" fmla="*/ 10 w 62"/>
                <a:gd name="T11" fmla="*/ 32 h 108"/>
                <a:gd name="T12" fmla="*/ 4 w 62"/>
                <a:gd name="T13" fmla="*/ 40 h 108"/>
                <a:gd name="T14" fmla="*/ 4 w 62"/>
                <a:gd name="T15" fmla="*/ 48 h 108"/>
                <a:gd name="T16" fmla="*/ 0 w 62"/>
                <a:gd name="T17" fmla="*/ 60 h 108"/>
                <a:gd name="T18" fmla="*/ 0 w 62"/>
                <a:gd name="T19" fmla="*/ 68 h 108"/>
                <a:gd name="T20" fmla="*/ 4 w 62"/>
                <a:gd name="T21" fmla="*/ 76 h 108"/>
                <a:gd name="T22" fmla="*/ 10 w 62"/>
                <a:gd name="T23" fmla="*/ 80 h 108"/>
                <a:gd name="T24" fmla="*/ 14 w 62"/>
                <a:gd name="T25" fmla="*/ 86 h 108"/>
                <a:gd name="T26" fmla="*/ 14 w 62"/>
                <a:gd name="T27" fmla="*/ 92 h 108"/>
                <a:gd name="T28" fmla="*/ 10 w 62"/>
                <a:gd name="T29" fmla="*/ 102 h 108"/>
                <a:gd name="T30" fmla="*/ 12 w 62"/>
                <a:gd name="T31" fmla="*/ 106 h 108"/>
                <a:gd name="T32" fmla="*/ 16 w 62"/>
                <a:gd name="T33" fmla="*/ 108 h 108"/>
                <a:gd name="T34" fmla="*/ 20 w 62"/>
                <a:gd name="T35" fmla="*/ 106 h 108"/>
                <a:gd name="T36" fmla="*/ 24 w 62"/>
                <a:gd name="T37" fmla="*/ 102 h 108"/>
                <a:gd name="T38" fmla="*/ 22 w 62"/>
                <a:gd name="T39" fmla="*/ 98 h 108"/>
                <a:gd name="T40" fmla="*/ 18 w 62"/>
                <a:gd name="T41" fmla="*/ 92 h 108"/>
                <a:gd name="T42" fmla="*/ 24 w 62"/>
                <a:gd name="T43" fmla="*/ 90 h 108"/>
                <a:gd name="T44" fmla="*/ 26 w 62"/>
                <a:gd name="T45" fmla="*/ 88 h 108"/>
                <a:gd name="T46" fmla="*/ 34 w 62"/>
                <a:gd name="T47" fmla="*/ 90 h 108"/>
                <a:gd name="T48" fmla="*/ 36 w 62"/>
                <a:gd name="T49" fmla="*/ 90 h 108"/>
                <a:gd name="T50" fmla="*/ 38 w 62"/>
                <a:gd name="T51" fmla="*/ 90 h 108"/>
                <a:gd name="T52" fmla="*/ 42 w 62"/>
                <a:gd name="T53" fmla="*/ 90 h 108"/>
                <a:gd name="T54" fmla="*/ 44 w 62"/>
                <a:gd name="T55" fmla="*/ 90 h 108"/>
                <a:gd name="T56" fmla="*/ 48 w 62"/>
                <a:gd name="T57" fmla="*/ 96 h 108"/>
                <a:gd name="T58" fmla="*/ 54 w 62"/>
                <a:gd name="T59" fmla="*/ 100 h 108"/>
                <a:gd name="T60" fmla="*/ 56 w 62"/>
                <a:gd name="T61" fmla="*/ 102 h 108"/>
                <a:gd name="T62" fmla="*/ 60 w 62"/>
                <a:gd name="T63" fmla="*/ 100 h 108"/>
                <a:gd name="T64" fmla="*/ 62 w 62"/>
                <a:gd name="T65" fmla="*/ 92 h 108"/>
                <a:gd name="T66" fmla="*/ 62 w 62"/>
                <a:gd name="T67" fmla="*/ 88 h 108"/>
                <a:gd name="T68" fmla="*/ 56 w 62"/>
                <a:gd name="T69" fmla="*/ 80 h 108"/>
                <a:gd name="T70" fmla="*/ 48 w 62"/>
                <a:gd name="T71" fmla="*/ 76 h 108"/>
                <a:gd name="T72" fmla="*/ 44 w 62"/>
                <a:gd name="T73" fmla="*/ 74 h 108"/>
                <a:gd name="T74" fmla="*/ 40 w 62"/>
                <a:gd name="T75" fmla="*/ 74 h 108"/>
                <a:gd name="T76" fmla="*/ 34 w 62"/>
                <a:gd name="T77" fmla="*/ 74 h 108"/>
                <a:gd name="T78" fmla="*/ 28 w 62"/>
                <a:gd name="T79" fmla="*/ 74 h 108"/>
                <a:gd name="T80" fmla="*/ 24 w 62"/>
                <a:gd name="T81" fmla="*/ 56 h 108"/>
                <a:gd name="T82" fmla="*/ 26 w 62"/>
                <a:gd name="T83" fmla="*/ 54 h 108"/>
                <a:gd name="T84" fmla="*/ 32 w 62"/>
                <a:gd name="T85" fmla="*/ 50 h 108"/>
                <a:gd name="T86" fmla="*/ 36 w 62"/>
                <a:gd name="T87" fmla="*/ 48 h 108"/>
                <a:gd name="T88" fmla="*/ 42 w 62"/>
                <a:gd name="T89" fmla="*/ 34 h 108"/>
                <a:gd name="T90" fmla="*/ 42 w 62"/>
                <a:gd name="T91" fmla="*/ 26 h 108"/>
                <a:gd name="T92" fmla="*/ 34 w 62"/>
                <a:gd name="T93" fmla="*/ 4 h 108"/>
                <a:gd name="T94" fmla="*/ 28 w 62"/>
                <a:gd name="T95"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2" h="108">
                  <a:moveTo>
                    <a:pt x="28" y="0"/>
                  </a:moveTo>
                  <a:lnTo>
                    <a:pt x="28" y="0"/>
                  </a:lnTo>
                  <a:lnTo>
                    <a:pt x="26" y="0"/>
                  </a:lnTo>
                  <a:lnTo>
                    <a:pt x="24" y="2"/>
                  </a:lnTo>
                  <a:lnTo>
                    <a:pt x="24" y="2"/>
                  </a:lnTo>
                  <a:lnTo>
                    <a:pt x="20" y="8"/>
                  </a:lnTo>
                  <a:lnTo>
                    <a:pt x="20" y="14"/>
                  </a:lnTo>
                  <a:lnTo>
                    <a:pt x="20" y="20"/>
                  </a:lnTo>
                  <a:lnTo>
                    <a:pt x="18" y="24"/>
                  </a:lnTo>
                  <a:lnTo>
                    <a:pt x="18" y="24"/>
                  </a:lnTo>
                  <a:lnTo>
                    <a:pt x="14" y="28"/>
                  </a:lnTo>
                  <a:lnTo>
                    <a:pt x="10" y="32"/>
                  </a:lnTo>
                  <a:lnTo>
                    <a:pt x="6" y="34"/>
                  </a:lnTo>
                  <a:lnTo>
                    <a:pt x="4" y="40"/>
                  </a:lnTo>
                  <a:lnTo>
                    <a:pt x="4" y="40"/>
                  </a:lnTo>
                  <a:lnTo>
                    <a:pt x="4" y="48"/>
                  </a:lnTo>
                  <a:lnTo>
                    <a:pt x="4" y="48"/>
                  </a:lnTo>
                  <a:lnTo>
                    <a:pt x="0" y="60"/>
                  </a:lnTo>
                  <a:lnTo>
                    <a:pt x="0" y="60"/>
                  </a:lnTo>
                  <a:lnTo>
                    <a:pt x="0" y="68"/>
                  </a:lnTo>
                  <a:lnTo>
                    <a:pt x="2" y="72"/>
                  </a:lnTo>
                  <a:lnTo>
                    <a:pt x="4" y="76"/>
                  </a:lnTo>
                  <a:lnTo>
                    <a:pt x="4" y="76"/>
                  </a:lnTo>
                  <a:lnTo>
                    <a:pt x="10" y="80"/>
                  </a:lnTo>
                  <a:lnTo>
                    <a:pt x="12" y="82"/>
                  </a:lnTo>
                  <a:lnTo>
                    <a:pt x="14" y="86"/>
                  </a:lnTo>
                  <a:lnTo>
                    <a:pt x="14" y="86"/>
                  </a:lnTo>
                  <a:lnTo>
                    <a:pt x="14" y="92"/>
                  </a:lnTo>
                  <a:lnTo>
                    <a:pt x="12" y="96"/>
                  </a:lnTo>
                  <a:lnTo>
                    <a:pt x="10" y="102"/>
                  </a:lnTo>
                  <a:lnTo>
                    <a:pt x="12" y="106"/>
                  </a:lnTo>
                  <a:lnTo>
                    <a:pt x="12" y="106"/>
                  </a:lnTo>
                  <a:lnTo>
                    <a:pt x="14" y="108"/>
                  </a:lnTo>
                  <a:lnTo>
                    <a:pt x="16" y="108"/>
                  </a:lnTo>
                  <a:lnTo>
                    <a:pt x="16" y="108"/>
                  </a:lnTo>
                  <a:lnTo>
                    <a:pt x="20" y="106"/>
                  </a:lnTo>
                  <a:lnTo>
                    <a:pt x="22" y="104"/>
                  </a:lnTo>
                  <a:lnTo>
                    <a:pt x="24" y="102"/>
                  </a:lnTo>
                  <a:lnTo>
                    <a:pt x="24" y="102"/>
                  </a:lnTo>
                  <a:lnTo>
                    <a:pt x="22" y="98"/>
                  </a:lnTo>
                  <a:lnTo>
                    <a:pt x="20" y="96"/>
                  </a:lnTo>
                  <a:lnTo>
                    <a:pt x="18" y="92"/>
                  </a:lnTo>
                  <a:lnTo>
                    <a:pt x="24" y="90"/>
                  </a:lnTo>
                  <a:lnTo>
                    <a:pt x="24" y="90"/>
                  </a:lnTo>
                  <a:lnTo>
                    <a:pt x="26" y="88"/>
                  </a:lnTo>
                  <a:lnTo>
                    <a:pt x="26" y="88"/>
                  </a:lnTo>
                  <a:lnTo>
                    <a:pt x="34" y="90"/>
                  </a:lnTo>
                  <a:lnTo>
                    <a:pt x="34" y="90"/>
                  </a:lnTo>
                  <a:lnTo>
                    <a:pt x="36" y="90"/>
                  </a:lnTo>
                  <a:lnTo>
                    <a:pt x="36" y="90"/>
                  </a:lnTo>
                  <a:lnTo>
                    <a:pt x="38" y="90"/>
                  </a:lnTo>
                  <a:lnTo>
                    <a:pt x="38" y="90"/>
                  </a:lnTo>
                  <a:lnTo>
                    <a:pt x="42" y="90"/>
                  </a:lnTo>
                  <a:lnTo>
                    <a:pt x="42" y="90"/>
                  </a:lnTo>
                  <a:lnTo>
                    <a:pt x="44" y="90"/>
                  </a:lnTo>
                  <a:lnTo>
                    <a:pt x="44" y="90"/>
                  </a:lnTo>
                  <a:lnTo>
                    <a:pt x="46" y="92"/>
                  </a:lnTo>
                  <a:lnTo>
                    <a:pt x="48" y="96"/>
                  </a:lnTo>
                  <a:lnTo>
                    <a:pt x="50" y="98"/>
                  </a:lnTo>
                  <a:lnTo>
                    <a:pt x="54" y="100"/>
                  </a:lnTo>
                  <a:lnTo>
                    <a:pt x="54" y="100"/>
                  </a:lnTo>
                  <a:lnTo>
                    <a:pt x="56" y="102"/>
                  </a:lnTo>
                  <a:lnTo>
                    <a:pt x="56" y="102"/>
                  </a:lnTo>
                  <a:lnTo>
                    <a:pt x="60" y="100"/>
                  </a:lnTo>
                  <a:lnTo>
                    <a:pt x="62" y="96"/>
                  </a:lnTo>
                  <a:lnTo>
                    <a:pt x="62" y="92"/>
                  </a:lnTo>
                  <a:lnTo>
                    <a:pt x="62" y="88"/>
                  </a:lnTo>
                  <a:lnTo>
                    <a:pt x="62" y="88"/>
                  </a:lnTo>
                  <a:lnTo>
                    <a:pt x="60" y="84"/>
                  </a:lnTo>
                  <a:lnTo>
                    <a:pt x="56" y="80"/>
                  </a:lnTo>
                  <a:lnTo>
                    <a:pt x="48" y="76"/>
                  </a:lnTo>
                  <a:lnTo>
                    <a:pt x="48" y="76"/>
                  </a:lnTo>
                  <a:lnTo>
                    <a:pt x="44" y="74"/>
                  </a:lnTo>
                  <a:lnTo>
                    <a:pt x="44" y="74"/>
                  </a:lnTo>
                  <a:lnTo>
                    <a:pt x="40" y="74"/>
                  </a:lnTo>
                  <a:lnTo>
                    <a:pt x="40" y="74"/>
                  </a:lnTo>
                  <a:lnTo>
                    <a:pt x="34" y="74"/>
                  </a:lnTo>
                  <a:lnTo>
                    <a:pt x="34" y="74"/>
                  </a:lnTo>
                  <a:lnTo>
                    <a:pt x="28" y="74"/>
                  </a:lnTo>
                  <a:lnTo>
                    <a:pt x="28" y="74"/>
                  </a:lnTo>
                  <a:lnTo>
                    <a:pt x="26" y="66"/>
                  </a:lnTo>
                  <a:lnTo>
                    <a:pt x="24" y="56"/>
                  </a:lnTo>
                  <a:lnTo>
                    <a:pt x="24" y="56"/>
                  </a:lnTo>
                  <a:lnTo>
                    <a:pt x="26" y="54"/>
                  </a:lnTo>
                  <a:lnTo>
                    <a:pt x="30" y="52"/>
                  </a:lnTo>
                  <a:lnTo>
                    <a:pt x="32" y="50"/>
                  </a:lnTo>
                  <a:lnTo>
                    <a:pt x="36" y="48"/>
                  </a:lnTo>
                  <a:lnTo>
                    <a:pt x="36" y="48"/>
                  </a:lnTo>
                  <a:lnTo>
                    <a:pt x="40" y="42"/>
                  </a:lnTo>
                  <a:lnTo>
                    <a:pt x="42" y="34"/>
                  </a:lnTo>
                  <a:lnTo>
                    <a:pt x="42" y="34"/>
                  </a:lnTo>
                  <a:lnTo>
                    <a:pt x="42" y="26"/>
                  </a:lnTo>
                  <a:lnTo>
                    <a:pt x="38" y="14"/>
                  </a:lnTo>
                  <a:lnTo>
                    <a:pt x="34" y="4"/>
                  </a:lnTo>
                  <a:lnTo>
                    <a:pt x="32" y="0"/>
                  </a:lnTo>
                  <a:lnTo>
                    <a:pt x="2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90" name="Freeform 75"/>
            <p:cNvSpPr>
              <a:spLocks/>
            </p:cNvSpPr>
            <p:nvPr/>
          </p:nvSpPr>
          <p:spPr bwMode="auto">
            <a:xfrm>
              <a:off x="2440" y="2364"/>
              <a:ext cx="58" cy="64"/>
            </a:xfrm>
            <a:custGeom>
              <a:avLst/>
              <a:gdLst>
                <a:gd name="T0" fmla="*/ 42 w 58"/>
                <a:gd name="T1" fmla="*/ 0 h 64"/>
                <a:gd name="T2" fmla="*/ 40 w 58"/>
                <a:gd name="T3" fmla="*/ 0 h 64"/>
                <a:gd name="T4" fmla="*/ 32 w 58"/>
                <a:gd name="T5" fmla="*/ 6 h 64"/>
                <a:gd name="T6" fmla="*/ 30 w 58"/>
                <a:gd name="T7" fmla="*/ 12 h 64"/>
                <a:gd name="T8" fmla="*/ 26 w 58"/>
                <a:gd name="T9" fmla="*/ 14 h 64"/>
                <a:gd name="T10" fmla="*/ 26 w 58"/>
                <a:gd name="T11" fmla="*/ 14 h 64"/>
                <a:gd name="T12" fmla="*/ 20 w 58"/>
                <a:gd name="T13" fmla="*/ 14 h 64"/>
                <a:gd name="T14" fmla="*/ 18 w 58"/>
                <a:gd name="T15" fmla="*/ 10 h 64"/>
                <a:gd name="T16" fmla="*/ 12 w 58"/>
                <a:gd name="T17" fmla="*/ 8 h 64"/>
                <a:gd name="T18" fmla="*/ 8 w 58"/>
                <a:gd name="T19" fmla="*/ 10 h 64"/>
                <a:gd name="T20" fmla="*/ 0 w 58"/>
                <a:gd name="T21" fmla="*/ 24 h 64"/>
                <a:gd name="T22" fmla="*/ 10 w 58"/>
                <a:gd name="T23" fmla="*/ 24 h 64"/>
                <a:gd name="T24" fmla="*/ 14 w 58"/>
                <a:gd name="T25" fmla="*/ 28 h 64"/>
                <a:gd name="T26" fmla="*/ 16 w 58"/>
                <a:gd name="T27" fmla="*/ 34 h 64"/>
                <a:gd name="T28" fmla="*/ 12 w 58"/>
                <a:gd name="T29" fmla="*/ 42 h 64"/>
                <a:gd name="T30" fmla="*/ 12 w 58"/>
                <a:gd name="T31" fmla="*/ 46 h 64"/>
                <a:gd name="T32" fmla="*/ 20 w 58"/>
                <a:gd name="T33" fmla="*/ 54 h 64"/>
                <a:gd name="T34" fmla="*/ 30 w 58"/>
                <a:gd name="T35" fmla="*/ 58 h 64"/>
                <a:gd name="T36" fmla="*/ 36 w 58"/>
                <a:gd name="T37" fmla="*/ 64 h 64"/>
                <a:gd name="T38" fmla="*/ 42 w 58"/>
                <a:gd name="T39" fmla="*/ 62 h 64"/>
                <a:gd name="T40" fmla="*/ 44 w 58"/>
                <a:gd name="T41" fmla="*/ 60 h 64"/>
                <a:gd name="T42" fmla="*/ 42 w 58"/>
                <a:gd name="T43" fmla="*/ 54 h 64"/>
                <a:gd name="T44" fmla="*/ 36 w 58"/>
                <a:gd name="T45" fmla="*/ 44 h 64"/>
                <a:gd name="T46" fmla="*/ 36 w 58"/>
                <a:gd name="T47" fmla="*/ 42 h 64"/>
                <a:gd name="T48" fmla="*/ 44 w 58"/>
                <a:gd name="T49" fmla="*/ 34 h 64"/>
                <a:gd name="T50" fmla="*/ 44 w 58"/>
                <a:gd name="T51" fmla="*/ 34 h 64"/>
                <a:gd name="T52" fmla="*/ 52 w 58"/>
                <a:gd name="T53" fmla="*/ 32 h 64"/>
                <a:gd name="T54" fmla="*/ 54 w 58"/>
                <a:gd name="T55" fmla="*/ 28 h 64"/>
                <a:gd name="T56" fmla="*/ 56 w 58"/>
                <a:gd name="T57" fmla="*/ 18 h 64"/>
                <a:gd name="T58" fmla="*/ 58 w 58"/>
                <a:gd name="T59" fmla="*/ 10 h 64"/>
                <a:gd name="T60" fmla="*/ 56 w 58"/>
                <a:gd name="T61" fmla="*/ 8 h 64"/>
                <a:gd name="T62" fmla="*/ 48 w 58"/>
                <a:gd name="T63" fmla="*/ 4 h 64"/>
                <a:gd name="T64" fmla="*/ 46 w 58"/>
                <a:gd name="T65" fmla="*/ 2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8" h="64">
                  <a:moveTo>
                    <a:pt x="42" y="0"/>
                  </a:moveTo>
                  <a:lnTo>
                    <a:pt x="42" y="0"/>
                  </a:lnTo>
                  <a:lnTo>
                    <a:pt x="40" y="0"/>
                  </a:lnTo>
                  <a:lnTo>
                    <a:pt x="40" y="0"/>
                  </a:lnTo>
                  <a:lnTo>
                    <a:pt x="36" y="2"/>
                  </a:lnTo>
                  <a:lnTo>
                    <a:pt x="32" y="6"/>
                  </a:lnTo>
                  <a:lnTo>
                    <a:pt x="32" y="6"/>
                  </a:lnTo>
                  <a:lnTo>
                    <a:pt x="30" y="12"/>
                  </a:lnTo>
                  <a:lnTo>
                    <a:pt x="30" y="14"/>
                  </a:lnTo>
                  <a:lnTo>
                    <a:pt x="26" y="14"/>
                  </a:lnTo>
                  <a:lnTo>
                    <a:pt x="26" y="14"/>
                  </a:lnTo>
                  <a:lnTo>
                    <a:pt x="26" y="14"/>
                  </a:lnTo>
                  <a:lnTo>
                    <a:pt x="26" y="14"/>
                  </a:lnTo>
                  <a:lnTo>
                    <a:pt x="20" y="14"/>
                  </a:lnTo>
                  <a:lnTo>
                    <a:pt x="18" y="10"/>
                  </a:lnTo>
                  <a:lnTo>
                    <a:pt x="18" y="10"/>
                  </a:lnTo>
                  <a:lnTo>
                    <a:pt x="12" y="8"/>
                  </a:lnTo>
                  <a:lnTo>
                    <a:pt x="12" y="8"/>
                  </a:lnTo>
                  <a:lnTo>
                    <a:pt x="8" y="10"/>
                  </a:lnTo>
                  <a:lnTo>
                    <a:pt x="8" y="10"/>
                  </a:lnTo>
                  <a:lnTo>
                    <a:pt x="2" y="16"/>
                  </a:lnTo>
                  <a:lnTo>
                    <a:pt x="0" y="24"/>
                  </a:lnTo>
                  <a:lnTo>
                    <a:pt x="0" y="24"/>
                  </a:lnTo>
                  <a:lnTo>
                    <a:pt x="10" y="24"/>
                  </a:lnTo>
                  <a:lnTo>
                    <a:pt x="12" y="26"/>
                  </a:lnTo>
                  <a:lnTo>
                    <a:pt x="14" y="28"/>
                  </a:lnTo>
                  <a:lnTo>
                    <a:pt x="14" y="28"/>
                  </a:lnTo>
                  <a:lnTo>
                    <a:pt x="16" y="34"/>
                  </a:lnTo>
                  <a:lnTo>
                    <a:pt x="14" y="38"/>
                  </a:lnTo>
                  <a:lnTo>
                    <a:pt x="12" y="42"/>
                  </a:lnTo>
                  <a:lnTo>
                    <a:pt x="12" y="46"/>
                  </a:lnTo>
                  <a:lnTo>
                    <a:pt x="12" y="46"/>
                  </a:lnTo>
                  <a:lnTo>
                    <a:pt x="14" y="52"/>
                  </a:lnTo>
                  <a:lnTo>
                    <a:pt x="20" y="54"/>
                  </a:lnTo>
                  <a:lnTo>
                    <a:pt x="30" y="58"/>
                  </a:lnTo>
                  <a:lnTo>
                    <a:pt x="30" y="58"/>
                  </a:lnTo>
                  <a:lnTo>
                    <a:pt x="34" y="62"/>
                  </a:lnTo>
                  <a:lnTo>
                    <a:pt x="36" y="64"/>
                  </a:lnTo>
                  <a:lnTo>
                    <a:pt x="36" y="64"/>
                  </a:lnTo>
                  <a:lnTo>
                    <a:pt x="42" y="62"/>
                  </a:lnTo>
                  <a:lnTo>
                    <a:pt x="42" y="62"/>
                  </a:lnTo>
                  <a:lnTo>
                    <a:pt x="44" y="60"/>
                  </a:lnTo>
                  <a:lnTo>
                    <a:pt x="44" y="58"/>
                  </a:lnTo>
                  <a:lnTo>
                    <a:pt x="42" y="54"/>
                  </a:lnTo>
                  <a:lnTo>
                    <a:pt x="38" y="48"/>
                  </a:lnTo>
                  <a:lnTo>
                    <a:pt x="36" y="44"/>
                  </a:lnTo>
                  <a:lnTo>
                    <a:pt x="36" y="44"/>
                  </a:lnTo>
                  <a:lnTo>
                    <a:pt x="36" y="42"/>
                  </a:lnTo>
                  <a:lnTo>
                    <a:pt x="38" y="38"/>
                  </a:lnTo>
                  <a:lnTo>
                    <a:pt x="44" y="34"/>
                  </a:lnTo>
                  <a:lnTo>
                    <a:pt x="44" y="34"/>
                  </a:lnTo>
                  <a:lnTo>
                    <a:pt x="44" y="34"/>
                  </a:lnTo>
                  <a:lnTo>
                    <a:pt x="50" y="34"/>
                  </a:lnTo>
                  <a:lnTo>
                    <a:pt x="52" y="32"/>
                  </a:lnTo>
                  <a:lnTo>
                    <a:pt x="54" y="28"/>
                  </a:lnTo>
                  <a:lnTo>
                    <a:pt x="54" y="28"/>
                  </a:lnTo>
                  <a:lnTo>
                    <a:pt x="56" y="18"/>
                  </a:lnTo>
                  <a:lnTo>
                    <a:pt x="56" y="18"/>
                  </a:lnTo>
                  <a:lnTo>
                    <a:pt x="58" y="12"/>
                  </a:lnTo>
                  <a:lnTo>
                    <a:pt x="58" y="10"/>
                  </a:lnTo>
                  <a:lnTo>
                    <a:pt x="56" y="8"/>
                  </a:lnTo>
                  <a:lnTo>
                    <a:pt x="56" y="8"/>
                  </a:lnTo>
                  <a:lnTo>
                    <a:pt x="52" y="6"/>
                  </a:lnTo>
                  <a:lnTo>
                    <a:pt x="48" y="4"/>
                  </a:lnTo>
                  <a:lnTo>
                    <a:pt x="48" y="4"/>
                  </a:lnTo>
                  <a:lnTo>
                    <a:pt x="46" y="2"/>
                  </a:lnTo>
                  <a:lnTo>
                    <a:pt x="42"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91" name="Freeform 76"/>
            <p:cNvSpPr>
              <a:spLocks/>
            </p:cNvSpPr>
            <p:nvPr/>
          </p:nvSpPr>
          <p:spPr bwMode="auto">
            <a:xfrm>
              <a:off x="2440" y="2364"/>
              <a:ext cx="58" cy="64"/>
            </a:xfrm>
            <a:custGeom>
              <a:avLst/>
              <a:gdLst>
                <a:gd name="T0" fmla="*/ 42 w 58"/>
                <a:gd name="T1" fmla="*/ 0 h 64"/>
                <a:gd name="T2" fmla="*/ 40 w 58"/>
                <a:gd name="T3" fmla="*/ 0 h 64"/>
                <a:gd name="T4" fmla="*/ 32 w 58"/>
                <a:gd name="T5" fmla="*/ 6 h 64"/>
                <a:gd name="T6" fmla="*/ 30 w 58"/>
                <a:gd name="T7" fmla="*/ 12 h 64"/>
                <a:gd name="T8" fmla="*/ 26 w 58"/>
                <a:gd name="T9" fmla="*/ 14 h 64"/>
                <a:gd name="T10" fmla="*/ 26 w 58"/>
                <a:gd name="T11" fmla="*/ 14 h 64"/>
                <a:gd name="T12" fmla="*/ 20 w 58"/>
                <a:gd name="T13" fmla="*/ 14 h 64"/>
                <a:gd name="T14" fmla="*/ 18 w 58"/>
                <a:gd name="T15" fmla="*/ 10 h 64"/>
                <a:gd name="T16" fmla="*/ 12 w 58"/>
                <a:gd name="T17" fmla="*/ 8 h 64"/>
                <a:gd name="T18" fmla="*/ 8 w 58"/>
                <a:gd name="T19" fmla="*/ 10 h 64"/>
                <a:gd name="T20" fmla="*/ 0 w 58"/>
                <a:gd name="T21" fmla="*/ 24 h 64"/>
                <a:gd name="T22" fmla="*/ 10 w 58"/>
                <a:gd name="T23" fmla="*/ 24 h 64"/>
                <a:gd name="T24" fmla="*/ 14 w 58"/>
                <a:gd name="T25" fmla="*/ 28 h 64"/>
                <a:gd name="T26" fmla="*/ 16 w 58"/>
                <a:gd name="T27" fmla="*/ 34 h 64"/>
                <a:gd name="T28" fmla="*/ 12 w 58"/>
                <a:gd name="T29" fmla="*/ 42 h 64"/>
                <a:gd name="T30" fmla="*/ 12 w 58"/>
                <a:gd name="T31" fmla="*/ 46 h 64"/>
                <a:gd name="T32" fmla="*/ 20 w 58"/>
                <a:gd name="T33" fmla="*/ 54 h 64"/>
                <a:gd name="T34" fmla="*/ 30 w 58"/>
                <a:gd name="T35" fmla="*/ 58 h 64"/>
                <a:gd name="T36" fmla="*/ 36 w 58"/>
                <a:gd name="T37" fmla="*/ 64 h 64"/>
                <a:gd name="T38" fmla="*/ 42 w 58"/>
                <a:gd name="T39" fmla="*/ 62 h 64"/>
                <a:gd name="T40" fmla="*/ 44 w 58"/>
                <a:gd name="T41" fmla="*/ 60 h 64"/>
                <a:gd name="T42" fmla="*/ 42 w 58"/>
                <a:gd name="T43" fmla="*/ 54 h 64"/>
                <a:gd name="T44" fmla="*/ 36 w 58"/>
                <a:gd name="T45" fmla="*/ 44 h 64"/>
                <a:gd name="T46" fmla="*/ 36 w 58"/>
                <a:gd name="T47" fmla="*/ 42 h 64"/>
                <a:gd name="T48" fmla="*/ 44 w 58"/>
                <a:gd name="T49" fmla="*/ 34 h 64"/>
                <a:gd name="T50" fmla="*/ 44 w 58"/>
                <a:gd name="T51" fmla="*/ 34 h 64"/>
                <a:gd name="T52" fmla="*/ 52 w 58"/>
                <a:gd name="T53" fmla="*/ 32 h 64"/>
                <a:gd name="T54" fmla="*/ 54 w 58"/>
                <a:gd name="T55" fmla="*/ 28 h 64"/>
                <a:gd name="T56" fmla="*/ 56 w 58"/>
                <a:gd name="T57" fmla="*/ 18 h 64"/>
                <a:gd name="T58" fmla="*/ 58 w 58"/>
                <a:gd name="T59" fmla="*/ 10 h 64"/>
                <a:gd name="T60" fmla="*/ 56 w 58"/>
                <a:gd name="T61" fmla="*/ 8 h 64"/>
                <a:gd name="T62" fmla="*/ 48 w 58"/>
                <a:gd name="T63" fmla="*/ 4 h 64"/>
                <a:gd name="T64" fmla="*/ 46 w 58"/>
                <a:gd name="T65" fmla="*/ 2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8" h="64">
                  <a:moveTo>
                    <a:pt x="42" y="0"/>
                  </a:moveTo>
                  <a:lnTo>
                    <a:pt x="42" y="0"/>
                  </a:lnTo>
                  <a:lnTo>
                    <a:pt x="40" y="0"/>
                  </a:lnTo>
                  <a:lnTo>
                    <a:pt x="40" y="0"/>
                  </a:lnTo>
                  <a:lnTo>
                    <a:pt x="36" y="2"/>
                  </a:lnTo>
                  <a:lnTo>
                    <a:pt x="32" y="6"/>
                  </a:lnTo>
                  <a:lnTo>
                    <a:pt x="32" y="6"/>
                  </a:lnTo>
                  <a:lnTo>
                    <a:pt x="30" y="12"/>
                  </a:lnTo>
                  <a:lnTo>
                    <a:pt x="30" y="14"/>
                  </a:lnTo>
                  <a:lnTo>
                    <a:pt x="26" y="14"/>
                  </a:lnTo>
                  <a:lnTo>
                    <a:pt x="26" y="14"/>
                  </a:lnTo>
                  <a:lnTo>
                    <a:pt x="26" y="14"/>
                  </a:lnTo>
                  <a:lnTo>
                    <a:pt x="26" y="14"/>
                  </a:lnTo>
                  <a:lnTo>
                    <a:pt x="20" y="14"/>
                  </a:lnTo>
                  <a:lnTo>
                    <a:pt x="18" y="10"/>
                  </a:lnTo>
                  <a:lnTo>
                    <a:pt x="18" y="10"/>
                  </a:lnTo>
                  <a:lnTo>
                    <a:pt x="12" y="8"/>
                  </a:lnTo>
                  <a:lnTo>
                    <a:pt x="12" y="8"/>
                  </a:lnTo>
                  <a:lnTo>
                    <a:pt x="8" y="10"/>
                  </a:lnTo>
                  <a:lnTo>
                    <a:pt x="8" y="10"/>
                  </a:lnTo>
                  <a:lnTo>
                    <a:pt x="2" y="16"/>
                  </a:lnTo>
                  <a:lnTo>
                    <a:pt x="0" y="24"/>
                  </a:lnTo>
                  <a:lnTo>
                    <a:pt x="0" y="24"/>
                  </a:lnTo>
                  <a:lnTo>
                    <a:pt x="10" y="24"/>
                  </a:lnTo>
                  <a:lnTo>
                    <a:pt x="12" y="26"/>
                  </a:lnTo>
                  <a:lnTo>
                    <a:pt x="14" y="28"/>
                  </a:lnTo>
                  <a:lnTo>
                    <a:pt x="14" y="28"/>
                  </a:lnTo>
                  <a:lnTo>
                    <a:pt x="16" y="34"/>
                  </a:lnTo>
                  <a:lnTo>
                    <a:pt x="14" y="38"/>
                  </a:lnTo>
                  <a:lnTo>
                    <a:pt x="12" y="42"/>
                  </a:lnTo>
                  <a:lnTo>
                    <a:pt x="12" y="46"/>
                  </a:lnTo>
                  <a:lnTo>
                    <a:pt x="12" y="46"/>
                  </a:lnTo>
                  <a:lnTo>
                    <a:pt x="14" y="52"/>
                  </a:lnTo>
                  <a:lnTo>
                    <a:pt x="20" y="54"/>
                  </a:lnTo>
                  <a:lnTo>
                    <a:pt x="30" y="58"/>
                  </a:lnTo>
                  <a:lnTo>
                    <a:pt x="30" y="58"/>
                  </a:lnTo>
                  <a:lnTo>
                    <a:pt x="34" y="62"/>
                  </a:lnTo>
                  <a:lnTo>
                    <a:pt x="36" y="64"/>
                  </a:lnTo>
                  <a:lnTo>
                    <a:pt x="36" y="64"/>
                  </a:lnTo>
                  <a:lnTo>
                    <a:pt x="42" y="62"/>
                  </a:lnTo>
                  <a:lnTo>
                    <a:pt x="42" y="62"/>
                  </a:lnTo>
                  <a:lnTo>
                    <a:pt x="44" y="60"/>
                  </a:lnTo>
                  <a:lnTo>
                    <a:pt x="44" y="58"/>
                  </a:lnTo>
                  <a:lnTo>
                    <a:pt x="42" y="54"/>
                  </a:lnTo>
                  <a:lnTo>
                    <a:pt x="38" y="48"/>
                  </a:lnTo>
                  <a:lnTo>
                    <a:pt x="36" y="44"/>
                  </a:lnTo>
                  <a:lnTo>
                    <a:pt x="36" y="44"/>
                  </a:lnTo>
                  <a:lnTo>
                    <a:pt x="36" y="42"/>
                  </a:lnTo>
                  <a:lnTo>
                    <a:pt x="38" y="38"/>
                  </a:lnTo>
                  <a:lnTo>
                    <a:pt x="44" y="34"/>
                  </a:lnTo>
                  <a:lnTo>
                    <a:pt x="44" y="34"/>
                  </a:lnTo>
                  <a:lnTo>
                    <a:pt x="44" y="34"/>
                  </a:lnTo>
                  <a:lnTo>
                    <a:pt x="50" y="34"/>
                  </a:lnTo>
                  <a:lnTo>
                    <a:pt x="52" y="32"/>
                  </a:lnTo>
                  <a:lnTo>
                    <a:pt x="54" y="28"/>
                  </a:lnTo>
                  <a:lnTo>
                    <a:pt x="54" y="28"/>
                  </a:lnTo>
                  <a:lnTo>
                    <a:pt x="56" y="18"/>
                  </a:lnTo>
                  <a:lnTo>
                    <a:pt x="56" y="18"/>
                  </a:lnTo>
                  <a:lnTo>
                    <a:pt x="58" y="12"/>
                  </a:lnTo>
                  <a:lnTo>
                    <a:pt x="58" y="10"/>
                  </a:lnTo>
                  <a:lnTo>
                    <a:pt x="56" y="8"/>
                  </a:lnTo>
                  <a:lnTo>
                    <a:pt x="56" y="8"/>
                  </a:lnTo>
                  <a:lnTo>
                    <a:pt x="52" y="6"/>
                  </a:lnTo>
                  <a:lnTo>
                    <a:pt x="48" y="4"/>
                  </a:lnTo>
                  <a:lnTo>
                    <a:pt x="48" y="4"/>
                  </a:lnTo>
                  <a:lnTo>
                    <a:pt x="46" y="2"/>
                  </a:lnTo>
                  <a:lnTo>
                    <a:pt x="4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92" name="Freeform 77"/>
            <p:cNvSpPr>
              <a:spLocks/>
            </p:cNvSpPr>
            <p:nvPr/>
          </p:nvSpPr>
          <p:spPr bwMode="auto">
            <a:xfrm>
              <a:off x="2472" y="2312"/>
              <a:ext cx="18" cy="36"/>
            </a:xfrm>
            <a:custGeom>
              <a:avLst/>
              <a:gdLst>
                <a:gd name="T0" fmla="*/ 8 w 18"/>
                <a:gd name="T1" fmla="*/ 0 h 36"/>
                <a:gd name="T2" fmla="*/ 8 w 18"/>
                <a:gd name="T3" fmla="*/ 0 h 36"/>
                <a:gd name="T4" fmla="*/ 6 w 18"/>
                <a:gd name="T5" fmla="*/ 2 h 36"/>
                <a:gd name="T6" fmla="*/ 4 w 18"/>
                <a:gd name="T7" fmla="*/ 8 h 36"/>
                <a:gd name="T8" fmla="*/ 2 w 18"/>
                <a:gd name="T9" fmla="*/ 18 h 36"/>
                <a:gd name="T10" fmla="*/ 2 w 18"/>
                <a:gd name="T11" fmla="*/ 18 h 36"/>
                <a:gd name="T12" fmla="*/ 2 w 18"/>
                <a:gd name="T13" fmla="*/ 22 h 36"/>
                <a:gd name="T14" fmla="*/ 4 w 18"/>
                <a:gd name="T15" fmla="*/ 26 h 36"/>
                <a:gd name="T16" fmla="*/ 4 w 18"/>
                <a:gd name="T17" fmla="*/ 26 h 36"/>
                <a:gd name="T18" fmla="*/ 2 w 18"/>
                <a:gd name="T19" fmla="*/ 32 h 36"/>
                <a:gd name="T20" fmla="*/ 0 w 18"/>
                <a:gd name="T21" fmla="*/ 36 h 36"/>
                <a:gd name="T22" fmla="*/ 0 w 18"/>
                <a:gd name="T23" fmla="*/ 36 h 36"/>
                <a:gd name="T24" fmla="*/ 2 w 18"/>
                <a:gd name="T25" fmla="*/ 36 h 36"/>
                <a:gd name="T26" fmla="*/ 2 w 18"/>
                <a:gd name="T27" fmla="*/ 36 h 36"/>
                <a:gd name="T28" fmla="*/ 8 w 18"/>
                <a:gd name="T29" fmla="*/ 36 h 36"/>
                <a:gd name="T30" fmla="*/ 12 w 18"/>
                <a:gd name="T31" fmla="*/ 32 h 36"/>
                <a:gd name="T32" fmla="*/ 14 w 18"/>
                <a:gd name="T33" fmla="*/ 26 h 36"/>
                <a:gd name="T34" fmla="*/ 16 w 18"/>
                <a:gd name="T35" fmla="*/ 20 h 36"/>
                <a:gd name="T36" fmla="*/ 16 w 18"/>
                <a:gd name="T37" fmla="*/ 20 h 36"/>
                <a:gd name="T38" fmla="*/ 18 w 18"/>
                <a:gd name="T39" fmla="*/ 12 h 36"/>
                <a:gd name="T40" fmla="*/ 18 w 18"/>
                <a:gd name="T41" fmla="*/ 8 h 36"/>
                <a:gd name="T42" fmla="*/ 14 w 18"/>
                <a:gd name="T43" fmla="*/ 4 h 36"/>
                <a:gd name="T44" fmla="*/ 10 w 18"/>
                <a:gd name="T45" fmla="*/ 2 h 36"/>
                <a:gd name="T46" fmla="*/ 10 w 18"/>
                <a:gd name="T47" fmla="*/ 2 h 36"/>
                <a:gd name="T48" fmla="*/ 6 w 18"/>
                <a:gd name="T49" fmla="*/ 2 h 36"/>
                <a:gd name="T50" fmla="*/ 10 w 18"/>
                <a:gd name="T51" fmla="*/ 0 h 36"/>
                <a:gd name="T52" fmla="*/ 10 w 18"/>
                <a:gd name="T53" fmla="*/ 0 h 36"/>
                <a:gd name="T54" fmla="*/ 8 w 18"/>
                <a:gd name="T55"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8" h="36">
                  <a:moveTo>
                    <a:pt x="8" y="0"/>
                  </a:moveTo>
                  <a:lnTo>
                    <a:pt x="8" y="0"/>
                  </a:lnTo>
                  <a:lnTo>
                    <a:pt x="6" y="2"/>
                  </a:lnTo>
                  <a:lnTo>
                    <a:pt x="4" y="8"/>
                  </a:lnTo>
                  <a:lnTo>
                    <a:pt x="2" y="18"/>
                  </a:lnTo>
                  <a:lnTo>
                    <a:pt x="2" y="18"/>
                  </a:lnTo>
                  <a:lnTo>
                    <a:pt x="2" y="22"/>
                  </a:lnTo>
                  <a:lnTo>
                    <a:pt x="4" y="26"/>
                  </a:lnTo>
                  <a:lnTo>
                    <a:pt x="4" y="26"/>
                  </a:lnTo>
                  <a:lnTo>
                    <a:pt x="2" y="32"/>
                  </a:lnTo>
                  <a:lnTo>
                    <a:pt x="0" y="36"/>
                  </a:lnTo>
                  <a:lnTo>
                    <a:pt x="0" y="36"/>
                  </a:lnTo>
                  <a:lnTo>
                    <a:pt x="2" y="36"/>
                  </a:lnTo>
                  <a:lnTo>
                    <a:pt x="2" y="36"/>
                  </a:lnTo>
                  <a:lnTo>
                    <a:pt x="8" y="36"/>
                  </a:lnTo>
                  <a:lnTo>
                    <a:pt x="12" y="32"/>
                  </a:lnTo>
                  <a:lnTo>
                    <a:pt x="14" y="26"/>
                  </a:lnTo>
                  <a:lnTo>
                    <a:pt x="16" y="20"/>
                  </a:lnTo>
                  <a:lnTo>
                    <a:pt x="16" y="20"/>
                  </a:lnTo>
                  <a:lnTo>
                    <a:pt x="18" y="12"/>
                  </a:lnTo>
                  <a:lnTo>
                    <a:pt x="18" y="8"/>
                  </a:lnTo>
                  <a:lnTo>
                    <a:pt x="14" y="4"/>
                  </a:lnTo>
                  <a:lnTo>
                    <a:pt x="10" y="2"/>
                  </a:lnTo>
                  <a:lnTo>
                    <a:pt x="10" y="2"/>
                  </a:lnTo>
                  <a:lnTo>
                    <a:pt x="6" y="2"/>
                  </a:lnTo>
                  <a:lnTo>
                    <a:pt x="10" y="0"/>
                  </a:lnTo>
                  <a:lnTo>
                    <a:pt x="10" y="0"/>
                  </a:lnTo>
                  <a:lnTo>
                    <a:pt x="8"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93" name="Freeform 78"/>
            <p:cNvSpPr>
              <a:spLocks/>
            </p:cNvSpPr>
            <p:nvPr/>
          </p:nvSpPr>
          <p:spPr bwMode="auto">
            <a:xfrm>
              <a:off x="2472" y="2312"/>
              <a:ext cx="18" cy="36"/>
            </a:xfrm>
            <a:custGeom>
              <a:avLst/>
              <a:gdLst>
                <a:gd name="T0" fmla="*/ 8 w 18"/>
                <a:gd name="T1" fmla="*/ 0 h 36"/>
                <a:gd name="T2" fmla="*/ 8 w 18"/>
                <a:gd name="T3" fmla="*/ 0 h 36"/>
                <a:gd name="T4" fmla="*/ 6 w 18"/>
                <a:gd name="T5" fmla="*/ 2 h 36"/>
                <a:gd name="T6" fmla="*/ 4 w 18"/>
                <a:gd name="T7" fmla="*/ 8 h 36"/>
                <a:gd name="T8" fmla="*/ 2 w 18"/>
                <a:gd name="T9" fmla="*/ 18 h 36"/>
                <a:gd name="T10" fmla="*/ 2 w 18"/>
                <a:gd name="T11" fmla="*/ 18 h 36"/>
                <a:gd name="T12" fmla="*/ 2 w 18"/>
                <a:gd name="T13" fmla="*/ 22 h 36"/>
                <a:gd name="T14" fmla="*/ 4 w 18"/>
                <a:gd name="T15" fmla="*/ 26 h 36"/>
                <a:gd name="T16" fmla="*/ 4 w 18"/>
                <a:gd name="T17" fmla="*/ 26 h 36"/>
                <a:gd name="T18" fmla="*/ 2 w 18"/>
                <a:gd name="T19" fmla="*/ 32 h 36"/>
                <a:gd name="T20" fmla="*/ 0 w 18"/>
                <a:gd name="T21" fmla="*/ 36 h 36"/>
                <a:gd name="T22" fmla="*/ 0 w 18"/>
                <a:gd name="T23" fmla="*/ 36 h 36"/>
                <a:gd name="T24" fmla="*/ 2 w 18"/>
                <a:gd name="T25" fmla="*/ 36 h 36"/>
                <a:gd name="T26" fmla="*/ 2 w 18"/>
                <a:gd name="T27" fmla="*/ 36 h 36"/>
                <a:gd name="T28" fmla="*/ 8 w 18"/>
                <a:gd name="T29" fmla="*/ 36 h 36"/>
                <a:gd name="T30" fmla="*/ 12 w 18"/>
                <a:gd name="T31" fmla="*/ 32 h 36"/>
                <a:gd name="T32" fmla="*/ 14 w 18"/>
                <a:gd name="T33" fmla="*/ 26 h 36"/>
                <a:gd name="T34" fmla="*/ 16 w 18"/>
                <a:gd name="T35" fmla="*/ 20 h 36"/>
                <a:gd name="T36" fmla="*/ 16 w 18"/>
                <a:gd name="T37" fmla="*/ 20 h 36"/>
                <a:gd name="T38" fmla="*/ 18 w 18"/>
                <a:gd name="T39" fmla="*/ 12 h 36"/>
                <a:gd name="T40" fmla="*/ 18 w 18"/>
                <a:gd name="T41" fmla="*/ 8 h 36"/>
                <a:gd name="T42" fmla="*/ 14 w 18"/>
                <a:gd name="T43" fmla="*/ 4 h 36"/>
                <a:gd name="T44" fmla="*/ 10 w 18"/>
                <a:gd name="T45" fmla="*/ 2 h 36"/>
                <a:gd name="T46" fmla="*/ 10 w 18"/>
                <a:gd name="T47" fmla="*/ 2 h 36"/>
                <a:gd name="T48" fmla="*/ 6 w 18"/>
                <a:gd name="T49" fmla="*/ 2 h 36"/>
                <a:gd name="T50" fmla="*/ 10 w 18"/>
                <a:gd name="T51" fmla="*/ 0 h 36"/>
                <a:gd name="T52" fmla="*/ 10 w 18"/>
                <a:gd name="T53" fmla="*/ 0 h 36"/>
                <a:gd name="T54" fmla="*/ 8 w 18"/>
                <a:gd name="T55"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8" h="36">
                  <a:moveTo>
                    <a:pt x="8" y="0"/>
                  </a:moveTo>
                  <a:lnTo>
                    <a:pt x="8" y="0"/>
                  </a:lnTo>
                  <a:lnTo>
                    <a:pt x="6" y="2"/>
                  </a:lnTo>
                  <a:lnTo>
                    <a:pt x="4" y="8"/>
                  </a:lnTo>
                  <a:lnTo>
                    <a:pt x="2" y="18"/>
                  </a:lnTo>
                  <a:lnTo>
                    <a:pt x="2" y="18"/>
                  </a:lnTo>
                  <a:lnTo>
                    <a:pt x="2" y="22"/>
                  </a:lnTo>
                  <a:lnTo>
                    <a:pt x="4" y="26"/>
                  </a:lnTo>
                  <a:lnTo>
                    <a:pt x="4" y="26"/>
                  </a:lnTo>
                  <a:lnTo>
                    <a:pt x="2" y="32"/>
                  </a:lnTo>
                  <a:lnTo>
                    <a:pt x="0" y="36"/>
                  </a:lnTo>
                  <a:lnTo>
                    <a:pt x="0" y="36"/>
                  </a:lnTo>
                  <a:lnTo>
                    <a:pt x="2" y="36"/>
                  </a:lnTo>
                  <a:lnTo>
                    <a:pt x="2" y="36"/>
                  </a:lnTo>
                  <a:lnTo>
                    <a:pt x="8" y="36"/>
                  </a:lnTo>
                  <a:lnTo>
                    <a:pt x="12" y="32"/>
                  </a:lnTo>
                  <a:lnTo>
                    <a:pt x="14" y="26"/>
                  </a:lnTo>
                  <a:lnTo>
                    <a:pt x="16" y="20"/>
                  </a:lnTo>
                  <a:lnTo>
                    <a:pt x="16" y="20"/>
                  </a:lnTo>
                  <a:lnTo>
                    <a:pt x="18" y="12"/>
                  </a:lnTo>
                  <a:lnTo>
                    <a:pt x="18" y="8"/>
                  </a:lnTo>
                  <a:lnTo>
                    <a:pt x="14" y="4"/>
                  </a:lnTo>
                  <a:lnTo>
                    <a:pt x="10" y="2"/>
                  </a:lnTo>
                  <a:lnTo>
                    <a:pt x="10" y="2"/>
                  </a:lnTo>
                  <a:lnTo>
                    <a:pt x="6" y="2"/>
                  </a:lnTo>
                  <a:lnTo>
                    <a:pt x="10" y="0"/>
                  </a:lnTo>
                  <a:lnTo>
                    <a:pt x="10" y="0"/>
                  </a:lnTo>
                  <a:lnTo>
                    <a:pt x="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94" name="Freeform 79"/>
            <p:cNvSpPr>
              <a:spLocks/>
            </p:cNvSpPr>
            <p:nvPr/>
          </p:nvSpPr>
          <p:spPr bwMode="auto">
            <a:xfrm>
              <a:off x="2430" y="2328"/>
              <a:ext cx="28" cy="24"/>
            </a:xfrm>
            <a:custGeom>
              <a:avLst/>
              <a:gdLst>
                <a:gd name="T0" fmla="*/ 16 w 28"/>
                <a:gd name="T1" fmla="*/ 0 h 24"/>
                <a:gd name="T2" fmla="*/ 16 w 28"/>
                <a:gd name="T3" fmla="*/ 0 h 24"/>
                <a:gd name="T4" fmla="*/ 10 w 28"/>
                <a:gd name="T5" fmla="*/ 0 h 24"/>
                <a:gd name="T6" fmla="*/ 4 w 28"/>
                <a:gd name="T7" fmla="*/ 2 h 24"/>
                <a:gd name="T8" fmla="*/ 4 w 28"/>
                <a:gd name="T9" fmla="*/ 2 h 24"/>
                <a:gd name="T10" fmla="*/ 0 w 28"/>
                <a:gd name="T11" fmla="*/ 4 h 24"/>
                <a:gd name="T12" fmla="*/ 0 w 28"/>
                <a:gd name="T13" fmla="*/ 6 h 24"/>
                <a:gd name="T14" fmla="*/ 6 w 28"/>
                <a:gd name="T15" fmla="*/ 12 h 24"/>
                <a:gd name="T16" fmla="*/ 6 w 28"/>
                <a:gd name="T17" fmla="*/ 12 h 24"/>
                <a:gd name="T18" fmla="*/ 6 w 28"/>
                <a:gd name="T19" fmla="*/ 16 h 24"/>
                <a:gd name="T20" fmla="*/ 8 w 28"/>
                <a:gd name="T21" fmla="*/ 20 h 24"/>
                <a:gd name="T22" fmla="*/ 8 w 28"/>
                <a:gd name="T23" fmla="*/ 24 h 24"/>
                <a:gd name="T24" fmla="*/ 10 w 28"/>
                <a:gd name="T25" fmla="*/ 24 h 24"/>
                <a:gd name="T26" fmla="*/ 10 w 28"/>
                <a:gd name="T27" fmla="*/ 24 h 24"/>
                <a:gd name="T28" fmla="*/ 12 w 28"/>
                <a:gd name="T29" fmla="*/ 24 h 24"/>
                <a:gd name="T30" fmla="*/ 12 w 28"/>
                <a:gd name="T31" fmla="*/ 24 h 24"/>
                <a:gd name="T32" fmla="*/ 14 w 28"/>
                <a:gd name="T33" fmla="*/ 22 h 24"/>
                <a:gd name="T34" fmla="*/ 16 w 28"/>
                <a:gd name="T35" fmla="*/ 18 h 24"/>
                <a:gd name="T36" fmla="*/ 18 w 28"/>
                <a:gd name="T37" fmla="*/ 10 h 24"/>
                <a:gd name="T38" fmla="*/ 18 w 28"/>
                <a:gd name="T39" fmla="*/ 10 h 24"/>
                <a:gd name="T40" fmla="*/ 20 w 28"/>
                <a:gd name="T41" fmla="*/ 10 h 24"/>
                <a:gd name="T42" fmla="*/ 24 w 28"/>
                <a:gd name="T43" fmla="*/ 8 h 24"/>
                <a:gd name="T44" fmla="*/ 28 w 28"/>
                <a:gd name="T45" fmla="*/ 8 h 24"/>
                <a:gd name="T46" fmla="*/ 28 w 28"/>
                <a:gd name="T47" fmla="*/ 6 h 24"/>
                <a:gd name="T48" fmla="*/ 28 w 28"/>
                <a:gd name="T49" fmla="*/ 2 h 24"/>
                <a:gd name="T50" fmla="*/ 28 w 28"/>
                <a:gd name="T51" fmla="*/ 2 h 24"/>
                <a:gd name="T52" fmla="*/ 24 w 28"/>
                <a:gd name="T53" fmla="*/ 0 h 24"/>
                <a:gd name="T54" fmla="*/ 16 w 28"/>
                <a:gd name="T55"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8" h="24">
                  <a:moveTo>
                    <a:pt x="16" y="0"/>
                  </a:moveTo>
                  <a:lnTo>
                    <a:pt x="16" y="0"/>
                  </a:lnTo>
                  <a:lnTo>
                    <a:pt x="10" y="0"/>
                  </a:lnTo>
                  <a:lnTo>
                    <a:pt x="4" y="2"/>
                  </a:lnTo>
                  <a:lnTo>
                    <a:pt x="4" y="2"/>
                  </a:lnTo>
                  <a:lnTo>
                    <a:pt x="0" y="4"/>
                  </a:lnTo>
                  <a:lnTo>
                    <a:pt x="0" y="6"/>
                  </a:lnTo>
                  <a:lnTo>
                    <a:pt x="6" y="12"/>
                  </a:lnTo>
                  <a:lnTo>
                    <a:pt x="6" y="12"/>
                  </a:lnTo>
                  <a:lnTo>
                    <a:pt x="6" y="16"/>
                  </a:lnTo>
                  <a:lnTo>
                    <a:pt x="8" y="20"/>
                  </a:lnTo>
                  <a:lnTo>
                    <a:pt x="8" y="24"/>
                  </a:lnTo>
                  <a:lnTo>
                    <a:pt x="10" y="24"/>
                  </a:lnTo>
                  <a:lnTo>
                    <a:pt x="10" y="24"/>
                  </a:lnTo>
                  <a:lnTo>
                    <a:pt x="12" y="24"/>
                  </a:lnTo>
                  <a:lnTo>
                    <a:pt x="12" y="24"/>
                  </a:lnTo>
                  <a:lnTo>
                    <a:pt x="14" y="22"/>
                  </a:lnTo>
                  <a:lnTo>
                    <a:pt x="16" y="18"/>
                  </a:lnTo>
                  <a:lnTo>
                    <a:pt x="18" y="10"/>
                  </a:lnTo>
                  <a:lnTo>
                    <a:pt x="18" y="10"/>
                  </a:lnTo>
                  <a:lnTo>
                    <a:pt x="20" y="10"/>
                  </a:lnTo>
                  <a:lnTo>
                    <a:pt x="24" y="8"/>
                  </a:lnTo>
                  <a:lnTo>
                    <a:pt x="28" y="8"/>
                  </a:lnTo>
                  <a:lnTo>
                    <a:pt x="28" y="6"/>
                  </a:lnTo>
                  <a:lnTo>
                    <a:pt x="28" y="2"/>
                  </a:lnTo>
                  <a:lnTo>
                    <a:pt x="28" y="2"/>
                  </a:lnTo>
                  <a:lnTo>
                    <a:pt x="24" y="0"/>
                  </a:lnTo>
                  <a:lnTo>
                    <a:pt x="16"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95" name="Freeform 80"/>
            <p:cNvSpPr>
              <a:spLocks/>
            </p:cNvSpPr>
            <p:nvPr/>
          </p:nvSpPr>
          <p:spPr bwMode="auto">
            <a:xfrm>
              <a:off x="2430" y="2328"/>
              <a:ext cx="28" cy="24"/>
            </a:xfrm>
            <a:custGeom>
              <a:avLst/>
              <a:gdLst>
                <a:gd name="T0" fmla="*/ 16 w 28"/>
                <a:gd name="T1" fmla="*/ 0 h 24"/>
                <a:gd name="T2" fmla="*/ 16 w 28"/>
                <a:gd name="T3" fmla="*/ 0 h 24"/>
                <a:gd name="T4" fmla="*/ 10 w 28"/>
                <a:gd name="T5" fmla="*/ 0 h 24"/>
                <a:gd name="T6" fmla="*/ 4 w 28"/>
                <a:gd name="T7" fmla="*/ 2 h 24"/>
                <a:gd name="T8" fmla="*/ 4 w 28"/>
                <a:gd name="T9" fmla="*/ 2 h 24"/>
                <a:gd name="T10" fmla="*/ 0 w 28"/>
                <a:gd name="T11" fmla="*/ 4 h 24"/>
                <a:gd name="T12" fmla="*/ 0 w 28"/>
                <a:gd name="T13" fmla="*/ 6 h 24"/>
                <a:gd name="T14" fmla="*/ 6 w 28"/>
                <a:gd name="T15" fmla="*/ 12 h 24"/>
                <a:gd name="T16" fmla="*/ 6 w 28"/>
                <a:gd name="T17" fmla="*/ 12 h 24"/>
                <a:gd name="T18" fmla="*/ 6 w 28"/>
                <a:gd name="T19" fmla="*/ 16 h 24"/>
                <a:gd name="T20" fmla="*/ 8 w 28"/>
                <a:gd name="T21" fmla="*/ 20 h 24"/>
                <a:gd name="T22" fmla="*/ 8 w 28"/>
                <a:gd name="T23" fmla="*/ 24 h 24"/>
                <a:gd name="T24" fmla="*/ 10 w 28"/>
                <a:gd name="T25" fmla="*/ 24 h 24"/>
                <a:gd name="T26" fmla="*/ 10 w 28"/>
                <a:gd name="T27" fmla="*/ 24 h 24"/>
                <a:gd name="T28" fmla="*/ 12 w 28"/>
                <a:gd name="T29" fmla="*/ 24 h 24"/>
                <a:gd name="T30" fmla="*/ 12 w 28"/>
                <a:gd name="T31" fmla="*/ 24 h 24"/>
                <a:gd name="T32" fmla="*/ 14 w 28"/>
                <a:gd name="T33" fmla="*/ 22 h 24"/>
                <a:gd name="T34" fmla="*/ 16 w 28"/>
                <a:gd name="T35" fmla="*/ 18 h 24"/>
                <a:gd name="T36" fmla="*/ 18 w 28"/>
                <a:gd name="T37" fmla="*/ 10 h 24"/>
                <a:gd name="T38" fmla="*/ 18 w 28"/>
                <a:gd name="T39" fmla="*/ 10 h 24"/>
                <a:gd name="T40" fmla="*/ 20 w 28"/>
                <a:gd name="T41" fmla="*/ 10 h 24"/>
                <a:gd name="T42" fmla="*/ 24 w 28"/>
                <a:gd name="T43" fmla="*/ 8 h 24"/>
                <a:gd name="T44" fmla="*/ 28 w 28"/>
                <a:gd name="T45" fmla="*/ 8 h 24"/>
                <a:gd name="T46" fmla="*/ 28 w 28"/>
                <a:gd name="T47" fmla="*/ 6 h 24"/>
                <a:gd name="T48" fmla="*/ 28 w 28"/>
                <a:gd name="T49" fmla="*/ 2 h 24"/>
                <a:gd name="T50" fmla="*/ 28 w 28"/>
                <a:gd name="T51" fmla="*/ 2 h 24"/>
                <a:gd name="T52" fmla="*/ 24 w 28"/>
                <a:gd name="T53" fmla="*/ 0 h 24"/>
                <a:gd name="T54" fmla="*/ 16 w 28"/>
                <a:gd name="T55"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8" h="24">
                  <a:moveTo>
                    <a:pt x="16" y="0"/>
                  </a:moveTo>
                  <a:lnTo>
                    <a:pt x="16" y="0"/>
                  </a:lnTo>
                  <a:lnTo>
                    <a:pt x="10" y="0"/>
                  </a:lnTo>
                  <a:lnTo>
                    <a:pt x="4" y="2"/>
                  </a:lnTo>
                  <a:lnTo>
                    <a:pt x="4" y="2"/>
                  </a:lnTo>
                  <a:lnTo>
                    <a:pt x="0" y="4"/>
                  </a:lnTo>
                  <a:lnTo>
                    <a:pt x="0" y="6"/>
                  </a:lnTo>
                  <a:lnTo>
                    <a:pt x="6" y="12"/>
                  </a:lnTo>
                  <a:lnTo>
                    <a:pt x="6" y="12"/>
                  </a:lnTo>
                  <a:lnTo>
                    <a:pt x="6" y="16"/>
                  </a:lnTo>
                  <a:lnTo>
                    <a:pt x="8" y="20"/>
                  </a:lnTo>
                  <a:lnTo>
                    <a:pt x="8" y="24"/>
                  </a:lnTo>
                  <a:lnTo>
                    <a:pt x="10" y="24"/>
                  </a:lnTo>
                  <a:lnTo>
                    <a:pt x="10" y="24"/>
                  </a:lnTo>
                  <a:lnTo>
                    <a:pt x="12" y="24"/>
                  </a:lnTo>
                  <a:lnTo>
                    <a:pt x="12" y="24"/>
                  </a:lnTo>
                  <a:lnTo>
                    <a:pt x="14" y="22"/>
                  </a:lnTo>
                  <a:lnTo>
                    <a:pt x="16" y="18"/>
                  </a:lnTo>
                  <a:lnTo>
                    <a:pt x="18" y="10"/>
                  </a:lnTo>
                  <a:lnTo>
                    <a:pt x="18" y="10"/>
                  </a:lnTo>
                  <a:lnTo>
                    <a:pt x="20" y="10"/>
                  </a:lnTo>
                  <a:lnTo>
                    <a:pt x="24" y="8"/>
                  </a:lnTo>
                  <a:lnTo>
                    <a:pt x="28" y="8"/>
                  </a:lnTo>
                  <a:lnTo>
                    <a:pt x="28" y="6"/>
                  </a:lnTo>
                  <a:lnTo>
                    <a:pt x="28" y="2"/>
                  </a:lnTo>
                  <a:lnTo>
                    <a:pt x="28" y="2"/>
                  </a:lnTo>
                  <a:lnTo>
                    <a:pt x="24" y="0"/>
                  </a:lnTo>
                  <a:lnTo>
                    <a:pt x="1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96" name="Freeform 81"/>
            <p:cNvSpPr>
              <a:spLocks/>
            </p:cNvSpPr>
            <p:nvPr/>
          </p:nvSpPr>
          <p:spPr bwMode="auto">
            <a:xfrm>
              <a:off x="1842" y="2342"/>
              <a:ext cx="44" cy="68"/>
            </a:xfrm>
            <a:custGeom>
              <a:avLst/>
              <a:gdLst>
                <a:gd name="T0" fmla="*/ 22 w 44"/>
                <a:gd name="T1" fmla="*/ 0 h 68"/>
                <a:gd name="T2" fmla="*/ 22 w 44"/>
                <a:gd name="T3" fmla="*/ 0 h 68"/>
                <a:gd name="T4" fmla="*/ 20 w 44"/>
                <a:gd name="T5" fmla="*/ 0 h 68"/>
                <a:gd name="T6" fmla="*/ 16 w 44"/>
                <a:gd name="T7" fmla="*/ 6 h 68"/>
                <a:gd name="T8" fmla="*/ 16 w 44"/>
                <a:gd name="T9" fmla="*/ 6 h 68"/>
                <a:gd name="T10" fmla="*/ 8 w 44"/>
                <a:gd name="T11" fmla="*/ 14 h 68"/>
                <a:gd name="T12" fmla="*/ 2 w 44"/>
                <a:gd name="T13" fmla="*/ 24 h 68"/>
                <a:gd name="T14" fmla="*/ 2 w 44"/>
                <a:gd name="T15" fmla="*/ 24 h 68"/>
                <a:gd name="T16" fmla="*/ 0 w 44"/>
                <a:gd name="T17" fmla="*/ 28 h 68"/>
                <a:gd name="T18" fmla="*/ 0 w 44"/>
                <a:gd name="T19" fmla="*/ 30 h 68"/>
                <a:gd name="T20" fmla="*/ 4 w 44"/>
                <a:gd name="T21" fmla="*/ 32 h 68"/>
                <a:gd name="T22" fmla="*/ 6 w 44"/>
                <a:gd name="T23" fmla="*/ 36 h 68"/>
                <a:gd name="T24" fmla="*/ 6 w 44"/>
                <a:gd name="T25" fmla="*/ 36 h 68"/>
                <a:gd name="T26" fmla="*/ 8 w 44"/>
                <a:gd name="T27" fmla="*/ 54 h 68"/>
                <a:gd name="T28" fmla="*/ 12 w 44"/>
                <a:gd name="T29" fmla="*/ 64 h 68"/>
                <a:gd name="T30" fmla="*/ 14 w 44"/>
                <a:gd name="T31" fmla="*/ 66 h 68"/>
                <a:gd name="T32" fmla="*/ 16 w 44"/>
                <a:gd name="T33" fmla="*/ 68 h 68"/>
                <a:gd name="T34" fmla="*/ 16 w 44"/>
                <a:gd name="T35" fmla="*/ 68 h 68"/>
                <a:gd name="T36" fmla="*/ 22 w 44"/>
                <a:gd name="T37" fmla="*/ 64 h 68"/>
                <a:gd name="T38" fmla="*/ 22 w 44"/>
                <a:gd name="T39" fmla="*/ 64 h 68"/>
                <a:gd name="T40" fmla="*/ 26 w 44"/>
                <a:gd name="T41" fmla="*/ 60 h 68"/>
                <a:gd name="T42" fmla="*/ 32 w 44"/>
                <a:gd name="T43" fmla="*/ 54 h 68"/>
                <a:gd name="T44" fmla="*/ 32 w 44"/>
                <a:gd name="T45" fmla="*/ 54 h 68"/>
                <a:gd name="T46" fmla="*/ 42 w 44"/>
                <a:gd name="T47" fmla="*/ 46 h 68"/>
                <a:gd name="T48" fmla="*/ 42 w 44"/>
                <a:gd name="T49" fmla="*/ 46 h 68"/>
                <a:gd name="T50" fmla="*/ 44 w 44"/>
                <a:gd name="T51" fmla="*/ 42 h 68"/>
                <a:gd name="T52" fmla="*/ 44 w 44"/>
                <a:gd name="T53" fmla="*/ 38 h 68"/>
                <a:gd name="T54" fmla="*/ 44 w 44"/>
                <a:gd name="T55" fmla="*/ 28 h 68"/>
                <a:gd name="T56" fmla="*/ 44 w 44"/>
                <a:gd name="T57" fmla="*/ 28 h 68"/>
                <a:gd name="T58" fmla="*/ 38 w 44"/>
                <a:gd name="T59" fmla="*/ 22 h 68"/>
                <a:gd name="T60" fmla="*/ 32 w 44"/>
                <a:gd name="T61" fmla="*/ 14 h 68"/>
                <a:gd name="T62" fmla="*/ 32 w 44"/>
                <a:gd name="T63" fmla="*/ 14 h 68"/>
                <a:gd name="T64" fmla="*/ 28 w 44"/>
                <a:gd name="T65" fmla="*/ 4 h 68"/>
                <a:gd name="T66" fmla="*/ 26 w 44"/>
                <a:gd name="T67" fmla="*/ 0 h 68"/>
                <a:gd name="T68" fmla="*/ 22 w 44"/>
                <a:gd name="T69"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4" h="68">
                  <a:moveTo>
                    <a:pt x="22" y="0"/>
                  </a:moveTo>
                  <a:lnTo>
                    <a:pt x="22" y="0"/>
                  </a:lnTo>
                  <a:lnTo>
                    <a:pt x="20" y="0"/>
                  </a:lnTo>
                  <a:lnTo>
                    <a:pt x="16" y="6"/>
                  </a:lnTo>
                  <a:lnTo>
                    <a:pt x="16" y="6"/>
                  </a:lnTo>
                  <a:lnTo>
                    <a:pt x="8" y="14"/>
                  </a:lnTo>
                  <a:lnTo>
                    <a:pt x="2" y="24"/>
                  </a:lnTo>
                  <a:lnTo>
                    <a:pt x="2" y="24"/>
                  </a:lnTo>
                  <a:lnTo>
                    <a:pt x="0" y="28"/>
                  </a:lnTo>
                  <a:lnTo>
                    <a:pt x="0" y="30"/>
                  </a:lnTo>
                  <a:lnTo>
                    <a:pt x="4" y="32"/>
                  </a:lnTo>
                  <a:lnTo>
                    <a:pt x="6" y="36"/>
                  </a:lnTo>
                  <a:lnTo>
                    <a:pt x="6" y="36"/>
                  </a:lnTo>
                  <a:lnTo>
                    <a:pt x="8" y="54"/>
                  </a:lnTo>
                  <a:lnTo>
                    <a:pt x="12" y="64"/>
                  </a:lnTo>
                  <a:lnTo>
                    <a:pt x="14" y="66"/>
                  </a:lnTo>
                  <a:lnTo>
                    <a:pt x="16" y="68"/>
                  </a:lnTo>
                  <a:lnTo>
                    <a:pt x="16" y="68"/>
                  </a:lnTo>
                  <a:lnTo>
                    <a:pt x="22" y="64"/>
                  </a:lnTo>
                  <a:lnTo>
                    <a:pt x="22" y="64"/>
                  </a:lnTo>
                  <a:lnTo>
                    <a:pt x="26" y="60"/>
                  </a:lnTo>
                  <a:lnTo>
                    <a:pt x="32" y="54"/>
                  </a:lnTo>
                  <a:lnTo>
                    <a:pt x="32" y="54"/>
                  </a:lnTo>
                  <a:lnTo>
                    <a:pt x="42" y="46"/>
                  </a:lnTo>
                  <a:lnTo>
                    <a:pt x="42" y="46"/>
                  </a:lnTo>
                  <a:lnTo>
                    <a:pt x="44" y="42"/>
                  </a:lnTo>
                  <a:lnTo>
                    <a:pt x="44" y="38"/>
                  </a:lnTo>
                  <a:lnTo>
                    <a:pt x="44" y="28"/>
                  </a:lnTo>
                  <a:lnTo>
                    <a:pt x="44" y="28"/>
                  </a:lnTo>
                  <a:lnTo>
                    <a:pt x="38" y="22"/>
                  </a:lnTo>
                  <a:lnTo>
                    <a:pt x="32" y="14"/>
                  </a:lnTo>
                  <a:lnTo>
                    <a:pt x="32" y="14"/>
                  </a:lnTo>
                  <a:lnTo>
                    <a:pt x="28" y="4"/>
                  </a:lnTo>
                  <a:lnTo>
                    <a:pt x="26" y="0"/>
                  </a:lnTo>
                  <a:lnTo>
                    <a:pt x="22"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97" name="Freeform 82"/>
            <p:cNvSpPr>
              <a:spLocks/>
            </p:cNvSpPr>
            <p:nvPr/>
          </p:nvSpPr>
          <p:spPr bwMode="auto">
            <a:xfrm>
              <a:off x="1842" y="2342"/>
              <a:ext cx="44" cy="68"/>
            </a:xfrm>
            <a:custGeom>
              <a:avLst/>
              <a:gdLst>
                <a:gd name="T0" fmla="*/ 22 w 44"/>
                <a:gd name="T1" fmla="*/ 0 h 68"/>
                <a:gd name="T2" fmla="*/ 22 w 44"/>
                <a:gd name="T3" fmla="*/ 0 h 68"/>
                <a:gd name="T4" fmla="*/ 20 w 44"/>
                <a:gd name="T5" fmla="*/ 0 h 68"/>
                <a:gd name="T6" fmla="*/ 16 w 44"/>
                <a:gd name="T7" fmla="*/ 6 h 68"/>
                <a:gd name="T8" fmla="*/ 16 w 44"/>
                <a:gd name="T9" fmla="*/ 6 h 68"/>
                <a:gd name="T10" fmla="*/ 8 w 44"/>
                <a:gd name="T11" fmla="*/ 14 h 68"/>
                <a:gd name="T12" fmla="*/ 2 w 44"/>
                <a:gd name="T13" fmla="*/ 24 h 68"/>
                <a:gd name="T14" fmla="*/ 2 w 44"/>
                <a:gd name="T15" fmla="*/ 24 h 68"/>
                <a:gd name="T16" fmla="*/ 0 w 44"/>
                <a:gd name="T17" fmla="*/ 28 h 68"/>
                <a:gd name="T18" fmla="*/ 0 w 44"/>
                <a:gd name="T19" fmla="*/ 30 h 68"/>
                <a:gd name="T20" fmla="*/ 4 w 44"/>
                <a:gd name="T21" fmla="*/ 32 h 68"/>
                <a:gd name="T22" fmla="*/ 6 w 44"/>
                <a:gd name="T23" fmla="*/ 36 h 68"/>
                <a:gd name="T24" fmla="*/ 6 w 44"/>
                <a:gd name="T25" fmla="*/ 36 h 68"/>
                <a:gd name="T26" fmla="*/ 8 w 44"/>
                <a:gd name="T27" fmla="*/ 54 h 68"/>
                <a:gd name="T28" fmla="*/ 12 w 44"/>
                <a:gd name="T29" fmla="*/ 64 h 68"/>
                <a:gd name="T30" fmla="*/ 14 w 44"/>
                <a:gd name="T31" fmla="*/ 66 h 68"/>
                <a:gd name="T32" fmla="*/ 16 w 44"/>
                <a:gd name="T33" fmla="*/ 68 h 68"/>
                <a:gd name="T34" fmla="*/ 16 w 44"/>
                <a:gd name="T35" fmla="*/ 68 h 68"/>
                <a:gd name="T36" fmla="*/ 22 w 44"/>
                <a:gd name="T37" fmla="*/ 64 h 68"/>
                <a:gd name="T38" fmla="*/ 22 w 44"/>
                <a:gd name="T39" fmla="*/ 64 h 68"/>
                <a:gd name="T40" fmla="*/ 26 w 44"/>
                <a:gd name="T41" fmla="*/ 60 h 68"/>
                <a:gd name="T42" fmla="*/ 32 w 44"/>
                <a:gd name="T43" fmla="*/ 54 h 68"/>
                <a:gd name="T44" fmla="*/ 32 w 44"/>
                <a:gd name="T45" fmla="*/ 54 h 68"/>
                <a:gd name="T46" fmla="*/ 42 w 44"/>
                <a:gd name="T47" fmla="*/ 46 h 68"/>
                <a:gd name="T48" fmla="*/ 42 w 44"/>
                <a:gd name="T49" fmla="*/ 46 h 68"/>
                <a:gd name="T50" fmla="*/ 44 w 44"/>
                <a:gd name="T51" fmla="*/ 42 h 68"/>
                <a:gd name="T52" fmla="*/ 44 w 44"/>
                <a:gd name="T53" fmla="*/ 38 h 68"/>
                <a:gd name="T54" fmla="*/ 44 w 44"/>
                <a:gd name="T55" fmla="*/ 28 h 68"/>
                <a:gd name="T56" fmla="*/ 44 w 44"/>
                <a:gd name="T57" fmla="*/ 28 h 68"/>
                <a:gd name="T58" fmla="*/ 38 w 44"/>
                <a:gd name="T59" fmla="*/ 22 h 68"/>
                <a:gd name="T60" fmla="*/ 32 w 44"/>
                <a:gd name="T61" fmla="*/ 14 h 68"/>
                <a:gd name="T62" fmla="*/ 32 w 44"/>
                <a:gd name="T63" fmla="*/ 14 h 68"/>
                <a:gd name="T64" fmla="*/ 28 w 44"/>
                <a:gd name="T65" fmla="*/ 4 h 68"/>
                <a:gd name="T66" fmla="*/ 26 w 44"/>
                <a:gd name="T67" fmla="*/ 0 h 68"/>
                <a:gd name="T68" fmla="*/ 22 w 44"/>
                <a:gd name="T69"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4" h="68">
                  <a:moveTo>
                    <a:pt x="22" y="0"/>
                  </a:moveTo>
                  <a:lnTo>
                    <a:pt x="22" y="0"/>
                  </a:lnTo>
                  <a:lnTo>
                    <a:pt x="20" y="0"/>
                  </a:lnTo>
                  <a:lnTo>
                    <a:pt x="16" y="6"/>
                  </a:lnTo>
                  <a:lnTo>
                    <a:pt x="16" y="6"/>
                  </a:lnTo>
                  <a:lnTo>
                    <a:pt x="8" y="14"/>
                  </a:lnTo>
                  <a:lnTo>
                    <a:pt x="2" y="24"/>
                  </a:lnTo>
                  <a:lnTo>
                    <a:pt x="2" y="24"/>
                  </a:lnTo>
                  <a:lnTo>
                    <a:pt x="0" y="28"/>
                  </a:lnTo>
                  <a:lnTo>
                    <a:pt x="0" y="30"/>
                  </a:lnTo>
                  <a:lnTo>
                    <a:pt x="4" y="32"/>
                  </a:lnTo>
                  <a:lnTo>
                    <a:pt x="6" y="36"/>
                  </a:lnTo>
                  <a:lnTo>
                    <a:pt x="6" y="36"/>
                  </a:lnTo>
                  <a:lnTo>
                    <a:pt x="8" y="54"/>
                  </a:lnTo>
                  <a:lnTo>
                    <a:pt x="12" y="64"/>
                  </a:lnTo>
                  <a:lnTo>
                    <a:pt x="14" y="66"/>
                  </a:lnTo>
                  <a:lnTo>
                    <a:pt x="16" y="68"/>
                  </a:lnTo>
                  <a:lnTo>
                    <a:pt x="16" y="68"/>
                  </a:lnTo>
                  <a:lnTo>
                    <a:pt x="22" y="64"/>
                  </a:lnTo>
                  <a:lnTo>
                    <a:pt x="22" y="64"/>
                  </a:lnTo>
                  <a:lnTo>
                    <a:pt x="26" y="60"/>
                  </a:lnTo>
                  <a:lnTo>
                    <a:pt x="32" y="54"/>
                  </a:lnTo>
                  <a:lnTo>
                    <a:pt x="32" y="54"/>
                  </a:lnTo>
                  <a:lnTo>
                    <a:pt x="42" y="46"/>
                  </a:lnTo>
                  <a:lnTo>
                    <a:pt x="42" y="46"/>
                  </a:lnTo>
                  <a:lnTo>
                    <a:pt x="44" y="42"/>
                  </a:lnTo>
                  <a:lnTo>
                    <a:pt x="44" y="38"/>
                  </a:lnTo>
                  <a:lnTo>
                    <a:pt x="44" y="28"/>
                  </a:lnTo>
                  <a:lnTo>
                    <a:pt x="44" y="28"/>
                  </a:lnTo>
                  <a:lnTo>
                    <a:pt x="38" y="22"/>
                  </a:lnTo>
                  <a:lnTo>
                    <a:pt x="32" y="14"/>
                  </a:lnTo>
                  <a:lnTo>
                    <a:pt x="32" y="14"/>
                  </a:lnTo>
                  <a:lnTo>
                    <a:pt x="28" y="4"/>
                  </a:lnTo>
                  <a:lnTo>
                    <a:pt x="26" y="0"/>
                  </a:lnTo>
                  <a:lnTo>
                    <a:pt x="2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98" name="Freeform 83"/>
            <p:cNvSpPr>
              <a:spLocks noEditPoints="1"/>
            </p:cNvSpPr>
            <p:nvPr/>
          </p:nvSpPr>
          <p:spPr bwMode="auto">
            <a:xfrm>
              <a:off x="516" y="1084"/>
              <a:ext cx="2872" cy="2022"/>
            </a:xfrm>
            <a:custGeom>
              <a:avLst/>
              <a:gdLst>
                <a:gd name="T0" fmla="*/ 1162 w 2872"/>
                <a:gd name="T1" fmla="*/ 706 h 2022"/>
                <a:gd name="T2" fmla="*/ 1008 w 2872"/>
                <a:gd name="T3" fmla="*/ 728 h 2022"/>
                <a:gd name="T4" fmla="*/ 1054 w 2872"/>
                <a:gd name="T5" fmla="*/ 712 h 2022"/>
                <a:gd name="T6" fmla="*/ 860 w 2872"/>
                <a:gd name="T7" fmla="*/ 640 h 2022"/>
                <a:gd name="T8" fmla="*/ 812 w 2872"/>
                <a:gd name="T9" fmla="*/ 722 h 2022"/>
                <a:gd name="T10" fmla="*/ 844 w 2872"/>
                <a:gd name="T11" fmla="*/ 384 h 2022"/>
                <a:gd name="T12" fmla="*/ 1802 w 2872"/>
                <a:gd name="T13" fmla="*/ 30 h 2022"/>
                <a:gd name="T14" fmla="*/ 1610 w 2872"/>
                <a:gd name="T15" fmla="*/ 96 h 2022"/>
                <a:gd name="T16" fmla="*/ 1514 w 2872"/>
                <a:gd name="T17" fmla="*/ 134 h 2022"/>
                <a:gd name="T18" fmla="*/ 1432 w 2872"/>
                <a:gd name="T19" fmla="*/ 198 h 2022"/>
                <a:gd name="T20" fmla="*/ 1394 w 2872"/>
                <a:gd name="T21" fmla="*/ 112 h 2022"/>
                <a:gd name="T22" fmla="*/ 1296 w 2872"/>
                <a:gd name="T23" fmla="*/ 186 h 2022"/>
                <a:gd name="T24" fmla="*/ 1166 w 2872"/>
                <a:gd name="T25" fmla="*/ 222 h 2022"/>
                <a:gd name="T26" fmla="*/ 1038 w 2872"/>
                <a:gd name="T27" fmla="*/ 244 h 2022"/>
                <a:gd name="T28" fmla="*/ 944 w 2872"/>
                <a:gd name="T29" fmla="*/ 306 h 2022"/>
                <a:gd name="T30" fmla="*/ 990 w 2872"/>
                <a:gd name="T31" fmla="*/ 208 h 2022"/>
                <a:gd name="T32" fmla="*/ 736 w 2872"/>
                <a:gd name="T33" fmla="*/ 170 h 2022"/>
                <a:gd name="T34" fmla="*/ 498 w 2872"/>
                <a:gd name="T35" fmla="*/ 378 h 2022"/>
                <a:gd name="T36" fmla="*/ 610 w 2872"/>
                <a:gd name="T37" fmla="*/ 464 h 2022"/>
                <a:gd name="T38" fmla="*/ 770 w 2872"/>
                <a:gd name="T39" fmla="*/ 256 h 2022"/>
                <a:gd name="T40" fmla="*/ 746 w 2872"/>
                <a:gd name="T41" fmla="*/ 402 h 2022"/>
                <a:gd name="T42" fmla="*/ 646 w 2872"/>
                <a:gd name="T43" fmla="*/ 488 h 2022"/>
                <a:gd name="T44" fmla="*/ 522 w 2872"/>
                <a:gd name="T45" fmla="*/ 474 h 2022"/>
                <a:gd name="T46" fmla="*/ 340 w 2872"/>
                <a:gd name="T47" fmla="*/ 598 h 2022"/>
                <a:gd name="T48" fmla="*/ 262 w 2872"/>
                <a:gd name="T49" fmla="*/ 670 h 2022"/>
                <a:gd name="T50" fmla="*/ 328 w 2872"/>
                <a:gd name="T51" fmla="*/ 782 h 2022"/>
                <a:gd name="T52" fmla="*/ 552 w 2872"/>
                <a:gd name="T53" fmla="*/ 786 h 2022"/>
                <a:gd name="T54" fmla="*/ 610 w 2872"/>
                <a:gd name="T55" fmla="*/ 748 h 2022"/>
                <a:gd name="T56" fmla="*/ 736 w 2872"/>
                <a:gd name="T57" fmla="*/ 822 h 2022"/>
                <a:gd name="T58" fmla="*/ 704 w 2872"/>
                <a:gd name="T59" fmla="*/ 910 h 2022"/>
                <a:gd name="T60" fmla="*/ 468 w 2872"/>
                <a:gd name="T61" fmla="*/ 862 h 2022"/>
                <a:gd name="T62" fmla="*/ 320 w 2872"/>
                <a:gd name="T63" fmla="*/ 822 h 2022"/>
                <a:gd name="T64" fmla="*/ 24 w 2872"/>
                <a:gd name="T65" fmla="*/ 1054 h 2022"/>
                <a:gd name="T66" fmla="*/ 152 w 2872"/>
                <a:gd name="T67" fmla="*/ 1310 h 2022"/>
                <a:gd name="T68" fmla="*/ 312 w 2872"/>
                <a:gd name="T69" fmla="*/ 1420 h 2022"/>
                <a:gd name="T70" fmla="*/ 302 w 2872"/>
                <a:gd name="T71" fmla="*/ 1770 h 2022"/>
                <a:gd name="T72" fmla="*/ 492 w 2872"/>
                <a:gd name="T73" fmla="*/ 1960 h 2022"/>
                <a:gd name="T74" fmla="*/ 726 w 2872"/>
                <a:gd name="T75" fmla="*/ 1540 h 2022"/>
                <a:gd name="T76" fmla="*/ 840 w 2872"/>
                <a:gd name="T77" fmla="*/ 1214 h 2022"/>
                <a:gd name="T78" fmla="*/ 750 w 2872"/>
                <a:gd name="T79" fmla="*/ 930 h 2022"/>
                <a:gd name="T80" fmla="*/ 986 w 2872"/>
                <a:gd name="T81" fmla="*/ 1152 h 2022"/>
                <a:gd name="T82" fmla="*/ 974 w 2872"/>
                <a:gd name="T83" fmla="*/ 954 h 2022"/>
                <a:gd name="T84" fmla="*/ 1204 w 2872"/>
                <a:gd name="T85" fmla="*/ 1016 h 2022"/>
                <a:gd name="T86" fmla="*/ 1360 w 2872"/>
                <a:gd name="T87" fmla="*/ 1208 h 2022"/>
                <a:gd name="T88" fmla="*/ 1558 w 2872"/>
                <a:gd name="T89" fmla="*/ 1168 h 2022"/>
                <a:gd name="T90" fmla="*/ 1636 w 2872"/>
                <a:gd name="T91" fmla="*/ 1304 h 2022"/>
                <a:gd name="T92" fmla="*/ 1750 w 2872"/>
                <a:gd name="T93" fmla="*/ 1086 h 2022"/>
                <a:gd name="T94" fmla="*/ 1942 w 2872"/>
                <a:gd name="T95" fmla="*/ 858 h 2022"/>
                <a:gd name="T96" fmla="*/ 1968 w 2872"/>
                <a:gd name="T97" fmla="*/ 788 h 2022"/>
                <a:gd name="T98" fmla="*/ 2070 w 2872"/>
                <a:gd name="T99" fmla="*/ 866 h 2022"/>
                <a:gd name="T100" fmla="*/ 2224 w 2872"/>
                <a:gd name="T101" fmla="*/ 650 h 2022"/>
                <a:gd name="T102" fmla="*/ 2284 w 2872"/>
                <a:gd name="T103" fmla="*/ 450 h 2022"/>
                <a:gd name="T104" fmla="*/ 2476 w 2872"/>
                <a:gd name="T105" fmla="*/ 400 h 2022"/>
                <a:gd name="T106" fmla="*/ 2482 w 2872"/>
                <a:gd name="T107" fmla="*/ 560 h 2022"/>
                <a:gd name="T108" fmla="*/ 2586 w 2872"/>
                <a:gd name="T109" fmla="*/ 434 h 2022"/>
                <a:gd name="T110" fmla="*/ 2730 w 2872"/>
                <a:gd name="T111" fmla="*/ 344 h 2022"/>
                <a:gd name="T112" fmla="*/ 2818 w 2872"/>
                <a:gd name="T113" fmla="*/ 304 h 2022"/>
                <a:gd name="T114" fmla="*/ 2574 w 2872"/>
                <a:gd name="T115" fmla="*/ 234 h 2022"/>
                <a:gd name="T116" fmla="*/ 2384 w 2872"/>
                <a:gd name="T117" fmla="*/ 174 h 2022"/>
                <a:gd name="T118" fmla="*/ 2248 w 2872"/>
                <a:gd name="T119" fmla="*/ 182 h 2022"/>
                <a:gd name="T120" fmla="*/ 2126 w 2872"/>
                <a:gd name="T121" fmla="*/ 154 h 2022"/>
                <a:gd name="T122" fmla="*/ 1938 w 2872"/>
                <a:gd name="T123" fmla="*/ 120 h 2022"/>
                <a:gd name="T124" fmla="*/ 1860 w 2872"/>
                <a:gd name="T125" fmla="*/ 28 h 20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72" h="2022">
                  <a:moveTo>
                    <a:pt x="632" y="1626"/>
                  </a:moveTo>
                  <a:lnTo>
                    <a:pt x="632" y="1626"/>
                  </a:lnTo>
                  <a:lnTo>
                    <a:pt x="630" y="1626"/>
                  </a:lnTo>
                  <a:lnTo>
                    <a:pt x="630" y="1626"/>
                  </a:lnTo>
                  <a:lnTo>
                    <a:pt x="628" y="1624"/>
                  </a:lnTo>
                  <a:lnTo>
                    <a:pt x="628" y="1620"/>
                  </a:lnTo>
                  <a:lnTo>
                    <a:pt x="630" y="1610"/>
                  </a:lnTo>
                  <a:lnTo>
                    <a:pt x="638" y="1592"/>
                  </a:lnTo>
                  <a:lnTo>
                    <a:pt x="638" y="1592"/>
                  </a:lnTo>
                  <a:lnTo>
                    <a:pt x="640" y="1584"/>
                  </a:lnTo>
                  <a:lnTo>
                    <a:pt x="640" y="1572"/>
                  </a:lnTo>
                  <a:lnTo>
                    <a:pt x="644" y="1562"/>
                  </a:lnTo>
                  <a:lnTo>
                    <a:pt x="646" y="1558"/>
                  </a:lnTo>
                  <a:lnTo>
                    <a:pt x="648" y="1558"/>
                  </a:lnTo>
                  <a:lnTo>
                    <a:pt x="648" y="1558"/>
                  </a:lnTo>
                  <a:lnTo>
                    <a:pt x="650" y="1558"/>
                  </a:lnTo>
                  <a:lnTo>
                    <a:pt x="650" y="1558"/>
                  </a:lnTo>
                  <a:lnTo>
                    <a:pt x="652" y="1558"/>
                  </a:lnTo>
                  <a:lnTo>
                    <a:pt x="652" y="1562"/>
                  </a:lnTo>
                  <a:lnTo>
                    <a:pt x="650" y="1574"/>
                  </a:lnTo>
                  <a:lnTo>
                    <a:pt x="646" y="1592"/>
                  </a:lnTo>
                  <a:lnTo>
                    <a:pt x="646" y="1592"/>
                  </a:lnTo>
                  <a:lnTo>
                    <a:pt x="642" y="1612"/>
                  </a:lnTo>
                  <a:lnTo>
                    <a:pt x="638" y="1622"/>
                  </a:lnTo>
                  <a:lnTo>
                    <a:pt x="636" y="1624"/>
                  </a:lnTo>
                  <a:lnTo>
                    <a:pt x="632" y="1626"/>
                  </a:lnTo>
                  <a:close/>
                  <a:moveTo>
                    <a:pt x="646" y="1450"/>
                  </a:moveTo>
                  <a:lnTo>
                    <a:pt x="646" y="1450"/>
                  </a:lnTo>
                  <a:lnTo>
                    <a:pt x="644" y="1450"/>
                  </a:lnTo>
                  <a:lnTo>
                    <a:pt x="642" y="1448"/>
                  </a:lnTo>
                  <a:lnTo>
                    <a:pt x="642" y="1442"/>
                  </a:lnTo>
                  <a:lnTo>
                    <a:pt x="644" y="1428"/>
                  </a:lnTo>
                  <a:lnTo>
                    <a:pt x="644" y="1428"/>
                  </a:lnTo>
                  <a:lnTo>
                    <a:pt x="646" y="1420"/>
                  </a:lnTo>
                  <a:lnTo>
                    <a:pt x="650" y="1412"/>
                  </a:lnTo>
                  <a:lnTo>
                    <a:pt x="650" y="1412"/>
                  </a:lnTo>
                  <a:lnTo>
                    <a:pt x="660" y="1402"/>
                  </a:lnTo>
                  <a:lnTo>
                    <a:pt x="668" y="1398"/>
                  </a:lnTo>
                  <a:lnTo>
                    <a:pt x="674" y="1396"/>
                  </a:lnTo>
                  <a:lnTo>
                    <a:pt x="674" y="1396"/>
                  </a:lnTo>
                  <a:lnTo>
                    <a:pt x="676" y="1398"/>
                  </a:lnTo>
                  <a:lnTo>
                    <a:pt x="680" y="1404"/>
                  </a:lnTo>
                  <a:lnTo>
                    <a:pt x="680" y="1404"/>
                  </a:lnTo>
                  <a:lnTo>
                    <a:pt x="678" y="1408"/>
                  </a:lnTo>
                  <a:lnTo>
                    <a:pt x="676" y="1412"/>
                  </a:lnTo>
                  <a:lnTo>
                    <a:pt x="670" y="1420"/>
                  </a:lnTo>
                  <a:lnTo>
                    <a:pt x="670" y="1420"/>
                  </a:lnTo>
                  <a:lnTo>
                    <a:pt x="664" y="1426"/>
                  </a:lnTo>
                  <a:lnTo>
                    <a:pt x="658" y="1434"/>
                  </a:lnTo>
                  <a:lnTo>
                    <a:pt x="658" y="1434"/>
                  </a:lnTo>
                  <a:lnTo>
                    <a:pt x="658" y="1442"/>
                  </a:lnTo>
                  <a:lnTo>
                    <a:pt x="656" y="1446"/>
                  </a:lnTo>
                  <a:lnTo>
                    <a:pt x="652" y="1448"/>
                  </a:lnTo>
                  <a:lnTo>
                    <a:pt x="652" y="1448"/>
                  </a:lnTo>
                  <a:lnTo>
                    <a:pt x="646" y="1450"/>
                  </a:lnTo>
                  <a:close/>
                  <a:moveTo>
                    <a:pt x="1162" y="706"/>
                  </a:moveTo>
                  <a:lnTo>
                    <a:pt x="1162" y="706"/>
                  </a:lnTo>
                  <a:lnTo>
                    <a:pt x="1162" y="706"/>
                  </a:lnTo>
                  <a:lnTo>
                    <a:pt x="1152" y="704"/>
                  </a:lnTo>
                  <a:lnTo>
                    <a:pt x="1148" y="702"/>
                  </a:lnTo>
                  <a:lnTo>
                    <a:pt x="1146" y="698"/>
                  </a:lnTo>
                  <a:lnTo>
                    <a:pt x="1146" y="698"/>
                  </a:lnTo>
                  <a:lnTo>
                    <a:pt x="1146" y="686"/>
                  </a:lnTo>
                  <a:lnTo>
                    <a:pt x="1150" y="676"/>
                  </a:lnTo>
                  <a:lnTo>
                    <a:pt x="1150" y="676"/>
                  </a:lnTo>
                  <a:lnTo>
                    <a:pt x="1156" y="672"/>
                  </a:lnTo>
                  <a:lnTo>
                    <a:pt x="1160" y="670"/>
                  </a:lnTo>
                  <a:lnTo>
                    <a:pt x="1160" y="670"/>
                  </a:lnTo>
                  <a:lnTo>
                    <a:pt x="1164" y="664"/>
                  </a:lnTo>
                  <a:lnTo>
                    <a:pt x="1168" y="660"/>
                  </a:lnTo>
                  <a:lnTo>
                    <a:pt x="1168" y="660"/>
                  </a:lnTo>
                  <a:lnTo>
                    <a:pt x="1174" y="654"/>
                  </a:lnTo>
                  <a:lnTo>
                    <a:pt x="1180" y="650"/>
                  </a:lnTo>
                  <a:lnTo>
                    <a:pt x="1180" y="650"/>
                  </a:lnTo>
                  <a:lnTo>
                    <a:pt x="1184" y="652"/>
                  </a:lnTo>
                  <a:lnTo>
                    <a:pt x="1184" y="656"/>
                  </a:lnTo>
                  <a:lnTo>
                    <a:pt x="1184" y="656"/>
                  </a:lnTo>
                  <a:lnTo>
                    <a:pt x="1184" y="662"/>
                  </a:lnTo>
                  <a:lnTo>
                    <a:pt x="1184" y="668"/>
                  </a:lnTo>
                  <a:lnTo>
                    <a:pt x="1184" y="668"/>
                  </a:lnTo>
                  <a:lnTo>
                    <a:pt x="1188" y="672"/>
                  </a:lnTo>
                  <a:lnTo>
                    <a:pt x="1190" y="676"/>
                  </a:lnTo>
                  <a:lnTo>
                    <a:pt x="1190" y="676"/>
                  </a:lnTo>
                  <a:lnTo>
                    <a:pt x="1190" y="682"/>
                  </a:lnTo>
                  <a:lnTo>
                    <a:pt x="1190" y="688"/>
                  </a:lnTo>
                  <a:lnTo>
                    <a:pt x="1190" y="688"/>
                  </a:lnTo>
                  <a:lnTo>
                    <a:pt x="1184" y="694"/>
                  </a:lnTo>
                  <a:lnTo>
                    <a:pt x="1178" y="698"/>
                  </a:lnTo>
                  <a:lnTo>
                    <a:pt x="1162" y="706"/>
                  </a:lnTo>
                  <a:close/>
                  <a:moveTo>
                    <a:pt x="1052" y="818"/>
                  </a:moveTo>
                  <a:lnTo>
                    <a:pt x="1052" y="818"/>
                  </a:lnTo>
                  <a:lnTo>
                    <a:pt x="1046" y="818"/>
                  </a:lnTo>
                  <a:lnTo>
                    <a:pt x="1046" y="818"/>
                  </a:lnTo>
                  <a:lnTo>
                    <a:pt x="1030" y="816"/>
                  </a:lnTo>
                  <a:lnTo>
                    <a:pt x="1024" y="816"/>
                  </a:lnTo>
                  <a:lnTo>
                    <a:pt x="1016" y="814"/>
                  </a:lnTo>
                  <a:lnTo>
                    <a:pt x="1016" y="814"/>
                  </a:lnTo>
                  <a:lnTo>
                    <a:pt x="1010" y="808"/>
                  </a:lnTo>
                  <a:lnTo>
                    <a:pt x="1006" y="800"/>
                  </a:lnTo>
                  <a:lnTo>
                    <a:pt x="1006" y="800"/>
                  </a:lnTo>
                  <a:lnTo>
                    <a:pt x="1006" y="796"/>
                  </a:lnTo>
                  <a:lnTo>
                    <a:pt x="1006" y="792"/>
                  </a:lnTo>
                  <a:lnTo>
                    <a:pt x="1010" y="784"/>
                  </a:lnTo>
                  <a:lnTo>
                    <a:pt x="1010" y="784"/>
                  </a:lnTo>
                  <a:lnTo>
                    <a:pt x="1010" y="776"/>
                  </a:lnTo>
                  <a:lnTo>
                    <a:pt x="1012" y="772"/>
                  </a:lnTo>
                  <a:lnTo>
                    <a:pt x="1014" y="766"/>
                  </a:lnTo>
                  <a:lnTo>
                    <a:pt x="1014" y="766"/>
                  </a:lnTo>
                  <a:lnTo>
                    <a:pt x="1020" y="758"/>
                  </a:lnTo>
                  <a:lnTo>
                    <a:pt x="1022" y="750"/>
                  </a:lnTo>
                  <a:lnTo>
                    <a:pt x="1022" y="746"/>
                  </a:lnTo>
                  <a:lnTo>
                    <a:pt x="1020" y="744"/>
                  </a:lnTo>
                  <a:lnTo>
                    <a:pt x="1014" y="736"/>
                  </a:lnTo>
                  <a:lnTo>
                    <a:pt x="1014" y="736"/>
                  </a:lnTo>
                  <a:lnTo>
                    <a:pt x="1010" y="732"/>
                  </a:lnTo>
                  <a:lnTo>
                    <a:pt x="1008" y="728"/>
                  </a:lnTo>
                  <a:lnTo>
                    <a:pt x="1006" y="720"/>
                  </a:lnTo>
                  <a:lnTo>
                    <a:pt x="1006" y="720"/>
                  </a:lnTo>
                  <a:lnTo>
                    <a:pt x="1002" y="714"/>
                  </a:lnTo>
                  <a:lnTo>
                    <a:pt x="998" y="708"/>
                  </a:lnTo>
                  <a:lnTo>
                    <a:pt x="998" y="708"/>
                  </a:lnTo>
                  <a:lnTo>
                    <a:pt x="998" y="702"/>
                  </a:lnTo>
                  <a:lnTo>
                    <a:pt x="998" y="698"/>
                  </a:lnTo>
                  <a:lnTo>
                    <a:pt x="998" y="698"/>
                  </a:lnTo>
                  <a:lnTo>
                    <a:pt x="994" y="690"/>
                  </a:lnTo>
                  <a:lnTo>
                    <a:pt x="994" y="686"/>
                  </a:lnTo>
                  <a:lnTo>
                    <a:pt x="994" y="680"/>
                  </a:lnTo>
                  <a:lnTo>
                    <a:pt x="994" y="680"/>
                  </a:lnTo>
                  <a:lnTo>
                    <a:pt x="994" y="678"/>
                  </a:lnTo>
                  <a:lnTo>
                    <a:pt x="994" y="678"/>
                  </a:lnTo>
                  <a:lnTo>
                    <a:pt x="1000" y="674"/>
                  </a:lnTo>
                  <a:lnTo>
                    <a:pt x="1004" y="668"/>
                  </a:lnTo>
                  <a:lnTo>
                    <a:pt x="1010" y="664"/>
                  </a:lnTo>
                  <a:lnTo>
                    <a:pt x="1016" y="658"/>
                  </a:lnTo>
                  <a:lnTo>
                    <a:pt x="1016" y="658"/>
                  </a:lnTo>
                  <a:lnTo>
                    <a:pt x="1022" y="654"/>
                  </a:lnTo>
                  <a:lnTo>
                    <a:pt x="1028" y="654"/>
                  </a:lnTo>
                  <a:lnTo>
                    <a:pt x="1040" y="652"/>
                  </a:lnTo>
                  <a:lnTo>
                    <a:pt x="1040" y="652"/>
                  </a:lnTo>
                  <a:lnTo>
                    <a:pt x="1044" y="652"/>
                  </a:lnTo>
                  <a:lnTo>
                    <a:pt x="1048" y="650"/>
                  </a:lnTo>
                  <a:lnTo>
                    <a:pt x="1056" y="644"/>
                  </a:lnTo>
                  <a:lnTo>
                    <a:pt x="1056" y="644"/>
                  </a:lnTo>
                  <a:lnTo>
                    <a:pt x="1062" y="640"/>
                  </a:lnTo>
                  <a:lnTo>
                    <a:pt x="1070" y="640"/>
                  </a:lnTo>
                  <a:lnTo>
                    <a:pt x="1070" y="640"/>
                  </a:lnTo>
                  <a:lnTo>
                    <a:pt x="1074" y="640"/>
                  </a:lnTo>
                  <a:lnTo>
                    <a:pt x="1080" y="644"/>
                  </a:lnTo>
                  <a:lnTo>
                    <a:pt x="1082" y="648"/>
                  </a:lnTo>
                  <a:lnTo>
                    <a:pt x="1086" y="652"/>
                  </a:lnTo>
                  <a:lnTo>
                    <a:pt x="1086" y="652"/>
                  </a:lnTo>
                  <a:lnTo>
                    <a:pt x="1088" y="656"/>
                  </a:lnTo>
                  <a:lnTo>
                    <a:pt x="1086" y="662"/>
                  </a:lnTo>
                  <a:lnTo>
                    <a:pt x="1084" y="668"/>
                  </a:lnTo>
                  <a:lnTo>
                    <a:pt x="1080" y="672"/>
                  </a:lnTo>
                  <a:lnTo>
                    <a:pt x="1080" y="672"/>
                  </a:lnTo>
                  <a:lnTo>
                    <a:pt x="1076" y="674"/>
                  </a:lnTo>
                  <a:lnTo>
                    <a:pt x="1072" y="674"/>
                  </a:lnTo>
                  <a:lnTo>
                    <a:pt x="1064" y="674"/>
                  </a:lnTo>
                  <a:lnTo>
                    <a:pt x="1064" y="674"/>
                  </a:lnTo>
                  <a:lnTo>
                    <a:pt x="1058" y="678"/>
                  </a:lnTo>
                  <a:lnTo>
                    <a:pt x="1056" y="680"/>
                  </a:lnTo>
                  <a:lnTo>
                    <a:pt x="1054" y="684"/>
                  </a:lnTo>
                  <a:lnTo>
                    <a:pt x="1048" y="688"/>
                  </a:lnTo>
                  <a:lnTo>
                    <a:pt x="1048" y="688"/>
                  </a:lnTo>
                  <a:lnTo>
                    <a:pt x="1044" y="688"/>
                  </a:lnTo>
                  <a:lnTo>
                    <a:pt x="1038" y="688"/>
                  </a:lnTo>
                  <a:lnTo>
                    <a:pt x="1036" y="690"/>
                  </a:lnTo>
                  <a:lnTo>
                    <a:pt x="1036" y="696"/>
                  </a:lnTo>
                  <a:lnTo>
                    <a:pt x="1036" y="696"/>
                  </a:lnTo>
                  <a:lnTo>
                    <a:pt x="1040" y="700"/>
                  </a:lnTo>
                  <a:lnTo>
                    <a:pt x="1042" y="702"/>
                  </a:lnTo>
                  <a:lnTo>
                    <a:pt x="1048" y="708"/>
                  </a:lnTo>
                  <a:lnTo>
                    <a:pt x="1054" y="712"/>
                  </a:lnTo>
                  <a:lnTo>
                    <a:pt x="1054" y="716"/>
                  </a:lnTo>
                  <a:lnTo>
                    <a:pt x="1054" y="722"/>
                  </a:lnTo>
                  <a:lnTo>
                    <a:pt x="1054" y="722"/>
                  </a:lnTo>
                  <a:lnTo>
                    <a:pt x="1062" y="724"/>
                  </a:lnTo>
                  <a:lnTo>
                    <a:pt x="1068" y="726"/>
                  </a:lnTo>
                  <a:lnTo>
                    <a:pt x="1068" y="726"/>
                  </a:lnTo>
                  <a:lnTo>
                    <a:pt x="1070" y="728"/>
                  </a:lnTo>
                  <a:lnTo>
                    <a:pt x="1070" y="730"/>
                  </a:lnTo>
                  <a:lnTo>
                    <a:pt x="1068" y="732"/>
                  </a:lnTo>
                  <a:lnTo>
                    <a:pt x="1070" y="736"/>
                  </a:lnTo>
                  <a:lnTo>
                    <a:pt x="1070" y="736"/>
                  </a:lnTo>
                  <a:lnTo>
                    <a:pt x="1076" y="738"/>
                  </a:lnTo>
                  <a:lnTo>
                    <a:pt x="1084" y="740"/>
                  </a:lnTo>
                  <a:lnTo>
                    <a:pt x="1090" y="742"/>
                  </a:lnTo>
                  <a:lnTo>
                    <a:pt x="1092" y="744"/>
                  </a:lnTo>
                  <a:lnTo>
                    <a:pt x="1092" y="748"/>
                  </a:lnTo>
                  <a:lnTo>
                    <a:pt x="1092" y="748"/>
                  </a:lnTo>
                  <a:lnTo>
                    <a:pt x="1092" y="752"/>
                  </a:lnTo>
                  <a:lnTo>
                    <a:pt x="1090" y="754"/>
                  </a:lnTo>
                  <a:lnTo>
                    <a:pt x="1082" y="756"/>
                  </a:lnTo>
                  <a:lnTo>
                    <a:pt x="1082" y="756"/>
                  </a:lnTo>
                  <a:lnTo>
                    <a:pt x="1076" y="754"/>
                  </a:lnTo>
                  <a:lnTo>
                    <a:pt x="1076" y="754"/>
                  </a:lnTo>
                  <a:lnTo>
                    <a:pt x="1070" y="754"/>
                  </a:lnTo>
                  <a:lnTo>
                    <a:pt x="1070" y="754"/>
                  </a:lnTo>
                  <a:lnTo>
                    <a:pt x="1066" y="754"/>
                  </a:lnTo>
                  <a:lnTo>
                    <a:pt x="1066" y="754"/>
                  </a:lnTo>
                  <a:lnTo>
                    <a:pt x="1060" y="756"/>
                  </a:lnTo>
                  <a:lnTo>
                    <a:pt x="1056" y="758"/>
                  </a:lnTo>
                  <a:lnTo>
                    <a:pt x="1056" y="762"/>
                  </a:lnTo>
                  <a:lnTo>
                    <a:pt x="1056" y="762"/>
                  </a:lnTo>
                  <a:lnTo>
                    <a:pt x="1058" y="766"/>
                  </a:lnTo>
                  <a:lnTo>
                    <a:pt x="1060" y="766"/>
                  </a:lnTo>
                  <a:lnTo>
                    <a:pt x="1068" y="768"/>
                  </a:lnTo>
                  <a:lnTo>
                    <a:pt x="1068" y="768"/>
                  </a:lnTo>
                  <a:lnTo>
                    <a:pt x="1068" y="770"/>
                  </a:lnTo>
                  <a:lnTo>
                    <a:pt x="1066" y="774"/>
                  </a:lnTo>
                  <a:lnTo>
                    <a:pt x="1062" y="780"/>
                  </a:lnTo>
                  <a:lnTo>
                    <a:pt x="1062" y="780"/>
                  </a:lnTo>
                  <a:lnTo>
                    <a:pt x="1062" y="788"/>
                  </a:lnTo>
                  <a:lnTo>
                    <a:pt x="1062" y="796"/>
                  </a:lnTo>
                  <a:lnTo>
                    <a:pt x="1062" y="796"/>
                  </a:lnTo>
                  <a:lnTo>
                    <a:pt x="1060" y="806"/>
                  </a:lnTo>
                  <a:lnTo>
                    <a:pt x="1058" y="814"/>
                  </a:lnTo>
                  <a:lnTo>
                    <a:pt x="1058" y="814"/>
                  </a:lnTo>
                  <a:lnTo>
                    <a:pt x="1052" y="818"/>
                  </a:lnTo>
                  <a:close/>
                  <a:moveTo>
                    <a:pt x="854" y="678"/>
                  </a:moveTo>
                  <a:lnTo>
                    <a:pt x="854" y="678"/>
                  </a:lnTo>
                  <a:lnTo>
                    <a:pt x="854" y="676"/>
                  </a:lnTo>
                  <a:lnTo>
                    <a:pt x="854" y="672"/>
                  </a:lnTo>
                  <a:lnTo>
                    <a:pt x="850" y="668"/>
                  </a:lnTo>
                  <a:lnTo>
                    <a:pt x="846" y="664"/>
                  </a:lnTo>
                  <a:lnTo>
                    <a:pt x="844" y="658"/>
                  </a:lnTo>
                  <a:lnTo>
                    <a:pt x="844" y="658"/>
                  </a:lnTo>
                  <a:lnTo>
                    <a:pt x="846" y="654"/>
                  </a:lnTo>
                  <a:lnTo>
                    <a:pt x="848" y="648"/>
                  </a:lnTo>
                  <a:lnTo>
                    <a:pt x="854" y="644"/>
                  </a:lnTo>
                  <a:lnTo>
                    <a:pt x="860" y="640"/>
                  </a:lnTo>
                  <a:lnTo>
                    <a:pt x="860" y="640"/>
                  </a:lnTo>
                  <a:lnTo>
                    <a:pt x="864" y="640"/>
                  </a:lnTo>
                  <a:lnTo>
                    <a:pt x="872" y="640"/>
                  </a:lnTo>
                  <a:lnTo>
                    <a:pt x="884" y="638"/>
                  </a:lnTo>
                  <a:lnTo>
                    <a:pt x="884" y="638"/>
                  </a:lnTo>
                  <a:lnTo>
                    <a:pt x="894" y="634"/>
                  </a:lnTo>
                  <a:lnTo>
                    <a:pt x="898" y="632"/>
                  </a:lnTo>
                  <a:lnTo>
                    <a:pt x="904" y="632"/>
                  </a:lnTo>
                  <a:lnTo>
                    <a:pt x="904" y="632"/>
                  </a:lnTo>
                  <a:lnTo>
                    <a:pt x="906" y="632"/>
                  </a:lnTo>
                  <a:lnTo>
                    <a:pt x="908" y="634"/>
                  </a:lnTo>
                  <a:lnTo>
                    <a:pt x="908" y="634"/>
                  </a:lnTo>
                  <a:lnTo>
                    <a:pt x="910" y="638"/>
                  </a:lnTo>
                  <a:lnTo>
                    <a:pt x="908" y="642"/>
                  </a:lnTo>
                  <a:lnTo>
                    <a:pt x="902" y="648"/>
                  </a:lnTo>
                  <a:lnTo>
                    <a:pt x="896" y="652"/>
                  </a:lnTo>
                  <a:lnTo>
                    <a:pt x="880" y="660"/>
                  </a:lnTo>
                  <a:lnTo>
                    <a:pt x="874" y="664"/>
                  </a:lnTo>
                  <a:lnTo>
                    <a:pt x="870" y="668"/>
                  </a:lnTo>
                  <a:lnTo>
                    <a:pt x="870" y="668"/>
                  </a:lnTo>
                  <a:lnTo>
                    <a:pt x="868" y="674"/>
                  </a:lnTo>
                  <a:lnTo>
                    <a:pt x="870" y="676"/>
                  </a:lnTo>
                  <a:lnTo>
                    <a:pt x="878" y="682"/>
                  </a:lnTo>
                  <a:lnTo>
                    <a:pt x="878" y="682"/>
                  </a:lnTo>
                  <a:lnTo>
                    <a:pt x="886" y="686"/>
                  </a:lnTo>
                  <a:lnTo>
                    <a:pt x="890" y="692"/>
                  </a:lnTo>
                  <a:lnTo>
                    <a:pt x="900" y="706"/>
                  </a:lnTo>
                  <a:lnTo>
                    <a:pt x="900" y="706"/>
                  </a:lnTo>
                  <a:lnTo>
                    <a:pt x="908" y="712"/>
                  </a:lnTo>
                  <a:lnTo>
                    <a:pt x="916" y="716"/>
                  </a:lnTo>
                  <a:lnTo>
                    <a:pt x="916" y="716"/>
                  </a:lnTo>
                  <a:lnTo>
                    <a:pt x="918" y="720"/>
                  </a:lnTo>
                  <a:lnTo>
                    <a:pt x="918" y="722"/>
                  </a:lnTo>
                  <a:lnTo>
                    <a:pt x="918" y="722"/>
                  </a:lnTo>
                  <a:lnTo>
                    <a:pt x="916" y="730"/>
                  </a:lnTo>
                  <a:lnTo>
                    <a:pt x="912" y="732"/>
                  </a:lnTo>
                  <a:lnTo>
                    <a:pt x="900" y="738"/>
                  </a:lnTo>
                  <a:lnTo>
                    <a:pt x="900" y="738"/>
                  </a:lnTo>
                  <a:lnTo>
                    <a:pt x="888" y="742"/>
                  </a:lnTo>
                  <a:lnTo>
                    <a:pt x="882" y="744"/>
                  </a:lnTo>
                  <a:lnTo>
                    <a:pt x="876" y="746"/>
                  </a:lnTo>
                  <a:lnTo>
                    <a:pt x="876" y="746"/>
                  </a:lnTo>
                  <a:lnTo>
                    <a:pt x="870" y="744"/>
                  </a:lnTo>
                  <a:lnTo>
                    <a:pt x="870" y="744"/>
                  </a:lnTo>
                  <a:lnTo>
                    <a:pt x="862" y="740"/>
                  </a:lnTo>
                  <a:lnTo>
                    <a:pt x="854" y="736"/>
                  </a:lnTo>
                  <a:lnTo>
                    <a:pt x="848" y="730"/>
                  </a:lnTo>
                  <a:lnTo>
                    <a:pt x="840" y="728"/>
                  </a:lnTo>
                  <a:lnTo>
                    <a:pt x="840" y="728"/>
                  </a:lnTo>
                  <a:lnTo>
                    <a:pt x="836" y="726"/>
                  </a:lnTo>
                  <a:lnTo>
                    <a:pt x="836" y="726"/>
                  </a:lnTo>
                  <a:lnTo>
                    <a:pt x="830" y="728"/>
                  </a:lnTo>
                  <a:lnTo>
                    <a:pt x="830" y="728"/>
                  </a:lnTo>
                  <a:lnTo>
                    <a:pt x="824" y="728"/>
                  </a:lnTo>
                  <a:lnTo>
                    <a:pt x="824" y="728"/>
                  </a:lnTo>
                  <a:lnTo>
                    <a:pt x="820" y="728"/>
                  </a:lnTo>
                  <a:lnTo>
                    <a:pt x="820" y="728"/>
                  </a:lnTo>
                  <a:lnTo>
                    <a:pt x="812" y="722"/>
                  </a:lnTo>
                  <a:lnTo>
                    <a:pt x="808" y="720"/>
                  </a:lnTo>
                  <a:lnTo>
                    <a:pt x="804" y="720"/>
                  </a:lnTo>
                  <a:lnTo>
                    <a:pt x="804" y="720"/>
                  </a:lnTo>
                  <a:lnTo>
                    <a:pt x="804" y="720"/>
                  </a:lnTo>
                  <a:lnTo>
                    <a:pt x="804" y="720"/>
                  </a:lnTo>
                  <a:lnTo>
                    <a:pt x="794" y="722"/>
                  </a:lnTo>
                  <a:lnTo>
                    <a:pt x="786" y="726"/>
                  </a:lnTo>
                  <a:lnTo>
                    <a:pt x="776" y="732"/>
                  </a:lnTo>
                  <a:lnTo>
                    <a:pt x="766" y="734"/>
                  </a:lnTo>
                  <a:lnTo>
                    <a:pt x="766" y="734"/>
                  </a:lnTo>
                  <a:lnTo>
                    <a:pt x="766" y="734"/>
                  </a:lnTo>
                  <a:lnTo>
                    <a:pt x="766" y="734"/>
                  </a:lnTo>
                  <a:lnTo>
                    <a:pt x="758" y="732"/>
                  </a:lnTo>
                  <a:lnTo>
                    <a:pt x="758" y="732"/>
                  </a:lnTo>
                  <a:lnTo>
                    <a:pt x="750" y="730"/>
                  </a:lnTo>
                  <a:lnTo>
                    <a:pt x="750" y="730"/>
                  </a:lnTo>
                  <a:lnTo>
                    <a:pt x="748" y="730"/>
                  </a:lnTo>
                  <a:lnTo>
                    <a:pt x="748" y="730"/>
                  </a:lnTo>
                  <a:lnTo>
                    <a:pt x="748" y="730"/>
                  </a:lnTo>
                  <a:lnTo>
                    <a:pt x="748" y="730"/>
                  </a:lnTo>
                  <a:lnTo>
                    <a:pt x="744" y="728"/>
                  </a:lnTo>
                  <a:lnTo>
                    <a:pt x="744" y="728"/>
                  </a:lnTo>
                  <a:lnTo>
                    <a:pt x="742" y="722"/>
                  </a:lnTo>
                  <a:lnTo>
                    <a:pt x="740" y="718"/>
                  </a:lnTo>
                  <a:lnTo>
                    <a:pt x="740" y="714"/>
                  </a:lnTo>
                  <a:lnTo>
                    <a:pt x="744" y="708"/>
                  </a:lnTo>
                  <a:lnTo>
                    <a:pt x="750" y="700"/>
                  </a:lnTo>
                  <a:lnTo>
                    <a:pt x="758" y="690"/>
                  </a:lnTo>
                  <a:lnTo>
                    <a:pt x="758" y="690"/>
                  </a:lnTo>
                  <a:lnTo>
                    <a:pt x="764" y="680"/>
                  </a:lnTo>
                  <a:lnTo>
                    <a:pt x="768" y="668"/>
                  </a:lnTo>
                  <a:lnTo>
                    <a:pt x="774" y="658"/>
                  </a:lnTo>
                  <a:lnTo>
                    <a:pt x="784" y="648"/>
                  </a:lnTo>
                  <a:lnTo>
                    <a:pt x="784" y="648"/>
                  </a:lnTo>
                  <a:lnTo>
                    <a:pt x="792" y="644"/>
                  </a:lnTo>
                  <a:lnTo>
                    <a:pt x="802" y="642"/>
                  </a:lnTo>
                  <a:lnTo>
                    <a:pt x="802" y="642"/>
                  </a:lnTo>
                  <a:lnTo>
                    <a:pt x="806" y="644"/>
                  </a:lnTo>
                  <a:lnTo>
                    <a:pt x="806" y="644"/>
                  </a:lnTo>
                  <a:lnTo>
                    <a:pt x="810" y="648"/>
                  </a:lnTo>
                  <a:lnTo>
                    <a:pt x="810" y="652"/>
                  </a:lnTo>
                  <a:lnTo>
                    <a:pt x="808" y="658"/>
                  </a:lnTo>
                  <a:lnTo>
                    <a:pt x="808" y="664"/>
                  </a:lnTo>
                  <a:lnTo>
                    <a:pt x="808" y="664"/>
                  </a:lnTo>
                  <a:lnTo>
                    <a:pt x="808" y="668"/>
                  </a:lnTo>
                  <a:lnTo>
                    <a:pt x="812" y="674"/>
                  </a:lnTo>
                  <a:lnTo>
                    <a:pt x="812" y="674"/>
                  </a:lnTo>
                  <a:lnTo>
                    <a:pt x="816" y="678"/>
                  </a:lnTo>
                  <a:lnTo>
                    <a:pt x="820" y="680"/>
                  </a:lnTo>
                  <a:lnTo>
                    <a:pt x="820" y="680"/>
                  </a:lnTo>
                  <a:lnTo>
                    <a:pt x="824" y="680"/>
                  </a:lnTo>
                  <a:lnTo>
                    <a:pt x="824" y="680"/>
                  </a:lnTo>
                  <a:lnTo>
                    <a:pt x="848" y="678"/>
                  </a:lnTo>
                  <a:lnTo>
                    <a:pt x="848" y="678"/>
                  </a:lnTo>
                  <a:lnTo>
                    <a:pt x="854" y="678"/>
                  </a:lnTo>
                  <a:close/>
                  <a:moveTo>
                    <a:pt x="848" y="386"/>
                  </a:moveTo>
                  <a:lnTo>
                    <a:pt x="848" y="386"/>
                  </a:lnTo>
                  <a:lnTo>
                    <a:pt x="844" y="384"/>
                  </a:lnTo>
                  <a:lnTo>
                    <a:pt x="840" y="378"/>
                  </a:lnTo>
                  <a:lnTo>
                    <a:pt x="838" y="374"/>
                  </a:lnTo>
                  <a:lnTo>
                    <a:pt x="836" y="368"/>
                  </a:lnTo>
                  <a:lnTo>
                    <a:pt x="836" y="368"/>
                  </a:lnTo>
                  <a:lnTo>
                    <a:pt x="832" y="364"/>
                  </a:lnTo>
                  <a:lnTo>
                    <a:pt x="832" y="360"/>
                  </a:lnTo>
                  <a:lnTo>
                    <a:pt x="832" y="360"/>
                  </a:lnTo>
                  <a:lnTo>
                    <a:pt x="838" y="354"/>
                  </a:lnTo>
                  <a:lnTo>
                    <a:pt x="842" y="352"/>
                  </a:lnTo>
                  <a:lnTo>
                    <a:pt x="846" y="350"/>
                  </a:lnTo>
                  <a:lnTo>
                    <a:pt x="846" y="350"/>
                  </a:lnTo>
                  <a:lnTo>
                    <a:pt x="848" y="352"/>
                  </a:lnTo>
                  <a:lnTo>
                    <a:pt x="848" y="352"/>
                  </a:lnTo>
                  <a:lnTo>
                    <a:pt x="852" y="354"/>
                  </a:lnTo>
                  <a:lnTo>
                    <a:pt x="854" y="358"/>
                  </a:lnTo>
                  <a:lnTo>
                    <a:pt x="854" y="358"/>
                  </a:lnTo>
                  <a:lnTo>
                    <a:pt x="860" y="362"/>
                  </a:lnTo>
                  <a:lnTo>
                    <a:pt x="864" y="364"/>
                  </a:lnTo>
                  <a:lnTo>
                    <a:pt x="864" y="364"/>
                  </a:lnTo>
                  <a:lnTo>
                    <a:pt x="866" y="370"/>
                  </a:lnTo>
                  <a:lnTo>
                    <a:pt x="866" y="376"/>
                  </a:lnTo>
                  <a:lnTo>
                    <a:pt x="860" y="382"/>
                  </a:lnTo>
                  <a:lnTo>
                    <a:pt x="852" y="384"/>
                  </a:lnTo>
                  <a:lnTo>
                    <a:pt x="852" y="384"/>
                  </a:lnTo>
                  <a:lnTo>
                    <a:pt x="848" y="386"/>
                  </a:lnTo>
                  <a:close/>
                  <a:moveTo>
                    <a:pt x="912" y="364"/>
                  </a:moveTo>
                  <a:lnTo>
                    <a:pt x="912" y="364"/>
                  </a:lnTo>
                  <a:lnTo>
                    <a:pt x="898" y="350"/>
                  </a:lnTo>
                  <a:lnTo>
                    <a:pt x="898" y="350"/>
                  </a:lnTo>
                  <a:lnTo>
                    <a:pt x="896" y="344"/>
                  </a:lnTo>
                  <a:lnTo>
                    <a:pt x="896" y="340"/>
                  </a:lnTo>
                  <a:lnTo>
                    <a:pt x="898" y="336"/>
                  </a:lnTo>
                  <a:lnTo>
                    <a:pt x="900" y="334"/>
                  </a:lnTo>
                  <a:lnTo>
                    <a:pt x="900" y="334"/>
                  </a:lnTo>
                  <a:lnTo>
                    <a:pt x="902" y="336"/>
                  </a:lnTo>
                  <a:lnTo>
                    <a:pt x="906" y="338"/>
                  </a:lnTo>
                  <a:lnTo>
                    <a:pt x="906" y="338"/>
                  </a:lnTo>
                  <a:lnTo>
                    <a:pt x="910" y="344"/>
                  </a:lnTo>
                  <a:lnTo>
                    <a:pt x="916" y="352"/>
                  </a:lnTo>
                  <a:lnTo>
                    <a:pt x="916" y="356"/>
                  </a:lnTo>
                  <a:lnTo>
                    <a:pt x="916" y="360"/>
                  </a:lnTo>
                  <a:lnTo>
                    <a:pt x="916" y="362"/>
                  </a:lnTo>
                  <a:lnTo>
                    <a:pt x="912" y="364"/>
                  </a:lnTo>
                  <a:lnTo>
                    <a:pt x="912" y="364"/>
                  </a:lnTo>
                  <a:close/>
                  <a:moveTo>
                    <a:pt x="1848" y="0"/>
                  </a:moveTo>
                  <a:lnTo>
                    <a:pt x="1848" y="0"/>
                  </a:lnTo>
                  <a:lnTo>
                    <a:pt x="1842" y="2"/>
                  </a:lnTo>
                  <a:lnTo>
                    <a:pt x="1836" y="4"/>
                  </a:lnTo>
                  <a:lnTo>
                    <a:pt x="1836" y="4"/>
                  </a:lnTo>
                  <a:lnTo>
                    <a:pt x="1826" y="8"/>
                  </a:lnTo>
                  <a:lnTo>
                    <a:pt x="1814" y="12"/>
                  </a:lnTo>
                  <a:lnTo>
                    <a:pt x="1814" y="12"/>
                  </a:lnTo>
                  <a:lnTo>
                    <a:pt x="1806" y="16"/>
                  </a:lnTo>
                  <a:lnTo>
                    <a:pt x="1802" y="24"/>
                  </a:lnTo>
                  <a:lnTo>
                    <a:pt x="1802" y="24"/>
                  </a:lnTo>
                  <a:lnTo>
                    <a:pt x="1802" y="26"/>
                  </a:lnTo>
                  <a:lnTo>
                    <a:pt x="1802" y="30"/>
                  </a:lnTo>
                  <a:lnTo>
                    <a:pt x="1802" y="30"/>
                  </a:lnTo>
                  <a:lnTo>
                    <a:pt x="1794" y="38"/>
                  </a:lnTo>
                  <a:lnTo>
                    <a:pt x="1794" y="38"/>
                  </a:lnTo>
                  <a:lnTo>
                    <a:pt x="1790" y="38"/>
                  </a:lnTo>
                  <a:lnTo>
                    <a:pt x="1790" y="38"/>
                  </a:lnTo>
                  <a:lnTo>
                    <a:pt x="1786" y="38"/>
                  </a:lnTo>
                  <a:lnTo>
                    <a:pt x="1786" y="38"/>
                  </a:lnTo>
                  <a:lnTo>
                    <a:pt x="1780" y="36"/>
                  </a:lnTo>
                  <a:lnTo>
                    <a:pt x="1780" y="36"/>
                  </a:lnTo>
                  <a:lnTo>
                    <a:pt x="1774" y="38"/>
                  </a:lnTo>
                  <a:lnTo>
                    <a:pt x="1774" y="38"/>
                  </a:lnTo>
                  <a:lnTo>
                    <a:pt x="1770" y="42"/>
                  </a:lnTo>
                  <a:lnTo>
                    <a:pt x="1768" y="44"/>
                  </a:lnTo>
                  <a:lnTo>
                    <a:pt x="1766" y="46"/>
                  </a:lnTo>
                  <a:lnTo>
                    <a:pt x="1758" y="48"/>
                  </a:lnTo>
                  <a:lnTo>
                    <a:pt x="1758" y="48"/>
                  </a:lnTo>
                  <a:lnTo>
                    <a:pt x="1748" y="50"/>
                  </a:lnTo>
                  <a:lnTo>
                    <a:pt x="1736" y="50"/>
                  </a:lnTo>
                  <a:lnTo>
                    <a:pt x="1736" y="50"/>
                  </a:lnTo>
                  <a:lnTo>
                    <a:pt x="1736" y="50"/>
                  </a:lnTo>
                  <a:lnTo>
                    <a:pt x="1736" y="50"/>
                  </a:lnTo>
                  <a:lnTo>
                    <a:pt x="1732" y="50"/>
                  </a:lnTo>
                  <a:lnTo>
                    <a:pt x="1728" y="48"/>
                  </a:lnTo>
                  <a:lnTo>
                    <a:pt x="1722" y="42"/>
                  </a:lnTo>
                  <a:lnTo>
                    <a:pt x="1722" y="42"/>
                  </a:lnTo>
                  <a:lnTo>
                    <a:pt x="1718" y="40"/>
                  </a:lnTo>
                  <a:lnTo>
                    <a:pt x="1714" y="38"/>
                  </a:lnTo>
                  <a:lnTo>
                    <a:pt x="1714" y="38"/>
                  </a:lnTo>
                  <a:lnTo>
                    <a:pt x="1708" y="40"/>
                  </a:lnTo>
                  <a:lnTo>
                    <a:pt x="1702" y="44"/>
                  </a:lnTo>
                  <a:lnTo>
                    <a:pt x="1702" y="44"/>
                  </a:lnTo>
                  <a:lnTo>
                    <a:pt x="1696" y="48"/>
                  </a:lnTo>
                  <a:lnTo>
                    <a:pt x="1688" y="50"/>
                  </a:lnTo>
                  <a:lnTo>
                    <a:pt x="1688" y="50"/>
                  </a:lnTo>
                  <a:lnTo>
                    <a:pt x="1686" y="50"/>
                  </a:lnTo>
                  <a:lnTo>
                    <a:pt x="1686" y="50"/>
                  </a:lnTo>
                  <a:lnTo>
                    <a:pt x="1678" y="48"/>
                  </a:lnTo>
                  <a:lnTo>
                    <a:pt x="1670" y="46"/>
                  </a:lnTo>
                  <a:lnTo>
                    <a:pt x="1670" y="46"/>
                  </a:lnTo>
                  <a:lnTo>
                    <a:pt x="1662" y="48"/>
                  </a:lnTo>
                  <a:lnTo>
                    <a:pt x="1662" y="48"/>
                  </a:lnTo>
                  <a:lnTo>
                    <a:pt x="1654" y="56"/>
                  </a:lnTo>
                  <a:lnTo>
                    <a:pt x="1646" y="62"/>
                  </a:lnTo>
                  <a:lnTo>
                    <a:pt x="1646" y="62"/>
                  </a:lnTo>
                  <a:lnTo>
                    <a:pt x="1634" y="68"/>
                  </a:lnTo>
                  <a:lnTo>
                    <a:pt x="1622" y="72"/>
                  </a:lnTo>
                  <a:lnTo>
                    <a:pt x="1622" y="72"/>
                  </a:lnTo>
                  <a:lnTo>
                    <a:pt x="1616" y="74"/>
                  </a:lnTo>
                  <a:lnTo>
                    <a:pt x="1610" y="76"/>
                  </a:lnTo>
                  <a:lnTo>
                    <a:pt x="1608" y="76"/>
                  </a:lnTo>
                  <a:lnTo>
                    <a:pt x="1606" y="80"/>
                  </a:lnTo>
                  <a:lnTo>
                    <a:pt x="1606" y="82"/>
                  </a:lnTo>
                  <a:lnTo>
                    <a:pt x="1608" y="86"/>
                  </a:lnTo>
                  <a:lnTo>
                    <a:pt x="1608" y="86"/>
                  </a:lnTo>
                  <a:lnTo>
                    <a:pt x="1616" y="92"/>
                  </a:lnTo>
                  <a:lnTo>
                    <a:pt x="1618" y="94"/>
                  </a:lnTo>
                  <a:lnTo>
                    <a:pt x="1612" y="96"/>
                  </a:lnTo>
                  <a:lnTo>
                    <a:pt x="1612" y="96"/>
                  </a:lnTo>
                  <a:lnTo>
                    <a:pt x="1610" y="96"/>
                  </a:lnTo>
                  <a:lnTo>
                    <a:pt x="1610" y="96"/>
                  </a:lnTo>
                  <a:lnTo>
                    <a:pt x="1602" y="94"/>
                  </a:lnTo>
                  <a:lnTo>
                    <a:pt x="1594" y="92"/>
                  </a:lnTo>
                  <a:lnTo>
                    <a:pt x="1594" y="92"/>
                  </a:lnTo>
                  <a:lnTo>
                    <a:pt x="1588" y="92"/>
                  </a:lnTo>
                  <a:lnTo>
                    <a:pt x="1588" y="92"/>
                  </a:lnTo>
                  <a:lnTo>
                    <a:pt x="1580" y="96"/>
                  </a:lnTo>
                  <a:lnTo>
                    <a:pt x="1572" y="98"/>
                  </a:lnTo>
                  <a:lnTo>
                    <a:pt x="1572" y="98"/>
                  </a:lnTo>
                  <a:lnTo>
                    <a:pt x="1564" y="96"/>
                  </a:lnTo>
                  <a:lnTo>
                    <a:pt x="1564" y="96"/>
                  </a:lnTo>
                  <a:lnTo>
                    <a:pt x="1538" y="86"/>
                  </a:lnTo>
                  <a:lnTo>
                    <a:pt x="1538" y="86"/>
                  </a:lnTo>
                  <a:lnTo>
                    <a:pt x="1538" y="86"/>
                  </a:lnTo>
                  <a:lnTo>
                    <a:pt x="1538" y="86"/>
                  </a:lnTo>
                  <a:lnTo>
                    <a:pt x="1534" y="90"/>
                  </a:lnTo>
                  <a:lnTo>
                    <a:pt x="1530" y="96"/>
                  </a:lnTo>
                  <a:lnTo>
                    <a:pt x="1524" y="108"/>
                  </a:lnTo>
                  <a:lnTo>
                    <a:pt x="1524" y="108"/>
                  </a:lnTo>
                  <a:lnTo>
                    <a:pt x="1518" y="112"/>
                  </a:lnTo>
                  <a:lnTo>
                    <a:pt x="1514" y="116"/>
                  </a:lnTo>
                  <a:lnTo>
                    <a:pt x="1514" y="116"/>
                  </a:lnTo>
                  <a:lnTo>
                    <a:pt x="1516" y="120"/>
                  </a:lnTo>
                  <a:lnTo>
                    <a:pt x="1518" y="122"/>
                  </a:lnTo>
                  <a:lnTo>
                    <a:pt x="1528" y="128"/>
                  </a:lnTo>
                  <a:lnTo>
                    <a:pt x="1528" y="128"/>
                  </a:lnTo>
                  <a:lnTo>
                    <a:pt x="1538" y="130"/>
                  </a:lnTo>
                  <a:lnTo>
                    <a:pt x="1540" y="132"/>
                  </a:lnTo>
                  <a:lnTo>
                    <a:pt x="1542" y="136"/>
                  </a:lnTo>
                  <a:lnTo>
                    <a:pt x="1542" y="136"/>
                  </a:lnTo>
                  <a:lnTo>
                    <a:pt x="1546" y="144"/>
                  </a:lnTo>
                  <a:lnTo>
                    <a:pt x="1552" y="150"/>
                  </a:lnTo>
                  <a:lnTo>
                    <a:pt x="1552" y="150"/>
                  </a:lnTo>
                  <a:lnTo>
                    <a:pt x="1558" y="156"/>
                  </a:lnTo>
                  <a:lnTo>
                    <a:pt x="1560" y="160"/>
                  </a:lnTo>
                  <a:lnTo>
                    <a:pt x="1560" y="166"/>
                  </a:lnTo>
                  <a:lnTo>
                    <a:pt x="1560" y="166"/>
                  </a:lnTo>
                  <a:lnTo>
                    <a:pt x="1558" y="174"/>
                  </a:lnTo>
                  <a:lnTo>
                    <a:pt x="1554" y="182"/>
                  </a:lnTo>
                  <a:lnTo>
                    <a:pt x="1554" y="182"/>
                  </a:lnTo>
                  <a:lnTo>
                    <a:pt x="1550" y="188"/>
                  </a:lnTo>
                  <a:lnTo>
                    <a:pt x="1548" y="190"/>
                  </a:lnTo>
                  <a:lnTo>
                    <a:pt x="1548" y="194"/>
                  </a:lnTo>
                  <a:lnTo>
                    <a:pt x="1548" y="194"/>
                  </a:lnTo>
                  <a:lnTo>
                    <a:pt x="1546" y="190"/>
                  </a:lnTo>
                  <a:lnTo>
                    <a:pt x="1546" y="184"/>
                  </a:lnTo>
                  <a:lnTo>
                    <a:pt x="1552" y="172"/>
                  </a:lnTo>
                  <a:lnTo>
                    <a:pt x="1556" y="168"/>
                  </a:lnTo>
                  <a:lnTo>
                    <a:pt x="1556" y="162"/>
                  </a:lnTo>
                  <a:lnTo>
                    <a:pt x="1554" y="158"/>
                  </a:lnTo>
                  <a:lnTo>
                    <a:pt x="1544" y="156"/>
                  </a:lnTo>
                  <a:lnTo>
                    <a:pt x="1544" y="156"/>
                  </a:lnTo>
                  <a:lnTo>
                    <a:pt x="1538" y="152"/>
                  </a:lnTo>
                  <a:lnTo>
                    <a:pt x="1534" y="150"/>
                  </a:lnTo>
                  <a:lnTo>
                    <a:pt x="1530" y="146"/>
                  </a:lnTo>
                  <a:lnTo>
                    <a:pt x="1526" y="140"/>
                  </a:lnTo>
                  <a:lnTo>
                    <a:pt x="1526" y="140"/>
                  </a:lnTo>
                  <a:lnTo>
                    <a:pt x="1514" y="134"/>
                  </a:lnTo>
                  <a:lnTo>
                    <a:pt x="1500" y="128"/>
                  </a:lnTo>
                  <a:lnTo>
                    <a:pt x="1500" y="128"/>
                  </a:lnTo>
                  <a:lnTo>
                    <a:pt x="1498" y="138"/>
                  </a:lnTo>
                  <a:lnTo>
                    <a:pt x="1498" y="142"/>
                  </a:lnTo>
                  <a:lnTo>
                    <a:pt x="1494" y="144"/>
                  </a:lnTo>
                  <a:lnTo>
                    <a:pt x="1494" y="144"/>
                  </a:lnTo>
                  <a:lnTo>
                    <a:pt x="1492" y="144"/>
                  </a:lnTo>
                  <a:lnTo>
                    <a:pt x="1492" y="144"/>
                  </a:lnTo>
                  <a:lnTo>
                    <a:pt x="1490" y="144"/>
                  </a:lnTo>
                  <a:lnTo>
                    <a:pt x="1488" y="142"/>
                  </a:lnTo>
                  <a:lnTo>
                    <a:pt x="1488" y="142"/>
                  </a:lnTo>
                  <a:lnTo>
                    <a:pt x="1484" y="138"/>
                  </a:lnTo>
                  <a:lnTo>
                    <a:pt x="1480" y="138"/>
                  </a:lnTo>
                  <a:lnTo>
                    <a:pt x="1480" y="138"/>
                  </a:lnTo>
                  <a:lnTo>
                    <a:pt x="1478" y="138"/>
                  </a:lnTo>
                  <a:lnTo>
                    <a:pt x="1478" y="138"/>
                  </a:lnTo>
                  <a:lnTo>
                    <a:pt x="1476" y="140"/>
                  </a:lnTo>
                  <a:lnTo>
                    <a:pt x="1476" y="142"/>
                  </a:lnTo>
                  <a:lnTo>
                    <a:pt x="1476" y="146"/>
                  </a:lnTo>
                  <a:lnTo>
                    <a:pt x="1474" y="150"/>
                  </a:lnTo>
                  <a:lnTo>
                    <a:pt x="1470" y="150"/>
                  </a:lnTo>
                  <a:lnTo>
                    <a:pt x="1470" y="150"/>
                  </a:lnTo>
                  <a:lnTo>
                    <a:pt x="1470" y="150"/>
                  </a:lnTo>
                  <a:lnTo>
                    <a:pt x="1470" y="150"/>
                  </a:lnTo>
                  <a:lnTo>
                    <a:pt x="1466" y="150"/>
                  </a:lnTo>
                  <a:lnTo>
                    <a:pt x="1462" y="146"/>
                  </a:lnTo>
                  <a:lnTo>
                    <a:pt x="1458" y="140"/>
                  </a:lnTo>
                  <a:lnTo>
                    <a:pt x="1458" y="140"/>
                  </a:lnTo>
                  <a:lnTo>
                    <a:pt x="1462" y="132"/>
                  </a:lnTo>
                  <a:lnTo>
                    <a:pt x="1464" y="128"/>
                  </a:lnTo>
                  <a:lnTo>
                    <a:pt x="1462" y="124"/>
                  </a:lnTo>
                  <a:lnTo>
                    <a:pt x="1462" y="124"/>
                  </a:lnTo>
                  <a:lnTo>
                    <a:pt x="1460" y="122"/>
                  </a:lnTo>
                  <a:lnTo>
                    <a:pt x="1460" y="122"/>
                  </a:lnTo>
                  <a:lnTo>
                    <a:pt x="1460" y="122"/>
                  </a:lnTo>
                  <a:lnTo>
                    <a:pt x="1456" y="122"/>
                  </a:lnTo>
                  <a:lnTo>
                    <a:pt x="1454" y="124"/>
                  </a:lnTo>
                  <a:lnTo>
                    <a:pt x="1448" y="130"/>
                  </a:lnTo>
                  <a:lnTo>
                    <a:pt x="1448" y="130"/>
                  </a:lnTo>
                  <a:lnTo>
                    <a:pt x="1442" y="138"/>
                  </a:lnTo>
                  <a:lnTo>
                    <a:pt x="1436" y="144"/>
                  </a:lnTo>
                  <a:lnTo>
                    <a:pt x="1436" y="144"/>
                  </a:lnTo>
                  <a:lnTo>
                    <a:pt x="1428" y="150"/>
                  </a:lnTo>
                  <a:lnTo>
                    <a:pt x="1426" y="152"/>
                  </a:lnTo>
                  <a:lnTo>
                    <a:pt x="1422" y="156"/>
                  </a:lnTo>
                  <a:lnTo>
                    <a:pt x="1422" y="156"/>
                  </a:lnTo>
                  <a:lnTo>
                    <a:pt x="1428" y="160"/>
                  </a:lnTo>
                  <a:lnTo>
                    <a:pt x="1434" y="166"/>
                  </a:lnTo>
                  <a:lnTo>
                    <a:pt x="1434" y="166"/>
                  </a:lnTo>
                  <a:lnTo>
                    <a:pt x="1436" y="170"/>
                  </a:lnTo>
                  <a:lnTo>
                    <a:pt x="1436" y="172"/>
                  </a:lnTo>
                  <a:lnTo>
                    <a:pt x="1430" y="178"/>
                  </a:lnTo>
                  <a:lnTo>
                    <a:pt x="1430" y="178"/>
                  </a:lnTo>
                  <a:lnTo>
                    <a:pt x="1426" y="184"/>
                  </a:lnTo>
                  <a:lnTo>
                    <a:pt x="1424" y="186"/>
                  </a:lnTo>
                  <a:lnTo>
                    <a:pt x="1424" y="190"/>
                  </a:lnTo>
                  <a:lnTo>
                    <a:pt x="1426" y="192"/>
                  </a:lnTo>
                  <a:lnTo>
                    <a:pt x="1432" y="198"/>
                  </a:lnTo>
                  <a:lnTo>
                    <a:pt x="1438" y="206"/>
                  </a:lnTo>
                  <a:lnTo>
                    <a:pt x="1438" y="206"/>
                  </a:lnTo>
                  <a:lnTo>
                    <a:pt x="1434" y="212"/>
                  </a:lnTo>
                  <a:lnTo>
                    <a:pt x="1430" y="218"/>
                  </a:lnTo>
                  <a:lnTo>
                    <a:pt x="1426" y="234"/>
                  </a:lnTo>
                  <a:lnTo>
                    <a:pt x="1426" y="234"/>
                  </a:lnTo>
                  <a:lnTo>
                    <a:pt x="1424" y="240"/>
                  </a:lnTo>
                  <a:lnTo>
                    <a:pt x="1416" y="246"/>
                  </a:lnTo>
                  <a:lnTo>
                    <a:pt x="1408" y="250"/>
                  </a:lnTo>
                  <a:lnTo>
                    <a:pt x="1400" y="252"/>
                  </a:lnTo>
                  <a:lnTo>
                    <a:pt x="1400" y="252"/>
                  </a:lnTo>
                  <a:lnTo>
                    <a:pt x="1398" y="252"/>
                  </a:lnTo>
                  <a:lnTo>
                    <a:pt x="1398" y="252"/>
                  </a:lnTo>
                  <a:lnTo>
                    <a:pt x="1406" y="246"/>
                  </a:lnTo>
                  <a:lnTo>
                    <a:pt x="1412" y="240"/>
                  </a:lnTo>
                  <a:lnTo>
                    <a:pt x="1416" y="232"/>
                  </a:lnTo>
                  <a:lnTo>
                    <a:pt x="1420" y="224"/>
                  </a:lnTo>
                  <a:lnTo>
                    <a:pt x="1420" y="224"/>
                  </a:lnTo>
                  <a:lnTo>
                    <a:pt x="1420" y="220"/>
                  </a:lnTo>
                  <a:lnTo>
                    <a:pt x="1420" y="216"/>
                  </a:lnTo>
                  <a:lnTo>
                    <a:pt x="1416" y="210"/>
                  </a:lnTo>
                  <a:lnTo>
                    <a:pt x="1412" y="206"/>
                  </a:lnTo>
                  <a:lnTo>
                    <a:pt x="1408" y="198"/>
                  </a:lnTo>
                  <a:lnTo>
                    <a:pt x="1408" y="198"/>
                  </a:lnTo>
                  <a:lnTo>
                    <a:pt x="1410" y="188"/>
                  </a:lnTo>
                  <a:lnTo>
                    <a:pt x="1414" y="178"/>
                  </a:lnTo>
                  <a:lnTo>
                    <a:pt x="1414" y="178"/>
                  </a:lnTo>
                  <a:lnTo>
                    <a:pt x="1418" y="170"/>
                  </a:lnTo>
                  <a:lnTo>
                    <a:pt x="1418" y="166"/>
                  </a:lnTo>
                  <a:lnTo>
                    <a:pt x="1414" y="162"/>
                  </a:lnTo>
                  <a:lnTo>
                    <a:pt x="1414" y="162"/>
                  </a:lnTo>
                  <a:lnTo>
                    <a:pt x="1408" y="154"/>
                  </a:lnTo>
                  <a:lnTo>
                    <a:pt x="1406" y="150"/>
                  </a:lnTo>
                  <a:lnTo>
                    <a:pt x="1408" y="146"/>
                  </a:lnTo>
                  <a:lnTo>
                    <a:pt x="1408" y="146"/>
                  </a:lnTo>
                  <a:lnTo>
                    <a:pt x="1414" y="142"/>
                  </a:lnTo>
                  <a:lnTo>
                    <a:pt x="1420" y="140"/>
                  </a:lnTo>
                  <a:lnTo>
                    <a:pt x="1428" y="138"/>
                  </a:lnTo>
                  <a:lnTo>
                    <a:pt x="1432" y="134"/>
                  </a:lnTo>
                  <a:lnTo>
                    <a:pt x="1432" y="134"/>
                  </a:lnTo>
                  <a:lnTo>
                    <a:pt x="1434" y="130"/>
                  </a:lnTo>
                  <a:lnTo>
                    <a:pt x="1432" y="126"/>
                  </a:lnTo>
                  <a:lnTo>
                    <a:pt x="1428" y="118"/>
                  </a:lnTo>
                  <a:lnTo>
                    <a:pt x="1428" y="118"/>
                  </a:lnTo>
                  <a:lnTo>
                    <a:pt x="1426" y="114"/>
                  </a:lnTo>
                  <a:lnTo>
                    <a:pt x="1426" y="110"/>
                  </a:lnTo>
                  <a:lnTo>
                    <a:pt x="1424" y="106"/>
                  </a:lnTo>
                  <a:lnTo>
                    <a:pt x="1422" y="104"/>
                  </a:lnTo>
                  <a:lnTo>
                    <a:pt x="1422" y="104"/>
                  </a:lnTo>
                  <a:lnTo>
                    <a:pt x="1420" y="102"/>
                  </a:lnTo>
                  <a:lnTo>
                    <a:pt x="1416" y="100"/>
                  </a:lnTo>
                  <a:lnTo>
                    <a:pt x="1416" y="100"/>
                  </a:lnTo>
                  <a:lnTo>
                    <a:pt x="1412" y="102"/>
                  </a:lnTo>
                  <a:lnTo>
                    <a:pt x="1406" y="106"/>
                  </a:lnTo>
                  <a:lnTo>
                    <a:pt x="1402" y="110"/>
                  </a:lnTo>
                  <a:lnTo>
                    <a:pt x="1396" y="112"/>
                  </a:lnTo>
                  <a:lnTo>
                    <a:pt x="1396" y="112"/>
                  </a:lnTo>
                  <a:lnTo>
                    <a:pt x="1394" y="112"/>
                  </a:lnTo>
                  <a:lnTo>
                    <a:pt x="1394" y="112"/>
                  </a:lnTo>
                  <a:lnTo>
                    <a:pt x="1392" y="112"/>
                  </a:lnTo>
                  <a:lnTo>
                    <a:pt x="1392" y="112"/>
                  </a:lnTo>
                  <a:lnTo>
                    <a:pt x="1386" y="110"/>
                  </a:lnTo>
                  <a:lnTo>
                    <a:pt x="1386" y="110"/>
                  </a:lnTo>
                  <a:lnTo>
                    <a:pt x="1382" y="112"/>
                  </a:lnTo>
                  <a:lnTo>
                    <a:pt x="1380" y="112"/>
                  </a:lnTo>
                  <a:lnTo>
                    <a:pt x="1380" y="112"/>
                  </a:lnTo>
                  <a:lnTo>
                    <a:pt x="1378" y="116"/>
                  </a:lnTo>
                  <a:lnTo>
                    <a:pt x="1378" y="122"/>
                  </a:lnTo>
                  <a:lnTo>
                    <a:pt x="1376" y="132"/>
                  </a:lnTo>
                  <a:lnTo>
                    <a:pt x="1376" y="132"/>
                  </a:lnTo>
                  <a:lnTo>
                    <a:pt x="1372" y="140"/>
                  </a:lnTo>
                  <a:lnTo>
                    <a:pt x="1370" y="144"/>
                  </a:lnTo>
                  <a:lnTo>
                    <a:pt x="1366" y="146"/>
                  </a:lnTo>
                  <a:lnTo>
                    <a:pt x="1366" y="146"/>
                  </a:lnTo>
                  <a:lnTo>
                    <a:pt x="1358" y="150"/>
                  </a:lnTo>
                  <a:lnTo>
                    <a:pt x="1348" y="152"/>
                  </a:lnTo>
                  <a:lnTo>
                    <a:pt x="1340" y="154"/>
                  </a:lnTo>
                  <a:lnTo>
                    <a:pt x="1332" y="158"/>
                  </a:lnTo>
                  <a:lnTo>
                    <a:pt x="1332" y="158"/>
                  </a:lnTo>
                  <a:lnTo>
                    <a:pt x="1332" y="162"/>
                  </a:lnTo>
                  <a:lnTo>
                    <a:pt x="1332" y="166"/>
                  </a:lnTo>
                  <a:lnTo>
                    <a:pt x="1336" y="166"/>
                  </a:lnTo>
                  <a:lnTo>
                    <a:pt x="1338" y="170"/>
                  </a:lnTo>
                  <a:lnTo>
                    <a:pt x="1338" y="170"/>
                  </a:lnTo>
                  <a:lnTo>
                    <a:pt x="1340" y="174"/>
                  </a:lnTo>
                  <a:lnTo>
                    <a:pt x="1338" y="178"/>
                  </a:lnTo>
                  <a:lnTo>
                    <a:pt x="1338" y="182"/>
                  </a:lnTo>
                  <a:lnTo>
                    <a:pt x="1336" y="186"/>
                  </a:lnTo>
                  <a:lnTo>
                    <a:pt x="1336" y="186"/>
                  </a:lnTo>
                  <a:lnTo>
                    <a:pt x="1338" y="190"/>
                  </a:lnTo>
                  <a:lnTo>
                    <a:pt x="1342" y="192"/>
                  </a:lnTo>
                  <a:lnTo>
                    <a:pt x="1346" y="194"/>
                  </a:lnTo>
                  <a:lnTo>
                    <a:pt x="1352" y="196"/>
                  </a:lnTo>
                  <a:lnTo>
                    <a:pt x="1352" y="196"/>
                  </a:lnTo>
                  <a:lnTo>
                    <a:pt x="1358" y="204"/>
                  </a:lnTo>
                  <a:lnTo>
                    <a:pt x="1364" y="212"/>
                  </a:lnTo>
                  <a:lnTo>
                    <a:pt x="1364" y="212"/>
                  </a:lnTo>
                  <a:lnTo>
                    <a:pt x="1364" y="216"/>
                  </a:lnTo>
                  <a:lnTo>
                    <a:pt x="1360" y="220"/>
                  </a:lnTo>
                  <a:lnTo>
                    <a:pt x="1354" y="222"/>
                  </a:lnTo>
                  <a:lnTo>
                    <a:pt x="1350" y="222"/>
                  </a:lnTo>
                  <a:lnTo>
                    <a:pt x="1350" y="222"/>
                  </a:lnTo>
                  <a:lnTo>
                    <a:pt x="1348" y="222"/>
                  </a:lnTo>
                  <a:lnTo>
                    <a:pt x="1348" y="222"/>
                  </a:lnTo>
                  <a:lnTo>
                    <a:pt x="1342" y="218"/>
                  </a:lnTo>
                  <a:lnTo>
                    <a:pt x="1336" y="212"/>
                  </a:lnTo>
                  <a:lnTo>
                    <a:pt x="1336" y="212"/>
                  </a:lnTo>
                  <a:lnTo>
                    <a:pt x="1330" y="206"/>
                  </a:lnTo>
                  <a:lnTo>
                    <a:pt x="1324" y="200"/>
                  </a:lnTo>
                  <a:lnTo>
                    <a:pt x="1324" y="200"/>
                  </a:lnTo>
                  <a:lnTo>
                    <a:pt x="1320" y="196"/>
                  </a:lnTo>
                  <a:lnTo>
                    <a:pt x="1314" y="194"/>
                  </a:lnTo>
                  <a:lnTo>
                    <a:pt x="1302" y="192"/>
                  </a:lnTo>
                  <a:lnTo>
                    <a:pt x="1302" y="192"/>
                  </a:lnTo>
                  <a:lnTo>
                    <a:pt x="1298" y="190"/>
                  </a:lnTo>
                  <a:lnTo>
                    <a:pt x="1296" y="186"/>
                  </a:lnTo>
                  <a:lnTo>
                    <a:pt x="1292" y="184"/>
                  </a:lnTo>
                  <a:lnTo>
                    <a:pt x="1290" y="180"/>
                  </a:lnTo>
                  <a:lnTo>
                    <a:pt x="1290" y="180"/>
                  </a:lnTo>
                  <a:lnTo>
                    <a:pt x="1286" y="180"/>
                  </a:lnTo>
                  <a:lnTo>
                    <a:pt x="1286" y="180"/>
                  </a:lnTo>
                  <a:lnTo>
                    <a:pt x="1280" y="180"/>
                  </a:lnTo>
                  <a:lnTo>
                    <a:pt x="1280" y="180"/>
                  </a:lnTo>
                  <a:lnTo>
                    <a:pt x="1274" y="182"/>
                  </a:lnTo>
                  <a:lnTo>
                    <a:pt x="1274" y="182"/>
                  </a:lnTo>
                  <a:lnTo>
                    <a:pt x="1272" y="180"/>
                  </a:lnTo>
                  <a:lnTo>
                    <a:pt x="1272" y="180"/>
                  </a:lnTo>
                  <a:lnTo>
                    <a:pt x="1268" y="180"/>
                  </a:lnTo>
                  <a:lnTo>
                    <a:pt x="1268" y="178"/>
                  </a:lnTo>
                  <a:lnTo>
                    <a:pt x="1264" y="172"/>
                  </a:lnTo>
                  <a:lnTo>
                    <a:pt x="1264" y="172"/>
                  </a:lnTo>
                  <a:lnTo>
                    <a:pt x="1258" y="168"/>
                  </a:lnTo>
                  <a:lnTo>
                    <a:pt x="1250" y="168"/>
                  </a:lnTo>
                  <a:lnTo>
                    <a:pt x="1242" y="166"/>
                  </a:lnTo>
                  <a:lnTo>
                    <a:pt x="1236" y="164"/>
                  </a:lnTo>
                  <a:lnTo>
                    <a:pt x="1236" y="164"/>
                  </a:lnTo>
                  <a:lnTo>
                    <a:pt x="1230" y="168"/>
                  </a:lnTo>
                  <a:lnTo>
                    <a:pt x="1230" y="172"/>
                  </a:lnTo>
                  <a:lnTo>
                    <a:pt x="1232" y="176"/>
                  </a:lnTo>
                  <a:lnTo>
                    <a:pt x="1236" y="178"/>
                  </a:lnTo>
                  <a:lnTo>
                    <a:pt x="1248" y="184"/>
                  </a:lnTo>
                  <a:lnTo>
                    <a:pt x="1254" y="186"/>
                  </a:lnTo>
                  <a:lnTo>
                    <a:pt x="1256" y="188"/>
                  </a:lnTo>
                  <a:lnTo>
                    <a:pt x="1256" y="188"/>
                  </a:lnTo>
                  <a:lnTo>
                    <a:pt x="1258" y="200"/>
                  </a:lnTo>
                  <a:lnTo>
                    <a:pt x="1258" y="210"/>
                  </a:lnTo>
                  <a:lnTo>
                    <a:pt x="1258" y="210"/>
                  </a:lnTo>
                  <a:lnTo>
                    <a:pt x="1254" y="212"/>
                  </a:lnTo>
                  <a:lnTo>
                    <a:pt x="1248" y="216"/>
                  </a:lnTo>
                  <a:lnTo>
                    <a:pt x="1236" y="222"/>
                  </a:lnTo>
                  <a:lnTo>
                    <a:pt x="1236" y="222"/>
                  </a:lnTo>
                  <a:lnTo>
                    <a:pt x="1234" y="216"/>
                  </a:lnTo>
                  <a:lnTo>
                    <a:pt x="1234" y="208"/>
                  </a:lnTo>
                  <a:lnTo>
                    <a:pt x="1232" y="202"/>
                  </a:lnTo>
                  <a:lnTo>
                    <a:pt x="1230" y="200"/>
                  </a:lnTo>
                  <a:lnTo>
                    <a:pt x="1226" y="200"/>
                  </a:lnTo>
                  <a:lnTo>
                    <a:pt x="1226" y="200"/>
                  </a:lnTo>
                  <a:lnTo>
                    <a:pt x="1222" y="200"/>
                  </a:lnTo>
                  <a:lnTo>
                    <a:pt x="1222" y="200"/>
                  </a:lnTo>
                  <a:lnTo>
                    <a:pt x="1218" y="202"/>
                  </a:lnTo>
                  <a:lnTo>
                    <a:pt x="1214" y="204"/>
                  </a:lnTo>
                  <a:lnTo>
                    <a:pt x="1206" y="210"/>
                  </a:lnTo>
                  <a:lnTo>
                    <a:pt x="1206" y="210"/>
                  </a:lnTo>
                  <a:lnTo>
                    <a:pt x="1200" y="214"/>
                  </a:lnTo>
                  <a:lnTo>
                    <a:pt x="1200" y="214"/>
                  </a:lnTo>
                  <a:lnTo>
                    <a:pt x="1192" y="212"/>
                  </a:lnTo>
                  <a:lnTo>
                    <a:pt x="1192" y="212"/>
                  </a:lnTo>
                  <a:lnTo>
                    <a:pt x="1186" y="210"/>
                  </a:lnTo>
                  <a:lnTo>
                    <a:pt x="1186" y="210"/>
                  </a:lnTo>
                  <a:lnTo>
                    <a:pt x="1180" y="212"/>
                  </a:lnTo>
                  <a:lnTo>
                    <a:pt x="1174" y="214"/>
                  </a:lnTo>
                  <a:lnTo>
                    <a:pt x="1174" y="214"/>
                  </a:lnTo>
                  <a:lnTo>
                    <a:pt x="1170" y="220"/>
                  </a:lnTo>
                  <a:lnTo>
                    <a:pt x="1166" y="222"/>
                  </a:lnTo>
                  <a:lnTo>
                    <a:pt x="1164" y="224"/>
                  </a:lnTo>
                  <a:lnTo>
                    <a:pt x="1164" y="224"/>
                  </a:lnTo>
                  <a:lnTo>
                    <a:pt x="1162" y="222"/>
                  </a:lnTo>
                  <a:lnTo>
                    <a:pt x="1162" y="222"/>
                  </a:lnTo>
                  <a:lnTo>
                    <a:pt x="1158" y="220"/>
                  </a:lnTo>
                  <a:lnTo>
                    <a:pt x="1158" y="218"/>
                  </a:lnTo>
                  <a:lnTo>
                    <a:pt x="1162" y="210"/>
                  </a:lnTo>
                  <a:lnTo>
                    <a:pt x="1164" y="204"/>
                  </a:lnTo>
                  <a:lnTo>
                    <a:pt x="1162" y="202"/>
                  </a:lnTo>
                  <a:lnTo>
                    <a:pt x="1158" y="200"/>
                  </a:lnTo>
                  <a:lnTo>
                    <a:pt x="1158" y="200"/>
                  </a:lnTo>
                  <a:lnTo>
                    <a:pt x="1158" y="200"/>
                  </a:lnTo>
                  <a:lnTo>
                    <a:pt x="1158" y="200"/>
                  </a:lnTo>
                  <a:lnTo>
                    <a:pt x="1152" y="202"/>
                  </a:lnTo>
                  <a:lnTo>
                    <a:pt x="1144" y="208"/>
                  </a:lnTo>
                  <a:lnTo>
                    <a:pt x="1138" y="212"/>
                  </a:lnTo>
                  <a:lnTo>
                    <a:pt x="1130" y="216"/>
                  </a:lnTo>
                  <a:lnTo>
                    <a:pt x="1130" y="216"/>
                  </a:lnTo>
                  <a:lnTo>
                    <a:pt x="1118" y="218"/>
                  </a:lnTo>
                  <a:lnTo>
                    <a:pt x="1112" y="220"/>
                  </a:lnTo>
                  <a:lnTo>
                    <a:pt x="1106" y="224"/>
                  </a:lnTo>
                  <a:lnTo>
                    <a:pt x="1106" y="224"/>
                  </a:lnTo>
                  <a:lnTo>
                    <a:pt x="1098" y="230"/>
                  </a:lnTo>
                  <a:lnTo>
                    <a:pt x="1088" y="236"/>
                  </a:lnTo>
                  <a:lnTo>
                    <a:pt x="1088" y="236"/>
                  </a:lnTo>
                  <a:lnTo>
                    <a:pt x="1078" y="240"/>
                  </a:lnTo>
                  <a:lnTo>
                    <a:pt x="1074" y="244"/>
                  </a:lnTo>
                  <a:lnTo>
                    <a:pt x="1070" y="248"/>
                  </a:lnTo>
                  <a:lnTo>
                    <a:pt x="1070" y="248"/>
                  </a:lnTo>
                  <a:lnTo>
                    <a:pt x="1064" y="246"/>
                  </a:lnTo>
                  <a:lnTo>
                    <a:pt x="1060" y="240"/>
                  </a:lnTo>
                  <a:lnTo>
                    <a:pt x="1058" y="234"/>
                  </a:lnTo>
                  <a:lnTo>
                    <a:pt x="1056" y="230"/>
                  </a:lnTo>
                  <a:lnTo>
                    <a:pt x="1056" y="230"/>
                  </a:lnTo>
                  <a:lnTo>
                    <a:pt x="1074" y="224"/>
                  </a:lnTo>
                  <a:lnTo>
                    <a:pt x="1078" y="222"/>
                  </a:lnTo>
                  <a:lnTo>
                    <a:pt x="1080" y="220"/>
                  </a:lnTo>
                  <a:lnTo>
                    <a:pt x="1080" y="218"/>
                  </a:lnTo>
                  <a:lnTo>
                    <a:pt x="1078" y="214"/>
                  </a:lnTo>
                  <a:lnTo>
                    <a:pt x="1078" y="214"/>
                  </a:lnTo>
                  <a:lnTo>
                    <a:pt x="1072" y="210"/>
                  </a:lnTo>
                  <a:lnTo>
                    <a:pt x="1064" y="206"/>
                  </a:lnTo>
                  <a:lnTo>
                    <a:pt x="1064" y="206"/>
                  </a:lnTo>
                  <a:lnTo>
                    <a:pt x="1060" y="202"/>
                  </a:lnTo>
                  <a:lnTo>
                    <a:pt x="1056" y="200"/>
                  </a:lnTo>
                  <a:lnTo>
                    <a:pt x="1056" y="200"/>
                  </a:lnTo>
                  <a:lnTo>
                    <a:pt x="1050" y="202"/>
                  </a:lnTo>
                  <a:lnTo>
                    <a:pt x="1050" y="202"/>
                  </a:lnTo>
                  <a:lnTo>
                    <a:pt x="1048" y="206"/>
                  </a:lnTo>
                  <a:lnTo>
                    <a:pt x="1046" y="210"/>
                  </a:lnTo>
                  <a:lnTo>
                    <a:pt x="1048" y="218"/>
                  </a:lnTo>
                  <a:lnTo>
                    <a:pt x="1048" y="218"/>
                  </a:lnTo>
                  <a:lnTo>
                    <a:pt x="1050" y="224"/>
                  </a:lnTo>
                  <a:lnTo>
                    <a:pt x="1046" y="230"/>
                  </a:lnTo>
                  <a:lnTo>
                    <a:pt x="1046" y="230"/>
                  </a:lnTo>
                  <a:lnTo>
                    <a:pt x="1038" y="236"/>
                  </a:lnTo>
                  <a:lnTo>
                    <a:pt x="1038" y="240"/>
                  </a:lnTo>
                  <a:lnTo>
                    <a:pt x="1038" y="244"/>
                  </a:lnTo>
                  <a:lnTo>
                    <a:pt x="1038" y="244"/>
                  </a:lnTo>
                  <a:lnTo>
                    <a:pt x="1040" y="250"/>
                  </a:lnTo>
                  <a:lnTo>
                    <a:pt x="1042" y="258"/>
                  </a:lnTo>
                  <a:lnTo>
                    <a:pt x="1042" y="258"/>
                  </a:lnTo>
                  <a:lnTo>
                    <a:pt x="1034" y="258"/>
                  </a:lnTo>
                  <a:lnTo>
                    <a:pt x="1034" y="258"/>
                  </a:lnTo>
                  <a:lnTo>
                    <a:pt x="1026" y="256"/>
                  </a:lnTo>
                  <a:lnTo>
                    <a:pt x="1026" y="256"/>
                  </a:lnTo>
                  <a:lnTo>
                    <a:pt x="1018" y="256"/>
                  </a:lnTo>
                  <a:lnTo>
                    <a:pt x="1018" y="256"/>
                  </a:lnTo>
                  <a:lnTo>
                    <a:pt x="1014" y="256"/>
                  </a:lnTo>
                  <a:lnTo>
                    <a:pt x="1014" y="256"/>
                  </a:lnTo>
                  <a:lnTo>
                    <a:pt x="1008" y="258"/>
                  </a:lnTo>
                  <a:lnTo>
                    <a:pt x="1002" y="260"/>
                  </a:lnTo>
                  <a:lnTo>
                    <a:pt x="996" y="264"/>
                  </a:lnTo>
                  <a:lnTo>
                    <a:pt x="990" y="266"/>
                  </a:lnTo>
                  <a:lnTo>
                    <a:pt x="990" y="266"/>
                  </a:lnTo>
                  <a:lnTo>
                    <a:pt x="976" y="266"/>
                  </a:lnTo>
                  <a:lnTo>
                    <a:pt x="974" y="266"/>
                  </a:lnTo>
                  <a:lnTo>
                    <a:pt x="972" y="268"/>
                  </a:lnTo>
                  <a:lnTo>
                    <a:pt x="972" y="270"/>
                  </a:lnTo>
                  <a:lnTo>
                    <a:pt x="974" y="274"/>
                  </a:lnTo>
                  <a:lnTo>
                    <a:pt x="974" y="274"/>
                  </a:lnTo>
                  <a:lnTo>
                    <a:pt x="978" y="280"/>
                  </a:lnTo>
                  <a:lnTo>
                    <a:pt x="984" y="282"/>
                  </a:lnTo>
                  <a:lnTo>
                    <a:pt x="988" y="288"/>
                  </a:lnTo>
                  <a:lnTo>
                    <a:pt x="990" y="290"/>
                  </a:lnTo>
                  <a:lnTo>
                    <a:pt x="988" y="294"/>
                  </a:lnTo>
                  <a:lnTo>
                    <a:pt x="988" y="294"/>
                  </a:lnTo>
                  <a:lnTo>
                    <a:pt x="986" y="294"/>
                  </a:lnTo>
                  <a:lnTo>
                    <a:pt x="986" y="294"/>
                  </a:lnTo>
                  <a:lnTo>
                    <a:pt x="982" y="292"/>
                  </a:lnTo>
                  <a:lnTo>
                    <a:pt x="978" y="290"/>
                  </a:lnTo>
                  <a:lnTo>
                    <a:pt x="978" y="290"/>
                  </a:lnTo>
                  <a:lnTo>
                    <a:pt x="974" y="288"/>
                  </a:lnTo>
                  <a:lnTo>
                    <a:pt x="970" y="288"/>
                  </a:lnTo>
                  <a:lnTo>
                    <a:pt x="970" y="288"/>
                  </a:lnTo>
                  <a:lnTo>
                    <a:pt x="964" y="288"/>
                  </a:lnTo>
                  <a:lnTo>
                    <a:pt x="964" y="288"/>
                  </a:lnTo>
                  <a:lnTo>
                    <a:pt x="956" y="280"/>
                  </a:lnTo>
                  <a:lnTo>
                    <a:pt x="952" y="278"/>
                  </a:lnTo>
                  <a:lnTo>
                    <a:pt x="948" y="276"/>
                  </a:lnTo>
                  <a:lnTo>
                    <a:pt x="948" y="276"/>
                  </a:lnTo>
                  <a:lnTo>
                    <a:pt x="944" y="276"/>
                  </a:lnTo>
                  <a:lnTo>
                    <a:pt x="944" y="276"/>
                  </a:lnTo>
                  <a:lnTo>
                    <a:pt x="940" y="280"/>
                  </a:lnTo>
                  <a:lnTo>
                    <a:pt x="938" y="284"/>
                  </a:lnTo>
                  <a:lnTo>
                    <a:pt x="938" y="288"/>
                  </a:lnTo>
                  <a:lnTo>
                    <a:pt x="942" y="292"/>
                  </a:lnTo>
                  <a:lnTo>
                    <a:pt x="942" y="292"/>
                  </a:lnTo>
                  <a:lnTo>
                    <a:pt x="946" y="294"/>
                  </a:lnTo>
                  <a:lnTo>
                    <a:pt x="952" y="298"/>
                  </a:lnTo>
                  <a:lnTo>
                    <a:pt x="954" y="300"/>
                  </a:lnTo>
                  <a:lnTo>
                    <a:pt x="954" y="302"/>
                  </a:lnTo>
                  <a:lnTo>
                    <a:pt x="954" y="304"/>
                  </a:lnTo>
                  <a:lnTo>
                    <a:pt x="950" y="306"/>
                  </a:lnTo>
                  <a:lnTo>
                    <a:pt x="950" y="306"/>
                  </a:lnTo>
                  <a:lnTo>
                    <a:pt x="944" y="306"/>
                  </a:lnTo>
                  <a:lnTo>
                    <a:pt x="944" y="306"/>
                  </a:lnTo>
                  <a:lnTo>
                    <a:pt x="936" y="304"/>
                  </a:lnTo>
                  <a:lnTo>
                    <a:pt x="930" y="300"/>
                  </a:lnTo>
                  <a:lnTo>
                    <a:pt x="930" y="300"/>
                  </a:lnTo>
                  <a:lnTo>
                    <a:pt x="922" y="294"/>
                  </a:lnTo>
                  <a:lnTo>
                    <a:pt x="914" y="290"/>
                  </a:lnTo>
                  <a:lnTo>
                    <a:pt x="914" y="290"/>
                  </a:lnTo>
                  <a:lnTo>
                    <a:pt x="914" y="286"/>
                  </a:lnTo>
                  <a:lnTo>
                    <a:pt x="914" y="284"/>
                  </a:lnTo>
                  <a:lnTo>
                    <a:pt x="918" y="276"/>
                  </a:lnTo>
                  <a:lnTo>
                    <a:pt x="920" y="270"/>
                  </a:lnTo>
                  <a:lnTo>
                    <a:pt x="920" y="262"/>
                  </a:lnTo>
                  <a:lnTo>
                    <a:pt x="920" y="262"/>
                  </a:lnTo>
                  <a:lnTo>
                    <a:pt x="918" y="260"/>
                  </a:lnTo>
                  <a:lnTo>
                    <a:pt x="914" y="256"/>
                  </a:lnTo>
                  <a:lnTo>
                    <a:pt x="904" y="252"/>
                  </a:lnTo>
                  <a:lnTo>
                    <a:pt x="904" y="252"/>
                  </a:lnTo>
                  <a:lnTo>
                    <a:pt x="900" y="250"/>
                  </a:lnTo>
                  <a:lnTo>
                    <a:pt x="898" y="246"/>
                  </a:lnTo>
                  <a:lnTo>
                    <a:pt x="896" y="240"/>
                  </a:lnTo>
                  <a:lnTo>
                    <a:pt x="898" y="236"/>
                  </a:lnTo>
                  <a:lnTo>
                    <a:pt x="898" y="236"/>
                  </a:lnTo>
                  <a:lnTo>
                    <a:pt x="902" y="234"/>
                  </a:lnTo>
                  <a:lnTo>
                    <a:pt x="906" y="234"/>
                  </a:lnTo>
                  <a:lnTo>
                    <a:pt x="906" y="234"/>
                  </a:lnTo>
                  <a:lnTo>
                    <a:pt x="906" y="234"/>
                  </a:lnTo>
                  <a:lnTo>
                    <a:pt x="906" y="234"/>
                  </a:lnTo>
                  <a:lnTo>
                    <a:pt x="910" y="242"/>
                  </a:lnTo>
                  <a:lnTo>
                    <a:pt x="918" y="250"/>
                  </a:lnTo>
                  <a:lnTo>
                    <a:pt x="918" y="250"/>
                  </a:lnTo>
                  <a:lnTo>
                    <a:pt x="922" y="252"/>
                  </a:lnTo>
                  <a:lnTo>
                    <a:pt x="926" y="252"/>
                  </a:lnTo>
                  <a:lnTo>
                    <a:pt x="926" y="252"/>
                  </a:lnTo>
                  <a:lnTo>
                    <a:pt x="930" y="252"/>
                  </a:lnTo>
                  <a:lnTo>
                    <a:pt x="930" y="252"/>
                  </a:lnTo>
                  <a:lnTo>
                    <a:pt x="936" y="252"/>
                  </a:lnTo>
                  <a:lnTo>
                    <a:pt x="936" y="252"/>
                  </a:lnTo>
                  <a:lnTo>
                    <a:pt x="938" y="252"/>
                  </a:lnTo>
                  <a:lnTo>
                    <a:pt x="938" y="252"/>
                  </a:lnTo>
                  <a:lnTo>
                    <a:pt x="944" y="254"/>
                  </a:lnTo>
                  <a:lnTo>
                    <a:pt x="948" y="256"/>
                  </a:lnTo>
                  <a:lnTo>
                    <a:pt x="952" y="260"/>
                  </a:lnTo>
                  <a:lnTo>
                    <a:pt x="956" y="262"/>
                  </a:lnTo>
                  <a:lnTo>
                    <a:pt x="956" y="262"/>
                  </a:lnTo>
                  <a:lnTo>
                    <a:pt x="962" y="262"/>
                  </a:lnTo>
                  <a:lnTo>
                    <a:pt x="962" y="262"/>
                  </a:lnTo>
                  <a:lnTo>
                    <a:pt x="970" y="262"/>
                  </a:lnTo>
                  <a:lnTo>
                    <a:pt x="980" y="260"/>
                  </a:lnTo>
                  <a:lnTo>
                    <a:pt x="990" y="256"/>
                  </a:lnTo>
                  <a:lnTo>
                    <a:pt x="998" y="252"/>
                  </a:lnTo>
                  <a:lnTo>
                    <a:pt x="1006" y="248"/>
                  </a:lnTo>
                  <a:lnTo>
                    <a:pt x="1010" y="242"/>
                  </a:lnTo>
                  <a:lnTo>
                    <a:pt x="1010" y="236"/>
                  </a:lnTo>
                  <a:lnTo>
                    <a:pt x="1006" y="230"/>
                  </a:lnTo>
                  <a:lnTo>
                    <a:pt x="1006" y="230"/>
                  </a:lnTo>
                  <a:lnTo>
                    <a:pt x="996" y="220"/>
                  </a:lnTo>
                  <a:lnTo>
                    <a:pt x="992" y="216"/>
                  </a:lnTo>
                  <a:lnTo>
                    <a:pt x="990" y="208"/>
                  </a:lnTo>
                  <a:lnTo>
                    <a:pt x="990" y="208"/>
                  </a:lnTo>
                  <a:lnTo>
                    <a:pt x="972" y="206"/>
                  </a:lnTo>
                  <a:lnTo>
                    <a:pt x="962" y="202"/>
                  </a:lnTo>
                  <a:lnTo>
                    <a:pt x="956" y="198"/>
                  </a:lnTo>
                  <a:lnTo>
                    <a:pt x="956" y="198"/>
                  </a:lnTo>
                  <a:lnTo>
                    <a:pt x="952" y="192"/>
                  </a:lnTo>
                  <a:lnTo>
                    <a:pt x="950" y="186"/>
                  </a:lnTo>
                  <a:lnTo>
                    <a:pt x="946" y="182"/>
                  </a:lnTo>
                  <a:lnTo>
                    <a:pt x="942" y="180"/>
                  </a:lnTo>
                  <a:lnTo>
                    <a:pt x="942" y="180"/>
                  </a:lnTo>
                  <a:lnTo>
                    <a:pt x="934" y="182"/>
                  </a:lnTo>
                  <a:lnTo>
                    <a:pt x="934" y="182"/>
                  </a:lnTo>
                  <a:lnTo>
                    <a:pt x="924" y="184"/>
                  </a:lnTo>
                  <a:lnTo>
                    <a:pt x="912" y="186"/>
                  </a:lnTo>
                  <a:lnTo>
                    <a:pt x="912" y="186"/>
                  </a:lnTo>
                  <a:lnTo>
                    <a:pt x="906" y="184"/>
                  </a:lnTo>
                  <a:lnTo>
                    <a:pt x="904" y="182"/>
                  </a:lnTo>
                  <a:lnTo>
                    <a:pt x="902" y="178"/>
                  </a:lnTo>
                  <a:lnTo>
                    <a:pt x="902" y="178"/>
                  </a:lnTo>
                  <a:lnTo>
                    <a:pt x="904" y="172"/>
                  </a:lnTo>
                  <a:lnTo>
                    <a:pt x="904" y="168"/>
                  </a:lnTo>
                  <a:lnTo>
                    <a:pt x="904" y="166"/>
                  </a:lnTo>
                  <a:lnTo>
                    <a:pt x="900" y="162"/>
                  </a:lnTo>
                  <a:lnTo>
                    <a:pt x="900" y="162"/>
                  </a:lnTo>
                  <a:lnTo>
                    <a:pt x="890" y="158"/>
                  </a:lnTo>
                  <a:lnTo>
                    <a:pt x="880" y="154"/>
                  </a:lnTo>
                  <a:lnTo>
                    <a:pt x="880" y="154"/>
                  </a:lnTo>
                  <a:lnTo>
                    <a:pt x="876" y="150"/>
                  </a:lnTo>
                  <a:lnTo>
                    <a:pt x="872" y="146"/>
                  </a:lnTo>
                  <a:lnTo>
                    <a:pt x="868" y="142"/>
                  </a:lnTo>
                  <a:lnTo>
                    <a:pt x="862" y="138"/>
                  </a:lnTo>
                  <a:lnTo>
                    <a:pt x="862" y="138"/>
                  </a:lnTo>
                  <a:lnTo>
                    <a:pt x="856" y="136"/>
                  </a:lnTo>
                  <a:lnTo>
                    <a:pt x="856" y="136"/>
                  </a:lnTo>
                  <a:lnTo>
                    <a:pt x="846" y="138"/>
                  </a:lnTo>
                  <a:lnTo>
                    <a:pt x="836" y="142"/>
                  </a:lnTo>
                  <a:lnTo>
                    <a:pt x="826" y="144"/>
                  </a:lnTo>
                  <a:lnTo>
                    <a:pt x="818" y="146"/>
                  </a:lnTo>
                  <a:lnTo>
                    <a:pt x="818" y="146"/>
                  </a:lnTo>
                  <a:lnTo>
                    <a:pt x="818" y="146"/>
                  </a:lnTo>
                  <a:lnTo>
                    <a:pt x="818" y="146"/>
                  </a:lnTo>
                  <a:lnTo>
                    <a:pt x="814" y="146"/>
                  </a:lnTo>
                  <a:lnTo>
                    <a:pt x="812" y="144"/>
                  </a:lnTo>
                  <a:lnTo>
                    <a:pt x="810" y="142"/>
                  </a:lnTo>
                  <a:lnTo>
                    <a:pt x="806" y="142"/>
                  </a:lnTo>
                  <a:lnTo>
                    <a:pt x="806" y="142"/>
                  </a:lnTo>
                  <a:lnTo>
                    <a:pt x="806" y="142"/>
                  </a:lnTo>
                  <a:lnTo>
                    <a:pt x="806" y="142"/>
                  </a:lnTo>
                  <a:lnTo>
                    <a:pt x="800" y="142"/>
                  </a:lnTo>
                  <a:lnTo>
                    <a:pt x="796" y="144"/>
                  </a:lnTo>
                  <a:lnTo>
                    <a:pt x="786" y="150"/>
                  </a:lnTo>
                  <a:lnTo>
                    <a:pt x="778" y="158"/>
                  </a:lnTo>
                  <a:lnTo>
                    <a:pt x="768" y="164"/>
                  </a:lnTo>
                  <a:lnTo>
                    <a:pt x="768" y="164"/>
                  </a:lnTo>
                  <a:lnTo>
                    <a:pt x="752" y="168"/>
                  </a:lnTo>
                  <a:lnTo>
                    <a:pt x="738" y="170"/>
                  </a:lnTo>
                  <a:lnTo>
                    <a:pt x="738" y="170"/>
                  </a:lnTo>
                  <a:lnTo>
                    <a:pt x="736" y="170"/>
                  </a:lnTo>
                  <a:lnTo>
                    <a:pt x="736" y="170"/>
                  </a:lnTo>
                  <a:lnTo>
                    <a:pt x="732" y="170"/>
                  </a:lnTo>
                  <a:lnTo>
                    <a:pt x="728" y="168"/>
                  </a:lnTo>
                  <a:lnTo>
                    <a:pt x="728" y="168"/>
                  </a:lnTo>
                  <a:lnTo>
                    <a:pt x="718" y="166"/>
                  </a:lnTo>
                  <a:lnTo>
                    <a:pt x="718" y="166"/>
                  </a:lnTo>
                  <a:lnTo>
                    <a:pt x="716" y="166"/>
                  </a:lnTo>
                  <a:lnTo>
                    <a:pt x="716" y="166"/>
                  </a:lnTo>
                  <a:lnTo>
                    <a:pt x="710" y="168"/>
                  </a:lnTo>
                  <a:lnTo>
                    <a:pt x="706" y="174"/>
                  </a:lnTo>
                  <a:lnTo>
                    <a:pt x="704" y="178"/>
                  </a:lnTo>
                  <a:lnTo>
                    <a:pt x="700" y="182"/>
                  </a:lnTo>
                  <a:lnTo>
                    <a:pt x="700" y="182"/>
                  </a:lnTo>
                  <a:lnTo>
                    <a:pt x="694" y="186"/>
                  </a:lnTo>
                  <a:lnTo>
                    <a:pt x="688" y="186"/>
                  </a:lnTo>
                  <a:lnTo>
                    <a:pt x="688" y="186"/>
                  </a:lnTo>
                  <a:lnTo>
                    <a:pt x="684" y="186"/>
                  </a:lnTo>
                  <a:lnTo>
                    <a:pt x="684" y="186"/>
                  </a:lnTo>
                  <a:lnTo>
                    <a:pt x="678" y="184"/>
                  </a:lnTo>
                  <a:lnTo>
                    <a:pt x="678" y="184"/>
                  </a:lnTo>
                  <a:lnTo>
                    <a:pt x="674" y="184"/>
                  </a:lnTo>
                  <a:lnTo>
                    <a:pt x="674" y="184"/>
                  </a:lnTo>
                  <a:lnTo>
                    <a:pt x="672" y="198"/>
                  </a:lnTo>
                  <a:lnTo>
                    <a:pt x="670" y="210"/>
                  </a:lnTo>
                  <a:lnTo>
                    <a:pt x="666" y="216"/>
                  </a:lnTo>
                  <a:lnTo>
                    <a:pt x="662" y="220"/>
                  </a:lnTo>
                  <a:lnTo>
                    <a:pt x="656" y="224"/>
                  </a:lnTo>
                  <a:lnTo>
                    <a:pt x="648" y="224"/>
                  </a:lnTo>
                  <a:lnTo>
                    <a:pt x="648" y="224"/>
                  </a:lnTo>
                  <a:lnTo>
                    <a:pt x="646" y="224"/>
                  </a:lnTo>
                  <a:lnTo>
                    <a:pt x="646" y="224"/>
                  </a:lnTo>
                  <a:lnTo>
                    <a:pt x="642" y="234"/>
                  </a:lnTo>
                  <a:lnTo>
                    <a:pt x="640" y="238"/>
                  </a:lnTo>
                  <a:lnTo>
                    <a:pt x="636" y="244"/>
                  </a:lnTo>
                  <a:lnTo>
                    <a:pt x="636" y="244"/>
                  </a:lnTo>
                  <a:lnTo>
                    <a:pt x="620" y="256"/>
                  </a:lnTo>
                  <a:lnTo>
                    <a:pt x="604" y="268"/>
                  </a:lnTo>
                  <a:lnTo>
                    <a:pt x="604" y="268"/>
                  </a:lnTo>
                  <a:lnTo>
                    <a:pt x="578" y="284"/>
                  </a:lnTo>
                  <a:lnTo>
                    <a:pt x="554" y="300"/>
                  </a:lnTo>
                  <a:lnTo>
                    <a:pt x="554" y="300"/>
                  </a:lnTo>
                  <a:lnTo>
                    <a:pt x="542" y="308"/>
                  </a:lnTo>
                  <a:lnTo>
                    <a:pt x="528" y="314"/>
                  </a:lnTo>
                  <a:lnTo>
                    <a:pt x="514" y="322"/>
                  </a:lnTo>
                  <a:lnTo>
                    <a:pt x="510" y="326"/>
                  </a:lnTo>
                  <a:lnTo>
                    <a:pt x="508" y="330"/>
                  </a:lnTo>
                  <a:lnTo>
                    <a:pt x="508" y="330"/>
                  </a:lnTo>
                  <a:lnTo>
                    <a:pt x="506" y="336"/>
                  </a:lnTo>
                  <a:lnTo>
                    <a:pt x="506" y="342"/>
                  </a:lnTo>
                  <a:lnTo>
                    <a:pt x="508" y="346"/>
                  </a:lnTo>
                  <a:lnTo>
                    <a:pt x="508" y="352"/>
                  </a:lnTo>
                  <a:lnTo>
                    <a:pt x="508" y="352"/>
                  </a:lnTo>
                  <a:lnTo>
                    <a:pt x="504" y="358"/>
                  </a:lnTo>
                  <a:lnTo>
                    <a:pt x="502" y="364"/>
                  </a:lnTo>
                  <a:lnTo>
                    <a:pt x="498" y="368"/>
                  </a:lnTo>
                  <a:lnTo>
                    <a:pt x="496" y="374"/>
                  </a:lnTo>
                  <a:lnTo>
                    <a:pt x="496" y="374"/>
                  </a:lnTo>
                  <a:lnTo>
                    <a:pt x="498" y="378"/>
                  </a:lnTo>
                  <a:lnTo>
                    <a:pt x="502" y="380"/>
                  </a:lnTo>
                  <a:lnTo>
                    <a:pt x="506" y="384"/>
                  </a:lnTo>
                  <a:lnTo>
                    <a:pt x="508" y="388"/>
                  </a:lnTo>
                  <a:lnTo>
                    <a:pt x="508" y="388"/>
                  </a:lnTo>
                  <a:lnTo>
                    <a:pt x="506" y="392"/>
                  </a:lnTo>
                  <a:lnTo>
                    <a:pt x="504" y="398"/>
                  </a:lnTo>
                  <a:lnTo>
                    <a:pt x="502" y="402"/>
                  </a:lnTo>
                  <a:lnTo>
                    <a:pt x="502" y="408"/>
                  </a:lnTo>
                  <a:lnTo>
                    <a:pt x="502" y="408"/>
                  </a:lnTo>
                  <a:lnTo>
                    <a:pt x="506" y="412"/>
                  </a:lnTo>
                  <a:lnTo>
                    <a:pt x="510" y="418"/>
                  </a:lnTo>
                  <a:lnTo>
                    <a:pt x="514" y="420"/>
                  </a:lnTo>
                  <a:lnTo>
                    <a:pt x="520" y="422"/>
                  </a:lnTo>
                  <a:lnTo>
                    <a:pt x="520" y="422"/>
                  </a:lnTo>
                  <a:lnTo>
                    <a:pt x="520" y="422"/>
                  </a:lnTo>
                  <a:lnTo>
                    <a:pt x="520" y="422"/>
                  </a:lnTo>
                  <a:lnTo>
                    <a:pt x="528" y="420"/>
                  </a:lnTo>
                  <a:lnTo>
                    <a:pt x="536" y="416"/>
                  </a:lnTo>
                  <a:lnTo>
                    <a:pt x="550" y="406"/>
                  </a:lnTo>
                  <a:lnTo>
                    <a:pt x="550" y="406"/>
                  </a:lnTo>
                  <a:lnTo>
                    <a:pt x="560" y="398"/>
                  </a:lnTo>
                  <a:lnTo>
                    <a:pt x="566" y="394"/>
                  </a:lnTo>
                  <a:lnTo>
                    <a:pt x="572" y="392"/>
                  </a:lnTo>
                  <a:lnTo>
                    <a:pt x="572" y="392"/>
                  </a:lnTo>
                  <a:lnTo>
                    <a:pt x="574" y="392"/>
                  </a:lnTo>
                  <a:lnTo>
                    <a:pt x="574" y="392"/>
                  </a:lnTo>
                  <a:lnTo>
                    <a:pt x="578" y="396"/>
                  </a:lnTo>
                  <a:lnTo>
                    <a:pt x="578" y="400"/>
                  </a:lnTo>
                  <a:lnTo>
                    <a:pt x="578" y="406"/>
                  </a:lnTo>
                  <a:lnTo>
                    <a:pt x="576" y="410"/>
                  </a:lnTo>
                  <a:lnTo>
                    <a:pt x="576" y="410"/>
                  </a:lnTo>
                  <a:lnTo>
                    <a:pt x="570" y="414"/>
                  </a:lnTo>
                  <a:lnTo>
                    <a:pt x="568" y="416"/>
                  </a:lnTo>
                  <a:lnTo>
                    <a:pt x="570" y="420"/>
                  </a:lnTo>
                  <a:lnTo>
                    <a:pt x="570" y="420"/>
                  </a:lnTo>
                  <a:lnTo>
                    <a:pt x="570" y="422"/>
                  </a:lnTo>
                  <a:lnTo>
                    <a:pt x="574" y="424"/>
                  </a:lnTo>
                  <a:lnTo>
                    <a:pt x="578" y="426"/>
                  </a:lnTo>
                  <a:lnTo>
                    <a:pt x="578" y="426"/>
                  </a:lnTo>
                  <a:lnTo>
                    <a:pt x="582" y="430"/>
                  </a:lnTo>
                  <a:lnTo>
                    <a:pt x="584" y="434"/>
                  </a:lnTo>
                  <a:lnTo>
                    <a:pt x="582" y="438"/>
                  </a:lnTo>
                  <a:lnTo>
                    <a:pt x="582" y="444"/>
                  </a:lnTo>
                  <a:lnTo>
                    <a:pt x="582" y="444"/>
                  </a:lnTo>
                  <a:lnTo>
                    <a:pt x="586" y="446"/>
                  </a:lnTo>
                  <a:lnTo>
                    <a:pt x="588" y="450"/>
                  </a:lnTo>
                  <a:lnTo>
                    <a:pt x="588" y="450"/>
                  </a:lnTo>
                  <a:lnTo>
                    <a:pt x="588" y="456"/>
                  </a:lnTo>
                  <a:lnTo>
                    <a:pt x="586" y="462"/>
                  </a:lnTo>
                  <a:lnTo>
                    <a:pt x="586" y="462"/>
                  </a:lnTo>
                  <a:lnTo>
                    <a:pt x="588" y="468"/>
                  </a:lnTo>
                  <a:lnTo>
                    <a:pt x="588" y="470"/>
                  </a:lnTo>
                  <a:lnTo>
                    <a:pt x="592" y="470"/>
                  </a:lnTo>
                  <a:lnTo>
                    <a:pt x="592" y="470"/>
                  </a:lnTo>
                  <a:lnTo>
                    <a:pt x="600" y="468"/>
                  </a:lnTo>
                  <a:lnTo>
                    <a:pt x="600" y="468"/>
                  </a:lnTo>
                  <a:lnTo>
                    <a:pt x="606" y="466"/>
                  </a:lnTo>
                  <a:lnTo>
                    <a:pt x="610" y="464"/>
                  </a:lnTo>
                  <a:lnTo>
                    <a:pt x="616" y="456"/>
                  </a:lnTo>
                  <a:lnTo>
                    <a:pt x="616" y="456"/>
                  </a:lnTo>
                  <a:lnTo>
                    <a:pt x="622" y="454"/>
                  </a:lnTo>
                  <a:lnTo>
                    <a:pt x="626" y="452"/>
                  </a:lnTo>
                  <a:lnTo>
                    <a:pt x="636" y="450"/>
                  </a:lnTo>
                  <a:lnTo>
                    <a:pt x="636" y="450"/>
                  </a:lnTo>
                  <a:lnTo>
                    <a:pt x="642" y="448"/>
                  </a:lnTo>
                  <a:lnTo>
                    <a:pt x="644" y="444"/>
                  </a:lnTo>
                  <a:lnTo>
                    <a:pt x="644" y="440"/>
                  </a:lnTo>
                  <a:lnTo>
                    <a:pt x="644" y="434"/>
                  </a:lnTo>
                  <a:lnTo>
                    <a:pt x="642" y="424"/>
                  </a:lnTo>
                  <a:lnTo>
                    <a:pt x="644" y="418"/>
                  </a:lnTo>
                  <a:lnTo>
                    <a:pt x="646" y="414"/>
                  </a:lnTo>
                  <a:lnTo>
                    <a:pt x="646" y="414"/>
                  </a:lnTo>
                  <a:lnTo>
                    <a:pt x="650" y="410"/>
                  </a:lnTo>
                  <a:lnTo>
                    <a:pt x="656" y="406"/>
                  </a:lnTo>
                  <a:lnTo>
                    <a:pt x="666" y="400"/>
                  </a:lnTo>
                  <a:lnTo>
                    <a:pt x="668" y="396"/>
                  </a:lnTo>
                  <a:lnTo>
                    <a:pt x="670" y="394"/>
                  </a:lnTo>
                  <a:lnTo>
                    <a:pt x="666" y="390"/>
                  </a:lnTo>
                  <a:lnTo>
                    <a:pt x="658" y="386"/>
                  </a:lnTo>
                  <a:lnTo>
                    <a:pt x="658" y="386"/>
                  </a:lnTo>
                  <a:lnTo>
                    <a:pt x="662" y="382"/>
                  </a:lnTo>
                  <a:lnTo>
                    <a:pt x="666" y="382"/>
                  </a:lnTo>
                  <a:lnTo>
                    <a:pt x="666" y="382"/>
                  </a:lnTo>
                  <a:lnTo>
                    <a:pt x="672" y="382"/>
                  </a:lnTo>
                  <a:lnTo>
                    <a:pt x="672" y="382"/>
                  </a:lnTo>
                  <a:lnTo>
                    <a:pt x="678" y="384"/>
                  </a:lnTo>
                  <a:lnTo>
                    <a:pt x="678" y="384"/>
                  </a:lnTo>
                  <a:lnTo>
                    <a:pt x="682" y="382"/>
                  </a:lnTo>
                  <a:lnTo>
                    <a:pt x="686" y="380"/>
                  </a:lnTo>
                  <a:lnTo>
                    <a:pt x="686" y="380"/>
                  </a:lnTo>
                  <a:lnTo>
                    <a:pt x="686" y="378"/>
                  </a:lnTo>
                  <a:lnTo>
                    <a:pt x="686" y="374"/>
                  </a:lnTo>
                  <a:lnTo>
                    <a:pt x="682" y="370"/>
                  </a:lnTo>
                  <a:lnTo>
                    <a:pt x="670" y="362"/>
                  </a:lnTo>
                  <a:lnTo>
                    <a:pt x="670" y="362"/>
                  </a:lnTo>
                  <a:lnTo>
                    <a:pt x="666" y="358"/>
                  </a:lnTo>
                  <a:lnTo>
                    <a:pt x="664" y="354"/>
                  </a:lnTo>
                  <a:lnTo>
                    <a:pt x="664" y="348"/>
                  </a:lnTo>
                  <a:lnTo>
                    <a:pt x="668" y="342"/>
                  </a:lnTo>
                  <a:lnTo>
                    <a:pt x="668" y="342"/>
                  </a:lnTo>
                  <a:lnTo>
                    <a:pt x="674" y="330"/>
                  </a:lnTo>
                  <a:lnTo>
                    <a:pt x="678" y="318"/>
                  </a:lnTo>
                  <a:lnTo>
                    <a:pt x="678" y="318"/>
                  </a:lnTo>
                  <a:lnTo>
                    <a:pt x="692" y="314"/>
                  </a:lnTo>
                  <a:lnTo>
                    <a:pt x="704" y="310"/>
                  </a:lnTo>
                  <a:lnTo>
                    <a:pt x="704" y="310"/>
                  </a:lnTo>
                  <a:lnTo>
                    <a:pt x="712" y="308"/>
                  </a:lnTo>
                  <a:lnTo>
                    <a:pt x="716" y="304"/>
                  </a:lnTo>
                  <a:lnTo>
                    <a:pt x="722" y="294"/>
                  </a:lnTo>
                  <a:lnTo>
                    <a:pt x="722" y="294"/>
                  </a:lnTo>
                  <a:lnTo>
                    <a:pt x="736" y="276"/>
                  </a:lnTo>
                  <a:lnTo>
                    <a:pt x="754" y="260"/>
                  </a:lnTo>
                  <a:lnTo>
                    <a:pt x="754" y="260"/>
                  </a:lnTo>
                  <a:lnTo>
                    <a:pt x="762" y="258"/>
                  </a:lnTo>
                  <a:lnTo>
                    <a:pt x="770" y="256"/>
                  </a:lnTo>
                  <a:lnTo>
                    <a:pt x="770" y="256"/>
                  </a:lnTo>
                  <a:lnTo>
                    <a:pt x="778" y="258"/>
                  </a:lnTo>
                  <a:lnTo>
                    <a:pt x="784" y="262"/>
                  </a:lnTo>
                  <a:lnTo>
                    <a:pt x="786" y="266"/>
                  </a:lnTo>
                  <a:lnTo>
                    <a:pt x="786" y="270"/>
                  </a:lnTo>
                  <a:lnTo>
                    <a:pt x="786" y="274"/>
                  </a:lnTo>
                  <a:lnTo>
                    <a:pt x="786" y="274"/>
                  </a:lnTo>
                  <a:lnTo>
                    <a:pt x="780" y="280"/>
                  </a:lnTo>
                  <a:lnTo>
                    <a:pt x="774" y="286"/>
                  </a:lnTo>
                  <a:lnTo>
                    <a:pt x="758" y="294"/>
                  </a:lnTo>
                  <a:lnTo>
                    <a:pt x="742" y="302"/>
                  </a:lnTo>
                  <a:lnTo>
                    <a:pt x="734" y="306"/>
                  </a:lnTo>
                  <a:lnTo>
                    <a:pt x="728" y="312"/>
                  </a:lnTo>
                  <a:lnTo>
                    <a:pt x="728" y="312"/>
                  </a:lnTo>
                  <a:lnTo>
                    <a:pt x="726" y="316"/>
                  </a:lnTo>
                  <a:lnTo>
                    <a:pt x="724" y="322"/>
                  </a:lnTo>
                  <a:lnTo>
                    <a:pt x="724" y="334"/>
                  </a:lnTo>
                  <a:lnTo>
                    <a:pt x="724" y="334"/>
                  </a:lnTo>
                  <a:lnTo>
                    <a:pt x="722" y="346"/>
                  </a:lnTo>
                  <a:lnTo>
                    <a:pt x="718" y="356"/>
                  </a:lnTo>
                  <a:lnTo>
                    <a:pt x="718" y="356"/>
                  </a:lnTo>
                  <a:lnTo>
                    <a:pt x="714" y="366"/>
                  </a:lnTo>
                  <a:lnTo>
                    <a:pt x="712" y="372"/>
                  </a:lnTo>
                  <a:lnTo>
                    <a:pt x="714" y="376"/>
                  </a:lnTo>
                  <a:lnTo>
                    <a:pt x="714" y="376"/>
                  </a:lnTo>
                  <a:lnTo>
                    <a:pt x="720" y="378"/>
                  </a:lnTo>
                  <a:lnTo>
                    <a:pt x="726" y="380"/>
                  </a:lnTo>
                  <a:lnTo>
                    <a:pt x="738" y="382"/>
                  </a:lnTo>
                  <a:lnTo>
                    <a:pt x="738" y="382"/>
                  </a:lnTo>
                  <a:lnTo>
                    <a:pt x="748" y="384"/>
                  </a:lnTo>
                  <a:lnTo>
                    <a:pt x="748" y="384"/>
                  </a:lnTo>
                  <a:lnTo>
                    <a:pt x="752" y="384"/>
                  </a:lnTo>
                  <a:lnTo>
                    <a:pt x="758" y="382"/>
                  </a:lnTo>
                  <a:lnTo>
                    <a:pt x="758" y="382"/>
                  </a:lnTo>
                  <a:lnTo>
                    <a:pt x="770" y="376"/>
                  </a:lnTo>
                  <a:lnTo>
                    <a:pt x="782" y="372"/>
                  </a:lnTo>
                  <a:lnTo>
                    <a:pt x="782" y="372"/>
                  </a:lnTo>
                  <a:lnTo>
                    <a:pt x="790" y="370"/>
                  </a:lnTo>
                  <a:lnTo>
                    <a:pt x="798" y="368"/>
                  </a:lnTo>
                  <a:lnTo>
                    <a:pt x="798" y="368"/>
                  </a:lnTo>
                  <a:lnTo>
                    <a:pt x="804" y="370"/>
                  </a:lnTo>
                  <a:lnTo>
                    <a:pt x="806" y="370"/>
                  </a:lnTo>
                  <a:lnTo>
                    <a:pt x="806" y="370"/>
                  </a:lnTo>
                  <a:lnTo>
                    <a:pt x="810" y="374"/>
                  </a:lnTo>
                  <a:lnTo>
                    <a:pt x="810" y="380"/>
                  </a:lnTo>
                  <a:lnTo>
                    <a:pt x="810" y="392"/>
                  </a:lnTo>
                  <a:lnTo>
                    <a:pt x="810" y="392"/>
                  </a:lnTo>
                  <a:lnTo>
                    <a:pt x="806" y="392"/>
                  </a:lnTo>
                  <a:lnTo>
                    <a:pt x="806" y="392"/>
                  </a:lnTo>
                  <a:lnTo>
                    <a:pt x="790" y="390"/>
                  </a:lnTo>
                  <a:lnTo>
                    <a:pt x="790" y="390"/>
                  </a:lnTo>
                  <a:lnTo>
                    <a:pt x="772" y="388"/>
                  </a:lnTo>
                  <a:lnTo>
                    <a:pt x="772" y="388"/>
                  </a:lnTo>
                  <a:lnTo>
                    <a:pt x="762" y="388"/>
                  </a:lnTo>
                  <a:lnTo>
                    <a:pt x="762" y="388"/>
                  </a:lnTo>
                  <a:lnTo>
                    <a:pt x="754" y="390"/>
                  </a:lnTo>
                  <a:lnTo>
                    <a:pt x="748" y="394"/>
                  </a:lnTo>
                  <a:lnTo>
                    <a:pt x="746" y="398"/>
                  </a:lnTo>
                  <a:lnTo>
                    <a:pt x="746" y="402"/>
                  </a:lnTo>
                  <a:lnTo>
                    <a:pt x="746" y="412"/>
                  </a:lnTo>
                  <a:lnTo>
                    <a:pt x="748" y="422"/>
                  </a:lnTo>
                  <a:lnTo>
                    <a:pt x="748" y="422"/>
                  </a:lnTo>
                  <a:lnTo>
                    <a:pt x="748" y="428"/>
                  </a:lnTo>
                  <a:lnTo>
                    <a:pt x="748" y="434"/>
                  </a:lnTo>
                  <a:lnTo>
                    <a:pt x="744" y="438"/>
                  </a:lnTo>
                  <a:lnTo>
                    <a:pt x="740" y="440"/>
                  </a:lnTo>
                  <a:lnTo>
                    <a:pt x="736" y="440"/>
                  </a:lnTo>
                  <a:lnTo>
                    <a:pt x="736" y="440"/>
                  </a:lnTo>
                  <a:lnTo>
                    <a:pt x="736" y="440"/>
                  </a:lnTo>
                  <a:lnTo>
                    <a:pt x="736" y="440"/>
                  </a:lnTo>
                  <a:lnTo>
                    <a:pt x="734" y="440"/>
                  </a:lnTo>
                  <a:lnTo>
                    <a:pt x="732" y="438"/>
                  </a:lnTo>
                  <a:lnTo>
                    <a:pt x="730" y="434"/>
                  </a:lnTo>
                  <a:lnTo>
                    <a:pt x="730" y="428"/>
                  </a:lnTo>
                  <a:lnTo>
                    <a:pt x="728" y="424"/>
                  </a:lnTo>
                  <a:lnTo>
                    <a:pt x="728" y="424"/>
                  </a:lnTo>
                  <a:lnTo>
                    <a:pt x="724" y="420"/>
                  </a:lnTo>
                  <a:lnTo>
                    <a:pt x="720" y="420"/>
                  </a:lnTo>
                  <a:lnTo>
                    <a:pt x="720" y="420"/>
                  </a:lnTo>
                  <a:lnTo>
                    <a:pt x="714" y="420"/>
                  </a:lnTo>
                  <a:lnTo>
                    <a:pt x="708" y="424"/>
                  </a:lnTo>
                  <a:lnTo>
                    <a:pt x="708" y="424"/>
                  </a:lnTo>
                  <a:lnTo>
                    <a:pt x="704" y="428"/>
                  </a:lnTo>
                  <a:lnTo>
                    <a:pt x="700" y="432"/>
                  </a:lnTo>
                  <a:lnTo>
                    <a:pt x="700" y="432"/>
                  </a:lnTo>
                  <a:lnTo>
                    <a:pt x="694" y="436"/>
                  </a:lnTo>
                  <a:lnTo>
                    <a:pt x="692" y="438"/>
                  </a:lnTo>
                  <a:lnTo>
                    <a:pt x="690" y="440"/>
                  </a:lnTo>
                  <a:lnTo>
                    <a:pt x="690" y="440"/>
                  </a:lnTo>
                  <a:lnTo>
                    <a:pt x="690" y="442"/>
                  </a:lnTo>
                  <a:lnTo>
                    <a:pt x="690" y="444"/>
                  </a:lnTo>
                  <a:lnTo>
                    <a:pt x="694" y="448"/>
                  </a:lnTo>
                  <a:lnTo>
                    <a:pt x="694" y="448"/>
                  </a:lnTo>
                  <a:lnTo>
                    <a:pt x="694" y="458"/>
                  </a:lnTo>
                  <a:lnTo>
                    <a:pt x="694" y="458"/>
                  </a:lnTo>
                  <a:lnTo>
                    <a:pt x="692" y="468"/>
                  </a:lnTo>
                  <a:lnTo>
                    <a:pt x="692" y="472"/>
                  </a:lnTo>
                  <a:lnTo>
                    <a:pt x="690" y="476"/>
                  </a:lnTo>
                  <a:lnTo>
                    <a:pt x="690" y="476"/>
                  </a:lnTo>
                  <a:lnTo>
                    <a:pt x="684" y="480"/>
                  </a:lnTo>
                  <a:lnTo>
                    <a:pt x="680" y="480"/>
                  </a:lnTo>
                  <a:lnTo>
                    <a:pt x="680" y="480"/>
                  </a:lnTo>
                  <a:lnTo>
                    <a:pt x="678" y="480"/>
                  </a:lnTo>
                  <a:lnTo>
                    <a:pt x="678" y="480"/>
                  </a:lnTo>
                  <a:lnTo>
                    <a:pt x="678" y="480"/>
                  </a:lnTo>
                  <a:lnTo>
                    <a:pt x="678" y="480"/>
                  </a:lnTo>
                  <a:lnTo>
                    <a:pt x="670" y="482"/>
                  </a:lnTo>
                  <a:lnTo>
                    <a:pt x="670" y="482"/>
                  </a:lnTo>
                  <a:lnTo>
                    <a:pt x="666" y="484"/>
                  </a:lnTo>
                  <a:lnTo>
                    <a:pt x="664" y="488"/>
                  </a:lnTo>
                  <a:lnTo>
                    <a:pt x="660" y="498"/>
                  </a:lnTo>
                  <a:lnTo>
                    <a:pt x="660" y="498"/>
                  </a:lnTo>
                  <a:lnTo>
                    <a:pt x="654" y="496"/>
                  </a:lnTo>
                  <a:lnTo>
                    <a:pt x="648" y="492"/>
                  </a:lnTo>
                  <a:lnTo>
                    <a:pt x="648" y="492"/>
                  </a:lnTo>
                  <a:lnTo>
                    <a:pt x="646" y="490"/>
                  </a:lnTo>
                  <a:lnTo>
                    <a:pt x="646" y="488"/>
                  </a:lnTo>
                  <a:lnTo>
                    <a:pt x="648" y="482"/>
                  </a:lnTo>
                  <a:lnTo>
                    <a:pt x="648" y="482"/>
                  </a:lnTo>
                  <a:lnTo>
                    <a:pt x="648" y="476"/>
                  </a:lnTo>
                  <a:lnTo>
                    <a:pt x="646" y="474"/>
                  </a:lnTo>
                  <a:lnTo>
                    <a:pt x="644" y="472"/>
                  </a:lnTo>
                  <a:lnTo>
                    <a:pt x="640" y="472"/>
                  </a:lnTo>
                  <a:lnTo>
                    <a:pt x="640" y="472"/>
                  </a:lnTo>
                  <a:lnTo>
                    <a:pt x="632" y="472"/>
                  </a:lnTo>
                  <a:lnTo>
                    <a:pt x="632" y="472"/>
                  </a:lnTo>
                  <a:lnTo>
                    <a:pt x="626" y="474"/>
                  </a:lnTo>
                  <a:lnTo>
                    <a:pt x="622" y="478"/>
                  </a:lnTo>
                  <a:lnTo>
                    <a:pt x="612" y="486"/>
                  </a:lnTo>
                  <a:lnTo>
                    <a:pt x="602" y="496"/>
                  </a:lnTo>
                  <a:lnTo>
                    <a:pt x="596" y="498"/>
                  </a:lnTo>
                  <a:lnTo>
                    <a:pt x="588" y="500"/>
                  </a:lnTo>
                  <a:lnTo>
                    <a:pt x="588" y="500"/>
                  </a:lnTo>
                  <a:lnTo>
                    <a:pt x="584" y="492"/>
                  </a:lnTo>
                  <a:lnTo>
                    <a:pt x="576" y="490"/>
                  </a:lnTo>
                  <a:lnTo>
                    <a:pt x="576" y="490"/>
                  </a:lnTo>
                  <a:lnTo>
                    <a:pt x="572" y="490"/>
                  </a:lnTo>
                  <a:lnTo>
                    <a:pt x="566" y="492"/>
                  </a:lnTo>
                  <a:lnTo>
                    <a:pt x="554" y="502"/>
                  </a:lnTo>
                  <a:lnTo>
                    <a:pt x="554" y="502"/>
                  </a:lnTo>
                  <a:lnTo>
                    <a:pt x="546" y="496"/>
                  </a:lnTo>
                  <a:lnTo>
                    <a:pt x="538" y="490"/>
                  </a:lnTo>
                  <a:lnTo>
                    <a:pt x="536" y="484"/>
                  </a:lnTo>
                  <a:lnTo>
                    <a:pt x="536" y="480"/>
                  </a:lnTo>
                  <a:lnTo>
                    <a:pt x="538" y="476"/>
                  </a:lnTo>
                  <a:lnTo>
                    <a:pt x="542" y="472"/>
                  </a:lnTo>
                  <a:lnTo>
                    <a:pt x="542" y="472"/>
                  </a:lnTo>
                  <a:lnTo>
                    <a:pt x="546" y="468"/>
                  </a:lnTo>
                  <a:lnTo>
                    <a:pt x="550" y="464"/>
                  </a:lnTo>
                  <a:lnTo>
                    <a:pt x="550" y="464"/>
                  </a:lnTo>
                  <a:lnTo>
                    <a:pt x="552" y="462"/>
                  </a:lnTo>
                  <a:lnTo>
                    <a:pt x="552" y="460"/>
                  </a:lnTo>
                  <a:lnTo>
                    <a:pt x="550" y="456"/>
                  </a:lnTo>
                  <a:lnTo>
                    <a:pt x="552" y="454"/>
                  </a:lnTo>
                  <a:lnTo>
                    <a:pt x="552" y="454"/>
                  </a:lnTo>
                  <a:lnTo>
                    <a:pt x="558" y="446"/>
                  </a:lnTo>
                  <a:lnTo>
                    <a:pt x="560" y="442"/>
                  </a:lnTo>
                  <a:lnTo>
                    <a:pt x="562" y="436"/>
                  </a:lnTo>
                  <a:lnTo>
                    <a:pt x="562" y="436"/>
                  </a:lnTo>
                  <a:lnTo>
                    <a:pt x="562" y="430"/>
                  </a:lnTo>
                  <a:lnTo>
                    <a:pt x="562" y="424"/>
                  </a:lnTo>
                  <a:lnTo>
                    <a:pt x="558" y="420"/>
                  </a:lnTo>
                  <a:lnTo>
                    <a:pt x="554" y="420"/>
                  </a:lnTo>
                  <a:lnTo>
                    <a:pt x="554" y="420"/>
                  </a:lnTo>
                  <a:lnTo>
                    <a:pt x="544" y="422"/>
                  </a:lnTo>
                  <a:lnTo>
                    <a:pt x="532" y="430"/>
                  </a:lnTo>
                  <a:lnTo>
                    <a:pt x="532" y="430"/>
                  </a:lnTo>
                  <a:lnTo>
                    <a:pt x="520" y="438"/>
                  </a:lnTo>
                  <a:lnTo>
                    <a:pt x="516" y="444"/>
                  </a:lnTo>
                  <a:lnTo>
                    <a:pt x="512" y="450"/>
                  </a:lnTo>
                  <a:lnTo>
                    <a:pt x="512" y="450"/>
                  </a:lnTo>
                  <a:lnTo>
                    <a:pt x="514" y="456"/>
                  </a:lnTo>
                  <a:lnTo>
                    <a:pt x="516" y="462"/>
                  </a:lnTo>
                  <a:lnTo>
                    <a:pt x="520" y="468"/>
                  </a:lnTo>
                  <a:lnTo>
                    <a:pt x="522" y="474"/>
                  </a:lnTo>
                  <a:lnTo>
                    <a:pt x="522" y="474"/>
                  </a:lnTo>
                  <a:lnTo>
                    <a:pt x="522" y="484"/>
                  </a:lnTo>
                  <a:lnTo>
                    <a:pt x="518" y="496"/>
                  </a:lnTo>
                  <a:lnTo>
                    <a:pt x="514" y="500"/>
                  </a:lnTo>
                  <a:lnTo>
                    <a:pt x="510" y="502"/>
                  </a:lnTo>
                  <a:lnTo>
                    <a:pt x="504" y="504"/>
                  </a:lnTo>
                  <a:lnTo>
                    <a:pt x="496" y="506"/>
                  </a:lnTo>
                  <a:lnTo>
                    <a:pt x="496" y="506"/>
                  </a:lnTo>
                  <a:lnTo>
                    <a:pt x="494" y="506"/>
                  </a:lnTo>
                  <a:lnTo>
                    <a:pt x="494" y="506"/>
                  </a:lnTo>
                  <a:lnTo>
                    <a:pt x="480" y="504"/>
                  </a:lnTo>
                  <a:lnTo>
                    <a:pt x="480" y="504"/>
                  </a:lnTo>
                  <a:lnTo>
                    <a:pt x="474" y="504"/>
                  </a:lnTo>
                  <a:lnTo>
                    <a:pt x="468" y="508"/>
                  </a:lnTo>
                  <a:lnTo>
                    <a:pt x="468" y="508"/>
                  </a:lnTo>
                  <a:lnTo>
                    <a:pt x="464" y="512"/>
                  </a:lnTo>
                  <a:lnTo>
                    <a:pt x="462" y="516"/>
                  </a:lnTo>
                  <a:lnTo>
                    <a:pt x="460" y="522"/>
                  </a:lnTo>
                  <a:lnTo>
                    <a:pt x="458" y="526"/>
                  </a:lnTo>
                  <a:lnTo>
                    <a:pt x="458" y="526"/>
                  </a:lnTo>
                  <a:lnTo>
                    <a:pt x="452" y="530"/>
                  </a:lnTo>
                  <a:lnTo>
                    <a:pt x="446" y="534"/>
                  </a:lnTo>
                  <a:lnTo>
                    <a:pt x="434" y="540"/>
                  </a:lnTo>
                  <a:lnTo>
                    <a:pt x="434" y="540"/>
                  </a:lnTo>
                  <a:lnTo>
                    <a:pt x="426" y="544"/>
                  </a:lnTo>
                  <a:lnTo>
                    <a:pt x="422" y="550"/>
                  </a:lnTo>
                  <a:lnTo>
                    <a:pt x="412" y="560"/>
                  </a:lnTo>
                  <a:lnTo>
                    <a:pt x="412" y="560"/>
                  </a:lnTo>
                  <a:lnTo>
                    <a:pt x="408" y="562"/>
                  </a:lnTo>
                  <a:lnTo>
                    <a:pt x="402" y="564"/>
                  </a:lnTo>
                  <a:lnTo>
                    <a:pt x="392" y="568"/>
                  </a:lnTo>
                  <a:lnTo>
                    <a:pt x="392" y="568"/>
                  </a:lnTo>
                  <a:lnTo>
                    <a:pt x="386" y="572"/>
                  </a:lnTo>
                  <a:lnTo>
                    <a:pt x="384" y="578"/>
                  </a:lnTo>
                  <a:lnTo>
                    <a:pt x="380" y="582"/>
                  </a:lnTo>
                  <a:lnTo>
                    <a:pt x="374" y="584"/>
                  </a:lnTo>
                  <a:lnTo>
                    <a:pt x="374" y="584"/>
                  </a:lnTo>
                  <a:lnTo>
                    <a:pt x="368" y="584"/>
                  </a:lnTo>
                  <a:lnTo>
                    <a:pt x="368" y="584"/>
                  </a:lnTo>
                  <a:lnTo>
                    <a:pt x="362" y="584"/>
                  </a:lnTo>
                  <a:lnTo>
                    <a:pt x="362" y="584"/>
                  </a:lnTo>
                  <a:lnTo>
                    <a:pt x="360" y="582"/>
                  </a:lnTo>
                  <a:lnTo>
                    <a:pt x="360" y="578"/>
                  </a:lnTo>
                  <a:lnTo>
                    <a:pt x="360" y="576"/>
                  </a:lnTo>
                  <a:lnTo>
                    <a:pt x="360" y="574"/>
                  </a:lnTo>
                  <a:lnTo>
                    <a:pt x="360" y="574"/>
                  </a:lnTo>
                  <a:lnTo>
                    <a:pt x="356" y="572"/>
                  </a:lnTo>
                  <a:lnTo>
                    <a:pt x="356" y="572"/>
                  </a:lnTo>
                  <a:lnTo>
                    <a:pt x="352" y="574"/>
                  </a:lnTo>
                  <a:lnTo>
                    <a:pt x="348" y="578"/>
                  </a:lnTo>
                  <a:lnTo>
                    <a:pt x="344" y="588"/>
                  </a:lnTo>
                  <a:lnTo>
                    <a:pt x="344" y="588"/>
                  </a:lnTo>
                  <a:lnTo>
                    <a:pt x="346" y="592"/>
                  </a:lnTo>
                  <a:lnTo>
                    <a:pt x="346" y="594"/>
                  </a:lnTo>
                  <a:lnTo>
                    <a:pt x="344" y="598"/>
                  </a:lnTo>
                  <a:lnTo>
                    <a:pt x="344" y="598"/>
                  </a:lnTo>
                  <a:lnTo>
                    <a:pt x="340" y="598"/>
                  </a:lnTo>
                  <a:lnTo>
                    <a:pt x="340" y="598"/>
                  </a:lnTo>
                  <a:lnTo>
                    <a:pt x="334" y="596"/>
                  </a:lnTo>
                  <a:lnTo>
                    <a:pt x="330" y="594"/>
                  </a:lnTo>
                  <a:lnTo>
                    <a:pt x="330" y="594"/>
                  </a:lnTo>
                  <a:lnTo>
                    <a:pt x="324" y="590"/>
                  </a:lnTo>
                  <a:lnTo>
                    <a:pt x="318" y="588"/>
                  </a:lnTo>
                  <a:lnTo>
                    <a:pt x="318" y="588"/>
                  </a:lnTo>
                  <a:lnTo>
                    <a:pt x="314" y="588"/>
                  </a:lnTo>
                  <a:lnTo>
                    <a:pt x="310" y="592"/>
                  </a:lnTo>
                  <a:lnTo>
                    <a:pt x="310" y="592"/>
                  </a:lnTo>
                  <a:lnTo>
                    <a:pt x="306" y="598"/>
                  </a:lnTo>
                  <a:lnTo>
                    <a:pt x="306" y="602"/>
                  </a:lnTo>
                  <a:lnTo>
                    <a:pt x="308" y="608"/>
                  </a:lnTo>
                  <a:lnTo>
                    <a:pt x="314" y="612"/>
                  </a:lnTo>
                  <a:lnTo>
                    <a:pt x="326" y="620"/>
                  </a:lnTo>
                  <a:lnTo>
                    <a:pt x="336" y="626"/>
                  </a:lnTo>
                  <a:lnTo>
                    <a:pt x="336" y="626"/>
                  </a:lnTo>
                  <a:lnTo>
                    <a:pt x="342" y="634"/>
                  </a:lnTo>
                  <a:lnTo>
                    <a:pt x="346" y="642"/>
                  </a:lnTo>
                  <a:lnTo>
                    <a:pt x="350" y="654"/>
                  </a:lnTo>
                  <a:lnTo>
                    <a:pt x="350" y="658"/>
                  </a:lnTo>
                  <a:lnTo>
                    <a:pt x="348" y="662"/>
                  </a:lnTo>
                  <a:lnTo>
                    <a:pt x="348" y="662"/>
                  </a:lnTo>
                  <a:lnTo>
                    <a:pt x="340" y="670"/>
                  </a:lnTo>
                  <a:lnTo>
                    <a:pt x="336" y="676"/>
                  </a:lnTo>
                  <a:lnTo>
                    <a:pt x="334" y="682"/>
                  </a:lnTo>
                  <a:lnTo>
                    <a:pt x="334" y="682"/>
                  </a:lnTo>
                  <a:lnTo>
                    <a:pt x="330" y="688"/>
                  </a:lnTo>
                  <a:lnTo>
                    <a:pt x="328" y="690"/>
                  </a:lnTo>
                  <a:lnTo>
                    <a:pt x="326" y="690"/>
                  </a:lnTo>
                  <a:lnTo>
                    <a:pt x="326" y="690"/>
                  </a:lnTo>
                  <a:lnTo>
                    <a:pt x="318" y="688"/>
                  </a:lnTo>
                  <a:lnTo>
                    <a:pt x="318" y="688"/>
                  </a:lnTo>
                  <a:lnTo>
                    <a:pt x="312" y="686"/>
                  </a:lnTo>
                  <a:lnTo>
                    <a:pt x="306" y="684"/>
                  </a:lnTo>
                  <a:lnTo>
                    <a:pt x="306" y="684"/>
                  </a:lnTo>
                  <a:lnTo>
                    <a:pt x="304" y="684"/>
                  </a:lnTo>
                  <a:lnTo>
                    <a:pt x="304" y="684"/>
                  </a:lnTo>
                  <a:lnTo>
                    <a:pt x="300" y="684"/>
                  </a:lnTo>
                  <a:lnTo>
                    <a:pt x="300" y="684"/>
                  </a:lnTo>
                  <a:lnTo>
                    <a:pt x="296" y="684"/>
                  </a:lnTo>
                  <a:lnTo>
                    <a:pt x="296" y="684"/>
                  </a:lnTo>
                  <a:lnTo>
                    <a:pt x="296" y="684"/>
                  </a:lnTo>
                  <a:lnTo>
                    <a:pt x="296" y="684"/>
                  </a:lnTo>
                  <a:lnTo>
                    <a:pt x="290" y="684"/>
                  </a:lnTo>
                  <a:lnTo>
                    <a:pt x="288" y="680"/>
                  </a:lnTo>
                  <a:lnTo>
                    <a:pt x="288" y="680"/>
                  </a:lnTo>
                  <a:lnTo>
                    <a:pt x="284" y="676"/>
                  </a:lnTo>
                  <a:lnTo>
                    <a:pt x="280" y="672"/>
                  </a:lnTo>
                  <a:lnTo>
                    <a:pt x="280" y="672"/>
                  </a:lnTo>
                  <a:lnTo>
                    <a:pt x="278" y="672"/>
                  </a:lnTo>
                  <a:lnTo>
                    <a:pt x="278" y="672"/>
                  </a:lnTo>
                  <a:lnTo>
                    <a:pt x="274" y="672"/>
                  </a:lnTo>
                  <a:lnTo>
                    <a:pt x="274" y="672"/>
                  </a:lnTo>
                  <a:lnTo>
                    <a:pt x="270" y="672"/>
                  </a:lnTo>
                  <a:lnTo>
                    <a:pt x="270" y="672"/>
                  </a:lnTo>
                  <a:lnTo>
                    <a:pt x="268" y="672"/>
                  </a:lnTo>
                  <a:lnTo>
                    <a:pt x="268" y="672"/>
                  </a:lnTo>
                  <a:lnTo>
                    <a:pt x="262" y="670"/>
                  </a:lnTo>
                  <a:lnTo>
                    <a:pt x="258" y="666"/>
                  </a:lnTo>
                  <a:lnTo>
                    <a:pt x="258" y="666"/>
                  </a:lnTo>
                  <a:lnTo>
                    <a:pt x="256" y="666"/>
                  </a:lnTo>
                  <a:lnTo>
                    <a:pt x="256" y="666"/>
                  </a:lnTo>
                  <a:lnTo>
                    <a:pt x="250" y="668"/>
                  </a:lnTo>
                  <a:lnTo>
                    <a:pt x="244" y="670"/>
                  </a:lnTo>
                  <a:lnTo>
                    <a:pt x="236" y="678"/>
                  </a:lnTo>
                  <a:lnTo>
                    <a:pt x="236" y="678"/>
                  </a:lnTo>
                  <a:lnTo>
                    <a:pt x="228" y="686"/>
                  </a:lnTo>
                  <a:lnTo>
                    <a:pt x="226" y="690"/>
                  </a:lnTo>
                  <a:lnTo>
                    <a:pt x="226" y="696"/>
                  </a:lnTo>
                  <a:lnTo>
                    <a:pt x="226" y="696"/>
                  </a:lnTo>
                  <a:lnTo>
                    <a:pt x="230" y="702"/>
                  </a:lnTo>
                  <a:lnTo>
                    <a:pt x="232" y="706"/>
                  </a:lnTo>
                  <a:lnTo>
                    <a:pt x="236" y="710"/>
                  </a:lnTo>
                  <a:lnTo>
                    <a:pt x="236" y="718"/>
                  </a:lnTo>
                  <a:lnTo>
                    <a:pt x="236" y="718"/>
                  </a:lnTo>
                  <a:lnTo>
                    <a:pt x="232" y="728"/>
                  </a:lnTo>
                  <a:lnTo>
                    <a:pt x="226" y="738"/>
                  </a:lnTo>
                  <a:lnTo>
                    <a:pt x="218" y="746"/>
                  </a:lnTo>
                  <a:lnTo>
                    <a:pt x="214" y="756"/>
                  </a:lnTo>
                  <a:lnTo>
                    <a:pt x="214" y="756"/>
                  </a:lnTo>
                  <a:lnTo>
                    <a:pt x="212" y="766"/>
                  </a:lnTo>
                  <a:lnTo>
                    <a:pt x="212" y="772"/>
                  </a:lnTo>
                  <a:lnTo>
                    <a:pt x="212" y="776"/>
                  </a:lnTo>
                  <a:lnTo>
                    <a:pt x="212" y="776"/>
                  </a:lnTo>
                  <a:lnTo>
                    <a:pt x="218" y="782"/>
                  </a:lnTo>
                  <a:lnTo>
                    <a:pt x="226" y="788"/>
                  </a:lnTo>
                  <a:lnTo>
                    <a:pt x="226" y="788"/>
                  </a:lnTo>
                  <a:lnTo>
                    <a:pt x="232" y="790"/>
                  </a:lnTo>
                  <a:lnTo>
                    <a:pt x="238" y="790"/>
                  </a:lnTo>
                  <a:lnTo>
                    <a:pt x="242" y="792"/>
                  </a:lnTo>
                  <a:lnTo>
                    <a:pt x="246" y="794"/>
                  </a:lnTo>
                  <a:lnTo>
                    <a:pt x="246" y="794"/>
                  </a:lnTo>
                  <a:lnTo>
                    <a:pt x="248" y="798"/>
                  </a:lnTo>
                  <a:lnTo>
                    <a:pt x="246" y="804"/>
                  </a:lnTo>
                  <a:lnTo>
                    <a:pt x="248" y="810"/>
                  </a:lnTo>
                  <a:lnTo>
                    <a:pt x="248" y="812"/>
                  </a:lnTo>
                  <a:lnTo>
                    <a:pt x="250" y="812"/>
                  </a:lnTo>
                  <a:lnTo>
                    <a:pt x="250" y="812"/>
                  </a:lnTo>
                  <a:lnTo>
                    <a:pt x="250" y="812"/>
                  </a:lnTo>
                  <a:lnTo>
                    <a:pt x="250" y="812"/>
                  </a:lnTo>
                  <a:lnTo>
                    <a:pt x="256" y="810"/>
                  </a:lnTo>
                  <a:lnTo>
                    <a:pt x="260" y="806"/>
                  </a:lnTo>
                  <a:lnTo>
                    <a:pt x="266" y="802"/>
                  </a:lnTo>
                  <a:lnTo>
                    <a:pt x="272" y="800"/>
                  </a:lnTo>
                  <a:lnTo>
                    <a:pt x="272" y="800"/>
                  </a:lnTo>
                  <a:lnTo>
                    <a:pt x="272" y="800"/>
                  </a:lnTo>
                  <a:lnTo>
                    <a:pt x="272" y="800"/>
                  </a:lnTo>
                  <a:lnTo>
                    <a:pt x="280" y="802"/>
                  </a:lnTo>
                  <a:lnTo>
                    <a:pt x="280" y="802"/>
                  </a:lnTo>
                  <a:lnTo>
                    <a:pt x="286" y="802"/>
                  </a:lnTo>
                  <a:lnTo>
                    <a:pt x="286" y="802"/>
                  </a:lnTo>
                  <a:lnTo>
                    <a:pt x="294" y="802"/>
                  </a:lnTo>
                  <a:lnTo>
                    <a:pt x="294" y="802"/>
                  </a:lnTo>
                  <a:lnTo>
                    <a:pt x="306" y="796"/>
                  </a:lnTo>
                  <a:lnTo>
                    <a:pt x="318" y="788"/>
                  </a:lnTo>
                  <a:lnTo>
                    <a:pt x="328" y="782"/>
                  </a:lnTo>
                  <a:lnTo>
                    <a:pt x="334" y="778"/>
                  </a:lnTo>
                  <a:lnTo>
                    <a:pt x="342" y="778"/>
                  </a:lnTo>
                  <a:lnTo>
                    <a:pt x="342" y="778"/>
                  </a:lnTo>
                  <a:lnTo>
                    <a:pt x="342" y="772"/>
                  </a:lnTo>
                  <a:lnTo>
                    <a:pt x="342" y="766"/>
                  </a:lnTo>
                  <a:lnTo>
                    <a:pt x="344" y="756"/>
                  </a:lnTo>
                  <a:lnTo>
                    <a:pt x="344" y="750"/>
                  </a:lnTo>
                  <a:lnTo>
                    <a:pt x="346" y="746"/>
                  </a:lnTo>
                  <a:lnTo>
                    <a:pt x="350" y="740"/>
                  </a:lnTo>
                  <a:lnTo>
                    <a:pt x="358" y="736"/>
                  </a:lnTo>
                  <a:lnTo>
                    <a:pt x="358" y="736"/>
                  </a:lnTo>
                  <a:lnTo>
                    <a:pt x="370" y="730"/>
                  </a:lnTo>
                  <a:lnTo>
                    <a:pt x="382" y="724"/>
                  </a:lnTo>
                  <a:lnTo>
                    <a:pt x="392" y="716"/>
                  </a:lnTo>
                  <a:lnTo>
                    <a:pt x="396" y="712"/>
                  </a:lnTo>
                  <a:lnTo>
                    <a:pt x="400" y="706"/>
                  </a:lnTo>
                  <a:lnTo>
                    <a:pt x="400" y="706"/>
                  </a:lnTo>
                  <a:lnTo>
                    <a:pt x="400" y="694"/>
                  </a:lnTo>
                  <a:lnTo>
                    <a:pt x="402" y="690"/>
                  </a:lnTo>
                  <a:lnTo>
                    <a:pt x="406" y="686"/>
                  </a:lnTo>
                  <a:lnTo>
                    <a:pt x="406" y="686"/>
                  </a:lnTo>
                  <a:lnTo>
                    <a:pt x="410" y="686"/>
                  </a:lnTo>
                  <a:lnTo>
                    <a:pt x="410" y="686"/>
                  </a:lnTo>
                  <a:lnTo>
                    <a:pt x="422" y="688"/>
                  </a:lnTo>
                  <a:lnTo>
                    <a:pt x="432" y="688"/>
                  </a:lnTo>
                  <a:lnTo>
                    <a:pt x="432" y="688"/>
                  </a:lnTo>
                  <a:lnTo>
                    <a:pt x="442" y="692"/>
                  </a:lnTo>
                  <a:lnTo>
                    <a:pt x="442" y="692"/>
                  </a:lnTo>
                  <a:lnTo>
                    <a:pt x="448" y="690"/>
                  </a:lnTo>
                  <a:lnTo>
                    <a:pt x="454" y="686"/>
                  </a:lnTo>
                  <a:lnTo>
                    <a:pt x="454" y="686"/>
                  </a:lnTo>
                  <a:lnTo>
                    <a:pt x="466" y="678"/>
                  </a:lnTo>
                  <a:lnTo>
                    <a:pt x="470" y="674"/>
                  </a:lnTo>
                  <a:lnTo>
                    <a:pt x="478" y="672"/>
                  </a:lnTo>
                  <a:lnTo>
                    <a:pt x="478" y="672"/>
                  </a:lnTo>
                  <a:lnTo>
                    <a:pt x="480" y="672"/>
                  </a:lnTo>
                  <a:lnTo>
                    <a:pt x="480" y="672"/>
                  </a:lnTo>
                  <a:lnTo>
                    <a:pt x="484" y="674"/>
                  </a:lnTo>
                  <a:lnTo>
                    <a:pt x="486" y="676"/>
                  </a:lnTo>
                  <a:lnTo>
                    <a:pt x="492" y="684"/>
                  </a:lnTo>
                  <a:lnTo>
                    <a:pt x="496" y="700"/>
                  </a:lnTo>
                  <a:lnTo>
                    <a:pt x="496" y="700"/>
                  </a:lnTo>
                  <a:lnTo>
                    <a:pt x="502" y="708"/>
                  </a:lnTo>
                  <a:lnTo>
                    <a:pt x="508" y="714"/>
                  </a:lnTo>
                  <a:lnTo>
                    <a:pt x="520" y="724"/>
                  </a:lnTo>
                  <a:lnTo>
                    <a:pt x="520" y="724"/>
                  </a:lnTo>
                  <a:lnTo>
                    <a:pt x="532" y="738"/>
                  </a:lnTo>
                  <a:lnTo>
                    <a:pt x="532" y="738"/>
                  </a:lnTo>
                  <a:lnTo>
                    <a:pt x="542" y="744"/>
                  </a:lnTo>
                  <a:lnTo>
                    <a:pt x="548" y="748"/>
                  </a:lnTo>
                  <a:lnTo>
                    <a:pt x="552" y="752"/>
                  </a:lnTo>
                  <a:lnTo>
                    <a:pt x="552" y="752"/>
                  </a:lnTo>
                  <a:lnTo>
                    <a:pt x="554" y="756"/>
                  </a:lnTo>
                  <a:lnTo>
                    <a:pt x="556" y="760"/>
                  </a:lnTo>
                  <a:lnTo>
                    <a:pt x="554" y="768"/>
                  </a:lnTo>
                  <a:lnTo>
                    <a:pt x="546" y="786"/>
                  </a:lnTo>
                  <a:lnTo>
                    <a:pt x="546" y="786"/>
                  </a:lnTo>
                  <a:lnTo>
                    <a:pt x="552" y="786"/>
                  </a:lnTo>
                  <a:lnTo>
                    <a:pt x="552" y="786"/>
                  </a:lnTo>
                  <a:lnTo>
                    <a:pt x="554" y="786"/>
                  </a:lnTo>
                  <a:lnTo>
                    <a:pt x="558" y="784"/>
                  </a:lnTo>
                  <a:lnTo>
                    <a:pt x="566" y="778"/>
                  </a:lnTo>
                  <a:lnTo>
                    <a:pt x="578" y="766"/>
                  </a:lnTo>
                  <a:lnTo>
                    <a:pt x="578" y="766"/>
                  </a:lnTo>
                  <a:lnTo>
                    <a:pt x="574" y="758"/>
                  </a:lnTo>
                  <a:lnTo>
                    <a:pt x="574" y="754"/>
                  </a:lnTo>
                  <a:lnTo>
                    <a:pt x="576" y="748"/>
                  </a:lnTo>
                  <a:lnTo>
                    <a:pt x="576" y="748"/>
                  </a:lnTo>
                  <a:lnTo>
                    <a:pt x="578" y="746"/>
                  </a:lnTo>
                  <a:lnTo>
                    <a:pt x="580" y="746"/>
                  </a:lnTo>
                  <a:lnTo>
                    <a:pt x="580" y="746"/>
                  </a:lnTo>
                  <a:lnTo>
                    <a:pt x="582" y="746"/>
                  </a:lnTo>
                  <a:lnTo>
                    <a:pt x="584" y="750"/>
                  </a:lnTo>
                  <a:lnTo>
                    <a:pt x="586" y="754"/>
                  </a:lnTo>
                  <a:lnTo>
                    <a:pt x="586" y="754"/>
                  </a:lnTo>
                  <a:lnTo>
                    <a:pt x="590" y="752"/>
                  </a:lnTo>
                  <a:lnTo>
                    <a:pt x="590" y="750"/>
                  </a:lnTo>
                  <a:lnTo>
                    <a:pt x="590" y="746"/>
                  </a:lnTo>
                  <a:lnTo>
                    <a:pt x="586" y="742"/>
                  </a:lnTo>
                  <a:lnTo>
                    <a:pt x="580" y="734"/>
                  </a:lnTo>
                  <a:lnTo>
                    <a:pt x="574" y="730"/>
                  </a:lnTo>
                  <a:lnTo>
                    <a:pt x="574" y="730"/>
                  </a:lnTo>
                  <a:lnTo>
                    <a:pt x="566" y="724"/>
                  </a:lnTo>
                  <a:lnTo>
                    <a:pt x="566" y="724"/>
                  </a:lnTo>
                  <a:lnTo>
                    <a:pt x="562" y="722"/>
                  </a:lnTo>
                  <a:lnTo>
                    <a:pt x="558" y="718"/>
                  </a:lnTo>
                  <a:lnTo>
                    <a:pt x="558" y="718"/>
                  </a:lnTo>
                  <a:lnTo>
                    <a:pt x="554" y="710"/>
                  </a:lnTo>
                  <a:lnTo>
                    <a:pt x="550" y="702"/>
                  </a:lnTo>
                  <a:lnTo>
                    <a:pt x="550" y="702"/>
                  </a:lnTo>
                  <a:lnTo>
                    <a:pt x="536" y="684"/>
                  </a:lnTo>
                  <a:lnTo>
                    <a:pt x="532" y="676"/>
                  </a:lnTo>
                  <a:lnTo>
                    <a:pt x="530" y="670"/>
                  </a:lnTo>
                  <a:lnTo>
                    <a:pt x="532" y="664"/>
                  </a:lnTo>
                  <a:lnTo>
                    <a:pt x="532" y="664"/>
                  </a:lnTo>
                  <a:lnTo>
                    <a:pt x="534" y="656"/>
                  </a:lnTo>
                  <a:lnTo>
                    <a:pt x="536" y="656"/>
                  </a:lnTo>
                  <a:lnTo>
                    <a:pt x="540" y="654"/>
                  </a:lnTo>
                  <a:lnTo>
                    <a:pt x="540" y="654"/>
                  </a:lnTo>
                  <a:lnTo>
                    <a:pt x="544" y="656"/>
                  </a:lnTo>
                  <a:lnTo>
                    <a:pt x="548" y="658"/>
                  </a:lnTo>
                  <a:lnTo>
                    <a:pt x="556" y="666"/>
                  </a:lnTo>
                  <a:lnTo>
                    <a:pt x="568" y="682"/>
                  </a:lnTo>
                  <a:lnTo>
                    <a:pt x="568" y="682"/>
                  </a:lnTo>
                  <a:lnTo>
                    <a:pt x="580" y="698"/>
                  </a:lnTo>
                  <a:lnTo>
                    <a:pt x="588" y="704"/>
                  </a:lnTo>
                  <a:lnTo>
                    <a:pt x="598" y="710"/>
                  </a:lnTo>
                  <a:lnTo>
                    <a:pt x="598" y="710"/>
                  </a:lnTo>
                  <a:lnTo>
                    <a:pt x="602" y="714"/>
                  </a:lnTo>
                  <a:lnTo>
                    <a:pt x="606" y="718"/>
                  </a:lnTo>
                  <a:lnTo>
                    <a:pt x="612" y="726"/>
                  </a:lnTo>
                  <a:lnTo>
                    <a:pt x="612" y="726"/>
                  </a:lnTo>
                  <a:lnTo>
                    <a:pt x="612" y="732"/>
                  </a:lnTo>
                  <a:lnTo>
                    <a:pt x="612" y="738"/>
                  </a:lnTo>
                  <a:lnTo>
                    <a:pt x="610" y="748"/>
                  </a:lnTo>
                  <a:lnTo>
                    <a:pt x="610" y="748"/>
                  </a:lnTo>
                  <a:lnTo>
                    <a:pt x="612" y="756"/>
                  </a:lnTo>
                  <a:lnTo>
                    <a:pt x="616" y="764"/>
                  </a:lnTo>
                  <a:lnTo>
                    <a:pt x="628" y="776"/>
                  </a:lnTo>
                  <a:lnTo>
                    <a:pt x="628" y="776"/>
                  </a:lnTo>
                  <a:lnTo>
                    <a:pt x="632" y="780"/>
                  </a:lnTo>
                  <a:lnTo>
                    <a:pt x="636" y="782"/>
                  </a:lnTo>
                  <a:lnTo>
                    <a:pt x="646" y="784"/>
                  </a:lnTo>
                  <a:lnTo>
                    <a:pt x="646" y="784"/>
                  </a:lnTo>
                  <a:lnTo>
                    <a:pt x="646" y="786"/>
                  </a:lnTo>
                  <a:lnTo>
                    <a:pt x="648" y="790"/>
                  </a:lnTo>
                  <a:lnTo>
                    <a:pt x="648" y="792"/>
                  </a:lnTo>
                  <a:lnTo>
                    <a:pt x="650" y="794"/>
                  </a:lnTo>
                  <a:lnTo>
                    <a:pt x="650" y="794"/>
                  </a:lnTo>
                  <a:lnTo>
                    <a:pt x="654" y="796"/>
                  </a:lnTo>
                  <a:lnTo>
                    <a:pt x="654" y="796"/>
                  </a:lnTo>
                  <a:lnTo>
                    <a:pt x="656" y="796"/>
                  </a:lnTo>
                  <a:lnTo>
                    <a:pt x="658" y="794"/>
                  </a:lnTo>
                  <a:lnTo>
                    <a:pt x="660" y="788"/>
                  </a:lnTo>
                  <a:lnTo>
                    <a:pt x="662" y="778"/>
                  </a:lnTo>
                  <a:lnTo>
                    <a:pt x="662" y="778"/>
                  </a:lnTo>
                  <a:lnTo>
                    <a:pt x="660" y="762"/>
                  </a:lnTo>
                  <a:lnTo>
                    <a:pt x="660" y="754"/>
                  </a:lnTo>
                  <a:lnTo>
                    <a:pt x="662" y="750"/>
                  </a:lnTo>
                  <a:lnTo>
                    <a:pt x="664" y="750"/>
                  </a:lnTo>
                  <a:lnTo>
                    <a:pt x="664" y="750"/>
                  </a:lnTo>
                  <a:lnTo>
                    <a:pt x="664" y="750"/>
                  </a:lnTo>
                  <a:lnTo>
                    <a:pt x="664" y="750"/>
                  </a:lnTo>
                  <a:lnTo>
                    <a:pt x="666" y="752"/>
                  </a:lnTo>
                  <a:lnTo>
                    <a:pt x="670" y="756"/>
                  </a:lnTo>
                  <a:lnTo>
                    <a:pt x="670" y="756"/>
                  </a:lnTo>
                  <a:lnTo>
                    <a:pt x="682" y="748"/>
                  </a:lnTo>
                  <a:lnTo>
                    <a:pt x="682" y="748"/>
                  </a:lnTo>
                  <a:lnTo>
                    <a:pt x="686" y="746"/>
                  </a:lnTo>
                  <a:lnTo>
                    <a:pt x="690" y="746"/>
                  </a:lnTo>
                  <a:lnTo>
                    <a:pt x="690" y="746"/>
                  </a:lnTo>
                  <a:lnTo>
                    <a:pt x="694" y="746"/>
                  </a:lnTo>
                  <a:lnTo>
                    <a:pt x="698" y="748"/>
                  </a:lnTo>
                  <a:lnTo>
                    <a:pt x="700" y="752"/>
                  </a:lnTo>
                  <a:lnTo>
                    <a:pt x="700" y="758"/>
                  </a:lnTo>
                  <a:lnTo>
                    <a:pt x="700" y="758"/>
                  </a:lnTo>
                  <a:lnTo>
                    <a:pt x="698" y="766"/>
                  </a:lnTo>
                  <a:lnTo>
                    <a:pt x="694" y="776"/>
                  </a:lnTo>
                  <a:lnTo>
                    <a:pt x="692" y="784"/>
                  </a:lnTo>
                  <a:lnTo>
                    <a:pt x="690" y="794"/>
                  </a:lnTo>
                  <a:lnTo>
                    <a:pt x="690" y="794"/>
                  </a:lnTo>
                  <a:lnTo>
                    <a:pt x="692" y="798"/>
                  </a:lnTo>
                  <a:lnTo>
                    <a:pt x="694" y="802"/>
                  </a:lnTo>
                  <a:lnTo>
                    <a:pt x="700" y="806"/>
                  </a:lnTo>
                  <a:lnTo>
                    <a:pt x="708" y="810"/>
                  </a:lnTo>
                  <a:lnTo>
                    <a:pt x="716" y="814"/>
                  </a:lnTo>
                  <a:lnTo>
                    <a:pt x="716" y="814"/>
                  </a:lnTo>
                  <a:lnTo>
                    <a:pt x="720" y="818"/>
                  </a:lnTo>
                  <a:lnTo>
                    <a:pt x="722" y="822"/>
                  </a:lnTo>
                  <a:lnTo>
                    <a:pt x="722" y="822"/>
                  </a:lnTo>
                  <a:lnTo>
                    <a:pt x="726" y="822"/>
                  </a:lnTo>
                  <a:lnTo>
                    <a:pt x="726" y="822"/>
                  </a:lnTo>
                  <a:lnTo>
                    <a:pt x="736" y="822"/>
                  </a:lnTo>
                  <a:lnTo>
                    <a:pt x="736" y="822"/>
                  </a:lnTo>
                  <a:lnTo>
                    <a:pt x="742" y="820"/>
                  </a:lnTo>
                  <a:lnTo>
                    <a:pt x="748" y="818"/>
                  </a:lnTo>
                  <a:lnTo>
                    <a:pt x="748" y="818"/>
                  </a:lnTo>
                  <a:lnTo>
                    <a:pt x="752" y="814"/>
                  </a:lnTo>
                  <a:lnTo>
                    <a:pt x="760" y="812"/>
                  </a:lnTo>
                  <a:lnTo>
                    <a:pt x="760" y="812"/>
                  </a:lnTo>
                  <a:lnTo>
                    <a:pt x="760" y="812"/>
                  </a:lnTo>
                  <a:lnTo>
                    <a:pt x="760" y="812"/>
                  </a:lnTo>
                  <a:lnTo>
                    <a:pt x="770" y="816"/>
                  </a:lnTo>
                  <a:lnTo>
                    <a:pt x="770" y="816"/>
                  </a:lnTo>
                  <a:lnTo>
                    <a:pt x="774" y="818"/>
                  </a:lnTo>
                  <a:lnTo>
                    <a:pt x="772" y="824"/>
                  </a:lnTo>
                  <a:lnTo>
                    <a:pt x="772" y="824"/>
                  </a:lnTo>
                  <a:lnTo>
                    <a:pt x="776" y="824"/>
                  </a:lnTo>
                  <a:lnTo>
                    <a:pt x="776" y="824"/>
                  </a:lnTo>
                  <a:lnTo>
                    <a:pt x="778" y="824"/>
                  </a:lnTo>
                  <a:lnTo>
                    <a:pt x="778" y="824"/>
                  </a:lnTo>
                  <a:lnTo>
                    <a:pt x="782" y="824"/>
                  </a:lnTo>
                  <a:lnTo>
                    <a:pt x="782" y="824"/>
                  </a:lnTo>
                  <a:lnTo>
                    <a:pt x="792" y="826"/>
                  </a:lnTo>
                  <a:lnTo>
                    <a:pt x="792" y="826"/>
                  </a:lnTo>
                  <a:lnTo>
                    <a:pt x="792" y="826"/>
                  </a:lnTo>
                  <a:lnTo>
                    <a:pt x="792" y="826"/>
                  </a:lnTo>
                  <a:lnTo>
                    <a:pt x="798" y="820"/>
                  </a:lnTo>
                  <a:lnTo>
                    <a:pt x="798" y="820"/>
                  </a:lnTo>
                  <a:lnTo>
                    <a:pt x="802" y="816"/>
                  </a:lnTo>
                  <a:lnTo>
                    <a:pt x="808" y="814"/>
                  </a:lnTo>
                  <a:lnTo>
                    <a:pt x="808" y="814"/>
                  </a:lnTo>
                  <a:lnTo>
                    <a:pt x="810" y="814"/>
                  </a:lnTo>
                  <a:lnTo>
                    <a:pt x="814" y="816"/>
                  </a:lnTo>
                  <a:lnTo>
                    <a:pt x="814" y="816"/>
                  </a:lnTo>
                  <a:lnTo>
                    <a:pt x="814" y="820"/>
                  </a:lnTo>
                  <a:lnTo>
                    <a:pt x="814" y="822"/>
                  </a:lnTo>
                  <a:lnTo>
                    <a:pt x="814" y="830"/>
                  </a:lnTo>
                  <a:lnTo>
                    <a:pt x="808" y="846"/>
                  </a:lnTo>
                  <a:lnTo>
                    <a:pt x="808" y="846"/>
                  </a:lnTo>
                  <a:lnTo>
                    <a:pt x="806" y="850"/>
                  </a:lnTo>
                  <a:lnTo>
                    <a:pt x="808" y="854"/>
                  </a:lnTo>
                  <a:lnTo>
                    <a:pt x="810" y="860"/>
                  </a:lnTo>
                  <a:lnTo>
                    <a:pt x="810" y="860"/>
                  </a:lnTo>
                  <a:lnTo>
                    <a:pt x="796" y="876"/>
                  </a:lnTo>
                  <a:lnTo>
                    <a:pt x="782" y="894"/>
                  </a:lnTo>
                  <a:lnTo>
                    <a:pt x="782" y="894"/>
                  </a:lnTo>
                  <a:lnTo>
                    <a:pt x="774" y="904"/>
                  </a:lnTo>
                  <a:lnTo>
                    <a:pt x="768" y="910"/>
                  </a:lnTo>
                  <a:lnTo>
                    <a:pt x="762" y="912"/>
                  </a:lnTo>
                  <a:lnTo>
                    <a:pt x="762" y="912"/>
                  </a:lnTo>
                  <a:lnTo>
                    <a:pt x="760" y="912"/>
                  </a:lnTo>
                  <a:lnTo>
                    <a:pt x="760" y="912"/>
                  </a:lnTo>
                  <a:lnTo>
                    <a:pt x="748" y="904"/>
                  </a:lnTo>
                  <a:lnTo>
                    <a:pt x="740" y="898"/>
                  </a:lnTo>
                  <a:lnTo>
                    <a:pt x="740" y="898"/>
                  </a:lnTo>
                  <a:lnTo>
                    <a:pt x="740" y="898"/>
                  </a:lnTo>
                  <a:lnTo>
                    <a:pt x="734" y="904"/>
                  </a:lnTo>
                  <a:lnTo>
                    <a:pt x="724" y="908"/>
                  </a:lnTo>
                  <a:lnTo>
                    <a:pt x="714" y="910"/>
                  </a:lnTo>
                  <a:lnTo>
                    <a:pt x="704" y="910"/>
                  </a:lnTo>
                  <a:lnTo>
                    <a:pt x="704" y="910"/>
                  </a:lnTo>
                  <a:lnTo>
                    <a:pt x="692" y="910"/>
                  </a:lnTo>
                  <a:lnTo>
                    <a:pt x="684" y="908"/>
                  </a:lnTo>
                  <a:lnTo>
                    <a:pt x="684" y="908"/>
                  </a:lnTo>
                  <a:lnTo>
                    <a:pt x="676" y="904"/>
                  </a:lnTo>
                  <a:lnTo>
                    <a:pt x="670" y="900"/>
                  </a:lnTo>
                  <a:lnTo>
                    <a:pt x="662" y="896"/>
                  </a:lnTo>
                  <a:lnTo>
                    <a:pt x="654" y="892"/>
                  </a:lnTo>
                  <a:lnTo>
                    <a:pt x="654" y="892"/>
                  </a:lnTo>
                  <a:lnTo>
                    <a:pt x="646" y="890"/>
                  </a:lnTo>
                  <a:lnTo>
                    <a:pt x="642" y="888"/>
                  </a:lnTo>
                  <a:lnTo>
                    <a:pt x="640" y="884"/>
                  </a:lnTo>
                  <a:lnTo>
                    <a:pt x="640" y="884"/>
                  </a:lnTo>
                  <a:lnTo>
                    <a:pt x="636" y="878"/>
                  </a:lnTo>
                  <a:lnTo>
                    <a:pt x="630" y="872"/>
                  </a:lnTo>
                  <a:lnTo>
                    <a:pt x="630" y="872"/>
                  </a:lnTo>
                  <a:lnTo>
                    <a:pt x="624" y="870"/>
                  </a:lnTo>
                  <a:lnTo>
                    <a:pt x="618" y="868"/>
                  </a:lnTo>
                  <a:lnTo>
                    <a:pt x="618" y="868"/>
                  </a:lnTo>
                  <a:lnTo>
                    <a:pt x="614" y="868"/>
                  </a:lnTo>
                  <a:lnTo>
                    <a:pt x="608" y="870"/>
                  </a:lnTo>
                  <a:lnTo>
                    <a:pt x="596" y="876"/>
                  </a:lnTo>
                  <a:lnTo>
                    <a:pt x="596" y="876"/>
                  </a:lnTo>
                  <a:lnTo>
                    <a:pt x="590" y="878"/>
                  </a:lnTo>
                  <a:lnTo>
                    <a:pt x="588" y="880"/>
                  </a:lnTo>
                  <a:lnTo>
                    <a:pt x="586" y="884"/>
                  </a:lnTo>
                  <a:lnTo>
                    <a:pt x="586" y="888"/>
                  </a:lnTo>
                  <a:lnTo>
                    <a:pt x="586" y="888"/>
                  </a:lnTo>
                  <a:lnTo>
                    <a:pt x="586" y="896"/>
                  </a:lnTo>
                  <a:lnTo>
                    <a:pt x="584" y="904"/>
                  </a:lnTo>
                  <a:lnTo>
                    <a:pt x="584" y="904"/>
                  </a:lnTo>
                  <a:lnTo>
                    <a:pt x="582" y="912"/>
                  </a:lnTo>
                  <a:lnTo>
                    <a:pt x="580" y="914"/>
                  </a:lnTo>
                  <a:lnTo>
                    <a:pt x="574" y="916"/>
                  </a:lnTo>
                  <a:lnTo>
                    <a:pt x="574" y="916"/>
                  </a:lnTo>
                  <a:lnTo>
                    <a:pt x="574" y="916"/>
                  </a:lnTo>
                  <a:lnTo>
                    <a:pt x="574" y="916"/>
                  </a:lnTo>
                  <a:lnTo>
                    <a:pt x="568" y="914"/>
                  </a:lnTo>
                  <a:lnTo>
                    <a:pt x="564" y="912"/>
                  </a:lnTo>
                  <a:lnTo>
                    <a:pt x="558" y="906"/>
                  </a:lnTo>
                  <a:lnTo>
                    <a:pt x="558" y="906"/>
                  </a:lnTo>
                  <a:lnTo>
                    <a:pt x="550" y="902"/>
                  </a:lnTo>
                  <a:lnTo>
                    <a:pt x="542" y="898"/>
                  </a:lnTo>
                  <a:lnTo>
                    <a:pt x="534" y="894"/>
                  </a:lnTo>
                  <a:lnTo>
                    <a:pt x="528" y="888"/>
                  </a:lnTo>
                  <a:lnTo>
                    <a:pt x="528" y="888"/>
                  </a:lnTo>
                  <a:lnTo>
                    <a:pt x="524" y="882"/>
                  </a:lnTo>
                  <a:lnTo>
                    <a:pt x="520" y="874"/>
                  </a:lnTo>
                  <a:lnTo>
                    <a:pt x="520" y="874"/>
                  </a:lnTo>
                  <a:lnTo>
                    <a:pt x="516" y="872"/>
                  </a:lnTo>
                  <a:lnTo>
                    <a:pt x="512" y="870"/>
                  </a:lnTo>
                  <a:lnTo>
                    <a:pt x="512" y="870"/>
                  </a:lnTo>
                  <a:lnTo>
                    <a:pt x="502" y="872"/>
                  </a:lnTo>
                  <a:lnTo>
                    <a:pt x="502" y="872"/>
                  </a:lnTo>
                  <a:lnTo>
                    <a:pt x="498" y="872"/>
                  </a:lnTo>
                  <a:lnTo>
                    <a:pt x="498" y="872"/>
                  </a:lnTo>
                  <a:lnTo>
                    <a:pt x="490" y="870"/>
                  </a:lnTo>
                  <a:lnTo>
                    <a:pt x="482" y="868"/>
                  </a:lnTo>
                  <a:lnTo>
                    <a:pt x="468" y="862"/>
                  </a:lnTo>
                  <a:lnTo>
                    <a:pt x="468" y="862"/>
                  </a:lnTo>
                  <a:lnTo>
                    <a:pt x="460" y="858"/>
                  </a:lnTo>
                  <a:lnTo>
                    <a:pt x="458" y="856"/>
                  </a:lnTo>
                  <a:lnTo>
                    <a:pt x="458" y="852"/>
                  </a:lnTo>
                  <a:lnTo>
                    <a:pt x="458" y="852"/>
                  </a:lnTo>
                  <a:lnTo>
                    <a:pt x="460" y="842"/>
                  </a:lnTo>
                  <a:lnTo>
                    <a:pt x="468" y="838"/>
                  </a:lnTo>
                  <a:lnTo>
                    <a:pt x="468" y="838"/>
                  </a:lnTo>
                  <a:lnTo>
                    <a:pt x="474" y="834"/>
                  </a:lnTo>
                  <a:lnTo>
                    <a:pt x="476" y="832"/>
                  </a:lnTo>
                  <a:lnTo>
                    <a:pt x="478" y="828"/>
                  </a:lnTo>
                  <a:lnTo>
                    <a:pt x="478" y="828"/>
                  </a:lnTo>
                  <a:lnTo>
                    <a:pt x="478" y="824"/>
                  </a:lnTo>
                  <a:lnTo>
                    <a:pt x="476" y="822"/>
                  </a:lnTo>
                  <a:lnTo>
                    <a:pt x="472" y="816"/>
                  </a:lnTo>
                  <a:lnTo>
                    <a:pt x="472" y="816"/>
                  </a:lnTo>
                  <a:lnTo>
                    <a:pt x="472" y="808"/>
                  </a:lnTo>
                  <a:lnTo>
                    <a:pt x="472" y="804"/>
                  </a:lnTo>
                  <a:lnTo>
                    <a:pt x="470" y="802"/>
                  </a:lnTo>
                  <a:lnTo>
                    <a:pt x="470" y="802"/>
                  </a:lnTo>
                  <a:lnTo>
                    <a:pt x="468" y="798"/>
                  </a:lnTo>
                  <a:lnTo>
                    <a:pt x="466" y="798"/>
                  </a:lnTo>
                  <a:lnTo>
                    <a:pt x="466" y="798"/>
                  </a:lnTo>
                  <a:lnTo>
                    <a:pt x="462" y="800"/>
                  </a:lnTo>
                  <a:lnTo>
                    <a:pt x="458" y="802"/>
                  </a:lnTo>
                  <a:lnTo>
                    <a:pt x="458" y="802"/>
                  </a:lnTo>
                  <a:lnTo>
                    <a:pt x="446" y="804"/>
                  </a:lnTo>
                  <a:lnTo>
                    <a:pt x="432" y="804"/>
                  </a:lnTo>
                  <a:lnTo>
                    <a:pt x="432" y="804"/>
                  </a:lnTo>
                  <a:lnTo>
                    <a:pt x="418" y="802"/>
                  </a:lnTo>
                  <a:lnTo>
                    <a:pt x="418" y="802"/>
                  </a:lnTo>
                  <a:lnTo>
                    <a:pt x="408" y="802"/>
                  </a:lnTo>
                  <a:lnTo>
                    <a:pt x="400" y="800"/>
                  </a:lnTo>
                  <a:lnTo>
                    <a:pt x="400" y="800"/>
                  </a:lnTo>
                  <a:lnTo>
                    <a:pt x="394" y="796"/>
                  </a:lnTo>
                  <a:lnTo>
                    <a:pt x="390" y="794"/>
                  </a:lnTo>
                  <a:lnTo>
                    <a:pt x="386" y="794"/>
                  </a:lnTo>
                  <a:lnTo>
                    <a:pt x="386" y="794"/>
                  </a:lnTo>
                  <a:lnTo>
                    <a:pt x="382" y="794"/>
                  </a:lnTo>
                  <a:lnTo>
                    <a:pt x="382" y="794"/>
                  </a:lnTo>
                  <a:lnTo>
                    <a:pt x="374" y="798"/>
                  </a:lnTo>
                  <a:lnTo>
                    <a:pt x="366" y="802"/>
                  </a:lnTo>
                  <a:lnTo>
                    <a:pt x="358" y="806"/>
                  </a:lnTo>
                  <a:lnTo>
                    <a:pt x="350" y="810"/>
                  </a:lnTo>
                  <a:lnTo>
                    <a:pt x="350" y="810"/>
                  </a:lnTo>
                  <a:lnTo>
                    <a:pt x="346" y="810"/>
                  </a:lnTo>
                  <a:lnTo>
                    <a:pt x="346" y="810"/>
                  </a:lnTo>
                  <a:lnTo>
                    <a:pt x="342" y="810"/>
                  </a:lnTo>
                  <a:lnTo>
                    <a:pt x="342" y="810"/>
                  </a:lnTo>
                  <a:lnTo>
                    <a:pt x="338" y="810"/>
                  </a:lnTo>
                  <a:lnTo>
                    <a:pt x="338" y="810"/>
                  </a:lnTo>
                  <a:lnTo>
                    <a:pt x="334" y="810"/>
                  </a:lnTo>
                  <a:lnTo>
                    <a:pt x="330" y="810"/>
                  </a:lnTo>
                  <a:lnTo>
                    <a:pt x="330" y="810"/>
                  </a:lnTo>
                  <a:lnTo>
                    <a:pt x="326" y="814"/>
                  </a:lnTo>
                  <a:lnTo>
                    <a:pt x="324" y="816"/>
                  </a:lnTo>
                  <a:lnTo>
                    <a:pt x="322" y="820"/>
                  </a:lnTo>
                  <a:lnTo>
                    <a:pt x="320" y="822"/>
                  </a:lnTo>
                  <a:lnTo>
                    <a:pt x="320" y="822"/>
                  </a:lnTo>
                  <a:lnTo>
                    <a:pt x="312" y="824"/>
                  </a:lnTo>
                  <a:lnTo>
                    <a:pt x="312" y="824"/>
                  </a:lnTo>
                  <a:lnTo>
                    <a:pt x="306" y="822"/>
                  </a:lnTo>
                  <a:lnTo>
                    <a:pt x="306" y="822"/>
                  </a:lnTo>
                  <a:lnTo>
                    <a:pt x="300" y="822"/>
                  </a:lnTo>
                  <a:lnTo>
                    <a:pt x="300" y="822"/>
                  </a:lnTo>
                  <a:lnTo>
                    <a:pt x="300" y="822"/>
                  </a:lnTo>
                  <a:lnTo>
                    <a:pt x="300" y="822"/>
                  </a:lnTo>
                  <a:lnTo>
                    <a:pt x="288" y="824"/>
                  </a:lnTo>
                  <a:lnTo>
                    <a:pt x="276" y="826"/>
                  </a:lnTo>
                  <a:lnTo>
                    <a:pt x="276" y="826"/>
                  </a:lnTo>
                  <a:lnTo>
                    <a:pt x="266" y="826"/>
                  </a:lnTo>
                  <a:lnTo>
                    <a:pt x="266" y="826"/>
                  </a:lnTo>
                  <a:lnTo>
                    <a:pt x="260" y="826"/>
                  </a:lnTo>
                  <a:lnTo>
                    <a:pt x="256" y="824"/>
                  </a:lnTo>
                  <a:lnTo>
                    <a:pt x="256" y="824"/>
                  </a:lnTo>
                  <a:lnTo>
                    <a:pt x="252" y="822"/>
                  </a:lnTo>
                  <a:lnTo>
                    <a:pt x="248" y="820"/>
                  </a:lnTo>
                  <a:lnTo>
                    <a:pt x="248" y="820"/>
                  </a:lnTo>
                  <a:lnTo>
                    <a:pt x="246" y="822"/>
                  </a:lnTo>
                  <a:lnTo>
                    <a:pt x="242" y="824"/>
                  </a:lnTo>
                  <a:lnTo>
                    <a:pt x="242" y="824"/>
                  </a:lnTo>
                  <a:lnTo>
                    <a:pt x="220" y="850"/>
                  </a:lnTo>
                  <a:lnTo>
                    <a:pt x="220" y="850"/>
                  </a:lnTo>
                  <a:lnTo>
                    <a:pt x="212" y="856"/>
                  </a:lnTo>
                  <a:lnTo>
                    <a:pt x="204" y="862"/>
                  </a:lnTo>
                  <a:lnTo>
                    <a:pt x="186" y="872"/>
                  </a:lnTo>
                  <a:lnTo>
                    <a:pt x="186" y="872"/>
                  </a:lnTo>
                  <a:lnTo>
                    <a:pt x="180" y="878"/>
                  </a:lnTo>
                  <a:lnTo>
                    <a:pt x="174" y="886"/>
                  </a:lnTo>
                  <a:lnTo>
                    <a:pt x="174" y="886"/>
                  </a:lnTo>
                  <a:lnTo>
                    <a:pt x="168" y="892"/>
                  </a:lnTo>
                  <a:lnTo>
                    <a:pt x="166" y="894"/>
                  </a:lnTo>
                  <a:lnTo>
                    <a:pt x="166" y="900"/>
                  </a:lnTo>
                  <a:lnTo>
                    <a:pt x="166" y="900"/>
                  </a:lnTo>
                  <a:lnTo>
                    <a:pt x="164" y="908"/>
                  </a:lnTo>
                  <a:lnTo>
                    <a:pt x="162" y="916"/>
                  </a:lnTo>
                  <a:lnTo>
                    <a:pt x="154" y="922"/>
                  </a:lnTo>
                  <a:lnTo>
                    <a:pt x="144" y="926"/>
                  </a:lnTo>
                  <a:lnTo>
                    <a:pt x="144" y="926"/>
                  </a:lnTo>
                  <a:lnTo>
                    <a:pt x="132" y="932"/>
                  </a:lnTo>
                  <a:lnTo>
                    <a:pt x="120" y="938"/>
                  </a:lnTo>
                  <a:lnTo>
                    <a:pt x="108" y="946"/>
                  </a:lnTo>
                  <a:lnTo>
                    <a:pt x="96" y="956"/>
                  </a:lnTo>
                  <a:lnTo>
                    <a:pt x="96" y="956"/>
                  </a:lnTo>
                  <a:lnTo>
                    <a:pt x="80" y="974"/>
                  </a:lnTo>
                  <a:lnTo>
                    <a:pt x="66" y="992"/>
                  </a:lnTo>
                  <a:lnTo>
                    <a:pt x="66" y="992"/>
                  </a:lnTo>
                  <a:lnTo>
                    <a:pt x="56" y="1010"/>
                  </a:lnTo>
                  <a:lnTo>
                    <a:pt x="50" y="1018"/>
                  </a:lnTo>
                  <a:lnTo>
                    <a:pt x="40" y="1026"/>
                  </a:lnTo>
                  <a:lnTo>
                    <a:pt x="40" y="1026"/>
                  </a:lnTo>
                  <a:lnTo>
                    <a:pt x="34" y="1032"/>
                  </a:lnTo>
                  <a:lnTo>
                    <a:pt x="28" y="1038"/>
                  </a:lnTo>
                  <a:lnTo>
                    <a:pt x="24" y="1046"/>
                  </a:lnTo>
                  <a:lnTo>
                    <a:pt x="24" y="1054"/>
                  </a:lnTo>
                  <a:lnTo>
                    <a:pt x="24" y="1054"/>
                  </a:lnTo>
                  <a:lnTo>
                    <a:pt x="26" y="1062"/>
                  </a:lnTo>
                  <a:lnTo>
                    <a:pt x="32" y="1070"/>
                  </a:lnTo>
                  <a:lnTo>
                    <a:pt x="38" y="1076"/>
                  </a:lnTo>
                  <a:lnTo>
                    <a:pt x="40" y="1080"/>
                  </a:lnTo>
                  <a:lnTo>
                    <a:pt x="40" y="1086"/>
                  </a:lnTo>
                  <a:lnTo>
                    <a:pt x="40" y="1086"/>
                  </a:lnTo>
                  <a:lnTo>
                    <a:pt x="38" y="1096"/>
                  </a:lnTo>
                  <a:lnTo>
                    <a:pt x="34" y="1108"/>
                  </a:lnTo>
                  <a:lnTo>
                    <a:pt x="28" y="1118"/>
                  </a:lnTo>
                  <a:lnTo>
                    <a:pt x="20" y="1128"/>
                  </a:lnTo>
                  <a:lnTo>
                    <a:pt x="20" y="1128"/>
                  </a:lnTo>
                  <a:lnTo>
                    <a:pt x="10" y="1140"/>
                  </a:lnTo>
                  <a:lnTo>
                    <a:pt x="2" y="1152"/>
                  </a:lnTo>
                  <a:lnTo>
                    <a:pt x="0" y="1166"/>
                  </a:lnTo>
                  <a:lnTo>
                    <a:pt x="0" y="1172"/>
                  </a:lnTo>
                  <a:lnTo>
                    <a:pt x="0" y="1180"/>
                  </a:lnTo>
                  <a:lnTo>
                    <a:pt x="0" y="1180"/>
                  </a:lnTo>
                  <a:lnTo>
                    <a:pt x="0" y="1188"/>
                  </a:lnTo>
                  <a:lnTo>
                    <a:pt x="2" y="1198"/>
                  </a:lnTo>
                  <a:lnTo>
                    <a:pt x="2" y="1198"/>
                  </a:lnTo>
                  <a:lnTo>
                    <a:pt x="4" y="1204"/>
                  </a:lnTo>
                  <a:lnTo>
                    <a:pt x="8" y="1208"/>
                  </a:lnTo>
                  <a:lnTo>
                    <a:pt x="14" y="1216"/>
                  </a:lnTo>
                  <a:lnTo>
                    <a:pt x="14" y="1216"/>
                  </a:lnTo>
                  <a:lnTo>
                    <a:pt x="20" y="1224"/>
                  </a:lnTo>
                  <a:lnTo>
                    <a:pt x="24" y="1232"/>
                  </a:lnTo>
                  <a:lnTo>
                    <a:pt x="26" y="1240"/>
                  </a:lnTo>
                  <a:lnTo>
                    <a:pt x="30" y="1248"/>
                  </a:lnTo>
                  <a:lnTo>
                    <a:pt x="30" y="1248"/>
                  </a:lnTo>
                  <a:lnTo>
                    <a:pt x="36" y="1254"/>
                  </a:lnTo>
                  <a:lnTo>
                    <a:pt x="40" y="1260"/>
                  </a:lnTo>
                  <a:lnTo>
                    <a:pt x="40" y="1260"/>
                  </a:lnTo>
                  <a:lnTo>
                    <a:pt x="42" y="1266"/>
                  </a:lnTo>
                  <a:lnTo>
                    <a:pt x="42" y="1272"/>
                  </a:lnTo>
                  <a:lnTo>
                    <a:pt x="42" y="1278"/>
                  </a:lnTo>
                  <a:lnTo>
                    <a:pt x="44" y="1284"/>
                  </a:lnTo>
                  <a:lnTo>
                    <a:pt x="44" y="1284"/>
                  </a:lnTo>
                  <a:lnTo>
                    <a:pt x="48" y="1290"/>
                  </a:lnTo>
                  <a:lnTo>
                    <a:pt x="56" y="1294"/>
                  </a:lnTo>
                  <a:lnTo>
                    <a:pt x="68" y="1300"/>
                  </a:lnTo>
                  <a:lnTo>
                    <a:pt x="68" y="1300"/>
                  </a:lnTo>
                  <a:lnTo>
                    <a:pt x="76" y="1306"/>
                  </a:lnTo>
                  <a:lnTo>
                    <a:pt x="80" y="1310"/>
                  </a:lnTo>
                  <a:lnTo>
                    <a:pt x="82" y="1314"/>
                  </a:lnTo>
                  <a:lnTo>
                    <a:pt x="82" y="1314"/>
                  </a:lnTo>
                  <a:lnTo>
                    <a:pt x="86" y="1322"/>
                  </a:lnTo>
                  <a:lnTo>
                    <a:pt x="90" y="1324"/>
                  </a:lnTo>
                  <a:lnTo>
                    <a:pt x="92" y="1328"/>
                  </a:lnTo>
                  <a:lnTo>
                    <a:pt x="92" y="1328"/>
                  </a:lnTo>
                  <a:lnTo>
                    <a:pt x="98" y="1328"/>
                  </a:lnTo>
                  <a:lnTo>
                    <a:pt x="98" y="1328"/>
                  </a:lnTo>
                  <a:lnTo>
                    <a:pt x="106" y="1328"/>
                  </a:lnTo>
                  <a:lnTo>
                    <a:pt x="114" y="1324"/>
                  </a:lnTo>
                  <a:lnTo>
                    <a:pt x="128" y="1316"/>
                  </a:lnTo>
                  <a:lnTo>
                    <a:pt x="128" y="1316"/>
                  </a:lnTo>
                  <a:lnTo>
                    <a:pt x="140" y="1312"/>
                  </a:lnTo>
                  <a:lnTo>
                    <a:pt x="152" y="1310"/>
                  </a:lnTo>
                  <a:lnTo>
                    <a:pt x="152" y="1310"/>
                  </a:lnTo>
                  <a:lnTo>
                    <a:pt x="160" y="1312"/>
                  </a:lnTo>
                  <a:lnTo>
                    <a:pt x="168" y="1316"/>
                  </a:lnTo>
                  <a:lnTo>
                    <a:pt x="168" y="1316"/>
                  </a:lnTo>
                  <a:lnTo>
                    <a:pt x="170" y="1320"/>
                  </a:lnTo>
                  <a:lnTo>
                    <a:pt x="172" y="1322"/>
                  </a:lnTo>
                  <a:lnTo>
                    <a:pt x="172" y="1322"/>
                  </a:lnTo>
                  <a:lnTo>
                    <a:pt x="174" y="1322"/>
                  </a:lnTo>
                  <a:lnTo>
                    <a:pt x="174" y="1322"/>
                  </a:lnTo>
                  <a:lnTo>
                    <a:pt x="182" y="1320"/>
                  </a:lnTo>
                  <a:lnTo>
                    <a:pt x="182" y="1320"/>
                  </a:lnTo>
                  <a:lnTo>
                    <a:pt x="190" y="1316"/>
                  </a:lnTo>
                  <a:lnTo>
                    <a:pt x="200" y="1312"/>
                  </a:lnTo>
                  <a:lnTo>
                    <a:pt x="200" y="1312"/>
                  </a:lnTo>
                  <a:lnTo>
                    <a:pt x="210" y="1308"/>
                  </a:lnTo>
                  <a:lnTo>
                    <a:pt x="220" y="1306"/>
                  </a:lnTo>
                  <a:lnTo>
                    <a:pt x="220" y="1306"/>
                  </a:lnTo>
                  <a:lnTo>
                    <a:pt x="238" y="1296"/>
                  </a:lnTo>
                  <a:lnTo>
                    <a:pt x="238" y="1296"/>
                  </a:lnTo>
                  <a:lnTo>
                    <a:pt x="250" y="1290"/>
                  </a:lnTo>
                  <a:lnTo>
                    <a:pt x="262" y="1288"/>
                  </a:lnTo>
                  <a:lnTo>
                    <a:pt x="262" y="1288"/>
                  </a:lnTo>
                  <a:lnTo>
                    <a:pt x="270" y="1290"/>
                  </a:lnTo>
                  <a:lnTo>
                    <a:pt x="276" y="1294"/>
                  </a:lnTo>
                  <a:lnTo>
                    <a:pt x="276" y="1294"/>
                  </a:lnTo>
                  <a:lnTo>
                    <a:pt x="280" y="1296"/>
                  </a:lnTo>
                  <a:lnTo>
                    <a:pt x="280" y="1300"/>
                  </a:lnTo>
                  <a:lnTo>
                    <a:pt x="282" y="1310"/>
                  </a:lnTo>
                  <a:lnTo>
                    <a:pt x="280" y="1318"/>
                  </a:lnTo>
                  <a:lnTo>
                    <a:pt x="282" y="1328"/>
                  </a:lnTo>
                  <a:lnTo>
                    <a:pt x="282" y="1328"/>
                  </a:lnTo>
                  <a:lnTo>
                    <a:pt x="284" y="1334"/>
                  </a:lnTo>
                  <a:lnTo>
                    <a:pt x="286" y="1336"/>
                  </a:lnTo>
                  <a:lnTo>
                    <a:pt x="290" y="1338"/>
                  </a:lnTo>
                  <a:lnTo>
                    <a:pt x="290" y="1338"/>
                  </a:lnTo>
                  <a:lnTo>
                    <a:pt x="292" y="1336"/>
                  </a:lnTo>
                  <a:lnTo>
                    <a:pt x="292" y="1336"/>
                  </a:lnTo>
                  <a:lnTo>
                    <a:pt x="304" y="1332"/>
                  </a:lnTo>
                  <a:lnTo>
                    <a:pt x="316" y="1328"/>
                  </a:lnTo>
                  <a:lnTo>
                    <a:pt x="316" y="1328"/>
                  </a:lnTo>
                  <a:lnTo>
                    <a:pt x="322" y="1328"/>
                  </a:lnTo>
                  <a:lnTo>
                    <a:pt x="322" y="1328"/>
                  </a:lnTo>
                  <a:lnTo>
                    <a:pt x="330" y="1330"/>
                  </a:lnTo>
                  <a:lnTo>
                    <a:pt x="334" y="1334"/>
                  </a:lnTo>
                  <a:lnTo>
                    <a:pt x="338" y="1340"/>
                  </a:lnTo>
                  <a:lnTo>
                    <a:pt x="338" y="1348"/>
                  </a:lnTo>
                  <a:lnTo>
                    <a:pt x="338" y="1348"/>
                  </a:lnTo>
                  <a:lnTo>
                    <a:pt x="338" y="1368"/>
                  </a:lnTo>
                  <a:lnTo>
                    <a:pt x="336" y="1378"/>
                  </a:lnTo>
                  <a:lnTo>
                    <a:pt x="330" y="1388"/>
                  </a:lnTo>
                  <a:lnTo>
                    <a:pt x="330" y="1388"/>
                  </a:lnTo>
                  <a:lnTo>
                    <a:pt x="326" y="1390"/>
                  </a:lnTo>
                  <a:lnTo>
                    <a:pt x="320" y="1392"/>
                  </a:lnTo>
                  <a:lnTo>
                    <a:pt x="320" y="1392"/>
                  </a:lnTo>
                  <a:lnTo>
                    <a:pt x="320" y="1396"/>
                  </a:lnTo>
                  <a:lnTo>
                    <a:pt x="318" y="1400"/>
                  </a:lnTo>
                  <a:lnTo>
                    <a:pt x="318" y="1400"/>
                  </a:lnTo>
                  <a:lnTo>
                    <a:pt x="314" y="1414"/>
                  </a:lnTo>
                  <a:lnTo>
                    <a:pt x="312" y="1420"/>
                  </a:lnTo>
                  <a:lnTo>
                    <a:pt x="312" y="1428"/>
                  </a:lnTo>
                  <a:lnTo>
                    <a:pt x="312" y="1428"/>
                  </a:lnTo>
                  <a:lnTo>
                    <a:pt x="314" y="1440"/>
                  </a:lnTo>
                  <a:lnTo>
                    <a:pt x="320" y="1448"/>
                  </a:lnTo>
                  <a:lnTo>
                    <a:pt x="336" y="1466"/>
                  </a:lnTo>
                  <a:lnTo>
                    <a:pt x="336" y="1466"/>
                  </a:lnTo>
                  <a:lnTo>
                    <a:pt x="340" y="1474"/>
                  </a:lnTo>
                  <a:lnTo>
                    <a:pt x="344" y="1484"/>
                  </a:lnTo>
                  <a:lnTo>
                    <a:pt x="348" y="1502"/>
                  </a:lnTo>
                  <a:lnTo>
                    <a:pt x="348" y="1502"/>
                  </a:lnTo>
                  <a:lnTo>
                    <a:pt x="348" y="1512"/>
                  </a:lnTo>
                  <a:lnTo>
                    <a:pt x="346" y="1522"/>
                  </a:lnTo>
                  <a:lnTo>
                    <a:pt x="346" y="1522"/>
                  </a:lnTo>
                  <a:lnTo>
                    <a:pt x="348" y="1530"/>
                  </a:lnTo>
                  <a:lnTo>
                    <a:pt x="352" y="1536"/>
                  </a:lnTo>
                  <a:lnTo>
                    <a:pt x="352" y="1536"/>
                  </a:lnTo>
                  <a:lnTo>
                    <a:pt x="352" y="1542"/>
                  </a:lnTo>
                  <a:lnTo>
                    <a:pt x="350" y="1544"/>
                  </a:lnTo>
                  <a:lnTo>
                    <a:pt x="346" y="1552"/>
                  </a:lnTo>
                  <a:lnTo>
                    <a:pt x="344" y="1560"/>
                  </a:lnTo>
                  <a:lnTo>
                    <a:pt x="344" y="1564"/>
                  </a:lnTo>
                  <a:lnTo>
                    <a:pt x="346" y="1568"/>
                  </a:lnTo>
                  <a:lnTo>
                    <a:pt x="346" y="1568"/>
                  </a:lnTo>
                  <a:lnTo>
                    <a:pt x="348" y="1572"/>
                  </a:lnTo>
                  <a:lnTo>
                    <a:pt x="348" y="1580"/>
                  </a:lnTo>
                  <a:lnTo>
                    <a:pt x="346" y="1586"/>
                  </a:lnTo>
                  <a:lnTo>
                    <a:pt x="344" y="1592"/>
                  </a:lnTo>
                  <a:lnTo>
                    <a:pt x="344" y="1592"/>
                  </a:lnTo>
                  <a:lnTo>
                    <a:pt x="336" y="1604"/>
                  </a:lnTo>
                  <a:lnTo>
                    <a:pt x="326" y="1614"/>
                  </a:lnTo>
                  <a:lnTo>
                    <a:pt x="326" y="1614"/>
                  </a:lnTo>
                  <a:lnTo>
                    <a:pt x="310" y="1624"/>
                  </a:lnTo>
                  <a:lnTo>
                    <a:pt x="304" y="1628"/>
                  </a:lnTo>
                  <a:lnTo>
                    <a:pt x="298" y="1636"/>
                  </a:lnTo>
                  <a:lnTo>
                    <a:pt x="298" y="1636"/>
                  </a:lnTo>
                  <a:lnTo>
                    <a:pt x="294" y="1648"/>
                  </a:lnTo>
                  <a:lnTo>
                    <a:pt x="292" y="1660"/>
                  </a:lnTo>
                  <a:lnTo>
                    <a:pt x="292" y="1660"/>
                  </a:lnTo>
                  <a:lnTo>
                    <a:pt x="286" y="1676"/>
                  </a:lnTo>
                  <a:lnTo>
                    <a:pt x="286" y="1682"/>
                  </a:lnTo>
                  <a:lnTo>
                    <a:pt x="286" y="1690"/>
                  </a:lnTo>
                  <a:lnTo>
                    <a:pt x="286" y="1690"/>
                  </a:lnTo>
                  <a:lnTo>
                    <a:pt x="286" y="1696"/>
                  </a:lnTo>
                  <a:lnTo>
                    <a:pt x="288" y="1700"/>
                  </a:lnTo>
                  <a:lnTo>
                    <a:pt x="288" y="1700"/>
                  </a:lnTo>
                  <a:lnTo>
                    <a:pt x="290" y="1706"/>
                  </a:lnTo>
                  <a:lnTo>
                    <a:pt x="294" y="1710"/>
                  </a:lnTo>
                  <a:lnTo>
                    <a:pt x="298" y="1714"/>
                  </a:lnTo>
                  <a:lnTo>
                    <a:pt x="300" y="1720"/>
                  </a:lnTo>
                  <a:lnTo>
                    <a:pt x="300" y="1720"/>
                  </a:lnTo>
                  <a:lnTo>
                    <a:pt x="298" y="1732"/>
                  </a:lnTo>
                  <a:lnTo>
                    <a:pt x="298" y="1732"/>
                  </a:lnTo>
                  <a:lnTo>
                    <a:pt x="298" y="1740"/>
                  </a:lnTo>
                  <a:lnTo>
                    <a:pt x="300" y="1748"/>
                  </a:lnTo>
                  <a:lnTo>
                    <a:pt x="300" y="1748"/>
                  </a:lnTo>
                  <a:lnTo>
                    <a:pt x="300" y="1760"/>
                  </a:lnTo>
                  <a:lnTo>
                    <a:pt x="302" y="1770"/>
                  </a:lnTo>
                  <a:lnTo>
                    <a:pt x="302" y="1770"/>
                  </a:lnTo>
                  <a:lnTo>
                    <a:pt x="306" y="1778"/>
                  </a:lnTo>
                  <a:lnTo>
                    <a:pt x="308" y="1788"/>
                  </a:lnTo>
                  <a:lnTo>
                    <a:pt x="308" y="1798"/>
                  </a:lnTo>
                  <a:lnTo>
                    <a:pt x="306" y="1806"/>
                  </a:lnTo>
                  <a:lnTo>
                    <a:pt x="306" y="1806"/>
                  </a:lnTo>
                  <a:lnTo>
                    <a:pt x="302" y="1818"/>
                  </a:lnTo>
                  <a:lnTo>
                    <a:pt x="300" y="1830"/>
                  </a:lnTo>
                  <a:lnTo>
                    <a:pt x="298" y="1842"/>
                  </a:lnTo>
                  <a:lnTo>
                    <a:pt x="298" y="1854"/>
                  </a:lnTo>
                  <a:lnTo>
                    <a:pt x="298" y="1854"/>
                  </a:lnTo>
                  <a:lnTo>
                    <a:pt x="304" y="1872"/>
                  </a:lnTo>
                  <a:lnTo>
                    <a:pt x="310" y="1888"/>
                  </a:lnTo>
                  <a:lnTo>
                    <a:pt x="310" y="1888"/>
                  </a:lnTo>
                  <a:lnTo>
                    <a:pt x="318" y="1908"/>
                  </a:lnTo>
                  <a:lnTo>
                    <a:pt x="326" y="1930"/>
                  </a:lnTo>
                  <a:lnTo>
                    <a:pt x="326" y="1930"/>
                  </a:lnTo>
                  <a:lnTo>
                    <a:pt x="328" y="1938"/>
                  </a:lnTo>
                  <a:lnTo>
                    <a:pt x="328" y="1946"/>
                  </a:lnTo>
                  <a:lnTo>
                    <a:pt x="328" y="1954"/>
                  </a:lnTo>
                  <a:lnTo>
                    <a:pt x="324" y="1962"/>
                  </a:lnTo>
                  <a:lnTo>
                    <a:pt x="324" y="1962"/>
                  </a:lnTo>
                  <a:lnTo>
                    <a:pt x="322" y="1972"/>
                  </a:lnTo>
                  <a:lnTo>
                    <a:pt x="322" y="1980"/>
                  </a:lnTo>
                  <a:lnTo>
                    <a:pt x="324" y="1988"/>
                  </a:lnTo>
                  <a:lnTo>
                    <a:pt x="328" y="1996"/>
                  </a:lnTo>
                  <a:lnTo>
                    <a:pt x="328" y="1996"/>
                  </a:lnTo>
                  <a:lnTo>
                    <a:pt x="332" y="2010"/>
                  </a:lnTo>
                  <a:lnTo>
                    <a:pt x="336" y="2016"/>
                  </a:lnTo>
                  <a:lnTo>
                    <a:pt x="340" y="2020"/>
                  </a:lnTo>
                  <a:lnTo>
                    <a:pt x="340" y="2020"/>
                  </a:lnTo>
                  <a:lnTo>
                    <a:pt x="346" y="2022"/>
                  </a:lnTo>
                  <a:lnTo>
                    <a:pt x="346" y="2022"/>
                  </a:lnTo>
                  <a:lnTo>
                    <a:pt x="352" y="2020"/>
                  </a:lnTo>
                  <a:lnTo>
                    <a:pt x="360" y="2018"/>
                  </a:lnTo>
                  <a:lnTo>
                    <a:pt x="372" y="2012"/>
                  </a:lnTo>
                  <a:lnTo>
                    <a:pt x="372" y="2012"/>
                  </a:lnTo>
                  <a:lnTo>
                    <a:pt x="384" y="2004"/>
                  </a:lnTo>
                  <a:lnTo>
                    <a:pt x="388" y="2002"/>
                  </a:lnTo>
                  <a:lnTo>
                    <a:pt x="396" y="2000"/>
                  </a:lnTo>
                  <a:lnTo>
                    <a:pt x="396" y="2000"/>
                  </a:lnTo>
                  <a:lnTo>
                    <a:pt x="404" y="1998"/>
                  </a:lnTo>
                  <a:lnTo>
                    <a:pt x="412" y="1998"/>
                  </a:lnTo>
                  <a:lnTo>
                    <a:pt x="412" y="1998"/>
                  </a:lnTo>
                  <a:lnTo>
                    <a:pt x="414" y="1998"/>
                  </a:lnTo>
                  <a:lnTo>
                    <a:pt x="414" y="1998"/>
                  </a:lnTo>
                  <a:lnTo>
                    <a:pt x="416" y="1998"/>
                  </a:lnTo>
                  <a:lnTo>
                    <a:pt x="416" y="1998"/>
                  </a:lnTo>
                  <a:lnTo>
                    <a:pt x="426" y="1998"/>
                  </a:lnTo>
                  <a:lnTo>
                    <a:pt x="434" y="1996"/>
                  </a:lnTo>
                  <a:lnTo>
                    <a:pt x="434" y="1996"/>
                  </a:lnTo>
                  <a:lnTo>
                    <a:pt x="444" y="1990"/>
                  </a:lnTo>
                  <a:lnTo>
                    <a:pt x="456" y="1984"/>
                  </a:lnTo>
                  <a:lnTo>
                    <a:pt x="456" y="1984"/>
                  </a:lnTo>
                  <a:lnTo>
                    <a:pt x="466" y="1982"/>
                  </a:lnTo>
                  <a:lnTo>
                    <a:pt x="474" y="1976"/>
                  </a:lnTo>
                  <a:lnTo>
                    <a:pt x="474" y="1976"/>
                  </a:lnTo>
                  <a:lnTo>
                    <a:pt x="484" y="1968"/>
                  </a:lnTo>
                  <a:lnTo>
                    <a:pt x="492" y="1960"/>
                  </a:lnTo>
                  <a:lnTo>
                    <a:pt x="510" y="1942"/>
                  </a:lnTo>
                  <a:lnTo>
                    <a:pt x="510" y="1942"/>
                  </a:lnTo>
                  <a:lnTo>
                    <a:pt x="528" y="1922"/>
                  </a:lnTo>
                  <a:lnTo>
                    <a:pt x="544" y="1902"/>
                  </a:lnTo>
                  <a:lnTo>
                    <a:pt x="544" y="1902"/>
                  </a:lnTo>
                  <a:lnTo>
                    <a:pt x="558" y="1884"/>
                  </a:lnTo>
                  <a:lnTo>
                    <a:pt x="562" y="1876"/>
                  </a:lnTo>
                  <a:lnTo>
                    <a:pt x="564" y="1866"/>
                  </a:lnTo>
                  <a:lnTo>
                    <a:pt x="564" y="1866"/>
                  </a:lnTo>
                  <a:lnTo>
                    <a:pt x="564" y="1848"/>
                  </a:lnTo>
                  <a:lnTo>
                    <a:pt x="566" y="1842"/>
                  </a:lnTo>
                  <a:lnTo>
                    <a:pt x="574" y="1832"/>
                  </a:lnTo>
                  <a:lnTo>
                    <a:pt x="574" y="1832"/>
                  </a:lnTo>
                  <a:lnTo>
                    <a:pt x="594" y="1820"/>
                  </a:lnTo>
                  <a:lnTo>
                    <a:pt x="594" y="1820"/>
                  </a:lnTo>
                  <a:lnTo>
                    <a:pt x="604" y="1816"/>
                  </a:lnTo>
                  <a:lnTo>
                    <a:pt x="608" y="1814"/>
                  </a:lnTo>
                  <a:lnTo>
                    <a:pt x="610" y="1808"/>
                  </a:lnTo>
                  <a:lnTo>
                    <a:pt x="610" y="1808"/>
                  </a:lnTo>
                  <a:lnTo>
                    <a:pt x="614" y="1800"/>
                  </a:lnTo>
                  <a:lnTo>
                    <a:pt x="616" y="1790"/>
                  </a:lnTo>
                  <a:lnTo>
                    <a:pt x="616" y="1790"/>
                  </a:lnTo>
                  <a:lnTo>
                    <a:pt x="618" y="1778"/>
                  </a:lnTo>
                  <a:lnTo>
                    <a:pt x="620" y="1768"/>
                  </a:lnTo>
                  <a:lnTo>
                    <a:pt x="620" y="1768"/>
                  </a:lnTo>
                  <a:lnTo>
                    <a:pt x="620" y="1758"/>
                  </a:lnTo>
                  <a:lnTo>
                    <a:pt x="618" y="1750"/>
                  </a:lnTo>
                  <a:lnTo>
                    <a:pt x="618" y="1750"/>
                  </a:lnTo>
                  <a:lnTo>
                    <a:pt x="614" y="1744"/>
                  </a:lnTo>
                  <a:lnTo>
                    <a:pt x="614" y="1740"/>
                  </a:lnTo>
                  <a:lnTo>
                    <a:pt x="616" y="1734"/>
                  </a:lnTo>
                  <a:lnTo>
                    <a:pt x="616" y="1734"/>
                  </a:lnTo>
                  <a:lnTo>
                    <a:pt x="626" y="1728"/>
                  </a:lnTo>
                  <a:lnTo>
                    <a:pt x="638" y="1720"/>
                  </a:lnTo>
                  <a:lnTo>
                    <a:pt x="638" y="1720"/>
                  </a:lnTo>
                  <a:lnTo>
                    <a:pt x="648" y="1714"/>
                  </a:lnTo>
                  <a:lnTo>
                    <a:pt x="658" y="1708"/>
                  </a:lnTo>
                  <a:lnTo>
                    <a:pt x="658" y="1708"/>
                  </a:lnTo>
                  <a:lnTo>
                    <a:pt x="668" y="1702"/>
                  </a:lnTo>
                  <a:lnTo>
                    <a:pt x="676" y="1694"/>
                  </a:lnTo>
                  <a:lnTo>
                    <a:pt x="694" y="1680"/>
                  </a:lnTo>
                  <a:lnTo>
                    <a:pt x="694" y="1680"/>
                  </a:lnTo>
                  <a:lnTo>
                    <a:pt x="704" y="1674"/>
                  </a:lnTo>
                  <a:lnTo>
                    <a:pt x="710" y="1668"/>
                  </a:lnTo>
                  <a:lnTo>
                    <a:pt x="716" y="1660"/>
                  </a:lnTo>
                  <a:lnTo>
                    <a:pt x="718" y="1650"/>
                  </a:lnTo>
                  <a:lnTo>
                    <a:pt x="718" y="1650"/>
                  </a:lnTo>
                  <a:lnTo>
                    <a:pt x="724" y="1628"/>
                  </a:lnTo>
                  <a:lnTo>
                    <a:pt x="732" y="1604"/>
                  </a:lnTo>
                  <a:lnTo>
                    <a:pt x="732" y="1604"/>
                  </a:lnTo>
                  <a:lnTo>
                    <a:pt x="736" y="1592"/>
                  </a:lnTo>
                  <a:lnTo>
                    <a:pt x="738" y="1584"/>
                  </a:lnTo>
                  <a:lnTo>
                    <a:pt x="738" y="1578"/>
                  </a:lnTo>
                  <a:lnTo>
                    <a:pt x="738" y="1578"/>
                  </a:lnTo>
                  <a:lnTo>
                    <a:pt x="734" y="1570"/>
                  </a:lnTo>
                  <a:lnTo>
                    <a:pt x="734" y="1570"/>
                  </a:lnTo>
                  <a:lnTo>
                    <a:pt x="730" y="1556"/>
                  </a:lnTo>
                  <a:lnTo>
                    <a:pt x="726" y="1540"/>
                  </a:lnTo>
                  <a:lnTo>
                    <a:pt x="726" y="1540"/>
                  </a:lnTo>
                  <a:lnTo>
                    <a:pt x="726" y="1522"/>
                  </a:lnTo>
                  <a:lnTo>
                    <a:pt x="726" y="1514"/>
                  </a:lnTo>
                  <a:lnTo>
                    <a:pt x="730" y="1506"/>
                  </a:lnTo>
                  <a:lnTo>
                    <a:pt x="730" y="1506"/>
                  </a:lnTo>
                  <a:lnTo>
                    <a:pt x="732" y="1496"/>
                  </a:lnTo>
                  <a:lnTo>
                    <a:pt x="734" y="1486"/>
                  </a:lnTo>
                  <a:lnTo>
                    <a:pt x="734" y="1486"/>
                  </a:lnTo>
                  <a:lnTo>
                    <a:pt x="738" y="1476"/>
                  </a:lnTo>
                  <a:lnTo>
                    <a:pt x="744" y="1468"/>
                  </a:lnTo>
                  <a:lnTo>
                    <a:pt x="744" y="1468"/>
                  </a:lnTo>
                  <a:lnTo>
                    <a:pt x="756" y="1454"/>
                  </a:lnTo>
                  <a:lnTo>
                    <a:pt x="762" y="1446"/>
                  </a:lnTo>
                  <a:lnTo>
                    <a:pt x="770" y="1440"/>
                  </a:lnTo>
                  <a:lnTo>
                    <a:pt x="770" y="1440"/>
                  </a:lnTo>
                  <a:lnTo>
                    <a:pt x="780" y="1432"/>
                  </a:lnTo>
                  <a:lnTo>
                    <a:pt x="786" y="1424"/>
                  </a:lnTo>
                  <a:lnTo>
                    <a:pt x="800" y="1408"/>
                  </a:lnTo>
                  <a:lnTo>
                    <a:pt x="800" y="1408"/>
                  </a:lnTo>
                  <a:lnTo>
                    <a:pt x="816" y="1392"/>
                  </a:lnTo>
                  <a:lnTo>
                    <a:pt x="834" y="1378"/>
                  </a:lnTo>
                  <a:lnTo>
                    <a:pt x="870" y="1352"/>
                  </a:lnTo>
                  <a:lnTo>
                    <a:pt x="870" y="1352"/>
                  </a:lnTo>
                  <a:lnTo>
                    <a:pt x="882" y="1344"/>
                  </a:lnTo>
                  <a:lnTo>
                    <a:pt x="882" y="1344"/>
                  </a:lnTo>
                  <a:lnTo>
                    <a:pt x="888" y="1336"/>
                  </a:lnTo>
                  <a:lnTo>
                    <a:pt x="892" y="1328"/>
                  </a:lnTo>
                  <a:lnTo>
                    <a:pt x="892" y="1328"/>
                  </a:lnTo>
                  <a:lnTo>
                    <a:pt x="904" y="1312"/>
                  </a:lnTo>
                  <a:lnTo>
                    <a:pt x="918" y="1296"/>
                  </a:lnTo>
                  <a:lnTo>
                    <a:pt x="918" y="1296"/>
                  </a:lnTo>
                  <a:lnTo>
                    <a:pt x="926" y="1286"/>
                  </a:lnTo>
                  <a:lnTo>
                    <a:pt x="932" y="1276"/>
                  </a:lnTo>
                  <a:lnTo>
                    <a:pt x="932" y="1276"/>
                  </a:lnTo>
                  <a:lnTo>
                    <a:pt x="944" y="1254"/>
                  </a:lnTo>
                  <a:lnTo>
                    <a:pt x="948" y="1242"/>
                  </a:lnTo>
                  <a:lnTo>
                    <a:pt x="952" y="1230"/>
                  </a:lnTo>
                  <a:lnTo>
                    <a:pt x="952" y="1230"/>
                  </a:lnTo>
                  <a:lnTo>
                    <a:pt x="954" y="1222"/>
                  </a:lnTo>
                  <a:lnTo>
                    <a:pt x="954" y="1218"/>
                  </a:lnTo>
                  <a:lnTo>
                    <a:pt x="952" y="1216"/>
                  </a:lnTo>
                  <a:lnTo>
                    <a:pt x="952" y="1216"/>
                  </a:lnTo>
                  <a:lnTo>
                    <a:pt x="946" y="1214"/>
                  </a:lnTo>
                  <a:lnTo>
                    <a:pt x="946" y="1214"/>
                  </a:lnTo>
                  <a:lnTo>
                    <a:pt x="940" y="1214"/>
                  </a:lnTo>
                  <a:lnTo>
                    <a:pt x="932" y="1218"/>
                  </a:lnTo>
                  <a:lnTo>
                    <a:pt x="932" y="1218"/>
                  </a:lnTo>
                  <a:lnTo>
                    <a:pt x="914" y="1224"/>
                  </a:lnTo>
                  <a:lnTo>
                    <a:pt x="896" y="1230"/>
                  </a:lnTo>
                  <a:lnTo>
                    <a:pt x="858" y="1240"/>
                  </a:lnTo>
                  <a:lnTo>
                    <a:pt x="858" y="1240"/>
                  </a:lnTo>
                  <a:lnTo>
                    <a:pt x="854" y="1240"/>
                  </a:lnTo>
                  <a:lnTo>
                    <a:pt x="854" y="1240"/>
                  </a:lnTo>
                  <a:lnTo>
                    <a:pt x="850" y="1238"/>
                  </a:lnTo>
                  <a:lnTo>
                    <a:pt x="846" y="1236"/>
                  </a:lnTo>
                  <a:lnTo>
                    <a:pt x="842" y="1230"/>
                  </a:lnTo>
                  <a:lnTo>
                    <a:pt x="840" y="1222"/>
                  </a:lnTo>
                  <a:lnTo>
                    <a:pt x="840" y="1214"/>
                  </a:lnTo>
                  <a:lnTo>
                    <a:pt x="840" y="1214"/>
                  </a:lnTo>
                  <a:lnTo>
                    <a:pt x="836" y="1198"/>
                  </a:lnTo>
                  <a:lnTo>
                    <a:pt x="834" y="1192"/>
                  </a:lnTo>
                  <a:lnTo>
                    <a:pt x="830" y="1184"/>
                  </a:lnTo>
                  <a:lnTo>
                    <a:pt x="830" y="1184"/>
                  </a:lnTo>
                  <a:lnTo>
                    <a:pt x="826" y="1178"/>
                  </a:lnTo>
                  <a:lnTo>
                    <a:pt x="820" y="1174"/>
                  </a:lnTo>
                  <a:lnTo>
                    <a:pt x="808" y="1164"/>
                  </a:lnTo>
                  <a:lnTo>
                    <a:pt x="808" y="1164"/>
                  </a:lnTo>
                  <a:lnTo>
                    <a:pt x="804" y="1158"/>
                  </a:lnTo>
                  <a:lnTo>
                    <a:pt x="802" y="1148"/>
                  </a:lnTo>
                  <a:lnTo>
                    <a:pt x="802" y="1148"/>
                  </a:lnTo>
                  <a:lnTo>
                    <a:pt x="800" y="1142"/>
                  </a:lnTo>
                  <a:lnTo>
                    <a:pt x="798" y="1136"/>
                  </a:lnTo>
                  <a:lnTo>
                    <a:pt x="798" y="1136"/>
                  </a:lnTo>
                  <a:lnTo>
                    <a:pt x="798" y="1126"/>
                  </a:lnTo>
                  <a:lnTo>
                    <a:pt x="800" y="1118"/>
                  </a:lnTo>
                  <a:lnTo>
                    <a:pt x="800" y="1118"/>
                  </a:lnTo>
                  <a:lnTo>
                    <a:pt x="794" y="1118"/>
                  </a:lnTo>
                  <a:lnTo>
                    <a:pt x="792" y="1116"/>
                  </a:lnTo>
                  <a:lnTo>
                    <a:pt x="790" y="1114"/>
                  </a:lnTo>
                  <a:lnTo>
                    <a:pt x="790" y="1114"/>
                  </a:lnTo>
                  <a:lnTo>
                    <a:pt x="788" y="1104"/>
                  </a:lnTo>
                  <a:lnTo>
                    <a:pt x="788" y="1104"/>
                  </a:lnTo>
                  <a:lnTo>
                    <a:pt x="782" y="1096"/>
                  </a:lnTo>
                  <a:lnTo>
                    <a:pt x="782" y="1090"/>
                  </a:lnTo>
                  <a:lnTo>
                    <a:pt x="780" y="1086"/>
                  </a:lnTo>
                  <a:lnTo>
                    <a:pt x="780" y="1086"/>
                  </a:lnTo>
                  <a:lnTo>
                    <a:pt x="784" y="1072"/>
                  </a:lnTo>
                  <a:lnTo>
                    <a:pt x="786" y="1066"/>
                  </a:lnTo>
                  <a:lnTo>
                    <a:pt x="786" y="1060"/>
                  </a:lnTo>
                  <a:lnTo>
                    <a:pt x="786" y="1060"/>
                  </a:lnTo>
                  <a:lnTo>
                    <a:pt x="786" y="1054"/>
                  </a:lnTo>
                  <a:lnTo>
                    <a:pt x="784" y="1050"/>
                  </a:lnTo>
                  <a:lnTo>
                    <a:pt x="778" y="1042"/>
                  </a:lnTo>
                  <a:lnTo>
                    <a:pt x="778" y="1042"/>
                  </a:lnTo>
                  <a:lnTo>
                    <a:pt x="774" y="1024"/>
                  </a:lnTo>
                  <a:lnTo>
                    <a:pt x="774" y="1024"/>
                  </a:lnTo>
                  <a:lnTo>
                    <a:pt x="770" y="1010"/>
                  </a:lnTo>
                  <a:lnTo>
                    <a:pt x="766" y="996"/>
                  </a:lnTo>
                  <a:lnTo>
                    <a:pt x="766" y="996"/>
                  </a:lnTo>
                  <a:lnTo>
                    <a:pt x="758" y="984"/>
                  </a:lnTo>
                  <a:lnTo>
                    <a:pt x="756" y="978"/>
                  </a:lnTo>
                  <a:lnTo>
                    <a:pt x="754" y="972"/>
                  </a:lnTo>
                  <a:lnTo>
                    <a:pt x="754" y="972"/>
                  </a:lnTo>
                  <a:lnTo>
                    <a:pt x="756" y="964"/>
                  </a:lnTo>
                  <a:lnTo>
                    <a:pt x="756" y="962"/>
                  </a:lnTo>
                  <a:lnTo>
                    <a:pt x="754" y="958"/>
                  </a:lnTo>
                  <a:lnTo>
                    <a:pt x="754" y="958"/>
                  </a:lnTo>
                  <a:lnTo>
                    <a:pt x="750" y="952"/>
                  </a:lnTo>
                  <a:lnTo>
                    <a:pt x="746" y="948"/>
                  </a:lnTo>
                  <a:lnTo>
                    <a:pt x="746" y="948"/>
                  </a:lnTo>
                  <a:lnTo>
                    <a:pt x="744" y="940"/>
                  </a:lnTo>
                  <a:lnTo>
                    <a:pt x="746" y="936"/>
                  </a:lnTo>
                  <a:lnTo>
                    <a:pt x="748" y="932"/>
                  </a:lnTo>
                  <a:lnTo>
                    <a:pt x="748" y="932"/>
                  </a:lnTo>
                  <a:lnTo>
                    <a:pt x="750" y="930"/>
                  </a:lnTo>
                  <a:lnTo>
                    <a:pt x="750" y="930"/>
                  </a:lnTo>
                  <a:lnTo>
                    <a:pt x="760" y="942"/>
                  </a:lnTo>
                  <a:lnTo>
                    <a:pt x="766" y="948"/>
                  </a:lnTo>
                  <a:lnTo>
                    <a:pt x="772" y="954"/>
                  </a:lnTo>
                  <a:lnTo>
                    <a:pt x="772" y="954"/>
                  </a:lnTo>
                  <a:lnTo>
                    <a:pt x="778" y="960"/>
                  </a:lnTo>
                  <a:lnTo>
                    <a:pt x="782" y="968"/>
                  </a:lnTo>
                  <a:lnTo>
                    <a:pt x="784" y="978"/>
                  </a:lnTo>
                  <a:lnTo>
                    <a:pt x="790" y="986"/>
                  </a:lnTo>
                  <a:lnTo>
                    <a:pt x="790" y="986"/>
                  </a:lnTo>
                  <a:lnTo>
                    <a:pt x="796" y="994"/>
                  </a:lnTo>
                  <a:lnTo>
                    <a:pt x="802" y="1000"/>
                  </a:lnTo>
                  <a:lnTo>
                    <a:pt x="802" y="1000"/>
                  </a:lnTo>
                  <a:lnTo>
                    <a:pt x="802" y="1004"/>
                  </a:lnTo>
                  <a:lnTo>
                    <a:pt x="804" y="1010"/>
                  </a:lnTo>
                  <a:lnTo>
                    <a:pt x="804" y="1020"/>
                  </a:lnTo>
                  <a:lnTo>
                    <a:pt x="804" y="1020"/>
                  </a:lnTo>
                  <a:lnTo>
                    <a:pt x="808" y="1032"/>
                  </a:lnTo>
                  <a:lnTo>
                    <a:pt x="812" y="1044"/>
                  </a:lnTo>
                  <a:lnTo>
                    <a:pt x="816" y="1056"/>
                  </a:lnTo>
                  <a:lnTo>
                    <a:pt x="816" y="1062"/>
                  </a:lnTo>
                  <a:lnTo>
                    <a:pt x="814" y="1068"/>
                  </a:lnTo>
                  <a:lnTo>
                    <a:pt x="814" y="1068"/>
                  </a:lnTo>
                  <a:lnTo>
                    <a:pt x="810" y="1080"/>
                  </a:lnTo>
                  <a:lnTo>
                    <a:pt x="812" y="1082"/>
                  </a:lnTo>
                  <a:lnTo>
                    <a:pt x="816" y="1088"/>
                  </a:lnTo>
                  <a:lnTo>
                    <a:pt x="816" y="1088"/>
                  </a:lnTo>
                  <a:lnTo>
                    <a:pt x="824" y="1098"/>
                  </a:lnTo>
                  <a:lnTo>
                    <a:pt x="830" y="1108"/>
                  </a:lnTo>
                  <a:lnTo>
                    <a:pt x="830" y="1108"/>
                  </a:lnTo>
                  <a:lnTo>
                    <a:pt x="844" y="1132"/>
                  </a:lnTo>
                  <a:lnTo>
                    <a:pt x="848" y="1144"/>
                  </a:lnTo>
                  <a:lnTo>
                    <a:pt x="850" y="1150"/>
                  </a:lnTo>
                  <a:lnTo>
                    <a:pt x="850" y="1156"/>
                  </a:lnTo>
                  <a:lnTo>
                    <a:pt x="850" y="1156"/>
                  </a:lnTo>
                  <a:lnTo>
                    <a:pt x="850" y="1164"/>
                  </a:lnTo>
                  <a:lnTo>
                    <a:pt x="846" y="1172"/>
                  </a:lnTo>
                  <a:lnTo>
                    <a:pt x="844" y="1182"/>
                  </a:lnTo>
                  <a:lnTo>
                    <a:pt x="844" y="1190"/>
                  </a:lnTo>
                  <a:lnTo>
                    <a:pt x="844" y="1190"/>
                  </a:lnTo>
                  <a:lnTo>
                    <a:pt x="846" y="1216"/>
                  </a:lnTo>
                  <a:lnTo>
                    <a:pt x="846" y="1216"/>
                  </a:lnTo>
                  <a:lnTo>
                    <a:pt x="852" y="1216"/>
                  </a:lnTo>
                  <a:lnTo>
                    <a:pt x="852" y="1216"/>
                  </a:lnTo>
                  <a:lnTo>
                    <a:pt x="860" y="1216"/>
                  </a:lnTo>
                  <a:lnTo>
                    <a:pt x="870" y="1212"/>
                  </a:lnTo>
                  <a:lnTo>
                    <a:pt x="888" y="1202"/>
                  </a:lnTo>
                  <a:lnTo>
                    <a:pt x="888" y="1202"/>
                  </a:lnTo>
                  <a:lnTo>
                    <a:pt x="912" y="1188"/>
                  </a:lnTo>
                  <a:lnTo>
                    <a:pt x="924" y="1182"/>
                  </a:lnTo>
                  <a:lnTo>
                    <a:pt x="936" y="1178"/>
                  </a:lnTo>
                  <a:lnTo>
                    <a:pt x="936" y="1178"/>
                  </a:lnTo>
                  <a:lnTo>
                    <a:pt x="948" y="1176"/>
                  </a:lnTo>
                  <a:lnTo>
                    <a:pt x="958" y="1172"/>
                  </a:lnTo>
                  <a:lnTo>
                    <a:pt x="958" y="1172"/>
                  </a:lnTo>
                  <a:lnTo>
                    <a:pt x="978" y="1160"/>
                  </a:lnTo>
                  <a:lnTo>
                    <a:pt x="978" y="1160"/>
                  </a:lnTo>
                  <a:lnTo>
                    <a:pt x="982" y="1156"/>
                  </a:lnTo>
                  <a:lnTo>
                    <a:pt x="986" y="1152"/>
                  </a:lnTo>
                  <a:lnTo>
                    <a:pt x="990" y="1148"/>
                  </a:lnTo>
                  <a:lnTo>
                    <a:pt x="996" y="1146"/>
                  </a:lnTo>
                  <a:lnTo>
                    <a:pt x="996" y="1146"/>
                  </a:lnTo>
                  <a:lnTo>
                    <a:pt x="1014" y="1142"/>
                  </a:lnTo>
                  <a:lnTo>
                    <a:pt x="1022" y="1140"/>
                  </a:lnTo>
                  <a:lnTo>
                    <a:pt x="1030" y="1136"/>
                  </a:lnTo>
                  <a:lnTo>
                    <a:pt x="1030" y="1136"/>
                  </a:lnTo>
                  <a:lnTo>
                    <a:pt x="1040" y="1126"/>
                  </a:lnTo>
                  <a:lnTo>
                    <a:pt x="1050" y="1118"/>
                  </a:lnTo>
                  <a:lnTo>
                    <a:pt x="1050" y="1118"/>
                  </a:lnTo>
                  <a:lnTo>
                    <a:pt x="1062" y="1108"/>
                  </a:lnTo>
                  <a:lnTo>
                    <a:pt x="1074" y="1096"/>
                  </a:lnTo>
                  <a:lnTo>
                    <a:pt x="1074" y="1096"/>
                  </a:lnTo>
                  <a:lnTo>
                    <a:pt x="1090" y="1084"/>
                  </a:lnTo>
                  <a:lnTo>
                    <a:pt x="1096" y="1076"/>
                  </a:lnTo>
                  <a:lnTo>
                    <a:pt x="1102" y="1068"/>
                  </a:lnTo>
                  <a:lnTo>
                    <a:pt x="1102" y="1068"/>
                  </a:lnTo>
                  <a:lnTo>
                    <a:pt x="1106" y="1060"/>
                  </a:lnTo>
                  <a:lnTo>
                    <a:pt x="1106" y="1052"/>
                  </a:lnTo>
                  <a:lnTo>
                    <a:pt x="1102" y="1046"/>
                  </a:lnTo>
                  <a:lnTo>
                    <a:pt x="1098" y="1042"/>
                  </a:lnTo>
                  <a:lnTo>
                    <a:pt x="1086" y="1034"/>
                  </a:lnTo>
                  <a:lnTo>
                    <a:pt x="1072" y="1028"/>
                  </a:lnTo>
                  <a:lnTo>
                    <a:pt x="1072" y="1028"/>
                  </a:lnTo>
                  <a:lnTo>
                    <a:pt x="1072" y="1018"/>
                  </a:lnTo>
                  <a:lnTo>
                    <a:pt x="1072" y="1008"/>
                  </a:lnTo>
                  <a:lnTo>
                    <a:pt x="1068" y="1000"/>
                  </a:lnTo>
                  <a:lnTo>
                    <a:pt x="1064" y="996"/>
                  </a:lnTo>
                  <a:lnTo>
                    <a:pt x="1062" y="996"/>
                  </a:lnTo>
                  <a:lnTo>
                    <a:pt x="1062" y="996"/>
                  </a:lnTo>
                  <a:lnTo>
                    <a:pt x="1058" y="996"/>
                  </a:lnTo>
                  <a:lnTo>
                    <a:pt x="1054" y="1000"/>
                  </a:lnTo>
                  <a:lnTo>
                    <a:pt x="1054" y="1000"/>
                  </a:lnTo>
                  <a:lnTo>
                    <a:pt x="1052" y="1002"/>
                  </a:lnTo>
                  <a:lnTo>
                    <a:pt x="1052" y="1004"/>
                  </a:lnTo>
                  <a:lnTo>
                    <a:pt x="1048" y="1010"/>
                  </a:lnTo>
                  <a:lnTo>
                    <a:pt x="1048" y="1010"/>
                  </a:lnTo>
                  <a:lnTo>
                    <a:pt x="1044" y="1012"/>
                  </a:lnTo>
                  <a:lnTo>
                    <a:pt x="1040" y="1016"/>
                  </a:lnTo>
                  <a:lnTo>
                    <a:pt x="1040" y="1016"/>
                  </a:lnTo>
                  <a:lnTo>
                    <a:pt x="1028" y="1022"/>
                  </a:lnTo>
                  <a:lnTo>
                    <a:pt x="1020" y="1024"/>
                  </a:lnTo>
                  <a:lnTo>
                    <a:pt x="1012" y="1026"/>
                  </a:lnTo>
                  <a:lnTo>
                    <a:pt x="1012" y="1026"/>
                  </a:lnTo>
                  <a:lnTo>
                    <a:pt x="1010" y="1026"/>
                  </a:lnTo>
                  <a:lnTo>
                    <a:pt x="1010" y="1026"/>
                  </a:lnTo>
                  <a:lnTo>
                    <a:pt x="1006" y="1022"/>
                  </a:lnTo>
                  <a:lnTo>
                    <a:pt x="1002" y="1018"/>
                  </a:lnTo>
                  <a:lnTo>
                    <a:pt x="996" y="1004"/>
                  </a:lnTo>
                  <a:lnTo>
                    <a:pt x="992" y="990"/>
                  </a:lnTo>
                  <a:lnTo>
                    <a:pt x="988" y="980"/>
                  </a:lnTo>
                  <a:lnTo>
                    <a:pt x="988" y="980"/>
                  </a:lnTo>
                  <a:lnTo>
                    <a:pt x="984" y="974"/>
                  </a:lnTo>
                  <a:lnTo>
                    <a:pt x="980" y="970"/>
                  </a:lnTo>
                  <a:lnTo>
                    <a:pt x="976" y="968"/>
                  </a:lnTo>
                  <a:lnTo>
                    <a:pt x="972" y="962"/>
                  </a:lnTo>
                  <a:lnTo>
                    <a:pt x="972" y="962"/>
                  </a:lnTo>
                  <a:lnTo>
                    <a:pt x="974" y="954"/>
                  </a:lnTo>
                  <a:lnTo>
                    <a:pt x="974" y="948"/>
                  </a:lnTo>
                  <a:lnTo>
                    <a:pt x="974" y="948"/>
                  </a:lnTo>
                  <a:lnTo>
                    <a:pt x="972" y="944"/>
                  </a:lnTo>
                  <a:lnTo>
                    <a:pt x="970" y="940"/>
                  </a:lnTo>
                  <a:lnTo>
                    <a:pt x="966" y="936"/>
                  </a:lnTo>
                  <a:lnTo>
                    <a:pt x="966" y="932"/>
                  </a:lnTo>
                  <a:lnTo>
                    <a:pt x="966" y="932"/>
                  </a:lnTo>
                  <a:lnTo>
                    <a:pt x="966" y="928"/>
                  </a:lnTo>
                  <a:lnTo>
                    <a:pt x="968" y="926"/>
                  </a:lnTo>
                  <a:lnTo>
                    <a:pt x="974" y="924"/>
                  </a:lnTo>
                  <a:lnTo>
                    <a:pt x="974" y="924"/>
                  </a:lnTo>
                  <a:lnTo>
                    <a:pt x="980" y="926"/>
                  </a:lnTo>
                  <a:lnTo>
                    <a:pt x="980" y="926"/>
                  </a:lnTo>
                  <a:lnTo>
                    <a:pt x="984" y="930"/>
                  </a:lnTo>
                  <a:lnTo>
                    <a:pt x="986" y="934"/>
                  </a:lnTo>
                  <a:lnTo>
                    <a:pt x="988" y="940"/>
                  </a:lnTo>
                  <a:lnTo>
                    <a:pt x="992" y="944"/>
                  </a:lnTo>
                  <a:lnTo>
                    <a:pt x="992" y="944"/>
                  </a:lnTo>
                  <a:lnTo>
                    <a:pt x="996" y="950"/>
                  </a:lnTo>
                  <a:lnTo>
                    <a:pt x="1002" y="956"/>
                  </a:lnTo>
                  <a:lnTo>
                    <a:pt x="1016" y="964"/>
                  </a:lnTo>
                  <a:lnTo>
                    <a:pt x="1016" y="964"/>
                  </a:lnTo>
                  <a:lnTo>
                    <a:pt x="1020" y="970"/>
                  </a:lnTo>
                  <a:lnTo>
                    <a:pt x="1022" y="978"/>
                  </a:lnTo>
                  <a:lnTo>
                    <a:pt x="1026" y="984"/>
                  </a:lnTo>
                  <a:lnTo>
                    <a:pt x="1030" y="988"/>
                  </a:lnTo>
                  <a:lnTo>
                    <a:pt x="1030" y="988"/>
                  </a:lnTo>
                  <a:lnTo>
                    <a:pt x="1036" y="990"/>
                  </a:lnTo>
                  <a:lnTo>
                    <a:pt x="1036" y="990"/>
                  </a:lnTo>
                  <a:lnTo>
                    <a:pt x="1042" y="988"/>
                  </a:lnTo>
                  <a:lnTo>
                    <a:pt x="1048" y="984"/>
                  </a:lnTo>
                  <a:lnTo>
                    <a:pt x="1054" y="980"/>
                  </a:lnTo>
                  <a:lnTo>
                    <a:pt x="1062" y="976"/>
                  </a:lnTo>
                  <a:lnTo>
                    <a:pt x="1062" y="976"/>
                  </a:lnTo>
                  <a:lnTo>
                    <a:pt x="1068" y="976"/>
                  </a:lnTo>
                  <a:lnTo>
                    <a:pt x="1068" y="976"/>
                  </a:lnTo>
                  <a:lnTo>
                    <a:pt x="1072" y="976"/>
                  </a:lnTo>
                  <a:lnTo>
                    <a:pt x="1072" y="978"/>
                  </a:lnTo>
                  <a:lnTo>
                    <a:pt x="1074" y="982"/>
                  </a:lnTo>
                  <a:lnTo>
                    <a:pt x="1072" y="990"/>
                  </a:lnTo>
                  <a:lnTo>
                    <a:pt x="1072" y="996"/>
                  </a:lnTo>
                  <a:lnTo>
                    <a:pt x="1072" y="996"/>
                  </a:lnTo>
                  <a:lnTo>
                    <a:pt x="1076" y="1002"/>
                  </a:lnTo>
                  <a:lnTo>
                    <a:pt x="1080" y="1006"/>
                  </a:lnTo>
                  <a:lnTo>
                    <a:pt x="1092" y="1010"/>
                  </a:lnTo>
                  <a:lnTo>
                    <a:pt x="1106" y="1014"/>
                  </a:lnTo>
                  <a:lnTo>
                    <a:pt x="1120" y="1014"/>
                  </a:lnTo>
                  <a:lnTo>
                    <a:pt x="1120" y="1014"/>
                  </a:lnTo>
                  <a:lnTo>
                    <a:pt x="1130" y="1014"/>
                  </a:lnTo>
                  <a:lnTo>
                    <a:pt x="1130" y="1014"/>
                  </a:lnTo>
                  <a:lnTo>
                    <a:pt x="1166" y="1012"/>
                  </a:lnTo>
                  <a:lnTo>
                    <a:pt x="1166" y="1012"/>
                  </a:lnTo>
                  <a:lnTo>
                    <a:pt x="1194" y="1010"/>
                  </a:lnTo>
                  <a:lnTo>
                    <a:pt x="1194" y="1010"/>
                  </a:lnTo>
                  <a:lnTo>
                    <a:pt x="1200" y="1012"/>
                  </a:lnTo>
                  <a:lnTo>
                    <a:pt x="1200" y="1012"/>
                  </a:lnTo>
                  <a:lnTo>
                    <a:pt x="1202" y="1014"/>
                  </a:lnTo>
                  <a:lnTo>
                    <a:pt x="1204" y="1016"/>
                  </a:lnTo>
                  <a:lnTo>
                    <a:pt x="1204" y="1024"/>
                  </a:lnTo>
                  <a:lnTo>
                    <a:pt x="1204" y="1032"/>
                  </a:lnTo>
                  <a:lnTo>
                    <a:pt x="1206" y="1038"/>
                  </a:lnTo>
                  <a:lnTo>
                    <a:pt x="1206" y="1038"/>
                  </a:lnTo>
                  <a:lnTo>
                    <a:pt x="1212" y="1042"/>
                  </a:lnTo>
                  <a:lnTo>
                    <a:pt x="1218" y="1046"/>
                  </a:lnTo>
                  <a:lnTo>
                    <a:pt x="1232" y="1052"/>
                  </a:lnTo>
                  <a:lnTo>
                    <a:pt x="1232" y="1052"/>
                  </a:lnTo>
                  <a:lnTo>
                    <a:pt x="1222" y="1058"/>
                  </a:lnTo>
                  <a:lnTo>
                    <a:pt x="1218" y="1060"/>
                  </a:lnTo>
                  <a:lnTo>
                    <a:pt x="1216" y="1064"/>
                  </a:lnTo>
                  <a:lnTo>
                    <a:pt x="1216" y="1064"/>
                  </a:lnTo>
                  <a:lnTo>
                    <a:pt x="1224" y="1070"/>
                  </a:lnTo>
                  <a:lnTo>
                    <a:pt x="1230" y="1078"/>
                  </a:lnTo>
                  <a:lnTo>
                    <a:pt x="1230" y="1078"/>
                  </a:lnTo>
                  <a:lnTo>
                    <a:pt x="1236" y="1086"/>
                  </a:lnTo>
                  <a:lnTo>
                    <a:pt x="1238" y="1090"/>
                  </a:lnTo>
                  <a:lnTo>
                    <a:pt x="1244" y="1092"/>
                  </a:lnTo>
                  <a:lnTo>
                    <a:pt x="1244" y="1092"/>
                  </a:lnTo>
                  <a:lnTo>
                    <a:pt x="1244" y="1092"/>
                  </a:lnTo>
                  <a:lnTo>
                    <a:pt x="1244" y="1092"/>
                  </a:lnTo>
                  <a:lnTo>
                    <a:pt x="1250" y="1090"/>
                  </a:lnTo>
                  <a:lnTo>
                    <a:pt x="1254" y="1088"/>
                  </a:lnTo>
                  <a:lnTo>
                    <a:pt x="1260" y="1080"/>
                  </a:lnTo>
                  <a:lnTo>
                    <a:pt x="1268" y="1072"/>
                  </a:lnTo>
                  <a:lnTo>
                    <a:pt x="1270" y="1070"/>
                  </a:lnTo>
                  <a:lnTo>
                    <a:pt x="1276" y="1068"/>
                  </a:lnTo>
                  <a:lnTo>
                    <a:pt x="1276" y="1068"/>
                  </a:lnTo>
                  <a:lnTo>
                    <a:pt x="1278" y="1074"/>
                  </a:lnTo>
                  <a:lnTo>
                    <a:pt x="1278" y="1082"/>
                  </a:lnTo>
                  <a:lnTo>
                    <a:pt x="1278" y="1096"/>
                  </a:lnTo>
                  <a:lnTo>
                    <a:pt x="1276" y="1112"/>
                  </a:lnTo>
                  <a:lnTo>
                    <a:pt x="1276" y="1126"/>
                  </a:lnTo>
                  <a:lnTo>
                    <a:pt x="1276" y="1126"/>
                  </a:lnTo>
                  <a:lnTo>
                    <a:pt x="1276" y="1152"/>
                  </a:lnTo>
                  <a:lnTo>
                    <a:pt x="1276" y="1178"/>
                  </a:lnTo>
                  <a:lnTo>
                    <a:pt x="1276" y="1190"/>
                  </a:lnTo>
                  <a:lnTo>
                    <a:pt x="1278" y="1202"/>
                  </a:lnTo>
                  <a:lnTo>
                    <a:pt x="1282" y="1214"/>
                  </a:lnTo>
                  <a:lnTo>
                    <a:pt x="1286" y="1226"/>
                  </a:lnTo>
                  <a:lnTo>
                    <a:pt x="1286" y="1226"/>
                  </a:lnTo>
                  <a:lnTo>
                    <a:pt x="1290" y="1236"/>
                  </a:lnTo>
                  <a:lnTo>
                    <a:pt x="1290" y="1248"/>
                  </a:lnTo>
                  <a:lnTo>
                    <a:pt x="1292" y="1260"/>
                  </a:lnTo>
                  <a:lnTo>
                    <a:pt x="1294" y="1272"/>
                  </a:lnTo>
                  <a:lnTo>
                    <a:pt x="1294" y="1272"/>
                  </a:lnTo>
                  <a:lnTo>
                    <a:pt x="1298" y="1276"/>
                  </a:lnTo>
                  <a:lnTo>
                    <a:pt x="1302" y="1278"/>
                  </a:lnTo>
                  <a:lnTo>
                    <a:pt x="1302" y="1278"/>
                  </a:lnTo>
                  <a:lnTo>
                    <a:pt x="1310" y="1276"/>
                  </a:lnTo>
                  <a:lnTo>
                    <a:pt x="1318" y="1270"/>
                  </a:lnTo>
                  <a:lnTo>
                    <a:pt x="1334" y="1260"/>
                  </a:lnTo>
                  <a:lnTo>
                    <a:pt x="1334" y="1260"/>
                  </a:lnTo>
                  <a:lnTo>
                    <a:pt x="1340" y="1256"/>
                  </a:lnTo>
                  <a:lnTo>
                    <a:pt x="1344" y="1250"/>
                  </a:lnTo>
                  <a:lnTo>
                    <a:pt x="1352" y="1236"/>
                  </a:lnTo>
                  <a:lnTo>
                    <a:pt x="1358" y="1220"/>
                  </a:lnTo>
                  <a:lnTo>
                    <a:pt x="1360" y="1208"/>
                  </a:lnTo>
                  <a:lnTo>
                    <a:pt x="1360" y="1208"/>
                  </a:lnTo>
                  <a:lnTo>
                    <a:pt x="1364" y="1194"/>
                  </a:lnTo>
                  <a:lnTo>
                    <a:pt x="1370" y="1180"/>
                  </a:lnTo>
                  <a:lnTo>
                    <a:pt x="1378" y="1168"/>
                  </a:lnTo>
                  <a:lnTo>
                    <a:pt x="1388" y="1156"/>
                  </a:lnTo>
                  <a:lnTo>
                    <a:pt x="1388" y="1156"/>
                  </a:lnTo>
                  <a:lnTo>
                    <a:pt x="1406" y="1146"/>
                  </a:lnTo>
                  <a:lnTo>
                    <a:pt x="1414" y="1142"/>
                  </a:lnTo>
                  <a:lnTo>
                    <a:pt x="1422" y="1136"/>
                  </a:lnTo>
                  <a:lnTo>
                    <a:pt x="1422" y="1136"/>
                  </a:lnTo>
                  <a:lnTo>
                    <a:pt x="1432" y="1126"/>
                  </a:lnTo>
                  <a:lnTo>
                    <a:pt x="1444" y="1118"/>
                  </a:lnTo>
                  <a:lnTo>
                    <a:pt x="1444" y="1118"/>
                  </a:lnTo>
                  <a:lnTo>
                    <a:pt x="1458" y="1108"/>
                  </a:lnTo>
                  <a:lnTo>
                    <a:pt x="1464" y="1104"/>
                  </a:lnTo>
                  <a:lnTo>
                    <a:pt x="1468" y="1096"/>
                  </a:lnTo>
                  <a:lnTo>
                    <a:pt x="1468" y="1096"/>
                  </a:lnTo>
                  <a:lnTo>
                    <a:pt x="1470" y="1088"/>
                  </a:lnTo>
                  <a:lnTo>
                    <a:pt x="1472" y="1082"/>
                  </a:lnTo>
                  <a:lnTo>
                    <a:pt x="1474" y="1080"/>
                  </a:lnTo>
                  <a:lnTo>
                    <a:pt x="1476" y="1080"/>
                  </a:lnTo>
                  <a:lnTo>
                    <a:pt x="1484" y="1078"/>
                  </a:lnTo>
                  <a:lnTo>
                    <a:pt x="1484" y="1078"/>
                  </a:lnTo>
                  <a:lnTo>
                    <a:pt x="1486" y="1078"/>
                  </a:lnTo>
                  <a:lnTo>
                    <a:pt x="1486" y="1078"/>
                  </a:lnTo>
                  <a:lnTo>
                    <a:pt x="1500" y="1080"/>
                  </a:lnTo>
                  <a:lnTo>
                    <a:pt x="1500" y="1080"/>
                  </a:lnTo>
                  <a:lnTo>
                    <a:pt x="1504" y="1080"/>
                  </a:lnTo>
                  <a:lnTo>
                    <a:pt x="1504" y="1080"/>
                  </a:lnTo>
                  <a:lnTo>
                    <a:pt x="1512" y="1076"/>
                  </a:lnTo>
                  <a:lnTo>
                    <a:pt x="1518" y="1070"/>
                  </a:lnTo>
                  <a:lnTo>
                    <a:pt x="1518" y="1070"/>
                  </a:lnTo>
                  <a:lnTo>
                    <a:pt x="1526" y="1068"/>
                  </a:lnTo>
                  <a:lnTo>
                    <a:pt x="1526" y="1068"/>
                  </a:lnTo>
                  <a:lnTo>
                    <a:pt x="1532" y="1070"/>
                  </a:lnTo>
                  <a:lnTo>
                    <a:pt x="1536" y="1072"/>
                  </a:lnTo>
                  <a:lnTo>
                    <a:pt x="1536" y="1072"/>
                  </a:lnTo>
                  <a:lnTo>
                    <a:pt x="1540" y="1078"/>
                  </a:lnTo>
                  <a:lnTo>
                    <a:pt x="1540" y="1082"/>
                  </a:lnTo>
                  <a:lnTo>
                    <a:pt x="1540" y="1094"/>
                  </a:lnTo>
                  <a:lnTo>
                    <a:pt x="1540" y="1094"/>
                  </a:lnTo>
                  <a:lnTo>
                    <a:pt x="1540" y="1098"/>
                  </a:lnTo>
                  <a:lnTo>
                    <a:pt x="1542" y="1100"/>
                  </a:lnTo>
                  <a:lnTo>
                    <a:pt x="1546" y="1106"/>
                  </a:lnTo>
                  <a:lnTo>
                    <a:pt x="1546" y="1106"/>
                  </a:lnTo>
                  <a:lnTo>
                    <a:pt x="1550" y="1110"/>
                  </a:lnTo>
                  <a:lnTo>
                    <a:pt x="1552" y="1116"/>
                  </a:lnTo>
                  <a:lnTo>
                    <a:pt x="1552" y="1116"/>
                  </a:lnTo>
                  <a:lnTo>
                    <a:pt x="1558" y="1118"/>
                  </a:lnTo>
                  <a:lnTo>
                    <a:pt x="1562" y="1122"/>
                  </a:lnTo>
                  <a:lnTo>
                    <a:pt x="1562" y="1122"/>
                  </a:lnTo>
                  <a:lnTo>
                    <a:pt x="1564" y="1130"/>
                  </a:lnTo>
                  <a:lnTo>
                    <a:pt x="1564" y="1138"/>
                  </a:lnTo>
                  <a:lnTo>
                    <a:pt x="1564" y="1138"/>
                  </a:lnTo>
                  <a:lnTo>
                    <a:pt x="1560" y="1150"/>
                  </a:lnTo>
                  <a:lnTo>
                    <a:pt x="1558" y="1162"/>
                  </a:lnTo>
                  <a:lnTo>
                    <a:pt x="1558" y="1162"/>
                  </a:lnTo>
                  <a:lnTo>
                    <a:pt x="1558" y="1168"/>
                  </a:lnTo>
                  <a:lnTo>
                    <a:pt x="1560" y="1170"/>
                  </a:lnTo>
                  <a:lnTo>
                    <a:pt x="1562" y="1172"/>
                  </a:lnTo>
                  <a:lnTo>
                    <a:pt x="1566" y="1174"/>
                  </a:lnTo>
                  <a:lnTo>
                    <a:pt x="1566" y="1174"/>
                  </a:lnTo>
                  <a:lnTo>
                    <a:pt x="1566" y="1174"/>
                  </a:lnTo>
                  <a:lnTo>
                    <a:pt x="1566" y="1174"/>
                  </a:lnTo>
                  <a:lnTo>
                    <a:pt x="1574" y="1172"/>
                  </a:lnTo>
                  <a:lnTo>
                    <a:pt x="1580" y="1164"/>
                  </a:lnTo>
                  <a:lnTo>
                    <a:pt x="1588" y="1158"/>
                  </a:lnTo>
                  <a:lnTo>
                    <a:pt x="1588" y="1156"/>
                  </a:lnTo>
                  <a:lnTo>
                    <a:pt x="1588" y="1156"/>
                  </a:lnTo>
                  <a:lnTo>
                    <a:pt x="1594" y="1158"/>
                  </a:lnTo>
                  <a:lnTo>
                    <a:pt x="1598" y="1164"/>
                  </a:lnTo>
                  <a:lnTo>
                    <a:pt x="1600" y="1176"/>
                  </a:lnTo>
                  <a:lnTo>
                    <a:pt x="1600" y="1176"/>
                  </a:lnTo>
                  <a:lnTo>
                    <a:pt x="1600" y="1190"/>
                  </a:lnTo>
                  <a:lnTo>
                    <a:pt x="1600" y="1196"/>
                  </a:lnTo>
                  <a:lnTo>
                    <a:pt x="1600" y="1198"/>
                  </a:lnTo>
                  <a:lnTo>
                    <a:pt x="1602" y="1198"/>
                  </a:lnTo>
                  <a:lnTo>
                    <a:pt x="1602" y="1198"/>
                  </a:lnTo>
                  <a:lnTo>
                    <a:pt x="1606" y="1198"/>
                  </a:lnTo>
                  <a:lnTo>
                    <a:pt x="1606" y="1198"/>
                  </a:lnTo>
                  <a:lnTo>
                    <a:pt x="1606" y="1198"/>
                  </a:lnTo>
                  <a:lnTo>
                    <a:pt x="1608" y="1204"/>
                  </a:lnTo>
                  <a:lnTo>
                    <a:pt x="1610" y="1212"/>
                  </a:lnTo>
                  <a:lnTo>
                    <a:pt x="1608" y="1228"/>
                  </a:lnTo>
                  <a:lnTo>
                    <a:pt x="1606" y="1244"/>
                  </a:lnTo>
                  <a:lnTo>
                    <a:pt x="1602" y="1258"/>
                  </a:lnTo>
                  <a:lnTo>
                    <a:pt x="1602" y="1258"/>
                  </a:lnTo>
                  <a:lnTo>
                    <a:pt x="1596" y="1272"/>
                  </a:lnTo>
                  <a:lnTo>
                    <a:pt x="1592" y="1278"/>
                  </a:lnTo>
                  <a:lnTo>
                    <a:pt x="1592" y="1284"/>
                  </a:lnTo>
                  <a:lnTo>
                    <a:pt x="1592" y="1284"/>
                  </a:lnTo>
                  <a:lnTo>
                    <a:pt x="1594" y="1290"/>
                  </a:lnTo>
                  <a:lnTo>
                    <a:pt x="1596" y="1296"/>
                  </a:lnTo>
                  <a:lnTo>
                    <a:pt x="1604" y="1306"/>
                  </a:lnTo>
                  <a:lnTo>
                    <a:pt x="1604" y="1306"/>
                  </a:lnTo>
                  <a:lnTo>
                    <a:pt x="1610" y="1318"/>
                  </a:lnTo>
                  <a:lnTo>
                    <a:pt x="1612" y="1332"/>
                  </a:lnTo>
                  <a:lnTo>
                    <a:pt x="1614" y="1362"/>
                  </a:lnTo>
                  <a:lnTo>
                    <a:pt x="1614" y="1362"/>
                  </a:lnTo>
                  <a:lnTo>
                    <a:pt x="1616" y="1368"/>
                  </a:lnTo>
                  <a:lnTo>
                    <a:pt x="1620" y="1374"/>
                  </a:lnTo>
                  <a:lnTo>
                    <a:pt x="1630" y="1382"/>
                  </a:lnTo>
                  <a:lnTo>
                    <a:pt x="1630" y="1382"/>
                  </a:lnTo>
                  <a:lnTo>
                    <a:pt x="1634" y="1390"/>
                  </a:lnTo>
                  <a:lnTo>
                    <a:pt x="1640" y="1396"/>
                  </a:lnTo>
                  <a:lnTo>
                    <a:pt x="1644" y="1404"/>
                  </a:lnTo>
                  <a:lnTo>
                    <a:pt x="1650" y="1410"/>
                  </a:lnTo>
                  <a:lnTo>
                    <a:pt x="1650" y="1410"/>
                  </a:lnTo>
                  <a:lnTo>
                    <a:pt x="1654" y="1384"/>
                  </a:lnTo>
                  <a:lnTo>
                    <a:pt x="1656" y="1358"/>
                  </a:lnTo>
                  <a:lnTo>
                    <a:pt x="1656" y="1348"/>
                  </a:lnTo>
                  <a:lnTo>
                    <a:pt x="1654" y="1336"/>
                  </a:lnTo>
                  <a:lnTo>
                    <a:pt x="1650" y="1324"/>
                  </a:lnTo>
                  <a:lnTo>
                    <a:pt x="1644" y="1314"/>
                  </a:lnTo>
                  <a:lnTo>
                    <a:pt x="1644" y="1314"/>
                  </a:lnTo>
                  <a:lnTo>
                    <a:pt x="1636" y="1304"/>
                  </a:lnTo>
                  <a:lnTo>
                    <a:pt x="1628" y="1292"/>
                  </a:lnTo>
                  <a:lnTo>
                    <a:pt x="1624" y="1282"/>
                  </a:lnTo>
                  <a:lnTo>
                    <a:pt x="1624" y="1268"/>
                  </a:lnTo>
                  <a:lnTo>
                    <a:pt x="1624" y="1268"/>
                  </a:lnTo>
                  <a:lnTo>
                    <a:pt x="1626" y="1254"/>
                  </a:lnTo>
                  <a:lnTo>
                    <a:pt x="1626" y="1240"/>
                  </a:lnTo>
                  <a:lnTo>
                    <a:pt x="1626" y="1240"/>
                  </a:lnTo>
                  <a:lnTo>
                    <a:pt x="1626" y="1226"/>
                  </a:lnTo>
                  <a:lnTo>
                    <a:pt x="1626" y="1220"/>
                  </a:lnTo>
                  <a:lnTo>
                    <a:pt x="1630" y="1212"/>
                  </a:lnTo>
                  <a:lnTo>
                    <a:pt x="1630" y="1212"/>
                  </a:lnTo>
                  <a:lnTo>
                    <a:pt x="1634" y="1218"/>
                  </a:lnTo>
                  <a:lnTo>
                    <a:pt x="1638" y="1222"/>
                  </a:lnTo>
                  <a:lnTo>
                    <a:pt x="1642" y="1234"/>
                  </a:lnTo>
                  <a:lnTo>
                    <a:pt x="1646" y="1244"/>
                  </a:lnTo>
                  <a:lnTo>
                    <a:pt x="1650" y="1250"/>
                  </a:lnTo>
                  <a:lnTo>
                    <a:pt x="1654" y="1254"/>
                  </a:lnTo>
                  <a:lnTo>
                    <a:pt x="1654" y="1254"/>
                  </a:lnTo>
                  <a:lnTo>
                    <a:pt x="1658" y="1256"/>
                  </a:lnTo>
                  <a:lnTo>
                    <a:pt x="1662" y="1258"/>
                  </a:lnTo>
                  <a:lnTo>
                    <a:pt x="1668" y="1260"/>
                  </a:lnTo>
                  <a:lnTo>
                    <a:pt x="1672" y="1262"/>
                  </a:lnTo>
                  <a:lnTo>
                    <a:pt x="1672" y="1262"/>
                  </a:lnTo>
                  <a:lnTo>
                    <a:pt x="1674" y="1268"/>
                  </a:lnTo>
                  <a:lnTo>
                    <a:pt x="1676" y="1274"/>
                  </a:lnTo>
                  <a:lnTo>
                    <a:pt x="1676" y="1288"/>
                  </a:lnTo>
                  <a:lnTo>
                    <a:pt x="1676" y="1288"/>
                  </a:lnTo>
                  <a:lnTo>
                    <a:pt x="1680" y="1290"/>
                  </a:lnTo>
                  <a:lnTo>
                    <a:pt x="1684" y="1292"/>
                  </a:lnTo>
                  <a:lnTo>
                    <a:pt x="1684" y="1292"/>
                  </a:lnTo>
                  <a:lnTo>
                    <a:pt x="1688" y="1290"/>
                  </a:lnTo>
                  <a:lnTo>
                    <a:pt x="1694" y="1288"/>
                  </a:lnTo>
                  <a:lnTo>
                    <a:pt x="1706" y="1280"/>
                  </a:lnTo>
                  <a:lnTo>
                    <a:pt x="1716" y="1272"/>
                  </a:lnTo>
                  <a:lnTo>
                    <a:pt x="1726" y="1266"/>
                  </a:lnTo>
                  <a:lnTo>
                    <a:pt x="1726" y="1266"/>
                  </a:lnTo>
                  <a:lnTo>
                    <a:pt x="1742" y="1260"/>
                  </a:lnTo>
                  <a:lnTo>
                    <a:pt x="1746" y="1256"/>
                  </a:lnTo>
                  <a:lnTo>
                    <a:pt x="1750" y="1250"/>
                  </a:lnTo>
                  <a:lnTo>
                    <a:pt x="1754" y="1240"/>
                  </a:lnTo>
                  <a:lnTo>
                    <a:pt x="1756" y="1226"/>
                  </a:lnTo>
                  <a:lnTo>
                    <a:pt x="1756" y="1226"/>
                  </a:lnTo>
                  <a:lnTo>
                    <a:pt x="1760" y="1194"/>
                  </a:lnTo>
                  <a:lnTo>
                    <a:pt x="1760" y="1194"/>
                  </a:lnTo>
                  <a:lnTo>
                    <a:pt x="1760" y="1184"/>
                  </a:lnTo>
                  <a:lnTo>
                    <a:pt x="1760" y="1178"/>
                  </a:lnTo>
                  <a:lnTo>
                    <a:pt x="1756" y="1174"/>
                  </a:lnTo>
                  <a:lnTo>
                    <a:pt x="1750" y="1168"/>
                  </a:lnTo>
                  <a:lnTo>
                    <a:pt x="1750" y="1168"/>
                  </a:lnTo>
                  <a:lnTo>
                    <a:pt x="1742" y="1160"/>
                  </a:lnTo>
                  <a:lnTo>
                    <a:pt x="1732" y="1148"/>
                  </a:lnTo>
                  <a:lnTo>
                    <a:pt x="1724" y="1134"/>
                  </a:lnTo>
                  <a:lnTo>
                    <a:pt x="1722" y="1128"/>
                  </a:lnTo>
                  <a:lnTo>
                    <a:pt x="1722" y="1122"/>
                  </a:lnTo>
                  <a:lnTo>
                    <a:pt x="1722" y="1122"/>
                  </a:lnTo>
                  <a:lnTo>
                    <a:pt x="1726" y="1112"/>
                  </a:lnTo>
                  <a:lnTo>
                    <a:pt x="1736" y="1098"/>
                  </a:lnTo>
                  <a:lnTo>
                    <a:pt x="1750" y="1086"/>
                  </a:lnTo>
                  <a:lnTo>
                    <a:pt x="1756" y="1082"/>
                  </a:lnTo>
                  <a:lnTo>
                    <a:pt x="1762" y="1080"/>
                  </a:lnTo>
                  <a:lnTo>
                    <a:pt x="1762" y="1080"/>
                  </a:lnTo>
                  <a:lnTo>
                    <a:pt x="1766" y="1080"/>
                  </a:lnTo>
                  <a:lnTo>
                    <a:pt x="1766" y="1080"/>
                  </a:lnTo>
                  <a:lnTo>
                    <a:pt x="1770" y="1080"/>
                  </a:lnTo>
                  <a:lnTo>
                    <a:pt x="1772" y="1082"/>
                  </a:lnTo>
                  <a:lnTo>
                    <a:pt x="1772" y="1086"/>
                  </a:lnTo>
                  <a:lnTo>
                    <a:pt x="1770" y="1092"/>
                  </a:lnTo>
                  <a:lnTo>
                    <a:pt x="1768" y="1096"/>
                  </a:lnTo>
                  <a:lnTo>
                    <a:pt x="1770" y="1098"/>
                  </a:lnTo>
                  <a:lnTo>
                    <a:pt x="1770" y="1098"/>
                  </a:lnTo>
                  <a:lnTo>
                    <a:pt x="1772" y="1104"/>
                  </a:lnTo>
                  <a:lnTo>
                    <a:pt x="1776" y="1104"/>
                  </a:lnTo>
                  <a:lnTo>
                    <a:pt x="1776" y="1104"/>
                  </a:lnTo>
                  <a:lnTo>
                    <a:pt x="1780" y="1104"/>
                  </a:lnTo>
                  <a:lnTo>
                    <a:pt x="1782" y="1100"/>
                  </a:lnTo>
                  <a:lnTo>
                    <a:pt x="1788" y="1092"/>
                  </a:lnTo>
                  <a:lnTo>
                    <a:pt x="1788" y="1092"/>
                  </a:lnTo>
                  <a:lnTo>
                    <a:pt x="1800" y="1086"/>
                  </a:lnTo>
                  <a:lnTo>
                    <a:pt x="1814" y="1080"/>
                  </a:lnTo>
                  <a:lnTo>
                    <a:pt x="1814" y="1080"/>
                  </a:lnTo>
                  <a:lnTo>
                    <a:pt x="1820" y="1076"/>
                  </a:lnTo>
                  <a:lnTo>
                    <a:pt x="1828" y="1076"/>
                  </a:lnTo>
                  <a:lnTo>
                    <a:pt x="1842" y="1074"/>
                  </a:lnTo>
                  <a:lnTo>
                    <a:pt x="1842" y="1074"/>
                  </a:lnTo>
                  <a:lnTo>
                    <a:pt x="1858" y="1070"/>
                  </a:lnTo>
                  <a:lnTo>
                    <a:pt x="1872" y="1062"/>
                  </a:lnTo>
                  <a:lnTo>
                    <a:pt x="1884" y="1052"/>
                  </a:lnTo>
                  <a:lnTo>
                    <a:pt x="1896" y="1042"/>
                  </a:lnTo>
                  <a:lnTo>
                    <a:pt x="1896" y="1042"/>
                  </a:lnTo>
                  <a:lnTo>
                    <a:pt x="1908" y="1032"/>
                  </a:lnTo>
                  <a:lnTo>
                    <a:pt x="1914" y="1026"/>
                  </a:lnTo>
                  <a:lnTo>
                    <a:pt x="1920" y="1018"/>
                  </a:lnTo>
                  <a:lnTo>
                    <a:pt x="1920" y="1018"/>
                  </a:lnTo>
                  <a:lnTo>
                    <a:pt x="1926" y="1006"/>
                  </a:lnTo>
                  <a:lnTo>
                    <a:pt x="1930" y="1000"/>
                  </a:lnTo>
                  <a:lnTo>
                    <a:pt x="1936" y="994"/>
                  </a:lnTo>
                  <a:lnTo>
                    <a:pt x="1936" y="994"/>
                  </a:lnTo>
                  <a:lnTo>
                    <a:pt x="1948" y="984"/>
                  </a:lnTo>
                  <a:lnTo>
                    <a:pt x="1952" y="978"/>
                  </a:lnTo>
                  <a:lnTo>
                    <a:pt x="1956" y="970"/>
                  </a:lnTo>
                  <a:lnTo>
                    <a:pt x="1956" y="970"/>
                  </a:lnTo>
                  <a:lnTo>
                    <a:pt x="1958" y="956"/>
                  </a:lnTo>
                  <a:lnTo>
                    <a:pt x="1958" y="940"/>
                  </a:lnTo>
                  <a:lnTo>
                    <a:pt x="1958" y="940"/>
                  </a:lnTo>
                  <a:lnTo>
                    <a:pt x="1960" y="920"/>
                  </a:lnTo>
                  <a:lnTo>
                    <a:pt x="1960" y="912"/>
                  </a:lnTo>
                  <a:lnTo>
                    <a:pt x="1956" y="902"/>
                  </a:lnTo>
                  <a:lnTo>
                    <a:pt x="1956" y="902"/>
                  </a:lnTo>
                  <a:lnTo>
                    <a:pt x="1950" y="886"/>
                  </a:lnTo>
                  <a:lnTo>
                    <a:pt x="1950" y="886"/>
                  </a:lnTo>
                  <a:lnTo>
                    <a:pt x="1944" y="880"/>
                  </a:lnTo>
                  <a:lnTo>
                    <a:pt x="1940" y="876"/>
                  </a:lnTo>
                  <a:lnTo>
                    <a:pt x="1940" y="876"/>
                  </a:lnTo>
                  <a:lnTo>
                    <a:pt x="1938" y="872"/>
                  </a:lnTo>
                  <a:lnTo>
                    <a:pt x="1940" y="868"/>
                  </a:lnTo>
                  <a:lnTo>
                    <a:pt x="1942" y="858"/>
                  </a:lnTo>
                  <a:lnTo>
                    <a:pt x="1942" y="858"/>
                  </a:lnTo>
                  <a:lnTo>
                    <a:pt x="1948" y="852"/>
                  </a:lnTo>
                  <a:lnTo>
                    <a:pt x="1956" y="848"/>
                  </a:lnTo>
                  <a:lnTo>
                    <a:pt x="1956" y="848"/>
                  </a:lnTo>
                  <a:lnTo>
                    <a:pt x="1964" y="840"/>
                  </a:lnTo>
                  <a:lnTo>
                    <a:pt x="1966" y="838"/>
                  </a:lnTo>
                  <a:lnTo>
                    <a:pt x="1968" y="834"/>
                  </a:lnTo>
                  <a:lnTo>
                    <a:pt x="1966" y="832"/>
                  </a:lnTo>
                  <a:lnTo>
                    <a:pt x="1964" y="830"/>
                  </a:lnTo>
                  <a:lnTo>
                    <a:pt x="1958" y="828"/>
                  </a:lnTo>
                  <a:lnTo>
                    <a:pt x="1958" y="828"/>
                  </a:lnTo>
                  <a:lnTo>
                    <a:pt x="1952" y="828"/>
                  </a:lnTo>
                  <a:lnTo>
                    <a:pt x="1946" y="830"/>
                  </a:lnTo>
                  <a:lnTo>
                    <a:pt x="1946" y="830"/>
                  </a:lnTo>
                  <a:lnTo>
                    <a:pt x="1938" y="836"/>
                  </a:lnTo>
                  <a:lnTo>
                    <a:pt x="1932" y="838"/>
                  </a:lnTo>
                  <a:lnTo>
                    <a:pt x="1932" y="838"/>
                  </a:lnTo>
                  <a:lnTo>
                    <a:pt x="1930" y="836"/>
                  </a:lnTo>
                  <a:lnTo>
                    <a:pt x="1928" y="830"/>
                  </a:lnTo>
                  <a:lnTo>
                    <a:pt x="1928" y="830"/>
                  </a:lnTo>
                  <a:lnTo>
                    <a:pt x="1928" y="824"/>
                  </a:lnTo>
                  <a:lnTo>
                    <a:pt x="1926" y="820"/>
                  </a:lnTo>
                  <a:lnTo>
                    <a:pt x="1926" y="820"/>
                  </a:lnTo>
                  <a:lnTo>
                    <a:pt x="1922" y="816"/>
                  </a:lnTo>
                  <a:lnTo>
                    <a:pt x="1922" y="816"/>
                  </a:lnTo>
                  <a:lnTo>
                    <a:pt x="1920" y="812"/>
                  </a:lnTo>
                  <a:lnTo>
                    <a:pt x="1920" y="808"/>
                  </a:lnTo>
                  <a:lnTo>
                    <a:pt x="1922" y="804"/>
                  </a:lnTo>
                  <a:lnTo>
                    <a:pt x="1926" y="802"/>
                  </a:lnTo>
                  <a:lnTo>
                    <a:pt x="1926" y="802"/>
                  </a:lnTo>
                  <a:lnTo>
                    <a:pt x="1930" y="802"/>
                  </a:lnTo>
                  <a:lnTo>
                    <a:pt x="1930" y="802"/>
                  </a:lnTo>
                  <a:lnTo>
                    <a:pt x="1930" y="802"/>
                  </a:lnTo>
                  <a:lnTo>
                    <a:pt x="1930" y="802"/>
                  </a:lnTo>
                  <a:lnTo>
                    <a:pt x="1932" y="802"/>
                  </a:lnTo>
                  <a:lnTo>
                    <a:pt x="1932" y="802"/>
                  </a:lnTo>
                  <a:lnTo>
                    <a:pt x="1934" y="802"/>
                  </a:lnTo>
                  <a:lnTo>
                    <a:pt x="1936" y="800"/>
                  </a:lnTo>
                  <a:lnTo>
                    <a:pt x="1936" y="800"/>
                  </a:lnTo>
                  <a:lnTo>
                    <a:pt x="1938" y="796"/>
                  </a:lnTo>
                  <a:lnTo>
                    <a:pt x="1942" y="794"/>
                  </a:lnTo>
                  <a:lnTo>
                    <a:pt x="1942" y="794"/>
                  </a:lnTo>
                  <a:lnTo>
                    <a:pt x="1946" y="792"/>
                  </a:lnTo>
                  <a:lnTo>
                    <a:pt x="1950" y="790"/>
                  </a:lnTo>
                  <a:lnTo>
                    <a:pt x="1950" y="790"/>
                  </a:lnTo>
                  <a:lnTo>
                    <a:pt x="1952" y="786"/>
                  </a:lnTo>
                  <a:lnTo>
                    <a:pt x="1954" y="782"/>
                  </a:lnTo>
                  <a:lnTo>
                    <a:pt x="1956" y="778"/>
                  </a:lnTo>
                  <a:lnTo>
                    <a:pt x="1960" y="774"/>
                  </a:lnTo>
                  <a:lnTo>
                    <a:pt x="1960" y="774"/>
                  </a:lnTo>
                  <a:lnTo>
                    <a:pt x="1964" y="772"/>
                  </a:lnTo>
                  <a:lnTo>
                    <a:pt x="1964" y="772"/>
                  </a:lnTo>
                  <a:lnTo>
                    <a:pt x="1966" y="774"/>
                  </a:lnTo>
                  <a:lnTo>
                    <a:pt x="1970" y="776"/>
                  </a:lnTo>
                  <a:lnTo>
                    <a:pt x="1970" y="776"/>
                  </a:lnTo>
                  <a:lnTo>
                    <a:pt x="1972" y="778"/>
                  </a:lnTo>
                  <a:lnTo>
                    <a:pt x="1972" y="780"/>
                  </a:lnTo>
                  <a:lnTo>
                    <a:pt x="1968" y="788"/>
                  </a:lnTo>
                  <a:lnTo>
                    <a:pt x="1964" y="794"/>
                  </a:lnTo>
                  <a:lnTo>
                    <a:pt x="1964" y="800"/>
                  </a:lnTo>
                  <a:lnTo>
                    <a:pt x="1964" y="800"/>
                  </a:lnTo>
                  <a:lnTo>
                    <a:pt x="1966" y="806"/>
                  </a:lnTo>
                  <a:lnTo>
                    <a:pt x="1970" y="808"/>
                  </a:lnTo>
                  <a:lnTo>
                    <a:pt x="1970" y="808"/>
                  </a:lnTo>
                  <a:lnTo>
                    <a:pt x="1978" y="806"/>
                  </a:lnTo>
                  <a:lnTo>
                    <a:pt x="1986" y="802"/>
                  </a:lnTo>
                  <a:lnTo>
                    <a:pt x="1994" y="796"/>
                  </a:lnTo>
                  <a:lnTo>
                    <a:pt x="2000" y="794"/>
                  </a:lnTo>
                  <a:lnTo>
                    <a:pt x="2000" y="794"/>
                  </a:lnTo>
                  <a:lnTo>
                    <a:pt x="2002" y="794"/>
                  </a:lnTo>
                  <a:lnTo>
                    <a:pt x="2002" y="794"/>
                  </a:lnTo>
                  <a:lnTo>
                    <a:pt x="2008" y="794"/>
                  </a:lnTo>
                  <a:lnTo>
                    <a:pt x="2012" y="796"/>
                  </a:lnTo>
                  <a:lnTo>
                    <a:pt x="2014" y="800"/>
                  </a:lnTo>
                  <a:lnTo>
                    <a:pt x="2014" y="804"/>
                  </a:lnTo>
                  <a:lnTo>
                    <a:pt x="2014" y="804"/>
                  </a:lnTo>
                  <a:lnTo>
                    <a:pt x="2014" y="808"/>
                  </a:lnTo>
                  <a:lnTo>
                    <a:pt x="2014" y="812"/>
                  </a:lnTo>
                  <a:lnTo>
                    <a:pt x="2010" y="814"/>
                  </a:lnTo>
                  <a:lnTo>
                    <a:pt x="2006" y="814"/>
                  </a:lnTo>
                  <a:lnTo>
                    <a:pt x="2006" y="814"/>
                  </a:lnTo>
                  <a:lnTo>
                    <a:pt x="2004" y="814"/>
                  </a:lnTo>
                  <a:lnTo>
                    <a:pt x="2004" y="814"/>
                  </a:lnTo>
                  <a:lnTo>
                    <a:pt x="2004" y="824"/>
                  </a:lnTo>
                  <a:lnTo>
                    <a:pt x="2004" y="826"/>
                  </a:lnTo>
                  <a:lnTo>
                    <a:pt x="2008" y="826"/>
                  </a:lnTo>
                  <a:lnTo>
                    <a:pt x="2014" y="826"/>
                  </a:lnTo>
                  <a:lnTo>
                    <a:pt x="2020" y="830"/>
                  </a:lnTo>
                  <a:lnTo>
                    <a:pt x="2020" y="830"/>
                  </a:lnTo>
                  <a:lnTo>
                    <a:pt x="2024" y="834"/>
                  </a:lnTo>
                  <a:lnTo>
                    <a:pt x="2024" y="840"/>
                  </a:lnTo>
                  <a:lnTo>
                    <a:pt x="2020" y="850"/>
                  </a:lnTo>
                  <a:lnTo>
                    <a:pt x="2020" y="850"/>
                  </a:lnTo>
                  <a:lnTo>
                    <a:pt x="2020" y="854"/>
                  </a:lnTo>
                  <a:lnTo>
                    <a:pt x="2020" y="856"/>
                  </a:lnTo>
                  <a:lnTo>
                    <a:pt x="2020" y="856"/>
                  </a:lnTo>
                  <a:lnTo>
                    <a:pt x="2022" y="864"/>
                  </a:lnTo>
                  <a:lnTo>
                    <a:pt x="2020" y="870"/>
                  </a:lnTo>
                  <a:lnTo>
                    <a:pt x="2020" y="870"/>
                  </a:lnTo>
                  <a:lnTo>
                    <a:pt x="2018" y="878"/>
                  </a:lnTo>
                  <a:lnTo>
                    <a:pt x="2016" y="882"/>
                  </a:lnTo>
                  <a:lnTo>
                    <a:pt x="2016" y="886"/>
                  </a:lnTo>
                  <a:lnTo>
                    <a:pt x="2016" y="886"/>
                  </a:lnTo>
                  <a:lnTo>
                    <a:pt x="2018" y="888"/>
                  </a:lnTo>
                  <a:lnTo>
                    <a:pt x="2020" y="888"/>
                  </a:lnTo>
                  <a:lnTo>
                    <a:pt x="2020" y="888"/>
                  </a:lnTo>
                  <a:lnTo>
                    <a:pt x="2026" y="886"/>
                  </a:lnTo>
                  <a:lnTo>
                    <a:pt x="2034" y="882"/>
                  </a:lnTo>
                  <a:lnTo>
                    <a:pt x="2046" y="876"/>
                  </a:lnTo>
                  <a:lnTo>
                    <a:pt x="2046" y="876"/>
                  </a:lnTo>
                  <a:lnTo>
                    <a:pt x="2056" y="876"/>
                  </a:lnTo>
                  <a:lnTo>
                    <a:pt x="2060" y="876"/>
                  </a:lnTo>
                  <a:lnTo>
                    <a:pt x="2064" y="874"/>
                  </a:lnTo>
                  <a:lnTo>
                    <a:pt x="2064" y="874"/>
                  </a:lnTo>
                  <a:lnTo>
                    <a:pt x="2068" y="870"/>
                  </a:lnTo>
                  <a:lnTo>
                    <a:pt x="2070" y="866"/>
                  </a:lnTo>
                  <a:lnTo>
                    <a:pt x="2072" y="856"/>
                  </a:lnTo>
                  <a:lnTo>
                    <a:pt x="2072" y="856"/>
                  </a:lnTo>
                  <a:lnTo>
                    <a:pt x="2066" y="856"/>
                  </a:lnTo>
                  <a:lnTo>
                    <a:pt x="2066" y="856"/>
                  </a:lnTo>
                  <a:lnTo>
                    <a:pt x="2068" y="846"/>
                  </a:lnTo>
                  <a:lnTo>
                    <a:pt x="2066" y="838"/>
                  </a:lnTo>
                  <a:lnTo>
                    <a:pt x="2060" y="818"/>
                  </a:lnTo>
                  <a:lnTo>
                    <a:pt x="2060" y="818"/>
                  </a:lnTo>
                  <a:lnTo>
                    <a:pt x="2058" y="814"/>
                  </a:lnTo>
                  <a:lnTo>
                    <a:pt x="2056" y="810"/>
                  </a:lnTo>
                  <a:lnTo>
                    <a:pt x="2056" y="810"/>
                  </a:lnTo>
                  <a:lnTo>
                    <a:pt x="2052" y="808"/>
                  </a:lnTo>
                  <a:lnTo>
                    <a:pt x="2048" y="806"/>
                  </a:lnTo>
                  <a:lnTo>
                    <a:pt x="2048" y="806"/>
                  </a:lnTo>
                  <a:lnTo>
                    <a:pt x="2046" y="804"/>
                  </a:lnTo>
                  <a:lnTo>
                    <a:pt x="2046" y="800"/>
                  </a:lnTo>
                  <a:lnTo>
                    <a:pt x="2046" y="796"/>
                  </a:lnTo>
                  <a:lnTo>
                    <a:pt x="2048" y="792"/>
                  </a:lnTo>
                  <a:lnTo>
                    <a:pt x="2048" y="792"/>
                  </a:lnTo>
                  <a:lnTo>
                    <a:pt x="2054" y="790"/>
                  </a:lnTo>
                  <a:lnTo>
                    <a:pt x="2058" y="790"/>
                  </a:lnTo>
                  <a:lnTo>
                    <a:pt x="2062" y="788"/>
                  </a:lnTo>
                  <a:lnTo>
                    <a:pt x="2068" y="784"/>
                  </a:lnTo>
                  <a:lnTo>
                    <a:pt x="2068" y="784"/>
                  </a:lnTo>
                  <a:lnTo>
                    <a:pt x="2082" y="768"/>
                  </a:lnTo>
                  <a:lnTo>
                    <a:pt x="2082" y="768"/>
                  </a:lnTo>
                  <a:lnTo>
                    <a:pt x="2090" y="754"/>
                  </a:lnTo>
                  <a:lnTo>
                    <a:pt x="2094" y="746"/>
                  </a:lnTo>
                  <a:lnTo>
                    <a:pt x="2102" y="742"/>
                  </a:lnTo>
                  <a:lnTo>
                    <a:pt x="2102" y="742"/>
                  </a:lnTo>
                  <a:lnTo>
                    <a:pt x="2108" y="740"/>
                  </a:lnTo>
                  <a:lnTo>
                    <a:pt x="2108" y="740"/>
                  </a:lnTo>
                  <a:lnTo>
                    <a:pt x="2112" y="742"/>
                  </a:lnTo>
                  <a:lnTo>
                    <a:pt x="2116" y="746"/>
                  </a:lnTo>
                  <a:lnTo>
                    <a:pt x="2120" y="750"/>
                  </a:lnTo>
                  <a:lnTo>
                    <a:pt x="2126" y="752"/>
                  </a:lnTo>
                  <a:lnTo>
                    <a:pt x="2126" y="752"/>
                  </a:lnTo>
                  <a:lnTo>
                    <a:pt x="2126" y="752"/>
                  </a:lnTo>
                  <a:lnTo>
                    <a:pt x="2126" y="752"/>
                  </a:lnTo>
                  <a:lnTo>
                    <a:pt x="2132" y="750"/>
                  </a:lnTo>
                  <a:lnTo>
                    <a:pt x="2138" y="748"/>
                  </a:lnTo>
                  <a:lnTo>
                    <a:pt x="2148" y="740"/>
                  </a:lnTo>
                  <a:lnTo>
                    <a:pt x="2148" y="740"/>
                  </a:lnTo>
                  <a:lnTo>
                    <a:pt x="2152" y="730"/>
                  </a:lnTo>
                  <a:lnTo>
                    <a:pt x="2156" y="724"/>
                  </a:lnTo>
                  <a:lnTo>
                    <a:pt x="2160" y="720"/>
                  </a:lnTo>
                  <a:lnTo>
                    <a:pt x="2160" y="720"/>
                  </a:lnTo>
                  <a:lnTo>
                    <a:pt x="2168" y="714"/>
                  </a:lnTo>
                  <a:lnTo>
                    <a:pt x="2178" y="708"/>
                  </a:lnTo>
                  <a:lnTo>
                    <a:pt x="2178" y="708"/>
                  </a:lnTo>
                  <a:lnTo>
                    <a:pt x="2182" y="706"/>
                  </a:lnTo>
                  <a:lnTo>
                    <a:pt x="2186" y="702"/>
                  </a:lnTo>
                  <a:lnTo>
                    <a:pt x="2190" y="692"/>
                  </a:lnTo>
                  <a:lnTo>
                    <a:pt x="2190" y="692"/>
                  </a:lnTo>
                  <a:lnTo>
                    <a:pt x="2196" y="684"/>
                  </a:lnTo>
                  <a:lnTo>
                    <a:pt x="2202" y="674"/>
                  </a:lnTo>
                  <a:lnTo>
                    <a:pt x="2202" y="674"/>
                  </a:lnTo>
                  <a:lnTo>
                    <a:pt x="2224" y="650"/>
                  </a:lnTo>
                  <a:lnTo>
                    <a:pt x="2228" y="644"/>
                  </a:lnTo>
                  <a:lnTo>
                    <a:pt x="2230" y="638"/>
                  </a:lnTo>
                  <a:lnTo>
                    <a:pt x="2232" y="632"/>
                  </a:lnTo>
                  <a:lnTo>
                    <a:pt x="2232" y="624"/>
                  </a:lnTo>
                  <a:lnTo>
                    <a:pt x="2232" y="624"/>
                  </a:lnTo>
                  <a:lnTo>
                    <a:pt x="2230" y="610"/>
                  </a:lnTo>
                  <a:lnTo>
                    <a:pt x="2230" y="604"/>
                  </a:lnTo>
                  <a:lnTo>
                    <a:pt x="2232" y="598"/>
                  </a:lnTo>
                  <a:lnTo>
                    <a:pt x="2232" y="598"/>
                  </a:lnTo>
                  <a:lnTo>
                    <a:pt x="2236" y="590"/>
                  </a:lnTo>
                  <a:lnTo>
                    <a:pt x="2240" y="582"/>
                  </a:lnTo>
                  <a:lnTo>
                    <a:pt x="2240" y="582"/>
                  </a:lnTo>
                  <a:lnTo>
                    <a:pt x="2244" y="572"/>
                  </a:lnTo>
                  <a:lnTo>
                    <a:pt x="2244" y="560"/>
                  </a:lnTo>
                  <a:lnTo>
                    <a:pt x="2242" y="550"/>
                  </a:lnTo>
                  <a:lnTo>
                    <a:pt x="2238" y="546"/>
                  </a:lnTo>
                  <a:lnTo>
                    <a:pt x="2234" y="542"/>
                  </a:lnTo>
                  <a:lnTo>
                    <a:pt x="2234" y="542"/>
                  </a:lnTo>
                  <a:lnTo>
                    <a:pt x="2228" y="540"/>
                  </a:lnTo>
                  <a:lnTo>
                    <a:pt x="2228" y="540"/>
                  </a:lnTo>
                  <a:lnTo>
                    <a:pt x="2222" y="542"/>
                  </a:lnTo>
                  <a:lnTo>
                    <a:pt x="2216" y="548"/>
                  </a:lnTo>
                  <a:lnTo>
                    <a:pt x="2216" y="548"/>
                  </a:lnTo>
                  <a:lnTo>
                    <a:pt x="2208" y="552"/>
                  </a:lnTo>
                  <a:lnTo>
                    <a:pt x="2202" y="554"/>
                  </a:lnTo>
                  <a:lnTo>
                    <a:pt x="2202" y="554"/>
                  </a:lnTo>
                  <a:lnTo>
                    <a:pt x="2200" y="552"/>
                  </a:lnTo>
                  <a:lnTo>
                    <a:pt x="2196" y="550"/>
                  </a:lnTo>
                  <a:lnTo>
                    <a:pt x="2196" y="550"/>
                  </a:lnTo>
                  <a:lnTo>
                    <a:pt x="2194" y="546"/>
                  </a:lnTo>
                  <a:lnTo>
                    <a:pt x="2192" y="542"/>
                  </a:lnTo>
                  <a:lnTo>
                    <a:pt x="2192" y="538"/>
                  </a:lnTo>
                  <a:lnTo>
                    <a:pt x="2188" y="536"/>
                  </a:lnTo>
                  <a:lnTo>
                    <a:pt x="2188" y="536"/>
                  </a:lnTo>
                  <a:lnTo>
                    <a:pt x="2182" y="536"/>
                  </a:lnTo>
                  <a:lnTo>
                    <a:pt x="2182" y="536"/>
                  </a:lnTo>
                  <a:lnTo>
                    <a:pt x="2180" y="536"/>
                  </a:lnTo>
                  <a:lnTo>
                    <a:pt x="2180" y="536"/>
                  </a:lnTo>
                  <a:lnTo>
                    <a:pt x="2176" y="536"/>
                  </a:lnTo>
                  <a:lnTo>
                    <a:pt x="2176" y="536"/>
                  </a:lnTo>
                  <a:lnTo>
                    <a:pt x="2172" y="534"/>
                  </a:lnTo>
                  <a:lnTo>
                    <a:pt x="2168" y="532"/>
                  </a:lnTo>
                  <a:lnTo>
                    <a:pt x="2168" y="532"/>
                  </a:lnTo>
                  <a:lnTo>
                    <a:pt x="2174" y="526"/>
                  </a:lnTo>
                  <a:lnTo>
                    <a:pt x="2182" y="524"/>
                  </a:lnTo>
                  <a:lnTo>
                    <a:pt x="2196" y="516"/>
                  </a:lnTo>
                  <a:lnTo>
                    <a:pt x="2196" y="516"/>
                  </a:lnTo>
                  <a:lnTo>
                    <a:pt x="2226" y="494"/>
                  </a:lnTo>
                  <a:lnTo>
                    <a:pt x="2226" y="494"/>
                  </a:lnTo>
                  <a:lnTo>
                    <a:pt x="2240" y="486"/>
                  </a:lnTo>
                  <a:lnTo>
                    <a:pt x="2248" y="480"/>
                  </a:lnTo>
                  <a:lnTo>
                    <a:pt x="2254" y="474"/>
                  </a:lnTo>
                  <a:lnTo>
                    <a:pt x="2254" y="474"/>
                  </a:lnTo>
                  <a:lnTo>
                    <a:pt x="2264" y="462"/>
                  </a:lnTo>
                  <a:lnTo>
                    <a:pt x="2268" y="456"/>
                  </a:lnTo>
                  <a:lnTo>
                    <a:pt x="2276" y="452"/>
                  </a:lnTo>
                  <a:lnTo>
                    <a:pt x="2276" y="452"/>
                  </a:lnTo>
                  <a:lnTo>
                    <a:pt x="2284" y="450"/>
                  </a:lnTo>
                  <a:lnTo>
                    <a:pt x="2284" y="450"/>
                  </a:lnTo>
                  <a:lnTo>
                    <a:pt x="2300" y="454"/>
                  </a:lnTo>
                  <a:lnTo>
                    <a:pt x="2314" y="456"/>
                  </a:lnTo>
                  <a:lnTo>
                    <a:pt x="2314" y="456"/>
                  </a:lnTo>
                  <a:lnTo>
                    <a:pt x="2328" y="458"/>
                  </a:lnTo>
                  <a:lnTo>
                    <a:pt x="2328" y="458"/>
                  </a:lnTo>
                  <a:lnTo>
                    <a:pt x="2342" y="456"/>
                  </a:lnTo>
                  <a:lnTo>
                    <a:pt x="2348" y="456"/>
                  </a:lnTo>
                  <a:lnTo>
                    <a:pt x="2354" y="454"/>
                  </a:lnTo>
                  <a:lnTo>
                    <a:pt x="2354" y="454"/>
                  </a:lnTo>
                  <a:lnTo>
                    <a:pt x="2358" y="446"/>
                  </a:lnTo>
                  <a:lnTo>
                    <a:pt x="2362" y="442"/>
                  </a:lnTo>
                  <a:lnTo>
                    <a:pt x="2366" y="442"/>
                  </a:lnTo>
                  <a:lnTo>
                    <a:pt x="2366" y="442"/>
                  </a:lnTo>
                  <a:lnTo>
                    <a:pt x="2370" y="442"/>
                  </a:lnTo>
                  <a:lnTo>
                    <a:pt x="2370" y="442"/>
                  </a:lnTo>
                  <a:lnTo>
                    <a:pt x="2372" y="444"/>
                  </a:lnTo>
                  <a:lnTo>
                    <a:pt x="2372" y="446"/>
                  </a:lnTo>
                  <a:lnTo>
                    <a:pt x="2374" y="452"/>
                  </a:lnTo>
                  <a:lnTo>
                    <a:pt x="2374" y="458"/>
                  </a:lnTo>
                  <a:lnTo>
                    <a:pt x="2376" y="460"/>
                  </a:lnTo>
                  <a:lnTo>
                    <a:pt x="2378" y="462"/>
                  </a:lnTo>
                  <a:lnTo>
                    <a:pt x="2378" y="462"/>
                  </a:lnTo>
                  <a:lnTo>
                    <a:pt x="2378" y="462"/>
                  </a:lnTo>
                  <a:lnTo>
                    <a:pt x="2378" y="462"/>
                  </a:lnTo>
                  <a:lnTo>
                    <a:pt x="2382" y="460"/>
                  </a:lnTo>
                  <a:lnTo>
                    <a:pt x="2384" y="458"/>
                  </a:lnTo>
                  <a:lnTo>
                    <a:pt x="2388" y="454"/>
                  </a:lnTo>
                  <a:lnTo>
                    <a:pt x="2388" y="454"/>
                  </a:lnTo>
                  <a:lnTo>
                    <a:pt x="2392" y="450"/>
                  </a:lnTo>
                  <a:lnTo>
                    <a:pt x="2398" y="450"/>
                  </a:lnTo>
                  <a:lnTo>
                    <a:pt x="2398" y="450"/>
                  </a:lnTo>
                  <a:lnTo>
                    <a:pt x="2400" y="450"/>
                  </a:lnTo>
                  <a:lnTo>
                    <a:pt x="2400" y="450"/>
                  </a:lnTo>
                  <a:lnTo>
                    <a:pt x="2404" y="450"/>
                  </a:lnTo>
                  <a:lnTo>
                    <a:pt x="2404" y="450"/>
                  </a:lnTo>
                  <a:lnTo>
                    <a:pt x="2408" y="450"/>
                  </a:lnTo>
                  <a:lnTo>
                    <a:pt x="2408" y="450"/>
                  </a:lnTo>
                  <a:lnTo>
                    <a:pt x="2416" y="450"/>
                  </a:lnTo>
                  <a:lnTo>
                    <a:pt x="2420" y="448"/>
                  </a:lnTo>
                  <a:lnTo>
                    <a:pt x="2420" y="448"/>
                  </a:lnTo>
                  <a:lnTo>
                    <a:pt x="2422" y="446"/>
                  </a:lnTo>
                  <a:lnTo>
                    <a:pt x="2422" y="444"/>
                  </a:lnTo>
                  <a:lnTo>
                    <a:pt x="2420" y="440"/>
                  </a:lnTo>
                  <a:lnTo>
                    <a:pt x="2418" y="436"/>
                  </a:lnTo>
                  <a:lnTo>
                    <a:pt x="2418" y="434"/>
                  </a:lnTo>
                  <a:lnTo>
                    <a:pt x="2420" y="432"/>
                  </a:lnTo>
                  <a:lnTo>
                    <a:pt x="2420" y="432"/>
                  </a:lnTo>
                  <a:lnTo>
                    <a:pt x="2426" y="430"/>
                  </a:lnTo>
                  <a:lnTo>
                    <a:pt x="2432" y="428"/>
                  </a:lnTo>
                  <a:lnTo>
                    <a:pt x="2442" y="420"/>
                  </a:lnTo>
                  <a:lnTo>
                    <a:pt x="2450" y="412"/>
                  </a:lnTo>
                  <a:lnTo>
                    <a:pt x="2460" y="404"/>
                  </a:lnTo>
                  <a:lnTo>
                    <a:pt x="2460" y="404"/>
                  </a:lnTo>
                  <a:lnTo>
                    <a:pt x="2468" y="400"/>
                  </a:lnTo>
                  <a:lnTo>
                    <a:pt x="2472" y="400"/>
                  </a:lnTo>
                  <a:lnTo>
                    <a:pt x="2472" y="400"/>
                  </a:lnTo>
                  <a:lnTo>
                    <a:pt x="2476" y="400"/>
                  </a:lnTo>
                  <a:lnTo>
                    <a:pt x="2478" y="402"/>
                  </a:lnTo>
                  <a:lnTo>
                    <a:pt x="2482" y="408"/>
                  </a:lnTo>
                  <a:lnTo>
                    <a:pt x="2486" y="414"/>
                  </a:lnTo>
                  <a:lnTo>
                    <a:pt x="2488" y="422"/>
                  </a:lnTo>
                  <a:lnTo>
                    <a:pt x="2488" y="422"/>
                  </a:lnTo>
                  <a:lnTo>
                    <a:pt x="2498" y="418"/>
                  </a:lnTo>
                  <a:lnTo>
                    <a:pt x="2508" y="414"/>
                  </a:lnTo>
                  <a:lnTo>
                    <a:pt x="2518" y="412"/>
                  </a:lnTo>
                  <a:lnTo>
                    <a:pt x="2522" y="408"/>
                  </a:lnTo>
                  <a:lnTo>
                    <a:pt x="2526" y="406"/>
                  </a:lnTo>
                  <a:lnTo>
                    <a:pt x="2526" y="406"/>
                  </a:lnTo>
                  <a:lnTo>
                    <a:pt x="2532" y="396"/>
                  </a:lnTo>
                  <a:lnTo>
                    <a:pt x="2540" y="390"/>
                  </a:lnTo>
                  <a:lnTo>
                    <a:pt x="2548" y="384"/>
                  </a:lnTo>
                  <a:lnTo>
                    <a:pt x="2560" y="382"/>
                  </a:lnTo>
                  <a:lnTo>
                    <a:pt x="2560" y="382"/>
                  </a:lnTo>
                  <a:lnTo>
                    <a:pt x="2554" y="394"/>
                  </a:lnTo>
                  <a:lnTo>
                    <a:pt x="2546" y="406"/>
                  </a:lnTo>
                  <a:lnTo>
                    <a:pt x="2546" y="406"/>
                  </a:lnTo>
                  <a:lnTo>
                    <a:pt x="2534" y="416"/>
                  </a:lnTo>
                  <a:lnTo>
                    <a:pt x="2522" y="424"/>
                  </a:lnTo>
                  <a:lnTo>
                    <a:pt x="2498" y="438"/>
                  </a:lnTo>
                  <a:lnTo>
                    <a:pt x="2498" y="438"/>
                  </a:lnTo>
                  <a:lnTo>
                    <a:pt x="2488" y="446"/>
                  </a:lnTo>
                  <a:lnTo>
                    <a:pt x="2480" y="456"/>
                  </a:lnTo>
                  <a:lnTo>
                    <a:pt x="2470" y="464"/>
                  </a:lnTo>
                  <a:lnTo>
                    <a:pt x="2460" y="472"/>
                  </a:lnTo>
                  <a:lnTo>
                    <a:pt x="2460" y="472"/>
                  </a:lnTo>
                  <a:lnTo>
                    <a:pt x="2448" y="480"/>
                  </a:lnTo>
                  <a:lnTo>
                    <a:pt x="2442" y="484"/>
                  </a:lnTo>
                  <a:lnTo>
                    <a:pt x="2436" y="490"/>
                  </a:lnTo>
                  <a:lnTo>
                    <a:pt x="2436" y="490"/>
                  </a:lnTo>
                  <a:lnTo>
                    <a:pt x="2430" y="502"/>
                  </a:lnTo>
                  <a:lnTo>
                    <a:pt x="2424" y="514"/>
                  </a:lnTo>
                  <a:lnTo>
                    <a:pt x="2424" y="514"/>
                  </a:lnTo>
                  <a:lnTo>
                    <a:pt x="2422" y="526"/>
                  </a:lnTo>
                  <a:lnTo>
                    <a:pt x="2422" y="536"/>
                  </a:lnTo>
                  <a:lnTo>
                    <a:pt x="2426" y="556"/>
                  </a:lnTo>
                  <a:lnTo>
                    <a:pt x="2426" y="556"/>
                  </a:lnTo>
                  <a:lnTo>
                    <a:pt x="2430" y="580"/>
                  </a:lnTo>
                  <a:lnTo>
                    <a:pt x="2430" y="580"/>
                  </a:lnTo>
                  <a:lnTo>
                    <a:pt x="2432" y="594"/>
                  </a:lnTo>
                  <a:lnTo>
                    <a:pt x="2434" y="600"/>
                  </a:lnTo>
                  <a:lnTo>
                    <a:pt x="2436" y="604"/>
                  </a:lnTo>
                  <a:lnTo>
                    <a:pt x="2438" y="604"/>
                  </a:lnTo>
                  <a:lnTo>
                    <a:pt x="2438" y="604"/>
                  </a:lnTo>
                  <a:lnTo>
                    <a:pt x="2440" y="606"/>
                  </a:lnTo>
                  <a:lnTo>
                    <a:pt x="2440" y="606"/>
                  </a:lnTo>
                  <a:lnTo>
                    <a:pt x="2444" y="604"/>
                  </a:lnTo>
                  <a:lnTo>
                    <a:pt x="2448" y="602"/>
                  </a:lnTo>
                  <a:lnTo>
                    <a:pt x="2454" y="592"/>
                  </a:lnTo>
                  <a:lnTo>
                    <a:pt x="2462" y="574"/>
                  </a:lnTo>
                  <a:lnTo>
                    <a:pt x="2462" y="574"/>
                  </a:lnTo>
                  <a:lnTo>
                    <a:pt x="2466" y="570"/>
                  </a:lnTo>
                  <a:lnTo>
                    <a:pt x="2472" y="566"/>
                  </a:lnTo>
                  <a:lnTo>
                    <a:pt x="2476" y="564"/>
                  </a:lnTo>
                  <a:lnTo>
                    <a:pt x="2482" y="560"/>
                  </a:lnTo>
                  <a:lnTo>
                    <a:pt x="2482" y="560"/>
                  </a:lnTo>
                  <a:lnTo>
                    <a:pt x="2484" y="556"/>
                  </a:lnTo>
                  <a:lnTo>
                    <a:pt x="2486" y="550"/>
                  </a:lnTo>
                  <a:lnTo>
                    <a:pt x="2488" y="546"/>
                  </a:lnTo>
                  <a:lnTo>
                    <a:pt x="2490" y="542"/>
                  </a:lnTo>
                  <a:lnTo>
                    <a:pt x="2490" y="542"/>
                  </a:lnTo>
                  <a:lnTo>
                    <a:pt x="2496" y="540"/>
                  </a:lnTo>
                  <a:lnTo>
                    <a:pt x="2504" y="540"/>
                  </a:lnTo>
                  <a:lnTo>
                    <a:pt x="2504" y="540"/>
                  </a:lnTo>
                  <a:lnTo>
                    <a:pt x="2506" y="536"/>
                  </a:lnTo>
                  <a:lnTo>
                    <a:pt x="2506" y="532"/>
                  </a:lnTo>
                  <a:lnTo>
                    <a:pt x="2506" y="532"/>
                  </a:lnTo>
                  <a:lnTo>
                    <a:pt x="2508" y="522"/>
                  </a:lnTo>
                  <a:lnTo>
                    <a:pt x="2510" y="516"/>
                  </a:lnTo>
                  <a:lnTo>
                    <a:pt x="2512" y="512"/>
                  </a:lnTo>
                  <a:lnTo>
                    <a:pt x="2512" y="512"/>
                  </a:lnTo>
                  <a:lnTo>
                    <a:pt x="2516" y="514"/>
                  </a:lnTo>
                  <a:lnTo>
                    <a:pt x="2522" y="516"/>
                  </a:lnTo>
                  <a:lnTo>
                    <a:pt x="2522" y="516"/>
                  </a:lnTo>
                  <a:lnTo>
                    <a:pt x="2526" y="514"/>
                  </a:lnTo>
                  <a:lnTo>
                    <a:pt x="2528" y="512"/>
                  </a:lnTo>
                  <a:lnTo>
                    <a:pt x="2528" y="512"/>
                  </a:lnTo>
                  <a:lnTo>
                    <a:pt x="2528" y="508"/>
                  </a:lnTo>
                  <a:lnTo>
                    <a:pt x="2526" y="506"/>
                  </a:lnTo>
                  <a:lnTo>
                    <a:pt x="2524" y="502"/>
                  </a:lnTo>
                  <a:lnTo>
                    <a:pt x="2524" y="498"/>
                  </a:lnTo>
                  <a:lnTo>
                    <a:pt x="2524" y="498"/>
                  </a:lnTo>
                  <a:lnTo>
                    <a:pt x="2526" y="492"/>
                  </a:lnTo>
                  <a:lnTo>
                    <a:pt x="2530" y="490"/>
                  </a:lnTo>
                  <a:lnTo>
                    <a:pt x="2530" y="486"/>
                  </a:lnTo>
                  <a:lnTo>
                    <a:pt x="2528" y="482"/>
                  </a:lnTo>
                  <a:lnTo>
                    <a:pt x="2528" y="482"/>
                  </a:lnTo>
                  <a:lnTo>
                    <a:pt x="2524" y="480"/>
                  </a:lnTo>
                  <a:lnTo>
                    <a:pt x="2520" y="478"/>
                  </a:lnTo>
                  <a:lnTo>
                    <a:pt x="2516" y="476"/>
                  </a:lnTo>
                  <a:lnTo>
                    <a:pt x="2514" y="472"/>
                  </a:lnTo>
                  <a:lnTo>
                    <a:pt x="2514" y="472"/>
                  </a:lnTo>
                  <a:lnTo>
                    <a:pt x="2516" y="468"/>
                  </a:lnTo>
                  <a:lnTo>
                    <a:pt x="2522" y="460"/>
                  </a:lnTo>
                  <a:lnTo>
                    <a:pt x="2534" y="448"/>
                  </a:lnTo>
                  <a:lnTo>
                    <a:pt x="2534" y="448"/>
                  </a:lnTo>
                  <a:lnTo>
                    <a:pt x="2542" y="442"/>
                  </a:lnTo>
                  <a:lnTo>
                    <a:pt x="2548" y="438"/>
                  </a:lnTo>
                  <a:lnTo>
                    <a:pt x="2552" y="438"/>
                  </a:lnTo>
                  <a:lnTo>
                    <a:pt x="2552" y="438"/>
                  </a:lnTo>
                  <a:lnTo>
                    <a:pt x="2552" y="438"/>
                  </a:lnTo>
                  <a:lnTo>
                    <a:pt x="2552" y="438"/>
                  </a:lnTo>
                  <a:lnTo>
                    <a:pt x="2556" y="438"/>
                  </a:lnTo>
                  <a:lnTo>
                    <a:pt x="2560" y="442"/>
                  </a:lnTo>
                  <a:lnTo>
                    <a:pt x="2562" y="446"/>
                  </a:lnTo>
                  <a:lnTo>
                    <a:pt x="2566" y="448"/>
                  </a:lnTo>
                  <a:lnTo>
                    <a:pt x="2566" y="448"/>
                  </a:lnTo>
                  <a:lnTo>
                    <a:pt x="2566" y="448"/>
                  </a:lnTo>
                  <a:lnTo>
                    <a:pt x="2566" y="448"/>
                  </a:lnTo>
                  <a:lnTo>
                    <a:pt x="2572" y="446"/>
                  </a:lnTo>
                  <a:lnTo>
                    <a:pt x="2576" y="442"/>
                  </a:lnTo>
                  <a:lnTo>
                    <a:pt x="2580" y="438"/>
                  </a:lnTo>
                  <a:lnTo>
                    <a:pt x="2586" y="434"/>
                  </a:lnTo>
                  <a:lnTo>
                    <a:pt x="2586" y="434"/>
                  </a:lnTo>
                  <a:lnTo>
                    <a:pt x="2592" y="430"/>
                  </a:lnTo>
                  <a:lnTo>
                    <a:pt x="2598" y="430"/>
                  </a:lnTo>
                  <a:lnTo>
                    <a:pt x="2598" y="430"/>
                  </a:lnTo>
                  <a:lnTo>
                    <a:pt x="2606" y="432"/>
                  </a:lnTo>
                  <a:lnTo>
                    <a:pt x="2606" y="432"/>
                  </a:lnTo>
                  <a:lnTo>
                    <a:pt x="2614" y="438"/>
                  </a:lnTo>
                  <a:lnTo>
                    <a:pt x="2616" y="440"/>
                  </a:lnTo>
                  <a:lnTo>
                    <a:pt x="2620" y="442"/>
                  </a:lnTo>
                  <a:lnTo>
                    <a:pt x="2620" y="442"/>
                  </a:lnTo>
                  <a:lnTo>
                    <a:pt x="2626" y="440"/>
                  </a:lnTo>
                  <a:lnTo>
                    <a:pt x="2626" y="440"/>
                  </a:lnTo>
                  <a:lnTo>
                    <a:pt x="2630" y="438"/>
                  </a:lnTo>
                  <a:lnTo>
                    <a:pt x="2636" y="434"/>
                  </a:lnTo>
                  <a:lnTo>
                    <a:pt x="2644" y="424"/>
                  </a:lnTo>
                  <a:lnTo>
                    <a:pt x="2644" y="424"/>
                  </a:lnTo>
                  <a:lnTo>
                    <a:pt x="2654" y="420"/>
                  </a:lnTo>
                  <a:lnTo>
                    <a:pt x="2666" y="414"/>
                  </a:lnTo>
                  <a:lnTo>
                    <a:pt x="2676" y="410"/>
                  </a:lnTo>
                  <a:lnTo>
                    <a:pt x="2686" y="406"/>
                  </a:lnTo>
                  <a:lnTo>
                    <a:pt x="2686" y="406"/>
                  </a:lnTo>
                  <a:lnTo>
                    <a:pt x="2694" y="400"/>
                  </a:lnTo>
                  <a:lnTo>
                    <a:pt x="2704" y="394"/>
                  </a:lnTo>
                  <a:lnTo>
                    <a:pt x="2704" y="394"/>
                  </a:lnTo>
                  <a:lnTo>
                    <a:pt x="2710" y="392"/>
                  </a:lnTo>
                  <a:lnTo>
                    <a:pt x="2710" y="392"/>
                  </a:lnTo>
                  <a:lnTo>
                    <a:pt x="2718" y="394"/>
                  </a:lnTo>
                  <a:lnTo>
                    <a:pt x="2718" y="394"/>
                  </a:lnTo>
                  <a:lnTo>
                    <a:pt x="2724" y="394"/>
                  </a:lnTo>
                  <a:lnTo>
                    <a:pt x="2724" y="394"/>
                  </a:lnTo>
                  <a:lnTo>
                    <a:pt x="2726" y="394"/>
                  </a:lnTo>
                  <a:lnTo>
                    <a:pt x="2726" y="394"/>
                  </a:lnTo>
                  <a:lnTo>
                    <a:pt x="2730" y="394"/>
                  </a:lnTo>
                  <a:lnTo>
                    <a:pt x="2736" y="392"/>
                  </a:lnTo>
                  <a:lnTo>
                    <a:pt x="2740" y="388"/>
                  </a:lnTo>
                  <a:lnTo>
                    <a:pt x="2740" y="384"/>
                  </a:lnTo>
                  <a:lnTo>
                    <a:pt x="2740" y="384"/>
                  </a:lnTo>
                  <a:lnTo>
                    <a:pt x="2738" y="382"/>
                  </a:lnTo>
                  <a:lnTo>
                    <a:pt x="2736" y="380"/>
                  </a:lnTo>
                  <a:lnTo>
                    <a:pt x="2732" y="378"/>
                  </a:lnTo>
                  <a:lnTo>
                    <a:pt x="2732" y="378"/>
                  </a:lnTo>
                  <a:lnTo>
                    <a:pt x="2730" y="372"/>
                  </a:lnTo>
                  <a:lnTo>
                    <a:pt x="2730" y="366"/>
                  </a:lnTo>
                  <a:lnTo>
                    <a:pt x="2730" y="366"/>
                  </a:lnTo>
                  <a:lnTo>
                    <a:pt x="2732" y="362"/>
                  </a:lnTo>
                  <a:lnTo>
                    <a:pt x="2730" y="358"/>
                  </a:lnTo>
                  <a:lnTo>
                    <a:pt x="2728" y="354"/>
                  </a:lnTo>
                  <a:lnTo>
                    <a:pt x="2722" y="352"/>
                  </a:lnTo>
                  <a:lnTo>
                    <a:pt x="2722" y="352"/>
                  </a:lnTo>
                  <a:lnTo>
                    <a:pt x="2708" y="348"/>
                  </a:lnTo>
                  <a:lnTo>
                    <a:pt x="2706" y="346"/>
                  </a:lnTo>
                  <a:lnTo>
                    <a:pt x="2704" y="344"/>
                  </a:lnTo>
                  <a:lnTo>
                    <a:pt x="2704" y="342"/>
                  </a:lnTo>
                  <a:lnTo>
                    <a:pt x="2708" y="340"/>
                  </a:lnTo>
                  <a:lnTo>
                    <a:pt x="2708" y="340"/>
                  </a:lnTo>
                  <a:lnTo>
                    <a:pt x="2710" y="340"/>
                  </a:lnTo>
                  <a:lnTo>
                    <a:pt x="2710" y="340"/>
                  </a:lnTo>
                  <a:lnTo>
                    <a:pt x="2730" y="344"/>
                  </a:lnTo>
                  <a:lnTo>
                    <a:pt x="2730" y="344"/>
                  </a:lnTo>
                  <a:lnTo>
                    <a:pt x="2744" y="346"/>
                  </a:lnTo>
                  <a:lnTo>
                    <a:pt x="2744" y="346"/>
                  </a:lnTo>
                  <a:lnTo>
                    <a:pt x="2750" y="346"/>
                  </a:lnTo>
                  <a:lnTo>
                    <a:pt x="2754" y="342"/>
                  </a:lnTo>
                  <a:lnTo>
                    <a:pt x="2754" y="342"/>
                  </a:lnTo>
                  <a:lnTo>
                    <a:pt x="2754" y="338"/>
                  </a:lnTo>
                  <a:lnTo>
                    <a:pt x="2754" y="332"/>
                  </a:lnTo>
                  <a:lnTo>
                    <a:pt x="2756" y="326"/>
                  </a:lnTo>
                  <a:lnTo>
                    <a:pt x="2756" y="324"/>
                  </a:lnTo>
                  <a:lnTo>
                    <a:pt x="2760" y="322"/>
                  </a:lnTo>
                  <a:lnTo>
                    <a:pt x="2760" y="322"/>
                  </a:lnTo>
                  <a:lnTo>
                    <a:pt x="2762" y="322"/>
                  </a:lnTo>
                  <a:lnTo>
                    <a:pt x="2762" y="322"/>
                  </a:lnTo>
                  <a:lnTo>
                    <a:pt x="2766" y="322"/>
                  </a:lnTo>
                  <a:lnTo>
                    <a:pt x="2768" y="326"/>
                  </a:lnTo>
                  <a:lnTo>
                    <a:pt x="2774" y="332"/>
                  </a:lnTo>
                  <a:lnTo>
                    <a:pt x="2774" y="332"/>
                  </a:lnTo>
                  <a:lnTo>
                    <a:pt x="2782" y="330"/>
                  </a:lnTo>
                  <a:lnTo>
                    <a:pt x="2782" y="330"/>
                  </a:lnTo>
                  <a:lnTo>
                    <a:pt x="2792" y="334"/>
                  </a:lnTo>
                  <a:lnTo>
                    <a:pt x="2800" y="338"/>
                  </a:lnTo>
                  <a:lnTo>
                    <a:pt x="2810" y="344"/>
                  </a:lnTo>
                  <a:lnTo>
                    <a:pt x="2818" y="350"/>
                  </a:lnTo>
                  <a:lnTo>
                    <a:pt x="2818" y="350"/>
                  </a:lnTo>
                  <a:lnTo>
                    <a:pt x="2828" y="352"/>
                  </a:lnTo>
                  <a:lnTo>
                    <a:pt x="2828" y="352"/>
                  </a:lnTo>
                  <a:lnTo>
                    <a:pt x="2834" y="352"/>
                  </a:lnTo>
                  <a:lnTo>
                    <a:pt x="2840" y="348"/>
                  </a:lnTo>
                  <a:lnTo>
                    <a:pt x="2840" y="348"/>
                  </a:lnTo>
                  <a:lnTo>
                    <a:pt x="2844" y="344"/>
                  </a:lnTo>
                  <a:lnTo>
                    <a:pt x="2844" y="340"/>
                  </a:lnTo>
                  <a:lnTo>
                    <a:pt x="2848" y="332"/>
                  </a:lnTo>
                  <a:lnTo>
                    <a:pt x="2848" y="332"/>
                  </a:lnTo>
                  <a:lnTo>
                    <a:pt x="2852" y="330"/>
                  </a:lnTo>
                  <a:lnTo>
                    <a:pt x="2856" y="328"/>
                  </a:lnTo>
                  <a:lnTo>
                    <a:pt x="2860" y="328"/>
                  </a:lnTo>
                  <a:lnTo>
                    <a:pt x="2864" y="326"/>
                  </a:lnTo>
                  <a:lnTo>
                    <a:pt x="2864" y="326"/>
                  </a:lnTo>
                  <a:lnTo>
                    <a:pt x="2870" y="324"/>
                  </a:lnTo>
                  <a:lnTo>
                    <a:pt x="2872" y="318"/>
                  </a:lnTo>
                  <a:lnTo>
                    <a:pt x="2872" y="314"/>
                  </a:lnTo>
                  <a:lnTo>
                    <a:pt x="2870" y="310"/>
                  </a:lnTo>
                  <a:lnTo>
                    <a:pt x="2870" y="310"/>
                  </a:lnTo>
                  <a:lnTo>
                    <a:pt x="2866" y="308"/>
                  </a:lnTo>
                  <a:lnTo>
                    <a:pt x="2860" y="306"/>
                  </a:lnTo>
                  <a:lnTo>
                    <a:pt x="2848" y="306"/>
                  </a:lnTo>
                  <a:lnTo>
                    <a:pt x="2848" y="306"/>
                  </a:lnTo>
                  <a:lnTo>
                    <a:pt x="2840" y="300"/>
                  </a:lnTo>
                  <a:lnTo>
                    <a:pt x="2836" y="298"/>
                  </a:lnTo>
                  <a:lnTo>
                    <a:pt x="2832" y="296"/>
                  </a:lnTo>
                  <a:lnTo>
                    <a:pt x="2832" y="296"/>
                  </a:lnTo>
                  <a:lnTo>
                    <a:pt x="2832" y="296"/>
                  </a:lnTo>
                  <a:lnTo>
                    <a:pt x="2832" y="296"/>
                  </a:lnTo>
                  <a:lnTo>
                    <a:pt x="2828" y="298"/>
                  </a:lnTo>
                  <a:lnTo>
                    <a:pt x="2824" y="300"/>
                  </a:lnTo>
                  <a:lnTo>
                    <a:pt x="2822" y="302"/>
                  </a:lnTo>
                  <a:lnTo>
                    <a:pt x="2818" y="304"/>
                  </a:lnTo>
                  <a:lnTo>
                    <a:pt x="2818" y="304"/>
                  </a:lnTo>
                  <a:lnTo>
                    <a:pt x="2816" y="302"/>
                  </a:lnTo>
                  <a:lnTo>
                    <a:pt x="2816" y="302"/>
                  </a:lnTo>
                  <a:lnTo>
                    <a:pt x="2812" y="298"/>
                  </a:lnTo>
                  <a:lnTo>
                    <a:pt x="2812" y="294"/>
                  </a:lnTo>
                  <a:lnTo>
                    <a:pt x="2810" y="288"/>
                  </a:lnTo>
                  <a:lnTo>
                    <a:pt x="2808" y="282"/>
                  </a:lnTo>
                  <a:lnTo>
                    <a:pt x="2808" y="282"/>
                  </a:lnTo>
                  <a:lnTo>
                    <a:pt x="2798" y="274"/>
                  </a:lnTo>
                  <a:lnTo>
                    <a:pt x="2788" y="266"/>
                  </a:lnTo>
                  <a:lnTo>
                    <a:pt x="2762" y="254"/>
                  </a:lnTo>
                  <a:lnTo>
                    <a:pt x="2762" y="254"/>
                  </a:lnTo>
                  <a:lnTo>
                    <a:pt x="2752" y="250"/>
                  </a:lnTo>
                  <a:lnTo>
                    <a:pt x="2744" y="242"/>
                  </a:lnTo>
                  <a:lnTo>
                    <a:pt x="2744" y="242"/>
                  </a:lnTo>
                  <a:lnTo>
                    <a:pt x="2738" y="234"/>
                  </a:lnTo>
                  <a:lnTo>
                    <a:pt x="2734" y="232"/>
                  </a:lnTo>
                  <a:lnTo>
                    <a:pt x="2728" y="232"/>
                  </a:lnTo>
                  <a:lnTo>
                    <a:pt x="2728" y="232"/>
                  </a:lnTo>
                  <a:lnTo>
                    <a:pt x="2720" y="230"/>
                  </a:lnTo>
                  <a:lnTo>
                    <a:pt x="2712" y="226"/>
                  </a:lnTo>
                  <a:lnTo>
                    <a:pt x="2706" y="224"/>
                  </a:lnTo>
                  <a:lnTo>
                    <a:pt x="2698" y="222"/>
                  </a:lnTo>
                  <a:lnTo>
                    <a:pt x="2698" y="222"/>
                  </a:lnTo>
                  <a:lnTo>
                    <a:pt x="2690" y="224"/>
                  </a:lnTo>
                  <a:lnTo>
                    <a:pt x="2690" y="224"/>
                  </a:lnTo>
                  <a:lnTo>
                    <a:pt x="2684" y="224"/>
                  </a:lnTo>
                  <a:lnTo>
                    <a:pt x="2684" y="224"/>
                  </a:lnTo>
                  <a:lnTo>
                    <a:pt x="2676" y="226"/>
                  </a:lnTo>
                  <a:lnTo>
                    <a:pt x="2676" y="226"/>
                  </a:lnTo>
                  <a:lnTo>
                    <a:pt x="2672" y="226"/>
                  </a:lnTo>
                  <a:lnTo>
                    <a:pt x="2666" y="222"/>
                  </a:lnTo>
                  <a:lnTo>
                    <a:pt x="2666" y="222"/>
                  </a:lnTo>
                  <a:lnTo>
                    <a:pt x="2660" y="220"/>
                  </a:lnTo>
                  <a:lnTo>
                    <a:pt x="2654" y="218"/>
                  </a:lnTo>
                  <a:lnTo>
                    <a:pt x="2654" y="218"/>
                  </a:lnTo>
                  <a:lnTo>
                    <a:pt x="2650" y="218"/>
                  </a:lnTo>
                  <a:lnTo>
                    <a:pt x="2646" y="222"/>
                  </a:lnTo>
                  <a:lnTo>
                    <a:pt x="2646" y="222"/>
                  </a:lnTo>
                  <a:lnTo>
                    <a:pt x="2644" y="226"/>
                  </a:lnTo>
                  <a:lnTo>
                    <a:pt x="2644" y="232"/>
                  </a:lnTo>
                  <a:lnTo>
                    <a:pt x="2644" y="238"/>
                  </a:lnTo>
                  <a:lnTo>
                    <a:pt x="2644" y="244"/>
                  </a:lnTo>
                  <a:lnTo>
                    <a:pt x="2644" y="244"/>
                  </a:lnTo>
                  <a:lnTo>
                    <a:pt x="2638" y="250"/>
                  </a:lnTo>
                  <a:lnTo>
                    <a:pt x="2632" y="250"/>
                  </a:lnTo>
                  <a:lnTo>
                    <a:pt x="2632" y="250"/>
                  </a:lnTo>
                  <a:lnTo>
                    <a:pt x="2626" y="250"/>
                  </a:lnTo>
                  <a:lnTo>
                    <a:pt x="2620" y="246"/>
                  </a:lnTo>
                  <a:lnTo>
                    <a:pt x="2612" y="240"/>
                  </a:lnTo>
                  <a:lnTo>
                    <a:pt x="2612" y="240"/>
                  </a:lnTo>
                  <a:lnTo>
                    <a:pt x="2606" y="234"/>
                  </a:lnTo>
                  <a:lnTo>
                    <a:pt x="2602" y="232"/>
                  </a:lnTo>
                  <a:lnTo>
                    <a:pt x="2598" y="230"/>
                  </a:lnTo>
                  <a:lnTo>
                    <a:pt x="2598" y="230"/>
                  </a:lnTo>
                  <a:lnTo>
                    <a:pt x="2594" y="232"/>
                  </a:lnTo>
                  <a:lnTo>
                    <a:pt x="2594" y="232"/>
                  </a:lnTo>
                  <a:lnTo>
                    <a:pt x="2584" y="232"/>
                  </a:lnTo>
                  <a:lnTo>
                    <a:pt x="2574" y="234"/>
                  </a:lnTo>
                  <a:lnTo>
                    <a:pt x="2574" y="234"/>
                  </a:lnTo>
                  <a:lnTo>
                    <a:pt x="2572" y="234"/>
                  </a:lnTo>
                  <a:lnTo>
                    <a:pt x="2572" y="234"/>
                  </a:lnTo>
                  <a:lnTo>
                    <a:pt x="2560" y="230"/>
                  </a:lnTo>
                  <a:lnTo>
                    <a:pt x="2550" y="228"/>
                  </a:lnTo>
                  <a:lnTo>
                    <a:pt x="2550" y="228"/>
                  </a:lnTo>
                  <a:lnTo>
                    <a:pt x="2548" y="228"/>
                  </a:lnTo>
                  <a:lnTo>
                    <a:pt x="2548" y="228"/>
                  </a:lnTo>
                  <a:lnTo>
                    <a:pt x="2542" y="230"/>
                  </a:lnTo>
                  <a:lnTo>
                    <a:pt x="2538" y="232"/>
                  </a:lnTo>
                  <a:lnTo>
                    <a:pt x="2534" y="236"/>
                  </a:lnTo>
                  <a:lnTo>
                    <a:pt x="2528" y="236"/>
                  </a:lnTo>
                  <a:lnTo>
                    <a:pt x="2528" y="236"/>
                  </a:lnTo>
                  <a:lnTo>
                    <a:pt x="2528" y="236"/>
                  </a:lnTo>
                  <a:lnTo>
                    <a:pt x="2528" y="236"/>
                  </a:lnTo>
                  <a:lnTo>
                    <a:pt x="2526" y="232"/>
                  </a:lnTo>
                  <a:lnTo>
                    <a:pt x="2522" y="230"/>
                  </a:lnTo>
                  <a:lnTo>
                    <a:pt x="2518" y="228"/>
                  </a:lnTo>
                  <a:lnTo>
                    <a:pt x="2514" y="224"/>
                  </a:lnTo>
                  <a:lnTo>
                    <a:pt x="2514" y="224"/>
                  </a:lnTo>
                  <a:lnTo>
                    <a:pt x="2512" y="220"/>
                  </a:lnTo>
                  <a:lnTo>
                    <a:pt x="2512" y="216"/>
                  </a:lnTo>
                  <a:lnTo>
                    <a:pt x="2510" y="212"/>
                  </a:lnTo>
                  <a:lnTo>
                    <a:pt x="2508" y="208"/>
                  </a:lnTo>
                  <a:lnTo>
                    <a:pt x="2508" y="208"/>
                  </a:lnTo>
                  <a:lnTo>
                    <a:pt x="2500" y="202"/>
                  </a:lnTo>
                  <a:lnTo>
                    <a:pt x="2488" y="200"/>
                  </a:lnTo>
                  <a:lnTo>
                    <a:pt x="2488" y="200"/>
                  </a:lnTo>
                  <a:lnTo>
                    <a:pt x="2478" y="196"/>
                  </a:lnTo>
                  <a:lnTo>
                    <a:pt x="2470" y="194"/>
                  </a:lnTo>
                  <a:lnTo>
                    <a:pt x="2470" y="194"/>
                  </a:lnTo>
                  <a:lnTo>
                    <a:pt x="2462" y="190"/>
                  </a:lnTo>
                  <a:lnTo>
                    <a:pt x="2462" y="190"/>
                  </a:lnTo>
                  <a:lnTo>
                    <a:pt x="2460" y="190"/>
                  </a:lnTo>
                  <a:lnTo>
                    <a:pt x="2456" y="192"/>
                  </a:lnTo>
                  <a:lnTo>
                    <a:pt x="2446" y="198"/>
                  </a:lnTo>
                  <a:lnTo>
                    <a:pt x="2446" y="198"/>
                  </a:lnTo>
                  <a:lnTo>
                    <a:pt x="2438" y="202"/>
                  </a:lnTo>
                  <a:lnTo>
                    <a:pt x="2430" y="202"/>
                  </a:lnTo>
                  <a:lnTo>
                    <a:pt x="2430" y="202"/>
                  </a:lnTo>
                  <a:lnTo>
                    <a:pt x="2428" y="202"/>
                  </a:lnTo>
                  <a:lnTo>
                    <a:pt x="2428" y="202"/>
                  </a:lnTo>
                  <a:lnTo>
                    <a:pt x="2424" y="200"/>
                  </a:lnTo>
                  <a:lnTo>
                    <a:pt x="2422" y="196"/>
                  </a:lnTo>
                  <a:lnTo>
                    <a:pt x="2420" y="192"/>
                  </a:lnTo>
                  <a:lnTo>
                    <a:pt x="2416" y="188"/>
                  </a:lnTo>
                  <a:lnTo>
                    <a:pt x="2416" y="188"/>
                  </a:lnTo>
                  <a:lnTo>
                    <a:pt x="2410" y="188"/>
                  </a:lnTo>
                  <a:lnTo>
                    <a:pt x="2410" y="188"/>
                  </a:lnTo>
                  <a:lnTo>
                    <a:pt x="2408" y="188"/>
                  </a:lnTo>
                  <a:lnTo>
                    <a:pt x="2408" y="188"/>
                  </a:lnTo>
                  <a:lnTo>
                    <a:pt x="2404" y="188"/>
                  </a:lnTo>
                  <a:lnTo>
                    <a:pt x="2404" y="188"/>
                  </a:lnTo>
                  <a:lnTo>
                    <a:pt x="2398" y="186"/>
                  </a:lnTo>
                  <a:lnTo>
                    <a:pt x="2398" y="186"/>
                  </a:lnTo>
                  <a:lnTo>
                    <a:pt x="2390" y="180"/>
                  </a:lnTo>
                  <a:lnTo>
                    <a:pt x="2390" y="180"/>
                  </a:lnTo>
                  <a:lnTo>
                    <a:pt x="2384" y="174"/>
                  </a:lnTo>
                  <a:lnTo>
                    <a:pt x="2380" y="166"/>
                  </a:lnTo>
                  <a:lnTo>
                    <a:pt x="2380" y="166"/>
                  </a:lnTo>
                  <a:lnTo>
                    <a:pt x="2376" y="162"/>
                  </a:lnTo>
                  <a:lnTo>
                    <a:pt x="2370" y="160"/>
                  </a:lnTo>
                  <a:lnTo>
                    <a:pt x="2370" y="160"/>
                  </a:lnTo>
                  <a:lnTo>
                    <a:pt x="2364" y="160"/>
                  </a:lnTo>
                  <a:lnTo>
                    <a:pt x="2358" y="162"/>
                  </a:lnTo>
                  <a:lnTo>
                    <a:pt x="2358" y="162"/>
                  </a:lnTo>
                  <a:lnTo>
                    <a:pt x="2354" y="166"/>
                  </a:lnTo>
                  <a:lnTo>
                    <a:pt x="2350" y="172"/>
                  </a:lnTo>
                  <a:lnTo>
                    <a:pt x="2348" y="176"/>
                  </a:lnTo>
                  <a:lnTo>
                    <a:pt x="2342" y="180"/>
                  </a:lnTo>
                  <a:lnTo>
                    <a:pt x="2342" y="180"/>
                  </a:lnTo>
                  <a:lnTo>
                    <a:pt x="2332" y="182"/>
                  </a:lnTo>
                  <a:lnTo>
                    <a:pt x="2332" y="182"/>
                  </a:lnTo>
                  <a:lnTo>
                    <a:pt x="2330" y="182"/>
                  </a:lnTo>
                  <a:lnTo>
                    <a:pt x="2330" y="182"/>
                  </a:lnTo>
                  <a:lnTo>
                    <a:pt x="2328" y="180"/>
                  </a:lnTo>
                  <a:lnTo>
                    <a:pt x="2328" y="180"/>
                  </a:lnTo>
                  <a:lnTo>
                    <a:pt x="2328" y="178"/>
                  </a:lnTo>
                  <a:lnTo>
                    <a:pt x="2328" y="176"/>
                  </a:lnTo>
                  <a:lnTo>
                    <a:pt x="2328" y="176"/>
                  </a:lnTo>
                  <a:lnTo>
                    <a:pt x="2326" y="164"/>
                  </a:lnTo>
                  <a:lnTo>
                    <a:pt x="2324" y="160"/>
                  </a:lnTo>
                  <a:lnTo>
                    <a:pt x="2320" y="156"/>
                  </a:lnTo>
                  <a:lnTo>
                    <a:pt x="2320" y="156"/>
                  </a:lnTo>
                  <a:lnTo>
                    <a:pt x="2314" y="154"/>
                  </a:lnTo>
                  <a:lnTo>
                    <a:pt x="2306" y="152"/>
                  </a:lnTo>
                  <a:lnTo>
                    <a:pt x="2306" y="152"/>
                  </a:lnTo>
                  <a:lnTo>
                    <a:pt x="2296" y="148"/>
                  </a:lnTo>
                  <a:lnTo>
                    <a:pt x="2296" y="148"/>
                  </a:lnTo>
                  <a:lnTo>
                    <a:pt x="2290" y="148"/>
                  </a:lnTo>
                  <a:lnTo>
                    <a:pt x="2290" y="148"/>
                  </a:lnTo>
                  <a:lnTo>
                    <a:pt x="2284" y="148"/>
                  </a:lnTo>
                  <a:lnTo>
                    <a:pt x="2278" y="150"/>
                  </a:lnTo>
                  <a:lnTo>
                    <a:pt x="2278" y="150"/>
                  </a:lnTo>
                  <a:lnTo>
                    <a:pt x="2274" y="150"/>
                  </a:lnTo>
                  <a:lnTo>
                    <a:pt x="2274" y="150"/>
                  </a:lnTo>
                  <a:lnTo>
                    <a:pt x="2274" y="150"/>
                  </a:lnTo>
                  <a:lnTo>
                    <a:pt x="2274" y="150"/>
                  </a:lnTo>
                  <a:lnTo>
                    <a:pt x="2272" y="150"/>
                  </a:lnTo>
                  <a:lnTo>
                    <a:pt x="2272" y="150"/>
                  </a:lnTo>
                  <a:lnTo>
                    <a:pt x="2268" y="154"/>
                  </a:lnTo>
                  <a:lnTo>
                    <a:pt x="2268" y="154"/>
                  </a:lnTo>
                  <a:lnTo>
                    <a:pt x="2262" y="158"/>
                  </a:lnTo>
                  <a:lnTo>
                    <a:pt x="2262" y="162"/>
                  </a:lnTo>
                  <a:lnTo>
                    <a:pt x="2262" y="162"/>
                  </a:lnTo>
                  <a:lnTo>
                    <a:pt x="2262" y="168"/>
                  </a:lnTo>
                  <a:lnTo>
                    <a:pt x="2264" y="172"/>
                  </a:lnTo>
                  <a:lnTo>
                    <a:pt x="2264" y="178"/>
                  </a:lnTo>
                  <a:lnTo>
                    <a:pt x="2262" y="180"/>
                  </a:lnTo>
                  <a:lnTo>
                    <a:pt x="2258" y="182"/>
                  </a:lnTo>
                  <a:lnTo>
                    <a:pt x="2258" y="182"/>
                  </a:lnTo>
                  <a:lnTo>
                    <a:pt x="2250" y="172"/>
                  </a:lnTo>
                  <a:lnTo>
                    <a:pt x="2250" y="172"/>
                  </a:lnTo>
                  <a:lnTo>
                    <a:pt x="2248" y="174"/>
                  </a:lnTo>
                  <a:lnTo>
                    <a:pt x="2246" y="178"/>
                  </a:lnTo>
                  <a:lnTo>
                    <a:pt x="2248" y="182"/>
                  </a:lnTo>
                  <a:lnTo>
                    <a:pt x="2248" y="182"/>
                  </a:lnTo>
                  <a:lnTo>
                    <a:pt x="2240" y="186"/>
                  </a:lnTo>
                  <a:lnTo>
                    <a:pt x="2234" y="188"/>
                  </a:lnTo>
                  <a:lnTo>
                    <a:pt x="2230" y="188"/>
                  </a:lnTo>
                  <a:lnTo>
                    <a:pt x="2230" y="188"/>
                  </a:lnTo>
                  <a:lnTo>
                    <a:pt x="2230" y="188"/>
                  </a:lnTo>
                  <a:lnTo>
                    <a:pt x="2230" y="188"/>
                  </a:lnTo>
                  <a:lnTo>
                    <a:pt x="2226" y="188"/>
                  </a:lnTo>
                  <a:lnTo>
                    <a:pt x="2222" y="184"/>
                  </a:lnTo>
                  <a:lnTo>
                    <a:pt x="2216" y="178"/>
                  </a:lnTo>
                  <a:lnTo>
                    <a:pt x="2216" y="178"/>
                  </a:lnTo>
                  <a:lnTo>
                    <a:pt x="2212" y="174"/>
                  </a:lnTo>
                  <a:lnTo>
                    <a:pt x="2208" y="172"/>
                  </a:lnTo>
                  <a:lnTo>
                    <a:pt x="2208" y="172"/>
                  </a:lnTo>
                  <a:lnTo>
                    <a:pt x="2204" y="174"/>
                  </a:lnTo>
                  <a:lnTo>
                    <a:pt x="2204" y="174"/>
                  </a:lnTo>
                  <a:lnTo>
                    <a:pt x="2202" y="178"/>
                  </a:lnTo>
                  <a:lnTo>
                    <a:pt x="2200" y="180"/>
                  </a:lnTo>
                  <a:lnTo>
                    <a:pt x="2198" y="180"/>
                  </a:lnTo>
                  <a:lnTo>
                    <a:pt x="2198" y="180"/>
                  </a:lnTo>
                  <a:lnTo>
                    <a:pt x="2194" y="182"/>
                  </a:lnTo>
                  <a:lnTo>
                    <a:pt x="2194" y="182"/>
                  </a:lnTo>
                  <a:lnTo>
                    <a:pt x="2190" y="182"/>
                  </a:lnTo>
                  <a:lnTo>
                    <a:pt x="2190" y="182"/>
                  </a:lnTo>
                  <a:lnTo>
                    <a:pt x="2184" y="180"/>
                  </a:lnTo>
                  <a:lnTo>
                    <a:pt x="2180" y="178"/>
                  </a:lnTo>
                  <a:lnTo>
                    <a:pt x="2180" y="178"/>
                  </a:lnTo>
                  <a:lnTo>
                    <a:pt x="2178" y="174"/>
                  </a:lnTo>
                  <a:lnTo>
                    <a:pt x="2178" y="170"/>
                  </a:lnTo>
                  <a:lnTo>
                    <a:pt x="2178" y="170"/>
                  </a:lnTo>
                  <a:lnTo>
                    <a:pt x="2176" y="168"/>
                  </a:lnTo>
                  <a:lnTo>
                    <a:pt x="2172" y="168"/>
                  </a:lnTo>
                  <a:lnTo>
                    <a:pt x="2172" y="168"/>
                  </a:lnTo>
                  <a:lnTo>
                    <a:pt x="2168" y="168"/>
                  </a:lnTo>
                  <a:lnTo>
                    <a:pt x="2164" y="172"/>
                  </a:lnTo>
                  <a:lnTo>
                    <a:pt x="2164" y="172"/>
                  </a:lnTo>
                  <a:lnTo>
                    <a:pt x="2162" y="176"/>
                  </a:lnTo>
                  <a:lnTo>
                    <a:pt x="2160" y="180"/>
                  </a:lnTo>
                  <a:lnTo>
                    <a:pt x="2160" y="184"/>
                  </a:lnTo>
                  <a:lnTo>
                    <a:pt x="2156" y="186"/>
                  </a:lnTo>
                  <a:lnTo>
                    <a:pt x="2156" y="186"/>
                  </a:lnTo>
                  <a:lnTo>
                    <a:pt x="2154" y="188"/>
                  </a:lnTo>
                  <a:lnTo>
                    <a:pt x="2154" y="188"/>
                  </a:lnTo>
                  <a:lnTo>
                    <a:pt x="2150" y="186"/>
                  </a:lnTo>
                  <a:lnTo>
                    <a:pt x="2150" y="186"/>
                  </a:lnTo>
                  <a:lnTo>
                    <a:pt x="2146" y="184"/>
                  </a:lnTo>
                  <a:lnTo>
                    <a:pt x="2142" y="180"/>
                  </a:lnTo>
                  <a:lnTo>
                    <a:pt x="2136" y="174"/>
                  </a:lnTo>
                  <a:lnTo>
                    <a:pt x="2136" y="174"/>
                  </a:lnTo>
                  <a:lnTo>
                    <a:pt x="2132" y="170"/>
                  </a:lnTo>
                  <a:lnTo>
                    <a:pt x="2124" y="166"/>
                  </a:lnTo>
                  <a:lnTo>
                    <a:pt x="2118" y="162"/>
                  </a:lnTo>
                  <a:lnTo>
                    <a:pt x="2118" y="160"/>
                  </a:lnTo>
                  <a:lnTo>
                    <a:pt x="2116" y="158"/>
                  </a:lnTo>
                  <a:lnTo>
                    <a:pt x="2116" y="158"/>
                  </a:lnTo>
                  <a:lnTo>
                    <a:pt x="2118" y="156"/>
                  </a:lnTo>
                  <a:lnTo>
                    <a:pt x="2120" y="154"/>
                  </a:lnTo>
                  <a:lnTo>
                    <a:pt x="2126" y="154"/>
                  </a:lnTo>
                  <a:lnTo>
                    <a:pt x="2126" y="154"/>
                  </a:lnTo>
                  <a:lnTo>
                    <a:pt x="2128" y="154"/>
                  </a:lnTo>
                  <a:lnTo>
                    <a:pt x="2128" y="154"/>
                  </a:lnTo>
                  <a:lnTo>
                    <a:pt x="2130" y="154"/>
                  </a:lnTo>
                  <a:lnTo>
                    <a:pt x="2130" y="154"/>
                  </a:lnTo>
                  <a:lnTo>
                    <a:pt x="2136" y="154"/>
                  </a:lnTo>
                  <a:lnTo>
                    <a:pt x="2136" y="154"/>
                  </a:lnTo>
                  <a:lnTo>
                    <a:pt x="2142" y="150"/>
                  </a:lnTo>
                  <a:lnTo>
                    <a:pt x="2144" y="148"/>
                  </a:lnTo>
                  <a:lnTo>
                    <a:pt x="2144" y="144"/>
                  </a:lnTo>
                  <a:lnTo>
                    <a:pt x="2142" y="142"/>
                  </a:lnTo>
                  <a:lnTo>
                    <a:pt x="2130" y="130"/>
                  </a:lnTo>
                  <a:lnTo>
                    <a:pt x="2130" y="130"/>
                  </a:lnTo>
                  <a:lnTo>
                    <a:pt x="2126" y="124"/>
                  </a:lnTo>
                  <a:lnTo>
                    <a:pt x="2124" y="124"/>
                  </a:lnTo>
                  <a:lnTo>
                    <a:pt x="2120" y="122"/>
                  </a:lnTo>
                  <a:lnTo>
                    <a:pt x="2120" y="122"/>
                  </a:lnTo>
                  <a:lnTo>
                    <a:pt x="2118" y="122"/>
                  </a:lnTo>
                  <a:lnTo>
                    <a:pt x="2118" y="122"/>
                  </a:lnTo>
                  <a:lnTo>
                    <a:pt x="2106" y="126"/>
                  </a:lnTo>
                  <a:lnTo>
                    <a:pt x="2096" y="126"/>
                  </a:lnTo>
                  <a:lnTo>
                    <a:pt x="2096" y="126"/>
                  </a:lnTo>
                  <a:lnTo>
                    <a:pt x="2092" y="126"/>
                  </a:lnTo>
                  <a:lnTo>
                    <a:pt x="2092" y="126"/>
                  </a:lnTo>
                  <a:lnTo>
                    <a:pt x="2088" y="122"/>
                  </a:lnTo>
                  <a:lnTo>
                    <a:pt x="2086" y="118"/>
                  </a:lnTo>
                  <a:lnTo>
                    <a:pt x="2082" y="114"/>
                  </a:lnTo>
                  <a:lnTo>
                    <a:pt x="2076" y="112"/>
                  </a:lnTo>
                  <a:lnTo>
                    <a:pt x="2076" y="112"/>
                  </a:lnTo>
                  <a:lnTo>
                    <a:pt x="2076" y="112"/>
                  </a:lnTo>
                  <a:lnTo>
                    <a:pt x="2076" y="112"/>
                  </a:lnTo>
                  <a:lnTo>
                    <a:pt x="2064" y="114"/>
                  </a:lnTo>
                  <a:lnTo>
                    <a:pt x="2052" y="118"/>
                  </a:lnTo>
                  <a:lnTo>
                    <a:pt x="2052" y="118"/>
                  </a:lnTo>
                  <a:lnTo>
                    <a:pt x="2054" y="124"/>
                  </a:lnTo>
                  <a:lnTo>
                    <a:pt x="2054" y="128"/>
                  </a:lnTo>
                  <a:lnTo>
                    <a:pt x="2050" y="138"/>
                  </a:lnTo>
                  <a:lnTo>
                    <a:pt x="2050" y="138"/>
                  </a:lnTo>
                  <a:lnTo>
                    <a:pt x="2050" y="138"/>
                  </a:lnTo>
                  <a:lnTo>
                    <a:pt x="2050" y="138"/>
                  </a:lnTo>
                  <a:lnTo>
                    <a:pt x="2032" y="134"/>
                  </a:lnTo>
                  <a:lnTo>
                    <a:pt x="2014" y="132"/>
                  </a:lnTo>
                  <a:lnTo>
                    <a:pt x="2014" y="132"/>
                  </a:lnTo>
                  <a:lnTo>
                    <a:pt x="2004" y="130"/>
                  </a:lnTo>
                  <a:lnTo>
                    <a:pt x="2000" y="128"/>
                  </a:lnTo>
                  <a:lnTo>
                    <a:pt x="1998" y="124"/>
                  </a:lnTo>
                  <a:lnTo>
                    <a:pt x="1998" y="124"/>
                  </a:lnTo>
                  <a:lnTo>
                    <a:pt x="1994" y="118"/>
                  </a:lnTo>
                  <a:lnTo>
                    <a:pt x="1988" y="114"/>
                  </a:lnTo>
                  <a:lnTo>
                    <a:pt x="1988" y="114"/>
                  </a:lnTo>
                  <a:lnTo>
                    <a:pt x="1980" y="110"/>
                  </a:lnTo>
                  <a:lnTo>
                    <a:pt x="1974" y="110"/>
                  </a:lnTo>
                  <a:lnTo>
                    <a:pt x="1974" y="110"/>
                  </a:lnTo>
                  <a:lnTo>
                    <a:pt x="1964" y="110"/>
                  </a:lnTo>
                  <a:lnTo>
                    <a:pt x="1954" y="116"/>
                  </a:lnTo>
                  <a:lnTo>
                    <a:pt x="1954" y="116"/>
                  </a:lnTo>
                  <a:lnTo>
                    <a:pt x="1946" y="118"/>
                  </a:lnTo>
                  <a:lnTo>
                    <a:pt x="1938" y="120"/>
                  </a:lnTo>
                  <a:lnTo>
                    <a:pt x="1938" y="120"/>
                  </a:lnTo>
                  <a:lnTo>
                    <a:pt x="1932" y="118"/>
                  </a:lnTo>
                  <a:lnTo>
                    <a:pt x="1924" y="114"/>
                  </a:lnTo>
                  <a:lnTo>
                    <a:pt x="1924" y="114"/>
                  </a:lnTo>
                  <a:lnTo>
                    <a:pt x="1920" y="110"/>
                  </a:lnTo>
                  <a:lnTo>
                    <a:pt x="1916" y="108"/>
                  </a:lnTo>
                  <a:lnTo>
                    <a:pt x="1916" y="108"/>
                  </a:lnTo>
                  <a:lnTo>
                    <a:pt x="1912" y="110"/>
                  </a:lnTo>
                  <a:lnTo>
                    <a:pt x="1904" y="114"/>
                  </a:lnTo>
                  <a:lnTo>
                    <a:pt x="1904" y="114"/>
                  </a:lnTo>
                  <a:lnTo>
                    <a:pt x="1894" y="120"/>
                  </a:lnTo>
                  <a:lnTo>
                    <a:pt x="1886" y="122"/>
                  </a:lnTo>
                  <a:lnTo>
                    <a:pt x="1880" y="124"/>
                  </a:lnTo>
                  <a:lnTo>
                    <a:pt x="1880" y="124"/>
                  </a:lnTo>
                  <a:lnTo>
                    <a:pt x="1876" y="122"/>
                  </a:lnTo>
                  <a:lnTo>
                    <a:pt x="1876" y="120"/>
                  </a:lnTo>
                  <a:lnTo>
                    <a:pt x="1876" y="120"/>
                  </a:lnTo>
                  <a:lnTo>
                    <a:pt x="1878" y="116"/>
                  </a:lnTo>
                  <a:lnTo>
                    <a:pt x="1884" y="112"/>
                  </a:lnTo>
                  <a:lnTo>
                    <a:pt x="1898" y="106"/>
                  </a:lnTo>
                  <a:lnTo>
                    <a:pt x="1898" y="106"/>
                  </a:lnTo>
                  <a:lnTo>
                    <a:pt x="1904" y="102"/>
                  </a:lnTo>
                  <a:lnTo>
                    <a:pt x="1912" y="102"/>
                  </a:lnTo>
                  <a:lnTo>
                    <a:pt x="1918" y="100"/>
                  </a:lnTo>
                  <a:lnTo>
                    <a:pt x="1924" y="96"/>
                  </a:lnTo>
                  <a:lnTo>
                    <a:pt x="1924" y="96"/>
                  </a:lnTo>
                  <a:lnTo>
                    <a:pt x="1942" y="88"/>
                  </a:lnTo>
                  <a:lnTo>
                    <a:pt x="1944" y="86"/>
                  </a:lnTo>
                  <a:lnTo>
                    <a:pt x="1946" y="82"/>
                  </a:lnTo>
                  <a:lnTo>
                    <a:pt x="1948" y="78"/>
                  </a:lnTo>
                  <a:lnTo>
                    <a:pt x="1948" y="72"/>
                  </a:lnTo>
                  <a:lnTo>
                    <a:pt x="1948" y="72"/>
                  </a:lnTo>
                  <a:lnTo>
                    <a:pt x="1946" y="52"/>
                  </a:lnTo>
                  <a:lnTo>
                    <a:pt x="1942" y="42"/>
                  </a:lnTo>
                  <a:lnTo>
                    <a:pt x="1938" y="38"/>
                  </a:lnTo>
                  <a:lnTo>
                    <a:pt x="1934" y="34"/>
                  </a:lnTo>
                  <a:lnTo>
                    <a:pt x="1934" y="34"/>
                  </a:lnTo>
                  <a:lnTo>
                    <a:pt x="1930" y="34"/>
                  </a:lnTo>
                  <a:lnTo>
                    <a:pt x="1924" y="32"/>
                  </a:lnTo>
                  <a:lnTo>
                    <a:pt x="1924" y="32"/>
                  </a:lnTo>
                  <a:lnTo>
                    <a:pt x="1922" y="28"/>
                  </a:lnTo>
                  <a:lnTo>
                    <a:pt x="1920" y="24"/>
                  </a:lnTo>
                  <a:lnTo>
                    <a:pt x="1920" y="24"/>
                  </a:lnTo>
                  <a:lnTo>
                    <a:pt x="1914" y="22"/>
                  </a:lnTo>
                  <a:lnTo>
                    <a:pt x="1914" y="22"/>
                  </a:lnTo>
                  <a:lnTo>
                    <a:pt x="1908" y="24"/>
                  </a:lnTo>
                  <a:lnTo>
                    <a:pt x="1902" y="28"/>
                  </a:lnTo>
                  <a:lnTo>
                    <a:pt x="1902" y="28"/>
                  </a:lnTo>
                  <a:lnTo>
                    <a:pt x="1892" y="34"/>
                  </a:lnTo>
                  <a:lnTo>
                    <a:pt x="1886" y="36"/>
                  </a:lnTo>
                  <a:lnTo>
                    <a:pt x="1882" y="36"/>
                  </a:lnTo>
                  <a:lnTo>
                    <a:pt x="1882" y="36"/>
                  </a:lnTo>
                  <a:lnTo>
                    <a:pt x="1878" y="36"/>
                  </a:lnTo>
                  <a:lnTo>
                    <a:pt x="1874" y="34"/>
                  </a:lnTo>
                  <a:lnTo>
                    <a:pt x="1872" y="30"/>
                  </a:lnTo>
                  <a:lnTo>
                    <a:pt x="1870" y="26"/>
                  </a:lnTo>
                  <a:lnTo>
                    <a:pt x="1870" y="26"/>
                  </a:lnTo>
                  <a:lnTo>
                    <a:pt x="1860" y="28"/>
                  </a:lnTo>
                  <a:lnTo>
                    <a:pt x="1856" y="30"/>
                  </a:lnTo>
                  <a:lnTo>
                    <a:pt x="1850" y="30"/>
                  </a:lnTo>
                  <a:lnTo>
                    <a:pt x="1850" y="30"/>
                  </a:lnTo>
                  <a:lnTo>
                    <a:pt x="1846" y="30"/>
                  </a:lnTo>
                  <a:lnTo>
                    <a:pt x="1844" y="26"/>
                  </a:lnTo>
                  <a:lnTo>
                    <a:pt x="1844" y="26"/>
                  </a:lnTo>
                  <a:lnTo>
                    <a:pt x="1842" y="24"/>
                  </a:lnTo>
                  <a:lnTo>
                    <a:pt x="1844" y="22"/>
                  </a:lnTo>
                  <a:lnTo>
                    <a:pt x="1848" y="18"/>
                  </a:lnTo>
                  <a:lnTo>
                    <a:pt x="1860" y="12"/>
                  </a:lnTo>
                  <a:lnTo>
                    <a:pt x="1860" y="12"/>
                  </a:lnTo>
                  <a:lnTo>
                    <a:pt x="1858" y="6"/>
                  </a:lnTo>
                  <a:lnTo>
                    <a:pt x="1856" y="4"/>
                  </a:lnTo>
                  <a:lnTo>
                    <a:pt x="1852" y="2"/>
                  </a:lnTo>
                  <a:lnTo>
                    <a:pt x="1848"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99" name="Freeform 84"/>
            <p:cNvSpPr>
              <a:spLocks/>
            </p:cNvSpPr>
            <p:nvPr/>
          </p:nvSpPr>
          <p:spPr bwMode="auto">
            <a:xfrm>
              <a:off x="1144" y="2642"/>
              <a:ext cx="24" cy="68"/>
            </a:xfrm>
            <a:custGeom>
              <a:avLst/>
              <a:gdLst>
                <a:gd name="T0" fmla="*/ 4 w 24"/>
                <a:gd name="T1" fmla="*/ 68 h 68"/>
                <a:gd name="T2" fmla="*/ 4 w 24"/>
                <a:gd name="T3" fmla="*/ 68 h 68"/>
                <a:gd name="T4" fmla="*/ 2 w 24"/>
                <a:gd name="T5" fmla="*/ 68 h 68"/>
                <a:gd name="T6" fmla="*/ 2 w 24"/>
                <a:gd name="T7" fmla="*/ 68 h 68"/>
                <a:gd name="T8" fmla="*/ 0 w 24"/>
                <a:gd name="T9" fmla="*/ 66 h 68"/>
                <a:gd name="T10" fmla="*/ 0 w 24"/>
                <a:gd name="T11" fmla="*/ 62 h 68"/>
                <a:gd name="T12" fmla="*/ 2 w 24"/>
                <a:gd name="T13" fmla="*/ 52 h 68"/>
                <a:gd name="T14" fmla="*/ 10 w 24"/>
                <a:gd name="T15" fmla="*/ 34 h 68"/>
                <a:gd name="T16" fmla="*/ 10 w 24"/>
                <a:gd name="T17" fmla="*/ 34 h 68"/>
                <a:gd name="T18" fmla="*/ 12 w 24"/>
                <a:gd name="T19" fmla="*/ 26 h 68"/>
                <a:gd name="T20" fmla="*/ 12 w 24"/>
                <a:gd name="T21" fmla="*/ 14 h 68"/>
                <a:gd name="T22" fmla="*/ 16 w 24"/>
                <a:gd name="T23" fmla="*/ 4 h 68"/>
                <a:gd name="T24" fmla="*/ 18 w 24"/>
                <a:gd name="T25" fmla="*/ 0 h 68"/>
                <a:gd name="T26" fmla="*/ 20 w 24"/>
                <a:gd name="T27" fmla="*/ 0 h 68"/>
                <a:gd name="T28" fmla="*/ 20 w 24"/>
                <a:gd name="T29" fmla="*/ 0 h 68"/>
                <a:gd name="T30" fmla="*/ 22 w 24"/>
                <a:gd name="T31" fmla="*/ 0 h 68"/>
                <a:gd name="T32" fmla="*/ 22 w 24"/>
                <a:gd name="T33" fmla="*/ 0 h 68"/>
                <a:gd name="T34" fmla="*/ 24 w 24"/>
                <a:gd name="T35" fmla="*/ 0 h 68"/>
                <a:gd name="T36" fmla="*/ 24 w 24"/>
                <a:gd name="T37" fmla="*/ 4 h 68"/>
                <a:gd name="T38" fmla="*/ 22 w 24"/>
                <a:gd name="T39" fmla="*/ 16 h 68"/>
                <a:gd name="T40" fmla="*/ 18 w 24"/>
                <a:gd name="T41" fmla="*/ 34 h 68"/>
                <a:gd name="T42" fmla="*/ 18 w 24"/>
                <a:gd name="T43" fmla="*/ 34 h 68"/>
                <a:gd name="T44" fmla="*/ 14 w 24"/>
                <a:gd name="T45" fmla="*/ 54 h 68"/>
                <a:gd name="T46" fmla="*/ 10 w 24"/>
                <a:gd name="T47" fmla="*/ 64 h 68"/>
                <a:gd name="T48" fmla="*/ 8 w 24"/>
                <a:gd name="T49" fmla="*/ 66 h 68"/>
                <a:gd name="T50" fmla="*/ 4 w 24"/>
                <a:gd name="T51" fmla="*/ 6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4" h="68">
                  <a:moveTo>
                    <a:pt x="4" y="68"/>
                  </a:moveTo>
                  <a:lnTo>
                    <a:pt x="4" y="68"/>
                  </a:lnTo>
                  <a:lnTo>
                    <a:pt x="2" y="68"/>
                  </a:lnTo>
                  <a:lnTo>
                    <a:pt x="2" y="68"/>
                  </a:lnTo>
                  <a:lnTo>
                    <a:pt x="0" y="66"/>
                  </a:lnTo>
                  <a:lnTo>
                    <a:pt x="0" y="62"/>
                  </a:lnTo>
                  <a:lnTo>
                    <a:pt x="2" y="52"/>
                  </a:lnTo>
                  <a:lnTo>
                    <a:pt x="10" y="34"/>
                  </a:lnTo>
                  <a:lnTo>
                    <a:pt x="10" y="34"/>
                  </a:lnTo>
                  <a:lnTo>
                    <a:pt x="12" y="26"/>
                  </a:lnTo>
                  <a:lnTo>
                    <a:pt x="12" y="14"/>
                  </a:lnTo>
                  <a:lnTo>
                    <a:pt x="16" y="4"/>
                  </a:lnTo>
                  <a:lnTo>
                    <a:pt x="18" y="0"/>
                  </a:lnTo>
                  <a:lnTo>
                    <a:pt x="20" y="0"/>
                  </a:lnTo>
                  <a:lnTo>
                    <a:pt x="20" y="0"/>
                  </a:lnTo>
                  <a:lnTo>
                    <a:pt x="22" y="0"/>
                  </a:lnTo>
                  <a:lnTo>
                    <a:pt x="22" y="0"/>
                  </a:lnTo>
                  <a:lnTo>
                    <a:pt x="24" y="0"/>
                  </a:lnTo>
                  <a:lnTo>
                    <a:pt x="24" y="4"/>
                  </a:lnTo>
                  <a:lnTo>
                    <a:pt x="22" y="16"/>
                  </a:lnTo>
                  <a:lnTo>
                    <a:pt x="18" y="34"/>
                  </a:lnTo>
                  <a:lnTo>
                    <a:pt x="18" y="34"/>
                  </a:lnTo>
                  <a:lnTo>
                    <a:pt x="14" y="54"/>
                  </a:lnTo>
                  <a:lnTo>
                    <a:pt x="10" y="64"/>
                  </a:lnTo>
                  <a:lnTo>
                    <a:pt x="8" y="66"/>
                  </a:lnTo>
                  <a:lnTo>
                    <a:pt x="4" y="6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00" name="Freeform 85"/>
            <p:cNvSpPr>
              <a:spLocks/>
            </p:cNvSpPr>
            <p:nvPr/>
          </p:nvSpPr>
          <p:spPr bwMode="auto">
            <a:xfrm>
              <a:off x="1158" y="2480"/>
              <a:ext cx="38" cy="54"/>
            </a:xfrm>
            <a:custGeom>
              <a:avLst/>
              <a:gdLst>
                <a:gd name="T0" fmla="*/ 4 w 38"/>
                <a:gd name="T1" fmla="*/ 54 h 54"/>
                <a:gd name="T2" fmla="*/ 4 w 38"/>
                <a:gd name="T3" fmla="*/ 54 h 54"/>
                <a:gd name="T4" fmla="*/ 2 w 38"/>
                <a:gd name="T5" fmla="*/ 54 h 54"/>
                <a:gd name="T6" fmla="*/ 0 w 38"/>
                <a:gd name="T7" fmla="*/ 52 h 54"/>
                <a:gd name="T8" fmla="*/ 0 w 38"/>
                <a:gd name="T9" fmla="*/ 46 h 54"/>
                <a:gd name="T10" fmla="*/ 2 w 38"/>
                <a:gd name="T11" fmla="*/ 32 h 54"/>
                <a:gd name="T12" fmla="*/ 2 w 38"/>
                <a:gd name="T13" fmla="*/ 32 h 54"/>
                <a:gd name="T14" fmla="*/ 4 w 38"/>
                <a:gd name="T15" fmla="*/ 24 h 54"/>
                <a:gd name="T16" fmla="*/ 8 w 38"/>
                <a:gd name="T17" fmla="*/ 16 h 54"/>
                <a:gd name="T18" fmla="*/ 8 w 38"/>
                <a:gd name="T19" fmla="*/ 16 h 54"/>
                <a:gd name="T20" fmla="*/ 18 w 38"/>
                <a:gd name="T21" fmla="*/ 6 h 54"/>
                <a:gd name="T22" fmla="*/ 26 w 38"/>
                <a:gd name="T23" fmla="*/ 2 h 54"/>
                <a:gd name="T24" fmla="*/ 32 w 38"/>
                <a:gd name="T25" fmla="*/ 0 h 54"/>
                <a:gd name="T26" fmla="*/ 32 w 38"/>
                <a:gd name="T27" fmla="*/ 0 h 54"/>
                <a:gd name="T28" fmla="*/ 34 w 38"/>
                <a:gd name="T29" fmla="*/ 2 h 54"/>
                <a:gd name="T30" fmla="*/ 38 w 38"/>
                <a:gd name="T31" fmla="*/ 8 h 54"/>
                <a:gd name="T32" fmla="*/ 38 w 38"/>
                <a:gd name="T33" fmla="*/ 8 h 54"/>
                <a:gd name="T34" fmla="*/ 36 w 38"/>
                <a:gd name="T35" fmla="*/ 12 h 54"/>
                <a:gd name="T36" fmla="*/ 34 w 38"/>
                <a:gd name="T37" fmla="*/ 16 h 54"/>
                <a:gd name="T38" fmla="*/ 28 w 38"/>
                <a:gd name="T39" fmla="*/ 24 h 54"/>
                <a:gd name="T40" fmla="*/ 28 w 38"/>
                <a:gd name="T41" fmla="*/ 24 h 54"/>
                <a:gd name="T42" fmla="*/ 22 w 38"/>
                <a:gd name="T43" fmla="*/ 30 h 54"/>
                <a:gd name="T44" fmla="*/ 16 w 38"/>
                <a:gd name="T45" fmla="*/ 38 h 54"/>
                <a:gd name="T46" fmla="*/ 16 w 38"/>
                <a:gd name="T47" fmla="*/ 38 h 54"/>
                <a:gd name="T48" fmla="*/ 16 w 38"/>
                <a:gd name="T49" fmla="*/ 46 h 54"/>
                <a:gd name="T50" fmla="*/ 14 w 38"/>
                <a:gd name="T51" fmla="*/ 50 h 54"/>
                <a:gd name="T52" fmla="*/ 10 w 38"/>
                <a:gd name="T53" fmla="*/ 52 h 54"/>
                <a:gd name="T54" fmla="*/ 10 w 38"/>
                <a:gd name="T55" fmla="*/ 52 h 54"/>
                <a:gd name="T56" fmla="*/ 4 w 38"/>
                <a:gd name="T57"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8" h="54">
                  <a:moveTo>
                    <a:pt x="4" y="54"/>
                  </a:moveTo>
                  <a:lnTo>
                    <a:pt x="4" y="54"/>
                  </a:lnTo>
                  <a:lnTo>
                    <a:pt x="2" y="54"/>
                  </a:lnTo>
                  <a:lnTo>
                    <a:pt x="0" y="52"/>
                  </a:lnTo>
                  <a:lnTo>
                    <a:pt x="0" y="46"/>
                  </a:lnTo>
                  <a:lnTo>
                    <a:pt x="2" y="32"/>
                  </a:lnTo>
                  <a:lnTo>
                    <a:pt x="2" y="32"/>
                  </a:lnTo>
                  <a:lnTo>
                    <a:pt x="4" y="24"/>
                  </a:lnTo>
                  <a:lnTo>
                    <a:pt x="8" y="16"/>
                  </a:lnTo>
                  <a:lnTo>
                    <a:pt x="8" y="16"/>
                  </a:lnTo>
                  <a:lnTo>
                    <a:pt x="18" y="6"/>
                  </a:lnTo>
                  <a:lnTo>
                    <a:pt x="26" y="2"/>
                  </a:lnTo>
                  <a:lnTo>
                    <a:pt x="32" y="0"/>
                  </a:lnTo>
                  <a:lnTo>
                    <a:pt x="32" y="0"/>
                  </a:lnTo>
                  <a:lnTo>
                    <a:pt x="34" y="2"/>
                  </a:lnTo>
                  <a:lnTo>
                    <a:pt x="38" y="8"/>
                  </a:lnTo>
                  <a:lnTo>
                    <a:pt x="38" y="8"/>
                  </a:lnTo>
                  <a:lnTo>
                    <a:pt x="36" y="12"/>
                  </a:lnTo>
                  <a:lnTo>
                    <a:pt x="34" y="16"/>
                  </a:lnTo>
                  <a:lnTo>
                    <a:pt x="28" y="24"/>
                  </a:lnTo>
                  <a:lnTo>
                    <a:pt x="28" y="24"/>
                  </a:lnTo>
                  <a:lnTo>
                    <a:pt x="22" y="30"/>
                  </a:lnTo>
                  <a:lnTo>
                    <a:pt x="16" y="38"/>
                  </a:lnTo>
                  <a:lnTo>
                    <a:pt x="16" y="38"/>
                  </a:lnTo>
                  <a:lnTo>
                    <a:pt x="16" y="46"/>
                  </a:lnTo>
                  <a:lnTo>
                    <a:pt x="14" y="50"/>
                  </a:lnTo>
                  <a:lnTo>
                    <a:pt x="10" y="52"/>
                  </a:lnTo>
                  <a:lnTo>
                    <a:pt x="10" y="52"/>
                  </a:lnTo>
                  <a:lnTo>
                    <a:pt x="4" y="5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01" name="Freeform 86"/>
            <p:cNvSpPr>
              <a:spLocks/>
            </p:cNvSpPr>
            <p:nvPr/>
          </p:nvSpPr>
          <p:spPr bwMode="auto">
            <a:xfrm>
              <a:off x="1662" y="1734"/>
              <a:ext cx="44" cy="56"/>
            </a:xfrm>
            <a:custGeom>
              <a:avLst/>
              <a:gdLst>
                <a:gd name="T0" fmla="*/ 16 w 44"/>
                <a:gd name="T1" fmla="*/ 56 h 56"/>
                <a:gd name="T2" fmla="*/ 16 w 44"/>
                <a:gd name="T3" fmla="*/ 56 h 56"/>
                <a:gd name="T4" fmla="*/ 16 w 44"/>
                <a:gd name="T5" fmla="*/ 56 h 56"/>
                <a:gd name="T6" fmla="*/ 6 w 44"/>
                <a:gd name="T7" fmla="*/ 54 h 56"/>
                <a:gd name="T8" fmla="*/ 2 w 44"/>
                <a:gd name="T9" fmla="*/ 52 h 56"/>
                <a:gd name="T10" fmla="*/ 0 w 44"/>
                <a:gd name="T11" fmla="*/ 48 h 56"/>
                <a:gd name="T12" fmla="*/ 0 w 44"/>
                <a:gd name="T13" fmla="*/ 48 h 56"/>
                <a:gd name="T14" fmla="*/ 0 w 44"/>
                <a:gd name="T15" fmla="*/ 36 h 56"/>
                <a:gd name="T16" fmla="*/ 4 w 44"/>
                <a:gd name="T17" fmla="*/ 26 h 56"/>
                <a:gd name="T18" fmla="*/ 4 w 44"/>
                <a:gd name="T19" fmla="*/ 26 h 56"/>
                <a:gd name="T20" fmla="*/ 10 w 44"/>
                <a:gd name="T21" fmla="*/ 22 h 56"/>
                <a:gd name="T22" fmla="*/ 14 w 44"/>
                <a:gd name="T23" fmla="*/ 20 h 56"/>
                <a:gd name="T24" fmla="*/ 14 w 44"/>
                <a:gd name="T25" fmla="*/ 20 h 56"/>
                <a:gd name="T26" fmla="*/ 18 w 44"/>
                <a:gd name="T27" fmla="*/ 14 h 56"/>
                <a:gd name="T28" fmla="*/ 22 w 44"/>
                <a:gd name="T29" fmla="*/ 10 h 56"/>
                <a:gd name="T30" fmla="*/ 22 w 44"/>
                <a:gd name="T31" fmla="*/ 10 h 56"/>
                <a:gd name="T32" fmla="*/ 28 w 44"/>
                <a:gd name="T33" fmla="*/ 4 h 56"/>
                <a:gd name="T34" fmla="*/ 34 w 44"/>
                <a:gd name="T35" fmla="*/ 0 h 56"/>
                <a:gd name="T36" fmla="*/ 34 w 44"/>
                <a:gd name="T37" fmla="*/ 0 h 56"/>
                <a:gd name="T38" fmla="*/ 38 w 44"/>
                <a:gd name="T39" fmla="*/ 2 h 56"/>
                <a:gd name="T40" fmla="*/ 38 w 44"/>
                <a:gd name="T41" fmla="*/ 6 h 56"/>
                <a:gd name="T42" fmla="*/ 38 w 44"/>
                <a:gd name="T43" fmla="*/ 6 h 56"/>
                <a:gd name="T44" fmla="*/ 38 w 44"/>
                <a:gd name="T45" fmla="*/ 12 h 56"/>
                <a:gd name="T46" fmla="*/ 38 w 44"/>
                <a:gd name="T47" fmla="*/ 18 h 56"/>
                <a:gd name="T48" fmla="*/ 38 w 44"/>
                <a:gd name="T49" fmla="*/ 18 h 56"/>
                <a:gd name="T50" fmla="*/ 42 w 44"/>
                <a:gd name="T51" fmla="*/ 22 h 56"/>
                <a:gd name="T52" fmla="*/ 44 w 44"/>
                <a:gd name="T53" fmla="*/ 26 h 56"/>
                <a:gd name="T54" fmla="*/ 44 w 44"/>
                <a:gd name="T55" fmla="*/ 26 h 56"/>
                <a:gd name="T56" fmla="*/ 44 w 44"/>
                <a:gd name="T57" fmla="*/ 32 h 56"/>
                <a:gd name="T58" fmla="*/ 44 w 44"/>
                <a:gd name="T59" fmla="*/ 38 h 56"/>
                <a:gd name="T60" fmla="*/ 44 w 44"/>
                <a:gd name="T61" fmla="*/ 38 h 56"/>
                <a:gd name="T62" fmla="*/ 38 w 44"/>
                <a:gd name="T63" fmla="*/ 44 h 56"/>
                <a:gd name="T64" fmla="*/ 32 w 44"/>
                <a:gd name="T65" fmla="*/ 48 h 56"/>
                <a:gd name="T66" fmla="*/ 16 w 44"/>
                <a:gd name="T67" fmla="*/ 5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4" h="56">
                  <a:moveTo>
                    <a:pt x="16" y="56"/>
                  </a:moveTo>
                  <a:lnTo>
                    <a:pt x="16" y="56"/>
                  </a:lnTo>
                  <a:lnTo>
                    <a:pt x="16" y="56"/>
                  </a:lnTo>
                  <a:lnTo>
                    <a:pt x="6" y="54"/>
                  </a:lnTo>
                  <a:lnTo>
                    <a:pt x="2" y="52"/>
                  </a:lnTo>
                  <a:lnTo>
                    <a:pt x="0" y="48"/>
                  </a:lnTo>
                  <a:lnTo>
                    <a:pt x="0" y="48"/>
                  </a:lnTo>
                  <a:lnTo>
                    <a:pt x="0" y="36"/>
                  </a:lnTo>
                  <a:lnTo>
                    <a:pt x="4" y="26"/>
                  </a:lnTo>
                  <a:lnTo>
                    <a:pt x="4" y="26"/>
                  </a:lnTo>
                  <a:lnTo>
                    <a:pt x="10" y="22"/>
                  </a:lnTo>
                  <a:lnTo>
                    <a:pt x="14" y="20"/>
                  </a:lnTo>
                  <a:lnTo>
                    <a:pt x="14" y="20"/>
                  </a:lnTo>
                  <a:lnTo>
                    <a:pt x="18" y="14"/>
                  </a:lnTo>
                  <a:lnTo>
                    <a:pt x="22" y="10"/>
                  </a:lnTo>
                  <a:lnTo>
                    <a:pt x="22" y="10"/>
                  </a:lnTo>
                  <a:lnTo>
                    <a:pt x="28" y="4"/>
                  </a:lnTo>
                  <a:lnTo>
                    <a:pt x="34" y="0"/>
                  </a:lnTo>
                  <a:lnTo>
                    <a:pt x="34" y="0"/>
                  </a:lnTo>
                  <a:lnTo>
                    <a:pt x="38" y="2"/>
                  </a:lnTo>
                  <a:lnTo>
                    <a:pt x="38" y="6"/>
                  </a:lnTo>
                  <a:lnTo>
                    <a:pt x="38" y="6"/>
                  </a:lnTo>
                  <a:lnTo>
                    <a:pt x="38" y="12"/>
                  </a:lnTo>
                  <a:lnTo>
                    <a:pt x="38" y="18"/>
                  </a:lnTo>
                  <a:lnTo>
                    <a:pt x="38" y="18"/>
                  </a:lnTo>
                  <a:lnTo>
                    <a:pt x="42" y="22"/>
                  </a:lnTo>
                  <a:lnTo>
                    <a:pt x="44" y="26"/>
                  </a:lnTo>
                  <a:lnTo>
                    <a:pt x="44" y="26"/>
                  </a:lnTo>
                  <a:lnTo>
                    <a:pt x="44" y="32"/>
                  </a:lnTo>
                  <a:lnTo>
                    <a:pt x="44" y="38"/>
                  </a:lnTo>
                  <a:lnTo>
                    <a:pt x="44" y="38"/>
                  </a:lnTo>
                  <a:lnTo>
                    <a:pt x="38" y="44"/>
                  </a:lnTo>
                  <a:lnTo>
                    <a:pt x="32" y="48"/>
                  </a:lnTo>
                  <a:lnTo>
                    <a:pt x="16" y="5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02" name="Freeform 87"/>
            <p:cNvSpPr>
              <a:spLocks/>
            </p:cNvSpPr>
            <p:nvPr/>
          </p:nvSpPr>
          <p:spPr bwMode="auto">
            <a:xfrm>
              <a:off x="1510" y="1724"/>
              <a:ext cx="98" cy="178"/>
            </a:xfrm>
            <a:custGeom>
              <a:avLst/>
              <a:gdLst>
                <a:gd name="T0" fmla="*/ 52 w 98"/>
                <a:gd name="T1" fmla="*/ 178 h 178"/>
                <a:gd name="T2" fmla="*/ 30 w 98"/>
                <a:gd name="T3" fmla="*/ 176 h 178"/>
                <a:gd name="T4" fmla="*/ 16 w 98"/>
                <a:gd name="T5" fmla="*/ 168 h 178"/>
                <a:gd name="T6" fmla="*/ 12 w 98"/>
                <a:gd name="T7" fmla="*/ 156 h 178"/>
                <a:gd name="T8" fmla="*/ 16 w 98"/>
                <a:gd name="T9" fmla="*/ 144 h 178"/>
                <a:gd name="T10" fmla="*/ 20 w 98"/>
                <a:gd name="T11" fmla="*/ 126 h 178"/>
                <a:gd name="T12" fmla="*/ 28 w 98"/>
                <a:gd name="T13" fmla="*/ 110 h 178"/>
                <a:gd name="T14" fmla="*/ 20 w 98"/>
                <a:gd name="T15" fmla="*/ 96 h 178"/>
                <a:gd name="T16" fmla="*/ 14 w 98"/>
                <a:gd name="T17" fmla="*/ 88 h 178"/>
                <a:gd name="T18" fmla="*/ 8 w 98"/>
                <a:gd name="T19" fmla="*/ 74 h 178"/>
                <a:gd name="T20" fmla="*/ 4 w 98"/>
                <a:gd name="T21" fmla="*/ 62 h 178"/>
                <a:gd name="T22" fmla="*/ 0 w 98"/>
                <a:gd name="T23" fmla="*/ 50 h 178"/>
                <a:gd name="T24" fmla="*/ 0 w 98"/>
                <a:gd name="T25" fmla="*/ 40 h 178"/>
                <a:gd name="T26" fmla="*/ 6 w 98"/>
                <a:gd name="T27" fmla="*/ 34 h 178"/>
                <a:gd name="T28" fmla="*/ 22 w 98"/>
                <a:gd name="T29" fmla="*/ 18 h 178"/>
                <a:gd name="T30" fmla="*/ 34 w 98"/>
                <a:gd name="T31" fmla="*/ 14 h 178"/>
                <a:gd name="T32" fmla="*/ 50 w 98"/>
                <a:gd name="T33" fmla="*/ 12 h 178"/>
                <a:gd name="T34" fmla="*/ 62 w 98"/>
                <a:gd name="T35" fmla="*/ 4 h 178"/>
                <a:gd name="T36" fmla="*/ 76 w 98"/>
                <a:gd name="T37" fmla="*/ 0 h 178"/>
                <a:gd name="T38" fmla="*/ 88 w 98"/>
                <a:gd name="T39" fmla="*/ 8 h 178"/>
                <a:gd name="T40" fmla="*/ 94 w 98"/>
                <a:gd name="T41" fmla="*/ 16 h 178"/>
                <a:gd name="T42" fmla="*/ 86 w 98"/>
                <a:gd name="T43" fmla="*/ 32 h 178"/>
                <a:gd name="T44" fmla="*/ 78 w 98"/>
                <a:gd name="T45" fmla="*/ 34 h 178"/>
                <a:gd name="T46" fmla="*/ 64 w 98"/>
                <a:gd name="T47" fmla="*/ 38 h 178"/>
                <a:gd name="T48" fmla="*/ 54 w 98"/>
                <a:gd name="T49" fmla="*/ 48 h 178"/>
                <a:gd name="T50" fmla="*/ 44 w 98"/>
                <a:gd name="T51" fmla="*/ 48 h 178"/>
                <a:gd name="T52" fmla="*/ 42 w 98"/>
                <a:gd name="T53" fmla="*/ 56 h 178"/>
                <a:gd name="T54" fmla="*/ 54 w 98"/>
                <a:gd name="T55" fmla="*/ 68 h 178"/>
                <a:gd name="T56" fmla="*/ 60 w 98"/>
                <a:gd name="T57" fmla="*/ 82 h 178"/>
                <a:gd name="T58" fmla="*/ 74 w 98"/>
                <a:gd name="T59" fmla="*/ 86 h 178"/>
                <a:gd name="T60" fmla="*/ 76 w 98"/>
                <a:gd name="T61" fmla="*/ 90 h 178"/>
                <a:gd name="T62" fmla="*/ 76 w 98"/>
                <a:gd name="T63" fmla="*/ 96 h 178"/>
                <a:gd name="T64" fmla="*/ 96 w 98"/>
                <a:gd name="T65" fmla="*/ 102 h 178"/>
                <a:gd name="T66" fmla="*/ 98 w 98"/>
                <a:gd name="T67" fmla="*/ 108 h 178"/>
                <a:gd name="T68" fmla="*/ 88 w 98"/>
                <a:gd name="T69" fmla="*/ 116 h 178"/>
                <a:gd name="T70" fmla="*/ 82 w 98"/>
                <a:gd name="T71" fmla="*/ 114 h 178"/>
                <a:gd name="T72" fmla="*/ 72 w 98"/>
                <a:gd name="T73" fmla="*/ 114 h 178"/>
                <a:gd name="T74" fmla="*/ 62 w 98"/>
                <a:gd name="T75" fmla="*/ 118 h 178"/>
                <a:gd name="T76" fmla="*/ 64 w 98"/>
                <a:gd name="T77" fmla="*/ 126 h 178"/>
                <a:gd name="T78" fmla="*/ 74 w 98"/>
                <a:gd name="T79" fmla="*/ 128 h 178"/>
                <a:gd name="T80" fmla="*/ 68 w 98"/>
                <a:gd name="T81" fmla="*/ 140 h 178"/>
                <a:gd name="T82" fmla="*/ 68 w 98"/>
                <a:gd name="T83" fmla="*/ 156 h 178"/>
                <a:gd name="T84" fmla="*/ 64 w 98"/>
                <a:gd name="T85" fmla="*/ 174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8" h="178">
                  <a:moveTo>
                    <a:pt x="58" y="178"/>
                  </a:moveTo>
                  <a:lnTo>
                    <a:pt x="58" y="178"/>
                  </a:lnTo>
                  <a:lnTo>
                    <a:pt x="52" y="178"/>
                  </a:lnTo>
                  <a:lnTo>
                    <a:pt x="52" y="178"/>
                  </a:lnTo>
                  <a:lnTo>
                    <a:pt x="36" y="176"/>
                  </a:lnTo>
                  <a:lnTo>
                    <a:pt x="30" y="176"/>
                  </a:lnTo>
                  <a:lnTo>
                    <a:pt x="22" y="174"/>
                  </a:lnTo>
                  <a:lnTo>
                    <a:pt x="22" y="174"/>
                  </a:lnTo>
                  <a:lnTo>
                    <a:pt x="16" y="168"/>
                  </a:lnTo>
                  <a:lnTo>
                    <a:pt x="12" y="160"/>
                  </a:lnTo>
                  <a:lnTo>
                    <a:pt x="12" y="160"/>
                  </a:lnTo>
                  <a:lnTo>
                    <a:pt x="12" y="156"/>
                  </a:lnTo>
                  <a:lnTo>
                    <a:pt x="12" y="152"/>
                  </a:lnTo>
                  <a:lnTo>
                    <a:pt x="16" y="144"/>
                  </a:lnTo>
                  <a:lnTo>
                    <a:pt x="16" y="144"/>
                  </a:lnTo>
                  <a:lnTo>
                    <a:pt x="16" y="136"/>
                  </a:lnTo>
                  <a:lnTo>
                    <a:pt x="18" y="132"/>
                  </a:lnTo>
                  <a:lnTo>
                    <a:pt x="20" y="126"/>
                  </a:lnTo>
                  <a:lnTo>
                    <a:pt x="20" y="126"/>
                  </a:lnTo>
                  <a:lnTo>
                    <a:pt x="26" y="118"/>
                  </a:lnTo>
                  <a:lnTo>
                    <a:pt x="28" y="110"/>
                  </a:lnTo>
                  <a:lnTo>
                    <a:pt x="28" y="106"/>
                  </a:lnTo>
                  <a:lnTo>
                    <a:pt x="26" y="104"/>
                  </a:lnTo>
                  <a:lnTo>
                    <a:pt x="20" y="96"/>
                  </a:lnTo>
                  <a:lnTo>
                    <a:pt x="20" y="96"/>
                  </a:lnTo>
                  <a:lnTo>
                    <a:pt x="16" y="92"/>
                  </a:lnTo>
                  <a:lnTo>
                    <a:pt x="14" y="88"/>
                  </a:lnTo>
                  <a:lnTo>
                    <a:pt x="12" y="80"/>
                  </a:lnTo>
                  <a:lnTo>
                    <a:pt x="12" y="80"/>
                  </a:lnTo>
                  <a:lnTo>
                    <a:pt x="8" y="74"/>
                  </a:lnTo>
                  <a:lnTo>
                    <a:pt x="4" y="68"/>
                  </a:lnTo>
                  <a:lnTo>
                    <a:pt x="4" y="68"/>
                  </a:lnTo>
                  <a:lnTo>
                    <a:pt x="4" y="62"/>
                  </a:lnTo>
                  <a:lnTo>
                    <a:pt x="4" y="58"/>
                  </a:lnTo>
                  <a:lnTo>
                    <a:pt x="4" y="58"/>
                  </a:lnTo>
                  <a:lnTo>
                    <a:pt x="0" y="50"/>
                  </a:lnTo>
                  <a:lnTo>
                    <a:pt x="0" y="46"/>
                  </a:lnTo>
                  <a:lnTo>
                    <a:pt x="0" y="40"/>
                  </a:lnTo>
                  <a:lnTo>
                    <a:pt x="0" y="40"/>
                  </a:lnTo>
                  <a:lnTo>
                    <a:pt x="0" y="38"/>
                  </a:lnTo>
                  <a:lnTo>
                    <a:pt x="0" y="38"/>
                  </a:lnTo>
                  <a:lnTo>
                    <a:pt x="6" y="34"/>
                  </a:lnTo>
                  <a:lnTo>
                    <a:pt x="10" y="28"/>
                  </a:lnTo>
                  <a:lnTo>
                    <a:pt x="16" y="24"/>
                  </a:lnTo>
                  <a:lnTo>
                    <a:pt x="22" y="18"/>
                  </a:lnTo>
                  <a:lnTo>
                    <a:pt x="22" y="18"/>
                  </a:lnTo>
                  <a:lnTo>
                    <a:pt x="28" y="14"/>
                  </a:lnTo>
                  <a:lnTo>
                    <a:pt x="34" y="14"/>
                  </a:lnTo>
                  <a:lnTo>
                    <a:pt x="46" y="12"/>
                  </a:lnTo>
                  <a:lnTo>
                    <a:pt x="46" y="12"/>
                  </a:lnTo>
                  <a:lnTo>
                    <a:pt x="50" y="12"/>
                  </a:lnTo>
                  <a:lnTo>
                    <a:pt x="54" y="10"/>
                  </a:lnTo>
                  <a:lnTo>
                    <a:pt x="62" y="4"/>
                  </a:lnTo>
                  <a:lnTo>
                    <a:pt x="62" y="4"/>
                  </a:lnTo>
                  <a:lnTo>
                    <a:pt x="68" y="0"/>
                  </a:lnTo>
                  <a:lnTo>
                    <a:pt x="76" y="0"/>
                  </a:lnTo>
                  <a:lnTo>
                    <a:pt x="76" y="0"/>
                  </a:lnTo>
                  <a:lnTo>
                    <a:pt x="80" y="0"/>
                  </a:lnTo>
                  <a:lnTo>
                    <a:pt x="86" y="4"/>
                  </a:lnTo>
                  <a:lnTo>
                    <a:pt x="88" y="8"/>
                  </a:lnTo>
                  <a:lnTo>
                    <a:pt x="92" y="12"/>
                  </a:lnTo>
                  <a:lnTo>
                    <a:pt x="92" y="12"/>
                  </a:lnTo>
                  <a:lnTo>
                    <a:pt x="94" y="16"/>
                  </a:lnTo>
                  <a:lnTo>
                    <a:pt x="92" y="22"/>
                  </a:lnTo>
                  <a:lnTo>
                    <a:pt x="90" y="28"/>
                  </a:lnTo>
                  <a:lnTo>
                    <a:pt x="86" y="32"/>
                  </a:lnTo>
                  <a:lnTo>
                    <a:pt x="86" y="32"/>
                  </a:lnTo>
                  <a:lnTo>
                    <a:pt x="82" y="34"/>
                  </a:lnTo>
                  <a:lnTo>
                    <a:pt x="78" y="34"/>
                  </a:lnTo>
                  <a:lnTo>
                    <a:pt x="70" y="34"/>
                  </a:lnTo>
                  <a:lnTo>
                    <a:pt x="70" y="34"/>
                  </a:lnTo>
                  <a:lnTo>
                    <a:pt x="64" y="38"/>
                  </a:lnTo>
                  <a:lnTo>
                    <a:pt x="62" y="40"/>
                  </a:lnTo>
                  <a:lnTo>
                    <a:pt x="60" y="44"/>
                  </a:lnTo>
                  <a:lnTo>
                    <a:pt x="54" y="48"/>
                  </a:lnTo>
                  <a:lnTo>
                    <a:pt x="54" y="48"/>
                  </a:lnTo>
                  <a:lnTo>
                    <a:pt x="50" y="48"/>
                  </a:lnTo>
                  <a:lnTo>
                    <a:pt x="44" y="48"/>
                  </a:lnTo>
                  <a:lnTo>
                    <a:pt x="42" y="50"/>
                  </a:lnTo>
                  <a:lnTo>
                    <a:pt x="42" y="56"/>
                  </a:lnTo>
                  <a:lnTo>
                    <a:pt x="42" y="56"/>
                  </a:lnTo>
                  <a:lnTo>
                    <a:pt x="46" y="60"/>
                  </a:lnTo>
                  <a:lnTo>
                    <a:pt x="48" y="62"/>
                  </a:lnTo>
                  <a:lnTo>
                    <a:pt x="54" y="68"/>
                  </a:lnTo>
                  <a:lnTo>
                    <a:pt x="60" y="72"/>
                  </a:lnTo>
                  <a:lnTo>
                    <a:pt x="60" y="76"/>
                  </a:lnTo>
                  <a:lnTo>
                    <a:pt x="60" y="82"/>
                  </a:lnTo>
                  <a:lnTo>
                    <a:pt x="60" y="82"/>
                  </a:lnTo>
                  <a:lnTo>
                    <a:pt x="68" y="84"/>
                  </a:lnTo>
                  <a:lnTo>
                    <a:pt x="74" y="86"/>
                  </a:lnTo>
                  <a:lnTo>
                    <a:pt x="74" y="86"/>
                  </a:lnTo>
                  <a:lnTo>
                    <a:pt x="76" y="88"/>
                  </a:lnTo>
                  <a:lnTo>
                    <a:pt x="76" y="90"/>
                  </a:lnTo>
                  <a:lnTo>
                    <a:pt x="74" y="92"/>
                  </a:lnTo>
                  <a:lnTo>
                    <a:pt x="76" y="96"/>
                  </a:lnTo>
                  <a:lnTo>
                    <a:pt x="76" y="96"/>
                  </a:lnTo>
                  <a:lnTo>
                    <a:pt x="82" y="98"/>
                  </a:lnTo>
                  <a:lnTo>
                    <a:pt x="90" y="100"/>
                  </a:lnTo>
                  <a:lnTo>
                    <a:pt x="96" y="102"/>
                  </a:lnTo>
                  <a:lnTo>
                    <a:pt x="98" y="104"/>
                  </a:lnTo>
                  <a:lnTo>
                    <a:pt x="98" y="108"/>
                  </a:lnTo>
                  <a:lnTo>
                    <a:pt x="98" y="108"/>
                  </a:lnTo>
                  <a:lnTo>
                    <a:pt x="98" y="112"/>
                  </a:lnTo>
                  <a:lnTo>
                    <a:pt x="96" y="114"/>
                  </a:lnTo>
                  <a:lnTo>
                    <a:pt x="88" y="116"/>
                  </a:lnTo>
                  <a:lnTo>
                    <a:pt x="88" y="116"/>
                  </a:lnTo>
                  <a:lnTo>
                    <a:pt x="82" y="114"/>
                  </a:lnTo>
                  <a:lnTo>
                    <a:pt x="82" y="114"/>
                  </a:lnTo>
                  <a:lnTo>
                    <a:pt x="76" y="114"/>
                  </a:lnTo>
                  <a:lnTo>
                    <a:pt x="76" y="114"/>
                  </a:lnTo>
                  <a:lnTo>
                    <a:pt x="72" y="114"/>
                  </a:lnTo>
                  <a:lnTo>
                    <a:pt x="72" y="114"/>
                  </a:lnTo>
                  <a:lnTo>
                    <a:pt x="66" y="116"/>
                  </a:lnTo>
                  <a:lnTo>
                    <a:pt x="62" y="118"/>
                  </a:lnTo>
                  <a:lnTo>
                    <a:pt x="62" y="122"/>
                  </a:lnTo>
                  <a:lnTo>
                    <a:pt x="62" y="122"/>
                  </a:lnTo>
                  <a:lnTo>
                    <a:pt x="64" y="126"/>
                  </a:lnTo>
                  <a:lnTo>
                    <a:pt x="66" y="126"/>
                  </a:lnTo>
                  <a:lnTo>
                    <a:pt x="74" y="128"/>
                  </a:lnTo>
                  <a:lnTo>
                    <a:pt x="74" y="128"/>
                  </a:lnTo>
                  <a:lnTo>
                    <a:pt x="74" y="130"/>
                  </a:lnTo>
                  <a:lnTo>
                    <a:pt x="72" y="134"/>
                  </a:lnTo>
                  <a:lnTo>
                    <a:pt x="68" y="140"/>
                  </a:lnTo>
                  <a:lnTo>
                    <a:pt x="68" y="140"/>
                  </a:lnTo>
                  <a:lnTo>
                    <a:pt x="68" y="148"/>
                  </a:lnTo>
                  <a:lnTo>
                    <a:pt x="68" y="156"/>
                  </a:lnTo>
                  <a:lnTo>
                    <a:pt x="68" y="156"/>
                  </a:lnTo>
                  <a:lnTo>
                    <a:pt x="66" y="166"/>
                  </a:lnTo>
                  <a:lnTo>
                    <a:pt x="64" y="174"/>
                  </a:lnTo>
                  <a:lnTo>
                    <a:pt x="64" y="174"/>
                  </a:lnTo>
                  <a:lnTo>
                    <a:pt x="58" y="17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03" name="Freeform 88"/>
            <p:cNvSpPr>
              <a:spLocks/>
            </p:cNvSpPr>
            <p:nvPr/>
          </p:nvSpPr>
          <p:spPr bwMode="auto">
            <a:xfrm>
              <a:off x="1256" y="1716"/>
              <a:ext cx="178" cy="114"/>
            </a:xfrm>
            <a:custGeom>
              <a:avLst/>
              <a:gdLst>
                <a:gd name="T0" fmla="*/ 114 w 178"/>
                <a:gd name="T1" fmla="*/ 46 h 114"/>
                <a:gd name="T2" fmla="*/ 114 w 178"/>
                <a:gd name="T3" fmla="*/ 40 h 114"/>
                <a:gd name="T4" fmla="*/ 106 w 178"/>
                <a:gd name="T5" fmla="*/ 32 h 114"/>
                <a:gd name="T6" fmla="*/ 104 w 178"/>
                <a:gd name="T7" fmla="*/ 26 h 114"/>
                <a:gd name="T8" fmla="*/ 108 w 178"/>
                <a:gd name="T9" fmla="*/ 16 h 114"/>
                <a:gd name="T10" fmla="*/ 120 w 178"/>
                <a:gd name="T11" fmla="*/ 8 h 114"/>
                <a:gd name="T12" fmla="*/ 124 w 178"/>
                <a:gd name="T13" fmla="*/ 8 h 114"/>
                <a:gd name="T14" fmla="*/ 144 w 178"/>
                <a:gd name="T15" fmla="*/ 6 h 114"/>
                <a:gd name="T16" fmla="*/ 154 w 178"/>
                <a:gd name="T17" fmla="*/ 2 h 114"/>
                <a:gd name="T18" fmla="*/ 164 w 178"/>
                <a:gd name="T19" fmla="*/ 0 h 114"/>
                <a:gd name="T20" fmla="*/ 166 w 178"/>
                <a:gd name="T21" fmla="*/ 0 h 114"/>
                <a:gd name="T22" fmla="*/ 168 w 178"/>
                <a:gd name="T23" fmla="*/ 2 h 114"/>
                <a:gd name="T24" fmla="*/ 168 w 178"/>
                <a:gd name="T25" fmla="*/ 10 h 114"/>
                <a:gd name="T26" fmla="*/ 156 w 178"/>
                <a:gd name="T27" fmla="*/ 20 h 114"/>
                <a:gd name="T28" fmla="*/ 134 w 178"/>
                <a:gd name="T29" fmla="*/ 32 h 114"/>
                <a:gd name="T30" fmla="*/ 130 w 178"/>
                <a:gd name="T31" fmla="*/ 36 h 114"/>
                <a:gd name="T32" fmla="*/ 130 w 178"/>
                <a:gd name="T33" fmla="*/ 44 h 114"/>
                <a:gd name="T34" fmla="*/ 138 w 178"/>
                <a:gd name="T35" fmla="*/ 50 h 114"/>
                <a:gd name="T36" fmla="*/ 150 w 178"/>
                <a:gd name="T37" fmla="*/ 60 h 114"/>
                <a:gd name="T38" fmla="*/ 160 w 178"/>
                <a:gd name="T39" fmla="*/ 74 h 114"/>
                <a:gd name="T40" fmla="*/ 176 w 178"/>
                <a:gd name="T41" fmla="*/ 84 h 114"/>
                <a:gd name="T42" fmla="*/ 178 w 178"/>
                <a:gd name="T43" fmla="*/ 88 h 114"/>
                <a:gd name="T44" fmla="*/ 178 w 178"/>
                <a:gd name="T45" fmla="*/ 90 h 114"/>
                <a:gd name="T46" fmla="*/ 172 w 178"/>
                <a:gd name="T47" fmla="*/ 100 h 114"/>
                <a:gd name="T48" fmla="*/ 160 w 178"/>
                <a:gd name="T49" fmla="*/ 106 h 114"/>
                <a:gd name="T50" fmla="*/ 142 w 178"/>
                <a:gd name="T51" fmla="*/ 112 h 114"/>
                <a:gd name="T52" fmla="*/ 136 w 178"/>
                <a:gd name="T53" fmla="*/ 114 h 114"/>
                <a:gd name="T54" fmla="*/ 130 w 178"/>
                <a:gd name="T55" fmla="*/ 112 h 114"/>
                <a:gd name="T56" fmla="*/ 114 w 178"/>
                <a:gd name="T57" fmla="*/ 104 h 114"/>
                <a:gd name="T58" fmla="*/ 100 w 178"/>
                <a:gd name="T59" fmla="*/ 96 h 114"/>
                <a:gd name="T60" fmla="*/ 96 w 178"/>
                <a:gd name="T61" fmla="*/ 94 h 114"/>
                <a:gd name="T62" fmla="*/ 90 w 178"/>
                <a:gd name="T63" fmla="*/ 96 h 114"/>
                <a:gd name="T64" fmla="*/ 84 w 178"/>
                <a:gd name="T65" fmla="*/ 96 h 114"/>
                <a:gd name="T66" fmla="*/ 80 w 178"/>
                <a:gd name="T67" fmla="*/ 96 h 114"/>
                <a:gd name="T68" fmla="*/ 72 w 178"/>
                <a:gd name="T69" fmla="*/ 90 h 114"/>
                <a:gd name="T70" fmla="*/ 64 w 178"/>
                <a:gd name="T71" fmla="*/ 88 h 114"/>
                <a:gd name="T72" fmla="*/ 64 w 178"/>
                <a:gd name="T73" fmla="*/ 88 h 114"/>
                <a:gd name="T74" fmla="*/ 54 w 178"/>
                <a:gd name="T75" fmla="*/ 90 h 114"/>
                <a:gd name="T76" fmla="*/ 36 w 178"/>
                <a:gd name="T77" fmla="*/ 100 h 114"/>
                <a:gd name="T78" fmla="*/ 26 w 178"/>
                <a:gd name="T79" fmla="*/ 102 h 114"/>
                <a:gd name="T80" fmla="*/ 26 w 178"/>
                <a:gd name="T81" fmla="*/ 102 h 114"/>
                <a:gd name="T82" fmla="*/ 18 w 178"/>
                <a:gd name="T83" fmla="*/ 100 h 114"/>
                <a:gd name="T84" fmla="*/ 10 w 178"/>
                <a:gd name="T85" fmla="*/ 98 h 114"/>
                <a:gd name="T86" fmla="*/ 8 w 178"/>
                <a:gd name="T87" fmla="*/ 98 h 114"/>
                <a:gd name="T88" fmla="*/ 8 w 178"/>
                <a:gd name="T89" fmla="*/ 98 h 114"/>
                <a:gd name="T90" fmla="*/ 4 w 178"/>
                <a:gd name="T91" fmla="*/ 96 h 114"/>
                <a:gd name="T92" fmla="*/ 0 w 178"/>
                <a:gd name="T93" fmla="*/ 86 h 114"/>
                <a:gd name="T94" fmla="*/ 4 w 178"/>
                <a:gd name="T95" fmla="*/ 76 h 114"/>
                <a:gd name="T96" fmla="*/ 18 w 178"/>
                <a:gd name="T97" fmla="*/ 58 h 114"/>
                <a:gd name="T98" fmla="*/ 24 w 178"/>
                <a:gd name="T99" fmla="*/ 48 h 114"/>
                <a:gd name="T100" fmla="*/ 34 w 178"/>
                <a:gd name="T101" fmla="*/ 26 h 114"/>
                <a:gd name="T102" fmla="*/ 44 w 178"/>
                <a:gd name="T103" fmla="*/ 16 h 114"/>
                <a:gd name="T104" fmla="*/ 62 w 178"/>
                <a:gd name="T105" fmla="*/ 10 h 114"/>
                <a:gd name="T106" fmla="*/ 66 w 178"/>
                <a:gd name="T107" fmla="*/ 12 h 114"/>
                <a:gd name="T108" fmla="*/ 70 w 178"/>
                <a:gd name="T109" fmla="*/ 16 h 114"/>
                <a:gd name="T110" fmla="*/ 68 w 178"/>
                <a:gd name="T111" fmla="*/ 26 h 114"/>
                <a:gd name="T112" fmla="*/ 68 w 178"/>
                <a:gd name="T113" fmla="*/ 32 h 114"/>
                <a:gd name="T114" fmla="*/ 72 w 178"/>
                <a:gd name="T115" fmla="*/ 42 h 114"/>
                <a:gd name="T116" fmla="*/ 76 w 178"/>
                <a:gd name="T117" fmla="*/ 46 h 114"/>
                <a:gd name="T118" fmla="*/ 80 w 178"/>
                <a:gd name="T119" fmla="*/ 48 h 114"/>
                <a:gd name="T120" fmla="*/ 84 w 178"/>
                <a:gd name="T121" fmla="*/ 48 h 114"/>
                <a:gd name="T122" fmla="*/ 108 w 178"/>
                <a:gd name="T123" fmla="*/ 46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8" h="114">
                  <a:moveTo>
                    <a:pt x="114" y="46"/>
                  </a:moveTo>
                  <a:lnTo>
                    <a:pt x="114" y="46"/>
                  </a:lnTo>
                  <a:lnTo>
                    <a:pt x="114" y="44"/>
                  </a:lnTo>
                  <a:lnTo>
                    <a:pt x="114" y="40"/>
                  </a:lnTo>
                  <a:lnTo>
                    <a:pt x="110" y="36"/>
                  </a:lnTo>
                  <a:lnTo>
                    <a:pt x="106" y="32"/>
                  </a:lnTo>
                  <a:lnTo>
                    <a:pt x="104" y="26"/>
                  </a:lnTo>
                  <a:lnTo>
                    <a:pt x="104" y="26"/>
                  </a:lnTo>
                  <a:lnTo>
                    <a:pt x="106" y="22"/>
                  </a:lnTo>
                  <a:lnTo>
                    <a:pt x="108" y="16"/>
                  </a:lnTo>
                  <a:lnTo>
                    <a:pt x="114" y="12"/>
                  </a:lnTo>
                  <a:lnTo>
                    <a:pt x="120" y="8"/>
                  </a:lnTo>
                  <a:lnTo>
                    <a:pt x="120" y="8"/>
                  </a:lnTo>
                  <a:lnTo>
                    <a:pt x="124" y="8"/>
                  </a:lnTo>
                  <a:lnTo>
                    <a:pt x="132" y="8"/>
                  </a:lnTo>
                  <a:lnTo>
                    <a:pt x="144" y="6"/>
                  </a:lnTo>
                  <a:lnTo>
                    <a:pt x="144" y="6"/>
                  </a:lnTo>
                  <a:lnTo>
                    <a:pt x="154" y="2"/>
                  </a:lnTo>
                  <a:lnTo>
                    <a:pt x="158" y="0"/>
                  </a:lnTo>
                  <a:lnTo>
                    <a:pt x="164" y="0"/>
                  </a:lnTo>
                  <a:lnTo>
                    <a:pt x="164" y="0"/>
                  </a:lnTo>
                  <a:lnTo>
                    <a:pt x="166" y="0"/>
                  </a:lnTo>
                  <a:lnTo>
                    <a:pt x="168" y="2"/>
                  </a:lnTo>
                  <a:lnTo>
                    <a:pt x="168" y="2"/>
                  </a:lnTo>
                  <a:lnTo>
                    <a:pt x="170" y="6"/>
                  </a:lnTo>
                  <a:lnTo>
                    <a:pt x="168" y="10"/>
                  </a:lnTo>
                  <a:lnTo>
                    <a:pt x="162" y="16"/>
                  </a:lnTo>
                  <a:lnTo>
                    <a:pt x="156" y="20"/>
                  </a:lnTo>
                  <a:lnTo>
                    <a:pt x="140" y="28"/>
                  </a:lnTo>
                  <a:lnTo>
                    <a:pt x="134" y="32"/>
                  </a:lnTo>
                  <a:lnTo>
                    <a:pt x="130" y="36"/>
                  </a:lnTo>
                  <a:lnTo>
                    <a:pt x="130" y="36"/>
                  </a:lnTo>
                  <a:lnTo>
                    <a:pt x="128" y="42"/>
                  </a:lnTo>
                  <a:lnTo>
                    <a:pt x="130" y="44"/>
                  </a:lnTo>
                  <a:lnTo>
                    <a:pt x="138" y="50"/>
                  </a:lnTo>
                  <a:lnTo>
                    <a:pt x="138" y="50"/>
                  </a:lnTo>
                  <a:lnTo>
                    <a:pt x="146" y="54"/>
                  </a:lnTo>
                  <a:lnTo>
                    <a:pt x="150" y="60"/>
                  </a:lnTo>
                  <a:lnTo>
                    <a:pt x="160" y="74"/>
                  </a:lnTo>
                  <a:lnTo>
                    <a:pt x="160" y="74"/>
                  </a:lnTo>
                  <a:lnTo>
                    <a:pt x="168" y="80"/>
                  </a:lnTo>
                  <a:lnTo>
                    <a:pt x="176" y="84"/>
                  </a:lnTo>
                  <a:lnTo>
                    <a:pt x="176" y="84"/>
                  </a:lnTo>
                  <a:lnTo>
                    <a:pt x="178" y="88"/>
                  </a:lnTo>
                  <a:lnTo>
                    <a:pt x="178" y="90"/>
                  </a:lnTo>
                  <a:lnTo>
                    <a:pt x="178" y="90"/>
                  </a:lnTo>
                  <a:lnTo>
                    <a:pt x="176" y="98"/>
                  </a:lnTo>
                  <a:lnTo>
                    <a:pt x="172" y="100"/>
                  </a:lnTo>
                  <a:lnTo>
                    <a:pt x="160" y="106"/>
                  </a:lnTo>
                  <a:lnTo>
                    <a:pt x="160" y="106"/>
                  </a:lnTo>
                  <a:lnTo>
                    <a:pt x="148" y="110"/>
                  </a:lnTo>
                  <a:lnTo>
                    <a:pt x="142" y="112"/>
                  </a:lnTo>
                  <a:lnTo>
                    <a:pt x="136" y="114"/>
                  </a:lnTo>
                  <a:lnTo>
                    <a:pt x="136" y="114"/>
                  </a:lnTo>
                  <a:lnTo>
                    <a:pt x="130" y="112"/>
                  </a:lnTo>
                  <a:lnTo>
                    <a:pt x="130" y="112"/>
                  </a:lnTo>
                  <a:lnTo>
                    <a:pt x="122" y="108"/>
                  </a:lnTo>
                  <a:lnTo>
                    <a:pt x="114" y="104"/>
                  </a:lnTo>
                  <a:lnTo>
                    <a:pt x="108" y="98"/>
                  </a:lnTo>
                  <a:lnTo>
                    <a:pt x="100" y="96"/>
                  </a:lnTo>
                  <a:lnTo>
                    <a:pt x="100" y="96"/>
                  </a:lnTo>
                  <a:lnTo>
                    <a:pt x="96" y="94"/>
                  </a:lnTo>
                  <a:lnTo>
                    <a:pt x="96" y="94"/>
                  </a:lnTo>
                  <a:lnTo>
                    <a:pt x="90" y="96"/>
                  </a:lnTo>
                  <a:lnTo>
                    <a:pt x="90" y="96"/>
                  </a:lnTo>
                  <a:lnTo>
                    <a:pt x="84" y="96"/>
                  </a:lnTo>
                  <a:lnTo>
                    <a:pt x="84" y="96"/>
                  </a:lnTo>
                  <a:lnTo>
                    <a:pt x="80" y="96"/>
                  </a:lnTo>
                  <a:lnTo>
                    <a:pt x="80" y="96"/>
                  </a:lnTo>
                  <a:lnTo>
                    <a:pt x="72" y="90"/>
                  </a:lnTo>
                  <a:lnTo>
                    <a:pt x="68" y="88"/>
                  </a:lnTo>
                  <a:lnTo>
                    <a:pt x="64" y="88"/>
                  </a:lnTo>
                  <a:lnTo>
                    <a:pt x="64" y="88"/>
                  </a:lnTo>
                  <a:lnTo>
                    <a:pt x="64" y="88"/>
                  </a:lnTo>
                  <a:lnTo>
                    <a:pt x="64" y="88"/>
                  </a:lnTo>
                  <a:lnTo>
                    <a:pt x="54" y="90"/>
                  </a:lnTo>
                  <a:lnTo>
                    <a:pt x="46" y="94"/>
                  </a:lnTo>
                  <a:lnTo>
                    <a:pt x="36" y="100"/>
                  </a:lnTo>
                  <a:lnTo>
                    <a:pt x="26" y="102"/>
                  </a:lnTo>
                  <a:lnTo>
                    <a:pt x="26" y="102"/>
                  </a:lnTo>
                  <a:lnTo>
                    <a:pt x="26" y="102"/>
                  </a:lnTo>
                  <a:lnTo>
                    <a:pt x="26" y="102"/>
                  </a:lnTo>
                  <a:lnTo>
                    <a:pt x="18" y="100"/>
                  </a:lnTo>
                  <a:lnTo>
                    <a:pt x="18" y="100"/>
                  </a:lnTo>
                  <a:lnTo>
                    <a:pt x="10" y="98"/>
                  </a:lnTo>
                  <a:lnTo>
                    <a:pt x="10" y="98"/>
                  </a:lnTo>
                  <a:lnTo>
                    <a:pt x="8" y="98"/>
                  </a:lnTo>
                  <a:lnTo>
                    <a:pt x="8" y="98"/>
                  </a:lnTo>
                  <a:lnTo>
                    <a:pt x="8" y="98"/>
                  </a:lnTo>
                  <a:lnTo>
                    <a:pt x="8" y="98"/>
                  </a:lnTo>
                  <a:lnTo>
                    <a:pt x="4" y="96"/>
                  </a:lnTo>
                  <a:lnTo>
                    <a:pt x="4" y="96"/>
                  </a:lnTo>
                  <a:lnTo>
                    <a:pt x="2" y="90"/>
                  </a:lnTo>
                  <a:lnTo>
                    <a:pt x="0" y="86"/>
                  </a:lnTo>
                  <a:lnTo>
                    <a:pt x="0" y="82"/>
                  </a:lnTo>
                  <a:lnTo>
                    <a:pt x="4" y="76"/>
                  </a:lnTo>
                  <a:lnTo>
                    <a:pt x="10" y="68"/>
                  </a:lnTo>
                  <a:lnTo>
                    <a:pt x="18" y="58"/>
                  </a:lnTo>
                  <a:lnTo>
                    <a:pt x="18" y="58"/>
                  </a:lnTo>
                  <a:lnTo>
                    <a:pt x="24" y="48"/>
                  </a:lnTo>
                  <a:lnTo>
                    <a:pt x="28" y="36"/>
                  </a:lnTo>
                  <a:lnTo>
                    <a:pt x="34" y="26"/>
                  </a:lnTo>
                  <a:lnTo>
                    <a:pt x="44" y="16"/>
                  </a:lnTo>
                  <a:lnTo>
                    <a:pt x="44" y="16"/>
                  </a:lnTo>
                  <a:lnTo>
                    <a:pt x="52" y="12"/>
                  </a:lnTo>
                  <a:lnTo>
                    <a:pt x="62" y="10"/>
                  </a:lnTo>
                  <a:lnTo>
                    <a:pt x="62" y="10"/>
                  </a:lnTo>
                  <a:lnTo>
                    <a:pt x="66" y="12"/>
                  </a:lnTo>
                  <a:lnTo>
                    <a:pt x="66" y="12"/>
                  </a:lnTo>
                  <a:lnTo>
                    <a:pt x="70" y="16"/>
                  </a:lnTo>
                  <a:lnTo>
                    <a:pt x="70" y="20"/>
                  </a:lnTo>
                  <a:lnTo>
                    <a:pt x="68" y="26"/>
                  </a:lnTo>
                  <a:lnTo>
                    <a:pt x="68" y="32"/>
                  </a:lnTo>
                  <a:lnTo>
                    <a:pt x="68" y="32"/>
                  </a:lnTo>
                  <a:lnTo>
                    <a:pt x="68" y="36"/>
                  </a:lnTo>
                  <a:lnTo>
                    <a:pt x="72" y="42"/>
                  </a:lnTo>
                  <a:lnTo>
                    <a:pt x="72" y="42"/>
                  </a:lnTo>
                  <a:lnTo>
                    <a:pt x="76" y="46"/>
                  </a:lnTo>
                  <a:lnTo>
                    <a:pt x="80" y="48"/>
                  </a:lnTo>
                  <a:lnTo>
                    <a:pt x="80" y="48"/>
                  </a:lnTo>
                  <a:lnTo>
                    <a:pt x="84" y="48"/>
                  </a:lnTo>
                  <a:lnTo>
                    <a:pt x="84" y="48"/>
                  </a:lnTo>
                  <a:lnTo>
                    <a:pt x="108" y="46"/>
                  </a:lnTo>
                  <a:lnTo>
                    <a:pt x="108" y="46"/>
                  </a:lnTo>
                  <a:lnTo>
                    <a:pt x="114" y="4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04" name="Freeform 89"/>
            <p:cNvSpPr>
              <a:spLocks/>
            </p:cNvSpPr>
            <p:nvPr/>
          </p:nvSpPr>
          <p:spPr bwMode="auto">
            <a:xfrm>
              <a:off x="1348" y="1434"/>
              <a:ext cx="34" cy="36"/>
            </a:xfrm>
            <a:custGeom>
              <a:avLst/>
              <a:gdLst>
                <a:gd name="T0" fmla="*/ 16 w 34"/>
                <a:gd name="T1" fmla="*/ 36 h 36"/>
                <a:gd name="T2" fmla="*/ 16 w 34"/>
                <a:gd name="T3" fmla="*/ 36 h 36"/>
                <a:gd name="T4" fmla="*/ 12 w 34"/>
                <a:gd name="T5" fmla="*/ 34 h 36"/>
                <a:gd name="T6" fmla="*/ 8 w 34"/>
                <a:gd name="T7" fmla="*/ 28 h 36"/>
                <a:gd name="T8" fmla="*/ 6 w 34"/>
                <a:gd name="T9" fmla="*/ 24 h 36"/>
                <a:gd name="T10" fmla="*/ 4 w 34"/>
                <a:gd name="T11" fmla="*/ 18 h 36"/>
                <a:gd name="T12" fmla="*/ 4 w 34"/>
                <a:gd name="T13" fmla="*/ 18 h 36"/>
                <a:gd name="T14" fmla="*/ 0 w 34"/>
                <a:gd name="T15" fmla="*/ 14 h 36"/>
                <a:gd name="T16" fmla="*/ 0 w 34"/>
                <a:gd name="T17" fmla="*/ 10 h 36"/>
                <a:gd name="T18" fmla="*/ 0 w 34"/>
                <a:gd name="T19" fmla="*/ 10 h 36"/>
                <a:gd name="T20" fmla="*/ 6 w 34"/>
                <a:gd name="T21" fmla="*/ 4 h 36"/>
                <a:gd name="T22" fmla="*/ 10 w 34"/>
                <a:gd name="T23" fmla="*/ 2 h 36"/>
                <a:gd name="T24" fmla="*/ 14 w 34"/>
                <a:gd name="T25" fmla="*/ 0 h 36"/>
                <a:gd name="T26" fmla="*/ 14 w 34"/>
                <a:gd name="T27" fmla="*/ 0 h 36"/>
                <a:gd name="T28" fmla="*/ 16 w 34"/>
                <a:gd name="T29" fmla="*/ 2 h 36"/>
                <a:gd name="T30" fmla="*/ 16 w 34"/>
                <a:gd name="T31" fmla="*/ 2 h 36"/>
                <a:gd name="T32" fmla="*/ 20 w 34"/>
                <a:gd name="T33" fmla="*/ 4 h 36"/>
                <a:gd name="T34" fmla="*/ 22 w 34"/>
                <a:gd name="T35" fmla="*/ 8 h 36"/>
                <a:gd name="T36" fmla="*/ 22 w 34"/>
                <a:gd name="T37" fmla="*/ 8 h 36"/>
                <a:gd name="T38" fmla="*/ 28 w 34"/>
                <a:gd name="T39" fmla="*/ 12 h 36"/>
                <a:gd name="T40" fmla="*/ 32 w 34"/>
                <a:gd name="T41" fmla="*/ 14 h 36"/>
                <a:gd name="T42" fmla="*/ 32 w 34"/>
                <a:gd name="T43" fmla="*/ 14 h 36"/>
                <a:gd name="T44" fmla="*/ 34 w 34"/>
                <a:gd name="T45" fmla="*/ 20 h 36"/>
                <a:gd name="T46" fmla="*/ 34 w 34"/>
                <a:gd name="T47" fmla="*/ 26 h 36"/>
                <a:gd name="T48" fmla="*/ 28 w 34"/>
                <a:gd name="T49" fmla="*/ 32 h 36"/>
                <a:gd name="T50" fmla="*/ 20 w 34"/>
                <a:gd name="T51" fmla="*/ 34 h 36"/>
                <a:gd name="T52" fmla="*/ 20 w 34"/>
                <a:gd name="T53" fmla="*/ 34 h 36"/>
                <a:gd name="T54" fmla="*/ 16 w 34"/>
                <a:gd name="T55" fmla="*/ 3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4" h="36">
                  <a:moveTo>
                    <a:pt x="16" y="36"/>
                  </a:moveTo>
                  <a:lnTo>
                    <a:pt x="16" y="36"/>
                  </a:lnTo>
                  <a:lnTo>
                    <a:pt x="12" y="34"/>
                  </a:lnTo>
                  <a:lnTo>
                    <a:pt x="8" y="28"/>
                  </a:lnTo>
                  <a:lnTo>
                    <a:pt x="6" y="24"/>
                  </a:lnTo>
                  <a:lnTo>
                    <a:pt x="4" y="18"/>
                  </a:lnTo>
                  <a:lnTo>
                    <a:pt x="4" y="18"/>
                  </a:lnTo>
                  <a:lnTo>
                    <a:pt x="0" y="14"/>
                  </a:lnTo>
                  <a:lnTo>
                    <a:pt x="0" y="10"/>
                  </a:lnTo>
                  <a:lnTo>
                    <a:pt x="0" y="10"/>
                  </a:lnTo>
                  <a:lnTo>
                    <a:pt x="6" y="4"/>
                  </a:lnTo>
                  <a:lnTo>
                    <a:pt x="10" y="2"/>
                  </a:lnTo>
                  <a:lnTo>
                    <a:pt x="14" y="0"/>
                  </a:lnTo>
                  <a:lnTo>
                    <a:pt x="14" y="0"/>
                  </a:lnTo>
                  <a:lnTo>
                    <a:pt x="16" y="2"/>
                  </a:lnTo>
                  <a:lnTo>
                    <a:pt x="16" y="2"/>
                  </a:lnTo>
                  <a:lnTo>
                    <a:pt x="20" y="4"/>
                  </a:lnTo>
                  <a:lnTo>
                    <a:pt x="22" y="8"/>
                  </a:lnTo>
                  <a:lnTo>
                    <a:pt x="22" y="8"/>
                  </a:lnTo>
                  <a:lnTo>
                    <a:pt x="28" y="12"/>
                  </a:lnTo>
                  <a:lnTo>
                    <a:pt x="32" y="14"/>
                  </a:lnTo>
                  <a:lnTo>
                    <a:pt x="32" y="14"/>
                  </a:lnTo>
                  <a:lnTo>
                    <a:pt x="34" y="20"/>
                  </a:lnTo>
                  <a:lnTo>
                    <a:pt x="34" y="26"/>
                  </a:lnTo>
                  <a:lnTo>
                    <a:pt x="28" y="32"/>
                  </a:lnTo>
                  <a:lnTo>
                    <a:pt x="20" y="34"/>
                  </a:lnTo>
                  <a:lnTo>
                    <a:pt x="20" y="34"/>
                  </a:lnTo>
                  <a:lnTo>
                    <a:pt x="16" y="3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05" name="Freeform 90"/>
            <p:cNvSpPr>
              <a:spLocks/>
            </p:cNvSpPr>
            <p:nvPr/>
          </p:nvSpPr>
          <p:spPr bwMode="auto">
            <a:xfrm>
              <a:off x="1412" y="1418"/>
              <a:ext cx="20" cy="30"/>
            </a:xfrm>
            <a:custGeom>
              <a:avLst/>
              <a:gdLst>
                <a:gd name="T0" fmla="*/ 16 w 20"/>
                <a:gd name="T1" fmla="*/ 30 h 30"/>
                <a:gd name="T2" fmla="*/ 16 w 20"/>
                <a:gd name="T3" fmla="*/ 30 h 30"/>
                <a:gd name="T4" fmla="*/ 2 w 20"/>
                <a:gd name="T5" fmla="*/ 16 h 30"/>
                <a:gd name="T6" fmla="*/ 2 w 20"/>
                <a:gd name="T7" fmla="*/ 16 h 30"/>
                <a:gd name="T8" fmla="*/ 0 w 20"/>
                <a:gd name="T9" fmla="*/ 10 h 30"/>
                <a:gd name="T10" fmla="*/ 0 w 20"/>
                <a:gd name="T11" fmla="*/ 6 h 30"/>
                <a:gd name="T12" fmla="*/ 2 w 20"/>
                <a:gd name="T13" fmla="*/ 2 h 30"/>
                <a:gd name="T14" fmla="*/ 4 w 20"/>
                <a:gd name="T15" fmla="*/ 0 h 30"/>
                <a:gd name="T16" fmla="*/ 4 w 20"/>
                <a:gd name="T17" fmla="*/ 0 h 30"/>
                <a:gd name="T18" fmla="*/ 6 w 20"/>
                <a:gd name="T19" fmla="*/ 2 h 30"/>
                <a:gd name="T20" fmla="*/ 10 w 20"/>
                <a:gd name="T21" fmla="*/ 4 h 30"/>
                <a:gd name="T22" fmla="*/ 10 w 20"/>
                <a:gd name="T23" fmla="*/ 4 h 30"/>
                <a:gd name="T24" fmla="*/ 14 w 20"/>
                <a:gd name="T25" fmla="*/ 10 h 30"/>
                <a:gd name="T26" fmla="*/ 20 w 20"/>
                <a:gd name="T27" fmla="*/ 18 h 30"/>
                <a:gd name="T28" fmla="*/ 20 w 20"/>
                <a:gd name="T29" fmla="*/ 22 h 30"/>
                <a:gd name="T30" fmla="*/ 20 w 20"/>
                <a:gd name="T31" fmla="*/ 26 h 30"/>
                <a:gd name="T32" fmla="*/ 20 w 20"/>
                <a:gd name="T33" fmla="*/ 28 h 30"/>
                <a:gd name="T34" fmla="*/ 16 w 20"/>
                <a:gd name="T35" fmla="*/ 30 h 30"/>
                <a:gd name="T36" fmla="*/ 16 w 20"/>
                <a:gd name="T37"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 h="30">
                  <a:moveTo>
                    <a:pt x="16" y="30"/>
                  </a:moveTo>
                  <a:lnTo>
                    <a:pt x="16" y="30"/>
                  </a:lnTo>
                  <a:lnTo>
                    <a:pt x="2" y="16"/>
                  </a:lnTo>
                  <a:lnTo>
                    <a:pt x="2" y="16"/>
                  </a:lnTo>
                  <a:lnTo>
                    <a:pt x="0" y="10"/>
                  </a:lnTo>
                  <a:lnTo>
                    <a:pt x="0" y="6"/>
                  </a:lnTo>
                  <a:lnTo>
                    <a:pt x="2" y="2"/>
                  </a:lnTo>
                  <a:lnTo>
                    <a:pt x="4" y="0"/>
                  </a:lnTo>
                  <a:lnTo>
                    <a:pt x="4" y="0"/>
                  </a:lnTo>
                  <a:lnTo>
                    <a:pt x="6" y="2"/>
                  </a:lnTo>
                  <a:lnTo>
                    <a:pt x="10" y="4"/>
                  </a:lnTo>
                  <a:lnTo>
                    <a:pt x="10" y="4"/>
                  </a:lnTo>
                  <a:lnTo>
                    <a:pt x="14" y="10"/>
                  </a:lnTo>
                  <a:lnTo>
                    <a:pt x="20" y="18"/>
                  </a:lnTo>
                  <a:lnTo>
                    <a:pt x="20" y="22"/>
                  </a:lnTo>
                  <a:lnTo>
                    <a:pt x="20" y="26"/>
                  </a:lnTo>
                  <a:lnTo>
                    <a:pt x="20" y="28"/>
                  </a:lnTo>
                  <a:lnTo>
                    <a:pt x="16" y="30"/>
                  </a:lnTo>
                  <a:lnTo>
                    <a:pt x="16" y="3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06" name="Freeform 91"/>
            <p:cNvSpPr>
              <a:spLocks/>
            </p:cNvSpPr>
            <p:nvPr/>
          </p:nvSpPr>
          <p:spPr bwMode="auto">
            <a:xfrm>
              <a:off x="516" y="1084"/>
              <a:ext cx="2872" cy="2022"/>
            </a:xfrm>
            <a:custGeom>
              <a:avLst/>
              <a:gdLst>
                <a:gd name="T0" fmla="*/ 1670 w 2872"/>
                <a:gd name="T1" fmla="*/ 46 h 2022"/>
                <a:gd name="T2" fmla="*/ 1552 w 2872"/>
                <a:gd name="T3" fmla="*/ 150 h 2022"/>
                <a:gd name="T4" fmla="*/ 1462 w 2872"/>
                <a:gd name="T5" fmla="*/ 146 h 2022"/>
                <a:gd name="T6" fmla="*/ 1420 w 2872"/>
                <a:gd name="T7" fmla="*/ 216 h 2022"/>
                <a:gd name="T8" fmla="*/ 1370 w 2872"/>
                <a:gd name="T9" fmla="*/ 144 h 2022"/>
                <a:gd name="T10" fmla="*/ 1274 w 2872"/>
                <a:gd name="T11" fmla="*/ 182 h 2022"/>
                <a:gd name="T12" fmla="*/ 1164 w 2872"/>
                <a:gd name="T13" fmla="*/ 224 h 2022"/>
                <a:gd name="T14" fmla="*/ 1046 w 2872"/>
                <a:gd name="T15" fmla="*/ 230 h 2022"/>
                <a:gd name="T16" fmla="*/ 938 w 2872"/>
                <a:gd name="T17" fmla="*/ 288 h 2022"/>
                <a:gd name="T18" fmla="*/ 952 w 2872"/>
                <a:gd name="T19" fmla="*/ 260 h 2022"/>
                <a:gd name="T20" fmla="*/ 836 w 2872"/>
                <a:gd name="T21" fmla="*/ 142 h 2022"/>
                <a:gd name="T22" fmla="*/ 646 w 2872"/>
                <a:gd name="T23" fmla="*/ 224 h 2022"/>
                <a:gd name="T24" fmla="*/ 572 w 2872"/>
                <a:gd name="T25" fmla="*/ 392 h 2022"/>
                <a:gd name="T26" fmla="*/ 668 w 2872"/>
                <a:gd name="T27" fmla="*/ 396 h 2022"/>
                <a:gd name="T28" fmla="*/ 728 w 2872"/>
                <a:gd name="T29" fmla="*/ 312 h 2022"/>
                <a:gd name="T30" fmla="*/ 744 w 2872"/>
                <a:gd name="T31" fmla="*/ 438 h 2022"/>
                <a:gd name="T32" fmla="*/ 646 w 2872"/>
                <a:gd name="T33" fmla="*/ 488 h 2022"/>
                <a:gd name="T34" fmla="*/ 516 w 2872"/>
                <a:gd name="T35" fmla="*/ 444 h 2022"/>
                <a:gd name="T36" fmla="*/ 360 w 2872"/>
                <a:gd name="T37" fmla="*/ 574 h 2022"/>
                <a:gd name="T38" fmla="*/ 296 w 2872"/>
                <a:gd name="T39" fmla="*/ 684 h 2022"/>
                <a:gd name="T40" fmla="*/ 246 w 2872"/>
                <a:gd name="T41" fmla="*/ 794 h 2022"/>
                <a:gd name="T42" fmla="*/ 442 w 2872"/>
                <a:gd name="T43" fmla="*/ 692 h 2022"/>
                <a:gd name="T44" fmla="*/ 580 w 2872"/>
                <a:gd name="T45" fmla="*/ 734 h 2022"/>
                <a:gd name="T46" fmla="*/ 656 w 2872"/>
                <a:gd name="T47" fmla="*/ 796 h 2022"/>
                <a:gd name="T48" fmla="*/ 770 w 2872"/>
                <a:gd name="T49" fmla="*/ 816 h 2022"/>
                <a:gd name="T50" fmla="*/ 676 w 2872"/>
                <a:gd name="T51" fmla="*/ 904 h 2022"/>
                <a:gd name="T52" fmla="*/ 490 w 2872"/>
                <a:gd name="T53" fmla="*/ 870 h 2022"/>
                <a:gd name="T54" fmla="*/ 338 w 2872"/>
                <a:gd name="T55" fmla="*/ 810 h 2022"/>
                <a:gd name="T56" fmla="*/ 108 w 2872"/>
                <a:gd name="T57" fmla="*/ 946 h 2022"/>
                <a:gd name="T58" fmla="*/ 48 w 2872"/>
                <a:gd name="T59" fmla="*/ 1290 h 2022"/>
                <a:gd name="T60" fmla="*/ 286 w 2872"/>
                <a:gd name="T61" fmla="*/ 1336 h 2022"/>
                <a:gd name="T62" fmla="*/ 346 w 2872"/>
                <a:gd name="T63" fmla="*/ 1586 h 2022"/>
                <a:gd name="T64" fmla="*/ 324 w 2872"/>
                <a:gd name="T65" fmla="*/ 1962 h 2022"/>
                <a:gd name="T66" fmla="*/ 594 w 2872"/>
                <a:gd name="T67" fmla="*/ 1820 h 2022"/>
                <a:gd name="T68" fmla="*/ 734 w 2872"/>
                <a:gd name="T69" fmla="*/ 1486 h 2022"/>
                <a:gd name="T70" fmla="*/ 836 w 2872"/>
                <a:gd name="T71" fmla="*/ 1198 h 2022"/>
                <a:gd name="T72" fmla="*/ 746 w 2872"/>
                <a:gd name="T73" fmla="*/ 936 h 2022"/>
                <a:gd name="T74" fmla="*/ 912 w 2872"/>
                <a:gd name="T75" fmla="*/ 1188 h 2022"/>
                <a:gd name="T76" fmla="*/ 1020 w 2872"/>
                <a:gd name="T77" fmla="*/ 1024 h 2022"/>
                <a:gd name="T78" fmla="*/ 1068 w 2872"/>
                <a:gd name="T79" fmla="*/ 976 h 2022"/>
                <a:gd name="T80" fmla="*/ 1278 w 2872"/>
                <a:gd name="T81" fmla="*/ 1082 h 2022"/>
                <a:gd name="T82" fmla="*/ 1486 w 2872"/>
                <a:gd name="T83" fmla="*/ 1078 h 2022"/>
                <a:gd name="T84" fmla="*/ 1600 w 2872"/>
                <a:gd name="T85" fmla="*/ 1198 h 2022"/>
                <a:gd name="T86" fmla="*/ 1634 w 2872"/>
                <a:gd name="T87" fmla="*/ 1218 h 2022"/>
                <a:gd name="T88" fmla="*/ 1770 w 2872"/>
                <a:gd name="T89" fmla="*/ 1080 h 2022"/>
                <a:gd name="T90" fmla="*/ 1942 w 2872"/>
                <a:gd name="T91" fmla="*/ 858 h 2022"/>
                <a:gd name="T92" fmla="*/ 1964 w 2872"/>
                <a:gd name="T93" fmla="*/ 772 h 2022"/>
                <a:gd name="T94" fmla="*/ 2018 w 2872"/>
                <a:gd name="T95" fmla="*/ 888 h 2022"/>
                <a:gd name="T96" fmla="*/ 2132 w 2872"/>
                <a:gd name="T97" fmla="*/ 750 h 2022"/>
                <a:gd name="T98" fmla="*/ 2188 w 2872"/>
                <a:gd name="T99" fmla="*/ 536 h 2022"/>
                <a:gd name="T100" fmla="*/ 2388 w 2872"/>
                <a:gd name="T101" fmla="*/ 454 h 2022"/>
                <a:gd name="T102" fmla="*/ 2498 w 2872"/>
                <a:gd name="T103" fmla="*/ 438 h 2022"/>
                <a:gd name="T104" fmla="*/ 2516 w 2872"/>
                <a:gd name="T105" fmla="*/ 514 h 2022"/>
                <a:gd name="T106" fmla="*/ 2626 w 2872"/>
                <a:gd name="T107" fmla="*/ 440 h 2022"/>
                <a:gd name="T108" fmla="*/ 2754 w 2872"/>
                <a:gd name="T109" fmla="*/ 342 h 2022"/>
                <a:gd name="T110" fmla="*/ 2822 w 2872"/>
                <a:gd name="T111" fmla="*/ 302 h 2022"/>
                <a:gd name="T112" fmla="*/ 2612 w 2872"/>
                <a:gd name="T113" fmla="*/ 240 h 2022"/>
                <a:gd name="T114" fmla="*/ 2422 w 2872"/>
                <a:gd name="T115" fmla="*/ 196 h 2022"/>
                <a:gd name="T116" fmla="*/ 2274 w 2872"/>
                <a:gd name="T117" fmla="*/ 150 h 2022"/>
                <a:gd name="T118" fmla="*/ 2172 w 2872"/>
                <a:gd name="T119" fmla="*/ 168 h 2022"/>
                <a:gd name="T120" fmla="*/ 2086 w 2872"/>
                <a:gd name="T121" fmla="*/ 118 h 2022"/>
                <a:gd name="T122" fmla="*/ 1898 w 2872"/>
                <a:gd name="T123" fmla="*/ 106 h 2022"/>
                <a:gd name="T124" fmla="*/ 1852 w 2872"/>
                <a:gd name="T125" fmla="*/ 2 h 20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72" h="2022">
                  <a:moveTo>
                    <a:pt x="1848" y="0"/>
                  </a:moveTo>
                  <a:lnTo>
                    <a:pt x="1848" y="0"/>
                  </a:lnTo>
                  <a:lnTo>
                    <a:pt x="1842" y="2"/>
                  </a:lnTo>
                  <a:lnTo>
                    <a:pt x="1836" y="4"/>
                  </a:lnTo>
                  <a:lnTo>
                    <a:pt x="1836" y="4"/>
                  </a:lnTo>
                  <a:lnTo>
                    <a:pt x="1826" y="8"/>
                  </a:lnTo>
                  <a:lnTo>
                    <a:pt x="1814" y="12"/>
                  </a:lnTo>
                  <a:lnTo>
                    <a:pt x="1814" y="12"/>
                  </a:lnTo>
                  <a:lnTo>
                    <a:pt x="1806" y="16"/>
                  </a:lnTo>
                  <a:lnTo>
                    <a:pt x="1802" y="24"/>
                  </a:lnTo>
                  <a:lnTo>
                    <a:pt x="1802" y="24"/>
                  </a:lnTo>
                  <a:lnTo>
                    <a:pt x="1802" y="26"/>
                  </a:lnTo>
                  <a:lnTo>
                    <a:pt x="1802" y="30"/>
                  </a:lnTo>
                  <a:lnTo>
                    <a:pt x="1802" y="30"/>
                  </a:lnTo>
                  <a:lnTo>
                    <a:pt x="1794" y="38"/>
                  </a:lnTo>
                  <a:lnTo>
                    <a:pt x="1794" y="38"/>
                  </a:lnTo>
                  <a:lnTo>
                    <a:pt x="1790" y="38"/>
                  </a:lnTo>
                  <a:lnTo>
                    <a:pt x="1790" y="38"/>
                  </a:lnTo>
                  <a:lnTo>
                    <a:pt x="1786" y="38"/>
                  </a:lnTo>
                  <a:lnTo>
                    <a:pt x="1786" y="38"/>
                  </a:lnTo>
                  <a:lnTo>
                    <a:pt x="1780" y="36"/>
                  </a:lnTo>
                  <a:lnTo>
                    <a:pt x="1780" y="36"/>
                  </a:lnTo>
                  <a:lnTo>
                    <a:pt x="1774" y="38"/>
                  </a:lnTo>
                  <a:lnTo>
                    <a:pt x="1774" y="38"/>
                  </a:lnTo>
                  <a:lnTo>
                    <a:pt x="1770" y="42"/>
                  </a:lnTo>
                  <a:lnTo>
                    <a:pt x="1768" y="44"/>
                  </a:lnTo>
                  <a:lnTo>
                    <a:pt x="1766" y="46"/>
                  </a:lnTo>
                  <a:lnTo>
                    <a:pt x="1758" y="48"/>
                  </a:lnTo>
                  <a:lnTo>
                    <a:pt x="1758" y="48"/>
                  </a:lnTo>
                  <a:lnTo>
                    <a:pt x="1748" y="50"/>
                  </a:lnTo>
                  <a:lnTo>
                    <a:pt x="1736" y="50"/>
                  </a:lnTo>
                  <a:lnTo>
                    <a:pt x="1736" y="50"/>
                  </a:lnTo>
                  <a:lnTo>
                    <a:pt x="1736" y="50"/>
                  </a:lnTo>
                  <a:lnTo>
                    <a:pt x="1736" y="50"/>
                  </a:lnTo>
                  <a:lnTo>
                    <a:pt x="1732" y="50"/>
                  </a:lnTo>
                  <a:lnTo>
                    <a:pt x="1728" y="48"/>
                  </a:lnTo>
                  <a:lnTo>
                    <a:pt x="1722" y="42"/>
                  </a:lnTo>
                  <a:lnTo>
                    <a:pt x="1722" y="42"/>
                  </a:lnTo>
                  <a:lnTo>
                    <a:pt x="1718" y="40"/>
                  </a:lnTo>
                  <a:lnTo>
                    <a:pt x="1714" y="38"/>
                  </a:lnTo>
                  <a:lnTo>
                    <a:pt x="1714" y="38"/>
                  </a:lnTo>
                  <a:lnTo>
                    <a:pt x="1708" y="40"/>
                  </a:lnTo>
                  <a:lnTo>
                    <a:pt x="1702" y="44"/>
                  </a:lnTo>
                  <a:lnTo>
                    <a:pt x="1702" y="44"/>
                  </a:lnTo>
                  <a:lnTo>
                    <a:pt x="1696" y="48"/>
                  </a:lnTo>
                  <a:lnTo>
                    <a:pt x="1688" y="50"/>
                  </a:lnTo>
                  <a:lnTo>
                    <a:pt x="1688" y="50"/>
                  </a:lnTo>
                  <a:lnTo>
                    <a:pt x="1686" y="50"/>
                  </a:lnTo>
                  <a:lnTo>
                    <a:pt x="1686" y="50"/>
                  </a:lnTo>
                  <a:lnTo>
                    <a:pt x="1678" y="48"/>
                  </a:lnTo>
                  <a:lnTo>
                    <a:pt x="1670" y="46"/>
                  </a:lnTo>
                  <a:lnTo>
                    <a:pt x="1670" y="46"/>
                  </a:lnTo>
                  <a:lnTo>
                    <a:pt x="1662" y="48"/>
                  </a:lnTo>
                  <a:lnTo>
                    <a:pt x="1662" y="48"/>
                  </a:lnTo>
                  <a:lnTo>
                    <a:pt x="1654" y="56"/>
                  </a:lnTo>
                  <a:lnTo>
                    <a:pt x="1646" y="62"/>
                  </a:lnTo>
                  <a:lnTo>
                    <a:pt x="1646" y="62"/>
                  </a:lnTo>
                  <a:lnTo>
                    <a:pt x="1634" y="68"/>
                  </a:lnTo>
                  <a:lnTo>
                    <a:pt x="1622" y="72"/>
                  </a:lnTo>
                  <a:lnTo>
                    <a:pt x="1622" y="72"/>
                  </a:lnTo>
                  <a:lnTo>
                    <a:pt x="1616" y="74"/>
                  </a:lnTo>
                  <a:lnTo>
                    <a:pt x="1610" y="76"/>
                  </a:lnTo>
                  <a:lnTo>
                    <a:pt x="1608" y="76"/>
                  </a:lnTo>
                  <a:lnTo>
                    <a:pt x="1606" y="80"/>
                  </a:lnTo>
                  <a:lnTo>
                    <a:pt x="1606" y="82"/>
                  </a:lnTo>
                  <a:lnTo>
                    <a:pt x="1608" y="86"/>
                  </a:lnTo>
                  <a:lnTo>
                    <a:pt x="1608" y="86"/>
                  </a:lnTo>
                  <a:lnTo>
                    <a:pt x="1616" y="92"/>
                  </a:lnTo>
                  <a:lnTo>
                    <a:pt x="1618" y="94"/>
                  </a:lnTo>
                  <a:lnTo>
                    <a:pt x="1612" y="96"/>
                  </a:lnTo>
                  <a:lnTo>
                    <a:pt x="1612" y="96"/>
                  </a:lnTo>
                  <a:lnTo>
                    <a:pt x="1610" y="96"/>
                  </a:lnTo>
                  <a:lnTo>
                    <a:pt x="1610" y="96"/>
                  </a:lnTo>
                  <a:lnTo>
                    <a:pt x="1602" y="94"/>
                  </a:lnTo>
                  <a:lnTo>
                    <a:pt x="1594" y="92"/>
                  </a:lnTo>
                  <a:lnTo>
                    <a:pt x="1594" y="92"/>
                  </a:lnTo>
                  <a:lnTo>
                    <a:pt x="1588" y="92"/>
                  </a:lnTo>
                  <a:lnTo>
                    <a:pt x="1588" y="92"/>
                  </a:lnTo>
                  <a:lnTo>
                    <a:pt x="1580" y="96"/>
                  </a:lnTo>
                  <a:lnTo>
                    <a:pt x="1572" y="98"/>
                  </a:lnTo>
                  <a:lnTo>
                    <a:pt x="1572" y="98"/>
                  </a:lnTo>
                  <a:lnTo>
                    <a:pt x="1564" y="96"/>
                  </a:lnTo>
                  <a:lnTo>
                    <a:pt x="1564" y="96"/>
                  </a:lnTo>
                  <a:lnTo>
                    <a:pt x="1538" y="86"/>
                  </a:lnTo>
                  <a:lnTo>
                    <a:pt x="1538" y="86"/>
                  </a:lnTo>
                  <a:lnTo>
                    <a:pt x="1538" y="86"/>
                  </a:lnTo>
                  <a:lnTo>
                    <a:pt x="1538" y="86"/>
                  </a:lnTo>
                  <a:lnTo>
                    <a:pt x="1534" y="90"/>
                  </a:lnTo>
                  <a:lnTo>
                    <a:pt x="1530" y="96"/>
                  </a:lnTo>
                  <a:lnTo>
                    <a:pt x="1524" y="108"/>
                  </a:lnTo>
                  <a:lnTo>
                    <a:pt x="1524" y="108"/>
                  </a:lnTo>
                  <a:lnTo>
                    <a:pt x="1518" y="112"/>
                  </a:lnTo>
                  <a:lnTo>
                    <a:pt x="1514" y="116"/>
                  </a:lnTo>
                  <a:lnTo>
                    <a:pt x="1514" y="116"/>
                  </a:lnTo>
                  <a:lnTo>
                    <a:pt x="1516" y="120"/>
                  </a:lnTo>
                  <a:lnTo>
                    <a:pt x="1518" y="122"/>
                  </a:lnTo>
                  <a:lnTo>
                    <a:pt x="1528" y="128"/>
                  </a:lnTo>
                  <a:lnTo>
                    <a:pt x="1528" y="128"/>
                  </a:lnTo>
                  <a:lnTo>
                    <a:pt x="1538" y="130"/>
                  </a:lnTo>
                  <a:lnTo>
                    <a:pt x="1540" y="132"/>
                  </a:lnTo>
                  <a:lnTo>
                    <a:pt x="1542" y="136"/>
                  </a:lnTo>
                  <a:lnTo>
                    <a:pt x="1542" y="136"/>
                  </a:lnTo>
                  <a:lnTo>
                    <a:pt x="1546" y="144"/>
                  </a:lnTo>
                  <a:lnTo>
                    <a:pt x="1552" y="150"/>
                  </a:lnTo>
                  <a:lnTo>
                    <a:pt x="1552" y="150"/>
                  </a:lnTo>
                  <a:lnTo>
                    <a:pt x="1558" y="156"/>
                  </a:lnTo>
                  <a:lnTo>
                    <a:pt x="1560" y="160"/>
                  </a:lnTo>
                  <a:lnTo>
                    <a:pt x="1560" y="166"/>
                  </a:lnTo>
                  <a:lnTo>
                    <a:pt x="1560" y="166"/>
                  </a:lnTo>
                  <a:lnTo>
                    <a:pt x="1558" y="174"/>
                  </a:lnTo>
                  <a:lnTo>
                    <a:pt x="1554" y="182"/>
                  </a:lnTo>
                  <a:lnTo>
                    <a:pt x="1554" y="182"/>
                  </a:lnTo>
                  <a:lnTo>
                    <a:pt x="1550" y="188"/>
                  </a:lnTo>
                  <a:lnTo>
                    <a:pt x="1548" y="190"/>
                  </a:lnTo>
                  <a:lnTo>
                    <a:pt x="1548" y="194"/>
                  </a:lnTo>
                  <a:lnTo>
                    <a:pt x="1548" y="194"/>
                  </a:lnTo>
                  <a:lnTo>
                    <a:pt x="1546" y="190"/>
                  </a:lnTo>
                  <a:lnTo>
                    <a:pt x="1546" y="184"/>
                  </a:lnTo>
                  <a:lnTo>
                    <a:pt x="1552" y="172"/>
                  </a:lnTo>
                  <a:lnTo>
                    <a:pt x="1556" y="168"/>
                  </a:lnTo>
                  <a:lnTo>
                    <a:pt x="1556" y="162"/>
                  </a:lnTo>
                  <a:lnTo>
                    <a:pt x="1554" y="158"/>
                  </a:lnTo>
                  <a:lnTo>
                    <a:pt x="1544" y="156"/>
                  </a:lnTo>
                  <a:lnTo>
                    <a:pt x="1544" y="156"/>
                  </a:lnTo>
                  <a:lnTo>
                    <a:pt x="1538" y="152"/>
                  </a:lnTo>
                  <a:lnTo>
                    <a:pt x="1534" y="150"/>
                  </a:lnTo>
                  <a:lnTo>
                    <a:pt x="1530" y="146"/>
                  </a:lnTo>
                  <a:lnTo>
                    <a:pt x="1526" y="140"/>
                  </a:lnTo>
                  <a:lnTo>
                    <a:pt x="1526" y="140"/>
                  </a:lnTo>
                  <a:lnTo>
                    <a:pt x="1514" y="134"/>
                  </a:lnTo>
                  <a:lnTo>
                    <a:pt x="1500" y="128"/>
                  </a:lnTo>
                  <a:lnTo>
                    <a:pt x="1500" y="128"/>
                  </a:lnTo>
                  <a:lnTo>
                    <a:pt x="1498" y="138"/>
                  </a:lnTo>
                  <a:lnTo>
                    <a:pt x="1498" y="142"/>
                  </a:lnTo>
                  <a:lnTo>
                    <a:pt x="1494" y="144"/>
                  </a:lnTo>
                  <a:lnTo>
                    <a:pt x="1494" y="144"/>
                  </a:lnTo>
                  <a:lnTo>
                    <a:pt x="1492" y="144"/>
                  </a:lnTo>
                  <a:lnTo>
                    <a:pt x="1492" y="144"/>
                  </a:lnTo>
                  <a:lnTo>
                    <a:pt x="1490" y="144"/>
                  </a:lnTo>
                  <a:lnTo>
                    <a:pt x="1488" y="142"/>
                  </a:lnTo>
                  <a:lnTo>
                    <a:pt x="1488" y="142"/>
                  </a:lnTo>
                  <a:lnTo>
                    <a:pt x="1484" y="138"/>
                  </a:lnTo>
                  <a:lnTo>
                    <a:pt x="1480" y="138"/>
                  </a:lnTo>
                  <a:lnTo>
                    <a:pt x="1480" y="138"/>
                  </a:lnTo>
                  <a:lnTo>
                    <a:pt x="1478" y="138"/>
                  </a:lnTo>
                  <a:lnTo>
                    <a:pt x="1478" y="138"/>
                  </a:lnTo>
                  <a:lnTo>
                    <a:pt x="1476" y="140"/>
                  </a:lnTo>
                  <a:lnTo>
                    <a:pt x="1476" y="142"/>
                  </a:lnTo>
                  <a:lnTo>
                    <a:pt x="1476" y="146"/>
                  </a:lnTo>
                  <a:lnTo>
                    <a:pt x="1474" y="150"/>
                  </a:lnTo>
                  <a:lnTo>
                    <a:pt x="1470" y="150"/>
                  </a:lnTo>
                  <a:lnTo>
                    <a:pt x="1470" y="150"/>
                  </a:lnTo>
                  <a:lnTo>
                    <a:pt x="1470" y="150"/>
                  </a:lnTo>
                  <a:lnTo>
                    <a:pt x="1470" y="150"/>
                  </a:lnTo>
                  <a:lnTo>
                    <a:pt x="1466" y="150"/>
                  </a:lnTo>
                  <a:lnTo>
                    <a:pt x="1462" y="146"/>
                  </a:lnTo>
                  <a:lnTo>
                    <a:pt x="1458" y="140"/>
                  </a:lnTo>
                  <a:lnTo>
                    <a:pt x="1458" y="140"/>
                  </a:lnTo>
                  <a:lnTo>
                    <a:pt x="1462" y="132"/>
                  </a:lnTo>
                  <a:lnTo>
                    <a:pt x="1464" y="128"/>
                  </a:lnTo>
                  <a:lnTo>
                    <a:pt x="1462" y="124"/>
                  </a:lnTo>
                  <a:lnTo>
                    <a:pt x="1462" y="124"/>
                  </a:lnTo>
                  <a:lnTo>
                    <a:pt x="1460" y="122"/>
                  </a:lnTo>
                  <a:lnTo>
                    <a:pt x="1460" y="122"/>
                  </a:lnTo>
                  <a:lnTo>
                    <a:pt x="1460" y="122"/>
                  </a:lnTo>
                  <a:lnTo>
                    <a:pt x="1456" y="122"/>
                  </a:lnTo>
                  <a:lnTo>
                    <a:pt x="1454" y="124"/>
                  </a:lnTo>
                  <a:lnTo>
                    <a:pt x="1448" y="130"/>
                  </a:lnTo>
                  <a:lnTo>
                    <a:pt x="1448" y="130"/>
                  </a:lnTo>
                  <a:lnTo>
                    <a:pt x="1442" y="138"/>
                  </a:lnTo>
                  <a:lnTo>
                    <a:pt x="1436" y="144"/>
                  </a:lnTo>
                  <a:lnTo>
                    <a:pt x="1436" y="144"/>
                  </a:lnTo>
                  <a:lnTo>
                    <a:pt x="1428" y="150"/>
                  </a:lnTo>
                  <a:lnTo>
                    <a:pt x="1426" y="152"/>
                  </a:lnTo>
                  <a:lnTo>
                    <a:pt x="1422" y="156"/>
                  </a:lnTo>
                  <a:lnTo>
                    <a:pt x="1422" y="156"/>
                  </a:lnTo>
                  <a:lnTo>
                    <a:pt x="1428" y="160"/>
                  </a:lnTo>
                  <a:lnTo>
                    <a:pt x="1434" y="166"/>
                  </a:lnTo>
                  <a:lnTo>
                    <a:pt x="1434" y="166"/>
                  </a:lnTo>
                  <a:lnTo>
                    <a:pt x="1436" y="170"/>
                  </a:lnTo>
                  <a:lnTo>
                    <a:pt x="1436" y="172"/>
                  </a:lnTo>
                  <a:lnTo>
                    <a:pt x="1430" y="178"/>
                  </a:lnTo>
                  <a:lnTo>
                    <a:pt x="1430" y="178"/>
                  </a:lnTo>
                  <a:lnTo>
                    <a:pt x="1426" y="184"/>
                  </a:lnTo>
                  <a:lnTo>
                    <a:pt x="1424" y="186"/>
                  </a:lnTo>
                  <a:lnTo>
                    <a:pt x="1424" y="190"/>
                  </a:lnTo>
                  <a:lnTo>
                    <a:pt x="1426" y="192"/>
                  </a:lnTo>
                  <a:lnTo>
                    <a:pt x="1432" y="198"/>
                  </a:lnTo>
                  <a:lnTo>
                    <a:pt x="1438" y="206"/>
                  </a:lnTo>
                  <a:lnTo>
                    <a:pt x="1438" y="206"/>
                  </a:lnTo>
                  <a:lnTo>
                    <a:pt x="1434" y="212"/>
                  </a:lnTo>
                  <a:lnTo>
                    <a:pt x="1430" y="218"/>
                  </a:lnTo>
                  <a:lnTo>
                    <a:pt x="1426" y="234"/>
                  </a:lnTo>
                  <a:lnTo>
                    <a:pt x="1426" y="234"/>
                  </a:lnTo>
                  <a:lnTo>
                    <a:pt x="1424" y="240"/>
                  </a:lnTo>
                  <a:lnTo>
                    <a:pt x="1416" y="246"/>
                  </a:lnTo>
                  <a:lnTo>
                    <a:pt x="1408" y="250"/>
                  </a:lnTo>
                  <a:lnTo>
                    <a:pt x="1400" y="252"/>
                  </a:lnTo>
                  <a:lnTo>
                    <a:pt x="1400" y="252"/>
                  </a:lnTo>
                  <a:lnTo>
                    <a:pt x="1398" y="252"/>
                  </a:lnTo>
                  <a:lnTo>
                    <a:pt x="1398" y="252"/>
                  </a:lnTo>
                  <a:lnTo>
                    <a:pt x="1406" y="246"/>
                  </a:lnTo>
                  <a:lnTo>
                    <a:pt x="1412" y="240"/>
                  </a:lnTo>
                  <a:lnTo>
                    <a:pt x="1416" y="232"/>
                  </a:lnTo>
                  <a:lnTo>
                    <a:pt x="1420" y="224"/>
                  </a:lnTo>
                  <a:lnTo>
                    <a:pt x="1420" y="224"/>
                  </a:lnTo>
                  <a:lnTo>
                    <a:pt x="1420" y="220"/>
                  </a:lnTo>
                  <a:lnTo>
                    <a:pt x="1420" y="216"/>
                  </a:lnTo>
                  <a:lnTo>
                    <a:pt x="1416" y="210"/>
                  </a:lnTo>
                  <a:lnTo>
                    <a:pt x="1412" y="206"/>
                  </a:lnTo>
                  <a:lnTo>
                    <a:pt x="1408" y="198"/>
                  </a:lnTo>
                  <a:lnTo>
                    <a:pt x="1408" y="198"/>
                  </a:lnTo>
                  <a:lnTo>
                    <a:pt x="1410" y="188"/>
                  </a:lnTo>
                  <a:lnTo>
                    <a:pt x="1414" y="178"/>
                  </a:lnTo>
                  <a:lnTo>
                    <a:pt x="1414" y="178"/>
                  </a:lnTo>
                  <a:lnTo>
                    <a:pt x="1418" y="170"/>
                  </a:lnTo>
                  <a:lnTo>
                    <a:pt x="1418" y="166"/>
                  </a:lnTo>
                  <a:lnTo>
                    <a:pt x="1414" y="162"/>
                  </a:lnTo>
                  <a:lnTo>
                    <a:pt x="1414" y="162"/>
                  </a:lnTo>
                  <a:lnTo>
                    <a:pt x="1408" y="154"/>
                  </a:lnTo>
                  <a:lnTo>
                    <a:pt x="1406" y="150"/>
                  </a:lnTo>
                  <a:lnTo>
                    <a:pt x="1408" y="146"/>
                  </a:lnTo>
                  <a:lnTo>
                    <a:pt x="1408" y="146"/>
                  </a:lnTo>
                  <a:lnTo>
                    <a:pt x="1414" y="142"/>
                  </a:lnTo>
                  <a:lnTo>
                    <a:pt x="1420" y="140"/>
                  </a:lnTo>
                  <a:lnTo>
                    <a:pt x="1428" y="138"/>
                  </a:lnTo>
                  <a:lnTo>
                    <a:pt x="1432" y="134"/>
                  </a:lnTo>
                  <a:lnTo>
                    <a:pt x="1432" y="134"/>
                  </a:lnTo>
                  <a:lnTo>
                    <a:pt x="1434" y="130"/>
                  </a:lnTo>
                  <a:lnTo>
                    <a:pt x="1432" y="126"/>
                  </a:lnTo>
                  <a:lnTo>
                    <a:pt x="1428" y="118"/>
                  </a:lnTo>
                  <a:lnTo>
                    <a:pt x="1428" y="118"/>
                  </a:lnTo>
                  <a:lnTo>
                    <a:pt x="1426" y="114"/>
                  </a:lnTo>
                  <a:lnTo>
                    <a:pt x="1426" y="110"/>
                  </a:lnTo>
                  <a:lnTo>
                    <a:pt x="1424" y="106"/>
                  </a:lnTo>
                  <a:lnTo>
                    <a:pt x="1422" y="104"/>
                  </a:lnTo>
                  <a:lnTo>
                    <a:pt x="1422" y="104"/>
                  </a:lnTo>
                  <a:lnTo>
                    <a:pt x="1420" y="102"/>
                  </a:lnTo>
                  <a:lnTo>
                    <a:pt x="1416" y="100"/>
                  </a:lnTo>
                  <a:lnTo>
                    <a:pt x="1416" y="100"/>
                  </a:lnTo>
                  <a:lnTo>
                    <a:pt x="1412" y="102"/>
                  </a:lnTo>
                  <a:lnTo>
                    <a:pt x="1406" y="106"/>
                  </a:lnTo>
                  <a:lnTo>
                    <a:pt x="1402" y="110"/>
                  </a:lnTo>
                  <a:lnTo>
                    <a:pt x="1396" y="112"/>
                  </a:lnTo>
                  <a:lnTo>
                    <a:pt x="1396" y="112"/>
                  </a:lnTo>
                  <a:lnTo>
                    <a:pt x="1394" y="112"/>
                  </a:lnTo>
                  <a:lnTo>
                    <a:pt x="1394" y="112"/>
                  </a:lnTo>
                  <a:lnTo>
                    <a:pt x="1392" y="112"/>
                  </a:lnTo>
                  <a:lnTo>
                    <a:pt x="1392" y="112"/>
                  </a:lnTo>
                  <a:lnTo>
                    <a:pt x="1386" y="110"/>
                  </a:lnTo>
                  <a:lnTo>
                    <a:pt x="1386" y="110"/>
                  </a:lnTo>
                  <a:lnTo>
                    <a:pt x="1382" y="112"/>
                  </a:lnTo>
                  <a:lnTo>
                    <a:pt x="1380" y="112"/>
                  </a:lnTo>
                  <a:lnTo>
                    <a:pt x="1380" y="112"/>
                  </a:lnTo>
                  <a:lnTo>
                    <a:pt x="1378" y="116"/>
                  </a:lnTo>
                  <a:lnTo>
                    <a:pt x="1378" y="122"/>
                  </a:lnTo>
                  <a:lnTo>
                    <a:pt x="1376" y="132"/>
                  </a:lnTo>
                  <a:lnTo>
                    <a:pt x="1376" y="132"/>
                  </a:lnTo>
                  <a:lnTo>
                    <a:pt x="1372" y="140"/>
                  </a:lnTo>
                  <a:lnTo>
                    <a:pt x="1370" y="144"/>
                  </a:lnTo>
                  <a:lnTo>
                    <a:pt x="1366" y="146"/>
                  </a:lnTo>
                  <a:lnTo>
                    <a:pt x="1366" y="146"/>
                  </a:lnTo>
                  <a:lnTo>
                    <a:pt x="1358" y="150"/>
                  </a:lnTo>
                  <a:lnTo>
                    <a:pt x="1348" y="152"/>
                  </a:lnTo>
                  <a:lnTo>
                    <a:pt x="1340" y="154"/>
                  </a:lnTo>
                  <a:lnTo>
                    <a:pt x="1332" y="158"/>
                  </a:lnTo>
                  <a:lnTo>
                    <a:pt x="1332" y="158"/>
                  </a:lnTo>
                  <a:lnTo>
                    <a:pt x="1332" y="162"/>
                  </a:lnTo>
                  <a:lnTo>
                    <a:pt x="1332" y="166"/>
                  </a:lnTo>
                  <a:lnTo>
                    <a:pt x="1336" y="166"/>
                  </a:lnTo>
                  <a:lnTo>
                    <a:pt x="1338" y="170"/>
                  </a:lnTo>
                  <a:lnTo>
                    <a:pt x="1338" y="170"/>
                  </a:lnTo>
                  <a:lnTo>
                    <a:pt x="1340" y="174"/>
                  </a:lnTo>
                  <a:lnTo>
                    <a:pt x="1338" y="178"/>
                  </a:lnTo>
                  <a:lnTo>
                    <a:pt x="1338" y="182"/>
                  </a:lnTo>
                  <a:lnTo>
                    <a:pt x="1336" y="186"/>
                  </a:lnTo>
                  <a:lnTo>
                    <a:pt x="1336" y="186"/>
                  </a:lnTo>
                  <a:lnTo>
                    <a:pt x="1338" y="190"/>
                  </a:lnTo>
                  <a:lnTo>
                    <a:pt x="1342" y="192"/>
                  </a:lnTo>
                  <a:lnTo>
                    <a:pt x="1346" y="194"/>
                  </a:lnTo>
                  <a:lnTo>
                    <a:pt x="1352" y="196"/>
                  </a:lnTo>
                  <a:lnTo>
                    <a:pt x="1352" y="196"/>
                  </a:lnTo>
                  <a:lnTo>
                    <a:pt x="1358" y="204"/>
                  </a:lnTo>
                  <a:lnTo>
                    <a:pt x="1364" y="212"/>
                  </a:lnTo>
                  <a:lnTo>
                    <a:pt x="1364" y="212"/>
                  </a:lnTo>
                  <a:lnTo>
                    <a:pt x="1364" y="216"/>
                  </a:lnTo>
                  <a:lnTo>
                    <a:pt x="1360" y="220"/>
                  </a:lnTo>
                  <a:lnTo>
                    <a:pt x="1354" y="222"/>
                  </a:lnTo>
                  <a:lnTo>
                    <a:pt x="1350" y="222"/>
                  </a:lnTo>
                  <a:lnTo>
                    <a:pt x="1350" y="222"/>
                  </a:lnTo>
                  <a:lnTo>
                    <a:pt x="1348" y="222"/>
                  </a:lnTo>
                  <a:lnTo>
                    <a:pt x="1348" y="222"/>
                  </a:lnTo>
                  <a:lnTo>
                    <a:pt x="1342" y="218"/>
                  </a:lnTo>
                  <a:lnTo>
                    <a:pt x="1336" y="212"/>
                  </a:lnTo>
                  <a:lnTo>
                    <a:pt x="1336" y="212"/>
                  </a:lnTo>
                  <a:lnTo>
                    <a:pt x="1330" y="206"/>
                  </a:lnTo>
                  <a:lnTo>
                    <a:pt x="1324" y="200"/>
                  </a:lnTo>
                  <a:lnTo>
                    <a:pt x="1324" y="200"/>
                  </a:lnTo>
                  <a:lnTo>
                    <a:pt x="1320" y="196"/>
                  </a:lnTo>
                  <a:lnTo>
                    <a:pt x="1314" y="194"/>
                  </a:lnTo>
                  <a:lnTo>
                    <a:pt x="1302" y="192"/>
                  </a:lnTo>
                  <a:lnTo>
                    <a:pt x="1302" y="192"/>
                  </a:lnTo>
                  <a:lnTo>
                    <a:pt x="1298" y="190"/>
                  </a:lnTo>
                  <a:lnTo>
                    <a:pt x="1296" y="186"/>
                  </a:lnTo>
                  <a:lnTo>
                    <a:pt x="1292" y="184"/>
                  </a:lnTo>
                  <a:lnTo>
                    <a:pt x="1290" y="180"/>
                  </a:lnTo>
                  <a:lnTo>
                    <a:pt x="1290" y="180"/>
                  </a:lnTo>
                  <a:lnTo>
                    <a:pt x="1286" y="180"/>
                  </a:lnTo>
                  <a:lnTo>
                    <a:pt x="1286" y="180"/>
                  </a:lnTo>
                  <a:lnTo>
                    <a:pt x="1280" y="180"/>
                  </a:lnTo>
                  <a:lnTo>
                    <a:pt x="1280" y="180"/>
                  </a:lnTo>
                  <a:lnTo>
                    <a:pt x="1274" y="182"/>
                  </a:lnTo>
                  <a:lnTo>
                    <a:pt x="1274" y="182"/>
                  </a:lnTo>
                  <a:lnTo>
                    <a:pt x="1272" y="180"/>
                  </a:lnTo>
                  <a:lnTo>
                    <a:pt x="1272" y="180"/>
                  </a:lnTo>
                  <a:lnTo>
                    <a:pt x="1268" y="180"/>
                  </a:lnTo>
                  <a:lnTo>
                    <a:pt x="1268" y="178"/>
                  </a:lnTo>
                  <a:lnTo>
                    <a:pt x="1264" y="172"/>
                  </a:lnTo>
                  <a:lnTo>
                    <a:pt x="1264" y="172"/>
                  </a:lnTo>
                  <a:lnTo>
                    <a:pt x="1258" y="168"/>
                  </a:lnTo>
                  <a:lnTo>
                    <a:pt x="1250" y="168"/>
                  </a:lnTo>
                  <a:lnTo>
                    <a:pt x="1242" y="166"/>
                  </a:lnTo>
                  <a:lnTo>
                    <a:pt x="1236" y="164"/>
                  </a:lnTo>
                  <a:lnTo>
                    <a:pt x="1236" y="164"/>
                  </a:lnTo>
                  <a:lnTo>
                    <a:pt x="1230" y="168"/>
                  </a:lnTo>
                  <a:lnTo>
                    <a:pt x="1230" y="172"/>
                  </a:lnTo>
                  <a:lnTo>
                    <a:pt x="1232" y="176"/>
                  </a:lnTo>
                  <a:lnTo>
                    <a:pt x="1236" y="178"/>
                  </a:lnTo>
                  <a:lnTo>
                    <a:pt x="1248" y="184"/>
                  </a:lnTo>
                  <a:lnTo>
                    <a:pt x="1254" y="186"/>
                  </a:lnTo>
                  <a:lnTo>
                    <a:pt x="1256" y="188"/>
                  </a:lnTo>
                  <a:lnTo>
                    <a:pt x="1256" y="188"/>
                  </a:lnTo>
                  <a:lnTo>
                    <a:pt x="1258" y="200"/>
                  </a:lnTo>
                  <a:lnTo>
                    <a:pt x="1258" y="210"/>
                  </a:lnTo>
                  <a:lnTo>
                    <a:pt x="1258" y="210"/>
                  </a:lnTo>
                  <a:lnTo>
                    <a:pt x="1254" y="212"/>
                  </a:lnTo>
                  <a:lnTo>
                    <a:pt x="1248" y="216"/>
                  </a:lnTo>
                  <a:lnTo>
                    <a:pt x="1236" y="222"/>
                  </a:lnTo>
                  <a:lnTo>
                    <a:pt x="1236" y="222"/>
                  </a:lnTo>
                  <a:lnTo>
                    <a:pt x="1234" y="216"/>
                  </a:lnTo>
                  <a:lnTo>
                    <a:pt x="1234" y="208"/>
                  </a:lnTo>
                  <a:lnTo>
                    <a:pt x="1232" y="202"/>
                  </a:lnTo>
                  <a:lnTo>
                    <a:pt x="1230" y="200"/>
                  </a:lnTo>
                  <a:lnTo>
                    <a:pt x="1226" y="200"/>
                  </a:lnTo>
                  <a:lnTo>
                    <a:pt x="1226" y="200"/>
                  </a:lnTo>
                  <a:lnTo>
                    <a:pt x="1222" y="200"/>
                  </a:lnTo>
                  <a:lnTo>
                    <a:pt x="1222" y="200"/>
                  </a:lnTo>
                  <a:lnTo>
                    <a:pt x="1218" y="202"/>
                  </a:lnTo>
                  <a:lnTo>
                    <a:pt x="1214" y="204"/>
                  </a:lnTo>
                  <a:lnTo>
                    <a:pt x="1206" y="210"/>
                  </a:lnTo>
                  <a:lnTo>
                    <a:pt x="1206" y="210"/>
                  </a:lnTo>
                  <a:lnTo>
                    <a:pt x="1200" y="214"/>
                  </a:lnTo>
                  <a:lnTo>
                    <a:pt x="1200" y="214"/>
                  </a:lnTo>
                  <a:lnTo>
                    <a:pt x="1192" y="212"/>
                  </a:lnTo>
                  <a:lnTo>
                    <a:pt x="1192" y="212"/>
                  </a:lnTo>
                  <a:lnTo>
                    <a:pt x="1186" y="210"/>
                  </a:lnTo>
                  <a:lnTo>
                    <a:pt x="1186" y="210"/>
                  </a:lnTo>
                  <a:lnTo>
                    <a:pt x="1180" y="212"/>
                  </a:lnTo>
                  <a:lnTo>
                    <a:pt x="1174" y="214"/>
                  </a:lnTo>
                  <a:lnTo>
                    <a:pt x="1174" y="214"/>
                  </a:lnTo>
                  <a:lnTo>
                    <a:pt x="1170" y="220"/>
                  </a:lnTo>
                  <a:lnTo>
                    <a:pt x="1166" y="222"/>
                  </a:lnTo>
                  <a:lnTo>
                    <a:pt x="1164" y="224"/>
                  </a:lnTo>
                  <a:lnTo>
                    <a:pt x="1164" y="224"/>
                  </a:lnTo>
                  <a:lnTo>
                    <a:pt x="1162" y="222"/>
                  </a:lnTo>
                  <a:lnTo>
                    <a:pt x="1162" y="222"/>
                  </a:lnTo>
                  <a:lnTo>
                    <a:pt x="1158" y="220"/>
                  </a:lnTo>
                  <a:lnTo>
                    <a:pt x="1158" y="218"/>
                  </a:lnTo>
                  <a:lnTo>
                    <a:pt x="1162" y="210"/>
                  </a:lnTo>
                  <a:lnTo>
                    <a:pt x="1164" y="204"/>
                  </a:lnTo>
                  <a:lnTo>
                    <a:pt x="1162" y="202"/>
                  </a:lnTo>
                  <a:lnTo>
                    <a:pt x="1158" y="200"/>
                  </a:lnTo>
                  <a:lnTo>
                    <a:pt x="1158" y="200"/>
                  </a:lnTo>
                  <a:lnTo>
                    <a:pt x="1158" y="200"/>
                  </a:lnTo>
                  <a:lnTo>
                    <a:pt x="1158" y="200"/>
                  </a:lnTo>
                  <a:lnTo>
                    <a:pt x="1152" y="202"/>
                  </a:lnTo>
                  <a:lnTo>
                    <a:pt x="1144" y="208"/>
                  </a:lnTo>
                  <a:lnTo>
                    <a:pt x="1138" y="212"/>
                  </a:lnTo>
                  <a:lnTo>
                    <a:pt x="1130" y="216"/>
                  </a:lnTo>
                  <a:lnTo>
                    <a:pt x="1130" y="216"/>
                  </a:lnTo>
                  <a:lnTo>
                    <a:pt x="1118" y="218"/>
                  </a:lnTo>
                  <a:lnTo>
                    <a:pt x="1112" y="220"/>
                  </a:lnTo>
                  <a:lnTo>
                    <a:pt x="1106" y="224"/>
                  </a:lnTo>
                  <a:lnTo>
                    <a:pt x="1106" y="224"/>
                  </a:lnTo>
                  <a:lnTo>
                    <a:pt x="1098" y="230"/>
                  </a:lnTo>
                  <a:lnTo>
                    <a:pt x="1088" y="236"/>
                  </a:lnTo>
                  <a:lnTo>
                    <a:pt x="1088" y="236"/>
                  </a:lnTo>
                  <a:lnTo>
                    <a:pt x="1078" y="240"/>
                  </a:lnTo>
                  <a:lnTo>
                    <a:pt x="1074" y="244"/>
                  </a:lnTo>
                  <a:lnTo>
                    <a:pt x="1070" y="248"/>
                  </a:lnTo>
                  <a:lnTo>
                    <a:pt x="1070" y="248"/>
                  </a:lnTo>
                  <a:lnTo>
                    <a:pt x="1064" y="246"/>
                  </a:lnTo>
                  <a:lnTo>
                    <a:pt x="1060" y="240"/>
                  </a:lnTo>
                  <a:lnTo>
                    <a:pt x="1058" y="234"/>
                  </a:lnTo>
                  <a:lnTo>
                    <a:pt x="1056" y="230"/>
                  </a:lnTo>
                  <a:lnTo>
                    <a:pt x="1056" y="230"/>
                  </a:lnTo>
                  <a:lnTo>
                    <a:pt x="1074" y="224"/>
                  </a:lnTo>
                  <a:lnTo>
                    <a:pt x="1078" y="222"/>
                  </a:lnTo>
                  <a:lnTo>
                    <a:pt x="1080" y="220"/>
                  </a:lnTo>
                  <a:lnTo>
                    <a:pt x="1080" y="218"/>
                  </a:lnTo>
                  <a:lnTo>
                    <a:pt x="1078" y="214"/>
                  </a:lnTo>
                  <a:lnTo>
                    <a:pt x="1078" y="214"/>
                  </a:lnTo>
                  <a:lnTo>
                    <a:pt x="1072" y="210"/>
                  </a:lnTo>
                  <a:lnTo>
                    <a:pt x="1064" y="206"/>
                  </a:lnTo>
                  <a:lnTo>
                    <a:pt x="1064" y="206"/>
                  </a:lnTo>
                  <a:lnTo>
                    <a:pt x="1060" y="202"/>
                  </a:lnTo>
                  <a:lnTo>
                    <a:pt x="1056" y="200"/>
                  </a:lnTo>
                  <a:lnTo>
                    <a:pt x="1056" y="200"/>
                  </a:lnTo>
                  <a:lnTo>
                    <a:pt x="1050" y="202"/>
                  </a:lnTo>
                  <a:lnTo>
                    <a:pt x="1050" y="202"/>
                  </a:lnTo>
                  <a:lnTo>
                    <a:pt x="1048" y="206"/>
                  </a:lnTo>
                  <a:lnTo>
                    <a:pt x="1046" y="210"/>
                  </a:lnTo>
                  <a:lnTo>
                    <a:pt x="1048" y="218"/>
                  </a:lnTo>
                  <a:lnTo>
                    <a:pt x="1048" y="218"/>
                  </a:lnTo>
                  <a:lnTo>
                    <a:pt x="1050" y="224"/>
                  </a:lnTo>
                  <a:lnTo>
                    <a:pt x="1046" y="230"/>
                  </a:lnTo>
                  <a:lnTo>
                    <a:pt x="1046" y="230"/>
                  </a:lnTo>
                  <a:lnTo>
                    <a:pt x="1038" y="236"/>
                  </a:lnTo>
                  <a:lnTo>
                    <a:pt x="1038" y="240"/>
                  </a:lnTo>
                  <a:lnTo>
                    <a:pt x="1038" y="244"/>
                  </a:lnTo>
                  <a:lnTo>
                    <a:pt x="1038" y="244"/>
                  </a:lnTo>
                  <a:lnTo>
                    <a:pt x="1040" y="250"/>
                  </a:lnTo>
                  <a:lnTo>
                    <a:pt x="1042" y="258"/>
                  </a:lnTo>
                  <a:lnTo>
                    <a:pt x="1042" y="258"/>
                  </a:lnTo>
                  <a:lnTo>
                    <a:pt x="1034" y="258"/>
                  </a:lnTo>
                  <a:lnTo>
                    <a:pt x="1034" y="258"/>
                  </a:lnTo>
                  <a:lnTo>
                    <a:pt x="1026" y="256"/>
                  </a:lnTo>
                  <a:lnTo>
                    <a:pt x="1026" y="256"/>
                  </a:lnTo>
                  <a:lnTo>
                    <a:pt x="1018" y="256"/>
                  </a:lnTo>
                  <a:lnTo>
                    <a:pt x="1018" y="256"/>
                  </a:lnTo>
                  <a:lnTo>
                    <a:pt x="1014" y="256"/>
                  </a:lnTo>
                  <a:lnTo>
                    <a:pt x="1014" y="256"/>
                  </a:lnTo>
                  <a:lnTo>
                    <a:pt x="1008" y="258"/>
                  </a:lnTo>
                  <a:lnTo>
                    <a:pt x="1002" y="260"/>
                  </a:lnTo>
                  <a:lnTo>
                    <a:pt x="996" y="264"/>
                  </a:lnTo>
                  <a:lnTo>
                    <a:pt x="990" y="266"/>
                  </a:lnTo>
                  <a:lnTo>
                    <a:pt x="990" y="266"/>
                  </a:lnTo>
                  <a:lnTo>
                    <a:pt x="976" y="266"/>
                  </a:lnTo>
                  <a:lnTo>
                    <a:pt x="974" y="266"/>
                  </a:lnTo>
                  <a:lnTo>
                    <a:pt x="972" y="268"/>
                  </a:lnTo>
                  <a:lnTo>
                    <a:pt x="972" y="270"/>
                  </a:lnTo>
                  <a:lnTo>
                    <a:pt x="974" y="274"/>
                  </a:lnTo>
                  <a:lnTo>
                    <a:pt x="974" y="274"/>
                  </a:lnTo>
                  <a:lnTo>
                    <a:pt x="978" y="280"/>
                  </a:lnTo>
                  <a:lnTo>
                    <a:pt x="984" y="282"/>
                  </a:lnTo>
                  <a:lnTo>
                    <a:pt x="988" y="288"/>
                  </a:lnTo>
                  <a:lnTo>
                    <a:pt x="990" y="290"/>
                  </a:lnTo>
                  <a:lnTo>
                    <a:pt x="988" y="294"/>
                  </a:lnTo>
                  <a:lnTo>
                    <a:pt x="988" y="294"/>
                  </a:lnTo>
                  <a:lnTo>
                    <a:pt x="986" y="294"/>
                  </a:lnTo>
                  <a:lnTo>
                    <a:pt x="986" y="294"/>
                  </a:lnTo>
                  <a:lnTo>
                    <a:pt x="982" y="292"/>
                  </a:lnTo>
                  <a:lnTo>
                    <a:pt x="978" y="290"/>
                  </a:lnTo>
                  <a:lnTo>
                    <a:pt x="978" y="290"/>
                  </a:lnTo>
                  <a:lnTo>
                    <a:pt x="974" y="288"/>
                  </a:lnTo>
                  <a:lnTo>
                    <a:pt x="970" y="288"/>
                  </a:lnTo>
                  <a:lnTo>
                    <a:pt x="970" y="288"/>
                  </a:lnTo>
                  <a:lnTo>
                    <a:pt x="964" y="288"/>
                  </a:lnTo>
                  <a:lnTo>
                    <a:pt x="964" y="288"/>
                  </a:lnTo>
                  <a:lnTo>
                    <a:pt x="956" y="280"/>
                  </a:lnTo>
                  <a:lnTo>
                    <a:pt x="952" y="278"/>
                  </a:lnTo>
                  <a:lnTo>
                    <a:pt x="948" y="276"/>
                  </a:lnTo>
                  <a:lnTo>
                    <a:pt x="948" y="276"/>
                  </a:lnTo>
                  <a:lnTo>
                    <a:pt x="944" y="276"/>
                  </a:lnTo>
                  <a:lnTo>
                    <a:pt x="944" y="276"/>
                  </a:lnTo>
                  <a:lnTo>
                    <a:pt x="940" y="280"/>
                  </a:lnTo>
                  <a:lnTo>
                    <a:pt x="938" y="284"/>
                  </a:lnTo>
                  <a:lnTo>
                    <a:pt x="938" y="288"/>
                  </a:lnTo>
                  <a:lnTo>
                    <a:pt x="942" y="292"/>
                  </a:lnTo>
                  <a:lnTo>
                    <a:pt x="942" y="292"/>
                  </a:lnTo>
                  <a:lnTo>
                    <a:pt x="946" y="294"/>
                  </a:lnTo>
                  <a:lnTo>
                    <a:pt x="952" y="298"/>
                  </a:lnTo>
                  <a:lnTo>
                    <a:pt x="954" y="300"/>
                  </a:lnTo>
                  <a:lnTo>
                    <a:pt x="954" y="302"/>
                  </a:lnTo>
                  <a:lnTo>
                    <a:pt x="954" y="304"/>
                  </a:lnTo>
                  <a:lnTo>
                    <a:pt x="950" y="306"/>
                  </a:lnTo>
                  <a:lnTo>
                    <a:pt x="950" y="306"/>
                  </a:lnTo>
                  <a:lnTo>
                    <a:pt x="944" y="306"/>
                  </a:lnTo>
                  <a:lnTo>
                    <a:pt x="944" y="306"/>
                  </a:lnTo>
                  <a:lnTo>
                    <a:pt x="936" y="304"/>
                  </a:lnTo>
                  <a:lnTo>
                    <a:pt x="930" y="300"/>
                  </a:lnTo>
                  <a:lnTo>
                    <a:pt x="930" y="300"/>
                  </a:lnTo>
                  <a:lnTo>
                    <a:pt x="922" y="294"/>
                  </a:lnTo>
                  <a:lnTo>
                    <a:pt x="914" y="290"/>
                  </a:lnTo>
                  <a:lnTo>
                    <a:pt x="914" y="290"/>
                  </a:lnTo>
                  <a:lnTo>
                    <a:pt x="914" y="286"/>
                  </a:lnTo>
                  <a:lnTo>
                    <a:pt x="914" y="284"/>
                  </a:lnTo>
                  <a:lnTo>
                    <a:pt x="918" y="276"/>
                  </a:lnTo>
                  <a:lnTo>
                    <a:pt x="920" y="270"/>
                  </a:lnTo>
                  <a:lnTo>
                    <a:pt x="920" y="262"/>
                  </a:lnTo>
                  <a:lnTo>
                    <a:pt x="920" y="262"/>
                  </a:lnTo>
                  <a:lnTo>
                    <a:pt x="918" y="260"/>
                  </a:lnTo>
                  <a:lnTo>
                    <a:pt x="914" y="256"/>
                  </a:lnTo>
                  <a:lnTo>
                    <a:pt x="904" y="252"/>
                  </a:lnTo>
                  <a:lnTo>
                    <a:pt x="904" y="252"/>
                  </a:lnTo>
                  <a:lnTo>
                    <a:pt x="900" y="250"/>
                  </a:lnTo>
                  <a:lnTo>
                    <a:pt x="898" y="246"/>
                  </a:lnTo>
                  <a:lnTo>
                    <a:pt x="896" y="240"/>
                  </a:lnTo>
                  <a:lnTo>
                    <a:pt x="898" y="236"/>
                  </a:lnTo>
                  <a:lnTo>
                    <a:pt x="898" y="236"/>
                  </a:lnTo>
                  <a:lnTo>
                    <a:pt x="902" y="234"/>
                  </a:lnTo>
                  <a:lnTo>
                    <a:pt x="906" y="234"/>
                  </a:lnTo>
                  <a:lnTo>
                    <a:pt x="906" y="234"/>
                  </a:lnTo>
                  <a:lnTo>
                    <a:pt x="906" y="234"/>
                  </a:lnTo>
                  <a:lnTo>
                    <a:pt x="906" y="234"/>
                  </a:lnTo>
                  <a:lnTo>
                    <a:pt x="910" y="242"/>
                  </a:lnTo>
                  <a:lnTo>
                    <a:pt x="918" y="250"/>
                  </a:lnTo>
                  <a:lnTo>
                    <a:pt x="918" y="250"/>
                  </a:lnTo>
                  <a:lnTo>
                    <a:pt x="922" y="252"/>
                  </a:lnTo>
                  <a:lnTo>
                    <a:pt x="926" y="252"/>
                  </a:lnTo>
                  <a:lnTo>
                    <a:pt x="926" y="252"/>
                  </a:lnTo>
                  <a:lnTo>
                    <a:pt x="930" y="252"/>
                  </a:lnTo>
                  <a:lnTo>
                    <a:pt x="930" y="252"/>
                  </a:lnTo>
                  <a:lnTo>
                    <a:pt x="936" y="252"/>
                  </a:lnTo>
                  <a:lnTo>
                    <a:pt x="936" y="252"/>
                  </a:lnTo>
                  <a:lnTo>
                    <a:pt x="938" y="252"/>
                  </a:lnTo>
                  <a:lnTo>
                    <a:pt x="938" y="252"/>
                  </a:lnTo>
                  <a:lnTo>
                    <a:pt x="944" y="254"/>
                  </a:lnTo>
                  <a:lnTo>
                    <a:pt x="948" y="256"/>
                  </a:lnTo>
                  <a:lnTo>
                    <a:pt x="952" y="260"/>
                  </a:lnTo>
                  <a:lnTo>
                    <a:pt x="956" y="262"/>
                  </a:lnTo>
                  <a:lnTo>
                    <a:pt x="956" y="262"/>
                  </a:lnTo>
                  <a:lnTo>
                    <a:pt x="962" y="262"/>
                  </a:lnTo>
                  <a:lnTo>
                    <a:pt x="962" y="262"/>
                  </a:lnTo>
                  <a:lnTo>
                    <a:pt x="970" y="262"/>
                  </a:lnTo>
                  <a:lnTo>
                    <a:pt x="980" y="260"/>
                  </a:lnTo>
                  <a:lnTo>
                    <a:pt x="990" y="256"/>
                  </a:lnTo>
                  <a:lnTo>
                    <a:pt x="998" y="252"/>
                  </a:lnTo>
                  <a:lnTo>
                    <a:pt x="1006" y="248"/>
                  </a:lnTo>
                  <a:lnTo>
                    <a:pt x="1010" y="242"/>
                  </a:lnTo>
                  <a:lnTo>
                    <a:pt x="1010" y="236"/>
                  </a:lnTo>
                  <a:lnTo>
                    <a:pt x="1006" y="230"/>
                  </a:lnTo>
                  <a:lnTo>
                    <a:pt x="1006" y="230"/>
                  </a:lnTo>
                  <a:lnTo>
                    <a:pt x="996" y="220"/>
                  </a:lnTo>
                  <a:lnTo>
                    <a:pt x="992" y="216"/>
                  </a:lnTo>
                  <a:lnTo>
                    <a:pt x="990" y="208"/>
                  </a:lnTo>
                  <a:lnTo>
                    <a:pt x="990" y="208"/>
                  </a:lnTo>
                  <a:lnTo>
                    <a:pt x="972" y="206"/>
                  </a:lnTo>
                  <a:lnTo>
                    <a:pt x="962" y="202"/>
                  </a:lnTo>
                  <a:lnTo>
                    <a:pt x="956" y="198"/>
                  </a:lnTo>
                  <a:lnTo>
                    <a:pt x="956" y="198"/>
                  </a:lnTo>
                  <a:lnTo>
                    <a:pt x="952" y="192"/>
                  </a:lnTo>
                  <a:lnTo>
                    <a:pt x="950" y="186"/>
                  </a:lnTo>
                  <a:lnTo>
                    <a:pt x="946" y="182"/>
                  </a:lnTo>
                  <a:lnTo>
                    <a:pt x="942" y="180"/>
                  </a:lnTo>
                  <a:lnTo>
                    <a:pt x="942" y="180"/>
                  </a:lnTo>
                  <a:lnTo>
                    <a:pt x="934" y="182"/>
                  </a:lnTo>
                  <a:lnTo>
                    <a:pt x="934" y="182"/>
                  </a:lnTo>
                  <a:lnTo>
                    <a:pt x="924" y="184"/>
                  </a:lnTo>
                  <a:lnTo>
                    <a:pt x="912" y="186"/>
                  </a:lnTo>
                  <a:lnTo>
                    <a:pt x="912" y="186"/>
                  </a:lnTo>
                  <a:lnTo>
                    <a:pt x="906" y="184"/>
                  </a:lnTo>
                  <a:lnTo>
                    <a:pt x="904" y="182"/>
                  </a:lnTo>
                  <a:lnTo>
                    <a:pt x="902" y="178"/>
                  </a:lnTo>
                  <a:lnTo>
                    <a:pt x="902" y="178"/>
                  </a:lnTo>
                  <a:lnTo>
                    <a:pt x="904" y="172"/>
                  </a:lnTo>
                  <a:lnTo>
                    <a:pt x="904" y="168"/>
                  </a:lnTo>
                  <a:lnTo>
                    <a:pt x="904" y="166"/>
                  </a:lnTo>
                  <a:lnTo>
                    <a:pt x="900" y="162"/>
                  </a:lnTo>
                  <a:lnTo>
                    <a:pt x="900" y="162"/>
                  </a:lnTo>
                  <a:lnTo>
                    <a:pt x="890" y="158"/>
                  </a:lnTo>
                  <a:lnTo>
                    <a:pt x="880" y="154"/>
                  </a:lnTo>
                  <a:lnTo>
                    <a:pt x="880" y="154"/>
                  </a:lnTo>
                  <a:lnTo>
                    <a:pt x="876" y="150"/>
                  </a:lnTo>
                  <a:lnTo>
                    <a:pt x="872" y="146"/>
                  </a:lnTo>
                  <a:lnTo>
                    <a:pt x="868" y="142"/>
                  </a:lnTo>
                  <a:lnTo>
                    <a:pt x="862" y="138"/>
                  </a:lnTo>
                  <a:lnTo>
                    <a:pt x="862" y="138"/>
                  </a:lnTo>
                  <a:lnTo>
                    <a:pt x="856" y="136"/>
                  </a:lnTo>
                  <a:lnTo>
                    <a:pt x="856" y="136"/>
                  </a:lnTo>
                  <a:lnTo>
                    <a:pt x="846" y="138"/>
                  </a:lnTo>
                  <a:lnTo>
                    <a:pt x="836" y="142"/>
                  </a:lnTo>
                  <a:lnTo>
                    <a:pt x="826" y="144"/>
                  </a:lnTo>
                  <a:lnTo>
                    <a:pt x="818" y="146"/>
                  </a:lnTo>
                  <a:lnTo>
                    <a:pt x="818" y="146"/>
                  </a:lnTo>
                  <a:lnTo>
                    <a:pt x="818" y="146"/>
                  </a:lnTo>
                  <a:lnTo>
                    <a:pt x="818" y="146"/>
                  </a:lnTo>
                  <a:lnTo>
                    <a:pt x="814" y="146"/>
                  </a:lnTo>
                  <a:lnTo>
                    <a:pt x="812" y="144"/>
                  </a:lnTo>
                  <a:lnTo>
                    <a:pt x="810" y="142"/>
                  </a:lnTo>
                  <a:lnTo>
                    <a:pt x="806" y="142"/>
                  </a:lnTo>
                  <a:lnTo>
                    <a:pt x="806" y="142"/>
                  </a:lnTo>
                  <a:lnTo>
                    <a:pt x="806" y="142"/>
                  </a:lnTo>
                  <a:lnTo>
                    <a:pt x="806" y="142"/>
                  </a:lnTo>
                  <a:lnTo>
                    <a:pt x="800" y="142"/>
                  </a:lnTo>
                  <a:lnTo>
                    <a:pt x="796" y="144"/>
                  </a:lnTo>
                  <a:lnTo>
                    <a:pt x="786" y="150"/>
                  </a:lnTo>
                  <a:lnTo>
                    <a:pt x="778" y="158"/>
                  </a:lnTo>
                  <a:lnTo>
                    <a:pt x="768" y="164"/>
                  </a:lnTo>
                  <a:lnTo>
                    <a:pt x="768" y="164"/>
                  </a:lnTo>
                  <a:lnTo>
                    <a:pt x="752" y="168"/>
                  </a:lnTo>
                  <a:lnTo>
                    <a:pt x="738" y="170"/>
                  </a:lnTo>
                  <a:lnTo>
                    <a:pt x="738" y="170"/>
                  </a:lnTo>
                  <a:lnTo>
                    <a:pt x="736" y="170"/>
                  </a:lnTo>
                  <a:lnTo>
                    <a:pt x="736" y="170"/>
                  </a:lnTo>
                  <a:lnTo>
                    <a:pt x="732" y="170"/>
                  </a:lnTo>
                  <a:lnTo>
                    <a:pt x="728" y="168"/>
                  </a:lnTo>
                  <a:lnTo>
                    <a:pt x="728" y="168"/>
                  </a:lnTo>
                  <a:lnTo>
                    <a:pt x="718" y="166"/>
                  </a:lnTo>
                  <a:lnTo>
                    <a:pt x="718" y="166"/>
                  </a:lnTo>
                  <a:lnTo>
                    <a:pt x="716" y="166"/>
                  </a:lnTo>
                  <a:lnTo>
                    <a:pt x="716" y="166"/>
                  </a:lnTo>
                  <a:lnTo>
                    <a:pt x="710" y="168"/>
                  </a:lnTo>
                  <a:lnTo>
                    <a:pt x="706" y="174"/>
                  </a:lnTo>
                  <a:lnTo>
                    <a:pt x="704" y="178"/>
                  </a:lnTo>
                  <a:lnTo>
                    <a:pt x="700" y="182"/>
                  </a:lnTo>
                  <a:lnTo>
                    <a:pt x="700" y="182"/>
                  </a:lnTo>
                  <a:lnTo>
                    <a:pt x="694" y="186"/>
                  </a:lnTo>
                  <a:lnTo>
                    <a:pt x="688" y="186"/>
                  </a:lnTo>
                  <a:lnTo>
                    <a:pt x="688" y="186"/>
                  </a:lnTo>
                  <a:lnTo>
                    <a:pt x="684" y="186"/>
                  </a:lnTo>
                  <a:lnTo>
                    <a:pt x="684" y="186"/>
                  </a:lnTo>
                  <a:lnTo>
                    <a:pt x="678" y="184"/>
                  </a:lnTo>
                  <a:lnTo>
                    <a:pt x="678" y="184"/>
                  </a:lnTo>
                  <a:lnTo>
                    <a:pt x="674" y="184"/>
                  </a:lnTo>
                  <a:lnTo>
                    <a:pt x="674" y="184"/>
                  </a:lnTo>
                  <a:lnTo>
                    <a:pt x="672" y="198"/>
                  </a:lnTo>
                  <a:lnTo>
                    <a:pt x="670" y="210"/>
                  </a:lnTo>
                  <a:lnTo>
                    <a:pt x="666" y="216"/>
                  </a:lnTo>
                  <a:lnTo>
                    <a:pt x="662" y="220"/>
                  </a:lnTo>
                  <a:lnTo>
                    <a:pt x="656" y="224"/>
                  </a:lnTo>
                  <a:lnTo>
                    <a:pt x="648" y="224"/>
                  </a:lnTo>
                  <a:lnTo>
                    <a:pt x="648" y="224"/>
                  </a:lnTo>
                  <a:lnTo>
                    <a:pt x="646" y="224"/>
                  </a:lnTo>
                  <a:lnTo>
                    <a:pt x="646" y="224"/>
                  </a:lnTo>
                  <a:lnTo>
                    <a:pt x="642" y="234"/>
                  </a:lnTo>
                  <a:lnTo>
                    <a:pt x="640" y="238"/>
                  </a:lnTo>
                  <a:lnTo>
                    <a:pt x="636" y="244"/>
                  </a:lnTo>
                  <a:lnTo>
                    <a:pt x="636" y="244"/>
                  </a:lnTo>
                  <a:lnTo>
                    <a:pt x="620" y="256"/>
                  </a:lnTo>
                  <a:lnTo>
                    <a:pt x="604" y="268"/>
                  </a:lnTo>
                  <a:lnTo>
                    <a:pt x="604" y="268"/>
                  </a:lnTo>
                  <a:lnTo>
                    <a:pt x="578" y="284"/>
                  </a:lnTo>
                  <a:lnTo>
                    <a:pt x="554" y="300"/>
                  </a:lnTo>
                  <a:lnTo>
                    <a:pt x="554" y="300"/>
                  </a:lnTo>
                  <a:lnTo>
                    <a:pt x="542" y="308"/>
                  </a:lnTo>
                  <a:lnTo>
                    <a:pt x="528" y="314"/>
                  </a:lnTo>
                  <a:lnTo>
                    <a:pt x="514" y="322"/>
                  </a:lnTo>
                  <a:lnTo>
                    <a:pt x="510" y="326"/>
                  </a:lnTo>
                  <a:lnTo>
                    <a:pt x="508" y="330"/>
                  </a:lnTo>
                  <a:lnTo>
                    <a:pt x="508" y="330"/>
                  </a:lnTo>
                  <a:lnTo>
                    <a:pt x="506" y="336"/>
                  </a:lnTo>
                  <a:lnTo>
                    <a:pt x="506" y="342"/>
                  </a:lnTo>
                  <a:lnTo>
                    <a:pt x="508" y="346"/>
                  </a:lnTo>
                  <a:lnTo>
                    <a:pt x="508" y="352"/>
                  </a:lnTo>
                  <a:lnTo>
                    <a:pt x="508" y="352"/>
                  </a:lnTo>
                  <a:lnTo>
                    <a:pt x="504" y="358"/>
                  </a:lnTo>
                  <a:lnTo>
                    <a:pt x="502" y="364"/>
                  </a:lnTo>
                  <a:lnTo>
                    <a:pt x="498" y="368"/>
                  </a:lnTo>
                  <a:lnTo>
                    <a:pt x="496" y="374"/>
                  </a:lnTo>
                  <a:lnTo>
                    <a:pt x="496" y="374"/>
                  </a:lnTo>
                  <a:lnTo>
                    <a:pt x="498" y="378"/>
                  </a:lnTo>
                  <a:lnTo>
                    <a:pt x="502" y="380"/>
                  </a:lnTo>
                  <a:lnTo>
                    <a:pt x="506" y="384"/>
                  </a:lnTo>
                  <a:lnTo>
                    <a:pt x="508" y="388"/>
                  </a:lnTo>
                  <a:lnTo>
                    <a:pt x="508" y="388"/>
                  </a:lnTo>
                  <a:lnTo>
                    <a:pt x="506" y="392"/>
                  </a:lnTo>
                  <a:lnTo>
                    <a:pt x="504" y="398"/>
                  </a:lnTo>
                  <a:lnTo>
                    <a:pt x="502" y="402"/>
                  </a:lnTo>
                  <a:lnTo>
                    <a:pt x="502" y="408"/>
                  </a:lnTo>
                  <a:lnTo>
                    <a:pt x="502" y="408"/>
                  </a:lnTo>
                  <a:lnTo>
                    <a:pt x="506" y="412"/>
                  </a:lnTo>
                  <a:lnTo>
                    <a:pt x="510" y="418"/>
                  </a:lnTo>
                  <a:lnTo>
                    <a:pt x="514" y="420"/>
                  </a:lnTo>
                  <a:lnTo>
                    <a:pt x="520" y="422"/>
                  </a:lnTo>
                  <a:lnTo>
                    <a:pt x="520" y="422"/>
                  </a:lnTo>
                  <a:lnTo>
                    <a:pt x="520" y="422"/>
                  </a:lnTo>
                  <a:lnTo>
                    <a:pt x="520" y="422"/>
                  </a:lnTo>
                  <a:lnTo>
                    <a:pt x="528" y="420"/>
                  </a:lnTo>
                  <a:lnTo>
                    <a:pt x="536" y="416"/>
                  </a:lnTo>
                  <a:lnTo>
                    <a:pt x="550" y="406"/>
                  </a:lnTo>
                  <a:lnTo>
                    <a:pt x="550" y="406"/>
                  </a:lnTo>
                  <a:lnTo>
                    <a:pt x="560" y="398"/>
                  </a:lnTo>
                  <a:lnTo>
                    <a:pt x="566" y="394"/>
                  </a:lnTo>
                  <a:lnTo>
                    <a:pt x="572" y="392"/>
                  </a:lnTo>
                  <a:lnTo>
                    <a:pt x="572" y="392"/>
                  </a:lnTo>
                  <a:lnTo>
                    <a:pt x="574" y="392"/>
                  </a:lnTo>
                  <a:lnTo>
                    <a:pt x="574" y="392"/>
                  </a:lnTo>
                  <a:lnTo>
                    <a:pt x="578" y="396"/>
                  </a:lnTo>
                  <a:lnTo>
                    <a:pt x="578" y="400"/>
                  </a:lnTo>
                  <a:lnTo>
                    <a:pt x="578" y="406"/>
                  </a:lnTo>
                  <a:lnTo>
                    <a:pt x="576" y="410"/>
                  </a:lnTo>
                  <a:lnTo>
                    <a:pt x="576" y="410"/>
                  </a:lnTo>
                  <a:lnTo>
                    <a:pt x="570" y="414"/>
                  </a:lnTo>
                  <a:lnTo>
                    <a:pt x="568" y="416"/>
                  </a:lnTo>
                  <a:lnTo>
                    <a:pt x="570" y="420"/>
                  </a:lnTo>
                  <a:lnTo>
                    <a:pt x="570" y="420"/>
                  </a:lnTo>
                  <a:lnTo>
                    <a:pt x="570" y="422"/>
                  </a:lnTo>
                  <a:lnTo>
                    <a:pt x="574" y="424"/>
                  </a:lnTo>
                  <a:lnTo>
                    <a:pt x="578" y="426"/>
                  </a:lnTo>
                  <a:lnTo>
                    <a:pt x="578" y="426"/>
                  </a:lnTo>
                  <a:lnTo>
                    <a:pt x="582" y="430"/>
                  </a:lnTo>
                  <a:lnTo>
                    <a:pt x="584" y="434"/>
                  </a:lnTo>
                  <a:lnTo>
                    <a:pt x="582" y="438"/>
                  </a:lnTo>
                  <a:lnTo>
                    <a:pt x="582" y="444"/>
                  </a:lnTo>
                  <a:lnTo>
                    <a:pt x="582" y="444"/>
                  </a:lnTo>
                  <a:lnTo>
                    <a:pt x="586" y="446"/>
                  </a:lnTo>
                  <a:lnTo>
                    <a:pt x="588" y="450"/>
                  </a:lnTo>
                  <a:lnTo>
                    <a:pt x="588" y="450"/>
                  </a:lnTo>
                  <a:lnTo>
                    <a:pt x="588" y="456"/>
                  </a:lnTo>
                  <a:lnTo>
                    <a:pt x="586" y="462"/>
                  </a:lnTo>
                  <a:lnTo>
                    <a:pt x="586" y="462"/>
                  </a:lnTo>
                  <a:lnTo>
                    <a:pt x="588" y="468"/>
                  </a:lnTo>
                  <a:lnTo>
                    <a:pt x="588" y="470"/>
                  </a:lnTo>
                  <a:lnTo>
                    <a:pt x="592" y="470"/>
                  </a:lnTo>
                  <a:lnTo>
                    <a:pt x="592" y="470"/>
                  </a:lnTo>
                  <a:lnTo>
                    <a:pt x="600" y="468"/>
                  </a:lnTo>
                  <a:lnTo>
                    <a:pt x="600" y="468"/>
                  </a:lnTo>
                  <a:lnTo>
                    <a:pt x="606" y="466"/>
                  </a:lnTo>
                  <a:lnTo>
                    <a:pt x="610" y="464"/>
                  </a:lnTo>
                  <a:lnTo>
                    <a:pt x="616" y="456"/>
                  </a:lnTo>
                  <a:lnTo>
                    <a:pt x="616" y="456"/>
                  </a:lnTo>
                  <a:lnTo>
                    <a:pt x="622" y="454"/>
                  </a:lnTo>
                  <a:lnTo>
                    <a:pt x="626" y="452"/>
                  </a:lnTo>
                  <a:lnTo>
                    <a:pt x="636" y="450"/>
                  </a:lnTo>
                  <a:lnTo>
                    <a:pt x="636" y="450"/>
                  </a:lnTo>
                  <a:lnTo>
                    <a:pt x="642" y="448"/>
                  </a:lnTo>
                  <a:lnTo>
                    <a:pt x="644" y="444"/>
                  </a:lnTo>
                  <a:lnTo>
                    <a:pt x="644" y="440"/>
                  </a:lnTo>
                  <a:lnTo>
                    <a:pt x="644" y="434"/>
                  </a:lnTo>
                  <a:lnTo>
                    <a:pt x="642" y="424"/>
                  </a:lnTo>
                  <a:lnTo>
                    <a:pt x="644" y="418"/>
                  </a:lnTo>
                  <a:lnTo>
                    <a:pt x="646" y="414"/>
                  </a:lnTo>
                  <a:lnTo>
                    <a:pt x="646" y="414"/>
                  </a:lnTo>
                  <a:lnTo>
                    <a:pt x="650" y="410"/>
                  </a:lnTo>
                  <a:lnTo>
                    <a:pt x="656" y="406"/>
                  </a:lnTo>
                  <a:lnTo>
                    <a:pt x="666" y="400"/>
                  </a:lnTo>
                  <a:lnTo>
                    <a:pt x="668" y="396"/>
                  </a:lnTo>
                  <a:lnTo>
                    <a:pt x="670" y="394"/>
                  </a:lnTo>
                  <a:lnTo>
                    <a:pt x="666" y="390"/>
                  </a:lnTo>
                  <a:lnTo>
                    <a:pt x="658" y="386"/>
                  </a:lnTo>
                  <a:lnTo>
                    <a:pt x="658" y="386"/>
                  </a:lnTo>
                  <a:lnTo>
                    <a:pt x="662" y="382"/>
                  </a:lnTo>
                  <a:lnTo>
                    <a:pt x="666" y="382"/>
                  </a:lnTo>
                  <a:lnTo>
                    <a:pt x="666" y="382"/>
                  </a:lnTo>
                  <a:lnTo>
                    <a:pt x="672" y="382"/>
                  </a:lnTo>
                  <a:lnTo>
                    <a:pt x="672" y="382"/>
                  </a:lnTo>
                  <a:lnTo>
                    <a:pt x="678" y="384"/>
                  </a:lnTo>
                  <a:lnTo>
                    <a:pt x="678" y="384"/>
                  </a:lnTo>
                  <a:lnTo>
                    <a:pt x="682" y="382"/>
                  </a:lnTo>
                  <a:lnTo>
                    <a:pt x="686" y="380"/>
                  </a:lnTo>
                  <a:lnTo>
                    <a:pt x="686" y="380"/>
                  </a:lnTo>
                  <a:lnTo>
                    <a:pt x="686" y="378"/>
                  </a:lnTo>
                  <a:lnTo>
                    <a:pt x="686" y="374"/>
                  </a:lnTo>
                  <a:lnTo>
                    <a:pt x="682" y="370"/>
                  </a:lnTo>
                  <a:lnTo>
                    <a:pt x="670" y="362"/>
                  </a:lnTo>
                  <a:lnTo>
                    <a:pt x="670" y="362"/>
                  </a:lnTo>
                  <a:lnTo>
                    <a:pt x="666" y="358"/>
                  </a:lnTo>
                  <a:lnTo>
                    <a:pt x="664" y="354"/>
                  </a:lnTo>
                  <a:lnTo>
                    <a:pt x="664" y="348"/>
                  </a:lnTo>
                  <a:lnTo>
                    <a:pt x="668" y="342"/>
                  </a:lnTo>
                  <a:lnTo>
                    <a:pt x="668" y="342"/>
                  </a:lnTo>
                  <a:lnTo>
                    <a:pt x="674" y="330"/>
                  </a:lnTo>
                  <a:lnTo>
                    <a:pt x="678" y="318"/>
                  </a:lnTo>
                  <a:lnTo>
                    <a:pt x="678" y="318"/>
                  </a:lnTo>
                  <a:lnTo>
                    <a:pt x="692" y="314"/>
                  </a:lnTo>
                  <a:lnTo>
                    <a:pt x="704" y="310"/>
                  </a:lnTo>
                  <a:lnTo>
                    <a:pt x="704" y="310"/>
                  </a:lnTo>
                  <a:lnTo>
                    <a:pt x="712" y="308"/>
                  </a:lnTo>
                  <a:lnTo>
                    <a:pt x="716" y="304"/>
                  </a:lnTo>
                  <a:lnTo>
                    <a:pt x="722" y="294"/>
                  </a:lnTo>
                  <a:lnTo>
                    <a:pt x="722" y="294"/>
                  </a:lnTo>
                  <a:lnTo>
                    <a:pt x="736" y="276"/>
                  </a:lnTo>
                  <a:lnTo>
                    <a:pt x="754" y="260"/>
                  </a:lnTo>
                  <a:lnTo>
                    <a:pt x="754" y="260"/>
                  </a:lnTo>
                  <a:lnTo>
                    <a:pt x="762" y="258"/>
                  </a:lnTo>
                  <a:lnTo>
                    <a:pt x="770" y="256"/>
                  </a:lnTo>
                  <a:lnTo>
                    <a:pt x="770" y="256"/>
                  </a:lnTo>
                  <a:lnTo>
                    <a:pt x="778" y="258"/>
                  </a:lnTo>
                  <a:lnTo>
                    <a:pt x="784" y="262"/>
                  </a:lnTo>
                  <a:lnTo>
                    <a:pt x="786" y="266"/>
                  </a:lnTo>
                  <a:lnTo>
                    <a:pt x="786" y="270"/>
                  </a:lnTo>
                  <a:lnTo>
                    <a:pt x="786" y="274"/>
                  </a:lnTo>
                  <a:lnTo>
                    <a:pt x="786" y="274"/>
                  </a:lnTo>
                  <a:lnTo>
                    <a:pt x="780" y="280"/>
                  </a:lnTo>
                  <a:lnTo>
                    <a:pt x="774" y="286"/>
                  </a:lnTo>
                  <a:lnTo>
                    <a:pt x="758" y="294"/>
                  </a:lnTo>
                  <a:lnTo>
                    <a:pt x="742" y="302"/>
                  </a:lnTo>
                  <a:lnTo>
                    <a:pt x="734" y="306"/>
                  </a:lnTo>
                  <a:lnTo>
                    <a:pt x="728" y="312"/>
                  </a:lnTo>
                  <a:lnTo>
                    <a:pt x="728" y="312"/>
                  </a:lnTo>
                  <a:lnTo>
                    <a:pt x="726" y="316"/>
                  </a:lnTo>
                  <a:lnTo>
                    <a:pt x="724" y="322"/>
                  </a:lnTo>
                  <a:lnTo>
                    <a:pt x="724" y="334"/>
                  </a:lnTo>
                  <a:lnTo>
                    <a:pt x="724" y="334"/>
                  </a:lnTo>
                  <a:lnTo>
                    <a:pt x="722" y="346"/>
                  </a:lnTo>
                  <a:lnTo>
                    <a:pt x="718" y="356"/>
                  </a:lnTo>
                  <a:lnTo>
                    <a:pt x="718" y="356"/>
                  </a:lnTo>
                  <a:lnTo>
                    <a:pt x="714" y="366"/>
                  </a:lnTo>
                  <a:lnTo>
                    <a:pt x="712" y="372"/>
                  </a:lnTo>
                  <a:lnTo>
                    <a:pt x="714" y="376"/>
                  </a:lnTo>
                  <a:lnTo>
                    <a:pt x="714" y="376"/>
                  </a:lnTo>
                  <a:lnTo>
                    <a:pt x="720" y="378"/>
                  </a:lnTo>
                  <a:lnTo>
                    <a:pt x="726" y="380"/>
                  </a:lnTo>
                  <a:lnTo>
                    <a:pt x="738" y="382"/>
                  </a:lnTo>
                  <a:lnTo>
                    <a:pt x="738" y="382"/>
                  </a:lnTo>
                  <a:lnTo>
                    <a:pt x="748" y="384"/>
                  </a:lnTo>
                  <a:lnTo>
                    <a:pt x="748" y="384"/>
                  </a:lnTo>
                  <a:lnTo>
                    <a:pt x="752" y="384"/>
                  </a:lnTo>
                  <a:lnTo>
                    <a:pt x="758" y="382"/>
                  </a:lnTo>
                  <a:lnTo>
                    <a:pt x="758" y="382"/>
                  </a:lnTo>
                  <a:lnTo>
                    <a:pt x="770" y="376"/>
                  </a:lnTo>
                  <a:lnTo>
                    <a:pt x="782" y="372"/>
                  </a:lnTo>
                  <a:lnTo>
                    <a:pt x="782" y="372"/>
                  </a:lnTo>
                  <a:lnTo>
                    <a:pt x="790" y="370"/>
                  </a:lnTo>
                  <a:lnTo>
                    <a:pt x="798" y="368"/>
                  </a:lnTo>
                  <a:lnTo>
                    <a:pt x="798" y="368"/>
                  </a:lnTo>
                  <a:lnTo>
                    <a:pt x="804" y="370"/>
                  </a:lnTo>
                  <a:lnTo>
                    <a:pt x="806" y="370"/>
                  </a:lnTo>
                  <a:lnTo>
                    <a:pt x="806" y="370"/>
                  </a:lnTo>
                  <a:lnTo>
                    <a:pt x="810" y="374"/>
                  </a:lnTo>
                  <a:lnTo>
                    <a:pt x="810" y="380"/>
                  </a:lnTo>
                  <a:lnTo>
                    <a:pt x="810" y="392"/>
                  </a:lnTo>
                  <a:lnTo>
                    <a:pt x="810" y="392"/>
                  </a:lnTo>
                  <a:lnTo>
                    <a:pt x="806" y="392"/>
                  </a:lnTo>
                  <a:lnTo>
                    <a:pt x="806" y="392"/>
                  </a:lnTo>
                  <a:lnTo>
                    <a:pt x="790" y="390"/>
                  </a:lnTo>
                  <a:lnTo>
                    <a:pt x="790" y="390"/>
                  </a:lnTo>
                  <a:lnTo>
                    <a:pt x="772" y="388"/>
                  </a:lnTo>
                  <a:lnTo>
                    <a:pt x="772" y="388"/>
                  </a:lnTo>
                  <a:lnTo>
                    <a:pt x="762" y="388"/>
                  </a:lnTo>
                  <a:lnTo>
                    <a:pt x="762" y="388"/>
                  </a:lnTo>
                  <a:lnTo>
                    <a:pt x="754" y="390"/>
                  </a:lnTo>
                  <a:lnTo>
                    <a:pt x="748" y="394"/>
                  </a:lnTo>
                  <a:lnTo>
                    <a:pt x="746" y="398"/>
                  </a:lnTo>
                  <a:lnTo>
                    <a:pt x="746" y="402"/>
                  </a:lnTo>
                  <a:lnTo>
                    <a:pt x="746" y="412"/>
                  </a:lnTo>
                  <a:lnTo>
                    <a:pt x="748" y="422"/>
                  </a:lnTo>
                  <a:lnTo>
                    <a:pt x="748" y="422"/>
                  </a:lnTo>
                  <a:lnTo>
                    <a:pt x="748" y="428"/>
                  </a:lnTo>
                  <a:lnTo>
                    <a:pt x="748" y="434"/>
                  </a:lnTo>
                  <a:lnTo>
                    <a:pt x="744" y="438"/>
                  </a:lnTo>
                  <a:lnTo>
                    <a:pt x="740" y="440"/>
                  </a:lnTo>
                  <a:lnTo>
                    <a:pt x="736" y="440"/>
                  </a:lnTo>
                  <a:lnTo>
                    <a:pt x="736" y="440"/>
                  </a:lnTo>
                  <a:lnTo>
                    <a:pt x="736" y="440"/>
                  </a:lnTo>
                  <a:lnTo>
                    <a:pt x="736" y="440"/>
                  </a:lnTo>
                  <a:lnTo>
                    <a:pt x="734" y="440"/>
                  </a:lnTo>
                  <a:lnTo>
                    <a:pt x="732" y="438"/>
                  </a:lnTo>
                  <a:lnTo>
                    <a:pt x="730" y="434"/>
                  </a:lnTo>
                  <a:lnTo>
                    <a:pt x="730" y="428"/>
                  </a:lnTo>
                  <a:lnTo>
                    <a:pt x="728" y="424"/>
                  </a:lnTo>
                  <a:lnTo>
                    <a:pt x="728" y="424"/>
                  </a:lnTo>
                  <a:lnTo>
                    <a:pt x="724" y="420"/>
                  </a:lnTo>
                  <a:lnTo>
                    <a:pt x="720" y="420"/>
                  </a:lnTo>
                  <a:lnTo>
                    <a:pt x="720" y="420"/>
                  </a:lnTo>
                  <a:lnTo>
                    <a:pt x="714" y="420"/>
                  </a:lnTo>
                  <a:lnTo>
                    <a:pt x="708" y="424"/>
                  </a:lnTo>
                  <a:lnTo>
                    <a:pt x="708" y="424"/>
                  </a:lnTo>
                  <a:lnTo>
                    <a:pt x="704" y="428"/>
                  </a:lnTo>
                  <a:lnTo>
                    <a:pt x="700" y="432"/>
                  </a:lnTo>
                  <a:lnTo>
                    <a:pt x="700" y="432"/>
                  </a:lnTo>
                  <a:lnTo>
                    <a:pt x="694" y="436"/>
                  </a:lnTo>
                  <a:lnTo>
                    <a:pt x="692" y="438"/>
                  </a:lnTo>
                  <a:lnTo>
                    <a:pt x="690" y="440"/>
                  </a:lnTo>
                  <a:lnTo>
                    <a:pt x="690" y="440"/>
                  </a:lnTo>
                  <a:lnTo>
                    <a:pt x="690" y="442"/>
                  </a:lnTo>
                  <a:lnTo>
                    <a:pt x="690" y="444"/>
                  </a:lnTo>
                  <a:lnTo>
                    <a:pt x="694" y="448"/>
                  </a:lnTo>
                  <a:lnTo>
                    <a:pt x="694" y="448"/>
                  </a:lnTo>
                  <a:lnTo>
                    <a:pt x="694" y="458"/>
                  </a:lnTo>
                  <a:lnTo>
                    <a:pt x="694" y="458"/>
                  </a:lnTo>
                  <a:lnTo>
                    <a:pt x="692" y="468"/>
                  </a:lnTo>
                  <a:lnTo>
                    <a:pt x="692" y="472"/>
                  </a:lnTo>
                  <a:lnTo>
                    <a:pt x="690" y="476"/>
                  </a:lnTo>
                  <a:lnTo>
                    <a:pt x="690" y="476"/>
                  </a:lnTo>
                  <a:lnTo>
                    <a:pt x="684" y="480"/>
                  </a:lnTo>
                  <a:lnTo>
                    <a:pt x="680" y="480"/>
                  </a:lnTo>
                  <a:lnTo>
                    <a:pt x="680" y="480"/>
                  </a:lnTo>
                  <a:lnTo>
                    <a:pt x="678" y="480"/>
                  </a:lnTo>
                  <a:lnTo>
                    <a:pt x="678" y="480"/>
                  </a:lnTo>
                  <a:lnTo>
                    <a:pt x="678" y="480"/>
                  </a:lnTo>
                  <a:lnTo>
                    <a:pt x="678" y="480"/>
                  </a:lnTo>
                  <a:lnTo>
                    <a:pt x="670" y="482"/>
                  </a:lnTo>
                  <a:lnTo>
                    <a:pt x="670" y="482"/>
                  </a:lnTo>
                  <a:lnTo>
                    <a:pt x="666" y="484"/>
                  </a:lnTo>
                  <a:lnTo>
                    <a:pt x="664" y="488"/>
                  </a:lnTo>
                  <a:lnTo>
                    <a:pt x="660" y="498"/>
                  </a:lnTo>
                  <a:lnTo>
                    <a:pt x="660" y="498"/>
                  </a:lnTo>
                  <a:lnTo>
                    <a:pt x="654" y="496"/>
                  </a:lnTo>
                  <a:lnTo>
                    <a:pt x="648" y="492"/>
                  </a:lnTo>
                  <a:lnTo>
                    <a:pt x="648" y="492"/>
                  </a:lnTo>
                  <a:lnTo>
                    <a:pt x="646" y="490"/>
                  </a:lnTo>
                  <a:lnTo>
                    <a:pt x="646" y="488"/>
                  </a:lnTo>
                  <a:lnTo>
                    <a:pt x="648" y="482"/>
                  </a:lnTo>
                  <a:lnTo>
                    <a:pt x="648" y="482"/>
                  </a:lnTo>
                  <a:lnTo>
                    <a:pt x="648" y="476"/>
                  </a:lnTo>
                  <a:lnTo>
                    <a:pt x="646" y="474"/>
                  </a:lnTo>
                  <a:lnTo>
                    <a:pt x="644" y="472"/>
                  </a:lnTo>
                  <a:lnTo>
                    <a:pt x="640" y="472"/>
                  </a:lnTo>
                  <a:lnTo>
                    <a:pt x="640" y="472"/>
                  </a:lnTo>
                  <a:lnTo>
                    <a:pt x="632" y="472"/>
                  </a:lnTo>
                  <a:lnTo>
                    <a:pt x="632" y="472"/>
                  </a:lnTo>
                  <a:lnTo>
                    <a:pt x="626" y="474"/>
                  </a:lnTo>
                  <a:lnTo>
                    <a:pt x="622" y="478"/>
                  </a:lnTo>
                  <a:lnTo>
                    <a:pt x="612" y="486"/>
                  </a:lnTo>
                  <a:lnTo>
                    <a:pt x="602" y="496"/>
                  </a:lnTo>
                  <a:lnTo>
                    <a:pt x="596" y="498"/>
                  </a:lnTo>
                  <a:lnTo>
                    <a:pt x="588" y="500"/>
                  </a:lnTo>
                  <a:lnTo>
                    <a:pt x="588" y="500"/>
                  </a:lnTo>
                  <a:lnTo>
                    <a:pt x="584" y="492"/>
                  </a:lnTo>
                  <a:lnTo>
                    <a:pt x="576" y="490"/>
                  </a:lnTo>
                  <a:lnTo>
                    <a:pt x="576" y="490"/>
                  </a:lnTo>
                  <a:lnTo>
                    <a:pt x="572" y="490"/>
                  </a:lnTo>
                  <a:lnTo>
                    <a:pt x="566" y="492"/>
                  </a:lnTo>
                  <a:lnTo>
                    <a:pt x="554" y="502"/>
                  </a:lnTo>
                  <a:lnTo>
                    <a:pt x="554" y="502"/>
                  </a:lnTo>
                  <a:lnTo>
                    <a:pt x="546" y="496"/>
                  </a:lnTo>
                  <a:lnTo>
                    <a:pt x="538" y="490"/>
                  </a:lnTo>
                  <a:lnTo>
                    <a:pt x="536" y="484"/>
                  </a:lnTo>
                  <a:lnTo>
                    <a:pt x="536" y="480"/>
                  </a:lnTo>
                  <a:lnTo>
                    <a:pt x="538" y="476"/>
                  </a:lnTo>
                  <a:lnTo>
                    <a:pt x="542" y="472"/>
                  </a:lnTo>
                  <a:lnTo>
                    <a:pt x="542" y="472"/>
                  </a:lnTo>
                  <a:lnTo>
                    <a:pt x="546" y="468"/>
                  </a:lnTo>
                  <a:lnTo>
                    <a:pt x="550" y="464"/>
                  </a:lnTo>
                  <a:lnTo>
                    <a:pt x="550" y="464"/>
                  </a:lnTo>
                  <a:lnTo>
                    <a:pt x="552" y="462"/>
                  </a:lnTo>
                  <a:lnTo>
                    <a:pt x="552" y="460"/>
                  </a:lnTo>
                  <a:lnTo>
                    <a:pt x="550" y="456"/>
                  </a:lnTo>
                  <a:lnTo>
                    <a:pt x="552" y="454"/>
                  </a:lnTo>
                  <a:lnTo>
                    <a:pt x="552" y="454"/>
                  </a:lnTo>
                  <a:lnTo>
                    <a:pt x="558" y="446"/>
                  </a:lnTo>
                  <a:lnTo>
                    <a:pt x="560" y="442"/>
                  </a:lnTo>
                  <a:lnTo>
                    <a:pt x="562" y="436"/>
                  </a:lnTo>
                  <a:lnTo>
                    <a:pt x="562" y="436"/>
                  </a:lnTo>
                  <a:lnTo>
                    <a:pt x="562" y="430"/>
                  </a:lnTo>
                  <a:lnTo>
                    <a:pt x="562" y="424"/>
                  </a:lnTo>
                  <a:lnTo>
                    <a:pt x="558" y="420"/>
                  </a:lnTo>
                  <a:lnTo>
                    <a:pt x="554" y="420"/>
                  </a:lnTo>
                  <a:lnTo>
                    <a:pt x="554" y="420"/>
                  </a:lnTo>
                  <a:lnTo>
                    <a:pt x="544" y="422"/>
                  </a:lnTo>
                  <a:lnTo>
                    <a:pt x="532" y="430"/>
                  </a:lnTo>
                  <a:lnTo>
                    <a:pt x="532" y="430"/>
                  </a:lnTo>
                  <a:lnTo>
                    <a:pt x="520" y="438"/>
                  </a:lnTo>
                  <a:lnTo>
                    <a:pt x="516" y="444"/>
                  </a:lnTo>
                  <a:lnTo>
                    <a:pt x="512" y="450"/>
                  </a:lnTo>
                  <a:lnTo>
                    <a:pt x="512" y="450"/>
                  </a:lnTo>
                  <a:lnTo>
                    <a:pt x="514" y="456"/>
                  </a:lnTo>
                  <a:lnTo>
                    <a:pt x="516" y="462"/>
                  </a:lnTo>
                  <a:lnTo>
                    <a:pt x="520" y="468"/>
                  </a:lnTo>
                  <a:lnTo>
                    <a:pt x="522" y="474"/>
                  </a:lnTo>
                  <a:lnTo>
                    <a:pt x="522" y="474"/>
                  </a:lnTo>
                  <a:lnTo>
                    <a:pt x="522" y="484"/>
                  </a:lnTo>
                  <a:lnTo>
                    <a:pt x="518" y="496"/>
                  </a:lnTo>
                  <a:lnTo>
                    <a:pt x="514" y="500"/>
                  </a:lnTo>
                  <a:lnTo>
                    <a:pt x="510" y="502"/>
                  </a:lnTo>
                  <a:lnTo>
                    <a:pt x="504" y="504"/>
                  </a:lnTo>
                  <a:lnTo>
                    <a:pt x="496" y="506"/>
                  </a:lnTo>
                  <a:lnTo>
                    <a:pt x="496" y="506"/>
                  </a:lnTo>
                  <a:lnTo>
                    <a:pt x="494" y="506"/>
                  </a:lnTo>
                  <a:lnTo>
                    <a:pt x="494" y="506"/>
                  </a:lnTo>
                  <a:lnTo>
                    <a:pt x="480" y="504"/>
                  </a:lnTo>
                  <a:lnTo>
                    <a:pt x="480" y="504"/>
                  </a:lnTo>
                  <a:lnTo>
                    <a:pt x="474" y="504"/>
                  </a:lnTo>
                  <a:lnTo>
                    <a:pt x="468" y="508"/>
                  </a:lnTo>
                  <a:lnTo>
                    <a:pt x="468" y="508"/>
                  </a:lnTo>
                  <a:lnTo>
                    <a:pt x="464" y="512"/>
                  </a:lnTo>
                  <a:lnTo>
                    <a:pt x="462" y="516"/>
                  </a:lnTo>
                  <a:lnTo>
                    <a:pt x="460" y="522"/>
                  </a:lnTo>
                  <a:lnTo>
                    <a:pt x="458" y="526"/>
                  </a:lnTo>
                  <a:lnTo>
                    <a:pt x="458" y="526"/>
                  </a:lnTo>
                  <a:lnTo>
                    <a:pt x="452" y="530"/>
                  </a:lnTo>
                  <a:lnTo>
                    <a:pt x="446" y="534"/>
                  </a:lnTo>
                  <a:lnTo>
                    <a:pt x="434" y="540"/>
                  </a:lnTo>
                  <a:lnTo>
                    <a:pt x="434" y="540"/>
                  </a:lnTo>
                  <a:lnTo>
                    <a:pt x="426" y="544"/>
                  </a:lnTo>
                  <a:lnTo>
                    <a:pt x="422" y="550"/>
                  </a:lnTo>
                  <a:lnTo>
                    <a:pt x="412" y="560"/>
                  </a:lnTo>
                  <a:lnTo>
                    <a:pt x="412" y="560"/>
                  </a:lnTo>
                  <a:lnTo>
                    <a:pt x="408" y="562"/>
                  </a:lnTo>
                  <a:lnTo>
                    <a:pt x="402" y="564"/>
                  </a:lnTo>
                  <a:lnTo>
                    <a:pt x="392" y="568"/>
                  </a:lnTo>
                  <a:lnTo>
                    <a:pt x="392" y="568"/>
                  </a:lnTo>
                  <a:lnTo>
                    <a:pt x="386" y="572"/>
                  </a:lnTo>
                  <a:lnTo>
                    <a:pt x="384" y="578"/>
                  </a:lnTo>
                  <a:lnTo>
                    <a:pt x="380" y="582"/>
                  </a:lnTo>
                  <a:lnTo>
                    <a:pt x="374" y="584"/>
                  </a:lnTo>
                  <a:lnTo>
                    <a:pt x="374" y="584"/>
                  </a:lnTo>
                  <a:lnTo>
                    <a:pt x="368" y="584"/>
                  </a:lnTo>
                  <a:lnTo>
                    <a:pt x="368" y="584"/>
                  </a:lnTo>
                  <a:lnTo>
                    <a:pt x="362" y="584"/>
                  </a:lnTo>
                  <a:lnTo>
                    <a:pt x="362" y="584"/>
                  </a:lnTo>
                  <a:lnTo>
                    <a:pt x="360" y="582"/>
                  </a:lnTo>
                  <a:lnTo>
                    <a:pt x="360" y="578"/>
                  </a:lnTo>
                  <a:lnTo>
                    <a:pt x="360" y="576"/>
                  </a:lnTo>
                  <a:lnTo>
                    <a:pt x="360" y="574"/>
                  </a:lnTo>
                  <a:lnTo>
                    <a:pt x="360" y="574"/>
                  </a:lnTo>
                  <a:lnTo>
                    <a:pt x="356" y="572"/>
                  </a:lnTo>
                  <a:lnTo>
                    <a:pt x="356" y="572"/>
                  </a:lnTo>
                  <a:lnTo>
                    <a:pt x="352" y="574"/>
                  </a:lnTo>
                  <a:lnTo>
                    <a:pt x="348" y="578"/>
                  </a:lnTo>
                  <a:lnTo>
                    <a:pt x="344" y="588"/>
                  </a:lnTo>
                  <a:lnTo>
                    <a:pt x="344" y="588"/>
                  </a:lnTo>
                  <a:lnTo>
                    <a:pt x="346" y="592"/>
                  </a:lnTo>
                  <a:lnTo>
                    <a:pt x="346" y="594"/>
                  </a:lnTo>
                  <a:lnTo>
                    <a:pt x="344" y="598"/>
                  </a:lnTo>
                  <a:lnTo>
                    <a:pt x="344" y="598"/>
                  </a:lnTo>
                  <a:lnTo>
                    <a:pt x="340" y="598"/>
                  </a:lnTo>
                  <a:lnTo>
                    <a:pt x="340" y="598"/>
                  </a:lnTo>
                  <a:lnTo>
                    <a:pt x="334" y="596"/>
                  </a:lnTo>
                  <a:lnTo>
                    <a:pt x="330" y="594"/>
                  </a:lnTo>
                  <a:lnTo>
                    <a:pt x="330" y="594"/>
                  </a:lnTo>
                  <a:lnTo>
                    <a:pt x="324" y="590"/>
                  </a:lnTo>
                  <a:lnTo>
                    <a:pt x="318" y="588"/>
                  </a:lnTo>
                  <a:lnTo>
                    <a:pt x="318" y="588"/>
                  </a:lnTo>
                  <a:lnTo>
                    <a:pt x="314" y="588"/>
                  </a:lnTo>
                  <a:lnTo>
                    <a:pt x="310" y="592"/>
                  </a:lnTo>
                  <a:lnTo>
                    <a:pt x="310" y="592"/>
                  </a:lnTo>
                  <a:lnTo>
                    <a:pt x="306" y="598"/>
                  </a:lnTo>
                  <a:lnTo>
                    <a:pt x="306" y="602"/>
                  </a:lnTo>
                  <a:lnTo>
                    <a:pt x="308" y="608"/>
                  </a:lnTo>
                  <a:lnTo>
                    <a:pt x="314" y="612"/>
                  </a:lnTo>
                  <a:lnTo>
                    <a:pt x="326" y="620"/>
                  </a:lnTo>
                  <a:lnTo>
                    <a:pt x="336" y="626"/>
                  </a:lnTo>
                  <a:lnTo>
                    <a:pt x="336" y="626"/>
                  </a:lnTo>
                  <a:lnTo>
                    <a:pt x="342" y="634"/>
                  </a:lnTo>
                  <a:lnTo>
                    <a:pt x="346" y="642"/>
                  </a:lnTo>
                  <a:lnTo>
                    <a:pt x="350" y="654"/>
                  </a:lnTo>
                  <a:lnTo>
                    <a:pt x="350" y="658"/>
                  </a:lnTo>
                  <a:lnTo>
                    <a:pt x="348" y="662"/>
                  </a:lnTo>
                  <a:lnTo>
                    <a:pt x="348" y="662"/>
                  </a:lnTo>
                  <a:lnTo>
                    <a:pt x="340" y="670"/>
                  </a:lnTo>
                  <a:lnTo>
                    <a:pt x="336" y="676"/>
                  </a:lnTo>
                  <a:lnTo>
                    <a:pt x="334" y="682"/>
                  </a:lnTo>
                  <a:lnTo>
                    <a:pt x="334" y="682"/>
                  </a:lnTo>
                  <a:lnTo>
                    <a:pt x="330" y="688"/>
                  </a:lnTo>
                  <a:lnTo>
                    <a:pt x="328" y="690"/>
                  </a:lnTo>
                  <a:lnTo>
                    <a:pt x="326" y="690"/>
                  </a:lnTo>
                  <a:lnTo>
                    <a:pt x="326" y="690"/>
                  </a:lnTo>
                  <a:lnTo>
                    <a:pt x="318" y="688"/>
                  </a:lnTo>
                  <a:lnTo>
                    <a:pt x="318" y="688"/>
                  </a:lnTo>
                  <a:lnTo>
                    <a:pt x="312" y="686"/>
                  </a:lnTo>
                  <a:lnTo>
                    <a:pt x="306" y="684"/>
                  </a:lnTo>
                  <a:lnTo>
                    <a:pt x="306" y="684"/>
                  </a:lnTo>
                  <a:lnTo>
                    <a:pt x="304" y="684"/>
                  </a:lnTo>
                  <a:lnTo>
                    <a:pt x="304" y="684"/>
                  </a:lnTo>
                  <a:lnTo>
                    <a:pt x="300" y="684"/>
                  </a:lnTo>
                  <a:lnTo>
                    <a:pt x="300" y="684"/>
                  </a:lnTo>
                  <a:lnTo>
                    <a:pt x="296" y="684"/>
                  </a:lnTo>
                  <a:lnTo>
                    <a:pt x="296" y="684"/>
                  </a:lnTo>
                  <a:lnTo>
                    <a:pt x="296" y="684"/>
                  </a:lnTo>
                  <a:lnTo>
                    <a:pt x="296" y="684"/>
                  </a:lnTo>
                  <a:lnTo>
                    <a:pt x="290" y="684"/>
                  </a:lnTo>
                  <a:lnTo>
                    <a:pt x="288" y="680"/>
                  </a:lnTo>
                  <a:lnTo>
                    <a:pt x="288" y="680"/>
                  </a:lnTo>
                  <a:lnTo>
                    <a:pt x="284" y="676"/>
                  </a:lnTo>
                  <a:lnTo>
                    <a:pt x="280" y="672"/>
                  </a:lnTo>
                  <a:lnTo>
                    <a:pt x="280" y="672"/>
                  </a:lnTo>
                  <a:lnTo>
                    <a:pt x="278" y="672"/>
                  </a:lnTo>
                  <a:lnTo>
                    <a:pt x="278" y="672"/>
                  </a:lnTo>
                  <a:lnTo>
                    <a:pt x="274" y="672"/>
                  </a:lnTo>
                  <a:lnTo>
                    <a:pt x="274" y="672"/>
                  </a:lnTo>
                  <a:lnTo>
                    <a:pt x="270" y="672"/>
                  </a:lnTo>
                  <a:lnTo>
                    <a:pt x="270" y="672"/>
                  </a:lnTo>
                  <a:lnTo>
                    <a:pt x="268" y="672"/>
                  </a:lnTo>
                  <a:lnTo>
                    <a:pt x="268" y="672"/>
                  </a:lnTo>
                  <a:lnTo>
                    <a:pt x="262" y="670"/>
                  </a:lnTo>
                  <a:lnTo>
                    <a:pt x="258" y="666"/>
                  </a:lnTo>
                  <a:lnTo>
                    <a:pt x="258" y="666"/>
                  </a:lnTo>
                  <a:lnTo>
                    <a:pt x="256" y="666"/>
                  </a:lnTo>
                  <a:lnTo>
                    <a:pt x="256" y="666"/>
                  </a:lnTo>
                  <a:lnTo>
                    <a:pt x="250" y="668"/>
                  </a:lnTo>
                  <a:lnTo>
                    <a:pt x="244" y="670"/>
                  </a:lnTo>
                  <a:lnTo>
                    <a:pt x="236" y="678"/>
                  </a:lnTo>
                  <a:lnTo>
                    <a:pt x="236" y="678"/>
                  </a:lnTo>
                  <a:lnTo>
                    <a:pt x="228" y="686"/>
                  </a:lnTo>
                  <a:lnTo>
                    <a:pt x="226" y="690"/>
                  </a:lnTo>
                  <a:lnTo>
                    <a:pt x="226" y="696"/>
                  </a:lnTo>
                  <a:lnTo>
                    <a:pt x="226" y="696"/>
                  </a:lnTo>
                  <a:lnTo>
                    <a:pt x="230" y="702"/>
                  </a:lnTo>
                  <a:lnTo>
                    <a:pt x="232" y="706"/>
                  </a:lnTo>
                  <a:lnTo>
                    <a:pt x="236" y="710"/>
                  </a:lnTo>
                  <a:lnTo>
                    <a:pt x="236" y="718"/>
                  </a:lnTo>
                  <a:lnTo>
                    <a:pt x="236" y="718"/>
                  </a:lnTo>
                  <a:lnTo>
                    <a:pt x="232" y="728"/>
                  </a:lnTo>
                  <a:lnTo>
                    <a:pt x="226" y="738"/>
                  </a:lnTo>
                  <a:lnTo>
                    <a:pt x="218" y="746"/>
                  </a:lnTo>
                  <a:lnTo>
                    <a:pt x="214" y="756"/>
                  </a:lnTo>
                  <a:lnTo>
                    <a:pt x="214" y="756"/>
                  </a:lnTo>
                  <a:lnTo>
                    <a:pt x="212" y="766"/>
                  </a:lnTo>
                  <a:lnTo>
                    <a:pt x="212" y="772"/>
                  </a:lnTo>
                  <a:lnTo>
                    <a:pt x="212" y="776"/>
                  </a:lnTo>
                  <a:lnTo>
                    <a:pt x="212" y="776"/>
                  </a:lnTo>
                  <a:lnTo>
                    <a:pt x="218" y="782"/>
                  </a:lnTo>
                  <a:lnTo>
                    <a:pt x="226" y="788"/>
                  </a:lnTo>
                  <a:lnTo>
                    <a:pt x="226" y="788"/>
                  </a:lnTo>
                  <a:lnTo>
                    <a:pt x="232" y="790"/>
                  </a:lnTo>
                  <a:lnTo>
                    <a:pt x="238" y="790"/>
                  </a:lnTo>
                  <a:lnTo>
                    <a:pt x="242" y="792"/>
                  </a:lnTo>
                  <a:lnTo>
                    <a:pt x="246" y="794"/>
                  </a:lnTo>
                  <a:lnTo>
                    <a:pt x="246" y="794"/>
                  </a:lnTo>
                  <a:lnTo>
                    <a:pt x="248" y="798"/>
                  </a:lnTo>
                  <a:lnTo>
                    <a:pt x="246" y="804"/>
                  </a:lnTo>
                  <a:lnTo>
                    <a:pt x="248" y="810"/>
                  </a:lnTo>
                  <a:lnTo>
                    <a:pt x="248" y="812"/>
                  </a:lnTo>
                  <a:lnTo>
                    <a:pt x="250" y="812"/>
                  </a:lnTo>
                  <a:lnTo>
                    <a:pt x="250" y="812"/>
                  </a:lnTo>
                  <a:lnTo>
                    <a:pt x="250" y="812"/>
                  </a:lnTo>
                  <a:lnTo>
                    <a:pt x="250" y="812"/>
                  </a:lnTo>
                  <a:lnTo>
                    <a:pt x="256" y="810"/>
                  </a:lnTo>
                  <a:lnTo>
                    <a:pt x="260" y="806"/>
                  </a:lnTo>
                  <a:lnTo>
                    <a:pt x="266" y="802"/>
                  </a:lnTo>
                  <a:lnTo>
                    <a:pt x="272" y="800"/>
                  </a:lnTo>
                  <a:lnTo>
                    <a:pt x="272" y="800"/>
                  </a:lnTo>
                  <a:lnTo>
                    <a:pt x="272" y="800"/>
                  </a:lnTo>
                  <a:lnTo>
                    <a:pt x="272" y="800"/>
                  </a:lnTo>
                  <a:lnTo>
                    <a:pt x="280" y="802"/>
                  </a:lnTo>
                  <a:lnTo>
                    <a:pt x="280" y="802"/>
                  </a:lnTo>
                  <a:lnTo>
                    <a:pt x="286" y="802"/>
                  </a:lnTo>
                  <a:lnTo>
                    <a:pt x="286" y="802"/>
                  </a:lnTo>
                  <a:lnTo>
                    <a:pt x="294" y="802"/>
                  </a:lnTo>
                  <a:lnTo>
                    <a:pt x="294" y="802"/>
                  </a:lnTo>
                  <a:lnTo>
                    <a:pt x="306" y="796"/>
                  </a:lnTo>
                  <a:lnTo>
                    <a:pt x="318" y="788"/>
                  </a:lnTo>
                  <a:lnTo>
                    <a:pt x="328" y="782"/>
                  </a:lnTo>
                  <a:lnTo>
                    <a:pt x="334" y="778"/>
                  </a:lnTo>
                  <a:lnTo>
                    <a:pt x="342" y="778"/>
                  </a:lnTo>
                  <a:lnTo>
                    <a:pt x="342" y="778"/>
                  </a:lnTo>
                  <a:lnTo>
                    <a:pt x="342" y="772"/>
                  </a:lnTo>
                  <a:lnTo>
                    <a:pt x="342" y="766"/>
                  </a:lnTo>
                  <a:lnTo>
                    <a:pt x="344" y="756"/>
                  </a:lnTo>
                  <a:lnTo>
                    <a:pt x="344" y="750"/>
                  </a:lnTo>
                  <a:lnTo>
                    <a:pt x="346" y="746"/>
                  </a:lnTo>
                  <a:lnTo>
                    <a:pt x="350" y="740"/>
                  </a:lnTo>
                  <a:lnTo>
                    <a:pt x="358" y="736"/>
                  </a:lnTo>
                  <a:lnTo>
                    <a:pt x="358" y="736"/>
                  </a:lnTo>
                  <a:lnTo>
                    <a:pt x="370" y="730"/>
                  </a:lnTo>
                  <a:lnTo>
                    <a:pt x="382" y="724"/>
                  </a:lnTo>
                  <a:lnTo>
                    <a:pt x="392" y="716"/>
                  </a:lnTo>
                  <a:lnTo>
                    <a:pt x="396" y="712"/>
                  </a:lnTo>
                  <a:lnTo>
                    <a:pt x="400" y="706"/>
                  </a:lnTo>
                  <a:lnTo>
                    <a:pt x="400" y="706"/>
                  </a:lnTo>
                  <a:lnTo>
                    <a:pt x="400" y="694"/>
                  </a:lnTo>
                  <a:lnTo>
                    <a:pt x="402" y="690"/>
                  </a:lnTo>
                  <a:lnTo>
                    <a:pt x="406" y="686"/>
                  </a:lnTo>
                  <a:lnTo>
                    <a:pt x="406" y="686"/>
                  </a:lnTo>
                  <a:lnTo>
                    <a:pt x="410" y="686"/>
                  </a:lnTo>
                  <a:lnTo>
                    <a:pt x="410" y="686"/>
                  </a:lnTo>
                  <a:lnTo>
                    <a:pt x="422" y="688"/>
                  </a:lnTo>
                  <a:lnTo>
                    <a:pt x="432" y="688"/>
                  </a:lnTo>
                  <a:lnTo>
                    <a:pt x="432" y="688"/>
                  </a:lnTo>
                  <a:lnTo>
                    <a:pt x="442" y="692"/>
                  </a:lnTo>
                  <a:lnTo>
                    <a:pt x="442" y="692"/>
                  </a:lnTo>
                  <a:lnTo>
                    <a:pt x="448" y="690"/>
                  </a:lnTo>
                  <a:lnTo>
                    <a:pt x="454" y="686"/>
                  </a:lnTo>
                  <a:lnTo>
                    <a:pt x="454" y="686"/>
                  </a:lnTo>
                  <a:lnTo>
                    <a:pt x="466" y="678"/>
                  </a:lnTo>
                  <a:lnTo>
                    <a:pt x="470" y="674"/>
                  </a:lnTo>
                  <a:lnTo>
                    <a:pt x="478" y="672"/>
                  </a:lnTo>
                  <a:lnTo>
                    <a:pt x="478" y="672"/>
                  </a:lnTo>
                  <a:lnTo>
                    <a:pt x="480" y="672"/>
                  </a:lnTo>
                  <a:lnTo>
                    <a:pt x="480" y="672"/>
                  </a:lnTo>
                  <a:lnTo>
                    <a:pt x="484" y="674"/>
                  </a:lnTo>
                  <a:lnTo>
                    <a:pt x="486" y="676"/>
                  </a:lnTo>
                  <a:lnTo>
                    <a:pt x="492" y="684"/>
                  </a:lnTo>
                  <a:lnTo>
                    <a:pt x="496" y="700"/>
                  </a:lnTo>
                  <a:lnTo>
                    <a:pt x="496" y="700"/>
                  </a:lnTo>
                  <a:lnTo>
                    <a:pt x="502" y="708"/>
                  </a:lnTo>
                  <a:lnTo>
                    <a:pt x="508" y="714"/>
                  </a:lnTo>
                  <a:lnTo>
                    <a:pt x="520" y="724"/>
                  </a:lnTo>
                  <a:lnTo>
                    <a:pt x="520" y="724"/>
                  </a:lnTo>
                  <a:lnTo>
                    <a:pt x="532" y="738"/>
                  </a:lnTo>
                  <a:lnTo>
                    <a:pt x="532" y="738"/>
                  </a:lnTo>
                  <a:lnTo>
                    <a:pt x="542" y="744"/>
                  </a:lnTo>
                  <a:lnTo>
                    <a:pt x="548" y="748"/>
                  </a:lnTo>
                  <a:lnTo>
                    <a:pt x="552" y="752"/>
                  </a:lnTo>
                  <a:lnTo>
                    <a:pt x="552" y="752"/>
                  </a:lnTo>
                  <a:lnTo>
                    <a:pt x="554" y="756"/>
                  </a:lnTo>
                  <a:lnTo>
                    <a:pt x="556" y="760"/>
                  </a:lnTo>
                  <a:lnTo>
                    <a:pt x="554" y="768"/>
                  </a:lnTo>
                  <a:lnTo>
                    <a:pt x="546" y="786"/>
                  </a:lnTo>
                  <a:lnTo>
                    <a:pt x="546" y="786"/>
                  </a:lnTo>
                  <a:lnTo>
                    <a:pt x="552" y="786"/>
                  </a:lnTo>
                  <a:lnTo>
                    <a:pt x="552" y="786"/>
                  </a:lnTo>
                  <a:lnTo>
                    <a:pt x="554" y="786"/>
                  </a:lnTo>
                  <a:lnTo>
                    <a:pt x="558" y="784"/>
                  </a:lnTo>
                  <a:lnTo>
                    <a:pt x="566" y="778"/>
                  </a:lnTo>
                  <a:lnTo>
                    <a:pt x="578" y="766"/>
                  </a:lnTo>
                  <a:lnTo>
                    <a:pt x="578" y="766"/>
                  </a:lnTo>
                  <a:lnTo>
                    <a:pt x="574" y="758"/>
                  </a:lnTo>
                  <a:lnTo>
                    <a:pt x="574" y="754"/>
                  </a:lnTo>
                  <a:lnTo>
                    <a:pt x="576" y="748"/>
                  </a:lnTo>
                  <a:lnTo>
                    <a:pt x="576" y="748"/>
                  </a:lnTo>
                  <a:lnTo>
                    <a:pt x="578" y="746"/>
                  </a:lnTo>
                  <a:lnTo>
                    <a:pt x="580" y="746"/>
                  </a:lnTo>
                  <a:lnTo>
                    <a:pt x="580" y="746"/>
                  </a:lnTo>
                  <a:lnTo>
                    <a:pt x="582" y="746"/>
                  </a:lnTo>
                  <a:lnTo>
                    <a:pt x="584" y="750"/>
                  </a:lnTo>
                  <a:lnTo>
                    <a:pt x="586" y="754"/>
                  </a:lnTo>
                  <a:lnTo>
                    <a:pt x="586" y="754"/>
                  </a:lnTo>
                  <a:lnTo>
                    <a:pt x="590" y="752"/>
                  </a:lnTo>
                  <a:lnTo>
                    <a:pt x="590" y="750"/>
                  </a:lnTo>
                  <a:lnTo>
                    <a:pt x="590" y="746"/>
                  </a:lnTo>
                  <a:lnTo>
                    <a:pt x="586" y="742"/>
                  </a:lnTo>
                  <a:lnTo>
                    <a:pt x="580" y="734"/>
                  </a:lnTo>
                  <a:lnTo>
                    <a:pt x="574" y="730"/>
                  </a:lnTo>
                  <a:lnTo>
                    <a:pt x="574" y="730"/>
                  </a:lnTo>
                  <a:lnTo>
                    <a:pt x="566" y="724"/>
                  </a:lnTo>
                  <a:lnTo>
                    <a:pt x="566" y="724"/>
                  </a:lnTo>
                  <a:lnTo>
                    <a:pt x="562" y="722"/>
                  </a:lnTo>
                  <a:lnTo>
                    <a:pt x="558" y="718"/>
                  </a:lnTo>
                  <a:lnTo>
                    <a:pt x="558" y="718"/>
                  </a:lnTo>
                  <a:lnTo>
                    <a:pt x="554" y="710"/>
                  </a:lnTo>
                  <a:lnTo>
                    <a:pt x="550" y="702"/>
                  </a:lnTo>
                  <a:lnTo>
                    <a:pt x="550" y="702"/>
                  </a:lnTo>
                  <a:lnTo>
                    <a:pt x="536" y="684"/>
                  </a:lnTo>
                  <a:lnTo>
                    <a:pt x="532" y="676"/>
                  </a:lnTo>
                  <a:lnTo>
                    <a:pt x="530" y="670"/>
                  </a:lnTo>
                  <a:lnTo>
                    <a:pt x="532" y="664"/>
                  </a:lnTo>
                  <a:lnTo>
                    <a:pt x="532" y="664"/>
                  </a:lnTo>
                  <a:lnTo>
                    <a:pt x="534" y="656"/>
                  </a:lnTo>
                  <a:lnTo>
                    <a:pt x="536" y="656"/>
                  </a:lnTo>
                  <a:lnTo>
                    <a:pt x="540" y="654"/>
                  </a:lnTo>
                  <a:lnTo>
                    <a:pt x="540" y="654"/>
                  </a:lnTo>
                  <a:lnTo>
                    <a:pt x="544" y="656"/>
                  </a:lnTo>
                  <a:lnTo>
                    <a:pt x="548" y="658"/>
                  </a:lnTo>
                  <a:lnTo>
                    <a:pt x="556" y="666"/>
                  </a:lnTo>
                  <a:lnTo>
                    <a:pt x="568" y="682"/>
                  </a:lnTo>
                  <a:lnTo>
                    <a:pt x="568" y="682"/>
                  </a:lnTo>
                  <a:lnTo>
                    <a:pt x="580" y="698"/>
                  </a:lnTo>
                  <a:lnTo>
                    <a:pt x="588" y="704"/>
                  </a:lnTo>
                  <a:lnTo>
                    <a:pt x="598" y="710"/>
                  </a:lnTo>
                  <a:lnTo>
                    <a:pt x="598" y="710"/>
                  </a:lnTo>
                  <a:lnTo>
                    <a:pt x="602" y="714"/>
                  </a:lnTo>
                  <a:lnTo>
                    <a:pt x="606" y="718"/>
                  </a:lnTo>
                  <a:lnTo>
                    <a:pt x="612" y="726"/>
                  </a:lnTo>
                  <a:lnTo>
                    <a:pt x="612" y="726"/>
                  </a:lnTo>
                  <a:lnTo>
                    <a:pt x="612" y="732"/>
                  </a:lnTo>
                  <a:lnTo>
                    <a:pt x="612" y="738"/>
                  </a:lnTo>
                  <a:lnTo>
                    <a:pt x="610" y="748"/>
                  </a:lnTo>
                  <a:lnTo>
                    <a:pt x="610" y="748"/>
                  </a:lnTo>
                  <a:lnTo>
                    <a:pt x="612" y="756"/>
                  </a:lnTo>
                  <a:lnTo>
                    <a:pt x="616" y="764"/>
                  </a:lnTo>
                  <a:lnTo>
                    <a:pt x="628" y="776"/>
                  </a:lnTo>
                  <a:lnTo>
                    <a:pt x="628" y="776"/>
                  </a:lnTo>
                  <a:lnTo>
                    <a:pt x="632" y="780"/>
                  </a:lnTo>
                  <a:lnTo>
                    <a:pt x="636" y="782"/>
                  </a:lnTo>
                  <a:lnTo>
                    <a:pt x="646" y="784"/>
                  </a:lnTo>
                  <a:lnTo>
                    <a:pt x="646" y="784"/>
                  </a:lnTo>
                  <a:lnTo>
                    <a:pt x="646" y="786"/>
                  </a:lnTo>
                  <a:lnTo>
                    <a:pt x="648" y="790"/>
                  </a:lnTo>
                  <a:lnTo>
                    <a:pt x="648" y="792"/>
                  </a:lnTo>
                  <a:lnTo>
                    <a:pt x="650" y="794"/>
                  </a:lnTo>
                  <a:lnTo>
                    <a:pt x="650" y="794"/>
                  </a:lnTo>
                  <a:lnTo>
                    <a:pt x="654" y="796"/>
                  </a:lnTo>
                  <a:lnTo>
                    <a:pt x="654" y="796"/>
                  </a:lnTo>
                  <a:lnTo>
                    <a:pt x="656" y="796"/>
                  </a:lnTo>
                  <a:lnTo>
                    <a:pt x="658" y="794"/>
                  </a:lnTo>
                  <a:lnTo>
                    <a:pt x="660" y="788"/>
                  </a:lnTo>
                  <a:lnTo>
                    <a:pt x="662" y="778"/>
                  </a:lnTo>
                  <a:lnTo>
                    <a:pt x="662" y="778"/>
                  </a:lnTo>
                  <a:lnTo>
                    <a:pt x="660" y="762"/>
                  </a:lnTo>
                  <a:lnTo>
                    <a:pt x="660" y="754"/>
                  </a:lnTo>
                  <a:lnTo>
                    <a:pt x="662" y="750"/>
                  </a:lnTo>
                  <a:lnTo>
                    <a:pt x="664" y="750"/>
                  </a:lnTo>
                  <a:lnTo>
                    <a:pt x="664" y="750"/>
                  </a:lnTo>
                  <a:lnTo>
                    <a:pt x="664" y="750"/>
                  </a:lnTo>
                  <a:lnTo>
                    <a:pt x="664" y="750"/>
                  </a:lnTo>
                  <a:lnTo>
                    <a:pt x="666" y="752"/>
                  </a:lnTo>
                  <a:lnTo>
                    <a:pt x="670" y="756"/>
                  </a:lnTo>
                  <a:lnTo>
                    <a:pt x="670" y="756"/>
                  </a:lnTo>
                  <a:lnTo>
                    <a:pt x="682" y="748"/>
                  </a:lnTo>
                  <a:lnTo>
                    <a:pt x="682" y="748"/>
                  </a:lnTo>
                  <a:lnTo>
                    <a:pt x="686" y="746"/>
                  </a:lnTo>
                  <a:lnTo>
                    <a:pt x="690" y="746"/>
                  </a:lnTo>
                  <a:lnTo>
                    <a:pt x="690" y="746"/>
                  </a:lnTo>
                  <a:lnTo>
                    <a:pt x="694" y="746"/>
                  </a:lnTo>
                  <a:lnTo>
                    <a:pt x="698" y="748"/>
                  </a:lnTo>
                  <a:lnTo>
                    <a:pt x="700" y="752"/>
                  </a:lnTo>
                  <a:lnTo>
                    <a:pt x="700" y="758"/>
                  </a:lnTo>
                  <a:lnTo>
                    <a:pt x="700" y="758"/>
                  </a:lnTo>
                  <a:lnTo>
                    <a:pt x="698" y="766"/>
                  </a:lnTo>
                  <a:lnTo>
                    <a:pt x="694" y="776"/>
                  </a:lnTo>
                  <a:lnTo>
                    <a:pt x="692" y="784"/>
                  </a:lnTo>
                  <a:lnTo>
                    <a:pt x="690" y="794"/>
                  </a:lnTo>
                  <a:lnTo>
                    <a:pt x="690" y="794"/>
                  </a:lnTo>
                  <a:lnTo>
                    <a:pt x="692" y="798"/>
                  </a:lnTo>
                  <a:lnTo>
                    <a:pt x="694" y="802"/>
                  </a:lnTo>
                  <a:lnTo>
                    <a:pt x="700" y="806"/>
                  </a:lnTo>
                  <a:lnTo>
                    <a:pt x="708" y="810"/>
                  </a:lnTo>
                  <a:lnTo>
                    <a:pt x="716" y="814"/>
                  </a:lnTo>
                  <a:lnTo>
                    <a:pt x="716" y="814"/>
                  </a:lnTo>
                  <a:lnTo>
                    <a:pt x="720" y="818"/>
                  </a:lnTo>
                  <a:lnTo>
                    <a:pt x="722" y="822"/>
                  </a:lnTo>
                  <a:lnTo>
                    <a:pt x="722" y="822"/>
                  </a:lnTo>
                  <a:lnTo>
                    <a:pt x="726" y="822"/>
                  </a:lnTo>
                  <a:lnTo>
                    <a:pt x="726" y="822"/>
                  </a:lnTo>
                  <a:lnTo>
                    <a:pt x="736" y="822"/>
                  </a:lnTo>
                  <a:lnTo>
                    <a:pt x="736" y="822"/>
                  </a:lnTo>
                  <a:lnTo>
                    <a:pt x="742" y="820"/>
                  </a:lnTo>
                  <a:lnTo>
                    <a:pt x="748" y="818"/>
                  </a:lnTo>
                  <a:lnTo>
                    <a:pt x="748" y="818"/>
                  </a:lnTo>
                  <a:lnTo>
                    <a:pt x="752" y="814"/>
                  </a:lnTo>
                  <a:lnTo>
                    <a:pt x="760" y="812"/>
                  </a:lnTo>
                  <a:lnTo>
                    <a:pt x="760" y="812"/>
                  </a:lnTo>
                  <a:lnTo>
                    <a:pt x="760" y="812"/>
                  </a:lnTo>
                  <a:lnTo>
                    <a:pt x="760" y="812"/>
                  </a:lnTo>
                  <a:lnTo>
                    <a:pt x="770" y="816"/>
                  </a:lnTo>
                  <a:lnTo>
                    <a:pt x="770" y="816"/>
                  </a:lnTo>
                  <a:lnTo>
                    <a:pt x="774" y="818"/>
                  </a:lnTo>
                  <a:lnTo>
                    <a:pt x="772" y="824"/>
                  </a:lnTo>
                  <a:lnTo>
                    <a:pt x="772" y="824"/>
                  </a:lnTo>
                  <a:lnTo>
                    <a:pt x="776" y="824"/>
                  </a:lnTo>
                  <a:lnTo>
                    <a:pt x="776" y="824"/>
                  </a:lnTo>
                  <a:lnTo>
                    <a:pt x="778" y="824"/>
                  </a:lnTo>
                  <a:lnTo>
                    <a:pt x="778" y="824"/>
                  </a:lnTo>
                  <a:lnTo>
                    <a:pt x="782" y="824"/>
                  </a:lnTo>
                  <a:lnTo>
                    <a:pt x="782" y="824"/>
                  </a:lnTo>
                  <a:lnTo>
                    <a:pt x="792" y="826"/>
                  </a:lnTo>
                  <a:lnTo>
                    <a:pt x="792" y="826"/>
                  </a:lnTo>
                  <a:lnTo>
                    <a:pt x="792" y="826"/>
                  </a:lnTo>
                  <a:lnTo>
                    <a:pt x="792" y="826"/>
                  </a:lnTo>
                  <a:lnTo>
                    <a:pt x="798" y="820"/>
                  </a:lnTo>
                  <a:lnTo>
                    <a:pt x="798" y="820"/>
                  </a:lnTo>
                  <a:lnTo>
                    <a:pt x="802" y="816"/>
                  </a:lnTo>
                  <a:lnTo>
                    <a:pt x="808" y="814"/>
                  </a:lnTo>
                  <a:lnTo>
                    <a:pt x="808" y="814"/>
                  </a:lnTo>
                  <a:lnTo>
                    <a:pt x="810" y="814"/>
                  </a:lnTo>
                  <a:lnTo>
                    <a:pt x="814" y="816"/>
                  </a:lnTo>
                  <a:lnTo>
                    <a:pt x="814" y="816"/>
                  </a:lnTo>
                  <a:lnTo>
                    <a:pt x="814" y="820"/>
                  </a:lnTo>
                  <a:lnTo>
                    <a:pt x="814" y="822"/>
                  </a:lnTo>
                  <a:lnTo>
                    <a:pt x="814" y="830"/>
                  </a:lnTo>
                  <a:lnTo>
                    <a:pt x="808" y="846"/>
                  </a:lnTo>
                  <a:lnTo>
                    <a:pt x="808" y="846"/>
                  </a:lnTo>
                  <a:lnTo>
                    <a:pt x="806" y="850"/>
                  </a:lnTo>
                  <a:lnTo>
                    <a:pt x="808" y="854"/>
                  </a:lnTo>
                  <a:lnTo>
                    <a:pt x="810" y="860"/>
                  </a:lnTo>
                  <a:lnTo>
                    <a:pt x="810" y="860"/>
                  </a:lnTo>
                  <a:lnTo>
                    <a:pt x="796" y="876"/>
                  </a:lnTo>
                  <a:lnTo>
                    <a:pt x="782" y="894"/>
                  </a:lnTo>
                  <a:lnTo>
                    <a:pt x="782" y="894"/>
                  </a:lnTo>
                  <a:lnTo>
                    <a:pt x="774" y="904"/>
                  </a:lnTo>
                  <a:lnTo>
                    <a:pt x="768" y="910"/>
                  </a:lnTo>
                  <a:lnTo>
                    <a:pt x="762" y="912"/>
                  </a:lnTo>
                  <a:lnTo>
                    <a:pt x="762" y="912"/>
                  </a:lnTo>
                  <a:lnTo>
                    <a:pt x="760" y="912"/>
                  </a:lnTo>
                  <a:lnTo>
                    <a:pt x="760" y="912"/>
                  </a:lnTo>
                  <a:lnTo>
                    <a:pt x="748" y="904"/>
                  </a:lnTo>
                  <a:lnTo>
                    <a:pt x="740" y="898"/>
                  </a:lnTo>
                  <a:lnTo>
                    <a:pt x="740" y="898"/>
                  </a:lnTo>
                  <a:lnTo>
                    <a:pt x="740" y="898"/>
                  </a:lnTo>
                  <a:lnTo>
                    <a:pt x="734" y="904"/>
                  </a:lnTo>
                  <a:lnTo>
                    <a:pt x="724" y="908"/>
                  </a:lnTo>
                  <a:lnTo>
                    <a:pt x="714" y="910"/>
                  </a:lnTo>
                  <a:lnTo>
                    <a:pt x="704" y="910"/>
                  </a:lnTo>
                  <a:lnTo>
                    <a:pt x="704" y="910"/>
                  </a:lnTo>
                  <a:lnTo>
                    <a:pt x="692" y="910"/>
                  </a:lnTo>
                  <a:lnTo>
                    <a:pt x="684" y="908"/>
                  </a:lnTo>
                  <a:lnTo>
                    <a:pt x="684" y="908"/>
                  </a:lnTo>
                  <a:lnTo>
                    <a:pt x="676" y="904"/>
                  </a:lnTo>
                  <a:lnTo>
                    <a:pt x="670" y="900"/>
                  </a:lnTo>
                  <a:lnTo>
                    <a:pt x="662" y="896"/>
                  </a:lnTo>
                  <a:lnTo>
                    <a:pt x="654" y="892"/>
                  </a:lnTo>
                  <a:lnTo>
                    <a:pt x="654" y="892"/>
                  </a:lnTo>
                  <a:lnTo>
                    <a:pt x="646" y="890"/>
                  </a:lnTo>
                  <a:lnTo>
                    <a:pt x="642" y="888"/>
                  </a:lnTo>
                  <a:lnTo>
                    <a:pt x="640" y="884"/>
                  </a:lnTo>
                  <a:lnTo>
                    <a:pt x="640" y="884"/>
                  </a:lnTo>
                  <a:lnTo>
                    <a:pt x="636" y="878"/>
                  </a:lnTo>
                  <a:lnTo>
                    <a:pt x="630" y="872"/>
                  </a:lnTo>
                  <a:lnTo>
                    <a:pt x="630" y="872"/>
                  </a:lnTo>
                  <a:lnTo>
                    <a:pt x="624" y="870"/>
                  </a:lnTo>
                  <a:lnTo>
                    <a:pt x="618" y="868"/>
                  </a:lnTo>
                  <a:lnTo>
                    <a:pt x="618" y="868"/>
                  </a:lnTo>
                  <a:lnTo>
                    <a:pt x="614" y="868"/>
                  </a:lnTo>
                  <a:lnTo>
                    <a:pt x="608" y="870"/>
                  </a:lnTo>
                  <a:lnTo>
                    <a:pt x="596" y="876"/>
                  </a:lnTo>
                  <a:lnTo>
                    <a:pt x="596" y="876"/>
                  </a:lnTo>
                  <a:lnTo>
                    <a:pt x="590" y="878"/>
                  </a:lnTo>
                  <a:lnTo>
                    <a:pt x="588" y="880"/>
                  </a:lnTo>
                  <a:lnTo>
                    <a:pt x="586" y="884"/>
                  </a:lnTo>
                  <a:lnTo>
                    <a:pt x="586" y="888"/>
                  </a:lnTo>
                  <a:lnTo>
                    <a:pt x="586" y="888"/>
                  </a:lnTo>
                  <a:lnTo>
                    <a:pt x="586" y="896"/>
                  </a:lnTo>
                  <a:lnTo>
                    <a:pt x="584" y="904"/>
                  </a:lnTo>
                  <a:lnTo>
                    <a:pt x="584" y="904"/>
                  </a:lnTo>
                  <a:lnTo>
                    <a:pt x="582" y="912"/>
                  </a:lnTo>
                  <a:lnTo>
                    <a:pt x="580" y="914"/>
                  </a:lnTo>
                  <a:lnTo>
                    <a:pt x="574" y="916"/>
                  </a:lnTo>
                  <a:lnTo>
                    <a:pt x="574" y="916"/>
                  </a:lnTo>
                  <a:lnTo>
                    <a:pt x="574" y="916"/>
                  </a:lnTo>
                  <a:lnTo>
                    <a:pt x="574" y="916"/>
                  </a:lnTo>
                  <a:lnTo>
                    <a:pt x="568" y="914"/>
                  </a:lnTo>
                  <a:lnTo>
                    <a:pt x="564" y="912"/>
                  </a:lnTo>
                  <a:lnTo>
                    <a:pt x="558" y="906"/>
                  </a:lnTo>
                  <a:lnTo>
                    <a:pt x="558" y="906"/>
                  </a:lnTo>
                  <a:lnTo>
                    <a:pt x="550" y="902"/>
                  </a:lnTo>
                  <a:lnTo>
                    <a:pt x="542" y="898"/>
                  </a:lnTo>
                  <a:lnTo>
                    <a:pt x="534" y="894"/>
                  </a:lnTo>
                  <a:lnTo>
                    <a:pt x="528" y="888"/>
                  </a:lnTo>
                  <a:lnTo>
                    <a:pt x="528" y="888"/>
                  </a:lnTo>
                  <a:lnTo>
                    <a:pt x="524" y="882"/>
                  </a:lnTo>
                  <a:lnTo>
                    <a:pt x="520" y="874"/>
                  </a:lnTo>
                  <a:lnTo>
                    <a:pt x="520" y="874"/>
                  </a:lnTo>
                  <a:lnTo>
                    <a:pt x="516" y="872"/>
                  </a:lnTo>
                  <a:lnTo>
                    <a:pt x="512" y="870"/>
                  </a:lnTo>
                  <a:lnTo>
                    <a:pt x="512" y="870"/>
                  </a:lnTo>
                  <a:lnTo>
                    <a:pt x="502" y="872"/>
                  </a:lnTo>
                  <a:lnTo>
                    <a:pt x="502" y="872"/>
                  </a:lnTo>
                  <a:lnTo>
                    <a:pt x="498" y="872"/>
                  </a:lnTo>
                  <a:lnTo>
                    <a:pt x="498" y="872"/>
                  </a:lnTo>
                  <a:lnTo>
                    <a:pt x="490" y="870"/>
                  </a:lnTo>
                  <a:lnTo>
                    <a:pt x="482" y="868"/>
                  </a:lnTo>
                  <a:lnTo>
                    <a:pt x="468" y="862"/>
                  </a:lnTo>
                  <a:lnTo>
                    <a:pt x="468" y="862"/>
                  </a:lnTo>
                  <a:lnTo>
                    <a:pt x="460" y="858"/>
                  </a:lnTo>
                  <a:lnTo>
                    <a:pt x="458" y="856"/>
                  </a:lnTo>
                  <a:lnTo>
                    <a:pt x="458" y="852"/>
                  </a:lnTo>
                  <a:lnTo>
                    <a:pt x="458" y="852"/>
                  </a:lnTo>
                  <a:lnTo>
                    <a:pt x="460" y="842"/>
                  </a:lnTo>
                  <a:lnTo>
                    <a:pt x="468" y="838"/>
                  </a:lnTo>
                  <a:lnTo>
                    <a:pt x="468" y="838"/>
                  </a:lnTo>
                  <a:lnTo>
                    <a:pt x="474" y="834"/>
                  </a:lnTo>
                  <a:lnTo>
                    <a:pt x="476" y="832"/>
                  </a:lnTo>
                  <a:lnTo>
                    <a:pt x="478" y="828"/>
                  </a:lnTo>
                  <a:lnTo>
                    <a:pt x="478" y="828"/>
                  </a:lnTo>
                  <a:lnTo>
                    <a:pt x="478" y="824"/>
                  </a:lnTo>
                  <a:lnTo>
                    <a:pt x="476" y="822"/>
                  </a:lnTo>
                  <a:lnTo>
                    <a:pt x="472" y="816"/>
                  </a:lnTo>
                  <a:lnTo>
                    <a:pt x="472" y="816"/>
                  </a:lnTo>
                  <a:lnTo>
                    <a:pt x="472" y="808"/>
                  </a:lnTo>
                  <a:lnTo>
                    <a:pt x="472" y="804"/>
                  </a:lnTo>
                  <a:lnTo>
                    <a:pt x="470" y="802"/>
                  </a:lnTo>
                  <a:lnTo>
                    <a:pt x="470" y="802"/>
                  </a:lnTo>
                  <a:lnTo>
                    <a:pt x="468" y="798"/>
                  </a:lnTo>
                  <a:lnTo>
                    <a:pt x="466" y="798"/>
                  </a:lnTo>
                  <a:lnTo>
                    <a:pt x="466" y="798"/>
                  </a:lnTo>
                  <a:lnTo>
                    <a:pt x="462" y="800"/>
                  </a:lnTo>
                  <a:lnTo>
                    <a:pt x="458" y="802"/>
                  </a:lnTo>
                  <a:lnTo>
                    <a:pt x="458" y="802"/>
                  </a:lnTo>
                  <a:lnTo>
                    <a:pt x="446" y="804"/>
                  </a:lnTo>
                  <a:lnTo>
                    <a:pt x="432" y="804"/>
                  </a:lnTo>
                  <a:lnTo>
                    <a:pt x="432" y="804"/>
                  </a:lnTo>
                  <a:lnTo>
                    <a:pt x="418" y="802"/>
                  </a:lnTo>
                  <a:lnTo>
                    <a:pt x="418" y="802"/>
                  </a:lnTo>
                  <a:lnTo>
                    <a:pt x="408" y="802"/>
                  </a:lnTo>
                  <a:lnTo>
                    <a:pt x="400" y="800"/>
                  </a:lnTo>
                  <a:lnTo>
                    <a:pt x="400" y="800"/>
                  </a:lnTo>
                  <a:lnTo>
                    <a:pt x="394" y="796"/>
                  </a:lnTo>
                  <a:lnTo>
                    <a:pt x="390" y="794"/>
                  </a:lnTo>
                  <a:lnTo>
                    <a:pt x="386" y="794"/>
                  </a:lnTo>
                  <a:lnTo>
                    <a:pt x="386" y="794"/>
                  </a:lnTo>
                  <a:lnTo>
                    <a:pt x="382" y="794"/>
                  </a:lnTo>
                  <a:lnTo>
                    <a:pt x="382" y="794"/>
                  </a:lnTo>
                  <a:lnTo>
                    <a:pt x="374" y="798"/>
                  </a:lnTo>
                  <a:lnTo>
                    <a:pt x="366" y="802"/>
                  </a:lnTo>
                  <a:lnTo>
                    <a:pt x="358" y="806"/>
                  </a:lnTo>
                  <a:lnTo>
                    <a:pt x="350" y="810"/>
                  </a:lnTo>
                  <a:lnTo>
                    <a:pt x="350" y="810"/>
                  </a:lnTo>
                  <a:lnTo>
                    <a:pt x="346" y="810"/>
                  </a:lnTo>
                  <a:lnTo>
                    <a:pt x="346" y="810"/>
                  </a:lnTo>
                  <a:lnTo>
                    <a:pt x="342" y="810"/>
                  </a:lnTo>
                  <a:lnTo>
                    <a:pt x="342" y="810"/>
                  </a:lnTo>
                  <a:lnTo>
                    <a:pt x="338" y="810"/>
                  </a:lnTo>
                  <a:lnTo>
                    <a:pt x="338" y="810"/>
                  </a:lnTo>
                  <a:lnTo>
                    <a:pt x="334" y="810"/>
                  </a:lnTo>
                  <a:lnTo>
                    <a:pt x="330" y="810"/>
                  </a:lnTo>
                  <a:lnTo>
                    <a:pt x="330" y="810"/>
                  </a:lnTo>
                  <a:lnTo>
                    <a:pt x="326" y="814"/>
                  </a:lnTo>
                  <a:lnTo>
                    <a:pt x="324" y="816"/>
                  </a:lnTo>
                  <a:lnTo>
                    <a:pt x="322" y="820"/>
                  </a:lnTo>
                  <a:lnTo>
                    <a:pt x="320" y="822"/>
                  </a:lnTo>
                  <a:lnTo>
                    <a:pt x="320" y="822"/>
                  </a:lnTo>
                  <a:lnTo>
                    <a:pt x="312" y="824"/>
                  </a:lnTo>
                  <a:lnTo>
                    <a:pt x="312" y="824"/>
                  </a:lnTo>
                  <a:lnTo>
                    <a:pt x="306" y="822"/>
                  </a:lnTo>
                  <a:lnTo>
                    <a:pt x="306" y="822"/>
                  </a:lnTo>
                  <a:lnTo>
                    <a:pt x="300" y="822"/>
                  </a:lnTo>
                  <a:lnTo>
                    <a:pt x="300" y="822"/>
                  </a:lnTo>
                  <a:lnTo>
                    <a:pt x="300" y="822"/>
                  </a:lnTo>
                  <a:lnTo>
                    <a:pt x="300" y="822"/>
                  </a:lnTo>
                  <a:lnTo>
                    <a:pt x="288" y="824"/>
                  </a:lnTo>
                  <a:lnTo>
                    <a:pt x="276" y="826"/>
                  </a:lnTo>
                  <a:lnTo>
                    <a:pt x="276" y="826"/>
                  </a:lnTo>
                  <a:lnTo>
                    <a:pt x="266" y="826"/>
                  </a:lnTo>
                  <a:lnTo>
                    <a:pt x="266" y="826"/>
                  </a:lnTo>
                  <a:lnTo>
                    <a:pt x="260" y="826"/>
                  </a:lnTo>
                  <a:lnTo>
                    <a:pt x="256" y="824"/>
                  </a:lnTo>
                  <a:lnTo>
                    <a:pt x="256" y="824"/>
                  </a:lnTo>
                  <a:lnTo>
                    <a:pt x="252" y="822"/>
                  </a:lnTo>
                  <a:lnTo>
                    <a:pt x="248" y="820"/>
                  </a:lnTo>
                  <a:lnTo>
                    <a:pt x="248" y="820"/>
                  </a:lnTo>
                  <a:lnTo>
                    <a:pt x="246" y="822"/>
                  </a:lnTo>
                  <a:lnTo>
                    <a:pt x="242" y="824"/>
                  </a:lnTo>
                  <a:lnTo>
                    <a:pt x="242" y="824"/>
                  </a:lnTo>
                  <a:lnTo>
                    <a:pt x="220" y="850"/>
                  </a:lnTo>
                  <a:lnTo>
                    <a:pt x="220" y="850"/>
                  </a:lnTo>
                  <a:lnTo>
                    <a:pt x="212" y="856"/>
                  </a:lnTo>
                  <a:lnTo>
                    <a:pt x="204" y="862"/>
                  </a:lnTo>
                  <a:lnTo>
                    <a:pt x="186" y="872"/>
                  </a:lnTo>
                  <a:lnTo>
                    <a:pt x="186" y="872"/>
                  </a:lnTo>
                  <a:lnTo>
                    <a:pt x="180" y="878"/>
                  </a:lnTo>
                  <a:lnTo>
                    <a:pt x="174" y="886"/>
                  </a:lnTo>
                  <a:lnTo>
                    <a:pt x="174" y="886"/>
                  </a:lnTo>
                  <a:lnTo>
                    <a:pt x="168" y="892"/>
                  </a:lnTo>
                  <a:lnTo>
                    <a:pt x="166" y="894"/>
                  </a:lnTo>
                  <a:lnTo>
                    <a:pt x="166" y="900"/>
                  </a:lnTo>
                  <a:lnTo>
                    <a:pt x="166" y="900"/>
                  </a:lnTo>
                  <a:lnTo>
                    <a:pt x="164" y="908"/>
                  </a:lnTo>
                  <a:lnTo>
                    <a:pt x="162" y="916"/>
                  </a:lnTo>
                  <a:lnTo>
                    <a:pt x="154" y="922"/>
                  </a:lnTo>
                  <a:lnTo>
                    <a:pt x="144" y="926"/>
                  </a:lnTo>
                  <a:lnTo>
                    <a:pt x="144" y="926"/>
                  </a:lnTo>
                  <a:lnTo>
                    <a:pt x="132" y="932"/>
                  </a:lnTo>
                  <a:lnTo>
                    <a:pt x="120" y="938"/>
                  </a:lnTo>
                  <a:lnTo>
                    <a:pt x="108" y="946"/>
                  </a:lnTo>
                  <a:lnTo>
                    <a:pt x="96" y="956"/>
                  </a:lnTo>
                  <a:lnTo>
                    <a:pt x="96" y="956"/>
                  </a:lnTo>
                  <a:lnTo>
                    <a:pt x="80" y="974"/>
                  </a:lnTo>
                  <a:lnTo>
                    <a:pt x="66" y="992"/>
                  </a:lnTo>
                  <a:lnTo>
                    <a:pt x="66" y="992"/>
                  </a:lnTo>
                  <a:lnTo>
                    <a:pt x="56" y="1010"/>
                  </a:lnTo>
                  <a:lnTo>
                    <a:pt x="50" y="1018"/>
                  </a:lnTo>
                  <a:lnTo>
                    <a:pt x="40" y="1026"/>
                  </a:lnTo>
                  <a:lnTo>
                    <a:pt x="40" y="1026"/>
                  </a:lnTo>
                  <a:lnTo>
                    <a:pt x="34" y="1032"/>
                  </a:lnTo>
                  <a:lnTo>
                    <a:pt x="28" y="1038"/>
                  </a:lnTo>
                  <a:lnTo>
                    <a:pt x="24" y="1046"/>
                  </a:lnTo>
                  <a:lnTo>
                    <a:pt x="24" y="1054"/>
                  </a:lnTo>
                  <a:lnTo>
                    <a:pt x="24" y="1054"/>
                  </a:lnTo>
                  <a:lnTo>
                    <a:pt x="26" y="1062"/>
                  </a:lnTo>
                  <a:lnTo>
                    <a:pt x="32" y="1070"/>
                  </a:lnTo>
                  <a:lnTo>
                    <a:pt x="38" y="1076"/>
                  </a:lnTo>
                  <a:lnTo>
                    <a:pt x="40" y="1080"/>
                  </a:lnTo>
                  <a:lnTo>
                    <a:pt x="40" y="1086"/>
                  </a:lnTo>
                  <a:lnTo>
                    <a:pt x="40" y="1086"/>
                  </a:lnTo>
                  <a:lnTo>
                    <a:pt x="38" y="1096"/>
                  </a:lnTo>
                  <a:lnTo>
                    <a:pt x="34" y="1108"/>
                  </a:lnTo>
                  <a:lnTo>
                    <a:pt x="28" y="1118"/>
                  </a:lnTo>
                  <a:lnTo>
                    <a:pt x="20" y="1128"/>
                  </a:lnTo>
                  <a:lnTo>
                    <a:pt x="20" y="1128"/>
                  </a:lnTo>
                  <a:lnTo>
                    <a:pt x="10" y="1140"/>
                  </a:lnTo>
                  <a:lnTo>
                    <a:pt x="2" y="1152"/>
                  </a:lnTo>
                  <a:lnTo>
                    <a:pt x="0" y="1166"/>
                  </a:lnTo>
                  <a:lnTo>
                    <a:pt x="0" y="1172"/>
                  </a:lnTo>
                  <a:lnTo>
                    <a:pt x="0" y="1180"/>
                  </a:lnTo>
                  <a:lnTo>
                    <a:pt x="0" y="1180"/>
                  </a:lnTo>
                  <a:lnTo>
                    <a:pt x="0" y="1188"/>
                  </a:lnTo>
                  <a:lnTo>
                    <a:pt x="2" y="1198"/>
                  </a:lnTo>
                  <a:lnTo>
                    <a:pt x="2" y="1198"/>
                  </a:lnTo>
                  <a:lnTo>
                    <a:pt x="4" y="1204"/>
                  </a:lnTo>
                  <a:lnTo>
                    <a:pt x="8" y="1208"/>
                  </a:lnTo>
                  <a:lnTo>
                    <a:pt x="14" y="1216"/>
                  </a:lnTo>
                  <a:lnTo>
                    <a:pt x="14" y="1216"/>
                  </a:lnTo>
                  <a:lnTo>
                    <a:pt x="20" y="1224"/>
                  </a:lnTo>
                  <a:lnTo>
                    <a:pt x="24" y="1232"/>
                  </a:lnTo>
                  <a:lnTo>
                    <a:pt x="26" y="1240"/>
                  </a:lnTo>
                  <a:lnTo>
                    <a:pt x="30" y="1248"/>
                  </a:lnTo>
                  <a:lnTo>
                    <a:pt x="30" y="1248"/>
                  </a:lnTo>
                  <a:lnTo>
                    <a:pt x="36" y="1254"/>
                  </a:lnTo>
                  <a:lnTo>
                    <a:pt x="40" y="1260"/>
                  </a:lnTo>
                  <a:lnTo>
                    <a:pt x="40" y="1260"/>
                  </a:lnTo>
                  <a:lnTo>
                    <a:pt x="42" y="1266"/>
                  </a:lnTo>
                  <a:lnTo>
                    <a:pt x="42" y="1272"/>
                  </a:lnTo>
                  <a:lnTo>
                    <a:pt x="42" y="1278"/>
                  </a:lnTo>
                  <a:lnTo>
                    <a:pt x="44" y="1284"/>
                  </a:lnTo>
                  <a:lnTo>
                    <a:pt x="44" y="1284"/>
                  </a:lnTo>
                  <a:lnTo>
                    <a:pt x="48" y="1290"/>
                  </a:lnTo>
                  <a:lnTo>
                    <a:pt x="56" y="1294"/>
                  </a:lnTo>
                  <a:lnTo>
                    <a:pt x="68" y="1300"/>
                  </a:lnTo>
                  <a:lnTo>
                    <a:pt x="68" y="1300"/>
                  </a:lnTo>
                  <a:lnTo>
                    <a:pt x="76" y="1306"/>
                  </a:lnTo>
                  <a:lnTo>
                    <a:pt x="80" y="1310"/>
                  </a:lnTo>
                  <a:lnTo>
                    <a:pt x="82" y="1314"/>
                  </a:lnTo>
                  <a:lnTo>
                    <a:pt x="82" y="1314"/>
                  </a:lnTo>
                  <a:lnTo>
                    <a:pt x="86" y="1322"/>
                  </a:lnTo>
                  <a:lnTo>
                    <a:pt x="90" y="1324"/>
                  </a:lnTo>
                  <a:lnTo>
                    <a:pt x="92" y="1328"/>
                  </a:lnTo>
                  <a:lnTo>
                    <a:pt x="92" y="1328"/>
                  </a:lnTo>
                  <a:lnTo>
                    <a:pt x="98" y="1328"/>
                  </a:lnTo>
                  <a:lnTo>
                    <a:pt x="98" y="1328"/>
                  </a:lnTo>
                  <a:lnTo>
                    <a:pt x="106" y="1328"/>
                  </a:lnTo>
                  <a:lnTo>
                    <a:pt x="114" y="1324"/>
                  </a:lnTo>
                  <a:lnTo>
                    <a:pt x="128" y="1316"/>
                  </a:lnTo>
                  <a:lnTo>
                    <a:pt x="128" y="1316"/>
                  </a:lnTo>
                  <a:lnTo>
                    <a:pt x="140" y="1312"/>
                  </a:lnTo>
                  <a:lnTo>
                    <a:pt x="152" y="1310"/>
                  </a:lnTo>
                  <a:lnTo>
                    <a:pt x="152" y="1310"/>
                  </a:lnTo>
                  <a:lnTo>
                    <a:pt x="160" y="1312"/>
                  </a:lnTo>
                  <a:lnTo>
                    <a:pt x="168" y="1316"/>
                  </a:lnTo>
                  <a:lnTo>
                    <a:pt x="168" y="1316"/>
                  </a:lnTo>
                  <a:lnTo>
                    <a:pt x="170" y="1320"/>
                  </a:lnTo>
                  <a:lnTo>
                    <a:pt x="172" y="1322"/>
                  </a:lnTo>
                  <a:lnTo>
                    <a:pt x="172" y="1322"/>
                  </a:lnTo>
                  <a:lnTo>
                    <a:pt x="174" y="1322"/>
                  </a:lnTo>
                  <a:lnTo>
                    <a:pt x="174" y="1322"/>
                  </a:lnTo>
                  <a:lnTo>
                    <a:pt x="182" y="1320"/>
                  </a:lnTo>
                  <a:lnTo>
                    <a:pt x="182" y="1320"/>
                  </a:lnTo>
                  <a:lnTo>
                    <a:pt x="190" y="1316"/>
                  </a:lnTo>
                  <a:lnTo>
                    <a:pt x="200" y="1312"/>
                  </a:lnTo>
                  <a:lnTo>
                    <a:pt x="200" y="1312"/>
                  </a:lnTo>
                  <a:lnTo>
                    <a:pt x="210" y="1308"/>
                  </a:lnTo>
                  <a:lnTo>
                    <a:pt x="220" y="1306"/>
                  </a:lnTo>
                  <a:lnTo>
                    <a:pt x="220" y="1306"/>
                  </a:lnTo>
                  <a:lnTo>
                    <a:pt x="238" y="1296"/>
                  </a:lnTo>
                  <a:lnTo>
                    <a:pt x="238" y="1296"/>
                  </a:lnTo>
                  <a:lnTo>
                    <a:pt x="250" y="1290"/>
                  </a:lnTo>
                  <a:lnTo>
                    <a:pt x="262" y="1288"/>
                  </a:lnTo>
                  <a:lnTo>
                    <a:pt x="262" y="1288"/>
                  </a:lnTo>
                  <a:lnTo>
                    <a:pt x="270" y="1290"/>
                  </a:lnTo>
                  <a:lnTo>
                    <a:pt x="276" y="1294"/>
                  </a:lnTo>
                  <a:lnTo>
                    <a:pt x="276" y="1294"/>
                  </a:lnTo>
                  <a:lnTo>
                    <a:pt x="280" y="1296"/>
                  </a:lnTo>
                  <a:lnTo>
                    <a:pt x="280" y="1300"/>
                  </a:lnTo>
                  <a:lnTo>
                    <a:pt x="282" y="1310"/>
                  </a:lnTo>
                  <a:lnTo>
                    <a:pt x="280" y="1318"/>
                  </a:lnTo>
                  <a:lnTo>
                    <a:pt x="282" y="1328"/>
                  </a:lnTo>
                  <a:lnTo>
                    <a:pt x="282" y="1328"/>
                  </a:lnTo>
                  <a:lnTo>
                    <a:pt x="284" y="1334"/>
                  </a:lnTo>
                  <a:lnTo>
                    <a:pt x="286" y="1336"/>
                  </a:lnTo>
                  <a:lnTo>
                    <a:pt x="290" y="1338"/>
                  </a:lnTo>
                  <a:lnTo>
                    <a:pt x="290" y="1338"/>
                  </a:lnTo>
                  <a:lnTo>
                    <a:pt x="292" y="1336"/>
                  </a:lnTo>
                  <a:lnTo>
                    <a:pt x="292" y="1336"/>
                  </a:lnTo>
                  <a:lnTo>
                    <a:pt x="304" y="1332"/>
                  </a:lnTo>
                  <a:lnTo>
                    <a:pt x="316" y="1328"/>
                  </a:lnTo>
                  <a:lnTo>
                    <a:pt x="316" y="1328"/>
                  </a:lnTo>
                  <a:lnTo>
                    <a:pt x="322" y="1328"/>
                  </a:lnTo>
                  <a:lnTo>
                    <a:pt x="322" y="1328"/>
                  </a:lnTo>
                  <a:lnTo>
                    <a:pt x="330" y="1330"/>
                  </a:lnTo>
                  <a:lnTo>
                    <a:pt x="334" y="1334"/>
                  </a:lnTo>
                  <a:lnTo>
                    <a:pt x="338" y="1340"/>
                  </a:lnTo>
                  <a:lnTo>
                    <a:pt x="338" y="1348"/>
                  </a:lnTo>
                  <a:lnTo>
                    <a:pt x="338" y="1348"/>
                  </a:lnTo>
                  <a:lnTo>
                    <a:pt x="338" y="1368"/>
                  </a:lnTo>
                  <a:lnTo>
                    <a:pt x="336" y="1378"/>
                  </a:lnTo>
                  <a:lnTo>
                    <a:pt x="330" y="1388"/>
                  </a:lnTo>
                  <a:lnTo>
                    <a:pt x="330" y="1388"/>
                  </a:lnTo>
                  <a:lnTo>
                    <a:pt x="326" y="1390"/>
                  </a:lnTo>
                  <a:lnTo>
                    <a:pt x="320" y="1392"/>
                  </a:lnTo>
                  <a:lnTo>
                    <a:pt x="320" y="1392"/>
                  </a:lnTo>
                  <a:lnTo>
                    <a:pt x="320" y="1396"/>
                  </a:lnTo>
                  <a:lnTo>
                    <a:pt x="318" y="1400"/>
                  </a:lnTo>
                  <a:lnTo>
                    <a:pt x="318" y="1400"/>
                  </a:lnTo>
                  <a:lnTo>
                    <a:pt x="314" y="1414"/>
                  </a:lnTo>
                  <a:lnTo>
                    <a:pt x="312" y="1420"/>
                  </a:lnTo>
                  <a:lnTo>
                    <a:pt x="312" y="1428"/>
                  </a:lnTo>
                  <a:lnTo>
                    <a:pt x="312" y="1428"/>
                  </a:lnTo>
                  <a:lnTo>
                    <a:pt x="314" y="1440"/>
                  </a:lnTo>
                  <a:lnTo>
                    <a:pt x="320" y="1448"/>
                  </a:lnTo>
                  <a:lnTo>
                    <a:pt x="336" y="1466"/>
                  </a:lnTo>
                  <a:lnTo>
                    <a:pt x="336" y="1466"/>
                  </a:lnTo>
                  <a:lnTo>
                    <a:pt x="340" y="1474"/>
                  </a:lnTo>
                  <a:lnTo>
                    <a:pt x="344" y="1484"/>
                  </a:lnTo>
                  <a:lnTo>
                    <a:pt x="348" y="1502"/>
                  </a:lnTo>
                  <a:lnTo>
                    <a:pt x="348" y="1502"/>
                  </a:lnTo>
                  <a:lnTo>
                    <a:pt x="348" y="1512"/>
                  </a:lnTo>
                  <a:lnTo>
                    <a:pt x="346" y="1522"/>
                  </a:lnTo>
                  <a:lnTo>
                    <a:pt x="346" y="1522"/>
                  </a:lnTo>
                  <a:lnTo>
                    <a:pt x="348" y="1530"/>
                  </a:lnTo>
                  <a:lnTo>
                    <a:pt x="352" y="1536"/>
                  </a:lnTo>
                  <a:lnTo>
                    <a:pt x="352" y="1536"/>
                  </a:lnTo>
                  <a:lnTo>
                    <a:pt x="352" y="1542"/>
                  </a:lnTo>
                  <a:lnTo>
                    <a:pt x="350" y="1544"/>
                  </a:lnTo>
                  <a:lnTo>
                    <a:pt x="346" y="1552"/>
                  </a:lnTo>
                  <a:lnTo>
                    <a:pt x="344" y="1560"/>
                  </a:lnTo>
                  <a:lnTo>
                    <a:pt x="344" y="1564"/>
                  </a:lnTo>
                  <a:lnTo>
                    <a:pt x="346" y="1568"/>
                  </a:lnTo>
                  <a:lnTo>
                    <a:pt x="346" y="1568"/>
                  </a:lnTo>
                  <a:lnTo>
                    <a:pt x="348" y="1572"/>
                  </a:lnTo>
                  <a:lnTo>
                    <a:pt x="348" y="1580"/>
                  </a:lnTo>
                  <a:lnTo>
                    <a:pt x="346" y="1586"/>
                  </a:lnTo>
                  <a:lnTo>
                    <a:pt x="344" y="1592"/>
                  </a:lnTo>
                  <a:lnTo>
                    <a:pt x="344" y="1592"/>
                  </a:lnTo>
                  <a:lnTo>
                    <a:pt x="336" y="1604"/>
                  </a:lnTo>
                  <a:lnTo>
                    <a:pt x="326" y="1614"/>
                  </a:lnTo>
                  <a:lnTo>
                    <a:pt x="326" y="1614"/>
                  </a:lnTo>
                  <a:lnTo>
                    <a:pt x="310" y="1624"/>
                  </a:lnTo>
                  <a:lnTo>
                    <a:pt x="304" y="1628"/>
                  </a:lnTo>
                  <a:lnTo>
                    <a:pt x="298" y="1636"/>
                  </a:lnTo>
                  <a:lnTo>
                    <a:pt x="298" y="1636"/>
                  </a:lnTo>
                  <a:lnTo>
                    <a:pt x="294" y="1648"/>
                  </a:lnTo>
                  <a:lnTo>
                    <a:pt x="292" y="1660"/>
                  </a:lnTo>
                  <a:lnTo>
                    <a:pt x="292" y="1660"/>
                  </a:lnTo>
                  <a:lnTo>
                    <a:pt x="286" y="1676"/>
                  </a:lnTo>
                  <a:lnTo>
                    <a:pt x="286" y="1682"/>
                  </a:lnTo>
                  <a:lnTo>
                    <a:pt x="286" y="1690"/>
                  </a:lnTo>
                  <a:lnTo>
                    <a:pt x="286" y="1690"/>
                  </a:lnTo>
                  <a:lnTo>
                    <a:pt x="286" y="1696"/>
                  </a:lnTo>
                  <a:lnTo>
                    <a:pt x="288" y="1700"/>
                  </a:lnTo>
                  <a:lnTo>
                    <a:pt x="288" y="1700"/>
                  </a:lnTo>
                  <a:lnTo>
                    <a:pt x="290" y="1706"/>
                  </a:lnTo>
                  <a:lnTo>
                    <a:pt x="294" y="1710"/>
                  </a:lnTo>
                  <a:lnTo>
                    <a:pt x="298" y="1714"/>
                  </a:lnTo>
                  <a:lnTo>
                    <a:pt x="300" y="1720"/>
                  </a:lnTo>
                  <a:lnTo>
                    <a:pt x="300" y="1720"/>
                  </a:lnTo>
                  <a:lnTo>
                    <a:pt x="298" y="1732"/>
                  </a:lnTo>
                  <a:lnTo>
                    <a:pt x="298" y="1732"/>
                  </a:lnTo>
                  <a:lnTo>
                    <a:pt x="298" y="1740"/>
                  </a:lnTo>
                  <a:lnTo>
                    <a:pt x="300" y="1748"/>
                  </a:lnTo>
                  <a:lnTo>
                    <a:pt x="300" y="1748"/>
                  </a:lnTo>
                  <a:lnTo>
                    <a:pt x="300" y="1760"/>
                  </a:lnTo>
                  <a:lnTo>
                    <a:pt x="302" y="1770"/>
                  </a:lnTo>
                  <a:lnTo>
                    <a:pt x="302" y="1770"/>
                  </a:lnTo>
                  <a:lnTo>
                    <a:pt x="306" y="1778"/>
                  </a:lnTo>
                  <a:lnTo>
                    <a:pt x="308" y="1788"/>
                  </a:lnTo>
                  <a:lnTo>
                    <a:pt x="308" y="1798"/>
                  </a:lnTo>
                  <a:lnTo>
                    <a:pt x="306" y="1806"/>
                  </a:lnTo>
                  <a:lnTo>
                    <a:pt x="306" y="1806"/>
                  </a:lnTo>
                  <a:lnTo>
                    <a:pt x="302" y="1818"/>
                  </a:lnTo>
                  <a:lnTo>
                    <a:pt x="300" y="1830"/>
                  </a:lnTo>
                  <a:lnTo>
                    <a:pt x="298" y="1842"/>
                  </a:lnTo>
                  <a:lnTo>
                    <a:pt x="298" y="1854"/>
                  </a:lnTo>
                  <a:lnTo>
                    <a:pt x="298" y="1854"/>
                  </a:lnTo>
                  <a:lnTo>
                    <a:pt x="304" y="1872"/>
                  </a:lnTo>
                  <a:lnTo>
                    <a:pt x="310" y="1888"/>
                  </a:lnTo>
                  <a:lnTo>
                    <a:pt x="310" y="1888"/>
                  </a:lnTo>
                  <a:lnTo>
                    <a:pt x="318" y="1908"/>
                  </a:lnTo>
                  <a:lnTo>
                    <a:pt x="326" y="1930"/>
                  </a:lnTo>
                  <a:lnTo>
                    <a:pt x="326" y="1930"/>
                  </a:lnTo>
                  <a:lnTo>
                    <a:pt x="328" y="1938"/>
                  </a:lnTo>
                  <a:lnTo>
                    <a:pt x="328" y="1946"/>
                  </a:lnTo>
                  <a:lnTo>
                    <a:pt x="328" y="1954"/>
                  </a:lnTo>
                  <a:lnTo>
                    <a:pt x="324" y="1962"/>
                  </a:lnTo>
                  <a:lnTo>
                    <a:pt x="324" y="1962"/>
                  </a:lnTo>
                  <a:lnTo>
                    <a:pt x="322" y="1972"/>
                  </a:lnTo>
                  <a:lnTo>
                    <a:pt x="322" y="1980"/>
                  </a:lnTo>
                  <a:lnTo>
                    <a:pt x="324" y="1988"/>
                  </a:lnTo>
                  <a:lnTo>
                    <a:pt x="328" y="1996"/>
                  </a:lnTo>
                  <a:lnTo>
                    <a:pt x="328" y="1996"/>
                  </a:lnTo>
                  <a:lnTo>
                    <a:pt x="332" y="2010"/>
                  </a:lnTo>
                  <a:lnTo>
                    <a:pt x="336" y="2016"/>
                  </a:lnTo>
                  <a:lnTo>
                    <a:pt x="340" y="2020"/>
                  </a:lnTo>
                  <a:lnTo>
                    <a:pt x="340" y="2020"/>
                  </a:lnTo>
                  <a:lnTo>
                    <a:pt x="346" y="2022"/>
                  </a:lnTo>
                  <a:lnTo>
                    <a:pt x="346" y="2022"/>
                  </a:lnTo>
                  <a:lnTo>
                    <a:pt x="352" y="2020"/>
                  </a:lnTo>
                  <a:lnTo>
                    <a:pt x="360" y="2018"/>
                  </a:lnTo>
                  <a:lnTo>
                    <a:pt x="372" y="2012"/>
                  </a:lnTo>
                  <a:lnTo>
                    <a:pt x="372" y="2012"/>
                  </a:lnTo>
                  <a:lnTo>
                    <a:pt x="384" y="2004"/>
                  </a:lnTo>
                  <a:lnTo>
                    <a:pt x="388" y="2002"/>
                  </a:lnTo>
                  <a:lnTo>
                    <a:pt x="396" y="2000"/>
                  </a:lnTo>
                  <a:lnTo>
                    <a:pt x="396" y="2000"/>
                  </a:lnTo>
                  <a:lnTo>
                    <a:pt x="404" y="1998"/>
                  </a:lnTo>
                  <a:lnTo>
                    <a:pt x="412" y="1998"/>
                  </a:lnTo>
                  <a:lnTo>
                    <a:pt x="412" y="1998"/>
                  </a:lnTo>
                  <a:lnTo>
                    <a:pt x="414" y="1998"/>
                  </a:lnTo>
                  <a:lnTo>
                    <a:pt x="414" y="1998"/>
                  </a:lnTo>
                  <a:lnTo>
                    <a:pt x="416" y="1998"/>
                  </a:lnTo>
                  <a:lnTo>
                    <a:pt x="416" y="1998"/>
                  </a:lnTo>
                  <a:lnTo>
                    <a:pt x="426" y="1998"/>
                  </a:lnTo>
                  <a:lnTo>
                    <a:pt x="434" y="1996"/>
                  </a:lnTo>
                  <a:lnTo>
                    <a:pt x="434" y="1996"/>
                  </a:lnTo>
                  <a:lnTo>
                    <a:pt x="444" y="1990"/>
                  </a:lnTo>
                  <a:lnTo>
                    <a:pt x="456" y="1984"/>
                  </a:lnTo>
                  <a:lnTo>
                    <a:pt x="456" y="1984"/>
                  </a:lnTo>
                  <a:lnTo>
                    <a:pt x="466" y="1982"/>
                  </a:lnTo>
                  <a:lnTo>
                    <a:pt x="474" y="1976"/>
                  </a:lnTo>
                  <a:lnTo>
                    <a:pt x="474" y="1976"/>
                  </a:lnTo>
                  <a:lnTo>
                    <a:pt x="484" y="1968"/>
                  </a:lnTo>
                  <a:lnTo>
                    <a:pt x="492" y="1960"/>
                  </a:lnTo>
                  <a:lnTo>
                    <a:pt x="510" y="1942"/>
                  </a:lnTo>
                  <a:lnTo>
                    <a:pt x="510" y="1942"/>
                  </a:lnTo>
                  <a:lnTo>
                    <a:pt x="528" y="1922"/>
                  </a:lnTo>
                  <a:lnTo>
                    <a:pt x="544" y="1902"/>
                  </a:lnTo>
                  <a:lnTo>
                    <a:pt x="544" y="1902"/>
                  </a:lnTo>
                  <a:lnTo>
                    <a:pt x="558" y="1884"/>
                  </a:lnTo>
                  <a:lnTo>
                    <a:pt x="562" y="1876"/>
                  </a:lnTo>
                  <a:lnTo>
                    <a:pt x="564" y="1866"/>
                  </a:lnTo>
                  <a:lnTo>
                    <a:pt x="564" y="1866"/>
                  </a:lnTo>
                  <a:lnTo>
                    <a:pt x="564" y="1848"/>
                  </a:lnTo>
                  <a:lnTo>
                    <a:pt x="566" y="1842"/>
                  </a:lnTo>
                  <a:lnTo>
                    <a:pt x="574" y="1832"/>
                  </a:lnTo>
                  <a:lnTo>
                    <a:pt x="574" y="1832"/>
                  </a:lnTo>
                  <a:lnTo>
                    <a:pt x="594" y="1820"/>
                  </a:lnTo>
                  <a:lnTo>
                    <a:pt x="594" y="1820"/>
                  </a:lnTo>
                  <a:lnTo>
                    <a:pt x="604" y="1816"/>
                  </a:lnTo>
                  <a:lnTo>
                    <a:pt x="608" y="1814"/>
                  </a:lnTo>
                  <a:lnTo>
                    <a:pt x="610" y="1808"/>
                  </a:lnTo>
                  <a:lnTo>
                    <a:pt x="610" y="1808"/>
                  </a:lnTo>
                  <a:lnTo>
                    <a:pt x="614" y="1800"/>
                  </a:lnTo>
                  <a:lnTo>
                    <a:pt x="616" y="1790"/>
                  </a:lnTo>
                  <a:lnTo>
                    <a:pt x="616" y="1790"/>
                  </a:lnTo>
                  <a:lnTo>
                    <a:pt x="618" y="1778"/>
                  </a:lnTo>
                  <a:lnTo>
                    <a:pt x="620" y="1768"/>
                  </a:lnTo>
                  <a:lnTo>
                    <a:pt x="620" y="1768"/>
                  </a:lnTo>
                  <a:lnTo>
                    <a:pt x="620" y="1758"/>
                  </a:lnTo>
                  <a:lnTo>
                    <a:pt x="618" y="1750"/>
                  </a:lnTo>
                  <a:lnTo>
                    <a:pt x="618" y="1750"/>
                  </a:lnTo>
                  <a:lnTo>
                    <a:pt x="614" y="1744"/>
                  </a:lnTo>
                  <a:lnTo>
                    <a:pt x="614" y="1740"/>
                  </a:lnTo>
                  <a:lnTo>
                    <a:pt x="616" y="1734"/>
                  </a:lnTo>
                  <a:lnTo>
                    <a:pt x="616" y="1734"/>
                  </a:lnTo>
                  <a:lnTo>
                    <a:pt x="626" y="1728"/>
                  </a:lnTo>
                  <a:lnTo>
                    <a:pt x="638" y="1720"/>
                  </a:lnTo>
                  <a:lnTo>
                    <a:pt x="638" y="1720"/>
                  </a:lnTo>
                  <a:lnTo>
                    <a:pt x="648" y="1714"/>
                  </a:lnTo>
                  <a:lnTo>
                    <a:pt x="658" y="1708"/>
                  </a:lnTo>
                  <a:lnTo>
                    <a:pt x="658" y="1708"/>
                  </a:lnTo>
                  <a:lnTo>
                    <a:pt x="668" y="1702"/>
                  </a:lnTo>
                  <a:lnTo>
                    <a:pt x="676" y="1694"/>
                  </a:lnTo>
                  <a:lnTo>
                    <a:pt x="694" y="1680"/>
                  </a:lnTo>
                  <a:lnTo>
                    <a:pt x="694" y="1680"/>
                  </a:lnTo>
                  <a:lnTo>
                    <a:pt x="704" y="1674"/>
                  </a:lnTo>
                  <a:lnTo>
                    <a:pt x="710" y="1668"/>
                  </a:lnTo>
                  <a:lnTo>
                    <a:pt x="716" y="1660"/>
                  </a:lnTo>
                  <a:lnTo>
                    <a:pt x="718" y="1650"/>
                  </a:lnTo>
                  <a:lnTo>
                    <a:pt x="718" y="1650"/>
                  </a:lnTo>
                  <a:lnTo>
                    <a:pt x="724" y="1628"/>
                  </a:lnTo>
                  <a:lnTo>
                    <a:pt x="732" y="1604"/>
                  </a:lnTo>
                  <a:lnTo>
                    <a:pt x="732" y="1604"/>
                  </a:lnTo>
                  <a:lnTo>
                    <a:pt x="736" y="1592"/>
                  </a:lnTo>
                  <a:lnTo>
                    <a:pt x="738" y="1584"/>
                  </a:lnTo>
                  <a:lnTo>
                    <a:pt x="738" y="1578"/>
                  </a:lnTo>
                  <a:lnTo>
                    <a:pt x="738" y="1578"/>
                  </a:lnTo>
                  <a:lnTo>
                    <a:pt x="734" y="1570"/>
                  </a:lnTo>
                  <a:lnTo>
                    <a:pt x="734" y="1570"/>
                  </a:lnTo>
                  <a:lnTo>
                    <a:pt x="730" y="1556"/>
                  </a:lnTo>
                  <a:lnTo>
                    <a:pt x="726" y="1540"/>
                  </a:lnTo>
                  <a:lnTo>
                    <a:pt x="726" y="1540"/>
                  </a:lnTo>
                  <a:lnTo>
                    <a:pt x="726" y="1522"/>
                  </a:lnTo>
                  <a:lnTo>
                    <a:pt x="726" y="1514"/>
                  </a:lnTo>
                  <a:lnTo>
                    <a:pt x="730" y="1506"/>
                  </a:lnTo>
                  <a:lnTo>
                    <a:pt x="730" y="1506"/>
                  </a:lnTo>
                  <a:lnTo>
                    <a:pt x="732" y="1496"/>
                  </a:lnTo>
                  <a:lnTo>
                    <a:pt x="734" y="1486"/>
                  </a:lnTo>
                  <a:lnTo>
                    <a:pt x="734" y="1486"/>
                  </a:lnTo>
                  <a:lnTo>
                    <a:pt x="738" y="1476"/>
                  </a:lnTo>
                  <a:lnTo>
                    <a:pt x="744" y="1468"/>
                  </a:lnTo>
                  <a:lnTo>
                    <a:pt x="744" y="1468"/>
                  </a:lnTo>
                  <a:lnTo>
                    <a:pt x="756" y="1454"/>
                  </a:lnTo>
                  <a:lnTo>
                    <a:pt x="762" y="1446"/>
                  </a:lnTo>
                  <a:lnTo>
                    <a:pt x="770" y="1440"/>
                  </a:lnTo>
                  <a:lnTo>
                    <a:pt x="770" y="1440"/>
                  </a:lnTo>
                  <a:lnTo>
                    <a:pt x="780" y="1432"/>
                  </a:lnTo>
                  <a:lnTo>
                    <a:pt x="786" y="1424"/>
                  </a:lnTo>
                  <a:lnTo>
                    <a:pt x="800" y="1408"/>
                  </a:lnTo>
                  <a:lnTo>
                    <a:pt x="800" y="1408"/>
                  </a:lnTo>
                  <a:lnTo>
                    <a:pt x="816" y="1392"/>
                  </a:lnTo>
                  <a:lnTo>
                    <a:pt x="834" y="1378"/>
                  </a:lnTo>
                  <a:lnTo>
                    <a:pt x="870" y="1352"/>
                  </a:lnTo>
                  <a:lnTo>
                    <a:pt x="870" y="1352"/>
                  </a:lnTo>
                  <a:lnTo>
                    <a:pt x="882" y="1344"/>
                  </a:lnTo>
                  <a:lnTo>
                    <a:pt x="882" y="1344"/>
                  </a:lnTo>
                  <a:lnTo>
                    <a:pt x="888" y="1336"/>
                  </a:lnTo>
                  <a:lnTo>
                    <a:pt x="892" y="1328"/>
                  </a:lnTo>
                  <a:lnTo>
                    <a:pt x="892" y="1328"/>
                  </a:lnTo>
                  <a:lnTo>
                    <a:pt x="904" y="1312"/>
                  </a:lnTo>
                  <a:lnTo>
                    <a:pt x="918" y="1296"/>
                  </a:lnTo>
                  <a:lnTo>
                    <a:pt x="918" y="1296"/>
                  </a:lnTo>
                  <a:lnTo>
                    <a:pt x="926" y="1286"/>
                  </a:lnTo>
                  <a:lnTo>
                    <a:pt x="932" y="1276"/>
                  </a:lnTo>
                  <a:lnTo>
                    <a:pt x="932" y="1276"/>
                  </a:lnTo>
                  <a:lnTo>
                    <a:pt x="944" y="1254"/>
                  </a:lnTo>
                  <a:lnTo>
                    <a:pt x="948" y="1242"/>
                  </a:lnTo>
                  <a:lnTo>
                    <a:pt x="952" y="1230"/>
                  </a:lnTo>
                  <a:lnTo>
                    <a:pt x="952" y="1230"/>
                  </a:lnTo>
                  <a:lnTo>
                    <a:pt x="954" y="1222"/>
                  </a:lnTo>
                  <a:lnTo>
                    <a:pt x="954" y="1218"/>
                  </a:lnTo>
                  <a:lnTo>
                    <a:pt x="952" y="1216"/>
                  </a:lnTo>
                  <a:lnTo>
                    <a:pt x="952" y="1216"/>
                  </a:lnTo>
                  <a:lnTo>
                    <a:pt x="946" y="1214"/>
                  </a:lnTo>
                  <a:lnTo>
                    <a:pt x="946" y="1214"/>
                  </a:lnTo>
                  <a:lnTo>
                    <a:pt x="940" y="1214"/>
                  </a:lnTo>
                  <a:lnTo>
                    <a:pt x="932" y="1218"/>
                  </a:lnTo>
                  <a:lnTo>
                    <a:pt x="932" y="1218"/>
                  </a:lnTo>
                  <a:lnTo>
                    <a:pt x="914" y="1224"/>
                  </a:lnTo>
                  <a:lnTo>
                    <a:pt x="896" y="1230"/>
                  </a:lnTo>
                  <a:lnTo>
                    <a:pt x="858" y="1240"/>
                  </a:lnTo>
                  <a:lnTo>
                    <a:pt x="858" y="1240"/>
                  </a:lnTo>
                  <a:lnTo>
                    <a:pt x="854" y="1240"/>
                  </a:lnTo>
                  <a:lnTo>
                    <a:pt x="854" y="1240"/>
                  </a:lnTo>
                  <a:lnTo>
                    <a:pt x="850" y="1238"/>
                  </a:lnTo>
                  <a:lnTo>
                    <a:pt x="846" y="1236"/>
                  </a:lnTo>
                  <a:lnTo>
                    <a:pt x="842" y="1230"/>
                  </a:lnTo>
                  <a:lnTo>
                    <a:pt x="840" y="1222"/>
                  </a:lnTo>
                  <a:lnTo>
                    <a:pt x="840" y="1214"/>
                  </a:lnTo>
                  <a:lnTo>
                    <a:pt x="840" y="1214"/>
                  </a:lnTo>
                  <a:lnTo>
                    <a:pt x="836" y="1198"/>
                  </a:lnTo>
                  <a:lnTo>
                    <a:pt x="834" y="1192"/>
                  </a:lnTo>
                  <a:lnTo>
                    <a:pt x="830" y="1184"/>
                  </a:lnTo>
                  <a:lnTo>
                    <a:pt x="830" y="1184"/>
                  </a:lnTo>
                  <a:lnTo>
                    <a:pt x="826" y="1178"/>
                  </a:lnTo>
                  <a:lnTo>
                    <a:pt x="820" y="1174"/>
                  </a:lnTo>
                  <a:lnTo>
                    <a:pt x="808" y="1164"/>
                  </a:lnTo>
                  <a:lnTo>
                    <a:pt x="808" y="1164"/>
                  </a:lnTo>
                  <a:lnTo>
                    <a:pt x="804" y="1158"/>
                  </a:lnTo>
                  <a:lnTo>
                    <a:pt x="802" y="1148"/>
                  </a:lnTo>
                  <a:lnTo>
                    <a:pt x="802" y="1148"/>
                  </a:lnTo>
                  <a:lnTo>
                    <a:pt x="800" y="1142"/>
                  </a:lnTo>
                  <a:lnTo>
                    <a:pt x="798" y="1136"/>
                  </a:lnTo>
                  <a:lnTo>
                    <a:pt x="798" y="1136"/>
                  </a:lnTo>
                  <a:lnTo>
                    <a:pt x="798" y="1126"/>
                  </a:lnTo>
                  <a:lnTo>
                    <a:pt x="800" y="1118"/>
                  </a:lnTo>
                  <a:lnTo>
                    <a:pt x="800" y="1118"/>
                  </a:lnTo>
                  <a:lnTo>
                    <a:pt x="794" y="1118"/>
                  </a:lnTo>
                  <a:lnTo>
                    <a:pt x="792" y="1116"/>
                  </a:lnTo>
                  <a:lnTo>
                    <a:pt x="790" y="1114"/>
                  </a:lnTo>
                  <a:lnTo>
                    <a:pt x="790" y="1114"/>
                  </a:lnTo>
                  <a:lnTo>
                    <a:pt x="788" y="1104"/>
                  </a:lnTo>
                  <a:lnTo>
                    <a:pt x="788" y="1104"/>
                  </a:lnTo>
                  <a:lnTo>
                    <a:pt x="782" y="1096"/>
                  </a:lnTo>
                  <a:lnTo>
                    <a:pt x="782" y="1090"/>
                  </a:lnTo>
                  <a:lnTo>
                    <a:pt x="780" y="1086"/>
                  </a:lnTo>
                  <a:lnTo>
                    <a:pt x="780" y="1086"/>
                  </a:lnTo>
                  <a:lnTo>
                    <a:pt x="784" y="1072"/>
                  </a:lnTo>
                  <a:lnTo>
                    <a:pt x="786" y="1066"/>
                  </a:lnTo>
                  <a:lnTo>
                    <a:pt x="786" y="1060"/>
                  </a:lnTo>
                  <a:lnTo>
                    <a:pt x="786" y="1060"/>
                  </a:lnTo>
                  <a:lnTo>
                    <a:pt x="786" y="1054"/>
                  </a:lnTo>
                  <a:lnTo>
                    <a:pt x="784" y="1050"/>
                  </a:lnTo>
                  <a:lnTo>
                    <a:pt x="778" y="1042"/>
                  </a:lnTo>
                  <a:lnTo>
                    <a:pt x="778" y="1042"/>
                  </a:lnTo>
                  <a:lnTo>
                    <a:pt x="774" y="1024"/>
                  </a:lnTo>
                  <a:lnTo>
                    <a:pt x="774" y="1024"/>
                  </a:lnTo>
                  <a:lnTo>
                    <a:pt x="770" y="1010"/>
                  </a:lnTo>
                  <a:lnTo>
                    <a:pt x="766" y="996"/>
                  </a:lnTo>
                  <a:lnTo>
                    <a:pt x="766" y="996"/>
                  </a:lnTo>
                  <a:lnTo>
                    <a:pt x="758" y="984"/>
                  </a:lnTo>
                  <a:lnTo>
                    <a:pt x="756" y="978"/>
                  </a:lnTo>
                  <a:lnTo>
                    <a:pt x="754" y="972"/>
                  </a:lnTo>
                  <a:lnTo>
                    <a:pt x="754" y="972"/>
                  </a:lnTo>
                  <a:lnTo>
                    <a:pt x="756" y="964"/>
                  </a:lnTo>
                  <a:lnTo>
                    <a:pt x="756" y="962"/>
                  </a:lnTo>
                  <a:lnTo>
                    <a:pt x="754" y="958"/>
                  </a:lnTo>
                  <a:lnTo>
                    <a:pt x="754" y="958"/>
                  </a:lnTo>
                  <a:lnTo>
                    <a:pt x="750" y="952"/>
                  </a:lnTo>
                  <a:lnTo>
                    <a:pt x="746" y="948"/>
                  </a:lnTo>
                  <a:lnTo>
                    <a:pt x="746" y="948"/>
                  </a:lnTo>
                  <a:lnTo>
                    <a:pt x="744" y="940"/>
                  </a:lnTo>
                  <a:lnTo>
                    <a:pt x="746" y="936"/>
                  </a:lnTo>
                  <a:lnTo>
                    <a:pt x="748" y="932"/>
                  </a:lnTo>
                  <a:lnTo>
                    <a:pt x="748" y="932"/>
                  </a:lnTo>
                  <a:lnTo>
                    <a:pt x="750" y="930"/>
                  </a:lnTo>
                  <a:lnTo>
                    <a:pt x="750" y="930"/>
                  </a:lnTo>
                  <a:lnTo>
                    <a:pt x="760" y="942"/>
                  </a:lnTo>
                  <a:lnTo>
                    <a:pt x="766" y="948"/>
                  </a:lnTo>
                  <a:lnTo>
                    <a:pt x="772" y="954"/>
                  </a:lnTo>
                  <a:lnTo>
                    <a:pt x="772" y="954"/>
                  </a:lnTo>
                  <a:lnTo>
                    <a:pt x="778" y="960"/>
                  </a:lnTo>
                  <a:lnTo>
                    <a:pt x="782" y="968"/>
                  </a:lnTo>
                  <a:lnTo>
                    <a:pt x="784" y="978"/>
                  </a:lnTo>
                  <a:lnTo>
                    <a:pt x="790" y="986"/>
                  </a:lnTo>
                  <a:lnTo>
                    <a:pt x="790" y="986"/>
                  </a:lnTo>
                  <a:lnTo>
                    <a:pt x="796" y="994"/>
                  </a:lnTo>
                  <a:lnTo>
                    <a:pt x="802" y="1000"/>
                  </a:lnTo>
                  <a:lnTo>
                    <a:pt x="802" y="1000"/>
                  </a:lnTo>
                  <a:lnTo>
                    <a:pt x="802" y="1004"/>
                  </a:lnTo>
                  <a:lnTo>
                    <a:pt x="804" y="1010"/>
                  </a:lnTo>
                  <a:lnTo>
                    <a:pt x="804" y="1020"/>
                  </a:lnTo>
                  <a:lnTo>
                    <a:pt x="804" y="1020"/>
                  </a:lnTo>
                  <a:lnTo>
                    <a:pt x="808" y="1032"/>
                  </a:lnTo>
                  <a:lnTo>
                    <a:pt x="812" y="1044"/>
                  </a:lnTo>
                  <a:lnTo>
                    <a:pt x="816" y="1056"/>
                  </a:lnTo>
                  <a:lnTo>
                    <a:pt x="816" y="1062"/>
                  </a:lnTo>
                  <a:lnTo>
                    <a:pt x="814" y="1068"/>
                  </a:lnTo>
                  <a:lnTo>
                    <a:pt x="814" y="1068"/>
                  </a:lnTo>
                  <a:lnTo>
                    <a:pt x="810" y="1080"/>
                  </a:lnTo>
                  <a:lnTo>
                    <a:pt x="812" y="1082"/>
                  </a:lnTo>
                  <a:lnTo>
                    <a:pt x="816" y="1088"/>
                  </a:lnTo>
                  <a:lnTo>
                    <a:pt x="816" y="1088"/>
                  </a:lnTo>
                  <a:lnTo>
                    <a:pt x="824" y="1098"/>
                  </a:lnTo>
                  <a:lnTo>
                    <a:pt x="830" y="1108"/>
                  </a:lnTo>
                  <a:lnTo>
                    <a:pt x="830" y="1108"/>
                  </a:lnTo>
                  <a:lnTo>
                    <a:pt x="844" y="1132"/>
                  </a:lnTo>
                  <a:lnTo>
                    <a:pt x="848" y="1144"/>
                  </a:lnTo>
                  <a:lnTo>
                    <a:pt x="850" y="1150"/>
                  </a:lnTo>
                  <a:lnTo>
                    <a:pt x="850" y="1156"/>
                  </a:lnTo>
                  <a:lnTo>
                    <a:pt x="850" y="1156"/>
                  </a:lnTo>
                  <a:lnTo>
                    <a:pt x="850" y="1164"/>
                  </a:lnTo>
                  <a:lnTo>
                    <a:pt x="846" y="1172"/>
                  </a:lnTo>
                  <a:lnTo>
                    <a:pt x="844" y="1182"/>
                  </a:lnTo>
                  <a:lnTo>
                    <a:pt x="844" y="1190"/>
                  </a:lnTo>
                  <a:lnTo>
                    <a:pt x="844" y="1190"/>
                  </a:lnTo>
                  <a:lnTo>
                    <a:pt x="846" y="1216"/>
                  </a:lnTo>
                  <a:lnTo>
                    <a:pt x="846" y="1216"/>
                  </a:lnTo>
                  <a:lnTo>
                    <a:pt x="852" y="1216"/>
                  </a:lnTo>
                  <a:lnTo>
                    <a:pt x="852" y="1216"/>
                  </a:lnTo>
                  <a:lnTo>
                    <a:pt x="860" y="1216"/>
                  </a:lnTo>
                  <a:lnTo>
                    <a:pt x="870" y="1212"/>
                  </a:lnTo>
                  <a:lnTo>
                    <a:pt x="888" y="1202"/>
                  </a:lnTo>
                  <a:lnTo>
                    <a:pt x="888" y="1202"/>
                  </a:lnTo>
                  <a:lnTo>
                    <a:pt x="912" y="1188"/>
                  </a:lnTo>
                  <a:lnTo>
                    <a:pt x="924" y="1182"/>
                  </a:lnTo>
                  <a:lnTo>
                    <a:pt x="936" y="1178"/>
                  </a:lnTo>
                  <a:lnTo>
                    <a:pt x="936" y="1178"/>
                  </a:lnTo>
                  <a:lnTo>
                    <a:pt x="948" y="1176"/>
                  </a:lnTo>
                  <a:lnTo>
                    <a:pt x="958" y="1172"/>
                  </a:lnTo>
                  <a:lnTo>
                    <a:pt x="958" y="1172"/>
                  </a:lnTo>
                  <a:lnTo>
                    <a:pt x="978" y="1160"/>
                  </a:lnTo>
                  <a:lnTo>
                    <a:pt x="978" y="1160"/>
                  </a:lnTo>
                  <a:lnTo>
                    <a:pt x="982" y="1156"/>
                  </a:lnTo>
                  <a:lnTo>
                    <a:pt x="986" y="1152"/>
                  </a:lnTo>
                  <a:lnTo>
                    <a:pt x="990" y="1148"/>
                  </a:lnTo>
                  <a:lnTo>
                    <a:pt x="996" y="1146"/>
                  </a:lnTo>
                  <a:lnTo>
                    <a:pt x="996" y="1146"/>
                  </a:lnTo>
                  <a:lnTo>
                    <a:pt x="1014" y="1142"/>
                  </a:lnTo>
                  <a:lnTo>
                    <a:pt x="1022" y="1140"/>
                  </a:lnTo>
                  <a:lnTo>
                    <a:pt x="1030" y="1136"/>
                  </a:lnTo>
                  <a:lnTo>
                    <a:pt x="1030" y="1136"/>
                  </a:lnTo>
                  <a:lnTo>
                    <a:pt x="1040" y="1126"/>
                  </a:lnTo>
                  <a:lnTo>
                    <a:pt x="1050" y="1118"/>
                  </a:lnTo>
                  <a:lnTo>
                    <a:pt x="1050" y="1118"/>
                  </a:lnTo>
                  <a:lnTo>
                    <a:pt x="1062" y="1108"/>
                  </a:lnTo>
                  <a:lnTo>
                    <a:pt x="1074" y="1096"/>
                  </a:lnTo>
                  <a:lnTo>
                    <a:pt x="1074" y="1096"/>
                  </a:lnTo>
                  <a:lnTo>
                    <a:pt x="1090" y="1084"/>
                  </a:lnTo>
                  <a:lnTo>
                    <a:pt x="1096" y="1076"/>
                  </a:lnTo>
                  <a:lnTo>
                    <a:pt x="1102" y="1068"/>
                  </a:lnTo>
                  <a:lnTo>
                    <a:pt x="1102" y="1068"/>
                  </a:lnTo>
                  <a:lnTo>
                    <a:pt x="1106" y="1060"/>
                  </a:lnTo>
                  <a:lnTo>
                    <a:pt x="1106" y="1052"/>
                  </a:lnTo>
                  <a:lnTo>
                    <a:pt x="1102" y="1046"/>
                  </a:lnTo>
                  <a:lnTo>
                    <a:pt x="1098" y="1042"/>
                  </a:lnTo>
                  <a:lnTo>
                    <a:pt x="1086" y="1034"/>
                  </a:lnTo>
                  <a:lnTo>
                    <a:pt x="1072" y="1028"/>
                  </a:lnTo>
                  <a:lnTo>
                    <a:pt x="1072" y="1028"/>
                  </a:lnTo>
                  <a:lnTo>
                    <a:pt x="1072" y="1018"/>
                  </a:lnTo>
                  <a:lnTo>
                    <a:pt x="1072" y="1008"/>
                  </a:lnTo>
                  <a:lnTo>
                    <a:pt x="1068" y="1000"/>
                  </a:lnTo>
                  <a:lnTo>
                    <a:pt x="1064" y="996"/>
                  </a:lnTo>
                  <a:lnTo>
                    <a:pt x="1062" y="996"/>
                  </a:lnTo>
                  <a:lnTo>
                    <a:pt x="1062" y="996"/>
                  </a:lnTo>
                  <a:lnTo>
                    <a:pt x="1058" y="996"/>
                  </a:lnTo>
                  <a:lnTo>
                    <a:pt x="1054" y="1000"/>
                  </a:lnTo>
                  <a:lnTo>
                    <a:pt x="1054" y="1000"/>
                  </a:lnTo>
                  <a:lnTo>
                    <a:pt x="1052" y="1002"/>
                  </a:lnTo>
                  <a:lnTo>
                    <a:pt x="1052" y="1004"/>
                  </a:lnTo>
                  <a:lnTo>
                    <a:pt x="1048" y="1010"/>
                  </a:lnTo>
                  <a:lnTo>
                    <a:pt x="1048" y="1010"/>
                  </a:lnTo>
                  <a:lnTo>
                    <a:pt x="1044" y="1012"/>
                  </a:lnTo>
                  <a:lnTo>
                    <a:pt x="1040" y="1016"/>
                  </a:lnTo>
                  <a:lnTo>
                    <a:pt x="1040" y="1016"/>
                  </a:lnTo>
                  <a:lnTo>
                    <a:pt x="1028" y="1022"/>
                  </a:lnTo>
                  <a:lnTo>
                    <a:pt x="1020" y="1024"/>
                  </a:lnTo>
                  <a:lnTo>
                    <a:pt x="1012" y="1026"/>
                  </a:lnTo>
                  <a:lnTo>
                    <a:pt x="1012" y="1026"/>
                  </a:lnTo>
                  <a:lnTo>
                    <a:pt x="1010" y="1026"/>
                  </a:lnTo>
                  <a:lnTo>
                    <a:pt x="1010" y="1026"/>
                  </a:lnTo>
                  <a:lnTo>
                    <a:pt x="1006" y="1022"/>
                  </a:lnTo>
                  <a:lnTo>
                    <a:pt x="1002" y="1018"/>
                  </a:lnTo>
                  <a:lnTo>
                    <a:pt x="996" y="1004"/>
                  </a:lnTo>
                  <a:lnTo>
                    <a:pt x="992" y="990"/>
                  </a:lnTo>
                  <a:lnTo>
                    <a:pt x="988" y="980"/>
                  </a:lnTo>
                  <a:lnTo>
                    <a:pt x="988" y="980"/>
                  </a:lnTo>
                  <a:lnTo>
                    <a:pt x="984" y="974"/>
                  </a:lnTo>
                  <a:lnTo>
                    <a:pt x="980" y="970"/>
                  </a:lnTo>
                  <a:lnTo>
                    <a:pt x="976" y="968"/>
                  </a:lnTo>
                  <a:lnTo>
                    <a:pt x="972" y="962"/>
                  </a:lnTo>
                  <a:lnTo>
                    <a:pt x="972" y="962"/>
                  </a:lnTo>
                  <a:lnTo>
                    <a:pt x="974" y="954"/>
                  </a:lnTo>
                  <a:lnTo>
                    <a:pt x="974" y="948"/>
                  </a:lnTo>
                  <a:lnTo>
                    <a:pt x="974" y="948"/>
                  </a:lnTo>
                  <a:lnTo>
                    <a:pt x="972" y="944"/>
                  </a:lnTo>
                  <a:lnTo>
                    <a:pt x="970" y="940"/>
                  </a:lnTo>
                  <a:lnTo>
                    <a:pt x="966" y="936"/>
                  </a:lnTo>
                  <a:lnTo>
                    <a:pt x="966" y="932"/>
                  </a:lnTo>
                  <a:lnTo>
                    <a:pt x="966" y="932"/>
                  </a:lnTo>
                  <a:lnTo>
                    <a:pt x="966" y="928"/>
                  </a:lnTo>
                  <a:lnTo>
                    <a:pt x="968" y="926"/>
                  </a:lnTo>
                  <a:lnTo>
                    <a:pt x="974" y="924"/>
                  </a:lnTo>
                  <a:lnTo>
                    <a:pt x="974" y="924"/>
                  </a:lnTo>
                  <a:lnTo>
                    <a:pt x="980" y="926"/>
                  </a:lnTo>
                  <a:lnTo>
                    <a:pt x="980" y="926"/>
                  </a:lnTo>
                  <a:lnTo>
                    <a:pt x="984" y="930"/>
                  </a:lnTo>
                  <a:lnTo>
                    <a:pt x="986" y="934"/>
                  </a:lnTo>
                  <a:lnTo>
                    <a:pt x="988" y="940"/>
                  </a:lnTo>
                  <a:lnTo>
                    <a:pt x="992" y="944"/>
                  </a:lnTo>
                  <a:lnTo>
                    <a:pt x="992" y="944"/>
                  </a:lnTo>
                  <a:lnTo>
                    <a:pt x="996" y="950"/>
                  </a:lnTo>
                  <a:lnTo>
                    <a:pt x="1002" y="956"/>
                  </a:lnTo>
                  <a:lnTo>
                    <a:pt x="1016" y="964"/>
                  </a:lnTo>
                  <a:lnTo>
                    <a:pt x="1016" y="964"/>
                  </a:lnTo>
                  <a:lnTo>
                    <a:pt x="1020" y="970"/>
                  </a:lnTo>
                  <a:lnTo>
                    <a:pt x="1022" y="978"/>
                  </a:lnTo>
                  <a:lnTo>
                    <a:pt x="1026" y="984"/>
                  </a:lnTo>
                  <a:lnTo>
                    <a:pt x="1030" y="988"/>
                  </a:lnTo>
                  <a:lnTo>
                    <a:pt x="1030" y="988"/>
                  </a:lnTo>
                  <a:lnTo>
                    <a:pt x="1036" y="990"/>
                  </a:lnTo>
                  <a:lnTo>
                    <a:pt x="1036" y="990"/>
                  </a:lnTo>
                  <a:lnTo>
                    <a:pt x="1042" y="988"/>
                  </a:lnTo>
                  <a:lnTo>
                    <a:pt x="1048" y="984"/>
                  </a:lnTo>
                  <a:lnTo>
                    <a:pt x="1054" y="980"/>
                  </a:lnTo>
                  <a:lnTo>
                    <a:pt x="1062" y="976"/>
                  </a:lnTo>
                  <a:lnTo>
                    <a:pt x="1062" y="976"/>
                  </a:lnTo>
                  <a:lnTo>
                    <a:pt x="1068" y="976"/>
                  </a:lnTo>
                  <a:lnTo>
                    <a:pt x="1068" y="976"/>
                  </a:lnTo>
                  <a:lnTo>
                    <a:pt x="1072" y="976"/>
                  </a:lnTo>
                  <a:lnTo>
                    <a:pt x="1072" y="978"/>
                  </a:lnTo>
                  <a:lnTo>
                    <a:pt x="1074" y="982"/>
                  </a:lnTo>
                  <a:lnTo>
                    <a:pt x="1072" y="990"/>
                  </a:lnTo>
                  <a:lnTo>
                    <a:pt x="1072" y="996"/>
                  </a:lnTo>
                  <a:lnTo>
                    <a:pt x="1072" y="996"/>
                  </a:lnTo>
                  <a:lnTo>
                    <a:pt x="1076" y="1002"/>
                  </a:lnTo>
                  <a:lnTo>
                    <a:pt x="1080" y="1006"/>
                  </a:lnTo>
                  <a:lnTo>
                    <a:pt x="1092" y="1010"/>
                  </a:lnTo>
                  <a:lnTo>
                    <a:pt x="1106" y="1014"/>
                  </a:lnTo>
                  <a:lnTo>
                    <a:pt x="1120" y="1014"/>
                  </a:lnTo>
                  <a:lnTo>
                    <a:pt x="1120" y="1014"/>
                  </a:lnTo>
                  <a:lnTo>
                    <a:pt x="1130" y="1014"/>
                  </a:lnTo>
                  <a:lnTo>
                    <a:pt x="1130" y="1014"/>
                  </a:lnTo>
                  <a:lnTo>
                    <a:pt x="1166" y="1012"/>
                  </a:lnTo>
                  <a:lnTo>
                    <a:pt x="1166" y="1012"/>
                  </a:lnTo>
                  <a:lnTo>
                    <a:pt x="1194" y="1010"/>
                  </a:lnTo>
                  <a:lnTo>
                    <a:pt x="1194" y="1010"/>
                  </a:lnTo>
                  <a:lnTo>
                    <a:pt x="1200" y="1012"/>
                  </a:lnTo>
                  <a:lnTo>
                    <a:pt x="1200" y="1012"/>
                  </a:lnTo>
                  <a:lnTo>
                    <a:pt x="1202" y="1014"/>
                  </a:lnTo>
                  <a:lnTo>
                    <a:pt x="1204" y="1016"/>
                  </a:lnTo>
                  <a:lnTo>
                    <a:pt x="1204" y="1024"/>
                  </a:lnTo>
                  <a:lnTo>
                    <a:pt x="1204" y="1032"/>
                  </a:lnTo>
                  <a:lnTo>
                    <a:pt x="1206" y="1038"/>
                  </a:lnTo>
                  <a:lnTo>
                    <a:pt x="1206" y="1038"/>
                  </a:lnTo>
                  <a:lnTo>
                    <a:pt x="1212" y="1042"/>
                  </a:lnTo>
                  <a:lnTo>
                    <a:pt x="1218" y="1046"/>
                  </a:lnTo>
                  <a:lnTo>
                    <a:pt x="1232" y="1052"/>
                  </a:lnTo>
                  <a:lnTo>
                    <a:pt x="1232" y="1052"/>
                  </a:lnTo>
                  <a:lnTo>
                    <a:pt x="1222" y="1058"/>
                  </a:lnTo>
                  <a:lnTo>
                    <a:pt x="1218" y="1060"/>
                  </a:lnTo>
                  <a:lnTo>
                    <a:pt x="1216" y="1064"/>
                  </a:lnTo>
                  <a:lnTo>
                    <a:pt x="1216" y="1064"/>
                  </a:lnTo>
                  <a:lnTo>
                    <a:pt x="1224" y="1070"/>
                  </a:lnTo>
                  <a:lnTo>
                    <a:pt x="1230" y="1078"/>
                  </a:lnTo>
                  <a:lnTo>
                    <a:pt x="1230" y="1078"/>
                  </a:lnTo>
                  <a:lnTo>
                    <a:pt x="1236" y="1086"/>
                  </a:lnTo>
                  <a:lnTo>
                    <a:pt x="1238" y="1090"/>
                  </a:lnTo>
                  <a:lnTo>
                    <a:pt x="1244" y="1092"/>
                  </a:lnTo>
                  <a:lnTo>
                    <a:pt x="1244" y="1092"/>
                  </a:lnTo>
                  <a:lnTo>
                    <a:pt x="1244" y="1092"/>
                  </a:lnTo>
                  <a:lnTo>
                    <a:pt x="1244" y="1092"/>
                  </a:lnTo>
                  <a:lnTo>
                    <a:pt x="1250" y="1090"/>
                  </a:lnTo>
                  <a:lnTo>
                    <a:pt x="1254" y="1088"/>
                  </a:lnTo>
                  <a:lnTo>
                    <a:pt x="1260" y="1080"/>
                  </a:lnTo>
                  <a:lnTo>
                    <a:pt x="1268" y="1072"/>
                  </a:lnTo>
                  <a:lnTo>
                    <a:pt x="1270" y="1070"/>
                  </a:lnTo>
                  <a:lnTo>
                    <a:pt x="1276" y="1068"/>
                  </a:lnTo>
                  <a:lnTo>
                    <a:pt x="1276" y="1068"/>
                  </a:lnTo>
                  <a:lnTo>
                    <a:pt x="1278" y="1074"/>
                  </a:lnTo>
                  <a:lnTo>
                    <a:pt x="1278" y="1082"/>
                  </a:lnTo>
                  <a:lnTo>
                    <a:pt x="1278" y="1096"/>
                  </a:lnTo>
                  <a:lnTo>
                    <a:pt x="1276" y="1112"/>
                  </a:lnTo>
                  <a:lnTo>
                    <a:pt x="1276" y="1126"/>
                  </a:lnTo>
                  <a:lnTo>
                    <a:pt x="1276" y="1126"/>
                  </a:lnTo>
                  <a:lnTo>
                    <a:pt x="1276" y="1152"/>
                  </a:lnTo>
                  <a:lnTo>
                    <a:pt x="1276" y="1178"/>
                  </a:lnTo>
                  <a:lnTo>
                    <a:pt x="1276" y="1190"/>
                  </a:lnTo>
                  <a:lnTo>
                    <a:pt x="1278" y="1202"/>
                  </a:lnTo>
                  <a:lnTo>
                    <a:pt x="1282" y="1214"/>
                  </a:lnTo>
                  <a:lnTo>
                    <a:pt x="1286" y="1226"/>
                  </a:lnTo>
                  <a:lnTo>
                    <a:pt x="1286" y="1226"/>
                  </a:lnTo>
                  <a:lnTo>
                    <a:pt x="1290" y="1236"/>
                  </a:lnTo>
                  <a:lnTo>
                    <a:pt x="1290" y="1248"/>
                  </a:lnTo>
                  <a:lnTo>
                    <a:pt x="1292" y="1260"/>
                  </a:lnTo>
                  <a:lnTo>
                    <a:pt x="1294" y="1272"/>
                  </a:lnTo>
                  <a:lnTo>
                    <a:pt x="1294" y="1272"/>
                  </a:lnTo>
                  <a:lnTo>
                    <a:pt x="1298" y="1276"/>
                  </a:lnTo>
                  <a:lnTo>
                    <a:pt x="1302" y="1278"/>
                  </a:lnTo>
                  <a:lnTo>
                    <a:pt x="1302" y="1278"/>
                  </a:lnTo>
                  <a:lnTo>
                    <a:pt x="1310" y="1276"/>
                  </a:lnTo>
                  <a:lnTo>
                    <a:pt x="1318" y="1270"/>
                  </a:lnTo>
                  <a:lnTo>
                    <a:pt x="1334" y="1260"/>
                  </a:lnTo>
                  <a:lnTo>
                    <a:pt x="1334" y="1260"/>
                  </a:lnTo>
                  <a:lnTo>
                    <a:pt x="1340" y="1256"/>
                  </a:lnTo>
                  <a:lnTo>
                    <a:pt x="1344" y="1250"/>
                  </a:lnTo>
                  <a:lnTo>
                    <a:pt x="1352" y="1236"/>
                  </a:lnTo>
                  <a:lnTo>
                    <a:pt x="1358" y="1220"/>
                  </a:lnTo>
                  <a:lnTo>
                    <a:pt x="1360" y="1208"/>
                  </a:lnTo>
                  <a:lnTo>
                    <a:pt x="1360" y="1208"/>
                  </a:lnTo>
                  <a:lnTo>
                    <a:pt x="1364" y="1194"/>
                  </a:lnTo>
                  <a:lnTo>
                    <a:pt x="1370" y="1180"/>
                  </a:lnTo>
                  <a:lnTo>
                    <a:pt x="1378" y="1168"/>
                  </a:lnTo>
                  <a:lnTo>
                    <a:pt x="1388" y="1156"/>
                  </a:lnTo>
                  <a:lnTo>
                    <a:pt x="1388" y="1156"/>
                  </a:lnTo>
                  <a:lnTo>
                    <a:pt x="1406" y="1146"/>
                  </a:lnTo>
                  <a:lnTo>
                    <a:pt x="1414" y="1142"/>
                  </a:lnTo>
                  <a:lnTo>
                    <a:pt x="1422" y="1136"/>
                  </a:lnTo>
                  <a:lnTo>
                    <a:pt x="1422" y="1136"/>
                  </a:lnTo>
                  <a:lnTo>
                    <a:pt x="1432" y="1126"/>
                  </a:lnTo>
                  <a:lnTo>
                    <a:pt x="1444" y="1118"/>
                  </a:lnTo>
                  <a:lnTo>
                    <a:pt x="1444" y="1118"/>
                  </a:lnTo>
                  <a:lnTo>
                    <a:pt x="1458" y="1108"/>
                  </a:lnTo>
                  <a:lnTo>
                    <a:pt x="1464" y="1104"/>
                  </a:lnTo>
                  <a:lnTo>
                    <a:pt x="1468" y="1096"/>
                  </a:lnTo>
                  <a:lnTo>
                    <a:pt x="1468" y="1096"/>
                  </a:lnTo>
                  <a:lnTo>
                    <a:pt x="1470" y="1088"/>
                  </a:lnTo>
                  <a:lnTo>
                    <a:pt x="1472" y="1082"/>
                  </a:lnTo>
                  <a:lnTo>
                    <a:pt x="1474" y="1080"/>
                  </a:lnTo>
                  <a:lnTo>
                    <a:pt x="1476" y="1080"/>
                  </a:lnTo>
                  <a:lnTo>
                    <a:pt x="1484" y="1078"/>
                  </a:lnTo>
                  <a:lnTo>
                    <a:pt x="1484" y="1078"/>
                  </a:lnTo>
                  <a:lnTo>
                    <a:pt x="1486" y="1078"/>
                  </a:lnTo>
                  <a:lnTo>
                    <a:pt x="1486" y="1078"/>
                  </a:lnTo>
                  <a:lnTo>
                    <a:pt x="1500" y="1080"/>
                  </a:lnTo>
                  <a:lnTo>
                    <a:pt x="1500" y="1080"/>
                  </a:lnTo>
                  <a:lnTo>
                    <a:pt x="1504" y="1080"/>
                  </a:lnTo>
                  <a:lnTo>
                    <a:pt x="1504" y="1080"/>
                  </a:lnTo>
                  <a:lnTo>
                    <a:pt x="1512" y="1076"/>
                  </a:lnTo>
                  <a:lnTo>
                    <a:pt x="1518" y="1070"/>
                  </a:lnTo>
                  <a:lnTo>
                    <a:pt x="1518" y="1070"/>
                  </a:lnTo>
                  <a:lnTo>
                    <a:pt x="1526" y="1068"/>
                  </a:lnTo>
                  <a:lnTo>
                    <a:pt x="1526" y="1068"/>
                  </a:lnTo>
                  <a:lnTo>
                    <a:pt x="1532" y="1070"/>
                  </a:lnTo>
                  <a:lnTo>
                    <a:pt x="1536" y="1072"/>
                  </a:lnTo>
                  <a:lnTo>
                    <a:pt x="1536" y="1072"/>
                  </a:lnTo>
                  <a:lnTo>
                    <a:pt x="1540" y="1078"/>
                  </a:lnTo>
                  <a:lnTo>
                    <a:pt x="1540" y="1082"/>
                  </a:lnTo>
                  <a:lnTo>
                    <a:pt x="1540" y="1094"/>
                  </a:lnTo>
                  <a:lnTo>
                    <a:pt x="1540" y="1094"/>
                  </a:lnTo>
                  <a:lnTo>
                    <a:pt x="1540" y="1098"/>
                  </a:lnTo>
                  <a:lnTo>
                    <a:pt x="1542" y="1100"/>
                  </a:lnTo>
                  <a:lnTo>
                    <a:pt x="1546" y="1106"/>
                  </a:lnTo>
                  <a:lnTo>
                    <a:pt x="1546" y="1106"/>
                  </a:lnTo>
                  <a:lnTo>
                    <a:pt x="1550" y="1110"/>
                  </a:lnTo>
                  <a:lnTo>
                    <a:pt x="1552" y="1116"/>
                  </a:lnTo>
                  <a:lnTo>
                    <a:pt x="1552" y="1116"/>
                  </a:lnTo>
                  <a:lnTo>
                    <a:pt x="1558" y="1118"/>
                  </a:lnTo>
                  <a:lnTo>
                    <a:pt x="1562" y="1122"/>
                  </a:lnTo>
                  <a:lnTo>
                    <a:pt x="1562" y="1122"/>
                  </a:lnTo>
                  <a:lnTo>
                    <a:pt x="1564" y="1130"/>
                  </a:lnTo>
                  <a:lnTo>
                    <a:pt x="1564" y="1138"/>
                  </a:lnTo>
                  <a:lnTo>
                    <a:pt x="1564" y="1138"/>
                  </a:lnTo>
                  <a:lnTo>
                    <a:pt x="1560" y="1150"/>
                  </a:lnTo>
                  <a:lnTo>
                    <a:pt x="1558" y="1162"/>
                  </a:lnTo>
                  <a:lnTo>
                    <a:pt x="1558" y="1162"/>
                  </a:lnTo>
                  <a:lnTo>
                    <a:pt x="1558" y="1168"/>
                  </a:lnTo>
                  <a:lnTo>
                    <a:pt x="1560" y="1170"/>
                  </a:lnTo>
                  <a:lnTo>
                    <a:pt x="1562" y="1172"/>
                  </a:lnTo>
                  <a:lnTo>
                    <a:pt x="1566" y="1174"/>
                  </a:lnTo>
                  <a:lnTo>
                    <a:pt x="1566" y="1174"/>
                  </a:lnTo>
                  <a:lnTo>
                    <a:pt x="1566" y="1174"/>
                  </a:lnTo>
                  <a:lnTo>
                    <a:pt x="1566" y="1174"/>
                  </a:lnTo>
                  <a:lnTo>
                    <a:pt x="1574" y="1172"/>
                  </a:lnTo>
                  <a:lnTo>
                    <a:pt x="1580" y="1164"/>
                  </a:lnTo>
                  <a:lnTo>
                    <a:pt x="1588" y="1158"/>
                  </a:lnTo>
                  <a:lnTo>
                    <a:pt x="1588" y="1156"/>
                  </a:lnTo>
                  <a:lnTo>
                    <a:pt x="1588" y="1156"/>
                  </a:lnTo>
                  <a:lnTo>
                    <a:pt x="1594" y="1158"/>
                  </a:lnTo>
                  <a:lnTo>
                    <a:pt x="1598" y="1164"/>
                  </a:lnTo>
                  <a:lnTo>
                    <a:pt x="1600" y="1176"/>
                  </a:lnTo>
                  <a:lnTo>
                    <a:pt x="1600" y="1176"/>
                  </a:lnTo>
                  <a:lnTo>
                    <a:pt x="1600" y="1190"/>
                  </a:lnTo>
                  <a:lnTo>
                    <a:pt x="1600" y="1196"/>
                  </a:lnTo>
                  <a:lnTo>
                    <a:pt x="1600" y="1198"/>
                  </a:lnTo>
                  <a:lnTo>
                    <a:pt x="1602" y="1198"/>
                  </a:lnTo>
                  <a:lnTo>
                    <a:pt x="1602" y="1198"/>
                  </a:lnTo>
                  <a:lnTo>
                    <a:pt x="1606" y="1198"/>
                  </a:lnTo>
                  <a:lnTo>
                    <a:pt x="1606" y="1198"/>
                  </a:lnTo>
                  <a:lnTo>
                    <a:pt x="1606" y="1198"/>
                  </a:lnTo>
                  <a:lnTo>
                    <a:pt x="1608" y="1204"/>
                  </a:lnTo>
                  <a:lnTo>
                    <a:pt x="1610" y="1212"/>
                  </a:lnTo>
                  <a:lnTo>
                    <a:pt x="1608" y="1228"/>
                  </a:lnTo>
                  <a:lnTo>
                    <a:pt x="1606" y="1244"/>
                  </a:lnTo>
                  <a:lnTo>
                    <a:pt x="1602" y="1258"/>
                  </a:lnTo>
                  <a:lnTo>
                    <a:pt x="1602" y="1258"/>
                  </a:lnTo>
                  <a:lnTo>
                    <a:pt x="1596" y="1272"/>
                  </a:lnTo>
                  <a:lnTo>
                    <a:pt x="1592" y="1278"/>
                  </a:lnTo>
                  <a:lnTo>
                    <a:pt x="1592" y="1284"/>
                  </a:lnTo>
                  <a:lnTo>
                    <a:pt x="1592" y="1284"/>
                  </a:lnTo>
                  <a:lnTo>
                    <a:pt x="1594" y="1290"/>
                  </a:lnTo>
                  <a:lnTo>
                    <a:pt x="1596" y="1296"/>
                  </a:lnTo>
                  <a:lnTo>
                    <a:pt x="1604" y="1306"/>
                  </a:lnTo>
                  <a:lnTo>
                    <a:pt x="1604" y="1306"/>
                  </a:lnTo>
                  <a:lnTo>
                    <a:pt x="1610" y="1318"/>
                  </a:lnTo>
                  <a:lnTo>
                    <a:pt x="1612" y="1332"/>
                  </a:lnTo>
                  <a:lnTo>
                    <a:pt x="1614" y="1362"/>
                  </a:lnTo>
                  <a:lnTo>
                    <a:pt x="1614" y="1362"/>
                  </a:lnTo>
                  <a:lnTo>
                    <a:pt x="1616" y="1368"/>
                  </a:lnTo>
                  <a:lnTo>
                    <a:pt x="1620" y="1374"/>
                  </a:lnTo>
                  <a:lnTo>
                    <a:pt x="1630" y="1382"/>
                  </a:lnTo>
                  <a:lnTo>
                    <a:pt x="1630" y="1382"/>
                  </a:lnTo>
                  <a:lnTo>
                    <a:pt x="1634" y="1390"/>
                  </a:lnTo>
                  <a:lnTo>
                    <a:pt x="1640" y="1396"/>
                  </a:lnTo>
                  <a:lnTo>
                    <a:pt x="1644" y="1404"/>
                  </a:lnTo>
                  <a:lnTo>
                    <a:pt x="1650" y="1410"/>
                  </a:lnTo>
                  <a:lnTo>
                    <a:pt x="1650" y="1410"/>
                  </a:lnTo>
                  <a:lnTo>
                    <a:pt x="1654" y="1384"/>
                  </a:lnTo>
                  <a:lnTo>
                    <a:pt x="1656" y="1358"/>
                  </a:lnTo>
                  <a:lnTo>
                    <a:pt x="1656" y="1348"/>
                  </a:lnTo>
                  <a:lnTo>
                    <a:pt x="1654" y="1336"/>
                  </a:lnTo>
                  <a:lnTo>
                    <a:pt x="1650" y="1324"/>
                  </a:lnTo>
                  <a:lnTo>
                    <a:pt x="1644" y="1314"/>
                  </a:lnTo>
                  <a:lnTo>
                    <a:pt x="1644" y="1314"/>
                  </a:lnTo>
                  <a:lnTo>
                    <a:pt x="1636" y="1304"/>
                  </a:lnTo>
                  <a:lnTo>
                    <a:pt x="1628" y="1292"/>
                  </a:lnTo>
                  <a:lnTo>
                    <a:pt x="1624" y="1282"/>
                  </a:lnTo>
                  <a:lnTo>
                    <a:pt x="1624" y="1268"/>
                  </a:lnTo>
                  <a:lnTo>
                    <a:pt x="1624" y="1268"/>
                  </a:lnTo>
                  <a:lnTo>
                    <a:pt x="1626" y="1254"/>
                  </a:lnTo>
                  <a:lnTo>
                    <a:pt x="1626" y="1240"/>
                  </a:lnTo>
                  <a:lnTo>
                    <a:pt x="1626" y="1240"/>
                  </a:lnTo>
                  <a:lnTo>
                    <a:pt x="1626" y="1226"/>
                  </a:lnTo>
                  <a:lnTo>
                    <a:pt x="1626" y="1220"/>
                  </a:lnTo>
                  <a:lnTo>
                    <a:pt x="1630" y="1212"/>
                  </a:lnTo>
                  <a:lnTo>
                    <a:pt x="1630" y="1212"/>
                  </a:lnTo>
                  <a:lnTo>
                    <a:pt x="1634" y="1218"/>
                  </a:lnTo>
                  <a:lnTo>
                    <a:pt x="1638" y="1222"/>
                  </a:lnTo>
                  <a:lnTo>
                    <a:pt x="1642" y="1234"/>
                  </a:lnTo>
                  <a:lnTo>
                    <a:pt x="1646" y="1244"/>
                  </a:lnTo>
                  <a:lnTo>
                    <a:pt x="1650" y="1250"/>
                  </a:lnTo>
                  <a:lnTo>
                    <a:pt x="1654" y="1254"/>
                  </a:lnTo>
                  <a:lnTo>
                    <a:pt x="1654" y="1254"/>
                  </a:lnTo>
                  <a:lnTo>
                    <a:pt x="1658" y="1256"/>
                  </a:lnTo>
                  <a:lnTo>
                    <a:pt x="1662" y="1258"/>
                  </a:lnTo>
                  <a:lnTo>
                    <a:pt x="1668" y="1260"/>
                  </a:lnTo>
                  <a:lnTo>
                    <a:pt x="1672" y="1262"/>
                  </a:lnTo>
                  <a:lnTo>
                    <a:pt x="1672" y="1262"/>
                  </a:lnTo>
                  <a:lnTo>
                    <a:pt x="1674" y="1268"/>
                  </a:lnTo>
                  <a:lnTo>
                    <a:pt x="1676" y="1274"/>
                  </a:lnTo>
                  <a:lnTo>
                    <a:pt x="1676" y="1288"/>
                  </a:lnTo>
                  <a:lnTo>
                    <a:pt x="1676" y="1288"/>
                  </a:lnTo>
                  <a:lnTo>
                    <a:pt x="1680" y="1290"/>
                  </a:lnTo>
                  <a:lnTo>
                    <a:pt x="1684" y="1292"/>
                  </a:lnTo>
                  <a:lnTo>
                    <a:pt x="1684" y="1292"/>
                  </a:lnTo>
                  <a:lnTo>
                    <a:pt x="1688" y="1290"/>
                  </a:lnTo>
                  <a:lnTo>
                    <a:pt x="1694" y="1288"/>
                  </a:lnTo>
                  <a:lnTo>
                    <a:pt x="1706" y="1280"/>
                  </a:lnTo>
                  <a:lnTo>
                    <a:pt x="1716" y="1272"/>
                  </a:lnTo>
                  <a:lnTo>
                    <a:pt x="1726" y="1266"/>
                  </a:lnTo>
                  <a:lnTo>
                    <a:pt x="1726" y="1266"/>
                  </a:lnTo>
                  <a:lnTo>
                    <a:pt x="1742" y="1260"/>
                  </a:lnTo>
                  <a:lnTo>
                    <a:pt x="1746" y="1256"/>
                  </a:lnTo>
                  <a:lnTo>
                    <a:pt x="1750" y="1250"/>
                  </a:lnTo>
                  <a:lnTo>
                    <a:pt x="1754" y="1240"/>
                  </a:lnTo>
                  <a:lnTo>
                    <a:pt x="1756" y="1226"/>
                  </a:lnTo>
                  <a:lnTo>
                    <a:pt x="1756" y="1226"/>
                  </a:lnTo>
                  <a:lnTo>
                    <a:pt x="1760" y="1194"/>
                  </a:lnTo>
                  <a:lnTo>
                    <a:pt x="1760" y="1194"/>
                  </a:lnTo>
                  <a:lnTo>
                    <a:pt x="1760" y="1184"/>
                  </a:lnTo>
                  <a:lnTo>
                    <a:pt x="1760" y="1178"/>
                  </a:lnTo>
                  <a:lnTo>
                    <a:pt x="1756" y="1174"/>
                  </a:lnTo>
                  <a:lnTo>
                    <a:pt x="1750" y="1168"/>
                  </a:lnTo>
                  <a:lnTo>
                    <a:pt x="1750" y="1168"/>
                  </a:lnTo>
                  <a:lnTo>
                    <a:pt x="1742" y="1160"/>
                  </a:lnTo>
                  <a:lnTo>
                    <a:pt x="1732" y="1148"/>
                  </a:lnTo>
                  <a:lnTo>
                    <a:pt x="1724" y="1134"/>
                  </a:lnTo>
                  <a:lnTo>
                    <a:pt x="1722" y="1128"/>
                  </a:lnTo>
                  <a:lnTo>
                    <a:pt x="1722" y="1122"/>
                  </a:lnTo>
                  <a:lnTo>
                    <a:pt x="1722" y="1122"/>
                  </a:lnTo>
                  <a:lnTo>
                    <a:pt x="1726" y="1112"/>
                  </a:lnTo>
                  <a:lnTo>
                    <a:pt x="1736" y="1098"/>
                  </a:lnTo>
                  <a:lnTo>
                    <a:pt x="1750" y="1086"/>
                  </a:lnTo>
                  <a:lnTo>
                    <a:pt x="1756" y="1082"/>
                  </a:lnTo>
                  <a:lnTo>
                    <a:pt x="1762" y="1080"/>
                  </a:lnTo>
                  <a:lnTo>
                    <a:pt x="1762" y="1080"/>
                  </a:lnTo>
                  <a:lnTo>
                    <a:pt x="1766" y="1080"/>
                  </a:lnTo>
                  <a:lnTo>
                    <a:pt x="1766" y="1080"/>
                  </a:lnTo>
                  <a:lnTo>
                    <a:pt x="1770" y="1080"/>
                  </a:lnTo>
                  <a:lnTo>
                    <a:pt x="1772" y="1082"/>
                  </a:lnTo>
                  <a:lnTo>
                    <a:pt x="1772" y="1086"/>
                  </a:lnTo>
                  <a:lnTo>
                    <a:pt x="1770" y="1092"/>
                  </a:lnTo>
                  <a:lnTo>
                    <a:pt x="1768" y="1096"/>
                  </a:lnTo>
                  <a:lnTo>
                    <a:pt x="1770" y="1098"/>
                  </a:lnTo>
                  <a:lnTo>
                    <a:pt x="1770" y="1098"/>
                  </a:lnTo>
                  <a:lnTo>
                    <a:pt x="1772" y="1104"/>
                  </a:lnTo>
                  <a:lnTo>
                    <a:pt x="1776" y="1104"/>
                  </a:lnTo>
                  <a:lnTo>
                    <a:pt x="1776" y="1104"/>
                  </a:lnTo>
                  <a:lnTo>
                    <a:pt x="1780" y="1104"/>
                  </a:lnTo>
                  <a:lnTo>
                    <a:pt x="1782" y="1100"/>
                  </a:lnTo>
                  <a:lnTo>
                    <a:pt x="1788" y="1092"/>
                  </a:lnTo>
                  <a:lnTo>
                    <a:pt x="1788" y="1092"/>
                  </a:lnTo>
                  <a:lnTo>
                    <a:pt x="1800" y="1086"/>
                  </a:lnTo>
                  <a:lnTo>
                    <a:pt x="1814" y="1080"/>
                  </a:lnTo>
                  <a:lnTo>
                    <a:pt x="1814" y="1080"/>
                  </a:lnTo>
                  <a:lnTo>
                    <a:pt x="1820" y="1076"/>
                  </a:lnTo>
                  <a:lnTo>
                    <a:pt x="1828" y="1076"/>
                  </a:lnTo>
                  <a:lnTo>
                    <a:pt x="1842" y="1074"/>
                  </a:lnTo>
                  <a:lnTo>
                    <a:pt x="1842" y="1074"/>
                  </a:lnTo>
                  <a:lnTo>
                    <a:pt x="1858" y="1070"/>
                  </a:lnTo>
                  <a:lnTo>
                    <a:pt x="1872" y="1062"/>
                  </a:lnTo>
                  <a:lnTo>
                    <a:pt x="1884" y="1052"/>
                  </a:lnTo>
                  <a:lnTo>
                    <a:pt x="1896" y="1042"/>
                  </a:lnTo>
                  <a:lnTo>
                    <a:pt x="1896" y="1042"/>
                  </a:lnTo>
                  <a:lnTo>
                    <a:pt x="1908" y="1032"/>
                  </a:lnTo>
                  <a:lnTo>
                    <a:pt x="1914" y="1026"/>
                  </a:lnTo>
                  <a:lnTo>
                    <a:pt x="1920" y="1018"/>
                  </a:lnTo>
                  <a:lnTo>
                    <a:pt x="1920" y="1018"/>
                  </a:lnTo>
                  <a:lnTo>
                    <a:pt x="1926" y="1006"/>
                  </a:lnTo>
                  <a:lnTo>
                    <a:pt x="1930" y="1000"/>
                  </a:lnTo>
                  <a:lnTo>
                    <a:pt x="1936" y="994"/>
                  </a:lnTo>
                  <a:lnTo>
                    <a:pt x="1936" y="994"/>
                  </a:lnTo>
                  <a:lnTo>
                    <a:pt x="1948" y="984"/>
                  </a:lnTo>
                  <a:lnTo>
                    <a:pt x="1952" y="978"/>
                  </a:lnTo>
                  <a:lnTo>
                    <a:pt x="1956" y="970"/>
                  </a:lnTo>
                  <a:lnTo>
                    <a:pt x="1956" y="970"/>
                  </a:lnTo>
                  <a:lnTo>
                    <a:pt x="1958" y="956"/>
                  </a:lnTo>
                  <a:lnTo>
                    <a:pt x="1958" y="940"/>
                  </a:lnTo>
                  <a:lnTo>
                    <a:pt x="1958" y="940"/>
                  </a:lnTo>
                  <a:lnTo>
                    <a:pt x="1960" y="920"/>
                  </a:lnTo>
                  <a:lnTo>
                    <a:pt x="1960" y="912"/>
                  </a:lnTo>
                  <a:lnTo>
                    <a:pt x="1956" y="902"/>
                  </a:lnTo>
                  <a:lnTo>
                    <a:pt x="1956" y="902"/>
                  </a:lnTo>
                  <a:lnTo>
                    <a:pt x="1950" y="886"/>
                  </a:lnTo>
                  <a:lnTo>
                    <a:pt x="1950" y="886"/>
                  </a:lnTo>
                  <a:lnTo>
                    <a:pt x="1944" y="880"/>
                  </a:lnTo>
                  <a:lnTo>
                    <a:pt x="1940" y="876"/>
                  </a:lnTo>
                  <a:lnTo>
                    <a:pt x="1940" y="876"/>
                  </a:lnTo>
                  <a:lnTo>
                    <a:pt x="1938" y="872"/>
                  </a:lnTo>
                  <a:lnTo>
                    <a:pt x="1940" y="868"/>
                  </a:lnTo>
                  <a:lnTo>
                    <a:pt x="1942" y="858"/>
                  </a:lnTo>
                  <a:lnTo>
                    <a:pt x="1942" y="858"/>
                  </a:lnTo>
                  <a:lnTo>
                    <a:pt x="1948" y="852"/>
                  </a:lnTo>
                  <a:lnTo>
                    <a:pt x="1956" y="848"/>
                  </a:lnTo>
                  <a:lnTo>
                    <a:pt x="1956" y="848"/>
                  </a:lnTo>
                  <a:lnTo>
                    <a:pt x="1964" y="840"/>
                  </a:lnTo>
                  <a:lnTo>
                    <a:pt x="1966" y="838"/>
                  </a:lnTo>
                  <a:lnTo>
                    <a:pt x="1968" y="834"/>
                  </a:lnTo>
                  <a:lnTo>
                    <a:pt x="1966" y="832"/>
                  </a:lnTo>
                  <a:lnTo>
                    <a:pt x="1964" y="830"/>
                  </a:lnTo>
                  <a:lnTo>
                    <a:pt x="1958" y="828"/>
                  </a:lnTo>
                  <a:lnTo>
                    <a:pt x="1958" y="828"/>
                  </a:lnTo>
                  <a:lnTo>
                    <a:pt x="1952" y="828"/>
                  </a:lnTo>
                  <a:lnTo>
                    <a:pt x="1946" y="830"/>
                  </a:lnTo>
                  <a:lnTo>
                    <a:pt x="1946" y="830"/>
                  </a:lnTo>
                  <a:lnTo>
                    <a:pt x="1938" y="836"/>
                  </a:lnTo>
                  <a:lnTo>
                    <a:pt x="1932" y="838"/>
                  </a:lnTo>
                  <a:lnTo>
                    <a:pt x="1932" y="838"/>
                  </a:lnTo>
                  <a:lnTo>
                    <a:pt x="1930" y="836"/>
                  </a:lnTo>
                  <a:lnTo>
                    <a:pt x="1928" y="830"/>
                  </a:lnTo>
                  <a:lnTo>
                    <a:pt x="1928" y="830"/>
                  </a:lnTo>
                  <a:lnTo>
                    <a:pt x="1928" y="824"/>
                  </a:lnTo>
                  <a:lnTo>
                    <a:pt x="1926" y="820"/>
                  </a:lnTo>
                  <a:lnTo>
                    <a:pt x="1926" y="820"/>
                  </a:lnTo>
                  <a:lnTo>
                    <a:pt x="1922" y="816"/>
                  </a:lnTo>
                  <a:lnTo>
                    <a:pt x="1922" y="816"/>
                  </a:lnTo>
                  <a:lnTo>
                    <a:pt x="1920" y="812"/>
                  </a:lnTo>
                  <a:lnTo>
                    <a:pt x="1920" y="808"/>
                  </a:lnTo>
                  <a:lnTo>
                    <a:pt x="1922" y="804"/>
                  </a:lnTo>
                  <a:lnTo>
                    <a:pt x="1926" y="802"/>
                  </a:lnTo>
                  <a:lnTo>
                    <a:pt x="1926" y="802"/>
                  </a:lnTo>
                  <a:lnTo>
                    <a:pt x="1930" y="802"/>
                  </a:lnTo>
                  <a:lnTo>
                    <a:pt x="1930" y="802"/>
                  </a:lnTo>
                  <a:lnTo>
                    <a:pt x="1930" y="802"/>
                  </a:lnTo>
                  <a:lnTo>
                    <a:pt x="1930" y="802"/>
                  </a:lnTo>
                  <a:lnTo>
                    <a:pt x="1932" y="802"/>
                  </a:lnTo>
                  <a:lnTo>
                    <a:pt x="1932" y="802"/>
                  </a:lnTo>
                  <a:lnTo>
                    <a:pt x="1934" y="802"/>
                  </a:lnTo>
                  <a:lnTo>
                    <a:pt x="1936" y="800"/>
                  </a:lnTo>
                  <a:lnTo>
                    <a:pt x="1936" y="800"/>
                  </a:lnTo>
                  <a:lnTo>
                    <a:pt x="1938" y="796"/>
                  </a:lnTo>
                  <a:lnTo>
                    <a:pt x="1942" y="794"/>
                  </a:lnTo>
                  <a:lnTo>
                    <a:pt x="1942" y="794"/>
                  </a:lnTo>
                  <a:lnTo>
                    <a:pt x="1946" y="792"/>
                  </a:lnTo>
                  <a:lnTo>
                    <a:pt x="1950" y="790"/>
                  </a:lnTo>
                  <a:lnTo>
                    <a:pt x="1950" y="790"/>
                  </a:lnTo>
                  <a:lnTo>
                    <a:pt x="1952" y="786"/>
                  </a:lnTo>
                  <a:lnTo>
                    <a:pt x="1954" y="782"/>
                  </a:lnTo>
                  <a:lnTo>
                    <a:pt x="1956" y="778"/>
                  </a:lnTo>
                  <a:lnTo>
                    <a:pt x="1960" y="774"/>
                  </a:lnTo>
                  <a:lnTo>
                    <a:pt x="1960" y="774"/>
                  </a:lnTo>
                  <a:lnTo>
                    <a:pt x="1964" y="772"/>
                  </a:lnTo>
                  <a:lnTo>
                    <a:pt x="1964" y="772"/>
                  </a:lnTo>
                  <a:lnTo>
                    <a:pt x="1966" y="774"/>
                  </a:lnTo>
                  <a:lnTo>
                    <a:pt x="1970" y="776"/>
                  </a:lnTo>
                  <a:lnTo>
                    <a:pt x="1970" y="776"/>
                  </a:lnTo>
                  <a:lnTo>
                    <a:pt x="1972" y="778"/>
                  </a:lnTo>
                  <a:lnTo>
                    <a:pt x="1972" y="780"/>
                  </a:lnTo>
                  <a:lnTo>
                    <a:pt x="1968" y="788"/>
                  </a:lnTo>
                  <a:lnTo>
                    <a:pt x="1964" y="794"/>
                  </a:lnTo>
                  <a:lnTo>
                    <a:pt x="1964" y="800"/>
                  </a:lnTo>
                  <a:lnTo>
                    <a:pt x="1964" y="800"/>
                  </a:lnTo>
                  <a:lnTo>
                    <a:pt x="1966" y="806"/>
                  </a:lnTo>
                  <a:lnTo>
                    <a:pt x="1970" y="808"/>
                  </a:lnTo>
                  <a:lnTo>
                    <a:pt x="1970" y="808"/>
                  </a:lnTo>
                  <a:lnTo>
                    <a:pt x="1978" y="806"/>
                  </a:lnTo>
                  <a:lnTo>
                    <a:pt x="1986" y="802"/>
                  </a:lnTo>
                  <a:lnTo>
                    <a:pt x="1994" y="796"/>
                  </a:lnTo>
                  <a:lnTo>
                    <a:pt x="2000" y="794"/>
                  </a:lnTo>
                  <a:lnTo>
                    <a:pt x="2000" y="794"/>
                  </a:lnTo>
                  <a:lnTo>
                    <a:pt x="2002" y="794"/>
                  </a:lnTo>
                  <a:lnTo>
                    <a:pt x="2002" y="794"/>
                  </a:lnTo>
                  <a:lnTo>
                    <a:pt x="2008" y="794"/>
                  </a:lnTo>
                  <a:lnTo>
                    <a:pt x="2012" y="796"/>
                  </a:lnTo>
                  <a:lnTo>
                    <a:pt x="2014" y="800"/>
                  </a:lnTo>
                  <a:lnTo>
                    <a:pt x="2014" y="804"/>
                  </a:lnTo>
                  <a:lnTo>
                    <a:pt x="2014" y="804"/>
                  </a:lnTo>
                  <a:lnTo>
                    <a:pt x="2014" y="808"/>
                  </a:lnTo>
                  <a:lnTo>
                    <a:pt x="2014" y="812"/>
                  </a:lnTo>
                  <a:lnTo>
                    <a:pt x="2010" y="814"/>
                  </a:lnTo>
                  <a:lnTo>
                    <a:pt x="2006" y="814"/>
                  </a:lnTo>
                  <a:lnTo>
                    <a:pt x="2006" y="814"/>
                  </a:lnTo>
                  <a:lnTo>
                    <a:pt x="2004" y="814"/>
                  </a:lnTo>
                  <a:lnTo>
                    <a:pt x="2004" y="814"/>
                  </a:lnTo>
                  <a:lnTo>
                    <a:pt x="2004" y="824"/>
                  </a:lnTo>
                  <a:lnTo>
                    <a:pt x="2004" y="826"/>
                  </a:lnTo>
                  <a:lnTo>
                    <a:pt x="2008" y="826"/>
                  </a:lnTo>
                  <a:lnTo>
                    <a:pt x="2014" y="826"/>
                  </a:lnTo>
                  <a:lnTo>
                    <a:pt x="2020" y="830"/>
                  </a:lnTo>
                  <a:lnTo>
                    <a:pt x="2020" y="830"/>
                  </a:lnTo>
                  <a:lnTo>
                    <a:pt x="2024" y="834"/>
                  </a:lnTo>
                  <a:lnTo>
                    <a:pt x="2024" y="840"/>
                  </a:lnTo>
                  <a:lnTo>
                    <a:pt x="2020" y="850"/>
                  </a:lnTo>
                  <a:lnTo>
                    <a:pt x="2020" y="850"/>
                  </a:lnTo>
                  <a:lnTo>
                    <a:pt x="2020" y="854"/>
                  </a:lnTo>
                  <a:lnTo>
                    <a:pt x="2020" y="856"/>
                  </a:lnTo>
                  <a:lnTo>
                    <a:pt x="2020" y="856"/>
                  </a:lnTo>
                  <a:lnTo>
                    <a:pt x="2022" y="864"/>
                  </a:lnTo>
                  <a:lnTo>
                    <a:pt x="2020" y="870"/>
                  </a:lnTo>
                  <a:lnTo>
                    <a:pt x="2020" y="870"/>
                  </a:lnTo>
                  <a:lnTo>
                    <a:pt x="2018" y="878"/>
                  </a:lnTo>
                  <a:lnTo>
                    <a:pt x="2016" y="882"/>
                  </a:lnTo>
                  <a:lnTo>
                    <a:pt x="2016" y="886"/>
                  </a:lnTo>
                  <a:lnTo>
                    <a:pt x="2016" y="886"/>
                  </a:lnTo>
                  <a:lnTo>
                    <a:pt x="2018" y="888"/>
                  </a:lnTo>
                  <a:lnTo>
                    <a:pt x="2020" y="888"/>
                  </a:lnTo>
                  <a:lnTo>
                    <a:pt x="2020" y="888"/>
                  </a:lnTo>
                  <a:lnTo>
                    <a:pt x="2026" y="886"/>
                  </a:lnTo>
                  <a:lnTo>
                    <a:pt x="2034" y="882"/>
                  </a:lnTo>
                  <a:lnTo>
                    <a:pt x="2046" y="876"/>
                  </a:lnTo>
                  <a:lnTo>
                    <a:pt x="2046" y="876"/>
                  </a:lnTo>
                  <a:lnTo>
                    <a:pt x="2056" y="876"/>
                  </a:lnTo>
                  <a:lnTo>
                    <a:pt x="2060" y="876"/>
                  </a:lnTo>
                  <a:lnTo>
                    <a:pt x="2064" y="874"/>
                  </a:lnTo>
                  <a:lnTo>
                    <a:pt x="2064" y="874"/>
                  </a:lnTo>
                  <a:lnTo>
                    <a:pt x="2068" y="870"/>
                  </a:lnTo>
                  <a:lnTo>
                    <a:pt x="2070" y="866"/>
                  </a:lnTo>
                  <a:lnTo>
                    <a:pt x="2072" y="856"/>
                  </a:lnTo>
                  <a:lnTo>
                    <a:pt x="2072" y="856"/>
                  </a:lnTo>
                  <a:lnTo>
                    <a:pt x="2066" y="856"/>
                  </a:lnTo>
                  <a:lnTo>
                    <a:pt x="2066" y="856"/>
                  </a:lnTo>
                  <a:lnTo>
                    <a:pt x="2068" y="846"/>
                  </a:lnTo>
                  <a:lnTo>
                    <a:pt x="2066" y="838"/>
                  </a:lnTo>
                  <a:lnTo>
                    <a:pt x="2060" y="818"/>
                  </a:lnTo>
                  <a:lnTo>
                    <a:pt x="2060" y="818"/>
                  </a:lnTo>
                  <a:lnTo>
                    <a:pt x="2058" y="814"/>
                  </a:lnTo>
                  <a:lnTo>
                    <a:pt x="2056" y="810"/>
                  </a:lnTo>
                  <a:lnTo>
                    <a:pt x="2056" y="810"/>
                  </a:lnTo>
                  <a:lnTo>
                    <a:pt x="2052" y="808"/>
                  </a:lnTo>
                  <a:lnTo>
                    <a:pt x="2048" y="806"/>
                  </a:lnTo>
                  <a:lnTo>
                    <a:pt x="2048" y="806"/>
                  </a:lnTo>
                  <a:lnTo>
                    <a:pt x="2046" y="804"/>
                  </a:lnTo>
                  <a:lnTo>
                    <a:pt x="2046" y="800"/>
                  </a:lnTo>
                  <a:lnTo>
                    <a:pt x="2046" y="796"/>
                  </a:lnTo>
                  <a:lnTo>
                    <a:pt x="2048" y="792"/>
                  </a:lnTo>
                  <a:lnTo>
                    <a:pt x="2048" y="792"/>
                  </a:lnTo>
                  <a:lnTo>
                    <a:pt x="2054" y="790"/>
                  </a:lnTo>
                  <a:lnTo>
                    <a:pt x="2058" y="790"/>
                  </a:lnTo>
                  <a:lnTo>
                    <a:pt x="2062" y="788"/>
                  </a:lnTo>
                  <a:lnTo>
                    <a:pt x="2068" y="784"/>
                  </a:lnTo>
                  <a:lnTo>
                    <a:pt x="2068" y="784"/>
                  </a:lnTo>
                  <a:lnTo>
                    <a:pt x="2082" y="768"/>
                  </a:lnTo>
                  <a:lnTo>
                    <a:pt x="2082" y="768"/>
                  </a:lnTo>
                  <a:lnTo>
                    <a:pt x="2090" y="754"/>
                  </a:lnTo>
                  <a:lnTo>
                    <a:pt x="2094" y="746"/>
                  </a:lnTo>
                  <a:lnTo>
                    <a:pt x="2102" y="742"/>
                  </a:lnTo>
                  <a:lnTo>
                    <a:pt x="2102" y="742"/>
                  </a:lnTo>
                  <a:lnTo>
                    <a:pt x="2108" y="740"/>
                  </a:lnTo>
                  <a:lnTo>
                    <a:pt x="2108" y="740"/>
                  </a:lnTo>
                  <a:lnTo>
                    <a:pt x="2112" y="742"/>
                  </a:lnTo>
                  <a:lnTo>
                    <a:pt x="2116" y="746"/>
                  </a:lnTo>
                  <a:lnTo>
                    <a:pt x="2120" y="750"/>
                  </a:lnTo>
                  <a:lnTo>
                    <a:pt x="2126" y="752"/>
                  </a:lnTo>
                  <a:lnTo>
                    <a:pt x="2126" y="752"/>
                  </a:lnTo>
                  <a:lnTo>
                    <a:pt x="2126" y="752"/>
                  </a:lnTo>
                  <a:lnTo>
                    <a:pt x="2126" y="752"/>
                  </a:lnTo>
                  <a:lnTo>
                    <a:pt x="2132" y="750"/>
                  </a:lnTo>
                  <a:lnTo>
                    <a:pt x="2138" y="748"/>
                  </a:lnTo>
                  <a:lnTo>
                    <a:pt x="2148" y="740"/>
                  </a:lnTo>
                  <a:lnTo>
                    <a:pt x="2148" y="740"/>
                  </a:lnTo>
                  <a:lnTo>
                    <a:pt x="2152" y="730"/>
                  </a:lnTo>
                  <a:lnTo>
                    <a:pt x="2156" y="724"/>
                  </a:lnTo>
                  <a:lnTo>
                    <a:pt x="2160" y="720"/>
                  </a:lnTo>
                  <a:lnTo>
                    <a:pt x="2160" y="720"/>
                  </a:lnTo>
                  <a:lnTo>
                    <a:pt x="2168" y="714"/>
                  </a:lnTo>
                  <a:lnTo>
                    <a:pt x="2178" y="708"/>
                  </a:lnTo>
                  <a:lnTo>
                    <a:pt x="2178" y="708"/>
                  </a:lnTo>
                  <a:lnTo>
                    <a:pt x="2182" y="706"/>
                  </a:lnTo>
                  <a:lnTo>
                    <a:pt x="2186" y="702"/>
                  </a:lnTo>
                  <a:lnTo>
                    <a:pt x="2190" y="692"/>
                  </a:lnTo>
                  <a:lnTo>
                    <a:pt x="2190" y="692"/>
                  </a:lnTo>
                  <a:lnTo>
                    <a:pt x="2196" y="684"/>
                  </a:lnTo>
                  <a:lnTo>
                    <a:pt x="2202" y="674"/>
                  </a:lnTo>
                  <a:lnTo>
                    <a:pt x="2202" y="674"/>
                  </a:lnTo>
                  <a:lnTo>
                    <a:pt x="2224" y="650"/>
                  </a:lnTo>
                  <a:lnTo>
                    <a:pt x="2228" y="644"/>
                  </a:lnTo>
                  <a:lnTo>
                    <a:pt x="2230" y="638"/>
                  </a:lnTo>
                  <a:lnTo>
                    <a:pt x="2232" y="632"/>
                  </a:lnTo>
                  <a:lnTo>
                    <a:pt x="2232" y="624"/>
                  </a:lnTo>
                  <a:lnTo>
                    <a:pt x="2232" y="624"/>
                  </a:lnTo>
                  <a:lnTo>
                    <a:pt x="2230" y="610"/>
                  </a:lnTo>
                  <a:lnTo>
                    <a:pt x="2230" y="604"/>
                  </a:lnTo>
                  <a:lnTo>
                    <a:pt x="2232" y="598"/>
                  </a:lnTo>
                  <a:lnTo>
                    <a:pt x="2232" y="598"/>
                  </a:lnTo>
                  <a:lnTo>
                    <a:pt x="2236" y="590"/>
                  </a:lnTo>
                  <a:lnTo>
                    <a:pt x="2240" y="582"/>
                  </a:lnTo>
                  <a:lnTo>
                    <a:pt x="2240" y="582"/>
                  </a:lnTo>
                  <a:lnTo>
                    <a:pt x="2244" y="572"/>
                  </a:lnTo>
                  <a:lnTo>
                    <a:pt x="2244" y="560"/>
                  </a:lnTo>
                  <a:lnTo>
                    <a:pt x="2242" y="550"/>
                  </a:lnTo>
                  <a:lnTo>
                    <a:pt x="2238" y="546"/>
                  </a:lnTo>
                  <a:lnTo>
                    <a:pt x="2234" y="542"/>
                  </a:lnTo>
                  <a:lnTo>
                    <a:pt x="2234" y="542"/>
                  </a:lnTo>
                  <a:lnTo>
                    <a:pt x="2228" y="540"/>
                  </a:lnTo>
                  <a:lnTo>
                    <a:pt x="2228" y="540"/>
                  </a:lnTo>
                  <a:lnTo>
                    <a:pt x="2222" y="542"/>
                  </a:lnTo>
                  <a:lnTo>
                    <a:pt x="2216" y="548"/>
                  </a:lnTo>
                  <a:lnTo>
                    <a:pt x="2216" y="548"/>
                  </a:lnTo>
                  <a:lnTo>
                    <a:pt x="2208" y="552"/>
                  </a:lnTo>
                  <a:lnTo>
                    <a:pt x="2202" y="554"/>
                  </a:lnTo>
                  <a:lnTo>
                    <a:pt x="2202" y="554"/>
                  </a:lnTo>
                  <a:lnTo>
                    <a:pt x="2200" y="552"/>
                  </a:lnTo>
                  <a:lnTo>
                    <a:pt x="2196" y="550"/>
                  </a:lnTo>
                  <a:lnTo>
                    <a:pt x="2196" y="550"/>
                  </a:lnTo>
                  <a:lnTo>
                    <a:pt x="2194" y="546"/>
                  </a:lnTo>
                  <a:lnTo>
                    <a:pt x="2192" y="542"/>
                  </a:lnTo>
                  <a:lnTo>
                    <a:pt x="2192" y="538"/>
                  </a:lnTo>
                  <a:lnTo>
                    <a:pt x="2188" y="536"/>
                  </a:lnTo>
                  <a:lnTo>
                    <a:pt x="2188" y="536"/>
                  </a:lnTo>
                  <a:lnTo>
                    <a:pt x="2182" y="536"/>
                  </a:lnTo>
                  <a:lnTo>
                    <a:pt x="2182" y="536"/>
                  </a:lnTo>
                  <a:lnTo>
                    <a:pt x="2180" y="536"/>
                  </a:lnTo>
                  <a:lnTo>
                    <a:pt x="2180" y="536"/>
                  </a:lnTo>
                  <a:lnTo>
                    <a:pt x="2176" y="536"/>
                  </a:lnTo>
                  <a:lnTo>
                    <a:pt x="2176" y="536"/>
                  </a:lnTo>
                  <a:lnTo>
                    <a:pt x="2172" y="534"/>
                  </a:lnTo>
                  <a:lnTo>
                    <a:pt x="2168" y="532"/>
                  </a:lnTo>
                  <a:lnTo>
                    <a:pt x="2168" y="532"/>
                  </a:lnTo>
                  <a:lnTo>
                    <a:pt x="2174" y="526"/>
                  </a:lnTo>
                  <a:lnTo>
                    <a:pt x="2182" y="524"/>
                  </a:lnTo>
                  <a:lnTo>
                    <a:pt x="2196" y="516"/>
                  </a:lnTo>
                  <a:lnTo>
                    <a:pt x="2196" y="516"/>
                  </a:lnTo>
                  <a:lnTo>
                    <a:pt x="2226" y="494"/>
                  </a:lnTo>
                  <a:lnTo>
                    <a:pt x="2226" y="494"/>
                  </a:lnTo>
                  <a:lnTo>
                    <a:pt x="2240" y="486"/>
                  </a:lnTo>
                  <a:lnTo>
                    <a:pt x="2248" y="480"/>
                  </a:lnTo>
                  <a:lnTo>
                    <a:pt x="2254" y="474"/>
                  </a:lnTo>
                  <a:lnTo>
                    <a:pt x="2254" y="474"/>
                  </a:lnTo>
                  <a:lnTo>
                    <a:pt x="2264" y="462"/>
                  </a:lnTo>
                  <a:lnTo>
                    <a:pt x="2268" y="456"/>
                  </a:lnTo>
                  <a:lnTo>
                    <a:pt x="2276" y="452"/>
                  </a:lnTo>
                  <a:lnTo>
                    <a:pt x="2276" y="452"/>
                  </a:lnTo>
                  <a:lnTo>
                    <a:pt x="2284" y="450"/>
                  </a:lnTo>
                  <a:lnTo>
                    <a:pt x="2284" y="450"/>
                  </a:lnTo>
                  <a:lnTo>
                    <a:pt x="2300" y="454"/>
                  </a:lnTo>
                  <a:lnTo>
                    <a:pt x="2314" y="456"/>
                  </a:lnTo>
                  <a:lnTo>
                    <a:pt x="2314" y="456"/>
                  </a:lnTo>
                  <a:lnTo>
                    <a:pt x="2328" y="458"/>
                  </a:lnTo>
                  <a:lnTo>
                    <a:pt x="2328" y="458"/>
                  </a:lnTo>
                  <a:lnTo>
                    <a:pt x="2342" y="456"/>
                  </a:lnTo>
                  <a:lnTo>
                    <a:pt x="2348" y="456"/>
                  </a:lnTo>
                  <a:lnTo>
                    <a:pt x="2354" y="454"/>
                  </a:lnTo>
                  <a:lnTo>
                    <a:pt x="2354" y="454"/>
                  </a:lnTo>
                  <a:lnTo>
                    <a:pt x="2358" y="446"/>
                  </a:lnTo>
                  <a:lnTo>
                    <a:pt x="2362" y="442"/>
                  </a:lnTo>
                  <a:lnTo>
                    <a:pt x="2366" y="442"/>
                  </a:lnTo>
                  <a:lnTo>
                    <a:pt x="2366" y="442"/>
                  </a:lnTo>
                  <a:lnTo>
                    <a:pt x="2370" y="442"/>
                  </a:lnTo>
                  <a:lnTo>
                    <a:pt x="2370" y="442"/>
                  </a:lnTo>
                  <a:lnTo>
                    <a:pt x="2372" y="444"/>
                  </a:lnTo>
                  <a:lnTo>
                    <a:pt x="2372" y="446"/>
                  </a:lnTo>
                  <a:lnTo>
                    <a:pt x="2374" y="452"/>
                  </a:lnTo>
                  <a:lnTo>
                    <a:pt x="2374" y="458"/>
                  </a:lnTo>
                  <a:lnTo>
                    <a:pt x="2376" y="460"/>
                  </a:lnTo>
                  <a:lnTo>
                    <a:pt x="2378" y="462"/>
                  </a:lnTo>
                  <a:lnTo>
                    <a:pt x="2378" y="462"/>
                  </a:lnTo>
                  <a:lnTo>
                    <a:pt x="2378" y="462"/>
                  </a:lnTo>
                  <a:lnTo>
                    <a:pt x="2378" y="462"/>
                  </a:lnTo>
                  <a:lnTo>
                    <a:pt x="2382" y="460"/>
                  </a:lnTo>
                  <a:lnTo>
                    <a:pt x="2384" y="458"/>
                  </a:lnTo>
                  <a:lnTo>
                    <a:pt x="2388" y="454"/>
                  </a:lnTo>
                  <a:lnTo>
                    <a:pt x="2388" y="454"/>
                  </a:lnTo>
                  <a:lnTo>
                    <a:pt x="2392" y="450"/>
                  </a:lnTo>
                  <a:lnTo>
                    <a:pt x="2398" y="450"/>
                  </a:lnTo>
                  <a:lnTo>
                    <a:pt x="2398" y="450"/>
                  </a:lnTo>
                  <a:lnTo>
                    <a:pt x="2400" y="450"/>
                  </a:lnTo>
                  <a:lnTo>
                    <a:pt x="2400" y="450"/>
                  </a:lnTo>
                  <a:lnTo>
                    <a:pt x="2404" y="450"/>
                  </a:lnTo>
                  <a:lnTo>
                    <a:pt x="2404" y="450"/>
                  </a:lnTo>
                  <a:lnTo>
                    <a:pt x="2408" y="450"/>
                  </a:lnTo>
                  <a:lnTo>
                    <a:pt x="2408" y="450"/>
                  </a:lnTo>
                  <a:lnTo>
                    <a:pt x="2416" y="450"/>
                  </a:lnTo>
                  <a:lnTo>
                    <a:pt x="2420" y="448"/>
                  </a:lnTo>
                  <a:lnTo>
                    <a:pt x="2420" y="448"/>
                  </a:lnTo>
                  <a:lnTo>
                    <a:pt x="2422" y="446"/>
                  </a:lnTo>
                  <a:lnTo>
                    <a:pt x="2422" y="444"/>
                  </a:lnTo>
                  <a:lnTo>
                    <a:pt x="2420" y="440"/>
                  </a:lnTo>
                  <a:lnTo>
                    <a:pt x="2418" y="436"/>
                  </a:lnTo>
                  <a:lnTo>
                    <a:pt x="2418" y="434"/>
                  </a:lnTo>
                  <a:lnTo>
                    <a:pt x="2420" y="432"/>
                  </a:lnTo>
                  <a:lnTo>
                    <a:pt x="2420" y="432"/>
                  </a:lnTo>
                  <a:lnTo>
                    <a:pt x="2426" y="430"/>
                  </a:lnTo>
                  <a:lnTo>
                    <a:pt x="2432" y="428"/>
                  </a:lnTo>
                  <a:lnTo>
                    <a:pt x="2442" y="420"/>
                  </a:lnTo>
                  <a:lnTo>
                    <a:pt x="2450" y="412"/>
                  </a:lnTo>
                  <a:lnTo>
                    <a:pt x="2460" y="404"/>
                  </a:lnTo>
                  <a:lnTo>
                    <a:pt x="2460" y="404"/>
                  </a:lnTo>
                  <a:lnTo>
                    <a:pt x="2468" y="400"/>
                  </a:lnTo>
                  <a:lnTo>
                    <a:pt x="2472" y="400"/>
                  </a:lnTo>
                  <a:lnTo>
                    <a:pt x="2472" y="400"/>
                  </a:lnTo>
                  <a:lnTo>
                    <a:pt x="2476" y="400"/>
                  </a:lnTo>
                  <a:lnTo>
                    <a:pt x="2478" y="402"/>
                  </a:lnTo>
                  <a:lnTo>
                    <a:pt x="2482" y="408"/>
                  </a:lnTo>
                  <a:lnTo>
                    <a:pt x="2486" y="414"/>
                  </a:lnTo>
                  <a:lnTo>
                    <a:pt x="2488" y="422"/>
                  </a:lnTo>
                  <a:lnTo>
                    <a:pt x="2488" y="422"/>
                  </a:lnTo>
                  <a:lnTo>
                    <a:pt x="2498" y="418"/>
                  </a:lnTo>
                  <a:lnTo>
                    <a:pt x="2508" y="414"/>
                  </a:lnTo>
                  <a:lnTo>
                    <a:pt x="2518" y="412"/>
                  </a:lnTo>
                  <a:lnTo>
                    <a:pt x="2522" y="408"/>
                  </a:lnTo>
                  <a:lnTo>
                    <a:pt x="2526" y="406"/>
                  </a:lnTo>
                  <a:lnTo>
                    <a:pt x="2526" y="406"/>
                  </a:lnTo>
                  <a:lnTo>
                    <a:pt x="2532" y="396"/>
                  </a:lnTo>
                  <a:lnTo>
                    <a:pt x="2540" y="390"/>
                  </a:lnTo>
                  <a:lnTo>
                    <a:pt x="2548" y="384"/>
                  </a:lnTo>
                  <a:lnTo>
                    <a:pt x="2560" y="382"/>
                  </a:lnTo>
                  <a:lnTo>
                    <a:pt x="2560" y="382"/>
                  </a:lnTo>
                  <a:lnTo>
                    <a:pt x="2554" y="394"/>
                  </a:lnTo>
                  <a:lnTo>
                    <a:pt x="2546" y="406"/>
                  </a:lnTo>
                  <a:lnTo>
                    <a:pt x="2546" y="406"/>
                  </a:lnTo>
                  <a:lnTo>
                    <a:pt x="2534" y="416"/>
                  </a:lnTo>
                  <a:lnTo>
                    <a:pt x="2522" y="424"/>
                  </a:lnTo>
                  <a:lnTo>
                    <a:pt x="2498" y="438"/>
                  </a:lnTo>
                  <a:lnTo>
                    <a:pt x="2498" y="438"/>
                  </a:lnTo>
                  <a:lnTo>
                    <a:pt x="2488" y="446"/>
                  </a:lnTo>
                  <a:lnTo>
                    <a:pt x="2480" y="456"/>
                  </a:lnTo>
                  <a:lnTo>
                    <a:pt x="2470" y="464"/>
                  </a:lnTo>
                  <a:lnTo>
                    <a:pt x="2460" y="472"/>
                  </a:lnTo>
                  <a:lnTo>
                    <a:pt x="2460" y="472"/>
                  </a:lnTo>
                  <a:lnTo>
                    <a:pt x="2448" y="480"/>
                  </a:lnTo>
                  <a:lnTo>
                    <a:pt x="2442" y="484"/>
                  </a:lnTo>
                  <a:lnTo>
                    <a:pt x="2436" y="490"/>
                  </a:lnTo>
                  <a:lnTo>
                    <a:pt x="2436" y="490"/>
                  </a:lnTo>
                  <a:lnTo>
                    <a:pt x="2430" y="502"/>
                  </a:lnTo>
                  <a:lnTo>
                    <a:pt x="2424" y="514"/>
                  </a:lnTo>
                  <a:lnTo>
                    <a:pt x="2424" y="514"/>
                  </a:lnTo>
                  <a:lnTo>
                    <a:pt x="2422" y="526"/>
                  </a:lnTo>
                  <a:lnTo>
                    <a:pt x="2422" y="536"/>
                  </a:lnTo>
                  <a:lnTo>
                    <a:pt x="2426" y="556"/>
                  </a:lnTo>
                  <a:lnTo>
                    <a:pt x="2426" y="556"/>
                  </a:lnTo>
                  <a:lnTo>
                    <a:pt x="2430" y="580"/>
                  </a:lnTo>
                  <a:lnTo>
                    <a:pt x="2430" y="580"/>
                  </a:lnTo>
                  <a:lnTo>
                    <a:pt x="2432" y="594"/>
                  </a:lnTo>
                  <a:lnTo>
                    <a:pt x="2434" y="600"/>
                  </a:lnTo>
                  <a:lnTo>
                    <a:pt x="2436" y="604"/>
                  </a:lnTo>
                  <a:lnTo>
                    <a:pt x="2438" y="604"/>
                  </a:lnTo>
                  <a:lnTo>
                    <a:pt x="2438" y="604"/>
                  </a:lnTo>
                  <a:lnTo>
                    <a:pt x="2440" y="606"/>
                  </a:lnTo>
                  <a:lnTo>
                    <a:pt x="2440" y="606"/>
                  </a:lnTo>
                  <a:lnTo>
                    <a:pt x="2444" y="604"/>
                  </a:lnTo>
                  <a:lnTo>
                    <a:pt x="2448" y="602"/>
                  </a:lnTo>
                  <a:lnTo>
                    <a:pt x="2454" y="592"/>
                  </a:lnTo>
                  <a:lnTo>
                    <a:pt x="2462" y="574"/>
                  </a:lnTo>
                  <a:lnTo>
                    <a:pt x="2462" y="574"/>
                  </a:lnTo>
                  <a:lnTo>
                    <a:pt x="2466" y="570"/>
                  </a:lnTo>
                  <a:lnTo>
                    <a:pt x="2472" y="566"/>
                  </a:lnTo>
                  <a:lnTo>
                    <a:pt x="2476" y="564"/>
                  </a:lnTo>
                  <a:lnTo>
                    <a:pt x="2482" y="560"/>
                  </a:lnTo>
                  <a:lnTo>
                    <a:pt x="2482" y="560"/>
                  </a:lnTo>
                  <a:lnTo>
                    <a:pt x="2484" y="556"/>
                  </a:lnTo>
                  <a:lnTo>
                    <a:pt x="2486" y="550"/>
                  </a:lnTo>
                  <a:lnTo>
                    <a:pt x="2488" y="546"/>
                  </a:lnTo>
                  <a:lnTo>
                    <a:pt x="2490" y="542"/>
                  </a:lnTo>
                  <a:lnTo>
                    <a:pt x="2490" y="542"/>
                  </a:lnTo>
                  <a:lnTo>
                    <a:pt x="2496" y="540"/>
                  </a:lnTo>
                  <a:lnTo>
                    <a:pt x="2504" y="540"/>
                  </a:lnTo>
                  <a:lnTo>
                    <a:pt x="2504" y="540"/>
                  </a:lnTo>
                  <a:lnTo>
                    <a:pt x="2506" y="536"/>
                  </a:lnTo>
                  <a:lnTo>
                    <a:pt x="2506" y="532"/>
                  </a:lnTo>
                  <a:lnTo>
                    <a:pt x="2506" y="532"/>
                  </a:lnTo>
                  <a:lnTo>
                    <a:pt x="2508" y="522"/>
                  </a:lnTo>
                  <a:lnTo>
                    <a:pt x="2510" y="516"/>
                  </a:lnTo>
                  <a:lnTo>
                    <a:pt x="2512" y="512"/>
                  </a:lnTo>
                  <a:lnTo>
                    <a:pt x="2512" y="512"/>
                  </a:lnTo>
                  <a:lnTo>
                    <a:pt x="2516" y="514"/>
                  </a:lnTo>
                  <a:lnTo>
                    <a:pt x="2522" y="516"/>
                  </a:lnTo>
                  <a:lnTo>
                    <a:pt x="2522" y="516"/>
                  </a:lnTo>
                  <a:lnTo>
                    <a:pt x="2526" y="514"/>
                  </a:lnTo>
                  <a:lnTo>
                    <a:pt x="2528" y="512"/>
                  </a:lnTo>
                  <a:lnTo>
                    <a:pt x="2528" y="512"/>
                  </a:lnTo>
                  <a:lnTo>
                    <a:pt x="2528" y="508"/>
                  </a:lnTo>
                  <a:lnTo>
                    <a:pt x="2526" y="506"/>
                  </a:lnTo>
                  <a:lnTo>
                    <a:pt x="2524" y="502"/>
                  </a:lnTo>
                  <a:lnTo>
                    <a:pt x="2524" y="498"/>
                  </a:lnTo>
                  <a:lnTo>
                    <a:pt x="2524" y="498"/>
                  </a:lnTo>
                  <a:lnTo>
                    <a:pt x="2526" y="492"/>
                  </a:lnTo>
                  <a:lnTo>
                    <a:pt x="2530" y="490"/>
                  </a:lnTo>
                  <a:lnTo>
                    <a:pt x="2530" y="486"/>
                  </a:lnTo>
                  <a:lnTo>
                    <a:pt x="2528" y="482"/>
                  </a:lnTo>
                  <a:lnTo>
                    <a:pt x="2528" y="482"/>
                  </a:lnTo>
                  <a:lnTo>
                    <a:pt x="2524" y="480"/>
                  </a:lnTo>
                  <a:lnTo>
                    <a:pt x="2520" y="478"/>
                  </a:lnTo>
                  <a:lnTo>
                    <a:pt x="2516" y="476"/>
                  </a:lnTo>
                  <a:lnTo>
                    <a:pt x="2514" y="472"/>
                  </a:lnTo>
                  <a:lnTo>
                    <a:pt x="2514" y="472"/>
                  </a:lnTo>
                  <a:lnTo>
                    <a:pt x="2516" y="468"/>
                  </a:lnTo>
                  <a:lnTo>
                    <a:pt x="2522" y="460"/>
                  </a:lnTo>
                  <a:lnTo>
                    <a:pt x="2534" y="448"/>
                  </a:lnTo>
                  <a:lnTo>
                    <a:pt x="2534" y="448"/>
                  </a:lnTo>
                  <a:lnTo>
                    <a:pt x="2542" y="442"/>
                  </a:lnTo>
                  <a:lnTo>
                    <a:pt x="2548" y="438"/>
                  </a:lnTo>
                  <a:lnTo>
                    <a:pt x="2552" y="438"/>
                  </a:lnTo>
                  <a:lnTo>
                    <a:pt x="2552" y="438"/>
                  </a:lnTo>
                  <a:lnTo>
                    <a:pt x="2552" y="438"/>
                  </a:lnTo>
                  <a:lnTo>
                    <a:pt x="2552" y="438"/>
                  </a:lnTo>
                  <a:lnTo>
                    <a:pt x="2556" y="438"/>
                  </a:lnTo>
                  <a:lnTo>
                    <a:pt x="2560" y="442"/>
                  </a:lnTo>
                  <a:lnTo>
                    <a:pt x="2562" y="446"/>
                  </a:lnTo>
                  <a:lnTo>
                    <a:pt x="2566" y="448"/>
                  </a:lnTo>
                  <a:lnTo>
                    <a:pt x="2566" y="448"/>
                  </a:lnTo>
                  <a:lnTo>
                    <a:pt x="2566" y="448"/>
                  </a:lnTo>
                  <a:lnTo>
                    <a:pt x="2566" y="448"/>
                  </a:lnTo>
                  <a:lnTo>
                    <a:pt x="2572" y="446"/>
                  </a:lnTo>
                  <a:lnTo>
                    <a:pt x="2576" y="442"/>
                  </a:lnTo>
                  <a:lnTo>
                    <a:pt x="2580" y="438"/>
                  </a:lnTo>
                  <a:lnTo>
                    <a:pt x="2586" y="434"/>
                  </a:lnTo>
                  <a:lnTo>
                    <a:pt x="2586" y="434"/>
                  </a:lnTo>
                  <a:lnTo>
                    <a:pt x="2592" y="430"/>
                  </a:lnTo>
                  <a:lnTo>
                    <a:pt x="2598" y="430"/>
                  </a:lnTo>
                  <a:lnTo>
                    <a:pt x="2598" y="430"/>
                  </a:lnTo>
                  <a:lnTo>
                    <a:pt x="2606" y="432"/>
                  </a:lnTo>
                  <a:lnTo>
                    <a:pt x="2606" y="432"/>
                  </a:lnTo>
                  <a:lnTo>
                    <a:pt x="2614" y="438"/>
                  </a:lnTo>
                  <a:lnTo>
                    <a:pt x="2616" y="440"/>
                  </a:lnTo>
                  <a:lnTo>
                    <a:pt x="2620" y="442"/>
                  </a:lnTo>
                  <a:lnTo>
                    <a:pt x="2620" y="442"/>
                  </a:lnTo>
                  <a:lnTo>
                    <a:pt x="2626" y="440"/>
                  </a:lnTo>
                  <a:lnTo>
                    <a:pt x="2626" y="440"/>
                  </a:lnTo>
                  <a:lnTo>
                    <a:pt x="2630" y="438"/>
                  </a:lnTo>
                  <a:lnTo>
                    <a:pt x="2636" y="434"/>
                  </a:lnTo>
                  <a:lnTo>
                    <a:pt x="2644" y="424"/>
                  </a:lnTo>
                  <a:lnTo>
                    <a:pt x="2644" y="424"/>
                  </a:lnTo>
                  <a:lnTo>
                    <a:pt x="2654" y="420"/>
                  </a:lnTo>
                  <a:lnTo>
                    <a:pt x="2666" y="414"/>
                  </a:lnTo>
                  <a:lnTo>
                    <a:pt x="2676" y="410"/>
                  </a:lnTo>
                  <a:lnTo>
                    <a:pt x="2686" y="406"/>
                  </a:lnTo>
                  <a:lnTo>
                    <a:pt x="2686" y="406"/>
                  </a:lnTo>
                  <a:lnTo>
                    <a:pt x="2694" y="400"/>
                  </a:lnTo>
                  <a:lnTo>
                    <a:pt x="2704" y="394"/>
                  </a:lnTo>
                  <a:lnTo>
                    <a:pt x="2704" y="394"/>
                  </a:lnTo>
                  <a:lnTo>
                    <a:pt x="2710" y="392"/>
                  </a:lnTo>
                  <a:lnTo>
                    <a:pt x="2710" y="392"/>
                  </a:lnTo>
                  <a:lnTo>
                    <a:pt x="2718" y="394"/>
                  </a:lnTo>
                  <a:lnTo>
                    <a:pt x="2718" y="394"/>
                  </a:lnTo>
                  <a:lnTo>
                    <a:pt x="2724" y="394"/>
                  </a:lnTo>
                  <a:lnTo>
                    <a:pt x="2724" y="394"/>
                  </a:lnTo>
                  <a:lnTo>
                    <a:pt x="2726" y="394"/>
                  </a:lnTo>
                  <a:lnTo>
                    <a:pt x="2726" y="394"/>
                  </a:lnTo>
                  <a:lnTo>
                    <a:pt x="2730" y="394"/>
                  </a:lnTo>
                  <a:lnTo>
                    <a:pt x="2736" y="392"/>
                  </a:lnTo>
                  <a:lnTo>
                    <a:pt x="2740" y="388"/>
                  </a:lnTo>
                  <a:lnTo>
                    <a:pt x="2740" y="384"/>
                  </a:lnTo>
                  <a:lnTo>
                    <a:pt x="2740" y="384"/>
                  </a:lnTo>
                  <a:lnTo>
                    <a:pt x="2738" y="382"/>
                  </a:lnTo>
                  <a:lnTo>
                    <a:pt x="2736" y="380"/>
                  </a:lnTo>
                  <a:lnTo>
                    <a:pt x="2732" y="378"/>
                  </a:lnTo>
                  <a:lnTo>
                    <a:pt x="2732" y="378"/>
                  </a:lnTo>
                  <a:lnTo>
                    <a:pt x="2730" y="372"/>
                  </a:lnTo>
                  <a:lnTo>
                    <a:pt x="2730" y="366"/>
                  </a:lnTo>
                  <a:lnTo>
                    <a:pt x="2730" y="366"/>
                  </a:lnTo>
                  <a:lnTo>
                    <a:pt x="2732" y="362"/>
                  </a:lnTo>
                  <a:lnTo>
                    <a:pt x="2730" y="358"/>
                  </a:lnTo>
                  <a:lnTo>
                    <a:pt x="2728" y="354"/>
                  </a:lnTo>
                  <a:lnTo>
                    <a:pt x="2722" y="352"/>
                  </a:lnTo>
                  <a:lnTo>
                    <a:pt x="2722" y="352"/>
                  </a:lnTo>
                  <a:lnTo>
                    <a:pt x="2708" y="348"/>
                  </a:lnTo>
                  <a:lnTo>
                    <a:pt x="2706" y="346"/>
                  </a:lnTo>
                  <a:lnTo>
                    <a:pt x="2704" y="344"/>
                  </a:lnTo>
                  <a:lnTo>
                    <a:pt x="2704" y="342"/>
                  </a:lnTo>
                  <a:lnTo>
                    <a:pt x="2708" y="340"/>
                  </a:lnTo>
                  <a:lnTo>
                    <a:pt x="2708" y="340"/>
                  </a:lnTo>
                  <a:lnTo>
                    <a:pt x="2710" y="340"/>
                  </a:lnTo>
                  <a:lnTo>
                    <a:pt x="2710" y="340"/>
                  </a:lnTo>
                  <a:lnTo>
                    <a:pt x="2730" y="344"/>
                  </a:lnTo>
                  <a:lnTo>
                    <a:pt x="2730" y="344"/>
                  </a:lnTo>
                  <a:lnTo>
                    <a:pt x="2744" y="346"/>
                  </a:lnTo>
                  <a:lnTo>
                    <a:pt x="2744" y="346"/>
                  </a:lnTo>
                  <a:lnTo>
                    <a:pt x="2750" y="346"/>
                  </a:lnTo>
                  <a:lnTo>
                    <a:pt x="2754" y="342"/>
                  </a:lnTo>
                  <a:lnTo>
                    <a:pt x="2754" y="342"/>
                  </a:lnTo>
                  <a:lnTo>
                    <a:pt x="2754" y="338"/>
                  </a:lnTo>
                  <a:lnTo>
                    <a:pt x="2754" y="332"/>
                  </a:lnTo>
                  <a:lnTo>
                    <a:pt x="2756" y="326"/>
                  </a:lnTo>
                  <a:lnTo>
                    <a:pt x="2756" y="324"/>
                  </a:lnTo>
                  <a:lnTo>
                    <a:pt x="2760" y="322"/>
                  </a:lnTo>
                  <a:lnTo>
                    <a:pt x="2760" y="322"/>
                  </a:lnTo>
                  <a:lnTo>
                    <a:pt x="2762" y="322"/>
                  </a:lnTo>
                  <a:lnTo>
                    <a:pt x="2762" y="322"/>
                  </a:lnTo>
                  <a:lnTo>
                    <a:pt x="2766" y="322"/>
                  </a:lnTo>
                  <a:lnTo>
                    <a:pt x="2768" y="326"/>
                  </a:lnTo>
                  <a:lnTo>
                    <a:pt x="2774" y="332"/>
                  </a:lnTo>
                  <a:lnTo>
                    <a:pt x="2774" y="332"/>
                  </a:lnTo>
                  <a:lnTo>
                    <a:pt x="2782" y="330"/>
                  </a:lnTo>
                  <a:lnTo>
                    <a:pt x="2782" y="330"/>
                  </a:lnTo>
                  <a:lnTo>
                    <a:pt x="2792" y="334"/>
                  </a:lnTo>
                  <a:lnTo>
                    <a:pt x="2800" y="338"/>
                  </a:lnTo>
                  <a:lnTo>
                    <a:pt x="2810" y="344"/>
                  </a:lnTo>
                  <a:lnTo>
                    <a:pt x="2818" y="350"/>
                  </a:lnTo>
                  <a:lnTo>
                    <a:pt x="2818" y="350"/>
                  </a:lnTo>
                  <a:lnTo>
                    <a:pt x="2828" y="352"/>
                  </a:lnTo>
                  <a:lnTo>
                    <a:pt x="2828" y="352"/>
                  </a:lnTo>
                  <a:lnTo>
                    <a:pt x="2834" y="352"/>
                  </a:lnTo>
                  <a:lnTo>
                    <a:pt x="2840" y="348"/>
                  </a:lnTo>
                  <a:lnTo>
                    <a:pt x="2840" y="348"/>
                  </a:lnTo>
                  <a:lnTo>
                    <a:pt x="2844" y="344"/>
                  </a:lnTo>
                  <a:lnTo>
                    <a:pt x="2844" y="340"/>
                  </a:lnTo>
                  <a:lnTo>
                    <a:pt x="2848" y="332"/>
                  </a:lnTo>
                  <a:lnTo>
                    <a:pt x="2848" y="332"/>
                  </a:lnTo>
                  <a:lnTo>
                    <a:pt x="2852" y="330"/>
                  </a:lnTo>
                  <a:lnTo>
                    <a:pt x="2856" y="328"/>
                  </a:lnTo>
                  <a:lnTo>
                    <a:pt x="2860" y="328"/>
                  </a:lnTo>
                  <a:lnTo>
                    <a:pt x="2864" y="326"/>
                  </a:lnTo>
                  <a:lnTo>
                    <a:pt x="2864" y="326"/>
                  </a:lnTo>
                  <a:lnTo>
                    <a:pt x="2870" y="324"/>
                  </a:lnTo>
                  <a:lnTo>
                    <a:pt x="2872" y="318"/>
                  </a:lnTo>
                  <a:lnTo>
                    <a:pt x="2872" y="314"/>
                  </a:lnTo>
                  <a:lnTo>
                    <a:pt x="2870" y="310"/>
                  </a:lnTo>
                  <a:lnTo>
                    <a:pt x="2870" y="310"/>
                  </a:lnTo>
                  <a:lnTo>
                    <a:pt x="2866" y="308"/>
                  </a:lnTo>
                  <a:lnTo>
                    <a:pt x="2860" y="306"/>
                  </a:lnTo>
                  <a:lnTo>
                    <a:pt x="2848" y="306"/>
                  </a:lnTo>
                  <a:lnTo>
                    <a:pt x="2848" y="306"/>
                  </a:lnTo>
                  <a:lnTo>
                    <a:pt x="2840" y="300"/>
                  </a:lnTo>
                  <a:lnTo>
                    <a:pt x="2836" y="298"/>
                  </a:lnTo>
                  <a:lnTo>
                    <a:pt x="2832" y="296"/>
                  </a:lnTo>
                  <a:lnTo>
                    <a:pt x="2832" y="296"/>
                  </a:lnTo>
                  <a:lnTo>
                    <a:pt x="2832" y="296"/>
                  </a:lnTo>
                  <a:lnTo>
                    <a:pt x="2832" y="296"/>
                  </a:lnTo>
                  <a:lnTo>
                    <a:pt x="2828" y="298"/>
                  </a:lnTo>
                  <a:lnTo>
                    <a:pt x="2824" y="300"/>
                  </a:lnTo>
                  <a:lnTo>
                    <a:pt x="2822" y="302"/>
                  </a:lnTo>
                  <a:lnTo>
                    <a:pt x="2818" y="304"/>
                  </a:lnTo>
                  <a:lnTo>
                    <a:pt x="2818" y="304"/>
                  </a:lnTo>
                  <a:lnTo>
                    <a:pt x="2816" y="302"/>
                  </a:lnTo>
                  <a:lnTo>
                    <a:pt x="2816" y="302"/>
                  </a:lnTo>
                  <a:lnTo>
                    <a:pt x="2812" y="298"/>
                  </a:lnTo>
                  <a:lnTo>
                    <a:pt x="2812" y="294"/>
                  </a:lnTo>
                  <a:lnTo>
                    <a:pt x="2810" y="288"/>
                  </a:lnTo>
                  <a:lnTo>
                    <a:pt x="2808" y="282"/>
                  </a:lnTo>
                  <a:lnTo>
                    <a:pt x="2808" y="282"/>
                  </a:lnTo>
                  <a:lnTo>
                    <a:pt x="2798" y="274"/>
                  </a:lnTo>
                  <a:lnTo>
                    <a:pt x="2788" y="266"/>
                  </a:lnTo>
                  <a:lnTo>
                    <a:pt x="2762" y="254"/>
                  </a:lnTo>
                  <a:lnTo>
                    <a:pt x="2762" y="254"/>
                  </a:lnTo>
                  <a:lnTo>
                    <a:pt x="2752" y="250"/>
                  </a:lnTo>
                  <a:lnTo>
                    <a:pt x="2744" y="242"/>
                  </a:lnTo>
                  <a:lnTo>
                    <a:pt x="2744" y="242"/>
                  </a:lnTo>
                  <a:lnTo>
                    <a:pt x="2738" y="234"/>
                  </a:lnTo>
                  <a:lnTo>
                    <a:pt x="2734" y="232"/>
                  </a:lnTo>
                  <a:lnTo>
                    <a:pt x="2728" y="232"/>
                  </a:lnTo>
                  <a:lnTo>
                    <a:pt x="2728" y="232"/>
                  </a:lnTo>
                  <a:lnTo>
                    <a:pt x="2720" y="230"/>
                  </a:lnTo>
                  <a:lnTo>
                    <a:pt x="2712" y="226"/>
                  </a:lnTo>
                  <a:lnTo>
                    <a:pt x="2706" y="224"/>
                  </a:lnTo>
                  <a:lnTo>
                    <a:pt x="2698" y="222"/>
                  </a:lnTo>
                  <a:lnTo>
                    <a:pt x="2698" y="222"/>
                  </a:lnTo>
                  <a:lnTo>
                    <a:pt x="2690" y="224"/>
                  </a:lnTo>
                  <a:lnTo>
                    <a:pt x="2690" y="224"/>
                  </a:lnTo>
                  <a:lnTo>
                    <a:pt x="2684" y="224"/>
                  </a:lnTo>
                  <a:lnTo>
                    <a:pt x="2684" y="224"/>
                  </a:lnTo>
                  <a:lnTo>
                    <a:pt x="2676" y="226"/>
                  </a:lnTo>
                  <a:lnTo>
                    <a:pt x="2676" y="226"/>
                  </a:lnTo>
                  <a:lnTo>
                    <a:pt x="2672" y="226"/>
                  </a:lnTo>
                  <a:lnTo>
                    <a:pt x="2666" y="222"/>
                  </a:lnTo>
                  <a:lnTo>
                    <a:pt x="2666" y="222"/>
                  </a:lnTo>
                  <a:lnTo>
                    <a:pt x="2660" y="220"/>
                  </a:lnTo>
                  <a:lnTo>
                    <a:pt x="2654" y="218"/>
                  </a:lnTo>
                  <a:lnTo>
                    <a:pt x="2654" y="218"/>
                  </a:lnTo>
                  <a:lnTo>
                    <a:pt x="2650" y="218"/>
                  </a:lnTo>
                  <a:lnTo>
                    <a:pt x="2646" y="222"/>
                  </a:lnTo>
                  <a:lnTo>
                    <a:pt x="2646" y="222"/>
                  </a:lnTo>
                  <a:lnTo>
                    <a:pt x="2644" y="226"/>
                  </a:lnTo>
                  <a:lnTo>
                    <a:pt x="2644" y="232"/>
                  </a:lnTo>
                  <a:lnTo>
                    <a:pt x="2644" y="238"/>
                  </a:lnTo>
                  <a:lnTo>
                    <a:pt x="2644" y="244"/>
                  </a:lnTo>
                  <a:lnTo>
                    <a:pt x="2644" y="244"/>
                  </a:lnTo>
                  <a:lnTo>
                    <a:pt x="2638" y="250"/>
                  </a:lnTo>
                  <a:lnTo>
                    <a:pt x="2632" y="250"/>
                  </a:lnTo>
                  <a:lnTo>
                    <a:pt x="2632" y="250"/>
                  </a:lnTo>
                  <a:lnTo>
                    <a:pt x="2626" y="250"/>
                  </a:lnTo>
                  <a:lnTo>
                    <a:pt x="2620" y="246"/>
                  </a:lnTo>
                  <a:lnTo>
                    <a:pt x="2612" y="240"/>
                  </a:lnTo>
                  <a:lnTo>
                    <a:pt x="2612" y="240"/>
                  </a:lnTo>
                  <a:lnTo>
                    <a:pt x="2606" y="234"/>
                  </a:lnTo>
                  <a:lnTo>
                    <a:pt x="2602" y="232"/>
                  </a:lnTo>
                  <a:lnTo>
                    <a:pt x="2598" y="230"/>
                  </a:lnTo>
                  <a:lnTo>
                    <a:pt x="2598" y="230"/>
                  </a:lnTo>
                  <a:lnTo>
                    <a:pt x="2594" y="232"/>
                  </a:lnTo>
                  <a:lnTo>
                    <a:pt x="2594" y="232"/>
                  </a:lnTo>
                  <a:lnTo>
                    <a:pt x="2584" y="232"/>
                  </a:lnTo>
                  <a:lnTo>
                    <a:pt x="2574" y="234"/>
                  </a:lnTo>
                  <a:lnTo>
                    <a:pt x="2574" y="234"/>
                  </a:lnTo>
                  <a:lnTo>
                    <a:pt x="2572" y="234"/>
                  </a:lnTo>
                  <a:lnTo>
                    <a:pt x="2572" y="234"/>
                  </a:lnTo>
                  <a:lnTo>
                    <a:pt x="2560" y="230"/>
                  </a:lnTo>
                  <a:lnTo>
                    <a:pt x="2550" y="228"/>
                  </a:lnTo>
                  <a:lnTo>
                    <a:pt x="2550" y="228"/>
                  </a:lnTo>
                  <a:lnTo>
                    <a:pt x="2548" y="228"/>
                  </a:lnTo>
                  <a:lnTo>
                    <a:pt x="2548" y="228"/>
                  </a:lnTo>
                  <a:lnTo>
                    <a:pt x="2542" y="230"/>
                  </a:lnTo>
                  <a:lnTo>
                    <a:pt x="2538" y="232"/>
                  </a:lnTo>
                  <a:lnTo>
                    <a:pt x="2534" y="236"/>
                  </a:lnTo>
                  <a:lnTo>
                    <a:pt x="2528" y="236"/>
                  </a:lnTo>
                  <a:lnTo>
                    <a:pt x="2528" y="236"/>
                  </a:lnTo>
                  <a:lnTo>
                    <a:pt x="2528" y="236"/>
                  </a:lnTo>
                  <a:lnTo>
                    <a:pt x="2528" y="236"/>
                  </a:lnTo>
                  <a:lnTo>
                    <a:pt x="2526" y="232"/>
                  </a:lnTo>
                  <a:lnTo>
                    <a:pt x="2522" y="230"/>
                  </a:lnTo>
                  <a:lnTo>
                    <a:pt x="2518" y="228"/>
                  </a:lnTo>
                  <a:lnTo>
                    <a:pt x="2514" y="224"/>
                  </a:lnTo>
                  <a:lnTo>
                    <a:pt x="2514" y="224"/>
                  </a:lnTo>
                  <a:lnTo>
                    <a:pt x="2512" y="220"/>
                  </a:lnTo>
                  <a:lnTo>
                    <a:pt x="2512" y="216"/>
                  </a:lnTo>
                  <a:lnTo>
                    <a:pt x="2510" y="212"/>
                  </a:lnTo>
                  <a:lnTo>
                    <a:pt x="2508" y="208"/>
                  </a:lnTo>
                  <a:lnTo>
                    <a:pt x="2508" y="208"/>
                  </a:lnTo>
                  <a:lnTo>
                    <a:pt x="2500" y="202"/>
                  </a:lnTo>
                  <a:lnTo>
                    <a:pt x="2488" y="200"/>
                  </a:lnTo>
                  <a:lnTo>
                    <a:pt x="2488" y="200"/>
                  </a:lnTo>
                  <a:lnTo>
                    <a:pt x="2478" y="196"/>
                  </a:lnTo>
                  <a:lnTo>
                    <a:pt x="2470" y="194"/>
                  </a:lnTo>
                  <a:lnTo>
                    <a:pt x="2470" y="194"/>
                  </a:lnTo>
                  <a:lnTo>
                    <a:pt x="2462" y="190"/>
                  </a:lnTo>
                  <a:lnTo>
                    <a:pt x="2462" y="190"/>
                  </a:lnTo>
                  <a:lnTo>
                    <a:pt x="2460" y="190"/>
                  </a:lnTo>
                  <a:lnTo>
                    <a:pt x="2456" y="192"/>
                  </a:lnTo>
                  <a:lnTo>
                    <a:pt x="2446" y="198"/>
                  </a:lnTo>
                  <a:lnTo>
                    <a:pt x="2446" y="198"/>
                  </a:lnTo>
                  <a:lnTo>
                    <a:pt x="2438" y="202"/>
                  </a:lnTo>
                  <a:lnTo>
                    <a:pt x="2430" y="202"/>
                  </a:lnTo>
                  <a:lnTo>
                    <a:pt x="2430" y="202"/>
                  </a:lnTo>
                  <a:lnTo>
                    <a:pt x="2428" y="202"/>
                  </a:lnTo>
                  <a:lnTo>
                    <a:pt x="2428" y="202"/>
                  </a:lnTo>
                  <a:lnTo>
                    <a:pt x="2424" y="200"/>
                  </a:lnTo>
                  <a:lnTo>
                    <a:pt x="2422" y="196"/>
                  </a:lnTo>
                  <a:lnTo>
                    <a:pt x="2420" y="192"/>
                  </a:lnTo>
                  <a:lnTo>
                    <a:pt x="2416" y="188"/>
                  </a:lnTo>
                  <a:lnTo>
                    <a:pt x="2416" y="188"/>
                  </a:lnTo>
                  <a:lnTo>
                    <a:pt x="2410" y="188"/>
                  </a:lnTo>
                  <a:lnTo>
                    <a:pt x="2410" y="188"/>
                  </a:lnTo>
                  <a:lnTo>
                    <a:pt x="2408" y="188"/>
                  </a:lnTo>
                  <a:lnTo>
                    <a:pt x="2408" y="188"/>
                  </a:lnTo>
                  <a:lnTo>
                    <a:pt x="2404" y="188"/>
                  </a:lnTo>
                  <a:lnTo>
                    <a:pt x="2404" y="188"/>
                  </a:lnTo>
                  <a:lnTo>
                    <a:pt x="2398" y="186"/>
                  </a:lnTo>
                  <a:lnTo>
                    <a:pt x="2398" y="186"/>
                  </a:lnTo>
                  <a:lnTo>
                    <a:pt x="2390" y="180"/>
                  </a:lnTo>
                  <a:lnTo>
                    <a:pt x="2390" y="180"/>
                  </a:lnTo>
                  <a:lnTo>
                    <a:pt x="2384" y="174"/>
                  </a:lnTo>
                  <a:lnTo>
                    <a:pt x="2380" y="166"/>
                  </a:lnTo>
                  <a:lnTo>
                    <a:pt x="2380" y="166"/>
                  </a:lnTo>
                  <a:lnTo>
                    <a:pt x="2376" y="162"/>
                  </a:lnTo>
                  <a:lnTo>
                    <a:pt x="2370" y="160"/>
                  </a:lnTo>
                  <a:lnTo>
                    <a:pt x="2370" y="160"/>
                  </a:lnTo>
                  <a:lnTo>
                    <a:pt x="2364" y="160"/>
                  </a:lnTo>
                  <a:lnTo>
                    <a:pt x="2358" y="162"/>
                  </a:lnTo>
                  <a:lnTo>
                    <a:pt x="2358" y="162"/>
                  </a:lnTo>
                  <a:lnTo>
                    <a:pt x="2354" y="166"/>
                  </a:lnTo>
                  <a:lnTo>
                    <a:pt x="2350" y="172"/>
                  </a:lnTo>
                  <a:lnTo>
                    <a:pt x="2348" y="176"/>
                  </a:lnTo>
                  <a:lnTo>
                    <a:pt x="2342" y="180"/>
                  </a:lnTo>
                  <a:lnTo>
                    <a:pt x="2342" y="180"/>
                  </a:lnTo>
                  <a:lnTo>
                    <a:pt x="2332" y="182"/>
                  </a:lnTo>
                  <a:lnTo>
                    <a:pt x="2332" y="182"/>
                  </a:lnTo>
                  <a:lnTo>
                    <a:pt x="2330" y="182"/>
                  </a:lnTo>
                  <a:lnTo>
                    <a:pt x="2330" y="182"/>
                  </a:lnTo>
                  <a:lnTo>
                    <a:pt x="2328" y="180"/>
                  </a:lnTo>
                  <a:lnTo>
                    <a:pt x="2328" y="180"/>
                  </a:lnTo>
                  <a:lnTo>
                    <a:pt x="2328" y="178"/>
                  </a:lnTo>
                  <a:lnTo>
                    <a:pt x="2328" y="176"/>
                  </a:lnTo>
                  <a:lnTo>
                    <a:pt x="2328" y="176"/>
                  </a:lnTo>
                  <a:lnTo>
                    <a:pt x="2326" y="164"/>
                  </a:lnTo>
                  <a:lnTo>
                    <a:pt x="2324" y="160"/>
                  </a:lnTo>
                  <a:lnTo>
                    <a:pt x="2320" y="156"/>
                  </a:lnTo>
                  <a:lnTo>
                    <a:pt x="2320" y="156"/>
                  </a:lnTo>
                  <a:lnTo>
                    <a:pt x="2314" y="154"/>
                  </a:lnTo>
                  <a:lnTo>
                    <a:pt x="2306" y="152"/>
                  </a:lnTo>
                  <a:lnTo>
                    <a:pt x="2306" y="152"/>
                  </a:lnTo>
                  <a:lnTo>
                    <a:pt x="2296" y="148"/>
                  </a:lnTo>
                  <a:lnTo>
                    <a:pt x="2296" y="148"/>
                  </a:lnTo>
                  <a:lnTo>
                    <a:pt x="2290" y="148"/>
                  </a:lnTo>
                  <a:lnTo>
                    <a:pt x="2290" y="148"/>
                  </a:lnTo>
                  <a:lnTo>
                    <a:pt x="2284" y="148"/>
                  </a:lnTo>
                  <a:lnTo>
                    <a:pt x="2278" y="150"/>
                  </a:lnTo>
                  <a:lnTo>
                    <a:pt x="2278" y="150"/>
                  </a:lnTo>
                  <a:lnTo>
                    <a:pt x="2274" y="150"/>
                  </a:lnTo>
                  <a:lnTo>
                    <a:pt x="2274" y="150"/>
                  </a:lnTo>
                  <a:lnTo>
                    <a:pt x="2274" y="150"/>
                  </a:lnTo>
                  <a:lnTo>
                    <a:pt x="2274" y="150"/>
                  </a:lnTo>
                  <a:lnTo>
                    <a:pt x="2272" y="150"/>
                  </a:lnTo>
                  <a:lnTo>
                    <a:pt x="2272" y="150"/>
                  </a:lnTo>
                  <a:lnTo>
                    <a:pt x="2268" y="154"/>
                  </a:lnTo>
                  <a:lnTo>
                    <a:pt x="2268" y="154"/>
                  </a:lnTo>
                  <a:lnTo>
                    <a:pt x="2262" y="158"/>
                  </a:lnTo>
                  <a:lnTo>
                    <a:pt x="2262" y="162"/>
                  </a:lnTo>
                  <a:lnTo>
                    <a:pt x="2262" y="162"/>
                  </a:lnTo>
                  <a:lnTo>
                    <a:pt x="2262" y="168"/>
                  </a:lnTo>
                  <a:lnTo>
                    <a:pt x="2264" y="172"/>
                  </a:lnTo>
                  <a:lnTo>
                    <a:pt x="2264" y="178"/>
                  </a:lnTo>
                  <a:lnTo>
                    <a:pt x="2262" y="180"/>
                  </a:lnTo>
                  <a:lnTo>
                    <a:pt x="2258" y="182"/>
                  </a:lnTo>
                  <a:lnTo>
                    <a:pt x="2258" y="182"/>
                  </a:lnTo>
                  <a:lnTo>
                    <a:pt x="2250" y="172"/>
                  </a:lnTo>
                  <a:lnTo>
                    <a:pt x="2250" y="172"/>
                  </a:lnTo>
                  <a:lnTo>
                    <a:pt x="2248" y="174"/>
                  </a:lnTo>
                  <a:lnTo>
                    <a:pt x="2246" y="178"/>
                  </a:lnTo>
                  <a:lnTo>
                    <a:pt x="2248" y="182"/>
                  </a:lnTo>
                  <a:lnTo>
                    <a:pt x="2248" y="182"/>
                  </a:lnTo>
                  <a:lnTo>
                    <a:pt x="2240" y="186"/>
                  </a:lnTo>
                  <a:lnTo>
                    <a:pt x="2234" y="188"/>
                  </a:lnTo>
                  <a:lnTo>
                    <a:pt x="2230" y="188"/>
                  </a:lnTo>
                  <a:lnTo>
                    <a:pt x="2230" y="188"/>
                  </a:lnTo>
                  <a:lnTo>
                    <a:pt x="2230" y="188"/>
                  </a:lnTo>
                  <a:lnTo>
                    <a:pt x="2230" y="188"/>
                  </a:lnTo>
                  <a:lnTo>
                    <a:pt x="2226" y="188"/>
                  </a:lnTo>
                  <a:lnTo>
                    <a:pt x="2222" y="184"/>
                  </a:lnTo>
                  <a:lnTo>
                    <a:pt x="2216" y="178"/>
                  </a:lnTo>
                  <a:lnTo>
                    <a:pt x="2216" y="178"/>
                  </a:lnTo>
                  <a:lnTo>
                    <a:pt x="2212" y="174"/>
                  </a:lnTo>
                  <a:lnTo>
                    <a:pt x="2208" y="172"/>
                  </a:lnTo>
                  <a:lnTo>
                    <a:pt x="2208" y="172"/>
                  </a:lnTo>
                  <a:lnTo>
                    <a:pt x="2204" y="174"/>
                  </a:lnTo>
                  <a:lnTo>
                    <a:pt x="2204" y="174"/>
                  </a:lnTo>
                  <a:lnTo>
                    <a:pt x="2202" y="178"/>
                  </a:lnTo>
                  <a:lnTo>
                    <a:pt x="2200" y="180"/>
                  </a:lnTo>
                  <a:lnTo>
                    <a:pt x="2198" y="180"/>
                  </a:lnTo>
                  <a:lnTo>
                    <a:pt x="2198" y="180"/>
                  </a:lnTo>
                  <a:lnTo>
                    <a:pt x="2194" y="182"/>
                  </a:lnTo>
                  <a:lnTo>
                    <a:pt x="2194" y="182"/>
                  </a:lnTo>
                  <a:lnTo>
                    <a:pt x="2190" y="182"/>
                  </a:lnTo>
                  <a:lnTo>
                    <a:pt x="2190" y="182"/>
                  </a:lnTo>
                  <a:lnTo>
                    <a:pt x="2184" y="180"/>
                  </a:lnTo>
                  <a:lnTo>
                    <a:pt x="2180" y="178"/>
                  </a:lnTo>
                  <a:lnTo>
                    <a:pt x="2180" y="178"/>
                  </a:lnTo>
                  <a:lnTo>
                    <a:pt x="2178" y="174"/>
                  </a:lnTo>
                  <a:lnTo>
                    <a:pt x="2178" y="170"/>
                  </a:lnTo>
                  <a:lnTo>
                    <a:pt x="2178" y="170"/>
                  </a:lnTo>
                  <a:lnTo>
                    <a:pt x="2176" y="168"/>
                  </a:lnTo>
                  <a:lnTo>
                    <a:pt x="2172" y="168"/>
                  </a:lnTo>
                  <a:lnTo>
                    <a:pt x="2172" y="168"/>
                  </a:lnTo>
                  <a:lnTo>
                    <a:pt x="2168" y="168"/>
                  </a:lnTo>
                  <a:lnTo>
                    <a:pt x="2164" y="172"/>
                  </a:lnTo>
                  <a:lnTo>
                    <a:pt x="2164" y="172"/>
                  </a:lnTo>
                  <a:lnTo>
                    <a:pt x="2162" y="176"/>
                  </a:lnTo>
                  <a:lnTo>
                    <a:pt x="2160" y="180"/>
                  </a:lnTo>
                  <a:lnTo>
                    <a:pt x="2160" y="184"/>
                  </a:lnTo>
                  <a:lnTo>
                    <a:pt x="2156" y="186"/>
                  </a:lnTo>
                  <a:lnTo>
                    <a:pt x="2156" y="186"/>
                  </a:lnTo>
                  <a:lnTo>
                    <a:pt x="2154" y="188"/>
                  </a:lnTo>
                  <a:lnTo>
                    <a:pt x="2154" y="188"/>
                  </a:lnTo>
                  <a:lnTo>
                    <a:pt x="2150" y="186"/>
                  </a:lnTo>
                  <a:lnTo>
                    <a:pt x="2150" y="186"/>
                  </a:lnTo>
                  <a:lnTo>
                    <a:pt x="2146" y="184"/>
                  </a:lnTo>
                  <a:lnTo>
                    <a:pt x="2142" y="180"/>
                  </a:lnTo>
                  <a:lnTo>
                    <a:pt x="2136" y="174"/>
                  </a:lnTo>
                  <a:lnTo>
                    <a:pt x="2136" y="174"/>
                  </a:lnTo>
                  <a:lnTo>
                    <a:pt x="2132" y="170"/>
                  </a:lnTo>
                  <a:lnTo>
                    <a:pt x="2124" y="166"/>
                  </a:lnTo>
                  <a:lnTo>
                    <a:pt x="2118" y="162"/>
                  </a:lnTo>
                  <a:lnTo>
                    <a:pt x="2118" y="160"/>
                  </a:lnTo>
                  <a:lnTo>
                    <a:pt x="2116" y="158"/>
                  </a:lnTo>
                  <a:lnTo>
                    <a:pt x="2116" y="158"/>
                  </a:lnTo>
                  <a:lnTo>
                    <a:pt x="2118" y="156"/>
                  </a:lnTo>
                  <a:lnTo>
                    <a:pt x="2120" y="154"/>
                  </a:lnTo>
                  <a:lnTo>
                    <a:pt x="2126" y="154"/>
                  </a:lnTo>
                  <a:lnTo>
                    <a:pt x="2126" y="154"/>
                  </a:lnTo>
                  <a:lnTo>
                    <a:pt x="2128" y="154"/>
                  </a:lnTo>
                  <a:lnTo>
                    <a:pt x="2128" y="154"/>
                  </a:lnTo>
                  <a:lnTo>
                    <a:pt x="2130" y="154"/>
                  </a:lnTo>
                  <a:lnTo>
                    <a:pt x="2130" y="154"/>
                  </a:lnTo>
                  <a:lnTo>
                    <a:pt x="2136" y="154"/>
                  </a:lnTo>
                  <a:lnTo>
                    <a:pt x="2136" y="154"/>
                  </a:lnTo>
                  <a:lnTo>
                    <a:pt x="2142" y="150"/>
                  </a:lnTo>
                  <a:lnTo>
                    <a:pt x="2144" y="148"/>
                  </a:lnTo>
                  <a:lnTo>
                    <a:pt x="2144" y="144"/>
                  </a:lnTo>
                  <a:lnTo>
                    <a:pt x="2142" y="142"/>
                  </a:lnTo>
                  <a:lnTo>
                    <a:pt x="2130" y="130"/>
                  </a:lnTo>
                  <a:lnTo>
                    <a:pt x="2130" y="130"/>
                  </a:lnTo>
                  <a:lnTo>
                    <a:pt x="2126" y="124"/>
                  </a:lnTo>
                  <a:lnTo>
                    <a:pt x="2124" y="124"/>
                  </a:lnTo>
                  <a:lnTo>
                    <a:pt x="2120" y="122"/>
                  </a:lnTo>
                  <a:lnTo>
                    <a:pt x="2120" y="122"/>
                  </a:lnTo>
                  <a:lnTo>
                    <a:pt x="2118" y="122"/>
                  </a:lnTo>
                  <a:lnTo>
                    <a:pt x="2118" y="122"/>
                  </a:lnTo>
                  <a:lnTo>
                    <a:pt x="2106" y="126"/>
                  </a:lnTo>
                  <a:lnTo>
                    <a:pt x="2096" y="126"/>
                  </a:lnTo>
                  <a:lnTo>
                    <a:pt x="2096" y="126"/>
                  </a:lnTo>
                  <a:lnTo>
                    <a:pt x="2092" y="126"/>
                  </a:lnTo>
                  <a:lnTo>
                    <a:pt x="2092" y="126"/>
                  </a:lnTo>
                  <a:lnTo>
                    <a:pt x="2088" y="122"/>
                  </a:lnTo>
                  <a:lnTo>
                    <a:pt x="2086" y="118"/>
                  </a:lnTo>
                  <a:lnTo>
                    <a:pt x="2082" y="114"/>
                  </a:lnTo>
                  <a:lnTo>
                    <a:pt x="2076" y="112"/>
                  </a:lnTo>
                  <a:lnTo>
                    <a:pt x="2076" y="112"/>
                  </a:lnTo>
                  <a:lnTo>
                    <a:pt x="2076" y="112"/>
                  </a:lnTo>
                  <a:lnTo>
                    <a:pt x="2076" y="112"/>
                  </a:lnTo>
                  <a:lnTo>
                    <a:pt x="2064" y="114"/>
                  </a:lnTo>
                  <a:lnTo>
                    <a:pt x="2052" y="118"/>
                  </a:lnTo>
                  <a:lnTo>
                    <a:pt x="2052" y="118"/>
                  </a:lnTo>
                  <a:lnTo>
                    <a:pt x="2054" y="124"/>
                  </a:lnTo>
                  <a:lnTo>
                    <a:pt x="2054" y="128"/>
                  </a:lnTo>
                  <a:lnTo>
                    <a:pt x="2050" y="138"/>
                  </a:lnTo>
                  <a:lnTo>
                    <a:pt x="2050" y="138"/>
                  </a:lnTo>
                  <a:lnTo>
                    <a:pt x="2050" y="138"/>
                  </a:lnTo>
                  <a:lnTo>
                    <a:pt x="2050" y="138"/>
                  </a:lnTo>
                  <a:lnTo>
                    <a:pt x="2032" y="134"/>
                  </a:lnTo>
                  <a:lnTo>
                    <a:pt x="2014" y="132"/>
                  </a:lnTo>
                  <a:lnTo>
                    <a:pt x="2014" y="132"/>
                  </a:lnTo>
                  <a:lnTo>
                    <a:pt x="2004" y="130"/>
                  </a:lnTo>
                  <a:lnTo>
                    <a:pt x="2000" y="128"/>
                  </a:lnTo>
                  <a:lnTo>
                    <a:pt x="1998" y="124"/>
                  </a:lnTo>
                  <a:lnTo>
                    <a:pt x="1998" y="124"/>
                  </a:lnTo>
                  <a:lnTo>
                    <a:pt x="1994" y="118"/>
                  </a:lnTo>
                  <a:lnTo>
                    <a:pt x="1988" y="114"/>
                  </a:lnTo>
                  <a:lnTo>
                    <a:pt x="1988" y="114"/>
                  </a:lnTo>
                  <a:lnTo>
                    <a:pt x="1980" y="110"/>
                  </a:lnTo>
                  <a:lnTo>
                    <a:pt x="1974" y="110"/>
                  </a:lnTo>
                  <a:lnTo>
                    <a:pt x="1974" y="110"/>
                  </a:lnTo>
                  <a:lnTo>
                    <a:pt x="1964" y="110"/>
                  </a:lnTo>
                  <a:lnTo>
                    <a:pt x="1954" y="116"/>
                  </a:lnTo>
                  <a:lnTo>
                    <a:pt x="1954" y="116"/>
                  </a:lnTo>
                  <a:lnTo>
                    <a:pt x="1946" y="118"/>
                  </a:lnTo>
                  <a:lnTo>
                    <a:pt x="1938" y="120"/>
                  </a:lnTo>
                  <a:lnTo>
                    <a:pt x="1938" y="120"/>
                  </a:lnTo>
                  <a:lnTo>
                    <a:pt x="1932" y="118"/>
                  </a:lnTo>
                  <a:lnTo>
                    <a:pt x="1924" y="114"/>
                  </a:lnTo>
                  <a:lnTo>
                    <a:pt x="1924" y="114"/>
                  </a:lnTo>
                  <a:lnTo>
                    <a:pt x="1920" y="110"/>
                  </a:lnTo>
                  <a:lnTo>
                    <a:pt x="1916" y="108"/>
                  </a:lnTo>
                  <a:lnTo>
                    <a:pt x="1916" y="108"/>
                  </a:lnTo>
                  <a:lnTo>
                    <a:pt x="1912" y="110"/>
                  </a:lnTo>
                  <a:lnTo>
                    <a:pt x="1904" y="114"/>
                  </a:lnTo>
                  <a:lnTo>
                    <a:pt x="1904" y="114"/>
                  </a:lnTo>
                  <a:lnTo>
                    <a:pt x="1894" y="120"/>
                  </a:lnTo>
                  <a:lnTo>
                    <a:pt x="1886" y="122"/>
                  </a:lnTo>
                  <a:lnTo>
                    <a:pt x="1880" y="124"/>
                  </a:lnTo>
                  <a:lnTo>
                    <a:pt x="1880" y="124"/>
                  </a:lnTo>
                  <a:lnTo>
                    <a:pt x="1876" y="122"/>
                  </a:lnTo>
                  <a:lnTo>
                    <a:pt x="1876" y="120"/>
                  </a:lnTo>
                  <a:lnTo>
                    <a:pt x="1876" y="120"/>
                  </a:lnTo>
                  <a:lnTo>
                    <a:pt x="1878" y="116"/>
                  </a:lnTo>
                  <a:lnTo>
                    <a:pt x="1884" y="112"/>
                  </a:lnTo>
                  <a:lnTo>
                    <a:pt x="1898" y="106"/>
                  </a:lnTo>
                  <a:lnTo>
                    <a:pt x="1898" y="106"/>
                  </a:lnTo>
                  <a:lnTo>
                    <a:pt x="1904" y="102"/>
                  </a:lnTo>
                  <a:lnTo>
                    <a:pt x="1912" y="102"/>
                  </a:lnTo>
                  <a:lnTo>
                    <a:pt x="1918" y="100"/>
                  </a:lnTo>
                  <a:lnTo>
                    <a:pt x="1924" y="96"/>
                  </a:lnTo>
                  <a:lnTo>
                    <a:pt x="1924" y="96"/>
                  </a:lnTo>
                  <a:lnTo>
                    <a:pt x="1942" y="88"/>
                  </a:lnTo>
                  <a:lnTo>
                    <a:pt x="1944" y="86"/>
                  </a:lnTo>
                  <a:lnTo>
                    <a:pt x="1946" y="82"/>
                  </a:lnTo>
                  <a:lnTo>
                    <a:pt x="1948" y="78"/>
                  </a:lnTo>
                  <a:lnTo>
                    <a:pt x="1948" y="72"/>
                  </a:lnTo>
                  <a:lnTo>
                    <a:pt x="1948" y="72"/>
                  </a:lnTo>
                  <a:lnTo>
                    <a:pt x="1946" y="52"/>
                  </a:lnTo>
                  <a:lnTo>
                    <a:pt x="1942" y="42"/>
                  </a:lnTo>
                  <a:lnTo>
                    <a:pt x="1938" y="38"/>
                  </a:lnTo>
                  <a:lnTo>
                    <a:pt x="1934" y="34"/>
                  </a:lnTo>
                  <a:lnTo>
                    <a:pt x="1934" y="34"/>
                  </a:lnTo>
                  <a:lnTo>
                    <a:pt x="1930" y="34"/>
                  </a:lnTo>
                  <a:lnTo>
                    <a:pt x="1924" y="32"/>
                  </a:lnTo>
                  <a:lnTo>
                    <a:pt x="1924" y="32"/>
                  </a:lnTo>
                  <a:lnTo>
                    <a:pt x="1922" y="28"/>
                  </a:lnTo>
                  <a:lnTo>
                    <a:pt x="1920" y="24"/>
                  </a:lnTo>
                  <a:lnTo>
                    <a:pt x="1920" y="24"/>
                  </a:lnTo>
                  <a:lnTo>
                    <a:pt x="1914" y="22"/>
                  </a:lnTo>
                  <a:lnTo>
                    <a:pt x="1914" y="22"/>
                  </a:lnTo>
                  <a:lnTo>
                    <a:pt x="1908" y="24"/>
                  </a:lnTo>
                  <a:lnTo>
                    <a:pt x="1902" y="28"/>
                  </a:lnTo>
                  <a:lnTo>
                    <a:pt x="1902" y="28"/>
                  </a:lnTo>
                  <a:lnTo>
                    <a:pt x="1892" y="34"/>
                  </a:lnTo>
                  <a:lnTo>
                    <a:pt x="1886" y="36"/>
                  </a:lnTo>
                  <a:lnTo>
                    <a:pt x="1882" y="36"/>
                  </a:lnTo>
                  <a:lnTo>
                    <a:pt x="1882" y="36"/>
                  </a:lnTo>
                  <a:lnTo>
                    <a:pt x="1878" y="36"/>
                  </a:lnTo>
                  <a:lnTo>
                    <a:pt x="1874" y="34"/>
                  </a:lnTo>
                  <a:lnTo>
                    <a:pt x="1872" y="30"/>
                  </a:lnTo>
                  <a:lnTo>
                    <a:pt x="1870" y="26"/>
                  </a:lnTo>
                  <a:lnTo>
                    <a:pt x="1870" y="26"/>
                  </a:lnTo>
                  <a:lnTo>
                    <a:pt x="1860" y="28"/>
                  </a:lnTo>
                  <a:lnTo>
                    <a:pt x="1856" y="30"/>
                  </a:lnTo>
                  <a:lnTo>
                    <a:pt x="1850" y="30"/>
                  </a:lnTo>
                  <a:lnTo>
                    <a:pt x="1850" y="30"/>
                  </a:lnTo>
                  <a:lnTo>
                    <a:pt x="1846" y="30"/>
                  </a:lnTo>
                  <a:lnTo>
                    <a:pt x="1844" y="26"/>
                  </a:lnTo>
                  <a:lnTo>
                    <a:pt x="1844" y="26"/>
                  </a:lnTo>
                  <a:lnTo>
                    <a:pt x="1842" y="24"/>
                  </a:lnTo>
                  <a:lnTo>
                    <a:pt x="1844" y="22"/>
                  </a:lnTo>
                  <a:lnTo>
                    <a:pt x="1848" y="18"/>
                  </a:lnTo>
                  <a:lnTo>
                    <a:pt x="1860" y="12"/>
                  </a:lnTo>
                  <a:lnTo>
                    <a:pt x="1860" y="12"/>
                  </a:lnTo>
                  <a:lnTo>
                    <a:pt x="1858" y="6"/>
                  </a:lnTo>
                  <a:lnTo>
                    <a:pt x="1856" y="4"/>
                  </a:lnTo>
                  <a:lnTo>
                    <a:pt x="1852" y="2"/>
                  </a:lnTo>
                  <a:lnTo>
                    <a:pt x="184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07" name="Freeform 92"/>
            <p:cNvSpPr>
              <a:spLocks/>
            </p:cNvSpPr>
            <p:nvPr/>
          </p:nvSpPr>
          <p:spPr bwMode="auto">
            <a:xfrm>
              <a:off x="1244" y="2682"/>
              <a:ext cx="136" cy="244"/>
            </a:xfrm>
            <a:custGeom>
              <a:avLst/>
              <a:gdLst>
                <a:gd name="T0" fmla="*/ 132 w 136"/>
                <a:gd name="T1" fmla="*/ 0 h 244"/>
                <a:gd name="T2" fmla="*/ 120 w 136"/>
                <a:gd name="T3" fmla="*/ 6 h 244"/>
                <a:gd name="T4" fmla="*/ 116 w 136"/>
                <a:gd name="T5" fmla="*/ 14 h 244"/>
                <a:gd name="T6" fmla="*/ 112 w 136"/>
                <a:gd name="T7" fmla="*/ 22 h 244"/>
                <a:gd name="T8" fmla="*/ 100 w 136"/>
                <a:gd name="T9" fmla="*/ 40 h 244"/>
                <a:gd name="T10" fmla="*/ 90 w 136"/>
                <a:gd name="T11" fmla="*/ 48 h 244"/>
                <a:gd name="T12" fmla="*/ 76 w 136"/>
                <a:gd name="T13" fmla="*/ 60 h 244"/>
                <a:gd name="T14" fmla="*/ 64 w 136"/>
                <a:gd name="T15" fmla="*/ 66 h 244"/>
                <a:gd name="T16" fmla="*/ 44 w 136"/>
                <a:gd name="T17" fmla="*/ 74 h 244"/>
                <a:gd name="T18" fmla="*/ 28 w 136"/>
                <a:gd name="T19" fmla="*/ 88 h 244"/>
                <a:gd name="T20" fmla="*/ 24 w 136"/>
                <a:gd name="T21" fmla="*/ 94 h 244"/>
                <a:gd name="T22" fmla="*/ 22 w 136"/>
                <a:gd name="T23" fmla="*/ 110 h 244"/>
                <a:gd name="T24" fmla="*/ 24 w 136"/>
                <a:gd name="T25" fmla="*/ 114 h 244"/>
                <a:gd name="T26" fmla="*/ 26 w 136"/>
                <a:gd name="T27" fmla="*/ 118 h 244"/>
                <a:gd name="T28" fmla="*/ 32 w 136"/>
                <a:gd name="T29" fmla="*/ 122 h 244"/>
                <a:gd name="T30" fmla="*/ 36 w 136"/>
                <a:gd name="T31" fmla="*/ 126 h 244"/>
                <a:gd name="T32" fmla="*/ 36 w 136"/>
                <a:gd name="T33" fmla="*/ 134 h 244"/>
                <a:gd name="T34" fmla="*/ 30 w 136"/>
                <a:gd name="T35" fmla="*/ 148 h 244"/>
                <a:gd name="T36" fmla="*/ 22 w 136"/>
                <a:gd name="T37" fmla="*/ 156 h 244"/>
                <a:gd name="T38" fmla="*/ 14 w 136"/>
                <a:gd name="T39" fmla="*/ 158 h 244"/>
                <a:gd name="T40" fmla="*/ 6 w 136"/>
                <a:gd name="T41" fmla="*/ 164 h 244"/>
                <a:gd name="T42" fmla="*/ 4 w 136"/>
                <a:gd name="T43" fmla="*/ 168 h 244"/>
                <a:gd name="T44" fmla="*/ 0 w 136"/>
                <a:gd name="T45" fmla="*/ 182 h 244"/>
                <a:gd name="T46" fmla="*/ 0 w 136"/>
                <a:gd name="T47" fmla="*/ 188 h 244"/>
                <a:gd name="T48" fmla="*/ 8 w 136"/>
                <a:gd name="T49" fmla="*/ 196 h 244"/>
                <a:gd name="T50" fmla="*/ 12 w 136"/>
                <a:gd name="T51" fmla="*/ 200 h 244"/>
                <a:gd name="T52" fmla="*/ 12 w 136"/>
                <a:gd name="T53" fmla="*/ 212 h 244"/>
                <a:gd name="T54" fmla="*/ 12 w 136"/>
                <a:gd name="T55" fmla="*/ 222 h 244"/>
                <a:gd name="T56" fmla="*/ 18 w 136"/>
                <a:gd name="T57" fmla="*/ 240 h 244"/>
                <a:gd name="T58" fmla="*/ 24 w 136"/>
                <a:gd name="T59" fmla="*/ 244 h 244"/>
                <a:gd name="T60" fmla="*/ 24 w 136"/>
                <a:gd name="T61" fmla="*/ 244 h 244"/>
                <a:gd name="T62" fmla="*/ 34 w 136"/>
                <a:gd name="T63" fmla="*/ 242 h 244"/>
                <a:gd name="T64" fmla="*/ 52 w 136"/>
                <a:gd name="T65" fmla="*/ 228 h 244"/>
                <a:gd name="T66" fmla="*/ 60 w 136"/>
                <a:gd name="T67" fmla="*/ 220 h 244"/>
                <a:gd name="T68" fmla="*/ 68 w 136"/>
                <a:gd name="T69" fmla="*/ 196 h 244"/>
                <a:gd name="T70" fmla="*/ 78 w 136"/>
                <a:gd name="T71" fmla="*/ 174 h 244"/>
                <a:gd name="T72" fmla="*/ 88 w 136"/>
                <a:gd name="T73" fmla="*/ 154 h 244"/>
                <a:gd name="T74" fmla="*/ 98 w 136"/>
                <a:gd name="T75" fmla="*/ 134 h 244"/>
                <a:gd name="T76" fmla="*/ 112 w 136"/>
                <a:gd name="T77" fmla="*/ 92 h 244"/>
                <a:gd name="T78" fmla="*/ 116 w 136"/>
                <a:gd name="T79" fmla="*/ 78 h 244"/>
                <a:gd name="T80" fmla="*/ 124 w 136"/>
                <a:gd name="T81" fmla="*/ 68 h 244"/>
                <a:gd name="T82" fmla="*/ 130 w 136"/>
                <a:gd name="T83" fmla="*/ 56 h 244"/>
                <a:gd name="T84" fmla="*/ 132 w 136"/>
                <a:gd name="T85" fmla="*/ 44 h 244"/>
                <a:gd name="T86" fmla="*/ 136 w 136"/>
                <a:gd name="T87" fmla="*/ 6 h 244"/>
                <a:gd name="T88" fmla="*/ 132 w 136"/>
                <a:gd name="T89" fmla="*/ 0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36" h="244">
                  <a:moveTo>
                    <a:pt x="132" y="0"/>
                  </a:moveTo>
                  <a:lnTo>
                    <a:pt x="132" y="0"/>
                  </a:lnTo>
                  <a:lnTo>
                    <a:pt x="126" y="0"/>
                  </a:lnTo>
                  <a:lnTo>
                    <a:pt x="120" y="6"/>
                  </a:lnTo>
                  <a:lnTo>
                    <a:pt x="120" y="6"/>
                  </a:lnTo>
                  <a:lnTo>
                    <a:pt x="116" y="14"/>
                  </a:lnTo>
                  <a:lnTo>
                    <a:pt x="112" y="22"/>
                  </a:lnTo>
                  <a:lnTo>
                    <a:pt x="112" y="22"/>
                  </a:lnTo>
                  <a:lnTo>
                    <a:pt x="106" y="32"/>
                  </a:lnTo>
                  <a:lnTo>
                    <a:pt x="100" y="40"/>
                  </a:lnTo>
                  <a:lnTo>
                    <a:pt x="100" y="40"/>
                  </a:lnTo>
                  <a:lnTo>
                    <a:pt x="90" y="48"/>
                  </a:lnTo>
                  <a:lnTo>
                    <a:pt x="84" y="54"/>
                  </a:lnTo>
                  <a:lnTo>
                    <a:pt x="76" y="60"/>
                  </a:lnTo>
                  <a:lnTo>
                    <a:pt x="64" y="66"/>
                  </a:lnTo>
                  <a:lnTo>
                    <a:pt x="64" y="66"/>
                  </a:lnTo>
                  <a:lnTo>
                    <a:pt x="54" y="70"/>
                  </a:lnTo>
                  <a:lnTo>
                    <a:pt x="44" y="74"/>
                  </a:lnTo>
                  <a:lnTo>
                    <a:pt x="34" y="80"/>
                  </a:lnTo>
                  <a:lnTo>
                    <a:pt x="28" y="88"/>
                  </a:lnTo>
                  <a:lnTo>
                    <a:pt x="28" y="88"/>
                  </a:lnTo>
                  <a:lnTo>
                    <a:pt x="24" y="94"/>
                  </a:lnTo>
                  <a:lnTo>
                    <a:pt x="22" y="98"/>
                  </a:lnTo>
                  <a:lnTo>
                    <a:pt x="22" y="110"/>
                  </a:lnTo>
                  <a:lnTo>
                    <a:pt x="22" y="110"/>
                  </a:lnTo>
                  <a:lnTo>
                    <a:pt x="24" y="114"/>
                  </a:lnTo>
                  <a:lnTo>
                    <a:pt x="26" y="118"/>
                  </a:lnTo>
                  <a:lnTo>
                    <a:pt x="26" y="118"/>
                  </a:lnTo>
                  <a:lnTo>
                    <a:pt x="30" y="120"/>
                  </a:lnTo>
                  <a:lnTo>
                    <a:pt x="32" y="122"/>
                  </a:lnTo>
                  <a:lnTo>
                    <a:pt x="32" y="122"/>
                  </a:lnTo>
                  <a:lnTo>
                    <a:pt x="36" y="126"/>
                  </a:lnTo>
                  <a:lnTo>
                    <a:pt x="36" y="130"/>
                  </a:lnTo>
                  <a:lnTo>
                    <a:pt x="36" y="134"/>
                  </a:lnTo>
                  <a:lnTo>
                    <a:pt x="36" y="140"/>
                  </a:lnTo>
                  <a:lnTo>
                    <a:pt x="30" y="148"/>
                  </a:lnTo>
                  <a:lnTo>
                    <a:pt x="26" y="152"/>
                  </a:lnTo>
                  <a:lnTo>
                    <a:pt x="22" y="156"/>
                  </a:lnTo>
                  <a:lnTo>
                    <a:pt x="22" y="156"/>
                  </a:lnTo>
                  <a:lnTo>
                    <a:pt x="14" y="158"/>
                  </a:lnTo>
                  <a:lnTo>
                    <a:pt x="10" y="160"/>
                  </a:lnTo>
                  <a:lnTo>
                    <a:pt x="6" y="164"/>
                  </a:lnTo>
                  <a:lnTo>
                    <a:pt x="6" y="164"/>
                  </a:lnTo>
                  <a:lnTo>
                    <a:pt x="4" y="168"/>
                  </a:lnTo>
                  <a:lnTo>
                    <a:pt x="2" y="174"/>
                  </a:lnTo>
                  <a:lnTo>
                    <a:pt x="0" y="182"/>
                  </a:lnTo>
                  <a:lnTo>
                    <a:pt x="0" y="182"/>
                  </a:lnTo>
                  <a:lnTo>
                    <a:pt x="0" y="188"/>
                  </a:lnTo>
                  <a:lnTo>
                    <a:pt x="2" y="192"/>
                  </a:lnTo>
                  <a:lnTo>
                    <a:pt x="8" y="196"/>
                  </a:lnTo>
                  <a:lnTo>
                    <a:pt x="8" y="196"/>
                  </a:lnTo>
                  <a:lnTo>
                    <a:pt x="12" y="200"/>
                  </a:lnTo>
                  <a:lnTo>
                    <a:pt x="12" y="204"/>
                  </a:lnTo>
                  <a:lnTo>
                    <a:pt x="12" y="212"/>
                  </a:lnTo>
                  <a:lnTo>
                    <a:pt x="12" y="212"/>
                  </a:lnTo>
                  <a:lnTo>
                    <a:pt x="12" y="222"/>
                  </a:lnTo>
                  <a:lnTo>
                    <a:pt x="14" y="232"/>
                  </a:lnTo>
                  <a:lnTo>
                    <a:pt x="18" y="240"/>
                  </a:lnTo>
                  <a:lnTo>
                    <a:pt x="20" y="242"/>
                  </a:lnTo>
                  <a:lnTo>
                    <a:pt x="24" y="244"/>
                  </a:lnTo>
                  <a:lnTo>
                    <a:pt x="24" y="244"/>
                  </a:lnTo>
                  <a:lnTo>
                    <a:pt x="24" y="244"/>
                  </a:lnTo>
                  <a:lnTo>
                    <a:pt x="24" y="244"/>
                  </a:lnTo>
                  <a:lnTo>
                    <a:pt x="34" y="242"/>
                  </a:lnTo>
                  <a:lnTo>
                    <a:pt x="44" y="236"/>
                  </a:lnTo>
                  <a:lnTo>
                    <a:pt x="52" y="228"/>
                  </a:lnTo>
                  <a:lnTo>
                    <a:pt x="60" y="220"/>
                  </a:lnTo>
                  <a:lnTo>
                    <a:pt x="60" y="220"/>
                  </a:lnTo>
                  <a:lnTo>
                    <a:pt x="64" y="208"/>
                  </a:lnTo>
                  <a:lnTo>
                    <a:pt x="68" y="196"/>
                  </a:lnTo>
                  <a:lnTo>
                    <a:pt x="72" y="186"/>
                  </a:lnTo>
                  <a:lnTo>
                    <a:pt x="78" y="174"/>
                  </a:lnTo>
                  <a:lnTo>
                    <a:pt x="78" y="174"/>
                  </a:lnTo>
                  <a:lnTo>
                    <a:pt x="88" y="154"/>
                  </a:lnTo>
                  <a:lnTo>
                    <a:pt x="94" y="144"/>
                  </a:lnTo>
                  <a:lnTo>
                    <a:pt x="98" y="134"/>
                  </a:lnTo>
                  <a:lnTo>
                    <a:pt x="98" y="134"/>
                  </a:lnTo>
                  <a:lnTo>
                    <a:pt x="112" y="92"/>
                  </a:lnTo>
                  <a:lnTo>
                    <a:pt x="112" y="92"/>
                  </a:lnTo>
                  <a:lnTo>
                    <a:pt x="116" y="78"/>
                  </a:lnTo>
                  <a:lnTo>
                    <a:pt x="124" y="68"/>
                  </a:lnTo>
                  <a:lnTo>
                    <a:pt x="124" y="68"/>
                  </a:lnTo>
                  <a:lnTo>
                    <a:pt x="128" y="62"/>
                  </a:lnTo>
                  <a:lnTo>
                    <a:pt x="130" y="56"/>
                  </a:lnTo>
                  <a:lnTo>
                    <a:pt x="132" y="44"/>
                  </a:lnTo>
                  <a:lnTo>
                    <a:pt x="132" y="44"/>
                  </a:lnTo>
                  <a:lnTo>
                    <a:pt x="136" y="20"/>
                  </a:lnTo>
                  <a:lnTo>
                    <a:pt x="136" y="6"/>
                  </a:lnTo>
                  <a:lnTo>
                    <a:pt x="134" y="0"/>
                  </a:lnTo>
                  <a:lnTo>
                    <a:pt x="132"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08" name="Freeform 93"/>
            <p:cNvSpPr>
              <a:spLocks/>
            </p:cNvSpPr>
            <p:nvPr/>
          </p:nvSpPr>
          <p:spPr bwMode="auto">
            <a:xfrm>
              <a:off x="1244" y="2682"/>
              <a:ext cx="136" cy="244"/>
            </a:xfrm>
            <a:custGeom>
              <a:avLst/>
              <a:gdLst>
                <a:gd name="T0" fmla="*/ 132 w 136"/>
                <a:gd name="T1" fmla="*/ 0 h 244"/>
                <a:gd name="T2" fmla="*/ 120 w 136"/>
                <a:gd name="T3" fmla="*/ 6 h 244"/>
                <a:gd name="T4" fmla="*/ 116 w 136"/>
                <a:gd name="T5" fmla="*/ 14 h 244"/>
                <a:gd name="T6" fmla="*/ 112 w 136"/>
                <a:gd name="T7" fmla="*/ 22 h 244"/>
                <a:gd name="T8" fmla="*/ 100 w 136"/>
                <a:gd name="T9" fmla="*/ 40 h 244"/>
                <a:gd name="T10" fmla="*/ 90 w 136"/>
                <a:gd name="T11" fmla="*/ 48 h 244"/>
                <a:gd name="T12" fmla="*/ 76 w 136"/>
                <a:gd name="T13" fmla="*/ 60 h 244"/>
                <a:gd name="T14" fmla="*/ 64 w 136"/>
                <a:gd name="T15" fmla="*/ 66 h 244"/>
                <a:gd name="T16" fmla="*/ 44 w 136"/>
                <a:gd name="T17" fmla="*/ 74 h 244"/>
                <a:gd name="T18" fmla="*/ 28 w 136"/>
                <a:gd name="T19" fmla="*/ 88 h 244"/>
                <a:gd name="T20" fmla="*/ 24 w 136"/>
                <a:gd name="T21" fmla="*/ 94 h 244"/>
                <a:gd name="T22" fmla="*/ 22 w 136"/>
                <a:gd name="T23" fmla="*/ 110 h 244"/>
                <a:gd name="T24" fmla="*/ 24 w 136"/>
                <a:gd name="T25" fmla="*/ 114 h 244"/>
                <a:gd name="T26" fmla="*/ 26 w 136"/>
                <a:gd name="T27" fmla="*/ 118 h 244"/>
                <a:gd name="T28" fmla="*/ 32 w 136"/>
                <a:gd name="T29" fmla="*/ 122 h 244"/>
                <a:gd name="T30" fmla="*/ 36 w 136"/>
                <a:gd name="T31" fmla="*/ 126 h 244"/>
                <a:gd name="T32" fmla="*/ 36 w 136"/>
                <a:gd name="T33" fmla="*/ 134 h 244"/>
                <a:gd name="T34" fmla="*/ 30 w 136"/>
                <a:gd name="T35" fmla="*/ 148 h 244"/>
                <a:gd name="T36" fmla="*/ 22 w 136"/>
                <a:gd name="T37" fmla="*/ 156 h 244"/>
                <a:gd name="T38" fmla="*/ 14 w 136"/>
                <a:gd name="T39" fmla="*/ 158 h 244"/>
                <a:gd name="T40" fmla="*/ 6 w 136"/>
                <a:gd name="T41" fmla="*/ 164 h 244"/>
                <a:gd name="T42" fmla="*/ 4 w 136"/>
                <a:gd name="T43" fmla="*/ 168 h 244"/>
                <a:gd name="T44" fmla="*/ 0 w 136"/>
                <a:gd name="T45" fmla="*/ 182 h 244"/>
                <a:gd name="T46" fmla="*/ 0 w 136"/>
                <a:gd name="T47" fmla="*/ 188 h 244"/>
                <a:gd name="T48" fmla="*/ 8 w 136"/>
                <a:gd name="T49" fmla="*/ 196 h 244"/>
                <a:gd name="T50" fmla="*/ 12 w 136"/>
                <a:gd name="T51" fmla="*/ 200 h 244"/>
                <a:gd name="T52" fmla="*/ 12 w 136"/>
                <a:gd name="T53" fmla="*/ 212 h 244"/>
                <a:gd name="T54" fmla="*/ 12 w 136"/>
                <a:gd name="T55" fmla="*/ 222 h 244"/>
                <a:gd name="T56" fmla="*/ 18 w 136"/>
                <a:gd name="T57" fmla="*/ 240 h 244"/>
                <a:gd name="T58" fmla="*/ 24 w 136"/>
                <a:gd name="T59" fmla="*/ 244 h 244"/>
                <a:gd name="T60" fmla="*/ 24 w 136"/>
                <a:gd name="T61" fmla="*/ 244 h 244"/>
                <a:gd name="T62" fmla="*/ 34 w 136"/>
                <a:gd name="T63" fmla="*/ 242 h 244"/>
                <a:gd name="T64" fmla="*/ 52 w 136"/>
                <a:gd name="T65" fmla="*/ 228 h 244"/>
                <a:gd name="T66" fmla="*/ 60 w 136"/>
                <a:gd name="T67" fmla="*/ 220 h 244"/>
                <a:gd name="T68" fmla="*/ 68 w 136"/>
                <a:gd name="T69" fmla="*/ 196 h 244"/>
                <a:gd name="T70" fmla="*/ 78 w 136"/>
                <a:gd name="T71" fmla="*/ 174 h 244"/>
                <a:gd name="T72" fmla="*/ 88 w 136"/>
                <a:gd name="T73" fmla="*/ 154 h 244"/>
                <a:gd name="T74" fmla="*/ 98 w 136"/>
                <a:gd name="T75" fmla="*/ 134 h 244"/>
                <a:gd name="T76" fmla="*/ 112 w 136"/>
                <a:gd name="T77" fmla="*/ 92 h 244"/>
                <a:gd name="T78" fmla="*/ 116 w 136"/>
                <a:gd name="T79" fmla="*/ 78 h 244"/>
                <a:gd name="T80" fmla="*/ 124 w 136"/>
                <a:gd name="T81" fmla="*/ 68 h 244"/>
                <a:gd name="T82" fmla="*/ 130 w 136"/>
                <a:gd name="T83" fmla="*/ 56 h 244"/>
                <a:gd name="T84" fmla="*/ 132 w 136"/>
                <a:gd name="T85" fmla="*/ 44 h 244"/>
                <a:gd name="T86" fmla="*/ 136 w 136"/>
                <a:gd name="T87" fmla="*/ 6 h 244"/>
                <a:gd name="T88" fmla="*/ 132 w 136"/>
                <a:gd name="T89" fmla="*/ 0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36" h="244">
                  <a:moveTo>
                    <a:pt x="132" y="0"/>
                  </a:moveTo>
                  <a:lnTo>
                    <a:pt x="132" y="0"/>
                  </a:lnTo>
                  <a:lnTo>
                    <a:pt x="126" y="0"/>
                  </a:lnTo>
                  <a:lnTo>
                    <a:pt x="120" y="6"/>
                  </a:lnTo>
                  <a:lnTo>
                    <a:pt x="120" y="6"/>
                  </a:lnTo>
                  <a:lnTo>
                    <a:pt x="116" y="14"/>
                  </a:lnTo>
                  <a:lnTo>
                    <a:pt x="112" y="22"/>
                  </a:lnTo>
                  <a:lnTo>
                    <a:pt x="112" y="22"/>
                  </a:lnTo>
                  <a:lnTo>
                    <a:pt x="106" y="32"/>
                  </a:lnTo>
                  <a:lnTo>
                    <a:pt x="100" y="40"/>
                  </a:lnTo>
                  <a:lnTo>
                    <a:pt x="100" y="40"/>
                  </a:lnTo>
                  <a:lnTo>
                    <a:pt x="90" y="48"/>
                  </a:lnTo>
                  <a:lnTo>
                    <a:pt x="84" y="54"/>
                  </a:lnTo>
                  <a:lnTo>
                    <a:pt x="76" y="60"/>
                  </a:lnTo>
                  <a:lnTo>
                    <a:pt x="64" y="66"/>
                  </a:lnTo>
                  <a:lnTo>
                    <a:pt x="64" y="66"/>
                  </a:lnTo>
                  <a:lnTo>
                    <a:pt x="54" y="70"/>
                  </a:lnTo>
                  <a:lnTo>
                    <a:pt x="44" y="74"/>
                  </a:lnTo>
                  <a:lnTo>
                    <a:pt x="34" y="80"/>
                  </a:lnTo>
                  <a:lnTo>
                    <a:pt x="28" y="88"/>
                  </a:lnTo>
                  <a:lnTo>
                    <a:pt x="28" y="88"/>
                  </a:lnTo>
                  <a:lnTo>
                    <a:pt x="24" y="94"/>
                  </a:lnTo>
                  <a:lnTo>
                    <a:pt x="22" y="98"/>
                  </a:lnTo>
                  <a:lnTo>
                    <a:pt x="22" y="110"/>
                  </a:lnTo>
                  <a:lnTo>
                    <a:pt x="22" y="110"/>
                  </a:lnTo>
                  <a:lnTo>
                    <a:pt x="24" y="114"/>
                  </a:lnTo>
                  <a:lnTo>
                    <a:pt x="26" y="118"/>
                  </a:lnTo>
                  <a:lnTo>
                    <a:pt x="26" y="118"/>
                  </a:lnTo>
                  <a:lnTo>
                    <a:pt x="30" y="120"/>
                  </a:lnTo>
                  <a:lnTo>
                    <a:pt x="32" y="122"/>
                  </a:lnTo>
                  <a:lnTo>
                    <a:pt x="32" y="122"/>
                  </a:lnTo>
                  <a:lnTo>
                    <a:pt x="36" y="126"/>
                  </a:lnTo>
                  <a:lnTo>
                    <a:pt x="36" y="130"/>
                  </a:lnTo>
                  <a:lnTo>
                    <a:pt x="36" y="134"/>
                  </a:lnTo>
                  <a:lnTo>
                    <a:pt x="36" y="140"/>
                  </a:lnTo>
                  <a:lnTo>
                    <a:pt x="30" y="148"/>
                  </a:lnTo>
                  <a:lnTo>
                    <a:pt x="26" y="152"/>
                  </a:lnTo>
                  <a:lnTo>
                    <a:pt x="22" y="156"/>
                  </a:lnTo>
                  <a:lnTo>
                    <a:pt x="22" y="156"/>
                  </a:lnTo>
                  <a:lnTo>
                    <a:pt x="14" y="158"/>
                  </a:lnTo>
                  <a:lnTo>
                    <a:pt x="10" y="160"/>
                  </a:lnTo>
                  <a:lnTo>
                    <a:pt x="6" y="164"/>
                  </a:lnTo>
                  <a:lnTo>
                    <a:pt x="6" y="164"/>
                  </a:lnTo>
                  <a:lnTo>
                    <a:pt x="4" y="168"/>
                  </a:lnTo>
                  <a:lnTo>
                    <a:pt x="2" y="174"/>
                  </a:lnTo>
                  <a:lnTo>
                    <a:pt x="0" y="182"/>
                  </a:lnTo>
                  <a:lnTo>
                    <a:pt x="0" y="182"/>
                  </a:lnTo>
                  <a:lnTo>
                    <a:pt x="0" y="188"/>
                  </a:lnTo>
                  <a:lnTo>
                    <a:pt x="2" y="192"/>
                  </a:lnTo>
                  <a:lnTo>
                    <a:pt x="8" y="196"/>
                  </a:lnTo>
                  <a:lnTo>
                    <a:pt x="8" y="196"/>
                  </a:lnTo>
                  <a:lnTo>
                    <a:pt x="12" y="200"/>
                  </a:lnTo>
                  <a:lnTo>
                    <a:pt x="12" y="204"/>
                  </a:lnTo>
                  <a:lnTo>
                    <a:pt x="12" y="212"/>
                  </a:lnTo>
                  <a:lnTo>
                    <a:pt x="12" y="212"/>
                  </a:lnTo>
                  <a:lnTo>
                    <a:pt x="12" y="222"/>
                  </a:lnTo>
                  <a:lnTo>
                    <a:pt x="14" y="232"/>
                  </a:lnTo>
                  <a:lnTo>
                    <a:pt x="18" y="240"/>
                  </a:lnTo>
                  <a:lnTo>
                    <a:pt x="20" y="242"/>
                  </a:lnTo>
                  <a:lnTo>
                    <a:pt x="24" y="244"/>
                  </a:lnTo>
                  <a:lnTo>
                    <a:pt x="24" y="244"/>
                  </a:lnTo>
                  <a:lnTo>
                    <a:pt x="24" y="244"/>
                  </a:lnTo>
                  <a:lnTo>
                    <a:pt x="24" y="244"/>
                  </a:lnTo>
                  <a:lnTo>
                    <a:pt x="34" y="242"/>
                  </a:lnTo>
                  <a:lnTo>
                    <a:pt x="44" y="236"/>
                  </a:lnTo>
                  <a:lnTo>
                    <a:pt x="52" y="228"/>
                  </a:lnTo>
                  <a:lnTo>
                    <a:pt x="60" y="220"/>
                  </a:lnTo>
                  <a:lnTo>
                    <a:pt x="60" y="220"/>
                  </a:lnTo>
                  <a:lnTo>
                    <a:pt x="64" y="208"/>
                  </a:lnTo>
                  <a:lnTo>
                    <a:pt x="68" y="196"/>
                  </a:lnTo>
                  <a:lnTo>
                    <a:pt x="72" y="186"/>
                  </a:lnTo>
                  <a:lnTo>
                    <a:pt x="78" y="174"/>
                  </a:lnTo>
                  <a:lnTo>
                    <a:pt x="78" y="174"/>
                  </a:lnTo>
                  <a:lnTo>
                    <a:pt x="88" y="154"/>
                  </a:lnTo>
                  <a:lnTo>
                    <a:pt x="94" y="144"/>
                  </a:lnTo>
                  <a:lnTo>
                    <a:pt x="98" y="134"/>
                  </a:lnTo>
                  <a:lnTo>
                    <a:pt x="98" y="134"/>
                  </a:lnTo>
                  <a:lnTo>
                    <a:pt x="112" y="92"/>
                  </a:lnTo>
                  <a:lnTo>
                    <a:pt x="112" y="92"/>
                  </a:lnTo>
                  <a:lnTo>
                    <a:pt x="116" y="78"/>
                  </a:lnTo>
                  <a:lnTo>
                    <a:pt x="124" y="68"/>
                  </a:lnTo>
                  <a:lnTo>
                    <a:pt x="124" y="68"/>
                  </a:lnTo>
                  <a:lnTo>
                    <a:pt x="128" y="62"/>
                  </a:lnTo>
                  <a:lnTo>
                    <a:pt x="130" y="56"/>
                  </a:lnTo>
                  <a:lnTo>
                    <a:pt x="132" y="44"/>
                  </a:lnTo>
                  <a:lnTo>
                    <a:pt x="132" y="44"/>
                  </a:lnTo>
                  <a:lnTo>
                    <a:pt x="136" y="20"/>
                  </a:lnTo>
                  <a:lnTo>
                    <a:pt x="136" y="6"/>
                  </a:lnTo>
                  <a:lnTo>
                    <a:pt x="134" y="0"/>
                  </a:lnTo>
                  <a:lnTo>
                    <a:pt x="13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09" name="Freeform 94"/>
            <p:cNvSpPr>
              <a:spLocks/>
            </p:cNvSpPr>
            <p:nvPr/>
          </p:nvSpPr>
          <p:spPr bwMode="auto">
            <a:xfrm>
              <a:off x="2064" y="2414"/>
              <a:ext cx="2" cy="4"/>
            </a:xfrm>
            <a:custGeom>
              <a:avLst/>
              <a:gdLst>
                <a:gd name="T0" fmla="*/ 2 w 2"/>
                <a:gd name="T1" fmla="*/ 0 h 4"/>
                <a:gd name="T2" fmla="*/ 2 w 2"/>
                <a:gd name="T3" fmla="*/ 0 h 4"/>
                <a:gd name="T4" fmla="*/ 0 w 2"/>
                <a:gd name="T5" fmla="*/ 4 h 4"/>
                <a:gd name="T6" fmla="*/ 2 w 2"/>
                <a:gd name="T7" fmla="*/ 0 h 4"/>
              </a:gdLst>
              <a:ahLst/>
              <a:cxnLst>
                <a:cxn ang="0">
                  <a:pos x="T0" y="T1"/>
                </a:cxn>
                <a:cxn ang="0">
                  <a:pos x="T2" y="T3"/>
                </a:cxn>
                <a:cxn ang="0">
                  <a:pos x="T4" y="T5"/>
                </a:cxn>
                <a:cxn ang="0">
                  <a:pos x="T6" y="T7"/>
                </a:cxn>
              </a:cxnLst>
              <a:rect l="0" t="0" r="r" b="b"/>
              <a:pathLst>
                <a:path w="2" h="4">
                  <a:moveTo>
                    <a:pt x="2" y="0"/>
                  </a:moveTo>
                  <a:lnTo>
                    <a:pt x="2" y="0"/>
                  </a:lnTo>
                  <a:lnTo>
                    <a:pt x="0" y="4"/>
                  </a:lnTo>
                  <a:lnTo>
                    <a:pt x="2"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10" name="Freeform 95"/>
            <p:cNvSpPr>
              <a:spLocks/>
            </p:cNvSpPr>
            <p:nvPr/>
          </p:nvSpPr>
          <p:spPr bwMode="auto">
            <a:xfrm>
              <a:off x="2064" y="2414"/>
              <a:ext cx="2" cy="4"/>
            </a:xfrm>
            <a:custGeom>
              <a:avLst/>
              <a:gdLst>
                <a:gd name="T0" fmla="*/ 2 w 2"/>
                <a:gd name="T1" fmla="*/ 0 h 4"/>
                <a:gd name="T2" fmla="*/ 2 w 2"/>
                <a:gd name="T3" fmla="*/ 0 h 4"/>
                <a:gd name="T4" fmla="*/ 0 w 2"/>
                <a:gd name="T5" fmla="*/ 4 h 4"/>
                <a:gd name="T6" fmla="*/ 2 w 2"/>
                <a:gd name="T7" fmla="*/ 0 h 4"/>
              </a:gdLst>
              <a:ahLst/>
              <a:cxnLst>
                <a:cxn ang="0">
                  <a:pos x="T0" y="T1"/>
                </a:cxn>
                <a:cxn ang="0">
                  <a:pos x="T2" y="T3"/>
                </a:cxn>
                <a:cxn ang="0">
                  <a:pos x="T4" y="T5"/>
                </a:cxn>
                <a:cxn ang="0">
                  <a:pos x="T6" y="T7"/>
                </a:cxn>
              </a:cxnLst>
              <a:rect l="0" t="0" r="r" b="b"/>
              <a:pathLst>
                <a:path w="2" h="4">
                  <a:moveTo>
                    <a:pt x="2" y="0"/>
                  </a:moveTo>
                  <a:lnTo>
                    <a:pt x="2" y="0"/>
                  </a:lnTo>
                  <a:lnTo>
                    <a:pt x="0" y="4"/>
                  </a:lnTo>
                  <a:lnTo>
                    <a:pt x="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11" name="Freeform 96"/>
            <p:cNvSpPr>
              <a:spLocks/>
            </p:cNvSpPr>
            <p:nvPr/>
          </p:nvSpPr>
          <p:spPr bwMode="auto">
            <a:xfrm>
              <a:off x="2066" y="2412"/>
              <a:ext cx="2" cy="2"/>
            </a:xfrm>
            <a:custGeom>
              <a:avLst/>
              <a:gdLst>
                <a:gd name="T0" fmla="*/ 2 w 2"/>
                <a:gd name="T1" fmla="*/ 0 h 2"/>
                <a:gd name="T2" fmla="*/ 0 w 2"/>
                <a:gd name="T3" fmla="*/ 2 h 2"/>
                <a:gd name="T4" fmla="*/ 2 w 2"/>
                <a:gd name="T5" fmla="*/ 2 h 2"/>
                <a:gd name="T6" fmla="*/ 2 w 2"/>
                <a:gd name="T7" fmla="*/ 0 h 2"/>
              </a:gdLst>
              <a:ahLst/>
              <a:cxnLst>
                <a:cxn ang="0">
                  <a:pos x="T0" y="T1"/>
                </a:cxn>
                <a:cxn ang="0">
                  <a:pos x="T2" y="T3"/>
                </a:cxn>
                <a:cxn ang="0">
                  <a:pos x="T4" y="T5"/>
                </a:cxn>
                <a:cxn ang="0">
                  <a:pos x="T6" y="T7"/>
                </a:cxn>
              </a:cxnLst>
              <a:rect l="0" t="0" r="r" b="b"/>
              <a:pathLst>
                <a:path w="2" h="2">
                  <a:moveTo>
                    <a:pt x="2" y="0"/>
                  </a:moveTo>
                  <a:lnTo>
                    <a:pt x="0" y="2"/>
                  </a:lnTo>
                  <a:lnTo>
                    <a:pt x="2" y="2"/>
                  </a:lnTo>
                  <a:lnTo>
                    <a:pt x="2"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12" name="Freeform 97"/>
            <p:cNvSpPr>
              <a:spLocks/>
            </p:cNvSpPr>
            <p:nvPr/>
          </p:nvSpPr>
          <p:spPr bwMode="auto">
            <a:xfrm>
              <a:off x="2066" y="2412"/>
              <a:ext cx="2" cy="2"/>
            </a:xfrm>
            <a:custGeom>
              <a:avLst/>
              <a:gdLst>
                <a:gd name="T0" fmla="*/ 2 w 2"/>
                <a:gd name="T1" fmla="*/ 0 h 2"/>
                <a:gd name="T2" fmla="*/ 0 w 2"/>
                <a:gd name="T3" fmla="*/ 2 h 2"/>
                <a:gd name="T4" fmla="*/ 2 w 2"/>
                <a:gd name="T5" fmla="*/ 2 h 2"/>
                <a:gd name="T6" fmla="*/ 2 w 2"/>
                <a:gd name="T7" fmla="*/ 0 h 2"/>
              </a:gdLst>
              <a:ahLst/>
              <a:cxnLst>
                <a:cxn ang="0">
                  <a:pos x="T0" y="T1"/>
                </a:cxn>
                <a:cxn ang="0">
                  <a:pos x="T2" y="T3"/>
                </a:cxn>
                <a:cxn ang="0">
                  <a:pos x="T4" y="T5"/>
                </a:cxn>
                <a:cxn ang="0">
                  <a:pos x="T6" y="T7"/>
                </a:cxn>
              </a:cxnLst>
              <a:rect l="0" t="0" r="r" b="b"/>
              <a:pathLst>
                <a:path w="2" h="2">
                  <a:moveTo>
                    <a:pt x="2" y="0"/>
                  </a:moveTo>
                  <a:lnTo>
                    <a:pt x="0" y="2"/>
                  </a:lnTo>
                  <a:lnTo>
                    <a:pt x="2" y="2"/>
                  </a:lnTo>
                  <a:lnTo>
                    <a:pt x="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13" name="Freeform 98"/>
            <p:cNvSpPr>
              <a:spLocks/>
            </p:cNvSpPr>
            <p:nvPr/>
          </p:nvSpPr>
          <p:spPr bwMode="auto">
            <a:xfrm>
              <a:off x="2068" y="2410"/>
              <a:ext cx="124" cy="192"/>
            </a:xfrm>
            <a:custGeom>
              <a:avLst/>
              <a:gdLst>
                <a:gd name="T0" fmla="*/ 6 w 124"/>
                <a:gd name="T1" fmla="*/ 0 h 192"/>
                <a:gd name="T2" fmla="*/ 0 w 124"/>
                <a:gd name="T3" fmla="*/ 4 h 192"/>
                <a:gd name="T4" fmla="*/ 0 w 124"/>
                <a:gd name="T5" fmla="*/ 10 h 192"/>
                <a:gd name="T6" fmla="*/ 4 w 124"/>
                <a:gd name="T7" fmla="*/ 24 h 192"/>
                <a:gd name="T8" fmla="*/ 8 w 124"/>
                <a:gd name="T9" fmla="*/ 30 h 192"/>
                <a:gd name="T10" fmla="*/ 26 w 124"/>
                <a:gd name="T11" fmla="*/ 50 h 192"/>
                <a:gd name="T12" fmla="*/ 30 w 124"/>
                <a:gd name="T13" fmla="*/ 58 h 192"/>
                <a:gd name="T14" fmla="*/ 44 w 124"/>
                <a:gd name="T15" fmla="*/ 96 h 192"/>
                <a:gd name="T16" fmla="*/ 48 w 124"/>
                <a:gd name="T17" fmla="*/ 104 h 192"/>
                <a:gd name="T18" fmla="*/ 52 w 124"/>
                <a:gd name="T19" fmla="*/ 124 h 192"/>
                <a:gd name="T20" fmla="*/ 58 w 124"/>
                <a:gd name="T21" fmla="*/ 132 h 192"/>
                <a:gd name="T22" fmla="*/ 84 w 124"/>
                <a:gd name="T23" fmla="*/ 162 h 192"/>
                <a:gd name="T24" fmla="*/ 94 w 124"/>
                <a:gd name="T25" fmla="*/ 176 h 192"/>
                <a:gd name="T26" fmla="*/ 106 w 124"/>
                <a:gd name="T27" fmla="*/ 190 h 192"/>
                <a:gd name="T28" fmla="*/ 112 w 124"/>
                <a:gd name="T29" fmla="*/ 192 h 192"/>
                <a:gd name="T30" fmla="*/ 120 w 124"/>
                <a:gd name="T31" fmla="*/ 186 h 192"/>
                <a:gd name="T32" fmla="*/ 124 w 124"/>
                <a:gd name="T33" fmla="*/ 168 h 192"/>
                <a:gd name="T34" fmla="*/ 124 w 124"/>
                <a:gd name="T35" fmla="*/ 140 h 192"/>
                <a:gd name="T36" fmla="*/ 122 w 124"/>
                <a:gd name="T37" fmla="*/ 136 h 192"/>
                <a:gd name="T38" fmla="*/ 114 w 124"/>
                <a:gd name="T39" fmla="*/ 130 h 192"/>
                <a:gd name="T40" fmla="*/ 110 w 124"/>
                <a:gd name="T41" fmla="*/ 122 h 192"/>
                <a:gd name="T42" fmla="*/ 104 w 124"/>
                <a:gd name="T43" fmla="*/ 104 h 192"/>
                <a:gd name="T44" fmla="*/ 94 w 124"/>
                <a:gd name="T45" fmla="*/ 90 h 192"/>
                <a:gd name="T46" fmla="*/ 80 w 124"/>
                <a:gd name="T47" fmla="*/ 78 h 192"/>
                <a:gd name="T48" fmla="*/ 68 w 124"/>
                <a:gd name="T49" fmla="*/ 62 h 192"/>
                <a:gd name="T50" fmla="*/ 56 w 124"/>
                <a:gd name="T51" fmla="*/ 52 h 192"/>
                <a:gd name="T52" fmla="*/ 48 w 124"/>
                <a:gd name="T53" fmla="*/ 50 h 192"/>
                <a:gd name="T54" fmla="*/ 42 w 124"/>
                <a:gd name="T55" fmla="*/ 42 h 192"/>
                <a:gd name="T56" fmla="*/ 40 w 124"/>
                <a:gd name="T57" fmla="*/ 34 h 192"/>
                <a:gd name="T58" fmla="*/ 38 w 124"/>
                <a:gd name="T59" fmla="*/ 24 h 192"/>
                <a:gd name="T60" fmla="*/ 32 w 124"/>
                <a:gd name="T61" fmla="*/ 18 h 192"/>
                <a:gd name="T62" fmla="*/ 26 w 124"/>
                <a:gd name="T63" fmla="*/ 12 h 192"/>
                <a:gd name="T64" fmla="*/ 12 w 124"/>
                <a:gd name="T65" fmla="*/ 2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4" h="192">
                  <a:moveTo>
                    <a:pt x="6" y="0"/>
                  </a:moveTo>
                  <a:lnTo>
                    <a:pt x="6" y="0"/>
                  </a:lnTo>
                  <a:lnTo>
                    <a:pt x="2" y="0"/>
                  </a:lnTo>
                  <a:lnTo>
                    <a:pt x="0" y="4"/>
                  </a:lnTo>
                  <a:lnTo>
                    <a:pt x="0" y="4"/>
                  </a:lnTo>
                  <a:lnTo>
                    <a:pt x="0" y="10"/>
                  </a:lnTo>
                  <a:lnTo>
                    <a:pt x="0" y="18"/>
                  </a:lnTo>
                  <a:lnTo>
                    <a:pt x="4" y="24"/>
                  </a:lnTo>
                  <a:lnTo>
                    <a:pt x="8" y="30"/>
                  </a:lnTo>
                  <a:lnTo>
                    <a:pt x="8" y="30"/>
                  </a:lnTo>
                  <a:lnTo>
                    <a:pt x="20" y="44"/>
                  </a:lnTo>
                  <a:lnTo>
                    <a:pt x="26" y="50"/>
                  </a:lnTo>
                  <a:lnTo>
                    <a:pt x="30" y="58"/>
                  </a:lnTo>
                  <a:lnTo>
                    <a:pt x="30" y="58"/>
                  </a:lnTo>
                  <a:lnTo>
                    <a:pt x="38" y="78"/>
                  </a:lnTo>
                  <a:lnTo>
                    <a:pt x="44" y="96"/>
                  </a:lnTo>
                  <a:lnTo>
                    <a:pt x="44" y="96"/>
                  </a:lnTo>
                  <a:lnTo>
                    <a:pt x="48" y="104"/>
                  </a:lnTo>
                  <a:lnTo>
                    <a:pt x="50" y="114"/>
                  </a:lnTo>
                  <a:lnTo>
                    <a:pt x="52" y="124"/>
                  </a:lnTo>
                  <a:lnTo>
                    <a:pt x="58" y="132"/>
                  </a:lnTo>
                  <a:lnTo>
                    <a:pt x="58" y="132"/>
                  </a:lnTo>
                  <a:lnTo>
                    <a:pt x="70" y="148"/>
                  </a:lnTo>
                  <a:lnTo>
                    <a:pt x="84" y="162"/>
                  </a:lnTo>
                  <a:lnTo>
                    <a:pt x="84" y="162"/>
                  </a:lnTo>
                  <a:lnTo>
                    <a:pt x="94" y="176"/>
                  </a:lnTo>
                  <a:lnTo>
                    <a:pt x="106" y="190"/>
                  </a:lnTo>
                  <a:lnTo>
                    <a:pt x="106" y="190"/>
                  </a:lnTo>
                  <a:lnTo>
                    <a:pt x="112" y="192"/>
                  </a:lnTo>
                  <a:lnTo>
                    <a:pt x="112" y="192"/>
                  </a:lnTo>
                  <a:lnTo>
                    <a:pt x="116" y="190"/>
                  </a:lnTo>
                  <a:lnTo>
                    <a:pt x="120" y="186"/>
                  </a:lnTo>
                  <a:lnTo>
                    <a:pt x="122" y="176"/>
                  </a:lnTo>
                  <a:lnTo>
                    <a:pt x="124" y="168"/>
                  </a:lnTo>
                  <a:lnTo>
                    <a:pt x="124" y="148"/>
                  </a:lnTo>
                  <a:lnTo>
                    <a:pt x="124" y="140"/>
                  </a:lnTo>
                  <a:lnTo>
                    <a:pt x="122" y="136"/>
                  </a:lnTo>
                  <a:lnTo>
                    <a:pt x="122" y="136"/>
                  </a:lnTo>
                  <a:lnTo>
                    <a:pt x="118" y="132"/>
                  </a:lnTo>
                  <a:lnTo>
                    <a:pt x="114" y="130"/>
                  </a:lnTo>
                  <a:lnTo>
                    <a:pt x="112" y="126"/>
                  </a:lnTo>
                  <a:lnTo>
                    <a:pt x="110" y="122"/>
                  </a:lnTo>
                  <a:lnTo>
                    <a:pt x="110" y="122"/>
                  </a:lnTo>
                  <a:lnTo>
                    <a:pt x="104" y="104"/>
                  </a:lnTo>
                  <a:lnTo>
                    <a:pt x="100" y="98"/>
                  </a:lnTo>
                  <a:lnTo>
                    <a:pt x="94" y="90"/>
                  </a:lnTo>
                  <a:lnTo>
                    <a:pt x="94" y="90"/>
                  </a:lnTo>
                  <a:lnTo>
                    <a:pt x="80" y="78"/>
                  </a:lnTo>
                  <a:lnTo>
                    <a:pt x="68" y="62"/>
                  </a:lnTo>
                  <a:lnTo>
                    <a:pt x="68" y="62"/>
                  </a:lnTo>
                  <a:lnTo>
                    <a:pt x="62" y="56"/>
                  </a:lnTo>
                  <a:lnTo>
                    <a:pt x="56" y="52"/>
                  </a:lnTo>
                  <a:lnTo>
                    <a:pt x="56" y="52"/>
                  </a:lnTo>
                  <a:lnTo>
                    <a:pt x="48" y="50"/>
                  </a:lnTo>
                  <a:lnTo>
                    <a:pt x="44" y="46"/>
                  </a:lnTo>
                  <a:lnTo>
                    <a:pt x="42" y="42"/>
                  </a:lnTo>
                  <a:lnTo>
                    <a:pt x="42" y="42"/>
                  </a:lnTo>
                  <a:lnTo>
                    <a:pt x="40" y="34"/>
                  </a:lnTo>
                  <a:lnTo>
                    <a:pt x="38" y="24"/>
                  </a:lnTo>
                  <a:lnTo>
                    <a:pt x="38" y="24"/>
                  </a:lnTo>
                  <a:lnTo>
                    <a:pt x="36" y="20"/>
                  </a:lnTo>
                  <a:lnTo>
                    <a:pt x="32" y="18"/>
                  </a:lnTo>
                  <a:lnTo>
                    <a:pt x="26" y="12"/>
                  </a:lnTo>
                  <a:lnTo>
                    <a:pt x="26" y="12"/>
                  </a:lnTo>
                  <a:lnTo>
                    <a:pt x="18" y="4"/>
                  </a:lnTo>
                  <a:lnTo>
                    <a:pt x="12" y="2"/>
                  </a:lnTo>
                  <a:lnTo>
                    <a:pt x="6"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14" name="Freeform 99"/>
            <p:cNvSpPr>
              <a:spLocks/>
            </p:cNvSpPr>
            <p:nvPr/>
          </p:nvSpPr>
          <p:spPr bwMode="auto">
            <a:xfrm>
              <a:off x="2068" y="2410"/>
              <a:ext cx="124" cy="192"/>
            </a:xfrm>
            <a:custGeom>
              <a:avLst/>
              <a:gdLst>
                <a:gd name="T0" fmla="*/ 6 w 124"/>
                <a:gd name="T1" fmla="*/ 0 h 192"/>
                <a:gd name="T2" fmla="*/ 0 w 124"/>
                <a:gd name="T3" fmla="*/ 4 h 192"/>
                <a:gd name="T4" fmla="*/ 0 w 124"/>
                <a:gd name="T5" fmla="*/ 10 h 192"/>
                <a:gd name="T6" fmla="*/ 4 w 124"/>
                <a:gd name="T7" fmla="*/ 24 h 192"/>
                <a:gd name="T8" fmla="*/ 8 w 124"/>
                <a:gd name="T9" fmla="*/ 30 h 192"/>
                <a:gd name="T10" fmla="*/ 26 w 124"/>
                <a:gd name="T11" fmla="*/ 50 h 192"/>
                <a:gd name="T12" fmla="*/ 30 w 124"/>
                <a:gd name="T13" fmla="*/ 58 h 192"/>
                <a:gd name="T14" fmla="*/ 44 w 124"/>
                <a:gd name="T15" fmla="*/ 96 h 192"/>
                <a:gd name="T16" fmla="*/ 48 w 124"/>
                <a:gd name="T17" fmla="*/ 104 h 192"/>
                <a:gd name="T18" fmla="*/ 52 w 124"/>
                <a:gd name="T19" fmla="*/ 124 h 192"/>
                <a:gd name="T20" fmla="*/ 58 w 124"/>
                <a:gd name="T21" fmla="*/ 132 h 192"/>
                <a:gd name="T22" fmla="*/ 84 w 124"/>
                <a:gd name="T23" fmla="*/ 162 h 192"/>
                <a:gd name="T24" fmla="*/ 94 w 124"/>
                <a:gd name="T25" fmla="*/ 176 h 192"/>
                <a:gd name="T26" fmla="*/ 106 w 124"/>
                <a:gd name="T27" fmla="*/ 190 h 192"/>
                <a:gd name="T28" fmla="*/ 112 w 124"/>
                <a:gd name="T29" fmla="*/ 192 h 192"/>
                <a:gd name="T30" fmla="*/ 120 w 124"/>
                <a:gd name="T31" fmla="*/ 186 h 192"/>
                <a:gd name="T32" fmla="*/ 124 w 124"/>
                <a:gd name="T33" fmla="*/ 168 h 192"/>
                <a:gd name="T34" fmla="*/ 124 w 124"/>
                <a:gd name="T35" fmla="*/ 140 h 192"/>
                <a:gd name="T36" fmla="*/ 122 w 124"/>
                <a:gd name="T37" fmla="*/ 136 h 192"/>
                <a:gd name="T38" fmla="*/ 114 w 124"/>
                <a:gd name="T39" fmla="*/ 130 h 192"/>
                <a:gd name="T40" fmla="*/ 110 w 124"/>
                <a:gd name="T41" fmla="*/ 122 h 192"/>
                <a:gd name="T42" fmla="*/ 104 w 124"/>
                <a:gd name="T43" fmla="*/ 104 h 192"/>
                <a:gd name="T44" fmla="*/ 94 w 124"/>
                <a:gd name="T45" fmla="*/ 90 h 192"/>
                <a:gd name="T46" fmla="*/ 80 w 124"/>
                <a:gd name="T47" fmla="*/ 78 h 192"/>
                <a:gd name="T48" fmla="*/ 68 w 124"/>
                <a:gd name="T49" fmla="*/ 62 h 192"/>
                <a:gd name="T50" fmla="*/ 56 w 124"/>
                <a:gd name="T51" fmla="*/ 52 h 192"/>
                <a:gd name="T52" fmla="*/ 48 w 124"/>
                <a:gd name="T53" fmla="*/ 50 h 192"/>
                <a:gd name="T54" fmla="*/ 42 w 124"/>
                <a:gd name="T55" fmla="*/ 42 h 192"/>
                <a:gd name="T56" fmla="*/ 40 w 124"/>
                <a:gd name="T57" fmla="*/ 34 h 192"/>
                <a:gd name="T58" fmla="*/ 38 w 124"/>
                <a:gd name="T59" fmla="*/ 24 h 192"/>
                <a:gd name="T60" fmla="*/ 32 w 124"/>
                <a:gd name="T61" fmla="*/ 18 h 192"/>
                <a:gd name="T62" fmla="*/ 26 w 124"/>
                <a:gd name="T63" fmla="*/ 12 h 192"/>
                <a:gd name="T64" fmla="*/ 12 w 124"/>
                <a:gd name="T65" fmla="*/ 2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4" h="192">
                  <a:moveTo>
                    <a:pt x="6" y="0"/>
                  </a:moveTo>
                  <a:lnTo>
                    <a:pt x="6" y="0"/>
                  </a:lnTo>
                  <a:lnTo>
                    <a:pt x="2" y="0"/>
                  </a:lnTo>
                  <a:lnTo>
                    <a:pt x="0" y="4"/>
                  </a:lnTo>
                  <a:lnTo>
                    <a:pt x="0" y="4"/>
                  </a:lnTo>
                  <a:lnTo>
                    <a:pt x="0" y="10"/>
                  </a:lnTo>
                  <a:lnTo>
                    <a:pt x="0" y="18"/>
                  </a:lnTo>
                  <a:lnTo>
                    <a:pt x="4" y="24"/>
                  </a:lnTo>
                  <a:lnTo>
                    <a:pt x="8" y="30"/>
                  </a:lnTo>
                  <a:lnTo>
                    <a:pt x="8" y="30"/>
                  </a:lnTo>
                  <a:lnTo>
                    <a:pt x="20" y="44"/>
                  </a:lnTo>
                  <a:lnTo>
                    <a:pt x="26" y="50"/>
                  </a:lnTo>
                  <a:lnTo>
                    <a:pt x="30" y="58"/>
                  </a:lnTo>
                  <a:lnTo>
                    <a:pt x="30" y="58"/>
                  </a:lnTo>
                  <a:lnTo>
                    <a:pt x="38" y="78"/>
                  </a:lnTo>
                  <a:lnTo>
                    <a:pt x="44" y="96"/>
                  </a:lnTo>
                  <a:lnTo>
                    <a:pt x="44" y="96"/>
                  </a:lnTo>
                  <a:lnTo>
                    <a:pt x="48" y="104"/>
                  </a:lnTo>
                  <a:lnTo>
                    <a:pt x="50" y="114"/>
                  </a:lnTo>
                  <a:lnTo>
                    <a:pt x="52" y="124"/>
                  </a:lnTo>
                  <a:lnTo>
                    <a:pt x="58" y="132"/>
                  </a:lnTo>
                  <a:lnTo>
                    <a:pt x="58" y="132"/>
                  </a:lnTo>
                  <a:lnTo>
                    <a:pt x="70" y="148"/>
                  </a:lnTo>
                  <a:lnTo>
                    <a:pt x="84" y="162"/>
                  </a:lnTo>
                  <a:lnTo>
                    <a:pt x="84" y="162"/>
                  </a:lnTo>
                  <a:lnTo>
                    <a:pt x="94" y="176"/>
                  </a:lnTo>
                  <a:lnTo>
                    <a:pt x="106" y="190"/>
                  </a:lnTo>
                  <a:lnTo>
                    <a:pt x="106" y="190"/>
                  </a:lnTo>
                  <a:lnTo>
                    <a:pt x="112" y="192"/>
                  </a:lnTo>
                  <a:lnTo>
                    <a:pt x="112" y="192"/>
                  </a:lnTo>
                  <a:lnTo>
                    <a:pt x="116" y="190"/>
                  </a:lnTo>
                  <a:lnTo>
                    <a:pt x="120" y="186"/>
                  </a:lnTo>
                  <a:lnTo>
                    <a:pt x="122" y="176"/>
                  </a:lnTo>
                  <a:lnTo>
                    <a:pt x="124" y="168"/>
                  </a:lnTo>
                  <a:lnTo>
                    <a:pt x="124" y="148"/>
                  </a:lnTo>
                  <a:lnTo>
                    <a:pt x="124" y="140"/>
                  </a:lnTo>
                  <a:lnTo>
                    <a:pt x="122" y="136"/>
                  </a:lnTo>
                  <a:lnTo>
                    <a:pt x="122" y="136"/>
                  </a:lnTo>
                  <a:lnTo>
                    <a:pt x="118" y="132"/>
                  </a:lnTo>
                  <a:lnTo>
                    <a:pt x="114" y="130"/>
                  </a:lnTo>
                  <a:lnTo>
                    <a:pt x="112" y="126"/>
                  </a:lnTo>
                  <a:lnTo>
                    <a:pt x="110" y="122"/>
                  </a:lnTo>
                  <a:lnTo>
                    <a:pt x="110" y="122"/>
                  </a:lnTo>
                  <a:lnTo>
                    <a:pt x="104" y="104"/>
                  </a:lnTo>
                  <a:lnTo>
                    <a:pt x="100" y="98"/>
                  </a:lnTo>
                  <a:lnTo>
                    <a:pt x="94" y="90"/>
                  </a:lnTo>
                  <a:lnTo>
                    <a:pt x="94" y="90"/>
                  </a:lnTo>
                  <a:lnTo>
                    <a:pt x="80" y="78"/>
                  </a:lnTo>
                  <a:lnTo>
                    <a:pt x="68" y="62"/>
                  </a:lnTo>
                  <a:lnTo>
                    <a:pt x="68" y="62"/>
                  </a:lnTo>
                  <a:lnTo>
                    <a:pt x="62" y="56"/>
                  </a:lnTo>
                  <a:lnTo>
                    <a:pt x="56" y="52"/>
                  </a:lnTo>
                  <a:lnTo>
                    <a:pt x="56" y="52"/>
                  </a:lnTo>
                  <a:lnTo>
                    <a:pt x="48" y="50"/>
                  </a:lnTo>
                  <a:lnTo>
                    <a:pt x="44" y="46"/>
                  </a:lnTo>
                  <a:lnTo>
                    <a:pt x="42" y="42"/>
                  </a:lnTo>
                  <a:lnTo>
                    <a:pt x="42" y="42"/>
                  </a:lnTo>
                  <a:lnTo>
                    <a:pt x="40" y="34"/>
                  </a:lnTo>
                  <a:lnTo>
                    <a:pt x="38" y="24"/>
                  </a:lnTo>
                  <a:lnTo>
                    <a:pt x="38" y="24"/>
                  </a:lnTo>
                  <a:lnTo>
                    <a:pt x="36" y="20"/>
                  </a:lnTo>
                  <a:lnTo>
                    <a:pt x="32" y="18"/>
                  </a:lnTo>
                  <a:lnTo>
                    <a:pt x="26" y="12"/>
                  </a:lnTo>
                  <a:lnTo>
                    <a:pt x="26" y="12"/>
                  </a:lnTo>
                  <a:lnTo>
                    <a:pt x="18" y="4"/>
                  </a:lnTo>
                  <a:lnTo>
                    <a:pt x="12" y="2"/>
                  </a:lnTo>
                  <a:lnTo>
                    <a:pt x="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15" name="Freeform 100"/>
            <p:cNvSpPr>
              <a:spLocks/>
            </p:cNvSpPr>
            <p:nvPr/>
          </p:nvSpPr>
          <p:spPr bwMode="auto">
            <a:xfrm>
              <a:off x="2240" y="2398"/>
              <a:ext cx="150" cy="178"/>
            </a:xfrm>
            <a:custGeom>
              <a:avLst/>
              <a:gdLst>
                <a:gd name="T0" fmla="*/ 128 w 150"/>
                <a:gd name="T1" fmla="*/ 0 h 178"/>
                <a:gd name="T2" fmla="*/ 122 w 150"/>
                <a:gd name="T3" fmla="*/ 4 h 178"/>
                <a:gd name="T4" fmla="*/ 118 w 150"/>
                <a:gd name="T5" fmla="*/ 10 h 178"/>
                <a:gd name="T6" fmla="*/ 104 w 150"/>
                <a:gd name="T7" fmla="*/ 22 h 178"/>
                <a:gd name="T8" fmla="*/ 96 w 150"/>
                <a:gd name="T9" fmla="*/ 30 h 178"/>
                <a:gd name="T10" fmla="*/ 88 w 150"/>
                <a:gd name="T11" fmla="*/ 40 h 178"/>
                <a:gd name="T12" fmla="*/ 66 w 150"/>
                <a:gd name="T13" fmla="*/ 52 h 178"/>
                <a:gd name="T14" fmla="*/ 58 w 150"/>
                <a:gd name="T15" fmla="*/ 60 h 178"/>
                <a:gd name="T16" fmla="*/ 48 w 150"/>
                <a:gd name="T17" fmla="*/ 70 h 178"/>
                <a:gd name="T18" fmla="*/ 36 w 150"/>
                <a:gd name="T19" fmla="*/ 76 h 178"/>
                <a:gd name="T20" fmla="*/ 30 w 150"/>
                <a:gd name="T21" fmla="*/ 88 h 178"/>
                <a:gd name="T22" fmla="*/ 24 w 150"/>
                <a:gd name="T23" fmla="*/ 88 h 178"/>
                <a:gd name="T24" fmla="*/ 16 w 150"/>
                <a:gd name="T25" fmla="*/ 88 h 178"/>
                <a:gd name="T26" fmla="*/ 2 w 150"/>
                <a:gd name="T27" fmla="*/ 100 h 178"/>
                <a:gd name="T28" fmla="*/ 0 w 150"/>
                <a:gd name="T29" fmla="*/ 108 h 178"/>
                <a:gd name="T30" fmla="*/ 4 w 150"/>
                <a:gd name="T31" fmla="*/ 124 h 178"/>
                <a:gd name="T32" fmla="*/ 12 w 150"/>
                <a:gd name="T33" fmla="*/ 140 h 178"/>
                <a:gd name="T34" fmla="*/ 12 w 150"/>
                <a:gd name="T35" fmla="*/ 150 h 178"/>
                <a:gd name="T36" fmla="*/ 18 w 150"/>
                <a:gd name="T37" fmla="*/ 158 h 178"/>
                <a:gd name="T38" fmla="*/ 26 w 150"/>
                <a:gd name="T39" fmla="*/ 162 h 178"/>
                <a:gd name="T40" fmla="*/ 36 w 150"/>
                <a:gd name="T41" fmla="*/ 162 h 178"/>
                <a:gd name="T42" fmla="*/ 62 w 150"/>
                <a:gd name="T43" fmla="*/ 170 h 178"/>
                <a:gd name="T44" fmla="*/ 70 w 150"/>
                <a:gd name="T45" fmla="*/ 174 h 178"/>
                <a:gd name="T46" fmla="*/ 80 w 150"/>
                <a:gd name="T47" fmla="*/ 178 h 178"/>
                <a:gd name="T48" fmla="*/ 82 w 150"/>
                <a:gd name="T49" fmla="*/ 178 h 178"/>
                <a:gd name="T50" fmla="*/ 92 w 150"/>
                <a:gd name="T51" fmla="*/ 166 h 178"/>
                <a:gd name="T52" fmla="*/ 100 w 150"/>
                <a:gd name="T53" fmla="*/ 150 h 178"/>
                <a:gd name="T54" fmla="*/ 102 w 150"/>
                <a:gd name="T55" fmla="*/ 142 h 178"/>
                <a:gd name="T56" fmla="*/ 104 w 150"/>
                <a:gd name="T57" fmla="*/ 140 h 178"/>
                <a:gd name="T58" fmla="*/ 106 w 150"/>
                <a:gd name="T59" fmla="*/ 136 h 178"/>
                <a:gd name="T60" fmla="*/ 112 w 150"/>
                <a:gd name="T61" fmla="*/ 124 h 178"/>
                <a:gd name="T62" fmla="*/ 116 w 150"/>
                <a:gd name="T63" fmla="*/ 110 h 178"/>
                <a:gd name="T64" fmla="*/ 120 w 150"/>
                <a:gd name="T65" fmla="*/ 98 h 178"/>
                <a:gd name="T66" fmla="*/ 124 w 150"/>
                <a:gd name="T67" fmla="*/ 96 h 178"/>
                <a:gd name="T68" fmla="*/ 130 w 150"/>
                <a:gd name="T69" fmla="*/ 96 h 178"/>
                <a:gd name="T70" fmla="*/ 134 w 150"/>
                <a:gd name="T71" fmla="*/ 96 h 178"/>
                <a:gd name="T72" fmla="*/ 136 w 150"/>
                <a:gd name="T73" fmla="*/ 96 h 178"/>
                <a:gd name="T74" fmla="*/ 138 w 150"/>
                <a:gd name="T75" fmla="*/ 96 h 178"/>
                <a:gd name="T76" fmla="*/ 138 w 150"/>
                <a:gd name="T77" fmla="*/ 80 h 178"/>
                <a:gd name="T78" fmla="*/ 136 w 150"/>
                <a:gd name="T79" fmla="*/ 76 h 178"/>
                <a:gd name="T80" fmla="*/ 126 w 150"/>
                <a:gd name="T81" fmla="*/ 70 h 178"/>
                <a:gd name="T82" fmla="*/ 120 w 150"/>
                <a:gd name="T83" fmla="*/ 64 h 178"/>
                <a:gd name="T84" fmla="*/ 120 w 150"/>
                <a:gd name="T85" fmla="*/ 48 h 178"/>
                <a:gd name="T86" fmla="*/ 126 w 150"/>
                <a:gd name="T87" fmla="*/ 42 h 178"/>
                <a:gd name="T88" fmla="*/ 130 w 150"/>
                <a:gd name="T89" fmla="*/ 42 h 178"/>
                <a:gd name="T90" fmla="*/ 132 w 150"/>
                <a:gd name="T91" fmla="*/ 42 h 178"/>
                <a:gd name="T92" fmla="*/ 134 w 150"/>
                <a:gd name="T93" fmla="*/ 40 h 178"/>
                <a:gd name="T94" fmla="*/ 138 w 150"/>
                <a:gd name="T95" fmla="*/ 36 h 178"/>
                <a:gd name="T96" fmla="*/ 138 w 150"/>
                <a:gd name="T97" fmla="*/ 32 h 178"/>
                <a:gd name="T98" fmla="*/ 148 w 150"/>
                <a:gd name="T99" fmla="*/ 26 h 178"/>
                <a:gd name="T100" fmla="*/ 150 w 150"/>
                <a:gd name="T101" fmla="*/ 22 h 178"/>
                <a:gd name="T102" fmla="*/ 148 w 150"/>
                <a:gd name="T103" fmla="*/ 18 h 178"/>
                <a:gd name="T104" fmla="*/ 138 w 150"/>
                <a:gd name="T105" fmla="*/ 16 h 178"/>
                <a:gd name="T106" fmla="*/ 134 w 150"/>
                <a:gd name="T107" fmla="*/ 14 h 178"/>
                <a:gd name="T108" fmla="*/ 132 w 150"/>
                <a:gd name="T109" fmla="*/ 8 h 178"/>
                <a:gd name="T110" fmla="*/ 130 w 150"/>
                <a:gd name="T111" fmla="*/ 2 h 178"/>
                <a:gd name="T112" fmla="*/ 128 w 150"/>
                <a:gd name="T113"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50" h="178">
                  <a:moveTo>
                    <a:pt x="128" y="0"/>
                  </a:moveTo>
                  <a:lnTo>
                    <a:pt x="128" y="0"/>
                  </a:lnTo>
                  <a:lnTo>
                    <a:pt x="124" y="2"/>
                  </a:lnTo>
                  <a:lnTo>
                    <a:pt x="122" y="4"/>
                  </a:lnTo>
                  <a:lnTo>
                    <a:pt x="118" y="10"/>
                  </a:lnTo>
                  <a:lnTo>
                    <a:pt x="118" y="10"/>
                  </a:lnTo>
                  <a:lnTo>
                    <a:pt x="110" y="16"/>
                  </a:lnTo>
                  <a:lnTo>
                    <a:pt x="104" y="22"/>
                  </a:lnTo>
                  <a:lnTo>
                    <a:pt x="104" y="22"/>
                  </a:lnTo>
                  <a:lnTo>
                    <a:pt x="96" y="30"/>
                  </a:lnTo>
                  <a:lnTo>
                    <a:pt x="88" y="40"/>
                  </a:lnTo>
                  <a:lnTo>
                    <a:pt x="88" y="40"/>
                  </a:lnTo>
                  <a:lnTo>
                    <a:pt x="76" y="46"/>
                  </a:lnTo>
                  <a:lnTo>
                    <a:pt x="66" y="52"/>
                  </a:lnTo>
                  <a:lnTo>
                    <a:pt x="66" y="52"/>
                  </a:lnTo>
                  <a:lnTo>
                    <a:pt x="58" y="60"/>
                  </a:lnTo>
                  <a:lnTo>
                    <a:pt x="52" y="66"/>
                  </a:lnTo>
                  <a:lnTo>
                    <a:pt x="48" y="70"/>
                  </a:lnTo>
                  <a:lnTo>
                    <a:pt x="48" y="70"/>
                  </a:lnTo>
                  <a:lnTo>
                    <a:pt x="36" y="76"/>
                  </a:lnTo>
                  <a:lnTo>
                    <a:pt x="32" y="82"/>
                  </a:lnTo>
                  <a:lnTo>
                    <a:pt x="30" y="88"/>
                  </a:lnTo>
                  <a:lnTo>
                    <a:pt x="30" y="88"/>
                  </a:lnTo>
                  <a:lnTo>
                    <a:pt x="24" y="88"/>
                  </a:lnTo>
                  <a:lnTo>
                    <a:pt x="24" y="88"/>
                  </a:lnTo>
                  <a:lnTo>
                    <a:pt x="16" y="88"/>
                  </a:lnTo>
                  <a:lnTo>
                    <a:pt x="8" y="92"/>
                  </a:lnTo>
                  <a:lnTo>
                    <a:pt x="2" y="100"/>
                  </a:lnTo>
                  <a:lnTo>
                    <a:pt x="0" y="108"/>
                  </a:lnTo>
                  <a:lnTo>
                    <a:pt x="0" y="108"/>
                  </a:lnTo>
                  <a:lnTo>
                    <a:pt x="2" y="116"/>
                  </a:lnTo>
                  <a:lnTo>
                    <a:pt x="4" y="124"/>
                  </a:lnTo>
                  <a:lnTo>
                    <a:pt x="8" y="132"/>
                  </a:lnTo>
                  <a:lnTo>
                    <a:pt x="12" y="140"/>
                  </a:lnTo>
                  <a:lnTo>
                    <a:pt x="12" y="140"/>
                  </a:lnTo>
                  <a:lnTo>
                    <a:pt x="12" y="150"/>
                  </a:lnTo>
                  <a:lnTo>
                    <a:pt x="14" y="154"/>
                  </a:lnTo>
                  <a:lnTo>
                    <a:pt x="18" y="158"/>
                  </a:lnTo>
                  <a:lnTo>
                    <a:pt x="18" y="158"/>
                  </a:lnTo>
                  <a:lnTo>
                    <a:pt x="26" y="162"/>
                  </a:lnTo>
                  <a:lnTo>
                    <a:pt x="36" y="162"/>
                  </a:lnTo>
                  <a:lnTo>
                    <a:pt x="36" y="162"/>
                  </a:lnTo>
                  <a:lnTo>
                    <a:pt x="54" y="166"/>
                  </a:lnTo>
                  <a:lnTo>
                    <a:pt x="62" y="170"/>
                  </a:lnTo>
                  <a:lnTo>
                    <a:pt x="70" y="174"/>
                  </a:lnTo>
                  <a:lnTo>
                    <a:pt x="70" y="174"/>
                  </a:lnTo>
                  <a:lnTo>
                    <a:pt x="76" y="176"/>
                  </a:lnTo>
                  <a:lnTo>
                    <a:pt x="80" y="178"/>
                  </a:lnTo>
                  <a:lnTo>
                    <a:pt x="80" y="178"/>
                  </a:lnTo>
                  <a:lnTo>
                    <a:pt x="82" y="178"/>
                  </a:lnTo>
                  <a:lnTo>
                    <a:pt x="86" y="174"/>
                  </a:lnTo>
                  <a:lnTo>
                    <a:pt x="92" y="166"/>
                  </a:lnTo>
                  <a:lnTo>
                    <a:pt x="92" y="166"/>
                  </a:lnTo>
                  <a:lnTo>
                    <a:pt x="100" y="150"/>
                  </a:lnTo>
                  <a:lnTo>
                    <a:pt x="100" y="150"/>
                  </a:lnTo>
                  <a:lnTo>
                    <a:pt x="102" y="142"/>
                  </a:lnTo>
                  <a:lnTo>
                    <a:pt x="102" y="142"/>
                  </a:lnTo>
                  <a:lnTo>
                    <a:pt x="104" y="140"/>
                  </a:lnTo>
                  <a:lnTo>
                    <a:pt x="106" y="136"/>
                  </a:lnTo>
                  <a:lnTo>
                    <a:pt x="106" y="136"/>
                  </a:lnTo>
                  <a:lnTo>
                    <a:pt x="110" y="130"/>
                  </a:lnTo>
                  <a:lnTo>
                    <a:pt x="112" y="124"/>
                  </a:lnTo>
                  <a:lnTo>
                    <a:pt x="116" y="110"/>
                  </a:lnTo>
                  <a:lnTo>
                    <a:pt x="116" y="110"/>
                  </a:lnTo>
                  <a:lnTo>
                    <a:pt x="118" y="104"/>
                  </a:lnTo>
                  <a:lnTo>
                    <a:pt x="120" y="98"/>
                  </a:lnTo>
                  <a:lnTo>
                    <a:pt x="120" y="98"/>
                  </a:lnTo>
                  <a:lnTo>
                    <a:pt x="124" y="96"/>
                  </a:lnTo>
                  <a:lnTo>
                    <a:pt x="130" y="96"/>
                  </a:lnTo>
                  <a:lnTo>
                    <a:pt x="130" y="96"/>
                  </a:lnTo>
                  <a:lnTo>
                    <a:pt x="134" y="96"/>
                  </a:lnTo>
                  <a:lnTo>
                    <a:pt x="134" y="96"/>
                  </a:lnTo>
                  <a:lnTo>
                    <a:pt x="136" y="96"/>
                  </a:lnTo>
                  <a:lnTo>
                    <a:pt x="136" y="96"/>
                  </a:lnTo>
                  <a:lnTo>
                    <a:pt x="138" y="96"/>
                  </a:lnTo>
                  <a:lnTo>
                    <a:pt x="138" y="96"/>
                  </a:lnTo>
                  <a:lnTo>
                    <a:pt x="140" y="88"/>
                  </a:lnTo>
                  <a:lnTo>
                    <a:pt x="138" y="80"/>
                  </a:lnTo>
                  <a:lnTo>
                    <a:pt x="138" y="80"/>
                  </a:lnTo>
                  <a:lnTo>
                    <a:pt x="136" y="76"/>
                  </a:lnTo>
                  <a:lnTo>
                    <a:pt x="132" y="74"/>
                  </a:lnTo>
                  <a:lnTo>
                    <a:pt x="126" y="70"/>
                  </a:lnTo>
                  <a:lnTo>
                    <a:pt x="126" y="70"/>
                  </a:lnTo>
                  <a:lnTo>
                    <a:pt x="120" y="64"/>
                  </a:lnTo>
                  <a:lnTo>
                    <a:pt x="118" y="56"/>
                  </a:lnTo>
                  <a:lnTo>
                    <a:pt x="120" y="48"/>
                  </a:lnTo>
                  <a:lnTo>
                    <a:pt x="122" y="44"/>
                  </a:lnTo>
                  <a:lnTo>
                    <a:pt x="126" y="42"/>
                  </a:lnTo>
                  <a:lnTo>
                    <a:pt x="126" y="42"/>
                  </a:lnTo>
                  <a:lnTo>
                    <a:pt x="130" y="42"/>
                  </a:lnTo>
                  <a:lnTo>
                    <a:pt x="130" y="42"/>
                  </a:lnTo>
                  <a:lnTo>
                    <a:pt x="132" y="42"/>
                  </a:lnTo>
                  <a:lnTo>
                    <a:pt x="132" y="42"/>
                  </a:lnTo>
                  <a:lnTo>
                    <a:pt x="134" y="40"/>
                  </a:lnTo>
                  <a:lnTo>
                    <a:pt x="134" y="40"/>
                  </a:lnTo>
                  <a:lnTo>
                    <a:pt x="138" y="36"/>
                  </a:lnTo>
                  <a:lnTo>
                    <a:pt x="138" y="32"/>
                  </a:lnTo>
                  <a:lnTo>
                    <a:pt x="138" y="32"/>
                  </a:lnTo>
                  <a:lnTo>
                    <a:pt x="146" y="28"/>
                  </a:lnTo>
                  <a:lnTo>
                    <a:pt x="148" y="26"/>
                  </a:lnTo>
                  <a:lnTo>
                    <a:pt x="150" y="22"/>
                  </a:lnTo>
                  <a:lnTo>
                    <a:pt x="150" y="22"/>
                  </a:lnTo>
                  <a:lnTo>
                    <a:pt x="150" y="20"/>
                  </a:lnTo>
                  <a:lnTo>
                    <a:pt x="148" y="18"/>
                  </a:lnTo>
                  <a:lnTo>
                    <a:pt x="144" y="16"/>
                  </a:lnTo>
                  <a:lnTo>
                    <a:pt x="138" y="16"/>
                  </a:lnTo>
                  <a:lnTo>
                    <a:pt x="134" y="14"/>
                  </a:lnTo>
                  <a:lnTo>
                    <a:pt x="134" y="14"/>
                  </a:lnTo>
                  <a:lnTo>
                    <a:pt x="132" y="12"/>
                  </a:lnTo>
                  <a:lnTo>
                    <a:pt x="132" y="8"/>
                  </a:lnTo>
                  <a:lnTo>
                    <a:pt x="132" y="4"/>
                  </a:lnTo>
                  <a:lnTo>
                    <a:pt x="130" y="2"/>
                  </a:lnTo>
                  <a:lnTo>
                    <a:pt x="130" y="2"/>
                  </a:lnTo>
                  <a:lnTo>
                    <a:pt x="128"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16" name="Freeform 101"/>
            <p:cNvSpPr>
              <a:spLocks/>
            </p:cNvSpPr>
            <p:nvPr/>
          </p:nvSpPr>
          <p:spPr bwMode="auto">
            <a:xfrm>
              <a:off x="2240" y="2398"/>
              <a:ext cx="150" cy="178"/>
            </a:xfrm>
            <a:custGeom>
              <a:avLst/>
              <a:gdLst>
                <a:gd name="T0" fmla="*/ 128 w 150"/>
                <a:gd name="T1" fmla="*/ 0 h 178"/>
                <a:gd name="T2" fmla="*/ 122 w 150"/>
                <a:gd name="T3" fmla="*/ 4 h 178"/>
                <a:gd name="T4" fmla="*/ 118 w 150"/>
                <a:gd name="T5" fmla="*/ 10 h 178"/>
                <a:gd name="T6" fmla="*/ 104 w 150"/>
                <a:gd name="T7" fmla="*/ 22 h 178"/>
                <a:gd name="T8" fmla="*/ 96 w 150"/>
                <a:gd name="T9" fmla="*/ 30 h 178"/>
                <a:gd name="T10" fmla="*/ 88 w 150"/>
                <a:gd name="T11" fmla="*/ 40 h 178"/>
                <a:gd name="T12" fmla="*/ 66 w 150"/>
                <a:gd name="T13" fmla="*/ 52 h 178"/>
                <a:gd name="T14" fmla="*/ 58 w 150"/>
                <a:gd name="T15" fmla="*/ 60 h 178"/>
                <a:gd name="T16" fmla="*/ 48 w 150"/>
                <a:gd name="T17" fmla="*/ 70 h 178"/>
                <a:gd name="T18" fmla="*/ 36 w 150"/>
                <a:gd name="T19" fmla="*/ 76 h 178"/>
                <a:gd name="T20" fmla="*/ 30 w 150"/>
                <a:gd name="T21" fmla="*/ 88 h 178"/>
                <a:gd name="T22" fmla="*/ 24 w 150"/>
                <a:gd name="T23" fmla="*/ 88 h 178"/>
                <a:gd name="T24" fmla="*/ 16 w 150"/>
                <a:gd name="T25" fmla="*/ 88 h 178"/>
                <a:gd name="T26" fmla="*/ 2 w 150"/>
                <a:gd name="T27" fmla="*/ 100 h 178"/>
                <a:gd name="T28" fmla="*/ 0 w 150"/>
                <a:gd name="T29" fmla="*/ 108 h 178"/>
                <a:gd name="T30" fmla="*/ 4 w 150"/>
                <a:gd name="T31" fmla="*/ 124 h 178"/>
                <a:gd name="T32" fmla="*/ 12 w 150"/>
                <a:gd name="T33" fmla="*/ 140 h 178"/>
                <a:gd name="T34" fmla="*/ 12 w 150"/>
                <a:gd name="T35" fmla="*/ 150 h 178"/>
                <a:gd name="T36" fmla="*/ 18 w 150"/>
                <a:gd name="T37" fmla="*/ 158 h 178"/>
                <a:gd name="T38" fmla="*/ 26 w 150"/>
                <a:gd name="T39" fmla="*/ 162 h 178"/>
                <a:gd name="T40" fmla="*/ 36 w 150"/>
                <a:gd name="T41" fmla="*/ 162 h 178"/>
                <a:gd name="T42" fmla="*/ 62 w 150"/>
                <a:gd name="T43" fmla="*/ 170 h 178"/>
                <a:gd name="T44" fmla="*/ 70 w 150"/>
                <a:gd name="T45" fmla="*/ 174 h 178"/>
                <a:gd name="T46" fmla="*/ 80 w 150"/>
                <a:gd name="T47" fmla="*/ 178 h 178"/>
                <a:gd name="T48" fmla="*/ 82 w 150"/>
                <a:gd name="T49" fmla="*/ 178 h 178"/>
                <a:gd name="T50" fmla="*/ 92 w 150"/>
                <a:gd name="T51" fmla="*/ 166 h 178"/>
                <a:gd name="T52" fmla="*/ 100 w 150"/>
                <a:gd name="T53" fmla="*/ 150 h 178"/>
                <a:gd name="T54" fmla="*/ 102 w 150"/>
                <a:gd name="T55" fmla="*/ 142 h 178"/>
                <a:gd name="T56" fmla="*/ 104 w 150"/>
                <a:gd name="T57" fmla="*/ 140 h 178"/>
                <a:gd name="T58" fmla="*/ 106 w 150"/>
                <a:gd name="T59" fmla="*/ 136 h 178"/>
                <a:gd name="T60" fmla="*/ 112 w 150"/>
                <a:gd name="T61" fmla="*/ 124 h 178"/>
                <a:gd name="T62" fmla="*/ 116 w 150"/>
                <a:gd name="T63" fmla="*/ 110 h 178"/>
                <a:gd name="T64" fmla="*/ 120 w 150"/>
                <a:gd name="T65" fmla="*/ 98 h 178"/>
                <a:gd name="T66" fmla="*/ 124 w 150"/>
                <a:gd name="T67" fmla="*/ 96 h 178"/>
                <a:gd name="T68" fmla="*/ 130 w 150"/>
                <a:gd name="T69" fmla="*/ 96 h 178"/>
                <a:gd name="T70" fmla="*/ 134 w 150"/>
                <a:gd name="T71" fmla="*/ 96 h 178"/>
                <a:gd name="T72" fmla="*/ 136 w 150"/>
                <a:gd name="T73" fmla="*/ 96 h 178"/>
                <a:gd name="T74" fmla="*/ 138 w 150"/>
                <a:gd name="T75" fmla="*/ 96 h 178"/>
                <a:gd name="T76" fmla="*/ 138 w 150"/>
                <a:gd name="T77" fmla="*/ 80 h 178"/>
                <a:gd name="T78" fmla="*/ 136 w 150"/>
                <a:gd name="T79" fmla="*/ 76 h 178"/>
                <a:gd name="T80" fmla="*/ 126 w 150"/>
                <a:gd name="T81" fmla="*/ 70 h 178"/>
                <a:gd name="T82" fmla="*/ 120 w 150"/>
                <a:gd name="T83" fmla="*/ 64 h 178"/>
                <a:gd name="T84" fmla="*/ 120 w 150"/>
                <a:gd name="T85" fmla="*/ 48 h 178"/>
                <a:gd name="T86" fmla="*/ 126 w 150"/>
                <a:gd name="T87" fmla="*/ 42 h 178"/>
                <a:gd name="T88" fmla="*/ 130 w 150"/>
                <a:gd name="T89" fmla="*/ 42 h 178"/>
                <a:gd name="T90" fmla="*/ 132 w 150"/>
                <a:gd name="T91" fmla="*/ 42 h 178"/>
                <a:gd name="T92" fmla="*/ 134 w 150"/>
                <a:gd name="T93" fmla="*/ 40 h 178"/>
                <a:gd name="T94" fmla="*/ 138 w 150"/>
                <a:gd name="T95" fmla="*/ 36 h 178"/>
                <a:gd name="T96" fmla="*/ 138 w 150"/>
                <a:gd name="T97" fmla="*/ 32 h 178"/>
                <a:gd name="T98" fmla="*/ 148 w 150"/>
                <a:gd name="T99" fmla="*/ 26 h 178"/>
                <a:gd name="T100" fmla="*/ 150 w 150"/>
                <a:gd name="T101" fmla="*/ 22 h 178"/>
                <a:gd name="T102" fmla="*/ 148 w 150"/>
                <a:gd name="T103" fmla="*/ 18 h 178"/>
                <a:gd name="T104" fmla="*/ 138 w 150"/>
                <a:gd name="T105" fmla="*/ 16 h 178"/>
                <a:gd name="T106" fmla="*/ 134 w 150"/>
                <a:gd name="T107" fmla="*/ 14 h 178"/>
                <a:gd name="T108" fmla="*/ 132 w 150"/>
                <a:gd name="T109" fmla="*/ 8 h 178"/>
                <a:gd name="T110" fmla="*/ 130 w 150"/>
                <a:gd name="T111" fmla="*/ 2 h 178"/>
                <a:gd name="T112" fmla="*/ 128 w 150"/>
                <a:gd name="T113"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50" h="178">
                  <a:moveTo>
                    <a:pt x="128" y="0"/>
                  </a:moveTo>
                  <a:lnTo>
                    <a:pt x="128" y="0"/>
                  </a:lnTo>
                  <a:lnTo>
                    <a:pt x="124" y="2"/>
                  </a:lnTo>
                  <a:lnTo>
                    <a:pt x="122" y="4"/>
                  </a:lnTo>
                  <a:lnTo>
                    <a:pt x="118" y="10"/>
                  </a:lnTo>
                  <a:lnTo>
                    <a:pt x="118" y="10"/>
                  </a:lnTo>
                  <a:lnTo>
                    <a:pt x="110" y="16"/>
                  </a:lnTo>
                  <a:lnTo>
                    <a:pt x="104" y="22"/>
                  </a:lnTo>
                  <a:lnTo>
                    <a:pt x="104" y="22"/>
                  </a:lnTo>
                  <a:lnTo>
                    <a:pt x="96" y="30"/>
                  </a:lnTo>
                  <a:lnTo>
                    <a:pt x="88" y="40"/>
                  </a:lnTo>
                  <a:lnTo>
                    <a:pt x="88" y="40"/>
                  </a:lnTo>
                  <a:lnTo>
                    <a:pt x="76" y="46"/>
                  </a:lnTo>
                  <a:lnTo>
                    <a:pt x="66" y="52"/>
                  </a:lnTo>
                  <a:lnTo>
                    <a:pt x="66" y="52"/>
                  </a:lnTo>
                  <a:lnTo>
                    <a:pt x="58" y="60"/>
                  </a:lnTo>
                  <a:lnTo>
                    <a:pt x="52" y="66"/>
                  </a:lnTo>
                  <a:lnTo>
                    <a:pt x="48" y="70"/>
                  </a:lnTo>
                  <a:lnTo>
                    <a:pt x="48" y="70"/>
                  </a:lnTo>
                  <a:lnTo>
                    <a:pt x="36" y="76"/>
                  </a:lnTo>
                  <a:lnTo>
                    <a:pt x="32" y="82"/>
                  </a:lnTo>
                  <a:lnTo>
                    <a:pt x="30" y="88"/>
                  </a:lnTo>
                  <a:lnTo>
                    <a:pt x="30" y="88"/>
                  </a:lnTo>
                  <a:lnTo>
                    <a:pt x="24" y="88"/>
                  </a:lnTo>
                  <a:lnTo>
                    <a:pt x="24" y="88"/>
                  </a:lnTo>
                  <a:lnTo>
                    <a:pt x="16" y="88"/>
                  </a:lnTo>
                  <a:lnTo>
                    <a:pt x="8" y="92"/>
                  </a:lnTo>
                  <a:lnTo>
                    <a:pt x="2" y="100"/>
                  </a:lnTo>
                  <a:lnTo>
                    <a:pt x="0" y="108"/>
                  </a:lnTo>
                  <a:lnTo>
                    <a:pt x="0" y="108"/>
                  </a:lnTo>
                  <a:lnTo>
                    <a:pt x="2" y="116"/>
                  </a:lnTo>
                  <a:lnTo>
                    <a:pt x="4" y="124"/>
                  </a:lnTo>
                  <a:lnTo>
                    <a:pt x="8" y="132"/>
                  </a:lnTo>
                  <a:lnTo>
                    <a:pt x="12" y="140"/>
                  </a:lnTo>
                  <a:lnTo>
                    <a:pt x="12" y="140"/>
                  </a:lnTo>
                  <a:lnTo>
                    <a:pt x="12" y="150"/>
                  </a:lnTo>
                  <a:lnTo>
                    <a:pt x="14" y="154"/>
                  </a:lnTo>
                  <a:lnTo>
                    <a:pt x="18" y="158"/>
                  </a:lnTo>
                  <a:lnTo>
                    <a:pt x="18" y="158"/>
                  </a:lnTo>
                  <a:lnTo>
                    <a:pt x="26" y="162"/>
                  </a:lnTo>
                  <a:lnTo>
                    <a:pt x="36" y="162"/>
                  </a:lnTo>
                  <a:lnTo>
                    <a:pt x="36" y="162"/>
                  </a:lnTo>
                  <a:lnTo>
                    <a:pt x="54" y="166"/>
                  </a:lnTo>
                  <a:lnTo>
                    <a:pt x="62" y="170"/>
                  </a:lnTo>
                  <a:lnTo>
                    <a:pt x="70" y="174"/>
                  </a:lnTo>
                  <a:lnTo>
                    <a:pt x="70" y="174"/>
                  </a:lnTo>
                  <a:lnTo>
                    <a:pt x="76" y="176"/>
                  </a:lnTo>
                  <a:lnTo>
                    <a:pt x="80" y="178"/>
                  </a:lnTo>
                  <a:lnTo>
                    <a:pt x="80" y="178"/>
                  </a:lnTo>
                  <a:lnTo>
                    <a:pt x="82" y="178"/>
                  </a:lnTo>
                  <a:lnTo>
                    <a:pt x="86" y="174"/>
                  </a:lnTo>
                  <a:lnTo>
                    <a:pt x="92" y="166"/>
                  </a:lnTo>
                  <a:lnTo>
                    <a:pt x="92" y="166"/>
                  </a:lnTo>
                  <a:lnTo>
                    <a:pt x="100" y="150"/>
                  </a:lnTo>
                  <a:lnTo>
                    <a:pt x="100" y="150"/>
                  </a:lnTo>
                  <a:lnTo>
                    <a:pt x="102" y="142"/>
                  </a:lnTo>
                  <a:lnTo>
                    <a:pt x="102" y="142"/>
                  </a:lnTo>
                  <a:lnTo>
                    <a:pt x="104" y="140"/>
                  </a:lnTo>
                  <a:lnTo>
                    <a:pt x="106" y="136"/>
                  </a:lnTo>
                  <a:lnTo>
                    <a:pt x="106" y="136"/>
                  </a:lnTo>
                  <a:lnTo>
                    <a:pt x="110" y="130"/>
                  </a:lnTo>
                  <a:lnTo>
                    <a:pt x="112" y="124"/>
                  </a:lnTo>
                  <a:lnTo>
                    <a:pt x="116" y="110"/>
                  </a:lnTo>
                  <a:lnTo>
                    <a:pt x="116" y="110"/>
                  </a:lnTo>
                  <a:lnTo>
                    <a:pt x="118" y="104"/>
                  </a:lnTo>
                  <a:lnTo>
                    <a:pt x="120" y="98"/>
                  </a:lnTo>
                  <a:lnTo>
                    <a:pt x="120" y="98"/>
                  </a:lnTo>
                  <a:lnTo>
                    <a:pt x="124" y="96"/>
                  </a:lnTo>
                  <a:lnTo>
                    <a:pt x="130" y="96"/>
                  </a:lnTo>
                  <a:lnTo>
                    <a:pt x="130" y="96"/>
                  </a:lnTo>
                  <a:lnTo>
                    <a:pt x="134" y="96"/>
                  </a:lnTo>
                  <a:lnTo>
                    <a:pt x="134" y="96"/>
                  </a:lnTo>
                  <a:lnTo>
                    <a:pt x="136" y="96"/>
                  </a:lnTo>
                  <a:lnTo>
                    <a:pt x="136" y="96"/>
                  </a:lnTo>
                  <a:lnTo>
                    <a:pt x="138" y="96"/>
                  </a:lnTo>
                  <a:lnTo>
                    <a:pt x="138" y="96"/>
                  </a:lnTo>
                  <a:lnTo>
                    <a:pt x="140" y="88"/>
                  </a:lnTo>
                  <a:lnTo>
                    <a:pt x="138" y="80"/>
                  </a:lnTo>
                  <a:lnTo>
                    <a:pt x="138" y="80"/>
                  </a:lnTo>
                  <a:lnTo>
                    <a:pt x="136" y="76"/>
                  </a:lnTo>
                  <a:lnTo>
                    <a:pt x="132" y="74"/>
                  </a:lnTo>
                  <a:lnTo>
                    <a:pt x="126" y="70"/>
                  </a:lnTo>
                  <a:lnTo>
                    <a:pt x="126" y="70"/>
                  </a:lnTo>
                  <a:lnTo>
                    <a:pt x="120" y="64"/>
                  </a:lnTo>
                  <a:lnTo>
                    <a:pt x="118" y="56"/>
                  </a:lnTo>
                  <a:lnTo>
                    <a:pt x="120" y="48"/>
                  </a:lnTo>
                  <a:lnTo>
                    <a:pt x="122" y="44"/>
                  </a:lnTo>
                  <a:lnTo>
                    <a:pt x="126" y="42"/>
                  </a:lnTo>
                  <a:lnTo>
                    <a:pt x="126" y="42"/>
                  </a:lnTo>
                  <a:lnTo>
                    <a:pt x="130" y="42"/>
                  </a:lnTo>
                  <a:lnTo>
                    <a:pt x="130" y="42"/>
                  </a:lnTo>
                  <a:lnTo>
                    <a:pt x="132" y="42"/>
                  </a:lnTo>
                  <a:lnTo>
                    <a:pt x="132" y="42"/>
                  </a:lnTo>
                  <a:lnTo>
                    <a:pt x="134" y="40"/>
                  </a:lnTo>
                  <a:lnTo>
                    <a:pt x="134" y="40"/>
                  </a:lnTo>
                  <a:lnTo>
                    <a:pt x="138" y="36"/>
                  </a:lnTo>
                  <a:lnTo>
                    <a:pt x="138" y="32"/>
                  </a:lnTo>
                  <a:lnTo>
                    <a:pt x="138" y="32"/>
                  </a:lnTo>
                  <a:lnTo>
                    <a:pt x="146" y="28"/>
                  </a:lnTo>
                  <a:lnTo>
                    <a:pt x="148" y="26"/>
                  </a:lnTo>
                  <a:lnTo>
                    <a:pt x="150" y="22"/>
                  </a:lnTo>
                  <a:lnTo>
                    <a:pt x="150" y="22"/>
                  </a:lnTo>
                  <a:lnTo>
                    <a:pt x="150" y="20"/>
                  </a:lnTo>
                  <a:lnTo>
                    <a:pt x="148" y="18"/>
                  </a:lnTo>
                  <a:lnTo>
                    <a:pt x="144" y="16"/>
                  </a:lnTo>
                  <a:lnTo>
                    <a:pt x="138" y="16"/>
                  </a:lnTo>
                  <a:lnTo>
                    <a:pt x="134" y="14"/>
                  </a:lnTo>
                  <a:lnTo>
                    <a:pt x="134" y="14"/>
                  </a:lnTo>
                  <a:lnTo>
                    <a:pt x="132" y="12"/>
                  </a:lnTo>
                  <a:lnTo>
                    <a:pt x="132" y="8"/>
                  </a:lnTo>
                  <a:lnTo>
                    <a:pt x="132" y="4"/>
                  </a:lnTo>
                  <a:lnTo>
                    <a:pt x="130" y="2"/>
                  </a:lnTo>
                  <a:lnTo>
                    <a:pt x="130" y="2"/>
                  </a:lnTo>
                  <a:lnTo>
                    <a:pt x="12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17" name="Freeform 102"/>
            <p:cNvSpPr>
              <a:spLocks/>
            </p:cNvSpPr>
            <p:nvPr/>
          </p:nvSpPr>
          <p:spPr bwMode="auto">
            <a:xfrm>
              <a:off x="2404" y="2486"/>
              <a:ext cx="64" cy="26"/>
            </a:xfrm>
            <a:custGeom>
              <a:avLst/>
              <a:gdLst>
                <a:gd name="T0" fmla="*/ 64 w 64"/>
                <a:gd name="T1" fmla="*/ 0 h 26"/>
                <a:gd name="T2" fmla="*/ 64 w 64"/>
                <a:gd name="T3" fmla="*/ 0 h 26"/>
                <a:gd name="T4" fmla="*/ 56 w 64"/>
                <a:gd name="T5" fmla="*/ 2 h 26"/>
                <a:gd name="T6" fmla="*/ 50 w 64"/>
                <a:gd name="T7" fmla="*/ 2 h 26"/>
                <a:gd name="T8" fmla="*/ 50 w 64"/>
                <a:gd name="T9" fmla="*/ 2 h 26"/>
                <a:gd name="T10" fmla="*/ 30 w 64"/>
                <a:gd name="T11" fmla="*/ 0 h 26"/>
                <a:gd name="T12" fmla="*/ 30 w 64"/>
                <a:gd name="T13" fmla="*/ 0 h 26"/>
                <a:gd name="T14" fmla="*/ 24 w 64"/>
                <a:gd name="T15" fmla="*/ 0 h 26"/>
                <a:gd name="T16" fmla="*/ 24 w 64"/>
                <a:gd name="T17" fmla="*/ 0 h 26"/>
                <a:gd name="T18" fmla="*/ 14 w 64"/>
                <a:gd name="T19" fmla="*/ 0 h 26"/>
                <a:gd name="T20" fmla="*/ 14 w 64"/>
                <a:gd name="T21" fmla="*/ 0 h 26"/>
                <a:gd name="T22" fmla="*/ 8 w 64"/>
                <a:gd name="T23" fmla="*/ 6 h 26"/>
                <a:gd name="T24" fmla="*/ 2 w 64"/>
                <a:gd name="T25" fmla="*/ 12 h 26"/>
                <a:gd name="T26" fmla="*/ 0 w 64"/>
                <a:gd name="T27" fmla="*/ 20 h 26"/>
                <a:gd name="T28" fmla="*/ 0 w 64"/>
                <a:gd name="T29" fmla="*/ 24 h 26"/>
                <a:gd name="T30" fmla="*/ 2 w 64"/>
                <a:gd name="T31" fmla="*/ 26 h 26"/>
                <a:gd name="T32" fmla="*/ 2 w 64"/>
                <a:gd name="T33" fmla="*/ 26 h 26"/>
                <a:gd name="T34" fmla="*/ 4 w 64"/>
                <a:gd name="T35" fmla="*/ 26 h 26"/>
                <a:gd name="T36" fmla="*/ 4 w 64"/>
                <a:gd name="T37" fmla="*/ 26 h 26"/>
                <a:gd name="T38" fmla="*/ 12 w 64"/>
                <a:gd name="T39" fmla="*/ 24 h 26"/>
                <a:gd name="T40" fmla="*/ 18 w 64"/>
                <a:gd name="T41" fmla="*/ 22 h 26"/>
                <a:gd name="T42" fmla="*/ 18 w 64"/>
                <a:gd name="T43" fmla="*/ 22 h 26"/>
                <a:gd name="T44" fmla="*/ 38 w 64"/>
                <a:gd name="T45" fmla="*/ 22 h 26"/>
                <a:gd name="T46" fmla="*/ 38 w 64"/>
                <a:gd name="T47" fmla="*/ 22 h 26"/>
                <a:gd name="T48" fmla="*/ 46 w 64"/>
                <a:gd name="T49" fmla="*/ 20 h 26"/>
                <a:gd name="T50" fmla="*/ 56 w 64"/>
                <a:gd name="T51" fmla="*/ 16 h 26"/>
                <a:gd name="T52" fmla="*/ 60 w 64"/>
                <a:gd name="T53" fmla="*/ 12 h 26"/>
                <a:gd name="T54" fmla="*/ 64 w 64"/>
                <a:gd name="T55" fmla="*/ 8 h 26"/>
                <a:gd name="T56" fmla="*/ 64 w 64"/>
                <a:gd name="T57" fmla="*/ 4 h 26"/>
                <a:gd name="T58" fmla="*/ 64 w 64"/>
                <a:gd name="T59"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4" h="26">
                  <a:moveTo>
                    <a:pt x="64" y="0"/>
                  </a:moveTo>
                  <a:lnTo>
                    <a:pt x="64" y="0"/>
                  </a:lnTo>
                  <a:lnTo>
                    <a:pt x="56" y="2"/>
                  </a:lnTo>
                  <a:lnTo>
                    <a:pt x="50" y="2"/>
                  </a:lnTo>
                  <a:lnTo>
                    <a:pt x="50" y="2"/>
                  </a:lnTo>
                  <a:lnTo>
                    <a:pt x="30" y="0"/>
                  </a:lnTo>
                  <a:lnTo>
                    <a:pt x="30" y="0"/>
                  </a:lnTo>
                  <a:lnTo>
                    <a:pt x="24" y="0"/>
                  </a:lnTo>
                  <a:lnTo>
                    <a:pt x="24" y="0"/>
                  </a:lnTo>
                  <a:lnTo>
                    <a:pt x="14" y="0"/>
                  </a:lnTo>
                  <a:lnTo>
                    <a:pt x="14" y="0"/>
                  </a:lnTo>
                  <a:lnTo>
                    <a:pt x="8" y="6"/>
                  </a:lnTo>
                  <a:lnTo>
                    <a:pt x="2" y="12"/>
                  </a:lnTo>
                  <a:lnTo>
                    <a:pt x="0" y="20"/>
                  </a:lnTo>
                  <a:lnTo>
                    <a:pt x="0" y="24"/>
                  </a:lnTo>
                  <a:lnTo>
                    <a:pt x="2" y="26"/>
                  </a:lnTo>
                  <a:lnTo>
                    <a:pt x="2" y="26"/>
                  </a:lnTo>
                  <a:lnTo>
                    <a:pt x="4" y="26"/>
                  </a:lnTo>
                  <a:lnTo>
                    <a:pt x="4" y="26"/>
                  </a:lnTo>
                  <a:lnTo>
                    <a:pt x="12" y="24"/>
                  </a:lnTo>
                  <a:lnTo>
                    <a:pt x="18" y="22"/>
                  </a:lnTo>
                  <a:lnTo>
                    <a:pt x="18" y="22"/>
                  </a:lnTo>
                  <a:lnTo>
                    <a:pt x="38" y="22"/>
                  </a:lnTo>
                  <a:lnTo>
                    <a:pt x="38" y="22"/>
                  </a:lnTo>
                  <a:lnTo>
                    <a:pt x="46" y="20"/>
                  </a:lnTo>
                  <a:lnTo>
                    <a:pt x="56" y="16"/>
                  </a:lnTo>
                  <a:lnTo>
                    <a:pt x="60" y="12"/>
                  </a:lnTo>
                  <a:lnTo>
                    <a:pt x="64" y="8"/>
                  </a:lnTo>
                  <a:lnTo>
                    <a:pt x="64" y="4"/>
                  </a:lnTo>
                  <a:lnTo>
                    <a:pt x="64"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18" name="Freeform 103"/>
            <p:cNvSpPr>
              <a:spLocks/>
            </p:cNvSpPr>
            <p:nvPr/>
          </p:nvSpPr>
          <p:spPr bwMode="auto">
            <a:xfrm>
              <a:off x="2404" y="2486"/>
              <a:ext cx="64" cy="26"/>
            </a:xfrm>
            <a:custGeom>
              <a:avLst/>
              <a:gdLst>
                <a:gd name="T0" fmla="*/ 64 w 64"/>
                <a:gd name="T1" fmla="*/ 0 h 26"/>
                <a:gd name="T2" fmla="*/ 64 w 64"/>
                <a:gd name="T3" fmla="*/ 0 h 26"/>
                <a:gd name="T4" fmla="*/ 56 w 64"/>
                <a:gd name="T5" fmla="*/ 2 h 26"/>
                <a:gd name="T6" fmla="*/ 50 w 64"/>
                <a:gd name="T7" fmla="*/ 2 h 26"/>
                <a:gd name="T8" fmla="*/ 50 w 64"/>
                <a:gd name="T9" fmla="*/ 2 h 26"/>
                <a:gd name="T10" fmla="*/ 30 w 64"/>
                <a:gd name="T11" fmla="*/ 0 h 26"/>
                <a:gd name="T12" fmla="*/ 30 w 64"/>
                <a:gd name="T13" fmla="*/ 0 h 26"/>
                <a:gd name="T14" fmla="*/ 24 w 64"/>
                <a:gd name="T15" fmla="*/ 0 h 26"/>
                <a:gd name="T16" fmla="*/ 24 w 64"/>
                <a:gd name="T17" fmla="*/ 0 h 26"/>
                <a:gd name="T18" fmla="*/ 14 w 64"/>
                <a:gd name="T19" fmla="*/ 0 h 26"/>
                <a:gd name="T20" fmla="*/ 14 w 64"/>
                <a:gd name="T21" fmla="*/ 0 h 26"/>
                <a:gd name="T22" fmla="*/ 8 w 64"/>
                <a:gd name="T23" fmla="*/ 6 h 26"/>
                <a:gd name="T24" fmla="*/ 2 w 64"/>
                <a:gd name="T25" fmla="*/ 12 h 26"/>
                <a:gd name="T26" fmla="*/ 0 w 64"/>
                <a:gd name="T27" fmla="*/ 20 h 26"/>
                <a:gd name="T28" fmla="*/ 0 w 64"/>
                <a:gd name="T29" fmla="*/ 24 h 26"/>
                <a:gd name="T30" fmla="*/ 2 w 64"/>
                <a:gd name="T31" fmla="*/ 26 h 26"/>
                <a:gd name="T32" fmla="*/ 2 w 64"/>
                <a:gd name="T33" fmla="*/ 26 h 26"/>
                <a:gd name="T34" fmla="*/ 4 w 64"/>
                <a:gd name="T35" fmla="*/ 26 h 26"/>
                <a:gd name="T36" fmla="*/ 4 w 64"/>
                <a:gd name="T37" fmla="*/ 26 h 26"/>
                <a:gd name="T38" fmla="*/ 12 w 64"/>
                <a:gd name="T39" fmla="*/ 24 h 26"/>
                <a:gd name="T40" fmla="*/ 18 w 64"/>
                <a:gd name="T41" fmla="*/ 22 h 26"/>
                <a:gd name="T42" fmla="*/ 18 w 64"/>
                <a:gd name="T43" fmla="*/ 22 h 26"/>
                <a:gd name="T44" fmla="*/ 38 w 64"/>
                <a:gd name="T45" fmla="*/ 22 h 26"/>
                <a:gd name="T46" fmla="*/ 38 w 64"/>
                <a:gd name="T47" fmla="*/ 22 h 26"/>
                <a:gd name="T48" fmla="*/ 46 w 64"/>
                <a:gd name="T49" fmla="*/ 20 h 26"/>
                <a:gd name="T50" fmla="*/ 56 w 64"/>
                <a:gd name="T51" fmla="*/ 16 h 26"/>
                <a:gd name="T52" fmla="*/ 60 w 64"/>
                <a:gd name="T53" fmla="*/ 12 h 26"/>
                <a:gd name="T54" fmla="*/ 64 w 64"/>
                <a:gd name="T55" fmla="*/ 8 h 26"/>
                <a:gd name="T56" fmla="*/ 64 w 64"/>
                <a:gd name="T57" fmla="*/ 4 h 26"/>
                <a:gd name="T58" fmla="*/ 64 w 64"/>
                <a:gd name="T59"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4" h="26">
                  <a:moveTo>
                    <a:pt x="64" y="0"/>
                  </a:moveTo>
                  <a:lnTo>
                    <a:pt x="64" y="0"/>
                  </a:lnTo>
                  <a:lnTo>
                    <a:pt x="56" y="2"/>
                  </a:lnTo>
                  <a:lnTo>
                    <a:pt x="50" y="2"/>
                  </a:lnTo>
                  <a:lnTo>
                    <a:pt x="50" y="2"/>
                  </a:lnTo>
                  <a:lnTo>
                    <a:pt x="30" y="0"/>
                  </a:lnTo>
                  <a:lnTo>
                    <a:pt x="30" y="0"/>
                  </a:lnTo>
                  <a:lnTo>
                    <a:pt x="24" y="0"/>
                  </a:lnTo>
                  <a:lnTo>
                    <a:pt x="24" y="0"/>
                  </a:lnTo>
                  <a:lnTo>
                    <a:pt x="14" y="0"/>
                  </a:lnTo>
                  <a:lnTo>
                    <a:pt x="14" y="0"/>
                  </a:lnTo>
                  <a:lnTo>
                    <a:pt x="8" y="6"/>
                  </a:lnTo>
                  <a:lnTo>
                    <a:pt x="2" y="12"/>
                  </a:lnTo>
                  <a:lnTo>
                    <a:pt x="0" y="20"/>
                  </a:lnTo>
                  <a:lnTo>
                    <a:pt x="0" y="24"/>
                  </a:lnTo>
                  <a:lnTo>
                    <a:pt x="2" y="26"/>
                  </a:lnTo>
                  <a:lnTo>
                    <a:pt x="2" y="26"/>
                  </a:lnTo>
                  <a:lnTo>
                    <a:pt x="4" y="26"/>
                  </a:lnTo>
                  <a:lnTo>
                    <a:pt x="4" y="26"/>
                  </a:lnTo>
                  <a:lnTo>
                    <a:pt x="12" y="24"/>
                  </a:lnTo>
                  <a:lnTo>
                    <a:pt x="18" y="22"/>
                  </a:lnTo>
                  <a:lnTo>
                    <a:pt x="18" y="22"/>
                  </a:lnTo>
                  <a:lnTo>
                    <a:pt x="38" y="22"/>
                  </a:lnTo>
                  <a:lnTo>
                    <a:pt x="38" y="22"/>
                  </a:lnTo>
                  <a:lnTo>
                    <a:pt x="46" y="20"/>
                  </a:lnTo>
                  <a:lnTo>
                    <a:pt x="56" y="16"/>
                  </a:lnTo>
                  <a:lnTo>
                    <a:pt x="60" y="12"/>
                  </a:lnTo>
                  <a:lnTo>
                    <a:pt x="64" y="8"/>
                  </a:lnTo>
                  <a:lnTo>
                    <a:pt x="64" y="4"/>
                  </a:lnTo>
                  <a:lnTo>
                    <a:pt x="6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19" name="Freeform 104"/>
            <p:cNvSpPr>
              <a:spLocks/>
            </p:cNvSpPr>
            <p:nvPr/>
          </p:nvSpPr>
          <p:spPr bwMode="auto">
            <a:xfrm>
              <a:off x="2366" y="2512"/>
              <a:ext cx="62" cy="96"/>
            </a:xfrm>
            <a:custGeom>
              <a:avLst/>
              <a:gdLst>
                <a:gd name="T0" fmla="*/ 26 w 62"/>
                <a:gd name="T1" fmla="*/ 0 h 96"/>
                <a:gd name="T2" fmla="*/ 24 w 62"/>
                <a:gd name="T3" fmla="*/ 0 h 96"/>
                <a:gd name="T4" fmla="*/ 18 w 62"/>
                <a:gd name="T5" fmla="*/ 6 h 96"/>
                <a:gd name="T6" fmla="*/ 16 w 62"/>
                <a:gd name="T7" fmla="*/ 12 h 96"/>
                <a:gd name="T8" fmla="*/ 2 w 62"/>
                <a:gd name="T9" fmla="*/ 34 h 96"/>
                <a:gd name="T10" fmla="*/ 0 w 62"/>
                <a:gd name="T11" fmla="*/ 40 h 96"/>
                <a:gd name="T12" fmla="*/ 2 w 62"/>
                <a:gd name="T13" fmla="*/ 50 h 96"/>
                <a:gd name="T14" fmla="*/ 6 w 62"/>
                <a:gd name="T15" fmla="*/ 56 h 96"/>
                <a:gd name="T16" fmla="*/ 10 w 62"/>
                <a:gd name="T17" fmla="*/ 72 h 96"/>
                <a:gd name="T18" fmla="*/ 6 w 62"/>
                <a:gd name="T19" fmla="*/ 88 h 96"/>
                <a:gd name="T20" fmla="*/ 8 w 62"/>
                <a:gd name="T21" fmla="*/ 94 h 96"/>
                <a:gd name="T22" fmla="*/ 12 w 62"/>
                <a:gd name="T23" fmla="*/ 96 h 96"/>
                <a:gd name="T24" fmla="*/ 18 w 62"/>
                <a:gd name="T25" fmla="*/ 94 h 96"/>
                <a:gd name="T26" fmla="*/ 26 w 62"/>
                <a:gd name="T27" fmla="*/ 86 h 96"/>
                <a:gd name="T28" fmla="*/ 30 w 62"/>
                <a:gd name="T29" fmla="*/ 76 h 96"/>
                <a:gd name="T30" fmla="*/ 30 w 62"/>
                <a:gd name="T31" fmla="*/ 60 h 96"/>
                <a:gd name="T32" fmla="*/ 26 w 62"/>
                <a:gd name="T33" fmla="*/ 44 h 96"/>
                <a:gd name="T34" fmla="*/ 36 w 62"/>
                <a:gd name="T35" fmla="*/ 42 h 96"/>
                <a:gd name="T36" fmla="*/ 36 w 62"/>
                <a:gd name="T37" fmla="*/ 42 h 96"/>
                <a:gd name="T38" fmla="*/ 38 w 62"/>
                <a:gd name="T39" fmla="*/ 50 h 96"/>
                <a:gd name="T40" fmla="*/ 40 w 62"/>
                <a:gd name="T41" fmla="*/ 62 h 96"/>
                <a:gd name="T42" fmla="*/ 44 w 62"/>
                <a:gd name="T43" fmla="*/ 70 h 96"/>
                <a:gd name="T44" fmla="*/ 50 w 62"/>
                <a:gd name="T45" fmla="*/ 72 h 96"/>
                <a:gd name="T46" fmla="*/ 56 w 62"/>
                <a:gd name="T47" fmla="*/ 72 h 96"/>
                <a:gd name="T48" fmla="*/ 60 w 62"/>
                <a:gd name="T49" fmla="*/ 68 h 96"/>
                <a:gd name="T50" fmla="*/ 60 w 62"/>
                <a:gd name="T51" fmla="*/ 58 h 96"/>
                <a:gd name="T52" fmla="*/ 56 w 62"/>
                <a:gd name="T53" fmla="*/ 50 h 96"/>
                <a:gd name="T54" fmla="*/ 48 w 62"/>
                <a:gd name="T55" fmla="*/ 36 h 96"/>
                <a:gd name="T56" fmla="*/ 48 w 62"/>
                <a:gd name="T57" fmla="*/ 30 h 96"/>
                <a:gd name="T58" fmla="*/ 54 w 62"/>
                <a:gd name="T59" fmla="*/ 22 h 96"/>
                <a:gd name="T60" fmla="*/ 60 w 62"/>
                <a:gd name="T61" fmla="*/ 18 h 96"/>
                <a:gd name="T62" fmla="*/ 60 w 62"/>
                <a:gd name="T63" fmla="*/ 12 h 96"/>
                <a:gd name="T64" fmla="*/ 54 w 62"/>
                <a:gd name="T65" fmla="*/ 10 h 96"/>
                <a:gd name="T66" fmla="*/ 48 w 62"/>
                <a:gd name="T67" fmla="*/ 12 h 96"/>
                <a:gd name="T68" fmla="*/ 44 w 62"/>
                <a:gd name="T69" fmla="*/ 14 h 96"/>
                <a:gd name="T70" fmla="*/ 38 w 62"/>
                <a:gd name="T71" fmla="*/ 18 h 96"/>
                <a:gd name="T72" fmla="*/ 36 w 62"/>
                <a:gd name="T73" fmla="*/ 18 h 96"/>
                <a:gd name="T74" fmla="*/ 32 w 62"/>
                <a:gd name="T75" fmla="*/ 14 h 96"/>
                <a:gd name="T76" fmla="*/ 30 w 62"/>
                <a:gd name="T77" fmla="*/ 2 h 96"/>
                <a:gd name="T78" fmla="*/ 28 w 62"/>
                <a:gd name="T79"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2" h="96">
                  <a:moveTo>
                    <a:pt x="26" y="0"/>
                  </a:moveTo>
                  <a:lnTo>
                    <a:pt x="26" y="0"/>
                  </a:lnTo>
                  <a:lnTo>
                    <a:pt x="24" y="0"/>
                  </a:lnTo>
                  <a:lnTo>
                    <a:pt x="24" y="0"/>
                  </a:lnTo>
                  <a:lnTo>
                    <a:pt x="20" y="2"/>
                  </a:lnTo>
                  <a:lnTo>
                    <a:pt x="18" y="6"/>
                  </a:lnTo>
                  <a:lnTo>
                    <a:pt x="16" y="12"/>
                  </a:lnTo>
                  <a:lnTo>
                    <a:pt x="16" y="12"/>
                  </a:lnTo>
                  <a:lnTo>
                    <a:pt x="10" y="24"/>
                  </a:lnTo>
                  <a:lnTo>
                    <a:pt x="2" y="34"/>
                  </a:lnTo>
                  <a:lnTo>
                    <a:pt x="2" y="34"/>
                  </a:lnTo>
                  <a:lnTo>
                    <a:pt x="0" y="40"/>
                  </a:lnTo>
                  <a:lnTo>
                    <a:pt x="0" y="46"/>
                  </a:lnTo>
                  <a:lnTo>
                    <a:pt x="2" y="50"/>
                  </a:lnTo>
                  <a:lnTo>
                    <a:pt x="6" y="56"/>
                  </a:lnTo>
                  <a:lnTo>
                    <a:pt x="6" y="56"/>
                  </a:lnTo>
                  <a:lnTo>
                    <a:pt x="10" y="64"/>
                  </a:lnTo>
                  <a:lnTo>
                    <a:pt x="10" y="72"/>
                  </a:lnTo>
                  <a:lnTo>
                    <a:pt x="8" y="80"/>
                  </a:lnTo>
                  <a:lnTo>
                    <a:pt x="6" y="88"/>
                  </a:lnTo>
                  <a:lnTo>
                    <a:pt x="6" y="88"/>
                  </a:lnTo>
                  <a:lnTo>
                    <a:pt x="8" y="94"/>
                  </a:lnTo>
                  <a:lnTo>
                    <a:pt x="12" y="96"/>
                  </a:lnTo>
                  <a:lnTo>
                    <a:pt x="12" y="96"/>
                  </a:lnTo>
                  <a:lnTo>
                    <a:pt x="18" y="94"/>
                  </a:lnTo>
                  <a:lnTo>
                    <a:pt x="18" y="94"/>
                  </a:lnTo>
                  <a:lnTo>
                    <a:pt x="22" y="90"/>
                  </a:lnTo>
                  <a:lnTo>
                    <a:pt x="26" y="86"/>
                  </a:lnTo>
                  <a:lnTo>
                    <a:pt x="30" y="76"/>
                  </a:lnTo>
                  <a:lnTo>
                    <a:pt x="30" y="76"/>
                  </a:lnTo>
                  <a:lnTo>
                    <a:pt x="32" y="68"/>
                  </a:lnTo>
                  <a:lnTo>
                    <a:pt x="30" y="60"/>
                  </a:lnTo>
                  <a:lnTo>
                    <a:pt x="26" y="52"/>
                  </a:lnTo>
                  <a:lnTo>
                    <a:pt x="26" y="44"/>
                  </a:lnTo>
                  <a:lnTo>
                    <a:pt x="26" y="44"/>
                  </a:lnTo>
                  <a:lnTo>
                    <a:pt x="36" y="42"/>
                  </a:lnTo>
                  <a:lnTo>
                    <a:pt x="36" y="42"/>
                  </a:lnTo>
                  <a:lnTo>
                    <a:pt x="36" y="42"/>
                  </a:lnTo>
                  <a:lnTo>
                    <a:pt x="38" y="44"/>
                  </a:lnTo>
                  <a:lnTo>
                    <a:pt x="38" y="50"/>
                  </a:lnTo>
                  <a:lnTo>
                    <a:pt x="38" y="50"/>
                  </a:lnTo>
                  <a:lnTo>
                    <a:pt x="40" y="62"/>
                  </a:lnTo>
                  <a:lnTo>
                    <a:pt x="44" y="70"/>
                  </a:lnTo>
                  <a:lnTo>
                    <a:pt x="44" y="70"/>
                  </a:lnTo>
                  <a:lnTo>
                    <a:pt x="48" y="72"/>
                  </a:lnTo>
                  <a:lnTo>
                    <a:pt x="50" y="72"/>
                  </a:lnTo>
                  <a:lnTo>
                    <a:pt x="50" y="72"/>
                  </a:lnTo>
                  <a:lnTo>
                    <a:pt x="56" y="72"/>
                  </a:lnTo>
                  <a:lnTo>
                    <a:pt x="60" y="68"/>
                  </a:lnTo>
                  <a:lnTo>
                    <a:pt x="60" y="68"/>
                  </a:lnTo>
                  <a:lnTo>
                    <a:pt x="62" y="64"/>
                  </a:lnTo>
                  <a:lnTo>
                    <a:pt x="60" y="58"/>
                  </a:lnTo>
                  <a:lnTo>
                    <a:pt x="56" y="50"/>
                  </a:lnTo>
                  <a:lnTo>
                    <a:pt x="56" y="50"/>
                  </a:lnTo>
                  <a:lnTo>
                    <a:pt x="52" y="42"/>
                  </a:lnTo>
                  <a:lnTo>
                    <a:pt x="48" y="36"/>
                  </a:lnTo>
                  <a:lnTo>
                    <a:pt x="46" y="34"/>
                  </a:lnTo>
                  <a:lnTo>
                    <a:pt x="48" y="30"/>
                  </a:lnTo>
                  <a:lnTo>
                    <a:pt x="50" y="26"/>
                  </a:lnTo>
                  <a:lnTo>
                    <a:pt x="54" y="22"/>
                  </a:lnTo>
                  <a:lnTo>
                    <a:pt x="54" y="22"/>
                  </a:lnTo>
                  <a:lnTo>
                    <a:pt x="60" y="18"/>
                  </a:lnTo>
                  <a:lnTo>
                    <a:pt x="62" y="16"/>
                  </a:lnTo>
                  <a:lnTo>
                    <a:pt x="60" y="12"/>
                  </a:lnTo>
                  <a:lnTo>
                    <a:pt x="60" y="12"/>
                  </a:lnTo>
                  <a:lnTo>
                    <a:pt x="54" y="10"/>
                  </a:lnTo>
                  <a:lnTo>
                    <a:pt x="54" y="10"/>
                  </a:lnTo>
                  <a:lnTo>
                    <a:pt x="48" y="12"/>
                  </a:lnTo>
                  <a:lnTo>
                    <a:pt x="44" y="14"/>
                  </a:lnTo>
                  <a:lnTo>
                    <a:pt x="44" y="14"/>
                  </a:lnTo>
                  <a:lnTo>
                    <a:pt x="40" y="18"/>
                  </a:lnTo>
                  <a:lnTo>
                    <a:pt x="38" y="18"/>
                  </a:lnTo>
                  <a:lnTo>
                    <a:pt x="38" y="18"/>
                  </a:lnTo>
                  <a:lnTo>
                    <a:pt x="36" y="18"/>
                  </a:lnTo>
                  <a:lnTo>
                    <a:pt x="32" y="14"/>
                  </a:lnTo>
                  <a:lnTo>
                    <a:pt x="32" y="14"/>
                  </a:lnTo>
                  <a:lnTo>
                    <a:pt x="32" y="6"/>
                  </a:lnTo>
                  <a:lnTo>
                    <a:pt x="30" y="2"/>
                  </a:lnTo>
                  <a:lnTo>
                    <a:pt x="28" y="0"/>
                  </a:lnTo>
                  <a:lnTo>
                    <a:pt x="28" y="0"/>
                  </a:lnTo>
                  <a:lnTo>
                    <a:pt x="26"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20" name="Freeform 105"/>
            <p:cNvSpPr>
              <a:spLocks/>
            </p:cNvSpPr>
            <p:nvPr/>
          </p:nvSpPr>
          <p:spPr bwMode="auto">
            <a:xfrm>
              <a:off x="2366" y="2512"/>
              <a:ext cx="62" cy="96"/>
            </a:xfrm>
            <a:custGeom>
              <a:avLst/>
              <a:gdLst>
                <a:gd name="T0" fmla="*/ 26 w 62"/>
                <a:gd name="T1" fmla="*/ 0 h 96"/>
                <a:gd name="T2" fmla="*/ 24 w 62"/>
                <a:gd name="T3" fmla="*/ 0 h 96"/>
                <a:gd name="T4" fmla="*/ 18 w 62"/>
                <a:gd name="T5" fmla="*/ 6 h 96"/>
                <a:gd name="T6" fmla="*/ 16 w 62"/>
                <a:gd name="T7" fmla="*/ 12 h 96"/>
                <a:gd name="T8" fmla="*/ 2 w 62"/>
                <a:gd name="T9" fmla="*/ 34 h 96"/>
                <a:gd name="T10" fmla="*/ 0 w 62"/>
                <a:gd name="T11" fmla="*/ 40 h 96"/>
                <a:gd name="T12" fmla="*/ 2 w 62"/>
                <a:gd name="T13" fmla="*/ 50 h 96"/>
                <a:gd name="T14" fmla="*/ 6 w 62"/>
                <a:gd name="T15" fmla="*/ 56 h 96"/>
                <a:gd name="T16" fmla="*/ 10 w 62"/>
                <a:gd name="T17" fmla="*/ 72 h 96"/>
                <a:gd name="T18" fmla="*/ 6 w 62"/>
                <a:gd name="T19" fmla="*/ 88 h 96"/>
                <a:gd name="T20" fmla="*/ 8 w 62"/>
                <a:gd name="T21" fmla="*/ 94 h 96"/>
                <a:gd name="T22" fmla="*/ 12 w 62"/>
                <a:gd name="T23" fmla="*/ 96 h 96"/>
                <a:gd name="T24" fmla="*/ 18 w 62"/>
                <a:gd name="T25" fmla="*/ 94 h 96"/>
                <a:gd name="T26" fmla="*/ 26 w 62"/>
                <a:gd name="T27" fmla="*/ 86 h 96"/>
                <a:gd name="T28" fmla="*/ 30 w 62"/>
                <a:gd name="T29" fmla="*/ 76 h 96"/>
                <a:gd name="T30" fmla="*/ 30 w 62"/>
                <a:gd name="T31" fmla="*/ 60 h 96"/>
                <a:gd name="T32" fmla="*/ 26 w 62"/>
                <a:gd name="T33" fmla="*/ 44 h 96"/>
                <a:gd name="T34" fmla="*/ 36 w 62"/>
                <a:gd name="T35" fmla="*/ 42 h 96"/>
                <a:gd name="T36" fmla="*/ 36 w 62"/>
                <a:gd name="T37" fmla="*/ 42 h 96"/>
                <a:gd name="T38" fmla="*/ 38 w 62"/>
                <a:gd name="T39" fmla="*/ 50 h 96"/>
                <a:gd name="T40" fmla="*/ 40 w 62"/>
                <a:gd name="T41" fmla="*/ 62 h 96"/>
                <a:gd name="T42" fmla="*/ 44 w 62"/>
                <a:gd name="T43" fmla="*/ 70 h 96"/>
                <a:gd name="T44" fmla="*/ 50 w 62"/>
                <a:gd name="T45" fmla="*/ 72 h 96"/>
                <a:gd name="T46" fmla="*/ 56 w 62"/>
                <a:gd name="T47" fmla="*/ 72 h 96"/>
                <a:gd name="T48" fmla="*/ 60 w 62"/>
                <a:gd name="T49" fmla="*/ 68 h 96"/>
                <a:gd name="T50" fmla="*/ 60 w 62"/>
                <a:gd name="T51" fmla="*/ 58 h 96"/>
                <a:gd name="T52" fmla="*/ 56 w 62"/>
                <a:gd name="T53" fmla="*/ 50 h 96"/>
                <a:gd name="T54" fmla="*/ 48 w 62"/>
                <a:gd name="T55" fmla="*/ 36 h 96"/>
                <a:gd name="T56" fmla="*/ 48 w 62"/>
                <a:gd name="T57" fmla="*/ 30 h 96"/>
                <a:gd name="T58" fmla="*/ 54 w 62"/>
                <a:gd name="T59" fmla="*/ 22 h 96"/>
                <a:gd name="T60" fmla="*/ 60 w 62"/>
                <a:gd name="T61" fmla="*/ 18 h 96"/>
                <a:gd name="T62" fmla="*/ 60 w 62"/>
                <a:gd name="T63" fmla="*/ 12 h 96"/>
                <a:gd name="T64" fmla="*/ 54 w 62"/>
                <a:gd name="T65" fmla="*/ 10 h 96"/>
                <a:gd name="T66" fmla="*/ 48 w 62"/>
                <a:gd name="T67" fmla="*/ 12 h 96"/>
                <a:gd name="T68" fmla="*/ 44 w 62"/>
                <a:gd name="T69" fmla="*/ 14 h 96"/>
                <a:gd name="T70" fmla="*/ 38 w 62"/>
                <a:gd name="T71" fmla="*/ 18 h 96"/>
                <a:gd name="T72" fmla="*/ 36 w 62"/>
                <a:gd name="T73" fmla="*/ 18 h 96"/>
                <a:gd name="T74" fmla="*/ 32 w 62"/>
                <a:gd name="T75" fmla="*/ 14 h 96"/>
                <a:gd name="T76" fmla="*/ 30 w 62"/>
                <a:gd name="T77" fmla="*/ 2 h 96"/>
                <a:gd name="T78" fmla="*/ 28 w 62"/>
                <a:gd name="T79"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2" h="96">
                  <a:moveTo>
                    <a:pt x="26" y="0"/>
                  </a:moveTo>
                  <a:lnTo>
                    <a:pt x="26" y="0"/>
                  </a:lnTo>
                  <a:lnTo>
                    <a:pt x="24" y="0"/>
                  </a:lnTo>
                  <a:lnTo>
                    <a:pt x="24" y="0"/>
                  </a:lnTo>
                  <a:lnTo>
                    <a:pt x="20" y="2"/>
                  </a:lnTo>
                  <a:lnTo>
                    <a:pt x="18" y="6"/>
                  </a:lnTo>
                  <a:lnTo>
                    <a:pt x="16" y="12"/>
                  </a:lnTo>
                  <a:lnTo>
                    <a:pt x="16" y="12"/>
                  </a:lnTo>
                  <a:lnTo>
                    <a:pt x="10" y="24"/>
                  </a:lnTo>
                  <a:lnTo>
                    <a:pt x="2" y="34"/>
                  </a:lnTo>
                  <a:lnTo>
                    <a:pt x="2" y="34"/>
                  </a:lnTo>
                  <a:lnTo>
                    <a:pt x="0" y="40"/>
                  </a:lnTo>
                  <a:lnTo>
                    <a:pt x="0" y="46"/>
                  </a:lnTo>
                  <a:lnTo>
                    <a:pt x="2" y="50"/>
                  </a:lnTo>
                  <a:lnTo>
                    <a:pt x="6" y="56"/>
                  </a:lnTo>
                  <a:lnTo>
                    <a:pt x="6" y="56"/>
                  </a:lnTo>
                  <a:lnTo>
                    <a:pt x="10" y="64"/>
                  </a:lnTo>
                  <a:lnTo>
                    <a:pt x="10" y="72"/>
                  </a:lnTo>
                  <a:lnTo>
                    <a:pt x="8" y="80"/>
                  </a:lnTo>
                  <a:lnTo>
                    <a:pt x="6" y="88"/>
                  </a:lnTo>
                  <a:lnTo>
                    <a:pt x="6" y="88"/>
                  </a:lnTo>
                  <a:lnTo>
                    <a:pt x="8" y="94"/>
                  </a:lnTo>
                  <a:lnTo>
                    <a:pt x="12" y="96"/>
                  </a:lnTo>
                  <a:lnTo>
                    <a:pt x="12" y="96"/>
                  </a:lnTo>
                  <a:lnTo>
                    <a:pt x="18" y="94"/>
                  </a:lnTo>
                  <a:lnTo>
                    <a:pt x="18" y="94"/>
                  </a:lnTo>
                  <a:lnTo>
                    <a:pt x="22" y="90"/>
                  </a:lnTo>
                  <a:lnTo>
                    <a:pt x="26" y="86"/>
                  </a:lnTo>
                  <a:lnTo>
                    <a:pt x="30" y="76"/>
                  </a:lnTo>
                  <a:lnTo>
                    <a:pt x="30" y="76"/>
                  </a:lnTo>
                  <a:lnTo>
                    <a:pt x="32" y="68"/>
                  </a:lnTo>
                  <a:lnTo>
                    <a:pt x="30" y="60"/>
                  </a:lnTo>
                  <a:lnTo>
                    <a:pt x="26" y="52"/>
                  </a:lnTo>
                  <a:lnTo>
                    <a:pt x="26" y="44"/>
                  </a:lnTo>
                  <a:lnTo>
                    <a:pt x="26" y="44"/>
                  </a:lnTo>
                  <a:lnTo>
                    <a:pt x="36" y="42"/>
                  </a:lnTo>
                  <a:lnTo>
                    <a:pt x="36" y="42"/>
                  </a:lnTo>
                  <a:lnTo>
                    <a:pt x="36" y="42"/>
                  </a:lnTo>
                  <a:lnTo>
                    <a:pt x="38" y="44"/>
                  </a:lnTo>
                  <a:lnTo>
                    <a:pt x="38" y="50"/>
                  </a:lnTo>
                  <a:lnTo>
                    <a:pt x="38" y="50"/>
                  </a:lnTo>
                  <a:lnTo>
                    <a:pt x="40" y="62"/>
                  </a:lnTo>
                  <a:lnTo>
                    <a:pt x="44" y="70"/>
                  </a:lnTo>
                  <a:lnTo>
                    <a:pt x="44" y="70"/>
                  </a:lnTo>
                  <a:lnTo>
                    <a:pt x="48" y="72"/>
                  </a:lnTo>
                  <a:lnTo>
                    <a:pt x="50" y="72"/>
                  </a:lnTo>
                  <a:lnTo>
                    <a:pt x="50" y="72"/>
                  </a:lnTo>
                  <a:lnTo>
                    <a:pt x="56" y="72"/>
                  </a:lnTo>
                  <a:lnTo>
                    <a:pt x="60" y="68"/>
                  </a:lnTo>
                  <a:lnTo>
                    <a:pt x="60" y="68"/>
                  </a:lnTo>
                  <a:lnTo>
                    <a:pt x="62" y="64"/>
                  </a:lnTo>
                  <a:lnTo>
                    <a:pt x="60" y="58"/>
                  </a:lnTo>
                  <a:lnTo>
                    <a:pt x="56" y="50"/>
                  </a:lnTo>
                  <a:lnTo>
                    <a:pt x="56" y="50"/>
                  </a:lnTo>
                  <a:lnTo>
                    <a:pt x="52" y="42"/>
                  </a:lnTo>
                  <a:lnTo>
                    <a:pt x="48" y="36"/>
                  </a:lnTo>
                  <a:lnTo>
                    <a:pt x="46" y="34"/>
                  </a:lnTo>
                  <a:lnTo>
                    <a:pt x="48" y="30"/>
                  </a:lnTo>
                  <a:lnTo>
                    <a:pt x="50" y="26"/>
                  </a:lnTo>
                  <a:lnTo>
                    <a:pt x="54" y="22"/>
                  </a:lnTo>
                  <a:lnTo>
                    <a:pt x="54" y="22"/>
                  </a:lnTo>
                  <a:lnTo>
                    <a:pt x="60" y="18"/>
                  </a:lnTo>
                  <a:lnTo>
                    <a:pt x="62" y="16"/>
                  </a:lnTo>
                  <a:lnTo>
                    <a:pt x="60" y="12"/>
                  </a:lnTo>
                  <a:lnTo>
                    <a:pt x="60" y="12"/>
                  </a:lnTo>
                  <a:lnTo>
                    <a:pt x="54" y="10"/>
                  </a:lnTo>
                  <a:lnTo>
                    <a:pt x="54" y="10"/>
                  </a:lnTo>
                  <a:lnTo>
                    <a:pt x="48" y="12"/>
                  </a:lnTo>
                  <a:lnTo>
                    <a:pt x="44" y="14"/>
                  </a:lnTo>
                  <a:lnTo>
                    <a:pt x="44" y="14"/>
                  </a:lnTo>
                  <a:lnTo>
                    <a:pt x="40" y="18"/>
                  </a:lnTo>
                  <a:lnTo>
                    <a:pt x="38" y="18"/>
                  </a:lnTo>
                  <a:lnTo>
                    <a:pt x="38" y="18"/>
                  </a:lnTo>
                  <a:lnTo>
                    <a:pt x="36" y="18"/>
                  </a:lnTo>
                  <a:lnTo>
                    <a:pt x="32" y="14"/>
                  </a:lnTo>
                  <a:lnTo>
                    <a:pt x="32" y="14"/>
                  </a:lnTo>
                  <a:lnTo>
                    <a:pt x="32" y="6"/>
                  </a:lnTo>
                  <a:lnTo>
                    <a:pt x="30" y="2"/>
                  </a:lnTo>
                  <a:lnTo>
                    <a:pt x="28" y="0"/>
                  </a:lnTo>
                  <a:lnTo>
                    <a:pt x="28" y="0"/>
                  </a:lnTo>
                  <a:lnTo>
                    <a:pt x="2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21" name="Freeform 106"/>
            <p:cNvSpPr>
              <a:spLocks/>
            </p:cNvSpPr>
            <p:nvPr/>
          </p:nvSpPr>
          <p:spPr bwMode="auto">
            <a:xfrm>
              <a:off x="2186" y="2600"/>
              <a:ext cx="142" cy="50"/>
            </a:xfrm>
            <a:custGeom>
              <a:avLst/>
              <a:gdLst>
                <a:gd name="T0" fmla="*/ 8 w 142"/>
                <a:gd name="T1" fmla="*/ 0 h 50"/>
                <a:gd name="T2" fmla="*/ 8 w 142"/>
                <a:gd name="T3" fmla="*/ 0 h 50"/>
                <a:gd name="T4" fmla="*/ 6 w 142"/>
                <a:gd name="T5" fmla="*/ 0 h 50"/>
                <a:gd name="T6" fmla="*/ 6 w 142"/>
                <a:gd name="T7" fmla="*/ 0 h 50"/>
                <a:gd name="T8" fmla="*/ 0 w 142"/>
                <a:gd name="T9" fmla="*/ 4 h 50"/>
                <a:gd name="T10" fmla="*/ 0 w 142"/>
                <a:gd name="T11" fmla="*/ 8 h 50"/>
                <a:gd name="T12" fmla="*/ 2 w 142"/>
                <a:gd name="T13" fmla="*/ 12 h 50"/>
                <a:gd name="T14" fmla="*/ 6 w 142"/>
                <a:gd name="T15" fmla="*/ 18 h 50"/>
                <a:gd name="T16" fmla="*/ 16 w 142"/>
                <a:gd name="T17" fmla="*/ 26 h 50"/>
                <a:gd name="T18" fmla="*/ 24 w 142"/>
                <a:gd name="T19" fmla="*/ 32 h 50"/>
                <a:gd name="T20" fmla="*/ 24 w 142"/>
                <a:gd name="T21" fmla="*/ 32 h 50"/>
                <a:gd name="T22" fmla="*/ 32 w 142"/>
                <a:gd name="T23" fmla="*/ 36 h 50"/>
                <a:gd name="T24" fmla="*/ 42 w 142"/>
                <a:gd name="T25" fmla="*/ 38 h 50"/>
                <a:gd name="T26" fmla="*/ 62 w 142"/>
                <a:gd name="T27" fmla="*/ 40 h 50"/>
                <a:gd name="T28" fmla="*/ 62 w 142"/>
                <a:gd name="T29" fmla="*/ 40 h 50"/>
                <a:gd name="T30" fmla="*/ 100 w 142"/>
                <a:gd name="T31" fmla="*/ 46 h 50"/>
                <a:gd name="T32" fmla="*/ 100 w 142"/>
                <a:gd name="T33" fmla="*/ 46 h 50"/>
                <a:gd name="T34" fmla="*/ 112 w 142"/>
                <a:gd name="T35" fmla="*/ 48 h 50"/>
                <a:gd name="T36" fmla="*/ 126 w 142"/>
                <a:gd name="T37" fmla="*/ 50 h 50"/>
                <a:gd name="T38" fmla="*/ 126 w 142"/>
                <a:gd name="T39" fmla="*/ 50 h 50"/>
                <a:gd name="T40" fmla="*/ 134 w 142"/>
                <a:gd name="T41" fmla="*/ 50 h 50"/>
                <a:gd name="T42" fmla="*/ 142 w 142"/>
                <a:gd name="T43" fmla="*/ 46 h 50"/>
                <a:gd name="T44" fmla="*/ 142 w 142"/>
                <a:gd name="T45" fmla="*/ 46 h 50"/>
                <a:gd name="T46" fmla="*/ 140 w 142"/>
                <a:gd name="T47" fmla="*/ 44 h 50"/>
                <a:gd name="T48" fmla="*/ 142 w 142"/>
                <a:gd name="T49" fmla="*/ 44 h 50"/>
                <a:gd name="T50" fmla="*/ 142 w 142"/>
                <a:gd name="T51" fmla="*/ 44 h 50"/>
                <a:gd name="T52" fmla="*/ 124 w 142"/>
                <a:gd name="T53" fmla="*/ 38 h 50"/>
                <a:gd name="T54" fmla="*/ 116 w 142"/>
                <a:gd name="T55" fmla="*/ 36 h 50"/>
                <a:gd name="T56" fmla="*/ 110 w 142"/>
                <a:gd name="T57" fmla="*/ 32 h 50"/>
                <a:gd name="T58" fmla="*/ 110 w 142"/>
                <a:gd name="T59" fmla="*/ 32 h 50"/>
                <a:gd name="T60" fmla="*/ 104 w 142"/>
                <a:gd name="T61" fmla="*/ 26 h 50"/>
                <a:gd name="T62" fmla="*/ 100 w 142"/>
                <a:gd name="T63" fmla="*/ 20 h 50"/>
                <a:gd name="T64" fmla="*/ 100 w 142"/>
                <a:gd name="T65" fmla="*/ 20 h 50"/>
                <a:gd name="T66" fmla="*/ 92 w 142"/>
                <a:gd name="T67" fmla="*/ 14 h 50"/>
                <a:gd name="T68" fmla="*/ 82 w 142"/>
                <a:gd name="T69" fmla="*/ 12 h 50"/>
                <a:gd name="T70" fmla="*/ 82 w 142"/>
                <a:gd name="T71" fmla="*/ 12 h 50"/>
                <a:gd name="T72" fmla="*/ 78 w 142"/>
                <a:gd name="T73" fmla="*/ 10 h 50"/>
                <a:gd name="T74" fmla="*/ 78 w 142"/>
                <a:gd name="T75" fmla="*/ 10 h 50"/>
                <a:gd name="T76" fmla="*/ 72 w 142"/>
                <a:gd name="T77" fmla="*/ 12 h 50"/>
                <a:gd name="T78" fmla="*/ 68 w 142"/>
                <a:gd name="T79" fmla="*/ 16 h 50"/>
                <a:gd name="T80" fmla="*/ 68 w 142"/>
                <a:gd name="T81" fmla="*/ 16 h 50"/>
                <a:gd name="T82" fmla="*/ 60 w 142"/>
                <a:gd name="T83" fmla="*/ 20 h 50"/>
                <a:gd name="T84" fmla="*/ 52 w 142"/>
                <a:gd name="T85" fmla="*/ 22 h 50"/>
                <a:gd name="T86" fmla="*/ 52 w 142"/>
                <a:gd name="T87" fmla="*/ 22 h 50"/>
                <a:gd name="T88" fmla="*/ 48 w 142"/>
                <a:gd name="T89" fmla="*/ 20 h 50"/>
                <a:gd name="T90" fmla="*/ 48 w 142"/>
                <a:gd name="T91" fmla="*/ 20 h 50"/>
                <a:gd name="T92" fmla="*/ 44 w 142"/>
                <a:gd name="T93" fmla="*/ 18 h 50"/>
                <a:gd name="T94" fmla="*/ 42 w 142"/>
                <a:gd name="T95" fmla="*/ 16 h 50"/>
                <a:gd name="T96" fmla="*/ 38 w 142"/>
                <a:gd name="T97" fmla="*/ 12 h 50"/>
                <a:gd name="T98" fmla="*/ 38 w 142"/>
                <a:gd name="T99" fmla="*/ 12 h 50"/>
                <a:gd name="T100" fmla="*/ 32 w 142"/>
                <a:gd name="T101" fmla="*/ 8 h 50"/>
                <a:gd name="T102" fmla="*/ 24 w 142"/>
                <a:gd name="T103" fmla="*/ 4 h 50"/>
                <a:gd name="T104" fmla="*/ 24 w 142"/>
                <a:gd name="T105" fmla="*/ 4 h 50"/>
                <a:gd name="T106" fmla="*/ 16 w 142"/>
                <a:gd name="T107" fmla="*/ 2 h 50"/>
                <a:gd name="T108" fmla="*/ 8 w 142"/>
                <a:gd name="T109"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42" h="50">
                  <a:moveTo>
                    <a:pt x="8" y="0"/>
                  </a:moveTo>
                  <a:lnTo>
                    <a:pt x="8" y="0"/>
                  </a:lnTo>
                  <a:lnTo>
                    <a:pt x="6" y="0"/>
                  </a:lnTo>
                  <a:lnTo>
                    <a:pt x="6" y="0"/>
                  </a:lnTo>
                  <a:lnTo>
                    <a:pt x="0" y="4"/>
                  </a:lnTo>
                  <a:lnTo>
                    <a:pt x="0" y="8"/>
                  </a:lnTo>
                  <a:lnTo>
                    <a:pt x="2" y="12"/>
                  </a:lnTo>
                  <a:lnTo>
                    <a:pt x="6" y="18"/>
                  </a:lnTo>
                  <a:lnTo>
                    <a:pt x="16" y="26"/>
                  </a:lnTo>
                  <a:lnTo>
                    <a:pt x="24" y="32"/>
                  </a:lnTo>
                  <a:lnTo>
                    <a:pt x="24" y="32"/>
                  </a:lnTo>
                  <a:lnTo>
                    <a:pt x="32" y="36"/>
                  </a:lnTo>
                  <a:lnTo>
                    <a:pt x="42" y="38"/>
                  </a:lnTo>
                  <a:lnTo>
                    <a:pt x="62" y="40"/>
                  </a:lnTo>
                  <a:lnTo>
                    <a:pt x="62" y="40"/>
                  </a:lnTo>
                  <a:lnTo>
                    <a:pt x="100" y="46"/>
                  </a:lnTo>
                  <a:lnTo>
                    <a:pt x="100" y="46"/>
                  </a:lnTo>
                  <a:lnTo>
                    <a:pt x="112" y="48"/>
                  </a:lnTo>
                  <a:lnTo>
                    <a:pt x="126" y="50"/>
                  </a:lnTo>
                  <a:lnTo>
                    <a:pt x="126" y="50"/>
                  </a:lnTo>
                  <a:lnTo>
                    <a:pt x="134" y="50"/>
                  </a:lnTo>
                  <a:lnTo>
                    <a:pt x="142" y="46"/>
                  </a:lnTo>
                  <a:lnTo>
                    <a:pt x="142" y="46"/>
                  </a:lnTo>
                  <a:lnTo>
                    <a:pt x="140" y="44"/>
                  </a:lnTo>
                  <a:lnTo>
                    <a:pt x="142" y="44"/>
                  </a:lnTo>
                  <a:lnTo>
                    <a:pt x="142" y="44"/>
                  </a:lnTo>
                  <a:lnTo>
                    <a:pt x="124" y="38"/>
                  </a:lnTo>
                  <a:lnTo>
                    <a:pt x="116" y="36"/>
                  </a:lnTo>
                  <a:lnTo>
                    <a:pt x="110" y="32"/>
                  </a:lnTo>
                  <a:lnTo>
                    <a:pt x="110" y="32"/>
                  </a:lnTo>
                  <a:lnTo>
                    <a:pt x="104" y="26"/>
                  </a:lnTo>
                  <a:lnTo>
                    <a:pt x="100" y="20"/>
                  </a:lnTo>
                  <a:lnTo>
                    <a:pt x="100" y="20"/>
                  </a:lnTo>
                  <a:lnTo>
                    <a:pt x="92" y="14"/>
                  </a:lnTo>
                  <a:lnTo>
                    <a:pt x="82" y="12"/>
                  </a:lnTo>
                  <a:lnTo>
                    <a:pt x="82" y="12"/>
                  </a:lnTo>
                  <a:lnTo>
                    <a:pt x="78" y="10"/>
                  </a:lnTo>
                  <a:lnTo>
                    <a:pt x="78" y="10"/>
                  </a:lnTo>
                  <a:lnTo>
                    <a:pt x="72" y="12"/>
                  </a:lnTo>
                  <a:lnTo>
                    <a:pt x="68" y="16"/>
                  </a:lnTo>
                  <a:lnTo>
                    <a:pt x="68" y="16"/>
                  </a:lnTo>
                  <a:lnTo>
                    <a:pt x="60" y="20"/>
                  </a:lnTo>
                  <a:lnTo>
                    <a:pt x="52" y="22"/>
                  </a:lnTo>
                  <a:lnTo>
                    <a:pt x="52" y="22"/>
                  </a:lnTo>
                  <a:lnTo>
                    <a:pt x="48" y="20"/>
                  </a:lnTo>
                  <a:lnTo>
                    <a:pt x="48" y="20"/>
                  </a:lnTo>
                  <a:lnTo>
                    <a:pt x="44" y="18"/>
                  </a:lnTo>
                  <a:lnTo>
                    <a:pt x="42" y="16"/>
                  </a:lnTo>
                  <a:lnTo>
                    <a:pt x="38" y="12"/>
                  </a:lnTo>
                  <a:lnTo>
                    <a:pt x="38" y="12"/>
                  </a:lnTo>
                  <a:lnTo>
                    <a:pt x="32" y="8"/>
                  </a:lnTo>
                  <a:lnTo>
                    <a:pt x="24" y="4"/>
                  </a:lnTo>
                  <a:lnTo>
                    <a:pt x="24" y="4"/>
                  </a:lnTo>
                  <a:lnTo>
                    <a:pt x="16" y="2"/>
                  </a:lnTo>
                  <a:lnTo>
                    <a:pt x="8"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22" name="Freeform 107"/>
            <p:cNvSpPr>
              <a:spLocks/>
            </p:cNvSpPr>
            <p:nvPr/>
          </p:nvSpPr>
          <p:spPr bwMode="auto">
            <a:xfrm>
              <a:off x="2186" y="2600"/>
              <a:ext cx="142" cy="50"/>
            </a:xfrm>
            <a:custGeom>
              <a:avLst/>
              <a:gdLst>
                <a:gd name="T0" fmla="*/ 8 w 142"/>
                <a:gd name="T1" fmla="*/ 0 h 50"/>
                <a:gd name="T2" fmla="*/ 8 w 142"/>
                <a:gd name="T3" fmla="*/ 0 h 50"/>
                <a:gd name="T4" fmla="*/ 6 w 142"/>
                <a:gd name="T5" fmla="*/ 0 h 50"/>
                <a:gd name="T6" fmla="*/ 6 w 142"/>
                <a:gd name="T7" fmla="*/ 0 h 50"/>
                <a:gd name="T8" fmla="*/ 0 w 142"/>
                <a:gd name="T9" fmla="*/ 4 h 50"/>
                <a:gd name="T10" fmla="*/ 0 w 142"/>
                <a:gd name="T11" fmla="*/ 8 h 50"/>
                <a:gd name="T12" fmla="*/ 2 w 142"/>
                <a:gd name="T13" fmla="*/ 12 h 50"/>
                <a:gd name="T14" fmla="*/ 6 w 142"/>
                <a:gd name="T15" fmla="*/ 18 h 50"/>
                <a:gd name="T16" fmla="*/ 16 w 142"/>
                <a:gd name="T17" fmla="*/ 26 h 50"/>
                <a:gd name="T18" fmla="*/ 24 w 142"/>
                <a:gd name="T19" fmla="*/ 32 h 50"/>
                <a:gd name="T20" fmla="*/ 24 w 142"/>
                <a:gd name="T21" fmla="*/ 32 h 50"/>
                <a:gd name="T22" fmla="*/ 32 w 142"/>
                <a:gd name="T23" fmla="*/ 36 h 50"/>
                <a:gd name="T24" fmla="*/ 42 w 142"/>
                <a:gd name="T25" fmla="*/ 38 h 50"/>
                <a:gd name="T26" fmla="*/ 62 w 142"/>
                <a:gd name="T27" fmla="*/ 40 h 50"/>
                <a:gd name="T28" fmla="*/ 62 w 142"/>
                <a:gd name="T29" fmla="*/ 40 h 50"/>
                <a:gd name="T30" fmla="*/ 100 w 142"/>
                <a:gd name="T31" fmla="*/ 46 h 50"/>
                <a:gd name="T32" fmla="*/ 100 w 142"/>
                <a:gd name="T33" fmla="*/ 46 h 50"/>
                <a:gd name="T34" fmla="*/ 112 w 142"/>
                <a:gd name="T35" fmla="*/ 48 h 50"/>
                <a:gd name="T36" fmla="*/ 126 w 142"/>
                <a:gd name="T37" fmla="*/ 50 h 50"/>
                <a:gd name="T38" fmla="*/ 126 w 142"/>
                <a:gd name="T39" fmla="*/ 50 h 50"/>
                <a:gd name="T40" fmla="*/ 134 w 142"/>
                <a:gd name="T41" fmla="*/ 50 h 50"/>
                <a:gd name="T42" fmla="*/ 142 w 142"/>
                <a:gd name="T43" fmla="*/ 46 h 50"/>
                <a:gd name="T44" fmla="*/ 142 w 142"/>
                <a:gd name="T45" fmla="*/ 46 h 50"/>
                <a:gd name="T46" fmla="*/ 140 w 142"/>
                <a:gd name="T47" fmla="*/ 44 h 50"/>
                <a:gd name="T48" fmla="*/ 142 w 142"/>
                <a:gd name="T49" fmla="*/ 44 h 50"/>
                <a:gd name="T50" fmla="*/ 142 w 142"/>
                <a:gd name="T51" fmla="*/ 44 h 50"/>
                <a:gd name="T52" fmla="*/ 124 w 142"/>
                <a:gd name="T53" fmla="*/ 38 h 50"/>
                <a:gd name="T54" fmla="*/ 116 w 142"/>
                <a:gd name="T55" fmla="*/ 36 h 50"/>
                <a:gd name="T56" fmla="*/ 110 w 142"/>
                <a:gd name="T57" fmla="*/ 32 h 50"/>
                <a:gd name="T58" fmla="*/ 110 w 142"/>
                <a:gd name="T59" fmla="*/ 32 h 50"/>
                <a:gd name="T60" fmla="*/ 104 w 142"/>
                <a:gd name="T61" fmla="*/ 26 h 50"/>
                <a:gd name="T62" fmla="*/ 100 w 142"/>
                <a:gd name="T63" fmla="*/ 20 h 50"/>
                <a:gd name="T64" fmla="*/ 100 w 142"/>
                <a:gd name="T65" fmla="*/ 20 h 50"/>
                <a:gd name="T66" fmla="*/ 92 w 142"/>
                <a:gd name="T67" fmla="*/ 14 h 50"/>
                <a:gd name="T68" fmla="*/ 82 w 142"/>
                <a:gd name="T69" fmla="*/ 12 h 50"/>
                <a:gd name="T70" fmla="*/ 82 w 142"/>
                <a:gd name="T71" fmla="*/ 12 h 50"/>
                <a:gd name="T72" fmla="*/ 78 w 142"/>
                <a:gd name="T73" fmla="*/ 10 h 50"/>
                <a:gd name="T74" fmla="*/ 78 w 142"/>
                <a:gd name="T75" fmla="*/ 10 h 50"/>
                <a:gd name="T76" fmla="*/ 72 w 142"/>
                <a:gd name="T77" fmla="*/ 12 h 50"/>
                <a:gd name="T78" fmla="*/ 68 w 142"/>
                <a:gd name="T79" fmla="*/ 16 h 50"/>
                <a:gd name="T80" fmla="*/ 68 w 142"/>
                <a:gd name="T81" fmla="*/ 16 h 50"/>
                <a:gd name="T82" fmla="*/ 60 w 142"/>
                <a:gd name="T83" fmla="*/ 20 h 50"/>
                <a:gd name="T84" fmla="*/ 52 w 142"/>
                <a:gd name="T85" fmla="*/ 22 h 50"/>
                <a:gd name="T86" fmla="*/ 52 w 142"/>
                <a:gd name="T87" fmla="*/ 22 h 50"/>
                <a:gd name="T88" fmla="*/ 48 w 142"/>
                <a:gd name="T89" fmla="*/ 20 h 50"/>
                <a:gd name="T90" fmla="*/ 48 w 142"/>
                <a:gd name="T91" fmla="*/ 20 h 50"/>
                <a:gd name="T92" fmla="*/ 44 w 142"/>
                <a:gd name="T93" fmla="*/ 18 h 50"/>
                <a:gd name="T94" fmla="*/ 42 w 142"/>
                <a:gd name="T95" fmla="*/ 16 h 50"/>
                <a:gd name="T96" fmla="*/ 38 w 142"/>
                <a:gd name="T97" fmla="*/ 12 h 50"/>
                <a:gd name="T98" fmla="*/ 38 w 142"/>
                <a:gd name="T99" fmla="*/ 12 h 50"/>
                <a:gd name="T100" fmla="*/ 32 w 142"/>
                <a:gd name="T101" fmla="*/ 8 h 50"/>
                <a:gd name="T102" fmla="*/ 24 w 142"/>
                <a:gd name="T103" fmla="*/ 4 h 50"/>
                <a:gd name="T104" fmla="*/ 24 w 142"/>
                <a:gd name="T105" fmla="*/ 4 h 50"/>
                <a:gd name="T106" fmla="*/ 16 w 142"/>
                <a:gd name="T107" fmla="*/ 2 h 50"/>
                <a:gd name="T108" fmla="*/ 8 w 142"/>
                <a:gd name="T109"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42" h="50">
                  <a:moveTo>
                    <a:pt x="8" y="0"/>
                  </a:moveTo>
                  <a:lnTo>
                    <a:pt x="8" y="0"/>
                  </a:lnTo>
                  <a:lnTo>
                    <a:pt x="6" y="0"/>
                  </a:lnTo>
                  <a:lnTo>
                    <a:pt x="6" y="0"/>
                  </a:lnTo>
                  <a:lnTo>
                    <a:pt x="0" y="4"/>
                  </a:lnTo>
                  <a:lnTo>
                    <a:pt x="0" y="8"/>
                  </a:lnTo>
                  <a:lnTo>
                    <a:pt x="2" y="12"/>
                  </a:lnTo>
                  <a:lnTo>
                    <a:pt x="6" y="18"/>
                  </a:lnTo>
                  <a:lnTo>
                    <a:pt x="16" y="26"/>
                  </a:lnTo>
                  <a:lnTo>
                    <a:pt x="24" y="32"/>
                  </a:lnTo>
                  <a:lnTo>
                    <a:pt x="24" y="32"/>
                  </a:lnTo>
                  <a:lnTo>
                    <a:pt x="32" y="36"/>
                  </a:lnTo>
                  <a:lnTo>
                    <a:pt x="42" y="38"/>
                  </a:lnTo>
                  <a:lnTo>
                    <a:pt x="62" y="40"/>
                  </a:lnTo>
                  <a:lnTo>
                    <a:pt x="62" y="40"/>
                  </a:lnTo>
                  <a:lnTo>
                    <a:pt x="100" y="46"/>
                  </a:lnTo>
                  <a:lnTo>
                    <a:pt x="100" y="46"/>
                  </a:lnTo>
                  <a:lnTo>
                    <a:pt x="112" y="48"/>
                  </a:lnTo>
                  <a:lnTo>
                    <a:pt x="126" y="50"/>
                  </a:lnTo>
                  <a:lnTo>
                    <a:pt x="126" y="50"/>
                  </a:lnTo>
                  <a:lnTo>
                    <a:pt x="134" y="50"/>
                  </a:lnTo>
                  <a:lnTo>
                    <a:pt x="142" y="46"/>
                  </a:lnTo>
                  <a:lnTo>
                    <a:pt x="142" y="46"/>
                  </a:lnTo>
                  <a:lnTo>
                    <a:pt x="140" y="44"/>
                  </a:lnTo>
                  <a:lnTo>
                    <a:pt x="142" y="44"/>
                  </a:lnTo>
                  <a:lnTo>
                    <a:pt x="142" y="44"/>
                  </a:lnTo>
                  <a:lnTo>
                    <a:pt x="124" y="38"/>
                  </a:lnTo>
                  <a:lnTo>
                    <a:pt x="116" y="36"/>
                  </a:lnTo>
                  <a:lnTo>
                    <a:pt x="110" y="32"/>
                  </a:lnTo>
                  <a:lnTo>
                    <a:pt x="110" y="32"/>
                  </a:lnTo>
                  <a:lnTo>
                    <a:pt x="104" y="26"/>
                  </a:lnTo>
                  <a:lnTo>
                    <a:pt x="100" y="20"/>
                  </a:lnTo>
                  <a:lnTo>
                    <a:pt x="100" y="20"/>
                  </a:lnTo>
                  <a:lnTo>
                    <a:pt x="92" y="14"/>
                  </a:lnTo>
                  <a:lnTo>
                    <a:pt x="82" y="12"/>
                  </a:lnTo>
                  <a:lnTo>
                    <a:pt x="82" y="12"/>
                  </a:lnTo>
                  <a:lnTo>
                    <a:pt x="78" y="10"/>
                  </a:lnTo>
                  <a:lnTo>
                    <a:pt x="78" y="10"/>
                  </a:lnTo>
                  <a:lnTo>
                    <a:pt x="72" y="12"/>
                  </a:lnTo>
                  <a:lnTo>
                    <a:pt x="68" y="16"/>
                  </a:lnTo>
                  <a:lnTo>
                    <a:pt x="68" y="16"/>
                  </a:lnTo>
                  <a:lnTo>
                    <a:pt x="60" y="20"/>
                  </a:lnTo>
                  <a:lnTo>
                    <a:pt x="52" y="22"/>
                  </a:lnTo>
                  <a:lnTo>
                    <a:pt x="52" y="22"/>
                  </a:lnTo>
                  <a:lnTo>
                    <a:pt x="48" y="20"/>
                  </a:lnTo>
                  <a:lnTo>
                    <a:pt x="48" y="20"/>
                  </a:lnTo>
                  <a:lnTo>
                    <a:pt x="44" y="18"/>
                  </a:lnTo>
                  <a:lnTo>
                    <a:pt x="42" y="16"/>
                  </a:lnTo>
                  <a:lnTo>
                    <a:pt x="38" y="12"/>
                  </a:lnTo>
                  <a:lnTo>
                    <a:pt x="38" y="12"/>
                  </a:lnTo>
                  <a:lnTo>
                    <a:pt x="32" y="8"/>
                  </a:lnTo>
                  <a:lnTo>
                    <a:pt x="24" y="4"/>
                  </a:lnTo>
                  <a:lnTo>
                    <a:pt x="24" y="4"/>
                  </a:lnTo>
                  <a:lnTo>
                    <a:pt x="16" y="2"/>
                  </a:lnTo>
                  <a:lnTo>
                    <a:pt x="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23" name="Freeform 108"/>
            <p:cNvSpPr>
              <a:spLocks/>
            </p:cNvSpPr>
            <p:nvPr/>
          </p:nvSpPr>
          <p:spPr bwMode="auto">
            <a:xfrm>
              <a:off x="2374" y="2636"/>
              <a:ext cx="34" cy="14"/>
            </a:xfrm>
            <a:custGeom>
              <a:avLst/>
              <a:gdLst>
                <a:gd name="T0" fmla="*/ 26 w 34"/>
                <a:gd name="T1" fmla="*/ 0 h 14"/>
                <a:gd name="T2" fmla="*/ 26 w 34"/>
                <a:gd name="T3" fmla="*/ 0 h 14"/>
                <a:gd name="T4" fmla="*/ 22 w 34"/>
                <a:gd name="T5" fmla="*/ 0 h 14"/>
                <a:gd name="T6" fmla="*/ 22 w 34"/>
                <a:gd name="T7" fmla="*/ 0 h 14"/>
                <a:gd name="T8" fmla="*/ 8 w 34"/>
                <a:gd name="T9" fmla="*/ 4 h 14"/>
                <a:gd name="T10" fmla="*/ 2 w 34"/>
                <a:gd name="T11" fmla="*/ 8 h 14"/>
                <a:gd name="T12" fmla="*/ 0 w 34"/>
                <a:gd name="T13" fmla="*/ 10 h 14"/>
                <a:gd name="T14" fmla="*/ 2 w 34"/>
                <a:gd name="T15" fmla="*/ 12 h 14"/>
                <a:gd name="T16" fmla="*/ 2 w 34"/>
                <a:gd name="T17" fmla="*/ 12 h 14"/>
                <a:gd name="T18" fmla="*/ 8 w 34"/>
                <a:gd name="T19" fmla="*/ 14 h 14"/>
                <a:gd name="T20" fmla="*/ 8 w 34"/>
                <a:gd name="T21" fmla="*/ 14 h 14"/>
                <a:gd name="T22" fmla="*/ 22 w 34"/>
                <a:gd name="T23" fmla="*/ 12 h 14"/>
                <a:gd name="T24" fmla="*/ 22 w 34"/>
                <a:gd name="T25" fmla="*/ 12 h 14"/>
                <a:gd name="T26" fmla="*/ 28 w 34"/>
                <a:gd name="T27" fmla="*/ 12 h 14"/>
                <a:gd name="T28" fmla="*/ 30 w 34"/>
                <a:gd name="T29" fmla="*/ 10 h 14"/>
                <a:gd name="T30" fmla="*/ 34 w 34"/>
                <a:gd name="T31" fmla="*/ 6 h 14"/>
                <a:gd name="T32" fmla="*/ 34 w 34"/>
                <a:gd name="T33" fmla="*/ 4 h 14"/>
                <a:gd name="T34" fmla="*/ 32 w 34"/>
                <a:gd name="T35" fmla="*/ 2 h 14"/>
                <a:gd name="T36" fmla="*/ 30 w 34"/>
                <a:gd name="T37" fmla="*/ 0 h 14"/>
                <a:gd name="T38" fmla="*/ 26 w 34"/>
                <a:gd name="T3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4" h="14">
                  <a:moveTo>
                    <a:pt x="26" y="0"/>
                  </a:moveTo>
                  <a:lnTo>
                    <a:pt x="26" y="0"/>
                  </a:lnTo>
                  <a:lnTo>
                    <a:pt x="22" y="0"/>
                  </a:lnTo>
                  <a:lnTo>
                    <a:pt x="22" y="0"/>
                  </a:lnTo>
                  <a:lnTo>
                    <a:pt x="8" y="4"/>
                  </a:lnTo>
                  <a:lnTo>
                    <a:pt x="2" y="8"/>
                  </a:lnTo>
                  <a:lnTo>
                    <a:pt x="0" y="10"/>
                  </a:lnTo>
                  <a:lnTo>
                    <a:pt x="2" y="12"/>
                  </a:lnTo>
                  <a:lnTo>
                    <a:pt x="2" y="12"/>
                  </a:lnTo>
                  <a:lnTo>
                    <a:pt x="8" y="14"/>
                  </a:lnTo>
                  <a:lnTo>
                    <a:pt x="8" y="14"/>
                  </a:lnTo>
                  <a:lnTo>
                    <a:pt x="22" y="12"/>
                  </a:lnTo>
                  <a:lnTo>
                    <a:pt x="22" y="12"/>
                  </a:lnTo>
                  <a:lnTo>
                    <a:pt x="28" y="12"/>
                  </a:lnTo>
                  <a:lnTo>
                    <a:pt x="30" y="10"/>
                  </a:lnTo>
                  <a:lnTo>
                    <a:pt x="34" y="6"/>
                  </a:lnTo>
                  <a:lnTo>
                    <a:pt x="34" y="4"/>
                  </a:lnTo>
                  <a:lnTo>
                    <a:pt x="32" y="2"/>
                  </a:lnTo>
                  <a:lnTo>
                    <a:pt x="30" y="0"/>
                  </a:lnTo>
                  <a:lnTo>
                    <a:pt x="26"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24" name="Freeform 109"/>
            <p:cNvSpPr>
              <a:spLocks/>
            </p:cNvSpPr>
            <p:nvPr/>
          </p:nvSpPr>
          <p:spPr bwMode="auto">
            <a:xfrm>
              <a:off x="2374" y="2636"/>
              <a:ext cx="34" cy="14"/>
            </a:xfrm>
            <a:custGeom>
              <a:avLst/>
              <a:gdLst>
                <a:gd name="T0" fmla="*/ 26 w 34"/>
                <a:gd name="T1" fmla="*/ 0 h 14"/>
                <a:gd name="T2" fmla="*/ 26 w 34"/>
                <a:gd name="T3" fmla="*/ 0 h 14"/>
                <a:gd name="T4" fmla="*/ 22 w 34"/>
                <a:gd name="T5" fmla="*/ 0 h 14"/>
                <a:gd name="T6" fmla="*/ 22 w 34"/>
                <a:gd name="T7" fmla="*/ 0 h 14"/>
                <a:gd name="T8" fmla="*/ 8 w 34"/>
                <a:gd name="T9" fmla="*/ 4 h 14"/>
                <a:gd name="T10" fmla="*/ 2 w 34"/>
                <a:gd name="T11" fmla="*/ 8 h 14"/>
                <a:gd name="T12" fmla="*/ 0 w 34"/>
                <a:gd name="T13" fmla="*/ 10 h 14"/>
                <a:gd name="T14" fmla="*/ 2 w 34"/>
                <a:gd name="T15" fmla="*/ 12 h 14"/>
                <a:gd name="T16" fmla="*/ 2 w 34"/>
                <a:gd name="T17" fmla="*/ 12 h 14"/>
                <a:gd name="T18" fmla="*/ 8 w 34"/>
                <a:gd name="T19" fmla="*/ 14 h 14"/>
                <a:gd name="T20" fmla="*/ 8 w 34"/>
                <a:gd name="T21" fmla="*/ 14 h 14"/>
                <a:gd name="T22" fmla="*/ 22 w 34"/>
                <a:gd name="T23" fmla="*/ 12 h 14"/>
                <a:gd name="T24" fmla="*/ 22 w 34"/>
                <a:gd name="T25" fmla="*/ 12 h 14"/>
                <a:gd name="T26" fmla="*/ 28 w 34"/>
                <a:gd name="T27" fmla="*/ 12 h 14"/>
                <a:gd name="T28" fmla="*/ 30 w 34"/>
                <a:gd name="T29" fmla="*/ 10 h 14"/>
                <a:gd name="T30" fmla="*/ 34 w 34"/>
                <a:gd name="T31" fmla="*/ 6 h 14"/>
                <a:gd name="T32" fmla="*/ 34 w 34"/>
                <a:gd name="T33" fmla="*/ 4 h 14"/>
                <a:gd name="T34" fmla="*/ 32 w 34"/>
                <a:gd name="T35" fmla="*/ 2 h 14"/>
                <a:gd name="T36" fmla="*/ 30 w 34"/>
                <a:gd name="T37" fmla="*/ 0 h 14"/>
                <a:gd name="T38" fmla="*/ 26 w 34"/>
                <a:gd name="T3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4" h="14">
                  <a:moveTo>
                    <a:pt x="26" y="0"/>
                  </a:moveTo>
                  <a:lnTo>
                    <a:pt x="26" y="0"/>
                  </a:lnTo>
                  <a:lnTo>
                    <a:pt x="22" y="0"/>
                  </a:lnTo>
                  <a:lnTo>
                    <a:pt x="22" y="0"/>
                  </a:lnTo>
                  <a:lnTo>
                    <a:pt x="8" y="4"/>
                  </a:lnTo>
                  <a:lnTo>
                    <a:pt x="2" y="8"/>
                  </a:lnTo>
                  <a:lnTo>
                    <a:pt x="0" y="10"/>
                  </a:lnTo>
                  <a:lnTo>
                    <a:pt x="2" y="12"/>
                  </a:lnTo>
                  <a:lnTo>
                    <a:pt x="2" y="12"/>
                  </a:lnTo>
                  <a:lnTo>
                    <a:pt x="8" y="14"/>
                  </a:lnTo>
                  <a:lnTo>
                    <a:pt x="8" y="14"/>
                  </a:lnTo>
                  <a:lnTo>
                    <a:pt x="22" y="12"/>
                  </a:lnTo>
                  <a:lnTo>
                    <a:pt x="22" y="12"/>
                  </a:lnTo>
                  <a:lnTo>
                    <a:pt x="28" y="12"/>
                  </a:lnTo>
                  <a:lnTo>
                    <a:pt x="30" y="10"/>
                  </a:lnTo>
                  <a:lnTo>
                    <a:pt x="34" y="6"/>
                  </a:lnTo>
                  <a:lnTo>
                    <a:pt x="34" y="4"/>
                  </a:lnTo>
                  <a:lnTo>
                    <a:pt x="32" y="2"/>
                  </a:lnTo>
                  <a:lnTo>
                    <a:pt x="30" y="0"/>
                  </a:lnTo>
                  <a:lnTo>
                    <a:pt x="2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25" name="Freeform 110"/>
            <p:cNvSpPr>
              <a:spLocks/>
            </p:cNvSpPr>
            <p:nvPr/>
          </p:nvSpPr>
          <p:spPr bwMode="auto">
            <a:xfrm>
              <a:off x="2328" y="2634"/>
              <a:ext cx="44" cy="24"/>
            </a:xfrm>
            <a:custGeom>
              <a:avLst/>
              <a:gdLst>
                <a:gd name="T0" fmla="*/ 24 w 44"/>
                <a:gd name="T1" fmla="*/ 0 h 24"/>
                <a:gd name="T2" fmla="*/ 24 w 44"/>
                <a:gd name="T3" fmla="*/ 0 h 24"/>
                <a:gd name="T4" fmla="*/ 14 w 44"/>
                <a:gd name="T5" fmla="*/ 0 h 24"/>
                <a:gd name="T6" fmla="*/ 6 w 44"/>
                <a:gd name="T7" fmla="*/ 2 h 24"/>
                <a:gd name="T8" fmla="*/ 6 w 44"/>
                <a:gd name="T9" fmla="*/ 2 h 24"/>
                <a:gd name="T10" fmla="*/ 2 w 44"/>
                <a:gd name="T11" fmla="*/ 6 h 24"/>
                <a:gd name="T12" fmla="*/ 0 w 44"/>
                <a:gd name="T13" fmla="*/ 10 h 24"/>
                <a:gd name="T14" fmla="*/ 0 w 44"/>
                <a:gd name="T15" fmla="*/ 10 h 24"/>
                <a:gd name="T16" fmla="*/ 0 w 44"/>
                <a:gd name="T17" fmla="*/ 10 h 24"/>
                <a:gd name="T18" fmla="*/ 0 w 44"/>
                <a:gd name="T19" fmla="*/ 10 h 24"/>
                <a:gd name="T20" fmla="*/ 2 w 44"/>
                <a:gd name="T21" fmla="*/ 12 h 24"/>
                <a:gd name="T22" fmla="*/ 2 w 44"/>
                <a:gd name="T23" fmla="*/ 12 h 24"/>
                <a:gd name="T24" fmla="*/ 2 w 44"/>
                <a:gd name="T25" fmla="*/ 12 h 24"/>
                <a:gd name="T26" fmla="*/ 2 w 44"/>
                <a:gd name="T27" fmla="*/ 12 h 24"/>
                <a:gd name="T28" fmla="*/ 0 w 44"/>
                <a:gd name="T29" fmla="*/ 12 h 24"/>
                <a:gd name="T30" fmla="*/ 0 w 44"/>
                <a:gd name="T31" fmla="*/ 12 h 24"/>
                <a:gd name="T32" fmla="*/ 6 w 44"/>
                <a:gd name="T33" fmla="*/ 16 h 24"/>
                <a:gd name="T34" fmla="*/ 12 w 44"/>
                <a:gd name="T35" fmla="*/ 18 h 24"/>
                <a:gd name="T36" fmla="*/ 12 w 44"/>
                <a:gd name="T37" fmla="*/ 18 h 24"/>
                <a:gd name="T38" fmla="*/ 16 w 44"/>
                <a:gd name="T39" fmla="*/ 22 h 24"/>
                <a:gd name="T40" fmla="*/ 20 w 44"/>
                <a:gd name="T41" fmla="*/ 24 h 24"/>
                <a:gd name="T42" fmla="*/ 20 w 44"/>
                <a:gd name="T43" fmla="*/ 24 h 24"/>
                <a:gd name="T44" fmla="*/ 24 w 44"/>
                <a:gd name="T45" fmla="*/ 24 h 24"/>
                <a:gd name="T46" fmla="*/ 24 w 44"/>
                <a:gd name="T47" fmla="*/ 24 h 24"/>
                <a:gd name="T48" fmla="*/ 28 w 44"/>
                <a:gd name="T49" fmla="*/ 18 h 24"/>
                <a:gd name="T50" fmla="*/ 32 w 44"/>
                <a:gd name="T51" fmla="*/ 14 h 24"/>
                <a:gd name="T52" fmla="*/ 32 w 44"/>
                <a:gd name="T53" fmla="*/ 14 h 24"/>
                <a:gd name="T54" fmla="*/ 38 w 44"/>
                <a:gd name="T55" fmla="*/ 12 h 24"/>
                <a:gd name="T56" fmla="*/ 40 w 44"/>
                <a:gd name="T57" fmla="*/ 12 h 24"/>
                <a:gd name="T58" fmla="*/ 42 w 44"/>
                <a:gd name="T59" fmla="*/ 10 h 24"/>
                <a:gd name="T60" fmla="*/ 42 w 44"/>
                <a:gd name="T61" fmla="*/ 10 h 24"/>
                <a:gd name="T62" fmla="*/ 44 w 44"/>
                <a:gd name="T63" fmla="*/ 8 h 24"/>
                <a:gd name="T64" fmla="*/ 42 w 44"/>
                <a:gd name="T65" fmla="*/ 6 h 24"/>
                <a:gd name="T66" fmla="*/ 38 w 44"/>
                <a:gd name="T67" fmla="*/ 2 h 24"/>
                <a:gd name="T68" fmla="*/ 38 w 44"/>
                <a:gd name="T69" fmla="*/ 2 h 24"/>
                <a:gd name="T70" fmla="*/ 32 w 44"/>
                <a:gd name="T71" fmla="*/ 0 h 24"/>
                <a:gd name="T72" fmla="*/ 24 w 44"/>
                <a:gd name="T73"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4" h="24">
                  <a:moveTo>
                    <a:pt x="24" y="0"/>
                  </a:moveTo>
                  <a:lnTo>
                    <a:pt x="24" y="0"/>
                  </a:lnTo>
                  <a:lnTo>
                    <a:pt x="14" y="0"/>
                  </a:lnTo>
                  <a:lnTo>
                    <a:pt x="6" y="2"/>
                  </a:lnTo>
                  <a:lnTo>
                    <a:pt x="6" y="2"/>
                  </a:lnTo>
                  <a:lnTo>
                    <a:pt x="2" y="6"/>
                  </a:lnTo>
                  <a:lnTo>
                    <a:pt x="0" y="10"/>
                  </a:lnTo>
                  <a:lnTo>
                    <a:pt x="0" y="10"/>
                  </a:lnTo>
                  <a:lnTo>
                    <a:pt x="0" y="10"/>
                  </a:lnTo>
                  <a:lnTo>
                    <a:pt x="0" y="10"/>
                  </a:lnTo>
                  <a:lnTo>
                    <a:pt x="2" y="12"/>
                  </a:lnTo>
                  <a:lnTo>
                    <a:pt x="2" y="12"/>
                  </a:lnTo>
                  <a:lnTo>
                    <a:pt x="2" y="12"/>
                  </a:lnTo>
                  <a:lnTo>
                    <a:pt x="2" y="12"/>
                  </a:lnTo>
                  <a:lnTo>
                    <a:pt x="0" y="12"/>
                  </a:lnTo>
                  <a:lnTo>
                    <a:pt x="0" y="12"/>
                  </a:lnTo>
                  <a:lnTo>
                    <a:pt x="6" y="16"/>
                  </a:lnTo>
                  <a:lnTo>
                    <a:pt x="12" y="18"/>
                  </a:lnTo>
                  <a:lnTo>
                    <a:pt x="12" y="18"/>
                  </a:lnTo>
                  <a:lnTo>
                    <a:pt x="16" y="22"/>
                  </a:lnTo>
                  <a:lnTo>
                    <a:pt x="20" y="24"/>
                  </a:lnTo>
                  <a:lnTo>
                    <a:pt x="20" y="24"/>
                  </a:lnTo>
                  <a:lnTo>
                    <a:pt x="24" y="24"/>
                  </a:lnTo>
                  <a:lnTo>
                    <a:pt x="24" y="24"/>
                  </a:lnTo>
                  <a:lnTo>
                    <a:pt x="28" y="18"/>
                  </a:lnTo>
                  <a:lnTo>
                    <a:pt x="32" y="14"/>
                  </a:lnTo>
                  <a:lnTo>
                    <a:pt x="32" y="14"/>
                  </a:lnTo>
                  <a:lnTo>
                    <a:pt x="38" y="12"/>
                  </a:lnTo>
                  <a:lnTo>
                    <a:pt x="40" y="12"/>
                  </a:lnTo>
                  <a:lnTo>
                    <a:pt x="42" y="10"/>
                  </a:lnTo>
                  <a:lnTo>
                    <a:pt x="42" y="10"/>
                  </a:lnTo>
                  <a:lnTo>
                    <a:pt x="44" y="8"/>
                  </a:lnTo>
                  <a:lnTo>
                    <a:pt x="42" y="6"/>
                  </a:lnTo>
                  <a:lnTo>
                    <a:pt x="38" y="2"/>
                  </a:lnTo>
                  <a:lnTo>
                    <a:pt x="38" y="2"/>
                  </a:lnTo>
                  <a:lnTo>
                    <a:pt x="32" y="0"/>
                  </a:lnTo>
                  <a:lnTo>
                    <a:pt x="24"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26" name="Freeform 111"/>
            <p:cNvSpPr>
              <a:spLocks/>
            </p:cNvSpPr>
            <p:nvPr/>
          </p:nvSpPr>
          <p:spPr bwMode="auto">
            <a:xfrm>
              <a:off x="2328" y="2634"/>
              <a:ext cx="44" cy="24"/>
            </a:xfrm>
            <a:custGeom>
              <a:avLst/>
              <a:gdLst>
                <a:gd name="T0" fmla="*/ 24 w 44"/>
                <a:gd name="T1" fmla="*/ 0 h 24"/>
                <a:gd name="T2" fmla="*/ 24 w 44"/>
                <a:gd name="T3" fmla="*/ 0 h 24"/>
                <a:gd name="T4" fmla="*/ 14 w 44"/>
                <a:gd name="T5" fmla="*/ 0 h 24"/>
                <a:gd name="T6" fmla="*/ 6 w 44"/>
                <a:gd name="T7" fmla="*/ 2 h 24"/>
                <a:gd name="T8" fmla="*/ 6 w 44"/>
                <a:gd name="T9" fmla="*/ 2 h 24"/>
                <a:gd name="T10" fmla="*/ 2 w 44"/>
                <a:gd name="T11" fmla="*/ 6 h 24"/>
                <a:gd name="T12" fmla="*/ 0 w 44"/>
                <a:gd name="T13" fmla="*/ 10 h 24"/>
                <a:gd name="T14" fmla="*/ 0 w 44"/>
                <a:gd name="T15" fmla="*/ 10 h 24"/>
                <a:gd name="T16" fmla="*/ 0 w 44"/>
                <a:gd name="T17" fmla="*/ 10 h 24"/>
                <a:gd name="T18" fmla="*/ 0 w 44"/>
                <a:gd name="T19" fmla="*/ 10 h 24"/>
                <a:gd name="T20" fmla="*/ 2 w 44"/>
                <a:gd name="T21" fmla="*/ 12 h 24"/>
                <a:gd name="T22" fmla="*/ 2 w 44"/>
                <a:gd name="T23" fmla="*/ 12 h 24"/>
                <a:gd name="T24" fmla="*/ 2 w 44"/>
                <a:gd name="T25" fmla="*/ 12 h 24"/>
                <a:gd name="T26" fmla="*/ 2 w 44"/>
                <a:gd name="T27" fmla="*/ 12 h 24"/>
                <a:gd name="T28" fmla="*/ 0 w 44"/>
                <a:gd name="T29" fmla="*/ 12 h 24"/>
                <a:gd name="T30" fmla="*/ 0 w 44"/>
                <a:gd name="T31" fmla="*/ 12 h 24"/>
                <a:gd name="T32" fmla="*/ 6 w 44"/>
                <a:gd name="T33" fmla="*/ 16 h 24"/>
                <a:gd name="T34" fmla="*/ 12 w 44"/>
                <a:gd name="T35" fmla="*/ 18 h 24"/>
                <a:gd name="T36" fmla="*/ 12 w 44"/>
                <a:gd name="T37" fmla="*/ 18 h 24"/>
                <a:gd name="T38" fmla="*/ 16 w 44"/>
                <a:gd name="T39" fmla="*/ 22 h 24"/>
                <a:gd name="T40" fmla="*/ 20 w 44"/>
                <a:gd name="T41" fmla="*/ 24 h 24"/>
                <a:gd name="T42" fmla="*/ 20 w 44"/>
                <a:gd name="T43" fmla="*/ 24 h 24"/>
                <a:gd name="T44" fmla="*/ 24 w 44"/>
                <a:gd name="T45" fmla="*/ 24 h 24"/>
                <a:gd name="T46" fmla="*/ 24 w 44"/>
                <a:gd name="T47" fmla="*/ 24 h 24"/>
                <a:gd name="T48" fmla="*/ 28 w 44"/>
                <a:gd name="T49" fmla="*/ 18 h 24"/>
                <a:gd name="T50" fmla="*/ 32 w 44"/>
                <a:gd name="T51" fmla="*/ 14 h 24"/>
                <a:gd name="T52" fmla="*/ 32 w 44"/>
                <a:gd name="T53" fmla="*/ 14 h 24"/>
                <a:gd name="T54" fmla="*/ 38 w 44"/>
                <a:gd name="T55" fmla="*/ 12 h 24"/>
                <a:gd name="T56" fmla="*/ 40 w 44"/>
                <a:gd name="T57" fmla="*/ 12 h 24"/>
                <a:gd name="T58" fmla="*/ 42 w 44"/>
                <a:gd name="T59" fmla="*/ 10 h 24"/>
                <a:gd name="T60" fmla="*/ 42 w 44"/>
                <a:gd name="T61" fmla="*/ 10 h 24"/>
                <a:gd name="T62" fmla="*/ 44 w 44"/>
                <a:gd name="T63" fmla="*/ 8 h 24"/>
                <a:gd name="T64" fmla="*/ 42 w 44"/>
                <a:gd name="T65" fmla="*/ 6 h 24"/>
                <a:gd name="T66" fmla="*/ 38 w 44"/>
                <a:gd name="T67" fmla="*/ 2 h 24"/>
                <a:gd name="T68" fmla="*/ 38 w 44"/>
                <a:gd name="T69" fmla="*/ 2 h 24"/>
                <a:gd name="T70" fmla="*/ 32 w 44"/>
                <a:gd name="T71" fmla="*/ 0 h 24"/>
                <a:gd name="T72" fmla="*/ 24 w 44"/>
                <a:gd name="T73"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4" h="24">
                  <a:moveTo>
                    <a:pt x="24" y="0"/>
                  </a:moveTo>
                  <a:lnTo>
                    <a:pt x="24" y="0"/>
                  </a:lnTo>
                  <a:lnTo>
                    <a:pt x="14" y="0"/>
                  </a:lnTo>
                  <a:lnTo>
                    <a:pt x="6" y="2"/>
                  </a:lnTo>
                  <a:lnTo>
                    <a:pt x="6" y="2"/>
                  </a:lnTo>
                  <a:lnTo>
                    <a:pt x="2" y="6"/>
                  </a:lnTo>
                  <a:lnTo>
                    <a:pt x="0" y="10"/>
                  </a:lnTo>
                  <a:lnTo>
                    <a:pt x="0" y="10"/>
                  </a:lnTo>
                  <a:lnTo>
                    <a:pt x="0" y="10"/>
                  </a:lnTo>
                  <a:lnTo>
                    <a:pt x="0" y="10"/>
                  </a:lnTo>
                  <a:lnTo>
                    <a:pt x="2" y="12"/>
                  </a:lnTo>
                  <a:lnTo>
                    <a:pt x="2" y="12"/>
                  </a:lnTo>
                  <a:lnTo>
                    <a:pt x="2" y="12"/>
                  </a:lnTo>
                  <a:lnTo>
                    <a:pt x="2" y="12"/>
                  </a:lnTo>
                  <a:lnTo>
                    <a:pt x="0" y="12"/>
                  </a:lnTo>
                  <a:lnTo>
                    <a:pt x="0" y="12"/>
                  </a:lnTo>
                  <a:lnTo>
                    <a:pt x="6" y="16"/>
                  </a:lnTo>
                  <a:lnTo>
                    <a:pt x="12" y="18"/>
                  </a:lnTo>
                  <a:lnTo>
                    <a:pt x="12" y="18"/>
                  </a:lnTo>
                  <a:lnTo>
                    <a:pt x="16" y="22"/>
                  </a:lnTo>
                  <a:lnTo>
                    <a:pt x="20" y="24"/>
                  </a:lnTo>
                  <a:lnTo>
                    <a:pt x="20" y="24"/>
                  </a:lnTo>
                  <a:lnTo>
                    <a:pt x="24" y="24"/>
                  </a:lnTo>
                  <a:lnTo>
                    <a:pt x="24" y="24"/>
                  </a:lnTo>
                  <a:lnTo>
                    <a:pt x="28" y="18"/>
                  </a:lnTo>
                  <a:lnTo>
                    <a:pt x="32" y="14"/>
                  </a:lnTo>
                  <a:lnTo>
                    <a:pt x="32" y="14"/>
                  </a:lnTo>
                  <a:lnTo>
                    <a:pt x="38" y="12"/>
                  </a:lnTo>
                  <a:lnTo>
                    <a:pt x="40" y="12"/>
                  </a:lnTo>
                  <a:lnTo>
                    <a:pt x="42" y="10"/>
                  </a:lnTo>
                  <a:lnTo>
                    <a:pt x="42" y="10"/>
                  </a:lnTo>
                  <a:lnTo>
                    <a:pt x="44" y="8"/>
                  </a:lnTo>
                  <a:lnTo>
                    <a:pt x="42" y="6"/>
                  </a:lnTo>
                  <a:lnTo>
                    <a:pt x="38" y="2"/>
                  </a:lnTo>
                  <a:lnTo>
                    <a:pt x="38" y="2"/>
                  </a:lnTo>
                  <a:lnTo>
                    <a:pt x="32" y="0"/>
                  </a:lnTo>
                  <a:lnTo>
                    <a:pt x="2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27" name="Freeform 112"/>
            <p:cNvSpPr>
              <a:spLocks/>
            </p:cNvSpPr>
            <p:nvPr/>
          </p:nvSpPr>
          <p:spPr bwMode="auto">
            <a:xfrm>
              <a:off x="2326" y="2644"/>
              <a:ext cx="4" cy="2"/>
            </a:xfrm>
            <a:custGeom>
              <a:avLst/>
              <a:gdLst>
                <a:gd name="T0" fmla="*/ 2 w 4"/>
                <a:gd name="T1" fmla="*/ 0 h 2"/>
                <a:gd name="T2" fmla="*/ 0 w 4"/>
                <a:gd name="T3" fmla="*/ 0 h 2"/>
                <a:gd name="T4" fmla="*/ 0 w 4"/>
                <a:gd name="T5" fmla="*/ 0 h 2"/>
                <a:gd name="T6" fmla="*/ 2 w 4"/>
                <a:gd name="T7" fmla="*/ 2 h 2"/>
                <a:gd name="T8" fmla="*/ 4 w 4"/>
                <a:gd name="T9" fmla="*/ 2 h 2"/>
                <a:gd name="T10" fmla="*/ 4 w 4"/>
                <a:gd name="T11" fmla="*/ 2 h 2"/>
                <a:gd name="T12" fmla="*/ 2 w 4"/>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4" h="2">
                  <a:moveTo>
                    <a:pt x="2" y="0"/>
                  </a:moveTo>
                  <a:lnTo>
                    <a:pt x="0" y="0"/>
                  </a:lnTo>
                  <a:lnTo>
                    <a:pt x="0" y="0"/>
                  </a:lnTo>
                  <a:lnTo>
                    <a:pt x="2" y="2"/>
                  </a:lnTo>
                  <a:lnTo>
                    <a:pt x="4" y="2"/>
                  </a:lnTo>
                  <a:lnTo>
                    <a:pt x="4" y="2"/>
                  </a:lnTo>
                  <a:lnTo>
                    <a:pt x="2"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28" name="Freeform 113"/>
            <p:cNvSpPr>
              <a:spLocks/>
            </p:cNvSpPr>
            <p:nvPr/>
          </p:nvSpPr>
          <p:spPr bwMode="auto">
            <a:xfrm>
              <a:off x="2326" y="2644"/>
              <a:ext cx="4" cy="2"/>
            </a:xfrm>
            <a:custGeom>
              <a:avLst/>
              <a:gdLst>
                <a:gd name="T0" fmla="*/ 2 w 4"/>
                <a:gd name="T1" fmla="*/ 0 h 2"/>
                <a:gd name="T2" fmla="*/ 0 w 4"/>
                <a:gd name="T3" fmla="*/ 0 h 2"/>
                <a:gd name="T4" fmla="*/ 0 w 4"/>
                <a:gd name="T5" fmla="*/ 0 h 2"/>
                <a:gd name="T6" fmla="*/ 2 w 4"/>
                <a:gd name="T7" fmla="*/ 2 h 2"/>
                <a:gd name="T8" fmla="*/ 4 w 4"/>
                <a:gd name="T9" fmla="*/ 2 h 2"/>
                <a:gd name="T10" fmla="*/ 4 w 4"/>
                <a:gd name="T11" fmla="*/ 2 h 2"/>
                <a:gd name="T12" fmla="*/ 2 w 4"/>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4" h="2">
                  <a:moveTo>
                    <a:pt x="2" y="0"/>
                  </a:moveTo>
                  <a:lnTo>
                    <a:pt x="0" y="0"/>
                  </a:lnTo>
                  <a:lnTo>
                    <a:pt x="0" y="0"/>
                  </a:lnTo>
                  <a:lnTo>
                    <a:pt x="2" y="2"/>
                  </a:lnTo>
                  <a:lnTo>
                    <a:pt x="4" y="2"/>
                  </a:lnTo>
                  <a:lnTo>
                    <a:pt x="4" y="2"/>
                  </a:lnTo>
                  <a:lnTo>
                    <a:pt x="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29" name="Freeform 114"/>
            <p:cNvSpPr>
              <a:spLocks/>
            </p:cNvSpPr>
            <p:nvPr/>
          </p:nvSpPr>
          <p:spPr bwMode="auto">
            <a:xfrm>
              <a:off x="2364" y="2660"/>
              <a:ext cx="20" cy="10"/>
            </a:xfrm>
            <a:custGeom>
              <a:avLst/>
              <a:gdLst>
                <a:gd name="T0" fmla="*/ 16 w 20"/>
                <a:gd name="T1" fmla="*/ 0 h 10"/>
                <a:gd name="T2" fmla="*/ 16 w 20"/>
                <a:gd name="T3" fmla="*/ 0 h 10"/>
                <a:gd name="T4" fmla="*/ 8 w 20"/>
                <a:gd name="T5" fmla="*/ 2 h 10"/>
                <a:gd name="T6" fmla="*/ 2 w 20"/>
                <a:gd name="T7" fmla="*/ 4 h 10"/>
                <a:gd name="T8" fmla="*/ 2 w 20"/>
                <a:gd name="T9" fmla="*/ 4 h 10"/>
                <a:gd name="T10" fmla="*/ 0 w 20"/>
                <a:gd name="T11" fmla="*/ 6 h 10"/>
                <a:gd name="T12" fmla="*/ 4 w 20"/>
                <a:gd name="T13" fmla="*/ 10 h 10"/>
                <a:gd name="T14" fmla="*/ 4 w 20"/>
                <a:gd name="T15" fmla="*/ 10 h 10"/>
                <a:gd name="T16" fmla="*/ 6 w 20"/>
                <a:gd name="T17" fmla="*/ 10 h 10"/>
                <a:gd name="T18" fmla="*/ 6 w 20"/>
                <a:gd name="T19" fmla="*/ 10 h 10"/>
                <a:gd name="T20" fmla="*/ 16 w 20"/>
                <a:gd name="T21" fmla="*/ 8 h 10"/>
                <a:gd name="T22" fmla="*/ 20 w 20"/>
                <a:gd name="T23" fmla="*/ 4 h 10"/>
                <a:gd name="T24" fmla="*/ 20 w 20"/>
                <a:gd name="T25" fmla="*/ 2 h 10"/>
                <a:gd name="T26" fmla="*/ 18 w 20"/>
                <a:gd name="T27" fmla="*/ 2 h 10"/>
                <a:gd name="T28" fmla="*/ 18 w 20"/>
                <a:gd name="T29" fmla="*/ 2 h 10"/>
                <a:gd name="T30" fmla="*/ 16 w 20"/>
                <a:gd name="T3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0" h="10">
                  <a:moveTo>
                    <a:pt x="16" y="0"/>
                  </a:moveTo>
                  <a:lnTo>
                    <a:pt x="16" y="0"/>
                  </a:lnTo>
                  <a:lnTo>
                    <a:pt x="8" y="2"/>
                  </a:lnTo>
                  <a:lnTo>
                    <a:pt x="2" y="4"/>
                  </a:lnTo>
                  <a:lnTo>
                    <a:pt x="2" y="4"/>
                  </a:lnTo>
                  <a:lnTo>
                    <a:pt x="0" y="6"/>
                  </a:lnTo>
                  <a:lnTo>
                    <a:pt x="4" y="10"/>
                  </a:lnTo>
                  <a:lnTo>
                    <a:pt x="4" y="10"/>
                  </a:lnTo>
                  <a:lnTo>
                    <a:pt x="6" y="10"/>
                  </a:lnTo>
                  <a:lnTo>
                    <a:pt x="6" y="10"/>
                  </a:lnTo>
                  <a:lnTo>
                    <a:pt x="16" y="8"/>
                  </a:lnTo>
                  <a:lnTo>
                    <a:pt x="20" y="4"/>
                  </a:lnTo>
                  <a:lnTo>
                    <a:pt x="20" y="2"/>
                  </a:lnTo>
                  <a:lnTo>
                    <a:pt x="18" y="2"/>
                  </a:lnTo>
                  <a:lnTo>
                    <a:pt x="18" y="2"/>
                  </a:lnTo>
                  <a:lnTo>
                    <a:pt x="16"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30" name="Freeform 115"/>
            <p:cNvSpPr>
              <a:spLocks/>
            </p:cNvSpPr>
            <p:nvPr/>
          </p:nvSpPr>
          <p:spPr bwMode="auto">
            <a:xfrm>
              <a:off x="2364" y="2660"/>
              <a:ext cx="20" cy="10"/>
            </a:xfrm>
            <a:custGeom>
              <a:avLst/>
              <a:gdLst>
                <a:gd name="T0" fmla="*/ 16 w 20"/>
                <a:gd name="T1" fmla="*/ 0 h 10"/>
                <a:gd name="T2" fmla="*/ 16 w 20"/>
                <a:gd name="T3" fmla="*/ 0 h 10"/>
                <a:gd name="T4" fmla="*/ 8 w 20"/>
                <a:gd name="T5" fmla="*/ 2 h 10"/>
                <a:gd name="T6" fmla="*/ 2 w 20"/>
                <a:gd name="T7" fmla="*/ 4 h 10"/>
                <a:gd name="T8" fmla="*/ 2 w 20"/>
                <a:gd name="T9" fmla="*/ 4 h 10"/>
                <a:gd name="T10" fmla="*/ 0 w 20"/>
                <a:gd name="T11" fmla="*/ 6 h 10"/>
                <a:gd name="T12" fmla="*/ 4 w 20"/>
                <a:gd name="T13" fmla="*/ 10 h 10"/>
                <a:gd name="T14" fmla="*/ 4 w 20"/>
                <a:gd name="T15" fmla="*/ 10 h 10"/>
                <a:gd name="T16" fmla="*/ 6 w 20"/>
                <a:gd name="T17" fmla="*/ 10 h 10"/>
                <a:gd name="T18" fmla="*/ 6 w 20"/>
                <a:gd name="T19" fmla="*/ 10 h 10"/>
                <a:gd name="T20" fmla="*/ 16 w 20"/>
                <a:gd name="T21" fmla="*/ 8 h 10"/>
                <a:gd name="T22" fmla="*/ 20 w 20"/>
                <a:gd name="T23" fmla="*/ 4 h 10"/>
                <a:gd name="T24" fmla="*/ 20 w 20"/>
                <a:gd name="T25" fmla="*/ 2 h 10"/>
                <a:gd name="T26" fmla="*/ 18 w 20"/>
                <a:gd name="T27" fmla="*/ 2 h 10"/>
                <a:gd name="T28" fmla="*/ 18 w 20"/>
                <a:gd name="T29" fmla="*/ 2 h 10"/>
                <a:gd name="T30" fmla="*/ 16 w 20"/>
                <a:gd name="T3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0" h="10">
                  <a:moveTo>
                    <a:pt x="16" y="0"/>
                  </a:moveTo>
                  <a:lnTo>
                    <a:pt x="16" y="0"/>
                  </a:lnTo>
                  <a:lnTo>
                    <a:pt x="8" y="2"/>
                  </a:lnTo>
                  <a:lnTo>
                    <a:pt x="2" y="4"/>
                  </a:lnTo>
                  <a:lnTo>
                    <a:pt x="2" y="4"/>
                  </a:lnTo>
                  <a:lnTo>
                    <a:pt x="0" y="6"/>
                  </a:lnTo>
                  <a:lnTo>
                    <a:pt x="4" y="10"/>
                  </a:lnTo>
                  <a:lnTo>
                    <a:pt x="4" y="10"/>
                  </a:lnTo>
                  <a:lnTo>
                    <a:pt x="6" y="10"/>
                  </a:lnTo>
                  <a:lnTo>
                    <a:pt x="6" y="10"/>
                  </a:lnTo>
                  <a:lnTo>
                    <a:pt x="16" y="8"/>
                  </a:lnTo>
                  <a:lnTo>
                    <a:pt x="20" y="4"/>
                  </a:lnTo>
                  <a:lnTo>
                    <a:pt x="20" y="2"/>
                  </a:lnTo>
                  <a:lnTo>
                    <a:pt x="18" y="2"/>
                  </a:lnTo>
                  <a:lnTo>
                    <a:pt x="18" y="2"/>
                  </a:lnTo>
                  <a:lnTo>
                    <a:pt x="1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31" name="Freeform 116"/>
            <p:cNvSpPr>
              <a:spLocks/>
            </p:cNvSpPr>
            <p:nvPr/>
          </p:nvSpPr>
          <p:spPr bwMode="auto">
            <a:xfrm>
              <a:off x="2424" y="2636"/>
              <a:ext cx="60" cy="38"/>
            </a:xfrm>
            <a:custGeom>
              <a:avLst/>
              <a:gdLst>
                <a:gd name="T0" fmla="*/ 50 w 60"/>
                <a:gd name="T1" fmla="*/ 0 h 38"/>
                <a:gd name="T2" fmla="*/ 50 w 60"/>
                <a:gd name="T3" fmla="*/ 0 h 38"/>
                <a:gd name="T4" fmla="*/ 50 w 60"/>
                <a:gd name="T5" fmla="*/ 0 h 38"/>
                <a:gd name="T6" fmla="*/ 50 w 60"/>
                <a:gd name="T7" fmla="*/ 0 h 38"/>
                <a:gd name="T8" fmla="*/ 44 w 60"/>
                <a:gd name="T9" fmla="*/ 0 h 38"/>
                <a:gd name="T10" fmla="*/ 40 w 60"/>
                <a:gd name="T11" fmla="*/ 2 h 38"/>
                <a:gd name="T12" fmla="*/ 28 w 60"/>
                <a:gd name="T13" fmla="*/ 10 h 38"/>
                <a:gd name="T14" fmla="*/ 18 w 60"/>
                <a:gd name="T15" fmla="*/ 18 h 38"/>
                <a:gd name="T16" fmla="*/ 8 w 60"/>
                <a:gd name="T17" fmla="*/ 24 h 38"/>
                <a:gd name="T18" fmla="*/ 8 w 60"/>
                <a:gd name="T19" fmla="*/ 24 h 38"/>
                <a:gd name="T20" fmla="*/ 4 w 60"/>
                <a:gd name="T21" fmla="*/ 28 h 38"/>
                <a:gd name="T22" fmla="*/ 0 w 60"/>
                <a:gd name="T23" fmla="*/ 32 h 38"/>
                <a:gd name="T24" fmla="*/ 2 w 60"/>
                <a:gd name="T25" fmla="*/ 36 h 38"/>
                <a:gd name="T26" fmla="*/ 6 w 60"/>
                <a:gd name="T27" fmla="*/ 38 h 38"/>
                <a:gd name="T28" fmla="*/ 6 w 60"/>
                <a:gd name="T29" fmla="*/ 38 h 38"/>
                <a:gd name="T30" fmla="*/ 8 w 60"/>
                <a:gd name="T31" fmla="*/ 38 h 38"/>
                <a:gd name="T32" fmla="*/ 8 w 60"/>
                <a:gd name="T33" fmla="*/ 38 h 38"/>
                <a:gd name="T34" fmla="*/ 18 w 60"/>
                <a:gd name="T35" fmla="*/ 36 h 38"/>
                <a:gd name="T36" fmla="*/ 26 w 60"/>
                <a:gd name="T37" fmla="*/ 30 h 38"/>
                <a:gd name="T38" fmla="*/ 42 w 60"/>
                <a:gd name="T39" fmla="*/ 18 h 38"/>
                <a:gd name="T40" fmla="*/ 42 w 60"/>
                <a:gd name="T41" fmla="*/ 18 h 38"/>
                <a:gd name="T42" fmla="*/ 52 w 60"/>
                <a:gd name="T43" fmla="*/ 14 h 38"/>
                <a:gd name="T44" fmla="*/ 56 w 60"/>
                <a:gd name="T45" fmla="*/ 12 h 38"/>
                <a:gd name="T46" fmla="*/ 60 w 60"/>
                <a:gd name="T47" fmla="*/ 8 h 38"/>
                <a:gd name="T48" fmla="*/ 60 w 60"/>
                <a:gd name="T49" fmla="*/ 8 h 38"/>
                <a:gd name="T50" fmla="*/ 60 w 60"/>
                <a:gd name="T51" fmla="*/ 4 h 38"/>
                <a:gd name="T52" fmla="*/ 58 w 60"/>
                <a:gd name="T53" fmla="*/ 2 h 38"/>
                <a:gd name="T54" fmla="*/ 54 w 60"/>
                <a:gd name="T55" fmla="*/ 0 h 38"/>
                <a:gd name="T56" fmla="*/ 50 w 60"/>
                <a:gd name="T57"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38">
                  <a:moveTo>
                    <a:pt x="50" y="0"/>
                  </a:moveTo>
                  <a:lnTo>
                    <a:pt x="50" y="0"/>
                  </a:lnTo>
                  <a:lnTo>
                    <a:pt x="50" y="0"/>
                  </a:lnTo>
                  <a:lnTo>
                    <a:pt x="50" y="0"/>
                  </a:lnTo>
                  <a:lnTo>
                    <a:pt x="44" y="0"/>
                  </a:lnTo>
                  <a:lnTo>
                    <a:pt x="40" y="2"/>
                  </a:lnTo>
                  <a:lnTo>
                    <a:pt x="28" y="10"/>
                  </a:lnTo>
                  <a:lnTo>
                    <a:pt x="18" y="18"/>
                  </a:lnTo>
                  <a:lnTo>
                    <a:pt x="8" y="24"/>
                  </a:lnTo>
                  <a:lnTo>
                    <a:pt x="8" y="24"/>
                  </a:lnTo>
                  <a:lnTo>
                    <a:pt x="4" y="28"/>
                  </a:lnTo>
                  <a:lnTo>
                    <a:pt x="0" y="32"/>
                  </a:lnTo>
                  <a:lnTo>
                    <a:pt x="2" y="36"/>
                  </a:lnTo>
                  <a:lnTo>
                    <a:pt x="6" y="38"/>
                  </a:lnTo>
                  <a:lnTo>
                    <a:pt x="6" y="38"/>
                  </a:lnTo>
                  <a:lnTo>
                    <a:pt x="8" y="38"/>
                  </a:lnTo>
                  <a:lnTo>
                    <a:pt x="8" y="38"/>
                  </a:lnTo>
                  <a:lnTo>
                    <a:pt x="18" y="36"/>
                  </a:lnTo>
                  <a:lnTo>
                    <a:pt x="26" y="30"/>
                  </a:lnTo>
                  <a:lnTo>
                    <a:pt x="42" y="18"/>
                  </a:lnTo>
                  <a:lnTo>
                    <a:pt x="42" y="18"/>
                  </a:lnTo>
                  <a:lnTo>
                    <a:pt x="52" y="14"/>
                  </a:lnTo>
                  <a:lnTo>
                    <a:pt x="56" y="12"/>
                  </a:lnTo>
                  <a:lnTo>
                    <a:pt x="60" y="8"/>
                  </a:lnTo>
                  <a:lnTo>
                    <a:pt x="60" y="8"/>
                  </a:lnTo>
                  <a:lnTo>
                    <a:pt x="60" y="4"/>
                  </a:lnTo>
                  <a:lnTo>
                    <a:pt x="58" y="2"/>
                  </a:lnTo>
                  <a:lnTo>
                    <a:pt x="54" y="0"/>
                  </a:lnTo>
                  <a:lnTo>
                    <a:pt x="50"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32" name="Freeform 117"/>
            <p:cNvSpPr>
              <a:spLocks/>
            </p:cNvSpPr>
            <p:nvPr/>
          </p:nvSpPr>
          <p:spPr bwMode="auto">
            <a:xfrm>
              <a:off x="2424" y="2636"/>
              <a:ext cx="60" cy="38"/>
            </a:xfrm>
            <a:custGeom>
              <a:avLst/>
              <a:gdLst>
                <a:gd name="T0" fmla="*/ 50 w 60"/>
                <a:gd name="T1" fmla="*/ 0 h 38"/>
                <a:gd name="T2" fmla="*/ 50 w 60"/>
                <a:gd name="T3" fmla="*/ 0 h 38"/>
                <a:gd name="T4" fmla="*/ 50 w 60"/>
                <a:gd name="T5" fmla="*/ 0 h 38"/>
                <a:gd name="T6" fmla="*/ 50 w 60"/>
                <a:gd name="T7" fmla="*/ 0 h 38"/>
                <a:gd name="T8" fmla="*/ 44 w 60"/>
                <a:gd name="T9" fmla="*/ 0 h 38"/>
                <a:gd name="T10" fmla="*/ 40 w 60"/>
                <a:gd name="T11" fmla="*/ 2 h 38"/>
                <a:gd name="T12" fmla="*/ 28 w 60"/>
                <a:gd name="T13" fmla="*/ 10 h 38"/>
                <a:gd name="T14" fmla="*/ 18 w 60"/>
                <a:gd name="T15" fmla="*/ 18 h 38"/>
                <a:gd name="T16" fmla="*/ 8 w 60"/>
                <a:gd name="T17" fmla="*/ 24 h 38"/>
                <a:gd name="T18" fmla="*/ 8 w 60"/>
                <a:gd name="T19" fmla="*/ 24 h 38"/>
                <a:gd name="T20" fmla="*/ 4 w 60"/>
                <a:gd name="T21" fmla="*/ 28 h 38"/>
                <a:gd name="T22" fmla="*/ 0 w 60"/>
                <a:gd name="T23" fmla="*/ 32 h 38"/>
                <a:gd name="T24" fmla="*/ 2 w 60"/>
                <a:gd name="T25" fmla="*/ 36 h 38"/>
                <a:gd name="T26" fmla="*/ 6 w 60"/>
                <a:gd name="T27" fmla="*/ 38 h 38"/>
                <a:gd name="T28" fmla="*/ 6 w 60"/>
                <a:gd name="T29" fmla="*/ 38 h 38"/>
                <a:gd name="T30" fmla="*/ 8 w 60"/>
                <a:gd name="T31" fmla="*/ 38 h 38"/>
                <a:gd name="T32" fmla="*/ 8 w 60"/>
                <a:gd name="T33" fmla="*/ 38 h 38"/>
                <a:gd name="T34" fmla="*/ 18 w 60"/>
                <a:gd name="T35" fmla="*/ 36 h 38"/>
                <a:gd name="T36" fmla="*/ 26 w 60"/>
                <a:gd name="T37" fmla="*/ 30 h 38"/>
                <a:gd name="T38" fmla="*/ 42 w 60"/>
                <a:gd name="T39" fmla="*/ 18 h 38"/>
                <a:gd name="T40" fmla="*/ 42 w 60"/>
                <a:gd name="T41" fmla="*/ 18 h 38"/>
                <a:gd name="T42" fmla="*/ 52 w 60"/>
                <a:gd name="T43" fmla="*/ 14 h 38"/>
                <a:gd name="T44" fmla="*/ 56 w 60"/>
                <a:gd name="T45" fmla="*/ 12 h 38"/>
                <a:gd name="T46" fmla="*/ 60 w 60"/>
                <a:gd name="T47" fmla="*/ 8 h 38"/>
                <a:gd name="T48" fmla="*/ 60 w 60"/>
                <a:gd name="T49" fmla="*/ 8 h 38"/>
                <a:gd name="T50" fmla="*/ 60 w 60"/>
                <a:gd name="T51" fmla="*/ 4 h 38"/>
                <a:gd name="T52" fmla="*/ 58 w 60"/>
                <a:gd name="T53" fmla="*/ 2 h 38"/>
                <a:gd name="T54" fmla="*/ 54 w 60"/>
                <a:gd name="T55" fmla="*/ 0 h 38"/>
                <a:gd name="T56" fmla="*/ 50 w 60"/>
                <a:gd name="T57"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38">
                  <a:moveTo>
                    <a:pt x="50" y="0"/>
                  </a:moveTo>
                  <a:lnTo>
                    <a:pt x="50" y="0"/>
                  </a:lnTo>
                  <a:lnTo>
                    <a:pt x="50" y="0"/>
                  </a:lnTo>
                  <a:lnTo>
                    <a:pt x="50" y="0"/>
                  </a:lnTo>
                  <a:lnTo>
                    <a:pt x="44" y="0"/>
                  </a:lnTo>
                  <a:lnTo>
                    <a:pt x="40" y="2"/>
                  </a:lnTo>
                  <a:lnTo>
                    <a:pt x="28" y="10"/>
                  </a:lnTo>
                  <a:lnTo>
                    <a:pt x="18" y="18"/>
                  </a:lnTo>
                  <a:lnTo>
                    <a:pt x="8" y="24"/>
                  </a:lnTo>
                  <a:lnTo>
                    <a:pt x="8" y="24"/>
                  </a:lnTo>
                  <a:lnTo>
                    <a:pt x="4" y="28"/>
                  </a:lnTo>
                  <a:lnTo>
                    <a:pt x="0" y="32"/>
                  </a:lnTo>
                  <a:lnTo>
                    <a:pt x="2" y="36"/>
                  </a:lnTo>
                  <a:lnTo>
                    <a:pt x="6" y="38"/>
                  </a:lnTo>
                  <a:lnTo>
                    <a:pt x="6" y="38"/>
                  </a:lnTo>
                  <a:lnTo>
                    <a:pt x="8" y="38"/>
                  </a:lnTo>
                  <a:lnTo>
                    <a:pt x="8" y="38"/>
                  </a:lnTo>
                  <a:lnTo>
                    <a:pt x="18" y="36"/>
                  </a:lnTo>
                  <a:lnTo>
                    <a:pt x="26" y="30"/>
                  </a:lnTo>
                  <a:lnTo>
                    <a:pt x="42" y="18"/>
                  </a:lnTo>
                  <a:lnTo>
                    <a:pt x="42" y="18"/>
                  </a:lnTo>
                  <a:lnTo>
                    <a:pt x="52" y="14"/>
                  </a:lnTo>
                  <a:lnTo>
                    <a:pt x="56" y="12"/>
                  </a:lnTo>
                  <a:lnTo>
                    <a:pt x="60" y="8"/>
                  </a:lnTo>
                  <a:lnTo>
                    <a:pt x="60" y="8"/>
                  </a:lnTo>
                  <a:lnTo>
                    <a:pt x="60" y="4"/>
                  </a:lnTo>
                  <a:lnTo>
                    <a:pt x="58" y="2"/>
                  </a:lnTo>
                  <a:lnTo>
                    <a:pt x="54" y="0"/>
                  </a:lnTo>
                  <a:lnTo>
                    <a:pt x="5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33" name="Freeform 118"/>
            <p:cNvSpPr>
              <a:spLocks/>
            </p:cNvSpPr>
            <p:nvPr/>
          </p:nvSpPr>
          <p:spPr bwMode="auto">
            <a:xfrm>
              <a:off x="2466" y="2562"/>
              <a:ext cx="24" cy="10"/>
            </a:xfrm>
            <a:custGeom>
              <a:avLst/>
              <a:gdLst>
                <a:gd name="T0" fmla="*/ 12 w 24"/>
                <a:gd name="T1" fmla="*/ 0 h 10"/>
                <a:gd name="T2" fmla="*/ 12 w 24"/>
                <a:gd name="T3" fmla="*/ 0 h 10"/>
                <a:gd name="T4" fmla="*/ 4 w 24"/>
                <a:gd name="T5" fmla="*/ 0 h 10"/>
                <a:gd name="T6" fmla="*/ 4 w 24"/>
                <a:gd name="T7" fmla="*/ 0 h 10"/>
                <a:gd name="T8" fmla="*/ 0 w 24"/>
                <a:gd name="T9" fmla="*/ 4 h 10"/>
                <a:gd name="T10" fmla="*/ 0 w 24"/>
                <a:gd name="T11" fmla="*/ 6 h 10"/>
                <a:gd name="T12" fmla="*/ 2 w 24"/>
                <a:gd name="T13" fmla="*/ 8 h 10"/>
                <a:gd name="T14" fmla="*/ 6 w 24"/>
                <a:gd name="T15" fmla="*/ 8 h 10"/>
                <a:gd name="T16" fmla="*/ 6 w 24"/>
                <a:gd name="T17" fmla="*/ 8 h 10"/>
                <a:gd name="T18" fmla="*/ 14 w 24"/>
                <a:gd name="T19" fmla="*/ 10 h 10"/>
                <a:gd name="T20" fmla="*/ 14 w 24"/>
                <a:gd name="T21" fmla="*/ 10 h 10"/>
                <a:gd name="T22" fmla="*/ 22 w 24"/>
                <a:gd name="T23" fmla="*/ 8 h 10"/>
                <a:gd name="T24" fmla="*/ 24 w 24"/>
                <a:gd name="T25" fmla="*/ 8 h 10"/>
                <a:gd name="T26" fmla="*/ 24 w 24"/>
                <a:gd name="T27" fmla="*/ 4 h 10"/>
                <a:gd name="T28" fmla="*/ 24 w 24"/>
                <a:gd name="T29" fmla="*/ 4 h 10"/>
                <a:gd name="T30" fmla="*/ 22 w 24"/>
                <a:gd name="T31" fmla="*/ 2 h 10"/>
                <a:gd name="T32" fmla="*/ 20 w 24"/>
                <a:gd name="T33" fmla="*/ 0 h 10"/>
                <a:gd name="T34" fmla="*/ 12 w 24"/>
                <a:gd name="T35"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4" h="10">
                  <a:moveTo>
                    <a:pt x="12" y="0"/>
                  </a:moveTo>
                  <a:lnTo>
                    <a:pt x="12" y="0"/>
                  </a:lnTo>
                  <a:lnTo>
                    <a:pt x="4" y="0"/>
                  </a:lnTo>
                  <a:lnTo>
                    <a:pt x="4" y="0"/>
                  </a:lnTo>
                  <a:lnTo>
                    <a:pt x="0" y="4"/>
                  </a:lnTo>
                  <a:lnTo>
                    <a:pt x="0" y="6"/>
                  </a:lnTo>
                  <a:lnTo>
                    <a:pt x="2" y="8"/>
                  </a:lnTo>
                  <a:lnTo>
                    <a:pt x="6" y="8"/>
                  </a:lnTo>
                  <a:lnTo>
                    <a:pt x="6" y="8"/>
                  </a:lnTo>
                  <a:lnTo>
                    <a:pt x="14" y="10"/>
                  </a:lnTo>
                  <a:lnTo>
                    <a:pt x="14" y="10"/>
                  </a:lnTo>
                  <a:lnTo>
                    <a:pt x="22" y="8"/>
                  </a:lnTo>
                  <a:lnTo>
                    <a:pt x="24" y="8"/>
                  </a:lnTo>
                  <a:lnTo>
                    <a:pt x="24" y="4"/>
                  </a:lnTo>
                  <a:lnTo>
                    <a:pt x="24" y="4"/>
                  </a:lnTo>
                  <a:lnTo>
                    <a:pt x="22" y="2"/>
                  </a:lnTo>
                  <a:lnTo>
                    <a:pt x="20" y="0"/>
                  </a:lnTo>
                  <a:lnTo>
                    <a:pt x="12"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34" name="Freeform 119"/>
            <p:cNvSpPr>
              <a:spLocks/>
            </p:cNvSpPr>
            <p:nvPr/>
          </p:nvSpPr>
          <p:spPr bwMode="auto">
            <a:xfrm>
              <a:off x="2466" y="2562"/>
              <a:ext cx="24" cy="10"/>
            </a:xfrm>
            <a:custGeom>
              <a:avLst/>
              <a:gdLst>
                <a:gd name="T0" fmla="*/ 12 w 24"/>
                <a:gd name="T1" fmla="*/ 0 h 10"/>
                <a:gd name="T2" fmla="*/ 12 w 24"/>
                <a:gd name="T3" fmla="*/ 0 h 10"/>
                <a:gd name="T4" fmla="*/ 4 w 24"/>
                <a:gd name="T5" fmla="*/ 0 h 10"/>
                <a:gd name="T6" fmla="*/ 4 w 24"/>
                <a:gd name="T7" fmla="*/ 0 h 10"/>
                <a:gd name="T8" fmla="*/ 0 w 24"/>
                <a:gd name="T9" fmla="*/ 4 h 10"/>
                <a:gd name="T10" fmla="*/ 0 w 24"/>
                <a:gd name="T11" fmla="*/ 6 h 10"/>
                <a:gd name="T12" fmla="*/ 2 w 24"/>
                <a:gd name="T13" fmla="*/ 8 h 10"/>
                <a:gd name="T14" fmla="*/ 6 w 24"/>
                <a:gd name="T15" fmla="*/ 8 h 10"/>
                <a:gd name="T16" fmla="*/ 6 w 24"/>
                <a:gd name="T17" fmla="*/ 8 h 10"/>
                <a:gd name="T18" fmla="*/ 14 w 24"/>
                <a:gd name="T19" fmla="*/ 10 h 10"/>
                <a:gd name="T20" fmla="*/ 14 w 24"/>
                <a:gd name="T21" fmla="*/ 10 h 10"/>
                <a:gd name="T22" fmla="*/ 22 w 24"/>
                <a:gd name="T23" fmla="*/ 8 h 10"/>
                <a:gd name="T24" fmla="*/ 24 w 24"/>
                <a:gd name="T25" fmla="*/ 8 h 10"/>
                <a:gd name="T26" fmla="*/ 24 w 24"/>
                <a:gd name="T27" fmla="*/ 4 h 10"/>
                <a:gd name="T28" fmla="*/ 24 w 24"/>
                <a:gd name="T29" fmla="*/ 4 h 10"/>
                <a:gd name="T30" fmla="*/ 22 w 24"/>
                <a:gd name="T31" fmla="*/ 2 h 10"/>
                <a:gd name="T32" fmla="*/ 20 w 24"/>
                <a:gd name="T33" fmla="*/ 0 h 10"/>
                <a:gd name="T34" fmla="*/ 12 w 24"/>
                <a:gd name="T35"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4" h="10">
                  <a:moveTo>
                    <a:pt x="12" y="0"/>
                  </a:moveTo>
                  <a:lnTo>
                    <a:pt x="12" y="0"/>
                  </a:lnTo>
                  <a:lnTo>
                    <a:pt x="4" y="0"/>
                  </a:lnTo>
                  <a:lnTo>
                    <a:pt x="4" y="0"/>
                  </a:lnTo>
                  <a:lnTo>
                    <a:pt x="0" y="4"/>
                  </a:lnTo>
                  <a:lnTo>
                    <a:pt x="0" y="6"/>
                  </a:lnTo>
                  <a:lnTo>
                    <a:pt x="2" y="8"/>
                  </a:lnTo>
                  <a:lnTo>
                    <a:pt x="6" y="8"/>
                  </a:lnTo>
                  <a:lnTo>
                    <a:pt x="6" y="8"/>
                  </a:lnTo>
                  <a:lnTo>
                    <a:pt x="14" y="10"/>
                  </a:lnTo>
                  <a:lnTo>
                    <a:pt x="14" y="10"/>
                  </a:lnTo>
                  <a:lnTo>
                    <a:pt x="22" y="8"/>
                  </a:lnTo>
                  <a:lnTo>
                    <a:pt x="24" y="8"/>
                  </a:lnTo>
                  <a:lnTo>
                    <a:pt x="24" y="4"/>
                  </a:lnTo>
                  <a:lnTo>
                    <a:pt x="24" y="4"/>
                  </a:lnTo>
                  <a:lnTo>
                    <a:pt x="22" y="2"/>
                  </a:lnTo>
                  <a:lnTo>
                    <a:pt x="20" y="0"/>
                  </a:lnTo>
                  <a:lnTo>
                    <a:pt x="1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35" name="Freeform 120"/>
            <p:cNvSpPr>
              <a:spLocks/>
            </p:cNvSpPr>
            <p:nvPr/>
          </p:nvSpPr>
          <p:spPr bwMode="auto">
            <a:xfrm>
              <a:off x="2500" y="2488"/>
              <a:ext cx="16" cy="16"/>
            </a:xfrm>
            <a:custGeom>
              <a:avLst/>
              <a:gdLst>
                <a:gd name="T0" fmla="*/ 10 w 16"/>
                <a:gd name="T1" fmla="*/ 0 h 16"/>
                <a:gd name="T2" fmla="*/ 10 w 16"/>
                <a:gd name="T3" fmla="*/ 0 h 16"/>
                <a:gd name="T4" fmla="*/ 4 w 16"/>
                <a:gd name="T5" fmla="*/ 2 h 16"/>
                <a:gd name="T6" fmla="*/ 4 w 16"/>
                <a:gd name="T7" fmla="*/ 2 h 16"/>
                <a:gd name="T8" fmla="*/ 0 w 16"/>
                <a:gd name="T9" fmla="*/ 4 h 16"/>
                <a:gd name="T10" fmla="*/ 0 w 16"/>
                <a:gd name="T11" fmla="*/ 8 h 16"/>
                <a:gd name="T12" fmla="*/ 0 w 16"/>
                <a:gd name="T13" fmla="*/ 10 h 16"/>
                <a:gd name="T14" fmla="*/ 4 w 16"/>
                <a:gd name="T15" fmla="*/ 12 h 16"/>
                <a:gd name="T16" fmla="*/ 4 w 16"/>
                <a:gd name="T17" fmla="*/ 12 h 16"/>
                <a:gd name="T18" fmla="*/ 10 w 16"/>
                <a:gd name="T19" fmla="*/ 16 h 16"/>
                <a:gd name="T20" fmla="*/ 10 w 16"/>
                <a:gd name="T21" fmla="*/ 16 h 16"/>
                <a:gd name="T22" fmla="*/ 12 w 16"/>
                <a:gd name="T23" fmla="*/ 14 h 16"/>
                <a:gd name="T24" fmla="*/ 14 w 16"/>
                <a:gd name="T25" fmla="*/ 12 h 16"/>
                <a:gd name="T26" fmla="*/ 16 w 16"/>
                <a:gd name="T27" fmla="*/ 8 h 16"/>
                <a:gd name="T28" fmla="*/ 16 w 16"/>
                <a:gd name="T29" fmla="*/ 8 h 16"/>
                <a:gd name="T30" fmla="*/ 14 w 16"/>
                <a:gd name="T31" fmla="*/ 2 h 16"/>
                <a:gd name="T32" fmla="*/ 12 w 16"/>
                <a:gd name="T33" fmla="*/ 2 h 16"/>
                <a:gd name="T34" fmla="*/ 10 w 16"/>
                <a:gd name="T35"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6" h="16">
                  <a:moveTo>
                    <a:pt x="10" y="0"/>
                  </a:moveTo>
                  <a:lnTo>
                    <a:pt x="10" y="0"/>
                  </a:lnTo>
                  <a:lnTo>
                    <a:pt x="4" y="2"/>
                  </a:lnTo>
                  <a:lnTo>
                    <a:pt x="4" y="2"/>
                  </a:lnTo>
                  <a:lnTo>
                    <a:pt x="0" y="4"/>
                  </a:lnTo>
                  <a:lnTo>
                    <a:pt x="0" y="8"/>
                  </a:lnTo>
                  <a:lnTo>
                    <a:pt x="0" y="10"/>
                  </a:lnTo>
                  <a:lnTo>
                    <a:pt x="4" y="12"/>
                  </a:lnTo>
                  <a:lnTo>
                    <a:pt x="4" y="12"/>
                  </a:lnTo>
                  <a:lnTo>
                    <a:pt x="10" y="16"/>
                  </a:lnTo>
                  <a:lnTo>
                    <a:pt x="10" y="16"/>
                  </a:lnTo>
                  <a:lnTo>
                    <a:pt x="12" y="14"/>
                  </a:lnTo>
                  <a:lnTo>
                    <a:pt x="14" y="12"/>
                  </a:lnTo>
                  <a:lnTo>
                    <a:pt x="16" y="8"/>
                  </a:lnTo>
                  <a:lnTo>
                    <a:pt x="16" y="8"/>
                  </a:lnTo>
                  <a:lnTo>
                    <a:pt x="14" y="2"/>
                  </a:lnTo>
                  <a:lnTo>
                    <a:pt x="12" y="2"/>
                  </a:lnTo>
                  <a:lnTo>
                    <a:pt x="10"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36" name="Freeform 121"/>
            <p:cNvSpPr>
              <a:spLocks/>
            </p:cNvSpPr>
            <p:nvPr/>
          </p:nvSpPr>
          <p:spPr bwMode="auto">
            <a:xfrm>
              <a:off x="2500" y="2488"/>
              <a:ext cx="16" cy="16"/>
            </a:xfrm>
            <a:custGeom>
              <a:avLst/>
              <a:gdLst>
                <a:gd name="T0" fmla="*/ 10 w 16"/>
                <a:gd name="T1" fmla="*/ 0 h 16"/>
                <a:gd name="T2" fmla="*/ 10 w 16"/>
                <a:gd name="T3" fmla="*/ 0 h 16"/>
                <a:gd name="T4" fmla="*/ 4 w 16"/>
                <a:gd name="T5" fmla="*/ 2 h 16"/>
                <a:gd name="T6" fmla="*/ 4 w 16"/>
                <a:gd name="T7" fmla="*/ 2 h 16"/>
                <a:gd name="T8" fmla="*/ 0 w 16"/>
                <a:gd name="T9" fmla="*/ 4 h 16"/>
                <a:gd name="T10" fmla="*/ 0 w 16"/>
                <a:gd name="T11" fmla="*/ 8 h 16"/>
                <a:gd name="T12" fmla="*/ 0 w 16"/>
                <a:gd name="T13" fmla="*/ 10 h 16"/>
                <a:gd name="T14" fmla="*/ 4 w 16"/>
                <a:gd name="T15" fmla="*/ 12 h 16"/>
                <a:gd name="T16" fmla="*/ 4 w 16"/>
                <a:gd name="T17" fmla="*/ 12 h 16"/>
                <a:gd name="T18" fmla="*/ 10 w 16"/>
                <a:gd name="T19" fmla="*/ 16 h 16"/>
                <a:gd name="T20" fmla="*/ 10 w 16"/>
                <a:gd name="T21" fmla="*/ 16 h 16"/>
                <a:gd name="T22" fmla="*/ 12 w 16"/>
                <a:gd name="T23" fmla="*/ 14 h 16"/>
                <a:gd name="T24" fmla="*/ 14 w 16"/>
                <a:gd name="T25" fmla="*/ 12 h 16"/>
                <a:gd name="T26" fmla="*/ 16 w 16"/>
                <a:gd name="T27" fmla="*/ 8 h 16"/>
                <a:gd name="T28" fmla="*/ 16 w 16"/>
                <a:gd name="T29" fmla="*/ 8 h 16"/>
                <a:gd name="T30" fmla="*/ 14 w 16"/>
                <a:gd name="T31" fmla="*/ 2 h 16"/>
                <a:gd name="T32" fmla="*/ 12 w 16"/>
                <a:gd name="T33" fmla="*/ 2 h 16"/>
                <a:gd name="T34" fmla="*/ 10 w 16"/>
                <a:gd name="T35"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6" h="16">
                  <a:moveTo>
                    <a:pt x="10" y="0"/>
                  </a:moveTo>
                  <a:lnTo>
                    <a:pt x="10" y="0"/>
                  </a:lnTo>
                  <a:lnTo>
                    <a:pt x="4" y="2"/>
                  </a:lnTo>
                  <a:lnTo>
                    <a:pt x="4" y="2"/>
                  </a:lnTo>
                  <a:lnTo>
                    <a:pt x="0" y="4"/>
                  </a:lnTo>
                  <a:lnTo>
                    <a:pt x="0" y="8"/>
                  </a:lnTo>
                  <a:lnTo>
                    <a:pt x="0" y="10"/>
                  </a:lnTo>
                  <a:lnTo>
                    <a:pt x="4" y="12"/>
                  </a:lnTo>
                  <a:lnTo>
                    <a:pt x="4" y="12"/>
                  </a:lnTo>
                  <a:lnTo>
                    <a:pt x="10" y="16"/>
                  </a:lnTo>
                  <a:lnTo>
                    <a:pt x="10" y="16"/>
                  </a:lnTo>
                  <a:lnTo>
                    <a:pt x="12" y="14"/>
                  </a:lnTo>
                  <a:lnTo>
                    <a:pt x="14" y="12"/>
                  </a:lnTo>
                  <a:lnTo>
                    <a:pt x="16" y="8"/>
                  </a:lnTo>
                  <a:lnTo>
                    <a:pt x="16" y="8"/>
                  </a:lnTo>
                  <a:lnTo>
                    <a:pt x="14" y="2"/>
                  </a:lnTo>
                  <a:lnTo>
                    <a:pt x="12" y="2"/>
                  </a:lnTo>
                  <a:lnTo>
                    <a:pt x="1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37" name="Freeform 122"/>
            <p:cNvSpPr>
              <a:spLocks/>
            </p:cNvSpPr>
            <p:nvPr/>
          </p:nvSpPr>
          <p:spPr bwMode="auto">
            <a:xfrm>
              <a:off x="2498" y="2552"/>
              <a:ext cx="42" cy="16"/>
            </a:xfrm>
            <a:custGeom>
              <a:avLst/>
              <a:gdLst>
                <a:gd name="T0" fmla="*/ 16 w 42"/>
                <a:gd name="T1" fmla="*/ 0 h 16"/>
                <a:gd name="T2" fmla="*/ 16 w 42"/>
                <a:gd name="T3" fmla="*/ 0 h 16"/>
                <a:gd name="T4" fmla="*/ 8 w 42"/>
                <a:gd name="T5" fmla="*/ 2 h 16"/>
                <a:gd name="T6" fmla="*/ 4 w 42"/>
                <a:gd name="T7" fmla="*/ 4 h 16"/>
                <a:gd name="T8" fmla="*/ 0 w 42"/>
                <a:gd name="T9" fmla="*/ 6 h 16"/>
                <a:gd name="T10" fmla="*/ 0 w 42"/>
                <a:gd name="T11" fmla="*/ 6 h 16"/>
                <a:gd name="T12" fmla="*/ 4 w 42"/>
                <a:gd name="T13" fmla="*/ 8 h 16"/>
                <a:gd name="T14" fmla="*/ 8 w 42"/>
                <a:gd name="T15" fmla="*/ 10 h 16"/>
                <a:gd name="T16" fmla="*/ 16 w 42"/>
                <a:gd name="T17" fmla="*/ 10 h 16"/>
                <a:gd name="T18" fmla="*/ 16 w 42"/>
                <a:gd name="T19" fmla="*/ 10 h 16"/>
                <a:gd name="T20" fmla="*/ 32 w 42"/>
                <a:gd name="T21" fmla="*/ 16 h 16"/>
                <a:gd name="T22" fmla="*/ 32 w 42"/>
                <a:gd name="T23" fmla="*/ 16 h 16"/>
                <a:gd name="T24" fmla="*/ 36 w 42"/>
                <a:gd name="T25" fmla="*/ 16 h 16"/>
                <a:gd name="T26" fmla="*/ 36 w 42"/>
                <a:gd name="T27" fmla="*/ 16 h 16"/>
                <a:gd name="T28" fmla="*/ 40 w 42"/>
                <a:gd name="T29" fmla="*/ 14 h 16"/>
                <a:gd name="T30" fmla="*/ 42 w 42"/>
                <a:gd name="T31" fmla="*/ 10 h 16"/>
                <a:gd name="T32" fmla="*/ 38 w 42"/>
                <a:gd name="T33" fmla="*/ 6 h 16"/>
                <a:gd name="T34" fmla="*/ 32 w 42"/>
                <a:gd name="T35" fmla="*/ 4 h 16"/>
                <a:gd name="T36" fmla="*/ 32 w 42"/>
                <a:gd name="T37" fmla="*/ 4 h 16"/>
                <a:gd name="T38" fmla="*/ 24 w 42"/>
                <a:gd name="T39" fmla="*/ 2 h 16"/>
                <a:gd name="T40" fmla="*/ 16 w 42"/>
                <a:gd name="T41"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2" h="16">
                  <a:moveTo>
                    <a:pt x="16" y="0"/>
                  </a:moveTo>
                  <a:lnTo>
                    <a:pt x="16" y="0"/>
                  </a:lnTo>
                  <a:lnTo>
                    <a:pt x="8" y="2"/>
                  </a:lnTo>
                  <a:lnTo>
                    <a:pt x="4" y="4"/>
                  </a:lnTo>
                  <a:lnTo>
                    <a:pt x="0" y="6"/>
                  </a:lnTo>
                  <a:lnTo>
                    <a:pt x="0" y="6"/>
                  </a:lnTo>
                  <a:lnTo>
                    <a:pt x="4" y="8"/>
                  </a:lnTo>
                  <a:lnTo>
                    <a:pt x="8" y="10"/>
                  </a:lnTo>
                  <a:lnTo>
                    <a:pt x="16" y="10"/>
                  </a:lnTo>
                  <a:lnTo>
                    <a:pt x="16" y="10"/>
                  </a:lnTo>
                  <a:lnTo>
                    <a:pt x="32" y="16"/>
                  </a:lnTo>
                  <a:lnTo>
                    <a:pt x="32" y="16"/>
                  </a:lnTo>
                  <a:lnTo>
                    <a:pt x="36" y="16"/>
                  </a:lnTo>
                  <a:lnTo>
                    <a:pt x="36" y="16"/>
                  </a:lnTo>
                  <a:lnTo>
                    <a:pt x="40" y="14"/>
                  </a:lnTo>
                  <a:lnTo>
                    <a:pt x="42" y="10"/>
                  </a:lnTo>
                  <a:lnTo>
                    <a:pt x="38" y="6"/>
                  </a:lnTo>
                  <a:lnTo>
                    <a:pt x="32" y="4"/>
                  </a:lnTo>
                  <a:lnTo>
                    <a:pt x="32" y="4"/>
                  </a:lnTo>
                  <a:lnTo>
                    <a:pt x="24" y="2"/>
                  </a:lnTo>
                  <a:lnTo>
                    <a:pt x="16"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38" name="Freeform 123"/>
            <p:cNvSpPr>
              <a:spLocks/>
            </p:cNvSpPr>
            <p:nvPr/>
          </p:nvSpPr>
          <p:spPr bwMode="auto">
            <a:xfrm>
              <a:off x="2498" y="2552"/>
              <a:ext cx="42" cy="16"/>
            </a:xfrm>
            <a:custGeom>
              <a:avLst/>
              <a:gdLst>
                <a:gd name="T0" fmla="*/ 16 w 42"/>
                <a:gd name="T1" fmla="*/ 0 h 16"/>
                <a:gd name="T2" fmla="*/ 16 w 42"/>
                <a:gd name="T3" fmla="*/ 0 h 16"/>
                <a:gd name="T4" fmla="*/ 8 w 42"/>
                <a:gd name="T5" fmla="*/ 2 h 16"/>
                <a:gd name="T6" fmla="*/ 4 w 42"/>
                <a:gd name="T7" fmla="*/ 4 h 16"/>
                <a:gd name="T8" fmla="*/ 0 w 42"/>
                <a:gd name="T9" fmla="*/ 6 h 16"/>
                <a:gd name="T10" fmla="*/ 0 w 42"/>
                <a:gd name="T11" fmla="*/ 6 h 16"/>
                <a:gd name="T12" fmla="*/ 4 w 42"/>
                <a:gd name="T13" fmla="*/ 8 h 16"/>
                <a:gd name="T14" fmla="*/ 8 w 42"/>
                <a:gd name="T15" fmla="*/ 10 h 16"/>
                <a:gd name="T16" fmla="*/ 16 w 42"/>
                <a:gd name="T17" fmla="*/ 10 h 16"/>
                <a:gd name="T18" fmla="*/ 16 w 42"/>
                <a:gd name="T19" fmla="*/ 10 h 16"/>
                <a:gd name="T20" fmla="*/ 32 w 42"/>
                <a:gd name="T21" fmla="*/ 16 h 16"/>
                <a:gd name="T22" fmla="*/ 32 w 42"/>
                <a:gd name="T23" fmla="*/ 16 h 16"/>
                <a:gd name="T24" fmla="*/ 36 w 42"/>
                <a:gd name="T25" fmla="*/ 16 h 16"/>
                <a:gd name="T26" fmla="*/ 36 w 42"/>
                <a:gd name="T27" fmla="*/ 16 h 16"/>
                <a:gd name="T28" fmla="*/ 40 w 42"/>
                <a:gd name="T29" fmla="*/ 14 h 16"/>
                <a:gd name="T30" fmla="*/ 42 w 42"/>
                <a:gd name="T31" fmla="*/ 10 h 16"/>
                <a:gd name="T32" fmla="*/ 38 w 42"/>
                <a:gd name="T33" fmla="*/ 6 h 16"/>
                <a:gd name="T34" fmla="*/ 32 w 42"/>
                <a:gd name="T35" fmla="*/ 4 h 16"/>
                <a:gd name="T36" fmla="*/ 32 w 42"/>
                <a:gd name="T37" fmla="*/ 4 h 16"/>
                <a:gd name="T38" fmla="*/ 24 w 42"/>
                <a:gd name="T39" fmla="*/ 2 h 16"/>
                <a:gd name="T40" fmla="*/ 16 w 42"/>
                <a:gd name="T41"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2" h="16">
                  <a:moveTo>
                    <a:pt x="16" y="0"/>
                  </a:moveTo>
                  <a:lnTo>
                    <a:pt x="16" y="0"/>
                  </a:lnTo>
                  <a:lnTo>
                    <a:pt x="8" y="2"/>
                  </a:lnTo>
                  <a:lnTo>
                    <a:pt x="4" y="4"/>
                  </a:lnTo>
                  <a:lnTo>
                    <a:pt x="0" y="6"/>
                  </a:lnTo>
                  <a:lnTo>
                    <a:pt x="0" y="6"/>
                  </a:lnTo>
                  <a:lnTo>
                    <a:pt x="4" y="8"/>
                  </a:lnTo>
                  <a:lnTo>
                    <a:pt x="8" y="10"/>
                  </a:lnTo>
                  <a:lnTo>
                    <a:pt x="16" y="10"/>
                  </a:lnTo>
                  <a:lnTo>
                    <a:pt x="16" y="10"/>
                  </a:lnTo>
                  <a:lnTo>
                    <a:pt x="32" y="16"/>
                  </a:lnTo>
                  <a:lnTo>
                    <a:pt x="32" y="16"/>
                  </a:lnTo>
                  <a:lnTo>
                    <a:pt x="36" y="16"/>
                  </a:lnTo>
                  <a:lnTo>
                    <a:pt x="36" y="16"/>
                  </a:lnTo>
                  <a:lnTo>
                    <a:pt x="40" y="14"/>
                  </a:lnTo>
                  <a:lnTo>
                    <a:pt x="42" y="10"/>
                  </a:lnTo>
                  <a:lnTo>
                    <a:pt x="38" y="6"/>
                  </a:lnTo>
                  <a:lnTo>
                    <a:pt x="32" y="4"/>
                  </a:lnTo>
                  <a:lnTo>
                    <a:pt x="32" y="4"/>
                  </a:lnTo>
                  <a:lnTo>
                    <a:pt x="24" y="2"/>
                  </a:lnTo>
                  <a:lnTo>
                    <a:pt x="1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39" name="Freeform 124"/>
            <p:cNvSpPr>
              <a:spLocks/>
            </p:cNvSpPr>
            <p:nvPr/>
          </p:nvSpPr>
          <p:spPr bwMode="auto">
            <a:xfrm>
              <a:off x="2572" y="2554"/>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lnTo>
                    <a:pt x="0" y="2"/>
                  </a:lnTo>
                  <a:lnTo>
                    <a:pt x="0"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40" name="Freeform 125"/>
            <p:cNvSpPr>
              <a:spLocks/>
            </p:cNvSpPr>
            <p:nvPr/>
          </p:nvSpPr>
          <p:spPr bwMode="auto">
            <a:xfrm>
              <a:off x="2572" y="2554"/>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41" name="Freeform 126"/>
            <p:cNvSpPr>
              <a:spLocks/>
            </p:cNvSpPr>
            <p:nvPr/>
          </p:nvSpPr>
          <p:spPr bwMode="auto">
            <a:xfrm>
              <a:off x="2542" y="2516"/>
              <a:ext cx="264" cy="172"/>
            </a:xfrm>
            <a:custGeom>
              <a:avLst/>
              <a:gdLst>
                <a:gd name="T0" fmla="*/ 16 w 264"/>
                <a:gd name="T1" fmla="*/ 0 h 172"/>
                <a:gd name="T2" fmla="*/ 12 w 264"/>
                <a:gd name="T3" fmla="*/ 8 h 172"/>
                <a:gd name="T4" fmla="*/ 4 w 264"/>
                <a:gd name="T5" fmla="*/ 14 h 172"/>
                <a:gd name="T6" fmla="*/ 0 w 264"/>
                <a:gd name="T7" fmla="*/ 20 h 172"/>
                <a:gd name="T8" fmla="*/ 12 w 264"/>
                <a:gd name="T9" fmla="*/ 26 h 172"/>
                <a:gd name="T10" fmla="*/ 20 w 264"/>
                <a:gd name="T11" fmla="*/ 26 h 172"/>
                <a:gd name="T12" fmla="*/ 22 w 264"/>
                <a:gd name="T13" fmla="*/ 26 h 172"/>
                <a:gd name="T14" fmla="*/ 32 w 264"/>
                <a:gd name="T15" fmla="*/ 36 h 172"/>
                <a:gd name="T16" fmla="*/ 30 w 264"/>
                <a:gd name="T17" fmla="*/ 40 h 172"/>
                <a:gd name="T18" fmla="*/ 14 w 264"/>
                <a:gd name="T19" fmla="*/ 44 h 172"/>
                <a:gd name="T20" fmla="*/ 14 w 264"/>
                <a:gd name="T21" fmla="*/ 50 h 172"/>
                <a:gd name="T22" fmla="*/ 22 w 264"/>
                <a:gd name="T23" fmla="*/ 54 h 172"/>
                <a:gd name="T24" fmla="*/ 36 w 264"/>
                <a:gd name="T25" fmla="*/ 54 h 172"/>
                <a:gd name="T26" fmla="*/ 40 w 264"/>
                <a:gd name="T27" fmla="*/ 54 h 172"/>
                <a:gd name="T28" fmla="*/ 56 w 264"/>
                <a:gd name="T29" fmla="*/ 66 h 172"/>
                <a:gd name="T30" fmla="*/ 74 w 264"/>
                <a:gd name="T31" fmla="*/ 70 h 172"/>
                <a:gd name="T32" fmla="*/ 86 w 264"/>
                <a:gd name="T33" fmla="*/ 78 h 172"/>
                <a:gd name="T34" fmla="*/ 98 w 264"/>
                <a:gd name="T35" fmla="*/ 90 h 172"/>
                <a:gd name="T36" fmla="*/ 100 w 264"/>
                <a:gd name="T37" fmla="*/ 104 h 172"/>
                <a:gd name="T38" fmla="*/ 108 w 264"/>
                <a:gd name="T39" fmla="*/ 120 h 172"/>
                <a:gd name="T40" fmla="*/ 122 w 264"/>
                <a:gd name="T41" fmla="*/ 136 h 172"/>
                <a:gd name="T42" fmla="*/ 144 w 264"/>
                <a:gd name="T43" fmla="*/ 146 h 172"/>
                <a:gd name="T44" fmla="*/ 150 w 264"/>
                <a:gd name="T45" fmla="*/ 146 h 172"/>
                <a:gd name="T46" fmla="*/ 158 w 264"/>
                <a:gd name="T47" fmla="*/ 132 h 172"/>
                <a:gd name="T48" fmla="*/ 166 w 264"/>
                <a:gd name="T49" fmla="*/ 128 h 172"/>
                <a:gd name="T50" fmla="*/ 172 w 264"/>
                <a:gd name="T51" fmla="*/ 124 h 172"/>
                <a:gd name="T52" fmla="*/ 178 w 264"/>
                <a:gd name="T53" fmla="*/ 114 h 172"/>
                <a:gd name="T54" fmla="*/ 182 w 264"/>
                <a:gd name="T55" fmla="*/ 114 h 172"/>
                <a:gd name="T56" fmla="*/ 208 w 264"/>
                <a:gd name="T57" fmla="*/ 140 h 172"/>
                <a:gd name="T58" fmla="*/ 224 w 264"/>
                <a:gd name="T59" fmla="*/ 152 h 172"/>
                <a:gd name="T60" fmla="*/ 238 w 264"/>
                <a:gd name="T61" fmla="*/ 164 h 172"/>
                <a:gd name="T62" fmla="*/ 256 w 264"/>
                <a:gd name="T63" fmla="*/ 172 h 172"/>
                <a:gd name="T64" fmla="*/ 262 w 264"/>
                <a:gd name="T65" fmla="*/ 168 h 172"/>
                <a:gd name="T66" fmla="*/ 264 w 264"/>
                <a:gd name="T67" fmla="*/ 162 h 172"/>
                <a:gd name="T68" fmla="*/ 248 w 264"/>
                <a:gd name="T69" fmla="*/ 146 h 172"/>
                <a:gd name="T70" fmla="*/ 224 w 264"/>
                <a:gd name="T71" fmla="*/ 122 h 172"/>
                <a:gd name="T72" fmla="*/ 216 w 264"/>
                <a:gd name="T73" fmla="*/ 114 h 172"/>
                <a:gd name="T74" fmla="*/ 220 w 264"/>
                <a:gd name="T75" fmla="*/ 102 h 172"/>
                <a:gd name="T76" fmla="*/ 220 w 264"/>
                <a:gd name="T77" fmla="*/ 92 h 172"/>
                <a:gd name="T78" fmla="*/ 202 w 264"/>
                <a:gd name="T79" fmla="*/ 82 h 172"/>
                <a:gd name="T80" fmla="*/ 196 w 264"/>
                <a:gd name="T81" fmla="*/ 68 h 172"/>
                <a:gd name="T82" fmla="*/ 190 w 264"/>
                <a:gd name="T83" fmla="*/ 62 h 172"/>
                <a:gd name="T84" fmla="*/ 166 w 264"/>
                <a:gd name="T85" fmla="*/ 50 h 172"/>
                <a:gd name="T86" fmla="*/ 136 w 264"/>
                <a:gd name="T87" fmla="*/ 40 h 172"/>
                <a:gd name="T88" fmla="*/ 122 w 264"/>
                <a:gd name="T89" fmla="*/ 34 h 172"/>
                <a:gd name="T90" fmla="*/ 110 w 264"/>
                <a:gd name="T91" fmla="*/ 22 h 172"/>
                <a:gd name="T92" fmla="*/ 100 w 264"/>
                <a:gd name="T93" fmla="*/ 20 h 172"/>
                <a:gd name="T94" fmla="*/ 84 w 264"/>
                <a:gd name="T95" fmla="*/ 26 h 172"/>
                <a:gd name="T96" fmla="*/ 66 w 264"/>
                <a:gd name="T97" fmla="*/ 44 h 172"/>
                <a:gd name="T98" fmla="*/ 60 w 264"/>
                <a:gd name="T99" fmla="*/ 52 h 172"/>
                <a:gd name="T100" fmla="*/ 54 w 264"/>
                <a:gd name="T101" fmla="*/ 50 h 172"/>
                <a:gd name="T102" fmla="*/ 48 w 264"/>
                <a:gd name="T103" fmla="*/ 34 h 172"/>
                <a:gd name="T104" fmla="*/ 44 w 264"/>
                <a:gd name="T105" fmla="*/ 22 h 172"/>
                <a:gd name="T106" fmla="*/ 34 w 264"/>
                <a:gd name="T107" fmla="*/ 4 h 172"/>
                <a:gd name="T108" fmla="*/ 20 w 264"/>
                <a:gd name="T109" fmla="*/ 0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64" h="172">
                  <a:moveTo>
                    <a:pt x="20" y="0"/>
                  </a:moveTo>
                  <a:lnTo>
                    <a:pt x="20" y="0"/>
                  </a:lnTo>
                  <a:lnTo>
                    <a:pt x="16" y="0"/>
                  </a:lnTo>
                  <a:lnTo>
                    <a:pt x="14" y="2"/>
                  </a:lnTo>
                  <a:lnTo>
                    <a:pt x="12" y="8"/>
                  </a:lnTo>
                  <a:lnTo>
                    <a:pt x="12" y="8"/>
                  </a:lnTo>
                  <a:lnTo>
                    <a:pt x="10" y="10"/>
                  </a:lnTo>
                  <a:lnTo>
                    <a:pt x="8" y="12"/>
                  </a:lnTo>
                  <a:lnTo>
                    <a:pt x="4" y="14"/>
                  </a:lnTo>
                  <a:lnTo>
                    <a:pt x="4" y="14"/>
                  </a:lnTo>
                  <a:lnTo>
                    <a:pt x="0" y="18"/>
                  </a:lnTo>
                  <a:lnTo>
                    <a:pt x="0" y="20"/>
                  </a:lnTo>
                  <a:lnTo>
                    <a:pt x="2" y="22"/>
                  </a:lnTo>
                  <a:lnTo>
                    <a:pt x="4" y="24"/>
                  </a:lnTo>
                  <a:lnTo>
                    <a:pt x="12" y="26"/>
                  </a:lnTo>
                  <a:lnTo>
                    <a:pt x="20" y="26"/>
                  </a:lnTo>
                  <a:lnTo>
                    <a:pt x="20" y="26"/>
                  </a:lnTo>
                  <a:lnTo>
                    <a:pt x="20" y="26"/>
                  </a:lnTo>
                  <a:lnTo>
                    <a:pt x="20" y="26"/>
                  </a:lnTo>
                  <a:lnTo>
                    <a:pt x="22" y="26"/>
                  </a:lnTo>
                  <a:lnTo>
                    <a:pt x="22" y="26"/>
                  </a:lnTo>
                  <a:lnTo>
                    <a:pt x="28" y="28"/>
                  </a:lnTo>
                  <a:lnTo>
                    <a:pt x="32" y="30"/>
                  </a:lnTo>
                  <a:lnTo>
                    <a:pt x="32" y="36"/>
                  </a:lnTo>
                  <a:lnTo>
                    <a:pt x="28" y="40"/>
                  </a:lnTo>
                  <a:lnTo>
                    <a:pt x="30" y="40"/>
                  </a:lnTo>
                  <a:lnTo>
                    <a:pt x="30" y="40"/>
                  </a:lnTo>
                  <a:lnTo>
                    <a:pt x="24" y="40"/>
                  </a:lnTo>
                  <a:lnTo>
                    <a:pt x="18" y="42"/>
                  </a:lnTo>
                  <a:lnTo>
                    <a:pt x="14" y="44"/>
                  </a:lnTo>
                  <a:lnTo>
                    <a:pt x="14" y="46"/>
                  </a:lnTo>
                  <a:lnTo>
                    <a:pt x="14" y="50"/>
                  </a:lnTo>
                  <a:lnTo>
                    <a:pt x="14" y="50"/>
                  </a:lnTo>
                  <a:lnTo>
                    <a:pt x="16" y="54"/>
                  </a:lnTo>
                  <a:lnTo>
                    <a:pt x="22" y="54"/>
                  </a:lnTo>
                  <a:lnTo>
                    <a:pt x="22" y="54"/>
                  </a:lnTo>
                  <a:lnTo>
                    <a:pt x="28" y="54"/>
                  </a:lnTo>
                  <a:lnTo>
                    <a:pt x="28" y="54"/>
                  </a:lnTo>
                  <a:lnTo>
                    <a:pt x="36" y="54"/>
                  </a:lnTo>
                  <a:lnTo>
                    <a:pt x="36" y="54"/>
                  </a:lnTo>
                  <a:lnTo>
                    <a:pt x="40" y="54"/>
                  </a:lnTo>
                  <a:lnTo>
                    <a:pt x="40" y="54"/>
                  </a:lnTo>
                  <a:lnTo>
                    <a:pt x="42" y="58"/>
                  </a:lnTo>
                  <a:lnTo>
                    <a:pt x="46" y="60"/>
                  </a:lnTo>
                  <a:lnTo>
                    <a:pt x="56" y="66"/>
                  </a:lnTo>
                  <a:lnTo>
                    <a:pt x="56" y="66"/>
                  </a:lnTo>
                  <a:lnTo>
                    <a:pt x="64" y="68"/>
                  </a:lnTo>
                  <a:lnTo>
                    <a:pt x="74" y="70"/>
                  </a:lnTo>
                  <a:lnTo>
                    <a:pt x="74" y="70"/>
                  </a:lnTo>
                  <a:lnTo>
                    <a:pt x="80" y="72"/>
                  </a:lnTo>
                  <a:lnTo>
                    <a:pt x="86" y="78"/>
                  </a:lnTo>
                  <a:lnTo>
                    <a:pt x="86" y="78"/>
                  </a:lnTo>
                  <a:lnTo>
                    <a:pt x="92" y="84"/>
                  </a:lnTo>
                  <a:lnTo>
                    <a:pt x="98" y="90"/>
                  </a:lnTo>
                  <a:lnTo>
                    <a:pt x="98" y="90"/>
                  </a:lnTo>
                  <a:lnTo>
                    <a:pt x="100" y="96"/>
                  </a:lnTo>
                  <a:lnTo>
                    <a:pt x="100" y="104"/>
                  </a:lnTo>
                  <a:lnTo>
                    <a:pt x="100" y="104"/>
                  </a:lnTo>
                  <a:lnTo>
                    <a:pt x="104" y="112"/>
                  </a:lnTo>
                  <a:lnTo>
                    <a:pt x="108" y="120"/>
                  </a:lnTo>
                  <a:lnTo>
                    <a:pt x="108" y="120"/>
                  </a:lnTo>
                  <a:lnTo>
                    <a:pt x="114" y="128"/>
                  </a:lnTo>
                  <a:lnTo>
                    <a:pt x="122" y="136"/>
                  </a:lnTo>
                  <a:lnTo>
                    <a:pt x="132" y="144"/>
                  </a:lnTo>
                  <a:lnTo>
                    <a:pt x="138" y="146"/>
                  </a:lnTo>
                  <a:lnTo>
                    <a:pt x="144" y="146"/>
                  </a:lnTo>
                  <a:lnTo>
                    <a:pt x="144" y="146"/>
                  </a:lnTo>
                  <a:lnTo>
                    <a:pt x="150" y="146"/>
                  </a:lnTo>
                  <a:lnTo>
                    <a:pt x="150" y="146"/>
                  </a:lnTo>
                  <a:lnTo>
                    <a:pt x="154" y="142"/>
                  </a:lnTo>
                  <a:lnTo>
                    <a:pt x="156" y="140"/>
                  </a:lnTo>
                  <a:lnTo>
                    <a:pt x="158" y="132"/>
                  </a:lnTo>
                  <a:lnTo>
                    <a:pt x="158" y="132"/>
                  </a:lnTo>
                  <a:lnTo>
                    <a:pt x="162" y="130"/>
                  </a:lnTo>
                  <a:lnTo>
                    <a:pt x="166" y="128"/>
                  </a:lnTo>
                  <a:lnTo>
                    <a:pt x="168" y="126"/>
                  </a:lnTo>
                  <a:lnTo>
                    <a:pt x="172" y="124"/>
                  </a:lnTo>
                  <a:lnTo>
                    <a:pt x="172" y="124"/>
                  </a:lnTo>
                  <a:lnTo>
                    <a:pt x="174" y="116"/>
                  </a:lnTo>
                  <a:lnTo>
                    <a:pt x="176" y="114"/>
                  </a:lnTo>
                  <a:lnTo>
                    <a:pt x="178" y="114"/>
                  </a:lnTo>
                  <a:lnTo>
                    <a:pt x="178" y="114"/>
                  </a:lnTo>
                  <a:lnTo>
                    <a:pt x="182" y="114"/>
                  </a:lnTo>
                  <a:lnTo>
                    <a:pt x="182" y="114"/>
                  </a:lnTo>
                  <a:lnTo>
                    <a:pt x="190" y="120"/>
                  </a:lnTo>
                  <a:lnTo>
                    <a:pt x="196" y="126"/>
                  </a:lnTo>
                  <a:lnTo>
                    <a:pt x="208" y="140"/>
                  </a:lnTo>
                  <a:lnTo>
                    <a:pt x="208" y="140"/>
                  </a:lnTo>
                  <a:lnTo>
                    <a:pt x="216" y="146"/>
                  </a:lnTo>
                  <a:lnTo>
                    <a:pt x="224" y="152"/>
                  </a:lnTo>
                  <a:lnTo>
                    <a:pt x="224" y="152"/>
                  </a:lnTo>
                  <a:lnTo>
                    <a:pt x="230" y="160"/>
                  </a:lnTo>
                  <a:lnTo>
                    <a:pt x="238" y="164"/>
                  </a:lnTo>
                  <a:lnTo>
                    <a:pt x="238" y="164"/>
                  </a:lnTo>
                  <a:lnTo>
                    <a:pt x="246" y="168"/>
                  </a:lnTo>
                  <a:lnTo>
                    <a:pt x="256" y="172"/>
                  </a:lnTo>
                  <a:lnTo>
                    <a:pt x="256" y="172"/>
                  </a:lnTo>
                  <a:lnTo>
                    <a:pt x="260" y="170"/>
                  </a:lnTo>
                  <a:lnTo>
                    <a:pt x="262" y="168"/>
                  </a:lnTo>
                  <a:lnTo>
                    <a:pt x="262" y="168"/>
                  </a:lnTo>
                  <a:lnTo>
                    <a:pt x="264" y="166"/>
                  </a:lnTo>
                  <a:lnTo>
                    <a:pt x="264" y="162"/>
                  </a:lnTo>
                  <a:lnTo>
                    <a:pt x="258" y="156"/>
                  </a:lnTo>
                  <a:lnTo>
                    <a:pt x="248" y="146"/>
                  </a:lnTo>
                  <a:lnTo>
                    <a:pt x="248" y="146"/>
                  </a:lnTo>
                  <a:lnTo>
                    <a:pt x="236" y="134"/>
                  </a:lnTo>
                  <a:lnTo>
                    <a:pt x="224" y="122"/>
                  </a:lnTo>
                  <a:lnTo>
                    <a:pt x="224" y="122"/>
                  </a:lnTo>
                  <a:lnTo>
                    <a:pt x="220" y="118"/>
                  </a:lnTo>
                  <a:lnTo>
                    <a:pt x="216" y="114"/>
                  </a:lnTo>
                  <a:lnTo>
                    <a:pt x="216" y="114"/>
                  </a:lnTo>
                  <a:lnTo>
                    <a:pt x="214" y="102"/>
                  </a:lnTo>
                  <a:lnTo>
                    <a:pt x="214" y="102"/>
                  </a:lnTo>
                  <a:lnTo>
                    <a:pt x="220" y="102"/>
                  </a:lnTo>
                  <a:lnTo>
                    <a:pt x="226" y="100"/>
                  </a:lnTo>
                  <a:lnTo>
                    <a:pt x="226" y="100"/>
                  </a:lnTo>
                  <a:lnTo>
                    <a:pt x="220" y="92"/>
                  </a:lnTo>
                  <a:lnTo>
                    <a:pt x="216" y="88"/>
                  </a:lnTo>
                  <a:lnTo>
                    <a:pt x="208" y="86"/>
                  </a:lnTo>
                  <a:lnTo>
                    <a:pt x="202" y="82"/>
                  </a:lnTo>
                  <a:lnTo>
                    <a:pt x="202" y="82"/>
                  </a:lnTo>
                  <a:lnTo>
                    <a:pt x="198" y="74"/>
                  </a:lnTo>
                  <a:lnTo>
                    <a:pt x="196" y="68"/>
                  </a:lnTo>
                  <a:lnTo>
                    <a:pt x="196" y="68"/>
                  </a:lnTo>
                  <a:lnTo>
                    <a:pt x="194" y="64"/>
                  </a:lnTo>
                  <a:lnTo>
                    <a:pt x="190" y="62"/>
                  </a:lnTo>
                  <a:lnTo>
                    <a:pt x="182" y="58"/>
                  </a:lnTo>
                  <a:lnTo>
                    <a:pt x="182" y="58"/>
                  </a:lnTo>
                  <a:lnTo>
                    <a:pt x="166" y="50"/>
                  </a:lnTo>
                  <a:lnTo>
                    <a:pt x="152" y="44"/>
                  </a:lnTo>
                  <a:lnTo>
                    <a:pt x="152" y="44"/>
                  </a:lnTo>
                  <a:lnTo>
                    <a:pt x="136" y="40"/>
                  </a:lnTo>
                  <a:lnTo>
                    <a:pt x="128" y="38"/>
                  </a:lnTo>
                  <a:lnTo>
                    <a:pt x="122" y="34"/>
                  </a:lnTo>
                  <a:lnTo>
                    <a:pt x="122" y="34"/>
                  </a:lnTo>
                  <a:lnTo>
                    <a:pt x="116" y="28"/>
                  </a:lnTo>
                  <a:lnTo>
                    <a:pt x="114" y="24"/>
                  </a:lnTo>
                  <a:lnTo>
                    <a:pt x="110" y="22"/>
                  </a:lnTo>
                  <a:lnTo>
                    <a:pt x="110" y="22"/>
                  </a:lnTo>
                  <a:lnTo>
                    <a:pt x="104" y="20"/>
                  </a:lnTo>
                  <a:lnTo>
                    <a:pt x="100" y="20"/>
                  </a:lnTo>
                  <a:lnTo>
                    <a:pt x="100" y="20"/>
                  </a:lnTo>
                  <a:lnTo>
                    <a:pt x="92" y="22"/>
                  </a:lnTo>
                  <a:lnTo>
                    <a:pt x="84" y="26"/>
                  </a:lnTo>
                  <a:lnTo>
                    <a:pt x="84" y="26"/>
                  </a:lnTo>
                  <a:lnTo>
                    <a:pt x="70" y="38"/>
                  </a:lnTo>
                  <a:lnTo>
                    <a:pt x="66" y="44"/>
                  </a:lnTo>
                  <a:lnTo>
                    <a:pt x="62" y="52"/>
                  </a:lnTo>
                  <a:lnTo>
                    <a:pt x="62" y="52"/>
                  </a:lnTo>
                  <a:lnTo>
                    <a:pt x="60" y="52"/>
                  </a:lnTo>
                  <a:lnTo>
                    <a:pt x="60" y="52"/>
                  </a:lnTo>
                  <a:lnTo>
                    <a:pt x="56" y="52"/>
                  </a:lnTo>
                  <a:lnTo>
                    <a:pt x="54" y="50"/>
                  </a:lnTo>
                  <a:lnTo>
                    <a:pt x="50" y="46"/>
                  </a:lnTo>
                  <a:lnTo>
                    <a:pt x="48" y="34"/>
                  </a:lnTo>
                  <a:lnTo>
                    <a:pt x="48" y="34"/>
                  </a:lnTo>
                  <a:lnTo>
                    <a:pt x="46" y="28"/>
                  </a:lnTo>
                  <a:lnTo>
                    <a:pt x="44" y="22"/>
                  </a:lnTo>
                  <a:lnTo>
                    <a:pt x="44" y="22"/>
                  </a:lnTo>
                  <a:lnTo>
                    <a:pt x="46" y="8"/>
                  </a:lnTo>
                  <a:lnTo>
                    <a:pt x="46" y="8"/>
                  </a:lnTo>
                  <a:lnTo>
                    <a:pt x="34" y="4"/>
                  </a:lnTo>
                  <a:lnTo>
                    <a:pt x="20" y="0"/>
                  </a:lnTo>
                  <a:lnTo>
                    <a:pt x="20" y="0"/>
                  </a:lnTo>
                  <a:lnTo>
                    <a:pt x="20"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42" name="Freeform 127"/>
            <p:cNvSpPr>
              <a:spLocks/>
            </p:cNvSpPr>
            <p:nvPr/>
          </p:nvSpPr>
          <p:spPr bwMode="auto">
            <a:xfrm>
              <a:off x="2542" y="2516"/>
              <a:ext cx="264" cy="172"/>
            </a:xfrm>
            <a:custGeom>
              <a:avLst/>
              <a:gdLst>
                <a:gd name="T0" fmla="*/ 16 w 264"/>
                <a:gd name="T1" fmla="*/ 0 h 172"/>
                <a:gd name="T2" fmla="*/ 12 w 264"/>
                <a:gd name="T3" fmla="*/ 8 h 172"/>
                <a:gd name="T4" fmla="*/ 4 w 264"/>
                <a:gd name="T5" fmla="*/ 14 h 172"/>
                <a:gd name="T6" fmla="*/ 0 w 264"/>
                <a:gd name="T7" fmla="*/ 20 h 172"/>
                <a:gd name="T8" fmla="*/ 12 w 264"/>
                <a:gd name="T9" fmla="*/ 26 h 172"/>
                <a:gd name="T10" fmla="*/ 20 w 264"/>
                <a:gd name="T11" fmla="*/ 26 h 172"/>
                <a:gd name="T12" fmla="*/ 22 w 264"/>
                <a:gd name="T13" fmla="*/ 26 h 172"/>
                <a:gd name="T14" fmla="*/ 32 w 264"/>
                <a:gd name="T15" fmla="*/ 36 h 172"/>
                <a:gd name="T16" fmla="*/ 30 w 264"/>
                <a:gd name="T17" fmla="*/ 40 h 172"/>
                <a:gd name="T18" fmla="*/ 14 w 264"/>
                <a:gd name="T19" fmla="*/ 44 h 172"/>
                <a:gd name="T20" fmla="*/ 14 w 264"/>
                <a:gd name="T21" fmla="*/ 50 h 172"/>
                <a:gd name="T22" fmla="*/ 22 w 264"/>
                <a:gd name="T23" fmla="*/ 54 h 172"/>
                <a:gd name="T24" fmla="*/ 36 w 264"/>
                <a:gd name="T25" fmla="*/ 54 h 172"/>
                <a:gd name="T26" fmla="*/ 40 w 264"/>
                <a:gd name="T27" fmla="*/ 54 h 172"/>
                <a:gd name="T28" fmla="*/ 56 w 264"/>
                <a:gd name="T29" fmla="*/ 66 h 172"/>
                <a:gd name="T30" fmla="*/ 74 w 264"/>
                <a:gd name="T31" fmla="*/ 70 h 172"/>
                <a:gd name="T32" fmla="*/ 86 w 264"/>
                <a:gd name="T33" fmla="*/ 78 h 172"/>
                <a:gd name="T34" fmla="*/ 98 w 264"/>
                <a:gd name="T35" fmla="*/ 90 h 172"/>
                <a:gd name="T36" fmla="*/ 100 w 264"/>
                <a:gd name="T37" fmla="*/ 104 h 172"/>
                <a:gd name="T38" fmla="*/ 108 w 264"/>
                <a:gd name="T39" fmla="*/ 120 h 172"/>
                <a:gd name="T40" fmla="*/ 122 w 264"/>
                <a:gd name="T41" fmla="*/ 136 h 172"/>
                <a:gd name="T42" fmla="*/ 144 w 264"/>
                <a:gd name="T43" fmla="*/ 146 h 172"/>
                <a:gd name="T44" fmla="*/ 150 w 264"/>
                <a:gd name="T45" fmla="*/ 146 h 172"/>
                <a:gd name="T46" fmla="*/ 158 w 264"/>
                <a:gd name="T47" fmla="*/ 132 h 172"/>
                <a:gd name="T48" fmla="*/ 166 w 264"/>
                <a:gd name="T49" fmla="*/ 128 h 172"/>
                <a:gd name="T50" fmla="*/ 172 w 264"/>
                <a:gd name="T51" fmla="*/ 124 h 172"/>
                <a:gd name="T52" fmla="*/ 178 w 264"/>
                <a:gd name="T53" fmla="*/ 114 h 172"/>
                <a:gd name="T54" fmla="*/ 182 w 264"/>
                <a:gd name="T55" fmla="*/ 114 h 172"/>
                <a:gd name="T56" fmla="*/ 208 w 264"/>
                <a:gd name="T57" fmla="*/ 140 h 172"/>
                <a:gd name="T58" fmla="*/ 224 w 264"/>
                <a:gd name="T59" fmla="*/ 152 h 172"/>
                <a:gd name="T60" fmla="*/ 238 w 264"/>
                <a:gd name="T61" fmla="*/ 164 h 172"/>
                <a:gd name="T62" fmla="*/ 256 w 264"/>
                <a:gd name="T63" fmla="*/ 172 h 172"/>
                <a:gd name="T64" fmla="*/ 262 w 264"/>
                <a:gd name="T65" fmla="*/ 168 h 172"/>
                <a:gd name="T66" fmla="*/ 264 w 264"/>
                <a:gd name="T67" fmla="*/ 162 h 172"/>
                <a:gd name="T68" fmla="*/ 248 w 264"/>
                <a:gd name="T69" fmla="*/ 146 h 172"/>
                <a:gd name="T70" fmla="*/ 224 w 264"/>
                <a:gd name="T71" fmla="*/ 122 h 172"/>
                <a:gd name="T72" fmla="*/ 216 w 264"/>
                <a:gd name="T73" fmla="*/ 114 h 172"/>
                <a:gd name="T74" fmla="*/ 220 w 264"/>
                <a:gd name="T75" fmla="*/ 102 h 172"/>
                <a:gd name="T76" fmla="*/ 220 w 264"/>
                <a:gd name="T77" fmla="*/ 92 h 172"/>
                <a:gd name="T78" fmla="*/ 202 w 264"/>
                <a:gd name="T79" fmla="*/ 82 h 172"/>
                <a:gd name="T80" fmla="*/ 196 w 264"/>
                <a:gd name="T81" fmla="*/ 68 h 172"/>
                <a:gd name="T82" fmla="*/ 190 w 264"/>
                <a:gd name="T83" fmla="*/ 62 h 172"/>
                <a:gd name="T84" fmla="*/ 166 w 264"/>
                <a:gd name="T85" fmla="*/ 50 h 172"/>
                <a:gd name="T86" fmla="*/ 136 w 264"/>
                <a:gd name="T87" fmla="*/ 40 h 172"/>
                <a:gd name="T88" fmla="*/ 122 w 264"/>
                <a:gd name="T89" fmla="*/ 34 h 172"/>
                <a:gd name="T90" fmla="*/ 110 w 264"/>
                <a:gd name="T91" fmla="*/ 22 h 172"/>
                <a:gd name="T92" fmla="*/ 100 w 264"/>
                <a:gd name="T93" fmla="*/ 20 h 172"/>
                <a:gd name="T94" fmla="*/ 84 w 264"/>
                <a:gd name="T95" fmla="*/ 26 h 172"/>
                <a:gd name="T96" fmla="*/ 66 w 264"/>
                <a:gd name="T97" fmla="*/ 44 h 172"/>
                <a:gd name="T98" fmla="*/ 60 w 264"/>
                <a:gd name="T99" fmla="*/ 52 h 172"/>
                <a:gd name="T100" fmla="*/ 54 w 264"/>
                <a:gd name="T101" fmla="*/ 50 h 172"/>
                <a:gd name="T102" fmla="*/ 48 w 264"/>
                <a:gd name="T103" fmla="*/ 34 h 172"/>
                <a:gd name="T104" fmla="*/ 44 w 264"/>
                <a:gd name="T105" fmla="*/ 22 h 172"/>
                <a:gd name="T106" fmla="*/ 34 w 264"/>
                <a:gd name="T107" fmla="*/ 4 h 172"/>
                <a:gd name="T108" fmla="*/ 20 w 264"/>
                <a:gd name="T109" fmla="*/ 0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64" h="172">
                  <a:moveTo>
                    <a:pt x="20" y="0"/>
                  </a:moveTo>
                  <a:lnTo>
                    <a:pt x="20" y="0"/>
                  </a:lnTo>
                  <a:lnTo>
                    <a:pt x="16" y="0"/>
                  </a:lnTo>
                  <a:lnTo>
                    <a:pt x="14" y="2"/>
                  </a:lnTo>
                  <a:lnTo>
                    <a:pt x="12" y="8"/>
                  </a:lnTo>
                  <a:lnTo>
                    <a:pt x="12" y="8"/>
                  </a:lnTo>
                  <a:lnTo>
                    <a:pt x="10" y="10"/>
                  </a:lnTo>
                  <a:lnTo>
                    <a:pt x="8" y="12"/>
                  </a:lnTo>
                  <a:lnTo>
                    <a:pt x="4" y="14"/>
                  </a:lnTo>
                  <a:lnTo>
                    <a:pt x="4" y="14"/>
                  </a:lnTo>
                  <a:lnTo>
                    <a:pt x="0" y="18"/>
                  </a:lnTo>
                  <a:lnTo>
                    <a:pt x="0" y="20"/>
                  </a:lnTo>
                  <a:lnTo>
                    <a:pt x="2" y="22"/>
                  </a:lnTo>
                  <a:lnTo>
                    <a:pt x="4" y="24"/>
                  </a:lnTo>
                  <a:lnTo>
                    <a:pt x="12" y="26"/>
                  </a:lnTo>
                  <a:lnTo>
                    <a:pt x="20" y="26"/>
                  </a:lnTo>
                  <a:lnTo>
                    <a:pt x="20" y="26"/>
                  </a:lnTo>
                  <a:lnTo>
                    <a:pt x="20" y="26"/>
                  </a:lnTo>
                  <a:lnTo>
                    <a:pt x="20" y="26"/>
                  </a:lnTo>
                  <a:lnTo>
                    <a:pt x="22" y="26"/>
                  </a:lnTo>
                  <a:lnTo>
                    <a:pt x="22" y="26"/>
                  </a:lnTo>
                  <a:lnTo>
                    <a:pt x="28" y="28"/>
                  </a:lnTo>
                  <a:lnTo>
                    <a:pt x="32" y="30"/>
                  </a:lnTo>
                  <a:lnTo>
                    <a:pt x="32" y="36"/>
                  </a:lnTo>
                  <a:lnTo>
                    <a:pt x="28" y="40"/>
                  </a:lnTo>
                  <a:lnTo>
                    <a:pt x="30" y="40"/>
                  </a:lnTo>
                  <a:lnTo>
                    <a:pt x="30" y="40"/>
                  </a:lnTo>
                  <a:lnTo>
                    <a:pt x="24" y="40"/>
                  </a:lnTo>
                  <a:lnTo>
                    <a:pt x="18" y="42"/>
                  </a:lnTo>
                  <a:lnTo>
                    <a:pt x="14" y="44"/>
                  </a:lnTo>
                  <a:lnTo>
                    <a:pt x="14" y="46"/>
                  </a:lnTo>
                  <a:lnTo>
                    <a:pt x="14" y="50"/>
                  </a:lnTo>
                  <a:lnTo>
                    <a:pt x="14" y="50"/>
                  </a:lnTo>
                  <a:lnTo>
                    <a:pt x="16" y="54"/>
                  </a:lnTo>
                  <a:lnTo>
                    <a:pt x="22" y="54"/>
                  </a:lnTo>
                  <a:lnTo>
                    <a:pt x="22" y="54"/>
                  </a:lnTo>
                  <a:lnTo>
                    <a:pt x="28" y="54"/>
                  </a:lnTo>
                  <a:lnTo>
                    <a:pt x="28" y="54"/>
                  </a:lnTo>
                  <a:lnTo>
                    <a:pt x="36" y="54"/>
                  </a:lnTo>
                  <a:lnTo>
                    <a:pt x="36" y="54"/>
                  </a:lnTo>
                  <a:lnTo>
                    <a:pt x="40" y="54"/>
                  </a:lnTo>
                  <a:lnTo>
                    <a:pt x="40" y="54"/>
                  </a:lnTo>
                  <a:lnTo>
                    <a:pt x="42" y="58"/>
                  </a:lnTo>
                  <a:lnTo>
                    <a:pt x="46" y="60"/>
                  </a:lnTo>
                  <a:lnTo>
                    <a:pt x="56" y="66"/>
                  </a:lnTo>
                  <a:lnTo>
                    <a:pt x="56" y="66"/>
                  </a:lnTo>
                  <a:lnTo>
                    <a:pt x="64" y="68"/>
                  </a:lnTo>
                  <a:lnTo>
                    <a:pt x="74" y="70"/>
                  </a:lnTo>
                  <a:lnTo>
                    <a:pt x="74" y="70"/>
                  </a:lnTo>
                  <a:lnTo>
                    <a:pt x="80" y="72"/>
                  </a:lnTo>
                  <a:lnTo>
                    <a:pt x="86" y="78"/>
                  </a:lnTo>
                  <a:lnTo>
                    <a:pt x="86" y="78"/>
                  </a:lnTo>
                  <a:lnTo>
                    <a:pt x="92" y="84"/>
                  </a:lnTo>
                  <a:lnTo>
                    <a:pt x="98" y="90"/>
                  </a:lnTo>
                  <a:lnTo>
                    <a:pt x="98" y="90"/>
                  </a:lnTo>
                  <a:lnTo>
                    <a:pt x="100" y="96"/>
                  </a:lnTo>
                  <a:lnTo>
                    <a:pt x="100" y="104"/>
                  </a:lnTo>
                  <a:lnTo>
                    <a:pt x="100" y="104"/>
                  </a:lnTo>
                  <a:lnTo>
                    <a:pt x="104" y="112"/>
                  </a:lnTo>
                  <a:lnTo>
                    <a:pt x="108" y="120"/>
                  </a:lnTo>
                  <a:lnTo>
                    <a:pt x="108" y="120"/>
                  </a:lnTo>
                  <a:lnTo>
                    <a:pt x="114" y="128"/>
                  </a:lnTo>
                  <a:lnTo>
                    <a:pt x="122" y="136"/>
                  </a:lnTo>
                  <a:lnTo>
                    <a:pt x="132" y="144"/>
                  </a:lnTo>
                  <a:lnTo>
                    <a:pt x="138" y="146"/>
                  </a:lnTo>
                  <a:lnTo>
                    <a:pt x="144" y="146"/>
                  </a:lnTo>
                  <a:lnTo>
                    <a:pt x="144" y="146"/>
                  </a:lnTo>
                  <a:lnTo>
                    <a:pt x="150" y="146"/>
                  </a:lnTo>
                  <a:lnTo>
                    <a:pt x="150" y="146"/>
                  </a:lnTo>
                  <a:lnTo>
                    <a:pt x="154" y="142"/>
                  </a:lnTo>
                  <a:lnTo>
                    <a:pt x="156" y="140"/>
                  </a:lnTo>
                  <a:lnTo>
                    <a:pt x="158" y="132"/>
                  </a:lnTo>
                  <a:lnTo>
                    <a:pt x="158" y="132"/>
                  </a:lnTo>
                  <a:lnTo>
                    <a:pt x="162" y="130"/>
                  </a:lnTo>
                  <a:lnTo>
                    <a:pt x="166" y="128"/>
                  </a:lnTo>
                  <a:lnTo>
                    <a:pt x="168" y="126"/>
                  </a:lnTo>
                  <a:lnTo>
                    <a:pt x="172" y="124"/>
                  </a:lnTo>
                  <a:lnTo>
                    <a:pt x="172" y="124"/>
                  </a:lnTo>
                  <a:lnTo>
                    <a:pt x="174" y="116"/>
                  </a:lnTo>
                  <a:lnTo>
                    <a:pt x="176" y="114"/>
                  </a:lnTo>
                  <a:lnTo>
                    <a:pt x="178" y="114"/>
                  </a:lnTo>
                  <a:lnTo>
                    <a:pt x="178" y="114"/>
                  </a:lnTo>
                  <a:lnTo>
                    <a:pt x="182" y="114"/>
                  </a:lnTo>
                  <a:lnTo>
                    <a:pt x="182" y="114"/>
                  </a:lnTo>
                  <a:lnTo>
                    <a:pt x="190" y="120"/>
                  </a:lnTo>
                  <a:lnTo>
                    <a:pt x="196" y="126"/>
                  </a:lnTo>
                  <a:lnTo>
                    <a:pt x="208" y="140"/>
                  </a:lnTo>
                  <a:lnTo>
                    <a:pt x="208" y="140"/>
                  </a:lnTo>
                  <a:lnTo>
                    <a:pt x="216" y="146"/>
                  </a:lnTo>
                  <a:lnTo>
                    <a:pt x="224" y="152"/>
                  </a:lnTo>
                  <a:lnTo>
                    <a:pt x="224" y="152"/>
                  </a:lnTo>
                  <a:lnTo>
                    <a:pt x="230" y="160"/>
                  </a:lnTo>
                  <a:lnTo>
                    <a:pt x="238" y="164"/>
                  </a:lnTo>
                  <a:lnTo>
                    <a:pt x="238" y="164"/>
                  </a:lnTo>
                  <a:lnTo>
                    <a:pt x="246" y="168"/>
                  </a:lnTo>
                  <a:lnTo>
                    <a:pt x="256" y="172"/>
                  </a:lnTo>
                  <a:lnTo>
                    <a:pt x="256" y="172"/>
                  </a:lnTo>
                  <a:lnTo>
                    <a:pt x="260" y="170"/>
                  </a:lnTo>
                  <a:lnTo>
                    <a:pt x="262" y="168"/>
                  </a:lnTo>
                  <a:lnTo>
                    <a:pt x="262" y="168"/>
                  </a:lnTo>
                  <a:lnTo>
                    <a:pt x="264" y="166"/>
                  </a:lnTo>
                  <a:lnTo>
                    <a:pt x="264" y="162"/>
                  </a:lnTo>
                  <a:lnTo>
                    <a:pt x="258" y="156"/>
                  </a:lnTo>
                  <a:lnTo>
                    <a:pt x="248" y="146"/>
                  </a:lnTo>
                  <a:lnTo>
                    <a:pt x="248" y="146"/>
                  </a:lnTo>
                  <a:lnTo>
                    <a:pt x="236" y="134"/>
                  </a:lnTo>
                  <a:lnTo>
                    <a:pt x="224" y="122"/>
                  </a:lnTo>
                  <a:lnTo>
                    <a:pt x="224" y="122"/>
                  </a:lnTo>
                  <a:lnTo>
                    <a:pt x="220" y="118"/>
                  </a:lnTo>
                  <a:lnTo>
                    <a:pt x="216" y="114"/>
                  </a:lnTo>
                  <a:lnTo>
                    <a:pt x="216" y="114"/>
                  </a:lnTo>
                  <a:lnTo>
                    <a:pt x="214" y="102"/>
                  </a:lnTo>
                  <a:lnTo>
                    <a:pt x="214" y="102"/>
                  </a:lnTo>
                  <a:lnTo>
                    <a:pt x="220" y="102"/>
                  </a:lnTo>
                  <a:lnTo>
                    <a:pt x="226" y="100"/>
                  </a:lnTo>
                  <a:lnTo>
                    <a:pt x="226" y="100"/>
                  </a:lnTo>
                  <a:lnTo>
                    <a:pt x="220" y="92"/>
                  </a:lnTo>
                  <a:lnTo>
                    <a:pt x="216" y="88"/>
                  </a:lnTo>
                  <a:lnTo>
                    <a:pt x="208" y="86"/>
                  </a:lnTo>
                  <a:lnTo>
                    <a:pt x="202" y="82"/>
                  </a:lnTo>
                  <a:lnTo>
                    <a:pt x="202" y="82"/>
                  </a:lnTo>
                  <a:lnTo>
                    <a:pt x="198" y="74"/>
                  </a:lnTo>
                  <a:lnTo>
                    <a:pt x="196" y="68"/>
                  </a:lnTo>
                  <a:lnTo>
                    <a:pt x="196" y="68"/>
                  </a:lnTo>
                  <a:lnTo>
                    <a:pt x="194" y="64"/>
                  </a:lnTo>
                  <a:lnTo>
                    <a:pt x="190" y="62"/>
                  </a:lnTo>
                  <a:lnTo>
                    <a:pt x="182" y="58"/>
                  </a:lnTo>
                  <a:lnTo>
                    <a:pt x="182" y="58"/>
                  </a:lnTo>
                  <a:lnTo>
                    <a:pt x="166" y="50"/>
                  </a:lnTo>
                  <a:lnTo>
                    <a:pt x="152" y="44"/>
                  </a:lnTo>
                  <a:lnTo>
                    <a:pt x="152" y="44"/>
                  </a:lnTo>
                  <a:lnTo>
                    <a:pt x="136" y="40"/>
                  </a:lnTo>
                  <a:lnTo>
                    <a:pt x="128" y="38"/>
                  </a:lnTo>
                  <a:lnTo>
                    <a:pt x="122" y="34"/>
                  </a:lnTo>
                  <a:lnTo>
                    <a:pt x="122" y="34"/>
                  </a:lnTo>
                  <a:lnTo>
                    <a:pt x="116" y="28"/>
                  </a:lnTo>
                  <a:lnTo>
                    <a:pt x="114" y="24"/>
                  </a:lnTo>
                  <a:lnTo>
                    <a:pt x="110" y="22"/>
                  </a:lnTo>
                  <a:lnTo>
                    <a:pt x="110" y="22"/>
                  </a:lnTo>
                  <a:lnTo>
                    <a:pt x="104" y="20"/>
                  </a:lnTo>
                  <a:lnTo>
                    <a:pt x="100" y="20"/>
                  </a:lnTo>
                  <a:lnTo>
                    <a:pt x="100" y="20"/>
                  </a:lnTo>
                  <a:lnTo>
                    <a:pt x="92" y="22"/>
                  </a:lnTo>
                  <a:lnTo>
                    <a:pt x="84" y="26"/>
                  </a:lnTo>
                  <a:lnTo>
                    <a:pt x="84" y="26"/>
                  </a:lnTo>
                  <a:lnTo>
                    <a:pt x="70" y="38"/>
                  </a:lnTo>
                  <a:lnTo>
                    <a:pt x="66" y="44"/>
                  </a:lnTo>
                  <a:lnTo>
                    <a:pt x="62" y="52"/>
                  </a:lnTo>
                  <a:lnTo>
                    <a:pt x="62" y="52"/>
                  </a:lnTo>
                  <a:lnTo>
                    <a:pt x="60" y="52"/>
                  </a:lnTo>
                  <a:lnTo>
                    <a:pt x="60" y="52"/>
                  </a:lnTo>
                  <a:lnTo>
                    <a:pt x="56" y="52"/>
                  </a:lnTo>
                  <a:lnTo>
                    <a:pt x="54" y="50"/>
                  </a:lnTo>
                  <a:lnTo>
                    <a:pt x="50" y="46"/>
                  </a:lnTo>
                  <a:lnTo>
                    <a:pt x="48" y="34"/>
                  </a:lnTo>
                  <a:lnTo>
                    <a:pt x="48" y="34"/>
                  </a:lnTo>
                  <a:lnTo>
                    <a:pt x="46" y="28"/>
                  </a:lnTo>
                  <a:lnTo>
                    <a:pt x="44" y="22"/>
                  </a:lnTo>
                  <a:lnTo>
                    <a:pt x="44" y="22"/>
                  </a:lnTo>
                  <a:lnTo>
                    <a:pt x="46" y="8"/>
                  </a:lnTo>
                  <a:lnTo>
                    <a:pt x="46" y="8"/>
                  </a:lnTo>
                  <a:lnTo>
                    <a:pt x="34" y="4"/>
                  </a:lnTo>
                  <a:lnTo>
                    <a:pt x="20" y="0"/>
                  </a:lnTo>
                  <a:lnTo>
                    <a:pt x="20" y="0"/>
                  </a:lnTo>
                  <a:lnTo>
                    <a:pt x="2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43" name="Freeform 128"/>
            <p:cNvSpPr>
              <a:spLocks/>
            </p:cNvSpPr>
            <p:nvPr/>
          </p:nvSpPr>
          <p:spPr bwMode="auto">
            <a:xfrm>
              <a:off x="2774" y="2572"/>
              <a:ext cx="74" cy="48"/>
            </a:xfrm>
            <a:custGeom>
              <a:avLst/>
              <a:gdLst>
                <a:gd name="T0" fmla="*/ 62 w 74"/>
                <a:gd name="T1" fmla="*/ 0 h 48"/>
                <a:gd name="T2" fmla="*/ 62 w 74"/>
                <a:gd name="T3" fmla="*/ 0 h 48"/>
                <a:gd name="T4" fmla="*/ 56 w 74"/>
                <a:gd name="T5" fmla="*/ 0 h 48"/>
                <a:gd name="T6" fmla="*/ 56 w 74"/>
                <a:gd name="T7" fmla="*/ 0 h 48"/>
                <a:gd name="T8" fmla="*/ 50 w 74"/>
                <a:gd name="T9" fmla="*/ 6 h 48"/>
                <a:gd name="T10" fmla="*/ 46 w 74"/>
                <a:gd name="T11" fmla="*/ 14 h 48"/>
                <a:gd name="T12" fmla="*/ 42 w 74"/>
                <a:gd name="T13" fmla="*/ 22 h 48"/>
                <a:gd name="T14" fmla="*/ 36 w 74"/>
                <a:gd name="T15" fmla="*/ 28 h 48"/>
                <a:gd name="T16" fmla="*/ 36 w 74"/>
                <a:gd name="T17" fmla="*/ 28 h 48"/>
                <a:gd name="T18" fmla="*/ 32 w 74"/>
                <a:gd name="T19" fmla="*/ 30 h 48"/>
                <a:gd name="T20" fmla="*/ 26 w 74"/>
                <a:gd name="T21" fmla="*/ 30 h 48"/>
                <a:gd name="T22" fmla="*/ 26 w 74"/>
                <a:gd name="T23" fmla="*/ 30 h 48"/>
                <a:gd name="T24" fmla="*/ 22 w 74"/>
                <a:gd name="T25" fmla="*/ 30 h 48"/>
                <a:gd name="T26" fmla="*/ 22 w 74"/>
                <a:gd name="T27" fmla="*/ 30 h 48"/>
                <a:gd name="T28" fmla="*/ 18 w 74"/>
                <a:gd name="T29" fmla="*/ 30 h 48"/>
                <a:gd name="T30" fmla="*/ 18 w 74"/>
                <a:gd name="T31" fmla="*/ 30 h 48"/>
                <a:gd name="T32" fmla="*/ 14 w 74"/>
                <a:gd name="T33" fmla="*/ 30 h 48"/>
                <a:gd name="T34" fmla="*/ 14 w 74"/>
                <a:gd name="T35" fmla="*/ 30 h 48"/>
                <a:gd name="T36" fmla="*/ 8 w 74"/>
                <a:gd name="T37" fmla="*/ 32 h 48"/>
                <a:gd name="T38" fmla="*/ 4 w 74"/>
                <a:gd name="T39" fmla="*/ 34 h 48"/>
                <a:gd name="T40" fmla="*/ 2 w 74"/>
                <a:gd name="T41" fmla="*/ 40 h 48"/>
                <a:gd name="T42" fmla="*/ 0 w 74"/>
                <a:gd name="T43" fmla="*/ 44 h 48"/>
                <a:gd name="T44" fmla="*/ 0 w 74"/>
                <a:gd name="T45" fmla="*/ 44 h 48"/>
                <a:gd name="T46" fmla="*/ 12 w 74"/>
                <a:gd name="T47" fmla="*/ 48 h 48"/>
                <a:gd name="T48" fmla="*/ 22 w 74"/>
                <a:gd name="T49" fmla="*/ 48 h 48"/>
                <a:gd name="T50" fmla="*/ 22 w 74"/>
                <a:gd name="T51" fmla="*/ 48 h 48"/>
                <a:gd name="T52" fmla="*/ 26 w 74"/>
                <a:gd name="T53" fmla="*/ 48 h 48"/>
                <a:gd name="T54" fmla="*/ 26 w 74"/>
                <a:gd name="T55" fmla="*/ 48 h 48"/>
                <a:gd name="T56" fmla="*/ 32 w 74"/>
                <a:gd name="T57" fmla="*/ 46 h 48"/>
                <a:gd name="T58" fmla="*/ 38 w 74"/>
                <a:gd name="T59" fmla="*/ 42 h 48"/>
                <a:gd name="T60" fmla="*/ 42 w 74"/>
                <a:gd name="T61" fmla="*/ 36 h 48"/>
                <a:gd name="T62" fmla="*/ 48 w 74"/>
                <a:gd name="T63" fmla="*/ 32 h 48"/>
                <a:gd name="T64" fmla="*/ 48 w 74"/>
                <a:gd name="T65" fmla="*/ 32 h 48"/>
                <a:gd name="T66" fmla="*/ 54 w 74"/>
                <a:gd name="T67" fmla="*/ 30 h 48"/>
                <a:gd name="T68" fmla="*/ 58 w 74"/>
                <a:gd name="T69" fmla="*/ 26 h 48"/>
                <a:gd name="T70" fmla="*/ 58 w 74"/>
                <a:gd name="T71" fmla="*/ 26 h 48"/>
                <a:gd name="T72" fmla="*/ 68 w 74"/>
                <a:gd name="T73" fmla="*/ 16 h 48"/>
                <a:gd name="T74" fmla="*/ 72 w 74"/>
                <a:gd name="T75" fmla="*/ 10 h 48"/>
                <a:gd name="T76" fmla="*/ 74 w 74"/>
                <a:gd name="T77" fmla="*/ 6 h 48"/>
                <a:gd name="T78" fmla="*/ 74 w 74"/>
                <a:gd name="T79" fmla="*/ 6 h 48"/>
                <a:gd name="T80" fmla="*/ 72 w 74"/>
                <a:gd name="T81" fmla="*/ 4 h 48"/>
                <a:gd name="T82" fmla="*/ 70 w 74"/>
                <a:gd name="T83" fmla="*/ 2 h 48"/>
                <a:gd name="T84" fmla="*/ 62 w 74"/>
                <a:gd name="T85"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4" h="48">
                  <a:moveTo>
                    <a:pt x="62" y="0"/>
                  </a:moveTo>
                  <a:lnTo>
                    <a:pt x="62" y="0"/>
                  </a:lnTo>
                  <a:lnTo>
                    <a:pt x="56" y="0"/>
                  </a:lnTo>
                  <a:lnTo>
                    <a:pt x="56" y="0"/>
                  </a:lnTo>
                  <a:lnTo>
                    <a:pt x="50" y="6"/>
                  </a:lnTo>
                  <a:lnTo>
                    <a:pt x="46" y="14"/>
                  </a:lnTo>
                  <a:lnTo>
                    <a:pt x="42" y="22"/>
                  </a:lnTo>
                  <a:lnTo>
                    <a:pt x="36" y="28"/>
                  </a:lnTo>
                  <a:lnTo>
                    <a:pt x="36" y="28"/>
                  </a:lnTo>
                  <a:lnTo>
                    <a:pt x="32" y="30"/>
                  </a:lnTo>
                  <a:lnTo>
                    <a:pt x="26" y="30"/>
                  </a:lnTo>
                  <a:lnTo>
                    <a:pt x="26" y="30"/>
                  </a:lnTo>
                  <a:lnTo>
                    <a:pt x="22" y="30"/>
                  </a:lnTo>
                  <a:lnTo>
                    <a:pt x="22" y="30"/>
                  </a:lnTo>
                  <a:lnTo>
                    <a:pt x="18" y="30"/>
                  </a:lnTo>
                  <a:lnTo>
                    <a:pt x="18" y="30"/>
                  </a:lnTo>
                  <a:lnTo>
                    <a:pt x="14" y="30"/>
                  </a:lnTo>
                  <a:lnTo>
                    <a:pt x="14" y="30"/>
                  </a:lnTo>
                  <a:lnTo>
                    <a:pt x="8" y="32"/>
                  </a:lnTo>
                  <a:lnTo>
                    <a:pt x="4" y="34"/>
                  </a:lnTo>
                  <a:lnTo>
                    <a:pt x="2" y="40"/>
                  </a:lnTo>
                  <a:lnTo>
                    <a:pt x="0" y="44"/>
                  </a:lnTo>
                  <a:lnTo>
                    <a:pt x="0" y="44"/>
                  </a:lnTo>
                  <a:lnTo>
                    <a:pt x="12" y="48"/>
                  </a:lnTo>
                  <a:lnTo>
                    <a:pt x="22" y="48"/>
                  </a:lnTo>
                  <a:lnTo>
                    <a:pt x="22" y="48"/>
                  </a:lnTo>
                  <a:lnTo>
                    <a:pt x="26" y="48"/>
                  </a:lnTo>
                  <a:lnTo>
                    <a:pt x="26" y="48"/>
                  </a:lnTo>
                  <a:lnTo>
                    <a:pt x="32" y="46"/>
                  </a:lnTo>
                  <a:lnTo>
                    <a:pt x="38" y="42"/>
                  </a:lnTo>
                  <a:lnTo>
                    <a:pt x="42" y="36"/>
                  </a:lnTo>
                  <a:lnTo>
                    <a:pt x="48" y="32"/>
                  </a:lnTo>
                  <a:lnTo>
                    <a:pt x="48" y="32"/>
                  </a:lnTo>
                  <a:lnTo>
                    <a:pt x="54" y="30"/>
                  </a:lnTo>
                  <a:lnTo>
                    <a:pt x="58" y="26"/>
                  </a:lnTo>
                  <a:lnTo>
                    <a:pt x="58" y="26"/>
                  </a:lnTo>
                  <a:lnTo>
                    <a:pt x="68" y="16"/>
                  </a:lnTo>
                  <a:lnTo>
                    <a:pt x="72" y="10"/>
                  </a:lnTo>
                  <a:lnTo>
                    <a:pt x="74" y="6"/>
                  </a:lnTo>
                  <a:lnTo>
                    <a:pt x="74" y="6"/>
                  </a:lnTo>
                  <a:lnTo>
                    <a:pt x="72" y="4"/>
                  </a:lnTo>
                  <a:lnTo>
                    <a:pt x="70" y="2"/>
                  </a:lnTo>
                  <a:lnTo>
                    <a:pt x="62"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44" name="Freeform 129"/>
            <p:cNvSpPr>
              <a:spLocks/>
            </p:cNvSpPr>
            <p:nvPr/>
          </p:nvSpPr>
          <p:spPr bwMode="auto">
            <a:xfrm>
              <a:off x="2774" y="2572"/>
              <a:ext cx="74" cy="48"/>
            </a:xfrm>
            <a:custGeom>
              <a:avLst/>
              <a:gdLst>
                <a:gd name="T0" fmla="*/ 62 w 74"/>
                <a:gd name="T1" fmla="*/ 0 h 48"/>
                <a:gd name="T2" fmla="*/ 62 w 74"/>
                <a:gd name="T3" fmla="*/ 0 h 48"/>
                <a:gd name="T4" fmla="*/ 56 w 74"/>
                <a:gd name="T5" fmla="*/ 0 h 48"/>
                <a:gd name="T6" fmla="*/ 56 w 74"/>
                <a:gd name="T7" fmla="*/ 0 h 48"/>
                <a:gd name="T8" fmla="*/ 50 w 74"/>
                <a:gd name="T9" fmla="*/ 6 h 48"/>
                <a:gd name="T10" fmla="*/ 46 w 74"/>
                <a:gd name="T11" fmla="*/ 14 h 48"/>
                <a:gd name="T12" fmla="*/ 42 w 74"/>
                <a:gd name="T13" fmla="*/ 22 h 48"/>
                <a:gd name="T14" fmla="*/ 36 w 74"/>
                <a:gd name="T15" fmla="*/ 28 h 48"/>
                <a:gd name="T16" fmla="*/ 36 w 74"/>
                <a:gd name="T17" fmla="*/ 28 h 48"/>
                <a:gd name="T18" fmla="*/ 32 w 74"/>
                <a:gd name="T19" fmla="*/ 30 h 48"/>
                <a:gd name="T20" fmla="*/ 26 w 74"/>
                <a:gd name="T21" fmla="*/ 30 h 48"/>
                <a:gd name="T22" fmla="*/ 26 w 74"/>
                <a:gd name="T23" fmla="*/ 30 h 48"/>
                <a:gd name="T24" fmla="*/ 22 w 74"/>
                <a:gd name="T25" fmla="*/ 30 h 48"/>
                <a:gd name="T26" fmla="*/ 22 w 74"/>
                <a:gd name="T27" fmla="*/ 30 h 48"/>
                <a:gd name="T28" fmla="*/ 18 w 74"/>
                <a:gd name="T29" fmla="*/ 30 h 48"/>
                <a:gd name="T30" fmla="*/ 18 w 74"/>
                <a:gd name="T31" fmla="*/ 30 h 48"/>
                <a:gd name="T32" fmla="*/ 14 w 74"/>
                <a:gd name="T33" fmla="*/ 30 h 48"/>
                <a:gd name="T34" fmla="*/ 14 w 74"/>
                <a:gd name="T35" fmla="*/ 30 h 48"/>
                <a:gd name="T36" fmla="*/ 8 w 74"/>
                <a:gd name="T37" fmla="*/ 32 h 48"/>
                <a:gd name="T38" fmla="*/ 4 w 74"/>
                <a:gd name="T39" fmla="*/ 34 h 48"/>
                <a:gd name="T40" fmla="*/ 2 w 74"/>
                <a:gd name="T41" fmla="*/ 40 h 48"/>
                <a:gd name="T42" fmla="*/ 0 w 74"/>
                <a:gd name="T43" fmla="*/ 44 h 48"/>
                <a:gd name="T44" fmla="*/ 0 w 74"/>
                <a:gd name="T45" fmla="*/ 44 h 48"/>
                <a:gd name="T46" fmla="*/ 12 w 74"/>
                <a:gd name="T47" fmla="*/ 48 h 48"/>
                <a:gd name="T48" fmla="*/ 22 w 74"/>
                <a:gd name="T49" fmla="*/ 48 h 48"/>
                <a:gd name="T50" fmla="*/ 22 w 74"/>
                <a:gd name="T51" fmla="*/ 48 h 48"/>
                <a:gd name="T52" fmla="*/ 26 w 74"/>
                <a:gd name="T53" fmla="*/ 48 h 48"/>
                <a:gd name="T54" fmla="*/ 26 w 74"/>
                <a:gd name="T55" fmla="*/ 48 h 48"/>
                <a:gd name="T56" fmla="*/ 32 w 74"/>
                <a:gd name="T57" fmla="*/ 46 h 48"/>
                <a:gd name="T58" fmla="*/ 38 w 74"/>
                <a:gd name="T59" fmla="*/ 42 h 48"/>
                <a:gd name="T60" fmla="*/ 42 w 74"/>
                <a:gd name="T61" fmla="*/ 36 h 48"/>
                <a:gd name="T62" fmla="*/ 48 w 74"/>
                <a:gd name="T63" fmla="*/ 32 h 48"/>
                <a:gd name="T64" fmla="*/ 48 w 74"/>
                <a:gd name="T65" fmla="*/ 32 h 48"/>
                <a:gd name="T66" fmla="*/ 54 w 74"/>
                <a:gd name="T67" fmla="*/ 30 h 48"/>
                <a:gd name="T68" fmla="*/ 58 w 74"/>
                <a:gd name="T69" fmla="*/ 26 h 48"/>
                <a:gd name="T70" fmla="*/ 58 w 74"/>
                <a:gd name="T71" fmla="*/ 26 h 48"/>
                <a:gd name="T72" fmla="*/ 68 w 74"/>
                <a:gd name="T73" fmla="*/ 16 h 48"/>
                <a:gd name="T74" fmla="*/ 72 w 74"/>
                <a:gd name="T75" fmla="*/ 10 h 48"/>
                <a:gd name="T76" fmla="*/ 74 w 74"/>
                <a:gd name="T77" fmla="*/ 6 h 48"/>
                <a:gd name="T78" fmla="*/ 74 w 74"/>
                <a:gd name="T79" fmla="*/ 6 h 48"/>
                <a:gd name="T80" fmla="*/ 72 w 74"/>
                <a:gd name="T81" fmla="*/ 4 h 48"/>
                <a:gd name="T82" fmla="*/ 70 w 74"/>
                <a:gd name="T83" fmla="*/ 2 h 48"/>
                <a:gd name="T84" fmla="*/ 62 w 74"/>
                <a:gd name="T85"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4" h="48">
                  <a:moveTo>
                    <a:pt x="62" y="0"/>
                  </a:moveTo>
                  <a:lnTo>
                    <a:pt x="62" y="0"/>
                  </a:lnTo>
                  <a:lnTo>
                    <a:pt x="56" y="0"/>
                  </a:lnTo>
                  <a:lnTo>
                    <a:pt x="56" y="0"/>
                  </a:lnTo>
                  <a:lnTo>
                    <a:pt x="50" y="6"/>
                  </a:lnTo>
                  <a:lnTo>
                    <a:pt x="46" y="14"/>
                  </a:lnTo>
                  <a:lnTo>
                    <a:pt x="42" y="22"/>
                  </a:lnTo>
                  <a:lnTo>
                    <a:pt x="36" y="28"/>
                  </a:lnTo>
                  <a:lnTo>
                    <a:pt x="36" y="28"/>
                  </a:lnTo>
                  <a:lnTo>
                    <a:pt x="32" y="30"/>
                  </a:lnTo>
                  <a:lnTo>
                    <a:pt x="26" y="30"/>
                  </a:lnTo>
                  <a:lnTo>
                    <a:pt x="26" y="30"/>
                  </a:lnTo>
                  <a:lnTo>
                    <a:pt x="22" y="30"/>
                  </a:lnTo>
                  <a:lnTo>
                    <a:pt x="22" y="30"/>
                  </a:lnTo>
                  <a:lnTo>
                    <a:pt x="18" y="30"/>
                  </a:lnTo>
                  <a:lnTo>
                    <a:pt x="18" y="30"/>
                  </a:lnTo>
                  <a:lnTo>
                    <a:pt x="14" y="30"/>
                  </a:lnTo>
                  <a:lnTo>
                    <a:pt x="14" y="30"/>
                  </a:lnTo>
                  <a:lnTo>
                    <a:pt x="8" y="32"/>
                  </a:lnTo>
                  <a:lnTo>
                    <a:pt x="4" y="34"/>
                  </a:lnTo>
                  <a:lnTo>
                    <a:pt x="2" y="40"/>
                  </a:lnTo>
                  <a:lnTo>
                    <a:pt x="0" y="44"/>
                  </a:lnTo>
                  <a:lnTo>
                    <a:pt x="0" y="44"/>
                  </a:lnTo>
                  <a:lnTo>
                    <a:pt x="12" y="48"/>
                  </a:lnTo>
                  <a:lnTo>
                    <a:pt x="22" y="48"/>
                  </a:lnTo>
                  <a:lnTo>
                    <a:pt x="22" y="48"/>
                  </a:lnTo>
                  <a:lnTo>
                    <a:pt x="26" y="48"/>
                  </a:lnTo>
                  <a:lnTo>
                    <a:pt x="26" y="48"/>
                  </a:lnTo>
                  <a:lnTo>
                    <a:pt x="32" y="46"/>
                  </a:lnTo>
                  <a:lnTo>
                    <a:pt x="38" y="42"/>
                  </a:lnTo>
                  <a:lnTo>
                    <a:pt x="42" y="36"/>
                  </a:lnTo>
                  <a:lnTo>
                    <a:pt x="48" y="32"/>
                  </a:lnTo>
                  <a:lnTo>
                    <a:pt x="48" y="32"/>
                  </a:lnTo>
                  <a:lnTo>
                    <a:pt x="54" y="30"/>
                  </a:lnTo>
                  <a:lnTo>
                    <a:pt x="58" y="26"/>
                  </a:lnTo>
                  <a:lnTo>
                    <a:pt x="58" y="26"/>
                  </a:lnTo>
                  <a:lnTo>
                    <a:pt x="68" y="16"/>
                  </a:lnTo>
                  <a:lnTo>
                    <a:pt x="72" y="10"/>
                  </a:lnTo>
                  <a:lnTo>
                    <a:pt x="74" y="6"/>
                  </a:lnTo>
                  <a:lnTo>
                    <a:pt x="74" y="6"/>
                  </a:lnTo>
                  <a:lnTo>
                    <a:pt x="72" y="4"/>
                  </a:lnTo>
                  <a:lnTo>
                    <a:pt x="70" y="2"/>
                  </a:lnTo>
                  <a:lnTo>
                    <a:pt x="6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45" name="Freeform 130"/>
            <p:cNvSpPr>
              <a:spLocks/>
            </p:cNvSpPr>
            <p:nvPr/>
          </p:nvSpPr>
          <p:spPr bwMode="auto">
            <a:xfrm>
              <a:off x="2862" y="2600"/>
              <a:ext cx="22" cy="24"/>
            </a:xfrm>
            <a:custGeom>
              <a:avLst/>
              <a:gdLst>
                <a:gd name="T0" fmla="*/ 4 w 22"/>
                <a:gd name="T1" fmla="*/ 0 h 24"/>
                <a:gd name="T2" fmla="*/ 4 w 22"/>
                <a:gd name="T3" fmla="*/ 0 h 24"/>
                <a:gd name="T4" fmla="*/ 2 w 22"/>
                <a:gd name="T5" fmla="*/ 0 h 24"/>
                <a:gd name="T6" fmla="*/ 0 w 22"/>
                <a:gd name="T7" fmla="*/ 4 h 24"/>
                <a:gd name="T8" fmla="*/ 0 w 22"/>
                <a:gd name="T9" fmla="*/ 4 h 24"/>
                <a:gd name="T10" fmla="*/ 0 w 22"/>
                <a:gd name="T11" fmla="*/ 6 h 24"/>
                <a:gd name="T12" fmla="*/ 0 w 22"/>
                <a:gd name="T13" fmla="*/ 10 h 24"/>
                <a:gd name="T14" fmla="*/ 2 w 22"/>
                <a:gd name="T15" fmla="*/ 18 h 24"/>
                <a:gd name="T16" fmla="*/ 2 w 22"/>
                <a:gd name="T17" fmla="*/ 18 h 24"/>
                <a:gd name="T18" fmla="*/ 10 w 22"/>
                <a:gd name="T19" fmla="*/ 22 h 24"/>
                <a:gd name="T20" fmla="*/ 18 w 22"/>
                <a:gd name="T21" fmla="*/ 24 h 24"/>
                <a:gd name="T22" fmla="*/ 18 w 22"/>
                <a:gd name="T23" fmla="*/ 24 h 24"/>
                <a:gd name="T24" fmla="*/ 18 w 22"/>
                <a:gd name="T25" fmla="*/ 24 h 24"/>
                <a:gd name="T26" fmla="*/ 18 w 22"/>
                <a:gd name="T27" fmla="*/ 24 h 24"/>
                <a:gd name="T28" fmla="*/ 20 w 22"/>
                <a:gd name="T29" fmla="*/ 22 h 24"/>
                <a:gd name="T30" fmla="*/ 22 w 22"/>
                <a:gd name="T31" fmla="*/ 20 h 24"/>
                <a:gd name="T32" fmla="*/ 18 w 22"/>
                <a:gd name="T33" fmla="*/ 12 h 24"/>
                <a:gd name="T34" fmla="*/ 12 w 22"/>
                <a:gd name="T35" fmla="*/ 4 h 24"/>
                <a:gd name="T36" fmla="*/ 8 w 22"/>
                <a:gd name="T37" fmla="*/ 2 h 24"/>
                <a:gd name="T38" fmla="*/ 4 w 22"/>
                <a:gd name="T3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4">
                  <a:moveTo>
                    <a:pt x="4" y="0"/>
                  </a:moveTo>
                  <a:lnTo>
                    <a:pt x="4" y="0"/>
                  </a:lnTo>
                  <a:lnTo>
                    <a:pt x="2" y="0"/>
                  </a:lnTo>
                  <a:lnTo>
                    <a:pt x="0" y="4"/>
                  </a:lnTo>
                  <a:lnTo>
                    <a:pt x="0" y="4"/>
                  </a:lnTo>
                  <a:lnTo>
                    <a:pt x="0" y="6"/>
                  </a:lnTo>
                  <a:lnTo>
                    <a:pt x="0" y="10"/>
                  </a:lnTo>
                  <a:lnTo>
                    <a:pt x="2" y="18"/>
                  </a:lnTo>
                  <a:lnTo>
                    <a:pt x="2" y="18"/>
                  </a:lnTo>
                  <a:lnTo>
                    <a:pt x="10" y="22"/>
                  </a:lnTo>
                  <a:lnTo>
                    <a:pt x="18" y="24"/>
                  </a:lnTo>
                  <a:lnTo>
                    <a:pt x="18" y="24"/>
                  </a:lnTo>
                  <a:lnTo>
                    <a:pt x="18" y="24"/>
                  </a:lnTo>
                  <a:lnTo>
                    <a:pt x="18" y="24"/>
                  </a:lnTo>
                  <a:lnTo>
                    <a:pt x="20" y="22"/>
                  </a:lnTo>
                  <a:lnTo>
                    <a:pt x="22" y="20"/>
                  </a:lnTo>
                  <a:lnTo>
                    <a:pt x="18" y="12"/>
                  </a:lnTo>
                  <a:lnTo>
                    <a:pt x="12" y="4"/>
                  </a:lnTo>
                  <a:lnTo>
                    <a:pt x="8" y="2"/>
                  </a:lnTo>
                  <a:lnTo>
                    <a:pt x="4"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46" name="Freeform 131"/>
            <p:cNvSpPr>
              <a:spLocks/>
            </p:cNvSpPr>
            <p:nvPr/>
          </p:nvSpPr>
          <p:spPr bwMode="auto">
            <a:xfrm>
              <a:off x="2862" y="2600"/>
              <a:ext cx="22" cy="24"/>
            </a:xfrm>
            <a:custGeom>
              <a:avLst/>
              <a:gdLst>
                <a:gd name="T0" fmla="*/ 4 w 22"/>
                <a:gd name="T1" fmla="*/ 0 h 24"/>
                <a:gd name="T2" fmla="*/ 4 w 22"/>
                <a:gd name="T3" fmla="*/ 0 h 24"/>
                <a:gd name="T4" fmla="*/ 2 w 22"/>
                <a:gd name="T5" fmla="*/ 0 h 24"/>
                <a:gd name="T6" fmla="*/ 0 w 22"/>
                <a:gd name="T7" fmla="*/ 4 h 24"/>
                <a:gd name="T8" fmla="*/ 0 w 22"/>
                <a:gd name="T9" fmla="*/ 4 h 24"/>
                <a:gd name="T10" fmla="*/ 0 w 22"/>
                <a:gd name="T11" fmla="*/ 6 h 24"/>
                <a:gd name="T12" fmla="*/ 0 w 22"/>
                <a:gd name="T13" fmla="*/ 10 h 24"/>
                <a:gd name="T14" fmla="*/ 2 w 22"/>
                <a:gd name="T15" fmla="*/ 18 h 24"/>
                <a:gd name="T16" fmla="*/ 2 w 22"/>
                <a:gd name="T17" fmla="*/ 18 h 24"/>
                <a:gd name="T18" fmla="*/ 10 w 22"/>
                <a:gd name="T19" fmla="*/ 22 h 24"/>
                <a:gd name="T20" fmla="*/ 18 w 22"/>
                <a:gd name="T21" fmla="*/ 24 h 24"/>
                <a:gd name="T22" fmla="*/ 18 w 22"/>
                <a:gd name="T23" fmla="*/ 24 h 24"/>
                <a:gd name="T24" fmla="*/ 18 w 22"/>
                <a:gd name="T25" fmla="*/ 24 h 24"/>
                <a:gd name="T26" fmla="*/ 18 w 22"/>
                <a:gd name="T27" fmla="*/ 24 h 24"/>
                <a:gd name="T28" fmla="*/ 20 w 22"/>
                <a:gd name="T29" fmla="*/ 22 h 24"/>
                <a:gd name="T30" fmla="*/ 22 w 22"/>
                <a:gd name="T31" fmla="*/ 20 h 24"/>
                <a:gd name="T32" fmla="*/ 18 w 22"/>
                <a:gd name="T33" fmla="*/ 12 h 24"/>
                <a:gd name="T34" fmla="*/ 12 w 22"/>
                <a:gd name="T35" fmla="*/ 4 h 24"/>
                <a:gd name="T36" fmla="*/ 8 w 22"/>
                <a:gd name="T37" fmla="*/ 2 h 24"/>
                <a:gd name="T38" fmla="*/ 4 w 22"/>
                <a:gd name="T3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4">
                  <a:moveTo>
                    <a:pt x="4" y="0"/>
                  </a:moveTo>
                  <a:lnTo>
                    <a:pt x="4" y="0"/>
                  </a:lnTo>
                  <a:lnTo>
                    <a:pt x="2" y="0"/>
                  </a:lnTo>
                  <a:lnTo>
                    <a:pt x="0" y="4"/>
                  </a:lnTo>
                  <a:lnTo>
                    <a:pt x="0" y="4"/>
                  </a:lnTo>
                  <a:lnTo>
                    <a:pt x="0" y="6"/>
                  </a:lnTo>
                  <a:lnTo>
                    <a:pt x="0" y="10"/>
                  </a:lnTo>
                  <a:lnTo>
                    <a:pt x="2" y="18"/>
                  </a:lnTo>
                  <a:lnTo>
                    <a:pt x="2" y="18"/>
                  </a:lnTo>
                  <a:lnTo>
                    <a:pt x="10" y="22"/>
                  </a:lnTo>
                  <a:lnTo>
                    <a:pt x="18" y="24"/>
                  </a:lnTo>
                  <a:lnTo>
                    <a:pt x="18" y="24"/>
                  </a:lnTo>
                  <a:lnTo>
                    <a:pt x="18" y="24"/>
                  </a:lnTo>
                  <a:lnTo>
                    <a:pt x="18" y="24"/>
                  </a:lnTo>
                  <a:lnTo>
                    <a:pt x="20" y="22"/>
                  </a:lnTo>
                  <a:lnTo>
                    <a:pt x="22" y="20"/>
                  </a:lnTo>
                  <a:lnTo>
                    <a:pt x="18" y="12"/>
                  </a:lnTo>
                  <a:lnTo>
                    <a:pt x="12" y="4"/>
                  </a:lnTo>
                  <a:lnTo>
                    <a:pt x="8" y="2"/>
                  </a:lnTo>
                  <a:lnTo>
                    <a:pt x="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47" name="Freeform 132"/>
            <p:cNvSpPr>
              <a:spLocks/>
            </p:cNvSpPr>
            <p:nvPr/>
          </p:nvSpPr>
          <p:spPr bwMode="auto">
            <a:xfrm>
              <a:off x="2920" y="2664"/>
              <a:ext cx="22" cy="14"/>
            </a:xfrm>
            <a:custGeom>
              <a:avLst/>
              <a:gdLst>
                <a:gd name="T0" fmla="*/ 0 w 22"/>
                <a:gd name="T1" fmla="*/ 0 h 14"/>
                <a:gd name="T2" fmla="*/ 0 w 22"/>
                <a:gd name="T3" fmla="*/ 0 h 14"/>
                <a:gd name="T4" fmla="*/ 0 w 22"/>
                <a:gd name="T5" fmla="*/ 0 h 14"/>
                <a:gd name="T6" fmla="*/ 0 w 22"/>
                <a:gd name="T7" fmla="*/ 0 h 14"/>
                <a:gd name="T8" fmla="*/ 0 w 22"/>
                <a:gd name="T9" fmla="*/ 4 h 14"/>
                <a:gd name="T10" fmla="*/ 4 w 22"/>
                <a:gd name="T11" fmla="*/ 8 h 14"/>
                <a:gd name="T12" fmla="*/ 10 w 22"/>
                <a:gd name="T13" fmla="*/ 12 h 14"/>
                <a:gd name="T14" fmla="*/ 14 w 22"/>
                <a:gd name="T15" fmla="*/ 14 h 14"/>
                <a:gd name="T16" fmla="*/ 14 w 22"/>
                <a:gd name="T17" fmla="*/ 14 h 14"/>
                <a:gd name="T18" fmla="*/ 18 w 22"/>
                <a:gd name="T19" fmla="*/ 14 h 14"/>
                <a:gd name="T20" fmla="*/ 18 w 22"/>
                <a:gd name="T21" fmla="*/ 14 h 14"/>
                <a:gd name="T22" fmla="*/ 20 w 22"/>
                <a:gd name="T23" fmla="*/ 12 h 14"/>
                <a:gd name="T24" fmla="*/ 22 w 22"/>
                <a:gd name="T25" fmla="*/ 8 h 14"/>
                <a:gd name="T26" fmla="*/ 20 w 22"/>
                <a:gd name="T27" fmla="*/ 6 h 14"/>
                <a:gd name="T28" fmla="*/ 16 w 22"/>
                <a:gd name="T29" fmla="*/ 4 h 14"/>
                <a:gd name="T30" fmla="*/ 8 w 22"/>
                <a:gd name="T31" fmla="*/ 0 h 14"/>
                <a:gd name="T32" fmla="*/ 0 w 22"/>
                <a:gd name="T33"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 h="14">
                  <a:moveTo>
                    <a:pt x="0" y="0"/>
                  </a:moveTo>
                  <a:lnTo>
                    <a:pt x="0" y="0"/>
                  </a:lnTo>
                  <a:lnTo>
                    <a:pt x="0" y="0"/>
                  </a:lnTo>
                  <a:lnTo>
                    <a:pt x="0" y="0"/>
                  </a:lnTo>
                  <a:lnTo>
                    <a:pt x="0" y="4"/>
                  </a:lnTo>
                  <a:lnTo>
                    <a:pt x="4" y="8"/>
                  </a:lnTo>
                  <a:lnTo>
                    <a:pt x="10" y="12"/>
                  </a:lnTo>
                  <a:lnTo>
                    <a:pt x="14" y="14"/>
                  </a:lnTo>
                  <a:lnTo>
                    <a:pt x="14" y="14"/>
                  </a:lnTo>
                  <a:lnTo>
                    <a:pt x="18" y="14"/>
                  </a:lnTo>
                  <a:lnTo>
                    <a:pt x="18" y="14"/>
                  </a:lnTo>
                  <a:lnTo>
                    <a:pt x="20" y="12"/>
                  </a:lnTo>
                  <a:lnTo>
                    <a:pt x="22" y="8"/>
                  </a:lnTo>
                  <a:lnTo>
                    <a:pt x="20" y="6"/>
                  </a:lnTo>
                  <a:lnTo>
                    <a:pt x="16" y="4"/>
                  </a:lnTo>
                  <a:lnTo>
                    <a:pt x="8" y="0"/>
                  </a:lnTo>
                  <a:lnTo>
                    <a:pt x="0"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48" name="Freeform 133"/>
            <p:cNvSpPr>
              <a:spLocks/>
            </p:cNvSpPr>
            <p:nvPr/>
          </p:nvSpPr>
          <p:spPr bwMode="auto">
            <a:xfrm>
              <a:off x="2920" y="2664"/>
              <a:ext cx="22" cy="14"/>
            </a:xfrm>
            <a:custGeom>
              <a:avLst/>
              <a:gdLst>
                <a:gd name="T0" fmla="*/ 0 w 22"/>
                <a:gd name="T1" fmla="*/ 0 h 14"/>
                <a:gd name="T2" fmla="*/ 0 w 22"/>
                <a:gd name="T3" fmla="*/ 0 h 14"/>
                <a:gd name="T4" fmla="*/ 0 w 22"/>
                <a:gd name="T5" fmla="*/ 0 h 14"/>
                <a:gd name="T6" fmla="*/ 0 w 22"/>
                <a:gd name="T7" fmla="*/ 0 h 14"/>
                <a:gd name="T8" fmla="*/ 0 w 22"/>
                <a:gd name="T9" fmla="*/ 4 h 14"/>
                <a:gd name="T10" fmla="*/ 4 w 22"/>
                <a:gd name="T11" fmla="*/ 8 h 14"/>
                <a:gd name="T12" fmla="*/ 10 w 22"/>
                <a:gd name="T13" fmla="*/ 12 h 14"/>
                <a:gd name="T14" fmla="*/ 14 w 22"/>
                <a:gd name="T15" fmla="*/ 14 h 14"/>
                <a:gd name="T16" fmla="*/ 14 w 22"/>
                <a:gd name="T17" fmla="*/ 14 h 14"/>
                <a:gd name="T18" fmla="*/ 18 w 22"/>
                <a:gd name="T19" fmla="*/ 14 h 14"/>
                <a:gd name="T20" fmla="*/ 18 w 22"/>
                <a:gd name="T21" fmla="*/ 14 h 14"/>
                <a:gd name="T22" fmla="*/ 20 w 22"/>
                <a:gd name="T23" fmla="*/ 12 h 14"/>
                <a:gd name="T24" fmla="*/ 22 w 22"/>
                <a:gd name="T25" fmla="*/ 8 h 14"/>
                <a:gd name="T26" fmla="*/ 20 w 22"/>
                <a:gd name="T27" fmla="*/ 6 h 14"/>
                <a:gd name="T28" fmla="*/ 16 w 22"/>
                <a:gd name="T29" fmla="*/ 4 h 14"/>
                <a:gd name="T30" fmla="*/ 8 w 22"/>
                <a:gd name="T31" fmla="*/ 0 h 14"/>
                <a:gd name="T32" fmla="*/ 0 w 22"/>
                <a:gd name="T33"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 h="14">
                  <a:moveTo>
                    <a:pt x="0" y="0"/>
                  </a:moveTo>
                  <a:lnTo>
                    <a:pt x="0" y="0"/>
                  </a:lnTo>
                  <a:lnTo>
                    <a:pt x="0" y="0"/>
                  </a:lnTo>
                  <a:lnTo>
                    <a:pt x="0" y="0"/>
                  </a:lnTo>
                  <a:lnTo>
                    <a:pt x="0" y="4"/>
                  </a:lnTo>
                  <a:lnTo>
                    <a:pt x="4" y="8"/>
                  </a:lnTo>
                  <a:lnTo>
                    <a:pt x="10" y="12"/>
                  </a:lnTo>
                  <a:lnTo>
                    <a:pt x="14" y="14"/>
                  </a:lnTo>
                  <a:lnTo>
                    <a:pt x="14" y="14"/>
                  </a:lnTo>
                  <a:lnTo>
                    <a:pt x="18" y="14"/>
                  </a:lnTo>
                  <a:lnTo>
                    <a:pt x="18" y="14"/>
                  </a:lnTo>
                  <a:lnTo>
                    <a:pt x="20" y="12"/>
                  </a:lnTo>
                  <a:lnTo>
                    <a:pt x="22" y="8"/>
                  </a:lnTo>
                  <a:lnTo>
                    <a:pt x="20" y="6"/>
                  </a:lnTo>
                  <a:lnTo>
                    <a:pt x="16" y="4"/>
                  </a:lnTo>
                  <a:lnTo>
                    <a:pt x="8"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49" name="Freeform 134"/>
            <p:cNvSpPr>
              <a:spLocks/>
            </p:cNvSpPr>
            <p:nvPr/>
          </p:nvSpPr>
          <p:spPr bwMode="auto">
            <a:xfrm>
              <a:off x="2978" y="2850"/>
              <a:ext cx="30" cy="32"/>
            </a:xfrm>
            <a:custGeom>
              <a:avLst/>
              <a:gdLst>
                <a:gd name="T0" fmla="*/ 4 w 30"/>
                <a:gd name="T1" fmla="*/ 0 h 32"/>
                <a:gd name="T2" fmla="*/ 4 w 30"/>
                <a:gd name="T3" fmla="*/ 0 h 32"/>
                <a:gd name="T4" fmla="*/ 2 w 30"/>
                <a:gd name="T5" fmla="*/ 2 h 32"/>
                <a:gd name="T6" fmla="*/ 0 w 30"/>
                <a:gd name="T7" fmla="*/ 4 h 32"/>
                <a:gd name="T8" fmla="*/ 0 w 30"/>
                <a:gd name="T9" fmla="*/ 4 h 32"/>
                <a:gd name="T10" fmla="*/ 0 w 30"/>
                <a:gd name="T11" fmla="*/ 8 h 32"/>
                <a:gd name="T12" fmla="*/ 2 w 30"/>
                <a:gd name="T13" fmla="*/ 12 h 32"/>
                <a:gd name="T14" fmla="*/ 8 w 30"/>
                <a:gd name="T15" fmla="*/ 16 h 32"/>
                <a:gd name="T16" fmla="*/ 8 w 30"/>
                <a:gd name="T17" fmla="*/ 16 h 32"/>
                <a:gd name="T18" fmla="*/ 14 w 30"/>
                <a:gd name="T19" fmla="*/ 24 h 32"/>
                <a:gd name="T20" fmla="*/ 16 w 30"/>
                <a:gd name="T21" fmla="*/ 28 h 32"/>
                <a:gd name="T22" fmla="*/ 18 w 30"/>
                <a:gd name="T23" fmla="*/ 32 h 32"/>
                <a:gd name="T24" fmla="*/ 18 w 30"/>
                <a:gd name="T25" fmla="*/ 32 h 32"/>
                <a:gd name="T26" fmla="*/ 24 w 30"/>
                <a:gd name="T27" fmla="*/ 32 h 32"/>
                <a:gd name="T28" fmla="*/ 24 w 30"/>
                <a:gd name="T29" fmla="*/ 32 h 32"/>
                <a:gd name="T30" fmla="*/ 28 w 30"/>
                <a:gd name="T31" fmla="*/ 32 h 32"/>
                <a:gd name="T32" fmla="*/ 30 w 30"/>
                <a:gd name="T33" fmla="*/ 30 h 32"/>
                <a:gd name="T34" fmla="*/ 30 w 30"/>
                <a:gd name="T35" fmla="*/ 28 h 32"/>
                <a:gd name="T36" fmla="*/ 30 w 30"/>
                <a:gd name="T37" fmla="*/ 24 h 32"/>
                <a:gd name="T38" fmla="*/ 30 w 30"/>
                <a:gd name="T39" fmla="*/ 24 h 32"/>
                <a:gd name="T40" fmla="*/ 24 w 30"/>
                <a:gd name="T41" fmla="*/ 16 h 32"/>
                <a:gd name="T42" fmla="*/ 16 w 30"/>
                <a:gd name="T43" fmla="*/ 8 h 32"/>
                <a:gd name="T44" fmla="*/ 16 w 30"/>
                <a:gd name="T45" fmla="*/ 8 h 32"/>
                <a:gd name="T46" fmla="*/ 12 w 30"/>
                <a:gd name="T47" fmla="*/ 4 h 32"/>
                <a:gd name="T48" fmla="*/ 8 w 30"/>
                <a:gd name="T49" fmla="*/ 2 h 32"/>
                <a:gd name="T50" fmla="*/ 4 w 30"/>
                <a:gd name="T51"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0" h="32">
                  <a:moveTo>
                    <a:pt x="4" y="0"/>
                  </a:moveTo>
                  <a:lnTo>
                    <a:pt x="4" y="0"/>
                  </a:lnTo>
                  <a:lnTo>
                    <a:pt x="2" y="2"/>
                  </a:lnTo>
                  <a:lnTo>
                    <a:pt x="0" y="4"/>
                  </a:lnTo>
                  <a:lnTo>
                    <a:pt x="0" y="4"/>
                  </a:lnTo>
                  <a:lnTo>
                    <a:pt x="0" y="8"/>
                  </a:lnTo>
                  <a:lnTo>
                    <a:pt x="2" y="12"/>
                  </a:lnTo>
                  <a:lnTo>
                    <a:pt x="8" y="16"/>
                  </a:lnTo>
                  <a:lnTo>
                    <a:pt x="8" y="16"/>
                  </a:lnTo>
                  <a:lnTo>
                    <a:pt x="14" y="24"/>
                  </a:lnTo>
                  <a:lnTo>
                    <a:pt x="16" y="28"/>
                  </a:lnTo>
                  <a:lnTo>
                    <a:pt x="18" y="32"/>
                  </a:lnTo>
                  <a:lnTo>
                    <a:pt x="18" y="32"/>
                  </a:lnTo>
                  <a:lnTo>
                    <a:pt x="24" y="32"/>
                  </a:lnTo>
                  <a:lnTo>
                    <a:pt x="24" y="32"/>
                  </a:lnTo>
                  <a:lnTo>
                    <a:pt x="28" y="32"/>
                  </a:lnTo>
                  <a:lnTo>
                    <a:pt x="30" y="30"/>
                  </a:lnTo>
                  <a:lnTo>
                    <a:pt x="30" y="28"/>
                  </a:lnTo>
                  <a:lnTo>
                    <a:pt x="30" y="24"/>
                  </a:lnTo>
                  <a:lnTo>
                    <a:pt x="30" y="24"/>
                  </a:lnTo>
                  <a:lnTo>
                    <a:pt x="24" y="16"/>
                  </a:lnTo>
                  <a:lnTo>
                    <a:pt x="16" y="8"/>
                  </a:lnTo>
                  <a:lnTo>
                    <a:pt x="16" y="8"/>
                  </a:lnTo>
                  <a:lnTo>
                    <a:pt x="12" y="4"/>
                  </a:lnTo>
                  <a:lnTo>
                    <a:pt x="8" y="2"/>
                  </a:lnTo>
                  <a:lnTo>
                    <a:pt x="4"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50" name="Freeform 135"/>
            <p:cNvSpPr>
              <a:spLocks/>
            </p:cNvSpPr>
            <p:nvPr/>
          </p:nvSpPr>
          <p:spPr bwMode="auto">
            <a:xfrm>
              <a:off x="2978" y="2850"/>
              <a:ext cx="30" cy="32"/>
            </a:xfrm>
            <a:custGeom>
              <a:avLst/>
              <a:gdLst>
                <a:gd name="T0" fmla="*/ 4 w 30"/>
                <a:gd name="T1" fmla="*/ 0 h 32"/>
                <a:gd name="T2" fmla="*/ 4 w 30"/>
                <a:gd name="T3" fmla="*/ 0 h 32"/>
                <a:gd name="T4" fmla="*/ 2 w 30"/>
                <a:gd name="T5" fmla="*/ 2 h 32"/>
                <a:gd name="T6" fmla="*/ 0 w 30"/>
                <a:gd name="T7" fmla="*/ 4 h 32"/>
                <a:gd name="T8" fmla="*/ 0 w 30"/>
                <a:gd name="T9" fmla="*/ 4 h 32"/>
                <a:gd name="T10" fmla="*/ 0 w 30"/>
                <a:gd name="T11" fmla="*/ 8 h 32"/>
                <a:gd name="T12" fmla="*/ 2 w 30"/>
                <a:gd name="T13" fmla="*/ 12 h 32"/>
                <a:gd name="T14" fmla="*/ 8 w 30"/>
                <a:gd name="T15" fmla="*/ 16 h 32"/>
                <a:gd name="T16" fmla="*/ 8 w 30"/>
                <a:gd name="T17" fmla="*/ 16 h 32"/>
                <a:gd name="T18" fmla="*/ 14 w 30"/>
                <a:gd name="T19" fmla="*/ 24 h 32"/>
                <a:gd name="T20" fmla="*/ 16 w 30"/>
                <a:gd name="T21" fmla="*/ 28 h 32"/>
                <a:gd name="T22" fmla="*/ 18 w 30"/>
                <a:gd name="T23" fmla="*/ 32 h 32"/>
                <a:gd name="T24" fmla="*/ 18 w 30"/>
                <a:gd name="T25" fmla="*/ 32 h 32"/>
                <a:gd name="T26" fmla="*/ 24 w 30"/>
                <a:gd name="T27" fmla="*/ 32 h 32"/>
                <a:gd name="T28" fmla="*/ 24 w 30"/>
                <a:gd name="T29" fmla="*/ 32 h 32"/>
                <a:gd name="T30" fmla="*/ 28 w 30"/>
                <a:gd name="T31" fmla="*/ 32 h 32"/>
                <a:gd name="T32" fmla="*/ 30 w 30"/>
                <a:gd name="T33" fmla="*/ 30 h 32"/>
                <a:gd name="T34" fmla="*/ 30 w 30"/>
                <a:gd name="T35" fmla="*/ 28 h 32"/>
                <a:gd name="T36" fmla="*/ 30 w 30"/>
                <a:gd name="T37" fmla="*/ 24 h 32"/>
                <a:gd name="T38" fmla="*/ 30 w 30"/>
                <a:gd name="T39" fmla="*/ 24 h 32"/>
                <a:gd name="T40" fmla="*/ 24 w 30"/>
                <a:gd name="T41" fmla="*/ 16 h 32"/>
                <a:gd name="T42" fmla="*/ 16 w 30"/>
                <a:gd name="T43" fmla="*/ 8 h 32"/>
                <a:gd name="T44" fmla="*/ 16 w 30"/>
                <a:gd name="T45" fmla="*/ 8 h 32"/>
                <a:gd name="T46" fmla="*/ 12 w 30"/>
                <a:gd name="T47" fmla="*/ 4 h 32"/>
                <a:gd name="T48" fmla="*/ 8 w 30"/>
                <a:gd name="T49" fmla="*/ 2 h 32"/>
                <a:gd name="T50" fmla="*/ 4 w 30"/>
                <a:gd name="T51"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0" h="32">
                  <a:moveTo>
                    <a:pt x="4" y="0"/>
                  </a:moveTo>
                  <a:lnTo>
                    <a:pt x="4" y="0"/>
                  </a:lnTo>
                  <a:lnTo>
                    <a:pt x="2" y="2"/>
                  </a:lnTo>
                  <a:lnTo>
                    <a:pt x="0" y="4"/>
                  </a:lnTo>
                  <a:lnTo>
                    <a:pt x="0" y="4"/>
                  </a:lnTo>
                  <a:lnTo>
                    <a:pt x="0" y="8"/>
                  </a:lnTo>
                  <a:lnTo>
                    <a:pt x="2" y="12"/>
                  </a:lnTo>
                  <a:lnTo>
                    <a:pt x="8" y="16"/>
                  </a:lnTo>
                  <a:lnTo>
                    <a:pt x="8" y="16"/>
                  </a:lnTo>
                  <a:lnTo>
                    <a:pt x="14" y="24"/>
                  </a:lnTo>
                  <a:lnTo>
                    <a:pt x="16" y="28"/>
                  </a:lnTo>
                  <a:lnTo>
                    <a:pt x="18" y="32"/>
                  </a:lnTo>
                  <a:lnTo>
                    <a:pt x="18" y="32"/>
                  </a:lnTo>
                  <a:lnTo>
                    <a:pt x="24" y="32"/>
                  </a:lnTo>
                  <a:lnTo>
                    <a:pt x="24" y="32"/>
                  </a:lnTo>
                  <a:lnTo>
                    <a:pt x="28" y="32"/>
                  </a:lnTo>
                  <a:lnTo>
                    <a:pt x="30" y="30"/>
                  </a:lnTo>
                  <a:lnTo>
                    <a:pt x="30" y="28"/>
                  </a:lnTo>
                  <a:lnTo>
                    <a:pt x="30" y="24"/>
                  </a:lnTo>
                  <a:lnTo>
                    <a:pt x="30" y="24"/>
                  </a:lnTo>
                  <a:lnTo>
                    <a:pt x="24" y="16"/>
                  </a:lnTo>
                  <a:lnTo>
                    <a:pt x="16" y="8"/>
                  </a:lnTo>
                  <a:lnTo>
                    <a:pt x="16" y="8"/>
                  </a:lnTo>
                  <a:lnTo>
                    <a:pt x="12" y="4"/>
                  </a:lnTo>
                  <a:lnTo>
                    <a:pt x="8" y="2"/>
                  </a:lnTo>
                  <a:lnTo>
                    <a:pt x="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51" name="Freeform 136"/>
            <p:cNvSpPr>
              <a:spLocks/>
            </p:cNvSpPr>
            <p:nvPr/>
          </p:nvSpPr>
          <p:spPr bwMode="auto">
            <a:xfrm>
              <a:off x="3184" y="2780"/>
              <a:ext cx="12" cy="16"/>
            </a:xfrm>
            <a:custGeom>
              <a:avLst/>
              <a:gdLst>
                <a:gd name="T0" fmla="*/ 8 w 12"/>
                <a:gd name="T1" fmla="*/ 0 h 16"/>
                <a:gd name="T2" fmla="*/ 8 w 12"/>
                <a:gd name="T3" fmla="*/ 0 h 16"/>
                <a:gd name="T4" fmla="*/ 4 w 12"/>
                <a:gd name="T5" fmla="*/ 2 h 16"/>
                <a:gd name="T6" fmla="*/ 4 w 12"/>
                <a:gd name="T7" fmla="*/ 2 h 16"/>
                <a:gd name="T8" fmla="*/ 2 w 12"/>
                <a:gd name="T9" fmla="*/ 4 h 16"/>
                <a:gd name="T10" fmla="*/ 0 w 12"/>
                <a:gd name="T11" fmla="*/ 6 h 16"/>
                <a:gd name="T12" fmla="*/ 0 w 12"/>
                <a:gd name="T13" fmla="*/ 10 h 16"/>
                <a:gd name="T14" fmla="*/ 2 w 12"/>
                <a:gd name="T15" fmla="*/ 12 h 16"/>
                <a:gd name="T16" fmla="*/ 2 w 12"/>
                <a:gd name="T17" fmla="*/ 12 h 16"/>
                <a:gd name="T18" fmla="*/ 4 w 12"/>
                <a:gd name="T19" fmla="*/ 16 h 16"/>
                <a:gd name="T20" fmla="*/ 6 w 12"/>
                <a:gd name="T21" fmla="*/ 16 h 16"/>
                <a:gd name="T22" fmla="*/ 6 w 12"/>
                <a:gd name="T23" fmla="*/ 16 h 16"/>
                <a:gd name="T24" fmla="*/ 8 w 12"/>
                <a:gd name="T25" fmla="*/ 16 h 16"/>
                <a:gd name="T26" fmla="*/ 10 w 12"/>
                <a:gd name="T27" fmla="*/ 14 h 16"/>
                <a:gd name="T28" fmla="*/ 12 w 12"/>
                <a:gd name="T29" fmla="*/ 8 h 16"/>
                <a:gd name="T30" fmla="*/ 12 w 12"/>
                <a:gd name="T31" fmla="*/ 8 h 16"/>
                <a:gd name="T32" fmla="*/ 12 w 12"/>
                <a:gd name="T33" fmla="*/ 2 h 16"/>
                <a:gd name="T34" fmla="*/ 10 w 12"/>
                <a:gd name="T35" fmla="*/ 0 h 16"/>
                <a:gd name="T36" fmla="*/ 8 w 12"/>
                <a:gd name="T37"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 h="16">
                  <a:moveTo>
                    <a:pt x="8" y="0"/>
                  </a:moveTo>
                  <a:lnTo>
                    <a:pt x="8" y="0"/>
                  </a:lnTo>
                  <a:lnTo>
                    <a:pt x="4" y="2"/>
                  </a:lnTo>
                  <a:lnTo>
                    <a:pt x="4" y="2"/>
                  </a:lnTo>
                  <a:lnTo>
                    <a:pt x="2" y="4"/>
                  </a:lnTo>
                  <a:lnTo>
                    <a:pt x="0" y="6"/>
                  </a:lnTo>
                  <a:lnTo>
                    <a:pt x="0" y="10"/>
                  </a:lnTo>
                  <a:lnTo>
                    <a:pt x="2" y="12"/>
                  </a:lnTo>
                  <a:lnTo>
                    <a:pt x="2" y="12"/>
                  </a:lnTo>
                  <a:lnTo>
                    <a:pt x="4" y="16"/>
                  </a:lnTo>
                  <a:lnTo>
                    <a:pt x="6" y="16"/>
                  </a:lnTo>
                  <a:lnTo>
                    <a:pt x="6" y="16"/>
                  </a:lnTo>
                  <a:lnTo>
                    <a:pt x="8" y="16"/>
                  </a:lnTo>
                  <a:lnTo>
                    <a:pt x="10" y="14"/>
                  </a:lnTo>
                  <a:lnTo>
                    <a:pt x="12" y="8"/>
                  </a:lnTo>
                  <a:lnTo>
                    <a:pt x="12" y="8"/>
                  </a:lnTo>
                  <a:lnTo>
                    <a:pt x="12" y="2"/>
                  </a:lnTo>
                  <a:lnTo>
                    <a:pt x="10" y="0"/>
                  </a:lnTo>
                  <a:lnTo>
                    <a:pt x="8"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52" name="Freeform 137"/>
            <p:cNvSpPr>
              <a:spLocks/>
            </p:cNvSpPr>
            <p:nvPr/>
          </p:nvSpPr>
          <p:spPr bwMode="auto">
            <a:xfrm>
              <a:off x="3184" y="2780"/>
              <a:ext cx="12" cy="16"/>
            </a:xfrm>
            <a:custGeom>
              <a:avLst/>
              <a:gdLst>
                <a:gd name="T0" fmla="*/ 8 w 12"/>
                <a:gd name="T1" fmla="*/ 0 h 16"/>
                <a:gd name="T2" fmla="*/ 8 w 12"/>
                <a:gd name="T3" fmla="*/ 0 h 16"/>
                <a:gd name="T4" fmla="*/ 4 w 12"/>
                <a:gd name="T5" fmla="*/ 2 h 16"/>
                <a:gd name="T6" fmla="*/ 4 w 12"/>
                <a:gd name="T7" fmla="*/ 2 h 16"/>
                <a:gd name="T8" fmla="*/ 2 w 12"/>
                <a:gd name="T9" fmla="*/ 4 h 16"/>
                <a:gd name="T10" fmla="*/ 0 w 12"/>
                <a:gd name="T11" fmla="*/ 6 h 16"/>
                <a:gd name="T12" fmla="*/ 0 w 12"/>
                <a:gd name="T13" fmla="*/ 10 h 16"/>
                <a:gd name="T14" fmla="*/ 2 w 12"/>
                <a:gd name="T15" fmla="*/ 12 h 16"/>
                <a:gd name="T16" fmla="*/ 2 w 12"/>
                <a:gd name="T17" fmla="*/ 12 h 16"/>
                <a:gd name="T18" fmla="*/ 4 w 12"/>
                <a:gd name="T19" fmla="*/ 16 h 16"/>
                <a:gd name="T20" fmla="*/ 6 w 12"/>
                <a:gd name="T21" fmla="*/ 16 h 16"/>
                <a:gd name="T22" fmla="*/ 6 w 12"/>
                <a:gd name="T23" fmla="*/ 16 h 16"/>
                <a:gd name="T24" fmla="*/ 8 w 12"/>
                <a:gd name="T25" fmla="*/ 16 h 16"/>
                <a:gd name="T26" fmla="*/ 10 w 12"/>
                <a:gd name="T27" fmla="*/ 14 h 16"/>
                <a:gd name="T28" fmla="*/ 12 w 12"/>
                <a:gd name="T29" fmla="*/ 8 h 16"/>
                <a:gd name="T30" fmla="*/ 12 w 12"/>
                <a:gd name="T31" fmla="*/ 8 h 16"/>
                <a:gd name="T32" fmla="*/ 12 w 12"/>
                <a:gd name="T33" fmla="*/ 2 h 16"/>
                <a:gd name="T34" fmla="*/ 10 w 12"/>
                <a:gd name="T35" fmla="*/ 0 h 16"/>
                <a:gd name="T36" fmla="*/ 8 w 12"/>
                <a:gd name="T37"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 h="16">
                  <a:moveTo>
                    <a:pt x="8" y="0"/>
                  </a:moveTo>
                  <a:lnTo>
                    <a:pt x="8" y="0"/>
                  </a:lnTo>
                  <a:lnTo>
                    <a:pt x="4" y="2"/>
                  </a:lnTo>
                  <a:lnTo>
                    <a:pt x="4" y="2"/>
                  </a:lnTo>
                  <a:lnTo>
                    <a:pt x="2" y="4"/>
                  </a:lnTo>
                  <a:lnTo>
                    <a:pt x="0" y="6"/>
                  </a:lnTo>
                  <a:lnTo>
                    <a:pt x="0" y="10"/>
                  </a:lnTo>
                  <a:lnTo>
                    <a:pt x="2" y="12"/>
                  </a:lnTo>
                  <a:lnTo>
                    <a:pt x="2" y="12"/>
                  </a:lnTo>
                  <a:lnTo>
                    <a:pt x="4" y="16"/>
                  </a:lnTo>
                  <a:lnTo>
                    <a:pt x="6" y="16"/>
                  </a:lnTo>
                  <a:lnTo>
                    <a:pt x="6" y="16"/>
                  </a:lnTo>
                  <a:lnTo>
                    <a:pt x="8" y="16"/>
                  </a:lnTo>
                  <a:lnTo>
                    <a:pt x="10" y="14"/>
                  </a:lnTo>
                  <a:lnTo>
                    <a:pt x="12" y="8"/>
                  </a:lnTo>
                  <a:lnTo>
                    <a:pt x="12" y="8"/>
                  </a:lnTo>
                  <a:lnTo>
                    <a:pt x="12" y="2"/>
                  </a:lnTo>
                  <a:lnTo>
                    <a:pt x="10" y="0"/>
                  </a:lnTo>
                  <a:lnTo>
                    <a:pt x="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53" name="Freeform 138"/>
            <p:cNvSpPr>
              <a:spLocks/>
            </p:cNvSpPr>
            <p:nvPr/>
          </p:nvSpPr>
          <p:spPr bwMode="auto">
            <a:xfrm>
              <a:off x="3156" y="2800"/>
              <a:ext cx="24" cy="30"/>
            </a:xfrm>
            <a:custGeom>
              <a:avLst/>
              <a:gdLst>
                <a:gd name="T0" fmla="*/ 14 w 24"/>
                <a:gd name="T1" fmla="*/ 0 h 30"/>
                <a:gd name="T2" fmla="*/ 14 w 24"/>
                <a:gd name="T3" fmla="*/ 0 h 30"/>
                <a:gd name="T4" fmla="*/ 10 w 24"/>
                <a:gd name="T5" fmla="*/ 0 h 30"/>
                <a:gd name="T6" fmla="*/ 4 w 24"/>
                <a:gd name="T7" fmla="*/ 4 h 30"/>
                <a:gd name="T8" fmla="*/ 2 w 24"/>
                <a:gd name="T9" fmla="*/ 8 h 30"/>
                <a:gd name="T10" fmla="*/ 0 w 24"/>
                <a:gd name="T11" fmla="*/ 12 h 30"/>
                <a:gd name="T12" fmla="*/ 0 w 24"/>
                <a:gd name="T13" fmla="*/ 12 h 30"/>
                <a:gd name="T14" fmla="*/ 4 w 24"/>
                <a:gd name="T15" fmla="*/ 26 h 30"/>
                <a:gd name="T16" fmla="*/ 4 w 24"/>
                <a:gd name="T17" fmla="*/ 26 h 30"/>
                <a:gd name="T18" fmla="*/ 6 w 24"/>
                <a:gd name="T19" fmla="*/ 30 h 30"/>
                <a:gd name="T20" fmla="*/ 6 w 24"/>
                <a:gd name="T21" fmla="*/ 30 h 30"/>
                <a:gd name="T22" fmla="*/ 6 w 24"/>
                <a:gd name="T23" fmla="*/ 30 h 30"/>
                <a:gd name="T24" fmla="*/ 10 w 24"/>
                <a:gd name="T25" fmla="*/ 30 h 30"/>
                <a:gd name="T26" fmla="*/ 10 w 24"/>
                <a:gd name="T27" fmla="*/ 30 h 30"/>
                <a:gd name="T28" fmla="*/ 18 w 24"/>
                <a:gd name="T29" fmla="*/ 24 h 30"/>
                <a:gd name="T30" fmla="*/ 22 w 24"/>
                <a:gd name="T31" fmla="*/ 18 h 30"/>
                <a:gd name="T32" fmla="*/ 24 w 24"/>
                <a:gd name="T33" fmla="*/ 8 h 30"/>
                <a:gd name="T34" fmla="*/ 24 w 24"/>
                <a:gd name="T35" fmla="*/ 6 h 30"/>
                <a:gd name="T36" fmla="*/ 22 w 24"/>
                <a:gd name="T37" fmla="*/ 2 h 30"/>
                <a:gd name="T38" fmla="*/ 22 w 24"/>
                <a:gd name="T39" fmla="*/ 2 h 30"/>
                <a:gd name="T40" fmla="*/ 18 w 24"/>
                <a:gd name="T41" fmla="*/ 0 h 30"/>
                <a:gd name="T42" fmla="*/ 14 w 24"/>
                <a:gd name="T43"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4" h="30">
                  <a:moveTo>
                    <a:pt x="14" y="0"/>
                  </a:moveTo>
                  <a:lnTo>
                    <a:pt x="14" y="0"/>
                  </a:lnTo>
                  <a:lnTo>
                    <a:pt x="10" y="0"/>
                  </a:lnTo>
                  <a:lnTo>
                    <a:pt x="4" y="4"/>
                  </a:lnTo>
                  <a:lnTo>
                    <a:pt x="2" y="8"/>
                  </a:lnTo>
                  <a:lnTo>
                    <a:pt x="0" y="12"/>
                  </a:lnTo>
                  <a:lnTo>
                    <a:pt x="0" y="12"/>
                  </a:lnTo>
                  <a:lnTo>
                    <a:pt x="4" y="26"/>
                  </a:lnTo>
                  <a:lnTo>
                    <a:pt x="4" y="26"/>
                  </a:lnTo>
                  <a:lnTo>
                    <a:pt x="6" y="30"/>
                  </a:lnTo>
                  <a:lnTo>
                    <a:pt x="6" y="30"/>
                  </a:lnTo>
                  <a:lnTo>
                    <a:pt x="6" y="30"/>
                  </a:lnTo>
                  <a:lnTo>
                    <a:pt x="10" y="30"/>
                  </a:lnTo>
                  <a:lnTo>
                    <a:pt x="10" y="30"/>
                  </a:lnTo>
                  <a:lnTo>
                    <a:pt x="18" y="24"/>
                  </a:lnTo>
                  <a:lnTo>
                    <a:pt x="22" y="18"/>
                  </a:lnTo>
                  <a:lnTo>
                    <a:pt x="24" y="8"/>
                  </a:lnTo>
                  <a:lnTo>
                    <a:pt x="24" y="6"/>
                  </a:lnTo>
                  <a:lnTo>
                    <a:pt x="22" y="2"/>
                  </a:lnTo>
                  <a:lnTo>
                    <a:pt x="22" y="2"/>
                  </a:lnTo>
                  <a:lnTo>
                    <a:pt x="18" y="0"/>
                  </a:lnTo>
                  <a:lnTo>
                    <a:pt x="14"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54" name="Freeform 139"/>
            <p:cNvSpPr>
              <a:spLocks/>
            </p:cNvSpPr>
            <p:nvPr/>
          </p:nvSpPr>
          <p:spPr bwMode="auto">
            <a:xfrm>
              <a:off x="3156" y="2800"/>
              <a:ext cx="24" cy="30"/>
            </a:xfrm>
            <a:custGeom>
              <a:avLst/>
              <a:gdLst>
                <a:gd name="T0" fmla="*/ 14 w 24"/>
                <a:gd name="T1" fmla="*/ 0 h 30"/>
                <a:gd name="T2" fmla="*/ 14 w 24"/>
                <a:gd name="T3" fmla="*/ 0 h 30"/>
                <a:gd name="T4" fmla="*/ 10 w 24"/>
                <a:gd name="T5" fmla="*/ 0 h 30"/>
                <a:gd name="T6" fmla="*/ 4 w 24"/>
                <a:gd name="T7" fmla="*/ 4 h 30"/>
                <a:gd name="T8" fmla="*/ 2 w 24"/>
                <a:gd name="T9" fmla="*/ 8 h 30"/>
                <a:gd name="T10" fmla="*/ 0 w 24"/>
                <a:gd name="T11" fmla="*/ 12 h 30"/>
                <a:gd name="T12" fmla="*/ 0 w 24"/>
                <a:gd name="T13" fmla="*/ 12 h 30"/>
                <a:gd name="T14" fmla="*/ 4 w 24"/>
                <a:gd name="T15" fmla="*/ 26 h 30"/>
                <a:gd name="T16" fmla="*/ 4 w 24"/>
                <a:gd name="T17" fmla="*/ 26 h 30"/>
                <a:gd name="T18" fmla="*/ 6 w 24"/>
                <a:gd name="T19" fmla="*/ 30 h 30"/>
                <a:gd name="T20" fmla="*/ 6 w 24"/>
                <a:gd name="T21" fmla="*/ 30 h 30"/>
                <a:gd name="T22" fmla="*/ 6 w 24"/>
                <a:gd name="T23" fmla="*/ 30 h 30"/>
                <a:gd name="T24" fmla="*/ 10 w 24"/>
                <a:gd name="T25" fmla="*/ 30 h 30"/>
                <a:gd name="T26" fmla="*/ 10 w 24"/>
                <a:gd name="T27" fmla="*/ 30 h 30"/>
                <a:gd name="T28" fmla="*/ 18 w 24"/>
                <a:gd name="T29" fmla="*/ 24 h 30"/>
                <a:gd name="T30" fmla="*/ 22 w 24"/>
                <a:gd name="T31" fmla="*/ 18 h 30"/>
                <a:gd name="T32" fmla="*/ 24 w 24"/>
                <a:gd name="T33" fmla="*/ 8 h 30"/>
                <a:gd name="T34" fmla="*/ 24 w 24"/>
                <a:gd name="T35" fmla="*/ 6 h 30"/>
                <a:gd name="T36" fmla="*/ 22 w 24"/>
                <a:gd name="T37" fmla="*/ 2 h 30"/>
                <a:gd name="T38" fmla="*/ 22 w 24"/>
                <a:gd name="T39" fmla="*/ 2 h 30"/>
                <a:gd name="T40" fmla="*/ 18 w 24"/>
                <a:gd name="T41" fmla="*/ 0 h 30"/>
                <a:gd name="T42" fmla="*/ 14 w 24"/>
                <a:gd name="T43"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4" h="30">
                  <a:moveTo>
                    <a:pt x="14" y="0"/>
                  </a:moveTo>
                  <a:lnTo>
                    <a:pt x="14" y="0"/>
                  </a:lnTo>
                  <a:lnTo>
                    <a:pt x="10" y="0"/>
                  </a:lnTo>
                  <a:lnTo>
                    <a:pt x="4" y="4"/>
                  </a:lnTo>
                  <a:lnTo>
                    <a:pt x="2" y="8"/>
                  </a:lnTo>
                  <a:lnTo>
                    <a:pt x="0" y="12"/>
                  </a:lnTo>
                  <a:lnTo>
                    <a:pt x="0" y="12"/>
                  </a:lnTo>
                  <a:lnTo>
                    <a:pt x="4" y="26"/>
                  </a:lnTo>
                  <a:lnTo>
                    <a:pt x="4" y="26"/>
                  </a:lnTo>
                  <a:lnTo>
                    <a:pt x="6" y="30"/>
                  </a:lnTo>
                  <a:lnTo>
                    <a:pt x="6" y="30"/>
                  </a:lnTo>
                  <a:lnTo>
                    <a:pt x="6" y="30"/>
                  </a:lnTo>
                  <a:lnTo>
                    <a:pt x="10" y="30"/>
                  </a:lnTo>
                  <a:lnTo>
                    <a:pt x="10" y="30"/>
                  </a:lnTo>
                  <a:lnTo>
                    <a:pt x="18" y="24"/>
                  </a:lnTo>
                  <a:lnTo>
                    <a:pt x="22" y="18"/>
                  </a:lnTo>
                  <a:lnTo>
                    <a:pt x="24" y="8"/>
                  </a:lnTo>
                  <a:lnTo>
                    <a:pt x="24" y="6"/>
                  </a:lnTo>
                  <a:lnTo>
                    <a:pt x="22" y="2"/>
                  </a:lnTo>
                  <a:lnTo>
                    <a:pt x="22" y="2"/>
                  </a:lnTo>
                  <a:lnTo>
                    <a:pt x="18" y="0"/>
                  </a:lnTo>
                  <a:lnTo>
                    <a:pt x="1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55" name="Freeform 140"/>
            <p:cNvSpPr>
              <a:spLocks/>
            </p:cNvSpPr>
            <p:nvPr/>
          </p:nvSpPr>
          <p:spPr bwMode="auto">
            <a:xfrm>
              <a:off x="3020" y="2756"/>
              <a:ext cx="12" cy="18"/>
            </a:xfrm>
            <a:custGeom>
              <a:avLst/>
              <a:gdLst>
                <a:gd name="T0" fmla="*/ 6 w 12"/>
                <a:gd name="T1" fmla="*/ 0 h 18"/>
                <a:gd name="T2" fmla="*/ 6 w 12"/>
                <a:gd name="T3" fmla="*/ 0 h 18"/>
                <a:gd name="T4" fmla="*/ 4 w 12"/>
                <a:gd name="T5" fmla="*/ 0 h 18"/>
                <a:gd name="T6" fmla="*/ 0 w 12"/>
                <a:gd name="T7" fmla="*/ 6 h 18"/>
                <a:gd name="T8" fmla="*/ 0 w 12"/>
                <a:gd name="T9" fmla="*/ 6 h 18"/>
                <a:gd name="T10" fmla="*/ 0 w 12"/>
                <a:gd name="T11" fmla="*/ 14 h 18"/>
                <a:gd name="T12" fmla="*/ 2 w 12"/>
                <a:gd name="T13" fmla="*/ 16 h 18"/>
                <a:gd name="T14" fmla="*/ 4 w 12"/>
                <a:gd name="T15" fmla="*/ 18 h 18"/>
                <a:gd name="T16" fmla="*/ 4 w 12"/>
                <a:gd name="T17" fmla="*/ 18 h 18"/>
                <a:gd name="T18" fmla="*/ 8 w 12"/>
                <a:gd name="T19" fmla="*/ 16 h 18"/>
                <a:gd name="T20" fmla="*/ 8 w 12"/>
                <a:gd name="T21" fmla="*/ 16 h 18"/>
                <a:gd name="T22" fmla="*/ 12 w 12"/>
                <a:gd name="T23" fmla="*/ 12 h 18"/>
                <a:gd name="T24" fmla="*/ 12 w 12"/>
                <a:gd name="T25" fmla="*/ 6 h 18"/>
                <a:gd name="T26" fmla="*/ 10 w 12"/>
                <a:gd name="T27" fmla="*/ 2 h 18"/>
                <a:gd name="T28" fmla="*/ 6 w 12"/>
                <a:gd name="T29"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 h="18">
                  <a:moveTo>
                    <a:pt x="6" y="0"/>
                  </a:moveTo>
                  <a:lnTo>
                    <a:pt x="6" y="0"/>
                  </a:lnTo>
                  <a:lnTo>
                    <a:pt x="4" y="0"/>
                  </a:lnTo>
                  <a:lnTo>
                    <a:pt x="0" y="6"/>
                  </a:lnTo>
                  <a:lnTo>
                    <a:pt x="0" y="6"/>
                  </a:lnTo>
                  <a:lnTo>
                    <a:pt x="0" y="14"/>
                  </a:lnTo>
                  <a:lnTo>
                    <a:pt x="2" y="16"/>
                  </a:lnTo>
                  <a:lnTo>
                    <a:pt x="4" y="18"/>
                  </a:lnTo>
                  <a:lnTo>
                    <a:pt x="4" y="18"/>
                  </a:lnTo>
                  <a:lnTo>
                    <a:pt x="8" y="16"/>
                  </a:lnTo>
                  <a:lnTo>
                    <a:pt x="8" y="16"/>
                  </a:lnTo>
                  <a:lnTo>
                    <a:pt x="12" y="12"/>
                  </a:lnTo>
                  <a:lnTo>
                    <a:pt x="12" y="6"/>
                  </a:lnTo>
                  <a:lnTo>
                    <a:pt x="10" y="2"/>
                  </a:lnTo>
                  <a:lnTo>
                    <a:pt x="6"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56" name="Freeform 141"/>
            <p:cNvSpPr>
              <a:spLocks/>
            </p:cNvSpPr>
            <p:nvPr/>
          </p:nvSpPr>
          <p:spPr bwMode="auto">
            <a:xfrm>
              <a:off x="3020" y="2756"/>
              <a:ext cx="12" cy="18"/>
            </a:xfrm>
            <a:custGeom>
              <a:avLst/>
              <a:gdLst>
                <a:gd name="T0" fmla="*/ 6 w 12"/>
                <a:gd name="T1" fmla="*/ 0 h 18"/>
                <a:gd name="T2" fmla="*/ 6 w 12"/>
                <a:gd name="T3" fmla="*/ 0 h 18"/>
                <a:gd name="T4" fmla="*/ 4 w 12"/>
                <a:gd name="T5" fmla="*/ 0 h 18"/>
                <a:gd name="T6" fmla="*/ 0 w 12"/>
                <a:gd name="T7" fmla="*/ 6 h 18"/>
                <a:gd name="T8" fmla="*/ 0 w 12"/>
                <a:gd name="T9" fmla="*/ 6 h 18"/>
                <a:gd name="T10" fmla="*/ 0 w 12"/>
                <a:gd name="T11" fmla="*/ 14 h 18"/>
                <a:gd name="T12" fmla="*/ 2 w 12"/>
                <a:gd name="T13" fmla="*/ 16 h 18"/>
                <a:gd name="T14" fmla="*/ 4 w 12"/>
                <a:gd name="T15" fmla="*/ 18 h 18"/>
                <a:gd name="T16" fmla="*/ 4 w 12"/>
                <a:gd name="T17" fmla="*/ 18 h 18"/>
                <a:gd name="T18" fmla="*/ 8 w 12"/>
                <a:gd name="T19" fmla="*/ 16 h 18"/>
                <a:gd name="T20" fmla="*/ 8 w 12"/>
                <a:gd name="T21" fmla="*/ 16 h 18"/>
                <a:gd name="T22" fmla="*/ 12 w 12"/>
                <a:gd name="T23" fmla="*/ 12 h 18"/>
                <a:gd name="T24" fmla="*/ 12 w 12"/>
                <a:gd name="T25" fmla="*/ 6 h 18"/>
                <a:gd name="T26" fmla="*/ 10 w 12"/>
                <a:gd name="T27" fmla="*/ 2 h 18"/>
                <a:gd name="T28" fmla="*/ 6 w 12"/>
                <a:gd name="T29"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 h="18">
                  <a:moveTo>
                    <a:pt x="6" y="0"/>
                  </a:moveTo>
                  <a:lnTo>
                    <a:pt x="6" y="0"/>
                  </a:lnTo>
                  <a:lnTo>
                    <a:pt x="4" y="0"/>
                  </a:lnTo>
                  <a:lnTo>
                    <a:pt x="0" y="6"/>
                  </a:lnTo>
                  <a:lnTo>
                    <a:pt x="0" y="6"/>
                  </a:lnTo>
                  <a:lnTo>
                    <a:pt x="0" y="14"/>
                  </a:lnTo>
                  <a:lnTo>
                    <a:pt x="2" y="16"/>
                  </a:lnTo>
                  <a:lnTo>
                    <a:pt x="4" y="18"/>
                  </a:lnTo>
                  <a:lnTo>
                    <a:pt x="4" y="18"/>
                  </a:lnTo>
                  <a:lnTo>
                    <a:pt x="8" y="16"/>
                  </a:lnTo>
                  <a:lnTo>
                    <a:pt x="8" y="16"/>
                  </a:lnTo>
                  <a:lnTo>
                    <a:pt x="12" y="12"/>
                  </a:lnTo>
                  <a:lnTo>
                    <a:pt x="12" y="6"/>
                  </a:lnTo>
                  <a:lnTo>
                    <a:pt x="10" y="2"/>
                  </a:lnTo>
                  <a:lnTo>
                    <a:pt x="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57" name="Freeform 142"/>
            <p:cNvSpPr>
              <a:spLocks/>
            </p:cNvSpPr>
            <p:nvPr/>
          </p:nvSpPr>
          <p:spPr bwMode="auto">
            <a:xfrm>
              <a:off x="2254" y="2688"/>
              <a:ext cx="570" cy="508"/>
            </a:xfrm>
            <a:custGeom>
              <a:avLst/>
              <a:gdLst>
                <a:gd name="T0" fmla="*/ 416 w 570"/>
                <a:gd name="T1" fmla="*/ 38 h 508"/>
                <a:gd name="T2" fmla="*/ 414 w 570"/>
                <a:gd name="T3" fmla="*/ 80 h 508"/>
                <a:gd name="T4" fmla="*/ 400 w 570"/>
                <a:gd name="T5" fmla="*/ 112 h 508"/>
                <a:gd name="T6" fmla="*/ 378 w 570"/>
                <a:gd name="T7" fmla="*/ 104 h 508"/>
                <a:gd name="T8" fmla="*/ 350 w 570"/>
                <a:gd name="T9" fmla="*/ 82 h 508"/>
                <a:gd name="T10" fmla="*/ 334 w 570"/>
                <a:gd name="T11" fmla="*/ 56 h 508"/>
                <a:gd name="T12" fmla="*/ 356 w 570"/>
                <a:gd name="T13" fmla="*/ 32 h 508"/>
                <a:gd name="T14" fmla="*/ 356 w 570"/>
                <a:gd name="T15" fmla="*/ 20 h 508"/>
                <a:gd name="T16" fmla="*/ 324 w 570"/>
                <a:gd name="T17" fmla="*/ 18 h 508"/>
                <a:gd name="T18" fmla="*/ 300 w 570"/>
                <a:gd name="T19" fmla="*/ 4 h 508"/>
                <a:gd name="T20" fmla="*/ 276 w 570"/>
                <a:gd name="T21" fmla="*/ 18 h 508"/>
                <a:gd name="T22" fmla="*/ 256 w 570"/>
                <a:gd name="T23" fmla="*/ 36 h 508"/>
                <a:gd name="T24" fmla="*/ 252 w 570"/>
                <a:gd name="T25" fmla="*/ 58 h 508"/>
                <a:gd name="T26" fmla="*/ 250 w 570"/>
                <a:gd name="T27" fmla="*/ 66 h 508"/>
                <a:gd name="T28" fmla="*/ 216 w 570"/>
                <a:gd name="T29" fmla="*/ 38 h 508"/>
                <a:gd name="T30" fmla="*/ 176 w 570"/>
                <a:gd name="T31" fmla="*/ 72 h 508"/>
                <a:gd name="T32" fmla="*/ 154 w 570"/>
                <a:gd name="T33" fmla="*/ 90 h 508"/>
                <a:gd name="T34" fmla="*/ 142 w 570"/>
                <a:gd name="T35" fmla="*/ 96 h 508"/>
                <a:gd name="T36" fmla="*/ 118 w 570"/>
                <a:gd name="T37" fmla="*/ 136 h 508"/>
                <a:gd name="T38" fmla="*/ 50 w 570"/>
                <a:gd name="T39" fmla="*/ 156 h 508"/>
                <a:gd name="T40" fmla="*/ 20 w 570"/>
                <a:gd name="T41" fmla="*/ 180 h 508"/>
                <a:gd name="T42" fmla="*/ 0 w 570"/>
                <a:gd name="T43" fmla="*/ 234 h 508"/>
                <a:gd name="T44" fmla="*/ 8 w 570"/>
                <a:gd name="T45" fmla="*/ 256 h 508"/>
                <a:gd name="T46" fmla="*/ 6 w 570"/>
                <a:gd name="T47" fmla="*/ 288 h 508"/>
                <a:gd name="T48" fmla="*/ 12 w 570"/>
                <a:gd name="T49" fmla="*/ 314 h 508"/>
                <a:gd name="T50" fmla="*/ 18 w 570"/>
                <a:gd name="T51" fmla="*/ 370 h 508"/>
                <a:gd name="T52" fmla="*/ 10 w 570"/>
                <a:gd name="T53" fmla="*/ 394 h 508"/>
                <a:gd name="T54" fmla="*/ 14 w 570"/>
                <a:gd name="T55" fmla="*/ 412 h 508"/>
                <a:gd name="T56" fmla="*/ 26 w 570"/>
                <a:gd name="T57" fmla="*/ 422 h 508"/>
                <a:gd name="T58" fmla="*/ 68 w 570"/>
                <a:gd name="T59" fmla="*/ 420 h 508"/>
                <a:gd name="T60" fmla="*/ 104 w 570"/>
                <a:gd name="T61" fmla="*/ 402 h 508"/>
                <a:gd name="T62" fmla="*/ 136 w 570"/>
                <a:gd name="T63" fmla="*/ 400 h 508"/>
                <a:gd name="T64" fmla="*/ 158 w 570"/>
                <a:gd name="T65" fmla="*/ 376 h 508"/>
                <a:gd name="T66" fmla="*/ 186 w 570"/>
                <a:gd name="T67" fmla="*/ 370 h 508"/>
                <a:gd name="T68" fmla="*/ 224 w 570"/>
                <a:gd name="T69" fmla="*/ 352 h 508"/>
                <a:gd name="T70" fmla="*/ 238 w 570"/>
                <a:gd name="T71" fmla="*/ 360 h 508"/>
                <a:gd name="T72" fmla="*/ 252 w 570"/>
                <a:gd name="T73" fmla="*/ 360 h 508"/>
                <a:gd name="T74" fmla="*/ 272 w 570"/>
                <a:gd name="T75" fmla="*/ 374 h 508"/>
                <a:gd name="T76" fmla="*/ 294 w 570"/>
                <a:gd name="T77" fmla="*/ 400 h 508"/>
                <a:gd name="T78" fmla="*/ 328 w 570"/>
                <a:gd name="T79" fmla="*/ 394 h 508"/>
                <a:gd name="T80" fmla="*/ 336 w 570"/>
                <a:gd name="T81" fmla="*/ 398 h 508"/>
                <a:gd name="T82" fmla="*/ 320 w 570"/>
                <a:gd name="T83" fmla="*/ 422 h 508"/>
                <a:gd name="T84" fmla="*/ 336 w 570"/>
                <a:gd name="T85" fmla="*/ 420 h 508"/>
                <a:gd name="T86" fmla="*/ 344 w 570"/>
                <a:gd name="T87" fmla="*/ 436 h 508"/>
                <a:gd name="T88" fmla="*/ 358 w 570"/>
                <a:gd name="T89" fmla="*/ 456 h 508"/>
                <a:gd name="T90" fmla="*/ 370 w 570"/>
                <a:gd name="T91" fmla="*/ 490 h 508"/>
                <a:gd name="T92" fmla="*/ 408 w 570"/>
                <a:gd name="T93" fmla="*/ 508 h 508"/>
                <a:gd name="T94" fmla="*/ 414 w 570"/>
                <a:gd name="T95" fmla="*/ 498 h 508"/>
                <a:gd name="T96" fmla="*/ 436 w 570"/>
                <a:gd name="T97" fmla="*/ 482 h 508"/>
                <a:gd name="T98" fmla="*/ 446 w 570"/>
                <a:gd name="T99" fmla="*/ 502 h 508"/>
                <a:gd name="T100" fmla="*/ 484 w 570"/>
                <a:gd name="T101" fmla="*/ 482 h 508"/>
                <a:gd name="T102" fmla="*/ 504 w 570"/>
                <a:gd name="T103" fmla="*/ 442 h 508"/>
                <a:gd name="T104" fmla="*/ 532 w 570"/>
                <a:gd name="T105" fmla="*/ 400 h 508"/>
                <a:gd name="T106" fmla="*/ 550 w 570"/>
                <a:gd name="T107" fmla="*/ 348 h 508"/>
                <a:gd name="T108" fmla="*/ 562 w 570"/>
                <a:gd name="T109" fmla="*/ 268 h 508"/>
                <a:gd name="T110" fmla="*/ 548 w 570"/>
                <a:gd name="T111" fmla="*/ 230 h 508"/>
                <a:gd name="T112" fmla="*/ 530 w 570"/>
                <a:gd name="T113" fmla="*/ 198 h 508"/>
                <a:gd name="T114" fmla="*/ 506 w 570"/>
                <a:gd name="T115" fmla="*/ 158 h 508"/>
                <a:gd name="T116" fmla="*/ 472 w 570"/>
                <a:gd name="T117" fmla="*/ 122 h 508"/>
                <a:gd name="T118" fmla="*/ 468 w 570"/>
                <a:gd name="T119" fmla="*/ 78 h 508"/>
                <a:gd name="T120" fmla="*/ 454 w 570"/>
                <a:gd name="T121" fmla="*/ 48 h 508"/>
                <a:gd name="T122" fmla="*/ 444 w 570"/>
                <a:gd name="T123" fmla="*/ 28 h 5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70" h="508">
                  <a:moveTo>
                    <a:pt x="434" y="0"/>
                  </a:moveTo>
                  <a:lnTo>
                    <a:pt x="434" y="0"/>
                  </a:lnTo>
                  <a:lnTo>
                    <a:pt x="430" y="2"/>
                  </a:lnTo>
                  <a:lnTo>
                    <a:pt x="426" y="6"/>
                  </a:lnTo>
                  <a:lnTo>
                    <a:pt x="426" y="6"/>
                  </a:lnTo>
                  <a:lnTo>
                    <a:pt x="420" y="22"/>
                  </a:lnTo>
                  <a:lnTo>
                    <a:pt x="416" y="38"/>
                  </a:lnTo>
                  <a:lnTo>
                    <a:pt x="416" y="38"/>
                  </a:lnTo>
                  <a:lnTo>
                    <a:pt x="416" y="46"/>
                  </a:lnTo>
                  <a:lnTo>
                    <a:pt x="416" y="52"/>
                  </a:lnTo>
                  <a:lnTo>
                    <a:pt x="416" y="52"/>
                  </a:lnTo>
                  <a:lnTo>
                    <a:pt x="416" y="66"/>
                  </a:lnTo>
                  <a:lnTo>
                    <a:pt x="416" y="66"/>
                  </a:lnTo>
                  <a:lnTo>
                    <a:pt x="414" y="80"/>
                  </a:lnTo>
                  <a:lnTo>
                    <a:pt x="412" y="94"/>
                  </a:lnTo>
                  <a:lnTo>
                    <a:pt x="412" y="94"/>
                  </a:lnTo>
                  <a:lnTo>
                    <a:pt x="410" y="100"/>
                  </a:lnTo>
                  <a:lnTo>
                    <a:pt x="406" y="104"/>
                  </a:lnTo>
                  <a:lnTo>
                    <a:pt x="406" y="104"/>
                  </a:lnTo>
                  <a:lnTo>
                    <a:pt x="402" y="108"/>
                  </a:lnTo>
                  <a:lnTo>
                    <a:pt x="400" y="112"/>
                  </a:lnTo>
                  <a:lnTo>
                    <a:pt x="396" y="116"/>
                  </a:lnTo>
                  <a:lnTo>
                    <a:pt x="390" y="118"/>
                  </a:lnTo>
                  <a:lnTo>
                    <a:pt x="390" y="118"/>
                  </a:lnTo>
                  <a:lnTo>
                    <a:pt x="386" y="118"/>
                  </a:lnTo>
                  <a:lnTo>
                    <a:pt x="382" y="114"/>
                  </a:lnTo>
                  <a:lnTo>
                    <a:pt x="378" y="104"/>
                  </a:lnTo>
                  <a:lnTo>
                    <a:pt x="378" y="104"/>
                  </a:lnTo>
                  <a:lnTo>
                    <a:pt x="374" y="96"/>
                  </a:lnTo>
                  <a:lnTo>
                    <a:pt x="370" y="94"/>
                  </a:lnTo>
                  <a:lnTo>
                    <a:pt x="366" y="90"/>
                  </a:lnTo>
                  <a:lnTo>
                    <a:pt x="366" y="90"/>
                  </a:lnTo>
                  <a:lnTo>
                    <a:pt x="356" y="88"/>
                  </a:lnTo>
                  <a:lnTo>
                    <a:pt x="350" y="82"/>
                  </a:lnTo>
                  <a:lnTo>
                    <a:pt x="350" y="82"/>
                  </a:lnTo>
                  <a:lnTo>
                    <a:pt x="344" y="76"/>
                  </a:lnTo>
                  <a:lnTo>
                    <a:pt x="338" y="72"/>
                  </a:lnTo>
                  <a:lnTo>
                    <a:pt x="338" y="72"/>
                  </a:lnTo>
                  <a:lnTo>
                    <a:pt x="334" y="68"/>
                  </a:lnTo>
                  <a:lnTo>
                    <a:pt x="332" y="64"/>
                  </a:lnTo>
                  <a:lnTo>
                    <a:pt x="332" y="60"/>
                  </a:lnTo>
                  <a:lnTo>
                    <a:pt x="334" y="56"/>
                  </a:lnTo>
                  <a:lnTo>
                    <a:pt x="338" y="50"/>
                  </a:lnTo>
                  <a:lnTo>
                    <a:pt x="344" y="42"/>
                  </a:lnTo>
                  <a:lnTo>
                    <a:pt x="344" y="42"/>
                  </a:lnTo>
                  <a:lnTo>
                    <a:pt x="348" y="38"/>
                  </a:lnTo>
                  <a:lnTo>
                    <a:pt x="352" y="34"/>
                  </a:lnTo>
                  <a:lnTo>
                    <a:pt x="352" y="34"/>
                  </a:lnTo>
                  <a:lnTo>
                    <a:pt x="356" y="32"/>
                  </a:lnTo>
                  <a:lnTo>
                    <a:pt x="360" y="30"/>
                  </a:lnTo>
                  <a:lnTo>
                    <a:pt x="360" y="30"/>
                  </a:lnTo>
                  <a:lnTo>
                    <a:pt x="364" y="24"/>
                  </a:lnTo>
                  <a:lnTo>
                    <a:pt x="364" y="22"/>
                  </a:lnTo>
                  <a:lnTo>
                    <a:pt x="362" y="20"/>
                  </a:lnTo>
                  <a:lnTo>
                    <a:pt x="356" y="20"/>
                  </a:lnTo>
                  <a:lnTo>
                    <a:pt x="356" y="20"/>
                  </a:lnTo>
                  <a:lnTo>
                    <a:pt x="348" y="16"/>
                  </a:lnTo>
                  <a:lnTo>
                    <a:pt x="340" y="14"/>
                  </a:lnTo>
                  <a:lnTo>
                    <a:pt x="340" y="14"/>
                  </a:lnTo>
                  <a:lnTo>
                    <a:pt x="338" y="14"/>
                  </a:lnTo>
                  <a:lnTo>
                    <a:pt x="338" y="14"/>
                  </a:lnTo>
                  <a:lnTo>
                    <a:pt x="330" y="16"/>
                  </a:lnTo>
                  <a:lnTo>
                    <a:pt x="324" y="18"/>
                  </a:lnTo>
                  <a:lnTo>
                    <a:pt x="324" y="18"/>
                  </a:lnTo>
                  <a:lnTo>
                    <a:pt x="320" y="18"/>
                  </a:lnTo>
                  <a:lnTo>
                    <a:pt x="320" y="18"/>
                  </a:lnTo>
                  <a:lnTo>
                    <a:pt x="316" y="14"/>
                  </a:lnTo>
                  <a:lnTo>
                    <a:pt x="310" y="10"/>
                  </a:lnTo>
                  <a:lnTo>
                    <a:pt x="304" y="6"/>
                  </a:lnTo>
                  <a:lnTo>
                    <a:pt x="300" y="4"/>
                  </a:lnTo>
                  <a:lnTo>
                    <a:pt x="300" y="4"/>
                  </a:lnTo>
                  <a:lnTo>
                    <a:pt x="296" y="4"/>
                  </a:lnTo>
                  <a:lnTo>
                    <a:pt x="292" y="6"/>
                  </a:lnTo>
                  <a:lnTo>
                    <a:pt x="292" y="6"/>
                  </a:lnTo>
                  <a:lnTo>
                    <a:pt x="284" y="14"/>
                  </a:lnTo>
                  <a:lnTo>
                    <a:pt x="280" y="16"/>
                  </a:lnTo>
                  <a:lnTo>
                    <a:pt x="276" y="18"/>
                  </a:lnTo>
                  <a:lnTo>
                    <a:pt x="276" y="18"/>
                  </a:lnTo>
                  <a:lnTo>
                    <a:pt x="266" y="22"/>
                  </a:lnTo>
                  <a:lnTo>
                    <a:pt x="262" y="24"/>
                  </a:lnTo>
                  <a:lnTo>
                    <a:pt x="260" y="28"/>
                  </a:lnTo>
                  <a:lnTo>
                    <a:pt x="260" y="28"/>
                  </a:lnTo>
                  <a:lnTo>
                    <a:pt x="258" y="32"/>
                  </a:lnTo>
                  <a:lnTo>
                    <a:pt x="256" y="36"/>
                  </a:lnTo>
                  <a:lnTo>
                    <a:pt x="256" y="36"/>
                  </a:lnTo>
                  <a:lnTo>
                    <a:pt x="252" y="40"/>
                  </a:lnTo>
                  <a:lnTo>
                    <a:pt x="250" y="44"/>
                  </a:lnTo>
                  <a:lnTo>
                    <a:pt x="250" y="44"/>
                  </a:lnTo>
                  <a:lnTo>
                    <a:pt x="248" y="48"/>
                  </a:lnTo>
                  <a:lnTo>
                    <a:pt x="248" y="52"/>
                  </a:lnTo>
                  <a:lnTo>
                    <a:pt x="252" y="58"/>
                  </a:lnTo>
                  <a:lnTo>
                    <a:pt x="252" y="58"/>
                  </a:lnTo>
                  <a:lnTo>
                    <a:pt x="256" y="64"/>
                  </a:lnTo>
                  <a:lnTo>
                    <a:pt x="256" y="66"/>
                  </a:lnTo>
                  <a:lnTo>
                    <a:pt x="254" y="66"/>
                  </a:lnTo>
                  <a:lnTo>
                    <a:pt x="254" y="66"/>
                  </a:lnTo>
                  <a:lnTo>
                    <a:pt x="250" y="66"/>
                  </a:lnTo>
                  <a:lnTo>
                    <a:pt x="250" y="66"/>
                  </a:lnTo>
                  <a:lnTo>
                    <a:pt x="242" y="58"/>
                  </a:lnTo>
                  <a:lnTo>
                    <a:pt x="234" y="52"/>
                  </a:lnTo>
                  <a:lnTo>
                    <a:pt x="234" y="52"/>
                  </a:lnTo>
                  <a:lnTo>
                    <a:pt x="226" y="42"/>
                  </a:lnTo>
                  <a:lnTo>
                    <a:pt x="222" y="38"/>
                  </a:lnTo>
                  <a:lnTo>
                    <a:pt x="216" y="38"/>
                  </a:lnTo>
                  <a:lnTo>
                    <a:pt x="216" y="38"/>
                  </a:lnTo>
                  <a:lnTo>
                    <a:pt x="212" y="38"/>
                  </a:lnTo>
                  <a:lnTo>
                    <a:pt x="206" y="42"/>
                  </a:lnTo>
                  <a:lnTo>
                    <a:pt x="206" y="42"/>
                  </a:lnTo>
                  <a:lnTo>
                    <a:pt x="198" y="48"/>
                  </a:lnTo>
                  <a:lnTo>
                    <a:pt x="190" y="56"/>
                  </a:lnTo>
                  <a:lnTo>
                    <a:pt x="176" y="72"/>
                  </a:lnTo>
                  <a:lnTo>
                    <a:pt x="176" y="72"/>
                  </a:lnTo>
                  <a:lnTo>
                    <a:pt x="170" y="82"/>
                  </a:lnTo>
                  <a:lnTo>
                    <a:pt x="166" y="86"/>
                  </a:lnTo>
                  <a:lnTo>
                    <a:pt x="164" y="90"/>
                  </a:lnTo>
                  <a:lnTo>
                    <a:pt x="164" y="90"/>
                  </a:lnTo>
                  <a:lnTo>
                    <a:pt x="160" y="92"/>
                  </a:lnTo>
                  <a:lnTo>
                    <a:pt x="160" y="92"/>
                  </a:lnTo>
                  <a:lnTo>
                    <a:pt x="154" y="90"/>
                  </a:lnTo>
                  <a:lnTo>
                    <a:pt x="154" y="90"/>
                  </a:lnTo>
                  <a:lnTo>
                    <a:pt x="150" y="88"/>
                  </a:lnTo>
                  <a:lnTo>
                    <a:pt x="150" y="88"/>
                  </a:lnTo>
                  <a:lnTo>
                    <a:pt x="146" y="90"/>
                  </a:lnTo>
                  <a:lnTo>
                    <a:pt x="146" y="90"/>
                  </a:lnTo>
                  <a:lnTo>
                    <a:pt x="144" y="92"/>
                  </a:lnTo>
                  <a:lnTo>
                    <a:pt x="142" y="96"/>
                  </a:lnTo>
                  <a:lnTo>
                    <a:pt x="142" y="106"/>
                  </a:lnTo>
                  <a:lnTo>
                    <a:pt x="142" y="106"/>
                  </a:lnTo>
                  <a:lnTo>
                    <a:pt x="140" y="116"/>
                  </a:lnTo>
                  <a:lnTo>
                    <a:pt x="138" y="120"/>
                  </a:lnTo>
                  <a:lnTo>
                    <a:pt x="132" y="124"/>
                  </a:lnTo>
                  <a:lnTo>
                    <a:pt x="132" y="124"/>
                  </a:lnTo>
                  <a:lnTo>
                    <a:pt x="118" y="136"/>
                  </a:lnTo>
                  <a:lnTo>
                    <a:pt x="108" y="140"/>
                  </a:lnTo>
                  <a:lnTo>
                    <a:pt x="100" y="144"/>
                  </a:lnTo>
                  <a:lnTo>
                    <a:pt x="100" y="144"/>
                  </a:lnTo>
                  <a:lnTo>
                    <a:pt x="74" y="148"/>
                  </a:lnTo>
                  <a:lnTo>
                    <a:pt x="62" y="150"/>
                  </a:lnTo>
                  <a:lnTo>
                    <a:pt x="50" y="156"/>
                  </a:lnTo>
                  <a:lnTo>
                    <a:pt x="50" y="156"/>
                  </a:lnTo>
                  <a:lnTo>
                    <a:pt x="46" y="160"/>
                  </a:lnTo>
                  <a:lnTo>
                    <a:pt x="44" y="162"/>
                  </a:lnTo>
                  <a:lnTo>
                    <a:pt x="40" y="166"/>
                  </a:lnTo>
                  <a:lnTo>
                    <a:pt x="36" y="170"/>
                  </a:lnTo>
                  <a:lnTo>
                    <a:pt x="36" y="170"/>
                  </a:lnTo>
                  <a:lnTo>
                    <a:pt x="26" y="178"/>
                  </a:lnTo>
                  <a:lnTo>
                    <a:pt x="20" y="180"/>
                  </a:lnTo>
                  <a:lnTo>
                    <a:pt x="16" y="184"/>
                  </a:lnTo>
                  <a:lnTo>
                    <a:pt x="16" y="184"/>
                  </a:lnTo>
                  <a:lnTo>
                    <a:pt x="10" y="194"/>
                  </a:lnTo>
                  <a:lnTo>
                    <a:pt x="8" y="202"/>
                  </a:lnTo>
                  <a:lnTo>
                    <a:pt x="2" y="222"/>
                  </a:lnTo>
                  <a:lnTo>
                    <a:pt x="2" y="222"/>
                  </a:lnTo>
                  <a:lnTo>
                    <a:pt x="0" y="234"/>
                  </a:lnTo>
                  <a:lnTo>
                    <a:pt x="0" y="238"/>
                  </a:lnTo>
                  <a:lnTo>
                    <a:pt x="4" y="242"/>
                  </a:lnTo>
                  <a:lnTo>
                    <a:pt x="4" y="242"/>
                  </a:lnTo>
                  <a:lnTo>
                    <a:pt x="10" y="246"/>
                  </a:lnTo>
                  <a:lnTo>
                    <a:pt x="12" y="250"/>
                  </a:lnTo>
                  <a:lnTo>
                    <a:pt x="8" y="256"/>
                  </a:lnTo>
                  <a:lnTo>
                    <a:pt x="8" y="256"/>
                  </a:lnTo>
                  <a:lnTo>
                    <a:pt x="4" y="262"/>
                  </a:lnTo>
                  <a:lnTo>
                    <a:pt x="2" y="266"/>
                  </a:lnTo>
                  <a:lnTo>
                    <a:pt x="0" y="270"/>
                  </a:lnTo>
                  <a:lnTo>
                    <a:pt x="0" y="270"/>
                  </a:lnTo>
                  <a:lnTo>
                    <a:pt x="0" y="274"/>
                  </a:lnTo>
                  <a:lnTo>
                    <a:pt x="2" y="280"/>
                  </a:lnTo>
                  <a:lnTo>
                    <a:pt x="6" y="288"/>
                  </a:lnTo>
                  <a:lnTo>
                    <a:pt x="6" y="288"/>
                  </a:lnTo>
                  <a:lnTo>
                    <a:pt x="12" y="298"/>
                  </a:lnTo>
                  <a:lnTo>
                    <a:pt x="12" y="298"/>
                  </a:lnTo>
                  <a:lnTo>
                    <a:pt x="12" y="304"/>
                  </a:lnTo>
                  <a:lnTo>
                    <a:pt x="10" y="310"/>
                  </a:lnTo>
                  <a:lnTo>
                    <a:pt x="10" y="310"/>
                  </a:lnTo>
                  <a:lnTo>
                    <a:pt x="12" y="314"/>
                  </a:lnTo>
                  <a:lnTo>
                    <a:pt x="12" y="318"/>
                  </a:lnTo>
                  <a:lnTo>
                    <a:pt x="16" y="326"/>
                  </a:lnTo>
                  <a:lnTo>
                    <a:pt x="16" y="326"/>
                  </a:lnTo>
                  <a:lnTo>
                    <a:pt x="16" y="336"/>
                  </a:lnTo>
                  <a:lnTo>
                    <a:pt x="16" y="348"/>
                  </a:lnTo>
                  <a:lnTo>
                    <a:pt x="16" y="348"/>
                  </a:lnTo>
                  <a:lnTo>
                    <a:pt x="18" y="370"/>
                  </a:lnTo>
                  <a:lnTo>
                    <a:pt x="18" y="370"/>
                  </a:lnTo>
                  <a:lnTo>
                    <a:pt x="18" y="378"/>
                  </a:lnTo>
                  <a:lnTo>
                    <a:pt x="18" y="384"/>
                  </a:lnTo>
                  <a:lnTo>
                    <a:pt x="16" y="388"/>
                  </a:lnTo>
                  <a:lnTo>
                    <a:pt x="16" y="388"/>
                  </a:lnTo>
                  <a:lnTo>
                    <a:pt x="14" y="392"/>
                  </a:lnTo>
                  <a:lnTo>
                    <a:pt x="10" y="394"/>
                  </a:lnTo>
                  <a:lnTo>
                    <a:pt x="8" y="396"/>
                  </a:lnTo>
                  <a:lnTo>
                    <a:pt x="4" y="400"/>
                  </a:lnTo>
                  <a:lnTo>
                    <a:pt x="4" y="400"/>
                  </a:lnTo>
                  <a:lnTo>
                    <a:pt x="4" y="404"/>
                  </a:lnTo>
                  <a:lnTo>
                    <a:pt x="8" y="408"/>
                  </a:lnTo>
                  <a:lnTo>
                    <a:pt x="14" y="412"/>
                  </a:lnTo>
                  <a:lnTo>
                    <a:pt x="14" y="412"/>
                  </a:lnTo>
                  <a:lnTo>
                    <a:pt x="20" y="412"/>
                  </a:lnTo>
                  <a:lnTo>
                    <a:pt x="24" y="414"/>
                  </a:lnTo>
                  <a:lnTo>
                    <a:pt x="24" y="414"/>
                  </a:lnTo>
                  <a:lnTo>
                    <a:pt x="26" y="416"/>
                  </a:lnTo>
                  <a:lnTo>
                    <a:pt x="26" y="418"/>
                  </a:lnTo>
                  <a:lnTo>
                    <a:pt x="26" y="420"/>
                  </a:lnTo>
                  <a:lnTo>
                    <a:pt x="26" y="422"/>
                  </a:lnTo>
                  <a:lnTo>
                    <a:pt x="26" y="422"/>
                  </a:lnTo>
                  <a:lnTo>
                    <a:pt x="32" y="426"/>
                  </a:lnTo>
                  <a:lnTo>
                    <a:pt x="42" y="428"/>
                  </a:lnTo>
                  <a:lnTo>
                    <a:pt x="42" y="428"/>
                  </a:lnTo>
                  <a:lnTo>
                    <a:pt x="56" y="426"/>
                  </a:lnTo>
                  <a:lnTo>
                    <a:pt x="68" y="420"/>
                  </a:lnTo>
                  <a:lnTo>
                    <a:pt x="68" y="420"/>
                  </a:lnTo>
                  <a:lnTo>
                    <a:pt x="78" y="412"/>
                  </a:lnTo>
                  <a:lnTo>
                    <a:pt x="86" y="404"/>
                  </a:lnTo>
                  <a:lnTo>
                    <a:pt x="86" y="404"/>
                  </a:lnTo>
                  <a:lnTo>
                    <a:pt x="90" y="400"/>
                  </a:lnTo>
                  <a:lnTo>
                    <a:pt x="94" y="400"/>
                  </a:lnTo>
                  <a:lnTo>
                    <a:pt x="94" y="400"/>
                  </a:lnTo>
                  <a:lnTo>
                    <a:pt x="104" y="402"/>
                  </a:lnTo>
                  <a:lnTo>
                    <a:pt x="104" y="402"/>
                  </a:lnTo>
                  <a:lnTo>
                    <a:pt x="112" y="404"/>
                  </a:lnTo>
                  <a:lnTo>
                    <a:pt x="122" y="404"/>
                  </a:lnTo>
                  <a:lnTo>
                    <a:pt x="122" y="404"/>
                  </a:lnTo>
                  <a:lnTo>
                    <a:pt x="128" y="404"/>
                  </a:lnTo>
                  <a:lnTo>
                    <a:pt x="132" y="402"/>
                  </a:lnTo>
                  <a:lnTo>
                    <a:pt x="136" y="400"/>
                  </a:lnTo>
                  <a:lnTo>
                    <a:pt x="138" y="394"/>
                  </a:lnTo>
                  <a:lnTo>
                    <a:pt x="138" y="394"/>
                  </a:lnTo>
                  <a:lnTo>
                    <a:pt x="140" y="384"/>
                  </a:lnTo>
                  <a:lnTo>
                    <a:pt x="142" y="382"/>
                  </a:lnTo>
                  <a:lnTo>
                    <a:pt x="148" y="380"/>
                  </a:lnTo>
                  <a:lnTo>
                    <a:pt x="148" y="380"/>
                  </a:lnTo>
                  <a:lnTo>
                    <a:pt x="158" y="376"/>
                  </a:lnTo>
                  <a:lnTo>
                    <a:pt x="168" y="374"/>
                  </a:lnTo>
                  <a:lnTo>
                    <a:pt x="168" y="374"/>
                  </a:lnTo>
                  <a:lnTo>
                    <a:pt x="176" y="370"/>
                  </a:lnTo>
                  <a:lnTo>
                    <a:pt x="182" y="370"/>
                  </a:lnTo>
                  <a:lnTo>
                    <a:pt x="182" y="370"/>
                  </a:lnTo>
                  <a:lnTo>
                    <a:pt x="186" y="370"/>
                  </a:lnTo>
                  <a:lnTo>
                    <a:pt x="186" y="370"/>
                  </a:lnTo>
                  <a:lnTo>
                    <a:pt x="194" y="370"/>
                  </a:lnTo>
                  <a:lnTo>
                    <a:pt x="194" y="370"/>
                  </a:lnTo>
                  <a:lnTo>
                    <a:pt x="200" y="370"/>
                  </a:lnTo>
                  <a:lnTo>
                    <a:pt x="206" y="366"/>
                  </a:lnTo>
                  <a:lnTo>
                    <a:pt x="206" y="366"/>
                  </a:lnTo>
                  <a:lnTo>
                    <a:pt x="214" y="358"/>
                  </a:lnTo>
                  <a:lnTo>
                    <a:pt x="224" y="352"/>
                  </a:lnTo>
                  <a:lnTo>
                    <a:pt x="224" y="352"/>
                  </a:lnTo>
                  <a:lnTo>
                    <a:pt x="224" y="352"/>
                  </a:lnTo>
                  <a:lnTo>
                    <a:pt x="224" y="352"/>
                  </a:lnTo>
                  <a:lnTo>
                    <a:pt x="228" y="354"/>
                  </a:lnTo>
                  <a:lnTo>
                    <a:pt x="232" y="356"/>
                  </a:lnTo>
                  <a:lnTo>
                    <a:pt x="238" y="360"/>
                  </a:lnTo>
                  <a:lnTo>
                    <a:pt x="238" y="360"/>
                  </a:lnTo>
                  <a:lnTo>
                    <a:pt x="244" y="360"/>
                  </a:lnTo>
                  <a:lnTo>
                    <a:pt x="244" y="360"/>
                  </a:lnTo>
                  <a:lnTo>
                    <a:pt x="246" y="360"/>
                  </a:lnTo>
                  <a:lnTo>
                    <a:pt x="246" y="360"/>
                  </a:lnTo>
                  <a:lnTo>
                    <a:pt x="248" y="360"/>
                  </a:lnTo>
                  <a:lnTo>
                    <a:pt x="248" y="360"/>
                  </a:lnTo>
                  <a:lnTo>
                    <a:pt x="252" y="360"/>
                  </a:lnTo>
                  <a:lnTo>
                    <a:pt x="258" y="362"/>
                  </a:lnTo>
                  <a:lnTo>
                    <a:pt x="258" y="362"/>
                  </a:lnTo>
                  <a:lnTo>
                    <a:pt x="260" y="366"/>
                  </a:lnTo>
                  <a:lnTo>
                    <a:pt x="264" y="372"/>
                  </a:lnTo>
                  <a:lnTo>
                    <a:pt x="264" y="372"/>
                  </a:lnTo>
                  <a:lnTo>
                    <a:pt x="268" y="374"/>
                  </a:lnTo>
                  <a:lnTo>
                    <a:pt x="272" y="374"/>
                  </a:lnTo>
                  <a:lnTo>
                    <a:pt x="272" y="374"/>
                  </a:lnTo>
                  <a:lnTo>
                    <a:pt x="278" y="378"/>
                  </a:lnTo>
                  <a:lnTo>
                    <a:pt x="282" y="384"/>
                  </a:lnTo>
                  <a:lnTo>
                    <a:pt x="284" y="390"/>
                  </a:lnTo>
                  <a:lnTo>
                    <a:pt x="288" y="396"/>
                  </a:lnTo>
                  <a:lnTo>
                    <a:pt x="288" y="396"/>
                  </a:lnTo>
                  <a:lnTo>
                    <a:pt x="294" y="400"/>
                  </a:lnTo>
                  <a:lnTo>
                    <a:pt x="300" y="406"/>
                  </a:lnTo>
                  <a:lnTo>
                    <a:pt x="300" y="406"/>
                  </a:lnTo>
                  <a:lnTo>
                    <a:pt x="304" y="410"/>
                  </a:lnTo>
                  <a:lnTo>
                    <a:pt x="308" y="416"/>
                  </a:lnTo>
                  <a:lnTo>
                    <a:pt x="308" y="416"/>
                  </a:lnTo>
                  <a:lnTo>
                    <a:pt x="320" y="402"/>
                  </a:lnTo>
                  <a:lnTo>
                    <a:pt x="328" y="394"/>
                  </a:lnTo>
                  <a:lnTo>
                    <a:pt x="332" y="392"/>
                  </a:lnTo>
                  <a:lnTo>
                    <a:pt x="336" y="392"/>
                  </a:lnTo>
                  <a:lnTo>
                    <a:pt x="336" y="392"/>
                  </a:lnTo>
                  <a:lnTo>
                    <a:pt x="340" y="392"/>
                  </a:lnTo>
                  <a:lnTo>
                    <a:pt x="340" y="392"/>
                  </a:lnTo>
                  <a:lnTo>
                    <a:pt x="336" y="394"/>
                  </a:lnTo>
                  <a:lnTo>
                    <a:pt x="336" y="398"/>
                  </a:lnTo>
                  <a:lnTo>
                    <a:pt x="334" y="404"/>
                  </a:lnTo>
                  <a:lnTo>
                    <a:pt x="332" y="406"/>
                  </a:lnTo>
                  <a:lnTo>
                    <a:pt x="332" y="406"/>
                  </a:lnTo>
                  <a:lnTo>
                    <a:pt x="326" y="414"/>
                  </a:lnTo>
                  <a:lnTo>
                    <a:pt x="322" y="418"/>
                  </a:lnTo>
                  <a:lnTo>
                    <a:pt x="320" y="422"/>
                  </a:lnTo>
                  <a:lnTo>
                    <a:pt x="320" y="422"/>
                  </a:lnTo>
                  <a:lnTo>
                    <a:pt x="320" y="422"/>
                  </a:lnTo>
                  <a:lnTo>
                    <a:pt x="320" y="422"/>
                  </a:lnTo>
                  <a:lnTo>
                    <a:pt x="330" y="422"/>
                  </a:lnTo>
                  <a:lnTo>
                    <a:pt x="330" y="422"/>
                  </a:lnTo>
                  <a:lnTo>
                    <a:pt x="336" y="420"/>
                  </a:lnTo>
                  <a:lnTo>
                    <a:pt x="336" y="420"/>
                  </a:lnTo>
                  <a:lnTo>
                    <a:pt x="336" y="420"/>
                  </a:lnTo>
                  <a:lnTo>
                    <a:pt x="336" y="420"/>
                  </a:lnTo>
                  <a:lnTo>
                    <a:pt x="340" y="424"/>
                  </a:lnTo>
                  <a:lnTo>
                    <a:pt x="342" y="426"/>
                  </a:lnTo>
                  <a:lnTo>
                    <a:pt x="342" y="430"/>
                  </a:lnTo>
                  <a:lnTo>
                    <a:pt x="342" y="434"/>
                  </a:lnTo>
                  <a:lnTo>
                    <a:pt x="342" y="434"/>
                  </a:lnTo>
                  <a:lnTo>
                    <a:pt x="344" y="436"/>
                  </a:lnTo>
                  <a:lnTo>
                    <a:pt x="346" y="438"/>
                  </a:lnTo>
                  <a:lnTo>
                    <a:pt x="350" y="438"/>
                  </a:lnTo>
                  <a:lnTo>
                    <a:pt x="352" y="442"/>
                  </a:lnTo>
                  <a:lnTo>
                    <a:pt x="352" y="442"/>
                  </a:lnTo>
                  <a:lnTo>
                    <a:pt x="356" y="448"/>
                  </a:lnTo>
                  <a:lnTo>
                    <a:pt x="358" y="456"/>
                  </a:lnTo>
                  <a:lnTo>
                    <a:pt x="358" y="456"/>
                  </a:lnTo>
                  <a:lnTo>
                    <a:pt x="360" y="464"/>
                  </a:lnTo>
                  <a:lnTo>
                    <a:pt x="360" y="472"/>
                  </a:lnTo>
                  <a:lnTo>
                    <a:pt x="360" y="480"/>
                  </a:lnTo>
                  <a:lnTo>
                    <a:pt x="362" y="484"/>
                  </a:lnTo>
                  <a:lnTo>
                    <a:pt x="364" y="486"/>
                  </a:lnTo>
                  <a:lnTo>
                    <a:pt x="364" y="486"/>
                  </a:lnTo>
                  <a:lnTo>
                    <a:pt x="370" y="490"/>
                  </a:lnTo>
                  <a:lnTo>
                    <a:pt x="378" y="494"/>
                  </a:lnTo>
                  <a:lnTo>
                    <a:pt x="386" y="496"/>
                  </a:lnTo>
                  <a:lnTo>
                    <a:pt x="394" y="500"/>
                  </a:lnTo>
                  <a:lnTo>
                    <a:pt x="394" y="500"/>
                  </a:lnTo>
                  <a:lnTo>
                    <a:pt x="400" y="504"/>
                  </a:lnTo>
                  <a:lnTo>
                    <a:pt x="404" y="506"/>
                  </a:lnTo>
                  <a:lnTo>
                    <a:pt x="408" y="508"/>
                  </a:lnTo>
                  <a:lnTo>
                    <a:pt x="408" y="508"/>
                  </a:lnTo>
                  <a:lnTo>
                    <a:pt x="410" y="508"/>
                  </a:lnTo>
                  <a:lnTo>
                    <a:pt x="410" y="508"/>
                  </a:lnTo>
                  <a:lnTo>
                    <a:pt x="412" y="506"/>
                  </a:lnTo>
                  <a:lnTo>
                    <a:pt x="412" y="504"/>
                  </a:lnTo>
                  <a:lnTo>
                    <a:pt x="414" y="498"/>
                  </a:lnTo>
                  <a:lnTo>
                    <a:pt x="414" y="498"/>
                  </a:lnTo>
                  <a:lnTo>
                    <a:pt x="416" y="492"/>
                  </a:lnTo>
                  <a:lnTo>
                    <a:pt x="420" y="486"/>
                  </a:lnTo>
                  <a:lnTo>
                    <a:pt x="424" y="480"/>
                  </a:lnTo>
                  <a:lnTo>
                    <a:pt x="432" y="478"/>
                  </a:lnTo>
                  <a:lnTo>
                    <a:pt x="432" y="478"/>
                  </a:lnTo>
                  <a:lnTo>
                    <a:pt x="434" y="478"/>
                  </a:lnTo>
                  <a:lnTo>
                    <a:pt x="436" y="482"/>
                  </a:lnTo>
                  <a:lnTo>
                    <a:pt x="434" y="490"/>
                  </a:lnTo>
                  <a:lnTo>
                    <a:pt x="434" y="500"/>
                  </a:lnTo>
                  <a:lnTo>
                    <a:pt x="436" y="502"/>
                  </a:lnTo>
                  <a:lnTo>
                    <a:pt x="440" y="504"/>
                  </a:lnTo>
                  <a:lnTo>
                    <a:pt x="440" y="504"/>
                  </a:lnTo>
                  <a:lnTo>
                    <a:pt x="446" y="502"/>
                  </a:lnTo>
                  <a:lnTo>
                    <a:pt x="446" y="502"/>
                  </a:lnTo>
                  <a:lnTo>
                    <a:pt x="452" y="500"/>
                  </a:lnTo>
                  <a:lnTo>
                    <a:pt x="456" y="496"/>
                  </a:lnTo>
                  <a:lnTo>
                    <a:pt x="464" y="490"/>
                  </a:lnTo>
                  <a:lnTo>
                    <a:pt x="464" y="490"/>
                  </a:lnTo>
                  <a:lnTo>
                    <a:pt x="472" y="486"/>
                  </a:lnTo>
                  <a:lnTo>
                    <a:pt x="484" y="482"/>
                  </a:lnTo>
                  <a:lnTo>
                    <a:pt x="484" y="482"/>
                  </a:lnTo>
                  <a:lnTo>
                    <a:pt x="492" y="478"/>
                  </a:lnTo>
                  <a:lnTo>
                    <a:pt x="496" y="476"/>
                  </a:lnTo>
                  <a:lnTo>
                    <a:pt x="498" y="474"/>
                  </a:lnTo>
                  <a:lnTo>
                    <a:pt x="498" y="474"/>
                  </a:lnTo>
                  <a:lnTo>
                    <a:pt x="502" y="464"/>
                  </a:lnTo>
                  <a:lnTo>
                    <a:pt x="504" y="454"/>
                  </a:lnTo>
                  <a:lnTo>
                    <a:pt x="504" y="442"/>
                  </a:lnTo>
                  <a:lnTo>
                    <a:pt x="508" y="434"/>
                  </a:lnTo>
                  <a:lnTo>
                    <a:pt x="508" y="434"/>
                  </a:lnTo>
                  <a:lnTo>
                    <a:pt x="516" y="424"/>
                  </a:lnTo>
                  <a:lnTo>
                    <a:pt x="520" y="420"/>
                  </a:lnTo>
                  <a:lnTo>
                    <a:pt x="524" y="416"/>
                  </a:lnTo>
                  <a:lnTo>
                    <a:pt x="524" y="416"/>
                  </a:lnTo>
                  <a:lnTo>
                    <a:pt x="532" y="400"/>
                  </a:lnTo>
                  <a:lnTo>
                    <a:pt x="532" y="400"/>
                  </a:lnTo>
                  <a:lnTo>
                    <a:pt x="542" y="382"/>
                  </a:lnTo>
                  <a:lnTo>
                    <a:pt x="544" y="372"/>
                  </a:lnTo>
                  <a:lnTo>
                    <a:pt x="546" y="362"/>
                  </a:lnTo>
                  <a:lnTo>
                    <a:pt x="546" y="362"/>
                  </a:lnTo>
                  <a:lnTo>
                    <a:pt x="548" y="356"/>
                  </a:lnTo>
                  <a:lnTo>
                    <a:pt x="550" y="348"/>
                  </a:lnTo>
                  <a:lnTo>
                    <a:pt x="556" y="338"/>
                  </a:lnTo>
                  <a:lnTo>
                    <a:pt x="564" y="326"/>
                  </a:lnTo>
                  <a:lnTo>
                    <a:pt x="568" y="314"/>
                  </a:lnTo>
                  <a:lnTo>
                    <a:pt x="568" y="314"/>
                  </a:lnTo>
                  <a:lnTo>
                    <a:pt x="570" y="302"/>
                  </a:lnTo>
                  <a:lnTo>
                    <a:pt x="568" y="290"/>
                  </a:lnTo>
                  <a:lnTo>
                    <a:pt x="562" y="268"/>
                  </a:lnTo>
                  <a:lnTo>
                    <a:pt x="562" y="268"/>
                  </a:lnTo>
                  <a:lnTo>
                    <a:pt x="562" y="258"/>
                  </a:lnTo>
                  <a:lnTo>
                    <a:pt x="560" y="248"/>
                  </a:lnTo>
                  <a:lnTo>
                    <a:pt x="560" y="248"/>
                  </a:lnTo>
                  <a:lnTo>
                    <a:pt x="554" y="238"/>
                  </a:lnTo>
                  <a:lnTo>
                    <a:pt x="548" y="230"/>
                  </a:lnTo>
                  <a:lnTo>
                    <a:pt x="548" y="230"/>
                  </a:lnTo>
                  <a:lnTo>
                    <a:pt x="542" y="224"/>
                  </a:lnTo>
                  <a:lnTo>
                    <a:pt x="538" y="218"/>
                  </a:lnTo>
                  <a:lnTo>
                    <a:pt x="538" y="218"/>
                  </a:lnTo>
                  <a:lnTo>
                    <a:pt x="538" y="212"/>
                  </a:lnTo>
                  <a:lnTo>
                    <a:pt x="534" y="204"/>
                  </a:lnTo>
                  <a:lnTo>
                    <a:pt x="534" y="204"/>
                  </a:lnTo>
                  <a:lnTo>
                    <a:pt x="530" y="198"/>
                  </a:lnTo>
                  <a:lnTo>
                    <a:pt x="526" y="196"/>
                  </a:lnTo>
                  <a:lnTo>
                    <a:pt x="522" y="192"/>
                  </a:lnTo>
                  <a:lnTo>
                    <a:pt x="518" y="186"/>
                  </a:lnTo>
                  <a:lnTo>
                    <a:pt x="518" y="186"/>
                  </a:lnTo>
                  <a:lnTo>
                    <a:pt x="514" y="172"/>
                  </a:lnTo>
                  <a:lnTo>
                    <a:pt x="510" y="164"/>
                  </a:lnTo>
                  <a:lnTo>
                    <a:pt x="506" y="158"/>
                  </a:lnTo>
                  <a:lnTo>
                    <a:pt x="506" y="158"/>
                  </a:lnTo>
                  <a:lnTo>
                    <a:pt x="498" y="148"/>
                  </a:lnTo>
                  <a:lnTo>
                    <a:pt x="486" y="140"/>
                  </a:lnTo>
                  <a:lnTo>
                    <a:pt x="486" y="140"/>
                  </a:lnTo>
                  <a:lnTo>
                    <a:pt x="476" y="132"/>
                  </a:lnTo>
                  <a:lnTo>
                    <a:pt x="472" y="128"/>
                  </a:lnTo>
                  <a:lnTo>
                    <a:pt x="472" y="122"/>
                  </a:lnTo>
                  <a:lnTo>
                    <a:pt x="472" y="122"/>
                  </a:lnTo>
                  <a:lnTo>
                    <a:pt x="472" y="104"/>
                  </a:lnTo>
                  <a:lnTo>
                    <a:pt x="472" y="104"/>
                  </a:lnTo>
                  <a:lnTo>
                    <a:pt x="470" y="94"/>
                  </a:lnTo>
                  <a:lnTo>
                    <a:pt x="468" y="86"/>
                  </a:lnTo>
                  <a:lnTo>
                    <a:pt x="468" y="86"/>
                  </a:lnTo>
                  <a:lnTo>
                    <a:pt x="468" y="78"/>
                  </a:lnTo>
                  <a:lnTo>
                    <a:pt x="470" y="68"/>
                  </a:lnTo>
                  <a:lnTo>
                    <a:pt x="470" y="68"/>
                  </a:lnTo>
                  <a:lnTo>
                    <a:pt x="468" y="64"/>
                  </a:lnTo>
                  <a:lnTo>
                    <a:pt x="466" y="60"/>
                  </a:lnTo>
                  <a:lnTo>
                    <a:pt x="460" y="56"/>
                  </a:lnTo>
                  <a:lnTo>
                    <a:pt x="460" y="56"/>
                  </a:lnTo>
                  <a:lnTo>
                    <a:pt x="454" y="48"/>
                  </a:lnTo>
                  <a:lnTo>
                    <a:pt x="454" y="48"/>
                  </a:lnTo>
                  <a:lnTo>
                    <a:pt x="448" y="46"/>
                  </a:lnTo>
                  <a:lnTo>
                    <a:pt x="444" y="44"/>
                  </a:lnTo>
                  <a:lnTo>
                    <a:pt x="444" y="44"/>
                  </a:lnTo>
                  <a:lnTo>
                    <a:pt x="442" y="40"/>
                  </a:lnTo>
                  <a:lnTo>
                    <a:pt x="442" y="36"/>
                  </a:lnTo>
                  <a:lnTo>
                    <a:pt x="444" y="28"/>
                  </a:lnTo>
                  <a:lnTo>
                    <a:pt x="444" y="28"/>
                  </a:lnTo>
                  <a:lnTo>
                    <a:pt x="442" y="12"/>
                  </a:lnTo>
                  <a:lnTo>
                    <a:pt x="438" y="4"/>
                  </a:lnTo>
                  <a:lnTo>
                    <a:pt x="436" y="2"/>
                  </a:lnTo>
                  <a:lnTo>
                    <a:pt x="434"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58" name="Freeform 143"/>
            <p:cNvSpPr>
              <a:spLocks/>
            </p:cNvSpPr>
            <p:nvPr/>
          </p:nvSpPr>
          <p:spPr bwMode="auto">
            <a:xfrm>
              <a:off x="2254" y="2688"/>
              <a:ext cx="570" cy="508"/>
            </a:xfrm>
            <a:custGeom>
              <a:avLst/>
              <a:gdLst>
                <a:gd name="T0" fmla="*/ 416 w 570"/>
                <a:gd name="T1" fmla="*/ 38 h 508"/>
                <a:gd name="T2" fmla="*/ 414 w 570"/>
                <a:gd name="T3" fmla="*/ 80 h 508"/>
                <a:gd name="T4" fmla="*/ 400 w 570"/>
                <a:gd name="T5" fmla="*/ 112 h 508"/>
                <a:gd name="T6" fmla="*/ 378 w 570"/>
                <a:gd name="T7" fmla="*/ 104 h 508"/>
                <a:gd name="T8" fmla="*/ 350 w 570"/>
                <a:gd name="T9" fmla="*/ 82 h 508"/>
                <a:gd name="T10" fmla="*/ 334 w 570"/>
                <a:gd name="T11" fmla="*/ 56 h 508"/>
                <a:gd name="T12" fmla="*/ 356 w 570"/>
                <a:gd name="T13" fmla="*/ 32 h 508"/>
                <a:gd name="T14" fmla="*/ 356 w 570"/>
                <a:gd name="T15" fmla="*/ 20 h 508"/>
                <a:gd name="T16" fmla="*/ 324 w 570"/>
                <a:gd name="T17" fmla="*/ 18 h 508"/>
                <a:gd name="T18" fmla="*/ 300 w 570"/>
                <a:gd name="T19" fmla="*/ 4 h 508"/>
                <a:gd name="T20" fmla="*/ 276 w 570"/>
                <a:gd name="T21" fmla="*/ 18 h 508"/>
                <a:gd name="T22" fmla="*/ 256 w 570"/>
                <a:gd name="T23" fmla="*/ 36 h 508"/>
                <a:gd name="T24" fmla="*/ 252 w 570"/>
                <a:gd name="T25" fmla="*/ 58 h 508"/>
                <a:gd name="T26" fmla="*/ 250 w 570"/>
                <a:gd name="T27" fmla="*/ 66 h 508"/>
                <a:gd name="T28" fmla="*/ 216 w 570"/>
                <a:gd name="T29" fmla="*/ 38 h 508"/>
                <a:gd name="T30" fmla="*/ 176 w 570"/>
                <a:gd name="T31" fmla="*/ 72 h 508"/>
                <a:gd name="T32" fmla="*/ 154 w 570"/>
                <a:gd name="T33" fmla="*/ 90 h 508"/>
                <a:gd name="T34" fmla="*/ 142 w 570"/>
                <a:gd name="T35" fmla="*/ 96 h 508"/>
                <a:gd name="T36" fmla="*/ 118 w 570"/>
                <a:gd name="T37" fmla="*/ 136 h 508"/>
                <a:gd name="T38" fmla="*/ 50 w 570"/>
                <a:gd name="T39" fmla="*/ 156 h 508"/>
                <a:gd name="T40" fmla="*/ 20 w 570"/>
                <a:gd name="T41" fmla="*/ 180 h 508"/>
                <a:gd name="T42" fmla="*/ 0 w 570"/>
                <a:gd name="T43" fmla="*/ 234 h 508"/>
                <a:gd name="T44" fmla="*/ 8 w 570"/>
                <a:gd name="T45" fmla="*/ 256 h 508"/>
                <a:gd name="T46" fmla="*/ 6 w 570"/>
                <a:gd name="T47" fmla="*/ 288 h 508"/>
                <a:gd name="T48" fmla="*/ 12 w 570"/>
                <a:gd name="T49" fmla="*/ 314 h 508"/>
                <a:gd name="T50" fmla="*/ 18 w 570"/>
                <a:gd name="T51" fmla="*/ 370 h 508"/>
                <a:gd name="T52" fmla="*/ 10 w 570"/>
                <a:gd name="T53" fmla="*/ 394 h 508"/>
                <a:gd name="T54" fmla="*/ 14 w 570"/>
                <a:gd name="T55" fmla="*/ 412 h 508"/>
                <a:gd name="T56" fmla="*/ 26 w 570"/>
                <a:gd name="T57" fmla="*/ 422 h 508"/>
                <a:gd name="T58" fmla="*/ 68 w 570"/>
                <a:gd name="T59" fmla="*/ 420 h 508"/>
                <a:gd name="T60" fmla="*/ 104 w 570"/>
                <a:gd name="T61" fmla="*/ 402 h 508"/>
                <a:gd name="T62" fmla="*/ 136 w 570"/>
                <a:gd name="T63" fmla="*/ 400 h 508"/>
                <a:gd name="T64" fmla="*/ 158 w 570"/>
                <a:gd name="T65" fmla="*/ 376 h 508"/>
                <a:gd name="T66" fmla="*/ 186 w 570"/>
                <a:gd name="T67" fmla="*/ 370 h 508"/>
                <a:gd name="T68" fmla="*/ 224 w 570"/>
                <a:gd name="T69" fmla="*/ 352 h 508"/>
                <a:gd name="T70" fmla="*/ 238 w 570"/>
                <a:gd name="T71" fmla="*/ 360 h 508"/>
                <a:gd name="T72" fmla="*/ 252 w 570"/>
                <a:gd name="T73" fmla="*/ 360 h 508"/>
                <a:gd name="T74" fmla="*/ 272 w 570"/>
                <a:gd name="T75" fmla="*/ 374 h 508"/>
                <a:gd name="T76" fmla="*/ 294 w 570"/>
                <a:gd name="T77" fmla="*/ 400 h 508"/>
                <a:gd name="T78" fmla="*/ 328 w 570"/>
                <a:gd name="T79" fmla="*/ 394 h 508"/>
                <a:gd name="T80" fmla="*/ 336 w 570"/>
                <a:gd name="T81" fmla="*/ 398 h 508"/>
                <a:gd name="T82" fmla="*/ 320 w 570"/>
                <a:gd name="T83" fmla="*/ 422 h 508"/>
                <a:gd name="T84" fmla="*/ 336 w 570"/>
                <a:gd name="T85" fmla="*/ 420 h 508"/>
                <a:gd name="T86" fmla="*/ 344 w 570"/>
                <a:gd name="T87" fmla="*/ 436 h 508"/>
                <a:gd name="T88" fmla="*/ 358 w 570"/>
                <a:gd name="T89" fmla="*/ 456 h 508"/>
                <a:gd name="T90" fmla="*/ 370 w 570"/>
                <a:gd name="T91" fmla="*/ 490 h 508"/>
                <a:gd name="T92" fmla="*/ 408 w 570"/>
                <a:gd name="T93" fmla="*/ 508 h 508"/>
                <a:gd name="T94" fmla="*/ 414 w 570"/>
                <a:gd name="T95" fmla="*/ 498 h 508"/>
                <a:gd name="T96" fmla="*/ 436 w 570"/>
                <a:gd name="T97" fmla="*/ 482 h 508"/>
                <a:gd name="T98" fmla="*/ 446 w 570"/>
                <a:gd name="T99" fmla="*/ 502 h 508"/>
                <a:gd name="T100" fmla="*/ 484 w 570"/>
                <a:gd name="T101" fmla="*/ 482 h 508"/>
                <a:gd name="T102" fmla="*/ 504 w 570"/>
                <a:gd name="T103" fmla="*/ 442 h 508"/>
                <a:gd name="T104" fmla="*/ 532 w 570"/>
                <a:gd name="T105" fmla="*/ 400 h 508"/>
                <a:gd name="T106" fmla="*/ 550 w 570"/>
                <a:gd name="T107" fmla="*/ 348 h 508"/>
                <a:gd name="T108" fmla="*/ 562 w 570"/>
                <a:gd name="T109" fmla="*/ 268 h 508"/>
                <a:gd name="T110" fmla="*/ 548 w 570"/>
                <a:gd name="T111" fmla="*/ 230 h 508"/>
                <a:gd name="T112" fmla="*/ 530 w 570"/>
                <a:gd name="T113" fmla="*/ 198 h 508"/>
                <a:gd name="T114" fmla="*/ 506 w 570"/>
                <a:gd name="T115" fmla="*/ 158 h 508"/>
                <a:gd name="T116" fmla="*/ 472 w 570"/>
                <a:gd name="T117" fmla="*/ 122 h 508"/>
                <a:gd name="T118" fmla="*/ 468 w 570"/>
                <a:gd name="T119" fmla="*/ 78 h 508"/>
                <a:gd name="T120" fmla="*/ 454 w 570"/>
                <a:gd name="T121" fmla="*/ 48 h 508"/>
                <a:gd name="T122" fmla="*/ 444 w 570"/>
                <a:gd name="T123" fmla="*/ 28 h 5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70" h="508">
                  <a:moveTo>
                    <a:pt x="434" y="0"/>
                  </a:moveTo>
                  <a:lnTo>
                    <a:pt x="434" y="0"/>
                  </a:lnTo>
                  <a:lnTo>
                    <a:pt x="430" y="2"/>
                  </a:lnTo>
                  <a:lnTo>
                    <a:pt x="426" y="6"/>
                  </a:lnTo>
                  <a:lnTo>
                    <a:pt x="426" y="6"/>
                  </a:lnTo>
                  <a:lnTo>
                    <a:pt x="420" y="22"/>
                  </a:lnTo>
                  <a:lnTo>
                    <a:pt x="416" y="38"/>
                  </a:lnTo>
                  <a:lnTo>
                    <a:pt x="416" y="38"/>
                  </a:lnTo>
                  <a:lnTo>
                    <a:pt x="416" y="46"/>
                  </a:lnTo>
                  <a:lnTo>
                    <a:pt x="416" y="52"/>
                  </a:lnTo>
                  <a:lnTo>
                    <a:pt x="416" y="52"/>
                  </a:lnTo>
                  <a:lnTo>
                    <a:pt x="416" y="66"/>
                  </a:lnTo>
                  <a:lnTo>
                    <a:pt x="416" y="66"/>
                  </a:lnTo>
                  <a:lnTo>
                    <a:pt x="414" y="80"/>
                  </a:lnTo>
                  <a:lnTo>
                    <a:pt x="412" y="94"/>
                  </a:lnTo>
                  <a:lnTo>
                    <a:pt x="412" y="94"/>
                  </a:lnTo>
                  <a:lnTo>
                    <a:pt x="410" y="100"/>
                  </a:lnTo>
                  <a:lnTo>
                    <a:pt x="406" y="104"/>
                  </a:lnTo>
                  <a:lnTo>
                    <a:pt x="406" y="104"/>
                  </a:lnTo>
                  <a:lnTo>
                    <a:pt x="402" y="108"/>
                  </a:lnTo>
                  <a:lnTo>
                    <a:pt x="400" y="112"/>
                  </a:lnTo>
                  <a:lnTo>
                    <a:pt x="396" y="116"/>
                  </a:lnTo>
                  <a:lnTo>
                    <a:pt x="390" y="118"/>
                  </a:lnTo>
                  <a:lnTo>
                    <a:pt x="390" y="118"/>
                  </a:lnTo>
                  <a:lnTo>
                    <a:pt x="386" y="118"/>
                  </a:lnTo>
                  <a:lnTo>
                    <a:pt x="382" y="114"/>
                  </a:lnTo>
                  <a:lnTo>
                    <a:pt x="378" y="104"/>
                  </a:lnTo>
                  <a:lnTo>
                    <a:pt x="378" y="104"/>
                  </a:lnTo>
                  <a:lnTo>
                    <a:pt x="374" y="96"/>
                  </a:lnTo>
                  <a:lnTo>
                    <a:pt x="370" y="94"/>
                  </a:lnTo>
                  <a:lnTo>
                    <a:pt x="366" y="90"/>
                  </a:lnTo>
                  <a:lnTo>
                    <a:pt x="366" y="90"/>
                  </a:lnTo>
                  <a:lnTo>
                    <a:pt x="356" y="88"/>
                  </a:lnTo>
                  <a:lnTo>
                    <a:pt x="350" y="82"/>
                  </a:lnTo>
                  <a:lnTo>
                    <a:pt x="350" y="82"/>
                  </a:lnTo>
                  <a:lnTo>
                    <a:pt x="344" y="76"/>
                  </a:lnTo>
                  <a:lnTo>
                    <a:pt x="338" y="72"/>
                  </a:lnTo>
                  <a:lnTo>
                    <a:pt x="338" y="72"/>
                  </a:lnTo>
                  <a:lnTo>
                    <a:pt x="334" y="68"/>
                  </a:lnTo>
                  <a:lnTo>
                    <a:pt x="332" y="64"/>
                  </a:lnTo>
                  <a:lnTo>
                    <a:pt x="332" y="60"/>
                  </a:lnTo>
                  <a:lnTo>
                    <a:pt x="334" y="56"/>
                  </a:lnTo>
                  <a:lnTo>
                    <a:pt x="338" y="50"/>
                  </a:lnTo>
                  <a:lnTo>
                    <a:pt x="344" y="42"/>
                  </a:lnTo>
                  <a:lnTo>
                    <a:pt x="344" y="42"/>
                  </a:lnTo>
                  <a:lnTo>
                    <a:pt x="348" y="38"/>
                  </a:lnTo>
                  <a:lnTo>
                    <a:pt x="352" y="34"/>
                  </a:lnTo>
                  <a:lnTo>
                    <a:pt x="352" y="34"/>
                  </a:lnTo>
                  <a:lnTo>
                    <a:pt x="356" y="32"/>
                  </a:lnTo>
                  <a:lnTo>
                    <a:pt x="360" y="30"/>
                  </a:lnTo>
                  <a:lnTo>
                    <a:pt x="360" y="30"/>
                  </a:lnTo>
                  <a:lnTo>
                    <a:pt x="364" y="24"/>
                  </a:lnTo>
                  <a:lnTo>
                    <a:pt x="364" y="22"/>
                  </a:lnTo>
                  <a:lnTo>
                    <a:pt x="362" y="20"/>
                  </a:lnTo>
                  <a:lnTo>
                    <a:pt x="356" y="20"/>
                  </a:lnTo>
                  <a:lnTo>
                    <a:pt x="356" y="20"/>
                  </a:lnTo>
                  <a:lnTo>
                    <a:pt x="348" y="16"/>
                  </a:lnTo>
                  <a:lnTo>
                    <a:pt x="340" y="14"/>
                  </a:lnTo>
                  <a:lnTo>
                    <a:pt x="340" y="14"/>
                  </a:lnTo>
                  <a:lnTo>
                    <a:pt x="338" y="14"/>
                  </a:lnTo>
                  <a:lnTo>
                    <a:pt x="338" y="14"/>
                  </a:lnTo>
                  <a:lnTo>
                    <a:pt x="330" y="16"/>
                  </a:lnTo>
                  <a:lnTo>
                    <a:pt x="324" y="18"/>
                  </a:lnTo>
                  <a:lnTo>
                    <a:pt x="324" y="18"/>
                  </a:lnTo>
                  <a:lnTo>
                    <a:pt x="320" y="18"/>
                  </a:lnTo>
                  <a:lnTo>
                    <a:pt x="320" y="18"/>
                  </a:lnTo>
                  <a:lnTo>
                    <a:pt x="316" y="14"/>
                  </a:lnTo>
                  <a:lnTo>
                    <a:pt x="310" y="10"/>
                  </a:lnTo>
                  <a:lnTo>
                    <a:pt x="304" y="6"/>
                  </a:lnTo>
                  <a:lnTo>
                    <a:pt x="300" y="4"/>
                  </a:lnTo>
                  <a:lnTo>
                    <a:pt x="300" y="4"/>
                  </a:lnTo>
                  <a:lnTo>
                    <a:pt x="296" y="4"/>
                  </a:lnTo>
                  <a:lnTo>
                    <a:pt x="292" y="6"/>
                  </a:lnTo>
                  <a:lnTo>
                    <a:pt x="292" y="6"/>
                  </a:lnTo>
                  <a:lnTo>
                    <a:pt x="284" y="14"/>
                  </a:lnTo>
                  <a:lnTo>
                    <a:pt x="280" y="16"/>
                  </a:lnTo>
                  <a:lnTo>
                    <a:pt x="276" y="18"/>
                  </a:lnTo>
                  <a:lnTo>
                    <a:pt x="276" y="18"/>
                  </a:lnTo>
                  <a:lnTo>
                    <a:pt x="266" y="22"/>
                  </a:lnTo>
                  <a:lnTo>
                    <a:pt x="262" y="24"/>
                  </a:lnTo>
                  <a:lnTo>
                    <a:pt x="260" y="28"/>
                  </a:lnTo>
                  <a:lnTo>
                    <a:pt x="260" y="28"/>
                  </a:lnTo>
                  <a:lnTo>
                    <a:pt x="258" y="32"/>
                  </a:lnTo>
                  <a:lnTo>
                    <a:pt x="256" y="36"/>
                  </a:lnTo>
                  <a:lnTo>
                    <a:pt x="256" y="36"/>
                  </a:lnTo>
                  <a:lnTo>
                    <a:pt x="252" y="40"/>
                  </a:lnTo>
                  <a:lnTo>
                    <a:pt x="250" y="44"/>
                  </a:lnTo>
                  <a:lnTo>
                    <a:pt x="250" y="44"/>
                  </a:lnTo>
                  <a:lnTo>
                    <a:pt x="248" y="48"/>
                  </a:lnTo>
                  <a:lnTo>
                    <a:pt x="248" y="52"/>
                  </a:lnTo>
                  <a:lnTo>
                    <a:pt x="252" y="58"/>
                  </a:lnTo>
                  <a:lnTo>
                    <a:pt x="252" y="58"/>
                  </a:lnTo>
                  <a:lnTo>
                    <a:pt x="256" y="64"/>
                  </a:lnTo>
                  <a:lnTo>
                    <a:pt x="256" y="66"/>
                  </a:lnTo>
                  <a:lnTo>
                    <a:pt x="254" y="66"/>
                  </a:lnTo>
                  <a:lnTo>
                    <a:pt x="254" y="66"/>
                  </a:lnTo>
                  <a:lnTo>
                    <a:pt x="250" y="66"/>
                  </a:lnTo>
                  <a:lnTo>
                    <a:pt x="250" y="66"/>
                  </a:lnTo>
                  <a:lnTo>
                    <a:pt x="242" y="58"/>
                  </a:lnTo>
                  <a:lnTo>
                    <a:pt x="234" y="52"/>
                  </a:lnTo>
                  <a:lnTo>
                    <a:pt x="234" y="52"/>
                  </a:lnTo>
                  <a:lnTo>
                    <a:pt x="226" y="42"/>
                  </a:lnTo>
                  <a:lnTo>
                    <a:pt x="222" y="38"/>
                  </a:lnTo>
                  <a:lnTo>
                    <a:pt x="216" y="38"/>
                  </a:lnTo>
                  <a:lnTo>
                    <a:pt x="216" y="38"/>
                  </a:lnTo>
                  <a:lnTo>
                    <a:pt x="212" y="38"/>
                  </a:lnTo>
                  <a:lnTo>
                    <a:pt x="206" y="42"/>
                  </a:lnTo>
                  <a:lnTo>
                    <a:pt x="206" y="42"/>
                  </a:lnTo>
                  <a:lnTo>
                    <a:pt x="198" y="48"/>
                  </a:lnTo>
                  <a:lnTo>
                    <a:pt x="190" y="56"/>
                  </a:lnTo>
                  <a:lnTo>
                    <a:pt x="176" y="72"/>
                  </a:lnTo>
                  <a:lnTo>
                    <a:pt x="176" y="72"/>
                  </a:lnTo>
                  <a:lnTo>
                    <a:pt x="170" y="82"/>
                  </a:lnTo>
                  <a:lnTo>
                    <a:pt x="166" y="86"/>
                  </a:lnTo>
                  <a:lnTo>
                    <a:pt x="164" y="90"/>
                  </a:lnTo>
                  <a:lnTo>
                    <a:pt x="164" y="90"/>
                  </a:lnTo>
                  <a:lnTo>
                    <a:pt x="160" y="92"/>
                  </a:lnTo>
                  <a:lnTo>
                    <a:pt x="160" y="92"/>
                  </a:lnTo>
                  <a:lnTo>
                    <a:pt x="154" y="90"/>
                  </a:lnTo>
                  <a:lnTo>
                    <a:pt x="154" y="90"/>
                  </a:lnTo>
                  <a:lnTo>
                    <a:pt x="150" y="88"/>
                  </a:lnTo>
                  <a:lnTo>
                    <a:pt x="150" y="88"/>
                  </a:lnTo>
                  <a:lnTo>
                    <a:pt x="146" y="90"/>
                  </a:lnTo>
                  <a:lnTo>
                    <a:pt x="146" y="90"/>
                  </a:lnTo>
                  <a:lnTo>
                    <a:pt x="144" y="92"/>
                  </a:lnTo>
                  <a:lnTo>
                    <a:pt x="142" y="96"/>
                  </a:lnTo>
                  <a:lnTo>
                    <a:pt x="142" y="106"/>
                  </a:lnTo>
                  <a:lnTo>
                    <a:pt x="142" y="106"/>
                  </a:lnTo>
                  <a:lnTo>
                    <a:pt x="140" y="116"/>
                  </a:lnTo>
                  <a:lnTo>
                    <a:pt x="138" y="120"/>
                  </a:lnTo>
                  <a:lnTo>
                    <a:pt x="132" y="124"/>
                  </a:lnTo>
                  <a:lnTo>
                    <a:pt x="132" y="124"/>
                  </a:lnTo>
                  <a:lnTo>
                    <a:pt x="118" y="136"/>
                  </a:lnTo>
                  <a:lnTo>
                    <a:pt x="108" y="140"/>
                  </a:lnTo>
                  <a:lnTo>
                    <a:pt x="100" y="144"/>
                  </a:lnTo>
                  <a:lnTo>
                    <a:pt x="100" y="144"/>
                  </a:lnTo>
                  <a:lnTo>
                    <a:pt x="74" y="148"/>
                  </a:lnTo>
                  <a:lnTo>
                    <a:pt x="62" y="150"/>
                  </a:lnTo>
                  <a:lnTo>
                    <a:pt x="50" y="156"/>
                  </a:lnTo>
                  <a:lnTo>
                    <a:pt x="50" y="156"/>
                  </a:lnTo>
                  <a:lnTo>
                    <a:pt x="46" y="160"/>
                  </a:lnTo>
                  <a:lnTo>
                    <a:pt x="44" y="162"/>
                  </a:lnTo>
                  <a:lnTo>
                    <a:pt x="40" y="166"/>
                  </a:lnTo>
                  <a:lnTo>
                    <a:pt x="36" y="170"/>
                  </a:lnTo>
                  <a:lnTo>
                    <a:pt x="36" y="170"/>
                  </a:lnTo>
                  <a:lnTo>
                    <a:pt x="26" y="178"/>
                  </a:lnTo>
                  <a:lnTo>
                    <a:pt x="20" y="180"/>
                  </a:lnTo>
                  <a:lnTo>
                    <a:pt x="16" y="184"/>
                  </a:lnTo>
                  <a:lnTo>
                    <a:pt x="16" y="184"/>
                  </a:lnTo>
                  <a:lnTo>
                    <a:pt x="10" y="194"/>
                  </a:lnTo>
                  <a:lnTo>
                    <a:pt x="8" y="202"/>
                  </a:lnTo>
                  <a:lnTo>
                    <a:pt x="2" y="222"/>
                  </a:lnTo>
                  <a:lnTo>
                    <a:pt x="2" y="222"/>
                  </a:lnTo>
                  <a:lnTo>
                    <a:pt x="0" y="234"/>
                  </a:lnTo>
                  <a:lnTo>
                    <a:pt x="0" y="238"/>
                  </a:lnTo>
                  <a:lnTo>
                    <a:pt x="4" y="242"/>
                  </a:lnTo>
                  <a:lnTo>
                    <a:pt x="4" y="242"/>
                  </a:lnTo>
                  <a:lnTo>
                    <a:pt x="10" y="246"/>
                  </a:lnTo>
                  <a:lnTo>
                    <a:pt x="12" y="250"/>
                  </a:lnTo>
                  <a:lnTo>
                    <a:pt x="8" y="256"/>
                  </a:lnTo>
                  <a:lnTo>
                    <a:pt x="8" y="256"/>
                  </a:lnTo>
                  <a:lnTo>
                    <a:pt x="4" y="262"/>
                  </a:lnTo>
                  <a:lnTo>
                    <a:pt x="2" y="266"/>
                  </a:lnTo>
                  <a:lnTo>
                    <a:pt x="0" y="270"/>
                  </a:lnTo>
                  <a:lnTo>
                    <a:pt x="0" y="270"/>
                  </a:lnTo>
                  <a:lnTo>
                    <a:pt x="0" y="274"/>
                  </a:lnTo>
                  <a:lnTo>
                    <a:pt x="2" y="280"/>
                  </a:lnTo>
                  <a:lnTo>
                    <a:pt x="6" y="288"/>
                  </a:lnTo>
                  <a:lnTo>
                    <a:pt x="6" y="288"/>
                  </a:lnTo>
                  <a:lnTo>
                    <a:pt x="12" y="298"/>
                  </a:lnTo>
                  <a:lnTo>
                    <a:pt x="12" y="298"/>
                  </a:lnTo>
                  <a:lnTo>
                    <a:pt x="12" y="304"/>
                  </a:lnTo>
                  <a:lnTo>
                    <a:pt x="10" y="310"/>
                  </a:lnTo>
                  <a:lnTo>
                    <a:pt x="10" y="310"/>
                  </a:lnTo>
                  <a:lnTo>
                    <a:pt x="12" y="314"/>
                  </a:lnTo>
                  <a:lnTo>
                    <a:pt x="12" y="318"/>
                  </a:lnTo>
                  <a:lnTo>
                    <a:pt x="16" y="326"/>
                  </a:lnTo>
                  <a:lnTo>
                    <a:pt x="16" y="326"/>
                  </a:lnTo>
                  <a:lnTo>
                    <a:pt x="16" y="336"/>
                  </a:lnTo>
                  <a:lnTo>
                    <a:pt x="16" y="348"/>
                  </a:lnTo>
                  <a:lnTo>
                    <a:pt x="16" y="348"/>
                  </a:lnTo>
                  <a:lnTo>
                    <a:pt x="18" y="370"/>
                  </a:lnTo>
                  <a:lnTo>
                    <a:pt x="18" y="370"/>
                  </a:lnTo>
                  <a:lnTo>
                    <a:pt x="18" y="378"/>
                  </a:lnTo>
                  <a:lnTo>
                    <a:pt x="18" y="384"/>
                  </a:lnTo>
                  <a:lnTo>
                    <a:pt x="16" y="388"/>
                  </a:lnTo>
                  <a:lnTo>
                    <a:pt x="16" y="388"/>
                  </a:lnTo>
                  <a:lnTo>
                    <a:pt x="14" y="392"/>
                  </a:lnTo>
                  <a:lnTo>
                    <a:pt x="10" y="394"/>
                  </a:lnTo>
                  <a:lnTo>
                    <a:pt x="8" y="396"/>
                  </a:lnTo>
                  <a:lnTo>
                    <a:pt x="4" y="400"/>
                  </a:lnTo>
                  <a:lnTo>
                    <a:pt x="4" y="400"/>
                  </a:lnTo>
                  <a:lnTo>
                    <a:pt x="4" y="404"/>
                  </a:lnTo>
                  <a:lnTo>
                    <a:pt x="8" y="408"/>
                  </a:lnTo>
                  <a:lnTo>
                    <a:pt x="14" y="412"/>
                  </a:lnTo>
                  <a:lnTo>
                    <a:pt x="14" y="412"/>
                  </a:lnTo>
                  <a:lnTo>
                    <a:pt x="20" y="412"/>
                  </a:lnTo>
                  <a:lnTo>
                    <a:pt x="24" y="414"/>
                  </a:lnTo>
                  <a:lnTo>
                    <a:pt x="24" y="414"/>
                  </a:lnTo>
                  <a:lnTo>
                    <a:pt x="26" y="416"/>
                  </a:lnTo>
                  <a:lnTo>
                    <a:pt x="26" y="418"/>
                  </a:lnTo>
                  <a:lnTo>
                    <a:pt x="26" y="420"/>
                  </a:lnTo>
                  <a:lnTo>
                    <a:pt x="26" y="422"/>
                  </a:lnTo>
                  <a:lnTo>
                    <a:pt x="26" y="422"/>
                  </a:lnTo>
                  <a:lnTo>
                    <a:pt x="32" y="426"/>
                  </a:lnTo>
                  <a:lnTo>
                    <a:pt x="42" y="428"/>
                  </a:lnTo>
                  <a:lnTo>
                    <a:pt x="42" y="428"/>
                  </a:lnTo>
                  <a:lnTo>
                    <a:pt x="56" y="426"/>
                  </a:lnTo>
                  <a:lnTo>
                    <a:pt x="68" y="420"/>
                  </a:lnTo>
                  <a:lnTo>
                    <a:pt x="68" y="420"/>
                  </a:lnTo>
                  <a:lnTo>
                    <a:pt x="78" y="412"/>
                  </a:lnTo>
                  <a:lnTo>
                    <a:pt x="86" y="404"/>
                  </a:lnTo>
                  <a:lnTo>
                    <a:pt x="86" y="404"/>
                  </a:lnTo>
                  <a:lnTo>
                    <a:pt x="90" y="400"/>
                  </a:lnTo>
                  <a:lnTo>
                    <a:pt x="94" y="400"/>
                  </a:lnTo>
                  <a:lnTo>
                    <a:pt x="94" y="400"/>
                  </a:lnTo>
                  <a:lnTo>
                    <a:pt x="104" y="402"/>
                  </a:lnTo>
                  <a:lnTo>
                    <a:pt x="104" y="402"/>
                  </a:lnTo>
                  <a:lnTo>
                    <a:pt x="112" y="404"/>
                  </a:lnTo>
                  <a:lnTo>
                    <a:pt x="122" y="404"/>
                  </a:lnTo>
                  <a:lnTo>
                    <a:pt x="122" y="404"/>
                  </a:lnTo>
                  <a:lnTo>
                    <a:pt x="128" y="404"/>
                  </a:lnTo>
                  <a:lnTo>
                    <a:pt x="132" y="402"/>
                  </a:lnTo>
                  <a:lnTo>
                    <a:pt x="136" y="400"/>
                  </a:lnTo>
                  <a:lnTo>
                    <a:pt x="138" y="394"/>
                  </a:lnTo>
                  <a:lnTo>
                    <a:pt x="138" y="394"/>
                  </a:lnTo>
                  <a:lnTo>
                    <a:pt x="140" y="384"/>
                  </a:lnTo>
                  <a:lnTo>
                    <a:pt x="142" y="382"/>
                  </a:lnTo>
                  <a:lnTo>
                    <a:pt x="148" y="380"/>
                  </a:lnTo>
                  <a:lnTo>
                    <a:pt x="148" y="380"/>
                  </a:lnTo>
                  <a:lnTo>
                    <a:pt x="158" y="376"/>
                  </a:lnTo>
                  <a:lnTo>
                    <a:pt x="168" y="374"/>
                  </a:lnTo>
                  <a:lnTo>
                    <a:pt x="168" y="374"/>
                  </a:lnTo>
                  <a:lnTo>
                    <a:pt x="176" y="370"/>
                  </a:lnTo>
                  <a:lnTo>
                    <a:pt x="182" y="370"/>
                  </a:lnTo>
                  <a:lnTo>
                    <a:pt x="182" y="370"/>
                  </a:lnTo>
                  <a:lnTo>
                    <a:pt x="186" y="370"/>
                  </a:lnTo>
                  <a:lnTo>
                    <a:pt x="186" y="370"/>
                  </a:lnTo>
                  <a:lnTo>
                    <a:pt x="194" y="370"/>
                  </a:lnTo>
                  <a:lnTo>
                    <a:pt x="194" y="370"/>
                  </a:lnTo>
                  <a:lnTo>
                    <a:pt x="200" y="370"/>
                  </a:lnTo>
                  <a:lnTo>
                    <a:pt x="206" y="366"/>
                  </a:lnTo>
                  <a:lnTo>
                    <a:pt x="206" y="366"/>
                  </a:lnTo>
                  <a:lnTo>
                    <a:pt x="214" y="358"/>
                  </a:lnTo>
                  <a:lnTo>
                    <a:pt x="224" y="352"/>
                  </a:lnTo>
                  <a:lnTo>
                    <a:pt x="224" y="352"/>
                  </a:lnTo>
                  <a:lnTo>
                    <a:pt x="224" y="352"/>
                  </a:lnTo>
                  <a:lnTo>
                    <a:pt x="224" y="352"/>
                  </a:lnTo>
                  <a:lnTo>
                    <a:pt x="228" y="354"/>
                  </a:lnTo>
                  <a:lnTo>
                    <a:pt x="232" y="356"/>
                  </a:lnTo>
                  <a:lnTo>
                    <a:pt x="238" y="360"/>
                  </a:lnTo>
                  <a:lnTo>
                    <a:pt x="238" y="360"/>
                  </a:lnTo>
                  <a:lnTo>
                    <a:pt x="244" y="360"/>
                  </a:lnTo>
                  <a:lnTo>
                    <a:pt x="244" y="360"/>
                  </a:lnTo>
                  <a:lnTo>
                    <a:pt x="246" y="360"/>
                  </a:lnTo>
                  <a:lnTo>
                    <a:pt x="246" y="360"/>
                  </a:lnTo>
                  <a:lnTo>
                    <a:pt x="248" y="360"/>
                  </a:lnTo>
                  <a:lnTo>
                    <a:pt x="248" y="360"/>
                  </a:lnTo>
                  <a:lnTo>
                    <a:pt x="252" y="360"/>
                  </a:lnTo>
                  <a:lnTo>
                    <a:pt x="258" y="362"/>
                  </a:lnTo>
                  <a:lnTo>
                    <a:pt x="258" y="362"/>
                  </a:lnTo>
                  <a:lnTo>
                    <a:pt x="260" y="366"/>
                  </a:lnTo>
                  <a:lnTo>
                    <a:pt x="264" y="372"/>
                  </a:lnTo>
                  <a:lnTo>
                    <a:pt x="264" y="372"/>
                  </a:lnTo>
                  <a:lnTo>
                    <a:pt x="268" y="374"/>
                  </a:lnTo>
                  <a:lnTo>
                    <a:pt x="272" y="374"/>
                  </a:lnTo>
                  <a:lnTo>
                    <a:pt x="272" y="374"/>
                  </a:lnTo>
                  <a:lnTo>
                    <a:pt x="278" y="378"/>
                  </a:lnTo>
                  <a:lnTo>
                    <a:pt x="282" y="384"/>
                  </a:lnTo>
                  <a:lnTo>
                    <a:pt x="284" y="390"/>
                  </a:lnTo>
                  <a:lnTo>
                    <a:pt x="288" y="396"/>
                  </a:lnTo>
                  <a:lnTo>
                    <a:pt x="288" y="396"/>
                  </a:lnTo>
                  <a:lnTo>
                    <a:pt x="294" y="400"/>
                  </a:lnTo>
                  <a:lnTo>
                    <a:pt x="300" y="406"/>
                  </a:lnTo>
                  <a:lnTo>
                    <a:pt x="300" y="406"/>
                  </a:lnTo>
                  <a:lnTo>
                    <a:pt x="304" y="410"/>
                  </a:lnTo>
                  <a:lnTo>
                    <a:pt x="308" y="416"/>
                  </a:lnTo>
                  <a:lnTo>
                    <a:pt x="308" y="416"/>
                  </a:lnTo>
                  <a:lnTo>
                    <a:pt x="320" y="402"/>
                  </a:lnTo>
                  <a:lnTo>
                    <a:pt x="328" y="394"/>
                  </a:lnTo>
                  <a:lnTo>
                    <a:pt x="332" y="392"/>
                  </a:lnTo>
                  <a:lnTo>
                    <a:pt x="336" y="392"/>
                  </a:lnTo>
                  <a:lnTo>
                    <a:pt x="336" y="392"/>
                  </a:lnTo>
                  <a:lnTo>
                    <a:pt x="340" y="392"/>
                  </a:lnTo>
                  <a:lnTo>
                    <a:pt x="340" y="392"/>
                  </a:lnTo>
                  <a:lnTo>
                    <a:pt x="336" y="394"/>
                  </a:lnTo>
                  <a:lnTo>
                    <a:pt x="336" y="398"/>
                  </a:lnTo>
                  <a:lnTo>
                    <a:pt x="334" y="404"/>
                  </a:lnTo>
                  <a:lnTo>
                    <a:pt x="332" y="406"/>
                  </a:lnTo>
                  <a:lnTo>
                    <a:pt x="332" y="406"/>
                  </a:lnTo>
                  <a:lnTo>
                    <a:pt x="326" y="414"/>
                  </a:lnTo>
                  <a:lnTo>
                    <a:pt x="322" y="418"/>
                  </a:lnTo>
                  <a:lnTo>
                    <a:pt x="320" y="422"/>
                  </a:lnTo>
                  <a:lnTo>
                    <a:pt x="320" y="422"/>
                  </a:lnTo>
                  <a:lnTo>
                    <a:pt x="320" y="422"/>
                  </a:lnTo>
                  <a:lnTo>
                    <a:pt x="320" y="422"/>
                  </a:lnTo>
                  <a:lnTo>
                    <a:pt x="330" y="422"/>
                  </a:lnTo>
                  <a:lnTo>
                    <a:pt x="330" y="422"/>
                  </a:lnTo>
                  <a:lnTo>
                    <a:pt x="336" y="420"/>
                  </a:lnTo>
                  <a:lnTo>
                    <a:pt x="336" y="420"/>
                  </a:lnTo>
                  <a:lnTo>
                    <a:pt x="336" y="420"/>
                  </a:lnTo>
                  <a:lnTo>
                    <a:pt x="336" y="420"/>
                  </a:lnTo>
                  <a:lnTo>
                    <a:pt x="340" y="424"/>
                  </a:lnTo>
                  <a:lnTo>
                    <a:pt x="342" y="426"/>
                  </a:lnTo>
                  <a:lnTo>
                    <a:pt x="342" y="430"/>
                  </a:lnTo>
                  <a:lnTo>
                    <a:pt x="342" y="434"/>
                  </a:lnTo>
                  <a:lnTo>
                    <a:pt x="342" y="434"/>
                  </a:lnTo>
                  <a:lnTo>
                    <a:pt x="344" y="436"/>
                  </a:lnTo>
                  <a:lnTo>
                    <a:pt x="346" y="438"/>
                  </a:lnTo>
                  <a:lnTo>
                    <a:pt x="350" y="438"/>
                  </a:lnTo>
                  <a:lnTo>
                    <a:pt x="352" y="442"/>
                  </a:lnTo>
                  <a:lnTo>
                    <a:pt x="352" y="442"/>
                  </a:lnTo>
                  <a:lnTo>
                    <a:pt x="356" y="448"/>
                  </a:lnTo>
                  <a:lnTo>
                    <a:pt x="358" y="456"/>
                  </a:lnTo>
                  <a:lnTo>
                    <a:pt x="358" y="456"/>
                  </a:lnTo>
                  <a:lnTo>
                    <a:pt x="360" y="464"/>
                  </a:lnTo>
                  <a:lnTo>
                    <a:pt x="360" y="472"/>
                  </a:lnTo>
                  <a:lnTo>
                    <a:pt x="360" y="480"/>
                  </a:lnTo>
                  <a:lnTo>
                    <a:pt x="362" y="484"/>
                  </a:lnTo>
                  <a:lnTo>
                    <a:pt x="364" y="486"/>
                  </a:lnTo>
                  <a:lnTo>
                    <a:pt x="364" y="486"/>
                  </a:lnTo>
                  <a:lnTo>
                    <a:pt x="370" y="490"/>
                  </a:lnTo>
                  <a:lnTo>
                    <a:pt x="378" y="494"/>
                  </a:lnTo>
                  <a:lnTo>
                    <a:pt x="386" y="496"/>
                  </a:lnTo>
                  <a:lnTo>
                    <a:pt x="394" y="500"/>
                  </a:lnTo>
                  <a:lnTo>
                    <a:pt x="394" y="500"/>
                  </a:lnTo>
                  <a:lnTo>
                    <a:pt x="400" y="504"/>
                  </a:lnTo>
                  <a:lnTo>
                    <a:pt x="404" y="506"/>
                  </a:lnTo>
                  <a:lnTo>
                    <a:pt x="408" y="508"/>
                  </a:lnTo>
                  <a:lnTo>
                    <a:pt x="408" y="508"/>
                  </a:lnTo>
                  <a:lnTo>
                    <a:pt x="410" y="508"/>
                  </a:lnTo>
                  <a:lnTo>
                    <a:pt x="410" y="508"/>
                  </a:lnTo>
                  <a:lnTo>
                    <a:pt x="412" y="506"/>
                  </a:lnTo>
                  <a:lnTo>
                    <a:pt x="412" y="504"/>
                  </a:lnTo>
                  <a:lnTo>
                    <a:pt x="414" y="498"/>
                  </a:lnTo>
                  <a:lnTo>
                    <a:pt x="414" y="498"/>
                  </a:lnTo>
                  <a:lnTo>
                    <a:pt x="416" y="492"/>
                  </a:lnTo>
                  <a:lnTo>
                    <a:pt x="420" y="486"/>
                  </a:lnTo>
                  <a:lnTo>
                    <a:pt x="424" y="480"/>
                  </a:lnTo>
                  <a:lnTo>
                    <a:pt x="432" y="478"/>
                  </a:lnTo>
                  <a:lnTo>
                    <a:pt x="432" y="478"/>
                  </a:lnTo>
                  <a:lnTo>
                    <a:pt x="434" y="478"/>
                  </a:lnTo>
                  <a:lnTo>
                    <a:pt x="436" y="482"/>
                  </a:lnTo>
                  <a:lnTo>
                    <a:pt x="434" y="490"/>
                  </a:lnTo>
                  <a:lnTo>
                    <a:pt x="434" y="500"/>
                  </a:lnTo>
                  <a:lnTo>
                    <a:pt x="436" y="502"/>
                  </a:lnTo>
                  <a:lnTo>
                    <a:pt x="440" y="504"/>
                  </a:lnTo>
                  <a:lnTo>
                    <a:pt x="440" y="504"/>
                  </a:lnTo>
                  <a:lnTo>
                    <a:pt x="446" y="502"/>
                  </a:lnTo>
                  <a:lnTo>
                    <a:pt x="446" y="502"/>
                  </a:lnTo>
                  <a:lnTo>
                    <a:pt x="452" y="500"/>
                  </a:lnTo>
                  <a:lnTo>
                    <a:pt x="456" y="496"/>
                  </a:lnTo>
                  <a:lnTo>
                    <a:pt x="464" y="490"/>
                  </a:lnTo>
                  <a:lnTo>
                    <a:pt x="464" y="490"/>
                  </a:lnTo>
                  <a:lnTo>
                    <a:pt x="472" y="486"/>
                  </a:lnTo>
                  <a:lnTo>
                    <a:pt x="484" y="482"/>
                  </a:lnTo>
                  <a:lnTo>
                    <a:pt x="484" y="482"/>
                  </a:lnTo>
                  <a:lnTo>
                    <a:pt x="492" y="478"/>
                  </a:lnTo>
                  <a:lnTo>
                    <a:pt x="496" y="476"/>
                  </a:lnTo>
                  <a:lnTo>
                    <a:pt x="498" y="474"/>
                  </a:lnTo>
                  <a:lnTo>
                    <a:pt x="498" y="474"/>
                  </a:lnTo>
                  <a:lnTo>
                    <a:pt x="502" y="464"/>
                  </a:lnTo>
                  <a:lnTo>
                    <a:pt x="504" y="454"/>
                  </a:lnTo>
                  <a:lnTo>
                    <a:pt x="504" y="442"/>
                  </a:lnTo>
                  <a:lnTo>
                    <a:pt x="508" y="434"/>
                  </a:lnTo>
                  <a:lnTo>
                    <a:pt x="508" y="434"/>
                  </a:lnTo>
                  <a:lnTo>
                    <a:pt x="516" y="424"/>
                  </a:lnTo>
                  <a:lnTo>
                    <a:pt x="520" y="420"/>
                  </a:lnTo>
                  <a:lnTo>
                    <a:pt x="524" y="416"/>
                  </a:lnTo>
                  <a:lnTo>
                    <a:pt x="524" y="416"/>
                  </a:lnTo>
                  <a:lnTo>
                    <a:pt x="532" y="400"/>
                  </a:lnTo>
                  <a:lnTo>
                    <a:pt x="532" y="400"/>
                  </a:lnTo>
                  <a:lnTo>
                    <a:pt x="542" y="382"/>
                  </a:lnTo>
                  <a:lnTo>
                    <a:pt x="544" y="372"/>
                  </a:lnTo>
                  <a:lnTo>
                    <a:pt x="546" y="362"/>
                  </a:lnTo>
                  <a:lnTo>
                    <a:pt x="546" y="362"/>
                  </a:lnTo>
                  <a:lnTo>
                    <a:pt x="548" y="356"/>
                  </a:lnTo>
                  <a:lnTo>
                    <a:pt x="550" y="348"/>
                  </a:lnTo>
                  <a:lnTo>
                    <a:pt x="556" y="338"/>
                  </a:lnTo>
                  <a:lnTo>
                    <a:pt x="564" y="326"/>
                  </a:lnTo>
                  <a:lnTo>
                    <a:pt x="568" y="314"/>
                  </a:lnTo>
                  <a:lnTo>
                    <a:pt x="568" y="314"/>
                  </a:lnTo>
                  <a:lnTo>
                    <a:pt x="570" y="302"/>
                  </a:lnTo>
                  <a:lnTo>
                    <a:pt x="568" y="290"/>
                  </a:lnTo>
                  <a:lnTo>
                    <a:pt x="562" y="268"/>
                  </a:lnTo>
                  <a:lnTo>
                    <a:pt x="562" y="268"/>
                  </a:lnTo>
                  <a:lnTo>
                    <a:pt x="562" y="258"/>
                  </a:lnTo>
                  <a:lnTo>
                    <a:pt x="560" y="248"/>
                  </a:lnTo>
                  <a:lnTo>
                    <a:pt x="560" y="248"/>
                  </a:lnTo>
                  <a:lnTo>
                    <a:pt x="554" y="238"/>
                  </a:lnTo>
                  <a:lnTo>
                    <a:pt x="548" y="230"/>
                  </a:lnTo>
                  <a:lnTo>
                    <a:pt x="548" y="230"/>
                  </a:lnTo>
                  <a:lnTo>
                    <a:pt x="542" y="224"/>
                  </a:lnTo>
                  <a:lnTo>
                    <a:pt x="538" y="218"/>
                  </a:lnTo>
                  <a:lnTo>
                    <a:pt x="538" y="218"/>
                  </a:lnTo>
                  <a:lnTo>
                    <a:pt x="538" y="212"/>
                  </a:lnTo>
                  <a:lnTo>
                    <a:pt x="534" y="204"/>
                  </a:lnTo>
                  <a:lnTo>
                    <a:pt x="534" y="204"/>
                  </a:lnTo>
                  <a:lnTo>
                    <a:pt x="530" y="198"/>
                  </a:lnTo>
                  <a:lnTo>
                    <a:pt x="526" y="196"/>
                  </a:lnTo>
                  <a:lnTo>
                    <a:pt x="522" y="192"/>
                  </a:lnTo>
                  <a:lnTo>
                    <a:pt x="518" y="186"/>
                  </a:lnTo>
                  <a:lnTo>
                    <a:pt x="518" y="186"/>
                  </a:lnTo>
                  <a:lnTo>
                    <a:pt x="514" y="172"/>
                  </a:lnTo>
                  <a:lnTo>
                    <a:pt x="510" y="164"/>
                  </a:lnTo>
                  <a:lnTo>
                    <a:pt x="506" y="158"/>
                  </a:lnTo>
                  <a:lnTo>
                    <a:pt x="506" y="158"/>
                  </a:lnTo>
                  <a:lnTo>
                    <a:pt x="498" y="148"/>
                  </a:lnTo>
                  <a:lnTo>
                    <a:pt x="486" y="140"/>
                  </a:lnTo>
                  <a:lnTo>
                    <a:pt x="486" y="140"/>
                  </a:lnTo>
                  <a:lnTo>
                    <a:pt x="476" y="132"/>
                  </a:lnTo>
                  <a:lnTo>
                    <a:pt x="472" y="128"/>
                  </a:lnTo>
                  <a:lnTo>
                    <a:pt x="472" y="122"/>
                  </a:lnTo>
                  <a:lnTo>
                    <a:pt x="472" y="122"/>
                  </a:lnTo>
                  <a:lnTo>
                    <a:pt x="472" y="104"/>
                  </a:lnTo>
                  <a:lnTo>
                    <a:pt x="472" y="104"/>
                  </a:lnTo>
                  <a:lnTo>
                    <a:pt x="470" y="94"/>
                  </a:lnTo>
                  <a:lnTo>
                    <a:pt x="468" y="86"/>
                  </a:lnTo>
                  <a:lnTo>
                    <a:pt x="468" y="86"/>
                  </a:lnTo>
                  <a:lnTo>
                    <a:pt x="468" y="78"/>
                  </a:lnTo>
                  <a:lnTo>
                    <a:pt x="470" y="68"/>
                  </a:lnTo>
                  <a:lnTo>
                    <a:pt x="470" y="68"/>
                  </a:lnTo>
                  <a:lnTo>
                    <a:pt x="468" y="64"/>
                  </a:lnTo>
                  <a:lnTo>
                    <a:pt x="466" y="60"/>
                  </a:lnTo>
                  <a:lnTo>
                    <a:pt x="460" y="56"/>
                  </a:lnTo>
                  <a:lnTo>
                    <a:pt x="460" y="56"/>
                  </a:lnTo>
                  <a:lnTo>
                    <a:pt x="454" y="48"/>
                  </a:lnTo>
                  <a:lnTo>
                    <a:pt x="454" y="48"/>
                  </a:lnTo>
                  <a:lnTo>
                    <a:pt x="448" y="46"/>
                  </a:lnTo>
                  <a:lnTo>
                    <a:pt x="444" y="44"/>
                  </a:lnTo>
                  <a:lnTo>
                    <a:pt x="444" y="44"/>
                  </a:lnTo>
                  <a:lnTo>
                    <a:pt x="442" y="40"/>
                  </a:lnTo>
                  <a:lnTo>
                    <a:pt x="442" y="36"/>
                  </a:lnTo>
                  <a:lnTo>
                    <a:pt x="444" y="28"/>
                  </a:lnTo>
                  <a:lnTo>
                    <a:pt x="444" y="28"/>
                  </a:lnTo>
                  <a:lnTo>
                    <a:pt x="442" y="12"/>
                  </a:lnTo>
                  <a:lnTo>
                    <a:pt x="438" y="4"/>
                  </a:lnTo>
                  <a:lnTo>
                    <a:pt x="436" y="2"/>
                  </a:lnTo>
                  <a:lnTo>
                    <a:pt x="43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59" name="Freeform 144"/>
            <p:cNvSpPr>
              <a:spLocks/>
            </p:cNvSpPr>
            <p:nvPr/>
          </p:nvSpPr>
          <p:spPr bwMode="auto">
            <a:xfrm>
              <a:off x="2670" y="3228"/>
              <a:ext cx="56" cy="68"/>
            </a:xfrm>
            <a:custGeom>
              <a:avLst/>
              <a:gdLst>
                <a:gd name="T0" fmla="*/ 6 w 56"/>
                <a:gd name="T1" fmla="*/ 0 h 68"/>
                <a:gd name="T2" fmla="*/ 6 w 56"/>
                <a:gd name="T3" fmla="*/ 0 h 68"/>
                <a:gd name="T4" fmla="*/ 4 w 56"/>
                <a:gd name="T5" fmla="*/ 0 h 68"/>
                <a:gd name="T6" fmla="*/ 4 w 56"/>
                <a:gd name="T7" fmla="*/ 4 h 68"/>
                <a:gd name="T8" fmla="*/ 4 w 56"/>
                <a:gd name="T9" fmla="*/ 4 h 68"/>
                <a:gd name="T10" fmla="*/ 2 w 56"/>
                <a:gd name="T11" fmla="*/ 6 h 68"/>
                <a:gd name="T12" fmla="*/ 0 w 56"/>
                <a:gd name="T13" fmla="*/ 8 h 68"/>
                <a:gd name="T14" fmla="*/ 2 w 56"/>
                <a:gd name="T15" fmla="*/ 14 h 68"/>
                <a:gd name="T16" fmla="*/ 2 w 56"/>
                <a:gd name="T17" fmla="*/ 14 h 68"/>
                <a:gd name="T18" fmla="*/ 4 w 56"/>
                <a:gd name="T19" fmla="*/ 18 h 68"/>
                <a:gd name="T20" fmla="*/ 8 w 56"/>
                <a:gd name="T21" fmla="*/ 22 h 68"/>
                <a:gd name="T22" fmla="*/ 8 w 56"/>
                <a:gd name="T23" fmla="*/ 22 h 68"/>
                <a:gd name="T24" fmla="*/ 8 w 56"/>
                <a:gd name="T25" fmla="*/ 26 h 68"/>
                <a:gd name="T26" fmla="*/ 8 w 56"/>
                <a:gd name="T27" fmla="*/ 32 h 68"/>
                <a:gd name="T28" fmla="*/ 8 w 56"/>
                <a:gd name="T29" fmla="*/ 42 h 68"/>
                <a:gd name="T30" fmla="*/ 8 w 56"/>
                <a:gd name="T31" fmla="*/ 42 h 68"/>
                <a:gd name="T32" fmla="*/ 12 w 56"/>
                <a:gd name="T33" fmla="*/ 58 h 68"/>
                <a:gd name="T34" fmla="*/ 14 w 56"/>
                <a:gd name="T35" fmla="*/ 66 h 68"/>
                <a:gd name="T36" fmla="*/ 16 w 56"/>
                <a:gd name="T37" fmla="*/ 68 h 68"/>
                <a:gd name="T38" fmla="*/ 20 w 56"/>
                <a:gd name="T39" fmla="*/ 68 h 68"/>
                <a:gd name="T40" fmla="*/ 20 w 56"/>
                <a:gd name="T41" fmla="*/ 68 h 68"/>
                <a:gd name="T42" fmla="*/ 26 w 56"/>
                <a:gd name="T43" fmla="*/ 66 h 68"/>
                <a:gd name="T44" fmla="*/ 26 w 56"/>
                <a:gd name="T45" fmla="*/ 66 h 68"/>
                <a:gd name="T46" fmla="*/ 36 w 56"/>
                <a:gd name="T47" fmla="*/ 56 h 68"/>
                <a:gd name="T48" fmla="*/ 48 w 56"/>
                <a:gd name="T49" fmla="*/ 42 h 68"/>
                <a:gd name="T50" fmla="*/ 52 w 56"/>
                <a:gd name="T51" fmla="*/ 34 h 68"/>
                <a:gd name="T52" fmla="*/ 56 w 56"/>
                <a:gd name="T53" fmla="*/ 26 h 68"/>
                <a:gd name="T54" fmla="*/ 56 w 56"/>
                <a:gd name="T55" fmla="*/ 20 h 68"/>
                <a:gd name="T56" fmla="*/ 54 w 56"/>
                <a:gd name="T57" fmla="*/ 12 h 68"/>
                <a:gd name="T58" fmla="*/ 54 w 56"/>
                <a:gd name="T59" fmla="*/ 12 h 68"/>
                <a:gd name="T60" fmla="*/ 50 w 56"/>
                <a:gd name="T61" fmla="*/ 10 h 68"/>
                <a:gd name="T62" fmla="*/ 48 w 56"/>
                <a:gd name="T63" fmla="*/ 10 h 68"/>
                <a:gd name="T64" fmla="*/ 48 w 56"/>
                <a:gd name="T65" fmla="*/ 10 h 68"/>
                <a:gd name="T66" fmla="*/ 34 w 56"/>
                <a:gd name="T67" fmla="*/ 12 h 68"/>
                <a:gd name="T68" fmla="*/ 34 w 56"/>
                <a:gd name="T69" fmla="*/ 12 h 68"/>
                <a:gd name="T70" fmla="*/ 28 w 56"/>
                <a:gd name="T71" fmla="*/ 14 h 68"/>
                <a:gd name="T72" fmla="*/ 20 w 56"/>
                <a:gd name="T73" fmla="*/ 14 h 68"/>
                <a:gd name="T74" fmla="*/ 20 w 56"/>
                <a:gd name="T75" fmla="*/ 14 h 68"/>
                <a:gd name="T76" fmla="*/ 16 w 56"/>
                <a:gd name="T77" fmla="*/ 14 h 68"/>
                <a:gd name="T78" fmla="*/ 16 w 56"/>
                <a:gd name="T79" fmla="*/ 14 h 68"/>
                <a:gd name="T80" fmla="*/ 14 w 56"/>
                <a:gd name="T81" fmla="*/ 10 h 68"/>
                <a:gd name="T82" fmla="*/ 12 w 56"/>
                <a:gd name="T83" fmla="*/ 6 h 68"/>
                <a:gd name="T84" fmla="*/ 10 w 56"/>
                <a:gd name="T85" fmla="*/ 2 h 68"/>
                <a:gd name="T86" fmla="*/ 6 w 56"/>
                <a:gd name="T87"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6" h="68">
                  <a:moveTo>
                    <a:pt x="6" y="0"/>
                  </a:moveTo>
                  <a:lnTo>
                    <a:pt x="6" y="0"/>
                  </a:lnTo>
                  <a:lnTo>
                    <a:pt x="4" y="0"/>
                  </a:lnTo>
                  <a:lnTo>
                    <a:pt x="4" y="4"/>
                  </a:lnTo>
                  <a:lnTo>
                    <a:pt x="4" y="4"/>
                  </a:lnTo>
                  <a:lnTo>
                    <a:pt x="2" y="6"/>
                  </a:lnTo>
                  <a:lnTo>
                    <a:pt x="0" y="8"/>
                  </a:lnTo>
                  <a:lnTo>
                    <a:pt x="2" y="14"/>
                  </a:lnTo>
                  <a:lnTo>
                    <a:pt x="2" y="14"/>
                  </a:lnTo>
                  <a:lnTo>
                    <a:pt x="4" y="18"/>
                  </a:lnTo>
                  <a:lnTo>
                    <a:pt x="8" y="22"/>
                  </a:lnTo>
                  <a:lnTo>
                    <a:pt x="8" y="22"/>
                  </a:lnTo>
                  <a:lnTo>
                    <a:pt x="8" y="26"/>
                  </a:lnTo>
                  <a:lnTo>
                    <a:pt x="8" y="32"/>
                  </a:lnTo>
                  <a:lnTo>
                    <a:pt x="8" y="42"/>
                  </a:lnTo>
                  <a:lnTo>
                    <a:pt x="8" y="42"/>
                  </a:lnTo>
                  <a:lnTo>
                    <a:pt x="12" y="58"/>
                  </a:lnTo>
                  <a:lnTo>
                    <a:pt x="14" y="66"/>
                  </a:lnTo>
                  <a:lnTo>
                    <a:pt x="16" y="68"/>
                  </a:lnTo>
                  <a:lnTo>
                    <a:pt x="20" y="68"/>
                  </a:lnTo>
                  <a:lnTo>
                    <a:pt x="20" y="68"/>
                  </a:lnTo>
                  <a:lnTo>
                    <a:pt x="26" y="66"/>
                  </a:lnTo>
                  <a:lnTo>
                    <a:pt x="26" y="66"/>
                  </a:lnTo>
                  <a:lnTo>
                    <a:pt x="36" y="56"/>
                  </a:lnTo>
                  <a:lnTo>
                    <a:pt x="48" y="42"/>
                  </a:lnTo>
                  <a:lnTo>
                    <a:pt x="52" y="34"/>
                  </a:lnTo>
                  <a:lnTo>
                    <a:pt x="56" y="26"/>
                  </a:lnTo>
                  <a:lnTo>
                    <a:pt x="56" y="20"/>
                  </a:lnTo>
                  <a:lnTo>
                    <a:pt x="54" y="12"/>
                  </a:lnTo>
                  <a:lnTo>
                    <a:pt x="54" y="12"/>
                  </a:lnTo>
                  <a:lnTo>
                    <a:pt x="50" y="10"/>
                  </a:lnTo>
                  <a:lnTo>
                    <a:pt x="48" y="10"/>
                  </a:lnTo>
                  <a:lnTo>
                    <a:pt x="48" y="10"/>
                  </a:lnTo>
                  <a:lnTo>
                    <a:pt x="34" y="12"/>
                  </a:lnTo>
                  <a:lnTo>
                    <a:pt x="34" y="12"/>
                  </a:lnTo>
                  <a:lnTo>
                    <a:pt x="28" y="14"/>
                  </a:lnTo>
                  <a:lnTo>
                    <a:pt x="20" y="14"/>
                  </a:lnTo>
                  <a:lnTo>
                    <a:pt x="20" y="14"/>
                  </a:lnTo>
                  <a:lnTo>
                    <a:pt x="16" y="14"/>
                  </a:lnTo>
                  <a:lnTo>
                    <a:pt x="16" y="14"/>
                  </a:lnTo>
                  <a:lnTo>
                    <a:pt x="14" y="10"/>
                  </a:lnTo>
                  <a:lnTo>
                    <a:pt x="12" y="6"/>
                  </a:lnTo>
                  <a:lnTo>
                    <a:pt x="10" y="2"/>
                  </a:lnTo>
                  <a:lnTo>
                    <a:pt x="6"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60" name="Freeform 145"/>
            <p:cNvSpPr>
              <a:spLocks/>
            </p:cNvSpPr>
            <p:nvPr/>
          </p:nvSpPr>
          <p:spPr bwMode="auto">
            <a:xfrm>
              <a:off x="2670" y="3228"/>
              <a:ext cx="56" cy="68"/>
            </a:xfrm>
            <a:custGeom>
              <a:avLst/>
              <a:gdLst>
                <a:gd name="T0" fmla="*/ 6 w 56"/>
                <a:gd name="T1" fmla="*/ 0 h 68"/>
                <a:gd name="T2" fmla="*/ 6 w 56"/>
                <a:gd name="T3" fmla="*/ 0 h 68"/>
                <a:gd name="T4" fmla="*/ 4 w 56"/>
                <a:gd name="T5" fmla="*/ 0 h 68"/>
                <a:gd name="T6" fmla="*/ 4 w 56"/>
                <a:gd name="T7" fmla="*/ 4 h 68"/>
                <a:gd name="T8" fmla="*/ 4 w 56"/>
                <a:gd name="T9" fmla="*/ 4 h 68"/>
                <a:gd name="T10" fmla="*/ 2 w 56"/>
                <a:gd name="T11" fmla="*/ 6 h 68"/>
                <a:gd name="T12" fmla="*/ 0 w 56"/>
                <a:gd name="T13" fmla="*/ 8 h 68"/>
                <a:gd name="T14" fmla="*/ 2 w 56"/>
                <a:gd name="T15" fmla="*/ 14 h 68"/>
                <a:gd name="T16" fmla="*/ 2 w 56"/>
                <a:gd name="T17" fmla="*/ 14 h 68"/>
                <a:gd name="T18" fmla="*/ 4 w 56"/>
                <a:gd name="T19" fmla="*/ 18 h 68"/>
                <a:gd name="T20" fmla="*/ 8 w 56"/>
                <a:gd name="T21" fmla="*/ 22 h 68"/>
                <a:gd name="T22" fmla="*/ 8 w 56"/>
                <a:gd name="T23" fmla="*/ 22 h 68"/>
                <a:gd name="T24" fmla="*/ 8 w 56"/>
                <a:gd name="T25" fmla="*/ 26 h 68"/>
                <a:gd name="T26" fmla="*/ 8 w 56"/>
                <a:gd name="T27" fmla="*/ 32 h 68"/>
                <a:gd name="T28" fmla="*/ 8 w 56"/>
                <a:gd name="T29" fmla="*/ 42 h 68"/>
                <a:gd name="T30" fmla="*/ 8 w 56"/>
                <a:gd name="T31" fmla="*/ 42 h 68"/>
                <a:gd name="T32" fmla="*/ 12 w 56"/>
                <a:gd name="T33" fmla="*/ 58 h 68"/>
                <a:gd name="T34" fmla="*/ 14 w 56"/>
                <a:gd name="T35" fmla="*/ 66 h 68"/>
                <a:gd name="T36" fmla="*/ 16 w 56"/>
                <a:gd name="T37" fmla="*/ 68 h 68"/>
                <a:gd name="T38" fmla="*/ 20 w 56"/>
                <a:gd name="T39" fmla="*/ 68 h 68"/>
                <a:gd name="T40" fmla="*/ 20 w 56"/>
                <a:gd name="T41" fmla="*/ 68 h 68"/>
                <a:gd name="T42" fmla="*/ 26 w 56"/>
                <a:gd name="T43" fmla="*/ 66 h 68"/>
                <a:gd name="T44" fmla="*/ 26 w 56"/>
                <a:gd name="T45" fmla="*/ 66 h 68"/>
                <a:gd name="T46" fmla="*/ 36 w 56"/>
                <a:gd name="T47" fmla="*/ 56 h 68"/>
                <a:gd name="T48" fmla="*/ 48 w 56"/>
                <a:gd name="T49" fmla="*/ 42 h 68"/>
                <a:gd name="T50" fmla="*/ 52 w 56"/>
                <a:gd name="T51" fmla="*/ 34 h 68"/>
                <a:gd name="T52" fmla="*/ 56 w 56"/>
                <a:gd name="T53" fmla="*/ 26 h 68"/>
                <a:gd name="T54" fmla="*/ 56 w 56"/>
                <a:gd name="T55" fmla="*/ 20 h 68"/>
                <a:gd name="T56" fmla="*/ 54 w 56"/>
                <a:gd name="T57" fmla="*/ 12 h 68"/>
                <a:gd name="T58" fmla="*/ 54 w 56"/>
                <a:gd name="T59" fmla="*/ 12 h 68"/>
                <a:gd name="T60" fmla="*/ 50 w 56"/>
                <a:gd name="T61" fmla="*/ 10 h 68"/>
                <a:gd name="T62" fmla="*/ 48 w 56"/>
                <a:gd name="T63" fmla="*/ 10 h 68"/>
                <a:gd name="T64" fmla="*/ 48 w 56"/>
                <a:gd name="T65" fmla="*/ 10 h 68"/>
                <a:gd name="T66" fmla="*/ 34 w 56"/>
                <a:gd name="T67" fmla="*/ 12 h 68"/>
                <a:gd name="T68" fmla="*/ 34 w 56"/>
                <a:gd name="T69" fmla="*/ 12 h 68"/>
                <a:gd name="T70" fmla="*/ 28 w 56"/>
                <a:gd name="T71" fmla="*/ 14 h 68"/>
                <a:gd name="T72" fmla="*/ 20 w 56"/>
                <a:gd name="T73" fmla="*/ 14 h 68"/>
                <a:gd name="T74" fmla="*/ 20 w 56"/>
                <a:gd name="T75" fmla="*/ 14 h 68"/>
                <a:gd name="T76" fmla="*/ 16 w 56"/>
                <a:gd name="T77" fmla="*/ 14 h 68"/>
                <a:gd name="T78" fmla="*/ 16 w 56"/>
                <a:gd name="T79" fmla="*/ 14 h 68"/>
                <a:gd name="T80" fmla="*/ 14 w 56"/>
                <a:gd name="T81" fmla="*/ 10 h 68"/>
                <a:gd name="T82" fmla="*/ 12 w 56"/>
                <a:gd name="T83" fmla="*/ 6 h 68"/>
                <a:gd name="T84" fmla="*/ 10 w 56"/>
                <a:gd name="T85" fmla="*/ 2 h 68"/>
                <a:gd name="T86" fmla="*/ 6 w 56"/>
                <a:gd name="T87"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6" h="68">
                  <a:moveTo>
                    <a:pt x="6" y="0"/>
                  </a:moveTo>
                  <a:lnTo>
                    <a:pt x="6" y="0"/>
                  </a:lnTo>
                  <a:lnTo>
                    <a:pt x="4" y="0"/>
                  </a:lnTo>
                  <a:lnTo>
                    <a:pt x="4" y="4"/>
                  </a:lnTo>
                  <a:lnTo>
                    <a:pt x="4" y="4"/>
                  </a:lnTo>
                  <a:lnTo>
                    <a:pt x="2" y="6"/>
                  </a:lnTo>
                  <a:lnTo>
                    <a:pt x="0" y="8"/>
                  </a:lnTo>
                  <a:lnTo>
                    <a:pt x="2" y="14"/>
                  </a:lnTo>
                  <a:lnTo>
                    <a:pt x="2" y="14"/>
                  </a:lnTo>
                  <a:lnTo>
                    <a:pt x="4" y="18"/>
                  </a:lnTo>
                  <a:lnTo>
                    <a:pt x="8" y="22"/>
                  </a:lnTo>
                  <a:lnTo>
                    <a:pt x="8" y="22"/>
                  </a:lnTo>
                  <a:lnTo>
                    <a:pt x="8" y="26"/>
                  </a:lnTo>
                  <a:lnTo>
                    <a:pt x="8" y="32"/>
                  </a:lnTo>
                  <a:lnTo>
                    <a:pt x="8" y="42"/>
                  </a:lnTo>
                  <a:lnTo>
                    <a:pt x="8" y="42"/>
                  </a:lnTo>
                  <a:lnTo>
                    <a:pt x="12" y="58"/>
                  </a:lnTo>
                  <a:lnTo>
                    <a:pt x="14" y="66"/>
                  </a:lnTo>
                  <a:lnTo>
                    <a:pt x="16" y="68"/>
                  </a:lnTo>
                  <a:lnTo>
                    <a:pt x="20" y="68"/>
                  </a:lnTo>
                  <a:lnTo>
                    <a:pt x="20" y="68"/>
                  </a:lnTo>
                  <a:lnTo>
                    <a:pt x="26" y="66"/>
                  </a:lnTo>
                  <a:lnTo>
                    <a:pt x="26" y="66"/>
                  </a:lnTo>
                  <a:lnTo>
                    <a:pt x="36" y="56"/>
                  </a:lnTo>
                  <a:lnTo>
                    <a:pt x="48" y="42"/>
                  </a:lnTo>
                  <a:lnTo>
                    <a:pt x="52" y="34"/>
                  </a:lnTo>
                  <a:lnTo>
                    <a:pt x="56" y="26"/>
                  </a:lnTo>
                  <a:lnTo>
                    <a:pt x="56" y="20"/>
                  </a:lnTo>
                  <a:lnTo>
                    <a:pt x="54" y="12"/>
                  </a:lnTo>
                  <a:lnTo>
                    <a:pt x="54" y="12"/>
                  </a:lnTo>
                  <a:lnTo>
                    <a:pt x="50" y="10"/>
                  </a:lnTo>
                  <a:lnTo>
                    <a:pt x="48" y="10"/>
                  </a:lnTo>
                  <a:lnTo>
                    <a:pt x="48" y="10"/>
                  </a:lnTo>
                  <a:lnTo>
                    <a:pt x="34" y="12"/>
                  </a:lnTo>
                  <a:lnTo>
                    <a:pt x="34" y="12"/>
                  </a:lnTo>
                  <a:lnTo>
                    <a:pt x="28" y="14"/>
                  </a:lnTo>
                  <a:lnTo>
                    <a:pt x="20" y="14"/>
                  </a:lnTo>
                  <a:lnTo>
                    <a:pt x="20" y="14"/>
                  </a:lnTo>
                  <a:lnTo>
                    <a:pt x="16" y="14"/>
                  </a:lnTo>
                  <a:lnTo>
                    <a:pt x="16" y="14"/>
                  </a:lnTo>
                  <a:lnTo>
                    <a:pt x="14" y="10"/>
                  </a:lnTo>
                  <a:lnTo>
                    <a:pt x="12" y="6"/>
                  </a:lnTo>
                  <a:lnTo>
                    <a:pt x="10" y="2"/>
                  </a:lnTo>
                  <a:lnTo>
                    <a:pt x="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61" name="Freeform 146"/>
            <p:cNvSpPr>
              <a:spLocks/>
            </p:cNvSpPr>
            <p:nvPr/>
          </p:nvSpPr>
          <p:spPr bwMode="auto">
            <a:xfrm>
              <a:off x="3084" y="3112"/>
              <a:ext cx="74" cy="144"/>
            </a:xfrm>
            <a:custGeom>
              <a:avLst/>
              <a:gdLst>
                <a:gd name="T0" fmla="*/ 6 w 74"/>
                <a:gd name="T1" fmla="*/ 0 h 144"/>
                <a:gd name="T2" fmla="*/ 0 w 74"/>
                <a:gd name="T3" fmla="*/ 4 h 144"/>
                <a:gd name="T4" fmla="*/ 0 w 74"/>
                <a:gd name="T5" fmla="*/ 10 h 144"/>
                <a:gd name="T6" fmla="*/ 12 w 74"/>
                <a:gd name="T7" fmla="*/ 22 h 144"/>
                <a:gd name="T8" fmla="*/ 16 w 74"/>
                <a:gd name="T9" fmla="*/ 28 h 144"/>
                <a:gd name="T10" fmla="*/ 20 w 74"/>
                <a:gd name="T11" fmla="*/ 42 h 144"/>
                <a:gd name="T12" fmla="*/ 24 w 74"/>
                <a:gd name="T13" fmla="*/ 48 h 144"/>
                <a:gd name="T14" fmla="*/ 26 w 74"/>
                <a:gd name="T15" fmla="*/ 52 h 144"/>
                <a:gd name="T16" fmla="*/ 28 w 74"/>
                <a:gd name="T17" fmla="*/ 70 h 144"/>
                <a:gd name="T18" fmla="*/ 20 w 74"/>
                <a:gd name="T19" fmla="*/ 84 h 144"/>
                <a:gd name="T20" fmla="*/ 16 w 74"/>
                <a:gd name="T21" fmla="*/ 84 h 144"/>
                <a:gd name="T22" fmla="*/ 14 w 74"/>
                <a:gd name="T23" fmla="*/ 84 h 144"/>
                <a:gd name="T24" fmla="*/ 12 w 74"/>
                <a:gd name="T25" fmla="*/ 84 h 144"/>
                <a:gd name="T26" fmla="*/ 10 w 74"/>
                <a:gd name="T27" fmla="*/ 84 h 144"/>
                <a:gd name="T28" fmla="*/ 6 w 74"/>
                <a:gd name="T29" fmla="*/ 86 h 144"/>
                <a:gd name="T30" fmla="*/ 4 w 74"/>
                <a:gd name="T31" fmla="*/ 94 h 144"/>
                <a:gd name="T32" fmla="*/ 4 w 74"/>
                <a:gd name="T33" fmla="*/ 102 h 144"/>
                <a:gd name="T34" fmla="*/ 24 w 74"/>
                <a:gd name="T35" fmla="*/ 108 h 144"/>
                <a:gd name="T36" fmla="*/ 28 w 74"/>
                <a:gd name="T37" fmla="*/ 116 h 144"/>
                <a:gd name="T38" fmla="*/ 26 w 74"/>
                <a:gd name="T39" fmla="*/ 124 h 144"/>
                <a:gd name="T40" fmla="*/ 20 w 74"/>
                <a:gd name="T41" fmla="*/ 138 h 144"/>
                <a:gd name="T42" fmla="*/ 26 w 74"/>
                <a:gd name="T43" fmla="*/ 144 h 144"/>
                <a:gd name="T44" fmla="*/ 32 w 74"/>
                <a:gd name="T45" fmla="*/ 136 h 144"/>
                <a:gd name="T46" fmla="*/ 48 w 74"/>
                <a:gd name="T47" fmla="*/ 110 h 144"/>
                <a:gd name="T48" fmla="*/ 50 w 74"/>
                <a:gd name="T49" fmla="*/ 104 h 144"/>
                <a:gd name="T50" fmla="*/ 60 w 74"/>
                <a:gd name="T51" fmla="*/ 98 h 144"/>
                <a:gd name="T52" fmla="*/ 62 w 74"/>
                <a:gd name="T53" fmla="*/ 92 h 144"/>
                <a:gd name="T54" fmla="*/ 74 w 74"/>
                <a:gd name="T55" fmla="*/ 66 h 144"/>
                <a:gd name="T56" fmla="*/ 74 w 74"/>
                <a:gd name="T57" fmla="*/ 62 h 144"/>
                <a:gd name="T58" fmla="*/ 70 w 74"/>
                <a:gd name="T59" fmla="*/ 54 h 144"/>
                <a:gd name="T60" fmla="*/ 66 w 74"/>
                <a:gd name="T61" fmla="*/ 54 h 144"/>
                <a:gd name="T62" fmla="*/ 62 w 74"/>
                <a:gd name="T63" fmla="*/ 56 h 144"/>
                <a:gd name="T64" fmla="*/ 54 w 74"/>
                <a:gd name="T65" fmla="*/ 64 h 144"/>
                <a:gd name="T66" fmla="*/ 52 w 74"/>
                <a:gd name="T67" fmla="*/ 66 h 144"/>
                <a:gd name="T68" fmla="*/ 46 w 74"/>
                <a:gd name="T69" fmla="*/ 64 h 144"/>
                <a:gd name="T70" fmla="*/ 42 w 74"/>
                <a:gd name="T71" fmla="*/ 54 h 144"/>
                <a:gd name="T72" fmla="*/ 40 w 74"/>
                <a:gd name="T73" fmla="*/ 46 h 144"/>
                <a:gd name="T74" fmla="*/ 36 w 74"/>
                <a:gd name="T75" fmla="*/ 46 h 144"/>
                <a:gd name="T76" fmla="*/ 32 w 74"/>
                <a:gd name="T77" fmla="*/ 44 h 144"/>
                <a:gd name="T78" fmla="*/ 26 w 74"/>
                <a:gd name="T79" fmla="*/ 40 h 144"/>
                <a:gd name="T80" fmla="*/ 22 w 74"/>
                <a:gd name="T81" fmla="*/ 32 h 144"/>
                <a:gd name="T82" fmla="*/ 20 w 74"/>
                <a:gd name="T83" fmla="*/ 20 h 144"/>
                <a:gd name="T84" fmla="*/ 18 w 74"/>
                <a:gd name="T85" fmla="*/ 12 h 144"/>
                <a:gd name="T86" fmla="*/ 16 w 74"/>
                <a:gd name="T87" fmla="*/ 8 h 144"/>
                <a:gd name="T88" fmla="*/ 6 w 74"/>
                <a:gd name="T89" fmla="*/ 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4" h="144">
                  <a:moveTo>
                    <a:pt x="6" y="0"/>
                  </a:moveTo>
                  <a:lnTo>
                    <a:pt x="6" y="0"/>
                  </a:lnTo>
                  <a:lnTo>
                    <a:pt x="2" y="2"/>
                  </a:lnTo>
                  <a:lnTo>
                    <a:pt x="0" y="4"/>
                  </a:lnTo>
                  <a:lnTo>
                    <a:pt x="0" y="4"/>
                  </a:lnTo>
                  <a:lnTo>
                    <a:pt x="0" y="10"/>
                  </a:lnTo>
                  <a:lnTo>
                    <a:pt x="4" y="14"/>
                  </a:lnTo>
                  <a:lnTo>
                    <a:pt x="12" y="22"/>
                  </a:lnTo>
                  <a:lnTo>
                    <a:pt x="12" y="22"/>
                  </a:lnTo>
                  <a:lnTo>
                    <a:pt x="16" y="28"/>
                  </a:lnTo>
                  <a:lnTo>
                    <a:pt x="16" y="32"/>
                  </a:lnTo>
                  <a:lnTo>
                    <a:pt x="20" y="42"/>
                  </a:lnTo>
                  <a:lnTo>
                    <a:pt x="20" y="42"/>
                  </a:lnTo>
                  <a:lnTo>
                    <a:pt x="24" y="48"/>
                  </a:lnTo>
                  <a:lnTo>
                    <a:pt x="26" y="52"/>
                  </a:lnTo>
                  <a:lnTo>
                    <a:pt x="26" y="52"/>
                  </a:lnTo>
                  <a:lnTo>
                    <a:pt x="28" y="60"/>
                  </a:lnTo>
                  <a:lnTo>
                    <a:pt x="28" y="70"/>
                  </a:lnTo>
                  <a:lnTo>
                    <a:pt x="24" y="78"/>
                  </a:lnTo>
                  <a:lnTo>
                    <a:pt x="20" y="84"/>
                  </a:lnTo>
                  <a:lnTo>
                    <a:pt x="20" y="84"/>
                  </a:lnTo>
                  <a:lnTo>
                    <a:pt x="16" y="84"/>
                  </a:lnTo>
                  <a:lnTo>
                    <a:pt x="16" y="84"/>
                  </a:lnTo>
                  <a:lnTo>
                    <a:pt x="14" y="84"/>
                  </a:lnTo>
                  <a:lnTo>
                    <a:pt x="14" y="84"/>
                  </a:lnTo>
                  <a:lnTo>
                    <a:pt x="12" y="84"/>
                  </a:lnTo>
                  <a:lnTo>
                    <a:pt x="12" y="84"/>
                  </a:lnTo>
                  <a:lnTo>
                    <a:pt x="10" y="84"/>
                  </a:lnTo>
                  <a:lnTo>
                    <a:pt x="6" y="86"/>
                  </a:lnTo>
                  <a:lnTo>
                    <a:pt x="6" y="86"/>
                  </a:lnTo>
                  <a:lnTo>
                    <a:pt x="4" y="90"/>
                  </a:lnTo>
                  <a:lnTo>
                    <a:pt x="4" y="94"/>
                  </a:lnTo>
                  <a:lnTo>
                    <a:pt x="4" y="102"/>
                  </a:lnTo>
                  <a:lnTo>
                    <a:pt x="4" y="102"/>
                  </a:lnTo>
                  <a:lnTo>
                    <a:pt x="18" y="106"/>
                  </a:lnTo>
                  <a:lnTo>
                    <a:pt x="24" y="108"/>
                  </a:lnTo>
                  <a:lnTo>
                    <a:pt x="26" y="112"/>
                  </a:lnTo>
                  <a:lnTo>
                    <a:pt x="28" y="116"/>
                  </a:lnTo>
                  <a:lnTo>
                    <a:pt x="28" y="116"/>
                  </a:lnTo>
                  <a:lnTo>
                    <a:pt x="26" y="124"/>
                  </a:lnTo>
                  <a:lnTo>
                    <a:pt x="22" y="130"/>
                  </a:lnTo>
                  <a:lnTo>
                    <a:pt x="20" y="138"/>
                  </a:lnTo>
                  <a:lnTo>
                    <a:pt x="22" y="142"/>
                  </a:lnTo>
                  <a:lnTo>
                    <a:pt x="26" y="144"/>
                  </a:lnTo>
                  <a:lnTo>
                    <a:pt x="26" y="144"/>
                  </a:lnTo>
                  <a:lnTo>
                    <a:pt x="32" y="136"/>
                  </a:lnTo>
                  <a:lnTo>
                    <a:pt x="38" y="128"/>
                  </a:lnTo>
                  <a:lnTo>
                    <a:pt x="48" y="110"/>
                  </a:lnTo>
                  <a:lnTo>
                    <a:pt x="48" y="110"/>
                  </a:lnTo>
                  <a:lnTo>
                    <a:pt x="50" y="104"/>
                  </a:lnTo>
                  <a:lnTo>
                    <a:pt x="54" y="100"/>
                  </a:lnTo>
                  <a:lnTo>
                    <a:pt x="60" y="98"/>
                  </a:lnTo>
                  <a:lnTo>
                    <a:pt x="62" y="92"/>
                  </a:lnTo>
                  <a:lnTo>
                    <a:pt x="62" y="92"/>
                  </a:lnTo>
                  <a:lnTo>
                    <a:pt x="70" y="78"/>
                  </a:lnTo>
                  <a:lnTo>
                    <a:pt x="74" y="66"/>
                  </a:lnTo>
                  <a:lnTo>
                    <a:pt x="74" y="66"/>
                  </a:lnTo>
                  <a:lnTo>
                    <a:pt x="74" y="62"/>
                  </a:lnTo>
                  <a:lnTo>
                    <a:pt x="74" y="58"/>
                  </a:lnTo>
                  <a:lnTo>
                    <a:pt x="70" y="54"/>
                  </a:lnTo>
                  <a:lnTo>
                    <a:pt x="66" y="54"/>
                  </a:lnTo>
                  <a:lnTo>
                    <a:pt x="66" y="54"/>
                  </a:lnTo>
                  <a:lnTo>
                    <a:pt x="62" y="56"/>
                  </a:lnTo>
                  <a:lnTo>
                    <a:pt x="62" y="56"/>
                  </a:lnTo>
                  <a:lnTo>
                    <a:pt x="56" y="62"/>
                  </a:lnTo>
                  <a:lnTo>
                    <a:pt x="54" y="64"/>
                  </a:lnTo>
                  <a:lnTo>
                    <a:pt x="52" y="66"/>
                  </a:lnTo>
                  <a:lnTo>
                    <a:pt x="52" y="66"/>
                  </a:lnTo>
                  <a:lnTo>
                    <a:pt x="46" y="64"/>
                  </a:lnTo>
                  <a:lnTo>
                    <a:pt x="46" y="64"/>
                  </a:lnTo>
                  <a:lnTo>
                    <a:pt x="44" y="60"/>
                  </a:lnTo>
                  <a:lnTo>
                    <a:pt x="42" y="54"/>
                  </a:lnTo>
                  <a:lnTo>
                    <a:pt x="42" y="50"/>
                  </a:lnTo>
                  <a:lnTo>
                    <a:pt x="40" y="46"/>
                  </a:lnTo>
                  <a:lnTo>
                    <a:pt x="40" y="46"/>
                  </a:lnTo>
                  <a:lnTo>
                    <a:pt x="36" y="46"/>
                  </a:lnTo>
                  <a:lnTo>
                    <a:pt x="32" y="44"/>
                  </a:lnTo>
                  <a:lnTo>
                    <a:pt x="32" y="44"/>
                  </a:lnTo>
                  <a:lnTo>
                    <a:pt x="28" y="42"/>
                  </a:lnTo>
                  <a:lnTo>
                    <a:pt x="26" y="40"/>
                  </a:lnTo>
                  <a:lnTo>
                    <a:pt x="26" y="40"/>
                  </a:lnTo>
                  <a:lnTo>
                    <a:pt x="22" y="32"/>
                  </a:lnTo>
                  <a:lnTo>
                    <a:pt x="22" y="26"/>
                  </a:lnTo>
                  <a:lnTo>
                    <a:pt x="20" y="20"/>
                  </a:lnTo>
                  <a:lnTo>
                    <a:pt x="18" y="12"/>
                  </a:lnTo>
                  <a:lnTo>
                    <a:pt x="18" y="12"/>
                  </a:lnTo>
                  <a:lnTo>
                    <a:pt x="16" y="8"/>
                  </a:lnTo>
                  <a:lnTo>
                    <a:pt x="16" y="8"/>
                  </a:lnTo>
                  <a:lnTo>
                    <a:pt x="12" y="4"/>
                  </a:lnTo>
                  <a:lnTo>
                    <a:pt x="6"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62" name="Freeform 147"/>
            <p:cNvSpPr>
              <a:spLocks/>
            </p:cNvSpPr>
            <p:nvPr/>
          </p:nvSpPr>
          <p:spPr bwMode="auto">
            <a:xfrm>
              <a:off x="3084" y="3112"/>
              <a:ext cx="74" cy="144"/>
            </a:xfrm>
            <a:custGeom>
              <a:avLst/>
              <a:gdLst>
                <a:gd name="T0" fmla="*/ 6 w 74"/>
                <a:gd name="T1" fmla="*/ 0 h 144"/>
                <a:gd name="T2" fmla="*/ 0 w 74"/>
                <a:gd name="T3" fmla="*/ 4 h 144"/>
                <a:gd name="T4" fmla="*/ 0 w 74"/>
                <a:gd name="T5" fmla="*/ 10 h 144"/>
                <a:gd name="T6" fmla="*/ 12 w 74"/>
                <a:gd name="T7" fmla="*/ 22 h 144"/>
                <a:gd name="T8" fmla="*/ 16 w 74"/>
                <a:gd name="T9" fmla="*/ 28 h 144"/>
                <a:gd name="T10" fmla="*/ 20 w 74"/>
                <a:gd name="T11" fmla="*/ 42 h 144"/>
                <a:gd name="T12" fmla="*/ 24 w 74"/>
                <a:gd name="T13" fmla="*/ 48 h 144"/>
                <a:gd name="T14" fmla="*/ 26 w 74"/>
                <a:gd name="T15" fmla="*/ 52 h 144"/>
                <a:gd name="T16" fmla="*/ 28 w 74"/>
                <a:gd name="T17" fmla="*/ 70 h 144"/>
                <a:gd name="T18" fmla="*/ 20 w 74"/>
                <a:gd name="T19" fmla="*/ 84 h 144"/>
                <a:gd name="T20" fmla="*/ 16 w 74"/>
                <a:gd name="T21" fmla="*/ 84 h 144"/>
                <a:gd name="T22" fmla="*/ 14 w 74"/>
                <a:gd name="T23" fmla="*/ 84 h 144"/>
                <a:gd name="T24" fmla="*/ 12 w 74"/>
                <a:gd name="T25" fmla="*/ 84 h 144"/>
                <a:gd name="T26" fmla="*/ 10 w 74"/>
                <a:gd name="T27" fmla="*/ 84 h 144"/>
                <a:gd name="T28" fmla="*/ 6 w 74"/>
                <a:gd name="T29" fmla="*/ 86 h 144"/>
                <a:gd name="T30" fmla="*/ 4 w 74"/>
                <a:gd name="T31" fmla="*/ 94 h 144"/>
                <a:gd name="T32" fmla="*/ 4 w 74"/>
                <a:gd name="T33" fmla="*/ 102 h 144"/>
                <a:gd name="T34" fmla="*/ 24 w 74"/>
                <a:gd name="T35" fmla="*/ 108 h 144"/>
                <a:gd name="T36" fmla="*/ 28 w 74"/>
                <a:gd name="T37" fmla="*/ 116 h 144"/>
                <a:gd name="T38" fmla="*/ 26 w 74"/>
                <a:gd name="T39" fmla="*/ 124 h 144"/>
                <a:gd name="T40" fmla="*/ 20 w 74"/>
                <a:gd name="T41" fmla="*/ 138 h 144"/>
                <a:gd name="T42" fmla="*/ 26 w 74"/>
                <a:gd name="T43" fmla="*/ 144 h 144"/>
                <a:gd name="T44" fmla="*/ 32 w 74"/>
                <a:gd name="T45" fmla="*/ 136 h 144"/>
                <a:gd name="T46" fmla="*/ 48 w 74"/>
                <a:gd name="T47" fmla="*/ 110 h 144"/>
                <a:gd name="T48" fmla="*/ 50 w 74"/>
                <a:gd name="T49" fmla="*/ 104 h 144"/>
                <a:gd name="T50" fmla="*/ 60 w 74"/>
                <a:gd name="T51" fmla="*/ 98 h 144"/>
                <a:gd name="T52" fmla="*/ 62 w 74"/>
                <a:gd name="T53" fmla="*/ 92 h 144"/>
                <a:gd name="T54" fmla="*/ 74 w 74"/>
                <a:gd name="T55" fmla="*/ 66 h 144"/>
                <a:gd name="T56" fmla="*/ 74 w 74"/>
                <a:gd name="T57" fmla="*/ 62 h 144"/>
                <a:gd name="T58" fmla="*/ 70 w 74"/>
                <a:gd name="T59" fmla="*/ 54 h 144"/>
                <a:gd name="T60" fmla="*/ 66 w 74"/>
                <a:gd name="T61" fmla="*/ 54 h 144"/>
                <a:gd name="T62" fmla="*/ 62 w 74"/>
                <a:gd name="T63" fmla="*/ 56 h 144"/>
                <a:gd name="T64" fmla="*/ 54 w 74"/>
                <a:gd name="T65" fmla="*/ 64 h 144"/>
                <a:gd name="T66" fmla="*/ 52 w 74"/>
                <a:gd name="T67" fmla="*/ 66 h 144"/>
                <a:gd name="T68" fmla="*/ 46 w 74"/>
                <a:gd name="T69" fmla="*/ 64 h 144"/>
                <a:gd name="T70" fmla="*/ 42 w 74"/>
                <a:gd name="T71" fmla="*/ 54 h 144"/>
                <a:gd name="T72" fmla="*/ 40 w 74"/>
                <a:gd name="T73" fmla="*/ 46 h 144"/>
                <a:gd name="T74" fmla="*/ 36 w 74"/>
                <a:gd name="T75" fmla="*/ 46 h 144"/>
                <a:gd name="T76" fmla="*/ 32 w 74"/>
                <a:gd name="T77" fmla="*/ 44 h 144"/>
                <a:gd name="T78" fmla="*/ 26 w 74"/>
                <a:gd name="T79" fmla="*/ 40 h 144"/>
                <a:gd name="T80" fmla="*/ 22 w 74"/>
                <a:gd name="T81" fmla="*/ 32 h 144"/>
                <a:gd name="T82" fmla="*/ 20 w 74"/>
                <a:gd name="T83" fmla="*/ 20 h 144"/>
                <a:gd name="T84" fmla="*/ 18 w 74"/>
                <a:gd name="T85" fmla="*/ 12 h 144"/>
                <a:gd name="T86" fmla="*/ 16 w 74"/>
                <a:gd name="T87" fmla="*/ 8 h 144"/>
                <a:gd name="T88" fmla="*/ 6 w 74"/>
                <a:gd name="T89" fmla="*/ 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4" h="144">
                  <a:moveTo>
                    <a:pt x="6" y="0"/>
                  </a:moveTo>
                  <a:lnTo>
                    <a:pt x="6" y="0"/>
                  </a:lnTo>
                  <a:lnTo>
                    <a:pt x="2" y="2"/>
                  </a:lnTo>
                  <a:lnTo>
                    <a:pt x="0" y="4"/>
                  </a:lnTo>
                  <a:lnTo>
                    <a:pt x="0" y="4"/>
                  </a:lnTo>
                  <a:lnTo>
                    <a:pt x="0" y="10"/>
                  </a:lnTo>
                  <a:lnTo>
                    <a:pt x="4" y="14"/>
                  </a:lnTo>
                  <a:lnTo>
                    <a:pt x="12" y="22"/>
                  </a:lnTo>
                  <a:lnTo>
                    <a:pt x="12" y="22"/>
                  </a:lnTo>
                  <a:lnTo>
                    <a:pt x="16" y="28"/>
                  </a:lnTo>
                  <a:lnTo>
                    <a:pt x="16" y="32"/>
                  </a:lnTo>
                  <a:lnTo>
                    <a:pt x="20" y="42"/>
                  </a:lnTo>
                  <a:lnTo>
                    <a:pt x="20" y="42"/>
                  </a:lnTo>
                  <a:lnTo>
                    <a:pt x="24" y="48"/>
                  </a:lnTo>
                  <a:lnTo>
                    <a:pt x="26" y="52"/>
                  </a:lnTo>
                  <a:lnTo>
                    <a:pt x="26" y="52"/>
                  </a:lnTo>
                  <a:lnTo>
                    <a:pt x="28" y="60"/>
                  </a:lnTo>
                  <a:lnTo>
                    <a:pt x="28" y="70"/>
                  </a:lnTo>
                  <a:lnTo>
                    <a:pt x="24" y="78"/>
                  </a:lnTo>
                  <a:lnTo>
                    <a:pt x="20" y="84"/>
                  </a:lnTo>
                  <a:lnTo>
                    <a:pt x="20" y="84"/>
                  </a:lnTo>
                  <a:lnTo>
                    <a:pt x="16" y="84"/>
                  </a:lnTo>
                  <a:lnTo>
                    <a:pt x="16" y="84"/>
                  </a:lnTo>
                  <a:lnTo>
                    <a:pt x="14" y="84"/>
                  </a:lnTo>
                  <a:lnTo>
                    <a:pt x="14" y="84"/>
                  </a:lnTo>
                  <a:lnTo>
                    <a:pt x="12" y="84"/>
                  </a:lnTo>
                  <a:lnTo>
                    <a:pt x="12" y="84"/>
                  </a:lnTo>
                  <a:lnTo>
                    <a:pt x="10" y="84"/>
                  </a:lnTo>
                  <a:lnTo>
                    <a:pt x="6" y="86"/>
                  </a:lnTo>
                  <a:lnTo>
                    <a:pt x="6" y="86"/>
                  </a:lnTo>
                  <a:lnTo>
                    <a:pt x="4" y="90"/>
                  </a:lnTo>
                  <a:lnTo>
                    <a:pt x="4" y="94"/>
                  </a:lnTo>
                  <a:lnTo>
                    <a:pt x="4" y="102"/>
                  </a:lnTo>
                  <a:lnTo>
                    <a:pt x="4" y="102"/>
                  </a:lnTo>
                  <a:lnTo>
                    <a:pt x="18" y="106"/>
                  </a:lnTo>
                  <a:lnTo>
                    <a:pt x="24" y="108"/>
                  </a:lnTo>
                  <a:lnTo>
                    <a:pt x="26" y="112"/>
                  </a:lnTo>
                  <a:lnTo>
                    <a:pt x="28" y="116"/>
                  </a:lnTo>
                  <a:lnTo>
                    <a:pt x="28" y="116"/>
                  </a:lnTo>
                  <a:lnTo>
                    <a:pt x="26" y="124"/>
                  </a:lnTo>
                  <a:lnTo>
                    <a:pt x="22" y="130"/>
                  </a:lnTo>
                  <a:lnTo>
                    <a:pt x="20" y="138"/>
                  </a:lnTo>
                  <a:lnTo>
                    <a:pt x="22" y="142"/>
                  </a:lnTo>
                  <a:lnTo>
                    <a:pt x="26" y="144"/>
                  </a:lnTo>
                  <a:lnTo>
                    <a:pt x="26" y="144"/>
                  </a:lnTo>
                  <a:lnTo>
                    <a:pt x="32" y="136"/>
                  </a:lnTo>
                  <a:lnTo>
                    <a:pt x="38" y="128"/>
                  </a:lnTo>
                  <a:lnTo>
                    <a:pt x="48" y="110"/>
                  </a:lnTo>
                  <a:lnTo>
                    <a:pt x="48" y="110"/>
                  </a:lnTo>
                  <a:lnTo>
                    <a:pt x="50" y="104"/>
                  </a:lnTo>
                  <a:lnTo>
                    <a:pt x="54" y="100"/>
                  </a:lnTo>
                  <a:lnTo>
                    <a:pt x="60" y="98"/>
                  </a:lnTo>
                  <a:lnTo>
                    <a:pt x="62" y="92"/>
                  </a:lnTo>
                  <a:lnTo>
                    <a:pt x="62" y="92"/>
                  </a:lnTo>
                  <a:lnTo>
                    <a:pt x="70" y="78"/>
                  </a:lnTo>
                  <a:lnTo>
                    <a:pt x="74" y="66"/>
                  </a:lnTo>
                  <a:lnTo>
                    <a:pt x="74" y="66"/>
                  </a:lnTo>
                  <a:lnTo>
                    <a:pt x="74" y="62"/>
                  </a:lnTo>
                  <a:lnTo>
                    <a:pt x="74" y="58"/>
                  </a:lnTo>
                  <a:lnTo>
                    <a:pt x="70" y="54"/>
                  </a:lnTo>
                  <a:lnTo>
                    <a:pt x="66" y="54"/>
                  </a:lnTo>
                  <a:lnTo>
                    <a:pt x="66" y="54"/>
                  </a:lnTo>
                  <a:lnTo>
                    <a:pt x="62" y="56"/>
                  </a:lnTo>
                  <a:lnTo>
                    <a:pt x="62" y="56"/>
                  </a:lnTo>
                  <a:lnTo>
                    <a:pt x="56" y="62"/>
                  </a:lnTo>
                  <a:lnTo>
                    <a:pt x="54" y="64"/>
                  </a:lnTo>
                  <a:lnTo>
                    <a:pt x="52" y="66"/>
                  </a:lnTo>
                  <a:lnTo>
                    <a:pt x="52" y="66"/>
                  </a:lnTo>
                  <a:lnTo>
                    <a:pt x="46" y="64"/>
                  </a:lnTo>
                  <a:lnTo>
                    <a:pt x="46" y="64"/>
                  </a:lnTo>
                  <a:lnTo>
                    <a:pt x="44" y="60"/>
                  </a:lnTo>
                  <a:lnTo>
                    <a:pt x="42" y="54"/>
                  </a:lnTo>
                  <a:lnTo>
                    <a:pt x="42" y="50"/>
                  </a:lnTo>
                  <a:lnTo>
                    <a:pt x="40" y="46"/>
                  </a:lnTo>
                  <a:lnTo>
                    <a:pt x="40" y="46"/>
                  </a:lnTo>
                  <a:lnTo>
                    <a:pt x="36" y="46"/>
                  </a:lnTo>
                  <a:lnTo>
                    <a:pt x="32" y="44"/>
                  </a:lnTo>
                  <a:lnTo>
                    <a:pt x="32" y="44"/>
                  </a:lnTo>
                  <a:lnTo>
                    <a:pt x="28" y="42"/>
                  </a:lnTo>
                  <a:lnTo>
                    <a:pt x="26" y="40"/>
                  </a:lnTo>
                  <a:lnTo>
                    <a:pt x="26" y="40"/>
                  </a:lnTo>
                  <a:lnTo>
                    <a:pt x="22" y="32"/>
                  </a:lnTo>
                  <a:lnTo>
                    <a:pt x="22" y="26"/>
                  </a:lnTo>
                  <a:lnTo>
                    <a:pt x="20" y="20"/>
                  </a:lnTo>
                  <a:lnTo>
                    <a:pt x="18" y="12"/>
                  </a:lnTo>
                  <a:lnTo>
                    <a:pt x="18" y="12"/>
                  </a:lnTo>
                  <a:lnTo>
                    <a:pt x="16" y="8"/>
                  </a:lnTo>
                  <a:lnTo>
                    <a:pt x="16" y="8"/>
                  </a:lnTo>
                  <a:lnTo>
                    <a:pt x="12" y="4"/>
                  </a:lnTo>
                  <a:lnTo>
                    <a:pt x="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63" name="Freeform 148"/>
            <p:cNvSpPr>
              <a:spLocks/>
            </p:cNvSpPr>
            <p:nvPr/>
          </p:nvSpPr>
          <p:spPr bwMode="auto">
            <a:xfrm>
              <a:off x="2974" y="3232"/>
              <a:ext cx="124" cy="138"/>
            </a:xfrm>
            <a:custGeom>
              <a:avLst/>
              <a:gdLst>
                <a:gd name="T0" fmla="*/ 102 w 124"/>
                <a:gd name="T1" fmla="*/ 0 h 138"/>
                <a:gd name="T2" fmla="*/ 100 w 124"/>
                <a:gd name="T3" fmla="*/ 0 h 138"/>
                <a:gd name="T4" fmla="*/ 92 w 124"/>
                <a:gd name="T5" fmla="*/ 4 h 138"/>
                <a:gd name="T6" fmla="*/ 88 w 124"/>
                <a:gd name="T7" fmla="*/ 12 h 138"/>
                <a:gd name="T8" fmla="*/ 66 w 124"/>
                <a:gd name="T9" fmla="*/ 48 h 138"/>
                <a:gd name="T10" fmla="*/ 58 w 124"/>
                <a:gd name="T11" fmla="*/ 54 h 138"/>
                <a:gd name="T12" fmla="*/ 50 w 124"/>
                <a:gd name="T13" fmla="*/ 58 h 138"/>
                <a:gd name="T14" fmla="*/ 34 w 124"/>
                <a:gd name="T15" fmla="*/ 74 h 138"/>
                <a:gd name="T16" fmla="*/ 26 w 124"/>
                <a:gd name="T17" fmla="*/ 80 h 138"/>
                <a:gd name="T18" fmla="*/ 10 w 124"/>
                <a:gd name="T19" fmla="*/ 92 h 138"/>
                <a:gd name="T20" fmla="*/ 4 w 124"/>
                <a:gd name="T21" fmla="*/ 98 h 138"/>
                <a:gd name="T22" fmla="*/ 0 w 124"/>
                <a:gd name="T23" fmla="*/ 110 h 138"/>
                <a:gd name="T24" fmla="*/ 8 w 124"/>
                <a:gd name="T25" fmla="*/ 114 h 138"/>
                <a:gd name="T26" fmla="*/ 24 w 124"/>
                <a:gd name="T27" fmla="*/ 118 h 138"/>
                <a:gd name="T28" fmla="*/ 28 w 124"/>
                <a:gd name="T29" fmla="*/ 122 h 138"/>
                <a:gd name="T30" fmla="*/ 28 w 124"/>
                <a:gd name="T31" fmla="*/ 130 h 138"/>
                <a:gd name="T32" fmla="*/ 32 w 124"/>
                <a:gd name="T33" fmla="*/ 136 h 138"/>
                <a:gd name="T34" fmla="*/ 36 w 124"/>
                <a:gd name="T35" fmla="*/ 138 h 138"/>
                <a:gd name="T36" fmla="*/ 40 w 124"/>
                <a:gd name="T37" fmla="*/ 136 h 138"/>
                <a:gd name="T38" fmla="*/ 44 w 124"/>
                <a:gd name="T39" fmla="*/ 132 h 138"/>
                <a:gd name="T40" fmla="*/ 54 w 124"/>
                <a:gd name="T41" fmla="*/ 126 h 138"/>
                <a:gd name="T42" fmla="*/ 64 w 124"/>
                <a:gd name="T43" fmla="*/ 120 h 138"/>
                <a:gd name="T44" fmla="*/ 66 w 124"/>
                <a:gd name="T45" fmla="*/ 116 h 138"/>
                <a:gd name="T46" fmla="*/ 70 w 124"/>
                <a:gd name="T47" fmla="*/ 102 h 138"/>
                <a:gd name="T48" fmla="*/ 72 w 124"/>
                <a:gd name="T49" fmla="*/ 94 h 138"/>
                <a:gd name="T50" fmla="*/ 76 w 124"/>
                <a:gd name="T51" fmla="*/ 84 h 138"/>
                <a:gd name="T52" fmla="*/ 84 w 124"/>
                <a:gd name="T53" fmla="*/ 78 h 138"/>
                <a:gd name="T54" fmla="*/ 94 w 124"/>
                <a:gd name="T55" fmla="*/ 76 h 138"/>
                <a:gd name="T56" fmla="*/ 98 w 124"/>
                <a:gd name="T57" fmla="*/ 72 h 138"/>
                <a:gd name="T58" fmla="*/ 98 w 124"/>
                <a:gd name="T59" fmla="*/ 64 h 138"/>
                <a:gd name="T60" fmla="*/ 100 w 124"/>
                <a:gd name="T61" fmla="*/ 58 h 138"/>
                <a:gd name="T62" fmla="*/ 108 w 124"/>
                <a:gd name="T63" fmla="*/ 50 h 138"/>
                <a:gd name="T64" fmla="*/ 118 w 124"/>
                <a:gd name="T65" fmla="*/ 44 h 138"/>
                <a:gd name="T66" fmla="*/ 122 w 124"/>
                <a:gd name="T67" fmla="*/ 34 h 138"/>
                <a:gd name="T68" fmla="*/ 124 w 124"/>
                <a:gd name="T69" fmla="*/ 22 h 138"/>
                <a:gd name="T70" fmla="*/ 120 w 124"/>
                <a:gd name="T71" fmla="*/ 18 h 138"/>
                <a:gd name="T72" fmla="*/ 112 w 124"/>
                <a:gd name="T73" fmla="*/ 18 h 138"/>
                <a:gd name="T74" fmla="*/ 108 w 124"/>
                <a:gd name="T75" fmla="*/ 16 h 138"/>
                <a:gd name="T76" fmla="*/ 108 w 124"/>
                <a:gd name="T77" fmla="*/ 6 h 138"/>
                <a:gd name="T78" fmla="*/ 106 w 124"/>
                <a:gd name="T79"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4" h="138">
                  <a:moveTo>
                    <a:pt x="102" y="0"/>
                  </a:moveTo>
                  <a:lnTo>
                    <a:pt x="102" y="0"/>
                  </a:lnTo>
                  <a:lnTo>
                    <a:pt x="100" y="0"/>
                  </a:lnTo>
                  <a:lnTo>
                    <a:pt x="100" y="0"/>
                  </a:lnTo>
                  <a:lnTo>
                    <a:pt x="96" y="2"/>
                  </a:lnTo>
                  <a:lnTo>
                    <a:pt x="92" y="4"/>
                  </a:lnTo>
                  <a:lnTo>
                    <a:pt x="88" y="12"/>
                  </a:lnTo>
                  <a:lnTo>
                    <a:pt x="88" y="12"/>
                  </a:lnTo>
                  <a:lnTo>
                    <a:pt x="80" y="30"/>
                  </a:lnTo>
                  <a:lnTo>
                    <a:pt x="66" y="48"/>
                  </a:lnTo>
                  <a:lnTo>
                    <a:pt x="66" y="48"/>
                  </a:lnTo>
                  <a:lnTo>
                    <a:pt x="58" y="54"/>
                  </a:lnTo>
                  <a:lnTo>
                    <a:pt x="50" y="58"/>
                  </a:lnTo>
                  <a:lnTo>
                    <a:pt x="50" y="58"/>
                  </a:lnTo>
                  <a:lnTo>
                    <a:pt x="42" y="66"/>
                  </a:lnTo>
                  <a:lnTo>
                    <a:pt x="34" y="74"/>
                  </a:lnTo>
                  <a:lnTo>
                    <a:pt x="34" y="74"/>
                  </a:lnTo>
                  <a:lnTo>
                    <a:pt x="26" y="80"/>
                  </a:lnTo>
                  <a:lnTo>
                    <a:pt x="18" y="86"/>
                  </a:lnTo>
                  <a:lnTo>
                    <a:pt x="10" y="92"/>
                  </a:lnTo>
                  <a:lnTo>
                    <a:pt x="4" y="98"/>
                  </a:lnTo>
                  <a:lnTo>
                    <a:pt x="4" y="98"/>
                  </a:lnTo>
                  <a:lnTo>
                    <a:pt x="0" y="104"/>
                  </a:lnTo>
                  <a:lnTo>
                    <a:pt x="0" y="110"/>
                  </a:lnTo>
                  <a:lnTo>
                    <a:pt x="4" y="112"/>
                  </a:lnTo>
                  <a:lnTo>
                    <a:pt x="8" y="114"/>
                  </a:lnTo>
                  <a:lnTo>
                    <a:pt x="20" y="116"/>
                  </a:lnTo>
                  <a:lnTo>
                    <a:pt x="24" y="118"/>
                  </a:lnTo>
                  <a:lnTo>
                    <a:pt x="28" y="122"/>
                  </a:lnTo>
                  <a:lnTo>
                    <a:pt x="28" y="122"/>
                  </a:lnTo>
                  <a:lnTo>
                    <a:pt x="28" y="126"/>
                  </a:lnTo>
                  <a:lnTo>
                    <a:pt x="28" y="130"/>
                  </a:lnTo>
                  <a:lnTo>
                    <a:pt x="30" y="134"/>
                  </a:lnTo>
                  <a:lnTo>
                    <a:pt x="32" y="136"/>
                  </a:lnTo>
                  <a:lnTo>
                    <a:pt x="32" y="136"/>
                  </a:lnTo>
                  <a:lnTo>
                    <a:pt x="36" y="138"/>
                  </a:lnTo>
                  <a:lnTo>
                    <a:pt x="36" y="138"/>
                  </a:lnTo>
                  <a:lnTo>
                    <a:pt x="40" y="136"/>
                  </a:lnTo>
                  <a:lnTo>
                    <a:pt x="44" y="132"/>
                  </a:lnTo>
                  <a:lnTo>
                    <a:pt x="44" y="132"/>
                  </a:lnTo>
                  <a:lnTo>
                    <a:pt x="50" y="128"/>
                  </a:lnTo>
                  <a:lnTo>
                    <a:pt x="54" y="126"/>
                  </a:lnTo>
                  <a:lnTo>
                    <a:pt x="60" y="124"/>
                  </a:lnTo>
                  <a:lnTo>
                    <a:pt x="64" y="120"/>
                  </a:lnTo>
                  <a:lnTo>
                    <a:pt x="64" y="120"/>
                  </a:lnTo>
                  <a:lnTo>
                    <a:pt x="66" y="116"/>
                  </a:lnTo>
                  <a:lnTo>
                    <a:pt x="68" y="112"/>
                  </a:lnTo>
                  <a:lnTo>
                    <a:pt x="70" y="102"/>
                  </a:lnTo>
                  <a:lnTo>
                    <a:pt x="70" y="102"/>
                  </a:lnTo>
                  <a:lnTo>
                    <a:pt x="72" y="94"/>
                  </a:lnTo>
                  <a:lnTo>
                    <a:pt x="76" y="84"/>
                  </a:lnTo>
                  <a:lnTo>
                    <a:pt x="76" y="84"/>
                  </a:lnTo>
                  <a:lnTo>
                    <a:pt x="80" y="80"/>
                  </a:lnTo>
                  <a:lnTo>
                    <a:pt x="84" y="78"/>
                  </a:lnTo>
                  <a:lnTo>
                    <a:pt x="90" y="78"/>
                  </a:lnTo>
                  <a:lnTo>
                    <a:pt x="94" y="76"/>
                  </a:lnTo>
                  <a:lnTo>
                    <a:pt x="94" y="76"/>
                  </a:lnTo>
                  <a:lnTo>
                    <a:pt x="98" y="72"/>
                  </a:lnTo>
                  <a:lnTo>
                    <a:pt x="98" y="68"/>
                  </a:lnTo>
                  <a:lnTo>
                    <a:pt x="98" y="64"/>
                  </a:lnTo>
                  <a:lnTo>
                    <a:pt x="100" y="58"/>
                  </a:lnTo>
                  <a:lnTo>
                    <a:pt x="100" y="58"/>
                  </a:lnTo>
                  <a:lnTo>
                    <a:pt x="104" y="54"/>
                  </a:lnTo>
                  <a:lnTo>
                    <a:pt x="108" y="50"/>
                  </a:lnTo>
                  <a:lnTo>
                    <a:pt x="114" y="48"/>
                  </a:lnTo>
                  <a:lnTo>
                    <a:pt x="118" y="44"/>
                  </a:lnTo>
                  <a:lnTo>
                    <a:pt x="118" y="44"/>
                  </a:lnTo>
                  <a:lnTo>
                    <a:pt x="122" y="34"/>
                  </a:lnTo>
                  <a:lnTo>
                    <a:pt x="124" y="28"/>
                  </a:lnTo>
                  <a:lnTo>
                    <a:pt x="124" y="22"/>
                  </a:lnTo>
                  <a:lnTo>
                    <a:pt x="124" y="22"/>
                  </a:lnTo>
                  <a:lnTo>
                    <a:pt x="120" y="18"/>
                  </a:lnTo>
                  <a:lnTo>
                    <a:pt x="116" y="18"/>
                  </a:lnTo>
                  <a:lnTo>
                    <a:pt x="112" y="18"/>
                  </a:lnTo>
                  <a:lnTo>
                    <a:pt x="108" y="16"/>
                  </a:lnTo>
                  <a:lnTo>
                    <a:pt x="108" y="16"/>
                  </a:lnTo>
                  <a:lnTo>
                    <a:pt x="108" y="10"/>
                  </a:lnTo>
                  <a:lnTo>
                    <a:pt x="108" y="6"/>
                  </a:lnTo>
                  <a:lnTo>
                    <a:pt x="108" y="2"/>
                  </a:lnTo>
                  <a:lnTo>
                    <a:pt x="106" y="0"/>
                  </a:lnTo>
                  <a:lnTo>
                    <a:pt x="102"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64" name="Freeform 149"/>
            <p:cNvSpPr>
              <a:spLocks/>
            </p:cNvSpPr>
            <p:nvPr/>
          </p:nvSpPr>
          <p:spPr bwMode="auto">
            <a:xfrm>
              <a:off x="2974" y="3232"/>
              <a:ext cx="124" cy="138"/>
            </a:xfrm>
            <a:custGeom>
              <a:avLst/>
              <a:gdLst>
                <a:gd name="T0" fmla="*/ 102 w 124"/>
                <a:gd name="T1" fmla="*/ 0 h 138"/>
                <a:gd name="T2" fmla="*/ 100 w 124"/>
                <a:gd name="T3" fmla="*/ 0 h 138"/>
                <a:gd name="T4" fmla="*/ 92 w 124"/>
                <a:gd name="T5" fmla="*/ 4 h 138"/>
                <a:gd name="T6" fmla="*/ 88 w 124"/>
                <a:gd name="T7" fmla="*/ 12 h 138"/>
                <a:gd name="T8" fmla="*/ 66 w 124"/>
                <a:gd name="T9" fmla="*/ 48 h 138"/>
                <a:gd name="T10" fmla="*/ 58 w 124"/>
                <a:gd name="T11" fmla="*/ 54 h 138"/>
                <a:gd name="T12" fmla="*/ 50 w 124"/>
                <a:gd name="T13" fmla="*/ 58 h 138"/>
                <a:gd name="T14" fmla="*/ 34 w 124"/>
                <a:gd name="T15" fmla="*/ 74 h 138"/>
                <a:gd name="T16" fmla="*/ 26 w 124"/>
                <a:gd name="T17" fmla="*/ 80 h 138"/>
                <a:gd name="T18" fmla="*/ 10 w 124"/>
                <a:gd name="T19" fmla="*/ 92 h 138"/>
                <a:gd name="T20" fmla="*/ 4 w 124"/>
                <a:gd name="T21" fmla="*/ 98 h 138"/>
                <a:gd name="T22" fmla="*/ 0 w 124"/>
                <a:gd name="T23" fmla="*/ 110 h 138"/>
                <a:gd name="T24" fmla="*/ 8 w 124"/>
                <a:gd name="T25" fmla="*/ 114 h 138"/>
                <a:gd name="T26" fmla="*/ 24 w 124"/>
                <a:gd name="T27" fmla="*/ 118 h 138"/>
                <a:gd name="T28" fmla="*/ 28 w 124"/>
                <a:gd name="T29" fmla="*/ 122 h 138"/>
                <a:gd name="T30" fmla="*/ 28 w 124"/>
                <a:gd name="T31" fmla="*/ 130 h 138"/>
                <a:gd name="T32" fmla="*/ 32 w 124"/>
                <a:gd name="T33" fmla="*/ 136 h 138"/>
                <a:gd name="T34" fmla="*/ 36 w 124"/>
                <a:gd name="T35" fmla="*/ 138 h 138"/>
                <a:gd name="T36" fmla="*/ 40 w 124"/>
                <a:gd name="T37" fmla="*/ 136 h 138"/>
                <a:gd name="T38" fmla="*/ 44 w 124"/>
                <a:gd name="T39" fmla="*/ 132 h 138"/>
                <a:gd name="T40" fmla="*/ 54 w 124"/>
                <a:gd name="T41" fmla="*/ 126 h 138"/>
                <a:gd name="T42" fmla="*/ 64 w 124"/>
                <a:gd name="T43" fmla="*/ 120 h 138"/>
                <a:gd name="T44" fmla="*/ 66 w 124"/>
                <a:gd name="T45" fmla="*/ 116 h 138"/>
                <a:gd name="T46" fmla="*/ 70 w 124"/>
                <a:gd name="T47" fmla="*/ 102 h 138"/>
                <a:gd name="T48" fmla="*/ 72 w 124"/>
                <a:gd name="T49" fmla="*/ 94 h 138"/>
                <a:gd name="T50" fmla="*/ 76 w 124"/>
                <a:gd name="T51" fmla="*/ 84 h 138"/>
                <a:gd name="T52" fmla="*/ 84 w 124"/>
                <a:gd name="T53" fmla="*/ 78 h 138"/>
                <a:gd name="T54" fmla="*/ 94 w 124"/>
                <a:gd name="T55" fmla="*/ 76 h 138"/>
                <a:gd name="T56" fmla="*/ 98 w 124"/>
                <a:gd name="T57" fmla="*/ 72 h 138"/>
                <a:gd name="T58" fmla="*/ 98 w 124"/>
                <a:gd name="T59" fmla="*/ 64 h 138"/>
                <a:gd name="T60" fmla="*/ 100 w 124"/>
                <a:gd name="T61" fmla="*/ 58 h 138"/>
                <a:gd name="T62" fmla="*/ 108 w 124"/>
                <a:gd name="T63" fmla="*/ 50 h 138"/>
                <a:gd name="T64" fmla="*/ 118 w 124"/>
                <a:gd name="T65" fmla="*/ 44 h 138"/>
                <a:gd name="T66" fmla="*/ 122 w 124"/>
                <a:gd name="T67" fmla="*/ 34 h 138"/>
                <a:gd name="T68" fmla="*/ 124 w 124"/>
                <a:gd name="T69" fmla="*/ 22 h 138"/>
                <a:gd name="T70" fmla="*/ 120 w 124"/>
                <a:gd name="T71" fmla="*/ 18 h 138"/>
                <a:gd name="T72" fmla="*/ 112 w 124"/>
                <a:gd name="T73" fmla="*/ 18 h 138"/>
                <a:gd name="T74" fmla="*/ 108 w 124"/>
                <a:gd name="T75" fmla="*/ 16 h 138"/>
                <a:gd name="T76" fmla="*/ 108 w 124"/>
                <a:gd name="T77" fmla="*/ 6 h 138"/>
                <a:gd name="T78" fmla="*/ 106 w 124"/>
                <a:gd name="T79"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4" h="138">
                  <a:moveTo>
                    <a:pt x="102" y="0"/>
                  </a:moveTo>
                  <a:lnTo>
                    <a:pt x="102" y="0"/>
                  </a:lnTo>
                  <a:lnTo>
                    <a:pt x="100" y="0"/>
                  </a:lnTo>
                  <a:lnTo>
                    <a:pt x="100" y="0"/>
                  </a:lnTo>
                  <a:lnTo>
                    <a:pt x="96" y="2"/>
                  </a:lnTo>
                  <a:lnTo>
                    <a:pt x="92" y="4"/>
                  </a:lnTo>
                  <a:lnTo>
                    <a:pt x="88" y="12"/>
                  </a:lnTo>
                  <a:lnTo>
                    <a:pt x="88" y="12"/>
                  </a:lnTo>
                  <a:lnTo>
                    <a:pt x="80" y="30"/>
                  </a:lnTo>
                  <a:lnTo>
                    <a:pt x="66" y="48"/>
                  </a:lnTo>
                  <a:lnTo>
                    <a:pt x="66" y="48"/>
                  </a:lnTo>
                  <a:lnTo>
                    <a:pt x="58" y="54"/>
                  </a:lnTo>
                  <a:lnTo>
                    <a:pt x="50" y="58"/>
                  </a:lnTo>
                  <a:lnTo>
                    <a:pt x="50" y="58"/>
                  </a:lnTo>
                  <a:lnTo>
                    <a:pt x="42" y="66"/>
                  </a:lnTo>
                  <a:lnTo>
                    <a:pt x="34" y="74"/>
                  </a:lnTo>
                  <a:lnTo>
                    <a:pt x="34" y="74"/>
                  </a:lnTo>
                  <a:lnTo>
                    <a:pt x="26" y="80"/>
                  </a:lnTo>
                  <a:lnTo>
                    <a:pt x="18" y="86"/>
                  </a:lnTo>
                  <a:lnTo>
                    <a:pt x="10" y="92"/>
                  </a:lnTo>
                  <a:lnTo>
                    <a:pt x="4" y="98"/>
                  </a:lnTo>
                  <a:lnTo>
                    <a:pt x="4" y="98"/>
                  </a:lnTo>
                  <a:lnTo>
                    <a:pt x="0" y="104"/>
                  </a:lnTo>
                  <a:lnTo>
                    <a:pt x="0" y="110"/>
                  </a:lnTo>
                  <a:lnTo>
                    <a:pt x="4" y="112"/>
                  </a:lnTo>
                  <a:lnTo>
                    <a:pt x="8" y="114"/>
                  </a:lnTo>
                  <a:lnTo>
                    <a:pt x="20" y="116"/>
                  </a:lnTo>
                  <a:lnTo>
                    <a:pt x="24" y="118"/>
                  </a:lnTo>
                  <a:lnTo>
                    <a:pt x="28" y="122"/>
                  </a:lnTo>
                  <a:lnTo>
                    <a:pt x="28" y="122"/>
                  </a:lnTo>
                  <a:lnTo>
                    <a:pt x="28" y="126"/>
                  </a:lnTo>
                  <a:lnTo>
                    <a:pt x="28" y="130"/>
                  </a:lnTo>
                  <a:lnTo>
                    <a:pt x="30" y="134"/>
                  </a:lnTo>
                  <a:lnTo>
                    <a:pt x="32" y="136"/>
                  </a:lnTo>
                  <a:lnTo>
                    <a:pt x="32" y="136"/>
                  </a:lnTo>
                  <a:lnTo>
                    <a:pt x="36" y="138"/>
                  </a:lnTo>
                  <a:lnTo>
                    <a:pt x="36" y="138"/>
                  </a:lnTo>
                  <a:lnTo>
                    <a:pt x="40" y="136"/>
                  </a:lnTo>
                  <a:lnTo>
                    <a:pt x="44" y="132"/>
                  </a:lnTo>
                  <a:lnTo>
                    <a:pt x="44" y="132"/>
                  </a:lnTo>
                  <a:lnTo>
                    <a:pt x="50" y="128"/>
                  </a:lnTo>
                  <a:lnTo>
                    <a:pt x="54" y="126"/>
                  </a:lnTo>
                  <a:lnTo>
                    <a:pt x="60" y="124"/>
                  </a:lnTo>
                  <a:lnTo>
                    <a:pt x="64" y="120"/>
                  </a:lnTo>
                  <a:lnTo>
                    <a:pt x="64" y="120"/>
                  </a:lnTo>
                  <a:lnTo>
                    <a:pt x="66" y="116"/>
                  </a:lnTo>
                  <a:lnTo>
                    <a:pt x="68" y="112"/>
                  </a:lnTo>
                  <a:lnTo>
                    <a:pt x="70" y="102"/>
                  </a:lnTo>
                  <a:lnTo>
                    <a:pt x="70" y="102"/>
                  </a:lnTo>
                  <a:lnTo>
                    <a:pt x="72" y="94"/>
                  </a:lnTo>
                  <a:lnTo>
                    <a:pt x="76" y="84"/>
                  </a:lnTo>
                  <a:lnTo>
                    <a:pt x="76" y="84"/>
                  </a:lnTo>
                  <a:lnTo>
                    <a:pt x="80" y="80"/>
                  </a:lnTo>
                  <a:lnTo>
                    <a:pt x="84" y="78"/>
                  </a:lnTo>
                  <a:lnTo>
                    <a:pt x="90" y="78"/>
                  </a:lnTo>
                  <a:lnTo>
                    <a:pt x="94" y="76"/>
                  </a:lnTo>
                  <a:lnTo>
                    <a:pt x="94" y="76"/>
                  </a:lnTo>
                  <a:lnTo>
                    <a:pt x="98" y="72"/>
                  </a:lnTo>
                  <a:lnTo>
                    <a:pt x="98" y="68"/>
                  </a:lnTo>
                  <a:lnTo>
                    <a:pt x="98" y="64"/>
                  </a:lnTo>
                  <a:lnTo>
                    <a:pt x="100" y="58"/>
                  </a:lnTo>
                  <a:lnTo>
                    <a:pt x="100" y="58"/>
                  </a:lnTo>
                  <a:lnTo>
                    <a:pt x="104" y="54"/>
                  </a:lnTo>
                  <a:lnTo>
                    <a:pt x="108" y="50"/>
                  </a:lnTo>
                  <a:lnTo>
                    <a:pt x="114" y="48"/>
                  </a:lnTo>
                  <a:lnTo>
                    <a:pt x="118" y="44"/>
                  </a:lnTo>
                  <a:lnTo>
                    <a:pt x="118" y="44"/>
                  </a:lnTo>
                  <a:lnTo>
                    <a:pt x="122" y="34"/>
                  </a:lnTo>
                  <a:lnTo>
                    <a:pt x="124" y="28"/>
                  </a:lnTo>
                  <a:lnTo>
                    <a:pt x="124" y="22"/>
                  </a:lnTo>
                  <a:lnTo>
                    <a:pt x="124" y="22"/>
                  </a:lnTo>
                  <a:lnTo>
                    <a:pt x="120" y="18"/>
                  </a:lnTo>
                  <a:lnTo>
                    <a:pt x="116" y="18"/>
                  </a:lnTo>
                  <a:lnTo>
                    <a:pt x="112" y="18"/>
                  </a:lnTo>
                  <a:lnTo>
                    <a:pt x="108" y="16"/>
                  </a:lnTo>
                  <a:lnTo>
                    <a:pt x="108" y="16"/>
                  </a:lnTo>
                  <a:lnTo>
                    <a:pt x="108" y="10"/>
                  </a:lnTo>
                  <a:lnTo>
                    <a:pt x="108" y="6"/>
                  </a:lnTo>
                  <a:lnTo>
                    <a:pt x="108" y="2"/>
                  </a:lnTo>
                  <a:lnTo>
                    <a:pt x="106" y="0"/>
                  </a:lnTo>
                  <a:lnTo>
                    <a:pt x="10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65" name="Freeform 150"/>
            <p:cNvSpPr>
              <a:spLocks/>
            </p:cNvSpPr>
            <p:nvPr/>
          </p:nvSpPr>
          <p:spPr bwMode="auto">
            <a:xfrm>
              <a:off x="1748" y="992"/>
              <a:ext cx="52" cy="20"/>
            </a:xfrm>
            <a:custGeom>
              <a:avLst/>
              <a:gdLst>
                <a:gd name="T0" fmla="*/ 24 w 52"/>
                <a:gd name="T1" fmla="*/ 0 h 20"/>
                <a:gd name="T2" fmla="*/ 24 w 52"/>
                <a:gd name="T3" fmla="*/ 0 h 20"/>
                <a:gd name="T4" fmla="*/ 22 w 52"/>
                <a:gd name="T5" fmla="*/ 0 h 20"/>
                <a:gd name="T6" fmla="*/ 22 w 52"/>
                <a:gd name="T7" fmla="*/ 0 h 20"/>
                <a:gd name="T8" fmla="*/ 10 w 52"/>
                <a:gd name="T9" fmla="*/ 4 h 20"/>
                <a:gd name="T10" fmla="*/ 2 w 52"/>
                <a:gd name="T11" fmla="*/ 10 h 20"/>
                <a:gd name="T12" fmla="*/ 0 w 52"/>
                <a:gd name="T13" fmla="*/ 12 h 20"/>
                <a:gd name="T14" fmla="*/ 0 w 52"/>
                <a:gd name="T15" fmla="*/ 16 h 20"/>
                <a:gd name="T16" fmla="*/ 2 w 52"/>
                <a:gd name="T17" fmla="*/ 18 h 20"/>
                <a:gd name="T18" fmla="*/ 8 w 52"/>
                <a:gd name="T19" fmla="*/ 20 h 20"/>
                <a:gd name="T20" fmla="*/ 8 w 52"/>
                <a:gd name="T21" fmla="*/ 20 h 20"/>
                <a:gd name="T22" fmla="*/ 26 w 52"/>
                <a:gd name="T23" fmla="*/ 20 h 20"/>
                <a:gd name="T24" fmla="*/ 26 w 52"/>
                <a:gd name="T25" fmla="*/ 20 h 20"/>
                <a:gd name="T26" fmla="*/ 36 w 52"/>
                <a:gd name="T27" fmla="*/ 20 h 20"/>
                <a:gd name="T28" fmla="*/ 46 w 52"/>
                <a:gd name="T29" fmla="*/ 20 h 20"/>
                <a:gd name="T30" fmla="*/ 52 w 52"/>
                <a:gd name="T31" fmla="*/ 18 h 20"/>
                <a:gd name="T32" fmla="*/ 52 w 52"/>
                <a:gd name="T33" fmla="*/ 16 h 20"/>
                <a:gd name="T34" fmla="*/ 52 w 52"/>
                <a:gd name="T35" fmla="*/ 12 h 20"/>
                <a:gd name="T36" fmla="*/ 52 w 52"/>
                <a:gd name="T37" fmla="*/ 12 h 20"/>
                <a:gd name="T38" fmla="*/ 50 w 52"/>
                <a:gd name="T39" fmla="*/ 10 h 20"/>
                <a:gd name="T40" fmla="*/ 46 w 52"/>
                <a:gd name="T41" fmla="*/ 10 h 20"/>
                <a:gd name="T42" fmla="*/ 46 w 52"/>
                <a:gd name="T43" fmla="*/ 10 h 20"/>
                <a:gd name="T44" fmla="*/ 44 w 52"/>
                <a:gd name="T45" fmla="*/ 10 h 20"/>
                <a:gd name="T46" fmla="*/ 44 w 52"/>
                <a:gd name="T47" fmla="*/ 10 h 20"/>
                <a:gd name="T48" fmla="*/ 42 w 52"/>
                <a:gd name="T49" fmla="*/ 10 h 20"/>
                <a:gd name="T50" fmla="*/ 42 w 52"/>
                <a:gd name="T51" fmla="*/ 10 h 20"/>
                <a:gd name="T52" fmla="*/ 38 w 52"/>
                <a:gd name="T53" fmla="*/ 10 h 20"/>
                <a:gd name="T54" fmla="*/ 38 w 52"/>
                <a:gd name="T55" fmla="*/ 10 h 20"/>
                <a:gd name="T56" fmla="*/ 34 w 52"/>
                <a:gd name="T57" fmla="*/ 6 h 20"/>
                <a:gd name="T58" fmla="*/ 32 w 52"/>
                <a:gd name="T59" fmla="*/ 2 h 20"/>
                <a:gd name="T60" fmla="*/ 28 w 52"/>
                <a:gd name="T61" fmla="*/ 0 h 20"/>
                <a:gd name="T62" fmla="*/ 28 w 52"/>
                <a:gd name="T63" fmla="*/ 0 h 20"/>
                <a:gd name="T64" fmla="*/ 24 w 52"/>
                <a:gd name="T65"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2" h="20">
                  <a:moveTo>
                    <a:pt x="24" y="0"/>
                  </a:moveTo>
                  <a:lnTo>
                    <a:pt x="24" y="0"/>
                  </a:lnTo>
                  <a:lnTo>
                    <a:pt x="22" y="0"/>
                  </a:lnTo>
                  <a:lnTo>
                    <a:pt x="22" y="0"/>
                  </a:lnTo>
                  <a:lnTo>
                    <a:pt x="10" y="4"/>
                  </a:lnTo>
                  <a:lnTo>
                    <a:pt x="2" y="10"/>
                  </a:lnTo>
                  <a:lnTo>
                    <a:pt x="0" y="12"/>
                  </a:lnTo>
                  <a:lnTo>
                    <a:pt x="0" y="16"/>
                  </a:lnTo>
                  <a:lnTo>
                    <a:pt x="2" y="18"/>
                  </a:lnTo>
                  <a:lnTo>
                    <a:pt x="8" y="20"/>
                  </a:lnTo>
                  <a:lnTo>
                    <a:pt x="8" y="20"/>
                  </a:lnTo>
                  <a:lnTo>
                    <a:pt x="26" y="20"/>
                  </a:lnTo>
                  <a:lnTo>
                    <a:pt x="26" y="20"/>
                  </a:lnTo>
                  <a:lnTo>
                    <a:pt x="36" y="20"/>
                  </a:lnTo>
                  <a:lnTo>
                    <a:pt x="46" y="20"/>
                  </a:lnTo>
                  <a:lnTo>
                    <a:pt x="52" y="18"/>
                  </a:lnTo>
                  <a:lnTo>
                    <a:pt x="52" y="16"/>
                  </a:lnTo>
                  <a:lnTo>
                    <a:pt x="52" y="12"/>
                  </a:lnTo>
                  <a:lnTo>
                    <a:pt x="52" y="12"/>
                  </a:lnTo>
                  <a:lnTo>
                    <a:pt x="50" y="10"/>
                  </a:lnTo>
                  <a:lnTo>
                    <a:pt x="46" y="10"/>
                  </a:lnTo>
                  <a:lnTo>
                    <a:pt x="46" y="10"/>
                  </a:lnTo>
                  <a:lnTo>
                    <a:pt x="44" y="10"/>
                  </a:lnTo>
                  <a:lnTo>
                    <a:pt x="44" y="10"/>
                  </a:lnTo>
                  <a:lnTo>
                    <a:pt x="42" y="10"/>
                  </a:lnTo>
                  <a:lnTo>
                    <a:pt x="42" y="10"/>
                  </a:lnTo>
                  <a:lnTo>
                    <a:pt x="38" y="10"/>
                  </a:lnTo>
                  <a:lnTo>
                    <a:pt x="38" y="10"/>
                  </a:lnTo>
                  <a:lnTo>
                    <a:pt x="34" y="6"/>
                  </a:lnTo>
                  <a:lnTo>
                    <a:pt x="32" y="2"/>
                  </a:lnTo>
                  <a:lnTo>
                    <a:pt x="28" y="0"/>
                  </a:lnTo>
                  <a:lnTo>
                    <a:pt x="28" y="0"/>
                  </a:lnTo>
                  <a:lnTo>
                    <a:pt x="24"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66" name="Freeform 151"/>
            <p:cNvSpPr>
              <a:spLocks/>
            </p:cNvSpPr>
            <p:nvPr/>
          </p:nvSpPr>
          <p:spPr bwMode="auto">
            <a:xfrm>
              <a:off x="1748" y="992"/>
              <a:ext cx="52" cy="20"/>
            </a:xfrm>
            <a:custGeom>
              <a:avLst/>
              <a:gdLst>
                <a:gd name="T0" fmla="*/ 24 w 52"/>
                <a:gd name="T1" fmla="*/ 0 h 20"/>
                <a:gd name="T2" fmla="*/ 24 w 52"/>
                <a:gd name="T3" fmla="*/ 0 h 20"/>
                <a:gd name="T4" fmla="*/ 22 w 52"/>
                <a:gd name="T5" fmla="*/ 0 h 20"/>
                <a:gd name="T6" fmla="*/ 22 w 52"/>
                <a:gd name="T7" fmla="*/ 0 h 20"/>
                <a:gd name="T8" fmla="*/ 10 w 52"/>
                <a:gd name="T9" fmla="*/ 4 h 20"/>
                <a:gd name="T10" fmla="*/ 2 w 52"/>
                <a:gd name="T11" fmla="*/ 10 h 20"/>
                <a:gd name="T12" fmla="*/ 0 w 52"/>
                <a:gd name="T13" fmla="*/ 12 h 20"/>
                <a:gd name="T14" fmla="*/ 0 w 52"/>
                <a:gd name="T15" fmla="*/ 16 h 20"/>
                <a:gd name="T16" fmla="*/ 2 w 52"/>
                <a:gd name="T17" fmla="*/ 18 h 20"/>
                <a:gd name="T18" fmla="*/ 8 w 52"/>
                <a:gd name="T19" fmla="*/ 20 h 20"/>
                <a:gd name="T20" fmla="*/ 8 w 52"/>
                <a:gd name="T21" fmla="*/ 20 h 20"/>
                <a:gd name="T22" fmla="*/ 26 w 52"/>
                <a:gd name="T23" fmla="*/ 20 h 20"/>
                <a:gd name="T24" fmla="*/ 26 w 52"/>
                <a:gd name="T25" fmla="*/ 20 h 20"/>
                <a:gd name="T26" fmla="*/ 36 w 52"/>
                <a:gd name="T27" fmla="*/ 20 h 20"/>
                <a:gd name="T28" fmla="*/ 46 w 52"/>
                <a:gd name="T29" fmla="*/ 20 h 20"/>
                <a:gd name="T30" fmla="*/ 52 w 52"/>
                <a:gd name="T31" fmla="*/ 18 h 20"/>
                <a:gd name="T32" fmla="*/ 52 w 52"/>
                <a:gd name="T33" fmla="*/ 16 h 20"/>
                <a:gd name="T34" fmla="*/ 52 w 52"/>
                <a:gd name="T35" fmla="*/ 12 h 20"/>
                <a:gd name="T36" fmla="*/ 52 w 52"/>
                <a:gd name="T37" fmla="*/ 12 h 20"/>
                <a:gd name="T38" fmla="*/ 50 w 52"/>
                <a:gd name="T39" fmla="*/ 10 h 20"/>
                <a:gd name="T40" fmla="*/ 46 w 52"/>
                <a:gd name="T41" fmla="*/ 10 h 20"/>
                <a:gd name="T42" fmla="*/ 46 w 52"/>
                <a:gd name="T43" fmla="*/ 10 h 20"/>
                <a:gd name="T44" fmla="*/ 44 w 52"/>
                <a:gd name="T45" fmla="*/ 10 h 20"/>
                <a:gd name="T46" fmla="*/ 44 w 52"/>
                <a:gd name="T47" fmla="*/ 10 h 20"/>
                <a:gd name="T48" fmla="*/ 42 w 52"/>
                <a:gd name="T49" fmla="*/ 10 h 20"/>
                <a:gd name="T50" fmla="*/ 42 w 52"/>
                <a:gd name="T51" fmla="*/ 10 h 20"/>
                <a:gd name="T52" fmla="*/ 38 w 52"/>
                <a:gd name="T53" fmla="*/ 10 h 20"/>
                <a:gd name="T54" fmla="*/ 38 w 52"/>
                <a:gd name="T55" fmla="*/ 10 h 20"/>
                <a:gd name="T56" fmla="*/ 34 w 52"/>
                <a:gd name="T57" fmla="*/ 6 h 20"/>
                <a:gd name="T58" fmla="*/ 32 w 52"/>
                <a:gd name="T59" fmla="*/ 2 h 20"/>
                <a:gd name="T60" fmla="*/ 28 w 52"/>
                <a:gd name="T61" fmla="*/ 0 h 20"/>
                <a:gd name="T62" fmla="*/ 28 w 52"/>
                <a:gd name="T63" fmla="*/ 0 h 20"/>
                <a:gd name="T64" fmla="*/ 24 w 52"/>
                <a:gd name="T65"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2" h="20">
                  <a:moveTo>
                    <a:pt x="24" y="0"/>
                  </a:moveTo>
                  <a:lnTo>
                    <a:pt x="24" y="0"/>
                  </a:lnTo>
                  <a:lnTo>
                    <a:pt x="22" y="0"/>
                  </a:lnTo>
                  <a:lnTo>
                    <a:pt x="22" y="0"/>
                  </a:lnTo>
                  <a:lnTo>
                    <a:pt x="10" y="4"/>
                  </a:lnTo>
                  <a:lnTo>
                    <a:pt x="2" y="10"/>
                  </a:lnTo>
                  <a:lnTo>
                    <a:pt x="0" y="12"/>
                  </a:lnTo>
                  <a:lnTo>
                    <a:pt x="0" y="16"/>
                  </a:lnTo>
                  <a:lnTo>
                    <a:pt x="2" y="18"/>
                  </a:lnTo>
                  <a:lnTo>
                    <a:pt x="8" y="20"/>
                  </a:lnTo>
                  <a:lnTo>
                    <a:pt x="8" y="20"/>
                  </a:lnTo>
                  <a:lnTo>
                    <a:pt x="26" y="20"/>
                  </a:lnTo>
                  <a:lnTo>
                    <a:pt x="26" y="20"/>
                  </a:lnTo>
                  <a:lnTo>
                    <a:pt x="36" y="20"/>
                  </a:lnTo>
                  <a:lnTo>
                    <a:pt x="46" y="20"/>
                  </a:lnTo>
                  <a:lnTo>
                    <a:pt x="52" y="18"/>
                  </a:lnTo>
                  <a:lnTo>
                    <a:pt x="52" y="16"/>
                  </a:lnTo>
                  <a:lnTo>
                    <a:pt x="52" y="12"/>
                  </a:lnTo>
                  <a:lnTo>
                    <a:pt x="52" y="12"/>
                  </a:lnTo>
                  <a:lnTo>
                    <a:pt x="50" y="10"/>
                  </a:lnTo>
                  <a:lnTo>
                    <a:pt x="46" y="10"/>
                  </a:lnTo>
                  <a:lnTo>
                    <a:pt x="46" y="10"/>
                  </a:lnTo>
                  <a:lnTo>
                    <a:pt x="44" y="10"/>
                  </a:lnTo>
                  <a:lnTo>
                    <a:pt x="44" y="10"/>
                  </a:lnTo>
                  <a:lnTo>
                    <a:pt x="42" y="10"/>
                  </a:lnTo>
                  <a:lnTo>
                    <a:pt x="42" y="10"/>
                  </a:lnTo>
                  <a:lnTo>
                    <a:pt x="38" y="10"/>
                  </a:lnTo>
                  <a:lnTo>
                    <a:pt x="38" y="10"/>
                  </a:lnTo>
                  <a:lnTo>
                    <a:pt x="34" y="6"/>
                  </a:lnTo>
                  <a:lnTo>
                    <a:pt x="32" y="2"/>
                  </a:lnTo>
                  <a:lnTo>
                    <a:pt x="28" y="0"/>
                  </a:lnTo>
                  <a:lnTo>
                    <a:pt x="28" y="0"/>
                  </a:lnTo>
                  <a:lnTo>
                    <a:pt x="2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67" name="Freeform 152"/>
            <p:cNvSpPr>
              <a:spLocks/>
            </p:cNvSpPr>
            <p:nvPr/>
          </p:nvSpPr>
          <p:spPr bwMode="auto">
            <a:xfrm>
              <a:off x="1806" y="956"/>
              <a:ext cx="98" cy="44"/>
            </a:xfrm>
            <a:custGeom>
              <a:avLst/>
              <a:gdLst>
                <a:gd name="T0" fmla="*/ 90 w 98"/>
                <a:gd name="T1" fmla="*/ 0 h 44"/>
                <a:gd name="T2" fmla="*/ 90 w 98"/>
                <a:gd name="T3" fmla="*/ 0 h 44"/>
                <a:gd name="T4" fmla="*/ 78 w 98"/>
                <a:gd name="T5" fmla="*/ 4 h 44"/>
                <a:gd name="T6" fmla="*/ 68 w 98"/>
                <a:gd name="T7" fmla="*/ 8 h 44"/>
                <a:gd name="T8" fmla="*/ 68 w 98"/>
                <a:gd name="T9" fmla="*/ 8 h 44"/>
                <a:gd name="T10" fmla="*/ 64 w 98"/>
                <a:gd name="T11" fmla="*/ 14 h 44"/>
                <a:gd name="T12" fmla="*/ 60 w 98"/>
                <a:gd name="T13" fmla="*/ 16 h 44"/>
                <a:gd name="T14" fmla="*/ 56 w 98"/>
                <a:gd name="T15" fmla="*/ 16 h 44"/>
                <a:gd name="T16" fmla="*/ 56 w 98"/>
                <a:gd name="T17" fmla="*/ 16 h 44"/>
                <a:gd name="T18" fmla="*/ 48 w 98"/>
                <a:gd name="T19" fmla="*/ 16 h 44"/>
                <a:gd name="T20" fmla="*/ 48 w 98"/>
                <a:gd name="T21" fmla="*/ 16 h 44"/>
                <a:gd name="T22" fmla="*/ 46 w 98"/>
                <a:gd name="T23" fmla="*/ 16 h 44"/>
                <a:gd name="T24" fmla="*/ 46 w 98"/>
                <a:gd name="T25" fmla="*/ 16 h 44"/>
                <a:gd name="T26" fmla="*/ 44 w 98"/>
                <a:gd name="T27" fmla="*/ 16 h 44"/>
                <a:gd name="T28" fmla="*/ 44 w 98"/>
                <a:gd name="T29" fmla="*/ 16 h 44"/>
                <a:gd name="T30" fmla="*/ 32 w 98"/>
                <a:gd name="T31" fmla="*/ 18 h 44"/>
                <a:gd name="T32" fmla="*/ 32 w 98"/>
                <a:gd name="T33" fmla="*/ 18 h 44"/>
                <a:gd name="T34" fmla="*/ 26 w 98"/>
                <a:gd name="T35" fmla="*/ 20 h 44"/>
                <a:gd name="T36" fmla="*/ 18 w 98"/>
                <a:gd name="T37" fmla="*/ 24 h 44"/>
                <a:gd name="T38" fmla="*/ 18 w 98"/>
                <a:gd name="T39" fmla="*/ 24 h 44"/>
                <a:gd name="T40" fmla="*/ 10 w 98"/>
                <a:gd name="T41" fmla="*/ 28 h 44"/>
                <a:gd name="T42" fmla="*/ 4 w 98"/>
                <a:gd name="T43" fmla="*/ 32 h 44"/>
                <a:gd name="T44" fmla="*/ 2 w 98"/>
                <a:gd name="T45" fmla="*/ 34 h 44"/>
                <a:gd name="T46" fmla="*/ 0 w 98"/>
                <a:gd name="T47" fmla="*/ 36 h 44"/>
                <a:gd name="T48" fmla="*/ 2 w 98"/>
                <a:gd name="T49" fmla="*/ 40 h 44"/>
                <a:gd name="T50" fmla="*/ 8 w 98"/>
                <a:gd name="T51" fmla="*/ 42 h 44"/>
                <a:gd name="T52" fmla="*/ 8 w 98"/>
                <a:gd name="T53" fmla="*/ 42 h 44"/>
                <a:gd name="T54" fmla="*/ 18 w 98"/>
                <a:gd name="T55" fmla="*/ 44 h 44"/>
                <a:gd name="T56" fmla="*/ 18 w 98"/>
                <a:gd name="T57" fmla="*/ 44 h 44"/>
                <a:gd name="T58" fmla="*/ 32 w 98"/>
                <a:gd name="T59" fmla="*/ 42 h 44"/>
                <a:gd name="T60" fmla="*/ 32 w 98"/>
                <a:gd name="T61" fmla="*/ 42 h 44"/>
                <a:gd name="T62" fmla="*/ 40 w 98"/>
                <a:gd name="T63" fmla="*/ 40 h 44"/>
                <a:gd name="T64" fmla="*/ 48 w 98"/>
                <a:gd name="T65" fmla="*/ 40 h 44"/>
                <a:gd name="T66" fmla="*/ 48 w 98"/>
                <a:gd name="T67" fmla="*/ 40 h 44"/>
                <a:gd name="T68" fmla="*/ 54 w 98"/>
                <a:gd name="T69" fmla="*/ 38 h 44"/>
                <a:gd name="T70" fmla="*/ 60 w 98"/>
                <a:gd name="T71" fmla="*/ 34 h 44"/>
                <a:gd name="T72" fmla="*/ 68 w 98"/>
                <a:gd name="T73" fmla="*/ 26 h 44"/>
                <a:gd name="T74" fmla="*/ 68 w 98"/>
                <a:gd name="T75" fmla="*/ 26 h 44"/>
                <a:gd name="T76" fmla="*/ 74 w 98"/>
                <a:gd name="T77" fmla="*/ 24 h 44"/>
                <a:gd name="T78" fmla="*/ 82 w 98"/>
                <a:gd name="T79" fmla="*/ 22 h 44"/>
                <a:gd name="T80" fmla="*/ 88 w 98"/>
                <a:gd name="T81" fmla="*/ 20 h 44"/>
                <a:gd name="T82" fmla="*/ 94 w 98"/>
                <a:gd name="T83" fmla="*/ 16 h 44"/>
                <a:gd name="T84" fmla="*/ 94 w 98"/>
                <a:gd name="T85" fmla="*/ 16 h 44"/>
                <a:gd name="T86" fmla="*/ 96 w 98"/>
                <a:gd name="T87" fmla="*/ 14 h 44"/>
                <a:gd name="T88" fmla="*/ 96 w 98"/>
                <a:gd name="T89" fmla="*/ 14 h 44"/>
                <a:gd name="T90" fmla="*/ 98 w 98"/>
                <a:gd name="T91" fmla="*/ 10 h 44"/>
                <a:gd name="T92" fmla="*/ 98 w 98"/>
                <a:gd name="T93" fmla="*/ 8 h 44"/>
                <a:gd name="T94" fmla="*/ 98 w 98"/>
                <a:gd name="T95" fmla="*/ 4 h 44"/>
                <a:gd name="T96" fmla="*/ 94 w 98"/>
                <a:gd name="T97" fmla="*/ 2 h 44"/>
                <a:gd name="T98" fmla="*/ 94 w 98"/>
                <a:gd name="T99" fmla="*/ 2 h 44"/>
                <a:gd name="T100" fmla="*/ 90 w 98"/>
                <a:gd name="T101"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8" h="44">
                  <a:moveTo>
                    <a:pt x="90" y="0"/>
                  </a:moveTo>
                  <a:lnTo>
                    <a:pt x="90" y="0"/>
                  </a:lnTo>
                  <a:lnTo>
                    <a:pt x="78" y="4"/>
                  </a:lnTo>
                  <a:lnTo>
                    <a:pt x="68" y="8"/>
                  </a:lnTo>
                  <a:lnTo>
                    <a:pt x="68" y="8"/>
                  </a:lnTo>
                  <a:lnTo>
                    <a:pt x="64" y="14"/>
                  </a:lnTo>
                  <a:lnTo>
                    <a:pt x="60" y="16"/>
                  </a:lnTo>
                  <a:lnTo>
                    <a:pt x="56" y="16"/>
                  </a:lnTo>
                  <a:lnTo>
                    <a:pt x="56" y="16"/>
                  </a:lnTo>
                  <a:lnTo>
                    <a:pt x="48" y="16"/>
                  </a:lnTo>
                  <a:lnTo>
                    <a:pt x="48" y="16"/>
                  </a:lnTo>
                  <a:lnTo>
                    <a:pt x="46" y="16"/>
                  </a:lnTo>
                  <a:lnTo>
                    <a:pt x="46" y="16"/>
                  </a:lnTo>
                  <a:lnTo>
                    <a:pt x="44" y="16"/>
                  </a:lnTo>
                  <a:lnTo>
                    <a:pt x="44" y="16"/>
                  </a:lnTo>
                  <a:lnTo>
                    <a:pt x="32" y="18"/>
                  </a:lnTo>
                  <a:lnTo>
                    <a:pt x="32" y="18"/>
                  </a:lnTo>
                  <a:lnTo>
                    <a:pt x="26" y="20"/>
                  </a:lnTo>
                  <a:lnTo>
                    <a:pt x="18" y="24"/>
                  </a:lnTo>
                  <a:lnTo>
                    <a:pt x="18" y="24"/>
                  </a:lnTo>
                  <a:lnTo>
                    <a:pt x="10" y="28"/>
                  </a:lnTo>
                  <a:lnTo>
                    <a:pt x="4" y="32"/>
                  </a:lnTo>
                  <a:lnTo>
                    <a:pt x="2" y="34"/>
                  </a:lnTo>
                  <a:lnTo>
                    <a:pt x="0" y="36"/>
                  </a:lnTo>
                  <a:lnTo>
                    <a:pt x="2" y="40"/>
                  </a:lnTo>
                  <a:lnTo>
                    <a:pt x="8" y="42"/>
                  </a:lnTo>
                  <a:lnTo>
                    <a:pt x="8" y="42"/>
                  </a:lnTo>
                  <a:lnTo>
                    <a:pt x="18" y="44"/>
                  </a:lnTo>
                  <a:lnTo>
                    <a:pt x="18" y="44"/>
                  </a:lnTo>
                  <a:lnTo>
                    <a:pt x="32" y="42"/>
                  </a:lnTo>
                  <a:lnTo>
                    <a:pt x="32" y="42"/>
                  </a:lnTo>
                  <a:lnTo>
                    <a:pt x="40" y="40"/>
                  </a:lnTo>
                  <a:lnTo>
                    <a:pt x="48" y="40"/>
                  </a:lnTo>
                  <a:lnTo>
                    <a:pt x="48" y="40"/>
                  </a:lnTo>
                  <a:lnTo>
                    <a:pt x="54" y="38"/>
                  </a:lnTo>
                  <a:lnTo>
                    <a:pt x="60" y="34"/>
                  </a:lnTo>
                  <a:lnTo>
                    <a:pt x="68" y="26"/>
                  </a:lnTo>
                  <a:lnTo>
                    <a:pt x="68" y="26"/>
                  </a:lnTo>
                  <a:lnTo>
                    <a:pt x="74" y="24"/>
                  </a:lnTo>
                  <a:lnTo>
                    <a:pt x="82" y="22"/>
                  </a:lnTo>
                  <a:lnTo>
                    <a:pt x="88" y="20"/>
                  </a:lnTo>
                  <a:lnTo>
                    <a:pt x="94" y="16"/>
                  </a:lnTo>
                  <a:lnTo>
                    <a:pt x="94" y="16"/>
                  </a:lnTo>
                  <a:lnTo>
                    <a:pt x="96" y="14"/>
                  </a:lnTo>
                  <a:lnTo>
                    <a:pt x="96" y="14"/>
                  </a:lnTo>
                  <a:lnTo>
                    <a:pt x="98" y="10"/>
                  </a:lnTo>
                  <a:lnTo>
                    <a:pt x="98" y="8"/>
                  </a:lnTo>
                  <a:lnTo>
                    <a:pt x="98" y="4"/>
                  </a:lnTo>
                  <a:lnTo>
                    <a:pt x="94" y="2"/>
                  </a:lnTo>
                  <a:lnTo>
                    <a:pt x="94" y="2"/>
                  </a:lnTo>
                  <a:lnTo>
                    <a:pt x="90"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68" name="Freeform 153"/>
            <p:cNvSpPr>
              <a:spLocks/>
            </p:cNvSpPr>
            <p:nvPr/>
          </p:nvSpPr>
          <p:spPr bwMode="auto">
            <a:xfrm>
              <a:off x="1806" y="956"/>
              <a:ext cx="98" cy="44"/>
            </a:xfrm>
            <a:custGeom>
              <a:avLst/>
              <a:gdLst>
                <a:gd name="T0" fmla="*/ 90 w 98"/>
                <a:gd name="T1" fmla="*/ 0 h 44"/>
                <a:gd name="T2" fmla="*/ 90 w 98"/>
                <a:gd name="T3" fmla="*/ 0 h 44"/>
                <a:gd name="T4" fmla="*/ 78 w 98"/>
                <a:gd name="T5" fmla="*/ 4 h 44"/>
                <a:gd name="T6" fmla="*/ 68 w 98"/>
                <a:gd name="T7" fmla="*/ 8 h 44"/>
                <a:gd name="T8" fmla="*/ 68 w 98"/>
                <a:gd name="T9" fmla="*/ 8 h 44"/>
                <a:gd name="T10" fmla="*/ 64 w 98"/>
                <a:gd name="T11" fmla="*/ 14 h 44"/>
                <a:gd name="T12" fmla="*/ 60 w 98"/>
                <a:gd name="T13" fmla="*/ 16 h 44"/>
                <a:gd name="T14" fmla="*/ 56 w 98"/>
                <a:gd name="T15" fmla="*/ 16 h 44"/>
                <a:gd name="T16" fmla="*/ 56 w 98"/>
                <a:gd name="T17" fmla="*/ 16 h 44"/>
                <a:gd name="T18" fmla="*/ 48 w 98"/>
                <a:gd name="T19" fmla="*/ 16 h 44"/>
                <a:gd name="T20" fmla="*/ 48 w 98"/>
                <a:gd name="T21" fmla="*/ 16 h 44"/>
                <a:gd name="T22" fmla="*/ 46 w 98"/>
                <a:gd name="T23" fmla="*/ 16 h 44"/>
                <a:gd name="T24" fmla="*/ 46 w 98"/>
                <a:gd name="T25" fmla="*/ 16 h 44"/>
                <a:gd name="T26" fmla="*/ 44 w 98"/>
                <a:gd name="T27" fmla="*/ 16 h 44"/>
                <a:gd name="T28" fmla="*/ 44 w 98"/>
                <a:gd name="T29" fmla="*/ 16 h 44"/>
                <a:gd name="T30" fmla="*/ 32 w 98"/>
                <a:gd name="T31" fmla="*/ 18 h 44"/>
                <a:gd name="T32" fmla="*/ 32 w 98"/>
                <a:gd name="T33" fmla="*/ 18 h 44"/>
                <a:gd name="T34" fmla="*/ 26 w 98"/>
                <a:gd name="T35" fmla="*/ 20 h 44"/>
                <a:gd name="T36" fmla="*/ 18 w 98"/>
                <a:gd name="T37" fmla="*/ 24 h 44"/>
                <a:gd name="T38" fmla="*/ 18 w 98"/>
                <a:gd name="T39" fmla="*/ 24 h 44"/>
                <a:gd name="T40" fmla="*/ 10 w 98"/>
                <a:gd name="T41" fmla="*/ 28 h 44"/>
                <a:gd name="T42" fmla="*/ 4 w 98"/>
                <a:gd name="T43" fmla="*/ 32 h 44"/>
                <a:gd name="T44" fmla="*/ 2 w 98"/>
                <a:gd name="T45" fmla="*/ 34 h 44"/>
                <a:gd name="T46" fmla="*/ 0 w 98"/>
                <a:gd name="T47" fmla="*/ 36 h 44"/>
                <a:gd name="T48" fmla="*/ 2 w 98"/>
                <a:gd name="T49" fmla="*/ 40 h 44"/>
                <a:gd name="T50" fmla="*/ 8 w 98"/>
                <a:gd name="T51" fmla="*/ 42 h 44"/>
                <a:gd name="T52" fmla="*/ 8 w 98"/>
                <a:gd name="T53" fmla="*/ 42 h 44"/>
                <a:gd name="T54" fmla="*/ 18 w 98"/>
                <a:gd name="T55" fmla="*/ 44 h 44"/>
                <a:gd name="T56" fmla="*/ 18 w 98"/>
                <a:gd name="T57" fmla="*/ 44 h 44"/>
                <a:gd name="T58" fmla="*/ 32 w 98"/>
                <a:gd name="T59" fmla="*/ 42 h 44"/>
                <a:gd name="T60" fmla="*/ 32 w 98"/>
                <a:gd name="T61" fmla="*/ 42 h 44"/>
                <a:gd name="T62" fmla="*/ 40 w 98"/>
                <a:gd name="T63" fmla="*/ 40 h 44"/>
                <a:gd name="T64" fmla="*/ 48 w 98"/>
                <a:gd name="T65" fmla="*/ 40 h 44"/>
                <a:gd name="T66" fmla="*/ 48 w 98"/>
                <a:gd name="T67" fmla="*/ 40 h 44"/>
                <a:gd name="T68" fmla="*/ 54 w 98"/>
                <a:gd name="T69" fmla="*/ 38 h 44"/>
                <a:gd name="T70" fmla="*/ 60 w 98"/>
                <a:gd name="T71" fmla="*/ 34 h 44"/>
                <a:gd name="T72" fmla="*/ 68 w 98"/>
                <a:gd name="T73" fmla="*/ 26 h 44"/>
                <a:gd name="T74" fmla="*/ 68 w 98"/>
                <a:gd name="T75" fmla="*/ 26 h 44"/>
                <a:gd name="T76" fmla="*/ 74 w 98"/>
                <a:gd name="T77" fmla="*/ 24 h 44"/>
                <a:gd name="T78" fmla="*/ 82 w 98"/>
                <a:gd name="T79" fmla="*/ 22 h 44"/>
                <a:gd name="T80" fmla="*/ 88 w 98"/>
                <a:gd name="T81" fmla="*/ 20 h 44"/>
                <a:gd name="T82" fmla="*/ 94 w 98"/>
                <a:gd name="T83" fmla="*/ 16 h 44"/>
                <a:gd name="T84" fmla="*/ 94 w 98"/>
                <a:gd name="T85" fmla="*/ 16 h 44"/>
                <a:gd name="T86" fmla="*/ 96 w 98"/>
                <a:gd name="T87" fmla="*/ 14 h 44"/>
                <a:gd name="T88" fmla="*/ 96 w 98"/>
                <a:gd name="T89" fmla="*/ 14 h 44"/>
                <a:gd name="T90" fmla="*/ 98 w 98"/>
                <a:gd name="T91" fmla="*/ 10 h 44"/>
                <a:gd name="T92" fmla="*/ 98 w 98"/>
                <a:gd name="T93" fmla="*/ 8 h 44"/>
                <a:gd name="T94" fmla="*/ 98 w 98"/>
                <a:gd name="T95" fmla="*/ 4 h 44"/>
                <a:gd name="T96" fmla="*/ 94 w 98"/>
                <a:gd name="T97" fmla="*/ 2 h 44"/>
                <a:gd name="T98" fmla="*/ 94 w 98"/>
                <a:gd name="T99" fmla="*/ 2 h 44"/>
                <a:gd name="T100" fmla="*/ 90 w 98"/>
                <a:gd name="T101"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8" h="44">
                  <a:moveTo>
                    <a:pt x="90" y="0"/>
                  </a:moveTo>
                  <a:lnTo>
                    <a:pt x="90" y="0"/>
                  </a:lnTo>
                  <a:lnTo>
                    <a:pt x="78" y="4"/>
                  </a:lnTo>
                  <a:lnTo>
                    <a:pt x="68" y="8"/>
                  </a:lnTo>
                  <a:lnTo>
                    <a:pt x="68" y="8"/>
                  </a:lnTo>
                  <a:lnTo>
                    <a:pt x="64" y="14"/>
                  </a:lnTo>
                  <a:lnTo>
                    <a:pt x="60" y="16"/>
                  </a:lnTo>
                  <a:lnTo>
                    <a:pt x="56" y="16"/>
                  </a:lnTo>
                  <a:lnTo>
                    <a:pt x="56" y="16"/>
                  </a:lnTo>
                  <a:lnTo>
                    <a:pt x="48" y="16"/>
                  </a:lnTo>
                  <a:lnTo>
                    <a:pt x="48" y="16"/>
                  </a:lnTo>
                  <a:lnTo>
                    <a:pt x="46" y="16"/>
                  </a:lnTo>
                  <a:lnTo>
                    <a:pt x="46" y="16"/>
                  </a:lnTo>
                  <a:lnTo>
                    <a:pt x="44" y="16"/>
                  </a:lnTo>
                  <a:lnTo>
                    <a:pt x="44" y="16"/>
                  </a:lnTo>
                  <a:lnTo>
                    <a:pt x="32" y="18"/>
                  </a:lnTo>
                  <a:lnTo>
                    <a:pt x="32" y="18"/>
                  </a:lnTo>
                  <a:lnTo>
                    <a:pt x="26" y="20"/>
                  </a:lnTo>
                  <a:lnTo>
                    <a:pt x="18" y="24"/>
                  </a:lnTo>
                  <a:lnTo>
                    <a:pt x="18" y="24"/>
                  </a:lnTo>
                  <a:lnTo>
                    <a:pt x="10" y="28"/>
                  </a:lnTo>
                  <a:lnTo>
                    <a:pt x="4" y="32"/>
                  </a:lnTo>
                  <a:lnTo>
                    <a:pt x="2" y="34"/>
                  </a:lnTo>
                  <a:lnTo>
                    <a:pt x="0" y="36"/>
                  </a:lnTo>
                  <a:lnTo>
                    <a:pt x="2" y="40"/>
                  </a:lnTo>
                  <a:lnTo>
                    <a:pt x="8" y="42"/>
                  </a:lnTo>
                  <a:lnTo>
                    <a:pt x="8" y="42"/>
                  </a:lnTo>
                  <a:lnTo>
                    <a:pt x="18" y="44"/>
                  </a:lnTo>
                  <a:lnTo>
                    <a:pt x="18" y="44"/>
                  </a:lnTo>
                  <a:lnTo>
                    <a:pt x="32" y="42"/>
                  </a:lnTo>
                  <a:lnTo>
                    <a:pt x="32" y="42"/>
                  </a:lnTo>
                  <a:lnTo>
                    <a:pt x="40" y="40"/>
                  </a:lnTo>
                  <a:lnTo>
                    <a:pt x="48" y="40"/>
                  </a:lnTo>
                  <a:lnTo>
                    <a:pt x="48" y="40"/>
                  </a:lnTo>
                  <a:lnTo>
                    <a:pt x="54" y="38"/>
                  </a:lnTo>
                  <a:lnTo>
                    <a:pt x="60" y="34"/>
                  </a:lnTo>
                  <a:lnTo>
                    <a:pt x="68" y="26"/>
                  </a:lnTo>
                  <a:lnTo>
                    <a:pt x="68" y="26"/>
                  </a:lnTo>
                  <a:lnTo>
                    <a:pt x="74" y="24"/>
                  </a:lnTo>
                  <a:lnTo>
                    <a:pt x="82" y="22"/>
                  </a:lnTo>
                  <a:lnTo>
                    <a:pt x="88" y="20"/>
                  </a:lnTo>
                  <a:lnTo>
                    <a:pt x="94" y="16"/>
                  </a:lnTo>
                  <a:lnTo>
                    <a:pt x="94" y="16"/>
                  </a:lnTo>
                  <a:lnTo>
                    <a:pt x="96" y="14"/>
                  </a:lnTo>
                  <a:lnTo>
                    <a:pt x="96" y="14"/>
                  </a:lnTo>
                  <a:lnTo>
                    <a:pt x="98" y="10"/>
                  </a:lnTo>
                  <a:lnTo>
                    <a:pt x="98" y="8"/>
                  </a:lnTo>
                  <a:lnTo>
                    <a:pt x="98" y="4"/>
                  </a:lnTo>
                  <a:lnTo>
                    <a:pt x="94" y="2"/>
                  </a:lnTo>
                  <a:lnTo>
                    <a:pt x="94" y="2"/>
                  </a:lnTo>
                  <a:lnTo>
                    <a:pt x="9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69" name="Freeform 154"/>
            <p:cNvSpPr>
              <a:spLocks/>
            </p:cNvSpPr>
            <p:nvPr/>
          </p:nvSpPr>
          <p:spPr bwMode="auto">
            <a:xfrm>
              <a:off x="658" y="1308"/>
              <a:ext cx="46" cy="26"/>
            </a:xfrm>
            <a:custGeom>
              <a:avLst/>
              <a:gdLst>
                <a:gd name="T0" fmla="*/ 34 w 46"/>
                <a:gd name="T1" fmla="*/ 0 h 26"/>
                <a:gd name="T2" fmla="*/ 34 w 46"/>
                <a:gd name="T3" fmla="*/ 0 h 26"/>
                <a:gd name="T4" fmla="*/ 30 w 46"/>
                <a:gd name="T5" fmla="*/ 0 h 26"/>
                <a:gd name="T6" fmla="*/ 26 w 46"/>
                <a:gd name="T7" fmla="*/ 2 h 26"/>
                <a:gd name="T8" fmla="*/ 26 w 46"/>
                <a:gd name="T9" fmla="*/ 2 h 26"/>
                <a:gd name="T10" fmla="*/ 20 w 46"/>
                <a:gd name="T11" fmla="*/ 6 h 26"/>
                <a:gd name="T12" fmla="*/ 12 w 46"/>
                <a:gd name="T13" fmla="*/ 10 h 26"/>
                <a:gd name="T14" fmla="*/ 12 w 46"/>
                <a:gd name="T15" fmla="*/ 10 h 26"/>
                <a:gd name="T16" fmla="*/ 6 w 46"/>
                <a:gd name="T17" fmla="*/ 12 h 26"/>
                <a:gd name="T18" fmla="*/ 4 w 46"/>
                <a:gd name="T19" fmla="*/ 16 h 26"/>
                <a:gd name="T20" fmla="*/ 0 w 46"/>
                <a:gd name="T21" fmla="*/ 26 h 26"/>
                <a:gd name="T22" fmla="*/ 0 w 46"/>
                <a:gd name="T23" fmla="*/ 26 h 26"/>
                <a:gd name="T24" fmla="*/ 2 w 46"/>
                <a:gd name="T25" fmla="*/ 26 h 26"/>
                <a:gd name="T26" fmla="*/ 2 w 46"/>
                <a:gd name="T27" fmla="*/ 26 h 26"/>
                <a:gd name="T28" fmla="*/ 6 w 46"/>
                <a:gd name="T29" fmla="*/ 26 h 26"/>
                <a:gd name="T30" fmla="*/ 10 w 46"/>
                <a:gd name="T31" fmla="*/ 24 h 26"/>
                <a:gd name="T32" fmla="*/ 16 w 46"/>
                <a:gd name="T33" fmla="*/ 20 h 26"/>
                <a:gd name="T34" fmla="*/ 16 w 46"/>
                <a:gd name="T35" fmla="*/ 20 h 26"/>
                <a:gd name="T36" fmla="*/ 22 w 46"/>
                <a:gd name="T37" fmla="*/ 18 h 26"/>
                <a:gd name="T38" fmla="*/ 26 w 46"/>
                <a:gd name="T39" fmla="*/ 18 h 26"/>
                <a:gd name="T40" fmla="*/ 26 w 46"/>
                <a:gd name="T41" fmla="*/ 18 h 26"/>
                <a:gd name="T42" fmla="*/ 28 w 46"/>
                <a:gd name="T43" fmla="*/ 18 h 26"/>
                <a:gd name="T44" fmla="*/ 28 w 46"/>
                <a:gd name="T45" fmla="*/ 18 h 26"/>
                <a:gd name="T46" fmla="*/ 28 w 46"/>
                <a:gd name="T47" fmla="*/ 18 h 26"/>
                <a:gd name="T48" fmla="*/ 28 w 46"/>
                <a:gd name="T49" fmla="*/ 18 h 26"/>
                <a:gd name="T50" fmla="*/ 32 w 46"/>
                <a:gd name="T51" fmla="*/ 18 h 26"/>
                <a:gd name="T52" fmla="*/ 32 w 46"/>
                <a:gd name="T53" fmla="*/ 18 h 26"/>
                <a:gd name="T54" fmla="*/ 40 w 46"/>
                <a:gd name="T55" fmla="*/ 16 h 26"/>
                <a:gd name="T56" fmla="*/ 46 w 46"/>
                <a:gd name="T57" fmla="*/ 10 h 26"/>
                <a:gd name="T58" fmla="*/ 46 w 46"/>
                <a:gd name="T59" fmla="*/ 10 h 26"/>
                <a:gd name="T60" fmla="*/ 46 w 46"/>
                <a:gd name="T61" fmla="*/ 6 h 26"/>
                <a:gd name="T62" fmla="*/ 44 w 46"/>
                <a:gd name="T63" fmla="*/ 2 h 26"/>
                <a:gd name="T64" fmla="*/ 40 w 46"/>
                <a:gd name="T65" fmla="*/ 0 h 26"/>
                <a:gd name="T66" fmla="*/ 34 w 46"/>
                <a:gd name="T67"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6" h="26">
                  <a:moveTo>
                    <a:pt x="34" y="0"/>
                  </a:moveTo>
                  <a:lnTo>
                    <a:pt x="34" y="0"/>
                  </a:lnTo>
                  <a:lnTo>
                    <a:pt x="30" y="0"/>
                  </a:lnTo>
                  <a:lnTo>
                    <a:pt x="26" y="2"/>
                  </a:lnTo>
                  <a:lnTo>
                    <a:pt x="26" y="2"/>
                  </a:lnTo>
                  <a:lnTo>
                    <a:pt x="20" y="6"/>
                  </a:lnTo>
                  <a:lnTo>
                    <a:pt x="12" y="10"/>
                  </a:lnTo>
                  <a:lnTo>
                    <a:pt x="12" y="10"/>
                  </a:lnTo>
                  <a:lnTo>
                    <a:pt x="6" y="12"/>
                  </a:lnTo>
                  <a:lnTo>
                    <a:pt x="4" y="16"/>
                  </a:lnTo>
                  <a:lnTo>
                    <a:pt x="0" y="26"/>
                  </a:lnTo>
                  <a:lnTo>
                    <a:pt x="0" y="26"/>
                  </a:lnTo>
                  <a:lnTo>
                    <a:pt x="2" y="26"/>
                  </a:lnTo>
                  <a:lnTo>
                    <a:pt x="2" y="26"/>
                  </a:lnTo>
                  <a:lnTo>
                    <a:pt x="6" y="26"/>
                  </a:lnTo>
                  <a:lnTo>
                    <a:pt x="10" y="24"/>
                  </a:lnTo>
                  <a:lnTo>
                    <a:pt x="16" y="20"/>
                  </a:lnTo>
                  <a:lnTo>
                    <a:pt x="16" y="20"/>
                  </a:lnTo>
                  <a:lnTo>
                    <a:pt x="22" y="18"/>
                  </a:lnTo>
                  <a:lnTo>
                    <a:pt x="26" y="18"/>
                  </a:lnTo>
                  <a:lnTo>
                    <a:pt x="26" y="18"/>
                  </a:lnTo>
                  <a:lnTo>
                    <a:pt x="28" y="18"/>
                  </a:lnTo>
                  <a:lnTo>
                    <a:pt x="28" y="18"/>
                  </a:lnTo>
                  <a:lnTo>
                    <a:pt x="28" y="18"/>
                  </a:lnTo>
                  <a:lnTo>
                    <a:pt x="28" y="18"/>
                  </a:lnTo>
                  <a:lnTo>
                    <a:pt x="32" y="18"/>
                  </a:lnTo>
                  <a:lnTo>
                    <a:pt x="32" y="18"/>
                  </a:lnTo>
                  <a:lnTo>
                    <a:pt x="40" y="16"/>
                  </a:lnTo>
                  <a:lnTo>
                    <a:pt x="46" y="10"/>
                  </a:lnTo>
                  <a:lnTo>
                    <a:pt x="46" y="10"/>
                  </a:lnTo>
                  <a:lnTo>
                    <a:pt x="46" y="6"/>
                  </a:lnTo>
                  <a:lnTo>
                    <a:pt x="44" y="2"/>
                  </a:lnTo>
                  <a:lnTo>
                    <a:pt x="40" y="0"/>
                  </a:lnTo>
                  <a:lnTo>
                    <a:pt x="34"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70" name="Freeform 155"/>
            <p:cNvSpPr>
              <a:spLocks/>
            </p:cNvSpPr>
            <p:nvPr/>
          </p:nvSpPr>
          <p:spPr bwMode="auto">
            <a:xfrm>
              <a:off x="658" y="1308"/>
              <a:ext cx="46" cy="26"/>
            </a:xfrm>
            <a:custGeom>
              <a:avLst/>
              <a:gdLst>
                <a:gd name="T0" fmla="*/ 34 w 46"/>
                <a:gd name="T1" fmla="*/ 0 h 26"/>
                <a:gd name="T2" fmla="*/ 34 w 46"/>
                <a:gd name="T3" fmla="*/ 0 h 26"/>
                <a:gd name="T4" fmla="*/ 30 w 46"/>
                <a:gd name="T5" fmla="*/ 0 h 26"/>
                <a:gd name="T6" fmla="*/ 26 w 46"/>
                <a:gd name="T7" fmla="*/ 2 h 26"/>
                <a:gd name="T8" fmla="*/ 26 w 46"/>
                <a:gd name="T9" fmla="*/ 2 h 26"/>
                <a:gd name="T10" fmla="*/ 20 w 46"/>
                <a:gd name="T11" fmla="*/ 6 h 26"/>
                <a:gd name="T12" fmla="*/ 12 w 46"/>
                <a:gd name="T13" fmla="*/ 10 h 26"/>
                <a:gd name="T14" fmla="*/ 12 w 46"/>
                <a:gd name="T15" fmla="*/ 10 h 26"/>
                <a:gd name="T16" fmla="*/ 6 w 46"/>
                <a:gd name="T17" fmla="*/ 12 h 26"/>
                <a:gd name="T18" fmla="*/ 4 w 46"/>
                <a:gd name="T19" fmla="*/ 16 h 26"/>
                <a:gd name="T20" fmla="*/ 0 w 46"/>
                <a:gd name="T21" fmla="*/ 26 h 26"/>
                <a:gd name="T22" fmla="*/ 0 w 46"/>
                <a:gd name="T23" fmla="*/ 26 h 26"/>
                <a:gd name="T24" fmla="*/ 2 w 46"/>
                <a:gd name="T25" fmla="*/ 26 h 26"/>
                <a:gd name="T26" fmla="*/ 2 w 46"/>
                <a:gd name="T27" fmla="*/ 26 h 26"/>
                <a:gd name="T28" fmla="*/ 6 w 46"/>
                <a:gd name="T29" fmla="*/ 26 h 26"/>
                <a:gd name="T30" fmla="*/ 10 w 46"/>
                <a:gd name="T31" fmla="*/ 24 h 26"/>
                <a:gd name="T32" fmla="*/ 16 w 46"/>
                <a:gd name="T33" fmla="*/ 20 h 26"/>
                <a:gd name="T34" fmla="*/ 16 w 46"/>
                <a:gd name="T35" fmla="*/ 20 h 26"/>
                <a:gd name="T36" fmla="*/ 22 w 46"/>
                <a:gd name="T37" fmla="*/ 18 h 26"/>
                <a:gd name="T38" fmla="*/ 26 w 46"/>
                <a:gd name="T39" fmla="*/ 18 h 26"/>
                <a:gd name="T40" fmla="*/ 26 w 46"/>
                <a:gd name="T41" fmla="*/ 18 h 26"/>
                <a:gd name="T42" fmla="*/ 28 w 46"/>
                <a:gd name="T43" fmla="*/ 18 h 26"/>
                <a:gd name="T44" fmla="*/ 28 w 46"/>
                <a:gd name="T45" fmla="*/ 18 h 26"/>
                <a:gd name="T46" fmla="*/ 28 w 46"/>
                <a:gd name="T47" fmla="*/ 18 h 26"/>
                <a:gd name="T48" fmla="*/ 28 w 46"/>
                <a:gd name="T49" fmla="*/ 18 h 26"/>
                <a:gd name="T50" fmla="*/ 32 w 46"/>
                <a:gd name="T51" fmla="*/ 18 h 26"/>
                <a:gd name="T52" fmla="*/ 32 w 46"/>
                <a:gd name="T53" fmla="*/ 18 h 26"/>
                <a:gd name="T54" fmla="*/ 40 w 46"/>
                <a:gd name="T55" fmla="*/ 16 h 26"/>
                <a:gd name="T56" fmla="*/ 46 w 46"/>
                <a:gd name="T57" fmla="*/ 10 h 26"/>
                <a:gd name="T58" fmla="*/ 46 w 46"/>
                <a:gd name="T59" fmla="*/ 10 h 26"/>
                <a:gd name="T60" fmla="*/ 46 w 46"/>
                <a:gd name="T61" fmla="*/ 6 h 26"/>
                <a:gd name="T62" fmla="*/ 44 w 46"/>
                <a:gd name="T63" fmla="*/ 2 h 26"/>
                <a:gd name="T64" fmla="*/ 40 w 46"/>
                <a:gd name="T65" fmla="*/ 0 h 26"/>
                <a:gd name="T66" fmla="*/ 34 w 46"/>
                <a:gd name="T67"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6" h="26">
                  <a:moveTo>
                    <a:pt x="34" y="0"/>
                  </a:moveTo>
                  <a:lnTo>
                    <a:pt x="34" y="0"/>
                  </a:lnTo>
                  <a:lnTo>
                    <a:pt x="30" y="0"/>
                  </a:lnTo>
                  <a:lnTo>
                    <a:pt x="26" y="2"/>
                  </a:lnTo>
                  <a:lnTo>
                    <a:pt x="26" y="2"/>
                  </a:lnTo>
                  <a:lnTo>
                    <a:pt x="20" y="6"/>
                  </a:lnTo>
                  <a:lnTo>
                    <a:pt x="12" y="10"/>
                  </a:lnTo>
                  <a:lnTo>
                    <a:pt x="12" y="10"/>
                  </a:lnTo>
                  <a:lnTo>
                    <a:pt x="6" y="12"/>
                  </a:lnTo>
                  <a:lnTo>
                    <a:pt x="4" y="16"/>
                  </a:lnTo>
                  <a:lnTo>
                    <a:pt x="0" y="26"/>
                  </a:lnTo>
                  <a:lnTo>
                    <a:pt x="0" y="26"/>
                  </a:lnTo>
                  <a:lnTo>
                    <a:pt x="2" y="26"/>
                  </a:lnTo>
                  <a:lnTo>
                    <a:pt x="2" y="26"/>
                  </a:lnTo>
                  <a:lnTo>
                    <a:pt x="6" y="26"/>
                  </a:lnTo>
                  <a:lnTo>
                    <a:pt x="10" y="24"/>
                  </a:lnTo>
                  <a:lnTo>
                    <a:pt x="16" y="20"/>
                  </a:lnTo>
                  <a:lnTo>
                    <a:pt x="16" y="20"/>
                  </a:lnTo>
                  <a:lnTo>
                    <a:pt x="22" y="18"/>
                  </a:lnTo>
                  <a:lnTo>
                    <a:pt x="26" y="18"/>
                  </a:lnTo>
                  <a:lnTo>
                    <a:pt x="26" y="18"/>
                  </a:lnTo>
                  <a:lnTo>
                    <a:pt x="28" y="18"/>
                  </a:lnTo>
                  <a:lnTo>
                    <a:pt x="28" y="18"/>
                  </a:lnTo>
                  <a:lnTo>
                    <a:pt x="28" y="18"/>
                  </a:lnTo>
                  <a:lnTo>
                    <a:pt x="28" y="18"/>
                  </a:lnTo>
                  <a:lnTo>
                    <a:pt x="32" y="18"/>
                  </a:lnTo>
                  <a:lnTo>
                    <a:pt x="32" y="18"/>
                  </a:lnTo>
                  <a:lnTo>
                    <a:pt x="40" y="16"/>
                  </a:lnTo>
                  <a:lnTo>
                    <a:pt x="46" y="10"/>
                  </a:lnTo>
                  <a:lnTo>
                    <a:pt x="46" y="10"/>
                  </a:lnTo>
                  <a:lnTo>
                    <a:pt x="46" y="6"/>
                  </a:lnTo>
                  <a:lnTo>
                    <a:pt x="44" y="2"/>
                  </a:lnTo>
                  <a:lnTo>
                    <a:pt x="40" y="0"/>
                  </a:lnTo>
                  <a:lnTo>
                    <a:pt x="3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71" name="Freeform 156"/>
            <p:cNvSpPr>
              <a:spLocks/>
            </p:cNvSpPr>
            <p:nvPr/>
          </p:nvSpPr>
          <p:spPr bwMode="auto">
            <a:xfrm>
              <a:off x="672" y="1304"/>
              <a:ext cx="130" cy="78"/>
            </a:xfrm>
            <a:custGeom>
              <a:avLst/>
              <a:gdLst>
                <a:gd name="T0" fmla="*/ 106 w 130"/>
                <a:gd name="T1" fmla="*/ 0 h 78"/>
                <a:gd name="T2" fmla="*/ 102 w 130"/>
                <a:gd name="T3" fmla="*/ 0 h 78"/>
                <a:gd name="T4" fmla="*/ 94 w 130"/>
                <a:gd name="T5" fmla="*/ 6 h 78"/>
                <a:gd name="T6" fmla="*/ 86 w 130"/>
                <a:gd name="T7" fmla="*/ 14 h 78"/>
                <a:gd name="T8" fmla="*/ 80 w 130"/>
                <a:gd name="T9" fmla="*/ 14 h 78"/>
                <a:gd name="T10" fmla="*/ 70 w 130"/>
                <a:gd name="T11" fmla="*/ 14 h 78"/>
                <a:gd name="T12" fmla="*/ 68 w 130"/>
                <a:gd name="T13" fmla="*/ 14 h 78"/>
                <a:gd name="T14" fmla="*/ 62 w 130"/>
                <a:gd name="T15" fmla="*/ 14 h 78"/>
                <a:gd name="T16" fmla="*/ 54 w 130"/>
                <a:gd name="T17" fmla="*/ 18 h 78"/>
                <a:gd name="T18" fmla="*/ 40 w 130"/>
                <a:gd name="T19" fmla="*/ 22 h 78"/>
                <a:gd name="T20" fmla="*/ 34 w 130"/>
                <a:gd name="T21" fmla="*/ 26 h 78"/>
                <a:gd name="T22" fmla="*/ 26 w 130"/>
                <a:gd name="T23" fmla="*/ 30 h 78"/>
                <a:gd name="T24" fmla="*/ 10 w 130"/>
                <a:gd name="T25" fmla="*/ 32 h 78"/>
                <a:gd name="T26" fmla="*/ 2 w 130"/>
                <a:gd name="T27" fmla="*/ 38 h 78"/>
                <a:gd name="T28" fmla="*/ 0 w 130"/>
                <a:gd name="T29" fmla="*/ 44 h 78"/>
                <a:gd name="T30" fmla="*/ 2 w 130"/>
                <a:gd name="T31" fmla="*/ 46 h 78"/>
                <a:gd name="T32" fmla="*/ 16 w 130"/>
                <a:gd name="T33" fmla="*/ 52 h 78"/>
                <a:gd name="T34" fmla="*/ 20 w 130"/>
                <a:gd name="T35" fmla="*/ 58 h 78"/>
                <a:gd name="T36" fmla="*/ 22 w 130"/>
                <a:gd name="T37" fmla="*/ 70 h 78"/>
                <a:gd name="T38" fmla="*/ 28 w 130"/>
                <a:gd name="T39" fmla="*/ 74 h 78"/>
                <a:gd name="T40" fmla="*/ 36 w 130"/>
                <a:gd name="T41" fmla="*/ 74 h 78"/>
                <a:gd name="T42" fmla="*/ 42 w 130"/>
                <a:gd name="T43" fmla="*/ 76 h 78"/>
                <a:gd name="T44" fmla="*/ 46 w 130"/>
                <a:gd name="T45" fmla="*/ 78 h 78"/>
                <a:gd name="T46" fmla="*/ 50 w 130"/>
                <a:gd name="T47" fmla="*/ 78 h 78"/>
                <a:gd name="T48" fmla="*/ 60 w 130"/>
                <a:gd name="T49" fmla="*/ 74 h 78"/>
                <a:gd name="T50" fmla="*/ 74 w 130"/>
                <a:gd name="T51" fmla="*/ 64 h 78"/>
                <a:gd name="T52" fmla="*/ 90 w 130"/>
                <a:gd name="T53" fmla="*/ 58 h 78"/>
                <a:gd name="T54" fmla="*/ 98 w 130"/>
                <a:gd name="T55" fmla="*/ 56 h 78"/>
                <a:gd name="T56" fmla="*/ 122 w 130"/>
                <a:gd name="T57" fmla="*/ 44 h 78"/>
                <a:gd name="T58" fmla="*/ 128 w 130"/>
                <a:gd name="T59" fmla="*/ 40 h 78"/>
                <a:gd name="T60" fmla="*/ 130 w 130"/>
                <a:gd name="T61" fmla="*/ 32 h 78"/>
                <a:gd name="T62" fmla="*/ 120 w 130"/>
                <a:gd name="T63" fmla="*/ 22 h 78"/>
                <a:gd name="T64" fmla="*/ 116 w 130"/>
                <a:gd name="T65" fmla="*/ 14 h 78"/>
                <a:gd name="T66" fmla="*/ 112 w 130"/>
                <a:gd name="T67" fmla="*/ 6 h 78"/>
                <a:gd name="T68" fmla="*/ 106 w 130"/>
                <a:gd name="T69"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30" h="78">
                  <a:moveTo>
                    <a:pt x="106" y="0"/>
                  </a:moveTo>
                  <a:lnTo>
                    <a:pt x="106" y="0"/>
                  </a:lnTo>
                  <a:lnTo>
                    <a:pt x="102" y="0"/>
                  </a:lnTo>
                  <a:lnTo>
                    <a:pt x="102" y="0"/>
                  </a:lnTo>
                  <a:lnTo>
                    <a:pt x="98" y="2"/>
                  </a:lnTo>
                  <a:lnTo>
                    <a:pt x="94" y="6"/>
                  </a:lnTo>
                  <a:lnTo>
                    <a:pt x="90" y="10"/>
                  </a:lnTo>
                  <a:lnTo>
                    <a:pt x="86" y="14"/>
                  </a:lnTo>
                  <a:lnTo>
                    <a:pt x="86" y="14"/>
                  </a:lnTo>
                  <a:lnTo>
                    <a:pt x="80" y="14"/>
                  </a:lnTo>
                  <a:lnTo>
                    <a:pt x="80" y="14"/>
                  </a:lnTo>
                  <a:lnTo>
                    <a:pt x="70" y="14"/>
                  </a:lnTo>
                  <a:lnTo>
                    <a:pt x="70" y="14"/>
                  </a:lnTo>
                  <a:lnTo>
                    <a:pt x="68" y="14"/>
                  </a:lnTo>
                  <a:lnTo>
                    <a:pt x="68" y="14"/>
                  </a:lnTo>
                  <a:lnTo>
                    <a:pt x="62" y="14"/>
                  </a:lnTo>
                  <a:lnTo>
                    <a:pt x="54" y="18"/>
                  </a:lnTo>
                  <a:lnTo>
                    <a:pt x="54" y="18"/>
                  </a:lnTo>
                  <a:lnTo>
                    <a:pt x="46" y="20"/>
                  </a:lnTo>
                  <a:lnTo>
                    <a:pt x="40" y="22"/>
                  </a:lnTo>
                  <a:lnTo>
                    <a:pt x="40" y="22"/>
                  </a:lnTo>
                  <a:lnTo>
                    <a:pt x="34" y="26"/>
                  </a:lnTo>
                  <a:lnTo>
                    <a:pt x="26" y="30"/>
                  </a:lnTo>
                  <a:lnTo>
                    <a:pt x="26" y="30"/>
                  </a:lnTo>
                  <a:lnTo>
                    <a:pt x="18" y="32"/>
                  </a:lnTo>
                  <a:lnTo>
                    <a:pt x="10" y="32"/>
                  </a:lnTo>
                  <a:lnTo>
                    <a:pt x="10" y="32"/>
                  </a:lnTo>
                  <a:lnTo>
                    <a:pt x="2" y="38"/>
                  </a:lnTo>
                  <a:lnTo>
                    <a:pt x="0" y="42"/>
                  </a:lnTo>
                  <a:lnTo>
                    <a:pt x="0" y="44"/>
                  </a:lnTo>
                  <a:lnTo>
                    <a:pt x="0" y="44"/>
                  </a:lnTo>
                  <a:lnTo>
                    <a:pt x="2" y="46"/>
                  </a:lnTo>
                  <a:lnTo>
                    <a:pt x="6" y="48"/>
                  </a:lnTo>
                  <a:lnTo>
                    <a:pt x="16" y="52"/>
                  </a:lnTo>
                  <a:lnTo>
                    <a:pt x="16" y="52"/>
                  </a:lnTo>
                  <a:lnTo>
                    <a:pt x="20" y="58"/>
                  </a:lnTo>
                  <a:lnTo>
                    <a:pt x="20" y="64"/>
                  </a:lnTo>
                  <a:lnTo>
                    <a:pt x="22" y="70"/>
                  </a:lnTo>
                  <a:lnTo>
                    <a:pt x="26" y="72"/>
                  </a:lnTo>
                  <a:lnTo>
                    <a:pt x="28" y="74"/>
                  </a:lnTo>
                  <a:lnTo>
                    <a:pt x="28" y="74"/>
                  </a:lnTo>
                  <a:lnTo>
                    <a:pt x="36" y="74"/>
                  </a:lnTo>
                  <a:lnTo>
                    <a:pt x="36" y="74"/>
                  </a:lnTo>
                  <a:lnTo>
                    <a:pt x="42" y="76"/>
                  </a:lnTo>
                  <a:lnTo>
                    <a:pt x="46" y="78"/>
                  </a:lnTo>
                  <a:lnTo>
                    <a:pt x="46" y="78"/>
                  </a:lnTo>
                  <a:lnTo>
                    <a:pt x="50" y="78"/>
                  </a:lnTo>
                  <a:lnTo>
                    <a:pt x="50" y="78"/>
                  </a:lnTo>
                  <a:lnTo>
                    <a:pt x="54" y="78"/>
                  </a:lnTo>
                  <a:lnTo>
                    <a:pt x="60" y="74"/>
                  </a:lnTo>
                  <a:lnTo>
                    <a:pt x="60" y="74"/>
                  </a:lnTo>
                  <a:lnTo>
                    <a:pt x="74" y="64"/>
                  </a:lnTo>
                  <a:lnTo>
                    <a:pt x="80" y="60"/>
                  </a:lnTo>
                  <a:lnTo>
                    <a:pt x="90" y="58"/>
                  </a:lnTo>
                  <a:lnTo>
                    <a:pt x="90" y="58"/>
                  </a:lnTo>
                  <a:lnTo>
                    <a:pt x="98" y="56"/>
                  </a:lnTo>
                  <a:lnTo>
                    <a:pt x="106" y="52"/>
                  </a:lnTo>
                  <a:lnTo>
                    <a:pt x="122" y="44"/>
                  </a:lnTo>
                  <a:lnTo>
                    <a:pt x="122" y="44"/>
                  </a:lnTo>
                  <a:lnTo>
                    <a:pt x="128" y="40"/>
                  </a:lnTo>
                  <a:lnTo>
                    <a:pt x="130" y="36"/>
                  </a:lnTo>
                  <a:lnTo>
                    <a:pt x="130" y="32"/>
                  </a:lnTo>
                  <a:lnTo>
                    <a:pt x="128" y="28"/>
                  </a:lnTo>
                  <a:lnTo>
                    <a:pt x="120" y="22"/>
                  </a:lnTo>
                  <a:lnTo>
                    <a:pt x="116" y="18"/>
                  </a:lnTo>
                  <a:lnTo>
                    <a:pt x="116" y="14"/>
                  </a:lnTo>
                  <a:lnTo>
                    <a:pt x="116" y="14"/>
                  </a:lnTo>
                  <a:lnTo>
                    <a:pt x="112" y="6"/>
                  </a:lnTo>
                  <a:lnTo>
                    <a:pt x="110" y="2"/>
                  </a:lnTo>
                  <a:lnTo>
                    <a:pt x="106"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72" name="Freeform 157"/>
            <p:cNvSpPr>
              <a:spLocks/>
            </p:cNvSpPr>
            <p:nvPr/>
          </p:nvSpPr>
          <p:spPr bwMode="auto">
            <a:xfrm>
              <a:off x="672" y="1304"/>
              <a:ext cx="130" cy="78"/>
            </a:xfrm>
            <a:custGeom>
              <a:avLst/>
              <a:gdLst>
                <a:gd name="T0" fmla="*/ 106 w 130"/>
                <a:gd name="T1" fmla="*/ 0 h 78"/>
                <a:gd name="T2" fmla="*/ 102 w 130"/>
                <a:gd name="T3" fmla="*/ 0 h 78"/>
                <a:gd name="T4" fmla="*/ 94 w 130"/>
                <a:gd name="T5" fmla="*/ 6 h 78"/>
                <a:gd name="T6" fmla="*/ 86 w 130"/>
                <a:gd name="T7" fmla="*/ 14 h 78"/>
                <a:gd name="T8" fmla="*/ 80 w 130"/>
                <a:gd name="T9" fmla="*/ 14 h 78"/>
                <a:gd name="T10" fmla="*/ 70 w 130"/>
                <a:gd name="T11" fmla="*/ 14 h 78"/>
                <a:gd name="T12" fmla="*/ 68 w 130"/>
                <a:gd name="T13" fmla="*/ 14 h 78"/>
                <a:gd name="T14" fmla="*/ 62 w 130"/>
                <a:gd name="T15" fmla="*/ 14 h 78"/>
                <a:gd name="T16" fmla="*/ 54 w 130"/>
                <a:gd name="T17" fmla="*/ 18 h 78"/>
                <a:gd name="T18" fmla="*/ 40 w 130"/>
                <a:gd name="T19" fmla="*/ 22 h 78"/>
                <a:gd name="T20" fmla="*/ 34 w 130"/>
                <a:gd name="T21" fmla="*/ 26 h 78"/>
                <a:gd name="T22" fmla="*/ 26 w 130"/>
                <a:gd name="T23" fmla="*/ 30 h 78"/>
                <a:gd name="T24" fmla="*/ 10 w 130"/>
                <a:gd name="T25" fmla="*/ 32 h 78"/>
                <a:gd name="T26" fmla="*/ 2 w 130"/>
                <a:gd name="T27" fmla="*/ 38 h 78"/>
                <a:gd name="T28" fmla="*/ 0 w 130"/>
                <a:gd name="T29" fmla="*/ 44 h 78"/>
                <a:gd name="T30" fmla="*/ 2 w 130"/>
                <a:gd name="T31" fmla="*/ 46 h 78"/>
                <a:gd name="T32" fmla="*/ 16 w 130"/>
                <a:gd name="T33" fmla="*/ 52 h 78"/>
                <a:gd name="T34" fmla="*/ 20 w 130"/>
                <a:gd name="T35" fmla="*/ 58 h 78"/>
                <a:gd name="T36" fmla="*/ 22 w 130"/>
                <a:gd name="T37" fmla="*/ 70 h 78"/>
                <a:gd name="T38" fmla="*/ 28 w 130"/>
                <a:gd name="T39" fmla="*/ 74 h 78"/>
                <a:gd name="T40" fmla="*/ 36 w 130"/>
                <a:gd name="T41" fmla="*/ 74 h 78"/>
                <a:gd name="T42" fmla="*/ 42 w 130"/>
                <a:gd name="T43" fmla="*/ 76 h 78"/>
                <a:gd name="T44" fmla="*/ 46 w 130"/>
                <a:gd name="T45" fmla="*/ 78 h 78"/>
                <a:gd name="T46" fmla="*/ 50 w 130"/>
                <a:gd name="T47" fmla="*/ 78 h 78"/>
                <a:gd name="T48" fmla="*/ 60 w 130"/>
                <a:gd name="T49" fmla="*/ 74 h 78"/>
                <a:gd name="T50" fmla="*/ 74 w 130"/>
                <a:gd name="T51" fmla="*/ 64 h 78"/>
                <a:gd name="T52" fmla="*/ 90 w 130"/>
                <a:gd name="T53" fmla="*/ 58 h 78"/>
                <a:gd name="T54" fmla="*/ 98 w 130"/>
                <a:gd name="T55" fmla="*/ 56 h 78"/>
                <a:gd name="T56" fmla="*/ 122 w 130"/>
                <a:gd name="T57" fmla="*/ 44 h 78"/>
                <a:gd name="T58" fmla="*/ 128 w 130"/>
                <a:gd name="T59" fmla="*/ 40 h 78"/>
                <a:gd name="T60" fmla="*/ 130 w 130"/>
                <a:gd name="T61" fmla="*/ 32 h 78"/>
                <a:gd name="T62" fmla="*/ 120 w 130"/>
                <a:gd name="T63" fmla="*/ 22 h 78"/>
                <a:gd name="T64" fmla="*/ 116 w 130"/>
                <a:gd name="T65" fmla="*/ 14 h 78"/>
                <a:gd name="T66" fmla="*/ 112 w 130"/>
                <a:gd name="T67" fmla="*/ 6 h 78"/>
                <a:gd name="T68" fmla="*/ 106 w 130"/>
                <a:gd name="T69"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30" h="78">
                  <a:moveTo>
                    <a:pt x="106" y="0"/>
                  </a:moveTo>
                  <a:lnTo>
                    <a:pt x="106" y="0"/>
                  </a:lnTo>
                  <a:lnTo>
                    <a:pt x="102" y="0"/>
                  </a:lnTo>
                  <a:lnTo>
                    <a:pt x="102" y="0"/>
                  </a:lnTo>
                  <a:lnTo>
                    <a:pt x="98" y="2"/>
                  </a:lnTo>
                  <a:lnTo>
                    <a:pt x="94" y="6"/>
                  </a:lnTo>
                  <a:lnTo>
                    <a:pt x="90" y="10"/>
                  </a:lnTo>
                  <a:lnTo>
                    <a:pt x="86" y="14"/>
                  </a:lnTo>
                  <a:lnTo>
                    <a:pt x="86" y="14"/>
                  </a:lnTo>
                  <a:lnTo>
                    <a:pt x="80" y="14"/>
                  </a:lnTo>
                  <a:lnTo>
                    <a:pt x="80" y="14"/>
                  </a:lnTo>
                  <a:lnTo>
                    <a:pt x="70" y="14"/>
                  </a:lnTo>
                  <a:lnTo>
                    <a:pt x="70" y="14"/>
                  </a:lnTo>
                  <a:lnTo>
                    <a:pt x="68" y="14"/>
                  </a:lnTo>
                  <a:lnTo>
                    <a:pt x="68" y="14"/>
                  </a:lnTo>
                  <a:lnTo>
                    <a:pt x="62" y="14"/>
                  </a:lnTo>
                  <a:lnTo>
                    <a:pt x="54" y="18"/>
                  </a:lnTo>
                  <a:lnTo>
                    <a:pt x="54" y="18"/>
                  </a:lnTo>
                  <a:lnTo>
                    <a:pt x="46" y="20"/>
                  </a:lnTo>
                  <a:lnTo>
                    <a:pt x="40" y="22"/>
                  </a:lnTo>
                  <a:lnTo>
                    <a:pt x="40" y="22"/>
                  </a:lnTo>
                  <a:lnTo>
                    <a:pt x="34" y="26"/>
                  </a:lnTo>
                  <a:lnTo>
                    <a:pt x="26" y="30"/>
                  </a:lnTo>
                  <a:lnTo>
                    <a:pt x="26" y="30"/>
                  </a:lnTo>
                  <a:lnTo>
                    <a:pt x="18" y="32"/>
                  </a:lnTo>
                  <a:lnTo>
                    <a:pt x="10" y="32"/>
                  </a:lnTo>
                  <a:lnTo>
                    <a:pt x="10" y="32"/>
                  </a:lnTo>
                  <a:lnTo>
                    <a:pt x="2" y="38"/>
                  </a:lnTo>
                  <a:lnTo>
                    <a:pt x="0" y="42"/>
                  </a:lnTo>
                  <a:lnTo>
                    <a:pt x="0" y="44"/>
                  </a:lnTo>
                  <a:lnTo>
                    <a:pt x="0" y="44"/>
                  </a:lnTo>
                  <a:lnTo>
                    <a:pt x="2" y="46"/>
                  </a:lnTo>
                  <a:lnTo>
                    <a:pt x="6" y="48"/>
                  </a:lnTo>
                  <a:lnTo>
                    <a:pt x="16" y="52"/>
                  </a:lnTo>
                  <a:lnTo>
                    <a:pt x="16" y="52"/>
                  </a:lnTo>
                  <a:lnTo>
                    <a:pt x="20" y="58"/>
                  </a:lnTo>
                  <a:lnTo>
                    <a:pt x="20" y="64"/>
                  </a:lnTo>
                  <a:lnTo>
                    <a:pt x="22" y="70"/>
                  </a:lnTo>
                  <a:lnTo>
                    <a:pt x="26" y="72"/>
                  </a:lnTo>
                  <a:lnTo>
                    <a:pt x="28" y="74"/>
                  </a:lnTo>
                  <a:lnTo>
                    <a:pt x="28" y="74"/>
                  </a:lnTo>
                  <a:lnTo>
                    <a:pt x="36" y="74"/>
                  </a:lnTo>
                  <a:lnTo>
                    <a:pt x="36" y="74"/>
                  </a:lnTo>
                  <a:lnTo>
                    <a:pt x="42" y="76"/>
                  </a:lnTo>
                  <a:lnTo>
                    <a:pt x="46" y="78"/>
                  </a:lnTo>
                  <a:lnTo>
                    <a:pt x="46" y="78"/>
                  </a:lnTo>
                  <a:lnTo>
                    <a:pt x="50" y="78"/>
                  </a:lnTo>
                  <a:lnTo>
                    <a:pt x="50" y="78"/>
                  </a:lnTo>
                  <a:lnTo>
                    <a:pt x="54" y="78"/>
                  </a:lnTo>
                  <a:lnTo>
                    <a:pt x="60" y="74"/>
                  </a:lnTo>
                  <a:lnTo>
                    <a:pt x="60" y="74"/>
                  </a:lnTo>
                  <a:lnTo>
                    <a:pt x="74" y="64"/>
                  </a:lnTo>
                  <a:lnTo>
                    <a:pt x="80" y="60"/>
                  </a:lnTo>
                  <a:lnTo>
                    <a:pt x="90" y="58"/>
                  </a:lnTo>
                  <a:lnTo>
                    <a:pt x="90" y="58"/>
                  </a:lnTo>
                  <a:lnTo>
                    <a:pt x="98" y="56"/>
                  </a:lnTo>
                  <a:lnTo>
                    <a:pt x="106" y="52"/>
                  </a:lnTo>
                  <a:lnTo>
                    <a:pt x="122" y="44"/>
                  </a:lnTo>
                  <a:lnTo>
                    <a:pt x="122" y="44"/>
                  </a:lnTo>
                  <a:lnTo>
                    <a:pt x="128" y="40"/>
                  </a:lnTo>
                  <a:lnTo>
                    <a:pt x="130" y="36"/>
                  </a:lnTo>
                  <a:lnTo>
                    <a:pt x="130" y="32"/>
                  </a:lnTo>
                  <a:lnTo>
                    <a:pt x="128" y="28"/>
                  </a:lnTo>
                  <a:lnTo>
                    <a:pt x="120" y="22"/>
                  </a:lnTo>
                  <a:lnTo>
                    <a:pt x="116" y="18"/>
                  </a:lnTo>
                  <a:lnTo>
                    <a:pt x="116" y="14"/>
                  </a:lnTo>
                  <a:lnTo>
                    <a:pt x="116" y="14"/>
                  </a:lnTo>
                  <a:lnTo>
                    <a:pt x="112" y="6"/>
                  </a:lnTo>
                  <a:lnTo>
                    <a:pt x="110" y="2"/>
                  </a:lnTo>
                  <a:lnTo>
                    <a:pt x="10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73" name="Freeform 158"/>
            <p:cNvSpPr>
              <a:spLocks/>
            </p:cNvSpPr>
            <p:nvPr/>
          </p:nvSpPr>
          <p:spPr bwMode="auto">
            <a:xfrm>
              <a:off x="4448" y="2170"/>
              <a:ext cx="138" cy="60"/>
            </a:xfrm>
            <a:custGeom>
              <a:avLst/>
              <a:gdLst>
                <a:gd name="T0" fmla="*/ 38 w 138"/>
                <a:gd name="T1" fmla="*/ 0 h 60"/>
                <a:gd name="T2" fmla="*/ 36 w 138"/>
                <a:gd name="T3" fmla="*/ 0 h 60"/>
                <a:gd name="T4" fmla="*/ 26 w 138"/>
                <a:gd name="T5" fmla="*/ 4 h 60"/>
                <a:gd name="T6" fmla="*/ 18 w 138"/>
                <a:gd name="T7" fmla="*/ 10 h 60"/>
                <a:gd name="T8" fmla="*/ 2 w 138"/>
                <a:gd name="T9" fmla="*/ 10 h 60"/>
                <a:gd name="T10" fmla="*/ 0 w 138"/>
                <a:gd name="T11" fmla="*/ 14 h 60"/>
                <a:gd name="T12" fmla="*/ 2 w 138"/>
                <a:gd name="T13" fmla="*/ 22 h 60"/>
                <a:gd name="T14" fmla="*/ 10 w 138"/>
                <a:gd name="T15" fmla="*/ 28 h 60"/>
                <a:gd name="T16" fmla="*/ 12 w 138"/>
                <a:gd name="T17" fmla="*/ 28 h 60"/>
                <a:gd name="T18" fmla="*/ 16 w 138"/>
                <a:gd name="T19" fmla="*/ 26 h 60"/>
                <a:gd name="T20" fmla="*/ 26 w 138"/>
                <a:gd name="T21" fmla="*/ 22 h 60"/>
                <a:gd name="T22" fmla="*/ 32 w 138"/>
                <a:gd name="T23" fmla="*/ 20 h 60"/>
                <a:gd name="T24" fmla="*/ 40 w 138"/>
                <a:gd name="T25" fmla="*/ 22 h 60"/>
                <a:gd name="T26" fmla="*/ 62 w 138"/>
                <a:gd name="T27" fmla="*/ 30 h 60"/>
                <a:gd name="T28" fmla="*/ 70 w 138"/>
                <a:gd name="T29" fmla="*/ 36 h 60"/>
                <a:gd name="T30" fmla="*/ 78 w 138"/>
                <a:gd name="T31" fmla="*/ 40 h 60"/>
                <a:gd name="T32" fmla="*/ 88 w 138"/>
                <a:gd name="T33" fmla="*/ 44 h 60"/>
                <a:gd name="T34" fmla="*/ 96 w 138"/>
                <a:gd name="T35" fmla="*/ 50 h 60"/>
                <a:gd name="T36" fmla="*/ 100 w 138"/>
                <a:gd name="T37" fmla="*/ 56 h 60"/>
                <a:gd name="T38" fmla="*/ 108 w 138"/>
                <a:gd name="T39" fmla="*/ 60 h 60"/>
                <a:gd name="T40" fmla="*/ 108 w 138"/>
                <a:gd name="T41" fmla="*/ 60 h 60"/>
                <a:gd name="T42" fmla="*/ 116 w 138"/>
                <a:gd name="T43" fmla="*/ 58 h 60"/>
                <a:gd name="T44" fmla="*/ 122 w 138"/>
                <a:gd name="T45" fmla="*/ 58 h 60"/>
                <a:gd name="T46" fmla="*/ 124 w 138"/>
                <a:gd name="T47" fmla="*/ 58 h 60"/>
                <a:gd name="T48" fmla="*/ 126 w 138"/>
                <a:gd name="T49" fmla="*/ 58 h 60"/>
                <a:gd name="T50" fmla="*/ 128 w 138"/>
                <a:gd name="T51" fmla="*/ 58 h 60"/>
                <a:gd name="T52" fmla="*/ 132 w 138"/>
                <a:gd name="T53" fmla="*/ 56 h 60"/>
                <a:gd name="T54" fmla="*/ 138 w 138"/>
                <a:gd name="T55" fmla="*/ 52 h 60"/>
                <a:gd name="T56" fmla="*/ 138 w 138"/>
                <a:gd name="T57" fmla="*/ 48 h 60"/>
                <a:gd name="T58" fmla="*/ 130 w 138"/>
                <a:gd name="T59" fmla="*/ 42 h 60"/>
                <a:gd name="T60" fmla="*/ 120 w 138"/>
                <a:gd name="T61" fmla="*/ 42 h 60"/>
                <a:gd name="T62" fmla="*/ 96 w 138"/>
                <a:gd name="T63" fmla="*/ 30 h 60"/>
                <a:gd name="T64" fmla="*/ 92 w 138"/>
                <a:gd name="T65" fmla="*/ 26 h 60"/>
                <a:gd name="T66" fmla="*/ 86 w 138"/>
                <a:gd name="T67" fmla="*/ 22 h 60"/>
                <a:gd name="T68" fmla="*/ 82 w 138"/>
                <a:gd name="T69" fmla="*/ 22 h 60"/>
                <a:gd name="T70" fmla="*/ 80 w 138"/>
                <a:gd name="T71" fmla="*/ 22 h 60"/>
                <a:gd name="T72" fmla="*/ 80 w 138"/>
                <a:gd name="T73" fmla="*/ 22 h 60"/>
                <a:gd name="T74" fmla="*/ 74 w 138"/>
                <a:gd name="T75" fmla="*/ 20 h 60"/>
                <a:gd name="T76" fmla="*/ 72 w 138"/>
                <a:gd name="T77" fmla="*/ 18 h 60"/>
                <a:gd name="T78" fmla="*/ 68 w 138"/>
                <a:gd name="T79" fmla="*/ 16 h 60"/>
                <a:gd name="T80" fmla="*/ 48 w 138"/>
                <a:gd name="T81" fmla="*/ 2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38" h="60">
                  <a:moveTo>
                    <a:pt x="38" y="0"/>
                  </a:moveTo>
                  <a:lnTo>
                    <a:pt x="38" y="0"/>
                  </a:lnTo>
                  <a:lnTo>
                    <a:pt x="36" y="0"/>
                  </a:lnTo>
                  <a:lnTo>
                    <a:pt x="36" y="0"/>
                  </a:lnTo>
                  <a:lnTo>
                    <a:pt x="30" y="2"/>
                  </a:lnTo>
                  <a:lnTo>
                    <a:pt x="26" y="4"/>
                  </a:lnTo>
                  <a:lnTo>
                    <a:pt x="18" y="10"/>
                  </a:lnTo>
                  <a:lnTo>
                    <a:pt x="18" y="10"/>
                  </a:lnTo>
                  <a:lnTo>
                    <a:pt x="6" y="10"/>
                  </a:lnTo>
                  <a:lnTo>
                    <a:pt x="2" y="10"/>
                  </a:lnTo>
                  <a:lnTo>
                    <a:pt x="0" y="14"/>
                  </a:lnTo>
                  <a:lnTo>
                    <a:pt x="0" y="14"/>
                  </a:lnTo>
                  <a:lnTo>
                    <a:pt x="0" y="18"/>
                  </a:lnTo>
                  <a:lnTo>
                    <a:pt x="2" y="22"/>
                  </a:lnTo>
                  <a:lnTo>
                    <a:pt x="6" y="26"/>
                  </a:lnTo>
                  <a:lnTo>
                    <a:pt x="10" y="28"/>
                  </a:lnTo>
                  <a:lnTo>
                    <a:pt x="10" y="28"/>
                  </a:lnTo>
                  <a:lnTo>
                    <a:pt x="12" y="28"/>
                  </a:lnTo>
                  <a:lnTo>
                    <a:pt x="12" y="28"/>
                  </a:lnTo>
                  <a:lnTo>
                    <a:pt x="16" y="26"/>
                  </a:lnTo>
                  <a:lnTo>
                    <a:pt x="18" y="26"/>
                  </a:lnTo>
                  <a:lnTo>
                    <a:pt x="26" y="22"/>
                  </a:lnTo>
                  <a:lnTo>
                    <a:pt x="26" y="22"/>
                  </a:lnTo>
                  <a:lnTo>
                    <a:pt x="32" y="20"/>
                  </a:lnTo>
                  <a:lnTo>
                    <a:pt x="32" y="20"/>
                  </a:lnTo>
                  <a:lnTo>
                    <a:pt x="40" y="22"/>
                  </a:lnTo>
                  <a:lnTo>
                    <a:pt x="48" y="24"/>
                  </a:lnTo>
                  <a:lnTo>
                    <a:pt x="62" y="30"/>
                  </a:lnTo>
                  <a:lnTo>
                    <a:pt x="62" y="30"/>
                  </a:lnTo>
                  <a:lnTo>
                    <a:pt x="70" y="36"/>
                  </a:lnTo>
                  <a:lnTo>
                    <a:pt x="74" y="38"/>
                  </a:lnTo>
                  <a:lnTo>
                    <a:pt x="78" y="40"/>
                  </a:lnTo>
                  <a:lnTo>
                    <a:pt x="78" y="40"/>
                  </a:lnTo>
                  <a:lnTo>
                    <a:pt x="88" y="44"/>
                  </a:lnTo>
                  <a:lnTo>
                    <a:pt x="92" y="46"/>
                  </a:lnTo>
                  <a:lnTo>
                    <a:pt x="96" y="50"/>
                  </a:lnTo>
                  <a:lnTo>
                    <a:pt x="96" y="50"/>
                  </a:lnTo>
                  <a:lnTo>
                    <a:pt x="100" y="56"/>
                  </a:lnTo>
                  <a:lnTo>
                    <a:pt x="104" y="58"/>
                  </a:lnTo>
                  <a:lnTo>
                    <a:pt x="108" y="60"/>
                  </a:lnTo>
                  <a:lnTo>
                    <a:pt x="108" y="60"/>
                  </a:lnTo>
                  <a:lnTo>
                    <a:pt x="108" y="60"/>
                  </a:lnTo>
                  <a:lnTo>
                    <a:pt x="108" y="60"/>
                  </a:lnTo>
                  <a:lnTo>
                    <a:pt x="116" y="58"/>
                  </a:lnTo>
                  <a:lnTo>
                    <a:pt x="116" y="58"/>
                  </a:lnTo>
                  <a:lnTo>
                    <a:pt x="122" y="58"/>
                  </a:lnTo>
                  <a:lnTo>
                    <a:pt x="122" y="58"/>
                  </a:lnTo>
                  <a:lnTo>
                    <a:pt x="124" y="58"/>
                  </a:lnTo>
                  <a:lnTo>
                    <a:pt x="124" y="58"/>
                  </a:lnTo>
                  <a:lnTo>
                    <a:pt x="126" y="58"/>
                  </a:lnTo>
                  <a:lnTo>
                    <a:pt x="126" y="58"/>
                  </a:lnTo>
                  <a:lnTo>
                    <a:pt x="128" y="58"/>
                  </a:lnTo>
                  <a:lnTo>
                    <a:pt x="128" y="58"/>
                  </a:lnTo>
                  <a:lnTo>
                    <a:pt x="132" y="56"/>
                  </a:lnTo>
                  <a:lnTo>
                    <a:pt x="136" y="56"/>
                  </a:lnTo>
                  <a:lnTo>
                    <a:pt x="138" y="52"/>
                  </a:lnTo>
                  <a:lnTo>
                    <a:pt x="138" y="48"/>
                  </a:lnTo>
                  <a:lnTo>
                    <a:pt x="138" y="48"/>
                  </a:lnTo>
                  <a:lnTo>
                    <a:pt x="134" y="44"/>
                  </a:lnTo>
                  <a:lnTo>
                    <a:pt x="130" y="42"/>
                  </a:lnTo>
                  <a:lnTo>
                    <a:pt x="120" y="42"/>
                  </a:lnTo>
                  <a:lnTo>
                    <a:pt x="120" y="42"/>
                  </a:lnTo>
                  <a:lnTo>
                    <a:pt x="108" y="38"/>
                  </a:lnTo>
                  <a:lnTo>
                    <a:pt x="96" y="30"/>
                  </a:lnTo>
                  <a:lnTo>
                    <a:pt x="96" y="30"/>
                  </a:lnTo>
                  <a:lnTo>
                    <a:pt x="92" y="26"/>
                  </a:lnTo>
                  <a:lnTo>
                    <a:pt x="88" y="22"/>
                  </a:lnTo>
                  <a:lnTo>
                    <a:pt x="86" y="22"/>
                  </a:lnTo>
                  <a:lnTo>
                    <a:pt x="86" y="22"/>
                  </a:lnTo>
                  <a:lnTo>
                    <a:pt x="82" y="22"/>
                  </a:lnTo>
                  <a:lnTo>
                    <a:pt x="82" y="22"/>
                  </a:lnTo>
                  <a:lnTo>
                    <a:pt x="80" y="22"/>
                  </a:lnTo>
                  <a:lnTo>
                    <a:pt x="80" y="22"/>
                  </a:lnTo>
                  <a:lnTo>
                    <a:pt x="80" y="22"/>
                  </a:lnTo>
                  <a:lnTo>
                    <a:pt x="80" y="22"/>
                  </a:lnTo>
                  <a:lnTo>
                    <a:pt x="74" y="20"/>
                  </a:lnTo>
                  <a:lnTo>
                    <a:pt x="74" y="20"/>
                  </a:lnTo>
                  <a:lnTo>
                    <a:pt x="72" y="18"/>
                  </a:lnTo>
                  <a:lnTo>
                    <a:pt x="68" y="16"/>
                  </a:lnTo>
                  <a:lnTo>
                    <a:pt x="68" y="16"/>
                  </a:lnTo>
                  <a:lnTo>
                    <a:pt x="54" y="4"/>
                  </a:lnTo>
                  <a:lnTo>
                    <a:pt x="48" y="2"/>
                  </a:lnTo>
                  <a:lnTo>
                    <a:pt x="38"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74" name="Freeform 159"/>
            <p:cNvSpPr>
              <a:spLocks/>
            </p:cNvSpPr>
            <p:nvPr/>
          </p:nvSpPr>
          <p:spPr bwMode="auto">
            <a:xfrm>
              <a:off x="4448" y="2170"/>
              <a:ext cx="138" cy="60"/>
            </a:xfrm>
            <a:custGeom>
              <a:avLst/>
              <a:gdLst>
                <a:gd name="T0" fmla="*/ 38 w 138"/>
                <a:gd name="T1" fmla="*/ 0 h 60"/>
                <a:gd name="T2" fmla="*/ 36 w 138"/>
                <a:gd name="T3" fmla="*/ 0 h 60"/>
                <a:gd name="T4" fmla="*/ 26 w 138"/>
                <a:gd name="T5" fmla="*/ 4 h 60"/>
                <a:gd name="T6" fmla="*/ 18 w 138"/>
                <a:gd name="T7" fmla="*/ 10 h 60"/>
                <a:gd name="T8" fmla="*/ 2 w 138"/>
                <a:gd name="T9" fmla="*/ 10 h 60"/>
                <a:gd name="T10" fmla="*/ 0 w 138"/>
                <a:gd name="T11" fmla="*/ 14 h 60"/>
                <a:gd name="T12" fmla="*/ 2 w 138"/>
                <a:gd name="T13" fmla="*/ 22 h 60"/>
                <a:gd name="T14" fmla="*/ 10 w 138"/>
                <a:gd name="T15" fmla="*/ 28 h 60"/>
                <a:gd name="T16" fmla="*/ 12 w 138"/>
                <a:gd name="T17" fmla="*/ 28 h 60"/>
                <a:gd name="T18" fmla="*/ 16 w 138"/>
                <a:gd name="T19" fmla="*/ 26 h 60"/>
                <a:gd name="T20" fmla="*/ 26 w 138"/>
                <a:gd name="T21" fmla="*/ 22 h 60"/>
                <a:gd name="T22" fmla="*/ 32 w 138"/>
                <a:gd name="T23" fmla="*/ 20 h 60"/>
                <a:gd name="T24" fmla="*/ 40 w 138"/>
                <a:gd name="T25" fmla="*/ 22 h 60"/>
                <a:gd name="T26" fmla="*/ 62 w 138"/>
                <a:gd name="T27" fmla="*/ 30 h 60"/>
                <a:gd name="T28" fmla="*/ 70 w 138"/>
                <a:gd name="T29" fmla="*/ 36 h 60"/>
                <a:gd name="T30" fmla="*/ 78 w 138"/>
                <a:gd name="T31" fmla="*/ 40 h 60"/>
                <a:gd name="T32" fmla="*/ 88 w 138"/>
                <a:gd name="T33" fmla="*/ 44 h 60"/>
                <a:gd name="T34" fmla="*/ 96 w 138"/>
                <a:gd name="T35" fmla="*/ 50 h 60"/>
                <a:gd name="T36" fmla="*/ 100 w 138"/>
                <a:gd name="T37" fmla="*/ 56 h 60"/>
                <a:gd name="T38" fmla="*/ 108 w 138"/>
                <a:gd name="T39" fmla="*/ 60 h 60"/>
                <a:gd name="T40" fmla="*/ 108 w 138"/>
                <a:gd name="T41" fmla="*/ 60 h 60"/>
                <a:gd name="T42" fmla="*/ 116 w 138"/>
                <a:gd name="T43" fmla="*/ 58 h 60"/>
                <a:gd name="T44" fmla="*/ 122 w 138"/>
                <a:gd name="T45" fmla="*/ 58 h 60"/>
                <a:gd name="T46" fmla="*/ 124 w 138"/>
                <a:gd name="T47" fmla="*/ 58 h 60"/>
                <a:gd name="T48" fmla="*/ 126 w 138"/>
                <a:gd name="T49" fmla="*/ 58 h 60"/>
                <a:gd name="T50" fmla="*/ 128 w 138"/>
                <a:gd name="T51" fmla="*/ 58 h 60"/>
                <a:gd name="T52" fmla="*/ 132 w 138"/>
                <a:gd name="T53" fmla="*/ 56 h 60"/>
                <a:gd name="T54" fmla="*/ 138 w 138"/>
                <a:gd name="T55" fmla="*/ 52 h 60"/>
                <a:gd name="T56" fmla="*/ 138 w 138"/>
                <a:gd name="T57" fmla="*/ 48 h 60"/>
                <a:gd name="T58" fmla="*/ 130 w 138"/>
                <a:gd name="T59" fmla="*/ 42 h 60"/>
                <a:gd name="T60" fmla="*/ 120 w 138"/>
                <a:gd name="T61" fmla="*/ 42 h 60"/>
                <a:gd name="T62" fmla="*/ 96 w 138"/>
                <a:gd name="T63" fmla="*/ 30 h 60"/>
                <a:gd name="T64" fmla="*/ 92 w 138"/>
                <a:gd name="T65" fmla="*/ 26 h 60"/>
                <a:gd name="T66" fmla="*/ 86 w 138"/>
                <a:gd name="T67" fmla="*/ 22 h 60"/>
                <a:gd name="T68" fmla="*/ 82 w 138"/>
                <a:gd name="T69" fmla="*/ 22 h 60"/>
                <a:gd name="T70" fmla="*/ 80 w 138"/>
                <a:gd name="T71" fmla="*/ 22 h 60"/>
                <a:gd name="T72" fmla="*/ 80 w 138"/>
                <a:gd name="T73" fmla="*/ 22 h 60"/>
                <a:gd name="T74" fmla="*/ 74 w 138"/>
                <a:gd name="T75" fmla="*/ 20 h 60"/>
                <a:gd name="T76" fmla="*/ 72 w 138"/>
                <a:gd name="T77" fmla="*/ 18 h 60"/>
                <a:gd name="T78" fmla="*/ 68 w 138"/>
                <a:gd name="T79" fmla="*/ 16 h 60"/>
                <a:gd name="T80" fmla="*/ 48 w 138"/>
                <a:gd name="T81" fmla="*/ 2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38" h="60">
                  <a:moveTo>
                    <a:pt x="38" y="0"/>
                  </a:moveTo>
                  <a:lnTo>
                    <a:pt x="38" y="0"/>
                  </a:lnTo>
                  <a:lnTo>
                    <a:pt x="36" y="0"/>
                  </a:lnTo>
                  <a:lnTo>
                    <a:pt x="36" y="0"/>
                  </a:lnTo>
                  <a:lnTo>
                    <a:pt x="30" y="2"/>
                  </a:lnTo>
                  <a:lnTo>
                    <a:pt x="26" y="4"/>
                  </a:lnTo>
                  <a:lnTo>
                    <a:pt x="18" y="10"/>
                  </a:lnTo>
                  <a:lnTo>
                    <a:pt x="18" y="10"/>
                  </a:lnTo>
                  <a:lnTo>
                    <a:pt x="6" y="10"/>
                  </a:lnTo>
                  <a:lnTo>
                    <a:pt x="2" y="10"/>
                  </a:lnTo>
                  <a:lnTo>
                    <a:pt x="0" y="14"/>
                  </a:lnTo>
                  <a:lnTo>
                    <a:pt x="0" y="14"/>
                  </a:lnTo>
                  <a:lnTo>
                    <a:pt x="0" y="18"/>
                  </a:lnTo>
                  <a:lnTo>
                    <a:pt x="2" y="22"/>
                  </a:lnTo>
                  <a:lnTo>
                    <a:pt x="6" y="26"/>
                  </a:lnTo>
                  <a:lnTo>
                    <a:pt x="10" y="28"/>
                  </a:lnTo>
                  <a:lnTo>
                    <a:pt x="10" y="28"/>
                  </a:lnTo>
                  <a:lnTo>
                    <a:pt x="12" y="28"/>
                  </a:lnTo>
                  <a:lnTo>
                    <a:pt x="12" y="28"/>
                  </a:lnTo>
                  <a:lnTo>
                    <a:pt x="16" y="26"/>
                  </a:lnTo>
                  <a:lnTo>
                    <a:pt x="18" y="26"/>
                  </a:lnTo>
                  <a:lnTo>
                    <a:pt x="26" y="22"/>
                  </a:lnTo>
                  <a:lnTo>
                    <a:pt x="26" y="22"/>
                  </a:lnTo>
                  <a:lnTo>
                    <a:pt x="32" y="20"/>
                  </a:lnTo>
                  <a:lnTo>
                    <a:pt x="32" y="20"/>
                  </a:lnTo>
                  <a:lnTo>
                    <a:pt x="40" y="22"/>
                  </a:lnTo>
                  <a:lnTo>
                    <a:pt x="48" y="24"/>
                  </a:lnTo>
                  <a:lnTo>
                    <a:pt x="62" y="30"/>
                  </a:lnTo>
                  <a:lnTo>
                    <a:pt x="62" y="30"/>
                  </a:lnTo>
                  <a:lnTo>
                    <a:pt x="70" y="36"/>
                  </a:lnTo>
                  <a:lnTo>
                    <a:pt x="74" y="38"/>
                  </a:lnTo>
                  <a:lnTo>
                    <a:pt x="78" y="40"/>
                  </a:lnTo>
                  <a:lnTo>
                    <a:pt x="78" y="40"/>
                  </a:lnTo>
                  <a:lnTo>
                    <a:pt x="88" y="44"/>
                  </a:lnTo>
                  <a:lnTo>
                    <a:pt x="92" y="46"/>
                  </a:lnTo>
                  <a:lnTo>
                    <a:pt x="96" y="50"/>
                  </a:lnTo>
                  <a:lnTo>
                    <a:pt x="96" y="50"/>
                  </a:lnTo>
                  <a:lnTo>
                    <a:pt x="100" y="56"/>
                  </a:lnTo>
                  <a:lnTo>
                    <a:pt x="104" y="58"/>
                  </a:lnTo>
                  <a:lnTo>
                    <a:pt x="108" y="60"/>
                  </a:lnTo>
                  <a:lnTo>
                    <a:pt x="108" y="60"/>
                  </a:lnTo>
                  <a:lnTo>
                    <a:pt x="108" y="60"/>
                  </a:lnTo>
                  <a:lnTo>
                    <a:pt x="108" y="60"/>
                  </a:lnTo>
                  <a:lnTo>
                    <a:pt x="116" y="58"/>
                  </a:lnTo>
                  <a:lnTo>
                    <a:pt x="116" y="58"/>
                  </a:lnTo>
                  <a:lnTo>
                    <a:pt x="122" y="58"/>
                  </a:lnTo>
                  <a:lnTo>
                    <a:pt x="122" y="58"/>
                  </a:lnTo>
                  <a:lnTo>
                    <a:pt x="124" y="58"/>
                  </a:lnTo>
                  <a:lnTo>
                    <a:pt x="124" y="58"/>
                  </a:lnTo>
                  <a:lnTo>
                    <a:pt x="126" y="58"/>
                  </a:lnTo>
                  <a:lnTo>
                    <a:pt x="126" y="58"/>
                  </a:lnTo>
                  <a:lnTo>
                    <a:pt x="128" y="58"/>
                  </a:lnTo>
                  <a:lnTo>
                    <a:pt x="128" y="58"/>
                  </a:lnTo>
                  <a:lnTo>
                    <a:pt x="132" y="56"/>
                  </a:lnTo>
                  <a:lnTo>
                    <a:pt x="136" y="56"/>
                  </a:lnTo>
                  <a:lnTo>
                    <a:pt x="138" y="52"/>
                  </a:lnTo>
                  <a:lnTo>
                    <a:pt x="138" y="48"/>
                  </a:lnTo>
                  <a:lnTo>
                    <a:pt x="138" y="48"/>
                  </a:lnTo>
                  <a:lnTo>
                    <a:pt x="134" y="44"/>
                  </a:lnTo>
                  <a:lnTo>
                    <a:pt x="130" y="42"/>
                  </a:lnTo>
                  <a:lnTo>
                    <a:pt x="120" y="42"/>
                  </a:lnTo>
                  <a:lnTo>
                    <a:pt x="120" y="42"/>
                  </a:lnTo>
                  <a:lnTo>
                    <a:pt x="108" y="38"/>
                  </a:lnTo>
                  <a:lnTo>
                    <a:pt x="96" y="30"/>
                  </a:lnTo>
                  <a:lnTo>
                    <a:pt x="96" y="30"/>
                  </a:lnTo>
                  <a:lnTo>
                    <a:pt x="92" y="26"/>
                  </a:lnTo>
                  <a:lnTo>
                    <a:pt x="88" y="22"/>
                  </a:lnTo>
                  <a:lnTo>
                    <a:pt x="86" y="22"/>
                  </a:lnTo>
                  <a:lnTo>
                    <a:pt x="86" y="22"/>
                  </a:lnTo>
                  <a:lnTo>
                    <a:pt x="82" y="22"/>
                  </a:lnTo>
                  <a:lnTo>
                    <a:pt x="82" y="22"/>
                  </a:lnTo>
                  <a:lnTo>
                    <a:pt x="80" y="22"/>
                  </a:lnTo>
                  <a:lnTo>
                    <a:pt x="80" y="22"/>
                  </a:lnTo>
                  <a:lnTo>
                    <a:pt x="80" y="22"/>
                  </a:lnTo>
                  <a:lnTo>
                    <a:pt x="80" y="22"/>
                  </a:lnTo>
                  <a:lnTo>
                    <a:pt x="74" y="20"/>
                  </a:lnTo>
                  <a:lnTo>
                    <a:pt x="74" y="20"/>
                  </a:lnTo>
                  <a:lnTo>
                    <a:pt x="72" y="18"/>
                  </a:lnTo>
                  <a:lnTo>
                    <a:pt x="68" y="16"/>
                  </a:lnTo>
                  <a:lnTo>
                    <a:pt x="68" y="16"/>
                  </a:lnTo>
                  <a:lnTo>
                    <a:pt x="54" y="4"/>
                  </a:lnTo>
                  <a:lnTo>
                    <a:pt x="48" y="2"/>
                  </a:lnTo>
                  <a:lnTo>
                    <a:pt x="3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75" name="Freeform 160"/>
            <p:cNvSpPr>
              <a:spLocks/>
            </p:cNvSpPr>
            <p:nvPr/>
          </p:nvSpPr>
          <p:spPr bwMode="auto">
            <a:xfrm>
              <a:off x="4534" y="2248"/>
              <a:ext cx="26" cy="20"/>
            </a:xfrm>
            <a:custGeom>
              <a:avLst/>
              <a:gdLst>
                <a:gd name="T0" fmla="*/ 8 w 26"/>
                <a:gd name="T1" fmla="*/ 0 h 20"/>
                <a:gd name="T2" fmla="*/ 8 w 26"/>
                <a:gd name="T3" fmla="*/ 0 h 20"/>
                <a:gd name="T4" fmla="*/ 2 w 26"/>
                <a:gd name="T5" fmla="*/ 0 h 20"/>
                <a:gd name="T6" fmla="*/ 0 w 26"/>
                <a:gd name="T7" fmla="*/ 4 h 20"/>
                <a:gd name="T8" fmla="*/ 0 w 26"/>
                <a:gd name="T9" fmla="*/ 6 h 20"/>
                <a:gd name="T10" fmla="*/ 0 w 26"/>
                <a:gd name="T11" fmla="*/ 6 h 20"/>
                <a:gd name="T12" fmla="*/ 0 w 26"/>
                <a:gd name="T13" fmla="*/ 10 h 20"/>
                <a:gd name="T14" fmla="*/ 2 w 26"/>
                <a:gd name="T15" fmla="*/ 12 h 20"/>
                <a:gd name="T16" fmla="*/ 10 w 26"/>
                <a:gd name="T17" fmla="*/ 16 h 20"/>
                <a:gd name="T18" fmla="*/ 10 w 26"/>
                <a:gd name="T19" fmla="*/ 16 h 20"/>
                <a:gd name="T20" fmla="*/ 14 w 26"/>
                <a:gd name="T21" fmla="*/ 18 h 20"/>
                <a:gd name="T22" fmla="*/ 20 w 26"/>
                <a:gd name="T23" fmla="*/ 20 h 20"/>
                <a:gd name="T24" fmla="*/ 20 w 26"/>
                <a:gd name="T25" fmla="*/ 20 h 20"/>
                <a:gd name="T26" fmla="*/ 24 w 26"/>
                <a:gd name="T27" fmla="*/ 18 h 20"/>
                <a:gd name="T28" fmla="*/ 26 w 26"/>
                <a:gd name="T29" fmla="*/ 14 h 20"/>
                <a:gd name="T30" fmla="*/ 26 w 26"/>
                <a:gd name="T31" fmla="*/ 14 h 20"/>
                <a:gd name="T32" fmla="*/ 26 w 26"/>
                <a:gd name="T33" fmla="*/ 10 h 20"/>
                <a:gd name="T34" fmla="*/ 22 w 26"/>
                <a:gd name="T35" fmla="*/ 6 h 20"/>
                <a:gd name="T36" fmla="*/ 16 w 26"/>
                <a:gd name="T37" fmla="*/ 0 h 20"/>
                <a:gd name="T38" fmla="*/ 16 w 26"/>
                <a:gd name="T39" fmla="*/ 0 h 20"/>
                <a:gd name="T40" fmla="*/ 8 w 26"/>
                <a:gd name="T41"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6" h="20">
                  <a:moveTo>
                    <a:pt x="8" y="0"/>
                  </a:moveTo>
                  <a:lnTo>
                    <a:pt x="8" y="0"/>
                  </a:lnTo>
                  <a:lnTo>
                    <a:pt x="2" y="0"/>
                  </a:lnTo>
                  <a:lnTo>
                    <a:pt x="0" y="4"/>
                  </a:lnTo>
                  <a:lnTo>
                    <a:pt x="0" y="6"/>
                  </a:lnTo>
                  <a:lnTo>
                    <a:pt x="0" y="6"/>
                  </a:lnTo>
                  <a:lnTo>
                    <a:pt x="0" y="10"/>
                  </a:lnTo>
                  <a:lnTo>
                    <a:pt x="2" y="12"/>
                  </a:lnTo>
                  <a:lnTo>
                    <a:pt x="10" y="16"/>
                  </a:lnTo>
                  <a:lnTo>
                    <a:pt x="10" y="16"/>
                  </a:lnTo>
                  <a:lnTo>
                    <a:pt x="14" y="18"/>
                  </a:lnTo>
                  <a:lnTo>
                    <a:pt x="20" y="20"/>
                  </a:lnTo>
                  <a:lnTo>
                    <a:pt x="20" y="20"/>
                  </a:lnTo>
                  <a:lnTo>
                    <a:pt x="24" y="18"/>
                  </a:lnTo>
                  <a:lnTo>
                    <a:pt x="26" y="14"/>
                  </a:lnTo>
                  <a:lnTo>
                    <a:pt x="26" y="14"/>
                  </a:lnTo>
                  <a:lnTo>
                    <a:pt x="26" y="10"/>
                  </a:lnTo>
                  <a:lnTo>
                    <a:pt x="22" y="6"/>
                  </a:lnTo>
                  <a:lnTo>
                    <a:pt x="16" y="0"/>
                  </a:lnTo>
                  <a:lnTo>
                    <a:pt x="16" y="0"/>
                  </a:lnTo>
                  <a:lnTo>
                    <a:pt x="8"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76" name="Freeform 161"/>
            <p:cNvSpPr>
              <a:spLocks/>
            </p:cNvSpPr>
            <p:nvPr/>
          </p:nvSpPr>
          <p:spPr bwMode="auto">
            <a:xfrm>
              <a:off x="4534" y="2248"/>
              <a:ext cx="26" cy="20"/>
            </a:xfrm>
            <a:custGeom>
              <a:avLst/>
              <a:gdLst>
                <a:gd name="T0" fmla="*/ 8 w 26"/>
                <a:gd name="T1" fmla="*/ 0 h 20"/>
                <a:gd name="T2" fmla="*/ 8 w 26"/>
                <a:gd name="T3" fmla="*/ 0 h 20"/>
                <a:gd name="T4" fmla="*/ 2 w 26"/>
                <a:gd name="T5" fmla="*/ 0 h 20"/>
                <a:gd name="T6" fmla="*/ 0 w 26"/>
                <a:gd name="T7" fmla="*/ 4 h 20"/>
                <a:gd name="T8" fmla="*/ 0 w 26"/>
                <a:gd name="T9" fmla="*/ 6 h 20"/>
                <a:gd name="T10" fmla="*/ 0 w 26"/>
                <a:gd name="T11" fmla="*/ 6 h 20"/>
                <a:gd name="T12" fmla="*/ 0 w 26"/>
                <a:gd name="T13" fmla="*/ 10 h 20"/>
                <a:gd name="T14" fmla="*/ 2 w 26"/>
                <a:gd name="T15" fmla="*/ 12 h 20"/>
                <a:gd name="T16" fmla="*/ 10 w 26"/>
                <a:gd name="T17" fmla="*/ 16 h 20"/>
                <a:gd name="T18" fmla="*/ 10 w 26"/>
                <a:gd name="T19" fmla="*/ 16 h 20"/>
                <a:gd name="T20" fmla="*/ 14 w 26"/>
                <a:gd name="T21" fmla="*/ 18 h 20"/>
                <a:gd name="T22" fmla="*/ 20 w 26"/>
                <a:gd name="T23" fmla="*/ 20 h 20"/>
                <a:gd name="T24" fmla="*/ 20 w 26"/>
                <a:gd name="T25" fmla="*/ 20 h 20"/>
                <a:gd name="T26" fmla="*/ 24 w 26"/>
                <a:gd name="T27" fmla="*/ 18 h 20"/>
                <a:gd name="T28" fmla="*/ 26 w 26"/>
                <a:gd name="T29" fmla="*/ 14 h 20"/>
                <a:gd name="T30" fmla="*/ 26 w 26"/>
                <a:gd name="T31" fmla="*/ 14 h 20"/>
                <a:gd name="T32" fmla="*/ 26 w 26"/>
                <a:gd name="T33" fmla="*/ 10 h 20"/>
                <a:gd name="T34" fmla="*/ 22 w 26"/>
                <a:gd name="T35" fmla="*/ 6 h 20"/>
                <a:gd name="T36" fmla="*/ 16 w 26"/>
                <a:gd name="T37" fmla="*/ 0 h 20"/>
                <a:gd name="T38" fmla="*/ 16 w 26"/>
                <a:gd name="T39" fmla="*/ 0 h 20"/>
                <a:gd name="T40" fmla="*/ 8 w 26"/>
                <a:gd name="T41"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6" h="20">
                  <a:moveTo>
                    <a:pt x="8" y="0"/>
                  </a:moveTo>
                  <a:lnTo>
                    <a:pt x="8" y="0"/>
                  </a:lnTo>
                  <a:lnTo>
                    <a:pt x="2" y="0"/>
                  </a:lnTo>
                  <a:lnTo>
                    <a:pt x="0" y="4"/>
                  </a:lnTo>
                  <a:lnTo>
                    <a:pt x="0" y="6"/>
                  </a:lnTo>
                  <a:lnTo>
                    <a:pt x="0" y="6"/>
                  </a:lnTo>
                  <a:lnTo>
                    <a:pt x="0" y="10"/>
                  </a:lnTo>
                  <a:lnTo>
                    <a:pt x="2" y="12"/>
                  </a:lnTo>
                  <a:lnTo>
                    <a:pt x="10" y="16"/>
                  </a:lnTo>
                  <a:lnTo>
                    <a:pt x="10" y="16"/>
                  </a:lnTo>
                  <a:lnTo>
                    <a:pt x="14" y="18"/>
                  </a:lnTo>
                  <a:lnTo>
                    <a:pt x="20" y="20"/>
                  </a:lnTo>
                  <a:lnTo>
                    <a:pt x="20" y="20"/>
                  </a:lnTo>
                  <a:lnTo>
                    <a:pt x="24" y="18"/>
                  </a:lnTo>
                  <a:lnTo>
                    <a:pt x="26" y="14"/>
                  </a:lnTo>
                  <a:lnTo>
                    <a:pt x="26" y="14"/>
                  </a:lnTo>
                  <a:lnTo>
                    <a:pt x="26" y="10"/>
                  </a:lnTo>
                  <a:lnTo>
                    <a:pt x="22" y="6"/>
                  </a:lnTo>
                  <a:lnTo>
                    <a:pt x="16" y="0"/>
                  </a:lnTo>
                  <a:lnTo>
                    <a:pt x="16" y="0"/>
                  </a:lnTo>
                  <a:lnTo>
                    <a:pt x="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77" name="Freeform 162"/>
            <p:cNvSpPr>
              <a:spLocks/>
            </p:cNvSpPr>
            <p:nvPr/>
          </p:nvSpPr>
          <p:spPr bwMode="auto">
            <a:xfrm>
              <a:off x="4578" y="2230"/>
              <a:ext cx="86" cy="40"/>
            </a:xfrm>
            <a:custGeom>
              <a:avLst/>
              <a:gdLst>
                <a:gd name="T0" fmla="*/ 46 w 86"/>
                <a:gd name="T1" fmla="*/ 0 h 40"/>
                <a:gd name="T2" fmla="*/ 40 w 86"/>
                <a:gd name="T3" fmla="*/ 2 h 40"/>
                <a:gd name="T4" fmla="*/ 36 w 86"/>
                <a:gd name="T5" fmla="*/ 4 h 40"/>
                <a:gd name="T6" fmla="*/ 36 w 86"/>
                <a:gd name="T7" fmla="*/ 4 h 40"/>
                <a:gd name="T8" fmla="*/ 34 w 86"/>
                <a:gd name="T9" fmla="*/ 4 h 40"/>
                <a:gd name="T10" fmla="*/ 32 w 86"/>
                <a:gd name="T11" fmla="*/ 2 h 40"/>
                <a:gd name="T12" fmla="*/ 28 w 86"/>
                <a:gd name="T13" fmla="*/ 0 h 40"/>
                <a:gd name="T14" fmla="*/ 26 w 86"/>
                <a:gd name="T15" fmla="*/ 0 h 40"/>
                <a:gd name="T16" fmla="*/ 24 w 86"/>
                <a:gd name="T17" fmla="*/ 0 h 40"/>
                <a:gd name="T18" fmla="*/ 22 w 86"/>
                <a:gd name="T19" fmla="*/ 4 h 40"/>
                <a:gd name="T20" fmla="*/ 24 w 86"/>
                <a:gd name="T21" fmla="*/ 14 h 40"/>
                <a:gd name="T22" fmla="*/ 22 w 86"/>
                <a:gd name="T23" fmla="*/ 18 h 40"/>
                <a:gd name="T24" fmla="*/ 16 w 86"/>
                <a:gd name="T25" fmla="*/ 18 h 40"/>
                <a:gd name="T26" fmla="*/ 12 w 86"/>
                <a:gd name="T27" fmla="*/ 18 h 40"/>
                <a:gd name="T28" fmla="*/ 8 w 86"/>
                <a:gd name="T29" fmla="*/ 18 h 40"/>
                <a:gd name="T30" fmla="*/ 2 w 86"/>
                <a:gd name="T31" fmla="*/ 20 h 40"/>
                <a:gd name="T32" fmla="*/ 0 w 86"/>
                <a:gd name="T33" fmla="*/ 22 h 40"/>
                <a:gd name="T34" fmla="*/ 4 w 86"/>
                <a:gd name="T35" fmla="*/ 26 h 40"/>
                <a:gd name="T36" fmla="*/ 12 w 86"/>
                <a:gd name="T37" fmla="*/ 30 h 40"/>
                <a:gd name="T38" fmla="*/ 14 w 86"/>
                <a:gd name="T39" fmla="*/ 30 h 40"/>
                <a:gd name="T40" fmla="*/ 20 w 86"/>
                <a:gd name="T41" fmla="*/ 30 h 40"/>
                <a:gd name="T42" fmla="*/ 26 w 86"/>
                <a:gd name="T43" fmla="*/ 28 h 40"/>
                <a:gd name="T44" fmla="*/ 32 w 86"/>
                <a:gd name="T45" fmla="*/ 30 h 40"/>
                <a:gd name="T46" fmla="*/ 40 w 86"/>
                <a:gd name="T47" fmla="*/ 38 h 40"/>
                <a:gd name="T48" fmla="*/ 42 w 86"/>
                <a:gd name="T49" fmla="*/ 40 h 40"/>
                <a:gd name="T50" fmla="*/ 44 w 86"/>
                <a:gd name="T51" fmla="*/ 38 h 40"/>
                <a:gd name="T52" fmla="*/ 46 w 86"/>
                <a:gd name="T53" fmla="*/ 32 h 40"/>
                <a:gd name="T54" fmla="*/ 52 w 86"/>
                <a:gd name="T55" fmla="*/ 28 h 40"/>
                <a:gd name="T56" fmla="*/ 72 w 86"/>
                <a:gd name="T57" fmla="*/ 24 h 40"/>
                <a:gd name="T58" fmla="*/ 86 w 86"/>
                <a:gd name="T59" fmla="*/ 18 h 40"/>
                <a:gd name="T60" fmla="*/ 84 w 86"/>
                <a:gd name="T61" fmla="*/ 16 h 40"/>
                <a:gd name="T62" fmla="*/ 72 w 86"/>
                <a:gd name="T63" fmla="*/ 12 h 40"/>
                <a:gd name="T64" fmla="*/ 58 w 86"/>
                <a:gd name="T65" fmla="*/ 10 h 40"/>
                <a:gd name="T66" fmla="*/ 52 w 86"/>
                <a:gd name="T67" fmla="*/ 4 h 40"/>
                <a:gd name="T68" fmla="*/ 46 w 86"/>
                <a:gd name="T69" fmla="*/ 0 h 40"/>
                <a:gd name="T70" fmla="*/ 46 w 86"/>
                <a:gd name="T71"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6" h="40">
                  <a:moveTo>
                    <a:pt x="46" y="0"/>
                  </a:moveTo>
                  <a:lnTo>
                    <a:pt x="46" y="0"/>
                  </a:lnTo>
                  <a:lnTo>
                    <a:pt x="42" y="0"/>
                  </a:lnTo>
                  <a:lnTo>
                    <a:pt x="40" y="2"/>
                  </a:lnTo>
                  <a:lnTo>
                    <a:pt x="40" y="4"/>
                  </a:lnTo>
                  <a:lnTo>
                    <a:pt x="36" y="4"/>
                  </a:lnTo>
                  <a:lnTo>
                    <a:pt x="36" y="4"/>
                  </a:lnTo>
                  <a:lnTo>
                    <a:pt x="36" y="4"/>
                  </a:lnTo>
                  <a:lnTo>
                    <a:pt x="36" y="4"/>
                  </a:lnTo>
                  <a:lnTo>
                    <a:pt x="34" y="4"/>
                  </a:lnTo>
                  <a:lnTo>
                    <a:pt x="32" y="2"/>
                  </a:lnTo>
                  <a:lnTo>
                    <a:pt x="32" y="2"/>
                  </a:lnTo>
                  <a:lnTo>
                    <a:pt x="30" y="0"/>
                  </a:lnTo>
                  <a:lnTo>
                    <a:pt x="28" y="0"/>
                  </a:lnTo>
                  <a:lnTo>
                    <a:pt x="28" y="0"/>
                  </a:lnTo>
                  <a:lnTo>
                    <a:pt x="26" y="0"/>
                  </a:lnTo>
                  <a:lnTo>
                    <a:pt x="26" y="0"/>
                  </a:lnTo>
                  <a:lnTo>
                    <a:pt x="24" y="0"/>
                  </a:lnTo>
                  <a:lnTo>
                    <a:pt x="24" y="0"/>
                  </a:lnTo>
                  <a:lnTo>
                    <a:pt x="22" y="4"/>
                  </a:lnTo>
                  <a:lnTo>
                    <a:pt x="24" y="10"/>
                  </a:lnTo>
                  <a:lnTo>
                    <a:pt x="24" y="14"/>
                  </a:lnTo>
                  <a:lnTo>
                    <a:pt x="22" y="18"/>
                  </a:lnTo>
                  <a:lnTo>
                    <a:pt x="22" y="18"/>
                  </a:lnTo>
                  <a:lnTo>
                    <a:pt x="16" y="18"/>
                  </a:lnTo>
                  <a:lnTo>
                    <a:pt x="16" y="18"/>
                  </a:lnTo>
                  <a:lnTo>
                    <a:pt x="12" y="18"/>
                  </a:lnTo>
                  <a:lnTo>
                    <a:pt x="12" y="18"/>
                  </a:lnTo>
                  <a:lnTo>
                    <a:pt x="8" y="18"/>
                  </a:lnTo>
                  <a:lnTo>
                    <a:pt x="8" y="18"/>
                  </a:lnTo>
                  <a:lnTo>
                    <a:pt x="6" y="18"/>
                  </a:lnTo>
                  <a:lnTo>
                    <a:pt x="2" y="20"/>
                  </a:lnTo>
                  <a:lnTo>
                    <a:pt x="2" y="20"/>
                  </a:lnTo>
                  <a:lnTo>
                    <a:pt x="0" y="22"/>
                  </a:lnTo>
                  <a:lnTo>
                    <a:pt x="0" y="24"/>
                  </a:lnTo>
                  <a:lnTo>
                    <a:pt x="4" y="26"/>
                  </a:lnTo>
                  <a:lnTo>
                    <a:pt x="12" y="30"/>
                  </a:lnTo>
                  <a:lnTo>
                    <a:pt x="12" y="30"/>
                  </a:lnTo>
                  <a:lnTo>
                    <a:pt x="14" y="30"/>
                  </a:lnTo>
                  <a:lnTo>
                    <a:pt x="14" y="30"/>
                  </a:lnTo>
                  <a:lnTo>
                    <a:pt x="20" y="30"/>
                  </a:lnTo>
                  <a:lnTo>
                    <a:pt x="20" y="30"/>
                  </a:lnTo>
                  <a:lnTo>
                    <a:pt x="26" y="28"/>
                  </a:lnTo>
                  <a:lnTo>
                    <a:pt x="26" y="28"/>
                  </a:lnTo>
                  <a:lnTo>
                    <a:pt x="32" y="30"/>
                  </a:lnTo>
                  <a:lnTo>
                    <a:pt x="32" y="30"/>
                  </a:lnTo>
                  <a:lnTo>
                    <a:pt x="38" y="36"/>
                  </a:lnTo>
                  <a:lnTo>
                    <a:pt x="40" y="38"/>
                  </a:lnTo>
                  <a:lnTo>
                    <a:pt x="42" y="40"/>
                  </a:lnTo>
                  <a:lnTo>
                    <a:pt x="42" y="40"/>
                  </a:lnTo>
                  <a:lnTo>
                    <a:pt x="44" y="38"/>
                  </a:lnTo>
                  <a:lnTo>
                    <a:pt x="44" y="38"/>
                  </a:lnTo>
                  <a:lnTo>
                    <a:pt x="46" y="36"/>
                  </a:lnTo>
                  <a:lnTo>
                    <a:pt x="46" y="32"/>
                  </a:lnTo>
                  <a:lnTo>
                    <a:pt x="48" y="30"/>
                  </a:lnTo>
                  <a:lnTo>
                    <a:pt x="52" y="28"/>
                  </a:lnTo>
                  <a:lnTo>
                    <a:pt x="52" y="28"/>
                  </a:lnTo>
                  <a:lnTo>
                    <a:pt x="72" y="24"/>
                  </a:lnTo>
                  <a:lnTo>
                    <a:pt x="84" y="20"/>
                  </a:lnTo>
                  <a:lnTo>
                    <a:pt x="86" y="18"/>
                  </a:lnTo>
                  <a:lnTo>
                    <a:pt x="84" y="16"/>
                  </a:lnTo>
                  <a:lnTo>
                    <a:pt x="84" y="16"/>
                  </a:lnTo>
                  <a:lnTo>
                    <a:pt x="72" y="12"/>
                  </a:lnTo>
                  <a:lnTo>
                    <a:pt x="72" y="12"/>
                  </a:lnTo>
                  <a:lnTo>
                    <a:pt x="66" y="12"/>
                  </a:lnTo>
                  <a:lnTo>
                    <a:pt x="58" y="10"/>
                  </a:lnTo>
                  <a:lnTo>
                    <a:pt x="58" y="10"/>
                  </a:lnTo>
                  <a:lnTo>
                    <a:pt x="52" y="4"/>
                  </a:lnTo>
                  <a:lnTo>
                    <a:pt x="50" y="2"/>
                  </a:lnTo>
                  <a:lnTo>
                    <a:pt x="46" y="0"/>
                  </a:lnTo>
                  <a:lnTo>
                    <a:pt x="46" y="0"/>
                  </a:lnTo>
                  <a:lnTo>
                    <a:pt x="46"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78" name="Freeform 163"/>
            <p:cNvSpPr>
              <a:spLocks/>
            </p:cNvSpPr>
            <p:nvPr/>
          </p:nvSpPr>
          <p:spPr bwMode="auto">
            <a:xfrm>
              <a:off x="4578" y="2230"/>
              <a:ext cx="86" cy="40"/>
            </a:xfrm>
            <a:custGeom>
              <a:avLst/>
              <a:gdLst>
                <a:gd name="T0" fmla="*/ 46 w 86"/>
                <a:gd name="T1" fmla="*/ 0 h 40"/>
                <a:gd name="T2" fmla="*/ 40 w 86"/>
                <a:gd name="T3" fmla="*/ 2 h 40"/>
                <a:gd name="T4" fmla="*/ 36 w 86"/>
                <a:gd name="T5" fmla="*/ 4 h 40"/>
                <a:gd name="T6" fmla="*/ 36 w 86"/>
                <a:gd name="T7" fmla="*/ 4 h 40"/>
                <a:gd name="T8" fmla="*/ 34 w 86"/>
                <a:gd name="T9" fmla="*/ 4 h 40"/>
                <a:gd name="T10" fmla="*/ 32 w 86"/>
                <a:gd name="T11" fmla="*/ 2 h 40"/>
                <a:gd name="T12" fmla="*/ 28 w 86"/>
                <a:gd name="T13" fmla="*/ 0 h 40"/>
                <a:gd name="T14" fmla="*/ 26 w 86"/>
                <a:gd name="T15" fmla="*/ 0 h 40"/>
                <a:gd name="T16" fmla="*/ 24 w 86"/>
                <a:gd name="T17" fmla="*/ 0 h 40"/>
                <a:gd name="T18" fmla="*/ 22 w 86"/>
                <a:gd name="T19" fmla="*/ 4 h 40"/>
                <a:gd name="T20" fmla="*/ 24 w 86"/>
                <a:gd name="T21" fmla="*/ 14 h 40"/>
                <a:gd name="T22" fmla="*/ 22 w 86"/>
                <a:gd name="T23" fmla="*/ 18 h 40"/>
                <a:gd name="T24" fmla="*/ 16 w 86"/>
                <a:gd name="T25" fmla="*/ 18 h 40"/>
                <a:gd name="T26" fmla="*/ 12 w 86"/>
                <a:gd name="T27" fmla="*/ 18 h 40"/>
                <a:gd name="T28" fmla="*/ 8 w 86"/>
                <a:gd name="T29" fmla="*/ 18 h 40"/>
                <a:gd name="T30" fmla="*/ 2 w 86"/>
                <a:gd name="T31" fmla="*/ 20 h 40"/>
                <a:gd name="T32" fmla="*/ 0 w 86"/>
                <a:gd name="T33" fmla="*/ 22 h 40"/>
                <a:gd name="T34" fmla="*/ 4 w 86"/>
                <a:gd name="T35" fmla="*/ 26 h 40"/>
                <a:gd name="T36" fmla="*/ 12 w 86"/>
                <a:gd name="T37" fmla="*/ 30 h 40"/>
                <a:gd name="T38" fmla="*/ 14 w 86"/>
                <a:gd name="T39" fmla="*/ 30 h 40"/>
                <a:gd name="T40" fmla="*/ 20 w 86"/>
                <a:gd name="T41" fmla="*/ 30 h 40"/>
                <a:gd name="T42" fmla="*/ 26 w 86"/>
                <a:gd name="T43" fmla="*/ 28 h 40"/>
                <a:gd name="T44" fmla="*/ 32 w 86"/>
                <a:gd name="T45" fmla="*/ 30 h 40"/>
                <a:gd name="T46" fmla="*/ 40 w 86"/>
                <a:gd name="T47" fmla="*/ 38 h 40"/>
                <a:gd name="T48" fmla="*/ 42 w 86"/>
                <a:gd name="T49" fmla="*/ 40 h 40"/>
                <a:gd name="T50" fmla="*/ 44 w 86"/>
                <a:gd name="T51" fmla="*/ 38 h 40"/>
                <a:gd name="T52" fmla="*/ 46 w 86"/>
                <a:gd name="T53" fmla="*/ 32 h 40"/>
                <a:gd name="T54" fmla="*/ 52 w 86"/>
                <a:gd name="T55" fmla="*/ 28 h 40"/>
                <a:gd name="T56" fmla="*/ 72 w 86"/>
                <a:gd name="T57" fmla="*/ 24 h 40"/>
                <a:gd name="T58" fmla="*/ 86 w 86"/>
                <a:gd name="T59" fmla="*/ 18 h 40"/>
                <a:gd name="T60" fmla="*/ 84 w 86"/>
                <a:gd name="T61" fmla="*/ 16 h 40"/>
                <a:gd name="T62" fmla="*/ 72 w 86"/>
                <a:gd name="T63" fmla="*/ 12 h 40"/>
                <a:gd name="T64" fmla="*/ 58 w 86"/>
                <a:gd name="T65" fmla="*/ 10 h 40"/>
                <a:gd name="T66" fmla="*/ 52 w 86"/>
                <a:gd name="T67" fmla="*/ 4 h 40"/>
                <a:gd name="T68" fmla="*/ 46 w 86"/>
                <a:gd name="T69" fmla="*/ 0 h 40"/>
                <a:gd name="T70" fmla="*/ 46 w 86"/>
                <a:gd name="T71"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6" h="40">
                  <a:moveTo>
                    <a:pt x="46" y="0"/>
                  </a:moveTo>
                  <a:lnTo>
                    <a:pt x="46" y="0"/>
                  </a:lnTo>
                  <a:lnTo>
                    <a:pt x="42" y="0"/>
                  </a:lnTo>
                  <a:lnTo>
                    <a:pt x="40" y="2"/>
                  </a:lnTo>
                  <a:lnTo>
                    <a:pt x="40" y="4"/>
                  </a:lnTo>
                  <a:lnTo>
                    <a:pt x="36" y="4"/>
                  </a:lnTo>
                  <a:lnTo>
                    <a:pt x="36" y="4"/>
                  </a:lnTo>
                  <a:lnTo>
                    <a:pt x="36" y="4"/>
                  </a:lnTo>
                  <a:lnTo>
                    <a:pt x="36" y="4"/>
                  </a:lnTo>
                  <a:lnTo>
                    <a:pt x="34" y="4"/>
                  </a:lnTo>
                  <a:lnTo>
                    <a:pt x="32" y="2"/>
                  </a:lnTo>
                  <a:lnTo>
                    <a:pt x="32" y="2"/>
                  </a:lnTo>
                  <a:lnTo>
                    <a:pt x="30" y="0"/>
                  </a:lnTo>
                  <a:lnTo>
                    <a:pt x="28" y="0"/>
                  </a:lnTo>
                  <a:lnTo>
                    <a:pt x="28" y="0"/>
                  </a:lnTo>
                  <a:lnTo>
                    <a:pt x="26" y="0"/>
                  </a:lnTo>
                  <a:lnTo>
                    <a:pt x="26" y="0"/>
                  </a:lnTo>
                  <a:lnTo>
                    <a:pt x="24" y="0"/>
                  </a:lnTo>
                  <a:lnTo>
                    <a:pt x="24" y="0"/>
                  </a:lnTo>
                  <a:lnTo>
                    <a:pt x="22" y="4"/>
                  </a:lnTo>
                  <a:lnTo>
                    <a:pt x="24" y="10"/>
                  </a:lnTo>
                  <a:lnTo>
                    <a:pt x="24" y="14"/>
                  </a:lnTo>
                  <a:lnTo>
                    <a:pt x="22" y="18"/>
                  </a:lnTo>
                  <a:lnTo>
                    <a:pt x="22" y="18"/>
                  </a:lnTo>
                  <a:lnTo>
                    <a:pt x="16" y="18"/>
                  </a:lnTo>
                  <a:lnTo>
                    <a:pt x="16" y="18"/>
                  </a:lnTo>
                  <a:lnTo>
                    <a:pt x="12" y="18"/>
                  </a:lnTo>
                  <a:lnTo>
                    <a:pt x="12" y="18"/>
                  </a:lnTo>
                  <a:lnTo>
                    <a:pt x="8" y="18"/>
                  </a:lnTo>
                  <a:lnTo>
                    <a:pt x="8" y="18"/>
                  </a:lnTo>
                  <a:lnTo>
                    <a:pt x="6" y="18"/>
                  </a:lnTo>
                  <a:lnTo>
                    <a:pt x="2" y="20"/>
                  </a:lnTo>
                  <a:lnTo>
                    <a:pt x="2" y="20"/>
                  </a:lnTo>
                  <a:lnTo>
                    <a:pt x="0" y="22"/>
                  </a:lnTo>
                  <a:lnTo>
                    <a:pt x="0" y="24"/>
                  </a:lnTo>
                  <a:lnTo>
                    <a:pt x="4" y="26"/>
                  </a:lnTo>
                  <a:lnTo>
                    <a:pt x="12" y="30"/>
                  </a:lnTo>
                  <a:lnTo>
                    <a:pt x="12" y="30"/>
                  </a:lnTo>
                  <a:lnTo>
                    <a:pt x="14" y="30"/>
                  </a:lnTo>
                  <a:lnTo>
                    <a:pt x="14" y="30"/>
                  </a:lnTo>
                  <a:lnTo>
                    <a:pt x="20" y="30"/>
                  </a:lnTo>
                  <a:lnTo>
                    <a:pt x="20" y="30"/>
                  </a:lnTo>
                  <a:lnTo>
                    <a:pt x="26" y="28"/>
                  </a:lnTo>
                  <a:lnTo>
                    <a:pt x="26" y="28"/>
                  </a:lnTo>
                  <a:lnTo>
                    <a:pt x="32" y="30"/>
                  </a:lnTo>
                  <a:lnTo>
                    <a:pt x="32" y="30"/>
                  </a:lnTo>
                  <a:lnTo>
                    <a:pt x="38" y="36"/>
                  </a:lnTo>
                  <a:lnTo>
                    <a:pt x="40" y="38"/>
                  </a:lnTo>
                  <a:lnTo>
                    <a:pt x="42" y="40"/>
                  </a:lnTo>
                  <a:lnTo>
                    <a:pt x="42" y="40"/>
                  </a:lnTo>
                  <a:lnTo>
                    <a:pt x="44" y="38"/>
                  </a:lnTo>
                  <a:lnTo>
                    <a:pt x="44" y="38"/>
                  </a:lnTo>
                  <a:lnTo>
                    <a:pt x="46" y="36"/>
                  </a:lnTo>
                  <a:lnTo>
                    <a:pt x="46" y="32"/>
                  </a:lnTo>
                  <a:lnTo>
                    <a:pt x="48" y="30"/>
                  </a:lnTo>
                  <a:lnTo>
                    <a:pt x="52" y="28"/>
                  </a:lnTo>
                  <a:lnTo>
                    <a:pt x="52" y="28"/>
                  </a:lnTo>
                  <a:lnTo>
                    <a:pt x="72" y="24"/>
                  </a:lnTo>
                  <a:lnTo>
                    <a:pt x="84" y="20"/>
                  </a:lnTo>
                  <a:lnTo>
                    <a:pt x="86" y="18"/>
                  </a:lnTo>
                  <a:lnTo>
                    <a:pt x="84" y="16"/>
                  </a:lnTo>
                  <a:lnTo>
                    <a:pt x="84" y="16"/>
                  </a:lnTo>
                  <a:lnTo>
                    <a:pt x="72" y="12"/>
                  </a:lnTo>
                  <a:lnTo>
                    <a:pt x="72" y="12"/>
                  </a:lnTo>
                  <a:lnTo>
                    <a:pt x="66" y="12"/>
                  </a:lnTo>
                  <a:lnTo>
                    <a:pt x="58" y="10"/>
                  </a:lnTo>
                  <a:lnTo>
                    <a:pt x="58" y="10"/>
                  </a:lnTo>
                  <a:lnTo>
                    <a:pt x="52" y="4"/>
                  </a:lnTo>
                  <a:lnTo>
                    <a:pt x="50" y="2"/>
                  </a:lnTo>
                  <a:lnTo>
                    <a:pt x="46" y="0"/>
                  </a:lnTo>
                  <a:lnTo>
                    <a:pt x="46" y="0"/>
                  </a:lnTo>
                  <a:lnTo>
                    <a:pt x="4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79" name="Freeform 164"/>
            <p:cNvSpPr>
              <a:spLocks/>
            </p:cNvSpPr>
            <p:nvPr/>
          </p:nvSpPr>
          <p:spPr bwMode="auto">
            <a:xfrm>
              <a:off x="4676" y="2248"/>
              <a:ext cx="20" cy="12"/>
            </a:xfrm>
            <a:custGeom>
              <a:avLst/>
              <a:gdLst>
                <a:gd name="T0" fmla="*/ 6 w 20"/>
                <a:gd name="T1" fmla="*/ 0 h 12"/>
                <a:gd name="T2" fmla="*/ 6 w 20"/>
                <a:gd name="T3" fmla="*/ 0 h 12"/>
                <a:gd name="T4" fmla="*/ 4 w 20"/>
                <a:gd name="T5" fmla="*/ 0 h 12"/>
                <a:gd name="T6" fmla="*/ 4 w 20"/>
                <a:gd name="T7" fmla="*/ 0 h 12"/>
                <a:gd name="T8" fmla="*/ 2 w 20"/>
                <a:gd name="T9" fmla="*/ 2 h 12"/>
                <a:gd name="T10" fmla="*/ 0 w 20"/>
                <a:gd name="T11" fmla="*/ 4 h 12"/>
                <a:gd name="T12" fmla="*/ 0 w 20"/>
                <a:gd name="T13" fmla="*/ 8 h 12"/>
                <a:gd name="T14" fmla="*/ 2 w 20"/>
                <a:gd name="T15" fmla="*/ 10 h 12"/>
                <a:gd name="T16" fmla="*/ 2 w 20"/>
                <a:gd name="T17" fmla="*/ 10 h 12"/>
                <a:gd name="T18" fmla="*/ 4 w 20"/>
                <a:gd name="T19" fmla="*/ 12 h 12"/>
                <a:gd name="T20" fmla="*/ 10 w 20"/>
                <a:gd name="T21" fmla="*/ 12 h 12"/>
                <a:gd name="T22" fmla="*/ 10 w 20"/>
                <a:gd name="T23" fmla="*/ 12 h 12"/>
                <a:gd name="T24" fmla="*/ 16 w 20"/>
                <a:gd name="T25" fmla="*/ 12 h 12"/>
                <a:gd name="T26" fmla="*/ 20 w 20"/>
                <a:gd name="T27" fmla="*/ 10 h 12"/>
                <a:gd name="T28" fmla="*/ 20 w 20"/>
                <a:gd name="T29" fmla="*/ 10 h 12"/>
                <a:gd name="T30" fmla="*/ 20 w 20"/>
                <a:gd name="T31" fmla="*/ 6 h 12"/>
                <a:gd name="T32" fmla="*/ 16 w 20"/>
                <a:gd name="T33" fmla="*/ 4 h 12"/>
                <a:gd name="T34" fmla="*/ 12 w 20"/>
                <a:gd name="T35" fmla="*/ 2 h 12"/>
                <a:gd name="T36" fmla="*/ 6 w 20"/>
                <a:gd name="T3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 h="12">
                  <a:moveTo>
                    <a:pt x="6" y="0"/>
                  </a:moveTo>
                  <a:lnTo>
                    <a:pt x="6" y="0"/>
                  </a:lnTo>
                  <a:lnTo>
                    <a:pt x="4" y="0"/>
                  </a:lnTo>
                  <a:lnTo>
                    <a:pt x="4" y="0"/>
                  </a:lnTo>
                  <a:lnTo>
                    <a:pt x="2" y="2"/>
                  </a:lnTo>
                  <a:lnTo>
                    <a:pt x="0" y="4"/>
                  </a:lnTo>
                  <a:lnTo>
                    <a:pt x="0" y="8"/>
                  </a:lnTo>
                  <a:lnTo>
                    <a:pt x="2" y="10"/>
                  </a:lnTo>
                  <a:lnTo>
                    <a:pt x="2" y="10"/>
                  </a:lnTo>
                  <a:lnTo>
                    <a:pt x="4" y="12"/>
                  </a:lnTo>
                  <a:lnTo>
                    <a:pt x="10" y="12"/>
                  </a:lnTo>
                  <a:lnTo>
                    <a:pt x="10" y="12"/>
                  </a:lnTo>
                  <a:lnTo>
                    <a:pt x="16" y="12"/>
                  </a:lnTo>
                  <a:lnTo>
                    <a:pt x="20" y="10"/>
                  </a:lnTo>
                  <a:lnTo>
                    <a:pt x="20" y="10"/>
                  </a:lnTo>
                  <a:lnTo>
                    <a:pt x="20" y="6"/>
                  </a:lnTo>
                  <a:lnTo>
                    <a:pt x="16" y="4"/>
                  </a:lnTo>
                  <a:lnTo>
                    <a:pt x="12" y="2"/>
                  </a:lnTo>
                  <a:lnTo>
                    <a:pt x="6"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80" name="Freeform 165"/>
            <p:cNvSpPr>
              <a:spLocks/>
            </p:cNvSpPr>
            <p:nvPr/>
          </p:nvSpPr>
          <p:spPr bwMode="auto">
            <a:xfrm>
              <a:off x="4676" y="2248"/>
              <a:ext cx="20" cy="12"/>
            </a:xfrm>
            <a:custGeom>
              <a:avLst/>
              <a:gdLst>
                <a:gd name="T0" fmla="*/ 6 w 20"/>
                <a:gd name="T1" fmla="*/ 0 h 12"/>
                <a:gd name="T2" fmla="*/ 6 w 20"/>
                <a:gd name="T3" fmla="*/ 0 h 12"/>
                <a:gd name="T4" fmla="*/ 4 w 20"/>
                <a:gd name="T5" fmla="*/ 0 h 12"/>
                <a:gd name="T6" fmla="*/ 4 w 20"/>
                <a:gd name="T7" fmla="*/ 0 h 12"/>
                <a:gd name="T8" fmla="*/ 2 w 20"/>
                <a:gd name="T9" fmla="*/ 2 h 12"/>
                <a:gd name="T10" fmla="*/ 0 w 20"/>
                <a:gd name="T11" fmla="*/ 4 h 12"/>
                <a:gd name="T12" fmla="*/ 0 w 20"/>
                <a:gd name="T13" fmla="*/ 8 h 12"/>
                <a:gd name="T14" fmla="*/ 2 w 20"/>
                <a:gd name="T15" fmla="*/ 10 h 12"/>
                <a:gd name="T16" fmla="*/ 2 w 20"/>
                <a:gd name="T17" fmla="*/ 10 h 12"/>
                <a:gd name="T18" fmla="*/ 4 w 20"/>
                <a:gd name="T19" fmla="*/ 12 h 12"/>
                <a:gd name="T20" fmla="*/ 10 w 20"/>
                <a:gd name="T21" fmla="*/ 12 h 12"/>
                <a:gd name="T22" fmla="*/ 10 w 20"/>
                <a:gd name="T23" fmla="*/ 12 h 12"/>
                <a:gd name="T24" fmla="*/ 16 w 20"/>
                <a:gd name="T25" fmla="*/ 12 h 12"/>
                <a:gd name="T26" fmla="*/ 20 w 20"/>
                <a:gd name="T27" fmla="*/ 10 h 12"/>
                <a:gd name="T28" fmla="*/ 20 w 20"/>
                <a:gd name="T29" fmla="*/ 10 h 12"/>
                <a:gd name="T30" fmla="*/ 20 w 20"/>
                <a:gd name="T31" fmla="*/ 6 h 12"/>
                <a:gd name="T32" fmla="*/ 16 w 20"/>
                <a:gd name="T33" fmla="*/ 4 h 12"/>
                <a:gd name="T34" fmla="*/ 12 w 20"/>
                <a:gd name="T35" fmla="*/ 2 h 12"/>
                <a:gd name="T36" fmla="*/ 6 w 20"/>
                <a:gd name="T3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 h="12">
                  <a:moveTo>
                    <a:pt x="6" y="0"/>
                  </a:moveTo>
                  <a:lnTo>
                    <a:pt x="6" y="0"/>
                  </a:lnTo>
                  <a:lnTo>
                    <a:pt x="4" y="0"/>
                  </a:lnTo>
                  <a:lnTo>
                    <a:pt x="4" y="0"/>
                  </a:lnTo>
                  <a:lnTo>
                    <a:pt x="2" y="2"/>
                  </a:lnTo>
                  <a:lnTo>
                    <a:pt x="0" y="4"/>
                  </a:lnTo>
                  <a:lnTo>
                    <a:pt x="0" y="8"/>
                  </a:lnTo>
                  <a:lnTo>
                    <a:pt x="2" y="10"/>
                  </a:lnTo>
                  <a:lnTo>
                    <a:pt x="2" y="10"/>
                  </a:lnTo>
                  <a:lnTo>
                    <a:pt x="4" y="12"/>
                  </a:lnTo>
                  <a:lnTo>
                    <a:pt x="10" y="12"/>
                  </a:lnTo>
                  <a:lnTo>
                    <a:pt x="10" y="12"/>
                  </a:lnTo>
                  <a:lnTo>
                    <a:pt x="16" y="12"/>
                  </a:lnTo>
                  <a:lnTo>
                    <a:pt x="20" y="10"/>
                  </a:lnTo>
                  <a:lnTo>
                    <a:pt x="20" y="10"/>
                  </a:lnTo>
                  <a:lnTo>
                    <a:pt x="20" y="6"/>
                  </a:lnTo>
                  <a:lnTo>
                    <a:pt x="16" y="4"/>
                  </a:lnTo>
                  <a:lnTo>
                    <a:pt x="12" y="2"/>
                  </a:lnTo>
                  <a:lnTo>
                    <a:pt x="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81" name="Freeform 166"/>
            <p:cNvSpPr>
              <a:spLocks/>
            </p:cNvSpPr>
            <p:nvPr/>
          </p:nvSpPr>
          <p:spPr bwMode="auto">
            <a:xfrm>
              <a:off x="4520" y="2342"/>
              <a:ext cx="682" cy="904"/>
            </a:xfrm>
            <a:custGeom>
              <a:avLst/>
              <a:gdLst>
                <a:gd name="T0" fmla="*/ 68 w 682"/>
                <a:gd name="T1" fmla="*/ 18 h 904"/>
                <a:gd name="T2" fmla="*/ 38 w 682"/>
                <a:gd name="T3" fmla="*/ 42 h 904"/>
                <a:gd name="T4" fmla="*/ 24 w 682"/>
                <a:gd name="T5" fmla="*/ 38 h 904"/>
                <a:gd name="T6" fmla="*/ 24 w 682"/>
                <a:gd name="T7" fmla="*/ 52 h 904"/>
                <a:gd name="T8" fmla="*/ 44 w 682"/>
                <a:gd name="T9" fmla="*/ 104 h 904"/>
                <a:gd name="T10" fmla="*/ 2 w 682"/>
                <a:gd name="T11" fmla="*/ 166 h 904"/>
                <a:gd name="T12" fmla="*/ 24 w 682"/>
                <a:gd name="T13" fmla="*/ 172 h 904"/>
                <a:gd name="T14" fmla="*/ 22 w 682"/>
                <a:gd name="T15" fmla="*/ 216 h 904"/>
                <a:gd name="T16" fmla="*/ 58 w 682"/>
                <a:gd name="T17" fmla="*/ 248 h 904"/>
                <a:gd name="T18" fmla="*/ 120 w 682"/>
                <a:gd name="T19" fmla="*/ 324 h 904"/>
                <a:gd name="T20" fmla="*/ 212 w 682"/>
                <a:gd name="T21" fmla="*/ 394 h 904"/>
                <a:gd name="T22" fmla="*/ 210 w 682"/>
                <a:gd name="T23" fmla="*/ 474 h 904"/>
                <a:gd name="T24" fmla="*/ 216 w 682"/>
                <a:gd name="T25" fmla="*/ 576 h 904"/>
                <a:gd name="T26" fmla="*/ 208 w 682"/>
                <a:gd name="T27" fmla="*/ 664 h 904"/>
                <a:gd name="T28" fmla="*/ 214 w 682"/>
                <a:gd name="T29" fmla="*/ 730 h 904"/>
                <a:gd name="T30" fmla="*/ 226 w 682"/>
                <a:gd name="T31" fmla="*/ 696 h 904"/>
                <a:gd name="T32" fmla="*/ 240 w 682"/>
                <a:gd name="T33" fmla="*/ 752 h 904"/>
                <a:gd name="T34" fmla="*/ 220 w 682"/>
                <a:gd name="T35" fmla="*/ 778 h 904"/>
                <a:gd name="T36" fmla="*/ 224 w 682"/>
                <a:gd name="T37" fmla="*/ 798 h 904"/>
                <a:gd name="T38" fmla="*/ 226 w 682"/>
                <a:gd name="T39" fmla="*/ 818 h 904"/>
                <a:gd name="T40" fmla="*/ 210 w 682"/>
                <a:gd name="T41" fmla="*/ 834 h 904"/>
                <a:gd name="T42" fmla="*/ 230 w 682"/>
                <a:gd name="T43" fmla="*/ 856 h 904"/>
                <a:gd name="T44" fmla="*/ 268 w 682"/>
                <a:gd name="T45" fmla="*/ 882 h 904"/>
                <a:gd name="T46" fmla="*/ 300 w 682"/>
                <a:gd name="T47" fmla="*/ 904 h 904"/>
                <a:gd name="T48" fmla="*/ 332 w 682"/>
                <a:gd name="T49" fmla="*/ 886 h 904"/>
                <a:gd name="T50" fmla="*/ 338 w 682"/>
                <a:gd name="T51" fmla="*/ 846 h 904"/>
                <a:gd name="T52" fmla="*/ 352 w 682"/>
                <a:gd name="T53" fmla="*/ 818 h 904"/>
                <a:gd name="T54" fmla="*/ 342 w 682"/>
                <a:gd name="T55" fmla="*/ 788 h 904"/>
                <a:gd name="T56" fmla="*/ 342 w 682"/>
                <a:gd name="T57" fmla="*/ 762 h 904"/>
                <a:gd name="T58" fmla="*/ 360 w 682"/>
                <a:gd name="T59" fmla="*/ 728 h 904"/>
                <a:gd name="T60" fmla="*/ 352 w 682"/>
                <a:gd name="T61" fmla="*/ 702 h 904"/>
                <a:gd name="T62" fmla="*/ 374 w 682"/>
                <a:gd name="T63" fmla="*/ 694 h 904"/>
                <a:gd name="T64" fmla="*/ 394 w 682"/>
                <a:gd name="T65" fmla="*/ 664 h 904"/>
                <a:gd name="T66" fmla="*/ 404 w 682"/>
                <a:gd name="T67" fmla="*/ 654 h 904"/>
                <a:gd name="T68" fmla="*/ 454 w 682"/>
                <a:gd name="T69" fmla="*/ 644 h 904"/>
                <a:gd name="T70" fmla="*/ 458 w 682"/>
                <a:gd name="T71" fmla="*/ 612 h 904"/>
                <a:gd name="T72" fmla="*/ 466 w 682"/>
                <a:gd name="T73" fmla="*/ 594 h 904"/>
                <a:gd name="T74" fmla="*/ 510 w 682"/>
                <a:gd name="T75" fmla="*/ 560 h 904"/>
                <a:gd name="T76" fmla="*/ 540 w 682"/>
                <a:gd name="T77" fmla="*/ 518 h 904"/>
                <a:gd name="T78" fmla="*/ 578 w 682"/>
                <a:gd name="T79" fmla="*/ 432 h 904"/>
                <a:gd name="T80" fmla="*/ 648 w 682"/>
                <a:gd name="T81" fmla="*/ 406 h 904"/>
                <a:gd name="T82" fmla="*/ 652 w 682"/>
                <a:gd name="T83" fmla="*/ 348 h 904"/>
                <a:gd name="T84" fmla="*/ 674 w 682"/>
                <a:gd name="T85" fmla="*/ 256 h 904"/>
                <a:gd name="T86" fmla="*/ 662 w 682"/>
                <a:gd name="T87" fmla="*/ 204 h 904"/>
                <a:gd name="T88" fmla="*/ 568 w 682"/>
                <a:gd name="T89" fmla="*/ 170 h 904"/>
                <a:gd name="T90" fmla="*/ 538 w 682"/>
                <a:gd name="T91" fmla="*/ 166 h 904"/>
                <a:gd name="T92" fmla="*/ 516 w 682"/>
                <a:gd name="T93" fmla="*/ 168 h 904"/>
                <a:gd name="T94" fmla="*/ 480 w 682"/>
                <a:gd name="T95" fmla="*/ 150 h 904"/>
                <a:gd name="T96" fmla="*/ 442 w 682"/>
                <a:gd name="T97" fmla="*/ 140 h 904"/>
                <a:gd name="T98" fmla="*/ 422 w 682"/>
                <a:gd name="T99" fmla="*/ 140 h 904"/>
                <a:gd name="T100" fmla="*/ 418 w 682"/>
                <a:gd name="T101" fmla="*/ 104 h 904"/>
                <a:gd name="T102" fmla="*/ 372 w 682"/>
                <a:gd name="T103" fmla="*/ 74 h 904"/>
                <a:gd name="T104" fmla="*/ 346 w 682"/>
                <a:gd name="T105" fmla="*/ 74 h 904"/>
                <a:gd name="T106" fmla="*/ 296 w 682"/>
                <a:gd name="T107" fmla="*/ 56 h 904"/>
                <a:gd name="T108" fmla="*/ 238 w 682"/>
                <a:gd name="T109" fmla="*/ 24 h 904"/>
                <a:gd name="T110" fmla="*/ 196 w 682"/>
                <a:gd name="T111" fmla="*/ 26 h 904"/>
                <a:gd name="T112" fmla="*/ 174 w 682"/>
                <a:gd name="T113" fmla="*/ 26 h 904"/>
                <a:gd name="T114" fmla="*/ 138 w 682"/>
                <a:gd name="T115" fmla="*/ 8 h 904"/>
                <a:gd name="T116" fmla="*/ 108 w 682"/>
                <a:gd name="T117" fmla="*/ 24 h 9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82" h="904">
                  <a:moveTo>
                    <a:pt x="104" y="0"/>
                  </a:moveTo>
                  <a:lnTo>
                    <a:pt x="104" y="0"/>
                  </a:lnTo>
                  <a:lnTo>
                    <a:pt x="100" y="2"/>
                  </a:lnTo>
                  <a:lnTo>
                    <a:pt x="94" y="6"/>
                  </a:lnTo>
                  <a:lnTo>
                    <a:pt x="84" y="14"/>
                  </a:lnTo>
                  <a:lnTo>
                    <a:pt x="84" y="14"/>
                  </a:lnTo>
                  <a:lnTo>
                    <a:pt x="76" y="14"/>
                  </a:lnTo>
                  <a:lnTo>
                    <a:pt x="76" y="14"/>
                  </a:lnTo>
                  <a:lnTo>
                    <a:pt x="70" y="16"/>
                  </a:lnTo>
                  <a:lnTo>
                    <a:pt x="68" y="18"/>
                  </a:lnTo>
                  <a:lnTo>
                    <a:pt x="68" y="18"/>
                  </a:lnTo>
                  <a:lnTo>
                    <a:pt x="60" y="26"/>
                  </a:lnTo>
                  <a:lnTo>
                    <a:pt x="60" y="26"/>
                  </a:lnTo>
                  <a:lnTo>
                    <a:pt x="56" y="32"/>
                  </a:lnTo>
                  <a:lnTo>
                    <a:pt x="54" y="38"/>
                  </a:lnTo>
                  <a:lnTo>
                    <a:pt x="52" y="42"/>
                  </a:lnTo>
                  <a:lnTo>
                    <a:pt x="48" y="42"/>
                  </a:lnTo>
                  <a:lnTo>
                    <a:pt x="44" y="44"/>
                  </a:lnTo>
                  <a:lnTo>
                    <a:pt x="44" y="44"/>
                  </a:lnTo>
                  <a:lnTo>
                    <a:pt x="42" y="44"/>
                  </a:lnTo>
                  <a:lnTo>
                    <a:pt x="42" y="44"/>
                  </a:lnTo>
                  <a:lnTo>
                    <a:pt x="38" y="42"/>
                  </a:lnTo>
                  <a:lnTo>
                    <a:pt x="34" y="40"/>
                  </a:lnTo>
                  <a:lnTo>
                    <a:pt x="28" y="36"/>
                  </a:lnTo>
                  <a:lnTo>
                    <a:pt x="22" y="32"/>
                  </a:lnTo>
                  <a:lnTo>
                    <a:pt x="20" y="30"/>
                  </a:lnTo>
                  <a:lnTo>
                    <a:pt x="14" y="30"/>
                  </a:lnTo>
                  <a:lnTo>
                    <a:pt x="14" y="30"/>
                  </a:lnTo>
                  <a:lnTo>
                    <a:pt x="12" y="30"/>
                  </a:lnTo>
                  <a:lnTo>
                    <a:pt x="12" y="30"/>
                  </a:lnTo>
                  <a:lnTo>
                    <a:pt x="20" y="34"/>
                  </a:lnTo>
                  <a:lnTo>
                    <a:pt x="24" y="38"/>
                  </a:lnTo>
                  <a:lnTo>
                    <a:pt x="24" y="38"/>
                  </a:lnTo>
                  <a:lnTo>
                    <a:pt x="24" y="38"/>
                  </a:lnTo>
                  <a:lnTo>
                    <a:pt x="24" y="38"/>
                  </a:lnTo>
                  <a:lnTo>
                    <a:pt x="24" y="38"/>
                  </a:lnTo>
                  <a:lnTo>
                    <a:pt x="10" y="40"/>
                  </a:lnTo>
                  <a:lnTo>
                    <a:pt x="10" y="40"/>
                  </a:lnTo>
                  <a:lnTo>
                    <a:pt x="16" y="42"/>
                  </a:lnTo>
                  <a:lnTo>
                    <a:pt x="16" y="42"/>
                  </a:lnTo>
                  <a:lnTo>
                    <a:pt x="20" y="48"/>
                  </a:lnTo>
                  <a:lnTo>
                    <a:pt x="22" y="50"/>
                  </a:lnTo>
                  <a:lnTo>
                    <a:pt x="24" y="52"/>
                  </a:lnTo>
                  <a:lnTo>
                    <a:pt x="24" y="52"/>
                  </a:lnTo>
                  <a:lnTo>
                    <a:pt x="34" y="56"/>
                  </a:lnTo>
                  <a:lnTo>
                    <a:pt x="36" y="58"/>
                  </a:lnTo>
                  <a:lnTo>
                    <a:pt x="40" y="62"/>
                  </a:lnTo>
                  <a:lnTo>
                    <a:pt x="40" y="62"/>
                  </a:lnTo>
                  <a:lnTo>
                    <a:pt x="42" y="68"/>
                  </a:lnTo>
                  <a:lnTo>
                    <a:pt x="42" y="76"/>
                  </a:lnTo>
                  <a:lnTo>
                    <a:pt x="42" y="76"/>
                  </a:lnTo>
                  <a:lnTo>
                    <a:pt x="44" y="90"/>
                  </a:lnTo>
                  <a:lnTo>
                    <a:pt x="44" y="96"/>
                  </a:lnTo>
                  <a:lnTo>
                    <a:pt x="44" y="104"/>
                  </a:lnTo>
                  <a:lnTo>
                    <a:pt x="44" y="104"/>
                  </a:lnTo>
                  <a:lnTo>
                    <a:pt x="40" y="110"/>
                  </a:lnTo>
                  <a:lnTo>
                    <a:pt x="34" y="116"/>
                  </a:lnTo>
                  <a:lnTo>
                    <a:pt x="20" y="126"/>
                  </a:lnTo>
                  <a:lnTo>
                    <a:pt x="20" y="126"/>
                  </a:lnTo>
                  <a:lnTo>
                    <a:pt x="10" y="138"/>
                  </a:lnTo>
                  <a:lnTo>
                    <a:pt x="4" y="146"/>
                  </a:lnTo>
                  <a:lnTo>
                    <a:pt x="2" y="152"/>
                  </a:lnTo>
                  <a:lnTo>
                    <a:pt x="2" y="152"/>
                  </a:lnTo>
                  <a:lnTo>
                    <a:pt x="0" y="160"/>
                  </a:lnTo>
                  <a:lnTo>
                    <a:pt x="0" y="164"/>
                  </a:lnTo>
                  <a:lnTo>
                    <a:pt x="2" y="166"/>
                  </a:lnTo>
                  <a:lnTo>
                    <a:pt x="2" y="166"/>
                  </a:lnTo>
                  <a:lnTo>
                    <a:pt x="6" y="168"/>
                  </a:lnTo>
                  <a:lnTo>
                    <a:pt x="8" y="170"/>
                  </a:lnTo>
                  <a:lnTo>
                    <a:pt x="8" y="170"/>
                  </a:lnTo>
                  <a:lnTo>
                    <a:pt x="12" y="170"/>
                  </a:lnTo>
                  <a:lnTo>
                    <a:pt x="12" y="170"/>
                  </a:lnTo>
                  <a:lnTo>
                    <a:pt x="16" y="168"/>
                  </a:lnTo>
                  <a:lnTo>
                    <a:pt x="16" y="168"/>
                  </a:lnTo>
                  <a:lnTo>
                    <a:pt x="20" y="170"/>
                  </a:lnTo>
                  <a:lnTo>
                    <a:pt x="20" y="170"/>
                  </a:lnTo>
                  <a:lnTo>
                    <a:pt x="24" y="172"/>
                  </a:lnTo>
                  <a:lnTo>
                    <a:pt x="24" y="174"/>
                  </a:lnTo>
                  <a:lnTo>
                    <a:pt x="16" y="180"/>
                  </a:lnTo>
                  <a:lnTo>
                    <a:pt x="8" y="186"/>
                  </a:lnTo>
                  <a:lnTo>
                    <a:pt x="4" y="190"/>
                  </a:lnTo>
                  <a:lnTo>
                    <a:pt x="4" y="192"/>
                  </a:lnTo>
                  <a:lnTo>
                    <a:pt x="4" y="192"/>
                  </a:lnTo>
                  <a:lnTo>
                    <a:pt x="6" y="198"/>
                  </a:lnTo>
                  <a:lnTo>
                    <a:pt x="12" y="204"/>
                  </a:lnTo>
                  <a:lnTo>
                    <a:pt x="12" y="204"/>
                  </a:lnTo>
                  <a:lnTo>
                    <a:pt x="16" y="210"/>
                  </a:lnTo>
                  <a:lnTo>
                    <a:pt x="22" y="216"/>
                  </a:lnTo>
                  <a:lnTo>
                    <a:pt x="22" y="216"/>
                  </a:lnTo>
                  <a:lnTo>
                    <a:pt x="28" y="220"/>
                  </a:lnTo>
                  <a:lnTo>
                    <a:pt x="36" y="224"/>
                  </a:lnTo>
                  <a:lnTo>
                    <a:pt x="36" y="224"/>
                  </a:lnTo>
                  <a:lnTo>
                    <a:pt x="40" y="226"/>
                  </a:lnTo>
                  <a:lnTo>
                    <a:pt x="42" y="230"/>
                  </a:lnTo>
                  <a:lnTo>
                    <a:pt x="46" y="236"/>
                  </a:lnTo>
                  <a:lnTo>
                    <a:pt x="46" y="236"/>
                  </a:lnTo>
                  <a:lnTo>
                    <a:pt x="52" y="242"/>
                  </a:lnTo>
                  <a:lnTo>
                    <a:pt x="58" y="248"/>
                  </a:lnTo>
                  <a:lnTo>
                    <a:pt x="58" y="248"/>
                  </a:lnTo>
                  <a:lnTo>
                    <a:pt x="62" y="256"/>
                  </a:lnTo>
                  <a:lnTo>
                    <a:pt x="68" y="262"/>
                  </a:lnTo>
                  <a:lnTo>
                    <a:pt x="68" y="262"/>
                  </a:lnTo>
                  <a:lnTo>
                    <a:pt x="94" y="290"/>
                  </a:lnTo>
                  <a:lnTo>
                    <a:pt x="94" y="290"/>
                  </a:lnTo>
                  <a:lnTo>
                    <a:pt x="98" y="296"/>
                  </a:lnTo>
                  <a:lnTo>
                    <a:pt x="102" y="304"/>
                  </a:lnTo>
                  <a:lnTo>
                    <a:pt x="106" y="310"/>
                  </a:lnTo>
                  <a:lnTo>
                    <a:pt x="110" y="316"/>
                  </a:lnTo>
                  <a:lnTo>
                    <a:pt x="110" y="316"/>
                  </a:lnTo>
                  <a:lnTo>
                    <a:pt x="120" y="324"/>
                  </a:lnTo>
                  <a:lnTo>
                    <a:pt x="130" y="332"/>
                  </a:lnTo>
                  <a:lnTo>
                    <a:pt x="154" y="344"/>
                  </a:lnTo>
                  <a:lnTo>
                    <a:pt x="154" y="344"/>
                  </a:lnTo>
                  <a:lnTo>
                    <a:pt x="176" y="352"/>
                  </a:lnTo>
                  <a:lnTo>
                    <a:pt x="188" y="356"/>
                  </a:lnTo>
                  <a:lnTo>
                    <a:pt x="198" y="362"/>
                  </a:lnTo>
                  <a:lnTo>
                    <a:pt x="198" y="362"/>
                  </a:lnTo>
                  <a:lnTo>
                    <a:pt x="204" y="370"/>
                  </a:lnTo>
                  <a:lnTo>
                    <a:pt x="208" y="378"/>
                  </a:lnTo>
                  <a:lnTo>
                    <a:pt x="210" y="386"/>
                  </a:lnTo>
                  <a:lnTo>
                    <a:pt x="212" y="394"/>
                  </a:lnTo>
                  <a:lnTo>
                    <a:pt x="212" y="394"/>
                  </a:lnTo>
                  <a:lnTo>
                    <a:pt x="210" y="410"/>
                  </a:lnTo>
                  <a:lnTo>
                    <a:pt x="210" y="410"/>
                  </a:lnTo>
                  <a:lnTo>
                    <a:pt x="212" y="418"/>
                  </a:lnTo>
                  <a:lnTo>
                    <a:pt x="212" y="428"/>
                  </a:lnTo>
                  <a:lnTo>
                    <a:pt x="212" y="428"/>
                  </a:lnTo>
                  <a:lnTo>
                    <a:pt x="208" y="442"/>
                  </a:lnTo>
                  <a:lnTo>
                    <a:pt x="208" y="448"/>
                  </a:lnTo>
                  <a:lnTo>
                    <a:pt x="208" y="456"/>
                  </a:lnTo>
                  <a:lnTo>
                    <a:pt x="208" y="456"/>
                  </a:lnTo>
                  <a:lnTo>
                    <a:pt x="210" y="474"/>
                  </a:lnTo>
                  <a:lnTo>
                    <a:pt x="210" y="482"/>
                  </a:lnTo>
                  <a:lnTo>
                    <a:pt x="208" y="490"/>
                  </a:lnTo>
                  <a:lnTo>
                    <a:pt x="208" y="490"/>
                  </a:lnTo>
                  <a:lnTo>
                    <a:pt x="206" y="504"/>
                  </a:lnTo>
                  <a:lnTo>
                    <a:pt x="206" y="510"/>
                  </a:lnTo>
                  <a:lnTo>
                    <a:pt x="206" y="518"/>
                  </a:lnTo>
                  <a:lnTo>
                    <a:pt x="206" y="518"/>
                  </a:lnTo>
                  <a:lnTo>
                    <a:pt x="214" y="552"/>
                  </a:lnTo>
                  <a:lnTo>
                    <a:pt x="214" y="552"/>
                  </a:lnTo>
                  <a:lnTo>
                    <a:pt x="216" y="568"/>
                  </a:lnTo>
                  <a:lnTo>
                    <a:pt x="216" y="576"/>
                  </a:lnTo>
                  <a:lnTo>
                    <a:pt x="214" y="584"/>
                  </a:lnTo>
                  <a:lnTo>
                    <a:pt x="214" y="584"/>
                  </a:lnTo>
                  <a:lnTo>
                    <a:pt x="210" y="594"/>
                  </a:lnTo>
                  <a:lnTo>
                    <a:pt x="208" y="604"/>
                  </a:lnTo>
                  <a:lnTo>
                    <a:pt x="208" y="604"/>
                  </a:lnTo>
                  <a:lnTo>
                    <a:pt x="204" y="614"/>
                  </a:lnTo>
                  <a:lnTo>
                    <a:pt x="200" y="622"/>
                  </a:lnTo>
                  <a:lnTo>
                    <a:pt x="200" y="622"/>
                  </a:lnTo>
                  <a:lnTo>
                    <a:pt x="198" y="634"/>
                  </a:lnTo>
                  <a:lnTo>
                    <a:pt x="202" y="644"/>
                  </a:lnTo>
                  <a:lnTo>
                    <a:pt x="208" y="664"/>
                  </a:lnTo>
                  <a:lnTo>
                    <a:pt x="208" y="664"/>
                  </a:lnTo>
                  <a:lnTo>
                    <a:pt x="210" y="672"/>
                  </a:lnTo>
                  <a:lnTo>
                    <a:pt x="208" y="678"/>
                  </a:lnTo>
                  <a:lnTo>
                    <a:pt x="206" y="692"/>
                  </a:lnTo>
                  <a:lnTo>
                    <a:pt x="206" y="692"/>
                  </a:lnTo>
                  <a:lnTo>
                    <a:pt x="204" y="700"/>
                  </a:lnTo>
                  <a:lnTo>
                    <a:pt x="204" y="714"/>
                  </a:lnTo>
                  <a:lnTo>
                    <a:pt x="204" y="720"/>
                  </a:lnTo>
                  <a:lnTo>
                    <a:pt x="206" y="726"/>
                  </a:lnTo>
                  <a:lnTo>
                    <a:pt x="208" y="730"/>
                  </a:lnTo>
                  <a:lnTo>
                    <a:pt x="214" y="730"/>
                  </a:lnTo>
                  <a:lnTo>
                    <a:pt x="214" y="730"/>
                  </a:lnTo>
                  <a:lnTo>
                    <a:pt x="214" y="730"/>
                  </a:lnTo>
                  <a:lnTo>
                    <a:pt x="214" y="730"/>
                  </a:lnTo>
                  <a:lnTo>
                    <a:pt x="218" y="730"/>
                  </a:lnTo>
                  <a:lnTo>
                    <a:pt x="220" y="726"/>
                  </a:lnTo>
                  <a:lnTo>
                    <a:pt x="220" y="716"/>
                  </a:lnTo>
                  <a:lnTo>
                    <a:pt x="220" y="716"/>
                  </a:lnTo>
                  <a:lnTo>
                    <a:pt x="220" y="712"/>
                  </a:lnTo>
                  <a:lnTo>
                    <a:pt x="220" y="706"/>
                  </a:lnTo>
                  <a:lnTo>
                    <a:pt x="222" y="700"/>
                  </a:lnTo>
                  <a:lnTo>
                    <a:pt x="226" y="696"/>
                  </a:lnTo>
                  <a:lnTo>
                    <a:pt x="226" y="696"/>
                  </a:lnTo>
                  <a:lnTo>
                    <a:pt x="232" y="722"/>
                  </a:lnTo>
                  <a:lnTo>
                    <a:pt x="232" y="722"/>
                  </a:lnTo>
                  <a:lnTo>
                    <a:pt x="232" y="728"/>
                  </a:lnTo>
                  <a:lnTo>
                    <a:pt x="234" y="734"/>
                  </a:lnTo>
                  <a:lnTo>
                    <a:pt x="234" y="734"/>
                  </a:lnTo>
                  <a:lnTo>
                    <a:pt x="238" y="740"/>
                  </a:lnTo>
                  <a:lnTo>
                    <a:pt x="242" y="746"/>
                  </a:lnTo>
                  <a:lnTo>
                    <a:pt x="242" y="746"/>
                  </a:lnTo>
                  <a:lnTo>
                    <a:pt x="242" y="750"/>
                  </a:lnTo>
                  <a:lnTo>
                    <a:pt x="240" y="752"/>
                  </a:lnTo>
                  <a:lnTo>
                    <a:pt x="240" y="752"/>
                  </a:lnTo>
                  <a:lnTo>
                    <a:pt x="236" y="758"/>
                  </a:lnTo>
                  <a:lnTo>
                    <a:pt x="236" y="762"/>
                  </a:lnTo>
                  <a:lnTo>
                    <a:pt x="236" y="762"/>
                  </a:lnTo>
                  <a:lnTo>
                    <a:pt x="234" y="766"/>
                  </a:lnTo>
                  <a:lnTo>
                    <a:pt x="232" y="770"/>
                  </a:lnTo>
                  <a:lnTo>
                    <a:pt x="232" y="770"/>
                  </a:lnTo>
                  <a:lnTo>
                    <a:pt x="228" y="774"/>
                  </a:lnTo>
                  <a:lnTo>
                    <a:pt x="226" y="780"/>
                  </a:lnTo>
                  <a:lnTo>
                    <a:pt x="226" y="780"/>
                  </a:lnTo>
                  <a:lnTo>
                    <a:pt x="220" y="778"/>
                  </a:lnTo>
                  <a:lnTo>
                    <a:pt x="218" y="776"/>
                  </a:lnTo>
                  <a:lnTo>
                    <a:pt x="218" y="776"/>
                  </a:lnTo>
                  <a:lnTo>
                    <a:pt x="216" y="776"/>
                  </a:lnTo>
                  <a:lnTo>
                    <a:pt x="214" y="780"/>
                  </a:lnTo>
                  <a:lnTo>
                    <a:pt x="214" y="780"/>
                  </a:lnTo>
                  <a:lnTo>
                    <a:pt x="212" y="786"/>
                  </a:lnTo>
                  <a:lnTo>
                    <a:pt x="214" y="790"/>
                  </a:lnTo>
                  <a:lnTo>
                    <a:pt x="214" y="794"/>
                  </a:lnTo>
                  <a:lnTo>
                    <a:pt x="214" y="794"/>
                  </a:lnTo>
                  <a:lnTo>
                    <a:pt x="220" y="796"/>
                  </a:lnTo>
                  <a:lnTo>
                    <a:pt x="224" y="798"/>
                  </a:lnTo>
                  <a:lnTo>
                    <a:pt x="224" y="798"/>
                  </a:lnTo>
                  <a:lnTo>
                    <a:pt x="226" y="800"/>
                  </a:lnTo>
                  <a:lnTo>
                    <a:pt x="226" y="802"/>
                  </a:lnTo>
                  <a:lnTo>
                    <a:pt x="226" y="806"/>
                  </a:lnTo>
                  <a:lnTo>
                    <a:pt x="226" y="806"/>
                  </a:lnTo>
                  <a:lnTo>
                    <a:pt x="232" y="812"/>
                  </a:lnTo>
                  <a:lnTo>
                    <a:pt x="234" y="816"/>
                  </a:lnTo>
                  <a:lnTo>
                    <a:pt x="230" y="818"/>
                  </a:lnTo>
                  <a:lnTo>
                    <a:pt x="230" y="818"/>
                  </a:lnTo>
                  <a:lnTo>
                    <a:pt x="226" y="818"/>
                  </a:lnTo>
                  <a:lnTo>
                    <a:pt x="226" y="818"/>
                  </a:lnTo>
                  <a:lnTo>
                    <a:pt x="220" y="818"/>
                  </a:lnTo>
                  <a:lnTo>
                    <a:pt x="220" y="818"/>
                  </a:lnTo>
                  <a:lnTo>
                    <a:pt x="214" y="816"/>
                  </a:lnTo>
                  <a:lnTo>
                    <a:pt x="214" y="816"/>
                  </a:lnTo>
                  <a:lnTo>
                    <a:pt x="210" y="818"/>
                  </a:lnTo>
                  <a:lnTo>
                    <a:pt x="210" y="818"/>
                  </a:lnTo>
                  <a:lnTo>
                    <a:pt x="206" y="820"/>
                  </a:lnTo>
                  <a:lnTo>
                    <a:pt x="206" y="826"/>
                  </a:lnTo>
                  <a:lnTo>
                    <a:pt x="208" y="830"/>
                  </a:lnTo>
                  <a:lnTo>
                    <a:pt x="210" y="834"/>
                  </a:lnTo>
                  <a:lnTo>
                    <a:pt x="210" y="834"/>
                  </a:lnTo>
                  <a:lnTo>
                    <a:pt x="214" y="838"/>
                  </a:lnTo>
                  <a:lnTo>
                    <a:pt x="218" y="838"/>
                  </a:lnTo>
                  <a:lnTo>
                    <a:pt x="226" y="842"/>
                  </a:lnTo>
                  <a:lnTo>
                    <a:pt x="226" y="842"/>
                  </a:lnTo>
                  <a:lnTo>
                    <a:pt x="232" y="846"/>
                  </a:lnTo>
                  <a:lnTo>
                    <a:pt x="236" y="850"/>
                  </a:lnTo>
                  <a:lnTo>
                    <a:pt x="236" y="850"/>
                  </a:lnTo>
                  <a:lnTo>
                    <a:pt x="236" y="852"/>
                  </a:lnTo>
                  <a:lnTo>
                    <a:pt x="234" y="854"/>
                  </a:lnTo>
                  <a:lnTo>
                    <a:pt x="232" y="856"/>
                  </a:lnTo>
                  <a:lnTo>
                    <a:pt x="230" y="856"/>
                  </a:lnTo>
                  <a:lnTo>
                    <a:pt x="230" y="856"/>
                  </a:lnTo>
                  <a:lnTo>
                    <a:pt x="232" y="860"/>
                  </a:lnTo>
                  <a:lnTo>
                    <a:pt x="234" y="864"/>
                  </a:lnTo>
                  <a:lnTo>
                    <a:pt x="242" y="870"/>
                  </a:lnTo>
                  <a:lnTo>
                    <a:pt x="242" y="870"/>
                  </a:lnTo>
                  <a:lnTo>
                    <a:pt x="252" y="874"/>
                  </a:lnTo>
                  <a:lnTo>
                    <a:pt x="252" y="876"/>
                  </a:lnTo>
                  <a:lnTo>
                    <a:pt x="254" y="880"/>
                  </a:lnTo>
                  <a:lnTo>
                    <a:pt x="254" y="880"/>
                  </a:lnTo>
                  <a:lnTo>
                    <a:pt x="260" y="882"/>
                  </a:lnTo>
                  <a:lnTo>
                    <a:pt x="268" y="882"/>
                  </a:lnTo>
                  <a:lnTo>
                    <a:pt x="268" y="882"/>
                  </a:lnTo>
                  <a:lnTo>
                    <a:pt x="270" y="884"/>
                  </a:lnTo>
                  <a:lnTo>
                    <a:pt x="270" y="888"/>
                  </a:lnTo>
                  <a:lnTo>
                    <a:pt x="272" y="892"/>
                  </a:lnTo>
                  <a:lnTo>
                    <a:pt x="272" y="892"/>
                  </a:lnTo>
                  <a:lnTo>
                    <a:pt x="276" y="896"/>
                  </a:lnTo>
                  <a:lnTo>
                    <a:pt x="282" y="898"/>
                  </a:lnTo>
                  <a:lnTo>
                    <a:pt x="282" y="898"/>
                  </a:lnTo>
                  <a:lnTo>
                    <a:pt x="290" y="902"/>
                  </a:lnTo>
                  <a:lnTo>
                    <a:pt x="300" y="904"/>
                  </a:lnTo>
                  <a:lnTo>
                    <a:pt x="300" y="904"/>
                  </a:lnTo>
                  <a:lnTo>
                    <a:pt x="308" y="902"/>
                  </a:lnTo>
                  <a:lnTo>
                    <a:pt x="308" y="902"/>
                  </a:lnTo>
                  <a:lnTo>
                    <a:pt x="310" y="900"/>
                  </a:lnTo>
                  <a:lnTo>
                    <a:pt x="312" y="896"/>
                  </a:lnTo>
                  <a:lnTo>
                    <a:pt x="312" y="896"/>
                  </a:lnTo>
                  <a:lnTo>
                    <a:pt x="314" y="894"/>
                  </a:lnTo>
                  <a:lnTo>
                    <a:pt x="322" y="892"/>
                  </a:lnTo>
                  <a:lnTo>
                    <a:pt x="322" y="892"/>
                  </a:lnTo>
                  <a:lnTo>
                    <a:pt x="328" y="892"/>
                  </a:lnTo>
                  <a:lnTo>
                    <a:pt x="332" y="890"/>
                  </a:lnTo>
                  <a:lnTo>
                    <a:pt x="332" y="886"/>
                  </a:lnTo>
                  <a:lnTo>
                    <a:pt x="330" y="884"/>
                  </a:lnTo>
                  <a:lnTo>
                    <a:pt x="326" y="876"/>
                  </a:lnTo>
                  <a:lnTo>
                    <a:pt x="322" y="872"/>
                  </a:lnTo>
                  <a:lnTo>
                    <a:pt x="322" y="868"/>
                  </a:lnTo>
                  <a:lnTo>
                    <a:pt x="322" y="868"/>
                  </a:lnTo>
                  <a:lnTo>
                    <a:pt x="324" y="860"/>
                  </a:lnTo>
                  <a:lnTo>
                    <a:pt x="326" y="852"/>
                  </a:lnTo>
                  <a:lnTo>
                    <a:pt x="326" y="852"/>
                  </a:lnTo>
                  <a:lnTo>
                    <a:pt x="330" y="850"/>
                  </a:lnTo>
                  <a:lnTo>
                    <a:pt x="334" y="848"/>
                  </a:lnTo>
                  <a:lnTo>
                    <a:pt x="338" y="846"/>
                  </a:lnTo>
                  <a:lnTo>
                    <a:pt x="340" y="844"/>
                  </a:lnTo>
                  <a:lnTo>
                    <a:pt x="340" y="844"/>
                  </a:lnTo>
                  <a:lnTo>
                    <a:pt x="342" y="840"/>
                  </a:lnTo>
                  <a:lnTo>
                    <a:pt x="340" y="834"/>
                  </a:lnTo>
                  <a:lnTo>
                    <a:pt x="338" y="830"/>
                  </a:lnTo>
                  <a:lnTo>
                    <a:pt x="336" y="826"/>
                  </a:lnTo>
                  <a:lnTo>
                    <a:pt x="336" y="826"/>
                  </a:lnTo>
                  <a:lnTo>
                    <a:pt x="338" y="822"/>
                  </a:lnTo>
                  <a:lnTo>
                    <a:pt x="342" y="822"/>
                  </a:lnTo>
                  <a:lnTo>
                    <a:pt x="352" y="818"/>
                  </a:lnTo>
                  <a:lnTo>
                    <a:pt x="352" y="818"/>
                  </a:lnTo>
                  <a:lnTo>
                    <a:pt x="356" y="816"/>
                  </a:lnTo>
                  <a:lnTo>
                    <a:pt x="356" y="814"/>
                  </a:lnTo>
                  <a:lnTo>
                    <a:pt x="358" y="806"/>
                  </a:lnTo>
                  <a:lnTo>
                    <a:pt x="358" y="806"/>
                  </a:lnTo>
                  <a:lnTo>
                    <a:pt x="362" y="800"/>
                  </a:lnTo>
                  <a:lnTo>
                    <a:pt x="362" y="798"/>
                  </a:lnTo>
                  <a:lnTo>
                    <a:pt x="358" y="796"/>
                  </a:lnTo>
                  <a:lnTo>
                    <a:pt x="358" y="796"/>
                  </a:lnTo>
                  <a:lnTo>
                    <a:pt x="350" y="792"/>
                  </a:lnTo>
                  <a:lnTo>
                    <a:pt x="342" y="788"/>
                  </a:lnTo>
                  <a:lnTo>
                    <a:pt x="342" y="788"/>
                  </a:lnTo>
                  <a:lnTo>
                    <a:pt x="334" y="784"/>
                  </a:lnTo>
                  <a:lnTo>
                    <a:pt x="326" y="778"/>
                  </a:lnTo>
                  <a:lnTo>
                    <a:pt x="326" y="778"/>
                  </a:lnTo>
                  <a:lnTo>
                    <a:pt x="324" y="774"/>
                  </a:lnTo>
                  <a:lnTo>
                    <a:pt x="324" y="772"/>
                  </a:lnTo>
                  <a:lnTo>
                    <a:pt x="326" y="768"/>
                  </a:lnTo>
                  <a:lnTo>
                    <a:pt x="330" y="764"/>
                  </a:lnTo>
                  <a:lnTo>
                    <a:pt x="330" y="764"/>
                  </a:lnTo>
                  <a:lnTo>
                    <a:pt x="334" y="762"/>
                  </a:lnTo>
                  <a:lnTo>
                    <a:pt x="338" y="762"/>
                  </a:lnTo>
                  <a:lnTo>
                    <a:pt x="342" y="762"/>
                  </a:lnTo>
                  <a:lnTo>
                    <a:pt x="346" y="760"/>
                  </a:lnTo>
                  <a:lnTo>
                    <a:pt x="346" y="760"/>
                  </a:lnTo>
                  <a:lnTo>
                    <a:pt x="350" y="756"/>
                  </a:lnTo>
                  <a:lnTo>
                    <a:pt x="352" y="750"/>
                  </a:lnTo>
                  <a:lnTo>
                    <a:pt x="352" y="750"/>
                  </a:lnTo>
                  <a:lnTo>
                    <a:pt x="356" y="746"/>
                  </a:lnTo>
                  <a:lnTo>
                    <a:pt x="354" y="738"/>
                  </a:lnTo>
                  <a:lnTo>
                    <a:pt x="354" y="738"/>
                  </a:lnTo>
                  <a:lnTo>
                    <a:pt x="354" y="734"/>
                  </a:lnTo>
                  <a:lnTo>
                    <a:pt x="356" y="732"/>
                  </a:lnTo>
                  <a:lnTo>
                    <a:pt x="360" y="728"/>
                  </a:lnTo>
                  <a:lnTo>
                    <a:pt x="366" y="724"/>
                  </a:lnTo>
                  <a:lnTo>
                    <a:pt x="368" y="722"/>
                  </a:lnTo>
                  <a:lnTo>
                    <a:pt x="370" y="718"/>
                  </a:lnTo>
                  <a:lnTo>
                    <a:pt x="370" y="718"/>
                  </a:lnTo>
                  <a:lnTo>
                    <a:pt x="362" y="716"/>
                  </a:lnTo>
                  <a:lnTo>
                    <a:pt x="356" y="714"/>
                  </a:lnTo>
                  <a:lnTo>
                    <a:pt x="356" y="714"/>
                  </a:lnTo>
                  <a:lnTo>
                    <a:pt x="354" y="712"/>
                  </a:lnTo>
                  <a:lnTo>
                    <a:pt x="352" y="708"/>
                  </a:lnTo>
                  <a:lnTo>
                    <a:pt x="352" y="702"/>
                  </a:lnTo>
                  <a:lnTo>
                    <a:pt x="352" y="702"/>
                  </a:lnTo>
                  <a:lnTo>
                    <a:pt x="350" y="694"/>
                  </a:lnTo>
                  <a:lnTo>
                    <a:pt x="350" y="690"/>
                  </a:lnTo>
                  <a:lnTo>
                    <a:pt x="350" y="688"/>
                  </a:lnTo>
                  <a:lnTo>
                    <a:pt x="350" y="688"/>
                  </a:lnTo>
                  <a:lnTo>
                    <a:pt x="352" y="688"/>
                  </a:lnTo>
                  <a:lnTo>
                    <a:pt x="352" y="688"/>
                  </a:lnTo>
                  <a:lnTo>
                    <a:pt x="360" y="690"/>
                  </a:lnTo>
                  <a:lnTo>
                    <a:pt x="366" y="694"/>
                  </a:lnTo>
                  <a:lnTo>
                    <a:pt x="366" y="694"/>
                  </a:lnTo>
                  <a:lnTo>
                    <a:pt x="374" y="694"/>
                  </a:lnTo>
                  <a:lnTo>
                    <a:pt x="374" y="694"/>
                  </a:lnTo>
                  <a:lnTo>
                    <a:pt x="386" y="692"/>
                  </a:lnTo>
                  <a:lnTo>
                    <a:pt x="392" y="690"/>
                  </a:lnTo>
                  <a:lnTo>
                    <a:pt x="396" y="686"/>
                  </a:lnTo>
                  <a:lnTo>
                    <a:pt x="396" y="686"/>
                  </a:lnTo>
                  <a:lnTo>
                    <a:pt x="396" y="682"/>
                  </a:lnTo>
                  <a:lnTo>
                    <a:pt x="394" y="678"/>
                  </a:lnTo>
                  <a:lnTo>
                    <a:pt x="392" y="674"/>
                  </a:lnTo>
                  <a:lnTo>
                    <a:pt x="390" y="670"/>
                  </a:lnTo>
                  <a:lnTo>
                    <a:pt x="390" y="670"/>
                  </a:lnTo>
                  <a:lnTo>
                    <a:pt x="392" y="668"/>
                  </a:lnTo>
                  <a:lnTo>
                    <a:pt x="394" y="664"/>
                  </a:lnTo>
                  <a:lnTo>
                    <a:pt x="394" y="664"/>
                  </a:lnTo>
                  <a:lnTo>
                    <a:pt x="392" y="662"/>
                  </a:lnTo>
                  <a:lnTo>
                    <a:pt x="390" y="662"/>
                  </a:lnTo>
                  <a:lnTo>
                    <a:pt x="384" y="658"/>
                  </a:lnTo>
                  <a:lnTo>
                    <a:pt x="384" y="658"/>
                  </a:lnTo>
                  <a:lnTo>
                    <a:pt x="382" y="654"/>
                  </a:lnTo>
                  <a:lnTo>
                    <a:pt x="384" y="652"/>
                  </a:lnTo>
                  <a:lnTo>
                    <a:pt x="388" y="650"/>
                  </a:lnTo>
                  <a:lnTo>
                    <a:pt x="388" y="650"/>
                  </a:lnTo>
                  <a:lnTo>
                    <a:pt x="404" y="654"/>
                  </a:lnTo>
                  <a:lnTo>
                    <a:pt x="404" y="654"/>
                  </a:lnTo>
                  <a:lnTo>
                    <a:pt x="416" y="656"/>
                  </a:lnTo>
                  <a:lnTo>
                    <a:pt x="416" y="656"/>
                  </a:lnTo>
                  <a:lnTo>
                    <a:pt x="416" y="656"/>
                  </a:lnTo>
                  <a:lnTo>
                    <a:pt x="416" y="656"/>
                  </a:lnTo>
                  <a:lnTo>
                    <a:pt x="420" y="656"/>
                  </a:lnTo>
                  <a:lnTo>
                    <a:pt x="426" y="654"/>
                  </a:lnTo>
                  <a:lnTo>
                    <a:pt x="436" y="648"/>
                  </a:lnTo>
                  <a:lnTo>
                    <a:pt x="436" y="648"/>
                  </a:lnTo>
                  <a:lnTo>
                    <a:pt x="446" y="648"/>
                  </a:lnTo>
                  <a:lnTo>
                    <a:pt x="450" y="646"/>
                  </a:lnTo>
                  <a:lnTo>
                    <a:pt x="454" y="644"/>
                  </a:lnTo>
                  <a:lnTo>
                    <a:pt x="454" y="644"/>
                  </a:lnTo>
                  <a:lnTo>
                    <a:pt x="456" y="640"/>
                  </a:lnTo>
                  <a:lnTo>
                    <a:pt x="458" y="636"/>
                  </a:lnTo>
                  <a:lnTo>
                    <a:pt x="460" y="628"/>
                  </a:lnTo>
                  <a:lnTo>
                    <a:pt x="460" y="628"/>
                  </a:lnTo>
                  <a:lnTo>
                    <a:pt x="462" y="624"/>
                  </a:lnTo>
                  <a:lnTo>
                    <a:pt x="462" y="620"/>
                  </a:lnTo>
                  <a:lnTo>
                    <a:pt x="462" y="620"/>
                  </a:lnTo>
                  <a:lnTo>
                    <a:pt x="462" y="616"/>
                  </a:lnTo>
                  <a:lnTo>
                    <a:pt x="458" y="612"/>
                  </a:lnTo>
                  <a:lnTo>
                    <a:pt x="458" y="612"/>
                  </a:lnTo>
                  <a:lnTo>
                    <a:pt x="452" y="604"/>
                  </a:lnTo>
                  <a:lnTo>
                    <a:pt x="446" y="596"/>
                  </a:lnTo>
                  <a:lnTo>
                    <a:pt x="446" y="596"/>
                  </a:lnTo>
                  <a:lnTo>
                    <a:pt x="440" y="588"/>
                  </a:lnTo>
                  <a:lnTo>
                    <a:pt x="432" y="582"/>
                  </a:lnTo>
                  <a:lnTo>
                    <a:pt x="432" y="582"/>
                  </a:lnTo>
                  <a:lnTo>
                    <a:pt x="440" y="584"/>
                  </a:lnTo>
                  <a:lnTo>
                    <a:pt x="446" y="586"/>
                  </a:lnTo>
                  <a:lnTo>
                    <a:pt x="460" y="592"/>
                  </a:lnTo>
                  <a:lnTo>
                    <a:pt x="460" y="592"/>
                  </a:lnTo>
                  <a:lnTo>
                    <a:pt x="466" y="594"/>
                  </a:lnTo>
                  <a:lnTo>
                    <a:pt x="472" y="596"/>
                  </a:lnTo>
                  <a:lnTo>
                    <a:pt x="472" y="596"/>
                  </a:lnTo>
                  <a:lnTo>
                    <a:pt x="480" y="594"/>
                  </a:lnTo>
                  <a:lnTo>
                    <a:pt x="480" y="594"/>
                  </a:lnTo>
                  <a:lnTo>
                    <a:pt x="488" y="590"/>
                  </a:lnTo>
                  <a:lnTo>
                    <a:pt x="492" y="584"/>
                  </a:lnTo>
                  <a:lnTo>
                    <a:pt x="502" y="572"/>
                  </a:lnTo>
                  <a:lnTo>
                    <a:pt x="502" y="572"/>
                  </a:lnTo>
                  <a:lnTo>
                    <a:pt x="508" y="566"/>
                  </a:lnTo>
                  <a:lnTo>
                    <a:pt x="508" y="564"/>
                  </a:lnTo>
                  <a:lnTo>
                    <a:pt x="510" y="560"/>
                  </a:lnTo>
                  <a:lnTo>
                    <a:pt x="510" y="560"/>
                  </a:lnTo>
                  <a:lnTo>
                    <a:pt x="506" y="552"/>
                  </a:lnTo>
                  <a:lnTo>
                    <a:pt x="506" y="548"/>
                  </a:lnTo>
                  <a:lnTo>
                    <a:pt x="506" y="544"/>
                  </a:lnTo>
                  <a:lnTo>
                    <a:pt x="506" y="544"/>
                  </a:lnTo>
                  <a:lnTo>
                    <a:pt x="508" y="540"/>
                  </a:lnTo>
                  <a:lnTo>
                    <a:pt x="510" y="536"/>
                  </a:lnTo>
                  <a:lnTo>
                    <a:pt x="520" y="530"/>
                  </a:lnTo>
                  <a:lnTo>
                    <a:pt x="530" y="524"/>
                  </a:lnTo>
                  <a:lnTo>
                    <a:pt x="540" y="518"/>
                  </a:lnTo>
                  <a:lnTo>
                    <a:pt x="540" y="518"/>
                  </a:lnTo>
                  <a:lnTo>
                    <a:pt x="546" y="510"/>
                  </a:lnTo>
                  <a:lnTo>
                    <a:pt x="548" y="504"/>
                  </a:lnTo>
                  <a:lnTo>
                    <a:pt x="550" y="496"/>
                  </a:lnTo>
                  <a:lnTo>
                    <a:pt x="550" y="488"/>
                  </a:lnTo>
                  <a:lnTo>
                    <a:pt x="550" y="488"/>
                  </a:lnTo>
                  <a:lnTo>
                    <a:pt x="548" y="470"/>
                  </a:lnTo>
                  <a:lnTo>
                    <a:pt x="548" y="462"/>
                  </a:lnTo>
                  <a:lnTo>
                    <a:pt x="552" y="454"/>
                  </a:lnTo>
                  <a:lnTo>
                    <a:pt x="552" y="454"/>
                  </a:lnTo>
                  <a:lnTo>
                    <a:pt x="566" y="442"/>
                  </a:lnTo>
                  <a:lnTo>
                    <a:pt x="578" y="432"/>
                  </a:lnTo>
                  <a:lnTo>
                    <a:pt x="578" y="432"/>
                  </a:lnTo>
                  <a:lnTo>
                    <a:pt x="586" y="426"/>
                  </a:lnTo>
                  <a:lnTo>
                    <a:pt x="596" y="424"/>
                  </a:lnTo>
                  <a:lnTo>
                    <a:pt x="616" y="422"/>
                  </a:lnTo>
                  <a:lnTo>
                    <a:pt x="616" y="422"/>
                  </a:lnTo>
                  <a:lnTo>
                    <a:pt x="626" y="418"/>
                  </a:lnTo>
                  <a:lnTo>
                    <a:pt x="634" y="416"/>
                  </a:lnTo>
                  <a:lnTo>
                    <a:pt x="634" y="416"/>
                  </a:lnTo>
                  <a:lnTo>
                    <a:pt x="642" y="412"/>
                  </a:lnTo>
                  <a:lnTo>
                    <a:pt x="646" y="410"/>
                  </a:lnTo>
                  <a:lnTo>
                    <a:pt x="648" y="406"/>
                  </a:lnTo>
                  <a:lnTo>
                    <a:pt x="648" y="406"/>
                  </a:lnTo>
                  <a:lnTo>
                    <a:pt x="652" y="400"/>
                  </a:lnTo>
                  <a:lnTo>
                    <a:pt x="652" y="392"/>
                  </a:lnTo>
                  <a:lnTo>
                    <a:pt x="656" y="376"/>
                  </a:lnTo>
                  <a:lnTo>
                    <a:pt x="656" y="376"/>
                  </a:lnTo>
                  <a:lnTo>
                    <a:pt x="658" y="368"/>
                  </a:lnTo>
                  <a:lnTo>
                    <a:pt x="658" y="362"/>
                  </a:lnTo>
                  <a:lnTo>
                    <a:pt x="658" y="362"/>
                  </a:lnTo>
                  <a:lnTo>
                    <a:pt x="658" y="356"/>
                  </a:lnTo>
                  <a:lnTo>
                    <a:pt x="654" y="352"/>
                  </a:lnTo>
                  <a:lnTo>
                    <a:pt x="652" y="348"/>
                  </a:lnTo>
                  <a:lnTo>
                    <a:pt x="650" y="342"/>
                  </a:lnTo>
                  <a:lnTo>
                    <a:pt x="650" y="342"/>
                  </a:lnTo>
                  <a:lnTo>
                    <a:pt x="644" y="310"/>
                  </a:lnTo>
                  <a:lnTo>
                    <a:pt x="644" y="310"/>
                  </a:lnTo>
                  <a:lnTo>
                    <a:pt x="644" y="302"/>
                  </a:lnTo>
                  <a:lnTo>
                    <a:pt x="646" y="294"/>
                  </a:lnTo>
                  <a:lnTo>
                    <a:pt x="650" y="288"/>
                  </a:lnTo>
                  <a:lnTo>
                    <a:pt x="656" y="282"/>
                  </a:lnTo>
                  <a:lnTo>
                    <a:pt x="666" y="270"/>
                  </a:lnTo>
                  <a:lnTo>
                    <a:pt x="670" y="262"/>
                  </a:lnTo>
                  <a:lnTo>
                    <a:pt x="674" y="256"/>
                  </a:lnTo>
                  <a:lnTo>
                    <a:pt x="674" y="256"/>
                  </a:lnTo>
                  <a:lnTo>
                    <a:pt x="680" y="242"/>
                  </a:lnTo>
                  <a:lnTo>
                    <a:pt x="682" y="234"/>
                  </a:lnTo>
                  <a:lnTo>
                    <a:pt x="682" y="228"/>
                  </a:lnTo>
                  <a:lnTo>
                    <a:pt x="682" y="228"/>
                  </a:lnTo>
                  <a:lnTo>
                    <a:pt x="676" y="222"/>
                  </a:lnTo>
                  <a:lnTo>
                    <a:pt x="672" y="216"/>
                  </a:lnTo>
                  <a:lnTo>
                    <a:pt x="672" y="216"/>
                  </a:lnTo>
                  <a:lnTo>
                    <a:pt x="668" y="208"/>
                  </a:lnTo>
                  <a:lnTo>
                    <a:pt x="666" y="206"/>
                  </a:lnTo>
                  <a:lnTo>
                    <a:pt x="662" y="204"/>
                  </a:lnTo>
                  <a:lnTo>
                    <a:pt x="662" y="204"/>
                  </a:lnTo>
                  <a:lnTo>
                    <a:pt x="652" y="200"/>
                  </a:lnTo>
                  <a:lnTo>
                    <a:pt x="642" y="198"/>
                  </a:lnTo>
                  <a:lnTo>
                    <a:pt x="632" y="196"/>
                  </a:lnTo>
                  <a:lnTo>
                    <a:pt x="624" y="192"/>
                  </a:lnTo>
                  <a:lnTo>
                    <a:pt x="624" y="192"/>
                  </a:lnTo>
                  <a:lnTo>
                    <a:pt x="606" y="182"/>
                  </a:lnTo>
                  <a:lnTo>
                    <a:pt x="598" y="178"/>
                  </a:lnTo>
                  <a:lnTo>
                    <a:pt x="588" y="174"/>
                  </a:lnTo>
                  <a:lnTo>
                    <a:pt x="588" y="174"/>
                  </a:lnTo>
                  <a:lnTo>
                    <a:pt x="568" y="170"/>
                  </a:lnTo>
                  <a:lnTo>
                    <a:pt x="568" y="170"/>
                  </a:lnTo>
                  <a:lnTo>
                    <a:pt x="566" y="170"/>
                  </a:lnTo>
                  <a:lnTo>
                    <a:pt x="566" y="170"/>
                  </a:lnTo>
                  <a:lnTo>
                    <a:pt x="560" y="170"/>
                  </a:lnTo>
                  <a:lnTo>
                    <a:pt x="560" y="170"/>
                  </a:lnTo>
                  <a:lnTo>
                    <a:pt x="554" y="172"/>
                  </a:lnTo>
                  <a:lnTo>
                    <a:pt x="554" y="172"/>
                  </a:lnTo>
                  <a:lnTo>
                    <a:pt x="548" y="170"/>
                  </a:lnTo>
                  <a:lnTo>
                    <a:pt x="548" y="170"/>
                  </a:lnTo>
                  <a:lnTo>
                    <a:pt x="542" y="168"/>
                  </a:lnTo>
                  <a:lnTo>
                    <a:pt x="538" y="166"/>
                  </a:lnTo>
                  <a:lnTo>
                    <a:pt x="534" y="166"/>
                  </a:lnTo>
                  <a:lnTo>
                    <a:pt x="534" y="166"/>
                  </a:lnTo>
                  <a:lnTo>
                    <a:pt x="534" y="166"/>
                  </a:lnTo>
                  <a:lnTo>
                    <a:pt x="530" y="166"/>
                  </a:lnTo>
                  <a:lnTo>
                    <a:pt x="526" y="168"/>
                  </a:lnTo>
                  <a:lnTo>
                    <a:pt x="524" y="172"/>
                  </a:lnTo>
                  <a:lnTo>
                    <a:pt x="518" y="174"/>
                  </a:lnTo>
                  <a:lnTo>
                    <a:pt x="518" y="174"/>
                  </a:lnTo>
                  <a:lnTo>
                    <a:pt x="516" y="170"/>
                  </a:lnTo>
                  <a:lnTo>
                    <a:pt x="516" y="168"/>
                  </a:lnTo>
                  <a:lnTo>
                    <a:pt x="516" y="168"/>
                  </a:lnTo>
                  <a:lnTo>
                    <a:pt x="518" y="166"/>
                  </a:lnTo>
                  <a:lnTo>
                    <a:pt x="522" y="164"/>
                  </a:lnTo>
                  <a:lnTo>
                    <a:pt x="522" y="164"/>
                  </a:lnTo>
                  <a:lnTo>
                    <a:pt x="520" y="160"/>
                  </a:lnTo>
                  <a:lnTo>
                    <a:pt x="518" y="158"/>
                  </a:lnTo>
                  <a:lnTo>
                    <a:pt x="510" y="156"/>
                  </a:lnTo>
                  <a:lnTo>
                    <a:pt x="510" y="156"/>
                  </a:lnTo>
                  <a:lnTo>
                    <a:pt x="498" y="150"/>
                  </a:lnTo>
                  <a:lnTo>
                    <a:pt x="486" y="148"/>
                  </a:lnTo>
                  <a:lnTo>
                    <a:pt x="486" y="148"/>
                  </a:lnTo>
                  <a:lnTo>
                    <a:pt x="480" y="150"/>
                  </a:lnTo>
                  <a:lnTo>
                    <a:pt x="480" y="150"/>
                  </a:lnTo>
                  <a:lnTo>
                    <a:pt x="476" y="150"/>
                  </a:lnTo>
                  <a:lnTo>
                    <a:pt x="476" y="150"/>
                  </a:lnTo>
                  <a:lnTo>
                    <a:pt x="470" y="148"/>
                  </a:lnTo>
                  <a:lnTo>
                    <a:pt x="470" y="148"/>
                  </a:lnTo>
                  <a:lnTo>
                    <a:pt x="464" y="146"/>
                  </a:lnTo>
                  <a:lnTo>
                    <a:pt x="460" y="142"/>
                  </a:lnTo>
                  <a:lnTo>
                    <a:pt x="454" y="140"/>
                  </a:lnTo>
                  <a:lnTo>
                    <a:pt x="448" y="138"/>
                  </a:lnTo>
                  <a:lnTo>
                    <a:pt x="448" y="138"/>
                  </a:lnTo>
                  <a:lnTo>
                    <a:pt x="442" y="140"/>
                  </a:lnTo>
                  <a:lnTo>
                    <a:pt x="442" y="140"/>
                  </a:lnTo>
                  <a:lnTo>
                    <a:pt x="438" y="142"/>
                  </a:lnTo>
                  <a:lnTo>
                    <a:pt x="434" y="146"/>
                  </a:lnTo>
                  <a:lnTo>
                    <a:pt x="430" y="150"/>
                  </a:lnTo>
                  <a:lnTo>
                    <a:pt x="424" y="150"/>
                  </a:lnTo>
                  <a:lnTo>
                    <a:pt x="424" y="150"/>
                  </a:lnTo>
                  <a:lnTo>
                    <a:pt x="422" y="150"/>
                  </a:lnTo>
                  <a:lnTo>
                    <a:pt x="422" y="150"/>
                  </a:lnTo>
                  <a:lnTo>
                    <a:pt x="420" y="148"/>
                  </a:lnTo>
                  <a:lnTo>
                    <a:pt x="420" y="144"/>
                  </a:lnTo>
                  <a:lnTo>
                    <a:pt x="422" y="140"/>
                  </a:lnTo>
                  <a:lnTo>
                    <a:pt x="426" y="136"/>
                  </a:lnTo>
                  <a:lnTo>
                    <a:pt x="434" y="130"/>
                  </a:lnTo>
                  <a:lnTo>
                    <a:pt x="436" y="128"/>
                  </a:lnTo>
                  <a:lnTo>
                    <a:pt x="438" y="124"/>
                  </a:lnTo>
                  <a:lnTo>
                    <a:pt x="438" y="124"/>
                  </a:lnTo>
                  <a:lnTo>
                    <a:pt x="436" y="122"/>
                  </a:lnTo>
                  <a:lnTo>
                    <a:pt x="432" y="120"/>
                  </a:lnTo>
                  <a:lnTo>
                    <a:pt x="426" y="116"/>
                  </a:lnTo>
                  <a:lnTo>
                    <a:pt x="426" y="116"/>
                  </a:lnTo>
                  <a:lnTo>
                    <a:pt x="422" y="110"/>
                  </a:lnTo>
                  <a:lnTo>
                    <a:pt x="418" y="104"/>
                  </a:lnTo>
                  <a:lnTo>
                    <a:pt x="418" y="104"/>
                  </a:lnTo>
                  <a:lnTo>
                    <a:pt x="416" y="98"/>
                  </a:lnTo>
                  <a:lnTo>
                    <a:pt x="412" y="94"/>
                  </a:lnTo>
                  <a:lnTo>
                    <a:pt x="406" y="90"/>
                  </a:lnTo>
                  <a:lnTo>
                    <a:pt x="398" y="86"/>
                  </a:lnTo>
                  <a:lnTo>
                    <a:pt x="398" y="86"/>
                  </a:lnTo>
                  <a:lnTo>
                    <a:pt x="386" y="80"/>
                  </a:lnTo>
                  <a:lnTo>
                    <a:pt x="380" y="76"/>
                  </a:lnTo>
                  <a:lnTo>
                    <a:pt x="374" y="74"/>
                  </a:lnTo>
                  <a:lnTo>
                    <a:pt x="374" y="74"/>
                  </a:lnTo>
                  <a:lnTo>
                    <a:pt x="372" y="74"/>
                  </a:lnTo>
                  <a:lnTo>
                    <a:pt x="372" y="74"/>
                  </a:lnTo>
                  <a:lnTo>
                    <a:pt x="368" y="74"/>
                  </a:lnTo>
                  <a:lnTo>
                    <a:pt x="368" y="74"/>
                  </a:lnTo>
                  <a:lnTo>
                    <a:pt x="362" y="74"/>
                  </a:lnTo>
                  <a:lnTo>
                    <a:pt x="362" y="74"/>
                  </a:lnTo>
                  <a:lnTo>
                    <a:pt x="360" y="74"/>
                  </a:lnTo>
                  <a:lnTo>
                    <a:pt x="360" y="74"/>
                  </a:lnTo>
                  <a:lnTo>
                    <a:pt x="350" y="74"/>
                  </a:lnTo>
                  <a:lnTo>
                    <a:pt x="350" y="74"/>
                  </a:lnTo>
                  <a:lnTo>
                    <a:pt x="346" y="74"/>
                  </a:lnTo>
                  <a:lnTo>
                    <a:pt x="346" y="74"/>
                  </a:lnTo>
                  <a:lnTo>
                    <a:pt x="332" y="76"/>
                  </a:lnTo>
                  <a:lnTo>
                    <a:pt x="332" y="76"/>
                  </a:lnTo>
                  <a:lnTo>
                    <a:pt x="324" y="74"/>
                  </a:lnTo>
                  <a:lnTo>
                    <a:pt x="318" y="70"/>
                  </a:lnTo>
                  <a:lnTo>
                    <a:pt x="318" y="70"/>
                  </a:lnTo>
                  <a:lnTo>
                    <a:pt x="316" y="66"/>
                  </a:lnTo>
                  <a:lnTo>
                    <a:pt x="314" y="64"/>
                  </a:lnTo>
                  <a:lnTo>
                    <a:pt x="310" y="62"/>
                  </a:lnTo>
                  <a:lnTo>
                    <a:pt x="310" y="62"/>
                  </a:lnTo>
                  <a:lnTo>
                    <a:pt x="304" y="60"/>
                  </a:lnTo>
                  <a:lnTo>
                    <a:pt x="296" y="56"/>
                  </a:lnTo>
                  <a:lnTo>
                    <a:pt x="296" y="56"/>
                  </a:lnTo>
                  <a:lnTo>
                    <a:pt x="290" y="52"/>
                  </a:lnTo>
                  <a:lnTo>
                    <a:pt x="284" y="46"/>
                  </a:lnTo>
                  <a:lnTo>
                    <a:pt x="284" y="46"/>
                  </a:lnTo>
                  <a:lnTo>
                    <a:pt x="274" y="44"/>
                  </a:lnTo>
                  <a:lnTo>
                    <a:pt x="270" y="42"/>
                  </a:lnTo>
                  <a:lnTo>
                    <a:pt x="266" y="40"/>
                  </a:lnTo>
                  <a:lnTo>
                    <a:pt x="266" y="40"/>
                  </a:lnTo>
                  <a:lnTo>
                    <a:pt x="254" y="30"/>
                  </a:lnTo>
                  <a:lnTo>
                    <a:pt x="254" y="30"/>
                  </a:lnTo>
                  <a:lnTo>
                    <a:pt x="238" y="24"/>
                  </a:lnTo>
                  <a:lnTo>
                    <a:pt x="228" y="20"/>
                  </a:lnTo>
                  <a:lnTo>
                    <a:pt x="222" y="20"/>
                  </a:lnTo>
                  <a:lnTo>
                    <a:pt x="222" y="20"/>
                  </a:lnTo>
                  <a:lnTo>
                    <a:pt x="220" y="20"/>
                  </a:lnTo>
                  <a:lnTo>
                    <a:pt x="220" y="20"/>
                  </a:lnTo>
                  <a:lnTo>
                    <a:pt x="212" y="22"/>
                  </a:lnTo>
                  <a:lnTo>
                    <a:pt x="206" y="26"/>
                  </a:lnTo>
                  <a:lnTo>
                    <a:pt x="206" y="26"/>
                  </a:lnTo>
                  <a:lnTo>
                    <a:pt x="202" y="26"/>
                  </a:lnTo>
                  <a:lnTo>
                    <a:pt x="202" y="26"/>
                  </a:lnTo>
                  <a:lnTo>
                    <a:pt x="196" y="26"/>
                  </a:lnTo>
                  <a:lnTo>
                    <a:pt x="196" y="26"/>
                  </a:lnTo>
                  <a:lnTo>
                    <a:pt x="192" y="24"/>
                  </a:lnTo>
                  <a:lnTo>
                    <a:pt x="188" y="22"/>
                  </a:lnTo>
                  <a:lnTo>
                    <a:pt x="188" y="22"/>
                  </a:lnTo>
                  <a:lnTo>
                    <a:pt x="182" y="20"/>
                  </a:lnTo>
                  <a:lnTo>
                    <a:pt x="182" y="20"/>
                  </a:lnTo>
                  <a:lnTo>
                    <a:pt x="180" y="20"/>
                  </a:lnTo>
                  <a:lnTo>
                    <a:pt x="180" y="20"/>
                  </a:lnTo>
                  <a:lnTo>
                    <a:pt x="176" y="22"/>
                  </a:lnTo>
                  <a:lnTo>
                    <a:pt x="174" y="26"/>
                  </a:lnTo>
                  <a:lnTo>
                    <a:pt x="174" y="26"/>
                  </a:lnTo>
                  <a:lnTo>
                    <a:pt x="172" y="26"/>
                  </a:lnTo>
                  <a:lnTo>
                    <a:pt x="172" y="26"/>
                  </a:lnTo>
                  <a:lnTo>
                    <a:pt x="170" y="24"/>
                  </a:lnTo>
                  <a:lnTo>
                    <a:pt x="166" y="22"/>
                  </a:lnTo>
                  <a:lnTo>
                    <a:pt x="162" y="18"/>
                  </a:lnTo>
                  <a:lnTo>
                    <a:pt x="162" y="18"/>
                  </a:lnTo>
                  <a:lnTo>
                    <a:pt x="152" y="10"/>
                  </a:lnTo>
                  <a:lnTo>
                    <a:pt x="148" y="8"/>
                  </a:lnTo>
                  <a:lnTo>
                    <a:pt x="140" y="6"/>
                  </a:lnTo>
                  <a:lnTo>
                    <a:pt x="140" y="6"/>
                  </a:lnTo>
                  <a:lnTo>
                    <a:pt x="138" y="8"/>
                  </a:lnTo>
                  <a:lnTo>
                    <a:pt x="138" y="8"/>
                  </a:lnTo>
                  <a:lnTo>
                    <a:pt x="132" y="10"/>
                  </a:lnTo>
                  <a:lnTo>
                    <a:pt x="128" y="14"/>
                  </a:lnTo>
                  <a:lnTo>
                    <a:pt x="128" y="14"/>
                  </a:lnTo>
                  <a:lnTo>
                    <a:pt x="122" y="16"/>
                  </a:lnTo>
                  <a:lnTo>
                    <a:pt x="116" y="18"/>
                  </a:lnTo>
                  <a:lnTo>
                    <a:pt x="116" y="18"/>
                  </a:lnTo>
                  <a:lnTo>
                    <a:pt x="116" y="22"/>
                  </a:lnTo>
                  <a:lnTo>
                    <a:pt x="112" y="26"/>
                  </a:lnTo>
                  <a:lnTo>
                    <a:pt x="112" y="26"/>
                  </a:lnTo>
                  <a:lnTo>
                    <a:pt x="108" y="24"/>
                  </a:lnTo>
                  <a:lnTo>
                    <a:pt x="106" y="20"/>
                  </a:lnTo>
                  <a:lnTo>
                    <a:pt x="106" y="18"/>
                  </a:lnTo>
                  <a:lnTo>
                    <a:pt x="108" y="14"/>
                  </a:lnTo>
                  <a:lnTo>
                    <a:pt x="112" y="8"/>
                  </a:lnTo>
                  <a:lnTo>
                    <a:pt x="112" y="4"/>
                  </a:lnTo>
                  <a:lnTo>
                    <a:pt x="110" y="2"/>
                  </a:lnTo>
                  <a:lnTo>
                    <a:pt x="110" y="2"/>
                  </a:lnTo>
                  <a:lnTo>
                    <a:pt x="104"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82" name="Freeform 167"/>
            <p:cNvSpPr>
              <a:spLocks/>
            </p:cNvSpPr>
            <p:nvPr/>
          </p:nvSpPr>
          <p:spPr bwMode="auto">
            <a:xfrm>
              <a:off x="4520" y="2342"/>
              <a:ext cx="682" cy="904"/>
            </a:xfrm>
            <a:custGeom>
              <a:avLst/>
              <a:gdLst>
                <a:gd name="T0" fmla="*/ 68 w 682"/>
                <a:gd name="T1" fmla="*/ 18 h 904"/>
                <a:gd name="T2" fmla="*/ 38 w 682"/>
                <a:gd name="T3" fmla="*/ 42 h 904"/>
                <a:gd name="T4" fmla="*/ 24 w 682"/>
                <a:gd name="T5" fmla="*/ 38 h 904"/>
                <a:gd name="T6" fmla="*/ 24 w 682"/>
                <a:gd name="T7" fmla="*/ 52 h 904"/>
                <a:gd name="T8" fmla="*/ 44 w 682"/>
                <a:gd name="T9" fmla="*/ 104 h 904"/>
                <a:gd name="T10" fmla="*/ 2 w 682"/>
                <a:gd name="T11" fmla="*/ 166 h 904"/>
                <a:gd name="T12" fmla="*/ 24 w 682"/>
                <a:gd name="T13" fmla="*/ 172 h 904"/>
                <a:gd name="T14" fmla="*/ 22 w 682"/>
                <a:gd name="T15" fmla="*/ 216 h 904"/>
                <a:gd name="T16" fmla="*/ 58 w 682"/>
                <a:gd name="T17" fmla="*/ 248 h 904"/>
                <a:gd name="T18" fmla="*/ 120 w 682"/>
                <a:gd name="T19" fmla="*/ 324 h 904"/>
                <a:gd name="T20" fmla="*/ 212 w 682"/>
                <a:gd name="T21" fmla="*/ 394 h 904"/>
                <a:gd name="T22" fmla="*/ 210 w 682"/>
                <a:gd name="T23" fmla="*/ 474 h 904"/>
                <a:gd name="T24" fmla="*/ 216 w 682"/>
                <a:gd name="T25" fmla="*/ 576 h 904"/>
                <a:gd name="T26" fmla="*/ 208 w 682"/>
                <a:gd name="T27" fmla="*/ 664 h 904"/>
                <a:gd name="T28" fmla="*/ 214 w 682"/>
                <a:gd name="T29" fmla="*/ 730 h 904"/>
                <a:gd name="T30" fmla="*/ 226 w 682"/>
                <a:gd name="T31" fmla="*/ 696 h 904"/>
                <a:gd name="T32" fmla="*/ 240 w 682"/>
                <a:gd name="T33" fmla="*/ 752 h 904"/>
                <a:gd name="T34" fmla="*/ 220 w 682"/>
                <a:gd name="T35" fmla="*/ 778 h 904"/>
                <a:gd name="T36" fmla="*/ 224 w 682"/>
                <a:gd name="T37" fmla="*/ 798 h 904"/>
                <a:gd name="T38" fmla="*/ 226 w 682"/>
                <a:gd name="T39" fmla="*/ 818 h 904"/>
                <a:gd name="T40" fmla="*/ 210 w 682"/>
                <a:gd name="T41" fmla="*/ 834 h 904"/>
                <a:gd name="T42" fmla="*/ 230 w 682"/>
                <a:gd name="T43" fmla="*/ 856 h 904"/>
                <a:gd name="T44" fmla="*/ 268 w 682"/>
                <a:gd name="T45" fmla="*/ 882 h 904"/>
                <a:gd name="T46" fmla="*/ 300 w 682"/>
                <a:gd name="T47" fmla="*/ 904 h 904"/>
                <a:gd name="T48" fmla="*/ 332 w 682"/>
                <a:gd name="T49" fmla="*/ 886 h 904"/>
                <a:gd name="T50" fmla="*/ 338 w 682"/>
                <a:gd name="T51" fmla="*/ 846 h 904"/>
                <a:gd name="T52" fmla="*/ 352 w 682"/>
                <a:gd name="T53" fmla="*/ 818 h 904"/>
                <a:gd name="T54" fmla="*/ 342 w 682"/>
                <a:gd name="T55" fmla="*/ 788 h 904"/>
                <a:gd name="T56" fmla="*/ 342 w 682"/>
                <a:gd name="T57" fmla="*/ 762 h 904"/>
                <a:gd name="T58" fmla="*/ 360 w 682"/>
                <a:gd name="T59" fmla="*/ 728 h 904"/>
                <a:gd name="T60" fmla="*/ 352 w 682"/>
                <a:gd name="T61" fmla="*/ 702 h 904"/>
                <a:gd name="T62" fmla="*/ 374 w 682"/>
                <a:gd name="T63" fmla="*/ 694 h 904"/>
                <a:gd name="T64" fmla="*/ 394 w 682"/>
                <a:gd name="T65" fmla="*/ 664 h 904"/>
                <a:gd name="T66" fmla="*/ 404 w 682"/>
                <a:gd name="T67" fmla="*/ 654 h 904"/>
                <a:gd name="T68" fmla="*/ 454 w 682"/>
                <a:gd name="T69" fmla="*/ 644 h 904"/>
                <a:gd name="T70" fmla="*/ 458 w 682"/>
                <a:gd name="T71" fmla="*/ 612 h 904"/>
                <a:gd name="T72" fmla="*/ 466 w 682"/>
                <a:gd name="T73" fmla="*/ 594 h 904"/>
                <a:gd name="T74" fmla="*/ 510 w 682"/>
                <a:gd name="T75" fmla="*/ 560 h 904"/>
                <a:gd name="T76" fmla="*/ 540 w 682"/>
                <a:gd name="T77" fmla="*/ 518 h 904"/>
                <a:gd name="T78" fmla="*/ 578 w 682"/>
                <a:gd name="T79" fmla="*/ 432 h 904"/>
                <a:gd name="T80" fmla="*/ 648 w 682"/>
                <a:gd name="T81" fmla="*/ 406 h 904"/>
                <a:gd name="T82" fmla="*/ 652 w 682"/>
                <a:gd name="T83" fmla="*/ 348 h 904"/>
                <a:gd name="T84" fmla="*/ 674 w 682"/>
                <a:gd name="T85" fmla="*/ 256 h 904"/>
                <a:gd name="T86" fmla="*/ 662 w 682"/>
                <a:gd name="T87" fmla="*/ 204 h 904"/>
                <a:gd name="T88" fmla="*/ 568 w 682"/>
                <a:gd name="T89" fmla="*/ 170 h 904"/>
                <a:gd name="T90" fmla="*/ 538 w 682"/>
                <a:gd name="T91" fmla="*/ 166 h 904"/>
                <a:gd name="T92" fmla="*/ 516 w 682"/>
                <a:gd name="T93" fmla="*/ 168 h 904"/>
                <a:gd name="T94" fmla="*/ 480 w 682"/>
                <a:gd name="T95" fmla="*/ 150 h 904"/>
                <a:gd name="T96" fmla="*/ 442 w 682"/>
                <a:gd name="T97" fmla="*/ 140 h 904"/>
                <a:gd name="T98" fmla="*/ 422 w 682"/>
                <a:gd name="T99" fmla="*/ 140 h 904"/>
                <a:gd name="T100" fmla="*/ 418 w 682"/>
                <a:gd name="T101" fmla="*/ 104 h 904"/>
                <a:gd name="T102" fmla="*/ 372 w 682"/>
                <a:gd name="T103" fmla="*/ 74 h 904"/>
                <a:gd name="T104" fmla="*/ 346 w 682"/>
                <a:gd name="T105" fmla="*/ 74 h 904"/>
                <a:gd name="T106" fmla="*/ 296 w 682"/>
                <a:gd name="T107" fmla="*/ 56 h 904"/>
                <a:gd name="T108" fmla="*/ 238 w 682"/>
                <a:gd name="T109" fmla="*/ 24 h 904"/>
                <a:gd name="T110" fmla="*/ 196 w 682"/>
                <a:gd name="T111" fmla="*/ 26 h 904"/>
                <a:gd name="T112" fmla="*/ 174 w 682"/>
                <a:gd name="T113" fmla="*/ 26 h 904"/>
                <a:gd name="T114" fmla="*/ 138 w 682"/>
                <a:gd name="T115" fmla="*/ 8 h 904"/>
                <a:gd name="T116" fmla="*/ 108 w 682"/>
                <a:gd name="T117" fmla="*/ 24 h 9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82" h="904">
                  <a:moveTo>
                    <a:pt x="104" y="0"/>
                  </a:moveTo>
                  <a:lnTo>
                    <a:pt x="104" y="0"/>
                  </a:lnTo>
                  <a:lnTo>
                    <a:pt x="100" y="2"/>
                  </a:lnTo>
                  <a:lnTo>
                    <a:pt x="94" y="6"/>
                  </a:lnTo>
                  <a:lnTo>
                    <a:pt x="84" y="14"/>
                  </a:lnTo>
                  <a:lnTo>
                    <a:pt x="84" y="14"/>
                  </a:lnTo>
                  <a:lnTo>
                    <a:pt x="76" y="14"/>
                  </a:lnTo>
                  <a:lnTo>
                    <a:pt x="76" y="14"/>
                  </a:lnTo>
                  <a:lnTo>
                    <a:pt x="70" y="16"/>
                  </a:lnTo>
                  <a:lnTo>
                    <a:pt x="68" y="18"/>
                  </a:lnTo>
                  <a:lnTo>
                    <a:pt x="68" y="18"/>
                  </a:lnTo>
                  <a:lnTo>
                    <a:pt x="60" y="26"/>
                  </a:lnTo>
                  <a:lnTo>
                    <a:pt x="60" y="26"/>
                  </a:lnTo>
                  <a:lnTo>
                    <a:pt x="56" y="32"/>
                  </a:lnTo>
                  <a:lnTo>
                    <a:pt x="54" y="38"/>
                  </a:lnTo>
                  <a:lnTo>
                    <a:pt x="52" y="42"/>
                  </a:lnTo>
                  <a:lnTo>
                    <a:pt x="48" y="42"/>
                  </a:lnTo>
                  <a:lnTo>
                    <a:pt x="44" y="44"/>
                  </a:lnTo>
                  <a:lnTo>
                    <a:pt x="44" y="44"/>
                  </a:lnTo>
                  <a:lnTo>
                    <a:pt x="42" y="44"/>
                  </a:lnTo>
                  <a:lnTo>
                    <a:pt x="42" y="44"/>
                  </a:lnTo>
                  <a:lnTo>
                    <a:pt x="38" y="42"/>
                  </a:lnTo>
                  <a:lnTo>
                    <a:pt x="34" y="40"/>
                  </a:lnTo>
                  <a:lnTo>
                    <a:pt x="28" y="36"/>
                  </a:lnTo>
                  <a:lnTo>
                    <a:pt x="22" y="32"/>
                  </a:lnTo>
                  <a:lnTo>
                    <a:pt x="20" y="30"/>
                  </a:lnTo>
                  <a:lnTo>
                    <a:pt x="14" y="30"/>
                  </a:lnTo>
                  <a:lnTo>
                    <a:pt x="14" y="30"/>
                  </a:lnTo>
                  <a:lnTo>
                    <a:pt x="12" y="30"/>
                  </a:lnTo>
                  <a:lnTo>
                    <a:pt x="12" y="30"/>
                  </a:lnTo>
                  <a:lnTo>
                    <a:pt x="20" y="34"/>
                  </a:lnTo>
                  <a:lnTo>
                    <a:pt x="24" y="38"/>
                  </a:lnTo>
                  <a:lnTo>
                    <a:pt x="24" y="38"/>
                  </a:lnTo>
                  <a:lnTo>
                    <a:pt x="24" y="38"/>
                  </a:lnTo>
                  <a:lnTo>
                    <a:pt x="24" y="38"/>
                  </a:lnTo>
                  <a:lnTo>
                    <a:pt x="24" y="38"/>
                  </a:lnTo>
                  <a:lnTo>
                    <a:pt x="10" y="40"/>
                  </a:lnTo>
                  <a:lnTo>
                    <a:pt x="10" y="40"/>
                  </a:lnTo>
                  <a:lnTo>
                    <a:pt x="16" y="42"/>
                  </a:lnTo>
                  <a:lnTo>
                    <a:pt x="16" y="42"/>
                  </a:lnTo>
                  <a:lnTo>
                    <a:pt x="20" y="48"/>
                  </a:lnTo>
                  <a:lnTo>
                    <a:pt x="22" y="50"/>
                  </a:lnTo>
                  <a:lnTo>
                    <a:pt x="24" y="52"/>
                  </a:lnTo>
                  <a:lnTo>
                    <a:pt x="24" y="52"/>
                  </a:lnTo>
                  <a:lnTo>
                    <a:pt x="34" y="56"/>
                  </a:lnTo>
                  <a:lnTo>
                    <a:pt x="36" y="58"/>
                  </a:lnTo>
                  <a:lnTo>
                    <a:pt x="40" y="62"/>
                  </a:lnTo>
                  <a:lnTo>
                    <a:pt x="40" y="62"/>
                  </a:lnTo>
                  <a:lnTo>
                    <a:pt x="42" y="68"/>
                  </a:lnTo>
                  <a:lnTo>
                    <a:pt x="42" y="76"/>
                  </a:lnTo>
                  <a:lnTo>
                    <a:pt x="42" y="76"/>
                  </a:lnTo>
                  <a:lnTo>
                    <a:pt x="44" y="90"/>
                  </a:lnTo>
                  <a:lnTo>
                    <a:pt x="44" y="96"/>
                  </a:lnTo>
                  <a:lnTo>
                    <a:pt x="44" y="104"/>
                  </a:lnTo>
                  <a:lnTo>
                    <a:pt x="44" y="104"/>
                  </a:lnTo>
                  <a:lnTo>
                    <a:pt x="40" y="110"/>
                  </a:lnTo>
                  <a:lnTo>
                    <a:pt x="34" y="116"/>
                  </a:lnTo>
                  <a:lnTo>
                    <a:pt x="20" y="126"/>
                  </a:lnTo>
                  <a:lnTo>
                    <a:pt x="20" y="126"/>
                  </a:lnTo>
                  <a:lnTo>
                    <a:pt x="10" y="138"/>
                  </a:lnTo>
                  <a:lnTo>
                    <a:pt x="4" y="146"/>
                  </a:lnTo>
                  <a:lnTo>
                    <a:pt x="2" y="152"/>
                  </a:lnTo>
                  <a:lnTo>
                    <a:pt x="2" y="152"/>
                  </a:lnTo>
                  <a:lnTo>
                    <a:pt x="0" y="160"/>
                  </a:lnTo>
                  <a:lnTo>
                    <a:pt x="0" y="164"/>
                  </a:lnTo>
                  <a:lnTo>
                    <a:pt x="2" y="166"/>
                  </a:lnTo>
                  <a:lnTo>
                    <a:pt x="2" y="166"/>
                  </a:lnTo>
                  <a:lnTo>
                    <a:pt x="6" y="168"/>
                  </a:lnTo>
                  <a:lnTo>
                    <a:pt x="8" y="170"/>
                  </a:lnTo>
                  <a:lnTo>
                    <a:pt x="8" y="170"/>
                  </a:lnTo>
                  <a:lnTo>
                    <a:pt x="12" y="170"/>
                  </a:lnTo>
                  <a:lnTo>
                    <a:pt x="12" y="170"/>
                  </a:lnTo>
                  <a:lnTo>
                    <a:pt x="16" y="168"/>
                  </a:lnTo>
                  <a:lnTo>
                    <a:pt x="16" y="168"/>
                  </a:lnTo>
                  <a:lnTo>
                    <a:pt x="20" y="170"/>
                  </a:lnTo>
                  <a:lnTo>
                    <a:pt x="20" y="170"/>
                  </a:lnTo>
                  <a:lnTo>
                    <a:pt x="24" y="172"/>
                  </a:lnTo>
                  <a:lnTo>
                    <a:pt x="24" y="174"/>
                  </a:lnTo>
                  <a:lnTo>
                    <a:pt x="16" y="180"/>
                  </a:lnTo>
                  <a:lnTo>
                    <a:pt x="8" y="186"/>
                  </a:lnTo>
                  <a:lnTo>
                    <a:pt x="4" y="190"/>
                  </a:lnTo>
                  <a:lnTo>
                    <a:pt x="4" y="192"/>
                  </a:lnTo>
                  <a:lnTo>
                    <a:pt x="4" y="192"/>
                  </a:lnTo>
                  <a:lnTo>
                    <a:pt x="6" y="198"/>
                  </a:lnTo>
                  <a:lnTo>
                    <a:pt x="12" y="204"/>
                  </a:lnTo>
                  <a:lnTo>
                    <a:pt x="12" y="204"/>
                  </a:lnTo>
                  <a:lnTo>
                    <a:pt x="16" y="210"/>
                  </a:lnTo>
                  <a:lnTo>
                    <a:pt x="22" y="216"/>
                  </a:lnTo>
                  <a:lnTo>
                    <a:pt x="22" y="216"/>
                  </a:lnTo>
                  <a:lnTo>
                    <a:pt x="28" y="220"/>
                  </a:lnTo>
                  <a:lnTo>
                    <a:pt x="36" y="224"/>
                  </a:lnTo>
                  <a:lnTo>
                    <a:pt x="36" y="224"/>
                  </a:lnTo>
                  <a:lnTo>
                    <a:pt x="40" y="226"/>
                  </a:lnTo>
                  <a:lnTo>
                    <a:pt x="42" y="230"/>
                  </a:lnTo>
                  <a:lnTo>
                    <a:pt x="46" y="236"/>
                  </a:lnTo>
                  <a:lnTo>
                    <a:pt x="46" y="236"/>
                  </a:lnTo>
                  <a:lnTo>
                    <a:pt x="52" y="242"/>
                  </a:lnTo>
                  <a:lnTo>
                    <a:pt x="58" y="248"/>
                  </a:lnTo>
                  <a:lnTo>
                    <a:pt x="58" y="248"/>
                  </a:lnTo>
                  <a:lnTo>
                    <a:pt x="62" y="256"/>
                  </a:lnTo>
                  <a:lnTo>
                    <a:pt x="68" y="262"/>
                  </a:lnTo>
                  <a:lnTo>
                    <a:pt x="68" y="262"/>
                  </a:lnTo>
                  <a:lnTo>
                    <a:pt x="94" y="290"/>
                  </a:lnTo>
                  <a:lnTo>
                    <a:pt x="94" y="290"/>
                  </a:lnTo>
                  <a:lnTo>
                    <a:pt x="98" y="296"/>
                  </a:lnTo>
                  <a:lnTo>
                    <a:pt x="102" y="304"/>
                  </a:lnTo>
                  <a:lnTo>
                    <a:pt x="106" y="310"/>
                  </a:lnTo>
                  <a:lnTo>
                    <a:pt x="110" y="316"/>
                  </a:lnTo>
                  <a:lnTo>
                    <a:pt x="110" y="316"/>
                  </a:lnTo>
                  <a:lnTo>
                    <a:pt x="120" y="324"/>
                  </a:lnTo>
                  <a:lnTo>
                    <a:pt x="130" y="332"/>
                  </a:lnTo>
                  <a:lnTo>
                    <a:pt x="154" y="344"/>
                  </a:lnTo>
                  <a:lnTo>
                    <a:pt x="154" y="344"/>
                  </a:lnTo>
                  <a:lnTo>
                    <a:pt x="176" y="352"/>
                  </a:lnTo>
                  <a:lnTo>
                    <a:pt x="188" y="356"/>
                  </a:lnTo>
                  <a:lnTo>
                    <a:pt x="198" y="362"/>
                  </a:lnTo>
                  <a:lnTo>
                    <a:pt x="198" y="362"/>
                  </a:lnTo>
                  <a:lnTo>
                    <a:pt x="204" y="370"/>
                  </a:lnTo>
                  <a:lnTo>
                    <a:pt x="208" y="378"/>
                  </a:lnTo>
                  <a:lnTo>
                    <a:pt x="210" y="386"/>
                  </a:lnTo>
                  <a:lnTo>
                    <a:pt x="212" y="394"/>
                  </a:lnTo>
                  <a:lnTo>
                    <a:pt x="212" y="394"/>
                  </a:lnTo>
                  <a:lnTo>
                    <a:pt x="210" y="410"/>
                  </a:lnTo>
                  <a:lnTo>
                    <a:pt x="210" y="410"/>
                  </a:lnTo>
                  <a:lnTo>
                    <a:pt x="212" y="418"/>
                  </a:lnTo>
                  <a:lnTo>
                    <a:pt x="212" y="428"/>
                  </a:lnTo>
                  <a:lnTo>
                    <a:pt x="212" y="428"/>
                  </a:lnTo>
                  <a:lnTo>
                    <a:pt x="208" y="442"/>
                  </a:lnTo>
                  <a:lnTo>
                    <a:pt x="208" y="448"/>
                  </a:lnTo>
                  <a:lnTo>
                    <a:pt x="208" y="456"/>
                  </a:lnTo>
                  <a:lnTo>
                    <a:pt x="208" y="456"/>
                  </a:lnTo>
                  <a:lnTo>
                    <a:pt x="210" y="474"/>
                  </a:lnTo>
                  <a:lnTo>
                    <a:pt x="210" y="482"/>
                  </a:lnTo>
                  <a:lnTo>
                    <a:pt x="208" y="490"/>
                  </a:lnTo>
                  <a:lnTo>
                    <a:pt x="208" y="490"/>
                  </a:lnTo>
                  <a:lnTo>
                    <a:pt x="206" y="504"/>
                  </a:lnTo>
                  <a:lnTo>
                    <a:pt x="206" y="510"/>
                  </a:lnTo>
                  <a:lnTo>
                    <a:pt x="206" y="518"/>
                  </a:lnTo>
                  <a:lnTo>
                    <a:pt x="206" y="518"/>
                  </a:lnTo>
                  <a:lnTo>
                    <a:pt x="214" y="552"/>
                  </a:lnTo>
                  <a:lnTo>
                    <a:pt x="214" y="552"/>
                  </a:lnTo>
                  <a:lnTo>
                    <a:pt x="216" y="568"/>
                  </a:lnTo>
                  <a:lnTo>
                    <a:pt x="216" y="576"/>
                  </a:lnTo>
                  <a:lnTo>
                    <a:pt x="214" y="584"/>
                  </a:lnTo>
                  <a:lnTo>
                    <a:pt x="214" y="584"/>
                  </a:lnTo>
                  <a:lnTo>
                    <a:pt x="210" y="594"/>
                  </a:lnTo>
                  <a:lnTo>
                    <a:pt x="208" y="604"/>
                  </a:lnTo>
                  <a:lnTo>
                    <a:pt x="208" y="604"/>
                  </a:lnTo>
                  <a:lnTo>
                    <a:pt x="204" y="614"/>
                  </a:lnTo>
                  <a:lnTo>
                    <a:pt x="200" y="622"/>
                  </a:lnTo>
                  <a:lnTo>
                    <a:pt x="200" y="622"/>
                  </a:lnTo>
                  <a:lnTo>
                    <a:pt x="198" y="634"/>
                  </a:lnTo>
                  <a:lnTo>
                    <a:pt x="202" y="644"/>
                  </a:lnTo>
                  <a:lnTo>
                    <a:pt x="208" y="664"/>
                  </a:lnTo>
                  <a:lnTo>
                    <a:pt x="208" y="664"/>
                  </a:lnTo>
                  <a:lnTo>
                    <a:pt x="210" y="672"/>
                  </a:lnTo>
                  <a:lnTo>
                    <a:pt x="208" y="678"/>
                  </a:lnTo>
                  <a:lnTo>
                    <a:pt x="206" y="692"/>
                  </a:lnTo>
                  <a:lnTo>
                    <a:pt x="206" y="692"/>
                  </a:lnTo>
                  <a:lnTo>
                    <a:pt x="204" y="700"/>
                  </a:lnTo>
                  <a:lnTo>
                    <a:pt x="204" y="714"/>
                  </a:lnTo>
                  <a:lnTo>
                    <a:pt x="204" y="720"/>
                  </a:lnTo>
                  <a:lnTo>
                    <a:pt x="206" y="726"/>
                  </a:lnTo>
                  <a:lnTo>
                    <a:pt x="208" y="730"/>
                  </a:lnTo>
                  <a:lnTo>
                    <a:pt x="214" y="730"/>
                  </a:lnTo>
                  <a:lnTo>
                    <a:pt x="214" y="730"/>
                  </a:lnTo>
                  <a:lnTo>
                    <a:pt x="214" y="730"/>
                  </a:lnTo>
                  <a:lnTo>
                    <a:pt x="214" y="730"/>
                  </a:lnTo>
                  <a:lnTo>
                    <a:pt x="218" y="730"/>
                  </a:lnTo>
                  <a:lnTo>
                    <a:pt x="220" y="726"/>
                  </a:lnTo>
                  <a:lnTo>
                    <a:pt x="220" y="716"/>
                  </a:lnTo>
                  <a:lnTo>
                    <a:pt x="220" y="716"/>
                  </a:lnTo>
                  <a:lnTo>
                    <a:pt x="220" y="712"/>
                  </a:lnTo>
                  <a:lnTo>
                    <a:pt x="220" y="706"/>
                  </a:lnTo>
                  <a:lnTo>
                    <a:pt x="222" y="700"/>
                  </a:lnTo>
                  <a:lnTo>
                    <a:pt x="226" y="696"/>
                  </a:lnTo>
                  <a:lnTo>
                    <a:pt x="226" y="696"/>
                  </a:lnTo>
                  <a:lnTo>
                    <a:pt x="232" y="722"/>
                  </a:lnTo>
                  <a:lnTo>
                    <a:pt x="232" y="722"/>
                  </a:lnTo>
                  <a:lnTo>
                    <a:pt x="232" y="728"/>
                  </a:lnTo>
                  <a:lnTo>
                    <a:pt x="234" y="734"/>
                  </a:lnTo>
                  <a:lnTo>
                    <a:pt x="234" y="734"/>
                  </a:lnTo>
                  <a:lnTo>
                    <a:pt x="238" y="740"/>
                  </a:lnTo>
                  <a:lnTo>
                    <a:pt x="242" y="746"/>
                  </a:lnTo>
                  <a:lnTo>
                    <a:pt x="242" y="746"/>
                  </a:lnTo>
                  <a:lnTo>
                    <a:pt x="242" y="750"/>
                  </a:lnTo>
                  <a:lnTo>
                    <a:pt x="240" y="752"/>
                  </a:lnTo>
                  <a:lnTo>
                    <a:pt x="240" y="752"/>
                  </a:lnTo>
                  <a:lnTo>
                    <a:pt x="236" y="758"/>
                  </a:lnTo>
                  <a:lnTo>
                    <a:pt x="236" y="762"/>
                  </a:lnTo>
                  <a:lnTo>
                    <a:pt x="236" y="762"/>
                  </a:lnTo>
                  <a:lnTo>
                    <a:pt x="234" y="766"/>
                  </a:lnTo>
                  <a:lnTo>
                    <a:pt x="232" y="770"/>
                  </a:lnTo>
                  <a:lnTo>
                    <a:pt x="232" y="770"/>
                  </a:lnTo>
                  <a:lnTo>
                    <a:pt x="228" y="774"/>
                  </a:lnTo>
                  <a:lnTo>
                    <a:pt x="226" y="780"/>
                  </a:lnTo>
                  <a:lnTo>
                    <a:pt x="226" y="780"/>
                  </a:lnTo>
                  <a:lnTo>
                    <a:pt x="220" y="778"/>
                  </a:lnTo>
                  <a:lnTo>
                    <a:pt x="218" y="776"/>
                  </a:lnTo>
                  <a:lnTo>
                    <a:pt x="218" y="776"/>
                  </a:lnTo>
                  <a:lnTo>
                    <a:pt x="216" y="776"/>
                  </a:lnTo>
                  <a:lnTo>
                    <a:pt x="214" y="780"/>
                  </a:lnTo>
                  <a:lnTo>
                    <a:pt x="214" y="780"/>
                  </a:lnTo>
                  <a:lnTo>
                    <a:pt x="212" y="786"/>
                  </a:lnTo>
                  <a:lnTo>
                    <a:pt x="214" y="790"/>
                  </a:lnTo>
                  <a:lnTo>
                    <a:pt x="214" y="794"/>
                  </a:lnTo>
                  <a:lnTo>
                    <a:pt x="214" y="794"/>
                  </a:lnTo>
                  <a:lnTo>
                    <a:pt x="220" y="796"/>
                  </a:lnTo>
                  <a:lnTo>
                    <a:pt x="224" y="798"/>
                  </a:lnTo>
                  <a:lnTo>
                    <a:pt x="224" y="798"/>
                  </a:lnTo>
                  <a:lnTo>
                    <a:pt x="226" y="800"/>
                  </a:lnTo>
                  <a:lnTo>
                    <a:pt x="226" y="802"/>
                  </a:lnTo>
                  <a:lnTo>
                    <a:pt x="226" y="806"/>
                  </a:lnTo>
                  <a:lnTo>
                    <a:pt x="226" y="806"/>
                  </a:lnTo>
                  <a:lnTo>
                    <a:pt x="232" y="812"/>
                  </a:lnTo>
                  <a:lnTo>
                    <a:pt x="234" y="816"/>
                  </a:lnTo>
                  <a:lnTo>
                    <a:pt x="230" y="818"/>
                  </a:lnTo>
                  <a:lnTo>
                    <a:pt x="230" y="818"/>
                  </a:lnTo>
                  <a:lnTo>
                    <a:pt x="226" y="818"/>
                  </a:lnTo>
                  <a:lnTo>
                    <a:pt x="226" y="818"/>
                  </a:lnTo>
                  <a:lnTo>
                    <a:pt x="220" y="818"/>
                  </a:lnTo>
                  <a:lnTo>
                    <a:pt x="220" y="818"/>
                  </a:lnTo>
                  <a:lnTo>
                    <a:pt x="214" y="816"/>
                  </a:lnTo>
                  <a:lnTo>
                    <a:pt x="214" y="816"/>
                  </a:lnTo>
                  <a:lnTo>
                    <a:pt x="210" y="818"/>
                  </a:lnTo>
                  <a:lnTo>
                    <a:pt x="210" y="818"/>
                  </a:lnTo>
                  <a:lnTo>
                    <a:pt x="206" y="820"/>
                  </a:lnTo>
                  <a:lnTo>
                    <a:pt x="206" y="826"/>
                  </a:lnTo>
                  <a:lnTo>
                    <a:pt x="208" y="830"/>
                  </a:lnTo>
                  <a:lnTo>
                    <a:pt x="210" y="834"/>
                  </a:lnTo>
                  <a:lnTo>
                    <a:pt x="210" y="834"/>
                  </a:lnTo>
                  <a:lnTo>
                    <a:pt x="214" y="838"/>
                  </a:lnTo>
                  <a:lnTo>
                    <a:pt x="218" y="838"/>
                  </a:lnTo>
                  <a:lnTo>
                    <a:pt x="226" y="842"/>
                  </a:lnTo>
                  <a:lnTo>
                    <a:pt x="226" y="842"/>
                  </a:lnTo>
                  <a:lnTo>
                    <a:pt x="232" y="846"/>
                  </a:lnTo>
                  <a:lnTo>
                    <a:pt x="236" y="850"/>
                  </a:lnTo>
                  <a:lnTo>
                    <a:pt x="236" y="850"/>
                  </a:lnTo>
                  <a:lnTo>
                    <a:pt x="236" y="852"/>
                  </a:lnTo>
                  <a:lnTo>
                    <a:pt x="234" y="854"/>
                  </a:lnTo>
                  <a:lnTo>
                    <a:pt x="232" y="856"/>
                  </a:lnTo>
                  <a:lnTo>
                    <a:pt x="230" y="856"/>
                  </a:lnTo>
                  <a:lnTo>
                    <a:pt x="230" y="856"/>
                  </a:lnTo>
                  <a:lnTo>
                    <a:pt x="232" y="860"/>
                  </a:lnTo>
                  <a:lnTo>
                    <a:pt x="234" y="864"/>
                  </a:lnTo>
                  <a:lnTo>
                    <a:pt x="242" y="870"/>
                  </a:lnTo>
                  <a:lnTo>
                    <a:pt x="242" y="870"/>
                  </a:lnTo>
                  <a:lnTo>
                    <a:pt x="252" y="874"/>
                  </a:lnTo>
                  <a:lnTo>
                    <a:pt x="252" y="876"/>
                  </a:lnTo>
                  <a:lnTo>
                    <a:pt x="254" y="880"/>
                  </a:lnTo>
                  <a:lnTo>
                    <a:pt x="254" y="880"/>
                  </a:lnTo>
                  <a:lnTo>
                    <a:pt x="260" y="882"/>
                  </a:lnTo>
                  <a:lnTo>
                    <a:pt x="268" y="882"/>
                  </a:lnTo>
                  <a:lnTo>
                    <a:pt x="268" y="882"/>
                  </a:lnTo>
                  <a:lnTo>
                    <a:pt x="270" y="884"/>
                  </a:lnTo>
                  <a:lnTo>
                    <a:pt x="270" y="888"/>
                  </a:lnTo>
                  <a:lnTo>
                    <a:pt x="272" y="892"/>
                  </a:lnTo>
                  <a:lnTo>
                    <a:pt x="272" y="892"/>
                  </a:lnTo>
                  <a:lnTo>
                    <a:pt x="276" y="896"/>
                  </a:lnTo>
                  <a:lnTo>
                    <a:pt x="282" y="898"/>
                  </a:lnTo>
                  <a:lnTo>
                    <a:pt x="282" y="898"/>
                  </a:lnTo>
                  <a:lnTo>
                    <a:pt x="290" y="902"/>
                  </a:lnTo>
                  <a:lnTo>
                    <a:pt x="300" y="904"/>
                  </a:lnTo>
                  <a:lnTo>
                    <a:pt x="300" y="904"/>
                  </a:lnTo>
                  <a:lnTo>
                    <a:pt x="308" y="902"/>
                  </a:lnTo>
                  <a:lnTo>
                    <a:pt x="308" y="902"/>
                  </a:lnTo>
                  <a:lnTo>
                    <a:pt x="310" y="900"/>
                  </a:lnTo>
                  <a:lnTo>
                    <a:pt x="312" y="896"/>
                  </a:lnTo>
                  <a:lnTo>
                    <a:pt x="312" y="896"/>
                  </a:lnTo>
                  <a:lnTo>
                    <a:pt x="314" y="894"/>
                  </a:lnTo>
                  <a:lnTo>
                    <a:pt x="322" y="892"/>
                  </a:lnTo>
                  <a:lnTo>
                    <a:pt x="322" y="892"/>
                  </a:lnTo>
                  <a:lnTo>
                    <a:pt x="328" y="892"/>
                  </a:lnTo>
                  <a:lnTo>
                    <a:pt x="332" y="890"/>
                  </a:lnTo>
                  <a:lnTo>
                    <a:pt x="332" y="886"/>
                  </a:lnTo>
                  <a:lnTo>
                    <a:pt x="330" y="884"/>
                  </a:lnTo>
                  <a:lnTo>
                    <a:pt x="326" y="876"/>
                  </a:lnTo>
                  <a:lnTo>
                    <a:pt x="322" y="872"/>
                  </a:lnTo>
                  <a:lnTo>
                    <a:pt x="322" y="868"/>
                  </a:lnTo>
                  <a:lnTo>
                    <a:pt x="322" y="868"/>
                  </a:lnTo>
                  <a:lnTo>
                    <a:pt x="324" y="860"/>
                  </a:lnTo>
                  <a:lnTo>
                    <a:pt x="326" y="852"/>
                  </a:lnTo>
                  <a:lnTo>
                    <a:pt x="326" y="852"/>
                  </a:lnTo>
                  <a:lnTo>
                    <a:pt x="330" y="850"/>
                  </a:lnTo>
                  <a:lnTo>
                    <a:pt x="334" y="848"/>
                  </a:lnTo>
                  <a:lnTo>
                    <a:pt x="338" y="846"/>
                  </a:lnTo>
                  <a:lnTo>
                    <a:pt x="340" y="844"/>
                  </a:lnTo>
                  <a:lnTo>
                    <a:pt x="340" y="844"/>
                  </a:lnTo>
                  <a:lnTo>
                    <a:pt x="342" y="840"/>
                  </a:lnTo>
                  <a:lnTo>
                    <a:pt x="340" y="834"/>
                  </a:lnTo>
                  <a:lnTo>
                    <a:pt x="338" y="830"/>
                  </a:lnTo>
                  <a:lnTo>
                    <a:pt x="336" y="826"/>
                  </a:lnTo>
                  <a:lnTo>
                    <a:pt x="336" y="826"/>
                  </a:lnTo>
                  <a:lnTo>
                    <a:pt x="338" y="822"/>
                  </a:lnTo>
                  <a:lnTo>
                    <a:pt x="342" y="822"/>
                  </a:lnTo>
                  <a:lnTo>
                    <a:pt x="352" y="818"/>
                  </a:lnTo>
                  <a:lnTo>
                    <a:pt x="352" y="818"/>
                  </a:lnTo>
                  <a:lnTo>
                    <a:pt x="356" y="816"/>
                  </a:lnTo>
                  <a:lnTo>
                    <a:pt x="356" y="814"/>
                  </a:lnTo>
                  <a:lnTo>
                    <a:pt x="358" y="806"/>
                  </a:lnTo>
                  <a:lnTo>
                    <a:pt x="358" y="806"/>
                  </a:lnTo>
                  <a:lnTo>
                    <a:pt x="362" y="800"/>
                  </a:lnTo>
                  <a:lnTo>
                    <a:pt x="362" y="798"/>
                  </a:lnTo>
                  <a:lnTo>
                    <a:pt x="358" y="796"/>
                  </a:lnTo>
                  <a:lnTo>
                    <a:pt x="358" y="796"/>
                  </a:lnTo>
                  <a:lnTo>
                    <a:pt x="350" y="792"/>
                  </a:lnTo>
                  <a:lnTo>
                    <a:pt x="342" y="788"/>
                  </a:lnTo>
                  <a:lnTo>
                    <a:pt x="342" y="788"/>
                  </a:lnTo>
                  <a:lnTo>
                    <a:pt x="334" y="784"/>
                  </a:lnTo>
                  <a:lnTo>
                    <a:pt x="326" y="778"/>
                  </a:lnTo>
                  <a:lnTo>
                    <a:pt x="326" y="778"/>
                  </a:lnTo>
                  <a:lnTo>
                    <a:pt x="324" y="774"/>
                  </a:lnTo>
                  <a:lnTo>
                    <a:pt x="324" y="772"/>
                  </a:lnTo>
                  <a:lnTo>
                    <a:pt x="326" y="768"/>
                  </a:lnTo>
                  <a:lnTo>
                    <a:pt x="330" y="764"/>
                  </a:lnTo>
                  <a:lnTo>
                    <a:pt x="330" y="764"/>
                  </a:lnTo>
                  <a:lnTo>
                    <a:pt x="334" y="762"/>
                  </a:lnTo>
                  <a:lnTo>
                    <a:pt x="338" y="762"/>
                  </a:lnTo>
                  <a:lnTo>
                    <a:pt x="342" y="762"/>
                  </a:lnTo>
                  <a:lnTo>
                    <a:pt x="346" y="760"/>
                  </a:lnTo>
                  <a:lnTo>
                    <a:pt x="346" y="760"/>
                  </a:lnTo>
                  <a:lnTo>
                    <a:pt x="350" y="756"/>
                  </a:lnTo>
                  <a:lnTo>
                    <a:pt x="352" y="750"/>
                  </a:lnTo>
                  <a:lnTo>
                    <a:pt x="352" y="750"/>
                  </a:lnTo>
                  <a:lnTo>
                    <a:pt x="356" y="746"/>
                  </a:lnTo>
                  <a:lnTo>
                    <a:pt x="354" y="738"/>
                  </a:lnTo>
                  <a:lnTo>
                    <a:pt x="354" y="738"/>
                  </a:lnTo>
                  <a:lnTo>
                    <a:pt x="354" y="734"/>
                  </a:lnTo>
                  <a:lnTo>
                    <a:pt x="356" y="732"/>
                  </a:lnTo>
                  <a:lnTo>
                    <a:pt x="360" y="728"/>
                  </a:lnTo>
                  <a:lnTo>
                    <a:pt x="366" y="724"/>
                  </a:lnTo>
                  <a:lnTo>
                    <a:pt x="368" y="722"/>
                  </a:lnTo>
                  <a:lnTo>
                    <a:pt x="370" y="718"/>
                  </a:lnTo>
                  <a:lnTo>
                    <a:pt x="370" y="718"/>
                  </a:lnTo>
                  <a:lnTo>
                    <a:pt x="362" y="716"/>
                  </a:lnTo>
                  <a:lnTo>
                    <a:pt x="356" y="714"/>
                  </a:lnTo>
                  <a:lnTo>
                    <a:pt x="356" y="714"/>
                  </a:lnTo>
                  <a:lnTo>
                    <a:pt x="354" y="712"/>
                  </a:lnTo>
                  <a:lnTo>
                    <a:pt x="352" y="708"/>
                  </a:lnTo>
                  <a:lnTo>
                    <a:pt x="352" y="702"/>
                  </a:lnTo>
                  <a:lnTo>
                    <a:pt x="352" y="702"/>
                  </a:lnTo>
                  <a:lnTo>
                    <a:pt x="350" y="694"/>
                  </a:lnTo>
                  <a:lnTo>
                    <a:pt x="350" y="690"/>
                  </a:lnTo>
                  <a:lnTo>
                    <a:pt x="350" y="688"/>
                  </a:lnTo>
                  <a:lnTo>
                    <a:pt x="350" y="688"/>
                  </a:lnTo>
                  <a:lnTo>
                    <a:pt x="352" y="688"/>
                  </a:lnTo>
                  <a:lnTo>
                    <a:pt x="352" y="688"/>
                  </a:lnTo>
                  <a:lnTo>
                    <a:pt x="360" y="690"/>
                  </a:lnTo>
                  <a:lnTo>
                    <a:pt x="366" y="694"/>
                  </a:lnTo>
                  <a:lnTo>
                    <a:pt x="366" y="694"/>
                  </a:lnTo>
                  <a:lnTo>
                    <a:pt x="374" y="694"/>
                  </a:lnTo>
                  <a:lnTo>
                    <a:pt x="374" y="694"/>
                  </a:lnTo>
                  <a:lnTo>
                    <a:pt x="386" y="692"/>
                  </a:lnTo>
                  <a:lnTo>
                    <a:pt x="392" y="690"/>
                  </a:lnTo>
                  <a:lnTo>
                    <a:pt x="396" y="686"/>
                  </a:lnTo>
                  <a:lnTo>
                    <a:pt x="396" y="686"/>
                  </a:lnTo>
                  <a:lnTo>
                    <a:pt x="396" y="682"/>
                  </a:lnTo>
                  <a:lnTo>
                    <a:pt x="394" y="678"/>
                  </a:lnTo>
                  <a:lnTo>
                    <a:pt x="392" y="674"/>
                  </a:lnTo>
                  <a:lnTo>
                    <a:pt x="390" y="670"/>
                  </a:lnTo>
                  <a:lnTo>
                    <a:pt x="390" y="670"/>
                  </a:lnTo>
                  <a:lnTo>
                    <a:pt x="392" y="668"/>
                  </a:lnTo>
                  <a:lnTo>
                    <a:pt x="394" y="664"/>
                  </a:lnTo>
                  <a:lnTo>
                    <a:pt x="394" y="664"/>
                  </a:lnTo>
                  <a:lnTo>
                    <a:pt x="392" y="662"/>
                  </a:lnTo>
                  <a:lnTo>
                    <a:pt x="390" y="662"/>
                  </a:lnTo>
                  <a:lnTo>
                    <a:pt x="384" y="658"/>
                  </a:lnTo>
                  <a:lnTo>
                    <a:pt x="384" y="658"/>
                  </a:lnTo>
                  <a:lnTo>
                    <a:pt x="382" y="654"/>
                  </a:lnTo>
                  <a:lnTo>
                    <a:pt x="384" y="652"/>
                  </a:lnTo>
                  <a:lnTo>
                    <a:pt x="388" y="650"/>
                  </a:lnTo>
                  <a:lnTo>
                    <a:pt x="388" y="650"/>
                  </a:lnTo>
                  <a:lnTo>
                    <a:pt x="404" y="654"/>
                  </a:lnTo>
                  <a:lnTo>
                    <a:pt x="404" y="654"/>
                  </a:lnTo>
                  <a:lnTo>
                    <a:pt x="416" y="656"/>
                  </a:lnTo>
                  <a:lnTo>
                    <a:pt x="416" y="656"/>
                  </a:lnTo>
                  <a:lnTo>
                    <a:pt x="416" y="656"/>
                  </a:lnTo>
                  <a:lnTo>
                    <a:pt x="416" y="656"/>
                  </a:lnTo>
                  <a:lnTo>
                    <a:pt x="420" y="656"/>
                  </a:lnTo>
                  <a:lnTo>
                    <a:pt x="426" y="654"/>
                  </a:lnTo>
                  <a:lnTo>
                    <a:pt x="436" y="648"/>
                  </a:lnTo>
                  <a:lnTo>
                    <a:pt x="436" y="648"/>
                  </a:lnTo>
                  <a:lnTo>
                    <a:pt x="446" y="648"/>
                  </a:lnTo>
                  <a:lnTo>
                    <a:pt x="450" y="646"/>
                  </a:lnTo>
                  <a:lnTo>
                    <a:pt x="454" y="644"/>
                  </a:lnTo>
                  <a:lnTo>
                    <a:pt x="454" y="644"/>
                  </a:lnTo>
                  <a:lnTo>
                    <a:pt x="456" y="640"/>
                  </a:lnTo>
                  <a:lnTo>
                    <a:pt x="458" y="636"/>
                  </a:lnTo>
                  <a:lnTo>
                    <a:pt x="460" y="628"/>
                  </a:lnTo>
                  <a:lnTo>
                    <a:pt x="460" y="628"/>
                  </a:lnTo>
                  <a:lnTo>
                    <a:pt x="462" y="624"/>
                  </a:lnTo>
                  <a:lnTo>
                    <a:pt x="462" y="620"/>
                  </a:lnTo>
                  <a:lnTo>
                    <a:pt x="462" y="620"/>
                  </a:lnTo>
                  <a:lnTo>
                    <a:pt x="462" y="616"/>
                  </a:lnTo>
                  <a:lnTo>
                    <a:pt x="458" y="612"/>
                  </a:lnTo>
                  <a:lnTo>
                    <a:pt x="458" y="612"/>
                  </a:lnTo>
                  <a:lnTo>
                    <a:pt x="452" y="604"/>
                  </a:lnTo>
                  <a:lnTo>
                    <a:pt x="446" y="596"/>
                  </a:lnTo>
                  <a:lnTo>
                    <a:pt x="446" y="596"/>
                  </a:lnTo>
                  <a:lnTo>
                    <a:pt x="440" y="588"/>
                  </a:lnTo>
                  <a:lnTo>
                    <a:pt x="432" y="582"/>
                  </a:lnTo>
                  <a:lnTo>
                    <a:pt x="432" y="582"/>
                  </a:lnTo>
                  <a:lnTo>
                    <a:pt x="440" y="584"/>
                  </a:lnTo>
                  <a:lnTo>
                    <a:pt x="446" y="586"/>
                  </a:lnTo>
                  <a:lnTo>
                    <a:pt x="460" y="592"/>
                  </a:lnTo>
                  <a:lnTo>
                    <a:pt x="460" y="592"/>
                  </a:lnTo>
                  <a:lnTo>
                    <a:pt x="466" y="594"/>
                  </a:lnTo>
                  <a:lnTo>
                    <a:pt x="472" y="596"/>
                  </a:lnTo>
                  <a:lnTo>
                    <a:pt x="472" y="596"/>
                  </a:lnTo>
                  <a:lnTo>
                    <a:pt x="480" y="594"/>
                  </a:lnTo>
                  <a:lnTo>
                    <a:pt x="480" y="594"/>
                  </a:lnTo>
                  <a:lnTo>
                    <a:pt x="488" y="590"/>
                  </a:lnTo>
                  <a:lnTo>
                    <a:pt x="492" y="584"/>
                  </a:lnTo>
                  <a:lnTo>
                    <a:pt x="502" y="572"/>
                  </a:lnTo>
                  <a:lnTo>
                    <a:pt x="502" y="572"/>
                  </a:lnTo>
                  <a:lnTo>
                    <a:pt x="508" y="566"/>
                  </a:lnTo>
                  <a:lnTo>
                    <a:pt x="508" y="564"/>
                  </a:lnTo>
                  <a:lnTo>
                    <a:pt x="510" y="560"/>
                  </a:lnTo>
                  <a:lnTo>
                    <a:pt x="510" y="560"/>
                  </a:lnTo>
                  <a:lnTo>
                    <a:pt x="506" y="552"/>
                  </a:lnTo>
                  <a:lnTo>
                    <a:pt x="506" y="548"/>
                  </a:lnTo>
                  <a:lnTo>
                    <a:pt x="506" y="544"/>
                  </a:lnTo>
                  <a:lnTo>
                    <a:pt x="506" y="544"/>
                  </a:lnTo>
                  <a:lnTo>
                    <a:pt x="508" y="540"/>
                  </a:lnTo>
                  <a:lnTo>
                    <a:pt x="510" y="536"/>
                  </a:lnTo>
                  <a:lnTo>
                    <a:pt x="520" y="530"/>
                  </a:lnTo>
                  <a:lnTo>
                    <a:pt x="530" y="524"/>
                  </a:lnTo>
                  <a:lnTo>
                    <a:pt x="540" y="518"/>
                  </a:lnTo>
                  <a:lnTo>
                    <a:pt x="540" y="518"/>
                  </a:lnTo>
                  <a:lnTo>
                    <a:pt x="546" y="510"/>
                  </a:lnTo>
                  <a:lnTo>
                    <a:pt x="548" y="504"/>
                  </a:lnTo>
                  <a:lnTo>
                    <a:pt x="550" y="496"/>
                  </a:lnTo>
                  <a:lnTo>
                    <a:pt x="550" y="488"/>
                  </a:lnTo>
                  <a:lnTo>
                    <a:pt x="550" y="488"/>
                  </a:lnTo>
                  <a:lnTo>
                    <a:pt x="548" y="470"/>
                  </a:lnTo>
                  <a:lnTo>
                    <a:pt x="548" y="462"/>
                  </a:lnTo>
                  <a:lnTo>
                    <a:pt x="552" y="454"/>
                  </a:lnTo>
                  <a:lnTo>
                    <a:pt x="552" y="454"/>
                  </a:lnTo>
                  <a:lnTo>
                    <a:pt x="566" y="442"/>
                  </a:lnTo>
                  <a:lnTo>
                    <a:pt x="578" y="432"/>
                  </a:lnTo>
                  <a:lnTo>
                    <a:pt x="578" y="432"/>
                  </a:lnTo>
                  <a:lnTo>
                    <a:pt x="586" y="426"/>
                  </a:lnTo>
                  <a:lnTo>
                    <a:pt x="596" y="424"/>
                  </a:lnTo>
                  <a:lnTo>
                    <a:pt x="616" y="422"/>
                  </a:lnTo>
                  <a:lnTo>
                    <a:pt x="616" y="422"/>
                  </a:lnTo>
                  <a:lnTo>
                    <a:pt x="626" y="418"/>
                  </a:lnTo>
                  <a:lnTo>
                    <a:pt x="634" y="416"/>
                  </a:lnTo>
                  <a:lnTo>
                    <a:pt x="634" y="416"/>
                  </a:lnTo>
                  <a:lnTo>
                    <a:pt x="642" y="412"/>
                  </a:lnTo>
                  <a:lnTo>
                    <a:pt x="646" y="410"/>
                  </a:lnTo>
                  <a:lnTo>
                    <a:pt x="648" y="406"/>
                  </a:lnTo>
                  <a:lnTo>
                    <a:pt x="648" y="406"/>
                  </a:lnTo>
                  <a:lnTo>
                    <a:pt x="652" y="400"/>
                  </a:lnTo>
                  <a:lnTo>
                    <a:pt x="652" y="392"/>
                  </a:lnTo>
                  <a:lnTo>
                    <a:pt x="656" y="376"/>
                  </a:lnTo>
                  <a:lnTo>
                    <a:pt x="656" y="376"/>
                  </a:lnTo>
                  <a:lnTo>
                    <a:pt x="658" y="368"/>
                  </a:lnTo>
                  <a:lnTo>
                    <a:pt x="658" y="362"/>
                  </a:lnTo>
                  <a:lnTo>
                    <a:pt x="658" y="362"/>
                  </a:lnTo>
                  <a:lnTo>
                    <a:pt x="658" y="356"/>
                  </a:lnTo>
                  <a:lnTo>
                    <a:pt x="654" y="352"/>
                  </a:lnTo>
                  <a:lnTo>
                    <a:pt x="652" y="348"/>
                  </a:lnTo>
                  <a:lnTo>
                    <a:pt x="650" y="342"/>
                  </a:lnTo>
                  <a:lnTo>
                    <a:pt x="650" y="342"/>
                  </a:lnTo>
                  <a:lnTo>
                    <a:pt x="644" y="310"/>
                  </a:lnTo>
                  <a:lnTo>
                    <a:pt x="644" y="310"/>
                  </a:lnTo>
                  <a:lnTo>
                    <a:pt x="644" y="302"/>
                  </a:lnTo>
                  <a:lnTo>
                    <a:pt x="646" y="294"/>
                  </a:lnTo>
                  <a:lnTo>
                    <a:pt x="650" y="288"/>
                  </a:lnTo>
                  <a:lnTo>
                    <a:pt x="656" y="282"/>
                  </a:lnTo>
                  <a:lnTo>
                    <a:pt x="666" y="270"/>
                  </a:lnTo>
                  <a:lnTo>
                    <a:pt x="670" y="262"/>
                  </a:lnTo>
                  <a:lnTo>
                    <a:pt x="674" y="256"/>
                  </a:lnTo>
                  <a:lnTo>
                    <a:pt x="674" y="256"/>
                  </a:lnTo>
                  <a:lnTo>
                    <a:pt x="680" y="242"/>
                  </a:lnTo>
                  <a:lnTo>
                    <a:pt x="682" y="234"/>
                  </a:lnTo>
                  <a:lnTo>
                    <a:pt x="682" y="228"/>
                  </a:lnTo>
                  <a:lnTo>
                    <a:pt x="682" y="228"/>
                  </a:lnTo>
                  <a:lnTo>
                    <a:pt x="676" y="222"/>
                  </a:lnTo>
                  <a:lnTo>
                    <a:pt x="672" y="216"/>
                  </a:lnTo>
                  <a:lnTo>
                    <a:pt x="672" y="216"/>
                  </a:lnTo>
                  <a:lnTo>
                    <a:pt x="668" y="208"/>
                  </a:lnTo>
                  <a:lnTo>
                    <a:pt x="666" y="206"/>
                  </a:lnTo>
                  <a:lnTo>
                    <a:pt x="662" y="204"/>
                  </a:lnTo>
                  <a:lnTo>
                    <a:pt x="662" y="204"/>
                  </a:lnTo>
                  <a:lnTo>
                    <a:pt x="652" y="200"/>
                  </a:lnTo>
                  <a:lnTo>
                    <a:pt x="642" y="198"/>
                  </a:lnTo>
                  <a:lnTo>
                    <a:pt x="632" y="196"/>
                  </a:lnTo>
                  <a:lnTo>
                    <a:pt x="624" y="192"/>
                  </a:lnTo>
                  <a:lnTo>
                    <a:pt x="624" y="192"/>
                  </a:lnTo>
                  <a:lnTo>
                    <a:pt x="606" y="182"/>
                  </a:lnTo>
                  <a:lnTo>
                    <a:pt x="598" y="178"/>
                  </a:lnTo>
                  <a:lnTo>
                    <a:pt x="588" y="174"/>
                  </a:lnTo>
                  <a:lnTo>
                    <a:pt x="588" y="174"/>
                  </a:lnTo>
                  <a:lnTo>
                    <a:pt x="568" y="170"/>
                  </a:lnTo>
                  <a:lnTo>
                    <a:pt x="568" y="170"/>
                  </a:lnTo>
                  <a:lnTo>
                    <a:pt x="566" y="170"/>
                  </a:lnTo>
                  <a:lnTo>
                    <a:pt x="566" y="170"/>
                  </a:lnTo>
                  <a:lnTo>
                    <a:pt x="560" y="170"/>
                  </a:lnTo>
                  <a:lnTo>
                    <a:pt x="560" y="170"/>
                  </a:lnTo>
                  <a:lnTo>
                    <a:pt x="554" y="172"/>
                  </a:lnTo>
                  <a:lnTo>
                    <a:pt x="554" y="172"/>
                  </a:lnTo>
                  <a:lnTo>
                    <a:pt x="548" y="170"/>
                  </a:lnTo>
                  <a:lnTo>
                    <a:pt x="548" y="170"/>
                  </a:lnTo>
                  <a:lnTo>
                    <a:pt x="542" y="168"/>
                  </a:lnTo>
                  <a:lnTo>
                    <a:pt x="538" y="166"/>
                  </a:lnTo>
                  <a:lnTo>
                    <a:pt x="534" y="166"/>
                  </a:lnTo>
                  <a:lnTo>
                    <a:pt x="534" y="166"/>
                  </a:lnTo>
                  <a:lnTo>
                    <a:pt x="534" y="166"/>
                  </a:lnTo>
                  <a:lnTo>
                    <a:pt x="530" y="166"/>
                  </a:lnTo>
                  <a:lnTo>
                    <a:pt x="526" y="168"/>
                  </a:lnTo>
                  <a:lnTo>
                    <a:pt x="524" y="172"/>
                  </a:lnTo>
                  <a:lnTo>
                    <a:pt x="518" y="174"/>
                  </a:lnTo>
                  <a:lnTo>
                    <a:pt x="518" y="174"/>
                  </a:lnTo>
                  <a:lnTo>
                    <a:pt x="516" y="170"/>
                  </a:lnTo>
                  <a:lnTo>
                    <a:pt x="516" y="168"/>
                  </a:lnTo>
                  <a:lnTo>
                    <a:pt x="516" y="168"/>
                  </a:lnTo>
                  <a:lnTo>
                    <a:pt x="518" y="166"/>
                  </a:lnTo>
                  <a:lnTo>
                    <a:pt x="522" y="164"/>
                  </a:lnTo>
                  <a:lnTo>
                    <a:pt x="522" y="164"/>
                  </a:lnTo>
                  <a:lnTo>
                    <a:pt x="520" y="160"/>
                  </a:lnTo>
                  <a:lnTo>
                    <a:pt x="518" y="158"/>
                  </a:lnTo>
                  <a:lnTo>
                    <a:pt x="510" y="156"/>
                  </a:lnTo>
                  <a:lnTo>
                    <a:pt x="510" y="156"/>
                  </a:lnTo>
                  <a:lnTo>
                    <a:pt x="498" y="150"/>
                  </a:lnTo>
                  <a:lnTo>
                    <a:pt x="486" y="148"/>
                  </a:lnTo>
                  <a:lnTo>
                    <a:pt x="486" y="148"/>
                  </a:lnTo>
                  <a:lnTo>
                    <a:pt x="480" y="150"/>
                  </a:lnTo>
                  <a:lnTo>
                    <a:pt x="480" y="150"/>
                  </a:lnTo>
                  <a:lnTo>
                    <a:pt x="476" y="150"/>
                  </a:lnTo>
                  <a:lnTo>
                    <a:pt x="476" y="150"/>
                  </a:lnTo>
                  <a:lnTo>
                    <a:pt x="470" y="148"/>
                  </a:lnTo>
                  <a:lnTo>
                    <a:pt x="470" y="148"/>
                  </a:lnTo>
                  <a:lnTo>
                    <a:pt x="464" y="146"/>
                  </a:lnTo>
                  <a:lnTo>
                    <a:pt x="460" y="142"/>
                  </a:lnTo>
                  <a:lnTo>
                    <a:pt x="454" y="140"/>
                  </a:lnTo>
                  <a:lnTo>
                    <a:pt x="448" y="138"/>
                  </a:lnTo>
                  <a:lnTo>
                    <a:pt x="448" y="138"/>
                  </a:lnTo>
                  <a:lnTo>
                    <a:pt x="442" y="140"/>
                  </a:lnTo>
                  <a:lnTo>
                    <a:pt x="442" y="140"/>
                  </a:lnTo>
                  <a:lnTo>
                    <a:pt x="438" y="142"/>
                  </a:lnTo>
                  <a:lnTo>
                    <a:pt x="434" y="146"/>
                  </a:lnTo>
                  <a:lnTo>
                    <a:pt x="430" y="150"/>
                  </a:lnTo>
                  <a:lnTo>
                    <a:pt x="424" y="150"/>
                  </a:lnTo>
                  <a:lnTo>
                    <a:pt x="424" y="150"/>
                  </a:lnTo>
                  <a:lnTo>
                    <a:pt x="422" y="150"/>
                  </a:lnTo>
                  <a:lnTo>
                    <a:pt x="422" y="150"/>
                  </a:lnTo>
                  <a:lnTo>
                    <a:pt x="420" y="148"/>
                  </a:lnTo>
                  <a:lnTo>
                    <a:pt x="420" y="144"/>
                  </a:lnTo>
                  <a:lnTo>
                    <a:pt x="422" y="140"/>
                  </a:lnTo>
                  <a:lnTo>
                    <a:pt x="426" y="136"/>
                  </a:lnTo>
                  <a:lnTo>
                    <a:pt x="434" y="130"/>
                  </a:lnTo>
                  <a:lnTo>
                    <a:pt x="436" y="128"/>
                  </a:lnTo>
                  <a:lnTo>
                    <a:pt x="438" y="124"/>
                  </a:lnTo>
                  <a:lnTo>
                    <a:pt x="438" y="124"/>
                  </a:lnTo>
                  <a:lnTo>
                    <a:pt x="436" y="122"/>
                  </a:lnTo>
                  <a:lnTo>
                    <a:pt x="432" y="120"/>
                  </a:lnTo>
                  <a:lnTo>
                    <a:pt x="426" y="116"/>
                  </a:lnTo>
                  <a:lnTo>
                    <a:pt x="426" y="116"/>
                  </a:lnTo>
                  <a:lnTo>
                    <a:pt x="422" y="110"/>
                  </a:lnTo>
                  <a:lnTo>
                    <a:pt x="418" y="104"/>
                  </a:lnTo>
                  <a:lnTo>
                    <a:pt x="418" y="104"/>
                  </a:lnTo>
                  <a:lnTo>
                    <a:pt x="416" y="98"/>
                  </a:lnTo>
                  <a:lnTo>
                    <a:pt x="412" y="94"/>
                  </a:lnTo>
                  <a:lnTo>
                    <a:pt x="406" y="90"/>
                  </a:lnTo>
                  <a:lnTo>
                    <a:pt x="398" y="86"/>
                  </a:lnTo>
                  <a:lnTo>
                    <a:pt x="398" y="86"/>
                  </a:lnTo>
                  <a:lnTo>
                    <a:pt x="386" y="80"/>
                  </a:lnTo>
                  <a:lnTo>
                    <a:pt x="380" y="76"/>
                  </a:lnTo>
                  <a:lnTo>
                    <a:pt x="374" y="74"/>
                  </a:lnTo>
                  <a:lnTo>
                    <a:pt x="374" y="74"/>
                  </a:lnTo>
                  <a:lnTo>
                    <a:pt x="372" y="74"/>
                  </a:lnTo>
                  <a:lnTo>
                    <a:pt x="372" y="74"/>
                  </a:lnTo>
                  <a:lnTo>
                    <a:pt x="368" y="74"/>
                  </a:lnTo>
                  <a:lnTo>
                    <a:pt x="368" y="74"/>
                  </a:lnTo>
                  <a:lnTo>
                    <a:pt x="362" y="74"/>
                  </a:lnTo>
                  <a:lnTo>
                    <a:pt x="362" y="74"/>
                  </a:lnTo>
                  <a:lnTo>
                    <a:pt x="360" y="74"/>
                  </a:lnTo>
                  <a:lnTo>
                    <a:pt x="360" y="74"/>
                  </a:lnTo>
                  <a:lnTo>
                    <a:pt x="350" y="74"/>
                  </a:lnTo>
                  <a:lnTo>
                    <a:pt x="350" y="74"/>
                  </a:lnTo>
                  <a:lnTo>
                    <a:pt x="346" y="74"/>
                  </a:lnTo>
                  <a:lnTo>
                    <a:pt x="346" y="74"/>
                  </a:lnTo>
                  <a:lnTo>
                    <a:pt x="332" y="76"/>
                  </a:lnTo>
                  <a:lnTo>
                    <a:pt x="332" y="76"/>
                  </a:lnTo>
                  <a:lnTo>
                    <a:pt x="324" y="74"/>
                  </a:lnTo>
                  <a:lnTo>
                    <a:pt x="318" y="70"/>
                  </a:lnTo>
                  <a:lnTo>
                    <a:pt x="318" y="70"/>
                  </a:lnTo>
                  <a:lnTo>
                    <a:pt x="316" y="66"/>
                  </a:lnTo>
                  <a:lnTo>
                    <a:pt x="314" y="64"/>
                  </a:lnTo>
                  <a:lnTo>
                    <a:pt x="310" y="62"/>
                  </a:lnTo>
                  <a:lnTo>
                    <a:pt x="310" y="62"/>
                  </a:lnTo>
                  <a:lnTo>
                    <a:pt x="304" y="60"/>
                  </a:lnTo>
                  <a:lnTo>
                    <a:pt x="296" y="56"/>
                  </a:lnTo>
                  <a:lnTo>
                    <a:pt x="296" y="56"/>
                  </a:lnTo>
                  <a:lnTo>
                    <a:pt x="290" y="52"/>
                  </a:lnTo>
                  <a:lnTo>
                    <a:pt x="284" y="46"/>
                  </a:lnTo>
                  <a:lnTo>
                    <a:pt x="284" y="46"/>
                  </a:lnTo>
                  <a:lnTo>
                    <a:pt x="274" y="44"/>
                  </a:lnTo>
                  <a:lnTo>
                    <a:pt x="270" y="42"/>
                  </a:lnTo>
                  <a:lnTo>
                    <a:pt x="266" y="40"/>
                  </a:lnTo>
                  <a:lnTo>
                    <a:pt x="266" y="40"/>
                  </a:lnTo>
                  <a:lnTo>
                    <a:pt x="254" y="30"/>
                  </a:lnTo>
                  <a:lnTo>
                    <a:pt x="254" y="30"/>
                  </a:lnTo>
                  <a:lnTo>
                    <a:pt x="238" y="24"/>
                  </a:lnTo>
                  <a:lnTo>
                    <a:pt x="228" y="20"/>
                  </a:lnTo>
                  <a:lnTo>
                    <a:pt x="222" y="20"/>
                  </a:lnTo>
                  <a:lnTo>
                    <a:pt x="222" y="20"/>
                  </a:lnTo>
                  <a:lnTo>
                    <a:pt x="220" y="20"/>
                  </a:lnTo>
                  <a:lnTo>
                    <a:pt x="220" y="20"/>
                  </a:lnTo>
                  <a:lnTo>
                    <a:pt x="212" y="22"/>
                  </a:lnTo>
                  <a:lnTo>
                    <a:pt x="206" y="26"/>
                  </a:lnTo>
                  <a:lnTo>
                    <a:pt x="206" y="26"/>
                  </a:lnTo>
                  <a:lnTo>
                    <a:pt x="202" y="26"/>
                  </a:lnTo>
                  <a:lnTo>
                    <a:pt x="202" y="26"/>
                  </a:lnTo>
                  <a:lnTo>
                    <a:pt x="196" y="26"/>
                  </a:lnTo>
                  <a:lnTo>
                    <a:pt x="196" y="26"/>
                  </a:lnTo>
                  <a:lnTo>
                    <a:pt x="192" y="24"/>
                  </a:lnTo>
                  <a:lnTo>
                    <a:pt x="188" y="22"/>
                  </a:lnTo>
                  <a:lnTo>
                    <a:pt x="188" y="22"/>
                  </a:lnTo>
                  <a:lnTo>
                    <a:pt x="182" y="20"/>
                  </a:lnTo>
                  <a:lnTo>
                    <a:pt x="182" y="20"/>
                  </a:lnTo>
                  <a:lnTo>
                    <a:pt x="180" y="20"/>
                  </a:lnTo>
                  <a:lnTo>
                    <a:pt x="180" y="20"/>
                  </a:lnTo>
                  <a:lnTo>
                    <a:pt x="176" y="22"/>
                  </a:lnTo>
                  <a:lnTo>
                    <a:pt x="174" y="26"/>
                  </a:lnTo>
                  <a:lnTo>
                    <a:pt x="174" y="26"/>
                  </a:lnTo>
                  <a:lnTo>
                    <a:pt x="172" y="26"/>
                  </a:lnTo>
                  <a:lnTo>
                    <a:pt x="172" y="26"/>
                  </a:lnTo>
                  <a:lnTo>
                    <a:pt x="170" y="24"/>
                  </a:lnTo>
                  <a:lnTo>
                    <a:pt x="166" y="22"/>
                  </a:lnTo>
                  <a:lnTo>
                    <a:pt x="162" y="18"/>
                  </a:lnTo>
                  <a:lnTo>
                    <a:pt x="162" y="18"/>
                  </a:lnTo>
                  <a:lnTo>
                    <a:pt x="152" y="10"/>
                  </a:lnTo>
                  <a:lnTo>
                    <a:pt x="148" y="8"/>
                  </a:lnTo>
                  <a:lnTo>
                    <a:pt x="140" y="6"/>
                  </a:lnTo>
                  <a:lnTo>
                    <a:pt x="140" y="6"/>
                  </a:lnTo>
                  <a:lnTo>
                    <a:pt x="138" y="8"/>
                  </a:lnTo>
                  <a:lnTo>
                    <a:pt x="138" y="8"/>
                  </a:lnTo>
                  <a:lnTo>
                    <a:pt x="132" y="10"/>
                  </a:lnTo>
                  <a:lnTo>
                    <a:pt x="128" y="14"/>
                  </a:lnTo>
                  <a:lnTo>
                    <a:pt x="128" y="14"/>
                  </a:lnTo>
                  <a:lnTo>
                    <a:pt x="122" y="16"/>
                  </a:lnTo>
                  <a:lnTo>
                    <a:pt x="116" y="18"/>
                  </a:lnTo>
                  <a:lnTo>
                    <a:pt x="116" y="18"/>
                  </a:lnTo>
                  <a:lnTo>
                    <a:pt x="116" y="22"/>
                  </a:lnTo>
                  <a:lnTo>
                    <a:pt x="112" y="26"/>
                  </a:lnTo>
                  <a:lnTo>
                    <a:pt x="112" y="26"/>
                  </a:lnTo>
                  <a:lnTo>
                    <a:pt x="108" y="24"/>
                  </a:lnTo>
                  <a:lnTo>
                    <a:pt x="106" y="20"/>
                  </a:lnTo>
                  <a:lnTo>
                    <a:pt x="106" y="18"/>
                  </a:lnTo>
                  <a:lnTo>
                    <a:pt x="108" y="14"/>
                  </a:lnTo>
                  <a:lnTo>
                    <a:pt x="112" y="8"/>
                  </a:lnTo>
                  <a:lnTo>
                    <a:pt x="112" y="4"/>
                  </a:lnTo>
                  <a:lnTo>
                    <a:pt x="110" y="2"/>
                  </a:lnTo>
                  <a:lnTo>
                    <a:pt x="110" y="2"/>
                  </a:lnTo>
                  <a:lnTo>
                    <a:pt x="10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83" name="Freeform 168"/>
            <p:cNvSpPr>
              <a:spLocks/>
            </p:cNvSpPr>
            <p:nvPr/>
          </p:nvSpPr>
          <p:spPr bwMode="auto">
            <a:xfrm>
              <a:off x="4974" y="3216"/>
              <a:ext cx="16" cy="14"/>
            </a:xfrm>
            <a:custGeom>
              <a:avLst/>
              <a:gdLst>
                <a:gd name="T0" fmla="*/ 4 w 16"/>
                <a:gd name="T1" fmla="*/ 0 h 14"/>
                <a:gd name="T2" fmla="*/ 4 w 16"/>
                <a:gd name="T3" fmla="*/ 0 h 14"/>
                <a:gd name="T4" fmla="*/ 2 w 16"/>
                <a:gd name="T5" fmla="*/ 0 h 14"/>
                <a:gd name="T6" fmla="*/ 0 w 16"/>
                <a:gd name="T7" fmla="*/ 2 h 14"/>
                <a:gd name="T8" fmla="*/ 0 w 16"/>
                <a:gd name="T9" fmla="*/ 4 h 14"/>
                <a:gd name="T10" fmla="*/ 0 w 16"/>
                <a:gd name="T11" fmla="*/ 8 h 14"/>
                <a:gd name="T12" fmla="*/ 0 w 16"/>
                <a:gd name="T13" fmla="*/ 8 h 14"/>
                <a:gd name="T14" fmla="*/ 2 w 16"/>
                <a:gd name="T15" fmla="*/ 12 h 14"/>
                <a:gd name="T16" fmla="*/ 6 w 16"/>
                <a:gd name="T17" fmla="*/ 14 h 14"/>
                <a:gd name="T18" fmla="*/ 6 w 16"/>
                <a:gd name="T19" fmla="*/ 14 h 14"/>
                <a:gd name="T20" fmla="*/ 12 w 16"/>
                <a:gd name="T21" fmla="*/ 12 h 14"/>
                <a:gd name="T22" fmla="*/ 12 w 16"/>
                <a:gd name="T23" fmla="*/ 12 h 14"/>
                <a:gd name="T24" fmla="*/ 14 w 16"/>
                <a:gd name="T25" fmla="*/ 10 h 14"/>
                <a:gd name="T26" fmla="*/ 16 w 16"/>
                <a:gd name="T27" fmla="*/ 8 h 14"/>
                <a:gd name="T28" fmla="*/ 16 w 16"/>
                <a:gd name="T29" fmla="*/ 6 h 14"/>
                <a:gd name="T30" fmla="*/ 16 w 16"/>
                <a:gd name="T31" fmla="*/ 4 h 14"/>
                <a:gd name="T32" fmla="*/ 10 w 16"/>
                <a:gd name="T33" fmla="*/ 2 h 14"/>
                <a:gd name="T34" fmla="*/ 4 w 16"/>
                <a:gd name="T35"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6" h="14">
                  <a:moveTo>
                    <a:pt x="4" y="0"/>
                  </a:moveTo>
                  <a:lnTo>
                    <a:pt x="4" y="0"/>
                  </a:lnTo>
                  <a:lnTo>
                    <a:pt x="2" y="0"/>
                  </a:lnTo>
                  <a:lnTo>
                    <a:pt x="0" y="2"/>
                  </a:lnTo>
                  <a:lnTo>
                    <a:pt x="0" y="4"/>
                  </a:lnTo>
                  <a:lnTo>
                    <a:pt x="0" y="8"/>
                  </a:lnTo>
                  <a:lnTo>
                    <a:pt x="0" y="8"/>
                  </a:lnTo>
                  <a:lnTo>
                    <a:pt x="2" y="12"/>
                  </a:lnTo>
                  <a:lnTo>
                    <a:pt x="6" y="14"/>
                  </a:lnTo>
                  <a:lnTo>
                    <a:pt x="6" y="14"/>
                  </a:lnTo>
                  <a:lnTo>
                    <a:pt x="12" y="12"/>
                  </a:lnTo>
                  <a:lnTo>
                    <a:pt x="12" y="12"/>
                  </a:lnTo>
                  <a:lnTo>
                    <a:pt x="14" y="10"/>
                  </a:lnTo>
                  <a:lnTo>
                    <a:pt x="16" y="8"/>
                  </a:lnTo>
                  <a:lnTo>
                    <a:pt x="16" y="6"/>
                  </a:lnTo>
                  <a:lnTo>
                    <a:pt x="16" y="4"/>
                  </a:lnTo>
                  <a:lnTo>
                    <a:pt x="10" y="2"/>
                  </a:lnTo>
                  <a:lnTo>
                    <a:pt x="4"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84" name="Freeform 169"/>
            <p:cNvSpPr>
              <a:spLocks/>
            </p:cNvSpPr>
            <p:nvPr/>
          </p:nvSpPr>
          <p:spPr bwMode="auto">
            <a:xfrm>
              <a:off x="4974" y="3216"/>
              <a:ext cx="16" cy="14"/>
            </a:xfrm>
            <a:custGeom>
              <a:avLst/>
              <a:gdLst>
                <a:gd name="T0" fmla="*/ 4 w 16"/>
                <a:gd name="T1" fmla="*/ 0 h 14"/>
                <a:gd name="T2" fmla="*/ 4 w 16"/>
                <a:gd name="T3" fmla="*/ 0 h 14"/>
                <a:gd name="T4" fmla="*/ 2 w 16"/>
                <a:gd name="T5" fmla="*/ 0 h 14"/>
                <a:gd name="T6" fmla="*/ 0 w 16"/>
                <a:gd name="T7" fmla="*/ 2 h 14"/>
                <a:gd name="T8" fmla="*/ 0 w 16"/>
                <a:gd name="T9" fmla="*/ 4 h 14"/>
                <a:gd name="T10" fmla="*/ 0 w 16"/>
                <a:gd name="T11" fmla="*/ 8 h 14"/>
                <a:gd name="T12" fmla="*/ 0 w 16"/>
                <a:gd name="T13" fmla="*/ 8 h 14"/>
                <a:gd name="T14" fmla="*/ 2 w 16"/>
                <a:gd name="T15" fmla="*/ 12 h 14"/>
                <a:gd name="T16" fmla="*/ 6 w 16"/>
                <a:gd name="T17" fmla="*/ 14 h 14"/>
                <a:gd name="T18" fmla="*/ 6 w 16"/>
                <a:gd name="T19" fmla="*/ 14 h 14"/>
                <a:gd name="T20" fmla="*/ 12 w 16"/>
                <a:gd name="T21" fmla="*/ 12 h 14"/>
                <a:gd name="T22" fmla="*/ 12 w 16"/>
                <a:gd name="T23" fmla="*/ 12 h 14"/>
                <a:gd name="T24" fmla="*/ 14 w 16"/>
                <a:gd name="T25" fmla="*/ 10 h 14"/>
                <a:gd name="T26" fmla="*/ 16 w 16"/>
                <a:gd name="T27" fmla="*/ 8 h 14"/>
                <a:gd name="T28" fmla="*/ 16 w 16"/>
                <a:gd name="T29" fmla="*/ 6 h 14"/>
                <a:gd name="T30" fmla="*/ 16 w 16"/>
                <a:gd name="T31" fmla="*/ 4 h 14"/>
                <a:gd name="T32" fmla="*/ 10 w 16"/>
                <a:gd name="T33" fmla="*/ 2 h 14"/>
                <a:gd name="T34" fmla="*/ 4 w 16"/>
                <a:gd name="T35"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6" h="14">
                  <a:moveTo>
                    <a:pt x="4" y="0"/>
                  </a:moveTo>
                  <a:lnTo>
                    <a:pt x="4" y="0"/>
                  </a:lnTo>
                  <a:lnTo>
                    <a:pt x="2" y="0"/>
                  </a:lnTo>
                  <a:lnTo>
                    <a:pt x="0" y="2"/>
                  </a:lnTo>
                  <a:lnTo>
                    <a:pt x="0" y="4"/>
                  </a:lnTo>
                  <a:lnTo>
                    <a:pt x="0" y="8"/>
                  </a:lnTo>
                  <a:lnTo>
                    <a:pt x="0" y="8"/>
                  </a:lnTo>
                  <a:lnTo>
                    <a:pt x="2" y="12"/>
                  </a:lnTo>
                  <a:lnTo>
                    <a:pt x="6" y="14"/>
                  </a:lnTo>
                  <a:lnTo>
                    <a:pt x="6" y="14"/>
                  </a:lnTo>
                  <a:lnTo>
                    <a:pt x="12" y="12"/>
                  </a:lnTo>
                  <a:lnTo>
                    <a:pt x="12" y="12"/>
                  </a:lnTo>
                  <a:lnTo>
                    <a:pt x="14" y="10"/>
                  </a:lnTo>
                  <a:lnTo>
                    <a:pt x="16" y="8"/>
                  </a:lnTo>
                  <a:lnTo>
                    <a:pt x="16" y="6"/>
                  </a:lnTo>
                  <a:lnTo>
                    <a:pt x="16" y="4"/>
                  </a:lnTo>
                  <a:lnTo>
                    <a:pt x="10" y="2"/>
                  </a:lnTo>
                  <a:lnTo>
                    <a:pt x="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85" name="Freeform 170"/>
            <p:cNvSpPr>
              <a:spLocks/>
            </p:cNvSpPr>
            <p:nvPr/>
          </p:nvSpPr>
          <p:spPr bwMode="auto">
            <a:xfrm>
              <a:off x="4996" y="3206"/>
              <a:ext cx="26" cy="28"/>
            </a:xfrm>
            <a:custGeom>
              <a:avLst/>
              <a:gdLst>
                <a:gd name="T0" fmla="*/ 18 w 26"/>
                <a:gd name="T1" fmla="*/ 0 h 28"/>
                <a:gd name="T2" fmla="*/ 18 w 26"/>
                <a:gd name="T3" fmla="*/ 0 h 28"/>
                <a:gd name="T4" fmla="*/ 14 w 26"/>
                <a:gd name="T5" fmla="*/ 0 h 28"/>
                <a:gd name="T6" fmla="*/ 14 w 26"/>
                <a:gd name="T7" fmla="*/ 0 h 28"/>
                <a:gd name="T8" fmla="*/ 12 w 26"/>
                <a:gd name="T9" fmla="*/ 2 h 28"/>
                <a:gd name="T10" fmla="*/ 12 w 26"/>
                <a:gd name="T11" fmla="*/ 4 h 28"/>
                <a:gd name="T12" fmla="*/ 10 w 26"/>
                <a:gd name="T13" fmla="*/ 10 h 28"/>
                <a:gd name="T14" fmla="*/ 10 w 26"/>
                <a:gd name="T15" fmla="*/ 10 h 28"/>
                <a:gd name="T16" fmla="*/ 2 w 26"/>
                <a:gd name="T17" fmla="*/ 14 h 28"/>
                <a:gd name="T18" fmla="*/ 0 w 26"/>
                <a:gd name="T19" fmla="*/ 18 h 28"/>
                <a:gd name="T20" fmla="*/ 2 w 26"/>
                <a:gd name="T21" fmla="*/ 22 h 28"/>
                <a:gd name="T22" fmla="*/ 2 w 26"/>
                <a:gd name="T23" fmla="*/ 22 h 28"/>
                <a:gd name="T24" fmla="*/ 8 w 26"/>
                <a:gd name="T25" fmla="*/ 26 h 28"/>
                <a:gd name="T26" fmla="*/ 12 w 26"/>
                <a:gd name="T27" fmla="*/ 28 h 28"/>
                <a:gd name="T28" fmla="*/ 12 w 26"/>
                <a:gd name="T29" fmla="*/ 28 h 28"/>
                <a:gd name="T30" fmla="*/ 20 w 26"/>
                <a:gd name="T31" fmla="*/ 26 h 28"/>
                <a:gd name="T32" fmla="*/ 26 w 26"/>
                <a:gd name="T33" fmla="*/ 20 h 28"/>
                <a:gd name="T34" fmla="*/ 26 w 26"/>
                <a:gd name="T35" fmla="*/ 20 h 28"/>
                <a:gd name="T36" fmla="*/ 26 w 26"/>
                <a:gd name="T37" fmla="*/ 16 h 28"/>
                <a:gd name="T38" fmla="*/ 26 w 26"/>
                <a:gd name="T39" fmla="*/ 8 h 28"/>
                <a:gd name="T40" fmla="*/ 22 w 26"/>
                <a:gd name="T41" fmla="*/ 2 h 28"/>
                <a:gd name="T42" fmla="*/ 20 w 26"/>
                <a:gd name="T43" fmla="*/ 0 h 28"/>
                <a:gd name="T44" fmla="*/ 18 w 26"/>
                <a:gd name="T45"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6" h="28">
                  <a:moveTo>
                    <a:pt x="18" y="0"/>
                  </a:moveTo>
                  <a:lnTo>
                    <a:pt x="18" y="0"/>
                  </a:lnTo>
                  <a:lnTo>
                    <a:pt x="14" y="0"/>
                  </a:lnTo>
                  <a:lnTo>
                    <a:pt x="14" y="0"/>
                  </a:lnTo>
                  <a:lnTo>
                    <a:pt x="12" y="2"/>
                  </a:lnTo>
                  <a:lnTo>
                    <a:pt x="12" y="4"/>
                  </a:lnTo>
                  <a:lnTo>
                    <a:pt x="10" y="10"/>
                  </a:lnTo>
                  <a:lnTo>
                    <a:pt x="10" y="10"/>
                  </a:lnTo>
                  <a:lnTo>
                    <a:pt x="2" y="14"/>
                  </a:lnTo>
                  <a:lnTo>
                    <a:pt x="0" y="18"/>
                  </a:lnTo>
                  <a:lnTo>
                    <a:pt x="2" y="22"/>
                  </a:lnTo>
                  <a:lnTo>
                    <a:pt x="2" y="22"/>
                  </a:lnTo>
                  <a:lnTo>
                    <a:pt x="8" y="26"/>
                  </a:lnTo>
                  <a:lnTo>
                    <a:pt x="12" y="28"/>
                  </a:lnTo>
                  <a:lnTo>
                    <a:pt x="12" y="28"/>
                  </a:lnTo>
                  <a:lnTo>
                    <a:pt x="20" y="26"/>
                  </a:lnTo>
                  <a:lnTo>
                    <a:pt x="26" y="20"/>
                  </a:lnTo>
                  <a:lnTo>
                    <a:pt x="26" y="20"/>
                  </a:lnTo>
                  <a:lnTo>
                    <a:pt x="26" y="16"/>
                  </a:lnTo>
                  <a:lnTo>
                    <a:pt x="26" y="8"/>
                  </a:lnTo>
                  <a:lnTo>
                    <a:pt x="22" y="2"/>
                  </a:lnTo>
                  <a:lnTo>
                    <a:pt x="20" y="0"/>
                  </a:lnTo>
                  <a:lnTo>
                    <a:pt x="18"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86" name="Freeform 171"/>
            <p:cNvSpPr>
              <a:spLocks/>
            </p:cNvSpPr>
            <p:nvPr/>
          </p:nvSpPr>
          <p:spPr bwMode="auto">
            <a:xfrm>
              <a:off x="4996" y="3206"/>
              <a:ext cx="26" cy="28"/>
            </a:xfrm>
            <a:custGeom>
              <a:avLst/>
              <a:gdLst>
                <a:gd name="T0" fmla="*/ 18 w 26"/>
                <a:gd name="T1" fmla="*/ 0 h 28"/>
                <a:gd name="T2" fmla="*/ 18 w 26"/>
                <a:gd name="T3" fmla="*/ 0 h 28"/>
                <a:gd name="T4" fmla="*/ 14 w 26"/>
                <a:gd name="T5" fmla="*/ 0 h 28"/>
                <a:gd name="T6" fmla="*/ 14 w 26"/>
                <a:gd name="T7" fmla="*/ 0 h 28"/>
                <a:gd name="T8" fmla="*/ 12 w 26"/>
                <a:gd name="T9" fmla="*/ 2 h 28"/>
                <a:gd name="T10" fmla="*/ 12 w 26"/>
                <a:gd name="T11" fmla="*/ 4 h 28"/>
                <a:gd name="T12" fmla="*/ 10 w 26"/>
                <a:gd name="T13" fmla="*/ 10 h 28"/>
                <a:gd name="T14" fmla="*/ 10 w 26"/>
                <a:gd name="T15" fmla="*/ 10 h 28"/>
                <a:gd name="T16" fmla="*/ 2 w 26"/>
                <a:gd name="T17" fmla="*/ 14 h 28"/>
                <a:gd name="T18" fmla="*/ 0 w 26"/>
                <a:gd name="T19" fmla="*/ 18 h 28"/>
                <a:gd name="T20" fmla="*/ 2 w 26"/>
                <a:gd name="T21" fmla="*/ 22 h 28"/>
                <a:gd name="T22" fmla="*/ 2 w 26"/>
                <a:gd name="T23" fmla="*/ 22 h 28"/>
                <a:gd name="T24" fmla="*/ 8 w 26"/>
                <a:gd name="T25" fmla="*/ 26 h 28"/>
                <a:gd name="T26" fmla="*/ 12 w 26"/>
                <a:gd name="T27" fmla="*/ 28 h 28"/>
                <a:gd name="T28" fmla="*/ 12 w 26"/>
                <a:gd name="T29" fmla="*/ 28 h 28"/>
                <a:gd name="T30" fmla="*/ 20 w 26"/>
                <a:gd name="T31" fmla="*/ 26 h 28"/>
                <a:gd name="T32" fmla="*/ 26 w 26"/>
                <a:gd name="T33" fmla="*/ 20 h 28"/>
                <a:gd name="T34" fmla="*/ 26 w 26"/>
                <a:gd name="T35" fmla="*/ 20 h 28"/>
                <a:gd name="T36" fmla="*/ 26 w 26"/>
                <a:gd name="T37" fmla="*/ 16 h 28"/>
                <a:gd name="T38" fmla="*/ 26 w 26"/>
                <a:gd name="T39" fmla="*/ 8 h 28"/>
                <a:gd name="T40" fmla="*/ 22 w 26"/>
                <a:gd name="T41" fmla="*/ 2 h 28"/>
                <a:gd name="T42" fmla="*/ 20 w 26"/>
                <a:gd name="T43" fmla="*/ 0 h 28"/>
                <a:gd name="T44" fmla="*/ 18 w 26"/>
                <a:gd name="T45"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6" h="28">
                  <a:moveTo>
                    <a:pt x="18" y="0"/>
                  </a:moveTo>
                  <a:lnTo>
                    <a:pt x="18" y="0"/>
                  </a:lnTo>
                  <a:lnTo>
                    <a:pt x="14" y="0"/>
                  </a:lnTo>
                  <a:lnTo>
                    <a:pt x="14" y="0"/>
                  </a:lnTo>
                  <a:lnTo>
                    <a:pt x="12" y="2"/>
                  </a:lnTo>
                  <a:lnTo>
                    <a:pt x="12" y="4"/>
                  </a:lnTo>
                  <a:lnTo>
                    <a:pt x="10" y="10"/>
                  </a:lnTo>
                  <a:lnTo>
                    <a:pt x="10" y="10"/>
                  </a:lnTo>
                  <a:lnTo>
                    <a:pt x="2" y="14"/>
                  </a:lnTo>
                  <a:lnTo>
                    <a:pt x="0" y="18"/>
                  </a:lnTo>
                  <a:lnTo>
                    <a:pt x="2" y="22"/>
                  </a:lnTo>
                  <a:lnTo>
                    <a:pt x="2" y="22"/>
                  </a:lnTo>
                  <a:lnTo>
                    <a:pt x="8" y="26"/>
                  </a:lnTo>
                  <a:lnTo>
                    <a:pt x="12" y="28"/>
                  </a:lnTo>
                  <a:lnTo>
                    <a:pt x="12" y="28"/>
                  </a:lnTo>
                  <a:lnTo>
                    <a:pt x="20" y="26"/>
                  </a:lnTo>
                  <a:lnTo>
                    <a:pt x="26" y="20"/>
                  </a:lnTo>
                  <a:lnTo>
                    <a:pt x="26" y="20"/>
                  </a:lnTo>
                  <a:lnTo>
                    <a:pt x="26" y="16"/>
                  </a:lnTo>
                  <a:lnTo>
                    <a:pt x="26" y="8"/>
                  </a:lnTo>
                  <a:lnTo>
                    <a:pt x="22" y="2"/>
                  </a:lnTo>
                  <a:lnTo>
                    <a:pt x="20" y="0"/>
                  </a:lnTo>
                  <a:lnTo>
                    <a:pt x="1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87" name="Freeform 172"/>
            <p:cNvSpPr>
              <a:spLocks/>
            </p:cNvSpPr>
            <p:nvPr/>
          </p:nvSpPr>
          <p:spPr bwMode="auto">
            <a:xfrm>
              <a:off x="4812" y="3240"/>
              <a:ext cx="104" cy="62"/>
            </a:xfrm>
            <a:custGeom>
              <a:avLst/>
              <a:gdLst>
                <a:gd name="T0" fmla="*/ 34 w 104"/>
                <a:gd name="T1" fmla="*/ 0 h 62"/>
                <a:gd name="T2" fmla="*/ 28 w 104"/>
                <a:gd name="T3" fmla="*/ 4 h 62"/>
                <a:gd name="T4" fmla="*/ 26 w 104"/>
                <a:gd name="T5" fmla="*/ 10 h 62"/>
                <a:gd name="T6" fmla="*/ 26 w 104"/>
                <a:gd name="T7" fmla="*/ 18 h 62"/>
                <a:gd name="T8" fmla="*/ 26 w 104"/>
                <a:gd name="T9" fmla="*/ 32 h 62"/>
                <a:gd name="T10" fmla="*/ 24 w 104"/>
                <a:gd name="T11" fmla="*/ 36 h 62"/>
                <a:gd name="T12" fmla="*/ 22 w 104"/>
                <a:gd name="T13" fmla="*/ 38 h 62"/>
                <a:gd name="T14" fmla="*/ 18 w 104"/>
                <a:gd name="T15" fmla="*/ 38 h 62"/>
                <a:gd name="T16" fmla="*/ 8 w 104"/>
                <a:gd name="T17" fmla="*/ 36 h 62"/>
                <a:gd name="T18" fmla="*/ 2 w 104"/>
                <a:gd name="T19" fmla="*/ 38 h 62"/>
                <a:gd name="T20" fmla="*/ 0 w 104"/>
                <a:gd name="T21" fmla="*/ 44 h 62"/>
                <a:gd name="T22" fmla="*/ 6 w 104"/>
                <a:gd name="T23" fmla="*/ 50 h 62"/>
                <a:gd name="T24" fmla="*/ 16 w 104"/>
                <a:gd name="T25" fmla="*/ 52 h 62"/>
                <a:gd name="T26" fmla="*/ 24 w 104"/>
                <a:gd name="T27" fmla="*/ 54 h 62"/>
                <a:gd name="T28" fmla="*/ 28 w 104"/>
                <a:gd name="T29" fmla="*/ 54 h 62"/>
                <a:gd name="T30" fmla="*/ 34 w 104"/>
                <a:gd name="T31" fmla="*/ 48 h 62"/>
                <a:gd name="T32" fmla="*/ 38 w 104"/>
                <a:gd name="T33" fmla="*/ 48 h 62"/>
                <a:gd name="T34" fmla="*/ 38 w 104"/>
                <a:gd name="T35" fmla="*/ 56 h 62"/>
                <a:gd name="T36" fmla="*/ 42 w 104"/>
                <a:gd name="T37" fmla="*/ 60 h 62"/>
                <a:gd name="T38" fmla="*/ 48 w 104"/>
                <a:gd name="T39" fmla="*/ 62 h 62"/>
                <a:gd name="T40" fmla="*/ 56 w 104"/>
                <a:gd name="T41" fmla="*/ 60 h 62"/>
                <a:gd name="T42" fmla="*/ 64 w 104"/>
                <a:gd name="T43" fmla="*/ 54 h 62"/>
                <a:gd name="T44" fmla="*/ 68 w 104"/>
                <a:gd name="T45" fmla="*/ 54 h 62"/>
                <a:gd name="T46" fmla="*/ 70 w 104"/>
                <a:gd name="T47" fmla="*/ 54 h 62"/>
                <a:gd name="T48" fmla="*/ 92 w 104"/>
                <a:gd name="T49" fmla="*/ 56 h 62"/>
                <a:gd name="T50" fmla="*/ 102 w 104"/>
                <a:gd name="T51" fmla="*/ 52 h 62"/>
                <a:gd name="T52" fmla="*/ 104 w 104"/>
                <a:gd name="T53" fmla="*/ 50 h 62"/>
                <a:gd name="T54" fmla="*/ 102 w 104"/>
                <a:gd name="T55" fmla="*/ 44 h 62"/>
                <a:gd name="T56" fmla="*/ 72 w 104"/>
                <a:gd name="T57" fmla="*/ 30 h 62"/>
                <a:gd name="T58" fmla="*/ 58 w 104"/>
                <a:gd name="T59" fmla="*/ 22 h 62"/>
                <a:gd name="T60" fmla="*/ 48 w 104"/>
                <a:gd name="T61" fmla="*/ 10 h 62"/>
                <a:gd name="T62" fmla="*/ 38 w 104"/>
                <a:gd name="T63" fmla="*/ 2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4" h="62">
                  <a:moveTo>
                    <a:pt x="34" y="0"/>
                  </a:moveTo>
                  <a:lnTo>
                    <a:pt x="34" y="0"/>
                  </a:lnTo>
                  <a:lnTo>
                    <a:pt x="28" y="4"/>
                  </a:lnTo>
                  <a:lnTo>
                    <a:pt x="28" y="4"/>
                  </a:lnTo>
                  <a:lnTo>
                    <a:pt x="26" y="6"/>
                  </a:lnTo>
                  <a:lnTo>
                    <a:pt x="26" y="10"/>
                  </a:lnTo>
                  <a:lnTo>
                    <a:pt x="26" y="18"/>
                  </a:lnTo>
                  <a:lnTo>
                    <a:pt x="26" y="18"/>
                  </a:lnTo>
                  <a:lnTo>
                    <a:pt x="26" y="24"/>
                  </a:lnTo>
                  <a:lnTo>
                    <a:pt x="26" y="32"/>
                  </a:lnTo>
                  <a:lnTo>
                    <a:pt x="26" y="32"/>
                  </a:lnTo>
                  <a:lnTo>
                    <a:pt x="24" y="36"/>
                  </a:lnTo>
                  <a:lnTo>
                    <a:pt x="22" y="38"/>
                  </a:lnTo>
                  <a:lnTo>
                    <a:pt x="22" y="38"/>
                  </a:lnTo>
                  <a:lnTo>
                    <a:pt x="18" y="38"/>
                  </a:lnTo>
                  <a:lnTo>
                    <a:pt x="18" y="38"/>
                  </a:lnTo>
                  <a:lnTo>
                    <a:pt x="8" y="36"/>
                  </a:lnTo>
                  <a:lnTo>
                    <a:pt x="8" y="36"/>
                  </a:lnTo>
                  <a:lnTo>
                    <a:pt x="2" y="38"/>
                  </a:lnTo>
                  <a:lnTo>
                    <a:pt x="2" y="38"/>
                  </a:lnTo>
                  <a:lnTo>
                    <a:pt x="0" y="40"/>
                  </a:lnTo>
                  <a:lnTo>
                    <a:pt x="0" y="44"/>
                  </a:lnTo>
                  <a:lnTo>
                    <a:pt x="2" y="46"/>
                  </a:lnTo>
                  <a:lnTo>
                    <a:pt x="6" y="50"/>
                  </a:lnTo>
                  <a:lnTo>
                    <a:pt x="6" y="50"/>
                  </a:lnTo>
                  <a:lnTo>
                    <a:pt x="16" y="52"/>
                  </a:lnTo>
                  <a:lnTo>
                    <a:pt x="24" y="54"/>
                  </a:lnTo>
                  <a:lnTo>
                    <a:pt x="24" y="54"/>
                  </a:lnTo>
                  <a:lnTo>
                    <a:pt x="24" y="54"/>
                  </a:lnTo>
                  <a:lnTo>
                    <a:pt x="28" y="54"/>
                  </a:lnTo>
                  <a:lnTo>
                    <a:pt x="30" y="52"/>
                  </a:lnTo>
                  <a:lnTo>
                    <a:pt x="34" y="48"/>
                  </a:lnTo>
                  <a:lnTo>
                    <a:pt x="38" y="48"/>
                  </a:lnTo>
                  <a:lnTo>
                    <a:pt x="38" y="48"/>
                  </a:lnTo>
                  <a:lnTo>
                    <a:pt x="38" y="54"/>
                  </a:lnTo>
                  <a:lnTo>
                    <a:pt x="38" y="56"/>
                  </a:lnTo>
                  <a:lnTo>
                    <a:pt x="42" y="60"/>
                  </a:lnTo>
                  <a:lnTo>
                    <a:pt x="42" y="60"/>
                  </a:lnTo>
                  <a:lnTo>
                    <a:pt x="48" y="62"/>
                  </a:lnTo>
                  <a:lnTo>
                    <a:pt x="48" y="62"/>
                  </a:lnTo>
                  <a:lnTo>
                    <a:pt x="56" y="60"/>
                  </a:lnTo>
                  <a:lnTo>
                    <a:pt x="56" y="60"/>
                  </a:lnTo>
                  <a:lnTo>
                    <a:pt x="62" y="56"/>
                  </a:lnTo>
                  <a:lnTo>
                    <a:pt x="64" y="54"/>
                  </a:lnTo>
                  <a:lnTo>
                    <a:pt x="68" y="54"/>
                  </a:lnTo>
                  <a:lnTo>
                    <a:pt x="68" y="54"/>
                  </a:lnTo>
                  <a:lnTo>
                    <a:pt x="70" y="54"/>
                  </a:lnTo>
                  <a:lnTo>
                    <a:pt x="70" y="54"/>
                  </a:lnTo>
                  <a:lnTo>
                    <a:pt x="92" y="56"/>
                  </a:lnTo>
                  <a:lnTo>
                    <a:pt x="92" y="56"/>
                  </a:lnTo>
                  <a:lnTo>
                    <a:pt x="100" y="54"/>
                  </a:lnTo>
                  <a:lnTo>
                    <a:pt x="102" y="52"/>
                  </a:lnTo>
                  <a:lnTo>
                    <a:pt x="104" y="50"/>
                  </a:lnTo>
                  <a:lnTo>
                    <a:pt x="104" y="50"/>
                  </a:lnTo>
                  <a:lnTo>
                    <a:pt x="104" y="46"/>
                  </a:lnTo>
                  <a:lnTo>
                    <a:pt x="102" y="44"/>
                  </a:lnTo>
                  <a:lnTo>
                    <a:pt x="94" y="38"/>
                  </a:lnTo>
                  <a:lnTo>
                    <a:pt x="72" y="30"/>
                  </a:lnTo>
                  <a:lnTo>
                    <a:pt x="72" y="30"/>
                  </a:lnTo>
                  <a:lnTo>
                    <a:pt x="58" y="22"/>
                  </a:lnTo>
                  <a:lnTo>
                    <a:pt x="58" y="22"/>
                  </a:lnTo>
                  <a:lnTo>
                    <a:pt x="48" y="10"/>
                  </a:lnTo>
                  <a:lnTo>
                    <a:pt x="42" y="4"/>
                  </a:lnTo>
                  <a:lnTo>
                    <a:pt x="38" y="2"/>
                  </a:lnTo>
                  <a:lnTo>
                    <a:pt x="34"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88" name="Freeform 173"/>
            <p:cNvSpPr>
              <a:spLocks/>
            </p:cNvSpPr>
            <p:nvPr/>
          </p:nvSpPr>
          <p:spPr bwMode="auto">
            <a:xfrm>
              <a:off x="4812" y="3240"/>
              <a:ext cx="104" cy="62"/>
            </a:xfrm>
            <a:custGeom>
              <a:avLst/>
              <a:gdLst>
                <a:gd name="T0" fmla="*/ 34 w 104"/>
                <a:gd name="T1" fmla="*/ 0 h 62"/>
                <a:gd name="T2" fmla="*/ 28 w 104"/>
                <a:gd name="T3" fmla="*/ 4 h 62"/>
                <a:gd name="T4" fmla="*/ 26 w 104"/>
                <a:gd name="T5" fmla="*/ 10 h 62"/>
                <a:gd name="T6" fmla="*/ 26 w 104"/>
                <a:gd name="T7" fmla="*/ 18 h 62"/>
                <a:gd name="T8" fmla="*/ 26 w 104"/>
                <a:gd name="T9" fmla="*/ 32 h 62"/>
                <a:gd name="T10" fmla="*/ 24 w 104"/>
                <a:gd name="T11" fmla="*/ 36 h 62"/>
                <a:gd name="T12" fmla="*/ 22 w 104"/>
                <a:gd name="T13" fmla="*/ 38 h 62"/>
                <a:gd name="T14" fmla="*/ 18 w 104"/>
                <a:gd name="T15" fmla="*/ 38 h 62"/>
                <a:gd name="T16" fmla="*/ 8 w 104"/>
                <a:gd name="T17" fmla="*/ 36 h 62"/>
                <a:gd name="T18" fmla="*/ 2 w 104"/>
                <a:gd name="T19" fmla="*/ 38 h 62"/>
                <a:gd name="T20" fmla="*/ 0 w 104"/>
                <a:gd name="T21" fmla="*/ 44 h 62"/>
                <a:gd name="T22" fmla="*/ 6 w 104"/>
                <a:gd name="T23" fmla="*/ 50 h 62"/>
                <a:gd name="T24" fmla="*/ 16 w 104"/>
                <a:gd name="T25" fmla="*/ 52 h 62"/>
                <a:gd name="T26" fmla="*/ 24 w 104"/>
                <a:gd name="T27" fmla="*/ 54 h 62"/>
                <a:gd name="T28" fmla="*/ 28 w 104"/>
                <a:gd name="T29" fmla="*/ 54 h 62"/>
                <a:gd name="T30" fmla="*/ 34 w 104"/>
                <a:gd name="T31" fmla="*/ 48 h 62"/>
                <a:gd name="T32" fmla="*/ 38 w 104"/>
                <a:gd name="T33" fmla="*/ 48 h 62"/>
                <a:gd name="T34" fmla="*/ 38 w 104"/>
                <a:gd name="T35" fmla="*/ 56 h 62"/>
                <a:gd name="T36" fmla="*/ 42 w 104"/>
                <a:gd name="T37" fmla="*/ 60 h 62"/>
                <a:gd name="T38" fmla="*/ 48 w 104"/>
                <a:gd name="T39" fmla="*/ 62 h 62"/>
                <a:gd name="T40" fmla="*/ 56 w 104"/>
                <a:gd name="T41" fmla="*/ 60 h 62"/>
                <a:gd name="T42" fmla="*/ 64 w 104"/>
                <a:gd name="T43" fmla="*/ 54 h 62"/>
                <a:gd name="T44" fmla="*/ 68 w 104"/>
                <a:gd name="T45" fmla="*/ 54 h 62"/>
                <a:gd name="T46" fmla="*/ 70 w 104"/>
                <a:gd name="T47" fmla="*/ 54 h 62"/>
                <a:gd name="T48" fmla="*/ 92 w 104"/>
                <a:gd name="T49" fmla="*/ 56 h 62"/>
                <a:gd name="T50" fmla="*/ 102 w 104"/>
                <a:gd name="T51" fmla="*/ 52 h 62"/>
                <a:gd name="T52" fmla="*/ 104 w 104"/>
                <a:gd name="T53" fmla="*/ 50 h 62"/>
                <a:gd name="T54" fmla="*/ 102 w 104"/>
                <a:gd name="T55" fmla="*/ 44 h 62"/>
                <a:gd name="T56" fmla="*/ 72 w 104"/>
                <a:gd name="T57" fmla="*/ 30 h 62"/>
                <a:gd name="T58" fmla="*/ 58 w 104"/>
                <a:gd name="T59" fmla="*/ 22 h 62"/>
                <a:gd name="T60" fmla="*/ 48 w 104"/>
                <a:gd name="T61" fmla="*/ 10 h 62"/>
                <a:gd name="T62" fmla="*/ 38 w 104"/>
                <a:gd name="T63" fmla="*/ 2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4" h="62">
                  <a:moveTo>
                    <a:pt x="34" y="0"/>
                  </a:moveTo>
                  <a:lnTo>
                    <a:pt x="34" y="0"/>
                  </a:lnTo>
                  <a:lnTo>
                    <a:pt x="28" y="4"/>
                  </a:lnTo>
                  <a:lnTo>
                    <a:pt x="28" y="4"/>
                  </a:lnTo>
                  <a:lnTo>
                    <a:pt x="26" y="6"/>
                  </a:lnTo>
                  <a:lnTo>
                    <a:pt x="26" y="10"/>
                  </a:lnTo>
                  <a:lnTo>
                    <a:pt x="26" y="18"/>
                  </a:lnTo>
                  <a:lnTo>
                    <a:pt x="26" y="18"/>
                  </a:lnTo>
                  <a:lnTo>
                    <a:pt x="26" y="24"/>
                  </a:lnTo>
                  <a:lnTo>
                    <a:pt x="26" y="32"/>
                  </a:lnTo>
                  <a:lnTo>
                    <a:pt x="26" y="32"/>
                  </a:lnTo>
                  <a:lnTo>
                    <a:pt x="24" y="36"/>
                  </a:lnTo>
                  <a:lnTo>
                    <a:pt x="22" y="38"/>
                  </a:lnTo>
                  <a:lnTo>
                    <a:pt x="22" y="38"/>
                  </a:lnTo>
                  <a:lnTo>
                    <a:pt x="18" y="38"/>
                  </a:lnTo>
                  <a:lnTo>
                    <a:pt x="18" y="38"/>
                  </a:lnTo>
                  <a:lnTo>
                    <a:pt x="8" y="36"/>
                  </a:lnTo>
                  <a:lnTo>
                    <a:pt x="8" y="36"/>
                  </a:lnTo>
                  <a:lnTo>
                    <a:pt x="2" y="38"/>
                  </a:lnTo>
                  <a:lnTo>
                    <a:pt x="2" y="38"/>
                  </a:lnTo>
                  <a:lnTo>
                    <a:pt x="0" y="40"/>
                  </a:lnTo>
                  <a:lnTo>
                    <a:pt x="0" y="44"/>
                  </a:lnTo>
                  <a:lnTo>
                    <a:pt x="2" y="46"/>
                  </a:lnTo>
                  <a:lnTo>
                    <a:pt x="6" y="50"/>
                  </a:lnTo>
                  <a:lnTo>
                    <a:pt x="6" y="50"/>
                  </a:lnTo>
                  <a:lnTo>
                    <a:pt x="16" y="52"/>
                  </a:lnTo>
                  <a:lnTo>
                    <a:pt x="24" y="54"/>
                  </a:lnTo>
                  <a:lnTo>
                    <a:pt x="24" y="54"/>
                  </a:lnTo>
                  <a:lnTo>
                    <a:pt x="24" y="54"/>
                  </a:lnTo>
                  <a:lnTo>
                    <a:pt x="28" y="54"/>
                  </a:lnTo>
                  <a:lnTo>
                    <a:pt x="30" y="52"/>
                  </a:lnTo>
                  <a:lnTo>
                    <a:pt x="34" y="48"/>
                  </a:lnTo>
                  <a:lnTo>
                    <a:pt x="38" y="48"/>
                  </a:lnTo>
                  <a:lnTo>
                    <a:pt x="38" y="48"/>
                  </a:lnTo>
                  <a:lnTo>
                    <a:pt x="38" y="54"/>
                  </a:lnTo>
                  <a:lnTo>
                    <a:pt x="38" y="56"/>
                  </a:lnTo>
                  <a:lnTo>
                    <a:pt x="42" y="60"/>
                  </a:lnTo>
                  <a:lnTo>
                    <a:pt x="42" y="60"/>
                  </a:lnTo>
                  <a:lnTo>
                    <a:pt x="48" y="62"/>
                  </a:lnTo>
                  <a:lnTo>
                    <a:pt x="48" y="62"/>
                  </a:lnTo>
                  <a:lnTo>
                    <a:pt x="56" y="60"/>
                  </a:lnTo>
                  <a:lnTo>
                    <a:pt x="56" y="60"/>
                  </a:lnTo>
                  <a:lnTo>
                    <a:pt x="62" y="56"/>
                  </a:lnTo>
                  <a:lnTo>
                    <a:pt x="64" y="54"/>
                  </a:lnTo>
                  <a:lnTo>
                    <a:pt x="68" y="54"/>
                  </a:lnTo>
                  <a:lnTo>
                    <a:pt x="68" y="54"/>
                  </a:lnTo>
                  <a:lnTo>
                    <a:pt x="70" y="54"/>
                  </a:lnTo>
                  <a:lnTo>
                    <a:pt x="70" y="54"/>
                  </a:lnTo>
                  <a:lnTo>
                    <a:pt x="92" y="56"/>
                  </a:lnTo>
                  <a:lnTo>
                    <a:pt x="92" y="56"/>
                  </a:lnTo>
                  <a:lnTo>
                    <a:pt x="100" y="54"/>
                  </a:lnTo>
                  <a:lnTo>
                    <a:pt x="102" y="52"/>
                  </a:lnTo>
                  <a:lnTo>
                    <a:pt x="104" y="50"/>
                  </a:lnTo>
                  <a:lnTo>
                    <a:pt x="104" y="50"/>
                  </a:lnTo>
                  <a:lnTo>
                    <a:pt x="104" y="46"/>
                  </a:lnTo>
                  <a:lnTo>
                    <a:pt x="102" y="44"/>
                  </a:lnTo>
                  <a:lnTo>
                    <a:pt x="94" y="38"/>
                  </a:lnTo>
                  <a:lnTo>
                    <a:pt x="72" y="30"/>
                  </a:lnTo>
                  <a:lnTo>
                    <a:pt x="72" y="30"/>
                  </a:lnTo>
                  <a:lnTo>
                    <a:pt x="58" y="22"/>
                  </a:lnTo>
                  <a:lnTo>
                    <a:pt x="58" y="22"/>
                  </a:lnTo>
                  <a:lnTo>
                    <a:pt x="48" y="10"/>
                  </a:lnTo>
                  <a:lnTo>
                    <a:pt x="42" y="4"/>
                  </a:lnTo>
                  <a:lnTo>
                    <a:pt x="38" y="2"/>
                  </a:lnTo>
                  <a:lnTo>
                    <a:pt x="3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89" name="Freeform 174"/>
            <p:cNvSpPr>
              <a:spLocks/>
            </p:cNvSpPr>
            <p:nvPr/>
          </p:nvSpPr>
          <p:spPr bwMode="auto">
            <a:xfrm>
              <a:off x="4806" y="3252"/>
              <a:ext cx="18" cy="18"/>
            </a:xfrm>
            <a:custGeom>
              <a:avLst/>
              <a:gdLst>
                <a:gd name="T0" fmla="*/ 6 w 18"/>
                <a:gd name="T1" fmla="*/ 0 h 18"/>
                <a:gd name="T2" fmla="*/ 6 w 18"/>
                <a:gd name="T3" fmla="*/ 0 h 18"/>
                <a:gd name="T4" fmla="*/ 4 w 18"/>
                <a:gd name="T5" fmla="*/ 2 h 18"/>
                <a:gd name="T6" fmla="*/ 2 w 18"/>
                <a:gd name="T7" fmla="*/ 4 h 18"/>
                <a:gd name="T8" fmla="*/ 2 w 18"/>
                <a:gd name="T9" fmla="*/ 4 h 18"/>
                <a:gd name="T10" fmla="*/ 0 w 18"/>
                <a:gd name="T11" fmla="*/ 8 h 18"/>
                <a:gd name="T12" fmla="*/ 2 w 18"/>
                <a:gd name="T13" fmla="*/ 12 h 18"/>
                <a:gd name="T14" fmla="*/ 4 w 18"/>
                <a:gd name="T15" fmla="*/ 16 h 18"/>
                <a:gd name="T16" fmla="*/ 10 w 18"/>
                <a:gd name="T17" fmla="*/ 18 h 18"/>
                <a:gd name="T18" fmla="*/ 10 w 18"/>
                <a:gd name="T19" fmla="*/ 18 h 18"/>
                <a:gd name="T20" fmla="*/ 14 w 18"/>
                <a:gd name="T21" fmla="*/ 16 h 18"/>
                <a:gd name="T22" fmla="*/ 14 w 18"/>
                <a:gd name="T23" fmla="*/ 16 h 18"/>
                <a:gd name="T24" fmla="*/ 16 w 18"/>
                <a:gd name="T25" fmla="*/ 14 h 18"/>
                <a:gd name="T26" fmla="*/ 18 w 18"/>
                <a:gd name="T27" fmla="*/ 12 h 18"/>
                <a:gd name="T28" fmla="*/ 16 w 18"/>
                <a:gd name="T29" fmla="*/ 8 h 18"/>
                <a:gd name="T30" fmla="*/ 12 w 18"/>
                <a:gd name="T31" fmla="*/ 2 h 18"/>
                <a:gd name="T32" fmla="*/ 6 w 18"/>
                <a:gd name="T3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8" h="18">
                  <a:moveTo>
                    <a:pt x="6" y="0"/>
                  </a:moveTo>
                  <a:lnTo>
                    <a:pt x="6" y="0"/>
                  </a:lnTo>
                  <a:lnTo>
                    <a:pt x="4" y="2"/>
                  </a:lnTo>
                  <a:lnTo>
                    <a:pt x="2" y="4"/>
                  </a:lnTo>
                  <a:lnTo>
                    <a:pt x="2" y="4"/>
                  </a:lnTo>
                  <a:lnTo>
                    <a:pt x="0" y="8"/>
                  </a:lnTo>
                  <a:lnTo>
                    <a:pt x="2" y="12"/>
                  </a:lnTo>
                  <a:lnTo>
                    <a:pt x="4" y="16"/>
                  </a:lnTo>
                  <a:lnTo>
                    <a:pt x="10" y="18"/>
                  </a:lnTo>
                  <a:lnTo>
                    <a:pt x="10" y="18"/>
                  </a:lnTo>
                  <a:lnTo>
                    <a:pt x="14" y="16"/>
                  </a:lnTo>
                  <a:lnTo>
                    <a:pt x="14" y="16"/>
                  </a:lnTo>
                  <a:lnTo>
                    <a:pt x="16" y="14"/>
                  </a:lnTo>
                  <a:lnTo>
                    <a:pt x="18" y="12"/>
                  </a:lnTo>
                  <a:lnTo>
                    <a:pt x="16" y="8"/>
                  </a:lnTo>
                  <a:lnTo>
                    <a:pt x="12" y="2"/>
                  </a:lnTo>
                  <a:lnTo>
                    <a:pt x="6"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90" name="Freeform 175"/>
            <p:cNvSpPr>
              <a:spLocks/>
            </p:cNvSpPr>
            <p:nvPr/>
          </p:nvSpPr>
          <p:spPr bwMode="auto">
            <a:xfrm>
              <a:off x="4806" y="3252"/>
              <a:ext cx="18" cy="18"/>
            </a:xfrm>
            <a:custGeom>
              <a:avLst/>
              <a:gdLst>
                <a:gd name="T0" fmla="*/ 6 w 18"/>
                <a:gd name="T1" fmla="*/ 0 h 18"/>
                <a:gd name="T2" fmla="*/ 6 w 18"/>
                <a:gd name="T3" fmla="*/ 0 h 18"/>
                <a:gd name="T4" fmla="*/ 4 w 18"/>
                <a:gd name="T5" fmla="*/ 2 h 18"/>
                <a:gd name="T6" fmla="*/ 2 w 18"/>
                <a:gd name="T7" fmla="*/ 4 h 18"/>
                <a:gd name="T8" fmla="*/ 2 w 18"/>
                <a:gd name="T9" fmla="*/ 4 h 18"/>
                <a:gd name="T10" fmla="*/ 0 w 18"/>
                <a:gd name="T11" fmla="*/ 8 h 18"/>
                <a:gd name="T12" fmla="*/ 2 w 18"/>
                <a:gd name="T13" fmla="*/ 12 h 18"/>
                <a:gd name="T14" fmla="*/ 4 w 18"/>
                <a:gd name="T15" fmla="*/ 16 h 18"/>
                <a:gd name="T16" fmla="*/ 10 w 18"/>
                <a:gd name="T17" fmla="*/ 18 h 18"/>
                <a:gd name="T18" fmla="*/ 10 w 18"/>
                <a:gd name="T19" fmla="*/ 18 h 18"/>
                <a:gd name="T20" fmla="*/ 14 w 18"/>
                <a:gd name="T21" fmla="*/ 16 h 18"/>
                <a:gd name="T22" fmla="*/ 14 w 18"/>
                <a:gd name="T23" fmla="*/ 16 h 18"/>
                <a:gd name="T24" fmla="*/ 16 w 18"/>
                <a:gd name="T25" fmla="*/ 14 h 18"/>
                <a:gd name="T26" fmla="*/ 18 w 18"/>
                <a:gd name="T27" fmla="*/ 12 h 18"/>
                <a:gd name="T28" fmla="*/ 16 w 18"/>
                <a:gd name="T29" fmla="*/ 8 h 18"/>
                <a:gd name="T30" fmla="*/ 12 w 18"/>
                <a:gd name="T31" fmla="*/ 2 h 18"/>
                <a:gd name="T32" fmla="*/ 6 w 18"/>
                <a:gd name="T3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8" h="18">
                  <a:moveTo>
                    <a:pt x="6" y="0"/>
                  </a:moveTo>
                  <a:lnTo>
                    <a:pt x="6" y="0"/>
                  </a:lnTo>
                  <a:lnTo>
                    <a:pt x="4" y="2"/>
                  </a:lnTo>
                  <a:lnTo>
                    <a:pt x="2" y="4"/>
                  </a:lnTo>
                  <a:lnTo>
                    <a:pt x="2" y="4"/>
                  </a:lnTo>
                  <a:lnTo>
                    <a:pt x="0" y="8"/>
                  </a:lnTo>
                  <a:lnTo>
                    <a:pt x="2" y="12"/>
                  </a:lnTo>
                  <a:lnTo>
                    <a:pt x="4" y="16"/>
                  </a:lnTo>
                  <a:lnTo>
                    <a:pt x="10" y="18"/>
                  </a:lnTo>
                  <a:lnTo>
                    <a:pt x="10" y="18"/>
                  </a:lnTo>
                  <a:lnTo>
                    <a:pt x="14" y="16"/>
                  </a:lnTo>
                  <a:lnTo>
                    <a:pt x="14" y="16"/>
                  </a:lnTo>
                  <a:lnTo>
                    <a:pt x="16" y="14"/>
                  </a:lnTo>
                  <a:lnTo>
                    <a:pt x="18" y="12"/>
                  </a:lnTo>
                  <a:lnTo>
                    <a:pt x="16" y="8"/>
                  </a:lnTo>
                  <a:lnTo>
                    <a:pt x="12" y="2"/>
                  </a:lnTo>
                  <a:lnTo>
                    <a:pt x="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91" name="Freeform 176"/>
            <p:cNvSpPr>
              <a:spLocks/>
            </p:cNvSpPr>
            <p:nvPr/>
          </p:nvSpPr>
          <p:spPr bwMode="auto">
            <a:xfrm>
              <a:off x="4766" y="3260"/>
              <a:ext cx="36" cy="12"/>
            </a:xfrm>
            <a:custGeom>
              <a:avLst/>
              <a:gdLst>
                <a:gd name="T0" fmla="*/ 18 w 36"/>
                <a:gd name="T1" fmla="*/ 0 h 12"/>
                <a:gd name="T2" fmla="*/ 18 w 36"/>
                <a:gd name="T3" fmla="*/ 0 h 12"/>
                <a:gd name="T4" fmla="*/ 6 w 36"/>
                <a:gd name="T5" fmla="*/ 0 h 12"/>
                <a:gd name="T6" fmla="*/ 0 w 36"/>
                <a:gd name="T7" fmla="*/ 2 h 12"/>
                <a:gd name="T8" fmla="*/ 0 w 36"/>
                <a:gd name="T9" fmla="*/ 2 h 12"/>
                <a:gd name="T10" fmla="*/ 0 w 36"/>
                <a:gd name="T11" fmla="*/ 6 h 12"/>
                <a:gd name="T12" fmla="*/ 2 w 36"/>
                <a:gd name="T13" fmla="*/ 8 h 12"/>
                <a:gd name="T14" fmla="*/ 10 w 36"/>
                <a:gd name="T15" fmla="*/ 10 h 12"/>
                <a:gd name="T16" fmla="*/ 26 w 36"/>
                <a:gd name="T17" fmla="*/ 12 h 12"/>
                <a:gd name="T18" fmla="*/ 26 w 36"/>
                <a:gd name="T19" fmla="*/ 12 h 12"/>
                <a:gd name="T20" fmla="*/ 32 w 36"/>
                <a:gd name="T21" fmla="*/ 12 h 12"/>
                <a:gd name="T22" fmla="*/ 32 w 36"/>
                <a:gd name="T23" fmla="*/ 12 h 12"/>
                <a:gd name="T24" fmla="*/ 34 w 36"/>
                <a:gd name="T25" fmla="*/ 12 h 12"/>
                <a:gd name="T26" fmla="*/ 36 w 36"/>
                <a:gd name="T27" fmla="*/ 10 h 12"/>
                <a:gd name="T28" fmla="*/ 36 w 36"/>
                <a:gd name="T29" fmla="*/ 10 h 12"/>
                <a:gd name="T30" fmla="*/ 36 w 36"/>
                <a:gd name="T31" fmla="*/ 4 h 12"/>
                <a:gd name="T32" fmla="*/ 32 w 36"/>
                <a:gd name="T33" fmla="*/ 2 h 12"/>
                <a:gd name="T34" fmla="*/ 26 w 36"/>
                <a:gd name="T35" fmla="*/ 0 h 12"/>
                <a:gd name="T36" fmla="*/ 18 w 36"/>
                <a:gd name="T3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6" h="12">
                  <a:moveTo>
                    <a:pt x="18" y="0"/>
                  </a:moveTo>
                  <a:lnTo>
                    <a:pt x="18" y="0"/>
                  </a:lnTo>
                  <a:lnTo>
                    <a:pt x="6" y="0"/>
                  </a:lnTo>
                  <a:lnTo>
                    <a:pt x="0" y="2"/>
                  </a:lnTo>
                  <a:lnTo>
                    <a:pt x="0" y="2"/>
                  </a:lnTo>
                  <a:lnTo>
                    <a:pt x="0" y="6"/>
                  </a:lnTo>
                  <a:lnTo>
                    <a:pt x="2" y="8"/>
                  </a:lnTo>
                  <a:lnTo>
                    <a:pt x="10" y="10"/>
                  </a:lnTo>
                  <a:lnTo>
                    <a:pt x="26" y="12"/>
                  </a:lnTo>
                  <a:lnTo>
                    <a:pt x="26" y="12"/>
                  </a:lnTo>
                  <a:lnTo>
                    <a:pt x="32" y="12"/>
                  </a:lnTo>
                  <a:lnTo>
                    <a:pt x="32" y="12"/>
                  </a:lnTo>
                  <a:lnTo>
                    <a:pt x="34" y="12"/>
                  </a:lnTo>
                  <a:lnTo>
                    <a:pt x="36" y="10"/>
                  </a:lnTo>
                  <a:lnTo>
                    <a:pt x="36" y="10"/>
                  </a:lnTo>
                  <a:lnTo>
                    <a:pt x="36" y="4"/>
                  </a:lnTo>
                  <a:lnTo>
                    <a:pt x="32" y="2"/>
                  </a:lnTo>
                  <a:lnTo>
                    <a:pt x="26" y="0"/>
                  </a:lnTo>
                  <a:lnTo>
                    <a:pt x="18"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92" name="Freeform 177"/>
            <p:cNvSpPr>
              <a:spLocks/>
            </p:cNvSpPr>
            <p:nvPr/>
          </p:nvSpPr>
          <p:spPr bwMode="auto">
            <a:xfrm>
              <a:off x="4766" y="3260"/>
              <a:ext cx="36" cy="12"/>
            </a:xfrm>
            <a:custGeom>
              <a:avLst/>
              <a:gdLst>
                <a:gd name="T0" fmla="*/ 18 w 36"/>
                <a:gd name="T1" fmla="*/ 0 h 12"/>
                <a:gd name="T2" fmla="*/ 18 w 36"/>
                <a:gd name="T3" fmla="*/ 0 h 12"/>
                <a:gd name="T4" fmla="*/ 6 w 36"/>
                <a:gd name="T5" fmla="*/ 0 h 12"/>
                <a:gd name="T6" fmla="*/ 0 w 36"/>
                <a:gd name="T7" fmla="*/ 2 h 12"/>
                <a:gd name="T8" fmla="*/ 0 w 36"/>
                <a:gd name="T9" fmla="*/ 2 h 12"/>
                <a:gd name="T10" fmla="*/ 0 w 36"/>
                <a:gd name="T11" fmla="*/ 6 h 12"/>
                <a:gd name="T12" fmla="*/ 2 w 36"/>
                <a:gd name="T13" fmla="*/ 8 h 12"/>
                <a:gd name="T14" fmla="*/ 10 w 36"/>
                <a:gd name="T15" fmla="*/ 10 h 12"/>
                <a:gd name="T16" fmla="*/ 26 w 36"/>
                <a:gd name="T17" fmla="*/ 12 h 12"/>
                <a:gd name="T18" fmla="*/ 26 w 36"/>
                <a:gd name="T19" fmla="*/ 12 h 12"/>
                <a:gd name="T20" fmla="*/ 32 w 36"/>
                <a:gd name="T21" fmla="*/ 12 h 12"/>
                <a:gd name="T22" fmla="*/ 32 w 36"/>
                <a:gd name="T23" fmla="*/ 12 h 12"/>
                <a:gd name="T24" fmla="*/ 34 w 36"/>
                <a:gd name="T25" fmla="*/ 12 h 12"/>
                <a:gd name="T26" fmla="*/ 36 w 36"/>
                <a:gd name="T27" fmla="*/ 10 h 12"/>
                <a:gd name="T28" fmla="*/ 36 w 36"/>
                <a:gd name="T29" fmla="*/ 10 h 12"/>
                <a:gd name="T30" fmla="*/ 36 w 36"/>
                <a:gd name="T31" fmla="*/ 4 h 12"/>
                <a:gd name="T32" fmla="*/ 32 w 36"/>
                <a:gd name="T33" fmla="*/ 2 h 12"/>
                <a:gd name="T34" fmla="*/ 26 w 36"/>
                <a:gd name="T35" fmla="*/ 0 h 12"/>
                <a:gd name="T36" fmla="*/ 18 w 36"/>
                <a:gd name="T3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6" h="12">
                  <a:moveTo>
                    <a:pt x="18" y="0"/>
                  </a:moveTo>
                  <a:lnTo>
                    <a:pt x="18" y="0"/>
                  </a:lnTo>
                  <a:lnTo>
                    <a:pt x="6" y="0"/>
                  </a:lnTo>
                  <a:lnTo>
                    <a:pt x="0" y="2"/>
                  </a:lnTo>
                  <a:lnTo>
                    <a:pt x="0" y="2"/>
                  </a:lnTo>
                  <a:lnTo>
                    <a:pt x="0" y="6"/>
                  </a:lnTo>
                  <a:lnTo>
                    <a:pt x="2" y="8"/>
                  </a:lnTo>
                  <a:lnTo>
                    <a:pt x="10" y="10"/>
                  </a:lnTo>
                  <a:lnTo>
                    <a:pt x="26" y="12"/>
                  </a:lnTo>
                  <a:lnTo>
                    <a:pt x="26" y="12"/>
                  </a:lnTo>
                  <a:lnTo>
                    <a:pt x="32" y="12"/>
                  </a:lnTo>
                  <a:lnTo>
                    <a:pt x="32" y="12"/>
                  </a:lnTo>
                  <a:lnTo>
                    <a:pt x="34" y="12"/>
                  </a:lnTo>
                  <a:lnTo>
                    <a:pt x="36" y="10"/>
                  </a:lnTo>
                  <a:lnTo>
                    <a:pt x="36" y="10"/>
                  </a:lnTo>
                  <a:lnTo>
                    <a:pt x="36" y="4"/>
                  </a:lnTo>
                  <a:lnTo>
                    <a:pt x="32" y="2"/>
                  </a:lnTo>
                  <a:lnTo>
                    <a:pt x="26" y="0"/>
                  </a:lnTo>
                  <a:lnTo>
                    <a:pt x="1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93" name="Freeform 178"/>
            <p:cNvSpPr>
              <a:spLocks/>
            </p:cNvSpPr>
            <p:nvPr/>
          </p:nvSpPr>
          <p:spPr bwMode="auto">
            <a:xfrm>
              <a:off x="4764" y="3228"/>
              <a:ext cx="34" cy="28"/>
            </a:xfrm>
            <a:custGeom>
              <a:avLst/>
              <a:gdLst>
                <a:gd name="T0" fmla="*/ 8 w 34"/>
                <a:gd name="T1" fmla="*/ 0 h 28"/>
                <a:gd name="T2" fmla="*/ 8 w 34"/>
                <a:gd name="T3" fmla="*/ 0 h 28"/>
                <a:gd name="T4" fmla="*/ 2 w 34"/>
                <a:gd name="T5" fmla="*/ 0 h 28"/>
                <a:gd name="T6" fmla="*/ 2 w 34"/>
                <a:gd name="T7" fmla="*/ 2 h 28"/>
                <a:gd name="T8" fmla="*/ 2 w 34"/>
                <a:gd name="T9" fmla="*/ 2 h 28"/>
                <a:gd name="T10" fmla="*/ 0 w 34"/>
                <a:gd name="T11" fmla="*/ 4 h 28"/>
                <a:gd name="T12" fmla="*/ 0 w 34"/>
                <a:gd name="T13" fmla="*/ 8 h 28"/>
                <a:gd name="T14" fmla="*/ 4 w 34"/>
                <a:gd name="T15" fmla="*/ 10 h 28"/>
                <a:gd name="T16" fmla="*/ 14 w 34"/>
                <a:gd name="T17" fmla="*/ 16 h 28"/>
                <a:gd name="T18" fmla="*/ 14 w 34"/>
                <a:gd name="T19" fmla="*/ 16 h 28"/>
                <a:gd name="T20" fmla="*/ 24 w 34"/>
                <a:gd name="T21" fmla="*/ 22 h 28"/>
                <a:gd name="T22" fmla="*/ 30 w 34"/>
                <a:gd name="T23" fmla="*/ 28 h 28"/>
                <a:gd name="T24" fmla="*/ 30 w 34"/>
                <a:gd name="T25" fmla="*/ 28 h 28"/>
                <a:gd name="T26" fmla="*/ 34 w 34"/>
                <a:gd name="T27" fmla="*/ 26 h 28"/>
                <a:gd name="T28" fmla="*/ 34 w 34"/>
                <a:gd name="T29" fmla="*/ 24 h 28"/>
                <a:gd name="T30" fmla="*/ 32 w 34"/>
                <a:gd name="T31" fmla="*/ 18 h 28"/>
                <a:gd name="T32" fmla="*/ 22 w 34"/>
                <a:gd name="T33" fmla="*/ 10 h 28"/>
                <a:gd name="T34" fmla="*/ 22 w 34"/>
                <a:gd name="T35" fmla="*/ 10 h 28"/>
                <a:gd name="T36" fmla="*/ 16 w 34"/>
                <a:gd name="T37" fmla="*/ 2 h 28"/>
                <a:gd name="T38" fmla="*/ 12 w 34"/>
                <a:gd name="T39" fmla="*/ 0 h 28"/>
                <a:gd name="T40" fmla="*/ 8 w 34"/>
                <a:gd name="T41"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4" h="28">
                  <a:moveTo>
                    <a:pt x="8" y="0"/>
                  </a:moveTo>
                  <a:lnTo>
                    <a:pt x="8" y="0"/>
                  </a:lnTo>
                  <a:lnTo>
                    <a:pt x="2" y="0"/>
                  </a:lnTo>
                  <a:lnTo>
                    <a:pt x="2" y="2"/>
                  </a:lnTo>
                  <a:lnTo>
                    <a:pt x="2" y="2"/>
                  </a:lnTo>
                  <a:lnTo>
                    <a:pt x="0" y="4"/>
                  </a:lnTo>
                  <a:lnTo>
                    <a:pt x="0" y="8"/>
                  </a:lnTo>
                  <a:lnTo>
                    <a:pt x="4" y="10"/>
                  </a:lnTo>
                  <a:lnTo>
                    <a:pt x="14" y="16"/>
                  </a:lnTo>
                  <a:lnTo>
                    <a:pt x="14" y="16"/>
                  </a:lnTo>
                  <a:lnTo>
                    <a:pt x="24" y="22"/>
                  </a:lnTo>
                  <a:lnTo>
                    <a:pt x="30" y="28"/>
                  </a:lnTo>
                  <a:lnTo>
                    <a:pt x="30" y="28"/>
                  </a:lnTo>
                  <a:lnTo>
                    <a:pt x="34" y="26"/>
                  </a:lnTo>
                  <a:lnTo>
                    <a:pt x="34" y="24"/>
                  </a:lnTo>
                  <a:lnTo>
                    <a:pt x="32" y="18"/>
                  </a:lnTo>
                  <a:lnTo>
                    <a:pt x="22" y="10"/>
                  </a:lnTo>
                  <a:lnTo>
                    <a:pt x="22" y="10"/>
                  </a:lnTo>
                  <a:lnTo>
                    <a:pt x="16" y="2"/>
                  </a:lnTo>
                  <a:lnTo>
                    <a:pt x="12" y="0"/>
                  </a:lnTo>
                  <a:lnTo>
                    <a:pt x="8"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94" name="Freeform 179"/>
            <p:cNvSpPr>
              <a:spLocks/>
            </p:cNvSpPr>
            <p:nvPr/>
          </p:nvSpPr>
          <p:spPr bwMode="auto">
            <a:xfrm>
              <a:off x="4764" y="3228"/>
              <a:ext cx="34" cy="28"/>
            </a:xfrm>
            <a:custGeom>
              <a:avLst/>
              <a:gdLst>
                <a:gd name="T0" fmla="*/ 8 w 34"/>
                <a:gd name="T1" fmla="*/ 0 h 28"/>
                <a:gd name="T2" fmla="*/ 8 w 34"/>
                <a:gd name="T3" fmla="*/ 0 h 28"/>
                <a:gd name="T4" fmla="*/ 2 w 34"/>
                <a:gd name="T5" fmla="*/ 0 h 28"/>
                <a:gd name="T6" fmla="*/ 2 w 34"/>
                <a:gd name="T7" fmla="*/ 2 h 28"/>
                <a:gd name="T8" fmla="*/ 2 w 34"/>
                <a:gd name="T9" fmla="*/ 2 h 28"/>
                <a:gd name="T10" fmla="*/ 0 w 34"/>
                <a:gd name="T11" fmla="*/ 4 h 28"/>
                <a:gd name="T12" fmla="*/ 0 w 34"/>
                <a:gd name="T13" fmla="*/ 8 h 28"/>
                <a:gd name="T14" fmla="*/ 4 w 34"/>
                <a:gd name="T15" fmla="*/ 10 h 28"/>
                <a:gd name="T16" fmla="*/ 14 w 34"/>
                <a:gd name="T17" fmla="*/ 16 h 28"/>
                <a:gd name="T18" fmla="*/ 14 w 34"/>
                <a:gd name="T19" fmla="*/ 16 h 28"/>
                <a:gd name="T20" fmla="*/ 24 w 34"/>
                <a:gd name="T21" fmla="*/ 22 h 28"/>
                <a:gd name="T22" fmla="*/ 30 w 34"/>
                <a:gd name="T23" fmla="*/ 28 h 28"/>
                <a:gd name="T24" fmla="*/ 30 w 34"/>
                <a:gd name="T25" fmla="*/ 28 h 28"/>
                <a:gd name="T26" fmla="*/ 34 w 34"/>
                <a:gd name="T27" fmla="*/ 26 h 28"/>
                <a:gd name="T28" fmla="*/ 34 w 34"/>
                <a:gd name="T29" fmla="*/ 24 h 28"/>
                <a:gd name="T30" fmla="*/ 32 w 34"/>
                <a:gd name="T31" fmla="*/ 18 h 28"/>
                <a:gd name="T32" fmla="*/ 22 w 34"/>
                <a:gd name="T33" fmla="*/ 10 h 28"/>
                <a:gd name="T34" fmla="*/ 22 w 34"/>
                <a:gd name="T35" fmla="*/ 10 h 28"/>
                <a:gd name="T36" fmla="*/ 16 w 34"/>
                <a:gd name="T37" fmla="*/ 2 h 28"/>
                <a:gd name="T38" fmla="*/ 12 w 34"/>
                <a:gd name="T39" fmla="*/ 0 h 28"/>
                <a:gd name="T40" fmla="*/ 8 w 34"/>
                <a:gd name="T41"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4" h="28">
                  <a:moveTo>
                    <a:pt x="8" y="0"/>
                  </a:moveTo>
                  <a:lnTo>
                    <a:pt x="8" y="0"/>
                  </a:lnTo>
                  <a:lnTo>
                    <a:pt x="2" y="0"/>
                  </a:lnTo>
                  <a:lnTo>
                    <a:pt x="2" y="2"/>
                  </a:lnTo>
                  <a:lnTo>
                    <a:pt x="2" y="2"/>
                  </a:lnTo>
                  <a:lnTo>
                    <a:pt x="0" y="4"/>
                  </a:lnTo>
                  <a:lnTo>
                    <a:pt x="0" y="8"/>
                  </a:lnTo>
                  <a:lnTo>
                    <a:pt x="4" y="10"/>
                  </a:lnTo>
                  <a:lnTo>
                    <a:pt x="14" y="16"/>
                  </a:lnTo>
                  <a:lnTo>
                    <a:pt x="14" y="16"/>
                  </a:lnTo>
                  <a:lnTo>
                    <a:pt x="24" y="22"/>
                  </a:lnTo>
                  <a:lnTo>
                    <a:pt x="30" y="28"/>
                  </a:lnTo>
                  <a:lnTo>
                    <a:pt x="30" y="28"/>
                  </a:lnTo>
                  <a:lnTo>
                    <a:pt x="34" y="26"/>
                  </a:lnTo>
                  <a:lnTo>
                    <a:pt x="34" y="24"/>
                  </a:lnTo>
                  <a:lnTo>
                    <a:pt x="32" y="18"/>
                  </a:lnTo>
                  <a:lnTo>
                    <a:pt x="22" y="10"/>
                  </a:lnTo>
                  <a:lnTo>
                    <a:pt x="22" y="10"/>
                  </a:lnTo>
                  <a:lnTo>
                    <a:pt x="16" y="2"/>
                  </a:lnTo>
                  <a:lnTo>
                    <a:pt x="12" y="0"/>
                  </a:lnTo>
                  <a:lnTo>
                    <a:pt x="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95" name="Freeform 180"/>
            <p:cNvSpPr>
              <a:spLocks/>
            </p:cNvSpPr>
            <p:nvPr/>
          </p:nvSpPr>
          <p:spPr bwMode="auto">
            <a:xfrm>
              <a:off x="4682" y="1752"/>
              <a:ext cx="26" cy="14"/>
            </a:xfrm>
            <a:custGeom>
              <a:avLst/>
              <a:gdLst>
                <a:gd name="T0" fmla="*/ 10 w 26"/>
                <a:gd name="T1" fmla="*/ 0 h 14"/>
                <a:gd name="T2" fmla="*/ 10 w 26"/>
                <a:gd name="T3" fmla="*/ 0 h 14"/>
                <a:gd name="T4" fmla="*/ 0 w 26"/>
                <a:gd name="T5" fmla="*/ 0 h 14"/>
                <a:gd name="T6" fmla="*/ 0 w 26"/>
                <a:gd name="T7" fmla="*/ 0 h 14"/>
                <a:gd name="T8" fmla="*/ 2 w 26"/>
                <a:gd name="T9" fmla="*/ 2 h 14"/>
                <a:gd name="T10" fmla="*/ 4 w 26"/>
                <a:gd name="T11" fmla="*/ 4 h 14"/>
                <a:gd name="T12" fmla="*/ 10 w 26"/>
                <a:gd name="T13" fmla="*/ 4 h 14"/>
                <a:gd name="T14" fmla="*/ 10 w 26"/>
                <a:gd name="T15" fmla="*/ 4 h 14"/>
                <a:gd name="T16" fmla="*/ 12 w 26"/>
                <a:gd name="T17" fmla="*/ 6 h 14"/>
                <a:gd name="T18" fmla="*/ 14 w 26"/>
                <a:gd name="T19" fmla="*/ 8 h 14"/>
                <a:gd name="T20" fmla="*/ 16 w 26"/>
                <a:gd name="T21" fmla="*/ 12 h 14"/>
                <a:gd name="T22" fmla="*/ 16 w 26"/>
                <a:gd name="T23" fmla="*/ 12 h 14"/>
                <a:gd name="T24" fmla="*/ 20 w 26"/>
                <a:gd name="T25" fmla="*/ 14 h 14"/>
                <a:gd name="T26" fmla="*/ 20 w 26"/>
                <a:gd name="T27" fmla="*/ 14 h 14"/>
                <a:gd name="T28" fmla="*/ 24 w 26"/>
                <a:gd name="T29" fmla="*/ 14 h 14"/>
                <a:gd name="T30" fmla="*/ 26 w 26"/>
                <a:gd name="T31" fmla="*/ 12 h 14"/>
                <a:gd name="T32" fmla="*/ 26 w 26"/>
                <a:gd name="T33" fmla="*/ 12 h 14"/>
                <a:gd name="T34" fmla="*/ 26 w 26"/>
                <a:gd name="T35" fmla="*/ 8 h 14"/>
                <a:gd name="T36" fmla="*/ 24 w 26"/>
                <a:gd name="T37" fmla="*/ 6 h 14"/>
                <a:gd name="T38" fmla="*/ 18 w 26"/>
                <a:gd name="T39" fmla="*/ 0 h 14"/>
                <a:gd name="T40" fmla="*/ 18 w 26"/>
                <a:gd name="T41" fmla="*/ 0 h 14"/>
                <a:gd name="T42" fmla="*/ 10 w 26"/>
                <a:gd name="T43"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6" h="14">
                  <a:moveTo>
                    <a:pt x="10" y="0"/>
                  </a:moveTo>
                  <a:lnTo>
                    <a:pt x="10" y="0"/>
                  </a:lnTo>
                  <a:lnTo>
                    <a:pt x="0" y="0"/>
                  </a:lnTo>
                  <a:lnTo>
                    <a:pt x="0" y="0"/>
                  </a:lnTo>
                  <a:lnTo>
                    <a:pt x="2" y="2"/>
                  </a:lnTo>
                  <a:lnTo>
                    <a:pt x="4" y="4"/>
                  </a:lnTo>
                  <a:lnTo>
                    <a:pt x="10" y="4"/>
                  </a:lnTo>
                  <a:lnTo>
                    <a:pt x="10" y="4"/>
                  </a:lnTo>
                  <a:lnTo>
                    <a:pt x="12" y="6"/>
                  </a:lnTo>
                  <a:lnTo>
                    <a:pt x="14" y="8"/>
                  </a:lnTo>
                  <a:lnTo>
                    <a:pt x="16" y="12"/>
                  </a:lnTo>
                  <a:lnTo>
                    <a:pt x="16" y="12"/>
                  </a:lnTo>
                  <a:lnTo>
                    <a:pt x="20" y="14"/>
                  </a:lnTo>
                  <a:lnTo>
                    <a:pt x="20" y="14"/>
                  </a:lnTo>
                  <a:lnTo>
                    <a:pt x="24" y="14"/>
                  </a:lnTo>
                  <a:lnTo>
                    <a:pt x="26" y="12"/>
                  </a:lnTo>
                  <a:lnTo>
                    <a:pt x="26" y="12"/>
                  </a:lnTo>
                  <a:lnTo>
                    <a:pt x="26" y="8"/>
                  </a:lnTo>
                  <a:lnTo>
                    <a:pt x="24" y="6"/>
                  </a:lnTo>
                  <a:lnTo>
                    <a:pt x="18" y="0"/>
                  </a:lnTo>
                  <a:lnTo>
                    <a:pt x="18" y="0"/>
                  </a:lnTo>
                  <a:lnTo>
                    <a:pt x="10"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96" name="Freeform 181"/>
            <p:cNvSpPr>
              <a:spLocks/>
            </p:cNvSpPr>
            <p:nvPr/>
          </p:nvSpPr>
          <p:spPr bwMode="auto">
            <a:xfrm>
              <a:off x="4682" y="1752"/>
              <a:ext cx="26" cy="14"/>
            </a:xfrm>
            <a:custGeom>
              <a:avLst/>
              <a:gdLst>
                <a:gd name="T0" fmla="*/ 10 w 26"/>
                <a:gd name="T1" fmla="*/ 0 h 14"/>
                <a:gd name="T2" fmla="*/ 10 w 26"/>
                <a:gd name="T3" fmla="*/ 0 h 14"/>
                <a:gd name="T4" fmla="*/ 0 w 26"/>
                <a:gd name="T5" fmla="*/ 0 h 14"/>
                <a:gd name="T6" fmla="*/ 0 w 26"/>
                <a:gd name="T7" fmla="*/ 0 h 14"/>
                <a:gd name="T8" fmla="*/ 2 w 26"/>
                <a:gd name="T9" fmla="*/ 2 h 14"/>
                <a:gd name="T10" fmla="*/ 4 w 26"/>
                <a:gd name="T11" fmla="*/ 4 h 14"/>
                <a:gd name="T12" fmla="*/ 10 w 26"/>
                <a:gd name="T13" fmla="*/ 4 h 14"/>
                <a:gd name="T14" fmla="*/ 10 w 26"/>
                <a:gd name="T15" fmla="*/ 4 h 14"/>
                <a:gd name="T16" fmla="*/ 12 w 26"/>
                <a:gd name="T17" fmla="*/ 6 h 14"/>
                <a:gd name="T18" fmla="*/ 14 w 26"/>
                <a:gd name="T19" fmla="*/ 8 h 14"/>
                <a:gd name="T20" fmla="*/ 16 w 26"/>
                <a:gd name="T21" fmla="*/ 12 h 14"/>
                <a:gd name="T22" fmla="*/ 16 w 26"/>
                <a:gd name="T23" fmla="*/ 12 h 14"/>
                <a:gd name="T24" fmla="*/ 20 w 26"/>
                <a:gd name="T25" fmla="*/ 14 h 14"/>
                <a:gd name="T26" fmla="*/ 20 w 26"/>
                <a:gd name="T27" fmla="*/ 14 h 14"/>
                <a:gd name="T28" fmla="*/ 24 w 26"/>
                <a:gd name="T29" fmla="*/ 14 h 14"/>
                <a:gd name="T30" fmla="*/ 26 w 26"/>
                <a:gd name="T31" fmla="*/ 12 h 14"/>
                <a:gd name="T32" fmla="*/ 26 w 26"/>
                <a:gd name="T33" fmla="*/ 12 h 14"/>
                <a:gd name="T34" fmla="*/ 26 w 26"/>
                <a:gd name="T35" fmla="*/ 8 h 14"/>
                <a:gd name="T36" fmla="*/ 24 w 26"/>
                <a:gd name="T37" fmla="*/ 6 h 14"/>
                <a:gd name="T38" fmla="*/ 18 w 26"/>
                <a:gd name="T39" fmla="*/ 0 h 14"/>
                <a:gd name="T40" fmla="*/ 18 w 26"/>
                <a:gd name="T41" fmla="*/ 0 h 14"/>
                <a:gd name="T42" fmla="*/ 10 w 26"/>
                <a:gd name="T43"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6" h="14">
                  <a:moveTo>
                    <a:pt x="10" y="0"/>
                  </a:moveTo>
                  <a:lnTo>
                    <a:pt x="10" y="0"/>
                  </a:lnTo>
                  <a:lnTo>
                    <a:pt x="0" y="0"/>
                  </a:lnTo>
                  <a:lnTo>
                    <a:pt x="0" y="0"/>
                  </a:lnTo>
                  <a:lnTo>
                    <a:pt x="2" y="2"/>
                  </a:lnTo>
                  <a:lnTo>
                    <a:pt x="4" y="4"/>
                  </a:lnTo>
                  <a:lnTo>
                    <a:pt x="10" y="4"/>
                  </a:lnTo>
                  <a:lnTo>
                    <a:pt x="10" y="4"/>
                  </a:lnTo>
                  <a:lnTo>
                    <a:pt x="12" y="6"/>
                  </a:lnTo>
                  <a:lnTo>
                    <a:pt x="14" y="8"/>
                  </a:lnTo>
                  <a:lnTo>
                    <a:pt x="16" y="12"/>
                  </a:lnTo>
                  <a:lnTo>
                    <a:pt x="16" y="12"/>
                  </a:lnTo>
                  <a:lnTo>
                    <a:pt x="20" y="14"/>
                  </a:lnTo>
                  <a:lnTo>
                    <a:pt x="20" y="14"/>
                  </a:lnTo>
                  <a:lnTo>
                    <a:pt x="24" y="14"/>
                  </a:lnTo>
                  <a:lnTo>
                    <a:pt x="26" y="12"/>
                  </a:lnTo>
                  <a:lnTo>
                    <a:pt x="26" y="12"/>
                  </a:lnTo>
                  <a:lnTo>
                    <a:pt x="26" y="8"/>
                  </a:lnTo>
                  <a:lnTo>
                    <a:pt x="24" y="6"/>
                  </a:lnTo>
                  <a:lnTo>
                    <a:pt x="18" y="0"/>
                  </a:lnTo>
                  <a:lnTo>
                    <a:pt x="18" y="0"/>
                  </a:lnTo>
                  <a:lnTo>
                    <a:pt x="1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97" name="Freeform 182"/>
            <p:cNvSpPr>
              <a:spLocks/>
            </p:cNvSpPr>
            <p:nvPr/>
          </p:nvSpPr>
          <p:spPr bwMode="auto">
            <a:xfrm>
              <a:off x="4744" y="1722"/>
              <a:ext cx="72" cy="78"/>
            </a:xfrm>
            <a:custGeom>
              <a:avLst/>
              <a:gdLst>
                <a:gd name="T0" fmla="*/ 40 w 72"/>
                <a:gd name="T1" fmla="*/ 2 h 78"/>
                <a:gd name="T2" fmla="*/ 38 w 72"/>
                <a:gd name="T3" fmla="*/ 0 h 78"/>
                <a:gd name="T4" fmla="*/ 36 w 72"/>
                <a:gd name="T5" fmla="*/ 2 h 78"/>
                <a:gd name="T6" fmla="*/ 32 w 72"/>
                <a:gd name="T7" fmla="*/ 10 h 78"/>
                <a:gd name="T8" fmla="*/ 26 w 72"/>
                <a:gd name="T9" fmla="*/ 12 h 78"/>
                <a:gd name="T10" fmla="*/ 22 w 72"/>
                <a:gd name="T11" fmla="*/ 14 h 78"/>
                <a:gd name="T12" fmla="*/ 18 w 72"/>
                <a:gd name="T13" fmla="*/ 26 h 78"/>
                <a:gd name="T14" fmla="*/ 16 w 72"/>
                <a:gd name="T15" fmla="*/ 36 h 78"/>
                <a:gd name="T16" fmla="*/ 10 w 72"/>
                <a:gd name="T17" fmla="*/ 40 h 78"/>
                <a:gd name="T18" fmla="*/ 8 w 72"/>
                <a:gd name="T19" fmla="*/ 46 h 78"/>
                <a:gd name="T20" fmla="*/ 6 w 72"/>
                <a:gd name="T21" fmla="*/ 58 h 78"/>
                <a:gd name="T22" fmla="*/ 2 w 72"/>
                <a:gd name="T23" fmla="*/ 62 h 78"/>
                <a:gd name="T24" fmla="*/ 0 w 72"/>
                <a:gd name="T25" fmla="*/ 66 h 78"/>
                <a:gd name="T26" fmla="*/ 0 w 72"/>
                <a:gd name="T27" fmla="*/ 70 h 78"/>
                <a:gd name="T28" fmla="*/ 6 w 72"/>
                <a:gd name="T29" fmla="*/ 74 h 78"/>
                <a:gd name="T30" fmla="*/ 8 w 72"/>
                <a:gd name="T31" fmla="*/ 74 h 78"/>
                <a:gd name="T32" fmla="*/ 18 w 72"/>
                <a:gd name="T33" fmla="*/ 72 h 78"/>
                <a:gd name="T34" fmla="*/ 28 w 72"/>
                <a:gd name="T35" fmla="*/ 70 h 78"/>
                <a:gd name="T36" fmla="*/ 36 w 72"/>
                <a:gd name="T37" fmla="*/ 72 h 78"/>
                <a:gd name="T38" fmla="*/ 54 w 72"/>
                <a:gd name="T39" fmla="*/ 78 h 78"/>
                <a:gd name="T40" fmla="*/ 60 w 72"/>
                <a:gd name="T41" fmla="*/ 78 h 78"/>
                <a:gd name="T42" fmla="*/ 64 w 72"/>
                <a:gd name="T43" fmla="*/ 72 h 78"/>
                <a:gd name="T44" fmla="*/ 66 w 72"/>
                <a:gd name="T45" fmla="*/ 68 h 78"/>
                <a:gd name="T46" fmla="*/ 72 w 72"/>
                <a:gd name="T47" fmla="*/ 62 h 78"/>
                <a:gd name="T48" fmla="*/ 72 w 72"/>
                <a:gd name="T49" fmla="*/ 58 h 78"/>
                <a:gd name="T50" fmla="*/ 68 w 72"/>
                <a:gd name="T51" fmla="*/ 40 h 78"/>
                <a:gd name="T52" fmla="*/ 62 w 72"/>
                <a:gd name="T53" fmla="*/ 38 h 78"/>
                <a:gd name="T54" fmla="*/ 58 w 72"/>
                <a:gd name="T55" fmla="*/ 40 h 78"/>
                <a:gd name="T56" fmla="*/ 50 w 72"/>
                <a:gd name="T57" fmla="*/ 42 h 78"/>
                <a:gd name="T58" fmla="*/ 44 w 72"/>
                <a:gd name="T59" fmla="*/ 38 h 78"/>
                <a:gd name="T60" fmla="*/ 44 w 72"/>
                <a:gd name="T61" fmla="*/ 34 h 78"/>
                <a:gd name="T62" fmla="*/ 40 w 72"/>
                <a:gd name="T63" fmla="*/ 32 h 78"/>
                <a:gd name="T64" fmla="*/ 38 w 72"/>
                <a:gd name="T65" fmla="*/ 32 h 78"/>
                <a:gd name="T66" fmla="*/ 30 w 72"/>
                <a:gd name="T67" fmla="*/ 32 h 78"/>
                <a:gd name="T68" fmla="*/ 30 w 72"/>
                <a:gd name="T69" fmla="*/ 24 h 78"/>
                <a:gd name="T70" fmla="*/ 34 w 72"/>
                <a:gd name="T71" fmla="*/ 20 h 78"/>
                <a:gd name="T72" fmla="*/ 36 w 72"/>
                <a:gd name="T73" fmla="*/ 18 h 78"/>
                <a:gd name="T74" fmla="*/ 42 w 72"/>
                <a:gd name="T75" fmla="*/ 4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2" h="78">
                  <a:moveTo>
                    <a:pt x="40" y="0"/>
                  </a:moveTo>
                  <a:lnTo>
                    <a:pt x="40" y="2"/>
                  </a:lnTo>
                  <a:lnTo>
                    <a:pt x="40" y="2"/>
                  </a:lnTo>
                  <a:lnTo>
                    <a:pt x="38" y="0"/>
                  </a:lnTo>
                  <a:lnTo>
                    <a:pt x="38" y="0"/>
                  </a:lnTo>
                  <a:lnTo>
                    <a:pt x="36" y="2"/>
                  </a:lnTo>
                  <a:lnTo>
                    <a:pt x="34" y="4"/>
                  </a:lnTo>
                  <a:lnTo>
                    <a:pt x="32" y="10"/>
                  </a:lnTo>
                  <a:lnTo>
                    <a:pt x="32" y="10"/>
                  </a:lnTo>
                  <a:lnTo>
                    <a:pt x="26" y="12"/>
                  </a:lnTo>
                  <a:lnTo>
                    <a:pt x="22" y="14"/>
                  </a:lnTo>
                  <a:lnTo>
                    <a:pt x="22" y="14"/>
                  </a:lnTo>
                  <a:lnTo>
                    <a:pt x="20" y="20"/>
                  </a:lnTo>
                  <a:lnTo>
                    <a:pt x="18" y="26"/>
                  </a:lnTo>
                  <a:lnTo>
                    <a:pt x="18" y="30"/>
                  </a:lnTo>
                  <a:lnTo>
                    <a:pt x="16" y="36"/>
                  </a:lnTo>
                  <a:lnTo>
                    <a:pt x="16" y="36"/>
                  </a:lnTo>
                  <a:lnTo>
                    <a:pt x="10" y="40"/>
                  </a:lnTo>
                  <a:lnTo>
                    <a:pt x="8" y="46"/>
                  </a:lnTo>
                  <a:lnTo>
                    <a:pt x="8" y="46"/>
                  </a:lnTo>
                  <a:lnTo>
                    <a:pt x="8" y="52"/>
                  </a:lnTo>
                  <a:lnTo>
                    <a:pt x="6" y="58"/>
                  </a:lnTo>
                  <a:lnTo>
                    <a:pt x="6" y="58"/>
                  </a:lnTo>
                  <a:lnTo>
                    <a:pt x="2" y="62"/>
                  </a:lnTo>
                  <a:lnTo>
                    <a:pt x="0" y="64"/>
                  </a:lnTo>
                  <a:lnTo>
                    <a:pt x="0" y="66"/>
                  </a:lnTo>
                  <a:lnTo>
                    <a:pt x="0" y="66"/>
                  </a:lnTo>
                  <a:lnTo>
                    <a:pt x="0" y="70"/>
                  </a:lnTo>
                  <a:lnTo>
                    <a:pt x="0" y="72"/>
                  </a:lnTo>
                  <a:lnTo>
                    <a:pt x="6" y="74"/>
                  </a:lnTo>
                  <a:lnTo>
                    <a:pt x="6" y="74"/>
                  </a:lnTo>
                  <a:lnTo>
                    <a:pt x="8" y="74"/>
                  </a:lnTo>
                  <a:lnTo>
                    <a:pt x="8" y="74"/>
                  </a:lnTo>
                  <a:lnTo>
                    <a:pt x="18" y="72"/>
                  </a:lnTo>
                  <a:lnTo>
                    <a:pt x="28" y="70"/>
                  </a:lnTo>
                  <a:lnTo>
                    <a:pt x="28" y="70"/>
                  </a:lnTo>
                  <a:lnTo>
                    <a:pt x="36" y="72"/>
                  </a:lnTo>
                  <a:lnTo>
                    <a:pt x="36" y="72"/>
                  </a:lnTo>
                  <a:lnTo>
                    <a:pt x="44" y="76"/>
                  </a:lnTo>
                  <a:lnTo>
                    <a:pt x="54" y="78"/>
                  </a:lnTo>
                  <a:lnTo>
                    <a:pt x="54" y="78"/>
                  </a:lnTo>
                  <a:lnTo>
                    <a:pt x="60" y="78"/>
                  </a:lnTo>
                  <a:lnTo>
                    <a:pt x="60" y="78"/>
                  </a:lnTo>
                  <a:lnTo>
                    <a:pt x="64" y="72"/>
                  </a:lnTo>
                  <a:lnTo>
                    <a:pt x="66" y="68"/>
                  </a:lnTo>
                  <a:lnTo>
                    <a:pt x="66" y="68"/>
                  </a:lnTo>
                  <a:lnTo>
                    <a:pt x="72" y="64"/>
                  </a:lnTo>
                  <a:lnTo>
                    <a:pt x="72" y="62"/>
                  </a:lnTo>
                  <a:lnTo>
                    <a:pt x="72" y="58"/>
                  </a:lnTo>
                  <a:lnTo>
                    <a:pt x="72" y="58"/>
                  </a:lnTo>
                  <a:lnTo>
                    <a:pt x="70" y="46"/>
                  </a:lnTo>
                  <a:lnTo>
                    <a:pt x="68" y="40"/>
                  </a:lnTo>
                  <a:lnTo>
                    <a:pt x="62" y="38"/>
                  </a:lnTo>
                  <a:lnTo>
                    <a:pt x="62" y="38"/>
                  </a:lnTo>
                  <a:lnTo>
                    <a:pt x="58" y="40"/>
                  </a:lnTo>
                  <a:lnTo>
                    <a:pt x="58" y="40"/>
                  </a:lnTo>
                  <a:lnTo>
                    <a:pt x="50" y="42"/>
                  </a:lnTo>
                  <a:lnTo>
                    <a:pt x="50" y="42"/>
                  </a:lnTo>
                  <a:lnTo>
                    <a:pt x="46" y="40"/>
                  </a:lnTo>
                  <a:lnTo>
                    <a:pt x="44" y="38"/>
                  </a:lnTo>
                  <a:lnTo>
                    <a:pt x="44" y="38"/>
                  </a:lnTo>
                  <a:lnTo>
                    <a:pt x="44" y="34"/>
                  </a:lnTo>
                  <a:lnTo>
                    <a:pt x="40" y="32"/>
                  </a:lnTo>
                  <a:lnTo>
                    <a:pt x="40" y="32"/>
                  </a:lnTo>
                  <a:lnTo>
                    <a:pt x="38" y="32"/>
                  </a:lnTo>
                  <a:lnTo>
                    <a:pt x="38" y="32"/>
                  </a:lnTo>
                  <a:lnTo>
                    <a:pt x="30" y="32"/>
                  </a:lnTo>
                  <a:lnTo>
                    <a:pt x="30" y="32"/>
                  </a:lnTo>
                  <a:lnTo>
                    <a:pt x="30" y="28"/>
                  </a:lnTo>
                  <a:lnTo>
                    <a:pt x="30" y="24"/>
                  </a:lnTo>
                  <a:lnTo>
                    <a:pt x="30" y="24"/>
                  </a:lnTo>
                  <a:lnTo>
                    <a:pt x="34" y="20"/>
                  </a:lnTo>
                  <a:lnTo>
                    <a:pt x="36" y="18"/>
                  </a:lnTo>
                  <a:lnTo>
                    <a:pt x="36" y="18"/>
                  </a:lnTo>
                  <a:lnTo>
                    <a:pt x="40" y="10"/>
                  </a:lnTo>
                  <a:lnTo>
                    <a:pt x="42" y="4"/>
                  </a:lnTo>
                  <a:lnTo>
                    <a:pt x="40"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98" name="Freeform 183"/>
            <p:cNvSpPr>
              <a:spLocks/>
            </p:cNvSpPr>
            <p:nvPr/>
          </p:nvSpPr>
          <p:spPr bwMode="auto">
            <a:xfrm>
              <a:off x="4744" y="1722"/>
              <a:ext cx="72" cy="78"/>
            </a:xfrm>
            <a:custGeom>
              <a:avLst/>
              <a:gdLst>
                <a:gd name="T0" fmla="*/ 40 w 72"/>
                <a:gd name="T1" fmla="*/ 2 h 78"/>
                <a:gd name="T2" fmla="*/ 38 w 72"/>
                <a:gd name="T3" fmla="*/ 0 h 78"/>
                <a:gd name="T4" fmla="*/ 36 w 72"/>
                <a:gd name="T5" fmla="*/ 2 h 78"/>
                <a:gd name="T6" fmla="*/ 32 w 72"/>
                <a:gd name="T7" fmla="*/ 10 h 78"/>
                <a:gd name="T8" fmla="*/ 26 w 72"/>
                <a:gd name="T9" fmla="*/ 12 h 78"/>
                <a:gd name="T10" fmla="*/ 22 w 72"/>
                <a:gd name="T11" fmla="*/ 14 h 78"/>
                <a:gd name="T12" fmla="*/ 18 w 72"/>
                <a:gd name="T13" fmla="*/ 26 h 78"/>
                <a:gd name="T14" fmla="*/ 16 w 72"/>
                <a:gd name="T15" fmla="*/ 36 h 78"/>
                <a:gd name="T16" fmla="*/ 10 w 72"/>
                <a:gd name="T17" fmla="*/ 40 h 78"/>
                <a:gd name="T18" fmla="*/ 8 w 72"/>
                <a:gd name="T19" fmla="*/ 46 h 78"/>
                <a:gd name="T20" fmla="*/ 6 w 72"/>
                <a:gd name="T21" fmla="*/ 58 h 78"/>
                <a:gd name="T22" fmla="*/ 2 w 72"/>
                <a:gd name="T23" fmla="*/ 62 h 78"/>
                <a:gd name="T24" fmla="*/ 0 w 72"/>
                <a:gd name="T25" fmla="*/ 66 h 78"/>
                <a:gd name="T26" fmla="*/ 0 w 72"/>
                <a:gd name="T27" fmla="*/ 70 h 78"/>
                <a:gd name="T28" fmla="*/ 6 w 72"/>
                <a:gd name="T29" fmla="*/ 74 h 78"/>
                <a:gd name="T30" fmla="*/ 8 w 72"/>
                <a:gd name="T31" fmla="*/ 74 h 78"/>
                <a:gd name="T32" fmla="*/ 18 w 72"/>
                <a:gd name="T33" fmla="*/ 72 h 78"/>
                <a:gd name="T34" fmla="*/ 28 w 72"/>
                <a:gd name="T35" fmla="*/ 70 h 78"/>
                <a:gd name="T36" fmla="*/ 36 w 72"/>
                <a:gd name="T37" fmla="*/ 72 h 78"/>
                <a:gd name="T38" fmla="*/ 54 w 72"/>
                <a:gd name="T39" fmla="*/ 78 h 78"/>
                <a:gd name="T40" fmla="*/ 60 w 72"/>
                <a:gd name="T41" fmla="*/ 78 h 78"/>
                <a:gd name="T42" fmla="*/ 64 w 72"/>
                <a:gd name="T43" fmla="*/ 72 h 78"/>
                <a:gd name="T44" fmla="*/ 66 w 72"/>
                <a:gd name="T45" fmla="*/ 68 h 78"/>
                <a:gd name="T46" fmla="*/ 72 w 72"/>
                <a:gd name="T47" fmla="*/ 62 h 78"/>
                <a:gd name="T48" fmla="*/ 72 w 72"/>
                <a:gd name="T49" fmla="*/ 58 h 78"/>
                <a:gd name="T50" fmla="*/ 68 w 72"/>
                <a:gd name="T51" fmla="*/ 40 h 78"/>
                <a:gd name="T52" fmla="*/ 62 w 72"/>
                <a:gd name="T53" fmla="*/ 38 h 78"/>
                <a:gd name="T54" fmla="*/ 58 w 72"/>
                <a:gd name="T55" fmla="*/ 40 h 78"/>
                <a:gd name="T56" fmla="*/ 50 w 72"/>
                <a:gd name="T57" fmla="*/ 42 h 78"/>
                <a:gd name="T58" fmla="*/ 44 w 72"/>
                <a:gd name="T59" fmla="*/ 38 h 78"/>
                <a:gd name="T60" fmla="*/ 44 w 72"/>
                <a:gd name="T61" fmla="*/ 34 h 78"/>
                <a:gd name="T62" fmla="*/ 40 w 72"/>
                <a:gd name="T63" fmla="*/ 32 h 78"/>
                <a:gd name="T64" fmla="*/ 38 w 72"/>
                <a:gd name="T65" fmla="*/ 32 h 78"/>
                <a:gd name="T66" fmla="*/ 30 w 72"/>
                <a:gd name="T67" fmla="*/ 32 h 78"/>
                <a:gd name="T68" fmla="*/ 30 w 72"/>
                <a:gd name="T69" fmla="*/ 24 h 78"/>
                <a:gd name="T70" fmla="*/ 34 w 72"/>
                <a:gd name="T71" fmla="*/ 20 h 78"/>
                <a:gd name="T72" fmla="*/ 36 w 72"/>
                <a:gd name="T73" fmla="*/ 18 h 78"/>
                <a:gd name="T74" fmla="*/ 42 w 72"/>
                <a:gd name="T75" fmla="*/ 4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2" h="78">
                  <a:moveTo>
                    <a:pt x="40" y="0"/>
                  </a:moveTo>
                  <a:lnTo>
                    <a:pt x="40" y="2"/>
                  </a:lnTo>
                  <a:lnTo>
                    <a:pt x="40" y="2"/>
                  </a:lnTo>
                  <a:lnTo>
                    <a:pt x="38" y="0"/>
                  </a:lnTo>
                  <a:lnTo>
                    <a:pt x="38" y="0"/>
                  </a:lnTo>
                  <a:lnTo>
                    <a:pt x="36" y="2"/>
                  </a:lnTo>
                  <a:lnTo>
                    <a:pt x="34" y="4"/>
                  </a:lnTo>
                  <a:lnTo>
                    <a:pt x="32" y="10"/>
                  </a:lnTo>
                  <a:lnTo>
                    <a:pt x="32" y="10"/>
                  </a:lnTo>
                  <a:lnTo>
                    <a:pt x="26" y="12"/>
                  </a:lnTo>
                  <a:lnTo>
                    <a:pt x="22" y="14"/>
                  </a:lnTo>
                  <a:lnTo>
                    <a:pt x="22" y="14"/>
                  </a:lnTo>
                  <a:lnTo>
                    <a:pt x="20" y="20"/>
                  </a:lnTo>
                  <a:lnTo>
                    <a:pt x="18" y="26"/>
                  </a:lnTo>
                  <a:lnTo>
                    <a:pt x="18" y="30"/>
                  </a:lnTo>
                  <a:lnTo>
                    <a:pt x="16" y="36"/>
                  </a:lnTo>
                  <a:lnTo>
                    <a:pt x="16" y="36"/>
                  </a:lnTo>
                  <a:lnTo>
                    <a:pt x="10" y="40"/>
                  </a:lnTo>
                  <a:lnTo>
                    <a:pt x="8" y="46"/>
                  </a:lnTo>
                  <a:lnTo>
                    <a:pt x="8" y="46"/>
                  </a:lnTo>
                  <a:lnTo>
                    <a:pt x="8" y="52"/>
                  </a:lnTo>
                  <a:lnTo>
                    <a:pt x="6" y="58"/>
                  </a:lnTo>
                  <a:lnTo>
                    <a:pt x="6" y="58"/>
                  </a:lnTo>
                  <a:lnTo>
                    <a:pt x="2" y="62"/>
                  </a:lnTo>
                  <a:lnTo>
                    <a:pt x="0" y="64"/>
                  </a:lnTo>
                  <a:lnTo>
                    <a:pt x="0" y="66"/>
                  </a:lnTo>
                  <a:lnTo>
                    <a:pt x="0" y="66"/>
                  </a:lnTo>
                  <a:lnTo>
                    <a:pt x="0" y="70"/>
                  </a:lnTo>
                  <a:lnTo>
                    <a:pt x="0" y="72"/>
                  </a:lnTo>
                  <a:lnTo>
                    <a:pt x="6" y="74"/>
                  </a:lnTo>
                  <a:lnTo>
                    <a:pt x="6" y="74"/>
                  </a:lnTo>
                  <a:lnTo>
                    <a:pt x="8" y="74"/>
                  </a:lnTo>
                  <a:lnTo>
                    <a:pt x="8" y="74"/>
                  </a:lnTo>
                  <a:lnTo>
                    <a:pt x="18" y="72"/>
                  </a:lnTo>
                  <a:lnTo>
                    <a:pt x="28" y="70"/>
                  </a:lnTo>
                  <a:lnTo>
                    <a:pt x="28" y="70"/>
                  </a:lnTo>
                  <a:lnTo>
                    <a:pt x="36" y="72"/>
                  </a:lnTo>
                  <a:lnTo>
                    <a:pt x="36" y="72"/>
                  </a:lnTo>
                  <a:lnTo>
                    <a:pt x="44" y="76"/>
                  </a:lnTo>
                  <a:lnTo>
                    <a:pt x="54" y="78"/>
                  </a:lnTo>
                  <a:lnTo>
                    <a:pt x="54" y="78"/>
                  </a:lnTo>
                  <a:lnTo>
                    <a:pt x="60" y="78"/>
                  </a:lnTo>
                  <a:lnTo>
                    <a:pt x="60" y="78"/>
                  </a:lnTo>
                  <a:lnTo>
                    <a:pt x="64" y="72"/>
                  </a:lnTo>
                  <a:lnTo>
                    <a:pt x="66" y="68"/>
                  </a:lnTo>
                  <a:lnTo>
                    <a:pt x="66" y="68"/>
                  </a:lnTo>
                  <a:lnTo>
                    <a:pt x="72" y="64"/>
                  </a:lnTo>
                  <a:lnTo>
                    <a:pt x="72" y="62"/>
                  </a:lnTo>
                  <a:lnTo>
                    <a:pt x="72" y="58"/>
                  </a:lnTo>
                  <a:lnTo>
                    <a:pt x="72" y="58"/>
                  </a:lnTo>
                  <a:lnTo>
                    <a:pt x="70" y="46"/>
                  </a:lnTo>
                  <a:lnTo>
                    <a:pt x="68" y="40"/>
                  </a:lnTo>
                  <a:lnTo>
                    <a:pt x="62" y="38"/>
                  </a:lnTo>
                  <a:lnTo>
                    <a:pt x="62" y="38"/>
                  </a:lnTo>
                  <a:lnTo>
                    <a:pt x="58" y="40"/>
                  </a:lnTo>
                  <a:lnTo>
                    <a:pt x="58" y="40"/>
                  </a:lnTo>
                  <a:lnTo>
                    <a:pt x="50" y="42"/>
                  </a:lnTo>
                  <a:lnTo>
                    <a:pt x="50" y="42"/>
                  </a:lnTo>
                  <a:lnTo>
                    <a:pt x="46" y="40"/>
                  </a:lnTo>
                  <a:lnTo>
                    <a:pt x="44" y="38"/>
                  </a:lnTo>
                  <a:lnTo>
                    <a:pt x="44" y="38"/>
                  </a:lnTo>
                  <a:lnTo>
                    <a:pt x="44" y="34"/>
                  </a:lnTo>
                  <a:lnTo>
                    <a:pt x="40" y="32"/>
                  </a:lnTo>
                  <a:lnTo>
                    <a:pt x="40" y="32"/>
                  </a:lnTo>
                  <a:lnTo>
                    <a:pt x="38" y="32"/>
                  </a:lnTo>
                  <a:lnTo>
                    <a:pt x="38" y="32"/>
                  </a:lnTo>
                  <a:lnTo>
                    <a:pt x="30" y="32"/>
                  </a:lnTo>
                  <a:lnTo>
                    <a:pt x="30" y="32"/>
                  </a:lnTo>
                  <a:lnTo>
                    <a:pt x="30" y="28"/>
                  </a:lnTo>
                  <a:lnTo>
                    <a:pt x="30" y="24"/>
                  </a:lnTo>
                  <a:lnTo>
                    <a:pt x="30" y="24"/>
                  </a:lnTo>
                  <a:lnTo>
                    <a:pt x="34" y="20"/>
                  </a:lnTo>
                  <a:lnTo>
                    <a:pt x="36" y="18"/>
                  </a:lnTo>
                  <a:lnTo>
                    <a:pt x="36" y="18"/>
                  </a:lnTo>
                  <a:lnTo>
                    <a:pt x="40" y="10"/>
                  </a:lnTo>
                  <a:lnTo>
                    <a:pt x="42" y="4"/>
                  </a:lnTo>
                  <a:lnTo>
                    <a:pt x="4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99" name="Freeform 184"/>
            <p:cNvSpPr>
              <a:spLocks/>
            </p:cNvSpPr>
            <p:nvPr/>
          </p:nvSpPr>
          <p:spPr bwMode="auto">
            <a:xfrm>
              <a:off x="4810" y="1794"/>
              <a:ext cx="16" cy="18"/>
            </a:xfrm>
            <a:custGeom>
              <a:avLst/>
              <a:gdLst>
                <a:gd name="T0" fmla="*/ 8 w 16"/>
                <a:gd name="T1" fmla="*/ 0 h 18"/>
                <a:gd name="T2" fmla="*/ 8 w 16"/>
                <a:gd name="T3" fmla="*/ 0 h 18"/>
                <a:gd name="T4" fmla="*/ 6 w 16"/>
                <a:gd name="T5" fmla="*/ 2 h 18"/>
                <a:gd name="T6" fmla="*/ 4 w 16"/>
                <a:gd name="T7" fmla="*/ 6 h 18"/>
                <a:gd name="T8" fmla="*/ 4 w 16"/>
                <a:gd name="T9" fmla="*/ 6 h 18"/>
                <a:gd name="T10" fmla="*/ 0 w 16"/>
                <a:gd name="T11" fmla="*/ 10 h 18"/>
                <a:gd name="T12" fmla="*/ 0 w 16"/>
                <a:gd name="T13" fmla="*/ 10 h 18"/>
                <a:gd name="T14" fmla="*/ 2 w 16"/>
                <a:gd name="T15" fmla="*/ 14 h 18"/>
                <a:gd name="T16" fmla="*/ 2 w 16"/>
                <a:gd name="T17" fmla="*/ 16 h 18"/>
                <a:gd name="T18" fmla="*/ 8 w 16"/>
                <a:gd name="T19" fmla="*/ 18 h 18"/>
                <a:gd name="T20" fmla="*/ 8 w 16"/>
                <a:gd name="T21" fmla="*/ 18 h 18"/>
                <a:gd name="T22" fmla="*/ 14 w 16"/>
                <a:gd name="T23" fmla="*/ 16 h 18"/>
                <a:gd name="T24" fmla="*/ 14 w 16"/>
                <a:gd name="T25" fmla="*/ 16 h 18"/>
                <a:gd name="T26" fmla="*/ 16 w 16"/>
                <a:gd name="T27" fmla="*/ 12 h 18"/>
                <a:gd name="T28" fmla="*/ 16 w 16"/>
                <a:gd name="T29" fmla="*/ 8 h 18"/>
                <a:gd name="T30" fmla="*/ 12 w 16"/>
                <a:gd name="T31" fmla="*/ 2 h 18"/>
                <a:gd name="T32" fmla="*/ 8 w 16"/>
                <a:gd name="T3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 h="18">
                  <a:moveTo>
                    <a:pt x="8" y="0"/>
                  </a:moveTo>
                  <a:lnTo>
                    <a:pt x="8" y="0"/>
                  </a:lnTo>
                  <a:lnTo>
                    <a:pt x="6" y="2"/>
                  </a:lnTo>
                  <a:lnTo>
                    <a:pt x="4" y="6"/>
                  </a:lnTo>
                  <a:lnTo>
                    <a:pt x="4" y="6"/>
                  </a:lnTo>
                  <a:lnTo>
                    <a:pt x="0" y="10"/>
                  </a:lnTo>
                  <a:lnTo>
                    <a:pt x="0" y="10"/>
                  </a:lnTo>
                  <a:lnTo>
                    <a:pt x="2" y="14"/>
                  </a:lnTo>
                  <a:lnTo>
                    <a:pt x="2" y="16"/>
                  </a:lnTo>
                  <a:lnTo>
                    <a:pt x="8" y="18"/>
                  </a:lnTo>
                  <a:lnTo>
                    <a:pt x="8" y="18"/>
                  </a:lnTo>
                  <a:lnTo>
                    <a:pt x="14" y="16"/>
                  </a:lnTo>
                  <a:lnTo>
                    <a:pt x="14" y="16"/>
                  </a:lnTo>
                  <a:lnTo>
                    <a:pt x="16" y="12"/>
                  </a:lnTo>
                  <a:lnTo>
                    <a:pt x="16" y="8"/>
                  </a:lnTo>
                  <a:lnTo>
                    <a:pt x="12" y="2"/>
                  </a:lnTo>
                  <a:lnTo>
                    <a:pt x="8"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200" name="Freeform 185"/>
            <p:cNvSpPr>
              <a:spLocks/>
            </p:cNvSpPr>
            <p:nvPr/>
          </p:nvSpPr>
          <p:spPr bwMode="auto">
            <a:xfrm>
              <a:off x="4810" y="1794"/>
              <a:ext cx="16" cy="18"/>
            </a:xfrm>
            <a:custGeom>
              <a:avLst/>
              <a:gdLst>
                <a:gd name="T0" fmla="*/ 8 w 16"/>
                <a:gd name="T1" fmla="*/ 0 h 18"/>
                <a:gd name="T2" fmla="*/ 8 w 16"/>
                <a:gd name="T3" fmla="*/ 0 h 18"/>
                <a:gd name="T4" fmla="*/ 6 w 16"/>
                <a:gd name="T5" fmla="*/ 2 h 18"/>
                <a:gd name="T6" fmla="*/ 4 w 16"/>
                <a:gd name="T7" fmla="*/ 6 h 18"/>
                <a:gd name="T8" fmla="*/ 4 w 16"/>
                <a:gd name="T9" fmla="*/ 6 h 18"/>
                <a:gd name="T10" fmla="*/ 0 w 16"/>
                <a:gd name="T11" fmla="*/ 10 h 18"/>
                <a:gd name="T12" fmla="*/ 0 w 16"/>
                <a:gd name="T13" fmla="*/ 10 h 18"/>
                <a:gd name="T14" fmla="*/ 2 w 16"/>
                <a:gd name="T15" fmla="*/ 14 h 18"/>
                <a:gd name="T16" fmla="*/ 2 w 16"/>
                <a:gd name="T17" fmla="*/ 16 h 18"/>
                <a:gd name="T18" fmla="*/ 8 w 16"/>
                <a:gd name="T19" fmla="*/ 18 h 18"/>
                <a:gd name="T20" fmla="*/ 8 w 16"/>
                <a:gd name="T21" fmla="*/ 18 h 18"/>
                <a:gd name="T22" fmla="*/ 14 w 16"/>
                <a:gd name="T23" fmla="*/ 16 h 18"/>
                <a:gd name="T24" fmla="*/ 14 w 16"/>
                <a:gd name="T25" fmla="*/ 16 h 18"/>
                <a:gd name="T26" fmla="*/ 16 w 16"/>
                <a:gd name="T27" fmla="*/ 12 h 18"/>
                <a:gd name="T28" fmla="*/ 16 w 16"/>
                <a:gd name="T29" fmla="*/ 8 h 18"/>
                <a:gd name="T30" fmla="*/ 12 w 16"/>
                <a:gd name="T31" fmla="*/ 2 h 18"/>
                <a:gd name="T32" fmla="*/ 8 w 16"/>
                <a:gd name="T3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 h="18">
                  <a:moveTo>
                    <a:pt x="8" y="0"/>
                  </a:moveTo>
                  <a:lnTo>
                    <a:pt x="8" y="0"/>
                  </a:lnTo>
                  <a:lnTo>
                    <a:pt x="6" y="2"/>
                  </a:lnTo>
                  <a:lnTo>
                    <a:pt x="4" y="6"/>
                  </a:lnTo>
                  <a:lnTo>
                    <a:pt x="4" y="6"/>
                  </a:lnTo>
                  <a:lnTo>
                    <a:pt x="0" y="10"/>
                  </a:lnTo>
                  <a:lnTo>
                    <a:pt x="0" y="10"/>
                  </a:lnTo>
                  <a:lnTo>
                    <a:pt x="2" y="14"/>
                  </a:lnTo>
                  <a:lnTo>
                    <a:pt x="2" y="16"/>
                  </a:lnTo>
                  <a:lnTo>
                    <a:pt x="8" y="18"/>
                  </a:lnTo>
                  <a:lnTo>
                    <a:pt x="8" y="18"/>
                  </a:lnTo>
                  <a:lnTo>
                    <a:pt x="14" y="16"/>
                  </a:lnTo>
                  <a:lnTo>
                    <a:pt x="14" y="16"/>
                  </a:lnTo>
                  <a:lnTo>
                    <a:pt x="16" y="12"/>
                  </a:lnTo>
                  <a:lnTo>
                    <a:pt x="16" y="8"/>
                  </a:lnTo>
                  <a:lnTo>
                    <a:pt x="12" y="2"/>
                  </a:lnTo>
                  <a:lnTo>
                    <a:pt x="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201" name="Freeform 186"/>
            <p:cNvSpPr>
              <a:spLocks/>
            </p:cNvSpPr>
            <p:nvPr/>
          </p:nvSpPr>
          <p:spPr bwMode="auto">
            <a:xfrm>
              <a:off x="4666" y="1826"/>
              <a:ext cx="56" cy="28"/>
            </a:xfrm>
            <a:custGeom>
              <a:avLst/>
              <a:gdLst>
                <a:gd name="T0" fmla="*/ 46 w 56"/>
                <a:gd name="T1" fmla="*/ 0 h 28"/>
                <a:gd name="T2" fmla="*/ 46 w 56"/>
                <a:gd name="T3" fmla="*/ 0 h 28"/>
                <a:gd name="T4" fmla="*/ 36 w 56"/>
                <a:gd name="T5" fmla="*/ 0 h 28"/>
                <a:gd name="T6" fmla="*/ 36 w 56"/>
                <a:gd name="T7" fmla="*/ 0 h 28"/>
                <a:gd name="T8" fmla="*/ 30 w 56"/>
                <a:gd name="T9" fmla="*/ 2 h 28"/>
                <a:gd name="T10" fmla="*/ 24 w 56"/>
                <a:gd name="T11" fmla="*/ 4 h 28"/>
                <a:gd name="T12" fmla="*/ 20 w 56"/>
                <a:gd name="T13" fmla="*/ 6 h 28"/>
                <a:gd name="T14" fmla="*/ 12 w 56"/>
                <a:gd name="T15" fmla="*/ 8 h 28"/>
                <a:gd name="T16" fmla="*/ 12 w 56"/>
                <a:gd name="T17" fmla="*/ 8 h 28"/>
                <a:gd name="T18" fmla="*/ 8 w 56"/>
                <a:gd name="T19" fmla="*/ 8 h 28"/>
                <a:gd name="T20" fmla="*/ 2 w 56"/>
                <a:gd name="T21" fmla="*/ 12 h 28"/>
                <a:gd name="T22" fmla="*/ 2 w 56"/>
                <a:gd name="T23" fmla="*/ 12 h 28"/>
                <a:gd name="T24" fmla="*/ 0 w 56"/>
                <a:gd name="T25" fmla="*/ 18 h 28"/>
                <a:gd name="T26" fmla="*/ 0 w 56"/>
                <a:gd name="T27" fmla="*/ 22 h 28"/>
                <a:gd name="T28" fmla="*/ 2 w 56"/>
                <a:gd name="T29" fmla="*/ 26 h 28"/>
                <a:gd name="T30" fmla="*/ 6 w 56"/>
                <a:gd name="T31" fmla="*/ 28 h 28"/>
                <a:gd name="T32" fmla="*/ 6 w 56"/>
                <a:gd name="T33" fmla="*/ 28 h 28"/>
                <a:gd name="T34" fmla="*/ 10 w 56"/>
                <a:gd name="T35" fmla="*/ 28 h 28"/>
                <a:gd name="T36" fmla="*/ 10 w 56"/>
                <a:gd name="T37" fmla="*/ 28 h 28"/>
                <a:gd name="T38" fmla="*/ 22 w 56"/>
                <a:gd name="T39" fmla="*/ 22 h 28"/>
                <a:gd name="T40" fmla="*/ 32 w 56"/>
                <a:gd name="T41" fmla="*/ 16 h 28"/>
                <a:gd name="T42" fmla="*/ 32 w 56"/>
                <a:gd name="T43" fmla="*/ 16 h 28"/>
                <a:gd name="T44" fmla="*/ 44 w 56"/>
                <a:gd name="T45" fmla="*/ 12 h 28"/>
                <a:gd name="T46" fmla="*/ 54 w 56"/>
                <a:gd name="T47" fmla="*/ 6 h 28"/>
                <a:gd name="T48" fmla="*/ 54 w 56"/>
                <a:gd name="T49" fmla="*/ 6 h 28"/>
                <a:gd name="T50" fmla="*/ 56 w 56"/>
                <a:gd name="T51" fmla="*/ 4 h 28"/>
                <a:gd name="T52" fmla="*/ 56 w 56"/>
                <a:gd name="T53" fmla="*/ 0 h 28"/>
                <a:gd name="T54" fmla="*/ 52 w 56"/>
                <a:gd name="T55" fmla="*/ 0 h 28"/>
                <a:gd name="T56" fmla="*/ 46 w 56"/>
                <a:gd name="T5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28">
                  <a:moveTo>
                    <a:pt x="46" y="0"/>
                  </a:moveTo>
                  <a:lnTo>
                    <a:pt x="46" y="0"/>
                  </a:lnTo>
                  <a:lnTo>
                    <a:pt x="36" y="0"/>
                  </a:lnTo>
                  <a:lnTo>
                    <a:pt x="36" y="0"/>
                  </a:lnTo>
                  <a:lnTo>
                    <a:pt x="30" y="2"/>
                  </a:lnTo>
                  <a:lnTo>
                    <a:pt x="24" y="4"/>
                  </a:lnTo>
                  <a:lnTo>
                    <a:pt x="20" y="6"/>
                  </a:lnTo>
                  <a:lnTo>
                    <a:pt x="12" y="8"/>
                  </a:lnTo>
                  <a:lnTo>
                    <a:pt x="12" y="8"/>
                  </a:lnTo>
                  <a:lnTo>
                    <a:pt x="8" y="8"/>
                  </a:lnTo>
                  <a:lnTo>
                    <a:pt x="2" y="12"/>
                  </a:lnTo>
                  <a:lnTo>
                    <a:pt x="2" y="12"/>
                  </a:lnTo>
                  <a:lnTo>
                    <a:pt x="0" y="18"/>
                  </a:lnTo>
                  <a:lnTo>
                    <a:pt x="0" y="22"/>
                  </a:lnTo>
                  <a:lnTo>
                    <a:pt x="2" y="26"/>
                  </a:lnTo>
                  <a:lnTo>
                    <a:pt x="6" y="28"/>
                  </a:lnTo>
                  <a:lnTo>
                    <a:pt x="6" y="28"/>
                  </a:lnTo>
                  <a:lnTo>
                    <a:pt x="10" y="28"/>
                  </a:lnTo>
                  <a:lnTo>
                    <a:pt x="10" y="28"/>
                  </a:lnTo>
                  <a:lnTo>
                    <a:pt x="22" y="22"/>
                  </a:lnTo>
                  <a:lnTo>
                    <a:pt x="32" y="16"/>
                  </a:lnTo>
                  <a:lnTo>
                    <a:pt x="32" y="16"/>
                  </a:lnTo>
                  <a:lnTo>
                    <a:pt x="44" y="12"/>
                  </a:lnTo>
                  <a:lnTo>
                    <a:pt x="54" y="6"/>
                  </a:lnTo>
                  <a:lnTo>
                    <a:pt x="54" y="6"/>
                  </a:lnTo>
                  <a:lnTo>
                    <a:pt x="56" y="4"/>
                  </a:lnTo>
                  <a:lnTo>
                    <a:pt x="56" y="0"/>
                  </a:lnTo>
                  <a:lnTo>
                    <a:pt x="52" y="0"/>
                  </a:lnTo>
                  <a:lnTo>
                    <a:pt x="46"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202" name="Freeform 187"/>
            <p:cNvSpPr>
              <a:spLocks/>
            </p:cNvSpPr>
            <p:nvPr/>
          </p:nvSpPr>
          <p:spPr bwMode="auto">
            <a:xfrm>
              <a:off x="4666" y="1826"/>
              <a:ext cx="56" cy="28"/>
            </a:xfrm>
            <a:custGeom>
              <a:avLst/>
              <a:gdLst>
                <a:gd name="T0" fmla="*/ 46 w 56"/>
                <a:gd name="T1" fmla="*/ 0 h 28"/>
                <a:gd name="T2" fmla="*/ 46 w 56"/>
                <a:gd name="T3" fmla="*/ 0 h 28"/>
                <a:gd name="T4" fmla="*/ 36 w 56"/>
                <a:gd name="T5" fmla="*/ 0 h 28"/>
                <a:gd name="T6" fmla="*/ 36 w 56"/>
                <a:gd name="T7" fmla="*/ 0 h 28"/>
                <a:gd name="T8" fmla="*/ 30 w 56"/>
                <a:gd name="T9" fmla="*/ 2 h 28"/>
                <a:gd name="T10" fmla="*/ 24 w 56"/>
                <a:gd name="T11" fmla="*/ 4 h 28"/>
                <a:gd name="T12" fmla="*/ 20 w 56"/>
                <a:gd name="T13" fmla="*/ 6 h 28"/>
                <a:gd name="T14" fmla="*/ 12 w 56"/>
                <a:gd name="T15" fmla="*/ 8 h 28"/>
                <a:gd name="T16" fmla="*/ 12 w 56"/>
                <a:gd name="T17" fmla="*/ 8 h 28"/>
                <a:gd name="T18" fmla="*/ 8 w 56"/>
                <a:gd name="T19" fmla="*/ 8 h 28"/>
                <a:gd name="T20" fmla="*/ 2 w 56"/>
                <a:gd name="T21" fmla="*/ 12 h 28"/>
                <a:gd name="T22" fmla="*/ 2 w 56"/>
                <a:gd name="T23" fmla="*/ 12 h 28"/>
                <a:gd name="T24" fmla="*/ 0 w 56"/>
                <a:gd name="T25" fmla="*/ 18 h 28"/>
                <a:gd name="T26" fmla="*/ 0 w 56"/>
                <a:gd name="T27" fmla="*/ 22 h 28"/>
                <a:gd name="T28" fmla="*/ 2 w 56"/>
                <a:gd name="T29" fmla="*/ 26 h 28"/>
                <a:gd name="T30" fmla="*/ 6 w 56"/>
                <a:gd name="T31" fmla="*/ 28 h 28"/>
                <a:gd name="T32" fmla="*/ 6 w 56"/>
                <a:gd name="T33" fmla="*/ 28 h 28"/>
                <a:gd name="T34" fmla="*/ 10 w 56"/>
                <a:gd name="T35" fmla="*/ 28 h 28"/>
                <a:gd name="T36" fmla="*/ 10 w 56"/>
                <a:gd name="T37" fmla="*/ 28 h 28"/>
                <a:gd name="T38" fmla="*/ 22 w 56"/>
                <a:gd name="T39" fmla="*/ 22 h 28"/>
                <a:gd name="T40" fmla="*/ 32 w 56"/>
                <a:gd name="T41" fmla="*/ 16 h 28"/>
                <a:gd name="T42" fmla="*/ 32 w 56"/>
                <a:gd name="T43" fmla="*/ 16 h 28"/>
                <a:gd name="T44" fmla="*/ 44 w 56"/>
                <a:gd name="T45" fmla="*/ 12 h 28"/>
                <a:gd name="T46" fmla="*/ 54 w 56"/>
                <a:gd name="T47" fmla="*/ 6 h 28"/>
                <a:gd name="T48" fmla="*/ 54 w 56"/>
                <a:gd name="T49" fmla="*/ 6 h 28"/>
                <a:gd name="T50" fmla="*/ 56 w 56"/>
                <a:gd name="T51" fmla="*/ 4 h 28"/>
                <a:gd name="T52" fmla="*/ 56 w 56"/>
                <a:gd name="T53" fmla="*/ 0 h 28"/>
                <a:gd name="T54" fmla="*/ 52 w 56"/>
                <a:gd name="T55" fmla="*/ 0 h 28"/>
                <a:gd name="T56" fmla="*/ 46 w 56"/>
                <a:gd name="T5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28">
                  <a:moveTo>
                    <a:pt x="46" y="0"/>
                  </a:moveTo>
                  <a:lnTo>
                    <a:pt x="46" y="0"/>
                  </a:lnTo>
                  <a:lnTo>
                    <a:pt x="36" y="0"/>
                  </a:lnTo>
                  <a:lnTo>
                    <a:pt x="36" y="0"/>
                  </a:lnTo>
                  <a:lnTo>
                    <a:pt x="30" y="2"/>
                  </a:lnTo>
                  <a:lnTo>
                    <a:pt x="24" y="4"/>
                  </a:lnTo>
                  <a:lnTo>
                    <a:pt x="20" y="6"/>
                  </a:lnTo>
                  <a:lnTo>
                    <a:pt x="12" y="8"/>
                  </a:lnTo>
                  <a:lnTo>
                    <a:pt x="12" y="8"/>
                  </a:lnTo>
                  <a:lnTo>
                    <a:pt x="8" y="8"/>
                  </a:lnTo>
                  <a:lnTo>
                    <a:pt x="2" y="12"/>
                  </a:lnTo>
                  <a:lnTo>
                    <a:pt x="2" y="12"/>
                  </a:lnTo>
                  <a:lnTo>
                    <a:pt x="0" y="18"/>
                  </a:lnTo>
                  <a:lnTo>
                    <a:pt x="0" y="22"/>
                  </a:lnTo>
                  <a:lnTo>
                    <a:pt x="2" y="26"/>
                  </a:lnTo>
                  <a:lnTo>
                    <a:pt x="6" y="28"/>
                  </a:lnTo>
                  <a:lnTo>
                    <a:pt x="6" y="28"/>
                  </a:lnTo>
                  <a:lnTo>
                    <a:pt x="10" y="28"/>
                  </a:lnTo>
                  <a:lnTo>
                    <a:pt x="10" y="28"/>
                  </a:lnTo>
                  <a:lnTo>
                    <a:pt x="22" y="22"/>
                  </a:lnTo>
                  <a:lnTo>
                    <a:pt x="32" y="16"/>
                  </a:lnTo>
                  <a:lnTo>
                    <a:pt x="32" y="16"/>
                  </a:lnTo>
                  <a:lnTo>
                    <a:pt x="44" y="12"/>
                  </a:lnTo>
                  <a:lnTo>
                    <a:pt x="54" y="6"/>
                  </a:lnTo>
                  <a:lnTo>
                    <a:pt x="54" y="6"/>
                  </a:lnTo>
                  <a:lnTo>
                    <a:pt x="56" y="4"/>
                  </a:lnTo>
                  <a:lnTo>
                    <a:pt x="56" y="0"/>
                  </a:lnTo>
                  <a:lnTo>
                    <a:pt x="52" y="0"/>
                  </a:lnTo>
                  <a:lnTo>
                    <a:pt x="4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203" name="Freeform 188"/>
            <p:cNvSpPr>
              <a:spLocks/>
            </p:cNvSpPr>
            <p:nvPr/>
          </p:nvSpPr>
          <p:spPr bwMode="auto">
            <a:xfrm>
              <a:off x="4722" y="1808"/>
              <a:ext cx="16" cy="18"/>
            </a:xfrm>
            <a:custGeom>
              <a:avLst/>
              <a:gdLst>
                <a:gd name="T0" fmla="*/ 10 w 16"/>
                <a:gd name="T1" fmla="*/ 0 h 18"/>
                <a:gd name="T2" fmla="*/ 10 w 16"/>
                <a:gd name="T3" fmla="*/ 0 h 18"/>
                <a:gd name="T4" fmla="*/ 4 w 16"/>
                <a:gd name="T5" fmla="*/ 2 h 18"/>
                <a:gd name="T6" fmla="*/ 4 w 16"/>
                <a:gd name="T7" fmla="*/ 2 h 18"/>
                <a:gd name="T8" fmla="*/ 0 w 16"/>
                <a:gd name="T9" fmla="*/ 8 h 18"/>
                <a:gd name="T10" fmla="*/ 0 w 16"/>
                <a:gd name="T11" fmla="*/ 12 h 18"/>
                <a:gd name="T12" fmla="*/ 0 w 16"/>
                <a:gd name="T13" fmla="*/ 14 h 18"/>
                <a:gd name="T14" fmla="*/ 0 w 16"/>
                <a:gd name="T15" fmla="*/ 14 h 18"/>
                <a:gd name="T16" fmla="*/ 4 w 16"/>
                <a:gd name="T17" fmla="*/ 16 h 18"/>
                <a:gd name="T18" fmla="*/ 6 w 16"/>
                <a:gd name="T19" fmla="*/ 18 h 18"/>
                <a:gd name="T20" fmla="*/ 6 w 16"/>
                <a:gd name="T21" fmla="*/ 18 h 18"/>
                <a:gd name="T22" fmla="*/ 10 w 16"/>
                <a:gd name="T23" fmla="*/ 16 h 18"/>
                <a:gd name="T24" fmla="*/ 12 w 16"/>
                <a:gd name="T25" fmla="*/ 14 h 18"/>
                <a:gd name="T26" fmla="*/ 16 w 16"/>
                <a:gd name="T27" fmla="*/ 8 h 18"/>
                <a:gd name="T28" fmla="*/ 16 w 16"/>
                <a:gd name="T29" fmla="*/ 8 h 18"/>
                <a:gd name="T30" fmla="*/ 14 w 16"/>
                <a:gd name="T31" fmla="*/ 2 h 18"/>
                <a:gd name="T32" fmla="*/ 10 w 16"/>
                <a:gd name="T3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 h="18">
                  <a:moveTo>
                    <a:pt x="10" y="0"/>
                  </a:moveTo>
                  <a:lnTo>
                    <a:pt x="10" y="0"/>
                  </a:lnTo>
                  <a:lnTo>
                    <a:pt x="4" y="2"/>
                  </a:lnTo>
                  <a:lnTo>
                    <a:pt x="4" y="2"/>
                  </a:lnTo>
                  <a:lnTo>
                    <a:pt x="0" y="8"/>
                  </a:lnTo>
                  <a:lnTo>
                    <a:pt x="0" y="12"/>
                  </a:lnTo>
                  <a:lnTo>
                    <a:pt x="0" y="14"/>
                  </a:lnTo>
                  <a:lnTo>
                    <a:pt x="0" y="14"/>
                  </a:lnTo>
                  <a:lnTo>
                    <a:pt x="4" y="16"/>
                  </a:lnTo>
                  <a:lnTo>
                    <a:pt x="6" y="18"/>
                  </a:lnTo>
                  <a:lnTo>
                    <a:pt x="6" y="18"/>
                  </a:lnTo>
                  <a:lnTo>
                    <a:pt x="10" y="16"/>
                  </a:lnTo>
                  <a:lnTo>
                    <a:pt x="12" y="14"/>
                  </a:lnTo>
                  <a:lnTo>
                    <a:pt x="16" y="8"/>
                  </a:lnTo>
                  <a:lnTo>
                    <a:pt x="16" y="8"/>
                  </a:lnTo>
                  <a:lnTo>
                    <a:pt x="14" y="2"/>
                  </a:lnTo>
                  <a:lnTo>
                    <a:pt x="10"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204" name="Freeform 189"/>
            <p:cNvSpPr>
              <a:spLocks/>
            </p:cNvSpPr>
            <p:nvPr/>
          </p:nvSpPr>
          <p:spPr bwMode="auto">
            <a:xfrm>
              <a:off x="4722" y="1808"/>
              <a:ext cx="16" cy="18"/>
            </a:xfrm>
            <a:custGeom>
              <a:avLst/>
              <a:gdLst>
                <a:gd name="T0" fmla="*/ 10 w 16"/>
                <a:gd name="T1" fmla="*/ 0 h 18"/>
                <a:gd name="T2" fmla="*/ 10 w 16"/>
                <a:gd name="T3" fmla="*/ 0 h 18"/>
                <a:gd name="T4" fmla="*/ 4 w 16"/>
                <a:gd name="T5" fmla="*/ 2 h 18"/>
                <a:gd name="T6" fmla="*/ 4 w 16"/>
                <a:gd name="T7" fmla="*/ 2 h 18"/>
                <a:gd name="T8" fmla="*/ 0 w 16"/>
                <a:gd name="T9" fmla="*/ 8 h 18"/>
                <a:gd name="T10" fmla="*/ 0 w 16"/>
                <a:gd name="T11" fmla="*/ 12 h 18"/>
                <a:gd name="T12" fmla="*/ 0 w 16"/>
                <a:gd name="T13" fmla="*/ 14 h 18"/>
                <a:gd name="T14" fmla="*/ 0 w 16"/>
                <a:gd name="T15" fmla="*/ 14 h 18"/>
                <a:gd name="T16" fmla="*/ 4 w 16"/>
                <a:gd name="T17" fmla="*/ 16 h 18"/>
                <a:gd name="T18" fmla="*/ 6 w 16"/>
                <a:gd name="T19" fmla="*/ 18 h 18"/>
                <a:gd name="T20" fmla="*/ 6 w 16"/>
                <a:gd name="T21" fmla="*/ 18 h 18"/>
                <a:gd name="T22" fmla="*/ 10 w 16"/>
                <a:gd name="T23" fmla="*/ 16 h 18"/>
                <a:gd name="T24" fmla="*/ 12 w 16"/>
                <a:gd name="T25" fmla="*/ 14 h 18"/>
                <a:gd name="T26" fmla="*/ 16 w 16"/>
                <a:gd name="T27" fmla="*/ 8 h 18"/>
                <a:gd name="T28" fmla="*/ 16 w 16"/>
                <a:gd name="T29" fmla="*/ 8 h 18"/>
                <a:gd name="T30" fmla="*/ 14 w 16"/>
                <a:gd name="T31" fmla="*/ 2 h 18"/>
                <a:gd name="T32" fmla="*/ 10 w 16"/>
                <a:gd name="T3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 h="18">
                  <a:moveTo>
                    <a:pt x="10" y="0"/>
                  </a:moveTo>
                  <a:lnTo>
                    <a:pt x="10" y="0"/>
                  </a:lnTo>
                  <a:lnTo>
                    <a:pt x="4" y="2"/>
                  </a:lnTo>
                  <a:lnTo>
                    <a:pt x="4" y="2"/>
                  </a:lnTo>
                  <a:lnTo>
                    <a:pt x="0" y="8"/>
                  </a:lnTo>
                  <a:lnTo>
                    <a:pt x="0" y="12"/>
                  </a:lnTo>
                  <a:lnTo>
                    <a:pt x="0" y="14"/>
                  </a:lnTo>
                  <a:lnTo>
                    <a:pt x="0" y="14"/>
                  </a:lnTo>
                  <a:lnTo>
                    <a:pt x="4" y="16"/>
                  </a:lnTo>
                  <a:lnTo>
                    <a:pt x="6" y="18"/>
                  </a:lnTo>
                  <a:lnTo>
                    <a:pt x="6" y="18"/>
                  </a:lnTo>
                  <a:lnTo>
                    <a:pt x="10" y="16"/>
                  </a:lnTo>
                  <a:lnTo>
                    <a:pt x="12" y="14"/>
                  </a:lnTo>
                  <a:lnTo>
                    <a:pt x="16" y="8"/>
                  </a:lnTo>
                  <a:lnTo>
                    <a:pt x="16" y="8"/>
                  </a:lnTo>
                  <a:lnTo>
                    <a:pt x="14" y="2"/>
                  </a:lnTo>
                  <a:lnTo>
                    <a:pt x="1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205" name="Freeform 190"/>
            <p:cNvSpPr>
              <a:spLocks/>
            </p:cNvSpPr>
            <p:nvPr/>
          </p:nvSpPr>
          <p:spPr bwMode="auto">
            <a:xfrm>
              <a:off x="4472" y="1510"/>
              <a:ext cx="16" cy="16"/>
            </a:xfrm>
            <a:custGeom>
              <a:avLst/>
              <a:gdLst>
                <a:gd name="T0" fmla="*/ 10 w 16"/>
                <a:gd name="T1" fmla="*/ 0 h 16"/>
                <a:gd name="T2" fmla="*/ 10 w 16"/>
                <a:gd name="T3" fmla="*/ 0 h 16"/>
                <a:gd name="T4" fmla="*/ 6 w 16"/>
                <a:gd name="T5" fmla="*/ 0 h 16"/>
                <a:gd name="T6" fmla="*/ 6 w 16"/>
                <a:gd name="T7" fmla="*/ 0 h 16"/>
                <a:gd name="T8" fmla="*/ 4 w 16"/>
                <a:gd name="T9" fmla="*/ 4 h 16"/>
                <a:gd name="T10" fmla="*/ 4 w 16"/>
                <a:gd name="T11" fmla="*/ 8 h 16"/>
                <a:gd name="T12" fmla="*/ 4 w 16"/>
                <a:gd name="T13" fmla="*/ 8 h 16"/>
                <a:gd name="T14" fmla="*/ 2 w 16"/>
                <a:gd name="T15" fmla="*/ 12 h 16"/>
                <a:gd name="T16" fmla="*/ 0 w 16"/>
                <a:gd name="T17" fmla="*/ 12 h 16"/>
                <a:gd name="T18" fmla="*/ 2 w 16"/>
                <a:gd name="T19" fmla="*/ 14 h 16"/>
                <a:gd name="T20" fmla="*/ 2 w 16"/>
                <a:gd name="T21" fmla="*/ 14 h 16"/>
                <a:gd name="T22" fmla="*/ 6 w 16"/>
                <a:gd name="T23" fmla="*/ 16 h 16"/>
                <a:gd name="T24" fmla="*/ 6 w 16"/>
                <a:gd name="T25" fmla="*/ 16 h 16"/>
                <a:gd name="T26" fmla="*/ 10 w 16"/>
                <a:gd name="T27" fmla="*/ 16 h 16"/>
                <a:gd name="T28" fmla="*/ 14 w 16"/>
                <a:gd name="T29" fmla="*/ 14 h 16"/>
                <a:gd name="T30" fmla="*/ 14 w 16"/>
                <a:gd name="T31" fmla="*/ 14 h 16"/>
                <a:gd name="T32" fmla="*/ 16 w 16"/>
                <a:gd name="T33" fmla="*/ 10 h 16"/>
                <a:gd name="T34" fmla="*/ 16 w 16"/>
                <a:gd name="T35" fmla="*/ 6 h 16"/>
                <a:gd name="T36" fmla="*/ 14 w 16"/>
                <a:gd name="T37" fmla="*/ 2 h 16"/>
                <a:gd name="T38" fmla="*/ 10 w 16"/>
                <a:gd name="T39"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6" h="16">
                  <a:moveTo>
                    <a:pt x="10" y="0"/>
                  </a:moveTo>
                  <a:lnTo>
                    <a:pt x="10" y="0"/>
                  </a:lnTo>
                  <a:lnTo>
                    <a:pt x="6" y="0"/>
                  </a:lnTo>
                  <a:lnTo>
                    <a:pt x="6" y="0"/>
                  </a:lnTo>
                  <a:lnTo>
                    <a:pt x="4" y="4"/>
                  </a:lnTo>
                  <a:lnTo>
                    <a:pt x="4" y="8"/>
                  </a:lnTo>
                  <a:lnTo>
                    <a:pt x="4" y="8"/>
                  </a:lnTo>
                  <a:lnTo>
                    <a:pt x="2" y="12"/>
                  </a:lnTo>
                  <a:lnTo>
                    <a:pt x="0" y="12"/>
                  </a:lnTo>
                  <a:lnTo>
                    <a:pt x="2" y="14"/>
                  </a:lnTo>
                  <a:lnTo>
                    <a:pt x="2" y="14"/>
                  </a:lnTo>
                  <a:lnTo>
                    <a:pt x="6" y="16"/>
                  </a:lnTo>
                  <a:lnTo>
                    <a:pt x="6" y="16"/>
                  </a:lnTo>
                  <a:lnTo>
                    <a:pt x="10" y="16"/>
                  </a:lnTo>
                  <a:lnTo>
                    <a:pt x="14" y="14"/>
                  </a:lnTo>
                  <a:lnTo>
                    <a:pt x="14" y="14"/>
                  </a:lnTo>
                  <a:lnTo>
                    <a:pt x="16" y="10"/>
                  </a:lnTo>
                  <a:lnTo>
                    <a:pt x="16" y="6"/>
                  </a:lnTo>
                  <a:lnTo>
                    <a:pt x="14" y="2"/>
                  </a:lnTo>
                  <a:lnTo>
                    <a:pt x="10"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206" name="Freeform 191"/>
            <p:cNvSpPr>
              <a:spLocks/>
            </p:cNvSpPr>
            <p:nvPr/>
          </p:nvSpPr>
          <p:spPr bwMode="auto">
            <a:xfrm>
              <a:off x="4472" y="1510"/>
              <a:ext cx="16" cy="16"/>
            </a:xfrm>
            <a:custGeom>
              <a:avLst/>
              <a:gdLst>
                <a:gd name="T0" fmla="*/ 10 w 16"/>
                <a:gd name="T1" fmla="*/ 0 h 16"/>
                <a:gd name="T2" fmla="*/ 10 w 16"/>
                <a:gd name="T3" fmla="*/ 0 h 16"/>
                <a:gd name="T4" fmla="*/ 6 w 16"/>
                <a:gd name="T5" fmla="*/ 0 h 16"/>
                <a:gd name="T6" fmla="*/ 6 w 16"/>
                <a:gd name="T7" fmla="*/ 0 h 16"/>
                <a:gd name="T8" fmla="*/ 4 w 16"/>
                <a:gd name="T9" fmla="*/ 4 h 16"/>
                <a:gd name="T10" fmla="*/ 4 w 16"/>
                <a:gd name="T11" fmla="*/ 8 h 16"/>
                <a:gd name="T12" fmla="*/ 4 w 16"/>
                <a:gd name="T13" fmla="*/ 8 h 16"/>
                <a:gd name="T14" fmla="*/ 2 w 16"/>
                <a:gd name="T15" fmla="*/ 12 h 16"/>
                <a:gd name="T16" fmla="*/ 0 w 16"/>
                <a:gd name="T17" fmla="*/ 12 h 16"/>
                <a:gd name="T18" fmla="*/ 2 w 16"/>
                <a:gd name="T19" fmla="*/ 14 h 16"/>
                <a:gd name="T20" fmla="*/ 2 w 16"/>
                <a:gd name="T21" fmla="*/ 14 h 16"/>
                <a:gd name="T22" fmla="*/ 6 w 16"/>
                <a:gd name="T23" fmla="*/ 16 h 16"/>
                <a:gd name="T24" fmla="*/ 6 w 16"/>
                <a:gd name="T25" fmla="*/ 16 h 16"/>
                <a:gd name="T26" fmla="*/ 10 w 16"/>
                <a:gd name="T27" fmla="*/ 16 h 16"/>
                <a:gd name="T28" fmla="*/ 14 w 16"/>
                <a:gd name="T29" fmla="*/ 14 h 16"/>
                <a:gd name="T30" fmla="*/ 14 w 16"/>
                <a:gd name="T31" fmla="*/ 14 h 16"/>
                <a:gd name="T32" fmla="*/ 16 w 16"/>
                <a:gd name="T33" fmla="*/ 10 h 16"/>
                <a:gd name="T34" fmla="*/ 16 w 16"/>
                <a:gd name="T35" fmla="*/ 6 h 16"/>
                <a:gd name="T36" fmla="*/ 14 w 16"/>
                <a:gd name="T37" fmla="*/ 2 h 16"/>
                <a:gd name="T38" fmla="*/ 10 w 16"/>
                <a:gd name="T39"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6" h="16">
                  <a:moveTo>
                    <a:pt x="10" y="0"/>
                  </a:moveTo>
                  <a:lnTo>
                    <a:pt x="10" y="0"/>
                  </a:lnTo>
                  <a:lnTo>
                    <a:pt x="6" y="0"/>
                  </a:lnTo>
                  <a:lnTo>
                    <a:pt x="6" y="0"/>
                  </a:lnTo>
                  <a:lnTo>
                    <a:pt x="4" y="4"/>
                  </a:lnTo>
                  <a:lnTo>
                    <a:pt x="4" y="8"/>
                  </a:lnTo>
                  <a:lnTo>
                    <a:pt x="4" y="8"/>
                  </a:lnTo>
                  <a:lnTo>
                    <a:pt x="2" y="12"/>
                  </a:lnTo>
                  <a:lnTo>
                    <a:pt x="0" y="12"/>
                  </a:lnTo>
                  <a:lnTo>
                    <a:pt x="2" y="14"/>
                  </a:lnTo>
                  <a:lnTo>
                    <a:pt x="2" y="14"/>
                  </a:lnTo>
                  <a:lnTo>
                    <a:pt x="6" y="16"/>
                  </a:lnTo>
                  <a:lnTo>
                    <a:pt x="6" y="16"/>
                  </a:lnTo>
                  <a:lnTo>
                    <a:pt x="10" y="16"/>
                  </a:lnTo>
                  <a:lnTo>
                    <a:pt x="14" y="14"/>
                  </a:lnTo>
                  <a:lnTo>
                    <a:pt x="14" y="14"/>
                  </a:lnTo>
                  <a:lnTo>
                    <a:pt x="16" y="10"/>
                  </a:lnTo>
                  <a:lnTo>
                    <a:pt x="16" y="6"/>
                  </a:lnTo>
                  <a:lnTo>
                    <a:pt x="14" y="2"/>
                  </a:lnTo>
                  <a:lnTo>
                    <a:pt x="1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207" name="Freeform 192"/>
            <p:cNvSpPr>
              <a:spLocks/>
            </p:cNvSpPr>
            <p:nvPr/>
          </p:nvSpPr>
          <p:spPr bwMode="auto">
            <a:xfrm>
              <a:off x="4506" y="1384"/>
              <a:ext cx="26" cy="30"/>
            </a:xfrm>
            <a:custGeom>
              <a:avLst/>
              <a:gdLst>
                <a:gd name="T0" fmla="*/ 14 w 26"/>
                <a:gd name="T1" fmla="*/ 0 h 30"/>
                <a:gd name="T2" fmla="*/ 14 w 26"/>
                <a:gd name="T3" fmla="*/ 0 h 30"/>
                <a:gd name="T4" fmla="*/ 14 w 26"/>
                <a:gd name="T5" fmla="*/ 0 h 30"/>
                <a:gd name="T6" fmla="*/ 14 w 26"/>
                <a:gd name="T7" fmla="*/ 0 h 30"/>
                <a:gd name="T8" fmla="*/ 10 w 26"/>
                <a:gd name="T9" fmla="*/ 2 h 30"/>
                <a:gd name="T10" fmla="*/ 8 w 26"/>
                <a:gd name="T11" fmla="*/ 4 h 30"/>
                <a:gd name="T12" fmla="*/ 4 w 26"/>
                <a:gd name="T13" fmla="*/ 8 h 30"/>
                <a:gd name="T14" fmla="*/ 4 w 26"/>
                <a:gd name="T15" fmla="*/ 8 h 30"/>
                <a:gd name="T16" fmla="*/ 0 w 26"/>
                <a:gd name="T17" fmla="*/ 14 h 30"/>
                <a:gd name="T18" fmla="*/ 0 w 26"/>
                <a:gd name="T19" fmla="*/ 20 h 30"/>
                <a:gd name="T20" fmla="*/ 0 w 26"/>
                <a:gd name="T21" fmla="*/ 20 h 30"/>
                <a:gd name="T22" fmla="*/ 2 w 26"/>
                <a:gd name="T23" fmla="*/ 26 h 30"/>
                <a:gd name="T24" fmla="*/ 2 w 26"/>
                <a:gd name="T25" fmla="*/ 28 h 30"/>
                <a:gd name="T26" fmla="*/ 6 w 26"/>
                <a:gd name="T27" fmla="*/ 30 h 30"/>
                <a:gd name="T28" fmla="*/ 6 w 26"/>
                <a:gd name="T29" fmla="*/ 30 h 30"/>
                <a:gd name="T30" fmla="*/ 8 w 26"/>
                <a:gd name="T31" fmla="*/ 30 h 30"/>
                <a:gd name="T32" fmla="*/ 8 w 26"/>
                <a:gd name="T33" fmla="*/ 30 h 30"/>
                <a:gd name="T34" fmla="*/ 12 w 26"/>
                <a:gd name="T35" fmla="*/ 28 h 30"/>
                <a:gd name="T36" fmla="*/ 16 w 26"/>
                <a:gd name="T37" fmla="*/ 26 h 30"/>
                <a:gd name="T38" fmla="*/ 22 w 26"/>
                <a:gd name="T39" fmla="*/ 22 h 30"/>
                <a:gd name="T40" fmla="*/ 22 w 26"/>
                <a:gd name="T41" fmla="*/ 22 h 30"/>
                <a:gd name="T42" fmla="*/ 26 w 26"/>
                <a:gd name="T43" fmla="*/ 16 h 30"/>
                <a:gd name="T44" fmla="*/ 26 w 26"/>
                <a:gd name="T45" fmla="*/ 10 h 30"/>
                <a:gd name="T46" fmla="*/ 22 w 26"/>
                <a:gd name="T47" fmla="*/ 4 h 30"/>
                <a:gd name="T48" fmla="*/ 18 w 26"/>
                <a:gd name="T49" fmla="*/ 2 h 30"/>
                <a:gd name="T50" fmla="*/ 14 w 26"/>
                <a:gd name="T51"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6" h="30">
                  <a:moveTo>
                    <a:pt x="14" y="0"/>
                  </a:moveTo>
                  <a:lnTo>
                    <a:pt x="14" y="0"/>
                  </a:lnTo>
                  <a:lnTo>
                    <a:pt x="14" y="0"/>
                  </a:lnTo>
                  <a:lnTo>
                    <a:pt x="14" y="0"/>
                  </a:lnTo>
                  <a:lnTo>
                    <a:pt x="10" y="2"/>
                  </a:lnTo>
                  <a:lnTo>
                    <a:pt x="8" y="4"/>
                  </a:lnTo>
                  <a:lnTo>
                    <a:pt x="4" y="8"/>
                  </a:lnTo>
                  <a:lnTo>
                    <a:pt x="4" y="8"/>
                  </a:lnTo>
                  <a:lnTo>
                    <a:pt x="0" y="14"/>
                  </a:lnTo>
                  <a:lnTo>
                    <a:pt x="0" y="20"/>
                  </a:lnTo>
                  <a:lnTo>
                    <a:pt x="0" y="20"/>
                  </a:lnTo>
                  <a:lnTo>
                    <a:pt x="2" y="26"/>
                  </a:lnTo>
                  <a:lnTo>
                    <a:pt x="2" y="28"/>
                  </a:lnTo>
                  <a:lnTo>
                    <a:pt x="6" y="30"/>
                  </a:lnTo>
                  <a:lnTo>
                    <a:pt x="6" y="30"/>
                  </a:lnTo>
                  <a:lnTo>
                    <a:pt x="8" y="30"/>
                  </a:lnTo>
                  <a:lnTo>
                    <a:pt x="8" y="30"/>
                  </a:lnTo>
                  <a:lnTo>
                    <a:pt x="12" y="28"/>
                  </a:lnTo>
                  <a:lnTo>
                    <a:pt x="16" y="26"/>
                  </a:lnTo>
                  <a:lnTo>
                    <a:pt x="22" y="22"/>
                  </a:lnTo>
                  <a:lnTo>
                    <a:pt x="22" y="22"/>
                  </a:lnTo>
                  <a:lnTo>
                    <a:pt x="26" y="16"/>
                  </a:lnTo>
                  <a:lnTo>
                    <a:pt x="26" y="10"/>
                  </a:lnTo>
                  <a:lnTo>
                    <a:pt x="22" y="4"/>
                  </a:lnTo>
                  <a:lnTo>
                    <a:pt x="18" y="2"/>
                  </a:lnTo>
                  <a:lnTo>
                    <a:pt x="14"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208" name="Freeform 193"/>
            <p:cNvSpPr>
              <a:spLocks/>
            </p:cNvSpPr>
            <p:nvPr/>
          </p:nvSpPr>
          <p:spPr bwMode="auto">
            <a:xfrm>
              <a:off x="4506" y="1384"/>
              <a:ext cx="26" cy="30"/>
            </a:xfrm>
            <a:custGeom>
              <a:avLst/>
              <a:gdLst>
                <a:gd name="T0" fmla="*/ 14 w 26"/>
                <a:gd name="T1" fmla="*/ 0 h 30"/>
                <a:gd name="T2" fmla="*/ 14 w 26"/>
                <a:gd name="T3" fmla="*/ 0 h 30"/>
                <a:gd name="T4" fmla="*/ 14 w 26"/>
                <a:gd name="T5" fmla="*/ 0 h 30"/>
                <a:gd name="T6" fmla="*/ 14 w 26"/>
                <a:gd name="T7" fmla="*/ 0 h 30"/>
                <a:gd name="T8" fmla="*/ 10 w 26"/>
                <a:gd name="T9" fmla="*/ 2 h 30"/>
                <a:gd name="T10" fmla="*/ 8 w 26"/>
                <a:gd name="T11" fmla="*/ 4 h 30"/>
                <a:gd name="T12" fmla="*/ 4 w 26"/>
                <a:gd name="T13" fmla="*/ 8 h 30"/>
                <a:gd name="T14" fmla="*/ 4 w 26"/>
                <a:gd name="T15" fmla="*/ 8 h 30"/>
                <a:gd name="T16" fmla="*/ 0 w 26"/>
                <a:gd name="T17" fmla="*/ 14 h 30"/>
                <a:gd name="T18" fmla="*/ 0 w 26"/>
                <a:gd name="T19" fmla="*/ 20 h 30"/>
                <a:gd name="T20" fmla="*/ 0 w 26"/>
                <a:gd name="T21" fmla="*/ 20 h 30"/>
                <a:gd name="T22" fmla="*/ 2 w 26"/>
                <a:gd name="T23" fmla="*/ 26 h 30"/>
                <a:gd name="T24" fmla="*/ 2 w 26"/>
                <a:gd name="T25" fmla="*/ 28 h 30"/>
                <a:gd name="T26" fmla="*/ 6 w 26"/>
                <a:gd name="T27" fmla="*/ 30 h 30"/>
                <a:gd name="T28" fmla="*/ 6 w 26"/>
                <a:gd name="T29" fmla="*/ 30 h 30"/>
                <a:gd name="T30" fmla="*/ 8 w 26"/>
                <a:gd name="T31" fmla="*/ 30 h 30"/>
                <a:gd name="T32" fmla="*/ 8 w 26"/>
                <a:gd name="T33" fmla="*/ 30 h 30"/>
                <a:gd name="T34" fmla="*/ 12 w 26"/>
                <a:gd name="T35" fmla="*/ 28 h 30"/>
                <a:gd name="T36" fmla="*/ 16 w 26"/>
                <a:gd name="T37" fmla="*/ 26 h 30"/>
                <a:gd name="T38" fmla="*/ 22 w 26"/>
                <a:gd name="T39" fmla="*/ 22 h 30"/>
                <a:gd name="T40" fmla="*/ 22 w 26"/>
                <a:gd name="T41" fmla="*/ 22 h 30"/>
                <a:gd name="T42" fmla="*/ 26 w 26"/>
                <a:gd name="T43" fmla="*/ 16 h 30"/>
                <a:gd name="T44" fmla="*/ 26 w 26"/>
                <a:gd name="T45" fmla="*/ 10 h 30"/>
                <a:gd name="T46" fmla="*/ 22 w 26"/>
                <a:gd name="T47" fmla="*/ 4 h 30"/>
                <a:gd name="T48" fmla="*/ 18 w 26"/>
                <a:gd name="T49" fmla="*/ 2 h 30"/>
                <a:gd name="T50" fmla="*/ 14 w 26"/>
                <a:gd name="T51"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6" h="30">
                  <a:moveTo>
                    <a:pt x="14" y="0"/>
                  </a:moveTo>
                  <a:lnTo>
                    <a:pt x="14" y="0"/>
                  </a:lnTo>
                  <a:lnTo>
                    <a:pt x="14" y="0"/>
                  </a:lnTo>
                  <a:lnTo>
                    <a:pt x="14" y="0"/>
                  </a:lnTo>
                  <a:lnTo>
                    <a:pt x="10" y="2"/>
                  </a:lnTo>
                  <a:lnTo>
                    <a:pt x="8" y="4"/>
                  </a:lnTo>
                  <a:lnTo>
                    <a:pt x="4" y="8"/>
                  </a:lnTo>
                  <a:lnTo>
                    <a:pt x="4" y="8"/>
                  </a:lnTo>
                  <a:lnTo>
                    <a:pt x="0" y="14"/>
                  </a:lnTo>
                  <a:lnTo>
                    <a:pt x="0" y="20"/>
                  </a:lnTo>
                  <a:lnTo>
                    <a:pt x="0" y="20"/>
                  </a:lnTo>
                  <a:lnTo>
                    <a:pt x="2" y="26"/>
                  </a:lnTo>
                  <a:lnTo>
                    <a:pt x="2" y="28"/>
                  </a:lnTo>
                  <a:lnTo>
                    <a:pt x="6" y="30"/>
                  </a:lnTo>
                  <a:lnTo>
                    <a:pt x="6" y="30"/>
                  </a:lnTo>
                  <a:lnTo>
                    <a:pt x="8" y="30"/>
                  </a:lnTo>
                  <a:lnTo>
                    <a:pt x="8" y="30"/>
                  </a:lnTo>
                  <a:lnTo>
                    <a:pt x="12" y="28"/>
                  </a:lnTo>
                  <a:lnTo>
                    <a:pt x="16" y="26"/>
                  </a:lnTo>
                  <a:lnTo>
                    <a:pt x="22" y="22"/>
                  </a:lnTo>
                  <a:lnTo>
                    <a:pt x="22" y="22"/>
                  </a:lnTo>
                  <a:lnTo>
                    <a:pt x="26" y="16"/>
                  </a:lnTo>
                  <a:lnTo>
                    <a:pt x="26" y="10"/>
                  </a:lnTo>
                  <a:lnTo>
                    <a:pt x="22" y="4"/>
                  </a:lnTo>
                  <a:lnTo>
                    <a:pt x="18" y="2"/>
                  </a:lnTo>
                  <a:lnTo>
                    <a:pt x="1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209" name="Freeform 194"/>
            <p:cNvSpPr>
              <a:spLocks/>
            </p:cNvSpPr>
            <p:nvPr/>
          </p:nvSpPr>
          <p:spPr bwMode="auto">
            <a:xfrm>
              <a:off x="4604" y="1344"/>
              <a:ext cx="16" cy="10"/>
            </a:xfrm>
            <a:custGeom>
              <a:avLst/>
              <a:gdLst>
                <a:gd name="T0" fmla="*/ 10 w 16"/>
                <a:gd name="T1" fmla="*/ 0 h 10"/>
                <a:gd name="T2" fmla="*/ 10 w 16"/>
                <a:gd name="T3" fmla="*/ 0 h 10"/>
                <a:gd name="T4" fmla="*/ 8 w 16"/>
                <a:gd name="T5" fmla="*/ 0 h 10"/>
                <a:gd name="T6" fmla="*/ 8 w 16"/>
                <a:gd name="T7" fmla="*/ 0 h 10"/>
                <a:gd name="T8" fmla="*/ 2 w 16"/>
                <a:gd name="T9" fmla="*/ 4 h 10"/>
                <a:gd name="T10" fmla="*/ 0 w 16"/>
                <a:gd name="T11" fmla="*/ 6 h 10"/>
                <a:gd name="T12" fmla="*/ 0 w 16"/>
                <a:gd name="T13" fmla="*/ 8 h 10"/>
                <a:gd name="T14" fmla="*/ 0 w 16"/>
                <a:gd name="T15" fmla="*/ 8 h 10"/>
                <a:gd name="T16" fmla="*/ 8 w 16"/>
                <a:gd name="T17" fmla="*/ 10 h 10"/>
                <a:gd name="T18" fmla="*/ 8 w 16"/>
                <a:gd name="T19" fmla="*/ 10 h 10"/>
                <a:gd name="T20" fmla="*/ 14 w 16"/>
                <a:gd name="T21" fmla="*/ 8 h 10"/>
                <a:gd name="T22" fmla="*/ 16 w 16"/>
                <a:gd name="T23" fmla="*/ 6 h 10"/>
                <a:gd name="T24" fmla="*/ 16 w 16"/>
                <a:gd name="T25" fmla="*/ 6 h 10"/>
                <a:gd name="T26" fmla="*/ 16 w 16"/>
                <a:gd name="T27" fmla="*/ 4 h 10"/>
                <a:gd name="T28" fmla="*/ 14 w 16"/>
                <a:gd name="T29" fmla="*/ 2 h 10"/>
                <a:gd name="T30" fmla="*/ 10 w 16"/>
                <a:gd name="T3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6" h="10">
                  <a:moveTo>
                    <a:pt x="10" y="0"/>
                  </a:moveTo>
                  <a:lnTo>
                    <a:pt x="10" y="0"/>
                  </a:lnTo>
                  <a:lnTo>
                    <a:pt x="8" y="0"/>
                  </a:lnTo>
                  <a:lnTo>
                    <a:pt x="8" y="0"/>
                  </a:lnTo>
                  <a:lnTo>
                    <a:pt x="2" y="4"/>
                  </a:lnTo>
                  <a:lnTo>
                    <a:pt x="0" y="6"/>
                  </a:lnTo>
                  <a:lnTo>
                    <a:pt x="0" y="8"/>
                  </a:lnTo>
                  <a:lnTo>
                    <a:pt x="0" y="8"/>
                  </a:lnTo>
                  <a:lnTo>
                    <a:pt x="8" y="10"/>
                  </a:lnTo>
                  <a:lnTo>
                    <a:pt x="8" y="10"/>
                  </a:lnTo>
                  <a:lnTo>
                    <a:pt x="14" y="8"/>
                  </a:lnTo>
                  <a:lnTo>
                    <a:pt x="16" y="6"/>
                  </a:lnTo>
                  <a:lnTo>
                    <a:pt x="16" y="6"/>
                  </a:lnTo>
                  <a:lnTo>
                    <a:pt x="16" y="4"/>
                  </a:lnTo>
                  <a:lnTo>
                    <a:pt x="14" y="2"/>
                  </a:lnTo>
                  <a:lnTo>
                    <a:pt x="10"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210" name="Freeform 195"/>
            <p:cNvSpPr>
              <a:spLocks/>
            </p:cNvSpPr>
            <p:nvPr/>
          </p:nvSpPr>
          <p:spPr bwMode="auto">
            <a:xfrm>
              <a:off x="4604" y="1344"/>
              <a:ext cx="16" cy="10"/>
            </a:xfrm>
            <a:custGeom>
              <a:avLst/>
              <a:gdLst>
                <a:gd name="T0" fmla="*/ 10 w 16"/>
                <a:gd name="T1" fmla="*/ 0 h 10"/>
                <a:gd name="T2" fmla="*/ 10 w 16"/>
                <a:gd name="T3" fmla="*/ 0 h 10"/>
                <a:gd name="T4" fmla="*/ 8 w 16"/>
                <a:gd name="T5" fmla="*/ 0 h 10"/>
                <a:gd name="T6" fmla="*/ 8 w 16"/>
                <a:gd name="T7" fmla="*/ 0 h 10"/>
                <a:gd name="T8" fmla="*/ 2 w 16"/>
                <a:gd name="T9" fmla="*/ 4 h 10"/>
                <a:gd name="T10" fmla="*/ 0 w 16"/>
                <a:gd name="T11" fmla="*/ 6 h 10"/>
                <a:gd name="T12" fmla="*/ 0 w 16"/>
                <a:gd name="T13" fmla="*/ 8 h 10"/>
                <a:gd name="T14" fmla="*/ 0 w 16"/>
                <a:gd name="T15" fmla="*/ 8 h 10"/>
                <a:gd name="T16" fmla="*/ 8 w 16"/>
                <a:gd name="T17" fmla="*/ 10 h 10"/>
                <a:gd name="T18" fmla="*/ 8 w 16"/>
                <a:gd name="T19" fmla="*/ 10 h 10"/>
                <a:gd name="T20" fmla="*/ 14 w 16"/>
                <a:gd name="T21" fmla="*/ 8 h 10"/>
                <a:gd name="T22" fmla="*/ 16 w 16"/>
                <a:gd name="T23" fmla="*/ 6 h 10"/>
                <a:gd name="T24" fmla="*/ 16 w 16"/>
                <a:gd name="T25" fmla="*/ 6 h 10"/>
                <a:gd name="T26" fmla="*/ 16 w 16"/>
                <a:gd name="T27" fmla="*/ 4 h 10"/>
                <a:gd name="T28" fmla="*/ 14 w 16"/>
                <a:gd name="T29" fmla="*/ 2 h 10"/>
                <a:gd name="T30" fmla="*/ 10 w 16"/>
                <a:gd name="T3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6" h="10">
                  <a:moveTo>
                    <a:pt x="10" y="0"/>
                  </a:moveTo>
                  <a:lnTo>
                    <a:pt x="10" y="0"/>
                  </a:lnTo>
                  <a:lnTo>
                    <a:pt x="8" y="0"/>
                  </a:lnTo>
                  <a:lnTo>
                    <a:pt x="8" y="0"/>
                  </a:lnTo>
                  <a:lnTo>
                    <a:pt x="2" y="4"/>
                  </a:lnTo>
                  <a:lnTo>
                    <a:pt x="0" y="6"/>
                  </a:lnTo>
                  <a:lnTo>
                    <a:pt x="0" y="8"/>
                  </a:lnTo>
                  <a:lnTo>
                    <a:pt x="0" y="8"/>
                  </a:lnTo>
                  <a:lnTo>
                    <a:pt x="8" y="10"/>
                  </a:lnTo>
                  <a:lnTo>
                    <a:pt x="8" y="10"/>
                  </a:lnTo>
                  <a:lnTo>
                    <a:pt x="14" y="8"/>
                  </a:lnTo>
                  <a:lnTo>
                    <a:pt x="16" y="6"/>
                  </a:lnTo>
                  <a:lnTo>
                    <a:pt x="16" y="6"/>
                  </a:lnTo>
                  <a:lnTo>
                    <a:pt x="16" y="4"/>
                  </a:lnTo>
                  <a:lnTo>
                    <a:pt x="14" y="2"/>
                  </a:lnTo>
                  <a:lnTo>
                    <a:pt x="1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211" name="Freeform 196"/>
            <p:cNvSpPr>
              <a:spLocks noEditPoints="1"/>
            </p:cNvSpPr>
            <p:nvPr/>
          </p:nvSpPr>
          <p:spPr bwMode="auto">
            <a:xfrm>
              <a:off x="3406" y="1248"/>
              <a:ext cx="1382" cy="1176"/>
            </a:xfrm>
            <a:custGeom>
              <a:avLst/>
              <a:gdLst>
                <a:gd name="T0" fmla="*/ 1092 w 1382"/>
                <a:gd name="T1" fmla="*/ 606 h 1176"/>
                <a:gd name="T2" fmla="*/ 1076 w 1382"/>
                <a:gd name="T3" fmla="*/ 562 h 1176"/>
                <a:gd name="T4" fmla="*/ 1004 w 1382"/>
                <a:gd name="T5" fmla="*/ 642 h 1176"/>
                <a:gd name="T6" fmla="*/ 998 w 1382"/>
                <a:gd name="T7" fmla="*/ 556 h 1176"/>
                <a:gd name="T8" fmla="*/ 876 w 1382"/>
                <a:gd name="T9" fmla="*/ 464 h 1176"/>
                <a:gd name="T10" fmla="*/ 836 w 1382"/>
                <a:gd name="T11" fmla="*/ 446 h 1176"/>
                <a:gd name="T12" fmla="*/ 758 w 1382"/>
                <a:gd name="T13" fmla="*/ 344 h 1176"/>
                <a:gd name="T14" fmla="*/ 746 w 1382"/>
                <a:gd name="T15" fmla="*/ 316 h 1176"/>
                <a:gd name="T16" fmla="*/ 648 w 1382"/>
                <a:gd name="T17" fmla="*/ 256 h 1176"/>
                <a:gd name="T18" fmla="*/ 566 w 1382"/>
                <a:gd name="T19" fmla="*/ 154 h 1176"/>
                <a:gd name="T20" fmla="*/ 1062 w 1382"/>
                <a:gd name="T21" fmla="*/ 34 h 1176"/>
                <a:gd name="T22" fmla="*/ 1058 w 1382"/>
                <a:gd name="T23" fmla="*/ 52 h 1176"/>
                <a:gd name="T24" fmla="*/ 996 w 1382"/>
                <a:gd name="T25" fmla="*/ 32 h 1176"/>
                <a:gd name="T26" fmla="*/ 1002 w 1382"/>
                <a:gd name="T27" fmla="*/ 4 h 1176"/>
                <a:gd name="T28" fmla="*/ 968 w 1382"/>
                <a:gd name="T29" fmla="*/ 80 h 1176"/>
                <a:gd name="T30" fmla="*/ 962 w 1382"/>
                <a:gd name="T31" fmla="*/ 110 h 1176"/>
                <a:gd name="T32" fmla="*/ 880 w 1382"/>
                <a:gd name="T33" fmla="*/ 52 h 1176"/>
                <a:gd name="T34" fmla="*/ 888 w 1382"/>
                <a:gd name="T35" fmla="*/ 134 h 1176"/>
                <a:gd name="T36" fmla="*/ 786 w 1382"/>
                <a:gd name="T37" fmla="*/ 130 h 1176"/>
                <a:gd name="T38" fmla="*/ 734 w 1382"/>
                <a:gd name="T39" fmla="*/ 154 h 1176"/>
                <a:gd name="T40" fmla="*/ 618 w 1382"/>
                <a:gd name="T41" fmla="*/ 102 h 1176"/>
                <a:gd name="T42" fmla="*/ 524 w 1382"/>
                <a:gd name="T43" fmla="*/ 96 h 1176"/>
                <a:gd name="T44" fmla="*/ 404 w 1382"/>
                <a:gd name="T45" fmla="*/ 94 h 1176"/>
                <a:gd name="T46" fmla="*/ 258 w 1382"/>
                <a:gd name="T47" fmla="*/ 66 h 1176"/>
                <a:gd name="T48" fmla="*/ 146 w 1382"/>
                <a:gd name="T49" fmla="*/ 34 h 1176"/>
                <a:gd name="T50" fmla="*/ 24 w 1382"/>
                <a:gd name="T51" fmla="*/ 102 h 1176"/>
                <a:gd name="T52" fmla="*/ 18 w 1382"/>
                <a:gd name="T53" fmla="*/ 144 h 1176"/>
                <a:gd name="T54" fmla="*/ 62 w 1382"/>
                <a:gd name="T55" fmla="*/ 210 h 1176"/>
                <a:gd name="T56" fmla="*/ 84 w 1382"/>
                <a:gd name="T57" fmla="*/ 294 h 1176"/>
                <a:gd name="T58" fmla="*/ 152 w 1382"/>
                <a:gd name="T59" fmla="*/ 322 h 1176"/>
                <a:gd name="T60" fmla="*/ 226 w 1382"/>
                <a:gd name="T61" fmla="*/ 282 h 1176"/>
                <a:gd name="T62" fmla="*/ 392 w 1382"/>
                <a:gd name="T63" fmla="*/ 322 h 1176"/>
                <a:gd name="T64" fmla="*/ 548 w 1382"/>
                <a:gd name="T65" fmla="*/ 500 h 1176"/>
                <a:gd name="T66" fmla="*/ 534 w 1382"/>
                <a:gd name="T67" fmla="*/ 642 h 1176"/>
                <a:gd name="T68" fmla="*/ 706 w 1382"/>
                <a:gd name="T69" fmla="*/ 910 h 1176"/>
                <a:gd name="T70" fmla="*/ 714 w 1382"/>
                <a:gd name="T71" fmla="*/ 852 h 1176"/>
                <a:gd name="T72" fmla="*/ 984 w 1382"/>
                <a:gd name="T73" fmla="*/ 1080 h 1176"/>
                <a:gd name="T74" fmla="*/ 1098 w 1382"/>
                <a:gd name="T75" fmla="*/ 1146 h 1176"/>
                <a:gd name="T76" fmla="*/ 990 w 1382"/>
                <a:gd name="T77" fmla="*/ 952 h 1176"/>
                <a:gd name="T78" fmla="*/ 880 w 1382"/>
                <a:gd name="T79" fmla="*/ 864 h 1176"/>
                <a:gd name="T80" fmla="*/ 1014 w 1382"/>
                <a:gd name="T81" fmla="*/ 818 h 1176"/>
                <a:gd name="T82" fmla="*/ 1086 w 1382"/>
                <a:gd name="T83" fmla="*/ 832 h 1176"/>
                <a:gd name="T84" fmla="*/ 1138 w 1382"/>
                <a:gd name="T85" fmla="*/ 682 h 1176"/>
                <a:gd name="T86" fmla="*/ 1250 w 1382"/>
                <a:gd name="T87" fmla="*/ 588 h 1176"/>
                <a:gd name="T88" fmla="*/ 1272 w 1382"/>
                <a:gd name="T89" fmla="*/ 530 h 1176"/>
                <a:gd name="T90" fmla="*/ 1312 w 1382"/>
                <a:gd name="T91" fmla="*/ 502 h 1176"/>
                <a:gd name="T92" fmla="*/ 1310 w 1382"/>
                <a:gd name="T93" fmla="*/ 396 h 1176"/>
                <a:gd name="T94" fmla="*/ 1238 w 1382"/>
                <a:gd name="T95" fmla="*/ 342 h 1176"/>
                <a:gd name="T96" fmla="*/ 1106 w 1382"/>
                <a:gd name="T97" fmla="*/ 248 h 1176"/>
                <a:gd name="T98" fmla="*/ 1116 w 1382"/>
                <a:gd name="T99" fmla="*/ 388 h 1176"/>
                <a:gd name="T100" fmla="*/ 1040 w 1382"/>
                <a:gd name="T101" fmla="*/ 396 h 1176"/>
                <a:gd name="T102" fmla="*/ 914 w 1382"/>
                <a:gd name="T103" fmla="*/ 324 h 1176"/>
                <a:gd name="T104" fmla="*/ 948 w 1382"/>
                <a:gd name="T105" fmla="*/ 226 h 1176"/>
                <a:gd name="T106" fmla="*/ 1002 w 1382"/>
                <a:gd name="T107" fmla="*/ 176 h 1176"/>
                <a:gd name="T108" fmla="*/ 1042 w 1382"/>
                <a:gd name="T109" fmla="*/ 114 h 1176"/>
                <a:gd name="T110" fmla="*/ 1110 w 1382"/>
                <a:gd name="T111" fmla="*/ 112 h 1176"/>
                <a:gd name="T112" fmla="*/ 1106 w 1382"/>
                <a:gd name="T113" fmla="*/ 194 h 1176"/>
                <a:gd name="T114" fmla="*/ 1228 w 1382"/>
                <a:gd name="T115" fmla="*/ 278 h 1176"/>
                <a:gd name="T116" fmla="*/ 1208 w 1382"/>
                <a:gd name="T117" fmla="*/ 192 h 1176"/>
                <a:gd name="T118" fmla="*/ 1264 w 1382"/>
                <a:gd name="T119" fmla="*/ 170 h 1176"/>
                <a:gd name="T120" fmla="*/ 1196 w 1382"/>
                <a:gd name="T121" fmla="*/ 114 h 1176"/>
                <a:gd name="T122" fmla="*/ 1154 w 1382"/>
                <a:gd name="T123" fmla="*/ 72 h 1176"/>
                <a:gd name="T124" fmla="*/ 1090 w 1382"/>
                <a:gd name="T125" fmla="*/ 32 h 1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82" h="1176">
                  <a:moveTo>
                    <a:pt x="1116" y="600"/>
                  </a:moveTo>
                  <a:lnTo>
                    <a:pt x="1116" y="600"/>
                  </a:lnTo>
                  <a:lnTo>
                    <a:pt x="1118" y="600"/>
                  </a:lnTo>
                  <a:lnTo>
                    <a:pt x="1118" y="600"/>
                  </a:lnTo>
                  <a:lnTo>
                    <a:pt x="1128" y="596"/>
                  </a:lnTo>
                  <a:lnTo>
                    <a:pt x="1134" y="594"/>
                  </a:lnTo>
                  <a:lnTo>
                    <a:pt x="1138" y="592"/>
                  </a:lnTo>
                  <a:lnTo>
                    <a:pt x="1138" y="592"/>
                  </a:lnTo>
                  <a:lnTo>
                    <a:pt x="1142" y="594"/>
                  </a:lnTo>
                  <a:lnTo>
                    <a:pt x="1142" y="594"/>
                  </a:lnTo>
                  <a:lnTo>
                    <a:pt x="1142" y="596"/>
                  </a:lnTo>
                  <a:lnTo>
                    <a:pt x="1142" y="600"/>
                  </a:lnTo>
                  <a:lnTo>
                    <a:pt x="1138" y="606"/>
                  </a:lnTo>
                  <a:lnTo>
                    <a:pt x="1130" y="610"/>
                  </a:lnTo>
                  <a:lnTo>
                    <a:pt x="1124" y="612"/>
                  </a:lnTo>
                  <a:lnTo>
                    <a:pt x="1124" y="612"/>
                  </a:lnTo>
                  <a:lnTo>
                    <a:pt x="1124" y="612"/>
                  </a:lnTo>
                  <a:lnTo>
                    <a:pt x="1124" y="612"/>
                  </a:lnTo>
                  <a:lnTo>
                    <a:pt x="1118" y="612"/>
                  </a:lnTo>
                  <a:lnTo>
                    <a:pt x="1118" y="612"/>
                  </a:lnTo>
                  <a:lnTo>
                    <a:pt x="1110" y="610"/>
                  </a:lnTo>
                  <a:lnTo>
                    <a:pt x="1110" y="610"/>
                  </a:lnTo>
                  <a:lnTo>
                    <a:pt x="1106" y="610"/>
                  </a:lnTo>
                  <a:lnTo>
                    <a:pt x="1106" y="610"/>
                  </a:lnTo>
                  <a:lnTo>
                    <a:pt x="1102" y="612"/>
                  </a:lnTo>
                  <a:lnTo>
                    <a:pt x="1102" y="614"/>
                  </a:lnTo>
                  <a:lnTo>
                    <a:pt x="1098" y="620"/>
                  </a:lnTo>
                  <a:lnTo>
                    <a:pt x="1098" y="620"/>
                  </a:lnTo>
                  <a:lnTo>
                    <a:pt x="1092" y="628"/>
                  </a:lnTo>
                  <a:lnTo>
                    <a:pt x="1082" y="632"/>
                  </a:lnTo>
                  <a:lnTo>
                    <a:pt x="1082" y="632"/>
                  </a:lnTo>
                  <a:lnTo>
                    <a:pt x="1072" y="636"/>
                  </a:lnTo>
                  <a:lnTo>
                    <a:pt x="1060" y="640"/>
                  </a:lnTo>
                  <a:lnTo>
                    <a:pt x="1060" y="640"/>
                  </a:lnTo>
                  <a:lnTo>
                    <a:pt x="1052" y="642"/>
                  </a:lnTo>
                  <a:lnTo>
                    <a:pt x="1052" y="642"/>
                  </a:lnTo>
                  <a:lnTo>
                    <a:pt x="1048" y="640"/>
                  </a:lnTo>
                  <a:lnTo>
                    <a:pt x="1048" y="638"/>
                  </a:lnTo>
                  <a:lnTo>
                    <a:pt x="1048" y="636"/>
                  </a:lnTo>
                  <a:lnTo>
                    <a:pt x="1052" y="632"/>
                  </a:lnTo>
                  <a:lnTo>
                    <a:pt x="1052" y="632"/>
                  </a:lnTo>
                  <a:lnTo>
                    <a:pt x="1062" y="628"/>
                  </a:lnTo>
                  <a:lnTo>
                    <a:pt x="1072" y="624"/>
                  </a:lnTo>
                  <a:lnTo>
                    <a:pt x="1072" y="624"/>
                  </a:lnTo>
                  <a:lnTo>
                    <a:pt x="1082" y="620"/>
                  </a:lnTo>
                  <a:lnTo>
                    <a:pt x="1088" y="618"/>
                  </a:lnTo>
                  <a:lnTo>
                    <a:pt x="1090" y="614"/>
                  </a:lnTo>
                  <a:lnTo>
                    <a:pt x="1090" y="614"/>
                  </a:lnTo>
                  <a:lnTo>
                    <a:pt x="1092" y="610"/>
                  </a:lnTo>
                  <a:lnTo>
                    <a:pt x="1092" y="606"/>
                  </a:lnTo>
                  <a:lnTo>
                    <a:pt x="1092" y="602"/>
                  </a:lnTo>
                  <a:lnTo>
                    <a:pt x="1098" y="598"/>
                  </a:lnTo>
                  <a:lnTo>
                    <a:pt x="1098" y="598"/>
                  </a:lnTo>
                  <a:lnTo>
                    <a:pt x="1102" y="598"/>
                  </a:lnTo>
                  <a:lnTo>
                    <a:pt x="1102" y="598"/>
                  </a:lnTo>
                  <a:lnTo>
                    <a:pt x="1110" y="598"/>
                  </a:lnTo>
                  <a:lnTo>
                    <a:pt x="1110" y="598"/>
                  </a:lnTo>
                  <a:lnTo>
                    <a:pt x="1116" y="600"/>
                  </a:lnTo>
                  <a:close/>
                  <a:moveTo>
                    <a:pt x="954" y="550"/>
                  </a:moveTo>
                  <a:lnTo>
                    <a:pt x="954" y="550"/>
                  </a:lnTo>
                  <a:lnTo>
                    <a:pt x="950" y="550"/>
                  </a:lnTo>
                  <a:lnTo>
                    <a:pt x="944" y="548"/>
                  </a:lnTo>
                  <a:lnTo>
                    <a:pt x="936" y="542"/>
                  </a:lnTo>
                  <a:lnTo>
                    <a:pt x="936" y="542"/>
                  </a:lnTo>
                  <a:lnTo>
                    <a:pt x="944" y="536"/>
                  </a:lnTo>
                  <a:lnTo>
                    <a:pt x="954" y="530"/>
                  </a:lnTo>
                  <a:lnTo>
                    <a:pt x="964" y="526"/>
                  </a:lnTo>
                  <a:lnTo>
                    <a:pt x="974" y="520"/>
                  </a:lnTo>
                  <a:lnTo>
                    <a:pt x="974" y="520"/>
                  </a:lnTo>
                  <a:lnTo>
                    <a:pt x="982" y="512"/>
                  </a:lnTo>
                  <a:lnTo>
                    <a:pt x="986" y="506"/>
                  </a:lnTo>
                  <a:lnTo>
                    <a:pt x="990" y="504"/>
                  </a:lnTo>
                  <a:lnTo>
                    <a:pt x="990" y="504"/>
                  </a:lnTo>
                  <a:lnTo>
                    <a:pt x="990" y="504"/>
                  </a:lnTo>
                  <a:lnTo>
                    <a:pt x="990" y="504"/>
                  </a:lnTo>
                  <a:lnTo>
                    <a:pt x="994" y="506"/>
                  </a:lnTo>
                  <a:lnTo>
                    <a:pt x="998" y="508"/>
                  </a:lnTo>
                  <a:lnTo>
                    <a:pt x="1004" y="514"/>
                  </a:lnTo>
                  <a:lnTo>
                    <a:pt x="1004" y="514"/>
                  </a:lnTo>
                  <a:lnTo>
                    <a:pt x="1010" y="522"/>
                  </a:lnTo>
                  <a:lnTo>
                    <a:pt x="1014" y="526"/>
                  </a:lnTo>
                  <a:lnTo>
                    <a:pt x="1018" y="530"/>
                  </a:lnTo>
                  <a:lnTo>
                    <a:pt x="1018" y="530"/>
                  </a:lnTo>
                  <a:lnTo>
                    <a:pt x="1028" y="534"/>
                  </a:lnTo>
                  <a:lnTo>
                    <a:pt x="1032" y="536"/>
                  </a:lnTo>
                  <a:lnTo>
                    <a:pt x="1032" y="542"/>
                  </a:lnTo>
                  <a:lnTo>
                    <a:pt x="1032" y="542"/>
                  </a:lnTo>
                  <a:lnTo>
                    <a:pt x="1034" y="548"/>
                  </a:lnTo>
                  <a:lnTo>
                    <a:pt x="1036" y="552"/>
                  </a:lnTo>
                  <a:lnTo>
                    <a:pt x="1038" y="554"/>
                  </a:lnTo>
                  <a:lnTo>
                    <a:pt x="1042" y="554"/>
                  </a:lnTo>
                  <a:lnTo>
                    <a:pt x="1042" y="554"/>
                  </a:lnTo>
                  <a:lnTo>
                    <a:pt x="1048" y="554"/>
                  </a:lnTo>
                  <a:lnTo>
                    <a:pt x="1048" y="554"/>
                  </a:lnTo>
                  <a:lnTo>
                    <a:pt x="1056" y="554"/>
                  </a:lnTo>
                  <a:lnTo>
                    <a:pt x="1056" y="554"/>
                  </a:lnTo>
                  <a:lnTo>
                    <a:pt x="1060" y="554"/>
                  </a:lnTo>
                  <a:lnTo>
                    <a:pt x="1060" y="554"/>
                  </a:lnTo>
                  <a:lnTo>
                    <a:pt x="1068" y="556"/>
                  </a:lnTo>
                  <a:lnTo>
                    <a:pt x="1076" y="562"/>
                  </a:lnTo>
                  <a:lnTo>
                    <a:pt x="1082" y="568"/>
                  </a:lnTo>
                  <a:lnTo>
                    <a:pt x="1086" y="576"/>
                  </a:lnTo>
                  <a:lnTo>
                    <a:pt x="1086" y="576"/>
                  </a:lnTo>
                  <a:lnTo>
                    <a:pt x="1088" y="584"/>
                  </a:lnTo>
                  <a:lnTo>
                    <a:pt x="1088" y="586"/>
                  </a:lnTo>
                  <a:lnTo>
                    <a:pt x="1086" y="586"/>
                  </a:lnTo>
                  <a:lnTo>
                    <a:pt x="1086" y="586"/>
                  </a:lnTo>
                  <a:lnTo>
                    <a:pt x="1078" y="582"/>
                  </a:lnTo>
                  <a:lnTo>
                    <a:pt x="1068" y="578"/>
                  </a:lnTo>
                  <a:lnTo>
                    <a:pt x="1068" y="578"/>
                  </a:lnTo>
                  <a:lnTo>
                    <a:pt x="1070" y="598"/>
                  </a:lnTo>
                  <a:lnTo>
                    <a:pt x="1068" y="610"/>
                  </a:lnTo>
                  <a:lnTo>
                    <a:pt x="1068" y="614"/>
                  </a:lnTo>
                  <a:lnTo>
                    <a:pt x="1064" y="616"/>
                  </a:lnTo>
                  <a:lnTo>
                    <a:pt x="1064" y="616"/>
                  </a:lnTo>
                  <a:lnTo>
                    <a:pt x="1064" y="616"/>
                  </a:lnTo>
                  <a:lnTo>
                    <a:pt x="1064" y="616"/>
                  </a:lnTo>
                  <a:lnTo>
                    <a:pt x="1060" y="614"/>
                  </a:lnTo>
                  <a:lnTo>
                    <a:pt x="1060" y="612"/>
                  </a:lnTo>
                  <a:lnTo>
                    <a:pt x="1060" y="606"/>
                  </a:lnTo>
                  <a:lnTo>
                    <a:pt x="1060" y="606"/>
                  </a:lnTo>
                  <a:lnTo>
                    <a:pt x="1054" y="600"/>
                  </a:lnTo>
                  <a:lnTo>
                    <a:pt x="1050" y="592"/>
                  </a:lnTo>
                  <a:lnTo>
                    <a:pt x="1050" y="592"/>
                  </a:lnTo>
                  <a:lnTo>
                    <a:pt x="1048" y="586"/>
                  </a:lnTo>
                  <a:lnTo>
                    <a:pt x="1048" y="580"/>
                  </a:lnTo>
                  <a:lnTo>
                    <a:pt x="1048" y="580"/>
                  </a:lnTo>
                  <a:lnTo>
                    <a:pt x="1042" y="572"/>
                  </a:lnTo>
                  <a:lnTo>
                    <a:pt x="1034" y="568"/>
                  </a:lnTo>
                  <a:lnTo>
                    <a:pt x="1034" y="568"/>
                  </a:lnTo>
                  <a:lnTo>
                    <a:pt x="1032" y="568"/>
                  </a:lnTo>
                  <a:lnTo>
                    <a:pt x="1032" y="568"/>
                  </a:lnTo>
                  <a:lnTo>
                    <a:pt x="1028" y="568"/>
                  </a:lnTo>
                  <a:lnTo>
                    <a:pt x="1024" y="570"/>
                  </a:lnTo>
                  <a:lnTo>
                    <a:pt x="1018" y="578"/>
                  </a:lnTo>
                  <a:lnTo>
                    <a:pt x="1018" y="578"/>
                  </a:lnTo>
                  <a:lnTo>
                    <a:pt x="1016" y="582"/>
                  </a:lnTo>
                  <a:lnTo>
                    <a:pt x="1014" y="586"/>
                  </a:lnTo>
                  <a:lnTo>
                    <a:pt x="1014" y="586"/>
                  </a:lnTo>
                  <a:lnTo>
                    <a:pt x="1012" y="588"/>
                  </a:lnTo>
                  <a:lnTo>
                    <a:pt x="1008" y="590"/>
                  </a:lnTo>
                  <a:lnTo>
                    <a:pt x="1008" y="590"/>
                  </a:lnTo>
                  <a:lnTo>
                    <a:pt x="1006" y="594"/>
                  </a:lnTo>
                  <a:lnTo>
                    <a:pt x="1006" y="598"/>
                  </a:lnTo>
                  <a:lnTo>
                    <a:pt x="1008" y="608"/>
                  </a:lnTo>
                  <a:lnTo>
                    <a:pt x="1008" y="608"/>
                  </a:lnTo>
                  <a:lnTo>
                    <a:pt x="1010" y="626"/>
                  </a:lnTo>
                  <a:lnTo>
                    <a:pt x="1008" y="636"/>
                  </a:lnTo>
                  <a:lnTo>
                    <a:pt x="1008" y="640"/>
                  </a:lnTo>
                  <a:lnTo>
                    <a:pt x="1004" y="642"/>
                  </a:lnTo>
                  <a:lnTo>
                    <a:pt x="1004" y="642"/>
                  </a:lnTo>
                  <a:lnTo>
                    <a:pt x="1004" y="642"/>
                  </a:lnTo>
                  <a:lnTo>
                    <a:pt x="1004" y="642"/>
                  </a:lnTo>
                  <a:lnTo>
                    <a:pt x="1002" y="642"/>
                  </a:lnTo>
                  <a:lnTo>
                    <a:pt x="1000" y="640"/>
                  </a:lnTo>
                  <a:lnTo>
                    <a:pt x="998" y="634"/>
                  </a:lnTo>
                  <a:lnTo>
                    <a:pt x="996" y="622"/>
                  </a:lnTo>
                  <a:lnTo>
                    <a:pt x="996" y="622"/>
                  </a:lnTo>
                  <a:lnTo>
                    <a:pt x="996" y="612"/>
                  </a:lnTo>
                  <a:lnTo>
                    <a:pt x="998" y="600"/>
                  </a:lnTo>
                  <a:lnTo>
                    <a:pt x="998" y="600"/>
                  </a:lnTo>
                  <a:lnTo>
                    <a:pt x="996" y="592"/>
                  </a:lnTo>
                  <a:lnTo>
                    <a:pt x="992" y="584"/>
                  </a:lnTo>
                  <a:lnTo>
                    <a:pt x="992" y="584"/>
                  </a:lnTo>
                  <a:lnTo>
                    <a:pt x="988" y="584"/>
                  </a:lnTo>
                  <a:lnTo>
                    <a:pt x="984" y="582"/>
                  </a:lnTo>
                  <a:lnTo>
                    <a:pt x="982" y="580"/>
                  </a:lnTo>
                  <a:lnTo>
                    <a:pt x="982" y="578"/>
                  </a:lnTo>
                  <a:lnTo>
                    <a:pt x="982" y="578"/>
                  </a:lnTo>
                  <a:lnTo>
                    <a:pt x="984" y="574"/>
                  </a:lnTo>
                  <a:lnTo>
                    <a:pt x="988" y="572"/>
                  </a:lnTo>
                  <a:lnTo>
                    <a:pt x="996" y="568"/>
                  </a:lnTo>
                  <a:lnTo>
                    <a:pt x="996" y="568"/>
                  </a:lnTo>
                  <a:lnTo>
                    <a:pt x="1000" y="562"/>
                  </a:lnTo>
                  <a:lnTo>
                    <a:pt x="1002" y="560"/>
                  </a:lnTo>
                  <a:lnTo>
                    <a:pt x="1004" y="558"/>
                  </a:lnTo>
                  <a:lnTo>
                    <a:pt x="1004" y="558"/>
                  </a:lnTo>
                  <a:lnTo>
                    <a:pt x="1004" y="558"/>
                  </a:lnTo>
                  <a:lnTo>
                    <a:pt x="1004" y="558"/>
                  </a:lnTo>
                  <a:lnTo>
                    <a:pt x="1008" y="560"/>
                  </a:lnTo>
                  <a:lnTo>
                    <a:pt x="1008" y="560"/>
                  </a:lnTo>
                  <a:lnTo>
                    <a:pt x="1012" y="560"/>
                  </a:lnTo>
                  <a:lnTo>
                    <a:pt x="1012" y="560"/>
                  </a:lnTo>
                  <a:lnTo>
                    <a:pt x="1012" y="560"/>
                  </a:lnTo>
                  <a:lnTo>
                    <a:pt x="1012" y="560"/>
                  </a:lnTo>
                  <a:lnTo>
                    <a:pt x="1016" y="558"/>
                  </a:lnTo>
                  <a:lnTo>
                    <a:pt x="1018" y="556"/>
                  </a:lnTo>
                  <a:lnTo>
                    <a:pt x="1018" y="554"/>
                  </a:lnTo>
                  <a:lnTo>
                    <a:pt x="1018" y="550"/>
                  </a:lnTo>
                  <a:lnTo>
                    <a:pt x="1020" y="554"/>
                  </a:lnTo>
                  <a:lnTo>
                    <a:pt x="1020" y="554"/>
                  </a:lnTo>
                  <a:lnTo>
                    <a:pt x="1018" y="550"/>
                  </a:lnTo>
                  <a:lnTo>
                    <a:pt x="1016" y="548"/>
                  </a:lnTo>
                  <a:lnTo>
                    <a:pt x="1016" y="548"/>
                  </a:lnTo>
                  <a:lnTo>
                    <a:pt x="1012" y="550"/>
                  </a:lnTo>
                  <a:lnTo>
                    <a:pt x="1006" y="552"/>
                  </a:lnTo>
                  <a:lnTo>
                    <a:pt x="998" y="556"/>
                  </a:lnTo>
                  <a:lnTo>
                    <a:pt x="998" y="556"/>
                  </a:lnTo>
                  <a:lnTo>
                    <a:pt x="998" y="556"/>
                  </a:lnTo>
                  <a:lnTo>
                    <a:pt x="998" y="556"/>
                  </a:lnTo>
                  <a:lnTo>
                    <a:pt x="994" y="554"/>
                  </a:lnTo>
                  <a:lnTo>
                    <a:pt x="992" y="552"/>
                  </a:lnTo>
                  <a:lnTo>
                    <a:pt x="990" y="548"/>
                  </a:lnTo>
                  <a:lnTo>
                    <a:pt x="986" y="542"/>
                  </a:lnTo>
                  <a:lnTo>
                    <a:pt x="984" y="540"/>
                  </a:lnTo>
                  <a:lnTo>
                    <a:pt x="980" y="540"/>
                  </a:lnTo>
                  <a:lnTo>
                    <a:pt x="980" y="540"/>
                  </a:lnTo>
                  <a:lnTo>
                    <a:pt x="980" y="540"/>
                  </a:lnTo>
                  <a:lnTo>
                    <a:pt x="980" y="540"/>
                  </a:lnTo>
                  <a:lnTo>
                    <a:pt x="974" y="540"/>
                  </a:lnTo>
                  <a:lnTo>
                    <a:pt x="968" y="544"/>
                  </a:lnTo>
                  <a:lnTo>
                    <a:pt x="964" y="548"/>
                  </a:lnTo>
                  <a:lnTo>
                    <a:pt x="958" y="550"/>
                  </a:lnTo>
                  <a:lnTo>
                    <a:pt x="958" y="550"/>
                  </a:lnTo>
                  <a:lnTo>
                    <a:pt x="954" y="550"/>
                  </a:lnTo>
                  <a:close/>
                  <a:moveTo>
                    <a:pt x="980" y="498"/>
                  </a:moveTo>
                  <a:lnTo>
                    <a:pt x="980" y="498"/>
                  </a:lnTo>
                  <a:lnTo>
                    <a:pt x="976" y="496"/>
                  </a:lnTo>
                  <a:lnTo>
                    <a:pt x="974" y="492"/>
                  </a:lnTo>
                  <a:lnTo>
                    <a:pt x="974" y="488"/>
                  </a:lnTo>
                  <a:lnTo>
                    <a:pt x="976" y="486"/>
                  </a:lnTo>
                  <a:lnTo>
                    <a:pt x="976" y="486"/>
                  </a:lnTo>
                  <a:lnTo>
                    <a:pt x="980" y="484"/>
                  </a:lnTo>
                  <a:lnTo>
                    <a:pt x="980" y="484"/>
                  </a:lnTo>
                  <a:lnTo>
                    <a:pt x="984" y="486"/>
                  </a:lnTo>
                  <a:lnTo>
                    <a:pt x="984" y="492"/>
                  </a:lnTo>
                  <a:lnTo>
                    <a:pt x="984" y="496"/>
                  </a:lnTo>
                  <a:lnTo>
                    <a:pt x="982" y="498"/>
                  </a:lnTo>
                  <a:lnTo>
                    <a:pt x="980" y="498"/>
                  </a:lnTo>
                  <a:lnTo>
                    <a:pt x="980" y="498"/>
                  </a:lnTo>
                  <a:lnTo>
                    <a:pt x="980" y="498"/>
                  </a:lnTo>
                  <a:close/>
                  <a:moveTo>
                    <a:pt x="838" y="426"/>
                  </a:moveTo>
                  <a:lnTo>
                    <a:pt x="838" y="426"/>
                  </a:lnTo>
                  <a:lnTo>
                    <a:pt x="844" y="426"/>
                  </a:lnTo>
                  <a:lnTo>
                    <a:pt x="848" y="426"/>
                  </a:lnTo>
                  <a:lnTo>
                    <a:pt x="848" y="426"/>
                  </a:lnTo>
                  <a:lnTo>
                    <a:pt x="852" y="420"/>
                  </a:lnTo>
                  <a:lnTo>
                    <a:pt x="852" y="418"/>
                  </a:lnTo>
                  <a:lnTo>
                    <a:pt x="854" y="418"/>
                  </a:lnTo>
                  <a:lnTo>
                    <a:pt x="854" y="418"/>
                  </a:lnTo>
                  <a:lnTo>
                    <a:pt x="860" y="420"/>
                  </a:lnTo>
                  <a:lnTo>
                    <a:pt x="860" y="420"/>
                  </a:lnTo>
                  <a:lnTo>
                    <a:pt x="864" y="424"/>
                  </a:lnTo>
                  <a:lnTo>
                    <a:pt x="866" y="430"/>
                  </a:lnTo>
                  <a:lnTo>
                    <a:pt x="868" y="442"/>
                  </a:lnTo>
                  <a:lnTo>
                    <a:pt x="868" y="442"/>
                  </a:lnTo>
                  <a:lnTo>
                    <a:pt x="870" y="450"/>
                  </a:lnTo>
                  <a:lnTo>
                    <a:pt x="872" y="458"/>
                  </a:lnTo>
                  <a:lnTo>
                    <a:pt x="872" y="458"/>
                  </a:lnTo>
                  <a:lnTo>
                    <a:pt x="876" y="464"/>
                  </a:lnTo>
                  <a:lnTo>
                    <a:pt x="880" y="470"/>
                  </a:lnTo>
                  <a:lnTo>
                    <a:pt x="880" y="470"/>
                  </a:lnTo>
                  <a:lnTo>
                    <a:pt x="882" y="476"/>
                  </a:lnTo>
                  <a:lnTo>
                    <a:pt x="884" y="480"/>
                  </a:lnTo>
                  <a:lnTo>
                    <a:pt x="884" y="480"/>
                  </a:lnTo>
                  <a:lnTo>
                    <a:pt x="890" y="486"/>
                  </a:lnTo>
                  <a:lnTo>
                    <a:pt x="896" y="488"/>
                  </a:lnTo>
                  <a:lnTo>
                    <a:pt x="896" y="488"/>
                  </a:lnTo>
                  <a:lnTo>
                    <a:pt x="900" y="488"/>
                  </a:lnTo>
                  <a:lnTo>
                    <a:pt x="900" y="488"/>
                  </a:lnTo>
                  <a:lnTo>
                    <a:pt x="904" y="488"/>
                  </a:lnTo>
                  <a:lnTo>
                    <a:pt x="904" y="488"/>
                  </a:lnTo>
                  <a:lnTo>
                    <a:pt x="908" y="488"/>
                  </a:lnTo>
                  <a:lnTo>
                    <a:pt x="908" y="488"/>
                  </a:lnTo>
                  <a:lnTo>
                    <a:pt x="910" y="496"/>
                  </a:lnTo>
                  <a:lnTo>
                    <a:pt x="910" y="504"/>
                  </a:lnTo>
                  <a:lnTo>
                    <a:pt x="908" y="510"/>
                  </a:lnTo>
                  <a:lnTo>
                    <a:pt x="906" y="512"/>
                  </a:lnTo>
                  <a:lnTo>
                    <a:pt x="902" y="512"/>
                  </a:lnTo>
                  <a:lnTo>
                    <a:pt x="902" y="512"/>
                  </a:lnTo>
                  <a:lnTo>
                    <a:pt x="900" y="512"/>
                  </a:lnTo>
                  <a:lnTo>
                    <a:pt x="900" y="512"/>
                  </a:lnTo>
                  <a:lnTo>
                    <a:pt x="900" y="504"/>
                  </a:lnTo>
                  <a:lnTo>
                    <a:pt x="900" y="500"/>
                  </a:lnTo>
                  <a:lnTo>
                    <a:pt x="898" y="496"/>
                  </a:lnTo>
                  <a:lnTo>
                    <a:pt x="898" y="496"/>
                  </a:lnTo>
                  <a:lnTo>
                    <a:pt x="890" y="492"/>
                  </a:lnTo>
                  <a:lnTo>
                    <a:pt x="884" y="488"/>
                  </a:lnTo>
                  <a:lnTo>
                    <a:pt x="884" y="488"/>
                  </a:lnTo>
                  <a:lnTo>
                    <a:pt x="876" y="476"/>
                  </a:lnTo>
                  <a:lnTo>
                    <a:pt x="868" y="460"/>
                  </a:lnTo>
                  <a:lnTo>
                    <a:pt x="868" y="460"/>
                  </a:lnTo>
                  <a:lnTo>
                    <a:pt x="860" y="446"/>
                  </a:lnTo>
                  <a:lnTo>
                    <a:pt x="852" y="438"/>
                  </a:lnTo>
                  <a:lnTo>
                    <a:pt x="850" y="436"/>
                  </a:lnTo>
                  <a:lnTo>
                    <a:pt x="846" y="436"/>
                  </a:lnTo>
                  <a:lnTo>
                    <a:pt x="846" y="436"/>
                  </a:lnTo>
                  <a:lnTo>
                    <a:pt x="842" y="436"/>
                  </a:lnTo>
                  <a:lnTo>
                    <a:pt x="842" y="436"/>
                  </a:lnTo>
                  <a:lnTo>
                    <a:pt x="842" y="440"/>
                  </a:lnTo>
                  <a:lnTo>
                    <a:pt x="842" y="444"/>
                  </a:lnTo>
                  <a:lnTo>
                    <a:pt x="848" y="454"/>
                  </a:lnTo>
                  <a:lnTo>
                    <a:pt x="852" y="462"/>
                  </a:lnTo>
                  <a:lnTo>
                    <a:pt x="852" y="466"/>
                  </a:lnTo>
                  <a:lnTo>
                    <a:pt x="850" y="470"/>
                  </a:lnTo>
                  <a:lnTo>
                    <a:pt x="850" y="470"/>
                  </a:lnTo>
                  <a:lnTo>
                    <a:pt x="846" y="464"/>
                  </a:lnTo>
                  <a:lnTo>
                    <a:pt x="842" y="458"/>
                  </a:lnTo>
                  <a:lnTo>
                    <a:pt x="836" y="446"/>
                  </a:lnTo>
                  <a:lnTo>
                    <a:pt x="836" y="446"/>
                  </a:lnTo>
                  <a:lnTo>
                    <a:pt x="832" y="442"/>
                  </a:lnTo>
                  <a:lnTo>
                    <a:pt x="826" y="438"/>
                  </a:lnTo>
                  <a:lnTo>
                    <a:pt x="822" y="434"/>
                  </a:lnTo>
                  <a:lnTo>
                    <a:pt x="820" y="430"/>
                  </a:lnTo>
                  <a:lnTo>
                    <a:pt x="820" y="430"/>
                  </a:lnTo>
                  <a:lnTo>
                    <a:pt x="820" y="428"/>
                  </a:lnTo>
                  <a:lnTo>
                    <a:pt x="824" y="428"/>
                  </a:lnTo>
                  <a:lnTo>
                    <a:pt x="834" y="426"/>
                  </a:lnTo>
                  <a:lnTo>
                    <a:pt x="834" y="426"/>
                  </a:lnTo>
                  <a:lnTo>
                    <a:pt x="836" y="426"/>
                  </a:lnTo>
                  <a:lnTo>
                    <a:pt x="836" y="426"/>
                  </a:lnTo>
                  <a:lnTo>
                    <a:pt x="838" y="426"/>
                  </a:lnTo>
                  <a:close/>
                  <a:moveTo>
                    <a:pt x="736" y="388"/>
                  </a:moveTo>
                  <a:lnTo>
                    <a:pt x="736" y="388"/>
                  </a:lnTo>
                  <a:lnTo>
                    <a:pt x="732" y="386"/>
                  </a:lnTo>
                  <a:lnTo>
                    <a:pt x="732" y="386"/>
                  </a:lnTo>
                  <a:lnTo>
                    <a:pt x="728" y="382"/>
                  </a:lnTo>
                  <a:lnTo>
                    <a:pt x="724" y="376"/>
                  </a:lnTo>
                  <a:lnTo>
                    <a:pt x="722" y="366"/>
                  </a:lnTo>
                  <a:lnTo>
                    <a:pt x="722" y="366"/>
                  </a:lnTo>
                  <a:lnTo>
                    <a:pt x="724" y="362"/>
                  </a:lnTo>
                  <a:lnTo>
                    <a:pt x="726" y="360"/>
                  </a:lnTo>
                  <a:lnTo>
                    <a:pt x="726" y="360"/>
                  </a:lnTo>
                  <a:lnTo>
                    <a:pt x="726" y="360"/>
                  </a:lnTo>
                  <a:lnTo>
                    <a:pt x="726" y="360"/>
                  </a:lnTo>
                  <a:lnTo>
                    <a:pt x="730" y="362"/>
                  </a:lnTo>
                  <a:lnTo>
                    <a:pt x="732" y="364"/>
                  </a:lnTo>
                  <a:lnTo>
                    <a:pt x="734" y="372"/>
                  </a:lnTo>
                  <a:lnTo>
                    <a:pt x="734" y="372"/>
                  </a:lnTo>
                  <a:lnTo>
                    <a:pt x="736" y="374"/>
                  </a:lnTo>
                  <a:lnTo>
                    <a:pt x="740" y="376"/>
                  </a:lnTo>
                  <a:lnTo>
                    <a:pt x="744" y="378"/>
                  </a:lnTo>
                  <a:lnTo>
                    <a:pt x="746" y="382"/>
                  </a:lnTo>
                  <a:lnTo>
                    <a:pt x="746" y="382"/>
                  </a:lnTo>
                  <a:lnTo>
                    <a:pt x="746" y="384"/>
                  </a:lnTo>
                  <a:lnTo>
                    <a:pt x="744" y="386"/>
                  </a:lnTo>
                  <a:lnTo>
                    <a:pt x="736" y="388"/>
                  </a:lnTo>
                  <a:close/>
                  <a:moveTo>
                    <a:pt x="744" y="358"/>
                  </a:moveTo>
                  <a:lnTo>
                    <a:pt x="744" y="358"/>
                  </a:lnTo>
                  <a:lnTo>
                    <a:pt x="740" y="356"/>
                  </a:lnTo>
                  <a:lnTo>
                    <a:pt x="738" y="352"/>
                  </a:lnTo>
                  <a:lnTo>
                    <a:pt x="738" y="352"/>
                  </a:lnTo>
                  <a:lnTo>
                    <a:pt x="738" y="350"/>
                  </a:lnTo>
                  <a:lnTo>
                    <a:pt x="744" y="346"/>
                  </a:lnTo>
                  <a:lnTo>
                    <a:pt x="750" y="342"/>
                  </a:lnTo>
                  <a:lnTo>
                    <a:pt x="754" y="342"/>
                  </a:lnTo>
                  <a:lnTo>
                    <a:pt x="754" y="342"/>
                  </a:lnTo>
                  <a:lnTo>
                    <a:pt x="756" y="342"/>
                  </a:lnTo>
                  <a:lnTo>
                    <a:pt x="756" y="342"/>
                  </a:lnTo>
                  <a:lnTo>
                    <a:pt x="758" y="344"/>
                  </a:lnTo>
                  <a:lnTo>
                    <a:pt x="758" y="346"/>
                  </a:lnTo>
                  <a:lnTo>
                    <a:pt x="756" y="352"/>
                  </a:lnTo>
                  <a:lnTo>
                    <a:pt x="750" y="356"/>
                  </a:lnTo>
                  <a:lnTo>
                    <a:pt x="744" y="358"/>
                  </a:lnTo>
                  <a:close/>
                  <a:moveTo>
                    <a:pt x="830" y="374"/>
                  </a:moveTo>
                  <a:lnTo>
                    <a:pt x="830" y="374"/>
                  </a:lnTo>
                  <a:lnTo>
                    <a:pt x="826" y="374"/>
                  </a:lnTo>
                  <a:lnTo>
                    <a:pt x="826" y="374"/>
                  </a:lnTo>
                  <a:lnTo>
                    <a:pt x="824" y="372"/>
                  </a:lnTo>
                  <a:lnTo>
                    <a:pt x="824" y="370"/>
                  </a:lnTo>
                  <a:lnTo>
                    <a:pt x="826" y="364"/>
                  </a:lnTo>
                  <a:lnTo>
                    <a:pt x="834" y="358"/>
                  </a:lnTo>
                  <a:lnTo>
                    <a:pt x="834" y="358"/>
                  </a:lnTo>
                  <a:lnTo>
                    <a:pt x="840" y="354"/>
                  </a:lnTo>
                  <a:lnTo>
                    <a:pt x="844" y="350"/>
                  </a:lnTo>
                  <a:lnTo>
                    <a:pt x="844" y="350"/>
                  </a:lnTo>
                  <a:lnTo>
                    <a:pt x="846" y="346"/>
                  </a:lnTo>
                  <a:lnTo>
                    <a:pt x="846" y="344"/>
                  </a:lnTo>
                  <a:lnTo>
                    <a:pt x="848" y="342"/>
                  </a:lnTo>
                  <a:lnTo>
                    <a:pt x="848" y="342"/>
                  </a:lnTo>
                  <a:lnTo>
                    <a:pt x="852" y="340"/>
                  </a:lnTo>
                  <a:lnTo>
                    <a:pt x="852" y="340"/>
                  </a:lnTo>
                  <a:lnTo>
                    <a:pt x="852" y="342"/>
                  </a:lnTo>
                  <a:lnTo>
                    <a:pt x="854" y="342"/>
                  </a:lnTo>
                  <a:lnTo>
                    <a:pt x="854" y="348"/>
                  </a:lnTo>
                  <a:lnTo>
                    <a:pt x="850" y="358"/>
                  </a:lnTo>
                  <a:lnTo>
                    <a:pt x="850" y="358"/>
                  </a:lnTo>
                  <a:lnTo>
                    <a:pt x="842" y="368"/>
                  </a:lnTo>
                  <a:lnTo>
                    <a:pt x="836" y="372"/>
                  </a:lnTo>
                  <a:lnTo>
                    <a:pt x="830" y="374"/>
                  </a:lnTo>
                  <a:close/>
                  <a:moveTo>
                    <a:pt x="694" y="324"/>
                  </a:moveTo>
                  <a:lnTo>
                    <a:pt x="694" y="324"/>
                  </a:lnTo>
                  <a:lnTo>
                    <a:pt x="690" y="322"/>
                  </a:lnTo>
                  <a:lnTo>
                    <a:pt x="688" y="320"/>
                  </a:lnTo>
                  <a:lnTo>
                    <a:pt x="688" y="320"/>
                  </a:lnTo>
                  <a:lnTo>
                    <a:pt x="692" y="318"/>
                  </a:lnTo>
                  <a:lnTo>
                    <a:pt x="696" y="314"/>
                  </a:lnTo>
                  <a:lnTo>
                    <a:pt x="704" y="308"/>
                  </a:lnTo>
                  <a:lnTo>
                    <a:pt x="704" y="308"/>
                  </a:lnTo>
                  <a:lnTo>
                    <a:pt x="710" y="306"/>
                  </a:lnTo>
                  <a:lnTo>
                    <a:pt x="716" y="304"/>
                  </a:lnTo>
                  <a:lnTo>
                    <a:pt x="716" y="304"/>
                  </a:lnTo>
                  <a:lnTo>
                    <a:pt x="728" y="308"/>
                  </a:lnTo>
                  <a:lnTo>
                    <a:pt x="728" y="308"/>
                  </a:lnTo>
                  <a:lnTo>
                    <a:pt x="742" y="308"/>
                  </a:lnTo>
                  <a:lnTo>
                    <a:pt x="750" y="310"/>
                  </a:lnTo>
                  <a:lnTo>
                    <a:pt x="756" y="314"/>
                  </a:lnTo>
                  <a:lnTo>
                    <a:pt x="756" y="314"/>
                  </a:lnTo>
                  <a:lnTo>
                    <a:pt x="750" y="316"/>
                  </a:lnTo>
                  <a:lnTo>
                    <a:pt x="746" y="316"/>
                  </a:lnTo>
                  <a:lnTo>
                    <a:pt x="746" y="316"/>
                  </a:lnTo>
                  <a:lnTo>
                    <a:pt x="736" y="316"/>
                  </a:lnTo>
                  <a:lnTo>
                    <a:pt x="736" y="316"/>
                  </a:lnTo>
                  <a:lnTo>
                    <a:pt x="728" y="314"/>
                  </a:lnTo>
                  <a:lnTo>
                    <a:pt x="728" y="314"/>
                  </a:lnTo>
                  <a:lnTo>
                    <a:pt x="718" y="316"/>
                  </a:lnTo>
                  <a:lnTo>
                    <a:pt x="718" y="316"/>
                  </a:lnTo>
                  <a:lnTo>
                    <a:pt x="708" y="320"/>
                  </a:lnTo>
                  <a:lnTo>
                    <a:pt x="700" y="324"/>
                  </a:lnTo>
                  <a:lnTo>
                    <a:pt x="694" y="324"/>
                  </a:lnTo>
                  <a:close/>
                  <a:moveTo>
                    <a:pt x="670" y="254"/>
                  </a:moveTo>
                  <a:lnTo>
                    <a:pt x="670" y="254"/>
                  </a:lnTo>
                  <a:lnTo>
                    <a:pt x="680" y="254"/>
                  </a:lnTo>
                  <a:lnTo>
                    <a:pt x="688" y="250"/>
                  </a:lnTo>
                  <a:lnTo>
                    <a:pt x="688" y="250"/>
                  </a:lnTo>
                  <a:lnTo>
                    <a:pt x="692" y="248"/>
                  </a:lnTo>
                  <a:lnTo>
                    <a:pt x="696" y="242"/>
                  </a:lnTo>
                  <a:lnTo>
                    <a:pt x="700" y="240"/>
                  </a:lnTo>
                  <a:lnTo>
                    <a:pt x="706" y="236"/>
                  </a:lnTo>
                  <a:lnTo>
                    <a:pt x="706" y="236"/>
                  </a:lnTo>
                  <a:lnTo>
                    <a:pt x="710" y="236"/>
                  </a:lnTo>
                  <a:lnTo>
                    <a:pt x="710" y="236"/>
                  </a:lnTo>
                  <a:lnTo>
                    <a:pt x="714" y="238"/>
                  </a:lnTo>
                  <a:lnTo>
                    <a:pt x="714" y="240"/>
                  </a:lnTo>
                  <a:lnTo>
                    <a:pt x="714" y="242"/>
                  </a:lnTo>
                  <a:lnTo>
                    <a:pt x="710" y="246"/>
                  </a:lnTo>
                  <a:lnTo>
                    <a:pt x="710" y="246"/>
                  </a:lnTo>
                  <a:lnTo>
                    <a:pt x="700" y="252"/>
                  </a:lnTo>
                  <a:lnTo>
                    <a:pt x="690" y="256"/>
                  </a:lnTo>
                  <a:lnTo>
                    <a:pt x="690" y="256"/>
                  </a:lnTo>
                  <a:lnTo>
                    <a:pt x="684" y="260"/>
                  </a:lnTo>
                  <a:lnTo>
                    <a:pt x="680" y="262"/>
                  </a:lnTo>
                  <a:lnTo>
                    <a:pt x="672" y="270"/>
                  </a:lnTo>
                  <a:lnTo>
                    <a:pt x="672" y="270"/>
                  </a:lnTo>
                  <a:lnTo>
                    <a:pt x="668" y="272"/>
                  </a:lnTo>
                  <a:lnTo>
                    <a:pt x="660" y="274"/>
                  </a:lnTo>
                  <a:lnTo>
                    <a:pt x="646" y="276"/>
                  </a:lnTo>
                  <a:lnTo>
                    <a:pt x="646" y="276"/>
                  </a:lnTo>
                  <a:lnTo>
                    <a:pt x="636" y="276"/>
                  </a:lnTo>
                  <a:lnTo>
                    <a:pt x="636" y="276"/>
                  </a:lnTo>
                  <a:lnTo>
                    <a:pt x="628" y="276"/>
                  </a:lnTo>
                  <a:lnTo>
                    <a:pt x="624" y="274"/>
                  </a:lnTo>
                  <a:lnTo>
                    <a:pt x="624" y="274"/>
                  </a:lnTo>
                  <a:lnTo>
                    <a:pt x="624" y="270"/>
                  </a:lnTo>
                  <a:lnTo>
                    <a:pt x="624" y="268"/>
                  </a:lnTo>
                  <a:lnTo>
                    <a:pt x="630" y="266"/>
                  </a:lnTo>
                  <a:lnTo>
                    <a:pt x="640" y="262"/>
                  </a:lnTo>
                  <a:lnTo>
                    <a:pt x="640" y="262"/>
                  </a:lnTo>
                  <a:lnTo>
                    <a:pt x="644" y="260"/>
                  </a:lnTo>
                  <a:lnTo>
                    <a:pt x="648" y="256"/>
                  </a:lnTo>
                  <a:lnTo>
                    <a:pt x="648" y="252"/>
                  </a:lnTo>
                  <a:lnTo>
                    <a:pt x="646" y="248"/>
                  </a:lnTo>
                  <a:lnTo>
                    <a:pt x="646" y="248"/>
                  </a:lnTo>
                  <a:lnTo>
                    <a:pt x="640" y="246"/>
                  </a:lnTo>
                  <a:lnTo>
                    <a:pt x="636" y="244"/>
                  </a:lnTo>
                  <a:lnTo>
                    <a:pt x="636" y="242"/>
                  </a:lnTo>
                  <a:lnTo>
                    <a:pt x="636" y="242"/>
                  </a:lnTo>
                  <a:lnTo>
                    <a:pt x="634" y="240"/>
                  </a:lnTo>
                  <a:lnTo>
                    <a:pt x="636" y="240"/>
                  </a:lnTo>
                  <a:lnTo>
                    <a:pt x="640" y="238"/>
                  </a:lnTo>
                  <a:lnTo>
                    <a:pt x="640" y="238"/>
                  </a:lnTo>
                  <a:lnTo>
                    <a:pt x="646" y="240"/>
                  </a:lnTo>
                  <a:lnTo>
                    <a:pt x="652" y="242"/>
                  </a:lnTo>
                  <a:lnTo>
                    <a:pt x="652" y="242"/>
                  </a:lnTo>
                  <a:lnTo>
                    <a:pt x="656" y="244"/>
                  </a:lnTo>
                  <a:lnTo>
                    <a:pt x="658" y="248"/>
                  </a:lnTo>
                  <a:lnTo>
                    <a:pt x="660" y="252"/>
                  </a:lnTo>
                  <a:lnTo>
                    <a:pt x="664" y="254"/>
                  </a:lnTo>
                  <a:lnTo>
                    <a:pt x="664" y="254"/>
                  </a:lnTo>
                  <a:lnTo>
                    <a:pt x="670" y="254"/>
                  </a:lnTo>
                  <a:close/>
                  <a:moveTo>
                    <a:pt x="1172" y="226"/>
                  </a:moveTo>
                  <a:lnTo>
                    <a:pt x="1172" y="226"/>
                  </a:lnTo>
                  <a:lnTo>
                    <a:pt x="1170" y="224"/>
                  </a:lnTo>
                  <a:lnTo>
                    <a:pt x="1168" y="222"/>
                  </a:lnTo>
                  <a:lnTo>
                    <a:pt x="1166" y="216"/>
                  </a:lnTo>
                  <a:lnTo>
                    <a:pt x="1166" y="216"/>
                  </a:lnTo>
                  <a:lnTo>
                    <a:pt x="1166" y="214"/>
                  </a:lnTo>
                  <a:lnTo>
                    <a:pt x="1168" y="212"/>
                  </a:lnTo>
                  <a:lnTo>
                    <a:pt x="1170" y="210"/>
                  </a:lnTo>
                  <a:lnTo>
                    <a:pt x="1174" y="208"/>
                  </a:lnTo>
                  <a:lnTo>
                    <a:pt x="1174" y="208"/>
                  </a:lnTo>
                  <a:lnTo>
                    <a:pt x="1176" y="210"/>
                  </a:lnTo>
                  <a:lnTo>
                    <a:pt x="1176" y="210"/>
                  </a:lnTo>
                  <a:lnTo>
                    <a:pt x="1182" y="212"/>
                  </a:lnTo>
                  <a:lnTo>
                    <a:pt x="1180" y="214"/>
                  </a:lnTo>
                  <a:lnTo>
                    <a:pt x="1180" y="214"/>
                  </a:lnTo>
                  <a:lnTo>
                    <a:pt x="1178" y="220"/>
                  </a:lnTo>
                  <a:lnTo>
                    <a:pt x="1174" y="226"/>
                  </a:lnTo>
                  <a:lnTo>
                    <a:pt x="1174" y="226"/>
                  </a:lnTo>
                  <a:lnTo>
                    <a:pt x="1172" y="226"/>
                  </a:lnTo>
                  <a:close/>
                  <a:moveTo>
                    <a:pt x="548" y="166"/>
                  </a:moveTo>
                  <a:lnTo>
                    <a:pt x="548" y="166"/>
                  </a:lnTo>
                  <a:lnTo>
                    <a:pt x="544" y="166"/>
                  </a:lnTo>
                  <a:lnTo>
                    <a:pt x="544" y="166"/>
                  </a:lnTo>
                  <a:lnTo>
                    <a:pt x="540" y="164"/>
                  </a:lnTo>
                  <a:lnTo>
                    <a:pt x="542" y="162"/>
                  </a:lnTo>
                  <a:lnTo>
                    <a:pt x="550" y="160"/>
                  </a:lnTo>
                  <a:lnTo>
                    <a:pt x="550" y="160"/>
                  </a:lnTo>
                  <a:lnTo>
                    <a:pt x="558" y="158"/>
                  </a:lnTo>
                  <a:lnTo>
                    <a:pt x="566" y="154"/>
                  </a:lnTo>
                  <a:lnTo>
                    <a:pt x="574" y="150"/>
                  </a:lnTo>
                  <a:lnTo>
                    <a:pt x="582" y="148"/>
                  </a:lnTo>
                  <a:lnTo>
                    <a:pt x="582" y="148"/>
                  </a:lnTo>
                  <a:lnTo>
                    <a:pt x="588" y="150"/>
                  </a:lnTo>
                  <a:lnTo>
                    <a:pt x="588" y="150"/>
                  </a:lnTo>
                  <a:lnTo>
                    <a:pt x="588" y="154"/>
                  </a:lnTo>
                  <a:lnTo>
                    <a:pt x="590" y="156"/>
                  </a:lnTo>
                  <a:lnTo>
                    <a:pt x="590" y="156"/>
                  </a:lnTo>
                  <a:lnTo>
                    <a:pt x="596" y="158"/>
                  </a:lnTo>
                  <a:lnTo>
                    <a:pt x="600" y="158"/>
                  </a:lnTo>
                  <a:lnTo>
                    <a:pt x="600" y="158"/>
                  </a:lnTo>
                  <a:lnTo>
                    <a:pt x="610" y="162"/>
                  </a:lnTo>
                  <a:lnTo>
                    <a:pt x="610" y="166"/>
                  </a:lnTo>
                  <a:lnTo>
                    <a:pt x="606" y="168"/>
                  </a:lnTo>
                  <a:lnTo>
                    <a:pt x="606" y="168"/>
                  </a:lnTo>
                  <a:lnTo>
                    <a:pt x="600" y="168"/>
                  </a:lnTo>
                  <a:lnTo>
                    <a:pt x="594" y="170"/>
                  </a:lnTo>
                  <a:lnTo>
                    <a:pt x="588" y="170"/>
                  </a:lnTo>
                  <a:lnTo>
                    <a:pt x="580" y="170"/>
                  </a:lnTo>
                  <a:lnTo>
                    <a:pt x="580" y="170"/>
                  </a:lnTo>
                  <a:lnTo>
                    <a:pt x="574" y="174"/>
                  </a:lnTo>
                  <a:lnTo>
                    <a:pt x="568" y="174"/>
                  </a:lnTo>
                  <a:lnTo>
                    <a:pt x="568" y="174"/>
                  </a:lnTo>
                  <a:lnTo>
                    <a:pt x="560" y="172"/>
                  </a:lnTo>
                  <a:lnTo>
                    <a:pt x="560" y="172"/>
                  </a:lnTo>
                  <a:lnTo>
                    <a:pt x="562" y="168"/>
                  </a:lnTo>
                  <a:lnTo>
                    <a:pt x="564" y="164"/>
                  </a:lnTo>
                  <a:lnTo>
                    <a:pt x="564" y="164"/>
                  </a:lnTo>
                  <a:lnTo>
                    <a:pt x="564" y="164"/>
                  </a:lnTo>
                  <a:lnTo>
                    <a:pt x="564" y="164"/>
                  </a:lnTo>
                  <a:lnTo>
                    <a:pt x="556" y="166"/>
                  </a:lnTo>
                  <a:lnTo>
                    <a:pt x="556" y="166"/>
                  </a:lnTo>
                  <a:lnTo>
                    <a:pt x="548" y="166"/>
                  </a:lnTo>
                  <a:close/>
                  <a:moveTo>
                    <a:pt x="1060" y="0"/>
                  </a:moveTo>
                  <a:lnTo>
                    <a:pt x="1060" y="0"/>
                  </a:lnTo>
                  <a:lnTo>
                    <a:pt x="1058" y="0"/>
                  </a:lnTo>
                  <a:lnTo>
                    <a:pt x="1056" y="2"/>
                  </a:lnTo>
                  <a:lnTo>
                    <a:pt x="1054" y="6"/>
                  </a:lnTo>
                  <a:lnTo>
                    <a:pt x="1054" y="18"/>
                  </a:lnTo>
                  <a:lnTo>
                    <a:pt x="1054" y="18"/>
                  </a:lnTo>
                  <a:lnTo>
                    <a:pt x="1052" y="22"/>
                  </a:lnTo>
                  <a:lnTo>
                    <a:pt x="1052" y="24"/>
                  </a:lnTo>
                  <a:lnTo>
                    <a:pt x="1054" y="26"/>
                  </a:lnTo>
                  <a:lnTo>
                    <a:pt x="1054" y="26"/>
                  </a:lnTo>
                  <a:lnTo>
                    <a:pt x="1058" y="28"/>
                  </a:lnTo>
                  <a:lnTo>
                    <a:pt x="1060" y="28"/>
                  </a:lnTo>
                  <a:lnTo>
                    <a:pt x="1060" y="28"/>
                  </a:lnTo>
                  <a:lnTo>
                    <a:pt x="1062" y="32"/>
                  </a:lnTo>
                  <a:lnTo>
                    <a:pt x="1062" y="34"/>
                  </a:lnTo>
                  <a:lnTo>
                    <a:pt x="1062" y="34"/>
                  </a:lnTo>
                  <a:lnTo>
                    <a:pt x="1066" y="36"/>
                  </a:lnTo>
                  <a:lnTo>
                    <a:pt x="1066" y="36"/>
                  </a:lnTo>
                  <a:lnTo>
                    <a:pt x="1068" y="36"/>
                  </a:lnTo>
                  <a:lnTo>
                    <a:pt x="1068" y="36"/>
                  </a:lnTo>
                  <a:lnTo>
                    <a:pt x="1072" y="34"/>
                  </a:lnTo>
                  <a:lnTo>
                    <a:pt x="1072" y="34"/>
                  </a:lnTo>
                  <a:lnTo>
                    <a:pt x="1072" y="34"/>
                  </a:lnTo>
                  <a:lnTo>
                    <a:pt x="1078" y="32"/>
                  </a:lnTo>
                  <a:lnTo>
                    <a:pt x="1084" y="32"/>
                  </a:lnTo>
                  <a:lnTo>
                    <a:pt x="1084" y="32"/>
                  </a:lnTo>
                  <a:lnTo>
                    <a:pt x="1084" y="32"/>
                  </a:lnTo>
                  <a:lnTo>
                    <a:pt x="1084" y="32"/>
                  </a:lnTo>
                  <a:lnTo>
                    <a:pt x="1084" y="38"/>
                  </a:lnTo>
                  <a:lnTo>
                    <a:pt x="1088" y="44"/>
                  </a:lnTo>
                  <a:lnTo>
                    <a:pt x="1088" y="44"/>
                  </a:lnTo>
                  <a:lnTo>
                    <a:pt x="1094" y="46"/>
                  </a:lnTo>
                  <a:lnTo>
                    <a:pt x="1096" y="46"/>
                  </a:lnTo>
                  <a:lnTo>
                    <a:pt x="1096" y="48"/>
                  </a:lnTo>
                  <a:lnTo>
                    <a:pt x="1096" y="48"/>
                  </a:lnTo>
                  <a:lnTo>
                    <a:pt x="1096" y="50"/>
                  </a:lnTo>
                  <a:lnTo>
                    <a:pt x="1094" y="50"/>
                  </a:lnTo>
                  <a:lnTo>
                    <a:pt x="1094" y="50"/>
                  </a:lnTo>
                  <a:lnTo>
                    <a:pt x="1092" y="50"/>
                  </a:lnTo>
                  <a:lnTo>
                    <a:pt x="1092" y="50"/>
                  </a:lnTo>
                  <a:lnTo>
                    <a:pt x="1092" y="50"/>
                  </a:lnTo>
                  <a:lnTo>
                    <a:pt x="1092" y="50"/>
                  </a:lnTo>
                  <a:lnTo>
                    <a:pt x="1090" y="50"/>
                  </a:lnTo>
                  <a:lnTo>
                    <a:pt x="1090" y="50"/>
                  </a:lnTo>
                  <a:lnTo>
                    <a:pt x="1088" y="50"/>
                  </a:lnTo>
                  <a:lnTo>
                    <a:pt x="1086" y="52"/>
                  </a:lnTo>
                  <a:lnTo>
                    <a:pt x="1086" y="52"/>
                  </a:lnTo>
                  <a:lnTo>
                    <a:pt x="1084" y="54"/>
                  </a:lnTo>
                  <a:lnTo>
                    <a:pt x="1080" y="56"/>
                  </a:lnTo>
                  <a:lnTo>
                    <a:pt x="1080" y="56"/>
                  </a:lnTo>
                  <a:lnTo>
                    <a:pt x="1078" y="56"/>
                  </a:lnTo>
                  <a:lnTo>
                    <a:pt x="1078" y="56"/>
                  </a:lnTo>
                  <a:lnTo>
                    <a:pt x="1074" y="56"/>
                  </a:lnTo>
                  <a:lnTo>
                    <a:pt x="1072" y="54"/>
                  </a:lnTo>
                  <a:lnTo>
                    <a:pt x="1072" y="48"/>
                  </a:lnTo>
                  <a:lnTo>
                    <a:pt x="1072" y="48"/>
                  </a:lnTo>
                  <a:lnTo>
                    <a:pt x="1070" y="44"/>
                  </a:lnTo>
                  <a:lnTo>
                    <a:pt x="1066" y="42"/>
                  </a:lnTo>
                  <a:lnTo>
                    <a:pt x="1066" y="42"/>
                  </a:lnTo>
                  <a:lnTo>
                    <a:pt x="1062" y="42"/>
                  </a:lnTo>
                  <a:lnTo>
                    <a:pt x="1062" y="42"/>
                  </a:lnTo>
                  <a:lnTo>
                    <a:pt x="1060" y="44"/>
                  </a:lnTo>
                  <a:lnTo>
                    <a:pt x="1060" y="46"/>
                  </a:lnTo>
                  <a:lnTo>
                    <a:pt x="1060" y="50"/>
                  </a:lnTo>
                  <a:lnTo>
                    <a:pt x="1058" y="52"/>
                  </a:lnTo>
                  <a:lnTo>
                    <a:pt x="1058" y="52"/>
                  </a:lnTo>
                  <a:lnTo>
                    <a:pt x="1056" y="54"/>
                  </a:lnTo>
                  <a:lnTo>
                    <a:pt x="1054" y="54"/>
                  </a:lnTo>
                  <a:lnTo>
                    <a:pt x="1054" y="54"/>
                  </a:lnTo>
                  <a:lnTo>
                    <a:pt x="1050" y="54"/>
                  </a:lnTo>
                  <a:lnTo>
                    <a:pt x="1048" y="52"/>
                  </a:lnTo>
                  <a:lnTo>
                    <a:pt x="1048" y="52"/>
                  </a:lnTo>
                  <a:lnTo>
                    <a:pt x="1046" y="48"/>
                  </a:lnTo>
                  <a:lnTo>
                    <a:pt x="1046" y="46"/>
                  </a:lnTo>
                  <a:lnTo>
                    <a:pt x="1048" y="42"/>
                  </a:lnTo>
                  <a:lnTo>
                    <a:pt x="1048" y="42"/>
                  </a:lnTo>
                  <a:lnTo>
                    <a:pt x="1052" y="36"/>
                  </a:lnTo>
                  <a:lnTo>
                    <a:pt x="1054" y="34"/>
                  </a:lnTo>
                  <a:lnTo>
                    <a:pt x="1052" y="32"/>
                  </a:lnTo>
                  <a:lnTo>
                    <a:pt x="1052" y="32"/>
                  </a:lnTo>
                  <a:lnTo>
                    <a:pt x="1050" y="30"/>
                  </a:lnTo>
                  <a:lnTo>
                    <a:pt x="1048" y="28"/>
                  </a:lnTo>
                  <a:lnTo>
                    <a:pt x="1044" y="28"/>
                  </a:lnTo>
                  <a:lnTo>
                    <a:pt x="1042" y="24"/>
                  </a:lnTo>
                  <a:lnTo>
                    <a:pt x="1042" y="24"/>
                  </a:lnTo>
                  <a:lnTo>
                    <a:pt x="1042" y="22"/>
                  </a:lnTo>
                  <a:lnTo>
                    <a:pt x="1044" y="20"/>
                  </a:lnTo>
                  <a:lnTo>
                    <a:pt x="1048" y="14"/>
                  </a:lnTo>
                  <a:lnTo>
                    <a:pt x="1050" y="10"/>
                  </a:lnTo>
                  <a:lnTo>
                    <a:pt x="1050" y="8"/>
                  </a:lnTo>
                  <a:lnTo>
                    <a:pt x="1048" y="4"/>
                  </a:lnTo>
                  <a:lnTo>
                    <a:pt x="1048" y="4"/>
                  </a:lnTo>
                  <a:lnTo>
                    <a:pt x="1046" y="4"/>
                  </a:lnTo>
                  <a:lnTo>
                    <a:pt x="1046" y="4"/>
                  </a:lnTo>
                  <a:lnTo>
                    <a:pt x="1038" y="6"/>
                  </a:lnTo>
                  <a:lnTo>
                    <a:pt x="1030" y="8"/>
                  </a:lnTo>
                  <a:lnTo>
                    <a:pt x="1030" y="8"/>
                  </a:lnTo>
                  <a:lnTo>
                    <a:pt x="1028" y="10"/>
                  </a:lnTo>
                  <a:lnTo>
                    <a:pt x="1026" y="12"/>
                  </a:lnTo>
                  <a:lnTo>
                    <a:pt x="1026" y="12"/>
                  </a:lnTo>
                  <a:lnTo>
                    <a:pt x="1022" y="14"/>
                  </a:lnTo>
                  <a:lnTo>
                    <a:pt x="1018" y="16"/>
                  </a:lnTo>
                  <a:lnTo>
                    <a:pt x="1018" y="16"/>
                  </a:lnTo>
                  <a:lnTo>
                    <a:pt x="1014" y="16"/>
                  </a:lnTo>
                  <a:lnTo>
                    <a:pt x="1012" y="18"/>
                  </a:lnTo>
                  <a:lnTo>
                    <a:pt x="1010" y="20"/>
                  </a:lnTo>
                  <a:lnTo>
                    <a:pt x="1010" y="20"/>
                  </a:lnTo>
                  <a:lnTo>
                    <a:pt x="1012" y="22"/>
                  </a:lnTo>
                  <a:lnTo>
                    <a:pt x="1012" y="24"/>
                  </a:lnTo>
                  <a:lnTo>
                    <a:pt x="1012" y="26"/>
                  </a:lnTo>
                  <a:lnTo>
                    <a:pt x="1012" y="26"/>
                  </a:lnTo>
                  <a:lnTo>
                    <a:pt x="1004" y="26"/>
                  </a:lnTo>
                  <a:lnTo>
                    <a:pt x="1004" y="26"/>
                  </a:lnTo>
                  <a:lnTo>
                    <a:pt x="996" y="28"/>
                  </a:lnTo>
                  <a:lnTo>
                    <a:pt x="996" y="28"/>
                  </a:lnTo>
                  <a:lnTo>
                    <a:pt x="996" y="32"/>
                  </a:lnTo>
                  <a:lnTo>
                    <a:pt x="1000" y="36"/>
                  </a:lnTo>
                  <a:lnTo>
                    <a:pt x="1000" y="36"/>
                  </a:lnTo>
                  <a:lnTo>
                    <a:pt x="1006" y="38"/>
                  </a:lnTo>
                  <a:lnTo>
                    <a:pt x="1006" y="38"/>
                  </a:lnTo>
                  <a:lnTo>
                    <a:pt x="1006" y="38"/>
                  </a:lnTo>
                  <a:lnTo>
                    <a:pt x="1006" y="38"/>
                  </a:lnTo>
                  <a:lnTo>
                    <a:pt x="1008" y="38"/>
                  </a:lnTo>
                  <a:lnTo>
                    <a:pt x="1008" y="38"/>
                  </a:lnTo>
                  <a:lnTo>
                    <a:pt x="1012" y="40"/>
                  </a:lnTo>
                  <a:lnTo>
                    <a:pt x="1012" y="40"/>
                  </a:lnTo>
                  <a:lnTo>
                    <a:pt x="1016" y="42"/>
                  </a:lnTo>
                  <a:lnTo>
                    <a:pt x="1016" y="46"/>
                  </a:lnTo>
                  <a:lnTo>
                    <a:pt x="1014" y="48"/>
                  </a:lnTo>
                  <a:lnTo>
                    <a:pt x="1014" y="48"/>
                  </a:lnTo>
                  <a:lnTo>
                    <a:pt x="1010" y="48"/>
                  </a:lnTo>
                  <a:lnTo>
                    <a:pt x="1004" y="50"/>
                  </a:lnTo>
                  <a:lnTo>
                    <a:pt x="1004" y="50"/>
                  </a:lnTo>
                  <a:lnTo>
                    <a:pt x="1008" y="58"/>
                  </a:lnTo>
                  <a:lnTo>
                    <a:pt x="1012" y="62"/>
                  </a:lnTo>
                  <a:lnTo>
                    <a:pt x="1012" y="66"/>
                  </a:lnTo>
                  <a:lnTo>
                    <a:pt x="1012" y="66"/>
                  </a:lnTo>
                  <a:lnTo>
                    <a:pt x="1008" y="68"/>
                  </a:lnTo>
                  <a:lnTo>
                    <a:pt x="1004" y="68"/>
                  </a:lnTo>
                  <a:lnTo>
                    <a:pt x="1004" y="68"/>
                  </a:lnTo>
                  <a:lnTo>
                    <a:pt x="1000" y="68"/>
                  </a:lnTo>
                  <a:lnTo>
                    <a:pt x="1000" y="68"/>
                  </a:lnTo>
                  <a:lnTo>
                    <a:pt x="998" y="62"/>
                  </a:lnTo>
                  <a:lnTo>
                    <a:pt x="996" y="58"/>
                  </a:lnTo>
                  <a:lnTo>
                    <a:pt x="996" y="58"/>
                  </a:lnTo>
                  <a:lnTo>
                    <a:pt x="992" y="56"/>
                  </a:lnTo>
                  <a:lnTo>
                    <a:pt x="988" y="54"/>
                  </a:lnTo>
                  <a:lnTo>
                    <a:pt x="988" y="54"/>
                  </a:lnTo>
                  <a:lnTo>
                    <a:pt x="986" y="50"/>
                  </a:lnTo>
                  <a:lnTo>
                    <a:pt x="986" y="44"/>
                  </a:lnTo>
                  <a:lnTo>
                    <a:pt x="986" y="44"/>
                  </a:lnTo>
                  <a:lnTo>
                    <a:pt x="986" y="32"/>
                  </a:lnTo>
                  <a:lnTo>
                    <a:pt x="986" y="32"/>
                  </a:lnTo>
                  <a:lnTo>
                    <a:pt x="988" y="28"/>
                  </a:lnTo>
                  <a:lnTo>
                    <a:pt x="990" y="24"/>
                  </a:lnTo>
                  <a:lnTo>
                    <a:pt x="990" y="24"/>
                  </a:lnTo>
                  <a:lnTo>
                    <a:pt x="990" y="20"/>
                  </a:lnTo>
                  <a:lnTo>
                    <a:pt x="990" y="18"/>
                  </a:lnTo>
                  <a:lnTo>
                    <a:pt x="992" y="16"/>
                  </a:lnTo>
                  <a:lnTo>
                    <a:pt x="992" y="16"/>
                  </a:lnTo>
                  <a:lnTo>
                    <a:pt x="1000" y="14"/>
                  </a:lnTo>
                  <a:lnTo>
                    <a:pt x="1002" y="12"/>
                  </a:lnTo>
                  <a:lnTo>
                    <a:pt x="1004" y="10"/>
                  </a:lnTo>
                  <a:lnTo>
                    <a:pt x="1004" y="10"/>
                  </a:lnTo>
                  <a:lnTo>
                    <a:pt x="1004" y="6"/>
                  </a:lnTo>
                  <a:lnTo>
                    <a:pt x="1002" y="4"/>
                  </a:lnTo>
                  <a:lnTo>
                    <a:pt x="1002" y="4"/>
                  </a:lnTo>
                  <a:lnTo>
                    <a:pt x="996" y="4"/>
                  </a:lnTo>
                  <a:lnTo>
                    <a:pt x="996" y="4"/>
                  </a:lnTo>
                  <a:lnTo>
                    <a:pt x="996" y="4"/>
                  </a:lnTo>
                  <a:lnTo>
                    <a:pt x="996" y="4"/>
                  </a:lnTo>
                  <a:lnTo>
                    <a:pt x="982" y="2"/>
                  </a:lnTo>
                  <a:lnTo>
                    <a:pt x="982" y="2"/>
                  </a:lnTo>
                  <a:lnTo>
                    <a:pt x="980" y="2"/>
                  </a:lnTo>
                  <a:lnTo>
                    <a:pt x="980" y="2"/>
                  </a:lnTo>
                  <a:lnTo>
                    <a:pt x="978" y="2"/>
                  </a:lnTo>
                  <a:lnTo>
                    <a:pt x="976" y="4"/>
                  </a:lnTo>
                  <a:lnTo>
                    <a:pt x="972" y="8"/>
                  </a:lnTo>
                  <a:lnTo>
                    <a:pt x="972" y="8"/>
                  </a:lnTo>
                  <a:lnTo>
                    <a:pt x="966" y="10"/>
                  </a:lnTo>
                  <a:lnTo>
                    <a:pt x="964" y="12"/>
                  </a:lnTo>
                  <a:lnTo>
                    <a:pt x="962" y="14"/>
                  </a:lnTo>
                  <a:lnTo>
                    <a:pt x="962" y="14"/>
                  </a:lnTo>
                  <a:lnTo>
                    <a:pt x="964" y="16"/>
                  </a:lnTo>
                  <a:lnTo>
                    <a:pt x="966" y="18"/>
                  </a:lnTo>
                  <a:lnTo>
                    <a:pt x="968" y="20"/>
                  </a:lnTo>
                  <a:lnTo>
                    <a:pt x="968" y="22"/>
                  </a:lnTo>
                  <a:lnTo>
                    <a:pt x="968" y="22"/>
                  </a:lnTo>
                  <a:lnTo>
                    <a:pt x="966" y="24"/>
                  </a:lnTo>
                  <a:lnTo>
                    <a:pt x="964" y="26"/>
                  </a:lnTo>
                  <a:lnTo>
                    <a:pt x="964" y="26"/>
                  </a:lnTo>
                  <a:lnTo>
                    <a:pt x="958" y="24"/>
                  </a:lnTo>
                  <a:lnTo>
                    <a:pt x="958" y="24"/>
                  </a:lnTo>
                  <a:lnTo>
                    <a:pt x="956" y="24"/>
                  </a:lnTo>
                  <a:lnTo>
                    <a:pt x="956" y="24"/>
                  </a:lnTo>
                  <a:lnTo>
                    <a:pt x="952" y="24"/>
                  </a:lnTo>
                  <a:lnTo>
                    <a:pt x="952" y="26"/>
                  </a:lnTo>
                  <a:lnTo>
                    <a:pt x="950" y="30"/>
                  </a:lnTo>
                  <a:lnTo>
                    <a:pt x="950" y="30"/>
                  </a:lnTo>
                  <a:lnTo>
                    <a:pt x="946" y="36"/>
                  </a:lnTo>
                  <a:lnTo>
                    <a:pt x="942" y="40"/>
                  </a:lnTo>
                  <a:lnTo>
                    <a:pt x="942" y="40"/>
                  </a:lnTo>
                  <a:lnTo>
                    <a:pt x="940" y="46"/>
                  </a:lnTo>
                  <a:lnTo>
                    <a:pt x="942" y="50"/>
                  </a:lnTo>
                  <a:lnTo>
                    <a:pt x="946" y="56"/>
                  </a:lnTo>
                  <a:lnTo>
                    <a:pt x="950" y="60"/>
                  </a:lnTo>
                  <a:lnTo>
                    <a:pt x="950" y="60"/>
                  </a:lnTo>
                  <a:lnTo>
                    <a:pt x="958" y="62"/>
                  </a:lnTo>
                  <a:lnTo>
                    <a:pt x="962" y="66"/>
                  </a:lnTo>
                  <a:lnTo>
                    <a:pt x="962" y="66"/>
                  </a:lnTo>
                  <a:lnTo>
                    <a:pt x="964" y="70"/>
                  </a:lnTo>
                  <a:lnTo>
                    <a:pt x="968" y="74"/>
                  </a:lnTo>
                  <a:lnTo>
                    <a:pt x="968" y="74"/>
                  </a:lnTo>
                  <a:lnTo>
                    <a:pt x="966" y="76"/>
                  </a:lnTo>
                  <a:lnTo>
                    <a:pt x="968" y="80"/>
                  </a:lnTo>
                  <a:lnTo>
                    <a:pt x="968" y="80"/>
                  </a:lnTo>
                  <a:lnTo>
                    <a:pt x="970" y="84"/>
                  </a:lnTo>
                  <a:lnTo>
                    <a:pt x="976" y="86"/>
                  </a:lnTo>
                  <a:lnTo>
                    <a:pt x="986" y="92"/>
                  </a:lnTo>
                  <a:lnTo>
                    <a:pt x="986" y="92"/>
                  </a:lnTo>
                  <a:lnTo>
                    <a:pt x="996" y="100"/>
                  </a:lnTo>
                  <a:lnTo>
                    <a:pt x="1000" y="104"/>
                  </a:lnTo>
                  <a:lnTo>
                    <a:pt x="1000" y="106"/>
                  </a:lnTo>
                  <a:lnTo>
                    <a:pt x="998" y="108"/>
                  </a:lnTo>
                  <a:lnTo>
                    <a:pt x="998" y="108"/>
                  </a:lnTo>
                  <a:lnTo>
                    <a:pt x="1002" y="112"/>
                  </a:lnTo>
                  <a:lnTo>
                    <a:pt x="1008" y="116"/>
                  </a:lnTo>
                  <a:lnTo>
                    <a:pt x="1010" y="120"/>
                  </a:lnTo>
                  <a:lnTo>
                    <a:pt x="1010" y="122"/>
                  </a:lnTo>
                  <a:lnTo>
                    <a:pt x="1006" y="124"/>
                  </a:lnTo>
                  <a:lnTo>
                    <a:pt x="1006" y="124"/>
                  </a:lnTo>
                  <a:lnTo>
                    <a:pt x="1004" y="124"/>
                  </a:lnTo>
                  <a:lnTo>
                    <a:pt x="1000" y="126"/>
                  </a:lnTo>
                  <a:lnTo>
                    <a:pt x="1000" y="126"/>
                  </a:lnTo>
                  <a:lnTo>
                    <a:pt x="1000" y="128"/>
                  </a:lnTo>
                  <a:lnTo>
                    <a:pt x="1000" y="132"/>
                  </a:lnTo>
                  <a:lnTo>
                    <a:pt x="1000" y="132"/>
                  </a:lnTo>
                  <a:lnTo>
                    <a:pt x="998" y="136"/>
                  </a:lnTo>
                  <a:lnTo>
                    <a:pt x="996" y="138"/>
                  </a:lnTo>
                  <a:lnTo>
                    <a:pt x="992" y="138"/>
                  </a:lnTo>
                  <a:lnTo>
                    <a:pt x="992" y="138"/>
                  </a:lnTo>
                  <a:lnTo>
                    <a:pt x="992" y="142"/>
                  </a:lnTo>
                  <a:lnTo>
                    <a:pt x="992" y="142"/>
                  </a:lnTo>
                  <a:lnTo>
                    <a:pt x="990" y="150"/>
                  </a:lnTo>
                  <a:lnTo>
                    <a:pt x="990" y="154"/>
                  </a:lnTo>
                  <a:lnTo>
                    <a:pt x="990" y="156"/>
                  </a:lnTo>
                  <a:lnTo>
                    <a:pt x="990" y="156"/>
                  </a:lnTo>
                  <a:lnTo>
                    <a:pt x="986" y="158"/>
                  </a:lnTo>
                  <a:lnTo>
                    <a:pt x="986" y="158"/>
                  </a:lnTo>
                  <a:lnTo>
                    <a:pt x="986" y="156"/>
                  </a:lnTo>
                  <a:lnTo>
                    <a:pt x="984" y="154"/>
                  </a:lnTo>
                  <a:lnTo>
                    <a:pt x="982" y="150"/>
                  </a:lnTo>
                  <a:lnTo>
                    <a:pt x="982" y="150"/>
                  </a:lnTo>
                  <a:lnTo>
                    <a:pt x="978" y="146"/>
                  </a:lnTo>
                  <a:lnTo>
                    <a:pt x="972" y="142"/>
                  </a:lnTo>
                  <a:lnTo>
                    <a:pt x="972" y="142"/>
                  </a:lnTo>
                  <a:lnTo>
                    <a:pt x="968" y="138"/>
                  </a:lnTo>
                  <a:lnTo>
                    <a:pt x="968" y="136"/>
                  </a:lnTo>
                  <a:lnTo>
                    <a:pt x="968" y="130"/>
                  </a:lnTo>
                  <a:lnTo>
                    <a:pt x="970" y="124"/>
                  </a:lnTo>
                  <a:lnTo>
                    <a:pt x="972" y="118"/>
                  </a:lnTo>
                  <a:lnTo>
                    <a:pt x="972" y="118"/>
                  </a:lnTo>
                  <a:lnTo>
                    <a:pt x="970" y="114"/>
                  </a:lnTo>
                  <a:lnTo>
                    <a:pt x="968" y="112"/>
                  </a:lnTo>
                  <a:lnTo>
                    <a:pt x="966" y="110"/>
                  </a:lnTo>
                  <a:lnTo>
                    <a:pt x="962" y="110"/>
                  </a:lnTo>
                  <a:lnTo>
                    <a:pt x="962" y="110"/>
                  </a:lnTo>
                  <a:lnTo>
                    <a:pt x="960" y="110"/>
                  </a:lnTo>
                  <a:lnTo>
                    <a:pt x="960" y="110"/>
                  </a:lnTo>
                  <a:lnTo>
                    <a:pt x="956" y="110"/>
                  </a:lnTo>
                  <a:lnTo>
                    <a:pt x="954" y="112"/>
                  </a:lnTo>
                  <a:lnTo>
                    <a:pt x="952" y="118"/>
                  </a:lnTo>
                  <a:lnTo>
                    <a:pt x="954" y="126"/>
                  </a:lnTo>
                  <a:lnTo>
                    <a:pt x="952" y="130"/>
                  </a:lnTo>
                  <a:lnTo>
                    <a:pt x="950" y="134"/>
                  </a:lnTo>
                  <a:lnTo>
                    <a:pt x="950" y="134"/>
                  </a:lnTo>
                  <a:lnTo>
                    <a:pt x="946" y="128"/>
                  </a:lnTo>
                  <a:lnTo>
                    <a:pt x="942" y="122"/>
                  </a:lnTo>
                  <a:lnTo>
                    <a:pt x="940" y="118"/>
                  </a:lnTo>
                  <a:lnTo>
                    <a:pt x="934" y="114"/>
                  </a:lnTo>
                  <a:lnTo>
                    <a:pt x="934" y="114"/>
                  </a:lnTo>
                  <a:lnTo>
                    <a:pt x="930" y="112"/>
                  </a:lnTo>
                  <a:lnTo>
                    <a:pt x="926" y="110"/>
                  </a:lnTo>
                  <a:lnTo>
                    <a:pt x="926" y="110"/>
                  </a:lnTo>
                  <a:lnTo>
                    <a:pt x="924" y="108"/>
                  </a:lnTo>
                  <a:lnTo>
                    <a:pt x="924" y="104"/>
                  </a:lnTo>
                  <a:lnTo>
                    <a:pt x="924" y="104"/>
                  </a:lnTo>
                  <a:lnTo>
                    <a:pt x="918" y="98"/>
                  </a:lnTo>
                  <a:lnTo>
                    <a:pt x="918" y="96"/>
                  </a:lnTo>
                  <a:lnTo>
                    <a:pt x="922" y="94"/>
                  </a:lnTo>
                  <a:lnTo>
                    <a:pt x="922" y="94"/>
                  </a:lnTo>
                  <a:lnTo>
                    <a:pt x="928" y="92"/>
                  </a:lnTo>
                  <a:lnTo>
                    <a:pt x="932" y="92"/>
                  </a:lnTo>
                  <a:lnTo>
                    <a:pt x="934" y="88"/>
                  </a:lnTo>
                  <a:lnTo>
                    <a:pt x="934" y="88"/>
                  </a:lnTo>
                  <a:lnTo>
                    <a:pt x="934" y="82"/>
                  </a:lnTo>
                  <a:lnTo>
                    <a:pt x="930" y="78"/>
                  </a:lnTo>
                  <a:lnTo>
                    <a:pt x="930" y="78"/>
                  </a:lnTo>
                  <a:lnTo>
                    <a:pt x="922" y="72"/>
                  </a:lnTo>
                  <a:lnTo>
                    <a:pt x="916" y="68"/>
                  </a:lnTo>
                  <a:lnTo>
                    <a:pt x="916" y="68"/>
                  </a:lnTo>
                  <a:lnTo>
                    <a:pt x="912" y="62"/>
                  </a:lnTo>
                  <a:lnTo>
                    <a:pt x="908" y="56"/>
                  </a:lnTo>
                  <a:lnTo>
                    <a:pt x="908" y="56"/>
                  </a:lnTo>
                  <a:lnTo>
                    <a:pt x="902" y="54"/>
                  </a:lnTo>
                  <a:lnTo>
                    <a:pt x="898" y="52"/>
                  </a:lnTo>
                  <a:lnTo>
                    <a:pt x="896" y="50"/>
                  </a:lnTo>
                  <a:lnTo>
                    <a:pt x="896" y="50"/>
                  </a:lnTo>
                  <a:lnTo>
                    <a:pt x="890" y="46"/>
                  </a:lnTo>
                  <a:lnTo>
                    <a:pt x="882" y="42"/>
                  </a:lnTo>
                  <a:lnTo>
                    <a:pt x="882" y="42"/>
                  </a:lnTo>
                  <a:lnTo>
                    <a:pt x="882" y="44"/>
                  </a:lnTo>
                  <a:lnTo>
                    <a:pt x="882" y="44"/>
                  </a:lnTo>
                  <a:lnTo>
                    <a:pt x="880" y="48"/>
                  </a:lnTo>
                  <a:lnTo>
                    <a:pt x="880" y="52"/>
                  </a:lnTo>
                  <a:lnTo>
                    <a:pt x="880" y="52"/>
                  </a:lnTo>
                  <a:lnTo>
                    <a:pt x="882" y="58"/>
                  </a:lnTo>
                  <a:lnTo>
                    <a:pt x="882" y="58"/>
                  </a:lnTo>
                  <a:lnTo>
                    <a:pt x="880" y="60"/>
                  </a:lnTo>
                  <a:lnTo>
                    <a:pt x="876" y="60"/>
                  </a:lnTo>
                  <a:lnTo>
                    <a:pt x="876" y="60"/>
                  </a:lnTo>
                  <a:lnTo>
                    <a:pt x="874" y="64"/>
                  </a:lnTo>
                  <a:lnTo>
                    <a:pt x="872" y="68"/>
                  </a:lnTo>
                  <a:lnTo>
                    <a:pt x="870" y="72"/>
                  </a:lnTo>
                  <a:lnTo>
                    <a:pt x="868" y="74"/>
                  </a:lnTo>
                  <a:lnTo>
                    <a:pt x="868" y="74"/>
                  </a:lnTo>
                  <a:lnTo>
                    <a:pt x="864" y="78"/>
                  </a:lnTo>
                  <a:lnTo>
                    <a:pt x="862" y="78"/>
                  </a:lnTo>
                  <a:lnTo>
                    <a:pt x="860" y="82"/>
                  </a:lnTo>
                  <a:lnTo>
                    <a:pt x="860" y="82"/>
                  </a:lnTo>
                  <a:lnTo>
                    <a:pt x="860" y="84"/>
                  </a:lnTo>
                  <a:lnTo>
                    <a:pt x="862" y="86"/>
                  </a:lnTo>
                  <a:lnTo>
                    <a:pt x="868" y="90"/>
                  </a:lnTo>
                  <a:lnTo>
                    <a:pt x="868" y="90"/>
                  </a:lnTo>
                  <a:lnTo>
                    <a:pt x="880" y="98"/>
                  </a:lnTo>
                  <a:lnTo>
                    <a:pt x="886" y="100"/>
                  </a:lnTo>
                  <a:lnTo>
                    <a:pt x="894" y="102"/>
                  </a:lnTo>
                  <a:lnTo>
                    <a:pt x="894" y="102"/>
                  </a:lnTo>
                  <a:lnTo>
                    <a:pt x="894" y="102"/>
                  </a:lnTo>
                  <a:lnTo>
                    <a:pt x="894" y="102"/>
                  </a:lnTo>
                  <a:lnTo>
                    <a:pt x="898" y="102"/>
                  </a:lnTo>
                  <a:lnTo>
                    <a:pt x="898" y="102"/>
                  </a:lnTo>
                  <a:lnTo>
                    <a:pt x="902" y="102"/>
                  </a:lnTo>
                  <a:lnTo>
                    <a:pt x="902" y="102"/>
                  </a:lnTo>
                  <a:lnTo>
                    <a:pt x="904" y="102"/>
                  </a:lnTo>
                  <a:lnTo>
                    <a:pt x="906" y="106"/>
                  </a:lnTo>
                  <a:lnTo>
                    <a:pt x="906" y="106"/>
                  </a:lnTo>
                  <a:lnTo>
                    <a:pt x="904" y="108"/>
                  </a:lnTo>
                  <a:lnTo>
                    <a:pt x="902" y="108"/>
                  </a:lnTo>
                  <a:lnTo>
                    <a:pt x="894" y="110"/>
                  </a:lnTo>
                  <a:lnTo>
                    <a:pt x="894" y="110"/>
                  </a:lnTo>
                  <a:lnTo>
                    <a:pt x="892" y="112"/>
                  </a:lnTo>
                  <a:lnTo>
                    <a:pt x="890" y="116"/>
                  </a:lnTo>
                  <a:lnTo>
                    <a:pt x="890" y="118"/>
                  </a:lnTo>
                  <a:lnTo>
                    <a:pt x="894" y="122"/>
                  </a:lnTo>
                  <a:lnTo>
                    <a:pt x="894" y="122"/>
                  </a:lnTo>
                  <a:lnTo>
                    <a:pt x="898" y="122"/>
                  </a:lnTo>
                  <a:lnTo>
                    <a:pt x="902" y="124"/>
                  </a:lnTo>
                  <a:lnTo>
                    <a:pt x="902" y="124"/>
                  </a:lnTo>
                  <a:lnTo>
                    <a:pt x="902" y="124"/>
                  </a:lnTo>
                  <a:lnTo>
                    <a:pt x="902" y="126"/>
                  </a:lnTo>
                  <a:lnTo>
                    <a:pt x="902" y="128"/>
                  </a:lnTo>
                  <a:lnTo>
                    <a:pt x="898" y="128"/>
                  </a:lnTo>
                  <a:lnTo>
                    <a:pt x="898" y="128"/>
                  </a:lnTo>
                  <a:lnTo>
                    <a:pt x="894" y="132"/>
                  </a:lnTo>
                  <a:lnTo>
                    <a:pt x="888" y="134"/>
                  </a:lnTo>
                  <a:lnTo>
                    <a:pt x="888" y="134"/>
                  </a:lnTo>
                  <a:lnTo>
                    <a:pt x="878" y="134"/>
                  </a:lnTo>
                  <a:lnTo>
                    <a:pt x="874" y="136"/>
                  </a:lnTo>
                  <a:lnTo>
                    <a:pt x="872" y="140"/>
                  </a:lnTo>
                  <a:lnTo>
                    <a:pt x="872" y="140"/>
                  </a:lnTo>
                  <a:lnTo>
                    <a:pt x="874" y="142"/>
                  </a:lnTo>
                  <a:lnTo>
                    <a:pt x="876" y="146"/>
                  </a:lnTo>
                  <a:lnTo>
                    <a:pt x="878" y="148"/>
                  </a:lnTo>
                  <a:lnTo>
                    <a:pt x="876" y="150"/>
                  </a:lnTo>
                  <a:lnTo>
                    <a:pt x="876" y="150"/>
                  </a:lnTo>
                  <a:lnTo>
                    <a:pt x="874" y="150"/>
                  </a:lnTo>
                  <a:lnTo>
                    <a:pt x="874" y="150"/>
                  </a:lnTo>
                  <a:lnTo>
                    <a:pt x="870" y="148"/>
                  </a:lnTo>
                  <a:lnTo>
                    <a:pt x="866" y="146"/>
                  </a:lnTo>
                  <a:lnTo>
                    <a:pt x="864" y="140"/>
                  </a:lnTo>
                  <a:lnTo>
                    <a:pt x="864" y="132"/>
                  </a:lnTo>
                  <a:lnTo>
                    <a:pt x="864" y="130"/>
                  </a:lnTo>
                  <a:lnTo>
                    <a:pt x="860" y="126"/>
                  </a:lnTo>
                  <a:lnTo>
                    <a:pt x="860" y="126"/>
                  </a:lnTo>
                  <a:lnTo>
                    <a:pt x="858" y="124"/>
                  </a:lnTo>
                  <a:lnTo>
                    <a:pt x="852" y="124"/>
                  </a:lnTo>
                  <a:lnTo>
                    <a:pt x="852" y="124"/>
                  </a:lnTo>
                  <a:lnTo>
                    <a:pt x="848" y="126"/>
                  </a:lnTo>
                  <a:lnTo>
                    <a:pt x="848" y="128"/>
                  </a:lnTo>
                  <a:lnTo>
                    <a:pt x="848" y="130"/>
                  </a:lnTo>
                  <a:lnTo>
                    <a:pt x="848" y="130"/>
                  </a:lnTo>
                  <a:lnTo>
                    <a:pt x="854" y="134"/>
                  </a:lnTo>
                  <a:lnTo>
                    <a:pt x="856" y="136"/>
                  </a:lnTo>
                  <a:lnTo>
                    <a:pt x="856" y="140"/>
                  </a:lnTo>
                  <a:lnTo>
                    <a:pt x="856" y="140"/>
                  </a:lnTo>
                  <a:lnTo>
                    <a:pt x="856" y="140"/>
                  </a:lnTo>
                  <a:lnTo>
                    <a:pt x="856" y="140"/>
                  </a:lnTo>
                  <a:lnTo>
                    <a:pt x="850" y="138"/>
                  </a:lnTo>
                  <a:lnTo>
                    <a:pt x="850" y="138"/>
                  </a:lnTo>
                  <a:lnTo>
                    <a:pt x="844" y="136"/>
                  </a:lnTo>
                  <a:lnTo>
                    <a:pt x="844" y="136"/>
                  </a:lnTo>
                  <a:lnTo>
                    <a:pt x="844" y="136"/>
                  </a:lnTo>
                  <a:lnTo>
                    <a:pt x="844" y="136"/>
                  </a:lnTo>
                  <a:lnTo>
                    <a:pt x="836" y="138"/>
                  </a:lnTo>
                  <a:lnTo>
                    <a:pt x="830" y="142"/>
                  </a:lnTo>
                  <a:lnTo>
                    <a:pt x="830" y="142"/>
                  </a:lnTo>
                  <a:lnTo>
                    <a:pt x="826" y="142"/>
                  </a:lnTo>
                  <a:lnTo>
                    <a:pt x="826" y="142"/>
                  </a:lnTo>
                  <a:lnTo>
                    <a:pt x="820" y="140"/>
                  </a:lnTo>
                  <a:lnTo>
                    <a:pt x="814" y="138"/>
                  </a:lnTo>
                  <a:lnTo>
                    <a:pt x="804" y="136"/>
                  </a:lnTo>
                  <a:lnTo>
                    <a:pt x="804" y="136"/>
                  </a:lnTo>
                  <a:lnTo>
                    <a:pt x="794" y="134"/>
                  </a:lnTo>
                  <a:lnTo>
                    <a:pt x="786" y="130"/>
                  </a:lnTo>
                  <a:lnTo>
                    <a:pt x="786" y="130"/>
                  </a:lnTo>
                  <a:lnTo>
                    <a:pt x="780" y="124"/>
                  </a:lnTo>
                  <a:lnTo>
                    <a:pt x="774" y="122"/>
                  </a:lnTo>
                  <a:lnTo>
                    <a:pt x="774" y="122"/>
                  </a:lnTo>
                  <a:lnTo>
                    <a:pt x="774" y="122"/>
                  </a:lnTo>
                  <a:lnTo>
                    <a:pt x="774" y="122"/>
                  </a:lnTo>
                  <a:lnTo>
                    <a:pt x="770" y="122"/>
                  </a:lnTo>
                  <a:lnTo>
                    <a:pt x="770" y="122"/>
                  </a:lnTo>
                  <a:lnTo>
                    <a:pt x="764" y="122"/>
                  </a:lnTo>
                  <a:lnTo>
                    <a:pt x="764" y="122"/>
                  </a:lnTo>
                  <a:lnTo>
                    <a:pt x="760" y="120"/>
                  </a:lnTo>
                  <a:lnTo>
                    <a:pt x="760" y="120"/>
                  </a:lnTo>
                  <a:lnTo>
                    <a:pt x="760" y="118"/>
                  </a:lnTo>
                  <a:lnTo>
                    <a:pt x="760" y="116"/>
                  </a:lnTo>
                  <a:lnTo>
                    <a:pt x="764" y="114"/>
                  </a:lnTo>
                  <a:lnTo>
                    <a:pt x="764" y="112"/>
                  </a:lnTo>
                  <a:lnTo>
                    <a:pt x="764" y="112"/>
                  </a:lnTo>
                  <a:lnTo>
                    <a:pt x="756" y="108"/>
                  </a:lnTo>
                  <a:lnTo>
                    <a:pt x="756" y="108"/>
                  </a:lnTo>
                  <a:lnTo>
                    <a:pt x="752" y="110"/>
                  </a:lnTo>
                  <a:lnTo>
                    <a:pt x="746" y="110"/>
                  </a:lnTo>
                  <a:lnTo>
                    <a:pt x="746" y="110"/>
                  </a:lnTo>
                  <a:lnTo>
                    <a:pt x="738" y="114"/>
                  </a:lnTo>
                  <a:lnTo>
                    <a:pt x="738" y="114"/>
                  </a:lnTo>
                  <a:lnTo>
                    <a:pt x="734" y="114"/>
                  </a:lnTo>
                  <a:lnTo>
                    <a:pt x="730" y="116"/>
                  </a:lnTo>
                  <a:lnTo>
                    <a:pt x="730" y="116"/>
                  </a:lnTo>
                  <a:lnTo>
                    <a:pt x="728" y="118"/>
                  </a:lnTo>
                  <a:lnTo>
                    <a:pt x="726" y="122"/>
                  </a:lnTo>
                  <a:lnTo>
                    <a:pt x="728" y="124"/>
                  </a:lnTo>
                  <a:lnTo>
                    <a:pt x="732" y="126"/>
                  </a:lnTo>
                  <a:lnTo>
                    <a:pt x="732" y="126"/>
                  </a:lnTo>
                  <a:lnTo>
                    <a:pt x="734" y="128"/>
                  </a:lnTo>
                  <a:lnTo>
                    <a:pt x="734" y="128"/>
                  </a:lnTo>
                  <a:lnTo>
                    <a:pt x="740" y="126"/>
                  </a:lnTo>
                  <a:lnTo>
                    <a:pt x="740" y="126"/>
                  </a:lnTo>
                  <a:lnTo>
                    <a:pt x="746" y="124"/>
                  </a:lnTo>
                  <a:lnTo>
                    <a:pt x="746" y="124"/>
                  </a:lnTo>
                  <a:lnTo>
                    <a:pt x="748" y="126"/>
                  </a:lnTo>
                  <a:lnTo>
                    <a:pt x="748" y="126"/>
                  </a:lnTo>
                  <a:lnTo>
                    <a:pt x="744" y="130"/>
                  </a:lnTo>
                  <a:lnTo>
                    <a:pt x="740" y="132"/>
                  </a:lnTo>
                  <a:lnTo>
                    <a:pt x="736" y="134"/>
                  </a:lnTo>
                  <a:lnTo>
                    <a:pt x="734" y="136"/>
                  </a:lnTo>
                  <a:lnTo>
                    <a:pt x="734" y="136"/>
                  </a:lnTo>
                  <a:lnTo>
                    <a:pt x="734" y="142"/>
                  </a:lnTo>
                  <a:lnTo>
                    <a:pt x="736" y="146"/>
                  </a:lnTo>
                  <a:lnTo>
                    <a:pt x="738" y="150"/>
                  </a:lnTo>
                  <a:lnTo>
                    <a:pt x="736" y="154"/>
                  </a:lnTo>
                  <a:lnTo>
                    <a:pt x="736" y="154"/>
                  </a:lnTo>
                  <a:lnTo>
                    <a:pt x="734" y="154"/>
                  </a:lnTo>
                  <a:lnTo>
                    <a:pt x="734" y="154"/>
                  </a:lnTo>
                  <a:lnTo>
                    <a:pt x="728" y="152"/>
                  </a:lnTo>
                  <a:lnTo>
                    <a:pt x="726" y="148"/>
                  </a:lnTo>
                  <a:lnTo>
                    <a:pt x="720" y="140"/>
                  </a:lnTo>
                  <a:lnTo>
                    <a:pt x="720" y="140"/>
                  </a:lnTo>
                  <a:lnTo>
                    <a:pt x="716" y="136"/>
                  </a:lnTo>
                  <a:lnTo>
                    <a:pt x="712" y="134"/>
                  </a:lnTo>
                  <a:lnTo>
                    <a:pt x="706" y="132"/>
                  </a:lnTo>
                  <a:lnTo>
                    <a:pt x="704" y="128"/>
                  </a:lnTo>
                  <a:lnTo>
                    <a:pt x="704" y="128"/>
                  </a:lnTo>
                  <a:lnTo>
                    <a:pt x="696" y="132"/>
                  </a:lnTo>
                  <a:lnTo>
                    <a:pt x="688" y="132"/>
                  </a:lnTo>
                  <a:lnTo>
                    <a:pt x="688" y="132"/>
                  </a:lnTo>
                  <a:lnTo>
                    <a:pt x="686" y="132"/>
                  </a:lnTo>
                  <a:lnTo>
                    <a:pt x="686" y="132"/>
                  </a:lnTo>
                  <a:lnTo>
                    <a:pt x="682" y="132"/>
                  </a:lnTo>
                  <a:lnTo>
                    <a:pt x="682" y="132"/>
                  </a:lnTo>
                  <a:lnTo>
                    <a:pt x="672" y="134"/>
                  </a:lnTo>
                  <a:lnTo>
                    <a:pt x="662" y="134"/>
                  </a:lnTo>
                  <a:lnTo>
                    <a:pt x="662" y="134"/>
                  </a:lnTo>
                  <a:lnTo>
                    <a:pt x="660" y="134"/>
                  </a:lnTo>
                  <a:lnTo>
                    <a:pt x="660" y="134"/>
                  </a:lnTo>
                  <a:lnTo>
                    <a:pt x="654" y="134"/>
                  </a:lnTo>
                  <a:lnTo>
                    <a:pt x="650" y="132"/>
                  </a:lnTo>
                  <a:lnTo>
                    <a:pt x="648" y="130"/>
                  </a:lnTo>
                  <a:lnTo>
                    <a:pt x="650" y="126"/>
                  </a:lnTo>
                  <a:lnTo>
                    <a:pt x="650" y="126"/>
                  </a:lnTo>
                  <a:lnTo>
                    <a:pt x="654" y="124"/>
                  </a:lnTo>
                  <a:lnTo>
                    <a:pt x="658" y="122"/>
                  </a:lnTo>
                  <a:lnTo>
                    <a:pt x="662" y="120"/>
                  </a:lnTo>
                  <a:lnTo>
                    <a:pt x="664" y="118"/>
                  </a:lnTo>
                  <a:lnTo>
                    <a:pt x="664" y="118"/>
                  </a:lnTo>
                  <a:lnTo>
                    <a:pt x="664" y="118"/>
                  </a:lnTo>
                  <a:lnTo>
                    <a:pt x="662" y="116"/>
                  </a:lnTo>
                  <a:lnTo>
                    <a:pt x="660" y="114"/>
                  </a:lnTo>
                  <a:lnTo>
                    <a:pt x="656" y="112"/>
                  </a:lnTo>
                  <a:lnTo>
                    <a:pt x="656" y="112"/>
                  </a:lnTo>
                  <a:lnTo>
                    <a:pt x="652" y="108"/>
                  </a:lnTo>
                  <a:lnTo>
                    <a:pt x="652" y="108"/>
                  </a:lnTo>
                  <a:lnTo>
                    <a:pt x="650" y="106"/>
                  </a:lnTo>
                  <a:lnTo>
                    <a:pt x="646" y="104"/>
                  </a:lnTo>
                  <a:lnTo>
                    <a:pt x="636" y="104"/>
                  </a:lnTo>
                  <a:lnTo>
                    <a:pt x="636" y="104"/>
                  </a:lnTo>
                  <a:lnTo>
                    <a:pt x="636" y="104"/>
                  </a:lnTo>
                  <a:lnTo>
                    <a:pt x="636" y="104"/>
                  </a:lnTo>
                  <a:lnTo>
                    <a:pt x="630" y="104"/>
                  </a:lnTo>
                  <a:lnTo>
                    <a:pt x="630" y="104"/>
                  </a:lnTo>
                  <a:lnTo>
                    <a:pt x="624" y="104"/>
                  </a:lnTo>
                  <a:lnTo>
                    <a:pt x="624" y="104"/>
                  </a:lnTo>
                  <a:lnTo>
                    <a:pt x="618" y="102"/>
                  </a:lnTo>
                  <a:lnTo>
                    <a:pt x="618" y="102"/>
                  </a:lnTo>
                  <a:lnTo>
                    <a:pt x="612" y="98"/>
                  </a:lnTo>
                  <a:lnTo>
                    <a:pt x="612" y="98"/>
                  </a:lnTo>
                  <a:lnTo>
                    <a:pt x="610" y="98"/>
                  </a:lnTo>
                  <a:lnTo>
                    <a:pt x="610" y="98"/>
                  </a:lnTo>
                  <a:lnTo>
                    <a:pt x="608" y="98"/>
                  </a:lnTo>
                  <a:lnTo>
                    <a:pt x="608" y="98"/>
                  </a:lnTo>
                  <a:lnTo>
                    <a:pt x="604" y="100"/>
                  </a:lnTo>
                  <a:lnTo>
                    <a:pt x="604" y="100"/>
                  </a:lnTo>
                  <a:lnTo>
                    <a:pt x="604" y="100"/>
                  </a:lnTo>
                  <a:lnTo>
                    <a:pt x="604" y="100"/>
                  </a:lnTo>
                  <a:lnTo>
                    <a:pt x="600" y="98"/>
                  </a:lnTo>
                  <a:lnTo>
                    <a:pt x="598" y="96"/>
                  </a:lnTo>
                  <a:lnTo>
                    <a:pt x="592" y="92"/>
                  </a:lnTo>
                  <a:lnTo>
                    <a:pt x="592" y="92"/>
                  </a:lnTo>
                  <a:lnTo>
                    <a:pt x="588" y="92"/>
                  </a:lnTo>
                  <a:lnTo>
                    <a:pt x="582" y="90"/>
                  </a:lnTo>
                  <a:lnTo>
                    <a:pt x="582" y="90"/>
                  </a:lnTo>
                  <a:lnTo>
                    <a:pt x="580" y="88"/>
                  </a:lnTo>
                  <a:lnTo>
                    <a:pt x="576" y="86"/>
                  </a:lnTo>
                  <a:lnTo>
                    <a:pt x="576" y="86"/>
                  </a:lnTo>
                  <a:lnTo>
                    <a:pt x="574" y="84"/>
                  </a:lnTo>
                  <a:lnTo>
                    <a:pt x="572" y="82"/>
                  </a:lnTo>
                  <a:lnTo>
                    <a:pt x="572" y="82"/>
                  </a:lnTo>
                  <a:lnTo>
                    <a:pt x="564" y="80"/>
                  </a:lnTo>
                  <a:lnTo>
                    <a:pt x="564" y="80"/>
                  </a:lnTo>
                  <a:lnTo>
                    <a:pt x="564" y="80"/>
                  </a:lnTo>
                  <a:lnTo>
                    <a:pt x="564" y="80"/>
                  </a:lnTo>
                  <a:lnTo>
                    <a:pt x="558" y="82"/>
                  </a:lnTo>
                  <a:lnTo>
                    <a:pt x="554" y="84"/>
                  </a:lnTo>
                  <a:lnTo>
                    <a:pt x="550" y="88"/>
                  </a:lnTo>
                  <a:lnTo>
                    <a:pt x="544" y="90"/>
                  </a:lnTo>
                  <a:lnTo>
                    <a:pt x="544" y="90"/>
                  </a:lnTo>
                  <a:lnTo>
                    <a:pt x="544" y="90"/>
                  </a:lnTo>
                  <a:lnTo>
                    <a:pt x="544" y="90"/>
                  </a:lnTo>
                  <a:lnTo>
                    <a:pt x="540" y="88"/>
                  </a:lnTo>
                  <a:lnTo>
                    <a:pt x="538" y="86"/>
                  </a:lnTo>
                  <a:lnTo>
                    <a:pt x="538" y="82"/>
                  </a:lnTo>
                  <a:lnTo>
                    <a:pt x="536" y="80"/>
                  </a:lnTo>
                  <a:lnTo>
                    <a:pt x="536" y="80"/>
                  </a:lnTo>
                  <a:lnTo>
                    <a:pt x="532" y="78"/>
                  </a:lnTo>
                  <a:lnTo>
                    <a:pt x="532" y="78"/>
                  </a:lnTo>
                  <a:lnTo>
                    <a:pt x="530" y="80"/>
                  </a:lnTo>
                  <a:lnTo>
                    <a:pt x="528" y="82"/>
                  </a:lnTo>
                  <a:lnTo>
                    <a:pt x="526" y="86"/>
                  </a:lnTo>
                  <a:lnTo>
                    <a:pt x="526" y="86"/>
                  </a:lnTo>
                  <a:lnTo>
                    <a:pt x="528" y="90"/>
                  </a:lnTo>
                  <a:lnTo>
                    <a:pt x="528" y="92"/>
                  </a:lnTo>
                  <a:lnTo>
                    <a:pt x="528" y="94"/>
                  </a:lnTo>
                  <a:lnTo>
                    <a:pt x="524" y="96"/>
                  </a:lnTo>
                  <a:lnTo>
                    <a:pt x="524" y="96"/>
                  </a:lnTo>
                  <a:lnTo>
                    <a:pt x="522" y="96"/>
                  </a:lnTo>
                  <a:lnTo>
                    <a:pt x="522" y="96"/>
                  </a:lnTo>
                  <a:lnTo>
                    <a:pt x="516" y="94"/>
                  </a:lnTo>
                  <a:lnTo>
                    <a:pt x="512" y="90"/>
                  </a:lnTo>
                  <a:lnTo>
                    <a:pt x="504" y="78"/>
                  </a:lnTo>
                  <a:lnTo>
                    <a:pt x="504" y="78"/>
                  </a:lnTo>
                  <a:lnTo>
                    <a:pt x="500" y="74"/>
                  </a:lnTo>
                  <a:lnTo>
                    <a:pt x="494" y="72"/>
                  </a:lnTo>
                  <a:lnTo>
                    <a:pt x="494" y="72"/>
                  </a:lnTo>
                  <a:lnTo>
                    <a:pt x="490" y="72"/>
                  </a:lnTo>
                  <a:lnTo>
                    <a:pt x="490" y="72"/>
                  </a:lnTo>
                  <a:lnTo>
                    <a:pt x="488" y="74"/>
                  </a:lnTo>
                  <a:lnTo>
                    <a:pt x="488" y="76"/>
                  </a:lnTo>
                  <a:lnTo>
                    <a:pt x="486" y="76"/>
                  </a:lnTo>
                  <a:lnTo>
                    <a:pt x="484" y="78"/>
                  </a:lnTo>
                  <a:lnTo>
                    <a:pt x="484" y="78"/>
                  </a:lnTo>
                  <a:lnTo>
                    <a:pt x="480" y="76"/>
                  </a:lnTo>
                  <a:lnTo>
                    <a:pt x="480" y="76"/>
                  </a:lnTo>
                  <a:lnTo>
                    <a:pt x="476" y="72"/>
                  </a:lnTo>
                  <a:lnTo>
                    <a:pt x="474" y="70"/>
                  </a:lnTo>
                  <a:lnTo>
                    <a:pt x="472" y="70"/>
                  </a:lnTo>
                  <a:lnTo>
                    <a:pt x="472" y="70"/>
                  </a:lnTo>
                  <a:lnTo>
                    <a:pt x="468" y="70"/>
                  </a:lnTo>
                  <a:lnTo>
                    <a:pt x="468" y="70"/>
                  </a:lnTo>
                  <a:lnTo>
                    <a:pt x="462" y="72"/>
                  </a:lnTo>
                  <a:lnTo>
                    <a:pt x="454" y="74"/>
                  </a:lnTo>
                  <a:lnTo>
                    <a:pt x="454" y="74"/>
                  </a:lnTo>
                  <a:lnTo>
                    <a:pt x="446" y="76"/>
                  </a:lnTo>
                  <a:lnTo>
                    <a:pt x="442" y="76"/>
                  </a:lnTo>
                  <a:lnTo>
                    <a:pt x="438" y="80"/>
                  </a:lnTo>
                  <a:lnTo>
                    <a:pt x="438" y="80"/>
                  </a:lnTo>
                  <a:lnTo>
                    <a:pt x="434" y="86"/>
                  </a:lnTo>
                  <a:lnTo>
                    <a:pt x="434" y="86"/>
                  </a:lnTo>
                  <a:lnTo>
                    <a:pt x="430" y="88"/>
                  </a:lnTo>
                  <a:lnTo>
                    <a:pt x="430" y="88"/>
                  </a:lnTo>
                  <a:lnTo>
                    <a:pt x="426" y="86"/>
                  </a:lnTo>
                  <a:lnTo>
                    <a:pt x="426" y="86"/>
                  </a:lnTo>
                  <a:lnTo>
                    <a:pt x="424" y="86"/>
                  </a:lnTo>
                  <a:lnTo>
                    <a:pt x="422" y="84"/>
                  </a:lnTo>
                  <a:lnTo>
                    <a:pt x="422" y="84"/>
                  </a:lnTo>
                  <a:lnTo>
                    <a:pt x="420" y="84"/>
                  </a:lnTo>
                  <a:lnTo>
                    <a:pt x="420" y="84"/>
                  </a:lnTo>
                  <a:lnTo>
                    <a:pt x="418" y="84"/>
                  </a:lnTo>
                  <a:lnTo>
                    <a:pt x="414" y="86"/>
                  </a:lnTo>
                  <a:lnTo>
                    <a:pt x="414" y="86"/>
                  </a:lnTo>
                  <a:lnTo>
                    <a:pt x="412" y="90"/>
                  </a:lnTo>
                  <a:lnTo>
                    <a:pt x="410" y="92"/>
                  </a:lnTo>
                  <a:lnTo>
                    <a:pt x="410" y="92"/>
                  </a:lnTo>
                  <a:lnTo>
                    <a:pt x="404" y="94"/>
                  </a:lnTo>
                  <a:lnTo>
                    <a:pt x="404" y="94"/>
                  </a:lnTo>
                  <a:lnTo>
                    <a:pt x="404" y="94"/>
                  </a:lnTo>
                  <a:lnTo>
                    <a:pt x="404" y="94"/>
                  </a:lnTo>
                  <a:lnTo>
                    <a:pt x="402" y="92"/>
                  </a:lnTo>
                  <a:lnTo>
                    <a:pt x="402" y="92"/>
                  </a:lnTo>
                  <a:lnTo>
                    <a:pt x="400" y="98"/>
                  </a:lnTo>
                  <a:lnTo>
                    <a:pt x="398" y="100"/>
                  </a:lnTo>
                  <a:lnTo>
                    <a:pt x="394" y="102"/>
                  </a:lnTo>
                  <a:lnTo>
                    <a:pt x="390" y="102"/>
                  </a:lnTo>
                  <a:lnTo>
                    <a:pt x="390" y="102"/>
                  </a:lnTo>
                  <a:lnTo>
                    <a:pt x="376" y="100"/>
                  </a:lnTo>
                  <a:lnTo>
                    <a:pt x="364" y="96"/>
                  </a:lnTo>
                  <a:lnTo>
                    <a:pt x="364" y="96"/>
                  </a:lnTo>
                  <a:lnTo>
                    <a:pt x="358" y="90"/>
                  </a:lnTo>
                  <a:lnTo>
                    <a:pt x="352" y="86"/>
                  </a:lnTo>
                  <a:lnTo>
                    <a:pt x="352" y="86"/>
                  </a:lnTo>
                  <a:lnTo>
                    <a:pt x="344" y="86"/>
                  </a:lnTo>
                  <a:lnTo>
                    <a:pt x="338" y="82"/>
                  </a:lnTo>
                  <a:lnTo>
                    <a:pt x="338" y="82"/>
                  </a:lnTo>
                  <a:lnTo>
                    <a:pt x="332" y="78"/>
                  </a:lnTo>
                  <a:lnTo>
                    <a:pt x="332" y="78"/>
                  </a:lnTo>
                  <a:lnTo>
                    <a:pt x="330" y="76"/>
                  </a:lnTo>
                  <a:lnTo>
                    <a:pt x="326" y="76"/>
                  </a:lnTo>
                  <a:lnTo>
                    <a:pt x="326" y="76"/>
                  </a:lnTo>
                  <a:lnTo>
                    <a:pt x="318" y="70"/>
                  </a:lnTo>
                  <a:lnTo>
                    <a:pt x="314" y="68"/>
                  </a:lnTo>
                  <a:lnTo>
                    <a:pt x="310" y="66"/>
                  </a:lnTo>
                  <a:lnTo>
                    <a:pt x="310" y="66"/>
                  </a:lnTo>
                  <a:lnTo>
                    <a:pt x="308" y="66"/>
                  </a:lnTo>
                  <a:lnTo>
                    <a:pt x="308" y="66"/>
                  </a:lnTo>
                  <a:lnTo>
                    <a:pt x="306" y="66"/>
                  </a:lnTo>
                  <a:lnTo>
                    <a:pt x="302" y="68"/>
                  </a:lnTo>
                  <a:lnTo>
                    <a:pt x="302" y="68"/>
                  </a:lnTo>
                  <a:lnTo>
                    <a:pt x="300" y="68"/>
                  </a:lnTo>
                  <a:lnTo>
                    <a:pt x="300" y="68"/>
                  </a:lnTo>
                  <a:lnTo>
                    <a:pt x="298" y="68"/>
                  </a:lnTo>
                  <a:lnTo>
                    <a:pt x="298" y="68"/>
                  </a:lnTo>
                  <a:lnTo>
                    <a:pt x="296" y="68"/>
                  </a:lnTo>
                  <a:lnTo>
                    <a:pt x="296" y="68"/>
                  </a:lnTo>
                  <a:lnTo>
                    <a:pt x="294" y="68"/>
                  </a:lnTo>
                  <a:lnTo>
                    <a:pt x="294" y="68"/>
                  </a:lnTo>
                  <a:lnTo>
                    <a:pt x="286" y="68"/>
                  </a:lnTo>
                  <a:lnTo>
                    <a:pt x="278" y="70"/>
                  </a:lnTo>
                  <a:lnTo>
                    <a:pt x="278" y="70"/>
                  </a:lnTo>
                  <a:lnTo>
                    <a:pt x="276" y="70"/>
                  </a:lnTo>
                  <a:lnTo>
                    <a:pt x="276" y="70"/>
                  </a:lnTo>
                  <a:lnTo>
                    <a:pt x="260" y="66"/>
                  </a:lnTo>
                  <a:lnTo>
                    <a:pt x="260" y="66"/>
                  </a:lnTo>
                  <a:lnTo>
                    <a:pt x="258" y="66"/>
                  </a:lnTo>
                  <a:lnTo>
                    <a:pt x="258" y="66"/>
                  </a:lnTo>
                  <a:lnTo>
                    <a:pt x="254" y="66"/>
                  </a:lnTo>
                  <a:lnTo>
                    <a:pt x="254" y="66"/>
                  </a:lnTo>
                  <a:lnTo>
                    <a:pt x="250" y="66"/>
                  </a:lnTo>
                  <a:lnTo>
                    <a:pt x="250" y="66"/>
                  </a:lnTo>
                  <a:lnTo>
                    <a:pt x="244" y="66"/>
                  </a:lnTo>
                  <a:lnTo>
                    <a:pt x="244" y="66"/>
                  </a:lnTo>
                  <a:lnTo>
                    <a:pt x="236" y="62"/>
                  </a:lnTo>
                  <a:lnTo>
                    <a:pt x="228" y="58"/>
                  </a:lnTo>
                  <a:lnTo>
                    <a:pt x="228" y="58"/>
                  </a:lnTo>
                  <a:lnTo>
                    <a:pt x="224" y="58"/>
                  </a:lnTo>
                  <a:lnTo>
                    <a:pt x="224" y="58"/>
                  </a:lnTo>
                  <a:lnTo>
                    <a:pt x="220" y="58"/>
                  </a:lnTo>
                  <a:lnTo>
                    <a:pt x="220" y="60"/>
                  </a:lnTo>
                  <a:lnTo>
                    <a:pt x="218" y="60"/>
                  </a:lnTo>
                  <a:lnTo>
                    <a:pt x="214" y="62"/>
                  </a:lnTo>
                  <a:lnTo>
                    <a:pt x="214" y="62"/>
                  </a:lnTo>
                  <a:lnTo>
                    <a:pt x="214" y="62"/>
                  </a:lnTo>
                  <a:lnTo>
                    <a:pt x="214" y="62"/>
                  </a:lnTo>
                  <a:lnTo>
                    <a:pt x="208" y="60"/>
                  </a:lnTo>
                  <a:lnTo>
                    <a:pt x="202" y="58"/>
                  </a:lnTo>
                  <a:lnTo>
                    <a:pt x="202" y="58"/>
                  </a:lnTo>
                  <a:lnTo>
                    <a:pt x="198" y="56"/>
                  </a:lnTo>
                  <a:lnTo>
                    <a:pt x="196" y="54"/>
                  </a:lnTo>
                  <a:lnTo>
                    <a:pt x="196" y="54"/>
                  </a:lnTo>
                  <a:lnTo>
                    <a:pt x="194" y="50"/>
                  </a:lnTo>
                  <a:lnTo>
                    <a:pt x="192" y="48"/>
                  </a:lnTo>
                  <a:lnTo>
                    <a:pt x="192" y="48"/>
                  </a:lnTo>
                  <a:lnTo>
                    <a:pt x="190" y="48"/>
                  </a:lnTo>
                  <a:lnTo>
                    <a:pt x="190" y="48"/>
                  </a:lnTo>
                  <a:lnTo>
                    <a:pt x="186" y="48"/>
                  </a:lnTo>
                  <a:lnTo>
                    <a:pt x="186" y="48"/>
                  </a:lnTo>
                  <a:lnTo>
                    <a:pt x="184" y="48"/>
                  </a:lnTo>
                  <a:lnTo>
                    <a:pt x="184" y="48"/>
                  </a:lnTo>
                  <a:lnTo>
                    <a:pt x="184" y="48"/>
                  </a:lnTo>
                  <a:lnTo>
                    <a:pt x="184" y="48"/>
                  </a:lnTo>
                  <a:lnTo>
                    <a:pt x="176" y="46"/>
                  </a:lnTo>
                  <a:lnTo>
                    <a:pt x="176" y="46"/>
                  </a:lnTo>
                  <a:lnTo>
                    <a:pt x="174" y="46"/>
                  </a:lnTo>
                  <a:lnTo>
                    <a:pt x="174" y="46"/>
                  </a:lnTo>
                  <a:lnTo>
                    <a:pt x="168" y="46"/>
                  </a:lnTo>
                  <a:lnTo>
                    <a:pt x="168" y="46"/>
                  </a:lnTo>
                  <a:lnTo>
                    <a:pt x="162" y="48"/>
                  </a:lnTo>
                  <a:lnTo>
                    <a:pt x="162" y="48"/>
                  </a:lnTo>
                  <a:lnTo>
                    <a:pt x="160" y="48"/>
                  </a:lnTo>
                  <a:lnTo>
                    <a:pt x="160" y="48"/>
                  </a:lnTo>
                  <a:lnTo>
                    <a:pt x="156" y="44"/>
                  </a:lnTo>
                  <a:lnTo>
                    <a:pt x="152" y="40"/>
                  </a:lnTo>
                  <a:lnTo>
                    <a:pt x="150" y="36"/>
                  </a:lnTo>
                  <a:lnTo>
                    <a:pt x="146" y="34"/>
                  </a:lnTo>
                  <a:lnTo>
                    <a:pt x="146" y="34"/>
                  </a:lnTo>
                  <a:lnTo>
                    <a:pt x="140" y="36"/>
                  </a:lnTo>
                  <a:lnTo>
                    <a:pt x="140" y="36"/>
                  </a:lnTo>
                  <a:lnTo>
                    <a:pt x="134" y="42"/>
                  </a:lnTo>
                  <a:lnTo>
                    <a:pt x="132" y="44"/>
                  </a:lnTo>
                  <a:lnTo>
                    <a:pt x="128" y="44"/>
                  </a:lnTo>
                  <a:lnTo>
                    <a:pt x="128" y="44"/>
                  </a:lnTo>
                  <a:lnTo>
                    <a:pt x="126" y="44"/>
                  </a:lnTo>
                  <a:lnTo>
                    <a:pt x="126" y="44"/>
                  </a:lnTo>
                  <a:lnTo>
                    <a:pt x="122" y="44"/>
                  </a:lnTo>
                  <a:lnTo>
                    <a:pt x="122" y="44"/>
                  </a:lnTo>
                  <a:lnTo>
                    <a:pt x="118" y="44"/>
                  </a:lnTo>
                  <a:lnTo>
                    <a:pt x="118" y="44"/>
                  </a:lnTo>
                  <a:lnTo>
                    <a:pt x="110" y="44"/>
                  </a:lnTo>
                  <a:lnTo>
                    <a:pt x="110" y="44"/>
                  </a:lnTo>
                  <a:lnTo>
                    <a:pt x="104" y="48"/>
                  </a:lnTo>
                  <a:lnTo>
                    <a:pt x="96" y="50"/>
                  </a:lnTo>
                  <a:lnTo>
                    <a:pt x="96" y="50"/>
                  </a:lnTo>
                  <a:lnTo>
                    <a:pt x="94" y="50"/>
                  </a:lnTo>
                  <a:lnTo>
                    <a:pt x="94" y="50"/>
                  </a:lnTo>
                  <a:lnTo>
                    <a:pt x="90" y="50"/>
                  </a:lnTo>
                  <a:lnTo>
                    <a:pt x="90" y="50"/>
                  </a:lnTo>
                  <a:lnTo>
                    <a:pt x="86" y="50"/>
                  </a:lnTo>
                  <a:lnTo>
                    <a:pt x="82" y="54"/>
                  </a:lnTo>
                  <a:lnTo>
                    <a:pt x="82" y="54"/>
                  </a:lnTo>
                  <a:lnTo>
                    <a:pt x="74" y="58"/>
                  </a:lnTo>
                  <a:lnTo>
                    <a:pt x="68" y="62"/>
                  </a:lnTo>
                  <a:lnTo>
                    <a:pt x="68" y="62"/>
                  </a:lnTo>
                  <a:lnTo>
                    <a:pt x="66" y="66"/>
                  </a:lnTo>
                  <a:lnTo>
                    <a:pt x="64" y="68"/>
                  </a:lnTo>
                  <a:lnTo>
                    <a:pt x="64" y="72"/>
                  </a:lnTo>
                  <a:lnTo>
                    <a:pt x="62" y="76"/>
                  </a:lnTo>
                  <a:lnTo>
                    <a:pt x="62" y="76"/>
                  </a:lnTo>
                  <a:lnTo>
                    <a:pt x="58" y="80"/>
                  </a:lnTo>
                  <a:lnTo>
                    <a:pt x="52" y="82"/>
                  </a:lnTo>
                  <a:lnTo>
                    <a:pt x="44" y="84"/>
                  </a:lnTo>
                  <a:lnTo>
                    <a:pt x="38" y="86"/>
                  </a:lnTo>
                  <a:lnTo>
                    <a:pt x="38" y="86"/>
                  </a:lnTo>
                  <a:lnTo>
                    <a:pt x="32" y="84"/>
                  </a:lnTo>
                  <a:lnTo>
                    <a:pt x="32" y="84"/>
                  </a:lnTo>
                  <a:lnTo>
                    <a:pt x="26" y="84"/>
                  </a:lnTo>
                  <a:lnTo>
                    <a:pt x="26" y="84"/>
                  </a:lnTo>
                  <a:lnTo>
                    <a:pt x="22" y="84"/>
                  </a:lnTo>
                  <a:lnTo>
                    <a:pt x="18" y="86"/>
                  </a:lnTo>
                  <a:lnTo>
                    <a:pt x="18" y="86"/>
                  </a:lnTo>
                  <a:lnTo>
                    <a:pt x="14" y="88"/>
                  </a:lnTo>
                  <a:lnTo>
                    <a:pt x="12" y="92"/>
                  </a:lnTo>
                  <a:lnTo>
                    <a:pt x="14" y="96"/>
                  </a:lnTo>
                  <a:lnTo>
                    <a:pt x="18" y="98"/>
                  </a:lnTo>
                  <a:lnTo>
                    <a:pt x="18" y="98"/>
                  </a:lnTo>
                  <a:lnTo>
                    <a:pt x="24" y="102"/>
                  </a:lnTo>
                  <a:lnTo>
                    <a:pt x="30" y="106"/>
                  </a:lnTo>
                  <a:lnTo>
                    <a:pt x="30" y="106"/>
                  </a:lnTo>
                  <a:lnTo>
                    <a:pt x="32" y="110"/>
                  </a:lnTo>
                  <a:lnTo>
                    <a:pt x="34" y="112"/>
                  </a:lnTo>
                  <a:lnTo>
                    <a:pt x="34" y="112"/>
                  </a:lnTo>
                  <a:lnTo>
                    <a:pt x="38" y="114"/>
                  </a:lnTo>
                  <a:lnTo>
                    <a:pt x="42" y="116"/>
                  </a:lnTo>
                  <a:lnTo>
                    <a:pt x="42" y="116"/>
                  </a:lnTo>
                  <a:lnTo>
                    <a:pt x="46" y="118"/>
                  </a:lnTo>
                  <a:lnTo>
                    <a:pt x="48" y="120"/>
                  </a:lnTo>
                  <a:lnTo>
                    <a:pt x="52" y="126"/>
                  </a:lnTo>
                  <a:lnTo>
                    <a:pt x="52" y="126"/>
                  </a:lnTo>
                  <a:lnTo>
                    <a:pt x="58" y="128"/>
                  </a:lnTo>
                  <a:lnTo>
                    <a:pt x="58" y="128"/>
                  </a:lnTo>
                  <a:lnTo>
                    <a:pt x="60" y="128"/>
                  </a:lnTo>
                  <a:lnTo>
                    <a:pt x="60" y="128"/>
                  </a:lnTo>
                  <a:lnTo>
                    <a:pt x="64" y="128"/>
                  </a:lnTo>
                  <a:lnTo>
                    <a:pt x="64" y="128"/>
                  </a:lnTo>
                  <a:lnTo>
                    <a:pt x="68" y="128"/>
                  </a:lnTo>
                  <a:lnTo>
                    <a:pt x="68" y="128"/>
                  </a:lnTo>
                  <a:lnTo>
                    <a:pt x="74" y="132"/>
                  </a:lnTo>
                  <a:lnTo>
                    <a:pt x="80" y="134"/>
                  </a:lnTo>
                  <a:lnTo>
                    <a:pt x="80" y="134"/>
                  </a:lnTo>
                  <a:lnTo>
                    <a:pt x="84" y="134"/>
                  </a:lnTo>
                  <a:lnTo>
                    <a:pt x="84" y="134"/>
                  </a:lnTo>
                  <a:lnTo>
                    <a:pt x="86" y="134"/>
                  </a:lnTo>
                  <a:lnTo>
                    <a:pt x="86" y="134"/>
                  </a:lnTo>
                  <a:lnTo>
                    <a:pt x="86" y="134"/>
                  </a:lnTo>
                  <a:lnTo>
                    <a:pt x="86" y="134"/>
                  </a:lnTo>
                  <a:lnTo>
                    <a:pt x="90" y="136"/>
                  </a:lnTo>
                  <a:lnTo>
                    <a:pt x="92" y="138"/>
                  </a:lnTo>
                  <a:lnTo>
                    <a:pt x="94" y="140"/>
                  </a:lnTo>
                  <a:lnTo>
                    <a:pt x="94" y="140"/>
                  </a:lnTo>
                  <a:lnTo>
                    <a:pt x="84" y="146"/>
                  </a:lnTo>
                  <a:lnTo>
                    <a:pt x="72" y="148"/>
                  </a:lnTo>
                  <a:lnTo>
                    <a:pt x="72" y="148"/>
                  </a:lnTo>
                  <a:lnTo>
                    <a:pt x="54" y="148"/>
                  </a:lnTo>
                  <a:lnTo>
                    <a:pt x="54" y="148"/>
                  </a:lnTo>
                  <a:lnTo>
                    <a:pt x="48" y="148"/>
                  </a:lnTo>
                  <a:lnTo>
                    <a:pt x="42" y="144"/>
                  </a:lnTo>
                  <a:lnTo>
                    <a:pt x="42" y="144"/>
                  </a:lnTo>
                  <a:lnTo>
                    <a:pt x="36" y="138"/>
                  </a:lnTo>
                  <a:lnTo>
                    <a:pt x="34" y="136"/>
                  </a:lnTo>
                  <a:lnTo>
                    <a:pt x="30" y="134"/>
                  </a:lnTo>
                  <a:lnTo>
                    <a:pt x="30" y="134"/>
                  </a:lnTo>
                  <a:lnTo>
                    <a:pt x="24" y="136"/>
                  </a:lnTo>
                  <a:lnTo>
                    <a:pt x="24" y="136"/>
                  </a:lnTo>
                  <a:lnTo>
                    <a:pt x="22" y="140"/>
                  </a:lnTo>
                  <a:lnTo>
                    <a:pt x="18" y="144"/>
                  </a:lnTo>
                  <a:lnTo>
                    <a:pt x="18" y="144"/>
                  </a:lnTo>
                  <a:lnTo>
                    <a:pt x="12" y="148"/>
                  </a:lnTo>
                  <a:lnTo>
                    <a:pt x="6" y="150"/>
                  </a:lnTo>
                  <a:lnTo>
                    <a:pt x="6" y="150"/>
                  </a:lnTo>
                  <a:lnTo>
                    <a:pt x="0" y="154"/>
                  </a:lnTo>
                  <a:lnTo>
                    <a:pt x="0" y="158"/>
                  </a:lnTo>
                  <a:lnTo>
                    <a:pt x="2" y="162"/>
                  </a:lnTo>
                  <a:lnTo>
                    <a:pt x="6" y="166"/>
                  </a:lnTo>
                  <a:lnTo>
                    <a:pt x="6" y="166"/>
                  </a:lnTo>
                  <a:lnTo>
                    <a:pt x="10" y="176"/>
                  </a:lnTo>
                  <a:lnTo>
                    <a:pt x="14" y="182"/>
                  </a:lnTo>
                  <a:lnTo>
                    <a:pt x="18" y="184"/>
                  </a:lnTo>
                  <a:lnTo>
                    <a:pt x="18" y="184"/>
                  </a:lnTo>
                  <a:lnTo>
                    <a:pt x="22" y="186"/>
                  </a:lnTo>
                  <a:lnTo>
                    <a:pt x="26" y="188"/>
                  </a:lnTo>
                  <a:lnTo>
                    <a:pt x="26" y="188"/>
                  </a:lnTo>
                  <a:lnTo>
                    <a:pt x="38" y="186"/>
                  </a:lnTo>
                  <a:lnTo>
                    <a:pt x="48" y="184"/>
                  </a:lnTo>
                  <a:lnTo>
                    <a:pt x="48" y="184"/>
                  </a:lnTo>
                  <a:lnTo>
                    <a:pt x="50" y="184"/>
                  </a:lnTo>
                  <a:lnTo>
                    <a:pt x="50" y="184"/>
                  </a:lnTo>
                  <a:lnTo>
                    <a:pt x="56" y="184"/>
                  </a:lnTo>
                  <a:lnTo>
                    <a:pt x="56" y="184"/>
                  </a:lnTo>
                  <a:lnTo>
                    <a:pt x="60" y="184"/>
                  </a:lnTo>
                  <a:lnTo>
                    <a:pt x="60" y="184"/>
                  </a:lnTo>
                  <a:lnTo>
                    <a:pt x="62" y="184"/>
                  </a:lnTo>
                  <a:lnTo>
                    <a:pt x="62" y="184"/>
                  </a:lnTo>
                  <a:lnTo>
                    <a:pt x="70" y="180"/>
                  </a:lnTo>
                  <a:lnTo>
                    <a:pt x="72" y="178"/>
                  </a:lnTo>
                  <a:lnTo>
                    <a:pt x="74" y="178"/>
                  </a:lnTo>
                  <a:lnTo>
                    <a:pt x="74" y="178"/>
                  </a:lnTo>
                  <a:lnTo>
                    <a:pt x="78" y="180"/>
                  </a:lnTo>
                  <a:lnTo>
                    <a:pt x="78" y="180"/>
                  </a:lnTo>
                  <a:lnTo>
                    <a:pt x="80" y="184"/>
                  </a:lnTo>
                  <a:lnTo>
                    <a:pt x="80" y="188"/>
                  </a:lnTo>
                  <a:lnTo>
                    <a:pt x="80" y="194"/>
                  </a:lnTo>
                  <a:lnTo>
                    <a:pt x="80" y="198"/>
                  </a:lnTo>
                  <a:lnTo>
                    <a:pt x="80" y="198"/>
                  </a:lnTo>
                  <a:lnTo>
                    <a:pt x="84" y="202"/>
                  </a:lnTo>
                  <a:lnTo>
                    <a:pt x="86" y="204"/>
                  </a:lnTo>
                  <a:lnTo>
                    <a:pt x="86" y="206"/>
                  </a:lnTo>
                  <a:lnTo>
                    <a:pt x="86" y="206"/>
                  </a:lnTo>
                  <a:lnTo>
                    <a:pt x="84" y="208"/>
                  </a:lnTo>
                  <a:lnTo>
                    <a:pt x="82" y="210"/>
                  </a:lnTo>
                  <a:lnTo>
                    <a:pt x="82" y="210"/>
                  </a:lnTo>
                  <a:lnTo>
                    <a:pt x="76" y="208"/>
                  </a:lnTo>
                  <a:lnTo>
                    <a:pt x="76" y="208"/>
                  </a:lnTo>
                  <a:lnTo>
                    <a:pt x="72" y="208"/>
                  </a:lnTo>
                  <a:lnTo>
                    <a:pt x="72" y="208"/>
                  </a:lnTo>
                  <a:lnTo>
                    <a:pt x="62" y="210"/>
                  </a:lnTo>
                  <a:lnTo>
                    <a:pt x="62" y="210"/>
                  </a:lnTo>
                  <a:lnTo>
                    <a:pt x="60" y="212"/>
                  </a:lnTo>
                  <a:lnTo>
                    <a:pt x="58" y="214"/>
                  </a:lnTo>
                  <a:lnTo>
                    <a:pt x="58" y="214"/>
                  </a:lnTo>
                  <a:lnTo>
                    <a:pt x="58" y="214"/>
                  </a:lnTo>
                  <a:lnTo>
                    <a:pt x="56" y="214"/>
                  </a:lnTo>
                  <a:lnTo>
                    <a:pt x="56" y="214"/>
                  </a:lnTo>
                  <a:lnTo>
                    <a:pt x="52" y="212"/>
                  </a:lnTo>
                  <a:lnTo>
                    <a:pt x="48" y="212"/>
                  </a:lnTo>
                  <a:lnTo>
                    <a:pt x="48" y="212"/>
                  </a:lnTo>
                  <a:lnTo>
                    <a:pt x="42" y="210"/>
                  </a:lnTo>
                  <a:lnTo>
                    <a:pt x="42" y="210"/>
                  </a:lnTo>
                  <a:lnTo>
                    <a:pt x="40" y="210"/>
                  </a:lnTo>
                  <a:lnTo>
                    <a:pt x="36" y="214"/>
                  </a:lnTo>
                  <a:lnTo>
                    <a:pt x="36" y="214"/>
                  </a:lnTo>
                  <a:lnTo>
                    <a:pt x="30" y="220"/>
                  </a:lnTo>
                  <a:lnTo>
                    <a:pt x="26" y="226"/>
                  </a:lnTo>
                  <a:lnTo>
                    <a:pt x="26" y="226"/>
                  </a:lnTo>
                  <a:lnTo>
                    <a:pt x="16" y="236"/>
                  </a:lnTo>
                  <a:lnTo>
                    <a:pt x="12" y="244"/>
                  </a:lnTo>
                  <a:lnTo>
                    <a:pt x="12" y="246"/>
                  </a:lnTo>
                  <a:lnTo>
                    <a:pt x="14" y="250"/>
                  </a:lnTo>
                  <a:lnTo>
                    <a:pt x="14" y="250"/>
                  </a:lnTo>
                  <a:lnTo>
                    <a:pt x="18" y="252"/>
                  </a:lnTo>
                  <a:lnTo>
                    <a:pt x="20" y="252"/>
                  </a:lnTo>
                  <a:lnTo>
                    <a:pt x="24" y="254"/>
                  </a:lnTo>
                  <a:lnTo>
                    <a:pt x="26" y="258"/>
                  </a:lnTo>
                  <a:lnTo>
                    <a:pt x="26" y="258"/>
                  </a:lnTo>
                  <a:lnTo>
                    <a:pt x="30" y="274"/>
                  </a:lnTo>
                  <a:lnTo>
                    <a:pt x="30" y="274"/>
                  </a:lnTo>
                  <a:lnTo>
                    <a:pt x="40" y="280"/>
                  </a:lnTo>
                  <a:lnTo>
                    <a:pt x="46" y="284"/>
                  </a:lnTo>
                  <a:lnTo>
                    <a:pt x="50" y="286"/>
                  </a:lnTo>
                  <a:lnTo>
                    <a:pt x="50" y="286"/>
                  </a:lnTo>
                  <a:lnTo>
                    <a:pt x="50" y="286"/>
                  </a:lnTo>
                  <a:lnTo>
                    <a:pt x="50" y="286"/>
                  </a:lnTo>
                  <a:lnTo>
                    <a:pt x="54" y="284"/>
                  </a:lnTo>
                  <a:lnTo>
                    <a:pt x="56" y="280"/>
                  </a:lnTo>
                  <a:lnTo>
                    <a:pt x="60" y="274"/>
                  </a:lnTo>
                  <a:lnTo>
                    <a:pt x="62" y="272"/>
                  </a:lnTo>
                  <a:lnTo>
                    <a:pt x="62" y="272"/>
                  </a:lnTo>
                  <a:lnTo>
                    <a:pt x="64" y="274"/>
                  </a:lnTo>
                  <a:lnTo>
                    <a:pt x="66" y="278"/>
                  </a:lnTo>
                  <a:lnTo>
                    <a:pt x="68" y="288"/>
                  </a:lnTo>
                  <a:lnTo>
                    <a:pt x="72" y="298"/>
                  </a:lnTo>
                  <a:lnTo>
                    <a:pt x="74" y="302"/>
                  </a:lnTo>
                  <a:lnTo>
                    <a:pt x="76" y="302"/>
                  </a:lnTo>
                  <a:lnTo>
                    <a:pt x="76" y="302"/>
                  </a:lnTo>
                  <a:lnTo>
                    <a:pt x="78" y="300"/>
                  </a:lnTo>
                  <a:lnTo>
                    <a:pt x="84" y="294"/>
                  </a:lnTo>
                  <a:lnTo>
                    <a:pt x="84" y="294"/>
                  </a:lnTo>
                  <a:lnTo>
                    <a:pt x="88" y="298"/>
                  </a:lnTo>
                  <a:lnTo>
                    <a:pt x="94" y="300"/>
                  </a:lnTo>
                  <a:lnTo>
                    <a:pt x="94" y="300"/>
                  </a:lnTo>
                  <a:lnTo>
                    <a:pt x="106" y="298"/>
                  </a:lnTo>
                  <a:lnTo>
                    <a:pt x="106" y="298"/>
                  </a:lnTo>
                  <a:lnTo>
                    <a:pt x="116" y="296"/>
                  </a:lnTo>
                  <a:lnTo>
                    <a:pt x="116" y="296"/>
                  </a:lnTo>
                  <a:lnTo>
                    <a:pt x="120" y="296"/>
                  </a:lnTo>
                  <a:lnTo>
                    <a:pt x="124" y="300"/>
                  </a:lnTo>
                  <a:lnTo>
                    <a:pt x="124" y="300"/>
                  </a:lnTo>
                  <a:lnTo>
                    <a:pt x="126" y="306"/>
                  </a:lnTo>
                  <a:lnTo>
                    <a:pt x="124" y="310"/>
                  </a:lnTo>
                  <a:lnTo>
                    <a:pt x="118" y="318"/>
                  </a:lnTo>
                  <a:lnTo>
                    <a:pt x="118" y="318"/>
                  </a:lnTo>
                  <a:lnTo>
                    <a:pt x="112" y="326"/>
                  </a:lnTo>
                  <a:lnTo>
                    <a:pt x="108" y="336"/>
                  </a:lnTo>
                  <a:lnTo>
                    <a:pt x="108" y="336"/>
                  </a:lnTo>
                  <a:lnTo>
                    <a:pt x="96" y="344"/>
                  </a:lnTo>
                  <a:lnTo>
                    <a:pt x="84" y="350"/>
                  </a:lnTo>
                  <a:lnTo>
                    <a:pt x="72" y="356"/>
                  </a:lnTo>
                  <a:lnTo>
                    <a:pt x="60" y="364"/>
                  </a:lnTo>
                  <a:lnTo>
                    <a:pt x="60" y="364"/>
                  </a:lnTo>
                  <a:lnTo>
                    <a:pt x="50" y="368"/>
                  </a:lnTo>
                  <a:lnTo>
                    <a:pt x="38" y="372"/>
                  </a:lnTo>
                  <a:lnTo>
                    <a:pt x="26" y="378"/>
                  </a:lnTo>
                  <a:lnTo>
                    <a:pt x="22" y="382"/>
                  </a:lnTo>
                  <a:lnTo>
                    <a:pt x="20" y="386"/>
                  </a:lnTo>
                  <a:lnTo>
                    <a:pt x="20" y="386"/>
                  </a:lnTo>
                  <a:lnTo>
                    <a:pt x="24" y="386"/>
                  </a:lnTo>
                  <a:lnTo>
                    <a:pt x="24" y="386"/>
                  </a:lnTo>
                  <a:lnTo>
                    <a:pt x="40" y="384"/>
                  </a:lnTo>
                  <a:lnTo>
                    <a:pt x="54" y="380"/>
                  </a:lnTo>
                  <a:lnTo>
                    <a:pt x="54" y="380"/>
                  </a:lnTo>
                  <a:lnTo>
                    <a:pt x="68" y="370"/>
                  </a:lnTo>
                  <a:lnTo>
                    <a:pt x="82" y="362"/>
                  </a:lnTo>
                  <a:lnTo>
                    <a:pt x="82" y="362"/>
                  </a:lnTo>
                  <a:lnTo>
                    <a:pt x="86" y="358"/>
                  </a:lnTo>
                  <a:lnTo>
                    <a:pt x="90" y="356"/>
                  </a:lnTo>
                  <a:lnTo>
                    <a:pt x="90" y="356"/>
                  </a:lnTo>
                  <a:lnTo>
                    <a:pt x="96" y="354"/>
                  </a:lnTo>
                  <a:lnTo>
                    <a:pt x="104" y="352"/>
                  </a:lnTo>
                  <a:lnTo>
                    <a:pt x="104" y="352"/>
                  </a:lnTo>
                  <a:lnTo>
                    <a:pt x="114" y="348"/>
                  </a:lnTo>
                  <a:lnTo>
                    <a:pt x="124" y="340"/>
                  </a:lnTo>
                  <a:lnTo>
                    <a:pt x="124" y="340"/>
                  </a:lnTo>
                  <a:lnTo>
                    <a:pt x="138" y="334"/>
                  </a:lnTo>
                  <a:lnTo>
                    <a:pt x="144" y="330"/>
                  </a:lnTo>
                  <a:lnTo>
                    <a:pt x="150" y="326"/>
                  </a:lnTo>
                  <a:lnTo>
                    <a:pt x="150" y="326"/>
                  </a:lnTo>
                  <a:lnTo>
                    <a:pt x="152" y="322"/>
                  </a:lnTo>
                  <a:lnTo>
                    <a:pt x="156" y="316"/>
                  </a:lnTo>
                  <a:lnTo>
                    <a:pt x="156" y="316"/>
                  </a:lnTo>
                  <a:lnTo>
                    <a:pt x="160" y="314"/>
                  </a:lnTo>
                  <a:lnTo>
                    <a:pt x="166" y="310"/>
                  </a:lnTo>
                  <a:lnTo>
                    <a:pt x="170" y="306"/>
                  </a:lnTo>
                  <a:lnTo>
                    <a:pt x="172" y="300"/>
                  </a:lnTo>
                  <a:lnTo>
                    <a:pt x="172" y="300"/>
                  </a:lnTo>
                  <a:lnTo>
                    <a:pt x="168" y="298"/>
                  </a:lnTo>
                  <a:lnTo>
                    <a:pt x="162" y="298"/>
                  </a:lnTo>
                  <a:lnTo>
                    <a:pt x="162" y="298"/>
                  </a:lnTo>
                  <a:lnTo>
                    <a:pt x="166" y="292"/>
                  </a:lnTo>
                  <a:lnTo>
                    <a:pt x="170" y="290"/>
                  </a:lnTo>
                  <a:lnTo>
                    <a:pt x="178" y="282"/>
                  </a:lnTo>
                  <a:lnTo>
                    <a:pt x="178" y="282"/>
                  </a:lnTo>
                  <a:lnTo>
                    <a:pt x="188" y="270"/>
                  </a:lnTo>
                  <a:lnTo>
                    <a:pt x="192" y="266"/>
                  </a:lnTo>
                  <a:lnTo>
                    <a:pt x="198" y="262"/>
                  </a:lnTo>
                  <a:lnTo>
                    <a:pt x="198" y="262"/>
                  </a:lnTo>
                  <a:lnTo>
                    <a:pt x="206" y="260"/>
                  </a:lnTo>
                  <a:lnTo>
                    <a:pt x="206" y="260"/>
                  </a:lnTo>
                  <a:lnTo>
                    <a:pt x="208" y="260"/>
                  </a:lnTo>
                  <a:lnTo>
                    <a:pt x="208" y="264"/>
                  </a:lnTo>
                  <a:lnTo>
                    <a:pt x="208" y="264"/>
                  </a:lnTo>
                  <a:lnTo>
                    <a:pt x="204" y="268"/>
                  </a:lnTo>
                  <a:lnTo>
                    <a:pt x="202" y="268"/>
                  </a:lnTo>
                  <a:lnTo>
                    <a:pt x="198" y="270"/>
                  </a:lnTo>
                  <a:lnTo>
                    <a:pt x="196" y="272"/>
                  </a:lnTo>
                  <a:lnTo>
                    <a:pt x="196" y="272"/>
                  </a:lnTo>
                  <a:lnTo>
                    <a:pt x="196" y="276"/>
                  </a:lnTo>
                  <a:lnTo>
                    <a:pt x="196" y="280"/>
                  </a:lnTo>
                  <a:lnTo>
                    <a:pt x="196" y="280"/>
                  </a:lnTo>
                  <a:lnTo>
                    <a:pt x="194" y="284"/>
                  </a:lnTo>
                  <a:lnTo>
                    <a:pt x="192" y="288"/>
                  </a:lnTo>
                  <a:lnTo>
                    <a:pt x="192" y="288"/>
                  </a:lnTo>
                  <a:lnTo>
                    <a:pt x="190" y="292"/>
                  </a:lnTo>
                  <a:lnTo>
                    <a:pt x="190" y="296"/>
                  </a:lnTo>
                  <a:lnTo>
                    <a:pt x="192" y="298"/>
                  </a:lnTo>
                  <a:lnTo>
                    <a:pt x="196" y="300"/>
                  </a:lnTo>
                  <a:lnTo>
                    <a:pt x="196" y="300"/>
                  </a:lnTo>
                  <a:lnTo>
                    <a:pt x="198" y="300"/>
                  </a:lnTo>
                  <a:lnTo>
                    <a:pt x="198" y="300"/>
                  </a:lnTo>
                  <a:lnTo>
                    <a:pt x="202" y="298"/>
                  </a:lnTo>
                  <a:lnTo>
                    <a:pt x="206" y="296"/>
                  </a:lnTo>
                  <a:lnTo>
                    <a:pt x="212" y="290"/>
                  </a:lnTo>
                  <a:lnTo>
                    <a:pt x="212" y="290"/>
                  </a:lnTo>
                  <a:lnTo>
                    <a:pt x="218" y="286"/>
                  </a:lnTo>
                  <a:lnTo>
                    <a:pt x="224" y="284"/>
                  </a:lnTo>
                  <a:lnTo>
                    <a:pt x="224" y="284"/>
                  </a:lnTo>
                  <a:lnTo>
                    <a:pt x="226" y="282"/>
                  </a:lnTo>
                  <a:lnTo>
                    <a:pt x="226" y="282"/>
                  </a:lnTo>
                  <a:lnTo>
                    <a:pt x="230" y="284"/>
                  </a:lnTo>
                  <a:lnTo>
                    <a:pt x="230" y="284"/>
                  </a:lnTo>
                  <a:lnTo>
                    <a:pt x="232" y="284"/>
                  </a:lnTo>
                  <a:lnTo>
                    <a:pt x="232" y="284"/>
                  </a:lnTo>
                  <a:lnTo>
                    <a:pt x="234" y="284"/>
                  </a:lnTo>
                  <a:lnTo>
                    <a:pt x="238" y="282"/>
                  </a:lnTo>
                  <a:lnTo>
                    <a:pt x="238" y="282"/>
                  </a:lnTo>
                  <a:lnTo>
                    <a:pt x="238" y="278"/>
                  </a:lnTo>
                  <a:lnTo>
                    <a:pt x="238" y="274"/>
                  </a:lnTo>
                  <a:lnTo>
                    <a:pt x="236" y="270"/>
                  </a:lnTo>
                  <a:lnTo>
                    <a:pt x="236" y="266"/>
                  </a:lnTo>
                  <a:lnTo>
                    <a:pt x="236" y="266"/>
                  </a:lnTo>
                  <a:lnTo>
                    <a:pt x="240" y="262"/>
                  </a:lnTo>
                  <a:lnTo>
                    <a:pt x="244" y="262"/>
                  </a:lnTo>
                  <a:lnTo>
                    <a:pt x="244" y="262"/>
                  </a:lnTo>
                  <a:lnTo>
                    <a:pt x="250" y="262"/>
                  </a:lnTo>
                  <a:lnTo>
                    <a:pt x="250" y="262"/>
                  </a:lnTo>
                  <a:lnTo>
                    <a:pt x="258" y="266"/>
                  </a:lnTo>
                  <a:lnTo>
                    <a:pt x="264" y="270"/>
                  </a:lnTo>
                  <a:lnTo>
                    <a:pt x="264" y="270"/>
                  </a:lnTo>
                  <a:lnTo>
                    <a:pt x="270" y="276"/>
                  </a:lnTo>
                  <a:lnTo>
                    <a:pt x="278" y="280"/>
                  </a:lnTo>
                  <a:lnTo>
                    <a:pt x="278" y="280"/>
                  </a:lnTo>
                  <a:lnTo>
                    <a:pt x="290" y="280"/>
                  </a:lnTo>
                  <a:lnTo>
                    <a:pt x="302" y="282"/>
                  </a:lnTo>
                  <a:lnTo>
                    <a:pt x="302" y="282"/>
                  </a:lnTo>
                  <a:lnTo>
                    <a:pt x="312" y="286"/>
                  </a:lnTo>
                  <a:lnTo>
                    <a:pt x="322" y="288"/>
                  </a:lnTo>
                  <a:lnTo>
                    <a:pt x="322" y="288"/>
                  </a:lnTo>
                  <a:lnTo>
                    <a:pt x="334" y="290"/>
                  </a:lnTo>
                  <a:lnTo>
                    <a:pt x="338" y="290"/>
                  </a:lnTo>
                  <a:lnTo>
                    <a:pt x="344" y="294"/>
                  </a:lnTo>
                  <a:lnTo>
                    <a:pt x="344" y="294"/>
                  </a:lnTo>
                  <a:lnTo>
                    <a:pt x="360" y="308"/>
                  </a:lnTo>
                  <a:lnTo>
                    <a:pt x="360" y="308"/>
                  </a:lnTo>
                  <a:lnTo>
                    <a:pt x="370" y="312"/>
                  </a:lnTo>
                  <a:lnTo>
                    <a:pt x="376" y="316"/>
                  </a:lnTo>
                  <a:lnTo>
                    <a:pt x="380" y="318"/>
                  </a:lnTo>
                  <a:lnTo>
                    <a:pt x="380" y="318"/>
                  </a:lnTo>
                  <a:lnTo>
                    <a:pt x="386" y="326"/>
                  </a:lnTo>
                  <a:lnTo>
                    <a:pt x="390" y="338"/>
                  </a:lnTo>
                  <a:lnTo>
                    <a:pt x="396" y="348"/>
                  </a:lnTo>
                  <a:lnTo>
                    <a:pt x="400" y="350"/>
                  </a:lnTo>
                  <a:lnTo>
                    <a:pt x="404" y="352"/>
                  </a:lnTo>
                  <a:lnTo>
                    <a:pt x="404" y="352"/>
                  </a:lnTo>
                  <a:lnTo>
                    <a:pt x="408" y="348"/>
                  </a:lnTo>
                  <a:lnTo>
                    <a:pt x="408" y="342"/>
                  </a:lnTo>
                  <a:lnTo>
                    <a:pt x="404" y="338"/>
                  </a:lnTo>
                  <a:lnTo>
                    <a:pt x="400" y="332"/>
                  </a:lnTo>
                  <a:lnTo>
                    <a:pt x="392" y="322"/>
                  </a:lnTo>
                  <a:lnTo>
                    <a:pt x="390" y="318"/>
                  </a:lnTo>
                  <a:lnTo>
                    <a:pt x="390" y="312"/>
                  </a:lnTo>
                  <a:lnTo>
                    <a:pt x="390" y="312"/>
                  </a:lnTo>
                  <a:lnTo>
                    <a:pt x="392" y="314"/>
                  </a:lnTo>
                  <a:lnTo>
                    <a:pt x="396" y="316"/>
                  </a:lnTo>
                  <a:lnTo>
                    <a:pt x="400" y="322"/>
                  </a:lnTo>
                  <a:lnTo>
                    <a:pt x="400" y="322"/>
                  </a:lnTo>
                  <a:lnTo>
                    <a:pt x="408" y="330"/>
                  </a:lnTo>
                  <a:lnTo>
                    <a:pt x="416" y="340"/>
                  </a:lnTo>
                  <a:lnTo>
                    <a:pt x="416" y="340"/>
                  </a:lnTo>
                  <a:lnTo>
                    <a:pt x="420" y="346"/>
                  </a:lnTo>
                  <a:lnTo>
                    <a:pt x="428" y="352"/>
                  </a:lnTo>
                  <a:lnTo>
                    <a:pt x="436" y="358"/>
                  </a:lnTo>
                  <a:lnTo>
                    <a:pt x="440" y="364"/>
                  </a:lnTo>
                  <a:lnTo>
                    <a:pt x="440" y="364"/>
                  </a:lnTo>
                  <a:lnTo>
                    <a:pt x="444" y="370"/>
                  </a:lnTo>
                  <a:lnTo>
                    <a:pt x="446" y="374"/>
                  </a:lnTo>
                  <a:lnTo>
                    <a:pt x="448" y="380"/>
                  </a:lnTo>
                  <a:lnTo>
                    <a:pt x="452" y="386"/>
                  </a:lnTo>
                  <a:lnTo>
                    <a:pt x="452" y="386"/>
                  </a:lnTo>
                  <a:lnTo>
                    <a:pt x="472" y="404"/>
                  </a:lnTo>
                  <a:lnTo>
                    <a:pt x="472" y="404"/>
                  </a:lnTo>
                  <a:lnTo>
                    <a:pt x="474" y="406"/>
                  </a:lnTo>
                  <a:lnTo>
                    <a:pt x="474" y="406"/>
                  </a:lnTo>
                  <a:lnTo>
                    <a:pt x="476" y="410"/>
                  </a:lnTo>
                  <a:lnTo>
                    <a:pt x="478" y="414"/>
                  </a:lnTo>
                  <a:lnTo>
                    <a:pt x="478" y="414"/>
                  </a:lnTo>
                  <a:lnTo>
                    <a:pt x="484" y="420"/>
                  </a:lnTo>
                  <a:lnTo>
                    <a:pt x="486" y="422"/>
                  </a:lnTo>
                  <a:lnTo>
                    <a:pt x="488" y="426"/>
                  </a:lnTo>
                  <a:lnTo>
                    <a:pt x="488" y="426"/>
                  </a:lnTo>
                  <a:lnTo>
                    <a:pt x="490" y="434"/>
                  </a:lnTo>
                  <a:lnTo>
                    <a:pt x="490" y="440"/>
                  </a:lnTo>
                  <a:lnTo>
                    <a:pt x="490" y="440"/>
                  </a:lnTo>
                  <a:lnTo>
                    <a:pt x="494" y="446"/>
                  </a:lnTo>
                  <a:lnTo>
                    <a:pt x="500" y="450"/>
                  </a:lnTo>
                  <a:lnTo>
                    <a:pt x="500" y="450"/>
                  </a:lnTo>
                  <a:lnTo>
                    <a:pt x="504" y="456"/>
                  </a:lnTo>
                  <a:lnTo>
                    <a:pt x="506" y="460"/>
                  </a:lnTo>
                  <a:lnTo>
                    <a:pt x="510" y="462"/>
                  </a:lnTo>
                  <a:lnTo>
                    <a:pt x="510" y="462"/>
                  </a:lnTo>
                  <a:lnTo>
                    <a:pt x="526" y="468"/>
                  </a:lnTo>
                  <a:lnTo>
                    <a:pt x="532" y="472"/>
                  </a:lnTo>
                  <a:lnTo>
                    <a:pt x="540" y="476"/>
                  </a:lnTo>
                  <a:lnTo>
                    <a:pt x="540" y="476"/>
                  </a:lnTo>
                  <a:lnTo>
                    <a:pt x="548" y="488"/>
                  </a:lnTo>
                  <a:lnTo>
                    <a:pt x="550" y="496"/>
                  </a:lnTo>
                  <a:lnTo>
                    <a:pt x="550" y="500"/>
                  </a:lnTo>
                  <a:lnTo>
                    <a:pt x="548" y="500"/>
                  </a:lnTo>
                  <a:lnTo>
                    <a:pt x="548" y="500"/>
                  </a:lnTo>
                  <a:lnTo>
                    <a:pt x="548" y="500"/>
                  </a:lnTo>
                  <a:lnTo>
                    <a:pt x="548" y="500"/>
                  </a:lnTo>
                  <a:lnTo>
                    <a:pt x="544" y="500"/>
                  </a:lnTo>
                  <a:lnTo>
                    <a:pt x="540" y="496"/>
                  </a:lnTo>
                  <a:lnTo>
                    <a:pt x="536" y="490"/>
                  </a:lnTo>
                  <a:lnTo>
                    <a:pt x="536" y="490"/>
                  </a:lnTo>
                  <a:lnTo>
                    <a:pt x="532" y="482"/>
                  </a:lnTo>
                  <a:lnTo>
                    <a:pt x="528" y="480"/>
                  </a:lnTo>
                  <a:lnTo>
                    <a:pt x="524" y="478"/>
                  </a:lnTo>
                  <a:lnTo>
                    <a:pt x="524" y="478"/>
                  </a:lnTo>
                  <a:lnTo>
                    <a:pt x="518" y="476"/>
                  </a:lnTo>
                  <a:lnTo>
                    <a:pt x="510" y="474"/>
                  </a:lnTo>
                  <a:lnTo>
                    <a:pt x="510" y="474"/>
                  </a:lnTo>
                  <a:lnTo>
                    <a:pt x="498" y="464"/>
                  </a:lnTo>
                  <a:lnTo>
                    <a:pt x="498" y="464"/>
                  </a:lnTo>
                  <a:lnTo>
                    <a:pt x="490" y="460"/>
                  </a:lnTo>
                  <a:lnTo>
                    <a:pt x="480" y="456"/>
                  </a:lnTo>
                  <a:lnTo>
                    <a:pt x="480" y="456"/>
                  </a:lnTo>
                  <a:lnTo>
                    <a:pt x="476" y="458"/>
                  </a:lnTo>
                  <a:lnTo>
                    <a:pt x="476" y="458"/>
                  </a:lnTo>
                  <a:lnTo>
                    <a:pt x="476" y="460"/>
                  </a:lnTo>
                  <a:lnTo>
                    <a:pt x="476" y="462"/>
                  </a:lnTo>
                  <a:lnTo>
                    <a:pt x="478" y="466"/>
                  </a:lnTo>
                  <a:lnTo>
                    <a:pt x="480" y="472"/>
                  </a:lnTo>
                  <a:lnTo>
                    <a:pt x="484" y="474"/>
                  </a:lnTo>
                  <a:lnTo>
                    <a:pt x="484" y="474"/>
                  </a:lnTo>
                  <a:lnTo>
                    <a:pt x="492" y="478"/>
                  </a:lnTo>
                  <a:lnTo>
                    <a:pt x="498" y="480"/>
                  </a:lnTo>
                  <a:lnTo>
                    <a:pt x="498" y="480"/>
                  </a:lnTo>
                  <a:lnTo>
                    <a:pt x="508" y="486"/>
                  </a:lnTo>
                  <a:lnTo>
                    <a:pt x="508" y="486"/>
                  </a:lnTo>
                  <a:lnTo>
                    <a:pt x="526" y="500"/>
                  </a:lnTo>
                  <a:lnTo>
                    <a:pt x="526" y="500"/>
                  </a:lnTo>
                  <a:lnTo>
                    <a:pt x="532" y="508"/>
                  </a:lnTo>
                  <a:lnTo>
                    <a:pt x="538" y="516"/>
                  </a:lnTo>
                  <a:lnTo>
                    <a:pt x="544" y="526"/>
                  </a:lnTo>
                  <a:lnTo>
                    <a:pt x="544" y="532"/>
                  </a:lnTo>
                  <a:lnTo>
                    <a:pt x="544" y="536"/>
                  </a:lnTo>
                  <a:lnTo>
                    <a:pt x="544" y="536"/>
                  </a:lnTo>
                  <a:lnTo>
                    <a:pt x="542" y="546"/>
                  </a:lnTo>
                  <a:lnTo>
                    <a:pt x="540" y="550"/>
                  </a:lnTo>
                  <a:lnTo>
                    <a:pt x="542" y="556"/>
                  </a:lnTo>
                  <a:lnTo>
                    <a:pt x="542" y="556"/>
                  </a:lnTo>
                  <a:lnTo>
                    <a:pt x="540" y="568"/>
                  </a:lnTo>
                  <a:lnTo>
                    <a:pt x="538" y="580"/>
                  </a:lnTo>
                  <a:lnTo>
                    <a:pt x="538" y="580"/>
                  </a:lnTo>
                  <a:lnTo>
                    <a:pt x="536" y="600"/>
                  </a:lnTo>
                  <a:lnTo>
                    <a:pt x="534" y="622"/>
                  </a:lnTo>
                  <a:lnTo>
                    <a:pt x="534" y="622"/>
                  </a:lnTo>
                  <a:lnTo>
                    <a:pt x="534" y="642"/>
                  </a:lnTo>
                  <a:lnTo>
                    <a:pt x="536" y="652"/>
                  </a:lnTo>
                  <a:lnTo>
                    <a:pt x="538" y="662"/>
                  </a:lnTo>
                  <a:lnTo>
                    <a:pt x="538" y="662"/>
                  </a:lnTo>
                  <a:lnTo>
                    <a:pt x="540" y="670"/>
                  </a:lnTo>
                  <a:lnTo>
                    <a:pt x="546" y="676"/>
                  </a:lnTo>
                  <a:lnTo>
                    <a:pt x="556" y="690"/>
                  </a:lnTo>
                  <a:lnTo>
                    <a:pt x="556" y="690"/>
                  </a:lnTo>
                  <a:lnTo>
                    <a:pt x="560" y="698"/>
                  </a:lnTo>
                  <a:lnTo>
                    <a:pt x="564" y="708"/>
                  </a:lnTo>
                  <a:lnTo>
                    <a:pt x="564" y="708"/>
                  </a:lnTo>
                  <a:lnTo>
                    <a:pt x="568" y="716"/>
                  </a:lnTo>
                  <a:lnTo>
                    <a:pt x="574" y="726"/>
                  </a:lnTo>
                  <a:lnTo>
                    <a:pt x="580" y="736"/>
                  </a:lnTo>
                  <a:lnTo>
                    <a:pt x="588" y="742"/>
                  </a:lnTo>
                  <a:lnTo>
                    <a:pt x="588" y="742"/>
                  </a:lnTo>
                  <a:lnTo>
                    <a:pt x="598" y="746"/>
                  </a:lnTo>
                  <a:lnTo>
                    <a:pt x="606" y="748"/>
                  </a:lnTo>
                  <a:lnTo>
                    <a:pt x="606" y="748"/>
                  </a:lnTo>
                  <a:lnTo>
                    <a:pt x="614" y="754"/>
                  </a:lnTo>
                  <a:lnTo>
                    <a:pt x="618" y="762"/>
                  </a:lnTo>
                  <a:lnTo>
                    <a:pt x="618" y="762"/>
                  </a:lnTo>
                  <a:lnTo>
                    <a:pt x="626" y="776"/>
                  </a:lnTo>
                  <a:lnTo>
                    <a:pt x="634" y="792"/>
                  </a:lnTo>
                  <a:lnTo>
                    <a:pt x="634" y="792"/>
                  </a:lnTo>
                  <a:lnTo>
                    <a:pt x="642" y="800"/>
                  </a:lnTo>
                  <a:lnTo>
                    <a:pt x="642" y="800"/>
                  </a:lnTo>
                  <a:lnTo>
                    <a:pt x="646" y="806"/>
                  </a:lnTo>
                  <a:lnTo>
                    <a:pt x="648" y="810"/>
                  </a:lnTo>
                  <a:lnTo>
                    <a:pt x="648" y="810"/>
                  </a:lnTo>
                  <a:lnTo>
                    <a:pt x="650" y="818"/>
                  </a:lnTo>
                  <a:lnTo>
                    <a:pt x="656" y="824"/>
                  </a:lnTo>
                  <a:lnTo>
                    <a:pt x="656" y="824"/>
                  </a:lnTo>
                  <a:lnTo>
                    <a:pt x="662" y="828"/>
                  </a:lnTo>
                  <a:lnTo>
                    <a:pt x="666" y="836"/>
                  </a:lnTo>
                  <a:lnTo>
                    <a:pt x="666" y="836"/>
                  </a:lnTo>
                  <a:lnTo>
                    <a:pt x="668" y="842"/>
                  </a:lnTo>
                  <a:lnTo>
                    <a:pt x="668" y="842"/>
                  </a:lnTo>
                  <a:lnTo>
                    <a:pt x="666" y="846"/>
                  </a:lnTo>
                  <a:lnTo>
                    <a:pt x="666" y="852"/>
                  </a:lnTo>
                  <a:lnTo>
                    <a:pt x="666" y="852"/>
                  </a:lnTo>
                  <a:lnTo>
                    <a:pt x="672" y="856"/>
                  </a:lnTo>
                  <a:lnTo>
                    <a:pt x="678" y="860"/>
                  </a:lnTo>
                  <a:lnTo>
                    <a:pt x="678" y="860"/>
                  </a:lnTo>
                  <a:lnTo>
                    <a:pt x="686" y="876"/>
                  </a:lnTo>
                  <a:lnTo>
                    <a:pt x="686" y="876"/>
                  </a:lnTo>
                  <a:lnTo>
                    <a:pt x="700" y="894"/>
                  </a:lnTo>
                  <a:lnTo>
                    <a:pt x="700" y="894"/>
                  </a:lnTo>
                  <a:lnTo>
                    <a:pt x="702" y="902"/>
                  </a:lnTo>
                  <a:lnTo>
                    <a:pt x="704" y="906"/>
                  </a:lnTo>
                  <a:lnTo>
                    <a:pt x="706" y="910"/>
                  </a:lnTo>
                  <a:lnTo>
                    <a:pt x="706" y="910"/>
                  </a:lnTo>
                  <a:lnTo>
                    <a:pt x="712" y="914"/>
                  </a:lnTo>
                  <a:lnTo>
                    <a:pt x="716" y="916"/>
                  </a:lnTo>
                  <a:lnTo>
                    <a:pt x="716" y="916"/>
                  </a:lnTo>
                  <a:lnTo>
                    <a:pt x="720" y="916"/>
                  </a:lnTo>
                  <a:lnTo>
                    <a:pt x="722" y="912"/>
                  </a:lnTo>
                  <a:lnTo>
                    <a:pt x="722" y="908"/>
                  </a:lnTo>
                  <a:lnTo>
                    <a:pt x="718" y="904"/>
                  </a:lnTo>
                  <a:lnTo>
                    <a:pt x="718" y="904"/>
                  </a:lnTo>
                  <a:lnTo>
                    <a:pt x="714" y="900"/>
                  </a:lnTo>
                  <a:lnTo>
                    <a:pt x="710" y="896"/>
                  </a:lnTo>
                  <a:lnTo>
                    <a:pt x="710" y="896"/>
                  </a:lnTo>
                  <a:lnTo>
                    <a:pt x="708" y="886"/>
                  </a:lnTo>
                  <a:lnTo>
                    <a:pt x="708" y="886"/>
                  </a:lnTo>
                  <a:lnTo>
                    <a:pt x="700" y="870"/>
                  </a:lnTo>
                  <a:lnTo>
                    <a:pt x="696" y="862"/>
                  </a:lnTo>
                  <a:lnTo>
                    <a:pt x="690" y="856"/>
                  </a:lnTo>
                  <a:lnTo>
                    <a:pt x="690" y="856"/>
                  </a:lnTo>
                  <a:lnTo>
                    <a:pt x="688" y="850"/>
                  </a:lnTo>
                  <a:lnTo>
                    <a:pt x="686" y="844"/>
                  </a:lnTo>
                  <a:lnTo>
                    <a:pt x="686" y="844"/>
                  </a:lnTo>
                  <a:lnTo>
                    <a:pt x="684" y="838"/>
                  </a:lnTo>
                  <a:lnTo>
                    <a:pt x="680" y="832"/>
                  </a:lnTo>
                  <a:lnTo>
                    <a:pt x="680" y="832"/>
                  </a:lnTo>
                  <a:lnTo>
                    <a:pt x="670" y="818"/>
                  </a:lnTo>
                  <a:lnTo>
                    <a:pt x="670" y="818"/>
                  </a:lnTo>
                  <a:lnTo>
                    <a:pt x="664" y="810"/>
                  </a:lnTo>
                  <a:lnTo>
                    <a:pt x="662" y="800"/>
                  </a:lnTo>
                  <a:lnTo>
                    <a:pt x="662" y="790"/>
                  </a:lnTo>
                  <a:lnTo>
                    <a:pt x="662" y="780"/>
                  </a:lnTo>
                  <a:lnTo>
                    <a:pt x="662" y="780"/>
                  </a:lnTo>
                  <a:lnTo>
                    <a:pt x="662" y="780"/>
                  </a:lnTo>
                  <a:lnTo>
                    <a:pt x="662" y="780"/>
                  </a:lnTo>
                  <a:lnTo>
                    <a:pt x="664" y="780"/>
                  </a:lnTo>
                  <a:lnTo>
                    <a:pt x="664" y="780"/>
                  </a:lnTo>
                  <a:lnTo>
                    <a:pt x="668" y="784"/>
                  </a:lnTo>
                  <a:lnTo>
                    <a:pt x="668" y="788"/>
                  </a:lnTo>
                  <a:lnTo>
                    <a:pt x="672" y="796"/>
                  </a:lnTo>
                  <a:lnTo>
                    <a:pt x="672" y="796"/>
                  </a:lnTo>
                  <a:lnTo>
                    <a:pt x="676" y="802"/>
                  </a:lnTo>
                  <a:lnTo>
                    <a:pt x="682" y="808"/>
                  </a:lnTo>
                  <a:lnTo>
                    <a:pt x="682" y="808"/>
                  </a:lnTo>
                  <a:lnTo>
                    <a:pt x="686" y="814"/>
                  </a:lnTo>
                  <a:lnTo>
                    <a:pt x="688" y="822"/>
                  </a:lnTo>
                  <a:lnTo>
                    <a:pt x="692" y="830"/>
                  </a:lnTo>
                  <a:lnTo>
                    <a:pt x="696" y="838"/>
                  </a:lnTo>
                  <a:lnTo>
                    <a:pt x="696" y="838"/>
                  </a:lnTo>
                  <a:lnTo>
                    <a:pt x="702" y="844"/>
                  </a:lnTo>
                  <a:lnTo>
                    <a:pt x="708" y="848"/>
                  </a:lnTo>
                  <a:lnTo>
                    <a:pt x="714" y="852"/>
                  </a:lnTo>
                  <a:lnTo>
                    <a:pt x="720" y="858"/>
                  </a:lnTo>
                  <a:lnTo>
                    <a:pt x="720" y="858"/>
                  </a:lnTo>
                  <a:lnTo>
                    <a:pt x="724" y="866"/>
                  </a:lnTo>
                  <a:lnTo>
                    <a:pt x="726" y="876"/>
                  </a:lnTo>
                  <a:lnTo>
                    <a:pt x="726" y="876"/>
                  </a:lnTo>
                  <a:lnTo>
                    <a:pt x="730" y="884"/>
                  </a:lnTo>
                  <a:lnTo>
                    <a:pt x="738" y="892"/>
                  </a:lnTo>
                  <a:lnTo>
                    <a:pt x="738" y="892"/>
                  </a:lnTo>
                  <a:lnTo>
                    <a:pt x="750" y="904"/>
                  </a:lnTo>
                  <a:lnTo>
                    <a:pt x="762" y="918"/>
                  </a:lnTo>
                  <a:lnTo>
                    <a:pt x="762" y="918"/>
                  </a:lnTo>
                  <a:lnTo>
                    <a:pt x="772" y="930"/>
                  </a:lnTo>
                  <a:lnTo>
                    <a:pt x="776" y="936"/>
                  </a:lnTo>
                  <a:lnTo>
                    <a:pt x="776" y="944"/>
                  </a:lnTo>
                  <a:lnTo>
                    <a:pt x="776" y="944"/>
                  </a:lnTo>
                  <a:lnTo>
                    <a:pt x="778" y="960"/>
                  </a:lnTo>
                  <a:lnTo>
                    <a:pt x="778" y="968"/>
                  </a:lnTo>
                  <a:lnTo>
                    <a:pt x="782" y="978"/>
                  </a:lnTo>
                  <a:lnTo>
                    <a:pt x="782" y="978"/>
                  </a:lnTo>
                  <a:lnTo>
                    <a:pt x="788" y="988"/>
                  </a:lnTo>
                  <a:lnTo>
                    <a:pt x="794" y="994"/>
                  </a:lnTo>
                  <a:lnTo>
                    <a:pt x="802" y="1000"/>
                  </a:lnTo>
                  <a:lnTo>
                    <a:pt x="812" y="1004"/>
                  </a:lnTo>
                  <a:lnTo>
                    <a:pt x="812" y="1004"/>
                  </a:lnTo>
                  <a:lnTo>
                    <a:pt x="836" y="1014"/>
                  </a:lnTo>
                  <a:lnTo>
                    <a:pt x="858" y="1024"/>
                  </a:lnTo>
                  <a:lnTo>
                    <a:pt x="858" y="1024"/>
                  </a:lnTo>
                  <a:lnTo>
                    <a:pt x="876" y="1036"/>
                  </a:lnTo>
                  <a:lnTo>
                    <a:pt x="886" y="1040"/>
                  </a:lnTo>
                  <a:lnTo>
                    <a:pt x="896" y="1042"/>
                  </a:lnTo>
                  <a:lnTo>
                    <a:pt x="896" y="1042"/>
                  </a:lnTo>
                  <a:lnTo>
                    <a:pt x="898" y="1042"/>
                  </a:lnTo>
                  <a:lnTo>
                    <a:pt x="898" y="1042"/>
                  </a:lnTo>
                  <a:lnTo>
                    <a:pt x="904" y="1040"/>
                  </a:lnTo>
                  <a:lnTo>
                    <a:pt x="910" y="1036"/>
                  </a:lnTo>
                  <a:lnTo>
                    <a:pt x="914" y="1032"/>
                  </a:lnTo>
                  <a:lnTo>
                    <a:pt x="918" y="1032"/>
                  </a:lnTo>
                  <a:lnTo>
                    <a:pt x="918" y="1032"/>
                  </a:lnTo>
                  <a:lnTo>
                    <a:pt x="926" y="1034"/>
                  </a:lnTo>
                  <a:lnTo>
                    <a:pt x="926" y="1034"/>
                  </a:lnTo>
                  <a:lnTo>
                    <a:pt x="932" y="1040"/>
                  </a:lnTo>
                  <a:lnTo>
                    <a:pt x="936" y="1046"/>
                  </a:lnTo>
                  <a:lnTo>
                    <a:pt x="936" y="1046"/>
                  </a:lnTo>
                  <a:lnTo>
                    <a:pt x="942" y="1054"/>
                  </a:lnTo>
                  <a:lnTo>
                    <a:pt x="950" y="1058"/>
                  </a:lnTo>
                  <a:lnTo>
                    <a:pt x="950" y="1058"/>
                  </a:lnTo>
                  <a:lnTo>
                    <a:pt x="960" y="1064"/>
                  </a:lnTo>
                  <a:lnTo>
                    <a:pt x="970" y="1072"/>
                  </a:lnTo>
                  <a:lnTo>
                    <a:pt x="978" y="1078"/>
                  </a:lnTo>
                  <a:lnTo>
                    <a:pt x="984" y="1080"/>
                  </a:lnTo>
                  <a:lnTo>
                    <a:pt x="990" y="1082"/>
                  </a:lnTo>
                  <a:lnTo>
                    <a:pt x="990" y="1082"/>
                  </a:lnTo>
                  <a:lnTo>
                    <a:pt x="1000" y="1082"/>
                  </a:lnTo>
                  <a:lnTo>
                    <a:pt x="1004" y="1084"/>
                  </a:lnTo>
                  <a:lnTo>
                    <a:pt x="1010" y="1086"/>
                  </a:lnTo>
                  <a:lnTo>
                    <a:pt x="1010" y="1086"/>
                  </a:lnTo>
                  <a:lnTo>
                    <a:pt x="1022" y="1100"/>
                  </a:lnTo>
                  <a:lnTo>
                    <a:pt x="1030" y="1108"/>
                  </a:lnTo>
                  <a:lnTo>
                    <a:pt x="1034" y="1114"/>
                  </a:lnTo>
                  <a:lnTo>
                    <a:pt x="1034" y="1114"/>
                  </a:lnTo>
                  <a:lnTo>
                    <a:pt x="1040" y="1128"/>
                  </a:lnTo>
                  <a:lnTo>
                    <a:pt x="1052" y="1138"/>
                  </a:lnTo>
                  <a:lnTo>
                    <a:pt x="1052" y="1138"/>
                  </a:lnTo>
                  <a:lnTo>
                    <a:pt x="1066" y="1146"/>
                  </a:lnTo>
                  <a:lnTo>
                    <a:pt x="1078" y="1156"/>
                  </a:lnTo>
                  <a:lnTo>
                    <a:pt x="1078" y="1156"/>
                  </a:lnTo>
                  <a:lnTo>
                    <a:pt x="1088" y="1168"/>
                  </a:lnTo>
                  <a:lnTo>
                    <a:pt x="1094" y="1174"/>
                  </a:lnTo>
                  <a:lnTo>
                    <a:pt x="1102" y="1176"/>
                  </a:lnTo>
                  <a:lnTo>
                    <a:pt x="1102" y="1176"/>
                  </a:lnTo>
                  <a:lnTo>
                    <a:pt x="1102" y="1176"/>
                  </a:lnTo>
                  <a:lnTo>
                    <a:pt x="1102" y="1172"/>
                  </a:lnTo>
                  <a:lnTo>
                    <a:pt x="1106" y="1166"/>
                  </a:lnTo>
                  <a:lnTo>
                    <a:pt x="1112" y="1160"/>
                  </a:lnTo>
                  <a:lnTo>
                    <a:pt x="1114" y="1156"/>
                  </a:lnTo>
                  <a:lnTo>
                    <a:pt x="1114" y="1156"/>
                  </a:lnTo>
                  <a:lnTo>
                    <a:pt x="1116" y="1150"/>
                  </a:lnTo>
                  <a:lnTo>
                    <a:pt x="1120" y="1148"/>
                  </a:lnTo>
                  <a:lnTo>
                    <a:pt x="1120" y="1148"/>
                  </a:lnTo>
                  <a:lnTo>
                    <a:pt x="1118" y="1146"/>
                  </a:lnTo>
                  <a:lnTo>
                    <a:pt x="1116" y="1144"/>
                  </a:lnTo>
                  <a:lnTo>
                    <a:pt x="1116" y="1144"/>
                  </a:lnTo>
                  <a:lnTo>
                    <a:pt x="1116" y="1142"/>
                  </a:lnTo>
                  <a:lnTo>
                    <a:pt x="1116" y="1142"/>
                  </a:lnTo>
                  <a:lnTo>
                    <a:pt x="1116" y="1142"/>
                  </a:lnTo>
                  <a:lnTo>
                    <a:pt x="1116" y="1138"/>
                  </a:lnTo>
                  <a:lnTo>
                    <a:pt x="1118" y="1136"/>
                  </a:lnTo>
                  <a:lnTo>
                    <a:pt x="1124" y="1132"/>
                  </a:lnTo>
                  <a:lnTo>
                    <a:pt x="1124" y="1132"/>
                  </a:lnTo>
                  <a:lnTo>
                    <a:pt x="1124" y="1132"/>
                  </a:lnTo>
                  <a:lnTo>
                    <a:pt x="1120" y="1130"/>
                  </a:lnTo>
                  <a:lnTo>
                    <a:pt x="1120" y="1130"/>
                  </a:lnTo>
                  <a:lnTo>
                    <a:pt x="1120" y="1130"/>
                  </a:lnTo>
                  <a:lnTo>
                    <a:pt x="1120" y="1130"/>
                  </a:lnTo>
                  <a:lnTo>
                    <a:pt x="1116" y="1132"/>
                  </a:lnTo>
                  <a:lnTo>
                    <a:pt x="1112" y="1136"/>
                  </a:lnTo>
                  <a:lnTo>
                    <a:pt x="1108" y="1142"/>
                  </a:lnTo>
                  <a:lnTo>
                    <a:pt x="1104" y="1144"/>
                  </a:lnTo>
                  <a:lnTo>
                    <a:pt x="1104" y="1144"/>
                  </a:lnTo>
                  <a:lnTo>
                    <a:pt x="1098" y="1146"/>
                  </a:lnTo>
                  <a:lnTo>
                    <a:pt x="1098" y="1146"/>
                  </a:lnTo>
                  <a:lnTo>
                    <a:pt x="1094" y="1144"/>
                  </a:lnTo>
                  <a:lnTo>
                    <a:pt x="1090" y="1144"/>
                  </a:lnTo>
                  <a:lnTo>
                    <a:pt x="1084" y="1138"/>
                  </a:lnTo>
                  <a:lnTo>
                    <a:pt x="1078" y="1130"/>
                  </a:lnTo>
                  <a:lnTo>
                    <a:pt x="1076" y="1122"/>
                  </a:lnTo>
                  <a:lnTo>
                    <a:pt x="1076" y="1122"/>
                  </a:lnTo>
                  <a:lnTo>
                    <a:pt x="1068" y="1104"/>
                  </a:lnTo>
                  <a:lnTo>
                    <a:pt x="1062" y="1086"/>
                  </a:lnTo>
                  <a:lnTo>
                    <a:pt x="1062" y="1086"/>
                  </a:lnTo>
                  <a:lnTo>
                    <a:pt x="1062" y="1078"/>
                  </a:lnTo>
                  <a:lnTo>
                    <a:pt x="1064" y="1070"/>
                  </a:lnTo>
                  <a:lnTo>
                    <a:pt x="1066" y="1062"/>
                  </a:lnTo>
                  <a:lnTo>
                    <a:pt x="1068" y="1054"/>
                  </a:lnTo>
                  <a:lnTo>
                    <a:pt x="1068" y="1054"/>
                  </a:lnTo>
                  <a:lnTo>
                    <a:pt x="1066" y="1050"/>
                  </a:lnTo>
                  <a:lnTo>
                    <a:pt x="1064" y="1046"/>
                  </a:lnTo>
                  <a:lnTo>
                    <a:pt x="1056" y="1040"/>
                  </a:lnTo>
                  <a:lnTo>
                    <a:pt x="1046" y="1036"/>
                  </a:lnTo>
                  <a:lnTo>
                    <a:pt x="1036" y="1034"/>
                  </a:lnTo>
                  <a:lnTo>
                    <a:pt x="1036" y="1034"/>
                  </a:lnTo>
                  <a:lnTo>
                    <a:pt x="1036" y="1034"/>
                  </a:lnTo>
                  <a:lnTo>
                    <a:pt x="1036" y="1034"/>
                  </a:lnTo>
                  <a:lnTo>
                    <a:pt x="1026" y="1036"/>
                  </a:lnTo>
                  <a:lnTo>
                    <a:pt x="1026" y="1036"/>
                  </a:lnTo>
                  <a:lnTo>
                    <a:pt x="1016" y="1038"/>
                  </a:lnTo>
                  <a:lnTo>
                    <a:pt x="1016" y="1038"/>
                  </a:lnTo>
                  <a:lnTo>
                    <a:pt x="1008" y="1036"/>
                  </a:lnTo>
                  <a:lnTo>
                    <a:pt x="1004" y="1030"/>
                  </a:lnTo>
                  <a:lnTo>
                    <a:pt x="1004" y="1030"/>
                  </a:lnTo>
                  <a:lnTo>
                    <a:pt x="1000" y="1022"/>
                  </a:lnTo>
                  <a:lnTo>
                    <a:pt x="1000" y="1014"/>
                  </a:lnTo>
                  <a:lnTo>
                    <a:pt x="1006" y="998"/>
                  </a:lnTo>
                  <a:lnTo>
                    <a:pt x="1006" y="998"/>
                  </a:lnTo>
                  <a:lnTo>
                    <a:pt x="1010" y="982"/>
                  </a:lnTo>
                  <a:lnTo>
                    <a:pt x="1012" y="974"/>
                  </a:lnTo>
                  <a:lnTo>
                    <a:pt x="1016" y="966"/>
                  </a:lnTo>
                  <a:lnTo>
                    <a:pt x="1016" y="966"/>
                  </a:lnTo>
                  <a:lnTo>
                    <a:pt x="1020" y="960"/>
                  </a:lnTo>
                  <a:lnTo>
                    <a:pt x="1022" y="956"/>
                  </a:lnTo>
                  <a:lnTo>
                    <a:pt x="1020" y="952"/>
                  </a:lnTo>
                  <a:lnTo>
                    <a:pt x="1020" y="952"/>
                  </a:lnTo>
                  <a:lnTo>
                    <a:pt x="1014" y="946"/>
                  </a:lnTo>
                  <a:lnTo>
                    <a:pt x="1006" y="944"/>
                  </a:lnTo>
                  <a:lnTo>
                    <a:pt x="1006" y="944"/>
                  </a:lnTo>
                  <a:lnTo>
                    <a:pt x="1004" y="944"/>
                  </a:lnTo>
                  <a:lnTo>
                    <a:pt x="1004" y="944"/>
                  </a:lnTo>
                  <a:lnTo>
                    <a:pt x="1000" y="946"/>
                  </a:lnTo>
                  <a:lnTo>
                    <a:pt x="996" y="948"/>
                  </a:lnTo>
                  <a:lnTo>
                    <a:pt x="990" y="952"/>
                  </a:lnTo>
                  <a:lnTo>
                    <a:pt x="990" y="952"/>
                  </a:lnTo>
                  <a:lnTo>
                    <a:pt x="982" y="956"/>
                  </a:lnTo>
                  <a:lnTo>
                    <a:pt x="974" y="958"/>
                  </a:lnTo>
                  <a:lnTo>
                    <a:pt x="974" y="958"/>
                  </a:lnTo>
                  <a:lnTo>
                    <a:pt x="970" y="960"/>
                  </a:lnTo>
                  <a:lnTo>
                    <a:pt x="970" y="964"/>
                  </a:lnTo>
                  <a:lnTo>
                    <a:pt x="970" y="970"/>
                  </a:lnTo>
                  <a:lnTo>
                    <a:pt x="970" y="970"/>
                  </a:lnTo>
                  <a:lnTo>
                    <a:pt x="970" y="974"/>
                  </a:lnTo>
                  <a:lnTo>
                    <a:pt x="968" y="978"/>
                  </a:lnTo>
                  <a:lnTo>
                    <a:pt x="968" y="978"/>
                  </a:lnTo>
                  <a:lnTo>
                    <a:pt x="966" y="980"/>
                  </a:lnTo>
                  <a:lnTo>
                    <a:pt x="962" y="982"/>
                  </a:lnTo>
                  <a:lnTo>
                    <a:pt x="962" y="982"/>
                  </a:lnTo>
                  <a:lnTo>
                    <a:pt x="960" y="986"/>
                  </a:lnTo>
                  <a:lnTo>
                    <a:pt x="960" y="988"/>
                  </a:lnTo>
                  <a:lnTo>
                    <a:pt x="958" y="990"/>
                  </a:lnTo>
                  <a:lnTo>
                    <a:pt x="954" y="992"/>
                  </a:lnTo>
                  <a:lnTo>
                    <a:pt x="954" y="992"/>
                  </a:lnTo>
                  <a:lnTo>
                    <a:pt x="946" y="996"/>
                  </a:lnTo>
                  <a:lnTo>
                    <a:pt x="938" y="996"/>
                  </a:lnTo>
                  <a:lnTo>
                    <a:pt x="938" y="996"/>
                  </a:lnTo>
                  <a:lnTo>
                    <a:pt x="936" y="996"/>
                  </a:lnTo>
                  <a:lnTo>
                    <a:pt x="936" y="996"/>
                  </a:lnTo>
                  <a:lnTo>
                    <a:pt x="928" y="996"/>
                  </a:lnTo>
                  <a:lnTo>
                    <a:pt x="920" y="994"/>
                  </a:lnTo>
                  <a:lnTo>
                    <a:pt x="910" y="990"/>
                  </a:lnTo>
                  <a:lnTo>
                    <a:pt x="904" y="986"/>
                  </a:lnTo>
                  <a:lnTo>
                    <a:pt x="904" y="986"/>
                  </a:lnTo>
                  <a:lnTo>
                    <a:pt x="900" y="982"/>
                  </a:lnTo>
                  <a:lnTo>
                    <a:pt x="898" y="978"/>
                  </a:lnTo>
                  <a:lnTo>
                    <a:pt x="896" y="970"/>
                  </a:lnTo>
                  <a:lnTo>
                    <a:pt x="896" y="970"/>
                  </a:lnTo>
                  <a:lnTo>
                    <a:pt x="890" y="966"/>
                  </a:lnTo>
                  <a:lnTo>
                    <a:pt x="886" y="962"/>
                  </a:lnTo>
                  <a:lnTo>
                    <a:pt x="886" y="962"/>
                  </a:lnTo>
                  <a:lnTo>
                    <a:pt x="884" y="958"/>
                  </a:lnTo>
                  <a:lnTo>
                    <a:pt x="884" y="952"/>
                  </a:lnTo>
                  <a:lnTo>
                    <a:pt x="884" y="952"/>
                  </a:lnTo>
                  <a:lnTo>
                    <a:pt x="874" y="924"/>
                  </a:lnTo>
                  <a:lnTo>
                    <a:pt x="874" y="924"/>
                  </a:lnTo>
                  <a:lnTo>
                    <a:pt x="872" y="914"/>
                  </a:lnTo>
                  <a:lnTo>
                    <a:pt x="872" y="904"/>
                  </a:lnTo>
                  <a:lnTo>
                    <a:pt x="872" y="896"/>
                  </a:lnTo>
                  <a:lnTo>
                    <a:pt x="876" y="888"/>
                  </a:lnTo>
                  <a:lnTo>
                    <a:pt x="876" y="888"/>
                  </a:lnTo>
                  <a:lnTo>
                    <a:pt x="880" y="882"/>
                  </a:lnTo>
                  <a:lnTo>
                    <a:pt x="880" y="874"/>
                  </a:lnTo>
                  <a:lnTo>
                    <a:pt x="880" y="874"/>
                  </a:lnTo>
                  <a:lnTo>
                    <a:pt x="880" y="864"/>
                  </a:lnTo>
                  <a:lnTo>
                    <a:pt x="880" y="860"/>
                  </a:lnTo>
                  <a:lnTo>
                    <a:pt x="882" y="856"/>
                  </a:lnTo>
                  <a:lnTo>
                    <a:pt x="882" y="856"/>
                  </a:lnTo>
                  <a:lnTo>
                    <a:pt x="888" y="848"/>
                  </a:lnTo>
                  <a:lnTo>
                    <a:pt x="896" y="842"/>
                  </a:lnTo>
                  <a:lnTo>
                    <a:pt x="896" y="842"/>
                  </a:lnTo>
                  <a:lnTo>
                    <a:pt x="908" y="834"/>
                  </a:lnTo>
                  <a:lnTo>
                    <a:pt x="908" y="834"/>
                  </a:lnTo>
                  <a:lnTo>
                    <a:pt x="918" y="828"/>
                  </a:lnTo>
                  <a:lnTo>
                    <a:pt x="930" y="826"/>
                  </a:lnTo>
                  <a:lnTo>
                    <a:pt x="930" y="826"/>
                  </a:lnTo>
                  <a:lnTo>
                    <a:pt x="936" y="828"/>
                  </a:lnTo>
                  <a:lnTo>
                    <a:pt x="944" y="830"/>
                  </a:lnTo>
                  <a:lnTo>
                    <a:pt x="944" y="830"/>
                  </a:lnTo>
                  <a:lnTo>
                    <a:pt x="952" y="834"/>
                  </a:lnTo>
                  <a:lnTo>
                    <a:pt x="960" y="836"/>
                  </a:lnTo>
                  <a:lnTo>
                    <a:pt x="960" y="836"/>
                  </a:lnTo>
                  <a:lnTo>
                    <a:pt x="962" y="836"/>
                  </a:lnTo>
                  <a:lnTo>
                    <a:pt x="962" y="836"/>
                  </a:lnTo>
                  <a:lnTo>
                    <a:pt x="964" y="836"/>
                  </a:lnTo>
                  <a:lnTo>
                    <a:pt x="964" y="836"/>
                  </a:lnTo>
                  <a:lnTo>
                    <a:pt x="968" y="836"/>
                  </a:lnTo>
                  <a:lnTo>
                    <a:pt x="968" y="836"/>
                  </a:lnTo>
                  <a:lnTo>
                    <a:pt x="970" y="836"/>
                  </a:lnTo>
                  <a:lnTo>
                    <a:pt x="970" y="836"/>
                  </a:lnTo>
                  <a:lnTo>
                    <a:pt x="982" y="838"/>
                  </a:lnTo>
                  <a:lnTo>
                    <a:pt x="982" y="838"/>
                  </a:lnTo>
                  <a:lnTo>
                    <a:pt x="982" y="838"/>
                  </a:lnTo>
                  <a:lnTo>
                    <a:pt x="982" y="838"/>
                  </a:lnTo>
                  <a:lnTo>
                    <a:pt x="986" y="838"/>
                  </a:lnTo>
                  <a:lnTo>
                    <a:pt x="986" y="836"/>
                  </a:lnTo>
                  <a:lnTo>
                    <a:pt x="984" y="832"/>
                  </a:lnTo>
                  <a:lnTo>
                    <a:pt x="974" y="824"/>
                  </a:lnTo>
                  <a:lnTo>
                    <a:pt x="974" y="824"/>
                  </a:lnTo>
                  <a:lnTo>
                    <a:pt x="970" y="818"/>
                  </a:lnTo>
                  <a:lnTo>
                    <a:pt x="970" y="816"/>
                  </a:lnTo>
                  <a:lnTo>
                    <a:pt x="972" y="814"/>
                  </a:lnTo>
                  <a:lnTo>
                    <a:pt x="972" y="814"/>
                  </a:lnTo>
                  <a:lnTo>
                    <a:pt x="974" y="814"/>
                  </a:lnTo>
                  <a:lnTo>
                    <a:pt x="974" y="814"/>
                  </a:lnTo>
                  <a:lnTo>
                    <a:pt x="982" y="816"/>
                  </a:lnTo>
                  <a:lnTo>
                    <a:pt x="982" y="816"/>
                  </a:lnTo>
                  <a:lnTo>
                    <a:pt x="988" y="816"/>
                  </a:lnTo>
                  <a:lnTo>
                    <a:pt x="988" y="816"/>
                  </a:lnTo>
                  <a:lnTo>
                    <a:pt x="990" y="816"/>
                  </a:lnTo>
                  <a:lnTo>
                    <a:pt x="990" y="816"/>
                  </a:lnTo>
                  <a:lnTo>
                    <a:pt x="1000" y="816"/>
                  </a:lnTo>
                  <a:lnTo>
                    <a:pt x="1000" y="816"/>
                  </a:lnTo>
                  <a:lnTo>
                    <a:pt x="1014" y="818"/>
                  </a:lnTo>
                  <a:lnTo>
                    <a:pt x="1014" y="818"/>
                  </a:lnTo>
                  <a:lnTo>
                    <a:pt x="1018" y="820"/>
                  </a:lnTo>
                  <a:lnTo>
                    <a:pt x="1022" y="822"/>
                  </a:lnTo>
                  <a:lnTo>
                    <a:pt x="1026" y="824"/>
                  </a:lnTo>
                  <a:lnTo>
                    <a:pt x="1030" y="824"/>
                  </a:lnTo>
                  <a:lnTo>
                    <a:pt x="1030" y="824"/>
                  </a:lnTo>
                  <a:lnTo>
                    <a:pt x="1030" y="824"/>
                  </a:lnTo>
                  <a:lnTo>
                    <a:pt x="1030" y="824"/>
                  </a:lnTo>
                  <a:lnTo>
                    <a:pt x="1042" y="822"/>
                  </a:lnTo>
                  <a:lnTo>
                    <a:pt x="1042" y="822"/>
                  </a:lnTo>
                  <a:lnTo>
                    <a:pt x="1044" y="824"/>
                  </a:lnTo>
                  <a:lnTo>
                    <a:pt x="1044" y="824"/>
                  </a:lnTo>
                  <a:lnTo>
                    <a:pt x="1048" y="824"/>
                  </a:lnTo>
                  <a:lnTo>
                    <a:pt x="1050" y="826"/>
                  </a:lnTo>
                  <a:lnTo>
                    <a:pt x="1056" y="832"/>
                  </a:lnTo>
                  <a:lnTo>
                    <a:pt x="1056" y="832"/>
                  </a:lnTo>
                  <a:lnTo>
                    <a:pt x="1060" y="836"/>
                  </a:lnTo>
                  <a:lnTo>
                    <a:pt x="1062" y="844"/>
                  </a:lnTo>
                  <a:lnTo>
                    <a:pt x="1062" y="844"/>
                  </a:lnTo>
                  <a:lnTo>
                    <a:pt x="1064" y="850"/>
                  </a:lnTo>
                  <a:lnTo>
                    <a:pt x="1064" y="858"/>
                  </a:lnTo>
                  <a:lnTo>
                    <a:pt x="1064" y="858"/>
                  </a:lnTo>
                  <a:lnTo>
                    <a:pt x="1066" y="864"/>
                  </a:lnTo>
                  <a:lnTo>
                    <a:pt x="1070" y="870"/>
                  </a:lnTo>
                  <a:lnTo>
                    <a:pt x="1070" y="870"/>
                  </a:lnTo>
                  <a:lnTo>
                    <a:pt x="1072" y="876"/>
                  </a:lnTo>
                  <a:lnTo>
                    <a:pt x="1074" y="882"/>
                  </a:lnTo>
                  <a:lnTo>
                    <a:pt x="1074" y="882"/>
                  </a:lnTo>
                  <a:lnTo>
                    <a:pt x="1078" y="886"/>
                  </a:lnTo>
                  <a:lnTo>
                    <a:pt x="1084" y="892"/>
                  </a:lnTo>
                  <a:lnTo>
                    <a:pt x="1084" y="892"/>
                  </a:lnTo>
                  <a:lnTo>
                    <a:pt x="1088" y="896"/>
                  </a:lnTo>
                  <a:lnTo>
                    <a:pt x="1092" y="898"/>
                  </a:lnTo>
                  <a:lnTo>
                    <a:pt x="1092" y="898"/>
                  </a:lnTo>
                  <a:lnTo>
                    <a:pt x="1092" y="898"/>
                  </a:lnTo>
                  <a:lnTo>
                    <a:pt x="1094" y="896"/>
                  </a:lnTo>
                  <a:lnTo>
                    <a:pt x="1094" y="896"/>
                  </a:lnTo>
                  <a:lnTo>
                    <a:pt x="1096" y="892"/>
                  </a:lnTo>
                  <a:lnTo>
                    <a:pt x="1096" y="886"/>
                  </a:lnTo>
                  <a:lnTo>
                    <a:pt x="1092" y="878"/>
                  </a:lnTo>
                  <a:lnTo>
                    <a:pt x="1092" y="878"/>
                  </a:lnTo>
                  <a:lnTo>
                    <a:pt x="1086" y="872"/>
                  </a:lnTo>
                  <a:lnTo>
                    <a:pt x="1084" y="870"/>
                  </a:lnTo>
                  <a:lnTo>
                    <a:pt x="1086" y="866"/>
                  </a:lnTo>
                  <a:lnTo>
                    <a:pt x="1086" y="866"/>
                  </a:lnTo>
                  <a:lnTo>
                    <a:pt x="1092" y="858"/>
                  </a:lnTo>
                  <a:lnTo>
                    <a:pt x="1092" y="856"/>
                  </a:lnTo>
                  <a:lnTo>
                    <a:pt x="1092" y="850"/>
                  </a:lnTo>
                  <a:lnTo>
                    <a:pt x="1092" y="850"/>
                  </a:lnTo>
                  <a:lnTo>
                    <a:pt x="1090" y="840"/>
                  </a:lnTo>
                  <a:lnTo>
                    <a:pt x="1086" y="832"/>
                  </a:lnTo>
                  <a:lnTo>
                    <a:pt x="1086" y="832"/>
                  </a:lnTo>
                  <a:lnTo>
                    <a:pt x="1082" y="826"/>
                  </a:lnTo>
                  <a:lnTo>
                    <a:pt x="1078" y="820"/>
                  </a:lnTo>
                  <a:lnTo>
                    <a:pt x="1074" y="816"/>
                  </a:lnTo>
                  <a:lnTo>
                    <a:pt x="1078" y="808"/>
                  </a:lnTo>
                  <a:lnTo>
                    <a:pt x="1078" y="808"/>
                  </a:lnTo>
                  <a:lnTo>
                    <a:pt x="1078" y="804"/>
                  </a:lnTo>
                  <a:lnTo>
                    <a:pt x="1080" y="802"/>
                  </a:lnTo>
                  <a:lnTo>
                    <a:pt x="1080" y="802"/>
                  </a:lnTo>
                  <a:lnTo>
                    <a:pt x="1082" y="798"/>
                  </a:lnTo>
                  <a:lnTo>
                    <a:pt x="1084" y="794"/>
                  </a:lnTo>
                  <a:lnTo>
                    <a:pt x="1092" y="788"/>
                  </a:lnTo>
                  <a:lnTo>
                    <a:pt x="1092" y="788"/>
                  </a:lnTo>
                  <a:lnTo>
                    <a:pt x="1096" y="784"/>
                  </a:lnTo>
                  <a:lnTo>
                    <a:pt x="1102" y="780"/>
                  </a:lnTo>
                  <a:lnTo>
                    <a:pt x="1102" y="780"/>
                  </a:lnTo>
                  <a:lnTo>
                    <a:pt x="1106" y="776"/>
                  </a:lnTo>
                  <a:lnTo>
                    <a:pt x="1108" y="772"/>
                  </a:lnTo>
                  <a:lnTo>
                    <a:pt x="1108" y="768"/>
                  </a:lnTo>
                  <a:lnTo>
                    <a:pt x="1112" y="764"/>
                  </a:lnTo>
                  <a:lnTo>
                    <a:pt x="1112" y="764"/>
                  </a:lnTo>
                  <a:lnTo>
                    <a:pt x="1118" y="760"/>
                  </a:lnTo>
                  <a:lnTo>
                    <a:pt x="1126" y="756"/>
                  </a:lnTo>
                  <a:lnTo>
                    <a:pt x="1126" y="756"/>
                  </a:lnTo>
                  <a:lnTo>
                    <a:pt x="1132" y="750"/>
                  </a:lnTo>
                  <a:lnTo>
                    <a:pt x="1136" y="744"/>
                  </a:lnTo>
                  <a:lnTo>
                    <a:pt x="1136" y="744"/>
                  </a:lnTo>
                  <a:lnTo>
                    <a:pt x="1142" y="738"/>
                  </a:lnTo>
                  <a:lnTo>
                    <a:pt x="1144" y="734"/>
                  </a:lnTo>
                  <a:lnTo>
                    <a:pt x="1142" y="730"/>
                  </a:lnTo>
                  <a:lnTo>
                    <a:pt x="1142" y="730"/>
                  </a:lnTo>
                  <a:lnTo>
                    <a:pt x="1138" y="728"/>
                  </a:lnTo>
                  <a:lnTo>
                    <a:pt x="1138" y="728"/>
                  </a:lnTo>
                  <a:lnTo>
                    <a:pt x="1136" y="724"/>
                  </a:lnTo>
                  <a:lnTo>
                    <a:pt x="1136" y="724"/>
                  </a:lnTo>
                  <a:lnTo>
                    <a:pt x="1136" y="720"/>
                  </a:lnTo>
                  <a:lnTo>
                    <a:pt x="1138" y="718"/>
                  </a:lnTo>
                  <a:lnTo>
                    <a:pt x="1140" y="718"/>
                  </a:lnTo>
                  <a:lnTo>
                    <a:pt x="1140" y="718"/>
                  </a:lnTo>
                  <a:lnTo>
                    <a:pt x="1138" y="714"/>
                  </a:lnTo>
                  <a:lnTo>
                    <a:pt x="1134" y="708"/>
                  </a:lnTo>
                  <a:lnTo>
                    <a:pt x="1134" y="708"/>
                  </a:lnTo>
                  <a:lnTo>
                    <a:pt x="1132" y="698"/>
                  </a:lnTo>
                  <a:lnTo>
                    <a:pt x="1132" y="698"/>
                  </a:lnTo>
                  <a:lnTo>
                    <a:pt x="1134" y="690"/>
                  </a:lnTo>
                  <a:lnTo>
                    <a:pt x="1136" y="684"/>
                  </a:lnTo>
                  <a:lnTo>
                    <a:pt x="1138" y="682"/>
                  </a:lnTo>
                  <a:lnTo>
                    <a:pt x="1138" y="682"/>
                  </a:lnTo>
                  <a:lnTo>
                    <a:pt x="1138" y="682"/>
                  </a:lnTo>
                  <a:lnTo>
                    <a:pt x="1138" y="682"/>
                  </a:lnTo>
                  <a:lnTo>
                    <a:pt x="1140" y="684"/>
                  </a:lnTo>
                  <a:lnTo>
                    <a:pt x="1142" y="686"/>
                  </a:lnTo>
                  <a:lnTo>
                    <a:pt x="1142" y="690"/>
                  </a:lnTo>
                  <a:lnTo>
                    <a:pt x="1142" y="698"/>
                  </a:lnTo>
                  <a:lnTo>
                    <a:pt x="1144" y="702"/>
                  </a:lnTo>
                  <a:lnTo>
                    <a:pt x="1144" y="702"/>
                  </a:lnTo>
                  <a:lnTo>
                    <a:pt x="1148" y="704"/>
                  </a:lnTo>
                  <a:lnTo>
                    <a:pt x="1148" y="704"/>
                  </a:lnTo>
                  <a:lnTo>
                    <a:pt x="1150" y="702"/>
                  </a:lnTo>
                  <a:lnTo>
                    <a:pt x="1150" y="700"/>
                  </a:lnTo>
                  <a:lnTo>
                    <a:pt x="1150" y="696"/>
                  </a:lnTo>
                  <a:lnTo>
                    <a:pt x="1150" y="696"/>
                  </a:lnTo>
                  <a:lnTo>
                    <a:pt x="1150" y="688"/>
                  </a:lnTo>
                  <a:lnTo>
                    <a:pt x="1150" y="686"/>
                  </a:lnTo>
                  <a:lnTo>
                    <a:pt x="1152" y="682"/>
                  </a:lnTo>
                  <a:lnTo>
                    <a:pt x="1152" y="682"/>
                  </a:lnTo>
                  <a:lnTo>
                    <a:pt x="1156" y="680"/>
                  </a:lnTo>
                  <a:lnTo>
                    <a:pt x="1158" y="678"/>
                  </a:lnTo>
                  <a:lnTo>
                    <a:pt x="1160" y="676"/>
                  </a:lnTo>
                  <a:lnTo>
                    <a:pt x="1160" y="676"/>
                  </a:lnTo>
                  <a:lnTo>
                    <a:pt x="1162" y="670"/>
                  </a:lnTo>
                  <a:lnTo>
                    <a:pt x="1162" y="664"/>
                  </a:lnTo>
                  <a:lnTo>
                    <a:pt x="1162" y="664"/>
                  </a:lnTo>
                  <a:lnTo>
                    <a:pt x="1166" y="660"/>
                  </a:lnTo>
                  <a:lnTo>
                    <a:pt x="1168" y="654"/>
                  </a:lnTo>
                  <a:lnTo>
                    <a:pt x="1168" y="654"/>
                  </a:lnTo>
                  <a:lnTo>
                    <a:pt x="1172" y="648"/>
                  </a:lnTo>
                  <a:lnTo>
                    <a:pt x="1176" y="644"/>
                  </a:lnTo>
                  <a:lnTo>
                    <a:pt x="1190" y="644"/>
                  </a:lnTo>
                  <a:lnTo>
                    <a:pt x="1190" y="644"/>
                  </a:lnTo>
                  <a:lnTo>
                    <a:pt x="1194" y="642"/>
                  </a:lnTo>
                  <a:lnTo>
                    <a:pt x="1196" y="640"/>
                  </a:lnTo>
                  <a:lnTo>
                    <a:pt x="1198" y="638"/>
                  </a:lnTo>
                  <a:lnTo>
                    <a:pt x="1198" y="636"/>
                  </a:lnTo>
                  <a:lnTo>
                    <a:pt x="1196" y="630"/>
                  </a:lnTo>
                  <a:lnTo>
                    <a:pt x="1196" y="622"/>
                  </a:lnTo>
                  <a:lnTo>
                    <a:pt x="1196" y="622"/>
                  </a:lnTo>
                  <a:lnTo>
                    <a:pt x="1196" y="620"/>
                  </a:lnTo>
                  <a:lnTo>
                    <a:pt x="1198" y="618"/>
                  </a:lnTo>
                  <a:lnTo>
                    <a:pt x="1202" y="614"/>
                  </a:lnTo>
                  <a:lnTo>
                    <a:pt x="1202" y="614"/>
                  </a:lnTo>
                  <a:lnTo>
                    <a:pt x="1212" y="604"/>
                  </a:lnTo>
                  <a:lnTo>
                    <a:pt x="1212" y="604"/>
                  </a:lnTo>
                  <a:lnTo>
                    <a:pt x="1216" y="602"/>
                  </a:lnTo>
                  <a:lnTo>
                    <a:pt x="1220" y="602"/>
                  </a:lnTo>
                  <a:lnTo>
                    <a:pt x="1228" y="600"/>
                  </a:lnTo>
                  <a:lnTo>
                    <a:pt x="1228" y="600"/>
                  </a:lnTo>
                  <a:lnTo>
                    <a:pt x="1238" y="594"/>
                  </a:lnTo>
                  <a:lnTo>
                    <a:pt x="1238" y="594"/>
                  </a:lnTo>
                  <a:lnTo>
                    <a:pt x="1250" y="588"/>
                  </a:lnTo>
                  <a:lnTo>
                    <a:pt x="1262" y="582"/>
                  </a:lnTo>
                  <a:lnTo>
                    <a:pt x="1262" y="582"/>
                  </a:lnTo>
                  <a:lnTo>
                    <a:pt x="1268" y="580"/>
                  </a:lnTo>
                  <a:lnTo>
                    <a:pt x="1274" y="580"/>
                  </a:lnTo>
                  <a:lnTo>
                    <a:pt x="1282" y="580"/>
                  </a:lnTo>
                  <a:lnTo>
                    <a:pt x="1288" y="576"/>
                  </a:lnTo>
                  <a:lnTo>
                    <a:pt x="1288" y="576"/>
                  </a:lnTo>
                  <a:lnTo>
                    <a:pt x="1292" y="572"/>
                  </a:lnTo>
                  <a:lnTo>
                    <a:pt x="1296" y="568"/>
                  </a:lnTo>
                  <a:lnTo>
                    <a:pt x="1296" y="568"/>
                  </a:lnTo>
                  <a:lnTo>
                    <a:pt x="1302" y="566"/>
                  </a:lnTo>
                  <a:lnTo>
                    <a:pt x="1304" y="566"/>
                  </a:lnTo>
                  <a:lnTo>
                    <a:pt x="1306" y="564"/>
                  </a:lnTo>
                  <a:lnTo>
                    <a:pt x="1306" y="564"/>
                  </a:lnTo>
                  <a:lnTo>
                    <a:pt x="1306" y="562"/>
                  </a:lnTo>
                  <a:lnTo>
                    <a:pt x="1302" y="560"/>
                  </a:lnTo>
                  <a:lnTo>
                    <a:pt x="1302" y="560"/>
                  </a:lnTo>
                  <a:lnTo>
                    <a:pt x="1294" y="562"/>
                  </a:lnTo>
                  <a:lnTo>
                    <a:pt x="1288" y="564"/>
                  </a:lnTo>
                  <a:lnTo>
                    <a:pt x="1288" y="564"/>
                  </a:lnTo>
                  <a:lnTo>
                    <a:pt x="1282" y="566"/>
                  </a:lnTo>
                  <a:lnTo>
                    <a:pt x="1282" y="566"/>
                  </a:lnTo>
                  <a:lnTo>
                    <a:pt x="1280" y="566"/>
                  </a:lnTo>
                  <a:lnTo>
                    <a:pt x="1280" y="566"/>
                  </a:lnTo>
                  <a:lnTo>
                    <a:pt x="1276" y="562"/>
                  </a:lnTo>
                  <a:lnTo>
                    <a:pt x="1276" y="558"/>
                  </a:lnTo>
                  <a:lnTo>
                    <a:pt x="1274" y="552"/>
                  </a:lnTo>
                  <a:lnTo>
                    <a:pt x="1274" y="552"/>
                  </a:lnTo>
                  <a:lnTo>
                    <a:pt x="1268" y="542"/>
                  </a:lnTo>
                  <a:lnTo>
                    <a:pt x="1268" y="542"/>
                  </a:lnTo>
                  <a:lnTo>
                    <a:pt x="1266" y="540"/>
                  </a:lnTo>
                  <a:lnTo>
                    <a:pt x="1264" y="540"/>
                  </a:lnTo>
                  <a:lnTo>
                    <a:pt x="1264" y="540"/>
                  </a:lnTo>
                  <a:lnTo>
                    <a:pt x="1262" y="540"/>
                  </a:lnTo>
                  <a:lnTo>
                    <a:pt x="1262" y="540"/>
                  </a:lnTo>
                  <a:lnTo>
                    <a:pt x="1262" y="540"/>
                  </a:lnTo>
                  <a:lnTo>
                    <a:pt x="1262" y="540"/>
                  </a:lnTo>
                  <a:lnTo>
                    <a:pt x="1258" y="538"/>
                  </a:lnTo>
                  <a:lnTo>
                    <a:pt x="1258" y="538"/>
                  </a:lnTo>
                  <a:lnTo>
                    <a:pt x="1254" y="538"/>
                  </a:lnTo>
                  <a:lnTo>
                    <a:pt x="1252" y="534"/>
                  </a:lnTo>
                  <a:lnTo>
                    <a:pt x="1254" y="532"/>
                  </a:lnTo>
                  <a:lnTo>
                    <a:pt x="1256" y="530"/>
                  </a:lnTo>
                  <a:lnTo>
                    <a:pt x="1256" y="530"/>
                  </a:lnTo>
                  <a:lnTo>
                    <a:pt x="1260" y="530"/>
                  </a:lnTo>
                  <a:lnTo>
                    <a:pt x="1260" y="530"/>
                  </a:lnTo>
                  <a:lnTo>
                    <a:pt x="1266" y="530"/>
                  </a:lnTo>
                  <a:lnTo>
                    <a:pt x="1266" y="530"/>
                  </a:lnTo>
                  <a:lnTo>
                    <a:pt x="1272" y="530"/>
                  </a:lnTo>
                  <a:lnTo>
                    <a:pt x="1272" y="530"/>
                  </a:lnTo>
                  <a:lnTo>
                    <a:pt x="1278" y="530"/>
                  </a:lnTo>
                  <a:lnTo>
                    <a:pt x="1280" y="528"/>
                  </a:lnTo>
                  <a:lnTo>
                    <a:pt x="1282" y="524"/>
                  </a:lnTo>
                  <a:lnTo>
                    <a:pt x="1282" y="524"/>
                  </a:lnTo>
                  <a:lnTo>
                    <a:pt x="1280" y="518"/>
                  </a:lnTo>
                  <a:lnTo>
                    <a:pt x="1276" y="516"/>
                  </a:lnTo>
                  <a:lnTo>
                    <a:pt x="1264" y="514"/>
                  </a:lnTo>
                  <a:lnTo>
                    <a:pt x="1264" y="514"/>
                  </a:lnTo>
                  <a:lnTo>
                    <a:pt x="1260" y="512"/>
                  </a:lnTo>
                  <a:lnTo>
                    <a:pt x="1256" y="510"/>
                  </a:lnTo>
                  <a:lnTo>
                    <a:pt x="1256" y="510"/>
                  </a:lnTo>
                  <a:lnTo>
                    <a:pt x="1256" y="510"/>
                  </a:lnTo>
                  <a:lnTo>
                    <a:pt x="1256" y="510"/>
                  </a:lnTo>
                  <a:lnTo>
                    <a:pt x="1252" y="512"/>
                  </a:lnTo>
                  <a:lnTo>
                    <a:pt x="1248" y="516"/>
                  </a:lnTo>
                  <a:lnTo>
                    <a:pt x="1240" y="522"/>
                  </a:lnTo>
                  <a:lnTo>
                    <a:pt x="1240" y="522"/>
                  </a:lnTo>
                  <a:lnTo>
                    <a:pt x="1224" y="528"/>
                  </a:lnTo>
                  <a:lnTo>
                    <a:pt x="1224" y="528"/>
                  </a:lnTo>
                  <a:lnTo>
                    <a:pt x="1214" y="538"/>
                  </a:lnTo>
                  <a:lnTo>
                    <a:pt x="1206" y="544"/>
                  </a:lnTo>
                  <a:lnTo>
                    <a:pt x="1206" y="544"/>
                  </a:lnTo>
                  <a:lnTo>
                    <a:pt x="1206" y="544"/>
                  </a:lnTo>
                  <a:lnTo>
                    <a:pt x="1206" y="544"/>
                  </a:lnTo>
                  <a:lnTo>
                    <a:pt x="1204" y="542"/>
                  </a:lnTo>
                  <a:lnTo>
                    <a:pt x="1206" y="538"/>
                  </a:lnTo>
                  <a:lnTo>
                    <a:pt x="1210" y="532"/>
                  </a:lnTo>
                  <a:lnTo>
                    <a:pt x="1210" y="532"/>
                  </a:lnTo>
                  <a:lnTo>
                    <a:pt x="1220" y="522"/>
                  </a:lnTo>
                  <a:lnTo>
                    <a:pt x="1232" y="516"/>
                  </a:lnTo>
                  <a:lnTo>
                    <a:pt x="1232" y="516"/>
                  </a:lnTo>
                  <a:lnTo>
                    <a:pt x="1240" y="508"/>
                  </a:lnTo>
                  <a:lnTo>
                    <a:pt x="1244" y="504"/>
                  </a:lnTo>
                  <a:lnTo>
                    <a:pt x="1248" y="502"/>
                  </a:lnTo>
                  <a:lnTo>
                    <a:pt x="1248" y="502"/>
                  </a:lnTo>
                  <a:lnTo>
                    <a:pt x="1258" y="498"/>
                  </a:lnTo>
                  <a:lnTo>
                    <a:pt x="1266" y="498"/>
                  </a:lnTo>
                  <a:lnTo>
                    <a:pt x="1266" y="498"/>
                  </a:lnTo>
                  <a:lnTo>
                    <a:pt x="1284" y="494"/>
                  </a:lnTo>
                  <a:lnTo>
                    <a:pt x="1284" y="494"/>
                  </a:lnTo>
                  <a:lnTo>
                    <a:pt x="1284" y="494"/>
                  </a:lnTo>
                  <a:lnTo>
                    <a:pt x="1284" y="494"/>
                  </a:lnTo>
                  <a:lnTo>
                    <a:pt x="1292" y="496"/>
                  </a:lnTo>
                  <a:lnTo>
                    <a:pt x="1298" y="498"/>
                  </a:lnTo>
                  <a:lnTo>
                    <a:pt x="1298" y="498"/>
                  </a:lnTo>
                  <a:lnTo>
                    <a:pt x="1304" y="502"/>
                  </a:lnTo>
                  <a:lnTo>
                    <a:pt x="1310" y="502"/>
                  </a:lnTo>
                  <a:lnTo>
                    <a:pt x="1310" y="502"/>
                  </a:lnTo>
                  <a:lnTo>
                    <a:pt x="1312" y="502"/>
                  </a:lnTo>
                  <a:lnTo>
                    <a:pt x="1312" y="502"/>
                  </a:lnTo>
                  <a:lnTo>
                    <a:pt x="1318" y="502"/>
                  </a:lnTo>
                  <a:lnTo>
                    <a:pt x="1324" y="500"/>
                  </a:lnTo>
                  <a:lnTo>
                    <a:pt x="1330" y="496"/>
                  </a:lnTo>
                  <a:lnTo>
                    <a:pt x="1334" y="492"/>
                  </a:lnTo>
                  <a:lnTo>
                    <a:pt x="1334" y="492"/>
                  </a:lnTo>
                  <a:lnTo>
                    <a:pt x="1338" y="488"/>
                  </a:lnTo>
                  <a:lnTo>
                    <a:pt x="1344" y="486"/>
                  </a:lnTo>
                  <a:lnTo>
                    <a:pt x="1344" y="486"/>
                  </a:lnTo>
                  <a:lnTo>
                    <a:pt x="1348" y="482"/>
                  </a:lnTo>
                  <a:lnTo>
                    <a:pt x="1352" y="478"/>
                  </a:lnTo>
                  <a:lnTo>
                    <a:pt x="1352" y="478"/>
                  </a:lnTo>
                  <a:lnTo>
                    <a:pt x="1358" y="476"/>
                  </a:lnTo>
                  <a:lnTo>
                    <a:pt x="1364" y="476"/>
                  </a:lnTo>
                  <a:lnTo>
                    <a:pt x="1364" y="476"/>
                  </a:lnTo>
                  <a:lnTo>
                    <a:pt x="1368" y="472"/>
                  </a:lnTo>
                  <a:lnTo>
                    <a:pt x="1372" y="470"/>
                  </a:lnTo>
                  <a:lnTo>
                    <a:pt x="1372" y="470"/>
                  </a:lnTo>
                  <a:lnTo>
                    <a:pt x="1376" y="468"/>
                  </a:lnTo>
                  <a:lnTo>
                    <a:pt x="1380" y="466"/>
                  </a:lnTo>
                  <a:lnTo>
                    <a:pt x="1382" y="464"/>
                  </a:lnTo>
                  <a:lnTo>
                    <a:pt x="1382" y="464"/>
                  </a:lnTo>
                  <a:lnTo>
                    <a:pt x="1382" y="460"/>
                  </a:lnTo>
                  <a:lnTo>
                    <a:pt x="1382" y="456"/>
                  </a:lnTo>
                  <a:lnTo>
                    <a:pt x="1380" y="446"/>
                  </a:lnTo>
                  <a:lnTo>
                    <a:pt x="1380" y="446"/>
                  </a:lnTo>
                  <a:lnTo>
                    <a:pt x="1378" y="442"/>
                  </a:lnTo>
                  <a:lnTo>
                    <a:pt x="1374" y="442"/>
                  </a:lnTo>
                  <a:lnTo>
                    <a:pt x="1366" y="440"/>
                  </a:lnTo>
                  <a:lnTo>
                    <a:pt x="1366" y="440"/>
                  </a:lnTo>
                  <a:lnTo>
                    <a:pt x="1362" y="436"/>
                  </a:lnTo>
                  <a:lnTo>
                    <a:pt x="1358" y="432"/>
                  </a:lnTo>
                  <a:lnTo>
                    <a:pt x="1358" y="430"/>
                  </a:lnTo>
                  <a:lnTo>
                    <a:pt x="1358" y="430"/>
                  </a:lnTo>
                  <a:lnTo>
                    <a:pt x="1358" y="430"/>
                  </a:lnTo>
                  <a:lnTo>
                    <a:pt x="1352" y="430"/>
                  </a:lnTo>
                  <a:lnTo>
                    <a:pt x="1348" y="430"/>
                  </a:lnTo>
                  <a:lnTo>
                    <a:pt x="1346" y="426"/>
                  </a:lnTo>
                  <a:lnTo>
                    <a:pt x="1346" y="426"/>
                  </a:lnTo>
                  <a:lnTo>
                    <a:pt x="1348" y="426"/>
                  </a:lnTo>
                  <a:lnTo>
                    <a:pt x="1348" y="426"/>
                  </a:lnTo>
                  <a:lnTo>
                    <a:pt x="1350" y="428"/>
                  </a:lnTo>
                  <a:lnTo>
                    <a:pt x="1350" y="428"/>
                  </a:lnTo>
                  <a:lnTo>
                    <a:pt x="1350" y="422"/>
                  </a:lnTo>
                  <a:lnTo>
                    <a:pt x="1348" y="420"/>
                  </a:lnTo>
                  <a:lnTo>
                    <a:pt x="1340" y="416"/>
                  </a:lnTo>
                  <a:lnTo>
                    <a:pt x="1340" y="416"/>
                  </a:lnTo>
                  <a:lnTo>
                    <a:pt x="1328" y="410"/>
                  </a:lnTo>
                  <a:lnTo>
                    <a:pt x="1318" y="402"/>
                  </a:lnTo>
                  <a:lnTo>
                    <a:pt x="1318" y="402"/>
                  </a:lnTo>
                  <a:lnTo>
                    <a:pt x="1310" y="396"/>
                  </a:lnTo>
                  <a:lnTo>
                    <a:pt x="1304" y="388"/>
                  </a:lnTo>
                  <a:lnTo>
                    <a:pt x="1304" y="388"/>
                  </a:lnTo>
                  <a:lnTo>
                    <a:pt x="1298" y="386"/>
                  </a:lnTo>
                  <a:lnTo>
                    <a:pt x="1296" y="386"/>
                  </a:lnTo>
                  <a:lnTo>
                    <a:pt x="1294" y="384"/>
                  </a:lnTo>
                  <a:lnTo>
                    <a:pt x="1294" y="384"/>
                  </a:lnTo>
                  <a:lnTo>
                    <a:pt x="1296" y="380"/>
                  </a:lnTo>
                  <a:lnTo>
                    <a:pt x="1298" y="378"/>
                  </a:lnTo>
                  <a:lnTo>
                    <a:pt x="1298" y="378"/>
                  </a:lnTo>
                  <a:lnTo>
                    <a:pt x="1302" y="376"/>
                  </a:lnTo>
                  <a:lnTo>
                    <a:pt x="1304" y="374"/>
                  </a:lnTo>
                  <a:lnTo>
                    <a:pt x="1302" y="372"/>
                  </a:lnTo>
                  <a:lnTo>
                    <a:pt x="1302" y="372"/>
                  </a:lnTo>
                  <a:lnTo>
                    <a:pt x="1298" y="370"/>
                  </a:lnTo>
                  <a:lnTo>
                    <a:pt x="1296" y="370"/>
                  </a:lnTo>
                  <a:lnTo>
                    <a:pt x="1296" y="368"/>
                  </a:lnTo>
                  <a:lnTo>
                    <a:pt x="1296" y="368"/>
                  </a:lnTo>
                  <a:lnTo>
                    <a:pt x="1296" y="364"/>
                  </a:lnTo>
                  <a:lnTo>
                    <a:pt x="1296" y="360"/>
                  </a:lnTo>
                  <a:lnTo>
                    <a:pt x="1296" y="360"/>
                  </a:lnTo>
                  <a:lnTo>
                    <a:pt x="1292" y="356"/>
                  </a:lnTo>
                  <a:lnTo>
                    <a:pt x="1288" y="354"/>
                  </a:lnTo>
                  <a:lnTo>
                    <a:pt x="1288" y="354"/>
                  </a:lnTo>
                  <a:lnTo>
                    <a:pt x="1286" y="350"/>
                  </a:lnTo>
                  <a:lnTo>
                    <a:pt x="1286" y="346"/>
                  </a:lnTo>
                  <a:lnTo>
                    <a:pt x="1286" y="346"/>
                  </a:lnTo>
                  <a:lnTo>
                    <a:pt x="1286" y="338"/>
                  </a:lnTo>
                  <a:lnTo>
                    <a:pt x="1280" y="332"/>
                  </a:lnTo>
                  <a:lnTo>
                    <a:pt x="1280" y="332"/>
                  </a:lnTo>
                  <a:lnTo>
                    <a:pt x="1274" y="326"/>
                  </a:lnTo>
                  <a:lnTo>
                    <a:pt x="1272" y="318"/>
                  </a:lnTo>
                  <a:lnTo>
                    <a:pt x="1272" y="318"/>
                  </a:lnTo>
                  <a:lnTo>
                    <a:pt x="1272" y="314"/>
                  </a:lnTo>
                  <a:lnTo>
                    <a:pt x="1270" y="312"/>
                  </a:lnTo>
                  <a:lnTo>
                    <a:pt x="1270" y="310"/>
                  </a:lnTo>
                  <a:lnTo>
                    <a:pt x="1270" y="310"/>
                  </a:lnTo>
                  <a:lnTo>
                    <a:pt x="1264" y="308"/>
                  </a:lnTo>
                  <a:lnTo>
                    <a:pt x="1264" y="308"/>
                  </a:lnTo>
                  <a:lnTo>
                    <a:pt x="1258" y="308"/>
                  </a:lnTo>
                  <a:lnTo>
                    <a:pt x="1254" y="312"/>
                  </a:lnTo>
                  <a:lnTo>
                    <a:pt x="1254" y="312"/>
                  </a:lnTo>
                  <a:lnTo>
                    <a:pt x="1252" y="316"/>
                  </a:lnTo>
                  <a:lnTo>
                    <a:pt x="1252" y="322"/>
                  </a:lnTo>
                  <a:lnTo>
                    <a:pt x="1252" y="326"/>
                  </a:lnTo>
                  <a:lnTo>
                    <a:pt x="1250" y="332"/>
                  </a:lnTo>
                  <a:lnTo>
                    <a:pt x="1250" y="332"/>
                  </a:lnTo>
                  <a:lnTo>
                    <a:pt x="1248" y="334"/>
                  </a:lnTo>
                  <a:lnTo>
                    <a:pt x="1246" y="334"/>
                  </a:lnTo>
                  <a:lnTo>
                    <a:pt x="1246" y="334"/>
                  </a:lnTo>
                  <a:lnTo>
                    <a:pt x="1238" y="342"/>
                  </a:lnTo>
                  <a:lnTo>
                    <a:pt x="1234" y="346"/>
                  </a:lnTo>
                  <a:lnTo>
                    <a:pt x="1228" y="348"/>
                  </a:lnTo>
                  <a:lnTo>
                    <a:pt x="1228" y="348"/>
                  </a:lnTo>
                  <a:lnTo>
                    <a:pt x="1224" y="348"/>
                  </a:lnTo>
                  <a:lnTo>
                    <a:pt x="1220" y="344"/>
                  </a:lnTo>
                  <a:lnTo>
                    <a:pt x="1220" y="344"/>
                  </a:lnTo>
                  <a:lnTo>
                    <a:pt x="1220" y="340"/>
                  </a:lnTo>
                  <a:lnTo>
                    <a:pt x="1218" y="340"/>
                  </a:lnTo>
                  <a:lnTo>
                    <a:pt x="1216" y="338"/>
                  </a:lnTo>
                  <a:lnTo>
                    <a:pt x="1216" y="338"/>
                  </a:lnTo>
                  <a:lnTo>
                    <a:pt x="1210" y="336"/>
                  </a:lnTo>
                  <a:lnTo>
                    <a:pt x="1204" y="334"/>
                  </a:lnTo>
                  <a:lnTo>
                    <a:pt x="1204" y="334"/>
                  </a:lnTo>
                  <a:lnTo>
                    <a:pt x="1200" y="326"/>
                  </a:lnTo>
                  <a:lnTo>
                    <a:pt x="1198" y="320"/>
                  </a:lnTo>
                  <a:lnTo>
                    <a:pt x="1198" y="320"/>
                  </a:lnTo>
                  <a:lnTo>
                    <a:pt x="1200" y="312"/>
                  </a:lnTo>
                  <a:lnTo>
                    <a:pt x="1202" y="306"/>
                  </a:lnTo>
                  <a:lnTo>
                    <a:pt x="1202" y="306"/>
                  </a:lnTo>
                  <a:lnTo>
                    <a:pt x="1202" y="300"/>
                  </a:lnTo>
                  <a:lnTo>
                    <a:pt x="1200" y="298"/>
                  </a:lnTo>
                  <a:lnTo>
                    <a:pt x="1192" y="294"/>
                  </a:lnTo>
                  <a:lnTo>
                    <a:pt x="1192" y="294"/>
                  </a:lnTo>
                  <a:lnTo>
                    <a:pt x="1184" y="290"/>
                  </a:lnTo>
                  <a:lnTo>
                    <a:pt x="1176" y="284"/>
                  </a:lnTo>
                  <a:lnTo>
                    <a:pt x="1176" y="284"/>
                  </a:lnTo>
                  <a:lnTo>
                    <a:pt x="1170" y="282"/>
                  </a:lnTo>
                  <a:lnTo>
                    <a:pt x="1166" y="278"/>
                  </a:lnTo>
                  <a:lnTo>
                    <a:pt x="1166" y="278"/>
                  </a:lnTo>
                  <a:lnTo>
                    <a:pt x="1162" y="274"/>
                  </a:lnTo>
                  <a:lnTo>
                    <a:pt x="1160" y="270"/>
                  </a:lnTo>
                  <a:lnTo>
                    <a:pt x="1160" y="270"/>
                  </a:lnTo>
                  <a:lnTo>
                    <a:pt x="1154" y="264"/>
                  </a:lnTo>
                  <a:lnTo>
                    <a:pt x="1150" y="260"/>
                  </a:lnTo>
                  <a:lnTo>
                    <a:pt x="1146" y="260"/>
                  </a:lnTo>
                  <a:lnTo>
                    <a:pt x="1146" y="260"/>
                  </a:lnTo>
                  <a:lnTo>
                    <a:pt x="1142" y="260"/>
                  </a:lnTo>
                  <a:lnTo>
                    <a:pt x="1142" y="260"/>
                  </a:lnTo>
                  <a:lnTo>
                    <a:pt x="1134" y="264"/>
                  </a:lnTo>
                  <a:lnTo>
                    <a:pt x="1132" y="266"/>
                  </a:lnTo>
                  <a:lnTo>
                    <a:pt x="1130" y="268"/>
                  </a:lnTo>
                  <a:lnTo>
                    <a:pt x="1130" y="268"/>
                  </a:lnTo>
                  <a:lnTo>
                    <a:pt x="1128" y="266"/>
                  </a:lnTo>
                  <a:lnTo>
                    <a:pt x="1124" y="262"/>
                  </a:lnTo>
                  <a:lnTo>
                    <a:pt x="1124" y="262"/>
                  </a:lnTo>
                  <a:lnTo>
                    <a:pt x="1120" y="258"/>
                  </a:lnTo>
                  <a:lnTo>
                    <a:pt x="1114" y="256"/>
                  </a:lnTo>
                  <a:lnTo>
                    <a:pt x="1114" y="256"/>
                  </a:lnTo>
                  <a:lnTo>
                    <a:pt x="1110" y="252"/>
                  </a:lnTo>
                  <a:lnTo>
                    <a:pt x="1106" y="248"/>
                  </a:lnTo>
                  <a:lnTo>
                    <a:pt x="1106" y="248"/>
                  </a:lnTo>
                  <a:lnTo>
                    <a:pt x="1104" y="252"/>
                  </a:lnTo>
                  <a:lnTo>
                    <a:pt x="1102" y="252"/>
                  </a:lnTo>
                  <a:lnTo>
                    <a:pt x="1098" y="256"/>
                  </a:lnTo>
                  <a:lnTo>
                    <a:pt x="1098" y="256"/>
                  </a:lnTo>
                  <a:lnTo>
                    <a:pt x="1096" y="258"/>
                  </a:lnTo>
                  <a:lnTo>
                    <a:pt x="1094" y="264"/>
                  </a:lnTo>
                  <a:lnTo>
                    <a:pt x="1094" y="264"/>
                  </a:lnTo>
                  <a:lnTo>
                    <a:pt x="1094" y="268"/>
                  </a:lnTo>
                  <a:lnTo>
                    <a:pt x="1094" y="272"/>
                  </a:lnTo>
                  <a:lnTo>
                    <a:pt x="1094" y="272"/>
                  </a:lnTo>
                  <a:lnTo>
                    <a:pt x="1098" y="274"/>
                  </a:lnTo>
                  <a:lnTo>
                    <a:pt x="1104" y="276"/>
                  </a:lnTo>
                  <a:lnTo>
                    <a:pt x="1104" y="276"/>
                  </a:lnTo>
                  <a:lnTo>
                    <a:pt x="1106" y="280"/>
                  </a:lnTo>
                  <a:lnTo>
                    <a:pt x="1104" y="284"/>
                  </a:lnTo>
                  <a:lnTo>
                    <a:pt x="1100" y="286"/>
                  </a:lnTo>
                  <a:lnTo>
                    <a:pt x="1098" y="288"/>
                  </a:lnTo>
                  <a:lnTo>
                    <a:pt x="1098" y="288"/>
                  </a:lnTo>
                  <a:lnTo>
                    <a:pt x="1096" y="292"/>
                  </a:lnTo>
                  <a:lnTo>
                    <a:pt x="1096" y="294"/>
                  </a:lnTo>
                  <a:lnTo>
                    <a:pt x="1100" y="298"/>
                  </a:lnTo>
                  <a:lnTo>
                    <a:pt x="1106" y="302"/>
                  </a:lnTo>
                  <a:lnTo>
                    <a:pt x="1114" y="306"/>
                  </a:lnTo>
                  <a:lnTo>
                    <a:pt x="1114" y="306"/>
                  </a:lnTo>
                  <a:lnTo>
                    <a:pt x="1114" y="308"/>
                  </a:lnTo>
                  <a:lnTo>
                    <a:pt x="1114" y="310"/>
                  </a:lnTo>
                  <a:lnTo>
                    <a:pt x="1112" y="316"/>
                  </a:lnTo>
                  <a:lnTo>
                    <a:pt x="1112" y="316"/>
                  </a:lnTo>
                  <a:lnTo>
                    <a:pt x="1106" y="318"/>
                  </a:lnTo>
                  <a:lnTo>
                    <a:pt x="1100" y="322"/>
                  </a:lnTo>
                  <a:lnTo>
                    <a:pt x="1096" y="324"/>
                  </a:lnTo>
                  <a:lnTo>
                    <a:pt x="1092" y="330"/>
                  </a:lnTo>
                  <a:lnTo>
                    <a:pt x="1092" y="330"/>
                  </a:lnTo>
                  <a:lnTo>
                    <a:pt x="1094" y="336"/>
                  </a:lnTo>
                  <a:lnTo>
                    <a:pt x="1100" y="340"/>
                  </a:lnTo>
                  <a:lnTo>
                    <a:pt x="1104" y="344"/>
                  </a:lnTo>
                  <a:lnTo>
                    <a:pt x="1108" y="350"/>
                  </a:lnTo>
                  <a:lnTo>
                    <a:pt x="1108" y="350"/>
                  </a:lnTo>
                  <a:lnTo>
                    <a:pt x="1108" y="354"/>
                  </a:lnTo>
                  <a:lnTo>
                    <a:pt x="1110" y="360"/>
                  </a:lnTo>
                  <a:lnTo>
                    <a:pt x="1110" y="360"/>
                  </a:lnTo>
                  <a:lnTo>
                    <a:pt x="1114" y="364"/>
                  </a:lnTo>
                  <a:lnTo>
                    <a:pt x="1120" y="368"/>
                  </a:lnTo>
                  <a:lnTo>
                    <a:pt x="1120" y="368"/>
                  </a:lnTo>
                  <a:lnTo>
                    <a:pt x="1120" y="372"/>
                  </a:lnTo>
                  <a:lnTo>
                    <a:pt x="1120" y="376"/>
                  </a:lnTo>
                  <a:lnTo>
                    <a:pt x="1120" y="376"/>
                  </a:lnTo>
                  <a:lnTo>
                    <a:pt x="1116" y="388"/>
                  </a:lnTo>
                  <a:lnTo>
                    <a:pt x="1116" y="388"/>
                  </a:lnTo>
                  <a:lnTo>
                    <a:pt x="1112" y="394"/>
                  </a:lnTo>
                  <a:lnTo>
                    <a:pt x="1106" y="396"/>
                  </a:lnTo>
                  <a:lnTo>
                    <a:pt x="1102" y="398"/>
                  </a:lnTo>
                  <a:lnTo>
                    <a:pt x="1096" y="402"/>
                  </a:lnTo>
                  <a:lnTo>
                    <a:pt x="1096" y="402"/>
                  </a:lnTo>
                  <a:lnTo>
                    <a:pt x="1092" y="406"/>
                  </a:lnTo>
                  <a:lnTo>
                    <a:pt x="1088" y="412"/>
                  </a:lnTo>
                  <a:lnTo>
                    <a:pt x="1088" y="412"/>
                  </a:lnTo>
                  <a:lnTo>
                    <a:pt x="1088" y="416"/>
                  </a:lnTo>
                  <a:lnTo>
                    <a:pt x="1088" y="418"/>
                  </a:lnTo>
                  <a:lnTo>
                    <a:pt x="1090" y="426"/>
                  </a:lnTo>
                  <a:lnTo>
                    <a:pt x="1090" y="426"/>
                  </a:lnTo>
                  <a:lnTo>
                    <a:pt x="1090" y="434"/>
                  </a:lnTo>
                  <a:lnTo>
                    <a:pt x="1090" y="440"/>
                  </a:lnTo>
                  <a:lnTo>
                    <a:pt x="1092" y="446"/>
                  </a:lnTo>
                  <a:lnTo>
                    <a:pt x="1100" y="450"/>
                  </a:lnTo>
                  <a:lnTo>
                    <a:pt x="1100" y="450"/>
                  </a:lnTo>
                  <a:lnTo>
                    <a:pt x="1092" y="462"/>
                  </a:lnTo>
                  <a:lnTo>
                    <a:pt x="1088" y="466"/>
                  </a:lnTo>
                  <a:lnTo>
                    <a:pt x="1082" y="470"/>
                  </a:lnTo>
                  <a:lnTo>
                    <a:pt x="1082" y="470"/>
                  </a:lnTo>
                  <a:lnTo>
                    <a:pt x="1082" y="466"/>
                  </a:lnTo>
                  <a:lnTo>
                    <a:pt x="1080" y="464"/>
                  </a:lnTo>
                  <a:lnTo>
                    <a:pt x="1074" y="462"/>
                  </a:lnTo>
                  <a:lnTo>
                    <a:pt x="1074" y="462"/>
                  </a:lnTo>
                  <a:lnTo>
                    <a:pt x="1068" y="458"/>
                  </a:lnTo>
                  <a:lnTo>
                    <a:pt x="1064" y="454"/>
                  </a:lnTo>
                  <a:lnTo>
                    <a:pt x="1064" y="454"/>
                  </a:lnTo>
                  <a:lnTo>
                    <a:pt x="1062" y="450"/>
                  </a:lnTo>
                  <a:lnTo>
                    <a:pt x="1058" y="446"/>
                  </a:lnTo>
                  <a:lnTo>
                    <a:pt x="1058" y="446"/>
                  </a:lnTo>
                  <a:lnTo>
                    <a:pt x="1054" y="444"/>
                  </a:lnTo>
                  <a:lnTo>
                    <a:pt x="1048" y="440"/>
                  </a:lnTo>
                  <a:lnTo>
                    <a:pt x="1048" y="440"/>
                  </a:lnTo>
                  <a:lnTo>
                    <a:pt x="1046" y="438"/>
                  </a:lnTo>
                  <a:lnTo>
                    <a:pt x="1048" y="436"/>
                  </a:lnTo>
                  <a:lnTo>
                    <a:pt x="1052" y="432"/>
                  </a:lnTo>
                  <a:lnTo>
                    <a:pt x="1052" y="432"/>
                  </a:lnTo>
                  <a:lnTo>
                    <a:pt x="1054" y="428"/>
                  </a:lnTo>
                  <a:lnTo>
                    <a:pt x="1054" y="426"/>
                  </a:lnTo>
                  <a:lnTo>
                    <a:pt x="1050" y="424"/>
                  </a:lnTo>
                  <a:lnTo>
                    <a:pt x="1050" y="424"/>
                  </a:lnTo>
                  <a:lnTo>
                    <a:pt x="1048" y="418"/>
                  </a:lnTo>
                  <a:lnTo>
                    <a:pt x="1048" y="414"/>
                  </a:lnTo>
                  <a:lnTo>
                    <a:pt x="1050" y="408"/>
                  </a:lnTo>
                  <a:lnTo>
                    <a:pt x="1050" y="404"/>
                  </a:lnTo>
                  <a:lnTo>
                    <a:pt x="1050" y="404"/>
                  </a:lnTo>
                  <a:lnTo>
                    <a:pt x="1048" y="400"/>
                  </a:lnTo>
                  <a:lnTo>
                    <a:pt x="1046" y="398"/>
                  </a:lnTo>
                  <a:lnTo>
                    <a:pt x="1040" y="396"/>
                  </a:lnTo>
                  <a:lnTo>
                    <a:pt x="1040" y="396"/>
                  </a:lnTo>
                  <a:lnTo>
                    <a:pt x="1032" y="396"/>
                  </a:lnTo>
                  <a:lnTo>
                    <a:pt x="1032" y="396"/>
                  </a:lnTo>
                  <a:lnTo>
                    <a:pt x="1024" y="398"/>
                  </a:lnTo>
                  <a:lnTo>
                    <a:pt x="1024" y="398"/>
                  </a:lnTo>
                  <a:lnTo>
                    <a:pt x="1018" y="396"/>
                  </a:lnTo>
                  <a:lnTo>
                    <a:pt x="1012" y="394"/>
                  </a:lnTo>
                  <a:lnTo>
                    <a:pt x="1006" y="392"/>
                  </a:lnTo>
                  <a:lnTo>
                    <a:pt x="1002" y="386"/>
                  </a:lnTo>
                  <a:lnTo>
                    <a:pt x="1002" y="386"/>
                  </a:lnTo>
                  <a:lnTo>
                    <a:pt x="996" y="380"/>
                  </a:lnTo>
                  <a:lnTo>
                    <a:pt x="986" y="378"/>
                  </a:lnTo>
                  <a:lnTo>
                    <a:pt x="986" y="378"/>
                  </a:lnTo>
                  <a:lnTo>
                    <a:pt x="982" y="378"/>
                  </a:lnTo>
                  <a:lnTo>
                    <a:pt x="980" y="374"/>
                  </a:lnTo>
                  <a:lnTo>
                    <a:pt x="974" y="368"/>
                  </a:lnTo>
                  <a:lnTo>
                    <a:pt x="974" y="368"/>
                  </a:lnTo>
                  <a:lnTo>
                    <a:pt x="970" y="364"/>
                  </a:lnTo>
                  <a:lnTo>
                    <a:pt x="962" y="360"/>
                  </a:lnTo>
                  <a:lnTo>
                    <a:pt x="962" y="360"/>
                  </a:lnTo>
                  <a:lnTo>
                    <a:pt x="960" y="360"/>
                  </a:lnTo>
                  <a:lnTo>
                    <a:pt x="960" y="360"/>
                  </a:lnTo>
                  <a:lnTo>
                    <a:pt x="956" y="360"/>
                  </a:lnTo>
                  <a:lnTo>
                    <a:pt x="956" y="360"/>
                  </a:lnTo>
                  <a:lnTo>
                    <a:pt x="952" y="360"/>
                  </a:lnTo>
                  <a:lnTo>
                    <a:pt x="952" y="360"/>
                  </a:lnTo>
                  <a:lnTo>
                    <a:pt x="948" y="360"/>
                  </a:lnTo>
                  <a:lnTo>
                    <a:pt x="946" y="356"/>
                  </a:lnTo>
                  <a:lnTo>
                    <a:pt x="946" y="356"/>
                  </a:lnTo>
                  <a:lnTo>
                    <a:pt x="942" y="356"/>
                  </a:lnTo>
                  <a:lnTo>
                    <a:pt x="942" y="356"/>
                  </a:lnTo>
                  <a:lnTo>
                    <a:pt x="938" y="356"/>
                  </a:lnTo>
                  <a:lnTo>
                    <a:pt x="936" y="358"/>
                  </a:lnTo>
                  <a:lnTo>
                    <a:pt x="934" y="360"/>
                  </a:lnTo>
                  <a:lnTo>
                    <a:pt x="930" y="362"/>
                  </a:lnTo>
                  <a:lnTo>
                    <a:pt x="930" y="362"/>
                  </a:lnTo>
                  <a:lnTo>
                    <a:pt x="928" y="362"/>
                  </a:lnTo>
                  <a:lnTo>
                    <a:pt x="928" y="362"/>
                  </a:lnTo>
                  <a:lnTo>
                    <a:pt x="926" y="362"/>
                  </a:lnTo>
                  <a:lnTo>
                    <a:pt x="924" y="358"/>
                  </a:lnTo>
                  <a:lnTo>
                    <a:pt x="920" y="350"/>
                  </a:lnTo>
                  <a:lnTo>
                    <a:pt x="920" y="350"/>
                  </a:lnTo>
                  <a:lnTo>
                    <a:pt x="918" y="342"/>
                  </a:lnTo>
                  <a:lnTo>
                    <a:pt x="918" y="334"/>
                  </a:lnTo>
                  <a:lnTo>
                    <a:pt x="918" y="334"/>
                  </a:lnTo>
                  <a:lnTo>
                    <a:pt x="920" y="330"/>
                  </a:lnTo>
                  <a:lnTo>
                    <a:pt x="920" y="328"/>
                  </a:lnTo>
                  <a:lnTo>
                    <a:pt x="918" y="326"/>
                  </a:lnTo>
                  <a:lnTo>
                    <a:pt x="918" y="326"/>
                  </a:lnTo>
                  <a:lnTo>
                    <a:pt x="914" y="324"/>
                  </a:lnTo>
                  <a:lnTo>
                    <a:pt x="914" y="324"/>
                  </a:lnTo>
                  <a:lnTo>
                    <a:pt x="908" y="326"/>
                  </a:lnTo>
                  <a:lnTo>
                    <a:pt x="908" y="326"/>
                  </a:lnTo>
                  <a:lnTo>
                    <a:pt x="900" y="328"/>
                  </a:lnTo>
                  <a:lnTo>
                    <a:pt x="900" y="328"/>
                  </a:lnTo>
                  <a:lnTo>
                    <a:pt x="900" y="328"/>
                  </a:lnTo>
                  <a:lnTo>
                    <a:pt x="900" y="328"/>
                  </a:lnTo>
                  <a:lnTo>
                    <a:pt x="896" y="326"/>
                  </a:lnTo>
                  <a:lnTo>
                    <a:pt x="896" y="324"/>
                  </a:lnTo>
                  <a:lnTo>
                    <a:pt x="894" y="316"/>
                  </a:lnTo>
                  <a:lnTo>
                    <a:pt x="894" y="316"/>
                  </a:lnTo>
                  <a:lnTo>
                    <a:pt x="894" y="308"/>
                  </a:lnTo>
                  <a:lnTo>
                    <a:pt x="894" y="300"/>
                  </a:lnTo>
                  <a:lnTo>
                    <a:pt x="894" y="300"/>
                  </a:lnTo>
                  <a:lnTo>
                    <a:pt x="898" y="292"/>
                  </a:lnTo>
                  <a:lnTo>
                    <a:pt x="900" y="282"/>
                  </a:lnTo>
                  <a:lnTo>
                    <a:pt x="900" y="282"/>
                  </a:lnTo>
                  <a:lnTo>
                    <a:pt x="902" y="276"/>
                  </a:lnTo>
                  <a:lnTo>
                    <a:pt x="908" y="270"/>
                  </a:lnTo>
                  <a:lnTo>
                    <a:pt x="914" y="266"/>
                  </a:lnTo>
                  <a:lnTo>
                    <a:pt x="918" y="262"/>
                  </a:lnTo>
                  <a:lnTo>
                    <a:pt x="918" y="262"/>
                  </a:lnTo>
                  <a:lnTo>
                    <a:pt x="920" y="258"/>
                  </a:lnTo>
                  <a:lnTo>
                    <a:pt x="920" y="254"/>
                  </a:lnTo>
                  <a:lnTo>
                    <a:pt x="922" y="252"/>
                  </a:lnTo>
                  <a:lnTo>
                    <a:pt x="924" y="248"/>
                  </a:lnTo>
                  <a:lnTo>
                    <a:pt x="924" y="248"/>
                  </a:lnTo>
                  <a:lnTo>
                    <a:pt x="938" y="244"/>
                  </a:lnTo>
                  <a:lnTo>
                    <a:pt x="940" y="244"/>
                  </a:lnTo>
                  <a:lnTo>
                    <a:pt x="942" y="242"/>
                  </a:lnTo>
                  <a:lnTo>
                    <a:pt x="940" y="240"/>
                  </a:lnTo>
                  <a:lnTo>
                    <a:pt x="938" y="238"/>
                  </a:lnTo>
                  <a:lnTo>
                    <a:pt x="938" y="238"/>
                  </a:lnTo>
                  <a:lnTo>
                    <a:pt x="932" y="236"/>
                  </a:lnTo>
                  <a:lnTo>
                    <a:pt x="924" y="234"/>
                  </a:lnTo>
                  <a:lnTo>
                    <a:pt x="918" y="232"/>
                  </a:lnTo>
                  <a:lnTo>
                    <a:pt x="914" y="230"/>
                  </a:lnTo>
                  <a:lnTo>
                    <a:pt x="914" y="230"/>
                  </a:lnTo>
                  <a:lnTo>
                    <a:pt x="914" y="228"/>
                  </a:lnTo>
                  <a:lnTo>
                    <a:pt x="916" y="226"/>
                  </a:lnTo>
                  <a:lnTo>
                    <a:pt x="916" y="226"/>
                  </a:lnTo>
                  <a:lnTo>
                    <a:pt x="928" y="230"/>
                  </a:lnTo>
                  <a:lnTo>
                    <a:pt x="928" y="230"/>
                  </a:lnTo>
                  <a:lnTo>
                    <a:pt x="940" y="232"/>
                  </a:lnTo>
                  <a:lnTo>
                    <a:pt x="940" y="232"/>
                  </a:lnTo>
                  <a:lnTo>
                    <a:pt x="942" y="232"/>
                  </a:lnTo>
                  <a:lnTo>
                    <a:pt x="942" y="232"/>
                  </a:lnTo>
                  <a:lnTo>
                    <a:pt x="944" y="230"/>
                  </a:lnTo>
                  <a:lnTo>
                    <a:pt x="948" y="226"/>
                  </a:lnTo>
                  <a:lnTo>
                    <a:pt x="948" y="226"/>
                  </a:lnTo>
                  <a:lnTo>
                    <a:pt x="956" y="224"/>
                  </a:lnTo>
                  <a:lnTo>
                    <a:pt x="964" y="222"/>
                  </a:lnTo>
                  <a:lnTo>
                    <a:pt x="972" y="220"/>
                  </a:lnTo>
                  <a:lnTo>
                    <a:pt x="974" y="218"/>
                  </a:lnTo>
                  <a:lnTo>
                    <a:pt x="976" y="214"/>
                  </a:lnTo>
                  <a:lnTo>
                    <a:pt x="976" y="214"/>
                  </a:lnTo>
                  <a:lnTo>
                    <a:pt x="976" y="206"/>
                  </a:lnTo>
                  <a:lnTo>
                    <a:pt x="974" y="202"/>
                  </a:lnTo>
                  <a:lnTo>
                    <a:pt x="972" y="198"/>
                  </a:lnTo>
                  <a:lnTo>
                    <a:pt x="972" y="198"/>
                  </a:lnTo>
                  <a:lnTo>
                    <a:pt x="968" y="196"/>
                  </a:lnTo>
                  <a:lnTo>
                    <a:pt x="964" y="196"/>
                  </a:lnTo>
                  <a:lnTo>
                    <a:pt x="964" y="196"/>
                  </a:lnTo>
                  <a:lnTo>
                    <a:pt x="960" y="196"/>
                  </a:lnTo>
                  <a:lnTo>
                    <a:pt x="960" y="196"/>
                  </a:lnTo>
                  <a:lnTo>
                    <a:pt x="956" y="196"/>
                  </a:lnTo>
                  <a:lnTo>
                    <a:pt x="956" y="196"/>
                  </a:lnTo>
                  <a:lnTo>
                    <a:pt x="952" y="196"/>
                  </a:lnTo>
                  <a:lnTo>
                    <a:pt x="952" y="196"/>
                  </a:lnTo>
                  <a:lnTo>
                    <a:pt x="946" y="194"/>
                  </a:lnTo>
                  <a:lnTo>
                    <a:pt x="944" y="190"/>
                  </a:lnTo>
                  <a:lnTo>
                    <a:pt x="944" y="188"/>
                  </a:lnTo>
                  <a:lnTo>
                    <a:pt x="948" y="188"/>
                  </a:lnTo>
                  <a:lnTo>
                    <a:pt x="948" y="188"/>
                  </a:lnTo>
                  <a:lnTo>
                    <a:pt x="950" y="188"/>
                  </a:lnTo>
                  <a:lnTo>
                    <a:pt x="950" y="188"/>
                  </a:lnTo>
                  <a:lnTo>
                    <a:pt x="956" y="188"/>
                  </a:lnTo>
                  <a:lnTo>
                    <a:pt x="962" y="192"/>
                  </a:lnTo>
                  <a:lnTo>
                    <a:pt x="962" y="192"/>
                  </a:lnTo>
                  <a:lnTo>
                    <a:pt x="968" y="194"/>
                  </a:lnTo>
                  <a:lnTo>
                    <a:pt x="974" y="196"/>
                  </a:lnTo>
                  <a:lnTo>
                    <a:pt x="974" y="196"/>
                  </a:lnTo>
                  <a:lnTo>
                    <a:pt x="980" y="194"/>
                  </a:lnTo>
                  <a:lnTo>
                    <a:pt x="980" y="194"/>
                  </a:lnTo>
                  <a:lnTo>
                    <a:pt x="980" y="192"/>
                  </a:lnTo>
                  <a:lnTo>
                    <a:pt x="982" y="188"/>
                  </a:lnTo>
                  <a:lnTo>
                    <a:pt x="982" y="188"/>
                  </a:lnTo>
                  <a:lnTo>
                    <a:pt x="986" y="188"/>
                  </a:lnTo>
                  <a:lnTo>
                    <a:pt x="990" y="188"/>
                  </a:lnTo>
                  <a:lnTo>
                    <a:pt x="990" y="188"/>
                  </a:lnTo>
                  <a:lnTo>
                    <a:pt x="992" y="184"/>
                  </a:lnTo>
                  <a:lnTo>
                    <a:pt x="990" y="182"/>
                  </a:lnTo>
                  <a:lnTo>
                    <a:pt x="988" y="178"/>
                  </a:lnTo>
                  <a:lnTo>
                    <a:pt x="986" y="176"/>
                  </a:lnTo>
                  <a:lnTo>
                    <a:pt x="986" y="176"/>
                  </a:lnTo>
                  <a:lnTo>
                    <a:pt x="988" y="172"/>
                  </a:lnTo>
                  <a:lnTo>
                    <a:pt x="990" y="172"/>
                  </a:lnTo>
                  <a:lnTo>
                    <a:pt x="990" y="172"/>
                  </a:lnTo>
                  <a:lnTo>
                    <a:pt x="996" y="174"/>
                  </a:lnTo>
                  <a:lnTo>
                    <a:pt x="1002" y="176"/>
                  </a:lnTo>
                  <a:lnTo>
                    <a:pt x="1002" y="176"/>
                  </a:lnTo>
                  <a:lnTo>
                    <a:pt x="1008" y="178"/>
                  </a:lnTo>
                  <a:lnTo>
                    <a:pt x="1008" y="178"/>
                  </a:lnTo>
                  <a:lnTo>
                    <a:pt x="1014" y="178"/>
                  </a:lnTo>
                  <a:lnTo>
                    <a:pt x="1018" y="176"/>
                  </a:lnTo>
                  <a:lnTo>
                    <a:pt x="1018" y="176"/>
                  </a:lnTo>
                  <a:lnTo>
                    <a:pt x="1014" y="172"/>
                  </a:lnTo>
                  <a:lnTo>
                    <a:pt x="1010" y="168"/>
                  </a:lnTo>
                  <a:lnTo>
                    <a:pt x="1010" y="168"/>
                  </a:lnTo>
                  <a:lnTo>
                    <a:pt x="1010" y="166"/>
                  </a:lnTo>
                  <a:lnTo>
                    <a:pt x="1012" y="166"/>
                  </a:lnTo>
                  <a:lnTo>
                    <a:pt x="1012" y="166"/>
                  </a:lnTo>
                  <a:lnTo>
                    <a:pt x="1018" y="168"/>
                  </a:lnTo>
                  <a:lnTo>
                    <a:pt x="1018" y="168"/>
                  </a:lnTo>
                  <a:lnTo>
                    <a:pt x="1022" y="172"/>
                  </a:lnTo>
                  <a:lnTo>
                    <a:pt x="1028" y="174"/>
                  </a:lnTo>
                  <a:lnTo>
                    <a:pt x="1028" y="174"/>
                  </a:lnTo>
                  <a:lnTo>
                    <a:pt x="1030" y="174"/>
                  </a:lnTo>
                  <a:lnTo>
                    <a:pt x="1030" y="174"/>
                  </a:lnTo>
                  <a:lnTo>
                    <a:pt x="1034" y="174"/>
                  </a:lnTo>
                  <a:lnTo>
                    <a:pt x="1034" y="174"/>
                  </a:lnTo>
                  <a:lnTo>
                    <a:pt x="1040" y="172"/>
                  </a:lnTo>
                  <a:lnTo>
                    <a:pt x="1040" y="172"/>
                  </a:lnTo>
                  <a:lnTo>
                    <a:pt x="1040" y="172"/>
                  </a:lnTo>
                  <a:lnTo>
                    <a:pt x="1040" y="172"/>
                  </a:lnTo>
                  <a:lnTo>
                    <a:pt x="1042" y="166"/>
                  </a:lnTo>
                  <a:lnTo>
                    <a:pt x="1042" y="166"/>
                  </a:lnTo>
                  <a:lnTo>
                    <a:pt x="1048" y="160"/>
                  </a:lnTo>
                  <a:lnTo>
                    <a:pt x="1052" y="156"/>
                  </a:lnTo>
                  <a:lnTo>
                    <a:pt x="1052" y="154"/>
                  </a:lnTo>
                  <a:lnTo>
                    <a:pt x="1052" y="152"/>
                  </a:lnTo>
                  <a:lnTo>
                    <a:pt x="1052" y="152"/>
                  </a:lnTo>
                  <a:lnTo>
                    <a:pt x="1048" y="150"/>
                  </a:lnTo>
                  <a:lnTo>
                    <a:pt x="1044" y="148"/>
                  </a:lnTo>
                  <a:lnTo>
                    <a:pt x="1042" y="148"/>
                  </a:lnTo>
                  <a:lnTo>
                    <a:pt x="1038" y="146"/>
                  </a:lnTo>
                  <a:lnTo>
                    <a:pt x="1038" y="146"/>
                  </a:lnTo>
                  <a:lnTo>
                    <a:pt x="1038" y="144"/>
                  </a:lnTo>
                  <a:lnTo>
                    <a:pt x="1036" y="140"/>
                  </a:lnTo>
                  <a:lnTo>
                    <a:pt x="1038" y="134"/>
                  </a:lnTo>
                  <a:lnTo>
                    <a:pt x="1038" y="134"/>
                  </a:lnTo>
                  <a:lnTo>
                    <a:pt x="1038" y="130"/>
                  </a:lnTo>
                  <a:lnTo>
                    <a:pt x="1040" y="130"/>
                  </a:lnTo>
                  <a:lnTo>
                    <a:pt x="1044" y="126"/>
                  </a:lnTo>
                  <a:lnTo>
                    <a:pt x="1044" y="126"/>
                  </a:lnTo>
                  <a:lnTo>
                    <a:pt x="1048" y="122"/>
                  </a:lnTo>
                  <a:lnTo>
                    <a:pt x="1048" y="118"/>
                  </a:lnTo>
                  <a:lnTo>
                    <a:pt x="1046" y="116"/>
                  </a:lnTo>
                  <a:lnTo>
                    <a:pt x="1046" y="116"/>
                  </a:lnTo>
                  <a:lnTo>
                    <a:pt x="1042" y="114"/>
                  </a:lnTo>
                  <a:lnTo>
                    <a:pt x="1038" y="112"/>
                  </a:lnTo>
                  <a:lnTo>
                    <a:pt x="1032" y="110"/>
                  </a:lnTo>
                  <a:lnTo>
                    <a:pt x="1032" y="110"/>
                  </a:lnTo>
                  <a:lnTo>
                    <a:pt x="1026" y="108"/>
                  </a:lnTo>
                  <a:lnTo>
                    <a:pt x="1020" y="104"/>
                  </a:lnTo>
                  <a:lnTo>
                    <a:pt x="1020" y="104"/>
                  </a:lnTo>
                  <a:lnTo>
                    <a:pt x="1012" y="102"/>
                  </a:lnTo>
                  <a:lnTo>
                    <a:pt x="1010" y="100"/>
                  </a:lnTo>
                  <a:lnTo>
                    <a:pt x="1008" y="96"/>
                  </a:lnTo>
                  <a:lnTo>
                    <a:pt x="1008" y="96"/>
                  </a:lnTo>
                  <a:lnTo>
                    <a:pt x="1010" y="92"/>
                  </a:lnTo>
                  <a:lnTo>
                    <a:pt x="1012" y="92"/>
                  </a:lnTo>
                  <a:lnTo>
                    <a:pt x="1014" y="90"/>
                  </a:lnTo>
                  <a:lnTo>
                    <a:pt x="1014" y="88"/>
                  </a:lnTo>
                  <a:lnTo>
                    <a:pt x="1014" y="88"/>
                  </a:lnTo>
                  <a:lnTo>
                    <a:pt x="1024" y="86"/>
                  </a:lnTo>
                  <a:lnTo>
                    <a:pt x="1024" y="86"/>
                  </a:lnTo>
                  <a:lnTo>
                    <a:pt x="1032" y="88"/>
                  </a:lnTo>
                  <a:lnTo>
                    <a:pt x="1032" y="88"/>
                  </a:lnTo>
                  <a:lnTo>
                    <a:pt x="1040" y="90"/>
                  </a:lnTo>
                  <a:lnTo>
                    <a:pt x="1040" y="90"/>
                  </a:lnTo>
                  <a:lnTo>
                    <a:pt x="1050" y="88"/>
                  </a:lnTo>
                  <a:lnTo>
                    <a:pt x="1050" y="88"/>
                  </a:lnTo>
                  <a:lnTo>
                    <a:pt x="1052" y="88"/>
                  </a:lnTo>
                  <a:lnTo>
                    <a:pt x="1052" y="88"/>
                  </a:lnTo>
                  <a:lnTo>
                    <a:pt x="1058" y="90"/>
                  </a:lnTo>
                  <a:lnTo>
                    <a:pt x="1066" y="92"/>
                  </a:lnTo>
                  <a:lnTo>
                    <a:pt x="1066" y="92"/>
                  </a:lnTo>
                  <a:lnTo>
                    <a:pt x="1066" y="92"/>
                  </a:lnTo>
                  <a:lnTo>
                    <a:pt x="1066" y="92"/>
                  </a:lnTo>
                  <a:lnTo>
                    <a:pt x="1072" y="90"/>
                  </a:lnTo>
                  <a:lnTo>
                    <a:pt x="1078" y="86"/>
                  </a:lnTo>
                  <a:lnTo>
                    <a:pt x="1078" y="86"/>
                  </a:lnTo>
                  <a:lnTo>
                    <a:pt x="1082" y="84"/>
                  </a:lnTo>
                  <a:lnTo>
                    <a:pt x="1084" y="84"/>
                  </a:lnTo>
                  <a:lnTo>
                    <a:pt x="1084" y="84"/>
                  </a:lnTo>
                  <a:lnTo>
                    <a:pt x="1088" y="86"/>
                  </a:lnTo>
                  <a:lnTo>
                    <a:pt x="1088" y="86"/>
                  </a:lnTo>
                  <a:lnTo>
                    <a:pt x="1090" y="88"/>
                  </a:lnTo>
                  <a:lnTo>
                    <a:pt x="1090" y="92"/>
                  </a:lnTo>
                  <a:lnTo>
                    <a:pt x="1090" y="94"/>
                  </a:lnTo>
                  <a:lnTo>
                    <a:pt x="1092" y="98"/>
                  </a:lnTo>
                  <a:lnTo>
                    <a:pt x="1092" y="98"/>
                  </a:lnTo>
                  <a:lnTo>
                    <a:pt x="1098" y="100"/>
                  </a:lnTo>
                  <a:lnTo>
                    <a:pt x="1104" y="104"/>
                  </a:lnTo>
                  <a:lnTo>
                    <a:pt x="1104" y="104"/>
                  </a:lnTo>
                  <a:lnTo>
                    <a:pt x="1106" y="106"/>
                  </a:lnTo>
                  <a:lnTo>
                    <a:pt x="1106" y="110"/>
                  </a:lnTo>
                  <a:lnTo>
                    <a:pt x="1106" y="110"/>
                  </a:lnTo>
                  <a:lnTo>
                    <a:pt x="1110" y="112"/>
                  </a:lnTo>
                  <a:lnTo>
                    <a:pt x="1112" y="114"/>
                  </a:lnTo>
                  <a:lnTo>
                    <a:pt x="1112" y="114"/>
                  </a:lnTo>
                  <a:lnTo>
                    <a:pt x="1114" y="116"/>
                  </a:lnTo>
                  <a:lnTo>
                    <a:pt x="1114" y="118"/>
                  </a:lnTo>
                  <a:lnTo>
                    <a:pt x="1114" y="120"/>
                  </a:lnTo>
                  <a:lnTo>
                    <a:pt x="1116" y="122"/>
                  </a:lnTo>
                  <a:lnTo>
                    <a:pt x="1116" y="122"/>
                  </a:lnTo>
                  <a:lnTo>
                    <a:pt x="1122" y="124"/>
                  </a:lnTo>
                  <a:lnTo>
                    <a:pt x="1130" y="126"/>
                  </a:lnTo>
                  <a:lnTo>
                    <a:pt x="1130" y="126"/>
                  </a:lnTo>
                  <a:lnTo>
                    <a:pt x="1134" y="130"/>
                  </a:lnTo>
                  <a:lnTo>
                    <a:pt x="1138" y="134"/>
                  </a:lnTo>
                  <a:lnTo>
                    <a:pt x="1138" y="134"/>
                  </a:lnTo>
                  <a:lnTo>
                    <a:pt x="1142" y="138"/>
                  </a:lnTo>
                  <a:lnTo>
                    <a:pt x="1148" y="142"/>
                  </a:lnTo>
                  <a:lnTo>
                    <a:pt x="1148" y="142"/>
                  </a:lnTo>
                  <a:lnTo>
                    <a:pt x="1156" y="148"/>
                  </a:lnTo>
                  <a:lnTo>
                    <a:pt x="1158" y="152"/>
                  </a:lnTo>
                  <a:lnTo>
                    <a:pt x="1160" y="158"/>
                  </a:lnTo>
                  <a:lnTo>
                    <a:pt x="1160" y="158"/>
                  </a:lnTo>
                  <a:lnTo>
                    <a:pt x="1156" y="166"/>
                  </a:lnTo>
                  <a:lnTo>
                    <a:pt x="1148" y="172"/>
                  </a:lnTo>
                  <a:lnTo>
                    <a:pt x="1148" y="172"/>
                  </a:lnTo>
                  <a:lnTo>
                    <a:pt x="1142" y="178"/>
                  </a:lnTo>
                  <a:lnTo>
                    <a:pt x="1140" y="180"/>
                  </a:lnTo>
                  <a:lnTo>
                    <a:pt x="1142" y="186"/>
                  </a:lnTo>
                  <a:lnTo>
                    <a:pt x="1142" y="186"/>
                  </a:lnTo>
                  <a:lnTo>
                    <a:pt x="1146" y="190"/>
                  </a:lnTo>
                  <a:lnTo>
                    <a:pt x="1148" y="192"/>
                  </a:lnTo>
                  <a:lnTo>
                    <a:pt x="1148" y="196"/>
                  </a:lnTo>
                  <a:lnTo>
                    <a:pt x="1148" y="196"/>
                  </a:lnTo>
                  <a:lnTo>
                    <a:pt x="1146" y="196"/>
                  </a:lnTo>
                  <a:lnTo>
                    <a:pt x="1144" y="198"/>
                  </a:lnTo>
                  <a:lnTo>
                    <a:pt x="1136" y="198"/>
                  </a:lnTo>
                  <a:lnTo>
                    <a:pt x="1136" y="198"/>
                  </a:lnTo>
                  <a:lnTo>
                    <a:pt x="1134" y="200"/>
                  </a:lnTo>
                  <a:lnTo>
                    <a:pt x="1132" y="202"/>
                  </a:lnTo>
                  <a:lnTo>
                    <a:pt x="1132" y="206"/>
                  </a:lnTo>
                  <a:lnTo>
                    <a:pt x="1130" y="208"/>
                  </a:lnTo>
                  <a:lnTo>
                    <a:pt x="1130" y="208"/>
                  </a:lnTo>
                  <a:lnTo>
                    <a:pt x="1128" y="208"/>
                  </a:lnTo>
                  <a:lnTo>
                    <a:pt x="1128" y="208"/>
                  </a:lnTo>
                  <a:lnTo>
                    <a:pt x="1122" y="204"/>
                  </a:lnTo>
                  <a:lnTo>
                    <a:pt x="1116" y="200"/>
                  </a:lnTo>
                  <a:lnTo>
                    <a:pt x="1116" y="200"/>
                  </a:lnTo>
                  <a:lnTo>
                    <a:pt x="1112" y="196"/>
                  </a:lnTo>
                  <a:lnTo>
                    <a:pt x="1106" y="194"/>
                  </a:lnTo>
                  <a:lnTo>
                    <a:pt x="1106" y="194"/>
                  </a:lnTo>
                  <a:lnTo>
                    <a:pt x="1106" y="194"/>
                  </a:lnTo>
                  <a:lnTo>
                    <a:pt x="1106" y="194"/>
                  </a:lnTo>
                  <a:lnTo>
                    <a:pt x="1102" y="196"/>
                  </a:lnTo>
                  <a:lnTo>
                    <a:pt x="1098" y="200"/>
                  </a:lnTo>
                  <a:lnTo>
                    <a:pt x="1098" y="200"/>
                  </a:lnTo>
                  <a:lnTo>
                    <a:pt x="1092" y="204"/>
                  </a:lnTo>
                  <a:lnTo>
                    <a:pt x="1092" y="204"/>
                  </a:lnTo>
                  <a:lnTo>
                    <a:pt x="1090" y="206"/>
                  </a:lnTo>
                  <a:lnTo>
                    <a:pt x="1086" y="208"/>
                  </a:lnTo>
                  <a:lnTo>
                    <a:pt x="1086" y="208"/>
                  </a:lnTo>
                  <a:lnTo>
                    <a:pt x="1084" y="210"/>
                  </a:lnTo>
                  <a:lnTo>
                    <a:pt x="1084" y="212"/>
                  </a:lnTo>
                  <a:lnTo>
                    <a:pt x="1088" y="218"/>
                  </a:lnTo>
                  <a:lnTo>
                    <a:pt x="1092" y="222"/>
                  </a:lnTo>
                  <a:lnTo>
                    <a:pt x="1098" y="224"/>
                  </a:lnTo>
                  <a:lnTo>
                    <a:pt x="1098" y="224"/>
                  </a:lnTo>
                  <a:lnTo>
                    <a:pt x="1104" y="226"/>
                  </a:lnTo>
                  <a:lnTo>
                    <a:pt x="1108" y="228"/>
                  </a:lnTo>
                  <a:lnTo>
                    <a:pt x="1112" y="232"/>
                  </a:lnTo>
                  <a:lnTo>
                    <a:pt x="1116" y="232"/>
                  </a:lnTo>
                  <a:lnTo>
                    <a:pt x="1116" y="232"/>
                  </a:lnTo>
                  <a:lnTo>
                    <a:pt x="1118" y="232"/>
                  </a:lnTo>
                  <a:lnTo>
                    <a:pt x="1122" y="230"/>
                  </a:lnTo>
                  <a:lnTo>
                    <a:pt x="1122" y="230"/>
                  </a:lnTo>
                  <a:lnTo>
                    <a:pt x="1124" y="226"/>
                  </a:lnTo>
                  <a:lnTo>
                    <a:pt x="1126" y="222"/>
                  </a:lnTo>
                  <a:lnTo>
                    <a:pt x="1126" y="222"/>
                  </a:lnTo>
                  <a:lnTo>
                    <a:pt x="1134" y="220"/>
                  </a:lnTo>
                  <a:lnTo>
                    <a:pt x="1138" y="220"/>
                  </a:lnTo>
                  <a:lnTo>
                    <a:pt x="1140" y="218"/>
                  </a:lnTo>
                  <a:lnTo>
                    <a:pt x="1140" y="218"/>
                  </a:lnTo>
                  <a:lnTo>
                    <a:pt x="1146" y="214"/>
                  </a:lnTo>
                  <a:lnTo>
                    <a:pt x="1146" y="214"/>
                  </a:lnTo>
                  <a:lnTo>
                    <a:pt x="1150" y="218"/>
                  </a:lnTo>
                  <a:lnTo>
                    <a:pt x="1150" y="218"/>
                  </a:lnTo>
                  <a:lnTo>
                    <a:pt x="1154" y="224"/>
                  </a:lnTo>
                  <a:lnTo>
                    <a:pt x="1154" y="224"/>
                  </a:lnTo>
                  <a:lnTo>
                    <a:pt x="1156" y="232"/>
                  </a:lnTo>
                  <a:lnTo>
                    <a:pt x="1156" y="232"/>
                  </a:lnTo>
                  <a:lnTo>
                    <a:pt x="1162" y="236"/>
                  </a:lnTo>
                  <a:lnTo>
                    <a:pt x="1170" y="238"/>
                  </a:lnTo>
                  <a:lnTo>
                    <a:pt x="1170" y="238"/>
                  </a:lnTo>
                  <a:lnTo>
                    <a:pt x="1174" y="242"/>
                  </a:lnTo>
                  <a:lnTo>
                    <a:pt x="1178" y="246"/>
                  </a:lnTo>
                  <a:lnTo>
                    <a:pt x="1178" y="246"/>
                  </a:lnTo>
                  <a:lnTo>
                    <a:pt x="1188" y="256"/>
                  </a:lnTo>
                  <a:lnTo>
                    <a:pt x="1200" y="262"/>
                  </a:lnTo>
                  <a:lnTo>
                    <a:pt x="1200" y="262"/>
                  </a:lnTo>
                  <a:lnTo>
                    <a:pt x="1210" y="270"/>
                  </a:lnTo>
                  <a:lnTo>
                    <a:pt x="1222" y="276"/>
                  </a:lnTo>
                  <a:lnTo>
                    <a:pt x="1222" y="276"/>
                  </a:lnTo>
                  <a:lnTo>
                    <a:pt x="1228" y="278"/>
                  </a:lnTo>
                  <a:lnTo>
                    <a:pt x="1228" y="278"/>
                  </a:lnTo>
                  <a:lnTo>
                    <a:pt x="1236" y="276"/>
                  </a:lnTo>
                  <a:lnTo>
                    <a:pt x="1238" y="274"/>
                  </a:lnTo>
                  <a:lnTo>
                    <a:pt x="1240" y="272"/>
                  </a:lnTo>
                  <a:lnTo>
                    <a:pt x="1240" y="272"/>
                  </a:lnTo>
                  <a:lnTo>
                    <a:pt x="1238" y="268"/>
                  </a:lnTo>
                  <a:lnTo>
                    <a:pt x="1232" y="264"/>
                  </a:lnTo>
                  <a:lnTo>
                    <a:pt x="1220" y="256"/>
                  </a:lnTo>
                  <a:lnTo>
                    <a:pt x="1220" y="256"/>
                  </a:lnTo>
                  <a:lnTo>
                    <a:pt x="1216" y="252"/>
                  </a:lnTo>
                  <a:lnTo>
                    <a:pt x="1214" y="246"/>
                  </a:lnTo>
                  <a:lnTo>
                    <a:pt x="1210" y="242"/>
                  </a:lnTo>
                  <a:lnTo>
                    <a:pt x="1204" y="238"/>
                  </a:lnTo>
                  <a:lnTo>
                    <a:pt x="1204" y="238"/>
                  </a:lnTo>
                  <a:lnTo>
                    <a:pt x="1204" y="238"/>
                  </a:lnTo>
                  <a:lnTo>
                    <a:pt x="1204" y="238"/>
                  </a:lnTo>
                  <a:lnTo>
                    <a:pt x="1212" y="240"/>
                  </a:lnTo>
                  <a:lnTo>
                    <a:pt x="1218" y="244"/>
                  </a:lnTo>
                  <a:lnTo>
                    <a:pt x="1230" y="252"/>
                  </a:lnTo>
                  <a:lnTo>
                    <a:pt x="1230" y="252"/>
                  </a:lnTo>
                  <a:lnTo>
                    <a:pt x="1236" y="256"/>
                  </a:lnTo>
                  <a:lnTo>
                    <a:pt x="1242" y="256"/>
                  </a:lnTo>
                  <a:lnTo>
                    <a:pt x="1242" y="256"/>
                  </a:lnTo>
                  <a:lnTo>
                    <a:pt x="1244" y="258"/>
                  </a:lnTo>
                  <a:lnTo>
                    <a:pt x="1244" y="258"/>
                  </a:lnTo>
                  <a:lnTo>
                    <a:pt x="1248" y="258"/>
                  </a:lnTo>
                  <a:lnTo>
                    <a:pt x="1248" y="258"/>
                  </a:lnTo>
                  <a:lnTo>
                    <a:pt x="1254" y="258"/>
                  </a:lnTo>
                  <a:lnTo>
                    <a:pt x="1254" y="258"/>
                  </a:lnTo>
                  <a:lnTo>
                    <a:pt x="1256" y="258"/>
                  </a:lnTo>
                  <a:lnTo>
                    <a:pt x="1256" y="258"/>
                  </a:lnTo>
                  <a:lnTo>
                    <a:pt x="1260" y="256"/>
                  </a:lnTo>
                  <a:lnTo>
                    <a:pt x="1260" y="254"/>
                  </a:lnTo>
                  <a:lnTo>
                    <a:pt x="1258" y="248"/>
                  </a:lnTo>
                  <a:lnTo>
                    <a:pt x="1258" y="248"/>
                  </a:lnTo>
                  <a:lnTo>
                    <a:pt x="1254" y="242"/>
                  </a:lnTo>
                  <a:lnTo>
                    <a:pt x="1254" y="242"/>
                  </a:lnTo>
                  <a:lnTo>
                    <a:pt x="1254" y="240"/>
                  </a:lnTo>
                  <a:lnTo>
                    <a:pt x="1254" y="236"/>
                  </a:lnTo>
                  <a:lnTo>
                    <a:pt x="1254" y="236"/>
                  </a:lnTo>
                  <a:lnTo>
                    <a:pt x="1246" y="230"/>
                  </a:lnTo>
                  <a:lnTo>
                    <a:pt x="1238" y="224"/>
                  </a:lnTo>
                  <a:lnTo>
                    <a:pt x="1238" y="224"/>
                  </a:lnTo>
                  <a:lnTo>
                    <a:pt x="1228" y="212"/>
                  </a:lnTo>
                  <a:lnTo>
                    <a:pt x="1228" y="212"/>
                  </a:lnTo>
                  <a:lnTo>
                    <a:pt x="1222" y="206"/>
                  </a:lnTo>
                  <a:lnTo>
                    <a:pt x="1214" y="200"/>
                  </a:lnTo>
                  <a:lnTo>
                    <a:pt x="1214" y="200"/>
                  </a:lnTo>
                  <a:lnTo>
                    <a:pt x="1210" y="196"/>
                  </a:lnTo>
                  <a:lnTo>
                    <a:pt x="1208" y="192"/>
                  </a:lnTo>
                  <a:lnTo>
                    <a:pt x="1208" y="190"/>
                  </a:lnTo>
                  <a:lnTo>
                    <a:pt x="1208" y="190"/>
                  </a:lnTo>
                  <a:lnTo>
                    <a:pt x="1214" y="176"/>
                  </a:lnTo>
                  <a:lnTo>
                    <a:pt x="1214" y="176"/>
                  </a:lnTo>
                  <a:lnTo>
                    <a:pt x="1214" y="176"/>
                  </a:lnTo>
                  <a:lnTo>
                    <a:pt x="1218" y="176"/>
                  </a:lnTo>
                  <a:lnTo>
                    <a:pt x="1218" y="176"/>
                  </a:lnTo>
                  <a:lnTo>
                    <a:pt x="1226" y="178"/>
                  </a:lnTo>
                  <a:lnTo>
                    <a:pt x="1232" y="184"/>
                  </a:lnTo>
                  <a:lnTo>
                    <a:pt x="1232" y="184"/>
                  </a:lnTo>
                  <a:lnTo>
                    <a:pt x="1234" y="188"/>
                  </a:lnTo>
                  <a:lnTo>
                    <a:pt x="1236" y="190"/>
                  </a:lnTo>
                  <a:lnTo>
                    <a:pt x="1236" y="190"/>
                  </a:lnTo>
                  <a:lnTo>
                    <a:pt x="1242" y="192"/>
                  </a:lnTo>
                  <a:lnTo>
                    <a:pt x="1248" y="194"/>
                  </a:lnTo>
                  <a:lnTo>
                    <a:pt x="1248" y="194"/>
                  </a:lnTo>
                  <a:lnTo>
                    <a:pt x="1250" y="196"/>
                  </a:lnTo>
                  <a:lnTo>
                    <a:pt x="1252" y="200"/>
                  </a:lnTo>
                  <a:lnTo>
                    <a:pt x="1254" y="204"/>
                  </a:lnTo>
                  <a:lnTo>
                    <a:pt x="1258" y="206"/>
                  </a:lnTo>
                  <a:lnTo>
                    <a:pt x="1258" y="206"/>
                  </a:lnTo>
                  <a:lnTo>
                    <a:pt x="1266" y="208"/>
                  </a:lnTo>
                  <a:lnTo>
                    <a:pt x="1266" y="208"/>
                  </a:lnTo>
                  <a:lnTo>
                    <a:pt x="1268" y="208"/>
                  </a:lnTo>
                  <a:lnTo>
                    <a:pt x="1268" y="208"/>
                  </a:lnTo>
                  <a:lnTo>
                    <a:pt x="1268" y="204"/>
                  </a:lnTo>
                  <a:lnTo>
                    <a:pt x="1268" y="200"/>
                  </a:lnTo>
                  <a:lnTo>
                    <a:pt x="1268" y="200"/>
                  </a:lnTo>
                  <a:lnTo>
                    <a:pt x="1270" y="200"/>
                  </a:lnTo>
                  <a:lnTo>
                    <a:pt x="1270" y="200"/>
                  </a:lnTo>
                  <a:lnTo>
                    <a:pt x="1274" y="200"/>
                  </a:lnTo>
                  <a:lnTo>
                    <a:pt x="1274" y="200"/>
                  </a:lnTo>
                  <a:lnTo>
                    <a:pt x="1278" y="200"/>
                  </a:lnTo>
                  <a:lnTo>
                    <a:pt x="1278" y="200"/>
                  </a:lnTo>
                  <a:lnTo>
                    <a:pt x="1282" y="200"/>
                  </a:lnTo>
                  <a:lnTo>
                    <a:pt x="1286" y="200"/>
                  </a:lnTo>
                  <a:lnTo>
                    <a:pt x="1288" y="196"/>
                  </a:lnTo>
                  <a:lnTo>
                    <a:pt x="1290" y="192"/>
                  </a:lnTo>
                  <a:lnTo>
                    <a:pt x="1290" y="192"/>
                  </a:lnTo>
                  <a:lnTo>
                    <a:pt x="1288" y="186"/>
                  </a:lnTo>
                  <a:lnTo>
                    <a:pt x="1282" y="180"/>
                  </a:lnTo>
                  <a:lnTo>
                    <a:pt x="1276" y="174"/>
                  </a:lnTo>
                  <a:lnTo>
                    <a:pt x="1270" y="172"/>
                  </a:lnTo>
                  <a:lnTo>
                    <a:pt x="1270" y="172"/>
                  </a:lnTo>
                  <a:lnTo>
                    <a:pt x="1268" y="170"/>
                  </a:lnTo>
                  <a:lnTo>
                    <a:pt x="1268" y="170"/>
                  </a:lnTo>
                  <a:lnTo>
                    <a:pt x="1266" y="170"/>
                  </a:lnTo>
                  <a:lnTo>
                    <a:pt x="1266" y="170"/>
                  </a:lnTo>
                  <a:lnTo>
                    <a:pt x="1264" y="170"/>
                  </a:lnTo>
                  <a:lnTo>
                    <a:pt x="1264" y="170"/>
                  </a:lnTo>
                  <a:lnTo>
                    <a:pt x="1256" y="168"/>
                  </a:lnTo>
                  <a:lnTo>
                    <a:pt x="1256" y="168"/>
                  </a:lnTo>
                  <a:lnTo>
                    <a:pt x="1250" y="164"/>
                  </a:lnTo>
                  <a:lnTo>
                    <a:pt x="1248" y="162"/>
                  </a:lnTo>
                  <a:lnTo>
                    <a:pt x="1248" y="160"/>
                  </a:lnTo>
                  <a:lnTo>
                    <a:pt x="1248" y="160"/>
                  </a:lnTo>
                  <a:lnTo>
                    <a:pt x="1252" y="158"/>
                  </a:lnTo>
                  <a:lnTo>
                    <a:pt x="1254" y="156"/>
                  </a:lnTo>
                  <a:lnTo>
                    <a:pt x="1256" y="156"/>
                  </a:lnTo>
                  <a:lnTo>
                    <a:pt x="1254" y="152"/>
                  </a:lnTo>
                  <a:lnTo>
                    <a:pt x="1254" y="152"/>
                  </a:lnTo>
                  <a:lnTo>
                    <a:pt x="1250" y="150"/>
                  </a:lnTo>
                  <a:lnTo>
                    <a:pt x="1246" y="150"/>
                  </a:lnTo>
                  <a:lnTo>
                    <a:pt x="1246" y="150"/>
                  </a:lnTo>
                  <a:lnTo>
                    <a:pt x="1238" y="150"/>
                  </a:lnTo>
                  <a:lnTo>
                    <a:pt x="1238" y="150"/>
                  </a:lnTo>
                  <a:lnTo>
                    <a:pt x="1234" y="150"/>
                  </a:lnTo>
                  <a:lnTo>
                    <a:pt x="1234" y="150"/>
                  </a:lnTo>
                  <a:lnTo>
                    <a:pt x="1224" y="148"/>
                  </a:lnTo>
                  <a:lnTo>
                    <a:pt x="1224" y="148"/>
                  </a:lnTo>
                  <a:lnTo>
                    <a:pt x="1218" y="144"/>
                  </a:lnTo>
                  <a:lnTo>
                    <a:pt x="1212" y="138"/>
                  </a:lnTo>
                  <a:lnTo>
                    <a:pt x="1212" y="138"/>
                  </a:lnTo>
                  <a:lnTo>
                    <a:pt x="1206" y="136"/>
                  </a:lnTo>
                  <a:lnTo>
                    <a:pt x="1202" y="134"/>
                  </a:lnTo>
                  <a:lnTo>
                    <a:pt x="1202" y="134"/>
                  </a:lnTo>
                  <a:lnTo>
                    <a:pt x="1198" y="130"/>
                  </a:lnTo>
                  <a:lnTo>
                    <a:pt x="1198" y="128"/>
                  </a:lnTo>
                  <a:lnTo>
                    <a:pt x="1200" y="126"/>
                  </a:lnTo>
                  <a:lnTo>
                    <a:pt x="1202" y="126"/>
                  </a:lnTo>
                  <a:lnTo>
                    <a:pt x="1202" y="126"/>
                  </a:lnTo>
                  <a:lnTo>
                    <a:pt x="1206" y="126"/>
                  </a:lnTo>
                  <a:lnTo>
                    <a:pt x="1206" y="126"/>
                  </a:lnTo>
                  <a:lnTo>
                    <a:pt x="1208" y="126"/>
                  </a:lnTo>
                  <a:lnTo>
                    <a:pt x="1208" y="126"/>
                  </a:lnTo>
                  <a:lnTo>
                    <a:pt x="1212" y="126"/>
                  </a:lnTo>
                  <a:lnTo>
                    <a:pt x="1212" y="126"/>
                  </a:lnTo>
                  <a:lnTo>
                    <a:pt x="1216" y="124"/>
                  </a:lnTo>
                  <a:lnTo>
                    <a:pt x="1216" y="124"/>
                  </a:lnTo>
                  <a:lnTo>
                    <a:pt x="1218" y="122"/>
                  </a:lnTo>
                  <a:lnTo>
                    <a:pt x="1216" y="120"/>
                  </a:lnTo>
                  <a:lnTo>
                    <a:pt x="1210" y="116"/>
                  </a:lnTo>
                  <a:lnTo>
                    <a:pt x="1210" y="116"/>
                  </a:lnTo>
                  <a:lnTo>
                    <a:pt x="1208" y="116"/>
                  </a:lnTo>
                  <a:lnTo>
                    <a:pt x="1208" y="116"/>
                  </a:lnTo>
                  <a:lnTo>
                    <a:pt x="1204" y="116"/>
                  </a:lnTo>
                  <a:lnTo>
                    <a:pt x="1204" y="116"/>
                  </a:lnTo>
                  <a:lnTo>
                    <a:pt x="1200" y="116"/>
                  </a:lnTo>
                  <a:lnTo>
                    <a:pt x="1200" y="116"/>
                  </a:lnTo>
                  <a:lnTo>
                    <a:pt x="1196" y="114"/>
                  </a:lnTo>
                  <a:lnTo>
                    <a:pt x="1196" y="114"/>
                  </a:lnTo>
                  <a:lnTo>
                    <a:pt x="1192" y="110"/>
                  </a:lnTo>
                  <a:lnTo>
                    <a:pt x="1192" y="110"/>
                  </a:lnTo>
                  <a:lnTo>
                    <a:pt x="1186" y="108"/>
                  </a:lnTo>
                  <a:lnTo>
                    <a:pt x="1186" y="108"/>
                  </a:lnTo>
                  <a:lnTo>
                    <a:pt x="1180" y="106"/>
                  </a:lnTo>
                  <a:lnTo>
                    <a:pt x="1178" y="104"/>
                  </a:lnTo>
                  <a:lnTo>
                    <a:pt x="1176" y="100"/>
                  </a:lnTo>
                  <a:lnTo>
                    <a:pt x="1176" y="100"/>
                  </a:lnTo>
                  <a:lnTo>
                    <a:pt x="1176" y="98"/>
                  </a:lnTo>
                  <a:lnTo>
                    <a:pt x="1178" y="96"/>
                  </a:lnTo>
                  <a:lnTo>
                    <a:pt x="1184" y="96"/>
                  </a:lnTo>
                  <a:lnTo>
                    <a:pt x="1184" y="96"/>
                  </a:lnTo>
                  <a:lnTo>
                    <a:pt x="1194" y="94"/>
                  </a:lnTo>
                  <a:lnTo>
                    <a:pt x="1198" y="90"/>
                  </a:lnTo>
                  <a:lnTo>
                    <a:pt x="1200" y="88"/>
                  </a:lnTo>
                  <a:lnTo>
                    <a:pt x="1200" y="88"/>
                  </a:lnTo>
                  <a:lnTo>
                    <a:pt x="1200" y="84"/>
                  </a:lnTo>
                  <a:lnTo>
                    <a:pt x="1198" y="82"/>
                  </a:lnTo>
                  <a:lnTo>
                    <a:pt x="1194" y="82"/>
                  </a:lnTo>
                  <a:lnTo>
                    <a:pt x="1194" y="82"/>
                  </a:lnTo>
                  <a:lnTo>
                    <a:pt x="1188" y="82"/>
                  </a:lnTo>
                  <a:lnTo>
                    <a:pt x="1188" y="82"/>
                  </a:lnTo>
                  <a:lnTo>
                    <a:pt x="1180" y="84"/>
                  </a:lnTo>
                  <a:lnTo>
                    <a:pt x="1180" y="84"/>
                  </a:lnTo>
                  <a:lnTo>
                    <a:pt x="1176" y="84"/>
                  </a:lnTo>
                  <a:lnTo>
                    <a:pt x="1176" y="84"/>
                  </a:lnTo>
                  <a:lnTo>
                    <a:pt x="1172" y="82"/>
                  </a:lnTo>
                  <a:lnTo>
                    <a:pt x="1172" y="82"/>
                  </a:lnTo>
                  <a:lnTo>
                    <a:pt x="1168" y="82"/>
                  </a:lnTo>
                  <a:lnTo>
                    <a:pt x="1164" y="86"/>
                  </a:lnTo>
                  <a:lnTo>
                    <a:pt x="1164" y="86"/>
                  </a:lnTo>
                  <a:lnTo>
                    <a:pt x="1160" y="86"/>
                  </a:lnTo>
                  <a:lnTo>
                    <a:pt x="1160" y="86"/>
                  </a:lnTo>
                  <a:lnTo>
                    <a:pt x="1152" y="86"/>
                  </a:lnTo>
                  <a:lnTo>
                    <a:pt x="1152" y="86"/>
                  </a:lnTo>
                  <a:lnTo>
                    <a:pt x="1152" y="82"/>
                  </a:lnTo>
                  <a:lnTo>
                    <a:pt x="1152" y="80"/>
                  </a:lnTo>
                  <a:lnTo>
                    <a:pt x="1156" y="78"/>
                  </a:lnTo>
                  <a:lnTo>
                    <a:pt x="1162" y="78"/>
                  </a:lnTo>
                  <a:lnTo>
                    <a:pt x="1166" y="76"/>
                  </a:lnTo>
                  <a:lnTo>
                    <a:pt x="1166" y="76"/>
                  </a:lnTo>
                  <a:lnTo>
                    <a:pt x="1170" y="74"/>
                  </a:lnTo>
                  <a:lnTo>
                    <a:pt x="1168" y="70"/>
                  </a:lnTo>
                  <a:lnTo>
                    <a:pt x="1166" y="68"/>
                  </a:lnTo>
                  <a:lnTo>
                    <a:pt x="1162" y="68"/>
                  </a:lnTo>
                  <a:lnTo>
                    <a:pt x="1162" y="68"/>
                  </a:lnTo>
                  <a:lnTo>
                    <a:pt x="1158" y="68"/>
                  </a:lnTo>
                  <a:lnTo>
                    <a:pt x="1154" y="72"/>
                  </a:lnTo>
                  <a:lnTo>
                    <a:pt x="1154" y="72"/>
                  </a:lnTo>
                  <a:lnTo>
                    <a:pt x="1150" y="76"/>
                  </a:lnTo>
                  <a:lnTo>
                    <a:pt x="1146" y="78"/>
                  </a:lnTo>
                  <a:lnTo>
                    <a:pt x="1146" y="78"/>
                  </a:lnTo>
                  <a:lnTo>
                    <a:pt x="1142" y="78"/>
                  </a:lnTo>
                  <a:lnTo>
                    <a:pt x="1142" y="78"/>
                  </a:lnTo>
                  <a:lnTo>
                    <a:pt x="1136" y="76"/>
                  </a:lnTo>
                  <a:lnTo>
                    <a:pt x="1136" y="76"/>
                  </a:lnTo>
                  <a:lnTo>
                    <a:pt x="1136" y="72"/>
                  </a:lnTo>
                  <a:lnTo>
                    <a:pt x="1138" y="68"/>
                  </a:lnTo>
                  <a:lnTo>
                    <a:pt x="1138" y="68"/>
                  </a:lnTo>
                  <a:lnTo>
                    <a:pt x="1136" y="68"/>
                  </a:lnTo>
                  <a:lnTo>
                    <a:pt x="1136" y="68"/>
                  </a:lnTo>
                  <a:lnTo>
                    <a:pt x="1132" y="70"/>
                  </a:lnTo>
                  <a:lnTo>
                    <a:pt x="1132" y="70"/>
                  </a:lnTo>
                  <a:lnTo>
                    <a:pt x="1126" y="70"/>
                  </a:lnTo>
                  <a:lnTo>
                    <a:pt x="1126" y="70"/>
                  </a:lnTo>
                  <a:lnTo>
                    <a:pt x="1124" y="70"/>
                  </a:lnTo>
                  <a:lnTo>
                    <a:pt x="1122" y="68"/>
                  </a:lnTo>
                  <a:lnTo>
                    <a:pt x="1122" y="68"/>
                  </a:lnTo>
                  <a:lnTo>
                    <a:pt x="1124" y="64"/>
                  </a:lnTo>
                  <a:lnTo>
                    <a:pt x="1126" y="60"/>
                  </a:lnTo>
                  <a:lnTo>
                    <a:pt x="1130" y="60"/>
                  </a:lnTo>
                  <a:lnTo>
                    <a:pt x="1132" y="56"/>
                  </a:lnTo>
                  <a:lnTo>
                    <a:pt x="1132" y="56"/>
                  </a:lnTo>
                  <a:lnTo>
                    <a:pt x="1132" y="54"/>
                  </a:lnTo>
                  <a:lnTo>
                    <a:pt x="1130" y="52"/>
                  </a:lnTo>
                  <a:lnTo>
                    <a:pt x="1128" y="50"/>
                  </a:lnTo>
                  <a:lnTo>
                    <a:pt x="1126" y="48"/>
                  </a:lnTo>
                  <a:lnTo>
                    <a:pt x="1126" y="48"/>
                  </a:lnTo>
                  <a:lnTo>
                    <a:pt x="1126" y="46"/>
                  </a:lnTo>
                  <a:lnTo>
                    <a:pt x="1126" y="44"/>
                  </a:lnTo>
                  <a:lnTo>
                    <a:pt x="1128" y="42"/>
                  </a:lnTo>
                  <a:lnTo>
                    <a:pt x="1126" y="40"/>
                  </a:lnTo>
                  <a:lnTo>
                    <a:pt x="1126" y="40"/>
                  </a:lnTo>
                  <a:lnTo>
                    <a:pt x="1122" y="38"/>
                  </a:lnTo>
                  <a:lnTo>
                    <a:pt x="1122" y="38"/>
                  </a:lnTo>
                  <a:lnTo>
                    <a:pt x="1118" y="40"/>
                  </a:lnTo>
                  <a:lnTo>
                    <a:pt x="1118" y="40"/>
                  </a:lnTo>
                  <a:lnTo>
                    <a:pt x="1114" y="42"/>
                  </a:lnTo>
                  <a:lnTo>
                    <a:pt x="1114" y="42"/>
                  </a:lnTo>
                  <a:lnTo>
                    <a:pt x="1110" y="44"/>
                  </a:lnTo>
                  <a:lnTo>
                    <a:pt x="1106" y="44"/>
                  </a:lnTo>
                  <a:lnTo>
                    <a:pt x="1106" y="44"/>
                  </a:lnTo>
                  <a:lnTo>
                    <a:pt x="1104" y="40"/>
                  </a:lnTo>
                  <a:lnTo>
                    <a:pt x="1100" y="38"/>
                  </a:lnTo>
                  <a:lnTo>
                    <a:pt x="1100" y="38"/>
                  </a:lnTo>
                  <a:lnTo>
                    <a:pt x="1096" y="36"/>
                  </a:lnTo>
                  <a:lnTo>
                    <a:pt x="1092" y="34"/>
                  </a:lnTo>
                  <a:lnTo>
                    <a:pt x="1092" y="34"/>
                  </a:lnTo>
                  <a:lnTo>
                    <a:pt x="1090" y="32"/>
                  </a:lnTo>
                  <a:lnTo>
                    <a:pt x="1092" y="30"/>
                  </a:lnTo>
                  <a:lnTo>
                    <a:pt x="1098" y="28"/>
                  </a:lnTo>
                  <a:lnTo>
                    <a:pt x="1098" y="28"/>
                  </a:lnTo>
                  <a:lnTo>
                    <a:pt x="1102" y="26"/>
                  </a:lnTo>
                  <a:lnTo>
                    <a:pt x="1104" y="22"/>
                  </a:lnTo>
                  <a:lnTo>
                    <a:pt x="1104" y="22"/>
                  </a:lnTo>
                  <a:lnTo>
                    <a:pt x="1104" y="18"/>
                  </a:lnTo>
                  <a:lnTo>
                    <a:pt x="1104" y="16"/>
                  </a:lnTo>
                  <a:lnTo>
                    <a:pt x="1104" y="14"/>
                  </a:lnTo>
                  <a:lnTo>
                    <a:pt x="1104" y="14"/>
                  </a:lnTo>
                  <a:lnTo>
                    <a:pt x="1102" y="12"/>
                  </a:lnTo>
                  <a:lnTo>
                    <a:pt x="1102" y="12"/>
                  </a:lnTo>
                  <a:lnTo>
                    <a:pt x="1100" y="14"/>
                  </a:lnTo>
                  <a:lnTo>
                    <a:pt x="1100" y="14"/>
                  </a:lnTo>
                  <a:lnTo>
                    <a:pt x="1096" y="14"/>
                  </a:lnTo>
                  <a:lnTo>
                    <a:pt x="1096" y="14"/>
                  </a:lnTo>
                  <a:lnTo>
                    <a:pt x="1096" y="14"/>
                  </a:lnTo>
                  <a:lnTo>
                    <a:pt x="1096" y="14"/>
                  </a:lnTo>
                  <a:lnTo>
                    <a:pt x="1088" y="10"/>
                  </a:lnTo>
                  <a:lnTo>
                    <a:pt x="1088" y="10"/>
                  </a:lnTo>
                  <a:lnTo>
                    <a:pt x="1084" y="10"/>
                  </a:lnTo>
                  <a:lnTo>
                    <a:pt x="1084" y="10"/>
                  </a:lnTo>
                  <a:lnTo>
                    <a:pt x="1080" y="10"/>
                  </a:lnTo>
                  <a:lnTo>
                    <a:pt x="1080" y="10"/>
                  </a:lnTo>
                  <a:lnTo>
                    <a:pt x="1078" y="10"/>
                  </a:lnTo>
                  <a:lnTo>
                    <a:pt x="1078" y="10"/>
                  </a:lnTo>
                  <a:lnTo>
                    <a:pt x="1074" y="8"/>
                  </a:lnTo>
                  <a:lnTo>
                    <a:pt x="1074" y="8"/>
                  </a:lnTo>
                  <a:lnTo>
                    <a:pt x="1070" y="6"/>
                  </a:lnTo>
                  <a:lnTo>
                    <a:pt x="1068" y="4"/>
                  </a:lnTo>
                  <a:lnTo>
                    <a:pt x="1066" y="2"/>
                  </a:lnTo>
                  <a:lnTo>
                    <a:pt x="1064" y="0"/>
                  </a:lnTo>
                  <a:lnTo>
                    <a:pt x="1064" y="0"/>
                  </a:lnTo>
                  <a:lnTo>
                    <a:pt x="1060"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212" name="Freeform 197"/>
            <p:cNvSpPr>
              <a:spLocks/>
            </p:cNvSpPr>
            <p:nvPr/>
          </p:nvSpPr>
          <p:spPr bwMode="auto">
            <a:xfrm>
              <a:off x="4454" y="1840"/>
              <a:ext cx="94" cy="50"/>
            </a:xfrm>
            <a:custGeom>
              <a:avLst/>
              <a:gdLst>
                <a:gd name="T0" fmla="*/ 68 w 94"/>
                <a:gd name="T1" fmla="*/ 8 h 50"/>
                <a:gd name="T2" fmla="*/ 68 w 94"/>
                <a:gd name="T3" fmla="*/ 8 h 50"/>
                <a:gd name="T4" fmla="*/ 70 w 94"/>
                <a:gd name="T5" fmla="*/ 8 h 50"/>
                <a:gd name="T6" fmla="*/ 70 w 94"/>
                <a:gd name="T7" fmla="*/ 8 h 50"/>
                <a:gd name="T8" fmla="*/ 80 w 94"/>
                <a:gd name="T9" fmla="*/ 4 h 50"/>
                <a:gd name="T10" fmla="*/ 86 w 94"/>
                <a:gd name="T11" fmla="*/ 2 h 50"/>
                <a:gd name="T12" fmla="*/ 90 w 94"/>
                <a:gd name="T13" fmla="*/ 0 h 50"/>
                <a:gd name="T14" fmla="*/ 90 w 94"/>
                <a:gd name="T15" fmla="*/ 0 h 50"/>
                <a:gd name="T16" fmla="*/ 94 w 94"/>
                <a:gd name="T17" fmla="*/ 2 h 50"/>
                <a:gd name="T18" fmla="*/ 94 w 94"/>
                <a:gd name="T19" fmla="*/ 2 h 50"/>
                <a:gd name="T20" fmla="*/ 94 w 94"/>
                <a:gd name="T21" fmla="*/ 4 h 50"/>
                <a:gd name="T22" fmla="*/ 94 w 94"/>
                <a:gd name="T23" fmla="*/ 8 h 50"/>
                <a:gd name="T24" fmla="*/ 90 w 94"/>
                <a:gd name="T25" fmla="*/ 14 h 50"/>
                <a:gd name="T26" fmla="*/ 82 w 94"/>
                <a:gd name="T27" fmla="*/ 18 h 50"/>
                <a:gd name="T28" fmla="*/ 76 w 94"/>
                <a:gd name="T29" fmla="*/ 20 h 50"/>
                <a:gd name="T30" fmla="*/ 76 w 94"/>
                <a:gd name="T31" fmla="*/ 20 h 50"/>
                <a:gd name="T32" fmla="*/ 76 w 94"/>
                <a:gd name="T33" fmla="*/ 20 h 50"/>
                <a:gd name="T34" fmla="*/ 76 w 94"/>
                <a:gd name="T35" fmla="*/ 20 h 50"/>
                <a:gd name="T36" fmla="*/ 70 w 94"/>
                <a:gd name="T37" fmla="*/ 20 h 50"/>
                <a:gd name="T38" fmla="*/ 70 w 94"/>
                <a:gd name="T39" fmla="*/ 20 h 50"/>
                <a:gd name="T40" fmla="*/ 62 w 94"/>
                <a:gd name="T41" fmla="*/ 18 h 50"/>
                <a:gd name="T42" fmla="*/ 62 w 94"/>
                <a:gd name="T43" fmla="*/ 18 h 50"/>
                <a:gd name="T44" fmla="*/ 58 w 94"/>
                <a:gd name="T45" fmla="*/ 18 h 50"/>
                <a:gd name="T46" fmla="*/ 58 w 94"/>
                <a:gd name="T47" fmla="*/ 18 h 50"/>
                <a:gd name="T48" fmla="*/ 54 w 94"/>
                <a:gd name="T49" fmla="*/ 20 h 50"/>
                <a:gd name="T50" fmla="*/ 54 w 94"/>
                <a:gd name="T51" fmla="*/ 22 h 50"/>
                <a:gd name="T52" fmla="*/ 50 w 94"/>
                <a:gd name="T53" fmla="*/ 28 h 50"/>
                <a:gd name="T54" fmla="*/ 50 w 94"/>
                <a:gd name="T55" fmla="*/ 28 h 50"/>
                <a:gd name="T56" fmla="*/ 44 w 94"/>
                <a:gd name="T57" fmla="*/ 36 h 50"/>
                <a:gd name="T58" fmla="*/ 34 w 94"/>
                <a:gd name="T59" fmla="*/ 40 h 50"/>
                <a:gd name="T60" fmla="*/ 34 w 94"/>
                <a:gd name="T61" fmla="*/ 40 h 50"/>
                <a:gd name="T62" fmla="*/ 24 w 94"/>
                <a:gd name="T63" fmla="*/ 44 h 50"/>
                <a:gd name="T64" fmla="*/ 12 w 94"/>
                <a:gd name="T65" fmla="*/ 48 h 50"/>
                <a:gd name="T66" fmla="*/ 12 w 94"/>
                <a:gd name="T67" fmla="*/ 48 h 50"/>
                <a:gd name="T68" fmla="*/ 4 w 94"/>
                <a:gd name="T69" fmla="*/ 50 h 50"/>
                <a:gd name="T70" fmla="*/ 4 w 94"/>
                <a:gd name="T71" fmla="*/ 50 h 50"/>
                <a:gd name="T72" fmla="*/ 0 w 94"/>
                <a:gd name="T73" fmla="*/ 48 h 50"/>
                <a:gd name="T74" fmla="*/ 0 w 94"/>
                <a:gd name="T75" fmla="*/ 46 h 50"/>
                <a:gd name="T76" fmla="*/ 0 w 94"/>
                <a:gd name="T77" fmla="*/ 44 h 50"/>
                <a:gd name="T78" fmla="*/ 4 w 94"/>
                <a:gd name="T79" fmla="*/ 40 h 50"/>
                <a:gd name="T80" fmla="*/ 4 w 94"/>
                <a:gd name="T81" fmla="*/ 40 h 50"/>
                <a:gd name="T82" fmla="*/ 14 w 94"/>
                <a:gd name="T83" fmla="*/ 36 h 50"/>
                <a:gd name="T84" fmla="*/ 24 w 94"/>
                <a:gd name="T85" fmla="*/ 32 h 50"/>
                <a:gd name="T86" fmla="*/ 24 w 94"/>
                <a:gd name="T87" fmla="*/ 32 h 50"/>
                <a:gd name="T88" fmla="*/ 34 w 94"/>
                <a:gd name="T89" fmla="*/ 28 h 50"/>
                <a:gd name="T90" fmla="*/ 40 w 94"/>
                <a:gd name="T91" fmla="*/ 26 h 50"/>
                <a:gd name="T92" fmla="*/ 42 w 94"/>
                <a:gd name="T93" fmla="*/ 22 h 50"/>
                <a:gd name="T94" fmla="*/ 42 w 94"/>
                <a:gd name="T95" fmla="*/ 22 h 50"/>
                <a:gd name="T96" fmla="*/ 44 w 94"/>
                <a:gd name="T97" fmla="*/ 18 h 50"/>
                <a:gd name="T98" fmla="*/ 44 w 94"/>
                <a:gd name="T99" fmla="*/ 14 h 50"/>
                <a:gd name="T100" fmla="*/ 44 w 94"/>
                <a:gd name="T101" fmla="*/ 10 h 50"/>
                <a:gd name="T102" fmla="*/ 50 w 94"/>
                <a:gd name="T103" fmla="*/ 6 h 50"/>
                <a:gd name="T104" fmla="*/ 50 w 94"/>
                <a:gd name="T105" fmla="*/ 6 h 50"/>
                <a:gd name="T106" fmla="*/ 54 w 94"/>
                <a:gd name="T107" fmla="*/ 6 h 50"/>
                <a:gd name="T108" fmla="*/ 54 w 94"/>
                <a:gd name="T109" fmla="*/ 6 h 50"/>
                <a:gd name="T110" fmla="*/ 62 w 94"/>
                <a:gd name="T111" fmla="*/ 6 h 50"/>
                <a:gd name="T112" fmla="*/ 62 w 94"/>
                <a:gd name="T113" fmla="*/ 6 h 50"/>
                <a:gd name="T114" fmla="*/ 68 w 94"/>
                <a:gd name="T115" fmla="*/ 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94" h="50">
                  <a:moveTo>
                    <a:pt x="68" y="8"/>
                  </a:moveTo>
                  <a:lnTo>
                    <a:pt x="68" y="8"/>
                  </a:lnTo>
                  <a:lnTo>
                    <a:pt x="70" y="8"/>
                  </a:lnTo>
                  <a:lnTo>
                    <a:pt x="70" y="8"/>
                  </a:lnTo>
                  <a:lnTo>
                    <a:pt x="80" y="4"/>
                  </a:lnTo>
                  <a:lnTo>
                    <a:pt x="86" y="2"/>
                  </a:lnTo>
                  <a:lnTo>
                    <a:pt x="90" y="0"/>
                  </a:lnTo>
                  <a:lnTo>
                    <a:pt x="90" y="0"/>
                  </a:lnTo>
                  <a:lnTo>
                    <a:pt x="94" y="2"/>
                  </a:lnTo>
                  <a:lnTo>
                    <a:pt x="94" y="2"/>
                  </a:lnTo>
                  <a:lnTo>
                    <a:pt x="94" y="4"/>
                  </a:lnTo>
                  <a:lnTo>
                    <a:pt x="94" y="8"/>
                  </a:lnTo>
                  <a:lnTo>
                    <a:pt x="90" y="14"/>
                  </a:lnTo>
                  <a:lnTo>
                    <a:pt x="82" y="18"/>
                  </a:lnTo>
                  <a:lnTo>
                    <a:pt x="76" y="20"/>
                  </a:lnTo>
                  <a:lnTo>
                    <a:pt x="76" y="20"/>
                  </a:lnTo>
                  <a:lnTo>
                    <a:pt x="76" y="20"/>
                  </a:lnTo>
                  <a:lnTo>
                    <a:pt x="76" y="20"/>
                  </a:lnTo>
                  <a:lnTo>
                    <a:pt x="70" y="20"/>
                  </a:lnTo>
                  <a:lnTo>
                    <a:pt x="70" y="20"/>
                  </a:lnTo>
                  <a:lnTo>
                    <a:pt x="62" y="18"/>
                  </a:lnTo>
                  <a:lnTo>
                    <a:pt x="62" y="18"/>
                  </a:lnTo>
                  <a:lnTo>
                    <a:pt x="58" y="18"/>
                  </a:lnTo>
                  <a:lnTo>
                    <a:pt x="58" y="18"/>
                  </a:lnTo>
                  <a:lnTo>
                    <a:pt x="54" y="20"/>
                  </a:lnTo>
                  <a:lnTo>
                    <a:pt x="54" y="22"/>
                  </a:lnTo>
                  <a:lnTo>
                    <a:pt x="50" y="28"/>
                  </a:lnTo>
                  <a:lnTo>
                    <a:pt x="50" y="28"/>
                  </a:lnTo>
                  <a:lnTo>
                    <a:pt x="44" y="36"/>
                  </a:lnTo>
                  <a:lnTo>
                    <a:pt x="34" y="40"/>
                  </a:lnTo>
                  <a:lnTo>
                    <a:pt x="34" y="40"/>
                  </a:lnTo>
                  <a:lnTo>
                    <a:pt x="24" y="44"/>
                  </a:lnTo>
                  <a:lnTo>
                    <a:pt x="12" y="48"/>
                  </a:lnTo>
                  <a:lnTo>
                    <a:pt x="12" y="48"/>
                  </a:lnTo>
                  <a:lnTo>
                    <a:pt x="4" y="50"/>
                  </a:lnTo>
                  <a:lnTo>
                    <a:pt x="4" y="50"/>
                  </a:lnTo>
                  <a:lnTo>
                    <a:pt x="0" y="48"/>
                  </a:lnTo>
                  <a:lnTo>
                    <a:pt x="0" y="46"/>
                  </a:lnTo>
                  <a:lnTo>
                    <a:pt x="0" y="44"/>
                  </a:lnTo>
                  <a:lnTo>
                    <a:pt x="4" y="40"/>
                  </a:lnTo>
                  <a:lnTo>
                    <a:pt x="4" y="40"/>
                  </a:lnTo>
                  <a:lnTo>
                    <a:pt x="14" y="36"/>
                  </a:lnTo>
                  <a:lnTo>
                    <a:pt x="24" y="32"/>
                  </a:lnTo>
                  <a:lnTo>
                    <a:pt x="24" y="32"/>
                  </a:lnTo>
                  <a:lnTo>
                    <a:pt x="34" y="28"/>
                  </a:lnTo>
                  <a:lnTo>
                    <a:pt x="40" y="26"/>
                  </a:lnTo>
                  <a:lnTo>
                    <a:pt x="42" y="22"/>
                  </a:lnTo>
                  <a:lnTo>
                    <a:pt x="42" y="22"/>
                  </a:lnTo>
                  <a:lnTo>
                    <a:pt x="44" y="18"/>
                  </a:lnTo>
                  <a:lnTo>
                    <a:pt x="44" y="14"/>
                  </a:lnTo>
                  <a:lnTo>
                    <a:pt x="44" y="10"/>
                  </a:lnTo>
                  <a:lnTo>
                    <a:pt x="50" y="6"/>
                  </a:lnTo>
                  <a:lnTo>
                    <a:pt x="50" y="6"/>
                  </a:lnTo>
                  <a:lnTo>
                    <a:pt x="54" y="6"/>
                  </a:lnTo>
                  <a:lnTo>
                    <a:pt x="54" y="6"/>
                  </a:lnTo>
                  <a:lnTo>
                    <a:pt x="62" y="6"/>
                  </a:lnTo>
                  <a:lnTo>
                    <a:pt x="62" y="6"/>
                  </a:lnTo>
                  <a:lnTo>
                    <a:pt x="68" y="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213" name="Freeform 198"/>
            <p:cNvSpPr>
              <a:spLocks/>
            </p:cNvSpPr>
            <p:nvPr/>
          </p:nvSpPr>
          <p:spPr bwMode="auto">
            <a:xfrm>
              <a:off x="4342" y="1752"/>
              <a:ext cx="152" cy="138"/>
            </a:xfrm>
            <a:custGeom>
              <a:avLst/>
              <a:gdLst>
                <a:gd name="T0" fmla="*/ 14 w 152"/>
                <a:gd name="T1" fmla="*/ 46 h 138"/>
                <a:gd name="T2" fmla="*/ 0 w 152"/>
                <a:gd name="T3" fmla="*/ 38 h 138"/>
                <a:gd name="T4" fmla="*/ 28 w 152"/>
                <a:gd name="T5" fmla="*/ 22 h 138"/>
                <a:gd name="T6" fmla="*/ 46 w 152"/>
                <a:gd name="T7" fmla="*/ 8 h 138"/>
                <a:gd name="T8" fmla="*/ 54 w 152"/>
                <a:gd name="T9" fmla="*/ 0 h 138"/>
                <a:gd name="T10" fmla="*/ 58 w 152"/>
                <a:gd name="T11" fmla="*/ 2 h 138"/>
                <a:gd name="T12" fmla="*/ 68 w 152"/>
                <a:gd name="T13" fmla="*/ 10 h 138"/>
                <a:gd name="T14" fmla="*/ 82 w 152"/>
                <a:gd name="T15" fmla="*/ 26 h 138"/>
                <a:gd name="T16" fmla="*/ 96 w 152"/>
                <a:gd name="T17" fmla="*/ 32 h 138"/>
                <a:gd name="T18" fmla="*/ 98 w 152"/>
                <a:gd name="T19" fmla="*/ 44 h 138"/>
                <a:gd name="T20" fmla="*/ 106 w 152"/>
                <a:gd name="T21" fmla="*/ 50 h 138"/>
                <a:gd name="T22" fmla="*/ 112 w 152"/>
                <a:gd name="T23" fmla="*/ 50 h 138"/>
                <a:gd name="T24" fmla="*/ 124 w 152"/>
                <a:gd name="T25" fmla="*/ 50 h 138"/>
                <a:gd name="T26" fmla="*/ 140 w 152"/>
                <a:gd name="T27" fmla="*/ 58 h 138"/>
                <a:gd name="T28" fmla="*/ 150 w 152"/>
                <a:gd name="T29" fmla="*/ 72 h 138"/>
                <a:gd name="T30" fmla="*/ 150 w 152"/>
                <a:gd name="T31" fmla="*/ 82 h 138"/>
                <a:gd name="T32" fmla="*/ 132 w 152"/>
                <a:gd name="T33" fmla="*/ 74 h 138"/>
                <a:gd name="T34" fmla="*/ 132 w 152"/>
                <a:gd name="T35" fmla="*/ 106 h 138"/>
                <a:gd name="T36" fmla="*/ 128 w 152"/>
                <a:gd name="T37" fmla="*/ 112 h 138"/>
                <a:gd name="T38" fmla="*/ 124 w 152"/>
                <a:gd name="T39" fmla="*/ 110 h 138"/>
                <a:gd name="T40" fmla="*/ 124 w 152"/>
                <a:gd name="T41" fmla="*/ 102 h 138"/>
                <a:gd name="T42" fmla="*/ 114 w 152"/>
                <a:gd name="T43" fmla="*/ 88 h 138"/>
                <a:gd name="T44" fmla="*/ 112 w 152"/>
                <a:gd name="T45" fmla="*/ 76 h 138"/>
                <a:gd name="T46" fmla="*/ 98 w 152"/>
                <a:gd name="T47" fmla="*/ 64 h 138"/>
                <a:gd name="T48" fmla="*/ 92 w 152"/>
                <a:gd name="T49" fmla="*/ 64 h 138"/>
                <a:gd name="T50" fmla="*/ 82 w 152"/>
                <a:gd name="T51" fmla="*/ 74 h 138"/>
                <a:gd name="T52" fmla="*/ 78 w 152"/>
                <a:gd name="T53" fmla="*/ 82 h 138"/>
                <a:gd name="T54" fmla="*/ 72 w 152"/>
                <a:gd name="T55" fmla="*/ 86 h 138"/>
                <a:gd name="T56" fmla="*/ 72 w 152"/>
                <a:gd name="T57" fmla="*/ 104 h 138"/>
                <a:gd name="T58" fmla="*/ 72 w 152"/>
                <a:gd name="T59" fmla="*/ 132 h 138"/>
                <a:gd name="T60" fmla="*/ 68 w 152"/>
                <a:gd name="T61" fmla="*/ 138 h 138"/>
                <a:gd name="T62" fmla="*/ 66 w 152"/>
                <a:gd name="T63" fmla="*/ 138 h 138"/>
                <a:gd name="T64" fmla="*/ 60 w 152"/>
                <a:gd name="T65" fmla="*/ 118 h 138"/>
                <a:gd name="T66" fmla="*/ 62 w 152"/>
                <a:gd name="T67" fmla="*/ 96 h 138"/>
                <a:gd name="T68" fmla="*/ 56 w 152"/>
                <a:gd name="T69" fmla="*/ 80 h 138"/>
                <a:gd name="T70" fmla="*/ 48 w 152"/>
                <a:gd name="T71" fmla="*/ 78 h 138"/>
                <a:gd name="T72" fmla="*/ 46 w 152"/>
                <a:gd name="T73" fmla="*/ 74 h 138"/>
                <a:gd name="T74" fmla="*/ 60 w 152"/>
                <a:gd name="T75" fmla="*/ 64 h 138"/>
                <a:gd name="T76" fmla="*/ 66 w 152"/>
                <a:gd name="T77" fmla="*/ 56 h 138"/>
                <a:gd name="T78" fmla="*/ 68 w 152"/>
                <a:gd name="T79" fmla="*/ 54 h 138"/>
                <a:gd name="T80" fmla="*/ 72 w 152"/>
                <a:gd name="T81" fmla="*/ 56 h 138"/>
                <a:gd name="T82" fmla="*/ 76 w 152"/>
                <a:gd name="T83" fmla="*/ 56 h 138"/>
                <a:gd name="T84" fmla="*/ 82 w 152"/>
                <a:gd name="T85" fmla="*/ 52 h 138"/>
                <a:gd name="T86" fmla="*/ 84 w 152"/>
                <a:gd name="T87" fmla="*/ 50 h 138"/>
                <a:gd name="T88" fmla="*/ 80 w 152"/>
                <a:gd name="T89" fmla="*/ 44 h 138"/>
                <a:gd name="T90" fmla="*/ 70 w 152"/>
                <a:gd name="T91" fmla="*/ 48 h 138"/>
                <a:gd name="T92" fmla="*/ 62 w 152"/>
                <a:gd name="T93" fmla="*/ 52 h 138"/>
                <a:gd name="T94" fmla="*/ 56 w 152"/>
                <a:gd name="T95" fmla="*/ 48 h 138"/>
                <a:gd name="T96" fmla="*/ 48 w 152"/>
                <a:gd name="T97" fmla="*/ 36 h 138"/>
                <a:gd name="T98" fmla="*/ 44 w 152"/>
                <a:gd name="T99" fmla="*/ 36 h 138"/>
                <a:gd name="T100" fmla="*/ 32 w 152"/>
                <a:gd name="T101" fmla="*/ 40 h 138"/>
                <a:gd name="T102" fmla="*/ 22 w 152"/>
                <a:gd name="T103" fmla="*/ 46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52" h="138">
                  <a:moveTo>
                    <a:pt x="18" y="46"/>
                  </a:moveTo>
                  <a:lnTo>
                    <a:pt x="18" y="46"/>
                  </a:lnTo>
                  <a:lnTo>
                    <a:pt x="14" y="46"/>
                  </a:lnTo>
                  <a:lnTo>
                    <a:pt x="8" y="44"/>
                  </a:lnTo>
                  <a:lnTo>
                    <a:pt x="0" y="38"/>
                  </a:lnTo>
                  <a:lnTo>
                    <a:pt x="0" y="38"/>
                  </a:lnTo>
                  <a:lnTo>
                    <a:pt x="8" y="32"/>
                  </a:lnTo>
                  <a:lnTo>
                    <a:pt x="18" y="26"/>
                  </a:lnTo>
                  <a:lnTo>
                    <a:pt x="28" y="22"/>
                  </a:lnTo>
                  <a:lnTo>
                    <a:pt x="38" y="16"/>
                  </a:lnTo>
                  <a:lnTo>
                    <a:pt x="38" y="16"/>
                  </a:lnTo>
                  <a:lnTo>
                    <a:pt x="46" y="8"/>
                  </a:lnTo>
                  <a:lnTo>
                    <a:pt x="50" y="2"/>
                  </a:lnTo>
                  <a:lnTo>
                    <a:pt x="54" y="0"/>
                  </a:lnTo>
                  <a:lnTo>
                    <a:pt x="54" y="0"/>
                  </a:lnTo>
                  <a:lnTo>
                    <a:pt x="54" y="0"/>
                  </a:lnTo>
                  <a:lnTo>
                    <a:pt x="54" y="0"/>
                  </a:lnTo>
                  <a:lnTo>
                    <a:pt x="58" y="2"/>
                  </a:lnTo>
                  <a:lnTo>
                    <a:pt x="62" y="4"/>
                  </a:lnTo>
                  <a:lnTo>
                    <a:pt x="68" y="10"/>
                  </a:lnTo>
                  <a:lnTo>
                    <a:pt x="68" y="10"/>
                  </a:lnTo>
                  <a:lnTo>
                    <a:pt x="74" y="18"/>
                  </a:lnTo>
                  <a:lnTo>
                    <a:pt x="78" y="22"/>
                  </a:lnTo>
                  <a:lnTo>
                    <a:pt x="82" y="26"/>
                  </a:lnTo>
                  <a:lnTo>
                    <a:pt x="82" y="26"/>
                  </a:lnTo>
                  <a:lnTo>
                    <a:pt x="92" y="30"/>
                  </a:lnTo>
                  <a:lnTo>
                    <a:pt x="96" y="32"/>
                  </a:lnTo>
                  <a:lnTo>
                    <a:pt x="96" y="38"/>
                  </a:lnTo>
                  <a:lnTo>
                    <a:pt x="96" y="38"/>
                  </a:lnTo>
                  <a:lnTo>
                    <a:pt x="98" y="44"/>
                  </a:lnTo>
                  <a:lnTo>
                    <a:pt x="100" y="48"/>
                  </a:lnTo>
                  <a:lnTo>
                    <a:pt x="102" y="50"/>
                  </a:lnTo>
                  <a:lnTo>
                    <a:pt x="106" y="50"/>
                  </a:lnTo>
                  <a:lnTo>
                    <a:pt x="106" y="50"/>
                  </a:lnTo>
                  <a:lnTo>
                    <a:pt x="112" y="50"/>
                  </a:lnTo>
                  <a:lnTo>
                    <a:pt x="112" y="50"/>
                  </a:lnTo>
                  <a:lnTo>
                    <a:pt x="120" y="50"/>
                  </a:lnTo>
                  <a:lnTo>
                    <a:pt x="120" y="50"/>
                  </a:lnTo>
                  <a:lnTo>
                    <a:pt x="124" y="50"/>
                  </a:lnTo>
                  <a:lnTo>
                    <a:pt x="124" y="50"/>
                  </a:lnTo>
                  <a:lnTo>
                    <a:pt x="132" y="52"/>
                  </a:lnTo>
                  <a:lnTo>
                    <a:pt x="140" y="58"/>
                  </a:lnTo>
                  <a:lnTo>
                    <a:pt x="146" y="64"/>
                  </a:lnTo>
                  <a:lnTo>
                    <a:pt x="150" y="72"/>
                  </a:lnTo>
                  <a:lnTo>
                    <a:pt x="150" y="72"/>
                  </a:lnTo>
                  <a:lnTo>
                    <a:pt x="152" y="80"/>
                  </a:lnTo>
                  <a:lnTo>
                    <a:pt x="152" y="82"/>
                  </a:lnTo>
                  <a:lnTo>
                    <a:pt x="150" y="82"/>
                  </a:lnTo>
                  <a:lnTo>
                    <a:pt x="150" y="82"/>
                  </a:lnTo>
                  <a:lnTo>
                    <a:pt x="142" y="78"/>
                  </a:lnTo>
                  <a:lnTo>
                    <a:pt x="132" y="74"/>
                  </a:lnTo>
                  <a:lnTo>
                    <a:pt x="132" y="74"/>
                  </a:lnTo>
                  <a:lnTo>
                    <a:pt x="134" y="94"/>
                  </a:lnTo>
                  <a:lnTo>
                    <a:pt x="132" y="106"/>
                  </a:lnTo>
                  <a:lnTo>
                    <a:pt x="132" y="110"/>
                  </a:lnTo>
                  <a:lnTo>
                    <a:pt x="128" y="112"/>
                  </a:lnTo>
                  <a:lnTo>
                    <a:pt x="128" y="112"/>
                  </a:lnTo>
                  <a:lnTo>
                    <a:pt x="128" y="112"/>
                  </a:lnTo>
                  <a:lnTo>
                    <a:pt x="128" y="112"/>
                  </a:lnTo>
                  <a:lnTo>
                    <a:pt x="124" y="110"/>
                  </a:lnTo>
                  <a:lnTo>
                    <a:pt x="124" y="108"/>
                  </a:lnTo>
                  <a:lnTo>
                    <a:pt x="124" y="102"/>
                  </a:lnTo>
                  <a:lnTo>
                    <a:pt x="124" y="102"/>
                  </a:lnTo>
                  <a:lnTo>
                    <a:pt x="118" y="96"/>
                  </a:lnTo>
                  <a:lnTo>
                    <a:pt x="114" y="88"/>
                  </a:lnTo>
                  <a:lnTo>
                    <a:pt x="114" y="88"/>
                  </a:lnTo>
                  <a:lnTo>
                    <a:pt x="112" y="82"/>
                  </a:lnTo>
                  <a:lnTo>
                    <a:pt x="112" y="76"/>
                  </a:lnTo>
                  <a:lnTo>
                    <a:pt x="112" y="76"/>
                  </a:lnTo>
                  <a:lnTo>
                    <a:pt x="106" y="68"/>
                  </a:lnTo>
                  <a:lnTo>
                    <a:pt x="98" y="64"/>
                  </a:lnTo>
                  <a:lnTo>
                    <a:pt x="98" y="64"/>
                  </a:lnTo>
                  <a:lnTo>
                    <a:pt x="96" y="64"/>
                  </a:lnTo>
                  <a:lnTo>
                    <a:pt x="96" y="64"/>
                  </a:lnTo>
                  <a:lnTo>
                    <a:pt x="92" y="64"/>
                  </a:lnTo>
                  <a:lnTo>
                    <a:pt x="88" y="66"/>
                  </a:lnTo>
                  <a:lnTo>
                    <a:pt x="82" y="74"/>
                  </a:lnTo>
                  <a:lnTo>
                    <a:pt x="82" y="74"/>
                  </a:lnTo>
                  <a:lnTo>
                    <a:pt x="80" y="78"/>
                  </a:lnTo>
                  <a:lnTo>
                    <a:pt x="78" y="82"/>
                  </a:lnTo>
                  <a:lnTo>
                    <a:pt x="78" y="82"/>
                  </a:lnTo>
                  <a:lnTo>
                    <a:pt x="76" y="84"/>
                  </a:lnTo>
                  <a:lnTo>
                    <a:pt x="72" y="86"/>
                  </a:lnTo>
                  <a:lnTo>
                    <a:pt x="72" y="86"/>
                  </a:lnTo>
                  <a:lnTo>
                    <a:pt x="70" y="90"/>
                  </a:lnTo>
                  <a:lnTo>
                    <a:pt x="70" y="94"/>
                  </a:lnTo>
                  <a:lnTo>
                    <a:pt x="72" y="104"/>
                  </a:lnTo>
                  <a:lnTo>
                    <a:pt x="72" y="104"/>
                  </a:lnTo>
                  <a:lnTo>
                    <a:pt x="74" y="122"/>
                  </a:lnTo>
                  <a:lnTo>
                    <a:pt x="72" y="132"/>
                  </a:lnTo>
                  <a:lnTo>
                    <a:pt x="72" y="136"/>
                  </a:lnTo>
                  <a:lnTo>
                    <a:pt x="68" y="138"/>
                  </a:lnTo>
                  <a:lnTo>
                    <a:pt x="68" y="138"/>
                  </a:lnTo>
                  <a:lnTo>
                    <a:pt x="68" y="138"/>
                  </a:lnTo>
                  <a:lnTo>
                    <a:pt x="68" y="138"/>
                  </a:lnTo>
                  <a:lnTo>
                    <a:pt x="66" y="138"/>
                  </a:lnTo>
                  <a:lnTo>
                    <a:pt x="64" y="136"/>
                  </a:lnTo>
                  <a:lnTo>
                    <a:pt x="62" y="130"/>
                  </a:lnTo>
                  <a:lnTo>
                    <a:pt x="60" y="118"/>
                  </a:lnTo>
                  <a:lnTo>
                    <a:pt x="60" y="118"/>
                  </a:lnTo>
                  <a:lnTo>
                    <a:pt x="60" y="108"/>
                  </a:lnTo>
                  <a:lnTo>
                    <a:pt x="62" y="96"/>
                  </a:lnTo>
                  <a:lnTo>
                    <a:pt x="62" y="96"/>
                  </a:lnTo>
                  <a:lnTo>
                    <a:pt x="60" y="88"/>
                  </a:lnTo>
                  <a:lnTo>
                    <a:pt x="56" y="80"/>
                  </a:lnTo>
                  <a:lnTo>
                    <a:pt x="56" y="80"/>
                  </a:lnTo>
                  <a:lnTo>
                    <a:pt x="52" y="80"/>
                  </a:lnTo>
                  <a:lnTo>
                    <a:pt x="48" y="78"/>
                  </a:lnTo>
                  <a:lnTo>
                    <a:pt x="46" y="76"/>
                  </a:lnTo>
                  <a:lnTo>
                    <a:pt x="46" y="74"/>
                  </a:lnTo>
                  <a:lnTo>
                    <a:pt x="46" y="74"/>
                  </a:lnTo>
                  <a:lnTo>
                    <a:pt x="48" y="70"/>
                  </a:lnTo>
                  <a:lnTo>
                    <a:pt x="52" y="68"/>
                  </a:lnTo>
                  <a:lnTo>
                    <a:pt x="60" y="64"/>
                  </a:lnTo>
                  <a:lnTo>
                    <a:pt x="60" y="64"/>
                  </a:lnTo>
                  <a:lnTo>
                    <a:pt x="64" y="58"/>
                  </a:lnTo>
                  <a:lnTo>
                    <a:pt x="66" y="56"/>
                  </a:lnTo>
                  <a:lnTo>
                    <a:pt x="68" y="54"/>
                  </a:lnTo>
                  <a:lnTo>
                    <a:pt x="68" y="54"/>
                  </a:lnTo>
                  <a:lnTo>
                    <a:pt x="68" y="54"/>
                  </a:lnTo>
                  <a:lnTo>
                    <a:pt x="68" y="54"/>
                  </a:lnTo>
                  <a:lnTo>
                    <a:pt x="72" y="56"/>
                  </a:lnTo>
                  <a:lnTo>
                    <a:pt x="72" y="56"/>
                  </a:lnTo>
                  <a:lnTo>
                    <a:pt x="76" y="56"/>
                  </a:lnTo>
                  <a:lnTo>
                    <a:pt x="76" y="56"/>
                  </a:lnTo>
                  <a:lnTo>
                    <a:pt x="76" y="56"/>
                  </a:lnTo>
                  <a:lnTo>
                    <a:pt x="76" y="56"/>
                  </a:lnTo>
                  <a:lnTo>
                    <a:pt x="80" y="54"/>
                  </a:lnTo>
                  <a:lnTo>
                    <a:pt x="82" y="52"/>
                  </a:lnTo>
                  <a:lnTo>
                    <a:pt x="82" y="50"/>
                  </a:lnTo>
                  <a:lnTo>
                    <a:pt x="82" y="46"/>
                  </a:lnTo>
                  <a:lnTo>
                    <a:pt x="84" y="50"/>
                  </a:lnTo>
                  <a:lnTo>
                    <a:pt x="84" y="50"/>
                  </a:lnTo>
                  <a:lnTo>
                    <a:pt x="82" y="46"/>
                  </a:lnTo>
                  <a:lnTo>
                    <a:pt x="80" y="44"/>
                  </a:lnTo>
                  <a:lnTo>
                    <a:pt x="80" y="44"/>
                  </a:lnTo>
                  <a:lnTo>
                    <a:pt x="76" y="46"/>
                  </a:lnTo>
                  <a:lnTo>
                    <a:pt x="70" y="48"/>
                  </a:lnTo>
                  <a:lnTo>
                    <a:pt x="62" y="52"/>
                  </a:lnTo>
                  <a:lnTo>
                    <a:pt x="62" y="52"/>
                  </a:lnTo>
                  <a:lnTo>
                    <a:pt x="62" y="52"/>
                  </a:lnTo>
                  <a:lnTo>
                    <a:pt x="62" y="52"/>
                  </a:lnTo>
                  <a:lnTo>
                    <a:pt x="58" y="50"/>
                  </a:lnTo>
                  <a:lnTo>
                    <a:pt x="56" y="48"/>
                  </a:lnTo>
                  <a:lnTo>
                    <a:pt x="54" y="44"/>
                  </a:lnTo>
                  <a:lnTo>
                    <a:pt x="50" y="38"/>
                  </a:lnTo>
                  <a:lnTo>
                    <a:pt x="48" y="36"/>
                  </a:lnTo>
                  <a:lnTo>
                    <a:pt x="44" y="36"/>
                  </a:lnTo>
                  <a:lnTo>
                    <a:pt x="44" y="36"/>
                  </a:lnTo>
                  <a:lnTo>
                    <a:pt x="44" y="36"/>
                  </a:lnTo>
                  <a:lnTo>
                    <a:pt x="44" y="36"/>
                  </a:lnTo>
                  <a:lnTo>
                    <a:pt x="38" y="36"/>
                  </a:lnTo>
                  <a:lnTo>
                    <a:pt x="32" y="40"/>
                  </a:lnTo>
                  <a:lnTo>
                    <a:pt x="28" y="44"/>
                  </a:lnTo>
                  <a:lnTo>
                    <a:pt x="22" y="46"/>
                  </a:lnTo>
                  <a:lnTo>
                    <a:pt x="22" y="46"/>
                  </a:lnTo>
                  <a:lnTo>
                    <a:pt x="18" y="4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214" name="Freeform 199"/>
            <p:cNvSpPr>
              <a:spLocks/>
            </p:cNvSpPr>
            <p:nvPr/>
          </p:nvSpPr>
          <p:spPr bwMode="auto">
            <a:xfrm>
              <a:off x="4380" y="1732"/>
              <a:ext cx="10" cy="14"/>
            </a:xfrm>
            <a:custGeom>
              <a:avLst/>
              <a:gdLst>
                <a:gd name="T0" fmla="*/ 6 w 10"/>
                <a:gd name="T1" fmla="*/ 14 h 14"/>
                <a:gd name="T2" fmla="*/ 6 w 10"/>
                <a:gd name="T3" fmla="*/ 14 h 14"/>
                <a:gd name="T4" fmla="*/ 2 w 10"/>
                <a:gd name="T5" fmla="*/ 12 h 14"/>
                <a:gd name="T6" fmla="*/ 0 w 10"/>
                <a:gd name="T7" fmla="*/ 8 h 14"/>
                <a:gd name="T8" fmla="*/ 0 w 10"/>
                <a:gd name="T9" fmla="*/ 4 h 14"/>
                <a:gd name="T10" fmla="*/ 2 w 10"/>
                <a:gd name="T11" fmla="*/ 2 h 14"/>
                <a:gd name="T12" fmla="*/ 2 w 10"/>
                <a:gd name="T13" fmla="*/ 2 h 14"/>
                <a:gd name="T14" fmla="*/ 6 w 10"/>
                <a:gd name="T15" fmla="*/ 0 h 14"/>
                <a:gd name="T16" fmla="*/ 6 w 10"/>
                <a:gd name="T17" fmla="*/ 0 h 14"/>
                <a:gd name="T18" fmla="*/ 10 w 10"/>
                <a:gd name="T19" fmla="*/ 2 h 14"/>
                <a:gd name="T20" fmla="*/ 10 w 10"/>
                <a:gd name="T21" fmla="*/ 8 h 14"/>
                <a:gd name="T22" fmla="*/ 10 w 10"/>
                <a:gd name="T23" fmla="*/ 12 h 14"/>
                <a:gd name="T24" fmla="*/ 8 w 10"/>
                <a:gd name="T25" fmla="*/ 14 h 14"/>
                <a:gd name="T26" fmla="*/ 6 w 10"/>
                <a:gd name="T27" fmla="*/ 14 h 14"/>
                <a:gd name="T28" fmla="*/ 6 w 10"/>
                <a:gd name="T29" fmla="*/ 14 h 14"/>
                <a:gd name="T30" fmla="*/ 6 w 10"/>
                <a:gd name="T31"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 h="14">
                  <a:moveTo>
                    <a:pt x="6" y="14"/>
                  </a:moveTo>
                  <a:lnTo>
                    <a:pt x="6" y="14"/>
                  </a:lnTo>
                  <a:lnTo>
                    <a:pt x="2" y="12"/>
                  </a:lnTo>
                  <a:lnTo>
                    <a:pt x="0" y="8"/>
                  </a:lnTo>
                  <a:lnTo>
                    <a:pt x="0" y="4"/>
                  </a:lnTo>
                  <a:lnTo>
                    <a:pt x="2" y="2"/>
                  </a:lnTo>
                  <a:lnTo>
                    <a:pt x="2" y="2"/>
                  </a:lnTo>
                  <a:lnTo>
                    <a:pt x="6" y="0"/>
                  </a:lnTo>
                  <a:lnTo>
                    <a:pt x="6" y="0"/>
                  </a:lnTo>
                  <a:lnTo>
                    <a:pt x="10" y="2"/>
                  </a:lnTo>
                  <a:lnTo>
                    <a:pt x="10" y="8"/>
                  </a:lnTo>
                  <a:lnTo>
                    <a:pt x="10" y="12"/>
                  </a:lnTo>
                  <a:lnTo>
                    <a:pt x="8" y="14"/>
                  </a:lnTo>
                  <a:lnTo>
                    <a:pt x="6" y="14"/>
                  </a:lnTo>
                  <a:lnTo>
                    <a:pt x="6" y="14"/>
                  </a:lnTo>
                  <a:lnTo>
                    <a:pt x="6" y="1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215" name="Freeform 200"/>
            <p:cNvSpPr>
              <a:spLocks/>
            </p:cNvSpPr>
            <p:nvPr/>
          </p:nvSpPr>
          <p:spPr bwMode="auto">
            <a:xfrm>
              <a:off x="4226" y="1666"/>
              <a:ext cx="90" cy="94"/>
            </a:xfrm>
            <a:custGeom>
              <a:avLst/>
              <a:gdLst>
                <a:gd name="T0" fmla="*/ 18 w 90"/>
                <a:gd name="T1" fmla="*/ 8 h 94"/>
                <a:gd name="T2" fmla="*/ 28 w 90"/>
                <a:gd name="T3" fmla="*/ 8 h 94"/>
                <a:gd name="T4" fmla="*/ 32 w 90"/>
                <a:gd name="T5" fmla="*/ 2 h 94"/>
                <a:gd name="T6" fmla="*/ 34 w 90"/>
                <a:gd name="T7" fmla="*/ 0 h 94"/>
                <a:gd name="T8" fmla="*/ 40 w 90"/>
                <a:gd name="T9" fmla="*/ 2 h 94"/>
                <a:gd name="T10" fmla="*/ 44 w 90"/>
                <a:gd name="T11" fmla="*/ 6 h 94"/>
                <a:gd name="T12" fmla="*/ 48 w 90"/>
                <a:gd name="T13" fmla="*/ 24 h 94"/>
                <a:gd name="T14" fmla="*/ 50 w 90"/>
                <a:gd name="T15" fmla="*/ 32 h 94"/>
                <a:gd name="T16" fmla="*/ 52 w 90"/>
                <a:gd name="T17" fmla="*/ 40 h 94"/>
                <a:gd name="T18" fmla="*/ 60 w 90"/>
                <a:gd name="T19" fmla="*/ 52 h 94"/>
                <a:gd name="T20" fmla="*/ 62 w 90"/>
                <a:gd name="T21" fmla="*/ 58 h 94"/>
                <a:gd name="T22" fmla="*/ 64 w 90"/>
                <a:gd name="T23" fmla="*/ 62 h 94"/>
                <a:gd name="T24" fmla="*/ 76 w 90"/>
                <a:gd name="T25" fmla="*/ 70 h 94"/>
                <a:gd name="T26" fmla="*/ 80 w 90"/>
                <a:gd name="T27" fmla="*/ 70 h 94"/>
                <a:gd name="T28" fmla="*/ 84 w 90"/>
                <a:gd name="T29" fmla="*/ 70 h 94"/>
                <a:gd name="T30" fmla="*/ 88 w 90"/>
                <a:gd name="T31" fmla="*/ 70 h 94"/>
                <a:gd name="T32" fmla="*/ 90 w 90"/>
                <a:gd name="T33" fmla="*/ 78 h 94"/>
                <a:gd name="T34" fmla="*/ 88 w 90"/>
                <a:gd name="T35" fmla="*/ 92 h 94"/>
                <a:gd name="T36" fmla="*/ 82 w 90"/>
                <a:gd name="T37" fmla="*/ 94 h 94"/>
                <a:gd name="T38" fmla="*/ 80 w 90"/>
                <a:gd name="T39" fmla="*/ 94 h 94"/>
                <a:gd name="T40" fmla="*/ 80 w 90"/>
                <a:gd name="T41" fmla="*/ 86 h 94"/>
                <a:gd name="T42" fmla="*/ 78 w 90"/>
                <a:gd name="T43" fmla="*/ 78 h 94"/>
                <a:gd name="T44" fmla="*/ 70 w 90"/>
                <a:gd name="T45" fmla="*/ 74 h 94"/>
                <a:gd name="T46" fmla="*/ 64 w 90"/>
                <a:gd name="T47" fmla="*/ 70 h 94"/>
                <a:gd name="T48" fmla="*/ 48 w 90"/>
                <a:gd name="T49" fmla="*/ 42 h 94"/>
                <a:gd name="T50" fmla="*/ 40 w 90"/>
                <a:gd name="T51" fmla="*/ 28 h 94"/>
                <a:gd name="T52" fmla="*/ 30 w 90"/>
                <a:gd name="T53" fmla="*/ 18 h 94"/>
                <a:gd name="T54" fmla="*/ 26 w 90"/>
                <a:gd name="T55" fmla="*/ 18 h 94"/>
                <a:gd name="T56" fmla="*/ 22 w 90"/>
                <a:gd name="T57" fmla="*/ 18 h 94"/>
                <a:gd name="T58" fmla="*/ 22 w 90"/>
                <a:gd name="T59" fmla="*/ 26 h 94"/>
                <a:gd name="T60" fmla="*/ 32 w 90"/>
                <a:gd name="T61" fmla="*/ 44 h 94"/>
                <a:gd name="T62" fmla="*/ 30 w 90"/>
                <a:gd name="T63" fmla="*/ 52 h 94"/>
                <a:gd name="T64" fmla="*/ 26 w 90"/>
                <a:gd name="T65" fmla="*/ 46 h 94"/>
                <a:gd name="T66" fmla="*/ 16 w 90"/>
                <a:gd name="T67" fmla="*/ 28 h 94"/>
                <a:gd name="T68" fmla="*/ 12 w 90"/>
                <a:gd name="T69" fmla="*/ 24 h 94"/>
                <a:gd name="T70" fmla="*/ 2 w 90"/>
                <a:gd name="T71" fmla="*/ 16 h 94"/>
                <a:gd name="T72" fmla="*/ 0 w 90"/>
                <a:gd name="T73" fmla="*/ 12 h 94"/>
                <a:gd name="T74" fmla="*/ 4 w 90"/>
                <a:gd name="T75" fmla="*/ 10 h 94"/>
                <a:gd name="T76" fmla="*/ 14 w 90"/>
                <a:gd name="T77" fmla="*/ 8 h 94"/>
                <a:gd name="T78" fmla="*/ 16 w 90"/>
                <a:gd name="T79" fmla="*/ 8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90" h="94">
                  <a:moveTo>
                    <a:pt x="18" y="8"/>
                  </a:moveTo>
                  <a:lnTo>
                    <a:pt x="18" y="8"/>
                  </a:lnTo>
                  <a:lnTo>
                    <a:pt x="24" y="8"/>
                  </a:lnTo>
                  <a:lnTo>
                    <a:pt x="28" y="8"/>
                  </a:lnTo>
                  <a:lnTo>
                    <a:pt x="28" y="8"/>
                  </a:lnTo>
                  <a:lnTo>
                    <a:pt x="32" y="2"/>
                  </a:lnTo>
                  <a:lnTo>
                    <a:pt x="32" y="0"/>
                  </a:lnTo>
                  <a:lnTo>
                    <a:pt x="34" y="0"/>
                  </a:lnTo>
                  <a:lnTo>
                    <a:pt x="34" y="0"/>
                  </a:lnTo>
                  <a:lnTo>
                    <a:pt x="40" y="2"/>
                  </a:lnTo>
                  <a:lnTo>
                    <a:pt x="40" y="2"/>
                  </a:lnTo>
                  <a:lnTo>
                    <a:pt x="44" y="6"/>
                  </a:lnTo>
                  <a:lnTo>
                    <a:pt x="46" y="12"/>
                  </a:lnTo>
                  <a:lnTo>
                    <a:pt x="48" y="24"/>
                  </a:lnTo>
                  <a:lnTo>
                    <a:pt x="48" y="24"/>
                  </a:lnTo>
                  <a:lnTo>
                    <a:pt x="50" y="32"/>
                  </a:lnTo>
                  <a:lnTo>
                    <a:pt x="52" y="40"/>
                  </a:lnTo>
                  <a:lnTo>
                    <a:pt x="52" y="40"/>
                  </a:lnTo>
                  <a:lnTo>
                    <a:pt x="56" y="46"/>
                  </a:lnTo>
                  <a:lnTo>
                    <a:pt x="60" y="52"/>
                  </a:lnTo>
                  <a:lnTo>
                    <a:pt x="60" y="52"/>
                  </a:lnTo>
                  <a:lnTo>
                    <a:pt x="62" y="58"/>
                  </a:lnTo>
                  <a:lnTo>
                    <a:pt x="64" y="62"/>
                  </a:lnTo>
                  <a:lnTo>
                    <a:pt x="64" y="62"/>
                  </a:lnTo>
                  <a:lnTo>
                    <a:pt x="70" y="68"/>
                  </a:lnTo>
                  <a:lnTo>
                    <a:pt x="76" y="70"/>
                  </a:lnTo>
                  <a:lnTo>
                    <a:pt x="76" y="70"/>
                  </a:lnTo>
                  <a:lnTo>
                    <a:pt x="80" y="70"/>
                  </a:lnTo>
                  <a:lnTo>
                    <a:pt x="80" y="70"/>
                  </a:lnTo>
                  <a:lnTo>
                    <a:pt x="84" y="70"/>
                  </a:lnTo>
                  <a:lnTo>
                    <a:pt x="84" y="70"/>
                  </a:lnTo>
                  <a:lnTo>
                    <a:pt x="88" y="70"/>
                  </a:lnTo>
                  <a:lnTo>
                    <a:pt x="88" y="70"/>
                  </a:lnTo>
                  <a:lnTo>
                    <a:pt x="90" y="78"/>
                  </a:lnTo>
                  <a:lnTo>
                    <a:pt x="90" y="86"/>
                  </a:lnTo>
                  <a:lnTo>
                    <a:pt x="88" y="92"/>
                  </a:lnTo>
                  <a:lnTo>
                    <a:pt x="86" y="94"/>
                  </a:lnTo>
                  <a:lnTo>
                    <a:pt x="82" y="94"/>
                  </a:lnTo>
                  <a:lnTo>
                    <a:pt x="82" y="94"/>
                  </a:lnTo>
                  <a:lnTo>
                    <a:pt x="80" y="94"/>
                  </a:lnTo>
                  <a:lnTo>
                    <a:pt x="80" y="94"/>
                  </a:lnTo>
                  <a:lnTo>
                    <a:pt x="80" y="86"/>
                  </a:lnTo>
                  <a:lnTo>
                    <a:pt x="80" y="82"/>
                  </a:lnTo>
                  <a:lnTo>
                    <a:pt x="78" y="78"/>
                  </a:lnTo>
                  <a:lnTo>
                    <a:pt x="78" y="78"/>
                  </a:lnTo>
                  <a:lnTo>
                    <a:pt x="70" y="74"/>
                  </a:lnTo>
                  <a:lnTo>
                    <a:pt x="64" y="70"/>
                  </a:lnTo>
                  <a:lnTo>
                    <a:pt x="64" y="70"/>
                  </a:lnTo>
                  <a:lnTo>
                    <a:pt x="56" y="58"/>
                  </a:lnTo>
                  <a:lnTo>
                    <a:pt x="48" y="42"/>
                  </a:lnTo>
                  <a:lnTo>
                    <a:pt x="48" y="42"/>
                  </a:lnTo>
                  <a:lnTo>
                    <a:pt x="40" y="28"/>
                  </a:lnTo>
                  <a:lnTo>
                    <a:pt x="32" y="20"/>
                  </a:lnTo>
                  <a:lnTo>
                    <a:pt x="30" y="18"/>
                  </a:lnTo>
                  <a:lnTo>
                    <a:pt x="26" y="18"/>
                  </a:lnTo>
                  <a:lnTo>
                    <a:pt x="26" y="18"/>
                  </a:lnTo>
                  <a:lnTo>
                    <a:pt x="22" y="18"/>
                  </a:lnTo>
                  <a:lnTo>
                    <a:pt x="22" y="18"/>
                  </a:lnTo>
                  <a:lnTo>
                    <a:pt x="22" y="22"/>
                  </a:lnTo>
                  <a:lnTo>
                    <a:pt x="22" y="26"/>
                  </a:lnTo>
                  <a:lnTo>
                    <a:pt x="28" y="36"/>
                  </a:lnTo>
                  <a:lnTo>
                    <a:pt x="32" y="44"/>
                  </a:lnTo>
                  <a:lnTo>
                    <a:pt x="32" y="48"/>
                  </a:lnTo>
                  <a:lnTo>
                    <a:pt x="30" y="52"/>
                  </a:lnTo>
                  <a:lnTo>
                    <a:pt x="30" y="52"/>
                  </a:lnTo>
                  <a:lnTo>
                    <a:pt x="26" y="46"/>
                  </a:lnTo>
                  <a:lnTo>
                    <a:pt x="22" y="40"/>
                  </a:lnTo>
                  <a:lnTo>
                    <a:pt x="16" y="28"/>
                  </a:lnTo>
                  <a:lnTo>
                    <a:pt x="16" y="28"/>
                  </a:lnTo>
                  <a:lnTo>
                    <a:pt x="12" y="24"/>
                  </a:lnTo>
                  <a:lnTo>
                    <a:pt x="6" y="20"/>
                  </a:lnTo>
                  <a:lnTo>
                    <a:pt x="2" y="16"/>
                  </a:lnTo>
                  <a:lnTo>
                    <a:pt x="0" y="12"/>
                  </a:lnTo>
                  <a:lnTo>
                    <a:pt x="0" y="12"/>
                  </a:lnTo>
                  <a:lnTo>
                    <a:pt x="0" y="10"/>
                  </a:lnTo>
                  <a:lnTo>
                    <a:pt x="4" y="10"/>
                  </a:lnTo>
                  <a:lnTo>
                    <a:pt x="14" y="8"/>
                  </a:lnTo>
                  <a:lnTo>
                    <a:pt x="14" y="8"/>
                  </a:lnTo>
                  <a:lnTo>
                    <a:pt x="16" y="8"/>
                  </a:lnTo>
                  <a:lnTo>
                    <a:pt x="16" y="8"/>
                  </a:lnTo>
                  <a:lnTo>
                    <a:pt x="18" y="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216" name="Freeform 201"/>
            <p:cNvSpPr>
              <a:spLocks/>
            </p:cNvSpPr>
            <p:nvPr/>
          </p:nvSpPr>
          <p:spPr bwMode="auto">
            <a:xfrm>
              <a:off x="4128" y="1608"/>
              <a:ext cx="24" cy="28"/>
            </a:xfrm>
            <a:custGeom>
              <a:avLst/>
              <a:gdLst>
                <a:gd name="T0" fmla="*/ 14 w 24"/>
                <a:gd name="T1" fmla="*/ 28 h 28"/>
                <a:gd name="T2" fmla="*/ 14 w 24"/>
                <a:gd name="T3" fmla="*/ 28 h 28"/>
                <a:gd name="T4" fmla="*/ 10 w 24"/>
                <a:gd name="T5" fmla="*/ 26 h 28"/>
                <a:gd name="T6" fmla="*/ 10 w 24"/>
                <a:gd name="T7" fmla="*/ 26 h 28"/>
                <a:gd name="T8" fmla="*/ 6 w 24"/>
                <a:gd name="T9" fmla="*/ 22 h 28"/>
                <a:gd name="T10" fmla="*/ 2 w 24"/>
                <a:gd name="T11" fmla="*/ 16 h 28"/>
                <a:gd name="T12" fmla="*/ 0 w 24"/>
                <a:gd name="T13" fmla="*/ 6 h 28"/>
                <a:gd name="T14" fmla="*/ 0 w 24"/>
                <a:gd name="T15" fmla="*/ 6 h 28"/>
                <a:gd name="T16" fmla="*/ 2 w 24"/>
                <a:gd name="T17" fmla="*/ 2 h 28"/>
                <a:gd name="T18" fmla="*/ 4 w 24"/>
                <a:gd name="T19" fmla="*/ 0 h 28"/>
                <a:gd name="T20" fmla="*/ 4 w 24"/>
                <a:gd name="T21" fmla="*/ 0 h 28"/>
                <a:gd name="T22" fmla="*/ 4 w 24"/>
                <a:gd name="T23" fmla="*/ 0 h 28"/>
                <a:gd name="T24" fmla="*/ 4 w 24"/>
                <a:gd name="T25" fmla="*/ 0 h 28"/>
                <a:gd name="T26" fmla="*/ 8 w 24"/>
                <a:gd name="T27" fmla="*/ 2 h 28"/>
                <a:gd name="T28" fmla="*/ 10 w 24"/>
                <a:gd name="T29" fmla="*/ 4 h 28"/>
                <a:gd name="T30" fmla="*/ 12 w 24"/>
                <a:gd name="T31" fmla="*/ 12 h 28"/>
                <a:gd name="T32" fmla="*/ 12 w 24"/>
                <a:gd name="T33" fmla="*/ 12 h 28"/>
                <a:gd name="T34" fmla="*/ 14 w 24"/>
                <a:gd name="T35" fmla="*/ 14 h 28"/>
                <a:gd name="T36" fmla="*/ 18 w 24"/>
                <a:gd name="T37" fmla="*/ 16 h 28"/>
                <a:gd name="T38" fmla="*/ 22 w 24"/>
                <a:gd name="T39" fmla="*/ 18 h 28"/>
                <a:gd name="T40" fmla="*/ 24 w 24"/>
                <a:gd name="T41" fmla="*/ 22 h 28"/>
                <a:gd name="T42" fmla="*/ 24 w 24"/>
                <a:gd name="T43" fmla="*/ 22 h 28"/>
                <a:gd name="T44" fmla="*/ 24 w 24"/>
                <a:gd name="T45" fmla="*/ 24 h 28"/>
                <a:gd name="T46" fmla="*/ 22 w 24"/>
                <a:gd name="T47" fmla="*/ 26 h 28"/>
                <a:gd name="T48" fmla="*/ 14 w 24"/>
                <a:gd name="T49"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4" h="28">
                  <a:moveTo>
                    <a:pt x="14" y="28"/>
                  </a:moveTo>
                  <a:lnTo>
                    <a:pt x="14" y="28"/>
                  </a:lnTo>
                  <a:lnTo>
                    <a:pt x="10" y="26"/>
                  </a:lnTo>
                  <a:lnTo>
                    <a:pt x="10" y="26"/>
                  </a:lnTo>
                  <a:lnTo>
                    <a:pt x="6" y="22"/>
                  </a:lnTo>
                  <a:lnTo>
                    <a:pt x="2" y="16"/>
                  </a:lnTo>
                  <a:lnTo>
                    <a:pt x="0" y="6"/>
                  </a:lnTo>
                  <a:lnTo>
                    <a:pt x="0" y="6"/>
                  </a:lnTo>
                  <a:lnTo>
                    <a:pt x="2" y="2"/>
                  </a:lnTo>
                  <a:lnTo>
                    <a:pt x="4" y="0"/>
                  </a:lnTo>
                  <a:lnTo>
                    <a:pt x="4" y="0"/>
                  </a:lnTo>
                  <a:lnTo>
                    <a:pt x="4" y="0"/>
                  </a:lnTo>
                  <a:lnTo>
                    <a:pt x="4" y="0"/>
                  </a:lnTo>
                  <a:lnTo>
                    <a:pt x="8" y="2"/>
                  </a:lnTo>
                  <a:lnTo>
                    <a:pt x="10" y="4"/>
                  </a:lnTo>
                  <a:lnTo>
                    <a:pt x="12" y="12"/>
                  </a:lnTo>
                  <a:lnTo>
                    <a:pt x="12" y="12"/>
                  </a:lnTo>
                  <a:lnTo>
                    <a:pt x="14" y="14"/>
                  </a:lnTo>
                  <a:lnTo>
                    <a:pt x="18" y="16"/>
                  </a:lnTo>
                  <a:lnTo>
                    <a:pt x="22" y="18"/>
                  </a:lnTo>
                  <a:lnTo>
                    <a:pt x="24" y="22"/>
                  </a:lnTo>
                  <a:lnTo>
                    <a:pt x="24" y="22"/>
                  </a:lnTo>
                  <a:lnTo>
                    <a:pt x="24" y="24"/>
                  </a:lnTo>
                  <a:lnTo>
                    <a:pt x="22" y="26"/>
                  </a:lnTo>
                  <a:lnTo>
                    <a:pt x="14" y="2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217" name="Freeform 202"/>
            <p:cNvSpPr>
              <a:spLocks/>
            </p:cNvSpPr>
            <p:nvPr/>
          </p:nvSpPr>
          <p:spPr bwMode="auto">
            <a:xfrm>
              <a:off x="4144" y="1590"/>
              <a:ext cx="20" cy="16"/>
            </a:xfrm>
            <a:custGeom>
              <a:avLst/>
              <a:gdLst>
                <a:gd name="T0" fmla="*/ 6 w 20"/>
                <a:gd name="T1" fmla="*/ 16 h 16"/>
                <a:gd name="T2" fmla="*/ 6 w 20"/>
                <a:gd name="T3" fmla="*/ 16 h 16"/>
                <a:gd name="T4" fmla="*/ 2 w 20"/>
                <a:gd name="T5" fmla="*/ 14 h 16"/>
                <a:gd name="T6" fmla="*/ 0 w 20"/>
                <a:gd name="T7" fmla="*/ 10 h 16"/>
                <a:gd name="T8" fmla="*/ 0 w 20"/>
                <a:gd name="T9" fmla="*/ 10 h 16"/>
                <a:gd name="T10" fmla="*/ 0 w 20"/>
                <a:gd name="T11" fmla="*/ 8 h 16"/>
                <a:gd name="T12" fmla="*/ 6 w 20"/>
                <a:gd name="T13" fmla="*/ 4 h 16"/>
                <a:gd name="T14" fmla="*/ 12 w 20"/>
                <a:gd name="T15" fmla="*/ 0 h 16"/>
                <a:gd name="T16" fmla="*/ 16 w 20"/>
                <a:gd name="T17" fmla="*/ 0 h 16"/>
                <a:gd name="T18" fmla="*/ 16 w 20"/>
                <a:gd name="T19" fmla="*/ 0 h 16"/>
                <a:gd name="T20" fmla="*/ 18 w 20"/>
                <a:gd name="T21" fmla="*/ 0 h 16"/>
                <a:gd name="T22" fmla="*/ 18 w 20"/>
                <a:gd name="T23" fmla="*/ 0 h 16"/>
                <a:gd name="T24" fmla="*/ 20 w 20"/>
                <a:gd name="T25" fmla="*/ 2 h 16"/>
                <a:gd name="T26" fmla="*/ 20 w 20"/>
                <a:gd name="T27" fmla="*/ 4 h 16"/>
                <a:gd name="T28" fmla="*/ 18 w 20"/>
                <a:gd name="T29" fmla="*/ 10 h 16"/>
                <a:gd name="T30" fmla="*/ 12 w 20"/>
                <a:gd name="T31" fmla="*/ 14 h 16"/>
                <a:gd name="T32" fmla="*/ 6 w 20"/>
                <a:gd name="T33"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 h="16">
                  <a:moveTo>
                    <a:pt x="6" y="16"/>
                  </a:moveTo>
                  <a:lnTo>
                    <a:pt x="6" y="16"/>
                  </a:lnTo>
                  <a:lnTo>
                    <a:pt x="2" y="14"/>
                  </a:lnTo>
                  <a:lnTo>
                    <a:pt x="0" y="10"/>
                  </a:lnTo>
                  <a:lnTo>
                    <a:pt x="0" y="10"/>
                  </a:lnTo>
                  <a:lnTo>
                    <a:pt x="0" y="8"/>
                  </a:lnTo>
                  <a:lnTo>
                    <a:pt x="6" y="4"/>
                  </a:lnTo>
                  <a:lnTo>
                    <a:pt x="12" y="0"/>
                  </a:lnTo>
                  <a:lnTo>
                    <a:pt x="16" y="0"/>
                  </a:lnTo>
                  <a:lnTo>
                    <a:pt x="16" y="0"/>
                  </a:lnTo>
                  <a:lnTo>
                    <a:pt x="18" y="0"/>
                  </a:lnTo>
                  <a:lnTo>
                    <a:pt x="18" y="0"/>
                  </a:lnTo>
                  <a:lnTo>
                    <a:pt x="20" y="2"/>
                  </a:lnTo>
                  <a:lnTo>
                    <a:pt x="20" y="4"/>
                  </a:lnTo>
                  <a:lnTo>
                    <a:pt x="18" y="10"/>
                  </a:lnTo>
                  <a:lnTo>
                    <a:pt x="12" y="14"/>
                  </a:lnTo>
                  <a:lnTo>
                    <a:pt x="6" y="1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218" name="Freeform 203"/>
            <p:cNvSpPr>
              <a:spLocks/>
            </p:cNvSpPr>
            <p:nvPr/>
          </p:nvSpPr>
          <p:spPr bwMode="auto">
            <a:xfrm>
              <a:off x="4230" y="1588"/>
              <a:ext cx="30" cy="34"/>
            </a:xfrm>
            <a:custGeom>
              <a:avLst/>
              <a:gdLst>
                <a:gd name="T0" fmla="*/ 6 w 30"/>
                <a:gd name="T1" fmla="*/ 34 h 34"/>
                <a:gd name="T2" fmla="*/ 6 w 30"/>
                <a:gd name="T3" fmla="*/ 34 h 34"/>
                <a:gd name="T4" fmla="*/ 2 w 30"/>
                <a:gd name="T5" fmla="*/ 34 h 34"/>
                <a:gd name="T6" fmla="*/ 2 w 30"/>
                <a:gd name="T7" fmla="*/ 34 h 34"/>
                <a:gd name="T8" fmla="*/ 0 w 30"/>
                <a:gd name="T9" fmla="*/ 32 h 34"/>
                <a:gd name="T10" fmla="*/ 0 w 30"/>
                <a:gd name="T11" fmla="*/ 30 h 34"/>
                <a:gd name="T12" fmla="*/ 2 w 30"/>
                <a:gd name="T13" fmla="*/ 24 h 34"/>
                <a:gd name="T14" fmla="*/ 10 w 30"/>
                <a:gd name="T15" fmla="*/ 18 h 34"/>
                <a:gd name="T16" fmla="*/ 10 w 30"/>
                <a:gd name="T17" fmla="*/ 18 h 34"/>
                <a:gd name="T18" fmla="*/ 16 w 30"/>
                <a:gd name="T19" fmla="*/ 14 h 34"/>
                <a:gd name="T20" fmla="*/ 20 w 30"/>
                <a:gd name="T21" fmla="*/ 10 h 34"/>
                <a:gd name="T22" fmla="*/ 20 w 30"/>
                <a:gd name="T23" fmla="*/ 10 h 34"/>
                <a:gd name="T24" fmla="*/ 22 w 30"/>
                <a:gd name="T25" fmla="*/ 6 h 34"/>
                <a:gd name="T26" fmla="*/ 22 w 30"/>
                <a:gd name="T27" fmla="*/ 4 h 34"/>
                <a:gd name="T28" fmla="*/ 24 w 30"/>
                <a:gd name="T29" fmla="*/ 2 h 34"/>
                <a:gd name="T30" fmla="*/ 24 w 30"/>
                <a:gd name="T31" fmla="*/ 2 h 34"/>
                <a:gd name="T32" fmla="*/ 28 w 30"/>
                <a:gd name="T33" fmla="*/ 0 h 34"/>
                <a:gd name="T34" fmla="*/ 28 w 30"/>
                <a:gd name="T35" fmla="*/ 0 h 34"/>
                <a:gd name="T36" fmla="*/ 28 w 30"/>
                <a:gd name="T37" fmla="*/ 2 h 34"/>
                <a:gd name="T38" fmla="*/ 30 w 30"/>
                <a:gd name="T39" fmla="*/ 2 h 34"/>
                <a:gd name="T40" fmla="*/ 30 w 30"/>
                <a:gd name="T41" fmla="*/ 8 h 34"/>
                <a:gd name="T42" fmla="*/ 26 w 30"/>
                <a:gd name="T43" fmla="*/ 18 h 34"/>
                <a:gd name="T44" fmla="*/ 26 w 30"/>
                <a:gd name="T45" fmla="*/ 18 h 34"/>
                <a:gd name="T46" fmla="*/ 18 w 30"/>
                <a:gd name="T47" fmla="*/ 28 h 34"/>
                <a:gd name="T48" fmla="*/ 12 w 30"/>
                <a:gd name="T49" fmla="*/ 32 h 34"/>
                <a:gd name="T50" fmla="*/ 6 w 30"/>
                <a:gd name="T51"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0" h="34">
                  <a:moveTo>
                    <a:pt x="6" y="34"/>
                  </a:moveTo>
                  <a:lnTo>
                    <a:pt x="6" y="34"/>
                  </a:lnTo>
                  <a:lnTo>
                    <a:pt x="2" y="34"/>
                  </a:lnTo>
                  <a:lnTo>
                    <a:pt x="2" y="34"/>
                  </a:lnTo>
                  <a:lnTo>
                    <a:pt x="0" y="32"/>
                  </a:lnTo>
                  <a:lnTo>
                    <a:pt x="0" y="30"/>
                  </a:lnTo>
                  <a:lnTo>
                    <a:pt x="2" y="24"/>
                  </a:lnTo>
                  <a:lnTo>
                    <a:pt x="10" y="18"/>
                  </a:lnTo>
                  <a:lnTo>
                    <a:pt x="10" y="18"/>
                  </a:lnTo>
                  <a:lnTo>
                    <a:pt x="16" y="14"/>
                  </a:lnTo>
                  <a:lnTo>
                    <a:pt x="20" y="10"/>
                  </a:lnTo>
                  <a:lnTo>
                    <a:pt x="20" y="10"/>
                  </a:lnTo>
                  <a:lnTo>
                    <a:pt x="22" y="6"/>
                  </a:lnTo>
                  <a:lnTo>
                    <a:pt x="22" y="4"/>
                  </a:lnTo>
                  <a:lnTo>
                    <a:pt x="24" y="2"/>
                  </a:lnTo>
                  <a:lnTo>
                    <a:pt x="24" y="2"/>
                  </a:lnTo>
                  <a:lnTo>
                    <a:pt x="28" y="0"/>
                  </a:lnTo>
                  <a:lnTo>
                    <a:pt x="28" y="0"/>
                  </a:lnTo>
                  <a:lnTo>
                    <a:pt x="28" y="2"/>
                  </a:lnTo>
                  <a:lnTo>
                    <a:pt x="30" y="2"/>
                  </a:lnTo>
                  <a:lnTo>
                    <a:pt x="30" y="8"/>
                  </a:lnTo>
                  <a:lnTo>
                    <a:pt x="26" y="18"/>
                  </a:lnTo>
                  <a:lnTo>
                    <a:pt x="26" y="18"/>
                  </a:lnTo>
                  <a:lnTo>
                    <a:pt x="18" y="28"/>
                  </a:lnTo>
                  <a:lnTo>
                    <a:pt x="12" y="32"/>
                  </a:lnTo>
                  <a:lnTo>
                    <a:pt x="6" y="3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219" name="Freeform 204"/>
            <p:cNvSpPr>
              <a:spLocks/>
            </p:cNvSpPr>
            <p:nvPr/>
          </p:nvSpPr>
          <p:spPr bwMode="auto">
            <a:xfrm>
              <a:off x="4094" y="1552"/>
              <a:ext cx="68" cy="20"/>
            </a:xfrm>
            <a:custGeom>
              <a:avLst/>
              <a:gdLst>
                <a:gd name="T0" fmla="*/ 6 w 68"/>
                <a:gd name="T1" fmla="*/ 20 h 20"/>
                <a:gd name="T2" fmla="*/ 6 w 68"/>
                <a:gd name="T3" fmla="*/ 20 h 20"/>
                <a:gd name="T4" fmla="*/ 2 w 68"/>
                <a:gd name="T5" fmla="*/ 18 h 20"/>
                <a:gd name="T6" fmla="*/ 0 w 68"/>
                <a:gd name="T7" fmla="*/ 16 h 20"/>
                <a:gd name="T8" fmla="*/ 0 w 68"/>
                <a:gd name="T9" fmla="*/ 16 h 20"/>
                <a:gd name="T10" fmla="*/ 4 w 68"/>
                <a:gd name="T11" fmla="*/ 14 h 20"/>
                <a:gd name="T12" fmla="*/ 8 w 68"/>
                <a:gd name="T13" fmla="*/ 10 h 20"/>
                <a:gd name="T14" fmla="*/ 16 w 68"/>
                <a:gd name="T15" fmla="*/ 4 h 20"/>
                <a:gd name="T16" fmla="*/ 16 w 68"/>
                <a:gd name="T17" fmla="*/ 4 h 20"/>
                <a:gd name="T18" fmla="*/ 22 w 68"/>
                <a:gd name="T19" fmla="*/ 2 h 20"/>
                <a:gd name="T20" fmla="*/ 28 w 68"/>
                <a:gd name="T21" fmla="*/ 0 h 20"/>
                <a:gd name="T22" fmla="*/ 28 w 68"/>
                <a:gd name="T23" fmla="*/ 0 h 20"/>
                <a:gd name="T24" fmla="*/ 40 w 68"/>
                <a:gd name="T25" fmla="*/ 4 h 20"/>
                <a:gd name="T26" fmla="*/ 40 w 68"/>
                <a:gd name="T27" fmla="*/ 4 h 20"/>
                <a:gd name="T28" fmla="*/ 54 w 68"/>
                <a:gd name="T29" fmla="*/ 4 h 20"/>
                <a:gd name="T30" fmla="*/ 62 w 68"/>
                <a:gd name="T31" fmla="*/ 6 h 20"/>
                <a:gd name="T32" fmla="*/ 68 w 68"/>
                <a:gd name="T33" fmla="*/ 10 h 20"/>
                <a:gd name="T34" fmla="*/ 68 w 68"/>
                <a:gd name="T35" fmla="*/ 10 h 20"/>
                <a:gd name="T36" fmla="*/ 62 w 68"/>
                <a:gd name="T37" fmla="*/ 12 h 20"/>
                <a:gd name="T38" fmla="*/ 58 w 68"/>
                <a:gd name="T39" fmla="*/ 12 h 20"/>
                <a:gd name="T40" fmla="*/ 58 w 68"/>
                <a:gd name="T41" fmla="*/ 12 h 20"/>
                <a:gd name="T42" fmla="*/ 48 w 68"/>
                <a:gd name="T43" fmla="*/ 12 h 20"/>
                <a:gd name="T44" fmla="*/ 48 w 68"/>
                <a:gd name="T45" fmla="*/ 12 h 20"/>
                <a:gd name="T46" fmla="*/ 40 w 68"/>
                <a:gd name="T47" fmla="*/ 10 h 20"/>
                <a:gd name="T48" fmla="*/ 40 w 68"/>
                <a:gd name="T49" fmla="*/ 10 h 20"/>
                <a:gd name="T50" fmla="*/ 30 w 68"/>
                <a:gd name="T51" fmla="*/ 12 h 20"/>
                <a:gd name="T52" fmla="*/ 30 w 68"/>
                <a:gd name="T53" fmla="*/ 12 h 20"/>
                <a:gd name="T54" fmla="*/ 20 w 68"/>
                <a:gd name="T55" fmla="*/ 16 h 20"/>
                <a:gd name="T56" fmla="*/ 12 w 68"/>
                <a:gd name="T57" fmla="*/ 20 h 20"/>
                <a:gd name="T58" fmla="*/ 6 w 68"/>
                <a:gd name="T59" fmla="*/ 2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8" h="20">
                  <a:moveTo>
                    <a:pt x="6" y="20"/>
                  </a:moveTo>
                  <a:lnTo>
                    <a:pt x="6" y="20"/>
                  </a:lnTo>
                  <a:lnTo>
                    <a:pt x="2" y="18"/>
                  </a:lnTo>
                  <a:lnTo>
                    <a:pt x="0" y="16"/>
                  </a:lnTo>
                  <a:lnTo>
                    <a:pt x="0" y="16"/>
                  </a:lnTo>
                  <a:lnTo>
                    <a:pt x="4" y="14"/>
                  </a:lnTo>
                  <a:lnTo>
                    <a:pt x="8" y="10"/>
                  </a:lnTo>
                  <a:lnTo>
                    <a:pt x="16" y="4"/>
                  </a:lnTo>
                  <a:lnTo>
                    <a:pt x="16" y="4"/>
                  </a:lnTo>
                  <a:lnTo>
                    <a:pt x="22" y="2"/>
                  </a:lnTo>
                  <a:lnTo>
                    <a:pt x="28" y="0"/>
                  </a:lnTo>
                  <a:lnTo>
                    <a:pt x="28" y="0"/>
                  </a:lnTo>
                  <a:lnTo>
                    <a:pt x="40" y="4"/>
                  </a:lnTo>
                  <a:lnTo>
                    <a:pt x="40" y="4"/>
                  </a:lnTo>
                  <a:lnTo>
                    <a:pt x="54" y="4"/>
                  </a:lnTo>
                  <a:lnTo>
                    <a:pt x="62" y="6"/>
                  </a:lnTo>
                  <a:lnTo>
                    <a:pt x="68" y="10"/>
                  </a:lnTo>
                  <a:lnTo>
                    <a:pt x="68" y="10"/>
                  </a:lnTo>
                  <a:lnTo>
                    <a:pt x="62" y="12"/>
                  </a:lnTo>
                  <a:lnTo>
                    <a:pt x="58" y="12"/>
                  </a:lnTo>
                  <a:lnTo>
                    <a:pt x="58" y="12"/>
                  </a:lnTo>
                  <a:lnTo>
                    <a:pt x="48" y="12"/>
                  </a:lnTo>
                  <a:lnTo>
                    <a:pt x="48" y="12"/>
                  </a:lnTo>
                  <a:lnTo>
                    <a:pt x="40" y="10"/>
                  </a:lnTo>
                  <a:lnTo>
                    <a:pt x="40" y="10"/>
                  </a:lnTo>
                  <a:lnTo>
                    <a:pt x="30" y="12"/>
                  </a:lnTo>
                  <a:lnTo>
                    <a:pt x="30" y="12"/>
                  </a:lnTo>
                  <a:lnTo>
                    <a:pt x="20" y="16"/>
                  </a:lnTo>
                  <a:lnTo>
                    <a:pt x="12" y="20"/>
                  </a:lnTo>
                  <a:lnTo>
                    <a:pt x="6" y="2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grpSp>
      <p:sp>
        <p:nvSpPr>
          <p:cNvPr id="7" name="TextBox 6"/>
          <p:cNvSpPr txBox="1">
            <a:spLocks noChangeArrowheads="1"/>
          </p:cNvSpPr>
          <p:nvPr/>
        </p:nvSpPr>
        <p:spPr bwMode="auto">
          <a:xfrm>
            <a:off x="35496" y="1735564"/>
            <a:ext cx="9205475" cy="4357732"/>
          </a:xfrm>
          <a:prstGeom prst="rect">
            <a:avLst/>
          </a:prstGeom>
          <a:noFill/>
          <a:ln w="9525">
            <a:noFill/>
            <a:miter lim="800000"/>
            <a:headEnd/>
            <a:tailEnd/>
          </a:ln>
        </p:spPr>
        <p:txBody>
          <a:bodyPr wrap="none" lIns="91062" tIns="45530" rIns="91062" bIns="45530">
            <a:spAutoFit/>
          </a:bodyPr>
          <a:lstStyle/>
          <a:p>
            <a:pPr>
              <a:lnSpc>
                <a:spcPct val="180000"/>
              </a:lnSpc>
            </a:pPr>
            <a:r>
              <a:rPr lang="en-US" altLang="ko-KR" b="1" dirty="0">
                <a:solidFill>
                  <a:schemeClr val="accent2">
                    <a:lumMod val="50000"/>
                  </a:schemeClr>
                </a:solidFill>
                <a:effectLst>
                  <a:outerShdw blurRad="38100" dist="38100" dir="2700000" algn="tl">
                    <a:srgbClr val="000000">
                      <a:alpha val="43137"/>
                    </a:srgbClr>
                  </a:outerShdw>
                </a:effectLst>
                <a:latin typeface="Arial" panose="020B0604020202020204" pitchFamily="34" charset="0"/>
                <a:ea typeface="나눔고딕 ExtraBold" panose="020D0904000000000000" pitchFamily="50" charset="-127"/>
                <a:cs typeface="Arial" panose="020B0604020202020204" pitchFamily="34" charset="0"/>
              </a:rPr>
              <a:t>Ⅰ. </a:t>
            </a:r>
            <a:r>
              <a:rPr lang="mn-MN" altLang="ko-KR" b="1" dirty="0">
                <a:solidFill>
                  <a:schemeClr val="accent2">
                    <a:lumMod val="50000"/>
                  </a:schemeClr>
                </a:solidFill>
                <a:effectLst>
                  <a:outerShdw blurRad="38100" dist="38100" dir="2700000" algn="tl">
                    <a:srgbClr val="000000">
                      <a:alpha val="43137"/>
                    </a:srgbClr>
                  </a:outerShdw>
                </a:effectLst>
                <a:latin typeface="Arial" panose="020B0604020202020204" pitchFamily="34" charset="0"/>
                <a:ea typeface="나눔고딕 ExtraBold" panose="020D0904000000000000" pitchFamily="50" charset="-127"/>
                <a:cs typeface="Arial" panose="020B0604020202020204" pitchFamily="34" charset="0"/>
              </a:rPr>
              <a:t>Танилцуулга </a:t>
            </a:r>
            <a:endParaRPr lang="en-US" altLang="ko-KR" b="1" dirty="0">
              <a:solidFill>
                <a:schemeClr val="accent2">
                  <a:lumMod val="50000"/>
                </a:schemeClr>
              </a:solidFill>
              <a:effectLst>
                <a:outerShdw blurRad="38100" dist="38100" dir="2700000" algn="tl">
                  <a:srgbClr val="000000">
                    <a:alpha val="43137"/>
                  </a:srgbClr>
                </a:outerShdw>
              </a:effectLst>
              <a:latin typeface="Arial" panose="020B0604020202020204" pitchFamily="34" charset="0"/>
              <a:ea typeface="나눔고딕 ExtraBold" panose="020D0904000000000000" pitchFamily="50" charset="-127"/>
              <a:cs typeface="Arial" panose="020B0604020202020204" pitchFamily="34" charset="0"/>
            </a:endParaRPr>
          </a:p>
          <a:p>
            <a:pPr>
              <a:lnSpc>
                <a:spcPct val="180000"/>
              </a:lnSpc>
            </a:pPr>
            <a:r>
              <a:rPr lang="en-US" altLang="ko-KR" b="1" dirty="0">
                <a:solidFill>
                  <a:schemeClr val="accent2">
                    <a:lumMod val="50000"/>
                  </a:schemeClr>
                </a:solidFill>
                <a:effectLst>
                  <a:outerShdw blurRad="38100" dist="38100" dir="2700000" algn="tl">
                    <a:srgbClr val="000000">
                      <a:alpha val="43137"/>
                    </a:srgbClr>
                  </a:outerShdw>
                </a:effectLst>
                <a:latin typeface="Arial" panose="020B0604020202020204" pitchFamily="34" charset="0"/>
                <a:ea typeface="나눔고딕 ExtraBold" panose="020D0904000000000000" pitchFamily="50" charset="-127"/>
                <a:cs typeface="Arial" panose="020B0604020202020204" pitchFamily="34" charset="0"/>
              </a:rPr>
              <a:t>Ⅱ. </a:t>
            </a:r>
            <a:r>
              <a:rPr lang="mn-MN" altLang="ko-KR" b="1" dirty="0">
                <a:solidFill>
                  <a:schemeClr val="accent2">
                    <a:lumMod val="50000"/>
                  </a:schemeClr>
                </a:solidFill>
                <a:effectLst>
                  <a:outerShdw blurRad="38100" dist="38100" dir="2700000" algn="tl">
                    <a:srgbClr val="000000">
                      <a:alpha val="43137"/>
                    </a:srgbClr>
                  </a:outerShdw>
                </a:effectLst>
                <a:latin typeface="Arial" panose="020B0604020202020204" pitchFamily="34" charset="0"/>
                <a:ea typeface="나눔고딕 ExtraBold" panose="020D0904000000000000" pitchFamily="50" charset="-127"/>
                <a:cs typeface="Arial" panose="020B0604020202020204" pitchFamily="34" charset="0"/>
              </a:rPr>
              <a:t>Одоогийн нөхцөл байдал, онцлог шинж </a:t>
            </a:r>
            <a:endParaRPr lang="en-US" altLang="ko-KR" b="1" dirty="0">
              <a:solidFill>
                <a:schemeClr val="accent2">
                  <a:lumMod val="50000"/>
                </a:schemeClr>
              </a:solidFill>
              <a:effectLst>
                <a:outerShdw blurRad="38100" dist="38100" dir="2700000" algn="tl">
                  <a:srgbClr val="000000">
                    <a:alpha val="43137"/>
                  </a:srgbClr>
                </a:outerShdw>
              </a:effectLst>
              <a:latin typeface="Arial" panose="020B0604020202020204" pitchFamily="34" charset="0"/>
              <a:ea typeface="나눔고딕 ExtraBold" panose="020D0904000000000000" pitchFamily="50" charset="-127"/>
              <a:cs typeface="Arial" panose="020B0604020202020204" pitchFamily="34" charset="0"/>
            </a:endParaRPr>
          </a:p>
          <a:p>
            <a:pPr>
              <a:lnSpc>
                <a:spcPct val="180000"/>
              </a:lnSpc>
            </a:pPr>
            <a:r>
              <a:rPr lang="en-US" altLang="ko-KR" sz="2800" b="1" dirty="0">
                <a:solidFill>
                  <a:srgbClr val="C00000"/>
                </a:solidFill>
                <a:effectLst>
                  <a:outerShdw blurRad="38100" dist="38100" dir="2700000" algn="tl">
                    <a:srgbClr val="000000">
                      <a:alpha val="43137"/>
                    </a:srgbClr>
                  </a:outerShdw>
                </a:effectLst>
                <a:latin typeface="Arial" panose="020B0604020202020204" pitchFamily="34" charset="0"/>
                <a:ea typeface="나눔고딕 ExtraBold" panose="020D0904000000000000" pitchFamily="50" charset="-127"/>
                <a:cs typeface="Arial" panose="020B0604020202020204" pitchFamily="34" charset="0"/>
              </a:rPr>
              <a:t>Ⅲ. </a:t>
            </a:r>
            <a:r>
              <a:rPr lang="mn-MN" altLang="ko-KR" sz="2000" b="1" dirty="0">
                <a:solidFill>
                  <a:srgbClr val="FF0000"/>
                </a:solidFill>
                <a:effectLst>
                  <a:outerShdw blurRad="38100" dist="38100" dir="2700000" algn="tl">
                    <a:srgbClr val="000000">
                      <a:alpha val="43137"/>
                    </a:srgbClr>
                  </a:outerShdw>
                </a:effectLst>
                <a:latin typeface="Arial" panose="020B0604020202020204" pitchFamily="34" charset="0"/>
                <a:ea typeface="나눔고딕 ExtraBold" panose="020D0904000000000000" pitchFamily="50" charset="-127"/>
                <a:cs typeface="Arial" panose="020B0604020202020204" pitchFamily="34" charset="0"/>
              </a:rPr>
              <a:t>Хэрэгцээ шаардлагыг тодорхойлох судалгаа</a:t>
            </a:r>
            <a:endParaRPr lang="mn-MN" altLang="ko-KR" sz="2800" b="1" dirty="0">
              <a:solidFill>
                <a:srgbClr val="FF0000"/>
              </a:solidFill>
              <a:effectLst>
                <a:outerShdw blurRad="38100" dist="38100" dir="2700000" algn="tl">
                  <a:srgbClr val="000000">
                    <a:alpha val="43137"/>
                  </a:srgbClr>
                </a:outerShdw>
              </a:effectLst>
              <a:latin typeface="Arial" panose="020B0604020202020204" pitchFamily="34" charset="0"/>
              <a:ea typeface="나눔고딕 ExtraBold" panose="020D0904000000000000" pitchFamily="50" charset="-127"/>
              <a:cs typeface="Arial" panose="020B0604020202020204" pitchFamily="34" charset="0"/>
            </a:endParaRPr>
          </a:p>
          <a:p>
            <a:pPr>
              <a:lnSpc>
                <a:spcPct val="180000"/>
              </a:lnSpc>
            </a:pPr>
            <a:r>
              <a:rPr lang="en-US" altLang="ko-KR" b="1" dirty="0">
                <a:solidFill>
                  <a:srgbClr val="002060"/>
                </a:solidFill>
                <a:effectLst>
                  <a:outerShdw blurRad="38100" dist="38100" dir="2700000" algn="tl">
                    <a:srgbClr val="000000">
                      <a:alpha val="43137"/>
                    </a:srgbClr>
                  </a:outerShdw>
                </a:effectLst>
                <a:latin typeface="Arial" panose="020B0604020202020204" pitchFamily="34" charset="0"/>
                <a:ea typeface="나눔고딕 ExtraBold" panose="020D0904000000000000" pitchFamily="50" charset="-127"/>
                <a:cs typeface="Arial" panose="020B0604020202020204" pitchFamily="34" charset="0"/>
              </a:rPr>
              <a:t>Ⅳ. </a:t>
            </a:r>
            <a:r>
              <a:rPr lang="mn-MN" altLang="ko-KR" b="1" dirty="0">
                <a:solidFill>
                  <a:srgbClr val="002060"/>
                </a:solidFill>
                <a:effectLst>
                  <a:outerShdw blurRad="38100" dist="38100" dir="2700000" algn="tl">
                    <a:srgbClr val="000000">
                      <a:alpha val="43137"/>
                    </a:srgbClr>
                  </a:outerShdw>
                </a:effectLst>
                <a:latin typeface="Arial" panose="020B0604020202020204" pitchFamily="34" charset="0"/>
                <a:ea typeface="나눔고딕 ExtraBold" panose="020D0904000000000000" pitchFamily="50" charset="-127"/>
                <a:cs typeface="Arial" panose="020B0604020202020204" pitchFamily="34" charset="0"/>
              </a:rPr>
              <a:t>Тээврийн ухаалаг системийг хөгжүүлэх стратеги </a:t>
            </a:r>
            <a:endParaRPr lang="en-US" altLang="ko-KR" b="1" dirty="0">
              <a:solidFill>
                <a:srgbClr val="002060"/>
              </a:solidFill>
              <a:effectLst>
                <a:outerShdw blurRad="38100" dist="38100" dir="2700000" algn="tl">
                  <a:srgbClr val="000000">
                    <a:alpha val="43137"/>
                  </a:srgbClr>
                </a:outerShdw>
              </a:effectLst>
              <a:latin typeface="Arial" panose="020B0604020202020204" pitchFamily="34" charset="0"/>
              <a:ea typeface="나눔고딕 ExtraBold" panose="020D0904000000000000" pitchFamily="50" charset="-127"/>
              <a:cs typeface="Arial" panose="020B0604020202020204" pitchFamily="34" charset="0"/>
            </a:endParaRPr>
          </a:p>
          <a:p>
            <a:pPr>
              <a:lnSpc>
                <a:spcPct val="180000"/>
              </a:lnSpc>
            </a:pPr>
            <a:r>
              <a:rPr lang="en-US" altLang="ko-KR" b="1" dirty="0">
                <a:solidFill>
                  <a:srgbClr val="002060"/>
                </a:solidFill>
                <a:effectLst>
                  <a:outerShdw blurRad="38100" dist="38100" dir="2700000" algn="tl">
                    <a:srgbClr val="000000">
                      <a:alpha val="43137"/>
                    </a:srgbClr>
                  </a:outerShdw>
                </a:effectLst>
                <a:latin typeface="Arial" panose="020B0604020202020204" pitchFamily="34" charset="0"/>
                <a:ea typeface="나눔고딕 ExtraBold" panose="020D0904000000000000" pitchFamily="50" charset="-127"/>
                <a:cs typeface="Arial" panose="020B0604020202020204" pitchFamily="34" charset="0"/>
              </a:rPr>
              <a:t>Ⅴ. </a:t>
            </a:r>
            <a:r>
              <a:rPr lang="mn-MN" altLang="ko-KR" b="1" dirty="0">
                <a:solidFill>
                  <a:srgbClr val="002060"/>
                </a:solidFill>
                <a:effectLst>
                  <a:outerShdw blurRad="38100" dist="38100" dir="2700000" algn="tl">
                    <a:srgbClr val="000000">
                      <a:alpha val="43137"/>
                    </a:srgbClr>
                  </a:outerShdw>
                </a:effectLst>
                <a:latin typeface="Arial" panose="020B0604020202020204" pitchFamily="34" charset="0"/>
                <a:ea typeface="나눔고딕 ExtraBold" panose="020D0904000000000000" pitchFamily="50" charset="-127"/>
                <a:cs typeface="Arial" panose="020B0604020202020204" pitchFamily="34" charset="0"/>
              </a:rPr>
              <a:t>ТУС-ийн үйлчилгээнүүдийг сонгох</a:t>
            </a:r>
            <a:endParaRPr lang="en-US" altLang="ko-KR" b="1" dirty="0">
              <a:solidFill>
                <a:srgbClr val="002060"/>
              </a:solidFill>
              <a:effectLst>
                <a:outerShdw blurRad="38100" dist="38100" dir="2700000" algn="tl">
                  <a:srgbClr val="000000">
                    <a:alpha val="43137"/>
                  </a:srgbClr>
                </a:outerShdw>
              </a:effectLst>
              <a:latin typeface="Arial" panose="020B0604020202020204" pitchFamily="34" charset="0"/>
              <a:ea typeface="나눔고딕 ExtraBold" panose="020D0904000000000000" pitchFamily="50" charset="-127"/>
              <a:cs typeface="Arial" panose="020B0604020202020204" pitchFamily="34" charset="0"/>
            </a:endParaRPr>
          </a:p>
          <a:p>
            <a:pPr>
              <a:lnSpc>
                <a:spcPct val="180000"/>
              </a:lnSpc>
            </a:pPr>
            <a:r>
              <a:rPr lang="en-US" altLang="ko-KR" b="1" dirty="0">
                <a:solidFill>
                  <a:srgbClr val="002060"/>
                </a:solidFill>
                <a:effectLst>
                  <a:outerShdw blurRad="38100" dist="38100" dir="2700000" algn="tl">
                    <a:srgbClr val="000000">
                      <a:alpha val="43137"/>
                    </a:srgbClr>
                  </a:outerShdw>
                </a:effectLst>
                <a:latin typeface="Arial" panose="020B0604020202020204" pitchFamily="34" charset="0"/>
                <a:ea typeface="나눔고딕 ExtraBold" panose="020D0904000000000000" pitchFamily="50" charset="-127"/>
                <a:cs typeface="Arial" panose="020B0604020202020204" pitchFamily="34" charset="0"/>
              </a:rPr>
              <a:t>Ⅵ. </a:t>
            </a:r>
            <a:r>
              <a:rPr lang="mn-MN" altLang="ko-KR" b="1" dirty="0">
                <a:solidFill>
                  <a:srgbClr val="002060"/>
                </a:solidFill>
                <a:effectLst>
                  <a:outerShdw blurRad="38100" dist="38100" dir="2700000" algn="tl">
                    <a:srgbClr val="000000">
                      <a:alpha val="43137"/>
                    </a:srgbClr>
                  </a:outerShdw>
                </a:effectLst>
                <a:latin typeface="Arial" panose="020B0604020202020204" pitchFamily="34" charset="0"/>
                <a:ea typeface="나눔고딕 ExtraBold" panose="020D0904000000000000" pitchFamily="50" charset="-127"/>
                <a:cs typeface="Arial" panose="020B0604020202020204" pitchFamily="34" charset="0"/>
              </a:rPr>
              <a:t>ТУС-ийн үйлчилгээг эрэмблэх</a:t>
            </a:r>
            <a:r>
              <a:rPr lang="en-US" altLang="ko-KR" b="1" dirty="0">
                <a:solidFill>
                  <a:srgbClr val="002060"/>
                </a:solidFill>
                <a:effectLst>
                  <a:outerShdw blurRad="38100" dist="38100" dir="2700000" algn="tl">
                    <a:srgbClr val="000000">
                      <a:alpha val="43137"/>
                    </a:srgbClr>
                  </a:outerShdw>
                </a:effectLst>
                <a:latin typeface="Arial" panose="020B0604020202020204" pitchFamily="34" charset="0"/>
                <a:ea typeface="나눔고딕 ExtraBold" panose="020D0904000000000000" pitchFamily="50" charset="-127"/>
                <a:cs typeface="Arial" panose="020B0604020202020204" pitchFamily="34" charset="0"/>
              </a:rPr>
              <a:t> &amp; </a:t>
            </a:r>
            <a:r>
              <a:rPr lang="mn-MN" altLang="ko-KR" b="1" dirty="0">
                <a:solidFill>
                  <a:srgbClr val="002060"/>
                </a:solidFill>
                <a:effectLst>
                  <a:outerShdw blurRad="38100" dist="38100" dir="2700000" algn="tl">
                    <a:srgbClr val="000000">
                      <a:alpha val="43137"/>
                    </a:srgbClr>
                  </a:outerShdw>
                </a:effectLst>
                <a:latin typeface="Arial" panose="020B0604020202020204" pitchFamily="34" charset="0"/>
                <a:ea typeface="나눔고딕 ExtraBold" panose="020D0904000000000000" pitchFamily="50" charset="-127"/>
                <a:cs typeface="Arial" panose="020B0604020202020204" pitchFamily="34" charset="0"/>
              </a:rPr>
              <a:t>Дэд системүүдийг нэвтрүүлэх төлөвлөгөө </a:t>
            </a:r>
            <a:endParaRPr lang="en-US" altLang="ko-KR" b="1" dirty="0">
              <a:solidFill>
                <a:srgbClr val="002060"/>
              </a:solidFill>
              <a:effectLst>
                <a:outerShdw blurRad="38100" dist="38100" dir="2700000" algn="tl">
                  <a:srgbClr val="000000">
                    <a:alpha val="43137"/>
                  </a:srgbClr>
                </a:outerShdw>
              </a:effectLst>
              <a:latin typeface="Arial" panose="020B0604020202020204" pitchFamily="34" charset="0"/>
              <a:ea typeface="나눔고딕 ExtraBold" panose="020D0904000000000000" pitchFamily="50" charset="-127"/>
              <a:cs typeface="Arial" panose="020B0604020202020204" pitchFamily="34" charset="0"/>
            </a:endParaRPr>
          </a:p>
          <a:p>
            <a:pPr>
              <a:lnSpc>
                <a:spcPct val="180000"/>
              </a:lnSpc>
            </a:pPr>
            <a:r>
              <a:rPr lang="en-US" altLang="ko-KR" b="1" dirty="0">
                <a:solidFill>
                  <a:srgbClr val="002060"/>
                </a:solidFill>
                <a:effectLst>
                  <a:outerShdw blurRad="38100" dist="38100" dir="2700000" algn="tl">
                    <a:srgbClr val="000000">
                      <a:alpha val="43137"/>
                    </a:srgbClr>
                  </a:outerShdw>
                </a:effectLst>
                <a:latin typeface="Arial" panose="020B0604020202020204" pitchFamily="34" charset="0"/>
                <a:ea typeface="나눔고딕 ExtraBold" panose="020D0904000000000000" pitchFamily="50" charset="-127"/>
                <a:cs typeface="Arial" panose="020B0604020202020204" pitchFamily="34" charset="0"/>
              </a:rPr>
              <a:t>Ⅶ. </a:t>
            </a:r>
            <a:r>
              <a:rPr lang="mn-MN" altLang="ko-KR" b="1" dirty="0">
                <a:solidFill>
                  <a:srgbClr val="002060"/>
                </a:solidFill>
                <a:effectLst>
                  <a:outerShdw blurRad="38100" dist="38100" dir="2700000" algn="tl">
                    <a:srgbClr val="000000">
                      <a:alpha val="43137"/>
                    </a:srgbClr>
                  </a:outerShdw>
                </a:effectLst>
                <a:latin typeface="Arial" panose="020B0604020202020204" pitchFamily="34" charset="0"/>
                <a:ea typeface="나눔고딕 ExtraBold" panose="020D0904000000000000" pitchFamily="50" charset="-127"/>
                <a:cs typeface="Arial" panose="020B0604020202020204" pitchFamily="34" charset="0"/>
              </a:rPr>
              <a:t>ТУС-ийн Дэд системүүдийн суурь дизайн болон удирдлагын төвийн систем</a:t>
            </a:r>
            <a:endParaRPr lang="en-US" altLang="ko-KR" b="1" dirty="0">
              <a:solidFill>
                <a:srgbClr val="002060"/>
              </a:solidFill>
              <a:effectLst>
                <a:outerShdw blurRad="38100" dist="38100" dir="2700000" algn="tl">
                  <a:srgbClr val="000000">
                    <a:alpha val="43137"/>
                  </a:srgbClr>
                </a:outerShdw>
              </a:effectLst>
              <a:latin typeface="Arial" panose="020B0604020202020204" pitchFamily="34" charset="0"/>
              <a:ea typeface="나눔고딕 ExtraBold" panose="020D0904000000000000" pitchFamily="50" charset="-127"/>
              <a:cs typeface="Arial" panose="020B0604020202020204" pitchFamily="34" charset="0"/>
            </a:endParaRPr>
          </a:p>
          <a:p>
            <a:pPr>
              <a:lnSpc>
                <a:spcPct val="180000"/>
              </a:lnSpc>
            </a:pPr>
            <a:r>
              <a:rPr lang="en-US" altLang="ko-KR" b="1" dirty="0">
                <a:solidFill>
                  <a:srgbClr val="002060"/>
                </a:solidFill>
                <a:effectLst>
                  <a:outerShdw blurRad="38100" dist="38100" dir="2700000" algn="tl">
                    <a:srgbClr val="000000">
                      <a:alpha val="43137"/>
                    </a:srgbClr>
                  </a:outerShdw>
                </a:effectLst>
                <a:latin typeface="Arial" panose="020B0604020202020204" pitchFamily="34" charset="0"/>
                <a:ea typeface="나눔고딕 ExtraBold" panose="020D0904000000000000" pitchFamily="50" charset="-127"/>
                <a:cs typeface="Arial" panose="020B0604020202020204" pitchFamily="34" charset="0"/>
              </a:rPr>
              <a:t>Ⅷ. </a:t>
            </a:r>
            <a:r>
              <a:rPr lang="mn-MN" altLang="ko-KR" b="1" dirty="0">
                <a:solidFill>
                  <a:srgbClr val="002060"/>
                </a:solidFill>
                <a:effectLst>
                  <a:outerShdw blurRad="38100" dist="38100" dir="2700000" algn="tl">
                    <a:srgbClr val="000000">
                      <a:alpha val="43137"/>
                    </a:srgbClr>
                  </a:outerShdw>
                </a:effectLst>
                <a:latin typeface="Arial" panose="020B0604020202020204" pitchFamily="34" charset="0"/>
                <a:ea typeface="나눔고딕 ExtraBold" panose="020D0904000000000000" pitchFamily="50" charset="-127"/>
                <a:cs typeface="Arial" panose="020B0604020202020204" pitchFamily="34" charset="0"/>
              </a:rPr>
              <a:t>ТУС-ийг хэрэгжүүлэхэд шаардлагатай нөхцөл </a:t>
            </a:r>
            <a:endParaRPr lang="en-US" altLang="ko-KR" b="1" dirty="0">
              <a:solidFill>
                <a:srgbClr val="002060"/>
              </a:solidFill>
              <a:effectLst>
                <a:outerShdw blurRad="38100" dist="38100" dir="2700000" algn="tl">
                  <a:srgbClr val="000000">
                    <a:alpha val="43137"/>
                  </a:srgbClr>
                </a:outerShdw>
              </a:effectLst>
              <a:latin typeface="Arial" panose="020B0604020202020204" pitchFamily="34" charset="0"/>
              <a:ea typeface="나눔고딕 ExtraBold" panose="020D0904000000000000" pitchFamily="50" charset="-127"/>
              <a:cs typeface="Arial" panose="020B0604020202020204" pitchFamily="34" charset="0"/>
            </a:endParaRPr>
          </a:p>
        </p:txBody>
      </p:sp>
      <p:pic>
        <p:nvPicPr>
          <p:cNvPr id="19" name="Picture 2"/>
          <p:cNvPicPr>
            <a:picLocks noChangeAspect="1" noChangeArrowheads="1"/>
          </p:cNvPicPr>
          <p:nvPr/>
        </p:nvPicPr>
        <p:blipFill rotWithShape="1">
          <a:blip r:embed="rId2" cstate="print">
            <a:extLst>
              <a:ext uri="{28A0092B-C50C-407E-A947-70E740481C1C}">
                <a14:useLocalDpi xmlns:a14="http://schemas.microsoft.com/office/drawing/2010/main" val="0"/>
              </a:ext>
            </a:extLst>
          </a:blip>
          <a:srcRect l="11848" t="49728" r="59432" b="47850"/>
          <a:stretch/>
        </p:blipFill>
        <p:spPr bwMode="auto">
          <a:xfrm>
            <a:off x="5838" y="1202879"/>
            <a:ext cx="9144000" cy="281905"/>
          </a:xfrm>
          <a:prstGeom prst="rect">
            <a:avLst/>
          </a:prstGeom>
          <a:solidFill>
            <a:schemeClr val="bg1">
              <a:alpha val="30000"/>
            </a:schemeClr>
          </a:solidFill>
          <a:ln>
            <a:noFill/>
          </a:ln>
        </p:spPr>
      </p:pic>
    </p:spTree>
    <p:extLst>
      <p:ext uri="{BB962C8B-B14F-4D97-AF65-F5344CB8AC3E}">
        <p14:creationId xmlns:p14="http://schemas.microsoft.com/office/powerpoint/2010/main" val="3733320629"/>
      </p:ext>
    </p:extLst>
  </p:cSld>
  <p:clrMapOvr>
    <a:masterClrMapping/>
  </p:clrMapOvr>
  <p:transition>
    <p:fade/>
  </p:transition>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직사각형 5"/>
          <p:cNvSpPr/>
          <p:nvPr/>
        </p:nvSpPr>
        <p:spPr>
          <a:xfrm>
            <a:off x="27681" y="2742009"/>
            <a:ext cx="9100492" cy="414337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062" tIns="45530" rIns="91062" bIns="45530" anchor="ctr"/>
          <a:lstStyle/>
          <a:p>
            <a:pPr algn="ctr">
              <a:defRPr/>
            </a:pPr>
            <a:endParaRPr lang="ko-KR" altLang="en-US" sz="2000" b="1">
              <a:solidFill>
                <a:prstClr val="white"/>
              </a:solidFill>
              <a:latin typeface="Calibri" panose="020F0502020204030204" pitchFamily="34" charset="0"/>
              <a:ea typeface="나눔고딕 ExtraBold" panose="020D0904000000000000" pitchFamily="50" charset="-127"/>
              <a:cs typeface="Calibri" panose="020F0502020204030204" pitchFamily="34" charset="0"/>
            </a:endParaRPr>
          </a:p>
        </p:txBody>
      </p:sp>
      <p:grpSp>
        <p:nvGrpSpPr>
          <p:cNvPr id="2" name="그룹 1"/>
          <p:cNvGrpSpPr/>
          <p:nvPr/>
        </p:nvGrpSpPr>
        <p:grpSpPr>
          <a:xfrm>
            <a:off x="383937" y="1484777"/>
            <a:ext cx="8376138" cy="1008116"/>
            <a:chOff x="383937" y="1622376"/>
            <a:chExt cx="8376138" cy="798512"/>
          </a:xfrm>
        </p:grpSpPr>
        <p:sp>
          <p:nvSpPr>
            <p:cNvPr id="8" name="AutoShape 117"/>
            <p:cNvSpPr>
              <a:spLocks noChangeArrowheads="1"/>
            </p:cNvSpPr>
            <p:nvPr/>
          </p:nvSpPr>
          <p:spPr bwMode="auto">
            <a:xfrm>
              <a:off x="383937" y="1622376"/>
              <a:ext cx="8376138" cy="798512"/>
            </a:xfrm>
            <a:prstGeom prst="roundRect">
              <a:avLst>
                <a:gd name="adj" fmla="val 1940"/>
              </a:avLst>
            </a:prstGeom>
            <a:solidFill>
              <a:schemeClr val="bg1"/>
            </a:solidFill>
            <a:ln w="9525" algn="ctr">
              <a:solidFill>
                <a:srgbClr val="71AAD9"/>
              </a:solidFill>
              <a:round/>
              <a:headEnd/>
              <a:tailEnd/>
            </a:ln>
            <a:effectLst>
              <a:prstShdw prst="shdw17" dist="17961" dir="2700000">
                <a:srgbClr val="71AAD9">
                  <a:gamma/>
                  <a:shade val="60000"/>
                  <a:invGamma/>
                </a:srgbClr>
              </a:prstShdw>
            </a:effectLst>
          </p:spPr>
          <p:txBody>
            <a:bodyPr wrap="none" lIns="91262" tIns="45634" rIns="91262" bIns="45634" anchor="ctr"/>
            <a:lstStyle/>
            <a:p>
              <a:pPr algn="ctr" defTabSz="914400" fontAlgn="base">
                <a:spcBef>
                  <a:spcPct val="0"/>
                </a:spcBef>
                <a:spcAft>
                  <a:spcPct val="0"/>
                </a:spcAft>
                <a:defRPr/>
              </a:pPr>
              <a:endParaRPr kumimoji="1" lang="ko-KR" altLang="en-US" sz="1600" dirty="0">
                <a:solidFill>
                  <a:srgbClr val="000000"/>
                </a:solidFill>
                <a:effectLst>
                  <a:outerShdw blurRad="38100" dist="38100" dir="2700000" algn="tl">
                    <a:srgbClr val="000000">
                      <a:alpha val="43137"/>
                    </a:srgbClr>
                  </a:outerShdw>
                </a:effectLst>
                <a:latin typeface="Calibri" panose="020F0502020204030204" pitchFamily="34" charset="0"/>
                <a:ea typeface="나눔고딕 ExtraBold" panose="020D0904000000000000" pitchFamily="50" charset="-127"/>
                <a:cs typeface="Calibri" panose="020F0502020204030204" pitchFamily="34" charset="0"/>
              </a:endParaRPr>
            </a:p>
          </p:txBody>
        </p:sp>
        <p:sp>
          <p:nvSpPr>
            <p:cNvPr id="9" name="Rectangle 265"/>
            <p:cNvSpPr>
              <a:spLocks noChangeArrowheads="1"/>
            </p:cNvSpPr>
            <p:nvPr/>
          </p:nvSpPr>
          <p:spPr bwMode="auto">
            <a:xfrm>
              <a:off x="467544" y="1676409"/>
              <a:ext cx="8253582" cy="555118"/>
            </a:xfrm>
            <a:prstGeom prst="rect">
              <a:avLst/>
            </a:prstGeom>
            <a:noFill/>
            <a:ln w="9525" algn="ctr">
              <a:noFill/>
              <a:miter lim="800000"/>
              <a:headEnd/>
              <a:tailEnd/>
            </a:ln>
          </p:spPr>
          <p:txBody>
            <a:bodyPr wrap="square" lIns="0" tIns="0" rIns="0" bIns="0">
              <a:spAutoFit/>
            </a:bodyPr>
            <a:lstStyle/>
            <a:p>
              <a:pPr marL="361245" indent="-361245" defTabSz="914400" eaLnBrk="0" fontAlgn="base" latinLnBrk="0" hangingPunct="0">
                <a:lnSpc>
                  <a:spcPct val="130000"/>
                </a:lnSpc>
                <a:spcBef>
                  <a:spcPct val="0"/>
                </a:spcBef>
                <a:spcAft>
                  <a:spcPct val="0"/>
                </a:spcAft>
                <a:buSzPct val="170000"/>
                <a:buFontTx/>
                <a:buBlip>
                  <a:blip r:embed="rId3"/>
                </a:buBlip>
              </a:pPr>
              <a:r>
                <a:rPr kumimoji="1" lang="mn-MN" altLang="ko-KR" sz="1200" dirty="0">
                  <a:solidFill>
                    <a:srgbClr val="000000"/>
                  </a:solidFill>
                  <a:latin typeface="Calibri" panose="020F0502020204030204" pitchFamily="34" charset="0"/>
                  <a:ea typeface="나눔고딕 ExtraBold" panose="020D0904000000000000" pitchFamily="50" charset="-127"/>
                  <a:cs typeface="Calibri" panose="020F0502020204030204" pitchFamily="34" charset="0"/>
                </a:rPr>
                <a:t>Монгол улсын замын хөдөлгөөний өнөөгийн байдал, тулгарч буй асуудал, шаардагатай ТУС-ийн үйлчилгээнүүдийг тодорхойлох болон түүнийг эрэмбэлэх</a:t>
              </a:r>
              <a:endParaRPr kumimoji="1" lang="en-US" altLang="ko-KR" sz="1200" dirty="0">
                <a:solidFill>
                  <a:srgbClr val="000000"/>
                </a:solidFill>
                <a:latin typeface="Calibri" panose="020F0502020204030204" pitchFamily="34" charset="0"/>
                <a:ea typeface="나눔고딕 ExtraBold" panose="020D0904000000000000" pitchFamily="50" charset="-127"/>
                <a:cs typeface="Calibri" panose="020F0502020204030204" pitchFamily="34" charset="0"/>
              </a:endParaRPr>
            </a:p>
            <a:p>
              <a:pPr marL="361245" indent="-361245" defTabSz="914400" eaLnBrk="0" fontAlgn="base" latinLnBrk="0" hangingPunct="0">
                <a:lnSpc>
                  <a:spcPct val="130000"/>
                </a:lnSpc>
                <a:spcBef>
                  <a:spcPct val="0"/>
                </a:spcBef>
                <a:spcAft>
                  <a:spcPct val="0"/>
                </a:spcAft>
                <a:buSzPct val="170000"/>
                <a:buFontTx/>
                <a:buBlip>
                  <a:blip r:embed="rId3"/>
                </a:buBlip>
              </a:pPr>
              <a:r>
                <a:rPr kumimoji="1" lang="mn-MN" altLang="ko-KR" sz="1200" dirty="0">
                  <a:solidFill>
                    <a:srgbClr val="000000"/>
                  </a:solidFill>
                  <a:latin typeface="Calibri" panose="020F0502020204030204" pitchFamily="34" charset="0"/>
                  <a:ea typeface="나눔고딕 ExtraBold" panose="020D0904000000000000" pitchFamily="50" charset="-127"/>
                  <a:cs typeface="Calibri" panose="020F0502020204030204" pitchFamily="34" charset="0"/>
                </a:rPr>
                <a:t>Судалгаанд оролцогчид</a:t>
              </a:r>
              <a:r>
                <a:rPr kumimoji="1" lang="en-US" altLang="ko-KR" sz="1200" dirty="0">
                  <a:solidFill>
                    <a:srgbClr val="000000"/>
                  </a:solidFill>
                  <a:latin typeface="Calibri" panose="020F0502020204030204" pitchFamily="34" charset="0"/>
                  <a:ea typeface="나눔고딕 ExtraBold" panose="020D0904000000000000" pitchFamily="50" charset="-127"/>
                  <a:cs typeface="Calibri" panose="020F0502020204030204" pitchFamily="34" charset="0"/>
                </a:rPr>
                <a:t>: </a:t>
              </a:r>
              <a:r>
                <a:rPr kumimoji="1" lang="mn-MN" altLang="ko-KR" sz="1200" dirty="0">
                  <a:solidFill>
                    <a:srgbClr val="000000"/>
                  </a:solidFill>
                  <a:latin typeface="Calibri" panose="020F0502020204030204" pitchFamily="34" charset="0"/>
                  <a:ea typeface="나눔고딕 ExtraBold" panose="020D0904000000000000" pitchFamily="50" charset="-127"/>
                  <a:cs typeface="Calibri" panose="020F0502020204030204" pitchFamily="34" charset="0"/>
                </a:rPr>
                <a:t>Тээврийн салбараар үйлчлүүлж буй энгийн иргэд, тээврийн салбарын мэргэжилтнүүд</a:t>
              </a:r>
              <a:endParaRPr kumimoji="1" lang="ko-KR" altLang="en-US" sz="1200" dirty="0">
                <a:solidFill>
                  <a:srgbClr val="000000"/>
                </a:solidFill>
                <a:latin typeface="Calibri" panose="020F0502020204030204" pitchFamily="34" charset="0"/>
                <a:ea typeface="나눔고딕 ExtraBold" panose="020D0904000000000000" pitchFamily="50" charset="-127"/>
                <a:cs typeface="Calibri" panose="020F0502020204030204" pitchFamily="34" charset="0"/>
              </a:endParaRPr>
            </a:p>
          </p:txBody>
        </p:sp>
      </p:grpSp>
      <p:sp>
        <p:nvSpPr>
          <p:cNvPr id="10" name="모서리가 둥근 직사각형 9"/>
          <p:cNvSpPr/>
          <p:nvPr/>
        </p:nvSpPr>
        <p:spPr>
          <a:xfrm>
            <a:off x="395536" y="2564904"/>
            <a:ext cx="4131856" cy="4027957"/>
          </a:xfrm>
          <a:prstGeom prst="roundRect">
            <a:avLst/>
          </a:prstGeom>
          <a:noFill/>
          <a:ln>
            <a:solidFill>
              <a:srgbClr val="7030A0"/>
            </a:solidFill>
          </a:ln>
        </p:spPr>
        <p:style>
          <a:lnRef idx="2">
            <a:schemeClr val="accent1">
              <a:shade val="50000"/>
            </a:schemeClr>
          </a:lnRef>
          <a:fillRef idx="1">
            <a:schemeClr val="accent1"/>
          </a:fillRef>
          <a:effectRef idx="0">
            <a:schemeClr val="accent1"/>
          </a:effectRef>
          <a:fontRef idx="minor">
            <a:schemeClr val="lt1"/>
          </a:fontRef>
        </p:style>
        <p:txBody>
          <a:bodyPr lIns="91386" tIns="45696" rIns="91386" bIns="45696" rtlCol="0" anchor="ctr"/>
          <a:lstStyle/>
          <a:p>
            <a:pPr algn="ctr" defTabSz="914400" fontAlgn="base">
              <a:spcBef>
                <a:spcPct val="0"/>
              </a:spcBef>
              <a:spcAft>
                <a:spcPct val="0"/>
              </a:spcAft>
            </a:pPr>
            <a:endParaRPr kumimoji="1" lang="ko-KR" altLang="en-US">
              <a:solidFill>
                <a:srgbClr val="FFFFFF"/>
              </a:solidFill>
              <a:latin typeface="Calibri" panose="020F0502020204030204" pitchFamily="34" charset="0"/>
              <a:ea typeface="나눔고딕 ExtraBold" panose="020D0904000000000000" pitchFamily="50" charset="-127"/>
              <a:cs typeface="Calibri" panose="020F0502020204030204" pitchFamily="34" charset="0"/>
            </a:endParaRPr>
          </a:p>
        </p:txBody>
      </p:sp>
      <p:sp>
        <p:nvSpPr>
          <p:cNvPr id="12" name="모서리가 둥근 직사각형 11"/>
          <p:cNvSpPr/>
          <p:nvPr/>
        </p:nvSpPr>
        <p:spPr>
          <a:xfrm>
            <a:off x="4644008" y="2564904"/>
            <a:ext cx="4118358" cy="4027957"/>
          </a:xfrm>
          <a:prstGeom prst="roundRect">
            <a:avLst/>
          </a:prstGeom>
          <a:noFill/>
          <a:ln>
            <a:solidFill>
              <a:srgbClr val="0033CC"/>
            </a:solidFill>
          </a:ln>
        </p:spPr>
        <p:style>
          <a:lnRef idx="2">
            <a:schemeClr val="accent1">
              <a:shade val="50000"/>
            </a:schemeClr>
          </a:lnRef>
          <a:fillRef idx="1">
            <a:schemeClr val="accent1"/>
          </a:fillRef>
          <a:effectRef idx="0">
            <a:schemeClr val="accent1"/>
          </a:effectRef>
          <a:fontRef idx="minor">
            <a:schemeClr val="lt1"/>
          </a:fontRef>
        </p:style>
        <p:txBody>
          <a:bodyPr lIns="91386" tIns="45696" rIns="91386" bIns="45696" rtlCol="0" anchor="ctr"/>
          <a:lstStyle/>
          <a:p>
            <a:pPr algn="ctr" defTabSz="914400" fontAlgn="base">
              <a:spcBef>
                <a:spcPct val="0"/>
              </a:spcBef>
              <a:spcAft>
                <a:spcPct val="0"/>
              </a:spcAft>
            </a:pPr>
            <a:endParaRPr kumimoji="1" lang="ko-KR" altLang="en-US">
              <a:solidFill>
                <a:srgbClr val="FFFFFF"/>
              </a:solidFill>
              <a:latin typeface="Calibri" panose="020F0502020204030204" pitchFamily="34" charset="0"/>
              <a:ea typeface="나눔고딕 ExtraBold" panose="020D0904000000000000" pitchFamily="50" charset="-127"/>
              <a:cs typeface="Calibri" panose="020F0502020204030204" pitchFamily="34" charset="0"/>
            </a:endParaRPr>
          </a:p>
        </p:txBody>
      </p:sp>
      <p:pic>
        <p:nvPicPr>
          <p:cNvPr id="64" name="Picture 2"/>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5124168" y="2748132"/>
            <a:ext cx="671968" cy="719786"/>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4098" name="Picture 2"/>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5985168" y="2675830"/>
            <a:ext cx="1156997" cy="755139"/>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grpSp>
        <p:nvGrpSpPr>
          <p:cNvPr id="67" name="그룹 66"/>
          <p:cNvGrpSpPr/>
          <p:nvPr/>
        </p:nvGrpSpPr>
        <p:grpSpPr>
          <a:xfrm>
            <a:off x="7380312" y="2698808"/>
            <a:ext cx="1148603" cy="769110"/>
            <a:chOff x="1582719" y="4236294"/>
            <a:chExt cx="2147709" cy="1352946"/>
          </a:xfrm>
        </p:grpSpPr>
        <p:pic>
          <p:nvPicPr>
            <p:cNvPr id="68" name="Picture 6"/>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1798541" y="4236294"/>
              <a:ext cx="1566569" cy="1352946"/>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69" name="Picture 8"/>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1582719" y="4293096"/>
              <a:ext cx="432048" cy="412557"/>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70" name="Picture 9"/>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1619672" y="5185419"/>
              <a:ext cx="396993" cy="331813"/>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71" name="Picture 10"/>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1643328" y="4769252"/>
              <a:ext cx="349679" cy="352569"/>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72" name="Picture 11"/>
            <p:cNvPicPr>
              <a:picLocks noChangeAspect="1" noChangeArrowheads="1"/>
            </p:cNvPicPr>
            <p:nvPr/>
          </p:nvPicPr>
          <p:blipFill>
            <a:blip r:embed="rId10" cstate="print">
              <a:extLst>
                <a:ext uri="{28A0092B-C50C-407E-A947-70E740481C1C}">
                  <a14:useLocalDpi xmlns:a14="http://schemas.microsoft.com/office/drawing/2010/main" val="0"/>
                </a:ext>
              </a:extLst>
            </a:blip>
            <a:srcRect/>
            <a:stretch>
              <a:fillRect/>
            </a:stretch>
          </p:blipFill>
          <p:spPr bwMode="auto">
            <a:xfrm>
              <a:off x="3124821" y="4598244"/>
              <a:ext cx="605607" cy="592611"/>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grpSp>
      <p:grpSp>
        <p:nvGrpSpPr>
          <p:cNvPr id="66" name="그룹 65"/>
          <p:cNvGrpSpPr/>
          <p:nvPr/>
        </p:nvGrpSpPr>
        <p:grpSpPr>
          <a:xfrm>
            <a:off x="827584" y="2714159"/>
            <a:ext cx="884534" cy="625790"/>
            <a:chOff x="951162" y="2603233"/>
            <a:chExt cx="884534" cy="625790"/>
          </a:xfrm>
        </p:grpSpPr>
        <p:pic>
          <p:nvPicPr>
            <p:cNvPr id="62" name="Picture 5"/>
            <p:cNvPicPr>
              <a:picLocks noChangeAspect="1" noChangeArrowheads="1"/>
            </p:cNvPicPr>
            <p:nvPr/>
          </p:nvPicPr>
          <p:blipFill>
            <a:blip r:embed="rId11" cstate="print">
              <a:extLst>
                <a:ext uri="{28A0092B-C50C-407E-A947-70E740481C1C}">
                  <a14:useLocalDpi xmlns:a14="http://schemas.microsoft.com/office/drawing/2010/main" val="0"/>
                </a:ext>
              </a:extLst>
            </a:blip>
            <a:srcRect/>
            <a:stretch>
              <a:fillRect/>
            </a:stretch>
          </p:blipFill>
          <p:spPr bwMode="auto">
            <a:xfrm>
              <a:off x="951162" y="2603233"/>
              <a:ext cx="740518" cy="62579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4099" name="Picture 3"/>
            <p:cNvPicPr>
              <a:picLocks noChangeAspect="1" noChangeArrowheads="1"/>
            </p:cNvPicPr>
            <p:nvPr/>
          </p:nvPicPr>
          <p:blipFill>
            <a:blip r:embed="rId12" cstate="print">
              <a:extLst>
                <a:ext uri="{28A0092B-C50C-407E-A947-70E740481C1C}">
                  <a14:useLocalDpi xmlns:a14="http://schemas.microsoft.com/office/drawing/2010/main" val="0"/>
                </a:ext>
              </a:extLst>
            </a:blip>
            <a:srcRect/>
            <a:stretch>
              <a:fillRect/>
            </a:stretch>
          </p:blipFill>
          <p:spPr bwMode="auto">
            <a:xfrm>
              <a:off x="1660886" y="2687868"/>
              <a:ext cx="174810" cy="165068"/>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4102" name="Picture 6"/>
            <p:cNvPicPr>
              <a:picLocks noChangeAspect="1" noChangeArrowheads="1"/>
            </p:cNvPicPr>
            <p:nvPr/>
          </p:nvPicPr>
          <p:blipFill>
            <a:blip r:embed="rId13" cstate="print">
              <a:extLst>
                <a:ext uri="{28A0092B-C50C-407E-A947-70E740481C1C}">
                  <a14:useLocalDpi xmlns:a14="http://schemas.microsoft.com/office/drawing/2010/main" val="0"/>
                </a:ext>
              </a:extLst>
            </a:blip>
            <a:srcRect/>
            <a:stretch>
              <a:fillRect/>
            </a:stretch>
          </p:blipFill>
          <p:spPr bwMode="auto">
            <a:xfrm>
              <a:off x="1644899" y="2931338"/>
              <a:ext cx="170929" cy="20963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grpSp>
      <p:pic>
        <p:nvPicPr>
          <p:cNvPr id="79" name="Picture 2"/>
          <p:cNvPicPr>
            <a:picLocks noChangeAspect="1" noChangeArrowheads="1"/>
          </p:cNvPicPr>
          <p:nvPr/>
        </p:nvPicPr>
        <p:blipFill>
          <a:blip r:embed="rId14" cstate="print">
            <a:extLst>
              <a:ext uri="{BEBA8EAE-BF5A-486C-A8C5-ECC9F3942E4B}">
                <a14:imgProps xmlns:a14="http://schemas.microsoft.com/office/drawing/2010/main">
                  <a14:imgLayer r:embed="rId15">
                    <a14:imgEffect>
                      <a14:backgroundRemoval t="0" b="100000" l="0" r="100000"/>
                    </a14:imgEffect>
                  </a14:imgLayer>
                </a14:imgProps>
              </a:ext>
              <a:ext uri="{28A0092B-C50C-407E-A947-70E740481C1C}">
                <a14:useLocalDpi xmlns:a14="http://schemas.microsoft.com/office/drawing/2010/main" val="0"/>
              </a:ext>
            </a:extLst>
          </a:blip>
          <a:srcRect/>
          <a:stretch>
            <a:fillRect/>
          </a:stretch>
        </p:blipFill>
        <p:spPr bwMode="auto">
          <a:xfrm>
            <a:off x="2119316" y="2684029"/>
            <a:ext cx="821350" cy="722444"/>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4104" name="Picture 8"/>
          <p:cNvPicPr>
            <a:picLocks noChangeAspect="1" noChangeArrowheads="1"/>
          </p:cNvPicPr>
          <p:nvPr/>
        </p:nvPicPr>
        <p:blipFill>
          <a:blip r:embed="rId16" cstate="print">
            <a:extLst>
              <a:ext uri="{28A0092B-C50C-407E-A947-70E740481C1C}">
                <a14:useLocalDpi xmlns:a14="http://schemas.microsoft.com/office/drawing/2010/main" val="0"/>
              </a:ext>
            </a:extLst>
          </a:blip>
          <a:srcRect/>
          <a:stretch>
            <a:fillRect/>
          </a:stretch>
        </p:blipFill>
        <p:spPr bwMode="auto">
          <a:xfrm>
            <a:off x="3275856" y="2736870"/>
            <a:ext cx="864096" cy="731048"/>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59" name="TextBox 58"/>
          <p:cNvSpPr txBox="1"/>
          <p:nvPr/>
        </p:nvSpPr>
        <p:spPr>
          <a:xfrm>
            <a:off x="143508" y="44624"/>
            <a:ext cx="8856984" cy="523220"/>
          </a:xfrm>
          <a:prstGeom prst="rect">
            <a:avLst/>
          </a:prstGeom>
          <a:noFill/>
        </p:spPr>
        <p:txBody>
          <a:bodyPr wrap="square" rtlCol="0">
            <a:spAutoFit/>
          </a:bodyPr>
          <a:lstStyle/>
          <a:p>
            <a:pPr algn="ctr" defTabSz="913860">
              <a:buSzPct val="130000"/>
            </a:pPr>
            <a:r>
              <a:rPr lang="mn-MN" altLang="ko-KR" sz="2800" b="0" dirty="0">
                <a:ln w="9000" cmpd="sng">
                  <a:noFill/>
                  <a:prstDash val="solid"/>
                </a:ln>
                <a:solidFill>
                  <a:prstClr val="white"/>
                </a:solidFill>
                <a:effectLst>
                  <a:reflection blurRad="12700" stA="28000" endPos="45000" dist="1000" dir="5400000" sy="-100000" algn="bl" rotWithShape="0"/>
                </a:effectLst>
                <a:latin typeface="Calibri" panose="020F0502020204030204" pitchFamily="34" charset="0"/>
                <a:ea typeface="나눔고딕 ExtraBold" panose="020D0904000000000000" pitchFamily="50" charset="-127"/>
                <a:cs typeface="Calibri" panose="020F0502020204030204" pitchFamily="34" charset="0"/>
              </a:rPr>
              <a:t>Хэрэгцээ, шаардлагыг тодорхойлох судалгаа</a:t>
            </a:r>
            <a:endParaRPr lang="ko-KR" altLang="en-US" sz="2800" b="0" dirty="0">
              <a:ln w="9000" cmpd="sng">
                <a:noFill/>
                <a:prstDash val="solid"/>
              </a:ln>
              <a:solidFill>
                <a:srgbClr val="FF0000"/>
              </a:solidFill>
              <a:effectLst>
                <a:reflection blurRad="12700" stA="28000" endPos="45000" dist="1000" dir="5400000" sy="-100000" algn="bl" rotWithShape="0"/>
              </a:effectLst>
              <a:latin typeface="Calibri" panose="020F0502020204030204" pitchFamily="34" charset="0"/>
              <a:ea typeface="나눔고딕 ExtraBold" panose="020D0904000000000000" pitchFamily="50" charset="-127"/>
              <a:cs typeface="Calibri" panose="020F0502020204030204" pitchFamily="34" charset="0"/>
            </a:endParaRPr>
          </a:p>
        </p:txBody>
      </p:sp>
      <p:graphicFrame>
        <p:nvGraphicFramePr>
          <p:cNvPr id="3" name="표 2"/>
          <p:cNvGraphicFramePr>
            <a:graphicFrameLocks noGrp="1"/>
          </p:cNvGraphicFramePr>
          <p:nvPr>
            <p:extLst/>
          </p:nvPr>
        </p:nvGraphicFramePr>
        <p:xfrm>
          <a:off x="539552" y="3487658"/>
          <a:ext cx="3714199" cy="2695560"/>
        </p:xfrm>
        <a:graphic>
          <a:graphicData uri="http://schemas.openxmlformats.org/drawingml/2006/table">
            <a:tbl>
              <a:tblPr firstRow="1" bandRow="1">
                <a:tableStyleId>{5940675A-B579-460E-94D1-54222C63F5DA}</a:tableStyleId>
              </a:tblPr>
              <a:tblGrid>
                <a:gridCol w="617855">
                  <a:extLst>
                    <a:ext uri="{9D8B030D-6E8A-4147-A177-3AD203B41FA5}">
                      <a16:colId xmlns:a16="http://schemas.microsoft.com/office/drawing/2014/main" val="20000"/>
                    </a:ext>
                  </a:extLst>
                </a:gridCol>
                <a:gridCol w="864096">
                  <a:extLst>
                    <a:ext uri="{9D8B030D-6E8A-4147-A177-3AD203B41FA5}">
                      <a16:colId xmlns:a16="http://schemas.microsoft.com/office/drawing/2014/main" val="20001"/>
                    </a:ext>
                  </a:extLst>
                </a:gridCol>
                <a:gridCol w="1080120">
                  <a:extLst>
                    <a:ext uri="{9D8B030D-6E8A-4147-A177-3AD203B41FA5}">
                      <a16:colId xmlns:a16="http://schemas.microsoft.com/office/drawing/2014/main" val="20002"/>
                    </a:ext>
                  </a:extLst>
                </a:gridCol>
                <a:gridCol w="1152128">
                  <a:extLst>
                    <a:ext uri="{9D8B030D-6E8A-4147-A177-3AD203B41FA5}">
                      <a16:colId xmlns:a16="http://schemas.microsoft.com/office/drawing/2014/main" val="20003"/>
                    </a:ext>
                  </a:extLst>
                </a:gridCol>
              </a:tblGrid>
              <a:tr h="288032">
                <a:tc>
                  <a:txBody>
                    <a:bodyPr/>
                    <a:lstStyle/>
                    <a:p>
                      <a:pPr algn="ctr" latinLnBrk="1"/>
                      <a:endParaRPr lang="ko-KR" altLang="en-US" sz="1100" dirty="0">
                        <a:solidFill>
                          <a:schemeClr val="bg1">
                            <a:lumMod val="50000"/>
                          </a:schemeClr>
                        </a:solidFill>
                        <a:latin typeface="Calibri" panose="020F0502020204030204" pitchFamily="34" charset="0"/>
                        <a:ea typeface="나눔고딕 ExtraBold" panose="020D0904000000000000" pitchFamily="50" charset="-127"/>
                        <a:cs typeface="Calibri" panose="020F0502020204030204" pitchFamily="34" charset="0"/>
                      </a:endParaRPr>
                    </a:p>
                  </a:txBody>
                  <a:tcPr anchor="ctr">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rgbClr val="FDF4CF"/>
                    </a:solidFill>
                  </a:tcPr>
                </a:tc>
                <a:tc>
                  <a:txBody>
                    <a:bodyPr/>
                    <a:lstStyle/>
                    <a:p>
                      <a:pPr algn="ctr" latinLnBrk="1"/>
                      <a:r>
                        <a:rPr lang="mn-MN" altLang="ko-KR" sz="1100" dirty="0">
                          <a:solidFill>
                            <a:schemeClr val="bg1">
                              <a:lumMod val="50000"/>
                            </a:schemeClr>
                          </a:solidFill>
                          <a:latin typeface="Calibri" panose="020F0502020204030204" pitchFamily="34" charset="0"/>
                          <a:ea typeface="나눔고딕 ExtraBold" panose="020D0904000000000000" pitchFamily="50" charset="-127"/>
                          <a:cs typeface="Calibri" panose="020F0502020204030204" pitchFamily="34" charset="0"/>
                        </a:rPr>
                        <a:t>Аргачлал</a:t>
                      </a:r>
                      <a:endParaRPr lang="ko-KR" altLang="en-US" sz="1100" dirty="0">
                        <a:solidFill>
                          <a:schemeClr val="bg1">
                            <a:lumMod val="50000"/>
                          </a:schemeClr>
                        </a:solidFill>
                        <a:latin typeface="Calibri" panose="020F0502020204030204" pitchFamily="34" charset="0"/>
                        <a:ea typeface="나눔고딕 ExtraBold" panose="020D0904000000000000" pitchFamily="50" charset="-127"/>
                        <a:cs typeface="Calibri" panose="020F0502020204030204" pitchFamily="34" charset="0"/>
                      </a:endParaRPr>
                    </a:p>
                  </a:txBody>
                  <a:tcPr anchor="ctr">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rgbClr val="FDF4CF"/>
                    </a:solidFill>
                  </a:tcPr>
                </a:tc>
                <a:tc>
                  <a:txBody>
                    <a:bodyPr/>
                    <a:lstStyle/>
                    <a:p>
                      <a:pPr algn="ctr" latinLnBrk="1"/>
                      <a:r>
                        <a:rPr lang="mn-MN" altLang="ko-KR" sz="900" dirty="0">
                          <a:solidFill>
                            <a:schemeClr val="bg1">
                              <a:lumMod val="50000"/>
                            </a:schemeClr>
                          </a:solidFill>
                          <a:latin typeface="Calibri" panose="020F0502020204030204" pitchFamily="34" charset="0"/>
                          <a:ea typeface="나눔고딕 ExtraBold" panose="020D0904000000000000" pitchFamily="50" charset="-127"/>
                          <a:cs typeface="Calibri" panose="020F0502020204030204" pitchFamily="34" charset="0"/>
                        </a:rPr>
                        <a:t>Судалгаанд хамруулахаар төлөвлөөсөн хүний тоо</a:t>
                      </a:r>
                      <a:endParaRPr lang="ko-KR" altLang="en-US" sz="900" dirty="0">
                        <a:solidFill>
                          <a:schemeClr val="bg1">
                            <a:lumMod val="50000"/>
                          </a:schemeClr>
                        </a:solidFill>
                        <a:latin typeface="Calibri" panose="020F0502020204030204" pitchFamily="34" charset="0"/>
                        <a:ea typeface="나눔고딕 ExtraBold" panose="020D0904000000000000" pitchFamily="50" charset="-127"/>
                        <a:cs typeface="Calibri" panose="020F0502020204030204" pitchFamily="34" charset="0"/>
                      </a:endParaRPr>
                    </a:p>
                  </a:txBody>
                  <a:tcPr anchor="ctr">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rgbClr val="FDF4CF"/>
                    </a:solidFill>
                  </a:tcPr>
                </a:tc>
                <a:tc>
                  <a:txBody>
                    <a:bodyPr/>
                    <a:lstStyle/>
                    <a:p>
                      <a:pPr algn="ctr" latinLnBrk="1"/>
                      <a:r>
                        <a:rPr lang="mn-MN" altLang="ko-KR" sz="1100" dirty="0">
                          <a:solidFill>
                            <a:schemeClr val="bg1">
                              <a:lumMod val="50000"/>
                            </a:schemeClr>
                          </a:solidFill>
                          <a:latin typeface="Calibri" panose="020F0502020204030204" pitchFamily="34" charset="0"/>
                          <a:ea typeface="나눔고딕 ExtraBold" panose="020D0904000000000000" pitchFamily="50" charset="-127"/>
                          <a:cs typeface="Calibri" panose="020F0502020204030204" pitchFamily="34" charset="0"/>
                        </a:rPr>
                        <a:t>Хариултын түвшин</a:t>
                      </a:r>
                      <a:endParaRPr lang="ko-KR" altLang="en-US" sz="1100" dirty="0">
                        <a:solidFill>
                          <a:schemeClr val="bg1">
                            <a:lumMod val="50000"/>
                          </a:schemeClr>
                        </a:solidFill>
                        <a:latin typeface="Calibri" panose="020F0502020204030204" pitchFamily="34" charset="0"/>
                        <a:ea typeface="나눔고딕 ExtraBold" panose="020D0904000000000000" pitchFamily="50" charset="-127"/>
                        <a:cs typeface="Calibri" panose="020F0502020204030204" pitchFamily="34" charset="0"/>
                      </a:endParaRPr>
                    </a:p>
                  </a:txBody>
                  <a:tcPr anchor="ctr">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rgbClr val="FDF4CF"/>
                    </a:solidFill>
                  </a:tcPr>
                </a:tc>
                <a:extLst>
                  <a:ext uri="{0D108BD9-81ED-4DB2-BD59-A6C34878D82A}">
                    <a16:rowId xmlns:a16="http://schemas.microsoft.com/office/drawing/2014/main" val="10000"/>
                  </a:ext>
                </a:extLst>
              </a:tr>
              <a:tr h="775320">
                <a:tc>
                  <a:txBody>
                    <a:bodyPr/>
                    <a:lstStyle/>
                    <a:p>
                      <a:pPr algn="ctr" latinLnBrk="1"/>
                      <a:r>
                        <a:rPr lang="mn-MN" altLang="ko-KR" sz="1200" dirty="0">
                          <a:solidFill>
                            <a:schemeClr val="accent2"/>
                          </a:solidFill>
                          <a:latin typeface="Calibri" panose="020F0502020204030204" pitchFamily="34" charset="0"/>
                          <a:ea typeface="나눔고딕 ExtraBold" panose="020D0904000000000000" pitchFamily="50" charset="-127"/>
                          <a:cs typeface="Calibri" panose="020F0502020204030204" pitchFamily="34" charset="0"/>
                        </a:rPr>
                        <a:t>УБ хот</a:t>
                      </a:r>
                      <a:endParaRPr lang="ko-KR" altLang="en-US" sz="1200" dirty="0">
                        <a:solidFill>
                          <a:schemeClr val="accent2"/>
                        </a:solidFill>
                        <a:latin typeface="Calibri" panose="020F0502020204030204" pitchFamily="34" charset="0"/>
                        <a:ea typeface="나눔고딕 ExtraBold" panose="020D0904000000000000" pitchFamily="50" charset="-127"/>
                        <a:cs typeface="Calibri" panose="020F0502020204030204" pitchFamily="34" charset="0"/>
                      </a:endParaRPr>
                    </a:p>
                  </a:txBody>
                  <a:tcPr anchor="ctr">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tcPr>
                </a:tc>
                <a:tc>
                  <a:txBody>
                    <a:bodyPr/>
                    <a:lstStyle/>
                    <a:p>
                      <a:pPr marL="0" marR="0" indent="0" algn="ctr" defTabSz="912330" rtl="0" eaLnBrk="1" fontAlgn="auto" latinLnBrk="1" hangingPunct="1">
                        <a:lnSpc>
                          <a:spcPct val="100000"/>
                        </a:lnSpc>
                        <a:spcBef>
                          <a:spcPts val="0"/>
                        </a:spcBef>
                        <a:spcAft>
                          <a:spcPts val="0"/>
                        </a:spcAft>
                        <a:buClrTx/>
                        <a:buSzTx/>
                        <a:buFontTx/>
                        <a:buNone/>
                        <a:tabLst/>
                        <a:defRPr/>
                      </a:pPr>
                      <a:r>
                        <a:rPr kumimoji="1" lang="mn-MN" altLang="ko-KR" sz="1100" dirty="0">
                          <a:solidFill>
                            <a:schemeClr val="accent2"/>
                          </a:solidFill>
                          <a:latin typeface="Calibri" panose="020F0502020204030204" pitchFamily="34" charset="0"/>
                          <a:ea typeface="나눔고딕 ExtraBold" panose="020D0904000000000000" pitchFamily="50" charset="-127"/>
                          <a:cs typeface="Calibri" panose="020F0502020204030204" pitchFamily="34" charset="0"/>
                        </a:rPr>
                        <a:t>Цахим хэлбэрээр</a:t>
                      </a:r>
                      <a:endParaRPr kumimoji="1" lang="ko-KR" altLang="en-US" sz="1100" dirty="0">
                        <a:solidFill>
                          <a:schemeClr val="accent2"/>
                        </a:solidFill>
                        <a:latin typeface="Calibri" panose="020F0502020204030204" pitchFamily="34" charset="0"/>
                        <a:ea typeface="나눔고딕 ExtraBold" panose="020D0904000000000000" pitchFamily="50" charset="-127"/>
                        <a:cs typeface="Calibri" panose="020F0502020204030204" pitchFamily="34" charset="0"/>
                      </a:endParaRPr>
                    </a:p>
                  </a:txBody>
                  <a:tcPr anchor="ctr">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tcPr>
                </a:tc>
                <a:tc>
                  <a:txBody>
                    <a:bodyPr/>
                    <a:lstStyle/>
                    <a:p>
                      <a:pPr algn="ctr" latinLnBrk="1"/>
                      <a:r>
                        <a:rPr kumimoji="1" lang="en-US" altLang="ko-KR" sz="1100" dirty="0">
                          <a:solidFill>
                            <a:schemeClr val="accent2"/>
                          </a:solidFill>
                          <a:latin typeface="Calibri" panose="020F0502020204030204" pitchFamily="34" charset="0"/>
                          <a:ea typeface="나눔고딕 ExtraBold" panose="020D0904000000000000" pitchFamily="50" charset="-127"/>
                          <a:cs typeface="Calibri" panose="020F0502020204030204" pitchFamily="34" charset="0"/>
                        </a:rPr>
                        <a:t>300</a:t>
                      </a:r>
                      <a:r>
                        <a:rPr kumimoji="1" lang="mn-MN" altLang="ko-KR" sz="1100" dirty="0">
                          <a:solidFill>
                            <a:schemeClr val="accent2"/>
                          </a:solidFill>
                          <a:latin typeface="Calibri" panose="020F0502020204030204" pitchFamily="34" charset="0"/>
                          <a:ea typeface="나눔고딕 ExtraBold" panose="020D0904000000000000" pitchFamily="50" charset="-127"/>
                          <a:cs typeface="Calibri" panose="020F0502020204030204" pitchFamily="34" charset="0"/>
                        </a:rPr>
                        <a:t> иргэн</a:t>
                      </a:r>
                      <a:endParaRPr lang="ko-KR" altLang="en-US" sz="1100" b="0" dirty="0">
                        <a:latin typeface="Calibri" panose="020F0502020204030204" pitchFamily="34" charset="0"/>
                        <a:ea typeface="나눔고딕 ExtraBold" panose="020D0904000000000000" pitchFamily="50" charset="-127"/>
                        <a:cs typeface="Calibri" panose="020F0502020204030204" pitchFamily="34" charset="0"/>
                      </a:endParaRPr>
                    </a:p>
                  </a:txBody>
                  <a:tcPr anchor="ctr">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tcPr>
                </a:tc>
                <a:tc>
                  <a:txBody>
                    <a:bodyPr/>
                    <a:lstStyle/>
                    <a:p>
                      <a:pPr marL="0" indent="0" algn="ctr" latinLnBrk="1">
                        <a:buFont typeface="Wingdings" panose="05000000000000000000" pitchFamily="2" charset="2"/>
                        <a:buNone/>
                      </a:pPr>
                      <a:r>
                        <a:rPr lang="mn-MN" altLang="ko-KR" sz="1200" baseline="0" dirty="0">
                          <a:solidFill>
                            <a:schemeClr val="accent2"/>
                          </a:solidFill>
                          <a:latin typeface="Calibri" panose="020F0502020204030204" pitchFamily="34" charset="0"/>
                          <a:ea typeface="나눔고딕 ExtraBold" panose="020D0904000000000000" pitchFamily="50" charset="-127"/>
                          <a:cs typeface="Calibri" panose="020F0502020204030204" pitchFamily="34" charset="0"/>
                        </a:rPr>
                        <a:t>222 хүн хамрагдсан</a:t>
                      </a:r>
                      <a:endParaRPr lang="en-US" altLang="ko-KR" sz="1200" baseline="0" dirty="0">
                        <a:solidFill>
                          <a:schemeClr val="accent2"/>
                        </a:solidFill>
                        <a:latin typeface="Calibri" panose="020F0502020204030204" pitchFamily="34" charset="0"/>
                        <a:ea typeface="나눔고딕 ExtraBold" panose="020D0904000000000000" pitchFamily="50" charset="-127"/>
                        <a:cs typeface="Calibri" panose="020F0502020204030204" pitchFamily="34" charset="0"/>
                      </a:endParaRPr>
                    </a:p>
                  </a:txBody>
                  <a:tcPr anchor="ctr">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tcPr>
                </a:tc>
                <a:extLst>
                  <a:ext uri="{0D108BD9-81ED-4DB2-BD59-A6C34878D82A}">
                    <a16:rowId xmlns:a16="http://schemas.microsoft.com/office/drawing/2014/main" val="10001"/>
                  </a:ext>
                </a:extLst>
              </a:tr>
              <a:tr h="1013078">
                <a:tc>
                  <a:txBody>
                    <a:bodyPr/>
                    <a:lstStyle/>
                    <a:p>
                      <a:pPr algn="ctr" latinLnBrk="1"/>
                      <a:r>
                        <a:rPr lang="mn-MN" altLang="ko-KR" sz="1100" dirty="0">
                          <a:solidFill>
                            <a:srgbClr val="588824"/>
                          </a:solidFill>
                          <a:latin typeface="Calibri" panose="020F0502020204030204" pitchFamily="34" charset="0"/>
                          <a:ea typeface="나눔고딕 ExtraBold" panose="020D0904000000000000" pitchFamily="50" charset="-127"/>
                          <a:cs typeface="Calibri" panose="020F0502020204030204" pitchFamily="34" charset="0"/>
                        </a:rPr>
                        <a:t>21 аймаг</a:t>
                      </a:r>
                      <a:endParaRPr lang="ko-KR" altLang="en-US" sz="1100" spc="-150" dirty="0">
                        <a:solidFill>
                          <a:srgbClr val="588824"/>
                        </a:solidFill>
                        <a:latin typeface="Calibri" panose="020F0502020204030204" pitchFamily="34" charset="0"/>
                        <a:ea typeface="나눔고딕 ExtraBold" panose="020D0904000000000000" pitchFamily="50" charset="-127"/>
                        <a:cs typeface="Calibri" panose="020F0502020204030204" pitchFamily="34" charset="0"/>
                      </a:endParaRPr>
                    </a:p>
                  </a:txBody>
                  <a:tcPr anchor="ctr">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tcPr>
                </a:tc>
                <a:tc>
                  <a:txBody>
                    <a:bodyPr/>
                    <a:lstStyle/>
                    <a:p>
                      <a:pPr algn="ctr" latinLnBrk="1"/>
                      <a:r>
                        <a:rPr kumimoji="1" lang="mn-MN" altLang="ko-KR" sz="1100" dirty="0">
                          <a:solidFill>
                            <a:srgbClr val="588824"/>
                          </a:solidFill>
                          <a:latin typeface="Calibri" panose="020F0502020204030204" pitchFamily="34" charset="0"/>
                          <a:ea typeface="나눔고딕 ExtraBold" panose="020D0904000000000000" pitchFamily="50" charset="-127"/>
                          <a:cs typeface="Calibri" panose="020F0502020204030204" pitchFamily="34" charset="0"/>
                        </a:rPr>
                        <a:t>Анкет</a:t>
                      </a:r>
                      <a:endParaRPr lang="ko-KR" altLang="en-US" sz="1100" dirty="0">
                        <a:solidFill>
                          <a:srgbClr val="588824"/>
                        </a:solidFill>
                        <a:latin typeface="Calibri" panose="020F0502020204030204" pitchFamily="34" charset="0"/>
                        <a:ea typeface="나눔고딕 ExtraBold" panose="020D0904000000000000" pitchFamily="50" charset="-127"/>
                        <a:cs typeface="Calibri" panose="020F0502020204030204" pitchFamily="34" charset="0"/>
                      </a:endParaRPr>
                    </a:p>
                  </a:txBody>
                  <a:tcPr anchor="ctr">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tcPr>
                </a:tc>
                <a:tc>
                  <a:txBody>
                    <a:bodyPr/>
                    <a:lstStyle/>
                    <a:p>
                      <a:pPr algn="ctr" latinLnBrk="1"/>
                      <a:r>
                        <a:rPr kumimoji="1" lang="mn-MN" altLang="ko-KR" sz="1100" dirty="0">
                          <a:solidFill>
                            <a:srgbClr val="588824"/>
                          </a:solidFill>
                          <a:latin typeface="Calibri" panose="020F0502020204030204" pitchFamily="34" charset="0"/>
                          <a:ea typeface="나눔고딕 ExtraBold" panose="020D0904000000000000" pitchFamily="50" charset="-127"/>
                          <a:cs typeface="Calibri" panose="020F0502020204030204" pitchFamily="34" charset="0"/>
                        </a:rPr>
                        <a:t>Аймаг тус бүрээс 30 иргэн. Орон нутгийн хэмжээнд нийт </a:t>
                      </a:r>
                      <a:r>
                        <a:rPr kumimoji="1" lang="en-US" altLang="ko-KR" sz="1100" dirty="0">
                          <a:solidFill>
                            <a:srgbClr val="588824"/>
                          </a:solidFill>
                          <a:latin typeface="Calibri" panose="020F0502020204030204" pitchFamily="34" charset="0"/>
                          <a:ea typeface="나눔고딕 ExtraBold" panose="020D0904000000000000" pitchFamily="50" charset="-127"/>
                          <a:cs typeface="Calibri" panose="020F0502020204030204" pitchFamily="34" charset="0"/>
                        </a:rPr>
                        <a:t>630 </a:t>
                      </a:r>
                      <a:endParaRPr lang="ko-KR" altLang="en-US" sz="1100" dirty="0">
                        <a:solidFill>
                          <a:srgbClr val="588824"/>
                        </a:solidFill>
                        <a:latin typeface="Calibri" panose="020F0502020204030204" pitchFamily="34" charset="0"/>
                        <a:ea typeface="나눔고딕 ExtraBold" panose="020D0904000000000000" pitchFamily="50" charset="-127"/>
                        <a:cs typeface="Calibri" panose="020F0502020204030204" pitchFamily="34" charset="0"/>
                      </a:endParaRPr>
                    </a:p>
                  </a:txBody>
                  <a:tcPr anchor="ctr">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tcPr>
                </a:tc>
                <a:tc>
                  <a:txBody>
                    <a:bodyPr/>
                    <a:lstStyle/>
                    <a:p>
                      <a:pPr marL="0" marR="0" lvl="0" indent="0" algn="ctr" defTabSz="912330" rtl="0" eaLnBrk="1" fontAlgn="auto" latinLnBrk="1" hangingPunct="1">
                        <a:lnSpc>
                          <a:spcPct val="100000"/>
                        </a:lnSpc>
                        <a:spcBef>
                          <a:spcPts val="0"/>
                        </a:spcBef>
                        <a:spcAft>
                          <a:spcPts val="0"/>
                        </a:spcAft>
                        <a:buClrTx/>
                        <a:buSzTx/>
                        <a:buFont typeface="Wingdings" panose="05000000000000000000" pitchFamily="2" charset="2"/>
                        <a:buNone/>
                        <a:tabLst/>
                        <a:defRPr/>
                      </a:pPr>
                      <a:r>
                        <a:rPr kumimoji="0" lang="mn-MN" altLang="ko-KR" sz="1050" b="0" i="0" u="none" strike="noStrike" kern="1200" cap="none" spc="0" normalizeH="0" baseline="0" noProof="0" dirty="0">
                          <a:ln>
                            <a:noFill/>
                          </a:ln>
                          <a:solidFill>
                            <a:srgbClr val="588824"/>
                          </a:solidFill>
                          <a:effectLst/>
                          <a:uLnTx/>
                          <a:uFillTx/>
                          <a:latin typeface="Calibri" panose="020F0502020204030204" pitchFamily="34" charset="0"/>
                          <a:ea typeface="나눔고딕 ExtraBold" panose="020D0904000000000000" pitchFamily="50" charset="-127"/>
                          <a:cs typeface="Calibri" panose="020F0502020204030204" pitchFamily="34" charset="0"/>
                        </a:rPr>
                        <a:t>Хувьдаа машинтай 179 иргэн, нийтийн тээврээр үйлчлүүлдэг </a:t>
                      </a:r>
                      <a:r>
                        <a:rPr kumimoji="0" lang="en-US" altLang="ko-KR" sz="1200" b="0" i="0" u="none" strike="noStrike" kern="1200" cap="none" spc="0" normalizeH="0" baseline="0" noProof="0" dirty="0">
                          <a:ln>
                            <a:noFill/>
                          </a:ln>
                          <a:solidFill>
                            <a:srgbClr val="588824"/>
                          </a:solidFill>
                          <a:effectLst/>
                          <a:uLnTx/>
                          <a:uFillTx/>
                          <a:latin typeface="Calibri" panose="020F0502020204030204" pitchFamily="34" charset="0"/>
                          <a:ea typeface="나눔고딕 ExtraBold" panose="020D0904000000000000" pitchFamily="50" charset="-127"/>
                          <a:cs typeface="Calibri" panose="020F0502020204030204" pitchFamily="34" charset="0"/>
                        </a:rPr>
                        <a:t>316</a:t>
                      </a:r>
                      <a:r>
                        <a:rPr kumimoji="0" lang="mn-MN" altLang="ko-KR" sz="1200" b="0" i="0" u="none" strike="noStrike" kern="1200" cap="none" spc="0" normalizeH="0" baseline="0" noProof="0" dirty="0">
                          <a:ln>
                            <a:noFill/>
                          </a:ln>
                          <a:solidFill>
                            <a:srgbClr val="588824"/>
                          </a:solidFill>
                          <a:effectLst/>
                          <a:uLnTx/>
                          <a:uFillTx/>
                          <a:latin typeface="Calibri" panose="020F0502020204030204" pitchFamily="34" charset="0"/>
                          <a:ea typeface="나눔고딕 ExtraBold" panose="020D0904000000000000" pitchFamily="50" charset="-127"/>
                          <a:cs typeface="Calibri" panose="020F0502020204030204" pitchFamily="34" charset="0"/>
                        </a:rPr>
                        <a:t> иргэн тус тус хамрагдсан</a:t>
                      </a:r>
                      <a:endParaRPr kumimoji="0" lang="en-US" altLang="ko-KR" sz="1200" b="0" i="0" u="none" strike="noStrike" kern="1200" cap="none" spc="0" normalizeH="0" baseline="0" noProof="0" dirty="0">
                        <a:ln>
                          <a:noFill/>
                        </a:ln>
                        <a:solidFill>
                          <a:srgbClr val="C00000"/>
                        </a:solidFill>
                        <a:effectLst/>
                        <a:uLnTx/>
                        <a:uFillTx/>
                        <a:latin typeface="Calibri" panose="020F0502020204030204" pitchFamily="34" charset="0"/>
                        <a:ea typeface="나눔고딕 ExtraBold" panose="020D0904000000000000" pitchFamily="50" charset="-127"/>
                        <a:cs typeface="Calibri" panose="020F0502020204030204" pitchFamily="34" charset="0"/>
                      </a:endParaRPr>
                    </a:p>
                  </a:txBody>
                  <a:tcPr anchor="ctr">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tcPr>
                </a:tc>
                <a:extLst>
                  <a:ext uri="{0D108BD9-81ED-4DB2-BD59-A6C34878D82A}">
                    <a16:rowId xmlns:a16="http://schemas.microsoft.com/office/drawing/2014/main" val="10002"/>
                  </a:ext>
                </a:extLst>
              </a:tr>
            </a:tbl>
          </a:graphicData>
        </a:graphic>
      </p:graphicFrame>
      <p:graphicFrame>
        <p:nvGraphicFramePr>
          <p:cNvPr id="57" name="표 56"/>
          <p:cNvGraphicFramePr>
            <a:graphicFrameLocks noGrp="1"/>
          </p:cNvGraphicFramePr>
          <p:nvPr>
            <p:extLst/>
          </p:nvPr>
        </p:nvGraphicFramePr>
        <p:xfrm>
          <a:off x="4788024" y="3487658"/>
          <a:ext cx="3816424" cy="2451720"/>
        </p:xfrm>
        <a:graphic>
          <a:graphicData uri="http://schemas.openxmlformats.org/drawingml/2006/table">
            <a:tbl>
              <a:tblPr firstRow="1" bandRow="1">
                <a:tableStyleId>{5940675A-B579-460E-94D1-54222C63F5DA}</a:tableStyleId>
              </a:tblPr>
              <a:tblGrid>
                <a:gridCol w="720080">
                  <a:extLst>
                    <a:ext uri="{9D8B030D-6E8A-4147-A177-3AD203B41FA5}">
                      <a16:colId xmlns:a16="http://schemas.microsoft.com/office/drawing/2014/main" val="20000"/>
                    </a:ext>
                  </a:extLst>
                </a:gridCol>
                <a:gridCol w="864096">
                  <a:extLst>
                    <a:ext uri="{9D8B030D-6E8A-4147-A177-3AD203B41FA5}">
                      <a16:colId xmlns:a16="http://schemas.microsoft.com/office/drawing/2014/main" val="20001"/>
                    </a:ext>
                  </a:extLst>
                </a:gridCol>
                <a:gridCol w="1080120">
                  <a:extLst>
                    <a:ext uri="{9D8B030D-6E8A-4147-A177-3AD203B41FA5}">
                      <a16:colId xmlns:a16="http://schemas.microsoft.com/office/drawing/2014/main" val="20002"/>
                    </a:ext>
                  </a:extLst>
                </a:gridCol>
                <a:gridCol w="1152128">
                  <a:extLst>
                    <a:ext uri="{9D8B030D-6E8A-4147-A177-3AD203B41FA5}">
                      <a16:colId xmlns:a16="http://schemas.microsoft.com/office/drawing/2014/main" val="20003"/>
                    </a:ext>
                  </a:extLst>
                </a:gridCol>
              </a:tblGrid>
              <a:tr h="288032">
                <a:tc>
                  <a:txBody>
                    <a:bodyPr/>
                    <a:lstStyle/>
                    <a:p>
                      <a:pPr algn="ctr" latinLnBrk="1"/>
                      <a:endParaRPr lang="ko-KR" altLang="en-US" sz="1100" dirty="0">
                        <a:solidFill>
                          <a:schemeClr val="bg1">
                            <a:lumMod val="50000"/>
                          </a:schemeClr>
                        </a:solidFill>
                        <a:latin typeface="Calibri" panose="020F0502020204030204" pitchFamily="34" charset="0"/>
                        <a:ea typeface="나눔고딕 ExtraBold" panose="020D0904000000000000" pitchFamily="50" charset="-127"/>
                        <a:cs typeface="Calibri" panose="020F0502020204030204" pitchFamily="34" charset="0"/>
                      </a:endParaRPr>
                    </a:p>
                  </a:txBody>
                  <a:tcPr anchor="ctr">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rgbClr val="FDF4CF"/>
                    </a:solidFill>
                  </a:tcPr>
                </a:tc>
                <a:tc>
                  <a:txBody>
                    <a:bodyPr/>
                    <a:lstStyle/>
                    <a:p>
                      <a:pPr algn="ctr" latinLnBrk="1"/>
                      <a:r>
                        <a:rPr lang="mn-MN" altLang="ko-KR" sz="1100" dirty="0">
                          <a:solidFill>
                            <a:schemeClr val="bg1">
                              <a:lumMod val="50000"/>
                            </a:schemeClr>
                          </a:solidFill>
                          <a:latin typeface="Calibri" panose="020F0502020204030204" pitchFamily="34" charset="0"/>
                          <a:ea typeface="나눔고딕 ExtraBold" panose="020D0904000000000000" pitchFamily="50" charset="-127"/>
                          <a:cs typeface="Calibri" panose="020F0502020204030204" pitchFamily="34" charset="0"/>
                        </a:rPr>
                        <a:t>Аргачлал</a:t>
                      </a:r>
                      <a:endParaRPr lang="ko-KR" altLang="en-US" sz="1100" dirty="0">
                        <a:solidFill>
                          <a:schemeClr val="bg1">
                            <a:lumMod val="50000"/>
                          </a:schemeClr>
                        </a:solidFill>
                        <a:latin typeface="Calibri" panose="020F0502020204030204" pitchFamily="34" charset="0"/>
                        <a:ea typeface="나눔고딕 ExtraBold" panose="020D0904000000000000" pitchFamily="50" charset="-127"/>
                        <a:cs typeface="Calibri" panose="020F0502020204030204" pitchFamily="34" charset="0"/>
                      </a:endParaRPr>
                    </a:p>
                  </a:txBody>
                  <a:tcPr anchor="ctr">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rgbClr val="FDF4CF"/>
                    </a:solidFill>
                  </a:tcPr>
                </a:tc>
                <a:tc>
                  <a:txBody>
                    <a:bodyPr/>
                    <a:lstStyle/>
                    <a:p>
                      <a:pPr algn="ctr" latinLnBrk="1"/>
                      <a:r>
                        <a:rPr lang="mn-MN" altLang="ko-KR" sz="800" dirty="0">
                          <a:solidFill>
                            <a:schemeClr val="bg1">
                              <a:lumMod val="50000"/>
                            </a:schemeClr>
                          </a:solidFill>
                          <a:latin typeface="Calibri" panose="020F0502020204030204" pitchFamily="34" charset="0"/>
                          <a:ea typeface="나눔고딕 ExtraBold" panose="020D0904000000000000" pitchFamily="50" charset="-127"/>
                          <a:cs typeface="Calibri" panose="020F0502020204030204" pitchFamily="34" charset="0"/>
                        </a:rPr>
                        <a:t>Судалгаанд хамруулахаар төлөвлөөсөн хүний тоо</a:t>
                      </a:r>
                      <a:endParaRPr lang="ko-KR" altLang="en-US" sz="800" dirty="0">
                        <a:solidFill>
                          <a:schemeClr val="bg1">
                            <a:lumMod val="50000"/>
                          </a:schemeClr>
                        </a:solidFill>
                        <a:latin typeface="Calibri" panose="020F0502020204030204" pitchFamily="34" charset="0"/>
                        <a:ea typeface="나눔고딕 ExtraBold" panose="020D0904000000000000" pitchFamily="50" charset="-127"/>
                        <a:cs typeface="Calibri" panose="020F0502020204030204" pitchFamily="34" charset="0"/>
                      </a:endParaRPr>
                    </a:p>
                  </a:txBody>
                  <a:tcPr anchor="ctr">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rgbClr val="FDF4CF"/>
                    </a:solidFill>
                  </a:tcPr>
                </a:tc>
                <a:tc>
                  <a:txBody>
                    <a:bodyPr/>
                    <a:lstStyle/>
                    <a:p>
                      <a:pPr algn="ctr" latinLnBrk="1"/>
                      <a:r>
                        <a:rPr lang="mn-MN" altLang="ko-KR" sz="1100" dirty="0">
                          <a:solidFill>
                            <a:schemeClr val="bg1">
                              <a:lumMod val="50000"/>
                            </a:schemeClr>
                          </a:solidFill>
                          <a:latin typeface="Calibri" panose="020F0502020204030204" pitchFamily="34" charset="0"/>
                          <a:ea typeface="나눔고딕 ExtraBold" panose="020D0904000000000000" pitchFamily="50" charset="-127"/>
                          <a:cs typeface="Calibri" panose="020F0502020204030204" pitchFamily="34" charset="0"/>
                        </a:rPr>
                        <a:t>Хариултын түвшин</a:t>
                      </a:r>
                      <a:endParaRPr lang="ko-KR" altLang="en-US" sz="1100" dirty="0">
                        <a:solidFill>
                          <a:schemeClr val="bg1">
                            <a:lumMod val="50000"/>
                          </a:schemeClr>
                        </a:solidFill>
                        <a:latin typeface="Calibri" panose="020F0502020204030204" pitchFamily="34" charset="0"/>
                        <a:ea typeface="나눔고딕 ExtraBold" panose="020D0904000000000000" pitchFamily="50" charset="-127"/>
                        <a:cs typeface="Calibri" panose="020F0502020204030204" pitchFamily="34" charset="0"/>
                      </a:endParaRPr>
                    </a:p>
                  </a:txBody>
                  <a:tcPr anchor="ctr">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rgbClr val="FDF4CF"/>
                    </a:solidFill>
                  </a:tcPr>
                </a:tc>
                <a:extLst>
                  <a:ext uri="{0D108BD9-81ED-4DB2-BD59-A6C34878D82A}">
                    <a16:rowId xmlns:a16="http://schemas.microsoft.com/office/drawing/2014/main" val="10000"/>
                  </a:ext>
                </a:extLst>
              </a:tr>
              <a:tr h="775320">
                <a:tc>
                  <a:txBody>
                    <a:bodyPr/>
                    <a:lstStyle/>
                    <a:p>
                      <a:pPr algn="ctr" latinLnBrk="1"/>
                      <a:r>
                        <a:rPr lang="mn-MN" altLang="ko-KR" sz="1200" dirty="0">
                          <a:solidFill>
                            <a:srgbClr val="6699FF"/>
                          </a:solidFill>
                          <a:latin typeface="Calibri" panose="020F0502020204030204" pitchFamily="34" charset="0"/>
                          <a:ea typeface="나눔고딕 ExtraBold" panose="020D0904000000000000" pitchFamily="50" charset="-127"/>
                          <a:cs typeface="Calibri" panose="020F0502020204030204" pitchFamily="34" charset="0"/>
                        </a:rPr>
                        <a:t>УБ хот</a:t>
                      </a:r>
                      <a:endParaRPr lang="ko-KR" altLang="en-US" sz="1200" dirty="0">
                        <a:solidFill>
                          <a:srgbClr val="6699FF"/>
                        </a:solidFill>
                        <a:latin typeface="Calibri" panose="020F0502020204030204" pitchFamily="34" charset="0"/>
                        <a:ea typeface="나눔고딕 ExtraBold" panose="020D0904000000000000" pitchFamily="50" charset="-127"/>
                        <a:cs typeface="Calibri" panose="020F0502020204030204" pitchFamily="34" charset="0"/>
                      </a:endParaRPr>
                    </a:p>
                  </a:txBody>
                  <a:tcPr anchor="ctr">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tcPr>
                </a:tc>
                <a:tc>
                  <a:txBody>
                    <a:bodyPr/>
                    <a:lstStyle/>
                    <a:p>
                      <a:pPr marL="0" marR="0" indent="0" algn="ctr" defTabSz="912330" rtl="0" eaLnBrk="1" fontAlgn="auto" latinLnBrk="1" hangingPunct="1">
                        <a:lnSpc>
                          <a:spcPct val="100000"/>
                        </a:lnSpc>
                        <a:spcBef>
                          <a:spcPts val="0"/>
                        </a:spcBef>
                        <a:spcAft>
                          <a:spcPts val="0"/>
                        </a:spcAft>
                        <a:buClrTx/>
                        <a:buSzTx/>
                        <a:buFontTx/>
                        <a:buNone/>
                        <a:tabLst/>
                        <a:defRPr/>
                      </a:pPr>
                      <a:r>
                        <a:rPr kumimoji="1" lang="mn-MN" altLang="ko-KR" sz="1100" dirty="0">
                          <a:solidFill>
                            <a:srgbClr val="6699FF"/>
                          </a:solidFill>
                          <a:latin typeface="Calibri" panose="020F0502020204030204" pitchFamily="34" charset="0"/>
                          <a:ea typeface="나눔고딕 ExtraBold" panose="020D0904000000000000" pitchFamily="50" charset="-127"/>
                          <a:cs typeface="Calibri" panose="020F0502020204030204" pitchFamily="34" charset="0"/>
                        </a:rPr>
                        <a:t>Анкет</a:t>
                      </a:r>
                      <a:endParaRPr kumimoji="1" lang="ko-KR" altLang="en-US" sz="1100" dirty="0">
                        <a:solidFill>
                          <a:srgbClr val="6699FF"/>
                        </a:solidFill>
                        <a:latin typeface="Calibri" panose="020F0502020204030204" pitchFamily="34" charset="0"/>
                        <a:ea typeface="나눔고딕 ExtraBold" panose="020D0904000000000000" pitchFamily="50" charset="-127"/>
                        <a:cs typeface="Calibri" panose="020F0502020204030204" pitchFamily="34" charset="0"/>
                      </a:endParaRPr>
                    </a:p>
                  </a:txBody>
                  <a:tcPr anchor="ctr">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tcPr>
                </a:tc>
                <a:tc>
                  <a:txBody>
                    <a:bodyPr/>
                    <a:lstStyle/>
                    <a:p>
                      <a:pPr algn="ctr" latinLnBrk="1"/>
                      <a:r>
                        <a:rPr kumimoji="1" lang="mn-MN" altLang="ko-KR" sz="1100" dirty="0">
                          <a:solidFill>
                            <a:srgbClr val="6699FF"/>
                          </a:solidFill>
                          <a:latin typeface="Calibri" panose="020F0502020204030204" pitchFamily="34" charset="0"/>
                          <a:ea typeface="나눔고딕 ExtraBold" panose="020D0904000000000000" pitchFamily="50" charset="-127"/>
                          <a:cs typeface="Calibri" panose="020F0502020204030204" pitchFamily="34" charset="0"/>
                        </a:rPr>
                        <a:t>27 мэрэгжилтэн</a:t>
                      </a:r>
                      <a:endParaRPr lang="ko-KR" altLang="en-US" sz="1100" b="0" dirty="0">
                        <a:solidFill>
                          <a:srgbClr val="6699FF"/>
                        </a:solidFill>
                        <a:latin typeface="Calibri" panose="020F0502020204030204" pitchFamily="34" charset="0"/>
                        <a:ea typeface="나눔고딕 ExtraBold" panose="020D0904000000000000" pitchFamily="50" charset="-127"/>
                        <a:cs typeface="Calibri" panose="020F0502020204030204" pitchFamily="34" charset="0"/>
                      </a:endParaRPr>
                    </a:p>
                  </a:txBody>
                  <a:tcPr anchor="ctr">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tcPr>
                </a:tc>
                <a:tc>
                  <a:txBody>
                    <a:bodyPr/>
                    <a:lstStyle/>
                    <a:p>
                      <a:pPr marL="0" indent="0" algn="ctr" latinLnBrk="1">
                        <a:buFont typeface="Wingdings" panose="05000000000000000000" pitchFamily="2" charset="2"/>
                        <a:buNone/>
                      </a:pPr>
                      <a:r>
                        <a:rPr lang="en-US" altLang="ko-KR" sz="1200" baseline="0" dirty="0">
                          <a:solidFill>
                            <a:srgbClr val="6699FF"/>
                          </a:solidFill>
                          <a:latin typeface="Calibri" panose="020F0502020204030204" pitchFamily="34" charset="0"/>
                          <a:ea typeface="나눔고딕 ExtraBold" panose="020D0904000000000000" pitchFamily="50" charset="-127"/>
                          <a:cs typeface="Calibri" panose="020F0502020204030204" pitchFamily="34" charset="0"/>
                        </a:rPr>
                        <a:t>27 </a:t>
                      </a:r>
                      <a:r>
                        <a:rPr lang="mn-MN" altLang="ko-KR" sz="1200" baseline="0" dirty="0">
                          <a:solidFill>
                            <a:srgbClr val="6699FF"/>
                          </a:solidFill>
                          <a:latin typeface="Calibri" panose="020F0502020204030204" pitchFamily="34" charset="0"/>
                          <a:ea typeface="나눔고딕 ExtraBold" panose="020D0904000000000000" pitchFamily="50" charset="-127"/>
                          <a:cs typeface="Calibri" panose="020F0502020204030204" pitchFamily="34" charset="0"/>
                        </a:rPr>
                        <a:t>мэргэжилтэн хамрагдсан</a:t>
                      </a:r>
                      <a:endParaRPr lang="en-US" altLang="ko-KR" sz="1200" baseline="0" dirty="0">
                        <a:solidFill>
                          <a:srgbClr val="6699FF"/>
                        </a:solidFill>
                        <a:latin typeface="Calibri" panose="020F0502020204030204" pitchFamily="34" charset="0"/>
                        <a:ea typeface="나눔고딕 ExtraBold" panose="020D0904000000000000" pitchFamily="50" charset="-127"/>
                        <a:cs typeface="Calibri" panose="020F0502020204030204" pitchFamily="34" charset="0"/>
                      </a:endParaRPr>
                    </a:p>
                  </a:txBody>
                  <a:tcPr anchor="ctr">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tcPr>
                </a:tc>
                <a:extLst>
                  <a:ext uri="{0D108BD9-81ED-4DB2-BD59-A6C34878D82A}">
                    <a16:rowId xmlns:a16="http://schemas.microsoft.com/office/drawing/2014/main" val="10001"/>
                  </a:ext>
                </a:extLst>
              </a:tr>
              <a:tr h="1013078">
                <a:tc>
                  <a:txBody>
                    <a:bodyPr/>
                    <a:lstStyle/>
                    <a:p>
                      <a:pPr algn="ctr" latinLnBrk="1"/>
                      <a:r>
                        <a:rPr lang="mn-MN" altLang="ko-KR" sz="1100" dirty="0">
                          <a:solidFill>
                            <a:srgbClr val="FF9933"/>
                          </a:solidFill>
                          <a:latin typeface="Calibri" panose="020F0502020204030204" pitchFamily="34" charset="0"/>
                          <a:ea typeface="나눔고딕 ExtraBold" panose="020D0904000000000000" pitchFamily="50" charset="-127"/>
                          <a:cs typeface="Calibri" panose="020F0502020204030204" pitchFamily="34" charset="0"/>
                        </a:rPr>
                        <a:t>21 аймаг</a:t>
                      </a:r>
                      <a:endParaRPr lang="ko-KR" altLang="en-US" sz="1100" spc="-150" dirty="0">
                        <a:solidFill>
                          <a:srgbClr val="FF9933"/>
                        </a:solidFill>
                        <a:latin typeface="Calibri" panose="020F0502020204030204" pitchFamily="34" charset="0"/>
                        <a:ea typeface="나눔고딕 ExtraBold" panose="020D0904000000000000" pitchFamily="50" charset="-127"/>
                        <a:cs typeface="Calibri" panose="020F0502020204030204" pitchFamily="34" charset="0"/>
                      </a:endParaRPr>
                    </a:p>
                  </a:txBody>
                  <a:tcPr anchor="ctr">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tcPr>
                </a:tc>
                <a:tc>
                  <a:txBody>
                    <a:bodyPr/>
                    <a:lstStyle/>
                    <a:p>
                      <a:pPr algn="ctr" latinLnBrk="1"/>
                      <a:r>
                        <a:rPr kumimoji="1" lang="mn-MN" altLang="ko-KR" sz="1100" dirty="0">
                          <a:solidFill>
                            <a:srgbClr val="FF9933"/>
                          </a:solidFill>
                          <a:latin typeface="Calibri" panose="020F0502020204030204" pitchFamily="34" charset="0"/>
                          <a:ea typeface="나눔고딕 ExtraBold" panose="020D0904000000000000" pitchFamily="50" charset="-127"/>
                          <a:cs typeface="Calibri" panose="020F0502020204030204" pitchFamily="34" charset="0"/>
                        </a:rPr>
                        <a:t>Анкет</a:t>
                      </a:r>
                      <a:endParaRPr lang="ko-KR" altLang="en-US" sz="1100" dirty="0">
                        <a:solidFill>
                          <a:srgbClr val="FF9933"/>
                        </a:solidFill>
                        <a:latin typeface="Calibri" panose="020F0502020204030204" pitchFamily="34" charset="0"/>
                        <a:ea typeface="나눔고딕 ExtraBold" panose="020D0904000000000000" pitchFamily="50" charset="-127"/>
                        <a:cs typeface="Calibri" panose="020F0502020204030204" pitchFamily="34" charset="0"/>
                      </a:endParaRPr>
                    </a:p>
                  </a:txBody>
                  <a:tcPr anchor="ctr">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tcPr>
                </a:tc>
                <a:tc>
                  <a:txBody>
                    <a:bodyPr/>
                    <a:lstStyle/>
                    <a:p>
                      <a:pPr algn="ctr" latinLnBrk="1"/>
                      <a:r>
                        <a:rPr kumimoji="1" lang="mn-MN" altLang="ko-KR" sz="1100" dirty="0">
                          <a:solidFill>
                            <a:srgbClr val="FF9933"/>
                          </a:solidFill>
                          <a:latin typeface="Calibri" panose="020F0502020204030204" pitchFamily="34" charset="0"/>
                          <a:ea typeface="나눔고딕 ExtraBold" panose="020D0904000000000000" pitchFamily="50" charset="-127"/>
                          <a:cs typeface="Calibri" panose="020F0502020204030204" pitchFamily="34" charset="0"/>
                        </a:rPr>
                        <a:t>Аймаг тус бүрээс 2 мэргэжилтэн. Орон нутгаас нийт </a:t>
                      </a:r>
                      <a:r>
                        <a:rPr kumimoji="1" lang="en-US" altLang="ko-KR" sz="1100" dirty="0">
                          <a:solidFill>
                            <a:srgbClr val="FF9933"/>
                          </a:solidFill>
                          <a:latin typeface="Calibri" panose="020F0502020204030204" pitchFamily="34" charset="0"/>
                          <a:ea typeface="나눔고딕 ExtraBold" panose="020D0904000000000000" pitchFamily="50" charset="-127"/>
                          <a:cs typeface="Calibri" panose="020F0502020204030204" pitchFamily="34" charset="0"/>
                        </a:rPr>
                        <a:t>42 </a:t>
                      </a:r>
                      <a:r>
                        <a:rPr kumimoji="1" lang="mn-MN" altLang="ko-KR" sz="1100" dirty="0">
                          <a:solidFill>
                            <a:srgbClr val="FF9933"/>
                          </a:solidFill>
                          <a:latin typeface="Calibri" panose="020F0502020204030204" pitchFamily="34" charset="0"/>
                          <a:ea typeface="나눔고딕 ExtraBold" panose="020D0904000000000000" pitchFamily="50" charset="-127"/>
                          <a:cs typeface="Calibri" panose="020F0502020204030204" pitchFamily="34" charset="0"/>
                        </a:rPr>
                        <a:t>мэргэжилтэн</a:t>
                      </a:r>
                      <a:endParaRPr lang="ko-KR" altLang="en-US" sz="1100" dirty="0">
                        <a:solidFill>
                          <a:srgbClr val="FF9933"/>
                        </a:solidFill>
                        <a:latin typeface="Calibri" panose="020F0502020204030204" pitchFamily="34" charset="0"/>
                        <a:ea typeface="나눔고딕 ExtraBold" panose="020D0904000000000000" pitchFamily="50" charset="-127"/>
                        <a:cs typeface="Calibri" panose="020F0502020204030204" pitchFamily="34" charset="0"/>
                      </a:endParaRPr>
                    </a:p>
                  </a:txBody>
                  <a:tcPr anchor="ctr">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tcPr>
                </a:tc>
                <a:tc>
                  <a:txBody>
                    <a:bodyPr/>
                    <a:lstStyle/>
                    <a:p>
                      <a:pPr marL="0" marR="0" lvl="0" indent="0" algn="ctr" defTabSz="912330" rtl="0" eaLnBrk="1" fontAlgn="auto" latinLnBrk="1" hangingPunct="1">
                        <a:lnSpc>
                          <a:spcPct val="100000"/>
                        </a:lnSpc>
                        <a:spcBef>
                          <a:spcPts val="0"/>
                        </a:spcBef>
                        <a:spcAft>
                          <a:spcPts val="0"/>
                        </a:spcAft>
                        <a:buClrTx/>
                        <a:buSzTx/>
                        <a:buFont typeface="Wingdings" panose="05000000000000000000" pitchFamily="2" charset="2"/>
                        <a:buNone/>
                        <a:tabLst/>
                        <a:defRPr/>
                      </a:pPr>
                      <a:r>
                        <a:rPr kumimoji="0" lang="en-US" altLang="ko-KR" sz="1200" b="0" i="0" u="none" strike="noStrike" kern="1200" cap="none" spc="0" normalizeH="0" baseline="0" noProof="0" dirty="0">
                          <a:ln>
                            <a:noFill/>
                          </a:ln>
                          <a:solidFill>
                            <a:srgbClr val="FF9933"/>
                          </a:solidFill>
                          <a:effectLst/>
                          <a:uLnTx/>
                          <a:uFillTx/>
                          <a:latin typeface="Calibri" panose="020F0502020204030204" pitchFamily="34" charset="0"/>
                          <a:ea typeface="나눔고딕 ExtraBold" panose="020D0904000000000000" pitchFamily="50" charset="-127"/>
                          <a:cs typeface="Calibri" panose="020F0502020204030204" pitchFamily="34" charset="0"/>
                        </a:rPr>
                        <a:t>38 </a:t>
                      </a:r>
                      <a:r>
                        <a:rPr kumimoji="0" lang="mn-MN" altLang="ko-KR" sz="1200" b="0" i="0" u="none" strike="noStrike" kern="1200" cap="none" spc="0" normalizeH="0" baseline="0" noProof="0" dirty="0">
                          <a:ln>
                            <a:noFill/>
                          </a:ln>
                          <a:solidFill>
                            <a:srgbClr val="FF9933"/>
                          </a:solidFill>
                          <a:effectLst/>
                          <a:uLnTx/>
                          <a:uFillTx/>
                          <a:latin typeface="Calibri" panose="020F0502020204030204" pitchFamily="34" charset="0"/>
                          <a:ea typeface="나눔고딕 ExtraBold" panose="020D0904000000000000" pitchFamily="50" charset="-127"/>
                          <a:cs typeface="Calibri" panose="020F0502020204030204" pitchFamily="34" charset="0"/>
                        </a:rPr>
                        <a:t>мэргэжилтэн хамрагдсан</a:t>
                      </a:r>
                      <a:endParaRPr kumimoji="0" lang="en-US" altLang="ko-KR" sz="1200" b="0" i="0" u="none" strike="noStrike" kern="1200" cap="none" spc="0" normalizeH="0" baseline="0" noProof="0" dirty="0">
                        <a:ln>
                          <a:noFill/>
                        </a:ln>
                        <a:solidFill>
                          <a:srgbClr val="FF9933"/>
                        </a:solidFill>
                        <a:effectLst/>
                        <a:uLnTx/>
                        <a:uFillTx/>
                        <a:latin typeface="Calibri" panose="020F0502020204030204" pitchFamily="34" charset="0"/>
                        <a:ea typeface="나눔고딕 ExtraBold" panose="020D0904000000000000" pitchFamily="50" charset="-127"/>
                        <a:cs typeface="Calibri" panose="020F0502020204030204" pitchFamily="34" charset="0"/>
                      </a:endParaRPr>
                    </a:p>
                  </a:txBody>
                  <a:tcPr anchor="ctr">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tcPr>
                </a:tc>
                <a:extLst>
                  <a:ext uri="{0D108BD9-81ED-4DB2-BD59-A6C34878D82A}">
                    <a16:rowId xmlns:a16="http://schemas.microsoft.com/office/drawing/2014/main" val="10002"/>
                  </a:ext>
                </a:extLst>
              </a:tr>
            </a:tbl>
          </a:graphicData>
        </a:graphic>
      </p:graphicFrame>
      <p:sp>
        <p:nvSpPr>
          <p:cNvPr id="58" name="TextBox 57"/>
          <p:cNvSpPr txBox="1"/>
          <p:nvPr/>
        </p:nvSpPr>
        <p:spPr>
          <a:xfrm>
            <a:off x="365123" y="6094063"/>
            <a:ext cx="4126760" cy="307728"/>
          </a:xfrm>
          <a:prstGeom prst="rect">
            <a:avLst/>
          </a:prstGeom>
          <a:noFill/>
        </p:spPr>
        <p:txBody>
          <a:bodyPr wrap="square" lIns="91386" tIns="45696" rIns="91386" bIns="45696" rtlCol="0">
            <a:spAutoFit/>
          </a:bodyPr>
          <a:lstStyle/>
          <a:p>
            <a:pPr algn="ctr" defTabSz="914400" fontAlgn="base">
              <a:spcBef>
                <a:spcPct val="0"/>
              </a:spcBef>
              <a:spcAft>
                <a:spcPct val="0"/>
              </a:spcAft>
            </a:pPr>
            <a:r>
              <a:rPr kumimoji="1" lang="mn-MN" altLang="ko-KR" sz="1400" dirty="0">
                <a:solidFill>
                  <a:srgbClr val="7030A0"/>
                </a:solidFill>
                <a:latin typeface="Calibri" panose="020F0502020204030204" pitchFamily="34" charset="0"/>
                <a:ea typeface="나눔고딕 ExtraBold" panose="020D0904000000000000" pitchFamily="50" charset="-127"/>
                <a:cs typeface="Calibri" panose="020F0502020204030204" pitchFamily="34" charset="0"/>
              </a:rPr>
              <a:t>930 иргэнээс судалгаа авахаар төлөвлөсөн</a:t>
            </a:r>
            <a:endParaRPr kumimoji="1" lang="ko-KR" altLang="en-US" sz="1400" dirty="0">
              <a:solidFill>
                <a:schemeClr val="accent6"/>
              </a:solidFill>
              <a:latin typeface="Calibri" panose="020F0502020204030204" pitchFamily="34" charset="0"/>
              <a:ea typeface="나눔고딕 ExtraBold" panose="020D0904000000000000" pitchFamily="50" charset="-127"/>
              <a:cs typeface="Calibri" panose="020F0502020204030204" pitchFamily="34" charset="0"/>
            </a:endParaRPr>
          </a:p>
        </p:txBody>
      </p:sp>
      <p:sp>
        <p:nvSpPr>
          <p:cNvPr id="63" name="TextBox 62"/>
          <p:cNvSpPr txBox="1"/>
          <p:nvPr/>
        </p:nvSpPr>
        <p:spPr>
          <a:xfrm>
            <a:off x="4671408" y="5884586"/>
            <a:ext cx="4077056" cy="276950"/>
          </a:xfrm>
          <a:prstGeom prst="rect">
            <a:avLst/>
          </a:prstGeom>
          <a:noFill/>
        </p:spPr>
        <p:txBody>
          <a:bodyPr wrap="square" lIns="91386" tIns="45696" rIns="91386" bIns="45696" rtlCol="0">
            <a:spAutoFit/>
          </a:bodyPr>
          <a:lstStyle/>
          <a:p>
            <a:pPr algn="ctr" defTabSz="914400" fontAlgn="base">
              <a:spcBef>
                <a:spcPct val="0"/>
              </a:spcBef>
              <a:spcAft>
                <a:spcPct val="0"/>
              </a:spcAft>
            </a:pPr>
            <a:r>
              <a:rPr kumimoji="1" lang="mn-MN" altLang="ko-KR" sz="1200" dirty="0">
                <a:solidFill>
                  <a:srgbClr val="0033CC"/>
                </a:solidFill>
                <a:latin typeface="Calibri" panose="020F0502020204030204" pitchFamily="34" charset="0"/>
                <a:ea typeface="나눔고딕 ExtraBold" panose="020D0904000000000000" pitchFamily="50" charset="-127"/>
                <a:cs typeface="Calibri" panose="020F0502020204030204" pitchFamily="34" charset="0"/>
              </a:rPr>
              <a:t>69 мэргэжилтнээс судалгаа авахаар төлөвлөсөн</a:t>
            </a:r>
            <a:endParaRPr kumimoji="1" lang="ko-KR" altLang="en-US" sz="1200" dirty="0">
              <a:solidFill>
                <a:schemeClr val="accent6"/>
              </a:solidFill>
              <a:latin typeface="Calibri" panose="020F0502020204030204" pitchFamily="34" charset="0"/>
              <a:ea typeface="나눔고딕 ExtraBold" panose="020D0904000000000000" pitchFamily="50" charset="-127"/>
              <a:cs typeface="Calibri" panose="020F0502020204030204" pitchFamily="34" charset="0"/>
            </a:endParaRPr>
          </a:p>
        </p:txBody>
      </p:sp>
      <p:sp>
        <p:nvSpPr>
          <p:cNvPr id="75" name="TextBox 74"/>
          <p:cNvSpPr txBox="1"/>
          <p:nvPr/>
        </p:nvSpPr>
        <p:spPr>
          <a:xfrm>
            <a:off x="844095" y="6281383"/>
            <a:ext cx="3312368" cy="584727"/>
          </a:xfrm>
          <a:prstGeom prst="rect">
            <a:avLst/>
          </a:prstGeom>
          <a:noFill/>
        </p:spPr>
        <p:txBody>
          <a:bodyPr wrap="square" lIns="91386" tIns="45696" rIns="91386" bIns="45696" rtlCol="0">
            <a:spAutoFit/>
          </a:bodyPr>
          <a:lstStyle/>
          <a:p>
            <a:pPr algn="ctr" defTabSz="914400" fontAlgn="base">
              <a:spcBef>
                <a:spcPct val="0"/>
              </a:spcBef>
              <a:spcAft>
                <a:spcPct val="0"/>
              </a:spcAft>
            </a:pPr>
            <a:r>
              <a:rPr kumimoji="1" lang="mn-MN" altLang="ko-KR" sz="1600" dirty="0">
                <a:solidFill>
                  <a:srgbClr val="000000"/>
                </a:solidFill>
                <a:latin typeface="Calibri" panose="020F0502020204030204" pitchFamily="34" charset="0"/>
                <a:ea typeface="나눔고딕 ExtraBold" panose="020D0904000000000000" pitchFamily="50" charset="-127"/>
                <a:cs typeface="Calibri" panose="020F0502020204030204" pitchFamily="34" charset="0"/>
              </a:rPr>
              <a:t>Хариултын түвшин</a:t>
            </a:r>
            <a:r>
              <a:rPr kumimoji="1" lang="en-US" altLang="ko-KR" sz="1600" dirty="0">
                <a:solidFill>
                  <a:srgbClr val="000000"/>
                </a:solidFill>
                <a:latin typeface="Calibri" panose="020F0502020204030204" pitchFamily="34" charset="0"/>
                <a:ea typeface="나눔고딕 ExtraBold" panose="020D0904000000000000" pitchFamily="50" charset="-127"/>
                <a:cs typeface="Calibri" panose="020F0502020204030204" pitchFamily="34" charset="0"/>
              </a:rPr>
              <a:t> =</a:t>
            </a:r>
            <a:r>
              <a:rPr kumimoji="1" lang="ko-KR" altLang="en-US" sz="1600" dirty="0">
                <a:solidFill>
                  <a:srgbClr val="000000"/>
                </a:solidFill>
                <a:latin typeface="Calibri" panose="020F0502020204030204" pitchFamily="34" charset="0"/>
                <a:ea typeface="나눔고딕 ExtraBold" panose="020D0904000000000000" pitchFamily="50" charset="-127"/>
                <a:cs typeface="Calibri" panose="020F0502020204030204" pitchFamily="34" charset="0"/>
              </a:rPr>
              <a:t> </a:t>
            </a:r>
            <a:r>
              <a:rPr kumimoji="1" lang="en-US" altLang="ko-KR" sz="1600" dirty="0">
                <a:solidFill>
                  <a:srgbClr val="000000"/>
                </a:solidFill>
                <a:latin typeface="Calibri" panose="020F0502020204030204" pitchFamily="34" charset="0"/>
                <a:ea typeface="나눔고딕 ExtraBold" panose="020D0904000000000000" pitchFamily="50" charset="-127"/>
                <a:cs typeface="Calibri" panose="020F0502020204030204" pitchFamily="34" charset="0"/>
              </a:rPr>
              <a:t>717 </a:t>
            </a:r>
            <a:r>
              <a:rPr kumimoji="1" lang="mn-MN" altLang="ko-KR" sz="1600" dirty="0">
                <a:solidFill>
                  <a:srgbClr val="000000"/>
                </a:solidFill>
                <a:latin typeface="Calibri" panose="020F0502020204030204" pitchFamily="34" charset="0"/>
                <a:ea typeface="나눔고딕 ExtraBold" panose="020D0904000000000000" pitchFamily="50" charset="-127"/>
                <a:cs typeface="Calibri" panose="020F0502020204030204" pitchFamily="34" charset="0"/>
              </a:rPr>
              <a:t>иргэн хамрагдсан</a:t>
            </a:r>
            <a:r>
              <a:rPr kumimoji="1" lang="ko-KR" altLang="en-US" sz="1600" dirty="0">
                <a:solidFill>
                  <a:srgbClr val="000000"/>
                </a:solidFill>
                <a:latin typeface="Calibri" panose="020F0502020204030204" pitchFamily="34" charset="0"/>
                <a:ea typeface="나눔고딕 ExtraBold" panose="020D0904000000000000" pitchFamily="50" charset="-127"/>
                <a:cs typeface="Calibri" panose="020F0502020204030204" pitchFamily="34" charset="0"/>
              </a:rPr>
              <a:t> </a:t>
            </a:r>
            <a:r>
              <a:rPr kumimoji="1" lang="en-US" altLang="ko-KR" sz="1600" dirty="0">
                <a:solidFill>
                  <a:srgbClr val="000000"/>
                </a:solidFill>
                <a:latin typeface="Calibri" panose="020F0502020204030204" pitchFamily="34" charset="0"/>
                <a:ea typeface="나눔고딕 ExtraBold" panose="020D0904000000000000" pitchFamily="50" charset="-127"/>
                <a:cs typeface="Calibri" panose="020F0502020204030204" pitchFamily="34" charset="0"/>
              </a:rPr>
              <a:t>(77%)</a:t>
            </a:r>
          </a:p>
        </p:txBody>
      </p:sp>
      <p:sp>
        <p:nvSpPr>
          <p:cNvPr id="76" name="TextBox 75"/>
          <p:cNvSpPr txBox="1"/>
          <p:nvPr/>
        </p:nvSpPr>
        <p:spPr>
          <a:xfrm>
            <a:off x="5117846" y="6018921"/>
            <a:ext cx="3240361" cy="584727"/>
          </a:xfrm>
          <a:prstGeom prst="rect">
            <a:avLst/>
          </a:prstGeom>
          <a:noFill/>
        </p:spPr>
        <p:txBody>
          <a:bodyPr wrap="square" lIns="91386" tIns="45696" rIns="91386" bIns="45696" rtlCol="0">
            <a:spAutoFit/>
          </a:bodyPr>
          <a:lstStyle/>
          <a:p>
            <a:pPr algn="ctr" defTabSz="914400" fontAlgn="base">
              <a:spcBef>
                <a:spcPct val="0"/>
              </a:spcBef>
              <a:spcAft>
                <a:spcPct val="0"/>
              </a:spcAft>
            </a:pPr>
            <a:r>
              <a:rPr kumimoji="1" lang="mn-MN" altLang="ko-KR" sz="1600" dirty="0">
                <a:solidFill>
                  <a:srgbClr val="000000"/>
                </a:solidFill>
                <a:latin typeface="Calibri" panose="020F0502020204030204" pitchFamily="34" charset="0"/>
                <a:ea typeface="나눔고딕 ExtraBold" panose="020D0904000000000000" pitchFamily="50" charset="-127"/>
                <a:cs typeface="Calibri" panose="020F0502020204030204" pitchFamily="34" charset="0"/>
              </a:rPr>
              <a:t>Хариултын түвшин </a:t>
            </a:r>
            <a:r>
              <a:rPr kumimoji="1" lang="en-US" altLang="ko-KR" sz="1600" dirty="0">
                <a:solidFill>
                  <a:srgbClr val="000000"/>
                </a:solidFill>
                <a:latin typeface="Calibri" panose="020F0502020204030204" pitchFamily="34" charset="0"/>
                <a:ea typeface="나눔고딕 ExtraBold" panose="020D0904000000000000" pitchFamily="50" charset="-127"/>
                <a:cs typeface="Calibri" panose="020F0502020204030204" pitchFamily="34" charset="0"/>
              </a:rPr>
              <a:t>= 65 </a:t>
            </a:r>
            <a:r>
              <a:rPr kumimoji="1" lang="mn-MN" altLang="ko-KR" sz="1600" dirty="0">
                <a:solidFill>
                  <a:srgbClr val="000000"/>
                </a:solidFill>
                <a:latin typeface="Calibri" panose="020F0502020204030204" pitchFamily="34" charset="0"/>
                <a:ea typeface="나눔고딕 ExtraBold" panose="020D0904000000000000" pitchFamily="50" charset="-127"/>
                <a:cs typeface="Calibri" panose="020F0502020204030204" pitchFamily="34" charset="0"/>
              </a:rPr>
              <a:t>мэргэжилтэн хамрагдсан</a:t>
            </a:r>
            <a:r>
              <a:rPr kumimoji="1" lang="ko-KR" altLang="en-US" sz="1600" dirty="0">
                <a:solidFill>
                  <a:srgbClr val="000000"/>
                </a:solidFill>
                <a:latin typeface="Calibri" panose="020F0502020204030204" pitchFamily="34" charset="0"/>
                <a:ea typeface="나눔고딕 ExtraBold" panose="020D0904000000000000" pitchFamily="50" charset="-127"/>
                <a:cs typeface="Calibri" panose="020F0502020204030204" pitchFamily="34" charset="0"/>
              </a:rPr>
              <a:t> </a:t>
            </a:r>
            <a:r>
              <a:rPr kumimoji="1" lang="en-US" altLang="ko-KR" sz="1600" dirty="0">
                <a:solidFill>
                  <a:srgbClr val="000000"/>
                </a:solidFill>
                <a:latin typeface="Calibri" panose="020F0502020204030204" pitchFamily="34" charset="0"/>
                <a:ea typeface="나눔고딕 ExtraBold" panose="020D0904000000000000" pitchFamily="50" charset="-127"/>
                <a:cs typeface="Calibri" panose="020F0502020204030204" pitchFamily="34" charset="0"/>
              </a:rPr>
              <a:t>(94%)</a:t>
            </a:r>
          </a:p>
        </p:txBody>
      </p:sp>
      <p:grpSp>
        <p:nvGrpSpPr>
          <p:cNvPr id="5" name="그룹 4"/>
          <p:cNvGrpSpPr/>
          <p:nvPr/>
        </p:nvGrpSpPr>
        <p:grpSpPr>
          <a:xfrm>
            <a:off x="392567" y="980728"/>
            <a:ext cx="4539471" cy="369332"/>
            <a:chOff x="392568" y="980728"/>
            <a:chExt cx="5058486" cy="369332"/>
          </a:xfrm>
        </p:grpSpPr>
        <p:grpSp>
          <p:nvGrpSpPr>
            <p:cNvPr id="37" name="Group 5"/>
            <p:cNvGrpSpPr>
              <a:grpSpLocks/>
            </p:cNvGrpSpPr>
            <p:nvPr/>
          </p:nvGrpSpPr>
          <p:grpSpPr bwMode="auto">
            <a:xfrm>
              <a:off x="392568" y="986131"/>
              <a:ext cx="5058486" cy="358526"/>
              <a:chOff x="752" y="1413"/>
              <a:chExt cx="1881" cy="294"/>
            </a:xfrm>
          </p:grpSpPr>
          <p:sp>
            <p:nvSpPr>
              <p:cNvPr id="38" name="AutoShape 6"/>
              <p:cNvSpPr>
                <a:spLocks noChangeArrowheads="1"/>
              </p:cNvSpPr>
              <p:nvPr/>
            </p:nvSpPr>
            <p:spPr bwMode="gray">
              <a:xfrm>
                <a:off x="752" y="1413"/>
                <a:ext cx="1881" cy="294"/>
              </a:xfrm>
              <a:prstGeom prst="roundRect">
                <a:avLst>
                  <a:gd name="adj" fmla="val 50000"/>
                </a:avLst>
              </a:prstGeom>
              <a:gradFill rotWithShape="1">
                <a:gsLst>
                  <a:gs pos="0">
                    <a:srgbClr val="0070C0"/>
                  </a:gs>
                  <a:gs pos="50000">
                    <a:srgbClr val="00B0F0"/>
                  </a:gs>
                  <a:gs pos="100000">
                    <a:srgbClr val="0070C0"/>
                  </a:gs>
                </a:gsLst>
                <a:lin ang="0" scaled="1"/>
              </a:gradFill>
              <a:ln w="12700">
                <a:noFill/>
                <a:round/>
                <a:headEnd/>
                <a:tailEnd/>
              </a:ln>
              <a:effectLst>
                <a:outerShdw dist="53882" dir="2700000" algn="ctr" rotWithShape="0">
                  <a:srgbClr val="292929">
                    <a:alpha val="50000"/>
                  </a:srgbClr>
                </a:outerShdw>
              </a:effectLst>
            </p:spPr>
            <p:txBody>
              <a:bodyPr wrap="none" anchor="ctr"/>
              <a:lstStyle/>
              <a:p>
                <a:pPr defTabSz="837945" latinLnBrk="0">
                  <a:defRPr/>
                </a:pPr>
                <a:endParaRPr lang="ko-KR" altLang="en-US" kern="0" dirty="0">
                  <a:solidFill>
                    <a:sysClr val="windowText" lastClr="000000"/>
                  </a:solidFill>
                  <a:latin typeface="Calibri" panose="020F0502020204030204" pitchFamily="34" charset="0"/>
                  <a:ea typeface="휴먼모음T" pitchFamily="18" charset="-127"/>
                  <a:cs typeface="Calibri" panose="020F0502020204030204" pitchFamily="34" charset="0"/>
                </a:endParaRPr>
              </a:p>
            </p:txBody>
          </p:sp>
          <p:sp>
            <p:nvSpPr>
              <p:cNvPr id="40" name="AutoShape 7"/>
              <p:cNvSpPr>
                <a:spLocks noChangeArrowheads="1"/>
              </p:cNvSpPr>
              <p:nvPr/>
            </p:nvSpPr>
            <p:spPr bwMode="gray">
              <a:xfrm flipH="1">
                <a:off x="2590" y="1457"/>
                <a:ext cx="36" cy="204"/>
              </a:xfrm>
              <a:prstGeom prst="moon">
                <a:avLst>
                  <a:gd name="adj" fmla="val 22032"/>
                </a:avLst>
              </a:prstGeom>
              <a:gradFill rotWithShape="1">
                <a:gsLst>
                  <a:gs pos="0">
                    <a:srgbClr val="FFFFFF">
                      <a:gamma/>
                      <a:shade val="46275"/>
                      <a:invGamma/>
                      <a:alpha val="0"/>
                    </a:srgbClr>
                  </a:gs>
                  <a:gs pos="50000">
                    <a:srgbClr val="FFFFFF">
                      <a:alpha val="84000"/>
                    </a:srgbClr>
                  </a:gs>
                  <a:gs pos="100000">
                    <a:srgbClr val="FFFFFF">
                      <a:gamma/>
                      <a:shade val="46275"/>
                      <a:invGamma/>
                      <a:alpha val="0"/>
                    </a:srgbClr>
                  </a:gs>
                </a:gsLst>
                <a:lin ang="5400000" scaled="1"/>
              </a:gradFill>
              <a:ln w="9525">
                <a:noFill/>
                <a:miter lim="800000"/>
                <a:headEnd/>
                <a:tailEnd/>
              </a:ln>
              <a:effectLst/>
            </p:spPr>
            <p:txBody>
              <a:bodyPr wrap="none" anchor="ctr"/>
              <a:lstStyle/>
              <a:p>
                <a:pPr defTabSz="837945" latinLnBrk="0">
                  <a:defRPr/>
                </a:pPr>
                <a:endParaRPr lang="ko-KR" altLang="en-US" kern="0" dirty="0">
                  <a:solidFill>
                    <a:sysClr val="windowText" lastClr="000000"/>
                  </a:solidFill>
                  <a:latin typeface="Calibri" panose="020F0502020204030204" pitchFamily="34" charset="0"/>
                  <a:ea typeface="휴먼모음T" pitchFamily="18" charset="-127"/>
                  <a:cs typeface="Calibri" panose="020F0502020204030204" pitchFamily="34" charset="0"/>
                </a:endParaRPr>
              </a:p>
            </p:txBody>
          </p:sp>
          <p:sp>
            <p:nvSpPr>
              <p:cNvPr id="46" name="AutoShape 8"/>
              <p:cNvSpPr>
                <a:spLocks noChangeArrowheads="1"/>
              </p:cNvSpPr>
              <p:nvPr/>
            </p:nvSpPr>
            <p:spPr bwMode="gray">
              <a:xfrm>
                <a:off x="762" y="1457"/>
                <a:ext cx="36" cy="204"/>
              </a:xfrm>
              <a:prstGeom prst="moon">
                <a:avLst>
                  <a:gd name="adj" fmla="val 22032"/>
                </a:avLst>
              </a:prstGeom>
              <a:gradFill rotWithShape="1">
                <a:gsLst>
                  <a:gs pos="0">
                    <a:srgbClr val="FFFFFF">
                      <a:gamma/>
                      <a:shade val="46275"/>
                      <a:invGamma/>
                      <a:alpha val="0"/>
                    </a:srgbClr>
                  </a:gs>
                  <a:gs pos="50000">
                    <a:srgbClr val="FFFFFF">
                      <a:alpha val="84000"/>
                    </a:srgbClr>
                  </a:gs>
                  <a:gs pos="100000">
                    <a:srgbClr val="FFFFFF">
                      <a:gamma/>
                      <a:shade val="46275"/>
                      <a:invGamma/>
                      <a:alpha val="0"/>
                    </a:srgbClr>
                  </a:gs>
                </a:gsLst>
                <a:lin ang="5400000" scaled="1"/>
              </a:gradFill>
              <a:ln w="9525">
                <a:noFill/>
                <a:miter lim="800000"/>
                <a:headEnd/>
                <a:tailEnd/>
              </a:ln>
              <a:effectLst/>
            </p:spPr>
            <p:txBody>
              <a:bodyPr wrap="none" anchor="ctr"/>
              <a:lstStyle/>
              <a:p>
                <a:pPr defTabSz="837945" latinLnBrk="0">
                  <a:defRPr/>
                </a:pPr>
                <a:endParaRPr lang="ko-KR" altLang="en-US" kern="0" dirty="0">
                  <a:solidFill>
                    <a:sysClr val="windowText" lastClr="000000"/>
                  </a:solidFill>
                  <a:latin typeface="Calibri" panose="020F0502020204030204" pitchFamily="34" charset="0"/>
                  <a:ea typeface="휴먼모음T" pitchFamily="18" charset="-127"/>
                  <a:cs typeface="Calibri" panose="020F0502020204030204" pitchFamily="34" charset="0"/>
                </a:endParaRPr>
              </a:p>
            </p:txBody>
          </p:sp>
        </p:grpSp>
        <p:sp>
          <p:nvSpPr>
            <p:cNvPr id="47" name="Text Box 18"/>
            <p:cNvSpPr txBox="1">
              <a:spLocks noChangeArrowheads="1"/>
            </p:cNvSpPr>
            <p:nvPr/>
          </p:nvSpPr>
          <p:spPr bwMode="white">
            <a:xfrm>
              <a:off x="580872" y="980728"/>
              <a:ext cx="4783216" cy="369332"/>
            </a:xfrm>
            <a:prstGeom prst="rect">
              <a:avLst/>
            </a:prstGeom>
            <a:noFill/>
            <a:ln w="9525" algn="ctr">
              <a:noFill/>
              <a:miter lim="800000"/>
              <a:headEnd/>
              <a:tailEnd/>
            </a:ln>
          </p:spPr>
          <p:txBody>
            <a:bodyPr wrap="square" anchor="ctr">
              <a:spAutoFit/>
            </a:bodyPr>
            <a:lstStyle/>
            <a:p>
              <a:pPr algn="ctr" fontAlgn="base">
                <a:spcBef>
                  <a:spcPct val="50000"/>
                </a:spcBef>
                <a:spcAft>
                  <a:spcPct val="0"/>
                </a:spcAft>
                <a:defRPr/>
              </a:pPr>
              <a:r>
                <a:rPr lang="mn-MN" altLang="ko-KR" b="1" dirty="0">
                  <a:solidFill>
                    <a:srgbClr val="F8F8F8"/>
                  </a:solidFill>
                  <a:effectLst>
                    <a:outerShdw blurRad="38100" dist="38100" dir="2700000" algn="tl">
                      <a:srgbClr val="000000">
                        <a:alpha val="43137"/>
                      </a:srgbClr>
                    </a:outerShdw>
                  </a:effectLst>
                  <a:latin typeface="Calibri" panose="020F0502020204030204" pitchFamily="34" charset="0"/>
                  <a:ea typeface="나눔고딕 ExtraBold" panose="020D0904000000000000" pitchFamily="50" charset="-127"/>
                  <a:cs typeface="Calibri" panose="020F0502020204030204" pitchFamily="34" charset="0"/>
                </a:rPr>
                <a:t>Судалгааны төлөвлөгөө, үр дүн</a:t>
              </a:r>
              <a:endParaRPr lang="ko-KR" altLang="en-US" b="1" dirty="0">
                <a:solidFill>
                  <a:srgbClr val="F8F8F8"/>
                </a:solidFill>
                <a:effectLst>
                  <a:outerShdw blurRad="38100" dist="38100" dir="2700000" algn="tl">
                    <a:srgbClr val="000000">
                      <a:alpha val="43137"/>
                    </a:srgbClr>
                  </a:outerShdw>
                </a:effectLst>
                <a:latin typeface="Calibri" panose="020F0502020204030204" pitchFamily="34" charset="0"/>
                <a:ea typeface="나눔고딕 ExtraBold" panose="020D0904000000000000" pitchFamily="50" charset="-127"/>
                <a:cs typeface="Calibri" panose="020F0502020204030204" pitchFamily="34" charset="0"/>
              </a:endParaRPr>
            </a:p>
          </p:txBody>
        </p:sp>
      </p:grpSp>
      <p:sp>
        <p:nvSpPr>
          <p:cNvPr id="39" name="슬라이드 번호 개체 틀 2"/>
          <p:cNvSpPr txBox="1">
            <a:spLocks/>
          </p:cNvSpPr>
          <p:nvPr/>
        </p:nvSpPr>
        <p:spPr>
          <a:xfrm>
            <a:off x="8748464" y="6597352"/>
            <a:ext cx="360040" cy="241086"/>
          </a:xfrm>
          <a:prstGeom prst="rect">
            <a:avLst/>
          </a:prstGeom>
        </p:spPr>
        <p:txBody>
          <a:bodyPr/>
          <a:lstStyle>
            <a:defPPr>
              <a:defRPr lang="ko-KR"/>
            </a:defPPr>
            <a:lvl1pPr marL="0" algn="l" defTabSz="914400" rtl="0" eaLnBrk="1" latinLnBrk="1" hangingPunct="1">
              <a:defRPr sz="1800" kern="1200">
                <a:solidFill>
                  <a:schemeClr val="tx1"/>
                </a:solidFill>
                <a:latin typeface="+mn-lt"/>
                <a:ea typeface="+mn-ea"/>
                <a:cs typeface="+mn-cs"/>
              </a:defRPr>
            </a:lvl1pPr>
            <a:lvl2pPr marL="457200" algn="l" defTabSz="914400" rtl="0" eaLnBrk="1" latinLnBrk="1" hangingPunct="1">
              <a:defRPr sz="1800" kern="1200">
                <a:solidFill>
                  <a:schemeClr val="tx1"/>
                </a:solidFill>
                <a:latin typeface="+mn-lt"/>
                <a:ea typeface="+mn-ea"/>
                <a:cs typeface="+mn-cs"/>
              </a:defRPr>
            </a:lvl2pPr>
            <a:lvl3pPr marL="914400" algn="l" defTabSz="914400" rtl="0" eaLnBrk="1" latinLnBrk="1" hangingPunct="1">
              <a:defRPr sz="1800" kern="1200">
                <a:solidFill>
                  <a:schemeClr val="tx1"/>
                </a:solidFill>
                <a:latin typeface="+mn-lt"/>
                <a:ea typeface="+mn-ea"/>
                <a:cs typeface="+mn-cs"/>
              </a:defRPr>
            </a:lvl3pPr>
            <a:lvl4pPr marL="1371600" algn="l" defTabSz="914400" rtl="0" eaLnBrk="1" latinLnBrk="1" hangingPunct="1">
              <a:defRPr sz="1800" kern="1200">
                <a:solidFill>
                  <a:schemeClr val="tx1"/>
                </a:solidFill>
                <a:latin typeface="+mn-lt"/>
                <a:ea typeface="+mn-ea"/>
                <a:cs typeface="+mn-cs"/>
              </a:defRPr>
            </a:lvl4pPr>
            <a:lvl5pPr marL="1828800" algn="l" defTabSz="914400" rtl="0" eaLnBrk="1" latinLnBrk="1" hangingPunct="1">
              <a:defRPr sz="1800" kern="1200">
                <a:solidFill>
                  <a:schemeClr val="tx1"/>
                </a:solidFill>
                <a:latin typeface="+mn-lt"/>
                <a:ea typeface="+mn-ea"/>
                <a:cs typeface="+mn-cs"/>
              </a:defRPr>
            </a:lvl5pPr>
            <a:lvl6pPr marL="2286000" algn="l" defTabSz="914400" rtl="0" eaLnBrk="1" latinLnBrk="1" hangingPunct="1">
              <a:defRPr sz="1800" kern="1200">
                <a:solidFill>
                  <a:schemeClr val="tx1"/>
                </a:solidFill>
                <a:latin typeface="+mn-lt"/>
                <a:ea typeface="+mn-ea"/>
                <a:cs typeface="+mn-cs"/>
              </a:defRPr>
            </a:lvl6pPr>
            <a:lvl7pPr marL="2743200" algn="l" defTabSz="914400" rtl="0" eaLnBrk="1" latinLnBrk="1" hangingPunct="1">
              <a:defRPr sz="1800" kern="1200">
                <a:solidFill>
                  <a:schemeClr val="tx1"/>
                </a:solidFill>
                <a:latin typeface="+mn-lt"/>
                <a:ea typeface="+mn-ea"/>
                <a:cs typeface="+mn-cs"/>
              </a:defRPr>
            </a:lvl7pPr>
            <a:lvl8pPr marL="3200400" algn="l" defTabSz="914400" rtl="0" eaLnBrk="1" latinLnBrk="1" hangingPunct="1">
              <a:defRPr sz="1800" kern="1200">
                <a:solidFill>
                  <a:schemeClr val="tx1"/>
                </a:solidFill>
                <a:latin typeface="+mn-lt"/>
                <a:ea typeface="+mn-ea"/>
                <a:cs typeface="+mn-cs"/>
              </a:defRPr>
            </a:lvl8pPr>
            <a:lvl9pPr marL="3657600" algn="l" defTabSz="914400" rtl="0" eaLnBrk="1" latinLnBrk="1" hangingPunct="1">
              <a:defRPr sz="1800" kern="1200">
                <a:solidFill>
                  <a:schemeClr val="tx1"/>
                </a:solidFill>
                <a:latin typeface="+mn-lt"/>
                <a:ea typeface="+mn-ea"/>
                <a:cs typeface="+mn-cs"/>
              </a:defRPr>
            </a:lvl9pPr>
          </a:lstStyle>
          <a:p>
            <a:pPr algn="r"/>
            <a:r>
              <a:rPr lang="de-DE" sz="1000" dirty="0">
                <a:latin typeface="Calibri" panose="020F0502020204030204" pitchFamily="34" charset="0"/>
                <a:ea typeface="나눔고딕 ExtraBold" panose="020D0904000000000000" pitchFamily="50" charset="-127"/>
                <a:cs typeface="Calibri" panose="020F0502020204030204" pitchFamily="34" charset="0"/>
              </a:rPr>
              <a:t>12</a:t>
            </a:r>
          </a:p>
        </p:txBody>
      </p:sp>
    </p:spTree>
    <p:extLst>
      <p:ext uri="{BB962C8B-B14F-4D97-AF65-F5344CB8AC3E}">
        <p14:creationId xmlns:p14="http://schemas.microsoft.com/office/powerpoint/2010/main" val="3751044014"/>
      </p:ext>
    </p:extLst>
  </p:cSld>
  <p:clrMapOvr>
    <a:masterClrMapping/>
  </p:clrMapOvr>
  <p:transition>
    <p:fade/>
  </p:transition>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직사각형 5"/>
          <p:cNvSpPr/>
          <p:nvPr/>
        </p:nvSpPr>
        <p:spPr>
          <a:xfrm>
            <a:off x="59349" y="2701806"/>
            <a:ext cx="9071992" cy="414337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062" tIns="45530" rIns="91062" bIns="45530" anchor="ctr"/>
          <a:lstStyle/>
          <a:p>
            <a:pPr algn="ctr">
              <a:defRPr/>
            </a:pPr>
            <a:endParaRPr lang="ko-KR" altLang="en-US" b="1">
              <a:solidFill>
                <a:prstClr val="white"/>
              </a:solidFill>
              <a:latin typeface="Calibri" panose="020F0502020204030204" pitchFamily="34" charset="0"/>
              <a:cs typeface="Calibri" panose="020F0502020204030204" pitchFamily="34" charset="0"/>
            </a:endParaRPr>
          </a:p>
        </p:txBody>
      </p:sp>
      <p:sp>
        <p:nvSpPr>
          <p:cNvPr id="81" name="TextBox 80"/>
          <p:cNvSpPr txBox="1"/>
          <p:nvPr/>
        </p:nvSpPr>
        <p:spPr>
          <a:xfrm>
            <a:off x="143508" y="44624"/>
            <a:ext cx="8856984" cy="954107"/>
          </a:xfrm>
          <a:prstGeom prst="rect">
            <a:avLst/>
          </a:prstGeom>
          <a:noFill/>
        </p:spPr>
        <p:txBody>
          <a:bodyPr wrap="square" rtlCol="0">
            <a:spAutoFit/>
          </a:bodyPr>
          <a:lstStyle/>
          <a:p>
            <a:pPr algn="ctr" defTabSz="913860">
              <a:buSzPct val="130000"/>
            </a:pPr>
            <a:r>
              <a:rPr lang="mn-MN" altLang="ko-KR" sz="2800" dirty="0">
                <a:ln w="9000" cmpd="sng">
                  <a:noFill/>
                  <a:prstDash val="solid"/>
                </a:ln>
                <a:solidFill>
                  <a:prstClr val="white"/>
                </a:solidFill>
                <a:effectLst>
                  <a:reflection blurRad="12700" stA="28000" endPos="45000" dist="1000" dir="5400000" sy="-100000" algn="bl" rotWithShape="0"/>
                </a:effectLst>
                <a:latin typeface="Calibri" panose="020F0502020204030204" pitchFamily="34" charset="0"/>
                <a:ea typeface="나눔고딕 ExtraBold" panose="020D0904000000000000" pitchFamily="50" charset="-127"/>
                <a:cs typeface="Calibri" panose="020F0502020204030204" pitchFamily="34" charset="0"/>
              </a:rPr>
              <a:t>Хэрэгцээ, шаардлагыг тодорхойлох судалгаа</a:t>
            </a:r>
            <a:endParaRPr lang="ko-KR" altLang="en-US" sz="2800" dirty="0">
              <a:ln w="9000" cmpd="sng">
                <a:noFill/>
                <a:prstDash val="solid"/>
              </a:ln>
              <a:solidFill>
                <a:srgbClr val="FF0000"/>
              </a:solidFill>
              <a:effectLst>
                <a:reflection blurRad="12700" stA="28000" endPos="45000" dist="1000" dir="5400000" sy="-100000" algn="bl" rotWithShape="0"/>
              </a:effectLst>
              <a:latin typeface="Calibri" panose="020F0502020204030204" pitchFamily="34" charset="0"/>
              <a:ea typeface="나눔고딕 ExtraBold" panose="020D0904000000000000" pitchFamily="50" charset="-127"/>
              <a:cs typeface="Calibri" panose="020F0502020204030204" pitchFamily="34" charset="0"/>
            </a:endParaRPr>
          </a:p>
          <a:p>
            <a:pPr algn="ctr" defTabSz="913860">
              <a:buSzPct val="130000"/>
            </a:pPr>
            <a:endParaRPr lang="ko-KR" altLang="en-US" sz="2800" b="0" dirty="0">
              <a:ln w="9000" cmpd="sng">
                <a:noFill/>
                <a:prstDash val="solid"/>
              </a:ln>
              <a:solidFill>
                <a:srgbClr val="FF0000"/>
              </a:solidFill>
              <a:effectLst>
                <a:reflection blurRad="12700" stA="28000" endPos="45000" dist="1000" dir="5400000" sy="-100000" algn="bl" rotWithShape="0"/>
              </a:effectLst>
              <a:latin typeface="Calibri" panose="020F0502020204030204" pitchFamily="34" charset="0"/>
              <a:ea typeface="나눔고딕 ExtraBold" panose="020D0904000000000000" pitchFamily="50" charset="-127"/>
              <a:cs typeface="Calibri" panose="020F0502020204030204" pitchFamily="34" charset="0"/>
            </a:endParaRPr>
          </a:p>
        </p:txBody>
      </p:sp>
      <p:sp>
        <p:nvSpPr>
          <p:cNvPr id="120" name="텍스트"/>
          <p:cNvSpPr txBox="1"/>
          <p:nvPr/>
        </p:nvSpPr>
        <p:spPr>
          <a:xfrm>
            <a:off x="513673" y="1537047"/>
            <a:ext cx="1877083" cy="307777"/>
          </a:xfrm>
          <a:prstGeom prst="rect">
            <a:avLst/>
          </a:prstGeom>
          <a:noFill/>
        </p:spPr>
        <p:txBody>
          <a:bodyPr wrap="square" lIns="0" tIns="0" rIns="0" bIns="0" rtlCol="0" anchor="ctr">
            <a:spAutoFit/>
          </a:bodyPr>
          <a:lstStyle>
            <a:defPPr>
              <a:defRPr lang="ko-KR"/>
            </a:defPPr>
            <a:lvl1pPr lvl="0" indent="-266700" algn="ctr" defTabSz="914400">
              <a:spcBef>
                <a:spcPct val="0"/>
              </a:spcBef>
              <a:spcAft>
                <a:spcPts val="100"/>
              </a:spcAft>
              <a:buSzPct val="120000"/>
              <a:tabLst>
                <a:tab pos="177800" algn="l"/>
                <a:tab pos="803275" algn="l"/>
              </a:tabLst>
              <a:defRPr sz="1800" b="1" kern="1000" spc="-50">
                <a:ln>
                  <a:noFill/>
                  <a:prstDash val="solid"/>
                </a:ln>
                <a:gradFill rotWithShape="1">
                  <a:gsLst>
                    <a:gs pos="50000">
                      <a:schemeClr val="bg1"/>
                    </a:gs>
                    <a:gs pos="100000">
                      <a:schemeClr val="bg1"/>
                    </a:gs>
                  </a:gsLst>
                  <a:lin ang="5400000"/>
                </a:gradFill>
                <a:latin typeface="Rix정고딕 M" pitchFamily="18" charset="-127"/>
                <a:ea typeface="Rix정고딕 M" pitchFamily="18" charset="-127"/>
                <a:cs typeface="Arial" pitchFamily="34" charset="0"/>
              </a:defRPr>
            </a:lvl1pPr>
          </a:lstStyle>
          <a:p>
            <a:pPr>
              <a:defRPr/>
            </a:pPr>
            <a:r>
              <a:rPr lang="mn-MN" altLang="ko-KR" sz="2000" dirty="0">
                <a:gradFill rotWithShape="1">
                  <a:gsLst>
                    <a:gs pos="0">
                      <a:srgbClr val="FFE400"/>
                    </a:gs>
                    <a:gs pos="100000">
                      <a:srgbClr val="FA8006"/>
                    </a:gs>
                  </a:gsLst>
                  <a:lin ang="5400000"/>
                </a:gradFill>
                <a:effectLst>
                  <a:glow rad="88900">
                    <a:prstClr val="black">
                      <a:alpha val="60000"/>
                    </a:prstClr>
                  </a:glow>
                  <a:outerShdw blurRad="50800" dist="38100" dir="5040000" algn="tl">
                    <a:prstClr val="black">
                      <a:alpha val="70000"/>
                    </a:prstClr>
                  </a:outerShdw>
                </a:effectLst>
                <a:latin typeface="Calibri" panose="020F0502020204030204" pitchFamily="34" charset="0"/>
                <a:ea typeface="Arial Unicode MS" panose="020B0604020202020204" pitchFamily="50" charset="-127"/>
                <a:cs typeface="Calibri" panose="020F0502020204030204" pitchFamily="34" charset="0"/>
              </a:rPr>
              <a:t>Улаанбаатар хот</a:t>
            </a:r>
            <a:r>
              <a:rPr lang="en-US" altLang="ko-KR" sz="2000" dirty="0">
                <a:gradFill rotWithShape="1">
                  <a:gsLst>
                    <a:gs pos="0">
                      <a:srgbClr val="FFE400"/>
                    </a:gs>
                    <a:gs pos="100000">
                      <a:srgbClr val="FA8006"/>
                    </a:gs>
                  </a:gsLst>
                  <a:lin ang="5400000"/>
                </a:gradFill>
                <a:effectLst>
                  <a:glow rad="88900">
                    <a:prstClr val="black">
                      <a:alpha val="60000"/>
                    </a:prstClr>
                  </a:glow>
                  <a:outerShdw blurRad="50800" dist="38100" dir="5040000" algn="tl">
                    <a:prstClr val="black">
                      <a:alpha val="70000"/>
                    </a:prstClr>
                  </a:outerShdw>
                </a:effectLst>
                <a:latin typeface="Calibri" panose="020F0502020204030204" pitchFamily="34" charset="0"/>
                <a:ea typeface="Arial Unicode MS" panose="020B0604020202020204" pitchFamily="50" charset="-127"/>
                <a:cs typeface="Calibri" panose="020F0502020204030204" pitchFamily="34" charset="0"/>
              </a:rPr>
              <a:t> </a:t>
            </a:r>
          </a:p>
        </p:txBody>
      </p:sp>
      <p:sp>
        <p:nvSpPr>
          <p:cNvPr id="121" name="텍스트"/>
          <p:cNvSpPr txBox="1"/>
          <p:nvPr/>
        </p:nvSpPr>
        <p:spPr>
          <a:xfrm>
            <a:off x="5029252" y="1556792"/>
            <a:ext cx="1230112" cy="307777"/>
          </a:xfrm>
          <a:prstGeom prst="rect">
            <a:avLst/>
          </a:prstGeom>
          <a:noFill/>
        </p:spPr>
        <p:txBody>
          <a:bodyPr wrap="square" lIns="0" tIns="0" rIns="0" bIns="0" rtlCol="0" anchor="ctr">
            <a:spAutoFit/>
          </a:bodyPr>
          <a:lstStyle>
            <a:defPPr>
              <a:defRPr lang="ko-KR"/>
            </a:defPPr>
            <a:lvl1pPr lvl="0" indent="-266700" algn="ctr" defTabSz="914400">
              <a:spcBef>
                <a:spcPct val="0"/>
              </a:spcBef>
              <a:spcAft>
                <a:spcPts val="100"/>
              </a:spcAft>
              <a:buSzPct val="120000"/>
              <a:tabLst>
                <a:tab pos="177800" algn="l"/>
                <a:tab pos="803275" algn="l"/>
              </a:tabLst>
              <a:defRPr sz="1800" b="1" kern="1000" spc="-50">
                <a:ln>
                  <a:noFill/>
                  <a:prstDash val="solid"/>
                </a:ln>
                <a:gradFill rotWithShape="1">
                  <a:gsLst>
                    <a:gs pos="50000">
                      <a:schemeClr val="bg1"/>
                    </a:gs>
                    <a:gs pos="100000">
                      <a:schemeClr val="bg1"/>
                    </a:gs>
                  </a:gsLst>
                  <a:lin ang="5400000"/>
                </a:gradFill>
                <a:latin typeface="Rix정고딕 M" pitchFamily="18" charset="-127"/>
                <a:ea typeface="Rix정고딕 M" pitchFamily="18" charset="-127"/>
                <a:cs typeface="Arial" pitchFamily="34" charset="0"/>
              </a:defRPr>
            </a:lvl1pPr>
          </a:lstStyle>
          <a:p>
            <a:pPr>
              <a:defRPr/>
            </a:pPr>
            <a:r>
              <a:rPr lang="mn-MN" altLang="ko-KR" sz="2000" dirty="0">
                <a:gradFill rotWithShape="1">
                  <a:gsLst>
                    <a:gs pos="0">
                      <a:srgbClr val="FFE400"/>
                    </a:gs>
                    <a:gs pos="100000">
                      <a:srgbClr val="FA8006"/>
                    </a:gs>
                  </a:gsLst>
                  <a:lin ang="5400000"/>
                </a:gradFill>
                <a:effectLst>
                  <a:glow rad="88900">
                    <a:prstClr val="black">
                      <a:alpha val="60000"/>
                    </a:prstClr>
                  </a:glow>
                  <a:outerShdw blurRad="50800" dist="38100" dir="5040000" algn="tl">
                    <a:prstClr val="black">
                      <a:alpha val="70000"/>
                    </a:prstClr>
                  </a:outerShdw>
                </a:effectLst>
                <a:latin typeface="Calibri" panose="020F0502020204030204" pitchFamily="34" charset="0"/>
                <a:ea typeface="Arial Unicode MS" panose="020B0604020202020204" pitchFamily="50" charset="-127"/>
                <a:cs typeface="Calibri" panose="020F0502020204030204" pitchFamily="34" charset="0"/>
              </a:rPr>
              <a:t>Орон нутаг</a:t>
            </a:r>
            <a:endParaRPr lang="en-US" altLang="ko-KR" sz="2000" dirty="0">
              <a:gradFill rotWithShape="1">
                <a:gsLst>
                  <a:gs pos="0">
                    <a:srgbClr val="FFE400"/>
                  </a:gs>
                  <a:gs pos="100000">
                    <a:srgbClr val="FA8006"/>
                  </a:gs>
                </a:gsLst>
                <a:lin ang="5400000"/>
              </a:gradFill>
              <a:effectLst>
                <a:glow rad="88900">
                  <a:prstClr val="black">
                    <a:alpha val="60000"/>
                  </a:prstClr>
                </a:glow>
                <a:outerShdw blurRad="50800" dist="38100" dir="5040000" algn="tl">
                  <a:prstClr val="black">
                    <a:alpha val="70000"/>
                  </a:prstClr>
                </a:outerShdw>
              </a:effectLst>
              <a:latin typeface="Calibri" panose="020F0502020204030204" pitchFamily="34" charset="0"/>
              <a:ea typeface="Arial Unicode MS" panose="020B0604020202020204" pitchFamily="50" charset="-127"/>
              <a:cs typeface="Calibri" panose="020F0502020204030204" pitchFamily="34" charset="0"/>
            </a:endParaRPr>
          </a:p>
        </p:txBody>
      </p:sp>
      <p:grpSp>
        <p:nvGrpSpPr>
          <p:cNvPr id="2" name="그룹 1"/>
          <p:cNvGrpSpPr/>
          <p:nvPr/>
        </p:nvGrpSpPr>
        <p:grpSpPr>
          <a:xfrm>
            <a:off x="392568" y="980728"/>
            <a:ext cx="4539471" cy="369332"/>
            <a:chOff x="392568" y="980728"/>
            <a:chExt cx="5058486" cy="369332"/>
          </a:xfrm>
        </p:grpSpPr>
        <p:grpSp>
          <p:nvGrpSpPr>
            <p:cNvPr id="84" name="Group 5"/>
            <p:cNvGrpSpPr>
              <a:grpSpLocks/>
            </p:cNvGrpSpPr>
            <p:nvPr/>
          </p:nvGrpSpPr>
          <p:grpSpPr bwMode="auto">
            <a:xfrm>
              <a:off x="392568" y="986131"/>
              <a:ext cx="5058486" cy="358526"/>
              <a:chOff x="752" y="1413"/>
              <a:chExt cx="1881" cy="294"/>
            </a:xfrm>
          </p:grpSpPr>
          <p:sp>
            <p:nvSpPr>
              <p:cNvPr id="85" name="AutoShape 6"/>
              <p:cNvSpPr>
                <a:spLocks noChangeArrowheads="1"/>
              </p:cNvSpPr>
              <p:nvPr/>
            </p:nvSpPr>
            <p:spPr bwMode="gray">
              <a:xfrm>
                <a:off x="752" y="1413"/>
                <a:ext cx="1881" cy="294"/>
              </a:xfrm>
              <a:prstGeom prst="roundRect">
                <a:avLst>
                  <a:gd name="adj" fmla="val 50000"/>
                </a:avLst>
              </a:prstGeom>
              <a:gradFill rotWithShape="1">
                <a:gsLst>
                  <a:gs pos="0">
                    <a:srgbClr val="0070C0"/>
                  </a:gs>
                  <a:gs pos="50000">
                    <a:srgbClr val="00B0F0"/>
                  </a:gs>
                  <a:gs pos="100000">
                    <a:srgbClr val="0070C0"/>
                  </a:gs>
                </a:gsLst>
                <a:lin ang="0" scaled="1"/>
              </a:gradFill>
              <a:ln w="12700">
                <a:noFill/>
                <a:round/>
                <a:headEnd/>
                <a:tailEnd/>
              </a:ln>
              <a:effectLst>
                <a:outerShdw dist="53882" dir="2700000" algn="ctr" rotWithShape="0">
                  <a:srgbClr val="292929">
                    <a:alpha val="50000"/>
                  </a:srgbClr>
                </a:outerShdw>
              </a:effectLst>
            </p:spPr>
            <p:txBody>
              <a:bodyPr wrap="none" anchor="ctr"/>
              <a:lstStyle/>
              <a:p>
                <a:pPr defTabSz="837945" latinLnBrk="0">
                  <a:defRPr/>
                </a:pPr>
                <a:endParaRPr lang="ko-KR" altLang="en-US" kern="0" dirty="0">
                  <a:solidFill>
                    <a:sysClr val="windowText" lastClr="000000"/>
                  </a:solidFill>
                  <a:latin typeface="Calibri" panose="020F0502020204030204" pitchFamily="34" charset="0"/>
                  <a:ea typeface="휴먼모음T" pitchFamily="18" charset="-127"/>
                  <a:cs typeface="Calibri" panose="020F0502020204030204" pitchFamily="34" charset="0"/>
                </a:endParaRPr>
              </a:p>
            </p:txBody>
          </p:sp>
          <p:sp>
            <p:nvSpPr>
              <p:cNvPr id="86" name="AutoShape 7"/>
              <p:cNvSpPr>
                <a:spLocks noChangeArrowheads="1"/>
              </p:cNvSpPr>
              <p:nvPr/>
            </p:nvSpPr>
            <p:spPr bwMode="gray">
              <a:xfrm flipH="1">
                <a:off x="2590" y="1457"/>
                <a:ext cx="36" cy="204"/>
              </a:xfrm>
              <a:prstGeom prst="moon">
                <a:avLst>
                  <a:gd name="adj" fmla="val 22032"/>
                </a:avLst>
              </a:prstGeom>
              <a:gradFill rotWithShape="1">
                <a:gsLst>
                  <a:gs pos="0">
                    <a:srgbClr val="FFFFFF">
                      <a:gamma/>
                      <a:shade val="46275"/>
                      <a:invGamma/>
                      <a:alpha val="0"/>
                    </a:srgbClr>
                  </a:gs>
                  <a:gs pos="50000">
                    <a:srgbClr val="FFFFFF">
                      <a:alpha val="84000"/>
                    </a:srgbClr>
                  </a:gs>
                  <a:gs pos="100000">
                    <a:srgbClr val="FFFFFF">
                      <a:gamma/>
                      <a:shade val="46275"/>
                      <a:invGamma/>
                      <a:alpha val="0"/>
                    </a:srgbClr>
                  </a:gs>
                </a:gsLst>
                <a:lin ang="5400000" scaled="1"/>
              </a:gradFill>
              <a:ln w="9525">
                <a:noFill/>
                <a:miter lim="800000"/>
                <a:headEnd/>
                <a:tailEnd/>
              </a:ln>
              <a:effectLst/>
            </p:spPr>
            <p:txBody>
              <a:bodyPr wrap="none" anchor="ctr"/>
              <a:lstStyle/>
              <a:p>
                <a:pPr defTabSz="837945" latinLnBrk="0">
                  <a:defRPr/>
                </a:pPr>
                <a:endParaRPr lang="ko-KR" altLang="en-US" kern="0" dirty="0">
                  <a:solidFill>
                    <a:sysClr val="windowText" lastClr="000000"/>
                  </a:solidFill>
                  <a:latin typeface="Calibri" panose="020F0502020204030204" pitchFamily="34" charset="0"/>
                  <a:ea typeface="휴먼모음T" pitchFamily="18" charset="-127"/>
                  <a:cs typeface="Calibri" panose="020F0502020204030204" pitchFamily="34" charset="0"/>
                </a:endParaRPr>
              </a:p>
            </p:txBody>
          </p:sp>
          <p:sp>
            <p:nvSpPr>
              <p:cNvPr id="88" name="AutoShape 8"/>
              <p:cNvSpPr>
                <a:spLocks noChangeArrowheads="1"/>
              </p:cNvSpPr>
              <p:nvPr/>
            </p:nvSpPr>
            <p:spPr bwMode="gray">
              <a:xfrm>
                <a:off x="762" y="1457"/>
                <a:ext cx="36" cy="204"/>
              </a:xfrm>
              <a:prstGeom prst="moon">
                <a:avLst>
                  <a:gd name="adj" fmla="val 22032"/>
                </a:avLst>
              </a:prstGeom>
              <a:gradFill rotWithShape="1">
                <a:gsLst>
                  <a:gs pos="0">
                    <a:srgbClr val="FFFFFF">
                      <a:gamma/>
                      <a:shade val="46275"/>
                      <a:invGamma/>
                      <a:alpha val="0"/>
                    </a:srgbClr>
                  </a:gs>
                  <a:gs pos="50000">
                    <a:srgbClr val="FFFFFF">
                      <a:alpha val="84000"/>
                    </a:srgbClr>
                  </a:gs>
                  <a:gs pos="100000">
                    <a:srgbClr val="FFFFFF">
                      <a:gamma/>
                      <a:shade val="46275"/>
                      <a:invGamma/>
                      <a:alpha val="0"/>
                    </a:srgbClr>
                  </a:gs>
                </a:gsLst>
                <a:lin ang="5400000" scaled="1"/>
              </a:gradFill>
              <a:ln w="9525">
                <a:noFill/>
                <a:miter lim="800000"/>
                <a:headEnd/>
                <a:tailEnd/>
              </a:ln>
              <a:effectLst/>
            </p:spPr>
            <p:txBody>
              <a:bodyPr wrap="none" anchor="ctr"/>
              <a:lstStyle/>
              <a:p>
                <a:pPr defTabSz="837945" latinLnBrk="0">
                  <a:defRPr/>
                </a:pPr>
                <a:endParaRPr lang="ko-KR" altLang="en-US" kern="0" dirty="0">
                  <a:solidFill>
                    <a:sysClr val="windowText" lastClr="000000"/>
                  </a:solidFill>
                  <a:latin typeface="Calibri" panose="020F0502020204030204" pitchFamily="34" charset="0"/>
                  <a:ea typeface="휴먼모음T" pitchFamily="18" charset="-127"/>
                  <a:cs typeface="Calibri" panose="020F0502020204030204" pitchFamily="34" charset="0"/>
                </a:endParaRPr>
              </a:p>
            </p:txBody>
          </p:sp>
        </p:grpSp>
        <p:sp>
          <p:nvSpPr>
            <p:cNvPr id="89" name="Text Box 18"/>
            <p:cNvSpPr txBox="1">
              <a:spLocks noChangeArrowheads="1"/>
            </p:cNvSpPr>
            <p:nvPr/>
          </p:nvSpPr>
          <p:spPr bwMode="white">
            <a:xfrm>
              <a:off x="580872" y="980728"/>
              <a:ext cx="4783216" cy="369332"/>
            </a:xfrm>
            <a:prstGeom prst="rect">
              <a:avLst/>
            </a:prstGeom>
            <a:noFill/>
            <a:ln w="9525" algn="ctr">
              <a:noFill/>
              <a:miter lim="800000"/>
              <a:headEnd/>
              <a:tailEnd/>
            </a:ln>
          </p:spPr>
          <p:txBody>
            <a:bodyPr wrap="square" anchor="ctr">
              <a:spAutoFit/>
            </a:bodyPr>
            <a:lstStyle/>
            <a:p>
              <a:pPr algn="ctr" fontAlgn="base">
                <a:spcBef>
                  <a:spcPct val="50000"/>
                </a:spcBef>
                <a:spcAft>
                  <a:spcPct val="0"/>
                </a:spcAft>
                <a:defRPr/>
              </a:pPr>
              <a:r>
                <a:rPr lang="mn-MN" altLang="ko-KR" b="1" dirty="0">
                  <a:solidFill>
                    <a:srgbClr val="F8F8F8"/>
                  </a:solidFill>
                  <a:effectLst>
                    <a:outerShdw blurRad="38100" dist="38100" dir="2700000" algn="tl">
                      <a:srgbClr val="000000">
                        <a:alpha val="43137"/>
                      </a:srgbClr>
                    </a:outerShdw>
                  </a:effectLst>
                  <a:latin typeface="Calibri" panose="020F0502020204030204" pitchFamily="34" charset="0"/>
                  <a:ea typeface="휴먼모음T" pitchFamily="18" charset="-127"/>
                  <a:cs typeface="Calibri" panose="020F0502020204030204" pitchFamily="34" charset="0"/>
                </a:rPr>
                <a:t>Хувьдаа автомашинтай иргэд</a:t>
              </a:r>
              <a:endParaRPr lang="ko-KR" altLang="en-US" b="1" dirty="0">
                <a:solidFill>
                  <a:srgbClr val="F8F8F8"/>
                </a:solidFill>
                <a:effectLst>
                  <a:outerShdw blurRad="38100" dist="38100" dir="2700000" algn="tl">
                    <a:srgbClr val="000000">
                      <a:alpha val="43137"/>
                    </a:srgbClr>
                  </a:outerShdw>
                </a:effectLst>
                <a:latin typeface="Calibri" panose="020F0502020204030204" pitchFamily="34" charset="0"/>
                <a:ea typeface="휴먼모음T" pitchFamily="18" charset="-127"/>
                <a:cs typeface="Calibri" panose="020F0502020204030204" pitchFamily="34" charset="0"/>
              </a:endParaRPr>
            </a:p>
          </p:txBody>
        </p:sp>
      </p:grpSp>
      <p:graphicFrame>
        <p:nvGraphicFramePr>
          <p:cNvPr id="33" name="표 32"/>
          <p:cNvGraphicFramePr>
            <a:graphicFrameLocks noGrp="1"/>
          </p:cNvGraphicFramePr>
          <p:nvPr>
            <p:extLst/>
          </p:nvPr>
        </p:nvGraphicFramePr>
        <p:xfrm>
          <a:off x="4788024" y="2846880"/>
          <a:ext cx="3888432" cy="2513317"/>
        </p:xfrm>
        <a:graphic>
          <a:graphicData uri="http://schemas.openxmlformats.org/drawingml/2006/table">
            <a:tbl>
              <a:tblPr/>
              <a:tblGrid>
                <a:gridCol w="3312368">
                  <a:extLst>
                    <a:ext uri="{9D8B030D-6E8A-4147-A177-3AD203B41FA5}">
                      <a16:colId xmlns:a16="http://schemas.microsoft.com/office/drawing/2014/main" val="20000"/>
                    </a:ext>
                  </a:extLst>
                </a:gridCol>
                <a:gridCol w="576064">
                  <a:extLst>
                    <a:ext uri="{9D8B030D-6E8A-4147-A177-3AD203B41FA5}">
                      <a16:colId xmlns:a16="http://schemas.microsoft.com/office/drawing/2014/main" val="20001"/>
                    </a:ext>
                  </a:extLst>
                </a:gridCol>
              </a:tblGrid>
              <a:tr h="194363">
                <a:tc>
                  <a:txBody>
                    <a:bodyPr/>
                    <a:lstStyle/>
                    <a:p>
                      <a:pPr marL="0" marR="0" indent="0" algn="ctr" fontAlgn="base" latinLnBrk="0">
                        <a:lnSpc>
                          <a:spcPct val="160000"/>
                        </a:lnSpc>
                        <a:spcBef>
                          <a:spcPts val="0"/>
                        </a:spcBef>
                        <a:spcAft>
                          <a:spcPts val="0"/>
                        </a:spcAft>
                      </a:pPr>
                      <a:r>
                        <a:rPr lang="mn-MN" altLang="ko-KR" sz="800" b="1" kern="0" spc="0" dirty="0">
                          <a:solidFill>
                            <a:srgbClr val="000000"/>
                          </a:solidFill>
                          <a:effectLst/>
                          <a:latin typeface="Calibri" panose="020F0502020204030204" pitchFamily="34" charset="0"/>
                          <a:ea typeface="나눔고딕 ExtraBold" panose="020D0904000000000000" pitchFamily="50" charset="-127"/>
                          <a:cs typeface="Calibri" panose="020F0502020204030204" pitchFamily="34" charset="0"/>
                        </a:rPr>
                        <a:t>Замын хөдөлгөөнд тулгарч буй асуудал</a:t>
                      </a:r>
                      <a:endParaRPr lang="ko-KR" altLang="en-US" sz="800" b="1" kern="0" spc="0" dirty="0">
                        <a:solidFill>
                          <a:srgbClr val="000000"/>
                        </a:solidFill>
                        <a:effectLst/>
                        <a:latin typeface="Calibri" panose="020F0502020204030204" pitchFamily="34" charset="0"/>
                        <a:ea typeface="나눔고딕 ExtraBold" panose="020D0904000000000000" pitchFamily="50" charset="-127"/>
                        <a:cs typeface="Calibri" panose="020F0502020204030204" pitchFamily="34" charset="0"/>
                      </a:endParaRPr>
                    </a:p>
                  </a:txBody>
                  <a:tcPr marL="48403" marR="48403" marT="13382" marB="13382" anchor="ctr">
                    <a:lnL w="3556" cap="flat" cmpd="sng" algn="ctr">
                      <a:solidFill>
                        <a:srgbClr val="000000"/>
                      </a:solidFill>
                      <a:prstDash val="solid"/>
                      <a:round/>
                      <a:headEnd type="none" w="med" len="med"/>
                      <a:tailEnd type="none" w="med" len="med"/>
                    </a:lnL>
                    <a:lnR w="3556" cap="flat" cmpd="sng" algn="ctr">
                      <a:solidFill>
                        <a:srgbClr val="000000"/>
                      </a:solidFill>
                      <a:prstDash val="solid"/>
                      <a:round/>
                      <a:headEnd type="none" w="med" len="med"/>
                      <a:tailEnd type="none" w="med" len="med"/>
                    </a:lnR>
                    <a:lnT w="3556" cap="flat" cmpd="sng" algn="ctr">
                      <a:solidFill>
                        <a:srgbClr val="000000"/>
                      </a:solidFill>
                      <a:prstDash val="solid"/>
                      <a:round/>
                      <a:headEnd type="none" w="med" len="med"/>
                      <a:tailEnd type="none" w="med" len="med"/>
                    </a:lnT>
                    <a:lnB w="3556" cap="flat" cmpd="sng" algn="ctr">
                      <a:solidFill>
                        <a:srgbClr val="000000"/>
                      </a:solidFill>
                      <a:prstDash val="solid"/>
                      <a:round/>
                      <a:headEnd type="none" w="med" len="med"/>
                      <a:tailEnd type="none" w="med" len="med"/>
                    </a:lnB>
                    <a:solidFill>
                      <a:schemeClr val="bg1">
                        <a:lumMod val="75000"/>
                      </a:schemeClr>
                    </a:solidFill>
                  </a:tcPr>
                </a:tc>
                <a:tc>
                  <a:txBody>
                    <a:bodyPr/>
                    <a:lstStyle/>
                    <a:p>
                      <a:pPr marL="0" marR="0" indent="0" algn="ctr" fontAlgn="base" latinLnBrk="0">
                        <a:lnSpc>
                          <a:spcPct val="160000"/>
                        </a:lnSpc>
                        <a:spcBef>
                          <a:spcPts val="0"/>
                        </a:spcBef>
                        <a:spcAft>
                          <a:spcPts val="0"/>
                        </a:spcAft>
                      </a:pPr>
                      <a:r>
                        <a:rPr lang="mn-MN" altLang="ko-KR" sz="800" b="1" kern="0" spc="0" dirty="0">
                          <a:solidFill>
                            <a:srgbClr val="000000"/>
                          </a:solidFill>
                          <a:effectLst/>
                          <a:latin typeface="Calibri" panose="020F0502020204030204" pitchFamily="34" charset="0"/>
                          <a:ea typeface="나눔고딕 ExtraBold" panose="020D0904000000000000" pitchFamily="50" charset="-127"/>
                          <a:cs typeface="Calibri" panose="020F0502020204030204" pitchFamily="34" charset="0"/>
                        </a:rPr>
                        <a:t>Оноо</a:t>
                      </a:r>
                      <a:endParaRPr lang="ko-KR" altLang="en-US" sz="800" b="1" kern="0" spc="0" dirty="0">
                        <a:solidFill>
                          <a:srgbClr val="000000"/>
                        </a:solidFill>
                        <a:effectLst/>
                        <a:latin typeface="Calibri" panose="020F0502020204030204" pitchFamily="34" charset="0"/>
                        <a:ea typeface="나눔고딕 ExtraBold" panose="020D0904000000000000" pitchFamily="50" charset="-127"/>
                        <a:cs typeface="Calibri" panose="020F0502020204030204" pitchFamily="34" charset="0"/>
                      </a:endParaRPr>
                    </a:p>
                  </a:txBody>
                  <a:tcPr marL="48403" marR="48403" marT="13382" marB="13382" anchor="ctr">
                    <a:lnL w="3556" cap="flat" cmpd="sng" algn="ctr">
                      <a:solidFill>
                        <a:srgbClr val="000000"/>
                      </a:solidFill>
                      <a:prstDash val="solid"/>
                      <a:round/>
                      <a:headEnd type="none" w="med" len="med"/>
                      <a:tailEnd type="none" w="med" len="med"/>
                    </a:lnL>
                    <a:lnR w="3556" cap="flat" cmpd="sng" algn="ctr">
                      <a:solidFill>
                        <a:srgbClr val="000000"/>
                      </a:solidFill>
                      <a:prstDash val="solid"/>
                      <a:round/>
                      <a:headEnd type="none" w="med" len="med"/>
                      <a:tailEnd type="none" w="med" len="med"/>
                    </a:lnR>
                    <a:lnT w="3556" cap="flat" cmpd="sng" algn="ctr">
                      <a:solidFill>
                        <a:srgbClr val="000000"/>
                      </a:solidFill>
                      <a:prstDash val="solid"/>
                      <a:round/>
                      <a:headEnd type="none" w="med" len="med"/>
                      <a:tailEnd type="none" w="med" len="med"/>
                    </a:lnT>
                    <a:lnB w="3556" cap="flat" cmpd="sng" algn="ctr">
                      <a:solidFill>
                        <a:srgbClr val="000000"/>
                      </a:solidFill>
                      <a:prstDash val="solid"/>
                      <a:round/>
                      <a:headEnd type="none" w="med" len="med"/>
                      <a:tailEnd type="none" w="med" len="med"/>
                    </a:lnB>
                    <a:solidFill>
                      <a:schemeClr val="bg1">
                        <a:lumMod val="75000"/>
                      </a:schemeClr>
                    </a:solidFill>
                  </a:tcPr>
                </a:tc>
                <a:extLst>
                  <a:ext uri="{0D108BD9-81ED-4DB2-BD59-A6C34878D82A}">
                    <a16:rowId xmlns:a16="http://schemas.microsoft.com/office/drawing/2014/main" val="10000"/>
                  </a:ext>
                </a:extLst>
              </a:tr>
              <a:tr h="223854">
                <a:tc>
                  <a:txBody>
                    <a:bodyPr/>
                    <a:lstStyle/>
                    <a:p>
                      <a:pPr marL="0" marR="0" indent="0" algn="l" fontAlgn="ctr" latinLnBrk="0">
                        <a:lnSpc>
                          <a:spcPct val="100000"/>
                        </a:lnSpc>
                        <a:spcBef>
                          <a:spcPts val="0"/>
                        </a:spcBef>
                        <a:spcAft>
                          <a:spcPts val="0"/>
                        </a:spcAft>
                      </a:pPr>
                      <a:r>
                        <a:rPr lang="mn-MN" sz="700" kern="0" spc="0" dirty="0">
                          <a:solidFill>
                            <a:srgbClr val="000000"/>
                          </a:solidFill>
                          <a:effectLst/>
                          <a:latin typeface="Calibri" panose="020F0502020204030204" pitchFamily="34" charset="0"/>
                          <a:ea typeface="나눔고딕 ExtraBold" panose="020D0904000000000000" pitchFamily="50" charset="-127"/>
                          <a:cs typeface="Calibri" panose="020F0502020204030204" pitchFamily="34" charset="0"/>
                        </a:rPr>
                        <a:t>Авто зогсоолын хүрэлцээ муу</a:t>
                      </a:r>
                      <a:endParaRPr lang="en-US" sz="700" kern="0" spc="0" dirty="0">
                        <a:solidFill>
                          <a:srgbClr val="000000"/>
                        </a:solidFill>
                        <a:effectLst/>
                        <a:latin typeface="Calibri" panose="020F0502020204030204" pitchFamily="34" charset="0"/>
                        <a:ea typeface="나눔고딕 ExtraBold" panose="020D0904000000000000" pitchFamily="50" charset="-127"/>
                        <a:cs typeface="Calibri" panose="020F0502020204030204" pitchFamily="34" charset="0"/>
                      </a:endParaRPr>
                    </a:p>
                  </a:txBody>
                  <a:tcPr marL="64770" marR="179959" marT="17907" marB="17907" anchor="ctr">
                    <a:lnL w="3556" cap="flat" cmpd="sng" algn="ctr">
                      <a:solidFill>
                        <a:srgbClr val="000000"/>
                      </a:solidFill>
                      <a:prstDash val="solid"/>
                      <a:round/>
                      <a:headEnd type="none" w="med" len="med"/>
                      <a:tailEnd type="none" w="med" len="med"/>
                    </a:lnL>
                    <a:lnR w="3556" cap="flat" cmpd="sng" algn="ctr">
                      <a:solidFill>
                        <a:srgbClr val="000000"/>
                      </a:solidFill>
                      <a:prstDash val="solid"/>
                      <a:round/>
                      <a:headEnd type="none" w="med" len="med"/>
                      <a:tailEnd type="none" w="med" len="med"/>
                    </a:lnR>
                    <a:lnT w="3556" cap="flat" cmpd="sng" algn="ctr">
                      <a:solidFill>
                        <a:srgbClr val="000000"/>
                      </a:solidFill>
                      <a:prstDash val="solid"/>
                      <a:round/>
                      <a:headEnd type="none" w="med" len="med"/>
                      <a:tailEnd type="none" w="med" len="med"/>
                    </a:lnT>
                    <a:lnB w="3556" cap="flat" cmpd="sng" algn="ctr">
                      <a:solidFill>
                        <a:srgbClr val="000000"/>
                      </a:solidFill>
                      <a:prstDash val="solid"/>
                      <a:round/>
                      <a:headEnd type="none" w="med" len="med"/>
                      <a:tailEnd type="none" w="med" len="med"/>
                    </a:lnB>
                    <a:solidFill>
                      <a:srgbClr val="FDF4CF"/>
                    </a:solidFill>
                  </a:tcPr>
                </a:tc>
                <a:tc>
                  <a:txBody>
                    <a:bodyPr/>
                    <a:lstStyle/>
                    <a:p>
                      <a:pPr marL="0" marR="0" indent="0" algn="ctr" fontAlgn="base" latinLnBrk="0">
                        <a:lnSpc>
                          <a:spcPct val="160000"/>
                        </a:lnSpc>
                        <a:spcBef>
                          <a:spcPts val="0"/>
                        </a:spcBef>
                        <a:spcAft>
                          <a:spcPts val="0"/>
                        </a:spcAft>
                      </a:pPr>
                      <a:r>
                        <a:rPr lang="en-US" sz="700" kern="0" spc="0" dirty="0">
                          <a:solidFill>
                            <a:srgbClr val="000000"/>
                          </a:solidFill>
                          <a:effectLst/>
                          <a:latin typeface="Calibri" panose="020F0502020204030204" pitchFamily="34" charset="0"/>
                          <a:ea typeface="나눔고딕 ExtraBold" panose="020D0904000000000000" pitchFamily="50" charset="-127"/>
                          <a:cs typeface="Calibri" panose="020F0502020204030204" pitchFamily="34" charset="0"/>
                        </a:rPr>
                        <a:t>365</a:t>
                      </a:r>
                    </a:p>
                  </a:txBody>
                  <a:tcPr marL="48403" marR="48403" marT="13382" marB="13382" anchor="ctr">
                    <a:lnL w="3556" cap="flat" cmpd="sng" algn="ctr">
                      <a:solidFill>
                        <a:srgbClr val="000000"/>
                      </a:solidFill>
                      <a:prstDash val="solid"/>
                      <a:round/>
                      <a:headEnd type="none" w="med" len="med"/>
                      <a:tailEnd type="none" w="med" len="med"/>
                    </a:lnL>
                    <a:lnR w="3556" cap="flat" cmpd="sng" algn="ctr">
                      <a:solidFill>
                        <a:srgbClr val="000000"/>
                      </a:solidFill>
                      <a:prstDash val="solid"/>
                      <a:round/>
                      <a:headEnd type="none" w="med" len="med"/>
                      <a:tailEnd type="none" w="med" len="med"/>
                    </a:lnR>
                    <a:lnT w="3556" cap="flat" cmpd="sng" algn="ctr">
                      <a:solidFill>
                        <a:srgbClr val="000000"/>
                      </a:solidFill>
                      <a:prstDash val="solid"/>
                      <a:round/>
                      <a:headEnd type="none" w="med" len="med"/>
                      <a:tailEnd type="none" w="med" len="med"/>
                    </a:lnT>
                    <a:lnB w="3556" cap="flat" cmpd="sng" algn="ctr">
                      <a:solidFill>
                        <a:srgbClr val="000000"/>
                      </a:solidFill>
                      <a:prstDash val="solid"/>
                      <a:round/>
                      <a:headEnd type="none" w="med" len="med"/>
                      <a:tailEnd type="none" w="med" len="med"/>
                    </a:lnB>
                    <a:solidFill>
                      <a:srgbClr val="FDF4CF"/>
                    </a:solidFill>
                  </a:tcPr>
                </a:tc>
                <a:extLst>
                  <a:ext uri="{0D108BD9-81ED-4DB2-BD59-A6C34878D82A}">
                    <a16:rowId xmlns:a16="http://schemas.microsoft.com/office/drawing/2014/main" val="10001"/>
                  </a:ext>
                </a:extLst>
              </a:tr>
              <a:tr h="223854">
                <a:tc>
                  <a:txBody>
                    <a:bodyPr/>
                    <a:lstStyle/>
                    <a:p>
                      <a:pPr marL="0" marR="0" indent="0" algn="l" fontAlgn="ctr" latinLnBrk="0">
                        <a:lnSpc>
                          <a:spcPct val="100000"/>
                        </a:lnSpc>
                        <a:spcBef>
                          <a:spcPts val="0"/>
                        </a:spcBef>
                        <a:spcAft>
                          <a:spcPts val="0"/>
                        </a:spcAft>
                      </a:pPr>
                      <a:r>
                        <a:rPr lang="mn-MN" sz="700" kern="0" spc="0" dirty="0">
                          <a:solidFill>
                            <a:srgbClr val="000000"/>
                          </a:solidFill>
                          <a:effectLst/>
                          <a:latin typeface="Calibri" panose="020F0502020204030204" pitchFamily="34" charset="0"/>
                          <a:ea typeface="나눔고딕 ExtraBold" panose="020D0904000000000000" pitchFamily="50" charset="-127"/>
                          <a:cs typeface="Calibri" panose="020F0502020204030204" pitchFamily="34" charset="0"/>
                        </a:rPr>
                        <a:t>Даац хэтрүүлснээс болж үүссэн авто замын эвдрэл</a:t>
                      </a:r>
                      <a:endParaRPr lang="en-US" sz="700" kern="0" spc="0" dirty="0">
                        <a:solidFill>
                          <a:srgbClr val="000000"/>
                        </a:solidFill>
                        <a:effectLst/>
                        <a:latin typeface="Calibri" panose="020F0502020204030204" pitchFamily="34" charset="0"/>
                        <a:ea typeface="나눔고딕 ExtraBold" panose="020D0904000000000000" pitchFamily="50" charset="-127"/>
                        <a:cs typeface="Calibri" panose="020F0502020204030204" pitchFamily="34" charset="0"/>
                      </a:endParaRPr>
                    </a:p>
                  </a:txBody>
                  <a:tcPr marL="64770" marR="179959" marT="17907" marB="17907" anchor="ctr">
                    <a:lnL w="3556" cap="flat" cmpd="sng" algn="ctr">
                      <a:solidFill>
                        <a:srgbClr val="000000"/>
                      </a:solidFill>
                      <a:prstDash val="solid"/>
                      <a:round/>
                      <a:headEnd type="none" w="med" len="med"/>
                      <a:tailEnd type="none" w="med" len="med"/>
                    </a:lnL>
                    <a:lnR w="3556" cap="flat" cmpd="sng" algn="ctr">
                      <a:solidFill>
                        <a:srgbClr val="000000"/>
                      </a:solidFill>
                      <a:prstDash val="solid"/>
                      <a:round/>
                      <a:headEnd type="none" w="med" len="med"/>
                      <a:tailEnd type="none" w="med" len="med"/>
                    </a:lnR>
                    <a:lnT w="3556" cap="flat" cmpd="sng" algn="ctr">
                      <a:solidFill>
                        <a:srgbClr val="000000"/>
                      </a:solidFill>
                      <a:prstDash val="solid"/>
                      <a:round/>
                      <a:headEnd type="none" w="med" len="med"/>
                      <a:tailEnd type="none" w="med" len="med"/>
                    </a:lnT>
                    <a:lnB w="3556" cap="flat" cmpd="sng" algn="ctr">
                      <a:solidFill>
                        <a:srgbClr val="000000"/>
                      </a:solidFill>
                      <a:prstDash val="solid"/>
                      <a:round/>
                      <a:headEnd type="none" w="med" len="med"/>
                      <a:tailEnd type="none" w="med" len="med"/>
                    </a:lnB>
                    <a:solidFill>
                      <a:srgbClr val="FDF4CF"/>
                    </a:solidFill>
                  </a:tcPr>
                </a:tc>
                <a:tc>
                  <a:txBody>
                    <a:bodyPr/>
                    <a:lstStyle/>
                    <a:p>
                      <a:pPr marL="0" marR="0" indent="0" algn="ctr" fontAlgn="base" latinLnBrk="0">
                        <a:lnSpc>
                          <a:spcPct val="160000"/>
                        </a:lnSpc>
                        <a:spcBef>
                          <a:spcPts val="0"/>
                        </a:spcBef>
                        <a:spcAft>
                          <a:spcPts val="0"/>
                        </a:spcAft>
                      </a:pPr>
                      <a:r>
                        <a:rPr lang="en-US" sz="700" kern="0" spc="0">
                          <a:solidFill>
                            <a:srgbClr val="000000"/>
                          </a:solidFill>
                          <a:effectLst/>
                          <a:latin typeface="Calibri" panose="020F0502020204030204" pitchFamily="34" charset="0"/>
                          <a:ea typeface="나눔고딕 ExtraBold" panose="020D0904000000000000" pitchFamily="50" charset="-127"/>
                          <a:cs typeface="Calibri" panose="020F0502020204030204" pitchFamily="34" charset="0"/>
                        </a:rPr>
                        <a:t>234</a:t>
                      </a:r>
                    </a:p>
                  </a:txBody>
                  <a:tcPr marL="48403" marR="48403" marT="13382" marB="13382" anchor="ctr">
                    <a:lnL w="3556" cap="flat" cmpd="sng" algn="ctr">
                      <a:solidFill>
                        <a:srgbClr val="000000"/>
                      </a:solidFill>
                      <a:prstDash val="solid"/>
                      <a:round/>
                      <a:headEnd type="none" w="med" len="med"/>
                      <a:tailEnd type="none" w="med" len="med"/>
                    </a:lnL>
                    <a:lnR w="3556" cap="flat" cmpd="sng" algn="ctr">
                      <a:solidFill>
                        <a:srgbClr val="000000"/>
                      </a:solidFill>
                      <a:prstDash val="solid"/>
                      <a:round/>
                      <a:headEnd type="none" w="med" len="med"/>
                      <a:tailEnd type="none" w="med" len="med"/>
                    </a:lnR>
                    <a:lnT w="3556" cap="flat" cmpd="sng" algn="ctr">
                      <a:solidFill>
                        <a:srgbClr val="000000"/>
                      </a:solidFill>
                      <a:prstDash val="solid"/>
                      <a:round/>
                      <a:headEnd type="none" w="med" len="med"/>
                      <a:tailEnd type="none" w="med" len="med"/>
                    </a:lnT>
                    <a:lnB w="3556" cap="flat" cmpd="sng" algn="ctr">
                      <a:solidFill>
                        <a:srgbClr val="000000"/>
                      </a:solidFill>
                      <a:prstDash val="solid"/>
                      <a:round/>
                      <a:headEnd type="none" w="med" len="med"/>
                      <a:tailEnd type="none" w="med" len="med"/>
                    </a:lnB>
                    <a:solidFill>
                      <a:srgbClr val="FDF4CF"/>
                    </a:solidFill>
                  </a:tcPr>
                </a:tc>
                <a:extLst>
                  <a:ext uri="{0D108BD9-81ED-4DB2-BD59-A6C34878D82A}">
                    <a16:rowId xmlns:a16="http://schemas.microsoft.com/office/drawing/2014/main" val="10002"/>
                  </a:ext>
                </a:extLst>
              </a:tr>
              <a:tr h="223854">
                <a:tc>
                  <a:txBody>
                    <a:bodyPr/>
                    <a:lstStyle/>
                    <a:p>
                      <a:pPr marL="0" marR="0" indent="0" algn="l" fontAlgn="ctr" latinLnBrk="0">
                        <a:lnSpc>
                          <a:spcPct val="100000"/>
                        </a:lnSpc>
                        <a:spcBef>
                          <a:spcPts val="0"/>
                        </a:spcBef>
                        <a:spcAft>
                          <a:spcPts val="0"/>
                        </a:spcAft>
                      </a:pPr>
                      <a:r>
                        <a:rPr lang="mn-MN" sz="700" kern="0" spc="0" dirty="0">
                          <a:solidFill>
                            <a:srgbClr val="000000"/>
                          </a:solidFill>
                          <a:effectLst/>
                          <a:latin typeface="Calibri" panose="020F0502020204030204" pitchFamily="34" charset="0"/>
                          <a:ea typeface="나눔고딕 ExtraBold" panose="020D0904000000000000" pitchFamily="50" charset="-127"/>
                          <a:cs typeface="Calibri" panose="020F0502020204030204" pitchFamily="34" charset="0"/>
                        </a:rPr>
                        <a:t>Хориглосон газар машин тавьснаас болж үүсэх түгжрэл</a:t>
                      </a:r>
                      <a:endParaRPr lang="en-US" sz="700" kern="0" spc="0" dirty="0">
                        <a:solidFill>
                          <a:srgbClr val="000000"/>
                        </a:solidFill>
                        <a:effectLst/>
                        <a:latin typeface="Calibri" panose="020F0502020204030204" pitchFamily="34" charset="0"/>
                        <a:ea typeface="나눔고딕 ExtraBold" panose="020D0904000000000000" pitchFamily="50" charset="-127"/>
                        <a:cs typeface="Calibri" panose="020F0502020204030204" pitchFamily="34" charset="0"/>
                      </a:endParaRPr>
                    </a:p>
                  </a:txBody>
                  <a:tcPr marL="64770" marR="179959" marT="17907" marB="17907" anchor="ctr">
                    <a:lnL w="3556" cap="flat" cmpd="sng" algn="ctr">
                      <a:solidFill>
                        <a:srgbClr val="000000"/>
                      </a:solidFill>
                      <a:prstDash val="solid"/>
                      <a:round/>
                      <a:headEnd type="none" w="med" len="med"/>
                      <a:tailEnd type="none" w="med" len="med"/>
                    </a:lnL>
                    <a:lnR w="3556" cap="flat" cmpd="sng" algn="ctr">
                      <a:solidFill>
                        <a:srgbClr val="000000"/>
                      </a:solidFill>
                      <a:prstDash val="solid"/>
                      <a:round/>
                      <a:headEnd type="none" w="med" len="med"/>
                      <a:tailEnd type="none" w="med" len="med"/>
                    </a:lnR>
                    <a:lnT w="3556" cap="flat" cmpd="sng" algn="ctr">
                      <a:solidFill>
                        <a:srgbClr val="000000"/>
                      </a:solidFill>
                      <a:prstDash val="solid"/>
                      <a:round/>
                      <a:headEnd type="none" w="med" len="med"/>
                      <a:tailEnd type="none" w="med" len="med"/>
                    </a:lnT>
                    <a:lnB w="3556" cap="flat" cmpd="sng" algn="ctr">
                      <a:solidFill>
                        <a:srgbClr val="000000"/>
                      </a:solidFill>
                      <a:prstDash val="solid"/>
                      <a:round/>
                      <a:headEnd type="none" w="med" len="med"/>
                      <a:tailEnd type="none" w="med" len="med"/>
                    </a:lnB>
                    <a:solidFill>
                      <a:srgbClr val="FDF4CF"/>
                    </a:solidFill>
                  </a:tcPr>
                </a:tc>
                <a:tc>
                  <a:txBody>
                    <a:bodyPr/>
                    <a:lstStyle/>
                    <a:p>
                      <a:pPr marL="0" marR="0" indent="0" algn="ctr" fontAlgn="base" latinLnBrk="0">
                        <a:lnSpc>
                          <a:spcPct val="160000"/>
                        </a:lnSpc>
                        <a:spcBef>
                          <a:spcPts val="0"/>
                        </a:spcBef>
                        <a:spcAft>
                          <a:spcPts val="0"/>
                        </a:spcAft>
                      </a:pPr>
                      <a:r>
                        <a:rPr lang="en-US" sz="700" kern="0" spc="0">
                          <a:solidFill>
                            <a:srgbClr val="000000"/>
                          </a:solidFill>
                          <a:effectLst/>
                          <a:latin typeface="Calibri" panose="020F0502020204030204" pitchFamily="34" charset="0"/>
                          <a:ea typeface="나눔고딕 ExtraBold" panose="020D0904000000000000" pitchFamily="50" charset="-127"/>
                          <a:cs typeface="Calibri" panose="020F0502020204030204" pitchFamily="34" charset="0"/>
                        </a:rPr>
                        <a:t>219</a:t>
                      </a:r>
                    </a:p>
                  </a:txBody>
                  <a:tcPr marL="48403" marR="48403" marT="13382" marB="13382" anchor="ctr">
                    <a:lnL w="3556" cap="flat" cmpd="sng" algn="ctr">
                      <a:solidFill>
                        <a:srgbClr val="000000"/>
                      </a:solidFill>
                      <a:prstDash val="solid"/>
                      <a:round/>
                      <a:headEnd type="none" w="med" len="med"/>
                      <a:tailEnd type="none" w="med" len="med"/>
                    </a:lnL>
                    <a:lnR w="3556" cap="flat" cmpd="sng" algn="ctr">
                      <a:solidFill>
                        <a:srgbClr val="000000"/>
                      </a:solidFill>
                      <a:prstDash val="solid"/>
                      <a:round/>
                      <a:headEnd type="none" w="med" len="med"/>
                      <a:tailEnd type="none" w="med" len="med"/>
                    </a:lnR>
                    <a:lnT w="3556" cap="flat" cmpd="sng" algn="ctr">
                      <a:solidFill>
                        <a:srgbClr val="000000"/>
                      </a:solidFill>
                      <a:prstDash val="solid"/>
                      <a:round/>
                      <a:headEnd type="none" w="med" len="med"/>
                      <a:tailEnd type="none" w="med" len="med"/>
                    </a:lnT>
                    <a:lnB w="3556" cap="flat" cmpd="sng" algn="ctr">
                      <a:solidFill>
                        <a:srgbClr val="000000"/>
                      </a:solidFill>
                      <a:prstDash val="solid"/>
                      <a:round/>
                      <a:headEnd type="none" w="med" len="med"/>
                      <a:tailEnd type="none" w="med" len="med"/>
                    </a:lnB>
                    <a:solidFill>
                      <a:srgbClr val="FDF4CF"/>
                    </a:solidFill>
                  </a:tcPr>
                </a:tc>
                <a:extLst>
                  <a:ext uri="{0D108BD9-81ED-4DB2-BD59-A6C34878D82A}">
                    <a16:rowId xmlns:a16="http://schemas.microsoft.com/office/drawing/2014/main" val="10003"/>
                  </a:ext>
                </a:extLst>
              </a:tr>
              <a:tr h="223854">
                <a:tc>
                  <a:txBody>
                    <a:bodyPr/>
                    <a:lstStyle/>
                    <a:p>
                      <a:pPr marL="0" marR="0" indent="0" algn="l" fontAlgn="ctr" latinLnBrk="0">
                        <a:lnSpc>
                          <a:spcPct val="100000"/>
                        </a:lnSpc>
                        <a:spcBef>
                          <a:spcPts val="0"/>
                        </a:spcBef>
                        <a:spcAft>
                          <a:spcPts val="0"/>
                        </a:spcAft>
                      </a:pPr>
                      <a:r>
                        <a:rPr lang="mn-MN" sz="700" kern="0" spc="0" dirty="0">
                          <a:solidFill>
                            <a:srgbClr val="000000"/>
                          </a:solidFill>
                          <a:effectLst/>
                          <a:latin typeface="Calibri" panose="020F0502020204030204" pitchFamily="34" charset="0"/>
                          <a:ea typeface="나눔고딕 ExtraBold" panose="020D0904000000000000" pitchFamily="50" charset="-127"/>
                          <a:cs typeface="Calibri" panose="020F0502020204030204" pitchFamily="34" charset="0"/>
                        </a:rPr>
                        <a:t>Хурд хэтрүүлсний улмаас гарах зам тээврийн осол</a:t>
                      </a:r>
                      <a:endParaRPr lang="en-US" sz="700" kern="0" spc="0" dirty="0">
                        <a:solidFill>
                          <a:srgbClr val="000000"/>
                        </a:solidFill>
                        <a:effectLst/>
                        <a:latin typeface="Calibri" panose="020F0502020204030204" pitchFamily="34" charset="0"/>
                        <a:ea typeface="나눔고딕 ExtraBold" panose="020D0904000000000000" pitchFamily="50" charset="-127"/>
                        <a:cs typeface="Calibri" panose="020F0502020204030204" pitchFamily="34" charset="0"/>
                      </a:endParaRPr>
                    </a:p>
                  </a:txBody>
                  <a:tcPr marL="64770" marR="179959" marT="17907" marB="17907" anchor="ctr">
                    <a:lnL w="3556" cap="flat" cmpd="sng" algn="ctr">
                      <a:solidFill>
                        <a:srgbClr val="000000"/>
                      </a:solidFill>
                      <a:prstDash val="solid"/>
                      <a:round/>
                      <a:headEnd type="none" w="med" len="med"/>
                      <a:tailEnd type="none" w="med" len="med"/>
                    </a:lnL>
                    <a:lnR w="3556" cap="flat" cmpd="sng" algn="ctr">
                      <a:solidFill>
                        <a:srgbClr val="000000"/>
                      </a:solidFill>
                      <a:prstDash val="solid"/>
                      <a:round/>
                      <a:headEnd type="none" w="med" len="med"/>
                      <a:tailEnd type="none" w="med" len="med"/>
                    </a:lnR>
                    <a:lnT w="3556" cap="flat" cmpd="sng" algn="ctr">
                      <a:solidFill>
                        <a:srgbClr val="000000"/>
                      </a:solidFill>
                      <a:prstDash val="solid"/>
                      <a:round/>
                      <a:headEnd type="none" w="med" len="med"/>
                      <a:tailEnd type="none" w="med" len="med"/>
                    </a:lnT>
                    <a:lnB w="3556" cap="flat" cmpd="sng" algn="ctr">
                      <a:solidFill>
                        <a:srgbClr val="000000"/>
                      </a:solidFill>
                      <a:prstDash val="solid"/>
                      <a:round/>
                      <a:headEnd type="none" w="med" len="med"/>
                      <a:tailEnd type="none" w="med" len="med"/>
                    </a:lnB>
                    <a:solidFill>
                      <a:srgbClr val="FDF4CF"/>
                    </a:solidFill>
                  </a:tcPr>
                </a:tc>
                <a:tc>
                  <a:txBody>
                    <a:bodyPr/>
                    <a:lstStyle/>
                    <a:p>
                      <a:pPr marL="0" marR="0" indent="0" algn="ctr" fontAlgn="base" latinLnBrk="0">
                        <a:lnSpc>
                          <a:spcPct val="160000"/>
                        </a:lnSpc>
                        <a:spcBef>
                          <a:spcPts val="0"/>
                        </a:spcBef>
                        <a:spcAft>
                          <a:spcPts val="0"/>
                        </a:spcAft>
                      </a:pPr>
                      <a:r>
                        <a:rPr lang="en-US" sz="700" kern="0" spc="0">
                          <a:solidFill>
                            <a:srgbClr val="000000"/>
                          </a:solidFill>
                          <a:effectLst/>
                          <a:latin typeface="Calibri" panose="020F0502020204030204" pitchFamily="34" charset="0"/>
                          <a:ea typeface="나눔고딕 ExtraBold" panose="020D0904000000000000" pitchFamily="50" charset="-127"/>
                          <a:cs typeface="Calibri" panose="020F0502020204030204" pitchFamily="34" charset="0"/>
                        </a:rPr>
                        <a:t>174</a:t>
                      </a:r>
                    </a:p>
                  </a:txBody>
                  <a:tcPr marL="48403" marR="48403" marT="13382" marB="13382" anchor="ctr">
                    <a:lnL w="3556" cap="flat" cmpd="sng" algn="ctr">
                      <a:solidFill>
                        <a:srgbClr val="000000"/>
                      </a:solidFill>
                      <a:prstDash val="solid"/>
                      <a:round/>
                      <a:headEnd type="none" w="med" len="med"/>
                      <a:tailEnd type="none" w="med" len="med"/>
                    </a:lnL>
                    <a:lnR w="3556" cap="flat" cmpd="sng" algn="ctr">
                      <a:solidFill>
                        <a:srgbClr val="000000"/>
                      </a:solidFill>
                      <a:prstDash val="solid"/>
                      <a:round/>
                      <a:headEnd type="none" w="med" len="med"/>
                      <a:tailEnd type="none" w="med" len="med"/>
                    </a:lnR>
                    <a:lnT w="3556" cap="flat" cmpd="sng" algn="ctr">
                      <a:solidFill>
                        <a:srgbClr val="000000"/>
                      </a:solidFill>
                      <a:prstDash val="solid"/>
                      <a:round/>
                      <a:headEnd type="none" w="med" len="med"/>
                      <a:tailEnd type="none" w="med" len="med"/>
                    </a:lnT>
                    <a:lnB w="3556" cap="flat" cmpd="sng" algn="ctr">
                      <a:solidFill>
                        <a:srgbClr val="000000"/>
                      </a:solidFill>
                      <a:prstDash val="solid"/>
                      <a:round/>
                      <a:headEnd type="none" w="med" len="med"/>
                      <a:tailEnd type="none" w="med" len="med"/>
                    </a:lnB>
                    <a:solidFill>
                      <a:srgbClr val="FDF4CF"/>
                    </a:solidFill>
                  </a:tcPr>
                </a:tc>
                <a:extLst>
                  <a:ext uri="{0D108BD9-81ED-4DB2-BD59-A6C34878D82A}">
                    <a16:rowId xmlns:a16="http://schemas.microsoft.com/office/drawing/2014/main" val="10004"/>
                  </a:ext>
                </a:extLst>
              </a:tr>
              <a:tr h="223854">
                <a:tc>
                  <a:txBody>
                    <a:bodyPr/>
                    <a:lstStyle/>
                    <a:p>
                      <a:pPr marL="0" marR="0" indent="0" algn="l" fontAlgn="ctr" latinLnBrk="0">
                        <a:lnSpc>
                          <a:spcPct val="100000"/>
                        </a:lnSpc>
                        <a:spcBef>
                          <a:spcPts val="0"/>
                        </a:spcBef>
                        <a:spcAft>
                          <a:spcPts val="0"/>
                        </a:spcAft>
                      </a:pPr>
                      <a:r>
                        <a:rPr lang="mn-MN" sz="700" kern="0" spc="0" dirty="0">
                          <a:solidFill>
                            <a:srgbClr val="000000"/>
                          </a:solidFill>
                          <a:effectLst/>
                          <a:latin typeface="Calibri" panose="020F0502020204030204" pitchFamily="34" charset="0"/>
                          <a:ea typeface="나눔고딕 ExtraBold" panose="020D0904000000000000" pitchFamily="50" charset="-127"/>
                          <a:cs typeface="Calibri" panose="020F0502020204030204" pitchFamily="34" charset="0"/>
                        </a:rPr>
                        <a:t>Замын хөдөлгөөний түгжрэл</a:t>
                      </a:r>
                      <a:endParaRPr lang="en-US" sz="700" kern="0" spc="0" dirty="0">
                        <a:solidFill>
                          <a:srgbClr val="000000"/>
                        </a:solidFill>
                        <a:effectLst/>
                        <a:latin typeface="Calibri" panose="020F0502020204030204" pitchFamily="34" charset="0"/>
                        <a:ea typeface="나눔고딕 ExtraBold" panose="020D0904000000000000" pitchFamily="50" charset="-127"/>
                        <a:cs typeface="Calibri" panose="020F0502020204030204" pitchFamily="34" charset="0"/>
                      </a:endParaRPr>
                    </a:p>
                  </a:txBody>
                  <a:tcPr marL="64770" marR="179959" marT="17907" marB="17907" anchor="ctr">
                    <a:lnL w="3556" cap="flat" cmpd="sng" algn="ctr">
                      <a:solidFill>
                        <a:srgbClr val="000000"/>
                      </a:solidFill>
                      <a:prstDash val="solid"/>
                      <a:round/>
                      <a:headEnd type="none" w="med" len="med"/>
                      <a:tailEnd type="none" w="med" len="med"/>
                    </a:lnL>
                    <a:lnR w="3556" cap="flat" cmpd="sng" algn="ctr">
                      <a:solidFill>
                        <a:srgbClr val="000000"/>
                      </a:solidFill>
                      <a:prstDash val="solid"/>
                      <a:round/>
                      <a:headEnd type="none" w="med" len="med"/>
                      <a:tailEnd type="none" w="med" len="med"/>
                    </a:lnR>
                    <a:lnT w="3556" cap="flat" cmpd="sng" algn="ctr">
                      <a:solidFill>
                        <a:srgbClr val="000000"/>
                      </a:solidFill>
                      <a:prstDash val="solid"/>
                      <a:round/>
                      <a:headEnd type="none" w="med" len="med"/>
                      <a:tailEnd type="none" w="med" len="med"/>
                    </a:lnT>
                    <a:lnB w="3556" cap="flat" cmpd="sng" algn="ctr">
                      <a:solidFill>
                        <a:srgbClr val="000000"/>
                      </a:solidFill>
                      <a:prstDash val="solid"/>
                      <a:round/>
                      <a:headEnd type="none" w="med" len="med"/>
                      <a:tailEnd type="none" w="med" len="med"/>
                    </a:lnB>
                    <a:solidFill>
                      <a:srgbClr val="FDF4CF"/>
                    </a:solidFill>
                  </a:tcPr>
                </a:tc>
                <a:tc>
                  <a:txBody>
                    <a:bodyPr/>
                    <a:lstStyle/>
                    <a:p>
                      <a:pPr marL="0" marR="0" indent="0" algn="ctr" fontAlgn="base" latinLnBrk="0">
                        <a:lnSpc>
                          <a:spcPct val="160000"/>
                        </a:lnSpc>
                        <a:spcBef>
                          <a:spcPts val="0"/>
                        </a:spcBef>
                        <a:spcAft>
                          <a:spcPts val="0"/>
                        </a:spcAft>
                      </a:pPr>
                      <a:r>
                        <a:rPr lang="en-US" sz="700" kern="0" spc="0">
                          <a:solidFill>
                            <a:srgbClr val="000000"/>
                          </a:solidFill>
                          <a:effectLst/>
                          <a:latin typeface="Calibri" panose="020F0502020204030204" pitchFamily="34" charset="0"/>
                          <a:ea typeface="나눔고딕 ExtraBold" panose="020D0904000000000000" pitchFamily="50" charset="-127"/>
                          <a:cs typeface="Calibri" panose="020F0502020204030204" pitchFamily="34" charset="0"/>
                        </a:rPr>
                        <a:t>154</a:t>
                      </a:r>
                    </a:p>
                  </a:txBody>
                  <a:tcPr marL="48403" marR="48403" marT="13382" marB="13382" anchor="ctr">
                    <a:lnL w="3556" cap="flat" cmpd="sng" algn="ctr">
                      <a:solidFill>
                        <a:srgbClr val="000000"/>
                      </a:solidFill>
                      <a:prstDash val="solid"/>
                      <a:round/>
                      <a:headEnd type="none" w="med" len="med"/>
                      <a:tailEnd type="none" w="med" len="med"/>
                    </a:lnL>
                    <a:lnR w="3556" cap="flat" cmpd="sng" algn="ctr">
                      <a:solidFill>
                        <a:srgbClr val="000000"/>
                      </a:solidFill>
                      <a:prstDash val="solid"/>
                      <a:round/>
                      <a:headEnd type="none" w="med" len="med"/>
                      <a:tailEnd type="none" w="med" len="med"/>
                    </a:lnR>
                    <a:lnT w="3556" cap="flat" cmpd="sng" algn="ctr">
                      <a:solidFill>
                        <a:srgbClr val="000000"/>
                      </a:solidFill>
                      <a:prstDash val="solid"/>
                      <a:round/>
                      <a:headEnd type="none" w="med" len="med"/>
                      <a:tailEnd type="none" w="med" len="med"/>
                    </a:lnT>
                    <a:lnB w="3556" cap="flat" cmpd="sng" algn="ctr">
                      <a:solidFill>
                        <a:srgbClr val="000000"/>
                      </a:solidFill>
                      <a:prstDash val="solid"/>
                      <a:round/>
                      <a:headEnd type="none" w="med" len="med"/>
                      <a:tailEnd type="none" w="med" len="med"/>
                    </a:lnB>
                    <a:solidFill>
                      <a:srgbClr val="FDF4CF"/>
                    </a:solidFill>
                  </a:tcPr>
                </a:tc>
                <a:extLst>
                  <a:ext uri="{0D108BD9-81ED-4DB2-BD59-A6C34878D82A}">
                    <a16:rowId xmlns:a16="http://schemas.microsoft.com/office/drawing/2014/main" val="10005"/>
                  </a:ext>
                </a:extLst>
              </a:tr>
              <a:tr h="223854">
                <a:tc>
                  <a:txBody>
                    <a:bodyPr/>
                    <a:lstStyle/>
                    <a:p>
                      <a:pPr marL="0" marR="0" indent="0" algn="l" fontAlgn="ctr" latinLnBrk="0">
                        <a:lnSpc>
                          <a:spcPct val="100000"/>
                        </a:lnSpc>
                        <a:spcBef>
                          <a:spcPts val="0"/>
                        </a:spcBef>
                        <a:spcAft>
                          <a:spcPts val="0"/>
                        </a:spcAft>
                      </a:pPr>
                      <a:r>
                        <a:rPr lang="mn-MN" sz="700" kern="0" spc="0" dirty="0">
                          <a:solidFill>
                            <a:srgbClr val="000000"/>
                          </a:solidFill>
                          <a:effectLst/>
                          <a:latin typeface="Calibri" panose="020F0502020204030204" pitchFamily="34" charset="0"/>
                          <a:ea typeface="나눔고딕 ExtraBold" panose="020D0904000000000000" pitchFamily="50" charset="-127"/>
                          <a:cs typeface="Calibri" panose="020F0502020204030204" pitchFamily="34" charset="0"/>
                        </a:rPr>
                        <a:t>Авто зогсоолын мэдээлэл хомс</a:t>
                      </a:r>
                      <a:endParaRPr lang="en-US" sz="700" kern="0" spc="0" dirty="0">
                        <a:solidFill>
                          <a:srgbClr val="000000"/>
                        </a:solidFill>
                        <a:effectLst/>
                        <a:latin typeface="Calibri" panose="020F0502020204030204" pitchFamily="34" charset="0"/>
                        <a:ea typeface="나눔고딕 ExtraBold" panose="020D0904000000000000" pitchFamily="50" charset="-127"/>
                        <a:cs typeface="Calibri" panose="020F0502020204030204" pitchFamily="34" charset="0"/>
                      </a:endParaRPr>
                    </a:p>
                  </a:txBody>
                  <a:tcPr marL="64770" marR="179959" marT="17907" marB="17907" anchor="ctr">
                    <a:lnL w="3556" cap="flat" cmpd="sng" algn="ctr">
                      <a:solidFill>
                        <a:srgbClr val="000000"/>
                      </a:solidFill>
                      <a:prstDash val="solid"/>
                      <a:round/>
                      <a:headEnd type="none" w="med" len="med"/>
                      <a:tailEnd type="none" w="med" len="med"/>
                    </a:lnL>
                    <a:lnR w="3556" cap="flat" cmpd="sng" algn="ctr">
                      <a:solidFill>
                        <a:srgbClr val="000000"/>
                      </a:solidFill>
                      <a:prstDash val="solid"/>
                      <a:round/>
                      <a:headEnd type="none" w="med" len="med"/>
                      <a:tailEnd type="none" w="med" len="med"/>
                    </a:lnR>
                    <a:lnT w="3556" cap="flat" cmpd="sng" algn="ctr">
                      <a:solidFill>
                        <a:srgbClr val="000000"/>
                      </a:solidFill>
                      <a:prstDash val="solid"/>
                      <a:round/>
                      <a:headEnd type="none" w="med" len="med"/>
                      <a:tailEnd type="none" w="med" len="med"/>
                    </a:lnT>
                    <a:lnB w="3556" cap="flat" cmpd="sng" algn="ctr">
                      <a:solidFill>
                        <a:srgbClr val="000000"/>
                      </a:solidFill>
                      <a:prstDash val="solid"/>
                      <a:round/>
                      <a:headEnd type="none" w="med" len="med"/>
                      <a:tailEnd type="none" w="med" len="med"/>
                    </a:lnB>
                    <a:noFill/>
                  </a:tcPr>
                </a:tc>
                <a:tc>
                  <a:txBody>
                    <a:bodyPr/>
                    <a:lstStyle/>
                    <a:p>
                      <a:pPr marL="0" marR="0" indent="0" algn="ctr" fontAlgn="base" latinLnBrk="0">
                        <a:lnSpc>
                          <a:spcPct val="160000"/>
                        </a:lnSpc>
                        <a:spcBef>
                          <a:spcPts val="0"/>
                        </a:spcBef>
                        <a:spcAft>
                          <a:spcPts val="0"/>
                        </a:spcAft>
                      </a:pPr>
                      <a:r>
                        <a:rPr lang="en-US" sz="700" kern="0" spc="0" dirty="0">
                          <a:solidFill>
                            <a:srgbClr val="000000"/>
                          </a:solidFill>
                          <a:effectLst/>
                          <a:latin typeface="Calibri" panose="020F0502020204030204" pitchFamily="34" charset="0"/>
                          <a:ea typeface="나눔고딕 ExtraBold" panose="020D0904000000000000" pitchFamily="50" charset="-127"/>
                          <a:cs typeface="Calibri" panose="020F0502020204030204" pitchFamily="34" charset="0"/>
                        </a:rPr>
                        <a:t>136</a:t>
                      </a:r>
                    </a:p>
                  </a:txBody>
                  <a:tcPr marL="48403" marR="48403" marT="13382" marB="13382" anchor="ctr">
                    <a:lnL w="3556" cap="flat" cmpd="sng" algn="ctr">
                      <a:solidFill>
                        <a:srgbClr val="000000"/>
                      </a:solidFill>
                      <a:prstDash val="solid"/>
                      <a:round/>
                      <a:headEnd type="none" w="med" len="med"/>
                      <a:tailEnd type="none" w="med" len="med"/>
                    </a:lnL>
                    <a:lnR w="3556" cap="flat" cmpd="sng" algn="ctr">
                      <a:solidFill>
                        <a:srgbClr val="000000"/>
                      </a:solidFill>
                      <a:prstDash val="solid"/>
                      <a:round/>
                      <a:headEnd type="none" w="med" len="med"/>
                      <a:tailEnd type="none" w="med" len="med"/>
                    </a:lnR>
                    <a:lnT w="3556" cap="flat" cmpd="sng" algn="ctr">
                      <a:solidFill>
                        <a:srgbClr val="000000"/>
                      </a:solidFill>
                      <a:prstDash val="solid"/>
                      <a:round/>
                      <a:headEnd type="none" w="med" len="med"/>
                      <a:tailEnd type="none" w="med" len="med"/>
                    </a:lnT>
                    <a:lnB w="3556"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10006"/>
                  </a:ext>
                </a:extLst>
              </a:tr>
              <a:tr h="223854">
                <a:tc>
                  <a:txBody>
                    <a:bodyPr/>
                    <a:lstStyle/>
                    <a:p>
                      <a:pPr marL="0" marR="0" indent="0" algn="l" fontAlgn="ctr" latinLnBrk="0">
                        <a:lnSpc>
                          <a:spcPct val="100000"/>
                        </a:lnSpc>
                        <a:spcBef>
                          <a:spcPts val="0"/>
                        </a:spcBef>
                        <a:spcAft>
                          <a:spcPts val="0"/>
                        </a:spcAft>
                      </a:pPr>
                      <a:r>
                        <a:rPr lang="mn-MN" sz="700" kern="0" spc="0" dirty="0">
                          <a:solidFill>
                            <a:srgbClr val="000000"/>
                          </a:solidFill>
                          <a:effectLst/>
                          <a:latin typeface="Calibri" panose="020F0502020204030204" pitchFamily="34" charset="0"/>
                          <a:ea typeface="나눔고딕 ExtraBold" panose="020D0904000000000000" pitchFamily="50" charset="-127"/>
                          <a:cs typeface="Calibri" panose="020F0502020204030204" pitchFamily="34" charset="0"/>
                        </a:rPr>
                        <a:t>Дэд бүтцийн хангалтгүй байдлаас үүдэх зам тээврийн осол </a:t>
                      </a:r>
                      <a:endParaRPr lang="en-US" sz="700" kern="0" spc="0" dirty="0">
                        <a:solidFill>
                          <a:srgbClr val="000000"/>
                        </a:solidFill>
                        <a:effectLst/>
                        <a:latin typeface="Calibri" panose="020F0502020204030204" pitchFamily="34" charset="0"/>
                        <a:ea typeface="나눔고딕 ExtraBold" panose="020D0904000000000000" pitchFamily="50" charset="-127"/>
                        <a:cs typeface="Calibri" panose="020F0502020204030204" pitchFamily="34" charset="0"/>
                      </a:endParaRPr>
                    </a:p>
                  </a:txBody>
                  <a:tcPr marL="64770" marR="179959" marT="17907" marB="17907" anchor="ctr">
                    <a:lnL w="3556" cap="flat" cmpd="sng" algn="ctr">
                      <a:solidFill>
                        <a:srgbClr val="000000"/>
                      </a:solidFill>
                      <a:prstDash val="solid"/>
                      <a:round/>
                      <a:headEnd type="none" w="med" len="med"/>
                      <a:tailEnd type="none" w="med" len="med"/>
                    </a:lnL>
                    <a:lnR w="3556" cap="flat" cmpd="sng" algn="ctr">
                      <a:solidFill>
                        <a:srgbClr val="000000"/>
                      </a:solidFill>
                      <a:prstDash val="solid"/>
                      <a:round/>
                      <a:headEnd type="none" w="med" len="med"/>
                      <a:tailEnd type="none" w="med" len="med"/>
                    </a:lnR>
                    <a:lnT w="3556" cap="flat" cmpd="sng" algn="ctr">
                      <a:solidFill>
                        <a:srgbClr val="000000"/>
                      </a:solidFill>
                      <a:prstDash val="solid"/>
                      <a:round/>
                      <a:headEnd type="none" w="med" len="med"/>
                      <a:tailEnd type="none" w="med" len="med"/>
                    </a:lnT>
                    <a:lnB w="3556" cap="flat" cmpd="sng" algn="ctr">
                      <a:solidFill>
                        <a:srgbClr val="000000"/>
                      </a:solidFill>
                      <a:prstDash val="solid"/>
                      <a:round/>
                      <a:headEnd type="none" w="med" len="med"/>
                      <a:tailEnd type="none" w="med" len="med"/>
                    </a:lnB>
                    <a:solidFill>
                      <a:srgbClr val="FFFFFF"/>
                    </a:solidFill>
                  </a:tcPr>
                </a:tc>
                <a:tc>
                  <a:txBody>
                    <a:bodyPr/>
                    <a:lstStyle/>
                    <a:p>
                      <a:pPr marL="0" marR="0" indent="0" algn="ctr" fontAlgn="base" latinLnBrk="0">
                        <a:lnSpc>
                          <a:spcPct val="160000"/>
                        </a:lnSpc>
                        <a:spcBef>
                          <a:spcPts val="0"/>
                        </a:spcBef>
                        <a:spcAft>
                          <a:spcPts val="0"/>
                        </a:spcAft>
                      </a:pPr>
                      <a:r>
                        <a:rPr lang="en-US" sz="700" kern="0" spc="0" dirty="0">
                          <a:solidFill>
                            <a:srgbClr val="000000"/>
                          </a:solidFill>
                          <a:effectLst/>
                          <a:latin typeface="Calibri" panose="020F0502020204030204" pitchFamily="34" charset="0"/>
                          <a:ea typeface="나눔고딕 ExtraBold" panose="020D0904000000000000" pitchFamily="50" charset="-127"/>
                          <a:cs typeface="Calibri" panose="020F0502020204030204" pitchFamily="34" charset="0"/>
                        </a:rPr>
                        <a:t>120</a:t>
                      </a:r>
                    </a:p>
                  </a:txBody>
                  <a:tcPr marL="48403" marR="48403" marT="13382" marB="13382" anchor="ctr">
                    <a:lnL w="3556" cap="flat" cmpd="sng" algn="ctr">
                      <a:solidFill>
                        <a:srgbClr val="000000"/>
                      </a:solidFill>
                      <a:prstDash val="solid"/>
                      <a:round/>
                      <a:headEnd type="none" w="med" len="med"/>
                      <a:tailEnd type="none" w="med" len="med"/>
                    </a:lnL>
                    <a:lnR w="3556" cap="flat" cmpd="sng" algn="ctr">
                      <a:solidFill>
                        <a:srgbClr val="000000"/>
                      </a:solidFill>
                      <a:prstDash val="solid"/>
                      <a:round/>
                      <a:headEnd type="none" w="med" len="med"/>
                      <a:tailEnd type="none" w="med" len="med"/>
                    </a:lnR>
                    <a:lnT w="3556" cap="flat" cmpd="sng" algn="ctr">
                      <a:solidFill>
                        <a:srgbClr val="000000"/>
                      </a:solidFill>
                      <a:prstDash val="solid"/>
                      <a:round/>
                      <a:headEnd type="none" w="med" len="med"/>
                      <a:tailEnd type="none" w="med" len="med"/>
                    </a:lnT>
                    <a:lnB w="3556" cap="flat" cmpd="sng" algn="ctr">
                      <a:solidFill>
                        <a:srgbClr val="000000"/>
                      </a:solidFill>
                      <a:prstDash val="solid"/>
                      <a:round/>
                      <a:headEnd type="none" w="med" len="med"/>
                      <a:tailEnd type="none" w="med" len="med"/>
                    </a:lnB>
                    <a:solidFill>
                      <a:srgbClr val="FFFFFF"/>
                    </a:solidFill>
                  </a:tcPr>
                </a:tc>
                <a:extLst>
                  <a:ext uri="{0D108BD9-81ED-4DB2-BD59-A6C34878D82A}">
                    <a16:rowId xmlns:a16="http://schemas.microsoft.com/office/drawing/2014/main" val="10007"/>
                  </a:ext>
                </a:extLst>
              </a:tr>
              <a:tr h="251475">
                <a:tc>
                  <a:txBody>
                    <a:bodyPr/>
                    <a:lstStyle/>
                    <a:p>
                      <a:pPr marL="0" marR="0" indent="0" algn="l" fontAlgn="ctr" latinLnBrk="0">
                        <a:lnSpc>
                          <a:spcPct val="100000"/>
                        </a:lnSpc>
                        <a:spcBef>
                          <a:spcPts val="0"/>
                        </a:spcBef>
                        <a:spcAft>
                          <a:spcPts val="0"/>
                        </a:spcAft>
                      </a:pPr>
                      <a:r>
                        <a:rPr lang="mn-MN" sz="700" kern="0" spc="0" dirty="0">
                          <a:solidFill>
                            <a:srgbClr val="000000"/>
                          </a:solidFill>
                          <a:effectLst/>
                          <a:latin typeface="Calibri" panose="020F0502020204030204" pitchFamily="34" charset="0"/>
                          <a:ea typeface="나눔고딕 ExtraBold" panose="020D0904000000000000" pitchFamily="50" charset="-127"/>
                          <a:cs typeface="Calibri" panose="020F0502020204030204" pitchFamily="34" charset="0"/>
                        </a:rPr>
                        <a:t>Хүүхэд/хөгшдөд зориулсан аюулгүй байдлын дэд бүтэц хомс </a:t>
                      </a:r>
                      <a:endParaRPr lang="en-US" sz="700" kern="0" spc="0" dirty="0">
                        <a:solidFill>
                          <a:srgbClr val="000000"/>
                        </a:solidFill>
                        <a:effectLst/>
                        <a:latin typeface="Calibri" panose="020F0502020204030204" pitchFamily="34" charset="0"/>
                        <a:ea typeface="나눔고딕 ExtraBold" panose="020D0904000000000000" pitchFamily="50" charset="-127"/>
                        <a:cs typeface="Calibri" panose="020F0502020204030204" pitchFamily="34" charset="0"/>
                      </a:endParaRPr>
                    </a:p>
                  </a:txBody>
                  <a:tcPr marL="64770" marR="179959" marT="17907" marB="17907" anchor="ctr">
                    <a:lnL w="3556" cap="flat" cmpd="sng" algn="ctr">
                      <a:solidFill>
                        <a:srgbClr val="000000"/>
                      </a:solidFill>
                      <a:prstDash val="solid"/>
                      <a:round/>
                      <a:headEnd type="none" w="med" len="med"/>
                      <a:tailEnd type="none" w="med" len="med"/>
                    </a:lnL>
                    <a:lnR w="3556" cap="flat" cmpd="sng" algn="ctr">
                      <a:solidFill>
                        <a:srgbClr val="000000"/>
                      </a:solidFill>
                      <a:prstDash val="solid"/>
                      <a:round/>
                      <a:headEnd type="none" w="med" len="med"/>
                      <a:tailEnd type="none" w="med" len="med"/>
                    </a:lnR>
                    <a:lnT w="3556" cap="flat" cmpd="sng" algn="ctr">
                      <a:solidFill>
                        <a:srgbClr val="000000"/>
                      </a:solidFill>
                      <a:prstDash val="solid"/>
                      <a:round/>
                      <a:headEnd type="none" w="med" len="med"/>
                      <a:tailEnd type="none" w="med" len="med"/>
                    </a:lnT>
                    <a:lnB w="3556" cap="flat" cmpd="sng" algn="ctr">
                      <a:solidFill>
                        <a:srgbClr val="000000"/>
                      </a:solidFill>
                      <a:prstDash val="solid"/>
                      <a:round/>
                      <a:headEnd type="none" w="med" len="med"/>
                      <a:tailEnd type="none" w="med" len="med"/>
                    </a:lnB>
                    <a:solidFill>
                      <a:srgbClr val="FFFFFF"/>
                    </a:solidFill>
                  </a:tcPr>
                </a:tc>
                <a:tc>
                  <a:txBody>
                    <a:bodyPr/>
                    <a:lstStyle/>
                    <a:p>
                      <a:pPr marL="0" marR="0" indent="0" algn="ctr" fontAlgn="base" latinLnBrk="0">
                        <a:lnSpc>
                          <a:spcPct val="160000"/>
                        </a:lnSpc>
                        <a:spcBef>
                          <a:spcPts val="0"/>
                        </a:spcBef>
                        <a:spcAft>
                          <a:spcPts val="0"/>
                        </a:spcAft>
                      </a:pPr>
                      <a:r>
                        <a:rPr lang="en-US" sz="700" kern="0" spc="0" dirty="0">
                          <a:solidFill>
                            <a:srgbClr val="000000"/>
                          </a:solidFill>
                          <a:effectLst/>
                          <a:latin typeface="Calibri" panose="020F0502020204030204" pitchFamily="34" charset="0"/>
                          <a:ea typeface="나눔고딕 ExtraBold" panose="020D0904000000000000" pitchFamily="50" charset="-127"/>
                          <a:cs typeface="Calibri" panose="020F0502020204030204" pitchFamily="34" charset="0"/>
                        </a:rPr>
                        <a:t>108</a:t>
                      </a:r>
                    </a:p>
                  </a:txBody>
                  <a:tcPr marL="48403" marR="48403" marT="13382" marB="13382" anchor="ctr">
                    <a:lnL w="3556" cap="flat" cmpd="sng" algn="ctr">
                      <a:solidFill>
                        <a:srgbClr val="000000"/>
                      </a:solidFill>
                      <a:prstDash val="solid"/>
                      <a:round/>
                      <a:headEnd type="none" w="med" len="med"/>
                      <a:tailEnd type="none" w="med" len="med"/>
                    </a:lnL>
                    <a:lnR w="3556" cap="flat" cmpd="sng" algn="ctr">
                      <a:solidFill>
                        <a:srgbClr val="000000"/>
                      </a:solidFill>
                      <a:prstDash val="solid"/>
                      <a:round/>
                      <a:headEnd type="none" w="med" len="med"/>
                      <a:tailEnd type="none" w="med" len="med"/>
                    </a:lnR>
                    <a:lnT w="3556" cap="flat" cmpd="sng" algn="ctr">
                      <a:solidFill>
                        <a:srgbClr val="000000"/>
                      </a:solidFill>
                      <a:prstDash val="solid"/>
                      <a:round/>
                      <a:headEnd type="none" w="med" len="med"/>
                      <a:tailEnd type="none" w="med" len="med"/>
                    </a:lnT>
                    <a:lnB w="3556" cap="flat" cmpd="sng" algn="ctr">
                      <a:solidFill>
                        <a:srgbClr val="000000"/>
                      </a:solidFill>
                      <a:prstDash val="solid"/>
                      <a:round/>
                      <a:headEnd type="none" w="med" len="med"/>
                      <a:tailEnd type="none" w="med" len="med"/>
                    </a:lnB>
                    <a:solidFill>
                      <a:srgbClr val="FFFFFF"/>
                    </a:solidFill>
                  </a:tcPr>
                </a:tc>
                <a:extLst>
                  <a:ext uri="{0D108BD9-81ED-4DB2-BD59-A6C34878D82A}">
                    <a16:rowId xmlns:a16="http://schemas.microsoft.com/office/drawing/2014/main" val="10008"/>
                  </a:ext>
                </a:extLst>
              </a:tr>
              <a:tr h="223854">
                <a:tc>
                  <a:txBody>
                    <a:bodyPr/>
                    <a:lstStyle/>
                    <a:p>
                      <a:pPr marL="0" marR="0" indent="0" algn="l" fontAlgn="ctr" latinLnBrk="0">
                        <a:lnSpc>
                          <a:spcPct val="100000"/>
                        </a:lnSpc>
                        <a:spcBef>
                          <a:spcPts val="0"/>
                        </a:spcBef>
                        <a:spcAft>
                          <a:spcPts val="0"/>
                        </a:spcAft>
                      </a:pPr>
                      <a:r>
                        <a:rPr lang="mn-MN" sz="700" kern="0" spc="0" dirty="0">
                          <a:solidFill>
                            <a:srgbClr val="000000"/>
                          </a:solidFill>
                          <a:effectLst/>
                          <a:latin typeface="Calibri" panose="020F0502020204030204" pitchFamily="34" charset="0"/>
                          <a:ea typeface="나눔고딕 ExtraBold" panose="020D0904000000000000" pitchFamily="50" charset="-127"/>
                          <a:cs typeface="Calibri" panose="020F0502020204030204" pitchFamily="34" charset="0"/>
                        </a:rPr>
                        <a:t>Замын хөдөлгөөний мэдээллийг авах боломжгүй/Замын хөдөлгөөний үнэн бус мэдээлэл олгодог</a:t>
                      </a:r>
                      <a:endParaRPr lang="en-US" sz="700" kern="0" spc="0" dirty="0">
                        <a:solidFill>
                          <a:srgbClr val="000000"/>
                        </a:solidFill>
                        <a:effectLst/>
                        <a:latin typeface="Calibri" panose="020F0502020204030204" pitchFamily="34" charset="0"/>
                        <a:ea typeface="나눔고딕 ExtraBold" panose="020D0904000000000000" pitchFamily="50" charset="-127"/>
                        <a:cs typeface="Calibri" panose="020F0502020204030204" pitchFamily="34" charset="0"/>
                      </a:endParaRPr>
                    </a:p>
                  </a:txBody>
                  <a:tcPr marL="64770" marR="179959" marT="17907" marB="17907" anchor="ctr">
                    <a:lnL w="3556" cap="flat" cmpd="sng" algn="ctr">
                      <a:solidFill>
                        <a:srgbClr val="000000"/>
                      </a:solidFill>
                      <a:prstDash val="solid"/>
                      <a:round/>
                      <a:headEnd type="none" w="med" len="med"/>
                      <a:tailEnd type="none" w="med" len="med"/>
                    </a:lnL>
                    <a:lnR w="3556" cap="flat" cmpd="sng" algn="ctr">
                      <a:solidFill>
                        <a:srgbClr val="000000"/>
                      </a:solidFill>
                      <a:prstDash val="solid"/>
                      <a:round/>
                      <a:headEnd type="none" w="med" len="med"/>
                      <a:tailEnd type="none" w="med" len="med"/>
                    </a:lnR>
                    <a:lnT w="3556" cap="flat" cmpd="sng" algn="ctr">
                      <a:solidFill>
                        <a:srgbClr val="000000"/>
                      </a:solidFill>
                      <a:prstDash val="solid"/>
                      <a:round/>
                      <a:headEnd type="none" w="med" len="med"/>
                      <a:tailEnd type="none" w="med" len="med"/>
                    </a:lnT>
                    <a:lnB w="3556" cap="flat" cmpd="sng" algn="ctr">
                      <a:solidFill>
                        <a:srgbClr val="000000"/>
                      </a:solidFill>
                      <a:prstDash val="solid"/>
                      <a:round/>
                      <a:headEnd type="none" w="med" len="med"/>
                      <a:tailEnd type="none" w="med" len="med"/>
                    </a:lnB>
                    <a:solidFill>
                      <a:srgbClr val="FFFFFF"/>
                    </a:solidFill>
                  </a:tcPr>
                </a:tc>
                <a:tc>
                  <a:txBody>
                    <a:bodyPr/>
                    <a:lstStyle/>
                    <a:p>
                      <a:pPr marL="0" marR="0" indent="0" algn="ctr" fontAlgn="base" latinLnBrk="0">
                        <a:lnSpc>
                          <a:spcPct val="160000"/>
                        </a:lnSpc>
                        <a:spcBef>
                          <a:spcPts val="0"/>
                        </a:spcBef>
                        <a:spcAft>
                          <a:spcPts val="0"/>
                        </a:spcAft>
                      </a:pPr>
                      <a:r>
                        <a:rPr lang="en-US" sz="700" kern="0" spc="0" dirty="0">
                          <a:solidFill>
                            <a:srgbClr val="000000"/>
                          </a:solidFill>
                          <a:effectLst/>
                          <a:latin typeface="Calibri" panose="020F0502020204030204" pitchFamily="34" charset="0"/>
                          <a:ea typeface="나눔고딕 ExtraBold" panose="020D0904000000000000" pitchFamily="50" charset="-127"/>
                          <a:cs typeface="Calibri" panose="020F0502020204030204" pitchFamily="34" charset="0"/>
                        </a:rPr>
                        <a:t>98</a:t>
                      </a:r>
                    </a:p>
                  </a:txBody>
                  <a:tcPr marL="48403" marR="48403" marT="13382" marB="13382" anchor="ctr">
                    <a:lnL w="3556" cap="flat" cmpd="sng" algn="ctr">
                      <a:solidFill>
                        <a:srgbClr val="000000"/>
                      </a:solidFill>
                      <a:prstDash val="solid"/>
                      <a:round/>
                      <a:headEnd type="none" w="med" len="med"/>
                      <a:tailEnd type="none" w="med" len="med"/>
                    </a:lnL>
                    <a:lnR w="3556" cap="flat" cmpd="sng" algn="ctr">
                      <a:solidFill>
                        <a:srgbClr val="000000"/>
                      </a:solidFill>
                      <a:prstDash val="solid"/>
                      <a:round/>
                      <a:headEnd type="none" w="med" len="med"/>
                      <a:tailEnd type="none" w="med" len="med"/>
                    </a:lnR>
                    <a:lnT w="3556" cap="flat" cmpd="sng" algn="ctr">
                      <a:solidFill>
                        <a:srgbClr val="000000"/>
                      </a:solidFill>
                      <a:prstDash val="solid"/>
                      <a:round/>
                      <a:headEnd type="none" w="med" len="med"/>
                      <a:tailEnd type="none" w="med" len="med"/>
                    </a:lnT>
                    <a:lnB w="3556" cap="flat" cmpd="sng" algn="ctr">
                      <a:solidFill>
                        <a:srgbClr val="000000"/>
                      </a:solidFill>
                      <a:prstDash val="solid"/>
                      <a:round/>
                      <a:headEnd type="none" w="med" len="med"/>
                      <a:tailEnd type="none" w="med" len="med"/>
                    </a:lnB>
                    <a:solidFill>
                      <a:srgbClr val="FFFFFF"/>
                    </a:solidFill>
                  </a:tcPr>
                </a:tc>
                <a:extLst>
                  <a:ext uri="{0D108BD9-81ED-4DB2-BD59-A6C34878D82A}">
                    <a16:rowId xmlns:a16="http://schemas.microsoft.com/office/drawing/2014/main" val="10009"/>
                  </a:ext>
                </a:extLst>
              </a:tr>
              <a:tr h="223854">
                <a:tc>
                  <a:txBody>
                    <a:bodyPr/>
                    <a:lstStyle/>
                    <a:p>
                      <a:pPr fontAlgn="ctr" latinLnBrk="0"/>
                      <a:r>
                        <a:rPr lang="mn-MN" altLang="ko-KR" sz="700" kern="0" spc="0" dirty="0">
                          <a:solidFill>
                            <a:srgbClr val="000000"/>
                          </a:solidFill>
                          <a:effectLst/>
                          <a:latin typeface="Calibri" panose="020F0502020204030204" pitchFamily="34" charset="0"/>
                          <a:ea typeface="나눔고딕 ExtraBold" panose="020D0904000000000000" pitchFamily="50" charset="-127"/>
                          <a:cs typeface="Calibri" panose="020F0502020204030204" pitchFamily="34" charset="0"/>
                        </a:rPr>
                        <a:t>Явган хүний гарцны аюулгүй байдлыг хангаж өгөөгүйн улмаас гарах ЗТО</a:t>
                      </a:r>
                      <a:endParaRPr lang="en-US" altLang="ko-KR" sz="700" kern="0" spc="0" dirty="0">
                        <a:solidFill>
                          <a:srgbClr val="000000"/>
                        </a:solidFill>
                        <a:effectLst/>
                        <a:latin typeface="Calibri" panose="020F0502020204030204" pitchFamily="34" charset="0"/>
                        <a:ea typeface="나눔고딕 ExtraBold" panose="020D0904000000000000" pitchFamily="50" charset="-127"/>
                        <a:cs typeface="Calibri" panose="020F0502020204030204" pitchFamily="34" charset="0"/>
                      </a:endParaRPr>
                    </a:p>
                  </a:txBody>
                  <a:tcPr marL="48403" marR="134484" marT="13382" marB="13382" anchor="ctr">
                    <a:lnL w="3556" cap="flat" cmpd="sng" algn="ctr">
                      <a:solidFill>
                        <a:srgbClr val="000000"/>
                      </a:solidFill>
                      <a:prstDash val="solid"/>
                      <a:round/>
                      <a:headEnd type="none" w="med" len="med"/>
                      <a:tailEnd type="none" w="med" len="med"/>
                    </a:lnL>
                    <a:lnR w="3556" cap="flat" cmpd="sng" algn="ctr">
                      <a:solidFill>
                        <a:srgbClr val="000000"/>
                      </a:solidFill>
                      <a:prstDash val="solid"/>
                      <a:round/>
                      <a:headEnd type="none" w="med" len="med"/>
                      <a:tailEnd type="none" w="med" len="med"/>
                    </a:lnR>
                    <a:lnT w="3556" cap="flat" cmpd="sng" algn="ctr">
                      <a:solidFill>
                        <a:srgbClr val="000000"/>
                      </a:solidFill>
                      <a:prstDash val="solid"/>
                      <a:round/>
                      <a:headEnd type="none" w="med" len="med"/>
                      <a:tailEnd type="none" w="med" len="med"/>
                    </a:lnT>
                    <a:lnB w="3556" cap="flat" cmpd="sng" algn="ctr">
                      <a:solidFill>
                        <a:srgbClr val="000000"/>
                      </a:solidFill>
                      <a:prstDash val="solid"/>
                      <a:round/>
                      <a:headEnd type="none" w="med" len="med"/>
                      <a:tailEnd type="none" w="med" len="med"/>
                    </a:lnB>
                    <a:solidFill>
                      <a:srgbClr val="FFFFFF"/>
                    </a:solidFill>
                  </a:tcPr>
                </a:tc>
                <a:tc>
                  <a:txBody>
                    <a:bodyPr/>
                    <a:lstStyle/>
                    <a:p>
                      <a:pPr marL="0" marR="0" indent="0" algn="ctr" fontAlgn="base" latinLnBrk="0">
                        <a:lnSpc>
                          <a:spcPct val="160000"/>
                        </a:lnSpc>
                        <a:spcBef>
                          <a:spcPts val="0"/>
                        </a:spcBef>
                        <a:spcAft>
                          <a:spcPts val="0"/>
                        </a:spcAft>
                      </a:pPr>
                      <a:r>
                        <a:rPr lang="en-US" sz="700" kern="0" spc="0" dirty="0">
                          <a:solidFill>
                            <a:srgbClr val="000000"/>
                          </a:solidFill>
                          <a:effectLst/>
                          <a:latin typeface="Calibri" panose="020F0502020204030204" pitchFamily="34" charset="0"/>
                          <a:ea typeface="나눔고딕 ExtraBold" panose="020D0904000000000000" pitchFamily="50" charset="-127"/>
                          <a:cs typeface="Calibri" panose="020F0502020204030204" pitchFamily="34" charset="0"/>
                        </a:rPr>
                        <a:t>98</a:t>
                      </a:r>
                    </a:p>
                  </a:txBody>
                  <a:tcPr marL="48403" marR="48403" marT="13382" marB="13382" anchor="ctr">
                    <a:lnL w="3556" cap="flat" cmpd="sng" algn="ctr">
                      <a:solidFill>
                        <a:srgbClr val="000000"/>
                      </a:solidFill>
                      <a:prstDash val="solid"/>
                      <a:round/>
                      <a:headEnd type="none" w="med" len="med"/>
                      <a:tailEnd type="none" w="med" len="med"/>
                    </a:lnL>
                    <a:lnR w="3556" cap="flat" cmpd="sng" algn="ctr">
                      <a:solidFill>
                        <a:srgbClr val="000000"/>
                      </a:solidFill>
                      <a:prstDash val="solid"/>
                      <a:round/>
                      <a:headEnd type="none" w="med" len="med"/>
                      <a:tailEnd type="none" w="med" len="med"/>
                    </a:lnR>
                    <a:lnT w="3556" cap="flat" cmpd="sng" algn="ctr">
                      <a:solidFill>
                        <a:srgbClr val="000000"/>
                      </a:solidFill>
                      <a:prstDash val="solid"/>
                      <a:round/>
                      <a:headEnd type="none" w="med" len="med"/>
                      <a:tailEnd type="none" w="med" len="med"/>
                    </a:lnT>
                    <a:lnB w="3556" cap="flat" cmpd="sng" algn="ctr">
                      <a:solidFill>
                        <a:srgbClr val="000000"/>
                      </a:solidFill>
                      <a:prstDash val="solid"/>
                      <a:round/>
                      <a:headEnd type="none" w="med" len="med"/>
                      <a:tailEnd type="none" w="med" len="med"/>
                    </a:lnB>
                    <a:solidFill>
                      <a:srgbClr val="FFFFFF"/>
                    </a:solidFill>
                  </a:tcPr>
                </a:tc>
                <a:extLst>
                  <a:ext uri="{0D108BD9-81ED-4DB2-BD59-A6C34878D82A}">
                    <a16:rowId xmlns:a16="http://schemas.microsoft.com/office/drawing/2014/main" val="10010"/>
                  </a:ext>
                </a:extLst>
              </a:tr>
            </a:tbl>
          </a:graphicData>
        </a:graphic>
      </p:graphicFrame>
      <p:graphicFrame>
        <p:nvGraphicFramePr>
          <p:cNvPr id="49" name="표 48"/>
          <p:cNvGraphicFramePr>
            <a:graphicFrameLocks noGrp="1"/>
          </p:cNvGraphicFramePr>
          <p:nvPr>
            <p:extLst/>
          </p:nvPr>
        </p:nvGraphicFramePr>
        <p:xfrm>
          <a:off x="513673" y="2803035"/>
          <a:ext cx="3888432" cy="2561834"/>
        </p:xfrm>
        <a:graphic>
          <a:graphicData uri="http://schemas.openxmlformats.org/drawingml/2006/table">
            <a:tbl>
              <a:tblPr/>
              <a:tblGrid>
                <a:gridCol w="3312368">
                  <a:extLst>
                    <a:ext uri="{9D8B030D-6E8A-4147-A177-3AD203B41FA5}">
                      <a16:colId xmlns:a16="http://schemas.microsoft.com/office/drawing/2014/main" val="20000"/>
                    </a:ext>
                  </a:extLst>
                </a:gridCol>
                <a:gridCol w="576064">
                  <a:extLst>
                    <a:ext uri="{9D8B030D-6E8A-4147-A177-3AD203B41FA5}">
                      <a16:colId xmlns:a16="http://schemas.microsoft.com/office/drawing/2014/main" val="20001"/>
                    </a:ext>
                  </a:extLst>
                </a:gridCol>
              </a:tblGrid>
              <a:tr h="152642">
                <a:tc>
                  <a:txBody>
                    <a:bodyPr/>
                    <a:lstStyle/>
                    <a:p>
                      <a:pPr marL="0" marR="0" indent="0" algn="ctr" fontAlgn="base" latinLnBrk="0">
                        <a:lnSpc>
                          <a:spcPct val="160000"/>
                        </a:lnSpc>
                        <a:spcBef>
                          <a:spcPts val="0"/>
                        </a:spcBef>
                        <a:spcAft>
                          <a:spcPts val="0"/>
                        </a:spcAft>
                      </a:pPr>
                      <a:r>
                        <a:rPr lang="mn-MN" altLang="ko-KR" sz="800" b="1" kern="0" spc="0" dirty="0">
                          <a:solidFill>
                            <a:srgbClr val="000000"/>
                          </a:solidFill>
                          <a:effectLst/>
                          <a:latin typeface="Calibri" panose="020F0502020204030204" pitchFamily="34" charset="0"/>
                          <a:ea typeface="나눔고딕 ExtraBold" panose="020D0904000000000000" pitchFamily="50" charset="-127"/>
                          <a:cs typeface="Calibri" panose="020F0502020204030204" pitchFamily="34" charset="0"/>
                        </a:rPr>
                        <a:t>Замын хөдөлгөөнд тулгарч буй асуудал</a:t>
                      </a:r>
                      <a:endParaRPr lang="ko-KR" altLang="en-US" sz="800" b="1" kern="0" spc="0" dirty="0">
                        <a:solidFill>
                          <a:srgbClr val="000000"/>
                        </a:solidFill>
                        <a:effectLst/>
                        <a:latin typeface="Calibri" panose="020F0502020204030204" pitchFamily="34" charset="0"/>
                        <a:ea typeface="나눔고딕 ExtraBold" panose="020D0904000000000000" pitchFamily="50" charset="-127"/>
                        <a:cs typeface="Calibri" panose="020F0502020204030204" pitchFamily="34" charset="0"/>
                      </a:endParaRPr>
                    </a:p>
                  </a:txBody>
                  <a:tcPr marL="48403" marR="48403" marT="13382" marB="13382" anchor="ctr">
                    <a:lnL w="3556" cap="flat" cmpd="sng" algn="ctr">
                      <a:solidFill>
                        <a:srgbClr val="000000"/>
                      </a:solidFill>
                      <a:prstDash val="solid"/>
                      <a:round/>
                      <a:headEnd type="none" w="med" len="med"/>
                      <a:tailEnd type="none" w="med" len="med"/>
                    </a:lnL>
                    <a:lnR w="3556" cap="flat" cmpd="sng" algn="ctr">
                      <a:solidFill>
                        <a:srgbClr val="000000"/>
                      </a:solidFill>
                      <a:prstDash val="solid"/>
                      <a:round/>
                      <a:headEnd type="none" w="med" len="med"/>
                      <a:tailEnd type="none" w="med" len="med"/>
                    </a:lnR>
                    <a:lnT w="3556" cap="flat" cmpd="sng" algn="ctr">
                      <a:solidFill>
                        <a:srgbClr val="000000"/>
                      </a:solidFill>
                      <a:prstDash val="solid"/>
                      <a:round/>
                      <a:headEnd type="none" w="med" len="med"/>
                      <a:tailEnd type="none" w="med" len="med"/>
                    </a:lnT>
                    <a:lnB w="3556" cap="flat" cmpd="sng" algn="ctr">
                      <a:solidFill>
                        <a:srgbClr val="000000"/>
                      </a:solidFill>
                      <a:prstDash val="solid"/>
                      <a:round/>
                      <a:headEnd type="none" w="med" len="med"/>
                      <a:tailEnd type="none" w="med" len="med"/>
                    </a:lnB>
                    <a:solidFill>
                      <a:schemeClr val="bg1">
                        <a:lumMod val="75000"/>
                      </a:schemeClr>
                    </a:solidFill>
                  </a:tcPr>
                </a:tc>
                <a:tc>
                  <a:txBody>
                    <a:bodyPr/>
                    <a:lstStyle/>
                    <a:p>
                      <a:pPr marL="0" marR="0" indent="0" algn="ctr" fontAlgn="base" latinLnBrk="0">
                        <a:lnSpc>
                          <a:spcPct val="160000"/>
                        </a:lnSpc>
                        <a:spcBef>
                          <a:spcPts val="0"/>
                        </a:spcBef>
                        <a:spcAft>
                          <a:spcPts val="0"/>
                        </a:spcAft>
                      </a:pPr>
                      <a:r>
                        <a:rPr lang="mn-MN" altLang="ko-KR" sz="800" b="1" kern="0" spc="0" dirty="0">
                          <a:solidFill>
                            <a:srgbClr val="000000"/>
                          </a:solidFill>
                          <a:effectLst/>
                          <a:latin typeface="Calibri" panose="020F0502020204030204" pitchFamily="34" charset="0"/>
                          <a:ea typeface="나눔고딕 ExtraBold" panose="020D0904000000000000" pitchFamily="50" charset="-127"/>
                          <a:cs typeface="Calibri" panose="020F0502020204030204" pitchFamily="34" charset="0"/>
                        </a:rPr>
                        <a:t>Оноо</a:t>
                      </a:r>
                      <a:endParaRPr lang="ko-KR" altLang="en-US" sz="800" b="1" kern="0" spc="0" dirty="0">
                        <a:solidFill>
                          <a:srgbClr val="000000"/>
                        </a:solidFill>
                        <a:effectLst/>
                        <a:latin typeface="Calibri" panose="020F0502020204030204" pitchFamily="34" charset="0"/>
                        <a:ea typeface="나눔고딕 ExtraBold" panose="020D0904000000000000" pitchFamily="50" charset="-127"/>
                        <a:cs typeface="Calibri" panose="020F0502020204030204" pitchFamily="34" charset="0"/>
                      </a:endParaRPr>
                    </a:p>
                  </a:txBody>
                  <a:tcPr marL="48403" marR="48403" marT="13382" marB="13382" anchor="ctr">
                    <a:lnL w="3556" cap="flat" cmpd="sng" algn="ctr">
                      <a:solidFill>
                        <a:srgbClr val="000000"/>
                      </a:solidFill>
                      <a:prstDash val="solid"/>
                      <a:round/>
                      <a:headEnd type="none" w="med" len="med"/>
                      <a:tailEnd type="none" w="med" len="med"/>
                    </a:lnL>
                    <a:lnR w="3556" cap="flat" cmpd="sng" algn="ctr">
                      <a:solidFill>
                        <a:srgbClr val="000000"/>
                      </a:solidFill>
                      <a:prstDash val="solid"/>
                      <a:round/>
                      <a:headEnd type="none" w="med" len="med"/>
                      <a:tailEnd type="none" w="med" len="med"/>
                    </a:lnR>
                    <a:lnT w="3556" cap="flat" cmpd="sng" algn="ctr">
                      <a:solidFill>
                        <a:srgbClr val="000000"/>
                      </a:solidFill>
                      <a:prstDash val="solid"/>
                      <a:round/>
                      <a:headEnd type="none" w="med" len="med"/>
                      <a:tailEnd type="none" w="med" len="med"/>
                    </a:lnT>
                    <a:lnB w="3556" cap="flat" cmpd="sng" algn="ctr">
                      <a:solidFill>
                        <a:srgbClr val="000000"/>
                      </a:solidFill>
                      <a:prstDash val="solid"/>
                      <a:round/>
                      <a:headEnd type="none" w="med" len="med"/>
                      <a:tailEnd type="none" w="med" len="med"/>
                    </a:lnB>
                    <a:solidFill>
                      <a:schemeClr val="bg1">
                        <a:lumMod val="75000"/>
                      </a:schemeClr>
                    </a:solidFill>
                  </a:tcPr>
                </a:tc>
                <a:extLst>
                  <a:ext uri="{0D108BD9-81ED-4DB2-BD59-A6C34878D82A}">
                    <a16:rowId xmlns:a16="http://schemas.microsoft.com/office/drawing/2014/main" val="10000"/>
                  </a:ext>
                </a:extLst>
              </a:tr>
              <a:tr h="209897">
                <a:tc>
                  <a:txBody>
                    <a:bodyPr/>
                    <a:lstStyle/>
                    <a:p>
                      <a:pPr marL="0" marR="0" indent="0" algn="l" fontAlgn="ctr" latinLnBrk="0">
                        <a:lnSpc>
                          <a:spcPct val="100000"/>
                        </a:lnSpc>
                        <a:spcBef>
                          <a:spcPts val="0"/>
                        </a:spcBef>
                        <a:spcAft>
                          <a:spcPts val="0"/>
                        </a:spcAft>
                      </a:pPr>
                      <a:r>
                        <a:rPr lang="mn-MN" sz="700" kern="0" spc="0" dirty="0">
                          <a:solidFill>
                            <a:srgbClr val="000000"/>
                          </a:solidFill>
                          <a:effectLst/>
                          <a:latin typeface="Calibri" panose="020F0502020204030204" pitchFamily="34" charset="0"/>
                          <a:ea typeface="나눔고딕 ExtraBold" panose="020D0904000000000000" pitchFamily="50" charset="-127"/>
                          <a:cs typeface="Calibri" panose="020F0502020204030204" pitchFamily="34" charset="0"/>
                        </a:rPr>
                        <a:t>Авто зогсоолын хүрэлцээ муу</a:t>
                      </a:r>
                      <a:endParaRPr lang="en-US" sz="700" kern="0" spc="0" dirty="0">
                        <a:solidFill>
                          <a:srgbClr val="000000"/>
                        </a:solidFill>
                        <a:effectLst/>
                        <a:latin typeface="Calibri" panose="020F0502020204030204" pitchFamily="34" charset="0"/>
                        <a:ea typeface="나눔고딕 ExtraBold" panose="020D0904000000000000" pitchFamily="50" charset="-127"/>
                        <a:cs typeface="Calibri" panose="020F0502020204030204" pitchFamily="34" charset="0"/>
                      </a:endParaRPr>
                    </a:p>
                  </a:txBody>
                  <a:tcPr marL="64770" marR="179959" marT="17907" marB="17907" anchor="ctr">
                    <a:lnL w="3556" cap="flat" cmpd="sng" algn="ctr">
                      <a:solidFill>
                        <a:srgbClr val="000000"/>
                      </a:solidFill>
                      <a:prstDash val="solid"/>
                      <a:round/>
                      <a:headEnd type="none" w="med" len="med"/>
                      <a:tailEnd type="none" w="med" len="med"/>
                    </a:lnL>
                    <a:lnR w="3556" cap="flat" cmpd="sng" algn="ctr">
                      <a:solidFill>
                        <a:srgbClr val="000000"/>
                      </a:solidFill>
                      <a:prstDash val="solid"/>
                      <a:round/>
                      <a:headEnd type="none" w="med" len="med"/>
                      <a:tailEnd type="none" w="med" len="med"/>
                    </a:lnR>
                    <a:lnT w="3556" cap="flat" cmpd="sng" algn="ctr">
                      <a:solidFill>
                        <a:srgbClr val="000000"/>
                      </a:solidFill>
                      <a:prstDash val="solid"/>
                      <a:round/>
                      <a:headEnd type="none" w="med" len="med"/>
                      <a:tailEnd type="none" w="med" len="med"/>
                    </a:lnT>
                    <a:lnB w="3556" cap="flat" cmpd="sng" algn="ctr">
                      <a:solidFill>
                        <a:srgbClr val="000000"/>
                      </a:solidFill>
                      <a:prstDash val="solid"/>
                      <a:round/>
                      <a:headEnd type="none" w="med" len="med"/>
                      <a:tailEnd type="none" w="med" len="med"/>
                    </a:lnB>
                    <a:solidFill>
                      <a:srgbClr val="FDF4CF"/>
                    </a:solidFill>
                  </a:tcPr>
                </a:tc>
                <a:tc>
                  <a:txBody>
                    <a:bodyPr/>
                    <a:lstStyle/>
                    <a:p>
                      <a:pPr marL="0" marR="0" indent="0" algn="ctr" fontAlgn="ctr" latinLnBrk="0">
                        <a:lnSpc>
                          <a:spcPct val="100000"/>
                        </a:lnSpc>
                        <a:spcBef>
                          <a:spcPts val="0"/>
                        </a:spcBef>
                        <a:spcAft>
                          <a:spcPts val="0"/>
                        </a:spcAft>
                      </a:pPr>
                      <a:r>
                        <a:rPr lang="en-US" sz="700" kern="0" spc="0" dirty="0">
                          <a:solidFill>
                            <a:srgbClr val="000000"/>
                          </a:solidFill>
                          <a:effectLst/>
                          <a:latin typeface="Calibri" panose="020F0502020204030204" pitchFamily="34" charset="0"/>
                          <a:ea typeface="나눔고딕 ExtraBold" panose="020D0904000000000000" pitchFamily="50" charset="-127"/>
                          <a:cs typeface="Calibri" panose="020F0502020204030204" pitchFamily="34" charset="0"/>
                        </a:rPr>
                        <a:t>285</a:t>
                      </a:r>
                    </a:p>
                  </a:txBody>
                  <a:tcPr marL="64770" marR="64770" marT="17907" marB="17907" anchor="ctr">
                    <a:lnL w="3556" cap="flat" cmpd="sng" algn="ctr">
                      <a:solidFill>
                        <a:srgbClr val="000000"/>
                      </a:solidFill>
                      <a:prstDash val="solid"/>
                      <a:round/>
                      <a:headEnd type="none" w="med" len="med"/>
                      <a:tailEnd type="none" w="med" len="med"/>
                    </a:lnL>
                    <a:lnR w="3556" cap="flat" cmpd="sng" algn="ctr">
                      <a:solidFill>
                        <a:srgbClr val="000000"/>
                      </a:solidFill>
                      <a:prstDash val="solid"/>
                      <a:round/>
                      <a:headEnd type="none" w="med" len="med"/>
                      <a:tailEnd type="none" w="med" len="med"/>
                    </a:lnR>
                    <a:lnT w="3556" cap="flat" cmpd="sng" algn="ctr">
                      <a:solidFill>
                        <a:srgbClr val="000000"/>
                      </a:solidFill>
                      <a:prstDash val="solid"/>
                      <a:round/>
                      <a:headEnd type="none" w="med" len="med"/>
                      <a:tailEnd type="none" w="med" len="med"/>
                    </a:lnT>
                    <a:lnB w="3556" cap="flat" cmpd="sng" algn="ctr">
                      <a:solidFill>
                        <a:srgbClr val="000000"/>
                      </a:solidFill>
                      <a:prstDash val="solid"/>
                      <a:round/>
                      <a:headEnd type="none" w="med" len="med"/>
                      <a:tailEnd type="none" w="med" len="med"/>
                    </a:lnB>
                    <a:solidFill>
                      <a:srgbClr val="FDF4CF"/>
                    </a:solidFill>
                  </a:tcPr>
                </a:tc>
                <a:extLst>
                  <a:ext uri="{0D108BD9-81ED-4DB2-BD59-A6C34878D82A}">
                    <a16:rowId xmlns:a16="http://schemas.microsoft.com/office/drawing/2014/main" val="10001"/>
                  </a:ext>
                </a:extLst>
              </a:tr>
              <a:tr h="209897">
                <a:tc>
                  <a:txBody>
                    <a:bodyPr/>
                    <a:lstStyle/>
                    <a:p>
                      <a:pPr marL="0" marR="0" indent="0" algn="l" fontAlgn="ctr" latinLnBrk="0">
                        <a:lnSpc>
                          <a:spcPct val="100000"/>
                        </a:lnSpc>
                        <a:spcBef>
                          <a:spcPts val="0"/>
                        </a:spcBef>
                        <a:spcAft>
                          <a:spcPts val="0"/>
                        </a:spcAft>
                      </a:pPr>
                      <a:r>
                        <a:rPr lang="mn-MN" sz="700" kern="0" spc="0" dirty="0">
                          <a:solidFill>
                            <a:srgbClr val="000000"/>
                          </a:solidFill>
                          <a:effectLst/>
                          <a:latin typeface="Calibri" panose="020F0502020204030204" pitchFamily="34" charset="0"/>
                          <a:ea typeface="나눔고딕 ExtraBold" panose="020D0904000000000000" pitchFamily="50" charset="-127"/>
                          <a:cs typeface="Calibri" panose="020F0502020204030204" pitchFamily="34" charset="0"/>
                        </a:rPr>
                        <a:t>Замын хөдөлгөөний түгжрэл</a:t>
                      </a:r>
                      <a:endParaRPr lang="en-US" sz="700" kern="0" spc="0" dirty="0">
                        <a:solidFill>
                          <a:srgbClr val="000000"/>
                        </a:solidFill>
                        <a:effectLst/>
                        <a:latin typeface="Calibri" panose="020F0502020204030204" pitchFamily="34" charset="0"/>
                        <a:ea typeface="나눔고딕 ExtraBold" panose="020D0904000000000000" pitchFamily="50" charset="-127"/>
                        <a:cs typeface="Calibri" panose="020F0502020204030204" pitchFamily="34" charset="0"/>
                      </a:endParaRPr>
                    </a:p>
                  </a:txBody>
                  <a:tcPr marL="64770" marR="179959" marT="17907" marB="17907" anchor="ctr">
                    <a:lnL w="3556" cap="flat" cmpd="sng" algn="ctr">
                      <a:solidFill>
                        <a:srgbClr val="000000"/>
                      </a:solidFill>
                      <a:prstDash val="solid"/>
                      <a:round/>
                      <a:headEnd type="none" w="med" len="med"/>
                      <a:tailEnd type="none" w="med" len="med"/>
                    </a:lnL>
                    <a:lnR w="3556" cap="flat" cmpd="sng" algn="ctr">
                      <a:solidFill>
                        <a:srgbClr val="000000"/>
                      </a:solidFill>
                      <a:prstDash val="solid"/>
                      <a:round/>
                      <a:headEnd type="none" w="med" len="med"/>
                      <a:tailEnd type="none" w="med" len="med"/>
                    </a:lnR>
                    <a:lnT w="3556" cap="flat" cmpd="sng" algn="ctr">
                      <a:solidFill>
                        <a:srgbClr val="000000"/>
                      </a:solidFill>
                      <a:prstDash val="solid"/>
                      <a:round/>
                      <a:headEnd type="none" w="med" len="med"/>
                      <a:tailEnd type="none" w="med" len="med"/>
                    </a:lnT>
                    <a:lnB w="3556" cap="flat" cmpd="sng" algn="ctr">
                      <a:solidFill>
                        <a:srgbClr val="000000"/>
                      </a:solidFill>
                      <a:prstDash val="solid"/>
                      <a:round/>
                      <a:headEnd type="none" w="med" len="med"/>
                      <a:tailEnd type="none" w="med" len="med"/>
                    </a:lnB>
                    <a:solidFill>
                      <a:srgbClr val="FDF4CF"/>
                    </a:solidFill>
                  </a:tcPr>
                </a:tc>
                <a:tc>
                  <a:txBody>
                    <a:bodyPr/>
                    <a:lstStyle/>
                    <a:p>
                      <a:pPr marL="0" marR="0" indent="0" algn="ctr" fontAlgn="ctr" latinLnBrk="0">
                        <a:lnSpc>
                          <a:spcPct val="100000"/>
                        </a:lnSpc>
                        <a:spcBef>
                          <a:spcPts val="0"/>
                        </a:spcBef>
                        <a:spcAft>
                          <a:spcPts val="0"/>
                        </a:spcAft>
                      </a:pPr>
                      <a:r>
                        <a:rPr lang="en-US" sz="700" kern="0" spc="0" dirty="0">
                          <a:solidFill>
                            <a:srgbClr val="000000"/>
                          </a:solidFill>
                          <a:effectLst/>
                          <a:latin typeface="Calibri" panose="020F0502020204030204" pitchFamily="34" charset="0"/>
                          <a:ea typeface="나눔고딕 ExtraBold" panose="020D0904000000000000" pitchFamily="50" charset="-127"/>
                          <a:cs typeface="Calibri" panose="020F0502020204030204" pitchFamily="34" charset="0"/>
                        </a:rPr>
                        <a:t>201</a:t>
                      </a:r>
                    </a:p>
                  </a:txBody>
                  <a:tcPr marL="64770" marR="64770" marT="17907" marB="17907" anchor="ctr">
                    <a:lnL w="3556" cap="flat" cmpd="sng" algn="ctr">
                      <a:solidFill>
                        <a:srgbClr val="000000"/>
                      </a:solidFill>
                      <a:prstDash val="solid"/>
                      <a:round/>
                      <a:headEnd type="none" w="med" len="med"/>
                      <a:tailEnd type="none" w="med" len="med"/>
                    </a:lnL>
                    <a:lnR w="3556" cap="flat" cmpd="sng" algn="ctr">
                      <a:solidFill>
                        <a:srgbClr val="000000"/>
                      </a:solidFill>
                      <a:prstDash val="solid"/>
                      <a:round/>
                      <a:headEnd type="none" w="med" len="med"/>
                      <a:tailEnd type="none" w="med" len="med"/>
                    </a:lnR>
                    <a:lnT w="3556" cap="flat" cmpd="sng" algn="ctr">
                      <a:solidFill>
                        <a:srgbClr val="000000"/>
                      </a:solidFill>
                      <a:prstDash val="solid"/>
                      <a:round/>
                      <a:headEnd type="none" w="med" len="med"/>
                      <a:tailEnd type="none" w="med" len="med"/>
                    </a:lnT>
                    <a:lnB w="3556" cap="flat" cmpd="sng" algn="ctr">
                      <a:solidFill>
                        <a:srgbClr val="000000"/>
                      </a:solidFill>
                      <a:prstDash val="solid"/>
                      <a:round/>
                      <a:headEnd type="none" w="med" len="med"/>
                      <a:tailEnd type="none" w="med" len="med"/>
                    </a:lnB>
                    <a:solidFill>
                      <a:srgbClr val="FDF4CF"/>
                    </a:solidFill>
                  </a:tcPr>
                </a:tc>
                <a:extLst>
                  <a:ext uri="{0D108BD9-81ED-4DB2-BD59-A6C34878D82A}">
                    <a16:rowId xmlns:a16="http://schemas.microsoft.com/office/drawing/2014/main" val="10002"/>
                  </a:ext>
                </a:extLst>
              </a:tr>
              <a:tr h="209897">
                <a:tc>
                  <a:txBody>
                    <a:bodyPr/>
                    <a:lstStyle/>
                    <a:p>
                      <a:pPr marL="0" marR="0" indent="0" algn="l" fontAlgn="ctr" latinLnBrk="0">
                        <a:lnSpc>
                          <a:spcPct val="100000"/>
                        </a:lnSpc>
                        <a:spcBef>
                          <a:spcPts val="0"/>
                        </a:spcBef>
                        <a:spcAft>
                          <a:spcPts val="0"/>
                        </a:spcAft>
                      </a:pPr>
                      <a:r>
                        <a:rPr lang="mn-MN" sz="700" kern="0" spc="0" dirty="0">
                          <a:solidFill>
                            <a:srgbClr val="000000"/>
                          </a:solidFill>
                          <a:effectLst/>
                          <a:latin typeface="Calibri" panose="020F0502020204030204" pitchFamily="34" charset="0"/>
                          <a:ea typeface="나눔고딕 ExtraBold" panose="020D0904000000000000" pitchFamily="50" charset="-127"/>
                          <a:cs typeface="Calibri" panose="020F0502020204030204" pitchFamily="34" charset="0"/>
                        </a:rPr>
                        <a:t>Хориглосон газар машин тавьснаас болж үүсэх түгжрэл</a:t>
                      </a:r>
                      <a:endParaRPr lang="en-US" sz="700" kern="0" spc="0" dirty="0">
                        <a:solidFill>
                          <a:srgbClr val="000000"/>
                        </a:solidFill>
                        <a:effectLst/>
                        <a:latin typeface="Calibri" panose="020F0502020204030204" pitchFamily="34" charset="0"/>
                        <a:ea typeface="나눔고딕 ExtraBold" panose="020D0904000000000000" pitchFamily="50" charset="-127"/>
                        <a:cs typeface="Calibri" panose="020F0502020204030204" pitchFamily="34" charset="0"/>
                      </a:endParaRPr>
                    </a:p>
                  </a:txBody>
                  <a:tcPr marL="64770" marR="179959" marT="17907" marB="17907" anchor="ctr">
                    <a:lnL w="3556" cap="flat" cmpd="sng" algn="ctr">
                      <a:solidFill>
                        <a:srgbClr val="000000"/>
                      </a:solidFill>
                      <a:prstDash val="solid"/>
                      <a:round/>
                      <a:headEnd type="none" w="med" len="med"/>
                      <a:tailEnd type="none" w="med" len="med"/>
                    </a:lnL>
                    <a:lnR w="3556" cap="flat" cmpd="sng" algn="ctr">
                      <a:solidFill>
                        <a:srgbClr val="000000"/>
                      </a:solidFill>
                      <a:prstDash val="solid"/>
                      <a:round/>
                      <a:headEnd type="none" w="med" len="med"/>
                      <a:tailEnd type="none" w="med" len="med"/>
                    </a:lnR>
                    <a:lnT w="3556" cap="flat" cmpd="sng" algn="ctr">
                      <a:solidFill>
                        <a:srgbClr val="000000"/>
                      </a:solidFill>
                      <a:prstDash val="solid"/>
                      <a:round/>
                      <a:headEnd type="none" w="med" len="med"/>
                      <a:tailEnd type="none" w="med" len="med"/>
                    </a:lnT>
                    <a:lnB w="3556" cap="flat" cmpd="sng" algn="ctr">
                      <a:solidFill>
                        <a:srgbClr val="000000"/>
                      </a:solidFill>
                      <a:prstDash val="solid"/>
                      <a:round/>
                      <a:headEnd type="none" w="med" len="med"/>
                      <a:tailEnd type="none" w="med" len="med"/>
                    </a:lnB>
                    <a:solidFill>
                      <a:srgbClr val="FDF4CF"/>
                    </a:solidFill>
                  </a:tcPr>
                </a:tc>
                <a:tc>
                  <a:txBody>
                    <a:bodyPr/>
                    <a:lstStyle/>
                    <a:p>
                      <a:pPr marL="0" marR="0" indent="0" algn="ctr" fontAlgn="ctr" latinLnBrk="0">
                        <a:lnSpc>
                          <a:spcPct val="100000"/>
                        </a:lnSpc>
                        <a:spcBef>
                          <a:spcPts val="0"/>
                        </a:spcBef>
                        <a:spcAft>
                          <a:spcPts val="0"/>
                        </a:spcAft>
                      </a:pPr>
                      <a:r>
                        <a:rPr lang="en-US" sz="700" kern="0" spc="0" dirty="0">
                          <a:solidFill>
                            <a:srgbClr val="000000"/>
                          </a:solidFill>
                          <a:effectLst/>
                          <a:latin typeface="Calibri" panose="020F0502020204030204" pitchFamily="34" charset="0"/>
                          <a:ea typeface="나눔고딕 ExtraBold" panose="020D0904000000000000" pitchFamily="50" charset="-127"/>
                          <a:cs typeface="Calibri" panose="020F0502020204030204" pitchFamily="34" charset="0"/>
                        </a:rPr>
                        <a:t>168</a:t>
                      </a:r>
                    </a:p>
                  </a:txBody>
                  <a:tcPr marL="64770" marR="64770" marT="17907" marB="17907" anchor="ctr">
                    <a:lnL w="3556" cap="flat" cmpd="sng" algn="ctr">
                      <a:solidFill>
                        <a:srgbClr val="000000"/>
                      </a:solidFill>
                      <a:prstDash val="solid"/>
                      <a:round/>
                      <a:headEnd type="none" w="med" len="med"/>
                      <a:tailEnd type="none" w="med" len="med"/>
                    </a:lnL>
                    <a:lnR w="3556" cap="flat" cmpd="sng" algn="ctr">
                      <a:solidFill>
                        <a:srgbClr val="000000"/>
                      </a:solidFill>
                      <a:prstDash val="solid"/>
                      <a:round/>
                      <a:headEnd type="none" w="med" len="med"/>
                      <a:tailEnd type="none" w="med" len="med"/>
                    </a:lnR>
                    <a:lnT w="3556" cap="flat" cmpd="sng" algn="ctr">
                      <a:solidFill>
                        <a:srgbClr val="000000"/>
                      </a:solidFill>
                      <a:prstDash val="solid"/>
                      <a:round/>
                      <a:headEnd type="none" w="med" len="med"/>
                      <a:tailEnd type="none" w="med" len="med"/>
                    </a:lnT>
                    <a:lnB w="3556" cap="flat" cmpd="sng" algn="ctr">
                      <a:solidFill>
                        <a:srgbClr val="000000"/>
                      </a:solidFill>
                      <a:prstDash val="solid"/>
                      <a:round/>
                      <a:headEnd type="none" w="med" len="med"/>
                      <a:tailEnd type="none" w="med" len="med"/>
                    </a:lnB>
                    <a:solidFill>
                      <a:srgbClr val="FDF4CF"/>
                    </a:solidFill>
                  </a:tcPr>
                </a:tc>
                <a:extLst>
                  <a:ext uri="{0D108BD9-81ED-4DB2-BD59-A6C34878D82A}">
                    <a16:rowId xmlns:a16="http://schemas.microsoft.com/office/drawing/2014/main" val="10003"/>
                  </a:ext>
                </a:extLst>
              </a:tr>
              <a:tr h="209897">
                <a:tc>
                  <a:txBody>
                    <a:bodyPr/>
                    <a:lstStyle/>
                    <a:p>
                      <a:pPr marL="0" marR="0" indent="0" algn="l" fontAlgn="ctr" latinLnBrk="0">
                        <a:lnSpc>
                          <a:spcPct val="100000"/>
                        </a:lnSpc>
                        <a:spcBef>
                          <a:spcPts val="0"/>
                        </a:spcBef>
                        <a:spcAft>
                          <a:spcPts val="0"/>
                        </a:spcAft>
                      </a:pPr>
                      <a:r>
                        <a:rPr lang="mn-MN" sz="700" kern="0" spc="0" dirty="0">
                          <a:solidFill>
                            <a:srgbClr val="000000"/>
                          </a:solidFill>
                          <a:effectLst/>
                          <a:latin typeface="Calibri" panose="020F0502020204030204" pitchFamily="34" charset="0"/>
                          <a:ea typeface="나눔고딕 ExtraBold" panose="020D0904000000000000" pitchFamily="50" charset="-127"/>
                          <a:cs typeface="Calibri" panose="020F0502020204030204" pitchFamily="34" charset="0"/>
                        </a:rPr>
                        <a:t>Гэрлэн дохиотой уулзвар дээрх байнгын түгжрэл</a:t>
                      </a:r>
                      <a:endParaRPr lang="en-US" sz="700" kern="0" spc="0" dirty="0">
                        <a:solidFill>
                          <a:srgbClr val="000000"/>
                        </a:solidFill>
                        <a:effectLst/>
                        <a:latin typeface="Calibri" panose="020F0502020204030204" pitchFamily="34" charset="0"/>
                        <a:ea typeface="나눔고딕 ExtraBold" panose="020D0904000000000000" pitchFamily="50" charset="-127"/>
                        <a:cs typeface="Calibri" panose="020F0502020204030204" pitchFamily="34" charset="0"/>
                      </a:endParaRPr>
                    </a:p>
                  </a:txBody>
                  <a:tcPr marL="64770" marR="179959" marT="17907" marB="17907" anchor="ctr">
                    <a:lnL w="3556" cap="flat" cmpd="sng" algn="ctr">
                      <a:solidFill>
                        <a:srgbClr val="000000"/>
                      </a:solidFill>
                      <a:prstDash val="solid"/>
                      <a:round/>
                      <a:headEnd type="none" w="med" len="med"/>
                      <a:tailEnd type="none" w="med" len="med"/>
                    </a:lnL>
                    <a:lnR w="3556" cap="flat" cmpd="sng" algn="ctr">
                      <a:solidFill>
                        <a:srgbClr val="000000"/>
                      </a:solidFill>
                      <a:prstDash val="solid"/>
                      <a:round/>
                      <a:headEnd type="none" w="med" len="med"/>
                      <a:tailEnd type="none" w="med" len="med"/>
                    </a:lnR>
                    <a:lnT w="3556" cap="flat" cmpd="sng" algn="ctr">
                      <a:solidFill>
                        <a:srgbClr val="000000"/>
                      </a:solidFill>
                      <a:prstDash val="solid"/>
                      <a:round/>
                      <a:headEnd type="none" w="med" len="med"/>
                      <a:tailEnd type="none" w="med" len="med"/>
                    </a:lnT>
                    <a:lnB w="3556" cap="flat" cmpd="sng" algn="ctr">
                      <a:solidFill>
                        <a:srgbClr val="000000"/>
                      </a:solidFill>
                      <a:prstDash val="solid"/>
                      <a:round/>
                      <a:headEnd type="none" w="med" len="med"/>
                      <a:tailEnd type="none" w="med" len="med"/>
                    </a:lnB>
                    <a:solidFill>
                      <a:srgbClr val="FDF4CF"/>
                    </a:solidFill>
                  </a:tcPr>
                </a:tc>
                <a:tc>
                  <a:txBody>
                    <a:bodyPr/>
                    <a:lstStyle/>
                    <a:p>
                      <a:pPr marL="0" marR="0" indent="0" algn="ctr" fontAlgn="ctr" latinLnBrk="0">
                        <a:lnSpc>
                          <a:spcPct val="100000"/>
                        </a:lnSpc>
                        <a:spcBef>
                          <a:spcPts val="0"/>
                        </a:spcBef>
                        <a:spcAft>
                          <a:spcPts val="0"/>
                        </a:spcAft>
                      </a:pPr>
                      <a:r>
                        <a:rPr lang="en-US" sz="700" kern="0" spc="0" dirty="0">
                          <a:solidFill>
                            <a:srgbClr val="000000"/>
                          </a:solidFill>
                          <a:effectLst/>
                          <a:latin typeface="Calibri" panose="020F0502020204030204" pitchFamily="34" charset="0"/>
                          <a:ea typeface="나눔고딕 ExtraBold" panose="020D0904000000000000" pitchFamily="50" charset="-127"/>
                          <a:cs typeface="Calibri" panose="020F0502020204030204" pitchFamily="34" charset="0"/>
                        </a:rPr>
                        <a:t>168</a:t>
                      </a:r>
                    </a:p>
                  </a:txBody>
                  <a:tcPr marL="64770" marR="64770" marT="17907" marB="17907" anchor="ctr">
                    <a:lnL w="3556" cap="flat" cmpd="sng" algn="ctr">
                      <a:solidFill>
                        <a:srgbClr val="000000"/>
                      </a:solidFill>
                      <a:prstDash val="solid"/>
                      <a:round/>
                      <a:headEnd type="none" w="med" len="med"/>
                      <a:tailEnd type="none" w="med" len="med"/>
                    </a:lnL>
                    <a:lnR w="3556" cap="flat" cmpd="sng" algn="ctr">
                      <a:solidFill>
                        <a:srgbClr val="000000"/>
                      </a:solidFill>
                      <a:prstDash val="solid"/>
                      <a:round/>
                      <a:headEnd type="none" w="med" len="med"/>
                      <a:tailEnd type="none" w="med" len="med"/>
                    </a:lnR>
                    <a:lnT w="3556" cap="flat" cmpd="sng" algn="ctr">
                      <a:solidFill>
                        <a:srgbClr val="000000"/>
                      </a:solidFill>
                      <a:prstDash val="solid"/>
                      <a:round/>
                      <a:headEnd type="none" w="med" len="med"/>
                      <a:tailEnd type="none" w="med" len="med"/>
                    </a:lnT>
                    <a:lnB w="3556" cap="flat" cmpd="sng" algn="ctr">
                      <a:solidFill>
                        <a:srgbClr val="000000"/>
                      </a:solidFill>
                      <a:prstDash val="solid"/>
                      <a:round/>
                      <a:headEnd type="none" w="med" len="med"/>
                      <a:tailEnd type="none" w="med" len="med"/>
                    </a:lnB>
                    <a:solidFill>
                      <a:srgbClr val="FDF4CF"/>
                    </a:solidFill>
                  </a:tcPr>
                </a:tc>
                <a:extLst>
                  <a:ext uri="{0D108BD9-81ED-4DB2-BD59-A6C34878D82A}">
                    <a16:rowId xmlns:a16="http://schemas.microsoft.com/office/drawing/2014/main" val="10004"/>
                  </a:ext>
                </a:extLst>
              </a:tr>
              <a:tr h="209897">
                <a:tc>
                  <a:txBody>
                    <a:bodyPr/>
                    <a:lstStyle/>
                    <a:p>
                      <a:pPr marL="0" marR="0" indent="0" algn="l" fontAlgn="ctr" latinLnBrk="0">
                        <a:lnSpc>
                          <a:spcPct val="100000"/>
                        </a:lnSpc>
                        <a:spcBef>
                          <a:spcPts val="0"/>
                        </a:spcBef>
                        <a:spcAft>
                          <a:spcPts val="0"/>
                        </a:spcAft>
                      </a:pPr>
                      <a:r>
                        <a:rPr lang="mn-MN" sz="700" kern="0" spc="0" dirty="0">
                          <a:solidFill>
                            <a:srgbClr val="000000"/>
                          </a:solidFill>
                          <a:effectLst/>
                          <a:latin typeface="Calibri" panose="020F0502020204030204" pitchFamily="34" charset="0"/>
                          <a:ea typeface="나눔고딕 ExtraBold" panose="020D0904000000000000" pitchFamily="50" charset="-127"/>
                          <a:cs typeface="Calibri" panose="020F0502020204030204" pitchFamily="34" charset="0"/>
                        </a:rPr>
                        <a:t>Гэрлэн дохионы цаг төлөвлөлт хангалтгүй, замын хөдөлгөөний хэрэгцээ шаардлагад нийцдэггүй</a:t>
                      </a:r>
                      <a:endParaRPr lang="en-US" sz="700" kern="0" spc="0" dirty="0">
                        <a:solidFill>
                          <a:srgbClr val="000000"/>
                        </a:solidFill>
                        <a:effectLst/>
                        <a:latin typeface="Calibri" panose="020F0502020204030204" pitchFamily="34" charset="0"/>
                        <a:ea typeface="나눔고딕 ExtraBold" panose="020D0904000000000000" pitchFamily="50" charset="-127"/>
                        <a:cs typeface="Calibri" panose="020F0502020204030204" pitchFamily="34" charset="0"/>
                      </a:endParaRPr>
                    </a:p>
                  </a:txBody>
                  <a:tcPr marL="64770" marR="179959" marT="17907" marB="17907" anchor="ctr">
                    <a:lnL w="3556" cap="flat" cmpd="sng" algn="ctr">
                      <a:solidFill>
                        <a:srgbClr val="000000"/>
                      </a:solidFill>
                      <a:prstDash val="solid"/>
                      <a:round/>
                      <a:headEnd type="none" w="med" len="med"/>
                      <a:tailEnd type="none" w="med" len="med"/>
                    </a:lnL>
                    <a:lnR w="3556" cap="flat" cmpd="sng" algn="ctr">
                      <a:solidFill>
                        <a:srgbClr val="000000"/>
                      </a:solidFill>
                      <a:prstDash val="solid"/>
                      <a:round/>
                      <a:headEnd type="none" w="med" len="med"/>
                      <a:tailEnd type="none" w="med" len="med"/>
                    </a:lnR>
                    <a:lnT w="3556" cap="flat" cmpd="sng" algn="ctr">
                      <a:solidFill>
                        <a:srgbClr val="000000"/>
                      </a:solidFill>
                      <a:prstDash val="solid"/>
                      <a:round/>
                      <a:headEnd type="none" w="med" len="med"/>
                      <a:tailEnd type="none" w="med" len="med"/>
                    </a:lnT>
                    <a:lnB w="3556" cap="flat" cmpd="sng" algn="ctr">
                      <a:solidFill>
                        <a:srgbClr val="000000"/>
                      </a:solidFill>
                      <a:prstDash val="solid"/>
                      <a:round/>
                      <a:headEnd type="none" w="med" len="med"/>
                      <a:tailEnd type="none" w="med" len="med"/>
                    </a:lnB>
                    <a:solidFill>
                      <a:srgbClr val="FDF4CF"/>
                    </a:solidFill>
                  </a:tcPr>
                </a:tc>
                <a:tc>
                  <a:txBody>
                    <a:bodyPr/>
                    <a:lstStyle/>
                    <a:p>
                      <a:pPr marL="0" marR="0" indent="0" algn="ctr" fontAlgn="ctr" latinLnBrk="0">
                        <a:lnSpc>
                          <a:spcPct val="100000"/>
                        </a:lnSpc>
                        <a:spcBef>
                          <a:spcPts val="0"/>
                        </a:spcBef>
                        <a:spcAft>
                          <a:spcPts val="0"/>
                        </a:spcAft>
                      </a:pPr>
                      <a:r>
                        <a:rPr lang="en-US" sz="700" kern="0" spc="0" dirty="0">
                          <a:solidFill>
                            <a:srgbClr val="000000"/>
                          </a:solidFill>
                          <a:effectLst/>
                          <a:latin typeface="Calibri" panose="020F0502020204030204" pitchFamily="34" charset="0"/>
                          <a:ea typeface="나눔고딕 ExtraBold" panose="020D0904000000000000" pitchFamily="50" charset="-127"/>
                          <a:cs typeface="Calibri" panose="020F0502020204030204" pitchFamily="34" charset="0"/>
                        </a:rPr>
                        <a:t>117</a:t>
                      </a:r>
                    </a:p>
                  </a:txBody>
                  <a:tcPr marL="64770" marR="64770" marT="17907" marB="17907" anchor="ctr">
                    <a:lnL w="3556" cap="flat" cmpd="sng" algn="ctr">
                      <a:solidFill>
                        <a:srgbClr val="000000"/>
                      </a:solidFill>
                      <a:prstDash val="solid"/>
                      <a:round/>
                      <a:headEnd type="none" w="med" len="med"/>
                      <a:tailEnd type="none" w="med" len="med"/>
                    </a:lnL>
                    <a:lnR w="3556" cap="flat" cmpd="sng" algn="ctr">
                      <a:solidFill>
                        <a:srgbClr val="000000"/>
                      </a:solidFill>
                      <a:prstDash val="solid"/>
                      <a:round/>
                      <a:headEnd type="none" w="med" len="med"/>
                      <a:tailEnd type="none" w="med" len="med"/>
                    </a:lnR>
                    <a:lnT w="3556" cap="flat" cmpd="sng" algn="ctr">
                      <a:solidFill>
                        <a:srgbClr val="000000"/>
                      </a:solidFill>
                      <a:prstDash val="solid"/>
                      <a:round/>
                      <a:headEnd type="none" w="med" len="med"/>
                      <a:tailEnd type="none" w="med" len="med"/>
                    </a:lnT>
                    <a:lnB w="3556" cap="flat" cmpd="sng" algn="ctr">
                      <a:solidFill>
                        <a:srgbClr val="000000"/>
                      </a:solidFill>
                      <a:prstDash val="solid"/>
                      <a:round/>
                      <a:headEnd type="none" w="med" len="med"/>
                      <a:tailEnd type="none" w="med" len="med"/>
                    </a:lnB>
                    <a:solidFill>
                      <a:srgbClr val="FDF4CF"/>
                    </a:solidFill>
                  </a:tcPr>
                </a:tc>
                <a:extLst>
                  <a:ext uri="{0D108BD9-81ED-4DB2-BD59-A6C34878D82A}">
                    <a16:rowId xmlns:a16="http://schemas.microsoft.com/office/drawing/2014/main" val="10005"/>
                  </a:ext>
                </a:extLst>
              </a:tr>
              <a:tr h="209897">
                <a:tc>
                  <a:txBody>
                    <a:bodyPr/>
                    <a:lstStyle/>
                    <a:p>
                      <a:pPr marL="0" marR="0" indent="0" algn="l" fontAlgn="ctr" latinLnBrk="0">
                        <a:lnSpc>
                          <a:spcPct val="100000"/>
                        </a:lnSpc>
                        <a:spcBef>
                          <a:spcPts val="0"/>
                        </a:spcBef>
                        <a:spcAft>
                          <a:spcPts val="0"/>
                        </a:spcAft>
                      </a:pPr>
                      <a:r>
                        <a:rPr lang="mn-MN" sz="700" kern="0" spc="0" dirty="0">
                          <a:solidFill>
                            <a:srgbClr val="000000"/>
                          </a:solidFill>
                          <a:effectLst/>
                          <a:latin typeface="Calibri" panose="020F0502020204030204" pitchFamily="34" charset="0"/>
                          <a:ea typeface="나눔고딕 ExtraBold" panose="020D0904000000000000" pitchFamily="50" charset="-127"/>
                          <a:cs typeface="Calibri" panose="020F0502020204030204" pitchFamily="34" charset="0"/>
                        </a:rPr>
                        <a:t>Даац хэтрүүлснээс болж үүссэн авто замын эвдрэл</a:t>
                      </a:r>
                      <a:endParaRPr lang="en-US" sz="700" kern="0" spc="0" dirty="0">
                        <a:solidFill>
                          <a:srgbClr val="000000"/>
                        </a:solidFill>
                        <a:effectLst/>
                        <a:latin typeface="Calibri" panose="020F0502020204030204" pitchFamily="34" charset="0"/>
                        <a:ea typeface="나눔고딕 ExtraBold" panose="020D0904000000000000" pitchFamily="50" charset="-127"/>
                        <a:cs typeface="Calibri" panose="020F0502020204030204" pitchFamily="34" charset="0"/>
                      </a:endParaRPr>
                    </a:p>
                  </a:txBody>
                  <a:tcPr marL="64770" marR="179959" marT="17907" marB="17907" anchor="ctr">
                    <a:lnL w="3556" cap="flat" cmpd="sng" algn="ctr">
                      <a:solidFill>
                        <a:srgbClr val="000000"/>
                      </a:solidFill>
                      <a:prstDash val="solid"/>
                      <a:round/>
                      <a:headEnd type="none" w="med" len="med"/>
                      <a:tailEnd type="none" w="med" len="med"/>
                    </a:lnL>
                    <a:lnR w="3556" cap="flat" cmpd="sng" algn="ctr">
                      <a:solidFill>
                        <a:srgbClr val="000000"/>
                      </a:solidFill>
                      <a:prstDash val="solid"/>
                      <a:round/>
                      <a:headEnd type="none" w="med" len="med"/>
                      <a:tailEnd type="none" w="med" len="med"/>
                    </a:lnR>
                    <a:lnT w="3556" cap="flat" cmpd="sng" algn="ctr">
                      <a:solidFill>
                        <a:srgbClr val="000000"/>
                      </a:solidFill>
                      <a:prstDash val="solid"/>
                      <a:round/>
                      <a:headEnd type="none" w="med" len="med"/>
                      <a:tailEnd type="none" w="med" len="med"/>
                    </a:lnT>
                    <a:lnB w="3556" cap="flat" cmpd="sng" algn="ctr">
                      <a:solidFill>
                        <a:srgbClr val="000000"/>
                      </a:solidFill>
                      <a:prstDash val="solid"/>
                      <a:round/>
                      <a:headEnd type="none" w="med" len="med"/>
                      <a:tailEnd type="none" w="med" len="med"/>
                    </a:lnB>
                    <a:noFill/>
                  </a:tcPr>
                </a:tc>
                <a:tc>
                  <a:txBody>
                    <a:bodyPr/>
                    <a:lstStyle/>
                    <a:p>
                      <a:pPr marL="0" marR="0" indent="0" algn="ctr" fontAlgn="ctr" latinLnBrk="0">
                        <a:lnSpc>
                          <a:spcPct val="100000"/>
                        </a:lnSpc>
                        <a:spcBef>
                          <a:spcPts val="0"/>
                        </a:spcBef>
                        <a:spcAft>
                          <a:spcPts val="0"/>
                        </a:spcAft>
                      </a:pPr>
                      <a:r>
                        <a:rPr lang="en-US" sz="700" kern="0" spc="0" dirty="0">
                          <a:solidFill>
                            <a:srgbClr val="000000"/>
                          </a:solidFill>
                          <a:effectLst/>
                          <a:latin typeface="Calibri" panose="020F0502020204030204" pitchFamily="34" charset="0"/>
                          <a:ea typeface="나눔고딕 ExtraBold" panose="020D0904000000000000" pitchFamily="50" charset="-127"/>
                          <a:cs typeface="Calibri" panose="020F0502020204030204" pitchFamily="34" charset="0"/>
                        </a:rPr>
                        <a:t>90</a:t>
                      </a:r>
                    </a:p>
                  </a:txBody>
                  <a:tcPr marL="64770" marR="64770" marT="17907" marB="17907" anchor="ctr">
                    <a:lnL w="3556" cap="flat" cmpd="sng" algn="ctr">
                      <a:solidFill>
                        <a:srgbClr val="000000"/>
                      </a:solidFill>
                      <a:prstDash val="solid"/>
                      <a:round/>
                      <a:headEnd type="none" w="med" len="med"/>
                      <a:tailEnd type="none" w="med" len="med"/>
                    </a:lnL>
                    <a:lnR w="3556" cap="flat" cmpd="sng" algn="ctr">
                      <a:solidFill>
                        <a:srgbClr val="000000"/>
                      </a:solidFill>
                      <a:prstDash val="solid"/>
                      <a:round/>
                      <a:headEnd type="none" w="med" len="med"/>
                      <a:tailEnd type="none" w="med" len="med"/>
                    </a:lnR>
                    <a:lnT w="3556" cap="flat" cmpd="sng" algn="ctr">
                      <a:solidFill>
                        <a:srgbClr val="000000"/>
                      </a:solidFill>
                      <a:prstDash val="solid"/>
                      <a:round/>
                      <a:headEnd type="none" w="med" len="med"/>
                      <a:tailEnd type="none" w="med" len="med"/>
                    </a:lnT>
                    <a:lnB w="3556"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10006"/>
                  </a:ext>
                </a:extLst>
              </a:tr>
              <a:tr h="209897">
                <a:tc>
                  <a:txBody>
                    <a:bodyPr/>
                    <a:lstStyle/>
                    <a:p>
                      <a:pPr marL="0" marR="0" indent="0" algn="l" fontAlgn="ctr" latinLnBrk="0">
                        <a:lnSpc>
                          <a:spcPct val="100000"/>
                        </a:lnSpc>
                        <a:spcBef>
                          <a:spcPts val="0"/>
                        </a:spcBef>
                        <a:spcAft>
                          <a:spcPts val="0"/>
                        </a:spcAft>
                      </a:pPr>
                      <a:r>
                        <a:rPr lang="mn-MN" sz="700" kern="0" spc="0" dirty="0">
                          <a:solidFill>
                            <a:srgbClr val="000000"/>
                          </a:solidFill>
                          <a:effectLst/>
                          <a:latin typeface="Calibri" panose="020F0502020204030204" pitchFamily="34" charset="0"/>
                          <a:ea typeface="나눔고딕 ExtraBold" panose="020D0904000000000000" pitchFamily="50" charset="-127"/>
                          <a:cs typeface="Calibri" panose="020F0502020204030204" pitchFamily="34" charset="0"/>
                        </a:rPr>
                        <a:t>Түгжрэлээс болж үүссэн дуу чимээ болон агаарын бохирдол </a:t>
                      </a:r>
                      <a:endParaRPr lang="en-US" sz="700" kern="0" spc="0" dirty="0">
                        <a:solidFill>
                          <a:srgbClr val="000000"/>
                        </a:solidFill>
                        <a:effectLst/>
                        <a:latin typeface="Calibri" panose="020F0502020204030204" pitchFamily="34" charset="0"/>
                        <a:ea typeface="나눔고딕 ExtraBold" panose="020D0904000000000000" pitchFamily="50" charset="-127"/>
                        <a:cs typeface="Calibri" panose="020F0502020204030204" pitchFamily="34" charset="0"/>
                      </a:endParaRPr>
                    </a:p>
                  </a:txBody>
                  <a:tcPr marL="64770" marR="179959" marT="17907" marB="17907" anchor="ctr">
                    <a:lnL w="3556" cap="flat" cmpd="sng" algn="ctr">
                      <a:solidFill>
                        <a:srgbClr val="000000"/>
                      </a:solidFill>
                      <a:prstDash val="solid"/>
                      <a:round/>
                      <a:headEnd type="none" w="med" len="med"/>
                      <a:tailEnd type="none" w="med" len="med"/>
                    </a:lnL>
                    <a:lnR w="3556" cap="flat" cmpd="sng" algn="ctr">
                      <a:solidFill>
                        <a:srgbClr val="000000"/>
                      </a:solidFill>
                      <a:prstDash val="solid"/>
                      <a:round/>
                      <a:headEnd type="none" w="med" len="med"/>
                      <a:tailEnd type="none" w="med" len="med"/>
                    </a:lnR>
                    <a:lnT w="3556" cap="flat" cmpd="sng" algn="ctr">
                      <a:solidFill>
                        <a:srgbClr val="000000"/>
                      </a:solidFill>
                      <a:prstDash val="solid"/>
                      <a:round/>
                      <a:headEnd type="none" w="med" len="med"/>
                      <a:tailEnd type="none" w="med" len="med"/>
                    </a:lnT>
                    <a:lnB w="3556" cap="flat" cmpd="sng" algn="ctr">
                      <a:solidFill>
                        <a:srgbClr val="000000"/>
                      </a:solidFill>
                      <a:prstDash val="solid"/>
                      <a:round/>
                      <a:headEnd type="none" w="med" len="med"/>
                      <a:tailEnd type="none" w="med" len="med"/>
                    </a:lnB>
                    <a:solidFill>
                      <a:srgbClr val="FFFFFF"/>
                    </a:solidFill>
                  </a:tcPr>
                </a:tc>
                <a:tc>
                  <a:txBody>
                    <a:bodyPr/>
                    <a:lstStyle/>
                    <a:p>
                      <a:pPr marL="0" marR="0" indent="0" algn="ctr" fontAlgn="ctr" latinLnBrk="0">
                        <a:lnSpc>
                          <a:spcPct val="100000"/>
                        </a:lnSpc>
                        <a:spcBef>
                          <a:spcPts val="0"/>
                        </a:spcBef>
                        <a:spcAft>
                          <a:spcPts val="0"/>
                        </a:spcAft>
                      </a:pPr>
                      <a:r>
                        <a:rPr lang="en-US" sz="700" kern="0" spc="0" dirty="0">
                          <a:solidFill>
                            <a:srgbClr val="000000"/>
                          </a:solidFill>
                          <a:effectLst/>
                          <a:latin typeface="Calibri" panose="020F0502020204030204" pitchFamily="34" charset="0"/>
                          <a:ea typeface="나눔고딕 ExtraBold" panose="020D0904000000000000" pitchFamily="50" charset="-127"/>
                          <a:cs typeface="Calibri" panose="020F0502020204030204" pitchFamily="34" charset="0"/>
                        </a:rPr>
                        <a:t>87</a:t>
                      </a:r>
                    </a:p>
                  </a:txBody>
                  <a:tcPr marL="64770" marR="64770" marT="17907" marB="17907" anchor="ctr">
                    <a:lnL w="3556" cap="flat" cmpd="sng" algn="ctr">
                      <a:solidFill>
                        <a:srgbClr val="000000"/>
                      </a:solidFill>
                      <a:prstDash val="solid"/>
                      <a:round/>
                      <a:headEnd type="none" w="med" len="med"/>
                      <a:tailEnd type="none" w="med" len="med"/>
                    </a:lnL>
                    <a:lnR w="3556" cap="flat" cmpd="sng" algn="ctr">
                      <a:solidFill>
                        <a:srgbClr val="000000"/>
                      </a:solidFill>
                      <a:prstDash val="solid"/>
                      <a:round/>
                      <a:headEnd type="none" w="med" len="med"/>
                      <a:tailEnd type="none" w="med" len="med"/>
                    </a:lnR>
                    <a:lnT w="3556" cap="flat" cmpd="sng" algn="ctr">
                      <a:solidFill>
                        <a:srgbClr val="000000"/>
                      </a:solidFill>
                      <a:prstDash val="solid"/>
                      <a:round/>
                      <a:headEnd type="none" w="med" len="med"/>
                      <a:tailEnd type="none" w="med" len="med"/>
                    </a:lnT>
                    <a:lnB w="3556" cap="flat" cmpd="sng" algn="ctr">
                      <a:solidFill>
                        <a:srgbClr val="000000"/>
                      </a:solidFill>
                      <a:prstDash val="solid"/>
                      <a:round/>
                      <a:headEnd type="none" w="med" len="med"/>
                      <a:tailEnd type="none" w="med" len="med"/>
                    </a:lnB>
                    <a:solidFill>
                      <a:srgbClr val="FFFFFF"/>
                    </a:solidFill>
                  </a:tcPr>
                </a:tc>
                <a:extLst>
                  <a:ext uri="{0D108BD9-81ED-4DB2-BD59-A6C34878D82A}">
                    <a16:rowId xmlns:a16="http://schemas.microsoft.com/office/drawing/2014/main" val="10007"/>
                  </a:ext>
                </a:extLst>
              </a:tr>
              <a:tr h="291134">
                <a:tc>
                  <a:txBody>
                    <a:bodyPr/>
                    <a:lstStyle/>
                    <a:p>
                      <a:pPr marL="0" marR="0" indent="0" algn="l" fontAlgn="ctr" latinLnBrk="0">
                        <a:lnSpc>
                          <a:spcPct val="100000"/>
                        </a:lnSpc>
                        <a:spcBef>
                          <a:spcPts val="0"/>
                        </a:spcBef>
                        <a:spcAft>
                          <a:spcPts val="0"/>
                        </a:spcAft>
                      </a:pPr>
                      <a:r>
                        <a:rPr lang="mn-MN" sz="700" kern="0" spc="0" dirty="0">
                          <a:solidFill>
                            <a:srgbClr val="000000"/>
                          </a:solidFill>
                          <a:effectLst/>
                          <a:latin typeface="Calibri" panose="020F0502020204030204" pitchFamily="34" charset="0"/>
                          <a:ea typeface="나눔고딕 ExtraBold" panose="020D0904000000000000" pitchFamily="50" charset="-127"/>
                          <a:cs typeface="Calibri" panose="020F0502020204030204" pitchFamily="34" charset="0"/>
                        </a:rPr>
                        <a:t>Дэд бүтцийн хангалтгүй байдлаас үүдэх зам тээврийн осол </a:t>
                      </a:r>
                      <a:endParaRPr lang="en-US" sz="700" kern="0" spc="0" dirty="0">
                        <a:solidFill>
                          <a:srgbClr val="000000"/>
                        </a:solidFill>
                        <a:effectLst/>
                        <a:latin typeface="Calibri" panose="020F0502020204030204" pitchFamily="34" charset="0"/>
                        <a:ea typeface="나눔고딕 ExtraBold" panose="020D0904000000000000" pitchFamily="50" charset="-127"/>
                        <a:cs typeface="Calibri" panose="020F0502020204030204" pitchFamily="34" charset="0"/>
                      </a:endParaRPr>
                    </a:p>
                  </a:txBody>
                  <a:tcPr marL="64770" marR="179959" marT="17907" marB="17907" anchor="ctr">
                    <a:lnL w="3556" cap="flat" cmpd="sng" algn="ctr">
                      <a:solidFill>
                        <a:srgbClr val="000000"/>
                      </a:solidFill>
                      <a:prstDash val="solid"/>
                      <a:round/>
                      <a:headEnd type="none" w="med" len="med"/>
                      <a:tailEnd type="none" w="med" len="med"/>
                    </a:lnL>
                    <a:lnR w="3556" cap="flat" cmpd="sng" algn="ctr">
                      <a:solidFill>
                        <a:srgbClr val="000000"/>
                      </a:solidFill>
                      <a:prstDash val="solid"/>
                      <a:round/>
                      <a:headEnd type="none" w="med" len="med"/>
                      <a:tailEnd type="none" w="med" len="med"/>
                    </a:lnR>
                    <a:lnT w="3556" cap="flat" cmpd="sng" algn="ctr">
                      <a:solidFill>
                        <a:srgbClr val="000000"/>
                      </a:solidFill>
                      <a:prstDash val="solid"/>
                      <a:round/>
                      <a:headEnd type="none" w="med" len="med"/>
                      <a:tailEnd type="none" w="med" len="med"/>
                    </a:lnT>
                    <a:lnB w="3556" cap="flat" cmpd="sng" algn="ctr">
                      <a:solidFill>
                        <a:srgbClr val="000000"/>
                      </a:solidFill>
                      <a:prstDash val="solid"/>
                      <a:round/>
                      <a:headEnd type="none" w="med" len="med"/>
                      <a:tailEnd type="none" w="med" len="med"/>
                    </a:lnB>
                    <a:solidFill>
                      <a:srgbClr val="FFFFFF"/>
                    </a:solidFill>
                  </a:tcPr>
                </a:tc>
                <a:tc>
                  <a:txBody>
                    <a:bodyPr/>
                    <a:lstStyle/>
                    <a:p>
                      <a:pPr marL="0" marR="0" indent="0" algn="ctr" fontAlgn="ctr" latinLnBrk="0">
                        <a:lnSpc>
                          <a:spcPct val="100000"/>
                        </a:lnSpc>
                        <a:spcBef>
                          <a:spcPts val="0"/>
                        </a:spcBef>
                        <a:spcAft>
                          <a:spcPts val="0"/>
                        </a:spcAft>
                      </a:pPr>
                      <a:r>
                        <a:rPr lang="en-US" sz="700" kern="0" spc="0" dirty="0">
                          <a:solidFill>
                            <a:srgbClr val="000000"/>
                          </a:solidFill>
                          <a:effectLst/>
                          <a:latin typeface="Calibri" panose="020F0502020204030204" pitchFamily="34" charset="0"/>
                          <a:ea typeface="나눔고딕 ExtraBold" panose="020D0904000000000000" pitchFamily="50" charset="-127"/>
                          <a:cs typeface="Calibri" panose="020F0502020204030204" pitchFamily="34" charset="0"/>
                        </a:rPr>
                        <a:t>75</a:t>
                      </a:r>
                    </a:p>
                  </a:txBody>
                  <a:tcPr marL="64770" marR="64770" marT="17907" marB="17907" anchor="ctr">
                    <a:lnL w="3556" cap="flat" cmpd="sng" algn="ctr">
                      <a:solidFill>
                        <a:srgbClr val="000000"/>
                      </a:solidFill>
                      <a:prstDash val="solid"/>
                      <a:round/>
                      <a:headEnd type="none" w="med" len="med"/>
                      <a:tailEnd type="none" w="med" len="med"/>
                    </a:lnL>
                    <a:lnR w="3556" cap="flat" cmpd="sng" algn="ctr">
                      <a:solidFill>
                        <a:srgbClr val="000000"/>
                      </a:solidFill>
                      <a:prstDash val="solid"/>
                      <a:round/>
                      <a:headEnd type="none" w="med" len="med"/>
                      <a:tailEnd type="none" w="med" len="med"/>
                    </a:lnR>
                    <a:lnT w="3556" cap="flat" cmpd="sng" algn="ctr">
                      <a:solidFill>
                        <a:srgbClr val="000000"/>
                      </a:solidFill>
                      <a:prstDash val="solid"/>
                      <a:round/>
                      <a:headEnd type="none" w="med" len="med"/>
                      <a:tailEnd type="none" w="med" len="med"/>
                    </a:lnT>
                    <a:lnB w="3556" cap="flat" cmpd="sng" algn="ctr">
                      <a:solidFill>
                        <a:srgbClr val="000000"/>
                      </a:solidFill>
                      <a:prstDash val="solid"/>
                      <a:round/>
                      <a:headEnd type="none" w="med" len="med"/>
                      <a:tailEnd type="none" w="med" len="med"/>
                    </a:lnB>
                    <a:solidFill>
                      <a:srgbClr val="FFFFFF"/>
                    </a:solidFill>
                  </a:tcPr>
                </a:tc>
                <a:extLst>
                  <a:ext uri="{0D108BD9-81ED-4DB2-BD59-A6C34878D82A}">
                    <a16:rowId xmlns:a16="http://schemas.microsoft.com/office/drawing/2014/main" val="10008"/>
                  </a:ext>
                </a:extLst>
              </a:tr>
              <a:tr h="291134">
                <a:tc>
                  <a:txBody>
                    <a:bodyPr/>
                    <a:lstStyle/>
                    <a:p>
                      <a:pPr marL="0" marR="0" indent="0" algn="l" fontAlgn="ctr" latinLnBrk="0">
                        <a:lnSpc>
                          <a:spcPct val="100000"/>
                        </a:lnSpc>
                        <a:spcBef>
                          <a:spcPts val="0"/>
                        </a:spcBef>
                        <a:spcAft>
                          <a:spcPts val="0"/>
                        </a:spcAft>
                      </a:pPr>
                      <a:r>
                        <a:rPr lang="mn-MN" sz="700" kern="0" spc="0" dirty="0">
                          <a:solidFill>
                            <a:srgbClr val="000000"/>
                          </a:solidFill>
                          <a:effectLst/>
                          <a:latin typeface="Calibri" panose="020F0502020204030204" pitchFamily="34" charset="0"/>
                          <a:ea typeface="나눔고딕 ExtraBold" panose="020D0904000000000000" pitchFamily="50" charset="-127"/>
                          <a:cs typeface="Calibri" panose="020F0502020204030204" pitchFamily="34" charset="0"/>
                        </a:rPr>
                        <a:t>Хүүхэд/хөгшдөд зориулсан аюулгүй байдлын дэд бүтэц хомс </a:t>
                      </a:r>
                      <a:endParaRPr lang="en-US" sz="700" kern="0" spc="0" dirty="0">
                        <a:solidFill>
                          <a:srgbClr val="000000"/>
                        </a:solidFill>
                        <a:effectLst/>
                        <a:latin typeface="Calibri" panose="020F0502020204030204" pitchFamily="34" charset="0"/>
                        <a:ea typeface="나눔고딕 ExtraBold" panose="020D0904000000000000" pitchFamily="50" charset="-127"/>
                        <a:cs typeface="Calibri" panose="020F0502020204030204" pitchFamily="34" charset="0"/>
                      </a:endParaRPr>
                    </a:p>
                  </a:txBody>
                  <a:tcPr marL="64770" marR="179959" marT="17907" marB="17907" anchor="ctr">
                    <a:lnL w="3556" cap="flat" cmpd="sng" algn="ctr">
                      <a:solidFill>
                        <a:srgbClr val="000000"/>
                      </a:solidFill>
                      <a:prstDash val="solid"/>
                      <a:round/>
                      <a:headEnd type="none" w="med" len="med"/>
                      <a:tailEnd type="none" w="med" len="med"/>
                    </a:lnL>
                    <a:lnR w="3556" cap="flat" cmpd="sng" algn="ctr">
                      <a:solidFill>
                        <a:srgbClr val="000000"/>
                      </a:solidFill>
                      <a:prstDash val="solid"/>
                      <a:round/>
                      <a:headEnd type="none" w="med" len="med"/>
                      <a:tailEnd type="none" w="med" len="med"/>
                    </a:lnR>
                    <a:lnT w="3556" cap="flat" cmpd="sng" algn="ctr">
                      <a:solidFill>
                        <a:srgbClr val="000000"/>
                      </a:solidFill>
                      <a:prstDash val="solid"/>
                      <a:round/>
                      <a:headEnd type="none" w="med" len="med"/>
                      <a:tailEnd type="none" w="med" len="med"/>
                    </a:lnT>
                    <a:lnB w="3556" cap="flat" cmpd="sng" algn="ctr">
                      <a:solidFill>
                        <a:srgbClr val="000000"/>
                      </a:solidFill>
                      <a:prstDash val="solid"/>
                      <a:round/>
                      <a:headEnd type="none" w="med" len="med"/>
                      <a:tailEnd type="none" w="med" len="med"/>
                    </a:lnB>
                    <a:solidFill>
                      <a:srgbClr val="FFFFFF"/>
                    </a:solidFill>
                  </a:tcPr>
                </a:tc>
                <a:tc>
                  <a:txBody>
                    <a:bodyPr/>
                    <a:lstStyle/>
                    <a:p>
                      <a:pPr marL="0" marR="0" indent="0" algn="ctr" fontAlgn="ctr" latinLnBrk="0">
                        <a:lnSpc>
                          <a:spcPct val="100000"/>
                        </a:lnSpc>
                        <a:spcBef>
                          <a:spcPts val="0"/>
                        </a:spcBef>
                        <a:spcAft>
                          <a:spcPts val="0"/>
                        </a:spcAft>
                      </a:pPr>
                      <a:r>
                        <a:rPr lang="en-US" sz="700" kern="0" spc="0" dirty="0">
                          <a:solidFill>
                            <a:srgbClr val="000000"/>
                          </a:solidFill>
                          <a:effectLst/>
                          <a:latin typeface="Calibri" panose="020F0502020204030204" pitchFamily="34" charset="0"/>
                          <a:ea typeface="나눔고딕 ExtraBold" panose="020D0904000000000000" pitchFamily="50" charset="-127"/>
                          <a:cs typeface="Calibri" panose="020F0502020204030204" pitchFamily="34" charset="0"/>
                        </a:rPr>
                        <a:t>75</a:t>
                      </a:r>
                    </a:p>
                  </a:txBody>
                  <a:tcPr marL="64770" marR="64770" marT="17907" marB="17907" anchor="ctr">
                    <a:lnL w="3556" cap="flat" cmpd="sng" algn="ctr">
                      <a:solidFill>
                        <a:srgbClr val="000000"/>
                      </a:solidFill>
                      <a:prstDash val="solid"/>
                      <a:round/>
                      <a:headEnd type="none" w="med" len="med"/>
                      <a:tailEnd type="none" w="med" len="med"/>
                    </a:lnL>
                    <a:lnR w="3556" cap="flat" cmpd="sng" algn="ctr">
                      <a:solidFill>
                        <a:srgbClr val="000000"/>
                      </a:solidFill>
                      <a:prstDash val="solid"/>
                      <a:round/>
                      <a:headEnd type="none" w="med" len="med"/>
                      <a:tailEnd type="none" w="med" len="med"/>
                    </a:lnR>
                    <a:lnT w="3556" cap="flat" cmpd="sng" algn="ctr">
                      <a:solidFill>
                        <a:srgbClr val="000000"/>
                      </a:solidFill>
                      <a:prstDash val="solid"/>
                      <a:round/>
                      <a:headEnd type="none" w="med" len="med"/>
                      <a:tailEnd type="none" w="med" len="med"/>
                    </a:lnT>
                    <a:lnB w="3556" cap="flat" cmpd="sng" algn="ctr">
                      <a:solidFill>
                        <a:srgbClr val="000000"/>
                      </a:solidFill>
                      <a:prstDash val="solid"/>
                      <a:round/>
                      <a:headEnd type="none" w="med" len="med"/>
                      <a:tailEnd type="none" w="med" len="med"/>
                    </a:lnB>
                    <a:solidFill>
                      <a:srgbClr val="FFFFFF"/>
                    </a:solidFill>
                  </a:tcPr>
                </a:tc>
                <a:extLst>
                  <a:ext uri="{0D108BD9-81ED-4DB2-BD59-A6C34878D82A}">
                    <a16:rowId xmlns:a16="http://schemas.microsoft.com/office/drawing/2014/main" val="10009"/>
                  </a:ext>
                </a:extLst>
              </a:tr>
              <a:tr h="209897">
                <a:tc>
                  <a:txBody>
                    <a:bodyPr/>
                    <a:lstStyle/>
                    <a:p>
                      <a:pPr marL="0" marR="0" indent="0" algn="l" fontAlgn="ctr" latinLnBrk="0">
                        <a:lnSpc>
                          <a:spcPct val="100000"/>
                        </a:lnSpc>
                        <a:spcBef>
                          <a:spcPts val="0"/>
                        </a:spcBef>
                        <a:spcAft>
                          <a:spcPts val="0"/>
                        </a:spcAft>
                      </a:pPr>
                      <a:r>
                        <a:rPr lang="mn-MN" sz="700" kern="0" spc="0" dirty="0">
                          <a:solidFill>
                            <a:srgbClr val="000000"/>
                          </a:solidFill>
                          <a:effectLst/>
                          <a:latin typeface="Calibri" panose="020F0502020204030204" pitchFamily="34" charset="0"/>
                          <a:ea typeface="나눔고딕 ExtraBold" panose="020D0904000000000000" pitchFamily="50" charset="-127"/>
                          <a:cs typeface="Calibri" panose="020F0502020204030204" pitchFamily="34" charset="0"/>
                        </a:rPr>
                        <a:t>Замын хөдөлгөөний мэдээллийг авах боломжгүй/Замын хөдөлгөөний үнэн бус мэдээлэл олгодог</a:t>
                      </a:r>
                      <a:endParaRPr lang="en-US" sz="700" kern="0" spc="0" dirty="0">
                        <a:solidFill>
                          <a:srgbClr val="000000"/>
                        </a:solidFill>
                        <a:effectLst/>
                        <a:latin typeface="Calibri" panose="020F0502020204030204" pitchFamily="34" charset="0"/>
                        <a:ea typeface="나눔고딕 ExtraBold" panose="020D0904000000000000" pitchFamily="50" charset="-127"/>
                        <a:cs typeface="Calibri" panose="020F0502020204030204" pitchFamily="34" charset="0"/>
                      </a:endParaRPr>
                    </a:p>
                  </a:txBody>
                  <a:tcPr marL="64770" marR="179959" marT="17907" marB="17907" anchor="ctr">
                    <a:lnL w="3556" cap="flat" cmpd="sng" algn="ctr">
                      <a:solidFill>
                        <a:srgbClr val="000000"/>
                      </a:solidFill>
                      <a:prstDash val="solid"/>
                      <a:round/>
                      <a:headEnd type="none" w="med" len="med"/>
                      <a:tailEnd type="none" w="med" len="med"/>
                    </a:lnL>
                    <a:lnR w="3556" cap="flat" cmpd="sng" algn="ctr">
                      <a:solidFill>
                        <a:srgbClr val="000000"/>
                      </a:solidFill>
                      <a:prstDash val="solid"/>
                      <a:round/>
                      <a:headEnd type="none" w="med" len="med"/>
                      <a:tailEnd type="none" w="med" len="med"/>
                    </a:lnR>
                    <a:lnT w="3556" cap="flat" cmpd="sng" algn="ctr">
                      <a:solidFill>
                        <a:srgbClr val="000000"/>
                      </a:solidFill>
                      <a:prstDash val="solid"/>
                      <a:round/>
                      <a:headEnd type="none" w="med" len="med"/>
                      <a:tailEnd type="none" w="med" len="med"/>
                    </a:lnT>
                    <a:lnB w="3556" cap="flat" cmpd="sng" algn="ctr">
                      <a:solidFill>
                        <a:srgbClr val="000000"/>
                      </a:solidFill>
                      <a:prstDash val="solid"/>
                      <a:round/>
                      <a:headEnd type="none" w="med" len="med"/>
                      <a:tailEnd type="none" w="med" len="med"/>
                    </a:lnB>
                    <a:solidFill>
                      <a:srgbClr val="FFFFFF"/>
                    </a:solidFill>
                  </a:tcPr>
                </a:tc>
                <a:tc>
                  <a:txBody>
                    <a:bodyPr/>
                    <a:lstStyle/>
                    <a:p>
                      <a:pPr marL="0" marR="0" indent="0" algn="ctr" fontAlgn="ctr" latinLnBrk="0">
                        <a:lnSpc>
                          <a:spcPct val="100000"/>
                        </a:lnSpc>
                        <a:spcBef>
                          <a:spcPts val="0"/>
                        </a:spcBef>
                        <a:spcAft>
                          <a:spcPts val="0"/>
                        </a:spcAft>
                      </a:pPr>
                      <a:r>
                        <a:rPr lang="en-US" sz="700" kern="0" spc="0" dirty="0">
                          <a:solidFill>
                            <a:srgbClr val="000000"/>
                          </a:solidFill>
                          <a:effectLst/>
                          <a:latin typeface="Calibri" panose="020F0502020204030204" pitchFamily="34" charset="0"/>
                          <a:ea typeface="나눔고딕 ExtraBold" panose="020D0904000000000000" pitchFamily="50" charset="-127"/>
                          <a:cs typeface="Calibri" panose="020F0502020204030204" pitchFamily="34" charset="0"/>
                        </a:rPr>
                        <a:t>75</a:t>
                      </a:r>
                    </a:p>
                  </a:txBody>
                  <a:tcPr marL="64770" marR="64770" marT="17907" marB="17907" anchor="ctr">
                    <a:lnL w="3556" cap="flat" cmpd="sng" algn="ctr">
                      <a:solidFill>
                        <a:srgbClr val="000000"/>
                      </a:solidFill>
                      <a:prstDash val="solid"/>
                      <a:round/>
                      <a:headEnd type="none" w="med" len="med"/>
                      <a:tailEnd type="none" w="med" len="med"/>
                    </a:lnL>
                    <a:lnR w="3556" cap="flat" cmpd="sng" algn="ctr">
                      <a:solidFill>
                        <a:srgbClr val="000000"/>
                      </a:solidFill>
                      <a:prstDash val="solid"/>
                      <a:round/>
                      <a:headEnd type="none" w="med" len="med"/>
                      <a:tailEnd type="none" w="med" len="med"/>
                    </a:lnR>
                    <a:lnT w="3556" cap="flat" cmpd="sng" algn="ctr">
                      <a:solidFill>
                        <a:srgbClr val="000000"/>
                      </a:solidFill>
                      <a:prstDash val="solid"/>
                      <a:round/>
                      <a:headEnd type="none" w="med" len="med"/>
                      <a:tailEnd type="none" w="med" len="med"/>
                    </a:lnT>
                    <a:lnB w="3556" cap="flat" cmpd="sng" algn="ctr">
                      <a:solidFill>
                        <a:srgbClr val="000000"/>
                      </a:solidFill>
                      <a:prstDash val="solid"/>
                      <a:round/>
                      <a:headEnd type="none" w="med" len="med"/>
                      <a:tailEnd type="none" w="med" len="med"/>
                    </a:lnB>
                    <a:solidFill>
                      <a:srgbClr val="FFFFFF"/>
                    </a:solidFill>
                  </a:tcPr>
                </a:tc>
                <a:extLst>
                  <a:ext uri="{0D108BD9-81ED-4DB2-BD59-A6C34878D82A}">
                    <a16:rowId xmlns:a16="http://schemas.microsoft.com/office/drawing/2014/main" val="10010"/>
                  </a:ext>
                </a:extLst>
              </a:tr>
            </a:tbl>
          </a:graphicData>
        </a:graphic>
      </p:graphicFrame>
      <p:sp>
        <p:nvSpPr>
          <p:cNvPr id="50" name="모서리가 둥근 직사각형 49"/>
          <p:cNvSpPr/>
          <p:nvPr/>
        </p:nvSpPr>
        <p:spPr>
          <a:xfrm>
            <a:off x="503582" y="5351305"/>
            <a:ext cx="3924402" cy="1165410"/>
          </a:xfrm>
          <a:prstGeom prst="roundRect">
            <a:avLst>
              <a:gd name="adj" fmla="val 3225"/>
            </a:avLst>
          </a:prstGeom>
          <a:noFill/>
          <a:ln w="28575">
            <a:solidFill>
              <a:schemeClr val="bg2"/>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lIns="91428" tIns="45715" rIns="91428" bIns="45715" rtlCol="0" anchor="ctr"/>
          <a:lstStyle/>
          <a:p>
            <a:pPr algn="ctr" defTabSz="914400" fontAlgn="base">
              <a:spcBef>
                <a:spcPct val="0"/>
              </a:spcBef>
              <a:spcAft>
                <a:spcPct val="0"/>
              </a:spcAft>
            </a:pPr>
            <a:endParaRPr kumimoji="1" lang="ko-KR" altLang="en-US" sz="1400">
              <a:solidFill>
                <a:srgbClr val="FFFFFF"/>
              </a:solidFill>
              <a:latin typeface="Calibri" panose="020F0502020204030204" pitchFamily="34" charset="0"/>
              <a:cs typeface="Calibri" panose="020F0502020204030204" pitchFamily="34" charset="0"/>
            </a:endParaRPr>
          </a:p>
        </p:txBody>
      </p:sp>
      <p:cxnSp>
        <p:nvCxnSpPr>
          <p:cNvPr id="51" name="직선 연결선 50"/>
          <p:cNvCxnSpPr/>
          <p:nvPr/>
        </p:nvCxnSpPr>
        <p:spPr>
          <a:xfrm>
            <a:off x="2032594" y="5599512"/>
            <a:ext cx="177790" cy="140242"/>
          </a:xfrm>
          <a:prstGeom prst="line">
            <a:avLst/>
          </a:prstGeom>
          <a:noFill/>
          <a:ln w="9525" cap="flat" cmpd="sng" algn="ctr">
            <a:solidFill>
              <a:schemeClr val="accent2"/>
            </a:solidFill>
            <a:prstDash val="solid"/>
          </a:ln>
          <a:effectLst/>
        </p:spPr>
      </p:cxnSp>
      <p:sp>
        <p:nvSpPr>
          <p:cNvPr id="52" name="모서리가 둥근 직사각형 51"/>
          <p:cNvSpPr/>
          <p:nvPr/>
        </p:nvSpPr>
        <p:spPr>
          <a:xfrm>
            <a:off x="561551" y="5445224"/>
            <a:ext cx="1455140" cy="499566"/>
          </a:xfrm>
          <a:prstGeom prst="roundRect">
            <a:avLst/>
          </a:prstGeom>
          <a:noFill/>
          <a:ln w="38100" cap="flat" cmpd="sng" algn="ctr">
            <a:solidFill>
              <a:schemeClr val="accent2"/>
            </a:solidFill>
            <a:prstDash val="solid"/>
          </a:ln>
          <a:effectLst/>
        </p:spPr>
        <p:txBody>
          <a:bodyPr rtlCol="0" anchor="ctr"/>
          <a:lstStyle/>
          <a:p>
            <a:pPr lvl="0" algn="ctr" latinLnBrk="0">
              <a:defRPr/>
            </a:pPr>
            <a:r>
              <a:rPr lang="mn-MN" altLang="ko-KR" sz="1200" kern="0" dirty="0">
                <a:solidFill>
                  <a:schemeClr val="accent2"/>
                </a:solidFill>
                <a:latin typeface="Calibri" panose="020F0502020204030204" pitchFamily="34" charset="0"/>
                <a:ea typeface="나눔고딕 ExtraBold" panose="020D0904000000000000" pitchFamily="50" charset="-127"/>
                <a:cs typeface="Calibri" panose="020F0502020204030204" pitchFamily="34" charset="0"/>
              </a:rPr>
              <a:t>Авто зогсоолын хүрэлцээ муу</a:t>
            </a:r>
            <a:endParaRPr lang="en-US" altLang="ko-KR" sz="1200" kern="0" dirty="0">
              <a:solidFill>
                <a:schemeClr val="accent2"/>
              </a:solidFill>
              <a:latin typeface="Calibri" panose="020F0502020204030204" pitchFamily="34" charset="0"/>
              <a:ea typeface="나눔고딕 ExtraBold" panose="020D0904000000000000" pitchFamily="50" charset="-127"/>
              <a:cs typeface="Calibri" panose="020F0502020204030204" pitchFamily="34" charset="0"/>
            </a:endParaRPr>
          </a:p>
        </p:txBody>
      </p:sp>
      <p:cxnSp>
        <p:nvCxnSpPr>
          <p:cNvPr id="69" name="직선 연결선 68"/>
          <p:cNvCxnSpPr>
            <a:stCxn id="70" idx="1"/>
          </p:cNvCxnSpPr>
          <p:nvPr/>
        </p:nvCxnSpPr>
        <p:spPr>
          <a:xfrm flipV="1">
            <a:off x="3131449" y="6078209"/>
            <a:ext cx="0" cy="60624"/>
          </a:xfrm>
          <a:prstGeom prst="line">
            <a:avLst/>
          </a:prstGeom>
          <a:noFill/>
          <a:ln w="9525" cap="flat" cmpd="sng" algn="ctr">
            <a:solidFill>
              <a:schemeClr val="accent5">
                <a:lumMod val="50000"/>
              </a:schemeClr>
            </a:solidFill>
            <a:prstDash val="solid"/>
          </a:ln>
          <a:effectLst/>
        </p:spPr>
      </p:cxnSp>
      <p:sp>
        <p:nvSpPr>
          <p:cNvPr id="70" name="모서리가 둥근 직사각형 69"/>
          <p:cNvSpPr/>
          <p:nvPr/>
        </p:nvSpPr>
        <p:spPr>
          <a:xfrm>
            <a:off x="3131449" y="5896338"/>
            <a:ext cx="1115783" cy="484990"/>
          </a:xfrm>
          <a:prstGeom prst="roundRect">
            <a:avLst/>
          </a:prstGeom>
          <a:noFill/>
          <a:ln w="38100" cap="flat" cmpd="sng" algn="ctr">
            <a:solidFill>
              <a:schemeClr val="accent5">
                <a:lumMod val="50000"/>
              </a:schemeClr>
            </a:solidFill>
            <a:prstDash val="solid"/>
          </a:ln>
          <a:effectLst/>
        </p:spPr>
        <p:txBody>
          <a:bodyPr rtlCol="0" anchor="ctr"/>
          <a:lstStyle/>
          <a:p>
            <a:pPr lvl="0" algn="ctr" latinLnBrk="0">
              <a:defRPr/>
            </a:pPr>
            <a:r>
              <a:rPr lang="mn-MN" altLang="ko-KR" sz="900" kern="0" dirty="0">
                <a:solidFill>
                  <a:schemeClr val="accent5">
                    <a:lumMod val="50000"/>
                  </a:schemeClr>
                </a:solidFill>
                <a:latin typeface="Calibri" panose="020F0502020204030204" pitchFamily="34" charset="0"/>
                <a:ea typeface="나눔고딕 ExtraBold" panose="020D0904000000000000" pitchFamily="50" charset="-127"/>
                <a:cs typeface="Calibri" panose="020F0502020204030204" pitchFamily="34" charset="0"/>
              </a:rPr>
              <a:t>Гэрлэн дохионы зохицуулалт муу</a:t>
            </a:r>
            <a:endParaRPr lang="en-US" altLang="ko-KR" sz="900" kern="0" dirty="0">
              <a:solidFill>
                <a:schemeClr val="accent5">
                  <a:lumMod val="50000"/>
                </a:schemeClr>
              </a:solidFill>
              <a:latin typeface="Calibri" panose="020F0502020204030204" pitchFamily="34" charset="0"/>
              <a:ea typeface="나눔고딕 ExtraBold" panose="020D0904000000000000" pitchFamily="50" charset="-127"/>
              <a:cs typeface="Calibri" panose="020F0502020204030204" pitchFamily="34" charset="0"/>
            </a:endParaRPr>
          </a:p>
        </p:txBody>
      </p:sp>
      <p:cxnSp>
        <p:nvCxnSpPr>
          <p:cNvPr id="71" name="직선 연결선 70"/>
          <p:cNvCxnSpPr/>
          <p:nvPr/>
        </p:nvCxnSpPr>
        <p:spPr>
          <a:xfrm flipV="1">
            <a:off x="2132675" y="6165457"/>
            <a:ext cx="63061" cy="76713"/>
          </a:xfrm>
          <a:prstGeom prst="line">
            <a:avLst/>
          </a:prstGeom>
          <a:noFill/>
          <a:ln w="9525" cap="flat" cmpd="sng" algn="ctr">
            <a:solidFill>
              <a:srgbClr val="FFC000"/>
            </a:solidFill>
            <a:prstDash val="solid"/>
          </a:ln>
          <a:effectLst/>
        </p:spPr>
      </p:cxnSp>
      <p:sp>
        <p:nvSpPr>
          <p:cNvPr id="72" name="모서리가 둥근 직사각형 71"/>
          <p:cNvSpPr/>
          <p:nvPr/>
        </p:nvSpPr>
        <p:spPr>
          <a:xfrm>
            <a:off x="706581" y="6062696"/>
            <a:ext cx="1414908" cy="358948"/>
          </a:xfrm>
          <a:prstGeom prst="roundRect">
            <a:avLst/>
          </a:prstGeom>
          <a:noFill/>
          <a:ln w="38100" cap="flat" cmpd="sng" algn="ctr">
            <a:solidFill>
              <a:srgbClr val="FEB80A"/>
            </a:solidFill>
            <a:prstDash val="solid"/>
          </a:ln>
          <a:effectLst/>
        </p:spPr>
        <p:txBody>
          <a:bodyPr rtlCol="0" anchor="ctr"/>
          <a:lstStyle/>
          <a:p>
            <a:pPr lvl="0" algn="ctr" latinLnBrk="0">
              <a:defRPr/>
            </a:pPr>
            <a:r>
              <a:rPr lang="mn-MN" altLang="ko-KR" sz="1000" kern="0" dirty="0">
                <a:solidFill>
                  <a:srgbClr val="FF9933"/>
                </a:solidFill>
                <a:latin typeface="Calibri" panose="020F0502020204030204" pitchFamily="34" charset="0"/>
                <a:ea typeface="나눔고딕 ExtraBold" panose="020D0904000000000000" pitchFamily="50" charset="-127"/>
                <a:cs typeface="Calibri" panose="020F0502020204030204" pitchFamily="34" charset="0"/>
              </a:rPr>
              <a:t>Түгжрэл</a:t>
            </a:r>
            <a:endParaRPr lang="en-US" altLang="ko-KR" sz="1000" kern="0" dirty="0">
              <a:solidFill>
                <a:srgbClr val="FF9933"/>
              </a:solidFill>
              <a:latin typeface="Calibri" panose="020F0502020204030204" pitchFamily="34" charset="0"/>
              <a:ea typeface="나눔고딕 ExtraBold" panose="020D0904000000000000" pitchFamily="50" charset="-127"/>
              <a:cs typeface="Calibri" panose="020F0502020204030204" pitchFamily="34" charset="0"/>
            </a:endParaRPr>
          </a:p>
        </p:txBody>
      </p:sp>
      <p:pic>
        <p:nvPicPr>
          <p:cNvPr id="74" name="Picture 2"/>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2212919" y="5688160"/>
            <a:ext cx="709047" cy="62116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75" name="Picture 4"/>
          <p:cNvPicPr>
            <a:picLocks noChangeAspect="1" noChangeArrowheads="1"/>
          </p:cNvPicPr>
          <p:nvPr/>
        </p:nvPicPr>
        <p:blipFill rotWithShape="1">
          <a:blip r:embed="rId3" cstate="print">
            <a:duotone>
              <a:schemeClr val="bg2">
                <a:shade val="45000"/>
                <a:satMod val="135000"/>
              </a:schemeClr>
              <a:prstClr val="white"/>
            </a:duotone>
            <a:extLst>
              <a:ext uri="{28A0092B-C50C-407E-A947-70E740481C1C}">
                <a14:useLocalDpi xmlns:a14="http://schemas.microsoft.com/office/drawing/2010/main" val="0"/>
              </a:ext>
            </a:extLst>
          </a:blip>
          <a:srcRect t="466"/>
          <a:stretch/>
        </p:blipFill>
        <p:spPr bwMode="auto">
          <a:xfrm>
            <a:off x="2921966" y="5445224"/>
            <a:ext cx="298272" cy="392246"/>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76" name="텍스트"/>
          <p:cNvSpPr txBox="1"/>
          <p:nvPr/>
        </p:nvSpPr>
        <p:spPr>
          <a:xfrm>
            <a:off x="2184848" y="5620598"/>
            <a:ext cx="874984" cy="184666"/>
          </a:xfrm>
          <a:prstGeom prst="rect">
            <a:avLst/>
          </a:prstGeom>
          <a:noFill/>
        </p:spPr>
        <p:txBody>
          <a:bodyPr wrap="square" lIns="0" tIns="0" rIns="0" bIns="0" rtlCol="0" anchor="ctr">
            <a:spAutoFit/>
          </a:bodyPr>
          <a:lstStyle>
            <a:defPPr>
              <a:defRPr lang="ko-KR"/>
            </a:defPPr>
            <a:lvl1pPr lvl="0" indent="-266700" algn="ctr" defTabSz="914400">
              <a:spcBef>
                <a:spcPct val="0"/>
              </a:spcBef>
              <a:spcAft>
                <a:spcPts val="100"/>
              </a:spcAft>
              <a:buSzPct val="120000"/>
              <a:tabLst>
                <a:tab pos="177800" algn="l"/>
                <a:tab pos="803275" algn="l"/>
              </a:tabLst>
              <a:defRPr sz="1800" b="1" kern="1000" spc="-50">
                <a:ln>
                  <a:noFill/>
                  <a:prstDash val="solid"/>
                </a:ln>
                <a:gradFill rotWithShape="1">
                  <a:gsLst>
                    <a:gs pos="50000">
                      <a:schemeClr val="bg1"/>
                    </a:gs>
                    <a:gs pos="100000">
                      <a:schemeClr val="bg1"/>
                    </a:gs>
                  </a:gsLst>
                  <a:lin ang="5400000"/>
                </a:gradFill>
                <a:latin typeface="Rix정고딕 M" pitchFamily="18" charset="-127"/>
                <a:ea typeface="Rix정고딕 M" pitchFamily="18" charset="-127"/>
                <a:cs typeface="Arial" pitchFamily="34" charset="0"/>
              </a:defRPr>
            </a:lvl1pPr>
          </a:lstStyle>
          <a:p>
            <a:pPr>
              <a:defRPr/>
            </a:pPr>
            <a:r>
              <a:rPr lang="en-US" altLang="ko-KR" sz="1200" dirty="0">
                <a:gradFill rotWithShape="1">
                  <a:gsLst>
                    <a:gs pos="0">
                      <a:srgbClr val="FFE400"/>
                    </a:gs>
                    <a:gs pos="100000">
                      <a:srgbClr val="FA8006"/>
                    </a:gs>
                  </a:gsLst>
                  <a:lin ang="5400000"/>
                </a:gradFill>
                <a:effectLst>
                  <a:glow rad="88900">
                    <a:prstClr val="black">
                      <a:alpha val="60000"/>
                    </a:prstClr>
                  </a:glow>
                  <a:outerShdw blurRad="50800" dist="38100" dir="5040000" algn="tl">
                    <a:prstClr val="black">
                      <a:alpha val="70000"/>
                    </a:prstClr>
                  </a:outerShdw>
                </a:effectLst>
                <a:latin typeface="Calibri" panose="020F0502020204030204" pitchFamily="34" charset="0"/>
                <a:ea typeface="Arial Unicode MS" panose="020B0604020202020204" pitchFamily="50" charset="-127"/>
                <a:cs typeface="Calibri" panose="020F0502020204030204" pitchFamily="34" charset="0"/>
              </a:rPr>
              <a:t>Severity</a:t>
            </a:r>
          </a:p>
        </p:txBody>
      </p:sp>
      <p:cxnSp>
        <p:nvCxnSpPr>
          <p:cNvPr id="77" name="직선 연결선 76"/>
          <p:cNvCxnSpPr/>
          <p:nvPr/>
        </p:nvCxnSpPr>
        <p:spPr>
          <a:xfrm>
            <a:off x="3008840" y="6062696"/>
            <a:ext cx="122609" cy="83762"/>
          </a:xfrm>
          <a:prstGeom prst="line">
            <a:avLst/>
          </a:prstGeom>
          <a:noFill/>
          <a:ln w="9525" cap="flat" cmpd="sng" algn="ctr">
            <a:solidFill>
              <a:schemeClr val="accent5">
                <a:lumMod val="50000"/>
              </a:schemeClr>
            </a:solidFill>
            <a:prstDash val="solid"/>
          </a:ln>
          <a:effectLst/>
        </p:spPr>
      </p:cxnSp>
      <p:sp>
        <p:nvSpPr>
          <p:cNvPr id="34" name="모서리가 둥근 직사각형 33"/>
          <p:cNvSpPr/>
          <p:nvPr/>
        </p:nvSpPr>
        <p:spPr>
          <a:xfrm>
            <a:off x="4788024" y="5351304"/>
            <a:ext cx="3888431" cy="1174039"/>
          </a:xfrm>
          <a:prstGeom prst="roundRect">
            <a:avLst>
              <a:gd name="adj" fmla="val 3225"/>
            </a:avLst>
          </a:prstGeom>
          <a:noFill/>
          <a:ln w="28575">
            <a:solidFill>
              <a:schemeClr val="bg2"/>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lIns="91428" tIns="45715" rIns="91428" bIns="45715" rtlCol="0" anchor="ctr"/>
          <a:lstStyle/>
          <a:p>
            <a:pPr algn="ctr" defTabSz="914400" fontAlgn="base">
              <a:spcBef>
                <a:spcPct val="0"/>
              </a:spcBef>
              <a:spcAft>
                <a:spcPct val="0"/>
              </a:spcAft>
            </a:pPr>
            <a:endParaRPr kumimoji="1" lang="ko-KR" altLang="en-US" sz="1400">
              <a:solidFill>
                <a:srgbClr val="FFFFFF"/>
              </a:solidFill>
              <a:latin typeface="Calibri" panose="020F0502020204030204" pitchFamily="34" charset="0"/>
              <a:cs typeface="Calibri" panose="020F0502020204030204" pitchFamily="34" charset="0"/>
            </a:endParaRPr>
          </a:p>
        </p:txBody>
      </p:sp>
      <p:cxnSp>
        <p:nvCxnSpPr>
          <p:cNvPr id="36" name="직선 연결선 35"/>
          <p:cNvCxnSpPr/>
          <p:nvPr/>
        </p:nvCxnSpPr>
        <p:spPr>
          <a:xfrm flipV="1">
            <a:off x="6094442" y="6155441"/>
            <a:ext cx="160915" cy="98314"/>
          </a:xfrm>
          <a:prstGeom prst="line">
            <a:avLst/>
          </a:prstGeom>
          <a:noFill/>
          <a:ln w="9525" cap="flat" cmpd="sng" algn="ctr">
            <a:solidFill>
              <a:srgbClr val="92D050"/>
            </a:solidFill>
            <a:prstDash val="solid"/>
          </a:ln>
          <a:effectLst/>
        </p:spPr>
      </p:cxnSp>
      <p:sp>
        <p:nvSpPr>
          <p:cNvPr id="37" name="모서리가 둥근 직사각형 36"/>
          <p:cNvSpPr/>
          <p:nvPr/>
        </p:nvSpPr>
        <p:spPr>
          <a:xfrm>
            <a:off x="5029252" y="5856080"/>
            <a:ext cx="1076697" cy="548016"/>
          </a:xfrm>
          <a:prstGeom prst="roundRect">
            <a:avLst/>
          </a:prstGeom>
          <a:noFill/>
          <a:ln w="38100" cap="flat" cmpd="sng" algn="ctr">
            <a:solidFill>
              <a:srgbClr val="99CC00"/>
            </a:solidFill>
            <a:prstDash val="solid"/>
          </a:ln>
          <a:effectLst/>
        </p:spPr>
        <p:txBody>
          <a:bodyPr rtlCol="0" anchor="ctr"/>
          <a:lstStyle/>
          <a:p>
            <a:pPr lvl="0" algn="ctr" latinLnBrk="0">
              <a:defRPr/>
            </a:pPr>
            <a:r>
              <a:rPr lang="mn-MN" altLang="ko-KR" sz="1100" kern="0" dirty="0">
                <a:solidFill>
                  <a:srgbClr val="99CC00">
                    <a:lumMod val="50000"/>
                  </a:srgbClr>
                </a:solidFill>
                <a:latin typeface="Calibri" panose="020F0502020204030204" pitchFamily="34" charset="0"/>
                <a:ea typeface="나눔고딕 ExtraBold" panose="020D0904000000000000" pitchFamily="50" charset="-127"/>
                <a:cs typeface="Calibri" panose="020F0502020204030204" pitchFamily="34" charset="0"/>
              </a:rPr>
              <a:t>Авто зогсоолын хүрэлцээ муу</a:t>
            </a:r>
            <a:endParaRPr lang="en-US" altLang="ko-KR" sz="1100" kern="0" dirty="0">
              <a:solidFill>
                <a:srgbClr val="99CC00">
                  <a:lumMod val="50000"/>
                </a:srgbClr>
              </a:solidFill>
              <a:latin typeface="Calibri" panose="020F0502020204030204" pitchFamily="34" charset="0"/>
              <a:ea typeface="나눔고딕 ExtraBold" panose="020D0904000000000000" pitchFamily="50" charset="-127"/>
              <a:cs typeface="Calibri" panose="020F0502020204030204" pitchFamily="34" charset="0"/>
            </a:endParaRPr>
          </a:p>
        </p:txBody>
      </p:sp>
      <p:cxnSp>
        <p:nvCxnSpPr>
          <p:cNvPr id="38" name="직선 연결선 37"/>
          <p:cNvCxnSpPr/>
          <p:nvPr/>
        </p:nvCxnSpPr>
        <p:spPr>
          <a:xfrm>
            <a:off x="6239599" y="5643967"/>
            <a:ext cx="166157" cy="88386"/>
          </a:xfrm>
          <a:prstGeom prst="line">
            <a:avLst/>
          </a:prstGeom>
          <a:noFill/>
          <a:ln w="9525" cap="flat" cmpd="sng" algn="ctr">
            <a:solidFill>
              <a:srgbClr val="FF9933"/>
            </a:solidFill>
            <a:prstDash val="solid"/>
          </a:ln>
          <a:effectLst/>
        </p:spPr>
      </p:cxnSp>
      <p:sp>
        <p:nvSpPr>
          <p:cNvPr id="39" name="모서리가 둥근 직사각형 38"/>
          <p:cNvSpPr/>
          <p:nvPr/>
        </p:nvSpPr>
        <p:spPr>
          <a:xfrm>
            <a:off x="4860032" y="5445224"/>
            <a:ext cx="1368857" cy="280457"/>
          </a:xfrm>
          <a:prstGeom prst="roundRect">
            <a:avLst/>
          </a:prstGeom>
          <a:noFill/>
          <a:ln w="38100" cap="flat" cmpd="sng" algn="ctr">
            <a:solidFill>
              <a:srgbClr val="FEB80A">
                <a:lumMod val="75000"/>
              </a:srgbClr>
            </a:solidFill>
            <a:prstDash val="solid"/>
          </a:ln>
          <a:effectLst/>
        </p:spPr>
        <p:txBody>
          <a:bodyPr rtlCol="0" anchor="ctr"/>
          <a:lstStyle/>
          <a:p>
            <a:pPr lvl="0" algn="ctr" latinLnBrk="0">
              <a:defRPr/>
            </a:pPr>
            <a:r>
              <a:rPr lang="mn-MN" altLang="ko-KR" sz="900" b="1" kern="0" dirty="0">
                <a:solidFill>
                  <a:srgbClr val="FEB80A">
                    <a:lumMod val="50000"/>
                  </a:srgbClr>
                </a:solidFill>
                <a:latin typeface="Calibri" panose="020F0502020204030204" pitchFamily="34" charset="0"/>
                <a:ea typeface="나눔고딕 ExtraBold" panose="020D0904000000000000" pitchFamily="50" charset="-127"/>
                <a:cs typeface="Calibri" panose="020F0502020204030204" pitchFamily="34" charset="0"/>
              </a:rPr>
              <a:t>Зам тээврийн осол</a:t>
            </a:r>
            <a:endParaRPr lang="en-US" altLang="ko-KR" sz="900" b="1" kern="0" dirty="0">
              <a:solidFill>
                <a:srgbClr val="FEB80A">
                  <a:lumMod val="50000"/>
                </a:srgbClr>
              </a:solidFill>
              <a:latin typeface="Calibri" panose="020F0502020204030204" pitchFamily="34" charset="0"/>
              <a:ea typeface="나눔고딕 ExtraBold" panose="020D0904000000000000" pitchFamily="50" charset="-127"/>
              <a:cs typeface="Calibri" panose="020F0502020204030204" pitchFamily="34" charset="0"/>
            </a:endParaRPr>
          </a:p>
        </p:txBody>
      </p:sp>
      <p:cxnSp>
        <p:nvCxnSpPr>
          <p:cNvPr id="42" name="직선 연결선 41"/>
          <p:cNvCxnSpPr>
            <a:stCxn id="53" idx="1"/>
          </p:cNvCxnSpPr>
          <p:nvPr/>
        </p:nvCxnSpPr>
        <p:spPr>
          <a:xfrm flipH="1" flipV="1">
            <a:off x="7141623" y="6043836"/>
            <a:ext cx="116084" cy="102623"/>
          </a:xfrm>
          <a:prstGeom prst="line">
            <a:avLst/>
          </a:prstGeom>
          <a:noFill/>
          <a:ln w="9525" cap="flat" cmpd="sng" algn="ctr">
            <a:solidFill>
              <a:srgbClr val="FFC000"/>
            </a:solidFill>
            <a:prstDash val="solid"/>
          </a:ln>
          <a:effectLst/>
        </p:spPr>
      </p:cxnSp>
      <p:pic>
        <p:nvPicPr>
          <p:cNvPr id="78" name="Picture 2"/>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6322676" y="5688160"/>
            <a:ext cx="769603" cy="62116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79" name="Picture 4"/>
          <p:cNvPicPr>
            <a:picLocks noChangeAspect="1" noChangeArrowheads="1"/>
          </p:cNvPicPr>
          <p:nvPr/>
        </p:nvPicPr>
        <p:blipFill rotWithShape="1">
          <a:blip r:embed="rId5" cstate="print">
            <a:duotone>
              <a:schemeClr val="bg2">
                <a:shade val="45000"/>
                <a:satMod val="135000"/>
              </a:schemeClr>
              <a:prstClr val="white"/>
            </a:duotone>
            <a:extLst>
              <a:ext uri="{28A0092B-C50C-407E-A947-70E740481C1C}">
                <a14:useLocalDpi xmlns:a14="http://schemas.microsoft.com/office/drawing/2010/main" val="0"/>
              </a:ext>
            </a:extLst>
          </a:blip>
          <a:srcRect t="466"/>
          <a:stretch/>
        </p:blipFill>
        <p:spPr bwMode="auto">
          <a:xfrm>
            <a:off x="7020273" y="5413017"/>
            <a:ext cx="288032" cy="392247"/>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44" name="텍스트"/>
          <p:cNvSpPr txBox="1"/>
          <p:nvPr/>
        </p:nvSpPr>
        <p:spPr>
          <a:xfrm>
            <a:off x="6198806" y="5620598"/>
            <a:ext cx="1058901" cy="184666"/>
          </a:xfrm>
          <a:prstGeom prst="rect">
            <a:avLst/>
          </a:prstGeom>
          <a:noFill/>
        </p:spPr>
        <p:txBody>
          <a:bodyPr wrap="square" lIns="0" tIns="0" rIns="0" bIns="0" rtlCol="0" anchor="ctr">
            <a:spAutoFit/>
          </a:bodyPr>
          <a:lstStyle>
            <a:defPPr>
              <a:defRPr lang="ko-KR"/>
            </a:defPPr>
            <a:lvl1pPr lvl="0" indent="-266700" algn="ctr" defTabSz="914400">
              <a:spcBef>
                <a:spcPct val="0"/>
              </a:spcBef>
              <a:spcAft>
                <a:spcPts val="100"/>
              </a:spcAft>
              <a:buSzPct val="120000"/>
              <a:tabLst>
                <a:tab pos="177800" algn="l"/>
                <a:tab pos="803275" algn="l"/>
              </a:tabLst>
              <a:defRPr sz="1800" b="1" kern="1000" spc="-50">
                <a:ln>
                  <a:noFill/>
                  <a:prstDash val="solid"/>
                </a:ln>
                <a:gradFill rotWithShape="1">
                  <a:gsLst>
                    <a:gs pos="50000">
                      <a:schemeClr val="bg1"/>
                    </a:gs>
                    <a:gs pos="100000">
                      <a:schemeClr val="bg1"/>
                    </a:gs>
                  </a:gsLst>
                  <a:lin ang="5400000"/>
                </a:gradFill>
                <a:latin typeface="Rix정고딕 M" pitchFamily="18" charset="-127"/>
                <a:ea typeface="Rix정고딕 M" pitchFamily="18" charset="-127"/>
                <a:cs typeface="Arial" pitchFamily="34" charset="0"/>
              </a:defRPr>
            </a:lvl1pPr>
          </a:lstStyle>
          <a:p>
            <a:pPr>
              <a:defRPr/>
            </a:pPr>
            <a:r>
              <a:rPr lang="en-US" altLang="ko-KR" sz="1200" dirty="0">
                <a:gradFill rotWithShape="1">
                  <a:gsLst>
                    <a:gs pos="0">
                      <a:srgbClr val="FFE400"/>
                    </a:gs>
                    <a:gs pos="100000">
                      <a:srgbClr val="FA8006"/>
                    </a:gs>
                  </a:gsLst>
                  <a:lin ang="5400000"/>
                </a:gradFill>
                <a:effectLst>
                  <a:glow rad="88900">
                    <a:prstClr val="black">
                      <a:alpha val="60000"/>
                    </a:prstClr>
                  </a:glow>
                  <a:outerShdw blurRad="50800" dist="38100" dir="5040000" algn="tl">
                    <a:prstClr val="black">
                      <a:alpha val="70000"/>
                    </a:prstClr>
                  </a:outerShdw>
                </a:effectLst>
                <a:latin typeface="Calibri" panose="020F0502020204030204" pitchFamily="34" charset="0"/>
                <a:ea typeface="Arial Unicode MS" panose="020B0604020202020204" pitchFamily="50" charset="-127"/>
                <a:cs typeface="Calibri" panose="020F0502020204030204" pitchFamily="34" charset="0"/>
              </a:rPr>
              <a:t>Severity</a:t>
            </a:r>
          </a:p>
        </p:txBody>
      </p:sp>
      <p:pic>
        <p:nvPicPr>
          <p:cNvPr id="46" name="Picture 2"/>
          <p:cNvPicPr>
            <a:picLocks noChangeAspect="1" noChangeArrowheads="1"/>
          </p:cNvPicPr>
          <p:nvPr/>
        </p:nvPicPr>
        <p:blipFill rotWithShape="1">
          <a:blip r:embed="rId6" cstate="print">
            <a:extLst>
              <a:ext uri="{BEBA8EAE-BF5A-486C-A8C5-ECC9F3942E4B}">
                <a14:imgProps xmlns:a14="http://schemas.microsoft.com/office/drawing/2010/main">
                  <a14:imgLayer r:embed="rId7">
                    <a14:imgEffect>
                      <a14:backgroundRemoval t="7095" b="92905" l="24267" r="78133"/>
                    </a14:imgEffect>
                  </a14:imgLayer>
                </a14:imgProps>
              </a:ext>
              <a:ext uri="{28A0092B-C50C-407E-A947-70E740481C1C}">
                <a14:useLocalDpi xmlns:a14="http://schemas.microsoft.com/office/drawing/2010/main" val="0"/>
              </a:ext>
            </a:extLst>
          </a:blip>
          <a:srcRect l="26408" t="9371" r="26781" b="9998"/>
          <a:stretch/>
        </p:blipFill>
        <p:spPr bwMode="auto">
          <a:xfrm>
            <a:off x="2699792" y="1457967"/>
            <a:ext cx="1277129" cy="132296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47" name="Picture 2"/>
          <p:cNvPicPr>
            <a:picLocks noChangeAspect="1" noChangeArrowheads="1"/>
          </p:cNvPicPr>
          <p:nvPr/>
        </p:nvPicPr>
        <p:blipFill rotWithShape="1">
          <a:blip r:embed="rId8" cstate="print">
            <a:extLst>
              <a:ext uri="{28A0092B-C50C-407E-A947-70E740481C1C}">
                <a14:useLocalDpi xmlns:a14="http://schemas.microsoft.com/office/drawing/2010/main" val="0"/>
              </a:ext>
            </a:extLst>
          </a:blip>
          <a:srcRect b="25675"/>
          <a:stretch/>
        </p:blipFill>
        <p:spPr bwMode="auto">
          <a:xfrm>
            <a:off x="827584" y="1828337"/>
            <a:ext cx="1546647" cy="904862"/>
          </a:xfrm>
          <a:prstGeom prst="rect">
            <a:avLst/>
          </a:prstGeom>
          <a:ln>
            <a:noFill/>
          </a:ln>
          <a:effectLst>
            <a:softEdge rad="31750"/>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53" name="모서리가 둥근 직사각형 52"/>
          <p:cNvSpPr/>
          <p:nvPr/>
        </p:nvSpPr>
        <p:spPr>
          <a:xfrm>
            <a:off x="7257707" y="5839581"/>
            <a:ext cx="1274733" cy="613755"/>
          </a:xfrm>
          <a:prstGeom prst="roundRect">
            <a:avLst/>
          </a:prstGeom>
          <a:noFill/>
          <a:ln w="38100" cap="flat" cmpd="sng" algn="ctr">
            <a:solidFill>
              <a:srgbClr val="FEB80A"/>
            </a:solidFill>
            <a:prstDash val="solid"/>
          </a:ln>
          <a:effectLst/>
        </p:spPr>
        <p:txBody>
          <a:bodyPr rtlCol="0" anchor="ctr"/>
          <a:lstStyle/>
          <a:p>
            <a:pPr lvl="0" algn="ctr" latinLnBrk="0">
              <a:defRPr/>
            </a:pPr>
            <a:r>
              <a:rPr lang="mn-MN" altLang="ko-KR" sz="900" kern="0" dirty="0">
                <a:solidFill>
                  <a:srgbClr val="FF9933"/>
                </a:solidFill>
                <a:latin typeface="Calibri" panose="020F0502020204030204" pitchFamily="34" charset="0"/>
                <a:ea typeface="나눔고딕 ExtraBold" panose="020D0904000000000000" pitchFamily="50" charset="-127"/>
                <a:cs typeface="Calibri" panose="020F0502020204030204" pitchFamily="34" charset="0"/>
              </a:rPr>
              <a:t>Ачааны автомашинуудын даац хэтрүүлэлт</a:t>
            </a:r>
            <a:endParaRPr lang="en-US" altLang="ko-KR" sz="900" kern="0" dirty="0">
              <a:solidFill>
                <a:srgbClr val="FF9933"/>
              </a:solidFill>
              <a:latin typeface="Calibri" panose="020F0502020204030204" pitchFamily="34" charset="0"/>
              <a:ea typeface="나눔고딕 ExtraBold" panose="020D0904000000000000" pitchFamily="50" charset="-127"/>
              <a:cs typeface="Calibri" panose="020F0502020204030204" pitchFamily="34" charset="0"/>
            </a:endParaRPr>
          </a:p>
        </p:txBody>
      </p:sp>
      <p:pic>
        <p:nvPicPr>
          <p:cNvPr id="55" name="Picture 3"/>
          <p:cNvPicPr>
            <a:picLocks noChangeAspect="1" noChangeArrowheads="1"/>
          </p:cNvPicPr>
          <p:nvPr/>
        </p:nvPicPr>
        <p:blipFill rotWithShape="1">
          <a:blip r:embed="rId9" cstate="print">
            <a:extLst>
              <a:ext uri="{BEBA8EAE-BF5A-486C-A8C5-ECC9F3942E4B}">
                <a14:imgProps xmlns:a14="http://schemas.microsoft.com/office/drawing/2010/main">
                  <a14:imgLayer r:embed="rId10">
                    <a14:imgEffect>
                      <a14:backgroundRemoval t="4251" b="91723" l="25166" r="78543">
                        <a14:foregroundMark x1="60397" y1="7159" x2="75762" y2="7830"/>
                        <a14:foregroundMark x1="60397" y1="10291" x2="72980" y2="9172"/>
                        <a14:foregroundMark x1="66887" y1="14541" x2="69934" y2="14541"/>
                        <a14:foregroundMark x1="51523" y1="11409" x2="60662" y2="8277"/>
                        <a14:foregroundMark x1="72053" y1="9396" x2="77351" y2="8725"/>
                        <a14:foregroundMark x1="72980" y1="7606" x2="76689" y2="6264"/>
                      </a14:backgroundRemoval>
                    </a14:imgEffect>
                  </a14:imgLayer>
                </a14:imgProps>
              </a:ext>
              <a:ext uri="{28A0092B-C50C-407E-A947-70E740481C1C}">
                <a14:useLocalDpi xmlns:a14="http://schemas.microsoft.com/office/drawing/2010/main" val="0"/>
              </a:ext>
            </a:extLst>
          </a:blip>
          <a:srcRect l="26580" t="5337" r="22111" b="10979"/>
          <a:stretch/>
        </p:blipFill>
        <p:spPr bwMode="auto">
          <a:xfrm>
            <a:off x="6948264" y="1457967"/>
            <a:ext cx="1426242" cy="137772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56" name="Picture 3"/>
          <p:cNvPicPr>
            <a:picLocks noChangeAspect="1" noChangeArrowheads="1"/>
          </p:cNvPicPr>
          <p:nvPr/>
        </p:nvPicPr>
        <p:blipFill rotWithShape="1">
          <a:blip r:embed="rId11" cstate="print">
            <a:extLst>
              <a:ext uri="{28A0092B-C50C-407E-A947-70E740481C1C}">
                <a14:useLocalDpi xmlns:a14="http://schemas.microsoft.com/office/drawing/2010/main" val="0"/>
              </a:ext>
            </a:extLst>
          </a:blip>
          <a:srcRect l="7158" t="15827" b="4725"/>
          <a:stretch/>
        </p:blipFill>
        <p:spPr bwMode="auto">
          <a:xfrm>
            <a:off x="5120202" y="1932453"/>
            <a:ext cx="1307101" cy="704460"/>
          </a:xfrm>
          <a:prstGeom prst="rect">
            <a:avLst/>
          </a:prstGeom>
          <a:ln>
            <a:noFill/>
          </a:ln>
          <a:effectLst>
            <a:softEdge rad="31750"/>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59" name="직사각형 58"/>
          <p:cNvSpPr/>
          <p:nvPr/>
        </p:nvSpPr>
        <p:spPr>
          <a:xfrm>
            <a:off x="179512" y="1412775"/>
            <a:ext cx="4392488" cy="5256585"/>
          </a:xfrm>
          <a:prstGeom prst="rect">
            <a:avLst/>
          </a:prstGeom>
          <a:noFill/>
          <a:ln w="19050" cap="flat" cmpd="sng" algn="ctr">
            <a:solidFill>
              <a:srgbClr val="FFFFFF">
                <a:lumMod val="75000"/>
              </a:srgbClr>
            </a:solidFill>
            <a:prstDash val="sysDot"/>
          </a:ln>
          <a:effectLst>
            <a:outerShdw blurRad="50800" dist="38100" dir="2700000" algn="tl" rotWithShape="0">
              <a:prstClr val="black">
                <a:alpha val="40000"/>
              </a:prstClr>
            </a:outerShdw>
          </a:effectLst>
        </p:spPr>
        <p:txBody>
          <a:bodyPr rtlCol="0" anchor="ctr"/>
          <a:lstStyle/>
          <a:p>
            <a:pPr marL="88900" lvl="1" indent="-88900" defTabSz="831614" fontAlgn="base" latinLnBrk="0">
              <a:lnSpc>
                <a:spcPct val="80000"/>
              </a:lnSpc>
              <a:spcBef>
                <a:spcPct val="0"/>
              </a:spcBef>
              <a:spcAft>
                <a:spcPts val="600"/>
              </a:spcAft>
              <a:buClr>
                <a:srgbClr val="282828">
                  <a:lumMod val="50000"/>
                  <a:lumOff val="50000"/>
                </a:srgbClr>
              </a:buClr>
              <a:buSzPct val="100000"/>
              <a:buFont typeface="Arial" panose="020B0604020202020204" pitchFamily="34" charset="0"/>
              <a:buChar char="•"/>
            </a:pPr>
            <a:endParaRPr kumimoji="1" lang="en-US" altLang="ko-KR" sz="1100" kern="0" dirty="0">
              <a:ln w="0">
                <a:solidFill>
                  <a:srgbClr val="FFFFFF">
                    <a:alpha val="0"/>
                  </a:srgbClr>
                </a:solidFill>
              </a:ln>
              <a:solidFill>
                <a:schemeClr val="accent2">
                  <a:lumMod val="50000"/>
                </a:schemeClr>
              </a:solidFill>
              <a:latin typeface="Calibri" panose="020F0502020204030204" pitchFamily="34" charset="0"/>
              <a:ea typeface="나눔고딕 Bold" panose="020D0804000000000000" pitchFamily="50" charset="-127"/>
              <a:cs typeface="Calibri" panose="020F0502020204030204" pitchFamily="34" charset="0"/>
            </a:endParaRPr>
          </a:p>
        </p:txBody>
      </p:sp>
      <p:sp>
        <p:nvSpPr>
          <p:cNvPr id="60" name="직사각형 59"/>
          <p:cNvSpPr/>
          <p:nvPr/>
        </p:nvSpPr>
        <p:spPr>
          <a:xfrm>
            <a:off x="4647132" y="1412775"/>
            <a:ext cx="4173340" cy="5256585"/>
          </a:xfrm>
          <a:prstGeom prst="rect">
            <a:avLst/>
          </a:prstGeom>
          <a:noFill/>
          <a:ln w="19050" cap="flat" cmpd="sng" algn="ctr">
            <a:solidFill>
              <a:srgbClr val="FFFFFF">
                <a:lumMod val="75000"/>
              </a:srgbClr>
            </a:solidFill>
            <a:prstDash val="sysDot"/>
          </a:ln>
          <a:effectLst>
            <a:outerShdw blurRad="50800" dist="38100" dir="2700000" algn="tl" rotWithShape="0">
              <a:prstClr val="black">
                <a:alpha val="40000"/>
              </a:prstClr>
            </a:outerShdw>
          </a:effectLst>
        </p:spPr>
        <p:txBody>
          <a:bodyPr rtlCol="0" anchor="ctr"/>
          <a:lstStyle/>
          <a:p>
            <a:pPr marL="88900" lvl="1" indent="-88900" defTabSz="831614" fontAlgn="base" latinLnBrk="0">
              <a:lnSpc>
                <a:spcPct val="80000"/>
              </a:lnSpc>
              <a:spcBef>
                <a:spcPct val="0"/>
              </a:spcBef>
              <a:spcAft>
                <a:spcPts val="600"/>
              </a:spcAft>
              <a:buClr>
                <a:srgbClr val="282828">
                  <a:lumMod val="50000"/>
                  <a:lumOff val="50000"/>
                </a:srgbClr>
              </a:buClr>
              <a:buSzPct val="100000"/>
              <a:buFont typeface="Arial" panose="020B0604020202020204" pitchFamily="34" charset="0"/>
              <a:buChar char="•"/>
            </a:pPr>
            <a:endParaRPr kumimoji="1" lang="en-US" altLang="ko-KR" sz="1100" kern="0" dirty="0">
              <a:ln w="0">
                <a:solidFill>
                  <a:srgbClr val="FFFFFF">
                    <a:alpha val="0"/>
                  </a:srgbClr>
                </a:solidFill>
              </a:ln>
              <a:solidFill>
                <a:schemeClr val="accent2">
                  <a:lumMod val="50000"/>
                </a:schemeClr>
              </a:solidFill>
              <a:latin typeface="Calibri" panose="020F0502020204030204" pitchFamily="34" charset="0"/>
              <a:ea typeface="나눔고딕 Bold" panose="020D0804000000000000" pitchFamily="50" charset="-127"/>
              <a:cs typeface="Calibri" panose="020F0502020204030204" pitchFamily="34" charset="0"/>
            </a:endParaRPr>
          </a:p>
        </p:txBody>
      </p:sp>
      <p:sp>
        <p:nvSpPr>
          <p:cNvPr id="62" name="슬라이드 번호 개체 틀 2"/>
          <p:cNvSpPr txBox="1">
            <a:spLocks/>
          </p:cNvSpPr>
          <p:nvPr/>
        </p:nvSpPr>
        <p:spPr>
          <a:xfrm>
            <a:off x="8748464" y="6597352"/>
            <a:ext cx="360040" cy="241086"/>
          </a:xfrm>
          <a:prstGeom prst="rect">
            <a:avLst/>
          </a:prstGeom>
        </p:spPr>
        <p:txBody>
          <a:bodyPr/>
          <a:lstStyle>
            <a:defPPr>
              <a:defRPr lang="ko-KR"/>
            </a:defPPr>
            <a:lvl1pPr marL="0" algn="l" defTabSz="914400" rtl="0" eaLnBrk="1" latinLnBrk="1" hangingPunct="1">
              <a:defRPr sz="1800" kern="1200">
                <a:solidFill>
                  <a:schemeClr val="tx1"/>
                </a:solidFill>
                <a:latin typeface="+mn-lt"/>
                <a:ea typeface="+mn-ea"/>
                <a:cs typeface="+mn-cs"/>
              </a:defRPr>
            </a:lvl1pPr>
            <a:lvl2pPr marL="457200" algn="l" defTabSz="914400" rtl="0" eaLnBrk="1" latinLnBrk="1" hangingPunct="1">
              <a:defRPr sz="1800" kern="1200">
                <a:solidFill>
                  <a:schemeClr val="tx1"/>
                </a:solidFill>
                <a:latin typeface="+mn-lt"/>
                <a:ea typeface="+mn-ea"/>
                <a:cs typeface="+mn-cs"/>
              </a:defRPr>
            </a:lvl2pPr>
            <a:lvl3pPr marL="914400" algn="l" defTabSz="914400" rtl="0" eaLnBrk="1" latinLnBrk="1" hangingPunct="1">
              <a:defRPr sz="1800" kern="1200">
                <a:solidFill>
                  <a:schemeClr val="tx1"/>
                </a:solidFill>
                <a:latin typeface="+mn-lt"/>
                <a:ea typeface="+mn-ea"/>
                <a:cs typeface="+mn-cs"/>
              </a:defRPr>
            </a:lvl3pPr>
            <a:lvl4pPr marL="1371600" algn="l" defTabSz="914400" rtl="0" eaLnBrk="1" latinLnBrk="1" hangingPunct="1">
              <a:defRPr sz="1800" kern="1200">
                <a:solidFill>
                  <a:schemeClr val="tx1"/>
                </a:solidFill>
                <a:latin typeface="+mn-lt"/>
                <a:ea typeface="+mn-ea"/>
                <a:cs typeface="+mn-cs"/>
              </a:defRPr>
            </a:lvl4pPr>
            <a:lvl5pPr marL="1828800" algn="l" defTabSz="914400" rtl="0" eaLnBrk="1" latinLnBrk="1" hangingPunct="1">
              <a:defRPr sz="1800" kern="1200">
                <a:solidFill>
                  <a:schemeClr val="tx1"/>
                </a:solidFill>
                <a:latin typeface="+mn-lt"/>
                <a:ea typeface="+mn-ea"/>
                <a:cs typeface="+mn-cs"/>
              </a:defRPr>
            </a:lvl5pPr>
            <a:lvl6pPr marL="2286000" algn="l" defTabSz="914400" rtl="0" eaLnBrk="1" latinLnBrk="1" hangingPunct="1">
              <a:defRPr sz="1800" kern="1200">
                <a:solidFill>
                  <a:schemeClr val="tx1"/>
                </a:solidFill>
                <a:latin typeface="+mn-lt"/>
                <a:ea typeface="+mn-ea"/>
                <a:cs typeface="+mn-cs"/>
              </a:defRPr>
            </a:lvl6pPr>
            <a:lvl7pPr marL="2743200" algn="l" defTabSz="914400" rtl="0" eaLnBrk="1" latinLnBrk="1" hangingPunct="1">
              <a:defRPr sz="1800" kern="1200">
                <a:solidFill>
                  <a:schemeClr val="tx1"/>
                </a:solidFill>
                <a:latin typeface="+mn-lt"/>
                <a:ea typeface="+mn-ea"/>
                <a:cs typeface="+mn-cs"/>
              </a:defRPr>
            </a:lvl7pPr>
            <a:lvl8pPr marL="3200400" algn="l" defTabSz="914400" rtl="0" eaLnBrk="1" latinLnBrk="1" hangingPunct="1">
              <a:defRPr sz="1800" kern="1200">
                <a:solidFill>
                  <a:schemeClr val="tx1"/>
                </a:solidFill>
                <a:latin typeface="+mn-lt"/>
                <a:ea typeface="+mn-ea"/>
                <a:cs typeface="+mn-cs"/>
              </a:defRPr>
            </a:lvl8pPr>
            <a:lvl9pPr marL="3657600" algn="l" defTabSz="914400" rtl="0" eaLnBrk="1" latinLnBrk="1" hangingPunct="1">
              <a:defRPr sz="1800" kern="1200">
                <a:solidFill>
                  <a:schemeClr val="tx1"/>
                </a:solidFill>
                <a:latin typeface="+mn-lt"/>
                <a:ea typeface="+mn-ea"/>
                <a:cs typeface="+mn-cs"/>
              </a:defRPr>
            </a:lvl9pPr>
          </a:lstStyle>
          <a:p>
            <a:pPr algn="r"/>
            <a:r>
              <a:rPr lang="de-DE" sz="1000" dirty="0">
                <a:latin typeface="Calibri" panose="020F0502020204030204" pitchFamily="34" charset="0"/>
                <a:ea typeface="나눔고딕 ExtraBold" panose="020D0904000000000000" pitchFamily="50" charset="-127"/>
                <a:cs typeface="Calibri" panose="020F0502020204030204" pitchFamily="34" charset="0"/>
              </a:rPr>
              <a:t>13</a:t>
            </a:r>
          </a:p>
        </p:txBody>
      </p:sp>
    </p:spTree>
    <p:extLst>
      <p:ext uri="{BB962C8B-B14F-4D97-AF65-F5344CB8AC3E}">
        <p14:creationId xmlns:p14="http://schemas.microsoft.com/office/powerpoint/2010/main" val="3760693091"/>
      </p:ext>
    </p:extLst>
  </p:cSld>
  <p:clrMapOvr>
    <a:masterClrMapping/>
  </p:clrMapOvr>
  <p:transition>
    <p:fade/>
  </p:transition>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직사각형 5"/>
          <p:cNvSpPr/>
          <p:nvPr/>
        </p:nvSpPr>
        <p:spPr>
          <a:xfrm>
            <a:off x="59349" y="2701806"/>
            <a:ext cx="9071992" cy="414337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062" tIns="45530" rIns="91062" bIns="45530" anchor="ctr"/>
          <a:lstStyle/>
          <a:p>
            <a:pPr algn="ctr">
              <a:defRPr/>
            </a:pPr>
            <a:endParaRPr lang="ko-KR" altLang="en-US" b="1">
              <a:solidFill>
                <a:prstClr val="white"/>
              </a:solidFill>
              <a:latin typeface="Calibri" panose="020F0502020204030204" pitchFamily="34" charset="0"/>
              <a:cs typeface="Calibri" panose="020F0502020204030204" pitchFamily="34" charset="0"/>
            </a:endParaRPr>
          </a:p>
        </p:txBody>
      </p:sp>
      <p:sp>
        <p:nvSpPr>
          <p:cNvPr id="81" name="TextBox 80"/>
          <p:cNvSpPr txBox="1"/>
          <p:nvPr/>
        </p:nvSpPr>
        <p:spPr>
          <a:xfrm>
            <a:off x="143508" y="44624"/>
            <a:ext cx="8856984" cy="954107"/>
          </a:xfrm>
          <a:prstGeom prst="rect">
            <a:avLst/>
          </a:prstGeom>
          <a:noFill/>
        </p:spPr>
        <p:txBody>
          <a:bodyPr wrap="square" rtlCol="0">
            <a:spAutoFit/>
          </a:bodyPr>
          <a:lstStyle/>
          <a:p>
            <a:pPr algn="ctr" defTabSz="913860">
              <a:buSzPct val="130000"/>
            </a:pPr>
            <a:r>
              <a:rPr lang="mn-MN" altLang="ko-KR" sz="2800" dirty="0">
                <a:ln w="9000" cmpd="sng">
                  <a:noFill/>
                  <a:prstDash val="solid"/>
                </a:ln>
                <a:solidFill>
                  <a:prstClr val="white"/>
                </a:solidFill>
                <a:effectLst>
                  <a:reflection blurRad="12700" stA="28000" endPos="45000" dist="1000" dir="5400000" sy="-100000" algn="bl" rotWithShape="0"/>
                </a:effectLst>
                <a:latin typeface="Calibri" panose="020F0502020204030204" pitchFamily="34" charset="0"/>
                <a:ea typeface="나눔고딕 ExtraBold" panose="020D0904000000000000" pitchFamily="50" charset="-127"/>
                <a:cs typeface="Calibri" panose="020F0502020204030204" pitchFamily="34" charset="0"/>
              </a:rPr>
              <a:t>Хэрэгцээ, шаардлагыг тодорхойлох судалгаа</a:t>
            </a:r>
            <a:endParaRPr lang="ko-KR" altLang="en-US" sz="2800" dirty="0">
              <a:ln w="9000" cmpd="sng">
                <a:noFill/>
                <a:prstDash val="solid"/>
              </a:ln>
              <a:solidFill>
                <a:srgbClr val="FF0000"/>
              </a:solidFill>
              <a:effectLst>
                <a:reflection blurRad="12700" stA="28000" endPos="45000" dist="1000" dir="5400000" sy="-100000" algn="bl" rotWithShape="0"/>
              </a:effectLst>
              <a:latin typeface="Calibri" panose="020F0502020204030204" pitchFamily="34" charset="0"/>
              <a:ea typeface="나눔고딕 ExtraBold" panose="020D0904000000000000" pitchFamily="50" charset="-127"/>
              <a:cs typeface="Calibri" panose="020F0502020204030204" pitchFamily="34" charset="0"/>
            </a:endParaRPr>
          </a:p>
          <a:p>
            <a:pPr algn="ctr" defTabSz="913860">
              <a:buSzPct val="130000"/>
            </a:pPr>
            <a:endParaRPr lang="ko-KR" altLang="en-US" sz="2800" b="0" dirty="0">
              <a:ln w="9000" cmpd="sng">
                <a:noFill/>
                <a:prstDash val="solid"/>
              </a:ln>
              <a:solidFill>
                <a:srgbClr val="FF0000"/>
              </a:solidFill>
              <a:effectLst>
                <a:reflection blurRad="12700" stA="28000" endPos="45000" dist="1000" dir="5400000" sy="-100000" algn="bl" rotWithShape="0"/>
              </a:effectLst>
              <a:latin typeface="Calibri" panose="020F0502020204030204" pitchFamily="34" charset="0"/>
              <a:ea typeface="나눔고딕 ExtraBold" panose="020D0904000000000000" pitchFamily="50" charset="-127"/>
              <a:cs typeface="Calibri" panose="020F0502020204030204" pitchFamily="34" charset="0"/>
            </a:endParaRPr>
          </a:p>
        </p:txBody>
      </p:sp>
      <p:sp>
        <p:nvSpPr>
          <p:cNvPr id="120" name="텍스트"/>
          <p:cNvSpPr txBox="1"/>
          <p:nvPr/>
        </p:nvSpPr>
        <p:spPr>
          <a:xfrm>
            <a:off x="539552" y="1537047"/>
            <a:ext cx="1872208" cy="307777"/>
          </a:xfrm>
          <a:prstGeom prst="rect">
            <a:avLst/>
          </a:prstGeom>
          <a:noFill/>
        </p:spPr>
        <p:txBody>
          <a:bodyPr wrap="square" lIns="0" tIns="0" rIns="0" bIns="0" rtlCol="0" anchor="ctr">
            <a:spAutoFit/>
          </a:bodyPr>
          <a:lstStyle>
            <a:defPPr>
              <a:defRPr lang="ko-KR"/>
            </a:defPPr>
            <a:lvl1pPr lvl="0" indent="-266700" algn="ctr" defTabSz="914400">
              <a:spcBef>
                <a:spcPct val="0"/>
              </a:spcBef>
              <a:spcAft>
                <a:spcPts val="100"/>
              </a:spcAft>
              <a:buSzPct val="120000"/>
              <a:tabLst>
                <a:tab pos="177800" algn="l"/>
                <a:tab pos="803275" algn="l"/>
              </a:tabLst>
              <a:defRPr sz="1800" b="1" kern="1000" spc="-50">
                <a:ln>
                  <a:noFill/>
                  <a:prstDash val="solid"/>
                </a:ln>
                <a:gradFill rotWithShape="1">
                  <a:gsLst>
                    <a:gs pos="50000">
                      <a:schemeClr val="bg1"/>
                    </a:gs>
                    <a:gs pos="100000">
                      <a:schemeClr val="bg1"/>
                    </a:gs>
                  </a:gsLst>
                  <a:lin ang="5400000"/>
                </a:gradFill>
                <a:latin typeface="Rix정고딕 M" pitchFamily="18" charset="-127"/>
                <a:ea typeface="Rix정고딕 M" pitchFamily="18" charset="-127"/>
                <a:cs typeface="Arial" pitchFamily="34" charset="0"/>
              </a:defRPr>
            </a:lvl1pPr>
          </a:lstStyle>
          <a:p>
            <a:pPr>
              <a:defRPr/>
            </a:pPr>
            <a:r>
              <a:rPr lang="mn-MN" altLang="ko-KR" sz="2000" dirty="0">
                <a:gradFill rotWithShape="1">
                  <a:gsLst>
                    <a:gs pos="0">
                      <a:srgbClr val="FFE400"/>
                    </a:gs>
                    <a:gs pos="100000">
                      <a:srgbClr val="FA8006"/>
                    </a:gs>
                  </a:gsLst>
                  <a:lin ang="5400000"/>
                </a:gradFill>
                <a:effectLst>
                  <a:glow rad="88900">
                    <a:prstClr val="black">
                      <a:alpha val="60000"/>
                    </a:prstClr>
                  </a:glow>
                  <a:outerShdw blurRad="50800" dist="38100" dir="5040000" algn="tl">
                    <a:prstClr val="black">
                      <a:alpha val="70000"/>
                    </a:prstClr>
                  </a:outerShdw>
                </a:effectLst>
                <a:latin typeface="Calibri" panose="020F0502020204030204" pitchFamily="34" charset="0"/>
                <a:ea typeface="Arial Unicode MS" panose="020B0604020202020204" pitchFamily="50" charset="-127"/>
                <a:cs typeface="Calibri" panose="020F0502020204030204" pitchFamily="34" charset="0"/>
              </a:rPr>
              <a:t>Улаанбаатар хот</a:t>
            </a:r>
            <a:r>
              <a:rPr lang="en-US" altLang="ko-KR" sz="2000" dirty="0">
                <a:gradFill rotWithShape="1">
                  <a:gsLst>
                    <a:gs pos="0">
                      <a:srgbClr val="FFE400"/>
                    </a:gs>
                    <a:gs pos="100000">
                      <a:srgbClr val="FA8006"/>
                    </a:gs>
                  </a:gsLst>
                  <a:lin ang="5400000"/>
                </a:gradFill>
                <a:effectLst>
                  <a:glow rad="88900">
                    <a:prstClr val="black">
                      <a:alpha val="60000"/>
                    </a:prstClr>
                  </a:glow>
                  <a:outerShdw blurRad="50800" dist="38100" dir="5040000" algn="tl">
                    <a:prstClr val="black">
                      <a:alpha val="70000"/>
                    </a:prstClr>
                  </a:outerShdw>
                </a:effectLst>
                <a:latin typeface="Calibri" panose="020F0502020204030204" pitchFamily="34" charset="0"/>
                <a:ea typeface="Arial Unicode MS" panose="020B0604020202020204" pitchFamily="50" charset="-127"/>
                <a:cs typeface="Calibri" panose="020F0502020204030204" pitchFamily="34" charset="0"/>
              </a:rPr>
              <a:t> </a:t>
            </a:r>
          </a:p>
        </p:txBody>
      </p:sp>
      <p:sp>
        <p:nvSpPr>
          <p:cNvPr id="121" name="텍스트"/>
          <p:cNvSpPr txBox="1"/>
          <p:nvPr/>
        </p:nvSpPr>
        <p:spPr>
          <a:xfrm>
            <a:off x="5061975" y="1556792"/>
            <a:ext cx="1214294" cy="307777"/>
          </a:xfrm>
          <a:prstGeom prst="rect">
            <a:avLst/>
          </a:prstGeom>
          <a:noFill/>
        </p:spPr>
        <p:txBody>
          <a:bodyPr wrap="square" lIns="0" tIns="0" rIns="0" bIns="0" rtlCol="0" anchor="ctr">
            <a:spAutoFit/>
          </a:bodyPr>
          <a:lstStyle>
            <a:defPPr>
              <a:defRPr lang="ko-KR"/>
            </a:defPPr>
            <a:lvl1pPr lvl="0" indent="-266700" algn="ctr" defTabSz="914400">
              <a:spcBef>
                <a:spcPct val="0"/>
              </a:spcBef>
              <a:spcAft>
                <a:spcPts val="100"/>
              </a:spcAft>
              <a:buSzPct val="120000"/>
              <a:tabLst>
                <a:tab pos="177800" algn="l"/>
                <a:tab pos="803275" algn="l"/>
              </a:tabLst>
              <a:defRPr sz="1800" b="1" kern="1000" spc="-50">
                <a:ln>
                  <a:noFill/>
                  <a:prstDash val="solid"/>
                </a:ln>
                <a:gradFill rotWithShape="1">
                  <a:gsLst>
                    <a:gs pos="50000">
                      <a:schemeClr val="bg1"/>
                    </a:gs>
                    <a:gs pos="100000">
                      <a:schemeClr val="bg1"/>
                    </a:gs>
                  </a:gsLst>
                  <a:lin ang="5400000"/>
                </a:gradFill>
                <a:latin typeface="Rix정고딕 M" pitchFamily="18" charset="-127"/>
                <a:ea typeface="Rix정고딕 M" pitchFamily="18" charset="-127"/>
                <a:cs typeface="Arial" pitchFamily="34" charset="0"/>
              </a:defRPr>
            </a:lvl1pPr>
          </a:lstStyle>
          <a:p>
            <a:pPr>
              <a:defRPr/>
            </a:pPr>
            <a:r>
              <a:rPr lang="mn-MN" altLang="ko-KR" sz="2000" dirty="0">
                <a:gradFill rotWithShape="1">
                  <a:gsLst>
                    <a:gs pos="0">
                      <a:srgbClr val="FFE400"/>
                    </a:gs>
                    <a:gs pos="100000">
                      <a:srgbClr val="FA8006"/>
                    </a:gs>
                  </a:gsLst>
                  <a:lin ang="5400000"/>
                </a:gradFill>
                <a:effectLst>
                  <a:glow rad="88900">
                    <a:prstClr val="black">
                      <a:alpha val="60000"/>
                    </a:prstClr>
                  </a:glow>
                  <a:outerShdw blurRad="50800" dist="38100" dir="5040000" algn="tl">
                    <a:prstClr val="black">
                      <a:alpha val="70000"/>
                    </a:prstClr>
                  </a:outerShdw>
                </a:effectLst>
                <a:latin typeface="Calibri" panose="020F0502020204030204" pitchFamily="34" charset="0"/>
                <a:ea typeface="Arial Unicode MS" panose="020B0604020202020204" pitchFamily="50" charset="-127"/>
                <a:cs typeface="Calibri" panose="020F0502020204030204" pitchFamily="34" charset="0"/>
              </a:rPr>
              <a:t>Орон нутаг</a:t>
            </a:r>
            <a:endParaRPr lang="en-US" altLang="ko-KR" sz="2000" dirty="0">
              <a:gradFill rotWithShape="1">
                <a:gsLst>
                  <a:gs pos="0">
                    <a:srgbClr val="FFE400"/>
                  </a:gs>
                  <a:gs pos="100000">
                    <a:srgbClr val="FA8006"/>
                  </a:gs>
                </a:gsLst>
                <a:lin ang="5400000"/>
              </a:gradFill>
              <a:effectLst>
                <a:glow rad="88900">
                  <a:prstClr val="black">
                    <a:alpha val="60000"/>
                  </a:prstClr>
                </a:glow>
                <a:outerShdw blurRad="50800" dist="38100" dir="5040000" algn="tl">
                  <a:prstClr val="black">
                    <a:alpha val="70000"/>
                  </a:prstClr>
                </a:outerShdw>
              </a:effectLst>
              <a:latin typeface="Calibri" panose="020F0502020204030204" pitchFamily="34" charset="0"/>
              <a:ea typeface="Arial Unicode MS" panose="020B0604020202020204" pitchFamily="50" charset="-127"/>
              <a:cs typeface="Calibri" panose="020F0502020204030204" pitchFamily="34" charset="0"/>
            </a:endParaRPr>
          </a:p>
        </p:txBody>
      </p:sp>
      <p:sp>
        <p:nvSpPr>
          <p:cNvPr id="50" name="모서리가 둥근 직사각형 49"/>
          <p:cNvSpPr/>
          <p:nvPr/>
        </p:nvSpPr>
        <p:spPr>
          <a:xfrm>
            <a:off x="503582" y="5351305"/>
            <a:ext cx="3924402" cy="1165410"/>
          </a:xfrm>
          <a:prstGeom prst="roundRect">
            <a:avLst>
              <a:gd name="adj" fmla="val 3225"/>
            </a:avLst>
          </a:prstGeom>
          <a:noFill/>
          <a:ln w="28575">
            <a:solidFill>
              <a:schemeClr val="bg2"/>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lIns="91428" tIns="45715" rIns="91428" bIns="45715" rtlCol="0" anchor="ctr"/>
          <a:lstStyle/>
          <a:p>
            <a:pPr algn="ctr" defTabSz="914400" fontAlgn="base">
              <a:spcBef>
                <a:spcPct val="0"/>
              </a:spcBef>
              <a:spcAft>
                <a:spcPct val="0"/>
              </a:spcAft>
            </a:pPr>
            <a:endParaRPr kumimoji="1" lang="ko-KR" altLang="en-US" sz="1400">
              <a:solidFill>
                <a:srgbClr val="FFFFFF"/>
              </a:solidFill>
              <a:latin typeface="Calibri" panose="020F0502020204030204" pitchFamily="34" charset="0"/>
              <a:cs typeface="Calibri" panose="020F0502020204030204" pitchFamily="34" charset="0"/>
            </a:endParaRPr>
          </a:p>
        </p:txBody>
      </p:sp>
      <p:sp>
        <p:nvSpPr>
          <p:cNvPr id="76" name="텍스트"/>
          <p:cNvSpPr txBox="1"/>
          <p:nvPr/>
        </p:nvSpPr>
        <p:spPr>
          <a:xfrm>
            <a:off x="2123728" y="5620598"/>
            <a:ext cx="874984" cy="184666"/>
          </a:xfrm>
          <a:prstGeom prst="rect">
            <a:avLst/>
          </a:prstGeom>
          <a:noFill/>
        </p:spPr>
        <p:txBody>
          <a:bodyPr wrap="square" lIns="0" tIns="0" rIns="0" bIns="0" rtlCol="0" anchor="ctr">
            <a:spAutoFit/>
          </a:bodyPr>
          <a:lstStyle>
            <a:defPPr>
              <a:defRPr lang="ko-KR"/>
            </a:defPPr>
            <a:lvl1pPr lvl="0" indent="-266700" algn="ctr" defTabSz="914400">
              <a:spcBef>
                <a:spcPct val="0"/>
              </a:spcBef>
              <a:spcAft>
                <a:spcPts val="100"/>
              </a:spcAft>
              <a:buSzPct val="120000"/>
              <a:tabLst>
                <a:tab pos="177800" algn="l"/>
                <a:tab pos="803275" algn="l"/>
              </a:tabLst>
              <a:defRPr sz="1800" b="1" kern="1000" spc="-50">
                <a:ln>
                  <a:noFill/>
                  <a:prstDash val="solid"/>
                </a:ln>
                <a:gradFill rotWithShape="1">
                  <a:gsLst>
                    <a:gs pos="50000">
                      <a:schemeClr val="bg1"/>
                    </a:gs>
                    <a:gs pos="100000">
                      <a:schemeClr val="bg1"/>
                    </a:gs>
                  </a:gsLst>
                  <a:lin ang="5400000"/>
                </a:gradFill>
                <a:latin typeface="Rix정고딕 M" pitchFamily="18" charset="-127"/>
                <a:ea typeface="Rix정고딕 M" pitchFamily="18" charset="-127"/>
                <a:cs typeface="Arial" pitchFamily="34" charset="0"/>
              </a:defRPr>
            </a:lvl1pPr>
          </a:lstStyle>
          <a:p>
            <a:pPr>
              <a:defRPr/>
            </a:pPr>
            <a:r>
              <a:rPr lang="en-US" altLang="ko-KR" sz="1200" dirty="0">
                <a:gradFill rotWithShape="1">
                  <a:gsLst>
                    <a:gs pos="0">
                      <a:srgbClr val="FFE400"/>
                    </a:gs>
                    <a:gs pos="100000">
                      <a:srgbClr val="FA8006"/>
                    </a:gs>
                  </a:gsLst>
                  <a:lin ang="5400000"/>
                </a:gradFill>
                <a:effectLst>
                  <a:glow rad="88900">
                    <a:prstClr val="black">
                      <a:alpha val="60000"/>
                    </a:prstClr>
                  </a:glow>
                  <a:outerShdw blurRad="50800" dist="38100" dir="5040000" algn="tl">
                    <a:prstClr val="black">
                      <a:alpha val="70000"/>
                    </a:prstClr>
                  </a:outerShdw>
                </a:effectLst>
                <a:latin typeface="Calibri" panose="020F0502020204030204" pitchFamily="34" charset="0"/>
                <a:ea typeface="Arial Unicode MS" panose="020B0604020202020204" pitchFamily="50" charset="-127"/>
                <a:cs typeface="Calibri" panose="020F0502020204030204" pitchFamily="34" charset="0"/>
              </a:rPr>
              <a:t>Severity</a:t>
            </a:r>
          </a:p>
        </p:txBody>
      </p:sp>
      <p:sp>
        <p:nvSpPr>
          <p:cNvPr id="34" name="모서리가 둥근 직사각형 33"/>
          <p:cNvSpPr/>
          <p:nvPr/>
        </p:nvSpPr>
        <p:spPr>
          <a:xfrm>
            <a:off x="4788024" y="5351304"/>
            <a:ext cx="3888431" cy="1174039"/>
          </a:xfrm>
          <a:prstGeom prst="roundRect">
            <a:avLst>
              <a:gd name="adj" fmla="val 3225"/>
            </a:avLst>
          </a:prstGeom>
          <a:noFill/>
          <a:ln w="28575">
            <a:solidFill>
              <a:schemeClr val="bg2"/>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lIns="91428" tIns="45715" rIns="91428" bIns="45715" rtlCol="0" anchor="ctr"/>
          <a:lstStyle/>
          <a:p>
            <a:pPr algn="ctr" defTabSz="914400" fontAlgn="base">
              <a:spcBef>
                <a:spcPct val="0"/>
              </a:spcBef>
              <a:spcAft>
                <a:spcPct val="0"/>
              </a:spcAft>
            </a:pPr>
            <a:endParaRPr kumimoji="1" lang="ko-KR" altLang="en-US" sz="1400">
              <a:solidFill>
                <a:srgbClr val="FFFFFF"/>
              </a:solidFill>
              <a:latin typeface="Calibri" panose="020F0502020204030204" pitchFamily="34" charset="0"/>
              <a:cs typeface="Calibri" panose="020F0502020204030204" pitchFamily="34" charset="0"/>
            </a:endParaRPr>
          </a:p>
        </p:txBody>
      </p:sp>
      <p:pic>
        <p:nvPicPr>
          <p:cNvPr id="47" name="Picture 2"/>
          <p:cNvPicPr>
            <a:picLocks noChangeAspect="1" noChangeArrowheads="1"/>
          </p:cNvPicPr>
          <p:nvPr/>
        </p:nvPicPr>
        <p:blipFill rotWithShape="1">
          <a:blip r:embed="rId2" cstate="print">
            <a:extLst>
              <a:ext uri="{28A0092B-C50C-407E-A947-70E740481C1C}">
                <a14:useLocalDpi xmlns:a14="http://schemas.microsoft.com/office/drawing/2010/main" val="0"/>
              </a:ext>
            </a:extLst>
          </a:blip>
          <a:srcRect b="25675"/>
          <a:stretch/>
        </p:blipFill>
        <p:spPr bwMode="auto">
          <a:xfrm>
            <a:off x="848588" y="1828337"/>
            <a:ext cx="1546647" cy="904862"/>
          </a:xfrm>
          <a:prstGeom prst="rect">
            <a:avLst/>
          </a:prstGeom>
          <a:ln>
            <a:noFill/>
          </a:ln>
          <a:effectLst>
            <a:softEdge rad="31750"/>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56" name="Picture 3"/>
          <p:cNvPicPr>
            <a:picLocks noChangeAspect="1" noChangeArrowheads="1"/>
          </p:cNvPicPr>
          <p:nvPr/>
        </p:nvPicPr>
        <p:blipFill rotWithShape="1">
          <a:blip r:embed="rId3" cstate="print">
            <a:extLst>
              <a:ext uri="{28A0092B-C50C-407E-A947-70E740481C1C}">
                <a14:useLocalDpi xmlns:a14="http://schemas.microsoft.com/office/drawing/2010/main" val="0"/>
              </a:ext>
            </a:extLst>
          </a:blip>
          <a:srcRect l="7158" t="15827" b="4725"/>
          <a:stretch/>
        </p:blipFill>
        <p:spPr bwMode="auto">
          <a:xfrm>
            <a:off x="5137107" y="1932453"/>
            <a:ext cx="1307101" cy="704460"/>
          </a:xfrm>
          <a:prstGeom prst="rect">
            <a:avLst/>
          </a:prstGeom>
          <a:ln>
            <a:noFill/>
          </a:ln>
          <a:effectLst>
            <a:softEdge rad="31750"/>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grpSp>
        <p:nvGrpSpPr>
          <p:cNvPr id="43" name="그룹 42"/>
          <p:cNvGrpSpPr/>
          <p:nvPr/>
        </p:nvGrpSpPr>
        <p:grpSpPr>
          <a:xfrm>
            <a:off x="392568" y="980727"/>
            <a:ext cx="4539471" cy="369332"/>
            <a:chOff x="392568" y="980727"/>
            <a:chExt cx="5058486" cy="369332"/>
          </a:xfrm>
        </p:grpSpPr>
        <p:grpSp>
          <p:nvGrpSpPr>
            <p:cNvPr id="45" name="Group 5"/>
            <p:cNvGrpSpPr>
              <a:grpSpLocks/>
            </p:cNvGrpSpPr>
            <p:nvPr/>
          </p:nvGrpSpPr>
          <p:grpSpPr bwMode="auto">
            <a:xfrm>
              <a:off x="392568" y="986131"/>
              <a:ext cx="5058486" cy="358526"/>
              <a:chOff x="752" y="1413"/>
              <a:chExt cx="1881" cy="294"/>
            </a:xfrm>
          </p:grpSpPr>
          <p:sp>
            <p:nvSpPr>
              <p:cNvPr id="57" name="AutoShape 6"/>
              <p:cNvSpPr>
                <a:spLocks noChangeArrowheads="1"/>
              </p:cNvSpPr>
              <p:nvPr/>
            </p:nvSpPr>
            <p:spPr bwMode="gray">
              <a:xfrm>
                <a:off x="752" y="1413"/>
                <a:ext cx="1881" cy="294"/>
              </a:xfrm>
              <a:prstGeom prst="roundRect">
                <a:avLst>
                  <a:gd name="adj" fmla="val 50000"/>
                </a:avLst>
              </a:prstGeom>
              <a:gradFill rotWithShape="1">
                <a:gsLst>
                  <a:gs pos="0">
                    <a:srgbClr val="0070C0"/>
                  </a:gs>
                  <a:gs pos="50000">
                    <a:srgbClr val="00B0F0"/>
                  </a:gs>
                  <a:gs pos="100000">
                    <a:srgbClr val="0070C0"/>
                  </a:gs>
                </a:gsLst>
                <a:lin ang="0" scaled="1"/>
              </a:gradFill>
              <a:ln w="12700">
                <a:noFill/>
                <a:round/>
                <a:headEnd/>
                <a:tailEnd/>
              </a:ln>
              <a:effectLst>
                <a:outerShdw dist="53882" dir="2700000" algn="ctr" rotWithShape="0">
                  <a:srgbClr val="292929">
                    <a:alpha val="50000"/>
                  </a:srgbClr>
                </a:outerShdw>
              </a:effectLst>
            </p:spPr>
            <p:txBody>
              <a:bodyPr wrap="none" anchor="ctr"/>
              <a:lstStyle/>
              <a:p>
                <a:pPr defTabSz="837945" latinLnBrk="0">
                  <a:defRPr/>
                </a:pPr>
                <a:endParaRPr lang="ko-KR" altLang="en-US" kern="0" dirty="0">
                  <a:solidFill>
                    <a:sysClr val="windowText" lastClr="000000"/>
                  </a:solidFill>
                  <a:latin typeface="Calibri" panose="020F0502020204030204" pitchFamily="34" charset="0"/>
                  <a:ea typeface="휴먼모음T" pitchFamily="18" charset="-127"/>
                  <a:cs typeface="Calibri" panose="020F0502020204030204" pitchFamily="34" charset="0"/>
                </a:endParaRPr>
              </a:p>
            </p:txBody>
          </p:sp>
          <p:sp>
            <p:nvSpPr>
              <p:cNvPr id="58" name="AutoShape 7"/>
              <p:cNvSpPr>
                <a:spLocks noChangeArrowheads="1"/>
              </p:cNvSpPr>
              <p:nvPr/>
            </p:nvSpPr>
            <p:spPr bwMode="gray">
              <a:xfrm flipH="1">
                <a:off x="2590" y="1457"/>
                <a:ext cx="36" cy="204"/>
              </a:xfrm>
              <a:prstGeom prst="moon">
                <a:avLst>
                  <a:gd name="adj" fmla="val 22032"/>
                </a:avLst>
              </a:prstGeom>
              <a:gradFill rotWithShape="1">
                <a:gsLst>
                  <a:gs pos="0">
                    <a:srgbClr val="FFFFFF">
                      <a:gamma/>
                      <a:shade val="46275"/>
                      <a:invGamma/>
                      <a:alpha val="0"/>
                    </a:srgbClr>
                  </a:gs>
                  <a:gs pos="50000">
                    <a:srgbClr val="FFFFFF">
                      <a:alpha val="84000"/>
                    </a:srgbClr>
                  </a:gs>
                  <a:gs pos="100000">
                    <a:srgbClr val="FFFFFF">
                      <a:gamma/>
                      <a:shade val="46275"/>
                      <a:invGamma/>
                      <a:alpha val="0"/>
                    </a:srgbClr>
                  </a:gs>
                </a:gsLst>
                <a:lin ang="5400000" scaled="1"/>
              </a:gradFill>
              <a:ln w="9525">
                <a:noFill/>
                <a:miter lim="800000"/>
                <a:headEnd/>
                <a:tailEnd/>
              </a:ln>
              <a:effectLst/>
            </p:spPr>
            <p:txBody>
              <a:bodyPr wrap="none" anchor="ctr"/>
              <a:lstStyle/>
              <a:p>
                <a:pPr defTabSz="837945" latinLnBrk="0">
                  <a:defRPr/>
                </a:pPr>
                <a:endParaRPr lang="ko-KR" altLang="en-US" kern="0" dirty="0">
                  <a:solidFill>
                    <a:sysClr val="windowText" lastClr="000000"/>
                  </a:solidFill>
                  <a:latin typeface="Calibri" panose="020F0502020204030204" pitchFamily="34" charset="0"/>
                  <a:ea typeface="휴먼모음T" pitchFamily="18" charset="-127"/>
                  <a:cs typeface="Calibri" panose="020F0502020204030204" pitchFamily="34" charset="0"/>
                </a:endParaRPr>
              </a:p>
            </p:txBody>
          </p:sp>
          <p:sp>
            <p:nvSpPr>
              <p:cNvPr id="59" name="AutoShape 8"/>
              <p:cNvSpPr>
                <a:spLocks noChangeArrowheads="1"/>
              </p:cNvSpPr>
              <p:nvPr/>
            </p:nvSpPr>
            <p:spPr bwMode="gray">
              <a:xfrm>
                <a:off x="762" y="1457"/>
                <a:ext cx="36" cy="204"/>
              </a:xfrm>
              <a:prstGeom prst="moon">
                <a:avLst>
                  <a:gd name="adj" fmla="val 22032"/>
                </a:avLst>
              </a:prstGeom>
              <a:gradFill rotWithShape="1">
                <a:gsLst>
                  <a:gs pos="0">
                    <a:srgbClr val="FFFFFF">
                      <a:gamma/>
                      <a:shade val="46275"/>
                      <a:invGamma/>
                      <a:alpha val="0"/>
                    </a:srgbClr>
                  </a:gs>
                  <a:gs pos="50000">
                    <a:srgbClr val="FFFFFF">
                      <a:alpha val="84000"/>
                    </a:srgbClr>
                  </a:gs>
                  <a:gs pos="100000">
                    <a:srgbClr val="FFFFFF">
                      <a:gamma/>
                      <a:shade val="46275"/>
                      <a:invGamma/>
                      <a:alpha val="0"/>
                    </a:srgbClr>
                  </a:gs>
                </a:gsLst>
                <a:lin ang="5400000" scaled="1"/>
              </a:gradFill>
              <a:ln w="9525">
                <a:noFill/>
                <a:miter lim="800000"/>
                <a:headEnd/>
                <a:tailEnd/>
              </a:ln>
              <a:effectLst/>
            </p:spPr>
            <p:txBody>
              <a:bodyPr wrap="none" anchor="ctr"/>
              <a:lstStyle/>
              <a:p>
                <a:pPr defTabSz="837945" latinLnBrk="0">
                  <a:defRPr/>
                </a:pPr>
                <a:endParaRPr lang="ko-KR" altLang="en-US" kern="0" dirty="0">
                  <a:solidFill>
                    <a:sysClr val="windowText" lastClr="000000"/>
                  </a:solidFill>
                  <a:latin typeface="Calibri" panose="020F0502020204030204" pitchFamily="34" charset="0"/>
                  <a:ea typeface="휴먼모음T" pitchFamily="18" charset="-127"/>
                  <a:cs typeface="Calibri" panose="020F0502020204030204" pitchFamily="34" charset="0"/>
                </a:endParaRPr>
              </a:p>
            </p:txBody>
          </p:sp>
        </p:grpSp>
        <p:sp>
          <p:nvSpPr>
            <p:cNvPr id="54" name="Text Box 18"/>
            <p:cNvSpPr txBox="1">
              <a:spLocks noChangeArrowheads="1"/>
            </p:cNvSpPr>
            <p:nvPr/>
          </p:nvSpPr>
          <p:spPr bwMode="white">
            <a:xfrm>
              <a:off x="467544" y="980727"/>
              <a:ext cx="4867872" cy="369332"/>
            </a:xfrm>
            <a:prstGeom prst="rect">
              <a:avLst/>
            </a:prstGeom>
            <a:noFill/>
            <a:ln w="9525" algn="ctr">
              <a:noFill/>
              <a:miter lim="800000"/>
              <a:headEnd/>
              <a:tailEnd/>
            </a:ln>
          </p:spPr>
          <p:txBody>
            <a:bodyPr wrap="square" anchor="ctr">
              <a:spAutoFit/>
            </a:bodyPr>
            <a:lstStyle/>
            <a:p>
              <a:pPr algn="ctr" fontAlgn="base">
                <a:spcBef>
                  <a:spcPct val="50000"/>
                </a:spcBef>
                <a:spcAft>
                  <a:spcPct val="0"/>
                </a:spcAft>
                <a:defRPr/>
              </a:pPr>
              <a:r>
                <a:rPr lang="mn-MN" altLang="ko-KR" b="1" dirty="0">
                  <a:solidFill>
                    <a:srgbClr val="F8F8F8"/>
                  </a:solidFill>
                  <a:effectLst>
                    <a:outerShdw blurRad="38100" dist="38100" dir="2700000" algn="tl">
                      <a:srgbClr val="000000">
                        <a:alpha val="43137"/>
                      </a:srgbClr>
                    </a:outerShdw>
                  </a:effectLst>
                  <a:latin typeface="Calibri" panose="020F0502020204030204" pitchFamily="34" charset="0"/>
                  <a:ea typeface="휴먼모음T" pitchFamily="18" charset="-127"/>
                  <a:cs typeface="Calibri" panose="020F0502020204030204" pitchFamily="34" charset="0"/>
                </a:rPr>
                <a:t>Нийтийн тээврээр зорчигч иргэд</a:t>
              </a:r>
              <a:endParaRPr lang="ko-KR" altLang="en-US" b="1" dirty="0">
                <a:solidFill>
                  <a:srgbClr val="F8F8F8"/>
                </a:solidFill>
                <a:effectLst>
                  <a:outerShdw blurRad="38100" dist="38100" dir="2700000" algn="tl">
                    <a:srgbClr val="000000">
                      <a:alpha val="43137"/>
                    </a:srgbClr>
                  </a:outerShdw>
                </a:effectLst>
                <a:latin typeface="Calibri" panose="020F0502020204030204" pitchFamily="34" charset="0"/>
                <a:ea typeface="휴먼모음T" pitchFamily="18" charset="-127"/>
                <a:cs typeface="Calibri" panose="020F0502020204030204" pitchFamily="34" charset="0"/>
              </a:endParaRPr>
            </a:p>
          </p:txBody>
        </p:sp>
      </p:grpSp>
      <p:pic>
        <p:nvPicPr>
          <p:cNvPr id="60" name="Picture 5"/>
          <p:cNvPicPr>
            <a:picLocks noChangeAspect="1" noChangeArrowheads="1"/>
          </p:cNvPicPr>
          <p:nvPr/>
        </p:nvPicPr>
        <p:blipFill rotWithShape="1">
          <a:blip r:embed="rId4" cstate="print">
            <a:extLst>
              <a:ext uri="{BEBA8EAE-BF5A-486C-A8C5-ECC9F3942E4B}">
                <a14:imgProps xmlns:a14="http://schemas.microsoft.com/office/drawing/2010/main">
                  <a14:imgLayer r:embed="rId5">
                    <a14:imgEffect>
                      <a14:backgroundRemoval t="3991" b="93126" l="26365" r="75233">
                        <a14:foregroundMark x1="44607" y1="9534" x2="49401" y2="8869"/>
                      </a14:backgroundRemoval>
                    </a14:imgEffect>
                  </a14:imgLayer>
                </a14:imgProps>
              </a:ext>
              <a:ext uri="{28A0092B-C50C-407E-A947-70E740481C1C}">
                <a14:useLocalDpi xmlns:a14="http://schemas.microsoft.com/office/drawing/2010/main" val="0"/>
              </a:ext>
            </a:extLst>
          </a:blip>
          <a:srcRect l="26145" t="6107" r="26301" b="9945"/>
          <a:stretch/>
        </p:blipFill>
        <p:spPr bwMode="auto">
          <a:xfrm>
            <a:off x="2739994" y="1444581"/>
            <a:ext cx="1327950" cy="140783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62" name="Picture 4"/>
          <p:cNvPicPr>
            <a:picLocks noChangeAspect="1" noChangeArrowheads="1"/>
          </p:cNvPicPr>
          <p:nvPr/>
        </p:nvPicPr>
        <p:blipFill>
          <a:blip r:embed="rId6" cstate="print">
            <a:duotone>
              <a:schemeClr val="bg2">
                <a:shade val="45000"/>
                <a:satMod val="135000"/>
              </a:schemeClr>
              <a:prstClr val="white"/>
            </a:duotone>
            <a:extLst>
              <a:ext uri="{28A0092B-C50C-407E-A947-70E740481C1C}">
                <a14:useLocalDpi xmlns:a14="http://schemas.microsoft.com/office/drawing/2010/main" val="0"/>
              </a:ext>
            </a:extLst>
          </a:blip>
          <a:srcRect/>
          <a:stretch>
            <a:fillRect/>
          </a:stretch>
        </p:blipFill>
        <p:spPr bwMode="auto">
          <a:xfrm flipH="1">
            <a:off x="2184848" y="5865756"/>
            <a:ext cx="688274" cy="420057"/>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grpSp>
        <p:nvGrpSpPr>
          <p:cNvPr id="63" name="그룹 62"/>
          <p:cNvGrpSpPr/>
          <p:nvPr/>
        </p:nvGrpSpPr>
        <p:grpSpPr>
          <a:xfrm>
            <a:off x="2873122" y="5465937"/>
            <a:ext cx="327037" cy="472386"/>
            <a:chOff x="6162542" y="4745796"/>
            <a:chExt cx="353674" cy="510862"/>
          </a:xfrm>
        </p:grpSpPr>
        <p:pic>
          <p:nvPicPr>
            <p:cNvPr id="64" name="Picture 3"/>
            <p:cNvPicPr>
              <a:picLocks noChangeAspect="1" noChangeArrowheads="1"/>
            </p:cNvPicPr>
            <p:nvPr/>
          </p:nvPicPr>
          <p:blipFill>
            <a:blip r:embed="rId7" cstate="print">
              <a:extLst>
                <a:ext uri="{BEBA8EAE-BF5A-486C-A8C5-ECC9F3942E4B}">
                  <a14:imgProps xmlns:a14="http://schemas.microsoft.com/office/drawing/2010/main">
                    <a14:imgLayer r:embed="rId8">
                      <a14:imgEffect>
                        <a14:backgroundRemoval t="0" b="100000" l="601" r="100000"/>
                      </a14:imgEffect>
                    </a14:imgLayer>
                  </a14:imgProps>
                </a:ext>
                <a:ext uri="{28A0092B-C50C-407E-A947-70E740481C1C}">
                  <a14:useLocalDpi xmlns:a14="http://schemas.microsoft.com/office/drawing/2010/main" val="0"/>
                </a:ext>
              </a:extLst>
            </a:blip>
            <a:srcRect/>
            <a:stretch>
              <a:fillRect/>
            </a:stretch>
          </p:blipFill>
          <p:spPr bwMode="auto">
            <a:xfrm>
              <a:off x="6162542" y="4745796"/>
              <a:ext cx="353674" cy="510862"/>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65" name="Picture 4"/>
            <p:cNvPicPr>
              <a:picLocks noChangeAspect="1" noChangeArrowheads="1"/>
            </p:cNvPicPr>
            <p:nvPr/>
          </p:nvPicPr>
          <p:blipFill rotWithShape="1">
            <a:blip r:embed="rId9" cstate="print">
              <a:extLst>
                <a:ext uri="{BEBA8EAE-BF5A-486C-A8C5-ECC9F3942E4B}">
                  <a14:imgProps xmlns:a14="http://schemas.microsoft.com/office/drawing/2010/main">
                    <a14:imgLayer r:embed="rId10">
                      <a14:imgEffect>
                        <a14:backgroundRemoval t="9148" b="22661" l="74775" r="97898"/>
                      </a14:imgEffect>
                    </a14:imgLayer>
                  </a14:imgProps>
                </a:ext>
                <a:ext uri="{28A0092B-C50C-407E-A947-70E740481C1C}">
                  <a14:useLocalDpi xmlns:a14="http://schemas.microsoft.com/office/drawing/2010/main" val="0"/>
                </a:ext>
              </a:extLst>
            </a:blip>
            <a:srcRect l="72584" t="7564" r="2562" b="75464"/>
            <a:stretch/>
          </p:blipFill>
          <p:spPr bwMode="auto">
            <a:xfrm>
              <a:off x="6411150" y="4745796"/>
              <a:ext cx="105066" cy="103629"/>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grpSp>
      <p:cxnSp>
        <p:nvCxnSpPr>
          <p:cNvPr id="66" name="직선 연결선 65"/>
          <p:cNvCxnSpPr/>
          <p:nvPr/>
        </p:nvCxnSpPr>
        <p:spPr>
          <a:xfrm flipV="1">
            <a:off x="1729709" y="6128636"/>
            <a:ext cx="211176" cy="151923"/>
          </a:xfrm>
          <a:prstGeom prst="line">
            <a:avLst/>
          </a:prstGeom>
          <a:noFill/>
          <a:ln w="9525" cap="flat" cmpd="sng" algn="ctr">
            <a:solidFill>
              <a:schemeClr val="accent2"/>
            </a:solidFill>
            <a:prstDash val="solid"/>
          </a:ln>
          <a:effectLst/>
        </p:spPr>
      </p:cxnSp>
      <p:sp>
        <p:nvSpPr>
          <p:cNvPr id="67" name="모서리가 둥근 직사각형 66"/>
          <p:cNvSpPr/>
          <p:nvPr/>
        </p:nvSpPr>
        <p:spPr>
          <a:xfrm>
            <a:off x="611560" y="5949280"/>
            <a:ext cx="1118149" cy="432928"/>
          </a:xfrm>
          <a:prstGeom prst="roundRect">
            <a:avLst/>
          </a:prstGeom>
          <a:noFill/>
          <a:ln w="38100" cap="flat" cmpd="sng" algn="ctr">
            <a:solidFill>
              <a:schemeClr val="accent2"/>
            </a:solidFill>
            <a:prstDash val="solid"/>
          </a:ln>
          <a:effectLst/>
        </p:spPr>
        <p:txBody>
          <a:bodyPr rtlCol="0" anchor="ctr"/>
          <a:lstStyle/>
          <a:p>
            <a:pPr lvl="0" algn="ctr" latinLnBrk="0">
              <a:defRPr/>
            </a:pPr>
            <a:r>
              <a:rPr lang="mn-MN" altLang="ko-KR" sz="1200" kern="0" dirty="0">
                <a:solidFill>
                  <a:schemeClr val="accent2"/>
                </a:solidFill>
                <a:latin typeface="Calibri" panose="020F0502020204030204" pitchFamily="34" charset="0"/>
                <a:ea typeface="나눔고딕 ExtraBold" panose="020D0904000000000000" pitchFamily="50" charset="-127"/>
                <a:cs typeface="Calibri" panose="020F0502020204030204" pitchFamily="34" charset="0"/>
              </a:rPr>
              <a:t>Хангалтгүй мэдээлэл</a:t>
            </a:r>
            <a:endParaRPr lang="en-US" altLang="ko-KR" sz="1200" kern="0" dirty="0">
              <a:solidFill>
                <a:schemeClr val="accent2"/>
              </a:solidFill>
              <a:latin typeface="Calibri" panose="020F0502020204030204" pitchFamily="34" charset="0"/>
              <a:ea typeface="나눔고딕 ExtraBold" panose="020D0904000000000000" pitchFamily="50" charset="-127"/>
              <a:cs typeface="Calibri" panose="020F0502020204030204" pitchFamily="34" charset="0"/>
            </a:endParaRPr>
          </a:p>
        </p:txBody>
      </p:sp>
      <p:cxnSp>
        <p:nvCxnSpPr>
          <p:cNvPr id="68" name="직선 연결선 67"/>
          <p:cNvCxnSpPr/>
          <p:nvPr/>
        </p:nvCxnSpPr>
        <p:spPr>
          <a:xfrm>
            <a:off x="3036640" y="6093551"/>
            <a:ext cx="147723" cy="71753"/>
          </a:xfrm>
          <a:prstGeom prst="line">
            <a:avLst/>
          </a:prstGeom>
          <a:noFill/>
          <a:ln w="9525" cap="flat" cmpd="sng" algn="ctr">
            <a:solidFill>
              <a:srgbClr val="FFC000"/>
            </a:solidFill>
            <a:prstDash val="solid"/>
          </a:ln>
          <a:effectLst/>
        </p:spPr>
      </p:cxnSp>
      <p:sp>
        <p:nvSpPr>
          <p:cNvPr id="73" name="모서리가 둥근 직사각형 72"/>
          <p:cNvSpPr/>
          <p:nvPr/>
        </p:nvSpPr>
        <p:spPr>
          <a:xfrm>
            <a:off x="3203848" y="5733256"/>
            <a:ext cx="1079362" cy="591756"/>
          </a:xfrm>
          <a:prstGeom prst="roundRect">
            <a:avLst/>
          </a:prstGeom>
          <a:noFill/>
          <a:ln w="38100" cap="flat" cmpd="sng" algn="ctr">
            <a:solidFill>
              <a:srgbClr val="FEB80A"/>
            </a:solidFill>
            <a:prstDash val="solid"/>
          </a:ln>
          <a:effectLst/>
        </p:spPr>
        <p:txBody>
          <a:bodyPr rtlCol="0" anchor="ctr"/>
          <a:lstStyle/>
          <a:p>
            <a:pPr lvl="0" algn="ctr" latinLnBrk="0">
              <a:defRPr/>
            </a:pPr>
            <a:r>
              <a:rPr lang="mn-MN" altLang="ko-KR" sz="1100" kern="0" dirty="0">
                <a:solidFill>
                  <a:srgbClr val="FF9933"/>
                </a:solidFill>
                <a:latin typeface="Calibri" panose="020F0502020204030204" pitchFamily="34" charset="0"/>
                <a:ea typeface="나눔고딕 ExtraBold" panose="020D0904000000000000" pitchFamily="50" charset="-127"/>
                <a:cs typeface="Calibri" panose="020F0502020204030204" pitchFamily="34" charset="0"/>
              </a:rPr>
              <a:t>Үнэн бус мэдээлэл</a:t>
            </a:r>
            <a:endParaRPr lang="en-US" altLang="ko-KR" sz="1100" kern="0" dirty="0">
              <a:solidFill>
                <a:srgbClr val="FF9933"/>
              </a:solidFill>
              <a:latin typeface="Calibri" panose="020F0502020204030204" pitchFamily="34" charset="0"/>
              <a:ea typeface="나눔고딕 ExtraBold" panose="020D0904000000000000" pitchFamily="50" charset="-127"/>
              <a:cs typeface="Calibri" panose="020F0502020204030204" pitchFamily="34" charset="0"/>
            </a:endParaRPr>
          </a:p>
        </p:txBody>
      </p:sp>
      <p:cxnSp>
        <p:nvCxnSpPr>
          <p:cNvPr id="80" name="직선 연결선 79"/>
          <p:cNvCxnSpPr/>
          <p:nvPr/>
        </p:nvCxnSpPr>
        <p:spPr>
          <a:xfrm flipH="1" flipV="1">
            <a:off x="1940885" y="5631658"/>
            <a:ext cx="134176" cy="100695"/>
          </a:xfrm>
          <a:prstGeom prst="line">
            <a:avLst/>
          </a:prstGeom>
          <a:noFill/>
          <a:ln w="9525" cap="flat" cmpd="sng" algn="ctr">
            <a:solidFill>
              <a:sysClr val="window" lastClr="FFFFFF">
                <a:lumMod val="75000"/>
              </a:sysClr>
            </a:solidFill>
            <a:prstDash val="solid"/>
          </a:ln>
          <a:effectLst/>
        </p:spPr>
      </p:cxnSp>
      <p:sp>
        <p:nvSpPr>
          <p:cNvPr id="82" name="모서리가 둥근 직사각형 81"/>
          <p:cNvSpPr/>
          <p:nvPr/>
        </p:nvSpPr>
        <p:spPr>
          <a:xfrm>
            <a:off x="962893" y="5444299"/>
            <a:ext cx="977992" cy="441471"/>
          </a:xfrm>
          <a:prstGeom prst="roundRect">
            <a:avLst/>
          </a:prstGeom>
          <a:noFill/>
          <a:ln w="38100" cap="flat" cmpd="sng" algn="ctr">
            <a:solidFill>
              <a:sysClr val="window" lastClr="FFFFFF">
                <a:lumMod val="65000"/>
              </a:sysClr>
            </a:solidFill>
            <a:prstDash val="solid"/>
          </a:ln>
          <a:effectLst/>
        </p:spPr>
        <p:txBody>
          <a:bodyPr rtlCol="0" anchor="ctr"/>
          <a:lstStyle/>
          <a:p>
            <a:pPr lvl="0" algn="ctr" latinLnBrk="0">
              <a:defRPr/>
            </a:pPr>
            <a:r>
              <a:rPr lang="mn-MN" altLang="ko-KR" sz="1100" kern="0" dirty="0">
                <a:solidFill>
                  <a:prstClr val="white">
                    <a:lumMod val="50000"/>
                  </a:prstClr>
                </a:solidFill>
                <a:latin typeface="Calibri" panose="020F0502020204030204" pitchFamily="34" charset="0"/>
                <a:ea typeface="나눔고딕 ExtraBold" panose="020D0904000000000000" pitchFamily="50" charset="-127"/>
                <a:cs typeface="Calibri" panose="020F0502020204030204" pitchFamily="34" charset="0"/>
              </a:rPr>
              <a:t>Автобусны давтамж</a:t>
            </a:r>
            <a:endParaRPr lang="en-US" altLang="ko-KR" sz="1100" kern="0" dirty="0">
              <a:solidFill>
                <a:prstClr val="white">
                  <a:lumMod val="50000"/>
                </a:prstClr>
              </a:solidFill>
              <a:latin typeface="Calibri" panose="020F0502020204030204" pitchFamily="34" charset="0"/>
              <a:ea typeface="나눔고딕 ExtraBold" panose="020D0904000000000000" pitchFamily="50" charset="-127"/>
              <a:cs typeface="Calibri" panose="020F0502020204030204" pitchFamily="34" charset="0"/>
            </a:endParaRPr>
          </a:p>
        </p:txBody>
      </p:sp>
      <p:sp>
        <p:nvSpPr>
          <p:cNvPr id="90" name="텍스트"/>
          <p:cNvSpPr txBox="1"/>
          <p:nvPr/>
        </p:nvSpPr>
        <p:spPr>
          <a:xfrm>
            <a:off x="6300192" y="5599885"/>
            <a:ext cx="874984" cy="184666"/>
          </a:xfrm>
          <a:prstGeom prst="rect">
            <a:avLst/>
          </a:prstGeom>
          <a:noFill/>
        </p:spPr>
        <p:txBody>
          <a:bodyPr wrap="square" lIns="0" tIns="0" rIns="0" bIns="0" rtlCol="0" anchor="ctr">
            <a:spAutoFit/>
          </a:bodyPr>
          <a:lstStyle>
            <a:defPPr>
              <a:defRPr lang="ko-KR"/>
            </a:defPPr>
            <a:lvl1pPr lvl="0" indent="-266700" algn="ctr" defTabSz="914400">
              <a:spcBef>
                <a:spcPct val="0"/>
              </a:spcBef>
              <a:spcAft>
                <a:spcPts val="100"/>
              </a:spcAft>
              <a:buSzPct val="120000"/>
              <a:tabLst>
                <a:tab pos="177800" algn="l"/>
                <a:tab pos="803275" algn="l"/>
              </a:tabLst>
              <a:defRPr sz="1800" b="1" kern="1000" spc="-50">
                <a:ln>
                  <a:noFill/>
                  <a:prstDash val="solid"/>
                </a:ln>
                <a:gradFill rotWithShape="1">
                  <a:gsLst>
                    <a:gs pos="50000">
                      <a:schemeClr val="bg1"/>
                    </a:gs>
                    <a:gs pos="100000">
                      <a:schemeClr val="bg1"/>
                    </a:gs>
                  </a:gsLst>
                  <a:lin ang="5400000"/>
                </a:gradFill>
                <a:latin typeface="Rix정고딕 M" pitchFamily="18" charset="-127"/>
                <a:ea typeface="Rix정고딕 M" pitchFamily="18" charset="-127"/>
                <a:cs typeface="Arial" pitchFamily="34" charset="0"/>
              </a:defRPr>
            </a:lvl1pPr>
          </a:lstStyle>
          <a:p>
            <a:pPr>
              <a:defRPr/>
            </a:pPr>
            <a:r>
              <a:rPr lang="en-US" altLang="ko-KR" sz="1200" dirty="0">
                <a:gradFill rotWithShape="1">
                  <a:gsLst>
                    <a:gs pos="0">
                      <a:srgbClr val="FFE400"/>
                    </a:gs>
                    <a:gs pos="100000">
                      <a:srgbClr val="FA8006"/>
                    </a:gs>
                  </a:gsLst>
                  <a:lin ang="5400000"/>
                </a:gradFill>
                <a:effectLst>
                  <a:glow rad="88900">
                    <a:prstClr val="black">
                      <a:alpha val="60000"/>
                    </a:prstClr>
                  </a:glow>
                  <a:outerShdw blurRad="50800" dist="38100" dir="5040000" algn="tl">
                    <a:prstClr val="black">
                      <a:alpha val="70000"/>
                    </a:prstClr>
                  </a:outerShdw>
                </a:effectLst>
                <a:latin typeface="Calibri" panose="020F0502020204030204" pitchFamily="34" charset="0"/>
                <a:ea typeface="Arial Unicode MS" panose="020B0604020202020204" pitchFamily="50" charset="-127"/>
                <a:cs typeface="Calibri" panose="020F0502020204030204" pitchFamily="34" charset="0"/>
              </a:rPr>
              <a:t>Severity</a:t>
            </a:r>
          </a:p>
        </p:txBody>
      </p:sp>
      <p:pic>
        <p:nvPicPr>
          <p:cNvPr id="91" name="Picture 4"/>
          <p:cNvPicPr>
            <a:picLocks noChangeAspect="1" noChangeArrowheads="1"/>
          </p:cNvPicPr>
          <p:nvPr/>
        </p:nvPicPr>
        <p:blipFill>
          <a:blip r:embed="rId6" cstate="print">
            <a:duotone>
              <a:schemeClr val="bg2">
                <a:shade val="45000"/>
                <a:satMod val="135000"/>
              </a:schemeClr>
              <a:prstClr val="white"/>
            </a:duotone>
            <a:extLst>
              <a:ext uri="{28A0092B-C50C-407E-A947-70E740481C1C}">
                <a14:useLocalDpi xmlns:a14="http://schemas.microsoft.com/office/drawing/2010/main" val="0"/>
              </a:ext>
            </a:extLst>
          </a:blip>
          <a:srcRect/>
          <a:stretch>
            <a:fillRect/>
          </a:stretch>
        </p:blipFill>
        <p:spPr bwMode="auto">
          <a:xfrm flipH="1">
            <a:off x="6361312" y="5845043"/>
            <a:ext cx="688274" cy="420057"/>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grpSp>
        <p:nvGrpSpPr>
          <p:cNvPr id="92" name="그룹 91"/>
          <p:cNvGrpSpPr/>
          <p:nvPr/>
        </p:nvGrpSpPr>
        <p:grpSpPr>
          <a:xfrm>
            <a:off x="7049586" y="5445224"/>
            <a:ext cx="327037" cy="472386"/>
            <a:chOff x="6162542" y="4745796"/>
            <a:chExt cx="353674" cy="510862"/>
          </a:xfrm>
        </p:grpSpPr>
        <p:pic>
          <p:nvPicPr>
            <p:cNvPr id="93" name="Picture 3"/>
            <p:cNvPicPr>
              <a:picLocks noChangeAspect="1" noChangeArrowheads="1"/>
            </p:cNvPicPr>
            <p:nvPr/>
          </p:nvPicPr>
          <p:blipFill>
            <a:blip r:embed="rId7" cstate="print">
              <a:extLst>
                <a:ext uri="{BEBA8EAE-BF5A-486C-A8C5-ECC9F3942E4B}">
                  <a14:imgProps xmlns:a14="http://schemas.microsoft.com/office/drawing/2010/main">
                    <a14:imgLayer r:embed="rId8">
                      <a14:imgEffect>
                        <a14:backgroundRemoval t="0" b="100000" l="601" r="100000"/>
                      </a14:imgEffect>
                    </a14:imgLayer>
                  </a14:imgProps>
                </a:ext>
                <a:ext uri="{28A0092B-C50C-407E-A947-70E740481C1C}">
                  <a14:useLocalDpi xmlns:a14="http://schemas.microsoft.com/office/drawing/2010/main" val="0"/>
                </a:ext>
              </a:extLst>
            </a:blip>
            <a:srcRect/>
            <a:stretch>
              <a:fillRect/>
            </a:stretch>
          </p:blipFill>
          <p:spPr bwMode="auto">
            <a:xfrm>
              <a:off x="6162542" y="4745796"/>
              <a:ext cx="353674" cy="510862"/>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94" name="Picture 4"/>
            <p:cNvPicPr>
              <a:picLocks noChangeAspect="1" noChangeArrowheads="1"/>
            </p:cNvPicPr>
            <p:nvPr/>
          </p:nvPicPr>
          <p:blipFill rotWithShape="1">
            <a:blip r:embed="rId9" cstate="print">
              <a:extLst>
                <a:ext uri="{BEBA8EAE-BF5A-486C-A8C5-ECC9F3942E4B}">
                  <a14:imgProps xmlns:a14="http://schemas.microsoft.com/office/drawing/2010/main">
                    <a14:imgLayer r:embed="rId10">
                      <a14:imgEffect>
                        <a14:backgroundRemoval t="9148" b="22661" l="74775" r="97898"/>
                      </a14:imgEffect>
                    </a14:imgLayer>
                  </a14:imgProps>
                </a:ext>
                <a:ext uri="{28A0092B-C50C-407E-A947-70E740481C1C}">
                  <a14:useLocalDpi xmlns:a14="http://schemas.microsoft.com/office/drawing/2010/main" val="0"/>
                </a:ext>
              </a:extLst>
            </a:blip>
            <a:srcRect l="72584" t="7564" r="2562" b="75464"/>
            <a:stretch/>
          </p:blipFill>
          <p:spPr bwMode="auto">
            <a:xfrm>
              <a:off x="6411150" y="4745796"/>
              <a:ext cx="105066" cy="103629"/>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grpSp>
      <p:cxnSp>
        <p:nvCxnSpPr>
          <p:cNvPr id="95" name="직선 연결선 94"/>
          <p:cNvCxnSpPr/>
          <p:nvPr/>
        </p:nvCxnSpPr>
        <p:spPr>
          <a:xfrm flipH="1">
            <a:off x="7175176" y="6129427"/>
            <a:ext cx="201447" cy="1"/>
          </a:xfrm>
          <a:prstGeom prst="line">
            <a:avLst/>
          </a:prstGeom>
          <a:noFill/>
          <a:ln w="9525" cap="flat" cmpd="sng" algn="ctr">
            <a:solidFill>
              <a:srgbClr val="92D050"/>
            </a:solidFill>
            <a:prstDash val="solid"/>
          </a:ln>
          <a:effectLst/>
        </p:spPr>
      </p:cxnSp>
      <p:sp>
        <p:nvSpPr>
          <p:cNvPr id="97" name="모서리가 둥근 직사각형 96"/>
          <p:cNvSpPr/>
          <p:nvPr/>
        </p:nvSpPr>
        <p:spPr>
          <a:xfrm>
            <a:off x="4932039" y="5484890"/>
            <a:ext cx="1228792" cy="414656"/>
          </a:xfrm>
          <a:prstGeom prst="roundRect">
            <a:avLst/>
          </a:prstGeom>
          <a:noFill/>
          <a:ln w="38100" cap="flat" cmpd="sng" algn="ctr">
            <a:solidFill>
              <a:srgbClr val="FEB80A">
                <a:lumMod val="75000"/>
              </a:srgbClr>
            </a:solidFill>
            <a:prstDash val="solid"/>
          </a:ln>
          <a:effectLst/>
        </p:spPr>
        <p:txBody>
          <a:bodyPr rtlCol="0" anchor="ctr"/>
          <a:lstStyle/>
          <a:p>
            <a:pPr lvl="0" algn="ctr" latinLnBrk="0">
              <a:defRPr/>
            </a:pPr>
            <a:r>
              <a:rPr lang="mn-MN" altLang="ko-KR" sz="900" kern="0" dirty="0">
                <a:solidFill>
                  <a:srgbClr val="FEB80A">
                    <a:lumMod val="50000"/>
                  </a:srgbClr>
                </a:solidFill>
                <a:latin typeface="Calibri" panose="020F0502020204030204" pitchFamily="34" charset="0"/>
                <a:ea typeface="나눔고딕 ExtraBold" panose="020D0904000000000000" pitchFamily="50" charset="-127"/>
                <a:cs typeface="Calibri" panose="020F0502020204030204" pitchFamily="34" charset="0"/>
              </a:rPr>
              <a:t>Шаардлага хангахгүй дэд бүтэц</a:t>
            </a:r>
            <a:endParaRPr lang="en-US" altLang="ko-KR" sz="900" kern="0" dirty="0">
              <a:solidFill>
                <a:srgbClr val="FEB80A">
                  <a:lumMod val="50000"/>
                </a:srgbClr>
              </a:solidFill>
              <a:latin typeface="Calibri" panose="020F0502020204030204" pitchFamily="34" charset="0"/>
              <a:ea typeface="나눔고딕 ExtraBold" panose="020D0904000000000000" pitchFamily="50" charset="-127"/>
              <a:cs typeface="Calibri" panose="020F0502020204030204" pitchFamily="34" charset="0"/>
            </a:endParaRPr>
          </a:p>
        </p:txBody>
      </p:sp>
      <p:cxnSp>
        <p:nvCxnSpPr>
          <p:cNvPr id="98" name="직선 연결선 97"/>
          <p:cNvCxnSpPr/>
          <p:nvPr/>
        </p:nvCxnSpPr>
        <p:spPr>
          <a:xfrm flipH="1">
            <a:off x="5964515" y="6191069"/>
            <a:ext cx="230606" cy="93788"/>
          </a:xfrm>
          <a:prstGeom prst="line">
            <a:avLst/>
          </a:prstGeom>
          <a:noFill/>
          <a:ln w="9525" cap="flat" cmpd="sng" algn="ctr">
            <a:solidFill>
              <a:sysClr val="window" lastClr="FFFFFF">
                <a:lumMod val="75000"/>
              </a:sysClr>
            </a:solidFill>
            <a:prstDash val="solid"/>
          </a:ln>
          <a:effectLst/>
        </p:spPr>
      </p:cxnSp>
      <p:sp>
        <p:nvSpPr>
          <p:cNvPr id="99" name="모서리가 둥근 직사각형 98"/>
          <p:cNvSpPr/>
          <p:nvPr/>
        </p:nvSpPr>
        <p:spPr>
          <a:xfrm>
            <a:off x="4932039" y="6005606"/>
            <a:ext cx="1032476" cy="376602"/>
          </a:xfrm>
          <a:prstGeom prst="roundRect">
            <a:avLst/>
          </a:prstGeom>
          <a:noFill/>
          <a:ln w="38100" cap="flat" cmpd="sng" algn="ctr">
            <a:solidFill>
              <a:sysClr val="window" lastClr="FFFFFF">
                <a:lumMod val="65000"/>
              </a:sysClr>
            </a:solidFill>
            <a:prstDash val="solid"/>
          </a:ln>
          <a:effectLst/>
        </p:spPr>
        <p:txBody>
          <a:bodyPr rtlCol="0" anchor="ctr"/>
          <a:lstStyle/>
          <a:p>
            <a:pPr lvl="0" algn="ctr" latinLnBrk="0">
              <a:defRPr/>
            </a:pPr>
            <a:r>
              <a:rPr lang="mn-MN" altLang="ko-KR" sz="1100" kern="0" dirty="0">
                <a:solidFill>
                  <a:prstClr val="white">
                    <a:lumMod val="50000"/>
                  </a:prstClr>
                </a:solidFill>
                <a:latin typeface="Calibri" panose="020F0502020204030204" pitchFamily="34" charset="0"/>
                <a:ea typeface="나눔고딕 ExtraBold" panose="020D0904000000000000" pitchFamily="50" charset="-127"/>
                <a:cs typeface="Calibri" panose="020F0502020204030204" pitchFamily="34" charset="0"/>
              </a:rPr>
              <a:t>Чиглэлийн тоо бага</a:t>
            </a:r>
          </a:p>
        </p:txBody>
      </p:sp>
      <p:cxnSp>
        <p:nvCxnSpPr>
          <p:cNvPr id="100" name="직선 연결선 99"/>
          <p:cNvCxnSpPr/>
          <p:nvPr/>
        </p:nvCxnSpPr>
        <p:spPr>
          <a:xfrm>
            <a:off x="6160831" y="5631658"/>
            <a:ext cx="74903" cy="90203"/>
          </a:xfrm>
          <a:prstGeom prst="line">
            <a:avLst/>
          </a:prstGeom>
          <a:noFill/>
          <a:ln w="9525" cap="flat" cmpd="sng" algn="ctr">
            <a:solidFill>
              <a:srgbClr val="FFC000"/>
            </a:solidFill>
            <a:prstDash val="solid"/>
          </a:ln>
          <a:effectLst/>
        </p:spPr>
      </p:cxnSp>
      <p:sp>
        <p:nvSpPr>
          <p:cNvPr id="101" name="모서리가 둥근 직사각형 100"/>
          <p:cNvSpPr/>
          <p:nvPr/>
        </p:nvSpPr>
        <p:spPr>
          <a:xfrm>
            <a:off x="7376622" y="5661248"/>
            <a:ext cx="1211239" cy="664872"/>
          </a:xfrm>
          <a:prstGeom prst="roundRect">
            <a:avLst/>
          </a:prstGeom>
          <a:noFill/>
          <a:ln w="38100" cap="flat" cmpd="sng" algn="ctr">
            <a:solidFill>
              <a:srgbClr val="588824"/>
            </a:solidFill>
            <a:prstDash val="solid"/>
          </a:ln>
          <a:effectLst/>
        </p:spPr>
        <p:txBody>
          <a:bodyPr rtlCol="0" anchor="ctr"/>
          <a:lstStyle/>
          <a:p>
            <a:pPr lvl="0" algn="ctr" latinLnBrk="0">
              <a:defRPr/>
            </a:pPr>
            <a:r>
              <a:rPr lang="mn-MN" altLang="ko-KR" sz="1200" kern="0" dirty="0">
                <a:solidFill>
                  <a:srgbClr val="588824"/>
                </a:solidFill>
                <a:latin typeface="Calibri" panose="020F0502020204030204" pitchFamily="34" charset="0"/>
                <a:ea typeface="나눔고딕 ExtraBold" panose="020D0904000000000000" pitchFamily="50" charset="-127"/>
                <a:cs typeface="Calibri" panose="020F0502020204030204" pitchFamily="34" charset="0"/>
              </a:rPr>
              <a:t>Хангалтгүй мэдээлэл</a:t>
            </a:r>
            <a:endParaRPr lang="en-US" altLang="ko-KR" sz="1200" kern="0" dirty="0">
              <a:solidFill>
                <a:srgbClr val="588824"/>
              </a:solidFill>
              <a:latin typeface="Calibri" panose="020F0502020204030204" pitchFamily="34" charset="0"/>
              <a:ea typeface="나눔고딕 ExtraBold" panose="020D0904000000000000" pitchFamily="50" charset="-127"/>
              <a:cs typeface="Calibri" panose="020F0502020204030204" pitchFamily="34" charset="0"/>
            </a:endParaRPr>
          </a:p>
        </p:txBody>
      </p:sp>
      <p:pic>
        <p:nvPicPr>
          <p:cNvPr id="102" name="Picture 5"/>
          <p:cNvPicPr>
            <a:picLocks noChangeAspect="1" noChangeArrowheads="1"/>
          </p:cNvPicPr>
          <p:nvPr/>
        </p:nvPicPr>
        <p:blipFill rotWithShape="1">
          <a:blip r:embed="rId11" cstate="print">
            <a:extLst>
              <a:ext uri="{BEBA8EAE-BF5A-486C-A8C5-ECC9F3942E4B}">
                <a14:imgProps xmlns:a14="http://schemas.microsoft.com/office/drawing/2010/main">
                  <a14:imgLayer r:embed="rId12">
                    <a14:imgEffect>
                      <a14:backgroundRemoval t="4158" b="90372" l="25298" r="78411">
                        <a14:foregroundMark x1="51523" y1="10284" x2="74967" y2="7221"/>
                        <a14:foregroundMark x1="65298" y1="14661" x2="71391" y2="13348"/>
                        <a14:foregroundMark x1="58543" y1="6783" x2="71391" y2="10722"/>
                        <a14:foregroundMark x1="72848" y1="8753" x2="76821" y2="8753"/>
                        <a14:foregroundMark x1="64901" y1="14661" x2="67682" y2="8753"/>
                        <a14:foregroundMark x1="36159" y1="49234" x2="38013" y2="51204"/>
                        <a14:foregroundMark x1="38013" y1="17287" x2="44371" y2="16411"/>
                      </a14:backgroundRemoval>
                    </a14:imgEffect>
                  </a14:imgLayer>
                </a14:imgProps>
              </a:ext>
              <a:ext uri="{28A0092B-C50C-407E-A947-70E740481C1C}">
                <a14:useLocalDpi xmlns:a14="http://schemas.microsoft.com/office/drawing/2010/main" val="0"/>
              </a:ext>
            </a:extLst>
          </a:blip>
          <a:srcRect l="26477" t="5357" r="23077" b="11355"/>
          <a:stretch/>
        </p:blipFill>
        <p:spPr bwMode="auto">
          <a:xfrm>
            <a:off x="6771883" y="1444581"/>
            <a:ext cx="1385185" cy="13845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aphicFrame>
        <p:nvGraphicFramePr>
          <p:cNvPr id="103" name="표 102"/>
          <p:cNvGraphicFramePr>
            <a:graphicFrameLocks noGrp="1"/>
          </p:cNvGraphicFramePr>
          <p:nvPr>
            <p:extLst/>
          </p:nvPr>
        </p:nvGraphicFramePr>
        <p:xfrm>
          <a:off x="539552" y="2852937"/>
          <a:ext cx="3794089" cy="2547516"/>
        </p:xfrm>
        <a:graphic>
          <a:graphicData uri="http://schemas.openxmlformats.org/drawingml/2006/table">
            <a:tbl>
              <a:tblPr/>
              <a:tblGrid>
                <a:gridCol w="3119584">
                  <a:extLst>
                    <a:ext uri="{9D8B030D-6E8A-4147-A177-3AD203B41FA5}">
                      <a16:colId xmlns:a16="http://schemas.microsoft.com/office/drawing/2014/main" val="20000"/>
                    </a:ext>
                  </a:extLst>
                </a:gridCol>
                <a:gridCol w="674505">
                  <a:extLst>
                    <a:ext uri="{9D8B030D-6E8A-4147-A177-3AD203B41FA5}">
                      <a16:colId xmlns:a16="http://schemas.microsoft.com/office/drawing/2014/main" val="20001"/>
                    </a:ext>
                  </a:extLst>
                </a:gridCol>
              </a:tblGrid>
              <a:tr h="216023">
                <a:tc>
                  <a:txBody>
                    <a:bodyPr/>
                    <a:lstStyle/>
                    <a:p>
                      <a:pPr marL="0" marR="0" indent="0" algn="ctr" fontAlgn="base" latinLnBrk="0">
                        <a:lnSpc>
                          <a:spcPct val="160000"/>
                        </a:lnSpc>
                        <a:spcBef>
                          <a:spcPts val="0"/>
                        </a:spcBef>
                        <a:spcAft>
                          <a:spcPts val="0"/>
                        </a:spcAft>
                      </a:pPr>
                      <a:r>
                        <a:rPr lang="mn-MN" altLang="ko-KR" sz="800" b="1" kern="0" spc="0" dirty="0">
                          <a:solidFill>
                            <a:srgbClr val="000000"/>
                          </a:solidFill>
                          <a:effectLst/>
                          <a:latin typeface="Calibri" panose="020F0502020204030204" pitchFamily="34" charset="0"/>
                          <a:ea typeface="나눔고딕 ExtraBold" panose="020D0904000000000000" pitchFamily="50" charset="-127"/>
                          <a:cs typeface="Calibri" panose="020F0502020204030204" pitchFamily="34" charset="0"/>
                        </a:rPr>
                        <a:t>Замын хөдөлгөөнд тулгарч буй асуудал</a:t>
                      </a:r>
                      <a:endParaRPr lang="ko-KR" altLang="en-US" sz="800" b="1" kern="0" spc="0" dirty="0">
                        <a:solidFill>
                          <a:srgbClr val="000000"/>
                        </a:solidFill>
                        <a:effectLst/>
                        <a:latin typeface="Calibri" panose="020F0502020204030204" pitchFamily="34" charset="0"/>
                        <a:ea typeface="나눔고딕 ExtraBold" panose="020D0904000000000000" pitchFamily="50" charset="-127"/>
                        <a:cs typeface="Calibri" panose="020F0502020204030204" pitchFamily="34" charset="0"/>
                      </a:endParaRPr>
                    </a:p>
                  </a:txBody>
                  <a:tcPr marL="48403" marR="48403" marT="13382" marB="13382" anchor="ctr">
                    <a:lnL w="3556" cap="flat" cmpd="sng" algn="ctr">
                      <a:solidFill>
                        <a:srgbClr val="000000"/>
                      </a:solidFill>
                      <a:prstDash val="solid"/>
                      <a:round/>
                      <a:headEnd type="none" w="med" len="med"/>
                      <a:tailEnd type="none" w="med" len="med"/>
                    </a:lnL>
                    <a:lnR w="3556" cap="flat" cmpd="sng" algn="ctr">
                      <a:solidFill>
                        <a:srgbClr val="000000"/>
                      </a:solidFill>
                      <a:prstDash val="solid"/>
                      <a:round/>
                      <a:headEnd type="none" w="med" len="med"/>
                      <a:tailEnd type="none" w="med" len="med"/>
                    </a:lnR>
                    <a:lnT w="3556" cap="flat" cmpd="sng" algn="ctr">
                      <a:solidFill>
                        <a:srgbClr val="000000"/>
                      </a:solidFill>
                      <a:prstDash val="solid"/>
                      <a:round/>
                      <a:headEnd type="none" w="med" len="med"/>
                      <a:tailEnd type="none" w="med" len="med"/>
                    </a:lnT>
                    <a:lnB w="3556" cap="flat" cmpd="sng" algn="ctr">
                      <a:solidFill>
                        <a:srgbClr val="000000"/>
                      </a:solidFill>
                      <a:prstDash val="solid"/>
                      <a:round/>
                      <a:headEnd type="none" w="med" len="med"/>
                      <a:tailEnd type="none" w="med" len="med"/>
                    </a:lnB>
                    <a:solidFill>
                      <a:schemeClr val="bg1">
                        <a:lumMod val="75000"/>
                      </a:schemeClr>
                    </a:solidFill>
                  </a:tcPr>
                </a:tc>
                <a:tc>
                  <a:txBody>
                    <a:bodyPr/>
                    <a:lstStyle/>
                    <a:p>
                      <a:pPr marL="0" marR="0" indent="0" algn="ctr" fontAlgn="base" latinLnBrk="0">
                        <a:lnSpc>
                          <a:spcPct val="160000"/>
                        </a:lnSpc>
                        <a:spcBef>
                          <a:spcPts val="0"/>
                        </a:spcBef>
                        <a:spcAft>
                          <a:spcPts val="0"/>
                        </a:spcAft>
                      </a:pPr>
                      <a:r>
                        <a:rPr lang="mn-MN" altLang="ko-KR" sz="800" b="1" kern="0" spc="0" dirty="0">
                          <a:solidFill>
                            <a:srgbClr val="000000"/>
                          </a:solidFill>
                          <a:effectLst/>
                          <a:latin typeface="Calibri" panose="020F0502020204030204" pitchFamily="34" charset="0"/>
                          <a:ea typeface="나눔고딕 ExtraBold" panose="020D0904000000000000" pitchFamily="50" charset="-127"/>
                          <a:cs typeface="Calibri" panose="020F0502020204030204" pitchFamily="34" charset="0"/>
                        </a:rPr>
                        <a:t>Оноо</a:t>
                      </a:r>
                      <a:endParaRPr lang="ko-KR" altLang="en-US" sz="800" b="1" kern="0" spc="0" dirty="0">
                        <a:solidFill>
                          <a:srgbClr val="000000"/>
                        </a:solidFill>
                        <a:effectLst/>
                        <a:latin typeface="Calibri" panose="020F0502020204030204" pitchFamily="34" charset="0"/>
                        <a:ea typeface="나눔고딕 ExtraBold" panose="020D0904000000000000" pitchFamily="50" charset="-127"/>
                        <a:cs typeface="Calibri" panose="020F0502020204030204" pitchFamily="34" charset="0"/>
                      </a:endParaRPr>
                    </a:p>
                  </a:txBody>
                  <a:tcPr marL="48403" marR="48403" marT="13382" marB="13382" anchor="ctr">
                    <a:lnL w="3556" cap="flat" cmpd="sng" algn="ctr">
                      <a:solidFill>
                        <a:srgbClr val="000000"/>
                      </a:solidFill>
                      <a:prstDash val="solid"/>
                      <a:round/>
                      <a:headEnd type="none" w="med" len="med"/>
                      <a:tailEnd type="none" w="med" len="med"/>
                    </a:lnL>
                    <a:lnR w="3556" cap="flat" cmpd="sng" algn="ctr">
                      <a:solidFill>
                        <a:srgbClr val="000000"/>
                      </a:solidFill>
                      <a:prstDash val="solid"/>
                      <a:round/>
                      <a:headEnd type="none" w="med" len="med"/>
                      <a:tailEnd type="none" w="med" len="med"/>
                    </a:lnR>
                    <a:lnT w="3556" cap="flat" cmpd="sng" algn="ctr">
                      <a:solidFill>
                        <a:srgbClr val="000000"/>
                      </a:solidFill>
                      <a:prstDash val="solid"/>
                      <a:round/>
                      <a:headEnd type="none" w="med" len="med"/>
                      <a:tailEnd type="none" w="med" len="med"/>
                    </a:lnT>
                    <a:lnB w="3556" cap="flat" cmpd="sng" algn="ctr">
                      <a:solidFill>
                        <a:srgbClr val="000000"/>
                      </a:solidFill>
                      <a:prstDash val="solid"/>
                      <a:round/>
                      <a:headEnd type="none" w="med" len="med"/>
                      <a:tailEnd type="none" w="med" len="med"/>
                    </a:lnB>
                    <a:solidFill>
                      <a:schemeClr val="bg1">
                        <a:lumMod val="75000"/>
                      </a:schemeClr>
                    </a:solidFill>
                  </a:tcPr>
                </a:tc>
                <a:extLst>
                  <a:ext uri="{0D108BD9-81ED-4DB2-BD59-A6C34878D82A}">
                    <a16:rowId xmlns:a16="http://schemas.microsoft.com/office/drawing/2014/main" val="10000"/>
                  </a:ext>
                </a:extLst>
              </a:tr>
              <a:tr h="235345">
                <a:tc>
                  <a:txBody>
                    <a:bodyPr/>
                    <a:lstStyle/>
                    <a:p>
                      <a:pPr marL="0" marR="0" indent="0" algn="l" fontAlgn="ctr" latinLnBrk="0">
                        <a:lnSpc>
                          <a:spcPct val="100000"/>
                        </a:lnSpc>
                        <a:spcBef>
                          <a:spcPts val="0"/>
                        </a:spcBef>
                        <a:spcAft>
                          <a:spcPts val="0"/>
                        </a:spcAft>
                      </a:pPr>
                      <a:r>
                        <a:rPr lang="mn-MN" sz="700" kern="0" spc="0" dirty="0">
                          <a:solidFill>
                            <a:srgbClr val="000000"/>
                          </a:solidFill>
                          <a:effectLst/>
                          <a:latin typeface="Calibri" panose="020F0502020204030204" pitchFamily="34" charset="0"/>
                          <a:ea typeface="나눔고딕 ExtraBold" panose="020D0904000000000000" pitchFamily="50" charset="-127"/>
                          <a:cs typeface="Calibri" panose="020F0502020204030204" pitchFamily="34" charset="0"/>
                        </a:rPr>
                        <a:t>Нийтийн тээврийн үйлчилгээний мэдээлэл хангалттай бус (жишээ нь: автобусны чиглэл, дамжин суултын мэдээлэл, автобусны давтамж, зогсоол дээр ирэх автобусны хугацаа тодорхойгүй)</a:t>
                      </a:r>
                      <a:endParaRPr lang="en-US" sz="700" kern="0" spc="0" dirty="0">
                        <a:solidFill>
                          <a:srgbClr val="000000"/>
                        </a:solidFill>
                        <a:effectLst/>
                        <a:latin typeface="Calibri" panose="020F0502020204030204" pitchFamily="34" charset="0"/>
                        <a:ea typeface="나눔고딕 ExtraBold" panose="020D0904000000000000" pitchFamily="50" charset="-127"/>
                        <a:cs typeface="Calibri" panose="020F0502020204030204" pitchFamily="34" charset="0"/>
                      </a:endParaRPr>
                    </a:p>
                  </a:txBody>
                  <a:tcPr marL="64770" marR="179959" marT="17907" marB="17907" anchor="ctr">
                    <a:lnL w="3556" cap="flat" cmpd="sng" algn="ctr">
                      <a:solidFill>
                        <a:srgbClr val="000000"/>
                      </a:solidFill>
                      <a:prstDash val="solid"/>
                      <a:round/>
                      <a:headEnd type="none" w="med" len="med"/>
                      <a:tailEnd type="none" w="med" len="med"/>
                    </a:lnL>
                    <a:lnR w="3556" cap="flat" cmpd="sng" algn="ctr">
                      <a:solidFill>
                        <a:srgbClr val="000000"/>
                      </a:solidFill>
                      <a:prstDash val="solid"/>
                      <a:round/>
                      <a:headEnd type="none" w="med" len="med"/>
                      <a:tailEnd type="none" w="med" len="med"/>
                    </a:lnR>
                    <a:lnT w="3556" cap="flat" cmpd="sng" algn="ctr">
                      <a:solidFill>
                        <a:srgbClr val="000000"/>
                      </a:solidFill>
                      <a:prstDash val="solid"/>
                      <a:round/>
                      <a:headEnd type="none" w="med" len="med"/>
                      <a:tailEnd type="none" w="med" len="med"/>
                    </a:lnT>
                    <a:lnB w="3556" cap="flat" cmpd="sng" algn="ctr">
                      <a:solidFill>
                        <a:srgbClr val="000000"/>
                      </a:solidFill>
                      <a:prstDash val="solid"/>
                      <a:round/>
                      <a:headEnd type="none" w="med" len="med"/>
                      <a:tailEnd type="none" w="med" len="med"/>
                    </a:lnB>
                    <a:solidFill>
                      <a:srgbClr val="FDF4CF"/>
                    </a:solidFill>
                  </a:tcPr>
                </a:tc>
                <a:tc>
                  <a:txBody>
                    <a:bodyPr/>
                    <a:lstStyle/>
                    <a:p>
                      <a:pPr marL="0" marR="0" indent="0" algn="ctr" fontAlgn="ctr" latinLnBrk="0">
                        <a:lnSpc>
                          <a:spcPct val="100000"/>
                        </a:lnSpc>
                        <a:spcBef>
                          <a:spcPts val="0"/>
                        </a:spcBef>
                        <a:spcAft>
                          <a:spcPts val="0"/>
                        </a:spcAft>
                      </a:pPr>
                      <a:r>
                        <a:rPr lang="en-US" sz="700" kern="0" spc="0" dirty="0">
                          <a:solidFill>
                            <a:srgbClr val="000000"/>
                          </a:solidFill>
                          <a:effectLst/>
                          <a:latin typeface="Calibri" panose="020F0502020204030204" pitchFamily="34" charset="0"/>
                          <a:ea typeface="나눔고딕 ExtraBold" panose="020D0904000000000000" pitchFamily="50" charset="-127"/>
                          <a:cs typeface="Calibri" panose="020F0502020204030204" pitchFamily="34" charset="0"/>
                        </a:rPr>
                        <a:t>198</a:t>
                      </a:r>
                    </a:p>
                  </a:txBody>
                  <a:tcPr marL="64770" marR="64770" marT="17907" marB="17907" anchor="ctr">
                    <a:lnL w="3556" cap="flat" cmpd="sng" algn="ctr">
                      <a:solidFill>
                        <a:srgbClr val="000000"/>
                      </a:solidFill>
                      <a:prstDash val="solid"/>
                      <a:round/>
                      <a:headEnd type="none" w="med" len="med"/>
                      <a:tailEnd type="none" w="med" len="med"/>
                    </a:lnL>
                    <a:lnR w="3556" cap="flat" cmpd="sng" algn="ctr">
                      <a:solidFill>
                        <a:srgbClr val="000000"/>
                      </a:solidFill>
                      <a:prstDash val="solid"/>
                      <a:round/>
                      <a:headEnd type="none" w="med" len="med"/>
                      <a:tailEnd type="none" w="med" len="med"/>
                    </a:lnR>
                    <a:lnT w="3556" cap="flat" cmpd="sng" algn="ctr">
                      <a:solidFill>
                        <a:srgbClr val="000000"/>
                      </a:solidFill>
                      <a:prstDash val="solid"/>
                      <a:round/>
                      <a:headEnd type="none" w="med" len="med"/>
                      <a:tailEnd type="none" w="med" len="med"/>
                    </a:lnT>
                    <a:lnB w="3556" cap="flat" cmpd="sng" algn="ctr">
                      <a:solidFill>
                        <a:srgbClr val="000000"/>
                      </a:solidFill>
                      <a:prstDash val="solid"/>
                      <a:round/>
                      <a:headEnd type="none" w="med" len="med"/>
                      <a:tailEnd type="none" w="med" len="med"/>
                    </a:lnB>
                    <a:solidFill>
                      <a:srgbClr val="FDF4CF"/>
                    </a:solidFill>
                  </a:tcPr>
                </a:tc>
                <a:extLst>
                  <a:ext uri="{0D108BD9-81ED-4DB2-BD59-A6C34878D82A}">
                    <a16:rowId xmlns:a16="http://schemas.microsoft.com/office/drawing/2014/main" val="10001"/>
                  </a:ext>
                </a:extLst>
              </a:tr>
              <a:tr h="235345">
                <a:tc>
                  <a:txBody>
                    <a:bodyPr/>
                    <a:lstStyle/>
                    <a:p>
                      <a:pPr marL="0" marR="0" indent="0" algn="l" fontAlgn="ctr" latinLnBrk="0">
                        <a:lnSpc>
                          <a:spcPct val="100000"/>
                        </a:lnSpc>
                        <a:spcBef>
                          <a:spcPts val="0"/>
                        </a:spcBef>
                        <a:spcAft>
                          <a:spcPts val="0"/>
                        </a:spcAft>
                      </a:pPr>
                      <a:r>
                        <a:rPr lang="mn-MN" sz="700" kern="0" spc="0" dirty="0">
                          <a:solidFill>
                            <a:srgbClr val="000000"/>
                          </a:solidFill>
                          <a:effectLst/>
                          <a:latin typeface="Calibri" panose="020F0502020204030204" pitchFamily="34" charset="0"/>
                          <a:ea typeface="나눔고딕 ExtraBold" panose="020D0904000000000000" pitchFamily="50" charset="-127"/>
                          <a:cs typeface="Calibri" panose="020F0502020204030204" pitchFamily="34" charset="0"/>
                        </a:rPr>
                        <a:t>Нийтийн тээврийн үйлчилгээний мэдээллийг үнэн, зөв өгдөггүй (жишээ нь: зогсоол дээр ирэх автобусны мэдээлэл/хугацаа тодорхойгүй)</a:t>
                      </a:r>
                      <a:endParaRPr lang="en-US" sz="700" kern="0" spc="0" dirty="0">
                        <a:solidFill>
                          <a:srgbClr val="000000"/>
                        </a:solidFill>
                        <a:effectLst/>
                        <a:latin typeface="Calibri" panose="020F0502020204030204" pitchFamily="34" charset="0"/>
                        <a:ea typeface="나눔고딕 ExtraBold" panose="020D0904000000000000" pitchFamily="50" charset="-127"/>
                        <a:cs typeface="Calibri" panose="020F0502020204030204" pitchFamily="34" charset="0"/>
                      </a:endParaRPr>
                    </a:p>
                  </a:txBody>
                  <a:tcPr marL="64770" marR="179959" marT="17907" marB="17907" anchor="ctr">
                    <a:lnL w="3556" cap="flat" cmpd="sng" algn="ctr">
                      <a:solidFill>
                        <a:srgbClr val="000000"/>
                      </a:solidFill>
                      <a:prstDash val="solid"/>
                      <a:round/>
                      <a:headEnd type="none" w="med" len="med"/>
                      <a:tailEnd type="none" w="med" len="med"/>
                    </a:lnL>
                    <a:lnR w="3556" cap="flat" cmpd="sng" algn="ctr">
                      <a:solidFill>
                        <a:srgbClr val="000000"/>
                      </a:solidFill>
                      <a:prstDash val="solid"/>
                      <a:round/>
                      <a:headEnd type="none" w="med" len="med"/>
                      <a:tailEnd type="none" w="med" len="med"/>
                    </a:lnR>
                    <a:lnT w="3556" cap="flat" cmpd="sng" algn="ctr">
                      <a:solidFill>
                        <a:srgbClr val="000000"/>
                      </a:solidFill>
                      <a:prstDash val="solid"/>
                      <a:round/>
                      <a:headEnd type="none" w="med" len="med"/>
                      <a:tailEnd type="none" w="med" len="med"/>
                    </a:lnT>
                    <a:lnB w="3556" cap="flat" cmpd="sng" algn="ctr">
                      <a:solidFill>
                        <a:srgbClr val="000000"/>
                      </a:solidFill>
                      <a:prstDash val="solid"/>
                      <a:round/>
                      <a:headEnd type="none" w="med" len="med"/>
                      <a:tailEnd type="none" w="med" len="med"/>
                    </a:lnB>
                    <a:solidFill>
                      <a:srgbClr val="FDF4CF"/>
                    </a:solidFill>
                  </a:tcPr>
                </a:tc>
                <a:tc>
                  <a:txBody>
                    <a:bodyPr/>
                    <a:lstStyle/>
                    <a:p>
                      <a:pPr marL="0" marR="0" indent="0" algn="ctr" fontAlgn="ctr" latinLnBrk="0">
                        <a:lnSpc>
                          <a:spcPct val="100000"/>
                        </a:lnSpc>
                        <a:spcBef>
                          <a:spcPts val="0"/>
                        </a:spcBef>
                        <a:spcAft>
                          <a:spcPts val="0"/>
                        </a:spcAft>
                      </a:pPr>
                      <a:r>
                        <a:rPr lang="en-US" sz="700" kern="0" spc="0" dirty="0">
                          <a:solidFill>
                            <a:srgbClr val="000000"/>
                          </a:solidFill>
                          <a:effectLst/>
                          <a:latin typeface="Calibri" panose="020F0502020204030204" pitchFamily="34" charset="0"/>
                          <a:ea typeface="나눔고딕 ExtraBold" panose="020D0904000000000000" pitchFamily="50" charset="-127"/>
                          <a:cs typeface="Calibri" panose="020F0502020204030204" pitchFamily="34" charset="0"/>
                        </a:rPr>
                        <a:t>183</a:t>
                      </a:r>
                    </a:p>
                  </a:txBody>
                  <a:tcPr marL="64770" marR="64770" marT="17907" marB="17907" anchor="ctr">
                    <a:lnL w="3556" cap="flat" cmpd="sng" algn="ctr">
                      <a:solidFill>
                        <a:srgbClr val="000000"/>
                      </a:solidFill>
                      <a:prstDash val="solid"/>
                      <a:round/>
                      <a:headEnd type="none" w="med" len="med"/>
                      <a:tailEnd type="none" w="med" len="med"/>
                    </a:lnL>
                    <a:lnR w="3556" cap="flat" cmpd="sng" algn="ctr">
                      <a:solidFill>
                        <a:srgbClr val="000000"/>
                      </a:solidFill>
                      <a:prstDash val="solid"/>
                      <a:round/>
                      <a:headEnd type="none" w="med" len="med"/>
                      <a:tailEnd type="none" w="med" len="med"/>
                    </a:lnR>
                    <a:lnT w="3556" cap="flat" cmpd="sng" algn="ctr">
                      <a:solidFill>
                        <a:srgbClr val="000000"/>
                      </a:solidFill>
                      <a:prstDash val="solid"/>
                      <a:round/>
                      <a:headEnd type="none" w="med" len="med"/>
                      <a:tailEnd type="none" w="med" len="med"/>
                    </a:lnT>
                    <a:lnB w="3556" cap="flat" cmpd="sng" algn="ctr">
                      <a:solidFill>
                        <a:srgbClr val="000000"/>
                      </a:solidFill>
                      <a:prstDash val="solid"/>
                      <a:round/>
                      <a:headEnd type="none" w="med" len="med"/>
                      <a:tailEnd type="none" w="med" len="med"/>
                    </a:lnB>
                    <a:solidFill>
                      <a:srgbClr val="FDF4CF"/>
                    </a:solidFill>
                  </a:tcPr>
                </a:tc>
                <a:extLst>
                  <a:ext uri="{0D108BD9-81ED-4DB2-BD59-A6C34878D82A}">
                    <a16:rowId xmlns:a16="http://schemas.microsoft.com/office/drawing/2014/main" val="10002"/>
                  </a:ext>
                </a:extLst>
              </a:tr>
              <a:tr h="235345">
                <a:tc>
                  <a:txBody>
                    <a:bodyPr/>
                    <a:lstStyle/>
                    <a:p>
                      <a:pPr marL="0" marR="0" indent="0" algn="l" fontAlgn="ctr" latinLnBrk="0">
                        <a:lnSpc>
                          <a:spcPct val="100000"/>
                        </a:lnSpc>
                        <a:spcBef>
                          <a:spcPts val="0"/>
                        </a:spcBef>
                        <a:spcAft>
                          <a:spcPts val="0"/>
                        </a:spcAft>
                      </a:pPr>
                      <a:r>
                        <a:rPr lang="mn-MN" sz="700" kern="0" spc="0" dirty="0">
                          <a:solidFill>
                            <a:srgbClr val="000000"/>
                          </a:solidFill>
                          <a:effectLst/>
                          <a:latin typeface="Calibri" panose="020F0502020204030204" pitchFamily="34" charset="0"/>
                          <a:ea typeface="나눔고딕 ExtraBold" panose="020D0904000000000000" pitchFamily="50" charset="-127"/>
                          <a:cs typeface="Calibri" panose="020F0502020204030204" pitchFamily="34" charset="0"/>
                        </a:rPr>
                        <a:t>Чиглэлийн автобусны тоо хангалтгүй, автобус тогтмол ирдэггүй. </a:t>
                      </a:r>
                      <a:endParaRPr lang="en-US" sz="700" kern="0" spc="0" dirty="0">
                        <a:solidFill>
                          <a:srgbClr val="000000"/>
                        </a:solidFill>
                        <a:effectLst/>
                        <a:latin typeface="Calibri" panose="020F0502020204030204" pitchFamily="34" charset="0"/>
                        <a:ea typeface="나눔고딕 ExtraBold" panose="020D0904000000000000" pitchFamily="50" charset="-127"/>
                        <a:cs typeface="Calibri" panose="020F0502020204030204" pitchFamily="34" charset="0"/>
                      </a:endParaRPr>
                    </a:p>
                  </a:txBody>
                  <a:tcPr marL="64770" marR="179959" marT="17907" marB="17907" anchor="ctr">
                    <a:lnL w="3556" cap="flat" cmpd="sng" algn="ctr">
                      <a:solidFill>
                        <a:srgbClr val="000000"/>
                      </a:solidFill>
                      <a:prstDash val="solid"/>
                      <a:round/>
                      <a:headEnd type="none" w="med" len="med"/>
                      <a:tailEnd type="none" w="med" len="med"/>
                    </a:lnL>
                    <a:lnR w="3556" cap="flat" cmpd="sng" algn="ctr">
                      <a:solidFill>
                        <a:srgbClr val="000000"/>
                      </a:solidFill>
                      <a:prstDash val="solid"/>
                      <a:round/>
                      <a:headEnd type="none" w="med" len="med"/>
                      <a:tailEnd type="none" w="med" len="med"/>
                    </a:lnR>
                    <a:lnT w="3556" cap="flat" cmpd="sng" algn="ctr">
                      <a:solidFill>
                        <a:srgbClr val="000000"/>
                      </a:solidFill>
                      <a:prstDash val="solid"/>
                      <a:round/>
                      <a:headEnd type="none" w="med" len="med"/>
                      <a:tailEnd type="none" w="med" len="med"/>
                    </a:lnT>
                    <a:lnB w="3556" cap="flat" cmpd="sng" algn="ctr">
                      <a:solidFill>
                        <a:srgbClr val="000000"/>
                      </a:solidFill>
                      <a:prstDash val="solid"/>
                      <a:round/>
                      <a:headEnd type="none" w="med" len="med"/>
                      <a:tailEnd type="none" w="med" len="med"/>
                    </a:lnB>
                    <a:solidFill>
                      <a:srgbClr val="FDF4CF"/>
                    </a:solidFill>
                  </a:tcPr>
                </a:tc>
                <a:tc>
                  <a:txBody>
                    <a:bodyPr/>
                    <a:lstStyle/>
                    <a:p>
                      <a:pPr marL="0" marR="0" indent="0" algn="ctr" fontAlgn="ctr" latinLnBrk="0">
                        <a:lnSpc>
                          <a:spcPct val="100000"/>
                        </a:lnSpc>
                        <a:spcBef>
                          <a:spcPts val="0"/>
                        </a:spcBef>
                        <a:spcAft>
                          <a:spcPts val="0"/>
                        </a:spcAft>
                      </a:pPr>
                      <a:r>
                        <a:rPr lang="en-US" sz="700" kern="0" spc="0" dirty="0">
                          <a:solidFill>
                            <a:srgbClr val="000000"/>
                          </a:solidFill>
                          <a:effectLst/>
                          <a:latin typeface="Calibri" panose="020F0502020204030204" pitchFamily="34" charset="0"/>
                          <a:ea typeface="나눔고딕 ExtraBold" panose="020D0904000000000000" pitchFamily="50" charset="-127"/>
                          <a:cs typeface="Calibri" panose="020F0502020204030204" pitchFamily="34" charset="0"/>
                        </a:rPr>
                        <a:t>171</a:t>
                      </a:r>
                    </a:p>
                  </a:txBody>
                  <a:tcPr marL="64770" marR="64770" marT="17907" marB="17907" anchor="ctr">
                    <a:lnL w="3556" cap="flat" cmpd="sng" algn="ctr">
                      <a:solidFill>
                        <a:srgbClr val="000000"/>
                      </a:solidFill>
                      <a:prstDash val="solid"/>
                      <a:round/>
                      <a:headEnd type="none" w="med" len="med"/>
                      <a:tailEnd type="none" w="med" len="med"/>
                    </a:lnL>
                    <a:lnR w="3556" cap="flat" cmpd="sng" algn="ctr">
                      <a:solidFill>
                        <a:srgbClr val="000000"/>
                      </a:solidFill>
                      <a:prstDash val="solid"/>
                      <a:round/>
                      <a:headEnd type="none" w="med" len="med"/>
                      <a:tailEnd type="none" w="med" len="med"/>
                    </a:lnR>
                    <a:lnT w="3556" cap="flat" cmpd="sng" algn="ctr">
                      <a:solidFill>
                        <a:srgbClr val="000000"/>
                      </a:solidFill>
                      <a:prstDash val="solid"/>
                      <a:round/>
                      <a:headEnd type="none" w="med" len="med"/>
                      <a:tailEnd type="none" w="med" len="med"/>
                    </a:lnT>
                    <a:lnB w="3556" cap="flat" cmpd="sng" algn="ctr">
                      <a:solidFill>
                        <a:srgbClr val="000000"/>
                      </a:solidFill>
                      <a:prstDash val="solid"/>
                      <a:round/>
                      <a:headEnd type="none" w="med" len="med"/>
                      <a:tailEnd type="none" w="med" len="med"/>
                    </a:lnB>
                    <a:solidFill>
                      <a:srgbClr val="FDF4CF"/>
                    </a:solidFill>
                  </a:tcPr>
                </a:tc>
                <a:extLst>
                  <a:ext uri="{0D108BD9-81ED-4DB2-BD59-A6C34878D82A}">
                    <a16:rowId xmlns:a16="http://schemas.microsoft.com/office/drawing/2014/main" val="10003"/>
                  </a:ext>
                </a:extLst>
              </a:tr>
              <a:tr h="235345">
                <a:tc>
                  <a:txBody>
                    <a:bodyPr/>
                    <a:lstStyle/>
                    <a:p>
                      <a:pPr marL="0" marR="0" indent="0" algn="l" fontAlgn="ctr" latinLnBrk="0">
                        <a:lnSpc>
                          <a:spcPct val="100000"/>
                        </a:lnSpc>
                        <a:spcBef>
                          <a:spcPts val="0"/>
                        </a:spcBef>
                        <a:spcAft>
                          <a:spcPts val="0"/>
                        </a:spcAft>
                      </a:pPr>
                      <a:r>
                        <a:rPr lang="mn-MN" sz="700" kern="0" spc="0" dirty="0">
                          <a:solidFill>
                            <a:srgbClr val="000000"/>
                          </a:solidFill>
                          <a:effectLst/>
                          <a:latin typeface="Calibri" panose="020F0502020204030204" pitchFamily="34" charset="0"/>
                          <a:ea typeface="나눔고딕 ExtraBold" panose="020D0904000000000000" pitchFamily="50" charset="-127"/>
                          <a:cs typeface="Calibri" panose="020F0502020204030204" pitchFamily="34" charset="0"/>
                        </a:rPr>
                        <a:t>Тухайн чиглэлд явж буй эхний бөгөөд сүүлийн автобусны цагийн хуваарийг баримталдаггүй.</a:t>
                      </a:r>
                      <a:endParaRPr lang="en-US" sz="700" kern="0" spc="0" dirty="0">
                        <a:solidFill>
                          <a:srgbClr val="000000"/>
                        </a:solidFill>
                        <a:effectLst/>
                        <a:latin typeface="Calibri" panose="020F0502020204030204" pitchFamily="34" charset="0"/>
                        <a:ea typeface="나눔고딕 ExtraBold" panose="020D0904000000000000" pitchFamily="50" charset="-127"/>
                        <a:cs typeface="Calibri" panose="020F0502020204030204" pitchFamily="34" charset="0"/>
                      </a:endParaRPr>
                    </a:p>
                  </a:txBody>
                  <a:tcPr marL="64770" marR="179959" marT="17907" marB="17907" anchor="ctr">
                    <a:lnL w="3556" cap="flat" cmpd="sng" algn="ctr">
                      <a:solidFill>
                        <a:srgbClr val="000000"/>
                      </a:solidFill>
                      <a:prstDash val="solid"/>
                      <a:round/>
                      <a:headEnd type="none" w="med" len="med"/>
                      <a:tailEnd type="none" w="med" len="med"/>
                    </a:lnL>
                    <a:lnR w="3556" cap="flat" cmpd="sng" algn="ctr">
                      <a:solidFill>
                        <a:srgbClr val="000000"/>
                      </a:solidFill>
                      <a:prstDash val="solid"/>
                      <a:round/>
                      <a:headEnd type="none" w="med" len="med"/>
                      <a:tailEnd type="none" w="med" len="med"/>
                    </a:lnR>
                    <a:lnT w="3556" cap="flat" cmpd="sng" algn="ctr">
                      <a:solidFill>
                        <a:srgbClr val="000000"/>
                      </a:solidFill>
                      <a:prstDash val="solid"/>
                      <a:round/>
                      <a:headEnd type="none" w="med" len="med"/>
                      <a:tailEnd type="none" w="med" len="med"/>
                    </a:lnT>
                    <a:lnB w="3556" cap="flat" cmpd="sng" algn="ctr">
                      <a:solidFill>
                        <a:srgbClr val="000000"/>
                      </a:solidFill>
                      <a:prstDash val="solid"/>
                      <a:round/>
                      <a:headEnd type="none" w="med" len="med"/>
                      <a:tailEnd type="none" w="med" len="med"/>
                    </a:lnB>
                    <a:solidFill>
                      <a:srgbClr val="FDF4CF"/>
                    </a:solidFill>
                  </a:tcPr>
                </a:tc>
                <a:tc>
                  <a:txBody>
                    <a:bodyPr/>
                    <a:lstStyle/>
                    <a:p>
                      <a:pPr marL="0" marR="0" indent="0" algn="ctr" fontAlgn="ctr" latinLnBrk="0">
                        <a:lnSpc>
                          <a:spcPct val="100000"/>
                        </a:lnSpc>
                        <a:spcBef>
                          <a:spcPts val="0"/>
                        </a:spcBef>
                        <a:spcAft>
                          <a:spcPts val="0"/>
                        </a:spcAft>
                      </a:pPr>
                      <a:r>
                        <a:rPr lang="en-US" sz="700" kern="0" spc="0" dirty="0">
                          <a:solidFill>
                            <a:srgbClr val="000000"/>
                          </a:solidFill>
                          <a:effectLst/>
                          <a:latin typeface="Calibri" panose="020F0502020204030204" pitchFamily="34" charset="0"/>
                          <a:ea typeface="나눔고딕 ExtraBold" panose="020D0904000000000000" pitchFamily="50" charset="-127"/>
                          <a:cs typeface="Calibri" panose="020F0502020204030204" pitchFamily="34" charset="0"/>
                        </a:rPr>
                        <a:t>162</a:t>
                      </a:r>
                    </a:p>
                  </a:txBody>
                  <a:tcPr marL="64770" marR="64770" marT="17907" marB="17907" anchor="ctr">
                    <a:lnL w="3556" cap="flat" cmpd="sng" algn="ctr">
                      <a:solidFill>
                        <a:srgbClr val="000000"/>
                      </a:solidFill>
                      <a:prstDash val="solid"/>
                      <a:round/>
                      <a:headEnd type="none" w="med" len="med"/>
                      <a:tailEnd type="none" w="med" len="med"/>
                    </a:lnL>
                    <a:lnR w="3556" cap="flat" cmpd="sng" algn="ctr">
                      <a:solidFill>
                        <a:srgbClr val="000000"/>
                      </a:solidFill>
                      <a:prstDash val="solid"/>
                      <a:round/>
                      <a:headEnd type="none" w="med" len="med"/>
                      <a:tailEnd type="none" w="med" len="med"/>
                    </a:lnR>
                    <a:lnT w="3556" cap="flat" cmpd="sng" algn="ctr">
                      <a:solidFill>
                        <a:srgbClr val="000000"/>
                      </a:solidFill>
                      <a:prstDash val="solid"/>
                      <a:round/>
                      <a:headEnd type="none" w="med" len="med"/>
                      <a:tailEnd type="none" w="med" len="med"/>
                    </a:lnT>
                    <a:lnB w="3556" cap="flat" cmpd="sng" algn="ctr">
                      <a:solidFill>
                        <a:srgbClr val="000000"/>
                      </a:solidFill>
                      <a:prstDash val="solid"/>
                      <a:round/>
                      <a:headEnd type="none" w="med" len="med"/>
                      <a:tailEnd type="none" w="med" len="med"/>
                    </a:lnB>
                    <a:solidFill>
                      <a:srgbClr val="FDF4CF"/>
                    </a:solidFill>
                  </a:tcPr>
                </a:tc>
                <a:extLst>
                  <a:ext uri="{0D108BD9-81ED-4DB2-BD59-A6C34878D82A}">
                    <a16:rowId xmlns:a16="http://schemas.microsoft.com/office/drawing/2014/main" val="10004"/>
                  </a:ext>
                </a:extLst>
              </a:tr>
              <a:tr h="235345">
                <a:tc>
                  <a:txBody>
                    <a:bodyPr/>
                    <a:lstStyle/>
                    <a:p>
                      <a:pPr marL="0" marR="0" indent="0" algn="l" fontAlgn="ctr" latinLnBrk="0">
                        <a:lnSpc>
                          <a:spcPct val="100000"/>
                        </a:lnSpc>
                        <a:spcBef>
                          <a:spcPts val="0"/>
                        </a:spcBef>
                        <a:spcAft>
                          <a:spcPts val="0"/>
                        </a:spcAft>
                      </a:pPr>
                      <a:r>
                        <a:rPr lang="mn-MN" sz="700" kern="0" spc="0" dirty="0">
                          <a:solidFill>
                            <a:srgbClr val="000000"/>
                          </a:solidFill>
                          <a:effectLst/>
                          <a:latin typeface="Calibri" panose="020F0502020204030204" pitchFamily="34" charset="0"/>
                          <a:ea typeface="나눔고딕 ExtraBold" panose="020D0904000000000000" pitchFamily="50" charset="-127"/>
                          <a:cs typeface="Calibri" panose="020F0502020204030204" pitchFamily="34" charset="0"/>
                        </a:rPr>
                        <a:t>Автобусны жолооч замын хөдөлгөөний дүрэм баримтлахгүй байх, хурд хэтрүүлэх зэргээс болж осол гарах эрсдэл өндөр байдаг. </a:t>
                      </a:r>
                      <a:endParaRPr lang="en-US" sz="700" kern="0" spc="0" dirty="0">
                        <a:solidFill>
                          <a:srgbClr val="000000"/>
                        </a:solidFill>
                        <a:effectLst/>
                        <a:latin typeface="Calibri" panose="020F0502020204030204" pitchFamily="34" charset="0"/>
                        <a:ea typeface="나눔고딕 ExtraBold" panose="020D0904000000000000" pitchFamily="50" charset="-127"/>
                        <a:cs typeface="Calibri" panose="020F0502020204030204" pitchFamily="34" charset="0"/>
                      </a:endParaRPr>
                    </a:p>
                  </a:txBody>
                  <a:tcPr marL="64770" marR="179959" marT="17907" marB="17907" anchor="ctr">
                    <a:lnL w="3556" cap="flat" cmpd="sng" algn="ctr">
                      <a:solidFill>
                        <a:srgbClr val="000000"/>
                      </a:solidFill>
                      <a:prstDash val="solid"/>
                      <a:round/>
                      <a:headEnd type="none" w="med" len="med"/>
                      <a:tailEnd type="none" w="med" len="med"/>
                    </a:lnL>
                    <a:lnR w="3556" cap="flat" cmpd="sng" algn="ctr">
                      <a:solidFill>
                        <a:srgbClr val="000000"/>
                      </a:solidFill>
                      <a:prstDash val="solid"/>
                      <a:round/>
                      <a:headEnd type="none" w="med" len="med"/>
                      <a:tailEnd type="none" w="med" len="med"/>
                    </a:lnR>
                    <a:lnT w="3556" cap="flat" cmpd="sng" algn="ctr">
                      <a:solidFill>
                        <a:srgbClr val="000000"/>
                      </a:solidFill>
                      <a:prstDash val="solid"/>
                      <a:round/>
                      <a:headEnd type="none" w="med" len="med"/>
                      <a:tailEnd type="none" w="med" len="med"/>
                    </a:lnT>
                    <a:lnB w="3556" cap="flat" cmpd="sng" algn="ctr">
                      <a:solidFill>
                        <a:srgbClr val="000000"/>
                      </a:solidFill>
                      <a:prstDash val="solid"/>
                      <a:round/>
                      <a:headEnd type="none" w="med" len="med"/>
                      <a:tailEnd type="none" w="med" len="med"/>
                    </a:lnB>
                    <a:solidFill>
                      <a:srgbClr val="FDF4CF"/>
                    </a:solidFill>
                  </a:tcPr>
                </a:tc>
                <a:tc>
                  <a:txBody>
                    <a:bodyPr/>
                    <a:lstStyle/>
                    <a:p>
                      <a:pPr marL="0" marR="0" indent="0" algn="ctr" fontAlgn="ctr" latinLnBrk="0">
                        <a:lnSpc>
                          <a:spcPct val="100000"/>
                        </a:lnSpc>
                        <a:spcBef>
                          <a:spcPts val="0"/>
                        </a:spcBef>
                        <a:spcAft>
                          <a:spcPts val="0"/>
                        </a:spcAft>
                      </a:pPr>
                      <a:r>
                        <a:rPr lang="en-US" sz="700" kern="0" spc="0" dirty="0">
                          <a:solidFill>
                            <a:srgbClr val="000000"/>
                          </a:solidFill>
                          <a:effectLst/>
                          <a:latin typeface="Calibri" panose="020F0502020204030204" pitchFamily="34" charset="0"/>
                          <a:ea typeface="나눔고딕 ExtraBold" panose="020D0904000000000000" pitchFamily="50" charset="-127"/>
                          <a:cs typeface="Calibri" panose="020F0502020204030204" pitchFamily="34" charset="0"/>
                        </a:rPr>
                        <a:t>135</a:t>
                      </a:r>
                    </a:p>
                  </a:txBody>
                  <a:tcPr marL="64770" marR="64770" marT="17907" marB="17907" anchor="ctr">
                    <a:lnL w="3556" cap="flat" cmpd="sng" algn="ctr">
                      <a:solidFill>
                        <a:srgbClr val="000000"/>
                      </a:solidFill>
                      <a:prstDash val="solid"/>
                      <a:round/>
                      <a:headEnd type="none" w="med" len="med"/>
                      <a:tailEnd type="none" w="med" len="med"/>
                    </a:lnL>
                    <a:lnR w="3556" cap="flat" cmpd="sng" algn="ctr">
                      <a:solidFill>
                        <a:srgbClr val="000000"/>
                      </a:solidFill>
                      <a:prstDash val="solid"/>
                      <a:round/>
                      <a:headEnd type="none" w="med" len="med"/>
                      <a:tailEnd type="none" w="med" len="med"/>
                    </a:lnR>
                    <a:lnT w="3556" cap="flat" cmpd="sng" algn="ctr">
                      <a:solidFill>
                        <a:srgbClr val="000000"/>
                      </a:solidFill>
                      <a:prstDash val="solid"/>
                      <a:round/>
                      <a:headEnd type="none" w="med" len="med"/>
                      <a:tailEnd type="none" w="med" len="med"/>
                    </a:lnT>
                    <a:lnB w="3556" cap="flat" cmpd="sng" algn="ctr">
                      <a:solidFill>
                        <a:srgbClr val="000000"/>
                      </a:solidFill>
                      <a:prstDash val="solid"/>
                      <a:round/>
                      <a:headEnd type="none" w="med" len="med"/>
                      <a:tailEnd type="none" w="med" len="med"/>
                    </a:lnB>
                    <a:solidFill>
                      <a:srgbClr val="FDF4CF"/>
                    </a:solidFill>
                  </a:tcPr>
                </a:tc>
                <a:extLst>
                  <a:ext uri="{0D108BD9-81ED-4DB2-BD59-A6C34878D82A}">
                    <a16:rowId xmlns:a16="http://schemas.microsoft.com/office/drawing/2014/main" val="10005"/>
                  </a:ext>
                </a:extLst>
              </a:tr>
              <a:tr h="235345">
                <a:tc>
                  <a:txBody>
                    <a:bodyPr/>
                    <a:lstStyle/>
                    <a:p>
                      <a:pPr marL="0" marR="0" algn="l">
                        <a:lnSpc>
                          <a:spcPct val="115000"/>
                        </a:lnSpc>
                        <a:spcBef>
                          <a:spcPts val="0"/>
                        </a:spcBef>
                        <a:spcAft>
                          <a:spcPts val="400"/>
                        </a:spcAft>
                      </a:pPr>
                      <a:r>
                        <a:rPr lang="mn-MN" sz="700" kern="0" spc="-25" dirty="0">
                          <a:solidFill>
                            <a:srgbClr val="000000"/>
                          </a:solidFill>
                          <a:effectLst/>
                          <a:latin typeface="Calibri" panose="020F0502020204030204" pitchFamily="34" charset="0"/>
                          <a:ea typeface="한컴바탕"/>
                          <a:cs typeface="Calibri" panose="020F0502020204030204" pitchFamily="34" charset="0"/>
                        </a:rPr>
                        <a:t>Автобусны тоног төхөөрөмж, үйлчилгээ хангалттай бус </a:t>
                      </a:r>
                      <a:r>
                        <a:rPr lang="en-US" sz="700" kern="0" spc="-25" dirty="0">
                          <a:solidFill>
                            <a:srgbClr val="000000"/>
                          </a:solidFill>
                          <a:effectLst/>
                          <a:latin typeface="Calibri" panose="020F0502020204030204" pitchFamily="34" charset="0"/>
                          <a:ea typeface="한컴바탕"/>
                          <a:cs typeface="Calibri" panose="020F0502020204030204" pitchFamily="34" charset="0"/>
                        </a:rPr>
                        <a:t>(</a:t>
                      </a:r>
                      <a:r>
                        <a:rPr lang="mn-MN" sz="700" kern="0" spc="-25" dirty="0">
                          <a:solidFill>
                            <a:srgbClr val="000000"/>
                          </a:solidFill>
                          <a:effectLst/>
                          <a:latin typeface="Calibri" panose="020F0502020204030204" pitchFamily="34" charset="0"/>
                          <a:ea typeface="한컴바탕"/>
                          <a:cs typeface="Calibri" panose="020F0502020204030204" pitchFamily="34" charset="0"/>
                        </a:rPr>
                        <a:t>жишээ нь: мэдээлэл түгээх самбар, цэвэрлэгээ</a:t>
                      </a:r>
                      <a:r>
                        <a:rPr lang="en-US" sz="700" kern="0" spc="-25" dirty="0">
                          <a:solidFill>
                            <a:srgbClr val="000000"/>
                          </a:solidFill>
                          <a:effectLst/>
                          <a:latin typeface="Calibri" panose="020F0502020204030204" pitchFamily="34" charset="0"/>
                          <a:ea typeface="한컴바탕"/>
                          <a:cs typeface="Calibri" panose="020F0502020204030204" pitchFamily="34" charset="0"/>
                        </a:rPr>
                        <a:t>)</a:t>
                      </a:r>
                      <a:endParaRPr lang="en-US" sz="700" kern="100" spc="-25" dirty="0">
                        <a:effectLst/>
                        <a:latin typeface="Calibri" panose="020F0502020204030204" pitchFamily="34" charset="0"/>
                        <a:ea typeface="Times New Roman" panose="02020603050405020304" pitchFamily="18" charset="0"/>
                        <a:cs typeface="Calibri" panose="020F0502020204030204" pitchFamily="34" charset="0"/>
                      </a:endParaRPr>
                    </a:p>
                  </a:txBody>
                  <a:tcPr marL="64770" marR="179705" marT="17780" marB="17780" anchor="ctr">
                    <a:lnL w="3556" cap="flat" cmpd="sng" algn="ctr">
                      <a:solidFill>
                        <a:srgbClr val="000000"/>
                      </a:solidFill>
                      <a:prstDash val="solid"/>
                      <a:round/>
                      <a:headEnd type="none" w="med" len="med"/>
                      <a:tailEnd type="none" w="med" len="med"/>
                    </a:lnL>
                    <a:lnR w="3556" cap="flat" cmpd="sng" algn="ctr">
                      <a:solidFill>
                        <a:srgbClr val="000000"/>
                      </a:solidFill>
                      <a:prstDash val="solid"/>
                      <a:round/>
                      <a:headEnd type="none" w="med" len="med"/>
                      <a:tailEnd type="none" w="med" len="med"/>
                    </a:lnR>
                    <a:lnT w="3556" cap="flat" cmpd="sng" algn="ctr">
                      <a:solidFill>
                        <a:srgbClr val="000000"/>
                      </a:solidFill>
                      <a:prstDash val="solid"/>
                      <a:round/>
                      <a:headEnd type="none" w="med" len="med"/>
                      <a:tailEnd type="none" w="med" len="med"/>
                    </a:lnT>
                    <a:lnB w="3556" cap="flat" cmpd="sng" algn="ctr">
                      <a:solidFill>
                        <a:srgbClr val="000000"/>
                      </a:solidFill>
                      <a:prstDash val="solid"/>
                      <a:round/>
                      <a:headEnd type="none" w="med" len="med"/>
                      <a:tailEnd type="none" w="med" len="med"/>
                    </a:lnB>
                    <a:noFill/>
                  </a:tcPr>
                </a:tc>
                <a:tc>
                  <a:txBody>
                    <a:bodyPr/>
                    <a:lstStyle/>
                    <a:p>
                      <a:pPr marL="0" marR="0" indent="0" algn="ctr" fontAlgn="ctr" latinLnBrk="0">
                        <a:lnSpc>
                          <a:spcPct val="100000"/>
                        </a:lnSpc>
                        <a:spcBef>
                          <a:spcPts val="0"/>
                        </a:spcBef>
                        <a:spcAft>
                          <a:spcPts val="0"/>
                        </a:spcAft>
                      </a:pPr>
                      <a:r>
                        <a:rPr lang="en-US" sz="700" kern="0" spc="0" dirty="0">
                          <a:solidFill>
                            <a:srgbClr val="000000"/>
                          </a:solidFill>
                          <a:effectLst/>
                          <a:latin typeface="Calibri" panose="020F0502020204030204" pitchFamily="34" charset="0"/>
                          <a:ea typeface="나눔고딕 ExtraBold" panose="020D0904000000000000" pitchFamily="50" charset="-127"/>
                          <a:cs typeface="Calibri" panose="020F0502020204030204" pitchFamily="34" charset="0"/>
                        </a:rPr>
                        <a:t>132</a:t>
                      </a:r>
                    </a:p>
                  </a:txBody>
                  <a:tcPr marL="64770" marR="64770" marT="17907" marB="17907" anchor="ctr">
                    <a:lnL w="3556" cap="flat" cmpd="sng" algn="ctr">
                      <a:solidFill>
                        <a:srgbClr val="000000"/>
                      </a:solidFill>
                      <a:prstDash val="solid"/>
                      <a:round/>
                      <a:headEnd type="none" w="med" len="med"/>
                      <a:tailEnd type="none" w="med" len="med"/>
                    </a:lnL>
                    <a:lnR w="3556" cap="flat" cmpd="sng" algn="ctr">
                      <a:solidFill>
                        <a:srgbClr val="000000"/>
                      </a:solidFill>
                      <a:prstDash val="solid"/>
                      <a:round/>
                      <a:headEnd type="none" w="med" len="med"/>
                      <a:tailEnd type="none" w="med" len="med"/>
                    </a:lnR>
                    <a:lnT w="3556" cap="flat" cmpd="sng" algn="ctr">
                      <a:solidFill>
                        <a:srgbClr val="000000"/>
                      </a:solidFill>
                      <a:prstDash val="solid"/>
                      <a:round/>
                      <a:headEnd type="none" w="med" len="med"/>
                      <a:tailEnd type="none" w="med" len="med"/>
                    </a:lnT>
                    <a:lnB w="3556"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10006"/>
                  </a:ext>
                </a:extLst>
              </a:tr>
              <a:tr h="235345">
                <a:tc>
                  <a:txBody>
                    <a:bodyPr/>
                    <a:lstStyle/>
                    <a:p>
                      <a:pPr marL="0" marR="0" algn="l">
                        <a:lnSpc>
                          <a:spcPct val="115000"/>
                        </a:lnSpc>
                        <a:spcBef>
                          <a:spcPts val="0"/>
                        </a:spcBef>
                        <a:spcAft>
                          <a:spcPts val="400"/>
                        </a:spcAft>
                      </a:pPr>
                      <a:r>
                        <a:rPr lang="mn-MN" sz="700" kern="0" spc="-25" dirty="0">
                          <a:solidFill>
                            <a:srgbClr val="000000"/>
                          </a:solidFill>
                          <a:effectLst/>
                          <a:latin typeface="Calibri" panose="020F0502020204030204" pitchFamily="34" charset="0"/>
                          <a:ea typeface="한컴바탕"/>
                          <a:cs typeface="Calibri" panose="020F0502020204030204" pitchFamily="34" charset="0"/>
                        </a:rPr>
                        <a:t>Автобусны чиглэлийн тоо хангалтгүй тул дамжин суулт, зорчих хугацаа их байдаг.</a:t>
                      </a:r>
                      <a:endParaRPr lang="en-US" sz="700" kern="100" spc="-25" dirty="0">
                        <a:effectLst/>
                        <a:latin typeface="Calibri" panose="020F0502020204030204" pitchFamily="34" charset="0"/>
                        <a:ea typeface="Times New Roman" panose="02020603050405020304" pitchFamily="18" charset="0"/>
                        <a:cs typeface="Calibri" panose="020F0502020204030204" pitchFamily="34" charset="0"/>
                      </a:endParaRPr>
                    </a:p>
                  </a:txBody>
                  <a:tcPr marL="64770" marR="179705" marT="17780" marB="17780" anchor="ctr">
                    <a:lnL w="3556" cap="flat" cmpd="sng" algn="ctr">
                      <a:solidFill>
                        <a:srgbClr val="000000"/>
                      </a:solidFill>
                      <a:prstDash val="solid"/>
                      <a:round/>
                      <a:headEnd type="none" w="med" len="med"/>
                      <a:tailEnd type="none" w="med" len="med"/>
                    </a:lnL>
                    <a:lnR w="3556" cap="flat" cmpd="sng" algn="ctr">
                      <a:solidFill>
                        <a:srgbClr val="000000"/>
                      </a:solidFill>
                      <a:prstDash val="solid"/>
                      <a:round/>
                      <a:headEnd type="none" w="med" len="med"/>
                      <a:tailEnd type="none" w="med" len="med"/>
                    </a:lnR>
                    <a:lnT w="3556" cap="flat" cmpd="sng" algn="ctr">
                      <a:solidFill>
                        <a:srgbClr val="000000"/>
                      </a:solidFill>
                      <a:prstDash val="solid"/>
                      <a:round/>
                      <a:headEnd type="none" w="med" len="med"/>
                      <a:tailEnd type="none" w="med" len="med"/>
                    </a:lnT>
                    <a:lnB w="3556" cap="flat" cmpd="sng" algn="ctr">
                      <a:solidFill>
                        <a:srgbClr val="000000"/>
                      </a:solidFill>
                      <a:prstDash val="solid"/>
                      <a:round/>
                      <a:headEnd type="none" w="med" len="med"/>
                      <a:tailEnd type="none" w="med" len="med"/>
                    </a:lnB>
                    <a:solidFill>
                      <a:srgbClr val="FFFFFF"/>
                    </a:solidFill>
                  </a:tcPr>
                </a:tc>
                <a:tc>
                  <a:txBody>
                    <a:bodyPr/>
                    <a:lstStyle/>
                    <a:p>
                      <a:pPr marL="0" marR="0" indent="0" algn="ctr" fontAlgn="ctr" latinLnBrk="0">
                        <a:lnSpc>
                          <a:spcPct val="100000"/>
                        </a:lnSpc>
                        <a:spcBef>
                          <a:spcPts val="0"/>
                        </a:spcBef>
                        <a:spcAft>
                          <a:spcPts val="0"/>
                        </a:spcAft>
                      </a:pPr>
                      <a:r>
                        <a:rPr lang="en-US" sz="700" kern="0" spc="0" dirty="0">
                          <a:solidFill>
                            <a:srgbClr val="000000"/>
                          </a:solidFill>
                          <a:effectLst/>
                          <a:latin typeface="Calibri" panose="020F0502020204030204" pitchFamily="34" charset="0"/>
                          <a:ea typeface="나눔고딕 ExtraBold" panose="020D0904000000000000" pitchFamily="50" charset="-127"/>
                          <a:cs typeface="Calibri" panose="020F0502020204030204" pitchFamily="34" charset="0"/>
                        </a:rPr>
                        <a:t>129</a:t>
                      </a:r>
                    </a:p>
                  </a:txBody>
                  <a:tcPr marL="64770" marR="64770" marT="17907" marB="17907" anchor="ctr">
                    <a:lnL w="3556" cap="flat" cmpd="sng" algn="ctr">
                      <a:solidFill>
                        <a:srgbClr val="000000"/>
                      </a:solidFill>
                      <a:prstDash val="solid"/>
                      <a:round/>
                      <a:headEnd type="none" w="med" len="med"/>
                      <a:tailEnd type="none" w="med" len="med"/>
                    </a:lnL>
                    <a:lnR w="3556" cap="flat" cmpd="sng" algn="ctr">
                      <a:solidFill>
                        <a:srgbClr val="000000"/>
                      </a:solidFill>
                      <a:prstDash val="solid"/>
                      <a:round/>
                      <a:headEnd type="none" w="med" len="med"/>
                      <a:tailEnd type="none" w="med" len="med"/>
                    </a:lnR>
                    <a:lnT w="3556" cap="flat" cmpd="sng" algn="ctr">
                      <a:solidFill>
                        <a:srgbClr val="000000"/>
                      </a:solidFill>
                      <a:prstDash val="solid"/>
                      <a:round/>
                      <a:headEnd type="none" w="med" len="med"/>
                      <a:tailEnd type="none" w="med" len="med"/>
                    </a:lnT>
                    <a:lnB w="3556" cap="flat" cmpd="sng" algn="ctr">
                      <a:solidFill>
                        <a:srgbClr val="000000"/>
                      </a:solidFill>
                      <a:prstDash val="solid"/>
                      <a:round/>
                      <a:headEnd type="none" w="med" len="med"/>
                      <a:tailEnd type="none" w="med" len="med"/>
                    </a:lnB>
                    <a:solidFill>
                      <a:srgbClr val="FFFFFF"/>
                    </a:solidFill>
                  </a:tcPr>
                </a:tc>
                <a:extLst>
                  <a:ext uri="{0D108BD9-81ED-4DB2-BD59-A6C34878D82A}">
                    <a16:rowId xmlns:a16="http://schemas.microsoft.com/office/drawing/2014/main" val="10007"/>
                  </a:ext>
                </a:extLst>
              </a:tr>
              <a:tr h="235345">
                <a:tc>
                  <a:txBody>
                    <a:bodyPr/>
                    <a:lstStyle/>
                    <a:p>
                      <a:pPr marL="0" marR="0" algn="l">
                        <a:lnSpc>
                          <a:spcPct val="115000"/>
                        </a:lnSpc>
                        <a:spcBef>
                          <a:spcPts val="0"/>
                        </a:spcBef>
                        <a:spcAft>
                          <a:spcPts val="400"/>
                        </a:spcAft>
                      </a:pPr>
                      <a:r>
                        <a:rPr lang="mn-MN" sz="700" kern="0" spc="-25" dirty="0">
                          <a:solidFill>
                            <a:srgbClr val="000000"/>
                          </a:solidFill>
                          <a:effectLst/>
                          <a:latin typeface="Calibri" panose="020F0502020204030204" pitchFamily="34" charset="0"/>
                          <a:ea typeface="한컴바탕"/>
                          <a:cs typeface="Calibri" panose="020F0502020204030204" pitchFamily="34" charset="0"/>
                        </a:rPr>
                        <a:t>Дараагийн зогсоол хүрэх автобусны хугацааг тодорхойлдоггүй.</a:t>
                      </a:r>
                      <a:endParaRPr lang="en-US" sz="700" kern="100" spc="-25" dirty="0">
                        <a:effectLst/>
                        <a:latin typeface="Calibri" panose="020F0502020204030204" pitchFamily="34" charset="0"/>
                        <a:ea typeface="Times New Roman" panose="02020603050405020304" pitchFamily="18" charset="0"/>
                        <a:cs typeface="Calibri" panose="020F0502020204030204" pitchFamily="34" charset="0"/>
                      </a:endParaRPr>
                    </a:p>
                  </a:txBody>
                  <a:tcPr marL="64770" marR="179705" marT="17780" marB="17780" anchor="ctr">
                    <a:lnL w="3556" cap="flat" cmpd="sng" algn="ctr">
                      <a:solidFill>
                        <a:srgbClr val="000000"/>
                      </a:solidFill>
                      <a:prstDash val="solid"/>
                      <a:round/>
                      <a:headEnd type="none" w="med" len="med"/>
                      <a:tailEnd type="none" w="med" len="med"/>
                    </a:lnL>
                    <a:lnR w="3556" cap="flat" cmpd="sng" algn="ctr">
                      <a:solidFill>
                        <a:srgbClr val="000000"/>
                      </a:solidFill>
                      <a:prstDash val="solid"/>
                      <a:round/>
                      <a:headEnd type="none" w="med" len="med"/>
                      <a:tailEnd type="none" w="med" len="med"/>
                    </a:lnR>
                    <a:lnT w="3556" cap="flat" cmpd="sng" algn="ctr">
                      <a:solidFill>
                        <a:srgbClr val="000000"/>
                      </a:solidFill>
                      <a:prstDash val="solid"/>
                      <a:round/>
                      <a:headEnd type="none" w="med" len="med"/>
                      <a:tailEnd type="none" w="med" len="med"/>
                    </a:lnT>
                    <a:lnB w="3556" cap="flat" cmpd="sng" algn="ctr">
                      <a:solidFill>
                        <a:srgbClr val="000000"/>
                      </a:solidFill>
                      <a:prstDash val="solid"/>
                      <a:round/>
                      <a:headEnd type="none" w="med" len="med"/>
                      <a:tailEnd type="none" w="med" len="med"/>
                    </a:lnB>
                    <a:solidFill>
                      <a:srgbClr val="FFFFFF"/>
                    </a:solidFill>
                  </a:tcPr>
                </a:tc>
                <a:tc>
                  <a:txBody>
                    <a:bodyPr/>
                    <a:lstStyle/>
                    <a:p>
                      <a:pPr marL="0" marR="0" indent="0" algn="ctr" fontAlgn="ctr" latinLnBrk="0">
                        <a:lnSpc>
                          <a:spcPct val="100000"/>
                        </a:lnSpc>
                        <a:spcBef>
                          <a:spcPts val="0"/>
                        </a:spcBef>
                        <a:spcAft>
                          <a:spcPts val="0"/>
                        </a:spcAft>
                      </a:pPr>
                      <a:r>
                        <a:rPr lang="en-US" sz="700" kern="0" spc="0" dirty="0">
                          <a:solidFill>
                            <a:srgbClr val="000000"/>
                          </a:solidFill>
                          <a:effectLst/>
                          <a:latin typeface="Calibri" panose="020F0502020204030204" pitchFamily="34" charset="0"/>
                          <a:ea typeface="나눔고딕 ExtraBold" panose="020D0904000000000000" pitchFamily="50" charset="-127"/>
                          <a:cs typeface="Calibri" panose="020F0502020204030204" pitchFamily="34" charset="0"/>
                        </a:rPr>
                        <a:t>111</a:t>
                      </a:r>
                    </a:p>
                  </a:txBody>
                  <a:tcPr marL="64770" marR="64770" marT="17907" marB="17907" anchor="ctr">
                    <a:lnL w="3556" cap="flat" cmpd="sng" algn="ctr">
                      <a:solidFill>
                        <a:srgbClr val="000000"/>
                      </a:solidFill>
                      <a:prstDash val="solid"/>
                      <a:round/>
                      <a:headEnd type="none" w="med" len="med"/>
                      <a:tailEnd type="none" w="med" len="med"/>
                    </a:lnL>
                    <a:lnR w="3556" cap="flat" cmpd="sng" algn="ctr">
                      <a:solidFill>
                        <a:srgbClr val="000000"/>
                      </a:solidFill>
                      <a:prstDash val="solid"/>
                      <a:round/>
                      <a:headEnd type="none" w="med" len="med"/>
                      <a:tailEnd type="none" w="med" len="med"/>
                    </a:lnR>
                    <a:lnT w="3556" cap="flat" cmpd="sng" algn="ctr">
                      <a:solidFill>
                        <a:srgbClr val="000000"/>
                      </a:solidFill>
                      <a:prstDash val="solid"/>
                      <a:round/>
                      <a:headEnd type="none" w="med" len="med"/>
                      <a:tailEnd type="none" w="med" len="med"/>
                    </a:lnT>
                    <a:lnB w="3556" cap="flat" cmpd="sng" algn="ctr">
                      <a:solidFill>
                        <a:srgbClr val="000000"/>
                      </a:solidFill>
                      <a:prstDash val="solid"/>
                      <a:round/>
                      <a:headEnd type="none" w="med" len="med"/>
                      <a:tailEnd type="none" w="med" len="med"/>
                    </a:lnB>
                    <a:solidFill>
                      <a:srgbClr val="FFFFFF"/>
                    </a:solidFill>
                  </a:tcPr>
                </a:tc>
                <a:extLst>
                  <a:ext uri="{0D108BD9-81ED-4DB2-BD59-A6C34878D82A}">
                    <a16:rowId xmlns:a16="http://schemas.microsoft.com/office/drawing/2014/main" val="10008"/>
                  </a:ext>
                </a:extLst>
              </a:tr>
              <a:tr h="235345">
                <a:tc>
                  <a:txBody>
                    <a:bodyPr/>
                    <a:lstStyle/>
                    <a:p>
                      <a:pPr marL="0" marR="0" algn="l">
                        <a:lnSpc>
                          <a:spcPct val="115000"/>
                        </a:lnSpc>
                        <a:spcBef>
                          <a:spcPts val="0"/>
                        </a:spcBef>
                        <a:spcAft>
                          <a:spcPts val="400"/>
                        </a:spcAft>
                      </a:pPr>
                      <a:r>
                        <a:rPr lang="mn-MN" sz="700" kern="0" spc="-25" dirty="0">
                          <a:solidFill>
                            <a:srgbClr val="000000"/>
                          </a:solidFill>
                          <a:effectLst/>
                          <a:latin typeface="Calibri" panose="020F0502020204030204" pitchFamily="34" charset="0"/>
                          <a:ea typeface="한컴바탕"/>
                          <a:cs typeface="Calibri" panose="020F0502020204030204" pitchFamily="34" charset="0"/>
                        </a:rPr>
                        <a:t>Гэрээсээ автобусны зогсоолруу очиход хүндрэлтэй байдаг </a:t>
                      </a:r>
                      <a:r>
                        <a:rPr lang="en-US" sz="700" kern="0" spc="-25" dirty="0">
                          <a:solidFill>
                            <a:srgbClr val="000000"/>
                          </a:solidFill>
                          <a:effectLst/>
                          <a:latin typeface="Calibri" panose="020F0502020204030204" pitchFamily="34" charset="0"/>
                          <a:ea typeface="한컴바탕"/>
                          <a:cs typeface="Calibri" panose="020F0502020204030204" pitchFamily="34" charset="0"/>
                        </a:rPr>
                        <a:t>(</a:t>
                      </a:r>
                      <a:r>
                        <a:rPr lang="mn-MN" sz="700" kern="0" spc="-25" dirty="0">
                          <a:solidFill>
                            <a:srgbClr val="000000"/>
                          </a:solidFill>
                          <a:effectLst/>
                          <a:latin typeface="Calibri" panose="020F0502020204030204" pitchFamily="34" charset="0"/>
                          <a:ea typeface="한컴바탕"/>
                          <a:cs typeface="Calibri" panose="020F0502020204030204" pitchFamily="34" charset="0"/>
                        </a:rPr>
                        <a:t>дэд бүтэц муу</a:t>
                      </a:r>
                      <a:r>
                        <a:rPr lang="en-US" sz="700" kern="0" spc="-25" dirty="0">
                          <a:solidFill>
                            <a:srgbClr val="000000"/>
                          </a:solidFill>
                          <a:effectLst/>
                          <a:latin typeface="Calibri" panose="020F0502020204030204" pitchFamily="34" charset="0"/>
                          <a:ea typeface="한컴바탕"/>
                          <a:cs typeface="Calibri" panose="020F0502020204030204" pitchFamily="34" charset="0"/>
                        </a:rPr>
                        <a:t>)</a:t>
                      </a:r>
                      <a:endParaRPr lang="en-US" sz="700" kern="100" spc="-25" dirty="0">
                        <a:effectLst/>
                        <a:latin typeface="Calibri" panose="020F0502020204030204" pitchFamily="34" charset="0"/>
                        <a:ea typeface="Times New Roman" panose="02020603050405020304" pitchFamily="18" charset="0"/>
                        <a:cs typeface="Calibri" panose="020F0502020204030204" pitchFamily="34" charset="0"/>
                      </a:endParaRPr>
                    </a:p>
                  </a:txBody>
                  <a:tcPr marL="64770" marR="179705" marT="17780" marB="17780" anchor="ctr">
                    <a:lnL w="3556" cap="flat" cmpd="sng" algn="ctr">
                      <a:solidFill>
                        <a:srgbClr val="000000"/>
                      </a:solidFill>
                      <a:prstDash val="solid"/>
                      <a:round/>
                      <a:headEnd type="none" w="med" len="med"/>
                      <a:tailEnd type="none" w="med" len="med"/>
                    </a:lnL>
                    <a:lnR w="3556" cap="flat" cmpd="sng" algn="ctr">
                      <a:solidFill>
                        <a:srgbClr val="000000"/>
                      </a:solidFill>
                      <a:prstDash val="solid"/>
                      <a:round/>
                      <a:headEnd type="none" w="med" len="med"/>
                      <a:tailEnd type="none" w="med" len="med"/>
                    </a:lnR>
                    <a:lnT w="3556" cap="flat" cmpd="sng" algn="ctr">
                      <a:solidFill>
                        <a:srgbClr val="000000"/>
                      </a:solidFill>
                      <a:prstDash val="solid"/>
                      <a:round/>
                      <a:headEnd type="none" w="med" len="med"/>
                      <a:tailEnd type="none" w="med" len="med"/>
                    </a:lnT>
                    <a:lnB w="3556" cap="flat" cmpd="sng" algn="ctr">
                      <a:solidFill>
                        <a:srgbClr val="000000"/>
                      </a:solidFill>
                      <a:prstDash val="solid"/>
                      <a:round/>
                      <a:headEnd type="none" w="med" len="med"/>
                      <a:tailEnd type="none" w="med" len="med"/>
                    </a:lnB>
                    <a:solidFill>
                      <a:srgbClr val="FFFFFF"/>
                    </a:solidFill>
                  </a:tcPr>
                </a:tc>
                <a:tc>
                  <a:txBody>
                    <a:bodyPr/>
                    <a:lstStyle/>
                    <a:p>
                      <a:pPr marL="0" marR="0" indent="0" algn="ctr" fontAlgn="ctr" latinLnBrk="0">
                        <a:lnSpc>
                          <a:spcPct val="100000"/>
                        </a:lnSpc>
                        <a:spcBef>
                          <a:spcPts val="0"/>
                        </a:spcBef>
                        <a:spcAft>
                          <a:spcPts val="0"/>
                        </a:spcAft>
                      </a:pPr>
                      <a:r>
                        <a:rPr lang="en-US" sz="700" kern="0" spc="0" dirty="0">
                          <a:solidFill>
                            <a:srgbClr val="000000"/>
                          </a:solidFill>
                          <a:effectLst/>
                          <a:latin typeface="Calibri" panose="020F0502020204030204" pitchFamily="34" charset="0"/>
                          <a:ea typeface="나눔고딕 ExtraBold" panose="020D0904000000000000" pitchFamily="50" charset="-127"/>
                          <a:cs typeface="Calibri" panose="020F0502020204030204" pitchFamily="34" charset="0"/>
                        </a:rPr>
                        <a:t>102</a:t>
                      </a:r>
                    </a:p>
                  </a:txBody>
                  <a:tcPr marL="64770" marR="64770" marT="17907" marB="17907" anchor="ctr">
                    <a:lnL w="3556" cap="flat" cmpd="sng" algn="ctr">
                      <a:solidFill>
                        <a:srgbClr val="000000"/>
                      </a:solidFill>
                      <a:prstDash val="solid"/>
                      <a:round/>
                      <a:headEnd type="none" w="med" len="med"/>
                      <a:tailEnd type="none" w="med" len="med"/>
                    </a:lnL>
                    <a:lnR w="3556" cap="flat" cmpd="sng" algn="ctr">
                      <a:solidFill>
                        <a:srgbClr val="000000"/>
                      </a:solidFill>
                      <a:prstDash val="solid"/>
                      <a:round/>
                      <a:headEnd type="none" w="med" len="med"/>
                      <a:tailEnd type="none" w="med" len="med"/>
                    </a:lnR>
                    <a:lnT w="3556" cap="flat" cmpd="sng" algn="ctr">
                      <a:solidFill>
                        <a:srgbClr val="000000"/>
                      </a:solidFill>
                      <a:prstDash val="solid"/>
                      <a:round/>
                      <a:headEnd type="none" w="med" len="med"/>
                      <a:tailEnd type="none" w="med" len="med"/>
                    </a:lnT>
                    <a:lnB w="3556" cap="flat" cmpd="sng" algn="ctr">
                      <a:solidFill>
                        <a:srgbClr val="000000"/>
                      </a:solidFill>
                      <a:prstDash val="solid"/>
                      <a:round/>
                      <a:headEnd type="none" w="med" len="med"/>
                      <a:tailEnd type="none" w="med" len="med"/>
                    </a:lnB>
                    <a:solidFill>
                      <a:srgbClr val="FFFFFF"/>
                    </a:solidFill>
                  </a:tcPr>
                </a:tc>
                <a:extLst>
                  <a:ext uri="{0D108BD9-81ED-4DB2-BD59-A6C34878D82A}">
                    <a16:rowId xmlns:a16="http://schemas.microsoft.com/office/drawing/2014/main" val="10009"/>
                  </a:ext>
                </a:extLst>
              </a:tr>
            </a:tbl>
          </a:graphicData>
        </a:graphic>
      </p:graphicFrame>
      <p:graphicFrame>
        <p:nvGraphicFramePr>
          <p:cNvPr id="104" name="표 103"/>
          <p:cNvGraphicFramePr>
            <a:graphicFrameLocks noGrp="1"/>
          </p:cNvGraphicFramePr>
          <p:nvPr>
            <p:extLst>
              <p:ext uri="{D42A27DB-BD31-4B8C-83A1-F6EECF244321}">
                <p14:modId xmlns:p14="http://schemas.microsoft.com/office/powerpoint/2010/main" val="633407097"/>
              </p:ext>
            </p:extLst>
          </p:nvPr>
        </p:nvGraphicFramePr>
        <p:xfrm>
          <a:off x="4810359" y="2864421"/>
          <a:ext cx="3794089" cy="2547874"/>
        </p:xfrm>
        <a:graphic>
          <a:graphicData uri="http://schemas.openxmlformats.org/drawingml/2006/table">
            <a:tbl>
              <a:tblPr/>
              <a:tblGrid>
                <a:gridCol w="3119584">
                  <a:extLst>
                    <a:ext uri="{9D8B030D-6E8A-4147-A177-3AD203B41FA5}">
                      <a16:colId xmlns:a16="http://schemas.microsoft.com/office/drawing/2014/main" val="20000"/>
                    </a:ext>
                  </a:extLst>
                </a:gridCol>
                <a:gridCol w="674505">
                  <a:extLst>
                    <a:ext uri="{9D8B030D-6E8A-4147-A177-3AD203B41FA5}">
                      <a16:colId xmlns:a16="http://schemas.microsoft.com/office/drawing/2014/main" val="20001"/>
                    </a:ext>
                  </a:extLst>
                </a:gridCol>
              </a:tblGrid>
              <a:tr h="222134">
                <a:tc>
                  <a:txBody>
                    <a:bodyPr/>
                    <a:lstStyle/>
                    <a:p>
                      <a:pPr marL="0" marR="0" indent="0" algn="ctr" fontAlgn="base" latinLnBrk="0">
                        <a:lnSpc>
                          <a:spcPct val="160000"/>
                        </a:lnSpc>
                        <a:spcBef>
                          <a:spcPts val="0"/>
                        </a:spcBef>
                        <a:spcAft>
                          <a:spcPts val="0"/>
                        </a:spcAft>
                      </a:pPr>
                      <a:r>
                        <a:rPr lang="mn-MN" altLang="ko-KR" sz="800" b="1" kern="0" spc="0" dirty="0">
                          <a:solidFill>
                            <a:srgbClr val="000000"/>
                          </a:solidFill>
                          <a:effectLst/>
                          <a:latin typeface="Calibri" panose="020F0502020204030204" pitchFamily="34" charset="0"/>
                          <a:ea typeface="나눔고딕 ExtraBold" panose="020D0904000000000000" pitchFamily="50" charset="-127"/>
                          <a:cs typeface="Calibri" panose="020F0502020204030204" pitchFamily="34" charset="0"/>
                        </a:rPr>
                        <a:t>Замын хөдөлгөөнд тулгарч буй асуудал</a:t>
                      </a:r>
                      <a:endParaRPr lang="ko-KR" altLang="en-US" sz="800" b="1" kern="0" spc="0" dirty="0">
                        <a:solidFill>
                          <a:srgbClr val="000000"/>
                        </a:solidFill>
                        <a:effectLst/>
                        <a:latin typeface="Calibri" panose="020F0502020204030204" pitchFamily="34" charset="0"/>
                        <a:ea typeface="나눔고딕 ExtraBold" panose="020D0904000000000000" pitchFamily="50" charset="-127"/>
                        <a:cs typeface="Calibri" panose="020F0502020204030204" pitchFamily="34" charset="0"/>
                      </a:endParaRPr>
                    </a:p>
                  </a:txBody>
                  <a:tcPr marL="48403" marR="48403" marT="13382" marB="13382" anchor="ctr">
                    <a:lnL w="3556" cap="flat" cmpd="sng" algn="ctr">
                      <a:solidFill>
                        <a:srgbClr val="000000"/>
                      </a:solidFill>
                      <a:prstDash val="solid"/>
                      <a:round/>
                      <a:headEnd type="none" w="med" len="med"/>
                      <a:tailEnd type="none" w="med" len="med"/>
                    </a:lnL>
                    <a:lnR w="3556" cap="flat" cmpd="sng" algn="ctr">
                      <a:solidFill>
                        <a:srgbClr val="000000"/>
                      </a:solidFill>
                      <a:prstDash val="solid"/>
                      <a:round/>
                      <a:headEnd type="none" w="med" len="med"/>
                      <a:tailEnd type="none" w="med" len="med"/>
                    </a:lnR>
                    <a:lnT w="3556" cap="flat" cmpd="sng" algn="ctr">
                      <a:solidFill>
                        <a:srgbClr val="000000"/>
                      </a:solidFill>
                      <a:prstDash val="solid"/>
                      <a:round/>
                      <a:headEnd type="none" w="med" len="med"/>
                      <a:tailEnd type="none" w="med" len="med"/>
                    </a:lnT>
                    <a:lnB w="3556" cap="flat" cmpd="sng" algn="ctr">
                      <a:solidFill>
                        <a:srgbClr val="000000"/>
                      </a:solidFill>
                      <a:prstDash val="solid"/>
                      <a:round/>
                      <a:headEnd type="none" w="med" len="med"/>
                      <a:tailEnd type="none" w="med" len="med"/>
                    </a:lnB>
                    <a:solidFill>
                      <a:schemeClr val="bg1">
                        <a:lumMod val="75000"/>
                      </a:schemeClr>
                    </a:solidFill>
                  </a:tcPr>
                </a:tc>
                <a:tc>
                  <a:txBody>
                    <a:bodyPr/>
                    <a:lstStyle/>
                    <a:p>
                      <a:pPr marL="0" marR="0" indent="0" algn="ctr" fontAlgn="base" latinLnBrk="0">
                        <a:lnSpc>
                          <a:spcPct val="160000"/>
                        </a:lnSpc>
                        <a:spcBef>
                          <a:spcPts val="0"/>
                        </a:spcBef>
                        <a:spcAft>
                          <a:spcPts val="0"/>
                        </a:spcAft>
                      </a:pPr>
                      <a:r>
                        <a:rPr lang="mn-MN" altLang="ko-KR" sz="800" b="1" kern="0" spc="0" dirty="0">
                          <a:solidFill>
                            <a:srgbClr val="000000"/>
                          </a:solidFill>
                          <a:effectLst/>
                          <a:latin typeface="Calibri" panose="020F0502020204030204" pitchFamily="34" charset="0"/>
                          <a:ea typeface="나눔고딕 ExtraBold" panose="020D0904000000000000" pitchFamily="50" charset="-127"/>
                          <a:cs typeface="Calibri" panose="020F0502020204030204" pitchFamily="34" charset="0"/>
                        </a:rPr>
                        <a:t>Оноо</a:t>
                      </a:r>
                      <a:endParaRPr lang="ko-KR" altLang="en-US" sz="800" b="1" kern="0" spc="0" dirty="0">
                        <a:solidFill>
                          <a:srgbClr val="000000"/>
                        </a:solidFill>
                        <a:effectLst/>
                        <a:latin typeface="Calibri" panose="020F0502020204030204" pitchFamily="34" charset="0"/>
                        <a:ea typeface="나눔고딕 ExtraBold" panose="020D0904000000000000" pitchFamily="50" charset="-127"/>
                        <a:cs typeface="Calibri" panose="020F0502020204030204" pitchFamily="34" charset="0"/>
                      </a:endParaRPr>
                    </a:p>
                  </a:txBody>
                  <a:tcPr marL="48403" marR="48403" marT="13382" marB="13382" anchor="ctr">
                    <a:lnL w="3556" cap="flat" cmpd="sng" algn="ctr">
                      <a:solidFill>
                        <a:srgbClr val="000000"/>
                      </a:solidFill>
                      <a:prstDash val="solid"/>
                      <a:round/>
                      <a:headEnd type="none" w="med" len="med"/>
                      <a:tailEnd type="none" w="med" len="med"/>
                    </a:lnL>
                    <a:lnR w="3556" cap="flat" cmpd="sng" algn="ctr">
                      <a:solidFill>
                        <a:srgbClr val="000000"/>
                      </a:solidFill>
                      <a:prstDash val="solid"/>
                      <a:round/>
                      <a:headEnd type="none" w="med" len="med"/>
                      <a:tailEnd type="none" w="med" len="med"/>
                    </a:lnR>
                    <a:lnT w="3556" cap="flat" cmpd="sng" algn="ctr">
                      <a:solidFill>
                        <a:srgbClr val="000000"/>
                      </a:solidFill>
                      <a:prstDash val="solid"/>
                      <a:round/>
                      <a:headEnd type="none" w="med" len="med"/>
                      <a:tailEnd type="none" w="med" len="med"/>
                    </a:lnT>
                    <a:lnB w="3556" cap="flat" cmpd="sng" algn="ctr">
                      <a:solidFill>
                        <a:srgbClr val="000000"/>
                      </a:solidFill>
                      <a:prstDash val="solid"/>
                      <a:round/>
                      <a:headEnd type="none" w="med" len="med"/>
                      <a:tailEnd type="none" w="med" len="med"/>
                    </a:lnB>
                    <a:solidFill>
                      <a:schemeClr val="bg1">
                        <a:lumMod val="75000"/>
                      </a:schemeClr>
                    </a:solidFill>
                  </a:tcPr>
                </a:tc>
                <a:extLst>
                  <a:ext uri="{0D108BD9-81ED-4DB2-BD59-A6C34878D82A}">
                    <a16:rowId xmlns:a16="http://schemas.microsoft.com/office/drawing/2014/main" val="10000"/>
                  </a:ext>
                </a:extLst>
              </a:tr>
              <a:tr h="238072">
                <a:tc>
                  <a:txBody>
                    <a:bodyPr/>
                    <a:lstStyle/>
                    <a:p>
                      <a:pPr marL="0" marR="0" indent="0" algn="l" fontAlgn="ctr" latinLnBrk="0">
                        <a:lnSpc>
                          <a:spcPct val="100000"/>
                        </a:lnSpc>
                        <a:spcBef>
                          <a:spcPts val="0"/>
                        </a:spcBef>
                        <a:spcAft>
                          <a:spcPts val="0"/>
                        </a:spcAft>
                      </a:pPr>
                      <a:r>
                        <a:rPr lang="mn-MN" sz="700" kern="0" spc="0" dirty="0">
                          <a:solidFill>
                            <a:srgbClr val="000000"/>
                          </a:solidFill>
                          <a:effectLst/>
                          <a:latin typeface="Calibri" panose="020F0502020204030204" pitchFamily="34" charset="0"/>
                          <a:ea typeface="나눔고딕 ExtraBold" panose="020D0904000000000000" pitchFamily="50" charset="-127"/>
                          <a:cs typeface="Calibri" panose="020F0502020204030204" pitchFamily="34" charset="0"/>
                        </a:rPr>
                        <a:t>Нийтийн тээврийн үйлчилгээний мэдээлэл хангалттай бус (жишээ нь: автобусны чиглэл, дамжин суултын мэдээлэл, автобусны давтамж, зогсоол дээр ирэх автобусны хугацаа тодорхойгүй)</a:t>
                      </a:r>
                      <a:endParaRPr lang="en-US" sz="700" kern="0" spc="0" dirty="0">
                        <a:solidFill>
                          <a:srgbClr val="000000"/>
                        </a:solidFill>
                        <a:effectLst/>
                        <a:latin typeface="Calibri" panose="020F0502020204030204" pitchFamily="34" charset="0"/>
                        <a:ea typeface="나눔고딕 ExtraBold" panose="020D0904000000000000" pitchFamily="50" charset="-127"/>
                        <a:cs typeface="Calibri" panose="020F0502020204030204" pitchFamily="34" charset="0"/>
                      </a:endParaRPr>
                    </a:p>
                  </a:txBody>
                  <a:tcPr marL="64770" marR="179959" marT="17907" marB="17907" anchor="ctr">
                    <a:lnL w="3556" cap="flat" cmpd="sng" algn="ctr">
                      <a:solidFill>
                        <a:srgbClr val="000000"/>
                      </a:solidFill>
                      <a:prstDash val="solid"/>
                      <a:round/>
                      <a:headEnd type="none" w="med" len="med"/>
                      <a:tailEnd type="none" w="med" len="med"/>
                    </a:lnL>
                    <a:lnR w="3556" cap="flat" cmpd="sng" algn="ctr">
                      <a:solidFill>
                        <a:srgbClr val="000000"/>
                      </a:solidFill>
                      <a:prstDash val="solid"/>
                      <a:round/>
                      <a:headEnd type="none" w="med" len="med"/>
                      <a:tailEnd type="none" w="med" len="med"/>
                    </a:lnR>
                    <a:lnT w="3556" cap="flat" cmpd="sng" algn="ctr">
                      <a:solidFill>
                        <a:srgbClr val="000000"/>
                      </a:solidFill>
                      <a:prstDash val="solid"/>
                      <a:round/>
                      <a:headEnd type="none" w="med" len="med"/>
                      <a:tailEnd type="none" w="med" len="med"/>
                    </a:lnT>
                    <a:lnB w="3556" cap="flat" cmpd="sng" algn="ctr">
                      <a:solidFill>
                        <a:srgbClr val="000000"/>
                      </a:solidFill>
                      <a:prstDash val="solid"/>
                      <a:round/>
                      <a:headEnd type="none" w="med" len="med"/>
                      <a:tailEnd type="none" w="med" len="med"/>
                    </a:lnB>
                    <a:solidFill>
                      <a:srgbClr val="FDF4CF"/>
                    </a:solidFill>
                  </a:tcPr>
                </a:tc>
                <a:tc>
                  <a:txBody>
                    <a:bodyPr/>
                    <a:lstStyle/>
                    <a:p>
                      <a:pPr marL="0" marR="0" indent="0" algn="ctr" fontAlgn="base" latinLnBrk="0">
                        <a:lnSpc>
                          <a:spcPct val="120000"/>
                        </a:lnSpc>
                        <a:spcBef>
                          <a:spcPts val="0"/>
                        </a:spcBef>
                        <a:spcAft>
                          <a:spcPts val="0"/>
                        </a:spcAft>
                      </a:pPr>
                      <a:r>
                        <a:rPr lang="en-US" sz="700" kern="0" spc="0">
                          <a:solidFill>
                            <a:srgbClr val="000000"/>
                          </a:solidFill>
                          <a:effectLst/>
                          <a:latin typeface="Calibri" panose="020F0502020204030204" pitchFamily="34" charset="0"/>
                          <a:ea typeface="나눔고딕 ExtraBold" panose="020D0904000000000000" pitchFamily="50" charset="-127"/>
                          <a:cs typeface="Calibri" panose="020F0502020204030204" pitchFamily="34" charset="0"/>
                        </a:rPr>
                        <a:t>471</a:t>
                      </a:r>
                    </a:p>
                  </a:txBody>
                  <a:tcPr marL="64770" marR="64770" marT="17907" marB="17907" anchor="ctr">
                    <a:lnL w="3556" cap="flat" cmpd="sng" algn="ctr">
                      <a:solidFill>
                        <a:srgbClr val="000000"/>
                      </a:solidFill>
                      <a:prstDash val="solid"/>
                      <a:round/>
                      <a:headEnd type="none" w="med" len="med"/>
                      <a:tailEnd type="none" w="med" len="med"/>
                    </a:lnL>
                    <a:lnR w="3556" cap="flat" cmpd="sng" algn="ctr">
                      <a:solidFill>
                        <a:srgbClr val="000000"/>
                      </a:solidFill>
                      <a:prstDash val="solid"/>
                      <a:round/>
                      <a:headEnd type="none" w="med" len="med"/>
                      <a:tailEnd type="none" w="med" len="med"/>
                    </a:lnR>
                    <a:lnT w="3556" cap="flat" cmpd="sng" algn="ctr">
                      <a:solidFill>
                        <a:srgbClr val="000000"/>
                      </a:solidFill>
                      <a:prstDash val="solid"/>
                      <a:round/>
                      <a:headEnd type="none" w="med" len="med"/>
                      <a:tailEnd type="none" w="med" len="med"/>
                    </a:lnT>
                    <a:lnB w="3556" cap="flat" cmpd="sng" algn="ctr">
                      <a:solidFill>
                        <a:srgbClr val="000000"/>
                      </a:solidFill>
                      <a:prstDash val="solid"/>
                      <a:round/>
                      <a:headEnd type="none" w="med" len="med"/>
                      <a:tailEnd type="none" w="med" len="med"/>
                    </a:lnB>
                    <a:solidFill>
                      <a:srgbClr val="FDF4CF"/>
                    </a:solidFill>
                  </a:tcPr>
                </a:tc>
                <a:extLst>
                  <a:ext uri="{0D108BD9-81ED-4DB2-BD59-A6C34878D82A}">
                    <a16:rowId xmlns:a16="http://schemas.microsoft.com/office/drawing/2014/main" val="10001"/>
                  </a:ext>
                </a:extLst>
              </a:tr>
              <a:tr h="238072">
                <a:tc>
                  <a:txBody>
                    <a:bodyPr/>
                    <a:lstStyle/>
                    <a:p>
                      <a:pPr marL="0" marR="0" indent="0" algn="l" fontAlgn="ctr" latinLnBrk="0">
                        <a:lnSpc>
                          <a:spcPct val="100000"/>
                        </a:lnSpc>
                        <a:spcBef>
                          <a:spcPts val="0"/>
                        </a:spcBef>
                        <a:spcAft>
                          <a:spcPts val="0"/>
                        </a:spcAft>
                      </a:pPr>
                      <a:r>
                        <a:rPr lang="mn-MN" sz="700" kern="0" spc="0" dirty="0">
                          <a:solidFill>
                            <a:srgbClr val="000000"/>
                          </a:solidFill>
                          <a:effectLst/>
                          <a:latin typeface="Calibri" panose="020F0502020204030204" pitchFamily="34" charset="0"/>
                          <a:ea typeface="나눔고딕 ExtraBold" panose="020D0904000000000000" pitchFamily="50" charset="-127"/>
                          <a:cs typeface="Calibri" panose="020F0502020204030204" pitchFamily="34" charset="0"/>
                        </a:rPr>
                        <a:t>Автобусны зогсоолын тохижилт муу</a:t>
                      </a:r>
                      <a:endParaRPr lang="en-US" sz="700" kern="0" spc="0" dirty="0">
                        <a:solidFill>
                          <a:srgbClr val="000000"/>
                        </a:solidFill>
                        <a:effectLst/>
                        <a:latin typeface="Calibri" panose="020F0502020204030204" pitchFamily="34" charset="0"/>
                        <a:ea typeface="나눔고딕 ExtraBold" panose="020D0904000000000000" pitchFamily="50" charset="-127"/>
                        <a:cs typeface="Calibri" panose="020F0502020204030204" pitchFamily="34" charset="0"/>
                      </a:endParaRPr>
                    </a:p>
                  </a:txBody>
                  <a:tcPr marL="64770" marR="179959" marT="17907" marB="17907" anchor="ctr">
                    <a:lnL w="3556" cap="flat" cmpd="sng" algn="ctr">
                      <a:solidFill>
                        <a:srgbClr val="000000"/>
                      </a:solidFill>
                      <a:prstDash val="solid"/>
                      <a:round/>
                      <a:headEnd type="none" w="med" len="med"/>
                      <a:tailEnd type="none" w="med" len="med"/>
                    </a:lnL>
                    <a:lnR w="3556" cap="flat" cmpd="sng" algn="ctr">
                      <a:solidFill>
                        <a:srgbClr val="000000"/>
                      </a:solidFill>
                      <a:prstDash val="solid"/>
                      <a:round/>
                      <a:headEnd type="none" w="med" len="med"/>
                      <a:tailEnd type="none" w="med" len="med"/>
                    </a:lnR>
                    <a:lnT w="3556" cap="flat" cmpd="sng" algn="ctr">
                      <a:solidFill>
                        <a:srgbClr val="000000"/>
                      </a:solidFill>
                      <a:prstDash val="solid"/>
                      <a:round/>
                      <a:headEnd type="none" w="med" len="med"/>
                      <a:tailEnd type="none" w="med" len="med"/>
                    </a:lnT>
                    <a:lnB w="3556" cap="flat" cmpd="sng" algn="ctr">
                      <a:solidFill>
                        <a:srgbClr val="000000"/>
                      </a:solidFill>
                      <a:prstDash val="solid"/>
                      <a:round/>
                      <a:headEnd type="none" w="med" len="med"/>
                      <a:tailEnd type="none" w="med" len="med"/>
                    </a:lnB>
                    <a:solidFill>
                      <a:srgbClr val="FDF4CF"/>
                    </a:solidFill>
                  </a:tcPr>
                </a:tc>
                <a:tc>
                  <a:txBody>
                    <a:bodyPr/>
                    <a:lstStyle/>
                    <a:p>
                      <a:pPr marL="0" marR="0" indent="0" algn="ctr" fontAlgn="base" latinLnBrk="0">
                        <a:lnSpc>
                          <a:spcPct val="120000"/>
                        </a:lnSpc>
                        <a:spcBef>
                          <a:spcPts val="0"/>
                        </a:spcBef>
                        <a:spcAft>
                          <a:spcPts val="0"/>
                        </a:spcAft>
                      </a:pPr>
                      <a:r>
                        <a:rPr lang="en-US" sz="700" kern="0" spc="0">
                          <a:solidFill>
                            <a:srgbClr val="000000"/>
                          </a:solidFill>
                          <a:effectLst/>
                          <a:latin typeface="Calibri" panose="020F0502020204030204" pitchFamily="34" charset="0"/>
                          <a:ea typeface="나눔고딕 ExtraBold" panose="020D0904000000000000" pitchFamily="50" charset="-127"/>
                          <a:cs typeface="Calibri" panose="020F0502020204030204" pitchFamily="34" charset="0"/>
                        </a:rPr>
                        <a:t>428</a:t>
                      </a:r>
                    </a:p>
                  </a:txBody>
                  <a:tcPr marL="64770" marR="64770" marT="17907" marB="17907" anchor="ctr">
                    <a:lnL w="3556" cap="flat" cmpd="sng" algn="ctr">
                      <a:solidFill>
                        <a:srgbClr val="000000"/>
                      </a:solidFill>
                      <a:prstDash val="solid"/>
                      <a:round/>
                      <a:headEnd type="none" w="med" len="med"/>
                      <a:tailEnd type="none" w="med" len="med"/>
                    </a:lnL>
                    <a:lnR w="3556" cap="flat" cmpd="sng" algn="ctr">
                      <a:solidFill>
                        <a:srgbClr val="000000"/>
                      </a:solidFill>
                      <a:prstDash val="solid"/>
                      <a:round/>
                      <a:headEnd type="none" w="med" len="med"/>
                      <a:tailEnd type="none" w="med" len="med"/>
                    </a:lnR>
                    <a:lnT w="3556" cap="flat" cmpd="sng" algn="ctr">
                      <a:solidFill>
                        <a:srgbClr val="000000"/>
                      </a:solidFill>
                      <a:prstDash val="solid"/>
                      <a:round/>
                      <a:headEnd type="none" w="med" len="med"/>
                      <a:tailEnd type="none" w="med" len="med"/>
                    </a:lnT>
                    <a:lnB w="3556" cap="flat" cmpd="sng" algn="ctr">
                      <a:solidFill>
                        <a:srgbClr val="000000"/>
                      </a:solidFill>
                      <a:prstDash val="solid"/>
                      <a:round/>
                      <a:headEnd type="none" w="med" len="med"/>
                      <a:tailEnd type="none" w="med" len="med"/>
                    </a:lnB>
                    <a:solidFill>
                      <a:srgbClr val="FDF4CF"/>
                    </a:solidFill>
                  </a:tcPr>
                </a:tc>
                <a:extLst>
                  <a:ext uri="{0D108BD9-81ED-4DB2-BD59-A6C34878D82A}">
                    <a16:rowId xmlns:a16="http://schemas.microsoft.com/office/drawing/2014/main" val="10002"/>
                  </a:ext>
                </a:extLst>
              </a:tr>
              <a:tr h="238072">
                <a:tc>
                  <a:txBody>
                    <a:bodyPr/>
                    <a:lstStyle/>
                    <a:p>
                      <a:pPr marL="0" marR="0" indent="0" algn="l" fontAlgn="ctr" latinLnBrk="0">
                        <a:lnSpc>
                          <a:spcPct val="100000"/>
                        </a:lnSpc>
                        <a:spcBef>
                          <a:spcPts val="0"/>
                        </a:spcBef>
                        <a:spcAft>
                          <a:spcPts val="0"/>
                        </a:spcAft>
                      </a:pPr>
                      <a:r>
                        <a:rPr lang="mn-MN" sz="700" kern="0" spc="0" dirty="0">
                          <a:solidFill>
                            <a:srgbClr val="000000"/>
                          </a:solidFill>
                          <a:effectLst/>
                          <a:latin typeface="Calibri" panose="020F0502020204030204" pitchFamily="34" charset="0"/>
                          <a:ea typeface="나눔고딕 ExtraBold" panose="020D0904000000000000" pitchFamily="50" charset="-127"/>
                          <a:cs typeface="Calibri" panose="020F0502020204030204" pitchFamily="34" charset="0"/>
                        </a:rPr>
                        <a:t>Автобусны чиглэлийн тоо хангалтгүй тул дамжин суулт, зорчих хугацаа их байдаг.</a:t>
                      </a:r>
                      <a:endParaRPr lang="en-US" sz="700" kern="0" spc="0" dirty="0">
                        <a:solidFill>
                          <a:srgbClr val="000000"/>
                        </a:solidFill>
                        <a:effectLst/>
                        <a:latin typeface="Calibri" panose="020F0502020204030204" pitchFamily="34" charset="0"/>
                        <a:ea typeface="나눔고딕 ExtraBold" panose="020D0904000000000000" pitchFamily="50" charset="-127"/>
                        <a:cs typeface="Calibri" panose="020F0502020204030204" pitchFamily="34" charset="0"/>
                      </a:endParaRPr>
                    </a:p>
                  </a:txBody>
                  <a:tcPr marL="64770" marR="179959" marT="17907" marB="17907" anchor="ctr">
                    <a:lnL w="3556" cap="flat" cmpd="sng" algn="ctr">
                      <a:solidFill>
                        <a:srgbClr val="000000"/>
                      </a:solidFill>
                      <a:prstDash val="solid"/>
                      <a:round/>
                      <a:headEnd type="none" w="med" len="med"/>
                      <a:tailEnd type="none" w="med" len="med"/>
                    </a:lnL>
                    <a:lnR w="3556" cap="flat" cmpd="sng" algn="ctr">
                      <a:solidFill>
                        <a:srgbClr val="000000"/>
                      </a:solidFill>
                      <a:prstDash val="solid"/>
                      <a:round/>
                      <a:headEnd type="none" w="med" len="med"/>
                      <a:tailEnd type="none" w="med" len="med"/>
                    </a:lnR>
                    <a:lnT w="3556" cap="flat" cmpd="sng" algn="ctr">
                      <a:solidFill>
                        <a:srgbClr val="000000"/>
                      </a:solidFill>
                      <a:prstDash val="solid"/>
                      <a:round/>
                      <a:headEnd type="none" w="med" len="med"/>
                      <a:tailEnd type="none" w="med" len="med"/>
                    </a:lnT>
                    <a:lnB w="3556" cap="flat" cmpd="sng" algn="ctr">
                      <a:solidFill>
                        <a:srgbClr val="000000"/>
                      </a:solidFill>
                      <a:prstDash val="solid"/>
                      <a:round/>
                      <a:headEnd type="none" w="med" len="med"/>
                      <a:tailEnd type="none" w="med" len="med"/>
                    </a:lnB>
                    <a:solidFill>
                      <a:srgbClr val="FDF4CF"/>
                    </a:solidFill>
                  </a:tcPr>
                </a:tc>
                <a:tc>
                  <a:txBody>
                    <a:bodyPr/>
                    <a:lstStyle/>
                    <a:p>
                      <a:pPr marL="0" marR="0" indent="0" algn="ctr" fontAlgn="base" latinLnBrk="0">
                        <a:lnSpc>
                          <a:spcPct val="120000"/>
                        </a:lnSpc>
                        <a:spcBef>
                          <a:spcPts val="0"/>
                        </a:spcBef>
                        <a:spcAft>
                          <a:spcPts val="0"/>
                        </a:spcAft>
                      </a:pPr>
                      <a:r>
                        <a:rPr lang="en-US" sz="700" kern="0" spc="0">
                          <a:solidFill>
                            <a:srgbClr val="000000"/>
                          </a:solidFill>
                          <a:effectLst/>
                          <a:latin typeface="Calibri" panose="020F0502020204030204" pitchFamily="34" charset="0"/>
                          <a:ea typeface="나눔고딕 ExtraBold" panose="020D0904000000000000" pitchFamily="50" charset="-127"/>
                          <a:cs typeface="Calibri" panose="020F0502020204030204" pitchFamily="34" charset="0"/>
                        </a:rPr>
                        <a:t>398</a:t>
                      </a:r>
                    </a:p>
                  </a:txBody>
                  <a:tcPr marL="64770" marR="64770" marT="17907" marB="17907" anchor="ctr">
                    <a:lnL w="3556" cap="flat" cmpd="sng" algn="ctr">
                      <a:solidFill>
                        <a:srgbClr val="000000"/>
                      </a:solidFill>
                      <a:prstDash val="solid"/>
                      <a:round/>
                      <a:headEnd type="none" w="med" len="med"/>
                      <a:tailEnd type="none" w="med" len="med"/>
                    </a:lnL>
                    <a:lnR w="3556" cap="flat" cmpd="sng" algn="ctr">
                      <a:solidFill>
                        <a:srgbClr val="000000"/>
                      </a:solidFill>
                      <a:prstDash val="solid"/>
                      <a:round/>
                      <a:headEnd type="none" w="med" len="med"/>
                      <a:tailEnd type="none" w="med" len="med"/>
                    </a:lnR>
                    <a:lnT w="3556" cap="flat" cmpd="sng" algn="ctr">
                      <a:solidFill>
                        <a:srgbClr val="000000"/>
                      </a:solidFill>
                      <a:prstDash val="solid"/>
                      <a:round/>
                      <a:headEnd type="none" w="med" len="med"/>
                      <a:tailEnd type="none" w="med" len="med"/>
                    </a:lnT>
                    <a:lnB w="3556" cap="flat" cmpd="sng" algn="ctr">
                      <a:solidFill>
                        <a:srgbClr val="000000"/>
                      </a:solidFill>
                      <a:prstDash val="solid"/>
                      <a:round/>
                      <a:headEnd type="none" w="med" len="med"/>
                      <a:tailEnd type="none" w="med" len="med"/>
                    </a:lnB>
                    <a:solidFill>
                      <a:srgbClr val="FDF4CF"/>
                    </a:solidFill>
                  </a:tcPr>
                </a:tc>
                <a:extLst>
                  <a:ext uri="{0D108BD9-81ED-4DB2-BD59-A6C34878D82A}">
                    <a16:rowId xmlns:a16="http://schemas.microsoft.com/office/drawing/2014/main" val="10003"/>
                  </a:ext>
                </a:extLst>
              </a:tr>
              <a:tr h="238072">
                <a:tc>
                  <a:txBody>
                    <a:bodyPr/>
                    <a:lstStyle/>
                    <a:p>
                      <a:pPr marL="0" marR="0" indent="0" algn="l" fontAlgn="ctr" latinLnBrk="0">
                        <a:lnSpc>
                          <a:spcPct val="100000"/>
                        </a:lnSpc>
                        <a:spcBef>
                          <a:spcPts val="0"/>
                        </a:spcBef>
                        <a:spcAft>
                          <a:spcPts val="0"/>
                        </a:spcAft>
                      </a:pPr>
                      <a:r>
                        <a:rPr lang="mn-MN" sz="700" kern="0" spc="0" dirty="0">
                          <a:solidFill>
                            <a:srgbClr val="000000"/>
                          </a:solidFill>
                          <a:effectLst/>
                          <a:latin typeface="Calibri" panose="020F0502020204030204" pitchFamily="34" charset="0"/>
                          <a:ea typeface="나눔고딕 ExtraBold" panose="020D0904000000000000" pitchFamily="50" charset="-127"/>
                          <a:cs typeface="Calibri" panose="020F0502020204030204" pitchFamily="34" charset="0"/>
                        </a:rPr>
                        <a:t>Автобус болон таксины зогсоолын хүрэлцээ муу</a:t>
                      </a:r>
                      <a:endParaRPr lang="en-US" sz="700" kern="0" spc="0" dirty="0">
                        <a:solidFill>
                          <a:srgbClr val="000000"/>
                        </a:solidFill>
                        <a:effectLst/>
                        <a:latin typeface="Calibri" panose="020F0502020204030204" pitchFamily="34" charset="0"/>
                        <a:ea typeface="나눔고딕 ExtraBold" panose="020D0904000000000000" pitchFamily="50" charset="-127"/>
                        <a:cs typeface="Calibri" panose="020F0502020204030204" pitchFamily="34" charset="0"/>
                      </a:endParaRPr>
                    </a:p>
                  </a:txBody>
                  <a:tcPr marL="64770" marR="179959" marT="17907" marB="17907" anchor="ctr">
                    <a:lnL w="3556" cap="flat" cmpd="sng" algn="ctr">
                      <a:solidFill>
                        <a:srgbClr val="000000"/>
                      </a:solidFill>
                      <a:prstDash val="solid"/>
                      <a:round/>
                      <a:headEnd type="none" w="med" len="med"/>
                      <a:tailEnd type="none" w="med" len="med"/>
                    </a:lnL>
                    <a:lnR w="3556" cap="flat" cmpd="sng" algn="ctr">
                      <a:solidFill>
                        <a:srgbClr val="000000"/>
                      </a:solidFill>
                      <a:prstDash val="solid"/>
                      <a:round/>
                      <a:headEnd type="none" w="med" len="med"/>
                      <a:tailEnd type="none" w="med" len="med"/>
                    </a:lnR>
                    <a:lnT w="3556" cap="flat" cmpd="sng" algn="ctr">
                      <a:solidFill>
                        <a:srgbClr val="000000"/>
                      </a:solidFill>
                      <a:prstDash val="solid"/>
                      <a:round/>
                      <a:headEnd type="none" w="med" len="med"/>
                      <a:tailEnd type="none" w="med" len="med"/>
                    </a:lnT>
                    <a:lnB w="3556" cap="flat" cmpd="sng" algn="ctr">
                      <a:solidFill>
                        <a:srgbClr val="000000"/>
                      </a:solidFill>
                      <a:prstDash val="solid"/>
                      <a:round/>
                      <a:headEnd type="none" w="med" len="med"/>
                      <a:tailEnd type="none" w="med" len="med"/>
                    </a:lnB>
                    <a:solidFill>
                      <a:srgbClr val="FDF4CF"/>
                    </a:solidFill>
                  </a:tcPr>
                </a:tc>
                <a:tc>
                  <a:txBody>
                    <a:bodyPr/>
                    <a:lstStyle/>
                    <a:p>
                      <a:pPr marL="0" marR="0" indent="0" algn="ctr" fontAlgn="base" latinLnBrk="0">
                        <a:lnSpc>
                          <a:spcPct val="120000"/>
                        </a:lnSpc>
                        <a:spcBef>
                          <a:spcPts val="0"/>
                        </a:spcBef>
                        <a:spcAft>
                          <a:spcPts val="0"/>
                        </a:spcAft>
                      </a:pPr>
                      <a:r>
                        <a:rPr lang="en-US" sz="700" kern="0" spc="0" dirty="0">
                          <a:solidFill>
                            <a:srgbClr val="000000"/>
                          </a:solidFill>
                          <a:effectLst/>
                          <a:latin typeface="Calibri" panose="020F0502020204030204" pitchFamily="34" charset="0"/>
                          <a:ea typeface="나눔고딕 ExtraBold" panose="020D0904000000000000" pitchFamily="50" charset="-127"/>
                          <a:cs typeface="Calibri" panose="020F0502020204030204" pitchFamily="34" charset="0"/>
                        </a:rPr>
                        <a:t>361</a:t>
                      </a:r>
                    </a:p>
                  </a:txBody>
                  <a:tcPr marL="64770" marR="64770" marT="17907" marB="17907" anchor="ctr">
                    <a:lnL w="3556" cap="flat" cmpd="sng" algn="ctr">
                      <a:solidFill>
                        <a:srgbClr val="000000"/>
                      </a:solidFill>
                      <a:prstDash val="solid"/>
                      <a:round/>
                      <a:headEnd type="none" w="med" len="med"/>
                      <a:tailEnd type="none" w="med" len="med"/>
                    </a:lnL>
                    <a:lnR w="3556" cap="flat" cmpd="sng" algn="ctr">
                      <a:solidFill>
                        <a:srgbClr val="000000"/>
                      </a:solidFill>
                      <a:prstDash val="solid"/>
                      <a:round/>
                      <a:headEnd type="none" w="med" len="med"/>
                      <a:tailEnd type="none" w="med" len="med"/>
                    </a:lnR>
                    <a:lnT w="3556" cap="flat" cmpd="sng" algn="ctr">
                      <a:solidFill>
                        <a:srgbClr val="000000"/>
                      </a:solidFill>
                      <a:prstDash val="solid"/>
                      <a:round/>
                      <a:headEnd type="none" w="med" len="med"/>
                      <a:tailEnd type="none" w="med" len="med"/>
                    </a:lnT>
                    <a:lnB w="3556" cap="flat" cmpd="sng" algn="ctr">
                      <a:solidFill>
                        <a:srgbClr val="000000"/>
                      </a:solidFill>
                      <a:prstDash val="solid"/>
                      <a:round/>
                      <a:headEnd type="none" w="med" len="med"/>
                      <a:tailEnd type="none" w="med" len="med"/>
                    </a:lnB>
                    <a:solidFill>
                      <a:srgbClr val="FDF4CF"/>
                    </a:solidFill>
                  </a:tcPr>
                </a:tc>
                <a:extLst>
                  <a:ext uri="{0D108BD9-81ED-4DB2-BD59-A6C34878D82A}">
                    <a16:rowId xmlns:a16="http://schemas.microsoft.com/office/drawing/2014/main" val="10004"/>
                  </a:ext>
                </a:extLst>
              </a:tr>
              <a:tr h="238072">
                <a:tc>
                  <a:txBody>
                    <a:bodyPr/>
                    <a:lstStyle/>
                    <a:p>
                      <a:pPr marL="0" marR="0" indent="0" algn="l" fontAlgn="ctr" latinLnBrk="0">
                        <a:lnSpc>
                          <a:spcPct val="100000"/>
                        </a:lnSpc>
                        <a:spcBef>
                          <a:spcPts val="0"/>
                        </a:spcBef>
                        <a:spcAft>
                          <a:spcPts val="0"/>
                        </a:spcAft>
                      </a:pPr>
                      <a:r>
                        <a:rPr lang="mn-MN" sz="700" kern="0" spc="0" dirty="0">
                          <a:solidFill>
                            <a:srgbClr val="000000"/>
                          </a:solidFill>
                          <a:effectLst/>
                          <a:latin typeface="Calibri" panose="020F0502020204030204" pitchFamily="34" charset="0"/>
                          <a:ea typeface="나눔고딕 ExtraBold" panose="020D0904000000000000" pitchFamily="50" charset="-127"/>
                          <a:cs typeface="Calibri" panose="020F0502020204030204" pitchFamily="34" charset="0"/>
                        </a:rPr>
                        <a:t>Нийтийн тээврийн үйлчилгээний мэдээллийг үнэн, зөв өгдөггүй (жишээ нь: зогсоол дээр ирэх автобусны мэдээлэл/хугацаа тодорхойгүй)</a:t>
                      </a:r>
                      <a:endParaRPr lang="en-US" sz="700" kern="0" spc="0" dirty="0">
                        <a:solidFill>
                          <a:srgbClr val="000000"/>
                        </a:solidFill>
                        <a:effectLst/>
                        <a:latin typeface="Calibri" panose="020F0502020204030204" pitchFamily="34" charset="0"/>
                        <a:ea typeface="나눔고딕 ExtraBold" panose="020D0904000000000000" pitchFamily="50" charset="-127"/>
                        <a:cs typeface="Calibri" panose="020F0502020204030204" pitchFamily="34" charset="0"/>
                      </a:endParaRPr>
                    </a:p>
                  </a:txBody>
                  <a:tcPr marL="64770" marR="179959" marT="17907" marB="17907" anchor="ctr">
                    <a:lnL w="3556" cap="flat" cmpd="sng" algn="ctr">
                      <a:solidFill>
                        <a:srgbClr val="000000"/>
                      </a:solidFill>
                      <a:prstDash val="solid"/>
                      <a:round/>
                      <a:headEnd type="none" w="med" len="med"/>
                      <a:tailEnd type="none" w="med" len="med"/>
                    </a:lnL>
                    <a:lnR w="3556" cap="flat" cmpd="sng" algn="ctr">
                      <a:solidFill>
                        <a:srgbClr val="000000"/>
                      </a:solidFill>
                      <a:prstDash val="solid"/>
                      <a:round/>
                      <a:headEnd type="none" w="med" len="med"/>
                      <a:tailEnd type="none" w="med" len="med"/>
                    </a:lnR>
                    <a:lnT w="3556" cap="flat" cmpd="sng" algn="ctr">
                      <a:solidFill>
                        <a:srgbClr val="000000"/>
                      </a:solidFill>
                      <a:prstDash val="solid"/>
                      <a:round/>
                      <a:headEnd type="none" w="med" len="med"/>
                      <a:tailEnd type="none" w="med" len="med"/>
                    </a:lnT>
                    <a:lnB w="3556" cap="flat" cmpd="sng" algn="ctr">
                      <a:solidFill>
                        <a:srgbClr val="000000"/>
                      </a:solidFill>
                      <a:prstDash val="solid"/>
                      <a:round/>
                      <a:headEnd type="none" w="med" len="med"/>
                      <a:tailEnd type="none" w="med" len="med"/>
                    </a:lnB>
                    <a:solidFill>
                      <a:srgbClr val="FDF4CF"/>
                    </a:solidFill>
                  </a:tcPr>
                </a:tc>
                <a:tc>
                  <a:txBody>
                    <a:bodyPr/>
                    <a:lstStyle/>
                    <a:p>
                      <a:pPr marL="0" marR="0" indent="0" algn="ctr" fontAlgn="base" latinLnBrk="0">
                        <a:lnSpc>
                          <a:spcPct val="120000"/>
                        </a:lnSpc>
                        <a:spcBef>
                          <a:spcPts val="0"/>
                        </a:spcBef>
                        <a:spcAft>
                          <a:spcPts val="0"/>
                        </a:spcAft>
                      </a:pPr>
                      <a:r>
                        <a:rPr lang="en-US" sz="700" kern="0" spc="0" dirty="0">
                          <a:solidFill>
                            <a:srgbClr val="000000"/>
                          </a:solidFill>
                          <a:effectLst/>
                          <a:latin typeface="Calibri" panose="020F0502020204030204" pitchFamily="34" charset="0"/>
                          <a:ea typeface="나눔고딕 ExtraBold" panose="020D0904000000000000" pitchFamily="50" charset="-127"/>
                          <a:cs typeface="Calibri" panose="020F0502020204030204" pitchFamily="34" charset="0"/>
                        </a:rPr>
                        <a:t>340</a:t>
                      </a:r>
                    </a:p>
                  </a:txBody>
                  <a:tcPr marL="64770" marR="64770" marT="17907" marB="17907" anchor="ctr">
                    <a:lnL w="3556" cap="flat" cmpd="sng" algn="ctr">
                      <a:solidFill>
                        <a:srgbClr val="000000"/>
                      </a:solidFill>
                      <a:prstDash val="solid"/>
                      <a:round/>
                      <a:headEnd type="none" w="med" len="med"/>
                      <a:tailEnd type="none" w="med" len="med"/>
                    </a:lnL>
                    <a:lnR w="3556" cap="flat" cmpd="sng" algn="ctr">
                      <a:solidFill>
                        <a:srgbClr val="000000"/>
                      </a:solidFill>
                      <a:prstDash val="solid"/>
                      <a:round/>
                      <a:headEnd type="none" w="med" len="med"/>
                      <a:tailEnd type="none" w="med" len="med"/>
                    </a:lnR>
                    <a:lnT w="3556" cap="flat" cmpd="sng" algn="ctr">
                      <a:solidFill>
                        <a:srgbClr val="000000"/>
                      </a:solidFill>
                      <a:prstDash val="solid"/>
                      <a:round/>
                      <a:headEnd type="none" w="med" len="med"/>
                      <a:tailEnd type="none" w="med" len="med"/>
                    </a:lnT>
                    <a:lnB w="3556" cap="flat" cmpd="sng" algn="ctr">
                      <a:solidFill>
                        <a:srgbClr val="000000"/>
                      </a:solidFill>
                      <a:prstDash val="solid"/>
                      <a:round/>
                      <a:headEnd type="none" w="med" len="med"/>
                      <a:tailEnd type="none" w="med" len="med"/>
                    </a:lnB>
                    <a:solidFill>
                      <a:srgbClr val="FDF4CF"/>
                    </a:solidFill>
                  </a:tcPr>
                </a:tc>
                <a:extLst>
                  <a:ext uri="{0D108BD9-81ED-4DB2-BD59-A6C34878D82A}">
                    <a16:rowId xmlns:a16="http://schemas.microsoft.com/office/drawing/2014/main" val="10005"/>
                  </a:ext>
                </a:extLst>
              </a:tr>
              <a:tr h="238072">
                <a:tc>
                  <a:txBody>
                    <a:bodyPr/>
                    <a:lstStyle/>
                    <a:p>
                      <a:pPr marL="0" marR="0" algn="l">
                        <a:lnSpc>
                          <a:spcPct val="115000"/>
                        </a:lnSpc>
                        <a:spcBef>
                          <a:spcPts val="0"/>
                        </a:spcBef>
                        <a:spcAft>
                          <a:spcPts val="400"/>
                        </a:spcAft>
                      </a:pPr>
                      <a:r>
                        <a:rPr lang="mn-MN" sz="700" kern="0" spc="-25" dirty="0">
                          <a:solidFill>
                            <a:srgbClr val="000000"/>
                          </a:solidFill>
                          <a:effectLst/>
                          <a:latin typeface="Calibri" panose="020F0502020204030204" pitchFamily="34" charset="0"/>
                          <a:ea typeface="한컴바탕"/>
                          <a:cs typeface="Calibri" panose="020F0502020204030204" pitchFamily="34" charset="0"/>
                        </a:rPr>
                        <a:t>Гэрээсээ автобусны зогсоолруу очиход хүндрэлтэй байдаг </a:t>
                      </a:r>
                      <a:r>
                        <a:rPr lang="en-US" sz="700" kern="0" spc="-25" dirty="0">
                          <a:solidFill>
                            <a:srgbClr val="000000"/>
                          </a:solidFill>
                          <a:effectLst/>
                          <a:latin typeface="Calibri" panose="020F0502020204030204" pitchFamily="34" charset="0"/>
                          <a:ea typeface="한컴바탕"/>
                          <a:cs typeface="Calibri" panose="020F0502020204030204" pitchFamily="34" charset="0"/>
                        </a:rPr>
                        <a:t>(</a:t>
                      </a:r>
                      <a:r>
                        <a:rPr lang="mn-MN" sz="700" kern="0" spc="-25" dirty="0">
                          <a:solidFill>
                            <a:srgbClr val="000000"/>
                          </a:solidFill>
                          <a:effectLst/>
                          <a:latin typeface="Calibri" panose="020F0502020204030204" pitchFamily="34" charset="0"/>
                          <a:ea typeface="한컴바탕"/>
                          <a:cs typeface="Calibri" panose="020F0502020204030204" pitchFamily="34" charset="0"/>
                        </a:rPr>
                        <a:t>дэд бүтэц муу</a:t>
                      </a:r>
                      <a:r>
                        <a:rPr lang="en-US" sz="700" kern="0" spc="-25" dirty="0">
                          <a:solidFill>
                            <a:srgbClr val="000000"/>
                          </a:solidFill>
                          <a:effectLst/>
                          <a:latin typeface="Calibri" panose="020F0502020204030204" pitchFamily="34" charset="0"/>
                          <a:ea typeface="한컴바탕"/>
                          <a:cs typeface="Calibri" panose="020F0502020204030204" pitchFamily="34" charset="0"/>
                        </a:rPr>
                        <a:t>)</a:t>
                      </a:r>
                      <a:endParaRPr lang="en-US" sz="700" kern="100" spc="-25" dirty="0">
                        <a:effectLst/>
                        <a:latin typeface="Calibri" panose="020F0502020204030204" pitchFamily="34" charset="0"/>
                        <a:ea typeface="Times New Roman" panose="02020603050405020304" pitchFamily="18" charset="0"/>
                        <a:cs typeface="Calibri" panose="020F0502020204030204" pitchFamily="34" charset="0"/>
                      </a:endParaRPr>
                    </a:p>
                  </a:txBody>
                  <a:tcPr marL="64770" marR="179959" marT="17907" marB="17907" anchor="ctr">
                    <a:lnL w="3556" cap="flat" cmpd="sng" algn="ctr">
                      <a:solidFill>
                        <a:srgbClr val="000000"/>
                      </a:solidFill>
                      <a:prstDash val="solid"/>
                      <a:round/>
                      <a:headEnd type="none" w="med" len="med"/>
                      <a:tailEnd type="none" w="med" len="med"/>
                    </a:lnL>
                    <a:lnR w="3556" cap="flat" cmpd="sng" algn="ctr">
                      <a:solidFill>
                        <a:srgbClr val="000000"/>
                      </a:solidFill>
                      <a:prstDash val="solid"/>
                      <a:round/>
                      <a:headEnd type="none" w="med" len="med"/>
                      <a:tailEnd type="none" w="med" len="med"/>
                    </a:lnR>
                    <a:lnT w="3556" cap="flat" cmpd="sng" algn="ctr">
                      <a:solidFill>
                        <a:srgbClr val="000000"/>
                      </a:solidFill>
                      <a:prstDash val="solid"/>
                      <a:round/>
                      <a:headEnd type="none" w="med" len="med"/>
                      <a:tailEnd type="none" w="med" len="med"/>
                    </a:lnT>
                    <a:lnB w="3556" cap="flat" cmpd="sng" algn="ctr">
                      <a:solidFill>
                        <a:srgbClr val="000000"/>
                      </a:solidFill>
                      <a:prstDash val="solid"/>
                      <a:round/>
                      <a:headEnd type="none" w="med" len="med"/>
                      <a:tailEnd type="none" w="med" len="med"/>
                    </a:lnB>
                    <a:noFill/>
                  </a:tcPr>
                </a:tc>
                <a:tc>
                  <a:txBody>
                    <a:bodyPr/>
                    <a:lstStyle/>
                    <a:p>
                      <a:pPr marL="0" marR="0" indent="0" algn="ctr" fontAlgn="base" latinLnBrk="0">
                        <a:lnSpc>
                          <a:spcPct val="120000"/>
                        </a:lnSpc>
                        <a:spcBef>
                          <a:spcPts val="0"/>
                        </a:spcBef>
                        <a:spcAft>
                          <a:spcPts val="0"/>
                        </a:spcAft>
                      </a:pPr>
                      <a:r>
                        <a:rPr lang="en-US" sz="700" kern="0" spc="0" dirty="0">
                          <a:solidFill>
                            <a:srgbClr val="000000"/>
                          </a:solidFill>
                          <a:effectLst/>
                          <a:latin typeface="Calibri" panose="020F0502020204030204" pitchFamily="34" charset="0"/>
                          <a:ea typeface="나눔고딕 ExtraBold" panose="020D0904000000000000" pitchFamily="50" charset="-127"/>
                          <a:cs typeface="Calibri" panose="020F0502020204030204" pitchFamily="34" charset="0"/>
                        </a:rPr>
                        <a:t>294</a:t>
                      </a:r>
                    </a:p>
                  </a:txBody>
                  <a:tcPr marL="64770" marR="64770" marT="17907" marB="17907" anchor="ctr">
                    <a:lnL w="3556" cap="flat" cmpd="sng" algn="ctr">
                      <a:solidFill>
                        <a:srgbClr val="000000"/>
                      </a:solidFill>
                      <a:prstDash val="solid"/>
                      <a:round/>
                      <a:headEnd type="none" w="med" len="med"/>
                      <a:tailEnd type="none" w="med" len="med"/>
                    </a:lnL>
                    <a:lnR w="3556" cap="flat" cmpd="sng" algn="ctr">
                      <a:solidFill>
                        <a:srgbClr val="000000"/>
                      </a:solidFill>
                      <a:prstDash val="solid"/>
                      <a:round/>
                      <a:headEnd type="none" w="med" len="med"/>
                      <a:tailEnd type="none" w="med" len="med"/>
                    </a:lnR>
                    <a:lnT w="3556" cap="flat" cmpd="sng" algn="ctr">
                      <a:solidFill>
                        <a:srgbClr val="000000"/>
                      </a:solidFill>
                      <a:prstDash val="solid"/>
                      <a:round/>
                      <a:headEnd type="none" w="med" len="med"/>
                      <a:tailEnd type="none" w="med" len="med"/>
                    </a:lnT>
                    <a:lnB w="3556"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10006"/>
                  </a:ext>
                </a:extLst>
              </a:tr>
              <a:tr h="238072">
                <a:tc>
                  <a:txBody>
                    <a:bodyPr/>
                    <a:lstStyle/>
                    <a:p>
                      <a:pPr marL="0" marR="0" indent="0" algn="l" fontAlgn="ctr" latinLnBrk="0">
                        <a:lnSpc>
                          <a:spcPct val="100000"/>
                        </a:lnSpc>
                        <a:spcBef>
                          <a:spcPts val="0"/>
                        </a:spcBef>
                        <a:spcAft>
                          <a:spcPts val="0"/>
                        </a:spcAft>
                      </a:pPr>
                      <a:r>
                        <a:rPr lang="mn-MN" sz="700" kern="0" spc="0" dirty="0">
                          <a:solidFill>
                            <a:srgbClr val="000000"/>
                          </a:solidFill>
                          <a:effectLst/>
                          <a:latin typeface="Calibri" panose="020F0502020204030204" pitchFamily="34" charset="0"/>
                          <a:ea typeface="나눔고딕 ExtraBold" panose="020D0904000000000000" pitchFamily="50" charset="-127"/>
                          <a:cs typeface="Calibri" panose="020F0502020204030204" pitchFamily="34" charset="0"/>
                        </a:rPr>
                        <a:t>Чиглэлийн автобусны тоо хангалтгүй, автобус тогтмол ирдэггүй. </a:t>
                      </a:r>
                      <a:endParaRPr lang="en-US" sz="700" kern="0" spc="0" dirty="0">
                        <a:solidFill>
                          <a:srgbClr val="000000"/>
                        </a:solidFill>
                        <a:effectLst/>
                        <a:latin typeface="Calibri" panose="020F0502020204030204" pitchFamily="34" charset="0"/>
                        <a:ea typeface="나눔고딕 ExtraBold" panose="020D0904000000000000" pitchFamily="50" charset="-127"/>
                        <a:cs typeface="Calibri" panose="020F0502020204030204" pitchFamily="34" charset="0"/>
                      </a:endParaRPr>
                    </a:p>
                  </a:txBody>
                  <a:tcPr marL="64770" marR="179959" marT="17907" marB="17907" anchor="ctr">
                    <a:lnL w="3556" cap="flat" cmpd="sng" algn="ctr">
                      <a:solidFill>
                        <a:srgbClr val="000000"/>
                      </a:solidFill>
                      <a:prstDash val="solid"/>
                      <a:round/>
                      <a:headEnd type="none" w="med" len="med"/>
                      <a:tailEnd type="none" w="med" len="med"/>
                    </a:lnL>
                    <a:lnR w="3556" cap="flat" cmpd="sng" algn="ctr">
                      <a:solidFill>
                        <a:srgbClr val="000000"/>
                      </a:solidFill>
                      <a:prstDash val="solid"/>
                      <a:round/>
                      <a:headEnd type="none" w="med" len="med"/>
                      <a:tailEnd type="none" w="med" len="med"/>
                    </a:lnR>
                    <a:lnT w="3556" cap="flat" cmpd="sng" algn="ctr">
                      <a:solidFill>
                        <a:srgbClr val="000000"/>
                      </a:solidFill>
                      <a:prstDash val="solid"/>
                      <a:round/>
                      <a:headEnd type="none" w="med" len="med"/>
                      <a:tailEnd type="none" w="med" len="med"/>
                    </a:lnT>
                    <a:lnB w="3556" cap="flat" cmpd="sng" algn="ctr">
                      <a:solidFill>
                        <a:srgbClr val="000000"/>
                      </a:solidFill>
                      <a:prstDash val="solid"/>
                      <a:round/>
                      <a:headEnd type="none" w="med" len="med"/>
                      <a:tailEnd type="none" w="med" len="med"/>
                    </a:lnB>
                    <a:solidFill>
                      <a:srgbClr val="FFFFFF"/>
                    </a:solidFill>
                  </a:tcPr>
                </a:tc>
                <a:tc>
                  <a:txBody>
                    <a:bodyPr/>
                    <a:lstStyle/>
                    <a:p>
                      <a:pPr marL="0" marR="0" indent="0" algn="ctr" fontAlgn="base" latinLnBrk="0">
                        <a:lnSpc>
                          <a:spcPct val="120000"/>
                        </a:lnSpc>
                        <a:spcBef>
                          <a:spcPts val="0"/>
                        </a:spcBef>
                        <a:spcAft>
                          <a:spcPts val="0"/>
                        </a:spcAft>
                      </a:pPr>
                      <a:r>
                        <a:rPr lang="en-US" sz="700" kern="0" spc="0" dirty="0">
                          <a:solidFill>
                            <a:srgbClr val="000000"/>
                          </a:solidFill>
                          <a:effectLst/>
                          <a:latin typeface="Calibri" panose="020F0502020204030204" pitchFamily="34" charset="0"/>
                          <a:ea typeface="나눔고딕 ExtraBold" panose="020D0904000000000000" pitchFamily="50" charset="-127"/>
                          <a:cs typeface="Calibri" panose="020F0502020204030204" pitchFamily="34" charset="0"/>
                        </a:rPr>
                        <a:t>293</a:t>
                      </a:r>
                    </a:p>
                  </a:txBody>
                  <a:tcPr marL="64770" marR="64770" marT="17907" marB="17907" anchor="ctr">
                    <a:lnL w="3556" cap="flat" cmpd="sng" algn="ctr">
                      <a:solidFill>
                        <a:srgbClr val="000000"/>
                      </a:solidFill>
                      <a:prstDash val="solid"/>
                      <a:round/>
                      <a:headEnd type="none" w="med" len="med"/>
                      <a:tailEnd type="none" w="med" len="med"/>
                    </a:lnL>
                    <a:lnR w="3556" cap="flat" cmpd="sng" algn="ctr">
                      <a:solidFill>
                        <a:srgbClr val="000000"/>
                      </a:solidFill>
                      <a:prstDash val="solid"/>
                      <a:round/>
                      <a:headEnd type="none" w="med" len="med"/>
                      <a:tailEnd type="none" w="med" len="med"/>
                    </a:lnR>
                    <a:lnT w="3556" cap="flat" cmpd="sng" algn="ctr">
                      <a:solidFill>
                        <a:srgbClr val="000000"/>
                      </a:solidFill>
                      <a:prstDash val="solid"/>
                      <a:round/>
                      <a:headEnd type="none" w="med" len="med"/>
                      <a:tailEnd type="none" w="med" len="med"/>
                    </a:lnT>
                    <a:lnB w="3556" cap="flat" cmpd="sng" algn="ctr">
                      <a:solidFill>
                        <a:srgbClr val="000000"/>
                      </a:solidFill>
                      <a:prstDash val="solid"/>
                      <a:round/>
                      <a:headEnd type="none" w="med" len="med"/>
                      <a:tailEnd type="none" w="med" len="med"/>
                    </a:lnB>
                    <a:solidFill>
                      <a:srgbClr val="FFFFFF"/>
                    </a:solidFill>
                  </a:tcPr>
                </a:tc>
                <a:extLst>
                  <a:ext uri="{0D108BD9-81ED-4DB2-BD59-A6C34878D82A}">
                    <a16:rowId xmlns:a16="http://schemas.microsoft.com/office/drawing/2014/main" val="10007"/>
                  </a:ext>
                </a:extLst>
              </a:tr>
              <a:tr h="238072">
                <a:tc>
                  <a:txBody>
                    <a:bodyPr/>
                    <a:lstStyle/>
                    <a:p>
                      <a:pPr marL="0" marR="0" algn="l">
                        <a:lnSpc>
                          <a:spcPct val="115000"/>
                        </a:lnSpc>
                        <a:spcBef>
                          <a:spcPts val="0"/>
                        </a:spcBef>
                        <a:spcAft>
                          <a:spcPts val="400"/>
                        </a:spcAft>
                      </a:pPr>
                      <a:r>
                        <a:rPr lang="mn-MN" sz="700" kern="0" spc="-25" dirty="0">
                          <a:solidFill>
                            <a:srgbClr val="000000"/>
                          </a:solidFill>
                          <a:effectLst/>
                          <a:latin typeface="Calibri" panose="020F0502020204030204" pitchFamily="34" charset="0"/>
                          <a:ea typeface="한컴바탕"/>
                          <a:cs typeface="Calibri" panose="020F0502020204030204" pitchFamily="34" charset="0"/>
                        </a:rPr>
                        <a:t>Автобусны тоног төхөөрөмж, үйлчилгээ хангалттай бус </a:t>
                      </a:r>
                      <a:r>
                        <a:rPr lang="en-US" sz="700" kern="0" spc="-25" dirty="0">
                          <a:solidFill>
                            <a:srgbClr val="000000"/>
                          </a:solidFill>
                          <a:effectLst/>
                          <a:latin typeface="Calibri" panose="020F0502020204030204" pitchFamily="34" charset="0"/>
                          <a:ea typeface="한컴바탕"/>
                          <a:cs typeface="Calibri" panose="020F0502020204030204" pitchFamily="34" charset="0"/>
                        </a:rPr>
                        <a:t>(</a:t>
                      </a:r>
                      <a:r>
                        <a:rPr lang="mn-MN" sz="700" kern="0" spc="-25" dirty="0">
                          <a:solidFill>
                            <a:srgbClr val="000000"/>
                          </a:solidFill>
                          <a:effectLst/>
                          <a:latin typeface="Calibri" panose="020F0502020204030204" pitchFamily="34" charset="0"/>
                          <a:ea typeface="한컴바탕"/>
                          <a:cs typeface="Calibri" panose="020F0502020204030204" pitchFamily="34" charset="0"/>
                        </a:rPr>
                        <a:t>жишээ нь: мэдээлэл түгээх самбар, цэвэрлэгээ</a:t>
                      </a:r>
                      <a:r>
                        <a:rPr lang="en-US" sz="700" kern="0" spc="-25" dirty="0">
                          <a:solidFill>
                            <a:srgbClr val="000000"/>
                          </a:solidFill>
                          <a:effectLst/>
                          <a:latin typeface="Calibri" panose="020F0502020204030204" pitchFamily="34" charset="0"/>
                          <a:ea typeface="한컴바탕"/>
                          <a:cs typeface="Calibri" panose="020F0502020204030204" pitchFamily="34" charset="0"/>
                        </a:rPr>
                        <a:t>)</a:t>
                      </a:r>
                      <a:endParaRPr lang="en-US" sz="700" kern="100" spc="-25" dirty="0">
                        <a:effectLst/>
                        <a:latin typeface="Calibri" panose="020F0502020204030204" pitchFamily="34" charset="0"/>
                        <a:ea typeface="Times New Roman" panose="02020603050405020304" pitchFamily="18" charset="0"/>
                        <a:cs typeface="Calibri" panose="020F0502020204030204" pitchFamily="34" charset="0"/>
                      </a:endParaRPr>
                    </a:p>
                  </a:txBody>
                  <a:tcPr marL="64770" marR="179959" marT="17907" marB="17907" anchor="ctr">
                    <a:lnL w="3556" cap="flat" cmpd="sng" algn="ctr">
                      <a:solidFill>
                        <a:srgbClr val="000000"/>
                      </a:solidFill>
                      <a:prstDash val="solid"/>
                      <a:round/>
                      <a:headEnd type="none" w="med" len="med"/>
                      <a:tailEnd type="none" w="med" len="med"/>
                    </a:lnL>
                    <a:lnR w="3556" cap="flat" cmpd="sng" algn="ctr">
                      <a:solidFill>
                        <a:srgbClr val="000000"/>
                      </a:solidFill>
                      <a:prstDash val="solid"/>
                      <a:round/>
                      <a:headEnd type="none" w="med" len="med"/>
                      <a:tailEnd type="none" w="med" len="med"/>
                    </a:lnR>
                    <a:lnT w="3556" cap="flat" cmpd="sng" algn="ctr">
                      <a:solidFill>
                        <a:srgbClr val="000000"/>
                      </a:solidFill>
                      <a:prstDash val="solid"/>
                      <a:round/>
                      <a:headEnd type="none" w="med" len="med"/>
                      <a:tailEnd type="none" w="med" len="med"/>
                    </a:lnT>
                    <a:lnB w="3556" cap="flat" cmpd="sng" algn="ctr">
                      <a:solidFill>
                        <a:srgbClr val="000000"/>
                      </a:solidFill>
                      <a:prstDash val="solid"/>
                      <a:round/>
                      <a:headEnd type="none" w="med" len="med"/>
                      <a:tailEnd type="none" w="med" len="med"/>
                    </a:lnB>
                    <a:solidFill>
                      <a:srgbClr val="FFFFFF"/>
                    </a:solidFill>
                  </a:tcPr>
                </a:tc>
                <a:tc>
                  <a:txBody>
                    <a:bodyPr/>
                    <a:lstStyle/>
                    <a:p>
                      <a:pPr marL="0" marR="0" indent="0" algn="ctr" fontAlgn="base" latinLnBrk="0">
                        <a:lnSpc>
                          <a:spcPct val="120000"/>
                        </a:lnSpc>
                        <a:spcBef>
                          <a:spcPts val="0"/>
                        </a:spcBef>
                        <a:spcAft>
                          <a:spcPts val="0"/>
                        </a:spcAft>
                      </a:pPr>
                      <a:r>
                        <a:rPr lang="en-US" sz="700" kern="0" spc="0" dirty="0">
                          <a:solidFill>
                            <a:srgbClr val="000000"/>
                          </a:solidFill>
                          <a:effectLst/>
                          <a:latin typeface="Calibri" panose="020F0502020204030204" pitchFamily="34" charset="0"/>
                          <a:ea typeface="나눔고딕 ExtraBold" panose="020D0904000000000000" pitchFamily="50" charset="-127"/>
                          <a:cs typeface="Calibri" panose="020F0502020204030204" pitchFamily="34" charset="0"/>
                        </a:rPr>
                        <a:t>283</a:t>
                      </a:r>
                    </a:p>
                  </a:txBody>
                  <a:tcPr marL="64770" marR="64770" marT="17907" marB="17907" anchor="ctr">
                    <a:lnL w="3556" cap="flat" cmpd="sng" algn="ctr">
                      <a:solidFill>
                        <a:srgbClr val="000000"/>
                      </a:solidFill>
                      <a:prstDash val="solid"/>
                      <a:round/>
                      <a:headEnd type="none" w="med" len="med"/>
                      <a:tailEnd type="none" w="med" len="med"/>
                    </a:lnL>
                    <a:lnR w="3556" cap="flat" cmpd="sng" algn="ctr">
                      <a:solidFill>
                        <a:srgbClr val="000000"/>
                      </a:solidFill>
                      <a:prstDash val="solid"/>
                      <a:round/>
                      <a:headEnd type="none" w="med" len="med"/>
                      <a:tailEnd type="none" w="med" len="med"/>
                    </a:lnR>
                    <a:lnT w="3556" cap="flat" cmpd="sng" algn="ctr">
                      <a:solidFill>
                        <a:srgbClr val="000000"/>
                      </a:solidFill>
                      <a:prstDash val="solid"/>
                      <a:round/>
                      <a:headEnd type="none" w="med" len="med"/>
                      <a:tailEnd type="none" w="med" len="med"/>
                    </a:lnT>
                    <a:lnB w="3556" cap="flat" cmpd="sng" algn="ctr">
                      <a:solidFill>
                        <a:srgbClr val="000000"/>
                      </a:solidFill>
                      <a:prstDash val="solid"/>
                      <a:round/>
                      <a:headEnd type="none" w="med" len="med"/>
                      <a:tailEnd type="none" w="med" len="med"/>
                    </a:lnB>
                    <a:solidFill>
                      <a:srgbClr val="FFFFFF"/>
                    </a:solidFill>
                  </a:tcPr>
                </a:tc>
                <a:extLst>
                  <a:ext uri="{0D108BD9-81ED-4DB2-BD59-A6C34878D82A}">
                    <a16:rowId xmlns:a16="http://schemas.microsoft.com/office/drawing/2014/main" val="10008"/>
                  </a:ext>
                </a:extLst>
              </a:tr>
              <a:tr h="238072">
                <a:tc>
                  <a:txBody>
                    <a:bodyPr/>
                    <a:lstStyle/>
                    <a:p>
                      <a:pPr marL="0" marR="0" algn="l">
                        <a:lnSpc>
                          <a:spcPct val="115000"/>
                        </a:lnSpc>
                        <a:spcBef>
                          <a:spcPts val="0"/>
                        </a:spcBef>
                        <a:spcAft>
                          <a:spcPts val="400"/>
                        </a:spcAft>
                      </a:pPr>
                      <a:r>
                        <a:rPr lang="mn-MN" sz="700" kern="0" spc="-25" dirty="0">
                          <a:solidFill>
                            <a:srgbClr val="000000"/>
                          </a:solidFill>
                          <a:effectLst/>
                          <a:latin typeface="Calibri" panose="020F0502020204030204" pitchFamily="34" charset="0"/>
                          <a:ea typeface="한컴바탕"/>
                          <a:cs typeface="Calibri" panose="020F0502020204030204" pitchFamily="34" charset="0"/>
                        </a:rPr>
                        <a:t>Дараагийн зогсоол хүрэх автобусны хугацааг тодорхойлдоггүй.</a:t>
                      </a:r>
                      <a:endParaRPr lang="en-US" sz="700" kern="100" spc="-25" dirty="0">
                        <a:effectLst/>
                        <a:latin typeface="Calibri" panose="020F0502020204030204" pitchFamily="34" charset="0"/>
                        <a:ea typeface="Times New Roman" panose="02020603050405020304" pitchFamily="18" charset="0"/>
                        <a:cs typeface="Calibri" panose="020F0502020204030204" pitchFamily="34" charset="0"/>
                      </a:endParaRPr>
                    </a:p>
                  </a:txBody>
                  <a:tcPr marL="64770" marR="179959" marT="17907" marB="17907" anchor="ctr">
                    <a:lnL w="3556" cap="flat" cmpd="sng" algn="ctr">
                      <a:solidFill>
                        <a:srgbClr val="000000"/>
                      </a:solidFill>
                      <a:prstDash val="solid"/>
                      <a:round/>
                      <a:headEnd type="none" w="med" len="med"/>
                      <a:tailEnd type="none" w="med" len="med"/>
                    </a:lnL>
                    <a:lnR w="3556" cap="flat" cmpd="sng" algn="ctr">
                      <a:solidFill>
                        <a:srgbClr val="000000"/>
                      </a:solidFill>
                      <a:prstDash val="solid"/>
                      <a:round/>
                      <a:headEnd type="none" w="med" len="med"/>
                      <a:tailEnd type="none" w="med" len="med"/>
                    </a:lnR>
                    <a:lnT w="3556" cap="flat" cmpd="sng" algn="ctr">
                      <a:solidFill>
                        <a:srgbClr val="000000"/>
                      </a:solidFill>
                      <a:prstDash val="solid"/>
                      <a:round/>
                      <a:headEnd type="none" w="med" len="med"/>
                      <a:tailEnd type="none" w="med" len="med"/>
                    </a:lnT>
                    <a:lnB w="3556" cap="flat" cmpd="sng" algn="ctr">
                      <a:solidFill>
                        <a:srgbClr val="000000"/>
                      </a:solidFill>
                      <a:prstDash val="solid"/>
                      <a:round/>
                      <a:headEnd type="none" w="med" len="med"/>
                      <a:tailEnd type="none" w="med" len="med"/>
                    </a:lnB>
                    <a:solidFill>
                      <a:srgbClr val="FFFFFF"/>
                    </a:solidFill>
                  </a:tcPr>
                </a:tc>
                <a:tc>
                  <a:txBody>
                    <a:bodyPr/>
                    <a:lstStyle/>
                    <a:p>
                      <a:pPr marL="0" marR="0" indent="0" algn="ctr" fontAlgn="base" latinLnBrk="0">
                        <a:lnSpc>
                          <a:spcPct val="120000"/>
                        </a:lnSpc>
                        <a:spcBef>
                          <a:spcPts val="0"/>
                        </a:spcBef>
                        <a:spcAft>
                          <a:spcPts val="0"/>
                        </a:spcAft>
                      </a:pPr>
                      <a:r>
                        <a:rPr lang="en-US" sz="700" kern="0" spc="0" dirty="0">
                          <a:solidFill>
                            <a:srgbClr val="000000"/>
                          </a:solidFill>
                          <a:effectLst/>
                          <a:latin typeface="Calibri" panose="020F0502020204030204" pitchFamily="34" charset="0"/>
                          <a:ea typeface="나눔고딕 ExtraBold" panose="020D0904000000000000" pitchFamily="50" charset="-127"/>
                          <a:cs typeface="Calibri" panose="020F0502020204030204" pitchFamily="34" charset="0"/>
                        </a:rPr>
                        <a:t>249</a:t>
                      </a:r>
                    </a:p>
                  </a:txBody>
                  <a:tcPr marL="64770" marR="64770" marT="17907" marB="17907" anchor="ctr">
                    <a:lnL w="3556" cap="flat" cmpd="sng" algn="ctr">
                      <a:solidFill>
                        <a:srgbClr val="000000"/>
                      </a:solidFill>
                      <a:prstDash val="solid"/>
                      <a:round/>
                      <a:headEnd type="none" w="med" len="med"/>
                      <a:tailEnd type="none" w="med" len="med"/>
                    </a:lnL>
                    <a:lnR w="3556" cap="flat" cmpd="sng" algn="ctr">
                      <a:solidFill>
                        <a:srgbClr val="000000"/>
                      </a:solidFill>
                      <a:prstDash val="solid"/>
                      <a:round/>
                      <a:headEnd type="none" w="med" len="med"/>
                      <a:tailEnd type="none" w="med" len="med"/>
                    </a:lnR>
                    <a:lnT w="3556" cap="flat" cmpd="sng" algn="ctr">
                      <a:solidFill>
                        <a:srgbClr val="000000"/>
                      </a:solidFill>
                      <a:prstDash val="solid"/>
                      <a:round/>
                      <a:headEnd type="none" w="med" len="med"/>
                      <a:tailEnd type="none" w="med" len="med"/>
                    </a:lnT>
                    <a:lnB w="3556" cap="flat" cmpd="sng" algn="ctr">
                      <a:solidFill>
                        <a:srgbClr val="000000"/>
                      </a:solidFill>
                      <a:prstDash val="solid"/>
                      <a:round/>
                      <a:headEnd type="none" w="med" len="med"/>
                      <a:tailEnd type="none" w="med" len="med"/>
                    </a:lnB>
                    <a:solidFill>
                      <a:srgbClr val="FFFFFF"/>
                    </a:solidFill>
                  </a:tcPr>
                </a:tc>
                <a:extLst>
                  <a:ext uri="{0D108BD9-81ED-4DB2-BD59-A6C34878D82A}">
                    <a16:rowId xmlns:a16="http://schemas.microsoft.com/office/drawing/2014/main" val="10009"/>
                  </a:ext>
                </a:extLst>
              </a:tr>
            </a:tbl>
          </a:graphicData>
        </a:graphic>
      </p:graphicFrame>
      <p:sp>
        <p:nvSpPr>
          <p:cNvPr id="105" name="직사각형 104"/>
          <p:cNvSpPr/>
          <p:nvPr/>
        </p:nvSpPr>
        <p:spPr>
          <a:xfrm>
            <a:off x="179512" y="1412775"/>
            <a:ext cx="4392488" cy="5256585"/>
          </a:xfrm>
          <a:prstGeom prst="rect">
            <a:avLst/>
          </a:prstGeom>
          <a:noFill/>
          <a:ln w="19050" cap="flat" cmpd="sng" algn="ctr">
            <a:solidFill>
              <a:srgbClr val="FFFFFF">
                <a:lumMod val="75000"/>
              </a:srgbClr>
            </a:solidFill>
            <a:prstDash val="sysDot"/>
          </a:ln>
          <a:effectLst>
            <a:outerShdw blurRad="50800" dist="38100" dir="2700000" algn="tl" rotWithShape="0">
              <a:prstClr val="black">
                <a:alpha val="40000"/>
              </a:prstClr>
            </a:outerShdw>
          </a:effectLst>
        </p:spPr>
        <p:txBody>
          <a:bodyPr rtlCol="0" anchor="ctr"/>
          <a:lstStyle/>
          <a:p>
            <a:pPr marL="88900" lvl="1" indent="-88900" defTabSz="831614" fontAlgn="base" latinLnBrk="0">
              <a:lnSpc>
                <a:spcPct val="80000"/>
              </a:lnSpc>
              <a:spcBef>
                <a:spcPct val="0"/>
              </a:spcBef>
              <a:spcAft>
                <a:spcPts val="600"/>
              </a:spcAft>
              <a:buClr>
                <a:srgbClr val="282828">
                  <a:lumMod val="50000"/>
                  <a:lumOff val="50000"/>
                </a:srgbClr>
              </a:buClr>
              <a:buSzPct val="100000"/>
              <a:buFont typeface="Arial" panose="020B0604020202020204" pitchFamily="34" charset="0"/>
              <a:buChar char="•"/>
            </a:pPr>
            <a:endParaRPr kumimoji="1" lang="en-US" altLang="ko-KR" sz="1100" kern="0" dirty="0">
              <a:ln w="0">
                <a:solidFill>
                  <a:srgbClr val="FFFFFF">
                    <a:alpha val="0"/>
                  </a:srgbClr>
                </a:solidFill>
              </a:ln>
              <a:solidFill>
                <a:schemeClr val="accent2">
                  <a:lumMod val="50000"/>
                </a:schemeClr>
              </a:solidFill>
              <a:latin typeface="Calibri" panose="020F0502020204030204" pitchFamily="34" charset="0"/>
              <a:ea typeface="나눔고딕 Bold" panose="020D0804000000000000" pitchFamily="50" charset="-127"/>
              <a:cs typeface="Calibri" panose="020F0502020204030204" pitchFamily="34" charset="0"/>
            </a:endParaRPr>
          </a:p>
        </p:txBody>
      </p:sp>
      <p:sp>
        <p:nvSpPr>
          <p:cNvPr id="106" name="직사각형 105"/>
          <p:cNvSpPr/>
          <p:nvPr/>
        </p:nvSpPr>
        <p:spPr>
          <a:xfrm>
            <a:off x="4647132" y="1412775"/>
            <a:ext cx="4173340" cy="5256585"/>
          </a:xfrm>
          <a:prstGeom prst="rect">
            <a:avLst/>
          </a:prstGeom>
          <a:noFill/>
          <a:ln w="19050" cap="flat" cmpd="sng" algn="ctr">
            <a:solidFill>
              <a:srgbClr val="FFFFFF">
                <a:lumMod val="75000"/>
              </a:srgbClr>
            </a:solidFill>
            <a:prstDash val="sysDot"/>
          </a:ln>
          <a:effectLst>
            <a:outerShdw blurRad="50800" dist="38100" dir="2700000" algn="tl" rotWithShape="0">
              <a:prstClr val="black">
                <a:alpha val="40000"/>
              </a:prstClr>
            </a:outerShdw>
          </a:effectLst>
        </p:spPr>
        <p:txBody>
          <a:bodyPr rtlCol="0" anchor="ctr"/>
          <a:lstStyle/>
          <a:p>
            <a:pPr marL="88900" lvl="1" indent="-88900" defTabSz="831614" fontAlgn="base" latinLnBrk="0">
              <a:lnSpc>
                <a:spcPct val="80000"/>
              </a:lnSpc>
              <a:spcBef>
                <a:spcPct val="0"/>
              </a:spcBef>
              <a:spcAft>
                <a:spcPts val="600"/>
              </a:spcAft>
              <a:buClr>
                <a:srgbClr val="282828">
                  <a:lumMod val="50000"/>
                  <a:lumOff val="50000"/>
                </a:srgbClr>
              </a:buClr>
              <a:buSzPct val="100000"/>
              <a:buFont typeface="Arial" panose="020B0604020202020204" pitchFamily="34" charset="0"/>
              <a:buChar char="•"/>
            </a:pPr>
            <a:endParaRPr kumimoji="1" lang="en-US" altLang="ko-KR" sz="1100" kern="0" dirty="0">
              <a:ln w="0">
                <a:solidFill>
                  <a:srgbClr val="FFFFFF">
                    <a:alpha val="0"/>
                  </a:srgbClr>
                </a:solidFill>
              </a:ln>
              <a:solidFill>
                <a:schemeClr val="accent2">
                  <a:lumMod val="50000"/>
                </a:schemeClr>
              </a:solidFill>
              <a:latin typeface="Calibri" panose="020F0502020204030204" pitchFamily="34" charset="0"/>
              <a:ea typeface="나눔고딕 Bold" panose="020D0804000000000000" pitchFamily="50" charset="-127"/>
              <a:cs typeface="Calibri" panose="020F0502020204030204" pitchFamily="34" charset="0"/>
            </a:endParaRPr>
          </a:p>
        </p:txBody>
      </p:sp>
      <p:sp>
        <p:nvSpPr>
          <p:cNvPr id="107" name="슬라이드 번호 개체 틀 2"/>
          <p:cNvSpPr txBox="1">
            <a:spLocks/>
          </p:cNvSpPr>
          <p:nvPr/>
        </p:nvSpPr>
        <p:spPr>
          <a:xfrm>
            <a:off x="8748464" y="6597352"/>
            <a:ext cx="360040" cy="241086"/>
          </a:xfrm>
          <a:prstGeom prst="rect">
            <a:avLst/>
          </a:prstGeom>
        </p:spPr>
        <p:txBody>
          <a:bodyPr/>
          <a:lstStyle>
            <a:defPPr>
              <a:defRPr lang="ko-KR"/>
            </a:defPPr>
            <a:lvl1pPr marL="0" algn="l" defTabSz="914400" rtl="0" eaLnBrk="1" latinLnBrk="1" hangingPunct="1">
              <a:defRPr sz="1800" kern="1200">
                <a:solidFill>
                  <a:schemeClr val="tx1"/>
                </a:solidFill>
                <a:latin typeface="+mn-lt"/>
                <a:ea typeface="+mn-ea"/>
                <a:cs typeface="+mn-cs"/>
              </a:defRPr>
            </a:lvl1pPr>
            <a:lvl2pPr marL="457200" algn="l" defTabSz="914400" rtl="0" eaLnBrk="1" latinLnBrk="1" hangingPunct="1">
              <a:defRPr sz="1800" kern="1200">
                <a:solidFill>
                  <a:schemeClr val="tx1"/>
                </a:solidFill>
                <a:latin typeface="+mn-lt"/>
                <a:ea typeface="+mn-ea"/>
                <a:cs typeface="+mn-cs"/>
              </a:defRPr>
            </a:lvl2pPr>
            <a:lvl3pPr marL="914400" algn="l" defTabSz="914400" rtl="0" eaLnBrk="1" latinLnBrk="1" hangingPunct="1">
              <a:defRPr sz="1800" kern="1200">
                <a:solidFill>
                  <a:schemeClr val="tx1"/>
                </a:solidFill>
                <a:latin typeface="+mn-lt"/>
                <a:ea typeface="+mn-ea"/>
                <a:cs typeface="+mn-cs"/>
              </a:defRPr>
            </a:lvl3pPr>
            <a:lvl4pPr marL="1371600" algn="l" defTabSz="914400" rtl="0" eaLnBrk="1" latinLnBrk="1" hangingPunct="1">
              <a:defRPr sz="1800" kern="1200">
                <a:solidFill>
                  <a:schemeClr val="tx1"/>
                </a:solidFill>
                <a:latin typeface="+mn-lt"/>
                <a:ea typeface="+mn-ea"/>
                <a:cs typeface="+mn-cs"/>
              </a:defRPr>
            </a:lvl4pPr>
            <a:lvl5pPr marL="1828800" algn="l" defTabSz="914400" rtl="0" eaLnBrk="1" latinLnBrk="1" hangingPunct="1">
              <a:defRPr sz="1800" kern="1200">
                <a:solidFill>
                  <a:schemeClr val="tx1"/>
                </a:solidFill>
                <a:latin typeface="+mn-lt"/>
                <a:ea typeface="+mn-ea"/>
                <a:cs typeface="+mn-cs"/>
              </a:defRPr>
            </a:lvl5pPr>
            <a:lvl6pPr marL="2286000" algn="l" defTabSz="914400" rtl="0" eaLnBrk="1" latinLnBrk="1" hangingPunct="1">
              <a:defRPr sz="1800" kern="1200">
                <a:solidFill>
                  <a:schemeClr val="tx1"/>
                </a:solidFill>
                <a:latin typeface="+mn-lt"/>
                <a:ea typeface="+mn-ea"/>
                <a:cs typeface="+mn-cs"/>
              </a:defRPr>
            </a:lvl6pPr>
            <a:lvl7pPr marL="2743200" algn="l" defTabSz="914400" rtl="0" eaLnBrk="1" latinLnBrk="1" hangingPunct="1">
              <a:defRPr sz="1800" kern="1200">
                <a:solidFill>
                  <a:schemeClr val="tx1"/>
                </a:solidFill>
                <a:latin typeface="+mn-lt"/>
                <a:ea typeface="+mn-ea"/>
                <a:cs typeface="+mn-cs"/>
              </a:defRPr>
            </a:lvl7pPr>
            <a:lvl8pPr marL="3200400" algn="l" defTabSz="914400" rtl="0" eaLnBrk="1" latinLnBrk="1" hangingPunct="1">
              <a:defRPr sz="1800" kern="1200">
                <a:solidFill>
                  <a:schemeClr val="tx1"/>
                </a:solidFill>
                <a:latin typeface="+mn-lt"/>
                <a:ea typeface="+mn-ea"/>
                <a:cs typeface="+mn-cs"/>
              </a:defRPr>
            </a:lvl8pPr>
            <a:lvl9pPr marL="3657600" algn="l" defTabSz="914400" rtl="0" eaLnBrk="1" latinLnBrk="1" hangingPunct="1">
              <a:defRPr sz="1800" kern="1200">
                <a:solidFill>
                  <a:schemeClr val="tx1"/>
                </a:solidFill>
                <a:latin typeface="+mn-lt"/>
                <a:ea typeface="+mn-ea"/>
                <a:cs typeface="+mn-cs"/>
              </a:defRPr>
            </a:lvl9pPr>
          </a:lstStyle>
          <a:p>
            <a:pPr algn="r"/>
            <a:r>
              <a:rPr lang="de-DE" sz="1000" dirty="0">
                <a:latin typeface="Calibri" panose="020F0502020204030204" pitchFamily="34" charset="0"/>
                <a:ea typeface="나눔고딕 ExtraBold" panose="020D0904000000000000" pitchFamily="50" charset="-127"/>
                <a:cs typeface="Calibri" panose="020F0502020204030204" pitchFamily="34" charset="0"/>
              </a:rPr>
              <a:t>14</a:t>
            </a:r>
          </a:p>
        </p:txBody>
      </p:sp>
    </p:spTree>
    <p:extLst>
      <p:ext uri="{BB962C8B-B14F-4D97-AF65-F5344CB8AC3E}">
        <p14:creationId xmlns:p14="http://schemas.microsoft.com/office/powerpoint/2010/main" val="303927488"/>
      </p:ext>
    </p:extLst>
  </p:cSld>
  <p:clrMapOvr>
    <a:masterClrMapping/>
  </p:clrMapOvr>
  <p:transition>
    <p:fade/>
  </p:transition>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 name="직사각형 100"/>
          <p:cNvSpPr/>
          <p:nvPr/>
        </p:nvSpPr>
        <p:spPr>
          <a:xfrm>
            <a:off x="0" y="2670003"/>
            <a:ext cx="9144000" cy="414337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062" tIns="45530" rIns="91062" bIns="45530" anchor="ctr"/>
          <a:lstStyle/>
          <a:p>
            <a:pPr algn="ctr">
              <a:defRPr/>
            </a:pPr>
            <a:endParaRPr lang="ko-KR" altLang="en-US" b="1">
              <a:solidFill>
                <a:prstClr val="white"/>
              </a:solidFill>
              <a:latin typeface="Calibri" panose="020F0502020204030204" pitchFamily="34" charset="0"/>
              <a:cs typeface="Calibri" panose="020F0502020204030204" pitchFamily="34" charset="0"/>
            </a:endParaRPr>
          </a:p>
        </p:txBody>
      </p:sp>
      <p:sp>
        <p:nvSpPr>
          <p:cNvPr id="81" name="TextBox 80"/>
          <p:cNvSpPr txBox="1"/>
          <p:nvPr/>
        </p:nvSpPr>
        <p:spPr>
          <a:xfrm>
            <a:off x="143508" y="44624"/>
            <a:ext cx="8856984" cy="523220"/>
          </a:xfrm>
          <a:prstGeom prst="rect">
            <a:avLst/>
          </a:prstGeom>
          <a:noFill/>
        </p:spPr>
        <p:txBody>
          <a:bodyPr wrap="square" rtlCol="0">
            <a:spAutoFit/>
          </a:bodyPr>
          <a:lstStyle/>
          <a:p>
            <a:pPr algn="ctr" defTabSz="913860">
              <a:buSzPct val="130000"/>
            </a:pPr>
            <a:r>
              <a:rPr lang="mn-MN" altLang="ko-KR" sz="2800" dirty="0">
                <a:ln w="9000" cmpd="sng">
                  <a:noFill/>
                  <a:prstDash val="solid"/>
                </a:ln>
                <a:solidFill>
                  <a:prstClr val="white"/>
                </a:solidFill>
                <a:effectLst>
                  <a:reflection blurRad="12700" stA="28000" endPos="45000" dist="1000" dir="5400000" sy="-100000" algn="bl" rotWithShape="0"/>
                </a:effectLst>
                <a:latin typeface="Calibri" panose="020F0502020204030204" pitchFamily="34" charset="0"/>
                <a:ea typeface="나눔고딕 ExtraBold" panose="020D0904000000000000" pitchFamily="50" charset="-127"/>
                <a:cs typeface="Calibri" panose="020F0502020204030204" pitchFamily="34" charset="0"/>
              </a:rPr>
              <a:t>Хэрэгцээ, шаардлагыг тодорхойлох судалгаа</a:t>
            </a:r>
            <a:endParaRPr lang="ko-KR" altLang="en-US" sz="2800" dirty="0">
              <a:ln w="9000" cmpd="sng">
                <a:noFill/>
                <a:prstDash val="solid"/>
              </a:ln>
              <a:solidFill>
                <a:srgbClr val="FF0000"/>
              </a:solidFill>
              <a:effectLst>
                <a:reflection blurRad="12700" stA="28000" endPos="45000" dist="1000" dir="5400000" sy="-100000" algn="bl" rotWithShape="0"/>
              </a:effectLst>
              <a:latin typeface="Calibri" panose="020F0502020204030204" pitchFamily="34" charset="0"/>
              <a:ea typeface="나눔고딕 ExtraBold" panose="020D0904000000000000" pitchFamily="50" charset="-127"/>
              <a:cs typeface="Calibri" panose="020F0502020204030204" pitchFamily="34" charset="0"/>
            </a:endParaRPr>
          </a:p>
        </p:txBody>
      </p:sp>
      <p:grpSp>
        <p:nvGrpSpPr>
          <p:cNvPr id="64" name="그룹 63"/>
          <p:cNvGrpSpPr/>
          <p:nvPr/>
        </p:nvGrpSpPr>
        <p:grpSpPr>
          <a:xfrm>
            <a:off x="572119" y="620690"/>
            <a:ext cx="3307860" cy="646331"/>
            <a:chOff x="392568" y="971046"/>
            <a:chExt cx="5058486" cy="385409"/>
          </a:xfrm>
        </p:grpSpPr>
        <p:grpSp>
          <p:nvGrpSpPr>
            <p:cNvPr id="65" name="Group 5"/>
            <p:cNvGrpSpPr>
              <a:grpSpLocks/>
            </p:cNvGrpSpPr>
            <p:nvPr/>
          </p:nvGrpSpPr>
          <p:grpSpPr bwMode="auto">
            <a:xfrm>
              <a:off x="392568" y="986131"/>
              <a:ext cx="5058486" cy="358526"/>
              <a:chOff x="752" y="1413"/>
              <a:chExt cx="1881" cy="294"/>
            </a:xfrm>
          </p:grpSpPr>
          <p:sp>
            <p:nvSpPr>
              <p:cNvPr id="67" name="AutoShape 6"/>
              <p:cNvSpPr>
                <a:spLocks noChangeArrowheads="1"/>
              </p:cNvSpPr>
              <p:nvPr/>
            </p:nvSpPr>
            <p:spPr bwMode="gray">
              <a:xfrm>
                <a:off x="752" y="1413"/>
                <a:ext cx="1881" cy="294"/>
              </a:xfrm>
              <a:prstGeom prst="roundRect">
                <a:avLst>
                  <a:gd name="adj" fmla="val 50000"/>
                </a:avLst>
              </a:prstGeom>
              <a:gradFill rotWithShape="1">
                <a:gsLst>
                  <a:gs pos="0">
                    <a:srgbClr val="0070C0"/>
                  </a:gs>
                  <a:gs pos="50000">
                    <a:srgbClr val="00B0F0"/>
                  </a:gs>
                  <a:gs pos="100000">
                    <a:srgbClr val="0070C0"/>
                  </a:gs>
                </a:gsLst>
                <a:lin ang="0" scaled="1"/>
              </a:gradFill>
              <a:ln w="12700">
                <a:noFill/>
                <a:round/>
                <a:headEnd/>
                <a:tailEnd/>
              </a:ln>
              <a:effectLst>
                <a:outerShdw dist="53882" dir="2700000" algn="ctr" rotWithShape="0">
                  <a:srgbClr val="292929">
                    <a:alpha val="50000"/>
                  </a:srgbClr>
                </a:outerShdw>
              </a:effectLst>
            </p:spPr>
            <p:txBody>
              <a:bodyPr wrap="none" anchor="ctr"/>
              <a:lstStyle/>
              <a:p>
                <a:pPr defTabSz="837945" latinLnBrk="0">
                  <a:defRPr/>
                </a:pPr>
                <a:endParaRPr lang="ko-KR" altLang="en-US" kern="0" dirty="0">
                  <a:solidFill>
                    <a:sysClr val="windowText" lastClr="000000"/>
                  </a:solidFill>
                  <a:latin typeface="Calibri" panose="020F0502020204030204" pitchFamily="34" charset="0"/>
                  <a:ea typeface="휴먼모음T" pitchFamily="18" charset="-127"/>
                  <a:cs typeface="Calibri" panose="020F0502020204030204" pitchFamily="34" charset="0"/>
                </a:endParaRPr>
              </a:p>
            </p:txBody>
          </p:sp>
          <p:sp>
            <p:nvSpPr>
              <p:cNvPr id="68" name="AutoShape 7"/>
              <p:cNvSpPr>
                <a:spLocks noChangeArrowheads="1"/>
              </p:cNvSpPr>
              <p:nvPr/>
            </p:nvSpPr>
            <p:spPr bwMode="gray">
              <a:xfrm flipH="1">
                <a:off x="2590" y="1457"/>
                <a:ext cx="36" cy="204"/>
              </a:xfrm>
              <a:prstGeom prst="moon">
                <a:avLst>
                  <a:gd name="adj" fmla="val 22032"/>
                </a:avLst>
              </a:prstGeom>
              <a:gradFill rotWithShape="1">
                <a:gsLst>
                  <a:gs pos="0">
                    <a:srgbClr val="FFFFFF">
                      <a:gamma/>
                      <a:shade val="46275"/>
                      <a:invGamma/>
                      <a:alpha val="0"/>
                    </a:srgbClr>
                  </a:gs>
                  <a:gs pos="50000">
                    <a:srgbClr val="FFFFFF">
                      <a:alpha val="84000"/>
                    </a:srgbClr>
                  </a:gs>
                  <a:gs pos="100000">
                    <a:srgbClr val="FFFFFF">
                      <a:gamma/>
                      <a:shade val="46275"/>
                      <a:invGamma/>
                      <a:alpha val="0"/>
                    </a:srgbClr>
                  </a:gs>
                </a:gsLst>
                <a:lin ang="5400000" scaled="1"/>
              </a:gradFill>
              <a:ln w="9525">
                <a:noFill/>
                <a:miter lim="800000"/>
                <a:headEnd/>
                <a:tailEnd/>
              </a:ln>
              <a:effectLst/>
            </p:spPr>
            <p:txBody>
              <a:bodyPr wrap="none" anchor="ctr"/>
              <a:lstStyle/>
              <a:p>
                <a:pPr defTabSz="837945" latinLnBrk="0">
                  <a:defRPr/>
                </a:pPr>
                <a:endParaRPr lang="ko-KR" altLang="en-US" kern="0" dirty="0">
                  <a:solidFill>
                    <a:sysClr val="windowText" lastClr="000000"/>
                  </a:solidFill>
                  <a:latin typeface="Calibri" panose="020F0502020204030204" pitchFamily="34" charset="0"/>
                  <a:ea typeface="휴먼모음T" pitchFamily="18" charset="-127"/>
                  <a:cs typeface="Calibri" panose="020F0502020204030204" pitchFamily="34" charset="0"/>
                </a:endParaRPr>
              </a:p>
            </p:txBody>
          </p:sp>
          <p:sp>
            <p:nvSpPr>
              <p:cNvPr id="69" name="AutoShape 8"/>
              <p:cNvSpPr>
                <a:spLocks noChangeArrowheads="1"/>
              </p:cNvSpPr>
              <p:nvPr/>
            </p:nvSpPr>
            <p:spPr bwMode="gray">
              <a:xfrm>
                <a:off x="762" y="1457"/>
                <a:ext cx="36" cy="204"/>
              </a:xfrm>
              <a:prstGeom prst="moon">
                <a:avLst>
                  <a:gd name="adj" fmla="val 22032"/>
                </a:avLst>
              </a:prstGeom>
              <a:gradFill rotWithShape="1">
                <a:gsLst>
                  <a:gs pos="0">
                    <a:srgbClr val="FFFFFF">
                      <a:gamma/>
                      <a:shade val="46275"/>
                      <a:invGamma/>
                      <a:alpha val="0"/>
                    </a:srgbClr>
                  </a:gs>
                  <a:gs pos="50000">
                    <a:srgbClr val="FFFFFF">
                      <a:alpha val="84000"/>
                    </a:srgbClr>
                  </a:gs>
                  <a:gs pos="100000">
                    <a:srgbClr val="FFFFFF">
                      <a:gamma/>
                      <a:shade val="46275"/>
                      <a:invGamma/>
                      <a:alpha val="0"/>
                    </a:srgbClr>
                  </a:gs>
                </a:gsLst>
                <a:lin ang="5400000" scaled="1"/>
              </a:gradFill>
              <a:ln w="9525">
                <a:noFill/>
                <a:miter lim="800000"/>
                <a:headEnd/>
                <a:tailEnd/>
              </a:ln>
              <a:effectLst/>
            </p:spPr>
            <p:txBody>
              <a:bodyPr wrap="none" anchor="ctr"/>
              <a:lstStyle/>
              <a:p>
                <a:pPr defTabSz="837945" latinLnBrk="0">
                  <a:defRPr/>
                </a:pPr>
                <a:endParaRPr lang="ko-KR" altLang="en-US" kern="0" dirty="0">
                  <a:solidFill>
                    <a:sysClr val="windowText" lastClr="000000"/>
                  </a:solidFill>
                  <a:latin typeface="Calibri" panose="020F0502020204030204" pitchFamily="34" charset="0"/>
                  <a:ea typeface="휴먼모음T" pitchFamily="18" charset="-127"/>
                  <a:cs typeface="Calibri" panose="020F0502020204030204" pitchFamily="34" charset="0"/>
                </a:endParaRPr>
              </a:p>
            </p:txBody>
          </p:sp>
        </p:grpSp>
        <p:sp>
          <p:nvSpPr>
            <p:cNvPr id="66" name="Text Box 18"/>
            <p:cNvSpPr txBox="1">
              <a:spLocks noChangeArrowheads="1"/>
            </p:cNvSpPr>
            <p:nvPr/>
          </p:nvSpPr>
          <p:spPr bwMode="white">
            <a:xfrm>
              <a:off x="673116" y="971046"/>
              <a:ext cx="4514797" cy="385409"/>
            </a:xfrm>
            <a:prstGeom prst="rect">
              <a:avLst/>
            </a:prstGeom>
            <a:noFill/>
            <a:ln w="9525" algn="ctr">
              <a:noFill/>
              <a:miter lim="800000"/>
              <a:headEnd/>
              <a:tailEnd/>
            </a:ln>
          </p:spPr>
          <p:txBody>
            <a:bodyPr wrap="square" anchor="ctr">
              <a:spAutoFit/>
            </a:bodyPr>
            <a:lstStyle/>
            <a:p>
              <a:pPr algn="ctr" fontAlgn="base">
                <a:spcBef>
                  <a:spcPct val="50000"/>
                </a:spcBef>
                <a:spcAft>
                  <a:spcPct val="0"/>
                </a:spcAft>
                <a:defRPr/>
              </a:pPr>
              <a:r>
                <a:rPr lang="mn-MN" altLang="ko-KR" b="1" dirty="0">
                  <a:solidFill>
                    <a:srgbClr val="F8F8F8"/>
                  </a:solidFill>
                  <a:effectLst>
                    <a:outerShdw blurRad="38100" dist="38100" dir="2700000" algn="tl">
                      <a:srgbClr val="000000">
                        <a:alpha val="43137"/>
                      </a:srgbClr>
                    </a:outerShdw>
                  </a:effectLst>
                  <a:latin typeface="Calibri" panose="020F0502020204030204" pitchFamily="34" charset="0"/>
                  <a:ea typeface="휴먼모음T" pitchFamily="18" charset="-127"/>
                  <a:cs typeface="Calibri" panose="020F0502020204030204" pitchFamily="34" charset="0"/>
                </a:rPr>
                <a:t>Мэргэжилтнүүдээс авсан судалгаа</a:t>
              </a:r>
              <a:endParaRPr lang="en-US" altLang="ko-KR" b="1" dirty="0">
                <a:solidFill>
                  <a:srgbClr val="F8F8F8"/>
                </a:solidFill>
                <a:effectLst>
                  <a:outerShdw blurRad="38100" dist="38100" dir="2700000" algn="tl">
                    <a:srgbClr val="000000">
                      <a:alpha val="43137"/>
                    </a:srgbClr>
                  </a:outerShdw>
                </a:effectLst>
                <a:latin typeface="Calibri" panose="020F0502020204030204" pitchFamily="34" charset="0"/>
                <a:ea typeface="휴먼모음T" pitchFamily="18" charset="-127"/>
                <a:cs typeface="Calibri" panose="020F0502020204030204" pitchFamily="34" charset="0"/>
              </a:endParaRPr>
            </a:p>
          </p:txBody>
        </p:sp>
      </p:grpSp>
      <p:sp>
        <p:nvSpPr>
          <p:cNvPr id="24" name="직사각형 23"/>
          <p:cNvSpPr/>
          <p:nvPr/>
        </p:nvSpPr>
        <p:spPr>
          <a:xfrm>
            <a:off x="179512" y="1455420"/>
            <a:ext cx="2808312" cy="5141933"/>
          </a:xfrm>
          <a:prstGeom prst="rect">
            <a:avLst/>
          </a:prstGeom>
          <a:noFill/>
          <a:ln w="19050" cap="flat" cmpd="sng" algn="ctr">
            <a:solidFill>
              <a:srgbClr val="FFFFFF">
                <a:lumMod val="75000"/>
              </a:srgbClr>
            </a:solidFill>
            <a:prstDash val="sysDot"/>
          </a:ln>
          <a:effectLst>
            <a:outerShdw blurRad="50800" dist="38100" dir="2700000" algn="tl" rotWithShape="0">
              <a:prstClr val="black">
                <a:alpha val="40000"/>
              </a:prstClr>
            </a:outerShdw>
          </a:effectLst>
        </p:spPr>
        <p:txBody>
          <a:bodyPr rtlCol="0" anchor="ctr"/>
          <a:lstStyle/>
          <a:p>
            <a:pPr marL="88900" lvl="1" indent="-88900" defTabSz="831614" fontAlgn="base" latinLnBrk="0">
              <a:lnSpc>
                <a:spcPct val="80000"/>
              </a:lnSpc>
              <a:spcBef>
                <a:spcPct val="0"/>
              </a:spcBef>
              <a:spcAft>
                <a:spcPts val="600"/>
              </a:spcAft>
              <a:buClr>
                <a:srgbClr val="282828">
                  <a:lumMod val="50000"/>
                  <a:lumOff val="50000"/>
                </a:srgbClr>
              </a:buClr>
              <a:buSzPct val="100000"/>
              <a:buFont typeface="Arial" panose="020B0604020202020204" pitchFamily="34" charset="0"/>
              <a:buChar char="•"/>
            </a:pPr>
            <a:endParaRPr kumimoji="1" lang="en-US" altLang="ko-KR" sz="1100" kern="0" dirty="0">
              <a:ln w="0">
                <a:solidFill>
                  <a:srgbClr val="FFFFFF">
                    <a:alpha val="0"/>
                  </a:srgbClr>
                </a:solidFill>
              </a:ln>
              <a:solidFill>
                <a:schemeClr val="accent2">
                  <a:lumMod val="50000"/>
                </a:schemeClr>
              </a:solidFill>
              <a:latin typeface="Calibri" panose="020F0502020204030204" pitchFamily="34" charset="0"/>
              <a:ea typeface="나눔고딕 Bold" panose="020D0804000000000000" pitchFamily="50" charset="-127"/>
              <a:cs typeface="Calibri" panose="020F0502020204030204" pitchFamily="34" charset="0"/>
            </a:endParaRPr>
          </a:p>
        </p:txBody>
      </p:sp>
      <p:grpSp>
        <p:nvGrpSpPr>
          <p:cNvPr id="16" name="그룹 15"/>
          <p:cNvGrpSpPr/>
          <p:nvPr/>
        </p:nvGrpSpPr>
        <p:grpSpPr>
          <a:xfrm>
            <a:off x="771636" y="1832772"/>
            <a:ext cx="1507182" cy="1432939"/>
            <a:chOff x="392568" y="1844823"/>
            <a:chExt cx="1759198" cy="1667745"/>
          </a:xfrm>
        </p:grpSpPr>
        <p:pic>
          <p:nvPicPr>
            <p:cNvPr id="17" name="Picture 7"/>
            <p:cNvPicPr>
              <a:picLocks noChangeAspect="1" noChangeArrowheads="1"/>
            </p:cNvPicPr>
            <p:nvPr/>
          </p:nvPicPr>
          <p:blipFill rotWithShape="1">
            <a:blip r:embed="rId3" cstate="print">
              <a:extLst>
                <a:ext uri="{BEBA8EAE-BF5A-486C-A8C5-ECC9F3942E4B}">
                  <a14:imgProps xmlns:a14="http://schemas.microsoft.com/office/drawing/2010/main">
                    <a14:imgLayer r:embed="rId4">
                      <a14:imgEffect>
                        <a14:backgroundRemoval t="7963" b="93721" l="19980" r="79001"/>
                      </a14:imgEffect>
                    </a14:imgLayer>
                  </a14:imgProps>
                </a:ext>
                <a:ext uri="{28A0092B-C50C-407E-A947-70E740481C1C}">
                  <a14:useLocalDpi xmlns:a14="http://schemas.microsoft.com/office/drawing/2010/main" val="0"/>
                </a:ext>
              </a:extLst>
            </a:blip>
            <a:srcRect l="19770" t="8533" r="22166" b="8790"/>
            <a:stretch/>
          </p:blipFill>
          <p:spPr bwMode="auto">
            <a:xfrm>
              <a:off x="392568" y="1844823"/>
              <a:ext cx="1759198" cy="166774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20" name="직사각형 19"/>
            <p:cNvSpPr/>
            <p:nvPr/>
          </p:nvSpPr>
          <p:spPr>
            <a:xfrm>
              <a:off x="1416677" y="2670003"/>
              <a:ext cx="592095" cy="383280"/>
            </a:xfrm>
            <a:prstGeom prst="rect">
              <a:avLst/>
            </a:prstGeom>
            <a:noFill/>
            <a:ln>
              <a:solidFill>
                <a:srgbClr val="FF00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lIns="83856" tIns="41929" rIns="83856" bIns="41929" rtlCol="0" anchor="ctr"/>
            <a:lstStyle/>
            <a:p>
              <a:pPr algn="ctr" defTabSz="914400" fontAlgn="base">
                <a:spcBef>
                  <a:spcPct val="0"/>
                </a:spcBef>
                <a:spcAft>
                  <a:spcPct val="0"/>
                </a:spcAft>
              </a:pPr>
              <a:endParaRPr kumimoji="1" lang="ko-KR" altLang="en-US">
                <a:solidFill>
                  <a:srgbClr val="FFFFFF"/>
                </a:solidFill>
                <a:latin typeface="Calibri" panose="020F0502020204030204" pitchFamily="34" charset="0"/>
                <a:cs typeface="Calibri" panose="020F0502020204030204" pitchFamily="34" charset="0"/>
              </a:endParaRPr>
            </a:p>
          </p:txBody>
        </p:sp>
        <p:sp>
          <p:nvSpPr>
            <p:cNvPr id="21" name="직사각형 20"/>
            <p:cNvSpPr/>
            <p:nvPr/>
          </p:nvSpPr>
          <p:spPr>
            <a:xfrm>
              <a:off x="674737" y="2721514"/>
              <a:ext cx="648609" cy="650914"/>
            </a:xfrm>
            <a:prstGeom prst="rect">
              <a:avLst/>
            </a:prstGeom>
            <a:noFill/>
            <a:ln>
              <a:solidFill>
                <a:srgbClr val="FF00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lIns="83856" tIns="41929" rIns="83856" bIns="41929" rtlCol="0" anchor="ctr"/>
            <a:lstStyle/>
            <a:p>
              <a:pPr algn="ctr" defTabSz="914400" fontAlgn="base">
                <a:spcBef>
                  <a:spcPct val="0"/>
                </a:spcBef>
                <a:spcAft>
                  <a:spcPct val="0"/>
                </a:spcAft>
              </a:pPr>
              <a:endParaRPr kumimoji="1" lang="ko-KR" altLang="en-US">
                <a:solidFill>
                  <a:srgbClr val="FFFFFF"/>
                </a:solidFill>
                <a:latin typeface="Calibri" panose="020F0502020204030204" pitchFamily="34" charset="0"/>
                <a:cs typeface="Calibri" panose="020F0502020204030204" pitchFamily="34" charset="0"/>
              </a:endParaRPr>
            </a:p>
          </p:txBody>
        </p:sp>
        <p:sp>
          <p:nvSpPr>
            <p:cNvPr id="22" name="직사각형 21"/>
            <p:cNvSpPr/>
            <p:nvPr/>
          </p:nvSpPr>
          <p:spPr>
            <a:xfrm>
              <a:off x="1289216" y="2143220"/>
              <a:ext cx="776651" cy="362882"/>
            </a:xfrm>
            <a:prstGeom prst="rect">
              <a:avLst/>
            </a:prstGeom>
            <a:noFill/>
            <a:ln>
              <a:solidFill>
                <a:srgbClr val="FF00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lIns="83856" tIns="41929" rIns="83856" bIns="41929" rtlCol="0" anchor="ctr"/>
            <a:lstStyle/>
            <a:p>
              <a:pPr algn="ctr" defTabSz="914400" fontAlgn="base">
                <a:spcBef>
                  <a:spcPct val="0"/>
                </a:spcBef>
                <a:spcAft>
                  <a:spcPct val="0"/>
                </a:spcAft>
              </a:pPr>
              <a:endParaRPr kumimoji="1" lang="ko-KR" altLang="en-US">
                <a:solidFill>
                  <a:srgbClr val="FFFFFF"/>
                </a:solidFill>
                <a:latin typeface="Calibri" panose="020F0502020204030204" pitchFamily="34" charset="0"/>
                <a:cs typeface="Calibri" panose="020F0502020204030204" pitchFamily="34" charset="0"/>
              </a:endParaRPr>
            </a:p>
          </p:txBody>
        </p:sp>
      </p:grpSp>
      <p:sp>
        <p:nvSpPr>
          <p:cNvPr id="40" name="AutoShape 6"/>
          <p:cNvSpPr>
            <a:spLocks noChangeArrowheads="1"/>
          </p:cNvSpPr>
          <p:nvPr/>
        </p:nvSpPr>
        <p:spPr bwMode="gray">
          <a:xfrm>
            <a:off x="486400" y="3284984"/>
            <a:ext cx="2069376" cy="232953"/>
          </a:xfrm>
          <a:prstGeom prst="roundRect">
            <a:avLst>
              <a:gd name="adj" fmla="val 50000"/>
            </a:avLst>
          </a:prstGeom>
          <a:solidFill>
            <a:srgbClr val="7030A0"/>
          </a:solidFill>
          <a:ln w="12700">
            <a:noFill/>
            <a:round/>
            <a:headEnd/>
            <a:tailEnd/>
          </a:ln>
          <a:effectLst>
            <a:outerShdw dist="53882" dir="2700000" algn="ctr" rotWithShape="0">
              <a:srgbClr val="292929">
                <a:alpha val="50000"/>
              </a:srgbClr>
            </a:outerShdw>
          </a:effectLst>
        </p:spPr>
        <p:txBody>
          <a:bodyPr wrap="none" anchor="ctr"/>
          <a:lstStyle/>
          <a:p>
            <a:pPr algn="ctr" defTabSz="838369" fontAlgn="base" latinLnBrk="0">
              <a:spcBef>
                <a:spcPct val="0"/>
              </a:spcBef>
              <a:spcAft>
                <a:spcPct val="0"/>
              </a:spcAft>
              <a:defRPr/>
            </a:pPr>
            <a:r>
              <a:rPr kumimoji="1" lang="mn-MN" altLang="ko-KR" sz="1050" b="1" dirty="0">
                <a:solidFill>
                  <a:srgbClr val="F8F8F8"/>
                </a:solidFill>
                <a:effectLst>
                  <a:outerShdw blurRad="38100" dist="38100" dir="2700000" algn="tl">
                    <a:srgbClr val="000000">
                      <a:alpha val="43137"/>
                    </a:srgbClr>
                  </a:outerShdw>
                </a:effectLst>
                <a:latin typeface="Calibri" panose="020F0502020204030204" pitchFamily="34" charset="0"/>
                <a:ea typeface="나눔고딕 Bold" panose="020D0804000000000000" pitchFamily="50" charset="-127"/>
                <a:cs typeface="Calibri" panose="020F0502020204030204" pitchFamily="34" charset="0"/>
              </a:rPr>
              <a:t>Нийтийн тээвэр</a:t>
            </a:r>
            <a:endParaRPr kumimoji="1" lang="ko-KR" altLang="en-US" sz="1050" b="1" dirty="0">
              <a:solidFill>
                <a:srgbClr val="F8F8F8"/>
              </a:solidFill>
              <a:effectLst>
                <a:outerShdw blurRad="38100" dist="38100" dir="2700000" algn="tl">
                  <a:srgbClr val="000000">
                    <a:alpha val="43137"/>
                  </a:srgbClr>
                </a:outerShdw>
              </a:effectLst>
              <a:latin typeface="Calibri" panose="020F0502020204030204" pitchFamily="34" charset="0"/>
              <a:ea typeface="나눔고딕 Bold" panose="020D0804000000000000" pitchFamily="50" charset="-127"/>
              <a:cs typeface="Calibri" panose="020F0502020204030204" pitchFamily="34" charset="0"/>
            </a:endParaRPr>
          </a:p>
        </p:txBody>
      </p:sp>
      <p:grpSp>
        <p:nvGrpSpPr>
          <p:cNvPr id="10" name="그룹 9"/>
          <p:cNvGrpSpPr/>
          <p:nvPr/>
        </p:nvGrpSpPr>
        <p:grpSpPr>
          <a:xfrm>
            <a:off x="3059832" y="1905103"/>
            <a:ext cx="2989037" cy="1811929"/>
            <a:chOff x="3131839" y="1905103"/>
            <a:chExt cx="2989037" cy="1811929"/>
          </a:xfrm>
        </p:grpSpPr>
        <p:pic>
          <p:nvPicPr>
            <p:cNvPr id="2058" name="Picture 10"/>
            <p:cNvPicPr>
              <a:picLocks noChangeAspect="1" noChangeArrowheads="1"/>
            </p:cNvPicPr>
            <p:nvPr/>
          </p:nvPicPr>
          <p:blipFill rotWithShape="1">
            <a:blip r:embed="rId5" cstate="print">
              <a:extLst>
                <a:ext uri="{28A0092B-C50C-407E-A947-70E740481C1C}">
                  <a14:useLocalDpi xmlns:a14="http://schemas.microsoft.com/office/drawing/2010/main" val="0"/>
                </a:ext>
              </a:extLst>
            </a:blip>
            <a:srcRect l="1117" t="1634" r="1382" b="2406"/>
            <a:stretch/>
          </p:blipFill>
          <p:spPr bwMode="auto">
            <a:xfrm>
              <a:off x="3228451" y="1905103"/>
              <a:ext cx="2892425" cy="181192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43" name="직사각형 42"/>
            <p:cNvSpPr/>
            <p:nvPr/>
          </p:nvSpPr>
          <p:spPr>
            <a:xfrm>
              <a:off x="3131839" y="1979988"/>
              <a:ext cx="2932783" cy="296884"/>
            </a:xfrm>
            <a:prstGeom prst="rect">
              <a:avLst/>
            </a:prstGeom>
            <a:noFill/>
            <a:ln w="19050">
              <a:solidFill>
                <a:srgbClr val="FF00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lIns="83856" tIns="41929" rIns="83856" bIns="41929" rtlCol="0" anchor="ctr"/>
            <a:lstStyle/>
            <a:p>
              <a:pPr algn="ctr" defTabSz="914400" fontAlgn="base">
                <a:spcBef>
                  <a:spcPct val="0"/>
                </a:spcBef>
                <a:spcAft>
                  <a:spcPct val="0"/>
                </a:spcAft>
              </a:pPr>
              <a:endParaRPr kumimoji="1" lang="ko-KR" altLang="en-US">
                <a:solidFill>
                  <a:srgbClr val="FFFFFF"/>
                </a:solidFill>
                <a:latin typeface="Calibri" panose="020F0502020204030204" pitchFamily="34" charset="0"/>
                <a:cs typeface="Calibri" panose="020F0502020204030204" pitchFamily="34" charset="0"/>
              </a:endParaRPr>
            </a:p>
          </p:txBody>
        </p:sp>
        <p:sp>
          <p:nvSpPr>
            <p:cNvPr id="38" name="직사각형 37"/>
            <p:cNvSpPr/>
            <p:nvPr/>
          </p:nvSpPr>
          <p:spPr>
            <a:xfrm>
              <a:off x="3269466" y="2402220"/>
              <a:ext cx="2727454" cy="296884"/>
            </a:xfrm>
            <a:prstGeom prst="rect">
              <a:avLst/>
            </a:prstGeom>
            <a:noFill/>
            <a:ln w="19050">
              <a:solidFill>
                <a:srgbClr val="FF00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lIns="83856" tIns="41929" rIns="83856" bIns="41929" rtlCol="0" anchor="ctr"/>
            <a:lstStyle/>
            <a:p>
              <a:pPr algn="ctr" defTabSz="914400" fontAlgn="base">
                <a:spcBef>
                  <a:spcPct val="0"/>
                </a:spcBef>
                <a:spcAft>
                  <a:spcPct val="0"/>
                </a:spcAft>
              </a:pPr>
              <a:endParaRPr kumimoji="1" lang="ko-KR" altLang="en-US">
                <a:solidFill>
                  <a:srgbClr val="FFFFFF"/>
                </a:solidFill>
                <a:latin typeface="Calibri" panose="020F0502020204030204" pitchFamily="34" charset="0"/>
                <a:cs typeface="Calibri" panose="020F0502020204030204" pitchFamily="34" charset="0"/>
              </a:endParaRPr>
            </a:p>
          </p:txBody>
        </p:sp>
      </p:grpSp>
      <p:sp>
        <p:nvSpPr>
          <p:cNvPr id="33" name="AutoShape 6"/>
          <p:cNvSpPr>
            <a:spLocks noChangeArrowheads="1"/>
          </p:cNvSpPr>
          <p:nvPr/>
        </p:nvSpPr>
        <p:spPr bwMode="gray">
          <a:xfrm>
            <a:off x="6714381" y="1550578"/>
            <a:ext cx="1779722" cy="251714"/>
          </a:xfrm>
          <a:prstGeom prst="roundRect">
            <a:avLst>
              <a:gd name="adj" fmla="val 50000"/>
            </a:avLst>
          </a:prstGeom>
          <a:solidFill>
            <a:srgbClr val="7030A0"/>
          </a:solidFill>
          <a:ln w="12700">
            <a:noFill/>
            <a:round/>
            <a:headEnd/>
            <a:tailEnd/>
          </a:ln>
          <a:effectLst>
            <a:outerShdw dist="53882" dir="2700000" algn="ctr" rotWithShape="0">
              <a:srgbClr val="292929">
                <a:alpha val="50000"/>
              </a:srgbClr>
            </a:outerShdw>
          </a:effectLst>
        </p:spPr>
        <p:txBody>
          <a:bodyPr wrap="none" anchor="ctr"/>
          <a:lstStyle/>
          <a:p>
            <a:pPr algn="ctr" defTabSz="838369" fontAlgn="base" latinLnBrk="0">
              <a:spcBef>
                <a:spcPct val="0"/>
              </a:spcBef>
              <a:spcAft>
                <a:spcPct val="0"/>
              </a:spcAft>
              <a:defRPr/>
            </a:pPr>
            <a:r>
              <a:rPr kumimoji="1" lang="mn-MN" altLang="ko-KR" sz="1050" b="1" dirty="0">
                <a:solidFill>
                  <a:srgbClr val="F8F8F8"/>
                </a:solidFill>
                <a:effectLst>
                  <a:outerShdw blurRad="38100" dist="38100" dir="2700000" algn="tl">
                    <a:srgbClr val="000000">
                      <a:alpha val="43137"/>
                    </a:srgbClr>
                  </a:outerShdw>
                </a:effectLst>
                <a:latin typeface="Calibri" panose="020F0502020204030204" pitchFamily="34" charset="0"/>
                <a:ea typeface="나눔고딕 Bold" panose="020D0804000000000000" pitchFamily="50" charset="-127"/>
                <a:cs typeface="Calibri" panose="020F0502020204030204" pitchFamily="34" charset="0"/>
              </a:rPr>
              <a:t>Түгжрэл</a:t>
            </a:r>
            <a:endParaRPr kumimoji="1" lang="ko-KR" altLang="en-US" sz="1050" b="1" dirty="0">
              <a:solidFill>
                <a:srgbClr val="F8F8F8"/>
              </a:solidFill>
              <a:effectLst>
                <a:outerShdw blurRad="38100" dist="38100" dir="2700000" algn="tl">
                  <a:srgbClr val="000000">
                    <a:alpha val="43137"/>
                  </a:srgbClr>
                </a:outerShdw>
              </a:effectLst>
              <a:latin typeface="Calibri" panose="020F0502020204030204" pitchFamily="34" charset="0"/>
              <a:ea typeface="나눔고딕 Bold" panose="020D0804000000000000" pitchFamily="50" charset="-127"/>
              <a:cs typeface="Calibri" panose="020F0502020204030204" pitchFamily="34" charset="0"/>
            </a:endParaRPr>
          </a:p>
        </p:txBody>
      </p:sp>
      <p:sp>
        <p:nvSpPr>
          <p:cNvPr id="41" name="AutoShape 6"/>
          <p:cNvSpPr>
            <a:spLocks noChangeArrowheads="1"/>
          </p:cNvSpPr>
          <p:nvPr/>
        </p:nvSpPr>
        <p:spPr bwMode="gray">
          <a:xfrm>
            <a:off x="3567660" y="1550578"/>
            <a:ext cx="1779722" cy="251714"/>
          </a:xfrm>
          <a:prstGeom prst="roundRect">
            <a:avLst>
              <a:gd name="adj" fmla="val 50000"/>
            </a:avLst>
          </a:prstGeom>
          <a:solidFill>
            <a:srgbClr val="7030A0"/>
          </a:solidFill>
          <a:ln w="12700">
            <a:noFill/>
            <a:round/>
            <a:headEnd/>
            <a:tailEnd/>
          </a:ln>
          <a:effectLst>
            <a:outerShdw dist="53882" dir="2700000" algn="ctr" rotWithShape="0">
              <a:srgbClr val="292929">
                <a:alpha val="50000"/>
              </a:srgbClr>
            </a:outerShdw>
          </a:effectLst>
        </p:spPr>
        <p:txBody>
          <a:bodyPr wrap="none" anchor="ctr"/>
          <a:lstStyle/>
          <a:p>
            <a:pPr algn="ctr" defTabSz="838369" fontAlgn="base" latinLnBrk="0">
              <a:spcBef>
                <a:spcPct val="0"/>
              </a:spcBef>
              <a:spcAft>
                <a:spcPct val="0"/>
              </a:spcAft>
              <a:defRPr/>
            </a:pPr>
            <a:r>
              <a:rPr kumimoji="1" lang="mn-MN" altLang="ko-KR" sz="1050" b="1" dirty="0">
                <a:solidFill>
                  <a:srgbClr val="F8F8F8"/>
                </a:solidFill>
                <a:effectLst>
                  <a:outerShdw blurRad="38100" dist="38100" dir="2700000" algn="tl">
                    <a:srgbClr val="000000">
                      <a:alpha val="43137"/>
                    </a:srgbClr>
                  </a:outerShdw>
                </a:effectLst>
                <a:latin typeface="Calibri" panose="020F0502020204030204" pitchFamily="34" charset="0"/>
                <a:ea typeface="나눔고딕 Bold" panose="020D0804000000000000" pitchFamily="50" charset="-127"/>
                <a:cs typeface="Calibri" panose="020F0502020204030204" pitchFamily="34" charset="0"/>
              </a:rPr>
              <a:t>Авто зогсоол</a:t>
            </a:r>
            <a:endParaRPr kumimoji="1" lang="ko-KR" altLang="en-US" sz="1050" b="1" dirty="0">
              <a:solidFill>
                <a:srgbClr val="F8F8F8"/>
              </a:solidFill>
              <a:effectLst>
                <a:outerShdw blurRad="38100" dist="38100" dir="2700000" algn="tl">
                  <a:srgbClr val="000000">
                    <a:alpha val="43137"/>
                  </a:srgbClr>
                </a:outerShdw>
              </a:effectLst>
              <a:latin typeface="Calibri" panose="020F0502020204030204" pitchFamily="34" charset="0"/>
              <a:ea typeface="나눔고딕 Bold" panose="020D0804000000000000" pitchFamily="50" charset="-127"/>
              <a:cs typeface="Calibri" panose="020F0502020204030204" pitchFamily="34" charset="0"/>
            </a:endParaRPr>
          </a:p>
        </p:txBody>
      </p:sp>
      <p:grpSp>
        <p:nvGrpSpPr>
          <p:cNvPr id="3" name="그룹 2"/>
          <p:cNvGrpSpPr/>
          <p:nvPr/>
        </p:nvGrpSpPr>
        <p:grpSpPr>
          <a:xfrm>
            <a:off x="241223" y="3571601"/>
            <a:ext cx="2591685" cy="2933397"/>
            <a:chOff x="241223" y="3571601"/>
            <a:chExt cx="2591685" cy="2933397"/>
          </a:xfrm>
        </p:grpSpPr>
        <p:pic>
          <p:nvPicPr>
            <p:cNvPr id="2053" name="Picture 5"/>
            <p:cNvPicPr>
              <a:picLocks noChangeAspect="1" noChangeArrowheads="1"/>
            </p:cNvPicPr>
            <p:nvPr/>
          </p:nvPicPr>
          <p:blipFill rotWithShape="1">
            <a:blip r:embed="rId6" cstate="print">
              <a:extLst>
                <a:ext uri="{28A0092B-C50C-407E-A947-70E740481C1C}">
                  <a14:useLocalDpi xmlns:a14="http://schemas.microsoft.com/office/drawing/2010/main" val="0"/>
                </a:ext>
              </a:extLst>
            </a:blip>
            <a:srcRect l="869" t="1485" r="6941" b="1474"/>
            <a:stretch/>
          </p:blipFill>
          <p:spPr bwMode="auto">
            <a:xfrm>
              <a:off x="265534" y="3571601"/>
              <a:ext cx="2567374" cy="293339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46" name="직사각형 45"/>
            <p:cNvSpPr/>
            <p:nvPr/>
          </p:nvSpPr>
          <p:spPr>
            <a:xfrm>
              <a:off x="241223" y="5646327"/>
              <a:ext cx="2591685" cy="230945"/>
            </a:xfrm>
            <a:prstGeom prst="rect">
              <a:avLst/>
            </a:prstGeom>
            <a:noFill/>
            <a:ln w="19050">
              <a:solidFill>
                <a:srgbClr val="FF00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lIns="83856" tIns="41929" rIns="83856" bIns="41929" rtlCol="0" anchor="ctr"/>
            <a:lstStyle/>
            <a:p>
              <a:pPr algn="ctr" defTabSz="914400" fontAlgn="base">
                <a:spcBef>
                  <a:spcPct val="0"/>
                </a:spcBef>
                <a:spcAft>
                  <a:spcPct val="0"/>
                </a:spcAft>
              </a:pPr>
              <a:endParaRPr kumimoji="1" lang="ko-KR" altLang="en-US">
                <a:solidFill>
                  <a:srgbClr val="FFFFFF"/>
                </a:solidFill>
                <a:latin typeface="Calibri" panose="020F0502020204030204" pitchFamily="34" charset="0"/>
                <a:cs typeface="Calibri" panose="020F0502020204030204" pitchFamily="34" charset="0"/>
              </a:endParaRPr>
            </a:p>
          </p:txBody>
        </p:sp>
        <p:sp>
          <p:nvSpPr>
            <p:cNvPr id="47" name="직사각형 46"/>
            <p:cNvSpPr/>
            <p:nvPr/>
          </p:nvSpPr>
          <p:spPr>
            <a:xfrm>
              <a:off x="671089" y="3571601"/>
              <a:ext cx="1956695" cy="230945"/>
            </a:xfrm>
            <a:prstGeom prst="rect">
              <a:avLst/>
            </a:prstGeom>
            <a:noFill/>
            <a:ln w="19050">
              <a:solidFill>
                <a:srgbClr val="FF00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lIns="83856" tIns="41929" rIns="83856" bIns="41929" rtlCol="0" anchor="ctr"/>
            <a:lstStyle/>
            <a:p>
              <a:pPr algn="ctr" defTabSz="914400" fontAlgn="base">
                <a:spcBef>
                  <a:spcPct val="0"/>
                </a:spcBef>
                <a:spcAft>
                  <a:spcPct val="0"/>
                </a:spcAft>
              </a:pPr>
              <a:endParaRPr kumimoji="1" lang="ko-KR" altLang="en-US">
                <a:solidFill>
                  <a:srgbClr val="FFFFFF"/>
                </a:solidFill>
                <a:latin typeface="Calibri" panose="020F0502020204030204" pitchFamily="34" charset="0"/>
                <a:cs typeface="Calibri" panose="020F0502020204030204" pitchFamily="34" charset="0"/>
              </a:endParaRPr>
            </a:p>
          </p:txBody>
        </p:sp>
      </p:grpSp>
      <p:sp>
        <p:nvSpPr>
          <p:cNvPr id="55" name="AutoShape 6"/>
          <p:cNvSpPr>
            <a:spLocks noChangeArrowheads="1"/>
          </p:cNvSpPr>
          <p:nvPr/>
        </p:nvSpPr>
        <p:spPr bwMode="gray">
          <a:xfrm>
            <a:off x="3656375" y="3969374"/>
            <a:ext cx="1779722" cy="251714"/>
          </a:xfrm>
          <a:prstGeom prst="roundRect">
            <a:avLst>
              <a:gd name="adj" fmla="val 50000"/>
            </a:avLst>
          </a:prstGeom>
          <a:solidFill>
            <a:srgbClr val="7030A0"/>
          </a:solidFill>
          <a:ln w="12700">
            <a:noFill/>
            <a:round/>
            <a:headEnd/>
            <a:tailEnd/>
          </a:ln>
          <a:effectLst>
            <a:outerShdw dist="53882" dir="2700000" algn="ctr" rotWithShape="0">
              <a:srgbClr val="292929">
                <a:alpha val="50000"/>
              </a:srgbClr>
            </a:outerShdw>
          </a:effectLst>
        </p:spPr>
        <p:txBody>
          <a:bodyPr wrap="none" anchor="ctr"/>
          <a:lstStyle/>
          <a:p>
            <a:pPr algn="ctr" defTabSz="838369" fontAlgn="base" latinLnBrk="0">
              <a:spcBef>
                <a:spcPct val="0"/>
              </a:spcBef>
              <a:spcAft>
                <a:spcPct val="0"/>
              </a:spcAft>
              <a:defRPr/>
            </a:pPr>
            <a:r>
              <a:rPr kumimoji="1" lang="mn-MN" altLang="ko-KR" sz="1050" b="1" dirty="0">
                <a:solidFill>
                  <a:srgbClr val="F8F8F8"/>
                </a:solidFill>
                <a:effectLst>
                  <a:outerShdw blurRad="38100" dist="38100" dir="2700000" algn="tl">
                    <a:srgbClr val="000000">
                      <a:alpha val="43137"/>
                    </a:srgbClr>
                  </a:outerShdw>
                </a:effectLst>
                <a:latin typeface="Calibri" panose="020F0502020204030204" pitchFamily="34" charset="0"/>
                <a:ea typeface="나눔고딕 Bold" panose="020D0804000000000000" pitchFamily="50" charset="-127"/>
                <a:cs typeface="Calibri" panose="020F0502020204030204" pitchFamily="34" charset="0"/>
              </a:rPr>
              <a:t>Даац хэтрүүлсэн </a:t>
            </a:r>
            <a:br>
              <a:rPr kumimoji="1" lang="mn-MN" altLang="ko-KR" sz="1050" b="1" dirty="0">
                <a:solidFill>
                  <a:srgbClr val="F8F8F8"/>
                </a:solidFill>
                <a:effectLst>
                  <a:outerShdw blurRad="38100" dist="38100" dir="2700000" algn="tl">
                    <a:srgbClr val="000000">
                      <a:alpha val="43137"/>
                    </a:srgbClr>
                  </a:outerShdw>
                </a:effectLst>
                <a:latin typeface="Calibri" panose="020F0502020204030204" pitchFamily="34" charset="0"/>
                <a:ea typeface="나눔고딕 Bold" panose="020D0804000000000000" pitchFamily="50" charset="-127"/>
                <a:cs typeface="Calibri" panose="020F0502020204030204" pitchFamily="34" charset="0"/>
              </a:rPr>
            </a:br>
            <a:r>
              <a:rPr kumimoji="1" lang="mn-MN" altLang="ko-KR" sz="1050" b="1" dirty="0">
                <a:solidFill>
                  <a:srgbClr val="F8F8F8"/>
                </a:solidFill>
                <a:effectLst>
                  <a:outerShdw blurRad="38100" dist="38100" dir="2700000" algn="tl">
                    <a:srgbClr val="000000">
                      <a:alpha val="43137"/>
                    </a:srgbClr>
                  </a:outerShdw>
                </a:effectLst>
                <a:latin typeface="Calibri" panose="020F0502020204030204" pitchFamily="34" charset="0"/>
                <a:ea typeface="나눔고딕 Bold" panose="020D0804000000000000" pitchFamily="50" charset="-127"/>
                <a:cs typeface="Calibri" panose="020F0502020204030204" pitchFamily="34" charset="0"/>
              </a:rPr>
              <a:t>Тээврийн хэрэгсэл</a:t>
            </a:r>
            <a:endParaRPr kumimoji="1" lang="en-US" altLang="ko-KR" sz="1050" b="1" dirty="0">
              <a:solidFill>
                <a:srgbClr val="F8F8F8"/>
              </a:solidFill>
              <a:effectLst>
                <a:outerShdw blurRad="38100" dist="38100" dir="2700000" algn="tl">
                  <a:srgbClr val="000000">
                    <a:alpha val="43137"/>
                  </a:srgbClr>
                </a:outerShdw>
              </a:effectLst>
              <a:latin typeface="Calibri" panose="020F0502020204030204" pitchFamily="34" charset="0"/>
              <a:ea typeface="나눔고딕 Bold" panose="020D0804000000000000" pitchFamily="50" charset="-127"/>
              <a:cs typeface="Calibri" panose="020F0502020204030204" pitchFamily="34" charset="0"/>
            </a:endParaRPr>
          </a:p>
        </p:txBody>
      </p:sp>
      <p:sp>
        <p:nvSpPr>
          <p:cNvPr id="56" name="AutoShape 6"/>
          <p:cNvSpPr>
            <a:spLocks noChangeArrowheads="1"/>
          </p:cNvSpPr>
          <p:nvPr/>
        </p:nvSpPr>
        <p:spPr bwMode="gray">
          <a:xfrm>
            <a:off x="6732240" y="3969374"/>
            <a:ext cx="1779722" cy="251714"/>
          </a:xfrm>
          <a:prstGeom prst="roundRect">
            <a:avLst>
              <a:gd name="adj" fmla="val 50000"/>
            </a:avLst>
          </a:prstGeom>
          <a:solidFill>
            <a:srgbClr val="7030A0"/>
          </a:solidFill>
          <a:ln w="12700">
            <a:noFill/>
            <a:round/>
            <a:headEnd/>
            <a:tailEnd/>
          </a:ln>
          <a:effectLst>
            <a:outerShdw dist="53882" dir="2700000" algn="ctr" rotWithShape="0">
              <a:srgbClr val="292929">
                <a:alpha val="50000"/>
              </a:srgbClr>
            </a:outerShdw>
          </a:effectLst>
        </p:spPr>
        <p:txBody>
          <a:bodyPr wrap="none" anchor="ctr"/>
          <a:lstStyle/>
          <a:p>
            <a:pPr algn="ctr" defTabSz="838369" fontAlgn="base" latinLnBrk="0">
              <a:spcBef>
                <a:spcPct val="0"/>
              </a:spcBef>
              <a:spcAft>
                <a:spcPct val="0"/>
              </a:spcAft>
              <a:defRPr/>
            </a:pPr>
            <a:r>
              <a:rPr kumimoji="1" lang="mn-MN" altLang="ko-KR" sz="1050" b="1" dirty="0">
                <a:solidFill>
                  <a:srgbClr val="F8F8F8"/>
                </a:solidFill>
                <a:effectLst>
                  <a:outerShdw blurRad="38100" dist="38100" dir="2700000" algn="tl">
                    <a:srgbClr val="000000">
                      <a:alpha val="43137"/>
                    </a:srgbClr>
                  </a:outerShdw>
                </a:effectLst>
                <a:latin typeface="Calibri" panose="020F0502020204030204" pitchFamily="34" charset="0"/>
                <a:ea typeface="나눔고딕 Bold" panose="020D0804000000000000" pitchFamily="50" charset="-127"/>
                <a:cs typeface="Calibri" panose="020F0502020204030204" pitchFamily="34" charset="0"/>
              </a:rPr>
              <a:t>Замын хөдөлгөөний</a:t>
            </a:r>
            <a:br>
              <a:rPr kumimoji="1" lang="mn-MN" altLang="ko-KR" sz="1050" b="1" dirty="0">
                <a:solidFill>
                  <a:srgbClr val="F8F8F8"/>
                </a:solidFill>
                <a:effectLst>
                  <a:outerShdw blurRad="38100" dist="38100" dir="2700000" algn="tl">
                    <a:srgbClr val="000000">
                      <a:alpha val="43137"/>
                    </a:srgbClr>
                  </a:outerShdw>
                </a:effectLst>
                <a:latin typeface="Calibri" panose="020F0502020204030204" pitchFamily="34" charset="0"/>
                <a:ea typeface="나눔고딕 Bold" panose="020D0804000000000000" pitchFamily="50" charset="-127"/>
                <a:cs typeface="Calibri" panose="020F0502020204030204" pitchFamily="34" charset="0"/>
              </a:rPr>
            </a:br>
            <a:r>
              <a:rPr kumimoji="1" lang="mn-MN" altLang="ko-KR" sz="1050" b="1" dirty="0">
                <a:solidFill>
                  <a:srgbClr val="F8F8F8"/>
                </a:solidFill>
                <a:effectLst>
                  <a:outerShdw blurRad="38100" dist="38100" dir="2700000" algn="tl">
                    <a:srgbClr val="000000">
                      <a:alpha val="43137"/>
                    </a:srgbClr>
                  </a:outerShdw>
                </a:effectLst>
                <a:latin typeface="Calibri" panose="020F0502020204030204" pitchFamily="34" charset="0"/>
                <a:ea typeface="나눔고딕 Bold" panose="020D0804000000000000" pitchFamily="50" charset="-127"/>
                <a:cs typeface="Calibri" panose="020F0502020204030204" pitchFamily="34" charset="0"/>
              </a:rPr>
              <a:t>аюулгүй байдал</a:t>
            </a:r>
            <a:endParaRPr kumimoji="1" lang="en-US" altLang="ko-KR" sz="1050" b="1" dirty="0">
              <a:solidFill>
                <a:srgbClr val="F8F8F8"/>
              </a:solidFill>
              <a:effectLst>
                <a:outerShdw blurRad="38100" dist="38100" dir="2700000" algn="tl">
                  <a:srgbClr val="000000">
                    <a:alpha val="43137"/>
                  </a:srgbClr>
                </a:outerShdw>
              </a:effectLst>
              <a:latin typeface="Calibri" panose="020F0502020204030204" pitchFamily="34" charset="0"/>
              <a:ea typeface="나눔고딕 Bold" panose="020D0804000000000000" pitchFamily="50" charset="-127"/>
              <a:cs typeface="Calibri" panose="020F0502020204030204" pitchFamily="34" charset="0"/>
            </a:endParaRPr>
          </a:p>
        </p:txBody>
      </p:sp>
      <p:sp>
        <p:nvSpPr>
          <p:cNvPr id="90" name="슬라이드 번호 개체 틀 2"/>
          <p:cNvSpPr txBox="1">
            <a:spLocks/>
          </p:cNvSpPr>
          <p:nvPr/>
        </p:nvSpPr>
        <p:spPr>
          <a:xfrm>
            <a:off x="8748464" y="6597352"/>
            <a:ext cx="360040" cy="241086"/>
          </a:xfrm>
          <a:prstGeom prst="rect">
            <a:avLst/>
          </a:prstGeom>
        </p:spPr>
        <p:txBody>
          <a:bodyPr/>
          <a:lstStyle>
            <a:defPPr>
              <a:defRPr lang="ko-KR"/>
            </a:defPPr>
            <a:lvl1pPr marL="0" algn="l" defTabSz="914400" rtl="0" eaLnBrk="1" latinLnBrk="1" hangingPunct="1">
              <a:defRPr sz="1800" kern="1200">
                <a:solidFill>
                  <a:schemeClr val="tx1"/>
                </a:solidFill>
                <a:latin typeface="+mn-lt"/>
                <a:ea typeface="+mn-ea"/>
                <a:cs typeface="+mn-cs"/>
              </a:defRPr>
            </a:lvl1pPr>
            <a:lvl2pPr marL="457200" algn="l" defTabSz="914400" rtl="0" eaLnBrk="1" latinLnBrk="1" hangingPunct="1">
              <a:defRPr sz="1800" kern="1200">
                <a:solidFill>
                  <a:schemeClr val="tx1"/>
                </a:solidFill>
                <a:latin typeface="+mn-lt"/>
                <a:ea typeface="+mn-ea"/>
                <a:cs typeface="+mn-cs"/>
              </a:defRPr>
            </a:lvl2pPr>
            <a:lvl3pPr marL="914400" algn="l" defTabSz="914400" rtl="0" eaLnBrk="1" latinLnBrk="1" hangingPunct="1">
              <a:defRPr sz="1800" kern="1200">
                <a:solidFill>
                  <a:schemeClr val="tx1"/>
                </a:solidFill>
                <a:latin typeface="+mn-lt"/>
                <a:ea typeface="+mn-ea"/>
                <a:cs typeface="+mn-cs"/>
              </a:defRPr>
            </a:lvl3pPr>
            <a:lvl4pPr marL="1371600" algn="l" defTabSz="914400" rtl="0" eaLnBrk="1" latinLnBrk="1" hangingPunct="1">
              <a:defRPr sz="1800" kern="1200">
                <a:solidFill>
                  <a:schemeClr val="tx1"/>
                </a:solidFill>
                <a:latin typeface="+mn-lt"/>
                <a:ea typeface="+mn-ea"/>
                <a:cs typeface="+mn-cs"/>
              </a:defRPr>
            </a:lvl4pPr>
            <a:lvl5pPr marL="1828800" algn="l" defTabSz="914400" rtl="0" eaLnBrk="1" latinLnBrk="1" hangingPunct="1">
              <a:defRPr sz="1800" kern="1200">
                <a:solidFill>
                  <a:schemeClr val="tx1"/>
                </a:solidFill>
                <a:latin typeface="+mn-lt"/>
                <a:ea typeface="+mn-ea"/>
                <a:cs typeface="+mn-cs"/>
              </a:defRPr>
            </a:lvl5pPr>
            <a:lvl6pPr marL="2286000" algn="l" defTabSz="914400" rtl="0" eaLnBrk="1" latinLnBrk="1" hangingPunct="1">
              <a:defRPr sz="1800" kern="1200">
                <a:solidFill>
                  <a:schemeClr val="tx1"/>
                </a:solidFill>
                <a:latin typeface="+mn-lt"/>
                <a:ea typeface="+mn-ea"/>
                <a:cs typeface="+mn-cs"/>
              </a:defRPr>
            </a:lvl6pPr>
            <a:lvl7pPr marL="2743200" algn="l" defTabSz="914400" rtl="0" eaLnBrk="1" latinLnBrk="1" hangingPunct="1">
              <a:defRPr sz="1800" kern="1200">
                <a:solidFill>
                  <a:schemeClr val="tx1"/>
                </a:solidFill>
                <a:latin typeface="+mn-lt"/>
                <a:ea typeface="+mn-ea"/>
                <a:cs typeface="+mn-cs"/>
              </a:defRPr>
            </a:lvl7pPr>
            <a:lvl8pPr marL="3200400" algn="l" defTabSz="914400" rtl="0" eaLnBrk="1" latinLnBrk="1" hangingPunct="1">
              <a:defRPr sz="1800" kern="1200">
                <a:solidFill>
                  <a:schemeClr val="tx1"/>
                </a:solidFill>
                <a:latin typeface="+mn-lt"/>
                <a:ea typeface="+mn-ea"/>
                <a:cs typeface="+mn-cs"/>
              </a:defRPr>
            </a:lvl8pPr>
            <a:lvl9pPr marL="3657600" algn="l" defTabSz="914400" rtl="0" eaLnBrk="1" latinLnBrk="1" hangingPunct="1">
              <a:defRPr sz="1800" kern="1200">
                <a:solidFill>
                  <a:schemeClr val="tx1"/>
                </a:solidFill>
                <a:latin typeface="+mn-lt"/>
                <a:ea typeface="+mn-ea"/>
                <a:cs typeface="+mn-cs"/>
              </a:defRPr>
            </a:lvl9pPr>
          </a:lstStyle>
          <a:p>
            <a:pPr algn="r"/>
            <a:r>
              <a:rPr lang="de-DE" sz="1000" dirty="0">
                <a:latin typeface="Calibri" panose="020F0502020204030204" pitchFamily="34" charset="0"/>
                <a:ea typeface="나눔고딕 ExtraBold" panose="020D0904000000000000" pitchFamily="50" charset="-127"/>
                <a:cs typeface="Calibri" panose="020F0502020204030204" pitchFamily="34" charset="0"/>
              </a:rPr>
              <a:t>15</a:t>
            </a:r>
          </a:p>
        </p:txBody>
      </p:sp>
      <p:sp>
        <p:nvSpPr>
          <p:cNvPr id="18" name="텍스트"/>
          <p:cNvSpPr txBox="1"/>
          <p:nvPr/>
        </p:nvSpPr>
        <p:spPr>
          <a:xfrm>
            <a:off x="3677939" y="1099660"/>
            <a:ext cx="1903417" cy="307777"/>
          </a:xfrm>
          <a:prstGeom prst="rect">
            <a:avLst/>
          </a:prstGeom>
          <a:noFill/>
        </p:spPr>
        <p:txBody>
          <a:bodyPr wrap="square" lIns="0" tIns="0" rIns="0" bIns="0" rtlCol="0" anchor="ctr">
            <a:spAutoFit/>
          </a:bodyPr>
          <a:lstStyle>
            <a:defPPr>
              <a:defRPr lang="ko-KR"/>
            </a:defPPr>
            <a:lvl1pPr lvl="0" indent="-266700" algn="ctr" defTabSz="914400">
              <a:spcBef>
                <a:spcPct val="0"/>
              </a:spcBef>
              <a:spcAft>
                <a:spcPts val="100"/>
              </a:spcAft>
              <a:buSzPct val="120000"/>
              <a:tabLst>
                <a:tab pos="177800" algn="l"/>
                <a:tab pos="803275" algn="l"/>
              </a:tabLst>
              <a:defRPr sz="1800" b="1" kern="1000" spc="-50">
                <a:ln>
                  <a:noFill/>
                  <a:prstDash val="solid"/>
                </a:ln>
                <a:gradFill rotWithShape="1">
                  <a:gsLst>
                    <a:gs pos="50000">
                      <a:schemeClr val="bg1"/>
                    </a:gs>
                    <a:gs pos="100000">
                      <a:schemeClr val="bg1"/>
                    </a:gs>
                  </a:gsLst>
                  <a:lin ang="5400000"/>
                </a:gradFill>
                <a:latin typeface="Rix정고딕 M" pitchFamily="18" charset="-127"/>
                <a:ea typeface="Rix정고딕 M" pitchFamily="18" charset="-127"/>
                <a:cs typeface="Arial" pitchFamily="34" charset="0"/>
              </a:defRPr>
            </a:lvl1pPr>
          </a:lstStyle>
          <a:p>
            <a:pPr>
              <a:defRPr/>
            </a:pPr>
            <a:r>
              <a:rPr lang="mn-MN" altLang="ko-KR" sz="2000" dirty="0">
                <a:gradFill rotWithShape="1">
                  <a:gsLst>
                    <a:gs pos="0">
                      <a:srgbClr val="FFE400"/>
                    </a:gs>
                    <a:gs pos="100000">
                      <a:srgbClr val="FA8006"/>
                    </a:gs>
                  </a:gsLst>
                  <a:lin ang="5400000"/>
                </a:gradFill>
                <a:effectLst>
                  <a:glow rad="88900">
                    <a:prstClr val="black">
                      <a:alpha val="60000"/>
                    </a:prstClr>
                  </a:glow>
                  <a:outerShdw blurRad="50800" dist="38100" dir="5040000" algn="tl">
                    <a:prstClr val="black">
                      <a:alpha val="70000"/>
                    </a:prstClr>
                  </a:outerShdw>
                </a:effectLst>
                <a:latin typeface="Calibri" panose="020F0502020204030204" pitchFamily="34" charset="0"/>
                <a:ea typeface="Arial Unicode MS" panose="020B0604020202020204" pitchFamily="50" charset="-127"/>
                <a:cs typeface="Calibri" panose="020F0502020204030204" pitchFamily="34" charset="0"/>
              </a:rPr>
              <a:t>Улаанбаатар хот</a:t>
            </a:r>
            <a:r>
              <a:rPr lang="en-US" altLang="ko-KR" sz="2000" dirty="0">
                <a:gradFill rotWithShape="1">
                  <a:gsLst>
                    <a:gs pos="0">
                      <a:srgbClr val="FFE400"/>
                    </a:gs>
                    <a:gs pos="100000">
                      <a:srgbClr val="FA8006"/>
                    </a:gs>
                  </a:gsLst>
                  <a:lin ang="5400000"/>
                </a:gradFill>
                <a:effectLst>
                  <a:glow rad="88900">
                    <a:prstClr val="black">
                      <a:alpha val="60000"/>
                    </a:prstClr>
                  </a:glow>
                  <a:outerShdw blurRad="50800" dist="38100" dir="5040000" algn="tl">
                    <a:prstClr val="black">
                      <a:alpha val="70000"/>
                    </a:prstClr>
                  </a:outerShdw>
                </a:effectLst>
                <a:latin typeface="Calibri" panose="020F0502020204030204" pitchFamily="34" charset="0"/>
                <a:ea typeface="Arial Unicode MS" panose="020B0604020202020204" pitchFamily="50" charset="-127"/>
                <a:cs typeface="Calibri" panose="020F0502020204030204" pitchFamily="34" charset="0"/>
              </a:rPr>
              <a:t> </a:t>
            </a:r>
          </a:p>
        </p:txBody>
      </p:sp>
      <p:sp>
        <p:nvSpPr>
          <p:cNvPr id="76" name="AutoShape 6"/>
          <p:cNvSpPr>
            <a:spLocks noChangeArrowheads="1"/>
          </p:cNvSpPr>
          <p:nvPr/>
        </p:nvSpPr>
        <p:spPr bwMode="gray">
          <a:xfrm>
            <a:off x="683568" y="1550578"/>
            <a:ext cx="1779722" cy="251714"/>
          </a:xfrm>
          <a:prstGeom prst="roundRect">
            <a:avLst>
              <a:gd name="adj" fmla="val 50000"/>
            </a:avLst>
          </a:prstGeom>
          <a:solidFill>
            <a:srgbClr val="7030A0"/>
          </a:solidFill>
          <a:ln w="12700">
            <a:noFill/>
            <a:round/>
            <a:headEnd/>
            <a:tailEnd/>
          </a:ln>
          <a:effectLst>
            <a:outerShdw dist="53882" dir="2700000" algn="ctr" rotWithShape="0">
              <a:srgbClr val="292929">
                <a:alpha val="50000"/>
              </a:srgbClr>
            </a:outerShdw>
          </a:effectLst>
        </p:spPr>
        <p:txBody>
          <a:bodyPr wrap="none" anchor="ctr"/>
          <a:lstStyle/>
          <a:p>
            <a:pPr algn="ctr" defTabSz="838369" fontAlgn="base" latinLnBrk="0">
              <a:spcBef>
                <a:spcPct val="0"/>
              </a:spcBef>
              <a:spcAft>
                <a:spcPct val="0"/>
              </a:spcAft>
              <a:defRPr/>
            </a:pPr>
            <a:r>
              <a:rPr kumimoji="1" lang="mn-MN" altLang="ko-KR" sz="1050" b="1" dirty="0">
                <a:solidFill>
                  <a:srgbClr val="F8F8F8"/>
                </a:solidFill>
                <a:effectLst>
                  <a:outerShdw blurRad="38100" dist="38100" dir="2700000" algn="tl">
                    <a:srgbClr val="000000">
                      <a:alpha val="43137"/>
                    </a:srgbClr>
                  </a:outerShdw>
                </a:effectLst>
                <a:latin typeface="Calibri" panose="020F0502020204030204" pitchFamily="34" charset="0"/>
                <a:ea typeface="나눔고딕 Bold" panose="020D0804000000000000" pitchFamily="50" charset="-127"/>
                <a:cs typeface="Calibri" panose="020F0502020204030204" pitchFamily="34" charset="0"/>
              </a:rPr>
              <a:t>Замын хөдөлгөөнд тулгарч</a:t>
            </a:r>
            <a:br>
              <a:rPr kumimoji="1" lang="mn-MN" altLang="ko-KR" sz="1050" b="1" dirty="0">
                <a:solidFill>
                  <a:srgbClr val="F8F8F8"/>
                </a:solidFill>
                <a:effectLst>
                  <a:outerShdw blurRad="38100" dist="38100" dir="2700000" algn="tl">
                    <a:srgbClr val="000000">
                      <a:alpha val="43137"/>
                    </a:srgbClr>
                  </a:outerShdw>
                </a:effectLst>
                <a:latin typeface="Calibri" panose="020F0502020204030204" pitchFamily="34" charset="0"/>
                <a:ea typeface="나눔고딕 Bold" panose="020D0804000000000000" pitchFamily="50" charset="-127"/>
                <a:cs typeface="Calibri" panose="020F0502020204030204" pitchFamily="34" charset="0"/>
              </a:rPr>
            </a:br>
            <a:r>
              <a:rPr kumimoji="1" lang="mn-MN" altLang="ko-KR" sz="1050" b="1" dirty="0">
                <a:solidFill>
                  <a:srgbClr val="F8F8F8"/>
                </a:solidFill>
                <a:effectLst>
                  <a:outerShdw blurRad="38100" dist="38100" dir="2700000" algn="tl">
                    <a:srgbClr val="000000">
                      <a:alpha val="43137"/>
                    </a:srgbClr>
                  </a:outerShdw>
                </a:effectLst>
                <a:latin typeface="Calibri" panose="020F0502020204030204" pitchFamily="34" charset="0"/>
                <a:ea typeface="나눔고딕 Bold" panose="020D0804000000000000" pitchFamily="50" charset="-127"/>
                <a:cs typeface="Calibri" panose="020F0502020204030204" pitchFamily="34" charset="0"/>
              </a:rPr>
              <a:t>буй асуудал</a:t>
            </a:r>
            <a:endParaRPr kumimoji="1" lang="en-US" altLang="ko-KR" sz="1050" b="1" dirty="0">
              <a:solidFill>
                <a:srgbClr val="F8F8F8"/>
              </a:solidFill>
              <a:effectLst>
                <a:outerShdw blurRad="38100" dist="38100" dir="2700000" algn="tl">
                  <a:srgbClr val="000000">
                    <a:alpha val="43137"/>
                  </a:srgbClr>
                </a:outerShdw>
              </a:effectLst>
              <a:latin typeface="Calibri" panose="020F0502020204030204" pitchFamily="34" charset="0"/>
              <a:ea typeface="나눔고딕 Bold" panose="020D0804000000000000" pitchFamily="50" charset="-127"/>
              <a:cs typeface="Calibri" panose="020F0502020204030204" pitchFamily="34" charset="0"/>
            </a:endParaRPr>
          </a:p>
        </p:txBody>
      </p:sp>
      <p:grpSp>
        <p:nvGrpSpPr>
          <p:cNvPr id="9" name="그룹 8"/>
          <p:cNvGrpSpPr/>
          <p:nvPr/>
        </p:nvGrpSpPr>
        <p:grpSpPr>
          <a:xfrm>
            <a:off x="3131840" y="4345631"/>
            <a:ext cx="2784083" cy="2107705"/>
            <a:chOff x="3280540" y="4345631"/>
            <a:chExt cx="2784083" cy="2107705"/>
          </a:xfrm>
        </p:grpSpPr>
        <p:pic>
          <p:nvPicPr>
            <p:cNvPr id="2056" name="Picture 8"/>
            <p:cNvPicPr>
              <a:picLocks noChangeAspect="1" noChangeArrowheads="1"/>
            </p:cNvPicPr>
            <p:nvPr/>
          </p:nvPicPr>
          <p:blipFill rotWithShape="1">
            <a:blip r:embed="rId7" cstate="print">
              <a:extLst>
                <a:ext uri="{28A0092B-C50C-407E-A947-70E740481C1C}">
                  <a14:useLocalDpi xmlns:a14="http://schemas.microsoft.com/office/drawing/2010/main" val="0"/>
                </a:ext>
              </a:extLst>
            </a:blip>
            <a:srcRect l="732" t="5082" r="1109" b="1763"/>
            <a:stretch/>
          </p:blipFill>
          <p:spPr bwMode="auto">
            <a:xfrm>
              <a:off x="3280540" y="4345631"/>
              <a:ext cx="2784083" cy="210770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51" name="직사각형 50"/>
            <p:cNvSpPr/>
            <p:nvPr/>
          </p:nvSpPr>
          <p:spPr>
            <a:xfrm>
              <a:off x="3280540" y="5386442"/>
              <a:ext cx="2784083" cy="380625"/>
            </a:xfrm>
            <a:prstGeom prst="rect">
              <a:avLst/>
            </a:prstGeom>
            <a:noFill/>
            <a:ln w="19050">
              <a:solidFill>
                <a:srgbClr val="FF00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lIns="83856" tIns="41929" rIns="83856" bIns="41929" rtlCol="0" anchor="ctr"/>
            <a:lstStyle/>
            <a:p>
              <a:pPr algn="ctr" defTabSz="914400" fontAlgn="base">
                <a:spcBef>
                  <a:spcPct val="0"/>
                </a:spcBef>
                <a:spcAft>
                  <a:spcPct val="0"/>
                </a:spcAft>
              </a:pPr>
              <a:endParaRPr kumimoji="1" lang="ko-KR" altLang="en-US">
                <a:solidFill>
                  <a:srgbClr val="FFFFFF"/>
                </a:solidFill>
                <a:latin typeface="Calibri" panose="020F0502020204030204" pitchFamily="34" charset="0"/>
                <a:cs typeface="Calibri" panose="020F0502020204030204" pitchFamily="34" charset="0"/>
              </a:endParaRPr>
            </a:p>
          </p:txBody>
        </p:sp>
        <p:sp>
          <p:nvSpPr>
            <p:cNvPr id="52" name="직사각형 51"/>
            <p:cNvSpPr/>
            <p:nvPr/>
          </p:nvSpPr>
          <p:spPr>
            <a:xfrm>
              <a:off x="3284706" y="5883438"/>
              <a:ext cx="2779917" cy="388996"/>
            </a:xfrm>
            <a:prstGeom prst="rect">
              <a:avLst/>
            </a:prstGeom>
            <a:noFill/>
            <a:ln w="19050">
              <a:solidFill>
                <a:srgbClr val="FF00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lIns="83856" tIns="41929" rIns="83856" bIns="41929" rtlCol="0" anchor="ctr"/>
            <a:lstStyle/>
            <a:p>
              <a:pPr algn="ctr" defTabSz="914400" fontAlgn="base">
                <a:spcBef>
                  <a:spcPct val="0"/>
                </a:spcBef>
                <a:spcAft>
                  <a:spcPct val="0"/>
                </a:spcAft>
              </a:pPr>
              <a:endParaRPr kumimoji="1" lang="ko-KR" altLang="en-US">
                <a:solidFill>
                  <a:srgbClr val="FFFFFF"/>
                </a:solidFill>
                <a:latin typeface="Calibri" panose="020F0502020204030204" pitchFamily="34" charset="0"/>
                <a:cs typeface="Calibri" panose="020F0502020204030204" pitchFamily="34" charset="0"/>
              </a:endParaRPr>
            </a:p>
          </p:txBody>
        </p:sp>
      </p:grpSp>
      <p:sp>
        <p:nvSpPr>
          <p:cNvPr id="91" name="직사각형 90"/>
          <p:cNvSpPr/>
          <p:nvPr/>
        </p:nvSpPr>
        <p:spPr>
          <a:xfrm>
            <a:off x="2987824" y="1455420"/>
            <a:ext cx="3096344" cy="5141933"/>
          </a:xfrm>
          <a:prstGeom prst="rect">
            <a:avLst/>
          </a:prstGeom>
          <a:noFill/>
          <a:ln w="19050" cap="flat" cmpd="sng" algn="ctr">
            <a:solidFill>
              <a:srgbClr val="FFFFFF">
                <a:lumMod val="75000"/>
              </a:srgbClr>
            </a:solidFill>
            <a:prstDash val="sysDot"/>
          </a:ln>
          <a:effectLst>
            <a:outerShdw blurRad="50800" dist="38100" dir="2700000" algn="tl" rotWithShape="0">
              <a:prstClr val="black">
                <a:alpha val="40000"/>
              </a:prstClr>
            </a:outerShdw>
          </a:effectLst>
        </p:spPr>
        <p:txBody>
          <a:bodyPr rtlCol="0" anchor="ctr"/>
          <a:lstStyle/>
          <a:p>
            <a:pPr marL="88900" lvl="1" indent="-88900" defTabSz="831614" fontAlgn="base" latinLnBrk="0">
              <a:lnSpc>
                <a:spcPct val="80000"/>
              </a:lnSpc>
              <a:spcBef>
                <a:spcPct val="0"/>
              </a:spcBef>
              <a:spcAft>
                <a:spcPts val="600"/>
              </a:spcAft>
              <a:buClr>
                <a:srgbClr val="282828">
                  <a:lumMod val="50000"/>
                  <a:lumOff val="50000"/>
                </a:srgbClr>
              </a:buClr>
              <a:buSzPct val="100000"/>
              <a:buFont typeface="Arial" panose="020B0604020202020204" pitchFamily="34" charset="0"/>
              <a:buChar char="•"/>
            </a:pPr>
            <a:endParaRPr kumimoji="1" lang="en-US" altLang="ko-KR" sz="1100" kern="0" dirty="0">
              <a:ln w="0">
                <a:solidFill>
                  <a:srgbClr val="FFFFFF">
                    <a:alpha val="0"/>
                  </a:srgbClr>
                </a:solidFill>
              </a:ln>
              <a:solidFill>
                <a:schemeClr val="accent2">
                  <a:lumMod val="50000"/>
                </a:schemeClr>
              </a:solidFill>
              <a:latin typeface="Calibri" panose="020F0502020204030204" pitchFamily="34" charset="0"/>
              <a:ea typeface="나눔고딕 Bold" panose="020D0804000000000000" pitchFamily="50" charset="-127"/>
              <a:cs typeface="Calibri" panose="020F0502020204030204" pitchFamily="34" charset="0"/>
            </a:endParaRPr>
          </a:p>
        </p:txBody>
      </p:sp>
      <p:sp>
        <p:nvSpPr>
          <p:cNvPr id="92" name="직사각형 91"/>
          <p:cNvSpPr/>
          <p:nvPr/>
        </p:nvSpPr>
        <p:spPr>
          <a:xfrm>
            <a:off x="6084168" y="1455420"/>
            <a:ext cx="2844316" cy="5141933"/>
          </a:xfrm>
          <a:prstGeom prst="rect">
            <a:avLst/>
          </a:prstGeom>
          <a:noFill/>
          <a:ln w="19050" cap="flat" cmpd="sng" algn="ctr">
            <a:solidFill>
              <a:srgbClr val="FFFFFF">
                <a:lumMod val="75000"/>
              </a:srgbClr>
            </a:solidFill>
            <a:prstDash val="sysDot"/>
          </a:ln>
          <a:effectLst>
            <a:outerShdw blurRad="50800" dist="38100" dir="2700000" algn="tl" rotWithShape="0">
              <a:prstClr val="black">
                <a:alpha val="40000"/>
              </a:prstClr>
            </a:outerShdw>
          </a:effectLst>
        </p:spPr>
        <p:txBody>
          <a:bodyPr rtlCol="0" anchor="ctr"/>
          <a:lstStyle/>
          <a:p>
            <a:pPr marL="88900" lvl="1" indent="-88900" defTabSz="831614" fontAlgn="base" latinLnBrk="0">
              <a:lnSpc>
                <a:spcPct val="80000"/>
              </a:lnSpc>
              <a:spcBef>
                <a:spcPct val="0"/>
              </a:spcBef>
              <a:spcAft>
                <a:spcPts val="600"/>
              </a:spcAft>
              <a:buClr>
                <a:srgbClr val="282828">
                  <a:lumMod val="50000"/>
                  <a:lumOff val="50000"/>
                </a:srgbClr>
              </a:buClr>
              <a:buSzPct val="100000"/>
              <a:buFont typeface="Arial" panose="020B0604020202020204" pitchFamily="34" charset="0"/>
              <a:buChar char="•"/>
            </a:pPr>
            <a:endParaRPr kumimoji="1" lang="en-US" altLang="ko-KR" sz="1100" kern="0" dirty="0">
              <a:ln w="0">
                <a:solidFill>
                  <a:srgbClr val="FFFFFF">
                    <a:alpha val="0"/>
                  </a:srgbClr>
                </a:solidFill>
              </a:ln>
              <a:solidFill>
                <a:schemeClr val="accent2">
                  <a:lumMod val="50000"/>
                </a:schemeClr>
              </a:solidFill>
              <a:latin typeface="Calibri" panose="020F0502020204030204" pitchFamily="34" charset="0"/>
              <a:ea typeface="나눔고딕 Bold" panose="020D0804000000000000" pitchFamily="50" charset="-127"/>
              <a:cs typeface="Calibri" panose="020F0502020204030204" pitchFamily="34" charset="0"/>
            </a:endParaRPr>
          </a:p>
        </p:txBody>
      </p:sp>
      <p:grpSp>
        <p:nvGrpSpPr>
          <p:cNvPr id="12" name="그룹 11"/>
          <p:cNvGrpSpPr/>
          <p:nvPr/>
        </p:nvGrpSpPr>
        <p:grpSpPr>
          <a:xfrm>
            <a:off x="6156175" y="4365104"/>
            <a:ext cx="2772309" cy="2101033"/>
            <a:chOff x="6156175" y="4365104"/>
            <a:chExt cx="2772309" cy="2101033"/>
          </a:xfrm>
        </p:grpSpPr>
        <p:pic>
          <p:nvPicPr>
            <p:cNvPr id="2062" name="Picture 14"/>
            <p:cNvPicPr>
              <a:picLocks noChangeAspect="1" noChangeArrowheads="1"/>
            </p:cNvPicPr>
            <p:nvPr/>
          </p:nvPicPr>
          <p:blipFill rotWithShape="1">
            <a:blip r:embed="rId8" cstate="print">
              <a:extLst>
                <a:ext uri="{28A0092B-C50C-407E-A947-70E740481C1C}">
                  <a14:useLocalDpi xmlns:a14="http://schemas.microsoft.com/office/drawing/2010/main" val="0"/>
                </a:ext>
              </a:extLst>
            </a:blip>
            <a:srcRect l="947" t="3164" r="1248" b="1434"/>
            <a:stretch/>
          </p:blipFill>
          <p:spPr bwMode="auto">
            <a:xfrm>
              <a:off x="6156176" y="4365104"/>
              <a:ext cx="2721889" cy="210103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49" name="직사각형 48"/>
            <p:cNvSpPr/>
            <p:nvPr/>
          </p:nvSpPr>
          <p:spPr>
            <a:xfrm>
              <a:off x="6156175" y="4744945"/>
              <a:ext cx="2772309" cy="412247"/>
            </a:xfrm>
            <a:prstGeom prst="rect">
              <a:avLst/>
            </a:prstGeom>
            <a:noFill/>
            <a:ln w="19050">
              <a:solidFill>
                <a:srgbClr val="FF00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lIns="83856" tIns="41929" rIns="83856" bIns="41929" rtlCol="0" anchor="ctr"/>
            <a:lstStyle/>
            <a:p>
              <a:pPr algn="ctr" defTabSz="914400" fontAlgn="base">
                <a:spcBef>
                  <a:spcPct val="0"/>
                </a:spcBef>
                <a:spcAft>
                  <a:spcPct val="0"/>
                </a:spcAft>
              </a:pPr>
              <a:endParaRPr kumimoji="1" lang="ko-KR" altLang="en-US">
                <a:solidFill>
                  <a:srgbClr val="FFFFFF"/>
                </a:solidFill>
                <a:latin typeface="Calibri" panose="020F0502020204030204" pitchFamily="34" charset="0"/>
                <a:cs typeface="Calibri" panose="020F0502020204030204" pitchFamily="34" charset="0"/>
              </a:endParaRPr>
            </a:p>
          </p:txBody>
        </p:sp>
        <p:sp>
          <p:nvSpPr>
            <p:cNvPr id="54" name="직사각형 53"/>
            <p:cNvSpPr/>
            <p:nvPr/>
          </p:nvSpPr>
          <p:spPr>
            <a:xfrm>
              <a:off x="6241161" y="5584933"/>
              <a:ext cx="2507303" cy="298505"/>
            </a:xfrm>
            <a:prstGeom prst="rect">
              <a:avLst/>
            </a:prstGeom>
            <a:noFill/>
            <a:ln w="19050">
              <a:solidFill>
                <a:srgbClr val="FF00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lIns="83856" tIns="41929" rIns="83856" bIns="41929" rtlCol="0" anchor="ctr"/>
            <a:lstStyle/>
            <a:p>
              <a:pPr algn="ctr" defTabSz="914400" fontAlgn="base">
                <a:spcBef>
                  <a:spcPct val="0"/>
                </a:spcBef>
                <a:spcAft>
                  <a:spcPct val="0"/>
                </a:spcAft>
              </a:pPr>
              <a:endParaRPr kumimoji="1" lang="ko-KR" altLang="en-US">
                <a:solidFill>
                  <a:srgbClr val="FFFFFF"/>
                </a:solidFill>
                <a:latin typeface="Calibri" panose="020F0502020204030204" pitchFamily="34" charset="0"/>
                <a:cs typeface="Calibri" panose="020F0502020204030204" pitchFamily="34" charset="0"/>
              </a:endParaRPr>
            </a:p>
          </p:txBody>
        </p:sp>
      </p:grpSp>
      <p:grpSp>
        <p:nvGrpSpPr>
          <p:cNvPr id="11" name="그룹 10"/>
          <p:cNvGrpSpPr/>
          <p:nvPr/>
        </p:nvGrpSpPr>
        <p:grpSpPr>
          <a:xfrm>
            <a:off x="6170512" y="1920927"/>
            <a:ext cx="2681388" cy="1868113"/>
            <a:chOff x="6170512" y="1920927"/>
            <a:chExt cx="2681388" cy="1868113"/>
          </a:xfrm>
        </p:grpSpPr>
        <p:pic>
          <p:nvPicPr>
            <p:cNvPr id="98" name="Picture 17"/>
            <p:cNvPicPr>
              <a:picLocks noChangeAspect="1" noChangeArrowheads="1"/>
            </p:cNvPicPr>
            <p:nvPr/>
          </p:nvPicPr>
          <p:blipFill rotWithShape="1">
            <a:blip r:embed="rId9" cstate="print">
              <a:extLst>
                <a:ext uri="{28A0092B-C50C-407E-A947-70E740481C1C}">
                  <a14:useLocalDpi xmlns:a14="http://schemas.microsoft.com/office/drawing/2010/main" val="0"/>
                </a:ext>
              </a:extLst>
            </a:blip>
            <a:srcRect l="1055" t="3792" r="961" b="1613"/>
            <a:stretch/>
          </p:blipFill>
          <p:spPr bwMode="auto">
            <a:xfrm>
              <a:off x="6184899" y="1920927"/>
              <a:ext cx="2667001" cy="1868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37" name="직사각형 36"/>
            <p:cNvSpPr/>
            <p:nvPr/>
          </p:nvSpPr>
          <p:spPr>
            <a:xfrm>
              <a:off x="6372199" y="3342400"/>
              <a:ext cx="2479701" cy="289862"/>
            </a:xfrm>
            <a:prstGeom prst="rect">
              <a:avLst/>
            </a:prstGeom>
            <a:noFill/>
            <a:ln>
              <a:solidFill>
                <a:srgbClr val="FF00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lIns="83856" tIns="41929" rIns="83856" bIns="41929" rtlCol="0" anchor="ctr"/>
            <a:lstStyle/>
            <a:p>
              <a:pPr algn="ctr" defTabSz="914400" fontAlgn="base">
                <a:spcBef>
                  <a:spcPct val="0"/>
                </a:spcBef>
                <a:spcAft>
                  <a:spcPct val="0"/>
                </a:spcAft>
              </a:pPr>
              <a:endParaRPr kumimoji="1" lang="ko-KR" altLang="en-US">
                <a:solidFill>
                  <a:srgbClr val="FFFFFF"/>
                </a:solidFill>
                <a:latin typeface="Calibri" panose="020F0502020204030204" pitchFamily="34" charset="0"/>
                <a:cs typeface="Calibri" panose="020F0502020204030204" pitchFamily="34" charset="0"/>
              </a:endParaRPr>
            </a:p>
          </p:txBody>
        </p:sp>
        <p:sp>
          <p:nvSpPr>
            <p:cNvPr id="42" name="직사각형 41"/>
            <p:cNvSpPr/>
            <p:nvPr/>
          </p:nvSpPr>
          <p:spPr>
            <a:xfrm>
              <a:off x="6170512" y="2990850"/>
              <a:ext cx="2217912" cy="289862"/>
            </a:xfrm>
            <a:prstGeom prst="rect">
              <a:avLst/>
            </a:prstGeom>
            <a:noFill/>
            <a:ln>
              <a:solidFill>
                <a:srgbClr val="FF00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lIns="83856" tIns="41929" rIns="83856" bIns="41929" rtlCol="0" anchor="ctr"/>
            <a:lstStyle/>
            <a:p>
              <a:pPr algn="ctr" defTabSz="914400" fontAlgn="base">
                <a:spcBef>
                  <a:spcPct val="0"/>
                </a:spcBef>
                <a:spcAft>
                  <a:spcPct val="0"/>
                </a:spcAft>
              </a:pPr>
              <a:endParaRPr kumimoji="1" lang="ko-KR" altLang="en-US">
                <a:solidFill>
                  <a:srgbClr val="FFFFFF"/>
                </a:solidFill>
                <a:latin typeface="Calibri" panose="020F0502020204030204" pitchFamily="34" charset="0"/>
                <a:cs typeface="Calibri" panose="020F0502020204030204" pitchFamily="34" charset="0"/>
              </a:endParaRPr>
            </a:p>
          </p:txBody>
        </p:sp>
      </p:grpSp>
    </p:spTree>
    <p:extLst>
      <p:ext uri="{BB962C8B-B14F-4D97-AF65-F5344CB8AC3E}">
        <p14:creationId xmlns:p14="http://schemas.microsoft.com/office/powerpoint/2010/main" val="1593379713"/>
      </p:ext>
    </p:extLst>
  </p:cSld>
  <p:clrMapOvr>
    <a:masterClrMapping/>
  </p:clrMapOvr>
  <p:transition>
    <p:fade/>
  </p:transition>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8" name="직사각형 87"/>
          <p:cNvSpPr/>
          <p:nvPr/>
        </p:nvSpPr>
        <p:spPr>
          <a:xfrm>
            <a:off x="0" y="2670003"/>
            <a:ext cx="9144000" cy="414337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062" tIns="45530" rIns="91062" bIns="45530" anchor="ctr"/>
          <a:lstStyle/>
          <a:p>
            <a:pPr algn="ctr">
              <a:defRPr/>
            </a:pPr>
            <a:endParaRPr lang="ko-KR" altLang="en-US" b="1">
              <a:solidFill>
                <a:prstClr val="white"/>
              </a:solidFill>
              <a:latin typeface="Calibri" panose="020F0502020204030204" pitchFamily="34" charset="0"/>
              <a:cs typeface="Calibri" panose="020F0502020204030204" pitchFamily="34" charset="0"/>
            </a:endParaRPr>
          </a:p>
        </p:txBody>
      </p:sp>
      <p:sp>
        <p:nvSpPr>
          <p:cNvPr id="81" name="TextBox 80"/>
          <p:cNvSpPr txBox="1"/>
          <p:nvPr/>
        </p:nvSpPr>
        <p:spPr>
          <a:xfrm>
            <a:off x="143508" y="44624"/>
            <a:ext cx="8856984" cy="523220"/>
          </a:xfrm>
          <a:prstGeom prst="rect">
            <a:avLst/>
          </a:prstGeom>
          <a:noFill/>
        </p:spPr>
        <p:txBody>
          <a:bodyPr wrap="square" rtlCol="0">
            <a:spAutoFit/>
          </a:bodyPr>
          <a:lstStyle/>
          <a:p>
            <a:pPr algn="ctr" defTabSz="913860">
              <a:buSzPct val="130000"/>
            </a:pPr>
            <a:r>
              <a:rPr lang="mn-MN" altLang="ko-KR" sz="2800" dirty="0">
                <a:ln w="9000" cmpd="sng">
                  <a:noFill/>
                  <a:prstDash val="solid"/>
                </a:ln>
                <a:solidFill>
                  <a:prstClr val="white"/>
                </a:solidFill>
                <a:effectLst>
                  <a:reflection blurRad="12700" stA="28000" endPos="45000" dist="1000" dir="5400000" sy="-100000" algn="bl" rotWithShape="0"/>
                </a:effectLst>
                <a:latin typeface="Calibri" panose="020F0502020204030204" pitchFamily="34" charset="0"/>
                <a:ea typeface="나눔고딕 ExtraBold" panose="020D0904000000000000" pitchFamily="50" charset="-127"/>
                <a:cs typeface="Calibri" panose="020F0502020204030204" pitchFamily="34" charset="0"/>
              </a:rPr>
              <a:t>Хэрэгцээ, шаардлагыг тодорхойлох судалгаа</a:t>
            </a:r>
            <a:endParaRPr lang="ko-KR" altLang="en-US" sz="2800" dirty="0">
              <a:ln w="9000" cmpd="sng">
                <a:noFill/>
                <a:prstDash val="solid"/>
              </a:ln>
              <a:solidFill>
                <a:srgbClr val="FF0000"/>
              </a:solidFill>
              <a:effectLst>
                <a:reflection blurRad="12700" stA="28000" endPos="45000" dist="1000" dir="5400000" sy="-100000" algn="bl" rotWithShape="0"/>
              </a:effectLst>
              <a:latin typeface="Calibri" panose="020F0502020204030204" pitchFamily="34" charset="0"/>
              <a:ea typeface="나눔고딕 ExtraBold" panose="020D0904000000000000" pitchFamily="50" charset="-127"/>
              <a:cs typeface="Calibri" panose="020F0502020204030204" pitchFamily="34" charset="0"/>
            </a:endParaRPr>
          </a:p>
        </p:txBody>
      </p:sp>
      <p:grpSp>
        <p:nvGrpSpPr>
          <p:cNvPr id="64" name="그룹 63"/>
          <p:cNvGrpSpPr/>
          <p:nvPr/>
        </p:nvGrpSpPr>
        <p:grpSpPr>
          <a:xfrm>
            <a:off x="323528" y="476672"/>
            <a:ext cx="3171320" cy="1152128"/>
            <a:chOff x="392568" y="842229"/>
            <a:chExt cx="5058486" cy="646331"/>
          </a:xfrm>
        </p:grpSpPr>
        <p:grpSp>
          <p:nvGrpSpPr>
            <p:cNvPr id="65" name="Group 5"/>
            <p:cNvGrpSpPr>
              <a:grpSpLocks/>
            </p:cNvGrpSpPr>
            <p:nvPr/>
          </p:nvGrpSpPr>
          <p:grpSpPr bwMode="auto">
            <a:xfrm>
              <a:off x="392568" y="986131"/>
              <a:ext cx="5058486" cy="358526"/>
              <a:chOff x="752" y="1413"/>
              <a:chExt cx="1881" cy="294"/>
            </a:xfrm>
          </p:grpSpPr>
          <p:sp>
            <p:nvSpPr>
              <p:cNvPr id="67" name="AutoShape 6"/>
              <p:cNvSpPr>
                <a:spLocks noChangeArrowheads="1"/>
              </p:cNvSpPr>
              <p:nvPr/>
            </p:nvSpPr>
            <p:spPr bwMode="gray">
              <a:xfrm>
                <a:off x="752" y="1413"/>
                <a:ext cx="1881" cy="294"/>
              </a:xfrm>
              <a:prstGeom prst="roundRect">
                <a:avLst>
                  <a:gd name="adj" fmla="val 50000"/>
                </a:avLst>
              </a:prstGeom>
              <a:gradFill rotWithShape="1">
                <a:gsLst>
                  <a:gs pos="0">
                    <a:srgbClr val="0070C0"/>
                  </a:gs>
                  <a:gs pos="50000">
                    <a:srgbClr val="00B0F0"/>
                  </a:gs>
                  <a:gs pos="100000">
                    <a:srgbClr val="0070C0"/>
                  </a:gs>
                </a:gsLst>
                <a:lin ang="0" scaled="1"/>
              </a:gradFill>
              <a:ln w="12700">
                <a:noFill/>
                <a:round/>
                <a:headEnd/>
                <a:tailEnd/>
              </a:ln>
              <a:effectLst>
                <a:outerShdw dist="53882" dir="2700000" algn="ctr" rotWithShape="0">
                  <a:srgbClr val="292929">
                    <a:alpha val="50000"/>
                  </a:srgbClr>
                </a:outerShdw>
              </a:effectLst>
            </p:spPr>
            <p:txBody>
              <a:bodyPr wrap="none" anchor="ctr"/>
              <a:lstStyle/>
              <a:p>
                <a:pPr defTabSz="837945" latinLnBrk="0">
                  <a:defRPr/>
                </a:pPr>
                <a:endParaRPr lang="ko-KR" altLang="en-US" kern="0" dirty="0">
                  <a:solidFill>
                    <a:sysClr val="windowText" lastClr="000000"/>
                  </a:solidFill>
                  <a:latin typeface="Calibri" panose="020F0502020204030204" pitchFamily="34" charset="0"/>
                  <a:ea typeface="휴먼모음T" pitchFamily="18" charset="-127"/>
                  <a:cs typeface="Calibri" panose="020F0502020204030204" pitchFamily="34" charset="0"/>
                </a:endParaRPr>
              </a:p>
            </p:txBody>
          </p:sp>
          <p:sp>
            <p:nvSpPr>
              <p:cNvPr id="68" name="AutoShape 7"/>
              <p:cNvSpPr>
                <a:spLocks noChangeArrowheads="1"/>
              </p:cNvSpPr>
              <p:nvPr/>
            </p:nvSpPr>
            <p:spPr bwMode="gray">
              <a:xfrm flipH="1">
                <a:off x="2590" y="1457"/>
                <a:ext cx="36" cy="204"/>
              </a:xfrm>
              <a:prstGeom prst="moon">
                <a:avLst>
                  <a:gd name="adj" fmla="val 22032"/>
                </a:avLst>
              </a:prstGeom>
              <a:gradFill rotWithShape="1">
                <a:gsLst>
                  <a:gs pos="0">
                    <a:srgbClr val="FFFFFF">
                      <a:gamma/>
                      <a:shade val="46275"/>
                      <a:invGamma/>
                      <a:alpha val="0"/>
                    </a:srgbClr>
                  </a:gs>
                  <a:gs pos="50000">
                    <a:srgbClr val="FFFFFF">
                      <a:alpha val="84000"/>
                    </a:srgbClr>
                  </a:gs>
                  <a:gs pos="100000">
                    <a:srgbClr val="FFFFFF">
                      <a:gamma/>
                      <a:shade val="46275"/>
                      <a:invGamma/>
                      <a:alpha val="0"/>
                    </a:srgbClr>
                  </a:gs>
                </a:gsLst>
                <a:lin ang="5400000" scaled="1"/>
              </a:gradFill>
              <a:ln w="9525">
                <a:noFill/>
                <a:miter lim="800000"/>
                <a:headEnd/>
                <a:tailEnd/>
              </a:ln>
              <a:effectLst/>
            </p:spPr>
            <p:txBody>
              <a:bodyPr wrap="none" anchor="ctr"/>
              <a:lstStyle/>
              <a:p>
                <a:pPr defTabSz="837945" latinLnBrk="0">
                  <a:defRPr/>
                </a:pPr>
                <a:endParaRPr lang="ko-KR" altLang="en-US" kern="0" dirty="0">
                  <a:solidFill>
                    <a:sysClr val="windowText" lastClr="000000"/>
                  </a:solidFill>
                  <a:latin typeface="Calibri" panose="020F0502020204030204" pitchFamily="34" charset="0"/>
                  <a:ea typeface="휴먼모음T" pitchFamily="18" charset="-127"/>
                  <a:cs typeface="Calibri" panose="020F0502020204030204" pitchFamily="34" charset="0"/>
                </a:endParaRPr>
              </a:p>
            </p:txBody>
          </p:sp>
          <p:sp>
            <p:nvSpPr>
              <p:cNvPr id="69" name="AutoShape 8"/>
              <p:cNvSpPr>
                <a:spLocks noChangeArrowheads="1"/>
              </p:cNvSpPr>
              <p:nvPr/>
            </p:nvSpPr>
            <p:spPr bwMode="gray">
              <a:xfrm>
                <a:off x="762" y="1457"/>
                <a:ext cx="36" cy="204"/>
              </a:xfrm>
              <a:prstGeom prst="moon">
                <a:avLst>
                  <a:gd name="adj" fmla="val 22032"/>
                </a:avLst>
              </a:prstGeom>
              <a:gradFill rotWithShape="1">
                <a:gsLst>
                  <a:gs pos="0">
                    <a:srgbClr val="FFFFFF">
                      <a:gamma/>
                      <a:shade val="46275"/>
                      <a:invGamma/>
                      <a:alpha val="0"/>
                    </a:srgbClr>
                  </a:gs>
                  <a:gs pos="50000">
                    <a:srgbClr val="FFFFFF">
                      <a:alpha val="84000"/>
                    </a:srgbClr>
                  </a:gs>
                  <a:gs pos="100000">
                    <a:srgbClr val="FFFFFF">
                      <a:gamma/>
                      <a:shade val="46275"/>
                      <a:invGamma/>
                      <a:alpha val="0"/>
                    </a:srgbClr>
                  </a:gs>
                </a:gsLst>
                <a:lin ang="5400000" scaled="1"/>
              </a:gradFill>
              <a:ln w="9525">
                <a:noFill/>
                <a:miter lim="800000"/>
                <a:headEnd/>
                <a:tailEnd/>
              </a:ln>
              <a:effectLst/>
            </p:spPr>
            <p:txBody>
              <a:bodyPr wrap="none" anchor="ctr"/>
              <a:lstStyle/>
              <a:p>
                <a:pPr defTabSz="837945" latinLnBrk="0">
                  <a:defRPr/>
                </a:pPr>
                <a:endParaRPr lang="ko-KR" altLang="en-US" kern="0" dirty="0">
                  <a:solidFill>
                    <a:sysClr val="windowText" lastClr="000000"/>
                  </a:solidFill>
                  <a:latin typeface="Calibri" panose="020F0502020204030204" pitchFamily="34" charset="0"/>
                  <a:ea typeface="휴먼모음T" pitchFamily="18" charset="-127"/>
                  <a:cs typeface="Calibri" panose="020F0502020204030204" pitchFamily="34" charset="0"/>
                </a:endParaRPr>
              </a:p>
            </p:txBody>
          </p:sp>
        </p:grpSp>
        <p:sp>
          <p:nvSpPr>
            <p:cNvPr id="66" name="Text Box 18"/>
            <p:cNvSpPr txBox="1">
              <a:spLocks noChangeArrowheads="1"/>
            </p:cNvSpPr>
            <p:nvPr/>
          </p:nvSpPr>
          <p:spPr bwMode="white">
            <a:xfrm>
              <a:off x="580873" y="842229"/>
              <a:ext cx="4783217" cy="646331"/>
            </a:xfrm>
            <a:prstGeom prst="rect">
              <a:avLst/>
            </a:prstGeom>
            <a:noFill/>
            <a:ln w="9525" algn="ctr">
              <a:noFill/>
              <a:miter lim="800000"/>
              <a:headEnd/>
              <a:tailEnd/>
            </a:ln>
          </p:spPr>
          <p:txBody>
            <a:bodyPr wrap="square" anchor="ctr">
              <a:spAutoFit/>
            </a:bodyPr>
            <a:lstStyle/>
            <a:p>
              <a:pPr algn="ctr" fontAlgn="base">
                <a:spcBef>
                  <a:spcPct val="50000"/>
                </a:spcBef>
                <a:spcAft>
                  <a:spcPct val="0"/>
                </a:spcAft>
                <a:defRPr/>
              </a:pPr>
              <a:r>
                <a:rPr lang="mn-MN" altLang="ko-KR" b="1" dirty="0">
                  <a:solidFill>
                    <a:srgbClr val="F8F8F8"/>
                  </a:solidFill>
                  <a:effectLst>
                    <a:outerShdw blurRad="38100" dist="38100" dir="2700000" algn="tl">
                      <a:srgbClr val="000000">
                        <a:alpha val="43137"/>
                      </a:srgbClr>
                    </a:outerShdw>
                  </a:effectLst>
                  <a:latin typeface="Calibri" panose="020F0502020204030204" pitchFamily="34" charset="0"/>
                  <a:ea typeface="휴먼모음T" pitchFamily="18" charset="-127"/>
                  <a:cs typeface="Calibri" panose="020F0502020204030204" pitchFamily="34" charset="0"/>
                </a:rPr>
                <a:t>Мэргэжилтнүүдээс авсан судалгаа</a:t>
              </a:r>
              <a:endParaRPr lang="en-US" altLang="ko-KR" b="1" dirty="0">
                <a:solidFill>
                  <a:srgbClr val="F8F8F8"/>
                </a:solidFill>
                <a:effectLst>
                  <a:outerShdw blurRad="38100" dist="38100" dir="2700000" algn="tl">
                    <a:srgbClr val="000000">
                      <a:alpha val="43137"/>
                    </a:srgbClr>
                  </a:outerShdw>
                </a:effectLst>
                <a:latin typeface="Calibri" panose="020F0502020204030204" pitchFamily="34" charset="0"/>
                <a:ea typeface="휴먼모음T" pitchFamily="18" charset="-127"/>
                <a:cs typeface="Calibri" panose="020F0502020204030204" pitchFamily="34" charset="0"/>
              </a:endParaRPr>
            </a:p>
          </p:txBody>
        </p:sp>
      </p:grpSp>
      <p:sp>
        <p:nvSpPr>
          <p:cNvPr id="24" name="직사각형 23"/>
          <p:cNvSpPr/>
          <p:nvPr/>
        </p:nvSpPr>
        <p:spPr>
          <a:xfrm>
            <a:off x="179512" y="1455420"/>
            <a:ext cx="2808312" cy="5141933"/>
          </a:xfrm>
          <a:prstGeom prst="rect">
            <a:avLst/>
          </a:prstGeom>
          <a:noFill/>
          <a:ln w="19050" cap="flat" cmpd="sng" algn="ctr">
            <a:solidFill>
              <a:srgbClr val="FFFFFF">
                <a:lumMod val="75000"/>
              </a:srgbClr>
            </a:solidFill>
            <a:prstDash val="sysDot"/>
          </a:ln>
          <a:effectLst>
            <a:outerShdw blurRad="50800" dist="38100" dir="2700000" algn="tl" rotWithShape="0">
              <a:prstClr val="black">
                <a:alpha val="40000"/>
              </a:prstClr>
            </a:outerShdw>
          </a:effectLst>
        </p:spPr>
        <p:txBody>
          <a:bodyPr rtlCol="0" anchor="ctr"/>
          <a:lstStyle/>
          <a:p>
            <a:pPr marL="88900" lvl="1" indent="-88900" defTabSz="831614" fontAlgn="base" latinLnBrk="0">
              <a:lnSpc>
                <a:spcPct val="80000"/>
              </a:lnSpc>
              <a:spcBef>
                <a:spcPct val="0"/>
              </a:spcBef>
              <a:spcAft>
                <a:spcPts val="600"/>
              </a:spcAft>
              <a:buClr>
                <a:srgbClr val="282828">
                  <a:lumMod val="50000"/>
                  <a:lumOff val="50000"/>
                </a:srgbClr>
              </a:buClr>
              <a:buSzPct val="100000"/>
              <a:buFont typeface="Arial" panose="020B0604020202020204" pitchFamily="34" charset="0"/>
              <a:buChar char="•"/>
            </a:pPr>
            <a:endParaRPr kumimoji="1" lang="en-US" altLang="ko-KR" sz="1100" kern="0" dirty="0">
              <a:ln w="0">
                <a:solidFill>
                  <a:srgbClr val="FFFFFF">
                    <a:alpha val="0"/>
                  </a:srgbClr>
                </a:solidFill>
              </a:ln>
              <a:solidFill>
                <a:schemeClr val="accent2">
                  <a:lumMod val="50000"/>
                </a:schemeClr>
              </a:solidFill>
              <a:latin typeface="Calibri" panose="020F0502020204030204" pitchFamily="34" charset="0"/>
              <a:ea typeface="나눔고딕 Bold" panose="020D0804000000000000" pitchFamily="50" charset="-127"/>
              <a:cs typeface="Calibri" panose="020F0502020204030204" pitchFamily="34" charset="0"/>
            </a:endParaRPr>
          </a:p>
        </p:txBody>
      </p:sp>
      <p:sp>
        <p:nvSpPr>
          <p:cNvPr id="40" name="AutoShape 6"/>
          <p:cNvSpPr>
            <a:spLocks noChangeArrowheads="1"/>
          </p:cNvSpPr>
          <p:nvPr/>
        </p:nvSpPr>
        <p:spPr bwMode="gray">
          <a:xfrm>
            <a:off x="486400" y="3284984"/>
            <a:ext cx="2069376" cy="232953"/>
          </a:xfrm>
          <a:prstGeom prst="roundRect">
            <a:avLst>
              <a:gd name="adj" fmla="val 50000"/>
            </a:avLst>
          </a:prstGeom>
          <a:solidFill>
            <a:srgbClr val="7030A0"/>
          </a:solidFill>
          <a:ln w="12700">
            <a:noFill/>
            <a:round/>
            <a:headEnd/>
            <a:tailEnd/>
          </a:ln>
          <a:effectLst>
            <a:outerShdw dist="53882" dir="2700000" algn="ctr" rotWithShape="0">
              <a:srgbClr val="292929">
                <a:alpha val="50000"/>
              </a:srgbClr>
            </a:outerShdw>
          </a:effectLst>
        </p:spPr>
        <p:txBody>
          <a:bodyPr wrap="none" anchor="ctr"/>
          <a:lstStyle/>
          <a:p>
            <a:pPr algn="ctr" defTabSz="838369" fontAlgn="base" latinLnBrk="0">
              <a:spcBef>
                <a:spcPct val="0"/>
              </a:spcBef>
              <a:spcAft>
                <a:spcPct val="0"/>
              </a:spcAft>
              <a:defRPr/>
            </a:pPr>
            <a:r>
              <a:rPr kumimoji="1" lang="mn-MN" altLang="ko-KR" sz="1050" b="1" dirty="0">
                <a:solidFill>
                  <a:srgbClr val="F8F8F8"/>
                </a:solidFill>
                <a:effectLst>
                  <a:outerShdw blurRad="38100" dist="38100" dir="2700000" algn="tl">
                    <a:srgbClr val="000000">
                      <a:alpha val="43137"/>
                    </a:srgbClr>
                  </a:outerShdw>
                </a:effectLst>
                <a:latin typeface="Calibri" panose="020F0502020204030204" pitchFamily="34" charset="0"/>
                <a:ea typeface="나눔고딕 Bold" panose="020D0804000000000000" pitchFamily="50" charset="-127"/>
                <a:cs typeface="Calibri" panose="020F0502020204030204" pitchFamily="34" charset="0"/>
              </a:rPr>
              <a:t>Нийтийн тээвэр</a:t>
            </a:r>
            <a:endParaRPr kumimoji="1" lang="ko-KR" altLang="en-US" sz="1050" b="1" dirty="0">
              <a:solidFill>
                <a:srgbClr val="F8F8F8"/>
              </a:solidFill>
              <a:effectLst>
                <a:outerShdw blurRad="38100" dist="38100" dir="2700000" algn="tl">
                  <a:srgbClr val="000000">
                    <a:alpha val="43137"/>
                  </a:srgbClr>
                </a:outerShdw>
              </a:effectLst>
              <a:latin typeface="Calibri" panose="020F0502020204030204" pitchFamily="34" charset="0"/>
              <a:ea typeface="나눔고딕 Bold" panose="020D0804000000000000" pitchFamily="50" charset="-127"/>
              <a:cs typeface="Calibri" panose="020F0502020204030204" pitchFamily="34" charset="0"/>
            </a:endParaRPr>
          </a:p>
        </p:txBody>
      </p:sp>
      <p:sp>
        <p:nvSpPr>
          <p:cNvPr id="33" name="AutoShape 6"/>
          <p:cNvSpPr>
            <a:spLocks noChangeArrowheads="1"/>
          </p:cNvSpPr>
          <p:nvPr/>
        </p:nvSpPr>
        <p:spPr bwMode="gray">
          <a:xfrm>
            <a:off x="6714381" y="1550578"/>
            <a:ext cx="1779722" cy="251714"/>
          </a:xfrm>
          <a:prstGeom prst="roundRect">
            <a:avLst>
              <a:gd name="adj" fmla="val 50000"/>
            </a:avLst>
          </a:prstGeom>
          <a:solidFill>
            <a:srgbClr val="7030A0"/>
          </a:solidFill>
          <a:ln w="12700">
            <a:noFill/>
            <a:round/>
            <a:headEnd/>
            <a:tailEnd/>
          </a:ln>
          <a:effectLst>
            <a:outerShdw dist="53882" dir="2700000" algn="ctr" rotWithShape="0">
              <a:srgbClr val="292929">
                <a:alpha val="50000"/>
              </a:srgbClr>
            </a:outerShdw>
          </a:effectLst>
        </p:spPr>
        <p:txBody>
          <a:bodyPr wrap="none" anchor="ctr"/>
          <a:lstStyle/>
          <a:p>
            <a:pPr algn="ctr" defTabSz="838369" fontAlgn="base" latinLnBrk="0">
              <a:spcBef>
                <a:spcPct val="0"/>
              </a:spcBef>
              <a:spcAft>
                <a:spcPct val="0"/>
              </a:spcAft>
              <a:defRPr/>
            </a:pPr>
            <a:r>
              <a:rPr kumimoji="1" lang="mn-MN" altLang="ko-KR" sz="1050" b="1" dirty="0">
                <a:solidFill>
                  <a:srgbClr val="F8F8F8"/>
                </a:solidFill>
                <a:effectLst>
                  <a:outerShdw blurRad="38100" dist="38100" dir="2700000" algn="tl">
                    <a:srgbClr val="000000">
                      <a:alpha val="43137"/>
                    </a:srgbClr>
                  </a:outerShdw>
                </a:effectLst>
                <a:latin typeface="Calibri" panose="020F0502020204030204" pitchFamily="34" charset="0"/>
                <a:ea typeface="나눔고딕 Bold" panose="020D0804000000000000" pitchFamily="50" charset="-127"/>
                <a:cs typeface="Calibri" panose="020F0502020204030204" pitchFamily="34" charset="0"/>
              </a:rPr>
              <a:t>Түгжрэл</a:t>
            </a:r>
            <a:endParaRPr kumimoji="1" lang="ko-KR" altLang="en-US" sz="1050" b="1" dirty="0">
              <a:solidFill>
                <a:srgbClr val="F8F8F8"/>
              </a:solidFill>
              <a:effectLst>
                <a:outerShdw blurRad="38100" dist="38100" dir="2700000" algn="tl">
                  <a:srgbClr val="000000">
                    <a:alpha val="43137"/>
                  </a:srgbClr>
                </a:outerShdw>
              </a:effectLst>
              <a:latin typeface="Calibri" panose="020F0502020204030204" pitchFamily="34" charset="0"/>
              <a:ea typeface="나눔고딕 Bold" panose="020D0804000000000000" pitchFamily="50" charset="-127"/>
              <a:cs typeface="Calibri" panose="020F0502020204030204" pitchFamily="34" charset="0"/>
            </a:endParaRPr>
          </a:p>
        </p:txBody>
      </p:sp>
      <p:sp>
        <p:nvSpPr>
          <p:cNvPr id="41" name="AutoShape 6"/>
          <p:cNvSpPr>
            <a:spLocks noChangeArrowheads="1"/>
          </p:cNvSpPr>
          <p:nvPr/>
        </p:nvSpPr>
        <p:spPr bwMode="gray">
          <a:xfrm>
            <a:off x="3567660" y="1550578"/>
            <a:ext cx="1779722" cy="251714"/>
          </a:xfrm>
          <a:prstGeom prst="roundRect">
            <a:avLst>
              <a:gd name="adj" fmla="val 50000"/>
            </a:avLst>
          </a:prstGeom>
          <a:solidFill>
            <a:srgbClr val="7030A0"/>
          </a:solidFill>
          <a:ln w="12700">
            <a:noFill/>
            <a:round/>
            <a:headEnd/>
            <a:tailEnd/>
          </a:ln>
          <a:effectLst>
            <a:outerShdw dist="53882" dir="2700000" algn="ctr" rotWithShape="0">
              <a:srgbClr val="292929">
                <a:alpha val="50000"/>
              </a:srgbClr>
            </a:outerShdw>
          </a:effectLst>
        </p:spPr>
        <p:txBody>
          <a:bodyPr wrap="none" anchor="ctr"/>
          <a:lstStyle/>
          <a:p>
            <a:pPr algn="ctr" defTabSz="838369" fontAlgn="base" latinLnBrk="0">
              <a:spcBef>
                <a:spcPct val="0"/>
              </a:spcBef>
              <a:spcAft>
                <a:spcPct val="0"/>
              </a:spcAft>
              <a:defRPr/>
            </a:pPr>
            <a:r>
              <a:rPr kumimoji="1" lang="mn-MN" altLang="ko-KR" sz="1050" b="1" dirty="0">
                <a:solidFill>
                  <a:srgbClr val="F8F8F8"/>
                </a:solidFill>
                <a:effectLst>
                  <a:outerShdw blurRad="38100" dist="38100" dir="2700000" algn="tl">
                    <a:srgbClr val="000000">
                      <a:alpha val="43137"/>
                    </a:srgbClr>
                  </a:outerShdw>
                </a:effectLst>
                <a:latin typeface="Calibri" panose="020F0502020204030204" pitchFamily="34" charset="0"/>
                <a:ea typeface="나눔고딕 Bold" panose="020D0804000000000000" pitchFamily="50" charset="-127"/>
                <a:cs typeface="Calibri" panose="020F0502020204030204" pitchFamily="34" charset="0"/>
              </a:rPr>
              <a:t>Авто зогсоол</a:t>
            </a:r>
            <a:endParaRPr kumimoji="1" lang="ko-KR" altLang="en-US" sz="1050" b="1" dirty="0">
              <a:solidFill>
                <a:srgbClr val="F8F8F8"/>
              </a:solidFill>
              <a:effectLst>
                <a:outerShdw blurRad="38100" dist="38100" dir="2700000" algn="tl">
                  <a:srgbClr val="000000">
                    <a:alpha val="43137"/>
                  </a:srgbClr>
                </a:outerShdw>
              </a:effectLst>
              <a:latin typeface="Calibri" panose="020F0502020204030204" pitchFamily="34" charset="0"/>
              <a:ea typeface="나눔고딕 Bold" panose="020D0804000000000000" pitchFamily="50" charset="-127"/>
              <a:cs typeface="Calibri" panose="020F0502020204030204" pitchFamily="34" charset="0"/>
            </a:endParaRPr>
          </a:p>
        </p:txBody>
      </p:sp>
      <p:sp>
        <p:nvSpPr>
          <p:cNvPr id="55" name="AutoShape 6"/>
          <p:cNvSpPr>
            <a:spLocks noChangeArrowheads="1"/>
          </p:cNvSpPr>
          <p:nvPr/>
        </p:nvSpPr>
        <p:spPr bwMode="gray">
          <a:xfrm>
            <a:off x="3656375" y="4113390"/>
            <a:ext cx="1779722" cy="251714"/>
          </a:xfrm>
          <a:prstGeom prst="roundRect">
            <a:avLst>
              <a:gd name="adj" fmla="val 50000"/>
            </a:avLst>
          </a:prstGeom>
          <a:solidFill>
            <a:srgbClr val="7030A0"/>
          </a:solidFill>
          <a:ln w="12700">
            <a:noFill/>
            <a:round/>
            <a:headEnd/>
            <a:tailEnd/>
          </a:ln>
          <a:effectLst>
            <a:outerShdw dist="53882" dir="2700000" algn="ctr" rotWithShape="0">
              <a:srgbClr val="292929">
                <a:alpha val="50000"/>
              </a:srgbClr>
            </a:outerShdw>
          </a:effectLst>
        </p:spPr>
        <p:txBody>
          <a:bodyPr wrap="none" anchor="ctr"/>
          <a:lstStyle/>
          <a:p>
            <a:pPr algn="ctr" defTabSz="838369" fontAlgn="base" latinLnBrk="0">
              <a:spcBef>
                <a:spcPct val="0"/>
              </a:spcBef>
              <a:spcAft>
                <a:spcPct val="0"/>
              </a:spcAft>
              <a:defRPr/>
            </a:pPr>
            <a:r>
              <a:rPr kumimoji="1" lang="mn-MN" altLang="ko-KR" sz="1050" b="1" dirty="0">
                <a:solidFill>
                  <a:srgbClr val="F8F8F8"/>
                </a:solidFill>
                <a:effectLst>
                  <a:outerShdw blurRad="38100" dist="38100" dir="2700000" algn="tl">
                    <a:srgbClr val="000000">
                      <a:alpha val="43137"/>
                    </a:srgbClr>
                  </a:outerShdw>
                </a:effectLst>
                <a:latin typeface="Calibri" panose="020F0502020204030204" pitchFamily="34" charset="0"/>
                <a:ea typeface="나눔고딕 Bold" panose="020D0804000000000000" pitchFamily="50" charset="-127"/>
                <a:cs typeface="Calibri" panose="020F0502020204030204" pitchFamily="34" charset="0"/>
              </a:rPr>
              <a:t>Даац хэтрүүлсэн </a:t>
            </a:r>
            <a:br>
              <a:rPr kumimoji="1" lang="mn-MN" altLang="ko-KR" sz="1050" b="1" dirty="0">
                <a:solidFill>
                  <a:srgbClr val="F8F8F8"/>
                </a:solidFill>
                <a:effectLst>
                  <a:outerShdw blurRad="38100" dist="38100" dir="2700000" algn="tl">
                    <a:srgbClr val="000000">
                      <a:alpha val="43137"/>
                    </a:srgbClr>
                  </a:outerShdw>
                </a:effectLst>
                <a:latin typeface="Calibri" panose="020F0502020204030204" pitchFamily="34" charset="0"/>
                <a:ea typeface="나눔고딕 Bold" panose="020D0804000000000000" pitchFamily="50" charset="-127"/>
                <a:cs typeface="Calibri" panose="020F0502020204030204" pitchFamily="34" charset="0"/>
              </a:rPr>
            </a:br>
            <a:r>
              <a:rPr kumimoji="1" lang="mn-MN" altLang="ko-KR" sz="1050" b="1" dirty="0">
                <a:solidFill>
                  <a:srgbClr val="F8F8F8"/>
                </a:solidFill>
                <a:effectLst>
                  <a:outerShdw blurRad="38100" dist="38100" dir="2700000" algn="tl">
                    <a:srgbClr val="000000">
                      <a:alpha val="43137"/>
                    </a:srgbClr>
                  </a:outerShdw>
                </a:effectLst>
                <a:latin typeface="Calibri" panose="020F0502020204030204" pitchFamily="34" charset="0"/>
                <a:ea typeface="나눔고딕 Bold" panose="020D0804000000000000" pitchFamily="50" charset="-127"/>
                <a:cs typeface="Calibri" panose="020F0502020204030204" pitchFamily="34" charset="0"/>
              </a:rPr>
              <a:t>тээврийн хэрэгсэл</a:t>
            </a:r>
            <a:endParaRPr kumimoji="1" lang="en-US" altLang="ko-KR" sz="1050" b="1" dirty="0">
              <a:solidFill>
                <a:srgbClr val="F8F8F8"/>
              </a:solidFill>
              <a:effectLst>
                <a:outerShdw blurRad="38100" dist="38100" dir="2700000" algn="tl">
                  <a:srgbClr val="000000">
                    <a:alpha val="43137"/>
                  </a:srgbClr>
                </a:outerShdw>
              </a:effectLst>
              <a:latin typeface="Calibri" panose="020F0502020204030204" pitchFamily="34" charset="0"/>
              <a:ea typeface="나눔고딕 Bold" panose="020D0804000000000000" pitchFamily="50" charset="-127"/>
              <a:cs typeface="Calibri" panose="020F0502020204030204" pitchFamily="34" charset="0"/>
            </a:endParaRPr>
          </a:p>
        </p:txBody>
      </p:sp>
      <p:sp>
        <p:nvSpPr>
          <p:cNvPr id="56" name="AutoShape 6"/>
          <p:cNvSpPr>
            <a:spLocks noChangeArrowheads="1"/>
          </p:cNvSpPr>
          <p:nvPr/>
        </p:nvSpPr>
        <p:spPr bwMode="gray">
          <a:xfrm>
            <a:off x="6732240" y="4113390"/>
            <a:ext cx="1779722" cy="251714"/>
          </a:xfrm>
          <a:prstGeom prst="roundRect">
            <a:avLst>
              <a:gd name="adj" fmla="val 50000"/>
            </a:avLst>
          </a:prstGeom>
          <a:solidFill>
            <a:srgbClr val="7030A0"/>
          </a:solidFill>
          <a:ln w="12700">
            <a:noFill/>
            <a:round/>
            <a:headEnd/>
            <a:tailEnd/>
          </a:ln>
          <a:effectLst>
            <a:outerShdw dist="53882" dir="2700000" algn="ctr" rotWithShape="0">
              <a:srgbClr val="292929">
                <a:alpha val="50000"/>
              </a:srgbClr>
            </a:outerShdw>
          </a:effectLst>
        </p:spPr>
        <p:txBody>
          <a:bodyPr wrap="none" anchor="ctr"/>
          <a:lstStyle/>
          <a:p>
            <a:pPr algn="ctr" defTabSz="838369" fontAlgn="base" latinLnBrk="0">
              <a:spcBef>
                <a:spcPct val="0"/>
              </a:spcBef>
              <a:spcAft>
                <a:spcPct val="0"/>
              </a:spcAft>
              <a:defRPr/>
            </a:pPr>
            <a:r>
              <a:rPr kumimoji="1" lang="mn-MN" altLang="ko-KR" sz="1050" b="1" dirty="0">
                <a:solidFill>
                  <a:srgbClr val="F8F8F8"/>
                </a:solidFill>
                <a:effectLst>
                  <a:outerShdw blurRad="38100" dist="38100" dir="2700000" algn="tl">
                    <a:srgbClr val="000000">
                      <a:alpha val="43137"/>
                    </a:srgbClr>
                  </a:outerShdw>
                </a:effectLst>
                <a:latin typeface="Calibri" panose="020F0502020204030204" pitchFamily="34" charset="0"/>
                <a:ea typeface="나눔고딕 Bold" panose="020D0804000000000000" pitchFamily="50" charset="-127"/>
                <a:cs typeface="Calibri" panose="020F0502020204030204" pitchFamily="34" charset="0"/>
              </a:rPr>
              <a:t>Замын хөдөлгөөний</a:t>
            </a:r>
            <a:br>
              <a:rPr kumimoji="1" lang="mn-MN" altLang="ko-KR" sz="1050" b="1" dirty="0">
                <a:solidFill>
                  <a:srgbClr val="F8F8F8"/>
                </a:solidFill>
                <a:effectLst>
                  <a:outerShdw blurRad="38100" dist="38100" dir="2700000" algn="tl">
                    <a:srgbClr val="000000">
                      <a:alpha val="43137"/>
                    </a:srgbClr>
                  </a:outerShdw>
                </a:effectLst>
                <a:latin typeface="Calibri" panose="020F0502020204030204" pitchFamily="34" charset="0"/>
                <a:ea typeface="나눔고딕 Bold" panose="020D0804000000000000" pitchFamily="50" charset="-127"/>
                <a:cs typeface="Calibri" panose="020F0502020204030204" pitchFamily="34" charset="0"/>
              </a:rPr>
            </a:br>
            <a:r>
              <a:rPr kumimoji="1" lang="mn-MN" altLang="ko-KR" sz="1050" b="1" dirty="0">
                <a:solidFill>
                  <a:srgbClr val="F8F8F8"/>
                </a:solidFill>
                <a:effectLst>
                  <a:outerShdw blurRad="38100" dist="38100" dir="2700000" algn="tl">
                    <a:srgbClr val="000000">
                      <a:alpha val="43137"/>
                    </a:srgbClr>
                  </a:outerShdw>
                </a:effectLst>
                <a:latin typeface="Calibri" panose="020F0502020204030204" pitchFamily="34" charset="0"/>
                <a:ea typeface="나눔고딕 Bold" panose="020D0804000000000000" pitchFamily="50" charset="-127"/>
                <a:cs typeface="Calibri" panose="020F0502020204030204" pitchFamily="34" charset="0"/>
              </a:rPr>
              <a:t>аюулгүй байдал</a:t>
            </a:r>
            <a:endParaRPr kumimoji="1" lang="en-US" altLang="ko-KR" sz="1050" b="1" dirty="0">
              <a:solidFill>
                <a:srgbClr val="F8F8F8"/>
              </a:solidFill>
              <a:effectLst>
                <a:outerShdw blurRad="38100" dist="38100" dir="2700000" algn="tl">
                  <a:srgbClr val="000000">
                    <a:alpha val="43137"/>
                  </a:srgbClr>
                </a:outerShdw>
              </a:effectLst>
              <a:latin typeface="Calibri" panose="020F0502020204030204" pitchFamily="34" charset="0"/>
              <a:ea typeface="나눔고딕 Bold" panose="020D0804000000000000" pitchFamily="50" charset="-127"/>
              <a:cs typeface="Calibri" panose="020F0502020204030204" pitchFamily="34" charset="0"/>
            </a:endParaRPr>
          </a:p>
        </p:txBody>
      </p:sp>
      <p:sp>
        <p:nvSpPr>
          <p:cNvPr id="90" name="슬라이드 번호 개체 틀 2"/>
          <p:cNvSpPr txBox="1">
            <a:spLocks/>
          </p:cNvSpPr>
          <p:nvPr/>
        </p:nvSpPr>
        <p:spPr>
          <a:xfrm>
            <a:off x="8748464" y="6597352"/>
            <a:ext cx="360040" cy="241086"/>
          </a:xfrm>
          <a:prstGeom prst="rect">
            <a:avLst/>
          </a:prstGeom>
        </p:spPr>
        <p:txBody>
          <a:bodyPr/>
          <a:lstStyle>
            <a:defPPr>
              <a:defRPr lang="ko-KR"/>
            </a:defPPr>
            <a:lvl1pPr marL="0" algn="l" defTabSz="914400" rtl="0" eaLnBrk="1" latinLnBrk="1" hangingPunct="1">
              <a:defRPr sz="1800" kern="1200">
                <a:solidFill>
                  <a:schemeClr val="tx1"/>
                </a:solidFill>
                <a:latin typeface="+mn-lt"/>
                <a:ea typeface="+mn-ea"/>
                <a:cs typeface="+mn-cs"/>
              </a:defRPr>
            </a:lvl1pPr>
            <a:lvl2pPr marL="457200" algn="l" defTabSz="914400" rtl="0" eaLnBrk="1" latinLnBrk="1" hangingPunct="1">
              <a:defRPr sz="1800" kern="1200">
                <a:solidFill>
                  <a:schemeClr val="tx1"/>
                </a:solidFill>
                <a:latin typeface="+mn-lt"/>
                <a:ea typeface="+mn-ea"/>
                <a:cs typeface="+mn-cs"/>
              </a:defRPr>
            </a:lvl2pPr>
            <a:lvl3pPr marL="914400" algn="l" defTabSz="914400" rtl="0" eaLnBrk="1" latinLnBrk="1" hangingPunct="1">
              <a:defRPr sz="1800" kern="1200">
                <a:solidFill>
                  <a:schemeClr val="tx1"/>
                </a:solidFill>
                <a:latin typeface="+mn-lt"/>
                <a:ea typeface="+mn-ea"/>
                <a:cs typeface="+mn-cs"/>
              </a:defRPr>
            </a:lvl3pPr>
            <a:lvl4pPr marL="1371600" algn="l" defTabSz="914400" rtl="0" eaLnBrk="1" latinLnBrk="1" hangingPunct="1">
              <a:defRPr sz="1800" kern="1200">
                <a:solidFill>
                  <a:schemeClr val="tx1"/>
                </a:solidFill>
                <a:latin typeface="+mn-lt"/>
                <a:ea typeface="+mn-ea"/>
                <a:cs typeface="+mn-cs"/>
              </a:defRPr>
            </a:lvl4pPr>
            <a:lvl5pPr marL="1828800" algn="l" defTabSz="914400" rtl="0" eaLnBrk="1" latinLnBrk="1" hangingPunct="1">
              <a:defRPr sz="1800" kern="1200">
                <a:solidFill>
                  <a:schemeClr val="tx1"/>
                </a:solidFill>
                <a:latin typeface="+mn-lt"/>
                <a:ea typeface="+mn-ea"/>
                <a:cs typeface="+mn-cs"/>
              </a:defRPr>
            </a:lvl5pPr>
            <a:lvl6pPr marL="2286000" algn="l" defTabSz="914400" rtl="0" eaLnBrk="1" latinLnBrk="1" hangingPunct="1">
              <a:defRPr sz="1800" kern="1200">
                <a:solidFill>
                  <a:schemeClr val="tx1"/>
                </a:solidFill>
                <a:latin typeface="+mn-lt"/>
                <a:ea typeface="+mn-ea"/>
                <a:cs typeface="+mn-cs"/>
              </a:defRPr>
            </a:lvl6pPr>
            <a:lvl7pPr marL="2743200" algn="l" defTabSz="914400" rtl="0" eaLnBrk="1" latinLnBrk="1" hangingPunct="1">
              <a:defRPr sz="1800" kern="1200">
                <a:solidFill>
                  <a:schemeClr val="tx1"/>
                </a:solidFill>
                <a:latin typeface="+mn-lt"/>
                <a:ea typeface="+mn-ea"/>
                <a:cs typeface="+mn-cs"/>
              </a:defRPr>
            </a:lvl7pPr>
            <a:lvl8pPr marL="3200400" algn="l" defTabSz="914400" rtl="0" eaLnBrk="1" latinLnBrk="1" hangingPunct="1">
              <a:defRPr sz="1800" kern="1200">
                <a:solidFill>
                  <a:schemeClr val="tx1"/>
                </a:solidFill>
                <a:latin typeface="+mn-lt"/>
                <a:ea typeface="+mn-ea"/>
                <a:cs typeface="+mn-cs"/>
              </a:defRPr>
            </a:lvl8pPr>
            <a:lvl9pPr marL="3657600" algn="l" defTabSz="914400" rtl="0" eaLnBrk="1" latinLnBrk="1" hangingPunct="1">
              <a:defRPr sz="1800" kern="1200">
                <a:solidFill>
                  <a:schemeClr val="tx1"/>
                </a:solidFill>
                <a:latin typeface="+mn-lt"/>
                <a:ea typeface="+mn-ea"/>
                <a:cs typeface="+mn-cs"/>
              </a:defRPr>
            </a:lvl9pPr>
          </a:lstStyle>
          <a:p>
            <a:pPr algn="r"/>
            <a:r>
              <a:rPr lang="de-DE" sz="1000" dirty="0">
                <a:latin typeface="Calibri" panose="020F0502020204030204" pitchFamily="34" charset="0"/>
                <a:ea typeface="나눔고딕 ExtraBold" panose="020D0904000000000000" pitchFamily="50" charset="-127"/>
                <a:cs typeface="Calibri" panose="020F0502020204030204" pitchFamily="34" charset="0"/>
              </a:rPr>
              <a:t>16</a:t>
            </a:r>
          </a:p>
        </p:txBody>
      </p:sp>
      <p:sp>
        <p:nvSpPr>
          <p:cNvPr id="18" name="텍스트"/>
          <p:cNvSpPr txBox="1"/>
          <p:nvPr/>
        </p:nvSpPr>
        <p:spPr>
          <a:xfrm>
            <a:off x="3841114" y="1124744"/>
            <a:ext cx="1662936" cy="307777"/>
          </a:xfrm>
          <a:prstGeom prst="rect">
            <a:avLst/>
          </a:prstGeom>
          <a:noFill/>
        </p:spPr>
        <p:txBody>
          <a:bodyPr wrap="square" lIns="0" tIns="0" rIns="0" bIns="0" rtlCol="0" anchor="ctr">
            <a:spAutoFit/>
          </a:bodyPr>
          <a:lstStyle>
            <a:defPPr>
              <a:defRPr lang="ko-KR"/>
            </a:defPPr>
            <a:lvl1pPr lvl="0" indent="-266700" algn="ctr" defTabSz="914400">
              <a:spcBef>
                <a:spcPct val="0"/>
              </a:spcBef>
              <a:spcAft>
                <a:spcPts val="100"/>
              </a:spcAft>
              <a:buSzPct val="120000"/>
              <a:tabLst>
                <a:tab pos="177800" algn="l"/>
                <a:tab pos="803275" algn="l"/>
              </a:tabLst>
              <a:defRPr sz="1800" b="1" kern="1000" spc="-50">
                <a:ln>
                  <a:noFill/>
                  <a:prstDash val="solid"/>
                </a:ln>
                <a:gradFill rotWithShape="1">
                  <a:gsLst>
                    <a:gs pos="50000">
                      <a:schemeClr val="bg1"/>
                    </a:gs>
                    <a:gs pos="100000">
                      <a:schemeClr val="bg1"/>
                    </a:gs>
                  </a:gsLst>
                  <a:lin ang="5400000"/>
                </a:gradFill>
                <a:latin typeface="Rix정고딕 M" pitchFamily="18" charset="-127"/>
                <a:ea typeface="Rix정고딕 M" pitchFamily="18" charset="-127"/>
                <a:cs typeface="Arial" pitchFamily="34" charset="0"/>
              </a:defRPr>
            </a:lvl1pPr>
          </a:lstStyle>
          <a:p>
            <a:pPr>
              <a:defRPr/>
            </a:pPr>
            <a:r>
              <a:rPr lang="mn-MN" altLang="ko-KR" sz="2000" dirty="0">
                <a:gradFill rotWithShape="1">
                  <a:gsLst>
                    <a:gs pos="0">
                      <a:srgbClr val="FFE400"/>
                    </a:gs>
                    <a:gs pos="100000">
                      <a:srgbClr val="FA8006"/>
                    </a:gs>
                  </a:gsLst>
                  <a:lin ang="5400000"/>
                </a:gradFill>
                <a:effectLst>
                  <a:glow rad="88900">
                    <a:prstClr val="black">
                      <a:alpha val="60000"/>
                    </a:prstClr>
                  </a:glow>
                  <a:outerShdw blurRad="50800" dist="38100" dir="5040000" algn="tl">
                    <a:prstClr val="black">
                      <a:alpha val="70000"/>
                    </a:prstClr>
                  </a:outerShdw>
                </a:effectLst>
                <a:latin typeface="Calibri" panose="020F0502020204030204" pitchFamily="34" charset="0"/>
                <a:ea typeface="Arial Unicode MS" panose="020B0604020202020204" pitchFamily="50" charset="-127"/>
                <a:cs typeface="Calibri" panose="020F0502020204030204" pitchFamily="34" charset="0"/>
              </a:rPr>
              <a:t>Орон нутаг</a:t>
            </a:r>
            <a:endParaRPr lang="en-US" altLang="ko-KR" sz="2000" dirty="0">
              <a:gradFill rotWithShape="1">
                <a:gsLst>
                  <a:gs pos="0">
                    <a:srgbClr val="FFE400"/>
                  </a:gs>
                  <a:gs pos="100000">
                    <a:srgbClr val="FA8006"/>
                  </a:gs>
                </a:gsLst>
                <a:lin ang="5400000"/>
              </a:gradFill>
              <a:effectLst>
                <a:glow rad="88900">
                  <a:prstClr val="black">
                    <a:alpha val="60000"/>
                  </a:prstClr>
                </a:glow>
                <a:outerShdw blurRad="50800" dist="38100" dir="5040000" algn="tl">
                  <a:prstClr val="black">
                    <a:alpha val="70000"/>
                  </a:prstClr>
                </a:outerShdw>
              </a:effectLst>
              <a:latin typeface="Calibri" panose="020F0502020204030204" pitchFamily="34" charset="0"/>
              <a:ea typeface="Arial Unicode MS" panose="020B0604020202020204" pitchFamily="50" charset="-127"/>
              <a:cs typeface="Calibri" panose="020F0502020204030204" pitchFamily="34" charset="0"/>
            </a:endParaRPr>
          </a:p>
        </p:txBody>
      </p:sp>
      <p:sp>
        <p:nvSpPr>
          <p:cNvPr id="76" name="AutoShape 6"/>
          <p:cNvSpPr>
            <a:spLocks noChangeArrowheads="1"/>
          </p:cNvSpPr>
          <p:nvPr/>
        </p:nvSpPr>
        <p:spPr bwMode="gray">
          <a:xfrm>
            <a:off x="683568" y="1550578"/>
            <a:ext cx="1779722" cy="251714"/>
          </a:xfrm>
          <a:prstGeom prst="roundRect">
            <a:avLst>
              <a:gd name="adj" fmla="val 50000"/>
            </a:avLst>
          </a:prstGeom>
          <a:solidFill>
            <a:srgbClr val="7030A0"/>
          </a:solidFill>
          <a:ln w="12700">
            <a:noFill/>
            <a:round/>
            <a:headEnd/>
            <a:tailEnd/>
          </a:ln>
          <a:effectLst>
            <a:outerShdw dist="53882" dir="2700000" algn="ctr" rotWithShape="0">
              <a:srgbClr val="292929">
                <a:alpha val="50000"/>
              </a:srgbClr>
            </a:outerShdw>
          </a:effectLst>
        </p:spPr>
        <p:txBody>
          <a:bodyPr wrap="none" anchor="ctr"/>
          <a:lstStyle/>
          <a:p>
            <a:pPr algn="ctr" defTabSz="838369" fontAlgn="base" latinLnBrk="0">
              <a:spcBef>
                <a:spcPct val="0"/>
              </a:spcBef>
              <a:spcAft>
                <a:spcPct val="0"/>
              </a:spcAft>
              <a:defRPr/>
            </a:pPr>
            <a:r>
              <a:rPr kumimoji="1" lang="mn-MN" altLang="ko-KR" sz="1050" b="1" dirty="0">
                <a:solidFill>
                  <a:srgbClr val="F8F8F8"/>
                </a:solidFill>
                <a:effectLst>
                  <a:outerShdw blurRad="38100" dist="38100" dir="2700000" algn="tl">
                    <a:srgbClr val="000000">
                      <a:alpha val="43137"/>
                    </a:srgbClr>
                  </a:outerShdw>
                </a:effectLst>
                <a:latin typeface="Calibri" panose="020F0502020204030204" pitchFamily="34" charset="0"/>
                <a:ea typeface="나눔고딕 Bold" panose="020D0804000000000000" pitchFamily="50" charset="-127"/>
                <a:cs typeface="Calibri" panose="020F0502020204030204" pitchFamily="34" charset="0"/>
              </a:rPr>
              <a:t>Замын хөдөлгөөнд тулгарч</a:t>
            </a:r>
            <a:br>
              <a:rPr kumimoji="1" lang="mn-MN" altLang="ko-KR" sz="1050" b="1" dirty="0">
                <a:solidFill>
                  <a:srgbClr val="F8F8F8"/>
                </a:solidFill>
                <a:effectLst>
                  <a:outerShdw blurRad="38100" dist="38100" dir="2700000" algn="tl">
                    <a:srgbClr val="000000">
                      <a:alpha val="43137"/>
                    </a:srgbClr>
                  </a:outerShdw>
                </a:effectLst>
                <a:latin typeface="Calibri" panose="020F0502020204030204" pitchFamily="34" charset="0"/>
                <a:ea typeface="나눔고딕 Bold" panose="020D0804000000000000" pitchFamily="50" charset="-127"/>
                <a:cs typeface="Calibri" panose="020F0502020204030204" pitchFamily="34" charset="0"/>
              </a:rPr>
            </a:br>
            <a:r>
              <a:rPr kumimoji="1" lang="mn-MN" altLang="ko-KR" sz="1050" b="1" dirty="0">
                <a:solidFill>
                  <a:srgbClr val="F8F8F8"/>
                </a:solidFill>
                <a:effectLst>
                  <a:outerShdw blurRad="38100" dist="38100" dir="2700000" algn="tl">
                    <a:srgbClr val="000000">
                      <a:alpha val="43137"/>
                    </a:srgbClr>
                  </a:outerShdw>
                </a:effectLst>
                <a:latin typeface="Calibri" panose="020F0502020204030204" pitchFamily="34" charset="0"/>
                <a:ea typeface="나눔고딕 Bold" panose="020D0804000000000000" pitchFamily="50" charset="-127"/>
                <a:cs typeface="Calibri" panose="020F0502020204030204" pitchFamily="34" charset="0"/>
              </a:rPr>
              <a:t>буй асуудал</a:t>
            </a:r>
            <a:endParaRPr kumimoji="1" lang="en-US" altLang="ko-KR" sz="1050" b="1" dirty="0">
              <a:solidFill>
                <a:srgbClr val="F8F8F8"/>
              </a:solidFill>
              <a:effectLst>
                <a:outerShdw blurRad="38100" dist="38100" dir="2700000" algn="tl">
                  <a:srgbClr val="000000">
                    <a:alpha val="43137"/>
                  </a:srgbClr>
                </a:outerShdw>
              </a:effectLst>
              <a:latin typeface="Calibri" panose="020F0502020204030204" pitchFamily="34" charset="0"/>
              <a:ea typeface="나눔고딕 Bold" panose="020D0804000000000000" pitchFamily="50" charset="-127"/>
              <a:cs typeface="Calibri" panose="020F0502020204030204" pitchFamily="34" charset="0"/>
            </a:endParaRPr>
          </a:p>
        </p:txBody>
      </p:sp>
      <p:sp>
        <p:nvSpPr>
          <p:cNvPr id="91" name="직사각형 90"/>
          <p:cNvSpPr/>
          <p:nvPr/>
        </p:nvSpPr>
        <p:spPr>
          <a:xfrm>
            <a:off x="2987824" y="1455420"/>
            <a:ext cx="3096344" cy="5141933"/>
          </a:xfrm>
          <a:prstGeom prst="rect">
            <a:avLst/>
          </a:prstGeom>
          <a:noFill/>
          <a:ln w="19050" cap="flat" cmpd="sng" algn="ctr">
            <a:solidFill>
              <a:srgbClr val="FFFFFF">
                <a:lumMod val="75000"/>
              </a:srgbClr>
            </a:solidFill>
            <a:prstDash val="sysDot"/>
          </a:ln>
          <a:effectLst>
            <a:outerShdw blurRad="50800" dist="38100" dir="2700000" algn="tl" rotWithShape="0">
              <a:prstClr val="black">
                <a:alpha val="40000"/>
              </a:prstClr>
            </a:outerShdw>
          </a:effectLst>
        </p:spPr>
        <p:txBody>
          <a:bodyPr rtlCol="0" anchor="ctr"/>
          <a:lstStyle/>
          <a:p>
            <a:pPr marL="88900" lvl="1" indent="-88900" defTabSz="831614" fontAlgn="base" latinLnBrk="0">
              <a:lnSpc>
                <a:spcPct val="80000"/>
              </a:lnSpc>
              <a:spcBef>
                <a:spcPct val="0"/>
              </a:spcBef>
              <a:spcAft>
                <a:spcPts val="600"/>
              </a:spcAft>
              <a:buClr>
                <a:srgbClr val="282828">
                  <a:lumMod val="50000"/>
                  <a:lumOff val="50000"/>
                </a:srgbClr>
              </a:buClr>
              <a:buSzPct val="100000"/>
              <a:buFont typeface="Arial" panose="020B0604020202020204" pitchFamily="34" charset="0"/>
              <a:buChar char="•"/>
            </a:pPr>
            <a:endParaRPr kumimoji="1" lang="en-US" altLang="ko-KR" sz="1100" kern="0" dirty="0">
              <a:ln w="0">
                <a:solidFill>
                  <a:srgbClr val="FFFFFF">
                    <a:alpha val="0"/>
                  </a:srgbClr>
                </a:solidFill>
              </a:ln>
              <a:solidFill>
                <a:schemeClr val="accent2">
                  <a:lumMod val="50000"/>
                </a:schemeClr>
              </a:solidFill>
              <a:latin typeface="Calibri" panose="020F0502020204030204" pitchFamily="34" charset="0"/>
              <a:ea typeface="나눔고딕 Bold" panose="020D0804000000000000" pitchFamily="50" charset="-127"/>
              <a:cs typeface="Calibri" panose="020F0502020204030204" pitchFamily="34" charset="0"/>
            </a:endParaRPr>
          </a:p>
        </p:txBody>
      </p:sp>
      <p:sp>
        <p:nvSpPr>
          <p:cNvPr id="92" name="직사각형 91"/>
          <p:cNvSpPr/>
          <p:nvPr/>
        </p:nvSpPr>
        <p:spPr>
          <a:xfrm>
            <a:off x="6084168" y="1455420"/>
            <a:ext cx="2844316" cy="5141933"/>
          </a:xfrm>
          <a:prstGeom prst="rect">
            <a:avLst/>
          </a:prstGeom>
          <a:noFill/>
          <a:ln w="19050" cap="flat" cmpd="sng" algn="ctr">
            <a:solidFill>
              <a:srgbClr val="FFFFFF">
                <a:lumMod val="75000"/>
              </a:srgbClr>
            </a:solidFill>
            <a:prstDash val="sysDot"/>
          </a:ln>
          <a:effectLst>
            <a:outerShdw blurRad="50800" dist="38100" dir="2700000" algn="tl" rotWithShape="0">
              <a:prstClr val="black">
                <a:alpha val="40000"/>
              </a:prstClr>
            </a:outerShdw>
          </a:effectLst>
        </p:spPr>
        <p:txBody>
          <a:bodyPr rtlCol="0" anchor="ctr"/>
          <a:lstStyle/>
          <a:p>
            <a:pPr marL="88900" lvl="1" indent="-88900" defTabSz="831614" fontAlgn="base" latinLnBrk="0">
              <a:lnSpc>
                <a:spcPct val="80000"/>
              </a:lnSpc>
              <a:spcBef>
                <a:spcPct val="0"/>
              </a:spcBef>
              <a:spcAft>
                <a:spcPts val="600"/>
              </a:spcAft>
              <a:buClr>
                <a:srgbClr val="282828">
                  <a:lumMod val="50000"/>
                  <a:lumOff val="50000"/>
                </a:srgbClr>
              </a:buClr>
              <a:buSzPct val="100000"/>
              <a:buFont typeface="Arial" panose="020B0604020202020204" pitchFamily="34" charset="0"/>
              <a:buChar char="•"/>
            </a:pPr>
            <a:endParaRPr kumimoji="1" lang="en-US" altLang="ko-KR" sz="1100" kern="0" dirty="0">
              <a:ln w="0">
                <a:solidFill>
                  <a:srgbClr val="FFFFFF">
                    <a:alpha val="0"/>
                  </a:srgbClr>
                </a:solidFill>
              </a:ln>
              <a:solidFill>
                <a:schemeClr val="accent2">
                  <a:lumMod val="50000"/>
                </a:schemeClr>
              </a:solidFill>
              <a:latin typeface="Calibri" panose="020F0502020204030204" pitchFamily="34" charset="0"/>
              <a:ea typeface="나눔고딕 Bold" panose="020D0804000000000000" pitchFamily="50" charset="-127"/>
              <a:cs typeface="Calibri" panose="020F0502020204030204" pitchFamily="34" charset="0"/>
            </a:endParaRPr>
          </a:p>
        </p:txBody>
      </p:sp>
      <p:grpSp>
        <p:nvGrpSpPr>
          <p:cNvPr id="48" name="그룹 47"/>
          <p:cNvGrpSpPr/>
          <p:nvPr/>
        </p:nvGrpSpPr>
        <p:grpSpPr>
          <a:xfrm>
            <a:off x="809047" y="1848191"/>
            <a:ext cx="1458697" cy="1436793"/>
            <a:chOff x="2842576" y="1837765"/>
            <a:chExt cx="1722528" cy="1716388"/>
          </a:xfrm>
        </p:grpSpPr>
        <p:pic>
          <p:nvPicPr>
            <p:cNvPr id="50" name="Picture 4"/>
            <p:cNvPicPr>
              <a:picLocks noChangeAspect="1" noChangeArrowheads="1"/>
            </p:cNvPicPr>
            <p:nvPr/>
          </p:nvPicPr>
          <p:blipFill rotWithShape="1">
            <a:blip r:embed="rId3" cstate="print">
              <a:extLst>
                <a:ext uri="{BEBA8EAE-BF5A-486C-A8C5-ECC9F3942E4B}">
                  <a14:imgProps xmlns:a14="http://schemas.microsoft.com/office/drawing/2010/main">
                    <a14:imgLayer r:embed="rId4">
                      <a14:imgEffect>
                        <a14:backgroundRemoval t="7929" b="91909" l="23751" r="76758"/>
                      </a14:imgEffect>
                    </a14:imgLayer>
                  </a14:imgProps>
                </a:ext>
                <a:ext uri="{28A0092B-C50C-407E-A947-70E740481C1C}">
                  <a14:useLocalDpi xmlns:a14="http://schemas.microsoft.com/office/drawing/2010/main" val="0"/>
                </a:ext>
              </a:extLst>
            </a:blip>
            <a:srcRect l="23979" t="9421" r="24624" b="9281"/>
            <a:stretch/>
          </p:blipFill>
          <p:spPr bwMode="auto">
            <a:xfrm>
              <a:off x="2842576" y="1837765"/>
              <a:ext cx="1722528" cy="17163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53" name="직사각형 52"/>
            <p:cNvSpPr/>
            <p:nvPr/>
          </p:nvSpPr>
          <p:spPr>
            <a:xfrm>
              <a:off x="3813222" y="2081680"/>
              <a:ext cx="598700" cy="373458"/>
            </a:xfrm>
            <a:prstGeom prst="rect">
              <a:avLst/>
            </a:prstGeom>
            <a:noFill/>
            <a:ln>
              <a:solidFill>
                <a:srgbClr val="FF00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lIns="83856" tIns="41929" rIns="83856" bIns="41929" rtlCol="0" anchor="ctr"/>
            <a:lstStyle/>
            <a:p>
              <a:pPr algn="ctr" defTabSz="914400" fontAlgn="base">
                <a:spcBef>
                  <a:spcPct val="0"/>
                </a:spcBef>
                <a:spcAft>
                  <a:spcPct val="0"/>
                </a:spcAft>
              </a:pPr>
              <a:endParaRPr kumimoji="1" lang="ko-KR" altLang="en-US">
                <a:solidFill>
                  <a:srgbClr val="FFFFFF"/>
                </a:solidFill>
                <a:latin typeface="Calibri" panose="020F0502020204030204" pitchFamily="34" charset="0"/>
                <a:cs typeface="Calibri" panose="020F0502020204030204" pitchFamily="34" charset="0"/>
              </a:endParaRPr>
            </a:p>
          </p:txBody>
        </p:sp>
        <p:sp>
          <p:nvSpPr>
            <p:cNvPr id="57" name="직사각형 56"/>
            <p:cNvSpPr/>
            <p:nvPr/>
          </p:nvSpPr>
          <p:spPr>
            <a:xfrm>
              <a:off x="3722207" y="2790976"/>
              <a:ext cx="689715" cy="564178"/>
            </a:xfrm>
            <a:prstGeom prst="rect">
              <a:avLst/>
            </a:prstGeom>
            <a:noFill/>
            <a:ln>
              <a:solidFill>
                <a:srgbClr val="FF00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lIns="83856" tIns="41929" rIns="83856" bIns="41929" rtlCol="0" anchor="ctr"/>
            <a:lstStyle/>
            <a:p>
              <a:pPr algn="ctr" defTabSz="914400" fontAlgn="base">
                <a:spcBef>
                  <a:spcPct val="0"/>
                </a:spcBef>
                <a:spcAft>
                  <a:spcPct val="0"/>
                </a:spcAft>
              </a:pPr>
              <a:endParaRPr kumimoji="1" lang="ko-KR" altLang="en-US">
                <a:solidFill>
                  <a:srgbClr val="FFFFFF"/>
                </a:solidFill>
                <a:latin typeface="Calibri" panose="020F0502020204030204" pitchFamily="34" charset="0"/>
                <a:cs typeface="Calibri" panose="020F0502020204030204" pitchFamily="34" charset="0"/>
              </a:endParaRPr>
            </a:p>
          </p:txBody>
        </p:sp>
        <p:sp>
          <p:nvSpPr>
            <p:cNvPr id="58" name="직사각형 57"/>
            <p:cNvSpPr/>
            <p:nvPr/>
          </p:nvSpPr>
          <p:spPr>
            <a:xfrm>
              <a:off x="2919722" y="2091782"/>
              <a:ext cx="689715" cy="536989"/>
            </a:xfrm>
            <a:prstGeom prst="rect">
              <a:avLst/>
            </a:prstGeom>
            <a:noFill/>
            <a:ln>
              <a:solidFill>
                <a:srgbClr val="FF00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lIns="83856" tIns="41929" rIns="83856" bIns="41929" rtlCol="0" anchor="ctr"/>
            <a:lstStyle/>
            <a:p>
              <a:pPr algn="ctr" defTabSz="914400" fontAlgn="base">
                <a:spcBef>
                  <a:spcPct val="0"/>
                </a:spcBef>
                <a:spcAft>
                  <a:spcPct val="0"/>
                </a:spcAft>
              </a:pPr>
              <a:endParaRPr kumimoji="1" lang="ko-KR" altLang="en-US">
                <a:solidFill>
                  <a:srgbClr val="FFFFFF"/>
                </a:solidFill>
                <a:latin typeface="Calibri" panose="020F0502020204030204" pitchFamily="34" charset="0"/>
                <a:cs typeface="Calibri" panose="020F0502020204030204" pitchFamily="34" charset="0"/>
              </a:endParaRPr>
            </a:p>
          </p:txBody>
        </p:sp>
      </p:grpSp>
      <p:grpSp>
        <p:nvGrpSpPr>
          <p:cNvPr id="2" name="그룹 1"/>
          <p:cNvGrpSpPr/>
          <p:nvPr/>
        </p:nvGrpSpPr>
        <p:grpSpPr>
          <a:xfrm>
            <a:off x="287040" y="3584886"/>
            <a:ext cx="2582231" cy="2913174"/>
            <a:chOff x="287040" y="3584886"/>
            <a:chExt cx="2582231" cy="2913174"/>
          </a:xfrm>
        </p:grpSpPr>
        <p:pic>
          <p:nvPicPr>
            <p:cNvPr id="3075" name="Picture 3"/>
            <p:cNvPicPr>
              <a:picLocks noChangeAspect="1" noChangeArrowheads="1"/>
            </p:cNvPicPr>
            <p:nvPr/>
          </p:nvPicPr>
          <p:blipFill rotWithShape="1">
            <a:blip r:embed="rId5" cstate="print">
              <a:extLst>
                <a:ext uri="{28A0092B-C50C-407E-A947-70E740481C1C}">
                  <a14:useLocalDpi xmlns:a14="http://schemas.microsoft.com/office/drawing/2010/main" val="0"/>
                </a:ext>
              </a:extLst>
            </a:blip>
            <a:srcRect l="1836" t="1790" r="3147" b="947"/>
            <a:stretch/>
          </p:blipFill>
          <p:spPr bwMode="auto">
            <a:xfrm>
              <a:off x="287040" y="3584886"/>
              <a:ext cx="2545867" cy="2913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46" name="직사각형 45"/>
            <p:cNvSpPr/>
            <p:nvPr/>
          </p:nvSpPr>
          <p:spPr>
            <a:xfrm>
              <a:off x="874377" y="5085184"/>
              <a:ext cx="1994894" cy="230945"/>
            </a:xfrm>
            <a:prstGeom prst="rect">
              <a:avLst/>
            </a:prstGeom>
            <a:noFill/>
            <a:ln w="19050">
              <a:solidFill>
                <a:srgbClr val="FF00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lIns="83856" tIns="41929" rIns="83856" bIns="41929" rtlCol="0" anchor="ctr"/>
            <a:lstStyle/>
            <a:p>
              <a:pPr algn="ctr" defTabSz="914400" fontAlgn="base">
                <a:spcBef>
                  <a:spcPct val="0"/>
                </a:spcBef>
                <a:spcAft>
                  <a:spcPct val="0"/>
                </a:spcAft>
              </a:pPr>
              <a:endParaRPr kumimoji="1" lang="ko-KR" altLang="en-US">
                <a:solidFill>
                  <a:srgbClr val="FFFFFF"/>
                </a:solidFill>
                <a:latin typeface="Calibri" panose="020F0502020204030204" pitchFamily="34" charset="0"/>
                <a:cs typeface="Calibri" panose="020F0502020204030204" pitchFamily="34" charset="0"/>
              </a:endParaRPr>
            </a:p>
          </p:txBody>
        </p:sp>
        <p:sp>
          <p:nvSpPr>
            <p:cNvPr id="87" name="직사각형 86"/>
            <p:cNvSpPr/>
            <p:nvPr/>
          </p:nvSpPr>
          <p:spPr>
            <a:xfrm>
              <a:off x="692754" y="3853901"/>
              <a:ext cx="1574990" cy="230945"/>
            </a:xfrm>
            <a:prstGeom prst="rect">
              <a:avLst/>
            </a:prstGeom>
            <a:noFill/>
            <a:ln w="19050">
              <a:solidFill>
                <a:srgbClr val="FF00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lIns="83856" tIns="41929" rIns="83856" bIns="41929" rtlCol="0" anchor="ctr"/>
            <a:lstStyle/>
            <a:p>
              <a:pPr algn="ctr" defTabSz="914400" fontAlgn="base">
                <a:spcBef>
                  <a:spcPct val="0"/>
                </a:spcBef>
                <a:spcAft>
                  <a:spcPct val="0"/>
                </a:spcAft>
              </a:pPr>
              <a:endParaRPr kumimoji="1" lang="ko-KR" altLang="en-US">
                <a:solidFill>
                  <a:srgbClr val="FFFFFF"/>
                </a:solidFill>
                <a:latin typeface="Calibri" panose="020F0502020204030204" pitchFamily="34" charset="0"/>
                <a:cs typeface="Calibri" panose="020F0502020204030204" pitchFamily="34" charset="0"/>
              </a:endParaRPr>
            </a:p>
          </p:txBody>
        </p:sp>
      </p:grpSp>
      <p:grpSp>
        <p:nvGrpSpPr>
          <p:cNvPr id="4" name="그룹 3"/>
          <p:cNvGrpSpPr/>
          <p:nvPr/>
        </p:nvGrpSpPr>
        <p:grpSpPr>
          <a:xfrm>
            <a:off x="3203848" y="1872730"/>
            <a:ext cx="2731879" cy="2058395"/>
            <a:chOff x="3203848" y="1872730"/>
            <a:chExt cx="2731879" cy="2058395"/>
          </a:xfrm>
        </p:grpSpPr>
        <p:pic>
          <p:nvPicPr>
            <p:cNvPr id="70" name="Picture 10"/>
            <p:cNvPicPr>
              <a:picLocks noChangeAspect="1" noChangeArrowheads="1"/>
            </p:cNvPicPr>
            <p:nvPr/>
          </p:nvPicPr>
          <p:blipFill rotWithShape="1">
            <a:blip r:embed="rId6" cstate="print">
              <a:extLst>
                <a:ext uri="{28A0092B-C50C-407E-A947-70E740481C1C}">
                  <a14:useLocalDpi xmlns:a14="http://schemas.microsoft.com/office/drawing/2010/main" val="0"/>
                </a:ext>
              </a:extLst>
            </a:blip>
            <a:srcRect l="930" t="2537" r="1217" b="2049"/>
            <a:stretch/>
          </p:blipFill>
          <p:spPr bwMode="auto">
            <a:xfrm>
              <a:off x="3275856" y="1872730"/>
              <a:ext cx="2592288" cy="205839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43" name="직사각형 42"/>
            <p:cNvSpPr/>
            <p:nvPr/>
          </p:nvSpPr>
          <p:spPr>
            <a:xfrm>
              <a:off x="3203848" y="1979988"/>
              <a:ext cx="2520280" cy="296884"/>
            </a:xfrm>
            <a:prstGeom prst="rect">
              <a:avLst/>
            </a:prstGeom>
            <a:noFill/>
            <a:ln w="19050">
              <a:solidFill>
                <a:srgbClr val="FF00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lIns="83856" tIns="41929" rIns="83856" bIns="41929" rtlCol="0" anchor="ctr"/>
            <a:lstStyle/>
            <a:p>
              <a:pPr algn="ctr" defTabSz="914400" fontAlgn="base">
                <a:spcBef>
                  <a:spcPct val="0"/>
                </a:spcBef>
                <a:spcAft>
                  <a:spcPct val="0"/>
                </a:spcAft>
              </a:pPr>
              <a:endParaRPr kumimoji="1" lang="ko-KR" altLang="en-US">
                <a:solidFill>
                  <a:srgbClr val="FFFFFF"/>
                </a:solidFill>
                <a:latin typeface="Calibri" panose="020F0502020204030204" pitchFamily="34" charset="0"/>
                <a:cs typeface="Calibri" panose="020F0502020204030204" pitchFamily="34" charset="0"/>
              </a:endParaRPr>
            </a:p>
          </p:txBody>
        </p:sp>
        <p:sp>
          <p:nvSpPr>
            <p:cNvPr id="38" name="직사각형 37"/>
            <p:cNvSpPr/>
            <p:nvPr/>
          </p:nvSpPr>
          <p:spPr>
            <a:xfrm>
              <a:off x="3208273" y="2445207"/>
              <a:ext cx="2727454" cy="296884"/>
            </a:xfrm>
            <a:prstGeom prst="rect">
              <a:avLst/>
            </a:prstGeom>
            <a:noFill/>
            <a:ln w="19050">
              <a:solidFill>
                <a:srgbClr val="FF00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lIns="83856" tIns="41929" rIns="83856" bIns="41929" rtlCol="0" anchor="ctr"/>
            <a:lstStyle/>
            <a:p>
              <a:pPr algn="ctr" defTabSz="914400" fontAlgn="base">
                <a:spcBef>
                  <a:spcPct val="0"/>
                </a:spcBef>
                <a:spcAft>
                  <a:spcPct val="0"/>
                </a:spcAft>
              </a:pPr>
              <a:endParaRPr kumimoji="1" lang="ko-KR" altLang="en-US">
                <a:solidFill>
                  <a:srgbClr val="FFFFFF"/>
                </a:solidFill>
                <a:latin typeface="Calibri" panose="020F0502020204030204" pitchFamily="34" charset="0"/>
                <a:cs typeface="Calibri" panose="020F0502020204030204" pitchFamily="34" charset="0"/>
              </a:endParaRPr>
            </a:p>
          </p:txBody>
        </p:sp>
      </p:grpSp>
      <p:grpSp>
        <p:nvGrpSpPr>
          <p:cNvPr id="7" name="그룹 6"/>
          <p:cNvGrpSpPr/>
          <p:nvPr/>
        </p:nvGrpSpPr>
        <p:grpSpPr>
          <a:xfrm>
            <a:off x="3138784" y="4437112"/>
            <a:ext cx="2873376" cy="2020324"/>
            <a:chOff x="3138784" y="4437112"/>
            <a:chExt cx="2873376" cy="2020324"/>
          </a:xfrm>
        </p:grpSpPr>
        <p:pic>
          <p:nvPicPr>
            <p:cNvPr id="79" name="Picture 4"/>
            <p:cNvPicPr>
              <a:picLocks noChangeAspect="1" noChangeArrowheads="1"/>
            </p:cNvPicPr>
            <p:nvPr/>
          </p:nvPicPr>
          <p:blipFill rotWithShape="1">
            <a:blip r:embed="rId7" cstate="print">
              <a:extLst>
                <a:ext uri="{28A0092B-C50C-407E-A947-70E740481C1C}">
                  <a14:useLocalDpi xmlns:a14="http://schemas.microsoft.com/office/drawing/2010/main" val="0"/>
                </a:ext>
              </a:extLst>
            </a:blip>
            <a:srcRect l="1263" t="4560" r="1895" b="1556"/>
            <a:stretch/>
          </p:blipFill>
          <p:spPr bwMode="auto">
            <a:xfrm>
              <a:off x="3138784" y="4437112"/>
              <a:ext cx="2873376" cy="202032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51" name="직사각형 50"/>
            <p:cNvSpPr/>
            <p:nvPr/>
          </p:nvSpPr>
          <p:spPr>
            <a:xfrm>
              <a:off x="3161076" y="5386442"/>
              <a:ext cx="2784083" cy="380625"/>
            </a:xfrm>
            <a:prstGeom prst="rect">
              <a:avLst/>
            </a:prstGeom>
            <a:noFill/>
            <a:ln w="19050">
              <a:solidFill>
                <a:srgbClr val="FF00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lIns="83856" tIns="41929" rIns="83856" bIns="41929" rtlCol="0" anchor="ctr"/>
            <a:lstStyle/>
            <a:p>
              <a:pPr algn="ctr" defTabSz="914400" fontAlgn="base">
                <a:spcBef>
                  <a:spcPct val="0"/>
                </a:spcBef>
                <a:spcAft>
                  <a:spcPct val="0"/>
                </a:spcAft>
              </a:pPr>
              <a:endParaRPr kumimoji="1" lang="ko-KR" altLang="en-US">
                <a:solidFill>
                  <a:srgbClr val="FFFFFF"/>
                </a:solidFill>
                <a:latin typeface="Calibri" panose="020F0502020204030204" pitchFamily="34" charset="0"/>
                <a:cs typeface="Calibri" panose="020F0502020204030204" pitchFamily="34" charset="0"/>
              </a:endParaRPr>
            </a:p>
          </p:txBody>
        </p:sp>
        <p:sp>
          <p:nvSpPr>
            <p:cNvPr id="52" name="직사각형 51"/>
            <p:cNvSpPr/>
            <p:nvPr/>
          </p:nvSpPr>
          <p:spPr>
            <a:xfrm>
              <a:off x="3173777" y="5855026"/>
              <a:ext cx="2435572" cy="388996"/>
            </a:xfrm>
            <a:prstGeom prst="rect">
              <a:avLst/>
            </a:prstGeom>
            <a:noFill/>
            <a:ln w="19050">
              <a:solidFill>
                <a:srgbClr val="FF00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lIns="83856" tIns="41929" rIns="83856" bIns="41929" rtlCol="0" anchor="ctr"/>
            <a:lstStyle/>
            <a:p>
              <a:pPr algn="ctr" defTabSz="914400" fontAlgn="base">
                <a:spcBef>
                  <a:spcPct val="0"/>
                </a:spcBef>
                <a:spcAft>
                  <a:spcPct val="0"/>
                </a:spcAft>
              </a:pPr>
              <a:endParaRPr kumimoji="1" lang="ko-KR" altLang="en-US">
                <a:solidFill>
                  <a:srgbClr val="FFFFFF"/>
                </a:solidFill>
                <a:latin typeface="Calibri" panose="020F0502020204030204" pitchFamily="34" charset="0"/>
                <a:cs typeface="Calibri" panose="020F0502020204030204" pitchFamily="34" charset="0"/>
              </a:endParaRPr>
            </a:p>
          </p:txBody>
        </p:sp>
      </p:grpSp>
      <p:grpSp>
        <p:nvGrpSpPr>
          <p:cNvPr id="6" name="그룹 5"/>
          <p:cNvGrpSpPr/>
          <p:nvPr/>
        </p:nvGrpSpPr>
        <p:grpSpPr>
          <a:xfrm>
            <a:off x="6156176" y="1848192"/>
            <a:ext cx="2772308" cy="1968306"/>
            <a:chOff x="6156176" y="1848192"/>
            <a:chExt cx="2772308" cy="1968306"/>
          </a:xfrm>
        </p:grpSpPr>
        <p:pic>
          <p:nvPicPr>
            <p:cNvPr id="3078" name="Picture 6"/>
            <p:cNvPicPr>
              <a:picLocks noChangeAspect="1" noChangeArrowheads="1"/>
            </p:cNvPicPr>
            <p:nvPr/>
          </p:nvPicPr>
          <p:blipFill rotWithShape="1">
            <a:blip r:embed="rId8" cstate="print">
              <a:extLst>
                <a:ext uri="{28A0092B-C50C-407E-A947-70E740481C1C}">
                  <a14:useLocalDpi xmlns:a14="http://schemas.microsoft.com/office/drawing/2010/main" val="0"/>
                </a:ext>
              </a:extLst>
            </a:blip>
            <a:srcRect l="1160" t="2097" r="1240" b="2235"/>
            <a:stretch/>
          </p:blipFill>
          <p:spPr bwMode="auto">
            <a:xfrm>
              <a:off x="6156176" y="1848192"/>
              <a:ext cx="2736303" cy="196830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37" name="직사각형 36"/>
            <p:cNvSpPr/>
            <p:nvPr/>
          </p:nvSpPr>
          <p:spPr>
            <a:xfrm>
              <a:off x="6205685" y="1918822"/>
              <a:ext cx="2722799" cy="289862"/>
            </a:xfrm>
            <a:prstGeom prst="rect">
              <a:avLst/>
            </a:prstGeom>
            <a:noFill/>
            <a:ln>
              <a:solidFill>
                <a:srgbClr val="FF00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lIns="83856" tIns="41929" rIns="83856" bIns="41929" rtlCol="0" anchor="ctr"/>
            <a:lstStyle/>
            <a:p>
              <a:pPr algn="ctr" defTabSz="914400" fontAlgn="base">
                <a:spcBef>
                  <a:spcPct val="0"/>
                </a:spcBef>
                <a:spcAft>
                  <a:spcPct val="0"/>
                </a:spcAft>
              </a:pPr>
              <a:endParaRPr kumimoji="1" lang="ko-KR" altLang="en-US">
                <a:solidFill>
                  <a:srgbClr val="FFFFFF"/>
                </a:solidFill>
                <a:latin typeface="Calibri" panose="020F0502020204030204" pitchFamily="34" charset="0"/>
                <a:cs typeface="Calibri" panose="020F0502020204030204" pitchFamily="34" charset="0"/>
              </a:endParaRPr>
            </a:p>
          </p:txBody>
        </p:sp>
      </p:grpSp>
      <p:grpSp>
        <p:nvGrpSpPr>
          <p:cNvPr id="5" name="그룹 4"/>
          <p:cNvGrpSpPr/>
          <p:nvPr/>
        </p:nvGrpSpPr>
        <p:grpSpPr>
          <a:xfrm>
            <a:off x="6147059" y="4453876"/>
            <a:ext cx="2781425" cy="1927452"/>
            <a:chOff x="6147059" y="4453876"/>
            <a:chExt cx="2781425" cy="1927452"/>
          </a:xfrm>
        </p:grpSpPr>
        <p:pic>
          <p:nvPicPr>
            <p:cNvPr id="3081" name="Picture 9"/>
            <p:cNvPicPr>
              <a:picLocks noChangeAspect="1" noChangeArrowheads="1"/>
            </p:cNvPicPr>
            <p:nvPr/>
          </p:nvPicPr>
          <p:blipFill rotWithShape="1">
            <a:blip r:embed="rId9" cstate="print">
              <a:extLst>
                <a:ext uri="{28A0092B-C50C-407E-A947-70E740481C1C}">
                  <a14:useLocalDpi xmlns:a14="http://schemas.microsoft.com/office/drawing/2010/main" val="0"/>
                </a:ext>
              </a:extLst>
            </a:blip>
            <a:srcRect l="1052" t="2074" r="1413" b="2752"/>
            <a:stretch/>
          </p:blipFill>
          <p:spPr bwMode="auto">
            <a:xfrm>
              <a:off x="6147059" y="4453876"/>
              <a:ext cx="2781425" cy="192745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49" name="직사각형 48"/>
            <p:cNvSpPr/>
            <p:nvPr/>
          </p:nvSpPr>
          <p:spPr>
            <a:xfrm>
              <a:off x="6156176" y="4788409"/>
              <a:ext cx="2736304" cy="412247"/>
            </a:xfrm>
            <a:prstGeom prst="rect">
              <a:avLst/>
            </a:prstGeom>
            <a:noFill/>
            <a:ln w="19050">
              <a:solidFill>
                <a:srgbClr val="FF00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lIns="83856" tIns="41929" rIns="83856" bIns="41929" rtlCol="0" anchor="ctr"/>
            <a:lstStyle/>
            <a:p>
              <a:pPr algn="ctr" defTabSz="914400" fontAlgn="base">
                <a:spcBef>
                  <a:spcPct val="0"/>
                </a:spcBef>
                <a:spcAft>
                  <a:spcPct val="0"/>
                </a:spcAft>
              </a:pPr>
              <a:endParaRPr kumimoji="1" lang="ko-KR" altLang="en-US">
                <a:solidFill>
                  <a:srgbClr val="FFFFFF"/>
                </a:solidFill>
                <a:latin typeface="Calibri" panose="020F0502020204030204" pitchFamily="34" charset="0"/>
                <a:cs typeface="Calibri" panose="020F0502020204030204" pitchFamily="34" charset="0"/>
              </a:endParaRPr>
            </a:p>
          </p:txBody>
        </p:sp>
        <p:sp>
          <p:nvSpPr>
            <p:cNvPr id="54" name="직사각형 53"/>
            <p:cNvSpPr/>
            <p:nvPr/>
          </p:nvSpPr>
          <p:spPr>
            <a:xfrm>
              <a:off x="6485569" y="5526041"/>
              <a:ext cx="2111259" cy="298505"/>
            </a:xfrm>
            <a:prstGeom prst="rect">
              <a:avLst/>
            </a:prstGeom>
            <a:noFill/>
            <a:ln w="19050">
              <a:solidFill>
                <a:srgbClr val="FF00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lIns="83856" tIns="41929" rIns="83856" bIns="41929" rtlCol="0" anchor="ctr"/>
            <a:lstStyle/>
            <a:p>
              <a:pPr algn="ctr" defTabSz="914400" fontAlgn="base">
                <a:spcBef>
                  <a:spcPct val="0"/>
                </a:spcBef>
                <a:spcAft>
                  <a:spcPct val="0"/>
                </a:spcAft>
              </a:pPr>
              <a:endParaRPr kumimoji="1" lang="ko-KR" altLang="en-US">
                <a:solidFill>
                  <a:srgbClr val="FFFFFF"/>
                </a:solidFill>
                <a:latin typeface="Calibri" panose="020F0502020204030204" pitchFamily="34" charset="0"/>
                <a:cs typeface="Calibri" panose="020F0502020204030204" pitchFamily="34" charset="0"/>
              </a:endParaRPr>
            </a:p>
          </p:txBody>
        </p:sp>
      </p:grpSp>
    </p:spTree>
    <p:extLst>
      <p:ext uri="{BB962C8B-B14F-4D97-AF65-F5344CB8AC3E}">
        <p14:creationId xmlns:p14="http://schemas.microsoft.com/office/powerpoint/2010/main" val="4131739735"/>
      </p:ext>
    </p:extLst>
  </p:cSld>
  <p:clrMapOvr>
    <a:masterClrMapping/>
  </p:clrMapOvr>
  <p:transition>
    <p:fade/>
  </p:transition>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8" name="Group 205"/>
          <p:cNvGrpSpPr>
            <a:grpSpLocks/>
          </p:cNvGrpSpPr>
          <p:nvPr/>
        </p:nvGrpSpPr>
        <p:grpSpPr bwMode="auto">
          <a:xfrm>
            <a:off x="4759622" y="1711926"/>
            <a:ext cx="4346538" cy="1399501"/>
            <a:chOff x="516" y="950"/>
            <a:chExt cx="4686" cy="2420"/>
          </a:xfrm>
        </p:grpSpPr>
        <p:sp>
          <p:nvSpPr>
            <p:cNvPr id="20" name="Freeform 5"/>
            <p:cNvSpPr>
              <a:spLocks/>
            </p:cNvSpPr>
            <p:nvPr/>
          </p:nvSpPr>
          <p:spPr bwMode="auto">
            <a:xfrm>
              <a:off x="1180" y="978"/>
              <a:ext cx="178" cy="94"/>
            </a:xfrm>
            <a:custGeom>
              <a:avLst/>
              <a:gdLst>
                <a:gd name="T0" fmla="*/ 92 w 178"/>
                <a:gd name="T1" fmla="*/ 2 h 94"/>
                <a:gd name="T2" fmla="*/ 88 w 178"/>
                <a:gd name="T3" fmla="*/ 2 h 94"/>
                <a:gd name="T4" fmla="*/ 86 w 178"/>
                <a:gd name="T5" fmla="*/ 2 h 94"/>
                <a:gd name="T6" fmla="*/ 84 w 178"/>
                <a:gd name="T7" fmla="*/ 2 h 94"/>
                <a:gd name="T8" fmla="*/ 74 w 178"/>
                <a:gd name="T9" fmla="*/ 16 h 94"/>
                <a:gd name="T10" fmla="*/ 62 w 178"/>
                <a:gd name="T11" fmla="*/ 20 h 94"/>
                <a:gd name="T12" fmla="*/ 56 w 178"/>
                <a:gd name="T13" fmla="*/ 16 h 94"/>
                <a:gd name="T14" fmla="*/ 62 w 178"/>
                <a:gd name="T15" fmla="*/ 8 h 94"/>
                <a:gd name="T16" fmla="*/ 58 w 178"/>
                <a:gd name="T17" fmla="*/ 0 h 94"/>
                <a:gd name="T18" fmla="*/ 58 w 178"/>
                <a:gd name="T19" fmla="*/ 0 h 94"/>
                <a:gd name="T20" fmla="*/ 44 w 178"/>
                <a:gd name="T21" fmla="*/ 4 h 94"/>
                <a:gd name="T22" fmla="*/ 30 w 178"/>
                <a:gd name="T23" fmla="*/ 6 h 94"/>
                <a:gd name="T24" fmla="*/ 28 w 178"/>
                <a:gd name="T25" fmla="*/ 6 h 94"/>
                <a:gd name="T26" fmla="*/ 10 w 178"/>
                <a:gd name="T27" fmla="*/ 8 h 94"/>
                <a:gd name="T28" fmla="*/ 0 w 178"/>
                <a:gd name="T29" fmla="*/ 18 h 94"/>
                <a:gd name="T30" fmla="*/ 2 w 178"/>
                <a:gd name="T31" fmla="*/ 24 h 94"/>
                <a:gd name="T32" fmla="*/ 22 w 178"/>
                <a:gd name="T33" fmla="*/ 30 h 94"/>
                <a:gd name="T34" fmla="*/ 30 w 178"/>
                <a:gd name="T35" fmla="*/ 38 h 94"/>
                <a:gd name="T36" fmla="*/ 30 w 178"/>
                <a:gd name="T37" fmla="*/ 48 h 94"/>
                <a:gd name="T38" fmla="*/ 32 w 178"/>
                <a:gd name="T39" fmla="*/ 50 h 94"/>
                <a:gd name="T40" fmla="*/ 52 w 178"/>
                <a:gd name="T41" fmla="*/ 46 h 94"/>
                <a:gd name="T42" fmla="*/ 70 w 178"/>
                <a:gd name="T43" fmla="*/ 40 h 94"/>
                <a:gd name="T44" fmla="*/ 76 w 178"/>
                <a:gd name="T45" fmla="*/ 42 h 94"/>
                <a:gd name="T46" fmla="*/ 72 w 178"/>
                <a:gd name="T47" fmla="*/ 48 h 94"/>
                <a:gd name="T48" fmla="*/ 46 w 178"/>
                <a:gd name="T49" fmla="*/ 54 h 94"/>
                <a:gd name="T50" fmla="*/ 38 w 178"/>
                <a:gd name="T51" fmla="*/ 64 h 94"/>
                <a:gd name="T52" fmla="*/ 48 w 178"/>
                <a:gd name="T53" fmla="*/ 64 h 94"/>
                <a:gd name="T54" fmla="*/ 58 w 178"/>
                <a:gd name="T55" fmla="*/ 64 h 94"/>
                <a:gd name="T56" fmla="*/ 54 w 178"/>
                <a:gd name="T57" fmla="*/ 68 h 94"/>
                <a:gd name="T58" fmla="*/ 34 w 178"/>
                <a:gd name="T59" fmla="*/ 72 h 94"/>
                <a:gd name="T60" fmla="*/ 32 w 178"/>
                <a:gd name="T61" fmla="*/ 76 h 94"/>
                <a:gd name="T62" fmla="*/ 46 w 178"/>
                <a:gd name="T63" fmla="*/ 84 h 94"/>
                <a:gd name="T64" fmla="*/ 74 w 178"/>
                <a:gd name="T65" fmla="*/ 94 h 94"/>
                <a:gd name="T66" fmla="*/ 78 w 178"/>
                <a:gd name="T67" fmla="*/ 94 h 94"/>
                <a:gd name="T68" fmla="*/ 98 w 178"/>
                <a:gd name="T69" fmla="*/ 84 h 94"/>
                <a:gd name="T70" fmla="*/ 110 w 178"/>
                <a:gd name="T71" fmla="*/ 66 h 94"/>
                <a:gd name="T72" fmla="*/ 128 w 178"/>
                <a:gd name="T73" fmla="*/ 50 h 94"/>
                <a:gd name="T74" fmla="*/ 130 w 178"/>
                <a:gd name="T75" fmla="*/ 50 h 94"/>
                <a:gd name="T76" fmla="*/ 136 w 178"/>
                <a:gd name="T77" fmla="*/ 64 h 94"/>
                <a:gd name="T78" fmla="*/ 142 w 178"/>
                <a:gd name="T79" fmla="*/ 80 h 94"/>
                <a:gd name="T80" fmla="*/ 150 w 178"/>
                <a:gd name="T81" fmla="*/ 82 h 94"/>
                <a:gd name="T82" fmla="*/ 172 w 178"/>
                <a:gd name="T83" fmla="*/ 78 h 94"/>
                <a:gd name="T84" fmla="*/ 176 w 178"/>
                <a:gd name="T85" fmla="*/ 72 h 94"/>
                <a:gd name="T86" fmla="*/ 168 w 178"/>
                <a:gd name="T87" fmla="*/ 68 h 94"/>
                <a:gd name="T88" fmla="*/ 162 w 178"/>
                <a:gd name="T89" fmla="*/ 56 h 94"/>
                <a:gd name="T90" fmla="*/ 140 w 178"/>
                <a:gd name="T91" fmla="*/ 34 h 94"/>
                <a:gd name="T92" fmla="*/ 128 w 178"/>
                <a:gd name="T93" fmla="*/ 28 h 94"/>
                <a:gd name="T94" fmla="*/ 128 w 178"/>
                <a:gd name="T95" fmla="*/ 20 h 94"/>
                <a:gd name="T96" fmla="*/ 126 w 178"/>
                <a:gd name="T97" fmla="*/ 18 h 94"/>
                <a:gd name="T98" fmla="*/ 122 w 178"/>
                <a:gd name="T99" fmla="*/ 20 h 94"/>
                <a:gd name="T100" fmla="*/ 118 w 178"/>
                <a:gd name="T101" fmla="*/ 20 h 94"/>
                <a:gd name="T102" fmla="*/ 114 w 178"/>
                <a:gd name="T103" fmla="*/ 14 h 94"/>
                <a:gd name="T104" fmla="*/ 112 w 178"/>
                <a:gd name="T105" fmla="*/ 4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78" h="94">
                  <a:moveTo>
                    <a:pt x="104" y="0"/>
                  </a:moveTo>
                  <a:lnTo>
                    <a:pt x="104" y="0"/>
                  </a:lnTo>
                  <a:lnTo>
                    <a:pt x="92" y="2"/>
                  </a:lnTo>
                  <a:lnTo>
                    <a:pt x="92" y="2"/>
                  </a:lnTo>
                  <a:lnTo>
                    <a:pt x="88" y="2"/>
                  </a:lnTo>
                  <a:lnTo>
                    <a:pt x="88" y="2"/>
                  </a:lnTo>
                  <a:lnTo>
                    <a:pt x="88" y="2"/>
                  </a:lnTo>
                  <a:lnTo>
                    <a:pt x="88" y="2"/>
                  </a:lnTo>
                  <a:lnTo>
                    <a:pt x="86" y="2"/>
                  </a:lnTo>
                  <a:lnTo>
                    <a:pt x="86" y="2"/>
                  </a:lnTo>
                  <a:lnTo>
                    <a:pt x="84" y="2"/>
                  </a:lnTo>
                  <a:lnTo>
                    <a:pt x="84" y="2"/>
                  </a:lnTo>
                  <a:lnTo>
                    <a:pt x="82" y="6"/>
                  </a:lnTo>
                  <a:lnTo>
                    <a:pt x="82" y="6"/>
                  </a:lnTo>
                  <a:lnTo>
                    <a:pt x="74" y="16"/>
                  </a:lnTo>
                  <a:lnTo>
                    <a:pt x="68" y="20"/>
                  </a:lnTo>
                  <a:lnTo>
                    <a:pt x="62" y="20"/>
                  </a:lnTo>
                  <a:lnTo>
                    <a:pt x="62" y="20"/>
                  </a:lnTo>
                  <a:lnTo>
                    <a:pt x="58" y="20"/>
                  </a:lnTo>
                  <a:lnTo>
                    <a:pt x="56" y="16"/>
                  </a:lnTo>
                  <a:lnTo>
                    <a:pt x="56" y="16"/>
                  </a:lnTo>
                  <a:lnTo>
                    <a:pt x="56" y="14"/>
                  </a:lnTo>
                  <a:lnTo>
                    <a:pt x="58" y="12"/>
                  </a:lnTo>
                  <a:lnTo>
                    <a:pt x="62" y="8"/>
                  </a:lnTo>
                  <a:lnTo>
                    <a:pt x="64" y="4"/>
                  </a:lnTo>
                  <a:lnTo>
                    <a:pt x="62" y="2"/>
                  </a:lnTo>
                  <a:lnTo>
                    <a:pt x="58" y="0"/>
                  </a:lnTo>
                  <a:lnTo>
                    <a:pt x="58" y="0"/>
                  </a:lnTo>
                  <a:lnTo>
                    <a:pt x="58" y="0"/>
                  </a:lnTo>
                  <a:lnTo>
                    <a:pt x="58" y="0"/>
                  </a:lnTo>
                  <a:lnTo>
                    <a:pt x="50" y="2"/>
                  </a:lnTo>
                  <a:lnTo>
                    <a:pt x="44" y="4"/>
                  </a:lnTo>
                  <a:lnTo>
                    <a:pt x="44" y="4"/>
                  </a:lnTo>
                  <a:lnTo>
                    <a:pt x="36" y="4"/>
                  </a:lnTo>
                  <a:lnTo>
                    <a:pt x="30" y="6"/>
                  </a:lnTo>
                  <a:lnTo>
                    <a:pt x="30" y="6"/>
                  </a:lnTo>
                  <a:lnTo>
                    <a:pt x="30" y="6"/>
                  </a:lnTo>
                  <a:lnTo>
                    <a:pt x="30" y="6"/>
                  </a:lnTo>
                  <a:lnTo>
                    <a:pt x="28" y="6"/>
                  </a:lnTo>
                  <a:lnTo>
                    <a:pt x="28" y="6"/>
                  </a:lnTo>
                  <a:lnTo>
                    <a:pt x="20" y="6"/>
                  </a:lnTo>
                  <a:lnTo>
                    <a:pt x="10" y="8"/>
                  </a:lnTo>
                  <a:lnTo>
                    <a:pt x="4" y="10"/>
                  </a:lnTo>
                  <a:lnTo>
                    <a:pt x="2" y="14"/>
                  </a:lnTo>
                  <a:lnTo>
                    <a:pt x="0" y="18"/>
                  </a:lnTo>
                  <a:lnTo>
                    <a:pt x="0" y="18"/>
                  </a:lnTo>
                  <a:lnTo>
                    <a:pt x="0" y="20"/>
                  </a:lnTo>
                  <a:lnTo>
                    <a:pt x="2" y="24"/>
                  </a:lnTo>
                  <a:lnTo>
                    <a:pt x="8" y="26"/>
                  </a:lnTo>
                  <a:lnTo>
                    <a:pt x="22" y="30"/>
                  </a:lnTo>
                  <a:lnTo>
                    <a:pt x="22" y="30"/>
                  </a:lnTo>
                  <a:lnTo>
                    <a:pt x="26" y="32"/>
                  </a:lnTo>
                  <a:lnTo>
                    <a:pt x="28" y="34"/>
                  </a:lnTo>
                  <a:lnTo>
                    <a:pt x="30" y="38"/>
                  </a:lnTo>
                  <a:lnTo>
                    <a:pt x="28" y="44"/>
                  </a:lnTo>
                  <a:lnTo>
                    <a:pt x="28" y="46"/>
                  </a:lnTo>
                  <a:lnTo>
                    <a:pt x="30" y="48"/>
                  </a:lnTo>
                  <a:lnTo>
                    <a:pt x="30" y="48"/>
                  </a:lnTo>
                  <a:lnTo>
                    <a:pt x="30" y="50"/>
                  </a:lnTo>
                  <a:lnTo>
                    <a:pt x="32" y="50"/>
                  </a:lnTo>
                  <a:lnTo>
                    <a:pt x="32" y="50"/>
                  </a:lnTo>
                  <a:lnTo>
                    <a:pt x="42" y="50"/>
                  </a:lnTo>
                  <a:lnTo>
                    <a:pt x="52" y="46"/>
                  </a:lnTo>
                  <a:lnTo>
                    <a:pt x="52" y="46"/>
                  </a:lnTo>
                  <a:lnTo>
                    <a:pt x="62" y="42"/>
                  </a:lnTo>
                  <a:lnTo>
                    <a:pt x="70" y="40"/>
                  </a:lnTo>
                  <a:lnTo>
                    <a:pt x="70" y="40"/>
                  </a:lnTo>
                  <a:lnTo>
                    <a:pt x="76" y="42"/>
                  </a:lnTo>
                  <a:lnTo>
                    <a:pt x="76" y="42"/>
                  </a:lnTo>
                  <a:lnTo>
                    <a:pt x="76" y="44"/>
                  </a:lnTo>
                  <a:lnTo>
                    <a:pt x="76" y="44"/>
                  </a:lnTo>
                  <a:lnTo>
                    <a:pt x="72" y="48"/>
                  </a:lnTo>
                  <a:lnTo>
                    <a:pt x="58" y="50"/>
                  </a:lnTo>
                  <a:lnTo>
                    <a:pt x="58" y="50"/>
                  </a:lnTo>
                  <a:lnTo>
                    <a:pt x="46" y="54"/>
                  </a:lnTo>
                  <a:lnTo>
                    <a:pt x="40" y="58"/>
                  </a:lnTo>
                  <a:lnTo>
                    <a:pt x="38" y="64"/>
                  </a:lnTo>
                  <a:lnTo>
                    <a:pt x="38" y="64"/>
                  </a:lnTo>
                  <a:lnTo>
                    <a:pt x="40" y="64"/>
                  </a:lnTo>
                  <a:lnTo>
                    <a:pt x="40" y="64"/>
                  </a:lnTo>
                  <a:lnTo>
                    <a:pt x="48" y="64"/>
                  </a:lnTo>
                  <a:lnTo>
                    <a:pt x="48" y="64"/>
                  </a:lnTo>
                  <a:lnTo>
                    <a:pt x="58" y="64"/>
                  </a:lnTo>
                  <a:lnTo>
                    <a:pt x="58" y="64"/>
                  </a:lnTo>
                  <a:lnTo>
                    <a:pt x="62" y="64"/>
                  </a:lnTo>
                  <a:lnTo>
                    <a:pt x="62" y="64"/>
                  </a:lnTo>
                  <a:lnTo>
                    <a:pt x="54" y="68"/>
                  </a:lnTo>
                  <a:lnTo>
                    <a:pt x="46" y="68"/>
                  </a:lnTo>
                  <a:lnTo>
                    <a:pt x="38" y="70"/>
                  </a:lnTo>
                  <a:lnTo>
                    <a:pt x="34" y="72"/>
                  </a:lnTo>
                  <a:lnTo>
                    <a:pt x="32" y="74"/>
                  </a:lnTo>
                  <a:lnTo>
                    <a:pt x="32" y="74"/>
                  </a:lnTo>
                  <a:lnTo>
                    <a:pt x="32" y="76"/>
                  </a:lnTo>
                  <a:lnTo>
                    <a:pt x="32" y="78"/>
                  </a:lnTo>
                  <a:lnTo>
                    <a:pt x="36" y="80"/>
                  </a:lnTo>
                  <a:lnTo>
                    <a:pt x="46" y="84"/>
                  </a:lnTo>
                  <a:lnTo>
                    <a:pt x="46" y="84"/>
                  </a:lnTo>
                  <a:lnTo>
                    <a:pt x="60" y="88"/>
                  </a:lnTo>
                  <a:lnTo>
                    <a:pt x="74" y="94"/>
                  </a:lnTo>
                  <a:lnTo>
                    <a:pt x="74" y="94"/>
                  </a:lnTo>
                  <a:lnTo>
                    <a:pt x="78" y="94"/>
                  </a:lnTo>
                  <a:lnTo>
                    <a:pt x="78" y="94"/>
                  </a:lnTo>
                  <a:lnTo>
                    <a:pt x="84" y="94"/>
                  </a:lnTo>
                  <a:lnTo>
                    <a:pt x="90" y="90"/>
                  </a:lnTo>
                  <a:lnTo>
                    <a:pt x="98" y="84"/>
                  </a:lnTo>
                  <a:lnTo>
                    <a:pt x="104" y="74"/>
                  </a:lnTo>
                  <a:lnTo>
                    <a:pt x="110" y="66"/>
                  </a:lnTo>
                  <a:lnTo>
                    <a:pt x="110" y="66"/>
                  </a:lnTo>
                  <a:lnTo>
                    <a:pt x="118" y="56"/>
                  </a:lnTo>
                  <a:lnTo>
                    <a:pt x="122" y="52"/>
                  </a:lnTo>
                  <a:lnTo>
                    <a:pt x="128" y="50"/>
                  </a:lnTo>
                  <a:lnTo>
                    <a:pt x="128" y="50"/>
                  </a:lnTo>
                  <a:lnTo>
                    <a:pt x="130" y="50"/>
                  </a:lnTo>
                  <a:lnTo>
                    <a:pt x="130" y="50"/>
                  </a:lnTo>
                  <a:lnTo>
                    <a:pt x="136" y="52"/>
                  </a:lnTo>
                  <a:lnTo>
                    <a:pt x="136" y="56"/>
                  </a:lnTo>
                  <a:lnTo>
                    <a:pt x="136" y="64"/>
                  </a:lnTo>
                  <a:lnTo>
                    <a:pt x="136" y="64"/>
                  </a:lnTo>
                  <a:lnTo>
                    <a:pt x="140" y="76"/>
                  </a:lnTo>
                  <a:lnTo>
                    <a:pt x="142" y="80"/>
                  </a:lnTo>
                  <a:lnTo>
                    <a:pt x="146" y="82"/>
                  </a:lnTo>
                  <a:lnTo>
                    <a:pt x="146" y="82"/>
                  </a:lnTo>
                  <a:lnTo>
                    <a:pt x="150" y="82"/>
                  </a:lnTo>
                  <a:lnTo>
                    <a:pt x="150" y="82"/>
                  </a:lnTo>
                  <a:lnTo>
                    <a:pt x="166" y="80"/>
                  </a:lnTo>
                  <a:lnTo>
                    <a:pt x="172" y="78"/>
                  </a:lnTo>
                  <a:lnTo>
                    <a:pt x="178" y="76"/>
                  </a:lnTo>
                  <a:lnTo>
                    <a:pt x="178" y="76"/>
                  </a:lnTo>
                  <a:lnTo>
                    <a:pt x="176" y="72"/>
                  </a:lnTo>
                  <a:lnTo>
                    <a:pt x="174" y="72"/>
                  </a:lnTo>
                  <a:lnTo>
                    <a:pt x="168" y="68"/>
                  </a:lnTo>
                  <a:lnTo>
                    <a:pt x="168" y="68"/>
                  </a:lnTo>
                  <a:lnTo>
                    <a:pt x="164" y="62"/>
                  </a:lnTo>
                  <a:lnTo>
                    <a:pt x="162" y="56"/>
                  </a:lnTo>
                  <a:lnTo>
                    <a:pt x="162" y="56"/>
                  </a:lnTo>
                  <a:lnTo>
                    <a:pt x="158" y="50"/>
                  </a:lnTo>
                  <a:lnTo>
                    <a:pt x="152" y="44"/>
                  </a:lnTo>
                  <a:lnTo>
                    <a:pt x="140" y="34"/>
                  </a:lnTo>
                  <a:lnTo>
                    <a:pt x="140" y="34"/>
                  </a:lnTo>
                  <a:lnTo>
                    <a:pt x="134" y="32"/>
                  </a:lnTo>
                  <a:lnTo>
                    <a:pt x="128" y="28"/>
                  </a:lnTo>
                  <a:lnTo>
                    <a:pt x="128" y="28"/>
                  </a:lnTo>
                  <a:lnTo>
                    <a:pt x="128" y="24"/>
                  </a:lnTo>
                  <a:lnTo>
                    <a:pt x="128" y="20"/>
                  </a:lnTo>
                  <a:lnTo>
                    <a:pt x="126" y="18"/>
                  </a:lnTo>
                  <a:lnTo>
                    <a:pt x="126" y="18"/>
                  </a:lnTo>
                  <a:lnTo>
                    <a:pt x="126" y="18"/>
                  </a:lnTo>
                  <a:lnTo>
                    <a:pt x="126" y="18"/>
                  </a:lnTo>
                  <a:lnTo>
                    <a:pt x="122" y="20"/>
                  </a:lnTo>
                  <a:lnTo>
                    <a:pt x="122" y="20"/>
                  </a:lnTo>
                  <a:lnTo>
                    <a:pt x="120" y="20"/>
                  </a:lnTo>
                  <a:lnTo>
                    <a:pt x="120" y="20"/>
                  </a:lnTo>
                  <a:lnTo>
                    <a:pt x="118" y="20"/>
                  </a:lnTo>
                  <a:lnTo>
                    <a:pt x="118" y="20"/>
                  </a:lnTo>
                  <a:lnTo>
                    <a:pt x="114" y="18"/>
                  </a:lnTo>
                  <a:lnTo>
                    <a:pt x="114" y="14"/>
                  </a:lnTo>
                  <a:lnTo>
                    <a:pt x="114" y="10"/>
                  </a:lnTo>
                  <a:lnTo>
                    <a:pt x="112" y="4"/>
                  </a:lnTo>
                  <a:lnTo>
                    <a:pt x="112" y="4"/>
                  </a:lnTo>
                  <a:lnTo>
                    <a:pt x="108" y="2"/>
                  </a:lnTo>
                  <a:lnTo>
                    <a:pt x="104"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21" name="Freeform 6"/>
            <p:cNvSpPr>
              <a:spLocks/>
            </p:cNvSpPr>
            <p:nvPr/>
          </p:nvSpPr>
          <p:spPr bwMode="auto">
            <a:xfrm>
              <a:off x="1180" y="978"/>
              <a:ext cx="178" cy="94"/>
            </a:xfrm>
            <a:custGeom>
              <a:avLst/>
              <a:gdLst>
                <a:gd name="T0" fmla="*/ 92 w 178"/>
                <a:gd name="T1" fmla="*/ 2 h 94"/>
                <a:gd name="T2" fmla="*/ 88 w 178"/>
                <a:gd name="T3" fmla="*/ 2 h 94"/>
                <a:gd name="T4" fmla="*/ 86 w 178"/>
                <a:gd name="T5" fmla="*/ 2 h 94"/>
                <a:gd name="T6" fmla="*/ 84 w 178"/>
                <a:gd name="T7" fmla="*/ 2 h 94"/>
                <a:gd name="T8" fmla="*/ 74 w 178"/>
                <a:gd name="T9" fmla="*/ 16 h 94"/>
                <a:gd name="T10" fmla="*/ 62 w 178"/>
                <a:gd name="T11" fmla="*/ 20 h 94"/>
                <a:gd name="T12" fmla="*/ 56 w 178"/>
                <a:gd name="T13" fmla="*/ 16 h 94"/>
                <a:gd name="T14" fmla="*/ 62 w 178"/>
                <a:gd name="T15" fmla="*/ 8 h 94"/>
                <a:gd name="T16" fmla="*/ 58 w 178"/>
                <a:gd name="T17" fmla="*/ 0 h 94"/>
                <a:gd name="T18" fmla="*/ 58 w 178"/>
                <a:gd name="T19" fmla="*/ 0 h 94"/>
                <a:gd name="T20" fmla="*/ 44 w 178"/>
                <a:gd name="T21" fmla="*/ 4 h 94"/>
                <a:gd name="T22" fmla="*/ 30 w 178"/>
                <a:gd name="T23" fmla="*/ 6 h 94"/>
                <a:gd name="T24" fmla="*/ 28 w 178"/>
                <a:gd name="T25" fmla="*/ 6 h 94"/>
                <a:gd name="T26" fmla="*/ 10 w 178"/>
                <a:gd name="T27" fmla="*/ 8 h 94"/>
                <a:gd name="T28" fmla="*/ 0 w 178"/>
                <a:gd name="T29" fmla="*/ 18 h 94"/>
                <a:gd name="T30" fmla="*/ 2 w 178"/>
                <a:gd name="T31" fmla="*/ 24 h 94"/>
                <a:gd name="T32" fmla="*/ 22 w 178"/>
                <a:gd name="T33" fmla="*/ 30 h 94"/>
                <a:gd name="T34" fmla="*/ 30 w 178"/>
                <a:gd name="T35" fmla="*/ 38 h 94"/>
                <a:gd name="T36" fmla="*/ 30 w 178"/>
                <a:gd name="T37" fmla="*/ 48 h 94"/>
                <a:gd name="T38" fmla="*/ 32 w 178"/>
                <a:gd name="T39" fmla="*/ 50 h 94"/>
                <a:gd name="T40" fmla="*/ 52 w 178"/>
                <a:gd name="T41" fmla="*/ 46 h 94"/>
                <a:gd name="T42" fmla="*/ 70 w 178"/>
                <a:gd name="T43" fmla="*/ 40 h 94"/>
                <a:gd name="T44" fmla="*/ 76 w 178"/>
                <a:gd name="T45" fmla="*/ 42 h 94"/>
                <a:gd name="T46" fmla="*/ 72 w 178"/>
                <a:gd name="T47" fmla="*/ 48 h 94"/>
                <a:gd name="T48" fmla="*/ 46 w 178"/>
                <a:gd name="T49" fmla="*/ 54 h 94"/>
                <a:gd name="T50" fmla="*/ 38 w 178"/>
                <a:gd name="T51" fmla="*/ 64 h 94"/>
                <a:gd name="T52" fmla="*/ 48 w 178"/>
                <a:gd name="T53" fmla="*/ 64 h 94"/>
                <a:gd name="T54" fmla="*/ 58 w 178"/>
                <a:gd name="T55" fmla="*/ 64 h 94"/>
                <a:gd name="T56" fmla="*/ 54 w 178"/>
                <a:gd name="T57" fmla="*/ 68 h 94"/>
                <a:gd name="T58" fmla="*/ 34 w 178"/>
                <a:gd name="T59" fmla="*/ 72 h 94"/>
                <a:gd name="T60" fmla="*/ 32 w 178"/>
                <a:gd name="T61" fmla="*/ 76 h 94"/>
                <a:gd name="T62" fmla="*/ 46 w 178"/>
                <a:gd name="T63" fmla="*/ 84 h 94"/>
                <a:gd name="T64" fmla="*/ 74 w 178"/>
                <a:gd name="T65" fmla="*/ 94 h 94"/>
                <a:gd name="T66" fmla="*/ 78 w 178"/>
                <a:gd name="T67" fmla="*/ 94 h 94"/>
                <a:gd name="T68" fmla="*/ 98 w 178"/>
                <a:gd name="T69" fmla="*/ 84 h 94"/>
                <a:gd name="T70" fmla="*/ 110 w 178"/>
                <a:gd name="T71" fmla="*/ 66 h 94"/>
                <a:gd name="T72" fmla="*/ 128 w 178"/>
                <a:gd name="T73" fmla="*/ 50 h 94"/>
                <a:gd name="T74" fmla="*/ 130 w 178"/>
                <a:gd name="T75" fmla="*/ 50 h 94"/>
                <a:gd name="T76" fmla="*/ 136 w 178"/>
                <a:gd name="T77" fmla="*/ 64 h 94"/>
                <a:gd name="T78" fmla="*/ 142 w 178"/>
                <a:gd name="T79" fmla="*/ 80 h 94"/>
                <a:gd name="T80" fmla="*/ 150 w 178"/>
                <a:gd name="T81" fmla="*/ 82 h 94"/>
                <a:gd name="T82" fmla="*/ 172 w 178"/>
                <a:gd name="T83" fmla="*/ 78 h 94"/>
                <a:gd name="T84" fmla="*/ 176 w 178"/>
                <a:gd name="T85" fmla="*/ 72 h 94"/>
                <a:gd name="T86" fmla="*/ 168 w 178"/>
                <a:gd name="T87" fmla="*/ 68 h 94"/>
                <a:gd name="T88" fmla="*/ 162 w 178"/>
                <a:gd name="T89" fmla="*/ 56 h 94"/>
                <a:gd name="T90" fmla="*/ 140 w 178"/>
                <a:gd name="T91" fmla="*/ 34 h 94"/>
                <a:gd name="T92" fmla="*/ 128 w 178"/>
                <a:gd name="T93" fmla="*/ 28 h 94"/>
                <a:gd name="T94" fmla="*/ 128 w 178"/>
                <a:gd name="T95" fmla="*/ 20 h 94"/>
                <a:gd name="T96" fmla="*/ 126 w 178"/>
                <a:gd name="T97" fmla="*/ 18 h 94"/>
                <a:gd name="T98" fmla="*/ 122 w 178"/>
                <a:gd name="T99" fmla="*/ 20 h 94"/>
                <a:gd name="T100" fmla="*/ 118 w 178"/>
                <a:gd name="T101" fmla="*/ 20 h 94"/>
                <a:gd name="T102" fmla="*/ 114 w 178"/>
                <a:gd name="T103" fmla="*/ 14 h 94"/>
                <a:gd name="T104" fmla="*/ 112 w 178"/>
                <a:gd name="T105" fmla="*/ 4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78" h="94">
                  <a:moveTo>
                    <a:pt x="104" y="0"/>
                  </a:moveTo>
                  <a:lnTo>
                    <a:pt x="104" y="0"/>
                  </a:lnTo>
                  <a:lnTo>
                    <a:pt x="92" y="2"/>
                  </a:lnTo>
                  <a:lnTo>
                    <a:pt x="92" y="2"/>
                  </a:lnTo>
                  <a:lnTo>
                    <a:pt x="88" y="2"/>
                  </a:lnTo>
                  <a:lnTo>
                    <a:pt x="88" y="2"/>
                  </a:lnTo>
                  <a:lnTo>
                    <a:pt x="88" y="2"/>
                  </a:lnTo>
                  <a:lnTo>
                    <a:pt x="88" y="2"/>
                  </a:lnTo>
                  <a:lnTo>
                    <a:pt x="86" y="2"/>
                  </a:lnTo>
                  <a:lnTo>
                    <a:pt x="86" y="2"/>
                  </a:lnTo>
                  <a:lnTo>
                    <a:pt x="84" y="2"/>
                  </a:lnTo>
                  <a:lnTo>
                    <a:pt x="84" y="2"/>
                  </a:lnTo>
                  <a:lnTo>
                    <a:pt x="82" y="6"/>
                  </a:lnTo>
                  <a:lnTo>
                    <a:pt x="82" y="6"/>
                  </a:lnTo>
                  <a:lnTo>
                    <a:pt x="74" y="16"/>
                  </a:lnTo>
                  <a:lnTo>
                    <a:pt x="68" y="20"/>
                  </a:lnTo>
                  <a:lnTo>
                    <a:pt x="62" y="20"/>
                  </a:lnTo>
                  <a:lnTo>
                    <a:pt x="62" y="20"/>
                  </a:lnTo>
                  <a:lnTo>
                    <a:pt x="58" y="20"/>
                  </a:lnTo>
                  <a:lnTo>
                    <a:pt x="56" y="16"/>
                  </a:lnTo>
                  <a:lnTo>
                    <a:pt x="56" y="16"/>
                  </a:lnTo>
                  <a:lnTo>
                    <a:pt x="56" y="14"/>
                  </a:lnTo>
                  <a:lnTo>
                    <a:pt x="58" y="12"/>
                  </a:lnTo>
                  <a:lnTo>
                    <a:pt x="62" y="8"/>
                  </a:lnTo>
                  <a:lnTo>
                    <a:pt x="64" y="4"/>
                  </a:lnTo>
                  <a:lnTo>
                    <a:pt x="62" y="2"/>
                  </a:lnTo>
                  <a:lnTo>
                    <a:pt x="58" y="0"/>
                  </a:lnTo>
                  <a:lnTo>
                    <a:pt x="58" y="0"/>
                  </a:lnTo>
                  <a:lnTo>
                    <a:pt x="58" y="0"/>
                  </a:lnTo>
                  <a:lnTo>
                    <a:pt x="58" y="0"/>
                  </a:lnTo>
                  <a:lnTo>
                    <a:pt x="50" y="2"/>
                  </a:lnTo>
                  <a:lnTo>
                    <a:pt x="44" y="4"/>
                  </a:lnTo>
                  <a:lnTo>
                    <a:pt x="44" y="4"/>
                  </a:lnTo>
                  <a:lnTo>
                    <a:pt x="36" y="4"/>
                  </a:lnTo>
                  <a:lnTo>
                    <a:pt x="30" y="6"/>
                  </a:lnTo>
                  <a:lnTo>
                    <a:pt x="30" y="6"/>
                  </a:lnTo>
                  <a:lnTo>
                    <a:pt x="30" y="6"/>
                  </a:lnTo>
                  <a:lnTo>
                    <a:pt x="30" y="6"/>
                  </a:lnTo>
                  <a:lnTo>
                    <a:pt x="28" y="6"/>
                  </a:lnTo>
                  <a:lnTo>
                    <a:pt x="28" y="6"/>
                  </a:lnTo>
                  <a:lnTo>
                    <a:pt x="20" y="6"/>
                  </a:lnTo>
                  <a:lnTo>
                    <a:pt x="10" y="8"/>
                  </a:lnTo>
                  <a:lnTo>
                    <a:pt x="4" y="10"/>
                  </a:lnTo>
                  <a:lnTo>
                    <a:pt x="2" y="14"/>
                  </a:lnTo>
                  <a:lnTo>
                    <a:pt x="0" y="18"/>
                  </a:lnTo>
                  <a:lnTo>
                    <a:pt x="0" y="18"/>
                  </a:lnTo>
                  <a:lnTo>
                    <a:pt x="0" y="20"/>
                  </a:lnTo>
                  <a:lnTo>
                    <a:pt x="2" y="24"/>
                  </a:lnTo>
                  <a:lnTo>
                    <a:pt x="8" y="26"/>
                  </a:lnTo>
                  <a:lnTo>
                    <a:pt x="22" y="30"/>
                  </a:lnTo>
                  <a:lnTo>
                    <a:pt x="22" y="30"/>
                  </a:lnTo>
                  <a:lnTo>
                    <a:pt x="26" y="32"/>
                  </a:lnTo>
                  <a:lnTo>
                    <a:pt x="28" y="34"/>
                  </a:lnTo>
                  <a:lnTo>
                    <a:pt x="30" y="38"/>
                  </a:lnTo>
                  <a:lnTo>
                    <a:pt x="28" y="44"/>
                  </a:lnTo>
                  <a:lnTo>
                    <a:pt x="28" y="46"/>
                  </a:lnTo>
                  <a:lnTo>
                    <a:pt x="30" y="48"/>
                  </a:lnTo>
                  <a:lnTo>
                    <a:pt x="30" y="48"/>
                  </a:lnTo>
                  <a:lnTo>
                    <a:pt x="30" y="50"/>
                  </a:lnTo>
                  <a:lnTo>
                    <a:pt x="32" y="50"/>
                  </a:lnTo>
                  <a:lnTo>
                    <a:pt x="32" y="50"/>
                  </a:lnTo>
                  <a:lnTo>
                    <a:pt x="42" y="50"/>
                  </a:lnTo>
                  <a:lnTo>
                    <a:pt x="52" y="46"/>
                  </a:lnTo>
                  <a:lnTo>
                    <a:pt x="52" y="46"/>
                  </a:lnTo>
                  <a:lnTo>
                    <a:pt x="62" y="42"/>
                  </a:lnTo>
                  <a:lnTo>
                    <a:pt x="70" y="40"/>
                  </a:lnTo>
                  <a:lnTo>
                    <a:pt x="70" y="40"/>
                  </a:lnTo>
                  <a:lnTo>
                    <a:pt x="76" y="42"/>
                  </a:lnTo>
                  <a:lnTo>
                    <a:pt x="76" y="42"/>
                  </a:lnTo>
                  <a:lnTo>
                    <a:pt x="76" y="44"/>
                  </a:lnTo>
                  <a:lnTo>
                    <a:pt x="76" y="44"/>
                  </a:lnTo>
                  <a:lnTo>
                    <a:pt x="72" y="48"/>
                  </a:lnTo>
                  <a:lnTo>
                    <a:pt x="58" y="50"/>
                  </a:lnTo>
                  <a:lnTo>
                    <a:pt x="58" y="50"/>
                  </a:lnTo>
                  <a:lnTo>
                    <a:pt x="46" y="54"/>
                  </a:lnTo>
                  <a:lnTo>
                    <a:pt x="40" y="58"/>
                  </a:lnTo>
                  <a:lnTo>
                    <a:pt x="38" y="64"/>
                  </a:lnTo>
                  <a:lnTo>
                    <a:pt x="38" y="64"/>
                  </a:lnTo>
                  <a:lnTo>
                    <a:pt x="40" y="64"/>
                  </a:lnTo>
                  <a:lnTo>
                    <a:pt x="40" y="64"/>
                  </a:lnTo>
                  <a:lnTo>
                    <a:pt x="48" y="64"/>
                  </a:lnTo>
                  <a:lnTo>
                    <a:pt x="48" y="64"/>
                  </a:lnTo>
                  <a:lnTo>
                    <a:pt x="58" y="64"/>
                  </a:lnTo>
                  <a:lnTo>
                    <a:pt x="58" y="64"/>
                  </a:lnTo>
                  <a:lnTo>
                    <a:pt x="62" y="64"/>
                  </a:lnTo>
                  <a:lnTo>
                    <a:pt x="62" y="64"/>
                  </a:lnTo>
                  <a:lnTo>
                    <a:pt x="54" y="68"/>
                  </a:lnTo>
                  <a:lnTo>
                    <a:pt x="46" y="68"/>
                  </a:lnTo>
                  <a:lnTo>
                    <a:pt x="38" y="70"/>
                  </a:lnTo>
                  <a:lnTo>
                    <a:pt x="34" y="72"/>
                  </a:lnTo>
                  <a:lnTo>
                    <a:pt x="32" y="74"/>
                  </a:lnTo>
                  <a:lnTo>
                    <a:pt x="32" y="74"/>
                  </a:lnTo>
                  <a:lnTo>
                    <a:pt x="32" y="76"/>
                  </a:lnTo>
                  <a:lnTo>
                    <a:pt x="32" y="78"/>
                  </a:lnTo>
                  <a:lnTo>
                    <a:pt x="36" y="80"/>
                  </a:lnTo>
                  <a:lnTo>
                    <a:pt x="46" y="84"/>
                  </a:lnTo>
                  <a:lnTo>
                    <a:pt x="46" y="84"/>
                  </a:lnTo>
                  <a:lnTo>
                    <a:pt x="60" y="88"/>
                  </a:lnTo>
                  <a:lnTo>
                    <a:pt x="74" y="94"/>
                  </a:lnTo>
                  <a:lnTo>
                    <a:pt x="74" y="94"/>
                  </a:lnTo>
                  <a:lnTo>
                    <a:pt x="78" y="94"/>
                  </a:lnTo>
                  <a:lnTo>
                    <a:pt x="78" y="94"/>
                  </a:lnTo>
                  <a:lnTo>
                    <a:pt x="84" y="94"/>
                  </a:lnTo>
                  <a:lnTo>
                    <a:pt x="90" y="90"/>
                  </a:lnTo>
                  <a:lnTo>
                    <a:pt x="98" y="84"/>
                  </a:lnTo>
                  <a:lnTo>
                    <a:pt x="104" y="74"/>
                  </a:lnTo>
                  <a:lnTo>
                    <a:pt x="110" y="66"/>
                  </a:lnTo>
                  <a:lnTo>
                    <a:pt x="110" y="66"/>
                  </a:lnTo>
                  <a:lnTo>
                    <a:pt x="118" y="56"/>
                  </a:lnTo>
                  <a:lnTo>
                    <a:pt x="122" y="52"/>
                  </a:lnTo>
                  <a:lnTo>
                    <a:pt x="128" y="50"/>
                  </a:lnTo>
                  <a:lnTo>
                    <a:pt x="128" y="50"/>
                  </a:lnTo>
                  <a:lnTo>
                    <a:pt x="130" y="50"/>
                  </a:lnTo>
                  <a:lnTo>
                    <a:pt x="130" y="50"/>
                  </a:lnTo>
                  <a:lnTo>
                    <a:pt x="136" y="52"/>
                  </a:lnTo>
                  <a:lnTo>
                    <a:pt x="136" y="56"/>
                  </a:lnTo>
                  <a:lnTo>
                    <a:pt x="136" y="64"/>
                  </a:lnTo>
                  <a:lnTo>
                    <a:pt x="136" y="64"/>
                  </a:lnTo>
                  <a:lnTo>
                    <a:pt x="140" y="76"/>
                  </a:lnTo>
                  <a:lnTo>
                    <a:pt x="142" y="80"/>
                  </a:lnTo>
                  <a:lnTo>
                    <a:pt x="146" y="82"/>
                  </a:lnTo>
                  <a:lnTo>
                    <a:pt x="146" y="82"/>
                  </a:lnTo>
                  <a:lnTo>
                    <a:pt x="150" y="82"/>
                  </a:lnTo>
                  <a:lnTo>
                    <a:pt x="150" y="82"/>
                  </a:lnTo>
                  <a:lnTo>
                    <a:pt x="166" y="80"/>
                  </a:lnTo>
                  <a:lnTo>
                    <a:pt x="172" y="78"/>
                  </a:lnTo>
                  <a:lnTo>
                    <a:pt x="178" y="76"/>
                  </a:lnTo>
                  <a:lnTo>
                    <a:pt x="178" y="76"/>
                  </a:lnTo>
                  <a:lnTo>
                    <a:pt x="176" y="72"/>
                  </a:lnTo>
                  <a:lnTo>
                    <a:pt x="174" y="72"/>
                  </a:lnTo>
                  <a:lnTo>
                    <a:pt x="168" y="68"/>
                  </a:lnTo>
                  <a:lnTo>
                    <a:pt x="168" y="68"/>
                  </a:lnTo>
                  <a:lnTo>
                    <a:pt x="164" y="62"/>
                  </a:lnTo>
                  <a:lnTo>
                    <a:pt x="162" y="56"/>
                  </a:lnTo>
                  <a:lnTo>
                    <a:pt x="162" y="56"/>
                  </a:lnTo>
                  <a:lnTo>
                    <a:pt x="158" y="50"/>
                  </a:lnTo>
                  <a:lnTo>
                    <a:pt x="152" y="44"/>
                  </a:lnTo>
                  <a:lnTo>
                    <a:pt x="140" y="34"/>
                  </a:lnTo>
                  <a:lnTo>
                    <a:pt x="140" y="34"/>
                  </a:lnTo>
                  <a:lnTo>
                    <a:pt x="134" y="32"/>
                  </a:lnTo>
                  <a:lnTo>
                    <a:pt x="128" y="28"/>
                  </a:lnTo>
                  <a:lnTo>
                    <a:pt x="128" y="28"/>
                  </a:lnTo>
                  <a:lnTo>
                    <a:pt x="128" y="24"/>
                  </a:lnTo>
                  <a:lnTo>
                    <a:pt x="128" y="20"/>
                  </a:lnTo>
                  <a:lnTo>
                    <a:pt x="126" y="18"/>
                  </a:lnTo>
                  <a:lnTo>
                    <a:pt x="126" y="18"/>
                  </a:lnTo>
                  <a:lnTo>
                    <a:pt x="126" y="18"/>
                  </a:lnTo>
                  <a:lnTo>
                    <a:pt x="126" y="18"/>
                  </a:lnTo>
                  <a:lnTo>
                    <a:pt x="122" y="20"/>
                  </a:lnTo>
                  <a:lnTo>
                    <a:pt x="122" y="20"/>
                  </a:lnTo>
                  <a:lnTo>
                    <a:pt x="120" y="20"/>
                  </a:lnTo>
                  <a:lnTo>
                    <a:pt x="120" y="20"/>
                  </a:lnTo>
                  <a:lnTo>
                    <a:pt x="118" y="20"/>
                  </a:lnTo>
                  <a:lnTo>
                    <a:pt x="118" y="20"/>
                  </a:lnTo>
                  <a:lnTo>
                    <a:pt x="114" y="18"/>
                  </a:lnTo>
                  <a:lnTo>
                    <a:pt x="114" y="14"/>
                  </a:lnTo>
                  <a:lnTo>
                    <a:pt x="114" y="10"/>
                  </a:lnTo>
                  <a:lnTo>
                    <a:pt x="112" y="4"/>
                  </a:lnTo>
                  <a:lnTo>
                    <a:pt x="112" y="4"/>
                  </a:lnTo>
                  <a:lnTo>
                    <a:pt x="108" y="2"/>
                  </a:lnTo>
                  <a:lnTo>
                    <a:pt x="10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22" name="Freeform 7"/>
            <p:cNvSpPr>
              <a:spLocks/>
            </p:cNvSpPr>
            <p:nvPr/>
          </p:nvSpPr>
          <p:spPr bwMode="auto">
            <a:xfrm>
              <a:off x="1296" y="960"/>
              <a:ext cx="120" cy="48"/>
            </a:xfrm>
            <a:custGeom>
              <a:avLst/>
              <a:gdLst>
                <a:gd name="T0" fmla="*/ 42 w 120"/>
                <a:gd name="T1" fmla="*/ 0 h 48"/>
                <a:gd name="T2" fmla="*/ 42 w 120"/>
                <a:gd name="T3" fmla="*/ 0 h 48"/>
                <a:gd name="T4" fmla="*/ 36 w 120"/>
                <a:gd name="T5" fmla="*/ 0 h 48"/>
                <a:gd name="T6" fmla="*/ 32 w 120"/>
                <a:gd name="T7" fmla="*/ 2 h 48"/>
                <a:gd name="T8" fmla="*/ 26 w 120"/>
                <a:gd name="T9" fmla="*/ 10 h 48"/>
                <a:gd name="T10" fmla="*/ 26 w 120"/>
                <a:gd name="T11" fmla="*/ 10 h 48"/>
                <a:gd name="T12" fmla="*/ 18 w 120"/>
                <a:gd name="T13" fmla="*/ 14 h 48"/>
                <a:gd name="T14" fmla="*/ 10 w 120"/>
                <a:gd name="T15" fmla="*/ 18 h 48"/>
                <a:gd name="T16" fmla="*/ 10 w 120"/>
                <a:gd name="T17" fmla="*/ 18 h 48"/>
                <a:gd name="T18" fmla="*/ 4 w 120"/>
                <a:gd name="T19" fmla="*/ 20 h 48"/>
                <a:gd name="T20" fmla="*/ 2 w 120"/>
                <a:gd name="T21" fmla="*/ 22 h 48"/>
                <a:gd name="T22" fmla="*/ 0 w 120"/>
                <a:gd name="T23" fmla="*/ 24 h 48"/>
                <a:gd name="T24" fmla="*/ 0 w 120"/>
                <a:gd name="T25" fmla="*/ 24 h 48"/>
                <a:gd name="T26" fmla="*/ 2 w 120"/>
                <a:gd name="T27" fmla="*/ 28 h 48"/>
                <a:gd name="T28" fmla="*/ 4 w 120"/>
                <a:gd name="T29" fmla="*/ 30 h 48"/>
                <a:gd name="T30" fmla="*/ 12 w 120"/>
                <a:gd name="T31" fmla="*/ 32 h 48"/>
                <a:gd name="T32" fmla="*/ 12 w 120"/>
                <a:gd name="T33" fmla="*/ 32 h 48"/>
                <a:gd name="T34" fmla="*/ 12 w 120"/>
                <a:gd name="T35" fmla="*/ 32 h 48"/>
                <a:gd name="T36" fmla="*/ 12 w 120"/>
                <a:gd name="T37" fmla="*/ 32 h 48"/>
                <a:gd name="T38" fmla="*/ 22 w 120"/>
                <a:gd name="T39" fmla="*/ 30 h 48"/>
                <a:gd name="T40" fmla="*/ 22 w 120"/>
                <a:gd name="T41" fmla="*/ 30 h 48"/>
                <a:gd name="T42" fmla="*/ 34 w 120"/>
                <a:gd name="T43" fmla="*/ 28 h 48"/>
                <a:gd name="T44" fmla="*/ 34 w 120"/>
                <a:gd name="T45" fmla="*/ 28 h 48"/>
                <a:gd name="T46" fmla="*/ 38 w 120"/>
                <a:gd name="T47" fmla="*/ 28 h 48"/>
                <a:gd name="T48" fmla="*/ 40 w 120"/>
                <a:gd name="T49" fmla="*/ 32 h 48"/>
                <a:gd name="T50" fmla="*/ 40 w 120"/>
                <a:gd name="T51" fmla="*/ 32 h 48"/>
                <a:gd name="T52" fmla="*/ 30 w 120"/>
                <a:gd name="T53" fmla="*/ 40 h 48"/>
                <a:gd name="T54" fmla="*/ 30 w 120"/>
                <a:gd name="T55" fmla="*/ 40 h 48"/>
                <a:gd name="T56" fmla="*/ 34 w 120"/>
                <a:gd name="T57" fmla="*/ 42 h 48"/>
                <a:gd name="T58" fmla="*/ 38 w 120"/>
                <a:gd name="T59" fmla="*/ 46 h 48"/>
                <a:gd name="T60" fmla="*/ 48 w 120"/>
                <a:gd name="T61" fmla="*/ 48 h 48"/>
                <a:gd name="T62" fmla="*/ 48 w 120"/>
                <a:gd name="T63" fmla="*/ 48 h 48"/>
                <a:gd name="T64" fmla="*/ 62 w 120"/>
                <a:gd name="T65" fmla="*/ 46 h 48"/>
                <a:gd name="T66" fmla="*/ 76 w 120"/>
                <a:gd name="T67" fmla="*/ 44 h 48"/>
                <a:gd name="T68" fmla="*/ 76 w 120"/>
                <a:gd name="T69" fmla="*/ 44 h 48"/>
                <a:gd name="T70" fmla="*/ 96 w 120"/>
                <a:gd name="T71" fmla="*/ 38 h 48"/>
                <a:gd name="T72" fmla="*/ 108 w 120"/>
                <a:gd name="T73" fmla="*/ 32 h 48"/>
                <a:gd name="T74" fmla="*/ 118 w 120"/>
                <a:gd name="T75" fmla="*/ 26 h 48"/>
                <a:gd name="T76" fmla="*/ 118 w 120"/>
                <a:gd name="T77" fmla="*/ 26 h 48"/>
                <a:gd name="T78" fmla="*/ 120 w 120"/>
                <a:gd name="T79" fmla="*/ 20 h 48"/>
                <a:gd name="T80" fmla="*/ 118 w 120"/>
                <a:gd name="T81" fmla="*/ 18 h 48"/>
                <a:gd name="T82" fmla="*/ 116 w 120"/>
                <a:gd name="T83" fmla="*/ 16 h 48"/>
                <a:gd name="T84" fmla="*/ 116 w 120"/>
                <a:gd name="T85" fmla="*/ 16 h 48"/>
                <a:gd name="T86" fmla="*/ 108 w 120"/>
                <a:gd name="T87" fmla="*/ 14 h 48"/>
                <a:gd name="T88" fmla="*/ 108 w 120"/>
                <a:gd name="T89" fmla="*/ 14 h 48"/>
                <a:gd name="T90" fmla="*/ 96 w 120"/>
                <a:gd name="T91" fmla="*/ 16 h 48"/>
                <a:gd name="T92" fmla="*/ 96 w 120"/>
                <a:gd name="T93" fmla="*/ 16 h 48"/>
                <a:gd name="T94" fmla="*/ 86 w 120"/>
                <a:gd name="T95" fmla="*/ 18 h 48"/>
                <a:gd name="T96" fmla="*/ 86 w 120"/>
                <a:gd name="T97" fmla="*/ 18 h 48"/>
                <a:gd name="T98" fmla="*/ 84 w 120"/>
                <a:gd name="T99" fmla="*/ 18 h 48"/>
                <a:gd name="T100" fmla="*/ 84 w 120"/>
                <a:gd name="T101" fmla="*/ 18 h 48"/>
                <a:gd name="T102" fmla="*/ 78 w 120"/>
                <a:gd name="T103" fmla="*/ 16 h 48"/>
                <a:gd name="T104" fmla="*/ 74 w 120"/>
                <a:gd name="T105" fmla="*/ 12 h 48"/>
                <a:gd name="T106" fmla="*/ 70 w 120"/>
                <a:gd name="T107" fmla="*/ 8 h 48"/>
                <a:gd name="T108" fmla="*/ 66 w 120"/>
                <a:gd name="T109" fmla="*/ 4 h 48"/>
                <a:gd name="T110" fmla="*/ 66 w 120"/>
                <a:gd name="T111" fmla="*/ 4 h 48"/>
                <a:gd name="T112" fmla="*/ 54 w 120"/>
                <a:gd name="T113" fmla="*/ 2 h 48"/>
                <a:gd name="T114" fmla="*/ 44 w 120"/>
                <a:gd name="T115" fmla="*/ 0 h 48"/>
                <a:gd name="T116" fmla="*/ 44 w 120"/>
                <a:gd name="T117" fmla="*/ 0 h 48"/>
                <a:gd name="T118" fmla="*/ 42 w 120"/>
                <a:gd name="T119"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0" h="48">
                  <a:moveTo>
                    <a:pt x="42" y="0"/>
                  </a:moveTo>
                  <a:lnTo>
                    <a:pt x="42" y="0"/>
                  </a:lnTo>
                  <a:lnTo>
                    <a:pt x="36" y="0"/>
                  </a:lnTo>
                  <a:lnTo>
                    <a:pt x="32" y="2"/>
                  </a:lnTo>
                  <a:lnTo>
                    <a:pt x="26" y="10"/>
                  </a:lnTo>
                  <a:lnTo>
                    <a:pt x="26" y="10"/>
                  </a:lnTo>
                  <a:lnTo>
                    <a:pt x="18" y="14"/>
                  </a:lnTo>
                  <a:lnTo>
                    <a:pt x="10" y="18"/>
                  </a:lnTo>
                  <a:lnTo>
                    <a:pt x="10" y="18"/>
                  </a:lnTo>
                  <a:lnTo>
                    <a:pt x="4" y="20"/>
                  </a:lnTo>
                  <a:lnTo>
                    <a:pt x="2" y="22"/>
                  </a:lnTo>
                  <a:lnTo>
                    <a:pt x="0" y="24"/>
                  </a:lnTo>
                  <a:lnTo>
                    <a:pt x="0" y="24"/>
                  </a:lnTo>
                  <a:lnTo>
                    <a:pt x="2" y="28"/>
                  </a:lnTo>
                  <a:lnTo>
                    <a:pt x="4" y="30"/>
                  </a:lnTo>
                  <a:lnTo>
                    <a:pt x="12" y="32"/>
                  </a:lnTo>
                  <a:lnTo>
                    <a:pt x="12" y="32"/>
                  </a:lnTo>
                  <a:lnTo>
                    <a:pt x="12" y="32"/>
                  </a:lnTo>
                  <a:lnTo>
                    <a:pt x="12" y="32"/>
                  </a:lnTo>
                  <a:lnTo>
                    <a:pt x="22" y="30"/>
                  </a:lnTo>
                  <a:lnTo>
                    <a:pt x="22" y="30"/>
                  </a:lnTo>
                  <a:lnTo>
                    <a:pt x="34" y="28"/>
                  </a:lnTo>
                  <a:lnTo>
                    <a:pt x="34" y="28"/>
                  </a:lnTo>
                  <a:lnTo>
                    <a:pt x="38" y="28"/>
                  </a:lnTo>
                  <a:lnTo>
                    <a:pt x="40" y="32"/>
                  </a:lnTo>
                  <a:lnTo>
                    <a:pt x="40" y="32"/>
                  </a:lnTo>
                  <a:lnTo>
                    <a:pt x="30" y="40"/>
                  </a:lnTo>
                  <a:lnTo>
                    <a:pt x="30" y="40"/>
                  </a:lnTo>
                  <a:lnTo>
                    <a:pt x="34" y="42"/>
                  </a:lnTo>
                  <a:lnTo>
                    <a:pt x="38" y="46"/>
                  </a:lnTo>
                  <a:lnTo>
                    <a:pt x="48" y="48"/>
                  </a:lnTo>
                  <a:lnTo>
                    <a:pt x="48" y="48"/>
                  </a:lnTo>
                  <a:lnTo>
                    <a:pt x="62" y="46"/>
                  </a:lnTo>
                  <a:lnTo>
                    <a:pt x="76" y="44"/>
                  </a:lnTo>
                  <a:lnTo>
                    <a:pt x="76" y="44"/>
                  </a:lnTo>
                  <a:lnTo>
                    <a:pt x="96" y="38"/>
                  </a:lnTo>
                  <a:lnTo>
                    <a:pt x="108" y="32"/>
                  </a:lnTo>
                  <a:lnTo>
                    <a:pt x="118" y="26"/>
                  </a:lnTo>
                  <a:lnTo>
                    <a:pt x="118" y="26"/>
                  </a:lnTo>
                  <a:lnTo>
                    <a:pt x="120" y="20"/>
                  </a:lnTo>
                  <a:lnTo>
                    <a:pt x="118" y="18"/>
                  </a:lnTo>
                  <a:lnTo>
                    <a:pt x="116" y="16"/>
                  </a:lnTo>
                  <a:lnTo>
                    <a:pt x="116" y="16"/>
                  </a:lnTo>
                  <a:lnTo>
                    <a:pt x="108" y="14"/>
                  </a:lnTo>
                  <a:lnTo>
                    <a:pt x="108" y="14"/>
                  </a:lnTo>
                  <a:lnTo>
                    <a:pt x="96" y="16"/>
                  </a:lnTo>
                  <a:lnTo>
                    <a:pt x="96" y="16"/>
                  </a:lnTo>
                  <a:lnTo>
                    <a:pt x="86" y="18"/>
                  </a:lnTo>
                  <a:lnTo>
                    <a:pt x="86" y="18"/>
                  </a:lnTo>
                  <a:lnTo>
                    <a:pt x="84" y="18"/>
                  </a:lnTo>
                  <a:lnTo>
                    <a:pt x="84" y="18"/>
                  </a:lnTo>
                  <a:lnTo>
                    <a:pt x="78" y="16"/>
                  </a:lnTo>
                  <a:lnTo>
                    <a:pt x="74" y="12"/>
                  </a:lnTo>
                  <a:lnTo>
                    <a:pt x="70" y="8"/>
                  </a:lnTo>
                  <a:lnTo>
                    <a:pt x="66" y="4"/>
                  </a:lnTo>
                  <a:lnTo>
                    <a:pt x="66" y="4"/>
                  </a:lnTo>
                  <a:lnTo>
                    <a:pt x="54" y="2"/>
                  </a:lnTo>
                  <a:lnTo>
                    <a:pt x="44" y="0"/>
                  </a:lnTo>
                  <a:lnTo>
                    <a:pt x="44" y="0"/>
                  </a:lnTo>
                  <a:lnTo>
                    <a:pt x="42"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23" name="Freeform 8"/>
            <p:cNvSpPr>
              <a:spLocks/>
            </p:cNvSpPr>
            <p:nvPr/>
          </p:nvSpPr>
          <p:spPr bwMode="auto">
            <a:xfrm>
              <a:off x="1296" y="960"/>
              <a:ext cx="120" cy="48"/>
            </a:xfrm>
            <a:custGeom>
              <a:avLst/>
              <a:gdLst>
                <a:gd name="T0" fmla="*/ 42 w 120"/>
                <a:gd name="T1" fmla="*/ 0 h 48"/>
                <a:gd name="T2" fmla="*/ 42 w 120"/>
                <a:gd name="T3" fmla="*/ 0 h 48"/>
                <a:gd name="T4" fmla="*/ 36 w 120"/>
                <a:gd name="T5" fmla="*/ 0 h 48"/>
                <a:gd name="T6" fmla="*/ 32 w 120"/>
                <a:gd name="T7" fmla="*/ 2 h 48"/>
                <a:gd name="T8" fmla="*/ 26 w 120"/>
                <a:gd name="T9" fmla="*/ 10 h 48"/>
                <a:gd name="T10" fmla="*/ 26 w 120"/>
                <a:gd name="T11" fmla="*/ 10 h 48"/>
                <a:gd name="T12" fmla="*/ 18 w 120"/>
                <a:gd name="T13" fmla="*/ 14 h 48"/>
                <a:gd name="T14" fmla="*/ 10 w 120"/>
                <a:gd name="T15" fmla="*/ 18 h 48"/>
                <a:gd name="T16" fmla="*/ 10 w 120"/>
                <a:gd name="T17" fmla="*/ 18 h 48"/>
                <a:gd name="T18" fmla="*/ 4 w 120"/>
                <a:gd name="T19" fmla="*/ 20 h 48"/>
                <a:gd name="T20" fmla="*/ 2 w 120"/>
                <a:gd name="T21" fmla="*/ 22 h 48"/>
                <a:gd name="T22" fmla="*/ 0 w 120"/>
                <a:gd name="T23" fmla="*/ 24 h 48"/>
                <a:gd name="T24" fmla="*/ 0 w 120"/>
                <a:gd name="T25" fmla="*/ 24 h 48"/>
                <a:gd name="T26" fmla="*/ 2 w 120"/>
                <a:gd name="T27" fmla="*/ 28 h 48"/>
                <a:gd name="T28" fmla="*/ 4 w 120"/>
                <a:gd name="T29" fmla="*/ 30 h 48"/>
                <a:gd name="T30" fmla="*/ 12 w 120"/>
                <a:gd name="T31" fmla="*/ 32 h 48"/>
                <a:gd name="T32" fmla="*/ 12 w 120"/>
                <a:gd name="T33" fmla="*/ 32 h 48"/>
                <a:gd name="T34" fmla="*/ 12 w 120"/>
                <a:gd name="T35" fmla="*/ 32 h 48"/>
                <a:gd name="T36" fmla="*/ 12 w 120"/>
                <a:gd name="T37" fmla="*/ 32 h 48"/>
                <a:gd name="T38" fmla="*/ 22 w 120"/>
                <a:gd name="T39" fmla="*/ 30 h 48"/>
                <a:gd name="T40" fmla="*/ 22 w 120"/>
                <a:gd name="T41" fmla="*/ 30 h 48"/>
                <a:gd name="T42" fmla="*/ 34 w 120"/>
                <a:gd name="T43" fmla="*/ 28 h 48"/>
                <a:gd name="T44" fmla="*/ 34 w 120"/>
                <a:gd name="T45" fmla="*/ 28 h 48"/>
                <a:gd name="T46" fmla="*/ 38 w 120"/>
                <a:gd name="T47" fmla="*/ 28 h 48"/>
                <a:gd name="T48" fmla="*/ 40 w 120"/>
                <a:gd name="T49" fmla="*/ 32 h 48"/>
                <a:gd name="T50" fmla="*/ 40 w 120"/>
                <a:gd name="T51" fmla="*/ 32 h 48"/>
                <a:gd name="T52" fmla="*/ 30 w 120"/>
                <a:gd name="T53" fmla="*/ 40 h 48"/>
                <a:gd name="T54" fmla="*/ 30 w 120"/>
                <a:gd name="T55" fmla="*/ 40 h 48"/>
                <a:gd name="T56" fmla="*/ 34 w 120"/>
                <a:gd name="T57" fmla="*/ 42 h 48"/>
                <a:gd name="T58" fmla="*/ 38 w 120"/>
                <a:gd name="T59" fmla="*/ 46 h 48"/>
                <a:gd name="T60" fmla="*/ 48 w 120"/>
                <a:gd name="T61" fmla="*/ 48 h 48"/>
                <a:gd name="T62" fmla="*/ 48 w 120"/>
                <a:gd name="T63" fmla="*/ 48 h 48"/>
                <a:gd name="T64" fmla="*/ 62 w 120"/>
                <a:gd name="T65" fmla="*/ 46 h 48"/>
                <a:gd name="T66" fmla="*/ 76 w 120"/>
                <a:gd name="T67" fmla="*/ 44 h 48"/>
                <a:gd name="T68" fmla="*/ 76 w 120"/>
                <a:gd name="T69" fmla="*/ 44 h 48"/>
                <a:gd name="T70" fmla="*/ 96 w 120"/>
                <a:gd name="T71" fmla="*/ 38 h 48"/>
                <a:gd name="T72" fmla="*/ 108 w 120"/>
                <a:gd name="T73" fmla="*/ 32 h 48"/>
                <a:gd name="T74" fmla="*/ 118 w 120"/>
                <a:gd name="T75" fmla="*/ 26 h 48"/>
                <a:gd name="T76" fmla="*/ 118 w 120"/>
                <a:gd name="T77" fmla="*/ 26 h 48"/>
                <a:gd name="T78" fmla="*/ 120 w 120"/>
                <a:gd name="T79" fmla="*/ 20 h 48"/>
                <a:gd name="T80" fmla="*/ 118 w 120"/>
                <a:gd name="T81" fmla="*/ 18 h 48"/>
                <a:gd name="T82" fmla="*/ 116 w 120"/>
                <a:gd name="T83" fmla="*/ 16 h 48"/>
                <a:gd name="T84" fmla="*/ 116 w 120"/>
                <a:gd name="T85" fmla="*/ 16 h 48"/>
                <a:gd name="T86" fmla="*/ 108 w 120"/>
                <a:gd name="T87" fmla="*/ 14 h 48"/>
                <a:gd name="T88" fmla="*/ 108 w 120"/>
                <a:gd name="T89" fmla="*/ 14 h 48"/>
                <a:gd name="T90" fmla="*/ 96 w 120"/>
                <a:gd name="T91" fmla="*/ 16 h 48"/>
                <a:gd name="T92" fmla="*/ 96 w 120"/>
                <a:gd name="T93" fmla="*/ 16 h 48"/>
                <a:gd name="T94" fmla="*/ 86 w 120"/>
                <a:gd name="T95" fmla="*/ 18 h 48"/>
                <a:gd name="T96" fmla="*/ 86 w 120"/>
                <a:gd name="T97" fmla="*/ 18 h 48"/>
                <a:gd name="T98" fmla="*/ 84 w 120"/>
                <a:gd name="T99" fmla="*/ 18 h 48"/>
                <a:gd name="T100" fmla="*/ 84 w 120"/>
                <a:gd name="T101" fmla="*/ 18 h 48"/>
                <a:gd name="T102" fmla="*/ 78 w 120"/>
                <a:gd name="T103" fmla="*/ 16 h 48"/>
                <a:gd name="T104" fmla="*/ 74 w 120"/>
                <a:gd name="T105" fmla="*/ 12 h 48"/>
                <a:gd name="T106" fmla="*/ 70 w 120"/>
                <a:gd name="T107" fmla="*/ 8 h 48"/>
                <a:gd name="T108" fmla="*/ 66 w 120"/>
                <a:gd name="T109" fmla="*/ 4 h 48"/>
                <a:gd name="T110" fmla="*/ 66 w 120"/>
                <a:gd name="T111" fmla="*/ 4 h 48"/>
                <a:gd name="T112" fmla="*/ 54 w 120"/>
                <a:gd name="T113" fmla="*/ 2 h 48"/>
                <a:gd name="T114" fmla="*/ 44 w 120"/>
                <a:gd name="T115" fmla="*/ 0 h 48"/>
                <a:gd name="T116" fmla="*/ 44 w 120"/>
                <a:gd name="T117" fmla="*/ 0 h 48"/>
                <a:gd name="T118" fmla="*/ 42 w 120"/>
                <a:gd name="T119"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0" h="48">
                  <a:moveTo>
                    <a:pt x="42" y="0"/>
                  </a:moveTo>
                  <a:lnTo>
                    <a:pt x="42" y="0"/>
                  </a:lnTo>
                  <a:lnTo>
                    <a:pt x="36" y="0"/>
                  </a:lnTo>
                  <a:lnTo>
                    <a:pt x="32" y="2"/>
                  </a:lnTo>
                  <a:lnTo>
                    <a:pt x="26" y="10"/>
                  </a:lnTo>
                  <a:lnTo>
                    <a:pt x="26" y="10"/>
                  </a:lnTo>
                  <a:lnTo>
                    <a:pt x="18" y="14"/>
                  </a:lnTo>
                  <a:lnTo>
                    <a:pt x="10" y="18"/>
                  </a:lnTo>
                  <a:lnTo>
                    <a:pt x="10" y="18"/>
                  </a:lnTo>
                  <a:lnTo>
                    <a:pt x="4" y="20"/>
                  </a:lnTo>
                  <a:lnTo>
                    <a:pt x="2" y="22"/>
                  </a:lnTo>
                  <a:lnTo>
                    <a:pt x="0" y="24"/>
                  </a:lnTo>
                  <a:lnTo>
                    <a:pt x="0" y="24"/>
                  </a:lnTo>
                  <a:lnTo>
                    <a:pt x="2" y="28"/>
                  </a:lnTo>
                  <a:lnTo>
                    <a:pt x="4" y="30"/>
                  </a:lnTo>
                  <a:lnTo>
                    <a:pt x="12" y="32"/>
                  </a:lnTo>
                  <a:lnTo>
                    <a:pt x="12" y="32"/>
                  </a:lnTo>
                  <a:lnTo>
                    <a:pt x="12" y="32"/>
                  </a:lnTo>
                  <a:lnTo>
                    <a:pt x="12" y="32"/>
                  </a:lnTo>
                  <a:lnTo>
                    <a:pt x="22" y="30"/>
                  </a:lnTo>
                  <a:lnTo>
                    <a:pt x="22" y="30"/>
                  </a:lnTo>
                  <a:lnTo>
                    <a:pt x="34" y="28"/>
                  </a:lnTo>
                  <a:lnTo>
                    <a:pt x="34" y="28"/>
                  </a:lnTo>
                  <a:lnTo>
                    <a:pt x="38" y="28"/>
                  </a:lnTo>
                  <a:lnTo>
                    <a:pt x="40" y="32"/>
                  </a:lnTo>
                  <a:lnTo>
                    <a:pt x="40" y="32"/>
                  </a:lnTo>
                  <a:lnTo>
                    <a:pt x="30" y="40"/>
                  </a:lnTo>
                  <a:lnTo>
                    <a:pt x="30" y="40"/>
                  </a:lnTo>
                  <a:lnTo>
                    <a:pt x="34" y="42"/>
                  </a:lnTo>
                  <a:lnTo>
                    <a:pt x="38" y="46"/>
                  </a:lnTo>
                  <a:lnTo>
                    <a:pt x="48" y="48"/>
                  </a:lnTo>
                  <a:lnTo>
                    <a:pt x="48" y="48"/>
                  </a:lnTo>
                  <a:lnTo>
                    <a:pt x="62" y="46"/>
                  </a:lnTo>
                  <a:lnTo>
                    <a:pt x="76" y="44"/>
                  </a:lnTo>
                  <a:lnTo>
                    <a:pt x="76" y="44"/>
                  </a:lnTo>
                  <a:lnTo>
                    <a:pt x="96" y="38"/>
                  </a:lnTo>
                  <a:lnTo>
                    <a:pt x="108" y="32"/>
                  </a:lnTo>
                  <a:lnTo>
                    <a:pt x="118" y="26"/>
                  </a:lnTo>
                  <a:lnTo>
                    <a:pt x="118" y="26"/>
                  </a:lnTo>
                  <a:lnTo>
                    <a:pt x="120" y="20"/>
                  </a:lnTo>
                  <a:lnTo>
                    <a:pt x="118" y="18"/>
                  </a:lnTo>
                  <a:lnTo>
                    <a:pt x="116" y="16"/>
                  </a:lnTo>
                  <a:lnTo>
                    <a:pt x="116" y="16"/>
                  </a:lnTo>
                  <a:lnTo>
                    <a:pt x="108" y="14"/>
                  </a:lnTo>
                  <a:lnTo>
                    <a:pt x="108" y="14"/>
                  </a:lnTo>
                  <a:lnTo>
                    <a:pt x="96" y="16"/>
                  </a:lnTo>
                  <a:lnTo>
                    <a:pt x="96" y="16"/>
                  </a:lnTo>
                  <a:lnTo>
                    <a:pt x="86" y="18"/>
                  </a:lnTo>
                  <a:lnTo>
                    <a:pt x="86" y="18"/>
                  </a:lnTo>
                  <a:lnTo>
                    <a:pt x="84" y="18"/>
                  </a:lnTo>
                  <a:lnTo>
                    <a:pt x="84" y="18"/>
                  </a:lnTo>
                  <a:lnTo>
                    <a:pt x="78" y="16"/>
                  </a:lnTo>
                  <a:lnTo>
                    <a:pt x="74" y="12"/>
                  </a:lnTo>
                  <a:lnTo>
                    <a:pt x="70" y="8"/>
                  </a:lnTo>
                  <a:lnTo>
                    <a:pt x="66" y="4"/>
                  </a:lnTo>
                  <a:lnTo>
                    <a:pt x="66" y="4"/>
                  </a:lnTo>
                  <a:lnTo>
                    <a:pt x="54" y="2"/>
                  </a:lnTo>
                  <a:lnTo>
                    <a:pt x="44" y="0"/>
                  </a:lnTo>
                  <a:lnTo>
                    <a:pt x="44" y="0"/>
                  </a:lnTo>
                  <a:lnTo>
                    <a:pt x="4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24" name="Freeform 9"/>
            <p:cNvSpPr>
              <a:spLocks/>
            </p:cNvSpPr>
            <p:nvPr/>
          </p:nvSpPr>
          <p:spPr bwMode="auto">
            <a:xfrm>
              <a:off x="1584" y="962"/>
              <a:ext cx="82" cy="22"/>
            </a:xfrm>
            <a:custGeom>
              <a:avLst/>
              <a:gdLst>
                <a:gd name="T0" fmla="*/ 76 w 82"/>
                <a:gd name="T1" fmla="*/ 0 h 22"/>
                <a:gd name="T2" fmla="*/ 76 w 82"/>
                <a:gd name="T3" fmla="*/ 0 h 22"/>
                <a:gd name="T4" fmla="*/ 56 w 82"/>
                <a:gd name="T5" fmla="*/ 2 h 22"/>
                <a:gd name="T6" fmla="*/ 32 w 82"/>
                <a:gd name="T7" fmla="*/ 4 h 22"/>
                <a:gd name="T8" fmla="*/ 10 w 82"/>
                <a:gd name="T9" fmla="*/ 10 h 22"/>
                <a:gd name="T10" fmla="*/ 4 w 82"/>
                <a:gd name="T11" fmla="*/ 12 h 22"/>
                <a:gd name="T12" fmla="*/ 0 w 82"/>
                <a:gd name="T13" fmla="*/ 16 h 22"/>
                <a:gd name="T14" fmla="*/ 0 w 82"/>
                <a:gd name="T15" fmla="*/ 16 h 22"/>
                <a:gd name="T16" fmla="*/ 0 w 82"/>
                <a:gd name="T17" fmla="*/ 20 h 22"/>
                <a:gd name="T18" fmla="*/ 2 w 82"/>
                <a:gd name="T19" fmla="*/ 22 h 22"/>
                <a:gd name="T20" fmla="*/ 10 w 82"/>
                <a:gd name="T21" fmla="*/ 22 h 22"/>
                <a:gd name="T22" fmla="*/ 10 w 82"/>
                <a:gd name="T23" fmla="*/ 22 h 22"/>
                <a:gd name="T24" fmla="*/ 22 w 82"/>
                <a:gd name="T25" fmla="*/ 22 h 22"/>
                <a:gd name="T26" fmla="*/ 22 w 82"/>
                <a:gd name="T27" fmla="*/ 22 h 22"/>
                <a:gd name="T28" fmla="*/ 38 w 82"/>
                <a:gd name="T29" fmla="*/ 22 h 22"/>
                <a:gd name="T30" fmla="*/ 58 w 82"/>
                <a:gd name="T31" fmla="*/ 20 h 22"/>
                <a:gd name="T32" fmla="*/ 68 w 82"/>
                <a:gd name="T33" fmla="*/ 18 h 22"/>
                <a:gd name="T34" fmla="*/ 76 w 82"/>
                <a:gd name="T35" fmla="*/ 14 h 22"/>
                <a:gd name="T36" fmla="*/ 80 w 82"/>
                <a:gd name="T37" fmla="*/ 10 h 22"/>
                <a:gd name="T38" fmla="*/ 82 w 82"/>
                <a:gd name="T39" fmla="*/ 2 h 22"/>
                <a:gd name="T40" fmla="*/ 82 w 82"/>
                <a:gd name="T41" fmla="*/ 2 h 22"/>
                <a:gd name="T42" fmla="*/ 76 w 82"/>
                <a:gd name="T43"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2" h="22">
                  <a:moveTo>
                    <a:pt x="76" y="0"/>
                  </a:moveTo>
                  <a:lnTo>
                    <a:pt x="76" y="0"/>
                  </a:lnTo>
                  <a:lnTo>
                    <a:pt x="56" y="2"/>
                  </a:lnTo>
                  <a:lnTo>
                    <a:pt x="32" y="4"/>
                  </a:lnTo>
                  <a:lnTo>
                    <a:pt x="10" y="10"/>
                  </a:lnTo>
                  <a:lnTo>
                    <a:pt x="4" y="12"/>
                  </a:lnTo>
                  <a:lnTo>
                    <a:pt x="0" y="16"/>
                  </a:lnTo>
                  <a:lnTo>
                    <a:pt x="0" y="16"/>
                  </a:lnTo>
                  <a:lnTo>
                    <a:pt x="0" y="20"/>
                  </a:lnTo>
                  <a:lnTo>
                    <a:pt x="2" y="22"/>
                  </a:lnTo>
                  <a:lnTo>
                    <a:pt x="10" y="22"/>
                  </a:lnTo>
                  <a:lnTo>
                    <a:pt x="10" y="22"/>
                  </a:lnTo>
                  <a:lnTo>
                    <a:pt x="22" y="22"/>
                  </a:lnTo>
                  <a:lnTo>
                    <a:pt x="22" y="22"/>
                  </a:lnTo>
                  <a:lnTo>
                    <a:pt x="38" y="22"/>
                  </a:lnTo>
                  <a:lnTo>
                    <a:pt x="58" y="20"/>
                  </a:lnTo>
                  <a:lnTo>
                    <a:pt x="68" y="18"/>
                  </a:lnTo>
                  <a:lnTo>
                    <a:pt x="76" y="14"/>
                  </a:lnTo>
                  <a:lnTo>
                    <a:pt x="80" y="10"/>
                  </a:lnTo>
                  <a:lnTo>
                    <a:pt x="82" y="2"/>
                  </a:lnTo>
                  <a:lnTo>
                    <a:pt x="82" y="2"/>
                  </a:lnTo>
                  <a:lnTo>
                    <a:pt x="76"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25" name="Freeform 10"/>
            <p:cNvSpPr>
              <a:spLocks/>
            </p:cNvSpPr>
            <p:nvPr/>
          </p:nvSpPr>
          <p:spPr bwMode="auto">
            <a:xfrm>
              <a:off x="1584" y="962"/>
              <a:ext cx="82" cy="22"/>
            </a:xfrm>
            <a:custGeom>
              <a:avLst/>
              <a:gdLst>
                <a:gd name="T0" fmla="*/ 76 w 82"/>
                <a:gd name="T1" fmla="*/ 0 h 22"/>
                <a:gd name="T2" fmla="*/ 76 w 82"/>
                <a:gd name="T3" fmla="*/ 0 h 22"/>
                <a:gd name="T4" fmla="*/ 56 w 82"/>
                <a:gd name="T5" fmla="*/ 2 h 22"/>
                <a:gd name="T6" fmla="*/ 32 w 82"/>
                <a:gd name="T7" fmla="*/ 4 h 22"/>
                <a:gd name="T8" fmla="*/ 10 w 82"/>
                <a:gd name="T9" fmla="*/ 10 h 22"/>
                <a:gd name="T10" fmla="*/ 4 w 82"/>
                <a:gd name="T11" fmla="*/ 12 h 22"/>
                <a:gd name="T12" fmla="*/ 0 w 82"/>
                <a:gd name="T13" fmla="*/ 16 h 22"/>
                <a:gd name="T14" fmla="*/ 0 w 82"/>
                <a:gd name="T15" fmla="*/ 16 h 22"/>
                <a:gd name="T16" fmla="*/ 0 w 82"/>
                <a:gd name="T17" fmla="*/ 20 h 22"/>
                <a:gd name="T18" fmla="*/ 2 w 82"/>
                <a:gd name="T19" fmla="*/ 22 h 22"/>
                <a:gd name="T20" fmla="*/ 10 w 82"/>
                <a:gd name="T21" fmla="*/ 22 h 22"/>
                <a:gd name="T22" fmla="*/ 10 w 82"/>
                <a:gd name="T23" fmla="*/ 22 h 22"/>
                <a:gd name="T24" fmla="*/ 22 w 82"/>
                <a:gd name="T25" fmla="*/ 22 h 22"/>
                <a:gd name="T26" fmla="*/ 22 w 82"/>
                <a:gd name="T27" fmla="*/ 22 h 22"/>
                <a:gd name="T28" fmla="*/ 38 w 82"/>
                <a:gd name="T29" fmla="*/ 22 h 22"/>
                <a:gd name="T30" fmla="*/ 58 w 82"/>
                <a:gd name="T31" fmla="*/ 20 h 22"/>
                <a:gd name="T32" fmla="*/ 68 w 82"/>
                <a:gd name="T33" fmla="*/ 18 h 22"/>
                <a:gd name="T34" fmla="*/ 76 w 82"/>
                <a:gd name="T35" fmla="*/ 14 h 22"/>
                <a:gd name="T36" fmla="*/ 80 w 82"/>
                <a:gd name="T37" fmla="*/ 10 h 22"/>
                <a:gd name="T38" fmla="*/ 82 w 82"/>
                <a:gd name="T39" fmla="*/ 2 h 22"/>
                <a:gd name="T40" fmla="*/ 82 w 82"/>
                <a:gd name="T41" fmla="*/ 2 h 22"/>
                <a:gd name="T42" fmla="*/ 76 w 82"/>
                <a:gd name="T43"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2" h="22">
                  <a:moveTo>
                    <a:pt x="76" y="0"/>
                  </a:moveTo>
                  <a:lnTo>
                    <a:pt x="76" y="0"/>
                  </a:lnTo>
                  <a:lnTo>
                    <a:pt x="56" y="2"/>
                  </a:lnTo>
                  <a:lnTo>
                    <a:pt x="32" y="4"/>
                  </a:lnTo>
                  <a:lnTo>
                    <a:pt x="10" y="10"/>
                  </a:lnTo>
                  <a:lnTo>
                    <a:pt x="4" y="12"/>
                  </a:lnTo>
                  <a:lnTo>
                    <a:pt x="0" y="16"/>
                  </a:lnTo>
                  <a:lnTo>
                    <a:pt x="0" y="16"/>
                  </a:lnTo>
                  <a:lnTo>
                    <a:pt x="0" y="20"/>
                  </a:lnTo>
                  <a:lnTo>
                    <a:pt x="2" y="22"/>
                  </a:lnTo>
                  <a:lnTo>
                    <a:pt x="10" y="22"/>
                  </a:lnTo>
                  <a:lnTo>
                    <a:pt x="10" y="22"/>
                  </a:lnTo>
                  <a:lnTo>
                    <a:pt x="22" y="22"/>
                  </a:lnTo>
                  <a:lnTo>
                    <a:pt x="22" y="22"/>
                  </a:lnTo>
                  <a:lnTo>
                    <a:pt x="38" y="22"/>
                  </a:lnTo>
                  <a:lnTo>
                    <a:pt x="58" y="20"/>
                  </a:lnTo>
                  <a:lnTo>
                    <a:pt x="68" y="18"/>
                  </a:lnTo>
                  <a:lnTo>
                    <a:pt x="76" y="14"/>
                  </a:lnTo>
                  <a:lnTo>
                    <a:pt x="80" y="10"/>
                  </a:lnTo>
                  <a:lnTo>
                    <a:pt x="82" y="2"/>
                  </a:lnTo>
                  <a:lnTo>
                    <a:pt x="82" y="2"/>
                  </a:lnTo>
                  <a:lnTo>
                    <a:pt x="7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26" name="Freeform 11"/>
            <p:cNvSpPr>
              <a:spLocks/>
            </p:cNvSpPr>
            <p:nvPr/>
          </p:nvSpPr>
          <p:spPr bwMode="auto">
            <a:xfrm>
              <a:off x="1650" y="968"/>
              <a:ext cx="110" cy="30"/>
            </a:xfrm>
            <a:custGeom>
              <a:avLst/>
              <a:gdLst>
                <a:gd name="T0" fmla="*/ 76 w 110"/>
                <a:gd name="T1" fmla="*/ 0 h 30"/>
                <a:gd name="T2" fmla="*/ 76 w 110"/>
                <a:gd name="T3" fmla="*/ 0 h 30"/>
                <a:gd name="T4" fmla="*/ 62 w 110"/>
                <a:gd name="T5" fmla="*/ 2 h 30"/>
                <a:gd name="T6" fmla="*/ 48 w 110"/>
                <a:gd name="T7" fmla="*/ 6 h 30"/>
                <a:gd name="T8" fmla="*/ 18 w 110"/>
                <a:gd name="T9" fmla="*/ 16 h 30"/>
                <a:gd name="T10" fmla="*/ 18 w 110"/>
                <a:gd name="T11" fmla="*/ 16 h 30"/>
                <a:gd name="T12" fmla="*/ 6 w 110"/>
                <a:gd name="T13" fmla="*/ 20 h 30"/>
                <a:gd name="T14" fmla="*/ 0 w 110"/>
                <a:gd name="T15" fmla="*/ 24 h 30"/>
                <a:gd name="T16" fmla="*/ 2 w 110"/>
                <a:gd name="T17" fmla="*/ 28 h 30"/>
                <a:gd name="T18" fmla="*/ 4 w 110"/>
                <a:gd name="T19" fmla="*/ 30 h 30"/>
                <a:gd name="T20" fmla="*/ 4 w 110"/>
                <a:gd name="T21" fmla="*/ 30 h 30"/>
                <a:gd name="T22" fmla="*/ 10 w 110"/>
                <a:gd name="T23" fmla="*/ 30 h 30"/>
                <a:gd name="T24" fmla="*/ 10 w 110"/>
                <a:gd name="T25" fmla="*/ 30 h 30"/>
                <a:gd name="T26" fmla="*/ 20 w 110"/>
                <a:gd name="T27" fmla="*/ 30 h 30"/>
                <a:gd name="T28" fmla="*/ 32 w 110"/>
                <a:gd name="T29" fmla="*/ 26 h 30"/>
                <a:gd name="T30" fmla="*/ 52 w 110"/>
                <a:gd name="T31" fmla="*/ 20 h 30"/>
                <a:gd name="T32" fmla="*/ 52 w 110"/>
                <a:gd name="T33" fmla="*/ 20 h 30"/>
                <a:gd name="T34" fmla="*/ 60 w 110"/>
                <a:gd name="T35" fmla="*/ 16 h 30"/>
                <a:gd name="T36" fmla="*/ 70 w 110"/>
                <a:gd name="T37" fmla="*/ 14 h 30"/>
                <a:gd name="T38" fmla="*/ 70 w 110"/>
                <a:gd name="T39" fmla="*/ 14 h 30"/>
                <a:gd name="T40" fmla="*/ 74 w 110"/>
                <a:gd name="T41" fmla="*/ 12 h 30"/>
                <a:gd name="T42" fmla="*/ 74 w 110"/>
                <a:gd name="T43" fmla="*/ 12 h 30"/>
                <a:gd name="T44" fmla="*/ 84 w 110"/>
                <a:gd name="T45" fmla="*/ 14 h 30"/>
                <a:gd name="T46" fmla="*/ 84 w 110"/>
                <a:gd name="T47" fmla="*/ 14 h 30"/>
                <a:gd name="T48" fmla="*/ 94 w 110"/>
                <a:gd name="T49" fmla="*/ 16 h 30"/>
                <a:gd name="T50" fmla="*/ 94 w 110"/>
                <a:gd name="T51" fmla="*/ 16 h 30"/>
                <a:gd name="T52" fmla="*/ 94 w 110"/>
                <a:gd name="T53" fmla="*/ 16 h 30"/>
                <a:gd name="T54" fmla="*/ 94 w 110"/>
                <a:gd name="T55" fmla="*/ 16 h 30"/>
                <a:gd name="T56" fmla="*/ 100 w 110"/>
                <a:gd name="T57" fmla="*/ 16 h 30"/>
                <a:gd name="T58" fmla="*/ 106 w 110"/>
                <a:gd name="T59" fmla="*/ 14 h 30"/>
                <a:gd name="T60" fmla="*/ 110 w 110"/>
                <a:gd name="T61" fmla="*/ 10 h 30"/>
                <a:gd name="T62" fmla="*/ 110 w 110"/>
                <a:gd name="T63" fmla="*/ 8 h 30"/>
                <a:gd name="T64" fmla="*/ 108 w 110"/>
                <a:gd name="T65" fmla="*/ 6 h 30"/>
                <a:gd name="T66" fmla="*/ 108 w 110"/>
                <a:gd name="T67" fmla="*/ 6 h 30"/>
                <a:gd name="T68" fmla="*/ 104 w 110"/>
                <a:gd name="T69" fmla="*/ 2 h 30"/>
                <a:gd name="T70" fmla="*/ 96 w 110"/>
                <a:gd name="T71" fmla="*/ 2 h 30"/>
                <a:gd name="T72" fmla="*/ 82 w 110"/>
                <a:gd name="T73" fmla="*/ 0 h 30"/>
                <a:gd name="T74" fmla="*/ 82 w 110"/>
                <a:gd name="T75" fmla="*/ 0 h 30"/>
                <a:gd name="T76" fmla="*/ 76 w 110"/>
                <a:gd name="T77"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10" h="30">
                  <a:moveTo>
                    <a:pt x="76" y="0"/>
                  </a:moveTo>
                  <a:lnTo>
                    <a:pt x="76" y="0"/>
                  </a:lnTo>
                  <a:lnTo>
                    <a:pt x="62" y="2"/>
                  </a:lnTo>
                  <a:lnTo>
                    <a:pt x="48" y="6"/>
                  </a:lnTo>
                  <a:lnTo>
                    <a:pt x="18" y="16"/>
                  </a:lnTo>
                  <a:lnTo>
                    <a:pt x="18" y="16"/>
                  </a:lnTo>
                  <a:lnTo>
                    <a:pt x="6" y="20"/>
                  </a:lnTo>
                  <a:lnTo>
                    <a:pt x="0" y="24"/>
                  </a:lnTo>
                  <a:lnTo>
                    <a:pt x="2" y="28"/>
                  </a:lnTo>
                  <a:lnTo>
                    <a:pt x="4" y="30"/>
                  </a:lnTo>
                  <a:lnTo>
                    <a:pt x="4" y="30"/>
                  </a:lnTo>
                  <a:lnTo>
                    <a:pt x="10" y="30"/>
                  </a:lnTo>
                  <a:lnTo>
                    <a:pt x="10" y="30"/>
                  </a:lnTo>
                  <a:lnTo>
                    <a:pt x="20" y="30"/>
                  </a:lnTo>
                  <a:lnTo>
                    <a:pt x="32" y="26"/>
                  </a:lnTo>
                  <a:lnTo>
                    <a:pt x="52" y="20"/>
                  </a:lnTo>
                  <a:lnTo>
                    <a:pt x="52" y="20"/>
                  </a:lnTo>
                  <a:lnTo>
                    <a:pt x="60" y="16"/>
                  </a:lnTo>
                  <a:lnTo>
                    <a:pt x="70" y="14"/>
                  </a:lnTo>
                  <a:lnTo>
                    <a:pt x="70" y="14"/>
                  </a:lnTo>
                  <a:lnTo>
                    <a:pt x="74" y="12"/>
                  </a:lnTo>
                  <a:lnTo>
                    <a:pt x="74" y="12"/>
                  </a:lnTo>
                  <a:lnTo>
                    <a:pt x="84" y="14"/>
                  </a:lnTo>
                  <a:lnTo>
                    <a:pt x="84" y="14"/>
                  </a:lnTo>
                  <a:lnTo>
                    <a:pt x="94" y="16"/>
                  </a:lnTo>
                  <a:lnTo>
                    <a:pt x="94" y="16"/>
                  </a:lnTo>
                  <a:lnTo>
                    <a:pt x="94" y="16"/>
                  </a:lnTo>
                  <a:lnTo>
                    <a:pt x="94" y="16"/>
                  </a:lnTo>
                  <a:lnTo>
                    <a:pt x="100" y="16"/>
                  </a:lnTo>
                  <a:lnTo>
                    <a:pt x="106" y="14"/>
                  </a:lnTo>
                  <a:lnTo>
                    <a:pt x="110" y="10"/>
                  </a:lnTo>
                  <a:lnTo>
                    <a:pt x="110" y="8"/>
                  </a:lnTo>
                  <a:lnTo>
                    <a:pt x="108" y="6"/>
                  </a:lnTo>
                  <a:lnTo>
                    <a:pt x="108" y="6"/>
                  </a:lnTo>
                  <a:lnTo>
                    <a:pt x="104" y="2"/>
                  </a:lnTo>
                  <a:lnTo>
                    <a:pt x="96" y="2"/>
                  </a:lnTo>
                  <a:lnTo>
                    <a:pt x="82" y="0"/>
                  </a:lnTo>
                  <a:lnTo>
                    <a:pt x="82" y="0"/>
                  </a:lnTo>
                  <a:lnTo>
                    <a:pt x="76"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27" name="Freeform 12"/>
            <p:cNvSpPr>
              <a:spLocks/>
            </p:cNvSpPr>
            <p:nvPr/>
          </p:nvSpPr>
          <p:spPr bwMode="auto">
            <a:xfrm>
              <a:off x="1650" y="968"/>
              <a:ext cx="110" cy="30"/>
            </a:xfrm>
            <a:custGeom>
              <a:avLst/>
              <a:gdLst>
                <a:gd name="T0" fmla="*/ 76 w 110"/>
                <a:gd name="T1" fmla="*/ 0 h 30"/>
                <a:gd name="T2" fmla="*/ 76 w 110"/>
                <a:gd name="T3" fmla="*/ 0 h 30"/>
                <a:gd name="T4" fmla="*/ 62 w 110"/>
                <a:gd name="T5" fmla="*/ 2 h 30"/>
                <a:gd name="T6" fmla="*/ 48 w 110"/>
                <a:gd name="T7" fmla="*/ 6 h 30"/>
                <a:gd name="T8" fmla="*/ 18 w 110"/>
                <a:gd name="T9" fmla="*/ 16 h 30"/>
                <a:gd name="T10" fmla="*/ 18 w 110"/>
                <a:gd name="T11" fmla="*/ 16 h 30"/>
                <a:gd name="T12" fmla="*/ 6 w 110"/>
                <a:gd name="T13" fmla="*/ 20 h 30"/>
                <a:gd name="T14" fmla="*/ 0 w 110"/>
                <a:gd name="T15" fmla="*/ 24 h 30"/>
                <a:gd name="T16" fmla="*/ 2 w 110"/>
                <a:gd name="T17" fmla="*/ 28 h 30"/>
                <a:gd name="T18" fmla="*/ 4 w 110"/>
                <a:gd name="T19" fmla="*/ 30 h 30"/>
                <a:gd name="T20" fmla="*/ 4 w 110"/>
                <a:gd name="T21" fmla="*/ 30 h 30"/>
                <a:gd name="T22" fmla="*/ 10 w 110"/>
                <a:gd name="T23" fmla="*/ 30 h 30"/>
                <a:gd name="T24" fmla="*/ 10 w 110"/>
                <a:gd name="T25" fmla="*/ 30 h 30"/>
                <a:gd name="T26" fmla="*/ 20 w 110"/>
                <a:gd name="T27" fmla="*/ 30 h 30"/>
                <a:gd name="T28" fmla="*/ 32 w 110"/>
                <a:gd name="T29" fmla="*/ 26 h 30"/>
                <a:gd name="T30" fmla="*/ 52 w 110"/>
                <a:gd name="T31" fmla="*/ 20 h 30"/>
                <a:gd name="T32" fmla="*/ 52 w 110"/>
                <a:gd name="T33" fmla="*/ 20 h 30"/>
                <a:gd name="T34" fmla="*/ 60 w 110"/>
                <a:gd name="T35" fmla="*/ 16 h 30"/>
                <a:gd name="T36" fmla="*/ 70 w 110"/>
                <a:gd name="T37" fmla="*/ 14 h 30"/>
                <a:gd name="T38" fmla="*/ 70 w 110"/>
                <a:gd name="T39" fmla="*/ 14 h 30"/>
                <a:gd name="T40" fmla="*/ 74 w 110"/>
                <a:gd name="T41" fmla="*/ 12 h 30"/>
                <a:gd name="T42" fmla="*/ 74 w 110"/>
                <a:gd name="T43" fmla="*/ 12 h 30"/>
                <a:gd name="T44" fmla="*/ 84 w 110"/>
                <a:gd name="T45" fmla="*/ 14 h 30"/>
                <a:gd name="T46" fmla="*/ 84 w 110"/>
                <a:gd name="T47" fmla="*/ 14 h 30"/>
                <a:gd name="T48" fmla="*/ 94 w 110"/>
                <a:gd name="T49" fmla="*/ 16 h 30"/>
                <a:gd name="T50" fmla="*/ 94 w 110"/>
                <a:gd name="T51" fmla="*/ 16 h 30"/>
                <a:gd name="T52" fmla="*/ 94 w 110"/>
                <a:gd name="T53" fmla="*/ 16 h 30"/>
                <a:gd name="T54" fmla="*/ 94 w 110"/>
                <a:gd name="T55" fmla="*/ 16 h 30"/>
                <a:gd name="T56" fmla="*/ 100 w 110"/>
                <a:gd name="T57" fmla="*/ 16 h 30"/>
                <a:gd name="T58" fmla="*/ 106 w 110"/>
                <a:gd name="T59" fmla="*/ 14 h 30"/>
                <a:gd name="T60" fmla="*/ 110 w 110"/>
                <a:gd name="T61" fmla="*/ 10 h 30"/>
                <a:gd name="T62" fmla="*/ 110 w 110"/>
                <a:gd name="T63" fmla="*/ 8 h 30"/>
                <a:gd name="T64" fmla="*/ 108 w 110"/>
                <a:gd name="T65" fmla="*/ 6 h 30"/>
                <a:gd name="T66" fmla="*/ 108 w 110"/>
                <a:gd name="T67" fmla="*/ 6 h 30"/>
                <a:gd name="T68" fmla="*/ 104 w 110"/>
                <a:gd name="T69" fmla="*/ 2 h 30"/>
                <a:gd name="T70" fmla="*/ 96 w 110"/>
                <a:gd name="T71" fmla="*/ 2 h 30"/>
                <a:gd name="T72" fmla="*/ 82 w 110"/>
                <a:gd name="T73" fmla="*/ 0 h 30"/>
                <a:gd name="T74" fmla="*/ 82 w 110"/>
                <a:gd name="T75" fmla="*/ 0 h 30"/>
                <a:gd name="T76" fmla="*/ 76 w 110"/>
                <a:gd name="T77"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10" h="30">
                  <a:moveTo>
                    <a:pt x="76" y="0"/>
                  </a:moveTo>
                  <a:lnTo>
                    <a:pt x="76" y="0"/>
                  </a:lnTo>
                  <a:lnTo>
                    <a:pt x="62" y="2"/>
                  </a:lnTo>
                  <a:lnTo>
                    <a:pt x="48" y="6"/>
                  </a:lnTo>
                  <a:lnTo>
                    <a:pt x="18" y="16"/>
                  </a:lnTo>
                  <a:lnTo>
                    <a:pt x="18" y="16"/>
                  </a:lnTo>
                  <a:lnTo>
                    <a:pt x="6" y="20"/>
                  </a:lnTo>
                  <a:lnTo>
                    <a:pt x="0" y="24"/>
                  </a:lnTo>
                  <a:lnTo>
                    <a:pt x="2" y="28"/>
                  </a:lnTo>
                  <a:lnTo>
                    <a:pt x="4" y="30"/>
                  </a:lnTo>
                  <a:lnTo>
                    <a:pt x="4" y="30"/>
                  </a:lnTo>
                  <a:lnTo>
                    <a:pt x="10" y="30"/>
                  </a:lnTo>
                  <a:lnTo>
                    <a:pt x="10" y="30"/>
                  </a:lnTo>
                  <a:lnTo>
                    <a:pt x="20" y="30"/>
                  </a:lnTo>
                  <a:lnTo>
                    <a:pt x="32" y="26"/>
                  </a:lnTo>
                  <a:lnTo>
                    <a:pt x="52" y="20"/>
                  </a:lnTo>
                  <a:lnTo>
                    <a:pt x="52" y="20"/>
                  </a:lnTo>
                  <a:lnTo>
                    <a:pt x="60" y="16"/>
                  </a:lnTo>
                  <a:lnTo>
                    <a:pt x="70" y="14"/>
                  </a:lnTo>
                  <a:lnTo>
                    <a:pt x="70" y="14"/>
                  </a:lnTo>
                  <a:lnTo>
                    <a:pt x="74" y="12"/>
                  </a:lnTo>
                  <a:lnTo>
                    <a:pt x="74" y="12"/>
                  </a:lnTo>
                  <a:lnTo>
                    <a:pt x="84" y="14"/>
                  </a:lnTo>
                  <a:lnTo>
                    <a:pt x="84" y="14"/>
                  </a:lnTo>
                  <a:lnTo>
                    <a:pt x="94" y="16"/>
                  </a:lnTo>
                  <a:lnTo>
                    <a:pt x="94" y="16"/>
                  </a:lnTo>
                  <a:lnTo>
                    <a:pt x="94" y="16"/>
                  </a:lnTo>
                  <a:lnTo>
                    <a:pt x="94" y="16"/>
                  </a:lnTo>
                  <a:lnTo>
                    <a:pt x="100" y="16"/>
                  </a:lnTo>
                  <a:lnTo>
                    <a:pt x="106" y="14"/>
                  </a:lnTo>
                  <a:lnTo>
                    <a:pt x="110" y="10"/>
                  </a:lnTo>
                  <a:lnTo>
                    <a:pt x="110" y="8"/>
                  </a:lnTo>
                  <a:lnTo>
                    <a:pt x="108" y="6"/>
                  </a:lnTo>
                  <a:lnTo>
                    <a:pt x="108" y="6"/>
                  </a:lnTo>
                  <a:lnTo>
                    <a:pt x="104" y="2"/>
                  </a:lnTo>
                  <a:lnTo>
                    <a:pt x="96" y="2"/>
                  </a:lnTo>
                  <a:lnTo>
                    <a:pt x="82" y="0"/>
                  </a:lnTo>
                  <a:lnTo>
                    <a:pt x="82" y="0"/>
                  </a:lnTo>
                  <a:lnTo>
                    <a:pt x="7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28" name="Freeform 13"/>
            <p:cNvSpPr>
              <a:spLocks/>
            </p:cNvSpPr>
            <p:nvPr/>
          </p:nvSpPr>
          <p:spPr bwMode="auto">
            <a:xfrm>
              <a:off x="1762" y="950"/>
              <a:ext cx="64" cy="40"/>
            </a:xfrm>
            <a:custGeom>
              <a:avLst/>
              <a:gdLst>
                <a:gd name="T0" fmla="*/ 58 w 64"/>
                <a:gd name="T1" fmla="*/ 0 h 40"/>
                <a:gd name="T2" fmla="*/ 58 w 64"/>
                <a:gd name="T3" fmla="*/ 0 h 40"/>
                <a:gd name="T4" fmla="*/ 48 w 64"/>
                <a:gd name="T5" fmla="*/ 0 h 40"/>
                <a:gd name="T6" fmla="*/ 38 w 64"/>
                <a:gd name="T7" fmla="*/ 4 h 40"/>
                <a:gd name="T8" fmla="*/ 18 w 64"/>
                <a:gd name="T9" fmla="*/ 8 h 40"/>
                <a:gd name="T10" fmla="*/ 18 w 64"/>
                <a:gd name="T11" fmla="*/ 8 h 40"/>
                <a:gd name="T12" fmla="*/ 4 w 64"/>
                <a:gd name="T13" fmla="*/ 10 h 40"/>
                <a:gd name="T14" fmla="*/ 0 w 64"/>
                <a:gd name="T15" fmla="*/ 12 h 40"/>
                <a:gd name="T16" fmla="*/ 0 w 64"/>
                <a:gd name="T17" fmla="*/ 14 h 40"/>
                <a:gd name="T18" fmla="*/ 0 w 64"/>
                <a:gd name="T19" fmla="*/ 16 h 40"/>
                <a:gd name="T20" fmla="*/ 0 w 64"/>
                <a:gd name="T21" fmla="*/ 16 h 40"/>
                <a:gd name="T22" fmla="*/ 4 w 64"/>
                <a:gd name="T23" fmla="*/ 20 h 40"/>
                <a:gd name="T24" fmla="*/ 6 w 64"/>
                <a:gd name="T25" fmla="*/ 22 h 40"/>
                <a:gd name="T26" fmla="*/ 14 w 64"/>
                <a:gd name="T27" fmla="*/ 26 h 40"/>
                <a:gd name="T28" fmla="*/ 14 w 64"/>
                <a:gd name="T29" fmla="*/ 26 h 40"/>
                <a:gd name="T30" fmla="*/ 18 w 64"/>
                <a:gd name="T31" fmla="*/ 34 h 40"/>
                <a:gd name="T32" fmla="*/ 20 w 64"/>
                <a:gd name="T33" fmla="*/ 36 h 40"/>
                <a:gd name="T34" fmla="*/ 24 w 64"/>
                <a:gd name="T35" fmla="*/ 38 h 40"/>
                <a:gd name="T36" fmla="*/ 24 w 64"/>
                <a:gd name="T37" fmla="*/ 38 h 40"/>
                <a:gd name="T38" fmla="*/ 28 w 64"/>
                <a:gd name="T39" fmla="*/ 40 h 40"/>
                <a:gd name="T40" fmla="*/ 28 w 64"/>
                <a:gd name="T41" fmla="*/ 40 h 40"/>
                <a:gd name="T42" fmla="*/ 34 w 64"/>
                <a:gd name="T43" fmla="*/ 38 h 40"/>
                <a:gd name="T44" fmla="*/ 36 w 64"/>
                <a:gd name="T45" fmla="*/ 36 h 40"/>
                <a:gd name="T46" fmla="*/ 38 w 64"/>
                <a:gd name="T47" fmla="*/ 32 h 40"/>
                <a:gd name="T48" fmla="*/ 40 w 64"/>
                <a:gd name="T49" fmla="*/ 28 h 40"/>
                <a:gd name="T50" fmla="*/ 42 w 64"/>
                <a:gd name="T51" fmla="*/ 20 h 40"/>
                <a:gd name="T52" fmla="*/ 44 w 64"/>
                <a:gd name="T53" fmla="*/ 16 h 40"/>
                <a:gd name="T54" fmla="*/ 46 w 64"/>
                <a:gd name="T55" fmla="*/ 14 h 40"/>
                <a:gd name="T56" fmla="*/ 46 w 64"/>
                <a:gd name="T57" fmla="*/ 14 h 40"/>
                <a:gd name="T58" fmla="*/ 58 w 64"/>
                <a:gd name="T59" fmla="*/ 10 h 40"/>
                <a:gd name="T60" fmla="*/ 64 w 64"/>
                <a:gd name="T61" fmla="*/ 6 h 40"/>
                <a:gd name="T62" fmla="*/ 64 w 64"/>
                <a:gd name="T63" fmla="*/ 4 h 40"/>
                <a:gd name="T64" fmla="*/ 60 w 64"/>
                <a:gd name="T65" fmla="*/ 0 h 40"/>
                <a:gd name="T66" fmla="*/ 60 w 64"/>
                <a:gd name="T67" fmla="*/ 0 h 40"/>
                <a:gd name="T68" fmla="*/ 58 w 64"/>
                <a:gd name="T69"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4" h="40">
                  <a:moveTo>
                    <a:pt x="58" y="0"/>
                  </a:moveTo>
                  <a:lnTo>
                    <a:pt x="58" y="0"/>
                  </a:lnTo>
                  <a:lnTo>
                    <a:pt x="48" y="0"/>
                  </a:lnTo>
                  <a:lnTo>
                    <a:pt x="38" y="4"/>
                  </a:lnTo>
                  <a:lnTo>
                    <a:pt x="18" y="8"/>
                  </a:lnTo>
                  <a:lnTo>
                    <a:pt x="18" y="8"/>
                  </a:lnTo>
                  <a:lnTo>
                    <a:pt x="4" y="10"/>
                  </a:lnTo>
                  <a:lnTo>
                    <a:pt x="0" y="12"/>
                  </a:lnTo>
                  <a:lnTo>
                    <a:pt x="0" y="14"/>
                  </a:lnTo>
                  <a:lnTo>
                    <a:pt x="0" y="16"/>
                  </a:lnTo>
                  <a:lnTo>
                    <a:pt x="0" y="16"/>
                  </a:lnTo>
                  <a:lnTo>
                    <a:pt x="4" y="20"/>
                  </a:lnTo>
                  <a:lnTo>
                    <a:pt x="6" y="22"/>
                  </a:lnTo>
                  <a:lnTo>
                    <a:pt x="14" y="26"/>
                  </a:lnTo>
                  <a:lnTo>
                    <a:pt x="14" y="26"/>
                  </a:lnTo>
                  <a:lnTo>
                    <a:pt x="18" y="34"/>
                  </a:lnTo>
                  <a:lnTo>
                    <a:pt x="20" y="36"/>
                  </a:lnTo>
                  <a:lnTo>
                    <a:pt x="24" y="38"/>
                  </a:lnTo>
                  <a:lnTo>
                    <a:pt x="24" y="38"/>
                  </a:lnTo>
                  <a:lnTo>
                    <a:pt x="28" y="40"/>
                  </a:lnTo>
                  <a:lnTo>
                    <a:pt x="28" y="40"/>
                  </a:lnTo>
                  <a:lnTo>
                    <a:pt x="34" y="38"/>
                  </a:lnTo>
                  <a:lnTo>
                    <a:pt x="36" y="36"/>
                  </a:lnTo>
                  <a:lnTo>
                    <a:pt x="38" y="32"/>
                  </a:lnTo>
                  <a:lnTo>
                    <a:pt x="40" y="28"/>
                  </a:lnTo>
                  <a:lnTo>
                    <a:pt x="42" y="20"/>
                  </a:lnTo>
                  <a:lnTo>
                    <a:pt x="44" y="16"/>
                  </a:lnTo>
                  <a:lnTo>
                    <a:pt x="46" y="14"/>
                  </a:lnTo>
                  <a:lnTo>
                    <a:pt x="46" y="14"/>
                  </a:lnTo>
                  <a:lnTo>
                    <a:pt x="58" y="10"/>
                  </a:lnTo>
                  <a:lnTo>
                    <a:pt x="64" y="6"/>
                  </a:lnTo>
                  <a:lnTo>
                    <a:pt x="64" y="4"/>
                  </a:lnTo>
                  <a:lnTo>
                    <a:pt x="60" y="0"/>
                  </a:lnTo>
                  <a:lnTo>
                    <a:pt x="60" y="0"/>
                  </a:lnTo>
                  <a:lnTo>
                    <a:pt x="58"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29" name="Freeform 14"/>
            <p:cNvSpPr>
              <a:spLocks/>
            </p:cNvSpPr>
            <p:nvPr/>
          </p:nvSpPr>
          <p:spPr bwMode="auto">
            <a:xfrm>
              <a:off x="1762" y="950"/>
              <a:ext cx="64" cy="40"/>
            </a:xfrm>
            <a:custGeom>
              <a:avLst/>
              <a:gdLst>
                <a:gd name="T0" fmla="*/ 58 w 64"/>
                <a:gd name="T1" fmla="*/ 0 h 40"/>
                <a:gd name="T2" fmla="*/ 58 w 64"/>
                <a:gd name="T3" fmla="*/ 0 h 40"/>
                <a:gd name="T4" fmla="*/ 48 w 64"/>
                <a:gd name="T5" fmla="*/ 0 h 40"/>
                <a:gd name="T6" fmla="*/ 38 w 64"/>
                <a:gd name="T7" fmla="*/ 4 h 40"/>
                <a:gd name="T8" fmla="*/ 18 w 64"/>
                <a:gd name="T9" fmla="*/ 8 h 40"/>
                <a:gd name="T10" fmla="*/ 18 w 64"/>
                <a:gd name="T11" fmla="*/ 8 h 40"/>
                <a:gd name="T12" fmla="*/ 4 w 64"/>
                <a:gd name="T13" fmla="*/ 10 h 40"/>
                <a:gd name="T14" fmla="*/ 0 w 64"/>
                <a:gd name="T15" fmla="*/ 12 h 40"/>
                <a:gd name="T16" fmla="*/ 0 w 64"/>
                <a:gd name="T17" fmla="*/ 14 h 40"/>
                <a:gd name="T18" fmla="*/ 0 w 64"/>
                <a:gd name="T19" fmla="*/ 16 h 40"/>
                <a:gd name="T20" fmla="*/ 0 w 64"/>
                <a:gd name="T21" fmla="*/ 16 h 40"/>
                <a:gd name="T22" fmla="*/ 4 w 64"/>
                <a:gd name="T23" fmla="*/ 20 h 40"/>
                <a:gd name="T24" fmla="*/ 6 w 64"/>
                <a:gd name="T25" fmla="*/ 22 h 40"/>
                <a:gd name="T26" fmla="*/ 14 w 64"/>
                <a:gd name="T27" fmla="*/ 26 h 40"/>
                <a:gd name="T28" fmla="*/ 14 w 64"/>
                <a:gd name="T29" fmla="*/ 26 h 40"/>
                <a:gd name="T30" fmla="*/ 18 w 64"/>
                <a:gd name="T31" fmla="*/ 34 h 40"/>
                <a:gd name="T32" fmla="*/ 20 w 64"/>
                <a:gd name="T33" fmla="*/ 36 h 40"/>
                <a:gd name="T34" fmla="*/ 24 w 64"/>
                <a:gd name="T35" fmla="*/ 38 h 40"/>
                <a:gd name="T36" fmla="*/ 24 w 64"/>
                <a:gd name="T37" fmla="*/ 38 h 40"/>
                <a:gd name="T38" fmla="*/ 28 w 64"/>
                <a:gd name="T39" fmla="*/ 40 h 40"/>
                <a:gd name="T40" fmla="*/ 28 w 64"/>
                <a:gd name="T41" fmla="*/ 40 h 40"/>
                <a:gd name="T42" fmla="*/ 34 w 64"/>
                <a:gd name="T43" fmla="*/ 38 h 40"/>
                <a:gd name="T44" fmla="*/ 36 w 64"/>
                <a:gd name="T45" fmla="*/ 36 h 40"/>
                <a:gd name="T46" fmla="*/ 38 w 64"/>
                <a:gd name="T47" fmla="*/ 32 h 40"/>
                <a:gd name="T48" fmla="*/ 40 w 64"/>
                <a:gd name="T49" fmla="*/ 28 h 40"/>
                <a:gd name="T50" fmla="*/ 42 w 64"/>
                <a:gd name="T51" fmla="*/ 20 h 40"/>
                <a:gd name="T52" fmla="*/ 44 w 64"/>
                <a:gd name="T53" fmla="*/ 16 h 40"/>
                <a:gd name="T54" fmla="*/ 46 w 64"/>
                <a:gd name="T55" fmla="*/ 14 h 40"/>
                <a:gd name="T56" fmla="*/ 46 w 64"/>
                <a:gd name="T57" fmla="*/ 14 h 40"/>
                <a:gd name="T58" fmla="*/ 58 w 64"/>
                <a:gd name="T59" fmla="*/ 10 h 40"/>
                <a:gd name="T60" fmla="*/ 64 w 64"/>
                <a:gd name="T61" fmla="*/ 6 h 40"/>
                <a:gd name="T62" fmla="*/ 64 w 64"/>
                <a:gd name="T63" fmla="*/ 4 h 40"/>
                <a:gd name="T64" fmla="*/ 60 w 64"/>
                <a:gd name="T65" fmla="*/ 0 h 40"/>
                <a:gd name="T66" fmla="*/ 60 w 64"/>
                <a:gd name="T67" fmla="*/ 0 h 40"/>
                <a:gd name="T68" fmla="*/ 58 w 64"/>
                <a:gd name="T69"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4" h="40">
                  <a:moveTo>
                    <a:pt x="58" y="0"/>
                  </a:moveTo>
                  <a:lnTo>
                    <a:pt x="58" y="0"/>
                  </a:lnTo>
                  <a:lnTo>
                    <a:pt x="48" y="0"/>
                  </a:lnTo>
                  <a:lnTo>
                    <a:pt x="38" y="4"/>
                  </a:lnTo>
                  <a:lnTo>
                    <a:pt x="18" y="8"/>
                  </a:lnTo>
                  <a:lnTo>
                    <a:pt x="18" y="8"/>
                  </a:lnTo>
                  <a:lnTo>
                    <a:pt x="4" y="10"/>
                  </a:lnTo>
                  <a:lnTo>
                    <a:pt x="0" y="12"/>
                  </a:lnTo>
                  <a:lnTo>
                    <a:pt x="0" y="14"/>
                  </a:lnTo>
                  <a:lnTo>
                    <a:pt x="0" y="16"/>
                  </a:lnTo>
                  <a:lnTo>
                    <a:pt x="0" y="16"/>
                  </a:lnTo>
                  <a:lnTo>
                    <a:pt x="4" y="20"/>
                  </a:lnTo>
                  <a:lnTo>
                    <a:pt x="6" y="22"/>
                  </a:lnTo>
                  <a:lnTo>
                    <a:pt x="14" y="26"/>
                  </a:lnTo>
                  <a:lnTo>
                    <a:pt x="14" y="26"/>
                  </a:lnTo>
                  <a:lnTo>
                    <a:pt x="18" y="34"/>
                  </a:lnTo>
                  <a:lnTo>
                    <a:pt x="20" y="36"/>
                  </a:lnTo>
                  <a:lnTo>
                    <a:pt x="24" y="38"/>
                  </a:lnTo>
                  <a:lnTo>
                    <a:pt x="24" y="38"/>
                  </a:lnTo>
                  <a:lnTo>
                    <a:pt x="28" y="40"/>
                  </a:lnTo>
                  <a:lnTo>
                    <a:pt x="28" y="40"/>
                  </a:lnTo>
                  <a:lnTo>
                    <a:pt x="34" y="38"/>
                  </a:lnTo>
                  <a:lnTo>
                    <a:pt x="36" y="36"/>
                  </a:lnTo>
                  <a:lnTo>
                    <a:pt x="38" y="32"/>
                  </a:lnTo>
                  <a:lnTo>
                    <a:pt x="40" y="28"/>
                  </a:lnTo>
                  <a:lnTo>
                    <a:pt x="42" y="20"/>
                  </a:lnTo>
                  <a:lnTo>
                    <a:pt x="44" y="16"/>
                  </a:lnTo>
                  <a:lnTo>
                    <a:pt x="46" y="14"/>
                  </a:lnTo>
                  <a:lnTo>
                    <a:pt x="46" y="14"/>
                  </a:lnTo>
                  <a:lnTo>
                    <a:pt x="58" y="10"/>
                  </a:lnTo>
                  <a:lnTo>
                    <a:pt x="64" y="6"/>
                  </a:lnTo>
                  <a:lnTo>
                    <a:pt x="64" y="4"/>
                  </a:lnTo>
                  <a:lnTo>
                    <a:pt x="60" y="0"/>
                  </a:lnTo>
                  <a:lnTo>
                    <a:pt x="60" y="0"/>
                  </a:lnTo>
                  <a:lnTo>
                    <a:pt x="5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30" name="Freeform 15"/>
            <p:cNvSpPr>
              <a:spLocks/>
            </p:cNvSpPr>
            <p:nvPr/>
          </p:nvSpPr>
          <p:spPr bwMode="auto">
            <a:xfrm>
              <a:off x="1706" y="1086"/>
              <a:ext cx="218" cy="108"/>
            </a:xfrm>
            <a:custGeom>
              <a:avLst/>
              <a:gdLst>
                <a:gd name="T0" fmla="*/ 194 w 218"/>
                <a:gd name="T1" fmla="*/ 0 h 108"/>
                <a:gd name="T2" fmla="*/ 180 w 218"/>
                <a:gd name="T3" fmla="*/ 4 h 108"/>
                <a:gd name="T4" fmla="*/ 168 w 218"/>
                <a:gd name="T5" fmla="*/ 12 h 108"/>
                <a:gd name="T6" fmla="*/ 152 w 218"/>
                <a:gd name="T7" fmla="*/ 18 h 108"/>
                <a:gd name="T8" fmla="*/ 134 w 218"/>
                <a:gd name="T9" fmla="*/ 20 h 108"/>
                <a:gd name="T10" fmla="*/ 116 w 218"/>
                <a:gd name="T11" fmla="*/ 24 h 108"/>
                <a:gd name="T12" fmla="*/ 112 w 218"/>
                <a:gd name="T13" fmla="*/ 22 h 108"/>
                <a:gd name="T14" fmla="*/ 100 w 218"/>
                <a:gd name="T15" fmla="*/ 20 h 108"/>
                <a:gd name="T16" fmla="*/ 96 w 218"/>
                <a:gd name="T17" fmla="*/ 20 h 108"/>
                <a:gd name="T18" fmla="*/ 90 w 218"/>
                <a:gd name="T19" fmla="*/ 24 h 108"/>
                <a:gd name="T20" fmla="*/ 72 w 218"/>
                <a:gd name="T21" fmla="*/ 34 h 108"/>
                <a:gd name="T22" fmla="*/ 60 w 218"/>
                <a:gd name="T23" fmla="*/ 38 h 108"/>
                <a:gd name="T24" fmla="*/ 48 w 218"/>
                <a:gd name="T25" fmla="*/ 40 h 108"/>
                <a:gd name="T26" fmla="*/ 36 w 218"/>
                <a:gd name="T27" fmla="*/ 44 h 108"/>
                <a:gd name="T28" fmla="*/ 28 w 218"/>
                <a:gd name="T29" fmla="*/ 54 h 108"/>
                <a:gd name="T30" fmla="*/ 28 w 218"/>
                <a:gd name="T31" fmla="*/ 64 h 108"/>
                <a:gd name="T32" fmla="*/ 22 w 218"/>
                <a:gd name="T33" fmla="*/ 74 h 108"/>
                <a:gd name="T34" fmla="*/ 18 w 218"/>
                <a:gd name="T35" fmla="*/ 76 h 108"/>
                <a:gd name="T36" fmla="*/ 6 w 218"/>
                <a:gd name="T37" fmla="*/ 78 h 108"/>
                <a:gd name="T38" fmla="*/ 2 w 218"/>
                <a:gd name="T39" fmla="*/ 80 h 108"/>
                <a:gd name="T40" fmla="*/ 0 w 218"/>
                <a:gd name="T41" fmla="*/ 88 h 108"/>
                <a:gd name="T42" fmla="*/ 6 w 218"/>
                <a:gd name="T43" fmla="*/ 96 h 108"/>
                <a:gd name="T44" fmla="*/ 14 w 218"/>
                <a:gd name="T45" fmla="*/ 102 h 108"/>
                <a:gd name="T46" fmla="*/ 20 w 218"/>
                <a:gd name="T47" fmla="*/ 108 h 108"/>
                <a:gd name="T48" fmla="*/ 24 w 218"/>
                <a:gd name="T49" fmla="*/ 108 h 108"/>
                <a:gd name="T50" fmla="*/ 36 w 218"/>
                <a:gd name="T51" fmla="*/ 102 h 108"/>
                <a:gd name="T52" fmla="*/ 54 w 218"/>
                <a:gd name="T53" fmla="*/ 84 h 108"/>
                <a:gd name="T54" fmla="*/ 74 w 218"/>
                <a:gd name="T55" fmla="*/ 72 h 108"/>
                <a:gd name="T56" fmla="*/ 104 w 218"/>
                <a:gd name="T57" fmla="*/ 54 h 108"/>
                <a:gd name="T58" fmla="*/ 116 w 218"/>
                <a:gd name="T59" fmla="*/ 50 h 108"/>
                <a:gd name="T60" fmla="*/ 184 w 218"/>
                <a:gd name="T61" fmla="*/ 34 h 108"/>
                <a:gd name="T62" fmla="*/ 202 w 218"/>
                <a:gd name="T63" fmla="*/ 28 h 108"/>
                <a:gd name="T64" fmla="*/ 216 w 218"/>
                <a:gd name="T65" fmla="*/ 16 h 108"/>
                <a:gd name="T66" fmla="*/ 218 w 218"/>
                <a:gd name="T67" fmla="*/ 12 h 108"/>
                <a:gd name="T68" fmla="*/ 216 w 218"/>
                <a:gd name="T69" fmla="*/ 6 h 108"/>
                <a:gd name="T70" fmla="*/ 206 w 218"/>
                <a:gd name="T71" fmla="*/ 2 h 108"/>
                <a:gd name="T72" fmla="*/ 196 w 218"/>
                <a:gd name="T73"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18" h="108">
                  <a:moveTo>
                    <a:pt x="194" y="0"/>
                  </a:moveTo>
                  <a:lnTo>
                    <a:pt x="194" y="0"/>
                  </a:lnTo>
                  <a:lnTo>
                    <a:pt x="186" y="0"/>
                  </a:lnTo>
                  <a:lnTo>
                    <a:pt x="180" y="4"/>
                  </a:lnTo>
                  <a:lnTo>
                    <a:pt x="168" y="12"/>
                  </a:lnTo>
                  <a:lnTo>
                    <a:pt x="168" y="12"/>
                  </a:lnTo>
                  <a:lnTo>
                    <a:pt x="160" y="16"/>
                  </a:lnTo>
                  <a:lnTo>
                    <a:pt x="152" y="18"/>
                  </a:lnTo>
                  <a:lnTo>
                    <a:pt x="134" y="20"/>
                  </a:lnTo>
                  <a:lnTo>
                    <a:pt x="134" y="20"/>
                  </a:lnTo>
                  <a:lnTo>
                    <a:pt x="124" y="22"/>
                  </a:lnTo>
                  <a:lnTo>
                    <a:pt x="116" y="24"/>
                  </a:lnTo>
                  <a:lnTo>
                    <a:pt x="116" y="24"/>
                  </a:lnTo>
                  <a:lnTo>
                    <a:pt x="112" y="22"/>
                  </a:lnTo>
                  <a:lnTo>
                    <a:pt x="112" y="22"/>
                  </a:lnTo>
                  <a:lnTo>
                    <a:pt x="100" y="20"/>
                  </a:lnTo>
                  <a:lnTo>
                    <a:pt x="100" y="20"/>
                  </a:lnTo>
                  <a:lnTo>
                    <a:pt x="96" y="20"/>
                  </a:lnTo>
                  <a:lnTo>
                    <a:pt x="90" y="24"/>
                  </a:lnTo>
                  <a:lnTo>
                    <a:pt x="90" y="24"/>
                  </a:lnTo>
                  <a:lnTo>
                    <a:pt x="82" y="30"/>
                  </a:lnTo>
                  <a:lnTo>
                    <a:pt x="72" y="34"/>
                  </a:lnTo>
                  <a:lnTo>
                    <a:pt x="72" y="34"/>
                  </a:lnTo>
                  <a:lnTo>
                    <a:pt x="60" y="38"/>
                  </a:lnTo>
                  <a:lnTo>
                    <a:pt x="48" y="40"/>
                  </a:lnTo>
                  <a:lnTo>
                    <a:pt x="48" y="40"/>
                  </a:lnTo>
                  <a:lnTo>
                    <a:pt x="40" y="42"/>
                  </a:lnTo>
                  <a:lnTo>
                    <a:pt x="36" y="44"/>
                  </a:lnTo>
                  <a:lnTo>
                    <a:pt x="32" y="48"/>
                  </a:lnTo>
                  <a:lnTo>
                    <a:pt x="28" y="54"/>
                  </a:lnTo>
                  <a:lnTo>
                    <a:pt x="28" y="54"/>
                  </a:lnTo>
                  <a:lnTo>
                    <a:pt x="28" y="64"/>
                  </a:lnTo>
                  <a:lnTo>
                    <a:pt x="26" y="70"/>
                  </a:lnTo>
                  <a:lnTo>
                    <a:pt x="22" y="74"/>
                  </a:lnTo>
                  <a:lnTo>
                    <a:pt x="22" y="74"/>
                  </a:lnTo>
                  <a:lnTo>
                    <a:pt x="18" y="76"/>
                  </a:lnTo>
                  <a:lnTo>
                    <a:pt x="12" y="76"/>
                  </a:lnTo>
                  <a:lnTo>
                    <a:pt x="6" y="78"/>
                  </a:lnTo>
                  <a:lnTo>
                    <a:pt x="2" y="80"/>
                  </a:lnTo>
                  <a:lnTo>
                    <a:pt x="2" y="80"/>
                  </a:lnTo>
                  <a:lnTo>
                    <a:pt x="0" y="84"/>
                  </a:lnTo>
                  <a:lnTo>
                    <a:pt x="0" y="88"/>
                  </a:lnTo>
                  <a:lnTo>
                    <a:pt x="2" y="92"/>
                  </a:lnTo>
                  <a:lnTo>
                    <a:pt x="6" y="96"/>
                  </a:lnTo>
                  <a:lnTo>
                    <a:pt x="6" y="96"/>
                  </a:lnTo>
                  <a:lnTo>
                    <a:pt x="14" y="102"/>
                  </a:lnTo>
                  <a:lnTo>
                    <a:pt x="20" y="108"/>
                  </a:lnTo>
                  <a:lnTo>
                    <a:pt x="20" y="108"/>
                  </a:lnTo>
                  <a:lnTo>
                    <a:pt x="24" y="108"/>
                  </a:lnTo>
                  <a:lnTo>
                    <a:pt x="24" y="108"/>
                  </a:lnTo>
                  <a:lnTo>
                    <a:pt x="30" y="106"/>
                  </a:lnTo>
                  <a:lnTo>
                    <a:pt x="36" y="102"/>
                  </a:lnTo>
                  <a:lnTo>
                    <a:pt x="36" y="102"/>
                  </a:lnTo>
                  <a:lnTo>
                    <a:pt x="54" y="84"/>
                  </a:lnTo>
                  <a:lnTo>
                    <a:pt x="74" y="72"/>
                  </a:lnTo>
                  <a:lnTo>
                    <a:pt x="74" y="72"/>
                  </a:lnTo>
                  <a:lnTo>
                    <a:pt x="94" y="60"/>
                  </a:lnTo>
                  <a:lnTo>
                    <a:pt x="104" y="54"/>
                  </a:lnTo>
                  <a:lnTo>
                    <a:pt x="116" y="50"/>
                  </a:lnTo>
                  <a:lnTo>
                    <a:pt x="116" y="50"/>
                  </a:lnTo>
                  <a:lnTo>
                    <a:pt x="150" y="42"/>
                  </a:lnTo>
                  <a:lnTo>
                    <a:pt x="184" y="34"/>
                  </a:lnTo>
                  <a:lnTo>
                    <a:pt x="184" y="34"/>
                  </a:lnTo>
                  <a:lnTo>
                    <a:pt x="202" y="28"/>
                  </a:lnTo>
                  <a:lnTo>
                    <a:pt x="210" y="22"/>
                  </a:lnTo>
                  <a:lnTo>
                    <a:pt x="216" y="16"/>
                  </a:lnTo>
                  <a:lnTo>
                    <a:pt x="216" y="16"/>
                  </a:lnTo>
                  <a:lnTo>
                    <a:pt x="218" y="12"/>
                  </a:lnTo>
                  <a:lnTo>
                    <a:pt x="218" y="10"/>
                  </a:lnTo>
                  <a:lnTo>
                    <a:pt x="216" y="6"/>
                  </a:lnTo>
                  <a:lnTo>
                    <a:pt x="214" y="4"/>
                  </a:lnTo>
                  <a:lnTo>
                    <a:pt x="206" y="2"/>
                  </a:lnTo>
                  <a:lnTo>
                    <a:pt x="196" y="0"/>
                  </a:lnTo>
                  <a:lnTo>
                    <a:pt x="196" y="0"/>
                  </a:lnTo>
                  <a:lnTo>
                    <a:pt x="194"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31" name="Freeform 16"/>
            <p:cNvSpPr>
              <a:spLocks/>
            </p:cNvSpPr>
            <p:nvPr/>
          </p:nvSpPr>
          <p:spPr bwMode="auto">
            <a:xfrm>
              <a:off x="1706" y="1086"/>
              <a:ext cx="218" cy="108"/>
            </a:xfrm>
            <a:custGeom>
              <a:avLst/>
              <a:gdLst>
                <a:gd name="T0" fmla="*/ 194 w 218"/>
                <a:gd name="T1" fmla="*/ 0 h 108"/>
                <a:gd name="T2" fmla="*/ 180 w 218"/>
                <a:gd name="T3" fmla="*/ 4 h 108"/>
                <a:gd name="T4" fmla="*/ 168 w 218"/>
                <a:gd name="T5" fmla="*/ 12 h 108"/>
                <a:gd name="T6" fmla="*/ 152 w 218"/>
                <a:gd name="T7" fmla="*/ 18 h 108"/>
                <a:gd name="T8" fmla="*/ 134 w 218"/>
                <a:gd name="T9" fmla="*/ 20 h 108"/>
                <a:gd name="T10" fmla="*/ 116 w 218"/>
                <a:gd name="T11" fmla="*/ 24 h 108"/>
                <a:gd name="T12" fmla="*/ 112 w 218"/>
                <a:gd name="T13" fmla="*/ 22 h 108"/>
                <a:gd name="T14" fmla="*/ 100 w 218"/>
                <a:gd name="T15" fmla="*/ 20 h 108"/>
                <a:gd name="T16" fmla="*/ 96 w 218"/>
                <a:gd name="T17" fmla="*/ 20 h 108"/>
                <a:gd name="T18" fmla="*/ 90 w 218"/>
                <a:gd name="T19" fmla="*/ 24 h 108"/>
                <a:gd name="T20" fmla="*/ 72 w 218"/>
                <a:gd name="T21" fmla="*/ 34 h 108"/>
                <a:gd name="T22" fmla="*/ 60 w 218"/>
                <a:gd name="T23" fmla="*/ 38 h 108"/>
                <a:gd name="T24" fmla="*/ 48 w 218"/>
                <a:gd name="T25" fmla="*/ 40 h 108"/>
                <a:gd name="T26" fmla="*/ 36 w 218"/>
                <a:gd name="T27" fmla="*/ 44 h 108"/>
                <a:gd name="T28" fmla="*/ 28 w 218"/>
                <a:gd name="T29" fmla="*/ 54 h 108"/>
                <a:gd name="T30" fmla="*/ 28 w 218"/>
                <a:gd name="T31" fmla="*/ 64 h 108"/>
                <a:gd name="T32" fmla="*/ 22 w 218"/>
                <a:gd name="T33" fmla="*/ 74 h 108"/>
                <a:gd name="T34" fmla="*/ 18 w 218"/>
                <a:gd name="T35" fmla="*/ 76 h 108"/>
                <a:gd name="T36" fmla="*/ 6 w 218"/>
                <a:gd name="T37" fmla="*/ 78 h 108"/>
                <a:gd name="T38" fmla="*/ 2 w 218"/>
                <a:gd name="T39" fmla="*/ 80 h 108"/>
                <a:gd name="T40" fmla="*/ 0 w 218"/>
                <a:gd name="T41" fmla="*/ 88 h 108"/>
                <a:gd name="T42" fmla="*/ 6 w 218"/>
                <a:gd name="T43" fmla="*/ 96 h 108"/>
                <a:gd name="T44" fmla="*/ 14 w 218"/>
                <a:gd name="T45" fmla="*/ 102 h 108"/>
                <a:gd name="T46" fmla="*/ 20 w 218"/>
                <a:gd name="T47" fmla="*/ 108 h 108"/>
                <a:gd name="T48" fmla="*/ 24 w 218"/>
                <a:gd name="T49" fmla="*/ 108 h 108"/>
                <a:gd name="T50" fmla="*/ 36 w 218"/>
                <a:gd name="T51" fmla="*/ 102 h 108"/>
                <a:gd name="T52" fmla="*/ 54 w 218"/>
                <a:gd name="T53" fmla="*/ 84 h 108"/>
                <a:gd name="T54" fmla="*/ 74 w 218"/>
                <a:gd name="T55" fmla="*/ 72 h 108"/>
                <a:gd name="T56" fmla="*/ 104 w 218"/>
                <a:gd name="T57" fmla="*/ 54 h 108"/>
                <a:gd name="T58" fmla="*/ 116 w 218"/>
                <a:gd name="T59" fmla="*/ 50 h 108"/>
                <a:gd name="T60" fmla="*/ 184 w 218"/>
                <a:gd name="T61" fmla="*/ 34 h 108"/>
                <a:gd name="T62" fmla="*/ 202 w 218"/>
                <a:gd name="T63" fmla="*/ 28 h 108"/>
                <a:gd name="T64" fmla="*/ 216 w 218"/>
                <a:gd name="T65" fmla="*/ 16 h 108"/>
                <a:gd name="T66" fmla="*/ 218 w 218"/>
                <a:gd name="T67" fmla="*/ 12 h 108"/>
                <a:gd name="T68" fmla="*/ 216 w 218"/>
                <a:gd name="T69" fmla="*/ 6 h 108"/>
                <a:gd name="T70" fmla="*/ 206 w 218"/>
                <a:gd name="T71" fmla="*/ 2 h 108"/>
                <a:gd name="T72" fmla="*/ 196 w 218"/>
                <a:gd name="T73"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18" h="108">
                  <a:moveTo>
                    <a:pt x="194" y="0"/>
                  </a:moveTo>
                  <a:lnTo>
                    <a:pt x="194" y="0"/>
                  </a:lnTo>
                  <a:lnTo>
                    <a:pt x="186" y="0"/>
                  </a:lnTo>
                  <a:lnTo>
                    <a:pt x="180" y="4"/>
                  </a:lnTo>
                  <a:lnTo>
                    <a:pt x="168" y="12"/>
                  </a:lnTo>
                  <a:lnTo>
                    <a:pt x="168" y="12"/>
                  </a:lnTo>
                  <a:lnTo>
                    <a:pt x="160" y="16"/>
                  </a:lnTo>
                  <a:lnTo>
                    <a:pt x="152" y="18"/>
                  </a:lnTo>
                  <a:lnTo>
                    <a:pt x="134" y="20"/>
                  </a:lnTo>
                  <a:lnTo>
                    <a:pt x="134" y="20"/>
                  </a:lnTo>
                  <a:lnTo>
                    <a:pt x="124" y="22"/>
                  </a:lnTo>
                  <a:lnTo>
                    <a:pt x="116" y="24"/>
                  </a:lnTo>
                  <a:lnTo>
                    <a:pt x="116" y="24"/>
                  </a:lnTo>
                  <a:lnTo>
                    <a:pt x="112" y="22"/>
                  </a:lnTo>
                  <a:lnTo>
                    <a:pt x="112" y="22"/>
                  </a:lnTo>
                  <a:lnTo>
                    <a:pt x="100" y="20"/>
                  </a:lnTo>
                  <a:lnTo>
                    <a:pt x="100" y="20"/>
                  </a:lnTo>
                  <a:lnTo>
                    <a:pt x="96" y="20"/>
                  </a:lnTo>
                  <a:lnTo>
                    <a:pt x="90" y="24"/>
                  </a:lnTo>
                  <a:lnTo>
                    <a:pt x="90" y="24"/>
                  </a:lnTo>
                  <a:lnTo>
                    <a:pt x="82" y="30"/>
                  </a:lnTo>
                  <a:lnTo>
                    <a:pt x="72" y="34"/>
                  </a:lnTo>
                  <a:lnTo>
                    <a:pt x="72" y="34"/>
                  </a:lnTo>
                  <a:lnTo>
                    <a:pt x="60" y="38"/>
                  </a:lnTo>
                  <a:lnTo>
                    <a:pt x="48" y="40"/>
                  </a:lnTo>
                  <a:lnTo>
                    <a:pt x="48" y="40"/>
                  </a:lnTo>
                  <a:lnTo>
                    <a:pt x="40" y="42"/>
                  </a:lnTo>
                  <a:lnTo>
                    <a:pt x="36" y="44"/>
                  </a:lnTo>
                  <a:lnTo>
                    <a:pt x="32" y="48"/>
                  </a:lnTo>
                  <a:lnTo>
                    <a:pt x="28" y="54"/>
                  </a:lnTo>
                  <a:lnTo>
                    <a:pt x="28" y="54"/>
                  </a:lnTo>
                  <a:lnTo>
                    <a:pt x="28" y="64"/>
                  </a:lnTo>
                  <a:lnTo>
                    <a:pt x="26" y="70"/>
                  </a:lnTo>
                  <a:lnTo>
                    <a:pt x="22" y="74"/>
                  </a:lnTo>
                  <a:lnTo>
                    <a:pt x="22" y="74"/>
                  </a:lnTo>
                  <a:lnTo>
                    <a:pt x="18" y="76"/>
                  </a:lnTo>
                  <a:lnTo>
                    <a:pt x="12" y="76"/>
                  </a:lnTo>
                  <a:lnTo>
                    <a:pt x="6" y="78"/>
                  </a:lnTo>
                  <a:lnTo>
                    <a:pt x="2" y="80"/>
                  </a:lnTo>
                  <a:lnTo>
                    <a:pt x="2" y="80"/>
                  </a:lnTo>
                  <a:lnTo>
                    <a:pt x="0" y="84"/>
                  </a:lnTo>
                  <a:lnTo>
                    <a:pt x="0" y="88"/>
                  </a:lnTo>
                  <a:lnTo>
                    <a:pt x="2" y="92"/>
                  </a:lnTo>
                  <a:lnTo>
                    <a:pt x="6" y="96"/>
                  </a:lnTo>
                  <a:lnTo>
                    <a:pt x="6" y="96"/>
                  </a:lnTo>
                  <a:lnTo>
                    <a:pt x="14" y="102"/>
                  </a:lnTo>
                  <a:lnTo>
                    <a:pt x="20" y="108"/>
                  </a:lnTo>
                  <a:lnTo>
                    <a:pt x="20" y="108"/>
                  </a:lnTo>
                  <a:lnTo>
                    <a:pt x="24" y="108"/>
                  </a:lnTo>
                  <a:lnTo>
                    <a:pt x="24" y="108"/>
                  </a:lnTo>
                  <a:lnTo>
                    <a:pt x="30" y="106"/>
                  </a:lnTo>
                  <a:lnTo>
                    <a:pt x="36" y="102"/>
                  </a:lnTo>
                  <a:lnTo>
                    <a:pt x="36" y="102"/>
                  </a:lnTo>
                  <a:lnTo>
                    <a:pt x="54" y="84"/>
                  </a:lnTo>
                  <a:lnTo>
                    <a:pt x="74" y="72"/>
                  </a:lnTo>
                  <a:lnTo>
                    <a:pt x="74" y="72"/>
                  </a:lnTo>
                  <a:lnTo>
                    <a:pt x="94" y="60"/>
                  </a:lnTo>
                  <a:lnTo>
                    <a:pt x="104" y="54"/>
                  </a:lnTo>
                  <a:lnTo>
                    <a:pt x="116" y="50"/>
                  </a:lnTo>
                  <a:lnTo>
                    <a:pt x="116" y="50"/>
                  </a:lnTo>
                  <a:lnTo>
                    <a:pt x="150" y="42"/>
                  </a:lnTo>
                  <a:lnTo>
                    <a:pt x="184" y="34"/>
                  </a:lnTo>
                  <a:lnTo>
                    <a:pt x="184" y="34"/>
                  </a:lnTo>
                  <a:lnTo>
                    <a:pt x="202" y="28"/>
                  </a:lnTo>
                  <a:lnTo>
                    <a:pt x="210" y="22"/>
                  </a:lnTo>
                  <a:lnTo>
                    <a:pt x="216" y="16"/>
                  </a:lnTo>
                  <a:lnTo>
                    <a:pt x="216" y="16"/>
                  </a:lnTo>
                  <a:lnTo>
                    <a:pt x="218" y="12"/>
                  </a:lnTo>
                  <a:lnTo>
                    <a:pt x="218" y="10"/>
                  </a:lnTo>
                  <a:lnTo>
                    <a:pt x="216" y="6"/>
                  </a:lnTo>
                  <a:lnTo>
                    <a:pt x="214" y="4"/>
                  </a:lnTo>
                  <a:lnTo>
                    <a:pt x="206" y="2"/>
                  </a:lnTo>
                  <a:lnTo>
                    <a:pt x="196" y="0"/>
                  </a:lnTo>
                  <a:lnTo>
                    <a:pt x="196" y="0"/>
                  </a:lnTo>
                  <a:lnTo>
                    <a:pt x="19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32" name="Freeform 17"/>
            <p:cNvSpPr>
              <a:spLocks/>
            </p:cNvSpPr>
            <p:nvPr/>
          </p:nvSpPr>
          <p:spPr bwMode="auto">
            <a:xfrm>
              <a:off x="1660" y="1180"/>
              <a:ext cx="88" cy="70"/>
            </a:xfrm>
            <a:custGeom>
              <a:avLst/>
              <a:gdLst>
                <a:gd name="T0" fmla="*/ 36 w 88"/>
                <a:gd name="T1" fmla="*/ 0 h 70"/>
                <a:gd name="T2" fmla="*/ 36 w 88"/>
                <a:gd name="T3" fmla="*/ 0 h 70"/>
                <a:gd name="T4" fmla="*/ 26 w 88"/>
                <a:gd name="T5" fmla="*/ 8 h 70"/>
                <a:gd name="T6" fmla="*/ 22 w 88"/>
                <a:gd name="T7" fmla="*/ 20 h 70"/>
                <a:gd name="T8" fmla="*/ 16 w 88"/>
                <a:gd name="T9" fmla="*/ 28 h 70"/>
                <a:gd name="T10" fmla="*/ 8 w 88"/>
                <a:gd name="T11" fmla="*/ 32 h 70"/>
                <a:gd name="T12" fmla="*/ 0 w 88"/>
                <a:gd name="T13" fmla="*/ 40 h 70"/>
                <a:gd name="T14" fmla="*/ 2 w 88"/>
                <a:gd name="T15" fmla="*/ 48 h 70"/>
                <a:gd name="T16" fmla="*/ 6 w 88"/>
                <a:gd name="T17" fmla="*/ 50 h 70"/>
                <a:gd name="T18" fmla="*/ 10 w 88"/>
                <a:gd name="T19" fmla="*/ 50 h 70"/>
                <a:gd name="T20" fmla="*/ 14 w 88"/>
                <a:gd name="T21" fmla="*/ 48 h 70"/>
                <a:gd name="T22" fmla="*/ 14 w 88"/>
                <a:gd name="T23" fmla="*/ 48 h 70"/>
                <a:gd name="T24" fmla="*/ 26 w 88"/>
                <a:gd name="T25" fmla="*/ 52 h 70"/>
                <a:gd name="T26" fmla="*/ 32 w 88"/>
                <a:gd name="T27" fmla="*/ 54 h 70"/>
                <a:gd name="T28" fmla="*/ 36 w 88"/>
                <a:gd name="T29" fmla="*/ 64 h 70"/>
                <a:gd name="T30" fmla="*/ 40 w 88"/>
                <a:gd name="T31" fmla="*/ 68 h 70"/>
                <a:gd name="T32" fmla="*/ 48 w 88"/>
                <a:gd name="T33" fmla="*/ 70 h 70"/>
                <a:gd name="T34" fmla="*/ 58 w 88"/>
                <a:gd name="T35" fmla="*/ 68 h 70"/>
                <a:gd name="T36" fmla="*/ 70 w 88"/>
                <a:gd name="T37" fmla="*/ 66 h 70"/>
                <a:gd name="T38" fmla="*/ 70 w 88"/>
                <a:gd name="T39" fmla="*/ 66 h 70"/>
                <a:gd name="T40" fmla="*/ 74 w 88"/>
                <a:gd name="T41" fmla="*/ 68 h 70"/>
                <a:gd name="T42" fmla="*/ 80 w 88"/>
                <a:gd name="T43" fmla="*/ 68 h 70"/>
                <a:gd name="T44" fmla="*/ 86 w 88"/>
                <a:gd name="T45" fmla="*/ 64 h 70"/>
                <a:gd name="T46" fmla="*/ 88 w 88"/>
                <a:gd name="T47" fmla="*/ 62 h 70"/>
                <a:gd name="T48" fmla="*/ 80 w 88"/>
                <a:gd name="T49" fmla="*/ 54 h 70"/>
                <a:gd name="T50" fmla="*/ 66 w 88"/>
                <a:gd name="T51" fmla="*/ 46 h 70"/>
                <a:gd name="T52" fmla="*/ 66 w 88"/>
                <a:gd name="T53" fmla="*/ 40 h 70"/>
                <a:gd name="T54" fmla="*/ 68 w 88"/>
                <a:gd name="T55" fmla="*/ 28 h 70"/>
                <a:gd name="T56" fmla="*/ 68 w 88"/>
                <a:gd name="T57" fmla="*/ 22 h 70"/>
                <a:gd name="T58" fmla="*/ 60 w 88"/>
                <a:gd name="T59" fmla="*/ 16 h 70"/>
                <a:gd name="T60" fmla="*/ 48 w 88"/>
                <a:gd name="T61" fmla="*/ 12 h 70"/>
                <a:gd name="T62" fmla="*/ 46 w 88"/>
                <a:gd name="T63" fmla="*/ 10 h 70"/>
                <a:gd name="T64" fmla="*/ 40 w 88"/>
                <a:gd name="T65"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8" h="70">
                  <a:moveTo>
                    <a:pt x="36" y="0"/>
                  </a:moveTo>
                  <a:lnTo>
                    <a:pt x="36" y="0"/>
                  </a:lnTo>
                  <a:lnTo>
                    <a:pt x="36" y="0"/>
                  </a:lnTo>
                  <a:lnTo>
                    <a:pt x="36" y="0"/>
                  </a:lnTo>
                  <a:lnTo>
                    <a:pt x="30" y="4"/>
                  </a:lnTo>
                  <a:lnTo>
                    <a:pt x="26" y="8"/>
                  </a:lnTo>
                  <a:lnTo>
                    <a:pt x="22" y="20"/>
                  </a:lnTo>
                  <a:lnTo>
                    <a:pt x="22" y="20"/>
                  </a:lnTo>
                  <a:lnTo>
                    <a:pt x="20" y="24"/>
                  </a:lnTo>
                  <a:lnTo>
                    <a:pt x="16" y="28"/>
                  </a:lnTo>
                  <a:lnTo>
                    <a:pt x="8" y="32"/>
                  </a:lnTo>
                  <a:lnTo>
                    <a:pt x="8" y="32"/>
                  </a:lnTo>
                  <a:lnTo>
                    <a:pt x="4" y="36"/>
                  </a:lnTo>
                  <a:lnTo>
                    <a:pt x="0" y="40"/>
                  </a:lnTo>
                  <a:lnTo>
                    <a:pt x="0" y="46"/>
                  </a:lnTo>
                  <a:lnTo>
                    <a:pt x="2" y="48"/>
                  </a:lnTo>
                  <a:lnTo>
                    <a:pt x="2" y="48"/>
                  </a:lnTo>
                  <a:lnTo>
                    <a:pt x="6" y="50"/>
                  </a:lnTo>
                  <a:lnTo>
                    <a:pt x="6" y="50"/>
                  </a:lnTo>
                  <a:lnTo>
                    <a:pt x="10" y="50"/>
                  </a:lnTo>
                  <a:lnTo>
                    <a:pt x="10" y="50"/>
                  </a:lnTo>
                  <a:lnTo>
                    <a:pt x="14" y="48"/>
                  </a:lnTo>
                  <a:lnTo>
                    <a:pt x="14" y="48"/>
                  </a:lnTo>
                  <a:lnTo>
                    <a:pt x="14" y="48"/>
                  </a:lnTo>
                  <a:lnTo>
                    <a:pt x="14" y="48"/>
                  </a:lnTo>
                  <a:lnTo>
                    <a:pt x="26" y="52"/>
                  </a:lnTo>
                  <a:lnTo>
                    <a:pt x="26" y="52"/>
                  </a:lnTo>
                  <a:lnTo>
                    <a:pt x="32" y="54"/>
                  </a:lnTo>
                  <a:lnTo>
                    <a:pt x="34" y="58"/>
                  </a:lnTo>
                  <a:lnTo>
                    <a:pt x="36" y="64"/>
                  </a:lnTo>
                  <a:lnTo>
                    <a:pt x="40" y="68"/>
                  </a:lnTo>
                  <a:lnTo>
                    <a:pt x="40" y="68"/>
                  </a:lnTo>
                  <a:lnTo>
                    <a:pt x="44" y="70"/>
                  </a:lnTo>
                  <a:lnTo>
                    <a:pt x="48" y="70"/>
                  </a:lnTo>
                  <a:lnTo>
                    <a:pt x="48" y="70"/>
                  </a:lnTo>
                  <a:lnTo>
                    <a:pt x="58" y="68"/>
                  </a:lnTo>
                  <a:lnTo>
                    <a:pt x="70" y="66"/>
                  </a:lnTo>
                  <a:lnTo>
                    <a:pt x="70" y="66"/>
                  </a:lnTo>
                  <a:lnTo>
                    <a:pt x="70" y="66"/>
                  </a:lnTo>
                  <a:lnTo>
                    <a:pt x="70" y="66"/>
                  </a:lnTo>
                  <a:lnTo>
                    <a:pt x="74" y="68"/>
                  </a:lnTo>
                  <a:lnTo>
                    <a:pt x="74" y="68"/>
                  </a:lnTo>
                  <a:lnTo>
                    <a:pt x="80" y="68"/>
                  </a:lnTo>
                  <a:lnTo>
                    <a:pt x="80" y="68"/>
                  </a:lnTo>
                  <a:lnTo>
                    <a:pt x="84" y="68"/>
                  </a:lnTo>
                  <a:lnTo>
                    <a:pt x="86" y="64"/>
                  </a:lnTo>
                  <a:lnTo>
                    <a:pt x="86" y="64"/>
                  </a:lnTo>
                  <a:lnTo>
                    <a:pt x="88" y="62"/>
                  </a:lnTo>
                  <a:lnTo>
                    <a:pt x="86" y="58"/>
                  </a:lnTo>
                  <a:lnTo>
                    <a:pt x="80" y="54"/>
                  </a:lnTo>
                  <a:lnTo>
                    <a:pt x="72" y="50"/>
                  </a:lnTo>
                  <a:lnTo>
                    <a:pt x="66" y="46"/>
                  </a:lnTo>
                  <a:lnTo>
                    <a:pt x="66" y="46"/>
                  </a:lnTo>
                  <a:lnTo>
                    <a:pt x="66" y="40"/>
                  </a:lnTo>
                  <a:lnTo>
                    <a:pt x="66" y="34"/>
                  </a:lnTo>
                  <a:lnTo>
                    <a:pt x="68" y="28"/>
                  </a:lnTo>
                  <a:lnTo>
                    <a:pt x="68" y="22"/>
                  </a:lnTo>
                  <a:lnTo>
                    <a:pt x="68" y="22"/>
                  </a:lnTo>
                  <a:lnTo>
                    <a:pt x="66" y="18"/>
                  </a:lnTo>
                  <a:lnTo>
                    <a:pt x="60" y="16"/>
                  </a:lnTo>
                  <a:lnTo>
                    <a:pt x="54" y="14"/>
                  </a:lnTo>
                  <a:lnTo>
                    <a:pt x="48" y="12"/>
                  </a:lnTo>
                  <a:lnTo>
                    <a:pt x="48" y="12"/>
                  </a:lnTo>
                  <a:lnTo>
                    <a:pt x="46" y="10"/>
                  </a:lnTo>
                  <a:lnTo>
                    <a:pt x="44" y="6"/>
                  </a:lnTo>
                  <a:lnTo>
                    <a:pt x="40" y="2"/>
                  </a:lnTo>
                  <a:lnTo>
                    <a:pt x="36"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33" name="Freeform 18"/>
            <p:cNvSpPr>
              <a:spLocks/>
            </p:cNvSpPr>
            <p:nvPr/>
          </p:nvSpPr>
          <p:spPr bwMode="auto">
            <a:xfrm>
              <a:off x="1660" y="1180"/>
              <a:ext cx="88" cy="70"/>
            </a:xfrm>
            <a:custGeom>
              <a:avLst/>
              <a:gdLst>
                <a:gd name="T0" fmla="*/ 36 w 88"/>
                <a:gd name="T1" fmla="*/ 0 h 70"/>
                <a:gd name="T2" fmla="*/ 36 w 88"/>
                <a:gd name="T3" fmla="*/ 0 h 70"/>
                <a:gd name="T4" fmla="*/ 26 w 88"/>
                <a:gd name="T5" fmla="*/ 8 h 70"/>
                <a:gd name="T6" fmla="*/ 22 w 88"/>
                <a:gd name="T7" fmla="*/ 20 h 70"/>
                <a:gd name="T8" fmla="*/ 16 w 88"/>
                <a:gd name="T9" fmla="*/ 28 h 70"/>
                <a:gd name="T10" fmla="*/ 8 w 88"/>
                <a:gd name="T11" fmla="*/ 32 h 70"/>
                <a:gd name="T12" fmla="*/ 0 w 88"/>
                <a:gd name="T13" fmla="*/ 40 h 70"/>
                <a:gd name="T14" fmla="*/ 2 w 88"/>
                <a:gd name="T15" fmla="*/ 48 h 70"/>
                <a:gd name="T16" fmla="*/ 6 w 88"/>
                <a:gd name="T17" fmla="*/ 50 h 70"/>
                <a:gd name="T18" fmla="*/ 10 w 88"/>
                <a:gd name="T19" fmla="*/ 50 h 70"/>
                <a:gd name="T20" fmla="*/ 14 w 88"/>
                <a:gd name="T21" fmla="*/ 48 h 70"/>
                <a:gd name="T22" fmla="*/ 14 w 88"/>
                <a:gd name="T23" fmla="*/ 48 h 70"/>
                <a:gd name="T24" fmla="*/ 26 w 88"/>
                <a:gd name="T25" fmla="*/ 52 h 70"/>
                <a:gd name="T26" fmla="*/ 32 w 88"/>
                <a:gd name="T27" fmla="*/ 54 h 70"/>
                <a:gd name="T28" fmla="*/ 36 w 88"/>
                <a:gd name="T29" fmla="*/ 64 h 70"/>
                <a:gd name="T30" fmla="*/ 40 w 88"/>
                <a:gd name="T31" fmla="*/ 68 h 70"/>
                <a:gd name="T32" fmla="*/ 48 w 88"/>
                <a:gd name="T33" fmla="*/ 70 h 70"/>
                <a:gd name="T34" fmla="*/ 58 w 88"/>
                <a:gd name="T35" fmla="*/ 68 h 70"/>
                <a:gd name="T36" fmla="*/ 70 w 88"/>
                <a:gd name="T37" fmla="*/ 66 h 70"/>
                <a:gd name="T38" fmla="*/ 70 w 88"/>
                <a:gd name="T39" fmla="*/ 66 h 70"/>
                <a:gd name="T40" fmla="*/ 74 w 88"/>
                <a:gd name="T41" fmla="*/ 68 h 70"/>
                <a:gd name="T42" fmla="*/ 80 w 88"/>
                <a:gd name="T43" fmla="*/ 68 h 70"/>
                <a:gd name="T44" fmla="*/ 86 w 88"/>
                <a:gd name="T45" fmla="*/ 64 h 70"/>
                <a:gd name="T46" fmla="*/ 88 w 88"/>
                <a:gd name="T47" fmla="*/ 62 h 70"/>
                <a:gd name="T48" fmla="*/ 80 w 88"/>
                <a:gd name="T49" fmla="*/ 54 h 70"/>
                <a:gd name="T50" fmla="*/ 66 w 88"/>
                <a:gd name="T51" fmla="*/ 46 h 70"/>
                <a:gd name="T52" fmla="*/ 66 w 88"/>
                <a:gd name="T53" fmla="*/ 40 h 70"/>
                <a:gd name="T54" fmla="*/ 68 w 88"/>
                <a:gd name="T55" fmla="*/ 28 h 70"/>
                <a:gd name="T56" fmla="*/ 68 w 88"/>
                <a:gd name="T57" fmla="*/ 22 h 70"/>
                <a:gd name="T58" fmla="*/ 60 w 88"/>
                <a:gd name="T59" fmla="*/ 16 h 70"/>
                <a:gd name="T60" fmla="*/ 48 w 88"/>
                <a:gd name="T61" fmla="*/ 12 h 70"/>
                <a:gd name="T62" fmla="*/ 46 w 88"/>
                <a:gd name="T63" fmla="*/ 10 h 70"/>
                <a:gd name="T64" fmla="*/ 40 w 88"/>
                <a:gd name="T65"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8" h="70">
                  <a:moveTo>
                    <a:pt x="36" y="0"/>
                  </a:moveTo>
                  <a:lnTo>
                    <a:pt x="36" y="0"/>
                  </a:lnTo>
                  <a:lnTo>
                    <a:pt x="36" y="0"/>
                  </a:lnTo>
                  <a:lnTo>
                    <a:pt x="36" y="0"/>
                  </a:lnTo>
                  <a:lnTo>
                    <a:pt x="30" y="4"/>
                  </a:lnTo>
                  <a:lnTo>
                    <a:pt x="26" y="8"/>
                  </a:lnTo>
                  <a:lnTo>
                    <a:pt x="22" y="20"/>
                  </a:lnTo>
                  <a:lnTo>
                    <a:pt x="22" y="20"/>
                  </a:lnTo>
                  <a:lnTo>
                    <a:pt x="20" y="24"/>
                  </a:lnTo>
                  <a:lnTo>
                    <a:pt x="16" y="28"/>
                  </a:lnTo>
                  <a:lnTo>
                    <a:pt x="8" y="32"/>
                  </a:lnTo>
                  <a:lnTo>
                    <a:pt x="8" y="32"/>
                  </a:lnTo>
                  <a:lnTo>
                    <a:pt x="4" y="36"/>
                  </a:lnTo>
                  <a:lnTo>
                    <a:pt x="0" y="40"/>
                  </a:lnTo>
                  <a:lnTo>
                    <a:pt x="0" y="46"/>
                  </a:lnTo>
                  <a:lnTo>
                    <a:pt x="2" y="48"/>
                  </a:lnTo>
                  <a:lnTo>
                    <a:pt x="2" y="48"/>
                  </a:lnTo>
                  <a:lnTo>
                    <a:pt x="6" y="50"/>
                  </a:lnTo>
                  <a:lnTo>
                    <a:pt x="6" y="50"/>
                  </a:lnTo>
                  <a:lnTo>
                    <a:pt x="10" y="50"/>
                  </a:lnTo>
                  <a:lnTo>
                    <a:pt x="10" y="50"/>
                  </a:lnTo>
                  <a:lnTo>
                    <a:pt x="14" y="48"/>
                  </a:lnTo>
                  <a:lnTo>
                    <a:pt x="14" y="48"/>
                  </a:lnTo>
                  <a:lnTo>
                    <a:pt x="14" y="48"/>
                  </a:lnTo>
                  <a:lnTo>
                    <a:pt x="14" y="48"/>
                  </a:lnTo>
                  <a:lnTo>
                    <a:pt x="26" y="52"/>
                  </a:lnTo>
                  <a:lnTo>
                    <a:pt x="26" y="52"/>
                  </a:lnTo>
                  <a:lnTo>
                    <a:pt x="32" y="54"/>
                  </a:lnTo>
                  <a:lnTo>
                    <a:pt x="34" y="58"/>
                  </a:lnTo>
                  <a:lnTo>
                    <a:pt x="36" y="64"/>
                  </a:lnTo>
                  <a:lnTo>
                    <a:pt x="40" y="68"/>
                  </a:lnTo>
                  <a:lnTo>
                    <a:pt x="40" y="68"/>
                  </a:lnTo>
                  <a:lnTo>
                    <a:pt x="44" y="70"/>
                  </a:lnTo>
                  <a:lnTo>
                    <a:pt x="48" y="70"/>
                  </a:lnTo>
                  <a:lnTo>
                    <a:pt x="48" y="70"/>
                  </a:lnTo>
                  <a:lnTo>
                    <a:pt x="58" y="68"/>
                  </a:lnTo>
                  <a:lnTo>
                    <a:pt x="70" y="66"/>
                  </a:lnTo>
                  <a:lnTo>
                    <a:pt x="70" y="66"/>
                  </a:lnTo>
                  <a:lnTo>
                    <a:pt x="70" y="66"/>
                  </a:lnTo>
                  <a:lnTo>
                    <a:pt x="70" y="66"/>
                  </a:lnTo>
                  <a:lnTo>
                    <a:pt x="74" y="68"/>
                  </a:lnTo>
                  <a:lnTo>
                    <a:pt x="74" y="68"/>
                  </a:lnTo>
                  <a:lnTo>
                    <a:pt x="80" y="68"/>
                  </a:lnTo>
                  <a:lnTo>
                    <a:pt x="80" y="68"/>
                  </a:lnTo>
                  <a:lnTo>
                    <a:pt x="84" y="68"/>
                  </a:lnTo>
                  <a:lnTo>
                    <a:pt x="86" y="64"/>
                  </a:lnTo>
                  <a:lnTo>
                    <a:pt x="86" y="64"/>
                  </a:lnTo>
                  <a:lnTo>
                    <a:pt x="88" y="62"/>
                  </a:lnTo>
                  <a:lnTo>
                    <a:pt x="86" y="58"/>
                  </a:lnTo>
                  <a:lnTo>
                    <a:pt x="80" y="54"/>
                  </a:lnTo>
                  <a:lnTo>
                    <a:pt x="72" y="50"/>
                  </a:lnTo>
                  <a:lnTo>
                    <a:pt x="66" y="46"/>
                  </a:lnTo>
                  <a:lnTo>
                    <a:pt x="66" y="46"/>
                  </a:lnTo>
                  <a:lnTo>
                    <a:pt x="66" y="40"/>
                  </a:lnTo>
                  <a:lnTo>
                    <a:pt x="66" y="34"/>
                  </a:lnTo>
                  <a:lnTo>
                    <a:pt x="68" y="28"/>
                  </a:lnTo>
                  <a:lnTo>
                    <a:pt x="68" y="22"/>
                  </a:lnTo>
                  <a:lnTo>
                    <a:pt x="68" y="22"/>
                  </a:lnTo>
                  <a:lnTo>
                    <a:pt x="66" y="18"/>
                  </a:lnTo>
                  <a:lnTo>
                    <a:pt x="60" y="16"/>
                  </a:lnTo>
                  <a:lnTo>
                    <a:pt x="54" y="14"/>
                  </a:lnTo>
                  <a:lnTo>
                    <a:pt x="48" y="12"/>
                  </a:lnTo>
                  <a:lnTo>
                    <a:pt x="48" y="12"/>
                  </a:lnTo>
                  <a:lnTo>
                    <a:pt x="46" y="10"/>
                  </a:lnTo>
                  <a:lnTo>
                    <a:pt x="44" y="6"/>
                  </a:lnTo>
                  <a:lnTo>
                    <a:pt x="40" y="2"/>
                  </a:lnTo>
                  <a:lnTo>
                    <a:pt x="3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34" name="Freeform 19"/>
            <p:cNvSpPr>
              <a:spLocks/>
            </p:cNvSpPr>
            <p:nvPr/>
          </p:nvSpPr>
          <p:spPr bwMode="auto">
            <a:xfrm>
              <a:off x="1604" y="1266"/>
              <a:ext cx="36" cy="24"/>
            </a:xfrm>
            <a:custGeom>
              <a:avLst/>
              <a:gdLst>
                <a:gd name="T0" fmla="*/ 28 w 36"/>
                <a:gd name="T1" fmla="*/ 0 h 24"/>
                <a:gd name="T2" fmla="*/ 28 w 36"/>
                <a:gd name="T3" fmla="*/ 0 h 24"/>
                <a:gd name="T4" fmla="*/ 20 w 36"/>
                <a:gd name="T5" fmla="*/ 2 h 24"/>
                <a:gd name="T6" fmla="*/ 12 w 36"/>
                <a:gd name="T7" fmla="*/ 4 h 24"/>
                <a:gd name="T8" fmla="*/ 4 w 36"/>
                <a:gd name="T9" fmla="*/ 8 h 24"/>
                <a:gd name="T10" fmla="*/ 0 w 36"/>
                <a:gd name="T11" fmla="*/ 12 h 24"/>
                <a:gd name="T12" fmla="*/ 0 w 36"/>
                <a:gd name="T13" fmla="*/ 12 h 24"/>
                <a:gd name="T14" fmla="*/ 2 w 36"/>
                <a:gd name="T15" fmla="*/ 16 h 24"/>
                <a:gd name="T16" fmla="*/ 4 w 36"/>
                <a:gd name="T17" fmla="*/ 20 h 24"/>
                <a:gd name="T18" fmla="*/ 10 w 36"/>
                <a:gd name="T19" fmla="*/ 22 h 24"/>
                <a:gd name="T20" fmla="*/ 16 w 36"/>
                <a:gd name="T21" fmla="*/ 24 h 24"/>
                <a:gd name="T22" fmla="*/ 16 w 36"/>
                <a:gd name="T23" fmla="*/ 24 h 24"/>
                <a:gd name="T24" fmla="*/ 16 w 36"/>
                <a:gd name="T25" fmla="*/ 24 h 24"/>
                <a:gd name="T26" fmla="*/ 16 w 36"/>
                <a:gd name="T27" fmla="*/ 24 h 24"/>
                <a:gd name="T28" fmla="*/ 22 w 36"/>
                <a:gd name="T29" fmla="*/ 22 h 24"/>
                <a:gd name="T30" fmla="*/ 28 w 36"/>
                <a:gd name="T31" fmla="*/ 18 h 24"/>
                <a:gd name="T32" fmla="*/ 32 w 36"/>
                <a:gd name="T33" fmla="*/ 14 h 24"/>
                <a:gd name="T34" fmla="*/ 36 w 36"/>
                <a:gd name="T35" fmla="*/ 10 h 24"/>
                <a:gd name="T36" fmla="*/ 36 w 36"/>
                <a:gd name="T37" fmla="*/ 10 h 24"/>
                <a:gd name="T38" fmla="*/ 36 w 36"/>
                <a:gd name="T39" fmla="*/ 6 h 24"/>
                <a:gd name="T40" fmla="*/ 36 w 36"/>
                <a:gd name="T41" fmla="*/ 2 h 24"/>
                <a:gd name="T42" fmla="*/ 32 w 36"/>
                <a:gd name="T43" fmla="*/ 2 h 24"/>
                <a:gd name="T44" fmla="*/ 28 w 36"/>
                <a:gd name="T45"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6" h="24">
                  <a:moveTo>
                    <a:pt x="28" y="0"/>
                  </a:moveTo>
                  <a:lnTo>
                    <a:pt x="28" y="0"/>
                  </a:lnTo>
                  <a:lnTo>
                    <a:pt x="20" y="2"/>
                  </a:lnTo>
                  <a:lnTo>
                    <a:pt x="12" y="4"/>
                  </a:lnTo>
                  <a:lnTo>
                    <a:pt x="4" y="8"/>
                  </a:lnTo>
                  <a:lnTo>
                    <a:pt x="0" y="12"/>
                  </a:lnTo>
                  <a:lnTo>
                    <a:pt x="0" y="12"/>
                  </a:lnTo>
                  <a:lnTo>
                    <a:pt x="2" y="16"/>
                  </a:lnTo>
                  <a:lnTo>
                    <a:pt x="4" y="20"/>
                  </a:lnTo>
                  <a:lnTo>
                    <a:pt x="10" y="22"/>
                  </a:lnTo>
                  <a:lnTo>
                    <a:pt x="16" y="24"/>
                  </a:lnTo>
                  <a:lnTo>
                    <a:pt x="16" y="24"/>
                  </a:lnTo>
                  <a:lnTo>
                    <a:pt x="16" y="24"/>
                  </a:lnTo>
                  <a:lnTo>
                    <a:pt x="16" y="24"/>
                  </a:lnTo>
                  <a:lnTo>
                    <a:pt x="22" y="22"/>
                  </a:lnTo>
                  <a:lnTo>
                    <a:pt x="28" y="18"/>
                  </a:lnTo>
                  <a:lnTo>
                    <a:pt x="32" y="14"/>
                  </a:lnTo>
                  <a:lnTo>
                    <a:pt x="36" y="10"/>
                  </a:lnTo>
                  <a:lnTo>
                    <a:pt x="36" y="10"/>
                  </a:lnTo>
                  <a:lnTo>
                    <a:pt x="36" y="6"/>
                  </a:lnTo>
                  <a:lnTo>
                    <a:pt x="36" y="2"/>
                  </a:lnTo>
                  <a:lnTo>
                    <a:pt x="32" y="2"/>
                  </a:lnTo>
                  <a:lnTo>
                    <a:pt x="28"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35" name="Freeform 20"/>
            <p:cNvSpPr>
              <a:spLocks/>
            </p:cNvSpPr>
            <p:nvPr/>
          </p:nvSpPr>
          <p:spPr bwMode="auto">
            <a:xfrm>
              <a:off x="1604" y="1266"/>
              <a:ext cx="36" cy="24"/>
            </a:xfrm>
            <a:custGeom>
              <a:avLst/>
              <a:gdLst>
                <a:gd name="T0" fmla="*/ 28 w 36"/>
                <a:gd name="T1" fmla="*/ 0 h 24"/>
                <a:gd name="T2" fmla="*/ 28 w 36"/>
                <a:gd name="T3" fmla="*/ 0 h 24"/>
                <a:gd name="T4" fmla="*/ 20 w 36"/>
                <a:gd name="T5" fmla="*/ 2 h 24"/>
                <a:gd name="T6" fmla="*/ 12 w 36"/>
                <a:gd name="T7" fmla="*/ 4 h 24"/>
                <a:gd name="T8" fmla="*/ 4 w 36"/>
                <a:gd name="T9" fmla="*/ 8 h 24"/>
                <a:gd name="T10" fmla="*/ 0 w 36"/>
                <a:gd name="T11" fmla="*/ 12 h 24"/>
                <a:gd name="T12" fmla="*/ 0 w 36"/>
                <a:gd name="T13" fmla="*/ 12 h 24"/>
                <a:gd name="T14" fmla="*/ 2 w 36"/>
                <a:gd name="T15" fmla="*/ 16 h 24"/>
                <a:gd name="T16" fmla="*/ 4 w 36"/>
                <a:gd name="T17" fmla="*/ 20 h 24"/>
                <a:gd name="T18" fmla="*/ 10 w 36"/>
                <a:gd name="T19" fmla="*/ 22 h 24"/>
                <a:gd name="T20" fmla="*/ 16 w 36"/>
                <a:gd name="T21" fmla="*/ 24 h 24"/>
                <a:gd name="T22" fmla="*/ 16 w 36"/>
                <a:gd name="T23" fmla="*/ 24 h 24"/>
                <a:gd name="T24" fmla="*/ 16 w 36"/>
                <a:gd name="T25" fmla="*/ 24 h 24"/>
                <a:gd name="T26" fmla="*/ 16 w 36"/>
                <a:gd name="T27" fmla="*/ 24 h 24"/>
                <a:gd name="T28" fmla="*/ 22 w 36"/>
                <a:gd name="T29" fmla="*/ 22 h 24"/>
                <a:gd name="T30" fmla="*/ 28 w 36"/>
                <a:gd name="T31" fmla="*/ 18 h 24"/>
                <a:gd name="T32" fmla="*/ 32 w 36"/>
                <a:gd name="T33" fmla="*/ 14 h 24"/>
                <a:gd name="T34" fmla="*/ 36 w 36"/>
                <a:gd name="T35" fmla="*/ 10 h 24"/>
                <a:gd name="T36" fmla="*/ 36 w 36"/>
                <a:gd name="T37" fmla="*/ 10 h 24"/>
                <a:gd name="T38" fmla="*/ 36 w 36"/>
                <a:gd name="T39" fmla="*/ 6 h 24"/>
                <a:gd name="T40" fmla="*/ 36 w 36"/>
                <a:gd name="T41" fmla="*/ 2 h 24"/>
                <a:gd name="T42" fmla="*/ 32 w 36"/>
                <a:gd name="T43" fmla="*/ 2 h 24"/>
                <a:gd name="T44" fmla="*/ 28 w 36"/>
                <a:gd name="T45"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6" h="24">
                  <a:moveTo>
                    <a:pt x="28" y="0"/>
                  </a:moveTo>
                  <a:lnTo>
                    <a:pt x="28" y="0"/>
                  </a:lnTo>
                  <a:lnTo>
                    <a:pt x="20" y="2"/>
                  </a:lnTo>
                  <a:lnTo>
                    <a:pt x="12" y="4"/>
                  </a:lnTo>
                  <a:lnTo>
                    <a:pt x="4" y="8"/>
                  </a:lnTo>
                  <a:lnTo>
                    <a:pt x="0" y="12"/>
                  </a:lnTo>
                  <a:lnTo>
                    <a:pt x="0" y="12"/>
                  </a:lnTo>
                  <a:lnTo>
                    <a:pt x="2" y="16"/>
                  </a:lnTo>
                  <a:lnTo>
                    <a:pt x="4" y="20"/>
                  </a:lnTo>
                  <a:lnTo>
                    <a:pt x="10" y="22"/>
                  </a:lnTo>
                  <a:lnTo>
                    <a:pt x="16" y="24"/>
                  </a:lnTo>
                  <a:lnTo>
                    <a:pt x="16" y="24"/>
                  </a:lnTo>
                  <a:lnTo>
                    <a:pt x="16" y="24"/>
                  </a:lnTo>
                  <a:lnTo>
                    <a:pt x="16" y="24"/>
                  </a:lnTo>
                  <a:lnTo>
                    <a:pt x="22" y="22"/>
                  </a:lnTo>
                  <a:lnTo>
                    <a:pt x="28" y="18"/>
                  </a:lnTo>
                  <a:lnTo>
                    <a:pt x="32" y="14"/>
                  </a:lnTo>
                  <a:lnTo>
                    <a:pt x="36" y="10"/>
                  </a:lnTo>
                  <a:lnTo>
                    <a:pt x="36" y="10"/>
                  </a:lnTo>
                  <a:lnTo>
                    <a:pt x="36" y="6"/>
                  </a:lnTo>
                  <a:lnTo>
                    <a:pt x="36" y="2"/>
                  </a:lnTo>
                  <a:lnTo>
                    <a:pt x="32" y="2"/>
                  </a:lnTo>
                  <a:lnTo>
                    <a:pt x="2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36" name="Freeform 21"/>
            <p:cNvSpPr>
              <a:spLocks/>
            </p:cNvSpPr>
            <p:nvPr/>
          </p:nvSpPr>
          <p:spPr bwMode="auto">
            <a:xfrm>
              <a:off x="2294" y="1040"/>
              <a:ext cx="86" cy="40"/>
            </a:xfrm>
            <a:custGeom>
              <a:avLst/>
              <a:gdLst>
                <a:gd name="T0" fmla="*/ 42 w 86"/>
                <a:gd name="T1" fmla="*/ 0 h 40"/>
                <a:gd name="T2" fmla="*/ 42 w 86"/>
                <a:gd name="T3" fmla="*/ 0 h 40"/>
                <a:gd name="T4" fmla="*/ 40 w 86"/>
                <a:gd name="T5" fmla="*/ 0 h 40"/>
                <a:gd name="T6" fmla="*/ 40 w 86"/>
                <a:gd name="T7" fmla="*/ 0 h 40"/>
                <a:gd name="T8" fmla="*/ 36 w 86"/>
                <a:gd name="T9" fmla="*/ 4 h 40"/>
                <a:gd name="T10" fmla="*/ 30 w 86"/>
                <a:gd name="T11" fmla="*/ 8 h 40"/>
                <a:gd name="T12" fmla="*/ 24 w 86"/>
                <a:gd name="T13" fmla="*/ 20 h 40"/>
                <a:gd name="T14" fmla="*/ 24 w 86"/>
                <a:gd name="T15" fmla="*/ 20 h 40"/>
                <a:gd name="T16" fmla="*/ 18 w 86"/>
                <a:gd name="T17" fmla="*/ 22 h 40"/>
                <a:gd name="T18" fmla="*/ 12 w 86"/>
                <a:gd name="T19" fmla="*/ 26 h 40"/>
                <a:gd name="T20" fmla="*/ 6 w 86"/>
                <a:gd name="T21" fmla="*/ 28 h 40"/>
                <a:gd name="T22" fmla="*/ 2 w 86"/>
                <a:gd name="T23" fmla="*/ 32 h 40"/>
                <a:gd name="T24" fmla="*/ 2 w 86"/>
                <a:gd name="T25" fmla="*/ 32 h 40"/>
                <a:gd name="T26" fmla="*/ 0 w 86"/>
                <a:gd name="T27" fmla="*/ 36 h 40"/>
                <a:gd name="T28" fmla="*/ 2 w 86"/>
                <a:gd name="T29" fmla="*/ 38 h 40"/>
                <a:gd name="T30" fmla="*/ 6 w 86"/>
                <a:gd name="T31" fmla="*/ 40 h 40"/>
                <a:gd name="T32" fmla="*/ 10 w 86"/>
                <a:gd name="T33" fmla="*/ 40 h 40"/>
                <a:gd name="T34" fmla="*/ 10 w 86"/>
                <a:gd name="T35" fmla="*/ 40 h 40"/>
                <a:gd name="T36" fmla="*/ 14 w 86"/>
                <a:gd name="T37" fmla="*/ 40 h 40"/>
                <a:gd name="T38" fmla="*/ 14 w 86"/>
                <a:gd name="T39" fmla="*/ 40 h 40"/>
                <a:gd name="T40" fmla="*/ 20 w 86"/>
                <a:gd name="T41" fmla="*/ 40 h 40"/>
                <a:gd name="T42" fmla="*/ 24 w 86"/>
                <a:gd name="T43" fmla="*/ 38 h 40"/>
                <a:gd name="T44" fmla="*/ 36 w 86"/>
                <a:gd name="T45" fmla="*/ 32 h 40"/>
                <a:gd name="T46" fmla="*/ 36 w 86"/>
                <a:gd name="T47" fmla="*/ 32 h 40"/>
                <a:gd name="T48" fmla="*/ 46 w 86"/>
                <a:gd name="T49" fmla="*/ 32 h 40"/>
                <a:gd name="T50" fmla="*/ 46 w 86"/>
                <a:gd name="T51" fmla="*/ 32 h 40"/>
                <a:gd name="T52" fmla="*/ 54 w 86"/>
                <a:gd name="T53" fmla="*/ 32 h 40"/>
                <a:gd name="T54" fmla="*/ 54 w 86"/>
                <a:gd name="T55" fmla="*/ 32 h 40"/>
                <a:gd name="T56" fmla="*/ 62 w 86"/>
                <a:gd name="T57" fmla="*/ 32 h 40"/>
                <a:gd name="T58" fmla="*/ 62 w 86"/>
                <a:gd name="T59" fmla="*/ 32 h 40"/>
                <a:gd name="T60" fmla="*/ 74 w 86"/>
                <a:gd name="T61" fmla="*/ 32 h 40"/>
                <a:gd name="T62" fmla="*/ 80 w 86"/>
                <a:gd name="T63" fmla="*/ 30 h 40"/>
                <a:gd name="T64" fmla="*/ 84 w 86"/>
                <a:gd name="T65" fmla="*/ 26 h 40"/>
                <a:gd name="T66" fmla="*/ 84 w 86"/>
                <a:gd name="T67" fmla="*/ 26 h 40"/>
                <a:gd name="T68" fmla="*/ 86 w 86"/>
                <a:gd name="T69" fmla="*/ 22 h 40"/>
                <a:gd name="T70" fmla="*/ 86 w 86"/>
                <a:gd name="T71" fmla="*/ 18 h 40"/>
                <a:gd name="T72" fmla="*/ 84 w 86"/>
                <a:gd name="T73" fmla="*/ 14 h 40"/>
                <a:gd name="T74" fmla="*/ 78 w 86"/>
                <a:gd name="T75" fmla="*/ 12 h 40"/>
                <a:gd name="T76" fmla="*/ 68 w 86"/>
                <a:gd name="T77" fmla="*/ 8 h 40"/>
                <a:gd name="T78" fmla="*/ 60 w 86"/>
                <a:gd name="T79" fmla="*/ 6 h 40"/>
                <a:gd name="T80" fmla="*/ 60 w 86"/>
                <a:gd name="T81" fmla="*/ 6 h 40"/>
                <a:gd name="T82" fmla="*/ 52 w 86"/>
                <a:gd name="T83" fmla="*/ 2 h 40"/>
                <a:gd name="T84" fmla="*/ 42 w 86"/>
                <a:gd name="T85"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86" h="40">
                  <a:moveTo>
                    <a:pt x="42" y="0"/>
                  </a:moveTo>
                  <a:lnTo>
                    <a:pt x="42" y="0"/>
                  </a:lnTo>
                  <a:lnTo>
                    <a:pt x="40" y="0"/>
                  </a:lnTo>
                  <a:lnTo>
                    <a:pt x="40" y="0"/>
                  </a:lnTo>
                  <a:lnTo>
                    <a:pt x="36" y="4"/>
                  </a:lnTo>
                  <a:lnTo>
                    <a:pt x="30" y="8"/>
                  </a:lnTo>
                  <a:lnTo>
                    <a:pt x="24" y="20"/>
                  </a:lnTo>
                  <a:lnTo>
                    <a:pt x="24" y="20"/>
                  </a:lnTo>
                  <a:lnTo>
                    <a:pt x="18" y="22"/>
                  </a:lnTo>
                  <a:lnTo>
                    <a:pt x="12" y="26"/>
                  </a:lnTo>
                  <a:lnTo>
                    <a:pt x="6" y="28"/>
                  </a:lnTo>
                  <a:lnTo>
                    <a:pt x="2" y="32"/>
                  </a:lnTo>
                  <a:lnTo>
                    <a:pt x="2" y="32"/>
                  </a:lnTo>
                  <a:lnTo>
                    <a:pt x="0" y="36"/>
                  </a:lnTo>
                  <a:lnTo>
                    <a:pt x="2" y="38"/>
                  </a:lnTo>
                  <a:lnTo>
                    <a:pt x="6" y="40"/>
                  </a:lnTo>
                  <a:lnTo>
                    <a:pt x="10" y="40"/>
                  </a:lnTo>
                  <a:lnTo>
                    <a:pt x="10" y="40"/>
                  </a:lnTo>
                  <a:lnTo>
                    <a:pt x="14" y="40"/>
                  </a:lnTo>
                  <a:lnTo>
                    <a:pt x="14" y="40"/>
                  </a:lnTo>
                  <a:lnTo>
                    <a:pt x="20" y="40"/>
                  </a:lnTo>
                  <a:lnTo>
                    <a:pt x="24" y="38"/>
                  </a:lnTo>
                  <a:lnTo>
                    <a:pt x="36" y="32"/>
                  </a:lnTo>
                  <a:lnTo>
                    <a:pt x="36" y="32"/>
                  </a:lnTo>
                  <a:lnTo>
                    <a:pt x="46" y="32"/>
                  </a:lnTo>
                  <a:lnTo>
                    <a:pt x="46" y="32"/>
                  </a:lnTo>
                  <a:lnTo>
                    <a:pt x="54" y="32"/>
                  </a:lnTo>
                  <a:lnTo>
                    <a:pt x="54" y="32"/>
                  </a:lnTo>
                  <a:lnTo>
                    <a:pt x="62" y="32"/>
                  </a:lnTo>
                  <a:lnTo>
                    <a:pt x="62" y="32"/>
                  </a:lnTo>
                  <a:lnTo>
                    <a:pt x="74" y="32"/>
                  </a:lnTo>
                  <a:lnTo>
                    <a:pt x="80" y="30"/>
                  </a:lnTo>
                  <a:lnTo>
                    <a:pt x="84" y="26"/>
                  </a:lnTo>
                  <a:lnTo>
                    <a:pt x="84" y="26"/>
                  </a:lnTo>
                  <a:lnTo>
                    <a:pt x="86" y="22"/>
                  </a:lnTo>
                  <a:lnTo>
                    <a:pt x="86" y="18"/>
                  </a:lnTo>
                  <a:lnTo>
                    <a:pt x="84" y="14"/>
                  </a:lnTo>
                  <a:lnTo>
                    <a:pt x="78" y="12"/>
                  </a:lnTo>
                  <a:lnTo>
                    <a:pt x="68" y="8"/>
                  </a:lnTo>
                  <a:lnTo>
                    <a:pt x="60" y="6"/>
                  </a:lnTo>
                  <a:lnTo>
                    <a:pt x="60" y="6"/>
                  </a:lnTo>
                  <a:lnTo>
                    <a:pt x="52" y="2"/>
                  </a:lnTo>
                  <a:lnTo>
                    <a:pt x="42"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37" name="Freeform 22"/>
            <p:cNvSpPr>
              <a:spLocks/>
            </p:cNvSpPr>
            <p:nvPr/>
          </p:nvSpPr>
          <p:spPr bwMode="auto">
            <a:xfrm>
              <a:off x="2294" y="1040"/>
              <a:ext cx="86" cy="40"/>
            </a:xfrm>
            <a:custGeom>
              <a:avLst/>
              <a:gdLst>
                <a:gd name="T0" fmla="*/ 42 w 86"/>
                <a:gd name="T1" fmla="*/ 0 h 40"/>
                <a:gd name="T2" fmla="*/ 42 w 86"/>
                <a:gd name="T3" fmla="*/ 0 h 40"/>
                <a:gd name="T4" fmla="*/ 40 w 86"/>
                <a:gd name="T5" fmla="*/ 0 h 40"/>
                <a:gd name="T6" fmla="*/ 40 w 86"/>
                <a:gd name="T7" fmla="*/ 0 h 40"/>
                <a:gd name="T8" fmla="*/ 36 w 86"/>
                <a:gd name="T9" fmla="*/ 4 h 40"/>
                <a:gd name="T10" fmla="*/ 30 w 86"/>
                <a:gd name="T11" fmla="*/ 8 h 40"/>
                <a:gd name="T12" fmla="*/ 24 w 86"/>
                <a:gd name="T13" fmla="*/ 20 h 40"/>
                <a:gd name="T14" fmla="*/ 24 w 86"/>
                <a:gd name="T15" fmla="*/ 20 h 40"/>
                <a:gd name="T16" fmla="*/ 18 w 86"/>
                <a:gd name="T17" fmla="*/ 22 h 40"/>
                <a:gd name="T18" fmla="*/ 12 w 86"/>
                <a:gd name="T19" fmla="*/ 26 h 40"/>
                <a:gd name="T20" fmla="*/ 6 w 86"/>
                <a:gd name="T21" fmla="*/ 28 h 40"/>
                <a:gd name="T22" fmla="*/ 2 w 86"/>
                <a:gd name="T23" fmla="*/ 32 h 40"/>
                <a:gd name="T24" fmla="*/ 2 w 86"/>
                <a:gd name="T25" fmla="*/ 32 h 40"/>
                <a:gd name="T26" fmla="*/ 0 w 86"/>
                <a:gd name="T27" fmla="*/ 36 h 40"/>
                <a:gd name="T28" fmla="*/ 2 w 86"/>
                <a:gd name="T29" fmla="*/ 38 h 40"/>
                <a:gd name="T30" fmla="*/ 6 w 86"/>
                <a:gd name="T31" fmla="*/ 40 h 40"/>
                <a:gd name="T32" fmla="*/ 10 w 86"/>
                <a:gd name="T33" fmla="*/ 40 h 40"/>
                <a:gd name="T34" fmla="*/ 10 w 86"/>
                <a:gd name="T35" fmla="*/ 40 h 40"/>
                <a:gd name="T36" fmla="*/ 14 w 86"/>
                <a:gd name="T37" fmla="*/ 40 h 40"/>
                <a:gd name="T38" fmla="*/ 14 w 86"/>
                <a:gd name="T39" fmla="*/ 40 h 40"/>
                <a:gd name="T40" fmla="*/ 20 w 86"/>
                <a:gd name="T41" fmla="*/ 40 h 40"/>
                <a:gd name="T42" fmla="*/ 24 w 86"/>
                <a:gd name="T43" fmla="*/ 38 h 40"/>
                <a:gd name="T44" fmla="*/ 36 w 86"/>
                <a:gd name="T45" fmla="*/ 32 h 40"/>
                <a:gd name="T46" fmla="*/ 36 w 86"/>
                <a:gd name="T47" fmla="*/ 32 h 40"/>
                <a:gd name="T48" fmla="*/ 46 w 86"/>
                <a:gd name="T49" fmla="*/ 32 h 40"/>
                <a:gd name="T50" fmla="*/ 46 w 86"/>
                <a:gd name="T51" fmla="*/ 32 h 40"/>
                <a:gd name="T52" fmla="*/ 54 w 86"/>
                <a:gd name="T53" fmla="*/ 32 h 40"/>
                <a:gd name="T54" fmla="*/ 54 w 86"/>
                <a:gd name="T55" fmla="*/ 32 h 40"/>
                <a:gd name="T56" fmla="*/ 62 w 86"/>
                <a:gd name="T57" fmla="*/ 32 h 40"/>
                <a:gd name="T58" fmla="*/ 62 w 86"/>
                <a:gd name="T59" fmla="*/ 32 h 40"/>
                <a:gd name="T60" fmla="*/ 74 w 86"/>
                <a:gd name="T61" fmla="*/ 32 h 40"/>
                <a:gd name="T62" fmla="*/ 80 w 86"/>
                <a:gd name="T63" fmla="*/ 30 h 40"/>
                <a:gd name="T64" fmla="*/ 84 w 86"/>
                <a:gd name="T65" fmla="*/ 26 h 40"/>
                <a:gd name="T66" fmla="*/ 84 w 86"/>
                <a:gd name="T67" fmla="*/ 26 h 40"/>
                <a:gd name="T68" fmla="*/ 86 w 86"/>
                <a:gd name="T69" fmla="*/ 22 h 40"/>
                <a:gd name="T70" fmla="*/ 86 w 86"/>
                <a:gd name="T71" fmla="*/ 18 h 40"/>
                <a:gd name="T72" fmla="*/ 84 w 86"/>
                <a:gd name="T73" fmla="*/ 14 h 40"/>
                <a:gd name="T74" fmla="*/ 78 w 86"/>
                <a:gd name="T75" fmla="*/ 12 h 40"/>
                <a:gd name="T76" fmla="*/ 68 w 86"/>
                <a:gd name="T77" fmla="*/ 8 h 40"/>
                <a:gd name="T78" fmla="*/ 60 w 86"/>
                <a:gd name="T79" fmla="*/ 6 h 40"/>
                <a:gd name="T80" fmla="*/ 60 w 86"/>
                <a:gd name="T81" fmla="*/ 6 h 40"/>
                <a:gd name="T82" fmla="*/ 52 w 86"/>
                <a:gd name="T83" fmla="*/ 2 h 40"/>
                <a:gd name="T84" fmla="*/ 42 w 86"/>
                <a:gd name="T85"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86" h="40">
                  <a:moveTo>
                    <a:pt x="42" y="0"/>
                  </a:moveTo>
                  <a:lnTo>
                    <a:pt x="42" y="0"/>
                  </a:lnTo>
                  <a:lnTo>
                    <a:pt x="40" y="0"/>
                  </a:lnTo>
                  <a:lnTo>
                    <a:pt x="40" y="0"/>
                  </a:lnTo>
                  <a:lnTo>
                    <a:pt x="36" y="4"/>
                  </a:lnTo>
                  <a:lnTo>
                    <a:pt x="30" y="8"/>
                  </a:lnTo>
                  <a:lnTo>
                    <a:pt x="24" y="20"/>
                  </a:lnTo>
                  <a:lnTo>
                    <a:pt x="24" y="20"/>
                  </a:lnTo>
                  <a:lnTo>
                    <a:pt x="18" y="22"/>
                  </a:lnTo>
                  <a:lnTo>
                    <a:pt x="12" y="26"/>
                  </a:lnTo>
                  <a:lnTo>
                    <a:pt x="6" y="28"/>
                  </a:lnTo>
                  <a:lnTo>
                    <a:pt x="2" y="32"/>
                  </a:lnTo>
                  <a:lnTo>
                    <a:pt x="2" y="32"/>
                  </a:lnTo>
                  <a:lnTo>
                    <a:pt x="0" y="36"/>
                  </a:lnTo>
                  <a:lnTo>
                    <a:pt x="2" y="38"/>
                  </a:lnTo>
                  <a:lnTo>
                    <a:pt x="6" y="40"/>
                  </a:lnTo>
                  <a:lnTo>
                    <a:pt x="10" y="40"/>
                  </a:lnTo>
                  <a:lnTo>
                    <a:pt x="10" y="40"/>
                  </a:lnTo>
                  <a:lnTo>
                    <a:pt x="14" y="40"/>
                  </a:lnTo>
                  <a:lnTo>
                    <a:pt x="14" y="40"/>
                  </a:lnTo>
                  <a:lnTo>
                    <a:pt x="20" y="40"/>
                  </a:lnTo>
                  <a:lnTo>
                    <a:pt x="24" y="38"/>
                  </a:lnTo>
                  <a:lnTo>
                    <a:pt x="36" y="32"/>
                  </a:lnTo>
                  <a:lnTo>
                    <a:pt x="36" y="32"/>
                  </a:lnTo>
                  <a:lnTo>
                    <a:pt x="46" y="32"/>
                  </a:lnTo>
                  <a:lnTo>
                    <a:pt x="46" y="32"/>
                  </a:lnTo>
                  <a:lnTo>
                    <a:pt x="54" y="32"/>
                  </a:lnTo>
                  <a:lnTo>
                    <a:pt x="54" y="32"/>
                  </a:lnTo>
                  <a:lnTo>
                    <a:pt x="62" y="32"/>
                  </a:lnTo>
                  <a:lnTo>
                    <a:pt x="62" y="32"/>
                  </a:lnTo>
                  <a:lnTo>
                    <a:pt x="74" y="32"/>
                  </a:lnTo>
                  <a:lnTo>
                    <a:pt x="80" y="30"/>
                  </a:lnTo>
                  <a:lnTo>
                    <a:pt x="84" y="26"/>
                  </a:lnTo>
                  <a:lnTo>
                    <a:pt x="84" y="26"/>
                  </a:lnTo>
                  <a:lnTo>
                    <a:pt x="86" y="22"/>
                  </a:lnTo>
                  <a:lnTo>
                    <a:pt x="86" y="18"/>
                  </a:lnTo>
                  <a:lnTo>
                    <a:pt x="84" y="14"/>
                  </a:lnTo>
                  <a:lnTo>
                    <a:pt x="78" y="12"/>
                  </a:lnTo>
                  <a:lnTo>
                    <a:pt x="68" y="8"/>
                  </a:lnTo>
                  <a:lnTo>
                    <a:pt x="60" y="6"/>
                  </a:lnTo>
                  <a:lnTo>
                    <a:pt x="60" y="6"/>
                  </a:lnTo>
                  <a:lnTo>
                    <a:pt x="52" y="2"/>
                  </a:lnTo>
                  <a:lnTo>
                    <a:pt x="4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38" name="Freeform 23"/>
            <p:cNvSpPr>
              <a:spLocks/>
            </p:cNvSpPr>
            <p:nvPr/>
          </p:nvSpPr>
          <p:spPr bwMode="auto">
            <a:xfrm>
              <a:off x="2198" y="992"/>
              <a:ext cx="114" cy="66"/>
            </a:xfrm>
            <a:custGeom>
              <a:avLst/>
              <a:gdLst>
                <a:gd name="T0" fmla="*/ 64 w 114"/>
                <a:gd name="T1" fmla="*/ 0 h 66"/>
                <a:gd name="T2" fmla="*/ 48 w 114"/>
                <a:gd name="T3" fmla="*/ 4 h 66"/>
                <a:gd name="T4" fmla="*/ 36 w 114"/>
                <a:gd name="T5" fmla="*/ 10 h 66"/>
                <a:gd name="T6" fmla="*/ 24 w 114"/>
                <a:gd name="T7" fmla="*/ 14 h 66"/>
                <a:gd name="T8" fmla="*/ 20 w 114"/>
                <a:gd name="T9" fmla="*/ 18 h 66"/>
                <a:gd name="T10" fmla="*/ 16 w 114"/>
                <a:gd name="T11" fmla="*/ 28 h 66"/>
                <a:gd name="T12" fmla="*/ 8 w 114"/>
                <a:gd name="T13" fmla="*/ 30 h 66"/>
                <a:gd name="T14" fmla="*/ 2 w 114"/>
                <a:gd name="T15" fmla="*/ 34 h 66"/>
                <a:gd name="T16" fmla="*/ 0 w 114"/>
                <a:gd name="T17" fmla="*/ 36 h 66"/>
                <a:gd name="T18" fmla="*/ 4 w 114"/>
                <a:gd name="T19" fmla="*/ 42 h 66"/>
                <a:gd name="T20" fmla="*/ 14 w 114"/>
                <a:gd name="T21" fmla="*/ 44 h 66"/>
                <a:gd name="T22" fmla="*/ 30 w 114"/>
                <a:gd name="T23" fmla="*/ 48 h 66"/>
                <a:gd name="T24" fmla="*/ 34 w 114"/>
                <a:gd name="T25" fmla="*/ 52 h 66"/>
                <a:gd name="T26" fmla="*/ 46 w 114"/>
                <a:gd name="T27" fmla="*/ 64 h 66"/>
                <a:gd name="T28" fmla="*/ 52 w 114"/>
                <a:gd name="T29" fmla="*/ 66 h 66"/>
                <a:gd name="T30" fmla="*/ 54 w 114"/>
                <a:gd name="T31" fmla="*/ 66 h 66"/>
                <a:gd name="T32" fmla="*/ 64 w 114"/>
                <a:gd name="T33" fmla="*/ 66 h 66"/>
                <a:gd name="T34" fmla="*/ 72 w 114"/>
                <a:gd name="T35" fmla="*/ 64 h 66"/>
                <a:gd name="T36" fmla="*/ 74 w 114"/>
                <a:gd name="T37" fmla="*/ 64 h 66"/>
                <a:gd name="T38" fmla="*/ 94 w 114"/>
                <a:gd name="T39" fmla="*/ 66 h 66"/>
                <a:gd name="T40" fmla="*/ 112 w 114"/>
                <a:gd name="T41" fmla="*/ 64 h 66"/>
                <a:gd name="T42" fmla="*/ 114 w 114"/>
                <a:gd name="T43" fmla="*/ 60 h 66"/>
                <a:gd name="T44" fmla="*/ 112 w 114"/>
                <a:gd name="T45" fmla="*/ 50 h 66"/>
                <a:gd name="T46" fmla="*/ 112 w 114"/>
                <a:gd name="T47" fmla="*/ 46 h 66"/>
                <a:gd name="T48" fmla="*/ 112 w 114"/>
                <a:gd name="T49" fmla="*/ 40 h 66"/>
                <a:gd name="T50" fmla="*/ 104 w 114"/>
                <a:gd name="T51" fmla="*/ 32 h 66"/>
                <a:gd name="T52" fmla="*/ 94 w 114"/>
                <a:gd name="T53" fmla="*/ 28 h 66"/>
                <a:gd name="T54" fmla="*/ 82 w 114"/>
                <a:gd name="T55" fmla="*/ 26 h 66"/>
                <a:gd name="T56" fmla="*/ 70 w 114"/>
                <a:gd name="T57" fmla="*/ 26 h 66"/>
                <a:gd name="T58" fmla="*/ 60 w 114"/>
                <a:gd name="T59" fmla="*/ 28 h 66"/>
                <a:gd name="T60" fmla="*/ 46 w 114"/>
                <a:gd name="T61" fmla="*/ 34 h 66"/>
                <a:gd name="T62" fmla="*/ 42 w 114"/>
                <a:gd name="T63" fmla="*/ 34 h 66"/>
                <a:gd name="T64" fmla="*/ 40 w 114"/>
                <a:gd name="T65" fmla="*/ 34 h 66"/>
                <a:gd name="T66" fmla="*/ 34 w 114"/>
                <a:gd name="T67" fmla="*/ 30 h 66"/>
                <a:gd name="T68" fmla="*/ 34 w 114"/>
                <a:gd name="T69" fmla="*/ 20 h 66"/>
                <a:gd name="T70" fmla="*/ 54 w 114"/>
                <a:gd name="T71" fmla="*/ 20 h 66"/>
                <a:gd name="T72" fmla="*/ 72 w 114"/>
                <a:gd name="T73" fmla="*/ 18 h 66"/>
                <a:gd name="T74" fmla="*/ 74 w 114"/>
                <a:gd name="T75" fmla="*/ 18 h 66"/>
                <a:gd name="T76" fmla="*/ 78 w 114"/>
                <a:gd name="T77" fmla="*/ 16 h 66"/>
                <a:gd name="T78" fmla="*/ 78 w 114"/>
                <a:gd name="T79" fmla="*/ 10 h 66"/>
                <a:gd name="T80" fmla="*/ 70 w 114"/>
                <a:gd name="T81" fmla="*/ 6 h 66"/>
                <a:gd name="T82" fmla="*/ 66 w 114"/>
                <a:gd name="T83" fmla="*/ 6 h 66"/>
                <a:gd name="T84" fmla="*/ 66 w 114"/>
                <a:gd name="T85" fmla="*/ 6 h 66"/>
                <a:gd name="T86" fmla="*/ 64 w 114"/>
                <a:gd name="T87" fmla="*/ 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14" h="66">
                  <a:moveTo>
                    <a:pt x="64" y="0"/>
                  </a:moveTo>
                  <a:lnTo>
                    <a:pt x="64" y="0"/>
                  </a:lnTo>
                  <a:lnTo>
                    <a:pt x="58" y="0"/>
                  </a:lnTo>
                  <a:lnTo>
                    <a:pt x="48" y="4"/>
                  </a:lnTo>
                  <a:lnTo>
                    <a:pt x="36" y="10"/>
                  </a:lnTo>
                  <a:lnTo>
                    <a:pt x="36" y="10"/>
                  </a:lnTo>
                  <a:lnTo>
                    <a:pt x="26" y="12"/>
                  </a:lnTo>
                  <a:lnTo>
                    <a:pt x="24" y="14"/>
                  </a:lnTo>
                  <a:lnTo>
                    <a:pt x="20" y="18"/>
                  </a:lnTo>
                  <a:lnTo>
                    <a:pt x="20" y="18"/>
                  </a:lnTo>
                  <a:lnTo>
                    <a:pt x="20" y="24"/>
                  </a:lnTo>
                  <a:lnTo>
                    <a:pt x="16" y="28"/>
                  </a:lnTo>
                  <a:lnTo>
                    <a:pt x="16" y="28"/>
                  </a:lnTo>
                  <a:lnTo>
                    <a:pt x="8" y="30"/>
                  </a:lnTo>
                  <a:lnTo>
                    <a:pt x="4" y="32"/>
                  </a:lnTo>
                  <a:lnTo>
                    <a:pt x="2" y="34"/>
                  </a:lnTo>
                  <a:lnTo>
                    <a:pt x="2" y="34"/>
                  </a:lnTo>
                  <a:lnTo>
                    <a:pt x="0" y="36"/>
                  </a:lnTo>
                  <a:lnTo>
                    <a:pt x="0" y="38"/>
                  </a:lnTo>
                  <a:lnTo>
                    <a:pt x="4" y="42"/>
                  </a:lnTo>
                  <a:lnTo>
                    <a:pt x="14" y="44"/>
                  </a:lnTo>
                  <a:lnTo>
                    <a:pt x="14" y="44"/>
                  </a:lnTo>
                  <a:lnTo>
                    <a:pt x="26" y="46"/>
                  </a:lnTo>
                  <a:lnTo>
                    <a:pt x="30" y="48"/>
                  </a:lnTo>
                  <a:lnTo>
                    <a:pt x="34" y="52"/>
                  </a:lnTo>
                  <a:lnTo>
                    <a:pt x="34" y="52"/>
                  </a:lnTo>
                  <a:lnTo>
                    <a:pt x="42" y="60"/>
                  </a:lnTo>
                  <a:lnTo>
                    <a:pt x="46" y="64"/>
                  </a:lnTo>
                  <a:lnTo>
                    <a:pt x="52" y="66"/>
                  </a:lnTo>
                  <a:lnTo>
                    <a:pt x="52" y="66"/>
                  </a:lnTo>
                  <a:lnTo>
                    <a:pt x="54" y="66"/>
                  </a:lnTo>
                  <a:lnTo>
                    <a:pt x="54" y="66"/>
                  </a:lnTo>
                  <a:lnTo>
                    <a:pt x="64" y="66"/>
                  </a:lnTo>
                  <a:lnTo>
                    <a:pt x="64" y="66"/>
                  </a:lnTo>
                  <a:lnTo>
                    <a:pt x="72" y="64"/>
                  </a:lnTo>
                  <a:lnTo>
                    <a:pt x="72" y="64"/>
                  </a:lnTo>
                  <a:lnTo>
                    <a:pt x="74" y="64"/>
                  </a:lnTo>
                  <a:lnTo>
                    <a:pt x="74" y="64"/>
                  </a:lnTo>
                  <a:lnTo>
                    <a:pt x="94" y="66"/>
                  </a:lnTo>
                  <a:lnTo>
                    <a:pt x="94" y="66"/>
                  </a:lnTo>
                  <a:lnTo>
                    <a:pt x="108" y="66"/>
                  </a:lnTo>
                  <a:lnTo>
                    <a:pt x="112" y="64"/>
                  </a:lnTo>
                  <a:lnTo>
                    <a:pt x="114" y="60"/>
                  </a:lnTo>
                  <a:lnTo>
                    <a:pt x="114" y="60"/>
                  </a:lnTo>
                  <a:lnTo>
                    <a:pt x="114" y="56"/>
                  </a:lnTo>
                  <a:lnTo>
                    <a:pt x="112" y="50"/>
                  </a:lnTo>
                  <a:lnTo>
                    <a:pt x="112" y="50"/>
                  </a:lnTo>
                  <a:lnTo>
                    <a:pt x="112" y="46"/>
                  </a:lnTo>
                  <a:lnTo>
                    <a:pt x="112" y="40"/>
                  </a:lnTo>
                  <a:lnTo>
                    <a:pt x="112" y="40"/>
                  </a:lnTo>
                  <a:lnTo>
                    <a:pt x="110" y="36"/>
                  </a:lnTo>
                  <a:lnTo>
                    <a:pt x="104" y="32"/>
                  </a:lnTo>
                  <a:lnTo>
                    <a:pt x="100" y="28"/>
                  </a:lnTo>
                  <a:lnTo>
                    <a:pt x="94" y="28"/>
                  </a:lnTo>
                  <a:lnTo>
                    <a:pt x="94" y="28"/>
                  </a:lnTo>
                  <a:lnTo>
                    <a:pt x="82" y="26"/>
                  </a:lnTo>
                  <a:lnTo>
                    <a:pt x="82" y="26"/>
                  </a:lnTo>
                  <a:lnTo>
                    <a:pt x="70" y="26"/>
                  </a:lnTo>
                  <a:lnTo>
                    <a:pt x="60" y="28"/>
                  </a:lnTo>
                  <a:lnTo>
                    <a:pt x="60" y="28"/>
                  </a:lnTo>
                  <a:lnTo>
                    <a:pt x="52" y="32"/>
                  </a:lnTo>
                  <a:lnTo>
                    <a:pt x="46" y="34"/>
                  </a:lnTo>
                  <a:lnTo>
                    <a:pt x="42" y="34"/>
                  </a:lnTo>
                  <a:lnTo>
                    <a:pt x="42" y="34"/>
                  </a:lnTo>
                  <a:lnTo>
                    <a:pt x="40" y="34"/>
                  </a:lnTo>
                  <a:lnTo>
                    <a:pt x="40" y="34"/>
                  </a:lnTo>
                  <a:lnTo>
                    <a:pt x="36" y="32"/>
                  </a:lnTo>
                  <a:lnTo>
                    <a:pt x="34" y="30"/>
                  </a:lnTo>
                  <a:lnTo>
                    <a:pt x="32" y="26"/>
                  </a:lnTo>
                  <a:lnTo>
                    <a:pt x="34" y="20"/>
                  </a:lnTo>
                  <a:lnTo>
                    <a:pt x="34" y="20"/>
                  </a:lnTo>
                  <a:lnTo>
                    <a:pt x="54" y="20"/>
                  </a:lnTo>
                  <a:lnTo>
                    <a:pt x="64" y="20"/>
                  </a:lnTo>
                  <a:lnTo>
                    <a:pt x="72" y="18"/>
                  </a:lnTo>
                  <a:lnTo>
                    <a:pt x="72" y="18"/>
                  </a:lnTo>
                  <a:lnTo>
                    <a:pt x="74" y="18"/>
                  </a:lnTo>
                  <a:lnTo>
                    <a:pt x="74" y="18"/>
                  </a:lnTo>
                  <a:lnTo>
                    <a:pt x="78" y="16"/>
                  </a:lnTo>
                  <a:lnTo>
                    <a:pt x="80" y="14"/>
                  </a:lnTo>
                  <a:lnTo>
                    <a:pt x="78" y="10"/>
                  </a:lnTo>
                  <a:lnTo>
                    <a:pt x="76" y="10"/>
                  </a:lnTo>
                  <a:lnTo>
                    <a:pt x="70" y="6"/>
                  </a:lnTo>
                  <a:lnTo>
                    <a:pt x="66" y="6"/>
                  </a:lnTo>
                  <a:lnTo>
                    <a:pt x="66" y="6"/>
                  </a:lnTo>
                  <a:lnTo>
                    <a:pt x="66" y="6"/>
                  </a:lnTo>
                  <a:lnTo>
                    <a:pt x="66" y="6"/>
                  </a:lnTo>
                  <a:lnTo>
                    <a:pt x="66" y="0"/>
                  </a:lnTo>
                  <a:lnTo>
                    <a:pt x="64"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39" name="Freeform 24"/>
            <p:cNvSpPr>
              <a:spLocks/>
            </p:cNvSpPr>
            <p:nvPr/>
          </p:nvSpPr>
          <p:spPr bwMode="auto">
            <a:xfrm>
              <a:off x="2198" y="992"/>
              <a:ext cx="114" cy="66"/>
            </a:xfrm>
            <a:custGeom>
              <a:avLst/>
              <a:gdLst>
                <a:gd name="T0" fmla="*/ 64 w 114"/>
                <a:gd name="T1" fmla="*/ 0 h 66"/>
                <a:gd name="T2" fmla="*/ 48 w 114"/>
                <a:gd name="T3" fmla="*/ 4 h 66"/>
                <a:gd name="T4" fmla="*/ 36 w 114"/>
                <a:gd name="T5" fmla="*/ 10 h 66"/>
                <a:gd name="T6" fmla="*/ 24 w 114"/>
                <a:gd name="T7" fmla="*/ 14 h 66"/>
                <a:gd name="T8" fmla="*/ 20 w 114"/>
                <a:gd name="T9" fmla="*/ 18 h 66"/>
                <a:gd name="T10" fmla="*/ 16 w 114"/>
                <a:gd name="T11" fmla="*/ 28 h 66"/>
                <a:gd name="T12" fmla="*/ 8 w 114"/>
                <a:gd name="T13" fmla="*/ 30 h 66"/>
                <a:gd name="T14" fmla="*/ 2 w 114"/>
                <a:gd name="T15" fmla="*/ 34 h 66"/>
                <a:gd name="T16" fmla="*/ 0 w 114"/>
                <a:gd name="T17" fmla="*/ 36 h 66"/>
                <a:gd name="T18" fmla="*/ 4 w 114"/>
                <a:gd name="T19" fmla="*/ 42 h 66"/>
                <a:gd name="T20" fmla="*/ 14 w 114"/>
                <a:gd name="T21" fmla="*/ 44 h 66"/>
                <a:gd name="T22" fmla="*/ 30 w 114"/>
                <a:gd name="T23" fmla="*/ 48 h 66"/>
                <a:gd name="T24" fmla="*/ 34 w 114"/>
                <a:gd name="T25" fmla="*/ 52 h 66"/>
                <a:gd name="T26" fmla="*/ 46 w 114"/>
                <a:gd name="T27" fmla="*/ 64 h 66"/>
                <a:gd name="T28" fmla="*/ 52 w 114"/>
                <a:gd name="T29" fmla="*/ 66 h 66"/>
                <a:gd name="T30" fmla="*/ 54 w 114"/>
                <a:gd name="T31" fmla="*/ 66 h 66"/>
                <a:gd name="T32" fmla="*/ 64 w 114"/>
                <a:gd name="T33" fmla="*/ 66 h 66"/>
                <a:gd name="T34" fmla="*/ 72 w 114"/>
                <a:gd name="T35" fmla="*/ 64 h 66"/>
                <a:gd name="T36" fmla="*/ 74 w 114"/>
                <a:gd name="T37" fmla="*/ 64 h 66"/>
                <a:gd name="T38" fmla="*/ 94 w 114"/>
                <a:gd name="T39" fmla="*/ 66 h 66"/>
                <a:gd name="T40" fmla="*/ 112 w 114"/>
                <a:gd name="T41" fmla="*/ 64 h 66"/>
                <a:gd name="T42" fmla="*/ 114 w 114"/>
                <a:gd name="T43" fmla="*/ 60 h 66"/>
                <a:gd name="T44" fmla="*/ 112 w 114"/>
                <a:gd name="T45" fmla="*/ 50 h 66"/>
                <a:gd name="T46" fmla="*/ 112 w 114"/>
                <a:gd name="T47" fmla="*/ 46 h 66"/>
                <a:gd name="T48" fmla="*/ 112 w 114"/>
                <a:gd name="T49" fmla="*/ 40 h 66"/>
                <a:gd name="T50" fmla="*/ 104 w 114"/>
                <a:gd name="T51" fmla="*/ 32 h 66"/>
                <a:gd name="T52" fmla="*/ 94 w 114"/>
                <a:gd name="T53" fmla="*/ 28 h 66"/>
                <a:gd name="T54" fmla="*/ 82 w 114"/>
                <a:gd name="T55" fmla="*/ 26 h 66"/>
                <a:gd name="T56" fmla="*/ 70 w 114"/>
                <a:gd name="T57" fmla="*/ 26 h 66"/>
                <a:gd name="T58" fmla="*/ 60 w 114"/>
                <a:gd name="T59" fmla="*/ 28 h 66"/>
                <a:gd name="T60" fmla="*/ 46 w 114"/>
                <a:gd name="T61" fmla="*/ 34 h 66"/>
                <a:gd name="T62" fmla="*/ 42 w 114"/>
                <a:gd name="T63" fmla="*/ 34 h 66"/>
                <a:gd name="T64" fmla="*/ 40 w 114"/>
                <a:gd name="T65" fmla="*/ 34 h 66"/>
                <a:gd name="T66" fmla="*/ 34 w 114"/>
                <a:gd name="T67" fmla="*/ 30 h 66"/>
                <a:gd name="T68" fmla="*/ 34 w 114"/>
                <a:gd name="T69" fmla="*/ 20 h 66"/>
                <a:gd name="T70" fmla="*/ 54 w 114"/>
                <a:gd name="T71" fmla="*/ 20 h 66"/>
                <a:gd name="T72" fmla="*/ 72 w 114"/>
                <a:gd name="T73" fmla="*/ 18 h 66"/>
                <a:gd name="T74" fmla="*/ 74 w 114"/>
                <a:gd name="T75" fmla="*/ 18 h 66"/>
                <a:gd name="T76" fmla="*/ 78 w 114"/>
                <a:gd name="T77" fmla="*/ 16 h 66"/>
                <a:gd name="T78" fmla="*/ 78 w 114"/>
                <a:gd name="T79" fmla="*/ 10 h 66"/>
                <a:gd name="T80" fmla="*/ 70 w 114"/>
                <a:gd name="T81" fmla="*/ 6 h 66"/>
                <a:gd name="T82" fmla="*/ 66 w 114"/>
                <a:gd name="T83" fmla="*/ 6 h 66"/>
                <a:gd name="T84" fmla="*/ 66 w 114"/>
                <a:gd name="T85" fmla="*/ 6 h 66"/>
                <a:gd name="T86" fmla="*/ 64 w 114"/>
                <a:gd name="T87" fmla="*/ 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14" h="66">
                  <a:moveTo>
                    <a:pt x="64" y="0"/>
                  </a:moveTo>
                  <a:lnTo>
                    <a:pt x="64" y="0"/>
                  </a:lnTo>
                  <a:lnTo>
                    <a:pt x="58" y="0"/>
                  </a:lnTo>
                  <a:lnTo>
                    <a:pt x="48" y="4"/>
                  </a:lnTo>
                  <a:lnTo>
                    <a:pt x="36" y="10"/>
                  </a:lnTo>
                  <a:lnTo>
                    <a:pt x="36" y="10"/>
                  </a:lnTo>
                  <a:lnTo>
                    <a:pt x="26" y="12"/>
                  </a:lnTo>
                  <a:lnTo>
                    <a:pt x="24" y="14"/>
                  </a:lnTo>
                  <a:lnTo>
                    <a:pt x="20" y="18"/>
                  </a:lnTo>
                  <a:lnTo>
                    <a:pt x="20" y="18"/>
                  </a:lnTo>
                  <a:lnTo>
                    <a:pt x="20" y="24"/>
                  </a:lnTo>
                  <a:lnTo>
                    <a:pt x="16" y="28"/>
                  </a:lnTo>
                  <a:lnTo>
                    <a:pt x="16" y="28"/>
                  </a:lnTo>
                  <a:lnTo>
                    <a:pt x="8" y="30"/>
                  </a:lnTo>
                  <a:lnTo>
                    <a:pt x="4" y="32"/>
                  </a:lnTo>
                  <a:lnTo>
                    <a:pt x="2" y="34"/>
                  </a:lnTo>
                  <a:lnTo>
                    <a:pt x="2" y="34"/>
                  </a:lnTo>
                  <a:lnTo>
                    <a:pt x="0" y="36"/>
                  </a:lnTo>
                  <a:lnTo>
                    <a:pt x="0" y="38"/>
                  </a:lnTo>
                  <a:lnTo>
                    <a:pt x="4" y="42"/>
                  </a:lnTo>
                  <a:lnTo>
                    <a:pt x="14" y="44"/>
                  </a:lnTo>
                  <a:lnTo>
                    <a:pt x="14" y="44"/>
                  </a:lnTo>
                  <a:lnTo>
                    <a:pt x="26" y="46"/>
                  </a:lnTo>
                  <a:lnTo>
                    <a:pt x="30" y="48"/>
                  </a:lnTo>
                  <a:lnTo>
                    <a:pt x="34" y="52"/>
                  </a:lnTo>
                  <a:lnTo>
                    <a:pt x="34" y="52"/>
                  </a:lnTo>
                  <a:lnTo>
                    <a:pt x="42" y="60"/>
                  </a:lnTo>
                  <a:lnTo>
                    <a:pt x="46" y="64"/>
                  </a:lnTo>
                  <a:lnTo>
                    <a:pt x="52" y="66"/>
                  </a:lnTo>
                  <a:lnTo>
                    <a:pt x="52" y="66"/>
                  </a:lnTo>
                  <a:lnTo>
                    <a:pt x="54" y="66"/>
                  </a:lnTo>
                  <a:lnTo>
                    <a:pt x="54" y="66"/>
                  </a:lnTo>
                  <a:lnTo>
                    <a:pt x="64" y="66"/>
                  </a:lnTo>
                  <a:lnTo>
                    <a:pt x="64" y="66"/>
                  </a:lnTo>
                  <a:lnTo>
                    <a:pt x="72" y="64"/>
                  </a:lnTo>
                  <a:lnTo>
                    <a:pt x="72" y="64"/>
                  </a:lnTo>
                  <a:lnTo>
                    <a:pt x="74" y="64"/>
                  </a:lnTo>
                  <a:lnTo>
                    <a:pt x="74" y="64"/>
                  </a:lnTo>
                  <a:lnTo>
                    <a:pt x="94" y="66"/>
                  </a:lnTo>
                  <a:lnTo>
                    <a:pt x="94" y="66"/>
                  </a:lnTo>
                  <a:lnTo>
                    <a:pt x="108" y="66"/>
                  </a:lnTo>
                  <a:lnTo>
                    <a:pt x="112" y="64"/>
                  </a:lnTo>
                  <a:lnTo>
                    <a:pt x="114" y="60"/>
                  </a:lnTo>
                  <a:lnTo>
                    <a:pt x="114" y="60"/>
                  </a:lnTo>
                  <a:lnTo>
                    <a:pt x="114" y="56"/>
                  </a:lnTo>
                  <a:lnTo>
                    <a:pt x="112" y="50"/>
                  </a:lnTo>
                  <a:lnTo>
                    <a:pt x="112" y="50"/>
                  </a:lnTo>
                  <a:lnTo>
                    <a:pt x="112" y="46"/>
                  </a:lnTo>
                  <a:lnTo>
                    <a:pt x="112" y="40"/>
                  </a:lnTo>
                  <a:lnTo>
                    <a:pt x="112" y="40"/>
                  </a:lnTo>
                  <a:lnTo>
                    <a:pt x="110" y="36"/>
                  </a:lnTo>
                  <a:lnTo>
                    <a:pt x="104" y="32"/>
                  </a:lnTo>
                  <a:lnTo>
                    <a:pt x="100" y="28"/>
                  </a:lnTo>
                  <a:lnTo>
                    <a:pt x="94" y="28"/>
                  </a:lnTo>
                  <a:lnTo>
                    <a:pt x="94" y="28"/>
                  </a:lnTo>
                  <a:lnTo>
                    <a:pt x="82" y="26"/>
                  </a:lnTo>
                  <a:lnTo>
                    <a:pt x="82" y="26"/>
                  </a:lnTo>
                  <a:lnTo>
                    <a:pt x="70" y="26"/>
                  </a:lnTo>
                  <a:lnTo>
                    <a:pt x="60" y="28"/>
                  </a:lnTo>
                  <a:lnTo>
                    <a:pt x="60" y="28"/>
                  </a:lnTo>
                  <a:lnTo>
                    <a:pt x="52" y="32"/>
                  </a:lnTo>
                  <a:lnTo>
                    <a:pt x="46" y="34"/>
                  </a:lnTo>
                  <a:lnTo>
                    <a:pt x="42" y="34"/>
                  </a:lnTo>
                  <a:lnTo>
                    <a:pt x="42" y="34"/>
                  </a:lnTo>
                  <a:lnTo>
                    <a:pt x="40" y="34"/>
                  </a:lnTo>
                  <a:lnTo>
                    <a:pt x="40" y="34"/>
                  </a:lnTo>
                  <a:lnTo>
                    <a:pt x="36" y="32"/>
                  </a:lnTo>
                  <a:lnTo>
                    <a:pt x="34" y="30"/>
                  </a:lnTo>
                  <a:lnTo>
                    <a:pt x="32" y="26"/>
                  </a:lnTo>
                  <a:lnTo>
                    <a:pt x="34" y="20"/>
                  </a:lnTo>
                  <a:lnTo>
                    <a:pt x="34" y="20"/>
                  </a:lnTo>
                  <a:lnTo>
                    <a:pt x="54" y="20"/>
                  </a:lnTo>
                  <a:lnTo>
                    <a:pt x="64" y="20"/>
                  </a:lnTo>
                  <a:lnTo>
                    <a:pt x="72" y="18"/>
                  </a:lnTo>
                  <a:lnTo>
                    <a:pt x="72" y="18"/>
                  </a:lnTo>
                  <a:lnTo>
                    <a:pt x="74" y="18"/>
                  </a:lnTo>
                  <a:lnTo>
                    <a:pt x="74" y="18"/>
                  </a:lnTo>
                  <a:lnTo>
                    <a:pt x="78" y="16"/>
                  </a:lnTo>
                  <a:lnTo>
                    <a:pt x="80" y="14"/>
                  </a:lnTo>
                  <a:lnTo>
                    <a:pt x="78" y="10"/>
                  </a:lnTo>
                  <a:lnTo>
                    <a:pt x="76" y="10"/>
                  </a:lnTo>
                  <a:lnTo>
                    <a:pt x="70" y="6"/>
                  </a:lnTo>
                  <a:lnTo>
                    <a:pt x="66" y="6"/>
                  </a:lnTo>
                  <a:lnTo>
                    <a:pt x="66" y="6"/>
                  </a:lnTo>
                  <a:lnTo>
                    <a:pt x="66" y="6"/>
                  </a:lnTo>
                  <a:lnTo>
                    <a:pt x="66" y="6"/>
                  </a:lnTo>
                  <a:lnTo>
                    <a:pt x="66" y="0"/>
                  </a:lnTo>
                  <a:lnTo>
                    <a:pt x="6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40" name="Freeform 25"/>
            <p:cNvSpPr>
              <a:spLocks/>
            </p:cNvSpPr>
            <p:nvPr/>
          </p:nvSpPr>
          <p:spPr bwMode="auto">
            <a:xfrm>
              <a:off x="2738" y="1140"/>
              <a:ext cx="62" cy="50"/>
            </a:xfrm>
            <a:custGeom>
              <a:avLst/>
              <a:gdLst>
                <a:gd name="T0" fmla="*/ 34 w 62"/>
                <a:gd name="T1" fmla="*/ 0 h 50"/>
                <a:gd name="T2" fmla="*/ 34 w 62"/>
                <a:gd name="T3" fmla="*/ 0 h 50"/>
                <a:gd name="T4" fmla="*/ 30 w 62"/>
                <a:gd name="T5" fmla="*/ 0 h 50"/>
                <a:gd name="T6" fmla="*/ 30 w 62"/>
                <a:gd name="T7" fmla="*/ 0 h 50"/>
                <a:gd name="T8" fmla="*/ 26 w 62"/>
                <a:gd name="T9" fmla="*/ 4 h 50"/>
                <a:gd name="T10" fmla="*/ 22 w 62"/>
                <a:gd name="T11" fmla="*/ 6 h 50"/>
                <a:gd name="T12" fmla="*/ 20 w 62"/>
                <a:gd name="T13" fmla="*/ 10 h 50"/>
                <a:gd name="T14" fmla="*/ 14 w 62"/>
                <a:gd name="T15" fmla="*/ 14 h 50"/>
                <a:gd name="T16" fmla="*/ 14 w 62"/>
                <a:gd name="T17" fmla="*/ 14 h 50"/>
                <a:gd name="T18" fmla="*/ 6 w 62"/>
                <a:gd name="T19" fmla="*/ 16 h 50"/>
                <a:gd name="T20" fmla="*/ 0 w 62"/>
                <a:gd name="T21" fmla="*/ 18 h 50"/>
                <a:gd name="T22" fmla="*/ 0 w 62"/>
                <a:gd name="T23" fmla="*/ 22 h 50"/>
                <a:gd name="T24" fmla="*/ 0 w 62"/>
                <a:gd name="T25" fmla="*/ 22 h 50"/>
                <a:gd name="T26" fmla="*/ 2 w 62"/>
                <a:gd name="T27" fmla="*/ 26 h 50"/>
                <a:gd name="T28" fmla="*/ 10 w 62"/>
                <a:gd name="T29" fmla="*/ 32 h 50"/>
                <a:gd name="T30" fmla="*/ 22 w 62"/>
                <a:gd name="T31" fmla="*/ 42 h 50"/>
                <a:gd name="T32" fmla="*/ 22 w 62"/>
                <a:gd name="T33" fmla="*/ 42 h 50"/>
                <a:gd name="T34" fmla="*/ 28 w 62"/>
                <a:gd name="T35" fmla="*/ 48 h 50"/>
                <a:gd name="T36" fmla="*/ 32 w 62"/>
                <a:gd name="T37" fmla="*/ 50 h 50"/>
                <a:gd name="T38" fmla="*/ 32 w 62"/>
                <a:gd name="T39" fmla="*/ 50 h 50"/>
                <a:gd name="T40" fmla="*/ 36 w 62"/>
                <a:gd name="T41" fmla="*/ 48 h 50"/>
                <a:gd name="T42" fmla="*/ 38 w 62"/>
                <a:gd name="T43" fmla="*/ 46 h 50"/>
                <a:gd name="T44" fmla="*/ 38 w 62"/>
                <a:gd name="T45" fmla="*/ 46 h 50"/>
                <a:gd name="T46" fmla="*/ 42 w 62"/>
                <a:gd name="T47" fmla="*/ 44 h 50"/>
                <a:gd name="T48" fmla="*/ 44 w 62"/>
                <a:gd name="T49" fmla="*/ 40 h 50"/>
                <a:gd name="T50" fmla="*/ 44 w 62"/>
                <a:gd name="T51" fmla="*/ 40 h 50"/>
                <a:gd name="T52" fmla="*/ 48 w 62"/>
                <a:gd name="T53" fmla="*/ 38 h 50"/>
                <a:gd name="T54" fmla="*/ 52 w 62"/>
                <a:gd name="T55" fmla="*/ 36 h 50"/>
                <a:gd name="T56" fmla="*/ 52 w 62"/>
                <a:gd name="T57" fmla="*/ 36 h 50"/>
                <a:gd name="T58" fmla="*/ 58 w 62"/>
                <a:gd name="T59" fmla="*/ 34 h 50"/>
                <a:gd name="T60" fmla="*/ 62 w 62"/>
                <a:gd name="T61" fmla="*/ 30 h 50"/>
                <a:gd name="T62" fmla="*/ 62 w 62"/>
                <a:gd name="T63" fmla="*/ 26 h 50"/>
                <a:gd name="T64" fmla="*/ 60 w 62"/>
                <a:gd name="T65" fmla="*/ 22 h 50"/>
                <a:gd name="T66" fmla="*/ 60 w 62"/>
                <a:gd name="T67" fmla="*/ 22 h 50"/>
                <a:gd name="T68" fmla="*/ 56 w 62"/>
                <a:gd name="T69" fmla="*/ 18 h 50"/>
                <a:gd name="T70" fmla="*/ 50 w 62"/>
                <a:gd name="T71" fmla="*/ 16 h 50"/>
                <a:gd name="T72" fmla="*/ 42 w 62"/>
                <a:gd name="T73" fmla="*/ 12 h 50"/>
                <a:gd name="T74" fmla="*/ 42 w 62"/>
                <a:gd name="T75" fmla="*/ 12 h 50"/>
                <a:gd name="T76" fmla="*/ 38 w 62"/>
                <a:gd name="T77" fmla="*/ 8 h 50"/>
                <a:gd name="T78" fmla="*/ 38 w 62"/>
                <a:gd name="T79" fmla="*/ 4 h 50"/>
                <a:gd name="T80" fmla="*/ 36 w 62"/>
                <a:gd name="T81" fmla="*/ 2 h 50"/>
                <a:gd name="T82" fmla="*/ 34 w 62"/>
                <a:gd name="T8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2" h="50">
                  <a:moveTo>
                    <a:pt x="34" y="0"/>
                  </a:moveTo>
                  <a:lnTo>
                    <a:pt x="34" y="0"/>
                  </a:lnTo>
                  <a:lnTo>
                    <a:pt x="30" y="0"/>
                  </a:lnTo>
                  <a:lnTo>
                    <a:pt x="30" y="0"/>
                  </a:lnTo>
                  <a:lnTo>
                    <a:pt x="26" y="4"/>
                  </a:lnTo>
                  <a:lnTo>
                    <a:pt x="22" y="6"/>
                  </a:lnTo>
                  <a:lnTo>
                    <a:pt x="20" y="10"/>
                  </a:lnTo>
                  <a:lnTo>
                    <a:pt x="14" y="14"/>
                  </a:lnTo>
                  <a:lnTo>
                    <a:pt x="14" y="14"/>
                  </a:lnTo>
                  <a:lnTo>
                    <a:pt x="6" y="16"/>
                  </a:lnTo>
                  <a:lnTo>
                    <a:pt x="0" y="18"/>
                  </a:lnTo>
                  <a:lnTo>
                    <a:pt x="0" y="22"/>
                  </a:lnTo>
                  <a:lnTo>
                    <a:pt x="0" y="22"/>
                  </a:lnTo>
                  <a:lnTo>
                    <a:pt x="2" y="26"/>
                  </a:lnTo>
                  <a:lnTo>
                    <a:pt x="10" y="32"/>
                  </a:lnTo>
                  <a:lnTo>
                    <a:pt x="22" y="42"/>
                  </a:lnTo>
                  <a:lnTo>
                    <a:pt x="22" y="42"/>
                  </a:lnTo>
                  <a:lnTo>
                    <a:pt x="28" y="48"/>
                  </a:lnTo>
                  <a:lnTo>
                    <a:pt x="32" y="50"/>
                  </a:lnTo>
                  <a:lnTo>
                    <a:pt x="32" y="50"/>
                  </a:lnTo>
                  <a:lnTo>
                    <a:pt x="36" y="48"/>
                  </a:lnTo>
                  <a:lnTo>
                    <a:pt x="38" y="46"/>
                  </a:lnTo>
                  <a:lnTo>
                    <a:pt x="38" y="46"/>
                  </a:lnTo>
                  <a:lnTo>
                    <a:pt x="42" y="44"/>
                  </a:lnTo>
                  <a:lnTo>
                    <a:pt x="44" y="40"/>
                  </a:lnTo>
                  <a:lnTo>
                    <a:pt x="44" y="40"/>
                  </a:lnTo>
                  <a:lnTo>
                    <a:pt x="48" y="38"/>
                  </a:lnTo>
                  <a:lnTo>
                    <a:pt x="52" y="36"/>
                  </a:lnTo>
                  <a:lnTo>
                    <a:pt x="52" y="36"/>
                  </a:lnTo>
                  <a:lnTo>
                    <a:pt x="58" y="34"/>
                  </a:lnTo>
                  <a:lnTo>
                    <a:pt x="62" y="30"/>
                  </a:lnTo>
                  <a:lnTo>
                    <a:pt x="62" y="26"/>
                  </a:lnTo>
                  <a:lnTo>
                    <a:pt x="60" y="22"/>
                  </a:lnTo>
                  <a:lnTo>
                    <a:pt x="60" y="22"/>
                  </a:lnTo>
                  <a:lnTo>
                    <a:pt x="56" y="18"/>
                  </a:lnTo>
                  <a:lnTo>
                    <a:pt x="50" y="16"/>
                  </a:lnTo>
                  <a:lnTo>
                    <a:pt x="42" y="12"/>
                  </a:lnTo>
                  <a:lnTo>
                    <a:pt x="42" y="12"/>
                  </a:lnTo>
                  <a:lnTo>
                    <a:pt x="38" y="8"/>
                  </a:lnTo>
                  <a:lnTo>
                    <a:pt x="38" y="4"/>
                  </a:lnTo>
                  <a:lnTo>
                    <a:pt x="36" y="2"/>
                  </a:lnTo>
                  <a:lnTo>
                    <a:pt x="34"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41" name="Freeform 26"/>
            <p:cNvSpPr>
              <a:spLocks/>
            </p:cNvSpPr>
            <p:nvPr/>
          </p:nvSpPr>
          <p:spPr bwMode="auto">
            <a:xfrm>
              <a:off x="2738" y="1140"/>
              <a:ext cx="62" cy="50"/>
            </a:xfrm>
            <a:custGeom>
              <a:avLst/>
              <a:gdLst>
                <a:gd name="T0" fmla="*/ 34 w 62"/>
                <a:gd name="T1" fmla="*/ 0 h 50"/>
                <a:gd name="T2" fmla="*/ 34 w 62"/>
                <a:gd name="T3" fmla="*/ 0 h 50"/>
                <a:gd name="T4" fmla="*/ 30 w 62"/>
                <a:gd name="T5" fmla="*/ 0 h 50"/>
                <a:gd name="T6" fmla="*/ 30 w 62"/>
                <a:gd name="T7" fmla="*/ 0 h 50"/>
                <a:gd name="T8" fmla="*/ 26 w 62"/>
                <a:gd name="T9" fmla="*/ 4 h 50"/>
                <a:gd name="T10" fmla="*/ 22 w 62"/>
                <a:gd name="T11" fmla="*/ 6 h 50"/>
                <a:gd name="T12" fmla="*/ 20 w 62"/>
                <a:gd name="T13" fmla="*/ 10 h 50"/>
                <a:gd name="T14" fmla="*/ 14 w 62"/>
                <a:gd name="T15" fmla="*/ 14 h 50"/>
                <a:gd name="T16" fmla="*/ 14 w 62"/>
                <a:gd name="T17" fmla="*/ 14 h 50"/>
                <a:gd name="T18" fmla="*/ 6 w 62"/>
                <a:gd name="T19" fmla="*/ 16 h 50"/>
                <a:gd name="T20" fmla="*/ 0 w 62"/>
                <a:gd name="T21" fmla="*/ 18 h 50"/>
                <a:gd name="T22" fmla="*/ 0 w 62"/>
                <a:gd name="T23" fmla="*/ 22 h 50"/>
                <a:gd name="T24" fmla="*/ 0 w 62"/>
                <a:gd name="T25" fmla="*/ 22 h 50"/>
                <a:gd name="T26" fmla="*/ 2 w 62"/>
                <a:gd name="T27" fmla="*/ 26 h 50"/>
                <a:gd name="T28" fmla="*/ 10 w 62"/>
                <a:gd name="T29" fmla="*/ 32 h 50"/>
                <a:gd name="T30" fmla="*/ 22 w 62"/>
                <a:gd name="T31" fmla="*/ 42 h 50"/>
                <a:gd name="T32" fmla="*/ 22 w 62"/>
                <a:gd name="T33" fmla="*/ 42 h 50"/>
                <a:gd name="T34" fmla="*/ 28 w 62"/>
                <a:gd name="T35" fmla="*/ 48 h 50"/>
                <a:gd name="T36" fmla="*/ 32 w 62"/>
                <a:gd name="T37" fmla="*/ 50 h 50"/>
                <a:gd name="T38" fmla="*/ 32 w 62"/>
                <a:gd name="T39" fmla="*/ 50 h 50"/>
                <a:gd name="T40" fmla="*/ 36 w 62"/>
                <a:gd name="T41" fmla="*/ 48 h 50"/>
                <a:gd name="T42" fmla="*/ 38 w 62"/>
                <a:gd name="T43" fmla="*/ 46 h 50"/>
                <a:gd name="T44" fmla="*/ 38 w 62"/>
                <a:gd name="T45" fmla="*/ 46 h 50"/>
                <a:gd name="T46" fmla="*/ 42 w 62"/>
                <a:gd name="T47" fmla="*/ 44 h 50"/>
                <a:gd name="T48" fmla="*/ 44 w 62"/>
                <a:gd name="T49" fmla="*/ 40 h 50"/>
                <a:gd name="T50" fmla="*/ 44 w 62"/>
                <a:gd name="T51" fmla="*/ 40 h 50"/>
                <a:gd name="T52" fmla="*/ 48 w 62"/>
                <a:gd name="T53" fmla="*/ 38 h 50"/>
                <a:gd name="T54" fmla="*/ 52 w 62"/>
                <a:gd name="T55" fmla="*/ 36 h 50"/>
                <a:gd name="T56" fmla="*/ 52 w 62"/>
                <a:gd name="T57" fmla="*/ 36 h 50"/>
                <a:gd name="T58" fmla="*/ 58 w 62"/>
                <a:gd name="T59" fmla="*/ 34 h 50"/>
                <a:gd name="T60" fmla="*/ 62 w 62"/>
                <a:gd name="T61" fmla="*/ 30 h 50"/>
                <a:gd name="T62" fmla="*/ 62 w 62"/>
                <a:gd name="T63" fmla="*/ 26 h 50"/>
                <a:gd name="T64" fmla="*/ 60 w 62"/>
                <a:gd name="T65" fmla="*/ 22 h 50"/>
                <a:gd name="T66" fmla="*/ 60 w 62"/>
                <a:gd name="T67" fmla="*/ 22 h 50"/>
                <a:gd name="T68" fmla="*/ 56 w 62"/>
                <a:gd name="T69" fmla="*/ 18 h 50"/>
                <a:gd name="T70" fmla="*/ 50 w 62"/>
                <a:gd name="T71" fmla="*/ 16 h 50"/>
                <a:gd name="T72" fmla="*/ 42 w 62"/>
                <a:gd name="T73" fmla="*/ 12 h 50"/>
                <a:gd name="T74" fmla="*/ 42 w 62"/>
                <a:gd name="T75" fmla="*/ 12 h 50"/>
                <a:gd name="T76" fmla="*/ 38 w 62"/>
                <a:gd name="T77" fmla="*/ 8 h 50"/>
                <a:gd name="T78" fmla="*/ 38 w 62"/>
                <a:gd name="T79" fmla="*/ 4 h 50"/>
                <a:gd name="T80" fmla="*/ 36 w 62"/>
                <a:gd name="T81" fmla="*/ 2 h 50"/>
                <a:gd name="T82" fmla="*/ 34 w 62"/>
                <a:gd name="T8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2" h="50">
                  <a:moveTo>
                    <a:pt x="34" y="0"/>
                  </a:moveTo>
                  <a:lnTo>
                    <a:pt x="34" y="0"/>
                  </a:lnTo>
                  <a:lnTo>
                    <a:pt x="30" y="0"/>
                  </a:lnTo>
                  <a:lnTo>
                    <a:pt x="30" y="0"/>
                  </a:lnTo>
                  <a:lnTo>
                    <a:pt x="26" y="4"/>
                  </a:lnTo>
                  <a:lnTo>
                    <a:pt x="22" y="6"/>
                  </a:lnTo>
                  <a:lnTo>
                    <a:pt x="20" y="10"/>
                  </a:lnTo>
                  <a:lnTo>
                    <a:pt x="14" y="14"/>
                  </a:lnTo>
                  <a:lnTo>
                    <a:pt x="14" y="14"/>
                  </a:lnTo>
                  <a:lnTo>
                    <a:pt x="6" y="16"/>
                  </a:lnTo>
                  <a:lnTo>
                    <a:pt x="0" y="18"/>
                  </a:lnTo>
                  <a:lnTo>
                    <a:pt x="0" y="22"/>
                  </a:lnTo>
                  <a:lnTo>
                    <a:pt x="0" y="22"/>
                  </a:lnTo>
                  <a:lnTo>
                    <a:pt x="2" y="26"/>
                  </a:lnTo>
                  <a:lnTo>
                    <a:pt x="10" y="32"/>
                  </a:lnTo>
                  <a:lnTo>
                    <a:pt x="22" y="42"/>
                  </a:lnTo>
                  <a:lnTo>
                    <a:pt x="22" y="42"/>
                  </a:lnTo>
                  <a:lnTo>
                    <a:pt x="28" y="48"/>
                  </a:lnTo>
                  <a:lnTo>
                    <a:pt x="32" y="50"/>
                  </a:lnTo>
                  <a:lnTo>
                    <a:pt x="32" y="50"/>
                  </a:lnTo>
                  <a:lnTo>
                    <a:pt x="36" y="48"/>
                  </a:lnTo>
                  <a:lnTo>
                    <a:pt x="38" y="46"/>
                  </a:lnTo>
                  <a:lnTo>
                    <a:pt x="38" y="46"/>
                  </a:lnTo>
                  <a:lnTo>
                    <a:pt x="42" y="44"/>
                  </a:lnTo>
                  <a:lnTo>
                    <a:pt x="44" y="40"/>
                  </a:lnTo>
                  <a:lnTo>
                    <a:pt x="44" y="40"/>
                  </a:lnTo>
                  <a:lnTo>
                    <a:pt x="48" y="38"/>
                  </a:lnTo>
                  <a:lnTo>
                    <a:pt x="52" y="36"/>
                  </a:lnTo>
                  <a:lnTo>
                    <a:pt x="52" y="36"/>
                  </a:lnTo>
                  <a:lnTo>
                    <a:pt x="58" y="34"/>
                  </a:lnTo>
                  <a:lnTo>
                    <a:pt x="62" y="30"/>
                  </a:lnTo>
                  <a:lnTo>
                    <a:pt x="62" y="26"/>
                  </a:lnTo>
                  <a:lnTo>
                    <a:pt x="60" y="22"/>
                  </a:lnTo>
                  <a:lnTo>
                    <a:pt x="60" y="22"/>
                  </a:lnTo>
                  <a:lnTo>
                    <a:pt x="56" y="18"/>
                  </a:lnTo>
                  <a:lnTo>
                    <a:pt x="50" y="16"/>
                  </a:lnTo>
                  <a:lnTo>
                    <a:pt x="42" y="12"/>
                  </a:lnTo>
                  <a:lnTo>
                    <a:pt x="42" y="12"/>
                  </a:lnTo>
                  <a:lnTo>
                    <a:pt x="38" y="8"/>
                  </a:lnTo>
                  <a:lnTo>
                    <a:pt x="38" y="4"/>
                  </a:lnTo>
                  <a:lnTo>
                    <a:pt x="36" y="2"/>
                  </a:lnTo>
                  <a:lnTo>
                    <a:pt x="3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42" name="Freeform 27"/>
            <p:cNvSpPr>
              <a:spLocks/>
            </p:cNvSpPr>
            <p:nvPr/>
          </p:nvSpPr>
          <p:spPr bwMode="auto">
            <a:xfrm>
              <a:off x="2818" y="1152"/>
              <a:ext cx="34" cy="24"/>
            </a:xfrm>
            <a:custGeom>
              <a:avLst/>
              <a:gdLst>
                <a:gd name="T0" fmla="*/ 14 w 34"/>
                <a:gd name="T1" fmla="*/ 0 h 24"/>
                <a:gd name="T2" fmla="*/ 14 w 34"/>
                <a:gd name="T3" fmla="*/ 0 h 24"/>
                <a:gd name="T4" fmla="*/ 10 w 34"/>
                <a:gd name="T5" fmla="*/ 0 h 24"/>
                <a:gd name="T6" fmla="*/ 6 w 34"/>
                <a:gd name="T7" fmla="*/ 2 h 24"/>
                <a:gd name="T8" fmla="*/ 6 w 34"/>
                <a:gd name="T9" fmla="*/ 2 h 24"/>
                <a:gd name="T10" fmla="*/ 2 w 34"/>
                <a:gd name="T11" fmla="*/ 12 h 24"/>
                <a:gd name="T12" fmla="*/ 0 w 34"/>
                <a:gd name="T13" fmla="*/ 18 h 24"/>
                <a:gd name="T14" fmla="*/ 2 w 34"/>
                <a:gd name="T15" fmla="*/ 22 h 24"/>
                <a:gd name="T16" fmla="*/ 2 w 34"/>
                <a:gd name="T17" fmla="*/ 22 h 24"/>
                <a:gd name="T18" fmla="*/ 14 w 34"/>
                <a:gd name="T19" fmla="*/ 24 h 24"/>
                <a:gd name="T20" fmla="*/ 14 w 34"/>
                <a:gd name="T21" fmla="*/ 24 h 24"/>
                <a:gd name="T22" fmla="*/ 22 w 34"/>
                <a:gd name="T23" fmla="*/ 24 h 24"/>
                <a:gd name="T24" fmla="*/ 28 w 34"/>
                <a:gd name="T25" fmla="*/ 22 h 24"/>
                <a:gd name="T26" fmla="*/ 32 w 34"/>
                <a:gd name="T27" fmla="*/ 18 h 24"/>
                <a:gd name="T28" fmla="*/ 34 w 34"/>
                <a:gd name="T29" fmla="*/ 14 h 24"/>
                <a:gd name="T30" fmla="*/ 34 w 34"/>
                <a:gd name="T31" fmla="*/ 14 h 24"/>
                <a:gd name="T32" fmla="*/ 32 w 34"/>
                <a:gd name="T33" fmla="*/ 8 h 24"/>
                <a:gd name="T34" fmla="*/ 26 w 34"/>
                <a:gd name="T35" fmla="*/ 4 h 24"/>
                <a:gd name="T36" fmla="*/ 20 w 34"/>
                <a:gd name="T37" fmla="*/ 2 h 24"/>
                <a:gd name="T38" fmla="*/ 14 w 34"/>
                <a:gd name="T3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4" h="24">
                  <a:moveTo>
                    <a:pt x="14" y="0"/>
                  </a:moveTo>
                  <a:lnTo>
                    <a:pt x="14" y="0"/>
                  </a:lnTo>
                  <a:lnTo>
                    <a:pt x="10" y="0"/>
                  </a:lnTo>
                  <a:lnTo>
                    <a:pt x="6" y="2"/>
                  </a:lnTo>
                  <a:lnTo>
                    <a:pt x="6" y="2"/>
                  </a:lnTo>
                  <a:lnTo>
                    <a:pt x="2" y="12"/>
                  </a:lnTo>
                  <a:lnTo>
                    <a:pt x="0" y="18"/>
                  </a:lnTo>
                  <a:lnTo>
                    <a:pt x="2" y="22"/>
                  </a:lnTo>
                  <a:lnTo>
                    <a:pt x="2" y="22"/>
                  </a:lnTo>
                  <a:lnTo>
                    <a:pt x="14" y="24"/>
                  </a:lnTo>
                  <a:lnTo>
                    <a:pt x="14" y="24"/>
                  </a:lnTo>
                  <a:lnTo>
                    <a:pt x="22" y="24"/>
                  </a:lnTo>
                  <a:lnTo>
                    <a:pt x="28" y="22"/>
                  </a:lnTo>
                  <a:lnTo>
                    <a:pt x="32" y="18"/>
                  </a:lnTo>
                  <a:lnTo>
                    <a:pt x="34" y="14"/>
                  </a:lnTo>
                  <a:lnTo>
                    <a:pt x="34" y="14"/>
                  </a:lnTo>
                  <a:lnTo>
                    <a:pt x="32" y="8"/>
                  </a:lnTo>
                  <a:lnTo>
                    <a:pt x="26" y="4"/>
                  </a:lnTo>
                  <a:lnTo>
                    <a:pt x="20" y="2"/>
                  </a:lnTo>
                  <a:lnTo>
                    <a:pt x="14"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43" name="Freeform 28"/>
            <p:cNvSpPr>
              <a:spLocks/>
            </p:cNvSpPr>
            <p:nvPr/>
          </p:nvSpPr>
          <p:spPr bwMode="auto">
            <a:xfrm>
              <a:off x="2818" y="1152"/>
              <a:ext cx="34" cy="24"/>
            </a:xfrm>
            <a:custGeom>
              <a:avLst/>
              <a:gdLst>
                <a:gd name="T0" fmla="*/ 14 w 34"/>
                <a:gd name="T1" fmla="*/ 0 h 24"/>
                <a:gd name="T2" fmla="*/ 14 w 34"/>
                <a:gd name="T3" fmla="*/ 0 h 24"/>
                <a:gd name="T4" fmla="*/ 10 w 34"/>
                <a:gd name="T5" fmla="*/ 0 h 24"/>
                <a:gd name="T6" fmla="*/ 6 w 34"/>
                <a:gd name="T7" fmla="*/ 2 h 24"/>
                <a:gd name="T8" fmla="*/ 6 w 34"/>
                <a:gd name="T9" fmla="*/ 2 h 24"/>
                <a:gd name="T10" fmla="*/ 2 w 34"/>
                <a:gd name="T11" fmla="*/ 12 h 24"/>
                <a:gd name="T12" fmla="*/ 0 w 34"/>
                <a:gd name="T13" fmla="*/ 18 h 24"/>
                <a:gd name="T14" fmla="*/ 2 w 34"/>
                <a:gd name="T15" fmla="*/ 22 h 24"/>
                <a:gd name="T16" fmla="*/ 2 w 34"/>
                <a:gd name="T17" fmla="*/ 22 h 24"/>
                <a:gd name="T18" fmla="*/ 14 w 34"/>
                <a:gd name="T19" fmla="*/ 24 h 24"/>
                <a:gd name="T20" fmla="*/ 14 w 34"/>
                <a:gd name="T21" fmla="*/ 24 h 24"/>
                <a:gd name="T22" fmla="*/ 22 w 34"/>
                <a:gd name="T23" fmla="*/ 24 h 24"/>
                <a:gd name="T24" fmla="*/ 28 w 34"/>
                <a:gd name="T25" fmla="*/ 22 h 24"/>
                <a:gd name="T26" fmla="*/ 32 w 34"/>
                <a:gd name="T27" fmla="*/ 18 h 24"/>
                <a:gd name="T28" fmla="*/ 34 w 34"/>
                <a:gd name="T29" fmla="*/ 14 h 24"/>
                <a:gd name="T30" fmla="*/ 34 w 34"/>
                <a:gd name="T31" fmla="*/ 14 h 24"/>
                <a:gd name="T32" fmla="*/ 32 w 34"/>
                <a:gd name="T33" fmla="*/ 8 h 24"/>
                <a:gd name="T34" fmla="*/ 26 w 34"/>
                <a:gd name="T35" fmla="*/ 4 h 24"/>
                <a:gd name="T36" fmla="*/ 20 w 34"/>
                <a:gd name="T37" fmla="*/ 2 h 24"/>
                <a:gd name="T38" fmla="*/ 14 w 34"/>
                <a:gd name="T3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4" h="24">
                  <a:moveTo>
                    <a:pt x="14" y="0"/>
                  </a:moveTo>
                  <a:lnTo>
                    <a:pt x="14" y="0"/>
                  </a:lnTo>
                  <a:lnTo>
                    <a:pt x="10" y="0"/>
                  </a:lnTo>
                  <a:lnTo>
                    <a:pt x="6" y="2"/>
                  </a:lnTo>
                  <a:lnTo>
                    <a:pt x="6" y="2"/>
                  </a:lnTo>
                  <a:lnTo>
                    <a:pt x="2" y="12"/>
                  </a:lnTo>
                  <a:lnTo>
                    <a:pt x="0" y="18"/>
                  </a:lnTo>
                  <a:lnTo>
                    <a:pt x="2" y="22"/>
                  </a:lnTo>
                  <a:lnTo>
                    <a:pt x="2" y="22"/>
                  </a:lnTo>
                  <a:lnTo>
                    <a:pt x="14" y="24"/>
                  </a:lnTo>
                  <a:lnTo>
                    <a:pt x="14" y="24"/>
                  </a:lnTo>
                  <a:lnTo>
                    <a:pt x="22" y="24"/>
                  </a:lnTo>
                  <a:lnTo>
                    <a:pt x="28" y="22"/>
                  </a:lnTo>
                  <a:lnTo>
                    <a:pt x="32" y="18"/>
                  </a:lnTo>
                  <a:lnTo>
                    <a:pt x="34" y="14"/>
                  </a:lnTo>
                  <a:lnTo>
                    <a:pt x="34" y="14"/>
                  </a:lnTo>
                  <a:lnTo>
                    <a:pt x="32" y="8"/>
                  </a:lnTo>
                  <a:lnTo>
                    <a:pt x="26" y="4"/>
                  </a:lnTo>
                  <a:lnTo>
                    <a:pt x="20" y="2"/>
                  </a:lnTo>
                  <a:lnTo>
                    <a:pt x="1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44" name="Freeform 29"/>
            <p:cNvSpPr>
              <a:spLocks/>
            </p:cNvSpPr>
            <p:nvPr/>
          </p:nvSpPr>
          <p:spPr bwMode="auto">
            <a:xfrm>
              <a:off x="2868" y="1162"/>
              <a:ext cx="50" cy="30"/>
            </a:xfrm>
            <a:custGeom>
              <a:avLst/>
              <a:gdLst>
                <a:gd name="T0" fmla="*/ 16 w 50"/>
                <a:gd name="T1" fmla="*/ 0 h 30"/>
                <a:gd name="T2" fmla="*/ 16 w 50"/>
                <a:gd name="T3" fmla="*/ 0 h 30"/>
                <a:gd name="T4" fmla="*/ 6 w 50"/>
                <a:gd name="T5" fmla="*/ 2 h 30"/>
                <a:gd name="T6" fmla="*/ 2 w 50"/>
                <a:gd name="T7" fmla="*/ 4 h 30"/>
                <a:gd name="T8" fmla="*/ 0 w 50"/>
                <a:gd name="T9" fmla="*/ 6 h 30"/>
                <a:gd name="T10" fmla="*/ 0 w 50"/>
                <a:gd name="T11" fmla="*/ 6 h 30"/>
                <a:gd name="T12" fmla="*/ 2 w 50"/>
                <a:gd name="T13" fmla="*/ 10 h 30"/>
                <a:gd name="T14" fmla="*/ 4 w 50"/>
                <a:gd name="T15" fmla="*/ 14 h 30"/>
                <a:gd name="T16" fmla="*/ 10 w 50"/>
                <a:gd name="T17" fmla="*/ 18 h 30"/>
                <a:gd name="T18" fmla="*/ 10 w 50"/>
                <a:gd name="T19" fmla="*/ 18 h 30"/>
                <a:gd name="T20" fmla="*/ 26 w 50"/>
                <a:gd name="T21" fmla="*/ 26 h 30"/>
                <a:gd name="T22" fmla="*/ 26 w 50"/>
                <a:gd name="T23" fmla="*/ 26 h 30"/>
                <a:gd name="T24" fmla="*/ 32 w 50"/>
                <a:gd name="T25" fmla="*/ 28 h 30"/>
                <a:gd name="T26" fmla="*/ 38 w 50"/>
                <a:gd name="T27" fmla="*/ 30 h 30"/>
                <a:gd name="T28" fmla="*/ 38 w 50"/>
                <a:gd name="T29" fmla="*/ 30 h 30"/>
                <a:gd name="T30" fmla="*/ 42 w 50"/>
                <a:gd name="T31" fmla="*/ 30 h 30"/>
                <a:gd name="T32" fmla="*/ 42 w 50"/>
                <a:gd name="T33" fmla="*/ 30 h 30"/>
                <a:gd name="T34" fmla="*/ 48 w 50"/>
                <a:gd name="T35" fmla="*/ 28 h 30"/>
                <a:gd name="T36" fmla="*/ 50 w 50"/>
                <a:gd name="T37" fmla="*/ 26 h 30"/>
                <a:gd name="T38" fmla="*/ 50 w 50"/>
                <a:gd name="T39" fmla="*/ 24 h 30"/>
                <a:gd name="T40" fmla="*/ 46 w 50"/>
                <a:gd name="T41" fmla="*/ 22 h 30"/>
                <a:gd name="T42" fmla="*/ 40 w 50"/>
                <a:gd name="T43" fmla="*/ 16 h 30"/>
                <a:gd name="T44" fmla="*/ 32 w 50"/>
                <a:gd name="T45" fmla="*/ 14 h 30"/>
                <a:gd name="T46" fmla="*/ 32 w 50"/>
                <a:gd name="T47" fmla="*/ 14 h 30"/>
                <a:gd name="T48" fmla="*/ 28 w 50"/>
                <a:gd name="T49" fmla="*/ 10 h 30"/>
                <a:gd name="T50" fmla="*/ 24 w 50"/>
                <a:gd name="T51" fmla="*/ 6 h 30"/>
                <a:gd name="T52" fmla="*/ 22 w 50"/>
                <a:gd name="T53" fmla="*/ 2 h 30"/>
                <a:gd name="T54" fmla="*/ 18 w 50"/>
                <a:gd name="T55" fmla="*/ 0 h 30"/>
                <a:gd name="T56" fmla="*/ 18 w 50"/>
                <a:gd name="T57" fmla="*/ 0 h 30"/>
                <a:gd name="T58" fmla="*/ 16 w 50"/>
                <a:gd name="T59"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0" h="30">
                  <a:moveTo>
                    <a:pt x="16" y="0"/>
                  </a:moveTo>
                  <a:lnTo>
                    <a:pt x="16" y="0"/>
                  </a:lnTo>
                  <a:lnTo>
                    <a:pt x="6" y="2"/>
                  </a:lnTo>
                  <a:lnTo>
                    <a:pt x="2" y="4"/>
                  </a:lnTo>
                  <a:lnTo>
                    <a:pt x="0" y="6"/>
                  </a:lnTo>
                  <a:lnTo>
                    <a:pt x="0" y="6"/>
                  </a:lnTo>
                  <a:lnTo>
                    <a:pt x="2" y="10"/>
                  </a:lnTo>
                  <a:lnTo>
                    <a:pt x="4" y="14"/>
                  </a:lnTo>
                  <a:lnTo>
                    <a:pt x="10" y="18"/>
                  </a:lnTo>
                  <a:lnTo>
                    <a:pt x="10" y="18"/>
                  </a:lnTo>
                  <a:lnTo>
                    <a:pt x="26" y="26"/>
                  </a:lnTo>
                  <a:lnTo>
                    <a:pt x="26" y="26"/>
                  </a:lnTo>
                  <a:lnTo>
                    <a:pt x="32" y="28"/>
                  </a:lnTo>
                  <a:lnTo>
                    <a:pt x="38" y="30"/>
                  </a:lnTo>
                  <a:lnTo>
                    <a:pt x="38" y="30"/>
                  </a:lnTo>
                  <a:lnTo>
                    <a:pt x="42" y="30"/>
                  </a:lnTo>
                  <a:lnTo>
                    <a:pt x="42" y="30"/>
                  </a:lnTo>
                  <a:lnTo>
                    <a:pt x="48" y="28"/>
                  </a:lnTo>
                  <a:lnTo>
                    <a:pt x="50" y="26"/>
                  </a:lnTo>
                  <a:lnTo>
                    <a:pt x="50" y="24"/>
                  </a:lnTo>
                  <a:lnTo>
                    <a:pt x="46" y="22"/>
                  </a:lnTo>
                  <a:lnTo>
                    <a:pt x="40" y="16"/>
                  </a:lnTo>
                  <a:lnTo>
                    <a:pt x="32" y="14"/>
                  </a:lnTo>
                  <a:lnTo>
                    <a:pt x="32" y="14"/>
                  </a:lnTo>
                  <a:lnTo>
                    <a:pt x="28" y="10"/>
                  </a:lnTo>
                  <a:lnTo>
                    <a:pt x="24" y="6"/>
                  </a:lnTo>
                  <a:lnTo>
                    <a:pt x="22" y="2"/>
                  </a:lnTo>
                  <a:lnTo>
                    <a:pt x="18" y="0"/>
                  </a:lnTo>
                  <a:lnTo>
                    <a:pt x="18" y="0"/>
                  </a:lnTo>
                  <a:lnTo>
                    <a:pt x="16"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45" name="Freeform 30"/>
            <p:cNvSpPr>
              <a:spLocks/>
            </p:cNvSpPr>
            <p:nvPr/>
          </p:nvSpPr>
          <p:spPr bwMode="auto">
            <a:xfrm>
              <a:off x="2868" y="1162"/>
              <a:ext cx="50" cy="30"/>
            </a:xfrm>
            <a:custGeom>
              <a:avLst/>
              <a:gdLst>
                <a:gd name="T0" fmla="*/ 16 w 50"/>
                <a:gd name="T1" fmla="*/ 0 h 30"/>
                <a:gd name="T2" fmla="*/ 16 w 50"/>
                <a:gd name="T3" fmla="*/ 0 h 30"/>
                <a:gd name="T4" fmla="*/ 6 w 50"/>
                <a:gd name="T5" fmla="*/ 2 h 30"/>
                <a:gd name="T6" fmla="*/ 2 w 50"/>
                <a:gd name="T7" fmla="*/ 4 h 30"/>
                <a:gd name="T8" fmla="*/ 0 w 50"/>
                <a:gd name="T9" fmla="*/ 6 h 30"/>
                <a:gd name="T10" fmla="*/ 0 w 50"/>
                <a:gd name="T11" fmla="*/ 6 h 30"/>
                <a:gd name="T12" fmla="*/ 2 w 50"/>
                <a:gd name="T13" fmla="*/ 10 h 30"/>
                <a:gd name="T14" fmla="*/ 4 w 50"/>
                <a:gd name="T15" fmla="*/ 14 h 30"/>
                <a:gd name="T16" fmla="*/ 10 w 50"/>
                <a:gd name="T17" fmla="*/ 18 h 30"/>
                <a:gd name="T18" fmla="*/ 10 w 50"/>
                <a:gd name="T19" fmla="*/ 18 h 30"/>
                <a:gd name="T20" fmla="*/ 26 w 50"/>
                <a:gd name="T21" fmla="*/ 26 h 30"/>
                <a:gd name="T22" fmla="*/ 26 w 50"/>
                <a:gd name="T23" fmla="*/ 26 h 30"/>
                <a:gd name="T24" fmla="*/ 32 w 50"/>
                <a:gd name="T25" fmla="*/ 28 h 30"/>
                <a:gd name="T26" fmla="*/ 38 w 50"/>
                <a:gd name="T27" fmla="*/ 30 h 30"/>
                <a:gd name="T28" fmla="*/ 38 w 50"/>
                <a:gd name="T29" fmla="*/ 30 h 30"/>
                <a:gd name="T30" fmla="*/ 42 w 50"/>
                <a:gd name="T31" fmla="*/ 30 h 30"/>
                <a:gd name="T32" fmla="*/ 42 w 50"/>
                <a:gd name="T33" fmla="*/ 30 h 30"/>
                <a:gd name="T34" fmla="*/ 48 w 50"/>
                <a:gd name="T35" fmla="*/ 28 h 30"/>
                <a:gd name="T36" fmla="*/ 50 w 50"/>
                <a:gd name="T37" fmla="*/ 26 h 30"/>
                <a:gd name="T38" fmla="*/ 50 w 50"/>
                <a:gd name="T39" fmla="*/ 24 h 30"/>
                <a:gd name="T40" fmla="*/ 46 w 50"/>
                <a:gd name="T41" fmla="*/ 22 h 30"/>
                <a:gd name="T42" fmla="*/ 40 w 50"/>
                <a:gd name="T43" fmla="*/ 16 h 30"/>
                <a:gd name="T44" fmla="*/ 32 w 50"/>
                <a:gd name="T45" fmla="*/ 14 h 30"/>
                <a:gd name="T46" fmla="*/ 32 w 50"/>
                <a:gd name="T47" fmla="*/ 14 h 30"/>
                <a:gd name="T48" fmla="*/ 28 w 50"/>
                <a:gd name="T49" fmla="*/ 10 h 30"/>
                <a:gd name="T50" fmla="*/ 24 w 50"/>
                <a:gd name="T51" fmla="*/ 6 h 30"/>
                <a:gd name="T52" fmla="*/ 22 w 50"/>
                <a:gd name="T53" fmla="*/ 2 h 30"/>
                <a:gd name="T54" fmla="*/ 18 w 50"/>
                <a:gd name="T55" fmla="*/ 0 h 30"/>
                <a:gd name="T56" fmla="*/ 18 w 50"/>
                <a:gd name="T57" fmla="*/ 0 h 30"/>
                <a:gd name="T58" fmla="*/ 16 w 50"/>
                <a:gd name="T59"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0" h="30">
                  <a:moveTo>
                    <a:pt x="16" y="0"/>
                  </a:moveTo>
                  <a:lnTo>
                    <a:pt x="16" y="0"/>
                  </a:lnTo>
                  <a:lnTo>
                    <a:pt x="6" y="2"/>
                  </a:lnTo>
                  <a:lnTo>
                    <a:pt x="2" y="4"/>
                  </a:lnTo>
                  <a:lnTo>
                    <a:pt x="0" y="6"/>
                  </a:lnTo>
                  <a:lnTo>
                    <a:pt x="0" y="6"/>
                  </a:lnTo>
                  <a:lnTo>
                    <a:pt x="2" y="10"/>
                  </a:lnTo>
                  <a:lnTo>
                    <a:pt x="4" y="14"/>
                  </a:lnTo>
                  <a:lnTo>
                    <a:pt x="10" y="18"/>
                  </a:lnTo>
                  <a:lnTo>
                    <a:pt x="10" y="18"/>
                  </a:lnTo>
                  <a:lnTo>
                    <a:pt x="26" y="26"/>
                  </a:lnTo>
                  <a:lnTo>
                    <a:pt x="26" y="26"/>
                  </a:lnTo>
                  <a:lnTo>
                    <a:pt x="32" y="28"/>
                  </a:lnTo>
                  <a:lnTo>
                    <a:pt x="38" y="30"/>
                  </a:lnTo>
                  <a:lnTo>
                    <a:pt x="38" y="30"/>
                  </a:lnTo>
                  <a:lnTo>
                    <a:pt x="42" y="30"/>
                  </a:lnTo>
                  <a:lnTo>
                    <a:pt x="42" y="30"/>
                  </a:lnTo>
                  <a:lnTo>
                    <a:pt x="48" y="28"/>
                  </a:lnTo>
                  <a:lnTo>
                    <a:pt x="50" y="26"/>
                  </a:lnTo>
                  <a:lnTo>
                    <a:pt x="50" y="24"/>
                  </a:lnTo>
                  <a:lnTo>
                    <a:pt x="46" y="22"/>
                  </a:lnTo>
                  <a:lnTo>
                    <a:pt x="40" y="16"/>
                  </a:lnTo>
                  <a:lnTo>
                    <a:pt x="32" y="14"/>
                  </a:lnTo>
                  <a:lnTo>
                    <a:pt x="32" y="14"/>
                  </a:lnTo>
                  <a:lnTo>
                    <a:pt x="28" y="10"/>
                  </a:lnTo>
                  <a:lnTo>
                    <a:pt x="24" y="6"/>
                  </a:lnTo>
                  <a:lnTo>
                    <a:pt x="22" y="2"/>
                  </a:lnTo>
                  <a:lnTo>
                    <a:pt x="18" y="0"/>
                  </a:lnTo>
                  <a:lnTo>
                    <a:pt x="18" y="0"/>
                  </a:lnTo>
                  <a:lnTo>
                    <a:pt x="1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46" name="Freeform 31"/>
            <p:cNvSpPr>
              <a:spLocks/>
            </p:cNvSpPr>
            <p:nvPr/>
          </p:nvSpPr>
          <p:spPr bwMode="auto">
            <a:xfrm>
              <a:off x="2786" y="1194"/>
              <a:ext cx="48" cy="32"/>
            </a:xfrm>
            <a:custGeom>
              <a:avLst/>
              <a:gdLst>
                <a:gd name="T0" fmla="*/ 6 w 48"/>
                <a:gd name="T1" fmla="*/ 0 h 32"/>
                <a:gd name="T2" fmla="*/ 6 w 48"/>
                <a:gd name="T3" fmla="*/ 0 h 32"/>
                <a:gd name="T4" fmla="*/ 2 w 48"/>
                <a:gd name="T5" fmla="*/ 2 h 32"/>
                <a:gd name="T6" fmla="*/ 0 w 48"/>
                <a:gd name="T7" fmla="*/ 4 h 32"/>
                <a:gd name="T8" fmla="*/ 0 w 48"/>
                <a:gd name="T9" fmla="*/ 4 h 32"/>
                <a:gd name="T10" fmla="*/ 2 w 48"/>
                <a:gd name="T11" fmla="*/ 10 h 32"/>
                <a:gd name="T12" fmla="*/ 4 w 48"/>
                <a:gd name="T13" fmla="*/ 14 h 32"/>
                <a:gd name="T14" fmla="*/ 14 w 48"/>
                <a:gd name="T15" fmla="*/ 20 h 32"/>
                <a:gd name="T16" fmla="*/ 14 w 48"/>
                <a:gd name="T17" fmla="*/ 20 h 32"/>
                <a:gd name="T18" fmla="*/ 24 w 48"/>
                <a:gd name="T19" fmla="*/ 28 h 32"/>
                <a:gd name="T20" fmla="*/ 30 w 48"/>
                <a:gd name="T21" fmla="*/ 30 h 32"/>
                <a:gd name="T22" fmla="*/ 36 w 48"/>
                <a:gd name="T23" fmla="*/ 32 h 32"/>
                <a:gd name="T24" fmla="*/ 36 w 48"/>
                <a:gd name="T25" fmla="*/ 32 h 32"/>
                <a:gd name="T26" fmla="*/ 40 w 48"/>
                <a:gd name="T27" fmla="*/ 32 h 32"/>
                <a:gd name="T28" fmla="*/ 42 w 48"/>
                <a:gd name="T29" fmla="*/ 30 h 32"/>
                <a:gd name="T30" fmla="*/ 42 w 48"/>
                <a:gd name="T31" fmla="*/ 30 h 32"/>
                <a:gd name="T32" fmla="*/ 46 w 48"/>
                <a:gd name="T33" fmla="*/ 26 h 32"/>
                <a:gd name="T34" fmla="*/ 48 w 48"/>
                <a:gd name="T35" fmla="*/ 22 h 32"/>
                <a:gd name="T36" fmla="*/ 48 w 48"/>
                <a:gd name="T37" fmla="*/ 22 h 32"/>
                <a:gd name="T38" fmla="*/ 48 w 48"/>
                <a:gd name="T39" fmla="*/ 18 h 32"/>
                <a:gd name="T40" fmla="*/ 46 w 48"/>
                <a:gd name="T41" fmla="*/ 16 h 32"/>
                <a:gd name="T42" fmla="*/ 40 w 48"/>
                <a:gd name="T43" fmla="*/ 10 h 32"/>
                <a:gd name="T44" fmla="*/ 32 w 48"/>
                <a:gd name="T45" fmla="*/ 6 h 32"/>
                <a:gd name="T46" fmla="*/ 24 w 48"/>
                <a:gd name="T47" fmla="*/ 4 h 32"/>
                <a:gd name="T48" fmla="*/ 24 w 48"/>
                <a:gd name="T49" fmla="*/ 4 h 32"/>
                <a:gd name="T50" fmla="*/ 16 w 48"/>
                <a:gd name="T51" fmla="*/ 2 h 32"/>
                <a:gd name="T52" fmla="*/ 6 w 48"/>
                <a:gd name="T53"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8" h="32">
                  <a:moveTo>
                    <a:pt x="6" y="0"/>
                  </a:moveTo>
                  <a:lnTo>
                    <a:pt x="6" y="0"/>
                  </a:lnTo>
                  <a:lnTo>
                    <a:pt x="2" y="2"/>
                  </a:lnTo>
                  <a:lnTo>
                    <a:pt x="0" y="4"/>
                  </a:lnTo>
                  <a:lnTo>
                    <a:pt x="0" y="4"/>
                  </a:lnTo>
                  <a:lnTo>
                    <a:pt x="2" y="10"/>
                  </a:lnTo>
                  <a:lnTo>
                    <a:pt x="4" y="14"/>
                  </a:lnTo>
                  <a:lnTo>
                    <a:pt x="14" y="20"/>
                  </a:lnTo>
                  <a:lnTo>
                    <a:pt x="14" y="20"/>
                  </a:lnTo>
                  <a:lnTo>
                    <a:pt x="24" y="28"/>
                  </a:lnTo>
                  <a:lnTo>
                    <a:pt x="30" y="30"/>
                  </a:lnTo>
                  <a:lnTo>
                    <a:pt x="36" y="32"/>
                  </a:lnTo>
                  <a:lnTo>
                    <a:pt x="36" y="32"/>
                  </a:lnTo>
                  <a:lnTo>
                    <a:pt x="40" y="32"/>
                  </a:lnTo>
                  <a:lnTo>
                    <a:pt x="42" y="30"/>
                  </a:lnTo>
                  <a:lnTo>
                    <a:pt x="42" y="30"/>
                  </a:lnTo>
                  <a:lnTo>
                    <a:pt x="46" y="26"/>
                  </a:lnTo>
                  <a:lnTo>
                    <a:pt x="48" y="22"/>
                  </a:lnTo>
                  <a:lnTo>
                    <a:pt x="48" y="22"/>
                  </a:lnTo>
                  <a:lnTo>
                    <a:pt x="48" y="18"/>
                  </a:lnTo>
                  <a:lnTo>
                    <a:pt x="46" y="16"/>
                  </a:lnTo>
                  <a:lnTo>
                    <a:pt x="40" y="10"/>
                  </a:lnTo>
                  <a:lnTo>
                    <a:pt x="32" y="6"/>
                  </a:lnTo>
                  <a:lnTo>
                    <a:pt x="24" y="4"/>
                  </a:lnTo>
                  <a:lnTo>
                    <a:pt x="24" y="4"/>
                  </a:lnTo>
                  <a:lnTo>
                    <a:pt x="16" y="2"/>
                  </a:lnTo>
                  <a:lnTo>
                    <a:pt x="6"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47" name="Freeform 32"/>
            <p:cNvSpPr>
              <a:spLocks/>
            </p:cNvSpPr>
            <p:nvPr/>
          </p:nvSpPr>
          <p:spPr bwMode="auto">
            <a:xfrm>
              <a:off x="2786" y="1194"/>
              <a:ext cx="48" cy="32"/>
            </a:xfrm>
            <a:custGeom>
              <a:avLst/>
              <a:gdLst>
                <a:gd name="T0" fmla="*/ 6 w 48"/>
                <a:gd name="T1" fmla="*/ 0 h 32"/>
                <a:gd name="T2" fmla="*/ 6 w 48"/>
                <a:gd name="T3" fmla="*/ 0 h 32"/>
                <a:gd name="T4" fmla="*/ 2 w 48"/>
                <a:gd name="T5" fmla="*/ 2 h 32"/>
                <a:gd name="T6" fmla="*/ 0 w 48"/>
                <a:gd name="T7" fmla="*/ 4 h 32"/>
                <a:gd name="T8" fmla="*/ 0 w 48"/>
                <a:gd name="T9" fmla="*/ 4 h 32"/>
                <a:gd name="T10" fmla="*/ 2 w 48"/>
                <a:gd name="T11" fmla="*/ 10 h 32"/>
                <a:gd name="T12" fmla="*/ 4 w 48"/>
                <a:gd name="T13" fmla="*/ 14 h 32"/>
                <a:gd name="T14" fmla="*/ 14 w 48"/>
                <a:gd name="T15" fmla="*/ 20 h 32"/>
                <a:gd name="T16" fmla="*/ 14 w 48"/>
                <a:gd name="T17" fmla="*/ 20 h 32"/>
                <a:gd name="T18" fmla="*/ 24 w 48"/>
                <a:gd name="T19" fmla="*/ 28 h 32"/>
                <a:gd name="T20" fmla="*/ 30 w 48"/>
                <a:gd name="T21" fmla="*/ 30 h 32"/>
                <a:gd name="T22" fmla="*/ 36 w 48"/>
                <a:gd name="T23" fmla="*/ 32 h 32"/>
                <a:gd name="T24" fmla="*/ 36 w 48"/>
                <a:gd name="T25" fmla="*/ 32 h 32"/>
                <a:gd name="T26" fmla="*/ 40 w 48"/>
                <a:gd name="T27" fmla="*/ 32 h 32"/>
                <a:gd name="T28" fmla="*/ 42 w 48"/>
                <a:gd name="T29" fmla="*/ 30 h 32"/>
                <a:gd name="T30" fmla="*/ 42 w 48"/>
                <a:gd name="T31" fmla="*/ 30 h 32"/>
                <a:gd name="T32" fmla="*/ 46 w 48"/>
                <a:gd name="T33" fmla="*/ 26 h 32"/>
                <a:gd name="T34" fmla="*/ 48 w 48"/>
                <a:gd name="T35" fmla="*/ 22 h 32"/>
                <a:gd name="T36" fmla="*/ 48 w 48"/>
                <a:gd name="T37" fmla="*/ 22 h 32"/>
                <a:gd name="T38" fmla="*/ 48 w 48"/>
                <a:gd name="T39" fmla="*/ 18 h 32"/>
                <a:gd name="T40" fmla="*/ 46 w 48"/>
                <a:gd name="T41" fmla="*/ 16 h 32"/>
                <a:gd name="T42" fmla="*/ 40 w 48"/>
                <a:gd name="T43" fmla="*/ 10 h 32"/>
                <a:gd name="T44" fmla="*/ 32 w 48"/>
                <a:gd name="T45" fmla="*/ 6 h 32"/>
                <a:gd name="T46" fmla="*/ 24 w 48"/>
                <a:gd name="T47" fmla="*/ 4 h 32"/>
                <a:gd name="T48" fmla="*/ 24 w 48"/>
                <a:gd name="T49" fmla="*/ 4 h 32"/>
                <a:gd name="T50" fmla="*/ 16 w 48"/>
                <a:gd name="T51" fmla="*/ 2 h 32"/>
                <a:gd name="T52" fmla="*/ 6 w 48"/>
                <a:gd name="T53"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8" h="32">
                  <a:moveTo>
                    <a:pt x="6" y="0"/>
                  </a:moveTo>
                  <a:lnTo>
                    <a:pt x="6" y="0"/>
                  </a:lnTo>
                  <a:lnTo>
                    <a:pt x="2" y="2"/>
                  </a:lnTo>
                  <a:lnTo>
                    <a:pt x="0" y="4"/>
                  </a:lnTo>
                  <a:lnTo>
                    <a:pt x="0" y="4"/>
                  </a:lnTo>
                  <a:lnTo>
                    <a:pt x="2" y="10"/>
                  </a:lnTo>
                  <a:lnTo>
                    <a:pt x="4" y="14"/>
                  </a:lnTo>
                  <a:lnTo>
                    <a:pt x="14" y="20"/>
                  </a:lnTo>
                  <a:lnTo>
                    <a:pt x="14" y="20"/>
                  </a:lnTo>
                  <a:lnTo>
                    <a:pt x="24" y="28"/>
                  </a:lnTo>
                  <a:lnTo>
                    <a:pt x="30" y="30"/>
                  </a:lnTo>
                  <a:lnTo>
                    <a:pt x="36" y="32"/>
                  </a:lnTo>
                  <a:lnTo>
                    <a:pt x="36" y="32"/>
                  </a:lnTo>
                  <a:lnTo>
                    <a:pt x="40" y="32"/>
                  </a:lnTo>
                  <a:lnTo>
                    <a:pt x="42" y="30"/>
                  </a:lnTo>
                  <a:lnTo>
                    <a:pt x="42" y="30"/>
                  </a:lnTo>
                  <a:lnTo>
                    <a:pt x="46" y="26"/>
                  </a:lnTo>
                  <a:lnTo>
                    <a:pt x="48" y="22"/>
                  </a:lnTo>
                  <a:lnTo>
                    <a:pt x="48" y="22"/>
                  </a:lnTo>
                  <a:lnTo>
                    <a:pt x="48" y="18"/>
                  </a:lnTo>
                  <a:lnTo>
                    <a:pt x="46" y="16"/>
                  </a:lnTo>
                  <a:lnTo>
                    <a:pt x="40" y="10"/>
                  </a:lnTo>
                  <a:lnTo>
                    <a:pt x="32" y="6"/>
                  </a:lnTo>
                  <a:lnTo>
                    <a:pt x="24" y="4"/>
                  </a:lnTo>
                  <a:lnTo>
                    <a:pt x="24" y="4"/>
                  </a:lnTo>
                  <a:lnTo>
                    <a:pt x="16" y="2"/>
                  </a:lnTo>
                  <a:lnTo>
                    <a:pt x="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48" name="Freeform 33"/>
            <p:cNvSpPr>
              <a:spLocks/>
            </p:cNvSpPr>
            <p:nvPr/>
          </p:nvSpPr>
          <p:spPr bwMode="auto">
            <a:xfrm>
              <a:off x="974" y="1782"/>
              <a:ext cx="24" cy="26"/>
            </a:xfrm>
            <a:custGeom>
              <a:avLst/>
              <a:gdLst>
                <a:gd name="T0" fmla="*/ 16 w 24"/>
                <a:gd name="T1" fmla="*/ 0 h 26"/>
                <a:gd name="T2" fmla="*/ 16 w 24"/>
                <a:gd name="T3" fmla="*/ 0 h 26"/>
                <a:gd name="T4" fmla="*/ 12 w 24"/>
                <a:gd name="T5" fmla="*/ 0 h 26"/>
                <a:gd name="T6" fmla="*/ 8 w 24"/>
                <a:gd name="T7" fmla="*/ 2 h 26"/>
                <a:gd name="T8" fmla="*/ 8 w 24"/>
                <a:gd name="T9" fmla="*/ 2 h 26"/>
                <a:gd name="T10" fmla="*/ 6 w 24"/>
                <a:gd name="T11" fmla="*/ 8 h 26"/>
                <a:gd name="T12" fmla="*/ 2 w 24"/>
                <a:gd name="T13" fmla="*/ 12 h 26"/>
                <a:gd name="T14" fmla="*/ 0 w 24"/>
                <a:gd name="T15" fmla="*/ 18 h 26"/>
                <a:gd name="T16" fmla="*/ 0 w 24"/>
                <a:gd name="T17" fmla="*/ 22 h 26"/>
                <a:gd name="T18" fmla="*/ 0 w 24"/>
                <a:gd name="T19" fmla="*/ 22 h 26"/>
                <a:gd name="T20" fmla="*/ 4 w 24"/>
                <a:gd name="T21" fmla="*/ 24 h 26"/>
                <a:gd name="T22" fmla="*/ 6 w 24"/>
                <a:gd name="T23" fmla="*/ 26 h 26"/>
                <a:gd name="T24" fmla="*/ 6 w 24"/>
                <a:gd name="T25" fmla="*/ 26 h 26"/>
                <a:gd name="T26" fmla="*/ 12 w 24"/>
                <a:gd name="T27" fmla="*/ 24 h 26"/>
                <a:gd name="T28" fmla="*/ 18 w 24"/>
                <a:gd name="T29" fmla="*/ 22 h 26"/>
                <a:gd name="T30" fmla="*/ 18 w 24"/>
                <a:gd name="T31" fmla="*/ 22 h 26"/>
                <a:gd name="T32" fmla="*/ 22 w 24"/>
                <a:gd name="T33" fmla="*/ 14 h 26"/>
                <a:gd name="T34" fmla="*/ 24 w 24"/>
                <a:gd name="T35" fmla="*/ 8 h 26"/>
                <a:gd name="T36" fmla="*/ 20 w 24"/>
                <a:gd name="T37" fmla="*/ 2 h 26"/>
                <a:gd name="T38" fmla="*/ 18 w 24"/>
                <a:gd name="T39" fmla="*/ 0 h 26"/>
                <a:gd name="T40" fmla="*/ 16 w 24"/>
                <a:gd name="T41"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4" h="26">
                  <a:moveTo>
                    <a:pt x="16" y="0"/>
                  </a:moveTo>
                  <a:lnTo>
                    <a:pt x="16" y="0"/>
                  </a:lnTo>
                  <a:lnTo>
                    <a:pt x="12" y="0"/>
                  </a:lnTo>
                  <a:lnTo>
                    <a:pt x="8" y="2"/>
                  </a:lnTo>
                  <a:lnTo>
                    <a:pt x="8" y="2"/>
                  </a:lnTo>
                  <a:lnTo>
                    <a:pt x="6" y="8"/>
                  </a:lnTo>
                  <a:lnTo>
                    <a:pt x="2" y="12"/>
                  </a:lnTo>
                  <a:lnTo>
                    <a:pt x="0" y="18"/>
                  </a:lnTo>
                  <a:lnTo>
                    <a:pt x="0" y="22"/>
                  </a:lnTo>
                  <a:lnTo>
                    <a:pt x="0" y="22"/>
                  </a:lnTo>
                  <a:lnTo>
                    <a:pt x="4" y="24"/>
                  </a:lnTo>
                  <a:lnTo>
                    <a:pt x="6" y="26"/>
                  </a:lnTo>
                  <a:lnTo>
                    <a:pt x="6" y="26"/>
                  </a:lnTo>
                  <a:lnTo>
                    <a:pt x="12" y="24"/>
                  </a:lnTo>
                  <a:lnTo>
                    <a:pt x="18" y="22"/>
                  </a:lnTo>
                  <a:lnTo>
                    <a:pt x="18" y="22"/>
                  </a:lnTo>
                  <a:lnTo>
                    <a:pt x="22" y="14"/>
                  </a:lnTo>
                  <a:lnTo>
                    <a:pt x="24" y="8"/>
                  </a:lnTo>
                  <a:lnTo>
                    <a:pt x="20" y="2"/>
                  </a:lnTo>
                  <a:lnTo>
                    <a:pt x="18" y="0"/>
                  </a:lnTo>
                  <a:lnTo>
                    <a:pt x="16"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49" name="Freeform 34"/>
            <p:cNvSpPr>
              <a:spLocks/>
            </p:cNvSpPr>
            <p:nvPr/>
          </p:nvSpPr>
          <p:spPr bwMode="auto">
            <a:xfrm>
              <a:off x="974" y="1782"/>
              <a:ext cx="24" cy="26"/>
            </a:xfrm>
            <a:custGeom>
              <a:avLst/>
              <a:gdLst>
                <a:gd name="T0" fmla="*/ 16 w 24"/>
                <a:gd name="T1" fmla="*/ 0 h 26"/>
                <a:gd name="T2" fmla="*/ 16 w 24"/>
                <a:gd name="T3" fmla="*/ 0 h 26"/>
                <a:gd name="T4" fmla="*/ 12 w 24"/>
                <a:gd name="T5" fmla="*/ 0 h 26"/>
                <a:gd name="T6" fmla="*/ 8 w 24"/>
                <a:gd name="T7" fmla="*/ 2 h 26"/>
                <a:gd name="T8" fmla="*/ 8 w 24"/>
                <a:gd name="T9" fmla="*/ 2 h 26"/>
                <a:gd name="T10" fmla="*/ 6 w 24"/>
                <a:gd name="T11" fmla="*/ 8 h 26"/>
                <a:gd name="T12" fmla="*/ 2 w 24"/>
                <a:gd name="T13" fmla="*/ 12 h 26"/>
                <a:gd name="T14" fmla="*/ 0 w 24"/>
                <a:gd name="T15" fmla="*/ 18 h 26"/>
                <a:gd name="T16" fmla="*/ 0 w 24"/>
                <a:gd name="T17" fmla="*/ 22 h 26"/>
                <a:gd name="T18" fmla="*/ 0 w 24"/>
                <a:gd name="T19" fmla="*/ 22 h 26"/>
                <a:gd name="T20" fmla="*/ 4 w 24"/>
                <a:gd name="T21" fmla="*/ 24 h 26"/>
                <a:gd name="T22" fmla="*/ 6 w 24"/>
                <a:gd name="T23" fmla="*/ 26 h 26"/>
                <a:gd name="T24" fmla="*/ 6 w 24"/>
                <a:gd name="T25" fmla="*/ 26 h 26"/>
                <a:gd name="T26" fmla="*/ 12 w 24"/>
                <a:gd name="T27" fmla="*/ 24 h 26"/>
                <a:gd name="T28" fmla="*/ 18 w 24"/>
                <a:gd name="T29" fmla="*/ 22 h 26"/>
                <a:gd name="T30" fmla="*/ 18 w 24"/>
                <a:gd name="T31" fmla="*/ 22 h 26"/>
                <a:gd name="T32" fmla="*/ 22 w 24"/>
                <a:gd name="T33" fmla="*/ 14 h 26"/>
                <a:gd name="T34" fmla="*/ 24 w 24"/>
                <a:gd name="T35" fmla="*/ 8 h 26"/>
                <a:gd name="T36" fmla="*/ 20 w 24"/>
                <a:gd name="T37" fmla="*/ 2 h 26"/>
                <a:gd name="T38" fmla="*/ 18 w 24"/>
                <a:gd name="T39" fmla="*/ 0 h 26"/>
                <a:gd name="T40" fmla="*/ 16 w 24"/>
                <a:gd name="T41"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4" h="26">
                  <a:moveTo>
                    <a:pt x="16" y="0"/>
                  </a:moveTo>
                  <a:lnTo>
                    <a:pt x="16" y="0"/>
                  </a:lnTo>
                  <a:lnTo>
                    <a:pt x="12" y="0"/>
                  </a:lnTo>
                  <a:lnTo>
                    <a:pt x="8" y="2"/>
                  </a:lnTo>
                  <a:lnTo>
                    <a:pt x="8" y="2"/>
                  </a:lnTo>
                  <a:lnTo>
                    <a:pt x="6" y="8"/>
                  </a:lnTo>
                  <a:lnTo>
                    <a:pt x="2" y="12"/>
                  </a:lnTo>
                  <a:lnTo>
                    <a:pt x="0" y="18"/>
                  </a:lnTo>
                  <a:lnTo>
                    <a:pt x="0" y="22"/>
                  </a:lnTo>
                  <a:lnTo>
                    <a:pt x="0" y="22"/>
                  </a:lnTo>
                  <a:lnTo>
                    <a:pt x="4" y="24"/>
                  </a:lnTo>
                  <a:lnTo>
                    <a:pt x="6" y="26"/>
                  </a:lnTo>
                  <a:lnTo>
                    <a:pt x="6" y="26"/>
                  </a:lnTo>
                  <a:lnTo>
                    <a:pt x="12" y="24"/>
                  </a:lnTo>
                  <a:lnTo>
                    <a:pt x="18" y="22"/>
                  </a:lnTo>
                  <a:lnTo>
                    <a:pt x="18" y="22"/>
                  </a:lnTo>
                  <a:lnTo>
                    <a:pt x="22" y="14"/>
                  </a:lnTo>
                  <a:lnTo>
                    <a:pt x="24" y="8"/>
                  </a:lnTo>
                  <a:lnTo>
                    <a:pt x="20" y="2"/>
                  </a:lnTo>
                  <a:lnTo>
                    <a:pt x="18" y="0"/>
                  </a:lnTo>
                  <a:lnTo>
                    <a:pt x="1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50" name="Freeform 35"/>
            <p:cNvSpPr>
              <a:spLocks/>
            </p:cNvSpPr>
            <p:nvPr/>
          </p:nvSpPr>
          <p:spPr bwMode="auto">
            <a:xfrm>
              <a:off x="980" y="1784"/>
              <a:ext cx="2" cy="2"/>
            </a:xfrm>
            <a:custGeom>
              <a:avLst/>
              <a:gdLst>
                <a:gd name="T0" fmla="*/ 2 w 2"/>
                <a:gd name="T1" fmla="*/ 0 h 2"/>
                <a:gd name="T2" fmla="*/ 2 w 2"/>
                <a:gd name="T3" fmla="*/ 0 h 2"/>
                <a:gd name="T4" fmla="*/ 0 w 2"/>
                <a:gd name="T5" fmla="*/ 2 h 2"/>
                <a:gd name="T6" fmla="*/ 0 w 2"/>
                <a:gd name="T7" fmla="*/ 2 h 2"/>
                <a:gd name="T8" fmla="*/ 0 w 2"/>
                <a:gd name="T9" fmla="*/ 2 h 2"/>
                <a:gd name="T10" fmla="*/ 2 w 2"/>
                <a:gd name="T11" fmla="*/ 0 h 2"/>
                <a:gd name="T12" fmla="*/ 2 w 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2" y="0"/>
                  </a:moveTo>
                  <a:lnTo>
                    <a:pt x="2" y="0"/>
                  </a:lnTo>
                  <a:lnTo>
                    <a:pt x="0" y="2"/>
                  </a:lnTo>
                  <a:lnTo>
                    <a:pt x="0" y="2"/>
                  </a:lnTo>
                  <a:lnTo>
                    <a:pt x="0" y="2"/>
                  </a:lnTo>
                  <a:lnTo>
                    <a:pt x="2" y="0"/>
                  </a:lnTo>
                  <a:lnTo>
                    <a:pt x="2"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51" name="Freeform 36"/>
            <p:cNvSpPr>
              <a:spLocks/>
            </p:cNvSpPr>
            <p:nvPr/>
          </p:nvSpPr>
          <p:spPr bwMode="auto">
            <a:xfrm>
              <a:off x="980" y="1784"/>
              <a:ext cx="2" cy="2"/>
            </a:xfrm>
            <a:custGeom>
              <a:avLst/>
              <a:gdLst>
                <a:gd name="T0" fmla="*/ 2 w 2"/>
                <a:gd name="T1" fmla="*/ 0 h 2"/>
                <a:gd name="T2" fmla="*/ 2 w 2"/>
                <a:gd name="T3" fmla="*/ 0 h 2"/>
                <a:gd name="T4" fmla="*/ 0 w 2"/>
                <a:gd name="T5" fmla="*/ 2 h 2"/>
                <a:gd name="T6" fmla="*/ 0 w 2"/>
                <a:gd name="T7" fmla="*/ 2 h 2"/>
                <a:gd name="T8" fmla="*/ 0 w 2"/>
                <a:gd name="T9" fmla="*/ 2 h 2"/>
                <a:gd name="T10" fmla="*/ 2 w 2"/>
                <a:gd name="T11" fmla="*/ 0 h 2"/>
                <a:gd name="T12" fmla="*/ 2 w 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2" y="0"/>
                  </a:moveTo>
                  <a:lnTo>
                    <a:pt x="2" y="0"/>
                  </a:lnTo>
                  <a:lnTo>
                    <a:pt x="0" y="2"/>
                  </a:lnTo>
                  <a:lnTo>
                    <a:pt x="0" y="2"/>
                  </a:lnTo>
                  <a:lnTo>
                    <a:pt x="0" y="2"/>
                  </a:lnTo>
                  <a:lnTo>
                    <a:pt x="2" y="0"/>
                  </a:lnTo>
                  <a:lnTo>
                    <a:pt x="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52" name="Freeform 37"/>
            <p:cNvSpPr>
              <a:spLocks/>
            </p:cNvSpPr>
            <p:nvPr/>
          </p:nvSpPr>
          <p:spPr bwMode="auto">
            <a:xfrm>
              <a:off x="966" y="1818"/>
              <a:ext cx="32" cy="38"/>
            </a:xfrm>
            <a:custGeom>
              <a:avLst/>
              <a:gdLst>
                <a:gd name="T0" fmla="*/ 18 w 32"/>
                <a:gd name="T1" fmla="*/ 0 h 38"/>
                <a:gd name="T2" fmla="*/ 18 w 32"/>
                <a:gd name="T3" fmla="*/ 0 h 38"/>
                <a:gd name="T4" fmla="*/ 14 w 32"/>
                <a:gd name="T5" fmla="*/ 0 h 38"/>
                <a:gd name="T6" fmla="*/ 10 w 32"/>
                <a:gd name="T7" fmla="*/ 2 h 38"/>
                <a:gd name="T8" fmla="*/ 6 w 32"/>
                <a:gd name="T9" fmla="*/ 6 h 38"/>
                <a:gd name="T10" fmla="*/ 4 w 32"/>
                <a:gd name="T11" fmla="*/ 12 h 38"/>
                <a:gd name="T12" fmla="*/ 4 w 32"/>
                <a:gd name="T13" fmla="*/ 12 h 38"/>
                <a:gd name="T14" fmla="*/ 2 w 32"/>
                <a:gd name="T15" fmla="*/ 28 h 38"/>
                <a:gd name="T16" fmla="*/ 2 w 32"/>
                <a:gd name="T17" fmla="*/ 28 h 38"/>
                <a:gd name="T18" fmla="*/ 0 w 32"/>
                <a:gd name="T19" fmla="*/ 36 h 38"/>
                <a:gd name="T20" fmla="*/ 2 w 32"/>
                <a:gd name="T21" fmla="*/ 38 h 38"/>
                <a:gd name="T22" fmla="*/ 4 w 32"/>
                <a:gd name="T23" fmla="*/ 38 h 38"/>
                <a:gd name="T24" fmla="*/ 4 w 32"/>
                <a:gd name="T25" fmla="*/ 38 h 38"/>
                <a:gd name="T26" fmla="*/ 6 w 32"/>
                <a:gd name="T27" fmla="*/ 38 h 38"/>
                <a:gd name="T28" fmla="*/ 6 w 32"/>
                <a:gd name="T29" fmla="*/ 38 h 38"/>
                <a:gd name="T30" fmla="*/ 12 w 32"/>
                <a:gd name="T31" fmla="*/ 38 h 38"/>
                <a:gd name="T32" fmla="*/ 16 w 32"/>
                <a:gd name="T33" fmla="*/ 34 h 38"/>
                <a:gd name="T34" fmla="*/ 26 w 32"/>
                <a:gd name="T35" fmla="*/ 26 h 38"/>
                <a:gd name="T36" fmla="*/ 32 w 32"/>
                <a:gd name="T37" fmla="*/ 16 h 38"/>
                <a:gd name="T38" fmla="*/ 32 w 32"/>
                <a:gd name="T39" fmla="*/ 12 h 38"/>
                <a:gd name="T40" fmla="*/ 32 w 32"/>
                <a:gd name="T41" fmla="*/ 8 h 38"/>
                <a:gd name="T42" fmla="*/ 32 w 32"/>
                <a:gd name="T43" fmla="*/ 8 h 38"/>
                <a:gd name="T44" fmla="*/ 26 w 32"/>
                <a:gd name="T45" fmla="*/ 2 h 38"/>
                <a:gd name="T46" fmla="*/ 18 w 32"/>
                <a:gd name="T47"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2" h="38">
                  <a:moveTo>
                    <a:pt x="18" y="0"/>
                  </a:moveTo>
                  <a:lnTo>
                    <a:pt x="18" y="0"/>
                  </a:lnTo>
                  <a:lnTo>
                    <a:pt x="14" y="0"/>
                  </a:lnTo>
                  <a:lnTo>
                    <a:pt x="10" y="2"/>
                  </a:lnTo>
                  <a:lnTo>
                    <a:pt x="6" y="6"/>
                  </a:lnTo>
                  <a:lnTo>
                    <a:pt x="4" y="12"/>
                  </a:lnTo>
                  <a:lnTo>
                    <a:pt x="4" y="12"/>
                  </a:lnTo>
                  <a:lnTo>
                    <a:pt x="2" y="28"/>
                  </a:lnTo>
                  <a:lnTo>
                    <a:pt x="2" y="28"/>
                  </a:lnTo>
                  <a:lnTo>
                    <a:pt x="0" y="36"/>
                  </a:lnTo>
                  <a:lnTo>
                    <a:pt x="2" y="38"/>
                  </a:lnTo>
                  <a:lnTo>
                    <a:pt x="4" y="38"/>
                  </a:lnTo>
                  <a:lnTo>
                    <a:pt x="4" y="38"/>
                  </a:lnTo>
                  <a:lnTo>
                    <a:pt x="6" y="38"/>
                  </a:lnTo>
                  <a:lnTo>
                    <a:pt x="6" y="38"/>
                  </a:lnTo>
                  <a:lnTo>
                    <a:pt x="12" y="38"/>
                  </a:lnTo>
                  <a:lnTo>
                    <a:pt x="16" y="34"/>
                  </a:lnTo>
                  <a:lnTo>
                    <a:pt x="26" y="26"/>
                  </a:lnTo>
                  <a:lnTo>
                    <a:pt x="32" y="16"/>
                  </a:lnTo>
                  <a:lnTo>
                    <a:pt x="32" y="12"/>
                  </a:lnTo>
                  <a:lnTo>
                    <a:pt x="32" y="8"/>
                  </a:lnTo>
                  <a:lnTo>
                    <a:pt x="32" y="8"/>
                  </a:lnTo>
                  <a:lnTo>
                    <a:pt x="26" y="2"/>
                  </a:lnTo>
                  <a:lnTo>
                    <a:pt x="18"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53" name="Freeform 38"/>
            <p:cNvSpPr>
              <a:spLocks/>
            </p:cNvSpPr>
            <p:nvPr/>
          </p:nvSpPr>
          <p:spPr bwMode="auto">
            <a:xfrm>
              <a:off x="966" y="1818"/>
              <a:ext cx="32" cy="38"/>
            </a:xfrm>
            <a:custGeom>
              <a:avLst/>
              <a:gdLst>
                <a:gd name="T0" fmla="*/ 18 w 32"/>
                <a:gd name="T1" fmla="*/ 0 h 38"/>
                <a:gd name="T2" fmla="*/ 18 w 32"/>
                <a:gd name="T3" fmla="*/ 0 h 38"/>
                <a:gd name="T4" fmla="*/ 14 w 32"/>
                <a:gd name="T5" fmla="*/ 0 h 38"/>
                <a:gd name="T6" fmla="*/ 10 w 32"/>
                <a:gd name="T7" fmla="*/ 2 h 38"/>
                <a:gd name="T8" fmla="*/ 6 w 32"/>
                <a:gd name="T9" fmla="*/ 6 h 38"/>
                <a:gd name="T10" fmla="*/ 4 w 32"/>
                <a:gd name="T11" fmla="*/ 12 h 38"/>
                <a:gd name="T12" fmla="*/ 4 w 32"/>
                <a:gd name="T13" fmla="*/ 12 h 38"/>
                <a:gd name="T14" fmla="*/ 2 w 32"/>
                <a:gd name="T15" fmla="*/ 28 h 38"/>
                <a:gd name="T16" fmla="*/ 2 w 32"/>
                <a:gd name="T17" fmla="*/ 28 h 38"/>
                <a:gd name="T18" fmla="*/ 0 w 32"/>
                <a:gd name="T19" fmla="*/ 36 h 38"/>
                <a:gd name="T20" fmla="*/ 2 w 32"/>
                <a:gd name="T21" fmla="*/ 38 h 38"/>
                <a:gd name="T22" fmla="*/ 4 w 32"/>
                <a:gd name="T23" fmla="*/ 38 h 38"/>
                <a:gd name="T24" fmla="*/ 4 w 32"/>
                <a:gd name="T25" fmla="*/ 38 h 38"/>
                <a:gd name="T26" fmla="*/ 6 w 32"/>
                <a:gd name="T27" fmla="*/ 38 h 38"/>
                <a:gd name="T28" fmla="*/ 6 w 32"/>
                <a:gd name="T29" fmla="*/ 38 h 38"/>
                <a:gd name="T30" fmla="*/ 12 w 32"/>
                <a:gd name="T31" fmla="*/ 38 h 38"/>
                <a:gd name="T32" fmla="*/ 16 w 32"/>
                <a:gd name="T33" fmla="*/ 34 h 38"/>
                <a:gd name="T34" fmla="*/ 26 w 32"/>
                <a:gd name="T35" fmla="*/ 26 h 38"/>
                <a:gd name="T36" fmla="*/ 32 w 32"/>
                <a:gd name="T37" fmla="*/ 16 h 38"/>
                <a:gd name="T38" fmla="*/ 32 w 32"/>
                <a:gd name="T39" fmla="*/ 12 h 38"/>
                <a:gd name="T40" fmla="*/ 32 w 32"/>
                <a:gd name="T41" fmla="*/ 8 h 38"/>
                <a:gd name="T42" fmla="*/ 32 w 32"/>
                <a:gd name="T43" fmla="*/ 8 h 38"/>
                <a:gd name="T44" fmla="*/ 26 w 32"/>
                <a:gd name="T45" fmla="*/ 2 h 38"/>
                <a:gd name="T46" fmla="*/ 18 w 32"/>
                <a:gd name="T47"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2" h="38">
                  <a:moveTo>
                    <a:pt x="18" y="0"/>
                  </a:moveTo>
                  <a:lnTo>
                    <a:pt x="18" y="0"/>
                  </a:lnTo>
                  <a:lnTo>
                    <a:pt x="14" y="0"/>
                  </a:lnTo>
                  <a:lnTo>
                    <a:pt x="10" y="2"/>
                  </a:lnTo>
                  <a:lnTo>
                    <a:pt x="6" y="6"/>
                  </a:lnTo>
                  <a:lnTo>
                    <a:pt x="4" y="12"/>
                  </a:lnTo>
                  <a:lnTo>
                    <a:pt x="4" y="12"/>
                  </a:lnTo>
                  <a:lnTo>
                    <a:pt x="2" y="28"/>
                  </a:lnTo>
                  <a:lnTo>
                    <a:pt x="2" y="28"/>
                  </a:lnTo>
                  <a:lnTo>
                    <a:pt x="0" y="36"/>
                  </a:lnTo>
                  <a:lnTo>
                    <a:pt x="2" y="38"/>
                  </a:lnTo>
                  <a:lnTo>
                    <a:pt x="4" y="38"/>
                  </a:lnTo>
                  <a:lnTo>
                    <a:pt x="4" y="38"/>
                  </a:lnTo>
                  <a:lnTo>
                    <a:pt x="6" y="38"/>
                  </a:lnTo>
                  <a:lnTo>
                    <a:pt x="6" y="38"/>
                  </a:lnTo>
                  <a:lnTo>
                    <a:pt x="12" y="38"/>
                  </a:lnTo>
                  <a:lnTo>
                    <a:pt x="16" y="34"/>
                  </a:lnTo>
                  <a:lnTo>
                    <a:pt x="26" y="26"/>
                  </a:lnTo>
                  <a:lnTo>
                    <a:pt x="32" y="16"/>
                  </a:lnTo>
                  <a:lnTo>
                    <a:pt x="32" y="12"/>
                  </a:lnTo>
                  <a:lnTo>
                    <a:pt x="32" y="8"/>
                  </a:lnTo>
                  <a:lnTo>
                    <a:pt x="32" y="8"/>
                  </a:lnTo>
                  <a:lnTo>
                    <a:pt x="26" y="2"/>
                  </a:lnTo>
                  <a:lnTo>
                    <a:pt x="1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54" name="Freeform 39"/>
            <p:cNvSpPr>
              <a:spLocks/>
            </p:cNvSpPr>
            <p:nvPr/>
          </p:nvSpPr>
          <p:spPr bwMode="auto">
            <a:xfrm>
              <a:off x="1014" y="1864"/>
              <a:ext cx="44" cy="30"/>
            </a:xfrm>
            <a:custGeom>
              <a:avLst/>
              <a:gdLst>
                <a:gd name="T0" fmla="*/ 16 w 44"/>
                <a:gd name="T1" fmla="*/ 0 h 30"/>
                <a:gd name="T2" fmla="*/ 16 w 44"/>
                <a:gd name="T3" fmla="*/ 0 h 30"/>
                <a:gd name="T4" fmla="*/ 10 w 44"/>
                <a:gd name="T5" fmla="*/ 0 h 30"/>
                <a:gd name="T6" fmla="*/ 4 w 44"/>
                <a:gd name="T7" fmla="*/ 2 h 30"/>
                <a:gd name="T8" fmla="*/ 4 w 44"/>
                <a:gd name="T9" fmla="*/ 2 h 30"/>
                <a:gd name="T10" fmla="*/ 2 w 44"/>
                <a:gd name="T11" fmla="*/ 6 h 30"/>
                <a:gd name="T12" fmla="*/ 0 w 44"/>
                <a:gd name="T13" fmla="*/ 10 h 30"/>
                <a:gd name="T14" fmla="*/ 2 w 44"/>
                <a:gd name="T15" fmla="*/ 14 h 30"/>
                <a:gd name="T16" fmla="*/ 4 w 44"/>
                <a:gd name="T17" fmla="*/ 16 h 30"/>
                <a:gd name="T18" fmla="*/ 4 w 44"/>
                <a:gd name="T19" fmla="*/ 16 h 30"/>
                <a:gd name="T20" fmla="*/ 8 w 44"/>
                <a:gd name="T21" fmla="*/ 18 h 30"/>
                <a:gd name="T22" fmla="*/ 12 w 44"/>
                <a:gd name="T23" fmla="*/ 18 h 30"/>
                <a:gd name="T24" fmla="*/ 16 w 44"/>
                <a:gd name="T25" fmla="*/ 18 h 30"/>
                <a:gd name="T26" fmla="*/ 20 w 44"/>
                <a:gd name="T27" fmla="*/ 20 h 30"/>
                <a:gd name="T28" fmla="*/ 20 w 44"/>
                <a:gd name="T29" fmla="*/ 20 h 30"/>
                <a:gd name="T30" fmla="*/ 26 w 44"/>
                <a:gd name="T31" fmla="*/ 26 h 30"/>
                <a:gd name="T32" fmla="*/ 30 w 44"/>
                <a:gd name="T33" fmla="*/ 28 h 30"/>
                <a:gd name="T34" fmla="*/ 32 w 44"/>
                <a:gd name="T35" fmla="*/ 30 h 30"/>
                <a:gd name="T36" fmla="*/ 32 w 44"/>
                <a:gd name="T37" fmla="*/ 30 h 30"/>
                <a:gd name="T38" fmla="*/ 32 w 44"/>
                <a:gd name="T39" fmla="*/ 30 h 30"/>
                <a:gd name="T40" fmla="*/ 32 w 44"/>
                <a:gd name="T41" fmla="*/ 30 h 30"/>
                <a:gd name="T42" fmla="*/ 38 w 44"/>
                <a:gd name="T43" fmla="*/ 28 h 30"/>
                <a:gd name="T44" fmla="*/ 42 w 44"/>
                <a:gd name="T45" fmla="*/ 24 h 30"/>
                <a:gd name="T46" fmla="*/ 44 w 44"/>
                <a:gd name="T47" fmla="*/ 18 h 30"/>
                <a:gd name="T48" fmla="*/ 44 w 44"/>
                <a:gd name="T49" fmla="*/ 14 h 30"/>
                <a:gd name="T50" fmla="*/ 44 w 44"/>
                <a:gd name="T51" fmla="*/ 14 h 30"/>
                <a:gd name="T52" fmla="*/ 40 w 44"/>
                <a:gd name="T53" fmla="*/ 8 h 30"/>
                <a:gd name="T54" fmla="*/ 34 w 44"/>
                <a:gd name="T55" fmla="*/ 4 h 30"/>
                <a:gd name="T56" fmla="*/ 26 w 44"/>
                <a:gd name="T57" fmla="*/ 0 h 30"/>
                <a:gd name="T58" fmla="*/ 16 w 44"/>
                <a:gd name="T59"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4" h="30">
                  <a:moveTo>
                    <a:pt x="16" y="0"/>
                  </a:moveTo>
                  <a:lnTo>
                    <a:pt x="16" y="0"/>
                  </a:lnTo>
                  <a:lnTo>
                    <a:pt x="10" y="0"/>
                  </a:lnTo>
                  <a:lnTo>
                    <a:pt x="4" y="2"/>
                  </a:lnTo>
                  <a:lnTo>
                    <a:pt x="4" y="2"/>
                  </a:lnTo>
                  <a:lnTo>
                    <a:pt x="2" y="6"/>
                  </a:lnTo>
                  <a:lnTo>
                    <a:pt x="0" y="10"/>
                  </a:lnTo>
                  <a:lnTo>
                    <a:pt x="2" y="14"/>
                  </a:lnTo>
                  <a:lnTo>
                    <a:pt x="4" y="16"/>
                  </a:lnTo>
                  <a:lnTo>
                    <a:pt x="4" y="16"/>
                  </a:lnTo>
                  <a:lnTo>
                    <a:pt x="8" y="18"/>
                  </a:lnTo>
                  <a:lnTo>
                    <a:pt x="12" y="18"/>
                  </a:lnTo>
                  <a:lnTo>
                    <a:pt x="16" y="18"/>
                  </a:lnTo>
                  <a:lnTo>
                    <a:pt x="20" y="20"/>
                  </a:lnTo>
                  <a:lnTo>
                    <a:pt x="20" y="20"/>
                  </a:lnTo>
                  <a:lnTo>
                    <a:pt x="26" y="26"/>
                  </a:lnTo>
                  <a:lnTo>
                    <a:pt x="30" y="28"/>
                  </a:lnTo>
                  <a:lnTo>
                    <a:pt x="32" y="30"/>
                  </a:lnTo>
                  <a:lnTo>
                    <a:pt x="32" y="30"/>
                  </a:lnTo>
                  <a:lnTo>
                    <a:pt x="32" y="30"/>
                  </a:lnTo>
                  <a:lnTo>
                    <a:pt x="32" y="30"/>
                  </a:lnTo>
                  <a:lnTo>
                    <a:pt x="38" y="28"/>
                  </a:lnTo>
                  <a:lnTo>
                    <a:pt x="42" y="24"/>
                  </a:lnTo>
                  <a:lnTo>
                    <a:pt x="44" y="18"/>
                  </a:lnTo>
                  <a:lnTo>
                    <a:pt x="44" y="14"/>
                  </a:lnTo>
                  <a:lnTo>
                    <a:pt x="44" y="14"/>
                  </a:lnTo>
                  <a:lnTo>
                    <a:pt x="40" y="8"/>
                  </a:lnTo>
                  <a:lnTo>
                    <a:pt x="34" y="4"/>
                  </a:lnTo>
                  <a:lnTo>
                    <a:pt x="26" y="0"/>
                  </a:lnTo>
                  <a:lnTo>
                    <a:pt x="16"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55" name="Freeform 40"/>
            <p:cNvSpPr>
              <a:spLocks/>
            </p:cNvSpPr>
            <p:nvPr/>
          </p:nvSpPr>
          <p:spPr bwMode="auto">
            <a:xfrm>
              <a:off x="1014" y="1864"/>
              <a:ext cx="44" cy="30"/>
            </a:xfrm>
            <a:custGeom>
              <a:avLst/>
              <a:gdLst>
                <a:gd name="T0" fmla="*/ 16 w 44"/>
                <a:gd name="T1" fmla="*/ 0 h 30"/>
                <a:gd name="T2" fmla="*/ 16 w 44"/>
                <a:gd name="T3" fmla="*/ 0 h 30"/>
                <a:gd name="T4" fmla="*/ 10 w 44"/>
                <a:gd name="T5" fmla="*/ 0 h 30"/>
                <a:gd name="T6" fmla="*/ 4 w 44"/>
                <a:gd name="T7" fmla="*/ 2 h 30"/>
                <a:gd name="T8" fmla="*/ 4 w 44"/>
                <a:gd name="T9" fmla="*/ 2 h 30"/>
                <a:gd name="T10" fmla="*/ 2 w 44"/>
                <a:gd name="T11" fmla="*/ 6 h 30"/>
                <a:gd name="T12" fmla="*/ 0 w 44"/>
                <a:gd name="T13" fmla="*/ 10 h 30"/>
                <a:gd name="T14" fmla="*/ 2 w 44"/>
                <a:gd name="T15" fmla="*/ 14 h 30"/>
                <a:gd name="T16" fmla="*/ 4 w 44"/>
                <a:gd name="T17" fmla="*/ 16 h 30"/>
                <a:gd name="T18" fmla="*/ 4 w 44"/>
                <a:gd name="T19" fmla="*/ 16 h 30"/>
                <a:gd name="T20" fmla="*/ 8 w 44"/>
                <a:gd name="T21" fmla="*/ 18 h 30"/>
                <a:gd name="T22" fmla="*/ 12 w 44"/>
                <a:gd name="T23" fmla="*/ 18 h 30"/>
                <a:gd name="T24" fmla="*/ 16 w 44"/>
                <a:gd name="T25" fmla="*/ 18 h 30"/>
                <a:gd name="T26" fmla="*/ 20 w 44"/>
                <a:gd name="T27" fmla="*/ 20 h 30"/>
                <a:gd name="T28" fmla="*/ 20 w 44"/>
                <a:gd name="T29" fmla="*/ 20 h 30"/>
                <a:gd name="T30" fmla="*/ 26 w 44"/>
                <a:gd name="T31" fmla="*/ 26 h 30"/>
                <a:gd name="T32" fmla="*/ 30 w 44"/>
                <a:gd name="T33" fmla="*/ 28 h 30"/>
                <a:gd name="T34" fmla="*/ 32 w 44"/>
                <a:gd name="T35" fmla="*/ 30 h 30"/>
                <a:gd name="T36" fmla="*/ 32 w 44"/>
                <a:gd name="T37" fmla="*/ 30 h 30"/>
                <a:gd name="T38" fmla="*/ 32 w 44"/>
                <a:gd name="T39" fmla="*/ 30 h 30"/>
                <a:gd name="T40" fmla="*/ 32 w 44"/>
                <a:gd name="T41" fmla="*/ 30 h 30"/>
                <a:gd name="T42" fmla="*/ 38 w 44"/>
                <a:gd name="T43" fmla="*/ 28 h 30"/>
                <a:gd name="T44" fmla="*/ 42 w 44"/>
                <a:gd name="T45" fmla="*/ 24 h 30"/>
                <a:gd name="T46" fmla="*/ 44 w 44"/>
                <a:gd name="T47" fmla="*/ 18 h 30"/>
                <a:gd name="T48" fmla="*/ 44 w 44"/>
                <a:gd name="T49" fmla="*/ 14 h 30"/>
                <a:gd name="T50" fmla="*/ 44 w 44"/>
                <a:gd name="T51" fmla="*/ 14 h 30"/>
                <a:gd name="T52" fmla="*/ 40 w 44"/>
                <a:gd name="T53" fmla="*/ 8 h 30"/>
                <a:gd name="T54" fmla="*/ 34 w 44"/>
                <a:gd name="T55" fmla="*/ 4 h 30"/>
                <a:gd name="T56" fmla="*/ 26 w 44"/>
                <a:gd name="T57" fmla="*/ 0 h 30"/>
                <a:gd name="T58" fmla="*/ 16 w 44"/>
                <a:gd name="T59"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4" h="30">
                  <a:moveTo>
                    <a:pt x="16" y="0"/>
                  </a:moveTo>
                  <a:lnTo>
                    <a:pt x="16" y="0"/>
                  </a:lnTo>
                  <a:lnTo>
                    <a:pt x="10" y="0"/>
                  </a:lnTo>
                  <a:lnTo>
                    <a:pt x="4" y="2"/>
                  </a:lnTo>
                  <a:lnTo>
                    <a:pt x="4" y="2"/>
                  </a:lnTo>
                  <a:lnTo>
                    <a:pt x="2" y="6"/>
                  </a:lnTo>
                  <a:lnTo>
                    <a:pt x="0" y="10"/>
                  </a:lnTo>
                  <a:lnTo>
                    <a:pt x="2" y="14"/>
                  </a:lnTo>
                  <a:lnTo>
                    <a:pt x="4" y="16"/>
                  </a:lnTo>
                  <a:lnTo>
                    <a:pt x="4" y="16"/>
                  </a:lnTo>
                  <a:lnTo>
                    <a:pt x="8" y="18"/>
                  </a:lnTo>
                  <a:lnTo>
                    <a:pt x="12" y="18"/>
                  </a:lnTo>
                  <a:lnTo>
                    <a:pt x="16" y="18"/>
                  </a:lnTo>
                  <a:lnTo>
                    <a:pt x="20" y="20"/>
                  </a:lnTo>
                  <a:lnTo>
                    <a:pt x="20" y="20"/>
                  </a:lnTo>
                  <a:lnTo>
                    <a:pt x="26" y="26"/>
                  </a:lnTo>
                  <a:lnTo>
                    <a:pt x="30" y="28"/>
                  </a:lnTo>
                  <a:lnTo>
                    <a:pt x="32" y="30"/>
                  </a:lnTo>
                  <a:lnTo>
                    <a:pt x="32" y="30"/>
                  </a:lnTo>
                  <a:lnTo>
                    <a:pt x="32" y="30"/>
                  </a:lnTo>
                  <a:lnTo>
                    <a:pt x="32" y="30"/>
                  </a:lnTo>
                  <a:lnTo>
                    <a:pt x="38" y="28"/>
                  </a:lnTo>
                  <a:lnTo>
                    <a:pt x="42" y="24"/>
                  </a:lnTo>
                  <a:lnTo>
                    <a:pt x="44" y="18"/>
                  </a:lnTo>
                  <a:lnTo>
                    <a:pt x="44" y="14"/>
                  </a:lnTo>
                  <a:lnTo>
                    <a:pt x="44" y="14"/>
                  </a:lnTo>
                  <a:lnTo>
                    <a:pt x="40" y="8"/>
                  </a:lnTo>
                  <a:lnTo>
                    <a:pt x="34" y="4"/>
                  </a:lnTo>
                  <a:lnTo>
                    <a:pt x="26" y="0"/>
                  </a:lnTo>
                  <a:lnTo>
                    <a:pt x="1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56" name="Freeform 41"/>
            <p:cNvSpPr>
              <a:spLocks/>
            </p:cNvSpPr>
            <p:nvPr/>
          </p:nvSpPr>
          <p:spPr bwMode="auto">
            <a:xfrm>
              <a:off x="1138" y="1870"/>
              <a:ext cx="26" cy="30"/>
            </a:xfrm>
            <a:custGeom>
              <a:avLst/>
              <a:gdLst>
                <a:gd name="T0" fmla="*/ 8 w 26"/>
                <a:gd name="T1" fmla="*/ 0 h 30"/>
                <a:gd name="T2" fmla="*/ 8 w 26"/>
                <a:gd name="T3" fmla="*/ 0 h 30"/>
                <a:gd name="T4" fmla="*/ 0 w 26"/>
                <a:gd name="T5" fmla="*/ 2 h 30"/>
                <a:gd name="T6" fmla="*/ 4 w 26"/>
                <a:gd name="T7" fmla="*/ 0 h 30"/>
                <a:gd name="T8" fmla="*/ 4 w 26"/>
                <a:gd name="T9" fmla="*/ 0 h 30"/>
                <a:gd name="T10" fmla="*/ 2 w 26"/>
                <a:gd name="T11" fmla="*/ 4 h 30"/>
                <a:gd name="T12" fmla="*/ 4 w 26"/>
                <a:gd name="T13" fmla="*/ 10 h 30"/>
                <a:gd name="T14" fmla="*/ 8 w 26"/>
                <a:gd name="T15" fmla="*/ 18 h 30"/>
                <a:gd name="T16" fmla="*/ 8 w 26"/>
                <a:gd name="T17" fmla="*/ 18 h 30"/>
                <a:gd name="T18" fmla="*/ 10 w 26"/>
                <a:gd name="T19" fmla="*/ 26 h 30"/>
                <a:gd name="T20" fmla="*/ 12 w 26"/>
                <a:gd name="T21" fmla="*/ 30 h 30"/>
                <a:gd name="T22" fmla="*/ 14 w 26"/>
                <a:gd name="T23" fmla="*/ 30 h 30"/>
                <a:gd name="T24" fmla="*/ 14 w 26"/>
                <a:gd name="T25" fmla="*/ 30 h 30"/>
                <a:gd name="T26" fmla="*/ 18 w 26"/>
                <a:gd name="T27" fmla="*/ 30 h 30"/>
                <a:gd name="T28" fmla="*/ 22 w 26"/>
                <a:gd name="T29" fmla="*/ 28 h 30"/>
                <a:gd name="T30" fmla="*/ 22 w 26"/>
                <a:gd name="T31" fmla="*/ 28 h 30"/>
                <a:gd name="T32" fmla="*/ 26 w 26"/>
                <a:gd name="T33" fmla="*/ 24 h 30"/>
                <a:gd name="T34" fmla="*/ 26 w 26"/>
                <a:gd name="T35" fmla="*/ 18 h 30"/>
                <a:gd name="T36" fmla="*/ 22 w 26"/>
                <a:gd name="T37" fmla="*/ 10 h 30"/>
                <a:gd name="T38" fmla="*/ 22 w 26"/>
                <a:gd name="T39" fmla="*/ 10 h 30"/>
                <a:gd name="T40" fmla="*/ 16 w 26"/>
                <a:gd name="T41" fmla="*/ 4 h 30"/>
                <a:gd name="T42" fmla="*/ 12 w 26"/>
                <a:gd name="T43" fmla="*/ 2 h 30"/>
                <a:gd name="T44" fmla="*/ 8 w 26"/>
                <a:gd name="T45"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6" h="30">
                  <a:moveTo>
                    <a:pt x="8" y="0"/>
                  </a:moveTo>
                  <a:lnTo>
                    <a:pt x="8" y="0"/>
                  </a:lnTo>
                  <a:lnTo>
                    <a:pt x="0" y="2"/>
                  </a:lnTo>
                  <a:lnTo>
                    <a:pt x="4" y="0"/>
                  </a:lnTo>
                  <a:lnTo>
                    <a:pt x="4" y="0"/>
                  </a:lnTo>
                  <a:lnTo>
                    <a:pt x="2" y="4"/>
                  </a:lnTo>
                  <a:lnTo>
                    <a:pt x="4" y="10"/>
                  </a:lnTo>
                  <a:lnTo>
                    <a:pt x="8" y="18"/>
                  </a:lnTo>
                  <a:lnTo>
                    <a:pt x="8" y="18"/>
                  </a:lnTo>
                  <a:lnTo>
                    <a:pt x="10" y="26"/>
                  </a:lnTo>
                  <a:lnTo>
                    <a:pt x="12" y="30"/>
                  </a:lnTo>
                  <a:lnTo>
                    <a:pt x="14" y="30"/>
                  </a:lnTo>
                  <a:lnTo>
                    <a:pt x="14" y="30"/>
                  </a:lnTo>
                  <a:lnTo>
                    <a:pt x="18" y="30"/>
                  </a:lnTo>
                  <a:lnTo>
                    <a:pt x="22" y="28"/>
                  </a:lnTo>
                  <a:lnTo>
                    <a:pt x="22" y="28"/>
                  </a:lnTo>
                  <a:lnTo>
                    <a:pt x="26" y="24"/>
                  </a:lnTo>
                  <a:lnTo>
                    <a:pt x="26" y="18"/>
                  </a:lnTo>
                  <a:lnTo>
                    <a:pt x="22" y="10"/>
                  </a:lnTo>
                  <a:lnTo>
                    <a:pt x="22" y="10"/>
                  </a:lnTo>
                  <a:lnTo>
                    <a:pt x="16" y="4"/>
                  </a:lnTo>
                  <a:lnTo>
                    <a:pt x="12" y="2"/>
                  </a:lnTo>
                  <a:lnTo>
                    <a:pt x="8"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57" name="Freeform 42"/>
            <p:cNvSpPr>
              <a:spLocks/>
            </p:cNvSpPr>
            <p:nvPr/>
          </p:nvSpPr>
          <p:spPr bwMode="auto">
            <a:xfrm>
              <a:off x="1138" y="1870"/>
              <a:ext cx="26" cy="30"/>
            </a:xfrm>
            <a:custGeom>
              <a:avLst/>
              <a:gdLst>
                <a:gd name="T0" fmla="*/ 8 w 26"/>
                <a:gd name="T1" fmla="*/ 0 h 30"/>
                <a:gd name="T2" fmla="*/ 8 w 26"/>
                <a:gd name="T3" fmla="*/ 0 h 30"/>
                <a:gd name="T4" fmla="*/ 0 w 26"/>
                <a:gd name="T5" fmla="*/ 2 h 30"/>
                <a:gd name="T6" fmla="*/ 4 w 26"/>
                <a:gd name="T7" fmla="*/ 0 h 30"/>
                <a:gd name="T8" fmla="*/ 4 w 26"/>
                <a:gd name="T9" fmla="*/ 0 h 30"/>
                <a:gd name="T10" fmla="*/ 2 w 26"/>
                <a:gd name="T11" fmla="*/ 4 h 30"/>
                <a:gd name="T12" fmla="*/ 4 w 26"/>
                <a:gd name="T13" fmla="*/ 10 h 30"/>
                <a:gd name="T14" fmla="*/ 8 w 26"/>
                <a:gd name="T15" fmla="*/ 18 h 30"/>
                <a:gd name="T16" fmla="*/ 8 w 26"/>
                <a:gd name="T17" fmla="*/ 18 h 30"/>
                <a:gd name="T18" fmla="*/ 10 w 26"/>
                <a:gd name="T19" fmla="*/ 26 h 30"/>
                <a:gd name="T20" fmla="*/ 12 w 26"/>
                <a:gd name="T21" fmla="*/ 30 h 30"/>
                <a:gd name="T22" fmla="*/ 14 w 26"/>
                <a:gd name="T23" fmla="*/ 30 h 30"/>
                <a:gd name="T24" fmla="*/ 14 w 26"/>
                <a:gd name="T25" fmla="*/ 30 h 30"/>
                <a:gd name="T26" fmla="*/ 18 w 26"/>
                <a:gd name="T27" fmla="*/ 30 h 30"/>
                <a:gd name="T28" fmla="*/ 22 w 26"/>
                <a:gd name="T29" fmla="*/ 28 h 30"/>
                <a:gd name="T30" fmla="*/ 22 w 26"/>
                <a:gd name="T31" fmla="*/ 28 h 30"/>
                <a:gd name="T32" fmla="*/ 26 w 26"/>
                <a:gd name="T33" fmla="*/ 24 h 30"/>
                <a:gd name="T34" fmla="*/ 26 w 26"/>
                <a:gd name="T35" fmla="*/ 18 h 30"/>
                <a:gd name="T36" fmla="*/ 22 w 26"/>
                <a:gd name="T37" fmla="*/ 10 h 30"/>
                <a:gd name="T38" fmla="*/ 22 w 26"/>
                <a:gd name="T39" fmla="*/ 10 h 30"/>
                <a:gd name="T40" fmla="*/ 16 w 26"/>
                <a:gd name="T41" fmla="*/ 4 h 30"/>
                <a:gd name="T42" fmla="*/ 12 w 26"/>
                <a:gd name="T43" fmla="*/ 2 h 30"/>
                <a:gd name="T44" fmla="*/ 8 w 26"/>
                <a:gd name="T45"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6" h="30">
                  <a:moveTo>
                    <a:pt x="8" y="0"/>
                  </a:moveTo>
                  <a:lnTo>
                    <a:pt x="8" y="0"/>
                  </a:lnTo>
                  <a:lnTo>
                    <a:pt x="0" y="2"/>
                  </a:lnTo>
                  <a:lnTo>
                    <a:pt x="4" y="0"/>
                  </a:lnTo>
                  <a:lnTo>
                    <a:pt x="4" y="0"/>
                  </a:lnTo>
                  <a:lnTo>
                    <a:pt x="2" y="4"/>
                  </a:lnTo>
                  <a:lnTo>
                    <a:pt x="4" y="10"/>
                  </a:lnTo>
                  <a:lnTo>
                    <a:pt x="8" y="18"/>
                  </a:lnTo>
                  <a:lnTo>
                    <a:pt x="8" y="18"/>
                  </a:lnTo>
                  <a:lnTo>
                    <a:pt x="10" y="26"/>
                  </a:lnTo>
                  <a:lnTo>
                    <a:pt x="12" y="30"/>
                  </a:lnTo>
                  <a:lnTo>
                    <a:pt x="14" y="30"/>
                  </a:lnTo>
                  <a:lnTo>
                    <a:pt x="14" y="30"/>
                  </a:lnTo>
                  <a:lnTo>
                    <a:pt x="18" y="30"/>
                  </a:lnTo>
                  <a:lnTo>
                    <a:pt x="22" y="28"/>
                  </a:lnTo>
                  <a:lnTo>
                    <a:pt x="22" y="28"/>
                  </a:lnTo>
                  <a:lnTo>
                    <a:pt x="26" y="24"/>
                  </a:lnTo>
                  <a:lnTo>
                    <a:pt x="26" y="18"/>
                  </a:lnTo>
                  <a:lnTo>
                    <a:pt x="22" y="10"/>
                  </a:lnTo>
                  <a:lnTo>
                    <a:pt x="22" y="10"/>
                  </a:lnTo>
                  <a:lnTo>
                    <a:pt x="16" y="4"/>
                  </a:lnTo>
                  <a:lnTo>
                    <a:pt x="12" y="2"/>
                  </a:lnTo>
                  <a:lnTo>
                    <a:pt x="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58" name="Freeform 43"/>
            <p:cNvSpPr>
              <a:spLocks/>
            </p:cNvSpPr>
            <p:nvPr/>
          </p:nvSpPr>
          <p:spPr bwMode="auto">
            <a:xfrm>
              <a:off x="1166" y="1912"/>
              <a:ext cx="28" cy="26"/>
            </a:xfrm>
            <a:custGeom>
              <a:avLst/>
              <a:gdLst>
                <a:gd name="T0" fmla="*/ 12 w 28"/>
                <a:gd name="T1" fmla="*/ 0 h 26"/>
                <a:gd name="T2" fmla="*/ 12 w 28"/>
                <a:gd name="T3" fmla="*/ 0 h 26"/>
                <a:gd name="T4" fmla="*/ 4 w 28"/>
                <a:gd name="T5" fmla="*/ 0 h 26"/>
                <a:gd name="T6" fmla="*/ 0 w 28"/>
                <a:gd name="T7" fmla="*/ 4 h 26"/>
                <a:gd name="T8" fmla="*/ 0 w 28"/>
                <a:gd name="T9" fmla="*/ 6 h 26"/>
                <a:gd name="T10" fmla="*/ 0 w 28"/>
                <a:gd name="T11" fmla="*/ 6 h 26"/>
                <a:gd name="T12" fmla="*/ 0 w 28"/>
                <a:gd name="T13" fmla="*/ 12 h 26"/>
                <a:gd name="T14" fmla="*/ 4 w 28"/>
                <a:gd name="T15" fmla="*/ 16 h 26"/>
                <a:gd name="T16" fmla="*/ 14 w 28"/>
                <a:gd name="T17" fmla="*/ 24 h 26"/>
                <a:gd name="T18" fmla="*/ 14 w 28"/>
                <a:gd name="T19" fmla="*/ 24 h 26"/>
                <a:gd name="T20" fmla="*/ 18 w 28"/>
                <a:gd name="T21" fmla="*/ 26 h 26"/>
                <a:gd name="T22" fmla="*/ 18 w 28"/>
                <a:gd name="T23" fmla="*/ 26 h 26"/>
                <a:gd name="T24" fmla="*/ 22 w 28"/>
                <a:gd name="T25" fmla="*/ 26 h 26"/>
                <a:gd name="T26" fmla="*/ 24 w 28"/>
                <a:gd name="T27" fmla="*/ 24 h 26"/>
                <a:gd name="T28" fmla="*/ 26 w 28"/>
                <a:gd name="T29" fmla="*/ 16 h 26"/>
                <a:gd name="T30" fmla="*/ 28 w 28"/>
                <a:gd name="T31" fmla="*/ 8 h 26"/>
                <a:gd name="T32" fmla="*/ 24 w 28"/>
                <a:gd name="T33" fmla="*/ 2 h 26"/>
                <a:gd name="T34" fmla="*/ 24 w 28"/>
                <a:gd name="T35" fmla="*/ 2 h 26"/>
                <a:gd name="T36" fmla="*/ 20 w 28"/>
                <a:gd name="T37" fmla="*/ 0 h 26"/>
                <a:gd name="T38" fmla="*/ 12 w 28"/>
                <a:gd name="T39"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 h="26">
                  <a:moveTo>
                    <a:pt x="12" y="0"/>
                  </a:moveTo>
                  <a:lnTo>
                    <a:pt x="12" y="0"/>
                  </a:lnTo>
                  <a:lnTo>
                    <a:pt x="4" y="0"/>
                  </a:lnTo>
                  <a:lnTo>
                    <a:pt x="0" y="4"/>
                  </a:lnTo>
                  <a:lnTo>
                    <a:pt x="0" y="6"/>
                  </a:lnTo>
                  <a:lnTo>
                    <a:pt x="0" y="6"/>
                  </a:lnTo>
                  <a:lnTo>
                    <a:pt x="0" y="12"/>
                  </a:lnTo>
                  <a:lnTo>
                    <a:pt x="4" y="16"/>
                  </a:lnTo>
                  <a:lnTo>
                    <a:pt x="14" y="24"/>
                  </a:lnTo>
                  <a:lnTo>
                    <a:pt x="14" y="24"/>
                  </a:lnTo>
                  <a:lnTo>
                    <a:pt x="18" y="26"/>
                  </a:lnTo>
                  <a:lnTo>
                    <a:pt x="18" y="26"/>
                  </a:lnTo>
                  <a:lnTo>
                    <a:pt x="22" y="26"/>
                  </a:lnTo>
                  <a:lnTo>
                    <a:pt x="24" y="24"/>
                  </a:lnTo>
                  <a:lnTo>
                    <a:pt x="26" y="16"/>
                  </a:lnTo>
                  <a:lnTo>
                    <a:pt x="28" y="8"/>
                  </a:lnTo>
                  <a:lnTo>
                    <a:pt x="24" y="2"/>
                  </a:lnTo>
                  <a:lnTo>
                    <a:pt x="24" y="2"/>
                  </a:lnTo>
                  <a:lnTo>
                    <a:pt x="20" y="0"/>
                  </a:lnTo>
                  <a:lnTo>
                    <a:pt x="12"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59" name="Freeform 44"/>
            <p:cNvSpPr>
              <a:spLocks/>
            </p:cNvSpPr>
            <p:nvPr/>
          </p:nvSpPr>
          <p:spPr bwMode="auto">
            <a:xfrm>
              <a:off x="1166" y="1912"/>
              <a:ext cx="28" cy="26"/>
            </a:xfrm>
            <a:custGeom>
              <a:avLst/>
              <a:gdLst>
                <a:gd name="T0" fmla="*/ 12 w 28"/>
                <a:gd name="T1" fmla="*/ 0 h 26"/>
                <a:gd name="T2" fmla="*/ 12 w 28"/>
                <a:gd name="T3" fmla="*/ 0 h 26"/>
                <a:gd name="T4" fmla="*/ 4 w 28"/>
                <a:gd name="T5" fmla="*/ 0 h 26"/>
                <a:gd name="T6" fmla="*/ 0 w 28"/>
                <a:gd name="T7" fmla="*/ 4 h 26"/>
                <a:gd name="T8" fmla="*/ 0 w 28"/>
                <a:gd name="T9" fmla="*/ 6 h 26"/>
                <a:gd name="T10" fmla="*/ 0 w 28"/>
                <a:gd name="T11" fmla="*/ 6 h 26"/>
                <a:gd name="T12" fmla="*/ 0 w 28"/>
                <a:gd name="T13" fmla="*/ 12 h 26"/>
                <a:gd name="T14" fmla="*/ 4 w 28"/>
                <a:gd name="T15" fmla="*/ 16 h 26"/>
                <a:gd name="T16" fmla="*/ 14 w 28"/>
                <a:gd name="T17" fmla="*/ 24 h 26"/>
                <a:gd name="T18" fmla="*/ 14 w 28"/>
                <a:gd name="T19" fmla="*/ 24 h 26"/>
                <a:gd name="T20" fmla="*/ 18 w 28"/>
                <a:gd name="T21" fmla="*/ 26 h 26"/>
                <a:gd name="T22" fmla="*/ 18 w 28"/>
                <a:gd name="T23" fmla="*/ 26 h 26"/>
                <a:gd name="T24" fmla="*/ 22 w 28"/>
                <a:gd name="T25" fmla="*/ 26 h 26"/>
                <a:gd name="T26" fmla="*/ 24 w 28"/>
                <a:gd name="T27" fmla="*/ 24 h 26"/>
                <a:gd name="T28" fmla="*/ 26 w 28"/>
                <a:gd name="T29" fmla="*/ 16 h 26"/>
                <a:gd name="T30" fmla="*/ 28 w 28"/>
                <a:gd name="T31" fmla="*/ 8 h 26"/>
                <a:gd name="T32" fmla="*/ 24 w 28"/>
                <a:gd name="T33" fmla="*/ 2 h 26"/>
                <a:gd name="T34" fmla="*/ 24 w 28"/>
                <a:gd name="T35" fmla="*/ 2 h 26"/>
                <a:gd name="T36" fmla="*/ 20 w 28"/>
                <a:gd name="T37" fmla="*/ 0 h 26"/>
                <a:gd name="T38" fmla="*/ 12 w 28"/>
                <a:gd name="T39"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 h="26">
                  <a:moveTo>
                    <a:pt x="12" y="0"/>
                  </a:moveTo>
                  <a:lnTo>
                    <a:pt x="12" y="0"/>
                  </a:lnTo>
                  <a:lnTo>
                    <a:pt x="4" y="0"/>
                  </a:lnTo>
                  <a:lnTo>
                    <a:pt x="0" y="4"/>
                  </a:lnTo>
                  <a:lnTo>
                    <a:pt x="0" y="6"/>
                  </a:lnTo>
                  <a:lnTo>
                    <a:pt x="0" y="6"/>
                  </a:lnTo>
                  <a:lnTo>
                    <a:pt x="0" y="12"/>
                  </a:lnTo>
                  <a:lnTo>
                    <a:pt x="4" y="16"/>
                  </a:lnTo>
                  <a:lnTo>
                    <a:pt x="14" y="24"/>
                  </a:lnTo>
                  <a:lnTo>
                    <a:pt x="14" y="24"/>
                  </a:lnTo>
                  <a:lnTo>
                    <a:pt x="18" y="26"/>
                  </a:lnTo>
                  <a:lnTo>
                    <a:pt x="18" y="26"/>
                  </a:lnTo>
                  <a:lnTo>
                    <a:pt x="22" y="26"/>
                  </a:lnTo>
                  <a:lnTo>
                    <a:pt x="24" y="24"/>
                  </a:lnTo>
                  <a:lnTo>
                    <a:pt x="26" y="16"/>
                  </a:lnTo>
                  <a:lnTo>
                    <a:pt x="28" y="8"/>
                  </a:lnTo>
                  <a:lnTo>
                    <a:pt x="24" y="2"/>
                  </a:lnTo>
                  <a:lnTo>
                    <a:pt x="24" y="2"/>
                  </a:lnTo>
                  <a:lnTo>
                    <a:pt x="20" y="0"/>
                  </a:lnTo>
                  <a:lnTo>
                    <a:pt x="1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60" name="Freeform 45"/>
            <p:cNvSpPr>
              <a:spLocks/>
            </p:cNvSpPr>
            <p:nvPr/>
          </p:nvSpPr>
          <p:spPr bwMode="auto">
            <a:xfrm>
              <a:off x="1278" y="1920"/>
              <a:ext cx="26" cy="16"/>
            </a:xfrm>
            <a:custGeom>
              <a:avLst/>
              <a:gdLst>
                <a:gd name="T0" fmla="*/ 18 w 26"/>
                <a:gd name="T1" fmla="*/ 0 h 16"/>
                <a:gd name="T2" fmla="*/ 18 w 26"/>
                <a:gd name="T3" fmla="*/ 0 h 16"/>
                <a:gd name="T4" fmla="*/ 10 w 26"/>
                <a:gd name="T5" fmla="*/ 2 h 16"/>
                <a:gd name="T6" fmla="*/ 2 w 26"/>
                <a:gd name="T7" fmla="*/ 6 h 16"/>
                <a:gd name="T8" fmla="*/ 0 w 26"/>
                <a:gd name="T9" fmla="*/ 8 h 16"/>
                <a:gd name="T10" fmla="*/ 0 w 26"/>
                <a:gd name="T11" fmla="*/ 12 h 16"/>
                <a:gd name="T12" fmla="*/ 0 w 26"/>
                <a:gd name="T13" fmla="*/ 14 h 16"/>
                <a:gd name="T14" fmla="*/ 4 w 26"/>
                <a:gd name="T15" fmla="*/ 16 h 16"/>
                <a:gd name="T16" fmla="*/ 4 w 26"/>
                <a:gd name="T17" fmla="*/ 16 h 16"/>
                <a:gd name="T18" fmla="*/ 8 w 26"/>
                <a:gd name="T19" fmla="*/ 16 h 16"/>
                <a:gd name="T20" fmla="*/ 8 w 26"/>
                <a:gd name="T21" fmla="*/ 16 h 16"/>
                <a:gd name="T22" fmla="*/ 14 w 26"/>
                <a:gd name="T23" fmla="*/ 16 h 16"/>
                <a:gd name="T24" fmla="*/ 18 w 26"/>
                <a:gd name="T25" fmla="*/ 14 h 16"/>
                <a:gd name="T26" fmla="*/ 26 w 26"/>
                <a:gd name="T27" fmla="*/ 8 h 16"/>
                <a:gd name="T28" fmla="*/ 26 w 26"/>
                <a:gd name="T29" fmla="*/ 6 h 16"/>
                <a:gd name="T30" fmla="*/ 26 w 26"/>
                <a:gd name="T31" fmla="*/ 4 h 16"/>
                <a:gd name="T32" fmla="*/ 24 w 26"/>
                <a:gd name="T33" fmla="*/ 2 h 16"/>
                <a:gd name="T34" fmla="*/ 18 w 26"/>
                <a:gd name="T35" fmla="*/ 0 h 16"/>
                <a:gd name="T36" fmla="*/ 18 w 26"/>
                <a:gd name="T37" fmla="*/ 0 h 16"/>
                <a:gd name="T38" fmla="*/ 18 w 26"/>
                <a:gd name="T39"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6" h="16">
                  <a:moveTo>
                    <a:pt x="18" y="0"/>
                  </a:moveTo>
                  <a:lnTo>
                    <a:pt x="18" y="0"/>
                  </a:lnTo>
                  <a:lnTo>
                    <a:pt x="10" y="2"/>
                  </a:lnTo>
                  <a:lnTo>
                    <a:pt x="2" y="6"/>
                  </a:lnTo>
                  <a:lnTo>
                    <a:pt x="0" y="8"/>
                  </a:lnTo>
                  <a:lnTo>
                    <a:pt x="0" y="12"/>
                  </a:lnTo>
                  <a:lnTo>
                    <a:pt x="0" y="14"/>
                  </a:lnTo>
                  <a:lnTo>
                    <a:pt x="4" y="16"/>
                  </a:lnTo>
                  <a:lnTo>
                    <a:pt x="4" y="16"/>
                  </a:lnTo>
                  <a:lnTo>
                    <a:pt x="8" y="16"/>
                  </a:lnTo>
                  <a:lnTo>
                    <a:pt x="8" y="16"/>
                  </a:lnTo>
                  <a:lnTo>
                    <a:pt x="14" y="16"/>
                  </a:lnTo>
                  <a:lnTo>
                    <a:pt x="18" y="14"/>
                  </a:lnTo>
                  <a:lnTo>
                    <a:pt x="26" y="8"/>
                  </a:lnTo>
                  <a:lnTo>
                    <a:pt x="26" y="6"/>
                  </a:lnTo>
                  <a:lnTo>
                    <a:pt x="26" y="4"/>
                  </a:lnTo>
                  <a:lnTo>
                    <a:pt x="24" y="2"/>
                  </a:lnTo>
                  <a:lnTo>
                    <a:pt x="18" y="0"/>
                  </a:lnTo>
                  <a:lnTo>
                    <a:pt x="18" y="0"/>
                  </a:lnTo>
                  <a:lnTo>
                    <a:pt x="18"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61" name="Freeform 46"/>
            <p:cNvSpPr>
              <a:spLocks/>
            </p:cNvSpPr>
            <p:nvPr/>
          </p:nvSpPr>
          <p:spPr bwMode="auto">
            <a:xfrm>
              <a:off x="1278" y="1920"/>
              <a:ext cx="26" cy="16"/>
            </a:xfrm>
            <a:custGeom>
              <a:avLst/>
              <a:gdLst>
                <a:gd name="T0" fmla="*/ 18 w 26"/>
                <a:gd name="T1" fmla="*/ 0 h 16"/>
                <a:gd name="T2" fmla="*/ 18 w 26"/>
                <a:gd name="T3" fmla="*/ 0 h 16"/>
                <a:gd name="T4" fmla="*/ 10 w 26"/>
                <a:gd name="T5" fmla="*/ 2 h 16"/>
                <a:gd name="T6" fmla="*/ 2 w 26"/>
                <a:gd name="T7" fmla="*/ 6 h 16"/>
                <a:gd name="T8" fmla="*/ 0 w 26"/>
                <a:gd name="T9" fmla="*/ 8 h 16"/>
                <a:gd name="T10" fmla="*/ 0 w 26"/>
                <a:gd name="T11" fmla="*/ 12 h 16"/>
                <a:gd name="T12" fmla="*/ 0 w 26"/>
                <a:gd name="T13" fmla="*/ 14 h 16"/>
                <a:gd name="T14" fmla="*/ 4 w 26"/>
                <a:gd name="T15" fmla="*/ 16 h 16"/>
                <a:gd name="T16" fmla="*/ 4 w 26"/>
                <a:gd name="T17" fmla="*/ 16 h 16"/>
                <a:gd name="T18" fmla="*/ 8 w 26"/>
                <a:gd name="T19" fmla="*/ 16 h 16"/>
                <a:gd name="T20" fmla="*/ 8 w 26"/>
                <a:gd name="T21" fmla="*/ 16 h 16"/>
                <a:gd name="T22" fmla="*/ 14 w 26"/>
                <a:gd name="T23" fmla="*/ 16 h 16"/>
                <a:gd name="T24" fmla="*/ 18 w 26"/>
                <a:gd name="T25" fmla="*/ 14 h 16"/>
                <a:gd name="T26" fmla="*/ 26 w 26"/>
                <a:gd name="T27" fmla="*/ 8 h 16"/>
                <a:gd name="T28" fmla="*/ 26 w 26"/>
                <a:gd name="T29" fmla="*/ 6 h 16"/>
                <a:gd name="T30" fmla="*/ 26 w 26"/>
                <a:gd name="T31" fmla="*/ 4 h 16"/>
                <a:gd name="T32" fmla="*/ 24 w 26"/>
                <a:gd name="T33" fmla="*/ 2 h 16"/>
                <a:gd name="T34" fmla="*/ 18 w 26"/>
                <a:gd name="T35" fmla="*/ 0 h 16"/>
                <a:gd name="T36" fmla="*/ 18 w 26"/>
                <a:gd name="T37" fmla="*/ 0 h 16"/>
                <a:gd name="T38" fmla="*/ 18 w 26"/>
                <a:gd name="T39"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6" h="16">
                  <a:moveTo>
                    <a:pt x="18" y="0"/>
                  </a:moveTo>
                  <a:lnTo>
                    <a:pt x="18" y="0"/>
                  </a:lnTo>
                  <a:lnTo>
                    <a:pt x="10" y="2"/>
                  </a:lnTo>
                  <a:lnTo>
                    <a:pt x="2" y="6"/>
                  </a:lnTo>
                  <a:lnTo>
                    <a:pt x="0" y="8"/>
                  </a:lnTo>
                  <a:lnTo>
                    <a:pt x="0" y="12"/>
                  </a:lnTo>
                  <a:lnTo>
                    <a:pt x="0" y="14"/>
                  </a:lnTo>
                  <a:lnTo>
                    <a:pt x="4" y="16"/>
                  </a:lnTo>
                  <a:lnTo>
                    <a:pt x="4" y="16"/>
                  </a:lnTo>
                  <a:lnTo>
                    <a:pt x="8" y="16"/>
                  </a:lnTo>
                  <a:lnTo>
                    <a:pt x="8" y="16"/>
                  </a:lnTo>
                  <a:lnTo>
                    <a:pt x="14" y="16"/>
                  </a:lnTo>
                  <a:lnTo>
                    <a:pt x="18" y="14"/>
                  </a:lnTo>
                  <a:lnTo>
                    <a:pt x="26" y="8"/>
                  </a:lnTo>
                  <a:lnTo>
                    <a:pt x="26" y="6"/>
                  </a:lnTo>
                  <a:lnTo>
                    <a:pt x="26" y="4"/>
                  </a:lnTo>
                  <a:lnTo>
                    <a:pt x="24" y="2"/>
                  </a:lnTo>
                  <a:lnTo>
                    <a:pt x="18" y="0"/>
                  </a:lnTo>
                  <a:lnTo>
                    <a:pt x="18" y="0"/>
                  </a:lnTo>
                  <a:lnTo>
                    <a:pt x="1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62" name="Freeform 47"/>
            <p:cNvSpPr>
              <a:spLocks/>
            </p:cNvSpPr>
            <p:nvPr/>
          </p:nvSpPr>
          <p:spPr bwMode="auto">
            <a:xfrm>
              <a:off x="1074" y="1542"/>
              <a:ext cx="20" cy="18"/>
            </a:xfrm>
            <a:custGeom>
              <a:avLst/>
              <a:gdLst>
                <a:gd name="T0" fmla="*/ 12 w 20"/>
                <a:gd name="T1" fmla="*/ 0 h 18"/>
                <a:gd name="T2" fmla="*/ 12 w 20"/>
                <a:gd name="T3" fmla="*/ 0 h 18"/>
                <a:gd name="T4" fmla="*/ 8 w 20"/>
                <a:gd name="T5" fmla="*/ 0 h 18"/>
                <a:gd name="T6" fmla="*/ 10 w 20"/>
                <a:gd name="T7" fmla="*/ 0 h 18"/>
                <a:gd name="T8" fmla="*/ 10 w 20"/>
                <a:gd name="T9" fmla="*/ 0 h 18"/>
                <a:gd name="T10" fmla="*/ 4 w 20"/>
                <a:gd name="T11" fmla="*/ 8 h 18"/>
                <a:gd name="T12" fmla="*/ 2 w 20"/>
                <a:gd name="T13" fmla="*/ 12 h 18"/>
                <a:gd name="T14" fmla="*/ 0 w 20"/>
                <a:gd name="T15" fmla="*/ 16 h 18"/>
                <a:gd name="T16" fmla="*/ 0 w 20"/>
                <a:gd name="T17" fmla="*/ 16 h 18"/>
                <a:gd name="T18" fmla="*/ 2 w 20"/>
                <a:gd name="T19" fmla="*/ 18 h 18"/>
                <a:gd name="T20" fmla="*/ 6 w 20"/>
                <a:gd name="T21" fmla="*/ 18 h 18"/>
                <a:gd name="T22" fmla="*/ 6 w 20"/>
                <a:gd name="T23" fmla="*/ 18 h 18"/>
                <a:gd name="T24" fmla="*/ 12 w 20"/>
                <a:gd name="T25" fmla="*/ 18 h 18"/>
                <a:gd name="T26" fmla="*/ 16 w 20"/>
                <a:gd name="T27" fmla="*/ 16 h 18"/>
                <a:gd name="T28" fmla="*/ 16 w 20"/>
                <a:gd name="T29" fmla="*/ 16 h 18"/>
                <a:gd name="T30" fmla="*/ 20 w 20"/>
                <a:gd name="T31" fmla="*/ 10 h 18"/>
                <a:gd name="T32" fmla="*/ 20 w 20"/>
                <a:gd name="T33" fmla="*/ 6 h 18"/>
                <a:gd name="T34" fmla="*/ 18 w 20"/>
                <a:gd name="T35" fmla="*/ 2 h 18"/>
                <a:gd name="T36" fmla="*/ 12 w 20"/>
                <a:gd name="T3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 h="18">
                  <a:moveTo>
                    <a:pt x="12" y="0"/>
                  </a:moveTo>
                  <a:lnTo>
                    <a:pt x="12" y="0"/>
                  </a:lnTo>
                  <a:lnTo>
                    <a:pt x="8" y="0"/>
                  </a:lnTo>
                  <a:lnTo>
                    <a:pt x="10" y="0"/>
                  </a:lnTo>
                  <a:lnTo>
                    <a:pt x="10" y="0"/>
                  </a:lnTo>
                  <a:lnTo>
                    <a:pt x="4" y="8"/>
                  </a:lnTo>
                  <a:lnTo>
                    <a:pt x="2" y="12"/>
                  </a:lnTo>
                  <a:lnTo>
                    <a:pt x="0" y="16"/>
                  </a:lnTo>
                  <a:lnTo>
                    <a:pt x="0" y="16"/>
                  </a:lnTo>
                  <a:lnTo>
                    <a:pt x="2" y="18"/>
                  </a:lnTo>
                  <a:lnTo>
                    <a:pt x="6" y="18"/>
                  </a:lnTo>
                  <a:lnTo>
                    <a:pt x="6" y="18"/>
                  </a:lnTo>
                  <a:lnTo>
                    <a:pt x="12" y="18"/>
                  </a:lnTo>
                  <a:lnTo>
                    <a:pt x="16" y="16"/>
                  </a:lnTo>
                  <a:lnTo>
                    <a:pt x="16" y="16"/>
                  </a:lnTo>
                  <a:lnTo>
                    <a:pt x="20" y="10"/>
                  </a:lnTo>
                  <a:lnTo>
                    <a:pt x="20" y="6"/>
                  </a:lnTo>
                  <a:lnTo>
                    <a:pt x="18" y="2"/>
                  </a:lnTo>
                  <a:lnTo>
                    <a:pt x="12"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63" name="Freeform 48"/>
            <p:cNvSpPr>
              <a:spLocks/>
            </p:cNvSpPr>
            <p:nvPr/>
          </p:nvSpPr>
          <p:spPr bwMode="auto">
            <a:xfrm>
              <a:off x="1074" y="1542"/>
              <a:ext cx="20" cy="18"/>
            </a:xfrm>
            <a:custGeom>
              <a:avLst/>
              <a:gdLst>
                <a:gd name="T0" fmla="*/ 12 w 20"/>
                <a:gd name="T1" fmla="*/ 0 h 18"/>
                <a:gd name="T2" fmla="*/ 12 w 20"/>
                <a:gd name="T3" fmla="*/ 0 h 18"/>
                <a:gd name="T4" fmla="*/ 8 w 20"/>
                <a:gd name="T5" fmla="*/ 0 h 18"/>
                <a:gd name="T6" fmla="*/ 10 w 20"/>
                <a:gd name="T7" fmla="*/ 0 h 18"/>
                <a:gd name="T8" fmla="*/ 10 w 20"/>
                <a:gd name="T9" fmla="*/ 0 h 18"/>
                <a:gd name="T10" fmla="*/ 4 w 20"/>
                <a:gd name="T11" fmla="*/ 8 h 18"/>
                <a:gd name="T12" fmla="*/ 2 w 20"/>
                <a:gd name="T13" fmla="*/ 12 h 18"/>
                <a:gd name="T14" fmla="*/ 0 w 20"/>
                <a:gd name="T15" fmla="*/ 16 h 18"/>
                <a:gd name="T16" fmla="*/ 0 w 20"/>
                <a:gd name="T17" fmla="*/ 16 h 18"/>
                <a:gd name="T18" fmla="*/ 2 w 20"/>
                <a:gd name="T19" fmla="*/ 18 h 18"/>
                <a:gd name="T20" fmla="*/ 6 w 20"/>
                <a:gd name="T21" fmla="*/ 18 h 18"/>
                <a:gd name="T22" fmla="*/ 6 w 20"/>
                <a:gd name="T23" fmla="*/ 18 h 18"/>
                <a:gd name="T24" fmla="*/ 12 w 20"/>
                <a:gd name="T25" fmla="*/ 18 h 18"/>
                <a:gd name="T26" fmla="*/ 16 w 20"/>
                <a:gd name="T27" fmla="*/ 16 h 18"/>
                <a:gd name="T28" fmla="*/ 16 w 20"/>
                <a:gd name="T29" fmla="*/ 16 h 18"/>
                <a:gd name="T30" fmla="*/ 20 w 20"/>
                <a:gd name="T31" fmla="*/ 10 h 18"/>
                <a:gd name="T32" fmla="*/ 20 w 20"/>
                <a:gd name="T33" fmla="*/ 6 h 18"/>
                <a:gd name="T34" fmla="*/ 18 w 20"/>
                <a:gd name="T35" fmla="*/ 2 h 18"/>
                <a:gd name="T36" fmla="*/ 12 w 20"/>
                <a:gd name="T3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 h="18">
                  <a:moveTo>
                    <a:pt x="12" y="0"/>
                  </a:moveTo>
                  <a:lnTo>
                    <a:pt x="12" y="0"/>
                  </a:lnTo>
                  <a:lnTo>
                    <a:pt x="8" y="0"/>
                  </a:lnTo>
                  <a:lnTo>
                    <a:pt x="10" y="0"/>
                  </a:lnTo>
                  <a:lnTo>
                    <a:pt x="10" y="0"/>
                  </a:lnTo>
                  <a:lnTo>
                    <a:pt x="4" y="8"/>
                  </a:lnTo>
                  <a:lnTo>
                    <a:pt x="2" y="12"/>
                  </a:lnTo>
                  <a:lnTo>
                    <a:pt x="0" y="16"/>
                  </a:lnTo>
                  <a:lnTo>
                    <a:pt x="0" y="16"/>
                  </a:lnTo>
                  <a:lnTo>
                    <a:pt x="2" y="18"/>
                  </a:lnTo>
                  <a:lnTo>
                    <a:pt x="6" y="18"/>
                  </a:lnTo>
                  <a:lnTo>
                    <a:pt x="6" y="18"/>
                  </a:lnTo>
                  <a:lnTo>
                    <a:pt x="12" y="18"/>
                  </a:lnTo>
                  <a:lnTo>
                    <a:pt x="16" y="16"/>
                  </a:lnTo>
                  <a:lnTo>
                    <a:pt x="16" y="16"/>
                  </a:lnTo>
                  <a:lnTo>
                    <a:pt x="20" y="10"/>
                  </a:lnTo>
                  <a:lnTo>
                    <a:pt x="20" y="6"/>
                  </a:lnTo>
                  <a:lnTo>
                    <a:pt x="18" y="2"/>
                  </a:lnTo>
                  <a:lnTo>
                    <a:pt x="1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64" name="Freeform 49"/>
            <p:cNvSpPr>
              <a:spLocks/>
            </p:cNvSpPr>
            <p:nvPr/>
          </p:nvSpPr>
          <p:spPr bwMode="auto">
            <a:xfrm>
              <a:off x="824" y="1482"/>
              <a:ext cx="118" cy="172"/>
            </a:xfrm>
            <a:custGeom>
              <a:avLst/>
              <a:gdLst>
                <a:gd name="T0" fmla="*/ 72 w 118"/>
                <a:gd name="T1" fmla="*/ 2 h 172"/>
                <a:gd name="T2" fmla="*/ 62 w 118"/>
                <a:gd name="T3" fmla="*/ 2 h 172"/>
                <a:gd name="T4" fmla="*/ 56 w 118"/>
                <a:gd name="T5" fmla="*/ 2 h 172"/>
                <a:gd name="T6" fmla="*/ 42 w 118"/>
                <a:gd name="T7" fmla="*/ 2 h 172"/>
                <a:gd name="T8" fmla="*/ 36 w 118"/>
                <a:gd name="T9" fmla="*/ 8 h 172"/>
                <a:gd name="T10" fmla="*/ 32 w 118"/>
                <a:gd name="T11" fmla="*/ 16 h 172"/>
                <a:gd name="T12" fmla="*/ 20 w 118"/>
                <a:gd name="T13" fmla="*/ 20 h 172"/>
                <a:gd name="T14" fmla="*/ 20 w 118"/>
                <a:gd name="T15" fmla="*/ 30 h 172"/>
                <a:gd name="T16" fmla="*/ 30 w 118"/>
                <a:gd name="T17" fmla="*/ 42 h 172"/>
                <a:gd name="T18" fmla="*/ 30 w 118"/>
                <a:gd name="T19" fmla="*/ 58 h 172"/>
                <a:gd name="T20" fmla="*/ 28 w 118"/>
                <a:gd name="T21" fmla="*/ 66 h 172"/>
                <a:gd name="T22" fmla="*/ 40 w 118"/>
                <a:gd name="T23" fmla="*/ 74 h 172"/>
                <a:gd name="T24" fmla="*/ 44 w 118"/>
                <a:gd name="T25" fmla="*/ 78 h 172"/>
                <a:gd name="T26" fmla="*/ 48 w 118"/>
                <a:gd name="T27" fmla="*/ 90 h 172"/>
                <a:gd name="T28" fmla="*/ 50 w 118"/>
                <a:gd name="T29" fmla="*/ 98 h 172"/>
                <a:gd name="T30" fmla="*/ 52 w 118"/>
                <a:gd name="T31" fmla="*/ 104 h 172"/>
                <a:gd name="T32" fmla="*/ 44 w 118"/>
                <a:gd name="T33" fmla="*/ 108 h 172"/>
                <a:gd name="T34" fmla="*/ 34 w 118"/>
                <a:gd name="T35" fmla="*/ 106 h 172"/>
                <a:gd name="T36" fmla="*/ 32 w 118"/>
                <a:gd name="T37" fmla="*/ 106 h 172"/>
                <a:gd name="T38" fmla="*/ 30 w 118"/>
                <a:gd name="T39" fmla="*/ 114 h 172"/>
                <a:gd name="T40" fmla="*/ 30 w 118"/>
                <a:gd name="T41" fmla="*/ 122 h 172"/>
                <a:gd name="T42" fmla="*/ 16 w 118"/>
                <a:gd name="T43" fmla="*/ 128 h 172"/>
                <a:gd name="T44" fmla="*/ 8 w 118"/>
                <a:gd name="T45" fmla="*/ 134 h 172"/>
                <a:gd name="T46" fmla="*/ 18 w 118"/>
                <a:gd name="T47" fmla="*/ 136 h 172"/>
                <a:gd name="T48" fmla="*/ 24 w 118"/>
                <a:gd name="T49" fmla="*/ 136 h 172"/>
                <a:gd name="T50" fmla="*/ 32 w 118"/>
                <a:gd name="T51" fmla="*/ 138 h 172"/>
                <a:gd name="T52" fmla="*/ 38 w 118"/>
                <a:gd name="T53" fmla="*/ 148 h 172"/>
                <a:gd name="T54" fmla="*/ 28 w 118"/>
                <a:gd name="T55" fmla="*/ 152 h 172"/>
                <a:gd name="T56" fmla="*/ 8 w 118"/>
                <a:gd name="T57" fmla="*/ 154 h 172"/>
                <a:gd name="T58" fmla="*/ 2 w 118"/>
                <a:gd name="T59" fmla="*/ 170 h 172"/>
                <a:gd name="T60" fmla="*/ 4 w 118"/>
                <a:gd name="T61" fmla="*/ 172 h 172"/>
                <a:gd name="T62" fmla="*/ 18 w 118"/>
                <a:gd name="T63" fmla="*/ 168 h 172"/>
                <a:gd name="T64" fmla="*/ 44 w 118"/>
                <a:gd name="T65" fmla="*/ 158 h 172"/>
                <a:gd name="T66" fmla="*/ 56 w 118"/>
                <a:gd name="T67" fmla="*/ 154 h 172"/>
                <a:gd name="T68" fmla="*/ 62 w 118"/>
                <a:gd name="T69" fmla="*/ 156 h 172"/>
                <a:gd name="T70" fmla="*/ 66 w 118"/>
                <a:gd name="T71" fmla="*/ 158 h 172"/>
                <a:gd name="T72" fmla="*/ 70 w 118"/>
                <a:gd name="T73" fmla="*/ 156 h 172"/>
                <a:gd name="T74" fmla="*/ 76 w 118"/>
                <a:gd name="T75" fmla="*/ 152 h 172"/>
                <a:gd name="T76" fmla="*/ 80 w 118"/>
                <a:gd name="T77" fmla="*/ 154 h 172"/>
                <a:gd name="T78" fmla="*/ 86 w 118"/>
                <a:gd name="T79" fmla="*/ 158 h 172"/>
                <a:gd name="T80" fmla="*/ 92 w 118"/>
                <a:gd name="T81" fmla="*/ 160 h 172"/>
                <a:gd name="T82" fmla="*/ 98 w 118"/>
                <a:gd name="T83" fmla="*/ 152 h 172"/>
                <a:gd name="T84" fmla="*/ 94 w 118"/>
                <a:gd name="T85" fmla="*/ 138 h 172"/>
                <a:gd name="T86" fmla="*/ 104 w 118"/>
                <a:gd name="T87" fmla="*/ 132 h 172"/>
                <a:gd name="T88" fmla="*/ 118 w 118"/>
                <a:gd name="T89" fmla="*/ 114 h 172"/>
                <a:gd name="T90" fmla="*/ 108 w 118"/>
                <a:gd name="T91" fmla="*/ 108 h 172"/>
                <a:gd name="T92" fmla="*/ 100 w 118"/>
                <a:gd name="T93" fmla="*/ 108 h 172"/>
                <a:gd name="T94" fmla="*/ 98 w 118"/>
                <a:gd name="T95" fmla="*/ 86 h 172"/>
                <a:gd name="T96" fmla="*/ 90 w 118"/>
                <a:gd name="T97" fmla="*/ 66 h 172"/>
                <a:gd name="T98" fmla="*/ 76 w 118"/>
                <a:gd name="T99" fmla="*/ 60 h 172"/>
                <a:gd name="T100" fmla="*/ 64 w 118"/>
                <a:gd name="T101" fmla="*/ 50 h 172"/>
                <a:gd name="T102" fmla="*/ 64 w 118"/>
                <a:gd name="T103" fmla="*/ 44 h 172"/>
                <a:gd name="T104" fmla="*/ 84 w 118"/>
                <a:gd name="T105" fmla="*/ 32 h 172"/>
                <a:gd name="T106" fmla="*/ 84 w 118"/>
                <a:gd name="T107" fmla="*/ 24 h 172"/>
                <a:gd name="T108" fmla="*/ 76 w 118"/>
                <a:gd name="T109" fmla="*/ 18 h 172"/>
                <a:gd name="T110" fmla="*/ 74 w 118"/>
                <a:gd name="T111" fmla="*/ 12 h 172"/>
                <a:gd name="T112" fmla="*/ 82 w 118"/>
                <a:gd name="T113" fmla="*/ 0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8" h="172">
                  <a:moveTo>
                    <a:pt x="82" y="0"/>
                  </a:moveTo>
                  <a:lnTo>
                    <a:pt x="82" y="0"/>
                  </a:lnTo>
                  <a:lnTo>
                    <a:pt x="72" y="2"/>
                  </a:lnTo>
                  <a:lnTo>
                    <a:pt x="64" y="2"/>
                  </a:lnTo>
                  <a:lnTo>
                    <a:pt x="64" y="2"/>
                  </a:lnTo>
                  <a:lnTo>
                    <a:pt x="62" y="2"/>
                  </a:lnTo>
                  <a:lnTo>
                    <a:pt x="62" y="2"/>
                  </a:lnTo>
                  <a:lnTo>
                    <a:pt x="56" y="2"/>
                  </a:lnTo>
                  <a:lnTo>
                    <a:pt x="56" y="2"/>
                  </a:lnTo>
                  <a:lnTo>
                    <a:pt x="48" y="2"/>
                  </a:lnTo>
                  <a:lnTo>
                    <a:pt x="48" y="2"/>
                  </a:lnTo>
                  <a:lnTo>
                    <a:pt x="42" y="2"/>
                  </a:lnTo>
                  <a:lnTo>
                    <a:pt x="42" y="2"/>
                  </a:lnTo>
                  <a:lnTo>
                    <a:pt x="38" y="6"/>
                  </a:lnTo>
                  <a:lnTo>
                    <a:pt x="36" y="8"/>
                  </a:lnTo>
                  <a:lnTo>
                    <a:pt x="34" y="12"/>
                  </a:lnTo>
                  <a:lnTo>
                    <a:pt x="32" y="16"/>
                  </a:lnTo>
                  <a:lnTo>
                    <a:pt x="32" y="16"/>
                  </a:lnTo>
                  <a:lnTo>
                    <a:pt x="28" y="18"/>
                  </a:lnTo>
                  <a:lnTo>
                    <a:pt x="24" y="20"/>
                  </a:lnTo>
                  <a:lnTo>
                    <a:pt x="20" y="20"/>
                  </a:lnTo>
                  <a:lnTo>
                    <a:pt x="18" y="26"/>
                  </a:lnTo>
                  <a:lnTo>
                    <a:pt x="18" y="26"/>
                  </a:lnTo>
                  <a:lnTo>
                    <a:pt x="20" y="30"/>
                  </a:lnTo>
                  <a:lnTo>
                    <a:pt x="22" y="34"/>
                  </a:lnTo>
                  <a:lnTo>
                    <a:pt x="30" y="42"/>
                  </a:lnTo>
                  <a:lnTo>
                    <a:pt x="30" y="42"/>
                  </a:lnTo>
                  <a:lnTo>
                    <a:pt x="34" y="48"/>
                  </a:lnTo>
                  <a:lnTo>
                    <a:pt x="34" y="54"/>
                  </a:lnTo>
                  <a:lnTo>
                    <a:pt x="30" y="58"/>
                  </a:lnTo>
                  <a:lnTo>
                    <a:pt x="24" y="64"/>
                  </a:lnTo>
                  <a:lnTo>
                    <a:pt x="24" y="64"/>
                  </a:lnTo>
                  <a:lnTo>
                    <a:pt x="28" y="66"/>
                  </a:lnTo>
                  <a:lnTo>
                    <a:pt x="34" y="68"/>
                  </a:lnTo>
                  <a:lnTo>
                    <a:pt x="38" y="72"/>
                  </a:lnTo>
                  <a:lnTo>
                    <a:pt x="40" y="74"/>
                  </a:lnTo>
                  <a:lnTo>
                    <a:pt x="38" y="76"/>
                  </a:lnTo>
                  <a:lnTo>
                    <a:pt x="38" y="76"/>
                  </a:lnTo>
                  <a:lnTo>
                    <a:pt x="44" y="78"/>
                  </a:lnTo>
                  <a:lnTo>
                    <a:pt x="48" y="82"/>
                  </a:lnTo>
                  <a:lnTo>
                    <a:pt x="48" y="88"/>
                  </a:lnTo>
                  <a:lnTo>
                    <a:pt x="48" y="90"/>
                  </a:lnTo>
                  <a:lnTo>
                    <a:pt x="44" y="92"/>
                  </a:lnTo>
                  <a:lnTo>
                    <a:pt x="44" y="92"/>
                  </a:lnTo>
                  <a:lnTo>
                    <a:pt x="50" y="98"/>
                  </a:lnTo>
                  <a:lnTo>
                    <a:pt x="52" y="100"/>
                  </a:lnTo>
                  <a:lnTo>
                    <a:pt x="52" y="104"/>
                  </a:lnTo>
                  <a:lnTo>
                    <a:pt x="52" y="104"/>
                  </a:lnTo>
                  <a:lnTo>
                    <a:pt x="48" y="106"/>
                  </a:lnTo>
                  <a:lnTo>
                    <a:pt x="44" y="108"/>
                  </a:lnTo>
                  <a:lnTo>
                    <a:pt x="44" y="108"/>
                  </a:lnTo>
                  <a:lnTo>
                    <a:pt x="38" y="106"/>
                  </a:lnTo>
                  <a:lnTo>
                    <a:pt x="38" y="106"/>
                  </a:lnTo>
                  <a:lnTo>
                    <a:pt x="34" y="106"/>
                  </a:lnTo>
                  <a:lnTo>
                    <a:pt x="34" y="106"/>
                  </a:lnTo>
                  <a:lnTo>
                    <a:pt x="32" y="106"/>
                  </a:lnTo>
                  <a:lnTo>
                    <a:pt x="32" y="106"/>
                  </a:lnTo>
                  <a:lnTo>
                    <a:pt x="26" y="110"/>
                  </a:lnTo>
                  <a:lnTo>
                    <a:pt x="28" y="112"/>
                  </a:lnTo>
                  <a:lnTo>
                    <a:pt x="30" y="114"/>
                  </a:lnTo>
                  <a:lnTo>
                    <a:pt x="32" y="118"/>
                  </a:lnTo>
                  <a:lnTo>
                    <a:pt x="32" y="118"/>
                  </a:lnTo>
                  <a:lnTo>
                    <a:pt x="30" y="122"/>
                  </a:lnTo>
                  <a:lnTo>
                    <a:pt x="26" y="124"/>
                  </a:lnTo>
                  <a:lnTo>
                    <a:pt x="16" y="128"/>
                  </a:lnTo>
                  <a:lnTo>
                    <a:pt x="16" y="128"/>
                  </a:lnTo>
                  <a:lnTo>
                    <a:pt x="8" y="132"/>
                  </a:lnTo>
                  <a:lnTo>
                    <a:pt x="8" y="134"/>
                  </a:lnTo>
                  <a:lnTo>
                    <a:pt x="8" y="134"/>
                  </a:lnTo>
                  <a:lnTo>
                    <a:pt x="12" y="136"/>
                  </a:lnTo>
                  <a:lnTo>
                    <a:pt x="18" y="136"/>
                  </a:lnTo>
                  <a:lnTo>
                    <a:pt x="18" y="136"/>
                  </a:lnTo>
                  <a:lnTo>
                    <a:pt x="20" y="136"/>
                  </a:lnTo>
                  <a:lnTo>
                    <a:pt x="20" y="136"/>
                  </a:lnTo>
                  <a:lnTo>
                    <a:pt x="24" y="136"/>
                  </a:lnTo>
                  <a:lnTo>
                    <a:pt x="24" y="136"/>
                  </a:lnTo>
                  <a:lnTo>
                    <a:pt x="32" y="138"/>
                  </a:lnTo>
                  <a:lnTo>
                    <a:pt x="32" y="138"/>
                  </a:lnTo>
                  <a:lnTo>
                    <a:pt x="38" y="140"/>
                  </a:lnTo>
                  <a:lnTo>
                    <a:pt x="38" y="144"/>
                  </a:lnTo>
                  <a:lnTo>
                    <a:pt x="38" y="148"/>
                  </a:lnTo>
                  <a:lnTo>
                    <a:pt x="32" y="150"/>
                  </a:lnTo>
                  <a:lnTo>
                    <a:pt x="32" y="150"/>
                  </a:lnTo>
                  <a:lnTo>
                    <a:pt x="28" y="152"/>
                  </a:lnTo>
                  <a:lnTo>
                    <a:pt x="20" y="154"/>
                  </a:lnTo>
                  <a:lnTo>
                    <a:pt x="8" y="154"/>
                  </a:lnTo>
                  <a:lnTo>
                    <a:pt x="8" y="154"/>
                  </a:lnTo>
                  <a:lnTo>
                    <a:pt x="2" y="164"/>
                  </a:lnTo>
                  <a:lnTo>
                    <a:pt x="0" y="168"/>
                  </a:lnTo>
                  <a:lnTo>
                    <a:pt x="2" y="170"/>
                  </a:lnTo>
                  <a:lnTo>
                    <a:pt x="2" y="172"/>
                  </a:lnTo>
                  <a:lnTo>
                    <a:pt x="2" y="172"/>
                  </a:lnTo>
                  <a:lnTo>
                    <a:pt x="4" y="172"/>
                  </a:lnTo>
                  <a:lnTo>
                    <a:pt x="4" y="172"/>
                  </a:lnTo>
                  <a:lnTo>
                    <a:pt x="10" y="172"/>
                  </a:lnTo>
                  <a:lnTo>
                    <a:pt x="18" y="168"/>
                  </a:lnTo>
                  <a:lnTo>
                    <a:pt x="32" y="164"/>
                  </a:lnTo>
                  <a:lnTo>
                    <a:pt x="32" y="164"/>
                  </a:lnTo>
                  <a:lnTo>
                    <a:pt x="44" y="158"/>
                  </a:lnTo>
                  <a:lnTo>
                    <a:pt x="50" y="156"/>
                  </a:lnTo>
                  <a:lnTo>
                    <a:pt x="56" y="154"/>
                  </a:lnTo>
                  <a:lnTo>
                    <a:pt x="56" y="154"/>
                  </a:lnTo>
                  <a:lnTo>
                    <a:pt x="58" y="154"/>
                  </a:lnTo>
                  <a:lnTo>
                    <a:pt x="58" y="154"/>
                  </a:lnTo>
                  <a:lnTo>
                    <a:pt x="62" y="156"/>
                  </a:lnTo>
                  <a:lnTo>
                    <a:pt x="66" y="158"/>
                  </a:lnTo>
                  <a:lnTo>
                    <a:pt x="66" y="158"/>
                  </a:lnTo>
                  <a:lnTo>
                    <a:pt x="66" y="158"/>
                  </a:lnTo>
                  <a:lnTo>
                    <a:pt x="66" y="158"/>
                  </a:lnTo>
                  <a:lnTo>
                    <a:pt x="70" y="158"/>
                  </a:lnTo>
                  <a:lnTo>
                    <a:pt x="70" y="156"/>
                  </a:lnTo>
                  <a:lnTo>
                    <a:pt x="72" y="154"/>
                  </a:lnTo>
                  <a:lnTo>
                    <a:pt x="76" y="152"/>
                  </a:lnTo>
                  <a:lnTo>
                    <a:pt x="76" y="152"/>
                  </a:lnTo>
                  <a:lnTo>
                    <a:pt x="76" y="152"/>
                  </a:lnTo>
                  <a:lnTo>
                    <a:pt x="76" y="152"/>
                  </a:lnTo>
                  <a:lnTo>
                    <a:pt x="80" y="154"/>
                  </a:lnTo>
                  <a:lnTo>
                    <a:pt x="82" y="156"/>
                  </a:lnTo>
                  <a:lnTo>
                    <a:pt x="82" y="156"/>
                  </a:lnTo>
                  <a:lnTo>
                    <a:pt x="86" y="158"/>
                  </a:lnTo>
                  <a:lnTo>
                    <a:pt x="90" y="160"/>
                  </a:lnTo>
                  <a:lnTo>
                    <a:pt x="90" y="160"/>
                  </a:lnTo>
                  <a:lnTo>
                    <a:pt x="92" y="160"/>
                  </a:lnTo>
                  <a:lnTo>
                    <a:pt x="92" y="160"/>
                  </a:lnTo>
                  <a:lnTo>
                    <a:pt x="98" y="156"/>
                  </a:lnTo>
                  <a:lnTo>
                    <a:pt x="98" y="152"/>
                  </a:lnTo>
                  <a:lnTo>
                    <a:pt x="96" y="142"/>
                  </a:lnTo>
                  <a:lnTo>
                    <a:pt x="96" y="142"/>
                  </a:lnTo>
                  <a:lnTo>
                    <a:pt x="94" y="138"/>
                  </a:lnTo>
                  <a:lnTo>
                    <a:pt x="94" y="136"/>
                  </a:lnTo>
                  <a:lnTo>
                    <a:pt x="104" y="132"/>
                  </a:lnTo>
                  <a:lnTo>
                    <a:pt x="104" y="132"/>
                  </a:lnTo>
                  <a:lnTo>
                    <a:pt x="114" y="124"/>
                  </a:lnTo>
                  <a:lnTo>
                    <a:pt x="116" y="120"/>
                  </a:lnTo>
                  <a:lnTo>
                    <a:pt x="118" y="114"/>
                  </a:lnTo>
                  <a:lnTo>
                    <a:pt x="118" y="114"/>
                  </a:lnTo>
                  <a:lnTo>
                    <a:pt x="112" y="110"/>
                  </a:lnTo>
                  <a:lnTo>
                    <a:pt x="108" y="108"/>
                  </a:lnTo>
                  <a:lnTo>
                    <a:pt x="104" y="108"/>
                  </a:lnTo>
                  <a:lnTo>
                    <a:pt x="104" y="108"/>
                  </a:lnTo>
                  <a:lnTo>
                    <a:pt x="100" y="108"/>
                  </a:lnTo>
                  <a:lnTo>
                    <a:pt x="100" y="108"/>
                  </a:lnTo>
                  <a:lnTo>
                    <a:pt x="100" y="96"/>
                  </a:lnTo>
                  <a:lnTo>
                    <a:pt x="98" y="86"/>
                  </a:lnTo>
                  <a:lnTo>
                    <a:pt x="98" y="86"/>
                  </a:lnTo>
                  <a:lnTo>
                    <a:pt x="94" y="76"/>
                  </a:lnTo>
                  <a:lnTo>
                    <a:pt x="90" y="66"/>
                  </a:lnTo>
                  <a:lnTo>
                    <a:pt x="90" y="66"/>
                  </a:lnTo>
                  <a:lnTo>
                    <a:pt x="84" y="62"/>
                  </a:lnTo>
                  <a:lnTo>
                    <a:pt x="76" y="60"/>
                  </a:lnTo>
                  <a:lnTo>
                    <a:pt x="68" y="56"/>
                  </a:lnTo>
                  <a:lnTo>
                    <a:pt x="64" y="50"/>
                  </a:lnTo>
                  <a:lnTo>
                    <a:pt x="64" y="50"/>
                  </a:lnTo>
                  <a:lnTo>
                    <a:pt x="62" y="48"/>
                  </a:lnTo>
                  <a:lnTo>
                    <a:pt x="64" y="44"/>
                  </a:lnTo>
                  <a:lnTo>
                    <a:pt x="64" y="44"/>
                  </a:lnTo>
                  <a:lnTo>
                    <a:pt x="70" y="40"/>
                  </a:lnTo>
                  <a:lnTo>
                    <a:pt x="78" y="36"/>
                  </a:lnTo>
                  <a:lnTo>
                    <a:pt x="84" y="32"/>
                  </a:lnTo>
                  <a:lnTo>
                    <a:pt x="86" y="28"/>
                  </a:lnTo>
                  <a:lnTo>
                    <a:pt x="84" y="24"/>
                  </a:lnTo>
                  <a:lnTo>
                    <a:pt x="84" y="24"/>
                  </a:lnTo>
                  <a:lnTo>
                    <a:pt x="82" y="22"/>
                  </a:lnTo>
                  <a:lnTo>
                    <a:pt x="78" y="20"/>
                  </a:lnTo>
                  <a:lnTo>
                    <a:pt x="76" y="18"/>
                  </a:lnTo>
                  <a:lnTo>
                    <a:pt x="74" y="16"/>
                  </a:lnTo>
                  <a:lnTo>
                    <a:pt x="74" y="16"/>
                  </a:lnTo>
                  <a:lnTo>
                    <a:pt x="74" y="12"/>
                  </a:lnTo>
                  <a:lnTo>
                    <a:pt x="78" y="8"/>
                  </a:lnTo>
                  <a:lnTo>
                    <a:pt x="80" y="4"/>
                  </a:lnTo>
                  <a:lnTo>
                    <a:pt x="82"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65" name="Freeform 50"/>
            <p:cNvSpPr>
              <a:spLocks/>
            </p:cNvSpPr>
            <p:nvPr/>
          </p:nvSpPr>
          <p:spPr bwMode="auto">
            <a:xfrm>
              <a:off x="824" y="1482"/>
              <a:ext cx="118" cy="172"/>
            </a:xfrm>
            <a:custGeom>
              <a:avLst/>
              <a:gdLst>
                <a:gd name="T0" fmla="*/ 72 w 118"/>
                <a:gd name="T1" fmla="*/ 2 h 172"/>
                <a:gd name="T2" fmla="*/ 62 w 118"/>
                <a:gd name="T3" fmla="*/ 2 h 172"/>
                <a:gd name="T4" fmla="*/ 56 w 118"/>
                <a:gd name="T5" fmla="*/ 2 h 172"/>
                <a:gd name="T6" fmla="*/ 42 w 118"/>
                <a:gd name="T7" fmla="*/ 2 h 172"/>
                <a:gd name="T8" fmla="*/ 36 w 118"/>
                <a:gd name="T9" fmla="*/ 8 h 172"/>
                <a:gd name="T10" fmla="*/ 32 w 118"/>
                <a:gd name="T11" fmla="*/ 16 h 172"/>
                <a:gd name="T12" fmla="*/ 20 w 118"/>
                <a:gd name="T13" fmla="*/ 20 h 172"/>
                <a:gd name="T14" fmla="*/ 20 w 118"/>
                <a:gd name="T15" fmla="*/ 30 h 172"/>
                <a:gd name="T16" fmla="*/ 30 w 118"/>
                <a:gd name="T17" fmla="*/ 42 h 172"/>
                <a:gd name="T18" fmla="*/ 30 w 118"/>
                <a:gd name="T19" fmla="*/ 58 h 172"/>
                <a:gd name="T20" fmla="*/ 28 w 118"/>
                <a:gd name="T21" fmla="*/ 66 h 172"/>
                <a:gd name="T22" fmla="*/ 40 w 118"/>
                <a:gd name="T23" fmla="*/ 74 h 172"/>
                <a:gd name="T24" fmla="*/ 44 w 118"/>
                <a:gd name="T25" fmla="*/ 78 h 172"/>
                <a:gd name="T26" fmla="*/ 48 w 118"/>
                <a:gd name="T27" fmla="*/ 90 h 172"/>
                <a:gd name="T28" fmla="*/ 50 w 118"/>
                <a:gd name="T29" fmla="*/ 98 h 172"/>
                <a:gd name="T30" fmla="*/ 52 w 118"/>
                <a:gd name="T31" fmla="*/ 104 h 172"/>
                <a:gd name="T32" fmla="*/ 44 w 118"/>
                <a:gd name="T33" fmla="*/ 108 h 172"/>
                <a:gd name="T34" fmla="*/ 34 w 118"/>
                <a:gd name="T35" fmla="*/ 106 h 172"/>
                <a:gd name="T36" fmla="*/ 32 w 118"/>
                <a:gd name="T37" fmla="*/ 106 h 172"/>
                <a:gd name="T38" fmla="*/ 30 w 118"/>
                <a:gd name="T39" fmla="*/ 114 h 172"/>
                <a:gd name="T40" fmla="*/ 30 w 118"/>
                <a:gd name="T41" fmla="*/ 122 h 172"/>
                <a:gd name="T42" fmla="*/ 16 w 118"/>
                <a:gd name="T43" fmla="*/ 128 h 172"/>
                <a:gd name="T44" fmla="*/ 8 w 118"/>
                <a:gd name="T45" fmla="*/ 134 h 172"/>
                <a:gd name="T46" fmla="*/ 18 w 118"/>
                <a:gd name="T47" fmla="*/ 136 h 172"/>
                <a:gd name="T48" fmla="*/ 24 w 118"/>
                <a:gd name="T49" fmla="*/ 136 h 172"/>
                <a:gd name="T50" fmla="*/ 32 w 118"/>
                <a:gd name="T51" fmla="*/ 138 h 172"/>
                <a:gd name="T52" fmla="*/ 38 w 118"/>
                <a:gd name="T53" fmla="*/ 148 h 172"/>
                <a:gd name="T54" fmla="*/ 28 w 118"/>
                <a:gd name="T55" fmla="*/ 152 h 172"/>
                <a:gd name="T56" fmla="*/ 8 w 118"/>
                <a:gd name="T57" fmla="*/ 154 h 172"/>
                <a:gd name="T58" fmla="*/ 2 w 118"/>
                <a:gd name="T59" fmla="*/ 170 h 172"/>
                <a:gd name="T60" fmla="*/ 4 w 118"/>
                <a:gd name="T61" fmla="*/ 172 h 172"/>
                <a:gd name="T62" fmla="*/ 18 w 118"/>
                <a:gd name="T63" fmla="*/ 168 h 172"/>
                <a:gd name="T64" fmla="*/ 44 w 118"/>
                <a:gd name="T65" fmla="*/ 158 h 172"/>
                <a:gd name="T66" fmla="*/ 56 w 118"/>
                <a:gd name="T67" fmla="*/ 154 h 172"/>
                <a:gd name="T68" fmla="*/ 62 w 118"/>
                <a:gd name="T69" fmla="*/ 156 h 172"/>
                <a:gd name="T70" fmla="*/ 66 w 118"/>
                <a:gd name="T71" fmla="*/ 158 h 172"/>
                <a:gd name="T72" fmla="*/ 70 w 118"/>
                <a:gd name="T73" fmla="*/ 156 h 172"/>
                <a:gd name="T74" fmla="*/ 76 w 118"/>
                <a:gd name="T75" fmla="*/ 152 h 172"/>
                <a:gd name="T76" fmla="*/ 80 w 118"/>
                <a:gd name="T77" fmla="*/ 154 h 172"/>
                <a:gd name="T78" fmla="*/ 86 w 118"/>
                <a:gd name="T79" fmla="*/ 158 h 172"/>
                <a:gd name="T80" fmla="*/ 92 w 118"/>
                <a:gd name="T81" fmla="*/ 160 h 172"/>
                <a:gd name="T82" fmla="*/ 98 w 118"/>
                <a:gd name="T83" fmla="*/ 152 h 172"/>
                <a:gd name="T84" fmla="*/ 94 w 118"/>
                <a:gd name="T85" fmla="*/ 138 h 172"/>
                <a:gd name="T86" fmla="*/ 104 w 118"/>
                <a:gd name="T87" fmla="*/ 132 h 172"/>
                <a:gd name="T88" fmla="*/ 118 w 118"/>
                <a:gd name="T89" fmla="*/ 114 h 172"/>
                <a:gd name="T90" fmla="*/ 108 w 118"/>
                <a:gd name="T91" fmla="*/ 108 h 172"/>
                <a:gd name="T92" fmla="*/ 100 w 118"/>
                <a:gd name="T93" fmla="*/ 108 h 172"/>
                <a:gd name="T94" fmla="*/ 98 w 118"/>
                <a:gd name="T95" fmla="*/ 86 h 172"/>
                <a:gd name="T96" fmla="*/ 90 w 118"/>
                <a:gd name="T97" fmla="*/ 66 h 172"/>
                <a:gd name="T98" fmla="*/ 76 w 118"/>
                <a:gd name="T99" fmla="*/ 60 h 172"/>
                <a:gd name="T100" fmla="*/ 64 w 118"/>
                <a:gd name="T101" fmla="*/ 50 h 172"/>
                <a:gd name="T102" fmla="*/ 64 w 118"/>
                <a:gd name="T103" fmla="*/ 44 h 172"/>
                <a:gd name="T104" fmla="*/ 84 w 118"/>
                <a:gd name="T105" fmla="*/ 32 h 172"/>
                <a:gd name="T106" fmla="*/ 84 w 118"/>
                <a:gd name="T107" fmla="*/ 24 h 172"/>
                <a:gd name="T108" fmla="*/ 76 w 118"/>
                <a:gd name="T109" fmla="*/ 18 h 172"/>
                <a:gd name="T110" fmla="*/ 74 w 118"/>
                <a:gd name="T111" fmla="*/ 12 h 172"/>
                <a:gd name="T112" fmla="*/ 82 w 118"/>
                <a:gd name="T113" fmla="*/ 0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8" h="172">
                  <a:moveTo>
                    <a:pt x="82" y="0"/>
                  </a:moveTo>
                  <a:lnTo>
                    <a:pt x="82" y="0"/>
                  </a:lnTo>
                  <a:lnTo>
                    <a:pt x="72" y="2"/>
                  </a:lnTo>
                  <a:lnTo>
                    <a:pt x="64" y="2"/>
                  </a:lnTo>
                  <a:lnTo>
                    <a:pt x="64" y="2"/>
                  </a:lnTo>
                  <a:lnTo>
                    <a:pt x="62" y="2"/>
                  </a:lnTo>
                  <a:lnTo>
                    <a:pt x="62" y="2"/>
                  </a:lnTo>
                  <a:lnTo>
                    <a:pt x="56" y="2"/>
                  </a:lnTo>
                  <a:lnTo>
                    <a:pt x="56" y="2"/>
                  </a:lnTo>
                  <a:lnTo>
                    <a:pt x="48" y="2"/>
                  </a:lnTo>
                  <a:lnTo>
                    <a:pt x="48" y="2"/>
                  </a:lnTo>
                  <a:lnTo>
                    <a:pt x="42" y="2"/>
                  </a:lnTo>
                  <a:lnTo>
                    <a:pt x="42" y="2"/>
                  </a:lnTo>
                  <a:lnTo>
                    <a:pt x="38" y="6"/>
                  </a:lnTo>
                  <a:lnTo>
                    <a:pt x="36" y="8"/>
                  </a:lnTo>
                  <a:lnTo>
                    <a:pt x="34" y="12"/>
                  </a:lnTo>
                  <a:lnTo>
                    <a:pt x="32" y="16"/>
                  </a:lnTo>
                  <a:lnTo>
                    <a:pt x="32" y="16"/>
                  </a:lnTo>
                  <a:lnTo>
                    <a:pt x="28" y="18"/>
                  </a:lnTo>
                  <a:lnTo>
                    <a:pt x="24" y="20"/>
                  </a:lnTo>
                  <a:lnTo>
                    <a:pt x="20" y="20"/>
                  </a:lnTo>
                  <a:lnTo>
                    <a:pt x="18" y="26"/>
                  </a:lnTo>
                  <a:lnTo>
                    <a:pt x="18" y="26"/>
                  </a:lnTo>
                  <a:lnTo>
                    <a:pt x="20" y="30"/>
                  </a:lnTo>
                  <a:lnTo>
                    <a:pt x="22" y="34"/>
                  </a:lnTo>
                  <a:lnTo>
                    <a:pt x="30" y="42"/>
                  </a:lnTo>
                  <a:lnTo>
                    <a:pt x="30" y="42"/>
                  </a:lnTo>
                  <a:lnTo>
                    <a:pt x="34" y="48"/>
                  </a:lnTo>
                  <a:lnTo>
                    <a:pt x="34" y="54"/>
                  </a:lnTo>
                  <a:lnTo>
                    <a:pt x="30" y="58"/>
                  </a:lnTo>
                  <a:lnTo>
                    <a:pt x="24" y="64"/>
                  </a:lnTo>
                  <a:lnTo>
                    <a:pt x="24" y="64"/>
                  </a:lnTo>
                  <a:lnTo>
                    <a:pt x="28" y="66"/>
                  </a:lnTo>
                  <a:lnTo>
                    <a:pt x="34" y="68"/>
                  </a:lnTo>
                  <a:lnTo>
                    <a:pt x="38" y="72"/>
                  </a:lnTo>
                  <a:lnTo>
                    <a:pt x="40" y="74"/>
                  </a:lnTo>
                  <a:lnTo>
                    <a:pt x="38" y="76"/>
                  </a:lnTo>
                  <a:lnTo>
                    <a:pt x="38" y="76"/>
                  </a:lnTo>
                  <a:lnTo>
                    <a:pt x="44" y="78"/>
                  </a:lnTo>
                  <a:lnTo>
                    <a:pt x="48" y="82"/>
                  </a:lnTo>
                  <a:lnTo>
                    <a:pt x="48" y="88"/>
                  </a:lnTo>
                  <a:lnTo>
                    <a:pt x="48" y="90"/>
                  </a:lnTo>
                  <a:lnTo>
                    <a:pt x="44" y="92"/>
                  </a:lnTo>
                  <a:lnTo>
                    <a:pt x="44" y="92"/>
                  </a:lnTo>
                  <a:lnTo>
                    <a:pt x="50" y="98"/>
                  </a:lnTo>
                  <a:lnTo>
                    <a:pt x="52" y="100"/>
                  </a:lnTo>
                  <a:lnTo>
                    <a:pt x="52" y="104"/>
                  </a:lnTo>
                  <a:lnTo>
                    <a:pt x="52" y="104"/>
                  </a:lnTo>
                  <a:lnTo>
                    <a:pt x="48" y="106"/>
                  </a:lnTo>
                  <a:lnTo>
                    <a:pt x="44" y="108"/>
                  </a:lnTo>
                  <a:lnTo>
                    <a:pt x="44" y="108"/>
                  </a:lnTo>
                  <a:lnTo>
                    <a:pt x="38" y="106"/>
                  </a:lnTo>
                  <a:lnTo>
                    <a:pt x="38" y="106"/>
                  </a:lnTo>
                  <a:lnTo>
                    <a:pt x="34" y="106"/>
                  </a:lnTo>
                  <a:lnTo>
                    <a:pt x="34" y="106"/>
                  </a:lnTo>
                  <a:lnTo>
                    <a:pt x="32" y="106"/>
                  </a:lnTo>
                  <a:lnTo>
                    <a:pt x="32" y="106"/>
                  </a:lnTo>
                  <a:lnTo>
                    <a:pt x="26" y="110"/>
                  </a:lnTo>
                  <a:lnTo>
                    <a:pt x="28" y="112"/>
                  </a:lnTo>
                  <a:lnTo>
                    <a:pt x="30" y="114"/>
                  </a:lnTo>
                  <a:lnTo>
                    <a:pt x="32" y="118"/>
                  </a:lnTo>
                  <a:lnTo>
                    <a:pt x="32" y="118"/>
                  </a:lnTo>
                  <a:lnTo>
                    <a:pt x="30" y="122"/>
                  </a:lnTo>
                  <a:lnTo>
                    <a:pt x="26" y="124"/>
                  </a:lnTo>
                  <a:lnTo>
                    <a:pt x="16" y="128"/>
                  </a:lnTo>
                  <a:lnTo>
                    <a:pt x="16" y="128"/>
                  </a:lnTo>
                  <a:lnTo>
                    <a:pt x="8" y="132"/>
                  </a:lnTo>
                  <a:lnTo>
                    <a:pt x="8" y="134"/>
                  </a:lnTo>
                  <a:lnTo>
                    <a:pt x="8" y="134"/>
                  </a:lnTo>
                  <a:lnTo>
                    <a:pt x="12" y="136"/>
                  </a:lnTo>
                  <a:lnTo>
                    <a:pt x="18" y="136"/>
                  </a:lnTo>
                  <a:lnTo>
                    <a:pt x="18" y="136"/>
                  </a:lnTo>
                  <a:lnTo>
                    <a:pt x="20" y="136"/>
                  </a:lnTo>
                  <a:lnTo>
                    <a:pt x="20" y="136"/>
                  </a:lnTo>
                  <a:lnTo>
                    <a:pt x="24" y="136"/>
                  </a:lnTo>
                  <a:lnTo>
                    <a:pt x="24" y="136"/>
                  </a:lnTo>
                  <a:lnTo>
                    <a:pt x="32" y="138"/>
                  </a:lnTo>
                  <a:lnTo>
                    <a:pt x="32" y="138"/>
                  </a:lnTo>
                  <a:lnTo>
                    <a:pt x="38" y="140"/>
                  </a:lnTo>
                  <a:lnTo>
                    <a:pt x="38" y="144"/>
                  </a:lnTo>
                  <a:lnTo>
                    <a:pt x="38" y="148"/>
                  </a:lnTo>
                  <a:lnTo>
                    <a:pt x="32" y="150"/>
                  </a:lnTo>
                  <a:lnTo>
                    <a:pt x="32" y="150"/>
                  </a:lnTo>
                  <a:lnTo>
                    <a:pt x="28" y="152"/>
                  </a:lnTo>
                  <a:lnTo>
                    <a:pt x="20" y="154"/>
                  </a:lnTo>
                  <a:lnTo>
                    <a:pt x="8" y="154"/>
                  </a:lnTo>
                  <a:lnTo>
                    <a:pt x="8" y="154"/>
                  </a:lnTo>
                  <a:lnTo>
                    <a:pt x="2" y="164"/>
                  </a:lnTo>
                  <a:lnTo>
                    <a:pt x="0" y="168"/>
                  </a:lnTo>
                  <a:lnTo>
                    <a:pt x="2" y="170"/>
                  </a:lnTo>
                  <a:lnTo>
                    <a:pt x="2" y="172"/>
                  </a:lnTo>
                  <a:lnTo>
                    <a:pt x="2" y="172"/>
                  </a:lnTo>
                  <a:lnTo>
                    <a:pt x="4" y="172"/>
                  </a:lnTo>
                  <a:lnTo>
                    <a:pt x="4" y="172"/>
                  </a:lnTo>
                  <a:lnTo>
                    <a:pt x="10" y="172"/>
                  </a:lnTo>
                  <a:lnTo>
                    <a:pt x="18" y="168"/>
                  </a:lnTo>
                  <a:lnTo>
                    <a:pt x="32" y="164"/>
                  </a:lnTo>
                  <a:lnTo>
                    <a:pt x="32" y="164"/>
                  </a:lnTo>
                  <a:lnTo>
                    <a:pt x="44" y="158"/>
                  </a:lnTo>
                  <a:lnTo>
                    <a:pt x="50" y="156"/>
                  </a:lnTo>
                  <a:lnTo>
                    <a:pt x="56" y="154"/>
                  </a:lnTo>
                  <a:lnTo>
                    <a:pt x="56" y="154"/>
                  </a:lnTo>
                  <a:lnTo>
                    <a:pt x="58" y="154"/>
                  </a:lnTo>
                  <a:lnTo>
                    <a:pt x="58" y="154"/>
                  </a:lnTo>
                  <a:lnTo>
                    <a:pt x="62" y="156"/>
                  </a:lnTo>
                  <a:lnTo>
                    <a:pt x="66" y="158"/>
                  </a:lnTo>
                  <a:lnTo>
                    <a:pt x="66" y="158"/>
                  </a:lnTo>
                  <a:lnTo>
                    <a:pt x="66" y="158"/>
                  </a:lnTo>
                  <a:lnTo>
                    <a:pt x="66" y="158"/>
                  </a:lnTo>
                  <a:lnTo>
                    <a:pt x="70" y="158"/>
                  </a:lnTo>
                  <a:lnTo>
                    <a:pt x="70" y="156"/>
                  </a:lnTo>
                  <a:lnTo>
                    <a:pt x="72" y="154"/>
                  </a:lnTo>
                  <a:lnTo>
                    <a:pt x="76" y="152"/>
                  </a:lnTo>
                  <a:lnTo>
                    <a:pt x="76" y="152"/>
                  </a:lnTo>
                  <a:lnTo>
                    <a:pt x="76" y="152"/>
                  </a:lnTo>
                  <a:lnTo>
                    <a:pt x="76" y="152"/>
                  </a:lnTo>
                  <a:lnTo>
                    <a:pt x="80" y="154"/>
                  </a:lnTo>
                  <a:lnTo>
                    <a:pt x="82" y="156"/>
                  </a:lnTo>
                  <a:lnTo>
                    <a:pt x="82" y="156"/>
                  </a:lnTo>
                  <a:lnTo>
                    <a:pt x="86" y="158"/>
                  </a:lnTo>
                  <a:lnTo>
                    <a:pt x="90" y="160"/>
                  </a:lnTo>
                  <a:lnTo>
                    <a:pt x="90" y="160"/>
                  </a:lnTo>
                  <a:lnTo>
                    <a:pt x="92" y="160"/>
                  </a:lnTo>
                  <a:lnTo>
                    <a:pt x="92" y="160"/>
                  </a:lnTo>
                  <a:lnTo>
                    <a:pt x="98" y="156"/>
                  </a:lnTo>
                  <a:lnTo>
                    <a:pt x="98" y="152"/>
                  </a:lnTo>
                  <a:lnTo>
                    <a:pt x="96" y="142"/>
                  </a:lnTo>
                  <a:lnTo>
                    <a:pt x="96" y="142"/>
                  </a:lnTo>
                  <a:lnTo>
                    <a:pt x="94" y="138"/>
                  </a:lnTo>
                  <a:lnTo>
                    <a:pt x="94" y="136"/>
                  </a:lnTo>
                  <a:lnTo>
                    <a:pt x="104" y="132"/>
                  </a:lnTo>
                  <a:lnTo>
                    <a:pt x="104" y="132"/>
                  </a:lnTo>
                  <a:lnTo>
                    <a:pt x="114" y="124"/>
                  </a:lnTo>
                  <a:lnTo>
                    <a:pt x="116" y="120"/>
                  </a:lnTo>
                  <a:lnTo>
                    <a:pt x="118" y="114"/>
                  </a:lnTo>
                  <a:lnTo>
                    <a:pt x="118" y="114"/>
                  </a:lnTo>
                  <a:lnTo>
                    <a:pt x="112" y="110"/>
                  </a:lnTo>
                  <a:lnTo>
                    <a:pt x="108" y="108"/>
                  </a:lnTo>
                  <a:lnTo>
                    <a:pt x="104" y="108"/>
                  </a:lnTo>
                  <a:lnTo>
                    <a:pt x="104" y="108"/>
                  </a:lnTo>
                  <a:lnTo>
                    <a:pt x="100" y="108"/>
                  </a:lnTo>
                  <a:lnTo>
                    <a:pt x="100" y="108"/>
                  </a:lnTo>
                  <a:lnTo>
                    <a:pt x="100" y="96"/>
                  </a:lnTo>
                  <a:lnTo>
                    <a:pt x="98" y="86"/>
                  </a:lnTo>
                  <a:lnTo>
                    <a:pt x="98" y="86"/>
                  </a:lnTo>
                  <a:lnTo>
                    <a:pt x="94" y="76"/>
                  </a:lnTo>
                  <a:lnTo>
                    <a:pt x="90" y="66"/>
                  </a:lnTo>
                  <a:lnTo>
                    <a:pt x="90" y="66"/>
                  </a:lnTo>
                  <a:lnTo>
                    <a:pt x="84" y="62"/>
                  </a:lnTo>
                  <a:lnTo>
                    <a:pt x="76" y="60"/>
                  </a:lnTo>
                  <a:lnTo>
                    <a:pt x="68" y="56"/>
                  </a:lnTo>
                  <a:lnTo>
                    <a:pt x="64" y="50"/>
                  </a:lnTo>
                  <a:lnTo>
                    <a:pt x="64" y="50"/>
                  </a:lnTo>
                  <a:lnTo>
                    <a:pt x="62" y="48"/>
                  </a:lnTo>
                  <a:lnTo>
                    <a:pt x="64" y="44"/>
                  </a:lnTo>
                  <a:lnTo>
                    <a:pt x="64" y="44"/>
                  </a:lnTo>
                  <a:lnTo>
                    <a:pt x="70" y="40"/>
                  </a:lnTo>
                  <a:lnTo>
                    <a:pt x="78" y="36"/>
                  </a:lnTo>
                  <a:lnTo>
                    <a:pt x="84" y="32"/>
                  </a:lnTo>
                  <a:lnTo>
                    <a:pt x="86" y="28"/>
                  </a:lnTo>
                  <a:lnTo>
                    <a:pt x="84" y="24"/>
                  </a:lnTo>
                  <a:lnTo>
                    <a:pt x="84" y="24"/>
                  </a:lnTo>
                  <a:lnTo>
                    <a:pt x="82" y="22"/>
                  </a:lnTo>
                  <a:lnTo>
                    <a:pt x="78" y="20"/>
                  </a:lnTo>
                  <a:lnTo>
                    <a:pt x="76" y="18"/>
                  </a:lnTo>
                  <a:lnTo>
                    <a:pt x="74" y="16"/>
                  </a:lnTo>
                  <a:lnTo>
                    <a:pt x="74" y="16"/>
                  </a:lnTo>
                  <a:lnTo>
                    <a:pt x="74" y="12"/>
                  </a:lnTo>
                  <a:lnTo>
                    <a:pt x="78" y="8"/>
                  </a:lnTo>
                  <a:lnTo>
                    <a:pt x="80" y="4"/>
                  </a:lnTo>
                  <a:lnTo>
                    <a:pt x="8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66" name="Freeform 51"/>
            <p:cNvSpPr>
              <a:spLocks/>
            </p:cNvSpPr>
            <p:nvPr/>
          </p:nvSpPr>
          <p:spPr bwMode="auto">
            <a:xfrm>
              <a:off x="758" y="1544"/>
              <a:ext cx="88" cy="82"/>
            </a:xfrm>
            <a:custGeom>
              <a:avLst/>
              <a:gdLst>
                <a:gd name="T0" fmla="*/ 66 w 88"/>
                <a:gd name="T1" fmla="*/ 0 h 82"/>
                <a:gd name="T2" fmla="*/ 66 w 88"/>
                <a:gd name="T3" fmla="*/ 0 h 82"/>
                <a:gd name="T4" fmla="*/ 60 w 88"/>
                <a:gd name="T5" fmla="*/ 2 h 82"/>
                <a:gd name="T6" fmla="*/ 52 w 88"/>
                <a:gd name="T7" fmla="*/ 8 h 82"/>
                <a:gd name="T8" fmla="*/ 52 w 88"/>
                <a:gd name="T9" fmla="*/ 8 h 82"/>
                <a:gd name="T10" fmla="*/ 46 w 88"/>
                <a:gd name="T11" fmla="*/ 16 h 82"/>
                <a:gd name="T12" fmla="*/ 42 w 88"/>
                <a:gd name="T13" fmla="*/ 18 h 82"/>
                <a:gd name="T14" fmla="*/ 38 w 88"/>
                <a:gd name="T15" fmla="*/ 22 h 82"/>
                <a:gd name="T16" fmla="*/ 38 w 88"/>
                <a:gd name="T17" fmla="*/ 22 h 82"/>
                <a:gd name="T18" fmla="*/ 32 w 88"/>
                <a:gd name="T19" fmla="*/ 24 h 82"/>
                <a:gd name="T20" fmla="*/ 26 w 88"/>
                <a:gd name="T21" fmla="*/ 24 h 82"/>
                <a:gd name="T22" fmla="*/ 20 w 88"/>
                <a:gd name="T23" fmla="*/ 26 h 82"/>
                <a:gd name="T24" fmla="*/ 16 w 88"/>
                <a:gd name="T25" fmla="*/ 30 h 82"/>
                <a:gd name="T26" fmla="*/ 16 w 88"/>
                <a:gd name="T27" fmla="*/ 30 h 82"/>
                <a:gd name="T28" fmla="*/ 16 w 88"/>
                <a:gd name="T29" fmla="*/ 36 h 82"/>
                <a:gd name="T30" fmla="*/ 20 w 88"/>
                <a:gd name="T31" fmla="*/ 38 h 82"/>
                <a:gd name="T32" fmla="*/ 30 w 88"/>
                <a:gd name="T33" fmla="*/ 42 h 82"/>
                <a:gd name="T34" fmla="*/ 36 w 88"/>
                <a:gd name="T35" fmla="*/ 42 h 82"/>
                <a:gd name="T36" fmla="*/ 38 w 88"/>
                <a:gd name="T37" fmla="*/ 44 h 82"/>
                <a:gd name="T38" fmla="*/ 36 w 88"/>
                <a:gd name="T39" fmla="*/ 48 h 82"/>
                <a:gd name="T40" fmla="*/ 30 w 88"/>
                <a:gd name="T41" fmla="*/ 52 h 82"/>
                <a:gd name="T42" fmla="*/ 30 w 88"/>
                <a:gd name="T43" fmla="*/ 52 h 82"/>
                <a:gd name="T44" fmla="*/ 20 w 88"/>
                <a:gd name="T45" fmla="*/ 58 h 82"/>
                <a:gd name="T46" fmla="*/ 6 w 88"/>
                <a:gd name="T47" fmla="*/ 64 h 82"/>
                <a:gd name="T48" fmla="*/ 2 w 88"/>
                <a:gd name="T49" fmla="*/ 68 h 82"/>
                <a:gd name="T50" fmla="*/ 0 w 88"/>
                <a:gd name="T51" fmla="*/ 72 h 82"/>
                <a:gd name="T52" fmla="*/ 0 w 88"/>
                <a:gd name="T53" fmla="*/ 76 h 82"/>
                <a:gd name="T54" fmla="*/ 6 w 88"/>
                <a:gd name="T55" fmla="*/ 80 h 82"/>
                <a:gd name="T56" fmla="*/ 6 w 88"/>
                <a:gd name="T57" fmla="*/ 80 h 82"/>
                <a:gd name="T58" fmla="*/ 10 w 88"/>
                <a:gd name="T59" fmla="*/ 82 h 82"/>
                <a:gd name="T60" fmla="*/ 10 w 88"/>
                <a:gd name="T61" fmla="*/ 82 h 82"/>
                <a:gd name="T62" fmla="*/ 18 w 88"/>
                <a:gd name="T63" fmla="*/ 80 h 82"/>
                <a:gd name="T64" fmla="*/ 28 w 88"/>
                <a:gd name="T65" fmla="*/ 74 h 82"/>
                <a:gd name="T66" fmla="*/ 28 w 88"/>
                <a:gd name="T67" fmla="*/ 74 h 82"/>
                <a:gd name="T68" fmla="*/ 40 w 88"/>
                <a:gd name="T69" fmla="*/ 72 h 82"/>
                <a:gd name="T70" fmla="*/ 44 w 88"/>
                <a:gd name="T71" fmla="*/ 70 h 82"/>
                <a:gd name="T72" fmla="*/ 50 w 88"/>
                <a:gd name="T73" fmla="*/ 66 h 82"/>
                <a:gd name="T74" fmla="*/ 50 w 88"/>
                <a:gd name="T75" fmla="*/ 66 h 82"/>
                <a:gd name="T76" fmla="*/ 66 w 88"/>
                <a:gd name="T77" fmla="*/ 56 h 82"/>
                <a:gd name="T78" fmla="*/ 66 w 88"/>
                <a:gd name="T79" fmla="*/ 56 h 82"/>
                <a:gd name="T80" fmla="*/ 70 w 88"/>
                <a:gd name="T81" fmla="*/ 54 h 82"/>
                <a:gd name="T82" fmla="*/ 72 w 88"/>
                <a:gd name="T83" fmla="*/ 50 h 82"/>
                <a:gd name="T84" fmla="*/ 72 w 88"/>
                <a:gd name="T85" fmla="*/ 48 h 82"/>
                <a:gd name="T86" fmla="*/ 70 w 88"/>
                <a:gd name="T87" fmla="*/ 44 h 82"/>
                <a:gd name="T88" fmla="*/ 70 w 88"/>
                <a:gd name="T89" fmla="*/ 44 h 82"/>
                <a:gd name="T90" fmla="*/ 68 w 88"/>
                <a:gd name="T91" fmla="*/ 38 h 82"/>
                <a:gd name="T92" fmla="*/ 68 w 88"/>
                <a:gd name="T93" fmla="*/ 36 h 82"/>
                <a:gd name="T94" fmla="*/ 70 w 88"/>
                <a:gd name="T95" fmla="*/ 32 h 82"/>
                <a:gd name="T96" fmla="*/ 72 w 88"/>
                <a:gd name="T97" fmla="*/ 30 h 82"/>
                <a:gd name="T98" fmla="*/ 88 w 88"/>
                <a:gd name="T99" fmla="*/ 22 h 82"/>
                <a:gd name="T100" fmla="*/ 88 w 88"/>
                <a:gd name="T101" fmla="*/ 22 h 82"/>
                <a:gd name="T102" fmla="*/ 84 w 88"/>
                <a:gd name="T103" fmla="*/ 18 h 82"/>
                <a:gd name="T104" fmla="*/ 78 w 88"/>
                <a:gd name="T105" fmla="*/ 10 h 82"/>
                <a:gd name="T106" fmla="*/ 72 w 88"/>
                <a:gd name="T107" fmla="*/ 4 h 82"/>
                <a:gd name="T108" fmla="*/ 68 w 88"/>
                <a:gd name="T109" fmla="*/ 2 h 82"/>
                <a:gd name="T110" fmla="*/ 66 w 88"/>
                <a:gd name="T111"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8" h="82">
                  <a:moveTo>
                    <a:pt x="66" y="0"/>
                  </a:moveTo>
                  <a:lnTo>
                    <a:pt x="66" y="0"/>
                  </a:lnTo>
                  <a:lnTo>
                    <a:pt x="60" y="2"/>
                  </a:lnTo>
                  <a:lnTo>
                    <a:pt x="52" y="8"/>
                  </a:lnTo>
                  <a:lnTo>
                    <a:pt x="52" y="8"/>
                  </a:lnTo>
                  <a:lnTo>
                    <a:pt x="46" y="16"/>
                  </a:lnTo>
                  <a:lnTo>
                    <a:pt x="42" y="18"/>
                  </a:lnTo>
                  <a:lnTo>
                    <a:pt x="38" y="22"/>
                  </a:lnTo>
                  <a:lnTo>
                    <a:pt x="38" y="22"/>
                  </a:lnTo>
                  <a:lnTo>
                    <a:pt x="32" y="24"/>
                  </a:lnTo>
                  <a:lnTo>
                    <a:pt x="26" y="24"/>
                  </a:lnTo>
                  <a:lnTo>
                    <a:pt x="20" y="26"/>
                  </a:lnTo>
                  <a:lnTo>
                    <a:pt x="16" y="30"/>
                  </a:lnTo>
                  <a:lnTo>
                    <a:pt x="16" y="30"/>
                  </a:lnTo>
                  <a:lnTo>
                    <a:pt x="16" y="36"/>
                  </a:lnTo>
                  <a:lnTo>
                    <a:pt x="20" y="38"/>
                  </a:lnTo>
                  <a:lnTo>
                    <a:pt x="30" y="42"/>
                  </a:lnTo>
                  <a:lnTo>
                    <a:pt x="36" y="42"/>
                  </a:lnTo>
                  <a:lnTo>
                    <a:pt x="38" y="44"/>
                  </a:lnTo>
                  <a:lnTo>
                    <a:pt x="36" y="48"/>
                  </a:lnTo>
                  <a:lnTo>
                    <a:pt x="30" y="52"/>
                  </a:lnTo>
                  <a:lnTo>
                    <a:pt x="30" y="52"/>
                  </a:lnTo>
                  <a:lnTo>
                    <a:pt x="20" y="58"/>
                  </a:lnTo>
                  <a:lnTo>
                    <a:pt x="6" y="64"/>
                  </a:lnTo>
                  <a:lnTo>
                    <a:pt x="2" y="68"/>
                  </a:lnTo>
                  <a:lnTo>
                    <a:pt x="0" y="72"/>
                  </a:lnTo>
                  <a:lnTo>
                    <a:pt x="0" y="76"/>
                  </a:lnTo>
                  <a:lnTo>
                    <a:pt x="6" y="80"/>
                  </a:lnTo>
                  <a:lnTo>
                    <a:pt x="6" y="80"/>
                  </a:lnTo>
                  <a:lnTo>
                    <a:pt x="10" y="82"/>
                  </a:lnTo>
                  <a:lnTo>
                    <a:pt x="10" y="82"/>
                  </a:lnTo>
                  <a:lnTo>
                    <a:pt x="18" y="80"/>
                  </a:lnTo>
                  <a:lnTo>
                    <a:pt x="28" y="74"/>
                  </a:lnTo>
                  <a:lnTo>
                    <a:pt x="28" y="74"/>
                  </a:lnTo>
                  <a:lnTo>
                    <a:pt x="40" y="72"/>
                  </a:lnTo>
                  <a:lnTo>
                    <a:pt x="44" y="70"/>
                  </a:lnTo>
                  <a:lnTo>
                    <a:pt x="50" y="66"/>
                  </a:lnTo>
                  <a:lnTo>
                    <a:pt x="50" y="66"/>
                  </a:lnTo>
                  <a:lnTo>
                    <a:pt x="66" y="56"/>
                  </a:lnTo>
                  <a:lnTo>
                    <a:pt x="66" y="56"/>
                  </a:lnTo>
                  <a:lnTo>
                    <a:pt x="70" y="54"/>
                  </a:lnTo>
                  <a:lnTo>
                    <a:pt x="72" y="50"/>
                  </a:lnTo>
                  <a:lnTo>
                    <a:pt x="72" y="48"/>
                  </a:lnTo>
                  <a:lnTo>
                    <a:pt x="70" y="44"/>
                  </a:lnTo>
                  <a:lnTo>
                    <a:pt x="70" y="44"/>
                  </a:lnTo>
                  <a:lnTo>
                    <a:pt x="68" y="38"/>
                  </a:lnTo>
                  <a:lnTo>
                    <a:pt x="68" y="36"/>
                  </a:lnTo>
                  <a:lnTo>
                    <a:pt x="70" y="32"/>
                  </a:lnTo>
                  <a:lnTo>
                    <a:pt x="72" y="30"/>
                  </a:lnTo>
                  <a:lnTo>
                    <a:pt x="88" y="22"/>
                  </a:lnTo>
                  <a:lnTo>
                    <a:pt x="88" y="22"/>
                  </a:lnTo>
                  <a:lnTo>
                    <a:pt x="84" y="18"/>
                  </a:lnTo>
                  <a:lnTo>
                    <a:pt x="78" y="10"/>
                  </a:lnTo>
                  <a:lnTo>
                    <a:pt x="72" y="4"/>
                  </a:lnTo>
                  <a:lnTo>
                    <a:pt x="68" y="2"/>
                  </a:lnTo>
                  <a:lnTo>
                    <a:pt x="66"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67" name="Freeform 52"/>
            <p:cNvSpPr>
              <a:spLocks/>
            </p:cNvSpPr>
            <p:nvPr/>
          </p:nvSpPr>
          <p:spPr bwMode="auto">
            <a:xfrm>
              <a:off x="758" y="1544"/>
              <a:ext cx="88" cy="82"/>
            </a:xfrm>
            <a:custGeom>
              <a:avLst/>
              <a:gdLst>
                <a:gd name="T0" fmla="*/ 66 w 88"/>
                <a:gd name="T1" fmla="*/ 0 h 82"/>
                <a:gd name="T2" fmla="*/ 66 w 88"/>
                <a:gd name="T3" fmla="*/ 0 h 82"/>
                <a:gd name="T4" fmla="*/ 60 w 88"/>
                <a:gd name="T5" fmla="*/ 2 h 82"/>
                <a:gd name="T6" fmla="*/ 52 w 88"/>
                <a:gd name="T7" fmla="*/ 8 h 82"/>
                <a:gd name="T8" fmla="*/ 52 w 88"/>
                <a:gd name="T9" fmla="*/ 8 h 82"/>
                <a:gd name="T10" fmla="*/ 46 w 88"/>
                <a:gd name="T11" fmla="*/ 16 h 82"/>
                <a:gd name="T12" fmla="*/ 42 w 88"/>
                <a:gd name="T13" fmla="*/ 18 h 82"/>
                <a:gd name="T14" fmla="*/ 38 w 88"/>
                <a:gd name="T15" fmla="*/ 22 h 82"/>
                <a:gd name="T16" fmla="*/ 38 w 88"/>
                <a:gd name="T17" fmla="*/ 22 h 82"/>
                <a:gd name="T18" fmla="*/ 32 w 88"/>
                <a:gd name="T19" fmla="*/ 24 h 82"/>
                <a:gd name="T20" fmla="*/ 26 w 88"/>
                <a:gd name="T21" fmla="*/ 24 h 82"/>
                <a:gd name="T22" fmla="*/ 20 w 88"/>
                <a:gd name="T23" fmla="*/ 26 h 82"/>
                <a:gd name="T24" fmla="*/ 16 w 88"/>
                <a:gd name="T25" fmla="*/ 30 h 82"/>
                <a:gd name="T26" fmla="*/ 16 w 88"/>
                <a:gd name="T27" fmla="*/ 30 h 82"/>
                <a:gd name="T28" fmla="*/ 16 w 88"/>
                <a:gd name="T29" fmla="*/ 36 h 82"/>
                <a:gd name="T30" fmla="*/ 20 w 88"/>
                <a:gd name="T31" fmla="*/ 38 h 82"/>
                <a:gd name="T32" fmla="*/ 30 w 88"/>
                <a:gd name="T33" fmla="*/ 42 h 82"/>
                <a:gd name="T34" fmla="*/ 36 w 88"/>
                <a:gd name="T35" fmla="*/ 42 h 82"/>
                <a:gd name="T36" fmla="*/ 38 w 88"/>
                <a:gd name="T37" fmla="*/ 44 h 82"/>
                <a:gd name="T38" fmla="*/ 36 w 88"/>
                <a:gd name="T39" fmla="*/ 48 h 82"/>
                <a:gd name="T40" fmla="*/ 30 w 88"/>
                <a:gd name="T41" fmla="*/ 52 h 82"/>
                <a:gd name="T42" fmla="*/ 30 w 88"/>
                <a:gd name="T43" fmla="*/ 52 h 82"/>
                <a:gd name="T44" fmla="*/ 20 w 88"/>
                <a:gd name="T45" fmla="*/ 58 h 82"/>
                <a:gd name="T46" fmla="*/ 6 w 88"/>
                <a:gd name="T47" fmla="*/ 64 h 82"/>
                <a:gd name="T48" fmla="*/ 2 w 88"/>
                <a:gd name="T49" fmla="*/ 68 h 82"/>
                <a:gd name="T50" fmla="*/ 0 w 88"/>
                <a:gd name="T51" fmla="*/ 72 h 82"/>
                <a:gd name="T52" fmla="*/ 0 w 88"/>
                <a:gd name="T53" fmla="*/ 76 h 82"/>
                <a:gd name="T54" fmla="*/ 6 w 88"/>
                <a:gd name="T55" fmla="*/ 80 h 82"/>
                <a:gd name="T56" fmla="*/ 6 w 88"/>
                <a:gd name="T57" fmla="*/ 80 h 82"/>
                <a:gd name="T58" fmla="*/ 10 w 88"/>
                <a:gd name="T59" fmla="*/ 82 h 82"/>
                <a:gd name="T60" fmla="*/ 10 w 88"/>
                <a:gd name="T61" fmla="*/ 82 h 82"/>
                <a:gd name="T62" fmla="*/ 18 w 88"/>
                <a:gd name="T63" fmla="*/ 80 h 82"/>
                <a:gd name="T64" fmla="*/ 28 w 88"/>
                <a:gd name="T65" fmla="*/ 74 h 82"/>
                <a:gd name="T66" fmla="*/ 28 w 88"/>
                <a:gd name="T67" fmla="*/ 74 h 82"/>
                <a:gd name="T68" fmla="*/ 40 w 88"/>
                <a:gd name="T69" fmla="*/ 72 h 82"/>
                <a:gd name="T70" fmla="*/ 44 w 88"/>
                <a:gd name="T71" fmla="*/ 70 h 82"/>
                <a:gd name="T72" fmla="*/ 50 w 88"/>
                <a:gd name="T73" fmla="*/ 66 h 82"/>
                <a:gd name="T74" fmla="*/ 50 w 88"/>
                <a:gd name="T75" fmla="*/ 66 h 82"/>
                <a:gd name="T76" fmla="*/ 66 w 88"/>
                <a:gd name="T77" fmla="*/ 56 h 82"/>
                <a:gd name="T78" fmla="*/ 66 w 88"/>
                <a:gd name="T79" fmla="*/ 56 h 82"/>
                <a:gd name="T80" fmla="*/ 70 w 88"/>
                <a:gd name="T81" fmla="*/ 54 h 82"/>
                <a:gd name="T82" fmla="*/ 72 w 88"/>
                <a:gd name="T83" fmla="*/ 50 h 82"/>
                <a:gd name="T84" fmla="*/ 72 w 88"/>
                <a:gd name="T85" fmla="*/ 48 h 82"/>
                <a:gd name="T86" fmla="*/ 70 w 88"/>
                <a:gd name="T87" fmla="*/ 44 h 82"/>
                <a:gd name="T88" fmla="*/ 70 w 88"/>
                <a:gd name="T89" fmla="*/ 44 h 82"/>
                <a:gd name="T90" fmla="*/ 68 w 88"/>
                <a:gd name="T91" fmla="*/ 38 h 82"/>
                <a:gd name="T92" fmla="*/ 68 w 88"/>
                <a:gd name="T93" fmla="*/ 36 h 82"/>
                <a:gd name="T94" fmla="*/ 70 w 88"/>
                <a:gd name="T95" fmla="*/ 32 h 82"/>
                <a:gd name="T96" fmla="*/ 72 w 88"/>
                <a:gd name="T97" fmla="*/ 30 h 82"/>
                <a:gd name="T98" fmla="*/ 88 w 88"/>
                <a:gd name="T99" fmla="*/ 22 h 82"/>
                <a:gd name="T100" fmla="*/ 88 w 88"/>
                <a:gd name="T101" fmla="*/ 22 h 82"/>
                <a:gd name="T102" fmla="*/ 84 w 88"/>
                <a:gd name="T103" fmla="*/ 18 h 82"/>
                <a:gd name="T104" fmla="*/ 78 w 88"/>
                <a:gd name="T105" fmla="*/ 10 h 82"/>
                <a:gd name="T106" fmla="*/ 72 w 88"/>
                <a:gd name="T107" fmla="*/ 4 h 82"/>
                <a:gd name="T108" fmla="*/ 68 w 88"/>
                <a:gd name="T109" fmla="*/ 2 h 82"/>
                <a:gd name="T110" fmla="*/ 66 w 88"/>
                <a:gd name="T111"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8" h="82">
                  <a:moveTo>
                    <a:pt x="66" y="0"/>
                  </a:moveTo>
                  <a:lnTo>
                    <a:pt x="66" y="0"/>
                  </a:lnTo>
                  <a:lnTo>
                    <a:pt x="60" y="2"/>
                  </a:lnTo>
                  <a:lnTo>
                    <a:pt x="52" y="8"/>
                  </a:lnTo>
                  <a:lnTo>
                    <a:pt x="52" y="8"/>
                  </a:lnTo>
                  <a:lnTo>
                    <a:pt x="46" y="16"/>
                  </a:lnTo>
                  <a:lnTo>
                    <a:pt x="42" y="18"/>
                  </a:lnTo>
                  <a:lnTo>
                    <a:pt x="38" y="22"/>
                  </a:lnTo>
                  <a:lnTo>
                    <a:pt x="38" y="22"/>
                  </a:lnTo>
                  <a:lnTo>
                    <a:pt x="32" y="24"/>
                  </a:lnTo>
                  <a:lnTo>
                    <a:pt x="26" y="24"/>
                  </a:lnTo>
                  <a:lnTo>
                    <a:pt x="20" y="26"/>
                  </a:lnTo>
                  <a:lnTo>
                    <a:pt x="16" y="30"/>
                  </a:lnTo>
                  <a:lnTo>
                    <a:pt x="16" y="30"/>
                  </a:lnTo>
                  <a:lnTo>
                    <a:pt x="16" y="36"/>
                  </a:lnTo>
                  <a:lnTo>
                    <a:pt x="20" y="38"/>
                  </a:lnTo>
                  <a:lnTo>
                    <a:pt x="30" y="42"/>
                  </a:lnTo>
                  <a:lnTo>
                    <a:pt x="36" y="42"/>
                  </a:lnTo>
                  <a:lnTo>
                    <a:pt x="38" y="44"/>
                  </a:lnTo>
                  <a:lnTo>
                    <a:pt x="36" y="48"/>
                  </a:lnTo>
                  <a:lnTo>
                    <a:pt x="30" y="52"/>
                  </a:lnTo>
                  <a:lnTo>
                    <a:pt x="30" y="52"/>
                  </a:lnTo>
                  <a:lnTo>
                    <a:pt x="20" y="58"/>
                  </a:lnTo>
                  <a:lnTo>
                    <a:pt x="6" y="64"/>
                  </a:lnTo>
                  <a:lnTo>
                    <a:pt x="2" y="68"/>
                  </a:lnTo>
                  <a:lnTo>
                    <a:pt x="0" y="72"/>
                  </a:lnTo>
                  <a:lnTo>
                    <a:pt x="0" y="76"/>
                  </a:lnTo>
                  <a:lnTo>
                    <a:pt x="6" y="80"/>
                  </a:lnTo>
                  <a:lnTo>
                    <a:pt x="6" y="80"/>
                  </a:lnTo>
                  <a:lnTo>
                    <a:pt x="10" y="82"/>
                  </a:lnTo>
                  <a:lnTo>
                    <a:pt x="10" y="82"/>
                  </a:lnTo>
                  <a:lnTo>
                    <a:pt x="18" y="80"/>
                  </a:lnTo>
                  <a:lnTo>
                    <a:pt x="28" y="74"/>
                  </a:lnTo>
                  <a:lnTo>
                    <a:pt x="28" y="74"/>
                  </a:lnTo>
                  <a:lnTo>
                    <a:pt x="40" y="72"/>
                  </a:lnTo>
                  <a:lnTo>
                    <a:pt x="44" y="70"/>
                  </a:lnTo>
                  <a:lnTo>
                    <a:pt x="50" y="66"/>
                  </a:lnTo>
                  <a:lnTo>
                    <a:pt x="50" y="66"/>
                  </a:lnTo>
                  <a:lnTo>
                    <a:pt x="66" y="56"/>
                  </a:lnTo>
                  <a:lnTo>
                    <a:pt x="66" y="56"/>
                  </a:lnTo>
                  <a:lnTo>
                    <a:pt x="70" y="54"/>
                  </a:lnTo>
                  <a:lnTo>
                    <a:pt x="72" y="50"/>
                  </a:lnTo>
                  <a:lnTo>
                    <a:pt x="72" y="48"/>
                  </a:lnTo>
                  <a:lnTo>
                    <a:pt x="70" y="44"/>
                  </a:lnTo>
                  <a:lnTo>
                    <a:pt x="70" y="44"/>
                  </a:lnTo>
                  <a:lnTo>
                    <a:pt x="68" y="38"/>
                  </a:lnTo>
                  <a:lnTo>
                    <a:pt x="68" y="36"/>
                  </a:lnTo>
                  <a:lnTo>
                    <a:pt x="70" y="32"/>
                  </a:lnTo>
                  <a:lnTo>
                    <a:pt x="72" y="30"/>
                  </a:lnTo>
                  <a:lnTo>
                    <a:pt x="88" y="22"/>
                  </a:lnTo>
                  <a:lnTo>
                    <a:pt x="88" y="22"/>
                  </a:lnTo>
                  <a:lnTo>
                    <a:pt x="84" y="18"/>
                  </a:lnTo>
                  <a:lnTo>
                    <a:pt x="78" y="10"/>
                  </a:lnTo>
                  <a:lnTo>
                    <a:pt x="72" y="4"/>
                  </a:lnTo>
                  <a:lnTo>
                    <a:pt x="68" y="2"/>
                  </a:lnTo>
                  <a:lnTo>
                    <a:pt x="6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68" name="Freeform 53"/>
            <p:cNvSpPr>
              <a:spLocks/>
            </p:cNvSpPr>
            <p:nvPr/>
          </p:nvSpPr>
          <p:spPr bwMode="auto">
            <a:xfrm>
              <a:off x="3250" y="1274"/>
              <a:ext cx="60" cy="20"/>
            </a:xfrm>
            <a:custGeom>
              <a:avLst/>
              <a:gdLst>
                <a:gd name="T0" fmla="*/ 44 w 60"/>
                <a:gd name="T1" fmla="*/ 0 h 20"/>
                <a:gd name="T2" fmla="*/ 44 w 60"/>
                <a:gd name="T3" fmla="*/ 0 h 20"/>
                <a:gd name="T4" fmla="*/ 34 w 60"/>
                <a:gd name="T5" fmla="*/ 0 h 20"/>
                <a:gd name="T6" fmla="*/ 26 w 60"/>
                <a:gd name="T7" fmla="*/ 2 h 20"/>
                <a:gd name="T8" fmla="*/ 12 w 60"/>
                <a:gd name="T9" fmla="*/ 6 h 20"/>
                <a:gd name="T10" fmla="*/ 12 w 60"/>
                <a:gd name="T11" fmla="*/ 6 h 20"/>
                <a:gd name="T12" fmla="*/ 4 w 60"/>
                <a:gd name="T13" fmla="*/ 8 h 20"/>
                <a:gd name="T14" fmla="*/ 0 w 60"/>
                <a:gd name="T15" fmla="*/ 10 h 20"/>
                <a:gd name="T16" fmla="*/ 0 w 60"/>
                <a:gd name="T17" fmla="*/ 14 h 20"/>
                <a:gd name="T18" fmla="*/ 0 w 60"/>
                <a:gd name="T19" fmla="*/ 14 h 20"/>
                <a:gd name="T20" fmla="*/ 2 w 60"/>
                <a:gd name="T21" fmla="*/ 18 h 20"/>
                <a:gd name="T22" fmla="*/ 4 w 60"/>
                <a:gd name="T23" fmla="*/ 20 h 20"/>
                <a:gd name="T24" fmla="*/ 10 w 60"/>
                <a:gd name="T25" fmla="*/ 20 h 20"/>
                <a:gd name="T26" fmla="*/ 10 w 60"/>
                <a:gd name="T27" fmla="*/ 20 h 20"/>
                <a:gd name="T28" fmla="*/ 24 w 60"/>
                <a:gd name="T29" fmla="*/ 20 h 20"/>
                <a:gd name="T30" fmla="*/ 24 w 60"/>
                <a:gd name="T31" fmla="*/ 20 h 20"/>
                <a:gd name="T32" fmla="*/ 34 w 60"/>
                <a:gd name="T33" fmla="*/ 18 h 20"/>
                <a:gd name="T34" fmla="*/ 34 w 60"/>
                <a:gd name="T35" fmla="*/ 18 h 20"/>
                <a:gd name="T36" fmla="*/ 36 w 60"/>
                <a:gd name="T37" fmla="*/ 18 h 20"/>
                <a:gd name="T38" fmla="*/ 36 w 60"/>
                <a:gd name="T39" fmla="*/ 18 h 20"/>
                <a:gd name="T40" fmla="*/ 52 w 60"/>
                <a:gd name="T41" fmla="*/ 20 h 20"/>
                <a:gd name="T42" fmla="*/ 52 w 60"/>
                <a:gd name="T43" fmla="*/ 20 h 20"/>
                <a:gd name="T44" fmla="*/ 54 w 60"/>
                <a:gd name="T45" fmla="*/ 20 h 20"/>
                <a:gd name="T46" fmla="*/ 58 w 60"/>
                <a:gd name="T47" fmla="*/ 18 h 20"/>
                <a:gd name="T48" fmla="*/ 60 w 60"/>
                <a:gd name="T49" fmla="*/ 16 h 20"/>
                <a:gd name="T50" fmla="*/ 60 w 60"/>
                <a:gd name="T51" fmla="*/ 12 h 20"/>
                <a:gd name="T52" fmla="*/ 60 w 60"/>
                <a:gd name="T53" fmla="*/ 12 h 20"/>
                <a:gd name="T54" fmla="*/ 58 w 60"/>
                <a:gd name="T55" fmla="*/ 6 h 20"/>
                <a:gd name="T56" fmla="*/ 56 w 60"/>
                <a:gd name="T57" fmla="*/ 2 h 20"/>
                <a:gd name="T58" fmla="*/ 50 w 60"/>
                <a:gd name="T59" fmla="*/ 0 h 20"/>
                <a:gd name="T60" fmla="*/ 44 w 60"/>
                <a:gd name="T61"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60" h="20">
                  <a:moveTo>
                    <a:pt x="44" y="0"/>
                  </a:moveTo>
                  <a:lnTo>
                    <a:pt x="44" y="0"/>
                  </a:lnTo>
                  <a:lnTo>
                    <a:pt x="34" y="0"/>
                  </a:lnTo>
                  <a:lnTo>
                    <a:pt x="26" y="2"/>
                  </a:lnTo>
                  <a:lnTo>
                    <a:pt x="12" y="6"/>
                  </a:lnTo>
                  <a:lnTo>
                    <a:pt x="12" y="6"/>
                  </a:lnTo>
                  <a:lnTo>
                    <a:pt x="4" y="8"/>
                  </a:lnTo>
                  <a:lnTo>
                    <a:pt x="0" y="10"/>
                  </a:lnTo>
                  <a:lnTo>
                    <a:pt x="0" y="14"/>
                  </a:lnTo>
                  <a:lnTo>
                    <a:pt x="0" y="14"/>
                  </a:lnTo>
                  <a:lnTo>
                    <a:pt x="2" y="18"/>
                  </a:lnTo>
                  <a:lnTo>
                    <a:pt x="4" y="20"/>
                  </a:lnTo>
                  <a:lnTo>
                    <a:pt x="10" y="20"/>
                  </a:lnTo>
                  <a:lnTo>
                    <a:pt x="10" y="20"/>
                  </a:lnTo>
                  <a:lnTo>
                    <a:pt x="24" y="20"/>
                  </a:lnTo>
                  <a:lnTo>
                    <a:pt x="24" y="20"/>
                  </a:lnTo>
                  <a:lnTo>
                    <a:pt x="34" y="18"/>
                  </a:lnTo>
                  <a:lnTo>
                    <a:pt x="34" y="18"/>
                  </a:lnTo>
                  <a:lnTo>
                    <a:pt x="36" y="18"/>
                  </a:lnTo>
                  <a:lnTo>
                    <a:pt x="36" y="18"/>
                  </a:lnTo>
                  <a:lnTo>
                    <a:pt x="52" y="20"/>
                  </a:lnTo>
                  <a:lnTo>
                    <a:pt x="52" y="20"/>
                  </a:lnTo>
                  <a:lnTo>
                    <a:pt x="54" y="20"/>
                  </a:lnTo>
                  <a:lnTo>
                    <a:pt x="58" y="18"/>
                  </a:lnTo>
                  <a:lnTo>
                    <a:pt x="60" y="16"/>
                  </a:lnTo>
                  <a:lnTo>
                    <a:pt x="60" y="12"/>
                  </a:lnTo>
                  <a:lnTo>
                    <a:pt x="60" y="12"/>
                  </a:lnTo>
                  <a:lnTo>
                    <a:pt x="58" y="6"/>
                  </a:lnTo>
                  <a:lnTo>
                    <a:pt x="56" y="2"/>
                  </a:lnTo>
                  <a:lnTo>
                    <a:pt x="50" y="0"/>
                  </a:lnTo>
                  <a:lnTo>
                    <a:pt x="44"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69" name="Freeform 54"/>
            <p:cNvSpPr>
              <a:spLocks/>
            </p:cNvSpPr>
            <p:nvPr/>
          </p:nvSpPr>
          <p:spPr bwMode="auto">
            <a:xfrm>
              <a:off x="3250" y="1274"/>
              <a:ext cx="60" cy="20"/>
            </a:xfrm>
            <a:custGeom>
              <a:avLst/>
              <a:gdLst>
                <a:gd name="T0" fmla="*/ 44 w 60"/>
                <a:gd name="T1" fmla="*/ 0 h 20"/>
                <a:gd name="T2" fmla="*/ 44 w 60"/>
                <a:gd name="T3" fmla="*/ 0 h 20"/>
                <a:gd name="T4" fmla="*/ 34 w 60"/>
                <a:gd name="T5" fmla="*/ 0 h 20"/>
                <a:gd name="T6" fmla="*/ 26 w 60"/>
                <a:gd name="T7" fmla="*/ 2 h 20"/>
                <a:gd name="T8" fmla="*/ 12 w 60"/>
                <a:gd name="T9" fmla="*/ 6 h 20"/>
                <a:gd name="T10" fmla="*/ 12 w 60"/>
                <a:gd name="T11" fmla="*/ 6 h 20"/>
                <a:gd name="T12" fmla="*/ 4 w 60"/>
                <a:gd name="T13" fmla="*/ 8 h 20"/>
                <a:gd name="T14" fmla="*/ 0 w 60"/>
                <a:gd name="T15" fmla="*/ 10 h 20"/>
                <a:gd name="T16" fmla="*/ 0 w 60"/>
                <a:gd name="T17" fmla="*/ 14 h 20"/>
                <a:gd name="T18" fmla="*/ 0 w 60"/>
                <a:gd name="T19" fmla="*/ 14 h 20"/>
                <a:gd name="T20" fmla="*/ 2 w 60"/>
                <a:gd name="T21" fmla="*/ 18 h 20"/>
                <a:gd name="T22" fmla="*/ 4 w 60"/>
                <a:gd name="T23" fmla="*/ 20 h 20"/>
                <a:gd name="T24" fmla="*/ 10 w 60"/>
                <a:gd name="T25" fmla="*/ 20 h 20"/>
                <a:gd name="T26" fmla="*/ 10 w 60"/>
                <a:gd name="T27" fmla="*/ 20 h 20"/>
                <a:gd name="T28" fmla="*/ 24 w 60"/>
                <a:gd name="T29" fmla="*/ 20 h 20"/>
                <a:gd name="T30" fmla="*/ 24 w 60"/>
                <a:gd name="T31" fmla="*/ 20 h 20"/>
                <a:gd name="T32" fmla="*/ 34 w 60"/>
                <a:gd name="T33" fmla="*/ 18 h 20"/>
                <a:gd name="T34" fmla="*/ 34 w 60"/>
                <a:gd name="T35" fmla="*/ 18 h 20"/>
                <a:gd name="T36" fmla="*/ 36 w 60"/>
                <a:gd name="T37" fmla="*/ 18 h 20"/>
                <a:gd name="T38" fmla="*/ 36 w 60"/>
                <a:gd name="T39" fmla="*/ 18 h 20"/>
                <a:gd name="T40" fmla="*/ 52 w 60"/>
                <a:gd name="T41" fmla="*/ 20 h 20"/>
                <a:gd name="T42" fmla="*/ 52 w 60"/>
                <a:gd name="T43" fmla="*/ 20 h 20"/>
                <a:gd name="T44" fmla="*/ 54 w 60"/>
                <a:gd name="T45" fmla="*/ 20 h 20"/>
                <a:gd name="T46" fmla="*/ 58 w 60"/>
                <a:gd name="T47" fmla="*/ 18 h 20"/>
                <a:gd name="T48" fmla="*/ 60 w 60"/>
                <a:gd name="T49" fmla="*/ 16 h 20"/>
                <a:gd name="T50" fmla="*/ 60 w 60"/>
                <a:gd name="T51" fmla="*/ 12 h 20"/>
                <a:gd name="T52" fmla="*/ 60 w 60"/>
                <a:gd name="T53" fmla="*/ 12 h 20"/>
                <a:gd name="T54" fmla="*/ 58 w 60"/>
                <a:gd name="T55" fmla="*/ 6 h 20"/>
                <a:gd name="T56" fmla="*/ 56 w 60"/>
                <a:gd name="T57" fmla="*/ 2 h 20"/>
                <a:gd name="T58" fmla="*/ 50 w 60"/>
                <a:gd name="T59" fmla="*/ 0 h 20"/>
                <a:gd name="T60" fmla="*/ 44 w 60"/>
                <a:gd name="T61"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60" h="20">
                  <a:moveTo>
                    <a:pt x="44" y="0"/>
                  </a:moveTo>
                  <a:lnTo>
                    <a:pt x="44" y="0"/>
                  </a:lnTo>
                  <a:lnTo>
                    <a:pt x="34" y="0"/>
                  </a:lnTo>
                  <a:lnTo>
                    <a:pt x="26" y="2"/>
                  </a:lnTo>
                  <a:lnTo>
                    <a:pt x="12" y="6"/>
                  </a:lnTo>
                  <a:lnTo>
                    <a:pt x="12" y="6"/>
                  </a:lnTo>
                  <a:lnTo>
                    <a:pt x="4" y="8"/>
                  </a:lnTo>
                  <a:lnTo>
                    <a:pt x="0" y="10"/>
                  </a:lnTo>
                  <a:lnTo>
                    <a:pt x="0" y="14"/>
                  </a:lnTo>
                  <a:lnTo>
                    <a:pt x="0" y="14"/>
                  </a:lnTo>
                  <a:lnTo>
                    <a:pt x="2" y="18"/>
                  </a:lnTo>
                  <a:lnTo>
                    <a:pt x="4" y="20"/>
                  </a:lnTo>
                  <a:lnTo>
                    <a:pt x="10" y="20"/>
                  </a:lnTo>
                  <a:lnTo>
                    <a:pt x="10" y="20"/>
                  </a:lnTo>
                  <a:lnTo>
                    <a:pt x="24" y="20"/>
                  </a:lnTo>
                  <a:lnTo>
                    <a:pt x="24" y="20"/>
                  </a:lnTo>
                  <a:lnTo>
                    <a:pt x="34" y="18"/>
                  </a:lnTo>
                  <a:lnTo>
                    <a:pt x="34" y="18"/>
                  </a:lnTo>
                  <a:lnTo>
                    <a:pt x="36" y="18"/>
                  </a:lnTo>
                  <a:lnTo>
                    <a:pt x="36" y="18"/>
                  </a:lnTo>
                  <a:lnTo>
                    <a:pt x="52" y="20"/>
                  </a:lnTo>
                  <a:lnTo>
                    <a:pt x="52" y="20"/>
                  </a:lnTo>
                  <a:lnTo>
                    <a:pt x="54" y="20"/>
                  </a:lnTo>
                  <a:lnTo>
                    <a:pt x="58" y="18"/>
                  </a:lnTo>
                  <a:lnTo>
                    <a:pt x="60" y="16"/>
                  </a:lnTo>
                  <a:lnTo>
                    <a:pt x="60" y="12"/>
                  </a:lnTo>
                  <a:lnTo>
                    <a:pt x="60" y="12"/>
                  </a:lnTo>
                  <a:lnTo>
                    <a:pt x="58" y="6"/>
                  </a:lnTo>
                  <a:lnTo>
                    <a:pt x="56" y="2"/>
                  </a:lnTo>
                  <a:lnTo>
                    <a:pt x="50" y="0"/>
                  </a:lnTo>
                  <a:lnTo>
                    <a:pt x="4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70" name="Freeform 55"/>
            <p:cNvSpPr>
              <a:spLocks/>
            </p:cNvSpPr>
            <p:nvPr/>
          </p:nvSpPr>
          <p:spPr bwMode="auto">
            <a:xfrm>
              <a:off x="3378" y="1446"/>
              <a:ext cx="22" cy="18"/>
            </a:xfrm>
            <a:custGeom>
              <a:avLst/>
              <a:gdLst>
                <a:gd name="T0" fmla="*/ 8 w 22"/>
                <a:gd name="T1" fmla="*/ 0 h 18"/>
                <a:gd name="T2" fmla="*/ 8 w 22"/>
                <a:gd name="T3" fmla="*/ 0 h 18"/>
                <a:gd name="T4" fmla="*/ 4 w 22"/>
                <a:gd name="T5" fmla="*/ 2 h 18"/>
                <a:gd name="T6" fmla="*/ 0 w 22"/>
                <a:gd name="T7" fmla="*/ 4 h 18"/>
                <a:gd name="T8" fmla="*/ 0 w 22"/>
                <a:gd name="T9" fmla="*/ 8 h 18"/>
                <a:gd name="T10" fmla="*/ 2 w 22"/>
                <a:gd name="T11" fmla="*/ 12 h 18"/>
                <a:gd name="T12" fmla="*/ 2 w 22"/>
                <a:gd name="T13" fmla="*/ 12 h 18"/>
                <a:gd name="T14" fmla="*/ 6 w 22"/>
                <a:gd name="T15" fmla="*/ 16 h 18"/>
                <a:gd name="T16" fmla="*/ 10 w 22"/>
                <a:gd name="T17" fmla="*/ 18 h 18"/>
                <a:gd name="T18" fmla="*/ 10 w 22"/>
                <a:gd name="T19" fmla="*/ 18 h 18"/>
                <a:gd name="T20" fmla="*/ 18 w 22"/>
                <a:gd name="T21" fmla="*/ 16 h 18"/>
                <a:gd name="T22" fmla="*/ 20 w 22"/>
                <a:gd name="T23" fmla="*/ 12 h 18"/>
                <a:gd name="T24" fmla="*/ 22 w 22"/>
                <a:gd name="T25" fmla="*/ 10 h 18"/>
                <a:gd name="T26" fmla="*/ 20 w 22"/>
                <a:gd name="T27" fmla="*/ 6 h 18"/>
                <a:gd name="T28" fmla="*/ 18 w 22"/>
                <a:gd name="T29" fmla="*/ 4 h 18"/>
                <a:gd name="T30" fmla="*/ 14 w 22"/>
                <a:gd name="T31" fmla="*/ 2 h 18"/>
                <a:gd name="T32" fmla="*/ 14 w 22"/>
                <a:gd name="T33" fmla="*/ 2 h 18"/>
                <a:gd name="T34" fmla="*/ 8 w 22"/>
                <a:gd name="T35"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2" h="18">
                  <a:moveTo>
                    <a:pt x="8" y="0"/>
                  </a:moveTo>
                  <a:lnTo>
                    <a:pt x="8" y="0"/>
                  </a:lnTo>
                  <a:lnTo>
                    <a:pt x="4" y="2"/>
                  </a:lnTo>
                  <a:lnTo>
                    <a:pt x="0" y="4"/>
                  </a:lnTo>
                  <a:lnTo>
                    <a:pt x="0" y="8"/>
                  </a:lnTo>
                  <a:lnTo>
                    <a:pt x="2" y="12"/>
                  </a:lnTo>
                  <a:lnTo>
                    <a:pt x="2" y="12"/>
                  </a:lnTo>
                  <a:lnTo>
                    <a:pt x="6" y="16"/>
                  </a:lnTo>
                  <a:lnTo>
                    <a:pt x="10" y="18"/>
                  </a:lnTo>
                  <a:lnTo>
                    <a:pt x="10" y="18"/>
                  </a:lnTo>
                  <a:lnTo>
                    <a:pt x="18" y="16"/>
                  </a:lnTo>
                  <a:lnTo>
                    <a:pt x="20" y="12"/>
                  </a:lnTo>
                  <a:lnTo>
                    <a:pt x="22" y="10"/>
                  </a:lnTo>
                  <a:lnTo>
                    <a:pt x="20" y="6"/>
                  </a:lnTo>
                  <a:lnTo>
                    <a:pt x="18" y="4"/>
                  </a:lnTo>
                  <a:lnTo>
                    <a:pt x="14" y="2"/>
                  </a:lnTo>
                  <a:lnTo>
                    <a:pt x="14" y="2"/>
                  </a:lnTo>
                  <a:lnTo>
                    <a:pt x="8"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71" name="Freeform 56"/>
            <p:cNvSpPr>
              <a:spLocks/>
            </p:cNvSpPr>
            <p:nvPr/>
          </p:nvSpPr>
          <p:spPr bwMode="auto">
            <a:xfrm>
              <a:off x="3378" y="1446"/>
              <a:ext cx="22" cy="18"/>
            </a:xfrm>
            <a:custGeom>
              <a:avLst/>
              <a:gdLst>
                <a:gd name="T0" fmla="*/ 8 w 22"/>
                <a:gd name="T1" fmla="*/ 0 h 18"/>
                <a:gd name="T2" fmla="*/ 8 w 22"/>
                <a:gd name="T3" fmla="*/ 0 h 18"/>
                <a:gd name="T4" fmla="*/ 4 w 22"/>
                <a:gd name="T5" fmla="*/ 2 h 18"/>
                <a:gd name="T6" fmla="*/ 0 w 22"/>
                <a:gd name="T7" fmla="*/ 4 h 18"/>
                <a:gd name="T8" fmla="*/ 0 w 22"/>
                <a:gd name="T9" fmla="*/ 8 h 18"/>
                <a:gd name="T10" fmla="*/ 2 w 22"/>
                <a:gd name="T11" fmla="*/ 12 h 18"/>
                <a:gd name="T12" fmla="*/ 2 w 22"/>
                <a:gd name="T13" fmla="*/ 12 h 18"/>
                <a:gd name="T14" fmla="*/ 6 w 22"/>
                <a:gd name="T15" fmla="*/ 16 h 18"/>
                <a:gd name="T16" fmla="*/ 10 w 22"/>
                <a:gd name="T17" fmla="*/ 18 h 18"/>
                <a:gd name="T18" fmla="*/ 10 w 22"/>
                <a:gd name="T19" fmla="*/ 18 h 18"/>
                <a:gd name="T20" fmla="*/ 18 w 22"/>
                <a:gd name="T21" fmla="*/ 16 h 18"/>
                <a:gd name="T22" fmla="*/ 20 w 22"/>
                <a:gd name="T23" fmla="*/ 12 h 18"/>
                <a:gd name="T24" fmla="*/ 22 w 22"/>
                <a:gd name="T25" fmla="*/ 10 h 18"/>
                <a:gd name="T26" fmla="*/ 20 w 22"/>
                <a:gd name="T27" fmla="*/ 6 h 18"/>
                <a:gd name="T28" fmla="*/ 18 w 22"/>
                <a:gd name="T29" fmla="*/ 4 h 18"/>
                <a:gd name="T30" fmla="*/ 14 w 22"/>
                <a:gd name="T31" fmla="*/ 2 h 18"/>
                <a:gd name="T32" fmla="*/ 14 w 22"/>
                <a:gd name="T33" fmla="*/ 2 h 18"/>
                <a:gd name="T34" fmla="*/ 8 w 22"/>
                <a:gd name="T35"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2" h="18">
                  <a:moveTo>
                    <a:pt x="8" y="0"/>
                  </a:moveTo>
                  <a:lnTo>
                    <a:pt x="8" y="0"/>
                  </a:lnTo>
                  <a:lnTo>
                    <a:pt x="4" y="2"/>
                  </a:lnTo>
                  <a:lnTo>
                    <a:pt x="0" y="4"/>
                  </a:lnTo>
                  <a:lnTo>
                    <a:pt x="0" y="8"/>
                  </a:lnTo>
                  <a:lnTo>
                    <a:pt x="2" y="12"/>
                  </a:lnTo>
                  <a:lnTo>
                    <a:pt x="2" y="12"/>
                  </a:lnTo>
                  <a:lnTo>
                    <a:pt x="6" y="16"/>
                  </a:lnTo>
                  <a:lnTo>
                    <a:pt x="10" y="18"/>
                  </a:lnTo>
                  <a:lnTo>
                    <a:pt x="10" y="18"/>
                  </a:lnTo>
                  <a:lnTo>
                    <a:pt x="18" y="16"/>
                  </a:lnTo>
                  <a:lnTo>
                    <a:pt x="20" y="12"/>
                  </a:lnTo>
                  <a:lnTo>
                    <a:pt x="22" y="10"/>
                  </a:lnTo>
                  <a:lnTo>
                    <a:pt x="20" y="6"/>
                  </a:lnTo>
                  <a:lnTo>
                    <a:pt x="18" y="4"/>
                  </a:lnTo>
                  <a:lnTo>
                    <a:pt x="14" y="2"/>
                  </a:lnTo>
                  <a:lnTo>
                    <a:pt x="14" y="2"/>
                  </a:lnTo>
                  <a:lnTo>
                    <a:pt x="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72" name="Freeform 57"/>
            <p:cNvSpPr>
              <a:spLocks/>
            </p:cNvSpPr>
            <p:nvPr/>
          </p:nvSpPr>
          <p:spPr bwMode="auto">
            <a:xfrm>
              <a:off x="3122" y="1306"/>
              <a:ext cx="22" cy="10"/>
            </a:xfrm>
            <a:custGeom>
              <a:avLst/>
              <a:gdLst>
                <a:gd name="T0" fmla="*/ 12 w 22"/>
                <a:gd name="T1" fmla="*/ 0 h 10"/>
                <a:gd name="T2" fmla="*/ 12 w 22"/>
                <a:gd name="T3" fmla="*/ 0 h 10"/>
                <a:gd name="T4" fmla="*/ 0 w 22"/>
                <a:gd name="T5" fmla="*/ 0 h 10"/>
                <a:gd name="T6" fmla="*/ 0 w 22"/>
                <a:gd name="T7" fmla="*/ 0 h 10"/>
                <a:gd name="T8" fmla="*/ 0 w 22"/>
                <a:gd name="T9" fmla="*/ 0 h 10"/>
                <a:gd name="T10" fmla="*/ 6 w 22"/>
                <a:gd name="T11" fmla="*/ 6 h 10"/>
                <a:gd name="T12" fmla="*/ 6 w 22"/>
                <a:gd name="T13" fmla="*/ 6 h 10"/>
                <a:gd name="T14" fmla="*/ 10 w 22"/>
                <a:gd name="T15" fmla="*/ 8 h 10"/>
                <a:gd name="T16" fmla="*/ 16 w 22"/>
                <a:gd name="T17" fmla="*/ 10 h 10"/>
                <a:gd name="T18" fmla="*/ 16 w 22"/>
                <a:gd name="T19" fmla="*/ 10 h 10"/>
                <a:gd name="T20" fmla="*/ 18 w 22"/>
                <a:gd name="T21" fmla="*/ 10 h 10"/>
                <a:gd name="T22" fmla="*/ 22 w 22"/>
                <a:gd name="T23" fmla="*/ 8 h 10"/>
                <a:gd name="T24" fmla="*/ 22 w 22"/>
                <a:gd name="T25" fmla="*/ 8 h 10"/>
                <a:gd name="T26" fmla="*/ 22 w 22"/>
                <a:gd name="T27" fmla="*/ 4 h 10"/>
                <a:gd name="T28" fmla="*/ 22 w 22"/>
                <a:gd name="T29" fmla="*/ 2 h 10"/>
                <a:gd name="T30" fmla="*/ 18 w 22"/>
                <a:gd name="T31" fmla="*/ 0 h 10"/>
                <a:gd name="T32" fmla="*/ 12 w 22"/>
                <a:gd name="T3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 h="10">
                  <a:moveTo>
                    <a:pt x="12" y="0"/>
                  </a:moveTo>
                  <a:lnTo>
                    <a:pt x="12" y="0"/>
                  </a:lnTo>
                  <a:lnTo>
                    <a:pt x="0" y="0"/>
                  </a:lnTo>
                  <a:lnTo>
                    <a:pt x="0" y="0"/>
                  </a:lnTo>
                  <a:lnTo>
                    <a:pt x="0" y="0"/>
                  </a:lnTo>
                  <a:lnTo>
                    <a:pt x="6" y="6"/>
                  </a:lnTo>
                  <a:lnTo>
                    <a:pt x="6" y="6"/>
                  </a:lnTo>
                  <a:lnTo>
                    <a:pt x="10" y="8"/>
                  </a:lnTo>
                  <a:lnTo>
                    <a:pt x="16" y="10"/>
                  </a:lnTo>
                  <a:lnTo>
                    <a:pt x="16" y="10"/>
                  </a:lnTo>
                  <a:lnTo>
                    <a:pt x="18" y="10"/>
                  </a:lnTo>
                  <a:lnTo>
                    <a:pt x="22" y="8"/>
                  </a:lnTo>
                  <a:lnTo>
                    <a:pt x="22" y="8"/>
                  </a:lnTo>
                  <a:lnTo>
                    <a:pt x="22" y="4"/>
                  </a:lnTo>
                  <a:lnTo>
                    <a:pt x="22" y="2"/>
                  </a:lnTo>
                  <a:lnTo>
                    <a:pt x="18" y="0"/>
                  </a:lnTo>
                  <a:lnTo>
                    <a:pt x="12"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73" name="Freeform 58"/>
            <p:cNvSpPr>
              <a:spLocks/>
            </p:cNvSpPr>
            <p:nvPr/>
          </p:nvSpPr>
          <p:spPr bwMode="auto">
            <a:xfrm>
              <a:off x="3122" y="1306"/>
              <a:ext cx="22" cy="10"/>
            </a:xfrm>
            <a:custGeom>
              <a:avLst/>
              <a:gdLst>
                <a:gd name="T0" fmla="*/ 12 w 22"/>
                <a:gd name="T1" fmla="*/ 0 h 10"/>
                <a:gd name="T2" fmla="*/ 12 w 22"/>
                <a:gd name="T3" fmla="*/ 0 h 10"/>
                <a:gd name="T4" fmla="*/ 0 w 22"/>
                <a:gd name="T5" fmla="*/ 0 h 10"/>
                <a:gd name="T6" fmla="*/ 0 w 22"/>
                <a:gd name="T7" fmla="*/ 0 h 10"/>
                <a:gd name="T8" fmla="*/ 0 w 22"/>
                <a:gd name="T9" fmla="*/ 0 h 10"/>
                <a:gd name="T10" fmla="*/ 6 w 22"/>
                <a:gd name="T11" fmla="*/ 6 h 10"/>
                <a:gd name="T12" fmla="*/ 6 w 22"/>
                <a:gd name="T13" fmla="*/ 6 h 10"/>
                <a:gd name="T14" fmla="*/ 10 w 22"/>
                <a:gd name="T15" fmla="*/ 8 h 10"/>
                <a:gd name="T16" fmla="*/ 16 w 22"/>
                <a:gd name="T17" fmla="*/ 10 h 10"/>
                <a:gd name="T18" fmla="*/ 16 w 22"/>
                <a:gd name="T19" fmla="*/ 10 h 10"/>
                <a:gd name="T20" fmla="*/ 18 w 22"/>
                <a:gd name="T21" fmla="*/ 10 h 10"/>
                <a:gd name="T22" fmla="*/ 22 w 22"/>
                <a:gd name="T23" fmla="*/ 8 h 10"/>
                <a:gd name="T24" fmla="*/ 22 w 22"/>
                <a:gd name="T25" fmla="*/ 8 h 10"/>
                <a:gd name="T26" fmla="*/ 22 w 22"/>
                <a:gd name="T27" fmla="*/ 4 h 10"/>
                <a:gd name="T28" fmla="*/ 22 w 22"/>
                <a:gd name="T29" fmla="*/ 2 h 10"/>
                <a:gd name="T30" fmla="*/ 18 w 22"/>
                <a:gd name="T31" fmla="*/ 0 h 10"/>
                <a:gd name="T32" fmla="*/ 12 w 22"/>
                <a:gd name="T3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 h="10">
                  <a:moveTo>
                    <a:pt x="12" y="0"/>
                  </a:moveTo>
                  <a:lnTo>
                    <a:pt x="12" y="0"/>
                  </a:lnTo>
                  <a:lnTo>
                    <a:pt x="0" y="0"/>
                  </a:lnTo>
                  <a:lnTo>
                    <a:pt x="0" y="0"/>
                  </a:lnTo>
                  <a:lnTo>
                    <a:pt x="0" y="0"/>
                  </a:lnTo>
                  <a:lnTo>
                    <a:pt x="6" y="6"/>
                  </a:lnTo>
                  <a:lnTo>
                    <a:pt x="6" y="6"/>
                  </a:lnTo>
                  <a:lnTo>
                    <a:pt x="10" y="8"/>
                  </a:lnTo>
                  <a:lnTo>
                    <a:pt x="16" y="10"/>
                  </a:lnTo>
                  <a:lnTo>
                    <a:pt x="16" y="10"/>
                  </a:lnTo>
                  <a:lnTo>
                    <a:pt x="18" y="10"/>
                  </a:lnTo>
                  <a:lnTo>
                    <a:pt x="22" y="8"/>
                  </a:lnTo>
                  <a:lnTo>
                    <a:pt x="22" y="8"/>
                  </a:lnTo>
                  <a:lnTo>
                    <a:pt x="22" y="4"/>
                  </a:lnTo>
                  <a:lnTo>
                    <a:pt x="22" y="2"/>
                  </a:lnTo>
                  <a:lnTo>
                    <a:pt x="18" y="0"/>
                  </a:lnTo>
                  <a:lnTo>
                    <a:pt x="1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74" name="Freeform 59"/>
            <p:cNvSpPr>
              <a:spLocks/>
            </p:cNvSpPr>
            <p:nvPr/>
          </p:nvSpPr>
          <p:spPr bwMode="auto">
            <a:xfrm>
              <a:off x="2760" y="1636"/>
              <a:ext cx="34" cy="138"/>
            </a:xfrm>
            <a:custGeom>
              <a:avLst/>
              <a:gdLst>
                <a:gd name="T0" fmla="*/ 24 w 34"/>
                <a:gd name="T1" fmla="*/ 0 h 138"/>
                <a:gd name="T2" fmla="*/ 24 w 34"/>
                <a:gd name="T3" fmla="*/ 0 h 138"/>
                <a:gd name="T4" fmla="*/ 20 w 34"/>
                <a:gd name="T5" fmla="*/ 0 h 138"/>
                <a:gd name="T6" fmla="*/ 16 w 34"/>
                <a:gd name="T7" fmla="*/ 4 h 138"/>
                <a:gd name="T8" fmla="*/ 16 w 34"/>
                <a:gd name="T9" fmla="*/ 4 h 138"/>
                <a:gd name="T10" fmla="*/ 12 w 34"/>
                <a:gd name="T11" fmla="*/ 8 h 138"/>
                <a:gd name="T12" fmla="*/ 10 w 34"/>
                <a:gd name="T13" fmla="*/ 14 h 138"/>
                <a:gd name="T14" fmla="*/ 4 w 34"/>
                <a:gd name="T15" fmla="*/ 26 h 138"/>
                <a:gd name="T16" fmla="*/ 4 w 34"/>
                <a:gd name="T17" fmla="*/ 26 h 138"/>
                <a:gd name="T18" fmla="*/ 2 w 34"/>
                <a:gd name="T19" fmla="*/ 34 h 138"/>
                <a:gd name="T20" fmla="*/ 4 w 34"/>
                <a:gd name="T21" fmla="*/ 40 h 138"/>
                <a:gd name="T22" fmla="*/ 6 w 34"/>
                <a:gd name="T23" fmla="*/ 46 h 138"/>
                <a:gd name="T24" fmla="*/ 8 w 34"/>
                <a:gd name="T25" fmla="*/ 54 h 138"/>
                <a:gd name="T26" fmla="*/ 8 w 34"/>
                <a:gd name="T27" fmla="*/ 54 h 138"/>
                <a:gd name="T28" fmla="*/ 8 w 34"/>
                <a:gd name="T29" fmla="*/ 76 h 138"/>
                <a:gd name="T30" fmla="*/ 6 w 34"/>
                <a:gd name="T31" fmla="*/ 96 h 138"/>
                <a:gd name="T32" fmla="*/ 2 w 34"/>
                <a:gd name="T33" fmla="*/ 118 h 138"/>
                <a:gd name="T34" fmla="*/ 0 w 34"/>
                <a:gd name="T35" fmla="*/ 138 h 138"/>
                <a:gd name="T36" fmla="*/ 0 w 34"/>
                <a:gd name="T37" fmla="*/ 138 h 138"/>
                <a:gd name="T38" fmla="*/ 0 w 34"/>
                <a:gd name="T39" fmla="*/ 138 h 138"/>
                <a:gd name="T40" fmla="*/ 0 w 34"/>
                <a:gd name="T41" fmla="*/ 138 h 138"/>
                <a:gd name="T42" fmla="*/ 10 w 34"/>
                <a:gd name="T43" fmla="*/ 132 h 138"/>
                <a:gd name="T44" fmla="*/ 10 w 34"/>
                <a:gd name="T45" fmla="*/ 132 h 138"/>
                <a:gd name="T46" fmla="*/ 14 w 34"/>
                <a:gd name="T47" fmla="*/ 126 h 138"/>
                <a:gd name="T48" fmla="*/ 18 w 34"/>
                <a:gd name="T49" fmla="*/ 120 h 138"/>
                <a:gd name="T50" fmla="*/ 18 w 34"/>
                <a:gd name="T51" fmla="*/ 120 h 138"/>
                <a:gd name="T52" fmla="*/ 18 w 34"/>
                <a:gd name="T53" fmla="*/ 114 h 138"/>
                <a:gd name="T54" fmla="*/ 18 w 34"/>
                <a:gd name="T55" fmla="*/ 110 h 138"/>
                <a:gd name="T56" fmla="*/ 16 w 34"/>
                <a:gd name="T57" fmla="*/ 108 h 138"/>
                <a:gd name="T58" fmla="*/ 12 w 34"/>
                <a:gd name="T59" fmla="*/ 102 h 138"/>
                <a:gd name="T60" fmla="*/ 12 w 34"/>
                <a:gd name="T61" fmla="*/ 102 h 138"/>
                <a:gd name="T62" fmla="*/ 10 w 34"/>
                <a:gd name="T63" fmla="*/ 96 h 138"/>
                <a:gd name="T64" fmla="*/ 10 w 34"/>
                <a:gd name="T65" fmla="*/ 92 h 138"/>
                <a:gd name="T66" fmla="*/ 14 w 34"/>
                <a:gd name="T67" fmla="*/ 88 h 138"/>
                <a:gd name="T68" fmla="*/ 18 w 34"/>
                <a:gd name="T69" fmla="*/ 88 h 138"/>
                <a:gd name="T70" fmla="*/ 28 w 34"/>
                <a:gd name="T71" fmla="*/ 84 h 138"/>
                <a:gd name="T72" fmla="*/ 32 w 34"/>
                <a:gd name="T73" fmla="*/ 82 h 138"/>
                <a:gd name="T74" fmla="*/ 34 w 34"/>
                <a:gd name="T75" fmla="*/ 78 h 138"/>
                <a:gd name="T76" fmla="*/ 34 w 34"/>
                <a:gd name="T77" fmla="*/ 78 h 138"/>
                <a:gd name="T78" fmla="*/ 34 w 34"/>
                <a:gd name="T79" fmla="*/ 74 h 138"/>
                <a:gd name="T80" fmla="*/ 32 w 34"/>
                <a:gd name="T81" fmla="*/ 68 h 138"/>
                <a:gd name="T82" fmla="*/ 28 w 34"/>
                <a:gd name="T83" fmla="*/ 64 h 138"/>
                <a:gd name="T84" fmla="*/ 28 w 34"/>
                <a:gd name="T85" fmla="*/ 58 h 138"/>
                <a:gd name="T86" fmla="*/ 28 w 34"/>
                <a:gd name="T87" fmla="*/ 58 h 138"/>
                <a:gd name="T88" fmla="*/ 28 w 34"/>
                <a:gd name="T89" fmla="*/ 48 h 138"/>
                <a:gd name="T90" fmla="*/ 26 w 34"/>
                <a:gd name="T91" fmla="*/ 38 h 138"/>
                <a:gd name="T92" fmla="*/ 26 w 34"/>
                <a:gd name="T93" fmla="*/ 38 h 138"/>
                <a:gd name="T94" fmla="*/ 28 w 34"/>
                <a:gd name="T95" fmla="*/ 18 h 138"/>
                <a:gd name="T96" fmla="*/ 28 w 34"/>
                <a:gd name="T97" fmla="*/ 6 h 138"/>
                <a:gd name="T98" fmla="*/ 26 w 34"/>
                <a:gd name="T99" fmla="*/ 2 h 138"/>
                <a:gd name="T100" fmla="*/ 24 w 34"/>
                <a:gd name="T101"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4" h="138">
                  <a:moveTo>
                    <a:pt x="24" y="0"/>
                  </a:moveTo>
                  <a:lnTo>
                    <a:pt x="24" y="0"/>
                  </a:lnTo>
                  <a:lnTo>
                    <a:pt x="20" y="0"/>
                  </a:lnTo>
                  <a:lnTo>
                    <a:pt x="16" y="4"/>
                  </a:lnTo>
                  <a:lnTo>
                    <a:pt x="16" y="4"/>
                  </a:lnTo>
                  <a:lnTo>
                    <a:pt x="12" y="8"/>
                  </a:lnTo>
                  <a:lnTo>
                    <a:pt x="10" y="14"/>
                  </a:lnTo>
                  <a:lnTo>
                    <a:pt x="4" y="26"/>
                  </a:lnTo>
                  <a:lnTo>
                    <a:pt x="4" y="26"/>
                  </a:lnTo>
                  <a:lnTo>
                    <a:pt x="2" y="34"/>
                  </a:lnTo>
                  <a:lnTo>
                    <a:pt x="4" y="40"/>
                  </a:lnTo>
                  <a:lnTo>
                    <a:pt x="6" y="46"/>
                  </a:lnTo>
                  <a:lnTo>
                    <a:pt x="8" y="54"/>
                  </a:lnTo>
                  <a:lnTo>
                    <a:pt x="8" y="54"/>
                  </a:lnTo>
                  <a:lnTo>
                    <a:pt x="8" y="76"/>
                  </a:lnTo>
                  <a:lnTo>
                    <a:pt x="6" y="96"/>
                  </a:lnTo>
                  <a:lnTo>
                    <a:pt x="2" y="118"/>
                  </a:lnTo>
                  <a:lnTo>
                    <a:pt x="0" y="138"/>
                  </a:lnTo>
                  <a:lnTo>
                    <a:pt x="0" y="138"/>
                  </a:lnTo>
                  <a:lnTo>
                    <a:pt x="0" y="138"/>
                  </a:lnTo>
                  <a:lnTo>
                    <a:pt x="0" y="138"/>
                  </a:lnTo>
                  <a:lnTo>
                    <a:pt x="10" y="132"/>
                  </a:lnTo>
                  <a:lnTo>
                    <a:pt x="10" y="132"/>
                  </a:lnTo>
                  <a:lnTo>
                    <a:pt x="14" y="126"/>
                  </a:lnTo>
                  <a:lnTo>
                    <a:pt x="18" y="120"/>
                  </a:lnTo>
                  <a:lnTo>
                    <a:pt x="18" y="120"/>
                  </a:lnTo>
                  <a:lnTo>
                    <a:pt x="18" y="114"/>
                  </a:lnTo>
                  <a:lnTo>
                    <a:pt x="18" y="110"/>
                  </a:lnTo>
                  <a:lnTo>
                    <a:pt x="16" y="108"/>
                  </a:lnTo>
                  <a:lnTo>
                    <a:pt x="12" y="102"/>
                  </a:lnTo>
                  <a:lnTo>
                    <a:pt x="12" y="102"/>
                  </a:lnTo>
                  <a:lnTo>
                    <a:pt x="10" y="96"/>
                  </a:lnTo>
                  <a:lnTo>
                    <a:pt x="10" y="92"/>
                  </a:lnTo>
                  <a:lnTo>
                    <a:pt x="14" y="88"/>
                  </a:lnTo>
                  <a:lnTo>
                    <a:pt x="18" y="88"/>
                  </a:lnTo>
                  <a:lnTo>
                    <a:pt x="28" y="84"/>
                  </a:lnTo>
                  <a:lnTo>
                    <a:pt x="32" y="82"/>
                  </a:lnTo>
                  <a:lnTo>
                    <a:pt x="34" y="78"/>
                  </a:lnTo>
                  <a:lnTo>
                    <a:pt x="34" y="78"/>
                  </a:lnTo>
                  <a:lnTo>
                    <a:pt x="34" y="74"/>
                  </a:lnTo>
                  <a:lnTo>
                    <a:pt x="32" y="68"/>
                  </a:lnTo>
                  <a:lnTo>
                    <a:pt x="28" y="64"/>
                  </a:lnTo>
                  <a:lnTo>
                    <a:pt x="28" y="58"/>
                  </a:lnTo>
                  <a:lnTo>
                    <a:pt x="28" y="58"/>
                  </a:lnTo>
                  <a:lnTo>
                    <a:pt x="28" y="48"/>
                  </a:lnTo>
                  <a:lnTo>
                    <a:pt x="26" y="38"/>
                  </a:lnTo>
                  <a:lnTo>
                    <a:pt x="26" y="38"/>
                  </a:lnTo>
                  <a:lnTo>
                    <a:pt x="28" y="18"/>
                  </a:lnTo>
                  <a:lnTo>
                    <a:pt x="28" y="6"/>
                  </a:lnTo>
                  <a:lnTo>
                    <a:pt x="26" y="2"/>
                  </a:lnTo>
                  <a:lnTo>
                    <a:pt x="24"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75" name="Freeform 60"/>
            <p:cNvSpPr>
              <a:spLocks/>
            </p:cNvSpPr>
            <p:nvPr/>
          </p:nvSpPr>
          <p:spPr bwMode="auto">
            <a:xfrm>
              <a:off x="2760" y="1636"/>
              <a:ext cx="34" cy="138"/>
            </a:xfrm>
            <a:custGeom>
              <a:avLst/>
              <a:gdLst>
                <a:gd name="T0" fmla="*/ 24 w 34"/>
                <a:gd name="T1" fmla="*/ 0 h 138"/>
                <a:gd name="T2" fmla="*/ 24 w 34"/>
                <a:gd name="T3" fmla="*/ 0 h 138"/>
                <a:gd name="T4" fmla="*/ 20 w 34"/>
                <a:gd name="T5" fmla="*/ 0 h 138"/>
                <a:gd name="T6" fmla="*/ 16 w 34"/>
                <a:gd name="T7" fmla="*/ 4 h 138"/>
                <a:gd name="T8" fmla="*/ 16 w 34"/>
                <a:gd name="T9" fmla="*/ 4 h 138"/>
                <a:gd name="T10" fmla="*/ 12 w 34"/>
                <a:gd name="T11" fmla="*/ 8 h 138"/>
                <a:gd name="T12" fmla="*/ 10 w 34"/>
                <a:gd name="T13" fmla="*/ 14 h 138"/>
                <a:gd name="T14" fmla="*/ 4 w 34"/>
                <a:gd name="T15" fmla="*/ 26 h 138"/>
                <a:gd name="T16" fmla="*/ 4 w 34"/>
                <a:gd name="T17" fmla="*/ 26 h 138"/>
                <a:gd name="T18" fmla="*/ 2 w 34"/>
                <a:gd name="T19" fmla="*/ 34 h 138"/>
                <a:gd name="T20" fmla="*/ 4 w 34"/>
                <a:gd name="T21" fmla="*/ 40 h 138"/>
                <a:gd name="T22" fmla="*/ 6 w 34"/>
                <a:gd name="T23" fmla="*/ 46 h 138"/>
                <a:gd name="T24" fmla="*/ 8 w 34"/>
                <a:gd name="T25" fmla="*/ 54 h 138"/>
                <a:gd name="T26" fmla="*/ 8 w 34"/>
                <a:gd name="T27" fmla="*/ 54 h 138"/>
                <a:gd name="T28" fmla="*/ 8 w 34"/>
                <a:gd name="T29" fmla="*/ 76 h 138"/>
                <a:gd name="T30" fmla="*/ 6 w 34"/>
                <a:gd name="T31" fmla="*/ 96 h 138"/>
                <a:gd name="T32" fmla="*/ 2 w 34"/>
                <a:gd name="T33" fmla="*/ 118 h 138"/>
                <a:gd name="T34" fmla="*/ 0 w 34"/>
                <a:gd name="T35" fmla="*/ 138 h 138"/>
                <a:gd name="T36" fmla="*/ 0 w 34"/>
                <a:gd name="T37" fmla="*/ 138 h 138"/>
                <a:gd name="T38" fmla="*/ 0 w 34"/>
                <a:gd name="T39" fmla="*/ 138 h 138"/>
                <a:gd name="T40" fmla="*/ 0 w 34"/>
                <a:gd name="T41" fmla="*/ 138 h 138"/>
                <a:gd name="T42" fmla="*/ 10 w 34"/>
                <a:gd name="T43" fmla="*/ 132 h 138"/>
                <a:gd name="T44" fmla="*/ 10 w 34"/>
                <a:gd name="T45" fmla="*/ 132 h 138"/>
                <a:gd name="T46" fmla="*/ 14 w 34"/>
                <a:gd name="T47" fmla="*/ 126 h 138"/>
                <a:gd name="T48" fmla="*/ 18 w 34"/>
                <a:gd name="T49" fmla="*/ 120 h 138"/>
                <a:gd name="T50" fmla="*/ 18 w 34"/>
                <a:gd name="T51" fmla="*/ 120 h 138"/>
                <a:gd name="T52" fmla="*/ 18 w 34"/>
                <a:gd name="T53" fmla="*/ 114 h 138"/>
                <a:gd name="T54" fmla="*/ 18 w 34"/>
                <a:gd name="T55" fmla="*/ 110 h 138"/>
                <a:gd name="T56" fmla="*/ 16 w 34"/>
                <a:gd name="T57" fmla="*/ 108 h 138"/>
                <a:gd name="T58" fmla="*/ 12 w 34"/>
                <a:gd name="T59" fmla="*/ 102 h 138"/>
                <a:gd name="T60" fmla="*/ 12 w 34"/>
                <a:gd name="T61" fmla="*/ 102 h 138"/>
                <a:gd name="T62" fmla="*/ 10 w 34"/>
                <a:gd name="T63" fmla="*/ 96 h 138"/>
                <a:gd name="T64" fmla="*/ 10 w 34"/>
                <a:gd name="T65" fmla="*/ 92 h 138"/>
                <a:gd name="T66" fmla="*/ 14 w 34"/>
                <a:gd name="T67" fmla="*/ 88 h 138"/>
                <a:gd name="T68" fmla="*/ 18 w 34"/>
                <a:gd name="T69" fmla="*/ 88 h 138"/>
                <a:gd name="T70" fmla="*/ 28 w 34"/>
                <a:gd name="T71" fmla="*/ 84 h 138"/>
                <a:gd name="T72" fmla="*/ 32 w 34"/>
                <a:gd name="T73" fmla="*/ 82 h 138"/>
                <a:gd name="T74" fmla="*/ 34 w 34"/>
                <a:gd name="T75" fmla="*/ 78 h 138"/>
                <a:gd name="T76" fmla="*/ 34 w 34"/>
                <a:gd name="T77" fmla="*/ 78 h 138"/>
                <a:gd name="T78" fmla="*/ 34 w 34"/>
                <a:gd name="T79" fmla="*/ 74 h 138"/>
                <a:gd name="T80" fmla="*/ 32 w 34"/>
                <a:gd name="T81" fmla="*/ 68 h 138"/>
                <a:gd name="T82" fmla="*/ 28 w 34"/>
                <a:gd name="T83" fmla="*/ 64 h 138"/>
                <a:gd name="T84" fmla="*/ 28 w 34"/>
                <a:gd name="T85" fmla="*/ 58 h 138"/>
                <a:gd name="T86" fmla="*/ 28 w 34"/>
                <a:gd name="T87" fmla="*/ 58 h 138"/>
                <a:gd name="T88" fmla="*/ 28 w 34"/>
                <a:gd name="T89" fmla="*/ 48 h 138"/>
                <a:gd name="T90" fmla="*/ 26 w 34"/>
                <a:gd name="T91" fmla="*/ 38 h 138"/>
                <a:gd name="T92" fmla="*/ 26 w 34"/>
                <a:gd name="T93" fmla="*/ 38 h 138"/>
                <a:gd name="T94" fmla="*/ 28 w 34"/>
                <a:gd name="T95" fmla="*/ 18 h 138"/>
                <a:gd name="T96" fmla="*/ 28 w 34"/>
                <a:gd name="T97" fmla="*/ 6 h 138"/>
                <a:gd name="T98" fmla="*/ 26 w 34"/>
                <a:gd name="T99" fmla="*/ 2 h 138"/>
                <a:gd name="T100" fmla="*/ 24 w 34"/>
                <a:gd name="T101"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4" h="138">
                  <a:moveTo>
                    <a:pt x="24" y="0"/>
                  </a:moveTo>
                  <a:lnTo>
                    <a:pt x="24" y="0"/>
                  </a:lnTo>
                  <a:lnTo>
                    <a:pt x="20" y="0"/>
                  </a:lnTo>
                  <a:lnTo>
                    <a:pt x="16" y="4"/>
                  </a:lnTo>
                  <a:lnTo>
                    <a:pt x="16" y="4"/>
                  </a:lnTo>
                  <a:lnTo>
                    <a:pt x="12" y="8"/>
                  </a:lnTo>
                  <a:lnTo>
                    <a:pt x="10" y="14"/>
                  </a:lnTo>
                  <a:lnTo>
                    <a:pt x="4" y="26"/>
                  </a:lnTo>
                  <a:lnTo>
                    <a:pt x="4" y="26"/>
                  </a:lnTo>
                  <a:lnTo>
                    <a:pt x="2" y="34"/>
                  </a:lnTo>
                  <a:lnTo>
                    <a:pt x="4" y="40"/>
                  </a:lnTo>
                  <a:lnTo>
                    <a:pt x="6" y="46"/>
                  </a:lnTo>
                  <a:lnTo>
                    <a:pt x="8" y="54"/>
                  </a:lnTo>
                  <a:lnTo>
                    <a:pt x="8" y="54"/>
                  </a:lnTo>
                  <a:lnTo>
                    <a:pt x="8" y="76"/>
                  </a:lnTo>
                  <a:lnTo>
                    <a:pt x="6" y="96"/>
                  </a:lnTo>
                  <a:lnTo>
                    <a:pt x="2" y="118"/>
                  </a:lnTo>
                  <a:lnTo>
                    <a:pt x="0" y="138"/>
                  </a:lnTo>
                  <a:lnTo>
                    <a:pt x="0" y="138"/>
                  </a:lnTo>
                  <a:lnTo>
                    <a:pt x="0" y="138"/>
                  </a:lnTo>
                  <a:lnTo>
                    <a:pt x="0" y="138"/>
                  </a:lnTo>
                  <a:lnTo>
                    <a:pt x="10" y="132"/>
                  </a:lnTo>
                  <a:lnTo>
                    <a:pt x="10" y="132"/>
                  </a:lnTo>
                  <a:lnTo>
                    <a:pt x="14" y="126"/>
                  </a:lnTo>
                  <a:lnTo>
                    <a:pt x="18" y="120"/>
                  </a:lnTo>
                  <a:lnTo>
                    <a:pt x="18" y="120"/>
                  </a:lnTo>
                  <a:lnTo>
                    <a:pt x="18" y="114"/>
                  </a:lnTo>
                  <a:lnTo>
                    <a:pt x="18" y="110"/>
                  </a:lnTo>
                  <a:lnTo>
                    <a:pt x="16" y="108"/>
                  </a:lnTo>
                  <a:lnTo>
                    <a:pt x="12" y="102"/>
                  </a:lnTo>
                  <a:lnTo>
                    <a:pt x="12" y="102"/>
                  </a:lnTo>
                  <a:lnTo>
                    <a:pt x="10" y="96"/>
                  </a:lnTo>
                  <a:lnTo>
                    <a:pt x="10" y="92"/>
                  </a:lnTo>
                  <a:lnTo>
                    <a:pt x="14" y="88"/>
                  </a:lnTo>
                  <a:lnTo>
                    <a:pt x="18" y="88"/>
                  </a:lnTo>
                  <a:lnTo>
                    <a:pt x="28" y="84"/>
                  </a:lnTo>
                  <a:lnTo>
                    <a:pt x="32" y="82"/>
                  </a:lnTo>
                  <a:lnTo>
                    <a:pt x="34" y="78"/>
                  </a:lnTo>
                  <a:lnTo>
                    <a:pt x="34" y="78"/>
                  </a:lnTo>
                  <a:lnTo>
                    <a:pt x="34" y="74"/>
                  </a:lnTo>
                  <a:lnTo>
                    <a:pt x="32" y="68"/>
                  </a:lnTo>
                  <a:lnTo>
                    <a:pt x="28" y="64"/>
                  </a:lnTo>
                  <a:lnTo>
                    <a:pt x="28" y="58"/>
                  </a:lnTo>
                  <a:lnTo>
                    <a:pt x="28" y="58"/>
                  </a:lnTo>
                  <a:lnTo>
                    <a:pt x="28" y="48"/>
                  </a:lnTo>
                  <a:lnTo>
                    <a:pt x="26" y="38"/>
                  </a:lnTo>
                  <a:lnTo>
                    <a:pt x="26" y="38"/>
                  </a:lnTo>
                  <a:lnTo>
                    <a:pt x="28" y="18"/>
                  </a:lnTo>
                  <a:lnTo>
                    <a:pt x="28" y="6"/>
                  </a:lnTo>
                  <a:lnTo>
                    <a:pt x="26" y="2"/>
                  </a:lnTo>
                  <a:lnTo>
                    <a:pt x="2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76" name="Freeform 61"/>
            <p:cNvSpPr>
              <a:spLocks/>
            </p:cNvSpPr>
            <p:nvPr/>
          </p:nvSpPr>
          <p:spPr bwMode="auto">
            <a:xfrm>
              <a:off x="2736" y="1784"/>
              <a:ext cx="72" cy="64"/>
            </a:xfrm>
            <a:custGeom>
              <a:avLst/>
              <a:gdLst>
                <a:gd name="T0" fmla="*/ 20 w 72"/>
                <a:gd name="T1" fmla="*/ 0 h 64"/>
                <a:gd name="T2" fmla="*/ 20 w 72"/>
                <a:gd name="T3" fmla="*/ 0 h 64"/>
                <a:gd name="T4" fmla="*/ 18 w 72"/>
                <a:gd name="T5" fmla="*/ 2 h 64"/>
                <a:gd name="T6" fmla="*/ 18 w 72"/>
                <a:gd name="T7" fmla="*/ 2 h 64"/>
                <a:gd name="T8" fmla="*/ 14 w 72"/>
                <a:gd name="T9" fmla="*/ 8 h 64"/>
                <a:gd name="T10" fmla="*/ 12 w 72"/>
                <a:gd name="T11" fmla="*/ 16 h 64"/>
                <a:gd name="T12" fmla="*/ 10 w 72"/>
                <a:gd name="T13" fmla="*/ 24 h 64"/>
                <a:gd name="T14" fmla="*/ 10 w 72"/>
                <a:gd name="T15" fmla="*/ 30 h 64"/>
                <a:gd name="T16" fmla="*/ 10 w 72"/>
                <a:gd name="T17" fmla="*/ 30 h 64"/>
                <a:gd name="T18" fmla="*/ 4 w 72"/>
                <a:gd name="T19" fmla="*/ 38 h 64"/>
                <a:gd name="T20" fmla="*/ 0 w 72"/>
                <a:gd name="T21" fmla="*/ 40 h 64"/>
                <a:gd name="T22" fmla="*/ 0 w 72"/>
                <a:gd name="T23" fmla="*/ 44 h 64"/>
                <a:gd name="T24" fmla="*/ 0 w 72"/>
                <a:gd name="T25" fmla="*/ 44 h 64"/>
                <a:gd name="T26" fmla="*/ 2 w 72"/>
                <a:gd name="T27" fmla="*/ 48 h 64"/>
                <a:gd name="T28" fmla="*/ 4 w 72"/>
                <a:gd name="T29" fmla="*/ 50 h 64"/>
                <a:gd name="T30" fmla="*/ 4 w 72"/>
                <a:gd name="T31" fmla="*/ 50 h 64"/>
                <a:gd name="T32" fmla="*/ 8 w 72"/>
                <a:gd name="T33" fmla="*/ 50 h 64"/>
                <a:gd name="T34" fmla="*/ 8 w 72"/>
                <a:gd name="T35" fmla="*/ 50 h 64"/>
                <a:gd name="T36" fmla="*/ 12 w 72"/>
                <a:gd name="T37" fmla="*/ 50 h 64"/>
                <a:gd name="T38" fmla="*/ 12 w 72"/>
                <a:gd name="T39" fmla="*/ 50 h 64"/>
                <a:gd name="T40" fmla="*/ 16 w 72"/>
                <a:gd name="T41" fmla="*/ 50 h 64"/>
                <a:gd name="T42" fmla="*/ 16 w 72"/>
                <a:gd name="T43" fmla="*/ 50 h 64"/>
                <a:gd name="T44" fmla="*/ 20 w 72"/>
                <a:gd name="T45" fmla="*/ 52 h 64"/>
                <a:gd name="T46" fmla="*/ 24 w 72"/>
                <a:gd name="T47" fmla="*/ 56 h 64"/>
                <a:gd name="T48" fmla="*/ 24 w 72"/>
                <a:gd name="T49" fmla="*/ 56 h 64"/>
                <a:gd name="T50" fmla="*/ 26 w 72"/>
                <a:gd name="T51" fmla="*/ 60 h 64"/>
                <a:gd name="T52" fmla="*/ 28 w 72"/>
                <a:gd name="T53" fmla="*/ 62 h 64"/>
                <a:gd name="T54" fmla="*/ 30 w 72"/>
                <a:gd name="T55" fmla="*/ 64 h 64"/>
                <a:gd name="T56" fmla="*/ 30 w 72"/>
                <a:gd name="T57" fmla="*/ 64 h 64"/>
                <a:gd name="T58" fmla="*/ 32 w 72"/>
                <a:gd name="T59" fmla="*/ 64 h 64"/>
                <a:gd name="T60" fmla="*/ 32 w 72"/>
                <a:gd name="T61" fmla="*/ 64 h 64"/>
                <a:gd name="T62" fmla="*/ 36 w 72"/>
                <a:gd name="T63" fmla="*/ 62 h 64"/>
                <a:gd name="T64" fmla="*/ 36 w 72"/>
                <a:gd name="T65" fmla="*/ 60 h 64"/>
                <a:gd name="T66" fmla="*/ 38 w 72"/>
                <a:gd name="T67" fmla="*/ 56 h 64"/>
                <a:gd name="T68" fmla="*/ 40 w 72"/>
                <a:gd name="T69" fmla="*/ 54 h 64"/>
                <a:gd name="T70" fmla="*/ 40 w 72"/>
                <a:gd name="T71" fmla="*/ 54 h 64"/>
                <a:gd name="T72" fmla="*/ 50 w 72"/>
                <a:gd name="T73" fmla="*/ 48 h 64"/>
                <a:gd name="T74" fmla="*/ 64 w 72"/>
                <a:gd name="T75" fmla="*/ 42 h 64"/>
                <a:gd name="T76" fmla="*/ 70 w 72"/>
                <a:gd name="T77" fmla="*/ 38 h 64"/>
                <a:gd name="T78" fmla="*/ 72 w 72"/>
                <a:gd name="T79" fmla="*/ 34 h 64"/>
                <a:gd name="T80" fmla="*/ 70 w 72"/>
                <a:gd name="T81" fmla="*/ 30 h 64"/>
                <a:gd name="T82" fmla="*/ 60 w 72"/>
                <a:gd name="T83" fmla="*/ 26 h 64"/>
                <a:gd name="T84" fmla="*/ 60 w 72"/>
                <a:gd name="T85" fmla="*/ 26 h 64"/>
                <a:gd name="T86" fmla="*/ 46 w 72"/>
                <a:gd name="T87" fmla="*/ 20 h 64"/>
                <a:gd name="T88" fmla="*/ 40 w 72"/>
                <a:gd name="T89" fmla="*/ 16 h 64"/>
                <a:gd name="T90" fmla="*/ 34 w 72"/>
                <a:gd name="T91" fmla="*/ 12 h 64"/>
                <a:gd name="T92" fmla="*/ 34 w 72"/>
                <a:gd name="T93" fmla="*/ 12 h 64"/>
                <a:gd name="T94" fmla="*/ 28 w 72"/>
                <a:gd name="T95" fmla="*/ 4 h 64"/>
                <a:gd name="T96" fmla="*/ 24 w 72"/>
                <a:gd name="T97" fmla="*/ 2 h 64"/>
                <a:gd name="T98" fmla="*/ 20 w 72"/>
                <a:gd name="T99"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2" h="64">
                  <a:moveTo>
                    <a:pt x="20" y="0"/>
                  </a:moveTo>
                  <a:lnTo>
                    <a:pt x="20" y="0"/>
                  </a:lnTo>
                  <a:lnTo>
                    <a:pt x="18" y="2"/>
                  </a:lnTo>
                  <a:lnTo>
                    <a:pt x="18" y="2"/>
                  </a:lnTo>
                  <a:lnTo>
                    <a:pt x="14" y="8"/>
                  </a:lnTo>
                  <a:lnTo>
                    <a:pt x="12" y="16"/>
                  </a:lnTo>
                  <a:lnTo>
                    <a:pt x="10" y="24"/>
                  </a:lnTo>
                  <a:lnTo>
                    <a:pt x="10" y="30"/>
                  </a:lnTo>
                  <a:lnTo>
                    <a:pt x="10" y="30"/>
                  </a:lnTo>
                  <a:lnTo>
                    <a:pt x="4" y="38"/>
                  </a:lnTo>
                  <a:lnTo>
                    <a:pt x="0" y="40"/>
                  </a:lnTo>
                  <a:lnTo>
                    <a:pt x="0" y="44"/>
                  </a:lnTo>
                  <a:lnTo>
                    <a:pt x="0" y="44"/>
                  </a:lnTo>
                  <a:lnTo>
                    <a:pt x="2" y="48"/>
                  </a:lnTo>
                  <a:lnTo>
                    <a:pt x="4" y="50"/>
                  </a:lnTo>
                  <a:lnTo>
                    <a:pt x="4" y="50"/>
                  </a:lnTo>
                  <a:lnTo>
                    <a:pt x="8" y="50"/>
                  </a:lnTo>
                  <a:lnTo>
                    <a:pt x="8" y="50"/>
                  </a:lnTo>
                  <a:lnTo>
                    <a:pt x="12" y="50"/>
                  </a:lnTo>
                  <a:lnTo>
                    <a:pt x="12" y="50"/>
                  </a:lnTo>
                  <a:lnTo>
                    <a:pt x="16" y="50"/>
                  </a:lnTo>
                  <a:lnTo>
                    <a:pt x="16" y="50"/>
                  </a:lnTo>
                  <a:lnTo>
                    <a:pt x="20" y="52"/>
                  </a:lnTo>
                  <a:lnTo>
                    <a:pt x="24" y="56"/>
                  </a:lnTo>
                  <a:lnTo>
                    <a:pt x="24" y="56"/>
                  </a:lnTo>
                  <a:lnTo>
                    <a:pt x="26" y="60"/>
                  </a:lnTo>
                  <a:lnTo>
                    <a:pt x="28" y="62"/>
                  </a:lnTo>
                  <a:lnTo>
                    <a:pt x="30" y="64"/>
                  </a:lnTo>
                  <a:lnTo>
                    <a:pt x="30" y="64"/>
                  </a:lnTo>
                  <a:lnTo>
                    <a:pt x="32" y="64"/>
                  </a:lnTo>
                  <a:lnTo>
                    <a:pt x="32" y="64"/>
                  </a:lnTo>
                  <a:lnTo>
                    <a:pt x="36" y="62"/>
                  </a:lnTo>
                  <a:lnTo>
                    <a:pt x="36" y="60"/>
                  </a:lnTo>
                  <a:lnTo>
                    <a:pt x="38" y="56"/>
                  </a:lnTo>
                  <a:lnTo>
                    <a:pt x="40" y="54"/>
                  </a:lnTo>
                  <a:lnTo>
                    <a:pt x="40" y="54"/>
                  </a:lnTo>
                  <a:lnTo>
                    <a:pt x="50" y="48"/>
                  </a:lnTo>
                  <a:lnTo>
                    <a:pt x="64" y="42"/>
                  </a:lnTo>
                  <a:lnTo>
                    <a:pt x="70" y="38"/>
                  </a:lnTo>
                  <a:lnTo>
                    <a:pt x="72" y="34"/>
                  </a:lnTo>
                  <a:lnTo>
                    <a:pt x="70" y="30"/>
                  </a:lnTo>
                  <a:lnTo>
                    <a:pt x="60" y="26"/>
                  </a:lnTo>
                  <a:lnTo>
                    <a:pt x="60" y="26"/>
                  </a:lnTo>
                  <a:lnTo>
                    <a:pt x="46" y="20"/>
                  </a:lnTo>
                  <a:lnTo>
                    <a:pt x="40" y="16"/>
                  </a:lnTo>
                  <a:lnTo>
                    <a:pt x="34" y="12"/>
                  </a:lnTo>
                  <a:lnTo>
                    <a:pt x="34" y="12"/>
                  </a:lnTo>
                  <a:lnTo>
                    <a:pt x="28" y="4"/>
                  </a:lnTo>
                  <a:lnTo>
                    <a:pt x="24" y="2"/>
                  </a:lnTo>
                  <a:lnTo>
                    <a:pt x="20"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77" name="Freeform 62"/>
            <p:cNvSpPr>
              <a:spLocks/>
            </p:cNvSpPr>
            <p:nvPr/>
          </p:nvSpPr>
          <p:spPr bwMode="auto">
            <a:xfrm>
              <a:off x="2736" y="1784"/>
              <a:ext cx="72" cy="64"/>
            </a:xfrm>
            <a:custGeom>
              <a:avLst/>
              <a:gdLst>
                <a:gd name="T0" fmla="*/ 20 w 72"/>
                <a:gd name="T1" fmla="*/ 0 h 64"/>
                <a:gd name="T2" fmla="*/ 20 w 72"/>
                <a:gd name="T3" fmla="*/ 0 h 64"/>
                <a:gd name="T4" fmla="*/ 18 w 72"/>
                <a:gd name="T5" fmla="*/ 2 h 64"/>
                <a:gd name="T6" fmla="*/ 18 w 72"/>
                <a:gd name="T7" fmla="*/ 2 h 64"/>
                <a:gd name="T8" fmla="*/ 14 w 72"/>
                <a:gd name="T9" fmla="*/ 8 h 64"/>
                <a:gd name="T10" fmla="*/ 12 w 72"/>
                <a:gd name="T11" fmla="*/ 16 h 64"/>
                <a:gd name="T12" fmla="*/ 10 w 72"/>
                <a:gd name="T13" fmla="*/ 24 h 64"/>
                <a:gd name="T14" fmla="*/ 10 w 72"/>
                <a:gd name="T15" fmla="*/ 30 h 64"/>
                <a:gd name="T16" fmla="*/ 10 w 72"/>
                <a:gd name="T17" fmla="*/ 30 h 64"/>
                <a:gd name="T18" fmla="*/ 4 w 72"/>
                <a:gd name="T19" fmla="*/ 38 h 64"/>
                <a:gd name="T20" fmla="*/ 0 w 72"/>
                <a:gd name="T21" fmla="*/ 40 h 64"/>
                <a:gd name="T22" fmla="*/ 0 w 72"/>
                <a:gd name="T23" fmla="*/ 44 h 64"/>
                <a:gd name="T24" fmla="*/ 0 w 72"/>
                <a:gd name="T25" fmla="*/ 44 h 64"/>
                <a:gd name="T26" fmla="*/ 2 w 72"/>
                <a:gd name="T27" fmla="*/ 48 h 64"/>
                <a:gd name="T28" fmla="*/ 4 w 72"/>
                <a:gd name="T29" fmla="*/ 50 h 64"/>
                <a:gd name="T30" fmla="*/ 4 w 72"/>
                <a:gd name="T31" fmla="*/ 50 h 64"/>
                <a:gd name="T32" fmla="*/ 8 w 72"/>
                <a:gd name="T33" fmla="*/ 50 h 64"/>
                <a:gd name="T34" fmla="*/ 8 w 72"/>
                <a:gd name="T35" fmla="*/ 50 h 64"/>
                <a:gd name="T36" fmla="*/ 12 w 72"/>
                <a:gd name="T37" fmla="*/ 50 h 64"/>
                <a:gd name="T38" fmla="*/ 12 w 72"/>
                <a:gd name="T39" fmla="*/ 50 h 64"/>
                <a:gd name="T40" fmla="*/ 16 w 72"/>
                <a:gd name="T41" fmla="*/ 50 h 64"/>
                <a:gd name="T42" fmla="*/ 16 w 72"/>
                <a:gd name="T43" fmla="*/ 50 h 64"/>
                <a:gd name="T44" fmla="*/ 20 w 72"/>
                <a:gd name="T45" fmla="*/ 52 h 64"/>
                <a:gd name="T46" fmla="*/ 24 w 72"/>
                <a:gd name="T47" fmla="*/ 56 h 64"/>
                <a:gd name="T48" fmla="*/ 24 w 72"/>
                <a:gd name="T49" fmla="*/ 56 h 64"/>
                <a:gd name="T50" fmla="*/ 26 w 72"/>
                <a:gd name="T51" fmla="*/ 60 h 64"/>
                <a:gd name="T52" fmla="*/ 28 w 72"/>
                <a:gd name="T53" fmla="*/ 62 h 64"/>
                <a:gd name="T54" fmla="*/ 30 w 72"/>
                <a:gd name="T55" fmla="*/ 64 h 64"/>
                <a:gd name="T56" fmla="*/ 30 w 72"/>
                <a:gd name="T57" fmla="*/ 64 h 64"/>
                <a:gd name="T58" fmla="*/ 32 w 72"/>
                <a:gd name="T59" fmla="*/ 64 h 64"/>
                <a:gd name="T60" fmla="*/ 32 w 72"/>
                <a:gd name="T61" fmla="*/ 64 h 64"/>
                <a:gd name="T62" fmla="*/ 36 w 72"/>
                <a:gd name="T63" fmla="*/ 62 h 64"/>
                <a:gd name="T64" fmla="*/ 36 w 72"/>
                <a:gd name="T65" fmla="*/ 60 h 64"/>
                <a:gd name="T66" fmla="*/ 38 w 72"/>
                <a:gd name="T67" fmla="*/ 56 h 64"/>
                <a:gd name="T68" fmla="*/ 40 w 72"/>
                <a:gd name="T69" fmla="*/ 54 h 64"/>
                <a:gd name="T70" fmla="*/ 40 w 72"/>
                <a:gd name="T71" fmla="*/ 54 h 64"/>
                <a:gd name="T72" fmla="*/ 50 w 72"/>
                <a:gd name="T73" fmla="*/ 48 h 64"/>
                <a:gd name="T74" fmla="*/ 64 w 72"/>
                <a:gd name="T75" fmla="*/ 42 h 64"/>
                <a:gd name="T76" fmla="*/ 70 w 72"/>
                <a:gd name="T77" fmla="*/ 38 h 64"/>
                <a:gd name="T78" fmla="*/ 72 w 72"/>
                <a:gd name="T79" fmla="*/ 34 h 64"/>
                <a:gd name="T80" fmla="*/ 70 w 72"/>
                <a:gd name="T81" fmla="*/ 30 h 64"/>
                <a:gd name="T82" fmla="*/ 60 w 72"/>
                <a:gd name="T83" fmla="*/ 26 h 64"/>
                <a:gd name="T84" fmla="*/ 60 w 72"/>
                <a:gd name="T85" fmla="*/ 26 h 64"/>
                <a:gd name="T86" fmla="*/ 46 w 72"/>
                <a:gd name="T87" fmla="*/ 20 h 64"/>
                <a:gd name="T88" fmla="*/ 40 w 72"/>
                <a:gd name="T89" fmla="*/ 16 h 64"/>
                <a:gd name="T90" fmla="*/ 34 w 72"/>
                <a:gd name="T91" fmla="*/ 12 h 64"/>
                <a:gd name="T92" fmla="*/ 34 w 72"/>
                <a:gd name="T93" fmla="*/ 12 h 64"/>
                <a:gd name="T94" fmla="*/ 28 w 72"/>
                <a:gd name="T95" fmla="*/ 4 h 64"/>
                <a:gd name="T96" fmla="*/ 24 w 72"/>
                <a:gd name="T97" fmla="*/ 2 h 64"/>
                <a:gd name="T98" fmla="*/ 20 w 72"/>
                <a:gd name="T99"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2" h="64">
                  <a:moveTo>
                    <a:pt x="20" y="0"/>
                  </a:moveTo>
                  <a:lnTo>
                    <a:pt x="20" y="0"/>
                  </a:lnTo>
                  <a:lnTo>
                    <a:pt x="18" y="2"/>
                  </a:lnTo>
                  <a:lnTo>
                    <a:pt x="18" y="2"/>
                  </a:lnTo>
                  <a:lnTo>
                    <a:pt x="14" y="8"/>
                  </a:lnTo>
                  <a:lnTo>
                    <a:pt x="12" y="16"/>
                  </a:lnTo>
                  <a:lnTo>
                    <a:pt x="10" y="24"/>
                  </a:lnTo>
                  <a:lnTo>
                    <a:pt x="10" y="30"/>
                  </a:lnTo>
                  <a:lnTo>
                    <a:pt x="10" y="30"/>
                  </a:lnTo>
                  <a:lnTo>
                    <a:pt x="4" y="38"/>
                  </a:lnTo>
                  <a:lnTo>
                    <a:pt x="0" y="40"/>
                  </a:lnTo>
                  <a:lnTo>
                    <a:pt x="0" y="44"/>
                  </a:lnTo>
                  <a:lnTo>
                    <a:pt x="0" y="44"/>
                  </a:lnTo>
                  <a:lnTo>
                    <a:pt x="2" y="48"/>
                  </a:lnTo>
                  <a:lnTo>
                    <a:pt x="4" y="50"/>
                  </a:lnTo>
                  <a:lnTo>
                    <a:pt x="4" y="50"/>
                  </a:lnTo>
                  <a:lnTo>
                    <a:pt x="8" y="50"/>
                  </a:lnTo>
                  <a:lnTo>
                    <a:pt x="8" y="50"/>
                  </a:lnTo>
                  <a:lnTo>
                    <a:pt x="12" y="50"/>
                  </a:lnTo>
                  <a:lnTo>
                    <a:pt x="12" y="50"/>
                  </a:lnTo>
                  <a:lnTo>
                    <a:pt x="16" y="50"/>
                  </a:lnTo>
                  <a:lnTo>
                    <a:pt x="16" y="50"/>
                  </a:lnTo>
                  <a:lnTo>
                    <a:pt x="20" y="52"/>
                  </a:lnTo>
                  <a:lnTo>
                    <a:pt x="24" y="56"/>
                  </a:lnTo>
                  <a:lnTo>
                    <a:pt x="24" y="56"/>
                  </a:lnTo>
                  <a:lnTo>
                    <a:pt x="26" y="60"/>
                  </a:lnTo>
                  <a:lnTo>
                    <a:pt x="28" y="62"/>
                  </a:lnTo>
                  <a:lnTo>
                    <a:pt x="30" y="64"/>
                  </a:lnTo>
                  <a:lnTo>
                    <a:pt x="30" y="64"/>
                  </a:lnTo>
                  <a:lnTo>
                    <a:pt x="32" y="64"/>
                  </a:lnTo>
                  <a:lnTo>
                    <a:pt x="32" y="64"/>
                  </a:lnTo>
                  <a:lnTo>
                    <a:pt x="36" y="62"/>
                  </a:lnTo>
                  <a:lnTo>
                    <a:pt x="36" y="60"/>
                  </a:lnTo>
                  <a:lnTo>
                    <a:pt x="38" y="56"/>
                  </a:lnTo>
                  <a:lnTo>
                    <a:pt x="40" y="54"/>
                  </a:lnTo>
                  <a:lnTo>
                    <a:pt x="40" y="54"/>
                  </a:lnTo>
                  <a:lnTo>
                    <a:pt x="50" y="48"/>
                  </a:lnTo>
                  <a:lnTo>
                    <a:pt x="64" y="42"/>
                  </a:lnTo>
                  <a:lnTo>
                    <a:pt x="70" y="38"/>
                  </a:lnTo>
                  <a:lnTo>
                    <a:pt x="72" y="34"/>
                  </a:lnTo>
                  <a:lnTo>
                    <a:pt x="70" y="30"/>
                  </a:lnTo>
                  <a:lnTo>
                    <a:pt x="60" y="26"/>
                  </a:lnTo>
                  <a:lnTo>
                    <a:pt x="60" y="26"/>
                  </a:lnTo>
                  <a:lnTo>
                    <a:pt x="46" y="20"/>
                  </a:lnTo>
                  <a:lnTo>
                    <a:pt x="40" y="16"/>
                  </a:lnTo>
                  <a:lnTo>
                    <a:pt x="34" y="12"/>
                  </a:lnTo>
                  <a:lnTo>
                    <a:pt x="34" y="12"/>
                  </a:lnTo>
                  <a:lnTo>
                    <a:pt x="28" y="4"/>
                  </a:lnTo>
                  <a:lnTo>
                    <a:pt x="24" y="2"/>
                  </a:lnTo>
                  <a:lnTo>
                    <a:pt x="2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78" name="Freeform 63"/>
            <p:cNvSpPr>
              <a:spLocks/>
            </p:cNvSpPr>
            <p:nvPr/>
          </p:nvSpPr>
          <p:spPr bwMode="auto">
            <a:xfrm>
              <a:off x="2516" y="1982"/>
              <a:ext cx="16" cy="6"/>
            </a:xfrm>
            <a:custGeom>
              <a:avLst/>
              <a:gdLst>
                <a:gd name="T0" fmla="*/ 10 w 16"/>
                <a:gd name="T1" fmla="*/ 0 h 6"/>
                <a:gd name="T2" fmla="*/ 10 w 16"/>
                <a:gd name="T3" fmla="*/ 0 h 6"/>
                <a:gd name="T4" fmla="*/ 6 w 16"/>
                <a:gd name="T5" fmla="*/ 0 h 6"/>
                <a:gd name="T6" fmla="*/ 4 w 16"/>
                <a:gd name="T7" fmla="*/ 2 h 6"/>
                <a:gd name="T8" fmla="*/ 4 w 16"/>
                <a:gd name="T9" fmla="*/ 2 h 6"/>
                <a:gd name="T10" fmla="*/ 0 w 16"/>
                <a:gd name="T11" fmla="*/ 6 h 6"/>
                <a:gd name="T12" fmla="*/ 0 w 16"/>
                <a:gd name="T13" fmla="*/ 6 h 6"/>
                <a:gd name="T14" fmla="*/ 0 w 16"/>
                <a:gd name="T15" fmla="*/ 6 h 6"/>
                <a:gd name="T16" fmla="*/ 0 w 16"/>
                <a:gd name="T17" fmla="*/ 6 h 6"/>
                <a:gd name="T18" fmla="*/ 4 w 16"/>
                <a:gd name="T19" fmla="*/ 6 h 6"/>
                <a:gd name="T20" fmla="*/ 4 w 16"/>
                <a:gd name="T21" fmla="*/ 6 h 6"/>
                <a:gd name="T22" fmla="*/ 14 w 16"/>
                <a:gd name="T23" fmla="*/ 6 h 6"/>
                <a:gd name="T24" fmla="*/ 16 w 16"/>
                <a:gd name="T25" fmla="*/ 4 h 6"/>
                <a:gd name="T26" fmla="*/ 14 w 16"/>
                <a:gd name="T27" fmla="*/ 2 h 6"/>
                <a:gd name="T28" fmla="*/ 14 w 16"/>
                <a:gd name="T29" fmla="*/ 2 h 6"/>
                <a:gd name="T30" fmla="*/ 10 w 16"/>
                <a:gd name="T3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6" h="6">
                  <a:moveTo>
                    <a:pt x="10" y="0"/>
                  </a:moveTo>
                  <a:lnTo>
                    <a:pt x="10" y="0"/>
                  </a:lnTo>
                  <a:lnTo>
                    <a:pt x="6" y="0"/>
                  </a:lnTo>
                  <a:lnTo>
                    <a:pt x="4" y="2"/>
                  </a:lnTo>
                  <a:lnTo>
                    <a:pt x="4" y="2"/>
                  </a:lnTo>
                  <a:lnTo>
                    <a:pt x="0" y="6"/>
                  </a:lnTo>
                  <a:lnTo>
                    <a:pt x="0" y="6"/>
                  </a:lnTo>
                  <a:lnTo>
                    <a:pt x="0" y="6"/>
                  </a:lnTo>
                  <a:lnTo>
                    <a:pt x="0" y="6"/>
                  </a:lnTo>
                  <a:lnTo>
                    <a:pt x="4" y="6"/>
                  </a:lnTo>
                  <a:lnTo>
                    <a:pt x="4" y="6"/>
                  </a:lnTo>
                  <a:lnTo>
                    <a:pt x="14" y="6"/>
                  </a:lnTo>
                  <a:lnTo>
                    <a:pt x="16" y="4"/>
                  </a:lnTo>
                  <a:lnTo>
                    <a:pt x="14" y="2"/>
                  </a:lnTo>
                  <a:lnTo>
                    <a:pt x="14" y="2"/>
                  </a:lnTo>
                  <a:lnTo>
                    <a:pt x="10"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79" name="Freeform 64"/>
            <p:cNvSpPr>
              <a:spLocks/>
            </p:cNvSpPr>
            <p:nvPr/>
          </p:nvSpPr>
          <p:spPr bwMode="auto">
            <a:xfrm>
              <a:off x="2516" y="1982"/>
              <a:ext cx="16" cy="6"/>
            </a:xfrm>
            <a:custGeom>
              <a:avLst/>
              <a:gdLst>
                <a:gd name="T0" fmla="*/ 10 w 16"/>
                <a:gd name="T1" fmla="*/ 0 h 6"/>
                <a:gd name="T2" fmla="*/ 10 w 16"/>
                <a:gd name="T3" fmla="*/ 0 h 6"/>
                <a:gd name="T4" fmla="*/ 6 w 16"/>
                <a:gd name="T5" fmla="*/ 0 h 6"/>
                <a:gd name="T6" fmla="*/ 4 w 16"/>
                <a:gd name="T7" fmla="*/ 2 h 6"/>
                <a:gd name="T8" fmla="*/ 4 w 16"/>
                <a:gd name="T9" fmla="*/ 2 h 6"/>
                <a:gd name="T10" fmla="*/ 0 w 16"/>
                <a:gd name="T11" fmla="*/ 6 h 6"/>
                <a:gd name="T12" fmla="*/ 0 w 16"/>
                <a:gd name="T13" fmla="*/ 6 h 6"/>
                <a:gd name="T14" fmla="*/ 0 w 16"/>
                <a:gd name="T15" fmla="*/ 6 h 6"/>
                <a:gd name="T16" fmla="*/ 0 w 16"/>
                <a:gd name="T17" fmla="*/ 6 h 6"/>
                <a:gd name="T18" fmla="*/ 4 w 16"/>
                <a:gd name="T19" fmla="*/ 6 h 6"/>
                <a:gd name="T20" fmla="*/ 4 w 16"/>
                <a:gd name="T21" fmla="*/ 6 h 6"/>
                <a:gd name="T22" fmla="*/ 14 w 16"/>
                <a:gd name="T23" fmla="*/ 6 h 6"/>
                <a:gd name="T24" fmla="*/ 16 w 16"/>
                <a:gd name="T25" fmla="*/ 4 h 6"/>
                <a:gd name="T26" fmla="*/ 14 w 16"/>
                <a:gd name="T27" fmla="*/ 2 h 6"/>
                <a:gd name="T28" fmla="*/ 14 w 16"/>
                <a:gd name="T29" fmla="*/ 2 h 6"/>
                <a:gd name="T30" fmla="*/ 10 w 16"/>
                <a:gd name="T3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6" h="6">
                  <a:moveTo>
                    <a:pt x="10" y="0"/>
                  </a:moveTo>
                  <a:lnTo>
                    <a:pt x="10" y="0"/>
                  </a:lnTo>
                  <a:lnTo>
                    <a:pt x="6" y="0"/>
                  </a:lnTo>
                  <a:lnTo>
                    <a:pt x="4" y="2"/>
                  </a:lnTo>
                  <a:lnTo>
                    <a:pt x="4" y="2"/>
                  </a:lnTo>
                  <a:lnTo>
                    <a:pt x="0" y="6"/>
                  </a:lnTo>
                  <a:lnTo>
                    <a:pt x="0" y="6"/>
                  </a:lnTo>
                  <a:lnTo>
                    <a:pt x="0" y="6"/>
                  </a:lnTo>
                  <a:lnTo>
                    <a:pt x="0" y="6"/>
                  </a:lnTo>
                  <a:lnTo>
                    <a:pt x="4" y="6"/>
                  </a:lnTo>
                  <a:lnTo>
                    <a:pt x="4" y="6"/>
                  </a:lnTo>
                  <a:lnTo>
                    <a:pt x="14" y="6"/>
                  </a:lnTo>
                  <a:lnTo>
                    <a:pt x="16" y="4"/>
                  </a:lnTo>
                  <a:lnTo>
                    <a:pt x="14" y="2"/>
                  </a:lnTo>
                  <a:lnTo>
                    <a:pt x="14" y="2"/>
                  </a:lnTo>
                  <a:lnTo>
                    <a:pt x="1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80" name="Freeform 65"/>
            <p:cNvSpPr>
              <a:spLocks/>
            </p:cNvSpPr>
            <p:nvPr/>
          </p:nvSpPr>
          <p:spPr bwMode="auto">
            <a:xfrm>
              <a:off x="2564" y="1834"/>
              <a:ext cx="188" cy="188"/>
            </a:xfrm>
            <a:custGeom>
              <a:avLst/>
              <a:gdLst>
                <a:gd name="T0" fmla="*/ 170 w 188"/>
                <a:gd name="T1" fmla="*/ 0 h 188"/>
                <a:gd name="T2" fmla="*/ 164 w 188"/>
                <a:gd name="T3" fmla="*/ 6 h 188"/>
                <a:gd name="T4" fmla="*/ 160 w 188"/>
                <a:gd name="T5" fmla="*/ 24 h 188"/>
                <a:gd name="T6" fmla="*/ 158 w 188"/>
                <a:gd name="T7" fmla="*/ 42 h 188"/>
                <a:gd name="T8" fmla="*/ 158 w 188"/>
                <a:gd name="T9" fmla="*/ 56 h 188"/>
                <a:gd name="T10" fmla="*/ 144 w 188"/>
                <a:gd name="T11" fmla="*/ 74 h 188"/>
                <a:gd name="T12" fmla="*/ 128 w 188"/>
                <a:gd name="T13" fmla="*/ 80 h 188"/>
                <a:gd name="T14" fmla="*/ 116 w 188"/>
                <a:gd name="T15" fmla="*/ 86 h 188"/>
                <a:gd name="T16" fmla="*/ 108 w 188"/>
                <a:gd name="T17" fmla="*/ 104 h 188"/>
                <a:gd name="T18" fmla="*/ 96 w 188"/>
                <a:gd name="T19" fmla="*/ 112 h 188"/>
                <a:gd name="T20" fmla="*/ 74 w 188"/>
                <a:gd name="T21" fmla="*/ 106 h 188"/>
                <a:gd name="T22" fmla="*/ 62 w 188"/>
                <a:gd name="T23" fmla="*/ 114 h 188"/>
                <a:gd name="T24" fmla="*/ 42 w 188"/>
                <a:gd name="T25" fmla="*/ 124 h 188"/>
                <a:gd name="T26" fmla="*/ 36 w 188"/>
                <a:gd name="T27" fmla="*/ 134 h 188"/>
                <a:gd name="T28" fmla="*/ 32 w 188"/>
                <a:gd name="T29" fmla="*/ 142 h 188"/>
                <a:gd name="T30" fmla="*/ 18 w 188"/>
                <a:gd name="T31" fmla="*/ 146 h 188"/>
                <a:gd name="T32" fmla="*/ 6 w 188"/>
                <a:gd name="T33" fmla="*/ 154 h 188"/>
                <a:gd name="T34" fmla="*/ 0 w 188"/>
                <a:gd name="T35" fmla="*/ 166 h 188"/>
                <a:gd name="T36" fmla="*/ 10 w 188"/>
                <a:gd name="T37" fmla="*/ 168 h 188"/>
                <a:gd name="T38" fmla="*/ 16 w 188"/>
                <a:gd name="T39" fmla="*/ 174 h 188"/>
                <a:gd name="T40" fmla="*/ 22 w 188"/>
                <a:gd name="T41" fmla="*/ 188 h 188"/>
                <a:gd name="T42" fmla="*/ 30 w 188"/>
                <a:gd name="T43" fmla="*/ 180 h 188"/>
                <a:gd name="T44" fmla="*/ 38 w 188"/>
                <a:gd name="T45" fmla="*/ 164 h 188"/>
                <a:gd name="T46" fmla="*/ 42 w 188"/>
                <a:gd name="T47" fmla="*/ 156 h 188"/>
                <a:gd name="T48" fmla="*/ 44 w 188"/>
                <a:gd name="T49" fmla="*/ 146 h 188"/>
                <a:gd name="T50" fmla="*/ 56 w 188"/>
                <a:gd name="T51" fmla="*/ 140 h 188"/>
                <a:gd name="T52" fmla="*/ 72 w 188"/>
                <a:gd name="T53" fmla="*/ 134 h 188"/>
                <a:gd name="T54" fmla="*/ 80 w 188"/>
                <a:gd name="T55" fmla="*/ 134 h 188"/>
                <a:gd name="T56" fmla="*/ 84 w 188"/>
                <a:gd name="T57" fmla="*/ 138 h 188"/>
                <a:gd name="T58" fmla="*/ 90 w 188"/>
                <a:gd name="T59" fmla="*/ 148 h 188"/>
                <a:gd name="T60" fmla="*/ 92 w 188"/>
                <a:gd name="T61" fmla="*/ 150 h 188"/>
                <a:gd name="T62" fmla="*/ 100 w 188"/>
                <a:gd name="T63" fmla="*/ 140 h 188"/>
                <a:gd name="T64" fmla="*/ 108 w 188"/>
                <a:gd name="T65" fmla="*/ 128 h 188"/>
                <a:gd name="T66" fmla="*/ 116 w 188"/>
                <a:gd name="T67" fmla="*/ 134 h 188"/>
                <a:gd name="T68" fmla="*/ 118 w 188"/>
                <a:gd name="T69" fmla="*/ 132 h 188"/>
                <a:gd name="T70" fmla="*/ 124 w 188"/>
                <a:gd name="T71" fmla="*/ 130 h 188"/>
                <a:gd name="T72" fmla="*/ 128 w 188"/>
                <a:gd name="T73" fmla="*/ 130 h 188"/>
                <a:gd name="T74" fmla="*/ 136 w 188"/>
                <a:gd name="T75" fmla="*/ 130 h 188"/>
                <a:gd name="T76" fmla="*/ 148 w 188"/>
                <a:gd name="T77" fmla="*/ 124 h 188"/>
                <a:gd name="T78" fmla="*/ 160 w 188"/>
                <a:gd name="T79" fmla="*/ 118 h 188"/>
                <a:gd name="T80" fmla="*/ 166 w 188"/>
                <a:gd name="T81" fmla="*/ 106 h 188"/>
                <a:gd name="T82" fmla="*/ 170 w 188"/>
                <a:gd name="T83" fmla="*/ 88 h 188"/>
                <a:gd name="T84" fmla="*/ 174 w 188"/>
                <a:gd name="T85" fmla="*/ 78 h 188"/>
                <a:gd name="T86" fmla="*/ 186 w 188"/>
                <a:gd name="T87" fmla="*/ 70 h 188"/>
                <a:gd name="T88" fmla="*/ 188 w 188"/>
                <a:gd name="T89" fmla="*/ 56 h 188"/>
                <a:gd name="T90" fmla="*/ 182 w 188"/>
                <a:gd name="T91" fmla="*/ 36 h 188"/>
                <a:gd name="T92" fmla="*/ 178 w 188"/>
                <a:gd name="T93" fmla="*/ 24 h 188"/>
                <a:gd name="T94" fmla="*/ 174 w 188"/>
                <a:gd name="T95" fmla="*/ 16 h 188"/>
                <a:gd name="T96" fmla="*/ 172 w 188"/>
                <a:gd name="T97" fmla="*/ 0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88" h="188">
                  <a:moveTo>
                    <a:pt x="170" y="0"/>
                  </a:moveTo>
                  <a:lnTo>
                    <a:pt x="170" y="0"/>
                  </a:lnTo>
                  <a:lnTo>
                    <a:pt x="170" y="0"/>
                  </a:lnTo>
                  <a:lnTo>
                    <a:pt x="170" y="0"/>
                  </a:lnTo>
                  <a:lnTo>
                    <a:pt x="166" y="2"/>
                  </a:lnTo>
                  <a:lnTo>
                    <a:pt x="164" y="6"/>
                  </a:lnTo>
                  <a:lnTo>
                    <a:pt x="162" y="16"/>
                  </a:lnTo>
                  <a:lnTo>
                    <a:pt x="162" y="16"/>
                  </a:lnTo>
                  <a:lnTo>
                    <a:pt x="160" y="24"/>
                  </a:lnTo>
                  <a:lnTo>
                    <a:pt x="158" y="34"/>
                  </a:lnTo>
                  <a:lnTo>
                    <a:pt x="158" y="34"/>
                  </a:lnTo>
                  <a:lnTo>
                    <a:pt x="158" y="42"/>
                  </a:lnTo>
                  <a:lnTo>
                    <a:pt x="158" y="50"/>
                  </a:lnTo>
                  <a:lnTo>
                    <a:pt x="158" y="50"/>
                  </a:lnTo>
                  <a:lnTo>
                    <a:pt x="158" y="56"/>
                  </a:lnTo>
                  <a:lnTo>
                    <a:pt x="154" y="62"/>
                  </a:lnTo>
                  <a:lnTo>
                    <a:pt x="144" y="74"/>
                  </a:lnTo>
                  <a:lnTo>
                    <a:pt x="144" y="74"/>
                  </a:lnTo>
                  <a:lnTo>
                    <a:pt x="138" y="78"/>
                  </a:lnTo>
                  <a:lnTo>
                    <a:pt x="132" y="80"/>
                  </a:lnTo>
                  <a:lnTo>
                    <a:pt x="128" y="80"/>
                  </a:lnTo>
                  <a:lnTo>
                    <a:pt x="122" y="82"/>
                  </a:lnTo>
                  <a:lnTo>
                    <a:pt x="122" y="82"/>
                  </a:lnTo>
                  <a:lnTo>
                    <a:pt x="116" y="86"/>
                  </a:lnTo>
                  <a:lnTo>
                    <a:pt x="114" y="92"/>
                  </a:lnTo>
                  <a:lnTo>
                    <a:pt x="108" y="104"/>
                  </a:lnTo>
                  <a:lnTo>
                    <a:pt x="108" y="104"/>
                  </a:lnTo>
                  <a:lnTo>
                    <a:pt x="102" y="110"/>
                  </a:lnTo>
                  <a:lnTo>
                    <a:pt x="96" y="112"/>
                  </a:lnTo>
                  <a:lnTo>
                    <a:pt x="96" y="112"/>
                  </a:lnTo>
                  <a:lnTo>
                    <a:pt x="84" y="110"/>
                  </a:lnTo>
                  <a:lnTo>
                    <a:pt x="84" y="110"/>
                  </a:lnTo>
                  <a:lnTo>
                    <a:pt x="74" y="106"/>
                  </a:lnTo>
                  <a:lnTo>
                    <a:pt x="74" y="106"/>
                  </a:lnTo>
                  <a:lnTo>
                    <a:pt x="70" y="108"/>
                  </a:lnTo>
                  <a:lnTo>
                    <a:pt x="62" y="114"/>
                  </a:lnTo>
                  <a:lnTo>
                    <a:pt x="62" y="114"/>
                  </a:lnTo>
                  <a:lnTo>
                    <a:pt x="48" y="120"/>
                  </a:lnTo>
                  <a:lnTo>
                    <a:pt x="42" y="124"/>
                  </a:lnTo>
                  <a:lnTo>
                    <a:pt x="38" y="130"/>
                  </a:lnTo>
                  <a:lnTo>
                    <a:pt x="38" y="130"/>
                  </a:lnTo>
                  <a:lnTo>
                    <a:pt x="36" y="134"/>
                  </a:lnTo>
                  <a:lnTo>
                    <a:pt x="36" y="136"/>
                  </a:lnTo>
                  <a:lnTo>
                    <a:pt x="34" y="140"/>
                  </a:lnTo>
                  <a:lnTo>
                    <a:pt x="32" y="142"/>
                  </a:lnTo>
                  <a:lnTo>
                    <a:pt x="32" y="142"/>
                  </a:lnTo>
                  <a:lnTo>
                    <a:pt x="24" y="144"/>
                  </a:lnTo>
                  <a:lnTo>
                    <a:pt x="18" y="146"/>
                  </a:lnTo>
                  <a:lnTo>
                    <a:pt x="18" y="146"/>
                  </a:lnTo>
                  <a:lnTo>
                    <a:pt x="10" y="150"/>
                  </a:lnTo>
                  <a:lnTo>
                    <a:pt x="6" y="154"/>
                  </a:lnTo>
                  <a:lnTo>
                    <a:pt x="2" y="160"/>
                  </a:lnTo>
                  <a:lnTo>
                    <a:pt x="0" y="166"/>
                  </a:lnTo>
                  <a:lnTo>
                    <a:pt x="0" y="166"/>
                  </a:lnTo>
                  <a:lnTo>
                    <a:pt x="4" y="166"/>
                  </a:lnTo>
                  <a:lnTo>
                    <a:pt x="4" y="166"/>
                  </a:lnTo>
                  <a:lnTo>
                    <a:pt x="10" y="168"/>
                  </a:lnTo>
                  <a:lnTo>
                    <a:pt x="12" y="170"/>
                  </a:lnTo>
                  <a:lnTo>
                    <a:pt x="14" y="172"/>
                  </a:lnTo>
                  <a:lnTo>
                    <a:pt x="16" y="174"/>
                  </a:lnTo>
                  <a:lnTo>
                    <a:pt x="16" y="182"/>
                  </a:lnTo>
                  <a:lnTo>
                    <a:pt x="18" y="184"/>
                  </a:lnTo>
                  <a:lnTo>
                    <a:pt x="22" y="188"/>
                  </a:lnTo>
                  <a:lnTo>
                    <a:pt x="22" y="188"/>
                  </a:lnTo>
                  <a:lnTo>
                    <a:pt x="28" y="184"/>
                  </a:lnTo>
                  <a:lnTo>
                    <a:pt x="30" y="180"/>
                  </a:lnTo>
                  <a:lnTo>
                    <a:pt x="36" y="170"/>
                  </a:lnTo>
                  <a:lnTo>
                    <a:pt x="36" y="170"/>
                  </a:lnTo>
                  <a:lnTo>
                    <a:pt x="38" y="164"/>
                  </a:lnTo>
                  <a:lnTo>
                    <a:pt x="40" y="160"/>
                  </a:lnTo>
                  <a:lnTo>
                    <a:pt x="40" y="160"/>
                  </a:lnTo>
                  <a:lnTo>
                    <a:pt x="42" y="156"/>
                  </a:lnTo>
                  <a:lnTo>
                    <a:pt x="42" y="150"/>
                  </a:lnTo>
                  <a:lnTo>
                    <a:pt x="42" y="150"/>
                  </a:lnTo>
                  <a:lnTo>
                    <a:pt x="44" y="146"/>
                  </a:lnTo>
                  <a:lnTo>
                    <a:pt x="48" y="144"/>
                  </a:lnTo>
                  <a:lnTo>
                    <a:pt x="48" y="144"/>
                  </a:lnTo>
                  <a:lnTo>
                    <a:pt x="56" y="140"/>
                  </a:lnTo>
                  <a:lnTo>
                    <a:pt x="64" y="136"/>
                  </a:lnTo>
                  <a:lnTo>
                    <a:pt x="64" y="136"/>
                  </a:lnTo>
                  <a:lnTo>
                    <a:pt x="72" y="134"/>
                  </a:lnTo>
                  <a:lnTo>
                    <a:pt x="76" y="132"/>
                  </a:lnTo>
                  <a:lnTo>
                    <a:pt x="76" y="132"/>
                  </a:lnTo>
                  <a:lnTo>
                    <a:pt x="80" y="134"/>
                  </a:lnTo>
                  <a:lnTo>
                    <a:pt x="82" y="136"/>
                  </a:lnTo>
                  <a:lnTo>
                    <a:pt x="82" y="136"/>
                  </a:lnTo>
                  <a:lnTo>
                    <a:pt x="84" y="138"/>
                  </a:lnTo>
                  <a:lnTo>
                    <a:pt x="86" y="142"/>
                  </a:lnTo>
                  <a:lnTo>
                    <a:pt x="86" y="146"/>
                  </a:lnTo>
                  <a:lnTo>
                    <a:pt x="90" y="148"/>
                  </a:lnTo>
                  <a:lnTo>
                    <a:pt x="90" y="148"/>
                  </a:lnTo>
                  <a:lnTo>
                    <a:pt x="92" y="150"/>
                  </a:lnTo>
                  <a:lnTo>
                    <a:pt x="92" y="150"/>
                  </a:lnTo>
                  <a:lnTo>
                    <a:pt x="94" y="148"/>
                  </a:lnTo>
                  <a:lnTo>
                    <a:pt x="98" y="146"/>
                  </a:lnTo>
                  <a:lnTo>
                    <a:pt x="100" y="140"/>
                  </a:lnTo>
                  <a:lnTo>
                    <a:pt x="104" y="132"/>
                  </a:lnTo>
                  <a:lnTo>
                    <a:pt x="108" y="128"/>
                  </a:lnTo>
                  <a:lnTo>
                    <a:pt x="108" y="128"/>
                  </a:lnTo>
                  <a:lnTo>
                    <a:pt x="110" y="130"/>
                  </a:lnTo>
                  <a:lnTo>
                    <a:pt x="116" y="134"/>
                  </a:lnTo>
                  <a:lnTo>
                    <a:pt x="116" y="134"/>
                  </a:lnTo>
                  <a:lnTo>
                    <a:pt x="116" y="134"/>
                  </a:lnTo>
                  <a:lnTo>
                    <a:pt x="116" y="134"/>
                  </a:lnTo>
                  <a:lnTo>
                    <a:pt x="118" y="132"/>
                  </a:lnTo>
                  <a:lnTo>
                    <a:pt x="122" y="130"/>
                  </a:lnTo>
                  <a:lnTo>
                    <a:pt x="122" y="130"/>
                  </a:lnTo>
                  <a:lnTo>
                    <a:pt x="124" y="130"/>
                  </a:lnTo>
                  <a:lnTo>
                    <a:pt x="124" y="130"/>
                  </a:lnTo>
                  <a:lnTo>
                    <a:pt x="128" y="130"/>
                  </a:lnTo>
                  <a:lnTo>
                    <a:pt x="128" y="130"/>
                  </a:lnTo>
                  <a:lnTo>
                    <a:pt x="132" y="132"/>
                  </a:lnTo>
                  <a:lnTo>
                    <a:pt x="132" y="132"/>
                  </a:lnTo>
                  <a:lnTo>
                    <a:pt x="136" y="130"/>
                  </a:lnTo>
                  <a:lnTo>
                    <a:pt x="136" y="130"/>
                  </a:lnTo>
                  <a:lnTo>
                    <a:pt x="142" y="126"/>
                  </a:lnTo>
                  <a:lnTo>
                    <a:pt x="148" y="124"/>
                  </a:lnTo>
                  <a:lnTo>
                    <a:pt x="148" y="124"/>
                  </a:lnTo>
                  <a:lnTo>
                    <a:pt x="154" y="122"/>
                  </a:lnTo>
                  <a:lnTo>
                    <a:pt x="160" y="118"/>
                  </a:lnTo>
                  <a:lnTo>
                    <a:pt x="164" y="112"/>
                  </a:lnTo>
                  <a:lnTo>
                    <a:pt x="166" y="106"/>
                  </a:lnTo>
                  <a:lnTo>
                    <a:pt x="166" y="106"/>
                  </a:lnTo>
                  <a:lnTo>
                    <a:pt x="168" y="94"/>
                  </a:lnTo>
                  <a:lnTo>
                    <a:pt x="168" y="94"/>
                  </a:lnTo>
                  <a:lnTo>
                    <a:pt x="170" y="88"/>
                  </a:lnTo>
                  <a:lnTo>
                    <a:pt x="170" y="82"/>
                  </a:lnTo>
                  <a:lnTo>
                    <a:pt x="170" y="82"/>
                  </a:lnTo>
                  <a:lnTo>
                    <a:pt x="174" y="78"/>
                  </a:lnTo>
                  <a:lnTo>
                    <a:pt x="180" y="74"/>
                  </a:lnTo>
                  <a:lnTo>
                    <a:pt x="180" y="74"/>
                  </a:lnTo>
                  <a:lnTo>
                    <a:pt x="186" y="70"/>
                  </a:lnTo>
                  <a:lnTo>
                    <a:pt x="188" y="66"/>
                  </a:lnTo>
                  <a:lnTo>
                    <a:pt x="188" y="62"/>
                  </a:lnTo>
                  <a:lnTo>
                    <a:pt x="188" y="56"/>
                  </a:lnTo>
                  <a:lnTo>
                    <a:pt x="188" y="56"/>
                  </a:lnTo>
                  <a:lnTo>
                    <a:pt x="184" y="46"/>
                  </a:lnTo>
                  <a:lnTo>
                    <a:pt x="182" y="36"/>
                  </a:lnTo>
                  <a:lnTo>
                    <a:pt x="182" y="36"/>
                  </a:lnTo>
                  <a:lnTo>
                    <a:pt x="180" y="30"/>
                  </a:lnTo>
                  <a:lnTo>
                    <a:pt x="178" y="24"/>
                  </a:lnTo>
                  <a:lnTo>
                    <a:pt x="178" y="24"/>
                  </a:lnTo>
                  <a:lnTo>
                    <a:pt x="174" y="16"/>
                  </a:lnTo>
                  <a:lnTo>
                    <a:pt x="174" y="16"/>
                  </a:lnTo>
                  <a:lnTo>
                    <a:pt x="172" y="6"/>
                  </a:lnTo>
                  <a:lnTo>
                    <a:pt x="172" y="2"/>
                  </a:lnTo>
                  <a:lnTo>
                    <a:pt x="172" y="0"/>
                  </a:lnTo>
                  <a:lnTo>
                    <a:pt x="170"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81" name="Freeform 66"/>
            <p:cNvSpPr>
              <a:spLocks/>
            </p:cNvSpPr>
            <p:nvPr/>
          </p:nvSpPr>
          <p:spPr bwMode="auto">
            <a:xfrm>
              <a:off x="2564" y="1834"/>
              <a:ext cx="188" cy="188"/>
            </a:xfrm>
            <a:custGeom>
              <a:avLst/>
              <a:gdLst>
                <a:gd name="T0" fmla="*/ 170 w 188"/>
                <a:gd name="T1" fmla="*/ 0 h 188"/>
                <a:gd name="T2" fmla="*/ 164 w 188"/>
                <a:gd name="T3" fmla="*/ 6 h 188"/>
                <a:gd name="T4" fmla="*/ 160 w 188"/>
                <a:gd name="T5" fmla="*/ 24 h 188"/>
                <a:gd name="T6" fmla="*/ 158 w 188"/>
                <a:gd name="T7" fmla="*/ 42 h 188"/>
                <a:gd name="T8" fmla="*/ 158 w 188"/>
                <a:gd name="T9" fmla="*/ 56 h 188"/>
                <a:gd name="T10" fmla="*/ 144 w 188"/>
                <a:gd name="T11" fmla="*/ 74 h 188"/>
                <a:gd name="T12" fmla="*/ 128 w 188"/>
                <a:gd name="T13" fmla="*/ 80 h 188"/>
                <a:gd name="T14" fmla="*/ 116 w 188"/>
                <a:gd name="T15" fmla="*/ 86 h 188"/>
                <a:gd name="T16" fmla="*/ 108 w 188"/>
                <a:gd name="T17" fmla="*/ 104 h 188"/>
                <a:gd name="T18" fmla="*/ 96 w 188"/>
                <a:gd name="T19" fmla="*/ 112 h 188"/>
                <a:gd name="T20" fmla="*/ 74 w 188"/>
                <a:gd name="T21" fmla="*/ 106 h 188"/>
                <a:gd name="T22" fmla="*/ 62 w 188"/>
                <a:gd name="T23" fmla="*/ 114 h 188"/>
                <a:gd name="T24" fmla="*/ 42 w 188"/>
                <a:gd name="T25" fmla="*/ 124 h 188"/>
                <a:gd name="T26" fmla="*/ 36 w 188"/>
                <a:gd name="T27" fmla="*/ 134 h 188"/>
                <a:gd name="T28" fmla="*/ 32 w 188"/>
                <a:gd name="T29" fmla="*/ 142 h 188"/>
                <a:gd name="T30" fmla="*/ 18 w 188"/>
                <a:gd name="T31" fmla="*/ 146 h 188"/>
                <a:gd name="T32" fmla="*/ 6 w 188"/>
                <a:gd name="T33" fmla="*/ 154 h 188"/>
                <a:gd name="T34" fmla="*/ 0 w 188"/>
                <a:gd name="T35" fmla="*/ 166 h 188"/>
                <a:gd name="T36" fmla="*/ 10 w 188"/>
                <a:gd name="T37" fmla="*/ 168 h 188"/>
                <a:gd name="T38" fmla="*/ 16 w 188"/>
                <a:gd name="T39" fmla="*/ 174 h 188"/>
                <a:gd name="T40" fmla="*/ 22 w 188"/>
                <a:gd name="T41" fmla="*/ 188 h 188"/>
                <a:gd name="T42" fmla="*/ 30 w 188"/>
                <a:gd name="T43" fmla="*/ 180 h 188"/>
                <a:gd name="T44" fmla="*/ 38 w 188"/>
                <a:gd name="T45" fmla="*/ 164 h 188"/>
                <a:gd name="T46" fmla="*/ 42 w 188"/>
                <a:gd name="T47" fmla="*/ 156 h 188"/>
                <a:gd name="T48" fmla="*/ 44 w 188"/>
                <a:gd name="T49" fmla="*/ 146 h 188"/>
                <a:gd name="T50" fmla="*/ 56 w 188"/>
                <a:gd name="T51" fmla="*/ 140 h 188"/>
                <a:gd name="T52" fmla="*/ 72 w 188"/>
                <a:gd name="T53" fmla="*/ 134 h 188"/>
                <a:gd name="T54" fmla="*/ 80 w 188"/>
                <a:gd name="T55" fmla="*/ 134 h 188"/>
                <a:gd name="T56" fmla="*/ 84 w 188"/>
                <a:gd name="T57" fmla="*/ 138 h 188"/>
                <a:gd name="T58" fmla="*/ 90 w 188"/>
                <a:gd name="T59" fmla="*/ 148 h 188"/>
                <a:gd name="T60" fmla="*/ 92 w 188"/>
                <a:gd name="T61" fmla="*/ 150 h 188"/>
                <a:gd name="T62" fmla="*/ 100 w 188"/>
                <a:gd name="T63" fmla="*/ 140 h 188"/>
                <a:gd name="T64" fmla="*/ 108 w 188"/>
                <a:gd name="T65" fmla="*/ 128 h 188"/>
                <a:gd name="T66" fmla="*/ 116 w 188"/>
                <a:gd name="T67" fmla="*/ 134 h 188"/>
                <a:gd name="T68" fmla="*/ 118 w 188"/>
                <a:gd name="T69" fmla="*/ 132 h 188"/>
                <a:gd name="T70" fmla="*/ 124 w 188"/>
                <a:gd name="T71" fmla="*/ 130 h 188"/>
                <a:gd name="T72" fmla="*/ 128 w 188"/>
                <a:gd name="T73" fmla="*/ 130 h 188"/>
                <a:gd name="T74" fmla="*/ 136 w 188"/>
                <a:gd name="T75" fmla="*/ 130 h 188"/>
                <a:gd name="T76" fmla="*/ 148 w 188"/>
                <a:gd name="T77" fmla="*/ 124 h 188"/>
                <a:gd name="T78" fmla="*/ 160 w 188"/>
                <a:gd name="T79" fmla="*/ 118 h 188"/>
                <a:gd name="T80" fmla="*/ 166 w 188"/>
                <a:gd name="T81" fmla="*/ 106 h 188"/>
                <a:gd name="T82" fmla="*/ 170 w 188"/>
                <a:gd name="T83" fmla="*/ 88 h 188"/>
                <a:gd name="T84" fmla="*/ 174 w 188"/>
                <a:gd name="T85" fmla="*/ 78 h 188"/>
                <a:gd name="T86" fmla="*/ 186 w 188"/>
                <a:gd name="T87" fmla="*/ 70 h 188"/>
                <a:gd name="T88" fmla="*/ 188 w 188"/>
                <a:gd name="T89" fmla="*/ 56 h 188"/>
                <a:gd name="T90" fmla="*/ 182 w 188"/>
                <a:gd name="T91" fmla="*/ 36 h 188"/>
                <a:gd name="T92" fmla="*/ 178 w 188"/>
                <a:gd name="T93" fmla="*/ 24 h 188"/>
                <a:gd name="T94" fmla="*/ 174 w 188"/>
                <a:gd name="T95" fmla="*/ 16 h 188"/>
                <a:gd name="T96" fmla="*/ 172 w 188"/>
                <a:gd name="T97" fmla="*/ 0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88" h="188">
                  <a:moveTo>
                    <a:pt x="170" y="0"/>
                  </a:moveTo>
                  <a:lnTo>
                    <a:pt x="170" y="0"/>
                  </a:lnTo>
                  <a:lnTo>
                    <a:pt x="170" y="0"/>
                  </a:lnTo>
                  <a:lnTo>
                    <a:pt x="170" y="0"/>
                  </a:lnTo>
                  <a:lnTo>
                    <a:pt x="166" y="2"/>
                  </a:lnTo>
                  <a:lnTo>
                    <a:pt x="164" y="6"/>
                  </a:lnTo>
                  <a:lnTo>
                    <a:pt x="162" y="16"/>
                  </a:lnTo>
                  <a:lnTo>
                    <a:pt x="162" y="16"/>
                  </a:lnTo>
                  <a:lnTo>
                    <a:pt x="160" y="24"/>
                  </a:lnTo>
                  <a:lnTo>
                    <a:pt x="158" y="34"/>
                  </a:lnTo>
                  <a:lnTo>
                    <a:pt x="158" y="34"/>
                  </a:lnTo>
                  <a:lnTo>
                    <a:pt x="158" y="42"/>
                  </a:lnTo>
                  <a:lnTo>
                    <a:pt x="158" y="50"/>
                  </a:lnTo>
                  <a:lnTo>
                    <a:pt x="158" y="50"/>
                  </a:lnTo>
                  <a:lnTo>
                    <a:pt x="158" y="56"/>
                  </a:lnTo>
                  <a:lnTo>
                    <a:pt x="154" y="62"/>
                  </a:lnTo>
                  <a:lnTo>
                    <a:pt x="144" y="74"/>
                  </a:lnTo>
                  <a:lnTo>
                    <a:pt x="144" y="74"/>
                  </a:lnTo>
                  <a:lnTo>
                    <a:pt x="138" y="78"/>
                  </a:lnTo>
                  <a:lnTo>
                    <a:pt x="132" y="80"/>
                  </a:lnTo>
                  <a:lnTo>
                    <a:pt x="128" y="80"/>
                  </a:lnTo>
                  <a:lnTo>
                    <a:pt x="122" y="82"/>
                  </a:lnTo>
                  <a:lnTo>
                    <a:pt x="122" y="82"/>
                  </a:lnTo>
                  <a:lnTo>
                    <a:pt x="116" y="86"/>
                  </a:lnTo>
                  <a:lnTo>
                    <a:pt x="114" y="92"/>
                  </a:lnTo>
                  <a:lnTo>
                    <a:pt x="108" y="104"/>
                  </a:lnTo>
                  <a:lnTo>
                    <a:pt x="108" y="104"/>
                  </a:lnTo>
                  <a:lnTo>
                    <a:pt x="102" y="110"/>
                  </a:lnTo>
                  <a:lnTo>
                    <a:pt x="96" y="112"/>
                  </a:lnTo>
                  <a:lnTo>
                    <a:pt x="96" y="112"/>
                  </a:lnTo>
                  <a:lnTo>
                    <a:pt x="84" y="110"/>
                  </a:lnTo>
                  <a:lnTo>
                    <a:pt x="84" y="110"/>
                  </a:lnTo>
                  <a:lnTo>
                    <a:pt x="74" y="106"/>
                  </a:lnTo>
                  <a:lnTo>
                    <a:pt x="74" y="106"/>
                  </a:lnTo>
                  <a:lnTo>
                    <a:pt x="70" y="108"/>
                  </a:lnTo>
                  <a:lnTo>
                    <a:pt x="62" y="114"/>
                  </a:lnTo>
                  <a:lnTo>
                    <a:pt x="62" y="114"/>
                  </a:lnTo>
                  <a:lnTo>
                    <a:pt x="48" y="120"/>
                  </a:lnTo>
                  <a:lnTo>
                    <a:pt x="42" y="124"/>
                  </a:lnTo>
                  <a:lnTo>
                    <a:pt x="38" y="130"/>
                  </a:lnTo>
                  <a:lnTo>
                    <a:pt x="38" y="130"/>
                  </a:lnTo>
                  <a:lnTo>
                    <a:pt x="36" y="134"/>
                  </a:lnTo>
                  <a:lnTo>
                    <a:pt x="36" y="136"/>
                  </a:lnTo>
                  <a:lnTo>
                    <a:pt x="34" y="140"/>
                  </a:lnTo>
                  <a:lnTo>
                    <a:pt x="32" y="142"/>
                  </a:lnTo>
                  <a:lnTo>
                    <a:pt x="32" y="142"/>
                  </a:lnTo>
                  <a:lnTo>
                    <a:pt x="24" y="144"/>
                  </a:lnTo>
                  <a:lnTo>
                    <a:pt x="18" y="146"/>
                  </a:lnTo>
                  <a:lnTo>
                    <a:pt x="18" y="146"/>
                  </a:lnTo>
                  <a:lnTo>
                    <a:pt x="10" y="150"/>
                  </a:lnTo>
                  <a:lnTo>
                    <a:pt x="6" y="154"/>
                  </a:lnTo>
                  <a:lnTo>
                    <a:pt x="2" y="160"/>
                  </a:lnTo>
                  <a:lnTo>
                    <a:pt x="0" y="166"/>
                  </a:lnTo>
                  <a:lnTo>
                    <a:pt x="0" y="166"/>
                  </a:lnTo>
                  <a:lnTo>
                    <a:pt x="4" y="166"/>
                  </a:lnTo>
                  <a:lnTo>
                    <a:pt x="4" y="166"/>
                  </a:lnTo>
                  <a:lnTo>
                    <a:pt x="10" y="168"/>
                  </a:lnTo>
                  <a:lnTo>
                    <a:pt x="12" y="170"/>
                  </a:lnTo>
                  <a:lnTo>
                    <a:pt x="14" y="172"/>
                  </a:lnTo>
                  <a:lnTo>
                    <a:pt x="16" y="174"/>
                  </a:lnTo>
                  <a:lnTo>
                    <a:pt x="16" y="182"/>
                  </a:lnTo>
                  <a:lnTo>
                    <a:pt x="18" y="184"/>
                  </a:lnTo>
                  <a:lnTo>
                    <a:pt x="22" y="188"/>
                  </a:lnTo>
                  <a:lnTo>
                    <a:pt x="22" y="188"/>
                  </a:lnTo>
                  <a:lnTo>
                    <a:pt x="28" y="184"/>
                  </a:lnTo>
                  <a:lnTo>
                    <a:pt x="30" y="180"/>
                  </a:lnTo>
                  <a:lnTo>
                    <a:pt x="36" y="170"/>
                  </a:lnTo>
                  <a:lnTo>
                    <a:pt x="36" y="170"/>
                  </a:lnTo>
                  <a:lnTo>
                    <a:pt x="38" y="164"/>
                  </a:lnTo>
                  <a:lnTo>
                    <a:pt x="40" y="160"/>
                  </a:lnTo>
                  <a:lnTo>
                    <a:pt x="40" y="160"/>
                  </a:lnTo>
                  <a:lnTo>
                    <a:pt x="42" y="156"/>
                  </a:lnTo>
                  <a:lnTo>
                    <a:pt x="42" y="150"/>
                  </a:lnTo>
                  <a:lnTo>
                    <a:pt x="42" y="150"/>
                  </a:lnTo>
                  <a:lnTo>
                    <a:pt x="44" y="146"/>
                  </a:lnTo>
                  <a:lnTo>
                    <a:pt x="48" y="144"/>
                  </a:lnTo>
                  <a:lnTo>
                    <a:pt x="48" y="144"/>
                  </a:lnTo>
                  <a:lnTo>
                    <a:pt x="56" y="140"/>
                  </a:lnTo>
                  <a:lnTo>
                    <a:pt x="64" y="136"/>
                  </a:lnTo>
                  <a:lnTo>
                    <a:pt x="64" y="136"/>
                  </a:lnTo>
                  <a:lnTo>
                    <a:pt x="72" y="134"/>
                  </a:lnTo>
                  <a:lnTo>
                    <a:pt x="76" y="132"/>
                  </a:lnTo>
                  <a:lnTo>
                    <a:pt x="76" y="132"/>
                  </a:lnTo>
                  <a:lnTo>
                    <a:pt x="80" y="134"/>
                  </a:lnTo>
                  <a:lnTo>
                    <a:pt x="82" y="136"/>
                  </a:lnTo>
                  <a:lnTo>
                    <a:pt x="82" y="136"/>
                  </a:lnTo>
                  <a:lnTo>
                    <a:pt x="84" y="138"/>
                  </a:lnTo>
                  <a:lnTo>
                    <a:pt x="86" y="142"/>
                  </a:lnTo>
                  <a:lnTo>
                    <a:pt x="86" y="146"/>
                  </a:lnTo>
                  <a:lnTo>
                    <a:pt x="90" y="148"/>
                  </a:lnTo>
                  <a:lnTo>
                    <a:pt x="90" y="148"/>
                  </a:lnTo>
                  <a:lnTo>
                    <a:pt x="92" y="150"/>
                  </a:lnTo>
                  <a:lnTo>
                    <a:pt x="92" y="150"/>
                  </a:lnTo>
                  <a:lnTo>
                    <a:pt x="94" y="148"/>
                  </a:lnTo>
                  <a:lnTo>
                    <a:pt x="98" y="146"/>
                  </a:lnTo>
                  <a:lnTo>
                    <a:pt x="100" y="140"/>
                  </a:lnTo>
                  <a:lnTo>
                    <a:pt x="104" y="132"/>
                  </a:lnTo>
                  <a:lnTo>
                    <a:pt x="108" y="128"/>
                  </a:lnTo>
                  <a:lnTo>
                    <a:pt x="108" y="128"/>
                  </a:lnTo>
                  <a:lnTo>
                    <a:pt x="110" y="130"/>
                  </a:lnTo>
                  <a:lnTo>
                    <a:pt x="116" y="134"/>
                  </a:lnTo>
                  <a:lnTo>
                    <a:pt x="116" y="134"/>
                  </a:lnTo>
                  <a:lnTo>
                    <a:pt x="116" y="134"/>
                  </a:lnTo>
                  <a:lnTo>
                    <a:pt x="116" y="134"/>
                  </a:lnTo>
                  <a:lnTo>
                    <a:pt x="118" y="132"/>
                  </a:lnTo>
                  <a:lnTo>
                    <a:pt x="122" y="130"/>
                  </a:lnTo>
                  <a:lnTo>
                    <a:pt x="122" y="130"/>
                  </a:lnTo>
                  <a:lnTo>
                    <a:pt x="124" y="130"/>
                  </a:lnTo>
                  <a:lnTo>
                    <a:pt x="124" y="130"/>
                  </a:lnTo>
                  <a:lnTo>
                    <a:pt x="128" y="130"/>
                  </a:lnTo>
                  <a:lnTo>
                    <a:pt x="128" y="130"/>
                  </a:lnTo>
                  <a:lnTo>
                    <a:pt x="132" y="132"/>
                  </a:lnTo>
                  <a:lnTo>
                    <a:pt x="132" y="132"/>
                  </a:lnTo>
                  <a:lnTo>
                    <a:pt x="136" y="130"/>
                  </a:lnTo>
                  <a:lnTo>
                    <a:pt x="136" y="130"/>
                  </a:lnTo>
                  <a:lnTo>
                    <a:pt x="142" y="126"/>
                  </a:lnTo>
                  <a:lnTo>
                    <a:pt x="148" y="124"/>
                  </a:lnTo>
                  <a:lnTo>
                    <a:pt x="148" y="124"/>
                  </a:lnTo>
                  <a:lnTo>
                    <a:pt x="154" y="122"/>
                  </a:lnTo>
                  <a:lnTo>
                    <a:pt x="160" y="118"/>
                  </a:lnTo>
                  <a:lnTo>
                    <a:pt x="164" y="112"/>
                  </a:lnTo>
                  <a:lnTo>
                    <a:pt x="166" y="106"/>
                  </a:lnTo>
                  <a:lnTo>
                    <a:pt x="166" y="106"/>
                  </a:lnTo>
                  <a:lnTo>
                    <a:pt x="168" y="94"/>
                  </a:lnTo>
                  <a:lnTo>
                    <a:pt x="168" y="94"/>
                  </a:lnTo>
                  <a:lnTo>
                    <a:pt x="170" y="88"/>
                  </a:lnTo>
                  <a:lnTo>
                    <a:pt x="170" y="82"/>
                  </a:lnTo>
                  <a:lnTo>
                    <a:pt x="170" y="82"/>
                  </a:lnTo>
                  <a:lnTo>
                    <a:pt x="174" y="78"/>
                  </a:lnTo>
                  <a:lnTo>
                    <a:pt x="180" y="74"/>
                  </a:lnTo>
                  <a:lnTo>
                    <a:pt x="180" y="74"/>
                  </a:lnTo>
                  <a:lnTo>
                    <a:pt x="186" y="70"/>
                  </a:lnTo>
                  <a:lnTo>
                    <a:pt x="188" y="66"/>
                  </a:lnTo>
                  <a:lnTo>
                    <a:pt x="188" y="62"/>
                  </a:lnTo>
                  <a:lnTo>
                    <a:pt x="188" y="56"/>
                  </a:lnTo>
                  <a:lnTo>
                    <a:pt x="188" y="56"/>
                  </a:lnTo>
                  <a:lnTo>
                    <a:pt x="184" y="46"/>
                  </a:lnTo>
                  <a:lnTo>
                    <a:pt x="182" y="36"/>
                  </a:lnTo>
                  <a:lnTo>
                    <a:pt x="182" y="36"/>
                  </a:lnTo>
                  <a:lnTo>
                    <a:pt x="180" y="30"/>
                  </a:lnTo>
                  <a:lnTo>
                    <a:pt x="178" y="24"/>
                  </a:lnTo>
                  <a:lnTo>
                    <a:pt x="178" y="24"/>
                  </a:lnTo>
                  <a:lnTo>
                    <a:pt x="174" y="16"/>
                  </a:lnTo>
                  <a:lnTo>
                    <a:pt x="174" y="16"/>
                  </a:lnTo>
                  <a:lnTo>
                    <a:pt x="172" y="6"/>
                  </a:lnTo>
                  <a:lnTo>
                    <a:pt x="172" y="2"/>
                  </a:lnTo>
                  <a:lnTo>
                    <a:pt x="172" y="0"/>
                  </a:lnTo>
                  <a:lnTo>
                    <a:pt x="17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82" name="Freeform 67"/>
            <p:cNvSpPr>
              <a:spLocks/>
            </p:cNvSpPr>
            <p:nvPr/>
          </p:nvSpPr>
          <p:spPr bwMode="auto">
            <a:xfrm>
              <a:off x="2426" y="2110"/>
              <a:ext cx="38" cy="58"/>
            </a:xfrm>
            <a:custGeom>
              <a:avLst/>
              <a:gdLst>
                <a:gd name="T0" fmla="*/ 34 w 38"/>
                <a:gd name="T1" fmla="*/ 0 h 58"/>
                <a:gd name="T2" fmla="*/ 34 w 38"/>
                <a:gd name="T3" fmla="*/ 0 h 58"/>
                <a:gd name="T4" fmla="*/ 28 w 38"/>
                <a:gd name="T5" fmla="*/ 2 h 58"/>
                <a:gd name="T6" fmla="*/ 28 w 38"/>
                <a:gd name="T7" fmla="*/ 2 h 58"/>
                <a:gd name="T8" fmla="*/ 26 w 38"/>
                <a:gd name="T9" fmla="*/ 4 h 58"/>
                <a:gd name="T10" fmla="*/ 24 w 38"/>
                <a:gd name="T11" fmla="*/ 10 h 58"/>
                <a:gd name="T12" fmla="*/ 20 w 38"/>
                <a:gd name="T13" fmla="*/ 18 h 58"/>
                <a:gd name="T14" fmla="*/ 20 w 38"/>
                <a:gd name="T15" fmla="*/ 18 h 58"/>
                <a:gd name="T16" fmla="*/ 16 w 38"/>
                <a:gd name="T17" fmla="*/ 20 h 58"/>
                <a:gd name="T18" fmla="*/ 12 w 38"/>
                <a:gd name="T19" fmla="*/ 22 h 58"/>
                <a:gd name="T20" fmla="*/ 8 w 38"/>
                <a:gd name="T21" fmla="*/ 24 h 58"/>
                <a:gd name="T22" fmla="*/ 6 w 38"/>
                <a:gd name="T23" fmla="*/ 26 h 58"/>
                <a:gd name="T24" fmla="*/ 6 w 38"/>
                <a:gd name="T25" fmla="*/ 26 h 58"/>
                <a:gd name="T26" fmla="*/ 2 w 38"/>
                <a:gd name="T27" fmla="*/ 34 h 58"/>
                <a:gd name="T28" fmla="*/ 0 w 38"/>
                <a:gd name="T29" fmla="*/ 44 h 58"/>
                <a:gd name="T30" fmla="*/ 2 w 38"/>
                <a:gd name="T31" fmla="*/ 54 h 58"/>
                <a:gd name="T32" fmla="*/ 4 w 38"/>
                <a:gd name="T33" fmla="*/ 56 h 58"/>
                <a:gd name="T34" fmla="*/ 6 w 38"/>
                <a:gd name="T35" fmla="*/ 58 h 58"/>
                <a:gd name="T36" fmla="*/ 6 w 38"/>
                <a:gd name="T37" fmla="*/ 58 h 58"/>
                <a:gd name="T38" fmla="*/ 10 w 38"/>
                <a:gd name="T39" fmla="*/ 58 h 58"/>
                <a:gd name="T40" fmla="*/ 10 w 38"/>
                <a:gd name="T41" fmla="*/ 58 h 58"/>
                <a:gd name="T42" fmla="*/ 12 w 38"/>
                <a:gd name="T43" fmla="*/ 56 h 58"/>
                <a:gd name="T44" fmla="*/ 16 w 38"/>
                <a:gd name="T45" fmla="*/ 52 h 58"/>
                <a:gd name="T46" fmla="*/ 20 w 38"/>
                <a:gd name="T47" fmla="*/ 44 h 58"/>
                <a:gd name="T48" fmla="*/ 22 w 38"/>
                <a:gd name="T49" fmla="*/ 36 h 58"/>
                <a:gd name="T50" fmla="*/ 24 w 38"/>
                <a:gd name="T51" fmla="*/ 28 h 58"/>
                <a:gd name="T52" fmla="*/ 24 w 38"/>
                <a:gd name="T53" fmla="*/ 28 h 58"/>
                <a:gd name="T54" fmla="*/ 30 w 38"/>
                <a:gd name="T55" fmla="*/ 24 h 58"/>
                <a:gd name="T56" fmla="*/ 34 w 38"/>
                <a:gd name="T57" fmla="*/ 22 h 58"/>
                <a:gd name="T58" fmla="*/ 36 w 38"/>
                <a:gd name="T59" fmla="*/ 18 h 58"/>
                <a:gd name="T60" fmla="*/ 36 w 38"/>
                <a:gd name="T61" fmla="*/ 18 h 58"/>
                <a:gd name="T62" fmla="*/ 38 w 38"/>
                <a:gd name="T63" fmla="*/ 14 h 58"/>
                <a:gd name="T64" fmla="*/ 38 w 38"/>
                <a:gd name="T65" fmla="*/ 8 h 58"/>
                <a:gd name="T66" fmla="*/ 38 w 38"/>
                <a:gd name="T67" fmla="*/ 2 h 58"/>
                <a:gd name="T68" fmla="*/ 36 w 38"/>
                <a:gd name="T69" fmla="*/ 0 h 58"/>
                <a:gd name="T70" fmla="*/ 34 w 38"/>
                <a:gd name="T71"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8" h="58">
                  <a:moveTo>
                    <a:pt x="34" y="0"/>
                  </a:moveTo>
                  <a:lnTo>
                    <a:pt x="34" y="0"/>
                  </a:lnTo>
                  <a:lnTo>
                    <a:pt x="28" y="2"/>
                  </a:lnTo>
                  <a:lnTo>
                    <a:pt x="28" y="2"/>
                  </a:lnTo>
                  <a:lnTo>
                    <a:pt x="26" y="4"/>
                  </a:lnTo>
                  <a:lnTo>
                    <a:pt x="24" y="10"/>
                  </a:lnTo>
                  <a:lnTo>
                    <a:pt x="20" y="18"/>
                  </a:lnTo>
                  <a:lnTo>
                    <a:pt x="20" y="18"/>
                  </a:lnTo>
                  <a:lnTo>
                    <a:pt x="16" y="20"/>
                  </a:lnTo>
                  <a:lnTo>
                    <a:pt x="12" y="22"/>
                  </a:lnTo>
                  <a:lnTo>
                    <a:pt x="8" y="24"/>
                  </a:lnTo>
                  <a:lnTo>
                    <a:pt x="6" y="26"/>
                  </a:lnTo>
                  <a:lnTo>
                    <a:pt x="6" y="26"/>
                  </a:lnTo>
                  <a:lnTo>
                    <a:pt x="2" y="34"/>
                  </a:lnTo>
                  <a:lnTo>
                    <a:pt x="0" y="44"/>
                  </a:lnTo>
                  <a:lnTo>
                    <a:pt x="2" y="54"/>
                  </a:lnTo>
                  <a:lnTo>
                    <a:pt x="4" y="56"/>
                  </a:lnTo>
                  <a:lnTo>
                    <a:pt x="6" y="58"/>
                  </a:lnTo>
                  <a:lnTo>
                    <a:pt x="6" y="58"/>
                  </a:lnTo>
                  <a:lnTo>
                    <a:pt x="10" y="58"/>
                  </a:lnTo>
                  <a:lnTo>
                    <a:pt x="10" y="58"/>
                  </a:lnTo>
                  <a:lnTo>
                    <a:pt x="12" y="56"/>
                  </a:lnTo>
                  <a:lnTo>
                    <a:pt x="16" y="52"/>
                  </a:lnTo>
                  <a:lnTo>
                    <a:pt x="20" y="44"/>
                  </a:lnTo>
                  <a:lnTo>
                    <a:pt x="22" y="36"/>
                  </a:lnTo>
                  <a:lnTo>
                    <a:pt x="24" y="28"/>
                  </a:lnTo>
                  <a:lnTo>
                    <a:pt x="24" y="28"/>
                  </a:lnTo>
                  <a:lnTo>
                    <a:pt x="30" y="24"/>
                  </a:lnTo>
                  <a:lnTo>
                    <a:pt x="34" y="22"/>
                  </a:lnTo>
                  <a:lnTo>
                    <a:pt x="36" y="18"/>
                  </a:lnTo>
                  <a:lnTo>
                    <a:pt x="36" y="18"/>
                  </a:lnTo>
                  <a:lnTo>
                    <a:pt x="38" y="14"/>
                  </a:lnTo>
                  <a:lnTo>
                    <a:pt x="38" y="8"/>
                  </a:lnTo>
                  <a:lnTo>
                    <a:pt x="38" y="2"/>
                  </a:lnTo>
                  <a:lnTo>
                    <a:pt x="36" y="0"/>
                  </a:lnTo>
                  <a:lnTo>
                    <a:pt x="34"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83" name="Freeform 68"/>
            <p:cNvSpPr>
              <a:spLocks/>
            </p:cNvSpPr>
            <p:nvPr/>
          </p:nvSpPr>
          <p:spPr bwMode="auto">
            <a:xfrm>
              <a:off x="2426" y="2110"/>
              <a:ext cx="38" cy="58"/>
            </a:xfrm>
            <a:custGeom>
              <a:avLst/>
              <a:gdLst>
                <a:gd name="T0" fmla="*/ 34 w 38"/>
                <a:gd name="T1" fmla="*/ 0 h 58"/>
                <a:gd name="T2" fmla="*/ 34 w 38"/>
                <a:gd name="T3" fmla="*/ 0 h 58"/>
                <a:gd name="T4" fmla="*/ 28 w 38"/>
                <a:gd name="T5" fmla="*/ 2 h 58"/>
                <a:gd name="T6" fmla="*/ 28 w 38"/>
                <a:gd name="T7" fmla="*/ 2 h 58"/>
                <a:gd name="T8" fmla="*/ 26 w 38"/>
                <a:gd name="T9" fmla="*/ 4 h 58"/>
                <a:gd name="T10" fmla="*/ 24 w 38"/>
                <a:gd name="T11" fmla="*/ 10 h 58"/>
                <a:gd name="T12" fmla="*/ 20 w 38"/>
                <a:gd name="T13" fmla="*/ 18 h 58"/>
                <a:gd name="T14" fmla="*/ 20 w 38"/>
                <a:gd name="T15" fmla="*/ 18 h 58"/>
                <a:gd name="T16" fmla="*/ 16 w 38"/>
                <a:gd name="T17" fmla="*/ 20 h 58"/>
                <a:gd name="T18" fmla="*/ 12 w 38"/>
                <a:gd name="T19" fmla="*/ 22 h 58"/>
                <a:gd name="T20" fmla="*/ 8 w 38"/>
                <a:gd name="T21" fmla="*/ 24 h 58"/>
                <a:gd name="T22" fmla="*/ 6 w 38"/>
                <a:gd name="T23" fmla="*/ 26 h 58"/>
                <a:gd name="T24" fmla="*/ 6 w 38"/>
                <a:gd name="T25" fmla="*/ 26 h 58"/>
                <a:gd name="T26" fmla="*/ 2 w 38"/>
                <a:gd name="T27" fmla="*/ 34 h 58"/>
                <a:gd name="T28" fmla="*/ 0 w 38"/>
                <a:gd name="T29" fmla="*/ 44 h 58"/>
                <a:gd name="T30" fmla="*/ 2 w 38"/>
                <a:gd name="T31" fmla="*/ 54 h 58"/>
                <a:gd name="T32" fmla="*/ 4 w 38"/>
                <a:gd name="T33" fmla="*/ 56 h 58"/>
                <a:gd name="T34" fmla="*/ 6 w 38"/>
                <a:gd name="T35" fmla="*/ 58 h 58"/>
                <a:gd name="T36" fmla="*/ 6 w 38"/>
                <a:gd name="T37" fmla="*/ 58 h 58"/>
                <a:gd name="T38" fmla="*/ 10 w 38"/>
                <a:gd name="T39" fmla="*/ 58 h 58"/>
                <a:gd name="T40" fmla="*/ 10 w 38"/>
                <a:gd name="T41" fmla="*/ 58 h 58"/>
                <a:gd name="T42" fmla="*/ 12 w 38"/>
                <a:gd name="T43" fmla="*/ 56 h 58"/>
                <a:gd name="T44" fmla="*/ 16 w 38"/>
                <a:gd name="T45" fmla="*/ 52 h 58"/>
                <a:gd name="T46" fmla="*/ 20 w 38"/>
                <a:gd name="T47" fmla="*/ 44 h 58"/>
                <a:gd name="T48" fmla="*/ 22 w 38"/>
                <a:gd name="T49" fmla="*/ 36 h 58"/>
                <a:gd name="T50" fmla="*/ 24 w 38"/>
                <a:gd name="T51" fmla="*/ 28 h 58"/>
                <a:gd name="T52" fmla="*/ 24 w 38"/>
                <a:gd name="T53" fmla="*/ 28 h 58"/>
                <a:gd name="T54" fmla="*/ 30 w 38"/>
                <a:gd name="T55" fmla="*/ 24 h 58"/>
                <a:gd name="T56" fmla="*/ 34 w 38"/>
                <a:gd name="T57" fmla="*/ 22 h 58"/>
                <a:gd name="T58" fmla="*/ 36 w 38"/>
                <a:gd name="T59" fmla="*/ 18 h 58"/>
                <a:gd name="T60" fmla="*/ 36 w 38"/>
                <a:gd name="T61" fmla="*/ 18 h 58"/>
                <a:gd name="T62" fmla="*/ 38 w 38"/>
                <a:gd name="T63" fmla="*/ 14 h 58"/>
                <a:gd name="T64" fmla="*/ 38 w 38"/>
                <a:gd name="T65" fmla="*/ 8 h 58"/>
                <a:gd name="T66" fmla="*/ 38 w 38"/>
                <a:gd name="T67" fmla="*/ 2 h 58"/>
                <a:gd name="T68" fmla="*/ 36 w 38"/>
                <a:gd name="T69" fmla="*/ 0 h 58"/>
                <a:gd name="T70" fmla="*/ 34 w 38"/>
                <a:gd name="T71"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8" h="58">
                  <a:moveTo>
                    <a:pt x="34" y="0"/>
                  </a:moveTo>
                  <a:lnTo>
                    <a:pt x="34" y="0"/>
                  </a:lnTo>
                  <a:lnTo>
                    <a:pt x="28" y="2"/>
                  </a:lnTo>
                  <a:lnTo>
                    <a:pt x="28" y="2"/>
                  </a:lnTo>
                  <a:lnTo>
                    <a:pt x="26" y="4"/>
                  </a:lnTo>
                  <a:lnTo>
                    <a:pt x="24" y="10"/>
                  </a:lnTo>
                  <a:lnTo>
                    <a:pt x="20" y="18"/>
                  </a:lnTo>
                  <a:lnTo>
                    <a:pt x="20" y="18"/>
                  </a:lnTo>
                  <a:lnTo>
                    <a:pt x="16" y="20"/>
                  </a:lnTo>
                  <a:lnTo>
                    <a:pt x="12" y="22"/>
                  </a:lnTo>
                  <a:lnTo>
                    <a:pt x="8" y="24"/>
                  </a:lnTo>
                  <a:lnTo>
                    <a:pt x="6" y="26"/>
                  </a:lnTo>
                  <a:lnTo>
                    <a:pt x="6" y="26"/>
                  </a:lnTo>
                  <a:lnTo>
                    <a:pt x="2" y="34"/>
                  </a:lnTo>
                  <a:lnTo>
                    <a:pt x="0" y="44"/>
                  </a:lnTo>
                  <a:lnTo>
                    <a:pt x="2" y="54"/>
                  </a:lnTo>
                  <a:lnTo>
                    <a:pt x="4" y="56"/>
                  </a:lnTo>
                  <a:lnTo>
                    <a:pt x="6" y="58"/>
                  </a:lnTo>
                  <a:lnTo>
                    <a:pt x="6" y="58"/>
                  </a:lnTo>
                  <a:lnTo>
                    <a:pt x="10" y="58"/>
                  </a:lnTo>
                  <a:lnTo>
                    <a:pt x="10" y="58"/>
                  </a:lnTo>
                  <a:lnTo>
                    <a:pt x="12" y="56"/>
                  </a:lnTo>
                  <a:lnTo>
                    <a:pt x="16" y="52"/>
                  </a:lnTo>
                  <a:lnTo>
                    <a:pt x="20" y="44"/>
                  </a:lnTo>
                  <a:lnTo>
                    <a:pt x="22" y="36"/>
                  </a:lnTo>
                  <a:lnTo>
                    <a:pt x="24" y="28"/>
                  </a:lnTo>
                  <a:lnTo>
                    <a:pt x="24" y="28"/>
                  </a:lnTo>
                  <a:lnTo>
                    <a:pt x="30" y="24"/>
                  </a:lnTo>
                  <a:lnTo>
                    <a:pt x="34" y="22"/>
                  </a:lnTo>
                  <a:lnTo>
                    <a:pt x="36" y="18"/>
                  </a:lnTo>
                  <a:lnTo>
                    <a:pt x="36" y="18"/>
                  </a:lnTo>
                  <a:lnTo>
                    <a:pt x="38" y="14"/>
                  </a:lnTo>
                  <a:lnTo>
                    <a:pt x="38" y="8"/>
                  </a:lnTo>
                  <a:lnTo>
                    <a:pt x="38" y="2"/>
                  </a:lnTo>
                  <a:lnTo>
                    <a:pt x="36" y="0"/>
                  </a:lnTo>
                  <a:lnTo>
                    <a:pt x="3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84" name="Freeform 69"/>
            <p:cNvSpPr>
              <a:spLocks/>
            </p:cNvSpPr>
            <p:nvPr/>
          </p:nvSpPr>
          <p:spPr bwMode="auto">
            <a:xfrm>
              <a:off x="2604" y="1974"/>
              <a:ext cx="38" cy="32"/>
            </a:xfrm>
            <a:custGeom>
              <a:avLst/>
              <a:gdLst>
                <a:gd name="T0" fmla="*/ 32 w 38"/>
                <a:gd name="T1" fmla="*/ 0 h 32"/>
                <a:gd name="T2" fmla="*/ 32 w 38"/>
                <a:gd name="T3" fmla="*/ 0 h 32"/>
                <a:gd name="T4" fmla="*/ 28 w 38"/>
                <a:gd name="T5" fmla="*/ 2 h 32"/>
                <a:gd name="T6" fmla="*/ 24 w 38"/>
                <a:gd name="T7" fmla="*/ 4 h 32"/>
                <a:gd name="T8" fmla="*/ 24 w 38"/>
                <a:gd name="T9" fmla="*/ 4 h 32"/>
                <a:gd name="T10" fmla="*/ 16 w 38"/>
                <a:gd name="T11" fmla="*/ 10 h 32"/>
                <a:gd name="T12" fmla="*/ 10 w 38"/>
                <a:gd name="T13" fmla="*/ 18 h 32"/>
                <a:gd name="T14" fmla="*/ 10 w 38"/>
                <a:gd name="T15" fmla="*/ 18 h 32"/>
                <a:gd name="T16" fmla="*/ 8 w 38"/>
                <a:gd name="T17" fmla="*/ 20 h 32"/>
                <a:gd name="T18" fmla="*/ 4 w 38"/>
                <a:gd name="T19" fmla="*/ 22 h 32"/>
                <a:gd name="T20" fmla="*/ 4 w 38"/>
                <a:gd name="T21" fmla="*/ 22 h 32"/>
                <a:gd name="T22" fmla="*/ 0 w 38"/>
                <a:gd name="T23" fmla="*/ 24 h 32"/>
                <a:gd name="T24" fmla="*/ 0 w 38"/>
                <a:gd name="T25" fmla="*/ 28 h 32"/>
                <a:gd name="T26" fmla="*/ 0 w 38"/>
                <a:gd name="T27" fmla="*/ 32 h 32"/>
                <a:gd name="T28" fmla="*/ 4 w 38"/>
                <a:gd name="T29" fmla="*/ 32 h 32"/>
                <a:gd name="T30" fmla="*/ 4 w 38"/>
                <a:gd name="T31" fmla="*/ 32 h 32"/>
                <a:gd name="T32" fmla="*/ 4 w 38"/>
                <a:gd name="T33" fmla="*/ 32 h 32"/>
                <a:gd name="T34" fmla="*/ 4 w 38"/>
                <a:gd name="T35" fmla="*/ 32 h 32"/>
                <a:gd name="T36" fmla="*/ 12 w 38"/>
                <a:gd name="T37" fmla="*/ 30 h 32"/>
                <a:gd name="T38" fmla="*/ 18 w 38"/>
                <a:gd name="T39" fmla="*/ 26 h 32"/>
                <a:gd name="T40" fmla="*/ 18 w 38"/>
                <a:gd name="T41" fmla="*/ 26 h 32"/>
                <a:gd name="T42" fmla="*/ 24 w 38"/>
                <a:gd name="T43" fmla="*/ 22 h 32"/>
                <a:gd name="T44" fmla="*/ 32 w 38"/>
                <a:gd name="T45" fmla="*/ 16 h 32"/>
                <a:gd name="T46" fmla="*/ 36 w 38"/>
                <a:gd name="T47" fmla="*/ 10 h 32"/>
                <a:gd name="T48" fmla="*/ 38 w 38"/>
                <a:gd name="T49" fmla="*/ 6 h 32"/>
                <a:gd name="T50" fmla="*/ 38 w 38"/>
                <a:gd name="T51" fmla="*/ 4 h 32"/>
                <a:gd name="T52" fmla="*/ 38 w 38"/>
                <a:gd name="T53" fmla="*/ 4 h 32"/>
                <a:gd name="T54" fmla="*/ 36 w 38"/>
                <a:gd name="T55" fmla="*/ 2 h 32"/>
                <a:gd name="T56" fmla="*/ 32 w 38"/>
                <a:gd name="T57"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8" h="32">
                  <a:moveTo>
                    <a:pt x="32" y="0"/>
                  </a:moveTo>
                  <a:lnTo>
                    <a:pt x="32" y="0"/>
                  </a:lnTo>
                  <a:lnTo>
                    <a:pt x="28" y="2"/>
                  </a:lnTo>
                  <a:lnTo>
                    <a:pt x="24" y="4"/>
                  </a:lnTo>
                  <a:lnTo>
                    <a:pt x="24" y="4"/>
                  </a:lnTo>
                  <a:lnTo>
                    <a:pt x="16" y="10"/>
                  </a:lnTo>
                  <a:lnTo>
                    <a:pt x="10" y="18"/>
                  </a:lnTo>
                  <a:lnTo>
                    <a:pt x="10" y="18"/>
                  </a:lnTo>
                  <a:lnTo>
                    <a:pt x="8" y="20"/>
                  </a:lnTo>
                  <a:lnTo>
                    <a:pt x="4" y="22"/>
                  </a:lnTo>
                  <a:lnTo>
                    <a:pt x="4" y="22"/>
                  </a:lnTo>
                  <a:lnTo>
                    <a:pt x="0" y="24"/>
                  </a:lnTo>
                  <a:lnTo>
                    <a:pt x="0" y="28"/>
                  </a:lnTo>
                  <a:lnTo>
                    <a:pt x="0" y="32"/>
                  </a:lnTo>
                  <a:lnTo>
                    <a:pt x="4" y="32"/>
                  </a:lnTo>
                  <a:lnTo>
                    <a:pt x="4" y="32"/>
                  </a:lnTo>
                  <a:lnTo>
                    <a:pt x="4" y="32"/>
                  </a:lnTo>
                  <a:lnTo>
                    <a:pt x="4" y="32"/>
                  </a:lnTo>
                  <a:lnTo>
                    <a:pt x="12" y="30"/>
                  </a:lnTo>
                  <a:lnTo>
                    <a:pt x="18" y="26"/>
                  </a:lnTo>
                  <a:lnTo>
                    <a:pt x="18" y="26"/>
                  </a:lnTo>
                  <a:lnTo>
                    <a:pt x="24" y="22"/>
                  </a:lnTo>
                  <a:lnTo>
                    <a:pt x="32" y="16"/>
                  </a:lnTo>
                  <a:lnTo>
                    <a:pt x="36" y="10"/>
                  </a:lnTo>
                  <a:lnTo>
                    <a:pt x="38" y="6"/>
                  </a:lnTo>
                  <a:lnTo>
                    <a:pt x="38" y="4"/>
                  </a:lnTo>
                  <a:lnTo>
                    <a:pt x="38" y="4"/>
                  </a:lnTo>
                  <a:lnTo>
                    <a:pt x="36" y="2"/>
                  </a:lnTo>
                  <a:lnTo>
                    <a:pt x="32"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85" name="Freeform 70"/>
            <p:cNvSpPr>
              <a:spLocks/>
            </p:cNvSpPr>
            <p:nvPr/>
          </p:nvSpPr>
          <p:spPr bwMode="auto">
            <a:xfrm>
              <a:off x="2604" y="1974"/>
              <a:ext cx="38" cy="32"/>
            </a:xfrm>
            <a:custGeom>
              <a:avLst/>
              <a:gdLst>
                <a:gd name="T0" fmla="*/ 32 w 38"/>
                <a:gd name="T1" fmla="*/ 0 h 32"/>
                <a:gd name="T2" fmla="*/ 32 w 38"/>
                <a:gd name="T3" fmla="*/ 0 h 32"/>
                <a:gd name="T4" fmla="*/ 28 w 38"/>
                <a:gd name="T5" fmla="*/ 2 h 32"/>
                <a:gd name="T6" fmla="*/ 24 w 38"/>
                <a:gd name="T7" fmla="*/ 4 h 32"/>
                <a:gd name="T8" fmla="*/ 24 w 38"/>
                <a:gd name="T9" fmla="*/ 4 h 32"/>
                <a:gd name="T10" fmla="*/ 16 w 38"/>
                <a:gd name="T11" fmla="*/ 10 h 32"/>
                <a:gd name="T12" fmla="*/ 10 w 38"/>
                <a:gd name="T13" fmla="*/ 18 h 32"/>
                <a:gd name="T14" fmla="*/ 10 w 38"/>
                <a:gd name="T15" fmla="*/ 18 h 32"/>
                <a:gd name="T16" fmla="*/ 8 w 38"/>
                <a:gd name="T17" fmla="*/ 20 h 32"/>
                <a:gd name="T18" fmla="*/ 4 w 38"/>
                <a:gd name="T19" fmla="*/ 22 h 32"/>
                <a:gd name="T20" fmla="*/ 4 w 38"/>
                <a:gd name="T21" fmla="*/ 22 h 32"/>
                <a:gd name="T22" fmla="*/ 0 w 38"/>
                <a:gd name="T23" fmla="*/ 24 h 32"/>
                <a:gd name="T24" fmla="*/ 0 w 38"/>
                <a:gd name="T25" fmla="*/ 28 h 32"/>
                <a:gd name="T26" fmla="*/ 0 w 38"/>
                <a:gd name="T27" fmla="*/ 32 h 32"/>
                <a:gd name="T28" fmla="*/ 4 w 38"/>
                <a:gd name="T29" fmla="*/ 32 h 32"/>
                <a:gd name="T30" fmla="*/ 4 w 38"/>
                <a:gd name="T31" fmla="*/ 32 h 32"/>
                <a:gd name="T32" fmla="*/ 4 w 38"/>
                <a:gd name="T33" fmla="*/ 32 h 32"/>
                <a:gd name="T34" fmla="*/ 4 w 38"/>
                <a:gd name="T35" fmla="*/ 32 h 32"/>
                <a:gd name="T36" fmla="*/ 12 w 38"/>
                <a:gd name="T37" fmla="*/ 30 h 32"/>
                <a:gd name="T38" fmla="*/ 18 w 38"/>
                <a:gd name="T39" fmla="*/ 26 h 32"/>
                <a:gd name="T40" fmla="*/ 18 w 38"/>
                <a:gd name="T41" fmla="*/ 26 h 32"/>
                <a:gd name="T42" fmla="*/ 24 w 38"/>
                <a:gd name="T43" fmla="*/ 22 h 32"/>
                <a:gd name="T44" fmla="*/ 32 w 38"/>
                <a:gd name="T45" fmla="*/ 16 h 32"/>
                <a:gd name="T46" fmla="*/ 36 w 38"/>
                <a:gd name="T47" fmla="*/ 10 h 32"/>
                <a:gd name="T48" fmla="*/ 38 w 38"/>
                <a:gd name="T49" fmla="*/ 6 h 32"/>
                <a:gd name="T50" fmla="*/ 38 w 38"/>
                <a:gd name="T51" fmla="*/ 4 h 32"/>
                <a:gd name="T52" fmla="*/ 38 w 38"/>
                <a:gd name="T53" fmla="*/ 4 h 32"/>
                <a:gd name="T54" fmla="*/ 36 w 38"/>
                <a:gd name="T55" fmla="*/ 2 h 32"/>
                <a:gd name="T56" fmla="*/ 32 w 38"/>
                <a:gd name="T57"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8" h="32">
                  <a:moveTo>
                    <a:pt x="32" y="0"/>
                  </a:moveTo>
                  <a:lnTo>
                    <a:pt x="32" y="0"/>
                  </a:lnTo>
                  <a:lnTo>
                    <a:pt x="28" y="2"/>
                  </a:lnTo>
                  <a:lnTo>
                    <a:pt x="24" y="4"/>
                  </a:lnTo>
                  <a:lnTo>
                    <a:pt x="24" y="4"/>
                  </a:lnTo>
                  <a:lnTo>
                    <a:pt x="16" y="10"/>
                  </a:lnTo>
                  <a:lnTo>
                    <a:pt x="10" y="18"/>
                  </a:lnTo>
                  <a:lnTo>
                    <a:pt x="10" y="18"/>
                  </a:lnTo>
                  <a:lnTo>
                    <a:pt x="8" y="20"/>
                  </a:lnTo>
                  <a:lnTo>
                    <a:pt x="4" y="22"/>
                  </a:lnTo>
                  <a:lnTo>
                    <a:pt x="4" y="22"/>
                  </a:lnTo>
                  <a:lnTo>
                    <a:pt x="0" y="24"/>
                  </a:lnTo>
                  <a:lnTo>
                    <a:pt x="0" y="28"/>
                  </a:lnTo>
                  <a:lnTo>
                    <a:pt x="0" y="32"/>
                  </a:lnTo>
                  <a:lnTo>
                    <a:pt x="4" y="32"/>
                  </a:lnTo>
                  <a:lnTo>
                    <a:pt x="4" y="32"/>
                  </a:lnTo>
                  <a:lnTo>
                    <a:pt x="4" y="32"/>
                  </a:lnTo>
                  <a:lnTo>
                    <a:pt x="4" y="32"/>
                  </a:lnTo>
                  <a:lnTo>
                    <a:pt x="12" y="30"/>
                  </a:lnTo>
                  <a:lnTo>
                    <a:pt x="18" y="26"/>
                  </a:lnTo>
                  <a:lnTo>
                    <a:pt x="18" y="26"/>
                  </a:lnTo>
                  <a:lnTo>
                    <a:pt x="24" y="22"/>
                  </a:lnTo>
                  <a:lnTo>
                    <a:pt x="32" y="16"/>
                  </a:lnTo>
                  <a:lnTo>
                    <a:pt x="36" y="10"/>
                  </a:lnTo>
                  <a:lnTo>
                    <a:pt x="38" y="6"/>
                  </a:lnTo>
                  <a:lnTo>
                    <a:pt x="38" y="4"/>
                  </a:lnTo>
                  <a:lnTo>
                    <a:pt x="38" y="4"/>
                  </a:lnTo>
                  <a:lnTo>
                    <a:pt x="36" y="2"/>
                  </a:lnTo>
                  <a:lnTo>
                    <a:pt x="3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86" name="Freeform 71"/>
            <p:cNvSpPr>
              <a:spLocks/>
            </p:cNvSpPr>
            <p:nvPr/>
          </p:nvSpPr>
          <p:spPr bwMode="auto">
            <a:xfrm>
              <a:off x="2272" y="2186"/>
              <a:ext cx="36" cy="38"/>
            </a:xfrm>
            <a:custGeom>
              <a:avLst/>
              <a:gdLst>
                <a:gd name="T0" fmla="*/ 34 w 36"/>
                <a:gd name="T1" fmla="*/ 0 h 38"/>
                <a:gd name="T2" fmla="*/ 34 w 36"/>
                <a:gd name="T3" fmla="*/ 0 h 38"/>
                <a:gd name="T4" fmla="*/ 28 w 36"/>
                <a:gd name="T5" fmla="*/ 2 h 38"/>
                <a:gd name="T6" fmla="*/ 28 w 36"/>
                <a:gd name="T7" fmla="*/ 2 h 38"/>
                <a:gd name="T8" fmla="*/ 18 w 36"/>
                <a:gd name="T9" fmla="*/ 8 h 38"/>
                <a:gd name="T10" fmla="*/ 12 w 36"/>
                <a:gd name="T11" fmla="*/ 10 h 38"/>
                <a:gd name="T12" fmla="*/ 6 w 36"/>
                <a:gd name="T13" fmla="*/ 12 h 38"/>
                <a:gd name="T14" fmla="*/ 6 w 36"/>
                <a:gd name="T15" fmla="*/ 12 h 38"/>
                <a:gd name="T16" fmla="*/ 2 w 36"/>
                <a:gd name="T17" fmla="*/ 22 h 38"/>
                <a:gd name="T18" fmla="*/ 0 w 36"/>
                <a:gd name="T19" fmla="*/ 26 h 38"/>
                <a:gd name="T20" fmla="*/ 0 w 36"/>
                <a:gd name="T21" fmla="*/ 32 h 38"/>
                <a:gd name="T22" fmla="*/ 0 w 36"/>
                <a:gd name="T23" fmla="*/ 32 h 38"/>
                <a:gd name="T24" fmla="*/ 2 w 36"/>
                <a:gd name="T25" fmla="*/ 36 h 38"/>
                <a:gd name="T26" fmla="*/ 4 w 36"/>
                <a:gd name="T27" fmla="*/ 38 h 38"/>
                <a:gd name="T28" fmla="*/ 6 w 36"/>
                <a:gd name="T29" fmla="*/ 38 h 38"/>
                <a:gd name="T30" fmla="*/ 6 w 36"/>
                <a:gd name="T31" fmla="*/ 38 h 38"/>
                <a:gd name="T32" fmla="*/ 6 w 36"/>
                <a:gd name="T33" fmla="*/ 38 h 38"/>
                <a:gd name="T34" fmla="*/ 10 w 36"/>
                <a:gd name="T35" fmla="*/ 38 h 38"/>
                <a:gd name="T36" fmla="*/ 12 w 36"/>
                <a:gd name="T37" fmla="*/ 34 h 38"/>
                <a:gd name="T38" fmla="*/ 16 w 36"/>
                <a:gd name="T39" fmla="*/ 28 h 38"/>
                <a:gd name="T40" fmla="*/ 16 w 36"/>
                <a:gd name="T41" fmla="*/ 28 h 38"/>
                <a:gd name="T42" fmla="*/ 26 w 36"/>
                <a:gd name="T43" fmla="*/ 20 h 38"/>
                <a:gd name="T44" fmla="*/ 30 w 36"/>
                <a:gd name="T45" fmla="*/ 16 h 38"/>
                <a:gd name="T46" fmla="*/ 34 w 36"/>
                <a:gd name="T47" fmla="*/ 10 h 38"/>
                <a:gd name="T48" fmla="*/ 34 w 36"/>
                <a:gd name="T49" fmla="*/ 10 h 38"/>
                <a:gd name="T50" fmla="*/ 36 w 36"/>
                <a:gd name="T51" fmla="*/ 2 h 38"/>
                <a:gd name="T52" fmla="*/ 36 w 36"/>
                <a:gd name="T53" fmla="*/ 0 h 38"/>
                <a:gd name="T54" fmla="*/ 34 w 36"/>
                <a:gd name="T55"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6" h="38">
                  <a:moveTo>
                    <a:pt x="34" y="0"/>
                  </a:moveTo>
                  <a:lnTo>
                    <a:pt x="34" y="0"/>
                  </a:lnTo>
                  <a:lnTo>
                    <a:pt x="28" y="2"/>
                  </a:lnTo>
                  <a:lnTo>
                    <a:pt x="28" y="2"/>
                  </a:lnTo>
                  <a:lnTo>
                    <a:pt x="18" y="8"/>
                  </a:lnTo>
                  <a:lnTo>
                    <a:pt x="12" y="10"/>
                  </a:lnTo>
                  <a:lnTo>
                    <a:pt x="6" y="12"/>
                  </a:lnTo>
                  <a:lnTo>
                    <a:pt x="6" y="12"/>
                  </a:lnTo>
                  <a:lnTo>
                    <a:pt x="2" y="22"/>
                  </a:lnTo>
                  <a:lnTo>
                    <a:pt x="0" y="26"/>
                  </a:lnTo>
                  <a:lnTo>
                    <a:pt x="0" y="32"/>
                  </a:lnTo>
                  <a:lnTo>
                    <a:pt x="0" y="32"/>
                  </a:lnTo>
                  <a:lnTo>
                    <a:pt x="2" y="36"/>
                  </a:lnTo>
                  <a:lnTo>
                    <a:pt x="4" y="38"/>
                  </a:lnTo>
                  <a:lnTo>
                    <a:pt x="6" y="38"/>
                  </a:lnTo>
                  <a:lnTo>
                    <a:pt x="6" y="38"/>
                  </a:lnTo>
                  <a:lnTo>
                    <a:pt x="6" y="38"/>
                  </a:lnTo>
                  <a:lnTo>
                    <a:pt x="10" y="38"/>
                  </a:lnTo>
                  <a:lnTo>
                    <a:pt x="12" y="34"/>
                  </a:lnTo>
                  <a:lnTo>
                    <a:pt x="16" y="28"/>
                  </a:lnTo>
                  <a:lnTo>
                    <a:pt x="16" y="28"/>
                  </a:lnTo>
                  <a:lnTo>
                    <a:pt x="26" y="20"/>
                  </a:lnTo>
                  <a:lnTo>
                    <a:pt x="30" y="16"/>
                  </a:lnTo>
                  <a:lnTo>
                    <a:pt x="34" y="10"/>
                  </a:lnTo>
                  <a:lnTo>
                    <a:pt x="34" y="10"/>
                  </a:lnTo>
                  <a:lnTo>
                    <a:pt x="36" y="2"/>
                  </a:lnTo>
                  <a:lnTo>
                    <a:pt x="36" y="0"/>
                  </a:lnTo>
                  <a:lnTo>
                    <a:pt x="34"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87" name="Freeform 72"/>
            <p:cNvSpPr>
              <a:spLocks/>
            </p:cNvSpPr>
            <p:nvPr/>
          </p:nvSpPr>
          <p:spPr bwMode="auto">
            <a:xfrm>
              <a:off x="2272" y="2186"/>
              <a:ext cx="36" cy="38"/>
            </a:xfrm>
            <a:custGeom>
              <a:avLst/>
              <a:gdLst>
                <a:gd name="T0" fmla="*/ 34 w 36"/>
                <a:gd name="T1" fmla="*/ 0 h 38"/>
                <a:gd name="T2" fmla="*/ 34 w 36"/>
                <a:gd name="T3" fmla="*/ 0 h 38"/>
                <a:gd name="T4" fmla="*/ 28 w 36"/>
                <a:gd name="T5" fmla="*/ 2 h 38"/>
                <a:gd name="T6" fmla="*/ 28 w 36"/>
                <a:gd name="T7" fmla="*/ 2 h 38"/>
                <a:gd name="T8" fmla="*/ 18 w 36"/>
                <a:gd name="T9" fmla="*/ 8 h 38"/>
                <a:gd name="T10" fmla="*/ 12 w 36"/>
                <a:gd name="T11" fmla="*/ 10 h 38"/>
                <a:gd name="T12" fmla="*/ 6 w 36"/>
                <a:gd name="T13" fmla="*/ 12 h 38"/>
                <a:gd name="T14" fmla="*/ 6 w 36"/>
                <a:gd name="T15" fmla="*/ 12 h 38"/>
                <a:gd name="T16" fmla="*/ 2 w 36"/>
                <a:gd name="T17" fmla="*/ 22 h 38"/>
                <a:gd name="T18" fmla="*/ 0 w 36"/>
                <a:gd name="T19" fmla="*/ 26 h 38"/>
                <a:gd name="T20" fmla="*/ 0 w 36"/>
                <a:gd name="T21" fmla="*/ 32 h 38"/>
                <a:gd name="T22" fmla="*/ 0 w 36"/>
                <a:gd name="T23" fmla="*/ 32 h 38"/>
                <a:gd name="T24" fmla="*/ 2 w 36"/>
                <a:gd name="T25" fmla="*/ 36 h 38"/>
                <a:gd name="T26" fmla="*/ 4 w 36"/>
                <a:gd name="T27" fmla="*/ 38 h 38"/>
                <a:gd name="T28" fmla="*/ 6 w 36"/>
                <a:gd name="T29" fmla="*/ 38 h 38"/>
                <a:gd name="T30" fmla="*/ 6 w 36"/>
                <a:gd name="T31" fmla="*/ 38 h 38"/>
                <a:gd name="T32" fmla="*/ 6 w 36"/>
                <a:gd name="T33" fmla="*/ 38 h 38"/>
                <a:gd name="T34" fmla="*/ 10 w 36"/>
                <a:gd name="T35" fmla="*/ 38 h 38"/>
                <a:gd name="T36" fmla="*/ 12 w 36"/>
                <a:gd name="T37" fmla="*/ 34 h 38"/>
                <a:gd name="T38" fmla="*/ 16 w 36"/>
                <a:gd name="T39" fmla="*/ 28 h 38"/>
                <a:gd name="T40" fmla="*/ 16 w 36"/>
                <a:gd name="T41" fmla="*/ 28 h 38"/>
                <a:gd name="T42" fmla="*/ 26 w 36"/>
                <a:gd name="T43" fmla="*/ 20 h 38"/>
                <a:gd name="T44" fmla="*/ 30 w 36"/>
                <a:gd name="T45" fmla="*/ 16 h 38"/>
                <a:gd name="T46" fmla="*/ 34 w 36"/>
                <a:gd name="T47" fmla="*/ 10 h 38"/>
                <a:gd name="T48" fmla="*/ 34 w 36"/>
                <a:gd name="T49" fmla="*/ 10 h 38"/>
                <a:gd name="T50" fmla="*/ 36 w 36"/>
                <a:gd name="T51" fmla="*/ 2 h 38"/>
                <a:gd name="T52" fmla="*/ 36 w 36"/>
                <a:gd name="T53" fmla="*/ 0 h 38"/>
                <a:gd name="T54" fmla="*/ 34 w 36"/>
                <a:gd name="T55"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6" h="38">
                  <a:moveTo>
                    <a:pt x="34" y="0"/>
                  </a:moveTo>
                  <a:lnTo>
                    <a:pt x="34" y="0"/>
                  </a:lnTo>
                  <a:lnTo>
                    <a:pt x="28" y="2"/>
                  </a:lnTo>
                  <a:lnTo>
                    <a:pt x="28" y="2"/>
                  </a:lnTo>
                  <a:lnTo>
                    <a:pt x="18" y="8"/>
                  </a:lnTo>
                  <a:lnTo>
                    <a:pt x="12" y="10"/>
                  </a:lnTo>
                  <a:lnTo>
                    <a:pt x="6" y="12"/>
                  </a:lnTo>
                  <a:lnTo>
                    <a:pt x="6" y="12"/>
                  </a:lnTo>
                  <a:lnTo>
                    <a:pt x="2" y="22"/>
                  </a:lnTo>
                  <a:lnTo>
                    <a:pt x="0" y="26"/>
                  </a:lnTo>
                  <a:lnTo>
                    <a:pt x="0" y="32"/>
                  </a:lnTo>
                  <a:lnTo>
                    <a:pt x="0" y="32"/>
                  </a:lnTo>
                  <a:lnTo>
                    <a:pt x="2" y="36"/>
                  </a:lnTo>
                  <a:lnTo>
                    <a:pt x="4" y="38"/>
                  </a:lnTo>
                  <a:lnTo>
                    <a:pt x="6" y="38"/>
                  </a:lnTo>
                  <a:lnTo>
                    <a:pt x="6" y="38"/>
                  </a:lnTo>
                  <a:lnTo>
                    <a:pt x="6" y="38"/>
                  </a:lnTo>
                  <a:lnTo>
                    <a:pt x="10" y="38"/>
                  </a:lnTo>
                  <a:lnTo>
                    <a:pt x="12" y="34"/>
                  </a:lnTo>
                  <a:lnTo>
                    <a:pt x="16" y="28"/>
                  </a:lnTo>
                  <a:lnTo>
                    <a:pt x="16" y="28"/>
                  </a:lnTo>
                  <a:lnTo>
                    <a:pt x="26" y="20"/>
                  </a:lnTo>
                  <a:lnTo>
                    <a:pt x="30" y="16"/>
                  </a:lnTo>
                  <a:lnTo>
                    <a:pt x="34" y="10"/>
                  </a:lnTo>
                  <a:lnTo>
                    <a:pt x="34" y="10"/>
                  </a:lnTo>
                  <a:lnTo>
                    <a:pt x="36" y="2"/>
                  </a:lnTo>
                  <a:lnTo>
                    <a:pt x="36" y="0"/>
                  </a:lnTo>
                  <a:lnTo>
                    <a:pt x="3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88" name="Freeform 73"/>
            <p:cNvSpPr>
              <a:spLocks/>
            </p:cNvSpPr>
            <p:nvPr/>
          </p:nvSpPr>
          <p:spPr bwMode="auto">
            <a:xfrm>
              <a:off x="2414" y="2208"/>
              <a:ext cx="62" cy="108"/>
            </a:xfrm>
            <a:custGeom>
              <a:avLst/>
              <a:gdLst>
                <a:gd name="T0" fmla="*/ 28 w 62"/>
                <a:gd name="T1" fmla="*/ 0 h 108"/>
                <a:gd name="T2" fmla="*/ 24 w 62"/>
                <a:gd name="T3" fmla="*/ 2 h 108"/>
                <a:gd name="T4" fmla="*/ 20 w 62"/>
                <a:gd name="T5" fmla="*/ 8 h 108"/>
                <a:gd name="T6" fmla="*/ 20 w 62"/>
                <a:gd name="T7" fmla="*/ 20 h 108"/>
                <a:gd name="T8" fmla="*/ 18 w 62"/>
                <a:gd name="T9" fmla="*/ 24 h 108"/>
                <a:gd name="T10" fmla="*/ 10 w 62"/>
                <a:gd name="T11" fmla="*/ 32 h 108"/>
                <a:gd name="T12" fmla="*/ 4 w 62"/>
                <a:gd name="T13" fmla="*/ 40 h 108"/>
                <a:gd name="T14" fmla="*/ 4 w 62"/>
                <a:gd name="T15" fmla="*/ 48 h 108"/>
                <a:gd name="T16" fmla="*/ 0 w 62"/>
                <a:gd name="T17" fmla="*/ 60 h 108"/>
                <a:gd name="T18" fmla="*/ 0 w 62"/>
                <a:gd name="T19" fmla="*/ 68 h 108"/>
                <a:gd name="T20" fmla="*/ 4 w 62"/>
                <a:gd name="T21" fmla="*/ 76 h 108"/>
                <a:gd name="T22" fmla="*/ 10 w 62"/>
                <a:gd name="T23" fmla="*/ 80 h 108"/>
                <a:gd name="T24" fmla="*/ 14 w 62"/>
                <a:gd name="T25" fmla="*/ 86 h 108"/>
                <a:gd name="T26" fmla="*/ 14 w 62"/>
                <a:gd name="T27" fmla="*/ 92 h 108"/>
                <a:gd name="T28" fmla="*/ 10 w 62"/>
                <a:gd name="T29" fmla="*/ 102 h 108"/>
                <a:gd name="T30" fmla="*/ 12 w 62"/>
                <a:gd name="T31" fmla="*/ 106 h 108"/>
                <a:gd name="T32" fmla="*/ 16 w 62"/>
                <a:gd name="T33" fmla="*/ 108 h 108"/>
                <a:gd name="T34" fmla="*/ 20 w 62"/>
                <a:gd name="T35" fmla="*/ 106 h 108"/>
                <a:gd name="T36" fmla="*/ 24 w 62"/>
                <a:gd name="T37" fmla="*/ 102 h 108"/>
                <a:gd name="T38" fmla="*/ 22 w 62"/>
                <a:gd name="T39" fmla="*/ 98 h 108"/>
                <a:gd name="T40" fmla="*/ 18 w 62"/>
                <a:gd name="T41" fmla="*/ 92 h 108"/>
                <a:gd name="T42" fmla="*/ 24 w 62"/>
                <a:gd name="T43" fmla="*/ 90 h 108"/>
                <a:gd name="T44" fmla="*/ 26 w 62"/>
                <a:gd name="T45" fmla="*/ 88 h 108"/>
                <a:gd name="T46" fmla="*/ 34 w 62"/>
                <a:gd name="T47" fmla="*/ 90 h 108"/>
                <a:gd name="T48" fmla="*/ 36 w 62"/>
                <a:gd name="T49" fmla="*/ 90 h 108"/>
                <a:gd name="T50" fmla="*/ 38 w 62"/>
                <a:gd name="T51" fmla="*/ 90 h 108"/>
                <a:gd name="T52" fmla="*/ 42 w 62"/>
                <a:gd name="T53" fmla="*/ 90 h 108"/>
                <a:gd name="T54" fmla="*/ 44 w 62"/>
                <a:gd name="T55" fmla="*/ 90 h 108"/>
                <a:gd name="T56" fmla="*/ 48 w 62"/>
                <a:gd name="T57" fmla="*/ 96 h 108"/>
                <a:gd name="T58" fmla="*/ 54 w 62"/>
                <a:gd name="T59" fmla="*/ 100 h 108"/>
                <a:gd name="T60" fmla="*/ 56 w 62"/>
                <a:gd name="T61" fmla="*/ 102 h 108"/>
                <a:gd name="T62" fmla="*/ 60 w 62"/>
                <a:gd name="T63" fmla="*/ 100 h 108"/>
                <a:gd name="T64" fmla="*/ 62 w 62"/>
                <a:gd name="T65" fmla="*/ 92 h 108"/>
                <a:gd name="T66" fmla="*/ 62 w 62"/>
                <a:gd name="T67" fmla="*/ 88 h 108"/>
                <a:gd name="T68" fmla="*/ 56 w 62"/>
                <a:gd name="T69" fmla="*/ 80 h 108"/>
                <a:gd name="T70" fmla="*/ 48 w 62"/>
                <a:gd name="T71" fmla="*/ 76 h 108"/>
                <a:gd name="T72" fmla="*/ 44 w 62"/>
                <a:gd name="T73" fmla="*/ 74 h 108"/>
                <a:gd name="T74" fmla="*/ 40 w 62"/>
                <a:gd name="T75" fmla="*/ 74 h 108"/>
                <a:gd name="T76" fmla="*/ 34 w 62"/>
                <a:gd name="T77" fmla="*/ 74 h 108"/>
                <a:gd name="T78" fmla="*/ 28 w 62"/>
                <a:gd name="T79" fmla="*/ 74 h 108"/>
                <a:gd name="T80" fmla="*/ 24 w 62"/>
                <a:gd name="T81" fmla="*/ 56 h 108"/>
                <a:gd name="T82" fmla="*/ 26 w 62"/>
                <a:gd name="T83" fmla="*/ 54 h 108"/>
                <a:gd name="T84" fmla="*/ 32 w 62"/>
                <a:gd name="T85" fmla="*/ 50 h 108"/>
                <a:gd name="T86" fmla="*/ 36 w 62"/>
                <a:gd name="T87" fmla="*/ 48 h 108"/>
                <a:gd name="T88" fmla="*/ 42 w 62"/>
                <a:gd name="T89" fmla="*/ 34 h 108"/>
                <a:gd name="T90" fmla="*/ 42 w 62"/>
                <a:gd name="T91" fmla="*/ 26 h 108"/>
                <a:gd name="T92" fmla="*/ 34 w 62"/>
                <a:gd name="T93" fmla="*/ 4 h 108"/>
                <a:gd name="T94" fmla="*/ 28 w 62"/>
                <a:gd name="T95"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2" h="108">
                  <a:moveTo>
                    <a:pt x="28" y="0"/>
                  </a:moveTo>
                  <a:lnTo>
                    <a:pt x="28" y="0"/>
                  </a:lnTo>
                  <a:lnTo>
                    <a:pt x="26" y="0"/>
                  </a:lnTo>
                  <a:lnTo>
                    <a:pt x="24" y="2"/>
                  </a:lnTo>
                  <a:lnTo>
                    <a:pt x="24" y="2"/>
                  </a:lnTo>
                  <a:lnTo>
                    <a:pt x="20" y="8"/>
                  </a:lnTo>
                  <a:lnTo>
                    <a:pt x="20" y="14"/>
                  </a:lnTo>
                  <a:lnTo>
                    <a:pt x="20" y="20"/>
                  </a:lnTo>
                  <a:lnTo>
                    <a:pt x="18" y="24"/>
                  </a:lnTo>
                  <a:lnTo>
                    <a:pt x="18" y="24"/>
                  </a:lnTo>
                  <a:lnTo>
                    <a:pt x="14" y="28"/>
                  </a:lnTo>
                  <a:lnTo>
                    <a:pt x="10" y="32"/>
                  </a:lnTo>
                  <a:lnTo>
                    <a:pt x="6" y="34"/>
                  </a:lnTo>
                  <a:lnTo>
                    <a:pt x="4" y="40"/>
                  </a:lnTo>
                  <a:lnTo>
                    <a:pt x="4" y="40"/>
                  </a:lnTo>
                  <a:lnTo>
                    <a:pt x="4" y="48"/>
                  </a:lnTo>
                  <a:lnTo>
                    <a:pt x="4" y="48"/>
                  </a:lnTo>
                  <a:lnTo>
                    <a:pt x="0" y="60"/>
                  </a:lnTo>
                  <a:lnTo>
                    <a:pt x="0" y="60"/>
                  </a:lnTo>
                  <a:lnTo>
                    <a:pt x="0" y="68"/>
                  </a:lnTo>
                  <a:lnTo>
                    <a:pt x="2" y="72"/>
                  </a:lnTo>
                  <a:lnTo>
                    <a:pt x="4" y="76"/>
                  </a:lnTo>
                  <a:lnTo>
                    <a:pt x="4" y="76"/>
                  </a:lnTo>
                  <a:lnTo>
                    <a:pt x="10" y="80"/>
                  </a:lnTo>
                  <a:lnTo>
                    <a:pt x="12" y="82"/>
                  </a:lnTo>
                  <a:lnTo>
                    <a:pt x="14" y="86"/>
                  </a:lnTo>
                  <a:lnTo>
                    <a:pt x="14" y="86"/>
                  </a:lnTo>
                  <a:lnTo>
                    <a:pt x="14" y="92"/>
                  </a:lnTo>
                  <a:lnTo>
                    <a:pt x="12" y="96"/>
                  </a:lnTo>
                  <a:lnTo>
                    <a:pt x="10" y="102"/>
                  </a:lnTo>
                  <a:lnTo>
                    <a:pt x="12" y="106"/>
                  </a:lnTo>
                  <a:lnTo>
                    <a:pt x="12" y="106"/>
                  </a:lnTo>
                  <a:lnTo>
                    <a:pt x="14" y="108"/>
                  </a:lnTo>
                  <a:lnTo>
                    <a:pt x="16" y="108"/>
                  </a:lnTo>
                  <a:lnTo>
                    <a:pt x="16" y="108"/>
                  </a:lnTo>
                  <a:lnTo>
                    <a:pt x="20" y="106"/>
                  </a:lnTo>
                  <a:lnTo>
                    <a:pt x="22" y="104"/>
                  </a:lnTo>
                  <a:lnTo>
                    <a:pt x="24" y="102"/>
                  </a:lnTo>
                  <a:lnTo>
                    <a:pt x="24" y="102"/>
                  </a:lnTo>
                  <a:lnTo>
                    <a:pt x="22" y="98"/>
                  </a:lnTo>
                  <a:lnTo>
                    <a:pt x="20" y="96"/>
                  </a:lnTo>
                  <a:lnTo>
                    <a:pt x="18" y="92"/>
                  </a:lnTo>
                  <a:lnTo>
                    <a:pt x="24" y="90"/>
                  </a:lnTo>
                  <a:lnTo>
                    <a:pt x="24" y="90"/>
                  </a:lnTo>
                  <a:lnTo>
                    <a:pt x="26" y="88"/>
                  </a:lnTo>
                  <a:lnTo>
                    <a:pt x="26" y="88"/>
                  </a:lnTo>
                  <a:lnTo>
                    <a:pt x="34" y="90"/>
                  </a:lnTo>
                  <a:lnTo>
                    <a:pt x="34" y="90"/>
                  </a:lnTo>
                  <a:lnTo>
                    <a:pt x="36" y="90"/>
                  </a:lnTo>
                  <a:lnTo>
                    <a:pt x="36" y="90"/>
                  </a:lnTo>
                  <a:lnTo>
                    <a:pt x="38" y="90"/>
                  </a:lnTo>
                  <a:lnTo>
                    <a:pt x="38" y="90"/>
                  </a:lnTo>
                  <a:lnTo>
                    <a:pt x="42" y="90"/>
                  </a:lnTo>
                  <a:lnTo>
                    <a:pt x="42" y="90"/>
                  </a:lnTo>
                  <a:lnTo>
                    <a:pt x="44" y="90"/>
                  </a:lnTo>
                  <a:lnTo>
                    <a:pt x="44" y="90"/>
                  </a:lnTo>
                  <a:lnTo>
                    <a:pt x="46" y="92"/>
                  </a:lnTo>
                  <a:lnTo>
                    <a:pt x="48" y="96"/>
                  </a:lnTo>
                  <a:lnTo>
                    <a:pt x="50" y="98"/>
                  </a:lnTo>
                  <a:lnTo>
                    <a:pt x="54" y="100"/>
                  </a:lnTo>
                  <a:lnTo>
                    <a:pt x="54" y="100"/>
                  </a:lnTo>
                  <a:lnTo>
                    <a:pt x="56" y="102"/>
                  </a:lnTo>
                  <a:lnTo>
                    <a:pt x="56" y="102"/>
                  </a:lnTo>
                  <a:lnTo>
                    <a:pt x="60" y="100"/>
                  </a:lnTo>
                  <a:lnTo>
                    <a:pt x="62" y="96"/>
                  </a:lnTo>
                  <a:lnTo>
                    <a:pt x="62" y="92"/>
                  </a:lnTo>
                  <a:lnTo>
                    <a:pt x="62" y="88"/>
                  </a:lnTo>
                  <a:lnTo>
                    <a:pt x="62" y="88"/>
                  </a:lnTo>
                  <a:lnTo>
                    <a:pt x="60" y="84"/>
                  </a:lnTo>
                  <a:lnTo>
                    <a:pt x="56" y="80"/>
                  </a:lnTo>
                  <a:lnTo>
                    <a:pt x="48" y="76"/>
                  </a:lnTo>
                  <a:lnTo>
                    <a:pt x="48" y="76"/>
                  </a:lnTo>
                  <a:lnTo>
                    <a:pt x="44" y="74"/>
                  </a:lnTo>
                  <a:lnTo>
                    <a:pt x="44" y="74"/>
                  </a:lnTo>
                  <a:lnTo>
                    <a:pt x="40" y="74"/>
                  </a:lnTo>
                  <a:lnTo>
                    <a:pt x="40" y="74"/>
                  </a:lnTo>
                  <a:lnTo>
                    <a:pt x="34" y="74"/>
                  </a:lnTo>
                  <a:lnTo>
                    <a:pt x="34" y="74"/>
                  </a:lnTo>
                  <a:lnTo>
                    <a:pt x="28" y="74"/>
                  </a:lnTo>
                  <a:lnTo>
                    <a:pt x="28" y="74"/>
                  </a:lnTo>
                  <a:lnTo>
                    <a:pt x="26" y="66"/>
                  </a:lnTo>
                  <a:lnTo>
                    <a:pt x="24" y="56"/>
                  </a:lnTo>
                  <a:lnTo>
                    <a:pt x="24" y="56"/>
                  </a:lnTo>
                  <a:lnTo>
                    <a:pt x="26" y="54"/>
                  </a:lnTo>
                  <a:lnTo>
                    <a:pt x="30" y="52"/>
                  </a:lnTo>
                  <a:lnTo>
                    <a:pt x="32" y="50"/>
                  </a:lnTo>
                  <a:lnTo>
                    <a:pt x="36" y="48"/>
                  </a:lnTo>
                  <a:lnTo>
                    <a:pt x="36" y="48"/>
                  </a:lnTo>
                  <a:lnTo>
                    <a:pt x="40" y="42"/>
                  </a:lnTo>
                  <a:lnTo>
                    <a:pt x="42" y="34"/>
                  </a:lnTo>
                  <a:lnTo>
                    <a:pt x="42" y="34"/>
                  </a:lnTo>
                  <a:lnTo>
                    <a:pt x="42" y="26"/>
                  </a:lnTo>
                  <a:lnTo>
                    <a:pt x="38" y="14"/>
                  </a:lnTo>
                  <a:lnTo>
                    <a:pt x="34" y="4"/>
                  </a:lnTo>
                  <a:lnTo>
                    <a:pt x="32" y="0"/>
                  </a:lnTo>
                  <a:lnTo>
                    <a:pt x="28"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89" name="Freeform 74"/>
            <p:cNvSpPr>
              <a:spLocks/>
            </p:cNvSpPr>
            <p:nvPr/>
          </p:nvSpPr>
          <p:spPr bwMode="auto">
            <a:xfrm>
              <a:off x="2414" y="2208"/>
              <a:ext cx="62" cy="108"/>
            </a:xfrm>
            <a:custGeom>
              <a:avLst/>
              <a:gdLst>
                <a:gd name="T0" fmla="*/ 28 w 62"/>
                <a:gd name="T1" fmla="*/ 0 h 108"/>
                <a:gd name="T2" fmla="*/ 24 w 62"/>
                <a:gd name="T3" fmla="*/ 2 h 108"/>
                <a:gd name="T4" fmla="*/ 20 w 62"/>
                <a:gd name="T5" fmla="*/ 8 h 108"/>
                <a:gd name="T6" fmla="*/ 20 w 62"/>
                <a:gd name="T7" fmla="*/ 20 h 108"/>
                <a:gd name="T8" fmla="*/ 18 w 62"/>
                <a:gd name="T9" fmla="*/ 24 h 108"/>
                <a:gd name="T10" fmla="*/ 10 w 62"/>
                <a:gd name="T11" fmla="*/ 32 h 108"/>
                <a:gd name="T12" fmla="*/ 4 w 62"/>
                <a:gd name="T13" fmla="*/ 40 h 108"/>
                <a:gd name="T14" fmla="*/ 4 w 62"/>
                <a:gd name="T15" fmla="*/ 48 h 108"/>
                <a:gd name="T16" fmla="*/ 0 w 62"/>
                <a:gd name="T17" fmla="*/ 60 h 108"/>
                <a:gd name="T18" fmla="*/ 0 w 62"/>
                <a:gd name="T19" fmla="*/ 68 h 108"/>
                <a:gd name="T20" fmla="*/ 4 w 62"/>
                <a:gd name="T21" fmla="*/ 76 h 108"/>
                <a:gd name="T22" fmla="*/ 10 w 62"/>
                <a:gd name="T23" fmla="*/ 80 h 108"/>
                <a:gd name="T24" fmla="*/ 14 w 62"/>
                <a:gd name="T25" fmla="*/ 86 h 108"/>
                <a:gd name="T26" fmla="*/ 14 w 62"/>
                <a:gd name="T27" fmla="*/ 92 h 108"/>
                <a:gd name="T28" fmla="*/ 10 w 62"/>
                <a:gd name="T29" fmla="*/ 102 h 108"/>
                <a:gd name="T30" fmla="*/ 12 w 62"/>
                <a:gd name="T31" fmla="*/ 106 h 108"/>
                <a:gd name="T32" fmla="*/ 16 w 62"/>
                <a:gd name="T33" fmla="*/ 108 h 108"/>
                <a:gd name="T34" fmla="*/ 20 w 62"/>
                <a:gd name="T35" fmla="*/ 106 h 108"/>
                <a:gd name="T36" fmla="*/ 24 w 62"/>
                <a:gd name="T37" fmla="*/ 102 h 108"/>
                <a:gd name="T38" fmla="*/ 22 w 62"/>
                <a:gd name="T39" fmla="*/ 98 h 108"/>
                <a:gd name="T40" fmla="*/ 18 w 62"/>
                <a:gd name="T41" fmla="*/ 92 h 108"/>
                <a:gd name="T42" fmla="*/ 24 w 62"/>
                <a:gd name="T43" fmla="*/ 90 h 108"/>
                <a:gd name="T44" fmla="*/ 26 w 62"/>
                <a:gd name="T45" fmla="*/ 88 h 108"/>
                <a:gd name="T46" fmla="*/ 34 w 62"/>
                <a:gd name="T47" fmla="*/ 90 h 108"/>
                <a:gd name="T48" fmla="*/ 36 w 62"/>
                <a:gd name="T49" fmla="*/ 90 h 108"/>
                <a:gd name="T50" fmla="*/ 38 w 62"/>
                <a:gd name="T51" fmla="*/ 90 h 108"/>
                <a:gd name="T52" fmla="*/ 42 w 62"/>
                <a:gd name="T53" fmla="*/ 90 h 108"/>
                <a:gd name="T54" fmla="*/ 44 w 62"/>
                <a:gd name="T55" fmla="*/ 90 h 108"/>
                <a:gd name="T56" fmla="*/ 48 w 62"/>
                <a:gd name="T57" fmla="*/ 96 h 108"/>
                <a:gd name="T58" fmla="*/ 54 w 62"/>
                <a:gd name="T59" fmla="*/ 100 h 108"/>
                <a:gd name="T60" fmla="*/ 56 w 62"/>
                <a:gd name="T61" fmla="*/ 102 h 108"/>
                <a:gd name="T62" fmla="*/ 60 w 62"/>
                <a:gd name="T63" fmla="*/ 100 h 108"/>
                <a:gd name="T64" fmla="*/ 62 w 62"/>
                <a:gd name="T65" fmla="*/ 92 h 108"/>
                <a:gd name="T66" fmla="*/ 62 w 62"/>
                <a:gd name="T67" fmla="*/ 88 h 108"/>
                <a:gd name="T68" fmla="*/ 56 w 62"/>
                <a:gd name="T69" fmla="*/ 80 h 108"/>
                <a:gd name="T70" fmla="*/ 48 w 62"/>
                <a:gd name="T71" fmla="*/ 76 h 108"/>
                <a:gd name="T72" fmla="*/ 44 w 62"/>
                <a:gd name="T73" fmla="*/ 74 h 108"/>
                <a:gd name="T74" fmla="*/ 40 w 62"/>
                <a:gd name="T75" fmla="*/ 74 h 108"/>
                <a:gd name="T76" fmla="*/ 34 w 62"/>
                <a:gd name="T77" fmla="*/ 74 h 108"/>
                <a:gd name="T78" fmla="*/ 28 w 62"/>
                <a:gd name="T79" fmla="*/ 74 h 108"/>
                <a:gd name="T80" fmla="*/ 24 w 62"/>
                <a:gd name="T81" fmla="*/ 56 h 108"/>
                <a:gd name="T82" fmla="*/ 26 w 62"/>
                <a:gd name="T83" fmla="*/ 54 h 108"/>
                <a:gd name="T84" fmla="*/ 32 w 62"/>
                <a:gd name="T85" fmla="*/ 50 h 108"/>
                <a:gd name="T86" fmla="*/ 36 w 62"/>
                <a:gd name="T87" fmla="*/ 48 h 108"/>
                <a:gd name="T88" fmla="*/ 42 w 62"/>
                <a:gd name="T89" fmla="*/ 34 h 108"/>
                <a:gd name="T90" fmla="*/ 42 w 62"/>
                <a:gd name="T91" fmla="*/ 26 h 108"/>
                <a:gd name="T92" fmla="*/ 34 w 62"/>
                <a:gd name="T93" fmla="*/ 4 h 108"/>
                <a:gd name="T94" fmla="*/ 28 w 62"/>
                <a:gd name="T95"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2" h="108">
                  <a:moveTo>
                    <a:pt x="28" y="0"/>
                  </a:moveTo>
                  <a:lnTo>
                    <a:pt x="28" y="0"/>
                  </a:lnTo>
                  <a:lnTo>
                    <a:pt x="26" y="0"/>
                  </a:lnTo>
                  <a:lnTo>
                    <a:pt x="24" y="2"/>
                  </a:lnTo>
                  <a:lnTo>
                    <a:pt x="24" y="2"/>
                  </a:lnTo>
                  <a:lnTo>
                    <a:pt x="20" y="8"/>
                  </a:lnTo>
                  <a:lnTo>
                    <a:pt x="20" y="14"/>
                  </a:lnTo>
                  <a:lnTo>
                    <a:pt x="20" y="20"/>
                  </a:lnTo>
                  <a:lnTo>
                    <a:pt x="18" y="24"/>
                  </a:lnTo>
                  <a:lnTo>
                    <a:pt x="18" y="24"/>
                  </a:lnTo>
                  <a:lnTo>
                    <a:pt x="14" y="28"/>
                  </a:lnTo>
                  <a:lnTo>
                    <a:pt x="10" y="32"/>
                  </a:lnTo>
                  <a:lnTo>
                    <a:pt x="6" y="34"/>
                  </a:lnTo>
                  <a:lnTo>
                    <a:pt x="4" y="40"/>
                  </a:lnTo>
                  <a:lnTo>
                    <a:pt x="4" y="40"/>
                  </a:lnTo>
                  <a:lnTo>
                    <a:pt x="4" y="48"/>
                  </a:lnTo>
                  <a:lnTo>
                    <a:pt x="4" y="48"/>
                  </a:lnTo>
                  <a:lnTo>
                    <a:pt x="0" y="60"/>
                  </a:lnTo>
                  <a:lnTo>
                    <a:pt x="0" y="60"/>
                  </a:lnTo>
                  <a:lnTo>
                    <a:pt x="0" y="68"/>
                  </a:lnTo>
                  <a:lnTo>
                    <a:pt x="2" y="72"/>
                  </a:lnTo>
                  <a:lnTo>
                    <a:pt x="4" y="76"/>
                  </a:lnTo>
                  <a:lnTo>
                    <a:pt x="4" y="76"/>
                  </a:lnTo>
                  <a:lnTo>
                    <a:pt x="10" y="80"/>
                  </a:lnTo>
                  <a:lnTo>
                    <a:pt x="12" y="82"/>
                  </a:lnTo>
                  <a:lnTo>
                    <a:pt x="14" y="86"/>
                  </a:lnTo>
                  <a:lnTo>
                    <a:pt x="14" y="86"/>
                  </a:lnTo>
                  <a:lnTo>
                    <a:pt x="14" y="92"/>
                  </a:lnTo>
                  <a:lnTo>
                    <a:pt x="12" y="96"/>
                  </a:lnTo>
                  <a:lnTo>
                    <a:pt x="10" y="102"/>
                  </a:lnTo>
                  <a:lnTo>
                    <a:pt x="12" y="106"/>
                  </a:lnTo>
                  <a:lnTo>
                    <a:pt x="12" y="106"/>
                  </a:lnTo>
                  <a:lnTo>
                    <a:pt x="14" y="108"/>
                  </a:lnTo>
                  <a:lnTo>
                    <a:pt x="16" y="108"/>
                  </a:lnTo>
                  <a:lnTo>
                    <a:pt x="16" y="108"/>
                  </a:lnTo>
                  <a:lnTo>
                    <a:pt x="20" y="106"/>
                  </a:lnTo>
                  <a:lnTo>
                    <a:pt x="22" y="104"/>
                  </a:lnTo>
                  <a:lnTo>
                    <a:pt x="24" y="102"/>
                  </a:lnTo>
                  <a:lnTo>
                    <a:pt x="24" y="102"/>
                  </a:lnTo>
                  <a:lnTo>
                    <a:pt x="22" y="98"/>
                  </a:lnTo>
                  <a:lnTo>
                    <a:pt x="20" y="96"/>
                  </a:lnTo>
                  <a:lnTo>
                    <a:pt x="18" y="92"/>
                  </a:lnTo>
                  <a:lnTo>
                    <a:pt x="24" y="90"/>
                  </a:lnTo>
                  <a:lnTo>
                    <a:pt x="24" y="90"/>
                  </a:lnTo>
                  <a:lnTo>
                    <a:pt x="26" y="88"/>
                  </a:lnTo>
                  <a:lnTo>
                    <a:pt x="26" y="88"/>
                  </a:lnTo>
                  <a:lnTo>
                    <a:pt x="34" y="90"/>
                  </a:lnTo>
                  <a:lnTo>
                    <a:pt x="34" y="90"/>
                  </a:lnTo>
                  <a:lnTo>
                    <a:pt x="36" y="90"/>
                  </a:lnTo>
                  <a:lnTo>
                    <a:pt x="36" y="90"/>
                  </a:lnTo>
                  <a:lnTo>
                    <a:pt x="38" y="90"/>
                  </a:lnTo>
                  <a:lnTo>
                    <a:pt x="38" y="90"/>
                  </a:lnTo>
                  <a:lnTo>
                    <a:pt x="42" y="90"/>
                  </a:lnTo>
                  <a:lnTo>
                    <a:pt x="42" y="90"/>
                  </a:lnTo>
                  <a:lnTo>
                    <a:pt x="44" y="90"/>
                  </a:lnTo>
                  <a:lnTo>
                    <a:pt x="44" y="90"/>
                  </a:lnTo>
                  <a:lnTo>
                    <a:pt x="46" y="92"/>
                  </a:lnTo>
                  <a:lnTo>
                    <a:pt x="48" y="96"/>
                  </a:lnTo>
                  <a:lnTo>
                    <a:pt x="50" y="98"/>
                  </a:lnTo>
                  <a:lnTo>
                    <a:pt x="54" y="100"/>
                  </a:lnTo>
                  <a:lnTo>
                    <a:pt x="54" y="100"/>
                  </a:lnTo>
                  <a:lnTo>
                    <a:pt x="56" y="102"/>
                  </a:lnTo>
                  <a:lnTo>
                    <a:pt x="56" y="102"/>
                  </a:lnTo>
                  <a:lnTo>
                    <a:pt x="60" y="100"/>
                  </a:lnTo>
                  <a:lnTo>
                    <a:pt x="62" y="96"/>
                  </a:lnTo>
                  <a:lnTo>
                    <a:pt x="62" y="92"/>
                  </a:lnTo>
                  <a:lnTo>
                    <a:pt x="62" y="88"/>
                  </a:lnTo>
                  <a:lnTo>
                    <a:pt x="62" y="88"/>
                  </a:lnTo>
                  <a:lnTo>
                    <a:pt x="60" y="84"/>
                  </a:lnTo>
                  <a:lnTo>
                    <a:pt x="56" y="80"/>
                  </a:lnTo>
                  <a:lnTo>
                    <a:pt x="48" y="76"/>
                  </a:lnTo>
                  <a:lnTo>
                    <a:pt x="48" y="76"/>
                  </a:lnTo>
                  <a:lnTo>
                    <a:pt x="44" y="74"/>
                  </a:lnTo>
                  <a:lnTo>
                    <a:pt x="44" y="74"/>
                  </a:lnTo>
                  <a:lnTo>
                    <a:pt x="40" y="74"/>
                  </a:lnTo>
                  <a:lnTo>
                    <a:pt x="40" y="74"/>
                  </a:lnTo>
                  <a:lnTo>
                    <a:pt x="34" y="74"/>
                  </a:lnTo>
                  <a:lnTo>
                    <a:pt x="34" y="74"/>
                  </a:lnTo>
                  <a:lnTo>
                    <a:pt x="28" y="74"/>
                  </a:lnTo>
                  <a:lnTo>
                    <a:pt x="28" y="74"/>
                  </a:lnTo>
                  <a:lnTo>
                    <a:pt x="26" y="66"/>
                  </a:lnTo>
                  <a:lnTo>
                    <a:pt x="24" y="56"/>
                  </a:lnTo>
                  <a:lnTo>
                    <a:pt x="24" y="56"/>
                  </a:lnTo>
                  <a:lnTo>
                    <a:pt x="26" y="54"/>
                  </a:lnTo>
                  <a:lnTo>
                    <a:pt x="30" y="52"/>
                  </a:lnTo>
                  <a:lnTo>
                    <a:pt x="32" y="50"/>
                  </a:lnTo>
                  <a:lnTo>
                    <a:pt x="36" y="48"/>
                  </a:lnTo>
                  <a:lnTo>
                    <a:pt x="36" y="48"/>
                  </a:lnTo>
                  <a:lnTo>
                    <a:pt x="40" y="42"/>
                  </a:lnTo>
                  <a:lnTo>
                    <a:pt x="42" y="34"/>
                  </a:lnTo>
                  <a:lnTo>
                    <a:pt x="42" y="34"/>
                  </a:lnTo>
                  <a:lnTo>
                    <a:pt x="42" y="26"/>
                  </a:lnTo>
                  <a:lnTo>
                    <a:pt x="38" y="14"/>
                  </a:lnTo>
                  <a:lnTo>
                    <a:pt x="34" y="4"/>
                  </a:lnTo>
                  <a:lnTo>
                    <a:pt x="32" y="0"/>
                  </a:lnTo>
                  <a:lnTo>
                    <a:pt x="2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90" name="Freeform 75"/>
            <p:cNvSpPr>
              <a:spLocks/>
            </p:cNvSpPr>
            <p:nvPr/>
          </p:nvSpPr>
          <p:spPr bwMode="auto">
            <a:xfrm>
              <a:off x="2440" y="2364"/>
              <a:ext cx="58" cy="64"/>
            </a:xfrm>
            <a:custGeom>
              <a:avLst/>
              <a:gdLst>
                <a:gd name="T0" fmla="*/ 42 w 58"/>
                <a:gd name="T1" fmla="*/ 0 h 64"/>
                <a:gd name="T2" fmla="*/ 40 w 58"/>
                <a:gd name="T3" fmla="*/ 0 h 64"/>
                <a:gd name="T4" fmla="*/ 32 w 58"/>
                <a:gd name="T5" fmla="*/ 6 h 64"/>
                <a:gd name="T6" fmla="*/ 30 w 58"/>
                <a:gd name="T7" fmla="*/ 12 h 64"/>
                <a:gd name="T8" fmla="*/ 26 w 58"/>
                <a:gd name="T9" fmla="*/ 14 h 64"/>
                <a:gd name="T10" fmla="*/ 26 w 58"/>
                <a:gd name="T11" fmla="*/ 14 h 64"/>
                <a:gd name="T12" fmla="*/ 20 w 58"/>
                <a:gd name="T13" fmla="*/ 14 h 64"/>
                <a:gd name="T14" fmla="*/ 18 w 58"/>
                <a:gd name="T15" fmla="*/ 10 h 64"/>
                <a:gd name="T16" fmla="*/ 12 w 58"/>
                <a:gd name="T17" fmla="*/ 8 h 64"/>
                <a:gd name="T18" fmla="*/ 8 w 58"/>
                <a:gd name="T19" fmla="*/ 10 h 64"/>
                <a:gd name="T20" fmla="*/ 0 w 58"/>
                <a:gd name="T21" fmla="*/ 24 h 64"/>
                <a:gd name="T22" fmla="*/ 10 w 58"/>
                <a:gd name="T23" fmla="*/ 24 h 64"/>
                <a:gd name="T24" fmla="*/ 14 w 58"/>
                <a:gd name="T25" fmla="*/ 28 h 64"/>
                <a:gd name="T26" fmla="*/ 16 w 58"/>
                <a:gd name="T27" fmla="*/ 34 h 64"/>
                <a:gd name="T28" fmla="*/ 12 w 58"/>
                <a:gd name="T29" fmla="*/ 42 h 64"/>
                <a:gd name="T30" fmla="*/ 12 w 58"/>
                <a:gd name="T31" fmla="*/ 46 h 64"/>
                <a:gd name="T32" fmla="*/ 20 w 58"/>
                <a:gd name="T33" fmla="*/ 54 h 64"/>
                <a:gd name="T34" fmla="*/ 30 w 58"/>
                <a:gd name="T35" fmla="*/ 58 h 64"/>
                <a:gd name="T36" fmla="*/ 36 w 58"/>
                <a:gd name="T37" fmla="*/ 64 h 64"/>
                <a:gd name="T38" fmla="*/ 42 w 58"/>
                <a:gd name="T39" fmla="*/ 62 h 64"/>
                <a:gd name="T40" fmla="*/ 44 w 58"/>
                <a:gd name="T41" fmla="*/ 60 h 64"/>
                <a:gd name="T42" fmla="*/ 42 w 58"/>
                <a:gd name="T43" fmla="*/ 54 h 64"/>
                <a:gd name="T44" fmla="*/ 36 w 58"/>
                <a:gd name="T45" fmla="*/ 44 h 64"/>
                <a:gd name="T46" fmla="*/ 36 w 58"/>
                <a:gd name="T47" fmla="*/ 42 h 64"/>
                <a:gd name="T48" fmla="*/ 44 w 58"/>
                <a:gd name="T49" fmla="*/ 34 h 64"/>
                <a:gd name="T50" fmla="*/ 44 w 58"/>
                <a:gd name="T51" fmla="*/ 34 h 64"/>
                <a:gd name="T52" fmla="*/ 52 w 58"/>
                <a:gd name="T53" fmla="*/ 32 h 64"/>
                <a:gd name="T54" fmla="*/ 54 w 58"/>
                <a:gd name="T55" fmla="*/ 28 h 64"/>
                <a:gd name="T56" fmla="*/ 56 w 58"/>
                <a:gd name="T57" fmla="*/ 18 h 64"/>
                <a:gd name="T58" fmla="*/ 58 w 58"/>
                <a:gd name="T59" fmla="*/ 10 h 64"/>
                <a:gd name="T60" fmla="*/ 56 w 58"/>
                <a:gd name="T61" fmla="*/ 8 h 64"/>
                <a:gd name="T62" fmla="*/ 48 w 58"/>
                <a:gd name="T63" fmla="*/ 4 h 64"/>
                <a:gd name="T64" fmla="*/ 46 w 58"/>
                <a:gd name="T65" fmla="*/ 2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8" h="64">
                  <a:moveTo>
                    <a:pt x="42" y="0"/>
                  </a:moveTo>
                  <a:lnTo>
                    <a:pt x="42" y="0"/>
                  </a:lnTo>
                  <a:lnTo>
                    <a:pt x="40" y="0"/>
                  </a:lnTo>
                  <a:lnTo>
                    <a:pt x="40" y="0"/>
                  </a:lnTo>
                  <a:lnTo>
                    <a:pt x="36" y="2"/>
                  </a:lnTo>
                  <a:lnTo>
                    <a:pt x="32" y="6"/>
                  </a:lnTo>
                  <a:lnTo>
                    <a:pt x="32" y="6"/>
                  </a:lnTo>
                  <a:lnTo>
                    <a:pt x="30" y="12"/>
                  </a:lnTo>
                  <a:lnTo>
                    <a:pt x="30" y="14"/>
                  </a:lnTo>
                  <a:lnTo>
                    <a:pt x="26" y="14"/>
                  </a:lnTo>
                  <a:lnTo>
                    <a:pt x="26" y="14"/>
                  </a:lnTo>
                  <a:lnTo>
                    <a:pt x="26" y="14"/>
                  </a:lnTo>
                  <a:lnTo>
                    <a:pt x="26" y="14"/>
                  </a:lnTo>
                  <a:lnTo>
                    <a:pt x="20" y="14"/>
                  </a:lnTo>
                  <a:lnTo>
                    <a:pt x="18" y="10"/>
                  </a:lnTo>
                  <a:lnTo>
                    <a:pt x="18" y="10"/>
                  </a:lnTo>
                  <a:lnTo>
                    <a:pt x="12" y="8"/>
                  </a:lnTo>
                  <a:lnTo>
                    <a:pt x="12" y="8"/>
                  </a:lnTo>
                  <a:lnTo>
                    <a:pt x="8" y="10"/>
                  </a:lnTo>
                  <a:lnTo>
                    <a:pt x="8" y="10"/>
                  </a:lnTo>
                  <a:lnTo>
                    <a:pt x="2" y="16"/>
                  </a:lnTo>
                  <a:lnTo>
                    <a:pt x="0" y="24"/>
                  </a:lnTo>
                  <a:lnTo>
                    <a:pt x="0" y="24"/>
                  </a:lnTo>
                  <a:lnTo>
                    <a:pt x="10" y="24"/>
                  </a:lnTo>
                  <a:lnTo>
                    <a:pt x="12" y="26"/>
                  </a:lnTo>
                  <a:lnTo>
                    <a:pt x="14" y="28"/>
                  </a:lnTo>
                  <a:lnTo>
                    <a:pt x="14" y="28"/>
                  </a:lnTo>
                  <a:lnTo>
                    <a:pt x="16" y="34"/>
                  </a:lnTo>
                  <a:lnTo>
                    <a:pt x="14" y="38"/>
                  </a:lnTo>
                  <a:lnTo>
                    <a:pt x="12" y="42"/>
                  </a:lnTo>
                  <a:lnTo>
                    <a:pt x="12" y="46"/>
                  </a:lnTo>
                  <a:lnTo>
                    <a:pt x="12" y="46"/>
                  </a:lnTo>
                  <a:lnTo>
                    <a:pt x="14" y="52"/>
                  </a:lnTo>
                  <a:lnTo>
                    <a:pt x="20" y="54"/>
                  </a:lnTo>
                  <a:lnTo>
                    <a:pt x="30" y="58"/>
                  </a:lnTo>
                  <a:lnTo>
                    <a:pt x="30" y="58"/>
                  </a:lnTo>
                  <a:lnTo>
                    <a:pt x="34" y="62"/>
                  </a:lnTo>
                  <a:lnTo>
                    <a:pt x="36" y="64"/>
                  </a:lnTo>
                  <a:lnTo>
                    <a:pt x="36" y="64"/>
                  </a:lnTo>
                  <a:lnTo>
                    <a:pt x="42" y="62"/>
                  </a:lnTo>
                  <a:lnTo>
                    <a:pt x="42" y="62"/>
                  </a:lnTo>
                  <a:lnTo>
                    <a:pt x="44" y="60"/>
                  </a:lnTo>
                  <a:lnTo>
                    <a:pt x="44" y="58"/>
                  </a:lnTo>
                  <a:lnTo>
                    <a:pt x="42" y="54"/>
                  </a:lnTo>
                  <a:lnTo>
                    <a:pt x="38" y="48"/>
                  </a:lnTo>
                  <a:lnTo>
                    <a:pt x="36" y="44"/>
                  </a:lnTo>
                  <a:lnTo>
                    <a:pt x="36" y="44"/>
                  </a:lnTo>
                  <a:lnTo>
                    <a:pt x="36" y="42"/>
                  </a:lnTo>
                  <a:lnTo>
                    <a:pt x="38" y="38"/>
                  </a:lnTo>
                  <a:lnTo>
                    <a:pt x="44" y="34"/>
                  </a:lnTo>
                  <a:lnTo>
                    <a:pt x="44" y="34"/>
                  </a:lnTo>
                  <a:lnTo>
                    <a:pt x="44" y="34"/>
                  </a:lnTo>
                  <a:lnTo>
                    <a:pt x="50" y="34"/>
                  </a:lnTo>
                  <a:lnTo>
                    <a:pt x="52" y="32"/>
                  </a:lnTo>
                  <a:lnTo>
                    <a:pt x="54" y="28"/>
                  </a:lnTo>
                  <a:lnTo>
                    <a:pt x="54" y="28"/>
                  </a:lnTo>
                  <a:lnTo>
                    <a:pt x="56" y="18"/>
                  </a:lnTo>
                  <a:lnTo>
                    <a:pt x="56" y="18"/>
                  </a:lnTo>
                  <a:lnTo>
                    <a:pt x="58" y="12"/>
                  </a:lnTo>
                  <a:lnTo>
                    <a:pt x="58" y="10"/>
                  </a:lnTo>
                  <a:lnTo>
                    <a:pt x="56" y="8"/>
                  </a:lnTo>
                  <a:lnTo>
                    <a:pt x="56" y="8"/>
                  </a:lnTo>
                  <a:lnTo>
                    <a:pt x="52" y="6"/>
                  </a:lnTo>
                  <a:lnTo>
                    <a:pt x="48" y="4"/>
                  </a:lnTo>
                  <a:lnTo>
                    <a:pt x="48" y="4"/>
                  </a:lnTo>
                  <a:lnTo>
                    <a:pt x="46" y="2"/>
                  </a:lnTo>
                  <a:lnTo>
                    <a:pt x="42"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91" name="Freeform 76"/>
            <p:cNvSpPr>
              <a:spLocks/>
            </p:cNvSpPr>
            <p:nvPr/>
          </p:nvSpPr>
          <p:spPr bwMode="auto">
            <a:xfrm>
              <a:off x="2440" y="2364"/>
              <a:ext cx="58" cy="64"/>
            </a:xfrm>
            <a:custGeom>
              <a:avLst/>
              <a:gdLst>
                <a:gd name="T0" fmla="*/ 42 w 58"/>
                <a:gd name="T1" fmla="*/ 0 h 64"/>
                <a:gd name="T2" fmla="*/ 40 w 58"/>
                <a:gd name="T3" fmla="*/ 0 h 64"/>
                <a:gd name="T4" fmla="*/ 32 w 58"/>
                <a:gd name="T5" fmla="*/ 6 h 64"/>
                <a:gd name="T6" fmla="*/ 30 w 58"/>
                <a:gd name="T7" fmla="*/ 12 h 64"/>
                <a:gd name="T8" fmla="*/ 26 w 58"/>
                <a:gd name="T9" fmla="*/ 14 h 64"/>
                <a:gd name="T10" fmla="*/ 26 w 58"/>
                <a:gd name="T11" fmla="*/ 14 h 64"/>
                <a:gd name="T12" fmla="*/ 20 w 58"/>
                <a:gd name="T13" fmla="*/ 14 h 64"/>
                <a:gd name="T14" fmla="*/ 18 w 58"/>
                <a:gd name="T15" fmla="*/ 10 h 64"/>
                <a:gd name="T16" fmla="*/ 12 w 58"/>
                <a:gd name="T17" fmla="*/ 8 h 64"/>
                <a:gd name="T18" fmla="*/ 8 w 58"/>
                <a:gd name="T19" fmla="*/ 10 h 64"/>
                <a:gd name="T20" fmla="*/ 0 w 58"/>
                <a:gd name="T21" fmla="*/ 24 h 64"/>
                <a:gd name="T22" fmla="*/ 10 w 58"/>
                <a:gd name="T23" fmla="*/ 24 h 64"/>
                <a:gd name="T24" fmla="*/ 14 w 58"/>
                <a:gd name="T25" fmla="*/ 28 h 64"/>
                <a:gd name="T26" fmla="*/ 16 w 58"/>
                <a:gd name="T27" fmla="*/ 34 h 64"/>
                <a:gd name="T28" fmla="*/ 12 w 58"/>
                <a:gd name="T29" fmla="*/ 42 h 64"/>
                <a:gd name="T30" fmla="*/ 12 w 58"/>
                <a:gd name="T31" fmla="*/ 46 h 64"/>
                <a:gd name="T32" fmla="*/ 20 w 58"/>
                <a:gd name="T33" fmla="*/ 54 h 64"/>
                <a:gd name="T34" fmla="*/ 30 w 58"/>
                <a:gd name="T35" fmla="*/ 58 h 64"/>
                <a:gd name="T36" fmla="*/ 36 w 58"/>
                <a:gd name="T37" fmla="*/ 64 h 64"/>
                <a:gd name="T38" fmla="*/ 42 w 58"/>
                <a:gd name="T39" fmla="*/ 62 h 64"/>
                <a:gd name="T40" fmla="*/ 44 w 58"/>
                <a:gd name="T41" fmla="*/ 60 h 64"/>
                <a:gd name="T42" fmla="*/ 42 w 58"/>
                <a:gd name="T43" fmla="*/ 54 h 64"/>
                <a:gd name="T44" fmla="*/ 36 w 58"/>
                <a:gd name="T45" fmla="*/ 44 h 64"/>
                <a:gd name="T46" fmla="*/ 36 w 58"/>
                <a:gd name="T47" fmla="*/ 42 h 64"/>
                <a:gd name="T48" fmla="*/ 44 w 58"/>
                <a:gd name="T49" fmla="*/ 34 h 64"/>
                <a:gd name="T50" fmla="*/ 44 w 58"/>
                <a:gd name="T51" fmla="*/ 34 h 64"/>
                <a:gd name="T52" fmla="*/ 52 w 58"/>
                <a:gd name="T53" fmla="*/ 32 h 64"/>
                <a:gd name="T54" fmla="*/ 54 w 58"/>
                <a:gd name="T55" fmla="*/ 28 h 64"/>
                <a:gd name="T56" fmla="*/ 56 w 58"/>
                <a:gd name="T57" fmla="*/ 18 h 64"/>
                <a:gd name="T58" fmla="*/ 58 w 58"/>
                <a:gd name="T59" fmla="*/ 10 h 64"/>
                <a:gd name="T60" fmla="*/ 56 w 58"/>
                <a:gd name="T61" fmla="*/ 8 h 64"/>
                <a:gd name="T62" fmla="*/ 48 w 58"/>
                <a:gd name="T63" fmla="*/ 4 h 64"/>
                <a:gd name="T64" fmla="*/ 46 w 58"/>
                <a:gd name="T65" fmla="*/ 2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8" h="64">
                  <a:moveTo>
                    <a:pt x="42" y="0"/>
                  </a:moveTo>
                  <a:lnTo>
                    <a:pt x="42" y="0"/>
                  </a:lnTo>
                  <a:lnTo>
                    <a:pt x="40" y="0"/>
                  </a:lnTo>
                  <a:lnTo>
                    <a:pt x="40" y="0"/>
                  </a:lnTo>
                  <a:lnTo>
                    <a:pt x="36" y="2"/>
                  </a:lnTo>
                  <a:lnTo>
                    <a:pt x="32" y="6"/>
                  </a:lnTo>
                  <a:lnTo>
                    <a:pt x="32" y="6"/>
                  </a:lnTo>
                  <a:lnTo>
                    <a:pt x="30" y="12"/>
                  </a:lnTo>
                  <a:lnTo>
                    <a:pt x="30" y="14"/>
                  </a:lnTo>
                  <a:lnTo>
                    <a:pt x="26" y="14"/>
                  </a:lnTo>
                  <a:lnTo>
                    <a:pt x="26" y="14"/>
                  </a:lnTo>
                  <a:lnTo>
                    <a:pt x="26" y="14"/>
                  </a:lnTo>
                  <a:lnTo>
                    <a:pt x="26" y="14"/>
                  </a:lnTo>
                  <a:lnTo>
                    <a:pt x="20" y="14"/>
                  </a:lnTo>
                  <a:lnTo>
                    <a:pt x="18" y="10"/>
                  </a:lnTo>
                  <a:lnTo>
                    <a:pt x="18" y="10"/>
                  </a:lnTo>
                  <a:lnTo>
                    <a:pt x="12" y="8"/>
                  </a:lnTo>
                  <a:lnTo>
                    <a:pt x="12" y="8"/>
                  </a:lnTo>
                  <a:lnTo>
                    <a:pt x="8" y="10"/>
                  </a:lnTo>
                  <a:lnTo>
                    <a:pt x="8" y="10"/>
                  </a:lnTo>
                  <a:lnTo>
                    <a:pt x="2" y="16"/>
                  </a:lnTo>
                  <a:lnTo>
                    <a:pt x="0" y="24"/>
                  </a:lnTo>
                  <a:lnTo>
                    <a:pt x="0" y="24"/>
                  </a:lnTo>
                  <a:lnTo>
                    <a:pt x="10" y="24"/>
                  </a:lnTo>
                  <a:lnTo>
                    <a:pt x="12" y="26"/>
                  </a:lnTo>
                  <a:lnTo>
                    <a:pt x="14" y="28"/>
                  </a:lnTo>
                  <a:lnTo>
                    <a:pt x="14" y="28"/>
                  </a:lnTo>
                  <a:lnTo>
                    <a:pt x="16" y="34"/>
                  </a:lnTo>
                  <a:lnTo>
                    <a:pt x="14" y="38"/>
                  </a:lnTo>
                  <a:lnTo>
                    <a:pt x="12" y="42"/>
                  </a:lnTo>
                  <a:lnTo>
                    <a:pt x="12" y="46"/>
                  </a:lnTo>
                  <a:lnTo>
                    <a:pt x="12" y="46"/>
                  </a:lnTo>
                  <a:lnTo>
                    <a:pt x="14" y="52"/>
                  </a:lnTo>
                  <a:lnTo>
                    <a:pt x="20" y="54"/>
                  </a:lnTo>
                  <a:lnTo>
                    <a:pt x="30" y="58"/>
                  </a:lnTo>
                  <a:lnTo>
                    <a:pt x="30" y="58"/>
                  </a:lnTo>
                  <a:lnTo>
                    <a:pt x="34" y="62"/>
                  </a:lnTo>
                  <a:lnTo>
                    <a:pt x="36" y="64"/>
                  </a:lnTo>
                  <a:lnTo>
                    <a:pt x="36" y="64"/>
                  </a:lnTo>
                  <a:lnTo>
                    <a:pt x="42" y="62"/>
                  </a:lnTo>
                  <a:lnTo>
                    <a:pt x="42" y="62"/>
                  </a:lnTo>
                  <a:lnTo>
                    <a:pt x="44" y="60"/>
                  </a:lnTo>
                  <a:lnTo>
                    <a:pt x="44" y="58"/>
                  </a:lnTo>
                  <a:lnTo>
                    <a:pt x="42" y="54"/>
                  </a:lnTo>
                  <a:lnTo>
                    <a:pt x="38" y="48"/>
                  </a:lnTo>
                  <a:lnTo>
                    <a:pt x="36" y="44"/>
                  </a:lnTo>
                  <a:lnTo>
                    <a:pt x="36" y="44"/>
                  </a:lnTo>
                  <a:lnTo>
                    <a:pt x="36" y="42"/>
                  </a:lnTo>
                  <a:lnTo>
                    <a:pt x="38" y="38"/>
                  </a:lnTo>
                  <a:lnTo>
                    <a:pt x="44" y="34"/>
                  </a:lnTo>
                  <a:lnTo>
                    <a:pt x="44" y="34"/>
                  </a:lnTo>
                  <a:lnTo>
                    <a:pt x="44" y="34"/>
                  </a:lnTo>
                  <a:lnTo>
                    <a:pt x="50" y="34"/>
                  </a:lnTo>
                  <a:lnTo>
                    <a:pt x="52" y="32"/>
                  </a:lnTo>
                  <a:lnTo>
                    <a:pt x="54" y="28"/>
                  </a:lnTo>
                  <a:lnTo>
                    <a:pt x="54" y="28"/>
                  </a:lnTo>
                  <a:lnTo>
                    <a:pt x="56" y="18"/>
                  </a:lnTo>
                  <a:lnTo>
                    <a:pt x="56" y="18"/>
                  </a:lnTo>
                  <a:lnTo>
                    <a:pt x="58" y="12"/>
                  </a:lnTo>
                  <a:lnTo>
                    <a:pt x="58" y="10"/>
                  </a:lnTo>
                  <a:lnTo>
                    <a:pt x="56" y="8"/>
                  </a:lnTo>
                  <a:lnTo>
                    <a:pt x="56" y="8"/>
                  </a:lnTo>
                  <a:lnTo>
                    <a:pt x="52" y="6"/>
                  </a:lnTo>
                  <a:lnTo>
                    <a:pt x="48" y="4"/>
                  </a:lnTo>
                  <a:lnTo>
                    <a:pt x="48" y="4"/>
                  </a:lnTo>
                  <a:lnTo>
                    <a:pt x="46" y="2"/>
                  </a:lnTo>
                  <a:lnTo>
                    <a:pt x="4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92" name="Freeform 77"/>
            <p:cNvSpPr>
              <a:spLocks/>
            </p:cNvSpPr>
            <p:nvPr/>
          </p:nvSpPr>
          <p:spPr bwMode="auto">
            <a:xfrm>
              <a:off x="2472" y="2312"/>
              <a:ext cx="18" cy="36"/>
            </a:xfrm>
            <a:custGeom>
              <a:avLst/>
              <a:gdLst>
                <a:gd name="T0" fmla="*/ 8 w 18"/>
                <a:gd name="T1" fmla="*/ 0 h 36"/>
                <a:gd name="T2" fmla="*/ 8 w 18"/>
                <a:gd name="T3" fmla="*/ 0 h 36"/>
                <a:gd name="T4" fmla="*/ 6 w 18"/>
                <a:gd name="T5" fmla="*/ 2 h 36"/>
                <a:gd name="T6" fmla="*/ 4 w 18"/>
                <a:gd name="T7" fmla="*/ 8 h 36"/>
                <a:gd name="T8" fmla="*/ 2 w 18"/>
                <a:gd name="T9" fmla="*/ 18 h 36"/>
                <a:gd name="T10" fmla="*/ 2 w 18"/>
                <a:gd name="T11" fmla="*/ 18 h 36"/>
                <a:gd name="T12" fmla="*/ 2 w 18"/>
                <a:gd name="T13" fmla="*/ 22 h 36"/>
                <a:gd name="T14" fmla="*/ 4 w 18"/>
                <a:gd name="T15" fmla="*/ 26 h 36"/>
                <a:gd name="T16" fmla="*/ 4 w 18"/>
                <a:gd name="T17" fmla="*/ 26 h 36"/>
                <a:gd name="T18" fmla="*/ 2 w 18"/>
                <a:gd name="T19" fmla="*/ 32 h 36"/>
                <a:gd name="T20" fmla="*/ 0 w 18"/>
                <a:gd name="T21" fmla="*/ 36 h 36"/>
                <a:gd name="T22" fmla="*/ 0 w 18"/>
                <a:gd name="T23" fmla="*/ 36 h 36"/>
                <a:gd name="T24" fmla="*/ 2 w 18"/>
                <a:gd name="T25" fmla="*/ 36 h 36"/>
                <a:gd name="T26" fmla="*/ 2 w 18"/>
                <a:gd name="T27" fmla="*/ 36 h 36"/>
                <a:gd name="T28" fmla="*/ 8 w 18"/>
                <a:gd name="T29" fmla="*/ 36 h 36"/>
                <a:gd name="T30" fmla="*/ 12 w 18"/>
                <a:gd name="T31" fmla="*/ 32 h 36"/>
                <a:gd name="T32" fmla="*/ 14 w 18"/>
                <a:gd name="T33" fmla="*/ 26 h 36"/>
                <a:gd name="T34" fmla="*/ 16 w 18"/>
                <a:gd name="T35" fmla="*/ 20 h 36"/>
                <a:gd name="T36" fmla="*/ 16 w 18"/>
                <a:gd name="T37" fmla="*/ 20 h 36"/>
                <a:gd name="T38" fmla="*/ 18 w 18"/>
                <a:gd name="T39" fmla="*/ 12 h 36"/>
                <a:gd name="T40" fmla="*/ 18 w 18"/>
                <a:gd name="T41" fmla="*/ 8 h 36"/>
                <a:gd name="T42" fmla="*/ 14 w 18"/>
                <a:gd name="T43" fmla="*/ 4 h 36"/>
                <a:gd name="T44" fmla="*/ 10 w 18"/>
                <a:gd name="T45" fmla="*/ 2 h 36"/>
                <a:gd name="T46" fmla="*/ 10 w 18"/>
                <a:gd name="T47" fmla="*/ 2 h 36"/>
                <a:gd name="T48" fmla="*/ 6 w 18"/>
                <a:gd name="T49" fmla="*/ 2 h 36"/>
                <a:gd name="T50" fmla="*/ 10 w 18"/>
                <a:gd name="T51" fmla="*/ 0 h 36"/>
                <a:gd name="T52" fmla="*/ 10 w 18"/>
                <a:gd name="T53" fmla="*/ 0 h 36"/>
                <a:gd name="T54" fmla="*/ 8 w 18"/>
                <a:gd name="T55"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8" h="36">
                  <a:moveTo>
                    <a:pt x="8" y="0"/>
                  </a:moveTo>
                  <a:lnTo>
                    <a:pt x="8" y="0"/>
                  </a:lnTo>
                  <a:lnTo>
                    <a:pt x="6" y="2"/>
                  </a:lnTo>
                  <a:lnTo>
                    <a:pt x="4" y="8"/>
                  </a:lnTo>
                  <a:lnTo>
                    <a:pt x="2" y="18"/>
                  </a:lnTo>
                  <a:lnTo>
                    <a:pt x="2" y="18"/>
                  </a:lnTo>
                  <a:lnTo>
                    <a:pt x="2" y="22"/>
                  </a:lnTo>
                  <a:lnTo>
                    <a:pt x="4" y="26"/>
                  </a:lnTo>
                  <a:lnTo>
                    <a:pt x="4" y="26"/>
                  </a:lnTo>
                  <a:lnTo>
                    <a:pt x="2" y="32"/>
                  </a:lnTo>
                  <a:lnTo>
                    <a:pt x="0" y="36"/>
                  </a:lnTo>
                  <a:lnTo>
                    <a:pt x="0" y="36"/>
                  </a:lnTo>
                  <a:lnTo>
                    <a:pt x="2" y="36"/>
                  </a:lnTo>
                  <a:lnTo>
                    <a:pt x="2" y="36"/>
                  </a:lnTo>
                  <a:lnTo>
                    <a:pt x="8" y="36"/>
                  </a:lnTo>
                  <a:lnTo>
                    <a:pt x="12" y="32"/>
                  </a:lnTo>
                  <a:lnTo>
                    <a:pt x="14" y="26"/>
                  </a:lnTo>
                  <a:lnTo>
                    <a:pt x="16" y="20"/>
                  </a:lnTo>
                  <a:lnTo>
                    <a:pt x="16" y="20"/>
                  </a:lnTo>
                  <a:lnTo>
                    <a:pt x="18" y="12"/>
                  </a:lnTo>
                  <a:lnTo>
                    <a:pt x="18" y="8"/>
                  </a:lnTo>
                  <a:lnTo>
                    <a:pt x="14" y="4"/>
                  </a:lnTo>
                  <a:lnTo>
                    <a:pt x="10" y="2"/>
                  </a:lnTo>
                  <a:lnTo>
                    <a:pt x="10" y="2"/>
                  </a:lnTo>
                  <a:lnTo>
                    <a:pt x="6" y="2"/>
                  </a:lnTo>
                  <a:lnTo>
                    <a:pt x="10" y="0"/>
                  </a:lnTo>
                  <a:lnTo>
                    <a:pt x="10" y="0"/>
                  </a:lnTo>
                  <a:lnTo>
                    <a:pt x="8"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93" name="Freeform 78"/>
            <p:cNvSpPr>
              <a:spLocks/>
            </p:cNvSpPr>
            <p:nvPr/>
          </p:nvSpPr>
          <p:spPr bwMode="auto">
            <a:xfrm>
              <a:off x="2472" y="2312"/>
              <a:ext cx="18" cy="36"/>
            </a:xfrm>
            <a:custGeom>
              <a:avLst/>
              <a:gdLst>
                <a:gd name="T0" fmla="*/ 8 w 18"/>
                <a:gd name="T1" fmla="*/ 0 h 36"/>
                <a:gd name="T2" fmla="*/ 8 w 18"/>
                <a:gd name="T3" fmla="*/ 0 h 36"/>
                <a:gd name="T4" fmla="*/ 6 w 18"/>
                <a:gd name="T5" fmla="*/ 2 h 36"/>
                <a:gd name="T6" fmla="*/ 4 w 18"/>
                <a:gd name="T7" fmla="*/ 8 h 36"/>
                <a:gd name="T8" fmla="*/ 2 w 18"/>
                <a:gd name="T9" fmla="*/ 18 h 36"/>
                <a:gd name="T10" fmla="*/ 2 w 18"/>
                <a:gd name="T11" fmla="*/ 18 h 36"/>
                <a:gd name="T12" fmla="*/ 2 w 18"/>
                <a:gd name="T13" fmla="*/ 22 h 36"/>
                <a:gd name="T14" fmla="*/ 4 w 18"/>
                <a:gd name="T15" fmla="*/ 26 h 36"/>
                <a:gd name="T16" fmla="*/ 4 w 18"/>
                <a:gd name="T17" fmla="*/ 26 h 36"/>
                <a:gd name="T18" fmla="*/ 2 w 18"/>
                <a:gd name="T19" fmla="*/ 32 h 36"/>
                <a:gd name="T20" fmla="*/ 0 w 18"/>
                <a:gd name="T21" fmla="*/ 36 h 36"/>
                <a:gd name="T22" fmla="*/ 0 w 18"/>
                <a:gd name="T23" fmla="*/ 36 h 36"/>
                <a:gd name="T24" fmla="*/ 2 w 18"/>
                <a:gd name="T25" fmla="*/ 36 h 36"/>
                <a:gd name="T26" fmla="*/ 2 w 18"/>
                <a:gd name="T27" fmla="*/ 36 h 36"/>
                <a:gd name="T28" fmla="*/ 8 w 18"/>
                <a:gd name="T29" fmla="*/ 36 h 36"/>
                <a:gd name="T30" fmla="*/ 12 w 18"/>
                <a:gd name="T31" fmla="*/ 32 h 36"/>
                <a:gd name="T32" fmla="*/ 14 w 18"/>
                <a:gd name="T33" fmla="*/ 26 h 36"/>
                <a:gd name="T34" fmla="*/ 16 w 18"/>
                <a:gd name="T35" fmla="*/ 20 h 36"/>
                <a:gd name="T36" fmla="*/ 16 w 18"/>
                <a:gd name="T37" fmla="*/ 20 h 36"/>
                <a:gd name="T38" fmla="*/ 18 w 18"/>
                <a:gd name="T39" fmla="*/ 12 h 36"/>
                <a:gd name="T40" fmla="*/ 18 w 18"/>
                <a:gd name="T41" fmla="*/ 8 h 36"/>
                <a:gd name="T42" fmla="*/ 14 w 18"/>
                <a:gd name="T43" fmla="*/ 4 h 36"/>
                <a:gd name="T44" fmla="*/ 10 w 18"/>
                <a:gd name="T45" fmla="*/ 2 h 36"/>
                <a:gd name="T46" fmla="*/ 10 w 18"/>
                <a:gd name="T47" fmla="*/ 2 h 36"/>
                <a:gd name="T48" fmla="*/ 6 w 18"/>
                <a:gd name="T49" fmla="*/ 2 h 36"/>
                <a:gd name="T50" fmla="*/ 10 w 18"/>
                <a:gd name="T51" fmla="*/ 0 h 36"/>
                <a:gd name="T52" fmla="*/ 10 w 18"/>
                <a:gd name="T53" fmla="*/ 0 h 36"/>
                <a:gd name="T54" fmla="*/ 8 w 18"/>
                <a:gd name="T55"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8" h="36">
                  <a:moveTo>
                    <a:pt x="8" y="0"/>
                  </a:moveTo>
                  <a:lnTo>
                    <a:pt x="8" y="0"/>
                  </a:lnTo>
                  <a:lnTo>
                    <a:pt x="6" y="2"/>
                  </a:lnTo>
                  <a:lnTo>
                    <a:pt x="4" y="8"/>
                  </a:lnTo>
                  <a:lnTo>
                    <a:pt x="2" y="18"/>
                  </a:lnTo>
                  <a:lnTo>
                    <a:pt x="2" y="18"/>
                  </a:lnTo>
                  <a:lnTo>
                    <a:pt x="2" y="22"/>
                  </a:lnTo>
                  <a:lnTo>
                    <a:pt x="4" y="26"/>
                  </a:lnTo>
                  <a:lnTo>
                    <a:pt x="4" y="26"/>
                  </a:lnTo>
                  <a:lnTo>
                    <a:pt x="2" y="32"/>
                  </a:lnTo>
                  <a:lnTo>
                    <a:pt x="0" y="36"/>
                  </a:lnTo>
                  <a:lnTo>
                    <a:pt x="0" y="36"/>
                  </a:lnTo>
                  <a:lnTo>
                    <a:pt x="2" y="36"/>
                  </a:lnTo>
                  <a:lnTo>
                    <a:pt x="2" y="36"/>
                  </a:lnTo>
                  <a:lnTo>
                    <a:pt x="8" y="36"/>
                  </a:lnTo>
                  <a:lnTo>
                    <a:pt x="12" y="32"/>
                  </a:lnTo>
                  <a:lnTo>
                    <a:pt x="14" y="26"/>
                  </a:lnTo>
                  <a:lnTo>
                    <a:pt x="16" y="20"/>
                  </a:lnTo>
                  <a:lnTo>
                    <a:pt x="16" y="20"/>
                  </a:lnTo>
                  <a:lnTo>
                    <a:pt x="18" y="12"/>
                  </a:lnTo>
                  <a:lnTo>
                    <a:pt x="18" y="8"/>
                  </a:lnTo>
                  <a:lnTo>
                    <a:pt x="14" y="4"/>
                  </a:lnTo>
                  <a:lnTo>
                    <a:pt x="10" y="2"/>
                  </a:lnTo>
                  <a:lnTo>
                    <a:pt x="10" y="2"/>
                  </a:lnTo>
                  <a:lnTo>
                    <a:pt x="6" y="2"/>
                  </a:lnTo>
                  <a:lnTo>
                    <a:pt x="10" y="0"/>
                  </a:lnTo>
                  <a:lnTo>
                    <a:pt x="10" y="0"/>
                  </a:lnTo>
                  <a:lnTo>
                    <a:pt x="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94" name="Freeform 79"/>
            <p:cNvSpPr>
              <a:spLocks/>
            </p:cNvSpPr>
            <p:nvPr/>
          </p:nvSpPr>
          <p:spPr bwMode="auto">
            <a:xfrm>
              <a:off x="2430" y="2328"/>
              <a:ext cx="28" cy="24"/>
            </a:xfrm>
            <a:custGeom>
              <a:avLst/>
              <a:gdLst>
                <a:gd name="T0" fmla="*/ 16 w 28"/>
                <a:gd name="T1" fmla="*/ 0 h 24"/>
                <a:gd name="T2" fmla="*/ 16 w 28"/>
                <a:gd name="T3" fmla="*/ 0 h 24"/>
                <a:gd name="T4" fmla="*/ 10 w 28"/>
                <a:gd name="T5" fmla="*/ 0 h 24"/>
                <a:gd name="T6" fmla="*/ 4 w 28"/>
                <a:gd name="T7" fmla="*/ 2 h 24"/>
                <a:gd name="T8" fmla="*/ 4 w 28"/>
                <a:gd name="T9" fmla="*/ 2 h 24"/>
                <a:gd name="T10" fmla="*/ 0 w 28"/>
                <a:gd name="T11" fmla="*/ 4 h 24"/>
                <a:gd name="T12" fmla="*/ 0 w 28"/>
                <a:gd name="T13" fmla="*/ 6 h 24"/>
                <a:gd name="T14" fmla="*/ 6 w 28"/>
                <a:gd name="T15" fmla="*/ 12 h 24"/>
                <a:gd name="T16" fmla="*/ 6 w 28"/>
                <a:gd name="T17" fmla="*/ 12 h 24"/>
                <a:gd name="T18" fmla="*/ 6 w 28"/>
                <a:gd name="T19" fmla="*/ 16 h 24"/>
                <a:gd name="T20" fmla="*/ 8 w 28"/>
                <a:gd name="T21" fmla="*/ 20 h 24"/>
                <a:gd name="T22" fmla="*/ 8 w 28"/>
                <a:gd name="T23" fmla="*/ 24 h 24"/>
                <a:gd name="T24" fmla="*/ 10 w 28"/>
                <a:gd name="T25" fmla="*/ 24 h 24"/>
                <a:gd name="T26" fmla="*/ 10 w 28"/>
                <a:gd name="T27" fmla="*/ 24 h 24"/>
                <a:gd name="T28" fmla="*/ 12 w 28"/>
                <a:gd name="T29" fmla="*/ 24 h 24"/>
                <a:gd name="T30" fmla="*/ 12 w 28"/>
                <a:gd name="T31" fmla="*/ 24 h 24"/>
                <a:gd name="T32" fmla="*/ 14 w 28"/>
                <a:gd name="T33" fmla="*/ 22 h 24"/>
                <a:gd name="T34" fmla="*/ 16 w 28"/>
                <a:gd name="T35" fmla="*/ 18 h 24"/>
                <a:gd name="T36" fmla="*/ 18 w 28"/>
                <a:gd name="T37" fmla="*/ 10 h 24"/>
                <a:gd name="T38" fmla="*/ 18 w 28"/>
                <a:gd name="T39" fmla="*/ 10 h 24"/>
                <a:gd name="T40" fmla="*/ 20 w 28"/>
                <a:gd name="T41" fmla="*/ 10 h 24"/>
                <a:gd name="T42" fmla="*/ 24 w 28"/>
                <a:gd name="T43" fmla="*/ 8 h 24"/>
                <a:gd name="T44" fmla="*/ 28 w 28"/>
                <a:gd name="T45" fmla="*/ 8 h 24"/>
                <a:gd name="T46" fmla="*/ 28 w 28"/>
                <a:gd name="T47" fmla="*/ 6 h 24"/>
                <a:gd name="T48" fmla="*/ 28 w 28"/>
                <a:gd name="T49" fmla="*/ 2 h 24"/>
                <a:gd name="T50" fmla="*/ 28 w 28"/>
                <a:gd name="T51" fmla="*/ 2 h 24"/>
                <a:gd name="T52" fmla="*/ 24 w 28"/>
                <a:gd name="T53" fmla="*/ 0 h 24"/>
                <a:gd name="T54" fmla="*/ 16 w 28"/>
                <a:gd name="T55"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8" h="24">
                  <a:moveTo>
                    <a:pt x="16" y="0"/>
                  </a:moveTo>
                  <a:lnTo>
                    <a:pt x="16" y="0"/>
                  </a:lnTo>
                  <a:lnTo>
                    <a:pt x="10" y="0"/>
                  </a:lnTo>
                  <a:lnTo>
                    <a:pt x="4" y="2"/>
                  </a:lnTo>
                  <a:lnTo>
                    <a:pt x="4" y="2"/>
                  </a:lnTo>
                  <a:lnTo>
                    <a:pt x="0" y="4"/>
                  </a:lnTo>
                  <a:lnTo>
                    <a:pt x="0" y="6"/>
                  </a:lnTo>
                  <a:lnTo>
                    <a:pt x="6" y="12"/>
                  </a:lnTo>
                  <a:lnTo>
                    <a:pt x="6" y="12"/>
                  </a:lnTo>
                  <a:lnTo>
                    <a:pt x="6" y="16"/>
                  </a:lnTo>
                  <a:lnTo>
                    <a:pt x="8" y="20"/>
                  </a:lnTo>
                  <a:lnTo>
                    <a:pt x="8" y="24"/>
                  </a:lnTo>
                  <a:lnTo>
                    <a:pt x="10" y="24"/>
                  </a:lnTo>
                  <a:lnTo>
                    <a:pt x="10" y="24"/>
                  </a:lnTo>
                  <a:lnTo>
                    <a:pt x="12" y="24"/>
                  </a:lnTo>
                  <a:lnTo>
                    <a:pt x="12" y="24"/>
                  </a:lnTo>
                  <a:lnTo>
                    <a:pt x="14" y="22"/>
                  </a:lnTo>
                  <a:lnTo>
                    <a:pt x="16" y="18"/>
                  </a:lnTo>
                  <a:lnTo>
                    <a:pt x="18" y="10"/>
                  </a:lnTo>
                  <a:lnTo>
                    <a:pt x="18" y="10"/>
                  </a:lnTo>
                  <a:lnTo>
                    <a:pt x="20" y="10"/>
                  </a:lnTo>
                  <a:lnTo>
                    <a:pt x="24" y="8"/>
                  </a:lnTo>
                  <a:lnTo>
                    <a:pt x="28" y="8"/>
                  </a:lnTo>
                  <a:lnTo>
                    <a:pt x="28" y="6"/>
                  </a:lnTo>
                  <a:lnTo>
                    <a:pt x="28" y="2"/>
                  </a:lnTo>
                  <a:lnTo>
                    <a:pt x="28" y="2"/>
                  </a:lnTo>
                  <a:lnTo>
                    <a:pt x="24" y="0"/>
                  </a:lnTo>
                  <a:lnTo>
                    <a:pt x="16"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95" name="Freeform 80"/>
            <p:cNvSpPr>
              <a:spLocks/>
            </p:cNvSpPr>
            <p:nvPr/>
          </p:nvSpPr>
          <p:spPr bwMode="auto">
            <a:xfrm>
              <a:off x="2430" y="2328"/>
              <a:ext cx="28" cy="24"/>
            </a:xfrm>
            <a:custGeom>
              <a:avLst/>
              <a:gdLst>
                <a:gd name="T0" fmla="*/ 16 w 28"/>
                <a:gd name="T1" fmla="*/ 0 h 24"/>
                <a:gd name="T2" fmla="*/ 16 w 28"/>
                <a:gd name="T3" fmla="*/ 0 h 24"/>
                <a:gd name="T4" fmla="*/ 10 w 28"/>
                <a:gd name="T5" fmla="*/ 0 h 24"/>
                <a:gd name="T6" fmla="*/ 4 w 28"/>
                <a:gd name="T7" fmla="*/ 2 h 24"/>
                <a:gd name="T8" fmla="*/ 4 w 28"/>
                <a:gd name="T9" fmla="*/ 2 h 24"/>
                <a:gd name="T10" fmla="*/ 0 w 28"/>
                <a:gd name="T11" fmla="*/ 4 h 24"/>
                <a:gd name="T12" fmla="*/ 0 w 28"/>
                <a:gd name="T13" fmla="*/ 6 h 24"/>
                <a:gd name="T14" fmla="*/ 6 w 28"/>
                <a:gd name="T15" fmla="*/ 12 h 24"/>
                <a:gd name="T16" fmla="*/ 6 w 28"/>
                <a:gd name="T17" fmla="*/ 12 h 24"/>
                <a:gd name="T18" fmla="*/ 6 w 28"/>
                <a:gd name="T19" fmla="*/ 16 h 24"/>
                <a:gd name="T20" fmla="*/ 8 w 28"/>
                <a:gd name="T21" fmla="*/ 20 h 24"/>
                <a:gd name="T22" fmla="*/ 8 w 28"/>
                <a:gd name="T23" fmla="*/ 24 h 24"/>
                <a:gd name="T24" fmla="*/ 10 w 28"/>
                <a:gd name="T25" fmla="*/ 24 h 24"/>
                <a:gd name="T26" fmla="*/ 10 w 28"/>
                <a:gd name="T27" fmla="*/ 24 h 24"/>
                <a:gd name="T28" fmla="*/ 12 w 28"/>
                <a:gd name="T29" fmla="*/ 24 h 24"/>
                <a:gd name="T30" fmla="*/ 12 w 28"/>
                <a:gd name="T31" fmla="*/ 24 h 24"/>
                <a:gd name="T32" fmla="*/ 14 w 28"/>
                <a:gd name="T33" fmla="*/ 22 h 24"/>
                <a:gd name="T34" fmla="*/ 16 w 28"/>
                <a:gd name="T35" fmla="*/ 18 h 24"/>
                <a:gd name="T36" fmla="*/ 18 w 28"/>
                <a:gd name="T37" fmla="*/ 10 h 24"/>
                <a:gd name="T38" fmla="*/ 18 w 28"/>
                <a:gd name="T39" fmla="*/ 10 h 24"/>
                <a:gd name="T40" fmla="*/ 20 w 28"/>
                <a:gd name="T41" fmla="*/ 10 h 24"/>
                <a:gd name="T42" fmla="*/ 24 w 28"/>
                <a:gd name="T43" fmla="*/ 8 h 24"/>
                <a:gd name="T44" fmla="*/ 28 w 28"/>
                <a:gd name="T45" fmla="*/ 8 h 24"/>
                <a:gd name="T46" fmla="*/ 28 w 28"/>
                <a:gd name="T47" fmla="*/ 6 h 24"/>
                <a:gd name="T48" fmla="*/ 28 w 28"/>
                <a:gd name="T49" fmla="*/ 2 h 24"/>
                <a:gd name="T50" fmla="*/ 28 w 28"/>
                <a:gd name="T51" fmla="*/ 2 h 24"/>
                <a:gd name="T52" fmla="*/ 24 w 28"/>
                <a:gd name="T53" fmla="*/ 0 h 24"/>
                <a:gd name="T54" fmla="*/ 16 w 28"/>
                <a:gd name="T55"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8" h="24">
                  <a:moveTo>
                    <a:pt x="16" y="0"/>
                  </a:moveTo>
                  <a:lnTo>
                    <a:pt x="16" y="0"/>
                  </a:lnTo>
                  <a:lnTo>
                    <a:pt x="10" y="0"/>
                  </a:lnTo>
                  <a:lnTo>
                    <a:pt x="4" y="2"/>
                  </a:lnTo>
                  <a:lnTo>
                    <a:pt x="4" y="2"/>
                  </a:lnTo>
                  <a:lnTo>
                    <a:pt x="0" y="4"/>
                  </a:lnTo>
                  <a:lnTo>
                    <a:pt x="0" y="6"/>
                  </a:lnTo>
                  <a:lnTo>
                    <a:pt x="6" y="12"/>
                  </a:lnTo>
                  <a:lnTo>
                    <a:pt x="6" y="12"/>
                  </a:lnTo>
                  <a:lnTo>
                    <a:pt x="6" y="16"/>
                  </a:lnTo>
                  <a:lnTo>
                    <a:pt x="8" y="20"/>
                  </a:lnTo>
                  <a:lnTo>
                    <a:pt x="8" y="24"/>
                  </a:lnTo>
                  <a:lnTo>
                    <a:pt x="10" y="24"/>
                  </a:lnTo>
                  <a:lnTo>
                    <a:pt x="10" y="24"/>
                  </a:lnTo>
                  <a:lnTo>
                    <a:pt x="12" y="24"/>
                  </a:lnTo>
                  <a:lnTo>
                    <a:pt x="12" y="24"/>
                  </a:lnTo>
                  <a:lnTo>
                    <a:pt x="14" y="22"/>
                  </a:lnTo>
                  <a:lnTo>
                    <a:pt x="16" y="18"/>
                  </a:lnTo>
                  <a:lnTo>
                    <a:pt x="18" y="10"/>
                  </a:lnTo>
                  <a:lnTo>
                    <a:pt x="18" y="10"/>
                  </a:lnTo>
                  <a:lnTo>
                    <a:pt x="20" y="10"/>
                  </a:lnTo>
                  <a:lnTo>
                    <a:pt x="24" y="8"/>
                  </a:lnTo>
                  <a:lnTo>
                    <a:pt x="28" y="8"/>
                  </a:lnTo>
                  <a:lnTo>
                    <a:pt x="28" y="6"/>
                  </a:lnTo>
                  <a:lnTo>
                    <a:pt x="28" y="2"/>
                  </a:lnTo>
                  <a:lnTo>
                    <a:pt x="28" y="2"/>
                  </a:lnTo>
                  <a:lnTo>
                    <a:pt x="24" y="0"/>
                  </a:lnTo>
                  <a:lnTo>
                    <a:pt x="1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96" name="Freeform 81"/>
            <p:cNvSpPr>
              <a:spLocks/>
            </p:cNvSpPr>
            <p:nvPr/>
          </p:nvSpPr>
          <p:spPr bwMode="auto">
            <a:xfrm>
              <a:off x="1842" y="2342"/>
              <a:ext cx="44" cy="68"/>
            </a:xfrm>
            <a:custGeom>
              <a:avLst/>
              <a:gdLst>
                <a:gd name="T0" fmla="*/ 22 w 44"/>
                <a:gd name="T1" fmla="*/ 0 h 68"/>
                <a:gd name="T2" fmla="*/ 22 w 44"/>
                <a:gd name="T3" fmla="*/ 0 h 68"/>
                <a:gd name="T4" fmla="*/ 20 w 44"/>
                <a:gd name="T5" fmla="*/ 0 h 68"/>
                <a:gd name="T6" fmla="*/ 16 w 44"/>
                <a:gd name="T7" fmla="*/ 6 h 68"/>
                <a:gd name="T8" fmla="*/ 16 w 44"/>
                <a:gd name="T9" fmla="*/ 6 h 68"/>
                <a:gd name="T10" fmla="*/ 8 w 44"/>
                <a:gd name="T11" fmla="*/ 14 h 68"/>
                <a:gd name="T12" fmla="*/ 2 w 44"/>
                <a:gd name="T13" fmla="*/ 24 h 68"/>
                <a:gd name="T14" fmla="*/ 2 w 44"/>
                <a:gd name="T15" fmla="*/ 24 h 68"/>
                <a:gd name="T16" fmla="*/ 0 w 44"/>
                <a:gd name="T17" fmla="*/ 28 h 68"/>
                <a:gd name="T18" fmla="*/ 0 w 44"/>
                <a:gd name="T19" fmla="*/ 30 h 68"/>
                <a:gd name="T20" fmla="*/ 4 w 44"/>
                <a:gd name="T21" fmla="*/ 32 h 68"/>
                <a:gd name="T22" fmla="*/ 6 w 44"/>
                <a:gd name="T23" fmla="*/ 36 h 68"/>
                <a:gd name="T24" fmla="*/ 6 w 44"/>
                <a:gd name="T25" fmla="*/ 36 h 68"/>
                <a:gd name="T26" fmla="*/ 8 w 44"/>
                <a:gd name="T27" fmla="*/ 54 h 68"/>
                <a:gd name="T28" fmla="*/ 12 w 44"/>
                <a:gd name="T29" fmla="*/ 64 h 68"/>
                <a:gd name="T30" fmla="*/ 14 w 44"/>
                <a:gd name="T31" fmla="*/ 66 h 68"/>
                <a:gd name="T32" fmla="*/ 16 w 44"/>
                <a:gd name="T33" fmla="*/ 68 h 68"/>
                <a:gd name="T34" fmla="*/ 16 w 44"/>
                <a:gd name="T35" fmla="*/ 68 h 68"/>
                <a:gd name="T36" fmla="*/ 22 w 44"/>
                <a:gd name="T37" fmla="*/ 64 h 68"/>
                <a:gd name="T38" fmla="*/ 22 w 44"/>
                <a:gd name="T39" fmla="*/ 64 h 68"/>
                <a:gd name="T40" fmla="*/ 26 w 44"/>
                <a:gd name="T41" fmla="*/ 60 h 68"/>
                <a:gd name="T42" fmla="*/ 32 w 44"/>
                <a:gd name="T43" fmla="*/ 54 h 68"/>
                <a:gd name="T44" fmla="*/ 32 w 44"/>
                <a:gd name="T45" fmla="*/ 54 h 68"/>
                <a:gd name="T46" fmla="*/ 42 w 44"/>
                <a:gd name="T47" fmla="*/ 46 h 68"/>
                <a:gd name="T48" fmla="*/ 42 w 44"/>
                <a:gd name="T49" fmla="*/ 46 h 68"/>
                <a:gd name="T50" fmla="*/ 44 w 44"/>
                <a:gd name="T51" fmla="*/ 42 h 68"/>
                <a:gd name="T52" fmla="*/ 44 w 44"/>
                <a:gd name="T53" fmla="*/ 38 h 68"/>
                <a:gd name="T54" fmla="*/ 44 w 44"/>
                <a:gd name="T55" fmla="*/ 28 h 68"/>
                <a:gd name="T56" fmla="*/ 44 w 44"/>
                <a:gd name="T57" fmla="*/ 28 h 68"/>
                <a:gd name="T58" fmla="*/ 38 w 44"/>
                <a:gd name="T59" fmla="*/ 22 h 68"/>
                <a:gd name="T60" fmla="*/ 32 w 44"/>
                <a:gd name="T61" fmla="*/ 14 h 68"/>
                <a:gd name="T62" fmla="*/ 32 w 44"/>
                <a:gd name="T63" fmla="*/ 14 h 68"/>
                <a:gd name="T64" fmla="*/ 28 w 44"/>
                <a:gd name="T65" fmla="*/ 4 h 68"/>
                <a:gd name="T66" fmla="*/ 26 w 44"/>
                <a:gd name="T67" fmla="*/ 0 h 68"/>
                <a:gd name="T68" fmla="*/ 22 w 44"/>
                <a:gd name="T69"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4" h="68">
                  <a:moveTo>
                    <a:pt x="22" y="0"/>
                  </a:moveTo>
                  <a:lnTo>
                    <a:pt x="22" y="0"/>
                  </a:lnTo>
                  <a:lnTo>
                    <a:pt x="20" y="0"/>
                  </a:lnTo>
                  <a:lnTo>
                    <a:pt x="16" y="6"/>
                  </a:lnTo>
                  <a:lnTo>
                    <a:pt x="16" y="6"/>
                  </a:lnTo>
                  <a:lnTo>
                    <a:pt x="8" y="14"/>
                  </a:lnTo>
                  <a:lnTo>
                    <a:pt x="2" y="24"/>
                  </a:lnTo>
                  <a:lnTo>
                    <a:pt x="2" y="24"/>
                  </a:lnTo>
                  <a:lnTo>
                    <a:pt x="0" y="28"/>
                  </a:lnTo>
                  <a:lnTo>
                    <a:pt x="0" y="30"/>
                  </a:lnTo>
                  <a:lnTo>
                    <a:pt x="4" y="32"/>
                  </a:lnTo>
                  <a:lnTo>
                    <a:pt x="6" y="36"/>
                  </a:lnTo>
                  <a:lnTo>
                    <a:pt x="6" y="36"/>
                  </a:lnTo>
                  <a:lnTo>
                    <a:pt x="8" y="54"/>
                  </a:lnTo>
                  <a:lnTo>
                    <a:pt x="12" y="64"/>
                  </a:lnTo>
                  <a:lnTo>
                    <a:pt x="14" y="66"/>
                  </a:lnTo>
                  <a:lnTo>
                    <a:pt x="16" y="68"/>
                  </a:lnTo>
                  <a:lnTo>
                    <a:pt x="16" y="68"/>
                  </a:lnTo>
                  <a:lnTo>
                    <a:pt x="22" y="64"/>
                  </a:lnTo>
                  <a:lnTo>
                    <a:pt x="22" y="64"/>
                  </a:lnTo>
                  <a:lnTo>
                    <a:pt x="26" y="60"/>
                  </a:lnTo>
                  <a:lnTo>
                    <a:pt x="32" y="54"/>
                  </a:lnTo>
                  <a:lnTo>
                    <a:pt x="32" y="54"/>
                  </a:lnTo>
                  <a:lnTo>
                    <a:pt x="42" y="46"/>
                  </a:lnTo>
                  <a:lnTo>
                    <a:pt x="42" y="46"/>
                  </a:lnTo>
                  <a:lnTo>
                    <a:pt x="44" y="42"/>
                  </a:lnTo>
                  <a:lnTo>
                    <a:pt x="44" y="38"/>
                  </a:lnTo>
                  <a:lnTo>
                    <a:pt x="44" y="28"/>
                  </a:lnTo>
                  <a:lnTo>
                    <a:pt x="44" y="28"/>
                  </a:lnTo>
                  <a:lnTo>
                    <a:pt x="38" y="22"/>
                  </a:lnTo>
                  <a:lnTo>
                    <a:pt x="32" y="14"/>
                  </a:lnTo>
                  <a:lnTo>
                    <a:pt x="32" y="14"/>
                  </a:lnTo>
                  <a:lnTo>
                    <a:pt x="28" y="4"/>
                  </a:lnTo>
                  <a:lnTo>
                    <a:pt x="26" y="0"/>
                  </a:lnTo>
                  <a:lnTo>
                    <a:pt x="22"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97" name="Freeform 82"/>
            <p:cNvSpPr>
              <a:spLocks/>
            </p:cNvSpPr>
            <p:nvPr/>
          </p:nvSpPr>
          <p:spPr bwMode="auto">
            <a:xfrm>
              <a:off x="1842" y="2342"/>
              <a:ext cx="44" cy="68"/>
            </a:xfrm>
            <a:custGeom>
              <a:avLst/>
              <a:gdLst>
                <a:gd name="T0" fmla="*/ 22 w 44"/>
                <a:gd name="T1" fmla="*/ 0 h 68"/>
                <a:gd name="T2" fmla="*/ 22 w 44"/>
                <a:gd name="T3" fmla="*/ 0 h 68"/>
                <a:gd name="T4" fmla="*/ 20 w 44"/>
                <a:gd name="T5" fmla="*/ 0 h 68"/>
                <a:gd name="T6" fmla="*/ 16 w 44"/>
                <a:gd name="T7" fmla="*/ 6 h 68"/>
                <a:gd name="T8" fmla="*/ 16 w 44"/>
                <a:gd name="T9" fmla="*/ 6 h 68"/>
                <a:gd name="T10" fmla="*/ 8 w 44"/>
                <a:gd name="T11" fmla="*/ 14 h 68"/>
                <a:gd name="T12" fmla="*/ 2 w 44"/>
                <a:gd name="T13" fmla="*/ 24 h 68"/>
                <a:gd name="T14" fmla="*/ 2 w 44"/>
                <a:gd name="T15" fmla="*/ 24 h 68"/>
                <a:gd name="T16" fmla="*/ 0 w 44"/>
                <a:gd name="T17" fmla="*/ 28 h 68"/>
                <a:gd name="T18" fmla="*/ 0 w 44"/>
                <a:gd name="T19" fmla="*/ 30 h 68"/>
                <a:gd name="T20" fmla="*/ 4 w 44"/>
                <a:gd name="T21" fmla="*/ 32 h 68"/>
                <a:gd name="T22" fmla="*/ 6 w 44"/>
                <a:gd name="T23" fmla="*/ 36 h 68"/>
                <a:gd name="T24" fmla="*/ 6 w 44"/>
                <a:gd name="T25" fmla="*/ 36 h 68"/>
                <a:gd name="T26" fmla="*/ 8 w 44"/>
                <a:gd name="T27" fmla="*/ 54 h 68"/>
                <a:gd name="T28" fmla="*/ 12 w 44"/>
                <a:gd name="T29" fmla="*/ 64 h 68"/>
                <a:gd name="T30" fmla="*/ 14 w 44"/>
                <a:gd name="T31" fmla="*/ 66 h 68"/>
                <a:gd name="T32" fmla="*/ 16 w 44"/>
                <a:gd name="T33" fmla="*/ 68 h 68"/>
                <a:gd name="T34" fmla="*/ 16 w 44"/>
                <a:gd name="T35" fmla="*/ 68 h 68"/>
                <a:gd name="T36" fmla="*/ 22 w 44"/>
                <a:gd name="T37" fmla="*/ 64 h 68"/>
                <a:gd name="T38" fmla="*/ 22 w 44"/>
                <a:gd name="T39" fmla="*/ 64 h 68"/>
                <a:gd name="T40" fmla="*/ 26 w 44"/>
                <a:gd name="T41" fmla="*/ 60 h 68"/>
                <a:gd name="T42" fmla="*/ 32 w 44"/>
                <a:gd name="T43" fmla="*/ 54 h 68"/>
                <a:gd name="T44" fmla="*/ 32 w 44"/>
                <a:gd name="T45" fmla="*/ 54 h 68"/>
                <a:gd name="T46" fmla="*/ 42 w 44"/>
                <a:gd name="T47" fmla="*/ 46 h 68"/>
                <a:gd name="T48" fmla="*/ 42 w 44"/>
                <a:gd name="T49" fmla="*/ 46 h 68"/>
                <a:gd name="T50" fmla="*/ 44 w 44"/>
                <a:gd name="T51" fmla="*/ 42 h 68"/>
                <a:gd name="T52" fmla="*/ 44 w 44"/>
                <a:gd name="T53" fmla="*/ 38 h 68"/>
                <a:gd name="T54" fmla="*/ 44 w 44"/>
                <a:gd name="T55" fmla="*/ 28 h 68"/>
                <a:gd name="T56" fmla="*/ 44 w 44"/>
                <a:gd name="T57" fmla="*/ 28 h 68"/>
                <a:gd name="T58" fmla="*/ 38 w 44"/>
                <a:gd name="T59" fmla="*/ 22 h 68"/>
                <a:gd name="T60" fmla="*/ 32 w 44"/>
                <a:gd name="T61" fmla="*/ 14 h 68"/>
                <a:gd name="T62" fmla="*/ 32 w 44"/>
                <a:gd name="T63" fmla="*/ 14 h 68"/>
                <a:gd name="T64" fmla="*/ 28 w 44"/>
                <a:gd name="T65" fmla="*/ 4 h 68"/>
                <a:gd name="T66" fmla="*/ 26 w 44"/>
                <a:gd name="T67" fmla="*/ 0 h 68"/>
                <a:gd name="T68" fmla="*/ 22 w 44"/>
                <a:gd name="T69"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4" h="68">
                  <a:moveTo>
                    <a:pt x="22" y="0"/>
                  </a:moveTo>
                  <a:lnTo>
                    <a:pt x="22" y="0"/>
                  </a:lnTo>
                  <a:lnTo>
                    <a:pt x="20" y="0"/>
                  </a:lnTo>
                  <a:lnTo>
                    <a:pt x="16" y="6"/>
                  </a:lnTo>
                  <a:lnTo>
                    <a:pt x="16" y="6"/>
                  </a:lnTo>
                  <a:lnTo>
                    <a:pt x="8" y="14"/>
                  </a:lnTo>
                  <a:lnTo>
                    <a:pt x="2" y="24"/>
                  </a:lnTo>
                  <a:lnTo>
                    <a:pt x="2" y="24"/>
                  </a:lnTo>
                  <a:lnTo>
                    <a:pt x="0" y="28"/>
                  </a:lnTo>
                  <a:lnTo>
                    <a:pt x="0" y="30"/>
                  </a:lnTo>
                  <a:lnTo>
                    <a:pt x="4" y="32"/>
                  </a:lnTo>
                  <a:lnTo>
                    <a:pt x="6" y="36"/>
                  </a:lnTo>
                  <a:lnTo>
                    <a:pt x="6" y="36"/>
                  </a:lnTo>
                  <a:lnTo>
                    <a:pt x="8" y="54"/>
                  </a:lnTo>
                  <a:lnTo>
                    <a:pt x="12" y="64"/>
                  </a:lnTo>
                  <a:lnTo>
                    <a:pt x="14" y="66"/>
                  </a:lnTo>
                  <a:lnTo>
                    <a:pt x="16" y="68"/>
                  </a:lnTo>
                  <a:lnTo>
                    <a:pt x="16" y="68"/>
                  </a:lnTo>
                  <a:lnTo>
                    <a:pt x="22" y="64"/>
                  </a:lnTo>
                  <a:lnTo>
                    <a:pt x="22" y="64"/>
                  </a:lnTo>
                  <a:lnTo>
                    <a:pt x="26" y="60"/>
                  </a:lnTo>
                  <a:lnTo>
                    <a:pt x="32" y="54"/>
                  </a:lnTo>
                  <a:lnTo>
                    <a:pt x="32" y="54"/>
                  </a:lnTo>
                  <a:lnTo>
                    <a:pt x="42" y="46"/>
                  </a:lnTo>
                  <a:lnTo>
                    <a:pt x="42" y="46"/>
                  </a:lnTo>
                  <a:lnTo>
                    <a:pt x="44" y="42"/>
                  </a:lnTo>
                  <a:lnTo>
                    <a:pt x="44" y="38"/>
                  </a:lnTo>
                  <a:lnTo>
                    <a:pt x="44" y="28"/>
                  </a:lnTo>
                  <a:lnTo>
                    <a:pt x="44" y="28"/>
                  </a:lnTo>
                  <a:lnTo>
                    <a:pt x="38" y="22"/>
                  </a:lnTo>
                  <a:lnTo>
                    <a:pt x="32" y="14"/>
                  </a:lnTo>
                  <a:lnTo>
                    <a:pt x="32" y="14"/>
                  </a:lnTo>
                  <a:lnTo>
                    <a:pt x="28" y="4"/>
                  </a:lnTo>
                  <a:lnTo>
                    <a:pt x="26" y="0"/>
                  </a:lnTo>
                  <a:lnTo>
                    <a:pt x="2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98" name="Freeform 83"/>
            <p:cNvSpPr>
              <a:spLocks noEditPoints="1"/>
            </p:cNvSpPr>
            <p:nvPr/>
          </p:nvSpPr>
          <p:spPr bwMode="auto">
            <a:xfrm>
              <a:off x="516" y="1084"/>
              <a:ext cx="2872" cy="2022"/>
            </a:xfrm>
            <a:custGeom>
              <a:avLst/>
              <a:gdLst>
                <a:gd name="T0" fmla="*/ 1162 w 2872"/>
                <a:gd name="T1" fmla="*/ 706 h 2022"/>
                <a:gd name="T2" fmla="*/ 1008 w 2872"/>
                <a:gd name="T3" fmla="*/ 728 h 2022"/>
                <a:gd name="T4" fmla="*/ 1054 w 2872"/>
                <a:gd name="T5" fmla="*/ 712 h 2022"/>
                <a:gd name="T6" fmla="*/ 860 w 2872"/>
                <a:gd name="T7" fmla="*/ 640 h 2022"/>
                <a:gd name="T8" fmla="*/ 812 w 2872"/>
                <a:gd name="T9" fmla="*/ 722 h 2022"/>
                <a:gd name="T10" fmla="*/ 844 w 2872"/>
                <a:gd name="T11" fmla="*/ 384 h 2022"/>
                <a:gd name="T12" fmla="*/ 1802 w 2872"/>
                <a:gd name="T13" fmla="*/ 30 h 2022"/>
                <a:gd name="T14" fmla="*/ 1610 w 2872"/>
                <a:gd name="T15" fmla="*/ 96 h 2022"/>
                <a:gd name="T16" fmla="*/ 1514 w 2872"/>
                <a:gd name="T17" fmla="*/ 134 h 2022"/>
                <a:gd name="T18" fmla="*/ 1432 w 2872"/>
                <a:gd name="T19" fmla="*/ 198 h 2022"/>
                <a:gd name="T20" fmla="*/ 1394 w 2872"/>
                <a:gd name="T21" fmla="*/ 112 h 2022"/>
                <a:gd name="T22" fmla="*/ 1296 w 2872"/>
                <a:gd name="T23" fmla="*/ 186 h 2022"/>
                <a:gd name="T24" fmla="*/ 1166 w 2872"/>
                <a:gd name="T25" fmla="*/ 222 h 2022"/>
                <a:gd name="T26" fmla="*/ 1038 w 2872"/>
                <a:gd name="T27" fmla="*/ 244 h 2022"/>
                <a:gd name="T28" fmla="*/ 944 w 2872"/>
                <a:gd name="T29" fmla="*/ 306 h 2022"/>
                <a:gd name="T30" fmla="*/ 990 w 2872"/>
                <a:gd name="T31" fmla="*/ 208 h 2022"/>
                <a:gd name="T32" fmla="*/ 736 w 2872"/>
                <a:gd name="T33" fmla="*/ 170 h 2022"/>
                <a:gd name="T34" fmla="*/ 498 w 2872"/>
                <a:gd name="T35" fmla="*/ 378 h 2022"/>
                <a:gd name="T36" fmla="*/ 610 w 2872"/>
                <a:gd name="T37" fmla="*/ 464 h 2022"/>
                <a:gd name="T38" fmla="*/ 770 w 2872"/>
                <a:gd name="T39" fmla="*/ 256 h 2022"/>
                <a:gd name="T40" fmla="*/ 746 w 2872"/>
                <a:gd name="T41" fmla="*/ 402 h 2022"/>
                <a:gd name="T42" fmla="*/ 646 w 2872"/>
                <a:gd name="T43" fmla="*/ 488 h 2022"/>
                <a:gd name="T44" fmla="*/ 522 w 2872"/>
                <a:gd name="T45" fmla="*/ 474 h 2022"/>
                <a:gd name="T46" fmla="*/ 340 w 2872"/>
                <a:gd name="T47" fmla="*/ 598 h 2022"/>
                <a:gd name="T48" fmla="*/ 262 w 2872"/>
                <a:gd name="T49" fmla="*/ 670 h 2022"/>
                <a:gd name="T50" fmla="*/ 328 w 2872"/>
                <a:gd name="T51" fmla="*/ 782 h 2022"/>
                <a:gd name="T52" fmla="*/ 552 w 2872"/>
                <a:gd name="T53" fmla="*/ 786 h 2022"/>
                <a:gd name="T54" fmla="*/ 610 w 2872"/>
                <a:gd name="T55" fmla="*/ 748 h 2022"/>
                <a:gd name="T56" fmla="*/ 736 w 2872"/>
                <a:gd name="T57" fmla="*/ 822 h 2022"/>
                <a:gd name="T58" fmla="*/ 704 w 2872"/>
                <a:gd name="T59" fmla="*/ 910 h 2022"/>
                <a:gd name="T60" fmla="*/ 468 w 2872"/>
                <a:gd name="T61" fmla="*/ 862 h 2022"/>
                <a:gd name="T62" fmla="*/ 320 w 2872"/>
                <a:gd name="T63" fmla="*/ 822 h 2022"/>
                <a:gd name="T64" fmla="*/ 24 w 2872"/>
                <a:gd name="T65" fmla="*/ 1054 h 2022"/>
                <a:gd name="T66" fmla="*/ 152 w 2872"/>
                <a:gd name="T67" fmla="*/ 1310 h 2022"/>
                <a:gd name="T68" fmla="*/ 312 w 2872"/>
                <a:gd name="T69" fmla="*/ 1420 h 2022"/>
                <a:gd name="T70" fmla="*/ 302 w 2872"/>
                <a:gd name="T71" fmla="*/ 1770 h 2022"/>
                <a:gd name="T72" fmla="*/ 492 w 2872"/>
                <a:gd name="T73" fmla="*/ 1960 h 2022"/>
                <a:gd name="T74" fmla="*/ 726 w 2872"/>
                <a:gd name="T75" fmla="*/ 1540 h 2022"/>
                <a:gd name="T76" fmla="*/ 840 w 2872"/>
                <a:gd name="T77" fmla="*/ 1214 h 2022"/>
                <a:gd name="T78" fmla="*/ 750 w 2872"/>
                <a:gd name="T79" fmla="*/ 930 h 2022"/>
                <a:gd name="T80" fmla="*/ 986 w 2872"/>
                <a:gd name="T81" fmla="*/ 1152 h 2022"/>
                <a:gd name="T82" fmla="*/ 974 w 2872"/>
                <a:gd name="T83" fmla="*/ 954 h 2022"/>
                <a:gd name="T84" fmla="*/ 1204 w 2872"/>
                <a:gd name="T85" fmla="*/ 1016 h 2022"/>
                <a:gd name="T86" fmla="*/ 1360 w 2872"/>
                <a:gd name="T87" fmla="*/ 1208 h 2022"/>
                <a:gd name="T88" fmla="*/ 1558 w 2872"/>
                <a:gd name="T89" fmla="*/ 1168 h 2022"/>
                <a:gd name="T90" fmla="*/ 1636 w 2872"/>
                <a:gd name="T91" fmla="*/ 1304 h 2022"/>
                <a:gd name="T92" fmla="*/ 1750 w 2872"/>
                <a:gd name="T93" fmla="*/ 1086 h 2022"/>
                <a:gd name="T94" fmla="*/ 1942 w 2872"/>
                <a:gd name="T95" fmla="*/ 858 h 2022"/>
                <a:gd name="T96" fmla="*/ 1968 w 2872"/>
                <a:gd name="T97" fmla="*/ 788 h 2022"/>
                <a:gd name="T98" fmla="*/ 2070 w 2872"/>
                <a:gd name="T99" fmla="*/ 866 h 2022"/>
                <a:gd name="T100" fmla="*/ 2224 w 2872"/>
                <a:gd name="T101" fmla="*/ 650 h 2022"/>
                <a:gd name="T102" fmla="*/ 2284 w 2872"/>
                <a:gd name="T103" fmla="*/ 450 h 2022"/>
                <a:gd name="T104" fmla="*/ 2476 w 2872"/>
                <a:gd name="T105" fmla="*/ 400 h 2022"/>
                <a:gd name="T106" fmla="*/ 2482 w 2872"/>
                <a:gd name="T107" fmla="*/ 560 h 2022"/>
                <a:gd name="T108" fmla="*/ 2586 w 2872"/>
                <a:gd name="T109" fmla="*/ 434 h 2022"/>
                <a:gd name="T110" fmla="*/ 2730 w 2872"/>
                <a:gd name="T111" fmla="*/ 344 h 2022"/>
                <a:gd name="T112" fmla="*/ 2818 w 2872"/>
                <a:gd name="T113" fmla="*/ 304 h 2022"/>
                <a:gd name="T114" fmla="*/ 2574 w 2872"/>
                <a:gd name="T115" fmla="*/ 234 h 2022"/>
                <a:gd name="T116" fmla="*/ 2384 w 2872"/>
                <a:gd name="T117" fmla="*/ 174 h 2022"/>
                <a:gd name="T118" fmla="*/ 2248 w 2872"/>
                <a:gd name="T119" fmla="*/ 182 h 2022"/>
                <a:gd name="T120" fmla="*/ 2126 w 2872"/>
                <a:gd name="T121" fmla="*/ 154 h 2022"/>
                <a:gd name="T122" fmla="*/ 1938 w 2872"/>
                <a:gd name="T123" fmla="*/ 120 h 2022"/>
                <a:gd name="T124" fmla="*/ 1860 w 2872"/>
                <a:gd name="T125" fmla="*/ 28 h 20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72" h="2022">
                  <a:moveTo>
                    <a:pt x="632" y="1626"/>
                  </a:moveTo>
                  <a:lnTo>
                    <a:pt x="632" y="1626"/>
                  </a:lnTo>
                  <a:lnTo>
                    <a:pt x="630" y="1626"/>
                  </a:lnTo>
                  <a:lnTo>
                    <a:pt x="630" y="1626"/>
                  </a:lnTo>
                  <a:lnTo>
                    <a:pt x="628" y="1624"/>
                  </a:lnTo>
                  <a:lnTo>
                    <a:pt x="628" y="1620"/>
                  </a:lnTo>
                  <a:lnTo>
                    <a:pt x="630" y="1610"/>
                  </a:lnTo>
                  <a:lnTo>
                    <a:pt x="638" y="1592"/>
                  </a:lnTo>
                  <a:lnTo>
                    <a:pt x="638" y="1592"/>
                  </a:lnTo>
                  <a:lnTo>
                    <a:pt x="640" y="1584"/>
                  </a:lnTo>
                  <a:lnTo>
                    <a:pt x="640" y="1572"/>
                  </a:lnTo>
                  <a:lnTo>
                    <a:pt x="644" y="1562"/>
                  </a:lnTo>
                  <a:lnTo>
                    <a:pt x="646" y="1558"/>
                  </a:lnTo>
                  <a:lnTo>
                    <a:pt x="648" y="1558"/>
                  </a:lnTo>
                  <a:lnTo>
                    <a:pt x="648" y="1558"/>
                  </a:lnTo>
                  <a:lnTo>
                    <a:pt x="650" y="1558"/>
                  </a:lnTo>
                  <a:lnTo>
                    <a:pt x="650" y="1558"/>
                  </a:lnTo>
                  <a:lnTo>
                    <a:pt x="652" y="1558"/>
                  </a:lnTo>
                  <a:lnTo>
                    <a:pt x="652" y="1562"/>
                  </a:lnTo>
                  <a:lnTo>
                    <a:pt x="650" y="1574"/>
                  </a:lnTo>
                  <a:lnTo>
                    <a:pt x="646" y="1592"/>
                  </a:lnTo>
                  <a:lnTo>
                    <a:pt x="646" y="1592"/>
                  </a:lnTo>
                  <a:lnTo>
                    <a:pt x="642" y="1612"/>
                  </a:lnTo>
                  <a:lnTo>
                    <a:pt x="638" y="1622"/>
                  </a:lnTo>
                  <a:lnTo>
                    <a:pt x="636" y="1624"/>
                  </a:lnTo>
                  <a:lnTo>
                    <a:pt x="632" y="1626"/>
                  </a:lnTo>
                  <a:close/>
                  <a:moveTo>
                    <a:pt x="646" y="1450"/>
                  </a:moveTo>
                  <a:lnTo>
                    <a:pt x="646" y="1450"/>
                  </a:lnTo>
                  <a:lnTo>
                    <a:pt x="644" y="1450"/>
                  </a:lnTo>
                  <a:lnTo>
                    <a:pt x="642" y="1448"/>
                  </a:lnTo>
                  <a:lnTo>
                    <a:pt x="642" y="1442"/>
                  </a:lnTo>
                  <a:lnTo>
                    <a:pt x="644" y="1428"/>
                  </a:lnTo>
                  <a:lnTo>
                    <a:pt x="644" y="1428"/>
                  </a:lnTo>
                  <a:lnTo>
                    <a:pt x="646" y="1420"/>
                  </a:lnTo>
                  <a:lnTo>
                    <a:pt x="650" y="1412"/>
                  </a:lnTo>
                  <a:lnTo>
                    <a:pt x="650" y="1412"/>
                  </a:lnTo>
                  <a:lnTo>
                    <a:pt x="660" y="1402"/>
                  </a:lnTo>
                  <a:lnTo>
                    <a:pt x="668" y="1398"/>
                  </a:lnTo>
                  <a:lnTo>
                    <a:pt x="674" y="1396"/>
                  </a:lnTo>
                  <a:lnTo>
                    <a:pt x="674" y="1396"/>
                  </a:lnTo>
                  <a:lnTo>
                    <a:pt x="676" y="1398"/>
                  </a:lnTo>
                  <a:lnTo>
                    <a:pt x="680" y="1404"/>
                  </a:lnTo>
                  <a:lnTo>
                    <a:pt x="680" y="1404"/>
                  </a:lnTo>
                  <a:lnTo>
                    <a:pt x="678" y="1408"/>
                  </a:lnTo>
                  <a:lnTo>
                    <a:pt x="676" y="1412"/>
                  </a:lnTo>
                  <a:lnTo>
                    <a:pt x="670" y="1420"/>
                  </a:lnTo>
                  <a:lnTo>
                    <a:pt x="670" y="1420"/>
                  </a:lnTo>
                  <a:lnTo>
                    <a:pt x="664" y="1426"/>
                  </a:lnTo>
                  <a:lnTo>
                    <a:pt x="658" y="1434"/>
                  </a:lnTo>
                  <a:lnTo>
                    <a:pt x="658" y="1434"/>
                  </a:lnTo>
                  <a:lnTo>
                    <a:pt x="658" y="1442"/>
                  </a:lnTo>
                  <a:lnTo>
                    <a:pt x="656" y="1446"/>
                  </a:lnTo>
                  <a:lnTo>
                    <a:pt x="652" y="1448"/>
                  </a:lnTo>
                  <a:lnTo>
                    <a:pt x="652" y="1448"/>
                  </a:lnTo>
                  <a:lnTo>
                    <a:pt x="646" y="1450"/>
                  </a:lnTo>
                  <a:close/>
                  <a:moveTo>
                    <a:pt x="1162" y="706"/>
                  </a:moveTo>
                  <a:lnTo>
                    <a:pt x="1162" y="706"/>
                  </a:lnTo>
                  <a:lnTo>
                    <a:pt x="1162" y="706"/>
                  </a:lnTo>
                  <a:lnTo>
                    <a:pt x="1152" y="704"/>
                  </a:lnTo>
                  <a:lnTo>
                    <a:pt x="1148" y="702"/>
                  </a:lnTo>
                  <a:lnTo>
                    <a:pt x="1146" y="698"/>
                  </a:lnTo>
                  <a:lnTo>
                    <a:pt x="1146" y="698"/>
                  </a:lnTo>
                  <a:lnTo>
                    <a:pt x="1146" y="686"/>
                  </a:lnTo>
                  <a:lnTo>
                    <a:pt x="1150" y="676"/>
                  </a:lnTo>
                  <a:lnTo>
                    <a:pt x="1150" y="676"/>
                  </a:lnTo>
                  <a:lnTo>
                    <a:pt x="1156" y="672"/>
                  </a:lnTo>
                  <a:lnTo>
                    <a:pt x="1160" y="670"/>
                  </a:lnTo>
                  <a:lnTo>
                    <a:pt x="1160" y="670"/>
                  </a:lnTo>
                  <a:lnTo>
                    <a:pt x="1164" y="664"/>
                  </a:lnTo>
                  <a:lnTo>
                    <a:pt x="1168" y="660"/>
                  </a:lnTo>
                  <a:lnTo>
                    <a:pt x="1168" y="660"/>
                  </a:lnTo>
                  <a:lnTo>
                    <a:pt x="1174" y="654"/>
                  </a:lnTo>
                  <a:lnTo>
                    <a:pt x="1180" y="650"/>
                  </a:lnTo>
                  <a:lnTo>
                    <a:pt x="1180" y="650"/>
                  </a:lnTo>
                  <a:lnTo>
                    <a:pt x="1184" y="652"/>
                  </a:lnTo>
                  <a:lnTo>
                    <a:pt x="1184" y="656"/>
                  </a:lnTo>
                  <a:lnTo>
                    <a:pt x="1184" y="656"/>
                  </a:lnTo>
                  <a:lnTo>
                    <a:pt x="1184" y="662"/>
                  </a:lnTo>
                  <a:lnTo>
                    <a:pt x="1184" y="668"/>
                  </a:lnTo>
                  <a:lnTo>
                    <a:pt x="1184" y="668"/>
                  </a:lnTo>
                  <a:lnTo>
                    <a:pt x="1188" y="672"/>
                  </a:lnTo>
                  <a:lnTo>
                    <a:pt x="1190" y="676"/>
                  </a:lnTo>
                  <a:lnTo>
                    <a:pt x="1190" y="676"/>
                  </a:lnTo>
                  <a:lnTo>
                    <a:pt x="1190" y="682"/>
                  </a:lnTo>
                  <a:lnTo>
                    <a:pt x="1190" y="688"/>
                  </a:lnTo>
                  <a:lnTo>
                    <a:pt x="1190" y="688"/>
                  </a:lnTo>
                  <a:lnTo>
                    <a:pt x="1184" y="694"/>
                  </a:lnTo>
                  <a:lnTo>
                    <a:pt x="1178" y="698"/>
                  </a:lnTo>
                  <a:lnTo>
                    <a:pt x="1162" y="706"/>
                  </a:lnTo>
                  <a:close/>
                  <a:moveTo>
                    <a:pt x="1052" y="818"/>
                  </a:moveTo>
                  <a:lnTo>
                    <a:pt x="1052" y="818"/>
                  </a:lnTo>
                  <a:lnTo>
                    <a:pt x="1046" y="818"/>
                  </a:lnTo>
                  <a:lnTo>
                    <a:pt x="1046" y="818"/>
                  </a:lnTo>
                  <a:lnTo>
                    <a:pt x="1030" y="816"/>
                  </a:lnTo>
                  <a:lnTo>
                    <a:pt x="1024" y="816"/>
                  </a:lnTo>
                  <a:lnTo>
                    <a:pt x="1016" y="814"/>
                  </a:lnTo>
                  <a:lnTo>
                    <a:pt x="1016" y="814"/>
                  </a:lnTo>
                  <a:lnTo>
                    <a:pt x="1010" y="808"/>
                  </a:lnTo>
                  <a:lnTo>
                    <a:pt x="1006" y="800"/>
                  </a:lnTo>
                  <a:lnTo>
                    <a:pt x="1006" y="800"/>
                  </a:lnTo>
                  <a:lnTo>
                    <a:pt x="1006" y="796"/>
                  </a:lnTo>
                  <a:lnTo>
                    <a:pt x="1006" y="792"/>
                  </a:lnTo>
                  <a:lnTo>
                    <a:pt x="1010" y="784"/>
                  </a:lnTo>
                  <a:lnTo>
                    <a:pt x="1010" y="784"/>
                  </a:lnTo>
                  <a:lnTo>
                    <a:pt x="1010" y="776"/>
                  </a:lnTo>
                  <a:lnTo>
                    <a:pt x="1012" y="772"/>
                  </a:lnTo>
                  <a:lnTo>
                    <a:pt x="1014" y="766"/>
                  </a:lnTo>
                  <a:lnTo>
                    <a:pt x="1014" y="766"/>
                  </a:lnTo>
                  <a:lnTo>
                    <a:pt x="1020" y="758"/>
                  </a:lnTo>
                  <a:lnTo>
                    <a:pt x="1022" y="750"/>
                  </a:lnTo>
                  <a:lnTo>
                    <a:pt x="1022" y="746"/>
                  </a:lnTo>
                  <a:lnTo>
                    <a:pt x="1020" y="744"/>
                  </a:lnTo>
                  <a:lnTo>
                    <a:pt x="1014" y="736"/>
                  </a:lnTo>
                  <a:lnTo>
                    <a:pt x="1014" y="736"/>
                  </a:lnTo>
                  <a:lnTo>
                    <a:pt x="1010" y="732"/>
                  </a:lnTo>
                  <a:lnTo>
                    <a:pt x="1008" y="728"/>
                  </a:lnTo>
                  <a:lnTo>
                    <a:pt x="1006" y="720"/>
                  </a:lnTo>
                  <a:lnTo>
                    <a:pt x="1006" y="720"/>
                  </a:lnTo>
                  <a:lnTo>
                    <a:pt x="1002" y="714"/>
                  </a:lnTo>
                  <a:lnTo>
                    <a:pt x="998" y="708"/>
                  </a:lnTo>
                  <a:lnTo>
                    <a:pt x="998" y="708"/>
                  </a:lnTo>
                  <a:lnTo>
                    <a:pt x="998" y="702"/>
                  </a:lnTo>
                  <a:lnTo>
                    <a:pt x="998" y="698"/>
                  </a:lnTo>
                  <a:lnTo>
                    <a:pt x="998" y="698"/>
                  </a:lnTo>
                  <a:lnTo>
                    <a:pt x="994" y="690"/>
                  </a:lnTo>
                  <a:lnTo>
                    <a:pt x="994" y="686"/>
                  </a:lnTo>
                  <a:lnTo>
                    <a:pt x="994" y="680"/>
                  </a:lnTo>
                  <a:lnTo>
                    <a:pt x="994" y="680"/>
                  </a:lnTo>
                  <a:lnTo>
                    <a:pt x="994" y="678"/>
                  </a:lnTo>
                  <a:lnTo>
                    <a:pt x="994" y="678"/>
                  </a:lnTo>
                  <a:lnTo>
                    <a:pt x="1000" y="674"/>
                  </a:lnTo>
                  <a:lnTo>
                    <a:pt x="1004" y="668"/>
                  </a:lnTo>
                  <a:lnTo>
                    <a:pt x="1010" y="664"/>
                  </a:lnTo>
                  <a:lnTo>
                    <a:pt x="1016" y="658"/>
                  </a:lnTo>
                  <a:lnTo>
                    <a:pt x="1016" y="658"/>
                  </a:lnTo>
                  <a:lnTo>
                    <a:pt x="1022" y="654"/>
                  </a:lnTo>
                  <a:lnTo>
                    <a:pt x="1028" y="654"/>
                  </a:lnTo>
                  <a:lnTo>
                    <a:pt x="1040" y="652"/>
                  </a:lnTo>
                  <a:lnTo>
                    <a:pt x="1040" y="652"/>
                  </a:lnTo>
                  <a:lnTo>
                    <a:pt x="1044" y="652"/>
                  </a:lnTo>
                  <a:lnTo>
                    <a:pt x="1048" y="650"/>
                  </a:lnTo>
                  <a:lnTo>
                    <a:pt x="1056" y="644"/>
                  </a:lnTo>
                  <a:lnTo>
                    <a:pt x="1056" y="644"/>
                  </a:lnTo>
                  <a:lnTo>
                    <a:pt x="1062" y="640"/>
                  </a:lnTo>
                  <a:lnTo>
                    <a:pt x="1070" y="640"/>
                  </a:lnTo>
                  <a:lnTo>
                    <a:pt x="1070" y="640"/>
                  </a:lnTo>
                  <a:lnTo>
                    <a:pt x="1074" y="640"/>
                  </a:lnTo>
                  <a:lnTo>
                    <a:pt x="1080" y="644"/>
                  </a:lnTo>
                  <a:lnTo>
                    <a:pt x="1082" y="648"/>
                  </a:lnTo>
                  <a:lnTo>
                    <a:pt x="1086" y="652"/>
                  </a:lnTo>
                  <a:lnTo>
                    <a:pt x="1086" y="652"/>
                  </a:lnTo>
                  <a:lnTo>
                    <a:pt x="1088" y="656"/>
                  </a:lnTo>
                  <a:lnTo>
                    <a:pt x="1086" y="662"/>
                  </a:lnTo>
                  <a:lnTo>
                    <a:pt x="1084" y="668"/>
                  </a:lnTo>
                  <a:lnTo>
                    <a:pt x="1080" y="672"/>
                  </a:lnTo>
                  <a:lnTo>
                    <a:pt x="1080" y="672"/>
                  </a:lnTo>
                  <a:lnTo>
                    <a:pt x="1076" y="674"/>
                  </a:lnTo>
                  <a:lnTo>
                    <a:pt x="1072" y="674"/>
                  </a:lnTo>
                  <a:lnTo>
                    <a:pt x="1064" y="674"/>
                  </a:lnTo>
                  <a:lnTo>
                    <a:pt x="1064" y="674"/>
                  </a:lnTo>
                  <a:lnTo>
                    <a:pt x="1058" y="678"/>
                  </a:lnTo>
                  <a:lnTo>
                    <a:pt x="1056" y="680"/>
                  </a:lnTo>
                  <a:lnTo>
                    <a:pt x="1054" y="684"/>
                  </a:lnTo>
                  <a:lnTo>
                    <a:pt x="1048" y="688"/>
                  </a:lnTo>
                  <a:lnTo>
                    <a:pt x="1048" y="688"/>
                  </a:lnTo>
                  <a:lnTo>
                    <a:pt x="1044" y="688"/>
                  </a:lnTo>
                  <a:lnTo>
                    <a:pt x="1038" y="688"/>
                  </a:lnTo>
                  <a:lnTo>
                    <a:pt x="1036" y="690"/>
                  </a:lnTo>
                  <a:lnTo>
                    <a:pt x="1036" y="696"/>
                  </a:lnTo>
                  <a:lnTo>
                    <a:pt x="1036" y="696"/>
                  </a:lnTo>
                  <a:lnTo>
                    <a:pt x="1040" y="700"/>
                  </a:lnTo>
                  <a:lnTo>
                    <a:pt x="1042" y="702"/>
                  </a:lnTo>
                  <a:lnTo>
                    <a:pt x="1048" y="708"/>
                  </a:lnTo>
                  <a:lnTo>
                    <a:pt x="1054" y="712"/>
                  </a:lnTo>
                  <a:lnTo>
                    <a:pt x="1054" y="716"/>
                  </a:lnTo>
                  <a:lnTo>
                    <a:pt x="1054" y="722"/>
                  </a:lnTo>
                  <a:lnTo>
                    <a:pt x="1054" y="722"/>
                  </a:lnTo>
                  <a:lnTo>
                    <a:pt x="1062" y="724"/>
                  </a:lnTo>
                  <a:lnTo>
                    <a:pt x="1068" y="726"/>
                  </a:lnTo>
                  <a:lnTo>
                    <a:pt x="1068" y="726"/>
                  </a:lnTo>
                  <a:lnTo>
                    <a:pt x="1070" y="728"/>
                  </a:lnTo>
                  <a:lnTo>
                    <a:pt x="1070" y="730"/>
                  </a:lnTo>
                  <a:lnTo>
                    <a:pt x="1068" y="732"/>
                  </a:lnTo>
                  <a:lnTo>
                    <a:pt x="1070" y="736"/>
                  </a:lnTo>
                  <a:lnTo>
                    <a:pt x="1070" y="736"/>
                  </a:lnTo>
                  <a:lnTo>
                    <a:pt x="1076" y="738"/>
                  </a:lnTo>
                  <a:lnTo>
                    <a:pt x="1084" y="740"/>
                  </a:lnTo>
                  <a:lnTo>
                    <a:pt x="1090" y="742"/>
                  </a:lnTo>
                  <a:lnTo>
                    <a:pt x="1092" y="744"/>
                  </a:lnTo>
                  <a:lnTo>
                    <a:pt x="1092" y="748"/>
                  </a:lnTo>
                  <a:lnTo>
                    <a:pt x="1092" y="748"/>
                  </a:lnTo>
                  <a:lnTo>
                    <a:pt x="1092" y="752"/>
                  </a:lnTo>
                  <a:lnTo>
                    <a:pt x="1090" y="754"/>
                  </a:lnTo>
                  <a:lnTo>
                    <a:pt x="1082" y="756"/>
                  </a:lnTo>
                  <a:lnTo>
                    <a:pt x="1082" y="756"/>
                  </a:lnTo>
                  <a:lnTo>
                    <a:pt x="1076" y="754"/>
                  </a:lnTo>
                  <a:lnTo>
                    <a:pt x="1076" y="754"/>
                  </a:lnTo>
                  <a:lnTo>
                    <a:pt x="1070" y="754"/>
                  </a:lnTo>
                  <a:lnTo>
                    <a:pt x="1070" y="754"/>
                  </a:lnTo>
                  <a:lnTo>
                    <a:pt x="1066" y="754"/>
                  </a:lnTo>
                  <a:lnTo>
                    <a:pt x="1066" y="754"/>
                  </a:lnTo>
                  <a:lnTo>
                    <a:pt x="1060" y="756"/>
                  </a:lnTo>
                  <a:lnTo>
                    <a:pt x="1056" y="758"/>
                  </a:lnTo>
                  <a:lnTo>
                    <a:pt x="1056" y="762"/>
                  </a:lnTo>
                  <a:lnTo>
                    <a:pt x="1056" y="762"/>
                  </a:lnTo>
                  <a:lnTo>
                    <a:pt x="1058" y="766"/>
                  </a:lnTo>
                  <a:lnTo>
                    <a:pt x="1060" y="766"/>
                  </a:lnTo>
                  <a:lnTo>
                    <a:pt x="1068" y="768"/>
                  </a:lnTo>
                  <a:lnTo>
                    <a:pt x="1068" y="768"/>
                  </a:lnTo>
                  <a:lnTo>
                    <a:pt x="1068" y="770"/>
                  </a:lnTo>
                  <a:lnTo>
                    <a:pt x="1066" y="774"/>
                  </a:lnTo>
                  <a:lnTo>
                    <a:pt x="1062" y="780"/>
                  </a:lnTo>
                  <a:lnTo>
                    <a:pt x="1062" y="780"/>
                  </a:lnTo>
                  <a:lnTo>
                    <a:pt x="1062" y="788"/>
                  </a:lnTo>
                  <a:lnTo>
                    <a:pt x="1062" y="796"/>
                  </a:lnTo>
                  <a:lnTo>
                    <a:pt x="1062" y="796"/>
                  </a:lnTo>
                  <a:lnTo>
                    <a:pt x="1060" y="806"/>
                  </a:lnTo>
                  <a:lnTo>
                    <a:pt x="1058" y="814"/>
                  </a:lnTo>
                  <a:lnTo>
                    <a:pt x="1058" y="814"/>
                  </a:lnTo>
                  <a:lnTo>
                    <a:pt x="1052" y="818"/>
                  </a:lnTo>
                  <a:close/>
                  <a:moveTo>
                    <a:pt x="854" y="678"/>
                  </a:moveTo>
                  <a:lnTo>
                    <a:pt x="854" y="678"/>
                  </a:lnTo>
                  <a:lnTo>
                    <a:pt x="854" y="676"/>
                  </a:lnTo>
                  <a:lnTo>
                    <a:pt x="854" y="672"/>
                  </a:lnTo>
                  <a:lnTo>
                    <a:pt x="850" y="668"/>
                  </a:lnTo>
                  <a:lnTo>
                    <a:pt x="846" y="664"/>
                  </a:lnTo>
                  <a:lnTo>
                    <a:pt x="844" y="658"/>
                  </a:lnTo>
                  <a:lnTo>
                    <a:pt x="844" y="658"/>
                  </a:lnTo>
                  <a:lnTo>
                    <a:pt x="846" y="654"/>
                  </a:lnTo>
                  <a:lnTo>
                    <a:pt x="848" y="648"/>
                  </a:lnTo>
                  <a:lnTo>
                    <a:pt x="854" y="644"/>
                  </a:lnTo>
                  <a:lnTo>
                    <a:pt x="860" y="640"/>
                  </a:lnTo>
                  <a:lnTo>
                    <a:pt x="860" y="640"/>
                  </a:lnTo>
                  <a:lnTo>
                    <a:pt x="864" y="640"/>
                  </a:lnTo>
                  <a:lnTo>
                    <a:pt x="872" y="640"/>
                  </a:lnTo>
                  <a:lnTo>
                    <a:pt x="884" y="638"/>
                  </a:lnTo>
                  <a:lnTo>
                    <a:pt x="884" y="638"/>
                  </a:lnTo>
                  <a:lnTo>
                    <a:pt x="894" y="634"/>
                  </a:lnTo>
                  <a:lnTo>
                    <a:pt x="898" y="632"/>
                  </a:lnTo>
                  <a:lnTo>
                    <a:pt x="904" y="632"/>
                  </a:lnTo>
                  <a:lnTo>
                    <a:pt x="904" y="632"/>
                  </a:lnTo>
                  <a:lnTo>
                    <a:pt x="906" y="632"/>
                  </a:lnTo>
                  <a:lnTo>
                    <a:pt x="908" y="634"/>
                  </a:lnTo>
                  <a:lnTo>
                    <a:pt x="908" y="634"/>
                  </a:lnTo>
                  <a:lnTo>
                    <a:pt x="910" y="638"/>
                  </a:lnTo>
                  <a:lnTo>
                    <a:pt x="908" y="642"/>
                  </a:lnTo>
                  <a:lnTo>
                    <a:pt x="902" y="648"/>
                  </a:lnTo>
                  <a:lnTo>
                    <a:pt x="896" y="652"/>
                  </a:lnTo>
                  <a:lnTo>
                    <a:pt x="880" y="660"/>
                  </a:lnTo>
                  <a:lnTo>
                    <a:pt x="874" y="664"/>
                  </a:lnTo>
                  <a:lnTo>
                    <a:pt x="870" y="668"/>
                  </a:lnTo>
                  <a:lnTo>
                    <a:pt x="870" y="668"/>
                  </a:lnTo>
                  <a:lnTo>
                    <a:pt x="868" y="674"/>
                  </a:lnTo>
                  <a:lnTo>
                    <a:pt x="870" y="676"/>
                  </a:lnTo>
                  <a:lnTo>
                    <a:pt x="878" y="682"/>
                  </a:lnTo>
                  <a:lnTo>
                    <a:pt x="878" y="682"/>
                  </a:lnTo>
                  <a:lnTo>
                    <a:pt x="886" y="686"/>
                  </a:lnTo>
                  <a:lnTo>
                    <a:pt x="890" y="692"/>
                  </a:lnTo>
                  <a:lnTo>
                    <a:pt x="900" y="706"/>
                  </a:lnTo>
                  <a:lnTo>
                    <a:pt x="900" y="706"/>
                  </a:lnTo>
                  <a:lnTo>
                    <a:pt x="908" y="712"/>
                  </a:lnTo>
                  <a:lnTo>
                    <a:pt x="916" y="716"/>
                  </a:lnTo>
                  <a:lnTo>
                    <a:pt x="916" y="716"/>
                  </a:lnTo>
                  <a:lnTo>
                    <a:pt x="918" y="720"/>
                  </a:lnTo>
                  <a:lnTo>
                    <a:pt x="918" y="722"/>
                  </a:lnTo>
                  <a:lnTo>
                    <a:pt x="918" y="722"/>
                  </a:lnTo>
                  <a:lnTo>
                    <a:pt x="916" y="730"/>
                  </a:lnTo>
                  <a:lnTo>
                    <a:pt x="912" y="732"/>
                  </a:lnTo>
                  <a:lnTo>
                    <a:pt x="900" y="738"/>
                  </a:lnTo>
                  <a:lnTo>
                    <a:pt x="900" y="738"/>
                  </a:lnTo>
                  <a:lnTo>
                    <a:pt x="888" y="742"/>
                  </a:lnTo>
                  <a:lnTo>
                    <a:pt x="882" y="744"/>
                  </a:lnTo>
                  <a:lnTo>
                    <a:pt x="876" y="746"/>
                  </a:lnTo>
                  <a:lnTo>
                    <a:pt x="876" y="746"/>
                  </a:lnTo>
                  <a:lnTo>
                    <a:pt x="870" y="744"/>
                  </a:lnTo>
                  <a:lnTo>
                    <a:pt x="870" y="744"/>
                  </a:lnTo>
                  <a:lnTo>
                    <a:pt x="862" y="740"/>
                  </a:lnTo>
                  <a:lnTo>
                    <a:pt x="854" y="736"/>
                  </a:lnTo>
                  <a:lnTo>
                    <a:pt x="848" y="730"/>
                  </a:lnTo>
                  <a:lnTo>
                    <a:pt x="840" y="728"/>
                  </a:lnTo>
                  <a:lnTo>
                    <a:pt x="840" y="728"/>
                  </a:lnTo>
                  <a:lnTo>
                    <a:pt x="836" y="726"/>
                  </a:lnTo>
                  <a:lnTo>
                    <a:pt x="836" y="726"/>
                  </a:lnTo>
                  <a:lnTo>
                    <a:pt x="830" y="728"/>
                  </a:lnTo>
                  <a:lnTo>
                    <a:pt x="830" y="728"/>
                  </a:lnTo>
                  <a:lnTo>
                    <a:pt x="824" y="728"/>
                  </a:lnTo>
                  <a:lnTo>
                    <a:pt x="824" y="728"/>
                  </a:lnTo>
                  <a:lnTo>
                    <a:pt x="820" y="728"/>
                  </a:lnTo>
                  <a:lnTo>
                    <a:pt x="820" y="728"/>
                  </a:lnTo>
                  <a:lnTo>
                    <a:pt x="812" y="722"/>
                  </a:lnTo>
                  <a:lnTo>
                    <a:pt x="808" y="720"/>
                  </a:lnTo>
                  <a:lnTo>
                    <a:pt x="804" y="720"/>
                  </a:lnTo>
                  <a:lnTo>
                    <a:pt x="804" y="720"/>
                  </a:lnTo>
                  <a:lnTo>
                    <a:pt x="804" y="720"/>
                  </a:lnTo>
                  <a:lnTo>
                    <a:pt x="804" y="720"/>
                  </a:lnTo>
                  <a:lnTo>
                    <a:pt x="794" y="722"/>
                  </a:lnTo>
                  <a:lnTo>
                    <a:pt x="786" y="726"/>
                  </a:lnTo>
                  <a:lnTo>
                    <a:pt x="776" y="732"/>
                  </a:lnTo>
                  <a:lnTo>
                    <a:pt x="766" y="734"/>
                  </a:lnTo>
                  <a:lnTo>
                    <a:pt x="766" y="734"/>
                  </a:lnTo>
                  <a:lnTo>
                    <a:pt x="766" y="734"/>
                  </a:lnTo>
                  <a:lnTo>
                    <a:pt x="766" y="734"/>
                  </a:lnTo>
                  <a:lnTo>
                    <a:pt x="758" y="732"/>
                  </a:lnTo>
                  <a:lnTo>
                    <a:pt x="758" y="732"/>
                  </a:lnTo>
                  <a:lnTo>
                    <a:pt x="750" y="730"/>
                  </a:lnTo>
                  <a:lnTo>
                    <a:pt x="750" y="730"/>
                  </a:lnTo>
                  <a:lnTo>
                    <a:pt x="748" y="730"/>
                  </a:lnTo>
                  <a:lnTo>
                    <a:pt x="748" y="730"/>
                  </a:lnTo>
                  <a:lnTo>
                    <a:pt x="748" y="730"/>
                  </a:lnTo>
                  <a:lnTo>
                    <a:pt x="748" y="730"/>
                  </a:lnTo>
                  <a:lnTo>
                    <a:pt x="744" y="728"/>
                  </a:lnTo>
                  <a:lnTo>
                    <a:pt x="744" y="728"/>
                  </a:lnTo>
                  <a:lnTo>
                    <a:pt x="742" y="722"/>
                  </a:lnTo>
                  <a:lnTo>
                    <a:pt x="740" y="718"/>
                  </a:lnTo>
                  <a:lnTo>
                    <a:pt x="740" y="714"/>
                  </a:lnTo>
                  <a:lnTo>
                    <a:pt x="744" y="708"/>
                  </a:lnTo>
                  <a:lnTo>
                    <a:pt x="750" y="700"/>
                  </a:lnTo>
                  <a:lnTo>
                    <a:pt x="758" y="690"/>
                  </a:lnTo>
                  <a:lnTo>
                    <a:pt x="758" y="690"/>
                  </a:lnTo>
                  <a:lnTo>
                    <a:pt x="764" y="680"/>
                  </a:lnTo>
                  <a:lnTo>
                    <a:pt x="768" y="668"/>
                  </a:lnTo>
                  <a:lnTo>
                    <a:pt x="774" y="658"/>
                  </a:lnTo>
                  <a:lnTo>
                    <a:pt x="784" y="648"/>
                  </a:lnTo>
                  <a:lnTo>
                    <a:pt x="784" y="648"/>
                  </a:lnTo>
                  <a:lnTo>
                    <a:pt x="792" y="644"/>
                  </a:lnTo>
                  <a:lnTo>
                    <a:pt x="802" y="642"/>
                  </a:lnTo>
                  <a:lnTo>
                    <a:pt x="802" y="642"/>
                  </a:lnTo>
                  <a:lnTo>
                    <a:pt x="806" y="644"/>
                  </a:lnTo>
                  <a:lnTo>
                    <a:pt x="806" y="644"/>
                  </a:lnTo>
                  <a:lnTo>
                    <a:pt x="810" y="648"/>
                  </a:lnTo>
                  <a:lnTo>
                    <a:pt x="810" y="652"/>
                  </a:lnTo>
                  <a:lnTo>
                    <a:pt x="808" y="658"/>
                  </a:lnTo>
                  <a:lnTo>
                    <a:pt x="808" y="664"/>
                  </a:lnTo>
                  <a:lnTo>
                    <a:pt x="808" y="664"/>
                  </a:lnTo>
                  <a:lnTo>
                    <a:pt x="808" y="668"/>
                  </a:lnTo>
                  <a:lnTo>
                    <a:pt x="812" y="674"/>
                  </a:lnTo>
                  <a:lnTo>
                    <a:pt x="812" y="674"/>
                  </a:lnTo>
                  <a:lnTo>
                    <a:pt x="816" y="678"/>
                  </a:lnTo>
                  <a:lnTo>
                    <a:pt x="820" y="680"/>
                  </a:lnTo>
                  <a:lnTo>
                    <a:pt x="820" y="680"/>
                  </a:lnTo>
                  <a:lnTo>
                    <a:pt x="824" y="680"/>
                  </a:lnTo>
                  <a:lnTo>
                    <a:pt x="824" y="680"/>
                  </a:lnTo>
                  <a:lnTo>
                    <a:pt x="848" y="678"/>
                  </a:lnTo>
                  <a:lnTo>
                    <a:pt x="848" y="678"/>
                  </a:lnTo>
                  <a:lnTo>
                    <a:pt x="854" y="678"/>
                  </a:lnTo>
                  <a:close/>
                  <a:moveTo>
                    <a:pt x="848" y="386"/>
                  </a:moveTo>
                  <a:lnTo>
                    <a:pt x="848" y="386"/>
                  </a:lnTo>
                  <a:lnTo>
                    <a:pt x="844" y="384"/>
                  </a:lnTo>
                  <a:lnTo>
                    <a:pt x="840" y="378"/>
                  </a:lnTo>
                  <a:lnTo>
                    <a:pt x="838" y="374"/>
                  </a:lnTo>
                  <a:lnTo>
                    <a:pt x="836" y="368"/>
                  </a:lnTo>
                  <a:lnTo>
                    <a:pt x="836" y="368"/>
                  </a:lnTo>
                  <a:lnTo>
                    <a:pt x="832" y="364"/>
                  </a:lnTo>
                  <a:lnTo>
                    <a:pt x="832" y="360"/>
                  </a:lnTo>
                  <a:lnTo>
                    <a:pt x="832" y="360"/>
                  </a:lnTo>
                  <a:lnTo>
                    <a:pt x="838" y="354"/>
                  </a:lnTo>
                  <a:lnTo>
                    <a:pt x="842" y="352"/>
                  </a:lnTo>
                  <a:lnTo>
                    <a:pt x="846" y="350"/>
                  </a:lnTo>
                  <a:lnTo>
                    <a:pt x="846" y="350"/>
                  </a:lnTo>
                  <a:lnTo>
                    <a:pt x="848" y="352"/>
                  </a:lnTo>
                  <a:lnTo>
                    <a:pt x="848" y="352"/>
                  </a:lnTo>
                  <a:lnTo>
                    <a:pt x="852" y="354"/>
                  </a:lnTo>
                  <a:lnTo>
                    <a:pt x="854" y="358"/>
                  </a:lnTo>
                  <a:lnTo>
                    <a:pt x="854" y="358"/>
                  </a:lnTo>
                  <a:lnTo>
                    <a:pt x="860" y="362"/>
                  </a:lnTo>
                  <a:lnTo>
                    <a:pt x="864" y="364"/>
                  </a:lnTo>
                  <a:lnTo>
                    <a:pt x="864" y="364"/>
                  </a:lnTo>
                  <a:lnTo>
                    <a:pt x="866" y="370"/>
                  </a:lnTo>
                  <a:lnTo>
                    <a:pt x="866" y="376"/>
                  </a:lnTo>
                  <a:lnTo>
                    <a:pt x="860" y="382"/>
                  </a:lnTo>
                  <a:lnTo>
                    <a:pt x="852" y="384"/>
                  </a:lnTo>
                  <a:lnTo>
                    <a:pt x="852" y="384"/>
                  </a:lnTo>
                  <a:lnTo>
                    <a:pt x="848" y="386"/>
                  </a:lnTo>
                  <a:close/>
                  <a:moveTo>
                    <a:pt x="912" y="364"/>
                  </a:moveTo>
                  <a:lnTo>
                    <a:pt x="912" y="364"/>
                  </a:lnTo>
                  <a:lnTo>
                    <a:pt x="898" y="350"/>
                  </a:lnTo>
                  <a:lnTo>
                    <a:pt x="898" y="350"/>
                  </a:lnTo>
                  <a:lnTo>
                    <a:pt x="896" y="344"/>
                  </a:lnTo>
                  <a:lnTo>
                    <a:pt x="896" y="340"/>
                  </a:lnTo>
                  <a:lnTo>
                    <a:pt x="898" y="336"/>
                  </a:lnTo>
                  <a:lnTo>
                    <a:pt x="900" y="334"/>
                  </a:lnTo>
                  <a:lnTo>
                    <a:pt x="900" y="334"/>
                  </a:lnTo>
                  <a:lnTo>
                    <a:pt x="902" y="336"/>
                  </a:lnTo>
                  <a:lnTo>
                    <a:pt x="906" y="338"/>
                  </a:lnTo>
                  <a:lnTo>
                    <a:pt x="906" y="338"/>
                  </a:lnTo>
                  <a:lnTo>
                    <a:pt x="910" y="344"/>
                  </a:lnTo>
                  <a:lnTo>
                    <a:pt x="916" y="352"/>
                  </a:lnTo>
                  <a:lnTo>
                    <a:pt x="916" y="356"/>
                  </a:lnTo>
                  <a:lnTo>
                    <a:pt x="916" y="360"/>
                  </a:lnTo>
                  <a:lnTo>
                    <a:pt x="916" y="362"/>
                  </a:lnTo>
                  <a:lnTo>
                    <a:pt x="912" y="364"/>
                  </a:lnTo>
                  <a:lnTo>
                    <a:pt x="912" y="364"/>
                  </a:lnTo>
                  <a:close/>
                  <a:moveTo>
                    <a:pt x="1848" y="0"/>
                  </a:moveTo>
                  <a:lnTo>
                    <a:pt x="1848" y="0"/>
                  </a:lnTo>
                  <a:lnTo>
                    <a:pt x="1842" y="2"/>
                  </a:lnTo>
                  <a:lnTo>
                    <a:pt x="1836" y="4"/>
                  </a:lnTo>
                  <a:lnTo>
                    <a:pt x="1836" y="4"/>
                  </a:lnTo>
                  <a:lnTo>
                    <a:pt x="1826" y="8"/>
                  </a:lnTo>
                  <a:lnTo>
                    <a:pt x="1814" y="12"/>
                  </a:lnTo>
                  <a:lnTo>
                    <a:pt x="1814" y="12"/>
                  </a:lnTo>
                  <a:lnTo>
                    <a:pt x="1806" y="16"/>
                  </a:lnTo>
                  <a:lnTo>
                    <a:pt x="1802" y="24"/>
                  </a:lnTo>
                  <a:lnTo>
                    <a:pt x="1802" y="24"/>
                  </a:lnTo>
                  <a:lnTo>
                    <a:pt x="1802" y="26"/>
                  </a:lnTo>
                  <a:lnTo>
                    <a:pt x="1802" y="30"/>
                  </a:lnTo>
                  <a:lnTo>
                    <a:pt x="1802" y="30"/>
                  </a:lnTo>
                  <a:lnTo>
                    <a:pt x="1794" y="38"/>
                  </a:lnTo>
                  <a:lnTo>
                    <a:pt x="1794" y="38"/>
                  </a:lnTo>
                  <a:lnTo>
                    <a:pt x="1790" y="38"/>
                  </a:lnTo>
                  <a:lnTo>
                    <a:pt x="1790" y="38"/>
                  </a:lnTo>
                  <a:lnTo>
                    <a:pt x="1786" y="38"/>
                  </a:lnTo>
                  <a:lnTo>
                    <a:pt x="1786" y="38"/>
                  </a:lnTo>
                  <a:lnTo>
                    <a:pt x="1780" y="36"/>
                  </a:lnTo>
                  <a:lnTo>
                    <a:pt x="1780" y="36"/>
                  </a:lnTo>
                  <a:lnTo>
                    <a:pt x="1774" y="38"/>
                  </a:lnTo>
                  <a:lnTo>
                    <a:pt x="1774" y="38"/>
                  </a:lnTo>
                  <a:lnTo>
                    <a:pt x="1770" y="42"/>
                  </a:lnTo>
                  <a:lnTo>
                    <a:pt x="1768" y="44"/>
                  </a:lnTo>
                  <a:lnTo>
                    <a:pt x="1766" y="46"/>
                  </a:lnTo>
                  <a:lnTo>
                    <a:pt x="1758" y="48"/>
                  </a:lnTo>
                  <a:lnTo>
                    <a:pt x="1758" y="48"/>
                  </a:lnTo>
                  <a:lnTo>
                    <a:pt x="1748" y="50"/>
                  </a:lnTo>
                  <a:lnTo>
                    <a:pt x="1736" y="50"/>
                  </a:lnTo>
                  <a:lnTo>
                    <a:pt x="1736" y="50"/>
                  </a:lnTo>
                  <a:lnTo>
                    <a:pt x="1736" y="50"/>
                  </a:lnTo>
                  <a:lnTo>
                    <a:pt x="1736" y="50"/>
                  </a:lnTo>
                  <a:lnTo>
                    <a:pt x="1732" y="50"/>
                  </a:lnTo>
                  <a:lnTo>
                    <a:pt x="1728" y="48"/>
                  </a:lnTo>
                  <a:lnTo>
                    <a:pt x="1722" y="42"/>
                  </a:lnTo>
                  <a:lnTo>
                    <a:pt x="1722" y="42"/>
                  </a:lnTo>
                  <a:lnTo>
                    <a:pt x="1718" y="40"/>
                  </a:lnTo>
                  <a:lnTo>
                    <a:pt x="1714" y="38"/>
                  </a:lnTo>
                  <a:lnTo>
                    <a:pt x="1714" y="38"/>
                  </a:lnTo>
                  <a:lnTo>
                    <a:pt x="1708" y="40"/>
                  </a:lnTo>
                  <a:lnTo>
                    <a:pt x="1702" y="44"/>
                  </a:lnTo>
                  <a:lnTo>
                    <a:pt x="1702" y="44"/>
                  </a:lnTo>
                  <a:lnTo>
                    <a:pt x="1696" y="48"/>
                  </a:lnTo>
                  <a:lnTo>
                    <a:pt x="1688" y="50"/>
                  </a:lnTo>
                  <a:lnTo>
                    <a:pt x="1688" y="50"/>
                  </a:lnTo>
                  <a:lnTo>
                    <a:pt x="1686" y="50"/>
                  </a:lnTo>
                  <a:lnTo>
                    <a:pt x="1686" y="50"/>
                  </a:lnTo>
                  <a:lnTo>
                    <a:pt x="1678" y="48"/>
                  </a:lnTo>
                  <a:lnTo>
                    <a:pt x="1670" y="46"/>
                  </a:lnTo>
                  <a:lnTo>
                    <a:pt x="1670" y="46"/>
                  </a:lnTo>
                  <a:lnTo>
                    <a:pt x="1662" y="48"/>
                  </a:lnTo>
                  <a:lnTo>
                    <a:pt x="1662" y="48"/>
                  </a:lnTo>
                  <a:lnTo>
                    <a:pt x="1654" y="56"/>
                  </a:lnTo>
                  <a:lnTo>
                    <a:pt x="1646" y="62"/>
                  </a:lnTo>
                  <a:lnTo>
                    <a:pt x="1646" y="62"/>
                  </a:lnTo>
                  <a:lnTo>
                    <a:pt x="1634" y="68"/>
                  </a:lnTo>
                  <a:lnTo>
                    <a:pt x="1622" y="72"/>
                  </a:lnTo>
                  <a:lnTo>
                    <a:pt x="1622" y="72"/>
                  </a:lnTo>
                  <a:lnTo>
                    <a:pt x="1616" y="74"/>
                  </a:lnTo>
                  <a:lnTo>
                    <a:pt x="1610" y="76"/>
                  </a:lnTo>
                  <a:lnTo>
                    <a:pt x="1608" y="76"/>
                  </a:lnTo>
                  <a:lnTo>
                    <a:pt x="1606" y="80"/>
                  </a:lnTo>
                  <a:lnTo>
                    <a:pt x="1606" y="82"/>
                  </a:lnTo>
                  <a:lnTo>
                    <a:pt x="1608" y="86"/>
                  </a:lnTo>
                  <a:lnTo>
                    <a:pt x="1608" y="86"/>
                  </a:lnTo>
                  <a:lnTo>
                    <a:pt x="1616" y="92"/>
                  </a:lnTo>
                  <a:lnTo>
                    <a:pt x="1618" y="94"/>
                  </a:lnTo>
                  <a:lnTo>
                    <a:pt x="1612" y="96"/>
                  </a:lnTo>
                  <a:lnTo>
                    <a:pt x="1612" y="96"/>
                  </a:lnTo>
                  <a:lnTo>
                    <a:pt x="1610" y="96"/>
                  </a:lnTo>
                  <a:lnTo>
                    <a:pt x="1610" y="96"/>
                  </a:lnTo>
                  <a:lnTo>
                    <a:pt x="1602" y="94"/>
                  </a:lnTo>
                  <a:lnTo>
                    <a:pt x="1594" y="92"/>
                  </a:lnTo>
                  <a:lnTo>
                    <a:pt x="1594" y="92"/>
                  </a:lnTo>
                  <a:lnTo>
                    <a:pt x="1588" y="92"/>
                  </a:lnTo>
                  <a:lnTo>
                    <a:pt x="1588" y="92"/>
                  </a:lnTo>
                  <a:lnTo>
                    <a:pt x="1580" y="96"/>
                  </a:lnTo>
                  <a:lnTo>
                    <a:pt x="1572" y="98"/>
                  </a:lnTo>
                  <a:lnTo>
                    <a:pt x="1572" y="98"/>
                  </a:lnTo>
                  <a:lnTo>
                    <a:pt x="1564" y="96"/>
                  </a:lnTo>
                  <a:lnTo>
                    <a:pt x="1564" y="96"/>
                  </a:lnTo>
                  <a:lnTo>
                    <a:pt x="1538" y="86"/>
                  </a:lnTo>
                  <a:lnTo>
                    <a:pt x="1538" y="86"/>
                  </a:lnTo>
                  <a:lnTo>
                    <a:pt x="1538" y="86"/>
                  </a:lnTo>
                  <a:lnTo>
                    <a:pt x="1538" y="86"/>
                  </a:lnTo>
                  <a:lnTo>
                    <a:pt x="1534" y="90"/>
                  </a:lnTo>
                  <a:lnTo>
                    <a:pt x="1530" y="96"/>
                  </a:lnTo>
                  <a:lnTo>
                    <a:pt x="1524" y="108"/>
                  </a:lnTo>
                  <a:lnTo>
                    <a:pt x="1524" y="108"/>
                  </a:lnTo>
                  <a:lnTo>
                    <a:pt x="1518" y="112"/>
                  </a:lnTo>
                  <a:lnTo>
                    <a:pt x="1514" y="116"/>
                  </a:lnTo>
                  <a:lnTo>
                    <a:pt x="1514" y="116"/>
                  </a:lnTo>
                  <a:lnTo>
                    <a:pt x="1516" y="120"/>
                  </a:lnTo>
                  <a:lnTo>
                    <a:pt x="1518" y="122"/>
                  </a:lnTo>
                  <a:lnTo>
                    <a:pt x="1528" y="128"/>
                  </a:lnTo>
                  <a:lnTo>
                    <a:pt x="1528" y="128"/>
                  </a:lnTo>
                  <a:lnTo>
                    <a:pt x="1538" y="130"/>
                  </a:lnTo>
                  <a:lnTo>
                    <a:pt x="1540" y="132"/>
                  </a:lnTo>
                  <a:lnTo>
                    <a:pt x="1542" y="136"/>
                  </a:lnTo>
                  <a:lnTo>
                    <a:pt x="1542" y="136"/>
                  </a:lnTo>
                  <a:lnTo>
                    <a:pt x="1546" y="144"/>
                  </a:lnTo>
                  <a:lnTo>
                    <a:pt x="1552" y="150"/>
                  </a:lnTo>
                  <a:lnTo>
                    <a:pt x="1552" y="150"/>
                  </a:lnTo>
                  <a:lnTo>
                    <a:pt x="1558" y="156"/>
                  </a:lnTo>
                  <a:lnTo>
                    <a:pt x="1560" y="160"/>
                  </a:lnTo>
                  <a:lnTo>
                    <a:pt x="1560" y="166"/>
                  </a:lnTo>
                  <a:lnTo>
                    <a:pt x="1560" y="166"/>
                  </a:lnTo>
                  <a:lnTo>
                    <a:pt x="1558" y="174"/>
                  </a:lnTo>
                  <a:lnTo>
                    <a:pt x="1554" y="182"/>
                  </a:lnTo>
                  <a:lnTo>
                    <a:pt x="1554" y="182"/>
                  </a:lnTo>
                  <a:lnTo>
                    <a:pt x="1550" y="188"/>
                  </a:lnTo>
                  <a:lnTo>
                    <a:pt x="1548" y="190"/>
                  </a:lnTo>
                  <a:lnTo>
                    <a:pt x="1548" y="194"/>
                  </a:lnTo>
                  <a:lnTo>
                    <a:pt x="1548" y="194"/>
                  </a:lnTo>
                  <a:lnTo>
                    <a:pt x="1546" y="190"/>
                  </a:lnTo>
                  <a:lnTo>
                    <a:pt x="1546" y="184"/>
                  </a:lnTo>
                  <a:lnTo>
                    <a:pt x="1552" y="172"/>
                  </a:lnTo>
                  <a:lnTo>
                    <a:pt x="1556" y="168"/>
                  </a:lnTo>
                  <a:lnTo>
                    <a:pt x="1556" y="162"/>
                  </a:lnTo>
                  <a:lnTo>
                    <a:pt x="1554" y="158"/>
                  </a:lnTo>
                  <a:lnTo>
                    <a:pt x="1544" y="156"/>
                  </a:lnTo>
                  <a:lnTo>
                    <a:pt x="1544" y="156"/>
                  </a:lnTo>
                  <a:lnTo>
                    <a:pt x="1538" y="152"/>
                  </a:lnTo>
                  <a:lnTo>
                    <a:pt x="1534" y="150"/>
                  </a:lnTo>
                  <a:lnTo>
                    <a:pt x="1530" y="146"/>
                  </a:lnTo>
                  <a:lnTo>
                    <a:pt x="1526" y="140"/>
                  </a:lnTo>
                  <a:lnTo>
                    <a:pt x="1526" y="140"/>
                  </a:lnTo>
                  <a:lnTo>
                    <a:pt x="1514" y="134"/>
                  </a:lnTo>
                  <a:lnTo>
                    <a:pt x="1500" y="128"/>
                  </a:lnTo>
                  <a:lnTo>
                    <a:pt x="1500" y="128"/>
                  </a:lnTo>
                  <a:lnTo>
                    <a:pt x="1498" y="138"/>
                  </a:lnTo>
                  <a:lnTo>
                    <a:pt x="1498" y="142"/>
                  </a:lnTo>
                  <a:lnTo>
                    <a:pt x="1494" y="144"/>
                  </a:lnTo>
                  <a:lnTo>
                    <a:pt x="1494" y="144"/>
                  </a:lnTo>
                  <a:lnTo>
                    <a:pt x="1492" y="144"/>
                  </a:lnTo>
                  <a:lnTo>
                    <a:pt x="1492" y="144"/>
                  </a:lnTo>
                  <a:lnTo>
                    <a:pt x="1490" y="144"/>
                  </a:lnTo>
                  <a:lnTo>
                    <a:pt x="1488" y="142"/>
                  </a:lnTo>
                  <a:lnTo>
                    <a:pt x="1488" y="142"/>
                  </a:lnTo>
                  <a:lnTo>
                    <a:pt x="1484" y="138"/>
                  </a:lnTo>
                  <a:lnTo>
                    <a:pt x="1480" y="138"/>
                  </a:lnTo>
                  <a:lnTo>
                    <a:pt x="1480" y="138"/>
                  </a:lnTo>
                  <a:lnTo>
                    <a:pt x="1478" y="138"/>
                  </a:lnTo>
                  <a:lnTo>
                    <a:pt x="1478" y="138"/>
                  </a:lnTo>
                  <a:lnTo>
                    <a:pt x="1476" y="140"/>
                  </a:lnTo>
                  <a:lnTo>
                    <a:pt x="1476" y="142"/>
                  </a:lnTo>
                  <a:lnTo>
                    <a:pt x="1476" y="146"/>
                  </a:lnTo>
                  <a:lnTo>
                    <a:pt x="1474" y="150"/>
                  </a:lnTo>
                  <a:lnTo>
                    <a:pt x="1470" y="150"/>
                  </a:lnTo>
                  <a:lnTo>
                    <a:pt x="1470" y="150"/>
                  </a:lnTo>
                  <a:lnTo>
                    <a:pt x="1470" y="150"/>
                  </a:lnTo>
                  <a:lnTo>
                    <a:pt x="1470" y="150"/>
                  </a:lnTo>
                  <a:lnTo>
                    <a:pt x="1466" y="150"/>
                  </a:lnTo>
                  <a:lnTo>
                    <a:pt x="1462" y="146"/>
                  </a:lnTo>
                  <a:lnTo>
                    <a:pt x="1458" y="140"/>
                  </a:lnTo>
                  <a:lnTo>
                    <a:pt x="1458" y="140"/>
                  </a:lnTo>
                  <a:lnTo>
                    <a:pt x="1462" y="132"/>
                  </a:lnTo>
                  <a:lnTo>
                    <a:pt x="1464" y="128"/>
                  </a:lnTo>
                  <a:lnTo>
                    <a:pt x="1462" y="124"/>
                  </a:lnTo>
                  <a:lnTo>
                    <a:pt x="1462" y="124"/>
                  </a:lnTo>
                  <a:lnTo>
                    <a:pt x="1460" y="122"/>
                  </a:lnTo>
                  <a:lnTo>
                    <a:pt x="1460" y="122"/>
                  </a:lnTo>
                  <a:lnTo>
                    <a:pt x="1460" y="122"/>
                  </a:lnTo>
                  <a:lnTo>
                    <a:pt x="1456" y="122"/>
                  </a:lnTo>
                  <a:lnTo>
                    <a:pt x="1454" y="124"/>
                  </a:lnTo>
                  <a:lnTo>
                    <a:pt x="1448" y="130"/>
                  </a:lnTo>
                  <a:lnTo>
                    <a:pt x="1448" y="130"/>
                  </a:lnTo>
                  <a:lnTo>
                    <a:pt x="1442" y="138"/>
                  </a:lnTo>
                  <a:lnTo>
                    <a:pt x="1436" y="144"/>
                  </a:lnTo>
                  <a:lnTo>
                    <a:pt x="1436" y="144"/>
                  </a:lnTo>
                  <a:lnTo>
                    <a:pt x="1428" y="150"/>
                  </a:lnTo>
                  <a:lnTo>
                    <a:pt x="1426" y="152"/>
                  </a:lnTo>
                  <a:lnTo>
                    <a:pt x="1422" y="156"/>
                  </a:lnTo>
                  <a:lnTo>
                    <a:pt x="1422" y="156"/>
                  </a:lnTo>
                  <a:lnTo>
                    <a:pt x="1428" y="160"/>
                  </a:lnTo>
                  <a:lnTo>
                    <a:pt x="1434" y="166"/>
                  </a:lnTo>
                  <a:lnTo>
                    <a:pt x="1434" y="166"/>
                  </a:lnTo>
                  <a:lnTo>
                    <a:pt x="1436" y="170"/>
                  </a:lnTo>
                  <a:lnTo>
                    <a:pt x="1436" y="172"/>
                  </a:lnTo>
                  <a:lnTo>
                    <a:pt x="1430" y="178"/>
                  </a:lnTo>
                  <a:lnTo>
                    <a:pt x="1430" y="178"/>
                  </a:lnTo>
                  <a:lnTo>
                    <a:pt x="1426" y="184"/>
                  </a:lnTo>
                  <a:lnTo>
                    <a:pt x="1424" y="186"/>
                  </a:lnTo>
                  <a:lnTo>
                    <a:pt x="1424" y="190"/>
                  </a:lnTo>
                  <a:lnTo>
                    <a:pt x="1426" y="192"/>
                  </a:lnTo>
                  <a:lnTo>
                    <a:pt x="1432" y="198"/>
                  </a:lnTo>
                  <a:lnTo>
                    <a:pt x="1438" y="206"/>
                  </a:lnTo>
                  <a:lnTo>
                    <a:pt x="1438" y="206"/>
                  </a:lnTo>
                  <a:lnTo>
                    <a:pt x="1434" y="212"/>
                  </a:lnTo>
                  <a:lnTo>
                    <a:pt x="1430" y="218"/>
                  </a:lnTo>
                  <a:lnTo>
                    <a:pt x="1426" y="234"/>
                  </a:lnTo>
                  <a:lnTo>
                    <a:pt x="1426" y="234"/>
                  </a:lnTo>
                  <a:lnTo>
                    <a:pt x="1424" y="240"/>
                  </a:lnTo>
                  <a:lnTo>
                    <a:pt x="1416" y="246"/>
                  </a:lnTo>
                  <a:lnTo>
                    <a:pt x="1408" y="250"/>
                  </a:lnTo>
                  <a:lnTo>
                    <a:pt x="1400" y="252"/>
                  </a:lnTo>
                  <a:lnTo>
                    <a:pt x="1400" y="252"/>
                  </a:lnTo>
                  <a:lnTo>
                    <a:pt x="1398" y="252"/>
                  </a:lnTo>
                  <a:lnTo>
                    <a:pt x="1398" y="252"/>
                  </a:lnTo>
                  <a:lnTo>
                    <a:pt x="1406" y="246"/>
                  </a:lnTo>
                  <a:lnTo>
                    <a:pt x="1412" y="240"/>
                  </a:lnTo>
                  <a:lnTo>
                    <a:pt x="1416" y="232"/>
                  </a:lnTo>
                  <a:lnTo>
                    <a:pt x="1420" y="224"/>
                  </a:lnTo>
                  <a:lnTo>
                    <a:pt x="1420" y="224"/>
                  </a:lnTo>
                  <a:lnTo>
                    <a:pt x="1420" y="220"/>
                  </a:lnTo>
                  <a:lnTo>
                    <a:pt x="1420" y="216"/>
                  </a:lnTo>
                  <a:lnTo>
                    <a:pt x="1416" y="210"/>
                  </a:lnTo>
                  <a:lnTo>
                    <a:pt x="1412" y="206"/>
                  </a:lnTo>
                  <a:lnTo>
                    <a:pt x="1408" y="198"/>
                  </a:lnTo>
                  <a:lnTo>
                    <a:pt x="1408" y="198"/>
                  </a:lnTo>
                  <a:lnTo>
                    <a:pt x="1410" y="188"/>
                  </a:lnTo>
                  <a:lnTo>
                    <a:pt x="1414" y="178"/>
                  </a:lnTo>
                  <a:lnTo>
                    <a:pt x="1414" y="178"/>
                  </a:lnTo>
                  <a:lnTo>
                    <a:pt x="1418" y="170"/>
                  </a:lnTo>
                  <a:lnTo>
                    <a:pt x="1418" y="166"/>
                  </a:lnTo>
                  <a:lnTo>
                    <a:pt x="1414" y="162"/>
                  </a:lnTo>
                  <a:lnTo>
                    <a:pt x="1414" y="162"/>
                  </a:lnTo>
                  <a:lnTo>
                    <a:pt x="1408" y="154"/>
                  </a:lnTo>
                  <a:lnTo>
                    <a:pt x="1406" y="150"/>
                  </a:lnTo>
                  <a:lnTo>
                    <a:pt x="1408" y="146"/>
                  </a:lnTo>
                  <a:lnTo>
                    <a:pt x="1408" y="146"/>
                  </a:lnTo>
                  <a:lnTo>
                    <a:pt x="1414" y="142"/>
                  </a:lnTo>
                  <a:lnTo>
                    <a:pt x="1420" y="140"/>
                  </a:lnTo>
                  <a:lnTo>
                    <a:pt x="1428" y="138"/>
                  </a:lnTo>
                  <a:lnTo>
                    <a:pt x="1432" y="134"/>
                  </a:lnTo>
                  <a:lnTo>
                    <a:pt x="1432" y="134"/>
                  </a:lnTo>
                  <a:lnTo>
                    <a:pt x="1434" y="130"/>
                  </a:lnTo>
                  <a:lnTo>
                    <a:pt x="1432" y="126"/>
                  </a:lnTo>
                  <a:lnTo>
                    <a:pt x="1428" y="118"/>
                  </a:lnTo>
                  <a:lnTo>
                    <a:pt x="1428" y="118"/>
                  </a:lnTo>
                  <a:lnTo>
                    <a:pt x="1426" y="114"/>
                  </a:lnTo>
                  <a:lnTo>
                    <a:pt x="1426" y="110"/>
                  </a:lnTo>
                  <a:lnTo>
                    <a:pt x="1424" y="106"/>
                  </a:lnTo>
                  <a:lnTo>
                    <a:pt x="1422" y="104"/>
                  </a:lnTo>
                  <a:lnTo>
                    <a:pt x="1422" y="104"/>
                  </a:lnTo>
                  <a:lnTo>
                    <a:pt x="1420" y="102"/>
                  </a:lnTo>
                  <a:lnTo>
                    <a:pt x="1416" y="100"/>
                  </a:lnTo>
                  <a:lnTo>
                    <a:pt x="1416" y="100"/>
                  </a:lnTo>
                  <a:lnTo>
                    <a:pt x="1412" y="102"/>
                  </a:lnTo>
                  <a:lnTo>
                    <a:pt x="1406" y="106"/>
                  </a:lnTo>
                  <a:lnTo>
                    <a:pt x="1402" y="110"/>
                  </a:lnTo>
                  <a:lnTo>
                    <a:pt x="1396" y="112"/>
                  </a:lnTo>
                  <a:lnTo>
                    <a:pt x="1396" y="112"/>
                  </a:lnTo>
                  <a:lnTo>
                    <a:pt x="1394" y="112"/>
                  </a:lnTo>
                  <a:lnTo>
                    <a:pt x="1394" y="112"/>
                  </a:lnTo>
                  <a:lnTo>
                    <a:pt x="1392" y="112"/>
                  </a:lnTo>
                  <a:lnTo>
                    <a:pt x="1392" y="112"/>
                  </a:lnTo>
                  <a:lnTo>
                    <a:pt x="1386" y="110"/>
                  </a:lnTo>
                  <a:lnTo>
                    <a:pt x="1386" y="110"/>
                  </a:lnTo>
                  <a:lnTo>
                    <a:pt x="1382" y="112"/>
                  </a:lnTo>
                  <a:lnTo>
                    <a:pt x="1380" y="112"/>
                  </a:lnTo>
                  <a:lnTo>
                    <a:pt x="1380" y="112"/>
                  </a:lnTo>
                  <a:lnTo>
                    <a:pt x="1378" y="116"/>
                  </a:lnTo>
                  <a:lnTo>
                    <a:pt x="1378" y="122"/>
                  </a:lnTo>
                  <a:lnTo>
                    <a:pt x="1376" y="132"/>
                  </a:lnTo>
                  <a:lnTo>
                    <a:pt x="1376" y="132"/>
                  </a:lnTo>
                  <a:lnTo>
                    <a:pt x="1372" y="140"/>
                  </a:lnTo>
                  <a:lnTo>
                    <a:pt x="1370" y="144"/>
                  </a:lnTo>
                  <a:lnTo>
                    <a:pt x="1366" y="146"/>
                  </a:lnTo>
                  <a:lnTo>
                    <a:pt x="1366" y="146"/>
                  </a:lnTo>
                  <a:lnTo>
                    <a:pt x="1358" y="150"/>
                  </a:lnTo>
                  <a:lnTo>
                    <a:pt x="1348" y="152"/>
                  </a:lnTo>
                  <a:lnTo>
                    <a:pt x="1340" y="154"/>
                  </a:lnTo>
                  <a:lnTo>
                    <a:pt x="1332" y="158"/>
                  </a:lnTo>
                  <a:lnTo>
                    <a:pt x="1332" y="158"/>
                  </a:lnTo>
                  <a:lnTo>
                    <a:pt x="1332" y="162"/>
                  </a:lnTo>
                  <a:lnTo>
                    <a:pt x="1332" y="166"/>
                  </a:lnTo>
                  <a:lnTo>
                    <a:pt x="1336" y="166"/>
                  </a:lnTo>
                  <a:lnTo>
                    <a:pt x="1338" y="170"/>
                  </a:lnTo>
                  <a:lnTo>
                    <a:pt x="1338" y="170"/>
                  </a:lnTo>
                  <a:lnTo>
                    <a:pt x="1340" y="174"/>
                  </a:lnTo>
                  <a:lnTo>
                    <a:pt x="1338" y="178"/>
                  </a:lnTo>
                  <a:lnTo>
                    <a:pt x="1338" y="182"/>
                  </a:lnTo>
                  <a:lnTo>
                    <a:pt x="1336" y="186"/>
                  </a:lnTo>
                  <a:lnTo>
                    <a:pt x="1336" y="186"/>
                  </a:lnTo>
                  <a:lnTo>
                    <a:pt x="1338" y="190"/>
                  </a:lnTo>
                  <a:lnTo>
                    <a:pt x="1342" y="192"/>
                  </a:lnTo>
                  <a:lnTo>
                    <a:pt x="1346" y="194"/>
                  </a:lnTo>
                  <a:lnTo>
                    <a:pt x="1352" y="196"/>
                  </a:lnTo>
                  <a:lnTo>
                    <a:pt x="1352" y="196"/>
                  </a:lnTo>
                  <a:lnTo>
                    <a:pt x="1358" y="204"/>
                  </a:lnTo>
                  <a:lnTo>
                    <a:pt x="1364" y="212"/>
                  </a:lnTo>
                  <a:lnTo>
                    <a:pt x="1364" y="212"/>
                  </a:lnTo>
                  <a:lnTo>
                    <a:pt x="1364" y="216"/>
                  </a:lnTo>
                  <a:lnTo>
                    <a:pt x="1360" y="220"/>
                  </a:lnTo>
                  <a:lnTo>
                    <a:pt x="1354" y="222"/>
                  </a:lnTo>
                  <a:lnTo>
                    <a:pt x="1350" y="222"/>
                  </a:lnTo>
                  <a:lnTo>
                    <a:pt x="1350" y="222"/>
                  </a:lnTo>
                  <a:lnTo>
                    <a:pt x="1348" y="222"/>
                  </a:lnTo>
                  <a:lnTo>
                    <a:pt x="1348" y="222"/>
                  </a:lnTo>
                  <a:lnTo>
                    <a:pt x="1342" y="218"/>
                  </a:lnTo>
                  <a:lnTo>
                    <a:pt x="1336" y="212"/>
                  </a:lnTo>
                  <a:lnTo>
                    <a:pt x="1336" y="212"/>
                  </a:lnTo>
                  <a:lnTo>
                    <a:pt x="1330" y="206"/>
                  </a:lnTo>
                  <a:lnTo>
                    <a:pt x="1324" y="200"/>
                  </a:lnTo>
                  <a:lnTo>
                    <a:pt x="1324" y="200"/>
                  </a:lnTo>
                  <a:lnTo>
                    <a:pt x="1320" y="196"/>
                  </a:lnTo>
                  <a:lnTo>
                    <a:pt x="1314" y="194"/>
                  </a:lnTo>
                  <a:lnTo>
                    <a:pt x="1302" y="192"/>
                  </a:lnTo>
                  <a:lnTo>
                    <a:pt x="1302" y="192"/>
                  </a:lnTo>
                  <a:lnTo>
                    <a:pt x="1298" y="190"/>
                  </a:lnTo>
                  <a:lnTo>
                    <a:pt x="1296" y="186"/>
                  </a:lnTo>
                  <a:lnTo>
                    <a:pt x="1292" y="184"/>
                  </a:lnTo>
                  <a:lnTo>
                    <a:pt x="1290" y="180"/>
                  </a:lnTo>
                  <a:lnTo>
                    <a:pt x="1290" y="180"/>
                  </a:lnTo>
                  <a:lnTo>
                    <a:pt x="1286" y="180"/>
                  </a:lnTo>
                  <a:lnTo>
                    <a:pt x="1286" y="180"/>
                  </a:lnTo>
                  <a:lnTo>
                    <a:pt x="1280" y="180"/>
                  </a:lnTo>
                  <a:lnTo>
                    <a:pt x="1280" y="180"/>
                  </a:lnTo>
                  <a:lnTo>
                    <a:pt x="1274" y="182"/>
                  </a:lnTo>
                  <a:lnTo>
                    <a:pt x="1274" y="182"/>
                  </a:lnTo>
                  <a:lnTo>
                    <a:pt x="1272" y="180"/>
                  </a:lnTo>
                  <a:lnTo>
                    <a:pt x="1272" y="180"/>
                  </a:lnTo>
                  <a:lnTo>
                    <a:pt x="1268" y="180"/>
                  </a:lnTo>
                  <a:lnTo>
                    <a:pt x="1268" y="178"/>
                  </a:lnTo>
                  <a:lnTo>
                    <a:pt x="1264" y="172"/>
                  </a:lnTo>
                  <a:lnTo>
                    <a:pt x="1264" y="172"/>
                  </a:lnTo>
                  <a:lnTo>
                    <a:pt x="1258" y="168"/>
                  </a:lnTo>
                  <a:lnTo>
                    <a:pt x="1250" y="168"/>
                  </a:lnTo>
                  <a:lnTo>
                    <a:pt x="1242" y="166"/>
                  </a:lnTo>
                  <a:lnTo>
                    <a:pt x="1236" y="164"/>
                  </a:lnTo>
                  <a:lnTo>
                    <a:pt x="1236" y="164"/>
                  </a:lnTo>
                  <a:lnTo>
                    <a:pt x="1230" y="168"/>
                  </a:lnTo>
                  <a:lnTo>
                    <a:pt x="1230" y="172"/>
                  </a:lnTo>
                  <a:lnTo>
                    <a:pt x="1232" y="176"/>
                  </a:lnTo>
                  <a:lnTo>
                    <a:pt x="1236" y="178"/>
                  </a:lnTo>
                  <a:lnTo>
                    <a:pt x="1248" y="184"/>
                  </a:lnTo>
                  <a:lnTo>
                    <a:pt x="1254" y="186"/>
                  </a:lnTo>
                  <a:lnTo>
                    <a:pt x="1256" y="188"/>
                  </a:lnTo>
                  <a:lnTo>
                    <a:pt x="1256" y="188"/>
                  </a:lnTo>
                  <a:lnTo>
                    <a:pt x="1258" y="200"/>
                  </a:lnTo>
                  <a:lnTo>
                    <a:pt x="1258" y="210"/>
                  </a:lnTo>
                  <a:lnTo>
                    <a:pt x="1258" y="210"/>
                  </a:lnTo>
                  <a:lnTo>
                    <a:pt x="1254" y="212"/>
                  </a:lnTo>
                  <a:lnTo>
                    <a:pt x="1248" y="216"/>
                  </a:lnTo>
                  <a:lnTo>
                    <a:pt x="1236" y="222"/>
                  </a:lnTo>
                  <a:lnTo>
                    <a:pt x="1236" y="222"/>
                  </a:lnTo>
                  <a:lnTo>
                    <a:pt x="1234" y="216"/>
                  </a:lnTo>
                  <a:lnTo>
                    <a:pt x="1234" y="208"/>
                  </a:lnTo>
                  <a:lnTo>
                    <a:pt x="1232" y="202"/>
                  </a:lnTo>
                  <a:lnTo>
                    <a:pt x="1230" y="200"/>
                  </a:lnTo>
                  <a:lnTo>
                    <a:pt x="1226" y="200"/>
                  </a:lnTo>
                  <a:lnTo>
                    <a:pt x="1226" y="200"/>
                  </a:lnTo>
                  <a:lnTo>
                    <a:pt x="1222" y="200"/>
                  </a:lnTo>
                  <a:lnTo>
                    <a:pt x="1222" y="200"/>
                  </a:lnTo>
                  <a:lnTo>
                    <a:pt x="1218" y="202"/>
                  </a:lnTo>
                  <a:lnTo>
                    <a:pt x="1214" y="204"/>
                  </a:lnTo>
                  <a:lnTo>
                    <a:pt x="1206" y="210"/>
                  </a:lnTo>
                  <a:lnTo>
                    <a:pt x="1206" y="210"/>
                  </a:lnTo>
                  <a:lnTo>
                    <a:pt x="1200" y="214"/>
                  </a:lnTo>
                  <a:lnTo>
                    <a:pt x="1200" y="214"/>
                  </a:lnTo>
                  <a:lnTo>
                    <a:pt x="1192" y="212"/>
                  </a:lnTo>
                  <a:lnTo>
                    <a:pt x="1192" y="212"/>
                  </a:lnTo>
                  <a:lnTo>
                    <a:pt x="1186" y="210"/>
                  </a:lnTo>
                  <a:lnTo>
                    <a:pt x="1186" y="210"/>
                  </a:lnTo>
                  <a:lnTo>
                    <a:pt x="1180" y="212"/>
                  </a:lnTo>
                  <a:lnTo>
                    <a:pt x="1174" y="214"/>
                  </a:lnTo>
                  <a:lnTo>
                    <a:pt x="1174" y="214"/>
                  </a:lnTo>
                  <a:lnTo>
                    <a:pt x="1170" y="220"/>
                  </a:lnTo>
                  <a:lnTo>
                    <a:pt x="1166" y="222"/>
                  </a:lnTo>
                  <a:lnTo>
                    <a:pt x="1164" y="224"/>
                  </a:lnTo>
                  <a:lnTo>
                    <a:pt x="1164" y="224"/>
                  </a:lnTo>
                  <a:lnTo>
                    <a:pt x="1162" y="222"/>
                  </a:lnTo>
                  <a:lnTo>
                    <a:pt x="1162" y="222"/>
                  </a:lnTo>
                  <a:lnTo>
                    <a:pt x="1158" y="220"/>
                  </a:lnTo>
                  <a:lnTo>
                    <a:pt x="1158" y="218"/>
                  </a:lnTo>
                  <a:lnTo>
                    <a:pt x="1162" y="210"/>
                  </a:lnTo>
                  <a:lnTo>
                    <a:pt x="1164" y="204"/>
                  </a:lnTo>
                  <a:lnTo>
                    <a:pt x="1162" y="202"/>
                  </a:lnTo>
                  <a:lnTo>
                    <a:pt x="1158" y="200"/>
                  </a:lnTo>
                  <a:lnTo>
                    <a:pt x="1158" y="200"/>
                  </a:lnTo>
                  <a:lnTo>
                    <a:pt x="1158" y="200"/>
                  </a:lnTo>
                  <a:lnTo>
                    <a:pt x="1158" y="200"/>
                  </a:lnTo>
                  <a:lnTo>
                    <a:pt x="1152" y="202"/>
                  </a:lnTo>
                  <a:lnTo>
                    <a:pt x="1144" y="208"/>
                  </a:lnTo>
                  <a:lnTo>
                    <a:pt x="1138" y="212"/>
                  </a:lnTo>
                  <a:lnTo>
                    <a:pt x="1130" y="216"/>
                  </a:lnTo>
                  <a:lnTo>
                    <a:pt x="1130" y="216"/>
                  </a:lnTo>
                  <a:lnTo>
                    <a:pt x="1118" y="218"/>
                  </a:lnTo>
                  <a:lnTo>
                    <a:pt x="1112" y="220"/>
                  </a:lnTo>
                  <a:lnTo>
                    <a:pt x="1106" y="224"/>
                  </a:lnTo>
                  <a:lnTo>
                    <a:pt x="1106" y="224"/>
                  </a:lnTo>
                  <a:lnTo>
                    <a:pt x="1098" y="230"/>
                  </a:lnTo>
                  <a:lnTo>
                    <a:pt x="1088" y="236"/>
                  </a:lnTo>
                  <a:lnTo>
                    <a:pt x="1088" y="236"/>
                  </a:lnTo>
                  <a:lnTo>
                    <a:pt x="1078" y="240"/>
                  </a:lnTo>
                  <a:lnTo>
                    <a:pt x="1074" y="244"/>
                  </a:lnTo>
                  <a:lnTo>
                    <a:pt x="1070" y="248"/>
                  </a:lnTo>
                  <a:lnTo>
                    <a:pt x="1070" y="248"/>
                  </a:lnTo>
                  <a:lnTo>
                    <a:pt x="1064" y="246"/>
                  </a:lnTo>
                  <a:lnTo>
                    <a:pt x="1060" y="240"/>
                  </a:lnTo>
                  <a:lnTo>
                    <a:pt x="1058" y="234"/>
                  </a:lnTo>
                  <a:lnTo>
                    <a:pt x="1056" y="230"/>
                  </a:lnTo>
                  <a:lnTo>
                    <a:pt x="1056" y="230"/>
                  </a:lnTo>
                  <a:lnTo>
                    <a:pt x="1074" y="224"/>
                  </a:lnTo>
                  <a:lnTo>
                    <a:pt x="1078" y="222"/>
                  </a:lnTo>
                  <a:lnTo>
                    <a:pt x="1080" y="220"/>
                  </a:lnTo>
                  <a:lnTo>
                    <a:pt x="1080" y="218"/>
                  </a:lnTo>
                  <a:lnTo>
                    <a:pt x="1078" y="214"/>
                  </a:lnTo>
                  <a:lnTo>
                    <a:pt x="1078" y="214"/>
                  </a:lnTo>
                  <a:lnTo>
                    <a:pt x="1072" y="210"/>
                  </a:lnTo>
                  <a:lnTo>
                    <a:pt x="1064" y="206"/>
                  </a:lnTo>
                  <a:lnTo>
                    <a:pt x="1064" y="206"/>
                  </a:lnTo>
                  <a:lnTo>
                    <a:pt x="1060" y="202"/>
                  </a:lnTo>
                  <a:lnTo>
                    <a:pt x="1056" y="200"/>
                  </a:lnTo>
                  <a:lnTo>
                    <a:pt x="1056" y="200"/>
                  </a:lnTo>
                  <a:lnTo>
                    <a:pt x="1050" y="202"/>
                  </a:lnTo>
                  <a:lnTo>
                    <a:pt x="1050" y="202"/>
                  </a:lnTo>
                  <a:lnTo>
                    <a:pt x="1048" y="206"/>
                  </a:lnTo>
                  <a:lnTo>
                    <a:pt x="1046" y="210"/>
                  </a:lnTo>
                  <a:lnTo>
                    <a:pt x="1048" y="218"/>
                  </a:lnTo>
                  <a:lnTo>
                    <a:pt x="1048" y="218"/>
                  </a:lnTo>
                  <a:lnTo>
                    <a:pt x="1050" y="224"/>
                  </a:lnTo>
                  <a:lnTo>
                    <a:pt x="1046" y="230"/>
                  </a:lnTo>
                  <a:lnTo>
                    <a:pt x="1046" y="230"/>
                  </a:lnTo>
                  <a:lnTo>
                    <a:pt x="1038" y="236"/>
                  </a:lnTo>
                  <a:lnTo>
                    <a:pt x="1038" y="240"/>
                  </a:lnTo>
                  <a:lnTo>
                    <a:pt x="1038" y="244"/>
                  </a:lnTo>
                  <a:lnTo>
                    <a:pt x="1038" y="244"/>
                  </a:lnTo>
                  <a:lnTo>
                    <a:pt x="1040" y="250"/>
                  </a:lnTo>
                  <a:lnTo>
                    <a:pt x="1042" y="258"/>
                  </a:lnTo>
                  <a:lnTo>
                    <a:pt x="1042" y="258"/>
                  </a:lnTo>
                  <a:lnTo>
                    <a:pt x="1034" y="258"/>
                  </a:lnTo>
                  <a:lnTo>
                    <a:pt x="1034" y="258"/>
                  </a:lnTo>
                  <a:lnTo>
                    <a:pt x="1026" y="256"/>
                  </a:lnTo>
                  <a:lnTo>
                    <a:pt x="1026" y="256"/>
                  </a:lnTo>
                  <a:lnTo>
                    <a:pt x="1018" y="256"/>
                  </a:lnTo>
                  <a:lnTo>
                    <a:pt x="1018" y="256"/>
                  </a:lnTo>
                  <a:lnTo>
                    <a:pt x="1014" y="256"/>
                  </a:lnTo>
                  <a:lnTo>
                    <a:pt x="1014" y="256"/>
                  </a:lnTo>
                  <a:lnTo>
                    <a:pt x="1008" y="258"/>
                  </a:lnTo>
                  <a:lnTo>
                    <a:pt x="1002" y="260"/>
                  </a:lnTo>
                  <a:lnTo>
                    <a:pt x="996" y="264"/>
                  </a:lnTo>
                  <a:lnTo>
                    <a:pt x="990" y="266"/>
                  </a:lnTo>
                  <a:lnTo>
                    <a:pt x="990" y="266"/>
                  </a:lnTo>
                  <a:lnTo>
                    <a:pt x="976" y="266"/>
                  </a:lnTo>
                  <a:lnTo>
                    <a:pt x="974" y="266"/>
                  </a:lnTo>
                  <a:lnTo>
                    <a:pt x="972" y="268"/>
                  </a:lnTo>
                  <a:lnTo>
                    <a:pt x="972" y="270"/>
                  </a:lnTo>
                  <a:lnTo>
                    <a:pt x="974" y="274"/>
                  </a:lnTo>
                  <a:lnTo>
                    <a:pt x="974" y="274"/>
                  </a:lnTo>
                  <a:lnTo>
                    <a:pt x="978" y="280"/>
                  </a:lnTo>
                  <a:lnTo>
                    <a:pt x="984" y="282"/>
                  </a:lnTo>
                  <a:lnTo>
                    <a:pt x="988" y="288"/>
                  </a:lnTo>
                  <a:lnTo>
                    <a:pt x="990" y="290"/>
                  </a:lnTo>
                  <a:lnTo>
                    <a:pt x="988" y="294"/>
                  </a:lnTo>
                  <a:lnTo>
                    <a:pt x="988" y="294"/>
                  </a:lnTo>
                  <a:lnTo>
                    <a:pt x="986" y="294"/>
                  </a:lnTo>
                  <a:lnTo>
                    <a:pt x="986" y="294"/>
                  </a:lnTo>
                  <a:lnTo>
                    <a:pt x="982" y="292"/>
                  </a:lnTo>
                  <a:lnTo>
                    <a:pt x="978" y="290"/>
                  </a:lnTo>
                  <a:lnTo>
                    <a:pt x="978" y="290"/>
                  </a:lnTo>
                  <a:lnTo>
                    <a:pt x="974" y="288"/>
                  </a:lnTo>
                  <a:lnTo>
                    <a:pt x="970" y="288"/>
                  </a:lnTo>
                  <a:lnTo>
                    <a:pt x="970" y="288"/>
                  </a:lnTo>
                  <a:lnTo>
                    <a:pt x="964" y="288"/>
                  </a:lnTo>
                  <a:lnTo>
                    <a:pt x="964" y="288"/>
                  </a:lnTo>
                  <a:lnTo>
                    <a:pt x="956" y="280"/>
                  </a:lnTo>
                  <a:lnTo>
                    <a:pt x="952" y="278"/>
                  </a:lnTo>
                  <a:lnTo>
                    <a:pt x="948" y="276"/>
                  </a:lnTo>
                  <a:lnTo>
                    <a:pt x="948" y="276"/>
                  </a:lnTo>
                  <a:lnTo>
                    <a:pt x="944" y="276"/>
                  </a:lnTo>
                  <a:lnTo>
                    <a:pt x="944" y="276"/>
                  </a:lnTo>
                  <a:lnTo>
                    <a:pt x="940" y="280"/>
                  </a:lnTo>
                  <a:lnTo>
                    <a:pt x="938" y="284"/>
                  </a:lnTo>
                  <a:lnTo>
                    <a:pt x="938" y="288"/>
                  </a:lnTo>
                  <a:lnTo>
                    <a:pt x="942" y="292"/>
                  </a:lnTo>
                  <a:lnTo>
                    <a:pt x="942" y="292"/>
                  </a:lnTo>
                  <a:lnTo>
                    <a:pt x="946" y="294"/>
                  </a:lnTo>
                  <a:lnTo>
                    <a:pt x="952" y="298"/>
                  </a:lnTo>
                  <a:lnTo>
                    <a:pt x="954" y="300"/>
                  </a:lnTo>
                  <a:lnTo>
                    <a:pt x="954" y="302"/>
                  </a:lnTo>
                  <a:lnTo>
                    <a:pt x="954" y="304"/>
                  </a:lnTo>
                  <a:lnTo>
                    <a:pt x="950" y="306"/>
                  </a:lnTo>
                  <a:lnTo>
                    <a:pt x="950" y="306"/>
                  </a:lnTo>
                  <a:lnTo>
                    <a:pt x="944" y="306"/>
                  </a:lnTo>
                  <a:lnTo>
                    <a:pt x="944" y="306"/>
                  </a:lnTo>
                  <a:lnTo>
                    <a:pt x="936" y="304"/>
                  </a:lnTo>
                  <a:lnTo>
                    <a:pt x="930" y="300"/>
                  </a:lnTo>
                  <a:lnTo>
                    <a:pt x="930" y="300"/>
                  </a:lnTo>
                  <a:lnTo>
                    <a:pt x="922" y="294"/>
                  </a:lnTo>
                  <a:lnTo>
                    <a:pt x="914" y="290"/>
                  </a:lnTo>
                  <a:lnTo>
                    <a:pt x="914" y="290"/>
                  </a:lnTo>
                  <a:lnTo>
                    <a:pt x="914" y="286"/>
                  </a:lnTo>
                  <a:lnTo>
                    <a:pt x="914" y="284"/>
                  </a:lnTo>
                  <a:lnTo>
                    <a:pt x="918" y="276"/>
                  </a:lnTo>
                  <a:lnTo>
                    <a:pt x="920" y="270"/>
                  </a:lnTo>
                  <a:lnTo>
                    <a:pt x="920" y="262"/>
                  </a:lnTo>
                  <a:lnTo>
                    <a:pt x="920" y="262"/>
                  </a:lnTo>
                  <a:lnTo>
                    <a:pt x="918" y="260"/>
                  </a:lnTo>
                  <a:lnTo>
                    <a:pt x="914" y="256"/>
                  </a:lnTo>
                  <a:lnTo>
                    <a:pt x="904" y="252"/>
                  </a:lnTo>
                  <a:lnTo>
                    <a:pt x="904" y="252"/>
                  </a:lnTo>
                  <a:lnTo>
                    <a:pt x="900" y="250"/>
                  </a:lnTo>
                  <a:lnTo>
                    <a:pt x="898" y="246"/>
                  </a:lnTo>
                  <a:lnTo>
                    <a:pt x="896" y="240"/>
                  </a:lnTo>
                  <a:lnTo>
                    <a:pt x="898" y="236"/>
                  </a:lnTo>
                  <a:lnTo>
                    <a:pt x="898" y="236"/>
                  </a:lnTo>
                  <a:lnTo>
                    <a:pt x="902" y="234"/>
                  </a:lnTo>
                  <a:lnTo>
                    <a:pt x="906" y="234"/>
                  </a:lnTo>
                  <a:lnTo>
                    <a:pt x="906" y="234"/>
                  </a:lnTo>
                  <a:lnTo>
                    <a:pt x="906" y="234"/>
                  </a:lnTo>
                  <a:lnTo>
                    <a:pt x="906" y="234"/>
                  </a:lnTo>
                  <a:lnTo>
                    <a:pt x="910" y="242"/>
                  </a:lnTo>
                  <a:lnTo>
                    <a:pt x="918" y="250"/>
                  </a:lnTo>
                  <a:lnTo>
                    <a:pt x="918" y="250"/>
                  </a:lnTo>
                  <a:lnTo>
                    <a:pt x="922" y="252"/>
                  </a:lnTo>
                  <a:lnTo>
                    <a:pt x="926" y="252"/>
                  </a:lnTo>
                  <a:lnTo>
                    <a:pt x="926" y="252"/>
                  </a:lnTo>
                  <a:lnTo>
                    <a:pt x="930" y="252"/>
                  </a:lnTo>
                  <a:lnTo>
                    <a:pt x="930" y="252"/>
                  </a:lnTo>
                  <a:lnTo>
                    <a:pt x="936" y="252"/>
                  </a:lnTo>
                  <a:lnTo>
                    <a:pt x="936" y="252"/>
                  </a:lnTo>
                  <a:lnTo>
                    <a:pt x="938" y="252"/>
                  </a:lnTo>
                  <a:lnTo>
                    <a:pt x="938" y="252"/>
                  </a:lnTo>
                  <a:lnTo>
                    <a:pt x="944" y="254"/>
                  </a:lnTo>
                  <a:lnTo>
                    <a:pt x="948" y="256"/>
                  </a:lnTo>
                  <a:lnTo>
                    <a:pt x="952" y="260"/>
                  </a:lnTo>
                  <a:lnTo>
                    <a:pt x="956" y="262"/>
                  </a:lnTo>
                  <a:lnTo>
                    <a:pt x="956" y="262"/>
                  </a:lnTo>
                  <a:lnTo>
                    <a:pt x="962" y="262"/>
                  </a:lnTo>
                  <a:lnTo>
                    <a:pt x="962" y="262"/>
                  </a:lnTo>
                  <a:lnTo>
                    <a:pt x="970" y="262"/>
                  </a:lnTo>
                  <a:lnTo>
                    <a:pt x="980" y="260"/>
                  </a:lnTo>
                  <a:lnTo>
                    <a:pt x="990" y="256"/>
                  </a:lnTo>
                  <a:lnTo>
                    <a:pt x="998" y="252"/>
                  </a:lnTo>
                  <a:lnTo>
                    <a:pt x="1006" y="248"/>
                  </a:lnTo>
                  <a:lnTo>
                    <a:pt x="1010" y="242"/>
                  </a:lnTo>
                  <a:lnTo>
                    <a:pt x="1010" y="236"/>
                  </a:lnTo>
                  <a:lnTo>
                    <a:pt x="1006" y="230"/>
                  </a:lnTo>
                  <a:lnTo>
                    <a:pt x="1006" y="230"/>
                  </a:lnTo>
                  <a:lnTo>
                    <a:pt x="996" y="220"/>
                  </a:lnTo>
                  <a:lnTo>
                    <a:pt x="992" y="216"/>
                  </a:lnTo>
                  <a:lnTo>
                    <a:pt x="990" y="208"/>
                  </a:lnTo>
                  <a:lnTo>
                    <a:pt x="990" y="208"/>
                  </a:lnTo>
                  <a:lnTo>
                    <a:pt x="972" y="206"/>
                  </a:lnTo>
                  <a:lnTo>
                    <a:pt x="962" y="202"/>
                  </a:lnTo>
                  <a:lnTo>
                    <a:pt x="956" y="198"/>
                  </a:lnTo>
                  <a:lnTo>
                    <a:pt x="956" y="198"/>
                  </a:lnTo>
                  <a:lnTo>
                    <a:pt x="952" y="192"/>
                  </a:lnTo>
                  <a:lnTo>
                    <a:pt x="950" y="186"/>
                  </a:lnTo>
                  <a:lnTo>
                    <a:pt x="946" y="182"/>
                  </a:lnTo>
                  <a:lnTo>
                    <a:pt x="942" y="180"/>
                  </a:lnTo>
                  <a:lnTo>
                    <a:pt x="942" y="180"/>
                  </a:lnTo>
                  <a:lnTo>
                    <a:pt x="934" y="182"/>
                  </a:lnTo>
                  <a:lnTo>
                    <a:pt x="934" y="182"/>
                  </a:lnTo>
                  <a:lnTo>
                    <a:pt x="924" y="184"/>
                  </a:lnTo>
                  <a:lnTo>
                    <a:pt x="912" y="186"/>
                  </a:lnTo>
                  <a:lnTo>
                    <a:pt x="912" y="186"/>
                  </a:lnTo>
                  <a:lnTo>
                    <a:pt x="906" y="184"/>
                  </a:lnTo>
                  <a:lnTo>
                    <a:pt x="904" y="182"/>
                  </a:lnTo>
                  <a:lnTo>
                    <a:pt x="902" y="178"/>
                  </a:lnTo>
                  <a:lnTo>
                    <a:pt x="902" y="178"/>
                  </a:lnTo>
                  <a:lnTo>
                    <a:pt x="904" y="172"/>
                  </a:lnTo>
                  <a:lnTo>
                    <a:pt x="904" y="168"/>
                  </a:lnTo>
                  <a:lnTo>
                    <a:pt x="904" y="166"/>
                  </a:lnTo>
                  <a:lnTo>
                    <a:pt x="900" y="162"/>
                  </a:lnTo>
                  <a:lnTo>
                    <a:pt x="900" y="162"/>
                  </a:lnTo>
                  <a:lnTo>
                    <a:pt x="890" y="158"/>
                  </a:lnTo>
                  <a:lnTo>
                    <a:pt x="880" y="154"/>
                  </a:lnTo>
                  <a:lnTo>
                    <a:pt x="880" y="154"/>
                  </a:lnTo>
                  <a:lnTo>
                    <a:pt x="876" y="150"/>
                  </a:lnTo>
                  <a:lnTo>
                    <a:pt x="872" y="146"/>
                  </a:lnTo>
                  <a:lnTo>
                    <a:pt x="868" y="142"/>
                  </a:lnTo>
                  <a:lnTo>
                    <a:pt x="862" y="138"/>
                  </a:lnTo>
                  <a:lnTo>
                    <a:pt x="862" y="138"/>
                  </a:lnTo>
                  <a:lnTo>
                    <a:pt x="856" y="136"/>
                  </a:lnTo>
                  <a:lnTo>
                    <a:pt x="856" y="136"/>
                  </a:lnTo>
                  <a:lnTo>
                    <a:pt x="846" y="138"/>
                  </a:lnTo>
                  <a:lnTo>
                    <a:pt x="836" y="142"/>
                  </a:lnTo>
                  <a:lnTo>
                    <a:pt x="826" y="144"/>
                  </a:lnTo>
                  <a:lnTo>
                    <a:pt x="818" y="146"/>
                  </a:lnTo>
                  <a:lnTo>
                    <a:pt x="818" y="146"/>
                  </a:lnTo>
                  <a:lnTo>
                    <a:pt x="818" y="146"/>
                  </a:lnTo>
                  <a:lnTo>
                    <a:pt x="818" y="146"/>
                  </a:lnTo>
                  <a:lnTo>
                    <a:pt x="814" y="146"/>
                  </a:lnTo>
                  <a:lnTo>
                    <a:pt x="812" y="144"/>
                  </a:lnTo>
                  <a:lnTo>
                    <a:pt x="810" y="142"/>
                  </a:lnTo>
                  <a:lnTo>
                    <a:pt x="806" y="142"/>
                  </a:lnTo>
                  <a:lnTo>
                    <a:pt x="806" y="142"/>
                  </a:lnTo>
                  <a:lnTo>
                    <a:pt x="806" y="142"/>
                  </a:lnTo>
                  <a:lnTo>
                    <a:pt x="806" y="142"/>
                  </a:lnTo>
                  <a:lnTo>
                    <a:pt x="800" y="142"/>
                  </a:lnTo>
                  <a:lnTo>
                    <a:pt x="796" y="144"/>
                  </a:lnTo>
                  <a:lnTo>
                    <a:pt x="786" y="150"/>
                  </a:lnTo>
                  <a:lnTo>
                    <a:pt x="778" y="158"/>
                  </a:lnTo>
                  <a:lnTo>
                    <a:pt x="768" y="164"/>
                  </a:lnTo>
                  <a:lnTo>
                    <a:pt x="768" y="164"/>
                  </a:lnTo>
                  <a:lnTo>
                    <a:pt x="752" y="168"/>
                  </a:lnTo>
                  <a:lnTo>
                    <a:pt x="738" y="170"/>
                  </a:lnTo>
                  <a:lnTo>
                    <a:pt x="738" y="170"/>
                  </a:lnTo>
                  <a:lnTo>
                    <a:pt x="736" y="170"/>
                  </a:lnTo>
                  <a:lnTo>
                    <a:pt x="736" y="170"/>
                  </a:lnTo>
                  <a:lnTo>
                    <a:pt x="732" y="170"/>
                  </a:lnTo>
                  <a:lnTo>
                    <a:pt x="728" y="168"/>
                  </a:lnTo>
                  <a:lnTo>
                    <a:pt x="728" y="168"/>
                  </a:lnTo>
                  <a:lnTo>
                    <a:pt x="718" y="166"/>
                  </a:lnTo>
                  <a:lnTo>
                    <a:pt x="718" y="166"/>
                  </a:lnTo>
                  <a:lnTo>
                    <a:pt x="716" y="166"/>
                  </a:lnTo>
                  <a:lnTo>
                    <a:pt x="716" y="166"/>
                  </a:lnTo>
                  <a:lnTo>
                    <a:pt x="710" y="168"/>
                  </a:lnTo>
                  <a:lnTo>
                    <a:pt x="706" y="174"/>
                  </a:lnTo>
                  <a:lnTo>
                    <a:pt x="704" y="178"/>
                  </a:lnTo>
                  <a:lnTo>
                    <a:pt x="700" y="182"/>
                  </a:lnTo>
                  <a:lnTo>
                    <a:pt x="700" y="182"/>
                  </a:lnTo>
                  <a:lnTo>
                    <a:pt x="694" y="186"/>
                  </a:lnTo>
                  <a:lnTo>
                    <a:pt x="688" y="186"/>
                  </a:lnTo>
                  <a:lnTo>
                    <a:pt x="688" y="186"/>
                  </a:lnTo>
                  <a:lnTo>
                    <a:pt x="684" y="186"/>
                  </a:lnTo>
                  <a:lnTo>
                    <a:pt x="684" y="186"/>
                  </a:lnTo>
                  <a:lnTo>
                    <a:pt x="678" y="184"/>
                  </a:lnTo>
                  <a:lnTo>
                    <a:pt x="678" y="184"/>
                  </a:lnTo>
                  <a:lnTo>
                    <a:pt x="674" y="184"/>
                  </a:lnTo>
                  <a:lnTo>
                    <a:pt x="674" y="184"/>
                  </a:lnTo>
                  <a:lnTo>
                    <a:pt x="672" y="198"/>
                  </a:lnTo>
                  <a:lnTo>
                    <a:pt x="670" y="210"/>
                  </a:lnTo>
                  <a:lnTo>
                    <a:pt x="666" y="216"/>
                  </a:lnTo>
                  <a:lnTo>
                    <a:pt x="662" y="220"/>
                  </a:lnTo>
                  <a:lnTo>
                    <a:pt x="656" y="224"/>
                  </a:lnTo>
                  <a:lnTo>
                    <a:pt x="648" y="224"/>
                  </a:lnTo>
                  <a:lnTo>
                    <a:pt x="648" y="224"/>
                  </a:lnTo>
                  <a:lnTo>
                    <a:pt x="646" y="224"/>
                  </a:lnTo>
                  <a:lnTo>
                    <a:pt x="646" y="224"/>
                  </a:lnTo>
                  <a:lnTo>
                    <a:pt x="642" y="234"/>
                  </a:lnTo>
                  <a:lnTo>
                    <a:pt x="640" y="238"/>
                  </a:lnTo>
                  <a:lnTo>
                    <a:pt x="636" y="244"/>
                  </a:lnTo>
                  <a:lnTo>
                    <a:pt x="636" y="244"/>
                  </a:lnTo>
                  <a:lnTo>
                    <a:pt x="620" y="256"/>
                  </a:lnTo>
                  <a:lnTo>
                    <a:pt x="604" y="268"/>
                  </a:lnTo>
                  <a:lnTo>
                    <a:pt x="604" y="268"/>
                  </a:lnTo>
                  <a:lnTo>
                    <a:pt x="578" y="284"/>
                  </a:lnTo>
                  <a:lnTo>
                    <a:pt x="554" y="300"/>
                  </a:lnTo>
                  <a:lnTo>
                    <a:pt x="554" y="300"/>
                  </a:lnTo>
                  <a:lnTo>
                    <a:pt x="542" y="308"/>
                  </a:lnTo>
                  <a:lnTo>
                    <a:pt x="528" y="314"/>
                  </a:lnTo>
                  <a:lnTo>
                    <a:pt x="514" y="322"/>
                  </a:lnTo>
                  <a:lnTo>
                    <a:pt x="510" y="326"/>
                  </a:lnTo>
                  <a:lnTo>
                    <a:pt x="508" y="330"/>
                  </a:lnTo>
                  <a:lnTo>
                    <a:pt x="508" y="330"/>
                  </a:lnTo>
                  <a:lnTo>
                    <a:pt x="506" y="336"/>
                  </a:lnTo>
                  <a:lnTo>
                    <a:pt x="506" y="342"/>
                  </a:lnTo>
                  <a:lnTo>
                    <a:pt x="508" y="346"/>
                  </a:lnTo>
                  <a:lnTo>
                    <a:pt x="508" y="352"/>
                  </a:lnTo>
                  <a:lnTo>
                    <a:pt x="508" y="352"/>
                  </a:lnTo>
                  <a:lnTo>
                    <a:pt x="504" y="358"/>
                  </a:lnTo>
                  <a:lnTo>
                    <a:pt x="502" y="364"/>
                  </a:lnTo>
                  <a:lnTo>
                    <a:pt x="498" y="368"/>
                  </a:lnTo>
                  <a:lnTo>
                    <a:pt x="496" y="374"/>
                  </a:lnTo>
                  <a:lnTo>
                    <a:pt x="496" y="374"/>
                  </a:lnTo>
                  <a:lnTo>
                    <a:pt x="498" y="378"/>
                  </a:lnTo>
                  <a:lnTo>
                    <a:pt x="502" y="380"/>
                  </a:lnTo>
                  <a:lnTo>
                    <a:pt x="506" y="384"/>
                  </a:lnTo>
                  <a:lnTo>
                    <a:pt x="508" y="388"/>
                  </a:lnTo>
                  <a:lnTo>
                    <a:pt x="508" y="388"/>
                  </a:lnTo>
                  <a:lnTo>
                    <a:pt x="506" y="392"/>
                  </a:lnTo>
                  <a:lnTo>
                    <a:pt x="504" y="398"/>
                  </a:lnTo>
                  <a:lnTo>
                    <a:pt x="502" y="402"/>
                  </a:lnTo>
                  <a:lnTo>
                    <a:pt x="502" y="408"/>
                  </a:lnTo>
                  <a:lnTo>
                    <a:pt x="502" y="408"/>
                  </a:lnTo>
                  <a:lnTo>
                    <a:pt x="506" y="412"/>
                  </a:lnTo>
                  <a:lnTo>
                    <a:pt x="510" y="418"/>
                  </a:lnTo>
                  <a:lnTo>
                    <a:pt x="514" y="420"/>
                  </a:lnTo>
                  <a:lnTo>
                    <a:pt x="520" y="422"/>
                  </a:lnTo>
                  <a:lnTo>
                    <a:pt x="520" y="422"/>
                  </a:lnTo>
                  <a:lnTo>
                    <a:pt x="520" y="422"/>
                  </a:lnTo>
                  <a:lnTo>
                    <a:pt x="520" y="422"/>
                  </a:lnTo>
                  <a:lnTo>
                    <a:pt x="528" y="420"/>
                  </a:lnTo>
                  <a:lnTo>
                    <a:pt x="536" y="416"/>
                  </a:lnTo>
                  <a:lnTo>
                    <a:pt x="550" y="406"/>
                  </a:lnTo>
                  <a:lnTo>
                    <a:pt x="550" y="406"/>
                  </a:lnTo>
                  <a:lnTo>
                    <a:pt x="560" y="398"/>
                  </a:lnTo>
                  <a:lnTo>
                    <a:pt x="566" y="394"/>
                  </a:lnTo>
                  <a:lnTo>
                    <a:pt x="572" y="392"/>
                  </a:lnTo>
                  <a:lnTo>
                    <a:pt x="572" y="392"/>
                  </a:lnTo>
                  <a:lnTo>
                    <a:pt x="574" y="392"/>
                  </a:lnTo>
                  <a:lnTo>
                    <a:pt x="574" y="392"/>
                  </a:lnTo>
                  <a:lnTo>
                    <a:pt x="578" y="396"/>
                  </a:lnTo>
                  <a:lnTo>
                    <a:pt x="578" y="400"/>
                  </a:lnTo>
                  <a:lnTo>
                    <a:pt x="578" y="406"/>
                  </a:lnTo>
                  <a:lnTo>
                    <a:pt x="576" y="410"/>
                  </a:lnTo>
                  <a:lnTo>
                    <a:pt x="576" y="410"/>
                  </a:lnTo>
                  <a:lnTo>
                    <a:pt x="570" y="414"/>
                  </a:lnTo>
                  <a:lnTo>
                    <a:pt x="568" y="416"/>
                  </a:lnTo>
                  <a:lnTo>
                    <a:pt x="570" y="420"/>
                  </a:lnTo>
                  <a:lnTo>
                    <a:pt x="570" y="420"/>
                  </a:lnTo>
                  <a:lnTo>
                    <a:pt x="570" y="422"/>
                  </a:lnTo>
                  <a:lnTo>
                    <a:pt x="574" y="424"/>
                  </a:lnTo>
                  <a:lnTo>
                    <a:pt x="578" y="426"/>
                  </a:lnTo>
                  <a:lnTo>
                    <a:pt x="578" y="426"/>
                  </a:lnTo>
                  <a:lnTo>
                    <a:pt x="582" y="430"/>
                  </a:lnTo>
                  <a:lnTo>
                    <a:pt x="584" y="434"/>
                  </a:lnTo>
                  <a:lnTo>
                    <a:pt x="582" y="438"/>
                  </a:lnTo>
                  <a:lnTo>
                    <a:pt x="582" y="444"/>
                  </a:lnTo>
                  <a:lnTo>
                    <a:pt x="582" y="444"/>
                  </a:lnTo>
                  <a:lnTo>
                    <a:pt x="586" y="446"/>
                  </a:lnTo>
                  <a:lnTo>
                    <a:pt x="588" y="450"/>
                  </a:lnTo>
                  <a:lnTo>
                    <a:pt x="588" y="450"/>
                  </a:lnTo>
                  <a:lnTo>
                    <a:pt x="588" y="456"/>
                  </a:lnTo>
                  <a:lnTo>
                    <a:pt x="586" y="462"/>
                  </a:lnTo>
                  <a:lnTo>
                    <a:pt x="586" y="462"/>
                  </a:lnTo>
                  <a:lnTo>
                    <a:pt x="588" y="468"/>
                  </a:lnTo>
                  <a:lnTo>
                    <a:pt x="588" y="470"/>
                  </a:lnTo>
                  <a:lnTo>
                    <a:pt x="592" y="470"/>
                  </a:lnTo>
                  <a:lnTo>
                    <a:pt x="592" y="470"/>
                  </a:lnTo>
                  <a:lnTo>
                    <a:pt x="600" y="468"/>
                  </a:lnTo>
                  <a:lnTo>
                    <a:pt x="600" y="468"/>
                  </a:lnTo>
                  <a:lnTo>
                    <a:pt x="606" y="466"/>
                  </a:lnTo>
                  <a:lnTo>
                    <a:pt x="610" y="464"/>
                  </a:lnTo>
                  <a:lnTo>
                    <a:pt x="616" y="456"/>
                  </a:lnTo>
                  <a:lnTo>
                    <a:pt x="616" y="456"/>
                  </a:lnTo>
                  <a:lnTo>
                    <a:pt x="622" y="454"/>
                  </a:lnTo>
                  <a:lnTo>
                    <a:pt x="626" y="452"/>
                  </a:lnTo>
                  <a:lnTo>
                    <a:pt x="636" y="450"/>
                  </a:lnTo>
                  <a:lnTo>
                    <a:pt x="636" y="450"/>
                  </a:lnTo>
                  <a:lnTo>
                    <a:pt x="642" y="448"/>
                  </a:lnTo>
                  <a:lnTo>
                    <a:pt x="644" y="444"/>
                  </a:lnTo>
                  <a:lnTo>
                    <a:pt x="644" y="440"/>
                  </a:lnTo>
                  <a:lnTo>
                    <a:pt x="644" y="434"/>
                  </a:lnTo>
                  <a:lnTo>
                    <a:pt x="642" y="424"/>
                  </a:lnTo>
                  <a:lnTo>
                    <a:pt x="644" y="418"/>
                  </a:lnTo>
                  <a:lnTo>
                    <a:pt x="646" y="414"/>
                  </a:lnTo>
                  <a:lnTo>
                    <a:pt x="646" y="414"/>
                  </a:lnTo>
                  <a:lnTo>
                    <a:pt x="650" y="410"/>
                  </a:lnTo>
                  <a:lnTo>
                    <a:pt x="656" y="406"/>
                  </a:lnTo>
                  <a:lnTo>
                    <a:pt x="666" y="400"/>
                  </a:lnTo>
                  <a:lnTo>
                    <a:pt x="668" y="396"/>
                  </a:lnTo>
                  <a:lnTo>
                    <a:pt x="670" y="394"/>
                  </a:lnTo>
                  <a:lnTo>
                    <a:pt x="666" y="390"/>
                  </a:lnTo>
                  <a:lnTo>
                    <a:pt x="658" y="386"/>
                  </a:lnTo>
                  <a:lnTo>
                    <a:pt x="658" y="386"/>
                  </a:lnTo>
                  <a:lnTo>
                    <a:pt x="662" y="382"/>
                  </a:lnTo>
                  <a:lnTo>
                    <a:pt x="666" y="382"/>
                  </a:lnTo>
                  <a:lnTo>
                    <a:pt x="666" y="382"/>
                  </a:lnTo>
                  <a:lnTo>
                    <a:pt x="672" y="382"/>
                  </a:lnTo>
                  <a:lnTo>
                    <a:pt x="672" y="382"/>
                  </a:lnTo>
                  <a:lnTo>
                    <a:pt x="678" y="384"/>
                  </a:lnTo>
                  <a:lnTo>
                    <a:pt x="678" y="384"/>
                  </a:lnTo>
                  <a:lnTo>
                    <a:pt x="682" y="382"/>
                  </a:lnTo>
                  <a:lnTo>
                    <a:pt x="686" y="380"/>
                  </a:lnTo>
                  <a:lnTo>
                    <a:pt x="686" y="380"/>
                  </a:lnTo>
                  <a:lnTo>
                    <a:pt x="686" y="378"/>
                  </a:lnTo>
                  <a:lnTo>
                    <a:pt x="686" y="374"/>
                  </a:lnTo>
                  <a:lnTo>
                    <a:pt x="682" y="370"/>
                  </a:lnTo>
                  <a:lnTo>
                    <a:pt x="670" y="362"/>
                  </a:lnTo>
                  <a:lnTo>
                    <a:pt x="670" y="362"/>
                  </a:lnTo>
                  <a:lnTo>
                    <a:pt x="666" y="358"/>
                  </a:lnTo>
                  <a:lnTo>
                    <a:pt x="664" y="354"/>
                  </a:lnTo>
                  <a:lnTo>
                    <a:pt x="664" y="348"/>
                  </a:lnTo>
                  <a:lnTo>
                    <a:pt x="668" y="342"/>
                  </a:lnTo>
                  <a:lnTo>
                    <a:pt x="668" y="342"/>
                  </a:lnTo>
                  <a:lnTo>
                    <a:pt x="674" y="330"/>
                  </a:lnTo>
                  <a:lnTo>
                    <a:pt x="678" y="318"/>
                  </a:lnTo>
                  <a:lnTo>
                    <a:pt x="678" y="318"/>
                  </a:lnTo>
                  <a:lnTo>
                    <a:pt x="692" y="314"/>
                  </a:lnTo>
                  <a:lnTo>
                    <a:pt x="704" y="310"/>
                  </a:lnTo>
                  <a:lnTo>
                    <a:pt x="704" y="310"/>
                  </a:lnTo>
                  <a:lnTo>
                    <a:pt x="712" y="308"/>
                  </a:lnTo>
                  <a:lnTo>
                    <a:pt x="716" y="304"/>
                  </a:lnTo>
                  <a:lnTo>
                    <a:pt x="722" y="294"/>
                  </a:lnTo>
                  <a:lnTo>
                    <a:pt x="722" y="294"/>
                  </a:lnTo>
                  <a:lnTo>
                    <a:pt x="736" y="276"/>
                  </a:lnTo>
                  <a:lnTo>
                    <a:pt x="754" y="260"/>
                  </a:lnTo>
                  <a:lnTo>
                    <a:pt x="754" y="260"/>
                  </a:lnTo>
                  <a:lnTo>
                    <a:pt x="762" y="258"/>
                  </a:lnTo>
                  <a:lnTo>
                    <a:pt x="770" y="256"/>
                  </a:lnTo>
                  <a:lnTo>
                    <a:pt x="770" y="256"/>
                  </a:lnTo>
                  <a:lnTo>
                    <a:pt x="778" y="258"/>
                  </a:lnTo>
                  <a:lnTo>
                    <a:pt x="784" y="262"/>
                  </a:lnTo>
                  <a:lnTo>
                    <a:pt x="786" y="266"/>
                  </a:lnTo>
                  <a:lnTo>
                    <a:pt x="786" y="270"/>
                  </a:lnTo>
                  <a:lnTo>
                    <a:pt x="786" y="274"/>
                  </a:lnTo>
                  <a:lnTo>
                    <a:pt x="786" y="274"/>
                  </a:lnTo>
                  <a:lnTo>
                    <a:pt x="780" y="280"/>
                  </a:lnTo>
                  <a:lnTo>
                    <a:pt x="774" y="286"/>
                  </a:lnTo>
                  <a:lnTo>
                    <a:pt x="758" y="294"/>
                  </a:lnTo>
                  <a:lnTo>
                    <a:pt x="742" y="302"/>
                  </a:lnTo>
                  <a:lnTo>
                    <a:pt x="734" y="306"/>
                  </a:lnTo>
                  <a:lnTo>
                    <a:pt x="728" y="312"/>
                  </a:lnTo>
                  <a:lnTo>
                    <a:pt x="728" y="312"/>
                  </a:lnTo>
                  <a:lnTo>
                    <a:pt x="726" y="316"/>
                  </a:lnTo>
                  <a:lnTo>
                    <a:pt x="724" y="322"/>
                  </a:lnTo>
                  <a:lnTo>
                    <a:pt x="724" y="334"/>
                  </a:lnTo>
                  <a:lnTo>
                    <a:pt x="724" y="334"/>
                  </a:lnTo>
                  <a:lnTo>
                    <a:pt x="722" y="346"/>
                  </a:lnTo>
                  <a:lnTo>
                    <a:pt x="718" y="356"/>
                  </a:lnTo>
                  <a:lnTo>
                    <a:pt x="718" y="356"/>
                  </a:lnTo>
                  <a:lnTo>
                    <a:pt x="714" y="366"/>
                  </a:lnTo>
                  <a:lnTo>
                    <a:pt x="712" y="372"/>
                  </a:lnTo>
                  <a:lnTo>
                    <a:pt x="714" y="376"/>
                  </a:lnTo>
                  <a:lnTo>
                    <a:pt x="714" y="376"/>
                  </a:lnTo>
                  <a:lnTo>
                    <a:pt x="720" y="378"/>
                  </a:lnTo>
                  <a:lnTo>
                    <a:pt x="726" y="380"/>
                  </a:lnTo>
                  <a:lnTo>
                    <a:pt x="738" y="382"/>
                  </a:lnTo>
                  <a:lnTo>
                    <a:pt x="738" y="382"/>
                  </a:lnTo>
                  <a:lnTo>
                    <a:pt x="748" y="384"/>
                  </a:lnTo>
                  <a:lnTo>
                    <a:pt x="748" y="384"/>
                  </a:lnTo>
                  <a:lnTo>
                    <a:pt x="752" y="384"/>
                  </a:lnTo>
                  <a:lnTo>
                    <a:pt x="758" y="382"/>
                  </a:lnTo>
                  <a:lnTo>
                    <a:pt x="758" y="382"/>
                  </a:lnTo>
                  <a:lnTo>
                    <a:pt x="770" y="376"/>
                  </a:lnTo>
                  <a:lnTo>
                    <a:pt x="782" y="372"/>
                  </a:lnTo>
                  <a:lnTo>
                    <a:pt x="782" y="372"/>
                  </a:lnTo>
                  <a:lnTo>
                    <a:pt x="790" y="370"/>
                  </a:lnTo>
                  <a:lnTo>
                    <a:pt x="798" y="368"/>
                  </a:lnTo>
                  <a:lnTo>
                    <a:pt x="798" y="368"/>
                  </a:lnTo>
                  <a:lnTo>
                    <a:pt x="804" y="370"/>
                  </a:lnTo>
                  <a:lnTo>
                    <a:pt x="806" y="370"/>
                  </a:lnTo>
                  <a:lnTo>
                    <a:pt x="806" y="370"/>
                  </a:lnTo>
                  <a:lnTo>
                    <a:pt x="810" y="374"/>
                  </a:lnTo>
                  <a:lnTo>
                    <a:pt x="810" y="380"/>
                  </a:lnTo>
                  <a:lnTo>
                    <a:pt x="810" y="392"/>
                  </a:lnTo>
                  <a:lnTo>
                    <a:pt x="810" y="392"/>
                  </a:lnTo>
                  <a:lnTo>
                    <a:pt x="806" y="392"/>
                  </a:lnTo>
                  <a:lnTo>
                    <a:pt x="806" y="392"/>
                  </a:lnTo>
                  <a:lnTo>
                    <a:pt x="790" y="390"/>
                  </a:lnTo>
                  <a:lnTo>
                    <a:pt x="790" y="390"/>
                  </a:lnTo>
                  <a:lnTo>
                    <a:pt x="772" y="388"/>
                  </a:lnTo>
                  <a:lnTo>
                    <a:pt x="772" y="388"/>
                  </a:lnTo>
                  <a:lnTo>
                    <a:pt x="762" y="388"/>
                  </a:lnTo>
                  <a:lnTo>
                    <a:pt x="762" y="388"/>
                  </a:lnTo>
                  <a:lnTo>
                    <a:pt x="754" y="390"/>
                  </a:lnTo>
                  <a:lnTo>
                    <a:pt x="748" y="394"/>
                  </a:lnTo>
                  <a:lnTo>
                    <a:pt x="746" y="398"/>
                  </a:lnTo>
                  <a:lnTo>
                    <a:pt x="746" y="402"/>
                  </a:lnTo>
                  <a:lnTo>
                    <a:pt x="746" y="412"/>
                  </a:lnTo>
                  <a:lnTo>
                    <a:pt x="748" y="422"/>
                  </a:lnTo>
                  <a:lnTo>
                    <a:pt x="748" y="422"/>
                  </a:lnTo>
                  <a:lnTo>
                    <a:pt x="748" y="428"/>
                  </a:lnTo>
                  <a:lnTo>
                    <a:pt x="748" y="434"/>
                  </a:lnTo>
                  <a:lnTo>
                    <a:pt x="744" y="438"/>
                  </a:lnTo>
                  <a:lnTo>
                    <a:pt x="740" y="440"/>
                  </a:lnTo>
                  <a:lnTo>
                    <a:pt x="736" y="440"/>
                  </a:lnTo>
                  <a:lnTo>
                    <a:pt x="736" y="440"/>
                  </a:lnTo>
                  <a:lnTo>
                    <a:pt x="736" y="440"/>
                  </a:lnTo>
                  <a:lnTo>
                    <a:pt x="736" y="440"/>
                  </a:lnTo>
                  <a:lnTo>
                    <a:pt x="734" y="440"/>
                  </a:lnTo>
                  <a:lnTo>
                    <a:pt x="732" y="438"/>
                  </a:lnTo>
                  <a:lnTo>
                    <a:pt x="730" y="434"/>
                  </a:lnTo>
                  <a:lnTo>
                    <a:pt x="730" y="428"/>
                  </a:lnTo>
                  <a:lnTo>
                    <a:pt x="728" y="424"/>
                  </a:lnTo>
                  <a:lnTo>
                    <a:pt x="728" y="424"/>
                  </a:lnTo>
                  <a:lnTo>
                    <a:pt x="724" y="420"/>
                  </a:lnTo>
                  <a:lnTo>
                    <a:pt x="720" y="420"/>
                  </a:lnTo>
                  <a:lnTo>
                    <a:pt x="720" y="420"/>
                  </a:lnTo>
                  <a:lnTo>
                    <a:pt x="714" y="420"/>
                  </a:lnTo>
                  <a:lnTo>
                    <a:pt x="708" y="424"/>
                  </a:lnTo>
                  <a:lnTo>
                    <a:pt x="708" y="424"/>
                  </a:lnTo>
                  <a:lnTo>
                    <a:pt x="704" y="428"/>
                  </a:lnTo>
                  <a:lnTo>
                    <a:pt x="700" y="432"/>
                  </a:lnTo>
                  <a:lnTo>
                    <a:pt x="700" y="432"/>
                  </a:lnTo>
                  <a:lnTo>
                    <a:pt x="694" y="436"/>
                  </a:lnTo>
                  <a:lnTo>
                    <a:pt x="692" y="438"/>
                  </a:lnTo>
                  <a:lnTo>
                    <a:pt x="690" y="440"/>
                  </a:lnTo>
                  <a:lnTo>
                    <a:pt x="690" y="440"/>
                  </a:lnTo>
                  <a:lnTo>
                    <a:pt x="690" y="442"/>
                  </a:lnTo>
                  <a:lnTo>
                    <a:pt x="690" y="444"/>
                  </a:lnTo>
                  <a:lnTo>
                    <a:pt x="694" y="448"/>
                  </a:lnTo>
                  <a:lnTo>
                    <a:pt x="694" y="448"/>
                  </a:lnTo>
                  <a:lnTo>
                    <a:pt x="694" y="458"/>
                  </a:lnTo>
                  <a:lnTo>
                    <a:pt x="694" y="458"/>
                  </a:lnTo>
                  <a:lnTo>
                    <a:pt x="692" y="468"/>
                  </a:lnTo>
                  <a:lnTo>
                    <a:pt x="692" y="472"/>
                  </a:lnTo>
                  <a:lnTo>
                    <a:pt x="690" y="476"/>
                  </a:lnTo>
                  <a:lnTo>
                    <a:pt x="690" y="476"/>
                  </a:lnTo>
                  <a:lnTo>
                    <a:pt x="684" y="480"/>
                  </a:lnTo>
                  <a:lnTo>
                    <a:pt x="680" y="480"/>
                  </a:lnTo>
                  <a:lnTo>
                    <a:pt x="680" y="480"/>
                  </a:lnTo>
                  <a:lnTo>
                    <a:pt x="678" y="480"/>
                  </a:lnTo>
                  <a:lnTo>
                    <a:pt x="678" y="480"/>
                  </a:lnTo>
                  <a:lnTo>
                    <a:pt x="678" y="480"/>
                  </a:lnTo>
                  <a:lnTo>
                    <a:pt x="678" y="480"/>
                  </a:lnTo>
                  <a:lnTo>
                    <a:pt x="670" y="482"/>
                  </a:lnTo>
                  <a:lnTo>
                    <a:pt x="670" y="482"/>
                  </a:lnTo>
                  <a:lnTo>
                    <a:pt x="666" y="484"/>
                  </a:lnTo>
                  <a:lnTo>
                    <a:pt x="664" y="488"/>
                  </a:lnTo>
                  <a:lnTo>
                    <a:pt x="660" y="498"/>
                  </a:lnTo>
                  <a:lnTo>
                    <a:pt x="660" y="498"/>
                  </a:lnTo>
                  <a:lnTo>
                    <a:pt x="654" y="496"/>
                  </a:lnTo>
                  <a:lnTo>
                    <a:pt x="648" y="492"/>
                  </a:lnTo>
                  <a:lnTo>
                    <a:pt x="648" y="492"/>
                  </a:lnTo>
                  <a:lnTo>
                    <a:pt x="646" y="490"/>
                  </a:lnTo>
                  <a:lnTo>
                    <a:pt x="646" y="488"/>
                  </a:lnTo>
                  <a:lnTo>
                    <a:pt x="648" y="482"/>
                  </a:lnTo>
                  <a:lnTo>
                    <a:pt x="648" y="482"/>
                  </a:lnTo>
                  <a:lnTo>
                    <a:pt x="648" y="476"/>
                  </a:lnTo>
                  <a:lnTo>
                    <a:pt x="646" y="474"/>
                  </a:lnTo>
                  <a:lnTo>
                    <a:pt x="644" y="472"/>
                  </a:lnTo>
                  <a:lnTo>
                    <a:pt x="640" y="472"/>
                  </a:lnTo>
                  <a:lnTo>
                    <a:pt x="640" y="472"/>
                  </a:lnTo>
                  <a:lnTo>
                    <a:pt x="632" y="472"/>
                  </a:lnTo>
                  <a:lnTo>
                    <a:pt x="632" y="472"/>
                  </a:lnTo>
                  <a:lnTo>
                    <a:pt x="626" y="474"/>
                  </a:lnTo>
                  <a:lnTo>
                    <a:pt x="622" y="478"/>
                  </a:lnTo>
                  <a:lnTo>
                    <a:pt x="612" y="486"/>
                  </a:lnTo>
                  <a:lnTo>
                    <a:pt x="602" y="496"/>
                  </a:lnTo>
                  <a:lnTo>
                    <a:pt x="596" y="498"/>
                  </a:lnTo>
                  <a:lnTo>
                    <a:pt x="588" y="500"/>
                  </a:lnTo>
                  <a:lnTo>
                    <a:pt x="588" y="500"/>
                  </a:lnTo>
                  <a:lnTo>
                    <a:pt x="584" y="492"/>
                  </a:lnTo>
                  <a:lnTo>
                    <a:pt x="576" y="490"/>
                  </a:lnTo>
                  <a:lnTo>
                    <a:pt x="576" y="490"/>
                  </a:lnTo>
                  <a:lnTo>
                    <a:pt x="572" y="490"/>
                  </a:lnTo>
                  <a:lnTo>
                    <a:pt x="566" y="492"/>
                  </a:lnTo>
                  <a:lnTo>
                    <a:pt x="554" y="502"/>
                  </a:lnTo>
                  <a:lnTo>
                    <a:pt x="554" y="502"/>
                  </a:lnTo>
                  <a:lnTo>
                    <a:pt x="546" y="496"/>
                  </a:lnTo>
                  <a:lnTo>
                    <a:pt x="538" y="490"/>
                  </a:lnTo>
                  <a:lnTo>
                    <a:pt x="536" y="484"/>
                  </a:lnTo>
                  <a:lnTo>
                    <a:pt x="536" y="480"/>
                  </a:lnTo>
                  <a:lnTo>
                    <a:pt x="538" y="476"/>
                  </a:lnTo>
                  <a:lnTo>
                    <a:pt x="542" y="472"/>
                  </a:lnTo>
                  <a:lnTo>
                    <a:pt x="542" y="472"/>
                  </a:lnTo>
                  <a:lnTo>
                    <a:pt x="546" y="468"/>
                  </a:lnTo>
                  <a:lnTo>
                    <a:pt x="550" y="464"/>
                  </a:lnTo>
                  <a:lnTo>
                    <a:pt x="550" y="464"/>
                  </a:lnTo>
                  <a:lnTo>
                    <a:pt x="552" y="462"/>
                  </a:lnTo>
                  <a:lnTo>
                    <a:pt x="552" y="460"/>
                  </a:lnTo>
                  <a:lnTo>
                    <a:pt x="550" y="456"/>
                  </a:lnTo>
                  <a:lnTo>
                    <a:pt x="552" y="454"/>
                  </a:lnTo>
                  <a:lnTo>
                    <a:pt x="552" y="454"/>
                  </a:lnTo>
                  <a:lnTo>
                    <a:pt x="558" y="446"/>
                  </a:lnTo>
                  <a:lnTo>
                    <a:pt x="560" y="442"/>
                  </a:lnTo>
                  <a:lnTo>
                    <a:pt x="562" y="436"/>
                  </a:lnTo>
                  <a:lnTo>
                    <a:pt x="562" y="436"/>
                  </a:lnTo>
                  <a:lnTo>
                    <a:pt x="562" y="430"/>
                  </a:lnTo>
                  <a:lnTo>
                    <a:pt x="562" y="424"/>
                  </a:lnTo>
                  <a:lnTo>
                    <a:pt x="558" y="420"/>
                  </a:lnTo>
                  <a:lnTo>
                    <a:pt x="554" y="420"/>
                  </a:lnTo>
                  <a:lnTo>
                    <a:pt x="554" y="420"/>
                  </a:lnTo>
                  <a:lnTo>
                    <a:pt x="544" y="422"/>
                  </a:lnTo>
                  <a:lnTo>
                    <a:pt x="532" y="430"/>
                  </a:lnTo>
                  <a:lnTo>
                    <a:pt x="532" y="430"/>
                  </a:lnTo>
                  <a:lnTo>
                    <a:pt x="520" y="438"/>
                  </a:lnTo>
                  <a:lnTo>
                    <a:pt x="516" y="444"/>
                  </a:lnTo>
                  <a:lnTo>
                    <a:pt x="512" y="450"/>
                  </a:lnTo>
                  <a:lnTo>
                    <a:pt x="512" y="450"/>
                  </a:lnTo>
                  <a:lnTo>
                    <a:pt x="514" y="456"/>
                  </a:lnTo>
                  <a:lnTo>
                    <a:pt x="516" y="462"/>
                  </a:lnTo>
                  <a:lnTo>
                    <a:pt x="520" y="468"/>
                  </a:lnTo>
                  <a:lnTo>
                    <a:pt x="522" y="474"/>
                  </a:lnTo>
                  <a:lnTo>
                    <a:pt x="522" y="474"/>
                  </a:lnTo>
                  <a:lnTo>
                    <a:pt x="522" y="484"/>
                  </a:lnTo>
                  <a:lnTo>
                    <a:pt x="518" y="496"/>
                  </a:lnTo>
                  <a:lnTo>
                    <a:pt x="514" y="500"/>
                  </a:lnTo>
                  <a:lnTo>
                    <a:pt x="510" y="502"/>
                  </a:lnTo>
                  <a:lnTo>
                    <a:pt x="504" y="504"/>
                  </a:lnTo>
                  <a:lnTo>
                    <a:pt x="496" y="506"/>
                  </a:lnTo>
                  <a:lnTo>
                    <a:pt x="496" y="506"/>
                  </a:lnTo>
                  <a:lnTo>
                    <a:pt x="494" y="506"/>
                  </a:lnTo>
                  <a:lnTo>
                    <a:pt x="494" y="506"/>
                  </a:lnTo>
                  <a:lnTo>
                    <a:pt x="480" y="504"/>
                  </a:lnTo>
                  <a:lnTo>
                    <a:pt x="480" y="504"/>
                  </a:lnTo>
                  <a:lnTo>
                    <a:pt x="474" y="504"/>
                  </a:lnTo>
                  <a:lnTo>
                    <a:pt x="468" y="508"/>
                  </a:lnTo>
                  <a:lnTo>
                    <a:pt x="468" y="508"/>
                  </a:lnTo>
                  <a:lnTo>
                    <a:pt x="464" y="512"/>
                  </a:lnTo>
                  <a:lnTo>
                    <a:pt x="462" y="516"/>
                  </a:lnTo>
                  <a:lnTo>
                    <a:pt x="460" y="522"/>
                  </a:lnTo>
                  <a:lnTo>
                    <a:pt x="458" y="526"/>
                  </a:lnTo>
                  <a:lnTo>
                    <a:pt x="458" y="526"/>
                  </a:lnTo>
                  <a:lnTo>
                    <a:pt x="452" y="530"/>
                  </a:lnTo>
                  <a:lnTo>
                    <a:pt x="446" y="534"/>
                  </a:lnTo>
                  <a:lnTo>
                    <a:pt x="434" y="540"/>
                  </a:lnTo>
                  <a:lnTo>
                    <a:pt x="434" y="540"/>
                  </a:lnTo>
                  <a:lnTo>
                    <a:pt x="426" y="544"/>
                  </a:lnTo>
                  <a:lnTo>
                    <a:pt x="422" y="550"/>
                  </a:lnTo>
                  <a:lnTo>
                    <a:pt x="412" y="560"/>
                  </a:lnTo>
                  <a:lnTo>
                    <a:pt x="412" y="560"/>
                  </a:lnTo>
                  <a:lnTo>
                    <a:pt x="408" y="562"/>
                  </a:lnTo>
                  <a:lnTo>
                    <a:pt x="402" y="564"/>
                  </a:lnTo>
                  <a:lnTo>
                    <a:pt x="392" y="568"/>
                  </a:lnTo>
                  <a:lnTo>
                    <a:pt x="392" y="568"/>
                  </a:lnTo>
                  <a:lnTo>
                    <a:pt x="386" y="572"/>
                  </a:lnTo>
                  <a:lnTo>
                    <a:pt x="384" y="578"/>
                  </a:lnTo>
                  <a:lnTo>
                    <a:pt x="380" y="582"/>
                  </a:lnTo>
                  <a:lnTo>
                    <a:pt x="374" y="584"/>
                  </a:lnTo>
                  <a:lnTo>
                    <a:pt x="374" y="584"/>
                  </a:lnTo>
                  <a:lnTo>
                    <a:pt x="368" y="584"/>
                  </a:lnTo>
                  <a:lnTo>
                    <a:pt x="368" y="584"/>
                  </a:lnTo>
                  <a:lnTo>
                    <a:pt x="362" y="584"/>
                  </a:lnTo>
                  <a:lnTo>
                    <a:pt x="362" y="584"/>
                  </a:lnTo>
                  <a:lnTo>
                    <a:pt x="360" y="582"/>
                  </a:lnTo>
                  <a:lnTo>
                    <a:pt x="360" y="578"/>
                  </a:lnTo>
                  <a:lnTo>
                    <a:pt x="360" y="576"/>
                  </a:lnTo>
                  <a:lnTo>
                    <a:pt x="360" y="574"/>
                  </a:lnTo>
                  <a:lnTo>
                    <a:pt x="360" y="574"/>
                  </a:lnTo>
                  <a:lnTo>
                    <a:pt x="356" y="572"/>
                  </a:lnTo>
                  <a:lnTo>
                    <a:pt x="356" y="572"/>
                  </a:lnTo>
                  <a:lnTo>
                    <a:pt x="352" y="574"/>
                  </a:lnTo>
                  <a:lnTo>
                    <a:pt x="348" y="578"/>
                  </a:lnTo>
                  <a:lnTo>
                    <a:pt x="344" y="588"/>
                  </a:lnTo>
                  <a:lnTo>
                    <a:pt x="344" y="588"/>
                  </a:lnTo>
                  <a:lnTo>
                    <a:pt x="346" y="592"/>
                  </a:lnTo>
                  <a:lnTo>
                    <a:pt x="346" y="594"/>
                  </a:lnTo>
                  <a:lnTo>
                    <a:pt x="344" y="598"/>
                  </a:lnTo>
                  <a:lnTo>
                    <a:pt x="344" y="598"/>
                  </a:lnTo>
                  <a:lnTo>
                    <a:pt x="340" y="598"/>
                  </a:lnTo>
                  <a:lnTo>
                    <a:pt x="340" y="598"/>
                  </a:lnTo>
                  <a:lnTo>
                    <a:pt x="334" y="596"/>
                  </a:lnTo>
                  <a:lnTo>
                    <a:pt x="330" y="594"/>
                  </a:lnTo>
                  <a:lnTo>
                    <a:pt x="330" y="594"/>
                  </a:lnTo>
                  <a:lnTo>
                    <a:pt x="324" y="590"/>
                  </a:lnTo>
                  <a:lnTo>
                    <a:pt x="318" y="588"/>
                  </a:lnTo>
                  <a:lnTo>
                    <a:pt x="318" y="588"/>
                  </a:lnTo>
                  <a:lnTo>
                    <a:pt x="314" y="588"/>
                  </a:lnTo>
                  <a:lnTo>
                    <a:pt x="310" y="592"/>
                  </a:lnTo>
                  <a:lnTo>
                    <a:pt x="310" y="592"/>
                  </a:lnTo>
                  <a:lnTo>
                    <a:pt x="306" y="598"/>
                  </a:lnTo>
                  <a:lnTo>
                    <a:pt x="306" y="602"/>
                  </a:lnTo>
                  <a:lnTo>
                    <a:pt x="308" y="608"/>
                  </a:lnTo>
                  <a:lnTo>
                    <a:pt x="314" y="612"/>
                  </a:lnTo>
                  <a:lnTo>
                    <a:pt x="326" y="620"/>
                  </a:lnTo>
                  <a:lnTo>
                    <a:pt x="336" y="626"/>
                  </a:lnTo>
                  <a:lnTo>
                    <a:pt x="336" y="626"/>
                  </a:lnTo>
                  <a:lnTo>
                    <a:pt x="342" y="634"/>
                  </a:lnTo>
                  <a:lnTo>
                    <a:pt x="346" y="642"/>
                  </a:lnTo>
                  <a:lnTo>
                    <a:pt x="350" y="654"/>
                  </a:lnTo>
                  <a:lnTo>
                    <a:pt x="350" y="658"/>
                  </a:lnTo>
                  <a:lnTo>
                    <a:pt x="348" y="662"/>
                  </a:lnTo>
                  <a:lnTo>
                    <a:pt x="348" y="662"/>
                  </a:lnTo>
                  <a:lnTo>
                    <a:pt x="340" y="670"/>
                  </a:lnTo>
                  <a:lnTo>
                    <a:pt x="336" y="676"/>
                  </a:lnTo>
                  <a:lnTo>
                    <a:pt x="334" y="682"/>
                  </a:lnTo>
                  <a:lnTo>
                    <a:pt x="334" y="682"/>
                  </a:lnTo>
                  <a:lnTo>
                    <a:pt x="330" y="688"/>
                  </a:lnTo>
                  <a:lnTo>
                    <a:pt x="328" y="690"/>
                  </a:lnTo>
                  <a:lnTo>
                    <a:pt x="326" y="690"/>
                  </a:lnTo>
                  <a:lnTo>
                    <a:pt x="326" y="690"/>
                  </a:lnTo>
                  <a:lnTo>
                    <a:pt x="318" y="688"/>
                  </a:lnTo>
                  <a:lnTo>
                    <a:pt x="318" y="688"/>
                  </a:lnTo>
                  <a:lnTo>
                    <a:pt x="312" y="686"/>
                  </a:lnTo>
                  <a:lnTo>
                    <a:pt x="306" y="684"/>
                  </a:lnTo>
                  <a:lnTo>
                    <a:pt x="306" y="684"/>
                  </a:lnTo>
                  <a:lnTo>
                    <a:pt x="304" y="684"/>
                  </a:lnTo>
                  <a:lnTo>
                    <a:pt x="304" y="684"/>
                  </a:lnTo>
                  <a:lnTo>
                    <a:pt x="300" y="684"/>
                  </a:lnTo>
                  <a:lnTo>
                    <a:pt x="300" y="684"/>
                  </a:lnTo>
                  <a:lnTo>
                    <a:pt x="296" y="684"/>
                  </a:lnTo>
                  <a:lnTo>
                    <a:pt x="296" y="684"/>
                  </a:lnTo>
                  <a:lnTo>
                    <a:pt x="296" y="684"/>
                  </a:lnTo>
                  <a:lnTo>
                    <a:pt x="296" y="684"/>
                  </a:lnTo>
                  <a:lnTo>
                    <a:pt x="290" y="684"/>
                  </a:lnTo>
                  <a:lnTo>
                    <a:pt x="288" y="680"/>
                  </a:lnTo>
                  <a:lnTo>
                    <a:pt x="288" y="680"/>
                  </a:lnTo>
                  <a:lnTo>
                    <a:pt x="284" y="676"/>
                  </a:lnTo>
                  <a:lnTo>
                    <a:pt x="280" y="672"/>
                  </a:lnTo>
                  <a:lnTo>
                    <a:pt x="280" y="672"/>
                  </a:lnTo>
                  <a:lnTo>
                    <a:pt x="278" y="672"/>
                  </a:lnTo>
                  <a:lnTo>
                    <a:pt x="278" y="672"/>
                  </a:lnTo>
                  <a:lnTo>
                    <a:pt x="274" y="672"/>
                  </a:lnTo>
                  <a:lnTo>
                    <a:pt x="274" y="672"/>
                  </a:lnTo>
                  <a:lnTo>
                    <a:pt x="270" y="672"/>
                  </a:lnTo>
                  <a:lnTo>
                    <a:pt x="270" y="672"/>
                  </a:lnTo>
                  <a:lnTo>
                    <a:pt x="268" y="672"/>
                  </a:lnTo>
                  <a:lnTo>
                    <a:pt x="268" y="672"/>
                  </a:lnTo>
                  <a:lnTo>
                    <a:pt x="262" y="670"/>
                  </a:lnTo>
                  <a:lnTo>
                    <a:pt x="258" y="666"/>
                  </a:lnTo>
                  <a:lnTo>
                    <a:pt x="258" y="666"/>
                  </a:lnTo>
                  <a:lnTo>
                    <a:pt x="256" y="666"/>
                  </a:lnTo>
                  <a:lnTo>
                    <a:pt x="256" y="666"/>
                  </a:lnTo>
                  <a:lnTo>
                    <a:pt x="250" y="668"/>
                  </a:lnTo>
                  <a:lnTo>
                    <a:pt x="244" y="670"/>
                  </a:lnTo>
                  <a:lnTo>
                    <a:pt x="236" y="678"/>
                  </a:lnTo>
                  <a:lnTo>
                    <a:pt x="236" y="678"/>
                  </a:lnTo>
                  <a:lnTo>
                    <a:pt x="228" y="686"/>
                  </a:lnTo>
                  <a:lnTo>
                    <a:pt x="226" y="690"/>
                  </a:lnTo>
                  <a:lnTo>
                    <a:pt x="226" y="696"/>
                  </a:lnTo>
                  <a:lnTo>
                    <a:pt x="226" y="696"/>
                  </a:lnTo>
                  <a:lnTo>
                    <a:pt x="230" y="702"/>
                  </a:lnTo>
                  <a:lnTo>
                    <a:pt x="232" y="706"/>
                  </a:lnTo>
                  <a:lnTo>
                    <a:pt x="236" y="710"/>
                  </a:lnTo>
                  <a:lnTo>
                    <a:pt x="236" y="718"/>
                  </a:lnTo>
                  <a:lnTo>
                    <a:pt x="236" y="718"/>
                  </a:lnTo>
                  <a:lnTo>
                    <a:pt x="232" y="728"/>
                  </a:lnTo>
                  <a:lnTo>
                    <a:pt x="226" y="738"/>
                  </a:lnTo>
                  <a:lnTo>
                    <a:pt x="218" y="746"/>
                  </a:lnTo>
                  <a:lnTo>
                    <a:pt x="214" y="756"/>
                  </a:lnTo>
                  <a:lnTo>
                    <a:pt x="214" y="756"/>
                  </a:lnTo>
                  <a:lnTo>
                    <a:pt x="212" y="766"/>
                  </a:lnTo>
                  <a:lnTo>
                    <a:pt x="212" y="772"/>
                  </a:lnTo>
                  <a:lnTo>
                    <a:pt x="212" y="776"/>
                  </a:lnTo>
                  <a:lnTo>
                    <a:pt x="212" y="776"/>
                  </a:lnTo>
                  <a:lnTo>
                    <a:pt x="218" y="782"/>
                  </a:lnTo>
                  <a:lnTo>
                    <a:pt x="226" y="788"/>
                  </a:lnTo>
                  <a:lnTo>
                    <a:pt x="226" y="788"/>
                  </a:lnTo>
                  <a:lnTo>
                    <a:pt x="232" y="790"/>
                  </a:lnTo>
                  <a:lnTo>
                    <a:pt x="238" y="790"/>
                  </a:lnTo>
                  <a:lnTo>
                    <a:pt x="242" y="792"/>
                  </a:lnTo>
                  <a:lnTo>
                    <a:pt x="246" y="794"/>
                  </a:lnTo>
                  <a:lnTo>
                    <a:pt x="246" y="794"/>
                  </a:lnTo>
                  <a:lnTo>
                    <a:pt x="248" y="798"/>
                  </a:lnTo>
                  <a:lnTo>
                    <a:pt x="246" y="804"/>
                  </a:lnTo>
                  <a:lnTo>
                    <a:pt x="248" y="810"/>
                  </a:lnTo>
                  <a:lnTo>
                    <a:pt x="248" y="812"/>
                  </a:lnTo>
                  <a:lnTo>
                    <a:pt x="250" y="812"/>
                  </a:lnTo>
                  <a:lnTo>
                    <a:pt x="250" y="812"/>
                  </a:lnTo>
                  <a:lnTo>
                    <a:pt x="250" y="812"/>
                  </a:lnTo>
                  <a:lnTo>
                    <a:pt x="250" y="812"/>
                  </a:lnTo>
                  <a:lnTo>
                    <a:pt x="256" y="810"/>
                  </a:lnTo>
                  <a:lnTo>
                    <a:pt x="260" y="806"/>
                  </a:lnTo>
                  <a:lnTo>
                    <a:pt x="266" y="802"/>
                  </a:lnTo>
                  <a:lnTo>
                    <a:pt x="272" y="800"/>
                  </a:lnTo>
                  <a:lnTo>
                    <a:pt x="272" y="800"/>
                  </a:lnTo>
                  <a:lnTo>
                    <a:pt x="272" y="800"/>
                  </a:lnTo>
                  <a:lnTo>
                    <a:pt x="272" y="800"/>
                  </a:lnTo>
                  <a:lnTo>
                    <a:pt x="280" y="802"/>
                  </a:lnTo>
                  <a:lnTo>
                    <a:pt x="280" y="802"/>
                  </a:lnTo>
                  <a:lnTo>
                    <a:pt x="286" y="802"/>
                  </a:lnTo>
                  <a:lnTo>
                    <a:pt x="286" y="802"/>
                  </a:lnTo>
                  <a:lnTo>
                    <a:pt x="294" y="802"/>
                  </a:lnTo>
                  <a:lnTo>
                    <a:pt x="294" y="802"/>
                  </a:lnTo>
                  <a:lnTo>
                    <a:pt x="306" y="796"/>
                  </a:lnTo>
                  <a:lnTo>
                    <a:pt x="318" y="788"/>
                  </a:lnTo>
                  <a:lnTo>
                    <a:pt x="328" y="782"/>
                  </a:lnTo>
                  <a:lnTo>
                    <a:pt x="334" y="778"/>
                  </a:lnTo>
                  <a:lnTo>
                    <a:pt x="342" y="778"/>
                  </a:lnTo>
                  <a:lnTo>
                    <a:pt x="342" y="778"/>
                  </a:lnTo>
                  <a:lnTo>
                    <a:pt x="342" y="772"/>
                  </a:lnTo>
                  <a:lnTo>
                    <a:pt x="342" y="766"/>
                  </a:lnTo>
                  <a:lnTo>
                    <a:pt x="344" y="756"/>
                  </a:lnTo>
                  <a:lnTo>
                    <a:pt x="344" y="750"/>
                  </a:lnTo>
                  <a:lnTo>
                    <a:pt x="346" y="746"/>
                  </a:lnTo>
                  <a:lnTo>
                    <a:pt x="350" y="740"/>
                  </a:lnTo>
                  <a:lnTo>
                    <a:pt x="358" y="736"/>
                  </a:lnTo>
                  <a:lnTo>
                    <a:pt x="358" y="736"/>
                  </a:lnTo>
                  <a:lnTo>
                    <a:pt x="370" y="730"/>
                  </a:lnTo>
                  <a:lnTo>
                    <a:pt x="382" y="724"/>
                  </a:lnTo>
                  <a:lnTo>
                    <a:pt x="392" y="716"/>
                  </a:lnTo>
                  <a:lnTo>
                    <a:pt x="396" y="712"/>
                  </a:lnTo>
                  <a:lnTo>
                    <a:pt x="400" y="706"/>
                  </a:lnTo>
                  <a:lnTo>
                    <a:pt x="400" y="706"/>
                  </a:lnTo>
                  <a:lnTo>
                    <a:pt x="400" y="694"/>
                  </a:lnTo>
                  <a:lnTo>
                    <a:pt x="402" y="690"/>
                  </a:lnTo>
                  <a:lnTo>
                    <a:pt x="406" y="686"/>
                  </a:lnTo>
                  <a:lnTo>
                    <a:pt x="406" y="686"/>
                  </a:lnTo>
                  <a:lnTo>
                    <a:pt x="410" y="686"/>
                  </a:lnTo>
                  <a:lnTo>
                    <a:pt x="410" y="686"/>
                  </a:lnTo>
                  <a:lnTo>
                    <a:pt x="422" y="688"/>
                  </a:lnTo>
                  <a:lnTo>
                    <a:pt x="432" y="688"/>
                  </a:lnTo>
                  <a:lnTo>
                    <a:pt x="432" y="688"/>
                  </a:lnTo>
                  <a:lnTo>
                    <a:pt x="442" y="692"/>
                  </a:lnTo>
                  <a:lnTo>
                    <a:pt x="442" y="692"/>
                  </a:lnTo>
                  <a:lnTo>
                    <a:pt x="448" y="690"/>
                  </a:lnTo>
                  <a:lnTo>
                    <a:pt x="454" y="686"/>
                  </a:lnTo>
                  <a:lnTo>
                    <a:pt x="454" y="686"/>
                  </a:lnTo>
                  <a:lnTo>
                    <a:pt x="466" y="678"/>
                  </a:lnTo>
                  <a:lnTo>
                    <a:pt x="470" y="674"/>
                  </a:lnTo>
                  <a:lnTo>
                    <a:pt x="478" y="672"/>
                  </a:lnTo>
                  <a:lnTo>
                    <a:pt x="478" y="672"/>
                  </a:lnTo>
                  <a:lnTo>
                    <a:pt x="480" y="672"/>
                  </a:lnTo>
                  <a:lnTo>
                    <a:pt x="480" y="672"/>
                  </a:lnTo>
                  <a:lnTo>
                    <a:pt x="484" y="674"/>
                  </a:lnTo>
                  <a:lnTo>
                    <a:pt x="486" y="676"/>
                  </a:lnTo>
                  <a:lnTo>
                    <a:pt x="492" y="684"/>
                  </a:lnTo>
                  <a:lnTo>
                    <a:pt x="496" y="700"/>
                  </a:lnTo>
                  <a:lnTo>
                    <a:pt x="496" y="700"/>
                  </a:lnTo>
                  <a:lnTo>
                    <a:pt x="502" y="708"/>
                  </a:lnTo>
                  <a:lnTo>
                    <a:pt x="508" y="714"/>
                  </a:lnTo>
                  <a:lnTo>
                    <a:pt x="520" y="724"/>
                  </a:lnTo>
                  <a:lnTo>
                    <a:pt x="520" y="724"/>
                  </a:lnTo>
                  <a:lnTo>
                    <a:pt x="532" y="738"/>
                  </a:lnTo>
                  <a:lnTo>
                    <a:pt x="532" y="738"/>
                  </a:lnTo>
                  <a:lnTo>
                    <a:pt x="542" y="744"/>
                  </a:lnTo>
                  <a:lnTo>
                    <a:pt x="548" y="748"/>
                  </a:lnTo>
                  <a:lnTo>
                    <a:pt x="552" y="752"/>
                  </a:lnTo>
                  <a:lnTo>
                    <a:pt x="552" y="752"/>
                  </a:lnTo>
                  <a:lnTo>
                    <a:pt x="554" y="756"/>
                  </a:lnTo>
                  <a:lnTo>
                    <a:pt x="556" y="760"/>
                  </a:lnTo>
                  <a:lnTo>
                    <a:pt x="554" y="768"/>
                  </a:lnTo>
                  <a:lnTo>
                    <a:pt x="546" y="786"/>
                  </a:lnTo>
                  <a:lnTo>
                    <a:pt x="546" y="786"/>
                  </a:lnTo>
                  <a:lnTo>
                    <a:pt x="552" y="786"/>
                  </a:lnTo>
                  <a:lnTo>
                    <a:pt x="552" y="786"/>
                  </a:lnTo>
                  <a:lnTo>
                    <a:pt x="554" y="786"/>
                  </a:lnTo>
                  <a:lnTo>
                    <a:pt x="558" y="784"/>
                  </a:lnTo>
                  <a:lnTo>
                    <a:pt x="566" y="778"/>
                  </a:lnTo>
                  <a:lnTo>
                    <a:pt x="578" y="766"/>
                  </a:lnTo>
                  <a:lnTo>
                    <a:pt x="578" y="766"/>
                  </a:lnTo>
                  <a:lnTo>
                    <a:pt x="574" y="758"/>
                  </a:lnTo>
                  <a:lnTo>
                    <a:pt x="574" y="754"/>
                  </a:lnTo>
                  <a:lnTo>
                    <a:pt x="576" y="748"/>
                  </a:lnTo>
                  <a:lnTo>
                    <a:pt x="576" y="748"/>
                  </a:lnTo>
                  <a:lnTo>
                    <a:pt x="578" y="746"/>
                  </a:lnTo>
                  <a:lnTo>
                    <a:pt x="580" y="746"/>
                  </a:lnTo>
                  <a:lnTo>
                    <a:pt x="580" y="746"/>
                  </a:lnTo>
                  <a:lnTo>
                    <a:pt x="582" y="746"/>
                  </a:lnTo>
                  <a:lnTo>
                    <a:pt x="584" y="750"/>
                  </a:lnTo>
                  <a:lnTo>
                    <a:pt x="586" y="754"/>
                  </a:lnTo>
                  <a:lnTo>
                    <a:pt x="586" y="754"/>
                  </a:lnTo>
                  <a:lnTo>
                    <a:pt x="590" y="752"/>
                  </a:lnTo>
                  <a:lnTo>
                    <a:pt x="590" y="750"/>
                  </a:lnTo>
                  <a:lnTo>
                    <a:pt x="590" y="746"/>
                  </a:lnTo>
                  <a:lnTo>
                    <a:pt x="586" y="742"/>
                  </a:lnTo>
                  <a:lnTo>
                    <a:pt x="580" y="734"/>
                  </a:lnTo>
                  <a:lnTo>
                    <a:pt x="574" y="730"/>
                  </a:lnTo>
                  <a:lnTo>
                    <a:pt x="574" y="730"/>
                  </a:lnTo>
                  <a:lnTo>
                    <a:pt x="566" y="724"/>
                  </a:lnTo>
                  <a:lnTo>
                    <a:pt x="566" y="724"/>
                  </a:lnTo>
                  <a:lnTo>
                    <a:pt x="562" y="722"/>
                  </a:lnTo>
                  <a:lnTo>
                    <a:pt x="558" y="718"/>
                  </a:lnTo>
                  <a:lnTo>
                    <a:pt x="558" y="718"/>
                  </a:lnTo>
                  <a:lnTo>
                    <a:pt x="554" y="710"/>
                  </a:lnTo>
                  <a:lnTo>
                    <a:pt x="550" y="702"/>
                  </a:lnTo>
                  <a:lnTo>
                    <a:pt x="550" y="702"/>
                  </a:lnTo>
                  <a:lnTo>
                    <a:pt x="536" y="684"/>
                  </a:lnTo>
                  <a:lnTo>
                    <a:pt x="532" y="676"/>
                  </a:lnTo>
                  <a:lnTo>
                    <a:pt x="530" y="670"/>
                  </a:lnTo>
                  <a:lnTo>
                    <a:pt x="532" y="664"/>
                  </a:lnTo>
                  <a:lnTo>
                    <a:pt x="532" y="664"/>
                  </a:lnTo>
                  <a:lnTo>
                    <a:pt x="534" y="656"/>
                  </a:lnTo>
                  <a:lnTo>
                    <a:pt x="536" y="656"/>
                  </a:lnTo>
                  <a:lnTo>
                    <a:pt x="540" y="654"/>
                  </a:lnTo>
                  <a:lnTo>
                    <a:pt x="540" y="654"/>
                  </a:lnTo>
                  <a:lnTo>
                    <a:pt x="544" y="656"/>
                  </a:lnTo>
                  <a:lnTo>
                    <a:pt x="548" y="658"/>
                  </a:lnTo>
                  <a:lnTo>
                    <a:pt x="556" y="666"/>
                  </a:lnTo>
                  <a:lnTo>
                    <a:pt x="568" y="682"/>
                  </a:lnTo>
                  <a:lnTo>
                    <a:pt x="568" y="682"/>
                  </a:lnTo>
                  <a:lnTo>
                    <a:pt x="580" y="698"/>
                  </a:lnTo>
                  <a:lnTo>
                    <a:pt x="588" y="704"/>
                  </a:lnTo>
                  <a:lnTo>
                    <a:pt x="598" y="710"/>
                  </a:lnTo>
                  <a:lnTo>
                    <a:pt x="598" y="710"/>
                  </a:lnTo>
                  <a:lnTo>
                    <a:pt x="602" y="714"/>
                  </a:lnTo>
                  <a:lnTo>
                    <a:pt x="606" y="718"/>
                  </a:lnTo>
                  <a:lnTo>
                    <a:pt x="612" y="726"/>
                  </a:lnTo>
                  <a:lnTo>
                    <a:pt x="612" y="726"/>
                  </a:lnTo>
                  <a:lnTo>
                    <a:pt x="612" y="732"/>
                  </a:lnTo>
                  <a:lnTo>
                    <a:pt x="612" y="738"/>
                  </a:lnTo>
                  <a:lnTo>
                    <a:pt x="610" y="748"/>
                  </a:lnTo>
                  <a:lnTo>
                    <a:pt x="610" y="748"/>
                  </a:lnTo>
                  <a:lnTo>
                    <a:pt x="612" y="756"/>
                  </a:lnTo>
                  <a:lnTo>
                    <a:pt x="616" y="764"/>
                  </a:lnTo>
                  <a:lnTo>
                    <a:pt x="628" y="776"/>
                  </a:lnTo>
                  <a:lnTo>
                    <a:pt x="628" y="776"/>
                  </a:lnTo>
                  <a:lnTo>
                    <a:pt x="632" y="780"/>
                  </a:lnTo>
                  <a:lnTo>
                    <a:pt x="636" y="782"/>
                  </a:lnTo>
                  <a:lnTo>
                    <a:pt x="646" y="784"/>
                  </a:lnTo>
                  <a:lnTo>
                    <a:pt x="646" y="784"/>
                  </a:lnTo>
                  <a:lnTo>
                    <a:pt x="646" y="786"/>
                  </a:lnTo>
                  <a:lnTo>
                    <a:pt x="648" y="790"/>
                  </a:lnTo>
                  <a:lnTo>
                    <a:pt x="648" y="792"/>
                  </a:lnTo>
                  <a:lnTo>
                    <a:pt x="650" y="794"/>
                  </a:lnTo>
                  <a:lnTo>
                    <a:pt x="650" y="794"/>
                  </a:lnTo>
                  <a:lnTo>
                    <a:pt x="654" y="796"/>
                  </a:lnTo>
                  <a:lnTo>
                    <a:pt x="654" y="796"/>
                  </a:lnTo>
                  <a:lnTo>
                    <a:pt x="656" y="796"/>
                  </a:lnTo>
                  <a:lnTo>
                    <a:pt x="658" y="794"/>
                  </a:lnTo>
                  <a:lnTo>
                    <a:pt x="660" y="788"/>
                  </a:lnTo>
                  <a:lnTo>
                    <a:pt x="662" y="778"/>
                  </a:lnTo>
                  <a:lnTo>
                    <a:pt x="662" y="778"/>
                  </a:lnTo>
                  <a:lnTo>
                    <a:pt x="660" y="762"/>
                  </a:lnTo>
                  <a:lnTo>
                    <a:pt x="660" y="754"/>
                  </a:lnTo>
                  <a:lnTo>
                    <a:pt x="662" y="750"/>
                  </a:lnTo>
                  <a:lnTo>
                    <a:pt x="664" y="750"/>
                  </a:lnTo>
                  <a:lnTo>
                    <a:pt x="664" y="750"/>
                  </a:lnTo>
                  <a:lnTo>
                    <a:pt x="664" y="750"/>
                  </a:lnTo>
                  <a:lnTo>
                    <a:pt x="664" y="750"/>
                  </a:lnTo>
                  <a:lnTo>
                    <a:pt x="666" y="752"/>
                  </a:lnTo>
                  <a:lnTo>
                    <a:pt x="670" y="756"/>
                  </a:lnTo>
                  <a:lnTo>
                    <a:pt x="670" y="756"/>
                  </a:lnTo>
                  <a:lnTo>
                    <a:pt x="682" y="748"/>
                  </a:lnTo>
                  <a:lnTo>
                    <a:pt x="682" y="748"/>
                  </a:lnTo>
                  <a:lnTo>
                    <a:pt x="686" y="746"/>
                  </a:lnTo>
                  <a:lnTo>
                    <a:pt x="690" y="746"/>
                  </a:lnTo>
                  <a:lnTo>
                    <a:pt x="690" y="746"/>
                  </a:lnTo>
                  <a:lnTo>
                    <a:pt x="694" y="746"/>
                  </a:lnTo>
                  <a:lnTo>
                    <a:pt x="698" y="748"/>
                  </a:lnTo>
                  <a:lnTo>
                    <a:pt x="700" y="752"/>
                  </a:lnTo>
                  <a:lnTo>
                    <a:pt x="700" y="758"/>
                  </a:lnTo>
                  <a:lnTo>
                    <a:pt x="700" y="758"/>
                  </a:lnTo>
                  <a:lnTo>
                    <a:pt x="698" y="766"/>
                  </a:lnTo>
                  <a:lnTo>
                    <a:pt x="694" y="776"/>
                  </a:lnTo>
                  <a:lnTo>
                    <a:pt x="692" y="784"/>
                  </a:lnTo>
                  <a:lnTo>
                    <a:pt x="690" y="794"/>
                  </a:lnTo>
                  <a:lnTo>
                    <a:pt x="690" y="794"/>
                  </a:lnTo>
                  <a:lnTo>
                    <a:pt x="692" y="798"/>
                  </a:lnTo>
                  <a:lnTo>
                    <a:pt x="694" y="802"/>
                  </a:lnTo>
                  <a:lnTo>
                    <a:pt x="700" y="806"/>
                  </a:lnTo>
                  <a:lnTo>
                    <a:pt x="708" y="810"/>
                  </a:lnTo>
                  <a:lnTo>
                    <a:pt x="716" y="814"/>
                  </a:lnTo>
                  <a:lnTo>
                    <a:pt x="716" y="814"/>
                  </a:lnTo>
                  <a:lnTo>
                    <a:pt x="720" y="818"/>
                  </a:lnTo>
                  <a:lnTo>
                    <a:pt x="722" y="822"/>
                  </a:lnTo>
                  <a:lnTo>
                    <a:pt x="722" y="822"/>
                  </a:lnTo>
                  <a:lnTo>
                    <a:pt x="726" y="822"/>
                  </a:lnTo>
                  <a:lnTo>
                    <a:pt x="726" y="822"/>
                  </a:lnTo>
                  <a:lnTo>
                    <a:pt x="736" y="822"/>
                  </a:lnTo>
                  <a:lnTo>
                    <a:pt x="736" y="822"/>
                  </a:lnTo>
                  <a:lnTo>
                    <a:pt x="742" y="820"/>
                  </a:lnTo>
                  <a:lnTo>
                    <a:pt x="748" y="818"/>
                  </a:lnTo>
                  <a:lnTo>
                    <a:pt x="748" y="818"/>
                  </a:lnTo>
                  <a:lnTo>
                    <a:pt x="752" y="814"/>
                  </a:lnTo>
                  <a:lnTo>
                    <a:pt x="760" y="812"/>
                  </a:lnTo>
                  <a:lnTo>
                    <a:pt x="760" y="812"/>
                  </a:lnTo>
                  <a:lnTo>
                    <a:pt x="760" y="812"/>
                  </a:lnTo>
                  <a:lnTo>
                    <a:pt x="760" y="812"/>
                  </a:lnTo>
                  <a:lnTo>
                    <a:pt x="770" y="816"/>
                  </a:lnTo>
                  <a:lnTo>
                    <a:pt x="770" y="816"/>
                  </a:lnTo>
                  <a:lnTo>
                    <a:pt x="774" y="818"/>
                  </a:lnTo>
                  <a:lnTo>
                    <a:pt x="772" y="824"/>
                  </a:lnTo>
                  <a:lnTo>
                    <a:pt x="772" y="824"/>
                  </a:lnTo>
                  <a:lnTo>
                    <a:pt x="776" y="824"/>
                  </a:lnTo>
                  <a:lnTo>
                    <a:pt x="776" y="824"/>
                  </a:lnTo>
                  <a:lnTo>
                    <a:pt x="778" y="824"/>
                  </a:lnTo>
                  <a:lnTo>
                    <a:pt x="778" y="824"/>
                  </a:lnTo>
                  <a:lnTo>
                    <a:pt x="782" y="824"/>
                  </a:lnTo>
                  <a:lnTo>
                    <a:pt x="782" y="824"/>
                  </a:lnTo>
                  <a:lnTo>
                    <a:pt x="792" y="826"/>
                  </a:lnTo>
                  <a:lnTo>
                    <a:pt x="792" y="826"/>
                  </a:lnTo>
                  <a:lnTo>
                    <a:pt x="792" y="826"/>
                  </a:lnTo>
                  <a:lnTo>
                    <a:pt x="792" y="826"/>
                  </a:lnTo>
                  <a:lnTo>
                    <a:pt x="798" y="820"/>
                  </a:lnTo>
                  <a:lnTo>
                    <a:pt x="798" y="820"/>
                  </a:lnTo>
                  <a:lnTo>
                    <a:pt x="802" y="816"/>
                  </a:lnTo>
                  <a:lnTo>
                    <a:pt x="808" y="814"/>
                  </a:lnTo>
                  <a:lnTo>
                    <a:pt x="808" y="814"/>
                  </a:lnTo>
                  <a:lnTo>
                    <a:pt x="810" y="814"/>
                  </a:lnTo>
                  <a:lnTo>
                    <a:pt x="814" y="816"/>
                  </a:lnTo>
                  <a:lnTo>
                    <a:pt x="814" y="816"/>
                  </a:lnTo>
                  <a:lnTo>
                    <a:pt x="814" y="820"/>
                  </a:lnTo>
                  <a:lnTo>
                    <a:pt x="814" y="822"/>
                  </a:lnTo>
                  <a:lnTo>
                    <a:pt x="814" y="830"/>
                  </a:lnTo>
                  <a:lnTo>
                    <a:pt x="808" y="846"/>
                  </a:lnTo>
                  <a:lnTo>
                    <a:pt x="808" y="846"/>
                  </a:lnTo>
                  <a:lnTo>
                    <a:pt x="806" y="850"/>
                  </a:lnTo>
                  <a:lnTo>
                    <a:pt x="808" y="854"/>
                  </a:lnTo>
                  <a:lnTo>
                    <a:pt x="810" y="860"/>
                  </a:lnTo>
                  <a:lnTo>
                    <a:pt x="810" y="860"/>
                  </a:lnTo>
                  <a:lnTo>
                    <a:pt x="796" y="876"/>
                  </a:lnTo>
                  <a:lnTo>
                    <a:pt x="782" y="894"/>
                  </a:lnTo>
                  <a:lnTo>
                    <a:pt x="782" y="894"/>
                  </a:lnTo>
                  <a:lnTo>
                    <a:pt x="774" y="904"/>
                  </a:lnTo>
                  <a:lnTo>
                    <a:pt x="768" y="910"/>
                  </a:lnTo>
                  <a:lnTo>
                    <a:pt x="762" y="912"/>
                  </a:lnTo>
                  <a:lnTo>
                    <a:pt x="762" y="912"/>
                  </a:lnTo>
                  <a:lnTo>
                    <a:pt x="760" y="912"/>
                  </a:lnTo>
                  <a:lnTo>
                    <a:pt x="760" y="912"/>
                  </a:lnTo>
                  <a:lnTo>
                    <a:pt x="748" y="904"/>
                  </a:lnTo>
                  <a:lnTo>
                    <a:pt x="740" y="898"/>
                  </a:lnTo>
                  <a:lnTo>
                    <a:pt x="740" y="898"/>
                  </a:lnTo>
                  <a:lnTo>
                    <a:pt x="740" y="898"/>
                  </a:lnTo>
                  <a:lnTo>
                    <a:pt x="734" y="904"/>
                  </a:lnTo>
                  <a:lnTo>
                    <a:pt x="724" y="908"/>
                  </a:lnTo>
                  <a:lnTo>
                    <a:pt x="714" y="910"/>
                  </a:lnTo>
                  <a:lnTo>
                    <a:pt x="704" y="910"/>
                  </a:lnTo>
                  <a:lnTo>
                    <a:pt x="704" y="910"/>
                  </a:lnTo>
                  <a:lnTo>
                    <a:pt x="692" y="910"/>
                  </a:lnTo>
                  <a:lnTo>
                    <a:pt x="684" y="908"/>
                  </a:lnTo>
                  <a:lnTo>
                    <a:pt x="684" y="908"/>
                  </a:lnTo>
                  <a:lnTo>
                    <a:pt x="676" y="904"/>
                  </a:lnTo>
                  <a:lnTo>
                    <a:pt x="670" y="900"/>
                  </a:lnTo>
                  <a:lnTo>
                    <a:pt x="662" y="896"/>
                  </a:lnTo>
                  <a:lnTo>
                    <a:pt x="654" y="892"/>
                  </a:lnTo>
                  <a:lnTo>
                    <a:pt x="654" y="892"/>
                  </a:lnTo>
                  <a:lnTo>
                    <a:pt x="646" y="890"/>
                  </a:lnTo>
                  <a:lnTo>
                    <a:pt x="642" y="888"/>
                  </a:lnTo>
                  <a:lnTo>
                    <a:pt x="640" y="884"/>
                  </a:lnTo>
                  <a:lnTo>
                    <a:pt x="640" y="884"/>
                  </a:lnTo>
                  <a:lnTo>
                    <a:pt x="636" y="878"/>
                  </a:lnTo>
                  <a:lnTo>
                    <a:pt x="630" y="872"/>
                  </a:lnTo>
                  <a:lnTo>
                    <a:pt x="630" y="872"/>
                  </a:lnTo>
                  <a:lnTo>
                    <a:pt x="624" y="870"/>
                  </a:lnTo>
                  <a:lnTo>
                    <a:pt x="618" y="868"/>
                  </a:lnTo>
                  <a:lnTo>
                    <a:pt x="618" y="868"/>
                  </a:lnTo>
                  <a:lnTo>
                    <a:pt x="614" y="868"/>
                  </a:lnTo>
                  <a:lnTo>
                    <a:pt x="608" y="870"/>
                  </a:lnTo>
                  <a:lnTo>
                    <a:pt x="596" y="876"/>
                  </a:lnTo>
                  <a:lnTo>
                    <a:pt x="596" y="876"/>
                  </a:lnTo>
                  <a:lnTo>
                    <a:pt x="590" y="878"/>
                  </a:lnTo>
                  <a:lnTo>
                    <a:pt x="588" y="880"/>
                  </a:lnTo>
                  <a:lnTo>
                    <a:pt x="586" y="884"/>
                  </a:lnTo>
                  <a:lnTo>
                    <a:pt x="586" y="888"/>
                  </a:lnTo>
                  <a:lnTo>
                    <a:pt x="586" y="888"/>
                  </a:lnTo>
                  <a:lnTo>
                    <a:pt x="586" y="896"/>
                  </a:lnTo>
                  <a:lnTo>
                    <a:pt x="584" y="904"/>
                  </a:lnTo>
                  <a:lnTo>
                    <a:pt x="584" y="904"/>
                  </a:lnTo>
                  <a:lnTo>
                    <a:pt x="582" y="912"/>
                  </a:lnTo>
                  <a:lnTo>
                    <a:pt x="580" y="914"/>
                  </a:lnTo>
                  <a:lnTo>
                    <a:pt x="574" y="916"/>
                  </a:lnTo>
                  <a:lnTo>
                    <a:pt x="574" y="916"/>
                  </a:lnTo>
                  <a:lnTo>
                    <a:pt x="574" y="916"/>
                  </a:lnTo>
                  <a:lnTo>
                    <a:pt x="574" y="916"/>
                  </a:lnTo>
                  <a:lnTo>
                    <a:pt x="568" y="914"/>
                  </a:lnTo>
                  <a:lnTo>
                    <a:pt x="564" y="912"/>
                  </a:lnTo>
                  <a:lnTo>
                    <a:pt x="558" y="906"/>
                  </a:lnTo>
                  <a:lnTo>
                    <a:pt x="558" y="906"/>
                  </a:lnTo>
                  <a:lnTo>
                    <a:pt x="550" y="902"/>
                  </a:lnTo>
                  <a:lnTo>
                    <a:pt x="542" y="898"/>
                  </a:lnTo>
                  <a:lnTo>
                    <a:pt x="534" y="894"/>
                  </a:lnTo>
                  <a:lnTo>
                    <a:pt x="528" y="888"/>
                  </a:lnTo>
                  <a:lnTo>
                    <a:pt x="528" y="888"/>
                  </a:lnTo>
                  <a:lnTo>
                    <a:pt x="524" y="882"/>
                  </a:lnTo>
                  <a:lnTo>
                    <a:pt x="520" y="874"/>
                  </a:lnTo>
                  <a:lnTo>
                    <a:pt x="520" y="874"/>
                  </a:lnTo>
                  <a:lnTo>
                    <a:pt x="516" y="872"/>
                  </a:lnTo>
                  <a:lnTo>
                    <a:pt x="512" y="870"/>
                  </a:lnTo>
                  <a:lnTo>
                    <a:pt x="512" y="870"/>
                  </a:lnTo>
                  <a:lnTo>
                    <a:pt x="502" y="872"/>
                  </a:lnTo>
                  <a:lnTo>
                    <a:pt x="502" y="872"/>
                  </a:lnTo>
                  <a:lnTo>
                    <a:pt x="498" y="872"/>
                  </a:lnTo>
                  <a:lnTo>
                    <a:pt x="498" y="872"/>
                  </a:lnTo>
                  <a:lnTo>
                    <a:pt x="490" y="870"/>
                  </a:lnTo>
                  <a:lnTo>
                    <a:pt x="482" y="868"/>
                  </a:lnTo>
                  <a:lnTo>
                    <a:pt x="468" y="862"/>
                  </a:lnTo>
                  <a:lnTo>
                    <a:pt x="468" y="862"/>
                  </a:lnTo>
                  <a:lnTo>
                    <a:pt x="460" y="858"/>
                  </a:lnTo>
                  <a:lnTo>
                    <a:pt x="458" y="856"/>
                  </a:lnTo>
                  <a:lnTo>
                    <a:pt x="458" y="852"/>
                  </a:lnTo>
                  <a:lnTo>
                    <a:pt x="458" y="852"/>
                  </a:lnTo>
                  <a:lnTo>
                    <a:pt x="460" y="842"/>
                  </a:lnTo>
                  <a:lnTo>
                    <a:pt x="468" y="838"/>
                  </a:lnTo>
                  <a:lnTo>
                    <a:pt x="468" y="838"/>
                  </a:lnTo>
                  <a:lnTo>
                    <a:pt x="474" y="834"/>
                  </a:lnTo>
                  <a:lnTo>
                    <a:pt x="476" y="832"/>
                  </a:lnTo>
                  <a:lnTo>
                    <a:pt x="478" y="828"/>
                  </a:lnTo>
                  <a:lnTo>
                    <a:pt x="478" y="828"/>
                  </a:lnTo>
                  <a:lnTo>
                    <a:pt x="478" y="824"/>
                  </a:lnTo>
                  <a:lnTo>
                    <a:pt x="476" y="822"/>
                  </a:lnTo>
                  <a:lnTo>
                    <a:pt x="472" y="816"/>
                  </a:lnTo>
                  <a:lnTo>
                    <a:pt x="472" y="816"/>
                  </a:lnTo>
                  <a:lnTo>
                    <a:pt x="472" y="808"/>
                  </a:lnTo>
                  <a:lnTo>
                    <a:pt x="472" y="804"/>
                  </a:lnTo>
                  <a:lnTo>
                    <a:pt x="470" y="802"/>
                  </a:lnTo>
                  <a:lnTo>
                    <a:pt x="470" y="802"/>
                  </a:lnTo>
                  <a:lnTo>
                    <a:pt x="468" y="798"/>
                  </a:lnTo>
                  <a:lnTo>
                    <a:pt x="466" y="798"/>
                  </a:lnTo>
                  <a:lnTo>
                    <a:pt x="466" y="798"/>
                  </a:lnTo>
                  <a:lnTo>
                    <a:pt x="462" y="800"/>
                  </a:lnTo>
                  <a:lnTo>
                    <a:pt x="458" y="802"/>
                  </a:lnTo>
                  <a:lnTo>
                    <a:pt x="458" y="802"/>
                  </a:lnTo>
                  <a:lnTo>
                    <a:pt x="446" y="804"/>
                  </a:lnTo>
                  <a:lnTo>
                    <a:pt x="432" y="804"/>
                  </a:lnTo>
                  <a:lnTo>
                    <a:pt x="432" y="804"/>
                  </a:lnTo>
                  <a:lnTo>
                    <a:pt x="418" y="802"/>
                  </a:lnTo>
                  <a:lnTo>
                    <a:pt x="418" y="802"/>
                  </a:lnTo>
                  <a:lnTo>
                    <a:pt x="408" y="802"/>
                  </a:lnTo>
                  <a:lnTo>
                    <a:pt x="400" y="800"/>
                  </a:lnTo>
                  <a:lnTo>
                    <a:pt x="400" y="800"/>
                  </a:lnTo>
                  <a:lnTo>
                    <a:pt x="394" y="796"/>
                  </a:lnTo>
                  <a:lnTo>
                    <a:pt x="390" y="794"/>
                  </a:lnTo>
                  <a:lnTo>
                    <a:pt x="386" y="794"/>
                  </a:lnTo>
                  <a:lnTo>
                    <a:pt x="386" y="794"/>
                  </a:lnTo>
                  <a:lnTo>
                    <a:pt x="382" y="794"/>
                  </a:lnTo>
                  <a:lnTo>
                    <a:pt x="382" y="794"/>
                  </a:lnTo>
                  <a:lnTo>
                    <a:pt x="374" y="798"/>
                  </a:lnTo>
                  <a:lnTo>
                    <a:pt x="366" y="802"/>
                  </a:lnTo>
                  <a:lnTo>
                    <a:pt x="358" y="806"/>
                  </a:lnTo>
                  <a:lnTo>
                    <a:pt x="350" y="810"/>
                  </a:lnTo>
                  <a:lnTo>
                    <a:pt x="350" y="810"/>
                  </a:lnTo>
                  <a:lnTo>
                    <a:pt x="346" y="810"/>
                  </a:lnTo>
                  <a:lnTo>
                    <a:pt x="346" y="810"/>
                  </a:lnTo>
                  <a:lnTo>
                    <a:pt x="342" y="810"/>
                  </a:lnTo>
                  <a:lnTo>
                    <a:pt x="342" y="810"/>
                  </a:lnTo>
                  <a:lnTo>
                    <a:pt x="338" y="810"/>
                  </a:lnTo>
                  <a:lnTo>
                    <a:pt x="338" y="810"/>
                  </a:lnTo>
                  <a:lnTo>
                    <a:pt x="334" y="810"/>
                  </a:lnTo>
                  <a:lnTo>
                    <a:pt x="330" y="810"/>
                  </a:lnTo>
                  <a:lnTo>
                    <a:pt x="330" y="810"/>
                  </a:lnTo>
                  <a:lnTo>
                    <a:pt x="326" y="814"/>
                  </a:lnTo>
                  <a:lnTo>
                    <a:pt x="324" y="816"/>
                  </a:lnTo>
                  <a:lnTo>
                    <a:pt x="322" y="820"/>
                  </a:lnTo>
                  <a:lnTo>
                    <a:pt x="320" y="822"/>
                  </a:lnTo>
                  <a:lnTo>
                    <a:pt x="320" y="822"/>
                  </a:lnTo>
                  <a:lnTo>
                    <a:pt x="312" y="824"/>
                  </a:lnTo>
                  <a:lnTo>
                    <a:pt x="312" y="824"/>
                  </a:lnTo>
                  <a:lnTo>
                    <a:pt x="306" y="822"/>
                  </a:lnTo>
                  <a:lnTo>
                    <a:pt x="306" y="822"/>
                  </a:lnTo>
                  <a:lnTo>
                    <a:pt x="300" y="822"/>
                  </a:lnTo>
                  <a:lnTo>
                    <a:pt x="300" y="822"/>
                  </a:lnTo>
                  <a:lnTo>
                    <a:pt x="300" y="822"/>
                  </a:lnTo>
                  <a:lnTo>
                    <a:pt x="300" y="822"/>
                  </a:lnTo>
                  <a:lnTo>
                    <a:pt x="288" y="824"/>
                  </a:lnTo>
                  <a:lnTo>
                    <a:pt x="276" y="826"/>
                  </a:lnTo>
                  <a:lnTo>
                    <a:pt x="276" y="826"/>
                  </a:lnTo>
                  <a:lnTo>
                    <a:pt x="266" y="826"/>
                  </a:lnTo>
                  <a:lnTo>
                    <a:pt x="266" y="826"/>
                  </a:lnTo>
                  <a:lnTo>
                    <a:pt x="260" y="826"/>
                  </a:lnTo>
                  <a:lnTo>
                    <a:pt x="256" y="824"/>
                  </a:lnTo>
                  <a:lnTo>
                    <a:pt x="256" y="824"/>
                  </a:lnTo>
                  <a:lnTo>
                    <a:pt x="252" y="822"/>
                  </a:lnTo>
                  <a:lnTo>
                    <a:pt x="248" y="820"/>
                  </a:lnTo>
                  <a:lnTo>
                    <a:pt x="248" y="820"/>
                  </a:lnTo>
                  <a:lnTo>
                    <a:pt x="246" y="822"/>
                  </a:lnTo>
                  <a:lnTo>
                    <a:pt x="242" y="824"/>
                  </a:lnTo>
                  <a:lnTo>
                    <a:pt x="242" y="824"/>
                  </a:lnTo>
                  <a:lnTo>
                    <a:pt x="220" y="850"/>
                  </a:lnTo>
                  <a:lnTo>
                    <a:pt x="220" y="850"/>
                  </a:lnTo>
                  <a:lnTo>
                    <a:pt x="212" y="856"/>
                  </a:lnTo>
                  <a:lnTo>
                    <a:pt x="204" y="862"/>
                  </a:lnTo>
                  <a:lnTo>
                    <a:pt x="186" y="872"/>
                  </a:lnTo>
                  <a:lnTo>
                    <a:pt x="186" y="872"/>
                  </a:lnTo>
                  <a:lnTo>
                    <a:pt x="180" y="878"/>
                  </a:lnTo>
                  <a:lnTo>
                    <a:pt x="174" y="886"/>
                  </a:lnTo>
                  <a:lnTo>
                    <a:pt x="174" y="886"/>
                  </a:lnTo>
                  <a:lnTo>
                    <a:pt x="168" y="892"/>
                  </a:lnTo>
                  <a:lnTo>
                    <a:pt x="166" y="894"/>
                  </a:lnTo>
                  <a:lnTo>
                    <a:pt x="166" y="900"/>
                  </a:lnTo>
                  <a:lnTo>
                    <a:pt x="166" y="900"/>
                  </a:lnTo>
                  <a:lnTo>
                    <a:pt x="164" y="908"/>
                  </a:lnTo>
                  <a:lnTo>
                    <a:pt x="162" y="916"/>
                  </a:lnTo>
                  <a:lnTo>
                    <a:pt x="154" y="922"/>
                  </a:lnTo>
                  <a:lnTo>
                    <a:pt x="144" y="926"/>
                  </a:lnTo>
                  <a:lnTo>
                    <a:pt x="144" y="926"/>
                  </a:lnTo>
                  <a:lnTo>
                    <a:pt x="132" y="932"/>
                  </a:lnTo>
                  <a:lnTo>
                    <a:pt x="120" y="938"/>
                  </a:lnTo>
                  <a:lnTo>
                    <a:pt x="108" y="946"/>
                  </a:lnTo>
                  <a:lnTo>
                    <a:pt x="96" y="956"/>
                  </a:lnTo>
                  <a:lnTo>
                    <a:pt x="96" y="956"/>
                  </a:lnTo>
                  <a:lnTo>
                    <a:pt x="80" y="974"/>
                  </a:lnTo>
                  <a:lnTo>
                    <a:pt x="66" y="992"/>
                  </a:lnTo>
                  <a:lnTo>
                    <a:pt x="66" y="992"/>
                  </a:lnTo>
                  <a:lnTo>
                    <a:pt x="56" y="1010"/>
                  </a:lnTo>
                  <a:lnTo>
                    <a:pt x="50" y="1018"/>
                  </a:lnTo>
                  <a:lnTo>
                    <a:pt x="40" y="1026"/>
                  </a:lnTo>
                  <a:lnTo>
                    <a:pt x="40" y="1026"/>
                  </a:lnTo>
                  <a:lnTo>
                    <a:pt x="34" y="1032"/>
                  </a:lnTo>
                  <a:lnTo>
                    <a:pt x="28" y="1038"/>
                  </a:lnTo>
                  <a:lnTo>
                    <a:pt x="24" y="1046"/>
                  </a:lnTo>
                  <a:lnTo>
                    <a:pt x="24" y="1054"/>
                  </a:lnTo>
                  <a:lnTo>
                    <a:pt x="24" y="1054"/>
                  </a:lnTo>
                  <a:lnTo>
                    <a:pt x="26" y="1062"/>
                  </a:lnTo>
                  <a:lnTo>
                    <a:pt x="32" y="1070"/>
                  </a:lnTo>
                  <a:lnTo>
                    <a:pt x="38" y="1076"/>
                  </a:lnTo>
                  <a:lnTo>
                    <a:pt x="40" y="1080"/>
                  </a:lnTo>
                  <a:lnTo>
                    <a:pt x="40" y="1086"/>
                  </a:lnTo>
                  <a:lnTo>
                    <a:pt x="40" y="1086"/>
                  </a:lnTo>
                  <a:lnTo>
                    <a:pt x="38" y="1096"/>
                  </a:lnTo>
                  <a:lnTo>
                    <a:pt x="34" y="1108"/>
                  </a:lnTo>
                  <a:lnTo>
                    <a:pt x="28" y="1118"/>
                  </a:lnTo>
                  <a:lnTo>
                    <a:pt x="20" y="1128"/>
                  </a:lnTo>
                  <a:lnTo>
                    <a:pt x="20" y="1128"/>
                  </a:lnTo>
                  <a:lnTo>
                    <a:pt x="10" y="1140"/>
                  </a:lnTo>
                  <a:lnTo>
                    <a:pt x="2" y="1152"/>
                  </a:lnTo>
                  <a:lnTo>
                    <a:pt x="0" y="1166"/>
                  </a:lnTo>
                  <a:lnTo>
                    <a:pt x="0" y="1172"/>
                  </a:lnTo>
                  <a:lnTo>
                    <a:pt x="0" y="1180"/>
                  </a:lnTo>
                  <a:lnTo>
                    <a:pt x="0" y="1180"/>
                  </a:lnTo>
                  <a:lnTo>
                    <a:pt x="0" y="1188"/>
                  </a:lnTo>
                  <a:lnTo>
                    <a:pt x="2" y="1198"/>
                  </a:lnTo>
                  <a:lnTo>
                    <a:pt x="2" y="1198"/>
                  </a:lnTo>
                  <a:lnTo>
                    <a:pt x="4" y="1204"/>
                  </a:lnTo>
                  <a:lnTo>
                    <a:pt x="8" y="1208"/>
                  </a:lnTo>
                  <a:lnTo>
                    <a:pt x="14" y="1216"/>
                  </a:lnTo>
                  <a:lnTo>
                    <a:pt x="14" y="1216"/>
                  </a:lnTo>
                  <a:lnTo>
                    <a:pt x="20" y="1224"/>
                  </a:lnTo>
                  <a:lnTo>
                    <a:pt x="24" y="1232"/>
                  </a:lnTo>
                  <a:lnTo>
                    <a:pt x="26" y="1240"/>
                  </a:lnTo>
                  <a:lnTo>
                    <a:pt x="30" y="1248"/>
                  </a:lnTo>
                  <a:lnTo>
                    <a:pt x="30" y="1248"/>
                  </a:lnTo>
                  <a:lnTo>
                    <a:pt x="36" y="1254"/>
                  </a:lnTo>
                  <a:lnTo>
                    <a:pt x="40" y="1260"/>
                  </a:lnTo>
                  <a:lnTo>
                    <a:pt x="40" y="1260"/>
                  </a:lnTo>
                  <a:lnTo>
                    <a:pt x="42" y="1266"/>
                  </a:lnTo>
                  <a:lnTo>
                    <a:pt x="42" y="1272"/>
                  </a:lnTo>
                  <a:lnTo>
                    <a:pt x="42" y="1278"/>
                  </a:lnTo>
                  <a:lnTo>
                    <a:pt x="44" y="1284"/>
                  </a:lnTo>
                  <a:lnTo>
                    <a:pt x="44" y="1284"/>
                  </a:lnTo>
                  <a:lnTo>
                    <a:pt x="48" y="1290"/>
                  </a:lnTo>
                  <a:lnTo>
                    <a:pt x="56" y="1294"/>
                  </a:lnTo>
                  <a:lnTo>
                    <a:pt x="68" y="1300"/>
                  </a:lnTo>
                  <a:lnTo>
                    <a:pt x="68" y="1300"/>
                  </a:lnTo>
                  <a:lnTo>
                    <a:pt x="76" y="1306"/>
                  </a:lnTo>
                  <a:lnTo>
                    <a:pt x="80" y="1310"/>
                  </a:lnTo>
                  <a:lnTo>
                    <a:pt x="82" y="1314"/>
                  </a:lnTo>
                  <a:lnTo>
                    <a:pt x="82" y="1314"/>
                  </a:lnTo>
                  <a:lnTo>
                    <a:pt x="86" y="1322"/>
                  </a:lnTo>
                  <a:lnTo>
                    <a:pt x="90" y="1324"/>
                  </a:lnTo>
                  <a:lnTo>
                    <a:pt x="92" y="1328"/>
                  </a:lnTo>
                  <a:lnTo>
                    <a:pt x="92" y="1328"/>
                  </a:lnTo>
                  <a:lnTo>
                    <a:pt x="98" y="1328"/>
                  </a:lnTo>
                  <a:lnTo>
                    <a:pt x="98" y="1328"/>
                  </a:lnTo>
                  <a:lnTo>
                    <a:pt x="106" y="1328"/>
                  </a:lnTo>
                  <a:lnTo>
                    <a:pt x="114" y="1324"/>
                  </a:lnTo>
                  <a:lnTo>
                    <a:pt x="128" y="1316"/>
                  </a:lnTo>
                  <a:lnTo>
                    <a:pt x="128" y="1316"/>
                  </a:lnTo>
                  <a:lnTo>
                    <a:pt x="140" y="1312"/>
                  </a:lnTo>
                  <a:lnTo>
                    <a:pt x="152" y="1310"/>
                  </a:lnTo>
                  <a:lnTo>
                    <a:pt x="152" y="1310"/>
                  </a:lnTo>
                  <a:lnTo>
                    <a:pt x="160" y="1312"/>
                  </a:lnTo>
                  <a:lnTo>
                    <a:pt x="168" y="1316"/>
                  </a:lnTo>
                  <a:lnTo>
                    <a:pt x="168" y="1316"/>
                  </a:lnTo>
                  <a:lnTo>
                    <a:pt x="170" y="1320"/>
                  </a:lnTo>
                  <a:lnTo>
                    <a:pt x="172" y="1322"/>
                  </a:lnTo>
                  <a:lnTo>
                    <a:pt x="172" y="1322"/>
                  </a:lnTo>
                  <a:lnTo>
                    <a:pt x="174" y="1322"/>
                  </a:lnTo>
                  <a:lnTo>
                    <a:pt x="174" y="1322"/>
                  </a:lnTo>
                  <a:lnTo>
                    <a:pt x="182" y="1320"/>
                  </a:lnTo>
                  <a:lnTo>
                    <a:pt x="182" y="1320"/>
                  </a:lnTo>
                  <a:lnTo>
                    <a:pt x="190" y="1316"/>
                  </a:lnTo>
                  <a:lnTo>
                    <a:pt x="200" y="1312"/>
                  </a:lnTo>
                  <a:lnTo>
                    <a:pt x="200" y="1312"/>
                  </a:lnTo>
                  <a:lnTo>
                    <a:pt x="210" y="1308"/>
                  </a:lnTo>
                  <a:lnTo>
                    <a:pt x="220" y="1306"/>
                  </a:lnTo>
                  <a:lnTo>
                    <a:pt x="220" y="1306"/>
                  </a:lnTo>
                  <a:lnTo>
                    <a:pt x="238" y="1296"/>
                  </a:lnTo>
                  <a:lnTo>
                    <a:pt x="238" y="1296"/>
                  </a:lnTo>
                  <a:lnTo>
                    <a:pt x="250" y="1290"/>
                  </a:lnTo>
                  <a:lnTo>
                    <a:pt x="262" y="1288"/>
                  </a:lnTo>
                  <a:lnTo>
                    <a:pt x="262" y="1288"/>
                  </a:lnTo>
                  <a:lnTo>
                    <a:pt x="270" y="1290"/>
                  </a:lnTo>
                  <a:lnTo>
                    <a:pt x="276" y="1294"/>
                  </a:lnTo>
                  <a:lnTo>
                    <a:pt x="276" y="1294"/>
                  </a:lnTo>
                  <a:lnTo>
                    <a:pt x="280" y="1296"/>
                  </a:lnTo>
                  <a:lnTo>
                    <a:pt x="280" y="1300"/>
                  </a:lnTo>
                  <a:lnTo>
                    <a:pt x="282" y="1310"/>
                  </a:lnTo>
                  <a:lnTo>
                    <a:pt x="280" y="1318"/>
                  </a:lnTo>
                  <a:lnTo>
                    <a:pt x="282" y="1328"/>
                  </a:lnTo>
                  <a:lnTo>
                    <a:pt x="282" y="1328"/>
                  </a:lnTo>
                  <a:lnTo>
                    <a:pt x="284" y="1334"/>
                  </a:lnTo>
                  <a:lnTo>
                    <a:pt x="286" y="1336"/>
                  </a:lnTo>
                  <a:lnTo>
                    <a:pt x="290" y="1338"/>
                  </a:lnTo>
                  <a:lnTo>
                    <a:pt x="290" y="1338"/>
                  </a:lnTo>
                  <a:lnTo>
                    <a:pt x="292" y="1336"/>
                  </a:lnTo>
                  <a:lnTo>
                    <a:pt x="292" y="1336"/>
                  </a:lnTo>
                  <a:lnTo>
                    <a:pt x="304" y="1332"/>
                  </a:lnTo>
                  <a:lnTo>
                    <a:pt x="316" y="1328"/>
                  </a:lnTo>
                  <a:lnTo>
                    <a:pt x="316" y="1328"/>
                  </a:lnTo>
                  <a:lnTo>
                    <a:pt x="322" y="1328"/>
                  </a:lnTo>
                  <a:lnTo>
                    <a:pt x="322" y="1328"/>
                  </a:lnTo>
                  <a:lnTo>
                    <a:pt x="330" y="1330"/>
                  </a:lnTo>
                  <a:lnTo>
                    <a:pt x="334" y="1334"/>
                  </a:lnTo>
                  <a:lnTo>
                    <a:pt x="338" y="1340"/>
                  </a:lnTo>
                  <a:lnTo>
                    <a:pt x="338" y="1348"/>
                  </a:lnTo>
                  <a:lnTo>
                    <a:pt x="338" y="1348"/>
                  </a:lnTo>
                  <a:lnTo>
                    <a:pt x="338" y="1368"/>
                  </a:lnTo>
                  <a:lnTo>
                    <a:pt x="336" y="1378"/>
                  </a:lnTo>
                  <a:lnTo>
                    <a:pt x="330" y="1388"/>
                  </a:lnTo>
                  <a:lnTo>
                    <a:pt x="330" y="1388"/>
                  </a:lnTo>
                  <a:lnTo>
                    <a:pt x="326" y="1390"/>
                  </a:lnTo>
                  <a:lnTo>
                    <a:pt x="320" y="1392"/>
                  </a:lnTo>
                  <a:lnTo>
                    <a:pt x="320" y="1392"/>
                  </a:lnTo>
                  <a:lnTo>
                    <a:pt x="320" y="1396"/>
                  </a:lnTo>
                  <a:lnTo>
                    <a:pt x="318" y="1400"/>
                  </a:lnTo>
                  <a:lnTo>
                    <a:pt x="318" y="1400"/>
                  </a:lnTo>
                  <a:lnTo>
                    <a:pt x="314" y="1414"/>
                  </a:lnTo>
                  <a:lnTo>
                    <a:pt x="312" y="1420"/>
                  </a:lnTo>
                  <a:lnTo>
                    <a:pt x="312" y="1428"/>
                  </a:lnTo>
                  <a:lnTo>
                    <a:pt x="312" y="1428"/>
                  </a:lnTo>
                  <a:lnTo>
                    <a:pt x="314" y="1440"/>
                  </a:lnTo>
                  <a:lnTo>
                    <a:pt x="320" y="1448"/>
                  </a:lnTo>
                  <a:lnTo>
                    <a:pt x="336" y="1466"/>
                  </a:lnTo>
                  <a:lnTo>
                    <a:pt x="336" y="1466"/>
                  </a:lnTo>
                  <a:lnTo>
                    <a:pt x="340" y="1474"/>
                  </a:lnTo>
                  <a:lnTo>
                    <a:pt x="344" y="1484"/>
                  </a:lnTo>
                  <a:lnTo>
                    <a:pt x="348" y="1502"/>
                  </a:lnTo>
                  <a:lnTo>
                    <a:pt x="348" y="1502"/>
                  </a:lnTo>
                  <a:lnTo>
                    <a:pt x="348" y="1512"/>
                  </a:lnTo>
                  <a:lnTo>
                    <a:pt x="346" y="1522"/>
                  </a:lnTo>
                  <a:lnTo>
                    <a:pt x="346" y="1522"/>
                  </a:lnTo>
                  <a:lnTo>
                    <a:pt x="348" y="1530"/>
                  </a:lnTo>
                  <a:lnTo>
                    <a:pt x="352" y="1536"/>
                  </a:lnTo>
                  <a:lnTo>
                    <a:pt x="352" y="1536"/>
                  </a:lnTo>
                  <a:lnTo>
                    <a:pt x="352" y="1542"/>
                  </a:lnTo>
                  <a:lnTo>
                    <a:pt x="350" y="1544"/>
                  </a:lnTo>
                  <a:lnTo>
                    <a:pt x="346" y="1552"/>
                  </a:lnTo>
                  <a:lnTo>
                    <a:pt x="344" y="1560"/>
                  </a:lnTo>
                  <a:lnTo>
                    <a:pt x="344" y="1564"/>
                  </a:lnTo>
                  <a:lnTo>
                    <a:pt x="346" y="1568"/>
                  </a:lnTo>
                  <a:lnTo>
                    <a:pt x="346" y="1568"/>
                  </a:lnTo>
                  <a:lnTo>
                    <a:pt x="348" y="1572"/>
                  </a:lnTo>
                  <a:lnTo>
                    <a:pt x="348" y="1580"/>
                  </a:lnTo>
                  <a:lnTo>
                    <a:pt x="346" y="1586"/>
                  </a:lnTo>
                  <a:lnTo>
                    <a:pt x="344" y="1592"/>
                  </a:lnTo>
                  <a:lnTo>
                    <a:pt x="344" y="1592"/>
                  </a:lnTo>
                  <a:lnTo>
                    <a:pt x="336" y="1604"/>
                  </a:lnTo>
                  <a:lnTo>
                    <a:pt x="326" y="1614"/>
                  </a:lnTo>
                  <a:lnTo>
                    <a:pt x="326" y="1614"/>
                  </a:lnTo>
                  <a:lnTo>
                    <a:pt x="310" y="1624"/>
                  </a:lnTo>
                  <a:lnTo>
                    <a:pt x="304" y="1628"/>
                  </a:lnTo>
                  <a:lnTo>
                    <a:pt x="298" y="1636"/>
                  </a:lnTo>
                  <a:lnTo>
                    <a:pt x="298" y="1636"/>
                  </a:lnTo>
                  <a:lnTo>
                    <a:pt x="294" y="1648"/>
                  </a:lnTo>
                  <a:lnTo>
                    <a:pt x="292" y="1660"/>
                  </a:lnTo>
                  <a:lnTo>
                    <a:pt x="292" y="1660"/>
                  </a:lnTo>
                  <a:lnTo>
                    <a:pt x="286" y="1676"/>
                  </a:lnTo>
                  <a:lnTo>
                    <a:pt x="286" y="1682"/>
                  </a:lnTo>
                  <a:lnTo>
                    <a:pt x="286" y="1690"/>
                  </a:lnTo>
                  <a:lnTo>
                    <a:pt x="286" y="1690"/>
                  </a:lnTo>
                  <a:lnTo>
                    <a:pt x="286" y="1696"/>
                  </a:lnTo>
                  <a:lnTo>
                    <a:pt x="288" y="1700"/>
                  </a:lnTo>
                  <a:lnTo>
                    <a:pt x="288" y="1700"/>
                  </a:lnTo>
                  <a:lnTo>
                    <a:pt x="290" y="1706"/>
                  </a:lnTo>
                  <a:lnTo>
                    <a:pt x="294" y="1710"/>
                  </a:lnTo>
                  <a:lnTo>
                    <a:pt x="298" y="1714"/>
                  </a:lnTo>
                  <a:lnTo>
                    <a:pt x="300" y="1720"/>
                  </a:lnTo>
                  <a:lnTo>
                    <a:pt x="300" y="1720"/>
                  </a:lnTo>
                  <a:lnTo>
                    <a:pt x="298" y="1732"/>
                  </a:lnTo>
                  <a:lnTo>
                    <a:pt x="298" y="1732"/>
                  </a:lnTo>
                  <a:lnTo>
                    <a:pt x="298" y="1740"/>
                  </a:lnTo>
                  <a:lnTo>
                    <a:pt x="300" y="1748"/>
                  </a:lnTo>
                  <a:lnTo>
                    <a:pt x="300" y="1748"/>
                  </a:lnTo>
                  <a:lnTo>
                    <a:pt x="300" y="1760"/>
                  </a:lnTo>
                  <a:lnTo>
                    <a:pt x="302" y="1770"/>
                  </a:lnTo>
                  <a:lnTo>
                    <a:pt x="302" y="1770"/>
                  </a:lnTo>
                  <a:lnTo>
                    <a:pt x="306" y="1778"/>
                  </a:lnTo>
                  <a:lnTo>
                    <a:pt x="308" y="1788"/>
                  </a:lnTo>
                  <a:lnTo>
                    <a:pt x="308" y="1798"/>
                  </a:lnTo>
                  <a:lnTo>
                    <a:pt x="306" y="1806"/>
                  </a:lnTo>
                  <a:lnTo>
                    <a:pt x="306" y="1806"/>
                  </a:lnTo>
                  <a:lnTo>
                    <a:pt x="302" y="1818"/>
                  </a:lnTo>
                  <a:lnTo>
                    <a:pt x="300" y="1830"/>
                  </a:lnTo>
                  <a:lnTo>
                    <a:pt x="298" y="1842"/>
                  </a:lnTo>
                  <a:lnTo>
                    <a:pt x="298" y="1854"/>
                  </a:lnTo>
                  <a:lnTo>
                    <a:pt x="298" y="1854"/>
                  </a:lnTo>
                  <a:lnTo>
                    <a:pt x="304" y="1872"/>
                  </a:lnTo>
                  <a:lnTo>
                    <a:pt x="310" y="1888"/>
                  </a:lnTo>
                  <a:lnTo>
                    <a:pt x="310" y="1888"/>
                  </a:lnTo>
                  <a:lnTo>
                    <a:pt x="318" y="1908"/>
                  </a:lnTo>
                  <a:lnTo>
                    <a:pt x="326" y="1930"/>
                  </a:lnTo>
                  <a:lnTo>
                    <a:pt x="326" y="1930"/>
                  </a:lnTo>
                  <a:lnTo>
                    <a:pt x="328" y="1938"/>
                  </a:lnTo>
                  <a:lnTo>
                    <a:pt x="328" y="1946"/>
                  </a:lnTo>
                  <a:lnTo>
                    <a:pt x="328" y="1954"/>
                  </a:lnTo>
                  <a:lnTo>
                    <a:pt x="324" y="1962"/>
                  </a:lnTo>
                  <a:lnTo>
                    <a:pt x="324" y="1962"/>
                  </a:lnTo>
                  <a:lnTo>
                    <a:pt x="322" y="1972"/>
                  </a:lnTo>
                  <a:lnTo>
                    <a:pt x="322" y="1980"/>
                  </a:lnTo>
                  <a:lnTo>
                    <a:pt x="324" y="1988"/>
                  </a:lnTo>
                  <a:lnTo>
                    <a:pt x="328" y="1996"/>
                  </a:lnTo>
                  <a:lnTo>
                    <a:pt x="328" y="1996"/>
                  </a:lnTo>
                  <a:lnTo>
                    <a:pt x="332" y="2010"/>
                  </a:lnTo>
                  <a:lnTo>
                    <a:pt x="336" y="2016"/>
                  </a:lnTo>
                  <a:lnTo>
                    <a:pt x="340" y="2020"/>
                  </a:lnTo>
                  <a:lnTo>
                    <a:pt x="340" y="2020"/>
                  </a:lnTo>
                  <a:lnTo>
                    <a:pt x="346" y="2022"/>
                  </a:lnTo>
                  <a:lnTo>
                    <a:pt x="346" y="2022"/>
                  </a:lnTo>
                  <a:lnTo>
                    <a:pt x="352" y="2020"/>
                  </a:lnTo>
                  <a:lnTo>
                    <a:pt x="360" y="2018"/>
                  </a:lnTo>
                  <a:lnTo>
                    <a:pt x="372" y="2012"/>
                  </a:lnTo>
                  <a:lnTo>
                    <a:pt x="372" y="2012"/>
                  </a:lnTo>
                  <a:lnTo>
                    <a:pt x="384" y="2004"/>
                  </a:lnTo>
                  <a:lnTo>
                    <a:pt x="388" y="2002"/>
                  </a:lnTo>
                  <a:lnTo>
                    <a:pt x="396" y="2000"/>
                  </a:lnTo>
                  <a:lnTo>
                    <a:pt x="396" y="2000"/>
                  </a:lnTo>
                  <a:lnTo>
                    <a:pt x="404" y="1998"/>
                  </a:lnTo>
                  <a:lnTo>
                    <a:pt x="412" y="1998"/>
                  </a:lnTo>
                  <a:lnTo>
                    <a:pt x="412" y="1998"/>
                  </a:lnTo>
                  <a:lnTo>
                    <a:pt x="414" y="1998"/>
                  </a:lnTo>
                  <a:lnTo>
                    <a:pt x="414" y="1998"/>
                  </a:lnTo>
                  <a:lnTo>
                    <a:pt x="416" y="1998"/>
                  </a:lnTo>
                  <a:lnTo>
                    <a:pt x="416" y="1998"/>
                  </a:lnTo>
                  <a:lnTo>
                    <a:pt x="426" y="1998"/>
                  </a:lnTo>
                  <a:lnTo>
                    <a:pt x="434" y="1996"/>
                  </a:lnTo>
                  <a:lnTo>
                    <a:pt x="434" y="1996"/>
                  </a:lnTo>
                  <a:lnTo>
                    <a:pt x="444" y="1990"/>
                  </a:lnTo>
                  <a:lnTo>
                    <a:pt x="456" y="1984"/>
                  </a:lnTo>
                  <a:lnTo>
                    <a:pt x="456" y="1984"/>
                  </a:lnTo>
                  <a:lnTo>
                    <a:pt x="466" y="1982"/>
                  </a:lnTo>
                  <a:lnTo>
                    <a:pt x="474" y="1976"/>
                  </a:lnTo>
                  <a:lnTo>
                    <a:pt x="474" y="1976"/>
                  </a:lnTo>
                  <a:lnTo>
                    <a:pt x="484" y="1968"/>
                  </a:lnTo>
                  <a:lnTo>
                    <a:pt x="492" y="1960"/>
                  </a:lnTo>
                  <a:lnTo>
                    <a:pt x="510" y="1942"/>
                  </a:lnTo>
                  <a:lnTo>
                    <a:pt x="510" y="1942"/>
                  </a:lnTo>
                  <a:lnTo>
                    <a:pt x="528" y="1922"/>
                  </a:lnTo>
                  <a:lnTo>
                    <a:pt x="544" y="1902"/>
                  </a:lnTo>
                  <a:lnTo>
                    <a:pt x="544" y="1902"/>
                  </a:lnTo>
                  <a:lnTo>
                    <a:pt x="558" y="1884"/>
                  </a:lnTo>
                  <a:lnTo>
                    <a:pt x="562" y="1876"/>
                  </a:lnTo>
                  <a:lnTo>
                    <a:pt x="564" y="1866"/>
                  </a:lnTo>
                  <a:lnTo>
                    <a:pt x="564" y="1866"/>
                  </a:lnTo>
                  <a:lnTo>
                    <a:pt x="564" y="1848"/>
                  </a:lnTo>
                  <a:lnTo>
                    <a:pt x="566" y="1842"/>
                  </a:lnTo>
                  <a:lnTo>
                    <a:pt x="574" y="1832"/>
                  </a:lnTo>
                  <a:lnTo>
                    <a:pt x="574" y="1832"/>
                  </a:lnTo>
                  <a:lnTo>
                    <a:pt x="594" y="1820"/>
                  </a:lnTo>
                  <a:lnTo>
                    <a:pt x="594" y="1820"/>
                  </a:lnTo>
                  <a:lnTo>
                    <a:pt x="604" y="1816"/>
                  </a:lnTo>
                  <a:lnTo>
                    <a:pt x="608" y="1814"/>
                  </a:lnTo>
                  <a:lnTo>
                    <a:pt x="610" y="1808"/>
                  </a:lnTo>
                  <a:lnTo>
                    <a:pt x="610" y="1808"/>
                  </a:lnTo>
                  <a:lnTo>
                    <a:pt x="614" y="1800"/>
                  </a:lnTo>
                  <a:lnTo>
                    <a:pt x="616" y="1790"/>
                  </a:lnTo>
                  <a:lnTo>
                    <a:pt x="616" y="1790"/>
                  </a:lnTo>
                  <a:lnTo>
                    <a:pt x="618" y="1778"/>
                  </a:lnTo>
                  <a:lnTo>
                    <a:pt x="620" y="1768"/>
                  </a:lnTo>
                  <a:lnTo>
                    <a:pt x="620" y="1768"/>
                  </a:lnTo>
                  <a:lnTo>
                    <a:pt x="620" y="1758"/>
                  </a:lnTo>
                  <a:lnTo>
                    <a:pt x="618" y="1750"/>
                  </a:lnTo>
                  <a:lnTo>
                    <a:pt x="618" y="1750"/>
                  </a:lnTo>
                  <a:lnTo>
                    <a:pt x="614" y="1744"/>
                  </a:lnTo>
                  <a:lnTo>
                    <a:pt x="614" y="1740"/>
                  </a:lnTo>
                  <a:lnTo>
                    <a:pt x="616" y="1734"/>
                  </a:lnTo>
                  <a:lnTo>
                    <a:pt x="616" y="1734"/>
                  </a:lnTo>
                  <a:lnTo>
                    <a:pt x="626" y="1728"/>
                  </a:lnTo>
                  <a:lnTo>
                    <a:pt x="638" y="1720"/>
                  </a:lnTo>
                  <a:lnTo>
                    <a:pt x="638" y="1720"/>
                  </a:lnTo>
                  <a:lnTo>
                    <a:pt x="648" y="1714"/>
                  </a:lnTo>
                  <a:lnTo>
                    <a:pt x="658" y="1708"/>
                  </a:lnTo>
                  <a:lnTo>
                    <a:pt x="658" y="1708"/>
                  </a:lnTo>
                  <a:lnTo>
                    <a:pt x="668" y="1702"/>
                  </a:lnTo>
                  <a:lnTo>
                    <a:pt x="676" y="1694"/>
                  </a:lnTo>
                  <a:lnTo>
                    <a:pt x="694" y="1680"/>
                  </a:lnTo>
                  <a:lnTo>
                    <a:pt x="694" y="1680"/>
                  </a:lnTo>
                  <a:lnTo>
                    <a:pt x="704" y="1674"/>
                  </a:lnTo>
                  <a:lnTo>
                    <a:pt x="710" y="1668"/>
                  </a:lnTo>
                  <a:lnTo>
                    <a:pt x="716" y="1660"/>
                  </a:lnTo>
                  <a:lnTo>
                    <a:pt x="718" y="1650"/>
                  </a:lnTo>
                  <a:lnTo>
                    <a:pt x="718" y="1650"/>
                  </a:lnTo>
                  <a:lnTo>
                    <a:pt x="724" y="1628"/>
                  </a:lnTo>
                  <a:lnTo>
                    <a:pt x="732" y="1604"/>
                  </a:lnTo>
                  <a:lnTo>
                    <a:pt x="732" y="1604"/>
                  </a:lnTo>
                  <a:lnTo>
                    <a:pt x="736" y="1592"/>
                  </a:lnTo>
                  <a:lnTo>
                    <a:pt x="738" y="1584"/>
                  </a:lnTo>
                  <a:lnTo>
                    <a:pt x="738" y="1578"/>
                  </a:lnTo>
                  <a:lnTo>
                    <a:pt x="738" y="1578"/>
                  </a:lnTo>
                  <a:lnTo>
                    <a:pt x="734" y="1570"/>
                  </a:lnTo>
                  <a:lnTo>
                    <a:pt x="734" y="1570"/>
                  </a:lnTo>
                  <a:lnTo>
                    <a:pt x="730" y="1556"/>
                  </a:lnTo>
                  <a:lnTo>
                    <a:pt x="726" y="1540"/>
                  </a:lnTo>
                  <a:lnTo>
                    <a:pt x="726" y="1540"/>
                  </a:lnTo>
                  <a:lnTo>
                    <a:pt x="726" y="1522"/>
                  </a:lnTo>
                  <a:lnTo>
                    <a:pt x="726" y="1514"/>
                  </a:lnTo>
                  <a:lnTo>
                    <a:pt x="730" y="1506"/>
                  </a:lnTo>
                  <a:lnTo>
                    <a:pt x="730" y="1506"/>
                  </a:lnTo>
                  <a:lnTo>
                    <a:pt x="732" y="1496"/>
                  </a:lnTo>
                  <a:lnTo>
                    <a:pt x="734" y="1486"/>
                  </a:lnTo>
                  <a:lnTo>
                    <a:pt x="734" y="1486"/>
                  </a:lnTo>
                  <a:lnTo>
                    <a:pt x="738" y="1476"/>
                  </a:lnTo>
                  <a:lnTo>
                    <a:pt x="744" y="1468"/>
                  </a:lnTo>
                  <a:lnTo>
                    <a:pt x="744" y="1468"/>
                  </a:lnTo>
                  <a:lnTo>
                    <a:pt x="756" y="1454"/>
                  </a:lnTo>
                  <a:lnTo>
                    <a:pt x="762" y="1446"/>
                  </a:lnTo>
                  <a:lnTo>
                    <a:pt x="770" y="1440"/>
                  </a:lnTo>
                  <a:lnTo>
                    <a:pt x="770" y="1440"/>
                  </a:lnTo>
                  <a:lnTo>
                    <a:pt x="780" y="1432"/>
                  </a:lnTo>
                  <a:lnTo>
                    <a:pt x="786" y="1424"/>
                  </a:lnTo>
                  <a:lnTo>
                    <a:pt x="800" y="1408"/>
                  </a:lnTo>
                  <a:lnTo>
                    <a:pt x="800" y="1408"/>
                  </a:lnTo>
                  <a:lnTo>
                    <a:pt x="816" y="1392"/>
                  </a:lnTo>
                  <a:lnTo>
                    <a:pt x="834" y="1378"/>
                  </a:lnTo>
                  <a:lnTo>
                    <a:pt x="870" y="1352"/>
                  </a:lnTo>
                  <a:lnTo>
                    <a:pt x="870" y="1352"/>
                  </a:lnTo>
                  <a:lnTo>
                    <a:pt x="882" y="1344"/>
                  </a:lnTo>
                  <a:lnTo>
                    <a:pt x="882" y="1344"/>
                  </a:lnTo>
                  <a:lnTo>
                    <a:pt x="888" y="1336"/>
                  </a:lnTo>
                  <a:lnTo>
                    <a:pt x="892" y="1328"/>
                  </a:lnTo>
                  <a:lnTo>
                    <a:pt x="892" y="1328"/>
                  </a:lnTo>
                  <a:lnTo>
                    <a:pt x="904" y="1312"/>
                  </a:lnTo>
                  <a:lnTo>
                    <a:pt x="918" y="1296"/>
                  </a:lnTo>
                  <a:lnTo>
                    <a:pt x="918" y="1296"/>
                  </a:lnTo>
                  <a:lnTo>
                    <a:pt x="926" y="1286"/>
                  </a:lnTo>
                  <a:lnTo>
                    <a:pt x="932" y="1276"/>
                  </a:lnTo>
                  <a:lnTo>
                    <a:pt x="932" y="1276"/>
                  </a:lnTo>
                  <a:lnTo>
                    <a:pt x="944" y="1254"/>
                  </a:lnTo>
                  <a:lnTo>
                    <a:pt x="948" y="1242"/>
                  </a:lnTo>
                  <a:lnTo>
                    <a:pt x="952" y="1230"/>
                  </a:lnTo>
                  <a:lnTo>
                    <a:pt x="952" y="1230"/>
                  </a:lnTo>
                  <a:lnTo>
                    <a:pt x="954" y="1222"/>
                  </a:lnTo>
                  <a:lnTo>
                    <a:pt x="954" y="1218"/>
                  </a:lnTo>
                  <a:lnTo>
                    <a:pt x="952" y="1216"/>
                  </a:lnTo>
                  <a:lnTo>
                    <a:pt x="952" y="1216"/>
                  </a:lnTo>
                  <a:lnTo>
                    <a:pt x="946" y="1214"/>
                  </a:lnTo>
                  <a:lnTo>
                    <a:pt x="946" y="1214"/>
                  </a:lnTo>
                  <a:lnTo>
                    <a:pt x="940" y="1214"/>
                  </a:lnTo>
                  <a:lnTo>
                    <a:pt x="932" y="1218"/>
                  </a:lnTo>
                  <a:lnTo>
                    <a:pt x="932" y="1218"/>
                  </a:lnTo>
                  <a:lnTo>
                    <a:pt x="914" y="1224"/>
                  </a:lnTo>
                  <a:lnTo>
                    <a:pt x="896" y="1230"/>
                  </a:lnTo>
                  <a:lnTo>
                    <a:pt x="858" y="1240"/>
                  </a:lnTo>
                  <a:lnTo>
                    <a:pt x="858" y="1240"/>
                  </a:lnTo>
                  <a:lnTo>
                    <a:pt x="854" y="1240"/>
                  </a:lnTo>
                  <a:lnTo>
                    <a:pt x="854" y="1240"/>
                  </a:lnTo>
                  <a:lnTo>
                    <a:pt x="850" y="1238"/>
                  </a:lnTo>
                  <a:lnTo>
                    <a:pt x="846" y="1236"/>
                  </a:lnTo>
                  <a:lnTo>
                    <a:pt x="842" y="1230"/>
                  </a:lnTo>
                  <a:lnTo>
                    <a:pt x="840" y="1222"/>
                  </a:lnTo>
                  <a:lnTo>
                    <a:pt x="840" y="1214"/>
                  </a:lnTo>
                  <a:lnTo>
                    <a:pt x="840" y="1214"/>
                  </a:lnTo>
                  <a:lnTo>
                    <a:pt x="836" y="1198"/>
                  </a:lnTo>
                  <a:lnTo>
                    <a:pt x="834" y="1192"/>
                  </a:lnTo>
                  <a:lnTo>
                    <a:pt x="830" y="1184"/>
                  </a:lnTo>
                  <a:lnTo>
                    <a:pt x="830" y="1184"/>
                  </a:lnTo>
                  <a:lnTo>
                    <a:pt x="826" y="1178"/>
                  </a:lnTo>
                  <a:lnTo>
                    <a:pt x="820" y="1174"/>
                  </a:lnTo>
                  <a:lnTo>
                    <a:pt x="808" y="1164"/>
                  </a:lnTo>
                  <a:lnTo>
                    <a:pt x="808" y="1164"/>
                  </a:lnTo>
                  <a:lnTo>
                    <a:pt x="804" y="1158"/>
                  </a:lnTo>
                  <a:lnTo>
                    <a:pt x="802" y="1148"/>
                  </a:lnTo>
                  <a:lnTo>
                    <a:pt x="802" y="1148"/>
                  </a:lnTo>
                  <a:lnTo>
                    <a:pt x="800" y="1142"/>
                  </a:lnTo>
                  <a:lnTo>
                    <a:pt x="798" y="1136"/>
                  </a:lnTo>
                  <a:lnTo>
                    <a:pt x="798" y="1136"/>
                  </a:lnTo>
                  <a:lnTo>
                    <a:pt x="798" y="1126"/>
                  </a:lnTo>
                  <a:lnTo>
                    <a:pt x="800" y="1118"/>
                  </a:lnTo>
                  <a:lnTo>
                    <a:pt x="800" y="1118"/>
                  </a:lnTo>
                  <a:lnTo>
                    <a:pt x="794" y="1118"/>
                  </a:lnTo>
                  <a:lnTo>
                    <a:pt x="792" y="1116"/>
                  </a:lnTo>
                  <a:lnTo>
                    <a:pt x="790" y="1114"/>
                  </a:lnTo>
                  <a:lnTo>
                    <a:pt x="790" y="1114"/>
                  </a:lnTo>
                  <a:lnTo>
                    <a:pt x="788" y="1104"/>
                  </a:lnTo>
                  <a:lnTo>
                    <a:pt x="788" y="1104"/>
                  </a:lnTo>
                  <a:lnTo>
                    <a:pt x="782" y="1096"/>
                  </a:lnTo>
                  <a:lnTo>
                    <a:pt x="782" y="1090"/>
                  </a:lnTo>
                  <a:lnTo>
                    <a:pt x="780" y="1086"/>
                  </a:lnTo>
                  <a:lnTo>
                    <a:pt x="780" y="1086"/>
                  </a:lnTo>
                  <a:lnTo>
                    <a:pt x="784" y="1072"/>
                  </a:lnTo>
                  <a:lnTo>
                    <a:pt x="786" y="1066"/>
                  </a:lnTo>
                  <a:lnTo>
                    <a:pt x="786" y="1060"/>
                  </a:lnTo>
                  <a:lnTo>
                    <a:pt x="786" y="1060"/>
                  </a:lnTo>
                  <a:lnTo>
                    <a:pt x="786" y="1054"/>
                  </a:lnTo>
                  <a:lnTo>
                    <a:pt x="784" y="1050"/>
                  </a:lnTo>
                  <a:lnTo>
                    <a:pt x="778" y="1042"/>
                  </a:lnTo>
                  <a:lnTo>
                    <a:pt x="778" y="1042"/>
                  </a:lnTo>
                  <a:lnTo>
                    <a:pt x="774" y="1024"/>
                  </a:lnTo>
                  <a:lnTo>
                    <a:pt x="774" y="1024"/>
                  </a:lnTo>
                  <a:lnTo>
                    <a:pt x="770" y="1010"/>
                  </a:lnTo>
                  <a:lnTo>
                    <a:pt x="766" y="996"/>
                  </a:lnTo>
                  <a:lnTo>
                    <a:pt x="766" y="996"/>
                  </a:lnTo>
                  <a:lnTo>
                    <a:pt x="758" y="984"/>
                  </a:lnTo>
                  <a:lnTo>
                    <a:pt x="756" y="978"/>
                  </a:lnTo>
                  <a:lnTo>
                    <a:pt x="754" y="972"/>
                  </a:lnTo>
                  <a:lnTo>
                    <a:pt x="754" y="972"/>
                  </a:lnTo>
                  <a:lnTo>
                    <a:pt x="756" y="964"/>
                  </a:lnTo>
                  <a:lnTo>
                    <a:pt x="756" y="962"/>
                  </a:lnTo>
                  <a:lnTo>
                    <a:pt x="754" y="958"/>
                  </a:lnTo>
                  <a:lnTo>
                    <a:pt x="754" y="958"/>
                  </a:lnTo>
                  <a:lnTo>
                    <a:pt x="750" y="952"/>
                  </a:lnTo>
                  <a:lnTo>
                    <a:pt x="746" y="948"/>
                  </a:lnTo>
                  <a:lnTo>
                    <a:pt x="746" y="948"/>
                  </a:lnTo>
                  <a:lnTo>
                    <a:pt x="744" y="940"/>
                  </a:lnTo>
                  <a:lnTo>
                    <a:pt x="746" y="936"/>
                  </a:lnTo>
                  <a:lnTo>
                    <a:pt x="748" y="932"/>
                  </a:lnTo>
                  <a:lnTo>
                    <a:pt x="748" y="932"/>
                  </a:lnTo>
                  <a:lnTo>
                    <a:pt x="750" y="930"/>
                  </a:lnTo>
                  <a:lnTo>
                    <a:pt x="750" y="930"/>
                  </a:lnTo>
                  <a:lnTo>
                    <a:pt x="760" y="942"/>
                  </a:lnTo>
                  <a:lnTo>
                    <a:pt x="766" y="948"/>
                  </a:lnTo>
                  <a:lnTo>
                    <a:pt x="772" y="954"/>
                  </a:lnTo>
                  <a:lnTo>
                    <a:pt x="772" y="954"/>
                  </a:lnTo>
                  <a:lnTo>
                    <a:pt x="778" y="960"/>
                  </a:lnTo>
                  <a:lnTo>
                    <a:pt x="782" y="968"/>
                  </a:lnTo>
                  <a:lnTo>
                    <a:pt x="784" y="978"/>
                  </a:lnTo>
                  <a:lnTo>
                    <a:pt x="790" y="986"/>
                  </a:lnTo>
                  <a:lnTo>
                    <a:pt x="790" y="986"/>
                  </a:lnTo>
                  <a:lnTo>
                    <a:pt x="796" y="994"/>
                  </a:lnTo>
                  <a:lnTo>
                    <a:pt x="802" y="1000"/>
                  </a:lnTo>
                  <a:lnTo>
                    <a:pt x="802" y="1000"/>
                  </a:lnTo>
                  <a:lnTo>
                    <a:pt x="802" y="1004"/>
                  </a:lnTo>
                  <a:lnTo>
                    <a:pt x="804" y="1010"/>
                  </a:lnTo>
                  <a:lnTo>
                    <a:pt x="804" y="1020"/>
                  </a:lnTo>
                  <a:lnTo>
                    <a:pt x="804" y="1020"/>
                  </a:lnTo>
                  <a:lnTo>
                    <a:pt x="808" y="1032"/>
                  </a:lnTo>
                  <a:lnTo>
                    <a:pt x="812" y="1044"/>
                  </a:lnTo>
                  <a:lnTo>
                    <a:pt x="816" y="1056"/>
                  </a:lnTo>
                  <a:lnTo>
                    <a:pt x="816" y="1062"/>
                  </a:lnTo>
                  <a:lnTo>
                    <a:pt x="814" y="1068"/>
                  </a:lnTo>
                  <a:lnTo>
                    <a:pt x="814" y="1068"/>
                  </a:lnTo>
                  <a:lnTo>
                    <a:pt x="810" y="1080"/>
                  </a:lnTo>
                  <a:lnTo>
                    <a:pt x="812" y="1082"/>
                  </a:lnTo>
                  <a:lnTo>
                    <a:pt x="816" y="1088"/>
                  </a:lnTo>
                  <a:lnTo>
                    <a:pt x="816" y="1088"/>
                  </a:lnTo>
                  <a:lnTo>
                    <a:pt x="824" y="1098"/>
                  </a:lnTo>
                  <a:lnTo>
                    <a:pt x="830" y="1108"/>
                  </a:lnTo>
                  <a:lnTo>
                    <a:pt x="830" y="1108"/>
                  </a:lnTo>
                  <a:lnTo>
                    <a:pt x="844" y="1132"/>
                  </a:lnTo>
                  <a:lnTo>
                    <a:pt x="848" y="1144"/>
                  </a:lnTo>
                  <a:lnTo>
                    <a:pt x="850" y="1150"/>
                  </a:lnTo>
                  <a:lnTo>
                    <a:pt x="850" y="1156"/>
                  </a:lnTo>
                  <a:lnTo>
                    <a:pt x="850" y="1156"/>
                  </a:lnTo>
                  <a:lnTo>
                    <a:pt x="850" y="1164"/>
                  </a:lnTo>
                  <a:lnTo>
                    <a:pt x="846" y="1172"/>
                  </a:lnTo>
                  <a:lnTo>
                    <a:pt x="844" y="1182"/>
                  </a:lnTo>
                  <a:lnTo>
                    <a:pt x="844" y="1190"/>
                  </a:lnTo>
                  <a:lnTo>
                    <a:pt x="844" y="1190"/>
                  </a:lnTo>
                  <a:lnTo>
                    <a:pt x="846" y="1216"/>
                  </a:lnTo>
                  <a:lnTo>
                    <a:pt x="846" y="1216"/>
                  </a:lnTo>
                  <a:lnTo>
                    <a:pt x="852" y="1216"/>
                  </a:lnTo>
                  <a:lnTo>
                    <a:pt x="852" y="1216"/>
                  </a:lnTo>
                  <a:lnTo>
                    <a:pt x="860" y="1216"/>
                  </a:lnTo>
                  <a:lnTo>
                    <a:pt x="870" y="1212"/>
                  </a:lnTo>
                  <a:lnTo>
                    <a:pt x="888" y="1202"/>
                  </a:lnTo>
                  <a:lnTo>
                    <a:pt x="888" y="1202"/>
                  </a:lnTo>
                  <a:lnTo>
                    <a:pt x="912" y="1188"/>
                  </a:lnTo>
                  <a:lnTo>
                    <a:pt x="924" y="1182"/>
                  </a:lnTo>
                  <a:lnTo>
                    <a:pt x="936" y="1178"/>
                  </a:lnTo>
                  <a:lnTo>
                    <a:pt x="936" y="1178"/>
                  </a:lnTo>
                  <a:lnTo>
                    <a:pt x="948" y="1176"/>
                  </a:lnTo>
                  <a:lnTo>
                    <a:pt x="958" y="1172"/>
                  </a:lnTo>
                  <a:lnTo>
                    <a:pt x="958" y="1172"/>
                  </a:lnTo>
                  <a:lnTo>
                    <a:pt x="978" y="1160"/>
                  </a:lnTo>
                  <a:lnTo>
                    <a:pt x="978" y="1160"/>
                  </a:lnTo>
                  <a:lnTo>
                    <a:pt x="982" y="1156"/>
                  </a:lnTo>
                  <a:lnTo>
                    <a:pt x="986" y="1152"/>
                  </a:lnTo>
                  <a:lnTo>
                    <a:pt x="990" y="1148"/>
                  </a:lnTo>
                  <a:lnTo>
                    <a:pt x="996" y="1146"/>
                  </a:lnTo>
                  <a:lnTo>
                    <a:pt x="996" y="1146"/>
                  </a:lnTo>
                  <a:lnTo>
                    <a:pt x="1014" y="1142"/>
                  </a:lnTo>
                  <a:lnTo>
                    <a:pt x="1022" y="1140"/>
                  </a:lnTo>
                  <a:lnTo>
                    <a:pt x="1030" y="1136"/>
                  </a:lnTo>
                  <a:lnTo>
                    <a:pt x="1030" y="1136"/>
                  </a:lnTo>
                  <a:lnTo>
                    <a:pt x="1040" y="1126"/>
                  </a:lnTo>
                  <a:lnTo>
                    <a:pt x="1050" y="1118"/>
                  </a:lnTo>
                  <a:lnTo>
                    <a:pt x="1050" y="1118"/>
                  </a:lnTo>
                  <a:lnTo>
                    <a:pt x="1062" y="1108"/>
                  </a:lnTo>
                  <a:lnTo>
                    <a:pt x="1074" y="1096"/>
                  </a:lnTo>
                  <a:lnTo>
                    <a:pt x="1074" y="1096"/>
                  </a:lnTo>
                  <a:lnTo>
                    <a:pt x="1090" y="1084"/>
                  </a:lnTo>
                  <a:lnTo>
                    <a:pt x="1096" y="1076"/>
                  </a:lnTo>
                  <a:lnTo>
                    <a:pt x="1102" y="1068"/>
                  </a:lnTo>
                  <a:lnTo>
                    <a:pt x="1102" y="1068"/>
                  </a:lnTo>
                  <a:lnTo>
                    <a:pt x="1106" y="1060"/>
                  </a:lnTo>
                  <a:lnTo>
                    <a:pt x="1106" y="1052"/>
                  </a:lnTo>
                  <a:lnTo>
                    <a:pt x="1102" y="1046"/>
                  </a:lnTo>
                  <a:lnTo>
                    <a:pt x="1098" y="1042"/>
                  </a:lnTo>
                  <a:lnTo>
                    <a:pt x="1086" y="1034"/>
                  </a:lnTo>
                  <a:lnTo>
                    <a:pt x="1072" y="1028"/>
                  </a:lnTo>
                  <a:lnTo>
                    <a:pt x="1072" y="1028"/>
                  </a:lnTo>
                  <a:lnTo>
                    <a:pt x="1072" y="1018"/>
                  </a:lnTo>
                  <a:lnTo>
                    <a:pt x="1072" y="1008"/>
                  </a:lnTo>
                  <a:lnTo>
                    <a:pt x="1068" y="1000"/>
                  </a:lnTo>
                  <a:lnTo>
                    <a:pt x="1064" y="996"/>
                  </a:lnTo>
                  <a:lnTo>
                    <a:pt x="1062" y="996"/>
                  </a:lnTo>
                  <a:lnTo>
                    <a:pt x="1062" y="996"/>
                  </a:lnTo>
                  <a:lnTo>
                    <a:pt x="1058" y="996"/>
                  </a:lnTo>
                  <a:lnTo>
                    <a:pt x="1054" y="1000"/>
                  </a:lnTo>
                  <a:lnTo>
                    <a:pt x="1054" y="1000"/>
                  </a:lnTo>
                  <a:lnTo>
                    <a:pt x="1052" y="1002"/>
                  </a:lnTo>
                  <a:lnTo>
                    <a:pt x="1052" y="1004"/>
                  </a:lnTo>
                  <a:lnTo>
                    <a:pt x="1048" y="1010"/>
                  </a:lnTo>
                  <a:lnTo>
                    <a:pt x="1048" y="1010"/>
                  </a:lnTo>
                  <a:lnTo>
                    <a:pt x="1044" y="1012"/>
                  </a:lnTo>
                  <a:lnTo>
                    <a:pt x="1040" y="1016"/>
                  </a:lnTo>
                  <a:lnTo>
                    <a:pt x="1040" y="1016"/>
                  </a:lnTo>
                  <a:lnTo>
                    <a:pt x="1028" y="1022"/>
                  </a:lnTo>
                  <a:lnTo>
                    <a:pt x="1020" y="1024"/>
                  </a:lnTo>
                  <a:lnTo>
                    <a:pt x="1012" y="1026"/>
                  </a:lnTo>
                  <a:lnTo>
                    <a:pt x="1012" y="1026"/>
                  </a:lnTo>
                  <a:lnTo>
                    <a:pt x="1010" y="1026"/>
                  </a:lnTo>
                  <a:lnTo>
                    <a:pt x="1010" y="1026"/>
                  </a:lnTo>
                  <a:lnTo>
                    <a:pt x="1006" y="1022"/>
                  </a:lnTo>
                  <a:lnTo>
                    <a:pt x="1002" y="1018"/>
                  </a:lnTo>
                  <a:lnTo>
                    <a:pt x="996" y="1004"/>
                  </a:lnTo>
                  <a:lnTo>
                    <a:pt x="992" y="990"/>
                  </a:lnTo>
                  <a:lnTo>
                    <a:pt x="988" y="980"/>
                  </a:lnTo>
                  <a:lnTo>
                    <a:pt x="988" y="980"/>
                  </a:lnTo>
                  <a:lnTo>
                    <a:pt x="984" y="974"/>
                  </a:lnTo>
                  <a:lnTo>
                    <a:pt x="980" y="970"/>
                  </a:lnTo>
                  <a:lnTo>
                    <a:pt x="976" y="968"/>
                  </a:lnTo>
                  <a:lnTo>
                    <a:pt x="972" y="962"/>
                  </a:lnTo>
                  <a:lnTo>
                    <a:pt x="972" y="962"/>
                  </a:lnTo>
                  <a:lnTo>
                    <a:pt x="974" y="954"/>
                  </a:lnTo>
                  <a:lnTo>
                    <a:pt x="974" y="948"/>
                  </a:lnTo>
                  <a:lnTo>
                    <a:pt x="974" y="948"/>
                  </a:lnTo>
                  <a:lnTo>
                    <a:pt x="972" y="944"/>
                  </a:lnTo>
                  <a:lnTo>
                    <a:pt x="970" y="940"/>
                  </a:lnTo>
                  <a:lnTo>
                    <a:pt x="966" y="936"/>
                  </a:lnTo>
                  <a:lnTo>
                    <a:pt x="966" y="932"/>
                  </a:lnTo>
                  <a:lnTo>
                    <a:pt x="966" y="932"/>
                  </a:lnTo>
                  <a:lnTo>
                    <a:pt x="966" y="928"/>
                  </a:lnTo>
                  <a:lnTo>
                    <a:pt x="968" y="926"/>
                  </a:lnTo>
                  <a:lnTo>
                    <a:pt x="974" y="924"/>
                  </a:lnTo>
                  <a:lnTo>
                    <a:pt x="974" y="924"/>
                  </a:lnTo>
                  <a:lnTo>
                    <a:pt x="980" y="926"/>
                  </a:lnTo>
                  <a:lnTo>
                    <a:pt x="980" y="926"/>
                  </a:lnTo>
                  <a:lnTo>
                    <a:pt x="984" y="930"/>
                  </a:lnTo>
                  <a:lnTo>
                    <a:pt x="986" y="934"/>
                  </a:lnTo>
                  <a:lnTo>
                    <a:pt x="988" y="940"/>
                  </a:lnTo>
                  <a:lnTo>
                    <a:pt x="992" y="944"/>
                  </a:lnTo>
                  <a:lnTo>
                    <a:pt x="992" y="944"/>
                  </a:lnTo>
                  <a:lnTo>
                    <a:pt x="996" y="950"/>
                  </a:lnTo>
                  <a:lnTo>
                    <a:pt x="1002" y="956"/>
                  </a:lnTo>
                  <a:lnTo>
                    <a:pt x="1016" y="964"/>
                  </a:lnTo>
                  <a:lnTo>
                    <a:pt x="1016" y="964"/>
                  </a:lnTo>
                  <a:lnTo>
                    <a:pt x="1020" y="970"/>
                  </a:lnTo>
                  <a:lnTo>
                    <a:pt x="1022" y="978"/>
                  </a:lnTo>
                  <a:lnTo>
                    <a:pt x="1026" y="984"/>
                  </a:lnTo>
                  <a:lnTo>
                    <a:pt x="1030" y="988"/>
                  </a:lnTo>
                  <a:lnTo>
                    <a:pt x="1030" y="988"/>
                  </a:lnTo>
                  <a:lnTo>
                    <a:pt x="1036" y="990"/>
                  </a:lnTo>
                  <a:lnTo>
                    <a:pt x="1036" y="990"/>
                  </a:lnTo>
                  <a:lnTo>
                    <a:pt x="1042" y="988"/>
                  </a:lnTo>
                  <a:lnTo>
                    <a:pt x="1048" y="984"/>
                  </a:lnTo>
                  <a:lnTo>
                    <a:pt x="1054" y="980"/>
                  </a:lnTo>
                  <a:lnTo>
                    <a:pt x="1062" y="976"/>
                  </a:lnTo>
                  <a:lnTo>
                    <a:pt x="1062" y="976"/>
                  </a:lnTo>
                  <a:lnTo>
                    <a:pt x="1068" y="976"/>
                  </a:lnTo>
                  <a:lnTo>
                    <a:pt x="1068" y="976"/>
                  </a:lnTo>
                  <a:lnTo>
                    <a:pt x="1072" y="976"/>
                  </a:lnTo>
                  <a:lnTo>
                    <a:pt x="1072" y="978"/>
                  </a:lnTo>
                  <a:lnTo>
                    <a:pt x="1074" y="982"/>
                  </a:lnTo>
                  <a:lnTo>
                    <a:pt x="1072" y="990"/>
                  </a:lnTo>
                  <a:lnTo>
                    <a:pt x="1072" y="996"/>
                  </a:lnTo>
                  <a:lnTo>
                    <a:pt x="1072" y="996"/>
                  </a:lnTo>
                  <a:lnTo>
                    <a:pt x="1076" y="1002"/>
                  </a:lnTo>
                  <a:lnTo>
                    <a:pt x="1080" y="1006"/>
                  </a:lnTo>
                  <a:lnTo>
                    <a:pt x="1092" y="1010"/>
                  </a:lnTo>
                  <a:lnTo>
                    <a:pt x="1106" y="1014"/>
                  </a:lnTo>
                  <a:lnTo>
                    <a:pt x="1120" y="1014"/>
                  </a:lnTo>
                  <a:lnTo>
                    <a:pt x="1120" y="1014"/>
                  </a:lnTo>
                  <a:lnTo>
                    <a:pt x="1130" y="1014"/>
                  </a:lnTo>
                  <a:lnTo>
                    <a:pt x="1130" y="1014"/>
                  </a:lnTo>
                  <a:lnTo>
                    <a:pt x="1166" y="1012"/>
                  </a:lnTo>
                  <a:lnTo>
                    <a:pt x="1166" y="1012"/>
                  </a:lnTo>
                  <a:lnTo>
                    <a:pt x="1194" y="1010"/>
                  </a:lnTo>
                  <a:lnTo>
                    <a:pt x="1194" y="1010"/>
                  </a:lnTo>
                  <a:lnTo>
                    <a:pt x="1200" y="1012"/>
                  </a:lnTo>
                  <a:lnTo>
                    <a:pt x="1200" y="1012"/>
                  </a:lnTo>
                  <a:lnTo>
                    <a:pt x="1202" y="1014"/>
                  </a:lnTo>
                  <a:lnTo>
                    <a:pt x="1204" y="1016"/>
                  </a:lnTo>
                  <a:lnTo>
                    <a:pt x="1204" y="1024"/>
                  </a:lnTo>
                  <a:lnTo>
                    <a:pt x="1204" y="1032"/>
                  </a:lnTo>
                  <a:lnTo>
                    <a:pt x="1206" y="1038"/>
                  </a:lnTo>
                  <a:lnTo>
                    <a:pt x="1206" y="1038"/>
                  </a:lnTo>
                  <a:lnTo>
                    <a:pt x="1212" y="1042"/>
                  </a:lnTo>
                  <a:lnTo>
                    <a:pt x="1218" y="1046"/>
                  </a:lnTo>
                  <a:lnTo>
                    <a:pt x="1232" y="1052"/>
                  </a:lnTo>
                  <a:lnTo>
                    <a:pt x="1232" y="1052"/>
                  </a:lnTo>
                  <a:lnTo>
                    <a:pt x="1222" y="1058"/>
                  </a:lnTo>
                  <a:lnTo>
                    <a:pt x="1218" y="1060"/>
                  </a:lnTo>
                  <a:lnTo>
                    <a:pt x="1216" y="1064"/>
                  </a:lnTo>
                  <a:lnTo>
                    <a:pt x="1216" y="1064"/>
                  </a:lnTo>
                  <a:lnTo>
                    <a:pt x="1224" y="1070"/>
                  </a:lnTo>
                  <a:lnTo>
                    <a:pt x="1230" y="1078"/>
                  </a:lnTo>
                  <a:lnTo>
                    <a:pt x="1230" y="1078"/>
                  </a:lnTo>
                  <a:lnTo>
                    <a:pt x="1236" y="1086"/>
                  </a:lnTo>
                  <a:lnTo>
                    <a:pt x="1238" y="1090"/>
                  </a:lnTo>
                  <a:lnTo>
                    <a:pt x="1244" y="1092"/>
                  </a:lnTo>
                  <a:lnTo>
                    <a:pt x="1244" y="1092"/>
                  </a:lnTo>
                  <a:lnTo>
                    <a:pt x="1244" y="1092"/>
                  </a:lnTo>
                  <a:lnTo>
                    <a:pt x="1244" y="1092"/>
                  </a:lnTo>
                  <a:lnTo>
                    <a:pt x="1250" y="1090"/>
                  </a:lnTo>
                  <a:lnTo>
                    <a:pt x="1254" y="1088"/>
                  </a:lnTo>
                  <a:lnTo>
                    <a:pt x="1260" y="1080"/>
                  </a:lnTo>
                  <a:lnTo>
                    <a:pt x="1268" y="1072"/>
                  </a:lnTo>
                  <a:lnTo>
                    <a:pt x="1270" y="1070"/>
                  </a:lnTo>
                  <a:lnTo>
                    <a:pt x="1276" y="1068"/>
                  </a:lnTo>
                  <a:lnTo>
                    <a:pt x="1276" y="1068"/>
                  </a:lnTo>
                  <a:lnTo>
                    <a:pt x="1278" y="1074"/>
                  </a:lnTo>
                  <a:lnTo>
                    <a:pt x="1278" y="1082"/>
                  </a:lnTo>
                  <a:lnTo>
                    <a:pt x="1278" y="1096"/>
                  </a:lnTo>
                  <a:lnTo>
                    <a:pt x="1276" y="1112"/>
                  </a:lnTo>
                  <a:lnTo>
                    <a:pt x="1276" y="1126"/>
                  </a:lnTo>
                  <a:lnTo>
                    <a:pt x="1276" y="1126"/>
                  </a:lnTo>
                  <a:lnTo>
                    <a:pt x="1276" y="1152"/>
                  </a:lnTo>
                  <a:lnTo>
                    <a:pt x="1276" y="1178"/>
                  </a:lnTo>
                  <a:lnTo>
                    <a:pt x="1276" y="1190"/>
                  </a:lnTo>
                  <a:lnTo>
                    <a:pt x="1278" y="1202"/>
                  </a:lnTo>
                  <a:lnTo>
                    <a:pt x="1282" y="1214"/>
                  </a:lnTo>
                  <a:lnTo>
                    <a:pt x="1286" y="1226"/>
                  </a:lnTo>
                  <a:lnTo>
                    <a:pt x="1286" y="1226"/>
                  </a:lnTo>
                  <a:lnTo>
                    <a:pt x="1290" y="1236"/>
                  </a:lnTo>
                  <a:lnTo>
                    <a:pt x="1290" y="1248"/>
                  </a:lnTo>
                  <a:lnTo>
                    <a:pt x="1292" y="1260"/>
                  </a:lnTo>
                  <a:lnTo>
                    <a:pt x="1294" y="1272"/>
                  </a:lnTo>
                  <a:lnTo>
                    <a:pt x="1294" y="1272"/>
                  </a:lnTo>
                  <a:lnTo>
                    <a:pt x="1298" y="1276"/>
                  </a:lnTo>
                  <a:lnTo>
                    <a:pt x="1302" y="1278"/>
                  </a:lnTo>
                  <a:lnTo>
                    <a:pt x="1302" y="1278"/>
                  </a:lnTo>
                  <a:lnTo>
                    <a:pt x="1310" y="1276"/>
                  </a:lnTo>
                  <a:lnTo>
                    <a:pt x="1318" y="1270"/>
                  </a:lnTo>
                  <a:lnTo>
                    <a:pt x="1334" y="1260"/>
                  </a:lnTo>
                  <a:lnTo>
                    <a:pt x="1334" y="1260"/>
                  </a:lnTo>
                  <a:lnTo>
                    <a:pt x="1340" y="1256"/>
                  </a:lnTo>
                  <a:lnTo>
                    <a:pt x="1344" y="1250"/>
                  </a:lnTo>
                  <a:lnTo>
                    <a:pt x="1352" y="1236"/>
                  </a:lnTo>
                  <a:lnTo>
                    <a:pt x="1358" y="1220"/>
                  </a:lnTo>
                  <a:lnTo>
                    <a:pt x="1360" y="1208"/>
                  </a:lnTo>
                  <a:lnTo>
                    <a:pt x="1360" y="1208"/>
                  </a:lnTo>
                  <a:lnTo>
                    <a:pt x="1364" y="1194"/>
                  </a:lnTo>
                  <a:lnTo>
                    <a:pt x="1370" y="1180"/>
                  </a:lnTo>
                  <a:lnTo>
                    <a:pt x="1378" y="1168"/>
                  </a:lnTo>
                  <a:lnTo>
                    <a:pt x="1388" y="1156"/>
                  </a:lnTo>
                  <a:lnTo>
                    <a:pt x="1388" y="1156"/>
                  </a:lnTo>
                  <a:lnTo>
                    <a:pt x="1406" y="1146"/>
                  </a:lnTo>
                  <a:lnTo>
                    <a:pt x="1414" y="1142"/>
                  </a:lnTo>
                  <a:lnTo>
                    <a:pt x="1422" y="1136"/>
                  </a:lnTo>
                  <a:lnTo>
                    <a:pt x="1422" y="1136"/>
                  </a:lnTo>
                  <a:lnTo>
                    <a:pt x="1432" y="1126"/>
                  </a:lnTo>
                  <a:lnTo>
                    <a:pt x="1444" y="1118"/>
                  </a:lnTo>
                  <a:lnTo>
                    <a:pt x="1444" y="1118"/>
                  </a:lnTo>
                  <a:lnTo>
                    <a:pt x="1458" y="1108"/>
                  </a:lnTo>
                  <a:lnTo>
                    <a:pt x="1464" y="1104"/>
                  </a:lnTo>
                  <a:lnTo>
                    <a:pt x="1468" y="1096"/>
                  </a:lnTo>
                  <a:lnTo>
                    <a:pt x="1468" y="1096"/>
                  </a:lnTo>
                  <a:lnTo>
                    <a:pt x="1470" y="1088"/>
                  </a:lnTo>
                  <a:lnTo>
                    <a:pt x="1472" y="1082"/>
                  </a:lnTo>
                  <a:lnTo>
                    <a:pt x="1474" y="1080"/>
                  </a:lnTo>
                  <a:lnTo>
                    <a:pt x="1476" y="1080"/>
                  </a:lnTo>
                  <a:lnTo>
                    <a:pt x="1484" y="1078"/>
                  </a:lnTo>
                  <a:lnTo>
                    <a:pt x="1484" y="1078"/>
                  </a:lnTo>
                  <a:lnTo>
                    <a:pt x="1486" y="1078"/>
                  </a:lnTo>
                  <a:lnTo>
                    <a:pt x="1486" y="1078"/>
                  </a:lnTo>
                  <a:lnTo>
                    <a:pt x="1500" y="1080"/>
                  </a:lnTo>
                  <a:lnTo>
                    <a:pt x="1500" y="1080"/>
                  </a:lnTo>
                  <a:lnTo>
                    <a:pt x="1504" y="1080"/>
                  </a:lnTo>
                  <a:lnTo>
                    <a:pt x="1504" y="1080"/>
                  </a:lnTo>
                  <a:lnTo>
                    <a:pt x="1512" y="1076"/>
                  </a:lnTo>
                  <a:lnTo>
                    <a:pt x="1518" y="1070"/>
                  </a:lnTo>
                  <a:lnTo>
                    <a:pt x="1518" y="1070"/>
                  </a:lnTo>
                  <a:lnTo>
                    <a:pt x="1526" y="1068"/>
                  </a:lnTo>
                  <a:lnTo>
                    <a:pt x="1526" y="1068"/>
                  </a:lnTo>
                  <a:lnTo>
                    <a:pt x="1532" y="1070"/>
                  </a:lnTo>
                  <a:lnTo>
                    <a:pt x="1536" y="1072"/>
                  </a:lnTo>
                  <a:lnTo>
                    <a:pt x="1536" y="1072"/>
                  </a:lnTo>
                  <a:lnTo>
                    <a:pt x="1540" y="1078"/>
                  </a:lnTo>
                  <a:lnTo>
                    <a:pt x="1540" y="1082"/>
                  </a:lnTo>
                  <a:lnTo>
                    <a:pt x="1540" y="1094"/>
                  </a:lnTo>
                  <a:lnTo>
                    <a:pt x="1540" y="1094"/>
                  </a:lnTo>
                  <a:lnTo>
                    <a:pt x="1540" y="1098"/>
                  </a:lnTo>
                  <a:lnTo>
                    <a:pt x="1542" y="1100"/>
                  </a:lnTo>
                  <a:lnTo>
                    <a:pt x="1546" y="1106"/>
                  </a:lnTo>
                  <a:lnTo>
                    <a:pt x="1546" y="1106"/>
                  </a:lnTo>
                  <a:lnTo>
                    <a:pt x="1550" y="1110"/>
                  </a:lnTo>
                  <a:lnTo>
                    <a:pt x="1552" y="1116"/>
                  </a:lnTo>
                  <a:lnTo>
                    <a:pt x="1552" y="1116"/>
                  </a:lnTo>
                  <a:lnTo>
                    <a:pt x="1558" y="1118"/>
                  </a:lnTo>
                  <a:lnTo>
                    <a:pt x="1562" y="1122"/>
                  </a:lnTo>
                  <a:lnTo>
                    <a:pt x="1562" y="1122"/>
                  </a:lnTo>
                  <a:lnTo>
                    <a:pt x="1564" y="1130"/>
                  </a:lnTo>
                  <a:lnTo>
                    <a:pt x="1564" y="1138"/>
                  </a:lnTo>
                  <a:lnTo>
                    <a:pt x="1564" y="1138"/>
                  </a:lnTo>
                  <a:lnTo>
                    <a:pt x="1560" y="1150"/>
                  </a:lnTo>
                  <a:lnTo>
                    <a:pt x="1558" y="1162"/>
                  </a:lnTo>
                  <a:lnTo>
                    <a:pt x="1558" y="1162"/>
                  </a:lnTo>
                  <a:lnTo>
                    <a:pt x="1558" y="1168"/>
                  </a:lnTo>
                  <a:lnTo>
                    <a:pt x="1560" y="1170"/>
                  </a:lnTo>
                  <a:lnTo>
                    <a:pt x="1562" y="1172"/>
                  </a:lnTo>
                  <a:lnTo>
                    <a:pt x="1566" y="1174"/>
                  </a:lnTo>
                  <a:lnTo>
                    <a:pt x="1566" y="1174"/>
                  </a:lnTo>
                  <a:lnTo>
                    <a:pt x="1566" y="1174"/>
                  </a:lnTo>
                  <a:lnTo>
                    <a:pt x="1566" y="1174"/>
                  </a:lnTo>
                  <a:lnTo>
                    <a:pt x="1574" y="1172"/>
                  </a:lnTo>
                  <a:lnTo>
                    <a:pt x="1580" y="1164"/>
                  </a:lnTo>
                  <a:lnTo>
                    <a:pt x="1588" y="1158"/>
                  </a:lnTo>
                  <a:lnTo>
                    <a:pt x="1588" y="1156"/>
                  </a:lnTo>
                  <a:lnTo>
                    <a:pt x="1588" y="1156"/>
                  </a:lnTo>
                  <a:lnTo>
                    <a:pt x="1594" y="1158"/>
                  </a:lnTo>
                  <a:lnTo>
                    <a:pt x="1598" y="1164"/>
                  </a:lnTo>
                  <a:lnTo>
                    <a:pt x="1600" y="1176"/>
                  </a:lnTo>
                  <a:lnTo>
                    <a:pt x="1600" y="1176"/>
                  </a:lnTo>
                  <a:lnTo>
                    <a:pt x="1600" y="1190"/>
                  </a:lnTo>
                  <a:lnTo>
                    <a:pt x="1600" y="1196"/>
                  </a:lnTo>
                  <a:lnTo>
                    <a:pt x="1600" y="1198"/>
                  </a:lnTo>
                  <a:lnTo>
                    <a:pt x="1602" y="1198"/>
                  </a:lnTo>
                  <a:lnTo>
                    <a:pt x="1602" y="1198"/>
                  </a:lnTo>
                  <a:lnTo>
                    <a:pt x="1606" y="1198"/>
                  </a:lnTo>
                  <a:lnTo>
                    <a:pt x="1606" y="1198"/>
                  </a:lnTo>
                  <a:lnTo>
                    <a:pt x="1606" y="1198"/>
                  </a:lnTo>
                  <a:lnTo>
                    <a:pt x="1608" y="1204"/>
                  </a:lnTo>
                  <a:lnTo>
                    <a:pt x="1610" y="1212"/>
                  </a:lnTo>
                  <a:lnTo>
                    <a:pt x="1608" y="1228"/>
                  </a:lnTo>
                  <a:lnTo>
                    <a:pt x="1606" y="1244"/>
                  </a:lnTo>
                  <a:lnTo>
                    <a:pt x="1602" y="1258"/>
                  </a:lnTo>
                  <a:lnTo>
                    <a:pt x="1602" y="1258"/>
                  </a:lnTo>
                  <a:lnTo>
                    <a:pt x="1596" y="1272"/>
                  </a:lnTo>
                  <a:lnTo>
                    <a:pt x="1592" y="1278"/>
                  </a:lnTo>
                  <a:lnTo>
                    <a:pt x="1592" y="1284"/>
                  </a:lnTo>
                  <a:lnTo>
                    <a:pt x="1592" y="1284"/>
                  </a:lnTo>
                  <a:lnTo>
                    <a:pt x="1594" y="1290"/>
                  </a:lnTo>
                  <a:lnTo>
                    <a:pt x="1596" y="1296"/>
                  </a:lnTo>
                  <a:lnTo>
                    <a:pt x="1604" y="1306"/>
                  </a:lnTo>
                  <a:lnTo>
                    <a:pt x="1604" y="1306"/>
                  </a:lnTo>
                  <a:lnTo>
                    <a:pt x="1610" y="1318"/>
                  </a:lnTo>
                  <a:lnTo>
                    <a:pt x="1612" y="1332"/>
                  </a:lnTo>
                  <a:lnTo>
                    <a:pt x="1614" y="1362"/>
                  </a:lnTo>
                  <a:lnTo>
                    <a:pt x="1614" y="1362"/>
                  </a:lnTo>
                  <a:lnTo>
                    <a:pt x="1616" y="1368"/>
                  </a:lnTo>
                  <a:lnTo>
                    <a:pt x="1620" y="1374"/>
                  </a:lnTo>
                  <a:lnTo>
                    <a:pt x="1630" y="1382"/>
                  </a:lnTo>
                  <a:lnTo>
                    <a:pt x="1630" y="1382"/>
                  </a:lnTo>
                  <a:lnTo>
                    <a:pt x="1634" y="1390"/>
                  </a:lnTo>
                  <a:lnTo>
                    <a:pt x="1640" y="1396"/>
                  </a:lnTo>
                  <a:lnTo>
                    <a:pt x="1644" y="1404"/>
                  </a:lnTo>
                  <a:lnTo>
                    <a:pt x="1650" y="1410"/>
                  </a:lnTo>
                  <a:lnTo>
                    <a:pt x="1650" y="1410"/>
                  </a:lnTo>
                  <a:lnTo>
                    <a:pt x="1654" y="1384"/>
                  </a:lnTo>
                  <a:lnTo>
                    <a:pt x="1656" y="1358"/>
                  </a:lnTo>
                  <a:lnTo>
                    <a:pt x="1656" y="1348"/>
                  </a:lnTo>
                  <a:lnTo>
                    <a:pt x="1654" y="1336"/>
                  </a:lnTo>
                  <a:lnTo>
                    <a:pt x="1650" y="1324"/>
                  </a:lnTo>
                  <a:lnTo>
                    <a:pt x="1644" y="1314"/>
                  </a:lnTo>
                  <a:lnTo>
                    <a:pt x="1644" y="1314"/>
                  </a:lnTo>
                  <a:lnTo>
                    <a:pt x="1636" y="1304"/>
                  </a:lnTo>
                  <a:lnTo>
                    <a:pt x="1628" y="1292"/>
                  </a:lnTo>
                  <a:lnTo>
                    <a:pt x="1624" y="1282"/>
                  </a:lnTo>
                  <a:lnTo>
                    <a:pt x="1624" y="1268"/>
                  </a:lnTo>
                  <a:lnTo>
                    <a:pt x="1624" y="1268"/>
                  </a:lnTo>
                  <a:lnTo>
                    <a:pt x="1626" y="1254"/>
                  </a:lnTo>
                  <a:lnTo>
                    <a:pt x="1626" y="1240"/>
                  </a:lnTo>
                  <a:lnTo>
                    <a:pt x="1626" y="1240"/>
                  </a:lnTo>
                  <a:lnTo>
                    <a:pt x="1626" y="1226"/>
                  </a:lnTo>
                  <a:lnTo>
                    <a:pt x="1626" y="1220"/>
                  </a:lnTo>
                  <a:lnTo>
                    <a:pt x="1630" y="1212"/>
                  </a:lnTo>
                  <a:lnTo>
                    <a:pt x="1630" y="1212"/>
                  </a:lnTo>
                  <a:lnTo>
                    <a:pt x="1634" y="1218"/>
                  </a:lnTo>
                  <a:lnTo>
                    <a:pt x="1638" y="1222"/>
                  </a:lnTo>
                  <a:lnTo>
                    <a:pt x="1642" y="1234"/>
                  </a:lnTo>
                  <a:lnTo>
                    <a:pt x="1646" y="1244"/>
                  </a:lnTo>
                  <a:lnTo>
                    <a:pt x="1650" y="1250"/>
                  </a:lnTo>
                  <a:lnTo>
                    <a:pt x="1654" y="1254"/>
                  </a:lnTo>
                  <a:lnTo>
                    <a:pt x="1654" y="1254"/>
                  </a:lnTo>
                  <a:lnTo>
                    <a:pt x="1658" y="1256"/>
                  </a:lnTo>
                  <a:lnTo>
                    <a:pt x="1662" y="1258"/>
                  </a:lnTo>
                  <a:lnTo>
                    <a:pt x="1668" y="1260"/>
                  </a:lnTo>
                  <a:lnTo>
                    <a:pt x="1672" y="1262"/>
                  </a:lnTo>
                  <a:lnTo>
                    <a:pt x="1672" y="1262"/>
                  </a:lnTo>
                  <a:lnTo>
                    <a:pt x="1674" y="1268"/>
                  </a:lnTo>
                  <a:lnTo>
                    <a:pt x="1676" y="1274"/>
                  </a:lnTo>
                  <a:lnTo>
                    <a:pt x="1676" y="1288"/>
                  </a:lnTo>
                  <a:lnTo>
                    <a:pt x="1676" y="1288"/>
                  </a:lnTo>
                  <a:lnTo>
                    <a:pt x="1680" y="1290"/>
                  </a:lnTo>
                  <a:lnTo>
                    <a:pt x="1684" y="1292"/>
                  </a:lnTo>
                  <a:lnTo>
                    <a:pt x="1684" y="1292"/>
                  </a:lnTo>
                  <a:lnTo>
                    <a:pt x="1688" y="1290"/>
                  </a:lnTo>
                  <a:lnTo>
                    <a:pt x="1694" y="1288"/>
                  </a:lnTo>
                  <a:lnTo>
                    <a:pt x="1706" y="1280"/>
                  </a:lnTo>
                  <a:lnTo>
                    <a:pt x="1716" y="1272"/>
                  </a:lnTo>
                  <a:lnTo>
                    <a:pt x="1726" y="1266"/>
                  </a:lnTo>
                  <a:lnTo>
                    <a:pt x="1726" y="1266"/>
                  </a:lnTo>
                  <a:lnTo>
                    <a:pt x="1742" y="1260"/>
                  </a:lnTo>
                  <a:lnTo>
                    <a:pt x="1746" y="1256"/>
                  </a:lnTo>
                  <a:lnTo>
                    <a:pt x="1750" y="1250"/>
                  </a:lnTo>
                  <a:lnTo>
                    <a:pt x="1754" y="1240"/>
                  </a:lnTo>
                  <a:lnTo>
                    <a:pt x="1756" y="1226"/>
                  </a:lnTo>
                  <a:lnTo>
                    <a:pt x="1756" y="1226"/>
                  </a:lnTo>
                  <a:lnTo>
                    <a:pt x="1760" y="1194"/>
                  </a:lnTo>
                  <a:lnTo>
                    <a:pt x="1760" y="1194"/>
                  </a:lnTo>
                  <a:lnTo>
                    <a:pt x="1760" y="1184"/>
                  </a:lnTo>
                  <a:lnTo>
                    <a:pt x="1760" y="1178"/>
                  </a:lnTo>
                  <a:lnTo>
                    <a:pt x="1756" y="1174"/>
                  </a:lnTo>
                  <a:lnTo>
                    <a:pt x="1750" y="1168"/>
                  </a:lnTo>
                  <a:lnTo>
                    <a:pt x="1750" y="1168"/>
                  </a:lnTo>
                  <a:lnTo>
                    <a:pt x="1742" y="1160"/>
                  </a:lnTo>
                  <a:lnTo>
                    <a:pt x="1732" y="1148"/>
                  </a:lnTo>
                  <a:lnTo>
                    <a:pt x="1724" y="1134"/>
                  </a:lnTo>
                  <a:lnTo>
                    <a:pt x="1722" y="1128"/>
                  </a:lnTo>
                  <a:lnTo>
                    <a:pt x="1722" y="1122"/>
                  </a:lnTo>
                  <a:lnTo>
                    <a:pt x="1722" y="1122"/>
                  </a:lnTo>
                  <a:lnTo>
                    <a:pt x="1726" y="1112"/>
                  </a:lnTo>
                  <a:lnTo>
                    <a:pt x="1736" y="1098"/>
                  </a:lnTo>
                  <a:lnTo>
                    <a:pt x="1750" y="1086"/>
                  </a:lnTo>
                  <a:lnTo>
                    <a:pt x="1756" y="1082"/>
                  </a:lnTo>
                  <a:lnTo>
                    <a:pt x="1762" y="1080"/>
                  </a:lnTo>
                  <a:lnTo>
                    <a:pt x="1762" y="1080"/>
                  </a:lnTo>
                  <a:lnTo>
                    <a:pt x="1766" y="1080"/>
                  </a:lnTo>
                  <a:lnTo>
                    <a:pt x="1766" y="1080"/>
                  </a:lnTo>
                  <a:lnTo>
                    <a:pt x="1770" y="1080"/>
                  </a:lnTo>
                  <a:lnTo>
                    <a:pt x="1772" y="1082"/>
                  </a:lnTo>
                  <a:lnTo>
                    <a:pt x="1772" y="1086"/>
                  </a:lnTo>
                  <a:lnTo>
                    <a:pt x="1770" y="1092"/>
                  </a:lnTo>
                  <a:lnTo>
                    <a:pt x="1768" y="1096"/>
                  </a:lnTo>
                  <a:lnTo>
                    <a:pt x="1770" y="1098"/>
                  </a:lnTo>
                  <a:lnTo>
                    <a:pt x="1770" y="1098"/>
                  </a:lnTo>
                  <a:lnTo>
                    <a:pt x="1772" y="1104"/>
                  </a:lnTo>
                  <a:lnTo>
                    <a:pt x="1776" y="1104"/>
                  </a:lnTo>
                  <a:lnTo>
                    <a:pt x="1776" y="1104"/>
                  </a:lnTo>
                  <a:lnTo>
                    <a:pt x="1780" y="1104"/>
                  </a:lnTo>
                  <a:lnTo>
                    <a:pt x="1782" y="1100"/>
                  </a:lnTo>
                  <a:lnTo>
                    <a:pt x="1788" y="1092"/>
                  </a:lnTo>
                  <a:lnTo>
                    <a:pt x="1788" y="1092"/>
                  </a:lnTo>
                  <a:lnTo>
                    <a:pt x="1800" y="1086"/>
                  </a:lnTo>
                  <a:lnTo>
                    <a:pt x="1814" y="1080"/>
                  </a:lnTo>
                  <a:lnTo>
                    <a:pt x="1814" y="1080"/>
                  </a:lnTo>
                  <a:lnTo>
                    <a:pt x="1820" y="1076"/>
                  </a:lnTo>
                  <a:lnTo>
                    <a:pt x="1828" y="1076"/>
                  </a:lnTo>
                  <a:lnTo>
                    <a:pt x="1842" y="1074"/>
                  </a:lnTo>
                  <a:lnTo>
                    <a:pt x="1842" y="1074"/>
                  </a:lnTo>
                  <a:lnTo>
                    <a:pt x="1858" y="1070"/>
                  </a:lnTo>
                  <a:lnTo>
                    <a:pt x="1872" y="1062"/>
                  </a:lnTo>
                  <a:lnTo>
                    <a:pt x="1884" y="1052"/>
                  </a:lnTo>
                  <a:lnTo>
                    <a:pt x="1896" y="1042"/>
                  </a:lnTo>
                  <a:lnTo>
                    <a:pt x="1896" y="1042"/>
                  </a:lnTo>
                  <a:lnTo>
                    <a:pt x="1908" y="1032"/>
                  </a:lnTo>
                  <a:lnTo>
                    <a:pt x="1914" y="1026"/>
                  </a:lnTo>
                  <a:lnTo>
                    <a:pt x="1920" y="1018"/>
                  </a:lnTo>
                  <a:lnTo>
                    <a:pt x="1920" y="1018"/>
                  </a:lnTo>
                  <a:lnTo>
                    <a:pt x="1926" y="1006"/>
                  </a:lnTo>
                  <a:lnTo>
                    <a:pt x="1930" y="1000"/>
                  </a:lnTo>
                  <a:lnTo>
                    <a:pt x="1936" y="994"/>
                  </a:lnTo>
                  <a:lnTo>
                    <a:pt x="1936" y="994"/>
                  </a:lnTo>
                  <a:lnTo>
                    <a:pt x="1948" y="984"/>
                  </a:lnTo>
                  <a:lnTo>
                    <a:pt x="1952" y="978"/>
                  </a:lnTo>
                  <a:lnTo>
                    <a:pt x="1956" y="970"/>
                  </a:lnTo>
                  <a:lnTo>
                    <a:pt x="1956" y="970"/>
                  </a:lnTo>
                  <a:lnTo>
                    <a:pt x="1958" y="956"/>
                  </a:lnTo>
                  <a:lnTo>
                    <a:pt x="1958" y="940"/>
                  </a:lnTo>
                  <a:lnTo>
                    <a:pt x="1958" y="940"/>
                  </a:lnTo>
                  <a:lnTo>
                    <a:pt x="1960" y="920"/>
                  </a:lnTo>
                  <a:lnTo>
                    <a:pt x="1960" y="912"/>
                  </a:lnTo>
                  <a:lnTo>
                    <a:pt x="1956" y="902"/>
                  </a:lnTo>
                  <a:lnTo>
                    <a:pt x="1956" y="902"/>
                  </a:lnTo>
                  <a:lnTo>
                    <a:pt x="1950" y="886"/>
                  </a:lnTo>
                  <a:lnTo>
                    <a:pt x="1950" y="886"/>
                  </a:lnTo>
                  <a:lnTo>
                    <a:pt x="1944" y="880"/>
                  </a:lnTo>
                  <a:lnTo>
                    <a:pt x="1940" y="876"/>
                  </a:lnTo>
                  <a:lnTo>
                    <a:pt x="1940" y="876"/>
                  </a:lnTo>
                  <a:lnTo>
                    <a:pt x="1938" y="872"/>
                  </a:lnTo>
                  <a:lnTo>
                    <a:pt x="1940" y="868"/>
                  </a:lnTo>
                  <a:lnTo>
                    <a:pt x="1942" y="858"/>
                  </a:lnTo>
                  <a:lnTo>
                    <a:pt x="1942" y="858"/>
                  </a:lnTo>
                  <a:lnTo>
                    <a:pt x="1948" y="852"/>
                  </a:lnTo>
                  <a:lnTo>
                    <a:pt x="1956" y="848"/>
                  </a:lnTo>
                  <a:lnTo>
                    <a:pt x="1956" y="848"/>
                  </a:lnTo>
                  <a:lnTo>
                    <a:pt x="1964" y="840"/>
                  </a:lnTo>
                  <a:lnTo>
                    <a:pt x="1966" y="838"/>
                  </a:lnTo>
                  <a:lnTo>
                    <a:pt x="1968" y="834"/>
                  </a:lnTo>
                  <a:lnTo>
                    <a:pt x="1966" y="832"/>
                  </a:lnTo>
                  <a:lnTo>
                    <a:pt x="1964" y="830"/>
                  </a:lnTo>
                  <a:lnTo>
                    <a:pt x="1958" y="828"/>
                  </a:lnTo>
                  <a:lnTo>
                    <a:pt x="1958" y="828"/>
                  </a:lnTo>
                  <a:lnTo>
                    <a:pt x="1952" y="828"/>
                  </a:lnTo>
                  <a:lnTo>
                    <a:pt x="1946" y="830"/>
                  </a:lnTo>
                  <a:lnTo>
                    <a:pt x="1946" y="830"/>
                  </a:lnTo>
                  <a:lnTo>
                    <a:pt x="1938" y="836"/>
                  </a:lnTo>
                  <a:lnTo>
                    <a:pt x="1932" y="838"/>
                  </a:lnTo>
                  <a:lnTo>
                    <a:pt x="1932" y="838"/>
                  </a:lnTo>
                  <a:lnTo>
                    <a:pt x="1930" y="836"/>
                  </a:lnTo>
                  <a:lnTo>
                    <a:pt x="1928" y="830"/>
                  </a:lnTo>
                  <a:lnTo>
                    <a:pt x="1928" y="830"/>
                  </a:lnTo>
                  <a:lnTo>
                    <a:pt x="1928" y="824"/>
                  </a:lnTo>
                  <a:lnTo>
                    <a:pt x="1926" y="820"/>
                  </a:lnTo>
                  <a:lnTo>
                    <a:pt x="1926" y="820"/>
                  </a:lnTo>
                  <a:lnTo>
                    <a:pt x="1922" y="816"/>
                  </a:lnTo>
                  <a:lnTo>
                    <a:pt x="1922" y="816"/>
                  </a:lnTo>
                  <a:lnTo>
                    <a:pt x="1920" y="812"/>
                  </a:lnTo>
                  <a:lnTo>
                    <a:pt x="1920" y="808"/>
                  </a:lnTo>
                  <a:lnTo>
                    <a:pt x="1922" y="804"/>
                  </a:lnTo>
                  <a:lnTo>
                    <a:pt x="1926" y="802"/>
                  </a:lnTo>
                  <a:lnTo>
                    <a:pt x="1926" y="802"/>
                  </a:lnTo>
                  <a:lnTo>
                    <a:pt x="1930" y="802"/>
                  </a:lnTo>
                  <a:lnTo>
                    <a:pt x="1930" y="802"/>
                  </a:lnTo>
                  <a:lnTo>
                    <a:pt x="1930" y="802"/>
                  </a:lnTo>
                  <a:lnTo>
                    <a:pt x="1930" y="802"/>
                  </a:lnTo>
                  <a:lnTo>
                    <a:pt x="1932" y="802"/>
                  </a:lnTo>
                  <a:lnTo>
                    <a:pt x="1932" y="802"/>
                  </a:lnTo>
                  <a:lnTo>
                    <a:pt x="1934" y="802"/>
                  </a:lnTo>
                  <a:lnTo>
                    <a:pt x="1936" y="800"/>
                  </a:lnTo>
                  <a:lnTo>
                    <a:pt x="1936" y="800"/>
                  </a:lnTo>
                  <a:lnTo>
                    <a:pt x="1938" y="796"/>
                  </a:lnTo>
                  <a:lnTo>
                    <a:pt x="1942" y="794"/>
                  </a:lnTo>
                  <a:lnTo>
                    <a:pt x="1942" y="794"/>
                  </a:lnTo>
                  <a:lnTo>
                    <a:pt x="1946" y="792"/>
                  </a:lnTo>
                  <a:lnTo>
                    <a:pt x="1950" y="790"/>
                  </a:lnTo>
                  <a:lnTo>
                    <a:pt x="1950" y="790"/>
                  </a:lnTo>
                  <a:lnTo>
                    <a:pt x="1952" y="786"/>
                  </a:lnTo>
                  <a:lnTo>
                    <a:pt x="1954" y="782"/>
                  </a:lnTo>
                  <a:lnTo>
                    <a:pt x="1956" y="778"/>
                  </a:lnTo>
                  <a:lnTo>
                    <a:pt x="1960" y="774"/>
                  </a:lnTo>
                  <a:lnTo>
                    <a:pt x="1960" y="774"/>
                  </a:lnTo>
                  <a:lnTo>
                    <a:pt x="1964" y="772"/>
                  </a:lnTo>
                  <a:lnTo>
                    <a:pt x="1964" y="772"/>
                  </a:lnTo>
                  <a:lnTo>
                    <a:pt x="1966" y="774"/>
                  </a:lnTo>
                  <a:lnTo>
                    <a:pt x="1970" y="776"/>
                  </a:lnTo>
                  <a:lnTo>
                    <a:pt x="1970" y="776"/>
                  </a:lnTo>
                  <a:lnTo>
                    <a:pt x="1972" y="778"/>
                  </a:lnTo>
                  <a:lnTo>
                    <a:pt x="1972" y="780"/>
                  </a:lnTo>
                  <a:lnTo>
                    <a:pt x="1968" y="788"/>
                  </a:lnTo>
                  <a:lnTo>
                    <a:pt x="1964" y="794"/>
                  </a:lnTo>
                  <a:lnTo>
                    <a:pt x="1964" y="800"/>
                  </a:lnTo>
                  <a:lnTo>
                    <a:pt x="1964" y="800"/>
                  </a:lnTo>
                  <a:lnTo>
                    <a:pt x="1966" y="806"/>
                  </a:lnTo>
                  <a:lnTo>
                    <a:pt x="1970" y="808"/>
                  </a:lnTo>
                  <a:lnTo>
                    <a:pt x="1970" y="808"/>
                  </a:lnTo>
                  <a:lnTo>
                    <a:pt x="1978" y="806"/>
                  </a:lnTo>
                  <a:lnTo>
                    <a:pt x="1986" y="802"/>
                  </a:lnTo>
                  <a:lnTo>
                    <a:pt x="1994" y="796"/>
                  </a:lnTo>
                  <a:lnTo>
                    <a:pt x="2000" y="794"/>
                  </a:lnTo>
                  <a:lnTo>
                    <a:pt x="2000" y="794"/>
                  </a:lnTo>
                  <a:lnTo>
                    <a:pt x="2002" y="794"/>
                  </a:lnTo>
                  <a:lnTo>
                    <a:pt x="2002" y="794"/>
                  </a:lnTo>
                  <a:lnTo>
                    <a:pt x="2008" y="794"/>
                  </a:lnTo>
                  <a:lnTo>
                    <a:pt x="2012" y="796"/>
                  </a:lnTo>
                  <a:lnTo>
                    <a:pt x="2014" y="800"/>
                  </a:lnTo>
                  <a:lnTo>
                    <a:pt x="2014" y="804"/>
                  </a:lnTo>
                  <a:lnTo>
                    <a:pt x="2014" y="804"/>
                  </a:lnTo>
                  <a:lnTo>
                    <a:pt x="2014" y="808"/>
                  </a:lnTo>
                  <a:lnTo>
                    <a:pt x="2014" y="812"/>
                  </a:lnTo>
                  <a:lnTo>
                    <a:pt x="2010" y="814"/>
                  </a:lnTo>
                  <a:lnTo>
                    <a:pt x="2006" y="814"/>
                  </a:lnTo>
                  <a:lnTo>
                    <a:pt x="2006" y="814"/>
                  </a:lnTo>
                  <a:lnTo>
                    <a:pt x="2004" y="814"/>
                  </a:lnTo>
                  <a:lnTo>
                    <a:pt x="2004" y="814"/>
                  </a:lnTo>
                  <a:lnTo>
                    <a:pt x="2004" y="824"/>
                  </a:lnTo>
                  <a:lnTo>
                    <a:pt x="2004" y="826"/>
                  </a:lnTo>
                  <a:lnTo>
                    <a:pt x="2008" y="826"/>
                  </a:lnTo>
                  <a:lnTo>
                    <a:pt x="2014" y="826"/>
                  </a:lnTo>
                  <a:lnTo>
                    <a:pt x="2020" y="830"/>
                  </a:lnTo>
                  <a:lnTo>
                    <a:pt x="2020" y="830"/>
                  </a:lnTo>
                  <a:lnTo>
                    <a:pt x="2024" y="834"/>
                  </a:lnTo>
                  <a:lnTo>
                    <a:pt x="2024" y="840"/>
                  </a:lnTo>
                  <a:lnTo>
                    <a:pt x="2020" y="850"/>
                  </a:lnTo>
                  <a:lnTo>
                    <a:pt x="2020" y="850"/>
                  </a:lnTo>
                  <a:lnTo>
                    <a:pt x="2020" y="854"/>
                  </a:lnTo>
                  <a:lnTo>
                    <a:pt x="2020" y="856"/>
                  </a:lnTo>
                  <a:lnTo>
                    <a:pt x="2020" y="856"/>
                  </a:lnTo>
                  <a:lnTo>
                    <a:pt x="2022" y="864"/>
                  </a:lnTo>
                  <a:lnTo>
                    <a:pt x="2020" y="870"/>
                  </a:lnTo>
                  <a:lnTo>
                    <a:pt x="2020" y="870"/>
                  </a:lnTo>
                  <a:lnTo>
                    <a:pt x="2018" y="878"/>
                  </a:lnTo>
                  <a:lnTo>
                    <a:pt x="2016" y="882"/>
                  </a:lnTo>
                  <a:lnTo>
                    <a:pt x="2016" y="886"/>
                  </a:lnTo>
                  <a:lnTo>
                    <a:pt x="2016" y="886"/>
                  </a:lnTo>
                  <a:lnTo>
                    <a:pt x="2018" y="888"/>
                  </a:lnTo>
                  <a:lnTo>
                    <a:pt x="2020" y="888"/>
                  </a:lnTo>
                  <a:lnTo>
                    <a:pt x="2020" y="888"/>
                  </a:lnTo>
                  <a:lnTo>
                    <a:pt x="2026" y="886"/>
                  </a:lnTo>
                  <a:lnTo>
                    <a:pt x="2034" y="882"/>
                  </a:lnTo>
                  <a:lnTo>
                    <a:pt x="2046" y="876"/>
                  </a:lnTo>
                  <a:lnTo>
                    <a:pt x="2046" y="876"/>
                  </a:lnTo>
                  <a:lnTo>
                    <a:pt x="2056" y="876"/>
                  </a:lnTo>
                  <a:lnTo>
                    <a:pt x="2060" y="876"/>
                  </a:lnTo>
                  <a:lnTo>
                    <a:pt x="2064" y="874"/>
                  </a:lnTo>
                  <a:lnTo>
                    <a:pt x="2064" y="874"/>
                  </a:lnTo>
                  <a:lnTo>
                    <a:pt x="2068" y="870"/>
                  </a:lnTo>
                  <a:lnTo>
                    <a:pt x="2070" y="866"/>
                  </a:lnTo>
                  <a:lnTo>
                    <a:pt x="2072" y="856"/>
                  </a:lnTo>
                  <a:lnTo>
                    <a:pt x="2072" y="856"/>
                  </a:lnTo>
                  <a:lnTo>
                    <a:pt x="2066" y="856"/>
                  </a:lnTo>
                  <a:lnTo>
                    <a:pt x="2066" y="856"/>
                  </a:lnTo>
                  <a:lnTo>
                    <a:pt x="2068" y="846"/>
                  </a:lnTo>
                  <a:lnTo>
                    <a:pt x="2066" y="838"/>
                  </a:lnTo>
                  <a:lnTo>
                    <a:pt x="2060" y="818"/>
                  </a:lnTo>
                  <a:lnTo>
                    <a:pt x="2060" y="818"/>
                  </a:lnTo>
                  <a:lnTo>
                    <a:pt x="2058" y="814"/>
                  </a:lnTo>
                  <a:lnTo>
                    <a:pt x="2056" y="810"/>
                  </a:lnTo>
                  <a:lnTo>
                    <a:pt x="2056" y="810"/>
                  </a:lnTo>
                  <a:lnTo>
                    <a:pt x="2052" y="808"/>
                  </a:lnTo>
                  <a:lnTo>
                    <a:pt x="2048" y="806"/>
                  </a:lnTo>
                  <a:lnTo>
                    <a:pt x="2048" y="806"/>
                  </a:lnTo>
                  <a:lnTo>
                    <a:pt x="2046" y="804"/>
                  </a:lnTo>
                  <a:lnTo>
                    <a:pt x="2046" y="800"/>
                  </a:lnTo>
                  <a:lnTo>
                    <a:pt x="2046" y="796"/>
                  </a:lnTo>
                  <a:lnTo>
                    <a:pt x="2048" y="792"/>
                  </a:lnTo>
                  <a:lnTo>
                    <a:pt x="2048" y="792"/>
                  </a:lnTo>
                  <a:lnTo>
                    <a:pt x="2054" y="790"/>
                  </a:lnTo>
                  <a:lnTo>
                    <a:pt x="2058" y="790"/>
                  </a:lnTo>
                  <a:lnTo>
                    <a:pt x="2062" y="788"/>
                  </a:lnTo>
                  <a:lnTo>
                    <a:pt x="2068" y="784"/>
                  </a:lnTo>
                  <a:lnTo>
                    <a:pt x="2068" y="784"/>
                  </a:lnTo>
                  <a:lnTo>
                    <a:pt x="2082" y="768"/>
                  </a:lnTo>
                  <a:lnTo>
                    <a:pt x="2082" y="768"/>
                  </a:lnTo>
                  <a:lnTo>
                    <a:pt x="2090" y="754"/>
                  </a:lnTo>
                  <a:lnTo>
                    <a:pt x="2094" y="746"/>
                  </a:lnTo>
                  <a:lnTo>
                    <a:pt x="2102" y="742"/>
                  </a:lnTo>
                  <a:lnTo>
                    <a:pt x="2102" y="742"/>
                  </a:lnTo>
                  <a:lnTo>
                    <a:pt x="2108" y="740"/>
                  </a:lnTo>
                  <a:lnTo>
                    <a:pt x="2108" y="740"/>
                  </a:lnTo>
                  <a:lnTo>
                    <a:pt x="2112" y="742"/>
                  </a:lnTo>
                  <a:lnTo>
                    <a:pt x="2116" y="746"/>
                  </a:lnTo>
                  <a:lnTo>
                    <a:pt x="2120" y="750"/>
                  </a:lnTo>
                  <a:lnTo>
                    <a:pt x="2126" y="752"/>
                  </a:lnTo>
                  <a:lnTo>
                    <a:pt x="2126" y="752"/>
                  </a:lnTo>
                  <a:lnTo>
                    <a:pt x="2126" y="752"/>
                  </a:lnTo>
                  <a:lnTo>
                    <a:pt x="2126" y="752"/>
                  </a:lnTo>
                  <a:lnTo>
                    <a:pt x="2132" y="750"/>
                  </a:lnTo>
                  <a:lnTo>
                    <a:pt x="2138" y="748"/>
                  </a:lnTo>
                  <a:lnTo>
                    <a:pt x="2148" y="740"/>
                  </a:lnTo>
                  <a:lnTo>
                    <a:pt x="2148" y="740"/>
                  </a:lnTo>
                  <a:lnTo>
                    <a:pt x="2152" y="730"/>
                  </a:lnTo>
                  <a:lnTo>
                    <a:pt x="2156" y="724"/>
                  </a:lnTo>
                  <a:lnTo>
                    <a:pt x="2160" y="720"/>
                  </a:lnTo>
                  <a:lnTo>
                    <a:pt x="2160" y="720"/>
                  </a:lnTo>
                  <a:lnTo>
                    <a:pt x="2168" y="714"/>
                  </a:lnTo>
                  <a:lnTo>
                    <a:pt x="2178" y="708"/>
                  </a:lnTo>
                  <a:lnTo>
                    <a:pt x="2178" y="708"/>
                  </a:lnTo>
                  <a:lnTo>
                    <a:pt x="2182" y="706"/>
                  </a:lnTo>
                  <a:lnTo>
                    <a:pt x="2186" y="702"/>
                  </a:lnTo>
                  <a:lnTo>
                    <a:pt x="2190" y="692"/>
                  </a:lnTo>
                  <a:lnTo>
                    <a:pt x="2190" y="692"/>
                  </a:lnTo>
                  <a:lnTo>
                    <a:pt x="2196" y="684"/>
                  </a:lnTo>
                  <a:lnTo>
                    <a:pt x="2202" y="674"/>
                  </a:lnTo>
                  <a:lnTo>
                    <a:pt x="2202" y="674"/>
                  </a:lnTo>
                  <a:lnTo>
                    <a:pt x="2224" y="650"/>
                  </a:lnTo>
                  <a:lnTo>
                    <a:pt x="2228" y="644"/>
                  </a:lnTo>
                  <a:lnTo>
                    <a:pt x="2230" y="638"/>
                  </a:lnTo>
                  <a:lnTo>
                    <a:pt x="2232" y="632"/>
                  </a:lnTo>
                  <a:lnTo>
                    <a:pt x="2232" y="624"/>
                  </a:lnTo>
                  <a:lnTo>
                    <a:pt x="2232" y="624"/>
                  </a:lnTo>
                  <a:lnTo>
                    <a:pt x="2230" y="610"/>
                  </a:lnTo>
                  <a:lnTo>
                    <a:pt x="2230" y="604"/>
                  </a:lnTo>
                  <a:lnTo>
                    <a:pt x="2232" y="598"/>
                  </a:lnTo>
                  <a:lnTo>
                    <a:pt x="2232" y="598"/>
                  </a:lnTo>
                  <a:lnTo>
                    <a:pt x="2236" y="590"/>
                  </a:lnTo>
                  <a:lnTo>
                    <a:pt x="2240" y="582"/>
                  </a:lnTo>
                  <a:lnTo>
                    <a:pt x="2240" y="582"/>
                  </a:lnTo>
                  <a:lnTo>
                    <a:pt x="2244" y="572"/>
                  </a:lnTo>
                  <a:lnTo>
                    <a:pt x="2244" y="560"/>
                  </a:lnTo>
                  <a:lnTo>
                    <a:pt x="2242" y="550"/>
                  </a:lnTo>
                  <a:lnTo>
                    <a:pt x="2238" y="546"/>
                  </a:lnTo>
                  <a:lnTo>
                    <a:pt x="2234" y="542"/>
                  </a:lnTo>
                  <a:lnTo>
                    <a:pt x="2234" y="542"/>
                  </a:lnTo>
                  <a:lnTo>
                    <a:pt x="2228" y="540"/>
                  </a:lnTo>
                  <a:lnTo>
                    <a:pt x="2228" y="540"/>
                  </a:lnTo>
                  <a:lnTo>
                    <a:pt x="2222" y="542"/>
                  </a:lnTo>
                  <a:lnTo>
                    <a:pt x="2216" y="548"/>
                  </a:lnTo>
                  <a:lnTo>
                    <a:pt x="2216" y="548"/>
                  </a:lnTo>
                  <a:lnTo>
                    <a:pt x="2208" y="552"/>
                  </a:lnTo>
                  <a:lnTo>
                    <a:pt x="2202" y="554"/>
                  </a:lnTo>
                  <a:lnTo>
                    <a:pt x="2202" y="554"/>
                  </a:lnTo>
                  <a:lnTo>
                    <a:pt x="2200" y="552"/>
                  </a:lnTo>
                  <a:lnTo>
                    <a:pt x="2196" y="550"/>
                  </a:lnTo>
                  <a:lnTo>
                    <a:pt x="2196" y="550"/>
                  </a:lnTo>
                  <a:lnTo>
                    <a:pt x="2194" y="546"/>
                  </a:lnTo>
                  <a:lnTo>
                    <a:pt x="2192" y="542"/>
                  </a:lnTo>
                  <a:lnTo>
                    <a:pt x="2192" y="538"/>
                  </a:lnTo>
                  <a:lnTo>
                    <a:pt x="2188" y="536"/>
                  </a:lnTo>
                  <a:lnTo>
                    <a:pt x="2188" y="536"/>
                  </a:lnTo>
                  <a:lnTo>
                    <a:pt x="2182" y="536"/>
                  </a:lnTo>
                  <a:lnTo>
                    <a:pt x="2182" y="536"/>
                  </a:lnTo>
                  <a:lnTo>
                    <a:pt x="2180" y="536"/>
                  </a:lnTo>
                  <a:lnTo>
                    <a:pt x="2180" y="536"/>
                  </a:lnTo>
                  <a:lnTo>
                    <a:pt x="2176" y="536"/>
                  </a:lnTo>
                  <a:lnTo>
                    <a:pt x="2176" y="536"/>
                  </a:lnTo>
                  <a:lnTo>
                    <a:pt x="2172" y="534"/>
                  </a:lnTo>
                  <a:lnTo>
                    <a:pt x="2168" y="532"/>
                  </a:lnTo>
                  <a:lnTo>
                    <a:pt x="2168" y="532"/>
                  </a:lnTo>
                  <a:lnTo>
                    <a:pt x="2174" y="526"/>
                  </a:lnTo>
                  <a:lnTo>
                    <a:pt x="2182" y="524"/>
                  </a:lnTo>
                  <a:lnTo>
                    <a:pt x="2196" y="516"/>
                  </a:lnTo>
                  <a:lnTo>
                    <a:pt x="2196" y="516"/>
                  </a:lnTo>
                  <a:lnTo>
                    <a:pt x="2226" y="494"/>
                  </a:lnTo>
                  <a:lnTo>
                    <a:pt x="2226" y="494"/>
                  </a:lnTo>
                  <a:lnTo>
                    <a:pt x="2240" y="486"/>
                  </a:lnTo>
                  <a:lnTo>
                    <a:pt x="2248" y="480"/>
                  </a:lnTo>
                  <a:lnTo>
                    <a:pt x="2254" y="474"/>
                  </a:lnTo>
                  <a:lnTo>
                    <a:pt x="2254" y="474"/>
                  </a:lnTo>
                  <a:lnTo>
                    <a:pt x="2264" y="462"/>
                  </a:lnTo>
                  <a:lnTo>
                    <a:pt x="2268" y="456"/>
                  </a:lnTo>
                  <a:lnTo>
                    <a:pt x="2276" y="452"/>
                  </a:lnTo>
                  <a:lnTo>
                    <a:pt x="2276" y="452"/>
                  </a:lnTo>
                  <a:lnTo>
                    <a:pt x="2284" y="450"/>
                  </a:lnTo>
                  <a:lnTo>
                    <a:pt x="2284" y="450"/>
                  </a:lnTo>
                  <a:lnTo>
                    <a:pt x="2300" y="454"/>
                  </a:lnTo>
                  <a:lnTo>
                    <a:pt x="2314" y="456"/>
                  </a:lnTo>
                  <a:lnTo>
                    <a:pt x="2314" y="456"/>
                  </a:lnTo>
                  <a:lnTo>
                    <a:pt x="2328" y="458"/>
                  </a:lnTo>
                  <a:lnTo>
                    <a:pt x="2328" y="458"/>
                  </a:lnTo>
                  <a:lnTo>
                    <a:pt x="2342" y="456"/>
                  </a:lnTo>
                  <a:lnTo>
                    <a:pt x="2348" y="456"/>
                  </a:lnTo>
                  <a:lnTo>
                    <a:pt x="2354" y="454"/>
                  </a:lnTo>
                  <a:lnTo>
                    <a:pt x="2354" y="454"/>
                  </a:lnTo>
                  <a:lnTo>
                    <a:pt x="2358" y="446"/>
                  </a:lnTo>
                  <a:lnTo>
                    <a:pt x="2362" y="442"/>
                  </a:lnTo>
                  <a:lnTo>
                    <a:pt x="2366" y="442"/>
                  </a:lnTo>
                  <a:lnTo>
                    <a:pt x="2366" y="442"/>
                  </a:lnTo>
                  <a:lnTo>
                    <a:pt x="2370" y="442"/>
                  </a:lnTo>
                  <a:lnTo>
                    <a:pt x="2370" y="442"/>
                  </a:lnTo>
                  <a:lnTo>
                    <a:pt x="2372" y="444"/>
                  </a:lnTo>
                  <a:lnTo>
                    <a:pt x="2372" y="446"/>
                  </a:lnTo>
                  <a:lnTo>
                    <a:pt x="2374" y="452"/>
                  </a:lnTo>
                  <a:lnTo>
                    <a:pt x="2374" y="458"/>
                  </a:lnTo>
                  <a:lnTo>
                    <a:pt x="2376" y="460"/>
                  </a:lnTo>
                  <a:lnTo>
                    <a:pt x="2378" y="462"/>
                  </a:lnTo>
                  <a:lnTo>
                    <a:pt x="2378" y="462"/>
                  </a:lnTo>
                  <a:lnTo>
                    <a:pt x="2378" y="462"/>
                  </a:lnTo>
                  <a:lnTo>
                    <a:pt x="2378" y="462"/>
                  </a:lnTo>
                  <a:lnTo>
                    <a:pt x="2382" y="460"/>
                  </a:lnTo>
                  <a:lnTo>
                    <a:pt x="2384" y="458"/>
                  </a:lnTo>
                  <a:lnTo>
                    <a:pt x="2388" y="454"/>
                  </a:lnTo>
                  <a:lnTo>
                    <a:pt x="2388" y="454"/>
                  </a:lnTo>
                  <a:lnTo>
                    <a:pt x="2392" y="450"/>
                  </a:lnTo>
                  <a:lnTo>
                    <a:pt x="2398" y="450"/>
                  </a:lnTo>
                  <a:lnTo>
                    <a:pt x="2398" y="450"/>
                  </a:lnTo>
                  <a:lnTo>
                    <a:pt x="2400" y="450"/>
                  </a:lnTo>
                  <a:lnTo>
                    <a:pt x="2400" y="450"/>
                  </a:lnTo>
                  <a:lnTo>
                    <a:pt x="2404" y="450"/>
                  </a:lnTo>
                  <a:lnTo>
                    <a:pt x="2404" y="450"/>
                  </a:lnTo>
                  <a:lnTo>
                    <a:pt x="2408" y="450"/>
                  </a:lnTo>
                  <a:lnTo>
                    <a:pt x="2408" y="450"/>
                  </a:lnTo>
                  <a:lnTo>
                    <a:pt x="2416" y="450"/>
                  </a:lnTo>
                  <a:lnTo>
                    <a:pt x="2420" y="448"/>
                  </a:lnTo>
                  <a:lnTo>
                    <a:pt x="2420" y="448"/>
                  </a:lnTo>
                  <a:lnTo>
                    <a:pt x="2422" y="446"/>
                  </a:lnTo>
                  <a:lnTo>
                    <a:pt x="2422" y="444"/>
                  </a:lnTo>
                  <a:lnTo>
                    <a:pt x="2420" y="440"/>
                  </a:lnTo>
                  <a:lnTo>
                    <a:pt x="2418" y="436"/>
                  </a:lnTo>
                  <a:lnTo>
                    <a:pt x="2418" y="434"/>
                  </a:lnTo>
                  <a:lnTo>
                    <a:pt x="2420" y="432"/>
                  </a:lnTo>
                  <a:lnTo>
                    <a:pt x="2420" y="432"/>
                  </a:lnTo>
                  <a:lnTo>
                    <a:pt x="2426" y="430"/>
                  </a:lnTo>
                  <a:lnTo>
                    <a:pt x="2432" y="428"/>
                  </a:lnTo>
                  <a:lnTo>
                    <a:pt x="2442" y="420"/>
                  </a:lnTo>
                  <a:lnTo>
                    <a:pt x="2450" y="412"/>
                  </a:lnTo>
                  <a:lnTo>
                    <a:pt x="2460" y="404"/>
                  </a:lnTo>
                  <a:lnTo>
                    <a:pt x="2460" y="404"/>
                  </a:lnTo>
                  <a:lnTo>
                    <a:pt x="2468" y="400"/>
                  </a:lnTo>
                  <a:lnTo>
                    <a:pt x="2472" y="400"/>
                  </a:lnTo>
                  <a:lnTo>
                    <a:pt x="2472" y="400"/>
                  </a:lnTo>
                  <a:lnTo>
                    <a:pt x="2476" y="400"/>
                  </a:lnTo>
                  <a:lnTo>
                    <a:pt x="2478" y="402"/>
                  </a:lnTo>
                  <a:lnTo>
                    <a:pt x="2482" y="408"/>
                  </a:lnTo>
                  <a:lnTo>
                    <a:pt x="2486" y="414"/>
                  </a:lnTo>
                  <a:lnTo>
                    <a:pt x="2488" y="422"/>
                  </a:lnTo>
                  <a:lnTo>
                    <a:pt x="2488" y="422"/>
                  </a:lnTo>
                  <a:lnTo>
                    <a:pt x="2498" y="418"/>
                  </a:lnTo>
                  <a:lnTo>
                    <a:pt x="2508" y="414"/>
                  </a:lnTo>
                  <a:lnTo>
                    <a:pt x="2518" y="412"/>
                  </a:lnTo>
                  <a:lnTo>
                    <a:pt x="2522" y="408"/>
                  </a:lnTo>
                  <a:lnTo>
                    <a:pt x="2526" y="406"/>
                  </a:lnTo>
                  <a:lnTo>
                    <a:pt x="2526" y="406"/>
                  </a:lnTo>
                  <a:lnTo>
                    <a:pt x="2532" y="396"/>
                  </a:lnTo>
                  <a:lnTo>
                    <a:pt x="2540" y="390"/>
                  </a:lnTo>
                  <a:lnTo>
                    <a:pt x="2548" y="384"/>
                  </a:lnTo>
                  <a:lnTo>
                    <a:pt x="2560" y="382"/>
                  </a:lnTo>
                  <a:lnTo>
                    <a:pt x="2560" y="382"/>
                  </a:lnTo>
                  <a:lnTo>
                    <a:pt x="2554" y="394"/>
                  </a:lnTo>
                  <a:lnTo>
                    <a:pt x="2546" y="406"/>
                  </a:lnTo>
                  <a:lnTo>
                    <a:pt x="2546" y="406"/>
                  </a:lnTo>
                  <a:lnTo>
                    <a:pt x="2534" y="416"/>
                  </a:lnTo>
                  <a:lnTo>
                    <a:pt x="2522" y="424"/>
                  </a:lnTo>
                  <a:lnTo>
                    <a:pt x="2498" y="438"/>
                  </a:lnTo>
                  <a:lnTo>
                    <a:pt x="2498" y="438"/>
                  </a:lnTo>
                  <a:lnTo>
                    <a:pt x="2488" y="446"/>
                  </a:lnTo>
                  <a:lnTo>
                    <a:pt x="2480" y="456"/>
                  </a:lnTo>
                  <a:lnTo>
                    <a:pt x="2470" y="464"/>
                  </a:lnTo>
                  <a:lnTo>
                    <a:pt x="2460" y="472"/>
                  </a:lnTo>
                  <a:lnTo>
                    <a:pt x="2460" y="472"/>
                  </a:lnTo>
                  <a:lnTo>
                    <a:pt x="2448" y="480"/>
                  </a:lnTo>
                  <a:lnTo>
                    <a:pt x="2442" y="484"/>
                  </a:lnTo>
                  <a:lnTo>
                    <a:pt x="2436" y="490"/>
                  </a:lnTo>
                  <a:lnTo>
                    <a:pt x="2436" y="490"/>
                  </a:lnTo>
                  <a:lnTo>
                    <a:pt x="2430" y="502"/>
                  </a:lnTo>
                  <a:lnTo>
                    <a:pt x="2424" y="514"/>
                  </a:lnTo>
                  <a:lnTo>
                    <a:pt x="2424" y="514"/>
                  </a:lnTo>
                  <a:lnTo>
                    <a:pt x="2422" y="526"/>
                  </a:lnTo>
                  <a:lnTo>
                    <a:pt x="2422" y="536"/>
                  </a:lnTo>
                  <a:lnTo>
                    <a:pt x="2426" y="556"/>
                  </a:lnTo>
                  <a:lnTo>
                    <a:pt x="2426" y="556"/>
                  </a:lnTo>
                  <a:lnTo>
                    <a:pt x="2430" y="580"/>
                  </a:lnTo>
                  <a:lnTo>
                    <a:pt x="2430" y="580"/>
                  </a:lnTo>
                  <a:lnTo>
                    <a:pt x="2432" y="594"/>
                  </a:lnTo>
                  <a:lnTo>
                    <a:pt x="2434" y="600"/>
                  </a:lnTo>
                  <a:lnTo>
                    <a:pt x="2436" y="604"/>
                  </a:lnTo>
                  <a:lnTo>
                    <a:pt x="2438" y="604"/>
                  </a:lnTo>
                  <a:lnTo>
                    <a:pt x="2438" y="604"/>
                  </a:lnTo>
                  <a:lnTo>
                    <a:pt x="2440" y="606"/>
                  </a:lnTo>
                  <a:lnTo>
                    <a:pt x="2440" y="606"/>
                  </a:lnTo>
                  <a:lnTo>
                    <a:pt x="2444" y="604"/>
                  </a:lnTo>
                  <a:lnTo>
                    <a:pt x="2448" y="602"/>
                  </a:lnTo>
                  <a:lnTo>
                    <a:pt x="2454" y="592"/>
                  </a:lnTo>
                  <a:lnTo>
                    <a:pt x="2462" y="574"/>
                  </a:lnTo>
                  <a:lnTo>
                    <a:pt x="2462" y="574"/>
                  </a:lnTo>
                  <a:lnTo>
                    <a:pt x="2466" y="570"/>
                  </a:lnTo>
                  <a:lnTo>
                    <a:pt x="2472" y="566"/>
                  </a:lnTo>
                  <a:lnTo>
                    <a:pt x="2476" y="564"/>
                  </a:lnTo>
                  <a:lnTo>
                    <a:pt x="2482" y="560"/>
                  </a:lnTo>
                  <a:lnTo>
                    <a:pt x="2482" y="560"/>
                  </a:lnTo>
                  <a:lnTo>
                    <a:pt x="2484" y="556"/>
                  </a:lnTo>
                  <a:lnTo>
                    <a:pt x="2486" y="550"/>
                  </a:lnTo>
                  <a:lnTo>
                    <a:pt x="2488" y="546"/>
                  </a:lnTo>
                  <a:lnTo>
                    <a:pt x="2490" y="542"/>
                  </a:lnTo>
                  <a:lnTo>
                    <a:pt x="2490" y="542"/>
                  </a:lnTo>
                  <a:lnTo>
                    <a:pt x="2496" y="540"/>
                  </a:lnTo>
                  <a:lnTo>
                    <a:pt x="2504" y="540"/>
                  </a:lnTo>
                  <a:lnTo>
                    <a:pt x="2504" y="540"/>
                  </a:lnTo>
                  <a:lnTo>
                    <a:pt x="2506" y="536"/>
                  </a:lnTo>
                  <a:lnTo>
                    <a:pt x="2506" y="532"/>
                  </a:lnTo>
                  <a:lnTo>
                    <a:pt x="2506" y="532"/>
                  </a:lnTo>
                  <a:lnTo>
                    <a:pt x="2508" y="522"/>
                  </a:lnTo>
                  <a:lnTo>
                    <a:pt x="2510" y="516"/>
                  </a:lnTo>
                  <a:lnTo>
                    <a:pt x="2512" y="512"/>
                  </a:lnTo>
                  <a:lnTo>
                    <a:pt x="2512" y="512"/>
                  </a:lnTo>
                  <a:lnTo>
                    <a:pt x="2516" y="514"/>
                  </a:lnTo>
                  <a:lnTo>
                    <a:pt x="2522" y="516"/>
                  </a:lnTo>
                  <a:lnTo>
                    <a:pt x="2522" y="516"/>
                  </a:lnTo>
                  <a:lnTo>
                    <a:pt x="2526" y="514"/>
                  </a:lnTo>
                  <a:lnTo>
                    <a:pt x="2528" y="512"/>
                  </a:lnTo>
                  <a:lnTo>
                    <a:pt x="2528" y="512"/>
                  </a:lnTo>
                  <a:lnTo>
                    <a:pt x="2528" y="508"/>
                  </a:lnTo>
                  <a:lnTo>
                    <a:pt x="2526" y="506"/>
                  </a:lnTo>
                  <a:lnTo>
                    <a:pt x="2524" y="502"/>
                  </a:lnTo>
                  <a:lnTo>
                    <a:pt x="2524" y="498"/>
                  </a:lnTo>
                  <a:lnTo>
                    <a:pt x="2524" y="498"/>
                  </a:lnTo>
                  <a:lnTo>
                    <a:pt x="2526" y="492"/>
                  </a:lnTo>
                  <a:lnTo>
                    <a:pt x="2530" y="490"/>
                  </a:lnTo>
                  <a:lnTo>
                    <a:pt x="2530" y="486"/>
                  </a:lnTo>
                  <a:lnTo>
                    <a:pt x="2528" y="482"/>
                  </a:lnTo>
                  <a:lnTo>
                    <a:pt x="2528" y="482"/>
                  </a:lnTo>
                  <a:lnTo>
                    <a:pt x="2524" y="480"/>
                  </a:lnTo>
                  <a:lnTo>
                    <a:pt x="2520" y="478"/>
                  </a:lnTo>
                  <a:lnTo>
                    <a:pt x="2516" y="476"/>
                  </a:lnTo>
                  <a:lnTo>
                    <a:pt x="2514" y="472"/>
                  </a:lnTo>
                  <a:lnTo>
                    <a:pt x="2514" y="472"/>
                  </a:lnTo>
                  <a:lnTo>
                    <a:pt x="2516" y="468"/>
                  </a:lnTo>
                  <a:lnTo>
                    <a:pt x="2522" y="460"/>
                  </a:lnTo>
                  <a:lnTo>
                    <a:pt x="2534" y="448"/>
                  </a:lnTo>
                  <a:lnTo>
                    <a:pt x="2534" y="448"/>
                  </a:lnTo>
                  <a:lnTo>
                    <a:pt x="2542" y="442"/>
                  </a:lnTo>
                  <a:lnTo>
                    <a:pt x="2548" y="438"/>
                  </a:lnTo>
                  <a:lnTo>
                    <a:pt x="2552" y="438"/>
                  </a:lnTo>
                  <a:lnTo>
                    <a:pt x="2552" y="438"/>
                  </a:lnTo>
                  <a:lnTo>
                    <a:pt x="2552" y="438"/>
                  </a:lnTo>
                  <a:lnTo>
                    <a:pt x="2552" y="438"/>
                  </a:lnTo>
                  <a:lnTo>
                    <a:pt x="2556" y="438"/>
                  </a:lnTo>
                  <a:lnTo>
                    <a:pt x="2560" y="442"/>
                  </a:lnTo>
                  <a:lnTo>
                    <a:pt x="2562" y="446"/>
                  </a:lnTo>
                  <a:lnTo>
                    <a:pt x="2566" y="448"/>
                  </a:lnTo>
                  <a:lnTo>
                    <a:pt x="2566" y="448"/>
                  </a:lnTo>
                  <a:lnTo>
                    <a:pt x="2566" y="448"/>
                  </a:lnTo>
                  <a:lnTo>
                    <a:pt x="2566" y="448"/>
                  </a:lnTo>
                  <a:lnTo>
                    <a:pt x="2572" y="446"/>
                  </a:lnTo>
                  <a:lnTo>
                    <a:pt x="2576" y="442"/>
                  </a:lnTo>
                  <a:lnTo>
                    <a:pt x="2580" y="438"/>
                  </a:lnTo>
                  <a:lnTo>
                    <a:pt x="2586" y="434"/>
                  </a:lnTo>
                  <a:lnTo>
                    <a:pt x="2586" y="434"/>
                  </a:lnTo>
                  <a:lnTo>
                    <a:pt x="2592" y="430"/>
                  </a:lnTo>
                  <a:lnTo>
                    <a:pt x="2598" y="430"/>
                  </a:lnTo>
                  <a:lnTo>
                    <a:pt x="2598" y="430"/>
                  </a:lnTo>
                  <a:lnTo>
                    <a:pt x="2606" y="432"/>
                  </a:lnTo>
                  <a:lnTo>
                    <a:pt x="2606" y="432"/>
                  </a:lnTo>
                  <a:lnTo>
                    <a:pt x="2614" y="438"/>
                  </a:lnTo>
                  <a:lnTo>
                    <a:pt x="2616" y="440"/>
                  </a:lnTo>
                  <a:lnTo>
                    <a:pt x="2620" y="442"/>
                  </a:lnTo>
                  <a:lnTo>
                    <a:pt x="2620" y="442"/>
                  </a:lnTo>
                  <a:lnTo>
                    <a:pt x="2626" y="440"/>
                  </a:lnTo>
                  <a:lnTo>
                    <a:pt x="2626" y="440"/>
                  </a:lnTo>
                  <a:lnTo>
                    <a:pt x="2630" y="438"/>
                  </a:lnTo>
                  <a:lnTo>
                    <a:pt x="2636" y="434"/>
                  </a:lnTo>
                  <a:lnTo>
                    <a:pt x="2644" y="424"/>
                  </a:lnTo>
                  <a:lnTo>
                    <a:pt x="2644" y="424"/>
                  </a:lnTo>
                  <a:lnTo>
                    <a:pt x="2654" y="420"/>
                  </a:lnTo>
                  <a:lnTo>
                    <a:pt x="2666" y="414"/>
                  </a:lnTo>
                  <a:lnTo>
                    <a:pt x="2676" y="410"/>
                  </a:lnTo>
                  <a:lnTo>
                    <a:pt x="2686" y="406"/>
                  </a:lnTo>
                  <a:lnTo>
                    <a:pt x="2686" y="406"/>
                  </a:lnTo>
                  <a:lnTo>
                    <a:pt x="2694" y="400"/>
                  </a:lnTo>
                  <a:lnTo>
                    <a:pt x="2704" y="394"/>
                  </a:lnTo>
                  <a:lnTo>
                    <a:pt x="2704" y="394"/>
                  </a:lnTo>
                  <a:lnTo>
                    <a:pt x="2710" y="392"/>
                  </a:lnTo>
                  <a:lnTo>
                    <a:pt x="2710" y="392"/>
                  </a:lnTo>
                  <a:lnTo>
                    <a:pt x="2718" y="394"/>
                  </a:lnTo>
                  <a:lnTo>
                    <a:pt x="2718" y="394"/>
                  </a:lnTo>
                  <a:lnTo>
                    <a:pt x="2724" y="394"/>
                  </a:lnTo>
                  <a:lnTo>
                    <a:pt x="2724" y="394"/>
                  </a:lnTo>
                  <a:lnTo>
                    <a:pt x="2726" y="394"/>
                  </a:lnTo>
                  <a:lnTo>
                    <a:pt x="2726" y="394"/>
                  </a:lnTo>
                  <a:lnTo>
                    <a:pt x="2730" y="394"/>
                  </a:lnTo>
                  <a:lnTo>
                    <a:pt x="2736" y="392"/>
                  </a:lnTo>
                  <a:lnTo>
                    <a:pt x="2740" y="388"/>
                  </a:lnTo>
                  <a:lnTo>
                    <a:pt x="2740" y="384"/>
                  </a:lnTo>
                  <a:lnTo>
                    <a:pt x="2740" y="384"/>
                  </a:lnTo>
                  <a:lnTo>
                    <a:pt x="2738" y="382"/>
                  </a:lnTo>
                  <a:lnTo>
                    <a:pt x="2736" y="380"/>
                  </a:lnTo>
                  <a:lnTo>
                    <a:pt x="2732" y="378"/>
                  </a:lnTo>
                  <a:lnTo>
                    <a:pt x="2732" y="378"/>
                  </a:lnTo>
                  <a:lnTo>
                    <a:pt x="2730" y="372"/>
                  </a:lnTo>
                  <a:lnTo>
                    <a:pt x="2730" y="366"/>
                  </a:lnTo>
                  <a:lnTo>
                    <a:pt x="2730" y="366"/>
                  </a:lnTo>
                  <a:lnTo>
                    <a:pt x="2732" y="362"/>
                  </a:lnTo>
                  <a:lnTo>
                    <a:pt x="2730" y="358"/>
                  </a:lnTo>
                  <a:lnTo>
                    <a:pt x="2728" y="354"/>
                  </a:lnTo>
                  <a:lnTo>
                    <a:pt x="2722" y="352"/>
                  </a:lnTo>
                  <a:lnTo>
                    <a:pt x="2722" y="352"/>
                  </a:lnTo>
                  <a:lnTo>
                    <a:pt x="2708" y="348"/>
                  </a:lnTo>
                  <a:lnTo>
                    <a:pt x="2706" y="346"/>
                  </a:lnTo>
                  <a:lnTo>
                    <a:pt x="2704" y="344"/>
                  </a:lnTo>
                  <a:lnTo>
                    <a:pt x="2704" y="342"/>
                  </a:lnTo>
                  <a:lnTo>
                    <a:pt x="2708" y="340"/>
                  </a:lnTo>
                  <a:lnTo>
                    <a:pt x="2708" y="340"/>
                  </a:lnTo>
                  <a:lnTo>
                    <a:pt x="2710" y="340"/>
                  </a:lnTo>
                  <a:lnTo>
                    <a:pt x="2710" y="340"/>
                  </a:lnTo>
                  <a:lnTo>
                    <a:pt x="2730" y="344"/>
                  </a:lnTo>
                  <a:lnTo>
                    <a:pt x="2730" y="344"/>
                  </a:lnTo>
                  <a:lnTo>
                    <a:pt x="2744" y="346"/>
                  </a:lnTo>
                  <a:lnTo>
                    <a:pt x="2744" y="346"/>
                  </a:lnTo>
                  <a:lnTo>
                    <a:pt x="2750" y="346"/>
                  </a:lnTo>
                  <a:lnTo>
                    <a:pt x="2754" y="342"/>
                  </a:lnTo>
                  <a:lnTo>
                    <a:pt x="2754" y="342"/>
                  </a:lnTo>
                  <a:lnTo>
                    <a:pt x="2754" y="338"/>
                  </a:lnTo>
                  <a:lnTo>
                    <a:pt x="2754" y="332"/>
                  </a:lnTo>
                  <a:lnTo>
                    <a:pt x="2756" y="326"/>
                  </a:lnTo>
                  <a:lnTo>
                    <a:pt x="2756" y="324"/>
                  </a:lnTo>
                  <a:lnTo>
                    <a:pt x="2760" y="322"/>
                  </a:lnTo>
                  <a:lnTo>
                    <a:pt x="2760" y="322"/>
                  </a:lnTo>
                  <a:lnTo>
                    <a:pt x="2762" y="322"/>
                  </a:lnTo>
                  <a:lnTo>
                    <a:pt x="2762" y="322"/>
                  </a:lnTo>
                  <a:lnTo>
                    <a:pt x="2766" y="322"/>
                  </a:lnTo>
                  <a:lnTo>
                    <a:pt x="2768" y="326"/>
                  </a:lnTo>
                  <a:lnTo>
                    <a:pt x="2774" y="332"/>
                  </a:lnTo>
                  <a:lnTo>
                    <a:pt x="2774" y="332"/>
                  </a:lnTo>
                  <a:lnTo>
                    <a:pt x="2782" y="330"/>
                  </a:lnTo>
                  <a:lnTo>
                    <a:pt x="2782" y="330"/>
                  </a:lnTo>
                  <a:lnTo>
                    <a:pt x="2792" y="334"/>
                  </a:lnTo>
                  <a:lnTo>
                    <a:pt x="2800" y="338"/>
                  </a:lnTo>
                  <a:lnTo>
                    <a:pt x="2810" y="344"/>
                  </a:lnTo>
                  <a:lnTo>
                    <a:pt x="2818" y="350"/>
                  </a:lnTo>
                  <a:lnTo>
                    <a:pt x="2818" y="350"/>
                  </a:lnTo>
                  <a:lnTo>
                    <a:pt x="2828" y="352"/>
                  </a:lnTo>
                  <a:lnTo>
                    <a:pt x="2828" y="352"/>
                  </a:lnTo>
                  <a:lnTo>
                    <a:pt x="2834" y="352"/>
                  </a:lnTo>
                  <a:lnTo>
                    <a:pt x="2840" y="348"/>
                  </a:lnTo>
                  <a:lnTo>
                    <a:pt x="2840" y="348"/>
                  </a:lnTo>
                  <a:lnTo>
                    <a:pt x="2844" y="344"/>
                  </a:lnTo>
                  <a:lnTo>
                    <a:pt x="2844" y="340"/>
                  </a:lnTo>
                  <a:lnTo>
                    <a:pt x="2848" y="332"/>
                  </a:lnTo>
                  <a:lnTo>
                    <a:pt x="2848" y="332"/>
                  </a:lnTo>
                  <a:lnTo>
                    <a:pt x="2852" y="330"/>
                  </a:lnTo>
                  <a:lnTo>
                    <a:pt x="2856" y="328"/>
                  </a:lnTo>
                  <a:lnTo>
                    <a:pt x="2860" y="328"/>
                  </a:lnTo>
                  <a:lnTo>
                    <a:pt x="2864" y="326"/>
                  </a:lnTo>
                  <a:lnTo>
                    <a:pt x="2864" y="326"/>
                  </a:lnTo>
                  <a:lnTo>
                    <a:pt x="2870" y="324"/>
                  </a:lnTo>
                  <a:lnTo>
                    <a:pt x="2872" y="318"/>
                  </a:lnTo>
                  <a:lnTo>
                    <a:pt x="2872" y="314"/>
                  </a:lnTo>
                  <a:lnTo>
                    <a:pt x="2870" y="310"/>
                  </a:lnTo>
                  <a:lnTo>
                    <a:pt x="2870" y="310"/>
                  </a:lnTo>
                  <a:lnTo>
                    <a:pt x="2866" y="308"/>
                  </a:lnTo>
                  <a:lnTo>
                    <a:pt x="2860" y="306"/>
                  </a:lnTo>
                  <a:lnTo>
                    <a:pt x="2848" y="306"/>
                  </a:lnTo>
                  <a:lnTo>
                    <a:pt x="2848" y="306"/>
                  </a:lnTo>
                  <a:lnTo>
                    <a:pt x="2840" y="300"/>
                  </a:lnTo>
                  <a:lnTo>
                    <a:pt x="2836" y="298"/>
                  </a:lnTo>
                  <a:lnTo>
                    <a:pt x="2832" y="296"/>
                  </a:lnTo>
                  <a:lnTo>
                    <a:pt x="2832" y="296"/>
                  </a:lnTo>
                  <a:lnTo>
                    <a:pt x="2832" y="296"/>
                  </a:lnTo>
                  <a:lnTo>
                    <a:pt x="2832" y="296"/>
                  </a:lnTo>
                  <a:lnTo>
                    <a:pt x="2828" y="298"/>
                  </a:lnTo>
                  <a:lnTo>
                    <a:pt x="2824" y="300"/>
                  </a:lnTo>
                  <a:lnTo>
                    <a:pt x="2822" y="302"/>
                  </a:lnTo>
                  <a:lnTo>
                    <a:pt x="2818" y="304"/>
                  </a:lnTo>
                  <a:lnTo>
                    <a:pt x="2818" y="304"/>
                  </a:lnTo>
                  <a:lnTo>
                    <a:pt x="2816" y="302"/>
                  </a:lnTo>
                  <a:lnTo>
                    <a:pt x="2816" y="302"/>
                  </a:lnTo>
                  <a:lnTo>
                    <a:pt x="2812" y="298"/>
                  </a:lnTo>
                  <a:lnTo>
                    <a:pt x="2812" y="294"/>
                  </a:lnTo>
                  <a:lnTo>
                    <a:pt x="2810" y="288"/>
                  </a:lnTo>
                  <a:lnTo>
                    <a:pt x="2808" y="282"/>
                  </a:lnTo>
                  <a:lnTo>
                    <a:pt x="2808" y="282"/>
                  </a:lnTo>
                  <a:lnTo>
                    <a:pt x="2798" y="274"/>
                  </a:lnTo>
                  <a:lnTo>
                    <a:pt x="2788" y="266"/>
                  </a:lnTo>
                  <a:lnTo>
                    <a:pt x="2762" y="254"/>
                  </a:lnTo>
                  <a:lnTo>
                    <a:pt x="2762" y="254"/>
                  </a:lnTo>
                  <a:lnTo>
                    <a:pt x="2752" y="250"/>
                  </a:lnTo>
                  <a:lnTo>
                    <a:pt x="2744" y="242"/>
                  </a:lnTo>
                  <a:lnTo>
                    <a:pt x="2744" y="242"/>
                  </a:lnTo>
                  <a:lnTo>
                    <a:pt x="2738" y="234"/>
                  </a:lnTo>
                  <a:lnTo>
                    <a:pt x="2734" y="232"/>
                  </a:lnTo>
                  <a:lnTo>
                    <a:pt x="2728" y="232"/>
                  </a:lnTo>
                  <a:lnTo>
                    <a:pt x="2728" y="232"/>
                  </a:lnTo>
                  <a:lnTo>
                    <a:pt x="2720" y="230"/>
                  </a:lnTo>
                  <a:lnTo>
                    <a:pt x="2712" y="226"/>
                  </a:lnTo>
                  <a:lnTo>
                    <a:pt x="2706" y="224"/>
                  </a:lnTo>
                  <a:lnTo>
                    <a:pt x="2698" y="222"/>
                  </a:lnTo>
                  <a:lnTo>
                    <a:pt x="2698" y="222"/>
                  </a:lnTo>
                  <a:lnTo>
                    <a:pt x="2690" y="224"/>
                  </a:lnTo>
                  <a:lnTo>
                    <a:pt x="2690" y="224"/>
                  </a:lnTo>
                  <a:lnTo>
                    <a:pt x="2684" y="224"/>
                  </a:lnTo>
                  <a:lnTo>
                    <a:pt x="2684" y="224"/>
                  </a:lnTo>
                  <a:lnTo>
                    <a:pt x="2676" y="226"/>
                  </a:lnTo>
                  <a:lnTo>
                    <a:pt x="2676" y="226"/>
                  </a:lnTo>
                  <a:lnTo>
                    <a:pt x="2672" y="226"/>
                  </a:lnTo>
                  <a:lnTo>
                    <a:pt x="2666" y="222"/>
                  </a:lnTo>
                  <a:lnTo>
                    <a:pt x="2666" y="222"/>
                  </a:lnTo>
                  <a:lnTo>
                    <a:pt x="2660" y="220"/>
                  </a:lnTo>
                  <a:lnTo>
                    <a:pt x="2654" y="218"/>
                  </a:lnTo>
                  <a:lnTo>
                    <a:pt x="2654" y="218"/>
                  </a:lnTo>
                  <a:lnTo>
                    <a:pt x="2650" y="218"/>
                  </a:lnTo>
                  <a:lnTo>
                    <a:pt x="2646" y="222"/>
                  </a:lnTo>
                  <a:lnTo>
                    <a:pt x="2646" y="222"/>
                  </a:lnTo>
                  <a:lnTo>
                    <a:pt x="2644" y="226"/>
                  </a:lnTo>
                  <a:lnTo>
                    <a:pt x="2644" y="232"/>
                  </a:lnTo>
                  <a:lnTo>
                    <a:pt x="2644" y="238"/>
                  </a:lnTo>
                  <a:lnTo>
                    <a:pt x="2644" y="244"/>
                  </a:lnTo>
                  <a:lnTo>
                    <a:pt x="2644" y="244"/>
                  </a:lnTo>
                  <a:lnTo>
                    <a:pt x="2638" y="250"/>
                  </a:lnTo>
                  <a:lnTo>
                    <a:pt x="2632" y="250"/>
                  </a:lnTo>
                  <a:lnTo>
                    <a:pt x="2632" y="250"/>
                  </a:lnTo>
                  <a:lnTo>
                    <a:pt x="2626" y="250"/>
                  </a:lnTo>
                  <a:lnTo>
                    <a:pt x="2620" y="246"/>
                  </a:lnTo>
                  <a:lnTo>
                    <a:pt x="2612" y="240"/>
                  </a:lnTo>
                  <a:lnTo>
                    <a:pt x="2612" y="240"/>
                  </a:lnTo>
                  <a:lnTo>
                    <a:pt x="2606" y="234"/>
                  </a:lnTo>
                  <a:lnTo>
                    <a:pt x="2602" y="232"/>
                  </a:lnTo>
                  <a:lnTo>
                    <a:pt x="2598" y="230"/>
                  </a:lnTo>
                  <a:lnTo>
                    <a:pt x="2598" y="230"/>
                  </a:lnTo>
                  <a:lnTo>
                    <a:pt x="2594" y="232"/>
                  </a:lnTo>
                  <a:lnTo>
                    <a:pt x="2594" y="232"/>
                  </a:lnTo>
                  <a:lnTo>
                    <a:pt x="2584" y="232"/>
                  </a:lnTo>
                  <a:lnTo>
                    <a:pt x="2574" y="234"/>
                  </a:lnTo>
                  <a:lnTo>
                    <a:pt x="2574" y="234"/>
                  </a:lnTo>
                  <a:lnTo>
                    <a:pt x="2572" y="234"/>
                  </a:lnTo>
                  <a:lnTo>
                    <a:pt x="2572" y="234"/>
                  </a:lnTo>
                  <a:lnTo>
                    <a:pt x="2560" y="230"/>
                  </a:lnTo>
                  <a:lnTo>
                    <a:pt x="2550" y="228"/>
                  </a:lnTo>
                  <a:lnTo>
                    <a:pt x="2550" y="228"/>
                  </a:lnTo>
                  <a:lnTo>
                    <a:pt x="2548" y="228"/>
                  </a:lnTo>
                  <a:lnTo>
                    <a:pt x="2548" y="228"/>
                  </a:lnTo>
                  <a:lnTo>
                    <a:pt x="2542" y="230"/>
                  </a:lnTo>
                  <a:lnTo>
                    <a:pt x="2538" y="232"/>
                  </a:lnTo>
                  <a:lnTo>
                    <a:pt x="2534" y="236"/>
                  </a:lnTo>
                  <a:lnTo>
                    <a:pt x="2528" y="236"/>
                  </a:lnTo>
                  <a:lnTo>
                    <a:pt x="2528" y="236"/>
                  </a:lnTo>
                  <a:lnTo>
                    <a:pt x="2528" y="236"/>
                  </a:lnTo>
                  <a:lnTo>
                    <a:pt x="2528" y="236"/>
                  </a:lnTo>
                  <a:lnTo>
                    <a:pt x="2526" y="232"/>
                  </a:lnTo>
                  <a:lnTo>
                    <a:pt x="2522" y="230"/>
                  </a:lnTo>
                  <a:lnTo>
                    <a:pt x="2518" y="228"/>
                  </a:lnTo>
                  <a:lnTo>
                    <a:pt x="2514" y="224"/>
                  </a:lnTo>
                  <a:lnTo>
                    <a:pt x="2514" y="224"/>
                  </a:lnTo>
                  <a:lnTo>
                    <a:pt x="2512" y="220"/>
                  </a:lnTo>
                  <a:lnTo>
                    <a:pt x="2512" y="216"/>
                  </a:lnTo>
                  <a:lnTo>
                    <a:pt x="2510" y="212"/>
                  </a:lnTo>
                  <a:lnTo>
                    <a:pt x="2508" y="208"/>
                  </a:lnTo>
                  <a:lnTo>
                    <a:pt x="2508" y="208"/>
                  </a:lnTo>
                  <a:lnTo>
                    <a:pt x="2500" y="202"/>
                  </a:lnTo>
                  <a:lnTo>
                    <a:pt x="2488" y="200"/>
                  </a:lnTo>
                  <a:lnTo>
                    <a:pt x="2488" y="200"/>
                  </a:lnTo>
                  <a:lnTo>
                    <a:pt x="2478" y="196"/>
                  </a:lnTo>
                  <a:lnTo>
                    <a:pt x="2470" y="194"/>
                  </a:lnTo>
                  <a:lnTo>
                    <a:pt x="2470" y="194"/>
                  </a:lnTo>
                  <a:lnTo>
                    <a:pt x="2462" y="190"/>
                  </a:lnTo>
                  <a:lnTo>
                    <a:pt x="2462" y="190"/>
                  </a:lnTo>
                  <a:lnTo>
                    <a:pt x="2460" y="190"/>
                  </a:lnTo>
                  <a:lnTo>
                    <a:pt x="2456" y="192"/>
                  </a:lnTo>
                  <a:lnTo>
                    <a:pt x="2446" y="198"/>
                  </a:lnTo>
                  <a:lnTo>
                    <a:pt x="2446" y="198"/>
                  </a:lnTo>
                  <a:lnTo>
                    <a:pt x="2438" y="202"/>
                  </a:lnTo>
                  <a:lnTo>
                    <a:pt x="2430" y="202"/>
                  </a:lnTo>
                  <a:lnTo>
                    <a:pt x="2430" y="202"/>
                  </a:lnTo>
                  <a:lnTo>
                    <a:pt x="2428" y="202"/>
                  </a:lnTo>
                  <a:lnTo>
                    <a:pt x="2428" y="202"/>
                  </a:lnTo>
                  <a:lnTo>
                    <a:pt x="2424" y="200"/>
                  </a:lnTo>
                  <a:lnTo>
                    <a:pt x="2422" y="196"/>
                  </a:lnTo>
                  <a:lnTo>
                    <a:pt x="2420" y="192"/>
                  </a:lnTo>
                  <a:lnTo>
                    <a:pt x="2416" y="188"/>
                  </a:lnTo>
                  <a:lnTo>
                    <a:pt x="2416" y="188"/>
                  </a:lnTo>
                  <a:lnTo>
                    <a:pt x="2410" y="188"/>
                  </a:lnTo>
                  <a:lnTo>
                    <a:pt x="2410" y="188"/>
                  </a:lnTo>
                  <a:lnTo>
                    <a:pt x="2408" y="188"/>
                  </a:lnTo>
                  <a:lnTo>
                    <a:pt x="2408" y="188"/>
                  </a:lnTo>
                  <a:lnTo>
                    <a:pt x="2404" y="188"/>
                  </a:lnTo>
                  <a:lnTo>
                    <a:pt x="2404" y="188"/>
                  </a:lnTo>
                  <a:lnTo>
                    <a:pt x="2398" y="186"/>
                  </a:lnTo>
                  <a:lnTo>
                    <a:pt x="2398" y="186"/>
                  </a:lnTo>
                  <a:lnTo>
                    <a:pt x="2390" y="180"/>
                  </a:lnTo>
                  <a:lnTo>
                    <a:pt x="2390" y="180"/>
                  </a:lnTo>
                  <a:lnTo>
                    <a:pt x="2384" y="174"/>
                  </a:lnTo>
                  <a:lnTo>
                    <a:pt x="2380" y="166"/>
                  </a:lnTo>
                  <a:lnTo>
                    <a:pt x="2380" y="166"/>
                  </a:lnTo>
                  <a:lnTo>
                    <a:pt x="2376" y="162"/>
                  </a:lnTo>
                  <a:lnTo>
                    <a:pt x="2370" y="160"/>
                  </a:lnTo>
                  <a:lnTo>
                    <a:pt x="2370" y="160"/>
                  </a:lnTo>
                  <a:lnTo>
                    <a:pt x="2364" y="160"/>
                  </a:lnTo>
                  <a:lnTo>
                    <a:pt x="2358" y="162"/>
                  </a:lnTo>
                  <a:lnTo>
                    <a:pt x="2358" y="162"/>
                  </a:lnTo>
                  <a:lnTo>
                    <a:pt x="2354" y="166"/>
                  </a:lnTo>
                  <a:lnTo>
                    <a:pt x="2350" y="172"/>
                  </a:lnTo>
                  <a:lnTo>
                    <a:pt x="2348" y="176"/>
                  </a:lnTo>
                  <a:lnTo>
                    <a:pt x="2342" y="180"/>
                  </a:lnTo>
                  <a:lnTo>
                    <a:pt x="2342" y="180"/>
                  </a:lnTo>
                  <a:lnTo>
                    <a:pt x="2332" y="182"/>
                  </a:lnTo>
                  <a:lnTo>
                    <a:pt x="2332" y="182"/>
                  </a:lnTo>
                  <a:lnTo>
                    <a:pt x="2330" y="182"/>
                  </a:lnTo>
                  <a:lnTo>
                    <a:pt x="2330" y="182"/>
                  </a:lnTo>
                  <a:lnTo>
                    <a:pt x="2328" y="180"/>
                  </a:lnTo>
                  <a:lnTo>
                    <a:pt x="2328" y="180"/>
                  </a:lnTo>
                  <a:lnTo>
                    <a:pt x="2328" y="178"/>
                  </a:lnTo>
                  <a:lnTo>
                    <a:pt x="2328" y="176"/>
                  </a:lnTo>
                  <a:lnTo>
                    <a:pt x="2328" y="176"/>
                  </a:lnTo>
                  <a:lnTo>
                    <a:pt x="2326" y="164"/>
                  </a:lnTo>
                  <a:lnTo>
                    <a:pt x="2324" y="160"/>
                  </a:lnTo>
                  <a:lnTo>
                    <a:pt x="2320" y="156"/>
                  </a:lnTo>
                  <a:lnTo>
                    <a:pt x="2320" y="156"/>
                  </a:lnTo>
                  <a:lnTo>
                    <a:pt x="2314" y="154"/>
                  </a:lnTo>
                  <a:lnTo>
                    <a:pt x="2306" y="152"/>
                  </a:lnTo>
                  <a:lnTo>
                    <a:pt x="2306" y="152"/>
                  </a:lnTo>
                  <a:lnTo>
                    <a:pt x="2296" y="148"/>
                  </a:lnTo>
                  <a:lnTo>
                    <a:pt x="2296" y="148"/>
                  </a:lnTo>
                  <a:lnTo>
                    <a:pt x="2290" y="148"/>
                  </a:lnTo>
                  <a:lnTo>
                    <a:pt x="2290" y="148"/>
                  </a:lnTo>
                  <a:lnTo>
                    <a:pt x="2284" y="148"/>
                  </a:lnTo>
                  <a:lnTo>
                    <a:pt x="2278" y="150"/>
                  </a:lnTo>
                  <a:lnTo>
                    <a:pt x="2278" y="150"/>
                  </a:lnTo>
                  <a:lnTo>
                    <a:pt x="2274" y="150"/>
                  </a:lnTo>
                  <a:lnTo>
                    <a:pt x="2274" y="150"/>
                  </a:lnTo>
                  <a:lnTo>
                    <a:pt x="2274" y="150"/>
                  </a:lnTo>
                  <a:lnTo>
                    <a:pt x="2274" y="150"/>
                  </a:lnTo>
                  <a:lnTo>
                    <a:pt x="2272" y="150"/>
                  </a:lnTo>
                  <a:lnTo>
                    <a:pt x="2272" y="150"/>
                  </a:lnTo>
                  <a:lnTo>
                    <a:pt x="2268" y="154"/>
                  </a:lnTo>
                  <a:lnTo>
                    <a:pt x="2268" y="154"/>
                  </a:lnTo>
                  <a:lnTo>
                    <a:pt x="2262" y="158"/>
                  </a:lnTo>
                  <a:lnTo>
                    <a:pt x="2262" y="162"/>
                  </a:lnTo>
                  <a:lnTo>
                    <a:pt x="2262" y="162"/>
                  </a:lnTo>
                  <a:lnTo>
                    <a:pt x="2262" y="168"/>
                  </a:lnTo>
                  <a:lnTo>
                    <a:pt x="2264" y="172"/>
                  </a:lnTo>
                  <a:lnTo>
                    <a:pt x="2264" y="178"/>
                  </a:lnTo>
                  <a:lnTo>
                    <a:pt x="2262" y="180"/>
                  </a:lnTo>
                  <a:lnTo>
                    <a:pt x="2258" y="182"/>
                  </a:lnTo>
                  <a:lnTo>
                    <a:pt x="2258" y="182"/>
                  </a:lnTo>
                  <a:lnTo>
                    <a:pt x="2250" y="172"/>
                  </a:lnTo>
                  <a:lnTo>
                    <a:pt x="2250" y="172"/>
                  </a:lnTo>
                  <a:lnTo>
                    <a:pt x="2248" y="174"/>
                  </a:lnTo>
                  <a:lnTo>
                    <a:pt x="2246" y="178"/>
                  </a:lnTo>
                  <a:lnTo>
                    <a:pt x="2248" y="182"/>
                  </a:lnTo>
                  <a:lnTo>
                    <a:pt x="2248" y="182"/>
                  </a:lnTo>
                  <a:lnTo>
                    <a:pt x="2240" y="186"/>
                  </a:lnTo>
                  <a:lnTo>
                    <a:pt x="2234" y="188"/>
                  </a:lnTo>
                  <a:lnTo>
                    <a:pt x="2230" y="188"/>
                  </a:lnTo>
                  <a:lnTo>
                    <a:pt x="2230" y="188"/>
                  </a:lnTo>
                  <a:lnTo>
                    <a:pt x="2230" y="188"/>
                  </a:lnTo>
                  <a:lnTo>
                    <a:pt x="2230" y="188"/>
                  </a:lnTo>
                  <a:lnTo>
                    <a:pt x="2226" y="188"/>
                  </a:lnTo>
                  <a:lnTo>
                    <a:pt x="2222" y="184"/>
                  </a:lnTo>
                  <a:lnTo>
                    <a:pt x="2216" y="178"/>
                  </a:lnTo>
                  <a:lnTo>
                    <a:pt x="2216" y="178"/>
                  </a:lnTo>
                  <a:lnTo>
                    <a:pt x="2212" y="174"/>
                  </a:lnTo>
                  <a:lnTo>
                    <a:pt x="2208" y="172"/>
                  </a:lnTo>
                  <a:lnTo>
                    <a:pt x="2208" y="172"/>
                  </a:lnTo>
                  <a:lnTo>
                    <a:pt x="2204" y="174"/>
                  </a:lnTo>
                  <a:lnTo>
                    <a:pt x="2204" y="174"/>
                  </a:lnTo>
                  <a:lnTo>
                    <a:pt x="2202" y="178"/>
                  </a:lnTo>
                  <a:lnTo>
                    <a:pt x="2200" y="180"/>
                  </a:lnTo>
                  <a:lnTo>
                    <a:pt x="2198" y="180"/>
                  </a:lnTo>
                  <a:lnTo>
                    <a:pt x="2198" y="180"/>
                  </a:lnTo>
                  <a:lnTo>
                    <a:pt x="2194" y="182"/>
                  </a:lnTo>
                  <a:lnTo>
                    <a:pt x="2194" y="182"/>
                  </a:lnTo>
                  <a:lnTo>
                    <a:pt x="2190" y="182"/>
                  </a:lnTo>
                  <a:lnTo>
                    <a:pt x="2190" y="182"/>
                  </a:lnTo>
                  <a:lnTo>
                    <a:pt x="2184" y="180"/>
                  </a:lnTo>
                  <a:lnTo>
                    <a:pt x="2180" y="178"/>
                  </a:lnTo>
                  <a:lnTo>
                    <a:pt x="2180" y="178"/>
                  </a:lnTo>
                  <a:lnTo>
                    <a:pt x="2178" y="174"/>
                  </a:lnTo>
                  <a:lnTo>
                    <a:pt x="2178" y="170"/>
                  </a:lnTo>
                  <a:lnTo>
                    <a:pt x="2178" y="170"/>
                  </a:lnTo>
                  <a:lnTo>
                    <a:pt x="2176" y="168"/>
                  </a:lnTo>
                  <a:lnTo>
                    <a:pt x="2172" y="168"/>
                  </a:lnTo>
                  <a:lnTo>
                    <a:pt x="2172" y="168"/>
                  </a:lnTo>
                  <a:lnTo>
                    <a:pt x="2168" y="168"/>
                  </a:lnTo>
                  <a:lnTo>
                    <a:pt x="2164" y="172"/>
                  </a:lnTo>
                  <a:lnTo>
                    <a:pt x="2164" y="172"/>
                  </a:lnTo>
                  <a:lnTo>
                    <a:pt x="2162" y="176"/>
                  </a:lnTo>
                  <a:lnTo>
                    <a:pt x="2160" y="180"/>
                  </a:lnTo>
                  <a:lnTo>
                    <a:pt x="2160" y="184"/>
                  </a:lnTo>
                  <a:lnTo>
                    <a:pt x="2156" y="186"/>
                  </a:lnTo>
                  <a:lnTo>
                    <a:pt x="2156" y="186"/>
                  </a:lnTo>
                  <a:lnTo>
                    <a:pt x="2154" y="188"/>
                  </a:lnTo>
                  <a:lnTo>
                    <a:pt x="2154" y="188"/>
                  </a:lnTo>
                  <a:lnTo>
                    <a:pt x="2150" y="186"/>
                  </a:lnTo>
                  <a:lnTo>
                    <a:pt x="2150" y="186"/>
                  </a:lnTo>
                  <a:lnTo>
                    <a:pt x="2146" y="184"/>
                  </a:lnTo>
                  <a:lnTo>
                    <a:pt x="2142" y="180"/>
                  </a:lnTo>
                  <a:lnTo>
                    <a:pt x="2136" y="174"/>
                  </a:lnTo>
                  <a:lnTo>
                    <a:pt x="2136" y="174"/>
                  </a:lnTo>
                  <a:lnTo>
                    <a:pt x="2132" y="170"/>
                  </a:lnTo>
                  <a:lnTo>
                    <a:pt x="2124" y="166"/>
                  </a:lnTo>
                  <a:lnTo>
                    <a:pt x="2118" y="162"/>
                  </a:lnTo>
                  <a:lnTo>
                    <a:pt x="2118" y="160"/>
                  </a:lnTo>
                  <a:lnTo>
                    <a:pt x="2116" y="158"/>
                  </a:lnTo>
                  <a:lnTo>
                    <a:pt x="2116" y="158"/>
                  </a:lnTo>
                  <a:lnTo>
                    <a:pt x="2118" y="156"/>
                  </a:lnTo>
                  <a:lnTo>
                    <a:pt x="2120" y="154"/>
                  </a:lnTo>
                  <a:lnTo>
                    <a:pt x="2126" y="154"/>
                  </a:lnTo>
                  <a:lnTo>
                    <a:pt x="2126" y="154"/>
                  </a:lnTo>
                  <a:lnTo>
                    <a:pt x="2128" y="154"/>
                  </a:lnTo>
                  <a:lnTo>
                    <a:pt x="2128" y="154"/>
                  </a:lnTo>
                  <a:lnTo>
                    <a:pt x="2130" y="154"/>
                  </a:lnTo>
                  <a:lnTo>
                    <a:pt x="2130" y="154"/>
                  </a:lnTo>
                  <a:lnTo>
                    <a:pt x="2136" y="154"/>
                  </a:lnTo>
                  <a:lnTo>
                    <a:pt x="2136" y="154"/>
                  </a:lnTo>
                  <a:lnTo>
                    <a:pt x="2142" y="150"/>
                  </a:lnTo>
                  <a:lnTo>
                    <a:pt x="2144" y="148"/>
                  </a:lnTo>
                  <a:lnTo>
                    <a:pt x="2144" y="144"/>
                  </a:lnTo>
                  <a:lnTo>
                    <a:pt x="2142" y="142"/>
                  </a:lnTo>
                  <a:lnTo>
                    <a:pt x="2130" y="130"/>
                  </a:lnTo>
                  <a:lnTo>
                    <a:pt x="2130" y="130"/>
                  </a:lnTo>
                  <a:lnTo>
                    <a:pt x="2126" y="124"/>
                  </a:lnTo>
                  <a:lnTo>
                    <a:pt x="2124" y="124"/>
                  </a:lnTo>
                  <a:lnTo>
                    <a:pt x="2120" y="122"/>
                  </a:lnTo>
                  <a:lnTo>
                    <a:pt x="2120" y="122"/>
                  </a:lnTo>
                  <a:lnTo>
                    <a:pt x="2118" y="122"/>
                  </a:lnTo>
                  <a:lnTo>
                    <a:pt x="2118" y="122"/>
                  </a:lnTo>
                  <a:lnTo>
                    <a:pt x="2106" y="126"/>
                  </a:lnTo>
                  <a:lnTo>
                    <a:pt x="2096" y="126"/>
                  </a:lnTo>
                  <a:lnTo>
                    <a:pt x="2096" y="126"/>
                  </a:lnTo>
                  <a:lnTo>
                    <a:pt x="2092" y="126"/>
                  </a:lnTo>
                  <a:lnTo>
                    <a:pt x="2092" y="126"/>
                  </a:lnTo>
                  <a:lnTo>
                    <a:pt x="2088" y="122"/>
                  </a:lnTo>
                  <a:lnTo>
                    <a:pt x="2086" y="118"/>
                  </a:lnTo>
                  <a:lnTo>
                    <a:pt x="2082" y="114"/>
                  </a:lnTo>
                  <a:lnTo>
                    <a:pt x="2076" y="112"/>
                  </a:lnTo>
                  <a:lnTo>
                    <a:pt x="2076" y="112"/>
                  </a:lnTo>
                  <a:lnTo>
                    <a:pt x="2076" y="112"/>
                  </a:lnTo>
                  <a:lnTo>
                    <a:pt x="2076" y="112"/>
                  </a:lnTo>
                  <a:lnTo>
                    <a:pt x="2064" y="114"/>
                  </a:lnTo>
                  <a:lnTo>
                    <a:pt x="2052" y="118"/>
                  </a:lnTo>
                  <a:lnTo>
                    <a:pt x="2052" y="118"/>
                  </a:lnTo>
                  <a:lnTo>
                    <a:pt x="2054" y="124"/>
                  </a:lnTo>
                  <a:lnTo>
                    <a:pt x="2054" y="128"/>
                  </a:lnTo>
                  <a:lnTo>
                    <a:pt x="2050" y="138"/>
                  </a:lnTo>
                  <a:lnTo>
                    <a:pt x="2050" y="138"/>
                  </a:lnTo>
                  <a:lnTo>
                    <a:pt x="2050" y="138"/>
                  </a:lnTo>
                  <a:lnTo>
                    <a:pt x="2050" y="138"/>
                  </a:lnTo>
                  <a:lnTo>
                    <a:pt x="2032" y="134"/>
                  </a:lnTo>
                  <a:lnTo>
                    <a:pt x="2014" y="132"/>
                  </a:lnTo>
                  <a:lnTo>
                    <a:pt x="2014" y="132"/>
                  </a:lnTo>
                  <a:lnTo>
                    <a:pt x="2004" y="130"/>
                  </a:lnTo>
                  <a:lnTo>
                    <a:pt x="2000" y="128"/>
                  </a:lnTo>
                  <a:lnTo>
                    <a:pt x="1998" y="124"/>
                  </a:lnTo>
                  <a:lnTo>
                    <a:pt x="1998" y="124"/>
                  </a:lnTo>
                  <a:lnTo>
                    <a:pt x="1994" y="118"/>
                  </a:lnTo>
                  <a:lnTo>
                    <a:pt x="1988" y="114"/>
                  </a:lnTo>
                  <a:lnTo>
                    <a:pt x="1988" y="114"/>
                  </a:lnTo>
                  <a:lnTo>
                    <a:pt x="1980" y="110"/>
                  </a:lnTo>
                  <a:lnTo>
                    <a:pt x="1974" y="110"/>
                  </a:lnTo>
                  <a:lnTo>
                    <a:pt x="1974" y="110"/>
                  </a:lnTo>
                  <a:lnTo>
                    <a:pt x="1964" y="110"/>
                  </a:lnTo>
                  <a:lnTo>
                    <a:pt x="1954" y="116"/>
                  </a:lnTo>
                  <a:lnTo>
                    <a:pt x="1954" y="116"/>
                  </a:lnTo>
                  <a:lnTo>
                    <a:pt x="1946" y="118"/>
                  </a:lnTo>
                  <a:lnTo>
                    <a:pt x="1938" y="120"/>
                  </a:lnTo>
                  <a:lnTo>
                    <a:pt x="1938" y="120"/>
                  </a:lnTo>
                  <a:lnTo>
                    <a:pt x="1932" y="118"/>
                  </a:lnTo>
                  <a:lnTo>
                    <a:pt x="1924" y="114"/>
                  </a:lnTo>
                  <a:lnTo>
                    <a:pt x="1924" y="114"/>
                  </a:lnTo>
                  <a:lnTo>
                    <a:pt x="1920" y="110"/>
                  </a:lnTo>
                  <a:lnTo>
                    <a:pt x="1916" y="108"/>
                  </a:lnTo>
                  <a:lnTo>
                    <a:pt x="1916" y="108"/>
                  </a:lnTo>
                  <a:lnTo>
                    <a:pt x="1912" y="110"/>
                  </a:lnTo>
                  <a:lnTo>
                    <a:pt x="1904" y="114"/>
                  </a:lnTo>
                  <a:lnTo>
                    <a:pt x="1904" y="114"/>
                  </a:lnTo>
                  <a:lnTo>
                    <a:pt x="1894" y="120"/>
                  </a:lnTo>
                  <a:lnTo>
                    <a:pt x="1886" y="122"/>
                  </a:lnTo>
                  <a:lnTo>
                    <a:pt x="1880" y="124"/>
                  </a:lnTo>
                  <a:lnTo>
                    <a:pt x="1880" y="124"/>
                  </a:lnTo>
                  <a:lnTo>
                    <a:pt x="1876" y="122"/>
                  </a:lnTo>
                  <a:lnTo>
                    <a:pt x="1876" y="120"/>
                  </a:lnTo>
                  <a:lnTo>
                    <a:pt x="1876" y="120"/>
                  </a:lnTo>
                  <a:lnTo>
                    <a:pt x="1878" y="116"/>
                  </a:lnTo>
                  <a:lnTo>
                    <a:pt x="1884" y="112"/>
                  </a:lnTo>
                  <a:lnTo>
                    <a:pt x="1898" y="106"/>
                  </a:lnTo>
                  <a:lnTo>
                    <a:pt x="1898" y="106"/>
                  </a:lnTo>
                  <a:lnTo>
                    <a:pt x="1904" y="102"/>
                  </a:lnTo>
                  <a:lnTo>
                    <a:pt x="1912" y="102"/>
                  </a:lnTo>
                  <a:lnTo>
                    <a:pt x="1918" y="100"/>
                  </a:lnTo>
                  <a:lnTo>
                    <a:pt x="1924" y="96"/>
                  </a:lnTo>
                  <a:lnTo>
                    <a:pt x="1924" y="96"/>
                  </a:lnTo>
                  <a:lnTo>
                    <a:pt x="1942" y="88"/>
                  </a:lnTo>
                  <a:lnTo>
                    <a:pt x="1944" y="86"/>
                  </a:lnTo>
                  <a:lnTo>
                    <a:pt x="1946" y="82"/>
                  </a:lnTo>
                  <a:lnTo>
                    <a:pt x="1948" y="78"/>
                  </a:lnTo>
                  <a:lnTo>
                    <a:pt x="1948" y="72"/>
                  </a:lnTo>
                  <a:lnTo>
                    <a:pt x="1948" y="72"/>
                  </a:lnTo>
                  <a:lnTo>
                    <a:pt x="1946" y="52"/>
                  </a:lnTo>
                  <a:lnTo>
                    <a:pt x="1942" y="42"/>
                  </a:lnTo>
                  <a:lnTo>
                    <a:pt x="1938" y="38"/>
                  </a:lnTo>
                  <a:lnTo>
                    <a:pt x="1934" y="34"/>
                  </a:lnTo>
                  <a:lnTo>
                    <a:pt x="1934" y="34"/>
                  </a:lnTo>
                  <a:lnTo>
                    <a:pt x="1930" y="34"/>
                  </a:lnTo>
                  <a:lnTo>
                    <a:pt x="1924" y="32"/>
                  </a:lnTo>
                  <a:lnTo>
                    <a:pt x="1924" y="32"/>
                  </a:lnTo>
                  <a:lnTo>
                    <a:pt x="1922" y="28"/>
                  </a:lnTo>
                  <a:lnTo>
                    <a:pt x="1920" y="24"/>
                  </a:lnTo>
                  <a:lnTo>
                    <a:pt x="1920" y="24"/>
                  </a:lnTo>
                  <a:lnTo>
                    <a:pt x="1914" y="22"/>
                  </a:lnTo>
                  <a:lnTo>
                    <a:pt x="1914" y="22"/>
                  </a:lnTo>
                  <a:lnTo>
                    <a:pt x="1908" y="24"/>
                  </a:lnTo>
                  <a:lnTo>
                    <a:pt x="1902" y="28"/>
                  </a:lnTo>
                  <a:lnTo>
                    <a:pt x="1902" y="28"/>
                  </a:lnTo>
                  <a:lnTo>
                    <a:pt x="1892" y="34"/>
                  </a:lnTo>
                  <a:lnTo>
                    <a:pt x="1886" y="36"/>
                  </a:lnTo>
                  <a:lnTo>
                    <a:pt x="1882" y="36"/>
                  </a:lnTo>
                  <a:lnTo>
                    <a:pt x="1882" y="36"/>
                  </a:lnTo>
                  <a:lnTo>
                    <a:pt x="1878" y="36"/>
                  </a:lnTo>
                  <a:lnTo>
                    <a:pt x="1874" y="34"/>
                  </a:lnTo>
                  <a:lnTo>
                    <a:pt x="1872" y="30"/>
                  </a:lnTo>
                  <a:lnTo>
                    <a:pt x="1870" y="26"/>
                  </a:lnTo>
                  <a:lnTo>
                    <a:pt x="1870" y="26"/>
                  </a:lnTo>
                  <a:lnTo>
                    <a:pt x="1860" y="28"/>
                  </a:lnTo>
                  <a:lnTo>
                    <a:pt x="1856" y="30"/>
                  </a:lnTo>
                  <a:lnTo>
                    <a:pt x="1850" y="30"/>
                  </a:lnTo>
                  <a:lnTo>
                    <a:pt x="1850" y="30"/>
                  </a:lnTo>
                  <a:lnTo>
                    <a:pt x="1846" y="30"/>
                  </a:lnTo>
                  <a:lnTo>
                    <a:pt x="1844" y="26"/>
                  </a:lnTo>
                  <a:lnTo>
                    <a:pt x="1844" y="26"/>
                  </a:lnTo>
                  <a:lnTo>
                    <a:pt x="1842" y="24"/>
                  </a:lnTo>
                  <a:lnTo>
                    <a:pt x="1844" y="22"/>
                  </a:lnTo>
                  <a:lnTo>
                    <a:pt x="1848" y="18"/>
                  </a:lnTo>
                  <a:lnTo>
                    <a:pt x="1860" y="12"/>
                  </a:lnTo>
                  <a:lnTo>
                    <a:pt x="1860" y="12"/>
                  </a:lnTo>
                  <a:lnTo>
                    <a:pt x="1858" y="6"/>
                  </a:lnTo>
                  <a:lnTo>
                    <a:pt x="1856" y="4"/>
                  </a:lnTo>
                  <a:lnTo>
                    <a:pt x="1852" y="2"/>
                  </a:lnTo>
                  <a:lnTo>
                    <a:pt x="1848"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99" name="Freeform 84"/>
            <p:cNvSpPr>
              <a:spLocks/>
            </p:cNvSpPr>
            <p:nvPr/>
          </p:nvSpPr>
          <p:spPr bwMode="auto">
            <a:xfrm>
              <a:off x="1144" y="2642"/>
              <a:ext cx="24" cy="68"/>
            </a:xfrm>
            <a:custGeom>
              <a:avLst/>
              <a:gdLst>
                <a:gd name="T0" fmla="*/ 4 w 24"/>
                <a:gd name="T1" fmla="*/ 68 h 68"/>
                <a:gd name="T2" fmla="*/ 4 w 24"/>
                <a:gd name="T3" fmla="*/ 68 h 68"/>
                <a:gd name="T4" fmla="*/ 2 w 24"/>
                <a:gd name="T5" fmla="*/ 68 h 68"/>
                <a:gd name="T6" fmla="*/ 2 w 24"/>
                <a:gd name="T7" fmla="*/ 68 h 68"/>
                <a:gd name="T8" fmla="*/ 0 w 24"/>
                <a:gd name="T9" fmla="*/ 66 h 68"/>
                <a:gd name="T10" fmla="*/ 0 w 24"/>
                <a:gd name="T11" fmla="*/ 62 h 68"/>
                <a:gd name="T12" fmla="*/ 2 w 24"/>
                <a:gd name="T13" fmla="*/ 52 h 68"/>
                <a:gd name="T14" fmla="*/ 10 w 24"/>
                <a:gd name="T15" fmla="*/ 34 h 68"/>
                <a:gd name="T16" fmla="*/ 10 w 24"/>
                <a:gd name="T17" fmla="*/ 34 h 68"/>
                <a:gd name="T18" fmla="*/ 12 w 24"/>
                <a:gd name="T19" fmla="*/ 26 h 68"/>
                <a:gd name="T20" fmla="*/ 12 w 24"/>
                <a:gd name="T21" fmla="*/ 14 h 68"/>
                <a:gd name="T22" fmla="*/ 16 w 24"/>
                <a:gd name="T23" fmla="*/ 4 h 68"/>
                <a:gd name="T24" fmla="*/ 18 w 24"/>
                <a:gd name="T25" fmla="*/ 0 h 68"/>
                <a:gd name="T26" fmla="*/ 20 w 24"/>
                <a:gd name="T27" fmla="*/ 0 h 68"/>
                <a:gd name="T28" fmla="*/ 20 w 24"/>
                <a:gd name="T29" fmla="*/ 0 h 68"/>
                <a:gd name="T30" fmla="*/ 22 w 24"/>
                <a:gd name="T31" fmla="*/ 0 h 68"/>
                <a:gd name="T32" fmla="*/ 22 w 24"/>
                <a:gd name="T33" fmla="*/ 0 h 68"/>
                <a:gd name="T34" fmla="*/ 24 w 24"/>
                <a:gd name="T35" fmla="*/ 0 h 68"/>
                <a:gd name="T36" fmla="*/ 24 w 24"/>
                <a:gd name="T37" fmla="*/ 4 h 68"/>
                <a:gd name="T38" fmla="*/ 22 w 24"/>
                <a:gd name="T39" fmla="*/ 16 h 68"/>
                <a:gd name="T40" fmla="*/ 18 w 24"/>
                <a:gd name="T41" fmla="*/ 34 h 68"/>
                <a:gd name="T42" fmla="*/ 18 w 24"/>
                <a:gd name="T43" fmla="*/ 34 h 68"/>
                <a:gd name="T44" fmla="*/ 14 w 24"/>
                <a:gd name="T45" fmla="*/ 54 h 68"/>
                <a:gd name="T46" fmla="*/ 10 w 24"/>
                <a:gd name="T47" fmla="*/ 64 h 68"/>
                <a:gd name="T48" fmla="*/ 8 w 24"/>
                <a:gd name="T49" fmla="*/ 66 h 68"/>
                <a:gd name="T50" fmla="*/ 4 w 24"/>
                <a:gd name="T51" fmla="*/ 6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4" h="68">
                  <a:moveTo>
                    <a:pt x="4" y="68"/>
                  </a:moveTo>
                  <a:lnTo>
                    <a:pt x="4" y="68"/>
                  </a:lnTo>
                  <a:lnTo>
                    <a:pt x="2" y="68"/>
                  </a:lnTo>
                  <a:lnTo>
                    <a:pt x="2" y="68"/>
                  </a:lnTo>
                  <a:lnTo>
                    <a:pt x="0" y="66"/>
                  </a:lnTo>
                  <a:lnTo>
                    <a:pt x="0" y="62"/>
                  </a:lnTo>
                  <a:lnTo>
                    <a:pt x="2" y="52"/>
                  </a:lnTo>
                  <a:lnTo>
                    <a:pt x="10" y="34"/>
                  </a:lnTo>
                  <a:lnTo>
                    <a:pt x="10" y="34"/>
                  </a:lnTo>
                  <a:lnTo>
                    <a:pt x="12" y="26"/>
                  </a:lnTo>
                  <a:lnTo>
                    <a:pt x="12" y="14"/>
                  </a:lnTo>
                  <a:lnTo>
                    <a:pt x="16" y="4"/>
                  </a:lnTo>
                  <a:lnTo>
                    <a:pt x="18" y="0"/>
                  </a:lnTo>
                  <a:lnTo>
                    <a:pt x="20" y="0"/>
                  </a:lnTo>
                  <a:lnTo>
                    <a:pt x="20" y="0"/>
                  </a:lnTo>
                  <a:lnTo>
                    <a:pt x="22" y="0"/>
                  </a:lnTo>
                  <a:lnTo>
                    <a:pt x="22" y="0"/>
                  </a:lnTo>
                  <a:lnTo>
                    <a:pt x="24" y="0"/>
                  </a:lnTo>
                  <a:lnTo>
                    <a:pt x="24" y="4"/>
                  </a:lnTo>
                  <a:lnTo>
                    <a:pt x="22" y="16"/>
                  </a:lnTo>
                  <a:lnTo>
                    <a:pt x="18" y="34"/>
                  </a:lnTo>
                  <a:lnTo>
                    <a:pt x="18" y="34"/>
                  </a:lnTo>
                  <a:lnTo>
                    <a:pt x="14" y="54"/>
                  </a:lnTo>
                  <a:lnTo>
                    <a:pt x="10" y="64"/>
                  </a:lnTo>
                  <a:lnTo>
                    <a:pt x="8" y="66"/>
                  </a:lnTo>
                  <a:lnTo>
                    <a:pt x="4" y="6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00" name="Freeform 85"/>
            <p:cNvSpPr>
              <a:spLocks/>
            </p:cNvSpPr>
            <p:nvPr/>
          </p:nvSpPr>
          <p:spPr bwMode="auto">
            <a:xfrm>
              <a:off x="1158" y="2480"/>
              <a:ext cx="38" cy="54"/>
            </a:xfrm>
            <a:custGeom>
              <a:avLst/>
              <a:gdLst>
                <a:gd name="T0" fmla="*/ 4 w 38"/>
                <a:gd name="T1" fmla="*/ 54 h 54"/>
                <a:gd name="T2" fmla="*/ 4 w 38"/>
                <a:gd name="T3" fmla="*/ 54 h 54"/>
                <a:gd name="T4" fmla="*/ 2 w 38"/>
                <a:gd name="T5" fmla="*/ 54 h 54"/>
                <a:gd name="T6" fmla="*/ 0 w 38"/>
                <a:gd name="T7" fmla="*/ 52 h 54"/>
                <a:gd name="T8" fmla="*/ 0 w 38"/>
                <a:gd name="T9" fmla="*/ 46 h 54"/>
                <a:gd name="T10" fmla="*/ 2 w 38"/>
                <a:gd name="T11" fmla="*/ 32 h 54"/>
                <a:gd name="T12" fmla="*/ 2 w 38"/>
                <a:gd name="T13" fmla="*/ 32 h 54"/>
                <a:gd name="T14" fmla="*/ 4 w 38"/>
                <a:gd name="T15" fmla="*/ 24 h 54"/>
                <a:gd name="T16" fmla="*/ 8 w 38"/>
                <a:gd name="T17" fmla="*/ 16 h 54"/>
                <a:gd name="T18" fmla="*/ 8 w 38"/>
                <a:gd name="T19" fmla="*/ 16 h 54"/>
                <a:gd name="T20" fmla="*/ 18 w 38"/>
                <a:gd name="T21" fmla="*/ 6 h 54"/>
                <a:gd name="T22" fmla="*/ 26 w 38"/>
                <a:gd name="T23" fmla="*/ 2 h 54"/>
                <a:gd name="T24" fmla="*/ 32 w 38"/>
                <a:gd name="T25" fmla="*/ 0 h 54"/>
                <a:gd name="T26" fmla="*/ 32 w 38"/>
                <a:gd name="T27" fmla="*/ 0 h 54"/>
                <a:gd name="T28" fmla="*/ 34 w 38"/>
                <a:gd name="T29" fmla="*/ 2 h 54"/>
                <a:gd name="T30" fmla="*/ 38 w 38"/>
                <a:gd name="T31" fmla="*/ 8 h 54"/>
                <a:gd name="T32" fmla="*/ 38 w 38"/>
                <a:gd name="T33" fmla="*/ 8 h 54"/>
                <a:gd name="T34" fmla="*/ 36 w 38"/>
                <a:gd name="T35" fmla="*/ 12 h 54"/>
                <a:gd name="T36" fmla="*/ 34 w 38"/>
                <a:gd name="T37" fmla="*/ 16 h 54"/>
                <a:gd name="T38" fmla="*/ 28 w 38"/>
                <a:gd name="T39" fmla="*/ 24 h 54"/>
                <a:gd name="T40" fmla="*/ 28 w 38"/>
                <a:gd name="T41" fmla="*/ 24 h 54"/>
                <a:gd name="T42" fmla="*/ 22 w 38"/>
                <a:gd name="T43" fmla="*/ 30 h 54"/>
                <a:gd name="T44" fmla="*/ 16 w 38"/>
                <a:gd name="T45" fmla="*/ 38 h 54"/>
                <a:gd name="T46" fmla="*/ 16 w 38"/>
                <a:gd name="T47" fmla="*/ 38 h 54"/>
                <a:gd name="T48" fmla="*/ 16 w 38"/>
                <a:gd name="T49" fmla="*/ 46 h 54"/>
                <a:gd name="T50" fmla="*/ 14 w 38"/>
                <a:gd name="T51" fmla="*/ 50 h 54"/>
                <a:gd name="T52" fmla="*/ 10 w 38"/>
                <a:gd name="T53" fmla="*/ 52 h 54"/>
                <a:gd name="T54" fmla="*/ 10 w 38"/>
                <a:gd name="T55" fmla="*/ 52 h 54"/>
                <a:gd name="T56" fmla="*/ 4 w 38"/>
                <a:gd name="T57"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8" h="54">
                  <a:moveTo>
                    <a:pt x="4" y="54"/>
                  </a:moveTo>
                  <a:lnTo>
                    <a:pt x="4" y="54"/>
                  </a:lnTo>
                  <a:lnTo>
                    <a:pt x="2" y="54"/>
                  </a:lnTo>
                  <a:lnTo>
                    <a:pt x="0" y="52"/>
                  </a:lnTo>
                  <a:lnTo>
                    <a:pt x="0" y="46"/>
                  </a:lnTo>
                  <a:lnTo>
                    <a:pt x="2" y="32"/>
                  </a:lnTo>
                  <a:lnTo>
                    <a:pt x="2" y="32"/>
                  </a:lnTo>
                  <a:lnTo>
                    <a:pt x="4" y="24"/>
                  </a:lnTo>
                  <a:lnTo>
                    <a:pt x="8" y="16"/>
                  </a:lnTo>
                  <a:lnTo>
                    <a:pt x="8" y="16"/>
                  </a:lnTo>
                  <a:lnTo>
                    <a:pt x="18" y="6"/>
                  </a:lnTo>
                  <a:lnTo>
                    <a:pt x="26" y="2"/>
                  </a:lnTo>
                  <a:lnTo>
                    <a:pt x="32" y="0"/>
                  </a:lnTo>
                  <a:lnTo>
                    <a:pt x="32" y="0"/>
                  </a:lnTo>
                  <a:lnTo>
                    <a:pt x="34" y="2"/>
                  </a:lnTo>
                  <a:lnTo>
                    <a:pt x="38" y="8"/>
                  </a:lnTo>
                  <a:lnTo>
                    <a:pt x="38" y="8"/>
                  </a:lnTo>
                  <a:lnTo>
                    <a:pt x="36" y="12"/>
                  </a:lnTo>
                  <a:lnTo>
                    <a:pt x="34" y="16"/>
                  </a:lnTo>
                  <a:lnTo>
                    <a:pt x="28" y="24"/>
                  </a:lnTo>
                  <a:lnTo>
                    <a:pt x="28" y="24"/>
                  </a:lnTo>
                  <a:lnTo>
                    <a:pt x="22" y="30"/>
                  </a:lnTo>
                  <a:lnTo>
                    <a:pt x="16" y="38"/>
                  </a:lnTo>
                  <a:lnTo>
                    <a:pt x="16" y="38"/>
                  </a:lnTo>
                  <a:lnTo>
                    <a:pt x="16" y="46"/>
                  </a:lnTo>
                  <a:lnTo>
                    <a:pt x="14" y="50"/>
                  </a:lnTo>
                  <a:lnTo>
                    <a:pt x="10" y="52"/>
                  </a:lnTo>
                  <a:lnTo>
                    <a:pt x="10" y="52"/>
                  </a:lnTo>
                  <a:lnTo>
                    <a:pt x="4" y="5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01" name="Freeform 86"/>
            <p:cNvSpPr>
              <a:spLocks/>
            </p:cNvSpPr>
            <p:nvPr/>
          </p:nvSpPr>
          <p:spPr bwMode="auto">
            <a:xfrm>
              <a:off x="1662" y="1734"/>
              <a:ext cx="44" cy="56"/>
            </a:xfrm>
            <a:custGeom>
              <a:avLst/>
              <a:gdLst>
                <a:gd name="T0" fmla="*/ 16 w 44"/>
                <a:gd name="T1" fmla="*/ 56 h 56"/>
                <a:gd name="T2" fmla="*/ 16 w 44"/>
                <a:gd name="T3" fmla="*/ 56 h 56"/>
                <a:gd name="T4" fmla="*/ 16 w 44"/>
                <a:gd name="T5" fmla="*/ 56 h 56"/>
                <a:gd name="T6" fmla="*/ 6 w 44"/>
                <a:gd name="T7" fmla="*/ 54 h 56"/>
                <a:gd name="T8" fmla="*/ 2 w 44"/>
                <a:gd name="T9" fmla="*/ 52 h 56"/>
                <a:gd name="T10" fmla="*/ 0 w 44"/>
                <a:gd name="T11" fmla="*/ 48 h 56"/>
                <a:gd name="T12" fmla="*/ 0 w 44"/>
                <a:gd name="T13" fmla="*/ 48 h 56"/>
                <a:gd name="T14" fmla="*/ 0 w 44"/>
                <a:gd name="T15" fmla="*/ 36 h 56"/>
                <a:gd name="T16" fmla="*/ 4 w 44"/>
                <a:gd name="T17" fmla="*/ 26 h 56"/>
                <a:gd name="T18" fmla="*/ 4 w 44"/>
                <a:gd name="T19" fmla="*/ 26 h 56"/>
                <a:gd name="T20" fmla="*/ 10 w 44"/>
                <a:gd name="T21" fmla="*/ 22 h 56"/>
                <a:gd name="T22" fmla="*/ 14 w 44"/>
                <a:gd name="T23" fmla="*/ 20 h 56"/>
                <a:gd name="T24" fmla="*/ 14 w 44"/>
                <a:gd name="T25" fmla="*/ 20 h 56"/>
                <a:gd name="T26" fmla="*/ 18 w 44"/>
                <a:gd name="T27" fmla="*/ 14 h 56"/>
                <a:gd name="T28" fmla="*/ 22 w 44"/>
                <a:gd name="T29" fmla="*/ 10 h 56"/>
                <a:gd name="T30" fmla="*/ 22 w 44"/>
                <a:gd name="T31" fmla="*/ 10 h 56"/>
                <a:gd name="T32" fmla="*/ 28 w 44"/>
                <a:gd name="T33" fmla="*/ 4 h 56"/>
                <a:gd name="T34" fmla="*/ 34 w 44"/>
                <a:gd name="T35" fmla="*/ 0 h 56"/>
                <a:gd name="T36" fmla="*/ 34 w 44"/>
                <a:gd name="T37" fmla="*/ 0 h 56"/>
                <a:gd name="T38" fmla="*/ 38 w 44"/>
                <a:gd name="T39" fmla="*/ 2 h 56"/>
                <a:gd name="T40" fmla="*/ 38 w 44"/>
                <a:gd name="T41" fmla="*/ 6 h 56"/>
                <a:gd name="T42" fmla="*/ 38 w 44"/>
                <a:gd name="T43" fmla="*/ 6 h 56"/>
                <a:gd name="T44" fmla="*/ 38 w 44"/>
                <a:gd name="T45" fmla="*/ 12 h 56"/>
                <a:gd name="T46" fmla="*/ 38 w 44"/>
                <a:gd name="T47" fmla="*/ 18 h 56"/>
                <a:gd name="T48" fmla="*/ 38 w 44"/>
                <a:gd name="T49" fmla="*/ 18 h 56"/>
                <a:gd name="T50" fmla="*/ 42 w 44"/>
                <a:gd name="T51" fmla="*/ 22 h 56"/>
                <a:gd name="T52" fmla="*/ 44 w 44"/>
                <a:gd name="T53" fmla="*/ 26 h 56"/>
                <a:gd name="T54" fmla="*/ 44 w 44"/>
                <a:gd name="T55" fmla="*/ 26 h 56"/>
                <a:gd name="T56" fmla="*/ 44 w 44"/>
                <a:gd name="T57" fmla="*/ 32 h 56"/>
                <a:gd name="T58" fmla="*/ 44 w 44"/>
                <a:gd name="T59" fmla="*/ 38 h 56"/>
                <a:gd name="T60" fmla="*/ 44 w 44"/>
                <a:gd name="T61" fmla="*/ 38 h 56"/>
                <a:gd name="T62" fmla="*/ 38 w 44"/>
                <a:gd name="T63" fmla="*/ 44 h 56"/>
                <a:gd name="T64" fmla="*/ 32 w 44"/>
                <a:gd name="T65" fmla="*/ 48 h 56"/>
                <a:gd name="T66" fmla="*/ 16 w 44"/>
                <a:gd name="T67" fmla="*/ 5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4" h="56">
                  <a:moveTo>
                    <a:pt x="16" y="56"/>
                  </a:moveTo>
                  <a:lnTo>
                    <a:pt x="16" y="56"/>
                  </a:lnTo>
                  <a:lnTo>
                    <a:pt x="16" y="56"/>
                  </a:lnTo>
                  <a:lnTo>
                    <a:pt x="6" y="54"/>
                  </a:lnTo>
                  <a:lnTo>
                    <a:pt x="2" y="52"/>
                  </a:lnTo>
                  <a:lnTo>
                    <a:pt x="0" y="48"/>
                  </a:lnTo>
                  <a:lnTo>
                    <a:pt x="0" y="48"/>
                  </a:lnTo>
                  <a:lnTo>
                    <a:pt x="0" y="36"/>
                  </a:lnTo>
                  <a:lnTo>
                    <a:pt x="4" y="26"/>
                  </a:lnTo>
                  <a:lnTo>
                    <a:pt x="4" y="26"/>
                  </a:lnTo>
                  <a:lnTo>
                    <a:pt x="10" y="22"/>
                  </a:lnTo>
                  <a:lnTo>
                    <a:pt x="14" y="20"/>
                  </a:lnTo>
                  <a:lnTo>
                    <a:pt x="14" y="20"/>
                  </a:lnTo>
                  <a:lnTo>
                    <a:pt x="18" y="14"/>
                  </a:lnTo>
                  <a:lnTo>
                    <a:pt x="22" y="10"/>
                  </a:lnTo>
                  <a:lnTo>
                    <a:pt x="22" y="10"/>
                  </a:lnTo>
                  <a:lnTo>
                    <a:pt x="28" y="4"/>
                  </a:lnTo>
                  <a:lnTo>
                    <a:pt x="34" y="0"/>
                  </a:lnTo>
                  <a:lnTo>
                    <a:pt x="34" y="0"/>
                  </a:lnTo>
                  <a:lnTo>
                    <a:pt x="38" y="2"/>
                  </a:lnTo>
                  <a:lnTo>
                    <a:pt x="38" y="6"/>
                  </a:lnTo>
                  <a:lnTo>
                    <a:pt x="38" y="6"/>
                  </a:lnTo>
                  <a:lnTo>
                    <a:pt x="38" y="12"/>
                  </a:lnTo>
                  <a:lnTo>
                    <a:pt x="38" y="18"/>
                  </a:lnTo>
                  <a:lnTo>
                    <a:pt x="38" y="18"/>
                  </a:lnTo>
                  <a:lnTo>
                    <a:pt x="42" y="22"/>
                  </a:lnTo>
                  <a:lnTo>
                    <a:pt x="44" y="26"/>
                  </a:lnTo>
                  <a:lnTo>
                    <a:pt x="44" y="26"/>
                  </a:lnTo>
                  <a:lnTo>
                    <a:pt x="44" y="32"/>
                  </a:lnTo>
                  <a:lnTo>
                    <a:pt x="44" y="38"/>
                  </a:lnTo>
                  <a:lnTo>
                    <a:pt x="44" y="38"/>
                  </a:lnTo>
                  <a:lnTo>
                    <a:pt x="38" y="44"/>
                  </a:lnTo>
                  <a:lnTo>
                    <a:pt x="32" y="48"/>
                  </a:lnTo>
                  <a:lnTo>
                    <a:pt x="16" y="5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02" name="Freeform 87"/>
            <p:cNvSpPr>
              <a:spLocks/>
            </p:cNvSpPr>
            <p:nvPr/>
          </p:nvSpPr>
          <p:spPr bwMode="auto">
            <a:xfrm>
              <a:off x="1510" y="1724"/>
              <a:ext cx="98" cy="178"/>
            </a:xfrm>
            <a:custGeom>
              <a:avLst/>
              <a:gdLst>
                <a:gd name="T0" fmla="*/ 52 w 98"/>
                <a:gd name="T1" fmla="*/ 178 h 178"/>
                <a:gd name="T2" fmla="*/ 30 w 98"/>
                <a:gd name="T3" fmla="*/ 176 h 178"/>
                <a:gd name="T4" fmla="*/ 16 w 98"/>
                <a:gd name="T5" fmla="*/ 168 h 178"/>
                <a:gd name="T6" fmla="*/ 12 w 98"/>
                <a:gd name="T7" fmla="*/ 156 h 178"/>
                <a:gd name="T8" fmla="*/ 16 w 98"/>
                <a:gd name="T9" fmla="*/ 144 h 178"/>
                <a:gd name="T10" fmla="*/ 20 w 98"/>
                <a:gd name="T11" fmla="*/ 126 h 178"/>
                <a:gd name="T12" fmla="*/ 28 w 98"/>
                <a:gd name="T13" fmla="*/ 110 h 178"/>
                <a:gd name="T14" fmla="*/ 20 w 98"/>
                <a:gd name="T15" fmla="*/ 96 h 178"/>
                <a:gd name="T16" fmla="*/ 14 w 98"/>
                <a:gd name="T17" fmla="*/ 88 h 178"/>
                <a:gd name="T18" fmla="*/ 8 w 98"/>
                <a:gd name="T19" fmla="*/ 74 h 178"/>
                <a:gd name="T20" fmla="*/ 4 w 98"/>
                <a:gd name="T21" fmla="*/ 62 h 178"/>
                <a:gd name="T22" fmla="*/ 0 w 98"/>
                <a:gd name="T23" fmla="*/ 50 h 178"/>
                <a:gd name="T24" fmla="*/ 0 w 98"/>
                <a:gd name="T25" fmla="*/ 40 h 178"/>
                <a:gd name="T26" fmla="*/ 6 w 98"/>
                <a:gd name="T27" fmla="*/ 34 h 178"/>
                <a:gd name="T28" fmla="*/ 22 w 98"/>
                <a:gd name="T29" fmla="*/ 18 h 178"/>
                <a:gd name="T30" fmla="*/ 34 w 98"/>
                <a:gd name="T31" fmla="*/ 14 h 178"/>
                <a:gd name="T32" fmla="*/ 50 w 98"/>
                <a:gd name="T33" fmla="*/ 12 h 178"/>
                <a:gd name="T34" fmla="*/ 62 w 98"/>
                <a:gd name="T35" fmla="*/ 4 h 178"/>
                <a:gd name="T36" fmla="*/ 76 w 98"/>
                <a:gd name="T37" fmla="*/ 0 h 178"/>
                <a:gd name="T38" fmla="*/ 88 w 98"/>
                <a:gd name="T39" fmla="*/ 8 h 178"/>
                <a:gd name="T40" fmla="*/ 94 w 98"/>
                <a:gd name="T41" fmla="*/ 16 h 178"/>
                <a:gd name="T42" fmla="*/ 86 w 98"/>
                <a:gd name="T43" fmla="*/ 32 h 178"/>
                <a:gd name="T44" fmla="*/ 78 w 98"/>
                <a:gd name="T45" fmla="*/ 34 h 178"/>
                <a:gd name="T46" fmla="*/ 64 w 98"/>
                <a:gd name="T47" fmla="*/ 38 h 178"/>
                <a:gd name="T48" fmla="*/ 54 w 98"/>
                <a:gd name="T49" fmla="*/ 48 h 178"/>
                <a:gd name="T50" fmla="*/ 44 w 98"/>
                <a:gd name="T51" fmla="*/ 48 h 178"/>
                <a:gd name="T52" fmla="*/ 42 w 98"/>
                <a:gd name="T53" fmla="*/ 56 h 178"/>
                <a:gd name="T54" fmla="*/ 54 w 98"/>
                <a:gd name="T55" fmla="*/ 68 h 178"/>
                <a:gd name="T56" fmla="*/ 60 w 98"/>
                <a:gd name="T57" fmla="*/ 82 h 178"/>
                <a:gd name="T58" fmla="*/ 74 w 98"/>
                <a:gd name="T59" fmla="*/ 86 h 178"/>
                <a:gd name="T60" fmla="*/ 76 w 98"/>
                <a:gd name="T61" fmla="*/ 90 h 178"/>
                <a:gd name="T62" fmla="*/ 76 w 98"/>
                <a:gd name="T63" fmla="*/ 96 h 178"/>
                <a:gd name="T64" fmla="*/ 96 w 98"/>
                <a:gd name="T65" fmla="*/ 102 h 178"/>
                <a:gd name="T66" fmla="*/ 98 w 98"/>
                <a:gd name="T67" fmla="*/ 108 h 178"/>
                <a:gd name="T68" fmla="*/ 88 w 98"/>
                <a:gd name="T69" fmla="*/ 116 h 178"/>
                <a:gd name="T70" fmla="*/ 82 w 98"/>
                <a:gd name="T71" fmla="*/ 114 h 178"/>
                <a:gd name="T72" fmla="*/ 72 w 98"/>
                <a:gd name="T73" fmla="*/ 114 h 178"/>
                <a:gd name="T74" fmla="*/ 62 w 98"/>
                <a:gd name="T75" fmla="*/ 118 h 178"/>
                <a:gd name="T76" fmla="*/ 64 w 98"/>
                <a:gd name="T77" fmla="*/ 126 h 178"/>
                <a:gd name="T78" fmla="*/ 74 w 98"/>
                <a:gd name="T79" fmla="*/ 128 h 178"/>
                <a:gd name="T80" fmla="*/ 68 w 98"/>
                <a:gd name="T81" fmla="*/ 140 h 178"/>
                <a:gd name="T82" fmla="*/ 68 w 98"/>
                <a:gd name="T83" fmla="*/ 156 h 178"/>
                <a:gd name="T84" fmla="*/ 64 w 98"/>
                <a:gd name="T85" fmla="*/ 174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8" h="178">
                  <a:moveTo>
                    <a:pt x="58" y="178"/>
                  </a:moveTo>
                  <a:lnTo>
                    <a:pt x="58" y="178"/>
                  </a:lnTo>
                  <a:lnTo>
                    <a:pt x="52" y="178"/>
                  </a:lnTo>
                  <a:lnTo>
                    <a:pt x="52" y="178"/>
                  </a:lnTo>
                  <a:lnTo>
                    <a:pt x="36" y="176"/>
                  </a:lnTo>
                  <a:lnTo>
                    <a:pt x="30" y="176"/>
                  </a:lnTo>
                  <a:lnTo>
                    <a:pt x="22" y="174"/>
                  </a:lnTo>
                  <a:lnTo>
                    <a:pt x="22" y="174"/>
                  </a:lnTo>
                  <a:lnTo>
                    <a:pt x="16" y="168"/>
                  </a:lnTo>
                  <a:lnTo>
                    <a:pt x="12" y="160"/>
                  </a:lnTo>
                  <a:lnTo>
                    <a:pt x="12" y="160"/>
                  </a:lnTo>
                  <a:lnTo>
                    <a:pt x="12" y="156"/>
                  </a:lnTo>
                  <a:lnTo>
                    <a:pt x="12" y="152"/>
                  </a:lnTo>
                  <a:lnTo>
                    <a:pt x="16" y="144"/>
                  </a:lnTo>
                  <a:lnTo>
                    <a:pt x="16" y="144"/>
                  </a:lnTo>
                  <a:lnTo>
                    <a:pt x="16" y="136"/>
                  </a:lnTo>
                  <a:lnTo>
                    <a:pt x="18" y="132"/>
                  </a:lnTo>
                  <a:lnTo>
                    <a:pt x="20" y="126"/>
                  </a:lnTo>
                  <a:lnTo>
                    <a:pt x="20" y="126"/>
                  </a:lnTo>
                  <a:lnTo>
                    <a:pt x="26" y="118"/>
                  </a:lnTo>
                  <a:lnTo>
                    <a:pt x="28" y="110"/>
                  </a:lnTo>
                  <a:lnTo>
                    <a:pt x="28" y="106"/>
                  </a:lnTo>
                  <a:lnTo>
                    <a:pt x="26" y="104"/>
                  </a:lnTo>
                  <a:lnTo>
                    <a:pt x="20" y="96"/>
                  </a:lnTo>
                  <a:lnTo>
                    <a:pt x="20" y="96"/>
                  </a:lnTo>
                  <a:lnTo>
                    <a:pt x="16" y="92"/>
                  </a:lnTo>
                  <a:lnTo>
                    <a:pt x="14" y="88"/>
                  </a:lnTo>
                  <a:lnTo>
                    <a:pt x="12" y="80"/>
                  </a:lnTo>
                  <a:lnTo>
                    <a:pt x="12" y="80"/>
                  </a:lnTo>
                  <a:lnTo>
                    <a:pt x="8" y="74"/>
                  </a:lnTo>
                  <a:lnTo>
                    <a:pt x="4" y="68"/>
                  </a:lnTo>
                  <a:lnTo>
                    <a:pt x="4" y="68"/>
                  </a:lnTo>
                  <a:lnTo>
                    <a:pt x="4" y="62"/>
                  </a:lnTo>
                  <a:lnTo>
                    <a:pt x="4" y="58"/>
                  </a:lnTo>
                  <a:lnTo>
                    <a:pt x="4" y="58"/>
                  </a:lnTo>
                  <a:lnTo>
                    <a:pt x="0" y="50"/>
                  </a:lnTo>
                  <a:lnTo>
                    <a:pt x="0" y="46"/>
                  </a:lnTo>
                  <a:lnTo>
                    <a:pt x="0" y="40"/>
                  </a:lnTo>
                  <a:lnTo>
                    <a:pt x="0" y="40"/>
                  </a:lnTo>
                  <a:lnTo>
                    <a:pt x="0" y="38"/>
                  </a:lnTo>
                  <a:lnTo>
                    <a:pt x="0" y="38"/>
                  </a:lnTo>
                  <a:lnTo>
                    <a:pt x="6" y="34"/>
                  </a:lnTo>
                  <a:lnTo>
                    <a:pt x="10" y="28"/>
                  </a:lnTo>
                  <a:lnTo>
                    <a:pt x="16" y="24"/>
                  </a:lnTo>
                  <a:lnTo>
                    <a:pt x="22" y="18"/>
                  </a:lnTo>
                  <a:lnTo>
                    <a:pt x="22" y="18"/>
                  </a:lnTo>
                  <a:lnTo>
                    <a:pt x="28" y="14"/>
                  </a:lnTo>
                  <a:lnTo>
                    <a:pt x="34" y="14"/>
                  </a:lnTo>
                  <a:lnTo>
                    <a:pt x="46" y="12"/>
                  </a:lnTo>
                  <a:lnTo>
                    <a:pt x="46" y="12"/>
                  </a:lnTo>
                  <a:lnTo>
                    <a:pt x="50" y="12"/>
                  </a:lnTo>
                  <a:lnTo>
                    <a:pt x="54" y="10"/>
                  </a:lnTo>
                  <a:lnTo>
                    <a:pt x="62" y="4"/>
                  </a:lnTo>
                  <a:lnTo>
                    <a:pt x="62" y="4"/>
                  </a:lnTo>
                  <a:lnTo>
                    <a:pt x="68" y="0"/>
                  </a:lnTo>
                  <a:lnTo>
                    <a:pt x="76" y="0"/>
                  </a:lnTo>
                  <a:lnTo>
                    <a:pt x="76" y="0"/>
                  </a:lnTo>
                  <a:lnTo>
                    <a:pt x="80" y="0"/>
                  </a:lnTo>
                  <a:lnTo>
                    <a:pt x="86" y="4"/>
                  </a:lnTo>
                  <a:lnTo>
                    <a:pt x="88" y="8"/>
                  </a:lnTo>
                  <a:lnTo>
                    <a:pt x="92" y="12"/>
                  </a:lnTo>
                  <a:lnTo>
                    <a:pt x="92" y="12"/>
                  </a:lnTo>
                  <a:lnTo>
                    <a:pt x="94" y="16"/>
                  </a:lnTo>
                  <a:lnTo>
                    <a:pt x="92" y="22"/>
                  </a:lnTo>
                  <a:lnTo>
                    <a:pt x="90" y="28"/>
                  </a:lnTo>
                  <a:lnTo>
                    <a:pt x="86" y="32"/>
                  </a:lnTo>
                  <a:lnTo>
                    <a:pt x="86" y="32"/>
                  </a:lnTo>
                  <a:lnTo>
                    <a:pt x="82" y="34"/>
                  </a:lnTo>
                  <a:lnTo>
                    <a:pt x="78" y="34"/>
                  </a:lnTo>
                  <a:lnTo>
                    <a:pt x="70" y="34"/>
                  </a:lnTo>
                  <a:lnTo>
                    <a:pt x="70" y="34"/>
                  </a:lnTo>
                  <a:lnTo>
                    <a:pt x="64" y="38"/>
                  </a:lnTo>
                  <a:lnTo>
                    <a:pt x="62" y="40"/>
                  </a:lnTo>
                  <a:lnTo>
                    <a:pt x="60" y="44"/>
                  </a:lnTo>
                  <a:lnTo>
                    <a:pt x="54" y="48"/>
                  </a:lnTo>
                  <a:lnTo>
                    <a:pt x="54" y="48"/>
                  </a:lnTo>
                  <a:lnTo>
                    <a:pt x="50" y="48"/>
                  </a:lnTo>
                  <a:lnTo>
                    <a:pt x="44" y="48"/>
                  </a:lnTo>
                  <a:lnTo>
                    <a:pt x="42" y="50"/>
                  </a:lnTo>
                  <a:lnTo>
                    <a:pt x="42" y="56"/>
                  </a:lnTo>
                  <a:lnTo>
                    <a:pt x="42" y="56"/>
                  </a:lnTo>
                  <a:lnTo>
                    <a:pt x="46" y="60"/>
                  </a:lnTo>
                  <a:lnTo>
                    <a:pt x="48" y="62"/>
                  </a:lnTo>
                  <a:lnTo>
                    <a:pt x="54" y="68"/>
                  </a:lnTo>
                  <a:lnTo>
                    <a:pt x="60" y="72"/>
                  </a:lnTo>
                  <a:lnTo>
                    <a:pt x="60" y="76"/>
                  </a:lnTo>
                  <a:lnTo>
                    <a:pt x="60" y="82"/>
                  </a:lnTo>
                  <a:lnTo>
                    <a:pt x="60" y="82"/>
                  </a:lnTo>
                  <a:lnTo>
                    <a:pt x="68" y="84"/>
                  </a:lnTo>
                  <a:lnTo>
                    <a:pt x="74" y="86"/>
                  </a:lnTo>
                  <a:lnTo>
                    <a:pt x="74" y="86"/>
                  </a:lnTo>
                  <a:lnTo>
                    <a:pt x="76" y="88"/>
                  </a:lnTo>
                  <a:lnTo>
                    <a:pt x="76" y="90"/>
                  </a:lnTo>
                  <a:lnTo>
                    <a:pt x="74" y="92"/>
                  </a:lnTo>
                  <a:lnTo>
                    <a:pt x="76" y="96"/>
                  </a:lnTo>
                  <a:lnTo>
                    <a:pt x="76" y="96"/>
                  </a:lnTo>
                  <a:lnTo>
                    <a:pt x="82" y="98"/>
                  </a:lnTo>
                  <a:lnTo>
                    <a:pt x="90" y="100"/>
                  </a:lnTo>
                  <a:lnTo>
                    <a:pt x="96" y="102"/>
                  </a:lnTo>
                  <a:lnTo>
                    <a:pt x="98" y="104"/>
                  </a:lnTo>
                  <a:lnTo>
                    <a:pt x="98" y="108"/>
                  </a:lnTo>
                  <a:lnTo>
                    <a:pt x="98" y="108"/>
                  </a:lnTo>
                  <a:lnTo>
                    <a:pt x="98" y="112"/>
                  </a:lnTo>
                  <a:lnTo>
                    <a:pt x="96" y="114"/>
                  </a:lnTo>
                  <a:lnTo>
                    <a:pt x="88" y="116"/>
                  </a:lnTo>
                  <a:lnTo>
                    <a:pt x="88" y="116"/>
                  </a:lnTo>
                  <a:lnTo>
                    <a:pt x="82" y="114"/>
                  </a:lnTo>
                  <a:lnTo>
                    <a:pt x="82" y="114"/>
                  </a:lnTo>
                  <a:lnTo>
                    <a:pt x="76" y="114"/>
                  </a:lnTo>
                  <a:lnTo>
                    <a:pt x="76" y="114"/>
                  </a:lnTo>
                  <a:lnTo>
                    <a:pt x="72" y="114"/>
                  </a:lnTo>
                  <a:lnTo>
                    <a:pt x="72" y="114"/>
                  </a:lnTo>
                  <a:lnTo>
                    <a:pt x="66" y="116"/>
                  </a:lnTo>
                  <a:lnTo>
                    <a:pt x="62" y="118"/>
                  </a:lnTo>
                  <a:lnTo>
                    <a:pt x="62" y="122"/>
                  </a:lnTo>
                  <a:lnTo>
                    <a:pt x="62" y="122"/>
                  </a:lnTo>
                  <a:lnTo>
                    <a:pt x="64" y="126"/>
                  </a:lnTo>
                  <a:lnTo>
                    <a:pt x="66" y="126"/>
                  </a:lnTo>
                  <a:lnTo>
                    <a:pt x="74" y="128"/>
                  </a:lnTo>
                  <a:lnTo>
                    <a:pt x="74" y="128"/>
                  </a:lnTo>
                  <a:lnTo>
                    <a:pt x="74" y="130"/>
                  </a:lnTo>
                  <a:lnTo>
                    <a:pt x="72" y="134"/>
                  </a:lnTo>
                  <a:lnTo>
                    <a:pt x="68" y="140"/>
                  </a:lnTo>
                  <a:lnTo>
                    <a:pt x="68" y="140"/>
                  </a:lnTo>
                  <a:lnTo>
                    <a:pt x="68" y="148"/>
                  </a:lnTo>
                  <a:lnTo>
                    <a:pt x="68" y="156"/>
                  </a:lnTo>
                  <a:lnTo>
                    <a:pt x="68" y="156"/>
                  </a:lnTo>
                  <a:lnTo>
                    <a:pt x="66" y="166"/>
                  </a:lnTo>
                  <a:lnTo>
                    <a:pt x="64" y="174"/>
                  </a:lnTo>
                  <a:lnTo>
                    <a:pt x="64" y="174"/>
                  </a:lnTo>
                  <a:lnTo>
                    <a:pt x="58" y="17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03" name="Freeform 88"/>
            <p:cNvSpPr>
              <a:spLocks/>
            </p:cNvSpPr>
            <p:nvPr/>
          </p:nvSpPr>
          <p:spPr bwMode="auto">
            <a:xfrm>
              <a:off x="1256" y="1716"/>
              <a:ext cx="178" cy="114"/>
            </a:xfrm>
            <a:custGeom>
              <a:avLst/>
              <a:gdLst>
                <a:gd name="T0" fmla="*/ 114 w 178"/>
                <a:gd name="T1" fmla="*/ 46 h 114"/>
                <a:gd name="T2" fmla="*/ 114 w 178"/>
                <a:gd name="T3" fmla="*/ 40 h 114"/>
                <a:gd name="T4" fmla="*/ 106 w 178"/>
                <a:gd name="T5" fmla="*/ 32 h 114"/>
                <a:gd name="T6" fmla="*/ 104 w 178"/>
                <a:gd name="T7" fmla="*/ 26 h 114"/>
                <a:gd name="T8" fmla="*/ 108 w 178"/>
                <a:gd name="T9" fmla="*/ 16 h 114"/>
                <a:gd name="T10" fmla="*/ 120 w 178"/>
                <a:gd name="T11" fmla="*/ 8 h 114"/>
                <a:gd name="T12" fmla="*/ 124 w 178"/>
                <a:gd name="T13" fmla="*/ 8 h 114"/>
                <a:gd name="T14" fmla="*/ 144 w 178"/>
                <a:gd name="T15" fmla="*/ 6 h 114"/>
                <a:gd name="T16" fmla="*/ 154 w 178"/>
                <a:gd name="T17" fmla="*/ 2 h 114"/>
                <a:gd name="T18" fmla="*/ 164 w 178"/>
                <a:gd name="T19" fmla="*/ 0 h 114"/>
                <a:gd name="T20" fmla="*/ 166 w 178"/>
                <a:gd name="T21" fmla="*/ 0 h 114"/>
                <a:gd name="T22" fmla="*/ 168 w 178"/>
                <a:gd name="T23" fmla="*/ 2 h 114"/>
                <a:gd name="T24" fmla="*/ 168 w 178"/>
                <a:gd name="T25" fmla="*/ 10 h 114"/>
                <a:gd name="T26" fmla="*/ 156 w 178"/>
                <a:gd name="T27" fmla="*/ 20 h 114"/>
                <a:gd name="T28" fmla="*/ 134 w 178"/>
                <a:gd name="T29" fmla="*/ 32 h 114"/>
                <a:gd name="T30" fmla="*/ 130 w 178"/>
                <a:gd name="T31" fmla="*/ 36 h 114"/>
                <a:gd name="T32" fmla="*/ 130 w 178"/>
                <a:gd name="T33" fmla="*/ 44 h 114"/>
                <a:gd name="T34" fmla="*/ 138 w 178"/>
                <a:gd name="T35" fmla="*/ 50 h 114"/>
                <a:gd name="T36" fmla="*/ 150 w 178"/>
                <a:gd name="T37" fmla="*/ 60 h 114"/>
                <a:gd name="T38" fmla="*/ 160 w 178"/>
                <a:gd name="T39" fmla="*/ 74 h 114"/>
                <a:gd name="T40" fmla="*/ 176 w 178"/>
                <a:gd name="T41" fmla="*/ 84 h 114"/>
                <a:gd name="T42" fmla="*/ 178 w 178"/>
                <a:gd name="T43" fmla="*/ 88 h 114"/>
                <a:gd name="T44" fmla="*/ 178 w 178"/>
                <a:gd name="T45" fmla="*/ 90 h 114"/>
                <a:gd name="T46" fmla="*/ 172 w 178"/>
                <a:gd name="T47" fmla="*/ 100 h 114"/>
                <a:gd name="T48" fmla="*/ 160 w 178"/>
                <a:gd name="T49" fmla="*/ 106 h 114"/>
                <a:gd name="T50" fmla="*/ 142 w 178"/>
                <a:gd name="T51" fmla="*/ 112 h 114"/>
                <a:gd name="T52" fmla="*/ 136 w 178"/>
                <a:gd name="T53" fmla="*/ 114 h 114"/>
                <a:gd name="T54" fmla="*/ 130 w 178"/>
                <a:gd name="T55" fmla="*/ 112 h 114"/>
                <a:gd name="T56" fmla="*/ 114 w 178"/>
                <a:gd name="T57" fmla="*/ 104 h 114"/>
                <a:gd name="T58" fmla="*/ 100 w 178"/>
                <a:gd name="T59" fmla="*/ 96 h 114"/>
                <a:gd name="T60" fmla="*/ 96 w 178"/>
                <a:gd name="T61" fmla="*/ 94 h 114"/>
                <a:gd name="T62" fmla="*/ 90 w 178"/>
                <a:gd name="T63" fmla="*/ 96 h 114"/>
                <a:gd name="T64" fmla="*/ 84 w 178"/>
                <a:gd name="T65" fmla="*/ 96 h 114"/>
                <a:gd name="T66" fmla="*/ 80 w 178"/>
                <a:gd name="T67" fmla="*/ 96 h 114"/>
                <a:gd name="T68" fmla="*/ 72 w 178"/>
                <a:gd name="T69" fmla="*/ 90 h 114"/>
                <a:gd name="T70" fmla="*/ 64 w 178"/>
                <a:gd name="T71" fmla="*/ 88 h 114"/>
                <a:gd name="T72" fmla="*/ 64 w 178"/>
                <a:gd name="T73" fmla="*/ 88 h 114"/>
                <a:gd name="T74" fmla="*/ 54 w 178"/>
                <a:gd name="T75" fmla="*/ 90 h 114"/>
                <a:gd name="T76" fmla="*/ 36 w 178"/>
                <a:gd name="T77" fmla="*/ 100 h 114"/>
                <a:gd name="T78" fmla="*/ 26 w 178"/>
                <a:gd name="T79" fmla="*/ 102 h 114"/>
                <a:gd name="T80" fmla="*/ 26 w 178"/>
                <a:gd name="T81" fmla="*/ 102 h 114"/>
                <a:gd name="T82" fmla="*/ 18 w 178"/>
                <a:gd name="T83" fmla="*/ 100 h 114"/>
                <a:gd name="T84" fmla="*/ 10 w 178"/>
                <a:gd name="T85" fmla="*/ 98 h 114"/>
                <a:gd name="T86" fmla="*/ 8 w 178"/>
                <a:gd name="T87" fmla="*/ 98 h 114"/>
                <a:gd name="T88" fmla="*/ 8 w 178"/>
                <a:gd name="T89" fmla="*/ 98 h 114"/>
                <a:gd name="T90" fmla="*/ 4 w 178"/>
                <a:gd name="T91" fmla="*/ 96 h 114"/>
                <a:gd name="T92" fmla="*/ 0 w 178"/>
                <a:gd name="T93" fmla="*/ 86 h 114"/>
                <a:gd name="T94" fmla="*/ 4 w 178"/>
                <a:gd name="T95" fmla="*/ 76 h 114"/>
                <a:gd name="T96" fmla="*/ 18 w 178"/>
                <a:gd name="T97" fmla="*/ 58 h 114"/>
                <a:gd name="T98" fmla="*/ 24 w 178"/>
                <a:gd name="T99" fmla="*/ 48 h 114"/>
                <a:gd name="T100" fmla="*/ 34 w 178"/>
                <a:gd name="T101" fmla="*/ 26 h 114"/>
                <a:gd name="T102" fmla="*/ 44 w 178"/>
                <a:gd name="T103" fmla="*/ 16 h 114"/>
                <a:gd name="T104" fmla="*/ 62 w 178"/>
                <a:gd name="T105" fmla="*/ 10 h 114"/>
                <a:gd name="T106" fmla="*/ 66 w 178"/>
                <a:gd name="T107" fmla="*/ 12 h 114"/>
                <a:gd name="T108" fmla="*/ 70 w 178"/>
                <a:gd name="T109" fmla="*/ 16 h 114"/>
                <a:gd name="T110" fmla="*/ 68 w 178"/>
                <a:gd name="T111" fmla="*/ 26 h 114"/>
                <a:gd name="T112" fmla="*/ 68 w 178"/>
                <a:gd name="T113" fmla="*/ 32 h 114"/>
                <a:gd name="T114" fmla="*/ 72 w 178"/>
                <a:gd name="T115" fmla="*/ 42 h 114"/>
                <a:gd name="T116" fmla="*/ 76 w 178"/>
                <a:gd name="T117" fmla="*/ 46 h 114"/>
                <a:gd name="T118" fmla="*/ 80 w 178"/>
                <a:gd name="T119" fmla="*/ 48 h 114"/>
                <a:gd name="T120" fmla="*/ 84 w 178"/>
                <a:gd name="T121" fmla="*/ 48 h 114"/>
                <a:gd name="T122" fmla="*/ 108 w 178"/>
                <a:gd name="T123" fmla="*/ 46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8" h="114">
                  <a:moveTo>
                    <a:pt x="114" y="46"/>
                  </a:moveTo>
                  <a:lnTo>
                    <a:pt x="114" y="46"/>
                  </a:lnTo>
                  <a:lnTo>
                    <a:pt x="114" y="44"/>
                  </a:lnTo>
                  <a:lnTo>
                    <a:pt x="114" y="40"/>
                  </a:lnTo>
                  <a:lnTo>
                    <a:pt x="110" y="36"/>
                  </a:lnTo>
                  <a:lnTo>
                    <a:pt x="106" y="32"/>
                  </a:lnTo>
                  <a:lnTo>
                    <a:pt x="104" y="26"/>
                  </a:lnTo>
                  <a:lnTo>
                    <a:pt x="104" y="26"/>
                  </a:lnTo>
                  <a:lnTo>
                    <a:pt x="106" y="22"/>
                  </a:lnTo>
                  <a:lnTo>
                    <a:pt x="108" y="16"/>
                  </a:lnTo>
                  <a:lnTo>
                    <a:pt x="114" y="12"/>
                  </a:lnTo>
                  <a:lnTo>
                    <a:pt x="120" y="8"/>
                  </a:lnTo>
                  <a:lnTo>
                    <a:pt x="120" y="8"/>
                  </a:lnTo>
                  <a:lnTo>
                    <a:pt x="124" y="8"/>
                  </a:lnTo>
                  <a:lnTo>
                    <a:pt x="132" y="8"/>
                  </a:lnTo>
                  <a:lnTo>
                    <a:pt x="144" y="6"/>
                  </a:lnTo>
                  <a:lnTo>
                    <a:pt x="144" y="6"/>
                  </a:lnTo>
                  <a:lnTo>
                    <a:pt x="154" y="2"/>
                  </a:lnTo>
                  <a:lnTo>
                    <a:pt x="158" y="0"/>
                  </a:lnTo>
                  <a:lnTo>
                    <a:pt x="164" y="0"/>
                  </a:lnTo>
                  <a:lnTo>
                    <a:pt x="164" y="0"/>
                  </a:lnTo>
                  <a:lnTo>
                    <a:pt x="166" y="0"/>
                  </a:lnTo>
                  <a:lnTo>
                    <a:pt x="168" y="2"/>
                  </a:lnTo>
                  <a:lnTo>
                    <a:pt x="168" y="2"/>
                  </a:lnTo>
                  <a:lnTo>
                    <a:pt x="170" y="6"/>
                  </a:lnTo>
                  <a:lnTo>
                    <a:pt x="168" y="10"/>
                  </a:lnTo>
                  <a:lnTo>
                    <a:pt x="162" y="16"/>
                  </a:lnTo>
                  <a:lnTo>
                    <a:pt x="156" y="20"/>
                  </a:lnTo>
                  <a:lnTo>
                    <a:pt x="140" y="28"/>
                  </a:lnTo>
                  <a:lnTo>
                    <a:pt x="134" y="32"/>
                  </a:lnTo>
                  <a:lnTo>
                    <a:pt x="130" y="36"/>
                  </a:lnTo>
                  <a:lnTo>
                    <a:pt x="130" y="36"/>
                  </a:lnTo>
                  <a:lnTo>
                    <a:pt x="128" y="42"/>
                  </a:lnTo>
                  <a:lnTo>
                    <a:pt x="130" y="44"/>
                  </a:lnTo>
                  <a:lnTo>
                    <a:pt x="138" y="50"/>
                  </a:lnTo>
                  <a:lnTo>
                    <a:pt x="138" y="50"/>
                  </a:lnTo>
                  <a:lnTo>
                    <a:pt x="146" y="54"/>
                  </a:lnTo>
                  <a:lnTo>
                    <a:pt x="150" y="60"/>
                  </a:lnTo>
                  <a:lnTo>
                    <a:pt x="160" y="74"/>
                  </a:lnTo>
                  <a:lnTo>
                    <a:pt x="160" y="74"/>
                  </a:lnTo>
                  <a:lnTo>
                    <a:pt x="168" y="80"/>
                  </a:lnTo>
                  <a:lnTo>
                    <a:pt x="176" y="84"/>
                  </a:lnTo>
                  <a:lnTo>
                    <a:pt x="176" y="84"/>
                  </a:lnTo>
                  <a:lnTo>
                    <a:pt x="178" y="88"/>
                  </a:lnTo>
                  <a:lnTo>
                    <a:pt x="178" y="90"/>
                  </a:lnTo>
                  <a:lnTo>
                    <a:pt x="178" y="90"/>
                  </a:lnTo>
                  <a:lnTo>
                    <a:pt x="176" y="98"/>
                  </a:lnTo>
                  <a:lnTo>
                    <a:pt x="172" y="100"/>
                  </a:lnTo>
                  <a:lnTo>
                    <a:pt x="160" y="106"/>
                  </a:lnTo>
                  <a:lnTo>
                    <a:pt x="160" y="106"/>
                  </a:lnTo>
                  <a:lnTo>
                    <a:pt x="148" y="110"/>
                  </a:lnTo>
                  <a:lnTo>
                    <a:pt x="142" y="112"/>
                  </a:lnTo>
                  <a:lnTo>
                    <a:pt x="136" y="114"/>
                  </a:lnTo>
                  <a:lnTo>
                    <a:pt x="136" y="114"/>
                  </a:lnTo>
                  <a:lnTo>
                    <a:pt x="130" y="112"/>
                  </a:lnTo>
                  <a:lnTo>
                    <a:pt x="130" y="112"/>
                  </a:lnTo>
                  <a:lnTo>
                    <a:pt x="122" y="108"/>
                  </a:lnTo>
                  <a:lnTo>
                    <a:pt x="114" y="104"/>
                  </a:lnTo>
                  <a:lnTo>
                    <a:pt x="108" y="98"/>
                  </a:lnTo>
                  <a:lnTo>
                    <a:pt x="100" y="96"/>
                  </a:lnTo>
                  <a:lnTo>
                    <a:pt x="100" y="96"/>
                  </a:lnTo>
                  <a:lnTo>
                    <a:pt x="96" y="94"/>
                  </a:lnTo>
                  <a:lnTo>
                    <a:pt x="96" y="94"/>
                  </a:lnTo>
                  <a:lnTo>
                    <a:pt x="90" y="96"/>
                  </a:lnTo>
                  <a:lnTo>
                    <a:pt x="90" y="96"/>
                  </a:lnTo>
                  <a:lnTo>
                    <a:pt x="84" y="96"/>
                  </a:lnTo>
                  <a:lnTo>
                    <a:pt x="84" y="96"/>
                  </a:lnTo>
                  <a:lnTo>
                    <a:pt x="80" y="96"/>
                  </a:lnTo>
                  <a:lnTo>
                    <a:pt x="80" y="96"/>
                  </a:lnTo>
                  <a:lnTo>
                    <a:pt x="72" y="90"/>
                  </a:lnTo>
                  <a:lnTo>
                    <a:pt x="68" y="88"/>
                  </a:lnTo>
                  <a:lnTo>
                    <a:pt x="64" y="88"/>
                  </a:lnTo>
                  <a:lnTo>
                    <a:pt x="64" y="88"/>
                  </a:lnTo>
                  <a:lnTo>
                    <a:pt x="64" y="88"/>
                  </a:lnTo>
                  <a:lnTo>
                    <a:pt x="64" y="88"/>
                  </a:lnTo>
                  <a:lnTo>
                    <a:pt x="54" y="90"/>
                  </a:lnTo>
                  <a:lnTo>
                    <a:pt x="46" y="94"/>
                  </a:lnTo>
                  <a:lnTo>
                    <a:pt x="36" y="100"/>
                  </a:lnTo>
                  <a:lnTo>
                    <a:pt x="26" y="102"/>
                  </a:lnTo>
                  <a:lnTo>
                    <a:pt x="26" y="102"/>
                  </a:lnTo>
                  <a:lnTo>
                    <a:pt x="26" y="102"/>
                  </a:lnTo>
                  <a:lnTo>
                    <a:pt x="26" y="102"/>
                  </a:lnTo>
                  <a:lnTo>
                    <a:pt x="18" y="100"/>
                  </a:lnTo>
                  <a:lnTo>
                    <a:pt x="18" y="100"/>
                  </a:lnTo>
                  <a:lnTo>
                    <a:pt x="10" y="98"/>
                  </a:lnTo>
                  <a:lnTo>
                    <a:pt x="10" y="98"/>
                  </a:lnTo>
                  <a:lnTo>
                    <a:pt x="8" y="98"/>
                  </a:lnTo>
                  <a:lnTo>
                    <a:pt x="8" y="98"/>
                  </a:lnTo>
                  <a:lnTo>
                    <a:pt x="8" y="98"/>
                  </a:lnTo>
                  <a:lnTo>
                    <a:pt x="8" y="98"/>
                  </a:lnTo>
                  <a:lnTo>
                    <a:pt x="4" y="96"/>
                  </a:lnTo>
                  <a:lnTo>
                    <a:pt x="4" y="96"/>
                  </a:lnTo>
                  <a:lnTo>
                    <a:pt x="2" y="90"/>
                  </a:lnTo>
                  <a:lnTo>
                    <a:pt x="0" y="86"/>
                  </a:lnTo>
                  <a:lnTo>
                    <a:pt x="0" y="82"/>
                  </a:lnTo>
                  <a:lnTo>
                    <a:pt x="4" y="76"/>
                  </a:lnTo>
                  <a:lnTo>
                    <a:pt x="10" y="68"/>
                  </a:lnTo>
                  <a:lnTo>
                    <a:pt x="18" y="58"/>
                  </a:lnTo>
                  <a:lnTo>
                    <a:pt x="18" y="58"/>
                  </a:lnTo>
                  <a:lnTo>
                    <a:pt x="24" y="48"/>
                  </a:lnTo>
                  <a:lnTo>
                    <a:pt x="28" y="36"/>
                  </a:lnTo>
                  <a:lnTo>
                    <a:pt x="34" y="26"/>
                  </a:lnTo>
                  <a:lnTo>
                    <a:pt x="44" y="16"/>
                  </a:lnTo>
                  <a:lnTo>
                    <a:pt x="44" y="16"/>
                  </a:lnTo>
                  <a:lnTo>
                    <a:pt x="52" y="12"/>
                  </a:lnTo>
                  <a:lnTo>
                    <a:pt x="62" y="10"/>
                  </a:lnTo>
                  <a:lnTo>
                    <a:pt x="62" y="10"/>
                  </a:lnTo>
                  <a:lnTo>
                    <a:pt x="66" y="12"/>
                  </a:lnTo>
                  <a:lnTo>
                    <a:pt x="66" y="12"/>
                  </a:lnTo>
                  <a:lnTo>
                    <a:pt x="70" y="16"/>
                  </a:lnTo>
                  <a:lnTo>
                    <a:pt x="70" y="20"/>
                  </a:lnTo>
                  <a:lnTo>
                    <a:pt x="68" y="26"/>
                  </a:lnTo>
                  <a:lnTo>
                    <a:pt x="68" y="32"/>
                  </a:lnTo>
                  <a:lnTo>
                    <a:pt x="68" y="32"/>
                  </a:lnTo>
                  <a:lnTo>
                    <a:pt x="68" y="36"/>
                  </a:lnTo>
                  <a:lnTo>
                    <a:pt x="72" y="42"/>
                  </a:lnTo>
                  <a:lnTo>
                    <a:pt x="72" y="42"/>
                  </a:lnTo>
                  <a:lnTo>
                    <a:pt x="76" y="46"/>
                  </a:lnTo>
                  <a:lnTo>
                    <a:pt x="80" y="48"/>
                  </a:lnTo>
                  <a:lnTo>
                    <a:pt x="80" y="48"/>
                  </a:lnTo>
                  <a:lnTo>
                    <a:pt x="84" y="48"/>
                  </a:lnTo>
                  <a:lnTo>
                    <a:pt x="84" y="48"/>
                  </a:lnTo>
                  <a:lnTo>
                    <a:pt x="108" y="46"/>
                  </a:lnTo>
                  <a:lnTo>
                    <a:pt x="108" y="46"/>
                  </a:lnTo>
                  <a:lnTo>
                    <a:pt x="114" y="4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04" name="Freeform 89"/>
            <p:cNvSpPr>
              <a:spLocks/>
            </p:cNvSpPr>
            <p:nvPr/>
          </p:nvSpPr>
          <p:spPr bwMode="auto">
            <a:xfrm>
              <a:off x="1348" y="1434"/>
              <a:ext cx="34" cy="36"/>
            </a:xfrm>
            <a:custGeom>
              <a:avLst/>
              <a:gdLst>
                <a:gd name="T0" fmla="*/ 16 w 34"/>
                <a:gd name="T1" fmla="*/ 36 h 36"/>
                <a:gd name="T2" fmla="*/ 16 w 34"/>
                <a:gd name="T3" fmla="*/ 36 h 36"/>
                <a:gd name="T4" fmla="*/ 12 w 34"/>
                <a:gd name="T5" fmla="*/ 34 h 36"/>
                <a:gd name="T6" fmla="*/ 8 w 34"/>
                <a:gd name="T7" fmla="*/ 28 h 36"/>
                <a:gd name="T8" fmla="*/ 6 w 34"/>
                <a:gd name="T9" fmla="*/ 24 h 36"/>
                <a:gd name="T10" fmla="*/ 4 w 34"/>
                <a:gd name="T11" fmla="*/ 18 h 36"/>
                <a:gd name="T12" fmla="*/ 4 w 34"/>
                <a:gd name="T13" fmla="*/ 18 h 36"/>
                <a:gd name="T14" fmla="*/ 0 w 34"/>
                <a:gd name="T15" fmla="*/ 14 h 36"/>
                <a:gd name="T16" fmla="*/ 0 w 34"/>
                <a:gd name="T17" fmla="*/ 10 h 36"/>
                <a:gd name="T18" fmla="*/ 0 w 34"/>
                <a:gd name="T19" fmla="*/ 10 h 36"/>
                <a:gd name="T20" fmla="*/ 6 w 34"/>
                <a:gd name="T21" fmla="*/ 4 h 36"/>
                <a:gd name="T22" fmla="*/ 10 w 34"/>
                <a:gd name="T23" fmla="*/ 2 h 36"/>
                <a:gd name="T24" fmla="*/ 14 w 34"/>
                <a:gd name="T25" fmla="*/ 0 h 36"/>
                <a:gd name="T26" fmla="*/ 14 w 34"/>
                <a:gd name="T27" fmla="*/ 0 h 36"/>
                <a:gd name="T28" fmla="*/ 16 w 34"/>
                <a:gd name="T29" fmla="*/ 2 h 36"/>
                <a:gd name="T30" fmla="*/ 16 w 34"/>
                <a:gd name="T31" fmla="*/ 2 h 36"/>
                <a:gd name="T32" fmla="*/ 20 w 34"/>
                <a:gd name="T33" fmla="*/ 4 h 36"/>
                <a:gd name="T34" fmla="*/ 22 w 34"/>
                <a:gd name="T35" fmla="*/ 8 h 36"/>
                <a:gd name="T36" fmla="*/ 22 w 34"/>
                <a:gd name="T37" fmla="*/ 8 h 36"/>
                <a:gd name="T38" fmla="*/ 28 w 34"/>
                <a:gd name="T39" fmla="*/ 12 h 36"/>
                <a:gd name="T40" fmla="*/ 32 w 34"/>
                <a:gd name="T41" fmla="*/ 14 h 36"/>
                <a:gd name="T42" fmla="*/ 32 w 34"/>
                <a:gd name="T43" fmla="*/ 14 h 36"/>
                <a:gd name="T44" fmla="*/ 34 w 34"/>
                <a:gd name="T45" fmla="*/ 20 h 36"/>
                <a:gd name="T46" fmla="*/ 34 w 34"/>
                <a:gd name="T47" fmla="*/ 26 h 36"/>
                <a:gd name="T48" fmla="*/ 28 w 34"/>
                <a:gd name="T49" fmla="*/ 32 h 36"/>
                <a:gd name="T50" fmla="*/ 20 w 34"/>
                <a:gd name="T51" fmla="*/ 34 h 36"/>
                <a:gd name="T52" fmla="*/ 20 w 34"/>
                <a:gd name="T53" fmla="*/ 34 h 36"/>
                <a:gd name="T54" fmla="*/ 16 w 34"/>
                <a:gd name="T55" fmla="*/ 3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4" h="36">
                  <a:moveTo>
                    <a:pt x="16" y="36"/>
                  </a:moveTo>
                  <a:lnTo>
                    <a:pt x="16" y="36"/>
                  </a:lnTo>
                  <a:lnTo>
                    <a:pt x="12" y="34"/>
                  </a:lnTo>
                  <a:lnTo>
                    <a:pt x="8" y="28"/>
                  </a:lnTo>
                  <a:lnTo>
                    <a:pt x="6" y="24"/>
                  </a:lnTo>
                  <a:lnTo>
                    <a:pt x="4" y="18"/>
                  </a:lnTo>
                  <a:lnTo>
                    <a:pt x="4" y="18"/>
                  </a:lnTo>
                  <a:lnTo>
                    <a:pt x="0" y="14"/>
                  </a:lnTo>
                  <a:lnTo>
                    <a:pt x="0" y="10"/>
                  </a:lnTo>
                  <a:lnTo>
                    <a:pt x="0" y="10"/>
                  </a:lnTo>
                  <a:lnTo>
                    <a:pt x="6" y="4"/>
                  </a:lnTo>
                  <a:lnTo>
                    <a:pt x="10" y="2"/>
                  </a:lnTo>
                  <a:lnTo>
                    <a:pt x="14" y="0"/>
                  </a:lnTo>
                  <a:lnTo>
                    <a:pt x="14" y="0"/>
                  </a:lnTo>
                  <a:lnTo>
                    <a:pt x="16" y="2"/>
                  </a:lnTo>
                  <a:lnTo>
                    <a:pt x="16" y="2"/>
                  </a:lnTo>
                  <a:lnTo>
                    <a:pt x="20" y="4"/>
                  </a:lnTo>
                  <a:lnTo>
                    <a:pt x="22" y="8"/>
                  </a:lnTo>
                  <a:lnTo>
                    <a:pt x="22" y="8"/>
                  </a:lnTo>
                  <a:lnTo>
                    <a:pt x="28" y="12"/>
                  </a:lnTo>
                  <a:lnTo>
                    <a:pt x="32" y="14"/>
                  </a:lnTo>
                  <a:lnTo>
                    <a:pt x="32" y="14"/>
                  </a:lnTo>
                  <a:lnTo>
                    <a:pt x="34" y="20"/>
                  </a:lnTo>
                  <a:lnTo>
                    <a:pt x="34" y="26"/>
                  </a:lnTo>
                  <a:lnTo>
                    <a:pt x="28" y="32"/>
                  </a:lnTo>
                  <a:lnTo>
                    <a:pt x="20" y="34"/>
                  </a:lnTo>
                  <a:lnTo>
                    <a:pt x="20" y="34"/>
                  </a:lnTo>
                  <a:lnTo>
                    <a:pt x="16" y="3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05" name="Freeform 90"/>
            <p:cNvSpPr>
              <a:spLocks/>
            </p:cNvSpPr>
            <p:nvPr/>
          </p:nvSpPr>
          <p:spPr bwMode="auto">
            <a:xfrm>
              <a:off x="1412" y="1418"/>
              <a:ext cx="20" cy="30"/>
            </a:xfrm>
            <a:custGeom>
              <a:avLst/>
              <a:gdLst>
                <a:gd name="T0" fmla="*/ 16 w 20"/>
                <a:gd name="T1" fmla="*/ 30 h 30"/>
                <a:gd name="T2" fmla="*/ 16 w 20"/>
                <a:gd name="T3" fmla="*/ 30 h 30"/>
                <a:gd name="T4" fmla="*/ 2 w 20"/>
                <a:gd name="T5" fmla="*/ 16 h 30"/>
                <a:gd name="T6" fmla="*/ 2 w 20"/>
                <a:gd name="T7" fmla="*/ 16 h 30"/>
                <a:gd name="T8" fmla="*/ 0 w 20"/>
                <a:gd name="T9" fmla="*/ 10 h 30"/>
                <a:gd name="T10" fmla="*/ 0 w 20"/>
                <a:gd name="T11" fmla="*/ 6 h 30"/>
                <a:gd name="T12" fmla="*/ 2 w 20"/>
                <a:gd name="T13" fmla="*/ 2 h 30"/>
                <a:gd name="T14" fmla="*/ 4 w 20"/>
                <a:gd name="T15" fmla="*/ 0 h 30"/>
                <a:gd name="T16" fmla="*/ 4 w 20"/>
                <a:gd name="T17" fmla="*/ 0 h 30"/>
                <a:gd name="T18" fmla="*/ 6 w 20"/>
                <a:gd name="T19" fmla="*/ 2 h 30"/>
                <a:gd name="T20" fmla="*/ 10 w 20"/>
                <a:gd name="T21" fmla="*/ 4 h 30"/>
                <a:gd name="T22" fmla="*/ 10 w 20"/>
                <a:gd name="T23" fmla="*/ 4 h 30"/>
                <a:gd name="T24" fmla="*/ 14 w 20"/>
                <a:gd name="T25" fmla="*/ 10 h 30"/>
                <a:gd name="T26" fmla="*/ 20 w 20"/>
                <a:gd name="T27" fmla="*/ 18 h 30"/>
                <a:gd name="T28" fmla="*/ 20 w 20"/>
                <a:gd name="T29" fmla="*/ 22 h 30"/>
                <a:gd name="T30" fmla="*/ 20 w 20"/>
                <a:gd name="T31" fmla="*/ 26 h 30"/>
                <a:gd name="T32" fmla="*/ 20 w 20"/>
                <a:gd name="T33" fmla="*/ 28 h 30"/>
                <a:gd name="T34" fmla="*/ 16 w 20"/>
                <a:gd name="T35" fmla="*/ 30 h 30"/>
                <a:gd name="T36" fmla="*/ 16 w 20"/>
                <a:gd name="T37"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 h="30">
                  <a:moveTo>
                    <a:pt x="16" y="30"/>
                  </a:moveTo>
                  <a:lnTo>
                    <a:pt x="16" y="30"/>
                  </a:lnTo>
                  <a:lnTo>
                    <a:pt x="2" y="16"/>
                  </a:lnTo>
                  <a:lnTo>
                    <a:pt x="2" y="16"/>
                  </a:lnTo>
                  <a:lnTo>
                    <a:pt x="0" y="10"/>
                  </a:lnTo>
                  <a:lnTo>
                    <a:pt x="0" y="6"/>
                  </a:lnTo>
                  <a:lnTo>
                    <a:pt x="2" y="2"/>
                  </a:lnTo>
                  <a:lnTo>
                    <a:pt x="4" y="0"/>
                  </a:lnTo>
                  <a:lnTo>
                    <a:pt x="4" y="0"/>
                  </a:lnTo>
                  <a:lnTo>
                    <a:pt x="6" y="2"/>
                  </a:lnTo>
                  <a:lnTo>
                    <a:pt x="10" y="4"/>
                  </a:lnTo>
                  <a:lnTo>
                    <a:pt x="10" y="4"/>
                  </a:lnTo>
                  <a:lnTo>
                    <a:pt x="14" y="10"/>
                  </a:lnTo>
                  <a:lnTo>
                    <a:pt x="20" y="18"/>
                  </a:lnTo>
                  <a:lnTo>
                    <a:pt x="20" y="22"/>
                  </a:lnTo>
                  <a:lnTo>
                    <a:pt x="20" y="26"/>
                  </a:lnTo>
                  <a:lnTo>
                    <a:pt x="20" y="28"/>
                  </a:lnTo>
                  <a:lnTo>
                    <a:pt x="16" y="30"/>
                  </a:lnTo>
                  <a:lnTo>
                    <a:pt x="16" y="3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06" name="Freeform 91"/>
            <p:cNvSpPr>
              <a:spLocks/>
            </p:cNvSpPr>
            <p:nvPr/>
          </p:nvSpPr>
          <p:spPr bwMode="auto">
            <a:xfrm>
              <a:off x="516" y="1084"/>
              <a:ext cx="2872" cy="2022"/>
            </a:xfrm>
            <a:custGeom>
              <a:avLst/>
              <a:gdLst>
                <a:gd name="T0" fmla="*/ 1670 w 2872"/>
                <a:gd name="T1" fmla="*/ 46 h 2022"/>
                <a:gd name="T2" fmla="*/ 1552 w 2872"/>
                <a:gd name="T3" fmla="*/ 150 h 2022"/>
                <a:gd name="T4" fmla="*/ 1462 w 2872"/>
                <a:gd name="T5" fmla="*/ 146 h 2022"/>
                <a:gd name="T6" fmla="*/ 1420 w 2872"/>
                <a:gd name="T7" fmla="*/ 216 h 2022"/>
                <a:gd name="T8" fmla="*/ 1370 w 2872"/>
                <a:gd name="T9" fmla="*/ 144 h 2022"/>
                <a:gd name="T10" fmla="*/ 1274 w 2872"/>
                <a:gd name="T11" fmla="*/ 182 h 2022"/>
                <a:gd name="T12" fmla="*/ 1164 w 2872"/>
                <a:gd name="T13" fmla="*/ 224 h 2022"/>
                <a:gd name="T14" fmla="*/ 1046 w 2872"/>
                <a:gd name="T15" fmla="*/ 230 h 2022"/>
                <a:gd name="T16" fmla="*/ 938 w 2872"/>
                <a:gd name="T17" fmla="*/ 288 h 2022"/>
                <a:gd name="T18" fmla="*/ 952 w 2872"/>
                <a:gd name="T19" fmla="*/ 260 h 2022"/>
                <a:gd name="T20" fmla="*/ 836 w 2872"/>
                <a:gd name="T21" fmla="*/ 142 h 2022"/>
                <a:gd name="T22" fmla="*/ 646 w 2872"/>
                <a:gd name="T23" fmla="*/ 224 h 2022"/>
                <a:gd name="T24" fmla="*/ 572 w 2872"/>
                <a:gd name="T25" fmla="*/ 392 h 2022"/>
                <a:gd name="T26" fmla="*/ 668 w 2872"/>
                <a:gd name="T27" fmla="*/ 396 h 2022"/>
                <a:gd name="T28" fmla="*/ 728 w 2872"/>
                <a:gd name="T29" fmla="*/ 312 h 2022"/>
                <a:gd name="T30" fmla="*/ 744 w 2872"/>
                <a:gd name="T31" fmla="*/ 438 h 2022"/>
                <a:gd name="T32" fmla="*/ 646 w 2872"/>
                <a:gd name="T33" fmla="*/ 488 h 2022"/>
                <a:gd name="T34" fmla="*/ 516 w 2872"/>
                <a:gd name="T35" fmla="*/ 444 h 2022"/>
                <a:gd name="T36" fmla="*/ 360 w 2872"/>
                <a:gd name="T37" fmla="*/ 574 h 2022"/>
                <a:gd name="T38" fmla="*/ 296 w 2872"/>
                <a:gd name="T39" fmla="*/ 684 h 2022"/>
                <a:gd name="T40" fmla="*/ 246 w 2872"/>
                <a:gd name="T41" fmla="*/ 794 h 2022"/>
                <a:gd name="T42" fmla="*/ 442 w 2872"/>
                <a:gd name="T43" fmla="*/ 692 h 2022"/>
                <a:gd name="T44" fmla="*/ 580 w 2872"/>
                <a:gd name="T45" fmla="*/ 734 h 2022"/>
                <a:gd name="T46" fmla="*/ 656 w 2872"/>
                <a:gd name="T47" fmla="*/ 796 h 2022"/>
                <a:gd name="T48" fmla="*/ 770 w 2872"/>
                <a:gd name="T49" fmla="*/ 816 h 2022"/>
                <a:gd name="T50" fmla="*/ 676 w 2872"/>
                <a:gd name="T51" fmla="*/ 904 h 2022"/>
                <a:gd name="T52" fmla="*/ 490 w 2872"/>
                <a:gd name="T53" fmla="*/ 870 h 2022"/>
                <a:gd name="T54" fmla="*/ 338 w 2872"/>
                <a:gd name="T55" fmla="*/ 810 h 2022"/>
                <a:gd name="T56" fmla="*/ 108 w 2872"/>
                <a:gd name="T57" fmla="*/ 946 h 2022"/>
                <a:gd name="T58" fmla="*/ 48 w 2872"/>
                <a:gd name="T59" fmla="*/ 1290 h 2022"/>
                <a:gd name="T60" fmla="*/ 286 w 2872"/>
                <a:gd name="T61" fmla="*/ 1336 h 2022"/>
                <a:gd name="T62" fmla="*/ 346 w 2872"/>
                <a:gd name="T63" fmla="*/ 1586 h 2022"/>
                <a:gd name="T64" fmla="*/ 324 w 2872"/>
                <a:gd name="T65" fmla="*/ 1962 h 2022"/>
                <a:gd name="T66" fmla="*/ 594 w 2872"/>
                <a:gd name="T67" fmla="*/ 1820 h 2022"/>
                <a:gd name="T68" fmla="*/ 734 w 2872"/>
                <a:gd name="T69" fmla="*/ 1486 h 2022"/>
                <a:gd name="T70" fmla="*/ 836 w 2872"/>
                <a:gd name="T71" fmla="*/ 1198 h 2022"/>
                <a:gd name="T72" fmla="*/ 746 w 2872"/>
                <a:gd name="T73" fmla="*/ 936 h 2022"/>
                <a:gd name="T74" fmla="*/ 912 w 2872"/>
                <a:gd name="T75" fmla="*/ 1188 h 2022"/>
                <a:gd name="T76" fmla="*/ 1020 w 2872"/>
                <a:gd name="T77" fmla="*/ 1024 h 2022"/>
                <a:gd name="T78" fmla="*/ 1068 w 2872"/>
                <a:gd name="T79" fmla="*/ 976 h 2022"/>
                <a:gd name="T80" fmla="*/ 1278 w 2872"/>
                <a:gd name="T81" fmla="*/ 1082 h 2022"/>
                <a:gd name="T82" fmla="*/ 1486 w 2872"/>
                <a:gd name="T83" fmla="*/ 1078 h 2022"/>
                <a:gd name="T84" fmla="*/ 1600 w 2872"/>
                <a:gd name="T85" fmla="*/ 1198 h 2022"/>
                <a:gd name="T86" fmla="*/ 1634 w 2872"/>
                <a:gd name="T87" fmla="*/ 1218 h 2022"/>
                <a:gd name="T88" fmla="*/ 1770 w 2872"/>
                <a:gd name="T89" fmla="*/ 1080 h 2022"/>
                <a:gd name="T90" fmla="*/ 1942 w 2872"/>
                <a:gd name="T91" fmla="*/ 858 h 2022"/>
                <a:gd name="T92" fmla="*/ 1964 w 2872"/>
                <a:gd name="T93" fmla="*/ 772 h 2022"/>
                <a:gd name="T94" fmla="*/ 2018 w 2872"/>
                <a:gd name="T95" fmla="*/ 888 h 2022"/>
                <a:gd name="T96" fmla="*/ 2132 w 2872"/>
                <a:gd name="T97" fmla="*/ 750 h 2022"/>
                <a:gd name="T98" fmla="*/ 2188 w 2872"/>
                <a:gd name="T99" fmla="*/ 536 h 2022"/>
                <a:gd name="T100" fmla="*/ 2388 w 2872"/>
                <a:gd name="T101" fmla="*/ 454 h 2022"/>
                <a:gd name="T102" fmla="*/ 2498 w 2872"/>
                <a:gd name="T103" fmla="*/ 438 h 2022"/>
                <a:gd name="T104" fmla="*/ 2516 w 2872"/>
                <a:gd name="T105" fmla="*/ 514 h 2022"/>
                <a:gd name="T106" fmla="*/ 2626 w 2872"/>
                <a:gd name="T107" fmla="*/ 440 h 2022"/>
                <a:gd name="T108" fmla="*/ 2754 w 2872"/>
                <a:gd name="T109" fmla="*/ 342 h 2022"/>
                <a:gd name="T110" fmla="*/ 2822 w 2872"/>
                <a:gd name="T111" fmla="*/ 302 h 2022"/>
                <a:gd name="T112" fmla="*/ 2612 w 2872"/>
                <a:gd name="T113" fmla="*/ 240 h 2022"/>
                <a:gd name="T114" fmla="*/ 2422 w 2872"/>
                <a:gd name="T115" fmla="*/ 196 h 2022"/>
                <a:gd name="T116" fmla="*/ 2274 w 2872"/>
                <a:gd name="T117" fmla="*/ 150 h 2022"/>
                <a:gd name="T118" fmla="*/ 2172 w 2872"/>
                <a:gd name="T119" fmla="*/ 168 h 2022"/>
                <a:gd name="T120" fmla="*/ 2086 w 2872"/>
                <a:gd name="T121" fmla="*/ 118 h 2022"/>
                <a:gd name="T122" fmla="*/ 1898 w 2872"/>
                <a:gd name="T123" fmla="*/ 106 h 2022"/>
                <a:gd name="T124" fmla="*/ 1852 w 2872"/>
                <a:gd name="T125" fmla="*/ 2 h 20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72" h="2022">
                  <a:moveTo>
                    <a:pt x="1848" y="0"/>
                  </a:moveTo>
                  <a:lnTo>
                    <a:pt x="1848" y="0"/>
                  </a:lnTo>
                  <a:lnTo>
                    <a:pt x="1842" y="2"/>
                  </a:lnTo>
                  <a:lnTo>
                    <a:pt x="1836" y="4"/>
                  </a:lnTo>
                  <a:lnTo>
                    <a:pt x="1836" y="4"/>
                  </a:lnTo>
                  <a:lnTo>
                    <a:pt x="1826" y="8"/>
                  </a:lnTo>
                  <a:lnTo>
                    <a:pt x="1814" y="12"/>
                  </a:lnTo>
                  <a:lnTo>
                    <a:pt x="1814" y="12"/>
                  </a:lnTo>
                  <a:lnTo>
                    <a:pt x="1806" y="16"/>
                  </a:lnTo>
                  <a:lnTo>
                    <a:pt x="1802" y="24"/>
                  </a:lnTo>
                  <a:lnTo>
                    <a:pt x="1802" y="24"/>
                  </a:lnTo>
                  <a:lnTo>
                    <a:pt x="1802" y="26"/>
                  </a:lnTo>
                  <a:lnTo>
                    <a:pt x="1802" y="30"/>
                  </a:lnTo>
                  <a:lnTo>
                    <a:pt x="1802" y="30"/>
                  </a:lnTo>
                  <a:lnTo>
                    <a:pt x="1794" y="38"/>
                  </a:lnTo>
                  <a:lnTo>
                    <a:pt x="1794" y="38"/>
                  </a:lnTo>
                  <a:lnTo>
                    <a:pt x="1790" y="38"/>
                  </a:lnTo>
                  <a:lnTo>
                    <a:pt x="1790" y="38"/>
                  </a:lnTo>
                  <a:lnTo>
                    <a:pt x="1786" y="38"/>
                  </a:lnTo>
                  <a:lnTo>
                    <a:pt x="1786" y="38"/>
                  </a:lnTo>
                  <a:lnTo>
                    <a:pt x="1780" y="36"/>
                  </a:lnTo>
                  <a:lnTo>
                    <a:pt x="1780" y="36"/>
                  </a:lnTo>
                  <a:lnTo>
                    <a:pt x="1774" y="38"/>
                  </a:lnTo>
                  <a:lnTo>
                    <a:pt x="1774" y="38"/>
                  </a:lnTo>
                  <a:lnTo>
                    <a:pt x="1770" y="42"/>
                  </a:lnTo>
                  <a:lnTo>
                    <a:pt x="1768" y="44"/>
                  </a:lnTo>
                  <a:lnTo>
                    <a:pt x="1766" y="46"/>
                  </a:lnTo>
                  <a:lnTo>
                    <a:pt x="1758" y="48"/>
                  </a:lnTo>
                  <a:lnTo>
                    <a:pt x="1758" y="48"/>
                  </a:lnTo>
                  <a:lnTo>
                    <a:pt x="1748" y="50"/>
                  </a:lnTo>
                  <a:lnTo>
                    <a:pt x="1736" y="50"/>
                  </a:lnTo>
                  <a:lnTo>
                    <a:pt x="1736" y="50"/>
                  </a:lnTo>
                  <a:lnTo>
                    <a:pt x="1736" y="50"/>
                  </a:lnTo>
                  <a:lnTo>
                    <a:pt x="1736" y="50"/>
                  </a:lnTo>
                  <a:lnTo>
                    <a:pt x="1732" y="50"/>
                  </a:lnTo>
                  <a:lnTo>
                    <a:pt x="1728" y="48"/>
                  </a:lnTo>
                  <a:lnTo>
                    <a:pt x="1722" y="42"/>
                  </a:lnTo>
                  <a:lnTo>
                    <a:pt x="1722" y="42"/>
                  </a:lnTo>
                  <a:lnTo>
                    <a:pt x="1718" y="40"/>
                  </a:lnTo>
                  <a:lnTo>
                    <a:pt x="1714" y="38"/>
                  </a:lnTo>
                  <a:lnTo>
                    <a:pt x="1714" y="38"/>
                  </a:lnTo>
                  <a:lnTo>
                    <a:pt x="1708" y="40"/>
                  </a:lnTo>
                  <a:lnTo>
                    <a:pt x="1702" y="44"/>
                  </a:lnTo>
                  <a:lnTo>
                    <a:pt x="1702" y="44"/>
                  </a:lnTo>
                  <a:lnTo>
                    <a:pt x="1696" y="48"/>
                  </a:lnTo>
                  <a:lnTo>
                    <a:pt x="1688" y="50"/>
                  </a:lnTo>
                  <a:lnTo>
                    <a:pt x="1688" y="50"/>
                  </a:lnTo>
                  <a:lnTo>
                    <a:pt x="1686" y="50"/>
                  </a:lnTo>
                  <a:lnTo>
                    <a:pt x="1686" y="50"/>
                  </a:lnTo>
                  <a:lnTo>
                    <a:pt x="1678" y="48"/>
                  </a:lnTo>
                  <a:lnTo>
                    <a:pt x="1670" y="46"/>
                  </a:lnTo>
                  <a:lnTo>
                    <a:pt x="1670" y="46"/>
                  </a:lnTo>
                  <a:lnTo>
                    <a:pt x="1662" y="48"/>
                  </a:lnTo>
                  <a:lnTo>
                    <a:pt x="1662" y="48"/>
                  </a:lnTo>
                  <a:lnTo>
                    <a:pt x="1654" y="56"/>
                  </a:lnTo>
                  <a:lnTo>
                    <a:pt x="1646" y="62"/>
                  </a:lnTo>
                  <a:lnTo>
                    <a:pt x="1646" y="62"/>
                  </a:lnTo>
                  <a:lnTo>
                    <a:pt x="1634" y="68"/>
                  </a:lnTo>
                  <a:lnTo>
                    <a:pt x="1622" y="72"/>
                  </a:lnTo>
                  <a:lnTo>
                    <a:pt x="1622" y="72"/>
                  </a:lnTo>
                  <a:lnTo>
                    <a:pt x="1616" y="74"/>
                  </a:lnTo>
                  <a:lnTo>
                    <a:pt x="1610" y="76"/>
                  </a:lnTo>
                  <a:lnTo>
                    <a:pt x="1608" y="76"/>
                  </a:lnTo>
                  <a:lnTo>
                    <a:pt x="1606" y="80"/>
                  </a:lnTo>
                  <a:lnTo>
                    <a:pt x="1606" y="82"/>
                  </a:lnTo>
                  <a:lnTo>
                    <a:pt x="1608" y="86"/>
                  </a:lnTo>
                  <a:lnTo>
                    <a:pt x="1608" y="86"/>
                  </a:lnTo>
                  <a:lnTo>
                    <a:pt x="1616" y="92"/>
                  </a:lnTo>
                  <a:lnTo>
                    <a:pt x="1618" y="94"/>
                  </a:lnTo>
                  <a:lnTo>
                    <a:pt x="1612" y="96"/>
                  </a:lnTo>
                  <a:lnTo>
                    <a:pt x="1612" y="96"/>
                  </a:lnTo>
                  <a:lnTo>
                    <a:pt x="1610" y="96"/>
                  </a:lnTo>
                  <a:lnTo>
                    <a:pt x="1610" y="96"/>
                  </a:lnTo>
                  <a:lnTo>
                    <a:pt x="1602" y="94"/>
                  </a:lnTo>
                  <a:lnTo>
                    <a:pt x="1594" y="92"/>
                  </a:lnTo>
                  <a:lnTo>
                    <a:pt x="1594" y="92"/>
                  </a:lnTo>
                  <a:lnTo>
                    <a:pt x="1588" y="92"/>
                  </a:lnTo>
                  <a:lnTo>
                    <a:pt x="1588" y="92"/>
                  </a:lnTo>
                  <a:lnTo>
                    <a:pt x="1580" y="96"/>
                  </a:lnTo>
                  <a:lnTo>
                    <a:pt x="1572" y="98"/>
                  </a:lnTo>
                  <a:lnTo>
                    <a:pt x="1572" y="98"/>
                  </a:lnTo>
                  <a:lnTo>
                    <a:pt x="1564" y="96"/>
                  </a:lnTo>
                  <a:lnTo>
                    <a:pt x="1564" y="96"/>
                  </a:lnTo>
                  <a:lnTo>
                    <a:pt x="1538" y="86"/>
                  </a:lnTo>
                  <a:lnTo>
                    <a:pt x="1538" y="86"/>
                  </a:lnTo>
                  <a:lnTo>
                    <a:pt x="1538" y="86"/>
                  </a:lnTo>
                  <a:lnTo>
                    <a:pt x="1538" y="86"/>
                  </a:lnTo>
                  <a:lnTo>
                    <a:pt x="1534" y="90"/>
                  </a:lnTo>
                  <a:lnTo>
                    <a:pt x="1530" y="96"/>
                  </a:lnTo>
                  <a:lnTo>
                    <a:pt x="1524" y="108"/>
                  </a:lnTo>
                  <a:lnTo>
                    <a:pt x="1524" y="108"/>
                  </a:lnTo>
                  <a:lnTo>
                    <a:pt x="1518" y="112"/>
                  </a:lnTo>
                  <a:lnTo>
                    <a:pt x="1514" y="116"/>
                  </a:lnTo>
                  <a:lnTo>
                    <a:pt x="1514" y="116"/>
                  </a:lnTo>
                  <a:lnTo>
                    <a:pt x="1516" y="120"/>
                  </a:lnTo>
                  <a:lnTo>
                    <a:pt x="1518" y="122"/>
                  </a:lnTo>
                  <a:lnTo>
                    <a:pt x="1528" y="128"/>
                  </a:lnTo>
                  <a:lnTo>
                    <a:pt x="1528" y="128"/>
                  </a:lnTo>
                  <a:lnTo>
                    <a:pt x="1538" y="130"/>
                  </a:lnTo>
                  <a:lnTo>
                    <a:pt x="1540" y="132"/>
                  </a:lnTo>
                  <a:lnTo>
                    <a:pt x="1542" y="136"/>
                  </a:lnTo>
                  <a:lnTo>
                    <a:pt x="1542" y="136"/>
                  </a:lnTo>
                  <a:lnTo>
                    <a:pt x="1546" y="144"/>
                  </a:lnTo>
                  <a:lnTo>
                    <a:pt x="1552" y="150"/>
                  </a:lnTo>
                  <a:lnTo>
                    <a:pt x="1552" y="150"/>
                  </a:lnTo>
                  <a:lnTo>
                    <a:pt x="1558" y="156"/>
                  </a:lnTo>
                  <a:lnTo>
                    <a:pt x="1560" y="160"/>
                  </a:lnTo>
                  <a:lnTo>
                    <a:pt x="1560" y="166"/>
                  </a:lnTo>
                  <a:lnTo>
                    <a:pt x="1560" y="166"/>
                  </a:lnTo>
                  <a:lnTo>
                    <a:pt x="1558" y="174"/>
                  </a:lnTo>
                  <a:lnTo>
                    <a:pt x="1554" y="182"/>
                  </a:lnTo>
                  <a:lnTo>
                    <a:pt x="1554" y="182"/>
                  </a:lnTo>
                  <a:lnTo>
                    <a:pt x="1550" y="188"/>
                  </a:lnTo>
                  <a:lnTo>
                    <a:pt x="1548" y="190"/>
                  </a:lnTo>
                  <a:lnTo>
                    <a:pt x="1548" y="194"/>
                  </a:lnTo>
                  <a:lnTo>
                    <a:pt x="1548" y="194"/>
                  </a:lnTo>
                  <a:lnTo>
                    <a:pt x="1546" y="190"/>
                  </a:lnTo>
                  <a:lnTo>
                    <a:pt x="1546" y="184"/>
                  </a:lnTo>
                  <a:lnTo>
                    <a:pt x="1552" y="172"/>
                  </a:lnTo>
                  <a:lnTo>
                    <a:pt x="1556" y="168"/>
                  </a:lnTo>
                  <a:lnTo>
                    <a:pt x="1556" y="162"/>
                  </a:lnTo>
                  <a:lnTo>
                    <a:pt x="1554" y="158"/>
                  </a:lnTo>
                  <a:lnTo>
                    <a:pt x="1544" y="156"/>
                  </a:lnTo>
                  <a:lnTo>
                    <a:pt x="1544" y="156"/>
                  </a:lnTo>
                  <a:lnTo>
                    <a:pt x="1538" y="152"/>
                  </a:lnTo>
                  <a:lnTo>
                    <a:pt x="1534" y="150"/>
                  </a:lnTo>
                  <a:lnTo>
                    <a:pt x="1530" y="146"/>
                  </a:lnTo>
                  <a:lnTo>
                    <a:pt x="1526" y="140"/>
                  </a:lnTo>
                  <a:lnTo>
                    <a:pt x="1526" y="140"/>
                  </a:lnTo>
                  <a:lnTo>
                    <a:pt x="1514" y="134"/>
                  </a:lnTo>
                  <a:lnTo>
                    <a:pt x="1500" y="128"/>
                  </a:lnTo>
                  <a:lnTo>
                    <a:pt x="1500" y="128"/>
                  </a:lnTo>
                  <a:lnTo>
                    <a:pt x="1498" y="138"/>
                  </a:lnTo>
                  <a:lnTo>
                    <a:pt x="1498" y="142"/>
                  </a:lnTo>
                  <a:lnTo>
                    <a:pt x="1494" y="144"/>
                  </a:lnTo>
                  <a:lnTo>
                    <a:pt x="1494" y="144"/>
                  </a:lnTo>
                  <a:lnTo>
                    <a:pt x="1492" y="144"/>
                  </a:lnTo>
                  <a:lnTo>
                    <a:pt x="1492" y="144"/>
                  </a:lnTo>
                  <a:lnTo>
                    <a:pt x="1490" y="144"/>
                  </a:lnTo>
                  <a:lnTo>
                    <a:pt x="1488" y="142"/>
                  </a:lnTo>
                  <a:lnTo>
                    <a:pt x="1488" y="142"/>
                  </a:lnTo>
                  <a:lnTo>
                    <a:pt x="1484" y="138"/>
                  </a:lnTo>
                  <a:lnTo>
                    <a:pt x="1480" y="138"/>
                  </a:lnTo>
                  <a:lnTo>
                    <a:pt x="1480" y="138"/>
                  </a:lnTo>
                  <a:lnTo>
                    <a:pt x="1478" y="138"/>
                  </a:lnTo>
                  <a:lnTo>
                    <a:pt x="1478" y="138"/>
                  </a:lnTo>
                  <a:lnTo>
                    <a:pt x="1476" y="140"/>
                  </a:lnTo>
                  <a:lnTo>
                    <a:pt x="1476" y="142"/>
                  </a:lnTo>
                  <a:lnTo>
                    <a:pt x="1476" y="146"/>
                  </a:lnTo>
                  <a:lnTo>
                    <a:pt x="1474" y="150"/>
                  </a:lnTo>
                  <a:lnTo>
                    <a:pt x="1470" y="150"/>
                  </a:lnTo>
                  <a:lnTo>
                    <a:pt x="1470" y="150"/>
                  </a:lnTo>
                  <a:lnTo>
                    <a:pt x="1470" y="150"/>
                  </a:lnTo>
                  <a:lnTo>
                    <a:pt x="1470" y="150"/>
                  </a:lnTo>
                  <a:lnTo>
                    <a:pt x="1466" y="150"/>
                  </a:lnTo>
                  <a:lnTo>
                    <a:pt x="1462" y="146"/>
                  </a:lnTo>
                  <a:lnTo>
                    <a:pt x="1458" y="140"/>
                  </a:lnTo>
                  <a:lnTo>
                    <a:pt x="1458" y="140"/>
                  </a:lnTo>
                  <a:lnTo>
                    <a:pt x="1462" y="132"/>
                  </a:lnTo>
                  <a:lnTo>
                    <a:pt x="1464" y="128"/>
                  </a:lnTo>
                  <a:lnTo>
                    <a:pt x="1462" y="124"/>
                  </a:lnTo>
                  <a:lnTo>
                    <a:pt x="1462" y="124"/>
                  </a:lnTo>
                  <a:lnTo>
                    <a:pt x="1460" y="122"/>
                  </a:lnTo>
                  <a:lnTo>
                    <a:pt x="1460" y="122"/>
                  </a:lnTo>
                  <a:lnTo>
                    <a:pt x="1460" y="122"/>
                  </a:lnTo>
                  <a:lnTo>
                    <a:pt x="1456" y="122"/>
                  </a:lnTo>
                  <a:lnTo>
                    <a:pt x="1454" y="124"/>
                  </a:lnTo>
                  <a:lnTo>
                    <a:pt x="1448" y="130"/>
                  </a:lnTo>
                  <a:lnTo>
                    <a:pt x="1448" y="130"/>
                  </a:lnTo>
                  <a:lnTo>
                    <a:pt x="1442" y="138"/>
                  </a:lnTo>
                  <a:lnTo>
                    <a:pt x="1436" y="144"/>
                  </a:lnTo>
                  <a:lnTo>
                    <a:pt x="1436" y="144"/>
                  </a:lnTo>
                  <a:lnTo>
                    <a:pt x="1428" y="150"/>
                  </a:lnTo>
                  <a:lnTo>
                    <a:pt x="1426" y="152"/>
                  </a:lnTo>
                  <a:lnTo>
                    <a:pt x="1422" y="156"/>
                  </a:lnTo>
                  <a:lnTo>
                    <a:pt x="1422" y="156"/>
                  </a:lnTo>
                  <a:lnTo>
                    <a:pt x="1428" y="160"/>
                  </a:lnTo>
                  <a:lnTo>
                    <a:pt x="1434" y="166"/>
                  </a:lnTo>
                  <a:lnTo>
                    <a:pt x="1434" y="166"/>
                  </a:lnTo>
                  <a:lnTo>
                    <a:pt x="1436" y="170"/>
                  </a:lnTo>
                  <a:lnTo>
                    <a:pt x="1436" y="172"/>
                  </a:lnTo>
                  <a:lnTo>
                    <a:pt x="1430" y="178"/>
                  </a:lnTo>
                  <a:lnTo>
                    <a:pt x="1430" y="178"/>
                  </a:lnTo>
                  <a:lnTo>
                    <a:pt x="1426" y="184"/>
                  </a:lnTo>
                  <a:lnTo>
                    <a:pt x="1424" y="186"/>
                  </a:lnTo>
                  <a:lnTo>
                    <a:pt x="1424" y="190"/>
                  </a:lnTo>
                  <a:lnTo>
                    <a:pt x="1426" y="192"/>
                  </a:lnTo>
                  <a:lnTo>
                    <a:pt x="1432" y="198"/>
                  </a:lnTo>
                  <a:lnTo>
                    <a:pt x="1438" y="206"/>
                  </a:lnTo>
                  <a:lnTo>
                    <a:pt x="1438" y="206"/>
                  </a:lnTo>
                  <a:lnTo>
                    <a:pt x="1434" y="212"/>
                  </a:lnTo>
                  <a:lnTo>
                    <a:pt x="1430" y="218"/>
                  </a:lnTo>
                  <a:lnTo>
                    <a:pt x="1426" y="234"/>
                  </a:lnTo>
                  <a:lnTo>
                    <a:pt x="1426" y="234"/>
                  </a:lnTo>
                  <a:lnTo>
                    <a:pt x="1424" y="240"/>
                  </a:lnTo>
                  <a:lnTo>
                    <a:pt x="1416" y="246"/>
                  </a:lnTo>
                  <a:lnTo>
                    <a:pt x="1408" y="250"/>
                  </a:lnTo>
                  <a:lnTo>
                    <a:pt x="1400" y="252"/>
                  </a:lnTo>
                  <a:lnTo>
                    <a:pt x="1400" y="252"/>
                  </a:lnTo>
                  <a:lnTo>
                    <a:pt x="1398" y="252"/>
                  </a:lnTo>
                  <a:lnTo>
                    <a:pt x="1398" y="252"/>
                  </a:lnTo>
                  <a:lnTo>
                    <a:pt x="1406" y="246"/>
                  </a:lnTo>
                  <a:lnTo>
                    <a:pt x="1412" y="240"/>
                  </a:lnTo>
                  <a:lnTo>
                    <a:pt x="1416" y="232"/>
                  </a:lnTo>
                  <a:lnTo>
                    <a:pt x="1420" y="224"/>
                  </a:lnTo>
                  <a:lnTo>
                    <a:pt x="1420" y="224"/>
                  </a:lnTo>
                  <a:lnTo>
                    <a:pt x="1420" y="220"/>
                  </a:lnTo>
                  <a:lnTo>
                    <a:pt x="1420" y="216"/>
                  </a:lnTo>
                  <a:lnTo>
                    <a:pt x="1416" y="210"/>
                  </a:lnTo>
                  <a:lnTo>
                    <a:pt x="1412" y="206"/>
                  </a:lnTo>
                  <a:lnTo>
                    <a:pt x="1408" y="198"/>
                  </a:lnTo>
                  <a:lnTo>
                    <a:pt x="1408" y="198"/>
                  </a:lnTo>
                  <a:lnTo>
                    <a:pt x="1410" y="188"/>
                  </a:lnTo>
                  <a:lnTo>
                    <a:pt x="1414" y="178"/>
                  </a:lnTo>
                  <a:lnTo>
                    <a:pt x="1414" y="178"/>
                  </a:lnTo>
                  <a:lnTo>
                    <a:pt x="1418" y="170"/>
                  </a:lnTo>
                  <a:lnTo>
                    <a:pt x="1418" y="166"/>
                  </a:lnTo>
                  <a:lnTo>
                    <a:pt x="1414" y="162"/>
                  </a:lnTo>
                  <a:lnTo>
                    <a:pt x="1414" y="162"/>
                  </a:lnTo>
                  <a:lnTo>
                    <a:pt x="1408" y="154"/>
                  </a:lnTo>
                  <a:lnTo>
                    <a:pt x="1406" y="150"/>
                  </a:lnTo>
                  <a:lnTo>
                    <a:pt x="1408" y="146"/>
                  </a:lnTo>
                  <a:lnTo>
                    <a:pt x="1408" y="146"/>
                  </a:lnTo>
                  <a:lnTo>
                    <a:pt x="1414" y="142"/>
                  </a:lnTo>
                  <a:lnTo>
                    <a:pt x="1420" y="140"/>
                  </a:lnTo>
                  <a:lnTo>
                    <a:pt x="1428" y="138"/>
                  </a:lnTo>
                  <a:lnTo>
                    <a:pt x="1432" y="134"/>
                  </a:lnTo>
                  <a:lnTo>
                    <a:pt x="1432" y="134"/>
                  </a:lnTo>
                  <a:lnTo>
                    <a:pt x="1434" y="130"/>
                  </a:lnTo>
                  <a:lnTo>
                    <a:pt x="1432" y="126"/>
                  </a:lnTo>
                  <a:lnTo>
                    <a:pt x="1428" y="118"/>
                  </a:lnTo>
                  <a:lnTo>
                    <a:pt x="1428" y="118"/>
                  </a:lnTo>
                  <a:lnTo>
                    <a:pt x="1426" y="114"/>
                  </a:lnTo>
                  <a:lnTo>
                    <a:pt x="1426" y="110"/>
                  </a:lnTo>
                  <a:lnTo>
                    <a:pt x="1424" y="106"/>
                  </a:lnTo>
                  <a:lnTo>
                    <a:pt x="1422" y="104"/>
                  </a:lnTo>
                  <a:lnTo>
                    <a:pt x="1422" y="104"/>
                  </a:lnTo>
                  <a:lnTo>
                    <a:pt x="1420" y="102"/>
                  </a:lnTo>
                  <a:lnTo>
                    <a:pt x="1416" y="100"/>
                  </a:lnTo>
                  <a:lnTo>
                    <a:pt x="1416" y="100"/>
                  </a:lnTo>
                  <a:lnTo>
                    <a:pt x="1412" y="102"/>
                  </a:lnTo>
                  <a:lnTo>
                    <a:pt x="1406" y="106"/>
                  </a:lnTo>
                  <a:lnTo>
                    <a:pt x="1402" y="110"/>
                  </a:lnTo>
                  <a:lnTo>
                    <a:pt x="1396" y="112"/>
                  </a:lnTo>
                  <a:lnTo>
                    <a:pt x="1396" y="112"/>
                  </a:lnTo>
                  <a:lnTo>
                    <a:pt x="1394" y="112"/>
                  </a:lnTo>
                  <a:lnTo>
                    <a:pt x="1394" y="112"/>
                  </a:lnTo>
                  <a:lnTo>
                    <a:pt x="1392" y="112"/>
                  </a:lnTo>
                  <a:lnTo>
                    <a:pt x="1392" y="112"/>
                  </a:lnTo>
                  <a:lnTo>
                    <a:pt x="1386" y="110"/>
                  </a:lnTo>
                  <a:lnTo>
                    <a:pt x="1386" y="110"/>
                  </a:lnTo>
                  <a:lnTo>
                    <a:pt x="1382" y="112"/>
                  </a:lnTo>
                  <a:lnTo>
                    <a:pt x="1380" y="112"/>
                  </a:lnTo>
                  <a:lnTo>
                    <a:pt x="1380" y="112"/>
                  </a:lnTo>
                  <a:lnTo>
                    <a:pt x="1378" y="116"/>
                  </a:lnTo>
                  <a:lnTo>
                    <a:pt x="1378" y="122"/>
                  </a:lnTo>
                  <a:lnTo>
                    <a:pt x="1376" y="132"/>
                  </a:lnTo>
                  <a:lnTo>
                    <a:pt x="1376" y="132"/>
                  </a:lnTo>
                  <a:lnTo>
                    <a:pt x="1372" y="140"/>
                  </a:lnTo>
                  <a:lnTo>
                    <a:pt x="1370" y="144"/>
                  </a:lnTo>
                  <a:lnTo>
                    <a:pt x="1366" y="146"/>
                  </a:lnTo>
                  <a:lnTo>
                    <a:pt x="1366" y="146"/>
                  </a:lnTo>
                  <a:lnTo>
                    <a:pt x="1358" y="150"/>
                  </a:lnTo>
                  <a:lnTo>
                    <a:pt x="1348" y="152"/>
                  </a:lnTo>
                  <a:lnTo>
                    <a:pt x="1340" y="154"/>
                  </a:lnTo>
                  <a:lnTo>
                    <a:pt x="1332" y="158"/>
                  </a:lnTo>
                  <a:lnTo>
                    <a:pt x="1332" y="158"/>
                  </a:lnTo>
                  <a:lnTo>
                    <a:pt x="1332" y="162"/>
                  </a:lnTo>
                  <a:lnTo>
                    <a:pt x="1332" y="166"/>
                  </a:lnTo>
                  <a:lnTo>
                    <a:pt x="1336" y="166"/>
                  </a:lnTo>
                  <a:lnTo>
                    <a:pt x="1338" y="170"/>
                  </a:lnTo>
                  <a:lnTo>
                    <a:pt x="1338" y="170"/>
                  </a:lnTo>
                  <a:lnTo>
                    <a:pt x="1340" y="174"/>
                  </a:lnTo>
                  <a:lnTo>
                    <a:pt x="1338" y="178"/>
                  </a:lnTo>
                  <a:lnTo>
                    <a:pt x="1338" y="182"/>
                  </a:lnTo>
                  <a:lnTo>
                    <a:pt x="1336" y="186"/>
                  </a:lnTo>
                  <a:lnTo>
                    <a:pt x="1336" y="186"/>
                  </a:lnTo>
                  <a:lnTo>
                    <a:pt x="1338" y="190"/>
                  </a:lnTo>
                  <a:lnTo>
                    <a:pt x="1342" y="192"/>
                  </a:lnTo>
                  <a:lnTo>
                    <a:pt x="1346" y="194"/>
                  </a:lnTo>
                  <a:lnTo>
                    <a:pt x="1352" y="196"/>
                  </a:lnTo>
                  <a:lnTo>
                    <a:pt x="1352" y="196"/>
                  </a:lnTo>
                  <a:lnTo>
                    <a:pt x="1358" y="204"/>
                  </a:lnTo>
                  <a:lnTo>
                    <a:pt x="1364" y="212"/>
                  </a:lnTo>
                  <a:lnTo>
                    <a:pt x="1364" y="212"/>
                  </a:lnTo>
                  <a:lnTo>
                    <a:pt x="1364" y="216"/>
                  </a:lnTo>
                  <a:lnTo>
                    <a:pt x="1360" y="220"/>
                  </a:lnTo>
                  <a:lnTo>
                    <a:pt x="1354" y="222"/>
                  </a:lnTo>
                  <a:lnTo>
                    <a:pt x="1350" y="222"/>
                  </a:lnTo>
                  <a:lnTo>
                    <a:pt x="1350" y="222"/>
                  </a:lnTo>
                  <a:lnTo>
                    <a:pt x="1348" y="222"/>
                  </a:lnTo>
                  <a:lnTo>
                    <a:pt x="1348" y="222"/>
                  </a:lnTo>
                  <a:lnTo>
                    <a:pt x="1342" y="218"/>
                  </a:lnTo>
                  <a:lnTo>
                    <a:pt x="1336" y="212"/>
                  </a:lnTo>
                  <a:lnTo>
                    <a:pt x="1336" y="212"/>
                  </a:lnTo>
                  <a:lnTo>
                    <a:pt x="1330" y="206"/>
                  </a:lnTo>
                  <a:lnTo>
                    <a:pt x="1324" y="200"/>
                  </a:lnTo>
                  <a:lnTo>
                    <a:pt x="1324" y="200"/>
                  </a:lnTo>
                  <a:lnTo>
                    <a:pt x="1320" y="196"/>
                  </a:lnTo>
                  <a:lnTo>
                    <a:pt x="1314" y="194"/>
                  </a:lnTo>
                  <a:lnTo>
                    <a:pt x="1302" y="192"/>
                  </a:lnTo>
                  <a:lnTo>
                    <a:pt x="1302" y="192"/>
                  </a:lnTo>
                  <a:lnTo>
                    <a:pt x="1298" y="190"/>
                  </a:lnTo>
                  <a:lnTo>
                    <a:pt x="1296" y="186"/>
                  </a:lnTo>
                  <a:lnTo>
                    <a:pt x="1292" y="184"/>
                  </a:lnTo>
                  <a:lnTo>
                    <a:pt x="1290" y="180"/>
                  </a:lnTo>
                  <a:lnTo>
                    <a:pt x="1290" y="180"/>
                  </a:lnTo>
                  <a:lnTo>
                    <a:pt x="1286" y="180"/>
                  </a:lnTo>
                  <a:lnTo>
                    <a:pt x="1286" y="180"/>
                  </a:lnTo>
                  <a:lnTo>
                    <a:pt x="1280" y="180"/>
                  </a:lnTo>
                  <a:lnTo>
                    <a:pt x="1280" y="180"/>
                  </a:lnTo>
                  <a:lnTo>
                    <a:pt x="1274" y="182"/>
                  </a:lnTo>
                  <a:lnTo>
                    <a:pt x="1274" y="182"/>
                  </a:lnTo>
                  <a:lnTo>
                    <a:pt x="1272" y="180"/>
                  </a:lnTo>
                  <a:lnTo>
                    <a:pt x="1272" y="180"/>
                  </a:lnTo>
                  <a:lnTo>
                    <a:pt x="1268" y="180"/>
                  </a:lnTo>
                  <a:lnTo>
                    <a:pt x="1268" y="178"/>
                  </a:lnTo>
                  <a:lnTo>
                    <a:pt x="1264" y="172"/>
                  </a:lnTo>
                  <a:lnTo>
                    <a:pt x="1264" y="172"/>
                  </a:lnTo>
                  <a:lnTo>
                    <a:pt x="1258" y="168"/>
                  </a:lnTo>
                  <a:lnTo>
                    <a:pt x="1250" y="168"/>
                  </a:lnTo>
                  <a:lnTo>
                    <a:pt x="1242" y="166"/>
                  </a:lnTo>
                  <a:lnTo>
                    <a:pt x="1236" y="164"/>
                  </a:lnTo>
                  <a:lnTo>
                    <a:pt x="1236" y="164"/>
                  </a:lnTo>
                  <a:lnTo>
                    <a:pt x="1230" y="168"/>
                  </a:lnTo>
                  <a:lnTo>
                    <a:pt x="1230" y="172"/>
                  </a:lnTo>
                  <a:lnTo>
                    <a:pt x="1232" y="176"/>
                  </a:lnTo>
                  <a:lnTo>
                    <a:pt x="1236" y="178"/>
                  </a:lnTo>
                  <a:lnTo>
                    <a:pt x="1248" y="184"/>
                  </a:lnTo>
                  <a:lnTo>
                    <a:pt x="1254" y="186"/>
                  </a:lnTo>
                  <a:lnTo>
                    <a:pt x="1256" y="188"/>
                  </a:lnTo>
                  <a:lnTo>
                    <a:pt x="1256" y="188"/>
                  </a:lnTo>
                  <a:lnTo>
                    <a:pt x="1258" y="200"/>
                  </a:lnTo>
                  <a:lnTo>
                    <a:pt x="1258" y="210"/>
                  </a:lnTo>
                  <a:lnTo>
                    <a:pt x="1258" y="210"/>
                  </a:lnTo>
                  <a:lnTo>
                    <a:pt x="1254" y="212"/>
                  </a:lnTo>
                  <a:lnTo>
                    <a:pt x="1248" y="216"/>
                  </a:lnTo>
                  <a:lnTo>
                    <a:pt x="1236" y="222"/>
                  </a:lnTo>
                  <a:lnTo>
                    <a:pt x="1236" y="222"/>
                  </a:lnTo>
                  <a:lnTo>
                    <a:pt x="1234" y="216"/>
                  </a:lnTo>
                  <a:lnTo>
                    <a:pt x="1234" y="208"/>
                  </a:lnTo>
                  <a:lnTo>
                    <a:pt x="1232" y="202"/>
                  </a:lnTo>
                  <a:lnTo>
                    <a:pt x="1230" y="200"/>
                  </a:lnTo>
                  <a:lnTo>
                    <a:pt x="1226" y="200"/>
                  </a:lnTo>
                  <a:lnTo>
                    <a:pt x="1226" y="200"/>
                  </a:lnTo>
                  <a:lnTo>
                    <a:pt x="1222" y="200"/>
                  </a:lnTo>
                  <a:lnTo>
                    <a:pt x="1222" y="200"/>
                  </a:lnTo>
                  <a:lnTo>
                    <a:pt x="1218" y="202"/>
                  </a:lnTo>
                  <a:lnTo>
                    <a:pt x="1214" y="204"/>
                  </a:lnTo>
                  <a:lnTo>
                    <a:pt x="1206" y="210"/>
                  </a:lnTo>
                  <a:lnTo>
                    <a:pt x="1206" y="210"/>
                  </a:lnTo>
                  <a:lnTo>
                    <a:pt x="1200" y="214"/>
                  </a:lnTo>
                  <a:lnTo>
                    <a:pt x="1200" y="214"/>
                  </a:lnTo>
                  <a:lnTo>
                    <a:pt x="1192" y="212"/>
                  </a:lnTo>
                  <a:lnTo>
                    <a:pt x="1192" y="212"/>
                  </a:lnTo>
                  <a:lnTo>
                    <a:pt x="1186" y="210"/>
                  </a:lnTo>
                  <a:lnTo>
                    <a:pt x="1186" y="210"/>
                  </a:lnTo>
                  <a:lnTo>
                    <a:pt x="1180" y="212"/>
                  </a:lnTo>
                  <a:lnTo>
                    <a:pt x="1174" y="214"/>
                  </a:lnTo>
                  <a:lnTo>
                    <a:pt x="1174" y="214"/>
                  </a:lnTo>
                  <a:lnTo>
                    <a:pt x="1170" y="220"/>
                  </a:lnTo>
                  <a:lnTo>
                    <a:pt x="1166" y="222"/>
                  </a:lnTo>
                  <a:lnTo>
                    <a:pt x="1164" y="224"/>
                  </a:lnTo>
                  <a:lnTo>
                    <a:pt x="1164" y="224"/>
                  </a:lnTo>
                  <a:lnTo>
                    <a:pt x="1162" y="222"/>
                  </a:lnTo>
                  <a:lnTo>
                    <a:pt x="1162" y="222"/>
                  </a:lnTo>
                  <a:lnTo>
                    <a:pt x="1158" y="220"/>
                  </a:lnTo>
                  <a:lnTo>
                    <a:pt x="1158" y="218"/>
                  </a:lnTo>
                  <a:lnTo>
                    <a:pt x="1162" y="210"/>
                  </a:lnTo>
                  <a:lnTo>
                    <a:pt x="1164" y="204"/>
                  </a:lnTo>
                  <a:lnTo>
                    <a:pt x="1162" y="202"/>
                  </a:lnTo>
                  <a:lnTo>
                    <a:pt x="1158" y="200"/>
                  </a:lnTo>
                  <a:lnTo>
                    <a:pt x="1158" y="200"/>
                  </a:lnTo>
                  <a:lnTo>
                    <a:pt x="1158" y="200"/>
                  </a:lnTo>
                  <a:lnTo>
                    <a:pt x="1158" y="200"/>
                  </a:lnTo>
                  <a:lnTo>
                    <a:pt x="1152" y="202"/>
                  </a:lnTo>
                  <a:lnTo>
                    <a:pt x="1144" y="208"/>
                  </a:lnTo>
                  <a:lnTo>
                    <a:pt x="1138" y="212"/>
                  </a:lnTo>
                  <a:lnTo>
                    <a:pt x="1130" y="216"/>
                  </a:lnTo>
                  <a:lnTo>
                    <a:pt x="1130" y="216"/>
                  </a:lnTo>
                  <a:lnTo>
                    <a:pt x="1118" y="218"/>
                  </a:lnTo>
                  <a:lnTo>
                    <a:pt x="1112" y="220"/>
                  </a:lnTo>
                  <a:lnTo>
                    <a:pt x="1106" y="224"/>
                  </a:lnTo>
                  <a:lnTo>
                    <a:pt x="1106" y="224"/>
                  </a:lnTo>
                  <a:lnTo>
                    <a:pt x="1098" y="230"/>
                  </a:lnTo>
                  <a:lnTo>
                    <a:pt x="1088" y="236"/>
                  </a:lnTo>
                  <a:lnTo>
                    <a:pt x="1088" y="236"/>
                  </a:lnTo>
                  <a:lnTo>
                    <a:pt x="1078" y="240"/>
                  </a:lnTo>
                  <a:lnTo>
                    <a:pt x="1074" y="244"/>
                  </a:lnTo>
                  <a:lnTo>
                    <a:pt x="1070" y="248"/>
                  </a:lnTo>
                  <a:lnTo>
                    <a:pt x="1070" y="248"/>
                  </a:lnTo>
                  <a:lnTo>
                    <a:pt x="1064" y="246"/>
                  </a:lnTo>
                  <a:lnTo>
                    <a:pt x="1060" y="240"/>
                  </a:lnTo>
                  <a:lnTo>
                    <a:pt x="1058" y="234"/>
                  </a:lnTo>
                  <a:lnTo>
                    <a:pt x="1056" y="230"/>
                  </a:lnTo>
                  <a:lnTo>
                    <a:pt x="1056" y="230"/>
                  </a:lnTo>
                  <a:lnTo>
                    <a:pt x="1074" y="224"/>
                  </a:lnTo>
                  <a:lnTo>
                    <a:pt x="1078" y="222"/>
                  </a:lnTo>
                  <a:lnTo>
                    <a:pt x="1080" y="220"/>
                  </a:lnTo>
                  <a:lnTo>
                    <a:pt x="1080" y="218"/>
                  </a:lnTo>
                  <a:lnTo>
                    <a:pt x="1078" y="214"/>
                  </a:lnTo>
                  <a:lnTo>
                    <a:pt x="1078" y="214"/>
                  </a:lnTo>
                  <a:lnTo>
                    <a:pt x="1072" y="210"/>
                  </a:lnTo>
                  <a:lnTo>
                    <a:pt x="1064" y="206"/>
                  </a:lnTo>
                  <a:lnTo>
                    <a:pt x="1064" y="206"/>
                  </a:lnTo>
                  <a:lnTo>
                    <a:pt x="1060" y="202"/>
                  </a:lnTo>
                  <a:lnTo>
                    <a:pt x="1056" y="200"/>
                  </a:lnTo>
                  <a:lnTo>
                    <a:pt x="1056" y="200"/>
                  </a:lnTo>
                  <a:lnTo>
                    <a:pt x="1050" y="202"/>
                  </a:lnTo>
                  <a:lnTo>
                    <a:pt x="1050" y="202"/>
                  </a:lnTo>
                  <a:lnTo>
                    <a:pt x="1048" y="206"/>
                  </a:lnTo>
                  <a:lnTo>
                    <a:pt x="1046" y="210"/>
                  </a:lnTo>
                  <a:lnTo>
                    <a:pt x="1048" y="218"/>
                  </a:lnTo>
                  <a:lnTo>
                    <a:pt x="1048" y="218"/>
                  </a:lnTo>
                  <a:lnTo>
                    <a:pt x="1050" y="224"/>
                  </a:lnTo>
                  <a:lnTo>
                    <a:pt x="1046" y="230"/>
                  </a:lnTo>
                  <a:lnTo>
                    <a:pt x="1046" y="230"/>
                  </a:lnTo>
                  <a:lnTo>
                    <a:pt x="1038" y="236"/>
                  </a:lnTo>
                  <a:lnTo>
                    <a:pt x="1038" y="240"/>
                  </a:lnTo>
                  <a:lnTo>
                    <a:pt x="1038" y="244"/>
                  </a:lnTo>
                  <a:lnTo>
                    <a:pt x="1038" y="244"/>
                  </a:lnTo>
                  <a:lnTo>
                    <a:pt x="1040" y="250"/>
                  </a:lnTo>
                  <a:lnTo>
                    <a:pt x="1042" y="258"/>
                  </a:lnTo>
                  <a:lnTo>
                    <a:pt x="1042" y="258"/>
                  </a:lnTo>
                  <a:lnTo>
                    <a:pt x="1034" y="258"/>
                  </a:lnTo>
                  <a:lnTo>
                    <a:pt x="1034" y="258"/>
                  </a:lnTo>
                  <a:lnTo>
                    <a:pt x="1026" y="256"/>
                  </a:lnTo>
                  <a:lnTo>
                    <a:pt x="1026" y="256"/>
                  </a:lnTo>
                  <a:lnTo>
                    <a:pt x="1018" y="256"/>
                  </a:lnTo>
                  <a:lnTo>
                    <a:pt x="1018" y="256"/>
                  </a:lnTo>
                  <a:lnTo>
                    <a:pt x="1014" y="256"/>
                  </a:lnTo>
                  <a:lnTo>
                    <a:pt x="1014" y="256"/>
                  </a:lnTo>
                  <a:lnTo>
                    <a:pt x="1008" y="258"/>
                  </a:lnTo>
                  <a:lnTo>
                    <a:pt x="1002" y="260"/>
                  </a:lnTo>
                  <a:lnTo>
                    <a:pt x="996" y="264"/>
                  </a:lnTo>
                  <a:lnTo>
                    <a:pt x="990" y="266"/>
                  </a:lnTo>
                  <a:lnTo>
                    <a:pt x="990" y="266"/>
                  </a:lnTo>
                  <a:lnTo>
                    <a:pt x="976" y="266"/>
                  </a:lnTo>
                  <a:lnTo>
                    <a:pt x="974" y="266"/>
                  </a:lnTo>
                  <a:lnTo>
                    <a:pt x="972" y="268"/>
                  </a:lnTo>
                  <a:lnTo>
                    <a:pt x="972" y="270"/>
                  </a:lnTo>
                  <a:lnTo>
                    <a:pt x="974" y="274"/>
                  </a:lnTo>
                  <a:lnTo>
                    <a:pt x="974" y="274"/>
                  </a:lnTo>
                  <a:lnTo>
                    <a:pt x="978" y="280"/>
                  </a:lnTo>
                  <a:lnTo>
                    <a:pt x="984" y="282"/>
                  </a:lnTo>
                  <a:lnTo>
                    <a:pt x="988" y="288"/>
                  </a:lnTo>
                  <a:lnTo>
                    <a:pt x="990" y="290"/>
                  </a:lnTo>
                  <a:lnTo>
                    <a:pt x="988" y="294"/>
                  </a:lnTo>
                  <a:lnTo>
                    <a:pt x="988" y="294"/>
                  </a:lnTo>
                  <a:lnTo>
                    <a:pt x="986" y="294"/>
                  </a:lnTo>
                  <a:lnTo>
                    <a:pt x="986" y="294"/>
                  </a:lnTo>
                  <a:lnTo>
                    <a:pt x="982" y="292"/>
                  </a:lnTo>
                  <a:lnTo>
                    <a:pt x="978" y="290"/>
                  </a:lnTo>
                  <a:lnTo>
                    <a:pt x="978" y="290"/>
                  </a:lnTo>
                  <a:lnTo>
                    <a:pt x="974" y="288"/>
                  </a:lnTo>
                  <a:lnTo>
                    <a:pt x="970" y="288"/>
                  </a:lnTo>
                  <a:lnTo>
                    <a:pt x="970" y="288"/>
                  </a:lnTo>
                  <a:lnTo>
                    <a:pt x="964" y="288"/>
                  </a:lnTo>
                  <a:lnTo>
                    <a:pt x="964" y="288"/>
                  </a:lnTo>
                  <a:lnTo>
                    <a:pt x="956" y="280"/>
                  </a:lnTo>
                  <a:lnTo>
                    <a:pt x="952" y="278"/>
                  </a:lnTo>
                  <a:lnTo>
                    <a:pt x="948" y="276"/>
                  </a:lnTo>
                  <a:lnTo>
                    <a:pt x="948" y="276"/>
                  </a:lnTo>
                  <a:lnTo>
                    <a:pt x="944" y="276"/>
                  </a:lnTo>
                  <a:lnTo>
                    <a:pt x="944" y="276"/>
                  </a:lnTo>
                  <a:lnTo>
                    <a:pt x="940" y="280"/>
                  </a:lnTo>
                  <a:lnTo>
                    <a:pt x="938" y="284"/>
                  </a:lnTo>
                  <a:lnTo>
                    <a:pt x="938" y="288"/>
                  </a:lnTo>
                  <a:lnTo>
                    <a:pt x="942" y="292"/>
                  </a:lnTo>
                  <a:lnTo>
                    <a:pt x="942" y="292"/>
                  </a:lnTo>
                  <a:lnTo>
                    <a:pt x="946" y="294"/>
                  </a:lnTo>
                  <a:lnTo>
                    <a:pt x="952" y="298"/>
                  </a:lnTo>
                  <a:lnTo>
                    <a:pt x="954" y="300"/>
                  </a:lnTo>
                  <a:lnTo>
                    <a:pt x="954" y="302"/>
                  </a:lnTo>
                  <a:lnTo>
                    <a:pt x="954" y="304"/>
                  </a:lnTo>
                  <a:lnTo>
                    <a:pt x="950" y="306"/>
                  </a:lnTo>
                  <a:lnTo>
                    <a:pt x="950" y="306"/>
                  </a:lnTo>
                  <a:lnTo>
                    <a:pt x="944" y="306"/>
                  </a:lnTo>
                  <a:lnTo>
                    <a:pt x="944" y="306"/>
                  </a:lnTo>
                  <a:lnTo>
                    <a:pt x="936" y="304"/>
                  </a:lnTo>
                  <a:lnTo>
                    <a:pt x="930" y="300"/>
                  </a:lnTo>
                  <a:lnTo>
                    <a:pt x="930" y="300"/>
                  </a:lnTo>
                  <a:lnTo>
                    <a:pt x="922" y="294"/>
                  </a:lnTo>
                  <a:lnTo>
                    <a:pt x="914" y="290"/>
                  </a:lnTo>
                  <a:lnTo>
                    <a:pt x="914" y="290"/>
                  </a:lnTo>
                  <a:lnTo>
                    <a:pt x="914" y="286"/>
                  </a:lnTo>
                  <a:lnTo>
                    <a:pt x="914" y="284"/>
                  </a:lnTo>
                  <a:lnTo>
                    <a:pt x="918" y="276"/>
                  </a:lnTo>
                  <a:lnTo>
                    <a:pt x="920" y="270"/>
                  </a:lnTo>
                  <a:lnTo>
                    <a:pt x="920" y="262"/>
                  </a:lnTo>
                  <a:lnTo>
                    <a:pt x="920" y="262"/>
                  </a:lnTo>
                  <a:lnTo>
                    <a:pt x="918" y="260"/>
                  </a:lnTo>
                  <a:lnTo>
                    <a:pt x="914" y="256"/>
                  </a:lnTo>
                  <a:lnTo>
                    <a:pt x="904" y="252"/>
                  </a:lnTo>
                  <a:lnTo>
                    <a:pt x="904" y="252"/>
                  </a:lnTo>
                  <a:lnTo>
                    <a:pt x="900" y="250"/>
                  </a:lnTo>
                  <a:lnTo>
                    <a:pt x="898" y="246"/>
                  </a:lnTo>
                  <a:lnTo>
                    <a:pt x="896" y="240"/>
                  </a:lnTo>
                  <a:lnTo>
                    <a:pt x="898" y="236"/>
                  </a:lnTo>
                  <a:lnTo>
                    <a:pt x="898" y="236"/>
                  </a:lnTo>
                  <a:lnTo>
                    <a:pt x="902" y="234"/>
                  </a:lnTo>
                  <a:lnTo>
                    <a:pt x="906" y="234"/>
                  </a:lnTo>
                  <a:lnTo>
                    <a:pt x="906" y="234"/>
                  </a:lnTo>
                  <a:lnTo>
                    <a:pt x="906" y="234"/>
                  </a:lnTo>
                  <a:lnTo>
                    <a:pt x="906" y="234"/>
                  </a:lnTo>
                  <a:lnTo>
                    <a:pt x="910" y="242"/>
                  </a:lnTo>
                  <a:lnTo>
                    <a:pt x="918" y="250"/>
                  </a:lnTo>
                  <a:lnTo>
                    <a:pt x="918" y="250"/>
                  </a:lnTo>
                  <a:lnTo>
                    <a:pt x="922" y="252"/>
                  </a:lnTo>
                  <a:lnTo>
                    <a:pt x="926" y="252"/>
                  </a:lnTo>
                  <a:lnTo>
                    <a:pt x="926" y="252"/>
                  </a:lnTo>
                  <a:lnTo>
                    <a:pt x="930" y="252"/>
                  </a:lnTo>
                  <a:lnTo>
                    <a:pt x="930" y="252"/>
                  </a:lnTo>
                  <a:lnTo>
                    <a:pt x="936" y="252"/>
                  </a:lnTo>
                  <a:lnTo>
                    <a:pt x="936" y="252"/>
                  </a:lnTo>
                  <a:lnTo>
                    <a:pt x="938" y="252"/>
                  </a:lnTo>
                  <a:lnTo>
                    <a:pt x="938" y="252"/>
                  </a:lnTo>
                  <a:lnTo>
                    <a:pt x="944" y="254"/>
                  </a:lnTo>
                  <a:lnTo>
                    <a:pt x="948" y="256"/>
                  </a:lnTo>
                  <a:lnTo>
                    <a:pt x="952" y="260"/>
                  </a:lnTo>
                  <a:lnTo>
                    <a:pt x="956" y="262"/>
                  </a:lnTo>
                  <a:lnTo>
                    <a:pt x="956" y="262"/>
                  </a:lnTo>
                  <a:lnTo>
                    <a:pt x="962" y="262"/>
                  </a:lnTo>
                  <a:lnTo>
                    <a:pt x="962" y="262"/>
                  </a:lnTo>
                  <a:lnTo>
                    <a:pt x="970" y="262"/>
                  </a:lnTo>
                  <a:lnTo>
                    <a:pt x="980" y="260"/>
                  </a:lnTo>
                  <a:lnTo>
                    <a:pt x="990" y="256"/>
                  </a:lnTo>
                  <a:lnTo>
                    <a:pt x="998" y="252"/>
                  </a:lnTo>
                  <a:lnTo>
                    <a:pt x="1006" y="248"/>
                  </a:lnTo>
                  <a:lnTo>
                    <a:pt x="1010" y="242"/>
                  </a:lnTo>
                  <a:lnTo>
                    <a:pt x="1010" y="236"/>
                  </a:lnTo>
                  <a:lnTo>
                    <a:pt x="1006" y="230"/>
                  </a:lnTo>
                  <a:lnTo>
                    <a:pt x="1006" y="230"/>
                  </a:lnTo>
                  <a:lnTo>
                    <a:pt x="996" y="220"/>
                  </a:lnTo>
                  <a:lnTo>
                    <a:pt x="992" y="216"/>
                  </a:lnTo>
                  <a:lnTo>
                    <a:pt x="990" y="208"/>
                  </a:lnTo>
                  <a:lnTo>
                    <a:pt x="990" y="208"/>
                  </a:lnTo>
                  <a:lnTo>
                    <a:pt x="972" y="206"/>
                  </a:lnTo>
                  <a:lnTo>
                    <a:pt x="962" y="202"/>
                  </a:lnTo>
                  <a:lnTo>
                    <a:pt x="956" y="198"/>
                  </a:lnTo>
                  <a:lnTo>
                    <a:pt x="956" y="198"/>
                  </a:lnTo>
                  <a:lnTo>
                    <a:pt x="952" y="192"/>
                  </a:lnTo>
                  <a:lnTo>
                    <a:pt x="950" y="186"/>
                  </a:lnTo>
                  <a:lnTo>
                    <a:pt x="946" y="182"/>
                  </a:lnTo>
                  <a:lnTo>
                    <a:pt x="942" y="180"/>
                  </a:lnTo>
                  <a:lnTo>
                    <a:pt x="942" y="180"/>
                  </a:lnTo>
                  <a:lnTo>
                    <a:pt x="934" y="182"/>
                  </a:lnTo>
                  <a:lnTo>
                    <a:pt x="934" y="182"/>
                  </a:lnTo>
                  <a:lnTo>
                    <a:pt x="924" y="184"/>
                  </a:lnTo>
                  <a:lnTo>
                    <a:pt x="912" y="186"/>
                  </a:lnTo>
                  <a:lnTo>
                    <a:pt x="912" y="186"/>
                  </a:lnTo>
                  <a:lnTo>
                    <a:pt x="906" y="184"/>
                  </a:lnTo>
                  <a:lnTo>
                    <a:pt x="904" y="182"/>
                  </a:lnTo>
                  <a:lnTo>
                    <a:pt x="902" y="178"/>
                  </a:lnTo>
                  <a:lnTo>
                    <a:pt x="902" y="178"/>
                  </a:lnTo>
                  <a:lnTo>
                    <a:pt x="904" y="172"/>
                  </a:lnTo>
                  <a:lnTo>
                    <a:pt x="904" y="168"/>
                  </a:lnTo>
                  <a:lnTo>
                    <a:pt x="904" y="166"/>
                  </a:lnTo>
                  <a:lnTo>
                    <a:pt x="900" y="162"/>
                  </a:lnTo>
                  <a:lnTo>
                    <a:pt x="900" y="162"/>
                  </a:lnTo>
                  <a:lnTo>
                    <a:pt x="890" y="158"/>
                  </a:lnTo>
                  <a:lnTo>
                    <a:pt x="880" y="154"/>
                  </a:lnTo>
                  <a:lnTo>
                    <a:pt x="880" y="154"/>
                  </a:lnTo>
                  <a:lnTo>
                    <a:pt x="876" y="150"/>
                  </a:lnTo>
                  <a:lnTo>
                    <a:pt x="872" y="146"/>
                  </a:lnTo>
                  <a:lnTo>
                    <a:pt x="868" y="142"/>
                  </a:lnTo>
                  <a:lnTo>
                    <a:pt x="862" y="138"/>
                  </a:lnTo>
                  <a:lnTo>
                    <a:pt x="862" y="138"/>
                  </a:lnTo>
                  <a:lnTo>
                    <a:pt x="856" y="136"/>
                  </a:lnTo>
                  <a:lnTo>
                    <a:pt x="856" y="136"/>
                  </a:lnTo>
                  <a:lnTo>
                    <a:pt x="846" y="138"/>
                  </a:lnTo>
                  <a:lnTo>
                    <a:pt x="836" y="142"/>
                  </a:lnTo>
                  <a:lnTo>
                    <a:pt x="826" y="144"/>
                  </a:lnTo>
                  <a:lnTo>
                    <a:pt x="818" y="146"/>
                  </a:lnTo>
                  <a:lnTo>
                    <a:pt x="818" y="146"/>
                  </a:lnTo>
                  <a:lnTo>
                    <a:pt x="818" y="146"/>
                  </a:lnTo>
                  <a:lnTo>
                    <a:pt x="818" y="146"/>
                  </a:lnTo>
                  <a:lnTo>
                    <a:pt x="814" y="146"/>
                  </a:lnTo>
                  <a:lnTo>
                    <a:pt x="812" y="144"/>
                  </a:lnTo>
                  <a:lnTo>
                    <a:pt x="810" y="142"/>
                  </a:lnTo>
                  <a:lnTo>
                    <a:pt x="806" y="142"/>
                  </a:lnTo>
                  <a:lnTo>
                    <a:pt x="806" y="142"/>
                  </a:lnTo>
                  <a:lnTo>
                    <a:pt x="806" y="142"/>
                  </a:lnTo>
                  <a:lnTo>
                    <a:pt x="806" y="142"/>
                  </a:lnTo>
                  <a:lnTo>
                    <a:pt x="800" y="142"/>
                  </a:lnTo>
                  <a:lnTo>
                    <a:pt x="796" y="144"/>
                  </a:lnTo>
                  <a:lnTo>
                    <a:pt x="786" y="150"/>
                  </a:lnTo>
                  <a:lnTo>
                    <a:pt x="778" y="158"/>
                  </a:lnTo>
                  <a:lnTo>
                    <a:pt x="768" y="164"/>
                  </a:lnTo>
                  <a:lnTo>
                    <a:pt x="768" y="164"/>
                  </a:lnTo>
                  <a:lnTo>
                    <a:pt x="752" y="168"/>
                  </a:lnTo>
                  <a:lnTo>
                    <a:pt x="738" y="170"/>
                  </a:lnTo>
                  <a:lnTo>
                    <a:pt x="738" y="170"/>
                  </a:lnTo>
                  <a:lnTo>
                    <a:pt x="736" y="170"/>
                  </a:lnTo>
                  <a:lnTo>
                    <a:pt x="736" y="170"/>
                  </a:lnTo>
                  <a:lnTo>
                    <a:pt x="732" y="170"/>
                  </a:lnTo>
                  <a:lnTo>
                    <a:pt x="728" y="168"/>
                  </a:lnTo>
                  <a:lnTo>
                    <a:pt x="728" y="168"/>
                  </a:lnTo>
                  <a:lnTo>
                    <a:pt x="718" y="166"/>
                  </a:lnTo>
                  <a:lnTo>
                    <a:pt x="718" y="166"/>
                  </a:lnTo>
                  <a:lnTo>
                    <a:pt x="716" y="166"/>
                  </a:lnTo>
                  <a:lnTo>
                    <a:pt x="716" y="166"/>
                  </a:lnTo>
                  <a:lnTo>
                    <a:pt x="710" y="168"/>
                  </a:lnTo>
                  <a:lnTo>
                    <a:pt x="706" y="174"/>
                  </a:lnTo>
                  <a:lnTo>
                    <a:pt x="704" y="178"/>
                  </a:lnTo>
                  <a:lnTo>
                    <a:pt x="700" y="182"/>
                  </a:lnTo>
                  <a:lnTo>
                    <a:pt x="700" y="182"/>
                  </a:lnTo>
                  <a:lnTo>
                    <a:pt x="694" y="186"/>
                  </a:lnTo>
                  <a:lnTo>
                    <a:pt x="688" y="186"/>
                  </a:lnTo>
                  <a:lnTo>
                    <a:pt x="688" y="186"/>
                  </a:lnTo>
                  <a:lnTo>
                    <a:pt x="684" y="186"/>
                  </a:lnTo>
                  <a:lnTo>
                    <a:pt x="684" y="186"/>
                  </a:lnTo>
                  <a:lnTo>
                    <a:pt x="678" y="184"/>
                  </a:lnTo>
                  <a:lnTo>
                    <a:pt x="678" y="184"/>
                  </a:lnTo>
                  <a:lnTo>
                    <a:pt x="674" y="184"/>
                  </a:lnTo>
                  <a:lnTo>
                    <a:pt x="674" y="184"/>
                  </a:lnTo>
                  <a:lnTo>
                    <a:pt x="672" y="198"/>
                  </a:lnTo>
                  <a:lnTo>
                    <a:pt x="670" y="210"/>
                  </a:lnTo>
                  <a:lnTo>
                    <a:pt x="666" y="216"/>
                  </a:lnTo>
                  <a:lnTo>
                    <a:pt x="662" y="220"/>
                  </a:lnTo>
                  <a:lnTo>
                    <a:pt x="656" y="224"/>
                  </a:lnTo>
                  <a:lnTo>
                    <a:pt x="648" y="224"/>
                  </a:lnTo>
                  <a:lnTo>
                    <a:pt x="648" y="224"/>
                  </a:lnTo>
                  <a:lnTo>
                    <a:pt x="646" y="224"/>
                  </a:lnTo>
                  <a:lnTo>
                    <a:pt x="646" y="224"/>
                  </a:lnTo>
                  <a:lnTo>
                    <a:pt x="642" y="234"/>
                  </a:lnTo>
                  <a:lnTo>
                    <a:pt x="640" y="238"/>
                  </a:lnTo>
                  <a:lnTo>
                    <a:pt x="636" y="244"/>
                  </a:lnTo>
                  <a:lnTo>
                    <a:pt x="636" y="244"/>
                  </a:lnTo>
                  <a:lnTo>
                    <a:pt x="620" y="256"/>
                  </a:lnTo>
                  <a:lnTo>
                    <a:pt x="604" y="268"/>
                  </a:lnTo>
                  <a:lnTo>
                    <a:pt x="604" y="268"/>
                  </a:lnTo>
                  <a:lnTo>
                    <a:pt x="578" y="284"/>
                  </a:lnTo>
                  <a:lnTo>
                    <a:pt x="554" y="300"/>
                  </a:lnTo>
                  <a:lnTo>
                    <a:pt x="554" y="300"/>
                  </a:lnTo>
                  <a:lnTo>
                    <a:pt x="542" y="308"/>
                  </a:lnTo>
                  <a:lnTo>
                    <a:pt x="528" y="314"/>
                  </a:lnTo>
                  <a:lnTo>
                    <a:pt x="514" y="322"/>
                  </a:lnTo>
                  <a:lnTo>
                    <a:pt x="510" y="326"/>
                  </a:lnTo>
                  <a:lnTo>
                    <a:pt x="508" y="330"/>
                  </a:lnTo>
                  <a:lnTo>
                    <a:pt x="508" y="330"/>
                  </a:lnTo>
                  <a:lnTo>
                    <a:pt x="506" y="336"/>
                  </a:lnTo>
                  <a:lnTo>
                    <a:pt x="506" y="342"/>
                  </a:lnTo>
                  <a:lnTo>
                    <a:pt x="508" y="346"/>
                  </a:lnTo>
                  <a:lnTo>
                    <a:pt x="508" y="352"/>
                  </a:lnTo>
                  <a:lnTo>
                    <a:pt x="508" y="352"/>
                  </a:lnTo>
                  <a:lnTo>
                    <a:pt x="504" y="358"/>
                  </a:lnTo>
                  <a:lnTo>
                    <a:pt x="502" y="364"/>
                  </a:lnTo>
                  <a:lnTo>
                    <a:pt x="498" y="368"/>
                  </a:lnTo>
                  <a:lnTo>
                    <a:pt x="496" y="374"/>
                  </a:lnTo>
                  <a:lnTo>
                    <a:pt x="496" y="374"/>
                  </a:lnTo>
                  <a:lnTo>
                    <a:pt x="498" y="378"/>
                  </a:lnTo>
                  <a:lnTo>
                    <a:pt x="502" y="380"/>
                  </a:lnTo>
                  <a:lnTo>
                    <a:pt x="506" y="384"/>
                  </a:lnTo>
                  <a:lnTo>
                    <a:pt x="508" y="388"/>
                  </a:lnTo>
                  <a:lnTo>
                    <a:pt x="508" y="388"/>
                  </a:lnTo>
                  <a:lnTo>
                    <a:pt x="506" y="392"/>
                  </a:lnTo>
                  <a:lnTo>
                    <a:pt x="504" y="398"/>
                  </a:lnTo>
                  <a:lnTo>
                    <a:pt x="502" y="402"/>
                  </a:lnTo>
                  <a:lnTo>
                    <a:pt x="502" y="408"/>
                  </a:lnTo>
                  <a:lnTo>
                    <a:pt x="502" y="408"/>
                  </a:lnTo>
                  <a:lnTo>
                    <a:pt x="506" y="412"/>
                  </a:lnTo>
                  <a:lnTo>
                    <a:pt x="510" y="418"/>
                  </a:lnTo>
                  <a:lnTo>
                    <a:pt x="514" y="420"/>
                  </a:lnTo>
                  <a:lnTo>
                    <a:pt x="520" y="422"/>
                  </a:lnTo>
                  <a:lnTo>
                    <a:pt x="520" y="422"/>
                  </a:lnTo>
                  <a:lnTo>
                    <a:pt x="520" y="422"/>
                  </a:lnTo>
                  <a:lnTo>
                    <a:pt x="520" y="422"/>
                  </a:lnTo>
                  <a:lnTo>
                    <a:pt x="528" y="420"/>
                  </a:lnTo>
                  <a:lnTo>
                    <a:pt x="536" y="416"/>
                  </a:lnTo>
                  <a:lnTo>
                    <a:pt x="550" y="406"/>
                  </a:lnTo>
                  <a:lnTo>
                    <a:pt x="550" y="406"/>
                  </a:lnTo>
                  <a:lnTo>
                    <a:pt x="560" y="398"/>
                  </a:lnTo>
                  <a:lnTo>
                    <a:pt x="566" y="394"/>
                  </a:lnTo>
                  <a:lnTo>
                    <a:pt x="572" y="392"/>
                  </a:lnTo>
                  <a:lnTo>
                    <a:pt x="572" y="392"/>
                  </a:lnTo>
                  <a:lnTo>
                    <a:pt x="574" y="392"/>
                  </a:lnTo>
                  <a:lnTo>
                    <a:pt x="574" y="392"/>
                  </a:lnTo>
                  <a:lnTo>
                    <a:pt x="578" y="396"/>
                  </a:lnTo>
                  <a:lnTo>
                    <a:pt x="578" y="400"/>
                  </a:lnTo>
                  <a:lnTo>
                    <a:pt x="578" y="406"/>
                  </a:lnTo>
                  <a:lnTo>
                    <a:pt x="576" y="410"/>
                  </a:lnTo>
                  <a:lnTo>
                    <a:pt x="576" y="410"/>
                  </a:lnTo>
                  <a:lnTo>
                    <a:pt x="570" y="414"/>
                  </a:lnTo>
                  <a:lnTo>
                    <a:pt x="568" y="416"/>
                  </a:lnTo>
                  <a:lnTo>
                    <a:pt x="570" y="420"/>
                  </a:lnTo>
                  <a:lnTo>
                    <a:pt x="570" y="420"/>
                  </a:lnTo>
                  <a:lnTo>
                    <a:pt x="570" y="422"/>
                  </a:lnTo>
                  <a:lnTo>
                    <a:pt x="574" y="424"/>
                  </a:lnTo>
                  <a:lnTo>
                    <a:pt x="578" y="426"/>
                  </a:lnTo>
                  <a:lnTo>
                    <a:pt x="578" y="426"/>
                  </a:lnTo>
                  <a:lnTo>
                    <a:pt x="582" y="430"/>
                  </a:lnTo>
                  <a:lnTo>
                    <a:pt x="584" y="434"/>
                  </a:lnTo>
                  <a:lnTo>
                    <a:pt x="582" y="438"/>
                  </a:lnTo>
                  <a:lnTo>
                    <a:pt x="582" y="444"/>
                  </a:lnTo>
                  <a:lnTo>
                    <a:pt x="582" y="444"/>
                  </a:lnTo>
                  <a:lnTo>
                    <a:pt x="586" y="446"/>
                  </a:lnTo>
                  <a:lnTo>
                    <a:pt x="588" y="450"/>
                  </a:lnTo>
                  <a:lnTo>
                    <a:pt x="588" y="450"/>
                  </a:lnTo>
                  <a:lnTo>
                    <a:pt x="588" y="456"/>
                  </a:lnTo>
                  <a:lnTo>
                    <a:pt x="586" y="462"/>
                  </a:lnTo>
                  <a:lnTo>
                    <a:pt x="586" y="462"/>
                  </a:lnTo>
                  <a:lnTo>
                    <a:pt x="588" y="468"/>
                  </a:lnTo>
                  <a:lnTo>
                    <a:pt x="588" y="470"/>
                  </a:lnTo>
                  <a:lnTo>
                    <a:pt x="592" y="470"/>
                  </a:lnTo>
                  <a:lnTo>
                    <a:pt x="592" y="470"/>
                  </a:lnTo>
                  <a:lnTo>
                    <a:pt x="600" y="468"/>
                  </a:lnTo>
                  <a:lnTo>
                    <a:pt x="600" y="468"/>
                  </a:lnTo>
                  <a:lnTo>
                    <a:pt x="606" y="466"/>
                  </a:lnTo>
                  <a:lnTo>
                    <a:pt x="610" y="464"/>
                  </a:lnTo>
                  <a:lnTo>
                    <a:pt x="616" y="456"/>
                  </a:lnTo>
                  <a:lnTo>
                    <a:pt x="616" y="456"/>
                  </a:lnTo>
                  <a:lnTo>
                    <a:pt x="622" y="454"/>
                  </a:lnTo>
                  <a:lnTo>
                    <a:pt x="626" y="452"/>
                  </a:lnTo>
                  <a:lnTo>
                    <a:pt x="636" y="450"/>
                  </a:lnTo>
                  <a:lnTo>
                    <a:pt x="636" y="450"/>
                  </a:lnTo>
                  <a:lnTo>
                    <a:pt x="642" y="448"/>
                  </a:lnTo>
                  <a:lnTo>
                    <a:pt x="644" y="444"/>
                  </a:lnTo>
                  <a:lnTo>
                    <a:pt x="644" y="440"/>
                  </a:lnTo>
                  <a:lnTo>
                    <a:pt x="644" y="434"/>
                  </a:lnTo>
                  <a:lnTo>
                    <a:pt x="642" y="424"/>
                  </a:lnTo>
                  <a:lnTo>
                    <a:pt x="644" y="418"/>
                  </a:lnTo>
                  <a:lnTo>
                    <a:pt x="646" y="414"/>
                  </a:lnTo>
                  <a:lnTo>
                    <a:pt x="646" y="414"/>
                  </a:lnTo>
                  <a:lnTo>
                    <a:pt x="650" y="410"/>
                  </a:lnTo>
                  <a:lnTo>
                    <a:pt x="656" y="406"/>
                  </a:lnTo>
                  <a:lnTo>
                    <a:pt x="666" y="400"/>
                  </a:lnTo>
                  <a:lnTo>
                    <a:pt x="668" y="396"/>
                  </a:lnTo>
                  <a:lnTo>
                    <a:pt x="670" y="394"/>
                  </a:lnTo>
                  <a:lnTo>
                    <a:pt x="666" y="390"/>
                  </a:lnTo>
                  <a:lnTo>
                    <a:pt x="658" y="386"/>
                  </a:lnTo>
                  <a:lnTo>
                    <a:pt x="658" y="386"/>
                  </a:lnTo>
                  <a:lnTo>
                    <a:pt x="662" y="382"/>
                  </a:lnTo>
                  <a:lnTo>
                    <a:pt x="666" y="382"/>
                  </a:lnTo>
                  <a:lnTo>
                    <a:pt x="666" y="382"/>
                  </a:lnTo>
                  <a:lnTo>
                    <a:pt x="672" y="382"/>
                  </a:lnTo>
                  <a:lnTo>
                    <a:pt x="672" y="382"/>
                  </a:lnTo>
                  <a:lnTo>
                    <a:pt x="678" y="384"/>
                  </a:lnTo>
                  <a:lnTo>
                    <a:pt x="678" y="384"/>
                  </a:lnTo>
                  <a:lnTo>
                    <a:pt x="682" y="382"/>
                  </a:lnTo>
                  <a:lnTo>
                    <a:pt x="686" y="380"/>
                  </a:lnTo>
                  <a:lnTo>
                    <a:pt x="686" y="380"/>
                  </a:lnTo>
                  <a:lnTo>
                    <a:pt x="686" y="378"/>
                  </a:lnTo>
                  <a:lnTo>
                    <a:pt x="686" y="374"/>
                  </a:lnTo>
                  <a:lnTo>
                    <a:pt x="682" y="370"/>
                  </a:lnTo>
                  <a:lnTo>
                    <a:pt x="670" y="362"/>
                  </a:lnTo>
                  <a:lnTo>
                    <a:pt x="670" y="362"/>
                  </a:lnTo>
                  <a:lnTo>
                    <a:pt x="666" y="358"/>
                  </a:lnTo>
                  <a:lnTo>
                    <a:pt x="664" y="354"/>
                  </a:lnTo>
                  <a:lnTo>
                    <a:pt x="664" y="348"/>
                  </a:lnTo>
                  <a:lnTo>
                    <a:pt x="668" y="342"/>
                  </a:lnTo>
                  <a:lnTo>
                    <a:pt x="668" y="342"/>
                  </a:lnTo>
                  <a:lnTo>
                    <a:pt x="674" y="330"/>
                  </a:lnTo>
                  <a:lnTo>
                    <a:pt x="678" y="318"/>
                  </a:lnTo>
                  <a:lnTo>
                    <a:pt x="678" y="318"/>
                  </a:lnTo>
                  <a:lnTo>
                    <a:pt x="692" y="314"/>
                  </a:lnTo>
                  <a:lnTo>
                    <a:pt x="704" y="310"/>
                  </a:lnTo>
                  <a:lnTo>
                    <a:pt x="704" y="310"/>
                  </a:lnTo>
                  <a:lnTo>
                    <a:pt x="712" y="308"/>
                  </a:lnTo>
                  <a:lnTo>
                    <a:pt x="716" y="304"/>
                  </a:lnTo>
                  <a:lnTo>
                    <a:pt x="722" y="294"/>
                  </a:lnTo>
                  <a:lnTo>
                    <a:pt x="722" y="294"/>
                  </a:lnTo>
                  <a:lnTo>
                    <a:pt x="736" y="276"/>
                  </a:lnTo>
                  <a:lnTo>
                    <a:pt x="754" y="260"/>
                  </a:lnTo>
                  <a:lnTo>
                    <a:pt x="754" y="260"/>
                  </a:lnTo>
                  <a:lnTo>
                    <a:pt x="762" y="258"/>
                  </a:lnTo>
                  <a:lnTo>
                    <a:pt x="770" y="256"/>
                  </a:lnTo>
                  <a:lnTo>
                    <a:pt x="770" y="256"/>
                  </a:lnTo>
                  <a:lnTo>
                    <a:pt x="778" y="258"/>
                  </a:lnTo>
                  <a:lnTo>
                    <a:pt x="784" y="262"/>
                  </a:lnTo>
                  <a:lnTo>
                    <a:pt x="786" y="266"/>
                  </a:lnTo>
                  <a:lnTo>
                    <a:pt x="786" y="270"/>
                  </a:lnTo>
                  <a:lnTo>
                    <a:pt x="786" y="274"/>
                  </a:lnTo>
                  <a:lnTo>
                    <a:pt x="786" y="274"/>
                  </a:lnTo>
                  <a:lnTo>
                    <a:pt x="780" y="280"/>
                  </a:lnTo>
                  <a:lnTo>
                    <a:pt x="774" y="286"/>
                  </a:lnTo>
                  <a:lnTo>
                    <a:pt x="758" y="294"/>
                  </a:lnTo>
                  <a:lnTo>
                    <a:pt x="742" y="302"/>
                  </a:lnTo>
                  <a:lnTo>
                    <a:pt x="734" y="306"/>
                  </a:lnTo>
                  <a:lnTo>
                    <a:pt x="728" y="312"/>
                  </a:lnTo>
                  <a:lnTo>
                    <a:pt x="728" y="312"/>
                  </a:lnTo>
                  <a:lnTo>
                    <a:pt x="726" y="316"/>
                  </a:lnTo>
                  <a:lnTo>
                    <a:pt x="724" y="322"/>
                  </a:lnTo>
                  <a:lnTo>
                    <a:pt x="724" y="334"/>
                  </a:lnTo>
                  <a:lnTo>
                    <a:pt x="724" y="334"/>
                  </a:lnTo>
                  <a:lnTo>
                    <a:pt x="722" y="346"/>
                  </a:lnTo>
                  <a:lnTo>
                    <a:pt x="718" y="356"/>
                  </a:lnTo>
                  <a:lnTo>
                    <a:pt x="718" y="356"/>
                  </a:lnTo>
                  <a:lnTo>
                    <a:pt x="714" y="366"/>
                  </a:lnTo>
                  <a:lnTo>
                    <a:pt x="712" y="372"/>
                  </a:lnTo>
                  <a:lnTo>
                    <a:pt x="714" y="376"/>
                  </a:lnTo>
                  <a:lnTo>
                    <a:pt x="714" y="376"/>
                  </a:lnTo>
                  <a:lnTo>
                    <a:pt x="720" y="378"/>
                  </a:lnTo>
                  <a:lnTo>
                    <a:pt x="726" y="380"/>
                  </a:lnTo>
                  <a:lnTo>
                    <a:pt x="738" y="382"/>
                  </a:lnTo>
                  <a:lnTo>
                    <a:pt x="738" y="382"/>
                  </a:lnTo>
                  <a:lnTo>
                    <a:pt x="748" y="384"/>
                  </a:lnTo>
                  <a:lnTo>
                    <a:pt x="748" y="384"/>
                  </a:lnTo>
                  <a:lnTo>
                    <a:pt x="752" y="384"/>
                  </a:lnTo>
                  <a:lnTo>
                    <a:pt x="758" y="382"/>
                  </a:lnTo>
                  <a:lnTo>
                    <a:pt x="758" y="382"/>
                  </a:lnTo>
                  <a:lnTo>
                    <a:pt x="770" y="376"/>
                  </a:lnTo>
                  <a:lnTo>
                    <a:pt x="782" y="372"/>
                  </a:lnTo>
                  <a:lnTo>
                    <a:pt x="782" y="372"/>
                  </a:lnTo>
                  <a:lnTo>
                    <a:pt x="790" y="370"/>
                  </a:lnTo>
                  <a:lnTo>
                    <a:pt x="798" y="368"/>
                  </a:lnTo>
                  <a:lnTo>
                    <a:pt x="798" y="368"/>
                  </a:lnTo>
                  <a:lnTo>
                    <a:pt x="804" y="370"/>
                  </a:lnTo>
                  <a:lnTo>
                    <a:pt x="806" y="370"/>
                  </a:lnTo>
                  <a:lnTo>
                    <a:pt x="806" y="370"/>
                  </a:lnTo>
                  <a:lnTo>
                    <a:pt x="810" y="374"/>
                  </a:lnTo>
                  <a:lnTo>
                    <a:pt x="810" y="380"/>
                  </a:lnTo>
                  <a:lnTo>
                    <a:pt x="810" y="392"/>
                  </a:lnTo>
                  <a:lnTo>
                    <a:pt x="810" y="392"/>
                  </a:lnTo>
                  <a:lnTo>
                    <a:pt x="806" y="392"/>
                  </a:lnTo>
                  <a:lnTo>
                    <a:pt x="806" y="392"/>
                  </a:lnTo>
                  <a:lnTo>
                    <a:pt x="790" y="390"/>
                  </a:lnTo>
                  <a:lnTo>
                    <a:pt x="790" y="390"/>
                  </a:lnTo>
                  <a:lnTo>
                    <a:pt x="772" y="388"/>
                  </a:lnTo>
                  <a:lnTo>
                    <a:pt x="772" y="388"/>
                  </a:lnTo>
                  <a:lnTo>
                    <a:pt x="762" y="388"/>
                  </a:lnTo>
                  <a:lnTo>
                    <a:pt x="762" y="388"/>
                  </a:lnTo>
                  <a:lnTo>
                    <a:pt x="754" y="390"/>
                  </a:lnTo>
                  <a:lnTo>
                    <a:pt x="748" y="394"/>
                  </a:lnTo>
                  <a:lnTo>
                    <a:pt x="746" y="398"/>
                  </a:lnTo>
                  <a:lnTo>
                    <a:pt x="746" y="402"/>
                  </a:lnTo>
                  <a:lnTo>
                    <a:pt x="746" y="412"/>
                  </a:lnTo>
                  <a:lnTo>
                    <a:pt x="748" y="422"/>
                  </a:lnTo>
                  <a:lnTo>
                    <a:pt x="748" y="422"/>
                  </a:lnTo>
                  <a:lnTo>
                    <a:pt x="748" y="428"/>
                  </a:lnTo>
                  <a:lnTo>
                    <a:pt x="748" y="434"/>
                  </a:lnTo>
                  <a:lnTo>
                    <a:pt x="744" y="438"/>
                  </a:lnTo>
                  <a:lnTo>
                    <a:pt x="740" y="440"/>
                  </a:lnTo>
                  <a:lnTo>
                    <a:pt x="736" y="440"/>
                  </a:lnTo>
                  <a:lnTo>
                    <a:pt x="736" y="440"/>
                  </a:lnTo>
                  <a:lnTo>
                    <a:pt x="736" y="440"/>
                  </a:lnTo>
                  <a:lnTo>
                    <a:pt x="736" y="440"/>
                  </a:lnTo>
                  <a:lnTo>
                    <a:pt x="734" y="440"/>
                  </a:lnTo>
                  <a:lnTo>
                    <a:pt x="732" y="438"/>
                  </a:lnTo>
                  <a:lnTo>
                    <a:pt x="730" y="434"/>
                  </a:lnTo>
                  <a:lnTo>
                    <a:pt x="730" y="428"/>
                  </a:lnTo>
                  <a:lnTo>
                    <a:pt x="728" y="424"/>
                  </a:lnTo>
                  <a:lnTo>
                    <a:pt x="728" y="424"/>
                  </a:lnTo>
                  <a:lnTo>
                    <a:pt x="724" y="420"/>
                  </a:lnTo>
                  <a:lnTo>
                    <a:pt x="720" y="420"/>
                  </a:lnTo>
                  <a:lnTo>
                    <a:pt x="720" y="420"/>
                  </a:lnTo>
                  <a:lnTo>
                    <a:pt x="714" y="420"/>
                  </a:lnTo>
                  <a:lnTo>
                    <a:pt x="708" y="424"/>
                  </a:lnTo>
                  <a:lnTo>
                    <a:pt x="708" y="424"/>
                  </a:lnTo>
                  <a:lnTo>
                    <a:pt x="704" y="428"/>
                  </a:lnTo>
                  <a:lnTo>
                    <a:pt x="700" y="432"/>
                  </a:lnTo>
                  <a:lnTo>
                    <a:pt x="700" y="432"/>
                  </a:lnTo>
                  <a:lnTo>
                    <a:pt x="694" y="436"/>
                  </a:lnTo>
                  <a:lnTo>
                    <a:pt x="692" y="438"/>
                  </a:lnTo>
                  <a:lnTo>
                    <a:pt x="690" y="440"/>
                  </a:lnTo>
                  <a:lnTo>
                    <a:pt x="690" y="440"/>
                  </a:lnTo>
                  <a:lnTo>
                    <a:pt x="690" y="442"/>
                  </a:lnTo>
                  <a:lnTo>
                    <a:pt x="690" y="444"/>
                  </a:lnTo>
                  <a:lnTo>
                    <a:pt x="694" y="448"/>
                  </a:lnTo>
                  <a:lnTo>
                    <a:pt x="694" y="448"/>
                  </a:lnTo>
                  <a:lnTo>
                    <a:pt x="694" y="458"/>
                  </a:lnTo>
                  <a:lnTo>
                    <a:pt x="694" y="458"/>
                  </a:lnTo>
                  <a:lnTo>
                    <a:pt x="692" y="468"/>
                  </a:lnTo>
                  <a:lnTo>
                    <a:pt x="692" y="472"/>
                  </a:lnTo>
                  <a:lnTo>
                    <a:pt x="690" y="476"/>
                  </a:lnTo>
                  <a:lnTo>
                    <a:pt x="690" y="476"/>
                  </a:lnTo>
                  <a:lnTo>
                    <a:pt x="684" y="480"/>
                  </a:lnTo>
                  <a:lnTo>
                    <a:pt x="680" y="480"/>
                  </a:lnTo>
                  <a:lnTo>
                    <a:pt x="680" y="480"/>
                  </a:lnTo>
                  <a:lnTo>
                    <a:pt x="678" y="480"/>
                  </a:lnTo>
                  <a:lnTo>
                    <a:pt x="678" y="480"/>
                  </a:lnTo>
                  <a:lnTo>
                    <a:pt x="678" y="480"/>
                  </a:lnTo>
                  <a:lnTo>
                    <a:pt x="678" y="480"/>
                  </a:lnTo>
                  <a:lnTo>
                    <a:pt x="670" y="482"/>
                  </a:lnTo>
                  <a:lnTo>
                    <a:pt x="670" y="482"/>
                  </a:lnTo>
                  <a:lnTo>
                    <a:pt x="666" y="484"/>
                  </a:lnTo>
                  <a:lnTo>
                    <a:pt x="664" y="488"/>
                  </a:lnTo>
                  <a:lnTo>
                    <a:pt x="660" y="498"/>
                  </a:lnTo>
                  <a:lnTo>
                    <a:pt x="660" y="498"/>
                  </a:lnTo>
                  <a:lnTo>
                    <a:pt x="654" y="496"/>
                  </a:lnTo>
                  <a:lnTo>
                    <a:pt x="648" y="492"/>
                  </a:lnTo>
                  <a:lnTo>
                    <a:pt x="648" y="492"/>
                  </a:lnTo>
                  <a:lnTo>
                    <a:pt x="646" y="490"/>
                  </a:lnTo>
                  <a:lnTo>
                    <a:pt x="646" y="488"/>
                  </a:lnTo>
                  <a:lnTo>
                    <a:pt x="648" y="482"/>
                  </a:lnTo>
                  <a:lnTo>
                    <a:pt x="648" y="482"/>
                  </a:lnTo>
                  <a:lnTo>
                    <a:pt x="648" y="476"/>
                  </a:lnTo>
                  <a:lnTo>
                    <a:pt x="646" y="474"/>
                  </a:lnTo>
                  <a:lnTo>
                    <a:pt x="644" y="472"/>
                  </a:lnTo>
                  <a:lnTo>
                    <a:pt x="640" y="472"/>
                  </a:lnTo>
                  <a:lnTo>
                    <a:pt x="640" y="472"/>
                  </a:lnTo>
                  <a:lnTo>
                    <a:pt x="632" y="472"/>
                  </a:lnTo>
                  <a:lnTo>
                    <a:pt x="632" y="472"/>
                  </a:lnTo>
                  <a:lnTo>
                    <a:pt x="626" y="474"/>
                  </a:lnTo>
                  <a:lnTo>
                    <a:pt x="622" y="478"/>
                  </a:lnTo>
                  <a:lnTo>
                    <a:pt x="612" y="486"/>
                  </a:lnTo>
                  <a:lnTo>
                    <a:pt x="602" y="496"/>
                  </a:lnTo>
                  <a:lnTo>
                    <a:pt x="596" y="498"/>
                  </a:lnTo>
                  <a:lnTo>
                    <a:pt x="588" y="500"/>
                  </a:lnTo>
                  <a:lnTo>
                    <a:pt x="588" y="500"/>
                  </a:lnTo>
                  <a:lnTo>
                    <a:pt x="584" y="492"/>
                  </a:lnTo>
                  <a:lnTo>
                    <a:pt x="576" y="490"/>
                  </a:lnTo>
                  <a:lnTo>
                    <a:pt x="576" y="490"/>
                  </a:lnTo>
                  <a:lnTo>
                    <a:pt x="572" y="490"/>
                  </a:lnTo>
                  <a:lnTo>
                    <a:pt x="566" y="492"/>
                  </a:lnTo>
                  <a:lnTo>
                    <a:pt x="554" y="502"/>
                  </a:lnTo>
                  <a:lnTo>
                    <a:pt x="554" y="502"/>
                  </a:lnTo>
                  <a:lnTo>
                    <a:pt x="546" y="496"/>
                  </a:lnTo>
                  <a:lnTo>
                    <a:pt x="538" y="490"/>
                  </a:lnTo>
                  <a:lnTo>
                    <a:pt x="536" y="484"/>
                  </a:lnTo>
                  <a:lnTo>
                    <a:pt x="536" y="480"/>
                  </a:lnTo>
                  <a:lnTo>
                    <a:pt x="538" y="476"/>
                  </a:lnTo>
                  <a:lnTo>
                    <a:pt x="542" y="472"/>
                  </a:lnTo>
                  <a:lnTo>
                    <a:pt x="542" y="472"/>
                  </a:lnTo>
                  <a:lnTo>
                    <a:pt x="546" y="468"/>
                  </a:lnTo>
                  <a:lnTo>
                    <a:pt x="550" y="464"/>
                  </a:lnTo>
                  <a:lnTo>
                    <a:pt x="550" y="464"/>
                  </a:lnTo>
                  <a:lnTo>
                    <a:pt x="552" y="462"/>
                  </a:lnTo>
                  <a:lnTo>
                    <a:pt x="552" y="460"/>
                  </a:lnTo>
                  <a:lnTo>
                    <a:pt x="550" y="456"/>
                  </a:lnTo>
                  <a:lnTo>
                    <a:pt x="552" y="454"/>
                  </a:lnTo>
                  <a:lnTo>
                    <a:pt x="552" y="454"/>
                  </a:lnTo>
                  <a:lnTo>
                    <a:pt x="558" y="446"/>
                  </a:lnTo>
                  <a:lnTo>
                    <a:pt x="560" y="442"/>
                  </a:lnTo>
                  <a:lnTo>
                    <a:pt x="562" y="436"/>
                  </a:lnTo>
                  <a:lnTo>
                    <a:pt x="562" y="436"/>
                  </a:lnTo>
                  <a:lnTo>
                    <a:pt x="562" y="430"/>
                  </a:lnTo>
                  <a:lnTo>
                    <a:pt x="562" y="424"/>
                  </a:lnTo>
                  <a:lnTo>
                    <a:pt x="558" y="420"/>
                  </a:lnTo>
                  <a:lnTo>
                    <a:pt x="554" y="420"/>
                  </a:lnTo>
                  <a:lnTo>
                    <a:pt x="554" y="420"/>
                  </a:lnTo>
                  <a:lnTo>
                    <a:pt x="544" y="422"/>
                  </a:lnTo>
                  <a:lnTo>
                    <a:pt x="532" y="430"/>
                  </a:lnTo>
                  <a:lnTo>
                    <a:pt x="532" y="430"/>
                  </a:lnTo>
                  <a:lnTo>
                    <a:pt x="520" y="438"/>
                  </a:lnTo>
                  <a:lnTo>
                    <a:pt x="516" y="444"/>
                  </a:lnTo>
                  <a:lnTo>
                    <a:pt x="512" y="450"/>
                  </a:lnTo>
                  <a:lnTo>
                    <a:pt x="512" y="450"/>
                  </a:lnTo>
                  <a:lnTo>
                    <a:pt x="514" y="456"/>
                  </a:lnTo>
                  <a:lnTo>
                    <a:pt x="516" y="462"/>
                  </a:lnTo>
                  <a:lnTo>
                    <a:pt x="520" y="468"/>
                  </a:lnTo>
                  <a:lnTo>
                    <a:pt x="522" y="474"/>
                  </a:lnTo>
                  <a:lnTo>
                    <a:pt x="522" y="474"/>
                  </a:lnTo>
                  <a:lnTo>
                    <a:pt x="522" y="484"/>
                  </a:lnTo>
                  <a:lnTo>
                    <a:pt x="518" y="496"/>
                  </a:lnTo>
                  <a:lnTo>
                    <a:pt x="514" y="500"/>
                  </a:lnTo>
                  <a:lnTo>
                    <a:pt x="510" y="502"/>
                  </a:lnTo>
                  <a:lnTo>
                    <a:pt x="504" y="504"/>
                  </a:lnTo>
                  <a:lnTo>
                    <a:pt x="496" y="506"/>
                  </a:lnTo>
                  <a:lnTo>
                    <a:pt x="496" y="506"/>
                  </a:lnTo>
                  <a:lnTo>
                    <a:pt x="494" y="506"/>
                  </a:lnTo>
                  <a:lnTo>
                    <a:pt x="494" y="506"/>
                  </a:lnTo>
                  <a:lnTo>
                    <a:pt x="480" y="504"/>
                  </a:lnTo>
                  <a:lnTo>
                    <a:pt x="480" y="504"/>
                  </a:lnTo>
                  <a:lnTo>
                    <a:pt x="474" y="504"/>
                  </a:lnTo>
                  <a:lnTo>
                    <a:pt x="468" y="508"/>
                  </a:lnTo>
                  <a:lnTo>
                    <a:pt x="468" y="508"/>
                  </a:lnTo>
                  <a:lnTo>
                    <a:pt x="464" y="512"/>
                  </a:lnTo>
                  <a:lnTo>
                    <a:pt x="462" y="516"/>
                  </a:lnTo>
                  <a:lnTo>
                    <a:pt x="460" y="522"/>
                  </a:lnTo>
                  <a:lnTo>
                    <a:pt x="458" y="526"/>
                  </a:lnTo>
                  <a:lnTo>
                    <a:pt x="458" y="526"/>
                  </a:lnTo>
                  <a:lnTo>
                    <a:pt x="452" y="530"/>
                  </a:lnTo>
                  <a:lnTo>
                    <a:pt x="446" y="534"/>
                  </a:lnTo>
                  <a:lnTo>
                    <a:pt x="434" y="540"/>
                  </a:lnTo>
                  <a:lnTo>
                    <a:pt x="434" y="540"/>
                  </a:lnTo>
                  <a:lnTo>
                    <a:pt x="426" y="544"/>
                  </a:lnTo>
                  <a:lnTo>
                    <a:pt x="422" y="550"/>
                  </a:lnTo>
                  <a:lnTo>
                    <a:pt x="412" y="560"/>
                  </a:lnTo>
                  <a:lnTo>
                    <a:pt x="412" y="560"/>
                  </a:lnTo>
                  <a:lnTo>
                    <a:pt x="408" y="562"/>
                  </a:lnTo>
                  <a:lnTo>
                    <a:pt x="402" y="564"/>
                  </a:lnTo>
                  <a:lnTo>
                    <a:pt x="392" y="568"/>
                  </a:lnTo>
                  <a:lnTo>
                    <a:pt x="392" y="568"/>
                  </a:lnTo>
                  <a:lnTo>
                    <a:pt x="386" y="572"/>
                  </a:lnTo>
                  <a:lnTo>
                    <a:pt x="384" y="578"/>
                  </a:lnTo>
                  <a:lnTo>
                    <a:pt x="380" y="582"/>
                  </a:lnTo>
                  <a:lnTo>
                    <a:pt x="374" y="584"/>
                  </a:lnTo>
                  <a:lnTo>
                    <a:pt x="374" y="584"/>
                  </a:lnTo>
                  <a:lnTo>
                    <a:pt x="368" y="584"/>
                  </a:lnTo>
                  <a:lnTo>
                    <a:pt x="368" y="584"/>
                  </a:lnTo>
                  <a:lnTo>
                    <a:pt x="362" y="584"/>
                  </a:lnTo>
                  <a:lnTo>
                    <a:pt x="362" y="584"/>
                  </a:lnTo>
                  <a:lnTo>
                    <a:pt x="360" y="582"/>
                  </a:lnTo>
                  <a:lnTo>
                    <a:pt x="360" y="578"/>
                  </a:lnTo>
                  <a:lnTo>
                    <a:pt x="360" y="576"/>
                  </a:lnTo>
                  <a:lnTo>
                    <a:pt x="360" y="574"/>
                  </a:lnTo>
                  <a:lnTo>
                    <a:pt x="360" y="574"/>
                  </a:lnTo>
                  <a:lnTo>
                    <a:pt x="356" y="572"/>
                  </a:lnTo>
                  <a:lnTo>
                    <a:pt x="356" y="572"/>
                  </a:lnTo>
                  <a:lnTo>
                    <a:pt x="352" y="574"/>
                  </a:lnTo>
                  <a:lnTo>
                    <a:pt x="348" y="578"/>
                  </a:lnTo>
                  <a:lnTo>
                    <a:pt x="344" y="588"/>
                  </a:lnTo>
                  <a:lnTo>
                    <a:pt x="344" y="588"/>
                  </a:lnTo>
                  <a:lnTo>
                    <a:pt x="346" y="592"/>
                  </a:lnTo>
                  <a:lnTo>
                    <a:pt x="346" y="594"/>
                  </a:lnTo>
                  <a:lnTo>
                    <a:pt x="344" y="598"/>
                  </a:lnTo>
                  <a:lnTo>
                    <a:pt x="344" y="598"/>
                  </a:lnTo>
                  <a:lnTo>
                    <a:pt x="340" y="598"/>
                  </a:lnTo>
                  <a:lnTo>
                    <a:pt x="340" y="598"/>
                  </a:lnTo>
                  <a:lnTo>
                    <a:pt x="334" y="596"/>
                  </a:lnTo>
                  <a:lnTo>
                    <a:pt x="330" y="594"/>
                  </a:lnTo>
                  <a:lnTo>
                    <a:pt x="330" y="594"/>
                  </a:lnTo>
                  <a:lnTo>
                    <a:pt x="324" y="590"/>
                  </a:lnTo>
                  <a:lnTo>
                    <a:pt x="318" y="588"/>
                  </a:lnTo>
                  <a:lnTo>
                    <a:pt x="318" y="588"/>
                  </a:lnTo>
                  <a:lnTo>
                    <a:pt x="314" y="588"/>
                  </a:lnTo>
                  <a:lnTo>
                    <a:pt x="310" y="592"/>
                  </a:lnTo>
                  <a:lnTo>
                    <a:pt x="310" y="592"/>
                  </a:lnTo>
                  <a:lnTo>
                    <a:pt x="306" y="598"/>
                  </a:lnTo>
                  <a:lnTo>
                    <a:pt x="306" y="602"/>
                  </a:lnTo>
                  <a:lnTo>
                    <a:pt x="308" y="608"/>
                  </a:lnTo>
                  <a:lnTo>
                    <a:pt x="314" y="612"/>
                  </a:lnTo>
                  <a:lnTo>
                    <a:pt x="326" y="620"/>
                  </a:lnTo>
                  <a:lnTo>
                    <a:pt x="336" y="626"/>
                  </a:lnTo>
                  <a:lnTo>
                    <a:pt x="336" y="626"/>
                  </a:lnTo>
                  <a:lnTo>
                    <a:pt x="342" y="634"/>
                  </a:lnTo>
                  <a:lnTo>
                    <a:pt x="346" y="642"/>
                  </a:lnTo>
                  <a:lnTo>
                    <a:pt x="350" y="654"/>
                  </a:lnTo>
                  <a:lnTo>
                    <a:pt x="350" y="658"/>
                  </a:lnTo>
                  <a:lnTo>
                    <a:pt x="348" y="662"/>
                  </a:lnTo>
                  <a:lnTo>
                    <a:pt x="348" y="662"/>
                  </a:lnTo>
                  <a:lnTo>
                    <a:pt x="340" y="670"/>
                  </a:lnTo>
                  <a:lnTo>
                    <a:pt x="336" y="676"/>
                  </a:lnTo>
                  <a:lnTo>
                    <a:pt x="334" y="682"/>
                  </a:lnTo>
                  <a:lnTo>
                    <a:pt x="334" y="682"/>
                  </a:lnTo>
                  <a:lnTo>
                    <a:pt x="330" y="688"/>
                  </a:lnTo>
                  <a:lnTo>
                    <a:pt x="328" y="690"/>
                  </a:lnTo>
                  <a:lnTo>
                    <a:pt x="326" y="690"/>
                  </a:lnTo>
                  <a:lnTo>
                    <a:pt x="326" y="690"/>
                  </a:lnTo>
                  <a:lnTo>
                    <a:pt x="318" y="688"/>
                  </a:lnTo>
                  <a:lnTo>
                    <a:pt x="318" y="688"/>
                  </a:lnTo>
                  <a:lnTo>
                    <a:pt x="312" y="686"/>
                  </a:lnTo>
                  <a:lnTo>
                    <a:pt x="306" y="684"/>
                  </a:lnTo>
                  <a:lnTo>
                    <a:pt x="306" y="684"/>
                  </a:lnTo>
                  <a:lnTo>
                    <a:pt x="304" y="684"/>
                  </a:lnTo>
                  <a:lnTo>
                    <a:pt x="304" y="684"/>
                  </a:lnTo>
                  <a:lnTo>
                    <a:pt x="300" y="684"/>
                  </a:lnTo>
                  <a:lnTo>
                    <a:pt x="300" y="684"/>
                  </a:lnTo>
                  <a:lnTo>
                    <a:pt x="296" y="684"/>
                  </a:lnTo>
                  <a:lnTo>
                    <a:pt x="296" y="684"/>
                  </a:lnTo>
                  <a:lnTo>
                    <a:pt x="296" y="684"/>
                  </a:lnTo>
                  <a:lnTo>
                    <a:pt x="296" y="684"/>
                  </a:lnTo>
                  <a:lnTo>
                    <a:pt x="290" y="684"/>
                  </a:lnTo>
                  <a:lnTo>
                    <a:pt x="288" y="680"/>
                  </a:lnTo>
                  <a:lnTo>
                    <a:pt x="288" y="680"/>
                  </a:lnTo>
                  <a:lnTo>
                    <a:pt x="284" y="676"/>
                  </a:lnTo>
                  <a:lnTo>
                    <a:pt x="280" y="672"/>
                  </a:lnTo>
                  <a:lnTo>
                    <a:pt x="280" y="672"/>
                  </a:lnTo>
                  <a:lnTo>
                    <a:pt x="278" y="672"/>
                  </a:lnTo>
                  <a:lnTo>
                    <a:pt x="278" y="672"/>
                  </a:lnTo>
                  <a:lnTo>
                    <a:pt x="274" y="672"/>
                  </a:lnTo>
                  <a:lnTo>
                    <a:pt x="274" y="672"/>
                  </a:lnTo>
                  <a:lnTo>
                    <a:pt x="270" y="672"/>
                  </a:lnTo>
                  <a:lnTo>
                    <a:pt x="270" y="672"/>
                  </a:lnTo>
                  <a:lnTo>
                    <a:pt x="268" y="672"/>
                  </a:lnTo>
                  <a:lnTo>
                    <a:pt x="268" y="672"/>
                  </a:lnTo>
                  <a:lnTo>
                    <a:pt x="262" y="670"/>
                  </a:lnTo>
                  <a:lnTo>
                    <a:pt x="258" y="666"/>
                  </a:lnTo>
                  <a:lnTo>
                    <a:pt x="258" y="666"/>
                  </a:lnTo>
                  <a:lnTo>
                    <a:pt x="256" y="666"/>
                  </a:lnTo>
                  <a:lnTo>
                    <a:pt x="256" y="666"/>
                  </a:lnTo>
                  <a:lnTo>
                    <a:pt x="250" y="668"/>
                  </a:lnTo>
                  <a:lnTo>
                    <a:pt x="244" y="670"/>
                  </a:lnTo>
                  <a:lnTo>
                    <a:pt x="236" y="678"/>
                  </a:lnTo>
                  <a:lnTo>
                    <a:pt x="236" y="678"/>
                  </a:lnTo>
                  <a:lnTo>
                    <a:pt x="228" y="686"/>
                  </a:lnTo>
                  <a:lnTo>
                    <a:pt x="226" y="690"/>
                  </a:lnTo>
                  <a:lnTo>
                    <a:pt x="226" y="696"/>
                  </a:lnTo>
                  <a:lnTo>
                    <a:pt x="226" y="696"/>
                  </a:lnTo>
                  <a:lnTo>
                    <a:pt x="230" y="702"/>
                  </a:lnTo>
                  <a:lnTo>
                    <a:pt x="232" y="706"/>
                  </a:lnTo>
                  <a:lnTo>
                    <a:pt x="236" y="710"/>
                  </a:lnTo>
                  <a:lnTo>
                    <a:pt x="236" y="718"/>
                  </a:lnTo>
                  <a:lnTo>
                    <a:pt x="236" y="718"/>
                  </a:lnTo>
                  <a:lnTo>
                    <a:pt x="232" y="728"/>
                  </a:lnTo>
                  <a:lnTo>
                    <a:pt x="226" y="738"/>
                  </a:lnTo>
                  <a:lnTo>
                    <a:pt x="218" y="746"/>
                  </a:lnTo>
                  <a:lnTo>
                    <a:pt x="214" y="756"/>
                  </a:lnTo>
                  <a:lnTo>
                    <a:pt x="214" y="756"/>
                  </a:lnTo>
                  <a:lnTo>
                    <a:pt x="212" y="766"/>
                  </a:lnTo>
                  <a:lnTo>
                    <a:pt x="212" y="772"/>
                  </a:lnTo>
                  <a:lnTo>
                    <a:pt x="212" y="776"/>
                  </a:lnTo>
                  <a:lnTo>
                    <a:pt x="212" y="776"/>
                  </a:lnTo>
                  <a:lnTo>
                    <a:pt x="218" y="782"/>
                  </a:lnTo>
                  <a:lnTo>
                    <a:pt x="226" y="788"/>
                  </a:lnTo>
                  <a:lnTo>
                    <a:pt x="226" y="788"/>
                  </a:lnTo>
                  <a:lnTo>
                    <a:pt x="232" y="790"/>
                  </a:lnTo>
                  <a:lnTo>
                    <a:pt x="238" y="790"/>
                  </a:lnTo>
                  <a:lnTo>
                    <a:pt x="242" y="792"/>
                  </a:lnTo>
                  <a:lnTo>
                    <a:pt x="246" y="794"/>
                  </a:lnTo>
                  <a:lnTo>
                    <a:pt x="246" y="794"/>
                  </a:lnTo>
                  <a:lnTo>
                    <a:pt x="248" y="798"/>
                  </a:lnTo>
                  <a:lnTo>
                    <a:pt x="246" y="804"/>
                  </a:lnTo>
                  <a:lnTo>
                    <a:pt x="248" y="810"/>
                  </a:lnTo>
                  <a:lnTo>
                    <a:pt x="248" y="812"/>
                  </a:lnTo>
                  <a:lnTo>
                    <a:pt x="250" y="812"/>
                  </a:lnTo>
                  <a:lnTo>
                    <a:pt x="250" y="812"/>
                  </a:lnTo>
                  <a:lnTo>
                    <a:pt x="250" y="812"/>
                  </a:lnTo>
                  <a:lnTo>
                    <a:pt x="250" y="812"/>
                  </a:lnTo>
                  <a:lnTo>
                    <a:pt x="256" y="810"/>
                  </a:lnTo>
                  <a:lnTo>
                    <a:pt x="260" y="806"/>
                  </a:lnTo>
                  <a:lnTo>
                    <a:pt x="266" y="802"/>
                  </a:lnTo>
                  <a:lnTo>
                    <a:pt x="272" y="800"/>
                  </a:lnTo>
                  <a:lnTo>
                    <a:pt x="272" y="800"/>
                  </a:lnTo>
                  <a:lnTo>
                    <a:pt x="272" y="800"/>
                  </a:lnTo>
                  <a:lnTo>
                    <a:pt x="272" y="800"/>
                  </a:lnTo>
                  <a:lnTo>
                    <a:pt x="280" y="802"/>
                  </a:lnTo>
                  <a:lnTo>
                    <a:pt x="280" y="802"/>
                  </a:lnTo>
                  <a:lnTo>
                    <a:pt x="286" y="802"/>
                  </a:lnTo>
                  <a:lnTo>
                    <a:pt x="286" y="802"/>
                  </a:lnTo>
                  <a:lnTo>
                    <a:pt x="294" y="802"/>
                  </a:lnTo>
                  <a:lnTo>
                    <a:pt x="294" y="802"/>
                  </a:lnTo>
                  <a:lnTo>
                    <a:pt x="306" y="796"/>
                  </a:lnTo>
                  <a:lnTo>
                    <a:pt x="318" y="788"/>
                  </a:lnTo>
                  <a:lnTo>
                    <a:pt x="328" y="782"/>
                  </a:lnTo>
                  <a:lnTo>
                    <a:pt x="334" y="778"/>
                  </a:lnTo>
                  <a:lnTo>
                    <a:pt x="342" y="778"/>
                  </a:lnTo>
                  <a:lnTo>
                    <a:pt x="342" y="778"/>
                  </a:lnTo>
                  <a:lnTo>
                    <a:pt x="342" y="772"/>
                  </a:lnTo>
                  <a:lnTo>
                    <a:pt x="342" y="766"/>
                  </a:lnTo>
                  <a:lnTo>
                    <a:pt x="344" y="756"/>
                  </a:lnTo>
                  <a:lnTo>
                    <a:pt x="344" y="750"/>
                  </a:lnTo>
                  <a:lnTo>
                    <a:pt x="346" y="746"/>
                  </a:lnTo>
                  <a:lnTo>
                    <a:pt x="350" y="740"/>
                  </a:lnTo>
                  <a:lnTo>
                    <a:pt x="358" y="736"/>
                  </a:lnTo>
                  <a:lnTo>
                    <a:pt x="358" y="736"/>
                  </a:lnTo>
                  <a:lnTo>
                    <a:pt x="370" y="730"/>
                  </a:lnTo>
                  <a:lnTo>
                    <a:pt x="382" y="724"/>
                  </a:lnTo>
                  <a:lnTo>
                    <a:pt x="392" y="716"/>
                  </a:lnTo>
                  <a:lnTo>
                    <a:pt x="396" y="712"/>
                  </a:lnTo>
                  <a:lnTo>
                    <a:pt x="400" y="706"/>
                  </a:lnTo>
                  <a:lnTo>
                    <a:pt x="400" y="706"/>
                  </a:lnTo>
                  <a:lnTo>
                    <a:pt x="400" y="694"/>
                  </a:lnTo>
                  <a:lnTo>
                    <a:pt x="402" y="690"/>
                  </a:lnTo>
                  <a:lnTo>
                    <a:pt x="406" y="686"/>
                  </a:lnTo>
                  <a:lnTo>
                    <a:pt x="406" y="686"/>
                  </a:lnTo>
                  <a:lnTo>
                    <a:pt x="410" y="686"/>
                  </a:lnTo>
                  <a:lnTo>
                    <a:pt x="410" y="686"/>
                  </a:lnTo>
                  <a:lnTo>
                    <a:pt x="422" y="688"/>
                  </a:lnTo>
                  <a:lnTo>
                    <a:pt x="432" y="688"/>
                  </a:lnTo>
                  <a:lnTo>
                    <a:pt x="432" y="688"/>
                  </a:lnTo>
                  <a:lnTo>
                    <a:pt x="442" y="692"/>
                  </a:lnTo>
                  <a:lnTo>
                    <a:pt x="442" y="692"/>
                  </a:lnTo>
                  <a:lnTo>
                    <a:pt x="448" y="690"/>
                  </a:lnTo>
                  <a:lnTo>
                    <a:pt x="454" y="686"/>
                  </a:lnTo>
                  <a:lnTo>
                    <a:pt x="454" y="686"/>
                  </a:lnTo>
                  <a:lnTo>
                    <a:pt x="466" y="678"/>
                  </a:lnTo>
                  <a:lnTo>
                    <a:pt x="470" y="674"/>
                  </a:lnTo>
                  <a:lnTo>
                    <a:pt x="478" y="672"/>
                  </a:lnTo>
                  <a:lnTo>
                    <a:pt x="478" y="672"/>
                  </a:lnTo>
                  <a:lnTo>
                    <a:pt x="480" y="672"/>
                  </a:lnTo>
                  <a:lnTo>
                    <a:pt x="480" y="672"/>
                  </a:lnTo>
                  <a:lnTo>
                    <a:pt x="484" y="674"/>
                  </a:lnTo>
                  <a:lnTo>
                    <a:pt x="486" y="676"/>
                  </a:lnTo>
                  <a:lnTo>
                    <a:pt x="492" y="684"/>
                  </a:lnTo>
                  <a:lnTo>
                    <a:pt x="496" y="700"/>
                  </a:lnTo>
                  <a:lnTo>
                    <a:pt x="496" y="700"/>
                  </a:lnTo>
                  <a:lnTo>
                    <a:pt x="502" y="708"/>
                  </a:lnTo>
                  <a:lnTo>
                    <a:pt x="508" y="714"/>
                  </a:lnTo>
                  <a:lnTo>
                    <a:pt x="520" y="724"/>
                  </a:lnTo>
                  <a:lnTo>
                    <a:pt x="520" y="724"/>
                  </a:lnTo>
                  <a:lnTo>
                    <a:pt x="532" y="738"/>
                  </a:lnTo>
                  <a:lnTo>
                    <a:pt x="532" y="738"/>
                  </a:lnTo>
                  <a:lnTo>
                    <a:pt x="542" y="744"/>
                  </a:lnTo>
                  <a:lnTo>
                    <a:pt x="548" y="748"/>
                  </a:lnTo>
                  <a:lnTo>
                    <a:pt x="552" y="752"/>
                  </a:lnTo>
                  <a:lnTo>
                    <a:pt x="552" y="752"/>
                  </a:lnTo>
                  <a:lnTo>
                    <a:pt x="554" y="756"/>
                  </a:lnTo>
                  <a:lnTo>
                    <a:pt x="556" y="760"/>
                  </a:lnTo>
                  <a:lnTo>
                    <a:pt x="554" y="768"/>
                  </a:lnTo>
                  <a:lnTo>
                    <a:pt x="546" y="786"/>
                  </a:lnTo>
                  <a:lnTo>
                    <a:pt x="546" y="786"/>
                  </a:lnTo>
                  <a:lnTo>
                    <a:pt x="552" y="786"/>
                  </a:lnTo>
                  <a:lnTo>
                    <a:pt x="552" y="786"/>
                  </a:lnTo>
                  <a:lnTo>
                    <a:pt x="554" y="786"/>
                  </a:lnTo>
                  <a:lnTo>
                    <a:pt x="558" y="784"/>
                  </a:lnTo>
                  <a:lnTo>
                    <a:pt x="566" y="778"/>
                  </a:lnTo>
                  <a:lnTo>
                    <a:pt x="578" y="766"/>
                  </a:lnTo>
                  <a:lnTo>
                    <a:pt x="578" y="766"/>
                  </a:lnTo>
                  <a:lnTo>
                    <a:pt x="574" y="758"/>
                  </a:lnTo>
                  <a:lnTo>
                    <a:pt x="574" y="754"/>
                  </a:lnTo>
                  <a:lnTo>
                    <a:pt x="576" y="748"/>
                  </a:lnTo>
                  <a:lnTo>
                    <a:pt x="576" y="748"/>
                  </a:lnTo>
                  <a:lnTo>
                    <a:pt x="578" y="746"/>
                  </a:lnTo>
                  <a:lnTo>
                    <a:pt x="580" y="746"/>
                  </a:lnTo>
                  <a:lnTo>
                    <a:pt x="580" y="746"/>
                  </a:lnTo>
                  <a:lnTo>
                    <a:pt x="582" y="746"/>
                  </a:lnTo>
                  <a:lnTo>
                    <a:pt x="584" y="750"/>
                  </a:lnTo>
                  <a:lnTo>
                    <a:pt x="586" y="754"/>
                  </a:lnTo>
                  <a:lnTo>
                    <a:pt x="586" y="754"/>
                  </a:lnTo>
                  <a:lnTo>
                    <a:pt x="590" y="752"/>
                  </a:lnTo>
                  <a:lnTo>
                    <a:pt x="590" y="750"/>
                  </a:lnTo>
                  <a:lnTo>
                    <a:pt x="590" y="746"/>
                  </a:lnTo>
                  <a:lnTo>
                    <a:pt x="586" y="742"/>
                  </a:lnTo>
                  <a:lnTo>
                    <a:pt x="580" y="734"/>
                  </a:lnTo>
                  <a:lnTo>
                    <a:pt x="574" y="730"/>
                  </a:lnTo>
                  <a:lnTo>
                    <a:pt x="574" y="730"/>
                  </a:lnTo>
                  <a:lnTo>
                    <a:pt x="566" y="724"/>
                  </a:lnTo>
                  <a:lnTo>
                    <a:pt x="566" y="724"/>
                  </a:lnTo>
                  <a:lnTo>
                    <a:pt x="562" y="722"/>
                  </a:lnTo>
                  <a:lnTo>
                    <a:pt x="558" y="718"/>
                  </a:lnTo>
                  <a:lnTo>
                    <a:pt x="558" y="718"/>
                  </a:lnTo>
                  <a:lnTo>
                    <a:pt x="554" y="710"/>
                  </a:lnTo>
                  <a:lnTo>
                    <a:pt x="550" y="702"/>
                  </a:lnTo>
                  <a:lnTo>
                    <a:pt x="550" y="702"/>
                  </a:lnTo>
                  <a:lnTo>
                    <a:pt x="536" y="684"/>
                  </a:lnTo>
                  <a:lnTo>
                    <a:pt x="532" y="676"/>
                  </a:lnTo>
                  <a:lnTo>
                    <a:pt x="530" y="670"/>
                  </a:lnTo>
                  <a:lnTo>
                    <a:pt x="532" y="664"/>
                  </a:lnTo>
                  <a:lnTo>
                    <a:pt x="532" y="664"/>
                  </a:lnTo>
                  <a:lnTo>
                    <a:pt x="534" y="656"/>
                  </a:lnTo>
                  <a:lnTo>
                    <a:pt x="536" y="656"/>
                  </a:lnTo>
                  <a:lnTo>
                    <a:pt x="540" y="654"/>
                  </a:lnTo>
                  <a:lnTo>
                    <a:pt x="540" y="654"/>
                  </a:lnTo>
                  <a:lnTo>
                    <a:pt x="544" y="656"/>
                  </a:lnTo>
                  <a:lnTo>
                    <a:pt x="548" y="658"/>
                  </a:lnTo>
                  <a:lnTo>
                    <a:pt x="556" y="666"/>
                  </a:lnTo>
                  <a:lnTo>
                    <a:pt x="568" y="682"/>
                  </a:lnTo>
                  <a:lnTo>
                    <a:pt x="568" y="682"/>
                  </a:lnTo>
                  <a:lnTo>
                    <a:pt x="580" y="698"/>
                  </a:lnTo>
                  <a:lnTo>
                    <a:pt x="588" y="704"/>
                  </a:lnTo>
                  <a:lnTo>
                    <a:pt x="598" y="710"/>
                  </a:lnTo>
                  <a:lnTo>
                    <a:pt x="598" y="710"/>
                  </a:lnTo>
                  <a:lnTo>
                    <a:pt x="602" y="714"/>
                  </a:lnTo>
                  <a:lnTo>
                    <a:pt x="606" y="718"/>
                  </a:lnTo>
                  <a:lnTo>
                    <a:pt x="612" y="726"/>
                  </a:lnTo>
                  <a:lnTo>
                    <a:pt x="612" y="726"/>
                  </a:lnTo>
                  <a:lnTo>
                    <a:pt x="612" y="732"/>
                  </a:lnTo>
                  <a:lnTo>
                    <a:pt x="612" y="738"/>
                  </a:lnTo>
                  <a:lnTo>
                    <a:pt x="610" y="748"/>
                  </a:lnTo>
                  <a:lnTo>
                    <a:pt x="610" y="748"/>
                  </a:lnTo>
                  <a:lnTo>
                    <a:pt x="612" y="756"/>
                  </a:lnTo>
                  <a:lnTo>
                    <a:pt x="616" y="764"/>
                  </a:lnTo>
                  <a:lnTo>
                    <a:pt x="628" y="776"/>
                  </a:lnTo>
                  <a:lnTo>
                    <a:pt x="628" y="776"/>
                  </a:lnTo>
                  <a:lnTo>
                    <a:pt x="632" y="780"/>
                  </a:lnTo>
                  <a:lnTo>
                    <a:pt x="636" y="782"/>
                  </a:lnTo>
                  <a:lnTo>
                    <a:pt x="646" y="784"/>
                  </a:lnTo>
                  <a:lnTo>
                    <a:pt x="646" y="784"/>
                  </a:lnTo>
                  <a:lnTo>
                    <a:pt x="646" y="786"/>
                  </a:lnTo>
                  <a:lnTo>
                    <a:pt x="648" y="790"/>
                  </a:lnTo>
                  <a:lnTo>
                    <a:pt x="648" y="792"/>
                  </a:lnTo>
                  <a:lnTo>
                    <a:pt x="650" y="794"/>
                  </a:lnTo>
                  <a:lnTo>
                    <a:pt x="650" y="794"/>
                  </a:lnTo>
                  <a:lnTo>
                    <a:pt x="654" y="796"/>
                  </a:lnTo>
                  <a:lnTo>
                    <a:pt x="654" y="796"/>
                  </a:lnTo>
                  <a:lnTo>
                    <a:pt x="656" y="796"/>
                  </a:lnTo>
                  <a:lnTo>
                    <a:pt x="658" y="794"/>
                  </a:lnTo>
                  <a:lnTo>
                    <a:pt x="660" y="788"/>
                  </a:lnTo>
                  <a:lnTo>
                    <a:pt x="662" y="778"/>
                  </a:lnTo>
                  <a:lnTo>
                    <a:pt x="662" y="778"/>
                  </a:lnTo>
                  <a:lnTo>
                    <a:pt x="660" y="762"/>
                  </a:lnTo>
                  <a:lnTo>
                    <a:pt x="660" y="754"/>
                  </a:lnTo>
                  <a:lnTo>
                    <a:pt x="662" y="750"/>
                  </a:lnTo>
                  <a:lnTo>
                    <a:pt x="664" y="750"/>
                  </a:lnTo>
                  <a:lnTo>
                    <a:pt x="664" y="750"/>
                  </a:lnTo>
                  <a:lnTo>
                    <a:pt x="664" y="750"/>
                  </a:lnTo>
                  <a:lnTo>
                    <a:pt x="664" y="750"/>
                  </a:lnTo>
                  <a:lnTo>
                    <a:pt x="666" y="752"/>
                  </a:lnTo>
                  <a:lnTo>
                    <a:pt x="670" y="756"/>
                  </a:lnTo>
                  <a:lnTo>
                    <a:pt x="670" y="756"/>
                  </a:lnTo>
                  <a:lnTo>
                    <a:pt x="682" y="748"/>
                  </a:lnTo>
                  <a:lnTo>
                    <a:pt x="682" y="748"/>
                  </a:lnTo>
                  <a:lnTo>
                    <a:pt x="686" y="746"/>
                  </a:lnTo>
                  <a:lnTo>
                    <a:pt x="690" y="746"/>
                  </a:lnTo>
                  <a:lnTo>
                    <a:pt x="690" y="746"/>
                  </a:lnTo>
                  <a:lnTo>
                    <a:pt x="694" y="746"/>
                  </a:lnTo>
                  <a:lnTo>
                    <a:pt x="698" y="748"/>
                  </a:lnTo>
                  <a:lnTo>
                    <a:pt x="700" y="752"/>
                  </a:lnTo>
                  <a:lnTo>
                    <a:pt x="700" y="758"/>
                  </a:lnTo>
                  <a:lnTo>
                    <a:pt x="700" y="758"/>
                  </a:lnTo>
                  <a:lnTo>
                    <a:pt x="698" y="766"/>
                  </a:lnTo>
                  <a:lnTo>
                    <a:pt x="694" y="776"/>
                  </a:lnTo>
                  <a:lnTo>
                    <a:pt x="692" y="784"/>
                  </a:lnTo>
                  <a:lnTo>
                    <a:pt x="690" y="794"/>
                  </a:lnTo>
                  <a:lnTo>
                    <a:pt x="690" y="794"/>
                  </a:lnTo>
                  <a:lnTo>
                    <a:pt x="692" y="798"/>
                  </a:lnTo>
                  <a:lnTo>
                    <a:pt x="694" y="802"/>
                  </a:lnTo>
                  <a:lnTo>
                    <a:pt x="700" y="806"/>
                  </a:lnTo>
                  <a:lnTo>
                    <a:pt x="708" y="810"/>
                  </a:lnTo>
                  <a:lnTo>
                    <a:pt x="716" y="814"/>
                  </a:lnTo>
                  <a:lnTo>
                    <a:pt x="716" y="814"/>
                  </a:lnTo>
                  <a:lnTo>
                    <a:pt x="720" y="818"/>
                  </a:lnTo>
                  <a:lnTo>
                    <a:pt x="722" y="822"/>
                  </a:lnTo>
                  <a:lnTo>
                    <a:pt x="722" y="822"/>
                  </a:lnTo>
                  <a:lnTo>
                    <a:pt x="726" y="822"/>
                  </a:lnTo>
                  <a:lnTo>
                    <a:pt x="726" y="822"/>
                  </a:lnTo>
                  <a:lnTo>
                    <a:pt x="736" y="822"/>
                  </a:lnTo>
                  <a:lnTo>
                    <a:pt x="736" y="822"/>
                  </a:lnTo>
                  <a:lnTo>
                    <a:pt x="742" y="820"/>
                  </a:lnTo>
                  <a:lnTo>
                    <a:pt x="748" y="818"/>
                  </a:lnTo>
                  <a:lnTo>
                    <a:pt x="748" y="818"/>
                  </a:lnTo>
                  <a:lnTo>
                    <a:pt x="752" y="814"/>
                  </a:lnTo>
                  <a:lnTo>
                    <a:pt x="760" y="812"/>
                  </a:lnTo>
                  <a:lnTo>
                    <a:pt x="760" y="812"/>
                  </a:lnTo>
                  <a:lnTo>
                    <a:pt x="760" y="812"/>
                  </a:lnTo>
                  <a:lnTo>
                    <a:pt x="760" y="812"/>
                  </a:lnTo>
                  <a:lnTo>
                    <a:pt x="770" y="816"/>
                  </a:lnTo>
                  <a:lnTo>
                    <a:pt x="770" y="816"/>
                  </a:lnTo>
                  <a:lnTo>
                    <a:pt x="774" y="818"/>
                  </a:lnTo>
                  <a:lnTo>
                    <a:pt x="772" y="824"/>
                  </a:lnTo>
                  <a:lnTo>
                    <a:pt x="772" y="824"/>
                  </a:lnTo>
                  <a:lnTo>
                    <a:pt x="776" y="824"/>
                  </a:lnTo>
                  <a:lnTo>
                    <a:pt x="776" y="824"/>
                  </a:lnTo>
                  <a:lnTo>
                    <a:pt x="778" y="824"/>
                  </a:lnTo>
                  <a:lnTo>
                    <a:pt x="778" y="824"/>
                  </a:lnTo>
                  <a:lnTo>
                    <a:pt x="782" y="824"/>
                  </a:lnTo>
                  <a:lnTo>
                    <a:pt x="782" y="824"/>
                  </a:lnTo>
                  <a:lnTo>
                    <a:pt x="792" y="826"/>
                  </a:lnTo>
                  <a:lnTo>
                    <a:pt x="792" y="826"/>
                  </a:lnTo>
                  <a:lnTo>
                    <a:pt x="792" y="826"/>
                  </a:lnTo>
                  <a:lnTo>
                    <a:pt x="792" y="826"/>
                  </a:lnTo>
                  <a:lnTo>
                    <a:pt x="798" y="820"/>
                  </a:lnTo>
                  <a:lnTo>
                    <a:pt x="798" y="820"/>
                  </a:lnTo>
                  <a:lnTo>
                    <a:pt x="802" y="816"/>
                  </a:lnTo>
                  <a:lnTo>
                    <a:pt x="808" y="814"/>
                  </a:lnTo>
                  <a:lnTo>
                    <a:pt x="808" y="814"/>
                  </a:lnTo>
                  <a:lnTo>
                    <a:pt x="810" y="814"/>
                  </a:lnTo>
                  <a:lnTo>
                    <a:pt x="814" y="816"/>
                  </a:lnTo>
                  <a:lnTo>
                    <a:pt x="814" y="816"/>
                  </a:lnTo>
                  <a:lnTo>
                    <a:pt x="814" y="820"/>
                  </a:lnTo>
                  <a:lnTo>
                    <a:pt x="814" y="822"/>
                  </a:lnTo>
                  <a:lnTo>
                    <a:pt x="814" y="830"/>
                  </a:lnTo>
                  <a:lnTo>
                    <a:pt x="808" y="846"/>
                  </a:lnTo>
                  <a:lnTo>
                    <a:pt x="808" y="846"/>
                  </a:lnTo>
                  <a:lnTo>
                    <a:pt x="806" y="850"/>
                  </a:lnTo>
                  <a:lnTo>
                    <a:pt x="808" y="854"/>
                  </a:lnTo>
                  <a:lnTo>
                    <a:pt x="810" y="860"/>
                  </a:lnTo>
                  <a:lnTo>
                    <a:pt x="810" y="860"/>
                  </a:lnTo>
                  <a:lnTo>
                    <a:pt x="796" y="876"/>
                  </a:lnTo>
                  <a:lnTo>
                    <a:pt x="782" y="894"/>
                  </a:lnTo>
                  <a:lnTo>
                    <a:pt x="782" y="894"/>
                  </a:lnTo>
                  <a:lnTo>
                    <a:pt x="774" y="904"/>
                  </a:lnTo>
                  <a:lnTo>
                    <a:pt x="768" y="910"/>
                  </a:lnTo>
                  <a:lnTo>
                    <a:pt x="762" y="912"/>
                  </a:lnTo>
                  <a:lnTo>
                    <a:pt x="762" y="912"/>
                  </a:lnTo>
                  <a:lnTo>
                    <a:pt x="760" y="912"/>
                  </a:lnTo>
                  <a:lnTo>
                    <a:pt x="760" y="912"/>
                  </a:lnTo>
                  <a:lnTo>
                    <a:pt x="748" y="904"/>
                  </a:lnTo>
                  <a:lnTo>
                    <a:pt x="740" y="898"/>
                  </a:lnTo>
                  <a:lnTo>
                    <a:pt x="740" y="898"/>
                  </a:lnTo>
                  <a:lnTo>
                    <a:pt x="740" y="898"/>
                  </a:lnTo>
                  <a:lnTo>
                    <a:pt x="734" y="904"/>
                  </a:lnTo>
                  <a:lnTo>
                    <a:pt x="724" y="908"/>
                  </a:lnTo>
                  <a:lnTo>
                    <a:pt x="714" y="910"/>
                  </a:lnTo>
                  <a:lnTo>
                    <a:pt x="704" y="910"/>
                  </a:lnTo>
                  <a:lnTo>
                    <a:pt x="704" y="910"/>
                  </a:lnTo>
                  <a:lnTo>
                    <a:pt x="692" y="910"/>
                  </a:lnTo>
                  <a:lnTo>
                    <a:pt x="684" y="908"/>
                  </a:lnTo>
                  <a:lnTo>
                    <a:pt x="684" y="908"/>
                  </a:lnTo>
                  <a:lnTo>
                    <a:pt x="676" y="904"/>
                  </a:lnTo>
                  <a:lnTo>
                    <a:pt x="670" y="900"/>
                  </a:lnTo>
                  <a:lnTo>
                    <a:pt x="662" y="896"/>
                  </a:lnTo>
                  <a:lnTo>
                    <a:pt x="654" y="892"/>
                  </a:lnTo>
                  <a:lnTo>
                    <a:pt x="654" y="892"/>
                  </a:lnTo>
                  <a:lnTo>
                    <a:pt x="646" y="890"/>
                  </a:lnTo>
                  <a:lnTo>
                    <a:pt x="642" y="888"/>
                  </a:lnTo>
                  <a:lnTo>
                    <a:pt x="640" y="884"/>
                  </a:lnTo>
                  <a:lnTo>
                    <a:pt x="640" y="884"/>
                  </a:lnTo>
                  <a:lnTo>
                    <a:pt x="636" y="878"/>
                  </a:lnTo>
                  <a:lnTo>
                    <a:pt x="630" y="872"/>
                  </a:lnTo>
                  <a:lnTo>
                    <a:pt x="630" y="872"/>
                  </a:lnTo>
                  <a:lnTo>
                    <a:pt x="624" y="870"/>
                  </a:lnTo>
                  <a:lnTo>
                    <a:pt x="618" y="868"/>
                  </a:lnTo>
                  <a:lnTo>
                    <a:pt x="618" y="868"/>
                  </a:lnTo>
                  <a:lnTo>
                    <a:pt x="614" y="868"/>
                  </a:lnTo>
                  <a:lnTo>
                    <a:pt x="608" y="870"/>
                  </a:lnTo>
                  <a:lnTo>
                    <a:pt x="596" y="876"/>
                  </a:lnTo>
                  <a:lnTo>
                    <a:pt x="596" y="876"/>
                  </a:lnTo>
                  <a:lnTo>
                    <a:pt x="590" y="878"/>
                  </a:lnTo>
                  <a:lnTo>
                    <a:pt x="588" y="880"/>
                  </a:lnTo>
                  <a:lnTo>
                    <a:pt x="586" y="884"/>
                  </a:lnTo>
                  <a:lnTo>
                    <a:pt x="586" y="888"/>
                  </a:lnTo>
                  <a:lnTo>
                    <a:pt x="586" y="888"/>
                  </a:lnTo>
                  <a:lnTo>
                    <a:pt x="586" y="896"/>
                  </a:lnTo>
                  <a:lnTo>
                    <a:pt x="584" y="904"/>
                  </a:lnTo>
                  <a:lnTo>
                    <a:pt x="584" y="904"/>
                  </a:lnTo>
                  <a:lnTo>
                    <a:pt x="582" y="912"/>
                  </a:lnTo>
                  <a:lnTo>
                    <a:pt x="580" y="914"/>
                  </a:lnTo>
                  <a:lnTo>
                    <a:pt x="574" y="916"/>
                  </a:lnTo>
                  <a:lnTo>
                    <a:pt x="574" y="916"/>
                  </a:lnTo>
                  <a:lnTo>
                    <a:pt x="574" y="916"/>
                  </a:lnTo>
                  <a:lnTo>
                    <a:pt x="574" y="916"/>
                  </a:lnTo>
                  <a:lnTo>
                    <a:pt x="568" y="914"/>
                  </a:lnTo>
                  <a:lnTo>
                    <a:pt x="564" y="912"/>
                  </a:lnTo>
                  <a:lnTo>
                    <a:pt x="558" y="906"/>
                  </a:lnTo>
                  <a:lnTo>
                    <a:pt x="558" y="906"/>
                  </a:lnTo>
                  <a:lnTo>
                    <a:pt x="550" y="902"/>
                  </a:lnTo>
                  <a:lnTo>
                    <a:pt x="542" y="898"/>
                  </a:lnTo>
                  <a:lnTo>
                    <a:pt x="534" y="894"/>
                  </a:lnTo>
                  <a:lnTo>
                    <a:pt x="528" y="888"/>
                  </a:lnTo>
                  <a:lnTo>
                    <a:pt x="528" y="888"/>
                  </a:lnTo>
                  <a:lnTo>
                    <a:pt x="524" y="882"/>
                  </a:lnTo>
                  <a:lnTo>
                    <a:pt x="520" y="874"/>
                  </a:lnTo>
                  <a:lnTo>
                    <a:pt x="520" y="874"/>
                  </a:lnTo>
                  <a:lnTo>
                    <a:pt x="516" y="872"/>
                  </a:lnTo>
                  <a:lnTo>
                    <a:pt x="512" y="870"/>
                  </a:lnTo>
                  <a:lnTo>
                    <a:pt x="512" y="870"/>
                  </a:lnTo>
                  <a:lnTo>
                    <a:pt x="502" y="872"/>
                  </a:lnTo>
                  <a:lnTo>
                    <a:pt x="502" y="872"/>
                  </a:lnTo>
                  <a:lnTo>
                    <a:pt x="498" y="872"/>
                  </a:lnTo>
                  <a:lnTo>
                    <a:pt x="498" y="872"/>
                  </a:lnTo>
                  <a:lnTo>
                    <a:pt x="490" y="870"/>
                  </a:lnTo>
                  <a:lnTo>
                    <a:pt x="482" y="868"/>
                  </a:lnTo>
                  <a:lnTo>
                    <a:pt x="468" y="862"/>
                  </a:lnTo>
                  <a:lnTo>
                    <a:pt x="468" y="862"/>
                  </a:lnTo>
                  <a:lnTo>
                    <a:pt x="460" y="858"/>
                  </a:lnTo>
                  <a:lnTo>
                    <a:pt x="458" y="856"/>
                  </a:lnTo>
                  <a:lnTo>
                    <a:pt x="458" y="852"/>
                  </a:lnTo>
                  <a:lnTo>
                    <a:pt x="458" y="852"/>
                  </a:lnTo>
                  <a:lnTo>
                    <a:pt x="460" y="842"/>
                  </a:lnTo>
                  <a:lnTo>
                    <a:pt x="468" y="838"/>
                  </a:lnTo>
                  <a:lnTo>
                    <a:pt x="468" y="838"/>
                  </a:lnTo>
                  <a:lnTo>
                    <a:pt x="474" y="834"/>
                  </a:lnTo>
                  <a:lnTo>
                    <a:pt x="476" y="832"/>
                  </a:lnTo>
                  <a:lnTo>
                    <a:pt x="478" y="828"/>
                  </a:lnTo>
                  <a:lnTo>
                    <a:pt x="478" y="828"/>
                  </a:lnTo>
                  <a:lnTo>
                    <a:pt x="478" y="824"/>
                  </a:lnTo>
                  <a:lnTo>
                    <a:pt x="476" y="822"/>
                  </a:lnTo>
                  <a:lnTo>
                    <a:pt x="472" y="816"/>
                  </a:lnTo>
                  <a:lnTo>
                    <a:pt x="472" y="816"/>
                  </a:lnTo>
                  <a:lnTo>
                    <a:pt x="472" y="808"/>
                  </a:lnTo>
                  <a:lnTo>
                    <a:pt x="472" y="804"/>
                  </a:lnTo>
                  <a:lnTo>
                    <a:pt x="470" y="802"/>
                  </a:lnTo>
                  <a:lnTo>
                    <a:pt x="470" y="802"/>
                  </a:lnTo>
                  <a:lnTo>
                    <a:pt x="468" y="798"/>
                  </a:lnTo>
                  <a:lnTo>
                    <a:pt x="466" y="798"/>
                  </a:lnTo>
                  <a:lnTo>
                    <a:pt x="466" y="798"/>
                  </a:lnTo>
                  <a:lnTo>
                    <a:pt x="462" y="800"/>
                  </a:lnTo>
                  <a:lnTo>
                    <a:pt x="458" y="802"/>
                  </a:lnTo>
                  <a:lnTo>
                    <a:pt x="458" y="802"/>
                  </a:lnTo>
                  <a:lnTo>
                    <a:pt x="446" y="804"/>
                  </a:lnTo>
                  <a:lnTo>
                    <a:pt x="432" y="804"/>
                  </a:lnTo>
                  <a:lnTo>
                    <a:pt x="432" y="804"/>
                  </a:lnTo>
                  <a:lnTo>
                    <a:pt x="418" y="802"/>
                  </a:lnTo>
                  <a:lnTo>
                    <a:pt x="418" y="802"/>
                  </a:lnTo>
                  <a:lnTo>
                    <a:pt x="408" y="802"/>
                  </a:lnTo>
                  <a:lnTo>
                    <a:pt x="400" y="800"/>
                  </a:lnTo>
                  <a:lnTo>
                    <a:pt x="400" y="800"/>
                  </a:lnTo>
                  <a:lnTo>
                    <a:pt x="394" y="796"/>
                  </a:lnTo>
                  <a:lnTo>
                    <a:pt x="390" y="794"/>
                  </a:lnTo>
                  <a:lnTo>
                    <a:pt x="386" y="794"/>
                  </a:lnTo>
                  <a:lnTo>
                    <a:pt x="386" y="794"/>
                  </a:lnTo>
                  <a:lnTo>
                    <a:pt x="382" y="794"/>
                  </a:lnTo>
                  <a:lnTo>
                    <a:pt x="382" y="794"/>
                  </a:lnTo>
                  <a:lnTo>
                    <a:pt x="374" y="798"/>
                  </a:lnTo>
                  <a:lnTo>
                    <a:pt x="366" y="802"/>
                  </a:lnTo>
                  <a:lnTo>
                    <a:pt x="358" y="806"/>
                  </a:lnTo>
                  <a:lnTo>
                    <a:pt x="350" y="810"/>
                  </a:lnTo>
                  <a:lnTo>
                    <a:pt x="350" y="810"/>
                  </a:lnTo>
                  <a:lnTo>
                    <a:pt x="346" y="810"/>
                  </a:lnTo>
                  <a:lnTo>
                    <a:pt x="346" y="810"/>
                  </a:lnTo>
                  <a:lnTo>
                    <a:pt x="342" y="810"/>
                  </a:lnTo>
                  <a:lnTo>
                    <a:pt x="342" y="810"/>
                  </a:lnTo>
                  <a:lnTo>
                    <a:pt x="338" y="810"/>
                  </a:lnTo>
                  <a:lnTo>
                    <a:pt x="338" y="810"/>
                  </a:lnTo>
                  <a:lnTo>
                    <a:pt x="334" y="810"/>
                  </a:lnTo>
                  <a:lnTo>
                    <a:pt x="330" y="810"/>
                  </a:lnTo>
                  <a:lnTo>
                    <a:pt x="330" y="810"/>
                  </a:lnTo>
                  <a:lnTo>
                    <a:pt x="326" y="814"/>
                  </a:lnTo>
                  <a:lnTo>
                    <a:pt x="324" y="816"/>
                  </a:lnTo>
                  <a:lnTo>
                    <a:pt x="322" y="820"/>
                  </a:lnTo>
                  <a:lnTo>
                    <a:pt x="320" y="822"/>
                  </a:lnTo>
                  <a:lnTo>
                    <a:pt x="320" y="822"/>
                  </a:lnTo>
                  <a:lnTo>
                    <a:pt x="312" y="824"/>
                  </a:lnTo>
                  <a:lnTo>
                    <a:pt x="312" y="824"/>
                  </a:lnTo>
                  <a:lnTo>
                    <a:pt x="306" y="822"/>
                  </a:lnTo>
                  <a:lnTo>
                    <a:pt x="306" y="822"/>
                  </a:lnTo>
                  <a:lnTo>
                    <a:pt x="300" y="822"/>
                  </a:lnTo>
                  <a:lnTo>
                    <a:pt x="300" y="822"/>
                  </a:lnTo>
                  <a:lnTo>
                    <a:pt x="300" y="822"/>
                  </a:lnTo>
                  <a:lnTo>
                    <a:pt x="300" y="822"/>
                  </a:lnTo>
                  <a:lnTo>
                    <a:pt x="288" y="824"/>
                  </a:lnTo>
                  <a:lnTo>
                    <a:pt x="276" y="826"/>
                  </a:lnTo>
                  <a:lnTo>
                    <a:pt x="276" y="826"/>
                  </a:lnTo>
                  <a:lnTo>
                    <a:pt x="266" y="826"/>
                  </a:lnTo>
                  <a:lnTo>
                    <a:pt x="266" y="826"/>
                  </a:lnTo>
                  <a:lnTo>
                    <a:pt x="260" y="826"/>
                  </a:lnTo>
                  <a:lnTo>
                    <a:pt x="256" y="824"/>
                  </a:lnTo>
                  <a:lnTo>
                    <a:pt x="256" y="824"/>
                  </a:lnTo>
                  <a:lnTo>
                    <a:pt x="252" y="822"/>
                  </a:lnTo>
                  <a:lnTo>
                    <a:pt x="248" y="820"/>
                  </a:lnTo>
                  <a:lnTo>
                    <a:pt x="248" y="820"/>
                  </a:lnTo>
                  <a:lnTo>
                    <a:pt x="246" y="822"/>
                  </a:lnTo>
                  <a:lnTo>
                    <a:pt x="242" y="824"/>
                  </a:lnTo>
                  <a:lnTo>
                    <a:pt x="242" y="824"/>
                  </a:lnTo>
                  <a:lnTo>
                    <a:pt x="220" y="850"/>
                  </a:lnTo>
                  <a:lnTo>
                    <a:pt x="220" y="850"/>
                  </a:lnTo>
                  <a:lnTo>
                    <a:pt x="212" y="856"/>
                  </a:lnTo>
                  <a:lnTo>
                    <a:pt x="204" y="862"/>
                  </a:lnTo>
                  <a:lnTo>
                    <a:pt x="186" y="872"/>
                  </a:lnTo>
                  <a:lnTo>
                    <a:pt x="186" y="872"/>
                  </a:lnTo>
                  <a:lnTo>
                    <a:pt x="180" y="878"/>
                  </a:lnTo>
                  <a:lnTo>
                    <a:pt x="174" y="886"/>
                  </a:lnTo>
                  <a:lnTo>
                    <a:pt x="174" y="886"/>
                  </a:lnTo>
                  <a:lnTo>
                    <a:pt x="168" y="892"/>
                  </a:lnTo>
                  <a:lnTo>
                    <a:pt x="166" y="894"/>
                  </a:lnTo>
                  <a:lnTo>
                    <a:pt x="166" y="900"/>
                  </a:lnTo>
                  <a:lnTo>
                    <a:pt x="166" y="900"/>
                  </a:lnTo>
                  <a:lnTo>
                    <a:pt x="164" y="908"/>
                  </a:lnTo>
                  <a:lnTo>
                    <a:pt x="162" y="916"/>
                  </a:lnTo>
                  <a:lnTo>
                    <a:pt x="154" y="922"/>
                  </a:lnTo>
                  <a:lnTo>
                    <a:pt x="144" y="926"/>
                  </a:lnTo>
                  <a:lnTo>
                    <a:pt x="144" y="926"/>
                  </a:lnTo>
                  <a:lnTo>
                    <a:pt x="132" y="932"/>
                  </a:lnTo>
                  <a:lnTo>
                    <a:pt x="120" y="938"/>
                  </a:lnTo>
                  <a:lnTo>
                    <a:pt x="108" y="946"/>
                  </a:lnTo>
                  <a:lnTo>
                    <a:pt x="96" y="956"/>
                  </a:lnTo>
                  <a:lnTo>
                    <a:pt x="96" y="956"/>
                  </a:lnTo>
                  <a:lnTo>
                    <a:pt x="80" y="974"/>
                  </a:lnTo>
                  <a:lnTo>
                    <a:pt x="66" y="992"/>
                  </a:lnTo>
                  <a:lnTo>
                    <a:pt x="66" y="992"/>
                  </a:lnTo>
                  <a:lnTo>
                    <a:pt x="56" y="1010"/>
                  </a:lnTo>
                  <a:lnTo>
                    <a:pt x="50" y="1018"/>
                  </a:lnTo>
                  <a:lnTo>
                    <a:pt x="40" y="1026"/>
                  </a:lnTo>
                  <a:lnTo>
                    <a:pt x="40" y="1026"/>
                  </a:lnTo>
                  <a:lnTo>
                    <a:pt x="34" y="1032"/>
                  </a:lnTo>
                  <a:lnTo>
                    <a:pt x="28" y="1038"/>
                  </a:lnTo>
                  <a:lnTo>
                    <a:pt x="24" y="1046"/>
                  </a:lnTo>
                  <a:lnTo>
                    <a:pt x="24" y="1054"/>
                  </a:lnTo>
                  <a:lnTo>
                    <a:pt x="24" y="1054"/>
                  </a:lnTo>
                  <a:lnTo>
                    <a:pt x="26" y="1062"/>
                  </a:lnTo>
                  <a:lnTo>
                    <a:pt x="32" y="1070"/>
                  </a:lnTo>
                  <a:lnTo>
                    <a:pt x="38" y="1076"/>
                  </a:lnTo>
                  <a:lnTo>
                    <a:pt x="40" y="1080"/>
                  </a:lnTo>
                  <a:lnTo>
                    <a:pt x="40" y="1086"/>
                  </a:lnTo>
                  <a:lnTo>
                    <a:pt x="40" y="1086"/>
                  </a:lnTo>
                  <a:lnTo>
                    <a:pt x="38" y="1096"/>
                  </a:lnTo>
                  <a:lnTo>
                    <a:pt x="34" y="1108"/>
                  </a:lnTo>
                  <a:lnTo>
                    <a:pt x="28" y="1118"/>
                  </a:lnTo>
                  <a:lnTo>
                    <a:pt x="20" y="1128"/>
                  </a:lnTo>
                  <a:lnTo>
                    <a:pt x="20" y="1128"/>
                  </a:lnTo>
                  <a:lnTo>
                    <a:pt x="10" y="1140"/>
                  </a:lnTo>
                  <a:lnTo>
                    <a:pt x="2" y="1152"/>
                  </a:lnTo>
                  <a:lnTo>
                    <a:pt x="0" y="1166"/>
                  </a:lnTo>
                  <a:lnTo>
                    <a:pt x="0" y="1172"/>
                  </a:lnTo>
                  <a:lnTo>
                    <a:pt x="0" y="1180"/>
                  </a:lnTo>
                  <a:lnTo>
                    <a:pt x="0" y="1180"/>
                  </a:lnTo>
                  <a:lnTo>
                    <a:pt x="0" y="1188"/>
                  </a:lnTo>
                  <a:lnTo>
                    <a:pt x="2" y="1198"/>
                  </a:lnTo>
                  <a:lnTo>
                    <a:pt x="2" y="1198"/>
                  </a:lnTo>
                  <a:lnTo>
                    <a:pt x="4" y="1204"/>
                  </a:lnTo>
                  <a:lnTo>
                    <a:pt x="8" y="1208"/>
                  </a:lnTo>
                  <a:lnTo>
                    <a:pt x="14" y="1216"/>
                  </a:lnTo>
                  <a:lnTo>
                    <a:pt x="14" y="1216"/>
                  </a:lnTo>
                  <a:lnTo>
                    <a:pt x="20" y="1224"/>
                  </a:lnTo>
                  <a:lnTo>
                    <a:pt x="24" y="1232"/>
                  </a:lnTo>
                  <a:lnTo>
                    <a:pt x="26" y="1240"/>
                  </a:lnTo>
                  <a:lnTo>
                    <a:pt x="30" y="1248"/>
                  </a:lnTo>
                  <a:lnTo>
                    <a:pt x="30" y="1248"/>
                  </a:lnTo>
                  <a:lnTo>
                    <a:pt x="36" y="1254"/>
                  </a:lnTo>
                  <a:lnTo>
                    <a:pt x="40" y="1260"/>
                  </a:lnTo>
                  <a:lnTo>
                    <a:pt x="40" y="1260"/>
                  </a:lnTo>
                  <a:lnTo>
                    <a:pt x="42" y="1266"/>
                  </a:lnTo>
                  <a:lnTo>
                    <a:pt x="42" y="1272"/>
                  </a:lnTo>
                  <a:lnTo>
                    <a:pt x="42" y="1278"/>
                  </a:lnTo>
                  <a:lnTo>
                    <a:pt x="44" y="1284"/>
                  </a:lnTo>
                  <a:lnTo>
                    <a:pt x="44" y="1284"/>
                  </a:lnTo>
                  <a:lnTo>
                    <a:pt x="48" y="1290"/>
                  </a:lnTo>
                  <a:lnTo>
                    <a:pt x="56" y="1294"/>
                  </a:lnTo>
                  <a:lnTo>
                    <a:pt x="68" y="1300"/>
                  </a:lnTo>
                  <a:lnTo>
                    <a:pt x="68" y="1300"/>
                  </a:lnTo>
                  <a:lnTo>
                    <a:pt x="76" y="1306"/>
                  </a:lnTo>
                  <a:lnTo>
                    <a:pt x="80" y="1310"/>
                  </a:lnTo>
                  <a:lnTo>
                    <a:pt x="82" y="1314"/>
                  </a:lnTo>
                  <a:lnTo>
                    <a:pt x="82" y="1314"/>
                  </a:lnTo>
                  <a:lnTo>
                    <a:pt x="86" y="1322"/>
                  </a:lnTo>
                  <a:lnTo>
                    <a:pt x="90" y="1324"/>
                  </a:lnTo>
                  <a:lnTo>
                    <a:pt x="92" y="1328"/>
                  </a:lnTo>
                  <a:lnTo>
                    <a:pt x="92" y="1328"/>
                  </a:lnTo>
                  <a:lnTo>
                    <a:pt x="98" y="1328"/>
                  </a:lnTo>
                  <a:lnTo>
                    <a:pt x="98" y="1328"/>
                  </a:lnTo>
                  <a:lnTo>
                    <a:pt x="106" y="1328"/>
                  </a:lnTo>
                  <a:lnTo>
                    <a:pt x="114" y="1324"/>
                  </a:lnTo>
                  <a:lnTo>
                    <a:pt x="128" y="1316"/>
                  </a:lnTo>
                  <a:lnTo>
                    <a:pt x="128" y="1316"/>
                  </a:lnTo>
                  <a:lnTo>
                    <a:pt x="140" y="1312"/>
                  </a:lnTo>
                  <a:lnTo>
                    <a:pt x="152" y="1310"/>
                  </a:lnTo>
                  <a:lnTo>
                    <a:pt x="152" y="1310"/>
                  </a:lnTo>
                  <a:lnTo>
                    <a:pt x="160" y="1312"/>
                  </a:lnTo>
                  <a:lnTo>
                    <a:pt x="168" y="1316"/>
                  </a:lnTo>
                  <a:lnTo>
                    <a:pt x="168" y="1316"/>
                  </a:lnTo>
                  <a:lnTo>
                    <a:pt x="170" y="1320"/>
                  </a:lnTo>
                  <a:lnTo>
                    <a:pt x="172" y="1322"/>
                  </a:lnTo>
                  <a:lnTo>
                    <a:pt x="172" y="1322"/>
                  </a:lnTo>
                  <a:lnTo>
                    <a:pt x="174" y="1322"/>
                  </a:lnTo>
                  <a:lnTo>
                    <a:pt x="174" y="1322"/>
                  </a:lnTo>
                  <a:lnTo>
                    <a:pt x="182" y="1320"/>
                  </a:lnTo>
                  <a:lnTo>
                    <a:pt x="182" y="1320"/>
                  </a:lnTo>
                  <a:lnTo>
                    <a:pt x="190" y="1316"/>
                  </a:lnTo>
                  <a:lnTo>
                    <a:pt x="200" y="1312"/>
                  </a:lnTo>
                  <a:lnTo>
                    <a:pt x="200" y="1312"/>
                  </a:lnTo>
                  <a:lnTo>
                    <a:pt x="210" y="1308"/>
                  </a:lnTo>
                  <a:lnTo>
                    <a:pt x="220" y="1306"/>
                  </a:lnTo>
                  <a:lnTo>
                    <a:pt x="220" y="1306"/>
                  </a:lnTo>
                  <a:lnTo>
                    <a:pt x="238" y="1296"/>
                  </a:lnTo>
                  <a:lnTo>
                    <a:pt x="238" y="1296"/>
                  </a:lnTo>
                  <a:lnTo>
                    <a:pt x="250" y="1290"/>
                  </a:lnTo>
                  <a:lnTo>
                    <a:pt x="262" y="1288"/>
                  </a:lnTo>
                  <a:lnTo>
                    <a:pt x="262" y="1288"/>
                  </a:lnTo>
                  <a:lnTo>
                    <a:pt x="270" y="1290"/>
                  </a:lnTo>
                  <a:lnTo>
                    <a:pt x="276" y="1294"/>
                  </a:lnTo>
                  <a:lnTo>
                    <a:pt x="276" y="1294"/>
                  </a:lnTo>
                  <a:lnTo>
                    <a:pt x="280" y="1296"/>
                  </a:lnTo>
                  <a:lnTo>
                    <a:pt x="280" y="1300"/>
                  </a:lnTo>
                  <a:lnTo>
                    <a:pt x="282" y="1310"/>
                  </a:lnTo>
                  <a:lnTo>
                    <a:pt x="280" y="1318"/>
                  </a:lnTo>
                  <a:lnTo>
                    <a:pt x="282" y="1328"/>
                  </a:lnTo>
                  <a:lnTo>
                    <a:pt x="282" y="1328"/>
                  </a:lnTo>
                  <a:lnTo>
                    <a:pt x="284" y="1334"/>
                  </a:lnTo>
                  <a:lnTo>
                    <a:pt x="286" y="1336"/>
                  </a:lnTo>
                  <a:lnTo>
                    <a:pt x="290" y="1338"/>
                  </a:lnTo>
                  <a:lnTo>
                    <a:pt x="290" y="1338"/>
                  </a:lnTo>
                  <a:lnTo>
                    <a:pt x="292" y="1336"/>
                  </a:lnTo>
                  <a:lnTo>
                    <a:pt x="292" y="1336"/>
                  </a:lnTo>
                  <a:lnTo>
                    <a:pt x="304" y="1332"/>
                  </a:lnTo>
                  <a:lnTo>
                    <a:pt x="316" y="1328"/>
                  </a:lnTo>
                  <a:lnTo>
                    <a:pt x="316" y="1328"/>
                  </a:lnTo>
                  <a:lnTo>
                    <a:pt x="322" y="1328"/>
                  </a:lnTo>
                  <a:lnTo>
                    <a:pt x="322" y="1328"/>
                  </a:lnTo>
                  <a:lnTo>
                    <a:pt x="330" y="1330"/>
                  </a:lnTo>
                  <a:lnTo>
                    <a:pt x="334" y="1334"/>
                  </a:lnTo>
                  <a:lnTo>
                    <a:pt x="338" y="1340"/>
                  </a:lnTo>
                  <a:lnTo>
                    <a:pt x="338" y="1348"/>
                  </a:lnTo>
                  <a:lnTo>
                    <a:pt x="338" y="1348"/>
                  </a:lnTo>
                  <a:lnTo>
                    <a:pt x="338" y="1368"/>
                  </a:lnTo>
                  <a:lnTo>
                    <a:pt x="336" y="1378"/>
                  </a:lnTo>
                  <a:lnTo>
                    <a:pt x="330" y="1388"/>
                  </a:lnTo>
                  <a:lnTo>
                    <a:pt x="330" y="1388"/>
                  </a:lnTo>
                  <a:lnTo>
                    <a:pt x="326" y="1390"/>
                  </a:lnTo>
                  <a:lnTo>
                    <a:pt x="320" y="1392"/>
                  </a:lnTo>
                  <a:lnTo>
                    <a:pt x="320" y="1392"/>
                  </a:lnTo>
                  <a:lnTo>
                    <a:pt x="320" y="1396"/>
                  </a:lnTo>
                  <a:lnTo>
                    <a:pt x="318" y="1400"/>
                  </a:lnTo>
                  <a:lnTo>
                    <a:pt x="318" y="1400"/>
                  </a:lnTo>
                  <a:lnTo>
                    <a:pt x="314" y="1414"/>
                  </a:lnTo>
                  <a:lnTo>
                    <a:pt x="312" y="1420"/>
                  </a:lnTo>
                  <a:lnTo>
                    <a:pt x="312" y="1428"/>
                  </a:lnTo>
                  <a:lnTo>
                    <a:pt x="312" y="1428"/>
                  </a:lnTo>
                  <a:lnTo>
                    <a:pt x="314" y="1440"/>
                  </a:lnTo>
                  <a:lnTo>
                    <a:pt x="320" y="1448"/>
                  </a:lnTo>
                  <a:lnTo>
                    <a:pt x="336" y="1466"/>
                  </a:lnTo>
                  <a:lnTo>
                    <a:pt x="336" y="1466"/>
                  </a:lnTo>
                  <a:lnTo>
                    <a:pt x="340" y="1474"/>
                  </a:lnTo>
                  <a:lnTo>
                    <a:pt x="344" y="1484"/>
                  </a:lnTo>
                  <a:lnTo>
                    <a:pt x="348" y="1502"/>
                  </a:lnTo>
                  <a:lnTo>
                    <a:pt x="348" y="1502"/>
                  </a:lnTo>
                  <a:lnTo>
                    <a:pt x="348" y="1512"/>
                  </a:lnTo>
                  <a:lnTo>
                    <a:pt x="346" y="1522"/>
                  </a:lnTo>
                  <a:lnTo>
                    <a:pt x="346" y="1522"/>
                  </a:lnTo>
                  <a:lnTo>
                    <a:pt x="348" y="1530"/>
                  </a:lnTo>
                  <a:lnTo>
                    <a:pt x="352" y="1536"/>
                  </a:lnTo>
                  <a:lnTo>
                    <a:pt x="352" y="1536"/>
                  </a:lnTo>
                  <a:lnTo>
                    <a:pt x="352" y="1542"/>
                  </a:lnTo>
                  <a:lnTo>
                    <a:pt x="350" y="1544"/>
                  </a:lnTo>
                  <a:lnTo>
                    <a:pt x="346" y="1552"/>
                  </a:lnTo>
                  <a:lnTo>
                    <a:pt x="344" y="1560"/>
                  </a:lnTo>
                  <a:lnTo>
                    <a:pt x="344" y="1564"/>
                  </a:lnTo>
                  <a:lnTo>
                    <a:pt x="346" y="1568"/>
                  </a:lnTo>
                  <a:lnTo>
                    <a:pt x="346" y="1568"/>
                  </a:lnTo>
                  <a:lnTo>
                    <a:pt x="348" y="1572"/>
                  </a:lnTo>
                  <a:lnTo>
                    <a:pt x="348" y="1580"/>
                  </a:lnTo>
                  <a:lnTo>
                    <a:pt x="346" y="1586"/>
                  </a:lnTo>
                  <a:lnTo>
                    <a:pt x="344" y="1592"/>
                  </a:lnTo>
                  <a:lnTo>
                    <a:pt x="344" y="1592"/>
                  </a:lnTo>
                  <a:lnTo>
                    <a:pt x="336" y="1604"/>
                  </a:lnTo>
                  <a:lnTo>
                    <a:pt x="326" y="1614"/>
                  </a:lnTo>
                  <a:lnTo>
                    <a:pt x="326" y="1614"/>
                  </a:lnTo>
                  <a:lnTo>
                    <a:pt x="310" y="1624"/>
                  </a:lnTo>
                  <a:lnTo>
                    <a:pt x="304" y="1628"/>
                  </a:lnTo>
                  <a:lnTo>
                    <a:pt x="298" y="1636"/>
                  </a:lnTo>
                  <a:lnTo>
                    <a:pt x="298" y="1636"/>
                  </a:lnTo>
                  <a:lnTo>
                    <a:pt x="294" y="1648"/>
                  </a:lnTo>
                  <a:lnTo>
                    <a:pt x="292" y="1660"/>
                  </a:lnTo>
                  <a:lnTo>
                    <a:pt x="292" y="1660"/>
                  </a:lnTo>
                  <a:lnTo>
                    <a:pt x="286" y="1676"/>
                  </a:lnTo>
                  <a:lnTo>
                    <a:pt x="286" y="1682"/>
                  </a:lnTo>
                  <a:lnTo>
                    <a:pt x="286" y="1690"/>
                  </a:lnTo>
                  <a:lnTo>
                    <a:pt x="286" y="1690"/>
                  </a:lnTo>
                  <a:lnTo>
                    <a:pt x="286" y="1696"/>
                  </a:lnTo>
                  <a:lnTo>
                    <a:pt x="288" y="1700"/>
                  </a:lnTo>
                  <a:lnTo>
                    <a:pt x="288" y="1700"/>
                  </a:lnTo>
                  <a:lnTo>
                    <a:pt x="290" y="1706"/>
                  </a:lnTo>
                  <a:lnTo>
                    <a:pt x="294" y="1710"/>
                  </a:lnTo>
                  <a:lnTo>
                    <a:pt x="298" y="1714"/>
                  </a:lnTo>
                  <a:lnTo>
                    <a:pt x="300" y="1720"/>
                  </a:lnTo>
                  <a:lnTo>
                    <a:pt x="300" y="1720"/>
                  </a:lnTo>
                  <a:lnTo>
                    <a:pt x="298" y="1732"/>
                  </a:lnTo>
                  <a:lnTo>
                    <a:pt x="298" y="1732"/>
                  </a:lnTo>
                  <a:lnTo>
                    <a:pt x="298" y="1740"/>
                  </a:lnTo>
                  <a:lnTo>
                    <a:pt x="300" y="1748"/>
                  </a:lnTo>
                  <a:lnTo>
                    <a:pt x="300" y="1748"/>
                  </a:lnTo>
                  <a:lnTo>
                    <a:pt x="300" y="1760"/>
                  </a:lnTo>
                  <a:lnTo>
                    <a:pt x="302" y="1770"/>
                  </a:lnTo>
                  <a:lnTo>
                    <a:pt x="302" y="1770"/>
                  </a:lnTo>
                  <a:lnTo>
                    <a:pt x="306" y="1778"/>
                  </a:lnTo>
                  <a:lnTo>
                    <a:pt x="308" y="1788"/>
                  </a:lnTo>
                  <a:lnTo>
                    <a:pt x="308" y="1798"/>
                  </a:lnTo>
                  <a:lnTo>
                    <a:pt x="306" y="1806"/>
                  </a:lnTo>
                  <a:lnTo>
                    <a:pt x="306" y="1806"/>
                  </a:lnTo>
                  <a:lnTo>
                    <a:pt x="302" y="1818"/>
                  </a:lnTo>
                  <a:lnTo>
                    <a:pt x="300" y="1830"/>
                  </a:lnTo>
                  <a:lnTo>
                    <a:pt x="298" y="1842"/>
                  </a:lnTo>
                  <a:lnTo>
                    <a:pt x="298" y="1854"/>
                  </a:lnTo>
                  <a:lnTo>
                    <a:pt x="298" y="1854"/>
                  </a:lnTo>
                  <a:lnTo>
                    <a:pt x="304" y="1872"/>
                  </a:lnTo>
                  <a:lnTo>
                    <a:pt x="310" y="1888"/>
                  </a:lnTo>
                  <a:lnTo>
                    <a:pt x="310" y="1888"/>
                  </a:lnTo>
                  <a:lnTo>
                    <a:pt x="318" y="1908"/>
                  </a:lnTo>
                  <a:lnTo>
                    <a:pt x="326" y="1930"/>
                  </a:lnTo>
                  <a:lnTo>
                    <a:pt x="326" y="1930"/>
                  </a:lnTo>
                  <a:lnTo>
                    <a:pt x="328" y="1938"/>
                  </a:lnTo>
                  <a:lnTo>
                    <a:pt x="328" y="1946"/>
                  </a:lnTo>
                  <a:lnTo>
                    <a:pt x="328" y="1954"/>
                  </a:lnTo>
                  <a:lnTo>
                    <a:pt x="324" y="1962"/>
                  </a:lnTo>
                  <a:lnTo>
                    <a:pt x="324" y="1962"/>
                  </a:lnTo>
                  <a:lnTo>
                    <a:pt x="322" y="1972"/>
                  </a:lnTo>
                  <a:lnTo>
                    <a:pt x="322" y="1980"/>
                  </a:lnTo>
                  <a:lnTo>
                    <a:pt x="324" y="1988"/>
                  </a:lnTo>
                  <a:lnTo>
                    <a:pt x="328" y="1996"/>
                  </a:lnTo>
                  <a:lnTo>
                    <a:pt x="328" y="1996"/>
                  </a:lnTo>
                  <a:lnTo>
                    <a:pt x="332" y="2010"/>
                  </a:lnTo>
                  <a:lnTo>
                    <a:pt x="336" y="2016"/>
                  </a:lnTo>
                  <a:lnTo>
                    <a:pt x="340" y="2020"/>
                  </a:lnTo>
                  <a:lnTo>
                    <a:pt x="340" y="2020"/>
                  </a:lnTo>
                  <a:lnTo>
                    <a:pt x="346" y="2022"/>
                  </a:lnTo>
                  <a:lnTo>
                    <a:pt x="346" y="2022"/>
                  </a:lnTo>
                  <a:lnTo>
                    <a:pt x="352" y="2020"/>
                  </a:lnTo>
                  <a:lnTo>
                    <a:pt x="360" y="2018"/>
                  </a:lnTo>
                  <a:lnTo>
                    <a:pt x="372" y="2012"/>
                  </a:lnTo>
                  <a:lnTo>
                    <a:pt x="372" y="2012"/>
                  </a:lnTo>
                  <a:lnTo>
                    <a:pt x="384" y="2004"/>
                  </a:lnTo>
                  <a:lnTo>
                    <a:pt x="388" y="2002"/>
                  </a:lnTo>
                  <a:lnTo>
                    <a:pt x="396" y="2000"/>
                  </a:lnTo>
                  <a:lnTo>
                    <a:pt x="396" y="2000"/>
                  </a:lnTo>
                  <a:lnTo>
                    <a:pt x="404" y="1998"/>
                  </a:lnTo>
                  <a:lnTo>
                    <a:pt x="412" y="1998"/>
                  </a:lnTo>
                  <a:lnTo>
                    <a:pt x="412" y="1998"/>
                  </a:lnTo>
                  <a:lnTo>
                    <a:pt x="414" y="1998"/>
                  </a:lnTo>
                  <a:lnTo>
                    <a:pt x="414" y="1998"/>
                  </a:lnTo>
                  <a:lnTo>
                    <a:pt x="416" y="1998"/>
                  </a:lnTo>
                  <a:lnTo>
                    <a:pt x="416" y="1998"/>
                  </a:lnTo>
                  <a:lnTo>
                    <a:pt x="426" y="1998"/>
                  </a:lnTo>
                  <a:lnTo>
                    <a:pt x="434" y="1996"/>
                  </a:lnTo>
                  <a:lnTo>
                    <a:pt x="434" y="1996"/>
                  </a:lnTo>
                  <a:lnTo>
                    <a:pt x="444" y="1990"/>
                  </a:lnTo>
                  <a:lnTo>
                    <a:pt x="456" y="1984"/>
                  </a:lnTo>
                  <a:lnTo>
                    <a:pt x="456" y="1984"/>
                  </a:lnTo>
                  <a:lnTo>
                    <a:pt x="466" y="1982"/>
                  </a:lnTo>
                  <a:lnTo>
                    <a:pt x="474" y="1976"/>
                  </a:lnTo>
                  <a:lnTo>
                    <a:pt x="474" y="1976"/>
                  </a:lnTo>
                  <a:lnTo>
                    <a:pt x="484" y="1968"/>
                  </a:lnTo>
                  <a:lnTo>
                    <a:pt x="492" y="1960"/>
                  </a:lnTo>
                  <a:lnTo>
                    <a:pt x="510" y="1942"/>
                  </a:lnTo>
                  <a:lnTo>
                    <a:pt x="510" y="1942"/>
                  </a:lnTo>
                  <a:lnTo>
                    <a:pt x="528" y="1922"/>
                  </a:lnTo>
                  <a:lnTo>
                    <a:pt x="544" y="1902"/>
                  </a:lnTo>
                  <a:lnTo>
                    <a:pt x="544" y="1902"/>
                  </a:lnTo>
                  <a:lnTo>
                    <a:pt x="558" y="1884"/>
                  </a:lnTo>
                  <a:lnTo>
                    <a:pt x="562" y="1876"/>
                  </a:lnTo>
                  <a:lnTo>
                    <a:pt x="564" y="1866"/>
                  </a:lnTo>
                  <a:lnTo>
                    <a:pt x="564" y="1866"/>
                  </a:lnTo>
                  <a:lnTo>
                    <a:pt x="564" y="1848"/>
                  </a:lnTo>
                  <a:lnTo>
                    <a:pt x="566" y="1842"/>
                  </a:lnTo>
                  <a:lnTo>
                    <a:pt x="574" y="1832"/>
                  </a:lnTo>
                  <a:lnTo>
                    <a:pt x="574" y="1832"/>
                  </a:lnTo>
                  <a:lnTo>
                    <a:pt x="594" y="1820"/>
                  </a:lnTo>
                  <a:lnTo>
                    <a:pt x="594" y="1820"/>
                  </a:lnTo>
                  <a:lnTo>
                    <a:pt x="604" y="1816"/>
                  </a:lnTo>
                  <a:lnTo>
                    <a:pt x="608" y="1814"/>
                  </a:lnTo>
                  <a:lnTo>
                    <a:pt x="610" y="1808"/>
                  </a:lnTo>
                  <a:lnTo>
                    <a:pt x="610" y="1808"/>
                  </a:lnTo>
                  <a:lnTo>
                    <a:pt x="614" y="1800"/>
                  </a:lnTo>
                  <a:lnTo>
                    <a:pt x="616" y="1790"/>
                  </a:lnTo>
                  <a:lnTo>
                    <a:pt x="616" y="1790"/>
                  </a:lnTo>
                  <a:lnTo>
                    <a:pt x="618" y="1778"/>
                  </a:lnTo>
                  <a:lnTo>
                    <a:pt x="620" y="1768"/>
                  </a:lnTo>
                  <a:lnTo>
                    <a:pt x="620" y="1768"/>
                  </a:lnTo>
                  <a:lnTo>
                    <a:pt x="620" y="1758"/>
                  </a:lnTo>
                  <a:lnTo>
                    <a:pt x="618" y="1750"/>
                  </a:lnTo>
                  <a:lnTo>
                    <a:pt x="618" y="1750"/>
                  </a:lnTo>
                  <a:lnTo>
                    <a:pt x="614" y="1744"/>
                  </a:lnTo>
                  <a:lnTo>
                    <a:pt x="614" y="1740"/>
                  </a:lnTo>
                  <a:lnTo>
                    <a:pt x="616" y="1734"/>
                  </a:lnTo>
                  <a:lnTo>
                    <a:pt x="616" y="1734"/>
                  </a:lnTo>
                  <a:lnTo>
                    <a:pt x="626" y="1728"/>
                  </a:lnTo>
                  <a:lnTo>
                    <a:pt x="638" y="1720"/>
                  </a:lnTo>
                  <a:lnTo>
                    <a:pt x="638" y="1720"/>
                  </a:lnTo>
                  <a:lnTo>
                    <a:pt x="648" y="1714"/>
                  </a:lnTo>
                  <a:lnTo>
                    <a:pt x="658" y="1708"/>
                  </a:lnTo>
                  <a:lnTo>
                    <a:pt x="658" y="1708"/>
                  </a:lnTo>
                  <a:lnTo>
                    <a:pt x="668" y="1702"/>
                  </a:lnTo>
                  <a:lnTo>
                    <a:pt x="676" y="1694"/>
                  </a:lnTo>
                  <a:lnTo>
                    <a:pt x="694" y="1680"/>
                  </a:lnTo>
                  <a:lnTo>
                    <a:pt x="694" y="1680"/>
                  </a:lnTo>
                  <a:lnTo>
                    <a:pt x="704" y="1674"/>
                  </a:lnTo>
                  <a:lnTo>
                    <a:pt x="710" y="1668"/>
                  </a:lnTo>
                  <a:lnTo>
                    <a:pt x="716" y="1660"/>
                  </a:lnTo>
                  <a:lnTo>
                    <a:pt x="718" y="1650"/>
                  </a:lnTo>
                  <a:lnTo>
                    <a:pt x="718" y="1650"/>
                  </a:lnTo>
                  <a:lnTo>
                    <a:pt x="724" y="1628"/>
                  </a:lnTo>
                  <a:lnTo>
                    <a:pt x="732" y="1604"/>
                  </a:lnTo>
                  <a:lnTo>
                    <a:pt x="732" y="1604"/>
                  </a:lnTo>
                  <a:lnTo>
                    <a:pt x="736" y="1592"/>
                  </a:lnTo>
                  <a:lnTo>
                    <a:pt x="738" y="1584"/>
                  </a:lnTo>
                  <a:lnTo>
                    <a:pt x="738" y="1578"/>
                  </a:lnTo>
                  <a:lnTo>
                    <a:pt x="738" y="1578"/>
                  </a:lnTo>
                  <a:lnTo>
                    <a:pt x="734" y="1570"/>
                  </a:lnTo>
                  <a:lnTo>
                    <a:pt x="734" y="1570"/>
                  </a:lnTo>
                  <a:lnTo>
                    <a:pt x="730" y="1556"/>
                  </a:lnTo>
                  <a:lnTo>
                    <a:pt x="726" y="1540"/>
                  </a:lnTo>
                  <a:lnTo>
                    <a:pt x="726" y="1540"/>
                  </a:lnTo>
                  <a:lnTo>
                    <a:pt x="726" y="1522"/>
                  </a:lnTo>
                  <a:lnTo>
                    <a:pt x="726" y="1514"/>
                  </a:lnTo>
                  <a:lnTo>
                    <a:pt x="730" y="1506"/>
                  </a:lnTo>
                  <a:lnTo>
                    <a:pt x="730" y="1506"/>
                  </a:lnTo>
                  <a:lnTo>
                    <a:pt x="732" y="1496"/>
                  </a:lnTo>
                  <a:lnTo>
                    <a:pt x="734" y="1486"/>
                  </a:lnTo>
                  <a:lnTo>
                    <a:pt x="734" y="1486"/>
                  </a:lnTo>
                  <a:lnTo>
                    <a:pt x="738" y="1476"/>
                  </a:lnTo>
                  <a:lnTo>
                    <a:pt x="744" y="1468"/>
                  </a:lnTo>
                  <a:lnTo>
                    <a:pt x="744" y="1468"/>
                  </a:lnTo>
                  <a:lnTo>
                    <a:pt x="756" y="1454"/>
                  </a:lnTo>
                  <a:lnTo>
                    <a:pt x="762" y="1446"/>
                  </a:lnTo>
                  <a:lnTo>
                    <a:pt x="770" y="1440"/>
                  </a:lnTo>
                  <a:lnTo>
                    <a:pt x="770" y="1440"/>
                  </a:lnTo>
                  <a:lnTo>
                    <a:pt x="780" y="1432"/>
                  </a:lnTo>
                  <a:lnTo>
                    <a:pt x="786" y="1424"/>
                  </a:lnTo>
                  <a:lnTo>
                    <a:pt x="800" y="1408"/>
                  </a:lnTo>
                  <a:lnTo>
                    <a:pt x="800" y="1408"/>
                  </a:lnTo>
                  <a:lnTo>
                    <a:pt x="816" y="1392"/>
                  </a:lnTo>
                  <a:lnTo>
                    <a:pt x="834" y="1378"/>
                  </a:lnTo>
                  <a:lnTo>
                    <a:pt x="870" y="1352"/>
                  </a:lnTo>
                  <a:lnTo>
                    <a:pt x="870" y="1352"/>
                  </a:lnTo>
                  <a:lnTo>
                    <a:pt x="882" y="1344"/>
                  </a:lnTo>
                  <a:lnTo>
                    <a:pt x="882" y="1344"/>
                  </a:lnTo>
                  <a:lnTo>
                    <a:pt x="888" y="1336"/>
                  </a:lnTo>
                  <a:lnTo>
                    <a:pt x="892" y="1328"/>
                  </a:lnTo>
                  <a:lnTo>
                    <a:pt x="892" y="1328"/>
                  </a:lnTo>
                  <a:lnTo>
                    <a:pt x="904" y="1312"/>
                  </a:lnTo>
                  <a:lnTo>
                    <a:pt x="918" y="1296"/>
                  </a:lnTo>
                  <a:lnTo>
                    <a:pt x="918" y="1296"/>
                  </a:lnTo>
                  <a:lnTo>
                    <a:pt x="926" y="1286"/>
                  </a:lnTo>
                  <a:lnTo>
                    <a:pt x="932" y="1276"/>
                  </a:lnTo>
                  <a:lnTo>
                    <a:pt x="932" y="1276"/>
                  </a:lnTo>
                  <a:lnTo>
                    <a:pt x="944" y="1254"/>
                  </a:lnTo>
                  <a:lnTo>
                    <a:pt x="948" y="1242"/>
                  </a:lnTo>
                  <a:lnTo>
                    <a:pt x="952" y="1230"/>
                  </a:lnTo>
                  <a:lnTo>
                    <a:pt x="952" y="1230"/>
                  </a:lnTo>
                  <a:lnTo>
                    <a:pt x="954" y="1222"/>
                  </a:lnTo>
                  <a:lnTo>
                    <a:pt x="954" y="1218"/>
                  </a:lnTo>
                  <a:lnTo>
                    <a:pt x="952" y="1216"/>
                  </a:lnTo>
                  <a:lnTo>
                    <a:pt x="952" y="1216"/>
                  </a:lnTo>
                  <a:lnTo>
                    <a:pt x="946" y="1214"/>
                  </a:lnTo>
                  <a:lnTo>
                    <a:pt x="946" y="1214"/>
                  </a:lnTo>
                  <a:lnTo>
                    <a:pt x="940" y="1214"/>
                  </a:lnTo>
                  <a:lnTo>
                    <a:pt x="932" y="1218"/>
                  </a:lnTo>
                  <a:lnTo>
                    <a:pt x="932" y="1218"/>
                  </a:lnTo>
                  <a:lnTo>
                    <a:pt x="914" y="1224"/>
                  </a:lnTo>
                  <a:lnTo>
                    <a:pt x="896" y="1230"/>
                  </a:lnTo>
                  <a:lnTo>
                    <a:pt x="858" y="1240"/>
                  </a:lnTo>
                  <a:lnTo>
                    <a:pt x="858" y="1240"/>
                  </a:lnTo>
                  <a:lnTo>
                    <a:pt x="854" y="1240"/>
                  </a:lnTo>
                  <a:lnTo>
                    <a:pt x="854" y="1240"/>
                  </a:lnTo>
                  <a:lnTo>
                    <a:pt x="850" y="1238"/>
                  </a:lnTo>
                  <a:lnTo>
                    <a:pt x="846" y="1236"/>
                  </a:lnTo>
                  <a:lnTo>
                    <a:pt x="842" y="1230"/>
                  </a:lnTo>
                  <a:lnTo>
                    <a:pt x="840" y="1222"/>
                  </a:lnTo>
                  <a:lnTo>
                    <a:pt x="840" y="1214"/>
                  </a:lnTo>
                  <a:lnTo>
                    <a:pt x="840" y="1214"/>
                  </a:lnTo>
                  <a:lnTo>
                    <a:pt x="836" y="1198"/>
                  </a:lnTo>
                  <a:lnTo>
                    <a:pt x="834" y="1192"/>
                  </a:lnTo>
                  <a:lnTo>
                    <a:pt x="830" y="1184"/>
                  </a:lnTo>
                  <a:lnTo>
                    <a:pt x="830" y="1184"/>
                  </a:lnTo>
                  <a:lnTo>
                    <a:pt x="826" y="1178"/>
                  </a:lnTo>
                  <a:lnTo>
                    <a:pt x="820" y="1174"/>
                  </a:lnTo>
                  <a:lnTo>
                    <a:pt x="808" y="1164"/>
                  </a:lnTo>
                  <a:lnTo>
                    <a:pt x="808" y="1164"/>
                  </a:lnTo>
                  <a:lnTo>
                    <a:pt x="804" y="1158"/>
                  </a:lnTo>
                  <a:lnTo>
                    <a:pt x="802" y="1148"/>
                  </a:lnTo>
                  <a:lnTo>
                    <a:pt x="802" y="1148"/>
                  </a:lnTo>
                  <a:lnTo>
                    <a:pt x="800" y="1142"/>
                  </a:lnTo>
                  <a:lnTo>
                    <a:pt x="798" y="1136"/>
                  </a:lnTo>
                  <a:lnTo>
                    <a:pt x="798" y="1136"/>
                  </a:lnTo>
                  <a:lnTo>
                    <a:pt x="798" y="1126"/>
                  </a:lnTo>
                  <a:lnTo>
                    <a:pt x="800" y="1118"/>
                  </a:lnTo>
                  <a:lnTo>
                    <a:pt x="800" y="1118"/>
                  </a:lnTo>
                  <a:lnTo>
                    <a:pt x="794" y="1118"/>
                  </a:lnTo>
                  <a:lnTo>
                    <a:pt x="792" y="1116"/>
                  </a:lnTo>
                  <a:lnTo>
                    <a:pt x="790" y="1114"/>
                  </a:lnTo>
                  <a:lnTo>
                    <a:pt x="790" y="1114"/>
                  </a:lnTo>
                  <a:lnTo>
                    <a:pt x="788" y="1104"/>
                  </a:lnTo>
                  <a:lnTo>
                    <a:pt x="788" y="1104"/>
                  </a:lnTo>
                  <a:lnTo>
                    <a:pt x="782" y="1096"/>
                  </a:lnTo>
                  <a:lnTo>
                    <a:pt x="782" y="1090"/>
                  </a:lnTo>
                  <a:lnTo>
                    <a:pt x="780" y="1086"/>
                  </a:lnTo>
                  <a:lnTo>
                    <a:pt x="780" y="1086"/>
                  </a:lnTo>
                  <a:lnTo>
                    <a:pt x="784" y="1072"/>
                  </a:lnTo>
                  <a:lnTo>
                    <a:pt x="786" y="1066"/>
                  </a:lnTo>
                  <a:lnTo>
                    <a:pt x="786" y="1060"/>
                  </a:lnTo>
                  <a:lnTo>
                    <a:pt x="786" y="1060"/>
                  </a:lnTo>
                  <a:lnTo>
                    <a:pt x="786" y="1054"/>
                  </a:lnTo>
                  <a:lnTo>
                    <a:pt x="784" y="1050"/>
                  </a:lnTo>
                  <a:lnTo>
                    <a:pt x="778" y="1042"/>
                  </a:lnTo>
                  <a:lnTo>
                    <a:pt x="778" y="1042"/>
                  </a:lnTo>
                  <a:lnTo>
                    <a:pt x="774" y="1024"/>
                  </a:lnTo>
                  <a:lnTo>
                    <a:pt x="774" y="1024"/>
                  </a:lnTo>
                  <a:lnTo>
                    <a:pt x="770" y="1010"/>
                  </a:lnTo>
                  <a:lnTo>
                    <a:pt x="766" y="996"/>
                  </a:lnTo>
                  <a:lnTo>
                    <a:pt x="766" y="996"/>
                  </a:lnTo>
                  <a:lnTo>
                    <a:pt x="758" y="984"/>
                  </a:lnTo>
                  <a:lnTo>
                    <a:pt x="756" y="978"/>
                  </a:lnTo>
                  <a:lnTo>
                    <a:pt x="754" y="972"/>
                  </a:lnTo>
                  <a:lnTo>
                    <a:pt x="754" y="972"/>
                  </a:lnTo>
                  <a:lnTo>
                    <a:pt x="756" y="964"/>
                  </a:lnTo>
                  <a:lnTo>
                    <a:pt x="756" y="962"/>
                  </a:lnTo>
                  <a:lnTo>
                    <a:pt x="754" y="958"/>
                  </a:lnTo>
                  <a:lnTo>
                    <a:pt x="754" y="958"/>
                  </a:lnTo>
                  <a:lnTo>
                    <a:pt x="750" y="952"/>
                  </a:lnTo>
                  <a:lnTo>
                    <a:pt x="746" y="948"/>
                  </a:lnTo>
                  <a:lnTo>
                    <a:pt x="746" y="948"/>
                  </a:lnTo>
                  <a:lnTo>
                    <a:pt x="744" y="940"/>
                  </a:lnTo>
                  <a:lnTo>
                    <a:pt x="746" y="936"/>
                  </a:lnTo>
                  <a:lnTo>
                    <a:pt x="748" y="932"/>
                  </a:lnTo>
                  <a:lnTo>
                    <a:pt x="748" y="932"/>
                  </a:lnTo>
                  <a:lnTo>
                    <a:pt x="750" y="930"/>
                  </a:lnTo>
                  <a:lnTo>
                    <a:pt x="750" y="930"/>
                  </a:lnTo>
                  <a:lnTo>
                    <a:pt x="760" y="942"/>
                  </a:lnTo>
                  <a:lnTo>
                    <a:pt x="766" y="948"/>
                  </a:lnTo>
                  <a:lnTo>
                    <a:pt x="772" y="954"/>
                  </a:lnTo>
                  <a:lnTo>
                    <a:pt x="772" y="954"/>
                  </a:lnTo>
                  <a:lnTo>
                    <a:pt x="778" y="960"/>
                  </a:lnTo>
                  <a:lnTo>
                    <a:pt x="782" y="968"/>
                  </a:lnTo>
                  <a:lnTo>
                    <a:pt x="784" y="978"/>
                  </a:lnTo>
                  <a:lnTo>
                    <a:pt x="790" y="986"/>
                  </a:lnTo>
                  <a:lnTo>
                    <a:pt x="790" y="986"/>
                  </a:lnTo>
                  <a:lnTo>
                    <a:pt x="796" y="994"/>
                  </a:lnTo>
                  <a:lnTo>
                    <a:pt x="802" y="1000"/>
                  </a:lnTo>
                  <a:lnTo>
                    <a:pt x="802" y="1000"/>
                  </a:lnTo>
                  <a:lnTo>
                    <a:pt x="802" y="1004"/>
                  </a:lnTo>
                  <a:lnTo>
                    <a:pt x="804" y="1010"/>
                  </a:lnTo>
                  <a:lnTo>
                    <a:pt x="804" y="1020"/>
                  </a:lnTo>
                  <a:lnTo>
                    <a:pt x="804" y="1020"/>
                  </a:lnTo>
                  <a:lnTo>
                    <a:pt x="808" y="1032"/>
                  </a:lnTo>
                  <a:lnTo>
                    <a:pt x="812" y="1044"/>
                  </a:lnTo>
                  <a:lnTo>
                    <a:pt x="816" y="1056"/>
                  </a:lnTo>
                  <a:lnTo>
                    <a:pt x="816" y="1062"/>
                  </a:lnTo>
                  <a:lnTo>
                    <a:pt x="814" y="1068"/>
                  </a:lnTo>
                  <a:lnTo>
                    <a:pt x="814" y="1068"/>
                  </a:lnTo>
                  <a:lnTo>
                    <a:pt x="810" y="1080"/>
                  </a:lnTo>
                  <a:lnTo>
                    <a:pt x="812" y="1082"/>
                  </a:lnTo>
                  <a:lnTo>
                    <a:pt x="816" y="1088"/>
                  </a:lnTo>
                  <a:lnTo>
                    <a:pt x="816" y="1088"/>
                  </a:lnTo>
                  <a:lnTo>
                    <a:pt x="824" y="1098"/>
                  </a:lnTo>
                  <a:lnTo>
                    <a:pt x="830" y="1108"/>
                  </a:lnTo>
                  <a:lnTo>
                    <a:pt x="830" y="1108"/>
                  </a:lnTo>
                  <a:lnTo>
                    <a:pt x="844" y="1132"/>
                  </a:lnTo>
                  <a:lnTo>
                    <a:pt x="848" y="1144"/>
                  </a:lnTo>
                  <a:lnTo>
                    <a:pt x="850" y="1150"/>
                  </a:lnTo>
                  <a:lnTo>
                    <a:pt x="850" y="1156"/>
                  </a:lnTo>
                  <a:lnTo>
                    <a:pt x="850" y="1156"/>
                  </a:lnTo>
                  <a:lnTo>
                    <a:pt x="850" y="1164"/>
                  </a:lnTo>
                  <a:lnTo>
                    <a:pt x="846" y="1172"/>
                  </a:lnTo>
                  <a:lnTo>
                    <a:pt x="844" y="1182"/>
                  </a:lnTo>
                  <a:lnTo>
                    <a:pt x="844" y="1190"/>
                  </a:lnTo>
                  <a:lnTo>
                    <a:pt x="844" y="1190"/>
                  </a:lnTo>
                  <a:lnTo>
                    <a:pt x="846" y="1216"/>
                  </a:lnTo>
                  <a:lnTo>
                    <a:pt x="846" y="1216"/>
                  </a:lnTo>
                  <a:lnTo>
                    <a:pt x="852" y="1216"/>
                  </a:lnTo>
                  <a:lnTo>
                    <a:pt x="852" y="1216"/>
                  </a:lnTo>
                  <a:lnTo>
                    <a:pt x="860" y="1216"/>
                  </a:lnTo>
                  <a:lnTo>
                    <a:pt x="870" y="1212"/>
                  </a:lnTo>
                  <a:lnTo>
                    <a:pt x="888" y="1202"/>
                  </a:lnTo>
                  <a:lnTo>
                    <a:pt x="888" y="1202"/>
                  </a:lnTo>
                  <a:lnTo>
                    <a:pt x="912" y="1188"/>
                  </a:lnTo>
                  <a:lnTo>
                    <a:pt x="924" y="1182"/>
                  </a:lnTo>
                  <a:lnTo>
                    <a:pt x="936" y="1178"/>
                  </a:lnTo>
                  <a:lnTo>
                    <a:pt x="936" y="1178"/>
                  </a:lnTo>
                  <a:lnTo>
                    <a:pt x="948" y="1176"/>
                  </a:lnTo>
                  <a:lnTo>
                    <a:pt x="958" y="1172"/>
                  </a:lnTo>
                  <a:lnTo>
                    <a:pt x="958" y="1172"/>
                  </a:lnTo>
                  <a:lnTo>
                    <a:pt x="978" y="1160"/>
                  </a:lnTo>
                  <a:lnTo>
                    <a:pt x="978" y="1160"/>
                  </a:lnTo>
                  <a:lnTo>
                    <a:pt x="982" y="1156"/>
                  </a:lnTo>
                  <a:lnTo>
                    <a:pt x="986" y="1152"/>
                  </a:lnTo>
                  <a:lnTo>
                    <a:pt x="990" y="1148"/>
                  </a:lnTo>
                  <a:lnTo>
                    <a:pt x="996" y="1146"/>
                  </a:lnTo>
                  <a:lnTo>
                    <a:pt x="996" y="1146"/>
                  </a:lnTo>
                  <a:lnTo>
                    <a:pt x="1014" y="1142"/>
                  </a:lnTo>
                  <a:lnTo>
                    <a:pt x="1022" y="1140"/>
                  </a:lnTo>
                  <a:lnTo>
                    <a:pt x="1030" y="1136"/>
                  </a:lnTo>
                  <a:lnTo>
                    <a:pt x="1030" y="1136"/>
                  </a:lnTo>
                  <a:lnTo>
                    <a:pt x="1040" y="1126"/>
                  </a:lnTo>
                  <a:lnTo>
                    <a:pt x="1050" y="1118"/>
                  </a:lnTo>
                  <a:lnTo>
                    <a:pt x="1050" y="1118"/>
                  </a:lnTo>
                  <a:lnTo>
                    <a:pt x="1062" y="1108"/>
                  </a:lnTo>
                  <a:lnTo>
                    <a:pt x="1074" y="1096"/>
                  </a:lnTo>
                  <a:lnTo>
                    <a:pt x="1074" y="1096"/>
                  </a:lnTo>
                  <a:lnTo>
                    <a:pt x="1090" y="1084"/>
                  </a:lnTo>
                  <a:lnTo>
                    <a:pt x="1096" y="1076"/>
                  </a:lnTo>
                  <a:lnTo>
                    <a:pt x="1102" y="1068"/>
                  </a:lnTo>
                  <a:lnTo>
                    <a:pt x="1102" y="1068"/>
                  </a:lnTo>
                  <a:lnTo>
                    <a:pt x="1106" y="1060"/>
                  </a:lnTo>
                  <a:lnTo>
                    <a:pt x="1106" y="1052"/>
                  </a:lnTo>
                  <a:lnTo>
                    <a:pt x="1102" y="1046"/>
                  </a:lnTo>
                  <a:lnTo>
                    <a:pt x="1098" y="1042"/>
                  </a:lnTo>
                  <a:lnTo>
                    <a:pt x="1086" y="1034"/>
                  </a:lnTo>
                  <a:lnTo>
                    <a:pt x="1072" y="1028"/>
                  </a:lnTo>
                  <a:lnTo>
                    <a:pt x="1072" y="1028"/>
                  </a:lnTo>
                  <a:lnTo>
                    <a:pt x="1072" y="1018"/>
                  </a:lnTo>
                  <a:lnTo>
                    <a:pt x="1072" y="1008"/>
                  </a:lnTo>
                  <a:lnTo>
                    <a:pt x="1068" y="1000"/>
                  </a:lnTo>
                  <a:lnTo>
                    <a:pt x="1064" y="996"/>
                  </a:lnTo>
                  <a:lnTo>
                    <a:pt x="1062" y="996"/>
                  </a:lnTo>
                  <a:lnTo>
                    <a:pt x="1062" y="996"/>
                  </a:lnTo>
                  <a:lnTo>
                    <a:pt x="1058" y="996"/>
                  </a:lnTo>
                  <a:lnTo>
                    <a:pt x="1054" y="1000"/>
                  </a:lnTo>
                  <a:lnTo>
                    <a:pt x="1054" y="1000"/>
                  </a:lnTo>
                  <a:lnTo>
                    <a:pt x="1052" y="1002"/>
                  </a:lnTo>
                  <a:lnTo>
                    <a:pt x="1052" y="1004"/>
                  </a:lnTo>
                  <a:lnTo>
                    <a:pt x="1048" y="1010"/>
                  </a:lnTo>
                  <a:lnTo>
                    <a:pt x="1048" y="1010"/>
                  </a:lnTo>
                  <a:lnTo>
                    <a:pt x="1044" y="1012"/>
                  </a:lnTo>
                  <a:lnTo>
                    <a:pt x="1040" y="1016"/>
                  </a:lnTo>
                  <a:lnTo>
                    <a:pt x="1040" y="1016"/>
                  </a:lnTo>
                  <a:lnTo>
                    <a:pt x="1028" y="1022"/>
                  </a:lnTo>
                  <a:lnTo>
                    <a:pt x="1020" y="1024"/>
                  </a:lnTo>
                  <a:lnTo>
                    <a:pt x="1012" y="1026"/>
                  </a:lnTo>
                  <a:lnTo>
                    <a:pt x="1012" y="1026"/>
                  </a:lnTo>
                  <a:lnTo>
                    <a:pt x="1010" y="1026"/>
                  </a:lnTo>
                  <a:lnTo>
                    <a:pt x="1010" y="1026"/>
                  </a:lnTo>
                  <a:lnTo>
                    <a:pt x="1006" y="1022"/>
                  </a:lnTo>
                  <a:lnTo>
                    <a:pt x="1002" y="1018"/>
                  </a:lnTo>
                  <a:lnTo>
                    <a:pt x="996" y="1004"/>
                  </a:lnTo>
                  <a:lnTo>
                    <a:pt x="992" y="990"/>
                  </a:lnTo>
                  <a:lnTo>
                    <a:pt x="988" y="980"/>
                  </a:lnTo>
                  <a:lnTo>
                    <a:pt x="988" y="980"/>
                  </a:lnTo>
                  <a:lnTo>
                    <a:pt x="984" y="974"/>
                  </a:lnTo>
                  <a:lnTo>
                    <a:pt x="980" y="970"/>
                  </a:lnTo>
                  <a:lnTo>
                    <a:pt x="976" y="968"/>
                  </a:lnTo>
                  <a:lnTo>
                    <a:pt x="972" y="962"/>
                  </a:lnTo>
                  <a:lnTo>
                    <a:pt x="972" y="962"/>
                  </a:lnTo>
                  <a:lnTo>
                    <a:pt x="974" y="954"/>
                  </a:lnTo>
                  <a:lnTo>
                    <a:pt x="974" y="948"/>
                  </a:lnTo>
                  <a:lnTo>
                    <a:pt x="974" y="948"/>
                  </a:lnTo>
                  <a:lnTo>
                    <a:pt x="972" y="944"/>
                  </a:lnTo>
                  <a:lnTo>
                    <a:pt x="970" y="940"/>
                  </a:lnTo>
                  <a:lnTo>
                    <a:pt x="966" y="936"/>
                  </a:lnTo>
                  <a:lnTo>
                    <a:pt x="966" y="932"/>
                  </a:lnTo>
                  <a:lnTo>
                    <a:pt x="966" y="932"/>
                  </a:lnTo>
                  <a:lnTo>
                    <a:pt x="966" y="928"/>
                  </a:lnTo>
                  <a:lnTo>
                    <a:pt x="968" y="926"/>
                  </a:lnTo>
                  <a:lnTo>
                    <a:pt x="974" y="924"/>
                  </a:lnTo>
                  <a:lnTo>
                    <a:pt x="974" y="924"/>
                  </a:lnTo>
                  <a:lnTo>
                    <a:pt x="980" y="926"/>
                  </a:lnTo>
                  <a:lnTo>
                    <a:pt x="980" y="926"/>
                  </a:lnTo>
                  <a:lnTo>
                    <a:pt x="984" y="930"/>
                  </a:lnTo>
                  <a:lnTo>
                    <a:pt x="986" y="934"/>
                  </a:lnTo>
                  <a:lnTo>
                    <a:pt x="988" y="940"/>
                  </a:lnTo>
                  <a:lnTo>
                    <a:pt x="992" y="944"/>
                  </a:lnTo>
                  <a:lnTo>
                    <a:pt x="992" y="944"/>
                  </a:lnTo>
                  <a:lnTo>
                    <a:pt x="996" y="950"/>
                  </a:lnTo>
                  <a:lnTo>
                    <a:pt x="1002" y="956"/>
                  </a:lnTo>
                  <a:lnTo>
                    <a:pt x="1016" y="964"/>
                  </a:lnTo>
                  <a:lnTo>
                    <a:pt x="1016" y="964"/>
                  </a:lnTo>
                  <a:lnTo>
                    <a:pt x="1020" y="970"/>
                  </a:lnTo>
                  <a:lnTo>
                    <a:pt x="1022" y="978"/>
                  </a:lnTo>
                  <a:lnTo>
                    <a:pt x="1026" y="984"/>
                  </a:lnTo>
                  <a:lnTo>
                    <a:pt x="1030" y="988"/>
                  </a:lnTo>
                  <a:lnTo>
                    <a:pt x="1030" y="988"/>
                  </a:lnTo>
                  <a:lnTo>
                    <a:pt x="1036" y="990"/>
                  </a:lnTo>
                  <a:lnTo>
                    <a:pt x="1036" y="990"/>
                  </a:lnTo>
                  <a:lnTo>
                    <a:pt x="1042" y="988"/>
                  </a:lnTo>
                  <a:lnTo>
                    <a:pt x="1048" y="984"/>
                  </a:lnTo>
                  <a:lnTo>
                    <a:pt x="1054" y="980"/>
                  </a:lnTo>
                  <a:lnTo>
                    <a:pt x="1062" y="976"/>
                  </a:lnTo>
                  <a:lnTo>
                    <a:pt x="1062" y="976"/>
                  </a:lnTo>
                  <a:lnTo>
                    <a:pt x="1068" y="976"/>
                  </a:lnTo>
                  <a:lnTo>
                    <a:pt x="1068" y="976"/>
                  </a:lnTo>
                  <a:lnTo>
                    <a:pt x="1072" y="976"/>
                  </a:lnTo>
                  <a:lnTo>
                    <a:pt x="1072" y="978"/>
                  </a:lnTo>
                  <a:lnTo>
                    <a:pt x="1074" y="982"/>
                  </a:lnTo>
                  <a:lnTo>
                    <a:pt x="1072" y="990"/>
                  </a:lnTo>
                  <a:lnTo>
                    <a:pt x="1072" y="996"/>
                  </a:lnTo>
                  <a:lnTo>
                    <a:pt x="1072" y="996"/>
                  </a:lnTo>
                  <a:lnTo>
                    <a:pt x="1076" y="1002"/>
                  </a:lnTo>
                  <a:lnTo>
                    <a:pt x="1080" y="1006"/>
                  </a:lnTo>
                  <a:lnTo>
                    <a:pt x="1092" y="1010"/>
                  </a:lnTo>
                  <a:lnTo>
                    <a:pt x="1106" y="1014"/>
                  </a:lnTo>
                  <a:lnTo>
                    <a:pt x="1120" y="1014"/>
                  </a:lnTo>
                  <a:lnTo>
                    <a:pt x="1120" y="1014"/>
                  </a:lnTo>
                  <a:lnTo>
                    <a:pt x="1130" y="1014"/>
                  </a:lnTo>
                  <a:lnTo>
                    <a:pt x="1130" y="1014"/>
                  </a:lnTo>
                  <a:lnTo>
                    <a:pt x="1166" y="1012"/>
                  </a:lnTo>
                  <a:lnTo>
                    <a:pt x="1166" y="1012"/>
                  </a:lnTo>
                  <a:lnTo>
                    <a:pt x="1194" y="1010"/>
                  </a:lnTo>
                  <a:lnTo>
                    <a:pt x="1194" y="1010"/>
                  </a:lnTo>
                  <a:lnTo>
                    <a:pt x="1200" y="1012"/>
                  </a:lnTo>
                  <a:lnTo>
                    <a:pt x="1200" y="1012"/>
                  </a:lnTo>
                  <a:lnTo>
                    <a:pt x="1202" y="1014"/>
                  </a:lnTo>
                  <a:lnTo>
                    <a:pt x="1204" y="1016"/>
                  </a:lnTo>
                  <a:lnTo>
                    <a:pt x="1204" y="1024"/>
                  </a:lnTo>
                  <a:lnTo>
                    <a:pt x="1204" y="1032"/>
                  </a:lnTo>
                  <a:lnTo>
                    <a:pt x="1206" y="1038"/>
                  </a:lnTo>
                  <a:lnTo>
                    <a:pt x="1206" y="1038"/>
                  </a:lnTo>
                  <a:lnTo>
                    <a:pt x="1212" y="1042"/>
                  </a:lnTo>
                  <a:lnTo>
                    <a:pt x="1218" y="1046"/>
                  </a:lnTo>
                  <a:lnTo>
                    <a:pt x="1232" y="1052"/>
                  </a:lnTo>
                  <a:lnTo>
                    <a:pt x="1232" y="1052"/>
                  </a:lnTo>
                  <a:lnTo>
                    <a:pt x="1222" y="1058"/>
                  </a:lnTo>
                  <a:lnTo>
                    <a:pt x="1218" y="1060"/>
                  </a:lnTo>
                  <a:lnTo>
                    <a:pt x="1216" y="1064"/>
                  </a:lnTo>
                  <a:lnTo>
                    <a:pt x="1216" y="1064"/>
                  </a:lnTo>
                  <a:lnTo>
                    <a:pt x="1224" y="1070"/>
                  </a:lnTo>
                  <a:lnTo>
                    <a:pt x="1230" y="1078"/>
                  </a:lnTo>
                  <a:lnTo>
                    <a:pt x="1230" y="1078"/>
                  </a:lnTo>
                  <a:lnTo>
                    <a:pt x="1236" y="1086"/>
                  </a:lnTo>
                  <a:lnTo>
                    <a:pt x="1238" y="1090"/>
                  </a:lnTo>
                  <a:lnTo>
                    <a:pt x="1244" y="1092"/>
                  </a:lnTo>
                  <a:lnTo>
                    <a:pt x="1244" y="1092"/>
                  </a:lnTo>
                  <a:lnTo>
                    <a:pt x="1244" y="1092"/>
                  </a:lnTo>
                  <a:lnTo>
                    <a:pt x="1244" y="1092"/>
                  </a:lnTo>
                  <a:lnTo>
                    <a:pt x="1250" y="1090"/>
                  </a:lnTo>
                  <a:lnTo>
                    <a:pt x="1254" y="1088"/>
                  </a:lnTo>
                  <a:lnTo>
                    <a:pt x="1260" y="1080"/>
                  </a:lnTo>
                  <a:lnTo>
                    <a:pt x="1268" y="1072"/>
                  </a:lnTo>
                  <a:lnTo>
                    <a:pt x="1270" y="1070"/>
                  </a:lnTo>
                  <a:lnTo>
                    <a:pt x="1276" y="1068"/>
                  </a:lnTo>
                  <a:lnTo>
                    <a:pt x="1276" y="1068"/>
                  </a:lnTo>
                  <a:lnTo>
                    <a:pt x="1278" y="1074"/>
                  </a:lnTo>
                  <a:lnTo>
                    <a:pt x="1278" y="1082"/>
                  </a:lnTo>
                  <a:lnTo>
                    <a:pt x="1278" y="1096"/>
                  </a:lnTo>
                  <a:lnTo>
                    <a:pt x="1276" y="1112"/>
                  </a:lnTo>
                  <a:lnTo>
                    <a:pt x="1276" y="1126"/>
                  </a:lnTo>
                  <a:lnTo>
                    <a:pt x="1276" y="1126"/>
                  </a:lnTo>
                  <a:lnTo>
                    <a:pt x="1276" y="1152"/>
                  </a:lnTo>
                  <a:lnTo>
                    <a:pt x="1276" y="1178"/>
                  </a:lnTo>
                  <a:lnTo>
                    <a:pt x="1276" y="1190"/>
                  </a:lnTo>
                  <a:lnTo>
                    <a:pt x="1278" y="1202"/>
                  </a:lnTo>
                  <a:lnTo>
                    <a:pt x="1282" y="1214"/>
                  </a:lnTo>
                  <a:lnTo>
                    <a:pt x="1286" y="1226"/>
                  </a:lnTo>
                  <a:lnTo>
                    <a:pt x="1286" y="1226"/>
                  </a:lnTo>
                  <a:lnTo>
                    <a:pt x="1290" y="1236"/>
                  </a:lnTo>
                  <a:lnTo>
                    <a:pt x="1290" y="1248"/>
                  </a:lnTo>
                  <a:lnTo>
                    <a:pt x="1292" y="1260"/>
                  </a:lnTo>
                  <a:lnTo>
                    <a:pt x="1294" y="1272"/>
                  </a:lnTo>
                  <a:lnTo>
                    <a:pt x="1294" y="1272"/>
                  </a:lnTo>
                  <a:lnTo>
                    <a:pt x="1298" y="1276"/>
                  </a:lnTo>
                  <a:lnTo>
                    <a:pt x="1302" y="1278"/>
                  </a:lnTo>
                  <a:lnTo>
                    <a:pt x="1302" y="1278"/>
                  </a:lnTo>
                  <a:lnTo>
                    <a:pt x="1310" y="1276"/>
                  </a:lnTo>
                  <a:lnTo>
                    <a:pt x="1318" y="1270"/>
                  </a:lnTo>
                  <a:lnTo>
                    <a:pt x="1334" y="1260"/>
                  </a:lnTo>
                  <a:lnTo>
                    <a:pt x="1334" y="1260"/>
                  </a:lnTo>
                  <a:lnTo>
                    <a:pt x="1340" y="1256"/>
                  </a:lnTo>
                  <a:lnTo>
                    <a:pt x="1344" y="1250"/>
                  </a:lnTo>
                  <a:lnTo>
                    <a:pt x="1352" y="1236"/>
                  </a:lnTo>
                  <a:lnTo>
                    <a:pt x="1358" y="1220"/>
                  </a:lnTo>
                  <a:lnTo>
                    <a:pt x="1360" y="1208"/>
                  </a:lnTo>
                  <a:lnTo>
                    <a:pt x="1360" y="1208"/>
                  </a:lnTo>
                  <a:lnTo>
                    <a:pt x="1364" y="1194"/>
                  </a:lnTo>
                  <a:lnTo>
                    <a:pt x="1370" y="1180"/>
                  </a:lnTo>
                  <a:lnTo>
                    <a:pt x="1378" y="1168"/>
                  </a:lnTo>
                  <a:lnTo>
                    <a:pt x="1388" y="1156"/>
                  </a:lnTo>
                  <a:lnTo>
                    <a:pt x="1388" y="1156"/>
                  </a:lnTo>
                  <a:lnTo>
                    <a:pt x="1406" y="1146"/>
                  </a:lnTo>
                  <a:lnTo>
                    <a:pt x="1414" y="1142"/>
                  </a:lnTo>
                  <a:lnTo>
                    <a:pt x="1422" y="1136"/>
                  </a:lnTo>
                  <a:lnTo>
                    <a:pt x="1422" y="1136"/>
                  </a:lnTo>
                  <a:lnTo>
                    <a:pt x="1432" y="1126"/>
                  </a:lnTo>
                  <a:lnTo>
                    <a:pt x="1444" y="1118"/>
                  </a:lnTo>
                  <a:lnTo>
                    <a:pt x="1444" y="1118"/>
                  </a:lnTo>
                  <a:lnTo>
                    <a:pt x="1458" y="1108"/>
                  </a:lnTo>
                  <a:lnTo>
                    <a:pt x="1464" y="1104"/>
                  </a:lnTo>
                  <a:lnTo>
                    <a:pt x="1468" y="1096"/>
                  </a:lnTo>
                  <a:lnTo>
                    <a:pt x="1468" y="1096"/>
                  </a:lnTo>
                  <a:lnTo>
                    <a:pt x="1470" y="1088"/>
                  </a:lnTo>
                  <a:lnTo>
                    <a:pt x="1472" y="1082"/>
                  </a:lnTo>
                  <a:lnTo>
                    <a:pt x="1474" y="1080"/>
                  </a:lnTo>
                  <a:lnTo>
                    <a:pt x="1476" y="1080"/>
                  </a:lnTo>
                  <a:lnTo>
                    <a:pt x="1484" y="1078"/>
                  </a:lnTo>
                  <a:lnTo>
                    <a:pt x="1484" y="1078"/>
                  </a:lnTo>
                  <a:lnTo>
                    <a:pt x="1486" y="1078"/>
                  </a:lnTo>
                  <a:lnTo>
                    <a:pt x="1486" y="1078"/>
                  </a:lnTo>
                  <a:lnTo>
                    <a:pt x="1500" y="1080"/>
                  </a:lnTo>
                  <a:lnTo>
                    <a:pt x="1500" y="1080"/>
                  </a:lnTo>
                  <a:lnTo>
                    <a:pt x="1504" y="1080"/>
                  </a:lnTo>
                  <a:lnTo>
                    <a:pt x="1504" y="1080"/>
                  </a:lnTo>
                  <a:lnTo>
                    <a:pt x="1512" y="1076"/>
                  </a:lnTo>
                  <a:lnTo>
                    <a:pt x="1518" y="1070"/>
                  </a:lnTo>
                  <a:lnTo>
                    <a:pt x="1518" y="1070"/>
                  </a:lnTo>
                  <a:lnTo>
                    <a:pt x="1526" y="1068"/>
                  </a:lnTo>
                  <a:lnTo>
                    <a:pt x="1526" y="1068"/>
                  </a:lnTo>
                  <a:lnTo>
                    <a:pt x="1532" y="1070"/>
                  </a:lnTo>
                  <a:lnTo>
                    <a:pt x="1536" y="1072"/>
                  </a:lnTo>
                  <a:lnTo>
                    <a:pt x="1536" y="1072"/>
                  </a:lnTo>
                  <a:lnTo>
                    <a:pt x="1540" y="1078"/>
                  </a:lnTo>
                  <a:lnTo>
                    <a:pt x="1540" y="1082"/>
                  </a:lnTo>
                  <a:lnTo>
                    <a:pt x="1540" y="1094"/>
                  </a:lnTo>
                  <a:lnTo>
                    <a:pt x="1540" y="1094"/>
                  </a:lnTo>
                  <a:lnTo>
                    <a:pt x="1540" y="1098"/>
                  </a:lnTo>
                  <a:lnTo>
                    <a:pt x="1542" y="1100"/>
                  </a:lnTo>
                  <a:lnTo>
                    <a:pt x="1546" y="1106"/>
                  </a:lnTo>
                  <a:lnTo>
                    <a:pt x="1546" y="1106"/>
                  </a:lnTo>
                  <a:lnTo>
                    <a:pt x="1550" y="1110"/>
                  </a:lnTo>
                  <a:lnTo>
                    <a:pt x="1552" y="1116"/>
                  </a:lnTo>
                  <a:lnTo>
                    <a:pt x="1552" y="1116"/>
                  </a:lnTo>
                  <a:lnTo>
                    <a:pt x="1558" y="1118"/>
                  </a:lnTo>
                  <a:lnTo>
                    <a:pt x="1562" y="1122"/>
                  </a:lnTo>
                  <a:lnTo>
                    <a:pt x="1562" y="1122"/>
                  </a:lnTo>
                  <a:lnTo>
                    <a:pt x="1564" y="1130"/>
                  </a:lnTo>
                  <a:lnTo>
                    <a:pt x="1564" y="1138"/>
                  </a:lnTo>
                  <a:lnTo>
                    <a:pt x="1564" y="1138"/>
                  </a:lnTo>
                  <a:lnTo>
                    <a:pt x="1560" y="1150"/>
                  </a:lnTo>
                  <a:lnTo>
                    <a:pt x="1558" y="1162"/>
                  </a:lnTo>
                  <a:lnTo>
                    <a:pt x="1558" y="1162"/>
                  </a:lnTo>
                  <a:lnTo>
                    <a:pt x="1558" y="1168"/>
                  </a:lnTo>
                  <a:lnTo>
                    <a:pt x="1560" y="1170"/>
                  </a:lnTo>
                  <a:lnTo>
                    <a:pt x="1562" y="1172"/>
                  </a:lnTo>
                  <a:lnTo>
                    <a:pt x="1566" y="1174"/>
                  </a:lnTo>
                  <a:lnTo>
                    <a:pt x="1566" y="1174"/>
                  </a:lnTo>
                  <a:lnTo>
                    <a:pt x="1566" y="1174"/>
                  </a:lnTo>
                  <a:lnTo>
                    <a:pt x="1566" y="1174"/>
                  </a:lnTo>
                  <a:lnTo>
                    <a:pt x="1574" y="1172"/>
                  </a:lnTo>
                  <a:lnTo>
                    <a:pt x="1580" y="1164"/>
                  </a:lnTo>
                  <a:lnTo>
                    <a:pt x="1588" y="1158"/>
                  </a:lnTo>
                  <a:lnTo>
                    <a:pt x="1588" y="1156"/>
                  </a:lnTo>
                  <a:lnTo>
                    <a:pt x="1588" y="1156"/>
                  </a:lnTo>
                  <a:lnTo>
                    <a:pt x="1594" y="1158"/>
                  </a:lnTo>
                  <a:lnTo>
                    <a:pt x="1598" y="1164"/>
                  </a:lnTo>
                  <a:lnTo>
                    <a:pt x="1600" y="1176"/>
                  </a:lnTo>
                  <a:lnTo>
                    <a:pt x="1600" y="1176"/>
                  </a:lnTo>
                  <a:lnTo>
                    <a:pt x="1600" y="1190"/>
                  </a:lnTo>
                  <a:lnTo>
                    <a:pt x="1600" y="1196"/>
                  </a:lnTo>
                  <a:lnTo>
                    <a:pt x="1600" y="1198"/>
                  </a:lnTo>
                  <a:lnTo>
                    <a:pt x="1602" y="1198"/>
                  </a:lnTo>
                  <a:lnTo>
                    <a:pt x="1602" y="1198"/>
                  </a:lnTo>
                  <a:lnTo>
                    <a:pt x="1606" y="1198"/>
                  </a:lnTo>
                  <a:lnTo>
                    <a:pt x="1606" y="1198"/>
                  </a:lnTo>
                  <a:lnTo>
                    <a:pt x="1606" y="1198"/>
                  </a:lnTo>
                  <a:lnTo>
                    <a:pt x="1608" y="1204"/>
                  </a:lnTo>
                  <a:lnTo>
                    <a:pt x="1610" y="1212"/>
                  </a:lnTo>
                  <a:lnTo>
                    <a:pt x="1608" y="1228"/>
                  </a:lnTo>
                  <a:lnTo>
                    <a:pt x="1606" y="1244"/>
                  </a:lnTo>
                  <a:lnTo>
                    <a:pt x="1602" y="1258"/>
                  </a:lnTo>
                  <a:lnTo>
                    <a:pt x="1602" y="1258"/>
                  </a:lnTo>
                  <a:lnTo>
                    <a:pt x="1596" y="1272"/>
                  </a:lnTo>
                  <a:lnTo>
                    <a:pt x="1592" y="1278"/>
                  </a:lnTo>
                  <a:lnTo>
                    <a:pt x="1592" y="1284"/>
                  </a:lnTo>
                  <a:lnTo>
                    <a:pt x="1592" y="1284"/>
                  </a:lnTo>
                  <a:lnTo>
                    <a:pt x="1594" y="1290"/>
                  </a:lnTo>
                  <a:lnTo>
                    <a:pt x="1596" y="1296"/>
                  </a:lnTo>
                  <a:lnTo>
                    <a:pt x="1604" y="1306"/>
                  </a:lnTo>
                  <a:lnTo>
                    <a:pt x="1604" y="1306"/>
                  </a:lnTo>
                  <a:lnTo>
                    <a:pt x="1610" y="1318"/>
                  </a:lnTo>
                  <a:lnTo>
                    <a:pt x="1612" y="1332"/>
                  </a:lnTo>
                  <a:lnTo>
                    <a:pt x="1614" y="1362"/>
                  </a:lnTo>
                  <a:lnTo>
                    <a:pt x="1614" y="1362"/>
                  </a:lnTo>
                  <a:lnTo>
                    <a:pt x="1616" y="1368"/>
                  </a:lnTo>
                  <a:lnTo>
                    <a:pt x="1620" y="1374"/>
                  </a:lnTo>
                  <a:lnTo>
                    <a:pt x="1630" y="1382"/>
                  </a:lnTo>
                  <a:lnTo>
                    <a:pt x="1630" y="1382"/>
                  </a:lnTo>
                  <a:lnTo>
                    <a:pt x="1634" y="1390"/>
                  </a:lnTo>
                  <a:lnTo>
                    <a:pt x="1640" y="1396"/>
                  </a:lnTo>
                  <a:lnTo>
                    <a:pt x="1644" y="1404"/>
                  </a:lnTo>
                  <a:lnTo>
                    <a:pt x="1650" y="1410"/>
                  </a:lnTo>
                  <a:lnTo>
                    <a:pt x="1650" y="1410"/>
                  </a:lnTo>
                  <a:lnTo>
                    <a:pt x="1654" y="1384"/>
                  </a:lnTo>
                  <a:lnTo>
                    <a:pt x="1656" y="1358"/>
                  </a:lnTo>
                  <a:lnTo>
                    <a:pt x="1656" y="1348"/>
                  </a:lnTo>
                  <a:lnTo>
                    <a:pt x="1654" y="1336"/>
                  </a:lnTo>
                  <a:lnTo>
                    <a:pt x="1650" y="1324"/>
                  </a:lnTo>
                  <a:lnTo>
                    <a:pt x="1644" y="1314"/>
                  </a:lnTo>
                  <a:lnTo>
                    <a:pt x="1644" y="1314"/>
                  </a:lnTo>
                  <a:lnTo>
                    <a:pt x="1636" y="1304"/>
                  </a:lnTo>
                  <a:lnTo>
                    <a:pt x="1628" y="1292"/>
                  </a:lnTo>
                  <a:lnTo>
                    <a:pt x="1624" y="1282"/>
                  </a:lnTo>
                  <a:lnTo>
                    <a:pt x="1624" y="1268"/>
                  </a:lnTo>
                  <a:lnTo>
                    <a:pt x="1624" y="1268"/>
                  </a:lnTo>
                  <a:lnTo>
                    <a:pt x="1626" y="1254"/>
                  </a:lnTo>
                  <a:lnTo>
                    <a:pt x="1626" y="1240"/>
                  </a:lnTo>
                  <a:lnTo>
                    <a:pt x="1626" y="1240"/>
                  </a:lnTo>
                  <a:lnTo>
                    <a:pt x="1626" y="1226"/>
                  </a:lnTo>
                  <a:lnTo>
                    <a:pt x="1626" y="1220"/>
                  </a:lnTo>
                  <a:lnTo>
                    <a:pt x="1630" y="1212"/>
                  </a:lnTo>
                  <a:lnTo>
                    <a:pt x="1630" y="1212"/>
                  </a:lnTo>
                  <a:lnTo>
                    <a:pt x="1634" y="1218"/>
                  </a:lnTo>
                  <a:lnTo>
                    <a:pt x="1638" y="1222"/>
                  </a:lnTo>
                  <a:lnTo>
                    <a:pt x="1642" y="1234"/>
                  </a:lnTo>
                  <a:lnTo>
                    <a:pt x="1646" y="1244"/>
                  </a:lnTo>
                  <a:lnTo>
                    <a:pt x="1650" y="1250"/>
                  </a:lnTo>
                  <a:lnTo>
                    <a:pt x="1654" y="1254"/>
                  </a:lnTo>
                  <a:lnTo>
                    <a:pt x="1654" y="1254"/>
                  </a:lnTo>
                  <a:lnTo>
                    <a:pt x="1658" y="1256"/>
                  </a:lnTo>
                  <a:lnTo>
                    <a:pt x="1662" y="1258"/>
                  </a:lnTo>
                  <a:lnTo>
                    <a:pt x="1668" y="1260"/>
                  </a:lnTo>
                  <a:lnTo>
                    <a:pt x="1672" y="1262"/>
                  </a:lnTo>
                  <a:lnTo>
                    <a:pt x="1672" y="1262"/>
                  </a:lnTo>
                  <a:lnTo>
                    <a:pt x="1674" y="1268"/>
                  </a:lnTo>
                  <a:lnTo>
                    <a:pt x="1676" y="1274"/>
                  </a:lnTo>
                  <a:lnTo>
                    <a:pt x="1676" y="1288"/>
                  </a:lnTo>
                  <a:lnTo>
                    <a:pt x="1676" y="1288"/>
                  </a:lnTo>
                  <a:lnTo>
                    <a:pt x="1680" y="1290"/>
                  </a:lnTo>
                  <a:lnTo>
                    <a:pt x="1684" y="1292"/>
                  </a:lnTo>
                  <a:lnTo>
                    <a:pt x="1684" y="1292"/>
                  </a:lnTo>
                  <a:lnTo>
                    <a:pt x="1688" y="1290"/>
                  </a:lnTo>
                  <a:lnTo>
                    <a:pt x="1694" y="1288"/>
                  </a:lnTo>
                  <a:lnTo>
                    <a:pt x="1706" y="1280"/>
                  </a:lnTo>
                  <a:lnTo>
                    <a:pt x="1716" y="1272"/>
                  </a:lnTo>
                  <a:lnTo>
                    <a:pt x="1726" y="1266"/>
                  </a:lnTo>
                  <a:lnTo>
                    <a:pt x="1726" y="1266"/>
                  </a:lnTo>
                  <a:lnTo>
                    <a:pt x="1742" y="1260"/>
                  </a:lnTo>
                  <a:lnTo>
                    <a:pt x="1746" y="1256"/>
                  </a:lnTo>
                  <a:lnTo>
                    <a:pt x="1750" y="1250"/>
                  </a:lnTo>
                  <a:lnTo>
                    <a:pt x="1754" y="1240"/>
                  </a:lnTo>
                  <a:lnTo>
                    <a:pt x="1756" y="1226"/>
                  </a:lnTo>
                  <a:lnTo>
                    <a:pt x="1756" y="1226"/>
                  </a:lnTo>
                  <a:lnTo>
                    <a:pt x="1760" y="1194"/>
                  </a:lnTo>
                  <a:lnTo>
                    <a:pt x="1760" y="1194"/>
                  </a:lnTo>
                  <a:lnTo>
                    <a:pt x="1760" y="1184"/>
                  </a:lnTo>
                  <a:lnTo>
                    <a:pt x="1760" y="1178"/>
                  </a:lnTo>
                  <a:lnTo>
                    <a:pt x="1756" y="1174"/>
                  </a:lnTo>
                  <a:lnTo>
                    <a:pt x="1750" y="1168"/>
                  </a:lnTo>
                  <a:lnTo>
                    <a:pt x="1750" y="1168"/>
                  </a:lnTo>
                  <a:lnTo>
                    <a:pt x="1742" y="1160"/>
                  </a:lnTo>
                  <a:lnTo>
                    <a:pt x="1732" y="1148"/>
                  </a:lnTo>
                  <a:lnTo>
                    <a:pt x="1724" y="1134"/>
                  </a:lnTo>
                  <a:lnTo>
                    <a:pt x="1722" y="1128"/>
                  </a:lnTo>
                  <a:lnTo>
                    <a:pt x="1722" y="1122"/>
                  </a:lnTo>
                  <a:lnTo>
                    <a:pt x="1722" y="1122"/>
                  </a:lnTo>
                  <a:lnTo>
                    <a:pt x="1726" y="1112"/>
                  </a:lnTo>
                  <a:lnTo>
                    <a:pt x="1736" y="1098"/>
                  </a:lnTo>
                  <a:lnTo>
                    <a:pt x="1750" y="1086"/>
                  </a:lnTo>
                  <a:lnTo>
                    <a:pt x="1756" y="1082"/>
                  </a:lnTo>
                  <a:lnTo>
                    <a:pt x="1762" y="1080"/>
                  </a:lnTo>
                  <a:lnTo>
                    <a:pt x="1762" y="1080"/>
                  </a:lnTo>
                  <a:lnTo>
                    <a:pt x="1766" y="1080"/>
                  </a:lnTo>
                  <a:lnTo>
                    <a:pt x="1766" y="1080"/>
                  </a:lnTo>
                  <a:lnTo>
                    <a:pt x="1770" y="1080"/>
                  </a:lnTo>
                  <a:lnTo>
                    <a:pt x="1772" y="1082"/>
                  </a:lnTo>
                  <a:lnTo>
                    <a:pt x="1772" y="1086"/>
                  </a:lnTo>
                  <a:lnTo>
                    <a:pt x="1770" y="1092"/>
                  </a:lnTo>
                  <a:lnTo>
                    <a:pt x="1768" y="1096"/>
                  </a:lnTo>
                  <a:lnTo>
                    <a:pt x="1770" y="1098"/>
                  </a:lnTo>
                  <a:lnTo>
                    <a:pt x="1770" y="1098"/>
                  </a:lnTo>
                  <a:lnTo>
                    <a:pt x="1772" y="1104"/>
                  </a:lnTo>
                  <a:lnTo>
                    <a:pt x="1776" y="1104"/>
                  </a:lnTo>
                  <a:lnTo>
                    <a:pt x="1776" y="1104"/>
                  </a:lnTo>
                  <a:lnTo>
                    <a:pt x="1780" y="1104"/>
                  </a:lnTo>
                  <a:lnTo>
                    <a:pt x="1782" y="1100"/>
                  </a:lnTo>
                  <a:lnTo>
                    <a:pt x="1788" y="1092"/>
                  </a:lnTo>
                  <a:lnTo>
                    <a:pt x="1788" y="1092"/>
                  </a:lnTo>
                  <a:lnTo>
                    <a:pt x="1800" y="1086"/>
                  </a:lnTo>
                  <a:lnTo>
                    <a:pt x="1814" y="1080"/>
                  </a:lnTo>
                  <a:lnTo>
                    <a:pt x="1814" y="1080"/>
                  </a:lnTo>
                  <a:lnTo>
                    <a:pt x="1820" y="1076"/>
                  </a:lnTo>
                  <a:lnTo>
                    <a:pt x="1828" y="1076"/>
                  </a:lnTo>
                  <a:lnTo>
                    <a:pt x="1842" y="1074"/>
                  </a:lnTo>
                  <a:lnTo>
                    <a:pt x="1842" y="1074"/>
                  </a:lnTo>
                  <a:lnTo>
                    <a:pt x="1858" y="1070"/>
                  </a:lnTo>
                  <a:lnTo>
                    <a:pt x="1872" y="1062"/>
                  </a:lnTo>
                  <a:lnTo>
                    <a:pt x="1884" y="1052"/>
                  </a:lnTo>
                  <a:lnTo>
                    <a:pt x="1896" y="1042"/>
                  </a:lnTo>
                  <a:lnTo>
                    <a:pt x="1896" y="1042"/>
                  </a:lnTo>
                  <a:lnTo>
                    <a:pt x="1908" y="1032"/>
                  </a:lnTo>
                  <a:lnTo>
                    <a:pt x="1914" y="1026"/>
                  </a:lnTo>
                  <a:lnTo>
                    <a:pt x="1920" y="1018"/>
                  </a:lnTo>
                  <a:lnTo>
                    <a:pt x="1920" y="1018"/>
                  </a:lnTo>
                  <a:lnTo>
                    <a:pt x="1926" y="1006"/>
                  </a:lnTo>
                  <a:lnTo>
                    <a:pt x="1930" y="1000"/>
                  </a:lnTo>
                  <a:lnTo>
                    <a:pt x="1936" y="994"/>
                  </a:lnTo>
                  <a:lnTo>
                    <a:pt x="1936" y="994"/>
                  </a:lnTo>
                  <a:lnTo>
                    <a:pt x="1948" y="984"/>
                  </a:lnTo>
                  <a:lnTo>
                    <a:pt x="1952" y="978"/>
                  </a:lnTo>
                  <a:lnTo>
                    <a:pt x="1956" y="970"/>
                  </a:lnTo>
                  <a:lnTo>
                    <a:pt x="1956" y="970"/>
                  </a:lnTo>
                  <a:lnTo>
                    <a:pt x="1958" y="956"/>
                  </a:lnTo>
                  <a:lnTo>
                    <a:pt x="1958" y="940"/>
                  </a:lnTo>
                  <a:lnTo>
                    <a:pt x="1958" y="940"/>
                  </a:lnTo>
                  <a:lnTo>
                    <a:pt x="1960" y="920"/>
                  </a:lnTo>
                  <a:lnTo>
                    <a:pt x="1960" y="912"/>
                  </a:lnTo>
                  <a:lnTo>
                    <a:pt x="1956" y="902"/>
                  </a:lnTo>
                  <a:lnTo>
                    <a:pt x="1956" y="902"/>
                  </a:lnTo>
                  <a:lnTo>
                    <a:pt x="1950" y="886"/>
                  </a:lnTo>
                  <a:lnTo>
                    <a:pt x="1950" y="886"/>
                  </a:lnTo>
                  <a:lnTo>
                    <a:pt x="1944" y="880"/>
                  </a:lnTo>
                  <a:lnTo>
                    <a:pt x="1940" y="876"/>
                  </a:lnTo>
                  <a:lnTo>
                    <a:pt x="1940" y="876"/>
                  </a:lnTo>
                  <a:lnTo>
                    <a:pt x="1938" y="872"/>
                  </a:lnTo>
                  <a:lnTo>
                    <a:pt x="1940" y="868"/>
                  </a:lnTo>
                  <a:lnTo>
                    <a:pt x="1942" y="858"/>
                  </a:lnTo>
                  <a:lnTo>
                    <a:pt x="1942" y="858"/>
                  </a:lnTo>
                  <a:lnTo>
                    <a:pt x="1948" y="852"/>
                  </a:lnTo>
                  <a:lnTo>
                    <a:pt x="1956" y="848"/>
                  </a:lnTo>
                  <a:lnTo>
                    <a:pt x="1956" y="848"/>
                  </a:lnTo>
                  <a:lnTo>
                    <a:pt x="1964" y="840"/>
                  </a:lnTo>
                  <a:lnTo>
                    <a:pt x="1966" y="838"/>
                  </a:lnTo>
                  <a:lnTo>
                    <a:pt x="1968" y="834"/>
                  </a:lnTo>
                  <a:lnTo>
                    <a:pt x="1966" y="832"/>
                  </a:lnTo>
                  <a:lnTo>
                    <a:pt x="1964" y="830"/>
                  </a:lnTo>
                  <a:lnTo>
                    <a:pt x="1958" y="828"/>
                  </a:lnTo>
                  <a:lnTo>
                    <a:pt x="1958" y="828"/>
                  </a:lnTo>
                  <a:lnTo>
                    <a:pt x="1952" y="828"/>
                  </a:lnTo>
                  <a:lnTo>
                    <a:pt x="1946" y="830"/>
                  </a:lnTo>
                  <a:lnTo>
                    <a:pt x="1946" y="830"/>
                  </a:lnTo>
                  <a:lnTo>
                    <a:pt x="1938" y="836"/>
                  </a:lnTo>
                  <a:lnTo>
                    <a:pt x="1932" y="838"/>
                  </a:lnTo>
                  <a:lnTo>
                    <a:pt x="1932" y="838"/>
                  </a:lnTo>
                  <a:lnTo>
                    <a:pt x="1930" y="836"/>
                  </a:lnTo>
                  <a:lnTo>
                    <a:pt x="1928" y="830"/>
                  </a:lnTo>
                  <a:lnTo>
                    <a:pt x="1928" y="830"/>
                  </a:lnTo>
                  <a:lnTo>
                    <a:pt x="1928" y="824"/>
                  </a:lnTo>
                  <a:lnTo>
                    <a:pt x="1926" y="820"/>
                  </a:lnTo>
                  <a:lnTo>
                    <a:pt x="1926" y="820"/>
                  </a:lnTo>
                  <a:lnTo>
                    <a:pt x="1922" y="816"/>
                  </a:lnTo>
                  <a:lnTo>
                    <a:pt x="1922" y="816"/>
                  </a:lnTo>
                  <a:lnTo>
                    <a:pt x="1920" y="812"/>
                  </a:lnTo>
                  <a:lnTo>
                    <a:pt x="1920" y="808"/>
                  </a:lnTo>
                  <a:lnTo>
                    <a:pt x="1922" y="804"/>
                  </a:lnTo>
                  <a:lnTo>
                    <a:pt x="1926" y="802"/>
                  </a:lnTo>
                  <a:lnTo>
                    <a:pt x="1926" y="802"/>
                  </a:lnTo>
                  <a:lnTo>
                    <a:pt x="1930" y="802"/>
                  </a:lnTo>
                  <a:lnTo>
                    <a:pt x="1930" y="802"/>
                  </a:lnTo>
                  <a:lnTo>
                    <a:pt x="1930" y="802"/>
                  </a:lnTo>
                  <a:lnTo>
                    <a:pt x="1930" y="802"/>
                  </a:lnTo>
                  <a:lnTo>
                    <a:pt x="1932" y="802"/>
                  </a:lnTo>
                  <a:lnTo>
                    <a:pt x="1932" y="802"/>
                  </a:lnTo>
                  <a:lnTo>
                    <a:pt x="1934" y="802"/>
                  </a:lnTo>
                  <a:lnTo>
                    <a:pt x="1936" y="800"/>
                  </a:lnTo>
                  <a:lnTo>
                    <a:pt x="1936" y="800"/>
                  </a:lnTo>
                  <a:lnTo>
                    <a:pt x="1938" y="796"/>
                  </a:lnTo>
                  <a:lnTo>
                    <a:pt x="1942" y="794"/>
                  </a:lnTo>
                  <a:lnTo>
                    <a:pt x="1942" y="794"/>
                  </a:lnTo>
                  <a:lnTo>
                    <a:pt x="1946" y="792"/>
                  </a:lnTo>
                  <a:lnTo>
                    <a:pt x="1950" y="790"/>
                  </a:lnTo>
                  <a:lnTo>
                    <a:pt x="1950" y="790"/>
                  </a:lnTo>
                  <a:lnTo>
                    <a:pt x="1952" y="786"/>
                  </a:lnTo>
                  <a:lnTo>
                    <a:pt x="1954" y="782"/>
                  </a:lnTo>
                  <a:lnTo>
                    <a:pt x="1956" y="778"/>
                  </a:lnTo>
                  <a:lnTo>
                    <a:pt x="1960" y="774"/>
                  </a:lnTo>
                  <a:lnTo>
                    <a:pt x="1960" y="774"/>
                  </a:lnTo>
                  <a:lnTo>
                    <a:pt x="1964" y="772"/>
                  </a:lnTo>
                  <a:lnTo>
                    <a:pt x="1964" y="772"/>
                  </a:lnTo>
                  <a:lnTo>
                    <a:pt x="1966" y="774"/>
                  </a:lnTo>
                  <a:lnTo>
                    <a:pt x="1970" y="776"/>
                  </a:lnTo>
                  <a:lnTo>
                    <a:pt x="1970" y="776"/>
                  </a:lnTo>
                  <a:lnTo>
                    <a:pt x="1972" y="778"/>
                  </a:lnTo>
                  <a:lnTo>
                    <a:pt x="1972" y="780"/>
                  </a:lnTo>
                  <a:lnTo>
                    <a:pt x="1968" y="788"/>
                  </a:lnTo>
                  <a:lnTo>
                    <a:pt x="1964" y="794"/>
                  </a:lnTo>
                  <a:lnTo>
                    <a:pt x="1964" y="800"/>
                  </a:lnTo>
                  <a:lnTo>
                    <a:pt x="1964" y="800"/>
                  </a:lnTo>
                  <a:lnTo>
                    <a:pt x="1966" y="806"/>
                  </a:lnTo>
                  <a:lnTo>
                    <a:pt x="1970" y="808"/>
                  </a:lnTo>
                  <a:lnTo>
                    <a:pt x="1970" y="808"/>
                  </a:lnTo>
                  <a:lnTo>
                    <a:pt x="1978" y="806"/>
                  </a:lnTo>
                  <a:lnTo>
                    <a:pt x="1986" y="802"/>
                  </a:lnTo>
                  <a:lnTo>
                    <a:pt x="1994" y="796"/>
                  </a:lnTo>
                  <a:lnTo>
                    <a:pt x="2000" y="794"/>
                  </a:lnTo>
                  <a:lnTo>
                    <a:pt x="2000" y="794"/>
                  </a:lnTo>
                  <a:lnTo>
                    <a:pt x="2002" y="794"/>
                  </a:lnTo>
                  <a:lnTo>
                    <a:pt x="2002" y="794"/>
                  </a:lnTo>
                  <a:lnTo>
                    <a:pt x="2008" y="794"/>
                  </a:lnTo>
                  <a:lnTo>
                    <a:pt x="2012" y="796"/>
                  </a:lnTo>
                  <a:lnTo>
                    <a:pt x="2014" y="800"/>
                  </a:lnTo>
                  <a:lnTo>
                    <a:pt x="2014" y="804"/>
                  </a:lnTo>
                  <a:lnTo>
                    <a:pt x="2014" y="804"/>
                  </a:lnTo>
                  <a:lnTo>
                    <a:pt x="2014" y="808"/>
                  </a:lnTo>
                  <a:lnTo>
                    <a:pt x="2014" y="812"/>
                  </a:lnTo>
                  <a:lnTo>
                    <a:pt x="2010" y="814"/>
                  </a:lnTo>
                  <a:lnTo>
                    <a:pt x="2006" y="814"/>
                  </a:lnTo>
                  <a:lnTo>
                    <a:pt x="2006" y="814"/>
                  </a:lnTo>
                  <a:lnTo>
                    <a:pt x="2004" y="814"/>
                  </a:lnTo>
                  <a:lnTo>
                    <a:pt x="2004" y="814"/>
                  </a:lnTo>
                  <a:lnTo>
                    <a:pt x="2004" y="824"/>
                  </a:lnTo>
                  <a:lnTo>
                    <a:pt x="2004" y="826"/>
                  </a:lnTo>
                  <a:lnTo>
                    <a:pt x="2008" y="826"/>
                  </a:lnTo>
                  <a:lnTo>
                    <a:pt x="2014" y="826"/>
                  </a:lnTo>
                  <a:lnTo>
                    <a:pt x="2020" y="830"/>
                  </a:lnTo>
                  <a:lnTo>
                    <a:pt x="2020" y="830"/>
                  </a:lnTo>
                  <a:lnTo>
                    <a:pt x="2024" y="834"/>
                  </a:lnTo>
                  <a:lnTo>
                    <a:pt x="2024" y="840"/>
                  </a:lnTo>
                  <a:lnTo>
                    <a:pt x="2020" y="850"/>
                  </a:lnTo>
                  <a:lnTo>
                    <a:pt x="2020" y="850"/>
                  </a:lnTo>
                  <a:lnTo>
                    <a:pt x="2020" y="854"/>
                  </a:lnTo>
                  <a:lnTo>
                    <a:pt x="2020" y="856"/>
                  </a:lnTo>
                  <a:lnTo>
                    <a:pt x="2020" y="856"/>
                  </a:lnTo>
                  <a:lnTo>
                    <a:pt x="2022" y="864"/>
                  </a:lnTo>
                  <a:lnTo>
                    <a:pt x="2020" y="870"/>
                  </a:lnTo>
                  <a:lnTo>
                    <a:pt x="2020" y="870"/>
                  </a:lnTo>
                  <a:lnTo>
                    <a:pt x="2018" y="878"/>
                  </a:lnTo>
                  <a:lnTo>
                    <a:pt x="2016" y="882"/>
                  </a:lnTo>
                  <a:lnTo>
                    <a:pt x="2016" y="886"/>
                  </a:lnTo>
                  <a:lnTo>
                    <a:pt x="2016" y="886"/>
                  </a:lnTo>
                  <a:lnTo>
                    <a:pt x="2018" y="888"/>
                  </a:lnTo>
                  <a:lnTo>
                    <a:pt x="2020" y="888"/>
                  </a:lnTo>
                  <a:lnTo>
                    <a:pt x="2020" y="888"/>
                  </a:lnTo>
                  <a:lnTo>
                    <a:pt x="2026" y="886"/>
                  </a:lnTo>
                  <a:lnTo>
                    <a:pt x="2034" y="882"/>
                  </a:lnTo>
                  <a:lnTo>
                    <a:pt x="2046" y="876"/>
                  </a:lnTo>
                  <a:lnTo>
                    <a:pt x="2046" y="876"/>
                  </a:lnTo>
                  <a:lnTo>
                    <a:pt x="2056" y="876"/>
                  </a:lnTo>
                  <a:lnTo>
                    <a:pt x="2060" y="876"/>
                  </a:lnTo>
                  <a:lnTo>
                    <a:pt x="2064" y="874"/>
                  </a:lnTo>
                  <a:lnTo>
                    <a:pt x="2064" y="874"/>
                  </a:lnTo>
                  <a:lnTo>
                    <a:pt x="2068" y="870"/>
                  </a:lnTo>
                  <a:lnTo>
                    <a:pt x="2070" y="866"/>
                  </a:lnTo>
                  <a:lnTo>
                    <a:pt x="2072" y="856"/>
                  </a:lnTo>
                  <a:lnTo>
                    <a:pt x="2072" y="856"/>
                  </a:lnTo>
                  <a:lnTo>
                    <a:pt x="2066" y="856"/>
                  </a:lnTo>
                  <a:lnTo>
                    <a:pt x="2066" y="856"/>
                  </a:lnTo>
                  <a:lnTo>
                    <a:pt x="2068" y="846"/>
                  </a:lnTo>
                  <a:lnTo>
                    <a:pt x="2066" y="838"/>
                  </a:lnTo>
                  <a:lnTo>
                    <a:pt x="2060" y="818"/>
                  </a:lnTo>
                  <a:lnTo>
                    <a:pt x="2060" y="818"/>
                  </a:lnTo>
                  <a:lnTo>
                    <a:pt x="2058" y="814"/>
                  </a:lnTo>
                  <a:lnTo>
                    <a:pt x="2056" y="810"/>
                  </a:lnTo>
                  <a:lnTo>
                    <a:pt x="2056" y="810"/>
                  </a:lnTo>
                  <a:lnTo>
                    <a:pt x="2052" y="808"/>
                  </a:lnTo>
                  <a:lnTo>
                    <a:pt x="2048" y="806"/>
                  </a:lnTo>
                  <a:lnTo>
                    <a:pt x="2048" y="806"/>
                  </a:lnTo>
                  <a:lnTo>
                    <a:pt x="2046" y="804"/>
                  </a:lnTo>
                  <a:lnTo>
                    <a:pt x="2046" y="800"/>
                  </a:lnTo>
                  <a:lnTo>
                    <a:pt x="2046" y="796"/>
                  </a:lnTo>
                  <a:lnTo>
                    <a:pt x="2048" y="792"/>
                  </a:lnTo>
                  <a:lnTo>
                    <a:pt x="2048" y="792"/>
                  </a:lnTo>
                  <a:lnTo>
                    <a:pt x="2054" y="790"/>
                  </a:lnTo>
                  <a:lnTo>
                    <a:pt x="2058" y="790"/>
                  </a:lnTo>
                  <a:lnTo>
                    <a:pt x="2062" y="788"/>
                  </a:lnTo>
                  <a:lnTo>
                    <a:pt x="2068" y="784"/>
                  </a:lnTo>
                  <a:lnTo>
                    <a:pt x="2068" y="784"/>
                  </a:lnTo>
                  <a:lnTo>
                    <a:pt x="2082" y="768"/>
                  </a:lnTo>
                  <a:lnTo>
                    <a:pt x="2082" y="768"/>
                  </a:lnTo>
                  <a:lnTo>
                    <a:pt x="2090" y="754"/>
                  </a:lnTo>
                  <a:lnTo>
                    <a:pt x="2094" y="746"/>
                  </a:lnTo>
                  <a:lnTo>
                    <a:pt x="2102" y="742"/>
                  </a:lnTo>
                  <a:lnTo>
                    <a:pt x="2102" y="742"/>
                  </a:lnTo>
                  <a:lnTo>
                    <a:pt x="2108" y="740"/>
                  </a:lnTo>
                  <a:lnTo>
                    <a:pt x="2108" y="740"/>
                  </a:lnTo>
                  <a:lnTo>
                    <a:pt x="2112" y="742"/>
                  </a:lnTo>
                  <a:lnTo>
                    <a:pt x="2116" y="746"/>
                  </a:lnTo>
                  <a:lnTo>
                    <a:pt x="2120" y="750"/>
                  </a:lnTo>
                  <a:lnTo>
                    <a:pt x="2126" y="752"/>
                  </a:lnTo>
                  <a:lnTo>
                    <a:pt x="2126" y="752"/>
                  </a:lnTo>
                  <a:lnTo>
                    <a:pt x="2126" y="752"/>
                  </a:lnTo>
                  <a:lnTo>
                    <a:pt x="2126" y="752"/>
                  </a:lnTo>
                  <a:lnTo>
                    <a:pt x="2132" y="750"/>
                  </a:lnTo>
                  <a:lnTo>
                    <a:pt x="2138" y="748"/>
                  </a:lnTo>
                  <a:lnTo>
                    <a:pt x="2148" y="740"/>
                  </a:lnTo>
                  <a:lnTo>
                    <a:pt x="2148" y="740"/>
                  </a:lnTo>
                  <a:lnTo>
                    <a:pt x="2152" y="730"/>
                  </a:lnTo>
                  <a:lnTo>
                    <a:pt x="2156" y="724"/>
                  </a:lnTo>
                  <a:lnTo>
                    <a:pt x="2160" y="720"/>
                  </a:lnTo>
                  <a:lnTo>
                    <a:pt x="2160" y="720"/>
                  </a:lnTo>
                  <a:lnTo>
                    <a:pt x="2168" y="714"/>
                  </a:lnTo>
                  <a:lnTo>
                    <a:pt x="2178" y="708"/>
                  </a:lnTo>
                  <a:lnTo>
                    <a:pt x="2178" y="708"/>
                  </a:lnTo>
                  <a:lnTo>
                    <a:pt x="2182" y="706"/>
                  </a:lnTo>
                  <a:lnTo>
                    <a:pt x="2186" y="702"/>
                  </a:lnTo>
                  <a:lnTo>
                    <a:pt x="2190" y="692"/>
                  </a:lnTo>
                  <a:lnTo>
                    <a:pt x="2190" y="692"/>
                  </a:lnTo>
                  <a:lnTo>
                    <a:pt x="2196" y="684"/>
                  </a:lnTo>
                  <a:lnTo>
                    <a:pt x="2202" y="674"/>
                  </a:lnTo>
                  <a:lnTo>
                    <a:pt x="2202" y="674"/>
                  </a:lnTo>
                  <a:lnTo>
                    <a:pt x="2224" y="650"/>
                  </a:lnTo>
                  <a:lnTo>
                    <a:pt x="2228" y="644"/>
                  </a:lnTo>
                  <a:lnTo>
                    <a:pt x="2230" y="638"/>
                  </a:lnTo>
                  <a:lnTo>
                    <a:pt x="2232" y="632"/>
                  </a:lnTo>
                  <a:lnTo>
                    <a:pt x="2232" y="624"/>
                  </a:lnTo>
                  <a:lnTo>
                    <a:pt x="2232" y="624"/>
                  </a:lnTo>
                  <a:lnTo>
                    <a:pt x="2230" y="610"/>
                  </a:lnTo>
                  <a:lnTo>
                    <a:pt x="2230" y="604"/>
                  </a:lnTo>
                  <a:lnTo>
                    <a:pt x="2232" y="598"/>
                  </a:lnTo>
                  <a:lnTo>
                    <a:pt x="2232" y="598"/>
                  </a:lnTo>
                  <a:lnTo>
                    <a:pt x="2236" y="590"/>
                  </a:lnTo>
                  <a:lnTo>
                    <a:pt x="2240" y="582"/>
                  </a:lnTo>
                  <a:lnTo>
                    <a:pt x="2240" y="582"/>
                  </a:lnTo>
                  <a:lnTo>
                    <a:pt x="2244" y="572"/>
                  </a:lnTo>
                  <a:lnTo>
                    <a:pt x="2244" y="560"/>
                  </a:lnTo>
                  <a:lnTo>
                    <a:pt x="2242" y="550"/>
                  </a:lnTo>
                  <a:lnTo>
                    <a:pt x="2238" y="546"/>
                  </a:lnTo>
                  <a:lnTo>
                    <a:pt x="2234" y="542"/>
                  </a:lnTo>
                  <a:lnTo>
                    <a:pt x="2234" y="542"/>
                  </a:lnTo>
                  <a:lnTo>
                    <a:pt x="2228" y="540"/>
                  </a:lnTo>
                  <a:lnTo>
                    <a:pt x="2228" y="540"/>
                  </a:lnTo>
                  <a:lnTo>
                    <a:pt x="2222" y="542"/>
                  </a:lnTo>
                  <a:lnTo>
                    <a:pt x="2216" y="548"/>
                  </a:lnTo>
                  <a:lnTo>
                    <a:pt x="2216" y="548"/>
                  </a:lnTo>
                  <a:lnTo>
                    <a:pt x="2208" y="552"/>
                  </a:lnTo>
                  <a:lnTo>
                    <a:pt x="2202" y="554"/>
                  </a:lnTo>
                  <a:lnTo>
                    <a:pt x="2202" y="554"/>
                  </a:lnTo>
                  <a:lnTo>
                    <a:pt x="2200" y="552"/>
                  </a:lnTo>
                  <a:lnTo>
                    <a:pt x="2196" y="550"/>
                  </a:lnTo>
                  <a:lnTo>
                    <a:pt x="2196" y="550"/>
                  </a:lnTo>
                  <a:lnTo>
                    <a:pt x="2194" y="546"/>
                  </a:lnTo>
                  <a:lnTo>
                    <a:pt x="2192" y="542"/>
                  </a:lnTo>
                  <a:lnTo>
                    <a:pt x="2192" y="538"/>
                  </a:lnTo>
                  <a:lnTo>
                    <a:pt x="2188" y="536"/>
                  </a:lnTo>
                  <a:lnTo>
                    <a:pt x="2188" y="536"/>
                  </a:lnTo>
                  <a:lnTo>
                    <a:pt x="2182" y="536"/>
                  </a:lnTo>
                  <a:lnTo>
                    <a:pt x="2182" y="536"/>
                  </a:lnTo>
                  <a:lnTo>
                    <a:pt x="2180" y="536"/>
                  </a:lnTo>
                  <a:lnTo>
                    <a:pt x="2180" y="536"/>
                  </a:lnTo>
                  <a:lnTo>
                    <a:pt x="2176" y="536"/>
                  </a:lnTo>
                  <a:lnTo>
                    <a:pt x="2176" y="536"/>
                  </a:lnTo>
                  <a:lnTo>
                    <a:pt x="2172" y="534"/>
                  </a:lnTo>
                  <a:lnTo>
                    <a:pt x="2168" y="532"/>
                  </a:lnTo>
                  <a:lnTo>
                    <a:pt x="2168" y="532"/>
                  </a:lnTo>
                  <a:lnTo>
                    <a:pt x="2174" y="526"/>
                  </a:lnTo>
                  <a:lnTo>
                    <a:pt x="2182" y="524"/>
                  </a:lnTo>
                  <a:lnTo>
                    <a:pt x="2196" y="516"/>
                  </a:lnTo>
                  <a:lnTo>
                    <a:pt x="2196" y="516"/>
                  </a:lnTo>
                  <a:lnTo>
                    <a:pt x="2226" y="494"/>
                  </a:lnTo>
                  <a:lnTo>
                    <a:pt x="2226" y="494"/>
                  </a:lnTo>
                  <a:lnTo>
                    <a:pt x="2240" y="486"/>
                  </a:lnTo>
                  <a:lnTo>
                    <a:pt x="2248" y="480"/>
                  </a:lnTo>
                  <a:lnTo>
                    <a:pt x="2254" y="474"/>
                  </a:lnTo>
                  <a:lnTo>
                    <a:pt x="2254" y="474"/>
                  </a:lnTo>
                  <a:lnTo>
                    <a:pt x="2264" y="462"/>
                  </a:lnTo>
                  <a:lnTo>
                    <a:pt x="2268" y="456"/>
                  </a:lnTo>
                  <a:lnTo>
                    <a:pt x="2276" y="452"/>
                  </a:lnTo>
                  <a:lnTo>
                    <a:pt x="2276" y="452"/>
                  </a:lnTo>
                  <a:lnTo>
                    <a:pt x="2284" y="450"/>
                  </a:lnTo>
                  <a:lnTo>
                    <a:pt x="2284" y="450"/>
                  </a:lnTo>
                  <a:lnTo>
                    <a:pt x="2300" y="454"/>
                  </a:lnTo>
                  <a:lnTo>
                    <a:pt x="2314" y="456"/>
                  </a:lnTo>
                  <a:lnTo>
                    <a:pt x="2314" y="456"/>
                  </a:lnTo>
                  <a:lnTo>
                    <a:pt x="2328" y="458"/>
                  </a:lnTo>
                  <a:lnTo>
                    <a:pt x="2328" y="458"/>
                  </a:lnTo>
                  <a:lnTo>
                    <a:pt x="2342" y="456"/>
                  </a:lnTo>
                  <a:lnTo>
                    <a:pt x="2348" y="456"/>
                  </a:lnTo>
                  <a:lnTo>
                    <a:pt x="2354" y="454"/>
                  </a:lnTo>
                  <a:lnTo>
                    <a:pt x="2354" y="454"/>
                  </a:lnTo>
                  <a:lnTo>
                    <a:pt x="2358" y="446"/>
                  </a:lnTo>
                  <a:lnTo>
                    <a:pt x="2362" y="442"/>
                  </a:lnTo>
                  <a:lnTo>
                    <a:pt x="2366" y="442"/>
                  </a:lnTo>
                  <a:lnTo>
                    <a:pt x="2366" y="442"/>
                  </a:lnTo>
                  <a:lnTo>
                    <a:pt x="2370" y="442"/>
                  </a:lnTo>
                  <a:lnTo>
                    <a:pt x="2370" y="442"/>
                  </a:lnTo>
                  <a:lnTo>
                    <a:pt x="2372" y="444"/>
                  </a:lnTo>
                  <a:lnTo>
                    <a:pt x="2372" y="446"/>
                  </a:lnTo>
                  <a:lnTo>
                    <a:pt x="2374" y="452"/>
                  </a:lnTo>
                  <a:lnTo>
                    <a:pt x="2374" y="458"/>
                  </a:lnTo>
                  <a:lnTo>
                    <a:pt x="2376" y="460"/>
                  </a:lnTo>
                  <a:lnTo>
                    <a:pt x="2378" y="462"/>
                  </a:lnTo>
                  <a:lnTo>
                    <a:pt x="2378" y="462"/>
                  </a:lnTo>
                  <a:lnTo>
                    <a:pt x="2378" y="462"/>
                  </a:lnTo>
                  <a:lnTo>
                    <a:pt x="2378" y="462"/>
                  </a:lnTo>
                  <a:lnTo>
                    <a:pt x="2382" y="460"/>
                  </a:lnTo>
                  <a:lnTo>
                    <a:pt x="2384" y="458"/>
                  </a:lnTo>
                  <a:lnTo>
                    <a:pt x="2388" y="454"/>
                  </a:lnTo>
                  <a:lnTo>
                    <a:pt x="2388" y="454"/>
                  </a:lnTo>
                  <a:lnTo>
                    <a:pt x="2392" y="450"/>
                  </a:lnTo>
                  <a:lnTo>
                    <a:pt x="2398" y="450"/>
                  </a:lnTo>
                  <a:lnTo>
                    <a:pt x="2398" y="450"/>
                  </a:lnTo>
                  <a:lnTo>
                    <a:pt x="2400" y="450"/>
                  </a:lnTo>
                  <a:lnTo>
                    <a:pt x="2400" y="450"/>
                  </a:lnTo>
                  <a:lnTo>
                    <a:pt x="2404" y="450"/>
                  </a:lnTo>
                  <a:lnTo>
                    <a:pt x="2404" y="450"/>
                  </a:lnTo>
                  <a:lnTo>
                    <a:pt x="2408" y="450"/>
                  </a:lnTo>
                  <a:lnTo>
                    <a:pt x="2408" y="450"/>
                  </a:lnTo>
                  <a:lnTo>
                    <a:pt x="2416" y="450"/>
                  </a:lnTo>
                  <a:lnTo>
                    <a:pt x="2420" y="448"/>
                  </a:lnTo>
                  <a:lnTo>
                    <a:pt x="2420" y="448"/>
                  </a:lnTo>
                  <a:lnTo>
                    <a:pt x="2422" y="446"/>
                  </a:lnTo>
                  <a:lnTo>
                    <a:pt x="2422" y="444"/>
                  </a:lnTo>
                  <a:lnTo>
                    <a:pt x="2420" y="440"/>
                  </a:lnTo>
                  <a:lnTo>
                    <a:pt x="2418" y="436"/>
                  </a:lnTo>
                  <a:lnTo>
                    <a:pt x="2418" y="434"/>
                  </a:lnTo>
                  <a:lnTo>
                    <a:pt x="2420" y="432"/>
                  </a:lnTo>
                  <a:lnTo>
                    <a:pt x="2420" y="432"/>
                  </a:lnTo>
                  <a:lnTo>
                    <a:pt x="2426" y="430"/>
                  </a:lnTo>
                  <a:lnTo>
                    <a:pt x="2432" y="428"/>
                  </a:lnTo>
                  <a:lnTo>
                    <a:pt x="2442" y="420"/>
                  </a:lnTo>
                  <a:lnTo>
                    <a:pt x="2450" y="412"/>
                  </a:lnTo>
                  <a:lnTo>
                    <a:pt x="2460" y="404"/>
                  </a:lnTo>
                  <a:lnTo>
                    <a:pt x="2460" y="404"/>
                  </a:lnTo>
                  <a:lnTo>
                    <a:pt x="2468" y="400"/>
                  </a:lnTo>
                  <a:lnTo>
                    <a:pt x="2472" y="400"/>
                  </a:lnTo>
                  <a:lnTo>
                    <a:pt x="2472" y="400"/>
                  </a:lnTo>
                  <a:lnTo>
                    <a:pt x="2476" y="400"/>
                  </a:lnTo>
                  <a:lnTo>
                    <a:pt x="2478" y="402"/>
                  </a:lnTo>
                  <a:lnTo>
                    <a:pt x="2482" y="408"/>
                  </a:lnTo>
                  <a:lnTo>
                    <a:pt x="2486" y="414"/>
                  </a:lnTo>
                  <a:lnTo>
                    <a:pt x="2488" y="422"/>
                  </a:lnTo>
                  <a:lnTo>
                    <a:pt x="2488" y="422"/>
                  </a:lnTo>
                  <a:lnTo>
                    <a:pt x="2498" y="418"/>
                  </a:lnTo>
                  <a:lnTo>
                    <a:pt x="2508" y="414"/>
                  </a:lnTo>
                  <a:lnTo>
                    <a:pt x="2518" y="412"/>
                  </a:lnTo>
                  <a:lnTo>
                    <a:pt x="2522" y="408"/>
                  </a:lnTo>
                  <a:lnTo>
                    <a:pt x="2526" y="406"/>
                  </a:lnTo>
                  <a:lnTo>
                    <a:pt x="2526" y="406"/>
                  </a:lnTo>
                  <a:lnTo>
                    <a:pt x="2532" y="396"/>
                  </a:lnTo>
                  <a:lnTo>
                    <a:pt x="2540" y="390"/>
                  </a:lnTo>
                  <a:lnTo>
                    <a:pt x="2548" y="384"/>
                  </a:lnTo>
                  <a:lnTo>
                    <a:pt x="2560" y="382"/>
                  </a:lnTo>
                  <a:lnTo>
                    <a:pt x="2560" y="382"/>
                  </a:lnTo>
                  <a:lnTo>
                    <a:pt x="2554" y="394"/>
                  </a:lnTo>
                  <a:lnTo>
                    <a:pt x="2546" y="406"/>
                  </a:lnTo>
                  <a:lnTo>
                    <a:pt x="2546" y="406"/>
                  </a:lnTo>
                  <a:lnTo>
                    <a:pt x="2534" y="416"/>
                  </a:lnTo>
                  <a:lnTo>
                    <a:pt x="2522" y="424"/>
                  </a:lnTo>
                  <a:lnTo>
                    <a:pt x="2498" y="438"/>
                  </a:lnTo>
                  <a:lnTo>
                    <a:pt x="2498" y="438"/>
                  </a:lnTo>
                  <a:lnTo>
                    <a:pt x="2488" y="446"/>
                  </a:lnTo>
                  <a:lnTo>
                    <a:pt x="2480" y="456"/>
                  </a:lnTo>
                  <a:lnTo>
                    <a:pt x="2470" y="464"/>
                  </a:lnTo>
                  <a:lnTo>
                    <a:pt x="2460" y="472"/>
                  </a:lnTo>
                  <a:lnTo>
                    <a:pt x="2460" y="472"/>
                  </a:lnTo>
                  <a:lnTo>
                    <a:pt x="2448" y="480"/>
                  </a:lnTo>
                  <a:lnTo>
                    <a:pt x="2442" y="484"/>
                  </a:lnTo>
                  <a:lnTo>
                    <a:pt x="2436" y="490"/>
                  </a:lnTo>
                  <a:lnTo>
                    <a:pt x="2436" y="490"/>
                  </a:lnTo>
                  <a:lnTo>
                    <a:pt x="2430" y="502"/>
                  </a:lnTo>
                  <a:lnTo>
                    <a:pt x="2424" y="514"/>
                  </a:lnTo>
                  <a:lnTo>
                    <a:pt x="2424" y="514"/>
                  </a:lnTo>
                  <a:lnTo>
                    <a:pt x="2422" y="526"/>
                  </a:lnTo>
                  <a:lnTo>
                    <a:pt x="2422" y="536"/>
                  </a:lnTo>
                  <a:lnTo>
                    <a:pt x="2426" y="556"/>
                  </a:lnTo>
                  <a:lnTo>
                    <a:pt x="2426" y="556"/>
                  </a:lnTo>
                  <a:lnTo>
                    <a:pt x="2430" y="580"/>
                  </a:lnTo>
                  <a:lnTo>
                    <a:pt x="2430" y="580"/>
                  </a:lnTo>
                  <a:lnTo>
                    <a:pt x="2432" y="594"/>
                  </a:lnTo>
                  <a:lnTo>
                    <a:pt x="2434" y="600"/>
                  </a:lnTo>
                  <a:lnTo>
                    <a:pt x="2436" y="604"/>
                  </a:lnTo>
                  <a:lnTo>
                    <a:pt x="2438" y="604"/>
                  </a:lnTo>
                  <a:lnTo>
                    <a:pt x="2438" y="604"/>
                  </a:lnTo>
                  <a:lnTo>
                    <a:pt x="2440" y="606"/>
                  </a:lnTo>
                  <a:lnTo>
                    <a:pt x="2440" y="606"/>
                  </a:lnTo>
                  <a:lnTo>
                    <a:pt x="2444" y="604"/>
                  </a:lnTo>
                  <a:lnTo>
                    <a:pt x="2448" y="602"/>
                  </a:lnTo>
                  <a:lnTo>
                    <a:pt x="2454" y="592"/>
                  </a:lnTo>
                  <a:lnTo>
                    <a:pt x="2462" y="574"/>
                  </a:lnTo>
                  <a:lnTo>
                    <a:pt x="2462" y="574"/>
                  </a:lnTo>
                  <a:lnTo>
                    <a:pt x="2466" y="570"/>
                  </a:lnTo>
                  <a:lnTo>
                    <a:pt x="2472" y="566"/>
                  </a:lnTo>
                  <a:lnTo>
                    <a:pt x="2476" y="564"/>
                  </a:lnTo>
                  <a:lnTo>
                    <a:pt x="2482" y="560"/>
                  </a:lnTo>
                  <a:lnTo>
                    <a:pt x="2482" y="560"/>
                  </a:lnTo>
                  <a:lnTo>
                    <a:pt x="2484" y="556"/>
                  </a:lnTo>
                  <a:lnTo>
                    <a:pt x="2486" y="550"/>
                  </a:lnTo>
                  <a:lnTo>
                    <a:pt x="2488" y="546"/>
                  </a:lnTo>
                  <a:lnTo>
                    <a:pt x="2490" y="542"/>
                  </a:lnTo>
                  <a:lnTo>
                    <a:pt x="2490" y="542"/>
                  </a:lnTo>
                  <a:lnTo>
                    <a:pt x="2496" y="540"/>
                  </a:lnTo>
                  <a:lnTo>
                    <a:pt x="2504" y="540"/>
                  </a:lnTo>
                  <a:lnTo>
                    <a:pt x="2504" y="540"/>
                  </a:lnTo>
                  <a:lnTo>
                    <a:pt x="2506" y="536"/>
                  </a:lnTo>
                  <a:lnTo>
                    <a:pt x="2506" y="532"/>
                  </a:lnTo>
                  <a:lnTo>
                    <a:pt x="2506" y="532"/>
                  </a:lnTo>
                  <a:lnTo>
                    <a:pt x="2508" y="522"/>
                  </a:lnTo>
                  <a:lnTo>
                    <a:pt x="2510" y="516"/>
                  </a:lnTo>
                  <a:lnTo>
                    <a:pt x="2512" y="512"/>
                  </a:lnTo>
                  <a:lnTo>
                    <a:pt x="2512" y="512"/>
                  </a:lnTo>
                  <a:lnTo>
                    <a:pt x="2516" y="514"/>
                  </a:lnTo>
                  <a:lnTo>
                    <a:pt x="2522" y="516"/>
                  </a:lnTo>
                  <a:lnTo>
                    <a:pt x="2522" y="516"/>
                  </a:lnTo>
                  <a:lnTo>
                    <a:pt x="2526" y="514"/>
                  </a:lnTo>
                  <a:lnTo>
                    <a:pt x="2528" y="512"/>
                  </a:lnTo>
                  <a:lnTo>
                    <a:pt x="2528" y="512"/>
                  </a:lnTo>
                  <a:lnTo>
                    <a:pt x="2528" y="508"/>
                  </a:lnTo>
                  <a:lnTo>
                    <a:pt x="2526" y="506"/>
                  </a:lnTo>
                  <a:lnTo>
                    <a:pt x="2524" y="502"/>
                  </a:lnTo>
                  <a:lnTo>
                    <a:pt x="2524" y="498"/>
                  </a:lnTo>
                  <a:lnTo>
                    <a:pt x="2524" y="498"/>
                  </a:lnTo>
                  <a:lnTo>
                    <a:pt x="2526" y="492"/>
                  </a:lnTo>
                  <a:lnTo>
                    <a:pt x="2530" y="490"/>
                  </a:lnTo>
                  <a:lnTo>
                    <a:pt x="2530" y="486"/>
                  </a:lnTo>
                  <a:lnTo>
                    <a:pt x="2528" y="482"/>
                  </a:lnTo>
                  <a:lnTo>
                    <a:pt x="2528" y="482"/>
                  </a:lnTo>
                  <a:lnTo>
                    <a:pt x="2524" y="480"/>
                  </a:lnTo>
                  <a:lnTo>
                    <a:pt x="2520" y="478"/>
                  </a:lnTo>
                  <a:lnTo>
                    <a:pt x="2516" y="476"/>
                  </a:lnTo>
                  <a:lnTo>
                    <a:pt x="2514" y="472"/>
                  </a:lnTo>
                  <a:lnTo>
                    <a:pt x="2514" y="472"/>
                  </a:lnTo>
                  <a:lnTo>
                    <a:pt x="2516" y="468"/>
                  </a:lnTo>
                  <a:lnTo>
                    <a:pt x="2522" y="460"/>
                  </a:lnTo>
                  <a:lnTo>
                    <a:pt x="2534" y="448"/>
                  </a:lnTo>
                  <a:lnTo>
                    <a:pt x="2534" y="448"/>
                  </a:lnTo>
                  <a:lnTo>
                    <a:pt x="2542" y="442"/>
                  </a:lnTo>
                  <a:lnTo>
                    <a:pt x="2548" y="438"/>
                  </a:lnTo>
                  <a:lnTo>
                    <a:pt x="2552" y="438"/>
                  </a:lnTo>
                  <a:lnTo>
                    <a:pt x="2552" y="438"/>
                  </a:lnTo>
                  <a:lnTo>
                    <a:pt x="2552" y="438"/>
                  </a:lnTo>
                  <a:lnTo>
                    <a:pt x="2552" y="438"/>
                  </a:lnTo>
                  <a:lnTo>
                    <a:pt x="2556" y="438"/>
                  </a:lnTo>
                  <a:lnTo>
                    <a:pt x="2560" y="442"/>
                  </a:lnTo>
                  <a:lnTo>
                    <a:pt x="2562" y="446"/>
                  </a:lnTo>
                  <a:lnTo>
                    <a:pt x="2566" y="448"/>
                  </a:lnTo>
                  <a:lnTo>
                    <a:pt x="2566" y="448"/>
                  </a:lnTo>
                  <a:lnTo>
                    <a:pt x="2566" y="448"/>
                  </a:lnTo>
                  <a:lnTo>
                    <a:pt x="2566" y="448"/>
                  </a:lnTo>
                  <a:lnTo>
                    <a:pt x="2572" y="446"/>
                  </a:lnTo>
                  <a:lnTo>
                    <a:pt x="2576" y="442"/>
                  </a:lnTo>
                  <a:lnTo>
                    <a:pt x="2580" y="438"/>
                  </a:lnTo>
                  <a:lnTo>
                    <a:pt x="2586" y="434"/>
                  </a:lnTo>
                  <a:lnTo>
                    <a:pt x="2586" y="434"/>
                  </a:lnTo>
                  <a:lnTo>
                    <a:pt x="2592" y="430"/>
                  </a:lnTo>
                  <a:lnTo>
                    <a:pt x="2598" y="430"/>
                  </a:lnTo>
                  <a:lnTo>
                    <a:pt x="2598" y="430"/>
                  </a:lnTo>
                  <a:lnTo>
                    <a:pt x="2606" y="432"/>
                  </a:lnTo>
                  <a:lnTo>
                    <a:pt x="2606" y="432"/>
                  </a:lnTo>
                  <a:lnTo>
                    <a:pt x="2614" y="438"/>
                  </a:lnTo>
                  <a:lnTo>
                    <a:pt x="2616" y="440"/>
                  </a:lnTo>
                  <a:lnTo>
                    <a:pt x="2620" y="442"/>
                  </a:lnTo>
                  <a:lnTo>
                    <a:pt x="2620" y="442"/>
                  </a:lnTo>
                  <a:lnTo>
                    <a:pt x="2626" y="440"/>
                  </a:lnTo>
                  <a:lnTo>
                    <a:pt x="2626" y="440"/>
                  </a:lnTo>
                  <a:lnTo>
                    <a:pt x="2630" y="438"/>
                  </a:lnTo>
                  <a:lnTo>
                    <a:pt x="2636" y="434"/>
                  </a:lnTo>
                  <a:lnTo>
                    <a:pt x="2644" y="424"/>
                  </a:lnTo>
                  <a:lnTo>
                    <a:pt x="2644" y="424"/>
                  </a:lnTo>
                  <a:lnTo>
                    <a:pt x="2654" y="420"/>
                  </a:lnTo>
                  <a:lnTo>
                    <a:pt x="2666" y="414"/>
                  </a:lnTo>
                  <a:lnTo>
                    <a:pt x="2676" y="410"/>
                  </a:lnTo>
                  <a:lnTo>
                    <a:pt x="2686" y="406"/>
                  </a:lnTo>
                  <a:lnTo>
                    <a:pt x="2686" y="406"/>
                  </a:lnTo>
                  <a:lnTo>
                    <a:pt x="2694" y="400"/>
                  </a:lnTo>
                  <a:lnTo>
                    <a:pt x="2704" y="394"/>
                  </a:lnTo>
                  <a:lnTo>
                    <a:pt x="2704" y="394"/>
                  </a:lnTo>
                  <a:lnTo>
                    <a:pt x="2710" y="392"/>
                  </a:lnTo>
                  <a:lnTo>
                    <a:pt x="2710" y="392"/>
                  </a:lnTo>
                  <a:lnTo>
                    <a:pt x="2718" y="394"/>
                  </a:lnTo>
                  <a:lnTo>
                    <a:pt x="2718" y="394"/>
                  </a:lnTo>
                  <a:lnTo>
                    <a:pt x="2724" y="394"/>
                  </a:lnTo>
                  <a:lnTo>
                    <a:pt x="2724" y="394"/>
                  </a:lnTo>
                  <a:lnTo>
                    <a:pt x="2726" y="394"/>
                  </a:lnTo>
                  <a:lnTo>
                    <a:pt x="2726" y="394"/>
                  </a:lnTo>
                  <a:lnTo>
                    <a:pt x="2730" y="394"/>
                  </a:lnTo>
                  <a:lnTo>
                    <a:pt x="2736" y="392"/>
                  </a:lnTo>
                  <a:lnTo>
                    <a:pt x="2740" y="388"/>
                  </a:lnTo>
                  <a:lnTo>
                    <a:pt x="2740" y="384"/>
                  </a:lnTo>
                  <a:lnTo>
                    <a:pt x="2740" y="384"/>
                  </a:lnTo>
                  <a:lnTo>
                    <a:pt x="2738" y="382"/>
                  </a:lnTo>
                  <a:lnTo>
                    <a:pt x="2736" y="380"/>
                  </a:lnTo>
                  <a:lnTo>
                    <a:pt x="2732" y="378"/>
                  </a:lnTo>
                  <a:lnTo>
                    <a:pt x="2732" y="378"/>
                  </a:lnTo>
                  <a:lnTo>
                    <a:pt x="2730" y="372"/>
                  </a:lnTo>
                  <a:lnTo>
                    <a:pt x="2730" y="366"/>
                  </a:lnTo>
                  <a:lnTo>
                    <a:pt x="2730" y="366"/>
                  </a:lnTo>
                  <a:lnTo>
                    <a:pt x="2732" y="362"/>
                  </a:lnTo>
                  <a:lnTo>
                    <a:pt x="2730" y="358"/>
                  </a:lnTo>
                  <a:lnTo>
                    <a:pt x="2728" y="354"/>
                  </a:lnTo>
                  <a:lnTo>
                    <a:pt x="2722" y="352"/>
                  </a:lnTo>
                  <a:lnTo>
                    <a:pt x="2722" y="352"/>
                  </a:lnTo>
                  <a:lnTo>
                    <a:pt x="2708" y="348"/>
                  </a:lnTo>
                  <a:lnTo>
                    <a:pt x="2706" y="346"/>
                  </a:lnTo>
                  <a:lnTo>
                    <a:pt x="2704" y="344"/>
                  </a:lnTo>
                  <a:lnTo>
                    <a:pt x="2704" y="342"/>
                  </a:lnTo>
                  <a:lnTo>
                    <a:pt x="2708" y="340"/>
                  </a:lnTo>
                  <a:lnTo>
                    <a:pt x="2708" y="340"/>
                  </a:lnTo>
                  <a:lnTo>
                    <a:pt x="2710" y="340"/>
                  </a:lnTo>
                  <a:lnTo>
                    <a:pt x="2710" y="340"/>
                  </a:lnTo>
                  <a:lnTo>
                    <a:pt x="2730" y="344"/>
                  </a:lnTo>
                  <a:lnTo>
                    <a:pt x="2730" y="344"/>
                  </a:lnTo>
                  <a:lnTo>
                    <a:pt x="2744" y="346"/>
                  </a:lnTo>
                  <a:lnTo>
                    <a:pt x="2744" y="346"/>
                  </a:lnTo>
                  <a:lnTo>
                    <a:pt x="2750" y="346"/>
                  </a:lnTo>
                  <a:lnTo>
                    <a:pt x="2754" y="342"/>
                  </a:lnTo>
                  <a:lnTo>
                    <a:pt x="2754" y="342"/>
                  </a:lnTo>
                  <a:lnTo>
                    <a:pt x="2754" y="338"/>
                  </a:lnTo>
                  <a:lnTo>
                    <a:pt x="2754" y="332"/>
                  </a:lnTo>
                  <a:lnTo>
                    <a:pt x="2756" y="326"/>
                  </a:lnTo>
                  <a:lnTo>
                    <a:pt x="2756" y="324"/>
                  </a:lnTo>
                  <a:lnTo>
                    <a:pt x="2760" y="322"/>
                  </a:lnTo>
                  <a:lnTo>
                    <a:pt x="2760" y="322"/>
                  </a:lnTo>
                  <a:lnTo>
                    <a:pt x="2762" y="322"/>
                  </a:lnTo>
                  <a:lnTo>
                    <a:pt x="2762" y="322"/>
                  </a:lnTo>
                  <a:lnTo>
                    <a:pt x="2766" y="322"/>
                  </a:lnTo>
                  <a:lnTo>
                    <a:pt x="2768" y="326"/>
                  </a:lnTo>
                  <a:lnTo>
                    <a:pt x="2774" y="332"/>
                  </a:lnTo>
                  <a:lnTo>
                    <a:pt x="2774" y="332"/>
                  </a:lnTo>
                  <a:lnTo>
                    <a:pt x="2782" y="330"/>
                  </a:lnTo>
                  <a:lnTo>
                    <a:pt x="2782" y="330"/>
                  </a:lnTo>
                  <a:lnTo>
                    <a:pt x="2792" y="334"/>
                  </a:lnTo>
                  <a:lnTo>
                    <a:pt x="2800" y="338"/>
                  </a:lnTo>
                  <a:lnTo>
                    <a:pt x="2810" y="344"/>
                  </a:lnTo>
                  <a:lnTo>
                    <a:pt x="2818" y="350"/>
                  </a:lnTo>
                  <a:lnTo>
                    <a:pt x="2818" y="350"/>
                  </a:lnTo>
                  <a:lnTo>
                    <a:pt x="2828" y="352"/>
                  </a:lnTo>
                  <a:lnTo>
                    <a:pt x="2828" y="352"/>
                  </a:lnTo>
                  <a:lnTo>
                    <a:pt x="2834" y="352"/>
                  </a:lnTo>
                  <a:lnTo>
                    <a:pt x="2840" y="348"/>
                  </a:lnTo>
                  <a:lnTo>
                    <a:pt x="2840" y="348"/>
                  </a:lnTo>
                  <a:lnTo>
                    <a:pt x="2844" y="344"/>
                  </a:lnTo>
                  <a:lnTo>
                    <a:pt x="2844" y="340"/>
                  </a:lnTo>
                  <a:lnTo>
                    <a:pt x="2848" y="332"/>
                  </a:lnTo>
                  <a:lnTo>
                    <a:pt x="2848" y="332"/>
                  </a:lnTo>
                  <a:lnTo>
                    <a:pt x="2852" y="330"/>
                  </a:lnTo>
                  <a:lnTo>
                    <a:pt x="2856" y="328"/>
                  </a:lnTo>
                  <a:lnTo>
                    <a:pt x="2860" y="328"/>
                  </a:lnTo>
                  <a:lnTo>
                    <a:pt x="2864" y="326"/>
                  </a:lnTo>
                  <a:lnTo>
                    <a:pt x="2864" y="326"/>
                  </a:lnTo>
                  <a:lnTo>
                    <a:pt x="2870" y="324"/>
                  </a:lnTo>
                  <a:lnTo>
                    <a:pt x="2872" y="318"/>
                  </a:lnTo>
                  <a:lnTo>
                    <a:pt x="2872" y="314"/>
                  </a:lnTo>
                  <a:lnTo>
                    <a:pt x="2870" y="310"/>
                  </a:lnTo>
                  <a:lnTo>
                    <a:pt x="2870" y="310"/>
                  </a:lnTo>
                  <a:lnTo>
                    <a:pt x="2866" y="308"/>
                  </a:lnTo>
                  <a:lnTo>
                    <a:pt x="2860" y="306"/>
                  </a:lnTo>
                  <a:lnTo>
                    <a:pt x="2848" y="306"/>
                  </a:lnTo>
                  <a:lnTo>
                    <a:pt x="2848" y="306"/>
                  </a:lnTo>
                  <a:lnTo>
                    <a:pt x="2840" y="300"/>
                  </a:lnTo>
                  <a:lnTo>
                    <a:pt x="2836" y="298"/>
                  </a:lnTo>
                  <a:lnTo>
                    <a:pt x="2832" y="296"/>
                  </a:lnTo>
                  <a:lnTo>
                    <a:pt x="2832" y="296"/>
                  </a:lnTo>
                  <a:lnTo>
                    <a:pt x="2832" y="296"/>
                  </a:lnTo>
                  <a:lnTo>
                    <a:pt x="2832" y="296"/>
                  </a:lnTo>
                  <a:lnTo>
                    <a:pt x="2828" y="298"/>
                  </a:lnTo>
                  <a:lnTo>
                    <a:pt x="2824" y="300"/>
                  </a:lnTo>
                  <a:lnTo>
                    <a:pt x="2822" y="302"/>
                  </a:lnTo>
                  <a:lnTo>
                    <a:pt x="2818" y="304"/>
                  </a:lnTo>
                  <a:lnTo>
                    <a:pt x="2818" y="304"/>
                  </a:lnTo>
                  <a:lnTo>
                    <a:pt x="2816" y="302"/>
                  </a:lnTo>
                  <a:lnTo>
                    <a:pt x="2816" y="302"/>
                  </a:lnTo>
                  <a:lnTo>
                    <a:pt x="2812" y="298"/>
                  </a:lnTo>
                  <a:lnTo>
                    <a:pt x="2812" y="294"/>
                  </a:lnTo>
                  <a:lnTo>
                    <a:pt x="2810" y="288"/>
                  </a:lnTo>
                  <a:lnTo>
                    <a:pt x="2808" y="282"/>
                  </a:lnTo>
                  <a:lnTo>
                    <a:pt x="2808" y="282"/>
                  </a:lnTo>
                  <a:lnTo>
                    <a:pt x="2798" y="274"/>
                  </a:lnTo>
                  <a:lnTo>
                    <a:pt x="2788" y="266"/>
                  </a:lnTo>
                  <a:lnTo>
                    <a:pt x="2762" y="254"/>
                  </a:lnTo>
                  <a:lnTo>
                    <a:pt x="2762" y="254"/>
                  </a:lnTo>
                  <a:lnTo>
                    <a:pt x="2752" y="250"/>
                  </a:lnTo>
                  <a:lnTo>
                    <a:pt x="2744" y="242"/>
                  </a:lnTo>
                  <a:lnTo>
                    <a:pt x="2744" y="242"/>
                  </a:lnTo>
                  <a:lnTo>
                    <a:pt x="2738" y="234"/>
                  </a:lnTo>
                  <a:lnTo>
                    <a:pt x="2734" y="232"/>
                  </a:lnTo>
                  <a:lnTo>
                    <a:pt x="2728" y="232"/>
                  </a:lnTo>
                  <a:lnTo>
                    <a:pt x="2728" y="232"/>
                  </a:lnTo>
                  <a:lnTo>
                    <a:pt x="2720" y="230"/>
                  </a:lnTo>
                  <a:lnTo>
                    <a:pt x="2712" y="226"/>
                  </a:lnTo>
                  <a:lnTo>
                    <a:pt x="2706" y="224"/>
                  </a:lnTo>
                  <a:lnTo>
                    <a:pt x="2698" y="222"/>
                  </a:lnTo>
                  <a:lnTo>
                    <a:pt x="2698" y="222"/>
                  </a:lnTo>
                  <a:lnTo>
                    <a:pt x="2690" y="224"/>
                  </a:lnTo>
                  <a:lnTo>
                    <a:pt x="2690" y="224"/>
                  </a:lnTo>
                  <a:lnTo>
                    <a:pt x="2684" y="224"/>
                  </a:lnTo>
                  <a:lnTo>
                    <a:pt x="2684" y="224"/>
                  </a:lnTo>
                  <a:lnTo>
                    <a:pt x="2676" y="226"/>
                  </a:lnTo>
                  <a:lnTo>
                    <a:pt x="2676" y="226"/>
                  </a:lnTo>
                  <a:lnTo>
                    <a:pt x="2672" y="226"/>
                  </a:lnTo>
                  <a:lnTo>
                    <a:pt x="2666" y="222"/>
                  </a:lnTo>
                  <a:lnTo>
                    <a:pt x="2666" y="222"/>
                  </a:lnTo>
                  <a:lnTo>
                    <a:pt x="2660" y="220"/>
                  </a:lnTo>
                  <a:lnTo>
                    <a:pt x="2654" y="218"/>
                  </a:lnTo>
                  <a:lnTo>
                    <a:pt x="2654" y="218"/>
                  </a:lnTo>
                  <a:lnTo>
                    <a:pt x="2650" y="218"/>
                  </a:lnTo>
                  <a:lnTo>
                    <a:pt x="2646" y="222"/>
                  </a:lnTo>
                  <a:lnTo>
                    <a:pt x="2646" y="222"/>
                  </a:lnTo>
                  <a:lnTo>
                    <a:pt x="2644" y="226"/>
                  </a:lnTo>
                  <a:lnTo>
                    <a:pt x="2644" y="232"/>
                  </a:lnTo>
                  <a:lnTo>
                    <a:pt x="2644" y="238"/>
                  </a:lnTo>
                  <a:lnTo>
                    <a:pt x="2644" y="244"/>
                  </a:lnTo>
                  <a:lnTo>
                    <a:pt x="2644" y="244"/>
                  </a:lnTo>
                  <a:lnTo>
                    <a:pt x="2638" y="250"/>
                  </a:lnTo>
                  <a:lnTo>
                    <a:pt x="2632" y="250"/>
                  </a:lnTo>
                  <a:lnTo>
                    <a:pt x="2632" y="250"/>
                  </a:lnTo>
                  <a:lnTo>
                    <a:pt x="2626" y="250"/>
                  </a:lnTo>
                  <a:lnTo>
                    <a:pt x="2620" y="246"/>
                  </a:lnTo>
                  <a:lnTo>
                    <a:pt x="2612" y="240"/>
                  </a:lnTo>
                  <a:lnTo>
                    <a:pt x="2612" y="240"/>
                  </a:lnTo>
                  <a:lnTo>
                    <a:pt x="2606" y="234"/>
                  </a:lnTo>
                  <a:lnTo>
                    <a:pt x="2602" y="232"/>
                  </a:lnTo>
                  <a:lnTo>
                    <a:pt x="2598" y="230"/>
                  </a:lnTo>
                  <a:lnTo>
                    <a:pt x="2598" y="230"/>
                  </a:lnTo>
                  <a:lnTo>
                    <a:pt x="2594" y="232"/>
                  </a:lnTo>
                  <a:lnTo>
                    <a:pt x="2594" y="232"/>
                  </a:lnTo>
                  <a:lnTo>
                    <a:pt x="2584" y="232"/>
                  </a:lnTo>
                  <a:lnTo>
                    <a:pt x="2574" y="234"/>
                  </a:lnTo>
                  <a:lnTo>
                    <a:pt x="2574" y="234"/>
                  </a:lnTo>
                  <a:lnTo>
                    <a:pt x="2572" y="234"/>
                  </a:lnTo>
                  <a:lnTo>
                    <a:pt x="2572" y="234"/>
                  </a:lnTo>
                  <a:lnTo>
                    <a:pt x="2560" y="230"/>
                  </a:lnTo>
                  <a:lnTo>
                    <a:pt x="2550" y="228"/>
                  </a:lnTo>
                  <a:lnTo>
                    <a:pt x="2550" y="228"/>
                  </a:lnTo>
                  <a:lnTo>
                    <a:pt x="2548" y="228"/>
                  </a:lnTo>
                  <a:lnTo>
                    <a:pt x="2548" y="228"/>
                  </a:lnTo>
                  <a:lnTo>
                    <a:pt x="2542" y="230"/>
                  </a:lnTo>
                  <a:lnTo>
                    <a:pt x="2538" y="232"/>
                  </a:lnTo>
                  <a:lnTo>
                    <a:pt x="2534" y="236"/>
                  </a:lnTo>
                  <a:lnTo>
                    <a:pt x="2528" y="236"/>
                  </a:lnTo>
                  <a:lnTo>
                    <a:pt x="2528" y="236"/>
                  </a:lnTo>
                  <a:lnTo>
                    <a:pt x="2528" y="236"/>
                  </a:lnTo>
                  <a:lnTo>
                    <a:pt x="2528" y="236"/>
                  </a:lnTo>
                  <a:lnTo>
                    <a:pt x="2526" y="232"/>
                  </a:lnTo>
                  <a:lnTo>
                    <a:pt x="2522" y="230"/>
                  </a:lnTo>
                  <a:lnTo>
                    <a:pt x="2518" y="228"/>
                  </a:lnTo>
                  <a:lnTo>
                    <a:pt x="2514" y="224"/>
                  </a:lnTo>
                  <a:lnTo>
                    <a:pt x="2514" y="224"/>
                  </a:lnTo>
                  <a:lnTo>
                    <a:pt x="2512" y="220"/>
                  </a:lnTo>
                  <a:lnTo>
                    <a:pt x="2512" y="216"/>
                  </a:lnTo>
                  <a:lnTo>
                    <a:pt x="2510" y="212"/>
                  </a:lnTo>
                  <a:lnTo>
                    <a:pt x="2508" y="208"/>
                  </a:lnTo>
                  <a:lnTo>
                    <a:pt x="2508" y="208"/>
                  </a:lnTo>
                  <a:lnTo>
                    <a:pt x="2500" y="202"/>
                  </a:lnTo>
                  <a:lnTo>
                    <a:pt x="2488" y="200"/>
                  </a:lnTo>
                  <a:lnTo>
                    <a:pt x="2488" y="200"/>
                  </a:lnTo>
                  <a:lnTo>
                    <a:pt x="2478" y="196"/>
                  </a:lnTo>
                  <a:lnTo>
                    <a:pt x="2470" y="194"/>
                  </a:lnTo>
                  <a:lnTo>
                    <a:pt x="2470" y="194"/>
                  </a:lnTo>
                  <a:lnTo>
                    <a:pt x="2462" y="190"/>
                  </a:lnTo>
                  <a:lnTo>
                    <a:pt x="2462" y="190"/>
                  </a:lnTo>
                  <a:lnTo>
                    <a:pt x="2460" y="190"/>
                  </a:lnTo>
                  <a:lnTo>
                    <a:pt x="2456" y="192"/>
                  </a:lnTo>
                  <a:lnTo>
                    <a:pt x="2446" y="198"/>
                  </a:lnTo>
                  <a:lnTo>
                    <a:pt x="2446" y="198"/>
                  </a:lnTo>
                  <a:lnTo>
                    <a:pt x="2438" y="202"/>
                  </a:lnTo>
                  <a:lnTo>
                    <a:pt x="2430" y="202"/>
                  </a:lnTo>
                  <a:lnTo>
                    <a:pt x="2430" y="202"/>
                  </a:lnTo>
                  <a:lnTo>
                    <a:pt x="2428" y="202"/>
                  </a:lnTo>
                  <a:lnTo>
                    <a:pt x="2428" y="202"/>
                  </a:lnTo>
                  <a:lnTo>
                    <a:pt x="2424" y="200"/>
                  </a:lnTo>
                  <a:lnTo>
                    <a:pt x="2422" y="196"/>
                  </a:lnTo>
                  <a:lnTo>
                    <a:pt x="2420" y="192"/>
                  </a:lnTo>
                  <a:lnTo>
                    <a:pt x="2416" y="188"/>
                  </a:lnTo>
                  <a:lnTo>
                    <a:pt x="2416" y="188"/>
                  </a:lnTo>
                  <a:lnTo>
                    <a:pt x="2410" y="188"/>
                  </a:lnTo>
                  <a:lnTo>
                    <a:pt x="2410" y="188"/>
                  </a:lnTo>
                  <a:lnTo>
                    <a:pt x="2408" y="188"/>
                  </a:lnTo>
                  <a:lnTo>
                    <a:pt x="2408" y="188"/>
                  </a:lnTo>
                  <a:lnTo>
                    <a:pt x="2404" y="188"/>
                  </a:lnTo>
                  <a:lnTo>
                    <a:pt x="2404" y="188"/>
                  </a:lnTo>
                  <a:lnTo>
                    <a:pt x="2398" y="186"/>
                  </a:lnTo>
                  <a:lnTo>
                    <a:pt x="2398" y="186"/>
                  </a:lnTo>
                  <a:lnTo>
                    <a:pt x="2390" y="180"/>
                  </a:lnTo>
                  <a:lnTo>
                    <a:pt x="2390" y="180"/>
                  </a:lnTo>
                  <a:lnTo>
                    <a:pt x="2384" y="174"/>
                  </a:lnTo>
                  <a:lnTo>
                    <a:pt x="2380" y="166"/>
                  </a:lnTo>
                  <a:lnTo>
                    <a:pt x="2380" y="166"/>
                  </a:lnTo>
                  <a:lnTo>
                    <a:pt x="2376" y="162"/>
                  </a:lnTo>
                  <a:lnTo>
                    <a:pt x="2370" y="160"/>
                  </a:lnTo>
                  <a:lnTo>
                    <a:pt x="2370" y="160"/>
                  </a:lnTo>
                  <a:lnTo>
                    <a:pt x="2364" y="160"/>
                  </a:lnTo>
                  <a:lnTo>
                    <a:pt x="2358" y="162"/>
                  </a:lnTo>
                  <a:lnTo>
                    <a:pt x="2358" y="162"/>
                  </a:lnTo>
                  <a:lnTo>
                    <a:pt x="2354" y="166"/>
                  </a:lnTo>
                  <a:lnTo>
                    <a:pt x="2350" y="172"/>
                  </a:lnTo>
                  <a:lnTo>
                    <a:pt x="2348" y="176"/>
                  </a:lnTo>
                  <a:lnTo>
                    <a:pt x="2342" y="180"/>
                  </a:lnTo>
                  <a:lnTo>
                    <a:pt x="2342" y="180"/>
                  </a:lnTo>
                  <a:lnTo>
                    <a:pt x="2332" y="182"/>
                  </a:lnTo>
                  <a:lnTo>
                    <a:pt x="2332" y="182"/>
                  </a:lnTo>
                  <a:lnTo>
                    <a:pt x="2330" y="182"/>
                  </a:lnTo>
                  <a:lnTo>
                    <a:pt x="2330" y="182"/>
                  </a:lnTo>
                  <a:lnTo>
                    <a:pt x="2328" y="180"/>
                  </a:lnTo>
                  <a:lnTo>
                    <a:pt x="2328" y="180"/>
                  </a:lnTo>
                  <a:lnTo>
                    <a:pt x="2328" y="178"/>
                  </a:lnTo>
                  <a:lnTo>
                    <a:pt x="2328" y="176"/>
                  </a:lnTo>
                  <a:lnTo>
                    <a:pt x="2328" y="176"/>
                  </a:lnTo>
                  <a:lnTo>
                    <a:pt x="2326" y="164"/>
                  </a:lnTo>
                  <a:lnTo>
                    <a:pt x="2324" y="160"/>
                  </a:lnTo>
                  <a:lnTo>
                    <a:pt x="2320" y="156"/>
                  </a:lnTo>
                  <a:lnTo>
                    <a:pt x="2320" y="156"/>
                  </a:lnTo>
                  <a:lnTo>
                    <a:pt x="2314" y="154"/>
                  </a:lnTo>
                  <a:lnTo>
                    <a:pt x="2306" y="152"/>
                  </a:lnTo>
                  <a:lnTo>
                    <a:pt x="2306" y="152"/>
                  </a:lnTo>
                  <a:lnTo>
                    <a:pt x="2296" y="148"/>
                  </a:lnTo>
                  <a:lnTo>
                    <a:pt x="2296" y="148"/>
                  </a:lnTo>
                  <a:lnTo>
                    <a:pt x="2290" y="148"/>
                  </a:lnTo>
                  <a:lnTo>
                    <a:pt x="2290" y="148"/>
                  </a:lnTo>
                  <a:lnTo>
                    <a:pt x="2284" y="148"/>
                  </a:lnTo>
                  <a:lnTo>
                    <a:pt x="2278" y="150"/>
                  </a:lnTo>
                  <a:lnTo>
                    <a:pt x="2278" y="150"/>
                  </a:lnTo>
                  <a:lnTo>
                    <a:pt x="2274" y="150"/>
                  </a:lnTo>
                  <a:lnTo>
                    <a:pt x="2274" y="150"/>
                  </a:lnTo>
                  <a:lnTo>
                    <a:pt x="2274" y="150"/>
                  </a:lnTo>
                  <a:lnTo>
                    <a:pt x="2274" y="150"/>
                  </a:lnTo>
                  <a:lnTo>
                    <a:pt x="2272" y="150"/>
                  </a:lnTo>
                  <a:lnTo>
                    <a:pt x="2272" y="150"/>
                  </a:lnTo>
                  <a:lnTo>
                    <a:pt x="2268" y="154"/>
                  </a:lnTo>
                  <a:lnTo>
                    <a:pt x="2268" y="154"/>
                  </a:lnTo>
                  <a:lnTo>
                    <a:pt x="2262" y="158"/>
                  </a:lnTo>
                  <a:lnTo>
                    <a:pt x="2262" y="162"/>
                  </a:lnTo>
                  <a:lnTo>
                    <a:pt x="2262" y="162"/>
                  </a:lnTo>
                  <a:lnTo>
                    <a:pt x="2262" y="168"/>
                  </a:lnTo>
                  <a:lnTo>
                    <a:pt x="2264" y="172"/>
                  </a:lnTo>
                  <a:lnTo>
                    <a:pt x="2264" y="178"/>
                  </a:lnTo>
                  <a:lnTo>
                    <a:pt x="2262" y="180"/>
                  </a:lnTo>
                  <a:lnTo>
                    <a:pt x="2258" y="182"/>
                  </a:lnTo>
                  <a:lnTo>
                    <a:pt x="2258" y="182"/>
                  </a:lnTo>
                  <a:lnTo>
                    <a:pt x="2250" y="172"/>
                  </a:lnTo>
                  <a:lnTo>
                    <a:pt x="2250" y="172"/>
                  </a:lnTo>
                  <a:lnTo>
                    <a:pt x="2248" y="174"/>
                  </a:lnTo>
                  <a:lnTo>
                    <a:pt x="2246" y="178"/>
                  </a:lnTo>
                  <a:lnTo>
                    <a:pt x="2248" y="182"/>
                  </a:lnTo>
                  <a:lnTo>
                    <a:pt x="2248" y="182"/>
                  </a:lnTo>
                  <a:lnTo>
                    <a:pt x="2240" y="186"/>
                  </a:lnTo>
                  <a:lnTo>
                    <a:pt x="2234" y="188"/>
                  </a:lnTo>
                  <a:lnTo>
                    <a:pt x="2230" y="188"/>
                  </a:lnTo>
                  <a:lnTo>
                    <a:pt x="2230" y="188"/>
                  </a:lnTo>
                  <a:lnTo>
                    <a:pt x="2230" y="188"/>
                  </a:lnTo>
                  <a:lnTo>
                    <a:pt x="2230" y="188"/>
                  </a:lnTo>
                  <a:lnTo>
                    <a:pt x="2226" y="188"/>
                  </a:lnTo>
                  <a:lnTo>
                    <a:pt x="2222" y="184"/>
                  </a:lnTo>
                  <a:lnTo>
                    <a:pt x="2216" y="178"/>
                  </a:lnTo>
                  <a:lnTo>
                    <a:pt x="2216" y="178"/>
                  </a:lnTo>
                  <a:lnTo>
                    <a:pt x="2212" y="174"/>
                  </a:lnTo>
                  <a:lnTo>
                    <a:pt x="2208" y="172"/>
                  </a:lnTo>
                  <a:lnTo>
                    <a:pt x="2208" y="172"/>
                  </a:lnTo>
                  <a:lnTo>
                    <a:pt x="2204" y="174"/>
                  </a:lnTo>
                  <a:lnTo>
                    <a:pt x="2204" y="174"/>
                  </a:lnTo>
                  <a:lnTo>
                    <a:pt x="2202" y="178"/>
                  </a:lnTo>
                  <a:lnTo>
                    <a:pt x="2200" y="180"/>
                  </a:lnTo>
                  <a:lnTo>
                    <a:pt x="2198" y="180"/>
                  </a:lnTo>
                  <a:lnTo>
                    <a:pt x="2198" y="180"/>
                  </a:lnTo>
                  <a:lnTo>
                    <a:pt x="2194" y="182"/>
                  </a:lnTo>
                  <a:lnTo>
                    <a:pt x="2194" y="182"/>
                  </a:lnTo>
                  <a:lnTo>
                    <a:pt x="2190" y="182"/>
                  </a:lnTo>
                  <a:lnTo>
                    <a:pt x="2190" y="182"/>
                  </a:lnTo>
                  <a:lnTo>
                    <a:pt x="2184" y="180"/>
                  </a:lnTo>
                  <a:lnTo>
                    <a:pt x="2180" y="178"/>
                  </a:lnTo>
                  <a:lnTo>
                    <a:pt x="2180" y="178"/>
                  </a:lnTo>
                  <a:lnTo>
                    <a:pt x="2178" y="174"/>
                  </a:lnTo>
                  <a:lnTo>
                    <a:pt x="2178" y="170"/>
                  </a:lnTo>
                  <a:lnTo>
                    <a:pt x="2178" y="170"/>
                  </a:lnTo>
                  <a:lnTo>
                    <a:pt x="2176" y="168"/>
                  </a:lnTo>
                  <a:lnTo>
                    <a:pt x="2172" y="168"/>
                  </a:lnTo>
                  <a:lnTo>
                    <a:pt x="2172" y="168"/>
                  </a:lnTo>
                  <a:lnTo>
                    <a:pt x="2168" y="168"/>
                  </a:lnTo>
                  <a:lnTo>
                    <a:pt x="2164" y="172"/>
                  </a:lnTo>
                  <a:lnTo>
                    <a:pt x="2164" y="172"/>
                  </a:lnTo>
                  <a:lnTo>
                    <a:pt x="2162" y="176"/>
                  </a:lnTo>
                  <a:lnTo>
                    <a:pt x="2160" y="180"/>
                  </a:lnTo>
                  <a:lnTo>
                    <a:pt x="2160" y="184"/>
                  </a:lnTo>
                  <a:lnTo>
                    <a:pt x="2156" y="186"/>
                  </a:lnTo>
                  <a:lnTo>
                    <a:pt x="2156" y="186"/>
                  </a:lnTo>
                  <a:lnTo>
                    <a:pt x="2154" y="188"/>
                  </a:lnTo>
                  <a:lnTo>
                    <a:pt x="2154" y="188"/>
                  </a:lnTo>
                  <a:lnTo>
                    <a:pt x="2150" y="186"/>
                  </a:lnTo>
                  <a:lnTo>
                    <a:pt x="2150" y="186"/>
                  </a:lnTo>
                  <a:lnTo>
                    <a:pt x="2146" y="184"/>
                  </a:lnTo>
                  <a:lnTo>
                    <a:pt x="2142" y="180"/>
                  </a:lnTo>
                  <a:lnTo>
                    <a:pt x="2136" y="174"/>
                  </a:lnTo>
                  <a:lnTo>
                    <a:pt x="2136" y="174"/>
                  </a:lnTo>
                  <a:lnTo>
                    <a:pt x="2132" y="170"/>
                  </a:lnTo>
                  <a:lnTo>
                    <a:pt x="2124" y="166"/>
                  </a:lnTo>
                  <a:lnTo>
                    <a:pt x="2118" y="162"/>
                  </a:lnTo>
                  <a:lnTo>
                    <a:pt x="2118" y="160"/>
                  </a:lnTo>
                  <a:lnTo>
                    <a:pt x="2116" y="158"/>
                  </a:lnTo>
                  <a:lnTo>
                    <a:pt x="2116" y="158"/>
                  </a:lnTo>
                  <a:lnTo>
                    <a:pt x="2118" y="156"/>
                  </a:lnTo>
                  <a:lnTo>
                    <a:pt x="2120" y="154"/>
                  </a:lnTo>
                  <a:lnTo>
                    <a:pt x="2126" y="154"/>
                  </a:lnTo>
                  <a:lnTo>
                    <a:pt x="2126" y="154"/>
                  </a:lnTo>
                  <a:lnTo>
                    <a:pt x="2128" y="154"/>
                  </a:lnTo>
                  <a:lnTo>
                    <a:pt x="2128" y="154"/>
                  </a:lnTo>
                  <a:lnTo>
                    <a:pt x="2130" y="154"/>
                  </a:lnTo>
                  <a:lnTo>
                    <a:pt x="2130" y="154"/>
                  </a:lnTo>
                  <a:lnTo>
                    <a:pt x="2136" y="154"/>
                  </a:lnTo>
                  <a:lnTo>
                    <a:pt x="2136" y="154"/>
                  </a:lnTo>
                  <a:lnTo>
                    <a:pt x="2142" y="150"/>
                  </a:lnTo>
                  <a:lnTo>
                    <a:pt x="2144" y="148"/>
                  </a:lnTo>
                  <a:lnTo>
                    <a:pt x="2144" y="144"/>
                  </a:lnTo>
                  <a:lnTo>
                    <a:pt x="2142" y="142"/>
                  </a:lnTo>
                  <a:lnTo>
                    <a:pt x="2130" y="130"/>
                  </a:lnTo>
                  <a:lnTo>
                    <a:pt x="2130" y="130"/>
                  </a:lnTo>
                  <a:lnTo>
                    <a:pt x="2126" y="124"/>
                  </a:lnTo>
                  <a:lnTo>
                    <a:pt x="2124" y="124"/>
                  </a:lnTo>
                  <a:lnTo>
                    <a:pt x="2120" y="122"/>
                  </a:lnTo>
                  <a:lnTo>
                    <a:pt x="2120" y="122"/>
                  </a:lnTo>
                  <a:lnTo>
                    <a:pt x="2118" y="122"/>
                  </a:lnTo>
                  <a:lnTo>
                    <a:pt x="2118" y="122"/>
                  </a:lnTo>
                  <a:lnTo>
                    <a:pt x="2106" y="126"/>
                  </a:lnTo>
                  <a:lnTo>
                    <a:pt x="2096" y="126"/>
                  </a:lnTo>
                  <a:lnTo>
                    <a:pt x="2096" y="126"/>
                  </a:lnTo>
                  <a:lnTo>
                    <a:pt x="2092" y="126"/>
                  </a:lnTo>
                  <a:lnTo>
                    <a:pt x="2092" y="126"/>
                  </a:lnTo>
                  <a:lnTo>
                    <a:pt x="2088" y="122"/>
                  </a:lnTo>
                  <a:lnTo>
                    <a:pt x="2086" y="118"/>
                  </a:lnTo>
                  <a:lnTo>
                    <a:pt x="2082" y="114"/>
                  </a:lnTo>
                  <a:lnTo>
                    <a:pt x="2076" y="112"/>
                  </a:lnTo>
                  <a:lnTo>
                    <a:pt x="2076" y="112"/>
                  </a:lnTo>
                  <a:lnTo>
                    <a:pt x="2076" y="112"/>
                  </a:lnTo>
                  <a:lnTo>
                    <a:pt x="2076" y="112"/>
                  </a:lnTo>
                  <a:lnTo>
                    <a:pt x="2064" y="114"/>
                  </a:lnTo>
                  <a:lnTo>
                    <a:pt x="2052" y="118"/>
                  </a:lnTo>
                  <a:lnTo>
                    <a:pt x="2052" y="118"/>
                  </a:lnTo>
                  <a:lnTo>
                    <a:pt x="2054" y="124"/>
                  </a:lnTo>
                  <a:lnTo>
                    <a:pt x="2054" y="128"/>
                  </a:lnTo>
                  <a:lnTo>
                    <a:pt x="2050" y="138"/>
                  </a:lnTo>
                  <a:lnTo>
                    <a:pt x="2050" y="138"/>
                  </a:lnTo>
                  <a:lnTo>
                    <a:pt x="2050" y="138"/>
                  </a:lnTo>
                  <a:lnTo>
                    <a:pt x="2050" y="138"/>
                  </a:lnTo>
                  <a:lnTo>
                    <a:pt x="2032" y="134"/>
                  </a:lnTo>
                  <a:lnTo>
                    <a:pt x="2014" y="132"/>
                  </a:lnTo>
                  <a:lnTo>
                    <a:pt x="2014" y="132"/>
                  </a:lnTo>
                  <a:lnTo>
                    <a:pt x="2004" y="130"/>
                  </a:lnTo>
                  <a:lnTo>
                    <a:pt x="2000" y="128"/>
                  </a:lnTo>
                  <a:lnTo>
                    <a:pt x="1998" y="124"/>
                  </a:lnTo>
                  <a:lnTo>
                    <a:pt x="1998" y="124"/>
                  </a:lnTo>
                  <a:lnTo>
                    <a:pt x="1994" y="118"/>
                  </a:lnTo>
                  <a:lnTo>
                    <a:pt x="1988" y="114"/>
                  </a:lnTo>
                  <a:lnTo>
                    <a:pt x="1988" y="114"/>
                  </a:lnTo>
                  <a:lnTo>
                    <a:pt x="1980" y="110"/>
                  </a:lnTo>
                  <a:lnTo>
                    <a:pt x="1974" y="110"/>
                  </a:lnTo>
                  <a:lnTo>
                    <a:pt x="1974" y="110"/>
                  </a:lnTo>
                  <a:lnTo>
                    <a:pt x="1964" y="110"/>
                  </a:lnTo>
                  <a:lnTo>
                    <a:pt x="1954" y="116"/>
                  </a:lnTo>
                  <a:lnTo>
                    <a:pt x="1954" y="116"/>
                  </a:lnTo>
                  <a:lnTo>
                    <a:pt x="1946" y="118"/>
                  </a:lnTo>
                  <a:lnTo>
                    <a:pt x="1938" y="120"/>
                  </a:lnTo>
                  <a:lnTo>
                    <a:pt x="1938" y="120"/>
                  </a:lnTo>
                  <a:lnTo>
                    <a:pt x="1932" y="118"/>
                  </a:lnTo>
                  <a:lnTo>
                    <a:pt x="1924" y="114"/>
                  </a:lnTo>
                  <a:lnTo>
                    <a:pt x="1924" y="114"/>
                  </a:lnTo>
                  <a:lnTo>
                    <a:pt x="1920" y="110"/>
                  </a:lnTo>
                  <a:lnTo>
                    <a:pt x="1916" y="108"/>
                  </a:lnTo>
                  <a:lnTo>
                    <a:pt x="1916" y="108"/>
                  </a:lnTo>
                  <a:lnTo>
                    <a:pt x="1912" y="110"/>
                  </a:lnTo>
                  <a:lnTo>
                    <a:pt x="1904" y="114"/>
                  </a:lnTo>
                  <a:lnTo>
                    <a:pt x="1904" y="114"/>
                  </a:lnTo>
                  <a:lnTo>
                    <a:pt x="1894" y="120"/>
                  </a:lnTo>
                  <a:lnTo>
                    <a:pt x="1886" y="122"/>
                  </a:lnTo>
                  <a:lnTo>
                    <a:pt x="1880" y="124"/>
                  </a:lnTo>
                  <a:lnTo>
                    <a:pt x="1880" y="124"/>
                  </a:lnTo>
                  <a:lnTo>
                    <a:pt x="1876" y="122"/>
                  </a:lnTo>
                  <a:lnTo>
                    <a:pt x="1876" y="120"/>
                  </a:lnTo>
                  <a:lnTo>
                    <a:pt x="1876" y="120"/>
                  </a:lnTo>
                  <a:lnTo>
                    <a:pt x="1878" y="116"/>
                  </a:lnTo>
                  <a:lnTo>
                    <a:pt x="1884" y="112"/>
                  </a:lnTo>
                  <a:lnTo>
                    <a:pt x="1898" y="106"/>
                  </a:lnTo>
                  <a:lnTo>
                    <a:pt x="1898" y="106"/>
                  </a:lnTo>
                  <a:lnTo>
                    <a:pt x="1904" y="102"/>
                  </a:lnTo>
                  <a:lnTo>
                    <a:pt x="1912" y="102"/>
                  </a:lnTo>
                  <a:lnTo>
                    <a:pt x="1918" y="100"/>
                  </a:lnTo>
                  <a:lnTo>
                    <a:pt x="1924" y="96"/>
                  </a:lnTo>
                  <a:lnTo>
                    <a:pt x="1924" y="96"/>
                  </a:lnTo>
                  <a:lnTo>
                    <a:pt x="1942" y="88"/>
                  </a:lnTo>
                  <a:lnTo>
                    <a:pt x="1944" y="86"/>
                  </a:lnTo>
                  <a:lnTo>
                    <a:pt x="1946" y="82"/>
                  </a:lnTo>
                  <a:lnTo>
                    <a:pt x="1948" y="78"/>
                  </a:lnTo>
                  <a:lnTo>
                    <a:pt x="1948" y="72"/>
                  </a:lnTo>
                  <a:lnTo>
                    <a:pt x="1948" y="72"/>
                  </a:lnTo>
                  <a:lnTo>
                    <a:pt x="1946" y="52"/>
                  </a:lnTo>
                  <a:lnTo>
                    <a:pt x="1942" y="42"/>
                  </a:lnTo>
                  <a:lnTo>
                    <a:pt x="1938" y="38"/>
                  </a:lnTo>
                  <a:lnTo>
                    <a:pt x="1934" y="34"/>
                  </a:lnTo>
                  <a:lnTo>
                    <a:pt x="1934" y="34"/>
                  </a:lnTo>
                  <a:lnTo>
                    <a:pt x="1930" y="34"/>
                  </a:lnTo>
                  <a:lnTo>
                    <a:pt x="1924" y="32"/>
                  </a:lnTo>
                  <a:lnTo>
                    <a:pt x="1924" y="32"/>
                  </a:lnTo>
                  <a:lnTo>
                    <a:pt x="1922" y="28"/>
                  </a:lnTo>
                  <a:lnTo>
                    <a:pt x="1920" y="24"/>
                  </a:lnTo>
                  <a:lnTo>
                    <a:pt x="1920" y="24"/>
                  </a:lnTo>
                  <a:lnTo>
                    <a:pt x="1914" y="22"/>
                  </a:lnTo>
                  <a:lnTo>
                    <a:pt x="1914" y="22"/>
                  </a:lnTo>
                  <a:lnTo>
                    <a:pt x="1908" y="24"/>
                  </a:lnTo>
                  <a:lnTo>
                    <a:pt x="1902" y="28"/>
                  </a:lnTo>
                  <a:lnTo>
                    <a:pt x="1902" y="28"/>
                  </a:lnTo>
                  <a:lnTo>
                    <a:pt x="1892" y="34"/>
                  </a:lnTo>
                  <a:lnTo>
                    <a:pt x="1886" y="36"/>
                  </a:lnTo>
                  <a:lnTo>
                    <a:pt x="1882" y="36"/>
                  </a:lnTo>
                  <a:lnTo>
                    <a:pt x="1882" y="36"/>
                  </a:lnTo>
                  <a:lnTo>
                    <a:pt x="1878" y="36"/>
                  </a:lnTo>
                  <a:lnTo>
                    <a:pt x="1874" y="34"/>
                  </a:lnTo>
                  <a:lnTo>
                    <a:pt x="1872" y="30"/>
                  </a:lnTo>
                  <a:lnTo>
                    <a:pt x="1870" y="26"/>
                  </a:lnTo>
                  <a:lnTo>
                    <a:pt x="1870" y="26"/>
                  </a:lnTo>
                  <a:lnTo>
                    <a:pt x="1860" y="28"/>
                  </a:lnTo>
                  <a:lnTo>
                    <a:pt x="1856" y="30"/>
                  </a:lnTo>
                  <a:lnTo>
                    <a:pt x="1850" y="30"/>
                  </a:lnTo>
                  <a:lnTo>
                    <a:pt x="1850" y="30"/>
                  </a:lnTo>
                  <a:lnTo>
                    <a:pt x="1846" y="30"/>
                  </a:lnTo>
                  <a:lnTo>
                    <a:pt x="1844" y="26"/>
                  </a:lnTo>
                  <a:lnTo>
                    <a:pt x="1844" y="26"/>
                  </a:lnTo>
                  <a:lnTo>
                    <a:pt x="1842" y="24"/>
                  </a:lnTo>
                  <a:lnTo>
                    <a:pt x="1844" y="22"/>
                  </a:lnTo>
                  <a:lnTo>
                    <a:pt x="1848" y="18"/>
                  </a:lnTo>
                  <a:lnTo>
                    <a:pt x="1860" y="12"/>
                  </a:lnTo>
                  <a:lnTo>
                    <a:pt x="1860" y="12"/>
                  </a:lnTo>
                  <a:lnTo>
                    <a:pt x="1858" y="6"/>
                  </a:lnTo>
                  <a:lnTo>
                    <a:pt x="1856" y="4"/>
                  </a:lnTo>
                  <a:lnTo>
                    <a:pt x="1852" y="2"/>
                  </a:lnTo>
                  <a:lnTo>
                    <a:pt x="184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07" name="Freeform 92"/>
            <p:cNvSpPr>
              <a:spLocks/>
            </p:cNvSpPr>
            <p:nvPr/>
          </p:nvSpPr>
          <p:spPr bwMode="auto">
            <a:xfrm>
              <a:off x="1244" y="2682"/>
              <a:ext cx="136" cy="244"/>
            </a:xfrm>
            <a:custGeom>
              <a:avLst/>
              <a:gdLst>
                <a:gd name="T0" fmla="*/ 132 w 136"/>
                <a:gd name="T1" fmla="*/ 0 h 244"/>
                <a:gd name="T2" fmla="*/ 120 w 136"/>
                <a:gd name="T3" fmla="*/ 6 h 244"/>
                <a:gd name="T4" fmla="*/ 116 w 136"/>
                <a:gd name="T5" fmla="*/ 14 h 244"/>
                <a:gd name="T6" fmla="*/ 112 w 136"/>
                <a:gd name="T7" fmla="*/ 22 h 244"/>
                <a:gd name="T8" fmla="*/ 100 w 136"/>
                <a:gd name="T9" fmla="*/ 40 h 244"/>
                <a:gd name="T10" fmla="*/ 90 w 136"/>
                <a:gd name="T11" fmla="*/ 48 h 244"/>
                <a:gd name="T12" fmla="*/ 76 w 136"/>
                <a:gd name="T13" fmla="*/ 60 h 244"/>
                <a:gd name="T14" fmla="*/ 64 w 136"/>
                <a:gd name="T15" fmla="*/ 66 h 244"/>
                <a:gd name="T16" fmla="*/ 44 w 136"/>
                <a:gd name="T17" fmla="*/ 74 h 244"/>
                <a:gd name="T18" fmla="*/ 28 w 136"/>
                <a:gd name="T19" fmla="*/ 88 h 244"/>
                <a:gd name="T20" fmla="*/ 24 w 136"/>
                <a:gd name="T21" fmla="*/ 94 h 244"/>
                <a:gd name="T22" fmla="*/ 22 w 136"/>
                <a:gd name="T23" fmla="*/ 110 h 244"/>
                <a:gd name="T24" fmla="*/ 24 w 136"/>
                <a:gd name="T25" fmla="*/ 114 h 244"/>
                <a:gd name="T26" fmla="*/ 26 w 136"/>
                <a:gd name="T27" fmla="*/ 118 h 244"/>
                <a:gd name="T28" fmla="*/ 32 w 136"/>
                <a:gd name="T29" fmla="*/ 122 h 244"/>
                <a:gd name="T30" fmla="*/ 36 w 136"/>
                <a:gd name="T31" fmla="*/ 126 h 244"/>
                <a:gd name="T32" fmla="*/ 36 w 136"/>
                <a:gd name="T33" fmla="*/ 134 h 244"/>
                <a:gd name="T34" fmla="*/ 30 w 136"/>
                <a:gd name="T35" fmla="*/ 148 h 244"/>
                <a:gd name="T36" fmla="*/ 22 w 136"/>
                <a:gd name="T37" fmla="*/ 156 h 244"/>
                <a:gd name="T38" fmla="*/ 14 w 136"/>
                <a:gd name="T39" fmla="*/ 158 h 244"/>
                <a:gd name="T40" fmla="*/ 6 w 136"/>
                <a:gd name="T41" fmla="*/ 164 h 244"/>
                <a:gd name="T42" fmla="*/ 4 w 136"/>
                <a:gd name="T43" fmla="*/ 168 h 244"/>
                <a:gd name="T44" fmla="*/ 0 w 136"/>
                <a:gd name="T45" fmla="*/ 182 h 244"/>
                <a:gd name="T46" fmla="*/ 0 w 136"/>
                <a:gd name="T47" fmla="*/ 188 h 244"/>
                <a:gd name="T48" fmla="*/ 8 w 136"/>
                <a:gd name="T49" fmla="*/ 196 h 244"/>
                <a:gd name="T50" fmla="*/ 12 w 136"/>
                <a:gd name="T51" fmla="*/ 200 h 244"/>
                <a:gd name="T52" fmla="*/ 12 w 136"/>
                <a:gd name="T53" fmla="*/ 212 h 244"/>
                <a:gd name="T54" fmla="*/ 12 w 136"/>
                <a:gd name="T55" fmla="*/ 222 h 244"/>
                <a:gd name="T56" fmla="*/ 18 w 136"/>
                <a:gd name="T57" fmla="*/ 240 h 244"/>
                <a:gd name="T58" fmla="*/ 24 w 136"/>
                <a:gd name="T59" fmla="*/ 244 h 244"/>
                <a:gd name="T60" fmla="*/ 24 w 136"/>
                <a:gd name="T61" fmla="*/ 244 h 244"/>
                <a:gd name="T62" fmla="*/ 34 w 136"/>
                <a:gd name="T63" fmla="*/ 242 h 244"/>
                <a:gd name="T64" fmla="*/ 52 w 136"/>
                <a:gd name="T65" fmla="*/ 228 h 244"/>
                <a:gd name="T66" fmla="*/ 60 w 136"/>
                <a:gd name="T67" fmla="*/ 220 h 244"/>
                <a:gd name="T68" fmla="*/ 68 w 136"/>
                <a:gd name="T69" fmla="*/ 196 h 244"/>
                <a:gd name="T70" fmla="*/ 78 w 136"/>
                <a:gd name="T71" fmla="*/ 174 h 244"/>
                <a:gd name="T72" fmla="*/ 88 w 136"/>
                <a:gd name="T73" fmla="*/ 154 h 244"/>
                <a:gd name="T74" fmla="*/ 98 w 136"/>
                <a:gd name="T75" fmla="*/ 134 h 244"/>
                <a:gd name="T76" fmla="*/ 112 w 136"/>
                <a:gd name="T77" fmla="*/ 92 h 244"/>
                <a:gd name="T78" fmla="*/ 116 w 136"/>
                <a:gd name="T79" fmla="*/ 78 h 244"/>
                <a:gd name="T80" fmla="*/ 124 w 136"/>
                <a:gd name="T81" fmla="*/ 68 h 244"/>
                <a:gd name="T82" fmla="*/ 130 w 136"/>
                <a:gd name="T83" fmla="*/ 56 h 244"/>
                <a:gd name="T84" fmla="*/ 132 w 136"/>
                <a:gd name="T85" fmla="*/ 44 h 244"/>
                <a:gd name="T86" fmla="*/ 136 w 136"/>
                <a:gd name="T87" fmla="*/ 6 h 244"/>
                <a:gd name="T88" fmla="*/ 132 w 136"/>
                <a:gd name="T89" fmla="*/ 0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36" h="244">
                  <a:moveTo>
                    <a:pt x="132" y="0"/>
                  </a:moveTo>
                  <a:lnTo>
                    <a:pt x="132" y="0"/>
                  </a:lnTo>
                  <a:lnTo>
                    <a:pt x="126" y="0"/>
                  </a:lnTo>
                  <a:lnTo>
                    <a:pt x="120" y="6"/>
                  </a:lnTo>
                  <a:lnTo>
                    <a:pt x="120" y="6"/>
                  </a:lnTo>
                  <a:lnTo>
                    <a:pt x="116" y="14"/>
                  </a:lnTo>
                  <a:lnTo>
                    <a:pt x="112" y="22"/>
                  </a:lnTo>
                  <a:lnTo>
                    <a:pt x="112" y="22"/>
                  </a:lnTo>
                  <a:lnTo>
                    <a:pt x="106" y="32"/>
                  </a:lnTo>
                  <a:lnTo>
                    <a:pt x="100" y="40"/>
                  </a:lnTo>
                  <a:lnTo>
                    <a:pt x="100" y="40"/>
                  </a:lnTo>
                  <a:lnTo>
                    <a:pt x="90" y="48"/>
                  </a:lnTo>
                  <a:lnTo>
                    <a:pt x="84" y="54"/>
                  </a:lnTo>
                  <a:lnTo>
                    <a:pt x="76" y="60"/>
                  </a:lnTo>
                  <a:lnTo>
                    <a:pt x="64" y="66"/>
                  </a:lnTo>
                  <a:lnTo>
                    <a:pt x="64" y="66"/>
                  </a:lnTo>
                  <a:lnTo>
                    <a:pt x="54" y="70"/>
                  </a:lnTo>
                  <a:lnTo>
                    <a:pt x="44" y="74"/>
                  </a:lnTo>
                  <a:lnTo>
                    <a:pt x="34" y="80"/>
                  </a:lnTo>
                  <a:lnTo>
                    <a:pt x="28" y="88"/>
                  </a:lnTo>
                  <a:lnTo>
                    <a:pt x="28" y="88"/>
                  </a:lnTo>
                  <a:lnTo>
                    <a:pt x="24" y="94"/>
                  </a:lnTo>
                  <a:lnTo>
                    <a:pt x="22" y="98"/>
                  </a:lnTo>
                  <a:lnTo>
                    <a:pt x="22" y="110"/>
                  </a:lnTo>
                  <a:lnTo>
                    <a:pt x="22" y="110"/>
                  </a:lnTo>
                  <a:lnTo>
                    <a:pt x="24" y="114"/>
                  </a:lnTo>
                  <a:lnTo>
                    <a:pt x="26" y="118"/>
                  </a:lnTo>
                  <a:lnTo>
                    <a:pt x="26" y="118"/>
                  </a:lnTo>
                  <a:lnTo>
                    <a:pt x="30" y="120"/>
                  </a:lnTo>
                  <a:lnTo>
                    <a:pt x="32" y="122"/>
                  </a:lnTo>
                  <a:lnTo>
                    <a:pt x="32" y="122"/>
                  </a:lnTo>
                  <a:lnTo>
                    <a:pt x="36" y="126"/>
                  </a:lnTo>
                  <a:lnTo>
                    <a:pt x="36" y="130"/>
                  </a:lnTo>
                  <a:lnTo>
                    <a:pt x="36" y="134"/>
                  </a:lnTo>
                  <a:lnTo>
                    <a:pt x="36" y="140"/>
                  </a:lnTo>
                  <a:lnTo>
                    <a:pt x="30" y="148"/>
                  </a:lnTo>
                  <a:lnTo>
                    <a:pt x="26" y="152"/>
                  </a:lnTo>
                  <a:lnTo>
                    <a:pt x="22" y="156"/>
                  </a:lnTo>
                  <a:lnTo>
                    <a:pt x="22" y="156"/>
                  </a:lnTo>
                  <a:lnTo>
                    <a:pt x="14" y="158"/>
                  </a:lnTo>
                  <a:lnTo>
                    <a:pt x="10" y="160"/>
                  </a:lnTo>
                  <a:lnTo>
                    <a:pt x="6" y="164"/>
                  </a:lnTo>
                  <a:lnTo>
                    <a:pt x="6" y="164"/>
                  </a:lnTo>
                  <a:lnTo>
                    <a:pt x="4" y="168"/>
                  </a:lnTo>
                  <a:lnTo>
                    <a:pt x="2" y="174"/>
                  </a:lnTo>
                  <a:lnTo>
                    <a:pt x="0" y="182"/>
                  </a:lnTo>
                  <a:lnTo>
                    <a:pt x="0" y="182"/>
                  </a:lnTo>
                  <a:lnTo>
                    <a:pt x="0" y="188"/>
                  </a:lnTo>
                  <a:lnTo>
                    <a:pt x="2" y="192"/>
                  </a:lnTo>
                  <a:lnTo>
                    <a:pt x="8" y="196"/>
                  </a:lnTo>
                  <a:lnTo>
                    <a:pt x="8" y="196"/>
                  </a:lnTo>
                  <a:lnTo>
                    <a:pt x="12" y="200"/>
                  </a:lnTo>
                  <a:lnTo>
                    <a:pt x="12" y="204"/>
                  </a:lnTo>
                  <a:lnTo>
                    <a:pt x="12" y="212"/>
                  </a:lnTo>
                  <a:lnTo>
                    <a:pt x="12" y="212"/>
                  </a:lnTo>
                  <a:lnTo>
                    <a:pt x="12" y="222"/>
                  </a:lnTo>
                  <a:lnTo>
                    <a:pt x="14" y="232"/>
                  </a:lnTo>
                  <a:lnTo>
                    <a:pt x="18" y="240"/>
                  </a:lnTo>
                  <a:lnTo>
                    <a:pt x="20" y="242"/>
                  </a:lnTo>
                  <a:lnTo>
                    <a:pt x="24" y="244"/>
                  </a:lnTo>
                  <a:lnTo>
                    <a:pt x="24" y="244"/>
                  </a:lnTo>
                  <a:lnTo>
                    <a:pt x="24" y="244"/>
                  </a:lnTo>
                  <a:lnTo>
                    <a:pt x="24" y="244"/>
                  </a:lnTo>
                  <a:lnTo>
                    <a:pt x="34" y="242"/>
                  </a:lnTo>
                  <a:lnTo>
                    <a:pt x="44" y="236"/>
                  </a:lnTo>
                  <a:lnTo>
                    <a:pt x="52" y="228"/>
                  </a:lnTo>
                  <a:lnTo>
                    <a:pt x="60" y="220"/>
                  </a:lnTo>
                  <a:lnTo>
                    <a:pt x="60" y="220"/>
                  </a:lnTo>
                  <a:lnTo>
                    <a:pt x="64" y="208"/>
                  </a:lnTo>
                  <a:lnTo>
                    <a:pt x="68" y="196"/>
                  </a:lnTo>
                  <a:lnTo>
                    <a:pt x="72" y="186"/>
                  </a:lnTo>
                  <a:lnTo>
                    <a:pt x="78" y="174"/>
                  </a:lnTo>
                  <a:lnTo>
                    <a:pt x="78" y="174"/>
                  </a:lnTo>
                  <a:lnTo>
                    <a:pt x="88" y="154"/>
                  </a:lnTo>
                  <a:lnTo>
                    <a:pt x="94" y="144"/>
                  </a:lnTo>
                  <a:lnTo>
                    <a:pt x="98" y="134"/>
                  </a:lnTo>
                  <a:lnTo>
                    <a:pt x="98" y="134"/>
                  </a:lnTo>
                  <a:lnTo>
                    <a:pt x="112" y="92"/>
                  </a:lnTo>
                  <a:lnTo>
                    <a:pt x="112" y="92"/>
                  </a:lnTo>
                  <a:lnTo>
                    <a:pt x="116" y="78"/>
                  </a:lnTo>
                  <a:lnTo>
                    <a:pt x="124" y="68"/>
                  </a:lnTo>
                  <a:lnTo>
                    <a:pt x="124" y="68"/>
                  </a:lnTo>
                  <a:lnTo>
                    <a:pt x="128" y="62"/>
                  </a:lnTo>
                  <a:lnTo>
                    <a:pt x="130" y="56"/>
                  </a:lnTo>
                  <a:lnTo>
                    <a:pt x="132" y="44"/>
                  </a:lnTo>
                  <a:lnTo>
                    <a:pt x="132" y="44"/>
                  </a:lnTo>
                  <a:lnTo>
                    <a:pt x="136" y="20"/>
                  </a:lnTo>
                  <a:lnTo>
                    <a:pt x="136" y="6"/>
                  </a:lnTo>
                  <a:lnTo>
                    <a:pt x="134" y="0"/>
                  </a:lnTo>
                  <a:lnTo>
                    <a:pt x="132"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08" name="Freeform 93"/>
            <p:cNvSpPr>
              <a:spLocks/>
            </p:cNvSpPr>
            <p:nvPr/>
          </p:nvSpPr>
          <p:spPr bwMode="auto">
            <a:xfrm>
              <a:off x="1244" y="2682"/>
              <a:ext cx="136" cy="244"/>
            </a:xfrm>
            <a:custGeom>
              <a:avLst/>
              <a:gdLst>
                <a:gd name="T0" fmla="*/ 132 w 136"/>
                <a:gd name="T1" fmla="*/ 0 h 244"/>
                <a:gd name="T2" fmla="*/ 120 w 136"/>
                <a:gd name="T3" fmla="*/ 6 h 244"/>
                <a:gd name="T4" fmla="*/ 116 w 136"/>
                <a:gd name="T5" fmla="*/ 14 h 244"/>
                <a:gd name="T6" fmla="*/ 112 w 136"/>
                <a:gd name="T7" fmla="*/ 22 h 244"/>
                <a:gd name="T8" fmla="*/ 100 w 136"/>
                <a:gd name="T9" fmla="*/ 40 h 244"/>
                <a:gd name="T10" fmla="*/ 90 w 136"/>
                <a:gd name="T11" fmla="*/ 48 h 244"/>
                <a:gd name="T12" fmla="*/ 76 w 136"/>
                <a:gd name="T13" fmla="*/ 60 h 244"/>
                <a:gd name="T14" fmla="*/ 64 w 136"/>
                <a:gd name="T15" fmla="*/ 66 h 244"/>
                <a:gd name="T16" fmla="*/ 44 w 136"/>
                <a:gd name="T17" fmla="*/ 74 h 244"/>
                <a:gd name="T18" fmla="*/ 28 w 136"/>
                <a:gd name="T19" fmla="*/ 88 h 244"/>
                <a:gd name="T20" fmla="*/ 24 w 136"/>
                <a:gd name="T21" fmla="*/ 94 h 244"/>
                <a:gd name="T22" fmla="*/ 22 w 136"/>
                <a:gd name="T23" fmla="*/ 110 h 244"/>
                <a:gd name="T24" fmla="*/ 24 w 136"/>
                <a:gd name="T25" fmla="*/ 114 h 244"/>
                <a:gd name="T26" fmla="*/ 26 w 136"/>
                <a:gd name="T27" fmla="*/ 118 h 244"/>
                <a:gd name="T28" fmla="*/ 32 w 136"/>
                <a:gd name="T29" fmla="*/ 122 h 244"/>
                <a:gd name="T30" fmla="*/ 36 w 136"/>
                <a:gd name="T31" fmla="*/ 126 h 244"/>
                <a:gd name="T32" fmla="*/ 36 w 136"/>
                <a:gd name="T33" fmla="*/ 134 h 244"/>
                <a:gd name="T34" fmla="*/ 30 w 136"/>
                <a:gd name="T35" fmla="*/ 148 h 244"/>
                <a:gd name="T36" fmla="*/ 22 w 136"/>
                <a:gd name="T37" fmla="*/ 156 h 244"/>
                <a:gd name="T38" fmla="*/ 14 w 136"/>
                <a:gd name="T39" fmla="*/ 158 h 244"/>
                <a:gd name="T40" fmla="*/ 6 w 136"/>
                <a:gd name="T41" fmla="*/ 164 h 244"/>
                <a:gd name="T42" fmla="*/ 4 w 136"/>
                <a:gd name="T43" fmla="*/ 168 h 244"/>
                <a:gd name="T44" fmla="*/ 0 w 136"/>
                <a:gd name="T45" fmla="*/ 182 h 244"/>
                <a:gd name="T46" fmla="*/ 0 w 136"/>
                <a:gd name="T47" fmla="*/ 188 h 244"/>
                <a:gd name="T48" fmla="*/ 8 w 136"/>
                <a:gd name="T49" fmla="*/ 196 h 244"/>
                <a:gd name="T50" fmla="*/ 12 w 136"/>
                <a:gd name="T51" fmla="*/ 200 h 244"/>
                <a:gd name="T52" fmla="*/ 12 w 136"/>
                <a:gd name="T53" fmla="*/ 212 h 244"/>
                <a:gd name="T54" fmla="*/ 12 w 136"/>
                <a:gd name="T55" fmla="*/ 222 h 244"/>
                <a:gd name="T56" fmla="*/ 18 w 136"/>
                <a:gd name="T57" fmla="*/ 240 h 244"/>
                <a:gd name="T58" fmla="*/ 24 w 136"/>
                <a:gd name="T59" fmla="*/ 244 h 244"/>
                <a:gd name="T60" fmla="*/ 24 w 136"/>
                <a:gd name="T61" fmla="*/ 244 h 244"/>
                <a:gd name="T62" fmla="*/ 34 w 136"/>
                <a:gd name="T63" fmla="*/ 242 h 244"/>
                <a:gd name="T64" fmla="*/ 52 w 136"/>
                <a:gd name="T65" fmla="*/ 228 h 244"/>
                <a:gd name="T66" fmla="*/ 60 w 136"/>
                <a:gd name="T67" fmla="*/ 220 h 244"/>
                <a:gd name="T68" fmla="*/ 68 w 136"/>
                <a:gd name="T69" fmla="*/ 196 h 244"/>
                <a:gd name="T70" fmla="*/ 78 w 136"/>
                <a:gd name="T71" fmla="*/ 174 h 244"/>
                <a:gd name="T72" fmla="*/ 88 w 136"/>
                <a:gd name="T73" fmla="*/ 154 h 244"/>
                <a:gd name="T74" fmla="*/ 98 w 136"/>
                <a:gd name="T75" fmla="*/ 134 h 244"/>
                <a:gd name="T76" fmla="*/ 112 w 136"/>
                <a:gd name="T77" fmla="*/ 92 h 244"/>
                <a:gd name="T78" fmla="*/ 116 w 136"/>
                <a:gd name="T79" fmla="*/ 78 h 244"/>
                <a:gd name="T80" fmla="*/ 124 w 136"/>
                <a:gd name="T81" fmla="*/ 68 h 244"/>
                <a:gd name="T82" fmla="*/ 130 w 136"/>
                <a:gd name="T83" fmla="*/ 56 h 244"/>
                <a:gd name="T84" fmla="*/ 132 w 136"/>
                <a:gd name="T85" fmla="*/ 44 h 244"/>
                <a:gd name="T86" fmla="*/ 136 w 136"/>
                <a:gd name="T87" fmla="*/ 6 h 244"/>
                <a:gd name="T88" fmla="*/ 132 w 136"/>
                <a:gd name="T89" fmla="*/ 0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36" h="244">
                  <a:moveTo>
                    <a:pt x="132" y="0"/>
                  </a:moveTo>
                  <a:lnTo>
                    <a:pt x="132" y="0"/>
                  </a:lnTo>
                  <a:lnTo>
                    <a:pt x="126" y="0"/>
                  </a:lnTo>
                  <a:lnTo>
                    <a:pt x="120" y="6"/>
                  </a:lnTo>
                  <a:lnTo>
                    <a:pt x="120" y="6"/>
                  </a:lnTo>
                  <a:lnTo>
                    <a:pt x="116" y="14"/>
                  </a:lnTo>
                  <a:lnTo>
                    <a:pt x="112" y="22"/>
                  </a:lnTo>
                  <a:lnTo>
                    <a:pt x="112" y="22"/>
                  </a:lnTo>
                  <a:lnTo>
                    <a:pt x="106" y="32"/>
                  </a:lnTo>
                  <a:lnTo>
                    <a:pt x="100" y="40"/>
                  </a:lnTo>
                  <a:lnTo>
                    <a:pt x="100" y="40"/>
                  </a:lnTo>
                  <a:lnTo>
                    <a:pt x="90" y="48"/>
                  </a:lnTo>
                  <a:lnTo>
                    <a:pt x="84" y="54"/>
                  </a:lnTo>
                  <a:lnTo>
                    <a:pt x="76" y="60"/>
                  </a:lnTo>
                  <a:lnTo>
                    <a:pt x="64" y="66"/>
                  </a:lnTo>
                  <a:lnTo>
                    <a:pt x="64" y="66"/>
                  </a:lnTo>
                  <a:lnTo>
                    <a:pt x="54" y="70"/>
                  </a:lnTo>
                  <a:lnTo>
                    <a:pt x="44" y="74"/>
                  </a:lnTo>
                  <a:lnTo>
                    <a:pt x="34" y="80"/>
                  </a:lnTo>
                  <a:lnTo>
                    <a:pt x="28" y="88"/>
                  </a:lnTo>
                  <a:lnTo>
                    <a:pt x="28" y="88"/>
                  </a:lnTo>
                  <a:lnTo>
                    <a:pt x="24" y="94"/>
                  </a:lnTo>
                  <a:lnTo>
                    <a:pt x="22" y="98"/>
                  </a:lnTo>
                  <a:lnTo>
                    <a:pt x="22" y="110"/>
                  </a:lnTo>
                  <a:lnTo>
                    <a:pt x="22" y="110"/>
                  </a:lnTo>
                  <a:lnTo>
                    <a:pt x="24" y="114"/>
                  </a:lnTo>
                  <a:lnTo>
                    <a:pt x="26" y="118"/>
                  </a:lnTo>
                  <a:lnTo>
                    <a:pt x="26" y="118"/>
                  </a:lnTo>
                  <a:lnTo>
                    <a:pt x="30" y="120"/>
                  </a:lnTo>
                  <a:lnTo>
                    <a:pt x="32" y="122"/>
                  </a:lnTo>
                  <a:lnTo>
                    <a:pt x="32" y="122"/>
                  </a:lnTo>
                  <a:lnTo>
                    <a:pt x="36" y="126"/>
                  </a:lnTo>
                  <a:lnTo>
                    <a:pt x="36" y="130"/>
                  </a:lnTo>
                  <a:lnTo>
                    <a:pt x="36" y="134"/>
                  </a:lnTo>
                  <a:lnTo>
                    <a:pt x="36" y="140"/>
                  </a:lnTo>
                  <a:lnTo>
                    <a:pt x="30" y="148"/>
                  </a:lnTo>
                  <a:lnTo>
                    <a:pt x="26" y="152"/>
                  </a:lnTo>
                  <a:lnTo>
                    <a:pt x="22" y="156"/>
                  </a:lnTo>
                  <a:lnTo>
                    <a:pt x="22" y="156"/>
                  </a:lnTo>
                  <a:lnTo>
                    <a:pt x="14" y="158"/>
                  </a:lnTo>
                  <a:lnTo>
                    <a:pt x="10" y="160"/>
                  </a:lnTo>
                  <a:lnTo>
                    <a:pt x="6" y="164"/>
                  </a:lnTo>
                  <a:lnTo>
                    <a:pt x="6" y="164"/>
                  </a:lnTo>
                  <a:lnTo>
                    <a:pt x="4" y="168"/>
                  </a:lnTo>
                  <a:lnTo>
                    <a:pt x="2" y="174"/>
                  </a:lnTo>
                  <a:lnTo>
                    <a:pt x="0" y="182"/>
                  </a:lnTo>
                  <a:lnTo>
                    <a:pt x="0" y="182"/>
                  </a:lnTo>
                  <a:lnTo>
                    <a:pt x="0" y="188"/>
                  </a:lnTo>
                  <a:lnTo>
                    <a:pt x="2" y="192"/>
                  </a:lnTo>
                  <a:lnTo>
                    <a:pt x="8" y="196"/>
                  </a:lnTo>
                  <a:lnTo>
                    <a:pt x="8" y="196"/>
                  </a:lnTo>
                  <a:lnTo>
                    <a:pt x="12" y="200"/>
                  </a:lnTo>
                  <a:lnTo>
                    <a:pt x="12" y="204"/>
                  </a:lnTo>
                  <a:lnTo>
                    <a:pt x="12" y="212"/>
                  </a:lnTo>
                  <a:lnTo>
                    <a:pt x="12" y="212"/>
                  </a:lnTo>
                  <a:lnTo>
                    <a:pt x="12" y="222"/>
                  </a:lnTo>
                  <a:lnTo>
                    <a:pt x="14" y="232"/>
                  </a:lnTo>
                  <a:lnTo>
                    <a:pt x="18" y="240"/>
                  </a:lnTo>
                  <a:lnTo>
                    <a:pt x="20" y="242"/>
                  </a:lnTo>
                  <a:lnTo>
                    <a:pt x="24" y="244"/>
                  </a:lnTo>
                  <a:lnTo>
                    <a:pt x="24" y="244"/>
                  </a:lnTo>
                  <a:lnTo>
                    <a:pt x="24" y="244"/>
                  </a:lnTo>
                  <a:lnTo>
                    <a:pt x="24" y="244"/>
                  </a:lnTo>
                  <a:lnTo>
                    <a:pt x="34" y="242"/>
                  </a:lnTo>
                  <a:lnTo>
                    <a:pt x="44" y="236"/>
                  </a:lnTo>
                  <a:lnTo>
                    <a:pt x="52" y="228"/>
                  </a:lnTo>
                  <a:lnTo>
                    <a:pt x="60" y="220"/>
                  </a:lnTo>
                  <a:lnTo>
                    <a:pt x="60" y="220"/>
                  </a:lnTo>
                  <a:lnTo>
                    <a:pt x="64" y="208"/>
                  </a:lnTo>
                  <a:lnTo>
                    <a:pt x="68" y="196"/>
                  </a:lnTo>
                  <a:lnTo>
                    <a:pt x="72" y="186"/>
                  </a:lnTo>
                  <a:lnTo>
                    <a:pt x="78" y="174"/>
                  </a:lnTo>
                  <a:lnTo>
                    <a:pt x="78" y="174"/>
                  </a:lnTo>
                  <a:lnTo>
                    <a:pt x="88" y="154"/>
                  </a:lnTo>
                  <a:lnTo>
                    <a:pt x="94" y="144"/>
                  </a:lnTo>
                  <a:lnTo>
                    <a:pt x="98" y="134"/>
                  </a:lnTo>
                  <a:lnTo>
                    <a:pt x="98" y="134"/>
                  </a:lnTo>
                  <a:lnTo>
                    <a:pt x="112" y="92"/>
                  </a:lnTo>
                  <a:lnTo>
                    <a:pt x="112" y="92"/>
                  </a:lnTo>
                  <a:lnTo>
                    <a:pt x="116" y="78"/>
                  </a:lnTo>
                  <a:lnTo>
                    <a:pt x="124" y="68"/>
                  </a:lnTo>
                  <a:lnTo>
                    <a:pt x="124" y="68"/>
                  </a:lnTo>
                  <a:lnTo>
                    <a:pt x="128" y="62"/>
                  </a:lnTo>
                  <a:lnTo>
                    <a:pt x="130" y="56"/>
                  </a:lnTo>
                  <a:lnTo>
                    <a:pt x="132" y="44"/>
                  </a:lnTo>
                  <a:lnTo>
                    <a:pt x="132" y="44"/>
                  </a:lnTo>
                  <a:lnTo>
                    <a:pt x="136" y="20"/>
                  </a:lnTo>
                  <a:lnTo>
                    <a:pt x="136" y="6"/>
                  </a:lnTo>
                  <a:lnTo>
                    <a:pt x="134" y="0"/>
                  </a:lnTo>
                  <a:lnTo>
                    <a:pt x="13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09" name="Freeform 94"/>
            <p:cNvSpPr>
              <a:spLocks/>
            </p:cNvSpPr>
            <p:nvPr/>
          </p:nvSpPr>
          <p:spPr bwMode="auto">
            <a:xfrm>
              <a:off x="2064" y="2414"/>
              <a:ext cx="2" cy="4"/>
            </a:xfrm>
            <a:custGeom>
              <a:avLst/>
              <a:gdLst>
                <a:gd name="T0" fmla="*/ 2 w 2"/>
                <a:gd name="T1" fmla="*/ 0 h 4"/>
                <a:gd name="T2" fmla="*/ 2 w 2"/>
                <a:gd name="T3" fmla="*/ 0 h 4"/>
                <a:gd name="T4" fmla="*/ 0 w 2"/>
                <a:gd name="T5" fmla="*/ 4 h 4"/>
                <a:gd name="T6" fmla="*/ 2 w 2"/>
                <a:gd name="T7" fmla="*/ 0 h 4"/>
              </a:gdLst>
              <a:ahLst/>
              <a:cxnLst>
                <a:cxn ang="0">
                  <a:pos x="T0" y="T1"/>
                </a:cxn>
                <a:cxn ang="0">
                  <a:pos x="T2" y="T3"/>
                </a:cxn>
                <a:cxn ang="0">
                  <a:pos x="T4" y="T5"/>
                </a:cxn>
                <a:cxn ang="0">
                  <a:pos x="T6" y="T7"/>
                </a:cxn>
              </a:cxnLst>
              <a:rect l="0" t="0" r="r" b="b"/>
              <a:pathLst>
                <a:path w="2" h="4">
                  <a:moveTo>
                    <a:pt x="2" y="0"/>
                  </a:moveTo>
                  <a:lnTo>
                    <a:pt x="2" y="0"/>
                  </a:lnTo>
                  <a:lnTo>
                    <a:pt x="0" y="4"/>
                  </a:lnTo>
                  <a:lnTo>
                    <a:pt x="2"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10" name="Freeform 95"/>
            <p:cNvSpPr>
              <a:spLocks/>
            </p:cNvSpPr>
            <p:nvPr/>
          </p:nvSpPr>
          <p:spPr bwMode="auto">
            <a:xfrm>
              <a:off x="2064" y="2414"/>
              <a:ext cx="2" cy="4"/>
            </a:xfrm>
            <a:custGeom>
              <a:avLst/>
              <a:gdLst>
                <a:gd name="T0" fmla="*/ 2 w 2"/>
                <a:gd name="T1" fmla="*/ 0 h 4"/>
                <a:gd name="T2" fmla="*/ 2 w 2"/>
                <a:gd name="T3" fmla="*/ 0 h 4"/>
                <a:gd name="T4" fmla="*/ 0 w 2"/>
                <a:gd name="T5" fmla="*/ 4 h 4"/>
                <a:gd name="T6" fmla="*/ 2 w 2"/>
                <a:gd name="T7" fmla="*/ 0 h 4"/>
              </a:gdLst>
              <a:ahLst/>
              <a:cxnLst>
                <a:cxn ang="0">
                  <a:pos x="T0" y="T1"/>
                </a:cxn>
                <a:cxn ang="0">
                  <a:pos x="T2" y="T3"/>
                </a:cxn>
                <a:cxn ang="0">
                  <a:pos x="T4" y="T5"/>
                </a:cxn>
                <a:cxn ang="0">
                  <a:pos x="T6" y="T7"/>
                </a:cxn>
              </a:cxnLst>
              <a:rect l="0" t="0" r="r" b="b"/>
              <a:pathLst>
                <a:path w="2" h="4">
                  <a:moveTo>
                    <a:pt x="2" y="0"/>
                  </a:moveTo>
                  <a:lnTo>
                    <a:pt x="2" y="0"/>
                  </a:lnTo>
                  <a:lnTo>
                    <a:pt x="0" y="4"/>
                  </a:lnTo>
                  <a:lnTo>
                    <a:pt x="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11" name="Freeform 96"/>
            <p:cNvSpPr>
              <a:spLocks/>
            </p:cNvSpPr>
            <p:nvPr/>
          </p:nvSpPr>
          <p:spPr bwMode="auto">
            <a:xfrm>
              <a:off x="2066" y="2412"/>
              <a:ext cx="2" cy="2"/>
            </a:xfrm>
            <a:custGeom>
              <a:avLst/>
              <a:gdLst>
                <a:gd name="T0" fmla="*/ 2 w 2"/>
                <a:gd name="T1" fmla="*/ 0 h 2"/>
                <a:gd name="T2" fmla="*/ 0 w 2"/>
                <a:gd name="T3" fmla="*/ 2 h 2"/>
                <a:gd name="T4" fmla="*/ 2 w 2"/>
                <a:gd name="T5" fmla="*/ 2 h 2"/>
                <a:gd name="T6" fmla="*/ 2 w 2"/>
                <a:gd name="T7" fmla="*/ 0 h 2"/>
              </a:gdLst>
              <a:ahLst/>
              <a:cxnLst>
                <a:cxn ang="0">
                  <a:pos x="T0" y="T1"/>
                </a:cxn>
                <a:cxn ang="0">
                  <a:pos x="T2" y="T3"/>
                </a:cxn>
                <a:cxn ang="0">
                  <a:pos x="T4" y="T5"/>
                </a:cxn>
                <a:cxn ang="0">
                  <a:pos x="T6" y="T7"/>
                </a:cxn>
              </a:cxnLst>
              <a:rect l="0" t="0" r="r" b="b"/>
              <a:pathLst>
                <a:path w="2" h="2">
                  <a:moveTo>
                    <a:pt x="2" y="0"/>
                  </a:moveTo>
                  <a:lnTo>
                    <a:pt x="0" y="2"/>
                  </a:lnTo>
                  <a:lnTo>
                    <a:pt x="2" y="2"/>
                  </a:lnTo>
                  <a:lnTo>
                    <a:pt x="2"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12" name="Freeform 97"/>
            <p:cNvSpPr>
              <a:spLocks/>
            </p:cNvSpPr>
            <p:nvPr/>
          </p:nvSpPr>
          <p:spPr bwMode="auto">
            <a:xfrm>
              <a:off x="2066" y="2412"/>
              <a:ext cx="2" cy="2"/>
            </a:xfrm>
            <a:custGeom>
              <a:avLst/>
              <a:gdLst>
                <a:gd name="T0" fmla="*/ 2 w 2"/>
                <a:gd name="T1" fmla="*/ 0 h 2"/>
                <a:gd name="T2" fmla="*/ 0 w 2"/>
                <a:gd name="T3" fmla="*/ 2 h 2"/>
                <a:gd name="T4" fmla="*/ 2 w 2"/>
                <a:gd name="T5" fmla="*/ 2 h 2"/>
                <a:gd name="T6" fmla="*/ 2 w 2"/>
                <a:gd name="T7" fmla="*/ 0 h 2"/>
              </a:gdLst>
              <a:ahLst/>
              <a:cxnLst>
                <a:cxn ang="0">
                  <a:pos x="T0" y="T1"/>
                </a:cxn>
                <a:cxn ang="0">
                  <a:pos x="T2" y="T3"/>
                </a:cxn>
                <a:cxn ang="0">
                  <a:pos x="T4" y="T5"/>
                </a:cxn>
                <a:cxn ang="0">
                  <a:pos x="T6" y="T7"/>
                </a:cxn>
              </a:cxnLst>
              <a:rect l="0" t="0" r="r" b="b"/>
              <a:pathLst>
                <a:path w="2" h="2">
                  <a:moveTo>
                    <a:pt x="2" y="0"/>
                  </a:moveTo>
                  <a:lnTo>
                    <a:pt x="0" y="2"/>
                  </a:lnTo>
                  <a:lnTo>
                    <a:pt x="2" y="2"/>
                  </a:lnTo>
                  <a:lnTo>
                    <a:pt x="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13" name="Freeform 98"/>
            <p:cNvSpPr>
              <a:spLocks/>
            </p:cNvSpPr>
            <p:nvPr/>
          </p:nvSpPr>
          <p:spPr bwMode="auto">
            <a:xfrm>
              <a:off x="2068" y="2410"/>
              <a:ext cx="124" cy="192"/>
            </a:xfrm>
            <a:custGeom>
              <a:avLst/>
              <a:gdLst>
                <a:gd name="T0" fmla="*/ 6 w 124"/>
                <a:gd name="T1" fmla="*/ 0 h 192"/>
                <a:gd name="T2" fmla="*/ 0 w 124"/>
                <a:gd name="T3" fmla="*/ 4 h 192"/>
                <a:gd name="T4" fmla="*/ 0 w 124"/>
                <a:gd name="T5" fmla="*/ 10 h 192"/>
                <a:gd name="T6" fmla="*/ 4 w 124"/>
                <a:gd name="T7" fmla="*/ 24 h 192"/>
                <a:gd name="T8" fmla="*/ 8 w 124"/>
                <a:gd name="T9" fmla="*/ 30 h 192"/>
                <a:gd name="T10" fmla="*/ 26 w 124"/>
                <a:gd name="T11" fmla="*/ 50 h 192"/>
                <a:gd name="T12" fmla="*/ 30 w 124"/>
                <a:gd name="T13" fmla="*/ 58 h 192"/>
                <a:gd name="T14" fmla="*/ 44 w 124"/>
                <a:gd name="T15" fmla="*/ 96 h 192"/>
                <a:gd name="T16" fmla="*/ 48 w 124"/>
                <a:gd name="T17" fmla="*/ 104 h 192"/>
                <a:gd name="T18" fmla="*/ 52 w 124"/>
                <a:gd name="T19" fmla="*/ 124 h 192"/>
                <a:gd name="T20" fmla="*/ 58 w 124"/>
                <a:gd name="T21" fmla="*/ 132 h 192"/>
                <a:gd name="T22" fmla="*/ 84 w 124"/>
                <a:gd name="T23" fmla="*/ 162 h 192"/>
                <a:gd name="T24" fmla="*/ 94 w 124"/>
                <a:gd name="T25" fmla="*/ 176 h 192"/>
                <a:gd name="T26" fmla="*/ 106 w 124"/>
                <a:gd name="T27" fmla="*/ 190 h 192"/>
                <a:gd name="T28" fmla="*/ 112 w 124"/>
                <a:gd name="T29" fmla="*/ 192 h 192"/>
                <a:gd name="T30" fmla="*/ 120 w 124"/>
                <a:gd name="T31" fmla="*/ 186 h 192"/>
                <a:gd name="T32" fmla="*/ 124 w 124"/>
                <a:gd name="T33" fmla="*/ 168 h 192"/>
                <a:gd name="T34" fmla="*/ 124 w 124"/>
                <a:gd name="T35" fmla="*/ 140 h 192"/>
                <a:gd name="T36" fmla="*/ 122 w 124"/>
                <a:gd name="T37" fmla="*/ 136 h 192"/>
                <a:gd name="T38" fmla="*/ 114 w 124"/>
                <a:gd name="T39" fmla="*/ 130 h 192"/>
                <a:gd name="T40" fmla="*/ 110 w 124"/>
                <a:gd name="T41" fmla="*/ 122 h 192"/>
                <a:gd name="T42" fmla="*/ 104 w 124"/>
                <a:gd name="T43" fmla="*/ 104 h 192"/>
                <a:gd name="T44" fmla="*/ 94 w 124"/>
                <a:gd name="T45" fmla="*/ 90 h 192"/>
                <a:gd name="T46" fmla="*/ 80 w 124"/>
                <a:gd name="T47" fmla="*/ 78 h 192"/>
                <a:gd name="T48" fmla="*/ 68 w 124"/>
                <a:gd name="T49" fmla="*/ 62 h 192"/>
                <a:gd name="T50" fmla="*/ 56 w 124"/>
                <a:gd name="T51" fmla="*/ 52 h 192"/>
                <a:gd name="T52" fmla="*/ 48 w 124"/>
                <a:gd name="T53" fmla="*/ 50 h 192"/>
                <a:gd name="T54" fmla="*/ 42 w 124"/>
                <a:gd name="T55" fmla="*/ 42 h 192"/>
                <a:gd name="T56" fmla="*/ 40 w 124"/>
                <a:gd name="T57" fmla="*/ 34 h 192"/>
                <a:gd name="T58" fmla="*/ 38 w 124"/>
                <a:gd name="T59" fmla="*/ 24 h 192"/>
                <a:gd name="T60" fmla="*/ 32 w 124"/>
                <a:gd name="T61" fmla="*/ 18 h 192"/>
                <a:gd name="T62" fmla="*/ 26 w 124"/>
                <a:gd name="T63" fmla="*/ 12 h 192"/>
                <a:gd name="T64" fmla="*/ 12 w 124"/>
                <a:gd name="T65" fmla="*/ 2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4" h="192">
                  <a:moveTo>
                    <a:pt x="6" y="0"/>
                  </a:moveTo>
                  <a:lnTo>
                    <a:pt x="6" y="0"/>
                  </a:lnTo>
                  <a:lnTo>
                    <a:pt x="2" y="0"/>
                  </a:lnTo>
                  <a:lnTo>
                    <a:pt x="0" y="4"/>
                  </a:lnTo>
                  <a:lnTo>
                    <a:pt x="0" y="4"/>
                  </a:lnTo>
                  <a:lnTo>
                    <a:pt x="0" y="10"/>
                  </a:lnTo>
                  <a:lnTo>
                    <a:pt x="0" y="18"/>
                  </a:lnTo>
                  <a:lnTo>
                    <a:pt x="4" y="24"/>
                  </a:lnTo>
                  <a:lnTo>
                    <a:pt x="8" y="30"/>
                  </a:lnTo>
                  <a:lnTo>
                    <a:pt x="8" y="30"/>
                  </a:lnTo>
                  <a:lnTo>
                    <a:pt x="20" y="44"/>
                  </a:lnTo>
                  <a:lnTo>
                    <a:pt x="26" y="50"/>
                  </a:lnTo>
                  <a:lnTo>
                    <a:pt x="30" y="58"/>
                  </a:lnTo>
                  <a:lnTo>
                    <a:pt x="30" y="58"/>
                  </a:lnTo>
                  <a:lnTo>
                    <a:pt x="38" y="78"/>
                  </a:lnTo>
                  <a:lnTo>
                    <a:pt x="44" y="96"/>
                  </a:lnTo>
                  <a:lnTo>
                    <a:pt x="44" y="96"/>
                  </a:lnTo>
                  <a:lnTo>
                    <a:pt x="48" y="104"/>
                  </a:lnTo>
                  <a:lnTo>
                    <a:pt x="50" y="114"/>
                  </a:lnTo>
                  <a:lnTo>
                    <a:pt x="52" y="124"/>
                  </a:lnTo>
                  <a:lnTo>
                    <a:pt x="58" y="132"/>
                  </a:lnTo>
                  <a:lnTo>
                    <a:pt x="58" y="132"/>
                  </a:lnTo>
                  <a:lnTo>
                    <a:pt x="70" y="148"/>
                  </a:lnTo>
                  <a:lnTo>
                    <a:pt x="84" y="162"/>
                  </a:lnTo>
                  <a:lnTo>
                    <a:pt x="84" y="162"/>
                  </a:lnTo>
                  <a:lnTo>
                    <a:pt x="94" y="176"/>
                  </a:lnTo>
                  <a:lnTo>
                    <a:pt x="106" y="190"/>
                  </a:lnTo>
                  <a:lnTo>
                    <a:pt x="106" y="190"/>
                  </a:lnTo>
                  <a:lnTo>
                    <a:pt x="112" y="192"/>
                  </a:lnTo>
                  <a:lnTo>
                    <a:pt x="112" y="192"/>
                  </a:lnTo>
                  <a:lnTo>
                    <a:pt x="116" y="190"/>
                  </a:lnTo>
                  <a:lnTo>
                    <a:pt x="120" y="186"/>
                  </a:lnTo>
                  <a:lnTo>
                    <a:pt x="122" y="176"/>
                  </a:lnTo>
                  <a:lnTo>
                    <a:pt x="124" y="168"/>
                  </a:lnTo>
                  <a:lnTo>
                    <a:pt x="124" y="148"/>
                  </a:lnTo>
                  <a:lnTo>
                    <a:pt x="124" y="140"/>
                  </a:lnTo>
                  <a:lnTo>
                    <a:pt x="122" y="136"/>
                  </a:lnTo>
                  <a:lnTo>
                    <a:pt x="122" y="136"/>
                  </a:lnTo>
                  <a:lnTo>
                    <a:pt x="118" y="132"/>
                  </a:lnTo>
                  <a:lnTo>
                    <a:pt x="114" y="130"/>
                  </a:lnTo>
                  <a:lnTo>
                    <a:pt x="112" y="126"/>
                  </a:lnTo>
                  <a:lnTo>
                    <a:pt x="110" y="122"/>
                  </a:lnTo>
                  <a:lnTo>
                    <a:pt x="110" y="122"/>
                  </a:lnTo>
                  <a:lnTo>
                    <a:pt x="104" y="104"/>
                  </a:lnTo>
                  <a:lnTo>
                    <a:pt x="100" y="98"/>
                  </a:lnTo>
                  <a:lnTo>
                    <a:pt x="94" y="90"/>
                  </a:lnTo>
                  <a:lnTo>
                    <a:pt x="94" y="90"/>
                  </a:lnTo>
                  <a:lnTo>
                    <a:pt x="80" y="78"/>
                  </a:lnTo>
                  <a:lnTo>
                    <a:pt x="68" y="62"/>
                  </a:lnTo>
                  <a:lnTo>
                    <a:pt x="68" y="62"/>
                  </a:lnTo>
                  <a:lnTo>
                    <a:pt x="62" y="56"/>
                  </a:lnTo>
                  <a:lnTo>
                    <a:pt x="56" y="52"/>
                  </a:lnTo>
                  <a:lnTo>
                    <a:pt x="56" y="52"/>
                  </a:lnTo>
                  <a:lnTo>
                    <a:pt x="48" y="50"/>
                  </a:lnTo>
                  <a:lnTo>
                    <a:pt x="44" y="46"/>
                  </a:lnTo>
                  <a:lnTo>
                    <a:pt x="42" y="42"/>
                  </a:lnTo>
                  <a:lnTo>
                    <a:pt x="42" y="42"/>
                  </a:lnTo>
                  <a:lnTo>
                    <a:pt x="40" y="34"/>
                  </a:lnTo>
                  <a:lnTo>
                    <a:pt x="38" y="24"/>
                  </a:lnTo>
                  <a:lnTo>
                    <a:pt x="38" y="24"/>
                  </a:lnTo>
                  <a:lnTo>
                    <a:pt x="36" y="20"/>
                  </a:lnTo>
                  <a:lnTo>
                    <a:pt x="32" y="18"/>
                  </a:lnTo>
                  <a:lnTo>
                    <a:pt x="26" y="12"/>
                  </a:lnTo>
                  <a:lnTo>
                    <a:pt x="26" y="12"/>
                  </a:lnTo>
                  <a:lnTo>
                    <a:pt x="18" y="4"/>
                  </a:lnTo>
                  <a:lnTo>
                    <a:pt x="12" y="2"/>
                  </a:lnTo>
                  <a:lnTo>
                    <a:pt x="6"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14" name="Freeform 99"/>
            <p:cNvSpPr>
              <a:spLocks/>
            </p:cNvSpPr>
            <p:nvPr/>
          </p:nvSpPr>
          <p:spPr bwMode="auto">
            <a:xfrm>
              <a:off x="2068" y="2410"/>
              <a:ext cx="124" cy="192"/>
            </a:xfrm>
            <a:custGeom>
              <a:avLst/>
              <a:gdLst>
                <a:gd name="T0" fmla="*/ 6 w 124"/>
                <a:gd name="T1" fmla="*/ 0 h 192"/>
                <a:gd name="T2" fmla="*/ 0 w 124"/>
                <a:gd name="T3" fmla="*/ 4 h 192"/>
                <a:gd name="T4" fmla="*/ 0 w 124"/>
                <a:gd name="T5" fmla="*/ 10 h 192"/>
                <a:gd name="T6" fmla="*/ 4 w 124"/>
                <a:gd name="T7" fmla="*/ 24 h 192"/>
                <a:gd name="T8" fmla="*/ 8 w 124"/>
                <a:gd name="T9" fmla="*/ 30 h 192"/>
                <a:gd name="T10" fmla="*/ 26 w 124"/>
                <a:gd name="T11" fmla="*/ 50 h 192"/>
                <a:gd name="T12" fmla="*/ 30 w 124"/>
                <a:gd name="T13" fmla="*/ 58 h 192"/>
                <a:gd name="T14" fmla="*/ 44 w 124"/>
                <a:gd name="T15" fmla="*/ 96 h 192"/>
                <a:gd name="T16" fmla="*/ 48 w 124"/>
                <a:gd name="T17" fmla="*/ 104 h 192"/>
                <a:gd name="T18" fmla="*/ 52 w 124"/>
                <a:gd name="T19" fmla="*/ 124 h 192"/>
                <a:gd name="T20" fmla="*/ 58 w 124"/>
                <a:gd name="T21" fmla="*/ 132 h 192"/>
                <a:gd name="T22" fmla="*/ 84 w 124"/>
                <a:gd name="T23" fmla="*/ 162 h 192"/>
                <a:gd name="T24" fmla="*/ 94 w 124"/>
                <a:gd name="T25" fmla="*/ 176 h 192"/>
                <a:gd name="T26" fmla="*/ 106 w 124"/>
                <a:gd name="T27" fmla="*/ 190 h 192"/>
                <a:gd name="T28" fmla="*/ 112 w 124"/>
                <a:gd name="T29" fmla="*/ 192 h 192"/>
                <a:gd name="T30" fmla="*/ 120 w 124"/>
                <a:gd name="T31" fmla="*/ 186 h 192"/>
                <a:gd name="T32" fmla="*/ 124 w 124"/>
                <a:gd name="T33" fmla="*/ 168 h 192"/>
                <a:gd name="T34" fmla="*/ 124 w 124"/>
                <a:gd name="T35" fmla="*/ 140 h 192"/>
                <a:gd name="T36" fmla="*/ 122 w 124"/>
                <a:gd name="T37" fmla="*/ 136 h 192"/>
                <a:gd name="T38" fmla="*/ 114 w 124"/>
                <a:gd name="T39" fmla="*/ 130 h 192"/>
                <a:gd name="T40" fmla="*/ 110 w 124"/>
                <a:gd name="T41" fmla="*/ 122 h 192"/>
                <a:gd name="T42" fmla="*/ 104 w 124"/>
                <a:gd name="T43" fmla="*/ 104 h 192"/>
                <a:gd name="T44" fmla="*/ 94 w 124"/>
                <a:gd name="T45" fmla="*/ 90 h 192"/>
                <a:gd name="T46" fmla="*/ 80 w 124"/>
                <a:gd name="T47" fmla="*/ 78 h 192"/>
                <a:gd name="T48" fmla="*/ 68 w 124"/>
                <a:gd name="T49" fmla="*/ 62 h 192"/>
                <a:gd name="T50" fmla="*/ 56 w 124"/>
                <a:gd name="T51" fmla="*/ 52 h 192"/>
                <a:gd name="T52" fmla="*/ 48 w 124"/>
                <a:gd name="T53" fmla="*/ 50 h 192"/>
                <a:gd name="T54" fmla="*/ 42 w 124"/>
                <a:gd name="T55" fmla="*/ 42 h 192"/>
                <a:gd name="T56" fmla="*/ 40 w 124"/>
                <a:gd name="T57" fmla="*/ 34 h 192"/>
                <a:gd name="T58" fmla="*/ 38 w 124"/>
                <a:gd name="T59" fmla="*/ 24 h 192"/>
                <a:gd name="T60" fmla="*/ 32 w 124"/>
                <a:gd name="T61" fmla="*/ 18 h 192"/>
                <a:gd name="T62" fmla="*/ 26 w 124"/>
                <a:gd name="T63" fmla="*/ 12 h 192"/>
                <a:gd name="T64" fmla="*/ 12 w 124"/>
                <a:gd name="T65" fmla="*/ 2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4" h="192">
                  <a:moveTo>
                    <a:pt x="6" y="0"/>
                  </a:moveTo>
                  <a:lnTo>
                    <a:pt x="6" y="0"/>
                  </a:lnTo>
                  <a:lnTo>
                    <a:pt x="2" y="0"/>
                  </a:lnTo>
                  <a:lnTo>
                    <a:pt x="0" y="4"/>
                  </a:lnTo>
                  <a:lnTo>
                    <a:pt x="0" y="4"/>
                  </a:lnTo>
                  <a:lnTo>
                    <a:pt x="0" y="10"/>
                  </a:lnTo>
                  <a:lnTo>
                    <a:pt x="0" y="18"/>
                  </a:lnTo>
                  <a:lnTo>
                    <a:pt x="4" y="24"/>
                  </a:lnTo>
                  <a:lnTo>
                    <a:pt x="8" y="30"/>
                  </a:lnTo>
                  <a:lnTo>
                    <a:pt x="8" y="30"/>
                  </a:lnTo>
                  <a:lnTo>
                    <a:pt x="20" y="44"/>
                  </a:lnTo>
                  <a:lnTo>
                    <a:pt x="26" y="50"/>
                  </a:lnTo>
                  <a:lnTo>
                    <a:pt x="30" y="58"/>
                  </a:lnTo>
                  <a:lnTo>
                    <a:pt x="30" y="58"/>
                  </a:lnTo>
                  <a:lnTo>
                    <a:pt x="38" y="78"/>
                  </a:lnTo>
                  <a:lnTo>
                    <a:pt x="44" y="96"/>
                  </a:lnTo>
                  <a:lnTo>
                    <a:pt x="44" y="96"/>
                  </a:lnTo>
                  <a:lnTo>
                    <a:pt x="48" y="104"/>
                  </a:lnTo>
                  <a:lnTo>
                    <a:pt x="50" y="114"/>
                  </a:lnTo>
                  <a:lnTo>
                    <a:pt x="52" y="124"/>
                  </a:lnTo>
                  <a:lnTo>
                    <a:pt x="58" y="132"/>
                  </a:lnTo>
                  <a:lnTo>
                    <a:pt x="58" y="132"/>
                  </a:lnTo>
                  <a:lnTo>
                    <a:pt x="70" y="148"/>
                  </a:lnTo>
                  <a:lnTo>
                    <a:pt x="84" y="162"/>
                  </a:lnTo>
                  <a:lnTo>
                    <a:pt x="84" y="162"/>
                  </a:lnTo>
                  <a:lnTo>
                    <a:pt x="94" y="176"/>
                  </a:lnTo>
                  <a:lnTo>
                    <a:pt x="106" y="190"/>
                  </a:lnTo>
                  <a:lnTo>
                    <a:pt x="106" y="190"/>
                  </a:lnTo>
                  <a:lnTo>
                    <a:pt x="112" y="192"/>
                  </a:lnTo>
                  <a:lnTo>
                    <a:pt x="112" y="192"/>
                  </a:lnTo>
                  <a:lnTo>
                    <a:pt x="116" y="190"/>
                  </a:lnTo>
                  <a:lnTo>
                    <a:pt x="120" y="186"/>
                  </a:lnTo>
                  <a:lnTo>
                    <a:pt x="122" y="176"/>
                  </a:lnTo>
                  <a:lnTo>
                    <a:pt x="124" y="168"/>
                  </a:lnTo>
                  <a:lnTo>
                    <a:pt x="124" y="148"/>
                  </a:lnTo>
                  <a:lnTo>
                    <a:pt x="124" y="140"/>
                  </a:lnTo>
                  <a:lnTo>
                    <a:pt x="122" y="136"/>
                  </a:lnTo>
                  <a:lnTo>
                    <a:pt x="122" y="136"/>
                  </a:lnTo>
                  <a:lnTo>
                    <a:pt x="118" y="132"/>
                  </a:lnTo>
                  <a:lnTo>
                    <a:pt x="114" y="130"/>
                  </a:lnTo>
                  <a:lnTo>
                    <a:pt x="112" y="126"/>
                  </a:lnTo>
                  <a:lnTo>
                    <a:pt x="110" y="122"/>
                  </a:lnTo>
                  <a:lnTo>
                    <a:pt x="110" y="122"/>
                  </a:lnTo>
                  <a:lnTo>
                    <a:pt x="104" y="104"/>
                  </a:lnTo>
                  <a:lnTo>
                    <a:pt x="100" y="98"/>
                  </a:lnTo>
                  <a:lnTo>
                    <a:pt x="94" y="90"/>
                  </a:lnTo>
                  <a:lnTo>
                    <a:pt x="94" y="90"/>
                  </a:lnTo>
                  <a:lnTo>
                    <a:pt x="80" y="78"/>
                  </a:lnTo>
                  <a:lnTo>
                    <a:pt x="68" y="62"/>
                  </a:lnTo>
                  <a:lnTo>
                    <a:pt x="68" y="62"/>
                  </a:lnTo>
                  <a:lnTo>
                    <a:pt x="62" y="56"/>
                  </a:lnTo>
                  <a:lnTo>
                    <a:pt x="56" y="52"/>
                  </a:lnTo>
                  <a:lnTo>
                    <a:pt x="56" y="52"/>
                  </a:lnTo>
                  <a:lnTo>
                    <a:pt x="48" y="50"/>
                  </a:lnTo>
                  <a:lnTo>
                    <a:pt x="44" y="46"/>
                  </a:lnTo>
                  <a:lnTo>
                    <a:pt x="42" y="42"/>
                  </a:lnTo>
                  <a:lnTo>
                    <a:pt x="42" y="42"/>
                  </a:lnTo>
                  <a:lnTo>
                    <a:pt x="40" y="34"/>
                  </a:lnTo>
                  <a:lnTo>
                    <a:pt x="38" y="24"/>
                  </a:lnTo>
                  <a:lnTo>
                    <a:pt x="38" y="24"/>
                  </a:lnTo>
                  <a:lnTo>
                    <a:pt x="36" y="20"/>
                  </a:lnTo>
                  <a:lnTo>
                    <a:pt x="32" y="18"/>
                  </a:lnTo>
                  <a:lnTo>
                    <a:pt x="26" y="12"/>
                  </a:lnTo>
                  <a:lnTo>
                    <a:pt x="26" y="12"/>
                  </a:lnTo>
                  <a:lnTo>
                    <a:pt x="18" y="4"/>
                  </a:lnTo>
                  <a:lnTo>
                    <a:pt x="12" y="2"/>
                  </a:lnTo>
                  <a:lnTo>
                    <a:pt x="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15" name="Freeform 100"/>
            <p:cNvSpPr>
              <a:spLocks/>
            </p:cNvSpPr>
            <p:nvPr/>
          </p:nvSpPr>
          <p:spPr bwMode="auto">
            <a:xfrm>
              <a:off x="2240" y="2398"/>
              <a:ext cx="150" cy="178"/>
            </a:xfrm>
            <a:custGeom>
              <a:avLst/>
              <a:gdLst>
                <a:gd name="T0" fmla="*/ 128 w 150"/>
                <a:gd name="T1" fmla="*/ 0 h 178"/>
                <a:gd name="T2" fmla="*/ 122 w 150"/>
                <a:gd name="T3" fmla="*/ 4 h 178"/>
                <a:gd name="T4" fmla="*/ 118 w 150"/>
                <a:gd name="T5" fmla="*/ 10 h 178"/>
                <a:gd name="T6" fmla="*/ 104 w 150"/>
                <a:gd name="T7" fmla="*/ 22 h 178"/>
                <a:gd name="T8" fmla="*/ 96 w 150"/>
                <a:gd name="T9" fmla="*/ 30 h 178"/>
                <a:gd name="T10" fmla="*/ 88 w 150"/>
                <a:gd name="T11" fmla="*/ 40 h 178"/>
                <a:gd name="T12" fmla="*/ 66 w 150"/>
                <a:gd name="T13" fmla="*/ 52 h 178"/>
                <a:gd name="T14" fmla="*/ 58 w 150"/>
                <a:gd name="T15" fmla="*/ 60 h 178"/>
                <a:gd name="T16" fmla="*/ 48 w 150"/>
                <a:gd name="T17" fmla="*/ 70 h 178"/>
                <a:gd name="T18" fmla="*/ 36 w 150"/>
                <a:gd name="T19" fmla="*/ 76 h 178"/>
                <a:gd name="T20" fmla="*/ 30 w 150"/>
                <a:gd name="T21" fmla="*/ 88 h 178"/>
                <a:gd name="T22" fmla="*/ 24 w 150"/>
                <a:gd name="T23" fmla="*/ 88 h 178"/>
                <a:gd name="T24" fmla="*/ 16 w 150"/>
                <a:gd name="T25" fmla="*/ 88 h 178"/>
                <a:gd name="T26" fmla="*/ 2 w 150"/>
                <a:gd name="T27" fmla="*/ 100 h 178"/>
                <a:gd name="T28" fmla="*/ 0 w 150"/>
                <a:gd name="T29" fmla="*/ 108 h 178"/>
                <a:gd name="T30" fmla="*/ 4 w 150"/>
                <a:gd name="T31" fmla="*/ 124 h 178"/>
                <a:gd name="T32" fmla="*/ 12 w 150"/>
                <a:gd name="T33" fmla="*/ 140 h 178"/>
                <a:gd name="T34" fmla="*/ 12 w 150"/>
                <a:gd name="T35" fmla="*/ 150 h 178"/>
                <a:gd name="T36" fmla="*/ 18 w 150"/>
                <a:gd name="T37" fmla="*/ 158 h 178"/>
                <a:gd name="T38" fmla="*/ 26 w 150"/>
                <a:gd name="T39" fmla="*/ 162 h 178"/>
                <a:gd name="T40" fmla="*/ 36 w 150"/>
                <a:gd name="T41" fmla="*/ 162 h 178"/>
                <a:gd name="T42" fmla="*/ 62 w 150"/>
                <a:gd name="T43" fmla="*/ 170 h 178"/>
                <a:gd name="T44" fmla="*/ 70 w 150"/>
                <a:gd name="T45" fmla="*/ 174 h 178"/>
                <a:gd name="T46" fmla="*/ 80 w 150"/>
                <a:gd name="T47" fmla="*/ 178 h 178"/>
                <a:gd name="T48" fmla="*/ 82 w 150"/>
                <a:gd name="T49" fmla="*/ 178 h 178"/>
                <a:gd name="T50" fmla="*/ 92 w 150"/>
                <a:gd name="T51" fmla="*/ 166 h 178"/>
                <a:gd name="T52" fmla="*/ 100 w 150"/>
                <a:gd name="T53" fmla="*/ 150 h 178"/>
                <a:gd name="T54" fmla="*/ 102 w 150"/>
                <a:gd name="T55" fmla="*/ 142 h 178"/>
                <a:gd name="T56" fmla="*/ 104 w 150"/>
                <a:gd name="T57" fmla="*/ 140 h 178"/>
                <a:gd name="T58" fmla="*/ 106 w 150"/>
                <a:gd name="T59" fmla="*/ 136 h 178"/>
                <a:gd name="T60" fmla="*/ 112 w 150"/>
                <a:gd name="T61" fmla="*/ 124 h 178"/>
                <a:gd name="T62" fmla="*/ 116 w 150"/>
                <a:gd name="T63" fmla="*/ 110 h 178"/>
                <a:gd name="T64" fmla="*/ 120 w 150"/>
                <a:gd name="T65" fmla="*/ 98 h 178"/>
                <a:gd name="T66" fmla="*/ 124 w 150"/>
                <a:gd name="T67" fmla="*/ 96 h 178"/>
                <a:gd name="T68" fmla="*/ 130 w 150"/>
                <a:gd name="T69" fmla="*/ 96 h 178"/>
                <a:gd name="T70" fmla="*/ 134 w 150"/>
                <a:gd name="T71" fmla="*/ 96 h 178"/>
                <a:gd name="T72" fmla="*/ 136 w 150"/>
                <a:gd name="T73" fmla="*/ 96 h 178"/>
                <a:gd name="T74" fmla="*/ 138 w 150"/>
                <a:gd name="T75" fmla="*/ 96 h 178"/>
                <a:gd name="T76" fmla="*/ 138 w 150"/>
                <a:gd name="T77" fmla="*/ 80 h 178"/>
                <a:gd name="T78" fmla="*/ 136 w 150"/>
                <a:gd name="T79" fmla="*/ 76 h 178"/>
                <a:gd name="T80" fmla="*/ 126 w 150"/>
                <a:gd name="T81" fmla="*/ 70 h 178"/>
                <a:gd name="T82" fmla="*/ 120 w 150"/>
                <a:gd name="T83" fmla="*/ 64 h 178"/>
                <a:gd name="T84" fmla="*/ 120 w 150"/>
                <a:gd name="T85" fmla="*/ 48 h 178"/>
                <a:gd name="T86" fmla="*/ 126 w 150"/>
                <a:gd name="T87" fmla="*/ 42 h 178"/>
                <a:gd name="T88" fmla="*/ 130 w 150"/>
                <a:gd name="T89" fmla="*/ 42 h 178"/>
                <a:gd name="T90" fmla="*/ 132 w 150"/>
                <a:gd name="T91" fmla="*/ 42 h 178"/>
                <a:gd name="T92" fmla="*/ 134 w 150"/>
                <a:gd name="T93" fmla="*/ 40 h 178"/>
                <a:gd name="T94" fmla="*/ 138 w 150"/>
                <a:gd name="T95" fmla="*/ 36 h 178"/>
                <a:gd name="T96" fmla="*/ 138 w 150"/>
                <a:gd name="T97" fmla="*/ 32 h 178"/>
                <a:gd name="T98" fmla="*/ 148 w 150"/>
                <a:gd name="T99" fmla="*/ 26 h 178"/>
                <a:gd name="T100" fmla="*/ 150 w 150"/>
                <a:gd name="T101" fmla="*/ 22 h 178"/>
                <a:gd name="T102" fmla="*/ 148 w 150"/>
                <a:gd name="T103" fmla="*/ 18 h 178"/>
                <a:gd name="T104" fmla="*/ 138 w 150"/>
                <a:gd name="T105" fmla="*/ 16 h 178"/>
                <a:gd name="T106" fmla="*/ 134 w 150"/>
                <a:gd name="T107" fmla="*/ 14 h 178"/>
                <a:gd name="T108" fmla="*/ 132 w 150"/>
                <a:gd name="T109" fmla="*/ 8 h 178"/>
                <a:gd name="T110" fmla="*/ 130 w 150"/>
                <a:gd name="T111" fmla="*/ 2 h 178"/>
                <a:gd name="T112" fmla="*/ 128 w 150"/>
                <a:gd name="T113"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50" h="178">
                  <a:moveTo>
                    <a:pt x="128" y="0"/>
                  </a:moveTo>
                  <a:lnTo>
                    <a:pt x="128" y="0"/>
                  </a:lnTo>
                  <a:lnTo>
                    <a:pt x="124" y="2"/>
                  </a:lnTo>
                  <a:lnTo>
                    <a:pt x="122" y="4"/>
                  </a:lnTo>
                  <a:lnTo>
                    <a:pt x="118" y="10"/>
                  </a:lnTo>
                  <a:lnTo>
                    <a:pt x="118" y="10"/>
                  </a:lnTo>
                  <a:lnTo>
                    <a:pt x="110" y="16"/>
                  </a:lnTo>
                  <a:lnTo>
                    <a:pt x="104" y="22"/>
                  </a:lnTo>
                  <a:lnTo>
                    <a:pt x="104" y="22"/>
                  </a:lnTo>
                  <a:lnTo>
                    <a:pt x="96" y="30"/>
                  </a:lnTo>
                  <a:lnTo>
                    <a:pt x="88" y="40"/>
                  </a:lnTo>
                  <a:lnTo>
                    <a:pt x="88" y="40"/>
                  </a:lnTo>
                  <a:lnTo>
                    <a:pt x="76" y="46"/>
                  </a:lnTo>
                  <a:lnTo>
                    <a:pt x="66" y="52"/>
                  </a:lnTo>
                  <a:lnTo>
                    <a:pt x="66" y="52"/>
                  </a:lnTo>
                  <a:lnTo>
                    <a:pt x="58" y="60"/>
                  </a:lnTo>
                  <a:lnTo>
                    <a:pt x="52" y="66"/>
                  </a:lnTo>
                  <a:lnTo>
                    <a:pt x="48" y="70"/>
                  </a:lnTo>
                  <a:lnTo>
                    <a:pt x="48" y="70"/>
                  </a:lnTo>
                  <a:lnTo>
                    <a:pt x="36" y="76"/>
                  </a:lnTo>
                  <a:lnTo>
                    <a:pt x="32" y="82"/>
                  </a:lnTo>
                  <a:lnTo>
                    <a:pt x="30" y="88"/>
                  </a:lnTo>
                  <a:lnTo>
                    <a:pt x="30" y="88"/>
                  </a:lnTo>
                  <a:lnTo>
                    <a:pt x="24" y="88"/>
                  </a:lnTo>
                  <a:lnTo>
                    <a:pt x="24" y="88"/>
                  </a:lnTo>
                  <a:lnTo>
                    <a:pt x="16" y="88"/>
                  </a:lnTo>
                  <a:lnTo>
                    <a:pt x="8" y="92"/>
                  </a:lnTo>
                  <a:lnTo>
                    <a:pt x="2" y="100"/>
                  </a:lnTo>
                  <a:lnTo>
                    <a:pt x="0" y="108"/>
                  </a:lnTo>
                  <a:lnTo>
                    <a:pt x="0" y="108"/>
                  </a:lnTo>
                  <a:lnTo>
                    <a:pt x="2" y="116"/>
                  </a:lnTo>
                  <a:lnTo>
                    <a:pt x="4" y="124"/>
                  </a:lnTo>
                  <a:lnTo>
                    <a:pt x="8" y="132"/>
                  </a:lnTo>
                  <a:lnTo>
                    <a:pt x="12" y="140"/>
                  </a:lnTo>
                  <a:lnTo>
                    <a:pt x="12" y="140"/>
                  </a:lnTo>
                  <a:lnTo>
                    <a:pt x="12" y="150"/>
                  </a:lnTo>
                  <a:lnTo>
                    <a:pt x="14" y="154"/>
                  </a:lnTo>
                  <a:lnTo>
                    <a:pt x="18" y="158"/>
                  </a:lnTo>
                  <a:lnTo>
                    <a:pt x="18" y="158"/>
                  </a:lnTo>
                  <a:lnTo>
                    <a:pt x="26" y="162"/>
                  </a:lnTo>
                  <a:lnTo>
                    <a:pt x="36" y="162"/>
                  </a:lnTo>
                  <a:lnTo>
                    <a:pt x="36" y="162"/>
                  </a:lnTo>
                  <a:lnTo>
                    <a:pt x="54" y="166"/>
                  </a:lnTo>
                  <a:lnTo>
                    <a:pt x="62" y="170"/>
                  </a:lnTo>
                  <a:lnTo>
                    <a:pt x="70" y="174"/>
                  </a:lnTo>
                  <a:lnTo>
                    <a:pt x="70" y="174"/>
                  </a:lnTo>
                  <a:lnTo>
                    <a:pt x="76" y="176"/>
                  </a:lnTo>
                  <a:lnTo>
                    <a:pt x="80" y="178"/>
                  </a:lnTo>
                  <a:lnTo>
                    <a:pt x="80" y="178"/>
                  </a:lnTo>
                  <a:lnTo>
                    <a:pt x="82" y="178"/>
                  </a:lnTo>
                  <a:lnTo>
                    <a:pt x="86" y="174"/>
                  </a:lnTo>
                  <a:lnTo>
                    <a:pt x="92" y="166"/>
                  </a:lnTo>
                  <a:lnTo>
                    <a:pt x="92" y="166"/>
                  </a:lnTo>
                  <a:lnTo>
                    <a:pt x="100" y="150"/>
                  </a:lnTo>
                  <a:lnTo>
                    <a:pt x="100" y="150"/>
                  </a:lnTo>
                  <a:lnTo>
                    <a:pt x="102" y="142"/>
                  </a:lnTo>
                  <a:lnTo>
                    <a:pt x="102" y="142"/>
                  </a:lnTo>
                  <a:lnTo>
                    <a:pt x="104" y="140"/>
                  </a:lnTo>
                  <a:lnTo>
                    <a:pt x="106" y="136"/>
                  </a:lnTo>
                  <a:lnTo>
                    <a:pt x="106" y="136"/>
                  </a:lnTo>
                  <a:lnTo>
                    <a:pt x="110" y="130"/>
                  </a:lnTo>
                  <a:lnTo>
                    <a:pt x="112" y="124"/>
                  </a:lnTo>
                  <a:lnTo>
                    <a:pt x="116" y="110"/>
                  </a:lnTo>
                  <a:lnTo>
                    <a:pt x="116" y="110"/>
                  </a:lnTo>
                  <a:lnTo>
                    <a:pt x="118" y="104"/>
                  </a:lnTo>
                  <a:lnTo>
                    <a:pt x="120" y="98"/>
                  </a:lnTo>
                  <a:lnTo>
                    <a:pt x="120" y="98"/>
                  </a:lnTo>
                  <a:lnTo>
                    <a:pt x="124" y="96"/>
                  </a:lnTo>
                  <a:lnTo>
                    <a:pt x="130" y="96"/>
                  </a:lnTo>
                  <a:lnTo>
                    <a:pt x="130" y="96"/>
                  </a:lnTo>
                  <a:lnTo>
                    <a:pt x="134" y="96"/>
                  </a:lnTo>
                  <a:lnTo>
                    <a:pt x="134" y="96"/>
                  </a:lnTo>
                  <a:lnTo>
                    <a:pt x="136" y="96"/>
                  </a:lnTo>
                  <a:lnTo>
                    <a:pt x="136" y="96"/>
                  </a:lnTo>
                  <a:lnTo>
                    <a:pt x="138" y="96"/>
                  </a:lnTo>
                  <a:lnTo>
                    <a:pt x="138" y="96"/>
                  </a:lnTo>
                  <a:lnTo>
                    <a:pt x="140" y="88"/>
                  </a:lnTo>
                  <a:lnTo>
                    <a:pt x="138" y="80"/>
                  </a:lnTo>
                  <a:lnTo>
                    <a:pt x="138" y="80"/>
                  </a:lnTo>
                  <a:lnTo>
                    <a:pt x="136" y="76"/>
                  </a:lnTo>
                  <a:lnTo>
                    <a:pt x="132" y="74"/>
                  </a:lnTo>
                  <a:lnTo>
                    <a:pt x="126" y="70"/>
                  </a:lnTo>
                  <a:lnTo>
                    <a:pt x="126" y="70"/>
                  </a:lnTo>
                  <a:lnTo>
                    <a:pt x="120" y="64"/>
                  </a:lnTo>
                  <a:lnTo>
                    <a:pt x="118" y="56"/>
                  </a:lnTo>
                  <a:lnTo>
                    <a:pt x="120" y="48"/>
                  </a:lnTo>
                  <a:lnTo>
                    <a:pt x="122" y="44"/>
                  </a:lnTo>
                  <a:lnTo>
                    <a:pt x="126" y="42"/>
                  </a:lnTo>
                  <a:lnTo>
                    <a:pt x="126" y="42"/>
                  </a:lnTo>
                  <a:lnTo>
                    <a:pt x="130" y="42"/>
                  </a:lnTo>
                  <a:lnTo>
                    <a:pt x="130" y="42"/>
                  </a:lnTo>
                  <a:lnTo>
                    <a:pt x="132" y="42"/>
                  </a:lnTo>
                  <a:lnTo>
                    <a:pt x="132" y="42"/>
                  </a:lnTo>
                  <a:lnTo>
                    <a:pt x="134" y="40"/>
                  </a:lnTo>
                  <a:lnTo>
                    <a:pt x="134" y="40"/>
                  </a:lnTo>
                  <a:lnTo>
                    <a:pt x="138" y="36"/>
                  </a:lnTo>
                  <a:lnTo>
                    <a:pt x="138" y="32"/>
                  </a:lnTo>
                  <a:lnTo>
                    <a:pt x="138" y="32"/>
                  </a:lnTo>
                  <a:lnTo>
                    <a:pt x="146" y="28"/>
                  </a:lnTo>
                  <a:lnTo>
                    <a:pt x="148" y="26"/>
                  </a:lnTo>
                  <a:lnTo>
                    <a:pt x="150" y="22"/>
                  </a:lnTo>
                  <a:lnTo>
                    <a:pt x="150" y="22"/>
                  </a:lnTo>
                  <a:lnTo>
                    <a:pt x="150" y="20"/>
                  </a:lnTo>
                  <a:lnTo>
                    <a:pt x="148" y="18"/>
                  </a:lnTo>
                  <a:lnTo>
                    <a:pt x="144" y="16"/>
                  </a:lnTo>
                  <a:lnTo>
                    <a:pt x="138" y="16"/>
                  </a:lnTo>
                  <a:lnTo>
                    <a:pt x="134" y="14"/>
                  </a:lnTo>
                  <a:lnTo>
                    <a:pt x="134" y="14"/>
                  </a:lnTo>
                  <a:lnTo>
                    <a:pt x="132" y="12"/>
                  </a:lnTo>
                  <a:lnTo>
                    <a:pt x="132" y="8"/>
                  </a:lnTo>
                  <a:lnTo>
                    <a:pt x="132" y="4"/>
                  </a:lnTo>
                  <a:lnTo>
                    <a:pt x="130" y="2"/>
                  </a:lnTo>
                  <a:lnTo>
                    <a:pt x="130" y="2"/>
                  </a:lnTo>
                  <a:lnTo>
                    <a:pt x="128"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16" name="Freeform 101"/>
            <p:cNvSpPr>
              <a:spLocks/>
            </p:cNvSpPr>
            <p:nvPr/>
          </p:nvSpPr>
          <p:spPr bwMode="auto">
            <a:xfrm>
              <a:off x="2240" y="2398"/>
              <a:ext cx="150" cy="178"/>
            </a:xfrm>
            <a:custGeom>
              <a:avLst/>
              <a:gdLst>
                <a:gd name="T0" fmla="*/ 128 w 150"/>
                <a:gd name="T1" fmla="*/ 0 h 178"/>
                <a:gd name="T2" fmla="*/ 122 w 150"/>
                <a:gd name="T3" fmla="*/ 4 h 178"/>
                <a:gd name="T4" fmla="*/ 118 w 150"/>
                <a:gd name="T5" fmla="*/ 10 h 178"/>
                <a:gd name="T6" fmla="*/ 104 w 150"/>
                <a:gd name="T7" fmla="*/ 22 h 178"/>
                <a:gd name="T8" fmla="*/ 96 w 150"/>
                <a:gd name="T9" fmla="*/ 30 h 178"/>
                <a:gd name="T10" fmla="*/ 88 w 150"/>
                <a:gd name="T11" fmla="*/ 40 h 178"/>
                <a:gd name="T12" fmla="*/ 66 w 150"/>
                <a:gd name="T13" fmla="*/ 52 h 178"/>
                <a:gd name="T14" fmla="*/ 58 w 150"/>
                <a:gd name="T15" fmla="*/ 60 h 178"/>
                <a:gd name="T16" fmla="*/ 48 w 150"/>
                <a:gd name="T17" fmla="*/ 70 h 178"/>
                <a:gd name="T18" fmla="*/ 36 w 150"/>
                <a:gd name="T19" fmla="*/ 76 h 178"/>
                <a:gd name="T20" fmla="*/ 30 w 150"/>
                <a:gd name="T21" fmla="*/ 88 h 178"/>
                <a:gd name="T22" fmla="*/ 24 w 150"/>
                <a:gd name="T23" fmla="*/ 88 h 178"/>
                <a:gd name="T24" fmla="*/ 16 w 150"/>
                <a:gd name="T25" fmla="*/ 88 h 178"/>
                <a:gd name="T26" fmla="*/ 2 w 150"/>
                <a:gd name="T27" fmla="*/ 100 h 178"/>
                <a:gd name="T28" fmla="*/ 0 w 150"/>
                <a:gd name="T29" fmla="*/ 108 h 178"/>
                <a:gd name="T30" fmla="*/ 4 w 150"/>
                <a:gd name="T31" fmla="*/ 124 h 178"/>
                <a:gd name="T32" fmla="*/ 12 w 150"/>
                <a:gd name="T33" fmla="*/ 140 h 178"/>
                <a:gd name="T34" fmla="*/ 12 w 150"/>
                <a:gd name="T35" fmla="*/ 150 h 178"/>
                <a:gd name="T36" fmla="*/ 18 w 150"/>
                <a:gd name="T37" fmla="*/ 158 h 178"/>
                <a:gd name="T38" fmla="*/ 26 w 150"/>
                <a:gd name="T39" fmla="*/ 162 h 178"/>
                <a:gd name="T40" fmla="*/ 36 w 150"/>
                <a:gd name="T41" fmla="*/ 162 h 178"/>
                <a:gd name="T42" fmla="*/ 62 w 150"/>
                <a:gd name="T43" fmla="*/ 170 h 178"/>
                <a:gd name="T44" fmla="*/ 70 w 150"/>
                <a:gd name="T45" fmla="*/ 174 h 178"/>
                <a:gd name="T46" fmla="*/ 80 w 150"/>
                <a:gd name="T47" fmla="*/ 178 h 178"/>
                <a:gd name="T48" fmla="*/ 82 w 150"/>
                <a:gd name="T49" fmla="*/ 178 h 178"/>
                <a:gd name="T50" fmla="*/ 92 w 150"/>
                <a:gd name="T51" fmla="*/ 166 h 178"/>
                <a:gd name="T52" fmla="*/ 100 w 150"/>
                <a:gd name="T53" fmla="*/ 150 h 178"/>
                <a:gd name="T54" fmla="*/ 102 w 150"/>
                <a:gd name="T55" fmla="*/ 142 h 178"/>
                <a:gd name="T56" fmla="*/ 104 w 150"/>
                <a:gd name="T57" fmla="*/ 140 h 178"/>
                <a:gd name="T58" fmla="*/ 106 w 150"/>
                <a:gd name="T59" fmla="*/ 136 h 178"/>
                <a:gd name="T60" fmla="*/ 112 w 150"/>
                <a:gd name="T61" fmla="*/ 124 h 178"/>
                <a:gd name="T62" fmla="*/ 116 w 150"/>
                <a:gd name="T63" fmla="*/ 110 h 178"/>
                <a:gd name="T64" fmla="*/ 120 w 150"/>
                <a:gd name="T65" fmla="*/ 98 h 178"/>
                <a:gd name="T66" fmla="*/ 124 w 150"/>
                <a:gd name="T67" fmla="*/ 96 h 178"/>
                <a:gd name="T68" fmla="*/ 130 w 150"/>
                <a:gd name="T69" fmla="*/ 96 h 178"/>
                <a:gd name="T70" fmla="*/ 134 w 150"/>
                <a:gd name="T71" fmla="*/ 96 h 178"/>
                <a:gd name="T72" fmla="*/ 136 w 150"/>
                <a:gd name="T73" fmla="*/ 96 h 178"/>
                <a:gd name="T74" fmla="*/ 138 w 150"/>
                <a:gd name="T75" fmla="*/ 96 h 178"/>
                <a:gd name="T76" fmla="*/ 138 w 150"/>
                <a:gd name="T77" fmla="*/ 80 h 178"/>
                <a:gd name="T78" fmla="*/ 136 w 150"/>
                <a:gd name="T79" fmla="*/ 76 h 178"/>
                <a:gd name="T80" fmla="*/ 126 w 150"/>
                <a:gd name="T81" fmla="*/ 70 h 178"/>
                <a:gd name="T82" fmla="*/ 120 w 150"/>
                <a:gd name="T83" fmla="*/ 64 h 178"/>
                <a:gd name="T84" fmla="*/ 120 w 150"/>
                <a:gd name="T85" fmla="*/ 48 h 178"/>
                <a:gd name="T86" fmla="*/ 126 w 150"/>
                <a:gd name="T87" fmla="*/ 42 h 178"/>
                <a:gd name="T88" fmla="*/ 130 w 150"/>
                <a:gd name="T89" fmla="*/ 42 h 178"/>
                <a:gd name="T90" fmla="*/ 132 w 150"/>
                <a:gd name="T91" fmla="*/ 42 h 178"/>
                <a:gd name="T92" fmla="*/ 134 w 150"/>
                <a:gd name="T93" fmla="*/ 40 h 178"/>
                <a:gd name="T94" fmla="*/ 138 w 150"/>
                <a:gd name="T95" fmla="*/ 36 h 178"/>
                <a:gd name="T96" fmla="*/ 138 w 150"/>
                <a:gd name="T97" fmla="*/ 32 h 178"/>
                <a:gd name="T98" fmla="*/ 148 w 150"/>
                <a:gd name="T99" fmla="*/ 26 h 178"/>
                <a:gd name="T100" fmla="*/ 150 w 150"/>
                <a:gd name="T101" fmla="*/ 22 h 178"/>
                <a:gd name="T102" fmla="*/ 148 w 150"/>
                <a:gd name="T103" fmla="*/ 18 h 178"/>
                <a:gd name="T104" fmla="*/ 138 w 150"/>
                <a:gd name="T105" fmla="*/ 16 h 178"/>
                <a:gd name="T106" fmla="*/ 134 w 150"/>
                <a:gd name="T107" fmla="*/ 14 h 178"/>
                <a:gd name="T108" fmla="*/ 132 w 150"/>
                <a:gd name="T109" fmla="*/ 8 h 178"/>
                <a:gd name="T110" fmla="*/ 130 w 150"/>
                <a:gd name="T111" fmla="*/ 2 h 178"/>
                <a:gd name="T112" fmla="*/ 128 w 150"/>
                <a:gd name="T113"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50" h="178">
                  <a:moveTo>
                    <a:pt x="128" y="0"/>
                  </a:moveTo>
                  <a:lnTo>
                    <a:pt x="128" y="0"/>
                  </a:lnTo>
                  <a:lnTo>
                    <a:pt x="124" y="2"/>
                  </a:lnTo>
                  <a:lnTo>
                    <a:pt x="122" y="4"/>
                  </a:lnTo>
                  <a:lnTo>
                    <a:pt x="118" y="10"/>
                  </a:lnTo>
                  <a:lnTo>
                    <a:pt x="118" y="10"/>
                  </a:lnTo>
                  <a:lnTo>
                    <a:pt x="110" y="16"/>
                  </a:lnTo>
                  <a:lnTo>
                    <a:pt x="104" y="22"/>
                  </a:lnTo>
                  <a:lnTo>
                    <a:pt x="104" y="22"/>
                  </a:lnTo>
                  <a:lnTo>
                    <a:pt x="96" y="30"/>
                  </a:lnTo>
                  <a:lnTo>
                    <a:pt x="88" y="40"/>
                  </a:lnTo>
                  <a:lnTo>
                    <a:pt x="88" y="40"/>
                  </a:lnTo>
                  <a:lnTo>
                    <a:pt x="76" y="46"/>
                  </a:lnTo>
                  <a:lnTo>
                    <a:pt x="66" y="52"/>
                  </a:lnTo>
                  <a:lnTo>
                    <a:pt x="66" y="52"/>
                  </a:lnTo>
                  <a:lnTo>
                    <a:pt x="58" y="60"/>
                  </a:lnTo>
                  <a:lnTo>
                    <a:pt x="52" y="66"/>
                  </a:lnTo>
                  <a:lnTo>
                    <a:pt x="48" y="70"/>
                  </a:lnTo>
                  <a:lnTo>
                    <a:pt x="48" y="70"/>
                  </a:lnTo>
                  <a:lnTo>
                    <a:pt x="36" y="76"/>
                  </a:lnTo>
                  <a:lnTo>
                    <a:pt x="32" y="82"/>
                  </a:lnTo>
                  <a:lnTo>
                    <a:pt x="30" y="88"/>
                  </a:lnTo>
                  <a:lnTo>
                    <a:pt x="30" y="88"/>
                  </a:lnTo>
                  <a:lnTo>
                    <a:pt x="24" y="88"/>
                  </a:lnTo>
                  <a:lnTo>
                    <a:pt x="24" y="88"/>
                  </a:lnTo>
                  <a:lnTo>
                    <a:pt x="16" y="88"/>
                  </a:lnTo>
                  <a:lnTo>
                    <a:pt x="8" y="92"/>
                  </a:lnTo>
                  <a:lnTo>
                    <a:pt x="2" y="100"/>
                  </a:lnTo>
                  <a:lnTo>
                    <a:pt x="0" y="108"/>
                  </a:lnTo>
                  <a:lnTo>
                    <a:pt x="0" y="108"/>
                  </a:lnTo>
                  <a:lnTo>
                    <a:pt x="2" y="116"/>
                  </a:lnTo>
                  <a:lnTo>
                    <a:pt x="4" y="124"/>
                  </a:lnTo>
                  <a:lnTo>
                    <a:pt x="8" y="132"/>
                  </a:lnTo>
                  <a:lnTo>
                    <a:pt x="12" y="140"/>
                  </a:lnTo>
                  <a:lnTo>
                    <a:pt x="12" y="140"/>
                  </a:lnTo>
                  <a:lnTo>
                    <a:pt x="12" y="150"/>
                  </a:lnTo>
                  <a:lnTo>
                    <a:pt x="14" y="154"/>
                  </a:lnTo>
                  <a:lnTo>
                    <a:pt x="18" y="158"/>
                  </a:lnTo>
                  <a:lnTo>
                    <a:pt x="18" y="158"/>
                  </a:lnTo>
                  <a:lnTo>
                    <a:pt x="26" y="162"/>
                  </a:lnTo>
                  <a:lnTo>
                    <a:pt x="36" y="162"/>
                  </a:lnTo>
                  <a:lnTo>
                    <a:pt x="36" y="162"/>
                  </a:lnTo>
                  <a:lnTo>
                    <a:pt x="54" y="166"/>
                  </a:lnTo>
                  <a:lnTo>
                    <a:pt x="62" y="170"/>
                  </a:lnTo>
                  <a:lnTo>
                    <a:pt x="70" y="174"/>
                  </a:lnTo>
                  <a:lnTo>
                    <a:pt x="70" y="174"/>
                  </a:lnTo>
                  <a:lnTo>
                    <a:pt x="76" y="176"/>
                  </a:lnTo>
                  <a:lnTo>
                    <a:pt x="80" y="178"/>
                  </a:lnTo>
                  <a:lnTo>
                    <a:pt x="80" y="178"/>
                  </a:lnTo>
                  <a:lnTo>
                    <a:pt x="82" y="178"/>
                  </a:lnTo>
                  <a:lnTo>
                    <a:pt x="86" y="174"/>
                  </a:lnTo>
                  <a:lnTo>
                    <a:pt x="92" y="166"/>
                  </a:lnTo>
                  <a:lnTo>
                    <a:pt x="92" y="166"/>
                  </a:lnTo>
                  <a:lnTo>
                    <a:pt x="100" y="150"/>
                  </a:lnTo>
                  <a:lnTo>
                    <a:pt x="100" y="150"/>
                  </a:lnTo>
                  <a:lnTo>
                    <a:pt x="102" y="142"/>
                  </a:lnTo>
                  <a:lnTo>
                    <a:pt x="102" y="142"/>
                  </a:lnTo>
                  <a:lnTo>
                    <a:pt x="104" y="140"/>
                  </a:lnTo>
                  <a:lnTo>
                    <a:pt x="106" y="136"/>
                  </a:lnTo>
                  <a:lnTo>
                    <a:pt x="106" y="136"/>
                  </a:lnTo>
                  <a:lnTo>
                    <a:pt x="110" y="130"/>
                  </a:lnTo>
                  <a:lnTo>
                    <a:pt x="112" y="124"/>
                  </a:lnTo>
                  <a:lnTo>
                    <a:pt x="116" y="110"/>
                  </a:lnTo>
                  <a:lnTo>
                    <a:pt x="116" y="110"/>
                  </a:lnTo>
                  <a:lnTo>
                    <a:pt x="118" y="104"/>
                  </a:lnTo>
                  <a:lnTo>
                    <a:pt x="120" y="98"/>
                  </a:lnTo>
                  <a:lnTo>
                    <a:pt x="120" y="98"/>
                  </a:lnTo>
                  <a:lnTo>
                    <a:pt x="124" y="96"/>
                  </a:lnTo>
                  <a:lnTo>
                    <a:pt x="130" y="96"/>
                  </a:lnTo>
                  <a:lnTo>
                    <a:pt x="130" y="96"/>
                  </a:lnTo>
                  <a:lnTo>
                    <a:pt x="134" y="96"/>
                  </a:lnTo>
                  <a:lnTo>
                    <a:pt x="134" y="96"/>
                  </a:lnTo>
                  <a:lnTo>
                    <a:pt x="136" y="96"/>
                  </a:lnTo>
                  <a:lnTo>
                    <a:pt x="136" y="96"/>
                  </a:lnTo>
                  <a:lnTo>
                    <a:pt x="138" y="96"/>
                  </a:lnTo>
                  <a:lnTo>
                    <a:pt x="138" y="96"/>
                  </a:lnTo>
                  <a:lnTo>
                    <a:pt x="140" y="88"/>
                  </a:lnTo>
                  <a:lnTo>
                    <a:pt x="138" y="80"/>
                  </a:lnTo>
                  <a:lnTo>
                    <a:pt x="138" y="80"/>
                  </a:lnTo>
                  <a:lnTo>
                    <a:pt x="136" y="76"/>
                  </a:lnTo>
                  <a:lnTo>
                    <a:pt x="132" y="74"/>
                  </a:lnTo>
                  <a:lnTo>
                    <a:pt x="126" y="70"/>
                  </a:lnTo>
                  <a:lnTo>
                    <a:pt x="126" y="70"/>
                  </a:lnTo>
                  <a:lnTo>
                    <a:pt x="120" y="64"/>
                  </a:lnTo>
                  <a:lnTo>
                    <a:pt x="118" y="56"/>
                  </a:lnTo>
                  <a:lnTo>
                    <a:pt x="120" y="48"/>
                  </a:lnTo>
                  <a:lnTo>
                    <a:pt x="122" y="44"/>
                  </a:lnTo>
                  <a:lnTo>
                    <a:pt x="126" y="42"/>
                  </a:lnTo>
                  <a:lnTo>
                    <a:pt x="126" y="42"/>
                  </a:lnTo>
                  <a:lnTo>
                    <a:pt x="130" y="42"/>
                  </a:lnTo>
                  <a:lnTo>
                    <a:pt x="130" y="42"/>
                  </a:lnTo>
                  <a:lnTo>
                    <a:pt x="132" y="42"/>
                  </a:lnTo>
                  <a:lnTo>
                    <a:pt x="132" y="42"/>
                  </a:lnTo>
                  <a:lnTo>
                    <a:pt x="134" y="40"/>
                  </a:lnTo>
                  <a:lnTo>
                    <a:pt x="134" y="40"/>
                  </a:lnTo>
                  <a:lnTo>
                    <a:pt x="138" y="36"/>
                  </a:lnTo>
                  <a:lnTo>
                    <a:pt x="138" y="32"/>
                  </a:lnTo>
                  <a:lnTo>
                    <a:pt x="138" y="32"/>
                  </a:lnTo>
                  <a:lnTo>
                    <a:pt x="146" y="28"/>
                  </a:lnTo>
                  <a:lnTo>
                    <a:pt x="148" y="26"/>
                  </a:lnTo>
                  <a:lnTo>
                    <a:pt x="150" y="22"/>
                  </a:lnTo>
                  <a:lnTo>
                    <a:pt x="150" y="22"/>
                  </a:lnTo>
                  <a:lnTo>
                    <a:pt x="150" y="20"/>
                  </a:lnTo>
                  <a:lnTo>
                    <a:pt x="148" y="18"/>
                  </a:lnTo>
                  <a:lnTo>
                    <a:pt x="144" y="16"/>
                  </a:lnTo>
                  <a:lnTo>
                    <a:pt x="138" y="16"/>
                  </a:lnTo>
                  <a:lnTo>
                    <a:pt x="134" y="14"/>
                  </a:lnTo>
                  <a:lnTo>
                    <a:pt x="134" y="14"/>
                  </a:lnTo>
                  <a:lnTo>
                    <a:pt x="132" y="12"/>
                  </a:lnTo>
                  <a:lnTo>
                    <a:pt x="132" y="8"/>
                  </a:lnTo>
                  <a:lnTo>
                    <a:pt x="132" y="4"/>
                  </a:lnTo>
                  <a:lnTo>
                    <a:pt x="130" y="2"/>
                  </a:lnTo>
                  <a:lnTo>
                    <a:pt x="130" y="2"/>
                  </a:lnTo>
                  <a:lnTo>
                    <a:pt x="12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17" name="Freeform 102"/>
            <p:cNvSpPr>
              <a:spLocks/>
            </p:cNvSpPr>
            <p:nvPr/>
          </p:nvSpPr>
          <p:spPr bwMode="auto">
            <a:xfrm>
              <a:off x="2404" y="2486"/>
              <a:ext cx="64" cy="26"/>
            </a:xfrm>
            <a:custGeom>
              <a:avLst/>
              <a:gdLst>
                <a:gd name="T0" fmla="*/ 64 w 64"/>
                <a:gd name="T1" fmla="*/ 0 h 26"/>
                <a:gd name="T2" fmla="*/ 64 w 64"/>
                <a:gd name="T3" fmla="*/ 0 h 26"/>
                <a:gd name="T4" fmla="*/ 56 w 64"/>
                <a:gd name="T5" fmla="*/ 2 h 26"/>
                <a:gd name="T6" fmla="*/ 50 w 64"/>
                <a:gd name="T7" fmla="*/ 2 h 26"/>
                <a:gd name="T8" fmla="*/ 50 w 64"/>
                <a:gd name="T9" fmla="*/ 2 h 26"/>
                <a:gd name="T10" fmla="*/ 30 w 64"/>
                <a:gd name="T11" fmla="*/ 0 h 26"/>
                <a:gd name="T12" fmla="*/ 30 w 64"/>
                <a:gd name="T13" fmla="*/ 0 h 26"/>
                <a:gd name="T14" fmla="*/ 24 w 64"/>
                <a:gd name="T15" fmla="*/ 0 h 26"/>
                <a:gd name="T16" fmla="*/ 24 w 64"/>
                <a:gd name="T17" fmla="*/ 0 h 26"/>
                <a:gd name="T18" fmla="*/ 14 w 64"/>
                <a:gd name="T19" fmla="*/ 0 h 26"/>
                <a:gd name="T20" fmla="*/ 14 w 64"/>
                <a:gd name="T21" fmla="*/ 0 h 26"/>
                <a:gd name="T22" fmla="*/ 8 w 64"/>
                <a:gd name="T23" fmla="*/ 6 h 26"/>
                <a:gd name="T24" fmla="*/ 2 w 64"/>
                <a:gd name="T25" fmla="*/ 12 h 26"/>
                <a:gd name="T26" fmla="*/ 0 w 64"/>
                <a:gd name="T27" fmla="*/ 20 h 26"/>
                <a:gd name="T28" fmla="*/ 0 w 64"/>
                <a:gd name="T29" fmla="*/ 24 h 26"/>
                <a:gd name="T30" fmla="*/ 2 w 64"/>
                <a:gd name="T31" fmla="*/ 26 h 26"/>
                <a:gd name="T32" fmla="*/ 2 w 64"/>
                <a:gd name="T33" fmla="*/ 26 h 26"/>
                <a:gd name="T34" fmla="*/ 4 w 64"/>
                <a:gd name="T35" fmla="*/ 26 h 26"/>
                <a:gd name="T36" fmla="*/ 4 w 64"/>
                <a:gd name="T37" fmla="*/ 26 h 26"/>
                <a:gd name="T38" fmla="*/ 12 w 64"/>
                <a:gd name="T39" fmla="*/ 24 h 26"/>
                <a:gd name="T40" fmla="*/ 18 w 64"/>
                <a:gd name="T41" fmla="*/ 22 h 26"/>
                <a:gd name="T42" fmla="*/ 18 w 64"/>
                <a:gd name="T43" fmla="*/ 22 h 26"/>
                <a:gd name="T44" fmla="*/ 38 w 64"/>
                <a:gd name="T45" fmla="*/ 22 h 26"/>
                <a:gd name="T46" fmla="*/ 38 w 64"/>
                <a:gd name="T47" fmla="*/ 22 h 26"/>
                <a:gd name="T48" fmla="*/ 46 w 64"/>
                <a:gd name="T49" fmla="*/ 20 h 26"/>
                <a:gd name="T50" fmla="*/ 56 w 64"/>
                <a:gd name="T51" fmla="*/ 16 h 26"/>
                <a:gd name="T52" fmla="*/ 60 w 64"/>
                <a:gd name="T53" fmla="*/ 12 h 26"/>
                <a:gd name="T54" fmla="*/ 64 w 64"/>
                <a:gd name="T55" fmla="*/ 8 h 26"/>
                <a:gd name="T56" fmla="*/ 64 w 64"/>
                <a:gd name="T57" fmla="*/ 4 h 26"/>
                <a:gd name="T58" fmla="*/ 64 w 64"/>
                <a:gd name="T59"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4" h="26">
                  <a:moveTo>
                    <a:pt x="64" y="0"/>
                  </a:moveTo>
                  <a:lnTo>
                    <a:pt x="64" y="0"/>
                  </a:lnTo>
                  <a:lnTo>
                    <a:pt x="56" y="2"/>
                  </a:lnTo>
                  <a:lnTo>
                    <a:pt x="50" y="2"/>
                  </a:lnTo>
                  <a:lnTo>
                    <a:pt x="50" y="2"/>
                  </a:lnTo>
                  <a:lnTo>
                    <a:pt x="30" y="0"/>
                  </a:lnTo>
                  <a:lnTo>
                    <a:pt x="30" y="0"/>
                  </a:lnTo>
                  <a:lnTo>
                    <a:pt x="24" y="0"/>
                  </a:lnTo>
                  <a:lnTo>
                    <a:pt x="24" y="0"/>
                  </a:lnTo>
                  <a:lnTo>
                    <a:pt x="14" y="0"/>
                  </a:lnTo>
                  <a:lnTo>
                    <a:pt x="14" y="0"/>
                  </a:lnTo>
                  <a:lnTo>
                    <a:pt x="8" y="6"/>
                  </a:lnTo>
                  <a:lnTo>
                    <a:pt x="2" y="12"/>
                  </a:lnTo>
                  <a:lnTo>
                    <a:pt x="0" y="20"/>
                  </a:lnTo>
                  <a:lnTo>
                    <a:pt x="0" y="24"/>
                  </a:lnTo>
                  <a:lnTo>
                    <a:pt x="2" y="26"/>
                  </a:lnTo>
                  <a:lnTo>
                    <a:pt x="2" y="26"/>
                  </a:lnTo>
                  <a:lnTo>
                    <a:pt x="4" y="26"/>
                  </a:lnTo>
                  <a:lnTo>
                    <a:pt x="4" y="26"/>
                  </a:lnTo>
                  <a:lnTo>
                    <a:pt x="12" y="24"/>
                  </a:lnTo>
                  <a:lnTo>
                    <a:pt x="18" y="22"/>
                  </a:lnTo>
                  <a:lnTo>
                    <a:pt x="18" y="22"/>
                  </a:lnTo>
                  <a:lnTo>
                    <a:pt x="38" y="22"/>
                  </a:lnTo>
                  <a:lnTo>
                    <a:pt x="38" y="22"/>
                  </a:lnTo>
                  <a:lnTo>
                    <a:pt x="46" y="20"/>
                  </a:lnTo>
                  <a:lnTo>
                    <a:pt x="56" y="16"/>
                  </a:lnTo>
                  <a:lnTo>
                    <a:pt x="60" y="12"/>
                  </a:lnTo>
                  <a:lnTo>
                    <a:pt x="64" y="8"/>
                  </a:lnTo>
                  <a:lnTo>
                    <a:pt x="64" y="4"/>
                  </a:lnTo>
                  <a:lnTo>
                    <a:pt x="64"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18" name="Freeform 103"/>
            <p:cNvSpPr>
              <a:spLocks/>
            </p:cNvSpPr>
            <p:nvPr/>
          </p:nvSpPr>
          <p:spPr bwMode="auto">
            <a:xfrm>
              <a:off x="2404" y="2486"/>
              <a:ext cx="64" cy="26"/>
            </a:xfrm>
            <a:custGeom>
              <a:avLst/>
              <a:gdLst>
                <a:gd name="T0" fmla="*/ 64 w 64"/>
                <a:gd name="T1" fmla="*/ 0 h 26"/>
                <a:gd name="T2" fmla="*/ 64 w 64"/>
                <a:gd name="T3" fmla="*/ 0 h 26"/>
                <a:gd name="T4" fmla="*/ 56 w 64"/>
                <a:gd name="T5" fmla="*/ 2 h 26"/>
                <a:gd name="T6" fmla="*/ 50 w 64"/>
                <a:gd name="T7" fmla="*/ 2 h 26"/>
                <a:gd name="T8" fmla="*/ 50 w 64"/>
                <a:gd name="T9" fmla="*/ 2 h 26"/>
                <a:gd name="T10" fmla="*/ 30 w 64"/>
                <a:gd name="T11" fmla="*/ 0 h 26"/>
                <a:gd name="T12" fmla="*/ 30 w 64"/>
                <a:gd name="T13" fmla="*/ 0 h 26"/>
                <a:gd name="T14" fmla="*/ 24 w 64"/>
                <a:gd name="T15" fmla="*/ 0 h 26"/>
                <a:gd name="T16" fmla="*/ 24 w 64"/>
                <a:gd name="T17" fmla="*/ 0 h 26"/>
                <a:gd name="T18" fmla="*/ 14 w 64"/>
                <a:gd name="T19" fmla="*/ 0 h 26"/>
                <a:gd name="T20" fmla="*/ 14 w 64"/>
                <a:gd name="T21" fmla="*/ 0 h 26"/>
                <a:gd name="T22" fmla="*/ 8 w 64"/>
                <a:gd name="T23" fmla="*/ 6 h 26"/>
                <a:gd name="T24" fmla="*/ 2 w 64"/>
                <a:gd name="T25" fmla="*/ 12 h 26"/>
                <a:gd name="T26" fmla="*/ 0 w 64"/>
                <a:gd name="T27" fmla="*/ 20 h 26"/>
                <a:gd name="T28" fmla="*/ 0 w 64"/>
                <a:gd name="T29" fmla="*/ 24 h 26"/>
                <a:gd name="T30" fmla="*/ 2 w 64"/>
                <a:gd name="T31" fmla="*/ 26 h 26"/>
                <a:gd name="T32" fmla="*/ 2 w 64"/>
                <a:gd name="T33" fmla="*/ 26 h 26"/>
                <a:gd name="T34" fmla="*/ 4 w 64"/>
                <a:gd name="T35" fmla="*/ 26 h 26"/>
                <a:gd name="T36" fmla="*/ 4 w 64"/>
                <a:gd name="T37" fmla="*/ 26 h 26"/>
                <a:gd name="T38" fmla="*/ 12 w 64"/>
                <a:gd name="T39" fmla="*/ 24 h 26"/>
                <a:gd name="T40" fmla="*/ 18 w 64"/>
                <a:gd name="T41" fmla="*/ 22 h 26"/>
                <a:gd name="T42" fmla="*/ 18 w 64"/>
                <a:gd name="T43" fmla="*/ 22 h 26"/>
                <a:gd name="T44" fmla="*/ 38 w 64"/>
                <a:gd name="T45" fmla="*/ 22 h 26"/>
                <a:gd name="T46" fmla="*/ 38 w 64"/>
                <a:gd name="T47" fmla="*/ 22 h 26"/>
                <a:gd name="T48" fmla="*/ 46 w 64"/>
                <a:gd name="T49" fmla="*/ 20 h 26"/>
                <a:gd name="T50" fmla="*/ 56 w 64"/>
                <a:gd name="T51" fmla="*/ 16 h 26"/>
                <a:gd name="T52" fmla="*/ 60 w 64"/>
                <a:gd name="T53" fmla="*/ 12 h 26"/>
                <a:gd name="T54" fmla="*/ 64 w 64"/>
                <a:gd name="T55" fmla="*/ 8 h 26"/>
                <a:gd name="T56" fmla="*/ 64 w 64"/>
                <a:gd name="T57" fmla="*/ 4 h 26"/>
                <a:gd name="T58" fmla="*/ 64 w 64"/>
                <a:gd name="T59"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4" h="26">
                  <a:moveTo>
                    <a:pt x="64" y="0"/>
                  </a:moveTo>
                  <a:lnTo>
                    <a:pt x="64" y="0"/>
                  </a:lnTo>
                  <a:lnTo>
                    <a:pt x="56" y="2"/>
                  </a:lnTo>
                  <a:lnTo>
                    <a:pt x="50" y="2"/>
                  </a:lnTo>
                  <a:lnTo>
                    <a:pt x="50" y="2"/>
                  </a:lnTo>
                  <a:lnTo>
                    <a:pt x="30" y="0"/>
                  </a:lnTo>
                  <a:lnTo>
                    <a:pt x="30" y="0"/>
                  </a:lnTo>
                  <a:lnTo>
                    <a:pt x="24" y="0"/>
                  </a:lnTo>
                  <a:lnTo>
                    <a:pt x="24" y="0"/>
                  </a:lnTo>
                  <a:lnTo>
                    <a:pt x="14" y="0"/>
                  </a:lnTo>
                  <a:lnTo>
                    <a:pt x="14" y="0"/>
                  </a:lnTo>
                  <a:lnTo>
                    <a:pt x="8" y="6"/>
                  </a:lnTo>
                  <a:lnTo>
                    <a:pt x="2" y="12"/>
                  </a:lnTo>
                  <a:lnTo>
                    <a:pt x="0" y="20"/>
                  </a:lnTo>
                  <a:lnTo>
                    <a:pt x="0" y="24"/>
                  </a:lnTo>
                  <a:lnTo>
                    <a:pt x="2" y="26"/>
                  </a:lnTo>
                  <a:lnTo>
                    <a:pt x="2" y="26"/>
                  </a:lnTo>
                  <a:lnTo>
                    <a:pt x="4" y="26"/>
                  </a:lnTo>
                  <a:lnTo>
                    <a:pt x="4" y="26"/>
                  </a:lnTo>
                  <a:lnTo>
                    <a:pt x="12" y="24"/>
                  </a:lnTo>
                  <a:lnTo>
                    <a:pt x="18" y="22"/>
                  </a:lnTo>
                  <a:lnTo>
                    <a:pt x="18" y="22"/>
                  </a:lnTo>
                  <a:lnTo>
                    <a:pt x="38" y="22"/>
                  </a:lnTo>
                  <a:lnTo>
                    <a:pt x="38" y="22"/>
                  </a:lnTo>
                  <a:lnTo>
                    <a:pt x="46" y="20"/>
                  </a:lnTo>
                  <a:lnTo>
                    <a:pt x="56" y="16"/>
                  </a:lnTo>
                  <a:lnTo>
                    <a:pt x="60" y="12"/>
                  </a:lnTo>
                  <a:lnTo>
                    <a:pt x="64" y="8"/>
                  </a:lnTo>
                  <a:lnTo>
                    <a:pt x="64" y="4"/>
                  </a:lnTo>
                  <a:lnTo>
                    <a:pt x="6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19" name="Freeform 104"/>
            <p:cNvSpPr>
              <a:spLocks/>
            </p:cNvSpPr>
            <p:nvPr/>
          </p:nvSpPr>
          <p:spPr bwMode="auto">
            <a:xfrm>
              <a:off x="2366" y="2512"/>
              <a:ext cx="62" cy="96"/>
            </a:xfrm>
            <a:custGeom>
              <a:avLst/>
              <a:gdLst>
                <a:gd name="T0" fmla="*/ 26 w 62"/>
                <a:gd name="T1" fmla="*/ 0 h 96"/>
                <a:gd name="T2" fmla="*/ 24 w 62"/>
                <a:gd name="T3" fmla="*/ 0 h 96"/>
                <a:gd name="T4" fmla="*/ 18 w 62"/>
                <a:gd name="T5" fmla="*/ 6 h 96"/>
                <a:gd name="T6" fmla="*/ 16 w 62"/>
                <a:gd name="T7" fmla="*/ 12 h 96"/>
                <a:gd name="T8" fmla="*/ 2 w 62"/>
                <a:gd name="T9" fmla="*/ 34 h 96"/>
                <a:gd name="T10" fmla="*/ 0 w 62"/>
                <a:gd name="T11" fmla="*/ 40 h 96"/>
                <a:gd name="T12" fmla="*/ 2 w 62"/>
                <a:gd name="T13" fmla="*/ 50 h 96"/>
                <a:gd name="T14" fmla="*/ 6 w 62"/>
                <a:gd name="T15" fmla="*/ 56 h 96"/>
                <a:gd name="T16" fmla="*/ 10 w 62"/>
                <a:gd name="T17" fmla="*/ 72 h 96"/>
                <a:gd name="T18" fmla="*/ 6 w 62"/>
                <a:gd name="T19" fmla="*/ 88 h 96"/>
                <a:gd name="T20" fmla="*/ 8 w 62"/>
                <a:gd name="T21" fmla="*/ 94 h 96"/>
                <a:gd name="T22" fmla="*/ 12 w 62"/>
                <a:gd name="T23" fmla="*/ 96 h 96"/>
                <a:gd name="T24" fmla="*/ 18 w 62"/>
                <a:gd name="T25" fmla="*/ 94 h 96"/>
                <a:gd name="T26" fmla="*/ 26 w 62"/>
                <a:gd name="T27" fmla="*/ 86 h 96"/>
                <a:gd name="T28" fmla="*/ 30 w 62"/>
                <a:gd name="T29" fmla="*/ 76 h 96"/>
                <a:gd name="T30" fmla="*/ 30 w 62"/>
                <a:gd name="T31" fmla="*/ 60 h 96"/>
                <a:gd name="T32" fmla="*/ 26 w 62"/>
                <a:gd name="T33" fmla="*/ 44 h 96"/>
                <a:gd name="T34" fmla="*/ 36 w 62"/>
                <a:gd name="T35" fmla="*/ 42 h 96"/>
                <a:gd name="T36" fmla="*/ 36 w 62"/>
                <a:gd name="T37" fmla="*/ 42 h 96"/>
                <a:gd name="T38" fmla="*/ 38 w 62"/>
                <a:gd name="T39" fmla="*/ 50 h 96"/>
                <a:gd name="T40" fmla="*/ 40 w 62"/>
                <a:gd name="T41" fmla="*/ 62 h 96"/>
                <a:gd name="T42" fmla="*/ 44 w 62"/>
                <a:gd name="T43" fmla="*/ 70 h 96"/>
                <a:gd name="T44" fmla="*/ 50 w 62"/>
                <a:gd name="T45" fmla="*/ 72 h 96"/>
                <a:gd name="T46" fmla="*/ 56 w 62"/>
                <a:gd name="T47" fmla="*/ 72 h 96"/>
                <a:gd name="T48" fmla="*/ 60 w 62"/>
                <a:gd name="T49" fmla="*/ 68 h 96"/>
                <a:gd name="T50" fmla="*/ 60 w 62"/>
                <a:gd name="T51" fmla="*/ 58 h 96"/>
                <a:gd name="T52" fmla="*/ 56 w 62"/>
                <a:gd name="T53" fmla="*/ 50 h 96"/>
                <a:gd name="T54" fmla="*/ 48 w 62"/>
                <a:gd name="T55" fmla="*/ 36 h 96"/>
                <a:gd name="T56" fmla="*/ 48 w 62"/>
                <a:gd name="T57" fmla="*/ 30 h 96"/>
                <a:gd name="T58" fmla="*/ 54 w 62"/>
                <a:gd name="T59" fmla="*/ 22 h 96"/>
                <a:gd name="T60" fmla="*/ 60 w 62"/>
                <a:gd name="T61" fmla="*/ 18 h 96"/>
                <a:gd name="T62" fmla="*/ 60 w 62"/>
                <a:gd name="T63" fmla="*/ 12 h 96"/>
                <a:gd name="T64" fmla="*/ 54 w 62"/>
                <a:gd name="T65" fmla="*/ 10 h 96"/>
                <a:gd name="T66" fmla="*/ 48 w 62"/>
                <a:gd name="T67" fmla="*/ 12 h 96"/>
                <a:gd name="T68" fmla="*/ 44 w 62"/>
                <a:gd name="T69" fmla="*/ 14 h 96"/>
                <a:gd name="T70" fmla="*/ 38 w 62"/>
                <a:gd name="T71" fmla="*/ 18 h 96"/>
                <a:gd name="T72" fmla="*/ 36 w 62"/>
                <a:gd name="T73" fmla="*/ 18 h 96"/>
                <a:gd name="T74" fmla="*/ 32 w 62"/>
                <a:gd name="T75" fmla="*/ 14 h 96"/>
                <a:gd name="T76" fmla="*/ 30 w 62"/>
                <a:gd name="T77" fmla="*/ 2 h 96"/>
                <a:gd name="T78" fmla="*/ 28 w 62"/>
                <a:gd name="T79"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2" h="96">
                  <a:moveTo>
                    <a:pt x="26" y="0"/>
                  </a:moveTo>
                  <a:lnTo>
                    <a:pt x="26" y="0"/>
                  </a:lnTo>
                  <a:lnTo>
                    <a:pt x="24" y="0"/>
                  </a:lnTo>
                  <a:lnTo>
                    <a:pt x="24" y="0"/>
                  </a:lnTo>
                  <a:lnTo>
                    <a:pt x="20" y="2"/>
                  </a:lnTo>
                  <a:lnTo>
                    <a:pt x="18" y="6"/>
                  </a:lnTo>
                  <a:lnTo>
                    <a:pt x="16" y="12"/>
                  </a:lnTo>
                  <a:lnTo>
                    <a:pt x="16" y="12"/>
                  </a:lnTo>
                  <a:lnTo>
                    <a:pt x="10" y="24"/>
                  </a:lnTo>
                  <a:lnTo>
                    <a:pt x="2" y="34"/>
                  </a:lnTo>
                  <a:lnTo>
                    <a:pt x="2" y="34"/>
                  </a:lnTo>
                  <a:lnTo>
                    <a:pt x="0" y="40"/>
                  </a:lnTo>
                  <a:lnTo>
                    <a:pt x="0" y="46"/>
                  </a:lnTo>
                  <a:lnTo>
                    <a:pt x="2" y="50"/>
                  </a:lnTo>
                  <a:lnTo>
                    <a:pt x="6" y="56"/>
                  </a:lnTo>
                  <a:lnTo>
                    <a:pt x="6" y="56"/>
                  </a:lnTo>
                  <a:lnTo>
                    <a:pt x="10" y="64"/>
                  </a:lnTo>
                  <a:lnTo>
                    <a:pt x="10" y="72"/>
                  </a:lnTo>
                  <a:lnTo>
                    <a:pt x="8" y="80"/>
                  </a:lnTo>
                  <a:lnTo>
                    <a:pt x="6" y="88"/>
                  </a:lnTo>
                  <a:lnTo>
                    <a:pt x="6" y="88"/>
                  </a:lnTo>
                  <a:lnTo>
                    <a:pt x="8" y="94"/>
                  </a:lnTo>
                  <a:lnTo>
                    <a:pt x="12" y="96"/>
                  </a:lnTo>
                  <a:lnTo>
                    <a:pt x="12" y="96"/>
                  </a:lnTo>
                  <a:lnTo>
                    <a:pt x="18" y="94"/>
                  </a:lnTo>
                  <a:lnTo>
                    <a:pt x="18" y="94"/>
                  </a:lnTo>
                  <a:lnTo>
                    <a:pt x="22" y="90"/>
                  </a:lnTo>
                  <a:lnTo>
                    <a:pt x="26" y="86"/>
                  </a:lnTo>
                  <a:lnTo>
                    <a:pt x="30" y="76"/>
                  </a:lnTo>
                  <a:lnTo>
                    <a:pt x="30" y="76"/>
                  </a:lnTo>
                  <a:lnTo>
                    <a:pt x="32" y="68"/>
                  </a:lnTo>
                  <a:lnTo>
                    <a:pt x="30" y="60"/>
                  </a:lnTo>
                  <a:lnTo>
                    <a:pt x="26" y="52"/>
                  </a:lnTo>
                  <a:lnTo>
                    <a:pt x="26" y="44"/>
                  </a:lnTo>
                  <a:lnTo>
                    <a:pt x="26" y="44"/>
                  </a:lnTo>
                  <a:lnTo>
                    <a:pt x="36" y="42"/>
                  </a:lnTo>
                  <a:lnTo>
                    <a:pt x="36" y="42"/>
                  </a:lnTo>
                  <a:lnTo>
                    <a:pt x="36" y="42"/>
                  </a:lnTo>
                  <a:lnTo>
                    <a:pt x="38" y="44"/>
                  </a:lnTo>
                  <a:lnTo>
                    <a:pt x="38" y="50"/>
                  </a:lnTo>
                  <a:lnTo>
                    <a:pt x="38" y="50"/>
                  </a:lnTo>
                  <a:lnTo>
                    <a:pt x="40" y="62"/>
                  </a:lnTo>
                  <a:lnTo>
                    <a:pt x="44" y="70"/>
                  </a:lnTo>
                  <a:lnTo>
                    <a:pt x="44" y="70"/>
                  </a:lnTo>
                  <a:lnTo>
                    <a:pt x="48" y="72"/>
                  </a:lnTo>
                  <a:lnTo>
                    <a:pt x="50" y="72"/>
                  </a:lnTo>
                  <a:lnTo>
                    <a:pt x="50" y="72"/>
                  </a:lnTo>
                  <a:lnTo>
                    <a:pt x="56" y="72"/>
                  </a:lnTo>
                  <a:lnTo>
                    <a:pt x="60" y="68"/>
                  </a:lnTo>
                  <a:lnTo>
                    <a:pt x="60" y="68"/>
                  </a:lnTo>
                  <a:lnTo>
                    <a:pt x="62" y="64"/>
                  </a:lnTo>
                  <a:lnTo>
                    <a:pt x="60" y="58"/>
                  </a:lnTo>
                  <a:lnTo>
                    <a:pt x="56" y="50"/>
                  </a:lnTo>
                  <a:lnTo>
                    <a:pt x="56" y="50"/>
                  </a:lnTo>
                  <a:lnTo>
                    <a:pt x="52" y="42"/>
                  </a:lnTo>
                  <a:lnTo>
                    <a:pt x="48" y="36"/>
                  </a:lnTo>
                  <a:lnTo>
                    <a:pt x="46" y="34"/>
                  </a:lnTo>
                  <a:lnTo>
                    <a:pt x="48" y="30"/>
                  </a:lnTo>
                  <a:lnTo>
                    <a:pt x="50" y="26"/>
                  </a:lnTo>
                  <a:lnTo>
                    <a:pt x="54" y="22"/>
                  </a:lnTo>
                  <a:lnTo>
                    <a:pt x="54" y="22"/>
                  </a:lnTo>
                  <a:lnTo>
                    <a:pt x="60" y="18"/>
                  </a:lnTo>
                  <a:lnTo>
                    <a:pt x="62" y="16"/>
                  </a:lnTo>
                  <a:lnTo>
                    <a:pt x="60" y="12"/>
                  </a:lnTo>
                  <a:lnTo>
                    <a:pt x="60" y="12"/>
                  </a:lnTo>
                  <a:lnTo>
                    <a:pt x="54" y="10"/>
                  </a:lnTo>
                  <a:lnTo>
                    <a:pt x="54" y="10"/>
                  </a:lnTo>
                  <a:lnTo>
                    <a:pt x="48" y="12"/>
                  </a:lnTo>
                  <a:lnTo>
                    <a:pt x="44" y="14"/>
                  </a:lnTo>
                  <a:lnTo>
                    <a:pt x="44" y="14"/>
                  </a:lnTo>
                  <a:lnTo>
                    <a:pt x="40" y="18"/>
                  </a:lnTo>
                  <a:lnTo>
                    <a:pt x="38" y="18"/>
                  </a:lnTo>
                  <a:lnTo>
                    <a:pt x="38" y="18"/>
                  </a:lnTo>
                  <a:lnTo>
                    <a:pt x="36" y="18"/>
                  </a:lnTo>
                  <a:lnTo>
                    <a:pt x="32" y="14"/>
                  </a:lnTo>
                  <a:lnTo>
                    <a:pt x="32" y="14"/>
                  </a:lnTo>
                  <a:lnTo>
                    <a:pt x="32" y="6"/>
                  </a:lnTo>
                  <a:lnTo>
                    <a:pt x="30" y="2"/>
                  </a:lnTo>
                  <a:lnTo>
                    <a:pt x="28" y="0"/>
                  </a:lnTo>
                  <a:lnTo>
                    <a:pt x="28" y="0"/>
                  </a:lnTo>
                  <a:lnTo>
                    <a:pt x="26"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20" name="Freeform 105"/>
            <p:cNvSpPr>
              <a:spLocks/>
            </p:cNvSpPr>
            <p:nvPr/>
          </p:nvSpPr>
          <p:spPr bwMode="auto">
            <a:xfrm>
              <a:off x="2366" y="2512"/>
              <a:ext cx="62" cy="96"/>
            </a:xfrm>
            <a:custGeom>
              <a:avLst/>
              <a:gdLst>
                <a:gd name="T0" fmla="*/ 26 w 62"/>
                <a:gd name="T1" fmla="*/ 0 h 96"/>
                <a:gd name="T2" fmla="*/ 24 w 62"/>
                <a:gd name="T3" fmla="*/ 0 h 96"/>
                <a:gd name="T4" fmla="*/ 18 w 62"/>
                <a:gd name="T5" fmla="*/ 6 h 96"/>
                <a:gd name="T6" fmla="*/ 16 w 62"/>
                <a:gd name="T7" fmla="*/ 12 h 96"/>
                <a:gd name="T8" fmla="*/ 2 w 62"/>
                <a:gd name="T9" fmla="*/ 34 h 96"/>
                <a:gd name="T10" fmla="*/ 0 w 62"/>
                <a:gd name="T11" fmla="*/ 40 h 96"/>
                <a:gd name="T12" fmla="*/ 2 w 62"/>
                <a:gd name="T13" fmla="*/ 50 h 96"/>
                <a:gd name="T14" fmla="*/ 6 w 62"/>
                <a:gd name="T15" fmla="*/ 56 h 96"/>
                <a:gd name="T16" fmla="*/ 10 w 62"/>
                <a:gd name="T17" fmla="*/ 72 h 96"/>
                <a:gd name="T18" fmla="*/ 6 w 62"/>
                <a:gd name="T19" fmla="*/ 88 h 96"/>
                <a:gd name="T20" fmla="*/ 8 w 62"/>
                <a:gd name="T21" fmla="*/ 94 h 96"/>
                <a:gd name="T22" fmla="*/ 12 w 62"/>
                <a:gd name="T23" fmla="*/ 96 h 96"/>
                <a:gd name="T24" fmla="*/ 18 w 62"/>
                <a:gd name="T25" fmla="*/ 94 h 96"/>
                <a:gd name="T26" fmla="*/ 26 w 62"/>
                <a:gd name="T27" fmla="*/ 86 h 96"/>
                <a:gd name="T28" fmla="*/ 30 w 62"/>
                <a:gd name="T29" fmla="*/ 76 h 96"/>
                <a:gd name="T30" fmla="*/ 30 w 62"/>
                <a:gd name="T31" fmla="*/ 60 h 96"/>
                <a:gd name="T32" fmla="*/ 26 w 62"/>
                <a:gd name="T33" fmla="*/ 44 h 96"/>
                <a:gd name="T34" fmla="*/ 36 w 62"/>
                <a:gd name="T35" fmla="*/ 42 h 96"/>
                <a:gd name="T36" fmla="*/ 36 w 62"/>
                <a:gd name="T37" fmla="*/ 42 h 96"/>
                <a:gd name="T38" fmla="*/ 38 w 62"/>
                <a:gd name="T39" fmla="*/ 50 h 96"/>
                <a:gd name="T40" fmla="*/ 40 w 62"/>
                <a:gd name="T41" fmla="*/ 62 h 96"/>
                <a:gd name="T42" fmla="*/ 44 w 62"/>
                <a:gd name="T43" fmla="*/ 70 h 96"/>
                <a:gd name="T44" fmla="*/ 50 w 62"/>
                <a:gd name="T45" fmla="*/ 72 h 96"/>
                <a:gd name="T46" fmla="*/ 56 w 62"/>
                <a:gd name="T47" fmla="*/ 72 h 96"/>
                <a:gd name="T48" fmla="*/ 60 w 62"/>
                <a:gd name="T49" fmla="*/ 68 h 96"/>
                <a:gd name="T50" fmla="*/ 60 w 62"/>
                <a:gd name="T51" fmla="*/ 58 h 96"/>
                <a:gd name="T52" fmla="*/ 56 w 62"/>
                <a:gd name="T53" fmla="*/ 50 h 96"/>
                <a:gd name="T54" fmla="*/ 48 w 62"/>
                <a:gd name="T55" fmla="*/ 36 h 96"/>
                <a:gd name="T56" fmla="*/ 48 w 62"/>
                <a:gd name="T57" fmla="*/ 30 h 96"/>
                <a:gd name="T58" fmla="*/ 54 w 62"/>
                <a:gd name="T59" fmla="*/ 22 h 96"/>
                <a:gd name="T60" fmla="*/ 60 w 62"/>
                <a:gd name="T61" fmla="*/ 18 h 96"/>
                <a:gd name="T62" fmla="*/ 60 w 62"/>
                <a:gd name="T63" fmla="*/ 12 h 96"/>
                <a:gd name="T64" fmla="*/ 54 w 62"/>
                <a:gd name="T65" fmla="*/ 10 h 96"/>
                <a:gd name="T66" fmla="*/ 48 w 62"/>
                <a:gd name="T67" fmla="*/ 12 h 96"/>
                <a:gd name="T68" fmla="*/ 44 w 62"/>
                <a:gd name="T69" fmla="*/ 14 h 96"/>
                <a:gd name="T70" fmla="*/ 38 w 62"/>
                <a:gd name="T71" fmla="*/ 18 h 96"/>
                <a:gd name="T72" fmla="*/ 36 w 62"/>
                <a:gd name="T73" fmla="*/ 18 h 96"/>
                <a:gd name="T74" fmla="*/ 32 w 62"/>
                <a:gd name="T75" fmla="*/ 14 h 96"/>
                <a:gd name="T76" fmla="*/ 30 w 62"/>
                <a:gd name="T77" fmla="*/ 2 h 96"/>
                <a:gd name="T78" fmla="*/ 28 w 62"/>
                <a:gd name="T79"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2" h="96">
                  <a:moveTo>
                    <a:pt x="26" y="0"/>
                  </a:moveTo>
                  <a:lnTo>
                    <a:pt x="26" y="0"/>
                  </a:lnTo>
                  <a:lnTo>
                    <a:pt x="24" y="0"/>
                  </a:lnTo>
                  <a:lnTo>
                    <a:pt x="24" y="0"/>
                  </a:lnTo>
                  <a:lnTo>
                    <a:pt x="20" y="2"/>
                  </a:lnTo>
                  <a:lnTo>
                    <a:pt x="18" y="6"/>
                  </a:lnTo>
                  <a:lnTo>
                    <a:pt x="16" y="12"/>
                  </a:lnTo>
                  <a:lnTo>
                    <a:pt x="16" y="12"/>
                  </a:lnTo>
                  <a:lnTo>
                    <a:pt x="10" y="24"/>
                  </a:lnTo>
                  <a:lnTo>
                    <a:pt x="2" y="34"/>
                  </a:lnTo>
                  <a:lnTo>
                    <a:pt x="2" y="34"/>
                  </a:lnTo>
                  <a:lnTo>
                    <a:pt x="0" y="40"/>
                  </a:lnTo>
                  <a:lnTo>
                    <a:pt x="0" y="46"/>
                  </a:lnTo>
                  <a:lnTo>
                    <a:pt x="2" y="50"/>
                  </a:lnTo>
                  <a:lnTo>
                    <a:pt x="6" y="56"/>
                  </a:lnTo>
                  <a:lnTo>
                    <a:pt x="6" y="56"/>
                  </a:lnTo>
                  <a:lnTo>
                    <a:pt x="10" y="64"/>
                  </a:lnTo>
                  <a:lnTo>
                    <a:pt x="10" y="72"/>
                  </a:lnTo>
                  <a:lnTo>
                    <a:pt x="8" y="80"/>
                  </a:lnTo>
                  <a:lnTo>
                    <a:pt x="6" y="88"/>
                  </a:lnTo>
                  <a:lnTo>
                    <a:pt x="6" y="88"/>
                  </a:lnTo>
                  <a:lnTo>
                    <a:pt x="8" y="94"/>
                  </a:lnTo>
                  <a:lnTo>
                    <a:pt x="12" y="96"/>
                  </a:lnTo>
                  <a:lnTo>
                    <a:pt x="12" y="96"/>
                  </a:lnTo>
                  <a:lnTo>
                    <a:pt x="18" y="94"/>
                  </a:lnTo>
                  <a:lnTo>
                    <a:pt x="18" y="94"/>
                  </a:lnTo>
                  <a:lnTo>
                    <a:pt x="22" y="90"/>
                  </a:lnTo>
                  <a:lnTo>
                    <a:pt x="26" y="86"/>
                  </a:lnTo>
                  <a:lnTo>
                    <a:pt x="30" y="76"/>
                  </a:lnTo>
                  <a:lnTo>
                    <a:pt x="30" y="76"/>
                  </a:lnTo>
                  <a:lnTo>
                    <a:pt x="32" y="68"/>
                  </a:lnTo>
                  <a:lnTo>
                    <a:pt x="30" y="60"/>
                  </a:lnTo>
                  <a:lnTo>
                    <a:pt x="26" y="52"/>
                  </a:lnTo>
                  <a:lnTo>
                    <a:pt x="26" y="44"/>
                  </a:lnTo>
                  <a:lnTo>
                    <a:pt x="26" y="44"/>
                  </a:lnTo>
                  <a:lnTo>
                    <a:pt x="36" y="42"/>
                  </a:lnTo>
                  <a:lnTo>
                    <a:pt x="36" y="42"/>
                  </a:lnTo>
                  <a:lnTo>
                    <a:pt x="36" y="42"/>
                  </a:lnTo>
                  <a:lnTo>
                    <a:pt x="38" y="44"/>
                  </a:lnTo>
                  <a:lnTo>
                    <a:pt x="38" y="50"/>
                  </a:lnTo>
                  <a:lnTo>
                    <a:pt x="38" y="50"/>
                  </a:lnTo>
                  <a:lnTo>
                    <a:pt x="40" y="62"/>
                  </a:lnTo>
                  <a:lnTo>
                    <a:pt x="44" y="70"/>
                  </a:lnTo>
                  <a:lnTo>
                    <a:pt x="44" y="70"/>
                  </a:lnTo>
                  <a:lnTo>
                    <a:pt x="48" y="72"/>
                  </a:lnTo>
                  <a:lnTo>
                    <a:pt x="50" y="72"/>
                  </a:lnTo>
                  <a:lnTo>
                    <a:pt x="50" y="72"/>
                  </a:lnTo>
                  <a:lnTo>
                    <a:pt x="56" y="72"/>
                  </a:lnTo>
                  <a:lnTo>
                    <a:pt x="60" y="68"/>
                  </a:lnTo>
                  <a:lnTo>
                    <a:pt x="60" y="68"/>
                  </a:lnTo>
                  <a:lnTo>
                    <a:pt x="62" y="64"/>
                  </a:lnTo>
                  <a:lnTo>
                    <a:pt x="60" y="58"/>
                  </a:lnTo>
                  <a:lnTo>
                    <a:pt x="56" y="50"/>
                  </a:lnTo>
                  <a:lnTo>
                    <a:pt x="56" y="50"/>
                  </a:lnTo>
                  <a:lnTo>
                    <a:pt x="52" y="42"/>
                  </a:lnTo>
                  <a:lnTo>
                    <a:pt x="48" y="36"/>
                  </a:lnTo>
                  <a:lnTo>
                    <a:pt x="46" y="34"/>
                  </a:lnTo>
                  <a:lnTo>
                    <a:pt x="48" y="30"/>
                  </a:lnTo>
                  <a:lnTo>
                    <a:pt x="50" y="26"/>
                  </a:lnTo>
                  <a:lnTo>
                    <a:pt x="54" y="22"/>
                  </a:lnTo>
                  <a:lnTo>
                    <a:pt x="54" y="22"/>
                  </a:lnTo>
                  <a:lnTo>
                    <a:pt x="60" y="18"/>
                  </a:lnTo>
                  <a:lnTo>
                    <a:pt x="62" y="16"/>
                  </a:lnTo>
                  <a:lnTo>
                    <a:pt x="60" y="12"/>
                  </a:lnTo>
                  <a:lnTo>
                    <a:pt x="60" y="12"/>
                  </a:lnTo>
                  <a:lnTo>
                    <a:pt x="54" y="10"/>
                  </a:lnTo>
                  <a:lnTo>
                    <a:pt x="54" y="10"/>
                  </a:lnTo>
                  <a:lnTo>
                    <a:pt x="48" y="12"/>
                  </a:lnTo>
                  <a:lnTo>
                    <a:pt x="44" y="14"/>
                  </a:lnTo>
                  <a:lnTo>
                    <a:pt x="44" y="14"/>
                  </a:lnTo>
                  <a:lnTo>
                    <a:pt x="40" y="18"/>
                  </a:lnTo>
                  <a:lnTo>
                    <a:pt x="38" y="18"/>
                  </a:lnTo>
                  <a:lnTo>
                    <a:pt x="38" y="18"/>
                  </a:lnTo>
                  <a:lnTo>
                    <a:pt x="36" y="18"/>
                  </a:lnTo>
                  <a:lnTo>
                    <a:pt x="32" y="14"/>
                  </a:lnTo>
                  <a:lnTo>
                    <a:pt x="32" y="14"/>
                  </a:lnTo>
                  <a:lnTo>
                    <a:pt x="32" y="6"/>
                  </a:lnTo>
                  <a:lnTo>
                    <a:pt x="30" y="2"/>
                  </a:lnTo>
                  <a:lnTo>
                    <a:pt x="28" y="0"/>
                  </a:lnTo>
                  <a:lnTo>
                    <a:pt x="28" y="0"/>
                  </a:lnTo>
                  <a:lnTo>
                    <a:pt x="2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21" name="Freeform 106"/>
            <p:cNvSpPr>
              <a:spLocks/>
            </p:cNvSpPr>
            <p:nvPr/>
          </p:nvSpPr>
          <p:spPr bwMode="auto">
            <a:xfrm>
              <a:off x="2186" y="2600"/>
              <a:ext cx="142" cy="50"/>
            </a:xfrm>
            <a:custGeom>
              <a:avLst/>
              <a:gdLst>
                <a:gd name="T0" fmla="*/ 8 w 142"/>
                <a:gd name="T1" fmla="*/ 0 h 50"/>
                <a:gd name="T2" fmla="*/ 8 w 142"/>
                <a:gd name="T3" fmla="*/ 0 h 50"/>
                <a:gd name="T4" fmla="*/ 6 w 142"/>
                <a:gd name="T5" fmla="*/ 0 h 50"/>
                <a:gd name="T6" fmla="*/ 6 w 142"/>
                <a:gd name="T7" fmla="*/ 0 h 50"/>
                <a:gd name="T8" fmla="*/ 0 w 142"/>
                <a:gd name="T9" fmla="*/ 4 h 50"/>
                <a:gd name="T10" fmla="*/ 0 w 142"/>
                <a:gd name="T11" fmla="*/ 8 h 50"/>
                <a:gd name="T12" fmla="*/ 2 w 142"/>
                <a:gd name="T13" fmla="*/ 12 h 50"/>
                <a:gd name="T14" fmla="*/ 6 w 142"/>
                <a:gd name="T15" fmla="*/ 18 h 50"/>
                <a:gd name="T16" fmla="*/ 16 w 142"/>
                <a:gd name="T17" fmla="*/ 26 h 50"/>
                <a:gd name="T18" fmla="*/ 24 w 142"/>
                <a:gd name="T19" fmla="*/ 32 h 50"/>
                <a:gd name="T20" fmla="*/ 24 w 142"/>
                <a:gd name="T21" fmla="*/ 32 h 50"/>
                <a:gd name="T22" fmla="*/ 32 w 142"/>
                <a:gd name="T23" fmla="*/ 36 h 50"/>
                <a:gd name="T24" fmla="*/ 42 w 142"/>
                <a:gd name="T25" fmla="*/ 38 h 50"/>
                <a:gd name="T26" fmla="*/ 62 w 142"/>
                <a:gd name="T27" fmla="*/ 40 h 50"/>
                <a:gd name="T28" fmla="*/ 62 w 142"/>
                <a:gd name="T29" fmla="*/ 40 h 50"/>
                <a:gd name="T30" fmla="*/ 100 w 142"/>
                <a:gd name="T31" fmla="*/ 46 h 50"/>
                <a:gd name="T32" fmla="*/ 100 w 142"/>
                <a:gd name="T33" fmla="*/ 46 h 50"/>
                <a:gd name="T34" fmla="*/ 112 w 142"/>
                <a:gd name="T35" fmla="*/ 48 h 50"/>
                <a:gd name="T36" fmla="*/ 126 w 142"/>
                <a:gd name="T37" fmla="*/ 50 h 50"/>
                <a:gd name="T38" fmla="*/ 126 w 142"/>
                <a:gd name="T39" fmla="*/ 50 h 50"/>
                <a:gd name="T40" fmla="*/ 134 w 142"/>
                <a:gd name="T41" fmla="*/ 50 h 50"/>
                <a:gd name="T42" fmla="*/ 142 w 142"/>
                <a:gd name="T43" fmla="*/ 46 h 50"/>
                <a:gd name="T44" fmla="*/ 142 w 142"/>
                <a:gd name="T45" fmla="*/ 46 h 50"/>
                <a:gd name="T46" fmla="*/ 140 w 142"/>
                <a:gd name="T47" fmla="*/ 44 h 50"/>
                <a:gd name="T48" fmla="*/ 142 w 142"/>
                <a:gd name="T49" fmla="*/ 44 h 50"/>
                <a:gd name="T50" fmla="*/ 142 w 142"/>
                <a:gd name="T51" fmla="*/ 44 h 50"/>
                <a:gd name="T52" fmla="*/ 124 w 142"/>
                <a:gd name="T53" fmla="*/ 38 h 50"/>
                <a:gd name="T54" fmla="*/ 116 w 142"/>
                <a:gd name="T55" fmla="*/ 36 h 50"/>
                <a:gd name="T56" fmla="*/ 110 w 142"/>
                <a:gd name="T57" fmla="*/ 32 h 50"/>
                <a:gd name="T58" fmla="*/ 110 w 142"/>
                <a:gd name="T59" fmla="*/ 32 h 50"/>
                <a:gd name="T60" fmla="*/ 104 w 142"/>
                <a:gd name="T61" fmla="*/ 26 h 50"/>
                <a:gd name="T62" fmla="*/ 100 w 142"/>
                <a:gd name="T63" fmla="*/ 20 h 50"/>
                <a:gd name="T64" fmla="*/ 100 w 142"/>
                <a:gd name="T65" fmla="*/ 20 h 50"/>
                <a:gd name="T66" fmla="*/ 92 w 142"/>
                <a:gd name="T67" fmla="*/ 14 h 50"/>
                <a:gd name="T68" fmla="*/ 82 w 142"/>
                <a:gd name="T69" fmla="*/ 12 h 50"/>
                <a:gd name="T70" fmla="*/ 82 w 142"/>
                <a:gd name="T71" fmla="*/ 12 h 50"/>
                <a:gd name="T72" fmla="*/ 78 w 142"/>
                <a:gd name="T73" fmla="*/ 10 h 50"/>
                <a:gd name="T74" fmla="*/ 78 w 142"/>
                <a:gd name="T75" fmla="*/ 10 h 50"/>
                <a:gd name="T76" fmla="*/ 72 w 142"/>
                <a:gd name="T77" fmla="*/ 12 h 50"/>
                <a:gd name="T78" fmla="*/ 68 w 142"/>
                <a:gd name="T79" fmla="*/ 16 h 50"/>
                <a:gd name="T80" fmla="*/ 68 w 142"/>
                <a:gd name="T81" fmla="*/ 16 h 50"/>
                <a:gd name="T82" fmla="*/ 60 w 142"/>
                <a:gd name="T83" fmla="*/ 20 h 50"/>
                <a:gd name="T84" fmla="*/ 52 w 142"/>
                <a:gd name="T85" fmla="*/ 22 h 50"/>
                <a:gd name="T86" fmla="*/ 52 w 142"/>
                <a:gd name="T87" fmla="*/ 22 h 50"/>
                <a:gd name="T88" fmla="*/ 48 w 142"/>
                <a:gd name="T89" fmla="*/ 20 h 50"/>
                <a:gd name="T90" fmla="*/ 48 w 142"/>
                <a:gd name="T91" fmla="*/ 20 h 50"/>
                <a:gd name="T92" fmla="*/ 44 w 142"/>
                <a:gd name="T93" fmla="*/ 18 h 50"/>
                <a:gd name="T94" fmla="*/ 42 w 142"/>
                <a:gd name="T95" fmla="*/ 16 h 50"/>
                <a:gd name="T96" fmla="*/ 38 w 142"/>
                <a:gd name="T97" fmla="*/ 12 h 50"/>
                <a:gd name="T98" fmla="*/ 38 w 142"/>
                <a:gd name="T99" fmla="*/ 12 h 50"/>
                <a:gd name="T100" fmla="*/ 32 w 142"/>
                <a:gd name="T101" fmla="*/ 8 h 50"/>
                <a:gd name="T102" fmla="*/ 24 w 142"/>
                <a:gd name="T103" fmla="*/ 4 h 50"/>
                <a:gd name="T104" fmla="*/ 24 w 142"/>
                <a:gd name="T105" fmla="*/ 4 h 50"/>
                <a:gd name="T106" fmla="*/ 16 w 142"/>
                <a:gd name="T107" fmla="*/ 2 h 50"/>
                <a:gd name="T108" fmla="*/ 8 w 142"/>
                <a:gd name="T109"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42" h="50">
                  <a:moveTo>
                    <a:pt x="8" y="0"/>
                  </a:moveTo>
                  <a:lnTo>
                    <a:pt x="8" y="0"/>
                  </a:lnTo>
                  <a:lnTo>
                    <a:pt x="6" y="0"/>
                  </a:lnTo>
                  <a:lnTo>
                    <a:pt x="6" y="0"/>
                  </a:lnTo>
                  <a:lnTo>
                    <a:pt x="0" y="4"/>
                  </a:lnTo>
                  <a:lnTo>
                    <a:pt x="0" y="8"/>
                  </a:lnTo>
                  <a:lnTo>
                    <a:pt x="2" y="12"/>
                  </a:lnTo>
                  <a:lnTo>
                    <a:pt x="6" y="18"/>
                  </a:lnTo>
                  <a:lnTo>
                    <a:pt x="16" y="26"/>
                  </a:lnTo>
                  <a:lnTo>
                    <a:pt x="24" y="32"/>
                  </a:lnTo>
                  <a:lnTo>
                    <a:pt x="24" y="32"/>
                  </a:lnTo>
                  <a:lnTo>
                    <a:pt x="32" y="36"/>
                  </a:lnTo>
                  <a:lnTo>
                    <a:pt x="42" y="38"/>
                  </a:lnTo>
                  <a:lnTo>
                    <a:pt x="62" y="40"/>
                  </a:lnTo>
                  <a:lnTo>
                    <a:pt x="62" y="40"/>
                  </a:lnTo>
                  <a:lnTo>
                    <a:pt x="100" y="46"/>
                  </a:lnTo>
                  <a:lnTo>
                    <a:pt x="100" y="46"/>
                  </a:lnTo>
                  <a:lnTo>
                    <a:pt x="112" y="48"/>
                  </a:lnTo>
                  <a:lnTo>
                    <a:pt x="126" y="50"/>
                  </a:lnTo>
                  <a:lnTo>
                    <a:pt x="126" y="50"/>
                  </a:lnTo>
                  <a:lnTo>
                    <a:pt x="134" y="50"/>
                  </a:lnTo>
                  <a:lnTo>
                    <a:pt x="142" y="46"/>
                  </a:lnTo>
                  <a:lnTo>
                    <a:pt x="142" y="46"/>
                  </a:lnTo>
                  <a:lnTo>
                    <a:pt x="140" y="44"/>
                  </a:lnTo>
                  <a:lnTo>
                    <a:pt x="142" y="44"/>
                  </a:lnTo>
                  <a:lnTo>
                    <a:pt x="142" y="44"/>
                  </a:lnTo>
                  <a:lnTo>
                    <a:pt x="124" y="38"/>
                  </a:lnTo>
                  <a:lnTo>
                    <a:pt x="116" y="36"/>
                  </a:lnTo>
                  <a:lnTo>
                    <a:pt x="110" y="32"/>
                  </a:lnTo>
                  <a:lnTo>
                    <a:pt x="110" y="32"/>
                  </a:lnTo>
                  <a:lnTo>
                    <a:pt x="104" y="26"/>
                  </a:lnTo>
                  <a:lnTo>
                    <a:pt x="100" y="20"/>
                  </a:lnTo>
                  <a:lnTo>
                    <a:pt x="100" y="20"/>
                  </a:lnTo>
                  <a:lnTo>
                    <a:pt x="92" y="14"/>
                  </a:lnTo>
                  <a:lnTo>
                    <a:pt x="82" y="12"/>
                  </a:lnTo>
                  <a:lnTo>
                    <a:pt x="82" y="12"/>
                  </a:lnTo>
                  <a:lnTo>
                    <a:pt x="78" y="10"/>
                  </a:lnTo>
                  <a:lnTo>
                    <a:pt x="78" y="10"/>
                  </a:lnTo>
                  <a:lnTo>
                    <a:pt x="72" y="12"/>
                  </a:lnTo>
                  <a:lnTo>
                    <a:pt x="68" y="16"/>
                  </a:lnTo>
                  <a:lnTo>
                    <a:pt x="68" y="16"/>
                  </a:lnTo>
                  <a:lnTo>
                    <a:pt x="60" y="20"/>
                  </a:lnTo>
                  <a:lnTo>
                    <a:pt x="52" y="22"/>
                  </a:lnTo>
                  <a:lnTo>
                    <a:pt x="52" y="22"/>
                  </a:lnTo>
                  <a:lnTo>
                    <a:pt x="48" y="20"/>
                  </a:lnTo>
                  <a:lnTo>
                    <a:pt x="48" y="20"/>
                  </a:lnTo>
                  <a:lnTo>
                    <a:pt x="44" y="18"/>
                  </a:lnTo>
                  <a:lnTo>
                    <a:pt x="42" y="16"/>
                  </a:lnTo>
                  <a:lnTo>
                    <a:pt x="38" y="12"/>
                  </a:lnTo>
                  <a:lnTo>
                    <a:pt x="38" y="12"/>
                  </a:lnTo>
                  <a:lnTo>
                    <a:pt x="32" y="8"/>
                  </a:lnTo>
                  <a:lnTo>
                    <a:pt x="24" y="4"/>
                  </a:lnTo>
                  <a:lnTo>
                    <a:pt x="24" y="4"/>
                  </a:lnTo>
                  <a:lnTo>
                    <a:pt x="16" y="2"/>
                  </a:lnTo>
                  <a:lnTo>
                    <a:pt x="8"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22" name="Freeform 107"/>
            <p:cNvSpPr>
              <a:spLocks/>
            </p:cNvSpPr>
            <p:nvPr/>
          </p:nvSpPr>
          <p:spPr bwMode="auto">
            <a:xfrm>
              <a:off x="2186" y="2600"/>
              <a:ext cx="142" cy="50"/>
            </a:xfrm>
            <a:custGeom>
              <a:avLst/>
              <a:gdLst>
                <a:gd name="T0" fmla="*/ 8 w 142"/>
                <a:gd name="T1" fmla="*/ 0 h 50"/>
                <a:gd name="T2" fmla="*/ 8 w 142"/>
                <a:gd name="T3" fmla="*/ 0 h 50"/>
                <a:gd name="T4" fmla="*/ 6 w 142"/>
                <a:gd name="T5" fmla="*/ 0 h 50"/>
                <a:gd name="T6" fmla="*/ 6 w 142"/>
                <a:gd name="T7" fmla="*/ 0 h 50"/>
                <a:gd name="T8" fmla="*/ 0 w 142"/>
                <a:gd name="T9" fmla="*/ 4 h 50"/>
                <a:gd name="T10" fmla="*/ 0 w 142"/>
                <a:gd name="T11" fmla="*/ 8 h 50"/>
                <a:gd name="T12" fmla="*/ 2 w 142"/>
                <a:gd name="T13" fmla="*/ 12 h 50"/>
                <a:gd name="T14" fmla="*/ 6 w 142"/>
                <a:gd name="T15" fmla="*/ 18 h 50"/>
                <a:gd name="T16" fmla="*/ 16 w 142"/>
                <a:gd name="T17" fmla="*/ 26 h 50"/>
                <a:gd name="T18" fmla="*/ 24 w 142"/>
                <a:gd name="T19" fmla="*/ 32 h 50"/>
                <a:gd name="T20" fmla="*/ 24 w 142"/>
                <a:gd name="T21" fmla="*/ 32 h 50"/>
                <a:gd name="T22" fmla="*/ 32 w 142"/>
                <a:gd name="T23" fmla="*/ 36 h 50"/>
                <a:gd name="T24" fmla="*/ 42 w 142"/>
                <a:gd name="T25" fmla="*/ 38 h 50"/>
                <a:gd name="T26" fmla="*/ 62 w 142"/>
                <a:gd name="T27" fmla="*/ 40 h 50"/>
                <a:gd name="T28" fmla="*/ 62 w 142"/>
                <a:gd name="T29" fmla="*/ 40 h 50"/>
                <a:gd name="T30" fmla="*/ 100 w 142"/>
                <a:gd name="T31" fmla="*/ 46 h 50"/>
                <a:gd name="T32" fmla="*/ 100 w 142"/>
                <a:gd name="T33" fmla="*/ 46 h 50"/>
                <a:gd name="T34" fmla="*/ 112 w 142"/>
                <a:gd name="T35" fmla="*/ 48 h 50"/>
                <a:gd name="T36" fmla="*/ 126 w 142"/>
                <a:gd name="T37" fmla="*/ 50 h 50"/>
                <a:gd name="T38" fmla="*/ 126 w 142"/>
                <a:gd name="T39" fmla="*/ 50 h 50"/>
                <a:gd name="T40" fmla="*/ 134 w 142"/>
                <a:gd name="T41" fmla="*/ 50 h 50"/>
                <a:gd name="T42" fmla="*/ 142 w 142"/>
                <a:gd name="T43" fmla="*/ 46 h 50"/>
                <a:gd name="T44" fmla="*/ 142 w 142"/>
                <a:gd name="T45" fmla="*/ 46 h 50"/>
                <a:gd name="T46" fmla="*/ 140 w 142"/>
                <a:gd name="T47" fmla="*/ 44 h 50"/>
                <a:gd name="T48" fmla="*/ 142 w 142"/>
                <a:gd name="T49" fmla="*/ 44 h 50"/>
                <a:gd name="T50" fmla="*/ 142 w 142"/>
                <a:gd name="T51" fmla="*/ 44 h 50"/>
                <a:gd name="T52" fmla="*/ 124 w 142"/>
                <a:gd name="T53" fmla="*/ 38 h 50"/>
                <a:gd name="T54" fmla="*/ 116 w 142"/>
                <a:gd name="T55" fmla="*/ 36 h 50"/>
                <a:gd name="T56" fmla="*/ 110 w 142"/>
                <a:gd name="T57" fmla="*/ 32 h 50"/>
                <a:gd name="T58" fmla="*/ 110 w 142"/>
                <a:gd name="T59" fmla="*/ 32 h 50"/>
                <a:gd name="T60" fmla="*/ 104 w 142"/>
                <a:gd name="T61" fmla="*/ 26 h 50"/>
                <a:gd name="T62" fmla="*/ 100 w 142"/>
                <a:gd name="T63" fmla="*/ 20 h 50"/>
                <a:gd name="T64" fmla="*/ 100 w 142"/>
                <a:gd name="T65" fmla="*/ 20 h 50"/>
                <a:gd name="T66" fmla="*/ 92 w 142"/>
                <a:gd name="T67" fmla="*/ 14 h 50"/>
                <a:gd name="T68" fmla="*/ 82 w 142"/>
                <a:gd name="T69" fmla="*/ 12 h 50"/>
                <a:gd name="T70" fmla="*/ 82 w 142"/>
                <a:gd name="T71" fmla="*/ 12 h 50"/>
                <a:gd name="T72" fmla="*/ 78 w 142"/>
                <a:gd name="T73" fmla="*/ 10 h 50"/>
                <a:gd name="T74" fmla="*/ 78 w 142"/>
                <a:gd name="T75" fmla="*/ 10 h 50"/>
                <a:gd name="T76" fmla="*/ 72 w 142"/>
                <a:gd name="T77" fmla="*/ 12 h 50"/>
                <a:gd name="T78" fmla="*/ 68 w 142"/>
                <a:gd name="T79" fmla="*/ 16 h 50"/>
                <a:gd name="T80" fmla="*/ 68 w 142"/>
                <a:gd name="T81" fmla="*/ 16 h 50"/>
                <a:gd name="T82" fmla="*/ 60 w 142"/>
                <a:gd name="T83" fmla="*/ 20 h 50"/>
                <a:gd name="T84" fmla="*/ 52 w 142"/>
                <a:gd name="T85" fmla="*/ 22 h 50"/>
                <a:gd name="T86" fmla="*/ 52 w 142"/>
                <a:gd name="T87" fmla="*/ 22 h 50"/>
                <a:gd name="T88" fmla="*/ 48 w 142"/>
                <a:gd name="T89" fmla="*/ 20 h 50"/>
                <a:gd name="T90" fmla="*/ 48 w 142"/>
                <a:gd name="T91" fmla="*/ 20 h 50"/>
                <a:gd name="T92" fmla="*/ 44 w 142"/>
                <a:gd name="T93" fmla="*/ 18 h 50"/>
                <a:gd name="T94" fmla="*/ 42 w 142"/>
                <a:gd name="T95" fmla="*/ 16 h 50"/>
                <a:gd name="T96" fmla="*/ 38 w 142"/>
                <a:gd name="T97" fmla="*/ 12 h 50"/>
                <a:gd name="T98" fmla="*/ 38 w 142"/>
                <a:gd name="T99" fmla="*/ 12 h 50"/>
                <a:gd name="T100" fmla="*/ 32 w 142"/>
                <a:gd name="T101" fmla="*/ 8 h 50"/>
                <a:gd name="T102" fmla="*/ 24 w 142"/>
                <a:gd name="T103" fmla="*/ 4 h 50"/>
                <a:gd name="T104" fmla="*/ 24 w 142"/>
                <a:gd name="T105" fmla="*/ 4 h 50"/>
                <a:gd name="T106" fmla="*/ 16 w 142"/>
                <a:gd name="T107" fmla="*/ 2 h 50"/>
                <a:gd name="T108" fmla="*/ 8 w 142"/>
                <a:gd name="T109"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42" h="50">
                  <a:moveTo>
                    <a:pt x="8" y="0"/>
                  </a:moveTo>
                  <a:lnTo>
                    <a:pt x="8" y="0"/>
                  </a:lnTo>
                  <a:lnTo>
                    <a:pt x="6" y="0"/>
                  </a:lnTo>
                  <a:lnTo>
                    <a:pt x="6" y="0"/>
                  </a:lnTo>
                  <a:lnTo>
                    <a:pt x="0" y="4"/>
                  </a:lnTo>
                  <a:lnTo>
                    <a:pt x="0" y="8"/>
                  </a:lnTo>
                  <a:lnTo>
                    <a:pt x="2" y="12"/>
                  </a:lnTo>
                  <a:lnTo>
                    <a:pt x="6" y="18"/>
                  </a:lnTo>
                  <a:lnTo>
                    <a:pt x="16" y="26"/>
                  </a:lnTo>
                  <a:lnTo>
                    <a:pt x="24" y="32"/>
                  </a:lnTo>
                  <a:lnTo>
                    <a:pt x="24" y="32"/>
                  </a:lnTo>
                  <a:lnTo>
                    <a:pt x="32" y="36"/>
                  </a:lnTo>
                  <a:lnTo>
                    <a:pt x="42" y="38"/>
                  </a:lnTo>
                  <a:lnTo>
                    <a:pt x="62" y="40"/>
                  </a:lnTo>
                  <a:lnTo>
                    <a:pt x="62" y="40"/>
                  </a:lnTo>
                  <a:lnTo>
                    <a:pt x="100" y="46"/>
                  </a:lnTo>
                  <a:lnTo>
                    <a:pt x="100" y="46"/>
                  </a:lnTo>
                  <a:lnTo>
                    <a:pt x="112" y="48"/>
                  </a:lnTo>
                  <a:lnTo>
                    <a:pt x="126" y="50"/>
                  </a:lnTo>
                  <a:lnTo>
                    <a:pt x="126" y="50"/>
                  </a:lnTo>
                  <a:lnTo>
                    <a:pt x="134" y="50"/>
                  </a:lnTo>
                  <a:lnTo>
                    <a:pt x="142" y="46"/>
                  </a:lnTo>
                  <a:lnTo>
                    <a:pt x="142" y="46"/>
                  </a:lnTo>
                  <a:lnTo>
                    <a:pt x="140" y="44"/>
                  </a:lnTo>
                  <a:lnTo>
                    <a:pt x="142" y="44"/>
                  </a:lnTo>
                  <a:lnTo>
                    <a:pt x="142" y="44"/>
                  </a:lnTo>
                  <a:lnTo>
                    <a:pt x="124" y="38"/>
                  </a:lnTo>
                  <a:lnTo>
                    <a:pt x="116" y="36"/>
                  </a:lnTo>
                  <a:lnTo>
                    <a:pt x="110" y="32"/>
                  </a:lnTo>
                  <a:lnTo>
                    <a:pt x="110" y="32"/>
                  </a:lnTo>
                  <a:lnTo>
                    <a:pt x="104" y="26"/>
                  </a:lnTo>
                  <a:lnTo>
                    <a:pt x="100" y="20"/>
                  </a:lnTo>
                  <a:lnTo>
                    <a:pt x="100" y="20"/>
                  </a:lnTo>
                  <a:lnTo>
                    <a:pt x="92" y="14"/>
                  </a:lnTo>
                  <a:lnTo>
                    <a:pt x="82" y="12"/>
                  </a:lnTo>
                  <a:lnTo>
                    <a:pt x="82" y="12"/>
                  </a:lnTo>
                  <a:lnTo>
                    <a:pt x="78" y="10"/>
                  </a:lnTo>
                  <a:lnTo>
                    <a:pt x="78" y="10"/>
                  </a:lnTo>
                  <a:lnTo>
                    <a:pt x="72" y="12"/>
                  </a:lnTo>
                  <a:lnTo>
                    <a:pt x="68" y="16"/>
                  </a:lnTo>
                  <a:lnTo>
                    <a:pt x="68" y="16"/>
                  </a:lnTo>
                  <a:lnTo>
                    <a:pt x="60" y="20"/>
                  </a:lnTo>
                  <a:lnTo>
                    <a:pt x="52" y="22"/>
                  </a:lnTo>
                  <a:lnTo>
                    <a:pt x="52" y="22"/>
                  </a:lnTo>
                  <a:lnTo>
                    <a:pt x="48" y="20"/>
                  </a:lnTo>
                  <a:lnTo>
                    <a:pt x="48" y="20"/>
                  </a:lnTo>
                  <a:lnTo>
                    <a:pt x="44" y="18"/>
                  </a:lnTo>
                  <a:lnTo>
                    <a:pt x="42" y="16"/>
                  </a:lnTo>
                  <a:lnTo>
                    <a:pt x="38" y="12"/>
                  </a:lnTo>
                  <a:lnTo>
                    <a:pt x="38" y="12"/>
                  </a:lnTo>
                  <a:lnTo>
                    <a:pt x="32" y="8"/>
                  </a:lnTo>
                  <a:lnTo>
                    <a:pt x="24" y="4"/>
                  </a:lnTo>
                  <a:lnTo>
                    <a:pt x="24" y="4"/>
                  </a:lnTo>
                  <a:lnTo>
                    <a:pt x="16" y="2"/>
                  </a:lnTo>
                  <a:lnTo>
                    <a:pt x="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23" name="Freeform 108"/>
            <p:cNvSpPr>
              <a:spLocks/>
            </p:cNvSpPr>
            <p:nvPr/>
          </p:nvSpPr>
          <p:spPr bwMode="auto">
            <a:xfrm>
              <a:off x="2374" y="2636"/>
              <a:ext cx="34" cy="14"/>
            </a:xfrm>
            <a:custGeom>
              <a:avLst/>
              <a:gdLst>
                <a:gd name="T0" fmla="*/ 26 w 34"/>
                <a:gd name="T1" fmla="*/ 0 h 14"/>
                <a:gd name="T2" fmla="*/ 26 w 34"/>
                <a:gd name="T3" fmla="*/ 0 h 14"/>
                <a:gd name="T4" fmla="*/ 22 w 34"/>
                <a:gd name="T5" fmla="*/ 0 h 14"/>
                <a:gd name="T6" fmla="*/ 22 w 34"/>
                <a:gd name="T7" fmla="*/ 0 h 14"/>
                <a:gd name="T8" fmla="*/ 8 w 34"/>
                <a:gd name="T9" fmla="*/ 4 h 14"/>
                <a:gd name="T10" fmla="*/ 2 w 34"/>
                <a:gd name="T11" fmla="*/ 8 h 14"/>
                <a:gd name="T12" fmla="*/ 0 w 34"/>
                <a:gd name="T13" fmla="*/ 10 h 14"/>
                <a:gd name="T14" fmla="*/ 2 w 34"/>
                <a:gd name="T15" fmla="*/ 12 h 14"/>
                <a:gd name="T16" fmla="*/ 2 w 34"/>
                <a:gd name="T17" fmla="*/ 12 h 14"/>
                <a:gd name="T18" fmla="*/ 8 w 34"/>
                <a:gd name="T19" fmla="*/ 14 h 14"/>
                <a:gd name="T20" fmla="*/ 8 w 34"/>
                <a:gd name="T21" fmla="*/ 14 h 14"/>
                <a:gd name="T22" fmla="*/ 22 w 34"/>
                <a:gd name="T23" fmla="*/ 12 h 14"/>
                <a:gd name="T24" fmla="*/ 22 w 34"/>
                <a:gd name="T25" fmla="*/ 12 h 14"/>
                <a:gd name="T26" fmla="*/ 28 w 34"/>
                <a:gd name="T27" fmla="*/ 12 h 14"/>
                <a:gd name="T28" fmla="*/ 30 w 34"/>
                <a:gd name="T29" fmla="*/ 10 h 14"/>
                <a:gd name="T30" fmla="*/ 34 w 34"/>
                <a:gd name="T31" fmla="*/ 6 h 14"/>
                <a:gd name="T32" fmla="*/ 34 w 34"/>
                <a:gd name="T33" fmla="*/ 4 h 14"/>
                <a:gd name="T34" fmla="*/ 32 w 34"/>
                <a:gd name="T35" fmla="*/ 2 h 14"/>
                <a:gd name="T36" fmla="*/ 30 w 34"/>
                <a:gd name="T37" fmla="*/ 0 h 14"/>
                <a:gd name="T38" fmla="*/ 26 w 34"/>
                <a:gd name="T3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4" h="14">
                  <a:moveTo>
                    <a:pt x="26" y="0"/>
                  </a:moveTo>
                  <a:lnTo>
                    <a:pt x="26" y="0"/>
                  </a:lnTo>
                  <a:lnTo>
                    <a:pt x="22" y="0"/>
                  </a:lnTo>
                  <a:lnTo>
                    <a:pt x="22" y="0"/>
                  </a:lnTo>
                  <a:lnTo>
                    <a:pt x="8" y="4"/>
                  </a:lnTo>
                  <a:lnTo>
                    <a:pt x="2" y="8"/>
                  </a:lnTo>
                  <a:lnTo>
                    <a:pt x="0" y="10"/>
                  </a:lnTo>
                  <a:lnTo>
                    <a:pt x="2" y="12"/>
                  </a:lnTo>
                  <a:lnTo>
                    <a:pt x="2" y="12"/>
                  </a:lnTo>
                  <a:lnTo>
                    <a:pt x="8" y="14"/>
                  </a:lnTo>
                  <a:lnTo>
                    <a:pt x="8" y="14"/>
                  </a:lnTo>
                  <a:lnTo>
                    <a:pt x="22" y="12"/>
                  </a:lnTo>
                  <a:lnTo>
                    <a:pt x="22" y="12"/>
                  </a:lnTo>
                  <a:lnTo>
                    <a:pt x="28" y="12"/>
                  </a:lnTo>
                  <a:lnTo>
                    <a:pt x="30" y="10"/>
                  </a:lnTo>
                  <a:lnTo>
                    <a:pt x="34" y="6"/>
                  </a:lnTo>
                  <a:lnTo>
                    <a:pt x="34" y="4"/>
                  </a:lnTo>
                  <a:lnTo>
                    <a:pt x="32" y="2"/>
                  </a:lnTo>
                  <a:lnTo>
                    <a:pt x="30" y="0"/>
                  </a:lnTo>
                  <a:lnTo>
                    <a:pt x="26"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24" name="Freeform 109"/>
            <p:cNvSpPr>
              <a:spLocks/>
            </p:cNvSpPr>
            <p:nvPr/>
          </p:nvSpPr>
          <p:spPr bwMode="auto">
            <a:xfrm>
              <a:off x="2374" y="2636"/>
              <a:ext cx="34" cy="14"/>
            </a:xfrm>
            <a:custGeom>
              <a:avLst/>
              <a:gdLst>
                <a:gd name="T0" fmla="*/ 26 w 34"/>
                <a:gd name="T1" fmla="*/ 0 h 14"/>
                <a:gd name="T2" fmla="*/ 26 w 34"/>
                <a:gd name="T3" fmla="*/ 0 h 14"/>
                <a:gd name="T4" fmla="*/ 22 w 34"/>
                <a:gd name="T5" fmla="*/ 0 h 14"/>
                <a:gd name="T6" fmla="*/ 22 w 34"/>
                <a:gd name="T7" fmla="*/ 0 h 14"/>
                <a:gd name="T8" fmla="*/ 8 w 34"/>
                <a:gd name="T9" fmla="*/ 4 h 14"/>
                <a:gd name="T10" fmla="*/ 2 w 34"/>
                <a:gd name="T11" fmla="*/ 8 h 14"/>
                <a:gd name="T12" fmla="*/ 0 w 34"/>
                <a:gd name="T13" fmla="*/ 10 h 14"/>
                <a:gd name="T14" fmla="*/ 2 w 34"/>
                <a:gd name="T15" fmla="*/ 12 h 14"/>
                <a:gd name="T16" fmla="*/ 2 w 34"/>
                <a:gd name="T17" fmla="*/ 12 h 14"/>
                <a:gd name="T18" fmla="*/ 8 w 34"/>
                <a:gd name="T19" fmla="*/ 14 h 14"/>
                <a:gd name="T20" fmla="*/ 8 w 34"/>
                <a:gd name="T21" fmla="*/ 14 h 14"/>
                <a:gd name="T22" fmla="*/ 22 w 34"/>
                <a:gd name="T23" fmla="*/ 12 h 14"/>
                <a:gd name="T24" fmla="*/ 22 w 34"/>
                <a:gd name="T25" fmla="*/ 12 h 14"/>
                <a:gd name="T26" fmla="*/ 28 w 34"/>
                <a:gd name="T27" fmla="*/ 12 h 14"/>
                <a:gd name="T28" fmla="*/ 30 w 34"/>
                <a:gd name="T29" fmla="*/ 10 h 14"/>
                <a:gd name="T30" fmla="*/ 34 w 34"/>
                <a:gd name="T31" fmla="*/ 6 h 14"/>
                <a:gd name="T32" fmla="*/ 34 w 34"/>
                <a:gd name="T33" fmla="*/ 4 h 14"/>
                <a:gd name="T34" fmla="*/ 32 w 34"/>
                <a:gd name="T35" fmla="*/ 2 h 14"/>
                <a:gd name="T36" fmla="*/ 30 w 34"/>
                <a:gd name="T37" fmla="*/ 0 h 14"/>
                <a:gd name="T38" fmla="*/ 26 w 34"/>
                <a:gd name="T3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4" h="14">
                  <a:moveTo>
                    <a:pt x="26" y="0"/>
                  </a:moveTo>
                  <a:lnTo>
                    <a:pt x="26" y="0"/>
                  </a:lnTo>
                  <a:lnTo>
                    <a:pt x="22" y="0"/>
                  </a:lnTo>
                  <a:lnTo>
                    <a:pt x="22" y="0"/>
                  </a:lnTo>
                  <a:lnTo>
                    <a:pt x="8" y="4"/>
                  </a:lnTo>
                  <a:lnTo>
                    <a:pt x="2" y="8"/>
                  </a:lnTo>
                  <a:lnTo>
                    <a:pt x="0" y="10"/>
                  </a:lnTo>
                  <a:lnTo>
                    <a:pt x="2" y="12"/>
                  </a:lnTo>
                  <a:lnTo>
                    <a:pt x="2" y="12"/>
                  </a:lnTo>
                  <a:lnTo>
                    <a:pt x="8" y="14"/>
                  </a:lnTo>
                  <a:lnTo>
                    <a:pt x="8" y="14"/>
                  </a:lnTo>
                  <a:lnTo>
                    <a:pt x="22" y="12"/>
                  </a:lnTo>
                  <a:lnTo>
                    <a:pt x="22" y="12"/>
                  </a:lnTo>
                  <a:lnTo>
                    <a:pt x="28" y="12"/>
                  </a:lnTo>
                  <a:lnTo>
                    <a:pt x="30" y="10"/>
                  </a:lnTo>
                  <a:lnTo>
                    <a:pt x="34" y="6"/>
                  </a:lnTo>
                  <a:lnTo>
                    <a:pt x="34" y="4"/>
                  </a:lnTo>
                  <a:lnTo>
                    <a:pt x="32" y="2"/>
                  </a:lnTo>
                  <a:lnTo>
                    <a:pt x="30" y="0"/>
                  </a:lnTo>
                  <a:lnTo>
                    <a:pt x="2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25" name="Freeform 110"/>
            <p:cNvSpPr>
              <a:spLocks/>
            </p:cNvSpPr>
            <p:nvPr/>
          </p:nvSpPr>
          <p:spPr bwMode="auto">
            <a:xfrm>
              <a:off x="2328" y="2634"/>
              <a:ext cx="44" cy="24"/>
            </a:xfrm>
            <a:custGeom>
              <a:avLst/>
              <a:gdLst>
                <a:gd name="T0" fmla="*/ 24 w 44"/>
                <a:gd name="T1" fmla="*/ 0 h 24"/>
                <a:gd name="T2" fmla="*/ 24 w 44"/>
                <a:gd name="T3" fmla="*/ 0 h 24"/>
                <a:gd name="T4" fmla="*/ 14 w 44"/>
                <a:gd name="T5" fmla="*/ 0 h 24"/>
                <a:gd name="T6" fmla="*/ 6 w 44"/>
                <a:gd name="T7" fmla="*/ 2 h 24"/>
                <a:gd name="T8" fmla="*/ 6 w 44"/>
                <a:gd name="T9" fmla="*/ 2 h 24"/>
                <a:gd name="T10" fmla="*/ 2 w 44"/>
                <a:gd name="T11" fmla="*/ 6 h 24"/>
                <a:gd name="T12" fmla="*/ 0 w 44"/>
                <a:gd name="T13" fmla="*/ 10 h 24"/>
                <a:gd name="T14" fmla="*/ 0 w 44"/>
                <a:gd name="T15" fmla="*/ 10 h 24"/>
                <a:gd name="T16" fmla="*/ 0 w 44"/>
                <a:gd name="T17" fmla="*/ 10 h 24"/>
                <a:gd name="T18" fmla="*/ 0 w 44"/>
                <a:gd name="T19" fmla="*/ 10 h 24"/>
                <a:gd name="T20" fmla="*/ 2 w 44"/>
                <a:gd name="T21" fmla="*/ 12 h 24"/>
                <a:gd name="T22" fmla="*/ 2 w 44"/>
                <a:gd name="T23" fmla="*/ 12 h 24"/>
                <a:gd name="T24" fmla="*/ 2 w 44"/>
                <a:gd name="T25" fmla="*/ 12 h 24"/>
                <a:gd name="T26" fmla="*/ 2 w 44"/>
                <a:gd name="T27" fmla="*/ 12 h 24"/>
                <a:gd name="T28" fmla="*/ 0 w 44"/>
                <a:gd name="T29" fmla="*/ 12 h 24"/>
                <a:gd name="T30" fmla="*/ 0 w 44"/>
                <a:gd name="T31" fmla="*/ 12 h 24"/>
                <a:gd name="T32" fmla="*/ 6 w 44"/>
                <a:gd name="T33" fmla="*/ 16 h 24"/>
                <a:gd name="T34" fmla="*/ 12 w 44"/>
                <a:gd name="T35" fmla="*/ 18 h 24"/>
                <a:gd name="T36" fmla="*/ 12 w 44"/>
                <a:gd name="T37" fmla="*/ 18 h 24"/>
                <a:gd name="T38" fmla="*/ 16 w 44"/>
                <a:gd name="T39" fmla="*/ 22 h 24"/>
                <a:gd name="T40" fmla="*/ 20 w 44"/>
                <a:gd name="T41" fmla="*/ 24 h 24"/>
                <a:gd name="T42" fmla="*/ 20 w 44"/>
                <a:gd name="T43" fmla="*/ 24 h 24"/>
                <a:gd name="T44" fmla="*/ 24 w 44"/>
                <a:gd name="T45" fmla="*/ 24 h 24"/>
                <a:gd name="T46" fmla="*/ 24 w 44"/>
                <a:gd name="T47" fmla="*/ 24 h 24"/>
                <a:gd name="T48" fmla="*/ 28 w 44"/>
                <a:gd name="T49" fmla="*/ 18 h 24"/>
                <a:gd name="T50" fmla="*/ 32 w 44"/>
                <a:gd name="T51" fmla="*/ 14 h 24"/>
                <a:gd name="T52" fmla="*/ 32 w 44"/>
                <a:gd name="T53" fmla="*/ 14 h 24"/>
                <a:gd name="T54" fmla="*/ 38 w 44"/>
                <a:gd name="T55" fmla="*/ 12 h 24"/>
                <a:gd name="T56" fmla="*/ 40 w 44"/>
                <a:gd name="T57" fmla="*/ 12 h 24"/>
                <a:gd name="T58" fmla="*/ 42 w 44"/>
                <a:gd name="T59" fmla="*/ 10 h 24"/>
                <a:gd name="T60" fmla="*/ 42 w 44"/>
                <a:gd name="T61" fmla="*/ 10 h 24"/>
                <a:gd name="T62" fmla="*/ 44 w 44"/>
                <a:gd name="T63" fmla="*/ 8 h 24"/>
                <a:gd name="T64" fmla="*/ 42 w 44"/>
                <a:gd name="T65" fmla="*/ 6 h 24"/>
                <a:gd name="T66" fmla="*/ 38 w 44"/>
                <a:gd name="T67" fmla="*/ 2 h 24"/>
                <a:gd name="T68" fmla="*/ 38 w 44"/>
                <a:gd name="T69" fmla="*/ 2 h 24"/>
                <a:gd name="T70" fmla="*/ 32 w 44"/>
                <a:gd name="T71" fmla="*/ 0 h 24"/>
                <a:gd name="T72" fmla="*/ 24 w 44"/>
                <a:gd name="T73"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4" h="24">
                  <a:moveTo>
                    <a:pt x="24" y="0"/>
                  </a:moveTo>
                  <a:lnTo>
                    <a:pt x="24" y="0"/>
                  </a:lnTo>
                  <a:lnTo>
                    <a:pt x="14" y="0"/>
                  </a:lnTo>
                  <a:lnTo>
                    <a:pt x="6" y="2"/>
                  </a:lnTo>
                  <a:lnTo>
                    <a:pt x="6" y="2"/>
                  </a:lnTo>
                  <a:lnTo>
                    <a:pt x="2" y="6"/>
                  </a:lnTo>
                  <a:lnTo>
                    <a:pt x="0" y="10"/>
                  </a:lnTo>
                  <a:lnTo>
                    <a:pt x="0" y="10"/>
                  </a:lnTo>
                  <a:lnTo>
                    <a:pt x="0" y="10"/>
                  </a:lnTo>
                  <a:lnTo>
                    <a:pt x="0" y="10"/>
                  </a:lnTo>
                  <a:lnTo>
                    <a:pt x="2" y="12"/>
                  </a:lnTo>
                  <a:lnTo>
                    <a:pt x="2" y="12"/>
                  </a:lnTo>
                  <a:lnTo>
                    <a:pt x="2" y="12"/>
                  </a:lnTo>
                  <a:lnTo>
                    <a:pt x="2" y="12"/>
                  </a:lnTo>
                  <a:lnTo>
                    <a:pt x="0" y="12"/>
                  </a:lnTo>
                  <a:lnTo>
                    <a:pt x="0" y="12"/>
                  </a:lnTo>
                  <a:lnTo>
                    <a:pt x="6" y="16"/>
                  </a:lnTo>
                  <a:lnTo>
                    <a:pt x="12" y="18"/>
                  </a:lnTo>
                  <a:lnTo>
                    <a:pt x="12" y="18"/>
                  </a:lnTo>
                  <a:lnTo>
                    <a:pt x="16" y="22"/>
                  </a:lnTo>
                  <a:lnTo>
                    <a:pt x="20" y="24"/>
                  </a:lnTo>
                  <a:lnTo>
                    <a:pt x="20" y="24"/>
                  </a:lnTo>
                  <a:lnTo>
                    <a:pt x="24" y="24"/>
                  </a:lnTo>
                  <a:lnTo>
                    <a:pt x="24" y="24"/>
                  </a:lnTo>
                  <a:lnTo>
                    <a:pt x="28" y="18"/>
                  </a:lnTo>
                  <a:lnTo>
                    <a:pt x="32" y="14"/>
                  </a:lnTo>
                  <a:lnTo>
                    <a:pt x="32" y="14"/>
                  </a:lnTo>
                  <a:lnTo>
                    <a:pt x="38" y="12"/>
                  </a:lnTo>
                  <a:lnTo>
                    <a:pt x="40" y="12"/>
                  </a:lnTo>
                  <a:lnTo>
                    <a:pt x="42" y="10"/>
                  </a:lnTo>
                  <a:lnTo>
                    <a:pt x="42" y="10"/>
                  </a:lnTo>
                  <a:lnTo>
                    <a:pt x="44" y="8"/>
                  </a:lnTo>
                  <a:lnTo>
                    <a:pt x="42" y="6"/>
                  </a:lnTo>
                  <a:lnTo>
                    <a:pt x="38" y="2"/>
                  </a:lnTo>
                  <a:lnTo>
                    <a:pt x="38" y="2"/>
                  </a:lnTo>
                  <a:lnTo>
                    <a:pt x="32" y="0"/>
                  </a:lnTo>
                  <a:lnTo>
                    <a:pt x="24"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26" name="Freeform 111"/>
            <p:cNvSpPr>
              <a:spLocks/>
            </p:cNvSpPr>
            <p:nvPr/>
          </p:nvSpPr>
          <p:spPr bwMode="auto">
            <a:xfrm>
              <a:off x="2328" y="2634"/>
              <a:ext cx="44" cy="24"/>
            </a:xfrm>
            <a:custGeom>
              <a:avLst/>
              <a:gdLst>
                <a:gd name="T0" fmla="*/ 24 w 44"/>
                <a:gd name="T1" fmla="*/ 0 h 24"/>
                <a:gd name="T2" fmla="*/ 24 w 44"/>
                <a:gd name="T3" fmla="*/ 0 h 24"/>
                <a:gd name="T4" fmla="*/ 14 w 44"/>
                <a:gd name="T5" fmla="*/ 0 h 24"/>
                <a:gd name="T6" fmla="*/ 6 w 44"/>
                <a:gd name="T7" fmla="*/ 2 h 24"/>
                <a:gd name="T8" fmla="*/ 6 w 44"/>
                <a:gd name="T9" fmla="*/ 2 h 24"/>
                <a:gd name="T10" fmla="*/ 2 w 44"/>
                <a:gd name="T11" fmla="*/ 6 h 24"/>
                <a:gd name="T12" fmla="*/ 0 w 44"/>
                <a:gd name="T13" fmla="*/ 10 h 24"/>
                <a:gd name="T14" fmla="*/ 0 w 44"/>
                <a:gd name="T15" fmla="*/ 10 h 24"/>
                <a:gd name="T16" fmla="*/ 0 w 44"/>
                <a:gd name="T17" fmla="*/ 10 h 24"/>
                <a:gd name="T18" fmla="*/ 0 w 44"/>
                <a:gd name="T19" fmla="*/ 10 h 24"/>
                <a:gd name="T20" fmla="*/ 2 w 44"/>
                <a:gd name="T21" fmla="*/ 12 h 24"/>
                <a:gd name="T22" fmla="*/ 2 w 44"/>
                <a:gd name="T23" fmla="*/ 12 h 24"/>
                <a:gd name="T24" fmla="*/ 2 w 44"/>
                <a:gd name="T25" fmla="*/ 12 h 24"/>
                <a:gd name="T26" fmla="*/ 2 w 44"/>
                <a:gd name="T27" fmla="*/ 12 h 24"/>
                <a:gd name="T28" fmla="*/ 0 w 44"/>
                <a:gd name="T29" fmla="*/ 12 h 24"/>
                <a:gd name="T30" fmla="*/ 0 w 44"/>
                <a:gd name="T31" fmla="*/ 12 h 24"/>
                <a:gd name="T32" fmla="*/ 6 w 44"/>
                <a:gd name="T33" fmla="*/ 16 h 24"/>
                <a:gd name="T34" fmla="*/ 12 w 44"/>
                <a:gd name="T35" fmla="*/ 18 h 24"/>
                <a:gd name="T36" fmla="*/ 12 w 44"/>
                <a:gd name="T37" fmla="*/ 18 h 24"/>
                <a:gd name="T38" fmla="*/ 16 w 44"/>
                <a:gd name="T39" fmla="*/ 22 h 24"/>
                <a:gd name="T40" fmla="*/ 20 w 44"/>
                <a:gd name="T41" fmla="*/ 24 h 24"/>
                <a:gd name="T42" fmla="*/ 20 w 44"/>
                <a:gd name="T43" fmla="*/ 24 h 24"/>
                <a:gd name="T44" fmla="*/ 24 w 44"/>
                <a:gd name="T45" fmla="*/ 24 h 24"/>
                <a:gd name="T46" fmla="*/ 24 w 44"/>
                <a:gd name="T47" fmla="*/ 24 h 24"/>
                <a:gd name="T48" fmla="*/ 28 w 44"/>
                <a:gd name="T49" fmla="*/ 18 h 24"/>
                <a:gd name="T50" fmla="*/ 32 w 44"/>
                <a:gd name="T51" fmla="*/ 14 h 24"/>
                <a:gd name="T52" fmla="*/ 32 w 44"/>
                <a:gd name="T53" fmla="*/ 14 h 24"/>
                <a:gd name="T54" fmla="*/ 38 w 44"/>
                <a:gd name="T55" fmla="*/ 12 h 24"/>
                <a:gd name="T56" fmla="*/ 40 w 44"/>
                <a:gd name="T57" fmla="*/ 12 h 24"/>
                <a:gd name="T58" fmla="*/ 42 w 44"/>
                <a:gd name="T59" fmla="*/ 10 h 24"/>
                <a:gd name="T60" fmla="*/ 42 w 44"/>
                <a:gd name="T61" fmla="*/ 10 h 24"/>
                <a:gd name="T62" fmla="*/ 44 w 44"/>
                <a:gd name="T63" fmla="*/ 8 h 24"/>
                <a:gd name="T64" fmla="*/ 42 w 44"/>
                <a:gd name="T65" fmla="*/ 6 h 24"/>
                <a:gd name="T66" fmla="*/ 38 w 44"/>
                <a:gd name="T67" fmla="*/ 2 h 24"/>
                <a:gd name="T68" fmla="*/ 38 w 44"/>
                <a:gd name="T69" fmla="*/ 2 h 24"/>
                <a:gd name="T70" fmla="*/ 32 w 44"/>
                <a:gd name="T71" fmla="*/ 0 h 24"/>
                <a:gd name="T72" fmla="*/ 24 w 44"/>
                <a:gd name="T73"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4" h="24">
                  <a:moveTo>
                    <a:pt x="24" y="0"/>
                  </a:moveTo>
                  <a:lnTo>
                    <a:pt x="24" y="0"/>
                  </a:lnTo>
                  <a:lnTo>
                    <a:pt x="14" y="0"/>
                  </a:lnTo>
                  <a:lnTo>
                    <a:pt x="6" y="2"/>
                  </a:lnTo>
                  <a:lnTo>
                    <a:pt x="6" y="2"/>
                  </a:lnTo>
                  <a:lnTo>
                    <a:pt x="2" y="6"/>
                  </a:lnTo>
                  <a:lnTo>
                    <a:pt x="0" y="10"/>
                  </a:lnTo>
                  <a:lnTo>
                    <a:pt x="0" y="10"/>
                  </a:lnTo>
                  <a:lnTo>
                    <a:pt x="0" y="10"/>
                  </a:lnTo>
                  <a:lnTo>
                    <a:pt x="0" y="10"/>
                  </a:lnTo>
                  <a:lnTo>
                    <a:pt x="2" y="12"/>
                  </a:lnTo>
                  <a:lnTo>
                    <a:pt x="2" y="12"/>
                  </a:lnTo>
                  <a:lnTo>
                    <a:pt x="2" y="12"/>
                  </a:lnTo>
                  <a:lnTo>
                    <a:pt x="2" y="12"/>
                  </a:lnTo>
                  <a:lnTo>
                    <a:pt x="0" y="12"/>
                  </a:lnTo>
                  <a:lnTo>
                    <a:pt x="0" y="12"/>
                  </a:lnTo>
                  <a:lnTo>
                    <a:pt x="6" y="16"/>
                  </a:lnTo>
                  <a:lnTo>
                    <a:pt x="12" y="18"/>
                  </a:lnTo>
                  <a:lnTo>
                    <a:pt x="12" y="18"/>
                  </a:lnTo>
                  <a:lnTo>
                    <a:pt x="16" y="22"/>
                  </a:lnTo>
                  <a:lnTo>
                    <a:pt x="20" y="24"/>
                  </a:lnTo>
                  <a:lnTo>
                    <a:pt x="20" y="24"/>
                  </a:lnTo>
                  <a:lnTo>
                    <a:pt x="24" y="24"/>
                  </a:lnTo>
                  <a:lnTo>
                    <a:pt x="24" y="24"/>
                  </a:lnTo>
                  <a:lnTo>
                    <a:pt x="28" y="18"/>
                  </a:lnTo>
                  <a:lnTo>
                    <a:pt x="32" y="14"/>
                  </a:lnTo>
                  <a:lnTo>
                    <a:pt x="32" y="14"/>
                  </a:lnTo>
                  <a:lnTo>
                    <a:pt x="38" y="12"/>
                  </a:lnTo>
                  <a:lnTo>
                    <a:pt x="40" y="12"/>
                  </a:lnTo>
                  <a:lnTo>
                    <a:pt x="42" y="10"/>
                  </a:lnTo>
                  <a:lnTo>
                    <a:pt x="42" y="10"/>
                  </a:lnTo>
                  <a:lnTo>
                    <a:pt x="44" y="8"/>
                  </a:lnTo>
                  <a:lnTo>
                    <a:pt x="42" y="6"/>
                  </a:lnTo>
                  <a:lnTo>
                    <a:pt x="38" y="2"/>
                  </a:lnTo>
                  <a:lnTo>
                    <a:pt x="38" y="2"/>
                  </a:lnTo>
                  <a:lnTo>
                    <a:pt x="32" y="0"/>
                  </a:lnTo>
                  <a:lnTo>
                    <a:pt x="2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27" name="Freeform 112"/>
            <p:cNvSpPr>
              <a:spLocks/>
            </p:cNvSpPr>
            <p:nvPr/>
          </p:nvSpPr>
          <p:spPr bwMode="auto">
            <a:xfrm>
              <a:off x="2326" y="2644"/>
              <a:ext cx="4" cy="2"/>
            </a:xfrm>
            <a:custGeom>
              <a:avLst/>
              <a:gdLst>
                <a:gd name="T0" fmla="*/ 2 w 4"/>
                <a:gd name="T1" fmla="*/ 0 h 2"/>
                <a:gd name="T2" fmla="*/ 0 w 4"/>
                <a:gd name="T3" fmla="*/ 0 h 2"/>
                <a:gd name="T4" fmla="*/ 0 w 4"/>
                <a:gd name="T5" fmla="*/ 0 h 2"/>
                <a:gd name="T6" fmla="*/ 2 w 4"/>
                <a:gd name="T7" fmla="*/ 2 h 2"/>
                <a:gd name="T8" fmla="*/ 4 w 4"/>
                <a:gd name="T9" fmla="*/ 2 h 2"/>
                <a:gd name="T10" fmla="*/ 4 w 4"/>
                <a:gd name="T11" fmla="*/ 2 h 2"/>
                <a:gd name="T12" fmla="*/ 2 w 4"/>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4" h="2">
                  <a:moveTo>
                    <a:pt x="2" y="0"/>
                  </a:moveTo>
                  <a:lnTo>
                    <a:pt x="0" y="0"/>
                  </a:lnTo>
                  <a:lnTo>
                    <a:pt x="0" y="0"/>
                  </a:lnTo>
                  <a:lnTo>
                    <a:pt x="2" y="2"/>
                  </a:lnTo>
                  <a:lnTo>
                    <a:pt x="4" y="2"/>
                  </a:lnTo>
                  <a:lnTo>
                    <a:pt x="4" y="2"/>
                  </a:lnTo>
                  <a:lnTo>
                    <a:pt x="2"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28" name="Freeform 113"/>
            <p:cNvSpPr>
              <a:spLocks/>
            </p:cNvSpPr>
            <p:nvPr/>
          </p:nvSpPr>
          <p:spPr bwMode="auto">
            <a:xfrm>
              <a:off x="2326" y="2644"/>
              <a:ext cx="4" cy="2"/>
            </a:xfrm>
            <a:custGeom>
              <a:avLst/>
              <a:gdLst>
                <a:gd name="T0" fmla="*/ 2 w 4"/>
                <a:gd name="T1" fmla="*/ 0 h 2"/>
                <a:gd name="T2" fmla="*/ 0 w 4"/>
                <a:gd name="T3" fmla="*/ 0 h 2"/>
                <a:gd name="T4" fmla="*/ 0 w 4"/>
                <a:gd name="T5" fmla="*/ 0 h 2"/>
                <a:gd name="T6" fmla="*/ 2 w 4"/>
                <a:gd name="T7" fmla="*/ 2 h 2"/>
                <a:gd name="T8" fmla="*/ 4 w 4"/>
                <a:gd name="T9" fmla="*/ 2 h 2"/>
                <a:gd name="T10" fmla="*/ 4 w 4"/>
                <a:gd name="T11" fmla="*/ 2 h 2"/>
                <a:gd name="T12" fmla="*/ 2 w 4"/>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4" h="2">
                  <a:moveTo>
                    <a:pt x="2" y="0"/>
                  </a:moveTo>
                  <a:lnTo>
                    <a:pt x="0" y="0"/>
                  </a:lnTo>
                  <a:lnTo>
                    <a:pt x="0" y="0"/>
                  </a:lnTo>
                  <a:lnTo>
                    <a:pt x="2" y="2"/>
                  </a:lnTo>
                  <a:lnTo>
                    <a:pt x="4" y="2"/>
                  </a:lnTo>
                  <a:lnTo>
                    <a:pt x="4" y="2"/>
                  </a:lnTo>
                  <a:lnTo>
                    <a:pt x="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29" name="Freeform 114"/>
            <p:cNvSpPr>
              <a:spLocks/>
            </p:cNvSpPr>
            <p:nvPr/>
          </p:nvSpPr>
          <p:spPr bwMode="auto">
            <a:xfrm>
              <a:off x="2364" y="2660"/>
              <a:ext cx="20" cy="10"/>
            </a:xfrm>
            <a:custGeom>
              <a:avLst/>
              <a:gdLst>
                <a:gd name="T0" fmla="*/ 16 w 20"/>
                <a:gd name="T1" fmla="*/ 0 h 10"/>
                <a:gd name="T2" fmla="*/ 16 w 20"/>
                <a:gd name="T3" fmla="*/ 0 h 10"/>
                <a:gd name="T4" fmla="*/ 8 w 20"/>
                <a:gd name="T5" fmla="*/ 2 h 10"/>
                <a:gd name="T6" fmla="*/ 2 w 20"/>
                <a:gd name="T7" fmla="*/ 4 h 10"/>
                <a:gd name="T8" fmla="*/ 2 w 20"/>
                <a:gd name="T9" fmla="*/ 4 h 10"/>
                <a:gd name="T10" fmla="*/ 0 w 20"/>
                <a:gd name="T11" fmla="*/ 6 h 10"/>
                <a:gd name="T12" fmla="*/ 4 w 20"/>
                <a:gd name="T13" fmla="*/ 10 h 10"/>
                <a:gd name="T14" fmla="*/ 4 w 20"/>
                <a:gd name="T15" fmla="*/ 10 h 10"/>
                <a:gd name="T16" fmla="*/ 6 w 20"/>
                <a:gd name="T17" fmla="*/ 10 h 10"/>
                <a:gd name="T18" fmla="*/ 6 w 20"/>
                <a:gd name="T19" fmla="*/ 10 h 10"/>
                <a:gd name="T20" fmla="*/ 16 w 20"/>
                <a:gd name="T21" fmla="*/ 8 h 10"/>
                <a:gd name="T22" fmla="*/ 20 w 20"/>
                <a:gd name="T23" fmla="*/ 4 h 10"/>
                <a:gd name="T24" fmla="*/ 20 w 20"/>
                <a:gd name="T25" fmla="*/ 2 h 10"/>
                <a:gd name="T26" fmla="*/ 18 w 20"/>
                <a:gd name="T27" fmla="*/ 2 h 10"/>
                <a:gd name="T28" fmla="*/ 18 w 20"/>
                <a:gd name="T29" fmla="*/ 2 h 10"/>
                <a:gd name="T30" fmla="*/ 16 w 20"/>
                <a:gd name="T3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0" h="10">
                  <a:moveTo>
                    <a:pt x="16" y="0"/>
                  </a:moveTo>
                  <a:lnTo>
                    <a:pt x="16" y="0"/>
                  </a:lnTo>
                  <a:lnTo>
                    <a:pt x="8" y="2"/>
                  </a:lnTo>
                  <a:lnTo>
                    <a:pt x="2" y="4"/>
                  </a:lnTo>
                  <a:lnTo>
                    <a:pt x="2" y="4"/>
                  </a:lnTo>
                  <a:lnTo>
                    <a:pt x="0" y="6"/>
                  </a:lnTo>
                  <a:lnTo>
                    <a:pt x="4" y="10"/>
                  </a:lnTo>
                  <a:lnTo>
                    <a:pt x="4" y="10"/>
                  </a:lnTo>
                  <a:lnTo>
                    <a:pt x="6" y="10"/>
                  </a:lnTo>
                  <a:lnTo>
                    <a:pt x="6" y="10"/>
                  </a:lnTo>
                  <a:lnTo>
                    <a:pt x="16" y="8"/>
                  </a:lnTo>
                  <a:lnTo>
                    <a:pt x="20" y="4"/>
                  </a:lnTo>
                  <a:lnTo>
                    <a:pt x="20" y="2"/>
                  </a:lnTo>
                  <a:lnTo>
                    <a:pt x="18" y="2"/>
                  </a:lnTo>
                  <a:lnTo>
                    <a:pt x="18" y="2"/>
                  </a:lnTo>
                  <a:lnTo>
                    <a:pt x="16"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30" name="Freeform 115"/>
            <p:cNvSpPr>
              <a:spLocks/>
            </p:cNvSpPr>
            <p:nvPr/>
          </p:nvSpPr>
          <p:spPr bwMode="auto">
            <a:xfrm>
              <a:off x="2364" y="2660"/>
              <a:ext cx="20" cy="10"/>
            </a:xfrm>
            <a:custGeom>
              <a:avLst/>
              <a:gdLst>
                <a:gd name="T0" fmla="*/ 16 w 20"/>
                <a:gd name="T1" fmla="*/ 0 h 10"/>
                <a:gd name="T2" fmla="*/ 16 w 20"/>
                <a:gd name="T3" fmla="*/ 0 h 10"/>
                <a:gd name="T4" fmla="*/ 8 w 20"/>
                <a:gd name="T5" fmla="*/ 2 h 10"/>
                <a:gd name="T6" fmla="*/ 2 w 20"/>
                <a:gd name="T7" fmla="*/ 4 h 10"/>
                <a:gd name="T8" fmla="*/ 2 w 20"/>
                <a:gd name="T9" fmla="*/ 4 h 10"/>
                <a:gd name="T10" fmla="*/ 0 w 20"/>
                <a:gd name="T11" fmla="*/ 6 h 10"/>
                <a:gd name="T12" fmla="*/ 4 w 20"/>
                <a:gd name="T13" fmla="*/ 10 h 10"/>
                <a:gd name="T14" fmla="*/ 4 w 20"/>
                <a:gd name="T15" fmla="*/ 10 h 10"/>
                <a:gd name="T16" fmla="*/ 6 w 20"/>
                <a:gd name="T17" fmla="*/ 10 h 10"/>
                <a:gd name="T18" fmla="*/ 6 w 20"/>
                <a:gd name="T19" fmla="*/ 10 h 10"/>
                <a:gd name="T20" fmla="*/ 16 w 20"/>
                <a:gd name="T21" fmla="*/ 8 h 10"/>
                <a:gd name="T22" fmla="*/ 20 w 20"/>
                <a:gd name="T23" fmla="*/ 4 h 10"/>
                <a:gd name="T24" fmla="*/ 20 w 20"/>
                <a:gd name="T25" fmla="*/ 2 h 10"/>
                <a:gd name="T26" fmla="*/ 18 w 20"/>
                <a:gd name="T27" fmla="*/ 2 h 10"/>
                <a:gd name="T28" fmla="*/ 18 w 20"/>
                <a:gd name="T29" fmla="*/ 2 h 10"/>
                <a:gd name="T30" fmla="*/ 16 w 20"/>
                <a:gd name="T3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0" h="10">
                  <a:moveTo>
                    <a:pt x="16" y="0"/>
                  </a:moveTo>
                  <a:lnTo>
                    <a:pt x="16" y="0"/>
                  </a:lnTo>
                  <a:lnTo>
                    <a:pt x="8" y="2"/>
                  </a:lnTo>
                  <a:lnTo>
                    <a:pt x="2" y="4"/>
                  </a:lnTo>
                  <a:lnTo>
                    <a:pt x="2" y="4"/>
                  </a:lnTo>
                  <a:lnTo>
                    <a:pt x="0" y="6"/>
                  </a:lnTo>
                  <a:lnTo>
                    <a:pt x="4" y="10"/>
                  </a:lnTo>
                  <a:lnTo>
                    <a:pt x="4" y="10"/>
                  </a:lnTo>
                  <a:lnTo>
                    <a:pt x="6" y="10"/>
                  </a:lnTo>
                  <a:lnTo>
                    <a:pt x="6" y="10"/>
                  </a:lnTo>
                  <a:lnTo>
                    <a:pt x="16" y="8"/>
                  </a:lnTo>
                  <a:lnTo>
                    <a:pt x="20" y="4"/>
                  </a:lnTo>
                  <a:lnTo>
                    <a:pt x="20" y="2"/>
                  </a:lnTo>
                  <a:lnTo>
                    <a:pt x="18" y="2"/>
                  </a:lnTo>
                  <a:lnTo>
                    <a:pt x="18" y="2"/>
                  </a:lnTo>
                  <a:lnTo>
                    <a:pt x="1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31" name="Freeform 116"/>
            <p:cNvSpPr>
              <a:spLocks/>
            </p:cNvSpPr>
            <p:nvPr/>
          </p:nvSpPr>
          <p:spPr bwMode="auto">
            <a:xfrm>
              <a:off x="2424" y="2636"/>
              <a:ext cx="60" cy="38"/>
            </a:xfrm>
            <a:custGeom>
              <a:avLst/>
              <a:gdLst>
                <a:gd name="T0" fmla="*/ 50 w 60"/>
                <a:gd name="T1" fmla="*/ 0 h 38"/>
                <a:gd name="T2" fmla="*/ 50 w 60"/>
                <a:gd name="T3" fmla="*/ 0 h 38"/>
                <a:gd name="T4" fmla="*/ 50 w 60"/>
                <a:gd name="T5" fmla="*/ 0 h 38"/>
                <a:gd name="T6" fmla="*/ 50 w 60"/>
                <a:gd name="T7" fmla="*/ 0 h 38"/>
                <a:gd name="T8" fmla="*/ 44 w 60"/>
                <a:gd name="T9" fmla="*/ 0 h 38"/>
                <a:gd name="T10" fmla="*/ 40 w 60"/>
                <a:gd name="T11" fmla="*/ 2 h 38"/>
                <a:gd name="T12" fmla="*/ 28 w 60"/>
                <a:gd name="T13" fmla="*/ 10 h 38"/>
                <a:gd name="T14" fmla="*/ 18 w 60"/>
                <a:gd name="T15" fmla="*/ 18 h 38"/>
                <a:gd name="T16" fmla="*/ 8 w 60"/>
                <a:gd name="T17" fmla="*/ 24 h 38"/>
                <a:gd name="T18" fmla="*/ 8 w 60"/>
                <a:gd name="T19" fmla="*/ 24 h 38"/>
                <a:gd name="T20" fmla="*/ 4 w 60"/>
                <a:gd name="T21" fmla="*/ 28 h 38"/>
                <a:gd name="T22" fmla="*/ 0 w 60"/>
                <a:gd name="T23" fmla="*/ 32 h 38"/>
                <a:gd name="T24" fmla="*/ 2 w 60"/>
                <a:gd name="T25" fmla="*/ 36 h 38"/>
                <a:gd name="T26" fmla="*/ 6 w 60"/>
                <a:gd name="T27" fmla="*/ 38 h 38"/>
                <a:gd name="T28" fmla="*/ 6 w 60"/>
                <a:gd name="T29" fmla="*/ 38 h 38"/>
                <a:gd name="T30" fmla="*/ 8 w 60"/>
                <a:gd name="T31" fmla="*/ 38 h 38"/>
                <a:gd name="T32" fmla="*/ 8 w 60"/>
                <a:gd name="T33" fmla="*/ 38 h 38"/>
                <a:gd name="T34" fmla="*/ 18 w 60"/>
                <a:gd name="T35" fmla="*/ 36 h 38"/>
                <a:gd name="T36" fmla="*/ 26 w 60"/>
                <a:gd name="T37" fmla="*/ 30 h 38"/>
                <a:gd name="T38" fmla="*/ 42 w 60"/>
                <a:gd name="T39" fmla="*/ 18 h 38"/>
                <a:gd name="T40" fmla="*/ 42 w 60"/>
                <a:gd name="T41" fmla="*/ 18 h 38"/>
                <a:gd name="T42" fmla="*/ 52 w 60"/>
                <a:gd name="T43" fmla="*/ 14 h 38"/>
                <a:gd name="T44" fmla="*/ 56 w 60"/>
                <a:gd name="T45" fmla="*/ 12 h 38"/>
                <a:gd name="T46" fmla="*/ 60 w 60"/>
                <a:gd name="T47" fmla="*/ 8 h 38"/>
                <a:gd name="T48" fmla="*/ 60 w 60"/>
                <a:gd name="T49" fmla="*/ 8 h 38"/>
                <a:gd name="T50" fmla="*/ 60 w 60"/>
                <a:gd name="T51" fmla="*/ 4 h 38"/>
                <a:gd name="T52" fmla="*/ 58 w 60"/>
                <a:gd name="T53" fmla="*/ 2 h 38"/>
                <a:gd name="T54" fmla="*/ 54 w 60"/>
                <a:gd name="T55" fmla="*/ 0 h 38"/>
                <a:gd name="T56" fmla="*/ 50 w 60"/>
                <a:gd name="T57"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38">
                  <a:moveTo>
                    <a:pt x="50" y="0"/>
                  </a:moveTo>
                  <a:lnTo>
                    <a:pt x="50" y="0"/>
                  </a:lnTo>
                  <a:lnTo>
                    <a:pt x="50" y="0"/>
                  </a:lnTo>
                  <a:lnTo>
                    <a:pt x="50" y="0"/>
                  </a:lnTo>
                  <a:lnTo>
                    <a:pt x="44" y="0"/>
                  </a:lnTo>
                  <a:lnTo>
                    <a:pt x="40" y="2"/>
                  </a:lnTo>
                  <a:lnTo>
                    <a:pt x="28" y="10"/>
                  </a:lnTo>
                  <a:lnTo>
                    <a:pt x="18" y="18"/>
                  </a:lnTo>
                  <a:lnTo>
                    <a:pt x="8" y="24"/>
                  </a:lnTo>
                  <a:lnTo>
                    <a:pt x="8" y="24"/>
                  </a:lnTo>
                  <a:lnTo>
                    <a:pt x="4" y="28"/>
                  </a:lnTo>
                  <a:lnTo>
                    <a:pt x="0" y="32"/>
                  </a:lnTo>
                  <a:lnTo>
                    <a:pt x="2" y="36"/>
                  </a:lnTo>
                  <a:lnTo>
                    <a:pt x="6" y="38"/>
                  </a:lnTo>
                  <a:lnTo>
                    <a:pt x="6" y="38"/>
                  </a:lnTo>
                  <a:lnTo>
                    <a:pt x="8" y="38"/>
                  </a:lnTo>
                  <a:lnTo>
                    <a:pt x="8" y="38"/>
                  </a:lnTo>
                  <a:lnTo>
                    <a:pt x="18" y="36"/>
                  </a:lnTo>
                  <a:lnTo>
                    <a:pt x="26" y="30"/>
                  </a:lnTo>
                  <a:lnTo>
                    <a:pt x="42" y="18"/>
                  </a:lnTo>
                  <a:lnTo>
                    <a:pt x="42" y="18"/>
                  </a:lnTo>
                  <a:lnTo>
                    <a:pt x="52" y="14"/>
                  </a:lnTo>
                  <a:lnTo>
                    <a:pt x="56" y="12"/>
                  </a:lnTo>
                  <a:lnTo>
                    <a:pt x="60" y="8"/>
                  </a:lnTo>
                  <a:lnTo>
                    <a:pt x="60" y="8"/>
                  </a:lnTo>
                  <a:lnTo>
                    <a:pt x="60" y="4"/>
                  </a:lnTo>
                  <a:lnTo>
                    <a:pt x="58" y="2"/>
                  </a:lnTo>
                  <a:lnTo>
                    <a:pt x="54" y="0"/>
                  </a:lnTo>
                  <a:lnTo>
                    <a:pt x="50"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32" name="Freeform 117"/>
            <p:cNvSpPr>
              <a:spLocks/>
            </p:cNvSpPr>
            <p:nvPr/>
          </p:nvSpPr>
          <p:spPr bwMode="auto">
            <a:xfrm>
              <a:off x="2424" y="2636"/>
              <a:ext cx="60" cy="38"/>
            </a:xfrm>
            <a:custGeom>
              <a:avLst/>
              <a:gdLst>
                <a:gd name="T0" fmla="*/ 50 w 60"/>
                <a:gd name="T1" fmla="*/ 0 h 38"/>
                <a:gd name="T2" fmla="*/ 50 w 60"/>
                <a:gd name="T3" fmla="*/ 0 h 38"/>
                <a:gd name="T4" fmla="*/ 50 w 60"/>
                <a:gd name="T5" fmla="*/ 0 h 38"/>
                <a:gd name="T6" fmla="*/ 50 w 60"/>
                <a:gd name="T7" fmla="*/ 0 h 38"/>
                <a:gd name="T8" fmla="*/ 44 w 60"/>
                <a:gd name="T9" fmla="*/ 0 h 38"/>
                <a:gd name="T10" fmla="*/ 40 w 60"/>
                <a:gd name="T11" fmla="*/ 2 h 38"/>
                <a:gd name="T12" fmla="*/ 28 w 60"/>
                <a:gd name="T13" fmla="*/ 10 h 38"/>
                <a:gd name="T14" fmla="*/ 18 w 60"/>
                <a:gd name="T15" fmla="*/ 18 h 38"/>
                <a:gd name="T16" fmla="*/ 8 w 60"/>
                <a:gd name="T17" fmla="*/ 24 h 38"/>
                <a:gd name="T18" fmla="*/ 8 w 60"/>
                <a:gd name="T19" fmla="*/ 24 h 38"/>
                <a:gd name="T20" fmla="*/ 4 w 60"/>
                <a:gd name="T21" fmla="*/ 28 h 38"/>
                <a:gd name="T22" fmla="*/ 0 w 60"/>
                <a:gd name="T23" fmla="*/ 32 h 38"/>
                <a:gd name="T24" fmla="*/ 2 w 60"/>
                <a:gd name="T25" fmla="*/ 36 h 38"/>
                <a:gd name="T26" fmla="*/ 6 w 60"/>
                <a:gd name="T27" fmla="*/ 38 h 38"/>
                <a:gd name="T28" fmla="*/ 6 w 60"/>
                <a:gd name="T29" fmla="*/ 38 h 38"/>
                <a:gd name="T30" fmla="*/ 8 w 60"/>
                <a:gd name="T31" fmla="*/ 38 h 38"/>
                <a:gd name="T32" fmla="*/ 8 w 60"/>
                <a:gd name="T33" fmla="*/ 38 h 38"/>
                <a:gd name="T34" fmla="*/ 18 w 60"/>
                <a:gd name="T35" fmla="*/ 36 h 38"/>
                <a:gd name="T36" fmla="*/ 26 w 60"/>
                <a:gd name="T37" fmla="*/ 30 h 38"/>
                <a:gd name="T38" fmla="*/ 42 w 60"/>
                <a:gd name="T39" fmla="*/ 18 h 38"/>
                <a:gd name="T40" fmla="*/ 42 w 60"/>
                <a:gd name="T41" fmla="*/ 18 h 38"/>
                <a:gd name="T42" fmla="*/ 52 w 60"/>
                <a:gd name="T43" fmla="*/ 14 h 38"/>
                <a:gd name="T44" fmla="*/ 56 w 60"/>
                <a:gd name="T45" fmla="*/ 12 h 38"/>
                <a:gd name="T46" fmla="*/ 60 w 60"/>
                <a:gd name="T47" fmla="*/ 8 h 38"/>
                <a:gd name="T48" fmla="*/ 60 w 60"/>
                <a:gd name="T49" fmla="*/ 8 h 38"/>
                <a:gd name="T50" fmla="*/ 60 w 60"/>
                <a:gd name="T51" fmla="*/ 4 h 38"/>
                <a:gd name="T52" fmla="*/ 58 w 60"/>
                <a:gd name="T53" fmla="*/ 2 h 38"/>
                <a:gd name="T54" fmla="*/ 54 w 60"/>
                <a:gd name="T55" fmla="*/ 0 h 38"/>
                <a:gd name="T56" fmla="*/ 50 w 60"/>
                <a:gd name="T57"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38">
                  <a:moveTo>
                    <a:pt x="50" y="0"/>
                  </a:moveTo>
                  <a:lnTo>
                    <a:pt x="50" y="0"/>
                  </a:lnTo>
                  <a:lnTo>
                    <a:pt x="50" y="0"/>
                  </a:lnTo>
                  <a:lnTo>
                    <a:pt x="50" y="0"/>
                  </a:lnTo>
                  <a:lnTo>
                    <a:pt x="44" y="0"/>
                  </a:lnTo>
                  <a:lnTo>
                    <a:pt x="40" y="2"/>
                  </a:lnTo>
                  <a:lnTo>
                    <a:pt x="28" y="10"/>
                  </a:lnTo>
                  <a:lnTo>
                    <a:pt x="18" y="18"/>
                  </a:lnTo>
                  <a:lnTo>
                    <a:pt x="8" y="24"/>
                  </a:lnTo>
                  <a:lnTo>
                    <a:pt x="8" y="24"/>
                  </a:lnTo>
                  <a:lnTo>
                    <a:pt x="4" y="28"/>
                  </a:lnTo>
                  <a:lnTo>
                    <a:pt x="0" y="32"/>
                  </a:lnTo>
                  <a:lnTo>
                    <a:pt x="2" y="36"/>
                  </a:lnTo>
                  <a:lnTo>
                    <a:pt x="6" y="38"/>
                  </a:lnTo>
                  <a:lnTo>
                    <a:pt x="6" y="38"/>
                  </a:lnTo>
                  <a:lnTo>
                    <a:pt x="8" y="38"/>
                  </a:lnTo>
                  <a:lnTo>
                    <a:pt x="8" y="38"/>
                  </a:lnTo>
                  <a:lnTo>
                    <a:pt x="18" y="36"/>
                  </a:lnTo>
                  <a:lnTo>
                    <a:pt x="26" y="30"/>
                  </a:lnTo>
                  <a:lnTo>
                    <a:pt x="42" y="18"/>
                  </a:lnTo>
                  <a:lnTo>
                    <a:pt x="42" y="18"/>
                  </a:lnTo>
                  <a:lnTo>
                    <a:pt x="52" y="14"/>
                  </a:lnTo>
                  <a:lnTo>
                    <a:pt x="56" y="12"/>
                  </a:lnTo>
                  <a:lnTo>
                    <a:pt x="60" y="8"/>
                  </a:lnTo>
                  <a:lnTo>
                    <a:pt x="60" y="8"/>
                  </a:lnTo>
                  <a:lnTo>
                    <a:pt x="60" y="4"/>
                  </a:lnTo>
                  <a:lnTo>
                    <a:pt x="58" y="2"/>
                  </a:lnTo>
                  <a:lnTo>
                    <a:pt x="54" y="0"/>
                  </a:lnTo>
                  <a:lnTo>
                    <a:pt x="5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33" name="Freeform 118"/>
            <p:cNvSpPr>
              <a:spLocks/>
            </p:cNvSpPr>
            <p:nvPr/>
          </p:nvSpPr>
          <p:spPr bwMode="auto">
            <a:xfrm>
              <a:off x="2466" y="2562"/>
              <a:ext cx="24" cy="10"/>
            </a:xfrm>
            <a:custGeom>
              <a:avLst/>
              <a:gdLst>
                <a:gd name="T0" fmla="*/ 12 w 24"/>
                <a:gd name="T1" fmla="*/ 0 h 10"/>
                <a:gd name="T2" fmla="*/ 12 w 24"/>
                <a:gd name="T3" fmla="*/ 0 h 10"/>
                <a:gd name="T4" fmla="*/ 4 w 24"/>
                <a:gd name="T5" fmla="*/ 0 h 10"/>
                <a:gd name="T6" fmla="*/ 4 w 24"/>
                <a:gd name="T7" fmla="*/ 0 h 10"/>
                <a:gd name="T8" fmla="*/ 0 w 24"/>
                <a:gd name="T9" fmla="*/ 4 h 10"/>
                <a:gd name="T10" fmla="*/ 0 w 24"/>
                <a:gd name="T11" fmla="*/ 6 h 10"/>
                <a:gd name="T12" fmla="*/ 2 w 24"/>
                <a:gd name="T13" fmla="*/ 8 h 10"/>
                <a:gd name="T14" fmla="*/ 6 w 24"/>
                <a:gd name="T15" fmla="*/ 8 h 10"/>
                <a:gd name="T16" fmla="*/ 6 w 24"/>
                <a:gd name="T17" fmla="*/ 8 h 10"/>
                <a:gd name="T18" fmla="*/ 14 w 24"/>
                <a:gd name="T19" fmla="*/ 10 h 10"/>
                <a:gd name="T20" fmla="*/ 14 w 24"/>
                <a:gd name="T21" fmla="*/ 10 h 10"/>
                <a:gd name="T22" fmla="*/ 22 w 24"/>
                <a:gd name="T23" fmla="*/ 8 h 10"/>
                <a:gd name="T24" fmla="*/ 24 w 24"/>
                <a:gd name="T25" fmla="*/ 8 h 10"/>
                <a:gd name="T26" fmla="*/ 24 w 24"/>
                <a:gd name="T27" fmla="*/ 4 h 10"/>
                <a:gd name="T28" fmla="*/ 24 w 24"/>
                <a:gd name="T29" fmla="*/ 4 h 10"/>
                <a:gd name="T30" fmla="*/ 22 w 24"/>
                <a:gd name="T31" fmla="*/ 2 h 10"/>
                <a:gd name="T32" fmla="*/ 20 w 24"/>
                <a:gd name="T33" fmla="*/ 0 h 10"/>
                <a:gd name="T34" fmla="*/ 12 w 24"/>
                <a:gd name="T35"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4" h="10">
                  <a:moveTo>
                    <a:pt x="12" y="0"/>
                  </a:moveTo>
                  <a:lnTo>
                    <a:pt x="12" y="0"/>
                  </a:lnTo>
                  <a:lnTo>
                    <a:pt x="4" y="0"/>
                  </a:lnTo>
                  <a:lnTo>
                    <a:pt x="4" y="0"/>
                  </a:lnTo>
                  <a:lnTo>
                    <a:pt x="0" y="4"/>
                  </a:lnTo>
                  <a:lnTo>
                    <a:pt x="0" y="6"/>
                  </a:lnTo>
                  <a:lnTo>
                    <a:pt x="2" y="8"/>
                  </a:lnTo>
                  <a:lnTo>
                    <a:pt x="6" y="8"/>
                  </a:lnTo>
                  <a:lnTo>
                    <a:pt x="6" y="8"/>
                  </a:lnTo>
                  <a:lnTo>
                    <a:pt x="14" y="10"/>
                  </a:lnTo>
                  <a:lnTo>
                    <a:pt x="14" y="10"/>
                  </a:lnTo>
                  <a:lnTo>
                    <a:pt x="22" y="8"/>
                  </a:lnTo>
                  <a:lnTo>
                    <a:pt x="24" y="8"/>
                  </a:lnTo>
                  <a:lnTo>
                    <a:pt x="24" y="4"/>
                  </a:lnTo>
                  <a:lnTo>
                    <a:pt x="24" y="4"/>
                  </a:lnTo>
                  <a:lnTo>
                    <a:pt x="22" y="2"/>
                  </a:lnTo>
                  <a:lnTo>
                    <a:pt x="20" y="0"/>
                  </a:lnTo>
                  <a:lnTo>
                    <a:pt x="12"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34" name="Freeform 119"/>
            <p:cNvSpPr>
              <a:spLocks/>
            </p:cNvSpPr>
            <p:nvPr/>
          </p:nvSpPr>
          <p:spPr bwMode="auto">
            <a:xfrm>
              <a:off x="2466" y="2562"/>
              <a:ext cx="24" cy="10"/>
            </a:xfrm>
            <a:custGeom>
              <a:avLst/>
              <a:gdLst>
                <a:gd name="T0" fmla="*/ 12 w 24"/>
                <a:gd name="T1" fmla="*/ 0 h 10"/>
                <a:gd name="T2" fmla="*/ 12 w 24"/>
                <a:gd name="T3" fmla="*/ 0 h 10"/>
                <a:gd name="T4" fmla="*/ 4 w 24"/>
                <a:gd name="T5" fmla="*/ 0 h 10"/>
                <a:gd name="T6" fmla="*/ 4 w 24"/>
                <a:gd name="T7" fmla="*/ 0 h 10"/>
                <a:gd name="T8" fmla="*/ 0 w 24"/>
                <a:gd name="T9" fmla="*/ 4 h 10"/>
                <a:gd name="T10" fmla="*/ 0 w 24"/>
                <a:gd name="T11" fmla="*/ 6 h 10"/>
                <a:gd name="T12" fmla="*/ 2 w 24"/>
                <a:gd name="T13" fmla="*/ 8 h 10"/>
                <a:gd name="T14" fmla="*/ 6 w 24"/>
                <a:gd name="T15" fmla="*/ 8 h 10"/>
                <a:gd name="T16" fmla="*/ 6 w 24"/>
                <a:gd name="T17" fmla="*/ 8 h 10"/>
                <a:gd name="T18" fmla="*/ 14 w 24"/>
                <a:gd name="T19" fmla="*/ 10 h 10"/>
                <a:gd name="T20" fmla="*/ 14 w 24"/>
                <a:gd name="T21" fmla="*/ 10 h 10"/>
                <a:gd name="T22" fmla="*/ 22 w 24"/>
                <a:gd name="T23" fmla="*/ 8 h 10"/>
                <a:gd name="T24" fmla="*/ 24 w 24"/>
                <a:gd name="T25" fmla="*/ 8 h 10"/>
                <a:gd name="T26" fmla="*/ 24 w 24"/>
                <a:gd name="T27" fmla="*/ 4 h 10"/>
                <a:gd name="T28" fmla="*/ 24 w 24"/>
                <a:gd name="T29" fmla="*/ 4 h 10"/>
                <a:gd name="T30" fmla="*/ 22 w 24"/>
                <a:gd name="T31" fmla="*/ 2 h 10"/>
                <a:gd name="T32" fmla="*/ 20 w 24"/>
                <a:gd name="T33" fmla="*/ 0 h 10"/>
                <a:gd name="T34" fmla="*/ 12 w 24"/>
                <a:gd name="T35"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4" h="10">
                  <a:moveTo>
                    <a:pt x="12" y="0"/>
                  </a:moveTo>
                  <a:lnTo>
                    <a:pt x="12" y="0"/>
                  </a:lnTo>
                  <a:lnTo>
                    <a:pt x="4" y="0"/>
                  </a:lnTo>
                  <a:lnTo>
                    <a:pt x="4" y="0"/>
                  </a:lnTo>
                  <a:lnTo>
                    <a:pt x="0" y="4"/>
                  </a:lnTo>
                  <a:lnTo>
                    <a:pt x="0" y="6"/>
                  </a:lnTo>
                  <a:lnTo>
                    <a:pt x="2" y="8"/>
                  </a:lnTo>
                  <a:lnTo>
                    <a:pt x="6" y="8"/>
                  </a:lnTo>
                  <a:lnTo>
                    <a:pt x="6" y="8"/>
                  </a:lnTo>
                  <a:lnTo>
                    <a:pt x="14" y="10"/>
                  </a:lnTo>
                  <a:lnTo>
                    <a:pt x="14" y="10"/>
                  </a:lnTo>
                  <a:lnTo>
                    <a:pt x="22" y="8"/>
                  </a:lnTo>
                  <a:lnTo>
                    <a:pt x="24" y="8"/>
                  </a:lnTo>
                  <a:lnTo>
                    <a:pt x="24" y="4"/>
                  </a:lnTo>
                  <a:lnTo>
                    <a:pt x="24" y="4"/>
                  </a:lnTo>
                  <a:lnTo>
                    <a:pt x="22" y="2"/>
                  </a:lnTo>
                  <a:lnTo>
                    <a:pt x="20" y="0"/>
                  </a:lnTo>
                  <a:lnTo>
                    <a:pt x="1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35" name="Freeform 120"/>
            <p:cNvSpPr>
              <a:spLocks/>
            </p:cNvSpPr>
            <p:nvPr/>
          </p:nvSpPr>
          <p:spPr bwMode="auto">
            <a:xfrm>
              <a:off x="2500" y="2488"/>
              <a:ext cx="16" cy="16"/>
            </a:xfrm>
            <a:custGeom>
              <a:avLst/>
              <a:gdLst>
                <a:gd name="T0" fmla="*/ 10 w 16"/>
                <a:gd name="T1" fmla="*/ 0 h 16"/>
                <a:gd name="T2" fmla="*/ 10 w 16"/>
                <a:gd name="T3" fmla="*/ 0 h 16"/>
                <a:gd name="T4" fmla="*/ 4 w 16"/>
                <a:gd name="T5" fmla="*/ 2 h 16"/>
                <a:gd name="T6" fmla="*/ 4 w 16"/>
                <a:gd name="T7" fmla="*/ 2 h 16"/>
                <a:gd name="T8" fmla="*/ 0 w 16"/>
                <a:gd name="T9" fmla="*/ 4 h 16"/>
                <a:gd name="T10" fmla="*/ 0 w 16"/>
                <a:gd name="T11" fmla="*/ 8 h 16"/>
                <a:gd name="T12" fmla="*/ 0 w 16"/>
                <a:gd name="T13" fmla="*/ 10 h 16"/>
                <a:gd name="T14" fmla="*/ 4 w 16"/>
                <a:gd name="T15" fmla="*/ 12 h 16"/>
                <a:gd name="T16" fmla="*/ 4 w 16"/>
                <a:gd name="T17" fmla="*/ 12 h 16"/>
                <a:gd name="T18" fmla="*/ 10 w 16"/>
                <a:gd name="T19" fmla="*/ 16 h 16"/>
                <a:gd name="T20" fmla="*/ 10 w 16"/>
                <a:gd name="T21" fmla="*/ 16 h 16"/>
                <a:gd name="T22" fmla="*/ 12 w 16"/>
                <a:gd name="T23" fmla="*/ 14 h 16"/>
                <a:gd name="T24" fmla="*/ 14 w 16"/>
                <a:gd name="T25" fmla="*/ 12 h 16"/>
                <a:gd name="T26" fmla="*/ 16 w 16"/>
                <a:gd name="T27" fmla="*/ 8 h 16"/>
                <a:gd name="T28" fmla="*/ 16 w 16"/>
                <a:gd name="T29" fmla="*/ 8 h 16"/>
                <a:gd name="T30" fmla="*/ 14 w 16"/>
                <a:gd name="T31" fmla="*/ 2 h 16"/>
                <a:gd name="T32" fmla="*/ 12 w 16"/>
                <a:gd name="T33" fmla="*/ 2 h 16"/>
                <a:gd name="T34" fmla="*/ 10 w 16"/>
                <a:gd name="T35"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6" h="16">
                  <a:moveTo>
                    <a:pt x="10" y="0"/>
                  </a:moveTo>
                  <a:lnTo>
                    <a:pt x="10" y="0"/>
                  </a:lnTo>
                  <a:lnTo>
                    <a:pt x="4" y="2"/>
                  </a:lnTo>
                  <a:lnTo>
                    <a:pt x="4" y="2"/>
                  </a:lnTo>
                  <a:lnTo>
                    <a:pt x="0" y="4"/>
                  </a:lnTo>
                  <a:lnTo>
                    <a:pt x="0" y="8"/>
                  </a:lnTo>
                  <a:lnTo>
                    <a:pt x="0" y="10"/>
                  </a:lnTo>
                  <a:lnTo>
                    <a:pt x="4" y="12"/>
                  </a:lnTo>
                  <a:lnTo>
                    <a:pt x="4" y="12"/>
                  </a:lnTo>
                  <a:lnTo>
                    <a:pt x="10" y="16"/>
                  </a:lnTo>
                  <a:lnTo>
                    <a:pt x="10" y="16"/>
                  </a:lnTo>
                  <a:lnTo>
                    <a:pt x="12" y="14"/>
                  </a:lnTo>
                  <a:lnTo>
                    <a:pt x="14" y="12"/>
                  </a:lnTo>
                  <a:lnTo>
                    <a:pt x="16" y="8"/>
                  </a:lnTo>
                  <a:lnTo>
                    <a:pt x="16" y="8"/>
                  </a:lnTo>
                  <a:lnTo>
                    <a:pt x="14" y="2"/>
                  </a:lnTo>
                  <a:lnTo>
                    <a:pt x="12" y="2"/>
                  </a:lnTo>
                  <a:lnTo>
                    <a:pt x="10"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36" name="Freeform 121"/>
            <p:cNvSpPr>
              <a:spLocks/>
            </p:cNvSpPr>
            <p:nvPr/>
          </p:nvSpPr>
          <p:spPr bwMode="auto">
            <a:xfrm>
              <a:off x="2500" y="2488"/>
              <a:ext cx="16" cy="16"/>
            </a:xfrm>
            <a:custGeom>
              <a:avLst/>
              <a:gdLst>
                <a:gd name="T0" fmla="*/ 10 w 16"/>
                <a:gd name="T1" fmla="*/ 0 h 16"/>
                <a:gd name="T2" fmla="*/ 10 w 16"/>
                <a:gd name="T3" fmla="*/ 0 h 16"/>
                <a:gd name="T4" fmla="*/ 4 w 16"/>
                <a:gd name="T5" fmla="*/ 2 h 16"/>
                <a:gd name="T6" fmla="*/ 4 w 16"/>
                <a:gd name="T7" fmla="*/ 2 h 16"/>
                <a:gd name="T8" fmla="*/ 0 w 16"/>
                <a:gd name="T9" fmla="*/ 4 h 16"/>
                <a:gd name="T10" fmla="*/ 0 w 16"/>
                <a:gd name="T11" fmla="*/ 8 h 16"/>
                <a:gd name="T12" fmla="*/ 0 w 16"/>
                <a:gd name="T13" fmla="*/ 10 h 16"/>
                <a:gd name="T14" fmla="*/ 4 w 16"/>
                <a:gd name="T15" fmla="*/ 12 h 16"/>
                <a:gd name="T16" fmla="*/ 4 w 16"/>
                <a:gd name="T17" fmla="*/ 12 h 16"/>
                <a:gd name="T18" fmla="*/ 10 w 16"/>
                <a:gd name="T19" fmla="*/ 16 h 16"/>
                <a:gd name="T20" fmla="*/ 10 w 16"/>
                <a:gd name="T21" fmla="*/ 16 h 16"/>
                <a:gd name="T22" fmla="*/ 12 w 16"/>
                <a:gd name="T23" fmla="*/ 14 h 16"/>
                <a:gd name="T24" fmla="*/ 14 w 16"/>
                <a:gd name="T25" fmla="*/ 12 h 16"/>
                <a:gd name="T26" fmla="*/ 16 w 16"/>
                <a:gd name="T27" fmla="*/ 8 h 16"/>
                <a:gd name="T28" fmla="*/ 16 w 16"/>
                <a:gd name="T29" fmla="*/ 8 h 16"/>
                <a:gd name="T30" fmla="*/ 14 w 16"/>
                <a:gd name="T31" fmla="*/ 2 h 16"/>
                <a:gd name="T32" fmla="*/ 12 w 16"/>
                <a:gd name="T33" fmla="*/ 2 h 16"/>
                <a:gd name="T34" fmla="*/ 10 w 16"/>
                <a:gd name="T35"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6" h="16">
                  <a:moveTo>
                    <a:pt x="10" y="0"/>
                  </a:moveTo>
                  <a:lnTo>
                    <a:pt x="10" y="0"/>
                  </a:lnTo>
                  <a:lnTo>
                    <a:pt x="4" y="2"/>
                  </a:lnTo>
                  <a:lnTo>
                    <a:pt x="4" y="2"/>
                  </a:lnTo>
                  <a:lnTo>
                    <a:pt x="0" y="4"/>
                  </a:lnTo>
                  <a:lnTo>
                    <a:pt x="0" y="8"/>
                  </a:lnTo>
                  <a:lnTo>
                    <a:pt x="0" y="10"/>
                  </a:lnTo>
                  <a:lnTo>
                    <a:pt x="4" y="12"/>
                  </a:lnTo>
                  <a:lnTo>
                    <a:pt x="4" y="12"/>
                  </a:lnTo>
                  <a:lnTo>
                    <a:pt x="10" y="16"/>
                  </a:lnTo>
                  <a:lnTo>
                    <a:pt x="10" y="16"/>
                  </a:lnTo>
                  <a:lnTo>
                    <a:pt x="12" y="14"/>
                  </a:lnTo>
                  <a:lnTo>
                    <a:pt x="14" y="12"/>
                  </a:lnTo>
                  <a:lnTo>
                    <a:pt x="16" y="8"/>
                  </a:lnTo>
                  <a:lnTo>
                    <a:pt x="16" y="8"/>
                  </a:lnTo>
                  <a:lnTo>
                    <a:pt x="14" y="2"/>
                  </a:lnTo>
                  <a:lnTo>
                    <a:pt x="12" y="2"/>
                  </a:lnTo>
                  <a:lnTo>
                    <a:pt x="1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37" name="Freeform 122"/>
            <p:cNvSpPr>
              <a:spLocks/>
            </p:cNvSpPr>
            <p:nvPr/>
          </p:nvSpPr>
          <p:spPr bwMode="auto">
            <a:xfrm>
              <a:off x="2498" y="2552"/>
              <a:ext cx="42" cy="16"/>
            </a:xfrm>
            <a:custGeom>
              <a:avLst/>
              <a:gdLst>
                <a:gd name="T0" fmla="*/ 16 w 42"/>
                <a:gd name="T1" fmla="*/ 0 h 16"/>
                <a:gd name="T2" fmla="*/ 16 w 42"/>
                <a:gd name="T3" fmla="*/ 0 h 16"/>
                <a:gd name="T4" fmla="*/ 8 w 42"/>
                <a:gd name="T5" fmla="*/ 2 h 16"/>
                <a:gd name="T6" fmla="*/ 4 w 42"/>
                <a:gd name="T7" fmla="*/ 4 h 16"/>
                <a:gd name="T8" fmla="*/ 0 w 42"/>
                <a:gd name="T9" fmla="*/ 6 h 16"/>
                <a:gd name="T10" fmla="*/ 0 w 42"/>
                <a:gd name="T11" fmla="*/ 6 h 16"/>
                <a:gd name="T12" fmla="*/ 4 w 42"/>
                <a:gd name="T13" fmla="*/ 8 h 16"/>
                <a:gd name="T14" fmla="*/ 8 w 42"/>
                <a:gd name="T15" fmla="*/ 10 h 16"/>
                <a:gd name="T16" fmla="*/ 16 w 42"/>
                <a:gd name="T17" fmla="*/ 10 h 16"/>
                <a:gd name="T18" fmla="*/ 16 w 42"/>
                <a:gd name="T19" fmla="*/ 10 h 16"/>
                <a:gd name="T20" fmla="*/ 32 w 42"/>
                <a:gd name="T21" fmla="*/ 16 h 16"/>
                <a:gd name="T22" fmla="*/ 32 w 42"/>
                <a:gd name="T23" fmla="*/ 16 h 16"/>
                <a:gd name="T24" fmla="*/ 36 w 42"/>
                <a:gd name="T25" fmla="*/ 16 h 16"/>
                <a:gd name="T26" fmla="*/ 36 w 42"/>
                <a:gd name="T27" fmla="*/ 16 h 16"/>
                <a:gd name="T28" fmla="*/ 40 w 42"/>
                <a:gd name="T29" fmla="*/ 14 h 16"/>
                <a:gd name="T30" fmla="*/ 42 w 42"/>
                <a:gd name="T31" fmla="*/ 10 h 16"/>
                <a:gd name="T32" fmla="*/ 38 w 42"/>
                <a:gd name="T33" fmla="*/ 6 h 16"/>
                <a:gd name="T34" fmla="*/ 32 w 42"/>
                <a:gd name="T35" fmla="*/ 4 h 16"/>
                <a:gd name="T36" fmla="*/ 32 w 42"/>
                <a:gd name="T37" fmla="*/ 4 h 16"/>
                <a:gd name="T38" fmla="*/ 24 w 42"/>
                <a:gd name="T39" fmla="*/ 2 h 16"/>
                <a:gd name="T40" fmla="*/ 16 w 42"/>
                <a:gd name="T41"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2" h="16">
                  <a:moveTo>
                    <a:pt x="16" y="0"/>
                  </a:moveTo>
                  <a:lnTo>
                    <a:pt x="16" y="0"/>
                  </a:lnTo>
                  <a:lnTo>
                    <a:pt x="8" y="2"/>
                  </a:lnTo>
                  <a:lnTo>
                    <a:pt x="4" y="4"/>
                  </a:lnTo>
                  <a:lnTo>
                    <a:pt x="0" y="6"/>
                  </a:lnTo>
                  <a:lnTo>
                    <a:pt x="0" y="6"/>
                  </a:lnTo>
                  <a:lnTo>
                    <a:pt x="4" y="8"/>
                  </a:lnTo>
                  <a:lnTo>
                    <a:pt x="8" y="10"/>
                  </a:lnTo>
                  <a:lnTo>
                    <a:pt x="16" y="10"/>
                  </a:lnTo>
                  <a:lnTo>
                    <a:pt x="16" y="10"/>
                  </a:lnTo>
                  <a:lnTo>
                    <a:pt x="32" y="16"/>
                  </a:lnTo>
                  <a:lnTo>
                    <a:pt x="32" y="16"/>
                  </a:lnTo>
                  <a:lnTo>
                    <a:pt x="36" y="16"/>
                  </a:lnTo>
                  <a:lnTo>
                    <a:pt x="36" y="16"/>
                  </a:lnTo>
                  <a:lnTo>
                    <a:pt x="40" y="14"/>
                  </a:lnTo>
                  <a:lnTo>
                    <a:pt x="42" y="10"/>
                  </a:lnTo>
                  <a:lnTo>
                    <a:pt x="38" y="6"/>
                  </a:lnTo>
                  <a:lnTo>
                    <a:pt x="32" y="4"/>
                  </a:lnTo>
                  <a:lnTo>
                    <a:pt x="32" y="4"/>
                  </a:lnTo>
                  <a:lnTo>
                    <a:pt x="24" y="2"/>
                  </a:lnTo>
                  <a:lnTo>
                    <a:pt x="16"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38" name="Freeform 123"/>
            <p:cNvSpPr>
              <a:spLocks/>
            </p:cNvSpPr>
            <p:nvPr/>
          </p:nvSpPr>
          <p:spPr bwMode="auto">
            <a:xfrm>
              <a:off x="2498" y="2552"/>
              <a:ext cx="42" cy="16"/>
            </a:xfrm>
            <a:custGeom>
              <a:avLst/>
              <a:gdLst>
                <a:gd name="T0" fmla="*/ 16 w 42"/>
                <a:gd name="T1" fmla="*/ 0 h 16"/>
                <a:gd name="T2" fmla="*/ 16 w 42"/>
                <a:gd name="T3" fmla="*/ 0 h 16"/>
                <a:gd name="T4" fmla="*/ 8 w 42"/>
                <a:gd name="T5" fmla="*/ 2 h 16"/>
                <a:gd name="T6" fmla="*/ 4 w 42"/>
                <a:gd name="T7" fmla="*/ 4 h 16"/>
                <a:gd name="T8" fmla="*/ 0 w 42"/>
                <a:gd name="T9" fmla="*/ 6 h 16"/>
                <a:gd name="T10" fmla="*/ 0 w 42"/>
                <a:gd name="T11" fmla="*/ 6 h 16"/>
                <a:gd name="T12" fmla="*/ 4 w 42"/>
                <a:gd name="T13" fmla="*/ 8 h 16"/>
                <a:gd name="T14" fmla="*/ 8 w 42"/>
                <a:gd name="T15" fmla="*/ 10 h 16"/>
                <a:gd name="T16" fmla="*/ 16 w 42"/>
                <a:gd name="T17" fmla="*/ 10 h 16"/>
                <a:gd name="T18" fmla="*/ 16 w 42"/>
                <a:gd name="T19" fmla="*/ 10 h 16"/>
                <a:gd name="T20" fmla="*/ 32 w 42"/>
                <a:gd name="T21" fmla="*/ 16 h 16"/>
                <a:gd name="T22" fmla="*/ 32 w 42"/>
                <a:gd name="T23" fmla="*/ 16 h 16"/>
                <a:gd name="T24" fmla="*/ 36 w 42"/>
                <a:gd name="T25" fmla="*/ 16 h 16"/>
                <a:gd name="T26" fmla="*/ 36 w 42"/>
                <a:gd name="T27" fmla="*/ 16 h 16"/>
                <a:gd name="T28" fmla="*/ 40 w 42"/>
                <a:gd name="T29" fmla="*/ 14 h 16"/>
                <a:gd name="T30" fmla="*/ 42 w 42"/>
                <a:gd name="T31" fmla="*/ 10 h 16"/>
                <a:gd name="T32" fmla="*/ 38 w 42"/>
                <a:gd name="T33" fmla="*/ 6 h 16"/>
                <a:gd name="T34" fmla="*/ 32 w 42"/>
                <a:gd name="T35" fmla="*/ 4 h 16"/>
                <a:gd name="T36" fmla="*/ 32 w 42"/>
                <a:gd name="T37" fmla="*/ 4 h 16"/>
                <a:gd name="T38" fmla="*/ 24 w 42"/>
                <a:gd name="T39" fmla="*/ 2 h 16"/>
                <a:gd name="T40" fmla="*/ 16 w 42"/>
                <a:gd name="T41"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2" h="16">
                  <a:moveTo>
                    <a:pt x="16" y="0"/>
                  </a:moveTo>
                  <a:lnTo>
                    <a:pt x="16" y="0"/>
                  </a:lnTo>
                  <a:lnTo>
                    <a:pt x="8" y="2"/>
                  </a:lnTo>
                  <a:lnTo>
                    <a:pt x="4" y="4"/>
                  </a:lnTo>
                  <a:lnTo>
                    <a:pt x="0" y="6"/>
                  </a:lnTo>
                  <a:lnTo>
                    <a:pt x="0" y="6"/>
                  </a:lnTo>
                  <a:lnTo>
                    <a:pt x="4" y="8"/>
                  </a:lnTo>
                  <a:lnTo>
                    <a:pt x="8" y="10"/>
                  </a:lnTo>
                  <a:lnTo>
                    <a:pt x="16" y="10"/>
                  </a:lnTo>
                  <a:lnTo>
                    <a:pt x="16" y="10"/>
                  </a:lnTo>
                  <a:lnTo>
                    <a:pt x="32" y="16"/>
                  </a:lnTo>
                  <a:lnTo>
                    <a:pt x="32" y="16"/>
                  </a:lnTo>
                  <a:lnTo>
                    <a:pt x="36" y="16"/>
                  </a:lnTo>
                  <a:lnTo>
                    <a:pt x="36" y="16"/>
                  </a:lnTo>
                  <a:lnTo>
                    <a:pt x="40" y="14"/>
                  </a:lnTo>
                  <a:lnTo>
                    <a:pt x="42" y="10"/>
                  </a:lnTo>
                  <a:lnTo>
                    <a:pt x="38" y="6"/>
                  </a:lnTo>
                  <a:lnTo>
                    <a:pt x="32" y="4"/>
                  </a:lnTo>
                  <a:lnTo>
                    <a:pt x="32" y="4"/>
                  </a:lnTo>
                  <a:lnTo>
                    <a:pt x="24" y="2"/>
                  </a:lnTo>
                  <a:lnTo>
                    <a:pt x="1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39" name="Freeform 124"/>
            <p:cNvSpPr>
              <a:spLocks/>
            </p:cNvSpPr>
            <p:nvPr/>
          </p:nvSpPr>
          <p:spPr bwMode="auto">
            <a:xfrm>
              <a:off x="2572" y="2554"/>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lnTo>
                    <a:pt x="0" y="2"/>
                  </a:lnTo>
                  <a:lnTo>
                    <a:pt x="0"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40" name="Freeform 125"/>
            <p:cNvSpPr>
              <a:spLocks/>
            </p:cNvSpPr>
            <p:nvPr/>
          </p:nvSpPr>
          <p:spPr bwMode="auto">
            <a:xfrm>
              <a:off x="2572" y="2554"/>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41" name="Freeform 126"/>
            <p:cNvSpPr>
              <a:spLocks/>
            </p:cNvSpPr>
            <p:nvPr/>
          </p:nvSpPr>
          <p:spPr bwMode="auto">
            <a:xfrm>
              <a:off x="2542" y="2516"/>
              <a:ext cx="264" cy="172"/>
            </a:xfrm>
            <a:custGeom>
              <a:avLst/>
              <a:gdLst>
                <a:gd name="T0" fmla="*/ 16 w 264"/>
                <a:gd name="T1" fmla="*/ 0 h 172"/>
                <a:gd name="T2" fmla="*/ 12 w 264"/>
                <a:gd name="T3" fmla="*/ 8 h 172"/>
                <a:gd name="T4" fmla="*/ 4 w 264"/>
                <a:gd name="T5" fmla="*/ 14 h 172"/>
                <a:gd name="T6" fmla="*/ 0 w 264"/>
                <a:gd name="T7" fmla="*/ 20 h 172"/>
                <a:gd name="T8" fmla="*/ 12 w 264"/>
                <a:gd name="T9" fmla="*/ 26 h 172"/>
                <a:gd name="T10" fmla="*/ 20 w 264"/>
                <a:gd name="T11" fmla="*/ 26 h 172"/>
                <a:gd name="T12" fmla="*/ 22 w 264"/>
                <a:gd name="T13" fmla="*/ 26 h 172"/>
                <a:gd name="T14" fmla="*/ 32 w 264"/>
                <a:gd name="T15" fmla="*/ 36 h 172"/>
                <a:gd name="T16" fmla="*/ 30 w 264"/>
                <a:gd name="T17" fmla="*/ 40 h 172"/>
                <a:gd name="T18" fmla="*/ 14 w 264"/>
                <a:gd name="T19" fmla="*/ 44 h 172"/>
                <a:gd name="T20" fmla="*/ 14 w 264"/>
                <a:gd name="T21" fmla="*/ 50 h 172"/>
                <a:gd name="T22" fmla="*/ 22 w 264"/>
                <a:gd name="T23" fmla="*/ 54 h 172"/>
                <a:gd name="T24" fmla="*/ 36 w 264"/>
                <a:gd name="T25" fmla="*/ 54 h 172"/>
                <a:gd name="T26" fmla="*/ 40 w 264"/>
                <a:gd name="T27" fmla="*/ 54 h 172"/>
                <a:gd name="T28" fmla="*/ 56 w 264"/>
                <a:gd name="T29" fmla="*/ 66 h 172"/>
                <a:gd name="T30" fmla="*/ 74 w 264"/>
                <a:gd name="T31" fmla="*/ 70 h 172"/>
                <a:gd name="T32" fmla="*/ 86 w 264"/>
                <a:gd name="T33" fmla="*/ 78 h 172"/>
                <a:gd name="T34" fmla="*/ 98 w 264"/>
                <a:gd name="T35" fmla="*/ 90 h 172"/>
                <a:gd name="T36" fmla="*/ 100 w 264"/>
                <a:gd name="T37" fmla="*/ 104 h 172"/>
                <a:gd name="T38" fmla="*/ 108 w 264"/>
                <a:gd name="T39" fmla="*/ 120 h 172"/>
                <a:gd name="T40" fmla="*/ 122 w 264"/>
                <a:gd name="T41" fmla="*/ 136 h 172"/>
                <a:gd name="T42" fmla="*/ 144 w 264"/>
                <a:gd name="T43" fmla="*/ 146 h 172"/>
                <a:gd name="T44" fmla="*/ 150 w 264"/>
                <a:gd name="T45" fmla="*/ 146 h 172"/>
                <a:gd name="T46" fmla="*/ 158 w 264"/>
                <a:gd name="T47" fmla="*/ 132 h 172"/>
                <a:gd name="T48" fmla="*/ 166 w 264"/>
                <a:gd name="T49" fmla="*/ 128 h 172"/>
                <a:gd name="T50" fmla="*/ 172 w 264"/>
                <a:gd name="T51" fmla="*/ 124 h 172"/>
                <a:gd name="T52" fmla="*/ 178 w 264"/>
                <a:gd name="T53" fmla="*/ 114 h 172"/>
                <a:gd name="T54" fmla="*/ 182 w 264"/>
                <a:gd name="T55" fmla="*/ 114 h 172"/>
                <a:gd name="T56" fmla="*/ 208 w 264"/>
                <a:gd name="T57" fmla="*/ 140 h 172"/>
                <a:gd name="T58" fmla="*/ 224 w 264"/>
                <a:gd name="T59" fmla="*/ 152 h 172"/>
                <a:gd name="T60" fmla="*/ 238 w 264"/>
                <a:gd name="T61" fmla="*/ 164 h 172"/>
                <a:gd name="T62" fmla="*/ 256 w 264"/>
                <a:gd name="T63" fmla="*/ 172 h 172"/>
                <a:gd name="T64" fmla="*/ 262 w 264"/>
                <a:gd name="T65" fmla="*/ 168 h 172"/>
                <a:gd name="T66" fmla="*/ 264 w 264"/>
                <a:gd name="T67" fmla="*/ 162 h 172"/>
                <a:gd name="T68" fmla="*/ 248 w 264"/>
                <a:gd name="T69" fmla="*/ 146 h 172"/>
                <a:gd name="T70" fmla="*/ 224 w 264"/>
                <a:gd name="T71" fmla="*/ 122 h 172"/>
                <a:gd name="T72" fmla="*/ 216 w 264"/>
                <a:gd name="T73" fmla="*/ 114 h 172"/>
                <a:gd name="T74" fmla="*/ 220 w 264"/>
                <a:gd name="T75" fmla="*/ 102 h 172"/>
                <a:gd name="T76" fmla="*/ 220 w 264"/>
                <a:gd name="T77" fmla="*/ 92 h 172"/>
                <a:gd name="T78" fmla="*/ 202 w 264"/>
                <a:gd name="T79" fmla="*/ 82 h 172"/>
                <a:gd name="T80" fmla="*/ 196 w 264"/>
                <a:gd name="T81" fmla="*/ 68 h 172"/>
                <a:gd name="T82" fmla="*/ 190 w 264"/>
                <a:gd name="T83" fmla="*/ 62 h 172"/>
                <a:gd name="T84" fmla="*/ 166 w 264"/>
                <a:gd name="T85" fmla="*/ 50 h 172"/>
                <a:gd name="T86" fmla="*/ 136 w 264"/>
                <a:gd name="T87" fmla="*/ 40 h 172"/>
                <a:gd name="T88" fmla="*/ 122 w 264"/>
                <a:gd name="T89" fmla="*/ 34 h 172"/>
                <a:gd name="T90" fmla="*/ 110 w 264"/>
                <a:gd name="T91" fmla="*/ 22 h 172"/>
                <a:gd name="T92" fmla="*/ 100 w 264"/>
                <a:gd name="T93" fmla="*/ 20 h 172"/>
                <a:gd name="T94" fmla="*/ 84 w 264"/>
                <a:gd name="T95" fmla="*/ 26 h 172"/>
                <a:gd name="T96" fmla="*/ 66 w 264"/>
                <a:gd name="T97" fmla="*/ 44 h 172"/>
                <a:gd name="T98" fmla="*/ 60 w 264"/>
                <a:gd name="T99" fmla="*/ 52 h 172"/>
                <a:gd name="T100" fmla="*/ 54 w 264"/>
                <a:gd name="T101" fmla="*/ 50 h 172"/>
                <a:gd name="T102" fmla="*/ 48 w 264"/>
                <a:gd name="T103" fmla="*/ 34 h 172"/>
                <a:gd name="T104" fmla="*/ 44 w 264"/>
                <a:gd name="T105" fmla="*/ 22 h 172"/>
                <a:gd name="T106" fmla="*/ 34 w 264"/>
                <a:gd name="T107" fmla="*/ 4 h 172"/>
                <a:gd name="T108" fmla="*/ 20 w 264"/>
                <a:gd name="T109" fmla="*/ 0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64" h="172">
                  <a:moveTo>
                    <a:pt x="20" y="0"/>
                  </a:moveTo>
                  <a:lnTo>
                    <a:pt x="20" y="0"/>
                  </a:lnTo>
                  <a:lnTo>
                    <a:pt x="16" y="0"/>
                  </a:lnTo>
                  <a:lnTo>
                    <a:pt x="14" y="2"/>
                  </a:lnTo>
                  <a:lnTo>
                    <a:pt x="12" y="8"/>
                  </a:lnTo>
                  <a:lnTo>
                    <a:pt x="12" y="8"/>
                  </a:lnTo>
                  <a:lnTo>
                    <a:pt x="10" y="10"/>
                  </a:lnTo>
                  <a:lnTo>
                    <a:pt x="8" y="12"/>
                  </a:lnTo>
                  <a:lnTo>
                    <a:pt x="4" y="14"/>
                  </a:lnTo>
                  <a:lnTo>
                    <a:pt x="4" y="14"/>
                  </a:lnTo>
                  <a:lnTo>
                    <a:pt x="0" y="18"/>
                  </a:lnTo>
                  <a:lnTo>
                    <a:pt x="0" y="20"/>
                  </a:lnTo>
                  <a:lnTo>
                    <a:pt x="2" y="22"/>
                  </a:lnTo>
                  <a:lnTo>
                    <a:pt x="4" y="24"/>
                  </a:lnTo>
                  <a:lnTo>
                    <a:pt x="12" y="26"/>
                  </a:lnTo>
                  <a:lnTo>
                    <a:pt x="20" y="26"/>
                  </a:lnTo>
                  <a:lnTo>
                    <a:pt x="20" y="26"/>
                  </a:lnTo>
                  <a:lnTo>
                    <a:pt x="20" y="26"/>
                  </a:lnTo>
                  <a:lnTo>
                    <a:pt x="20" y="26"/>
                  </a:lnTo>
                  <a:lnTo>
                    <a:pt x="22" y="26"/>
                  </a:lnTo>
                  <a:lnTo>
                    <a:pt x="22" y="26"/>
                  </a:lnTo>
                  <a:lnTo>
                    <a:pt x="28" y="28"/>
                  </a:lnTo>
                  <a:lnTo>
                    <a:pt x="32" y="30"/>
                  </a:lnTo>
                  <a:lnTo>
                    <a:pt x="32" y="36"/>
                  </a:lnTo>
                  <a:lnTo>
                    <a:pt x="28" y="40"/>
                  </a:lnTo>
                  <a:lnTo>
                    <a:pt x="30" y="40"/>
                  </a:lnTo>
                  <a:lnTo>
                    <a:pt x="30" y="40"/>
                  </a:lnTo>
                  <a:lnTo>
                    <a:pt x="24" y="40"/>
                  </a:lnTo>
                  <a:lnTo>
                    <a:pt x="18" y="42"/>
                  </a:lnTo>
                  <a:lnTo>
                    <a:pt x="14" y="44"/>
                  </a:lnTo>
                  <a:lnTo>
                    <a:pt x="14" y="46"/>
                  </a:lnTo>
                  <a:lnTo>
                    <a:pt x="14" y="50"/>
                  </a:lnTo>
                  <a:lnTo>
                    <a:pt x="14" y="50"/>
                  </a:lnTo>
                  <a:lnTo>
                    <a:pt x="16" y="54"/>
                  </a:lnTo>
                  <a:lnTo>
                    <a:pt x="22" y="54"/>
                  </a:lnTo>
                  <a:lnTo>
                    <a:pt x="22" y="54"/>
                  </a:lnTo>
                  <a:lnTo>
                    <a:pt x="28" y="54"/>
                  </a:lnTo>
                  <a:lnTo>
                    <a:pt x="28" y="54"/>
                  </a:lnTo>
                  <a:lnTo>
                    <a:pt x="36" y="54"/>
                  </a:lnTo>
                  <a:lnTo>
                    <a:pt x="36" y="54"/>
                  </a:lnTo>
                  <a:lnTo>
                    <a:pt x="40" y="54"/>
                  </a:lnTo>
                  <a:lnTo>
                    <a:pt x="40" y="54"/>
                  </a:lnTo>
                  <a:lnTo>
                    <a:pt x="42" y="58"/>
                  </a:lnTo>
                  <a:lnTo>
                    <a:pt x="46" y="60"/>
                  </a:lnTo>
                  <a:lnTo>
                    <a:pt x="56" y="66"/>
                  </a:lnTo>
                  <a:lnTo>
                    <a:pt x="56" y="66"/>
                  </a:lnTo>
                  <a:lnTo>
                    <a:pt x="64" y="68"/>
                  </a:lnTo>
                  <a:lnTo>
                    <a:pt x="74" y="70"/>
                  </a:lnTo>
                  <a:lnTo>
                    <a:pt x="74" y="70"/>
                  </a:lnTo>
                  <a:lnTo>
                    <a:pt x="80" y="72"/>
                  </a:lnTo>
                  <a:lnTo>
                    <a:pt x="86" y="78"/>
                  </a:lnTo>
                  <a:lnTo>
                    <a:pt x="86" y="78"/>
                  </a:lnTo>
                  <a:lnTo>
                    <a:pt x="92" y="84"/>
                  </a:lnTo>
                  <a:lnTo>
                    <a:pt x="98" y="90"/>
                  </a:lnTo>
                  <a:lnTo>
                    <a:pt x="98" y="90"/>
                  </a:lnTo>
                  <a:lnTo>
                    <a:pt x="100" y="96"/>
                  </a:lnTo>
                  <a:lnTo>
                    <a:pt x="100" y="104"/>
                  </a:lnTo>
                  <a:lnTo>
                    <a:pt x="100" y="104"/>
                  </a:lnTo>
                  <a:lnTo>
                    <a:pt x="104" y="112"/>
                  </a:lnTo>
                  <a:lnTo>
                    <a:pt x="108" y="120"/>
                  </a:lnTo>
                  <a:lnTo>
                    <a:pt x="108" y="120"/>
                  </a:lnTo>
                  <a:lnTo>
                    <a:pt x="114" y="128"/>
                  </a:lnTo>
                  <a:lnTo>
                    <a:pt x="122" y="136"/>
                  </a:lnTo>
                  <a:lnTo>
                    <a:pt x="132" y="144"/>
                  </a:lnTo>
                  <a:lnTo>
                    <a:pt x="138" y="146"/>
                  </a:lnTo>
                  <a:lnTo>
                    <a:pt x="144" y="146"/>
                  </a:lnTo>
                  <a:lnTo>
                    <a:pt x="144" y="146"/>
                  </a:lnTo>
                  <a:lnTo>
                    <a:pt x="150" y="146"/>
                  </a:lnTo>
                  <a:lnTo>
                    <a:pt x="150" y="146"/>
                  </a:lnTo>
                  <a:lnTo>
                    <a:pt x="154" y="142"/>
                  </a:lnTo>
                  <a:lnTo>
                    <a:pt x="156" y="140"/>
                  </a:lnTo>
                  <a:lnTo>
                    <a:pt x="158" y="132"/>
                  </a:lnTo>
                  <a:lnTo>
                    <a:pt x="158" y="132"/>
                  </a:lnTo>
                  <a:lnTo>
                    <a:pt x="162" y="130"/>
                  </a:lnTo>
                  <a:lnTo>
                    <a:pt x="166" y="128"/>
                  </a:lnTo>
                  <a:lnTo>
                    <a:pt x="168" y="126"/>
                  </a:lnTo>
                  <a:lnTo>
                    <a:pt x="172" y="124"/>
                  </a:lnTo>
                  <a:lnTo>
                    <a:pt x="172" y="124"/>
                  </a:lnTo>
                  <a:lnTo>
                    <a:pt x="174" y="116"/>
                  </a:lnTo>
                  <a:lnTo>
                    <a:pt x="176" y="114"/>
                  </a:lnTo>
                  <a:lnTo>
                    <a:pt x="178" y="114"/>
                  </a:lnTo>
                  <a:lnTo>
                    <a:pt x="178" y="114"/>
                  </a:lnTo>
                  <a:lnTo>
                    <a:pt x="182" y="114"/>
                  </a:lnTo>
                  <a:lnTo>
                    <a:pt x="182" y="114"/>
                  </a:lnTo>
                  <a:lnTo>
                    <a:pt x="190" y="120"/>
                  </a:lnTo>
                  <a:lnTo>
                    <a:pt x="196" y="126"/>
                  </a:lnTo>
                  <a:lnTo>
                    <a:pt x="208" y="140"/>
                  </a:lnTo>
                  <a:lnTo>
                    <a:pt x="208" y="140"/>
                  </a:lnTo>
                  <a:lnTo>
                    <a:pt x="216" y="146"/>
                  </a:lnTo>
                  <a:lnTo>
                    <a:pt x="224" y="152"/>
                  </a:lnTo>
                  <a:lnTo>
                    <a:pt x="224" y="152"/>
                  </a:lnTo>
                  <a:lnTo>
                    <a:pt x="230" y="160"/>
                  </a:lnTo>
                  <a:lnTo>
                    <a:pt x="238" y="164"/>
                  </a:lnTo>
                  <a:lnTo>
                    <a:pt x="238" y="164"/>
                  </a:lnTo>
                  <a:lnTo>
                    <a:pt x="246" y="168"/>
                  </a:lnTo>
                  <a:lnTo>
                    <a:pt x="256" y="172"/>
                  </a:lnTo>
                  <a:lnTo>
                    <a:pt x="256" y="172"/>
                  </a:lnTo>
                  <a:lnTo>
                    <a:pt x="260" y="170"/>
                  </a:lnTo>
                  <a:lnTo>
                    <a:pt x="262" y="168"/>
                  </a:lnTo>
                  <a:lnTo>
                    <a:pt x="262" y="168"/>
                  </a:lnTo>
                  <a:lnTo>
                    <a:pt x="264" y="166"/>
                  </a:lnTo>
                  <a:lnTo>
                    <a:pt x="264" y="162"/>
                  </a:lnTo>
                  <a:lnTo>
                    <a:pt x="258" y="156"/>
                  </a:lnTo>
                  <a:lnTo>
                    <a:pt x="248" y="146"/>
                  </a:lnTo>
                  <a:lnTo>
                    <a:pt x="248" y="146"/>
                  </a:lnTo>
                  <a:lnTo>
                    <a:pt x="236" y="134"/>
                  </a:lnTo>
                  <a:lnTo>
                    <a:pt x="224" y="122"/>
                  </a:lnTo>
                  <a:lnTo>
                    <a:pt x="224" y="122"/>
                  </a:lnTo>
                  <a:lnTo>
                    <a:pt x="220" y="118"/>
                  </a:lnTo>
                  <a:lnTo>
                    <a:pt x="216" y="114"/>
                  </a:lnTo>
                  <a:lnTo>
                    <a:pt x="216" y="114"/>
                  </a:lnTo>
                  <a:lnTo>
                    <a:pt x="214" y="102"/>
                  </a:lnTo>
                  <a:lnTo>
                    <a:pt x="214" y="102"/>
                  </a:lnTo>
                  <a:lnTo>
                    <a:pt x="220" y="102"/>
                  </a:lnTo>
                  <a:lnTo>
                    <a:pt x="226" y="100"/>
                  </a:lnTo>
                  <a:lnTo>
                    <a:pt x="226" y="100"/>
                  </a:lnTo>
                  <a:lnTo>
                    <a:pt x="220" y="92"/>
                  </a:lnTo>
                  <a:lnTo>
                    <a:pt x="216" y="88"/>
                  </a:lnTo>
                  <a:lnTo>
                    <a:pt x="208" y="86"/>
                  </a:lnTo>
                  <a:lnTo>
                    <a:pt x="202" y="82"/>
                  </a:lnTo>
                  <a:lnTo>
                    <a:pt x="202" y="82"/>
                  </a:lnTo>
                  <a:lnTo>
                    <a:pt x="198" y="74"/>
                  </a:lnTo>
                  <a:lnTo>
                    <a:pt x="196" y="68"/>
                  </a:lnTo>
                  <a:lnTo>
                    <a:pt x="196" y="68"/>
                  </a:lnTo>
                  <a:lnTo>
                    <a:pt x="194" y="64"/>
                  </a:lnTo>
                  <a:lnTo>
                    <a:pt x="190" y="62"/>
                  </a:lnTo>
                  <a:lnTo>
                    <a:pt x="182" y="58"/>
                  </a:lnTo>
                  <a:lnTo>
                    <a:pt x="182" y="58"/>
                  </a:lnTo>
                  <a:lnTo>
                    <a:pt x="166" y="50"/>
                  </a:lnTo>
                  <a:lnTo>
                    <a:pt x="152" y="44"/>
                  </a:lnTo>
                  <a:lnTo>
                    <a:pt x="152" y="44"/>
                  </a:lnTo>
                  <a:lnTo>
                    <a:pt x="136" y="40"/>
                  </a:lnTo>
                  <a:lnTo>
                    <a:pt x="128" y="38"/>
                  </a:lnTo>
                  <a:lnTo>
                    <a:pt x="122" y="34"/>
                  </a:lnTo>
                  <a:lnTo>
                    <a:pt x="122" y="34"/>
                  </a:lnTo>
                  <a:lnTo>
                    <a:pt x="116" y="28"/>
                  </a:lnTo>
                  <a:lnTo>
                    <a:pt x="114" y="24"/>
                  </a:lnTo>
                  <a:lnTo>
                    <a:pt x="110" y="22"/>
                  </a:lnTo>
                  <a:lnTo>
                    <a:pt x="110" y="22"/>
                  </a:lnTo>
                  <a:lnTo>
                    <a:pt x="104" y="20"/>
                  </a:lnTo>
                  <a:lnTo>
                    <a:pt x="100" y="20"/>
                  </a:lnTo>
                  <a:lnTo>
                    <a:pt x="100" y="20"/>
                  </a:lnTo>
                  <a:lnTo>
                    <a:pt x="92" y="22"/>
                  </a:lnTo>
                  <a:lnTo>
                    <a:pt x="84" y="26"/>
                  </a:lnTo>
                  <a:lnTo>
                    <a:pt x="84" y="26"/>
                  </a:lnTo>
                  <a:lnTo>
                    <a:pt x="70" y="38"/>
                  </a:lnTo>
                  <a:lnTo>
                    <a:pt x="66" y="44"/>
                  </a:lnTo>
                  <a:lnTo>
                    <a:pt x="62" y="52"/>
                  </a:lnTo>
                  <a:lnTo>
                    <a:pt x="62" y="52"/>
                  </a:lnTo>
                  <a:lnTo>
                    <a:pt x="60" y="52"/>
                  </a:lnTo>
                  <a:lnTo>
                    <a:pt x="60" y="52"/>
                  </a:lnTo>
                  <a:lnTo>
                    <a:pt x="56" y="52"/>
                  </a:lnTo>
                  <a:lnTo>
                    <a:pt x="54" y="50"/>
                  </a:lnTo>
                  <a:lnTo>
                    <a:pt x="50" y="46"/>
                  </a:lnTo>
                  <a:lnTo>
                    <a:pt x="48" y="34"/>
                  </a:lnTo>
                  <a:lnTo>
                    <a:pt x="48" y="34"/>
                  </a:lnTo>
                  <a:lnTo>
                    <a:pt x="46" y="28"/>
                  </a:lnTo>
                  <a:lnTo>
                    <a:pt x="44" y="22"/>
                  </a:lnTo>
                  <a:lnTo>
                    <a:pt x="44" y="22"/>
                  </a:lnTo>
                  <a:lnTo>
                    <a:pt x="46" y="8"/>
                  </a:lnTo>
                  <a:lnTo>
                    <a:pt x="46" y="8"/>
                  </a:lnTo>
                  <a:lnTo>
                    <a:pt x="34" y="4"/>
                  </a:lnTo>
                  <a:lnTo>
                    <a:pt x="20" y="0"/>
                  </a:lnTo>
                  <a:lnTo>
                    <a:pt x="20" y="0"/>
                  </a:lnTo>
                  <a:lnTo>
                    <a:pt x="20"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42" name="Freeform 127"/>
            <p:cNvSpPr>
              <a:spLocks/>
            </p:cNvSpPr>
            <p:nvPr/>
          </p:nvSpPr>
          <p:spPr bwMode="auto">
            <a:xfrm>
              <a:off x="2542" y="2516"/>
              <a:ext cx="264" cy="172"/>
            </a:xfrm>
            <a:custGeom>
              <a:avLst/>
              <a:gdLst>
                <a:gd name="T0" fmla="*/ 16 w 264"/>
                <a:gd name="T1" fmla="*/ 0 h 172"/>
                <a:gd name="T2" fmla="*/ 12 w 264"/>
                <a:gd name="T3" fmla="*/ 8 h 172"/>
                <a:gd name="T4" fmla="*/ 4 w 264"/>
                <a:gd name="T5" fmla="*/ 14 h 172"/>
                <a:gd name="T6" fmla="*/ 0 w 264"/>
                <a:gd name="T7" fmla="*/ 20 h 172"/>
                <a:gd name="T8" fmla="*/ 12 w 264"/>
                <a:gd name="T9" fmla="*/ 26 h 172"/>
                <a:gd name="T10" fmla="*/ 20 w 264"/>
                <a:gd name="T11" fmla="*/ 26 h 172"/>
                <a:gd name="T12" fmla="*/ 22 w 264"/>
                <a:gd name="T13" fmla="*/ 26 h 172"/>
                <a:gd name="T14" fmla="*/ 32 w 264"/>
                <a:gd name="T15" fmla="*/ 36 h 172"/>
                <a:gd name="T16" fmla="*/ 30 w 264"/>
                <a:gd name="T17" fmla="*/ 40 h 172"/>
                <a:gd name="T18" fmla="*/ 14 w 264"/>
                <a:gd name="T19" fmla="*/ 44 h 172"/>
                <a:gd name="T20" fmla="*/ 14 w 264"/>
                <a:gd name="T21" fmla="*/ 50 h 172"/>
                <a:gd name="T22" fmla="*/ 22 w 264"/>
                <a:gd name="T23" fmla="*/ 54 h 172"/>
                <a:gd name="T24" fmla="*/ 36 w 264"/>
                <a:gd name="T25" fmla="*/ 54 h 172"/>
                <a:gd name="T26" fmla="*/ 40 w 264"/>
                <a:gd name="T27" fmla="*/ 54 h 172"/>
                <a:gd name="T28" fmla="*/ 56 w 264"/>
                <a:gd name="T29" fmla="*/ 66 h 172"/>
                <a:gd name="T30" fmla="*/ 74 w 264"/>
                <a:gd name="T31" fmla="*/ 70 h 172"/>
                <a:gd name="T32" fmla="*/ 86 w 264"/>
                <a:gd name="T33" fmla="*/ 78 h 172"/>
                <a:gd name="T34" fmla="*/ 98 w 264"/>
                <a:gd name="T35" fmla="*/ 90 h 172"/>
                <a:gd name="T36" fmla="*/ 100 w 264"/>
                <a:gd name="T37" fmla="*/ 104 h 172"/>
                <a:gd name="T38" fmla="*/ 108 w 264"/>
                <a:gd name="T39" fmla="*/ 120 h 172"/>
                <a:gd name="T40" fmla="*/ 122 w 264"/>
                <a:gd name="T41" fmla="*/ 136 h 172"/>
                <a:gd name="T42" fmla="*/ 144 w 264"/>
                <a:gd name="T43" fmla="*/ 146 h 172"/>
                <a:gd name="T44" fmla="*/ 150 w 264"/>
                <a:gd name="T45" fmla="*/ 146 h 172"/>
                <a:gd name="T46" fmla="*/ 158 w 264"/>
                <a:gd name="T47" fmla="*/ 132 h 172"/>
                <a:gd name="T48" fmla="*/ 166 w 264"/>
                <a:gd name="T49" fmla="*/ 128 h 172"/>
                <a:gd name="T50" fmla="*/ 172 w 264"/>
                <a:gd name="T51" fmla="*/ 124 h 172"/>
                <a:gd name="T52" fmla="*/ 178 w 264"/>
                <a:gd name="T53" fmla="*/ 114 h 172"/>
                <a:gd name="T54" fmla="*/ 182 w 264"/>
                <a:gd name="T55" fmla="*/ 114 h 172"/>
                <a:gd name="T56" fmla="*/ 208 w 264"/>
                <a:gd name="T57" fmla="*/ 140 h 172"/>
                <a:gd name="T58" fmla="*/ 224 w 264"/>
                <a:gd name="T59" fmla="*/ 152 h 172"/>
                <a:gd name="T60" fmla="*/ 238 w 264"/>
                <a:gd name="T61" fmla="*/ 164 h 172"/>
                <a:gd name="T62" fmla="*/ 256 w 264"/>
                <a:gd name="T63" fmla="*/ 172 h 172"/>
                <a:gd name="T64" fmla="*/ 262 w 264"/>
                <a:gd name="T65" fmla="*/ 168 h 172"/>
                <a:gd name="T66" fmla="*/ 264 w 264"/>
                <a:gd name="T67" fmla="*/ 162 h 172"/>
                <a:gd name="T68" fmla="*/ 248 w 264"/>
                <a:gd name="T69" fmla="*/ 146 h 172"/>
                <a:gd name="T70" fmla="*/ 224 w 264"/>
                <a:gd name="T71" fmla="*/ 122 h 172"/>
                <a:gd name="T72" fmla="*/ 216 w 264"/>
                <a:gd name="T73" fmla="*/ 114 h 172"/>
                <a:gd name="T74" fmla="*/ 220 w 264"/>
                <a:gd name="T75" fmla="*/ 102 h 172"/>
                <a:gd name="T76" fmla="*/ 220 w 264"/>
                <a:gd name="T77" fmla="*/ 92 h 172"/>
                <a:gd name="T78" fmla="*/ 202 w 264"/>
                <a:gd name="T79" fmla="*/ 82 h 172"/>
                <a:gd name="T80" fmla="*/ 196 w 264"/>
                <a:gd name="T81" fmla="*/ 68 h 172"/>
                <a:gd name="T82" fmla="*/ 190 w 264"/>
                <a:gd name="T83" fmla="*/ 62 h 172"/>
                <a:gd name="T84" fmla="*/ 166 w 264"/>
                <a:gd name="T85" fmla="*/ 50 h 172"/>
                <a:gd name="T86" fmla="*/ 136 w 264"/>
                <a:gd name="T87" fmla="*/ 40 h 172"/>
                <a:gd name="T88" fmla="*/ 122 w 264"/>
                <a:gd name="T89" fmla="*/ 34 h 172"/>
                <a:gd name="T90" fmla="*/ 110 w 264"/>
                <a:gd name="T91" fmla="*/ 22 h 172"/>
                <a:gd name="T92" fmla="*/ 100 w 264"/>
                <a:gd name="T93" fmla="*/ 20 h 172"/>
                <a:gd name="T94" fmla="*/ 84 w 264"/>
                <a:gd name="T95" fmla="*/ 26 h 172"/>
                <a:gd name="T96" fmla="*/ 66 w 264"/>
                <a:gd name="T97" fmla="*/ 44 h 172"/>
                <a:gd name="T98" fmla="*/ 60 w 264"/>
                <a:gd name="T99" fmla="*/ 52 h 172"/>
                <a:gd name="T100" fmla="*/ 54 w 264"/>
                <a:gd name="T101" fmla="*/ 50 h 172"/>
                <a:gd name="T102" fmla="*/ 48 w 264"/>
                <a:gd name="T103" fmla="*/ 34 h 172"/>
                <a:gd name="T104" fmla="*/ 44 w 264"/>
                <a:gd name="T105" fmla="*/ 22 h 172"/>
                <a:gd name="T106" fmla="*/ 34 w 264"/>
                <a:gd name="T107" fmla="*/ 4 h 172"/>
                <a:gd name="T108" fmla="*/ 20 w 264"/>
                <a:gd name="T109" fmla="*/ 0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64" h="172">
                  <a:moveTo>
                    <a:pt x="20" y="0"/>
                  </a:moveTo>
                  <a:lnTo>
                    <a:pt x="20" y="0"/>
                  </a:lnTo>
                  <a:lnTo>
                    <a:pt x="16" y="0"/>
                  </a:lnTo>
                  <a:lnTo>
                    <a:pt x="14" y="2"/>
                  </a:lnTo>
                  <a:lnTo>
                    <a:pt x="12" y="8"/>
                  </a:lnTo>
                  <a:lnTo>
                    <a:pt x="12" y="8"/>
                  </a:lnTo>
                  <a:lnTo>
                    <a:pt x="10" y="10"/>
                  </a:lnTo>
                  <a:lnTo>
                    <a:pt x="8" y="12"/>
                  </a:lnTo>
                  <a:lnTo>
                    <a:pt x="4" y="14"/>
                  </a:lnTo>
                  <a:lnTo>
                    <a:pt x="4" y="14"/>
                  </a:lnTo>
                  <a:lnTo>
                    <a:pt x="0" y="18"/>
                  </a:lnTo>
                  <a:lnTo>
                    <a:pt x="0" y="20"/>
                  </a:lnTo>
                  <a:lnTo>
                    <a:pt x="2" y="22"/>
                  </a:lnTo>
                  <a:lnTo>
                    <a:pt x="4" y="24"/>
                  </a:lnTo>
                  <a:lnTo>
                    <a:pt x="12" y="26"/>
                  </a:lnTo>
                  <a:lnTo>
                    <a:pt x="20" y="26"/>
                  </a:lnTo>
                  <a:lnTo>
                    <a:pt x="20" y="26"/>
                  </a:lnTo>
                  <a:lnTo>
                    <a:pt x="20" y="26"/>
                  </a:lnTo>
                  <a:lnTo>
                    <a:pt x="20" y="26"/>
                  </a:lnTo>
                  <a:lnTo>
                    <a:pt x="22" y="26"/>
                  </a:lnTo>
                  <a:lnTo>
                    <a:pt x="22" y="26"/>
                  </a:lnTo>
                  <a:lnTo>
                    <a:pt x="28" y="28"/>
                  </a:lnTo>
                  <a:lnTo>
                    <a:pt x="32" y="30"/>
                  </a:lnTo>
                  <a:lnTo>
                    <a:pt x="32" y="36"/>
                  </a:lnTo>
                  <a:lnTo>
                    <a:pt x="28" y="40"/>
                  </a:lnTo>
                  <a:lnTo>
                    <a:pt x="30" y="40"/>
                  </a:lnTo>
                  <a:lnTo>
                    <a:pt x="30" y="40"/>
                  </a:lnTo>
                  <a:lnTo>
                    <a:pt x="24" y="40"/>
                  </a:lnTo>
                  <a:lnTo>
                    <a:pt x="18" y="42"/>
                  </a:lnTo>
                  <a:lnTo>
                    <a:pt x="14" y="44"/>
                  </a:lnTo>
                  <a:lnTo>
                    <a:pt x="14" y="46"/>
                  </a:lnTo>
                  <a:lnTo>
                    <a:pt x="14" y="50"/>
                  </a:lnTo>
                  <a:lnTo>
                    <a:pt x="14" y="50"/>
                  </a:lnTo>
                  <a:lnTo>
                    <a:pt x="16" y="54"/>
                  </a:lnTo>
                  <a:lnTo>
                    <a:pt x="22" y="54"/>
                  </a:lnTo>
                  <a:lnTo>
                    <a:pt x="22" y="54"/>
                  </a:lnTo>
                  <a:lnTo>
                    <a:pt x="28" y="54"/>
                  </a:lnTo>
                  <a:lnTo>
                    <a:pt x="28" y="54"/>
                  </a:lnTo>
                  <a:lnTo>
                    <a:pt x="36" y="54"/>
                  </a:lnTo>
                  <a:lnTo>
                    <a:pt x="36" y="54"/>
                  </a:lnTo>
                  <a:lnTo>
                    <a:pt x="40" y="54"/>
                  </a:lnTo>
                  <a:lnTo>
                    <a:pt x="40" y="54"/>
                  </a:lnTo>
                  <a:lnTo>
                    <a:pt x="42" y="58"/>
                  </a:lnTo>
                  <a:lnTo>
                    <a:pt x="46" y="60"/>
                  </a:lnTo>
                  <a:lnTo>
                    <a:pt x="56" y="66"/>
                  </a:lnTo>
                  <a:lnTo>
                    <a:pt x="56" y="66"/>
                  </a:lnTo>
                  <a:lnTo>
                    <a:pt x="64" y="68"/>
                  </a:lnTo>
                  <a:lnTo>
                    <a:pt x="74" y="70"/>
                  </a:lnTo>
                  <a:lnTo>
                    <a:pt x="74" y="70"/>
                  </a:lnTo>
                  <a:lnTo>
                    <a:pt x="80" y="72"/>
                  </a:lnTo>
                  <a:lnTo>
                    <a:pt x="86" y="78"/>
                  </a:lnTo>
                  <a:lnTo>
                    <a:pt x="86" y="78"/>
                  </a:lnTo>
                  <a:lnTo>
                    <a:pt x="92" y="84"/>
                  </a:lnTo>
                  <a:lnTo>
                    <a:pt x="98" y="90"/>
                  </a:lnTo>
                  <a:lnTo>
                    <a:pt x="98" y="90"/>
                  </a:lnTo>
                  <a:lnTo>
                    <a:pt x="100" y="96"/>
                  </a:lnTo>
                  <a:lnTo>
                    <a:pt x="100" y="104"/>
                  </a:lnTo>
                  <a:lnTo>
                    <a:pt x="100" y="104"/>
                  </a:lnTo>
                  <a:lnTo>
                    <a:pt x="104" y="112"/>
                  </a:lnTo>
                  <a:lnTo>
                    <a:pt x="108" y="120"/>
                  </a:lnTo>
                  <a:lnTo>
                    <a:pt x="108" y="120"/>
                  </a:lnTo>
                  <a:lnTo>
                    <a:pt x="114" y="128"/>
                  </a:lnTo>
                  <a:lnTo>
                    <a:pt x="122" y="136"/>
                  </a:lnTo>
                  <a:lnTo>
                    <a:pt x="132" y="144"/>
                  </a:lnTo>
                  <a:lnTo>
                    <a:pt x="138" y="146"/>
                  </a:lnTo>
                  <a:lnTo>
                    <a:pt x="144" y="146"/>
                  </a:lnTo>
                  <a:lnTo>
                    <a:pt x="144" y="146"/>
                  </a:lnTo>
                  <a:lnTo>
                    <a:pt x="150" y="146"/>
                  </a:lnTo>
                  <a:lnTo>
                    <a:pt x="150" y="146"/>
                  </a:lnTo>
                  <a:lnTo>
                    <a:pt x="154" y="142"/>
                  </a:lnTo>
                  <a:lnTo>
                    <a:pt x="156" y="140"/>
                  </a:lnTo>
                  <a:lnTo>
                    <a:pt x="158" y="132"/>
                  </a:lnTo>
                  <a:lnTo>
                    <a:pt x="158" y="132"/>
                  </a:lnTo>
                  <a:lnTo>
                    <a:pt x="162" y="130"/>
                  </a:lnTo>
                  <a:lnTo>
                    <a:pt x="166" y="128"/>
                  </a:lnTo>
                  <a:lnTo>
                    <a:pt x="168" y="126"/>
                  </a:lnTo>
                  <a:lnTo>
                    <a:pt x="172" y="124"/>
                  </a:lnTo>
                  <a:lnTo>
                    <a:pt x="172" y="124"/>
                  </a:lnTo>
                  <a:lnTo>
                    <a:pt x="174" y="116"/>
                  </a:lnTo>
                  <a:lnTo>
                    <a:pt x="176" y="114"/>
                  </a:lnTo>
                  <a:lnTo>
                    <a:pt x="178" y="114"/>
                  </a:lnTo>
                  <a:lnTo>
                    <a:pt x="178" y="114"/>
                  </a:lnTo>
                  <a:lnTo>
                    <a:pt x="182" y="114"/>
                  </a:lnTo>
                  <a:lnTo>
                    <a:pt x="182" y="114"/>
                  </a:lnTo>
                  <a:lnTo>
                    <a:pt x="190" y="120"/>
                  </a:lnTo>
                  <a:lnTo>
                    <a:pt x="196" y="126"/>
                  </a:lnTo>
                  <a:lnTo>
                    <a:pt x="208" y="140"/>
                  </a:lnTo>
                  <a:lnTo>
                    <a:pt x="208" y="140"/>
                  </a:lnTo>
                  <a:lnTo>
                    <a:pt x="216" y="146"/>
                  </a:lnTo>
                  <a:lnTo>
                    <a:pt x="224" y="152"/>
                  </a:lnTo>
                  <a:lnTo>
                    <a:pt x="224" y="152"/>
                  </a:lnTo>
                  <a:lnTo>
                    <a:pt x="230" y="160"/>
                  </a:lnTo>
                  <a:lnTo>
                    <a:pt x="238" y="164"/>
                  </a:lnTo>
                  <a:lnTo>
                    <a:pt x="238" y="164"/>
                  </a:lnTo>
                  <a:lnTo>
                    <a:pt x="246" y="168"/>
                  </a:lnTo>
                  <a:lnTo>
                    <a:pt x="256" y="172"/>
                  </a:lnTo>
                  <a:lnTo>
                    <a:pt x="256" y="172"/>
                  </a:lnTo>
                  <a:lnTo>
                    <a:pt x="260" y="170"/>
                  </a:lnTo>
                  <a:lnTo>
                    <a:pt x="262" y="168"/>
                  </a:lnTo>
                  <a:lnTo>
                    <a:pt x="262" y="168"/>
                  </a:lnTo>
                  <a:lnTo>
                    <a:pt x="264" y="166"/>
                  </a:lnTo>
                  <a:lnTo>
                    <a:pt x="264" y="162"/>
                  </a:lnTo>
                  <a:lnTo>
                    <a:pt x="258" y="156"/>
                  </a:lnTo>
                  <a:lnTo>
                    <a:pt x="248" y="146"/>
                  </a:lnTo>
                  <a:lnTo>
                    <a:pt x="248" y="146"/>
                  </a:lnTo>
                  <a:lnTo>
                    <a:pt x="236" y="134"/>
                  </a:lnTo>
                  <a:lnTo>
                    <a:pt x="224" y="122"/>
                  </a:lnTo>
                  <a:lnTo>
                    <a:pt x="224" y="122"/>
                  </a:lnTo>
                  <a:lnTo>
                    <a:pt x="220" y="118"/>
                  </a:lnTo>
                  <a:lnTo>
                    <a:pt x="216" y="114"/>
                  </a:lnTo>
                  <a:lnTo>
                    <a:pt x="216" y="114"/>
                  </a:lnTo>
                  <a:lnTo>
                    <a:pt x="214" y="102"/>
                  </a:lnTo>
                  <a:lnTo>
                    <a:pt x="214" y="102"/>
                  </a:lnTo>
                  <a:lnTo>
                    <a:pt x="220" y="102"/>
                  </a:lnTo>
                  <a:lnTo>
                    <a:pt x="226" y="100"/>
                  </a:lnTo>
                  <a:lnTo>
                    <a:pt x="226" y="100"/>
                  </a:lnTo>
                  <a:lnTo>
                    <a:pt x="220" y="92"/>
                  </a:lnTo>
                  <a:lnTo>
                    <a:pt x="216" y="88"/>
                  </a:lnTo>
                  <a:lnTo>
                    <a:pt x="208" y="86"/>
                  </a:lnTo>
                  <a:lnTo>
                    <a:pt x="202" y="82"/>
                  </a:lnTo>
                  <a:lnTo>
                    <a:pt x="202" y="82"/>
                  </a:lnTo>
                  <a:lnTo>
                    <a:pt x="198" y="74"/>
                  </a:lnTo>
                  <a:lnTo>
                    <a:pt x="196" y="68"/>
                  </a:lnTo>
                  <a:lnTo>
                    <a:pt x="196" y="68"/>
                  </a:lnTo>
                  <a:lnTo>
                    <a:pt x="194" y="64"/>
                  </a:lnTo>
                  <a:lnTo>
                    <a:pt x="190" y="62"/>
                  </a:lnTo>
                  <a:lnTo>
                    <a:pt x="182" y="58"/>
                  </a:lnTo>
                  <a:lnTo>
                    <a:pt x="182" y="58"/>
                  </a:lnTo>
                  <a:lnTo>
                    <a:pt x="166" y="50"/>
                  </a:lnTo>
                  <a:lnTo>
                    <a:pt x="152" y="44"/>
                  </a:lnTo>
                  <a:lnTo>
                    <a:pt x="152" y="44"/>
                  </a:lnTo>
                  <a:lnTo>
                    <a:pt x="136" y="40"/>
                  </a:lnTo>
                  <a:lnTo>
                    <a:pt x="128" y="38"/>
                  </a:lnTo>
                  <a:lnTo>
                    <a:pt x="122" y="34"/>
                  </a:lnTo>
                  <a:lnTo>
                    <a:pt x="122" y="34"/>
                  </a:lnTo>
                  <a:lnTo>
                    <a:pt x="116" y="28"/>
                  </a:lnTo>
                  <a:lnTo>
                    <a:pt x="114" y="24"/>
                  </a:lnTo>
                  <a:lnTo>
                    <a:pt x="110" y="22"/>
                  </a:lnTo>
                  <a:lnTo>
                    <a:pt x="110" y="22"/>
                  </a:lnTo>
                  <a:lnTo>
                    <a:pt x="104" y="20"/>
                  </a:lnTo>
                  <a:lnTo>
                    <a:pt x="100" y="20"/>
                  </a:lnTo>
                  <a:lnTo>
                    <a:pt x="100" y="20"/>
                  </a:lnTo>
                  <a:lnTo>
                    <a:pt x="92" y="22"/>
                  </a:lnTo>
                  <a:lnTo>
                    <a:pt x="84" y="26"/>
                  </a:lnTo>
                  <a:lnTo>
                    <a:pt x="84" y="26"/>
                  </a:lnTo>
                  <a:lnTo>
                    <a:pt x="70" y="38"/>
                  </a:lnTo>
                  <a:lnTo>
                    <a:pt x="66" y="44"/>
                  </a:lnTo>
                  <a:lnTo>
                    <a:pt x="62" y="52"/>
                  </a:lnTo>
                  <a:lnTo>
                    <a:pt x="62" y="52"/>
                  </a:lnTo>
                  <a:lnTo>
                    <a:pt x="60" y="52"/>
                  </a:lnTo>
                  <a:lnTo>
                    <a:pt x="60" y="52"/>
                  </a:lnTo>
                  <a:lnTo>
                    <a:pt x="56" y="52"/>
                  </a:lnTo>
                  <a:lnTo>
                    <a:pt x="54" y="50"/>
                  </a:lnTo>
                  <a:lnTo>
                    <a:pt x="50" y="46"/>
                  </a:lnTo>
                  <a:lnTo>
                    <a:pt x="48" y="34"/>
                  </a:lnTo>
                  <a:lnTo>
                    <a:pt x="48" y="34"/>
                  </a:lnTo>
                  <a:lnTo>
                    <a:pt x="46" y="28"/>
                  </a:lnTo>
                  <a:lnTo>
                    <a:pt x="44" y="22"/>
                  </a:lnTo>
                  <a:lnTo>
                    <a:pt x="44" y="22"/>
                  </a:lnTo>
                  <a:lnTo>
                    <a:pt x="46" y="8"/>
                  </a:lnTo>
                  <a:lnTo>
                    <a:pt x="46" y="8"/>
                  </a:lnTo>
                  <a:lnTo>
                    <a:pt x="34" y="4"/>
                  </a:lnTo>
                  <a:lnTo>
                    <a:pt x="20" y="0"/>
                  </a:lnTo>
                  <a:lnTo>
                    <a:pt x="20" y="0"/>
                  </a:lnTo>
                  <a:lnTo>
                    <a:pt x="2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43" name="Freeform 128"/>
            <p:cNvSpPr>
              <a:spLocks/>
            </p:cNvSpPr>
            <p:nvPr/>
          </p:nvSpPr>
          <p:spPr bwMode="auto">
            <a:xfrm>
              <a:off x="2774" y="2572"/>
              <a:ext cx="74" cy="48"/>
            </a:xfrm>
            <a:custGeom>
              <a:avLst/>
              <a:gdLst>
                <a:gd name="T0" fmla="*/ 62 w 74"/>
                <a:gd name="T1" fmla="*/ 0 h 48"/>
                <a:gd name="T2" fmla="*/ 62 w 74"/>
                <a:gd name="T3" fmla="*/ 0 h 48"/>
                <a:gd name="T4" fmla="*/ 56 w 74"/>
                <a:gd name="T5" fmla="*/ 0 h 48"/>
                <a:gd name="T6" fmla="*/ 56 w 74"/>
                <a:gd name="T7" fmla="*/ 0 h 48"/>
                <a:gd name="T8" fmla="*/ 50 w 74"/>
                <a:gd name="T9" fmla="*/ 6 h 48"/>
                <a:gd name="T10" fmla="*/ 46 w 74"/>
                <a:gd name="T11" fmla="*/ 14 h 48"/>
                <a:gd name="T12" fmla="*/ 42 w 74"/>
                <a:gd name="T13" fmla="*/ 22 h 48"/>
                <a:gd name="T14" fmla="*/ 36 w 74"/>
                <a:gd name="T15" fmla="*/ 28 h 48"/>
                <a:gd name="T16" fmla="*/ 36 w 74"/>
                <a:gd name="T17" fmla="*/ 28 h 48"/>
                <a:gd name="T18" fmla="*/ 32 w 74"/>
                <a:gd name="T19" fmla="*/ 30 h 48"/>
                <a:gd name="T20" fmla="*/ 26 w 74"/>
                <a:gd name="T21" fmla="*/ 30 h 48"/>
                <a:gd name="T22" fmla="*/ 26 w 74"/>
                <a:gd name="T23" fmla="*/ 30 h 48"/>
                <a:gd name="T24" fmla="*/ 22 w 74"/>
                <a:gd name="T25" fmla="*/ 30 h 48"/>
                <a:gd name="T26" fmla="*/ 22 w 74"/>
                <a:gd name="T27" fmla="*/ 30 h 48"/>
                <a:gd name="T28" fmla="*/ 18 w 74"/>
                <a:gd name="T29" fmla="*/ 30 h 48"/>
                <a:gd name="T30" fmla="*/ 18 w 74"/>
                <a:gd name="T31" fmla="*/ 30 h 48"/>
                <a:gd name="T32" fmla="*/ 14 w 74"/>
                <a:gd name="T33" fmla="*/ 30 h 48"/>
                <a:gd name="T34" fmla="*/ 14 w 74"/>
                <a:gd name="T35" fmla="*/ 30 h 48"/>
                <a:gd name="T36" fmla="*/ 8 w 74"/>
                <a:gd name="T37" fmla="*/ 32 h 48"/>
                <a:gd name="T38" fmla="*/ 4 w 74"/>
                <a:gd name="T39" fmla="*/ 34 h 48"/>
                <a:gd name="T40" fmla="*/ 2 w 74"/>
                <a:gd name="T41" fmla="*/ 40 h 48"/>
                <a:gd name="T42" fmla="*/ 0 w 74"/>
                <a:gd name="T43" fmla="*/ 44 h 48"/>
                <a:gd name="T44" fmla="*/ 0 w 74"/>
                <a:gd name="T45" fmla="*/ 44 h 48"/>
                <a:gd name="T46" fmla="*/ 12 w 74"/>
                <a:gd name="T47" fmla="*/ 48 h 48"/>
                <a:gd name="T48" fmla="*/ 22 w 74"/>
                <a:gd name="T49" fmla="*/ 48 h 48"/>
                <a:gd name="T50" fmla="*/ 22 w 74"/>
                <a:gd name="T51" fmla="*/ 48 h 48"/>
                <a:gd name="T52" fmla="*/ 26 w 74"/>
                <a:gd name="T53" fmla="*/ 48 h 48"/>
                <a:gd name="T54" fmla="*/ 26 w 74"/>
                <a:gd name="T55" fmla="*/ 48 h 48"/>
                <a:gd name="T56" fmla="*/ 32 w 74"/>
                <a:gd name="T57" fmla="*/ 46 h 48"/>
                <a:gd name="T58" fmla="*/ 38 w 74"/>
                <a:gd name="T59" fmla="*/ 42 h 48"/>
                <a:gd name="T60" fmla="*/ 42 w 74"/>
                <a:gd name="T61" fmla="*/ 36 h 48"/>
                <a:gd name="T62" fmla="*/ 48 w 74"/>
                <a:gd name="T63" fmla="*/ 32 h 48"/>
                <a:gd name="T64" fmla="*/ 48 w 74"/>
                <a:gd name="T65" fmla="*/ 32 h 48"/>
                <a:gd name="T66" fmla="*/ 54 w 74"/>
                <a:gd name="T67" fmla="*/ 30 h 48"/>
                <a:gd name="T68" fmla="*/ 58 w 74"/>
                <a:gd name="T69" fmla="*/ 26 h 48"/>
                <a:gd name="T70" fmla="*/ 58 w 74"/>
                <a:gd name="T71" fmla="*/ 26 h 48"/>
                <a:gd name="T72" fmla="*/ 68 w 74"/>
                <a:gd name="T73" fmla="*/ 16 h 48"/>
                <a:gd name="T74" fmla="*/ 72 w 74"/>
                <a:gd name="T75" fmla="*/ 10 h 48"/>
                <a:gd name="T76" fmla="*/ 74 w 74"/>
                <a:gd name="T77" fmla="*/ 6 h 48"/>
                <a:gd name="T78" fmla="*/ 74 w 74"/>
                <a:gd name="T79" fmla="*/ 6 h 48"/>
                <a:gd name="T80" fmla="*/ 72 w 74"/>
                <a:gd name="T81" fmla="*/ 4 h 48"/>
                <a:gd name="T82" fmla="*/ 70 w 74"/>
                <a:gd name="T83" fmla="*/ 2 h 48"/>
                <a:gd name="T84" fmla="*/ 62 w 74"/>
                <a:gd name="T85"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4" h="48">
                  <a:moveTo>
                    <a:pt x="62" y="0"/>
                  </a:moveTo>
                  <a:lnTo>
                    <a:pt x="62" y="0"/>
                  </a:lnTo>
                  <a:lnTo>
                    <a:pt x="56" y="0"/>
                  </a:lnTo>
                  <a:lnTo>
                    <a:pt x="56" y="0"/>
                  </a:lnTo>
                  <a:lnTo>
                    <a:pt x="50" y="6"/>
                  </a:lnTo>
                  <a:lnTo>
                    <a:pt x="46" y="14"/>
                  </a:lnTo>
                  <a:lnTo>
                    <a:pt x="42" y="22"/>
                  </a:lnTo>
                  <a:lnTo>
                    <a:pt x="36" y="28"/>
                  </a:lnTo>
                  <a:lnTo>
                    <a:pt x="36" y="28"/>
                  </a:lnTo>
                  <a:lnTo>
                    <a:pt x="32" y="30"/>
                  </a:lnTo>
                  <a:lnTo>
                    <a:pt x="26" y="30"/>
                  </a:lnTo>
                  <a:lnTo>
                    <a:pt x="26" y="30"/>
                  </a:lnTo>
                  <a:lnTo>
                    <a:pt x="22" y="30"/>
                  </a:lnTo>
                  <a:lnTo>
                    <a:pt x="22" y="30"/>
                  </a:lnTo>
                  <a:lnTo>
                    <a:pt x="18" y="30"/>
                  </a:lnTo>
                  <a:lnTo>
                    <a:pt x="18" y="30"/>
                  </a:lnTo>
                  <a:lnTo>
                    <a:pt x="14" y="30"/>
                  </a:lnTo>
                  <a:lnTo>
                    <a:pt x="14" y="30"/>
                  </a:lnTo>
                  <a:lnTo>
                    <a:pt x="8" y="32"/>
                  </a:lnTo>
                  <a:lnTo>
                    <a:pt x="4" y="34"/>
                  </a:lnTo>
                  <a:lnTo>
                    <a:pt x="2" y="40"/>
                  </a:lnTo>
                  <a:lnTo>
                    <a:pt x="0" y="44"/>
                  </a:lnTo>
                  <a:lnTo>
                    <a:pt x="0" y="44"/>
                  </a:lnTo>
                  <a:lnTo>
                    <a:pt x="12" y="48"/>
                  </a:lnTo>
                  <a:lnTo>
                    <a:pt x="22" y="48"/>
                  </a:lnTo>
                  <a:lnTo>
                    <a:pt x="22" y="48"/>
                  </a:lnTo>
                  <a:lnTo>
                    <a:pt x="26" y="48"/>
                  </a:lnTo>
                  <a:lnTo>
                    <a:pt x="26" y="48"/>
                  </a:lnTo>
                  <a:lnTo>
                    <a:pt x="32" y="46"/>
                  </a:lnTo>
                  <a:lnTo>
                    <a:pt x="38" y="42"/>
                  </a:lnTo>
                  <a:lnTo>
                    <a:pt x="42" y="36"/>
                  </a:lnTo>
                  <a:lnTo>
                    <a:pt x="48" y="32"/>
                  </a:lnTo>
                  <a:lnTo>
                    <a:pt x="48" y="32"/>
                  </a:lnTo>
                  <a:lnTo>
                    <a:pt x="54" y="30"/>
                  </a:lnTo>
                  <a:lnTo>
                    <a:pt x="58" y="26"/>
                  </a:lnTo>
                  <a:lnTo>
                    <a:pt x="58" y="26"/>
                  </a:lnTo>
                  <a:lnTo>
                    <a:pt x="68" y="16"/>
                  </a:lnTo>
                  <a:lnTo>
                    <a:pt x="72" y="10"/>
                  </a:lnTo>
                  <a:lnTo>
                    <a:pt x="74" y="6"/>
                  </a:lnTo>
                  <a:lnTo>
                    <a:pt x="74" y="6"/>
                  </a:lnTo>
                  <a:lnTo>
                    <a:pt x="72" y="4"/>
                  </a:lnTo>
                  <a:lnTo>
                    <a:pt x="70" y="2"/>
                  </a:lnTo>
                  <a:lnTo>
                    <a:pt x="62"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44" name="Freeform 129"/>
            <p:cNvSpPr>
              <a:spLocks/>
            </p:cNvSpPr>
            <p:nvPr/>
          </p:nvSpPr>
          <p:spPr bwMode="auto">
            <a:xfrm>
              <a:off x="2774" y="2572"/>
              <a:ext cx="74" cy="48"/>
            </a:xfrm>
            <a:custGeom>
              <a:avLst/>
              <a:gdLst>
                <a:gd name="T0" fmla="*/ 62 w 74"/>
                <a:gd name="T1" fmla="*/ 0 h 48"/>
                <a:gd name="T2" fmla="*/ 62 w 74"/>
                <a:gd name="T3" fmla="*/ 0 h 48"/>
                <a:gd name="T4" fmla="*/ 56 w 74"/>
                <a:gd name="T5" fmla="*/ 0 h 48"/>
                <a:gd name="T6" fmla="*/ 56 w 74"/>
                <a:gd name="T7" fmla="*/ 0 h 48"/>
                <a:gd name="T8" fmla="*/ 50 w 74"/>
                <a:gd name="T9" fmla="*/ 6 h 48"/>
                <a:gd name="T10" fmla="*/ 46 w 74"/>
                <a:gd name="T11" fmla="*/ 14 h 48"/>
                <a:gd name="T12" fmla="*/ 42 w 74"/>
                <a:gd name="T13" fmla="*/ 22 h 48"/>
                <a:gd name="T14" fmla="*/ 36 w 74"/>
                <a:gd name="T15" fmla="*/ 28 h 48"/>
                <a:gd name="T16" fmla="*/ 36 w 74"/>
                <a:gd name="T17" fmla="*/ 28 h 48"/>
                <a:gd name="T18" fmla="*/ 32 w 74"/>
                <a:gd name="T19" fmla="*/ 30 h 48"/>
                <a:gd name="T20" fmla="*/ 26 w 74"/>
                <a:gd name="T21" fmla="*/ 30 h 48"/>
                <a:gd name="T22" fmla="*/ 26 w 74"/>
                <a:gd name="T23" fmla="*/ 30 h 48"/>
                <a:gd name="T24" fmla="*/ 22 w 74"/>
                <a:gd name="T25" fmla="*/ 30 h 48"/>
                <a:gd name="T26" fmla="*/ 22 w 74"/>
                <a:gd name="T27" fmla="*/ 30 h 48"/>
                <a:gd name="T28" fmla="*/ 18 w 74"/>
                <a:gd name="T29" fmla="*/ 30 h 48"/>
                <a:gd name="T30" fmla="*/ 18 w 74"/>
                <a:gd name="T31" fmla="*/ 30 h 48"/>
                <a:gd name="T32" fmla="*/ 14 w 74"/>
                <a:gd name="T33" fmla="*/ 30 h 48"/>
                <a:gd name="T34" fmla="*/ 14 w 74"/>
                <a:gd name="T35" fmla="*/ 30 h 48"/>
                <a:gd name="T36" fmla="*/ 8 w 74"/>
                <a:gd name="T37" fmla="*/ 32 h 48"/>
                <a:gd name="T38" fmla="*/ 4 w 74"/>
                <a:gd name="T39" fmla="*/ 34 h 48"/>
                <a:gd name="T40" fmla="*/ 2 w 74"/>
                <a:gd name="T41" fmla="*/ 40 h 48"/>
                <a:gd name="T42" fmla="*/ 0 w 74"/>
                <a:gd name="T43" fmla="*/ 44 h 48"/>
                <a:gd name="T44" fmla="*/ 0 w 74"/>
                <a:gd name="T45" fmla="*/ 44 h 48"/>
                <a:gd name="T46" fmla="*/ 12 w 74"/>
                <a:gd name="T47" fmla="*/ 48 h 48"/>
                <a:gd name="T48" fmla="*/ 22 w 74"/>
                <a:gd name="T49" fmla="*/ 48 h 48"/>
                <a:gd name="T50" fmla="*/ 22 w 74"/>
                <a:gd name="T51" fmla="*/ 48 h 48"/>
                <a:gd name="T52" fmla="*/ 26 w 74"/>
                <a:gd name="T53" fmla="*/ 48 h 48"/>
                <a:gd name="T54" fmla="*/ 26 w 74"/>
                <a:gd name="T55" fmla="*/ 48 h 48"/>
                <a:gd name="T56" fmla="*/ 32 w 74"/>
                <a:gd name="T57" fmla="*/ 46 h 48"/>
                <a:gd name="T58" fmla="*/ 38 w 74"/>
                <a:gd name="T59" fmla="*/ 42 h 48"/>
                <a:gd name="T60" fmla="*/ 42 w 74"/>
                <a:gd name="T61" fmla="*/ 36 h 48"/>
                <a:gd name="T62" fmla="*/ 48 w 74"/>
                <a:gd name="T63" fmla="*/ 32 h 48"/>
                <a:gd name="T64" fmla="*/ 48 w 74"/>
                <a:gd name="T65" fmla="*/ 32 h 48"/>
                <a:gd name="T66" fmla="*/ 54 w 74"/>
                <a:gd name="T67" fmla="*/ 30 h 48"/>
                <a:gd name="T68" fmla="*/ 58 w 74"/>
                <a:gd name="T69" fmla="*/ 26 h 48"/>
                <a:gd name="T70" fmla="*/ 58 w 74"/>
                <a:gd name="T71" fmla="*/ 26 h 48"/>
                <a:gd name="T72" fmla="*/ 68 w 74"/>
                <a:gd name="T73" fmla="*/ 16 h 48"/>
                <a:gd name="T74" fmla="*/ 72 w 74"/>
                <a:gd name="T75" fmla="*/ 10 h 48"/>
                <a:gd name="T76" fmla="*/ 74 w 74"/>
                <a:gd name="T77" fmla="*/ 6 h 48"/>
                <a:gd name="T78" fmla="*/ 74 w 74"/>
                <a:gd name="T79" fmla="*/ 6 h 48"/>
                <a:gd name="T80" fmla="*/ 72 w 74"/>
                <a:gd name="T81" fmla="*/ 4 h 48"/>
                <a:gd name="T82" fmla="*/ 70 w 74"/>
                <a:gd name="T83" fmla="*/ 2 h 48"/>
                <a:gd name="T84" fmla="*/ 62 w 74"/>
                <a:gd name="T85"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4" h="48">
                  <a:moveTo>
                    <a:pt x="62" y="0"/>
                  </a:moveTo>
                  <a:lnTo>
                    <a:pt x="62" y="0"/>
                  </a:lnTo>
                  <a:lnTo>
                    <a:pt x="56" y="0"/>
                  </a:lnTo>
                  <a:lnTo>
                    <a:pt x="56" y="0"/>
                  </a:lnTo>
                  <a:lnTo>
                    <a:pt x="50" y="6"/>
                  </a:lnTo>
                  <a:lnTo>
                    <a:pt x="46" y="14"/>
                  </a:lnTo>
                  <a:lnTo>
                    <a:pt x="42" y="22"/>
                  </a:lnTo>
                  <a:lnTo>
                    <a:pt x="36" y="28"/>
                  </a:lnTo>
                  <a:lnTo>
                    <a:pt x="36" y="28"/>
                  </a:lnTo>
                  <a:lnTo>
                    <a:pt x="32" y="30"/>
                  </a:lnTo>
                  <a:lnTo>
                    <a:pt x="26" y="30"/>
                  </a:lnTo>
                  <a:lnTo>
                    <a:pt x="26" y="30"/>
                  </a:lnTo>
                  <a:lnTo>
                    <a:pt x="22" y="30"/>
                  </a:lnTo>
                  <a:lnTo>
                    <a:pt x="22" y="30"/>
                  </a:lnTo>
                  <a:lnTo>
                    <a:pt x="18" y="30"/>
                  </a:lnTo>
                  <a:lnTo>
                    <a:pt x="18" y="30"/>
                  </a:lnTo>
                  <a:lnTo>
                    <a:pt x="14" y="30"/>
                  </a:lnTo>
                  <a:lnTo>
                    <a:pt x="14" y="30"/>
                  </a:lnTo>
                  <a:lnTo>
                    <a:pt x="8" y="32"/>
                  </a:lnTo>
                  <a:lnTo>
                    <a:pt x="4" y="34"/>
                  </a:lnTo>
                  <a:lnTo>
                    <a:pt x="2" y="40"/>
                  </a:lnTo>
                  <a:lnTo>
                    <a:pt x="0" y="44"/>
                  </a:lnTo>
                  <a:lnTo>
                    <a:pt x="0" y="44"/>
                  </a:lnTo>
                  <a:lnTo>
                    <a:pt x="12" y="48"/>
                  </a:lnTo>
                  <a:lnTo>
                    <a:pt x="22" y="48"/>
                  </a:lnTo>
                  <a:lnTo>
                    <a:pt x="22" y="48"/>
                  </a:lnTo>
                  <a:lnTo>
                    <a:pt x="26" y="48"/>
                  </a:lnTo>
                  <a:lnTo>
                    <a:pt x="26" y="48"/>
                  </a:lnTo>
                  <a:lnTo>
                    <a:pt x="32" y="46"/>
                  </a:lnTo>
                  <a:lnTo>
                    <a:pt x="38" y="42"/>
                  </a:lnTo>
                  <a:lnTo>
                    <a:pt x="42" y="36"/>
                  </a:lnTo>
                  <a:lnTo>
                    <a:pt x="48" y="32"/>
                  </a:lnTo>
                  <a:lnTo>
                    <a:pt x="48" y="32"/>
                  </a:lnTo>
                  <a:lnTo>
                    <a:pt x="54" y="30"/>
                  </a:lnTo>
                  <a:lnTo>
                    <a:pt x="58" y="26"/>
                  </a:lnTo>
                  <a:lnTo>
                    <a:pt x="58" y="26"/>
                  </a:lnTo>
                  <a:lnTo>
                    <a:pt x="68" y="16"/>
                  </a:lnTo>
                  <a:lnTo>
                    <a:pt x="72" y="10"/>
                  </a:lnTo>
                  <a:lnTo>
                    <a:pt x="74" y="6"/>
                  </a:lnTo>
                  <a:lnTo>
                    <a:pt x="74" y="6"/>
                  </a:lnTo>
                  <a:lnTo>
                    <a:pt x="72" y="4"/>
                  </a:lnTo>
                  <a:lnTo>
                    <a:pt x="70" y="2"/>
                  </a:lnTo>
                  <a:lnTo>
                    <a:pt x="6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45" name="Freeform 130"/>
            <p:cNvSpPr>
              <a:spLocks/>
            </p:cNvSpPr>
            <p:nvPr/>
          </p:nvSpPr>
          <p:spPr bwMode="auto">
            <a:xfrm>
              <a:off x="2862" y="2600"/>
              <a:ext cx="22" cy="24"/>
            </a:xfrm>
            <a:custGeom>
              <a:avLst/>
              <a:gdLst>
                <a:gd name="T0" fmla="*/ 4 w 22"/>
                <a:gd name="T1" fmla="*/ 0 h 24"/>
                <a:gd name="T2" fmla="*/ 4 w 22"/>
                <a:gd name="T3" fmla="*/ 0 h 24"/>
                <a:gd name="T4" fmla="*/ 2 w 22"/>
                <a:gd name="T5" fmla="*/ 0 h 24"/>
                <a:gd name="T6" fmla="*/ 0 w 22"/>
                <a:gd name="T7" fmla="*/ 4 h 24"/>
                <a:gd name="T8" fmla="*/ 0 w 22"/>
                <a:gd name="T9" fmla="*/ 4 h 24"/>
                <a:gd name="T10" fmla="*/ 0 w 22"/>
                <a:gd name="T11" fmla="*/ 6 h 24"/>
                <a:gd name="T12" fmla="*/ 0 w 22"/>
                <a:gd name="T13" fmla="*/ 10 h 24"/>
                <a:gd name="T14" fmla="*/ 2 w 22"/>
                <a:gd name="T15" fmla="*/ 18 h 24"/>
                <a:gd name="T16" fmla="*/ 2 w 22"/>
                <a:gd name="T17" fmla="*/ 18 h 24"/>
                <a:gd name="T18" fmla="*/ 10 w 22"/>
                <a:gd name="T19" fmla="*/ 22 h 24"/>
                <a:gd name="T20" fmla="*/ 18 w 22"/>
                <a:gd name="T21" fmla="*/ 24 h 24"/>
                <a:gd name="T22" fmla="*/ 18 w 22"/>
                <a:gd name="T23" fmla="*/ 24 h 24"/>
                <a:gd name="T24" fmla="*/ 18 w 22"/>
                <a:gd name="T25" fmla="*/ 24 h 24"/>
                <a:gd name="T26" fmla="*/ 18 w 22"/>
                <a:gd name="T27" fmla="*/ 24 h 24"/>
                <a:gd name="T28" fmla="*/ 20 w 22"/>
                <a:gd name="T29" fmla="*/ 22 h 24"/>
                <a:gd name="T30" fmla="*/ 22 w 22"/>
                <a:gd name="T31" fmla="*/ 20 h 24"/>
                <a:gd name="T32" fmla="*/ 18 w 22"/>
                <a:gd name="T33" fmla="*/ 12 h 24"/>
                <a:gd name="T34" fmla="*/ 12 w 22"/>
                <a:gd name="T35" fmla="*/ 4 h 24"/>
                <a:gd name="T36" fmla="*/ 8 w 22"/>
                <a:gd name="T37" fmla="*/ 2 h 24"/>
                <a:gd name="T38" fmla="*/ 4 w 22"/>
                <a:gd name="T3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4">
                  <a:moveTo>
                    <a:pt x="4" y="0"/>
                  </a:moveTo>
                  <a:lnTo>
                    <a:pt x="4" y="0"/>
                  </a:lnTo>
                  <a:lnTo>
                    <a:pt x="2" y="0"/>
                  </a:lnTo>
                  <a:lnTo>
                    <a:pt x="0" y="4"/>
                  </a:lnTo>
                  <a:lnTo>
                    <a:pt x="0" y="4"/>
                  </a:lnTo>
                  <a:lnTo>
                    <a:pt x="0" y="6"/>
                  </a:lnTo>
                  <a:lnTo>
                    <a:pt x="0" y="10"/>
                  </a:lnTo>
                  <a:lnTo>
                    <a:pt x="2" y="18"/>
                  </a:lnTo>
                  <a:lnTo>
                    <a:pt x="2" y="18"/>
                  </a:lnTo>
                  <a:lnTo>
                    <a:pt x="10" y="22"/>
                  </a:lnTo>
                  <a:lnTo>
                    <a:pt x="18" y="24"/>
                  </a:lnTo>
                  <a:lnTo>
                    <a:pt x="18" y="24"/>
                  </a:lnTo>
                  <a:lnTo>
                    <a:pt x="18" y="24"/>
                  </a:lnTo>
                  <a:lnTo>
                    <a:pt x="18" y="24"/>
                  </a:lnTo>
                  <a:lnTo>
                    <a:pt x="20" y="22"/>
                  </a:lnTo>
                  <a:lnTo>
                    <a:pt x="22" y="20"/>
                  </a:lnTo>
                  <a:lnTo>
                    <a:pt x="18" y="12"/>
                  </a:lnTo>
                  <a:lnTo>
                    <a:pt x="12" y="4"/>
                  </a:lnTo>
                  <a:lnTo>
                    <a:pt x="8" y="2"/>
                  </a:lnTo>
                  <a:lnTo>
                    <a:pt x="4"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46" name="Freeform 131"/>
            <p:cNvSpPr>
              <a:spLocks/>
            </p:cNvSpPr>
            <p:nvPr/>
          </p:nvSpPr>
          <p:spPr bwMode="auto">
            <a:xfrm>
              <a:off x="2862" y="2600"/>
              <a:ext cx="22" cy="24"/>
            </a:xfrm>
            <a:custGeom>
              <a:avLst/>
              <a:gdLst>
                <a:gd name="T0" fmla="*/ 4 w 22"/>
                <a:gd name="T1" fmla="*/ 0 h 24"/>
                <a:gd name="T2" fmla="*/ 4 w 22"/>
                <a:gd name="T3" fmla="*/ 0 h 24"/>
                <a:gd name="T4" fmla="*/ 2 w 22"/>
                <a:gd name="T5" fmla="*/ 0 h 24"/>
                <a:gd name="T6" fmla="*/ 0 w 22"/>
                <a:gd name="T7" fmla="*/ 4 h 24"/>
                <a:gd name="T8" fmla="*/ 0 w 22"/>
                <a:gd name="T9" fmla="*/ 4 h 24"/>
                <a:gd name="T10" fmla="*/ 0 w 22"/>
                <a:gd name="T11" fmla="*/ 6 h 24"/>
                <a:gd name="T12" fmla="*/ 0 w 22"/>
                <a:gd name="T13" fmla="*/ 10 h 24"/>
                <a:gd name="T14" fmla="*/ 2 w 22"/>
                <a:gd name="T15" fmla="*/ 18 h 24"/>
                <a:gd name="T16" fmla="*/ 2 w 22"/>
                <a:gd name="T17" fmla="*/ 18 h 24"/>
                <a:gd name="T18" fmla="*/ 10 w 22"/>
                <a:gd name="T19" fmla="*/ 22 h 24"/>
                <a:gd name="T20" fmla="*/ 18 w 22"/>
                <a:gd name="T21" fmla="*/ 24 h 24"/>
                <a:gd name="T22" fmla="*/ 18 w 22"/>
                <a:gd name="T23" fmla="*/ 24 h 24"/>
                <a:gd name="T24" fmla="*/ 18 w 22"/>
                <a:gd name="T25" fmla="*/ 24 h 24"/>
                <a:gd name="T26" fmla="*/ 18 w 22"/>
                <a:gd name="T27" fmla="*/ 24 h 24"/>
                <a:gd name="T28" fmla="*/ 20 w 22"/>
                <a:gd name="T29" fmla="*/ 22 h 24"/>
                <a:gd name="T30" fmla="*/ 22 w 22"/>
                <a:gd name="T31" fmla="*/ 20 h 24"/>
                <a:gd name="T32" fmla="*/ 18 w 22"/>
                <a:gd name="T33" fmla="*/ 12 h 24"/>
                <a:gd name="T34" fmla="*/ 12 w 22"/>
                <a:gd name="T35" fmla="*/ 4 h 24"/>
                <a:gd name="T36" fmla="*/ 8 w 22"/>
                <a:gd name="T37" fmla="*/ 2 h 24"/>
                <a:gd name="T38" fmla="*/ 4 w 22"/>
                <a:gd name="T3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4">
                  <a:moveTo>
                    <a:pt x="4" y="0"/>
                  </a:moveTo>
                  <a:lnTo>
                    <a:pt x="4" y="0"/>
                  </a:lnTo>
                  <a:lnTo>
                    <a:pt x="2" y="0"/>
                  </a:lnTo>
                  <a:lnTo>
                    <a:pt x="0" y="4"/>
                  </a:lnTo>
                  <a:lnTo>
                    <a:pt x="0" y="4"/>
                  </a:lnTo>
                  <a:lnTo>
                    <a:pt x="0" y="6"/>
                  </a:lnTo>
                  <a:lnTo>
                    <a:pt x="0" y="10"/>
                  </a:lnTo>
                  <a:lnTo>
                    <a:pt x="2" y="18"/>
                  </a:lnTo>
                  <a:lnTo>
                    <a:pt x="2" y="18"/>
                  </a:lnTo>
                  <a:lnTo>
                    <a:pt x="10" y="22"/>
                  </a:lnTo>
                  <a:lnTo>
                    <a:pt x="18" y="24"/>
                  </a:lnTo>
                  <a:lnTo>
                    <a:pt x="18" y="24"/>
                  </a:lnTo>
                  <a:lnTo>
                    <a:pt x="18" y="24"/>
                  </a:lnTo>
                  <a:lnTo>
                    <a:pt x="18" y="24"/>
                  </a:lnTo>
                  <a:lnTo>
                    <a:pt x="20" y="22"/>
                  </a:lnTo>
                  <a:lnTo>
                    <a:pt x="22" y="20"/>
                  </a:lnTo>
                  <a:lnTo>
                    <a:pt x="18" y="12"/>
                  </a:lnTo>
                  <a:lnTo>
                    <a:pt x="12" y="4"/>
                  </a:lnTo>
                  <a:lnTo>
                    <a:pt x="8" y="2"/>
                  </a:lnTo>
                  <a:lnTo>
                    <a:pt x="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47" name="Freeform 132"/>
            <p:cNvSpPr>
              <a:spLocks/>
            </p:cNvSpPr>
            <p:nvPr/>
          </p:nvSpPr>
          <p:spPr bwMode="auto">
            <a:xfrm>
              <a:off x="2920" y="2664"/>
              <a:ext cx="22" cy="14"/>
            </a:xfrm>
            <a:custGeom>
              <a:avLst/>
              <a:gdLst>
                <a:gd name="T0" fmla="*/ 0 w 22"/>
                <a:gd name="T1" fmla="*/ 0 h 14"/>
                <a:gd name="T2" fmla="*/ 0 w 22"/>
                <a:gd name="T3" fmla="*/ 0 h 14"/>
                <a:gd name="T4" fmla="*/ 0 w 22"/>
                <a:gd name="T5" fmla="*/ 0 h 14"/>
                <a:gd name="T6" fmla="*/ 0 w 22"/>
                <a:gd name="T7" fmla="*/ 0 h 14"/>
                <a:gd name="T8" fmla="*/ 0 w 22"/>
                <a:gd name="T9" fmla="*/ 4 h 14"/>
                <a:gd name="T10" fmla="*/ 4 w 22"/>
                <a:gd name="T11" fmla="*/ 8 h 14"/>
                <a:gd name="T12" fmla="*/ 10 w 22"/>
                <a:gd name="T13" fmla="*/ 12 h 14"/>
                <a:gd name="T14" fmla="*/ 14 w 22"/>
                <a:gd name="T15" fmla="*/ 14 h 14"/>
                <a:gd name="T16" fmla="*/ 14 w 22"/>
                <a:gd name="T17" fmla="*/ 14 h 14"/>
                <a:gd name="T18" fmla="*/ 18 w 22"/>
                <a:gd name="T19" fmla="*/ 14 h 14"/>
                <a:gd name="T20" fmla="*/ 18 w 22"/>
                <a:gd name="T21" fmla="*/ 14 h 14"/>
                <a:gd name="T22" fmla="*/ 20 w 22"/>
                <a:gd name="T23" fmla="*/ 12 h 14"/>
                <a:gd name="T24" fmla="*/ 22 w 22"/>
                <a:gd name="T25" fmla="*/ 8 h 14"/>
                <a:gd name="T26" fmla="*/ 20 w 22"/>
                <a:gd name="T27" fmla="*/ 6 h 14"/>
                <a:gd name="T28" fmla="*/ 16 w 22"/>
                <a:gd name="T29" fmla="*/ 4 h 14"/>
                <a:gd name="T30" fmla="*/ 8 w 22"/>
                <a:gd name="T31" fmla="*/ 0 h 14"/>
                <a:gd name="T32" fmla="*/ 0 w 22"/>
                <a:gd name="T33"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 h="14">
                  <a:moveTo>
                    <a:pt x="0" y="0"/>
                  </a:moveTo>
                  <a:lnTo>
                    <a:pt x="0" y="0"/>
                  </a:lnTo>
                  <a:lnTo>
                    <a:pt x="0" y="0"/>
                  </a:lnTo>
                  <a:lnTo>
                    <a:pt x="0" y="0"/>
                  </a:lnTo>
                  <a:lnTo>
                    <a:pt x="0" y="4"/>
                  </a:lnTo>
                  <a:lnTo>
                    <a:pt x="4" y="8"/>
                  </a:lnTo>
                  <a:lnTo>
                    <a:pt x="10" y="12"/>
                  </a:lnTo>
                  <a:lnTo>
                    <a:pt x="14" y="14"/>
                  </a:lnTo>
                  <a:lnTo>
                    <a:pt x="14" y="14"/>
                  </a:lnTo>
                  <a:lnTo>
                    <a:pt x="18" y="14"/>
                  </a:lnTo>
                  <a:lnTo>
                    <a:pt x="18" y="14"/>
                  </a:lnTo>
                  <a:lnTo>
                    <a:pt x="20" y="12"/>
                  </a:lnTo>
                  <a:lnTo>
                    <a:pt x="22" y="8"/>
                  </a:lnTo>
                  <a:lnTo>
                    <a:pt x="20" y="6"/>
                  </a:lnTo>
                  <a:lnTo>
                    <a:pt x="16" y="4"/>
                  </a:lnTo>
                  <a:lnTo>
                    <a:pt x="8" y="0"/>
                  </a:lnTo>
                  <a:lnTo>
                    <a:pt x="0"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48" name="Freeform 133"/>
            <p:cNvSpPr>
              <a:spLocks/>
            </p:cNvSpPr>
            <p:nvPr/>
          </p:nvSpPr>
          <p:spPr bwMode="auto">
            <a:xfrm>
              <a:off x="2920" y="2664"/>
              <a:ext cx="22" cy="14"/>
            </a:xfrm>
            <a:custGeom>
              <a:avLst/>
              <a:gdLst>
                <a:gd name="T0" fmla="*/ 0 w 22"/>
                <a:gd name="T1" fmla="*/ 0 h 14"/>
                <a:gd name="T2" fmla="*/ 0 w 22"/>
                <a:gd name="T3" fmla="*/ 0 h 14"/>
                <a:gd name="T4" fmla="*/ 0 w 22"/>
                <a:gd name="T5" fmla="*/ 0 h 14"/>
                <a:gd name="T6" fmla="*/ 0 w 22"/>
                <a:gd name="T7" fmla="*/ 0 h 14"/>
                <a:gd name="T8" fmla="*/ 0 w 22"/>
                <a:gd name="T9" fmla="*/ 4 h 14"/>
                <a:gd name="T10" fmla="*/ 4 w 22"/>
                <a:gd name="T11" fmla="*/ 8 h 14"/>
                <a:gd name="T12" fmla="*/ 10 w 22"/>
                <a:gd name="T13" fmla="*/ 12 h 14"/>
                <a:gd name="T14" fmla="*/ 14 w 22"/>
                <a:gd name="T15" fmla="*/ 14 h 14"/>
                <a:gd name="T16" fmla="*/ 14 w 22"/>
                <a:gd name="T17" fmla="*/ 14 h 14"/>
                <a:gd name="T18" fmla="*/ 18 w 22"/>
                <a:gd name="T19" fmla="*/ 14 h 14"/>
                <a:gd name="T20" fmla="*/ 18 w 22"/>
                <a:gd name="T21" fmla="*/ 14 h 14"/>
                <a:gd name="T22" fmla="*/ 20 w 22"/>
                <a:gd name="T23" fmla="*/ 12 h 14"/>
                <a:gd name="T24" fmla="*/ 22 w 22"/>
                <a:gd name="T25" fmla="*/ 8 h 14"/>
                <a:gd name="T26" fmla="*/ 20 w 22"/>
                <a:gd name="T27" fmla="*/ 6 h 14"/>
                <a:gd name="T28" fmla="*/ 16 w 22"/>
                <a:gd name="T29" fmla="*/ 4 h 14"/>
                <a:gd name="T30" fmla="*/ 8 w 22"/>
                <a:gd name="T31" fmla="*/ 0 h 14"/>
                <a:gd name="T32" fmla="*/ 0 w 22"/>
                <a:gd name="T33"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 h="14">
                  <a:moveTo>
                    <a:pt x="0" y="0"/>
                  </a:moveTo>
                  <a:lnTo>
                    <a:pt x="0" y="0"/>
                  </a:lnTo>
                  <a:lnTo>
                    <a:pt x="0" y="0"/>
                  </a:lnTo>
                  <a:lnTo>
                    <a:pt x="0" y="0"/>
                  </a:lnTo>
                  <a:lnTo>
                    <a:pt x="0" y="4"/>
                  </a:lnTo>
                  <a:lnTo>
                    <a:pt x="4" y="8"/>
                  </a:lnTo>
                  <a:lnTo>
                    <a:pt x="10" y="12"/>
                  </a:lnTo>
                  <a:lnTo>
                    <a:pt x="14" y="14"/>
                  </a:lnTo>
                  <a:lnTo>
                    <a:pt x="14" y="14"/>
                  </a:lnTo>
                  <a:lnTo>
                    <a:pt x="18" y="14"/>
                  </a:lnTo>
                  <a:lnTo>
                    <a:pt x="18" y="14"/>
                  </a:lnTo>
                  <a:lnTo>
                    <a:pt x="20" y="12"/>
                  </a:lnTo>
                  <a:lnTo>
                    <a:pt x="22" y="8"/>
                  </a:lnTo>
                  <a:lnTo>
                    <a:pt x="20" y="6"/>
                  </a:lnTo>
                  <a:lnTo>
                    <a:pt x="16" y="4"/>
                  </a:lnTo>
                  <a:lnTo>
                    <a:pt x="8"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49" name="Freeform 134"/>
            <p:cNvSpPr>
              <a:spLocks/>
            </p:cNvSpPr>
            <p:nvPr/>
          </p:nvSpPr>
          <p:spPr bwMode="auto">
            <a:xfrm>
              <a:off x="2978" y="2850"/>
              <a:ext cx="30" cy="32"/>
            </a:xfrm>
            <a:custGeom>
              <a:avLst/>
              <a:gdLst>
                <a:gd name="T0" fmla="*/ 4 w 30"/>
                <a:gd name="T1" fmla="*/ 0 h 32"/>
                <a:gd name="T2" fmla="*/ 4 w 30"/>
                <a:gd name="T3" fmla="*/ 0 h 32"/>
                <a:gd name="T4" fmla="*/ 2 w 30"/>
                <a:gd name="T5" fmla="*/ 2 h 32"/>
                <a:gd name="T6" fmla="*/ 0 w 30"/>
                <a:gd name="T7" fmla="*/ 4 h 32"/>
                <a:gd name="T8" fmla="*/ 0 w 30"/>
                <a:gd name="T9" fmla="*/ 4 h 32"/>
                <a:gd name="T10" fmla="*/ 0 w 30"/>
                <a:gd name="T11" fmla="*/ 8 h 32"/>
                <a:gd name="T12" fmla="*/ 2 w 30"/>
                <a:gd name="T13" fmla="*/ 12 h 32"/>
                <a:gd name="T14" fmla="*/ 8 w 30"/>
                <a:gd name="T15" fmla="*/ 16 h 32"/>
                <a:gd name="T16" fmla="*/ 8 w 30"/>
                <a:gd name="T17" fmla="*/ 16 h 32"/>
                <a:gd name="T18" fmla="*/ 14 w 30"/>
                <a:gd name="T19" fmla="*/ 24 h 32"/>
                <a:gd name="T20" fmla="*/ 16 w 30"/>
                <a:gd name="T21" fmla="*/ 28 h 32"/>
                <a:gd name="T22" fmla="*/ 18 w 30"/>
                <a:gd name="T23" fmla="*/ 32 h 32"/>
                <a:gd name="T24" fmla="*/ 18 w 30"/>
                <a:gd name="T25" fmla="*/ 32 h 32"/>
                <a:gd name="T26" fmla="*/ 24 w 30"/>
                <a:gd name="T27" fmla="*/ 32 h 32"/>
                <a:gd name="T28" fmla="*/ 24 w 30"/>
                <a:gd name="T29" fmla="*/ 32 h 32"/>
                <a:gd name="T30" fmla="*/ 28 w 30"/>
                <a:gd name="T31" fmla="*/ 32 h 32"/>
                <a:gd name="T32" fmla="*/ 30 w 30"/>
                <a:gd name="T33" fmla="*/ 30 h 32"/>
                <a:gd name="T34" fmla="*/ 30 w 30"/>
                <a:gd name="T35" fmla="*/ 28 h 32"/>
                <a:gd name="T36" fmla="*/ 30 w 30"/>
                <a:gd name="T37" fmla="*/ 24 h 32"/>
                <a:gd name="T38" fmla="*/ 30 w 30"/>
                <a:gd name="T39" fmla="*/ 24 h 32"/>
                <a:gd name="T40" fmla="*/ 24 w 30"/>
                <a:gd name="T41" fmla="*/ 16 h 32"/>
                <a:gd name="T42" fmla="*/ 16 w 30"/>
                <a:gd name="T43" fmla="*/ 8 h 32"/>
                <a:gd name="T44" fmla="*/ 16 w 30"/>
                <a:gd name="T45" fmla="*/ 8 h 32"/>
                <a:gd name="T46" fmla="*/ 12 w 30"/>
                <a:gd name="T47" fmla="*/ 4 h 32"/>
                <a:gd name="T48" fmla="*/ 8 w 30"/>
                <a:gd name="T49" fmla="*/ 2 h 32"/>
                <a:gd name="T50" fmla="*/ 4 w 30"/>
                <a:gd name="T51"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0" h="32">
                  <a:moveTo>
                    <a:pt x="4" y="0"/>
                  </a:moveTo>
                  <a:lnTo>
                    <a:pt x="4" y="0"/>
                  </a:lnTo>
                  <a:lnTo>
                    <a:pt x="2" y="2"/>
                  </a:lnTo>
                  <a:lnTo>
                    <a:pt x="0" y="4"/>
                  </a:lnTo>
                  <a:lnTo>
                    <a:pt x="0" y="4"/>
                  </a:lnTo>
                  <a:lnTo>
                    <a:pt x="0" y="8"/>
                  </a:lnTo>
                  <a:lnTo>
                    <a:pt x="2" y="12"/>
                  </a:lnTo>
                  <a:lnTo>
                    <a:pt x="8" y="16"/>
                  </a:lnTo>
                  <a:lnTo>
                    <a:pt x="8" y="16"/>
                  </a:lnTo>
                  <a:lnTo>
                    <a:pt x="14" y="24"/>
                  </a:lnTo>
                  <a:lnTo>
                    <a:pt x="16" y="28"/>
                  </a:lnTo>
                  <a:lnTo>
                    <a:pt x="18" y="32"/>
                  </a:lnTo>
                  <a:lnTo>
                    <a:pt x="18" y="32"/>
                  </a:lnTo>
                  <a:lnTo>
                    <a:pt x="24" y="32"/>
                  </a:lnTo>
                  <a:lnTo>
                    <a:pt x="24" y="32"/>
                  </a:lnTo>
                  <a:lnTo>
                    <a:pt x="28" y="32"/>
                  </a:lnTo>
                  <a:lnTo>
                    <a:pt x="30" y="30"/>
                  </a:lnTo>
                  <a:lnTo>
                    <a:pt x="30" y="28"/>
                  </a:lnTo>
                  <a:lnTo>
                    <a:pt x="30" y="24"/>
                  </a:lnTo>
                  <a:lnTo>
                    <a:pt x="30" y="24"/>
                  </a:lnTo>
                  <a:lnTo>
                    <a:pt x="24" y="16"/>
                  </a:lnTo>
                  <a:lnTo>
                    <a:pt x="16" y="8"/>
                  </a:lnTo>
                  <a:lnTo>
                    <a:pt x="16" y="8"/>
                  </a:lnTo>
                  <a:lnTo>
                    <a:pt x="12" y="4"/>
                  </a:lnTo>
                  <a:lnTo>
                    <a:pt x="8" y="2"/>
                  </a:lnTo>
                  <a:lnTo>
                    <a:pt x="4"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50" name="Freeform 135"/>
            <p:cNvSpPr>
              <a:spLocks/>
            </p:cNvSpPr>
            <p:nvPr/>
          </p:nvSpPr>
          <p:spPr bwMode="auto">
            <a:xfrm>
              <a:off x="2978" y="2850"/>
              <a:ext cx="30" cy="32"/>
            </a:xfrm>
            <a:custGeom>
              <a:avLst/>
              <a:gdLst>
                <a:gd name="T0" fmla="*/ 4 w 30"/>
                <a:gd name="T1" fmla="*/ 0 h 32"/>
                <a:gd name="T2" fmla="*/ 4 w 30"/>
                <a:gd name="T3" fmla="*/ 0 h 32"/>
                <a:gd name="T4" fmla="*/ 2 w 30"/>
                <a:gd name="T5" fmla="*/ 2 h 32"/>
                <a:gd name="T6" fmla="*/ 0 w 30"/>
                <a:gd name="T7" fmla="*/ 4 h 32"/>
                <a:gd name="T8" fmla="*/ 0 w 30"/>
                <a:gd name="T9" fmla="*/ 4 h 32"/>
                <a:gd name="T10" fmla="*/ 0 w 30"/>
                <a:gd name="T11" fmla="*/ 8 h 32"/>
                <a:gd name="T12" fmla="*/ 2 w 30"/>
                <a:gd name="T13" fmla="*/ 12 h 32"/>
                <a:gd name="T14" fmla="*/ 8 w 30"/>
                <a:gd name="T15" fmla="*/ 16 h 32"/>
                <a:gd name="T16" fmla="*/ 8 w 30"/>
                <a:gd name="T17" fmla="*/ 16 h 32"/>
                <a:gd name="T18" fmla="*/ 14 w 30"/>
                <a:gd name="T19" fmla="*/ 24 h 32"/>
                <a:gd name="T20" fmla="*/ 16 w 30"/>
                <a:gd name="T21" fmla="*/ 28 h 32"/>
                <a:gd name="T22" fmla="*/ 18 w 30"/>
                <a:gd name="T23" fmla="*/ 32 h 32"/>
                <a:gd name="T24" fmla="*/ 18 w 30"/>
                <a:gd name="T25" fmla="*/ 32 h 32"/>
                <a:gd name="T26" fmla="*/ 24 w 30"/>
                <a:gd name="T27" fmla="*/ 32 h 32"/>
                <a:gd name="T28" fmla="*/ 24 w 30"/>
                <a:gd name="T29" fmla="*/ 32 h 32"/>
                <a:gd name="T30" fmla="*/ 28 w 30"/>
                <a:gd name="T31" fmla="*/ 32 h 32"/>
                <a:gd name="T32" fmla="*/ 30 w 30"/>
                <a:gd name="T33" fmla="*/ 30 h 32"/>
                <a:gd name="T34" fmla="*/ 30 w 30"/>
                <a:gd name="T35" fmla="*/ 28 h 32"/>
                <a:gd name="T36" fmla="*/ 30 w 30"/>
                <a:gd name="T37" fmla="*/ 24 h 32"/>
                <a:gd name="T38" fmla="*/ 30 w 30"/>
                <a:gd name="T39" fmla="*/ 24 h 32"/>
                <a:gd name="T40" fmla="*/ 24 w 30"/>
                <a:gd name="T41" fmla="*/ 16 h 32"/>
                <a:gd name="T42" fmla="*/ 16 w 30"/>
                <a:gd name="T43" fmla="*/ 8 h 32"/>
                <a:gd name="T44" fmla="*/ 16 w 30"/>
                <a:gd name="T45" fmla="*/ 8 h 32"/>
                <a:gd name="T46" fmla="*/ 12 w 30"/>
                <a:gd name="T47" fmla="*/ 4 h 32"/>
                <a:gd name="T48" fmla="*/ 8 w 30"/>
                <a:gd name="T49" fmla="*/ 2 h 32"/>
                <a:gd name="T50" fmla="*/ 4 w 30"/>
                <a:gd name="T51"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0" h="32">
                  <a:moveTo>
                    <a:pt x="4" y="0"/>
                  </a:moveTo>
                  <a:lnTo>
                    <a:pt x="4" y="0"/>
                  </a:lnTo>
                  <a:lnTo>
                    <a:pt x="2" y="2"/>
                  </a:lnTo>
                  <a:lnTo>
                    <a:pt x="0" y="4"/>
                  </a:lnTo>
                  <a:lnTo>
                    <a:pt x="0" y="4"/>
                  </a:lnTo>
                  <a:lnTo>
                    <a:pt x="0" y="8"/>
                  </a:lnTo>
                  <a:lnTo>
                    <a:pt x="2" y="12"/>
                  </a:lnTo>
                  <a:lnTo>
                    <a:pt x="8" y="16"/>
                  </a:lnTo>
                  <a:lnTo>
                    <a:pt x="8" y="16"/>
                  </a:lnTo>
                  <a:lnTo>
                    <a:pt x="14" y="24"/>
                  </a:lnTo>
                  <a:lnTo>
                    <a:pt x="16" y="28"/>
                  </a:lnTo>
                  <a:lnTo>
                    <a:pt x="18" y="32"/>
                  </a:lnTo>
                  <a:lnTo>
                    <a:pt x="18" y="32"/>
                  </a:lnTo>
                  <a:lnTo>
                    <a:pt x="24" y="32"/>
                  </a:lnTo>
                  <a:lnTo>
                    <a:pt x="24" y="32"/>
                  </a:lnTo>
                  <a:lnTo>
                    <a:pt x="28" y="32"/>
                  </a:lnTo>
                  <a:lnTo>
                    <a:pt x="30" y="30"/>
                  </a:lnTo>
                  <a:lnTo>
                    <a:pt x="30" y="28"/>
                  </a:lnTo>
                  <a:lnTo>
                    <a:pt x="30" y="24"/>
                  </a:lnTo>
                  <a:lnTo>
                    <a:pt x="30" y="24"/>
                  </a:lnTo>
                  <a:lnTo>
                    <a:pt x="24" y="16"/>
                  </a:lnTo>
                  <a:lnTo>
                    <a:pt x="16" y="8"/>
                  </a:lnTo>
                  <a:lnTo>
                    <a:pt x="16" y="8"/>
                  </a:lnTo>
                  <a:lnTo>
                    <a:pt x="12" y="4"/>
                  </a:lnTo>
                  <a:lnTo>
                    <a:pt x="8" y="2"/>
                  </a:lnTo>
                  <a:lnTo>
                    <a:pt x="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51" name="Freeform 136"/>
            <p:cNvSpPr>
              <a:spLocks/>
            </p:cNvSpPr>
            <p:nvPr/>
          </p:nvSpPr>
          <p:spPr bwMode="auto">
            <a:xfrm>
              <a:off x="3184" y="2780"/>
              <a:ext cx="12" cy="16"/>
            </a:xfrm>
            <a:custGeom>
              <a:avLst/>
              <a:gdLst>
                <a:gd name="T0" fmla="*/ 8 w 12"/>
                <a:gd name="T1" fmla="*/ 0 h 16"/>
                <a:gd name="T2" fmla="*/ 8 w 12"/>
                <a:gd name="T3" fmla="*/ 0 h 16"/>
                <a:gd name="T4" fmla="*/ 4 w 12"/>
                <a:gd name="T5" fmla="*/ 2 h 16"/>
                <a:gd name="T6" fmla="*/ 4 w 12"/>
                <a:gd name="T7" fmla="*/ 2 h 16"/>
                <a:gd name="T8" fmla="*/ 2 w 12"/>
                <a:gd name="T9" fmla="*/ 4 h 16"/>
                <a:gd name="T10" fmla="*/ 0 w 12"/>
                <a:gd name="T11" fmla="*/ 6 h 16"/>
                <a:gd name="T12" fmla="*/ 0 w 12"/>
                <a:gd name="T13" fmla="*/ 10 h 16"/>
                <a:gd name="T14" fmla="*/ 2 w 12"/>
                <a:gd name="T15" fmla="*/ 12 h 16"/>
                <a:gd name="T16" fmla="*/ 2 w 12"/>
                <a:gd name="T17" fmla="*/ 12 h 16"/>
                <a:gd name="T18" fmla="*/ 4 w 12"/>
                <a:gd name="T19" fmla="*/ 16 h 16"/>
                <a:gd name="T20" fmla="*/ 6 w 12"/>
                <a:gd name="T21" fmla="*/ 16 h 16"/>
                <a:gd name="T22" fmla="*/ 6 w 12"/>
                <a:gd name="T23" fmla="*/ 16 h 16"/>
                <a:gd name="T24" fmla="*/ 8 w 12"/>
                <a:gd name="T25" fmla="*/ 16 h 16"/>
                <a:gd name="T26" fmla="*/ 10 w 12"/>
                <a:gd name="T27" fmla="*/ 14 h 16"/>
                <a:gd name="T28" fmla="*/ 12 w 12"/>
                <a:gd name="T29" fmla="*/ 8 h 16"/>
                <a:gd name="T30" fmla="*/ 12 w 12"/>
                <a:gd name="T31" fmla="*/ 8 h 16"/>
                <a:gd name="T32" fmla="*/ 12 w 12"/>
                <a:gd name="T33" fmla="*/ 2 h 16"/>
                <a:gd name="T34" fmla="*/ 10 w 12"/>
                <a:gd name="T35" fmla="*/ 0 h 16"/>
                <a:gd name="T36" fmla="*/ 8 w 12"/>
                <a:gd name="T37"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 h="16">
                  <a:moveTo>
                    <a:pt x="8" y="0"/>
                  </a:moveTo>
                  <a:lnTo>
                    <a:pt x="8" y="0"/>
                  </a:lnTo>
                  <a:lnTo>
                    <a:pt x="4" y="2"/>
                  </a:lnTo>
                  <a:lnTo>
                    <a:pt x="4" y="2"/>
                  </a:lnTo>
                  <a:lnTo>
                    <a:pt x="2" y="4"/>
                  </a:lnTo>
                  <a:lnTo>
                    <a:pt x="0" y="6"/>
                  </a:lnTo>
                  <a:lnTo>
                    <a:pt x="0" y="10"/>
                  </a:lnTo>
                  <a:lnTo>
                    <a:pt x="2" y="12"/>
                  </a:lnTo>
                  <a:lnTo>
                    <a:pt x="2" y="12"/>
                  </a:lnTo>
                  <a:lnTo>
                    <a:pt x="4" y="16"/>
                  </a:lnTo>
                  <a:lnTo>
                    <a:pt x="6" y="16"/>
                  </a:lnTo>
                  <a:lnTo>
                    <a:pt x="6" y="16"/>
                  </a:lnTo>
                  <a:lnTo>
                    <a:pt x="8" y="16"/>
                  </a:lnTo>
                  <a:lnTo>
                    <a:pt x="10" y="14"/>
                  </a:lnTo>
                  <a:lnTo>
                    <a:pt x="12" y="8"/>
                  </a:lnTo>
                  <a:lnTo>
                    <a:pt x="12" y="8"/>
                  </a:lnTo>
                  <a:lnTo>
                    <a:pt x="12" y="2"/>
                  </a:lnTo>
                  <a:lnTo>
                    <a:pt x="10" y="0"/>
                  </a:lnTo>
                  <a:lnTo>
                    <a:pt x="8"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52" name="Freeform 137"/>
            <p:cNvSpPr>
              <a:spLocks/>
            </p:cNvSpPr>
            <p:nvPr/>
          </p:nvSpPr>
          <p:spPr bwMode="auto">
            <a:xfrm>
              <a:off x="3184" y="2780"/>
              <a:ext cx="12" cy="16"/>
            </a:xfrm>
            <a:custGeom>
              <a:avLst/>
              <a:gdLst>
                <a:gd name="T0" fmla="*/ 8 w 12"/>
                <a:gd name="T1" fmla="*/ 0 h 16"/>
                <a:gd name="T2" fmla="*/ 8 w 12"/>
                <a:gd name="T3" fmla="*/ 0 h 16"/>
                <a:gd name="T4" fmla="*/ 4 w 12"/>
                <a:gd name="T5" fmla="*/ 2 h 16"/>
                <a:gd name="T6" fmla="*/ 4 w 12"/>
                <a:gd name="T7" fmla="*/ 2 h 16"/>
                <a:gd name="T8" fmla="*/ 2 w 12"/>
                <a:gd name="T9" fmla="*/ 4 h 16"/>
                <a:gd name="T10" fmla="*/ 0 w 12"/>
                <a:gd name="T11" fmla="*/ 6 h 16"/>
                <a:gd name="T12" fmla="*/ 0 w 12"/>
                <a:gd name="T13" fmla="*/ 10 h 16"/>
                <a:gd name="T14" fmla="*/ 2 w 12"/>
                <a:gd name="T15" fmla="*/ 12 h 16"/>
                <a:gd name="T16" fmla="*/ 2 w 12"/>
                <a:gd name="T17" fmla="*/ 12 h 16"/>
                <a:gd name="T18" fmla="*/ 4 w 12"/>
                <a:gd name="T19" fmla="*/ 16 h 16"/>
                <a:gd name="T20" fmla="*/ 6 w 12"/>
                <a:gd name="T21" fmla="*/ 16 h 16"/>
                <a:gd name="T22" fmla="*/ 6 w 12"/>
                <a:gd name="T23" fmla="*/ 16 h 16"/>
                <a:gd name="T24" fmla="*/ 8 w 12"/>
                <a:gd name="T25" fmla="*/ 16 h 16"/>
                <a:gd name="T26" fmla="*/ 10 w 12"/>
                <a:gd name="T27" fmla="*/ 14 h 16"/>
                <a:gd name="T28" fmla="*/ 12 w 12"/>
                <a:gd name="T29" fmla="*/ 8 h 16"/>
                <a:gd name="T30" fmla="*/ 12 w 12"/>
                <a:gd name="T31" fmla="*/ 8 h 16"/>
                <a:gd name="T32" fmla="*/ 12 w 12"/>
                <a:gd name="T33" fmla="*/ 2 h 16"/>
                <a:gd name="T34" fmla="*/ 10 w 12"/>
                <a:gd name="T35" fmla="*/ 0 h 16"/>
                <a:gd name="T36" fmla="*/ 8 w 12"/>
                <a:gd name="T37"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 h="16">
                  <a:moveTo>
                    <a:pt x="8" y="0"/>
                  </a:moveTo>
                  <a:lnTo>
                    <a:pt x="8" y="0"/>
                  </a:lnTo>
                  <a:lnTo>
                    <a:pt x="4" y="2"/>
                  </a:lnTo>
                  <a:lnTo>
                    <a:pt x="4" y="2"/>
                  </a:lnTo>
                  <a:lnTo>
                    <a:pt x="2" y="4"/>
                  </a:lnTo>
                  <a:lnTo>
                    <a:pt x="0" y="6"/>
                  </a:lnTo>
                  <a:lnTo>
                    <a:pt x="0" y="10"/>
                  </a:lnTo>
                  <a:lnTo>
                    <a:pt x="2" y="12"/>
                  </a:lnTo>
                  <a:lnTo>
                    <a:pt x="2" y="12"/>
                  </a:lnTo>
                  <a:lnTo>
                    <a:pt x="4" y="16"/>
                  </a:lnTo>
                  <a:lnTo>
                    <a:pt x="6" y="16"/>
                  </a:lnTo>
                  <a:lnTo>
                    <a:pt x="6" y="16"/>
                  </a:lnTo>
                  <a:lnTo>
                    <a:pt x="8" y="16"/>
                  </a:lnTo>
                  <a:lnTo>
                    <a:pt x="10" y="14"/>
                  </a:lnTo>
                  <a:lnTo>
                    <a:pt x="12" y="8"/>
                  </a:lnTo>
                  <a:lnTo>
                    <a:pt x="12" y="8"/>
                  </a:lnTo>
                  <a:lnTo>
                    <a:pt x="12" y="2"/>
                  </a:lnTo>
                  <a:lnTo>
                    <a:pt x="10" y="0"/>
                  </a:lnTo>
                  <a:lnTo>
                    <a:pt x="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53" name="Freeform 138"/>
            <p:cNvSpPr>
              <a:spLocks/>
            </p:cNvSpPr>
            <p:nvPr/>
          </p:nvSpPr>
          <p:spPr bwMode="auto">
            <a:xfrm>
              <a:off x="3156" y="2800"/>
              <a:ext cx="24" cy="30"/>
            </a:xfrm>
            <a:custGeom>
              <a:avLst/>
              <a:gdLst>
                <a:gd name="T0" fmla="*/ 14 w 24"/>
                <a:gd name="T1" fmla="*/ 0 h 30"/>
                <a:gd name="T2" fmla="*/ 14 w 24"/>
                <a:gd name="T3" fmla="*/ 0 h 30"/>
                <a:gd name="T4" fmla="*/ 10 w 24"/>
                <a:gd name="T5" fmla="*/ 0 h 30"/>
                <a:gd name="T6" fmla="*/ 4 w 24"/>
                <a:gd name="T7" fmla="*/ 4 h 30"/>
                <a:gd name="T8" fmla="*/ 2 w 24"/>
                <a:gd name="T9" fmla="*/ 8 h 30"/>
                <a:gd name="T10" fmla="*/ 0 w 24"/>
                <a:gd name="T11" fmla="*/ 12 h 30"/>
                <a:gd name="T12" fmla="*/ 0 w 24"/>
                <a:gd name="T13" fmla="*/ 12 h 30"/>
                <a:gd name="T14" fmla="*/ 4 w 24"/>
                <a:gd name="T15" fmla="*/ 26 h 30"/>
                <a:gd name="T16" fmla="*/ 4 w 24"/>
                <a:gd name="T17" fmla="*/ 26 h 30"/>
                <a:gd name="T18" fmla="*/ 6 w 24"/>
                <a:gd name="T19" fmla="*/ 30 h 30"/>
                <a:gd name="T20" fmla="*/ 6 w 24"/>
                <a:gd name="T21" fmla="*/ 30 h 30"/>
                <a:gd name="T22" fmla="*/ 6 w 24"/>
                <a:gd name="T23" fmla="*/ 30 h 30"/>
                <a:gd name="T24" fmla="*/ 10 w 24"/>
                <a:gd name="T25" fmla="*/ 30 h 30"/>
                <a:gd name="T26" fmla="*/ 10 w 24"/>
                <a:gd name="T27" fmla="*/ 30 h 30"/>
                <a:gd name="T28" fmla="*/ 18 w 24"/>
                <a:gd name="T29" fmla="*/ 24 h 30"/>
                <a:gd name="T30" fmla="*/ 22 w 24"/>
                <a:gd name="T31" fmla="*/ 18 h 30"/>
                <a:gd name="T32" fmla="*/ 24 w 24"/>
                <a:gd name="T33" fmla="*/ 8 h 30"/>
                <a:gd name="T34" fmla="*/ 24 w 24"/>
                <a:gd name="T35" fmla="*/ 6 h 30"/>
                <a:gd name="T36" fmla="*/ 22 w 24"/>
                <a:gd name="T37" fmla="*/ 2 h 30"/>
                <a:gd name="T38" fmla="*/ 22 w 24"/>
                <a:gd name="T39" fmla="*/ 2 h 30"/>
                <a:gd name="T40" fmla="*/ 18 w 24"/>
                <a:gd name="T41" fmla="*/ 0 h 30"/>
                <a:gd name="T42" fmla="*/ 14 w 24"/>
                <a:gd name="T43"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4" h="30">
                  <a:moveTo>
                    <a:pt x="14" y="0"/>
                  </a:moveTo>
                  <a:lnTo>
                    <a:pt x="14" y="0"/>
                  </a:lnTo>
                  <a:lnTo>
                    <a:pt x="10" y="0"/>
                  </a:lnTo>
                  <a:lnTo>
                    <a:pt x="4" y="4"/>
                  </a:lnTo>
                  <a:lnTo>
                    <a:pt x="2" y="8"/>
                  </a:lnTo>
                  <a:lnTo>
                    <a:pt x="0" y="12"/>
                  </a:lnTo>
                  <a:lnTo>
                    <a:pt x="0" y="12"/>
                  </a:lnTo>
                  <a:lnTo>
                    <a:pt x="4" y="26"/>
                  </a:lnTo>
                  <a:lnTo>
                    <a:pt x="4" y="26"/>
                  </a:lnTo>
                  <a:lnTo>
                    <a:pt x="6" y="30"/>
                  </a:lnTo>
                  <a:lnTo>
                    <a:pt x="6" y="30"/>
                  </a:lnTo>
                  <a:lnTo>
                    <a:pt x="6" y="30"/>
                  </a:lnTo>
                  <a:lnTo>
                    <a:pt x="10" y="30"/>
                  </a:lnTo>
                  <a:lnTo>
                    <a:pt x="10" y="30"/>
                  </a:lnTo>
                  <a:lnTo>
                    <a:pt x="18" y="24"/>
                  </a:lnTo>
                  <a:lnTo>
                    <a:pt x="22" y="18"/>
                  </a:lnTo>
                  <a:lnTo>
                    <a:pt x="24" y="8"/>
                  </a:lnTo>
                  <a:lnTo>
                    <a:pt x="24" y="6"/>
                  </a:lnTo>
                  <a:lnTo>
                    <a:pt x="22" y="2"/>
                  </a:lnTo>
                  <a:lnTo>
                    <a:pt x="22" y="2"/>
                  </a:lnTo>
                  <a:lnTo>
                    <a:pt x="18" y="0"/>
                  </a:lnTo>
                  <a:lnTo>
                    <a:pt x="14"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54" name="Freeform 139"/>
            <p:cNvSpPr>
              <a:spLocks/>
            </p:cNvSpPr>
            <p:nvPr/>
          </p:nvSpPr>
          <p:spPr bwMode="auto">
            <a:xfrm>
              <a:off x="3156" y="2800"/>
              <a:ext cx="24" cy="30"/>
            </a:xfrm>
            <a:custGeom>
              <a:avLst/>
              <a:gdLst>
                <a:gd name="T0" fmla="*/ 14 w 24"/>
                <a:gd name="T1" fmla="*/ 0 h 30"/>
                <a:gd name="T2" fmla="*/ 14 w 24"/>
                <a:gd name="T3" fmla="*/ 0 h 30"/>
                <a:gd name="T4" fmla="*/ 10 w 24"/>
                <a:gd name="T5" fmla="*/ 0 h 30"/>
                <a:gd name="T6" fmla="*/ 4 w 24"/>
                <a:gd name="T7" fmla="*/ 4 h 30"/>
                <a:gd name="T8" fmla="*/ 2 w 24"/>
                <a:gd name="T9" fmla="*/ 8 h 30"/>
                <a:gd name="T10" fmla="*/ 0 w 24"/>
                <a:gd name="T11" fmla="*/ 12 h 30"/>
                <a:gd name="T12" fmla="*/ 0 w 24"/>
                <a:gd name="T13" fmla="*/ 12 h 30"/>
                <a:gd name="T14" fmla="*/ 4 w 24"/>
                <a:gd name="T15" fmla="*/ 26 h 30"/>
                <a:gd name="T16" fmla="*/ 4 w 24"/>
                <a:gd name="T17" fmla="*/ 26 h 30"/>
                <a:gd name="T18" fmla="*/ 6 w 24"/>
                <a:gd name="T19" fmla="*/ 30 h 30"/>
                <a:gd name="T20" fmla="*/ 6 w 24"/>
                <a:gd name="T21" fmla="*/ 30 h 30"/>
                <a:gd name="T22" fmla="*/ 6 w 24"/>
                <a:gd name="T23" fmla="*/ 30 h 30"/>
                <a:gd name="T24" fmla="*/ 10 w 24"/>
                <a:gd name="T25" fmla="*/ 30 h 30"/>
                <a:gd name="T26" fmla="*/ 10 w 24"/>
                <a:gd name="T27" fmla="*/ 30 h 30"/>
                <a:gd name="T28" fmla="*/ 18 w 24"/>
                <a:gd name="T29" fmla="*/ 24 h 30"/>
                <a:gd name="T30" fmla="*/ 22 w 24"/>
                <a:gd name="T31" fmla="*/ 18 h 30"/>
                <a:gd name="T32" fmla="*/ 24 w 24"/>
                <a:gd name="T33" fmla="*/ 8 h 30"/>
                <a:gd name="T34" fmla="*/ 24 w 24"/>
                <a:gd name="T35" fmla="*/ 6 h 30"/>
                <a:gd name="T36" fmla="*/ 22 w 24"/>
                <a:gd name="T37" fmla="*/ 2 h 30"/>
                <a:gd name="T38" fmla="*/ 22 w 24"/>
                <a:gd name="T39" fmla="*/ 2 h 30"/>
                <a:gd name="T40" fmla="*/ 18 w 24"/>
                <a:gd name="T41" fmla="*/ 0 h 30"/>
                <a:gd name="T42" fmla="*/ 14 w 24"/>
                <a:gd name="T43"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4" h="30">
                  <a:moveTo>
                    <a:pt x="14" y="0"/>
                  </a:moveTo>
                  <a:lnTo>
                    <a:pt x="14" y="0"/>
                  </a:lnTo>
                  <a:lnTo>
                    <a:pt x="10" y="0"/>
                  </a:lnTo>
                  <a:lnTo>
                    <a:pt x="4" y="4"/>
                  </a:lnTo>
                  <a:lnTo>
                    <a:pt x="2" y="8"/>
                  </a:lnTo>
                  <a:lnTo>
                    <a:pt x="0" y="12"/>
                  </a:lnTo>
                  <a:lnTo>
                    <a:pt x="0" y="12"/>
                  </a:lnTo>
                  <a:lnTo>
                    <a:pt x="4" y="26"/>
                  </a:lnTo>
                  <a:lnTo>
                    <a:pt x="4" y="26"/>
                  </a:lnTo>
                  <a:lnTo>
                    <a:pt x="6" y="30"/>
                  </a:lnTo>
                  <a:lnTo>
                    <a:pt x="6" y="30"/>
                  </a:lnTo>
                  <a:lnTo>
                    <a:pt x="6" y="30"/>
                  </a:lnTo>
                  <a:lnTo>
                    <a:pt x="10" y="30"/>
                  </a:lnTo>
                  <a:lnTo>
                    <a:pt x="10" y="30"/>
                  </a:lnTo>
                  <a:lnTo>
                    <a:pt x="18" y="24"/>
                  </a:lnTo>
                  <a:lnTo>
                    <a:pt x="22" y="18"/>
                  </a:lnTo>
                  <a:lnTo>
                    <a:pt x="24" y="8"/>
                  </a:lnTo>
                  <a:lnTo>
                    <a:pt x="24" y="6"/>
                  </a:lnTo>
                  <a:lnTo>
                    <a:pt x="22" y="2"/>
                  </a:lnTo>
                  <a:lnTo>
                    <a:pt x="22" y="2"/>
                  </a:lnTo>
                  <a:lnTo>
                    <a:pt x="18" y="0"/>
                  </a:lnTo>
                  <a:lnTo>
                    <a:pt x="1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55" name="Freeform 140"/>
            <p:cNvSpPr>
              <a:spLocks/>
            </p:cNvSpPr>
            <p:nvPr/>
          </p:nvSpPr>
          <p:spPr bwMode="auto">
            <a:xfrm>
              <a:off x="3020" y="2756"/>
              <a:ext cx="12" cy="18"/>
            </a:xfrm>
            <a:custGeom>
              <a:avLst/>
              <a:gdLst>
                <a:gd name="T0" fmla="*/ 6 w 12"/>
                <a:gd name="T1" fmla="*/ 0 h 18"/>
                <a:gd name="T2" fmla="*/ 6 w 12"/>
                <a:gd name="T3" fmla="*/ 0 h 18"/>
                <a:gd name="T4" fmla="*/ 4 w 12"/>
                <a:gd name="T5" fmla="*/ 0 h 18"/>
                <a:gd name="T6" fmla="*/ 0 w 12"/>
                <a:gd name="T7" fmla="*/ 6 h 18"/>
                <a:gd name="T8" fmla="*/ 0 w 12"/>
                <a:gd name="T9" fmla="*/ 6 h 18"/>
                <a:gd name="T10" fmla="*/ 0 w 12"/>
                <a:gd name="T11" fmla="*/ 14 h 18"/>
                <a:gd name="T12" fmla="*/ 2 w 12"/>
                <a:gd name="T13" fmla="*/ 16 h 18"/>
                <a:gd name="T14" fmla="*/ 4 w 12"/>
                <a:gd name="T15" fmla="*/ 18 h 18"/>
                <a:gd name="T16" fmla="*/ 4 w 12"/>
                <a:gd name="T17" fmla="*/ 18 h 18"/>
                <a:gd name="T18" fmla="*/ 8 w 12"/>
                <a:gd name="T19" fmla="*/ 16 h 18"/>
                <a:gd name="T20" fmla="*/ 8 w 12"/>
                <a:gd name="T21" fmla="*/ 16 h 18"/>
                <a:gd name="T22" fmla="*/ 12 w 12"/>
                <a:gd name="T23" fmla="*/ 12 h 18"/>
                <a:gd name="T24" fmla="*/ 12 w 12"/>
                <a:gd name="T25" fmla="*/ 6 h 18"/>
                <a:gd name="T26" fmla="*/ 10 w 12"/>
                <a:gd name="T27" fmla="*/ 2 h 18"/>
                <a:gd name="T28" fmla="*/ 6 w 12"/>
                <a:gd name="T29"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 h="18">
                  <a:moveTo>
                    <a:pt x="6" y="0"/>
                  </a:moveTo>
                  <a:lnTo>
                    <a:pt x="6" y="0"/>
                  </a:lnTo>
                  <a:lnTo>
                    <a:pt x="4" y="0"/>
                  </a:lnTo>
                  <a:lnTo>
                    <a:pt x="0" y="6"/>
                  </a:lnTo>
                  <a:lnTo>
                    <a:pt x="0" y="6"/>
                  </a:lnTo>
                  <a:lnTo>
                    <a:pt x="0" y="14"/>
                  </a:lnTo>
                  <a:lnTo>
                    <a:pt x="2" y="16"/>
                  </a:lnTo>
                  <a:lnTo>
                    <a:pt x="4" y="18"/>
                  </a:lnTo>
                  <a:lnTo>
                    <a:pt x="4" y="18"/>
                  </a:lnTo>
                  <a:lnTo>
                    <a:pt x="8" y="16"/>
                  </a:lnTo>
                  <a:lnTo>
                    <a:pt x="8" y="16"/>
                  </a:lnTo>
                  <a:lnTo>
                    <a:pt x="12" y="12"/>
                  </a:lnTo>
                  <a:lnTo>
                    <a:pt x="12" y="6"/>
                  </a:lnTo>
                  <a:lnTo>
                    <a:pt x="10" y="2"/>
                  </a:lnTo>
                  <a:lnTo>
                    <a:pt x="6"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56" name="Freeform 141"/>
            <p:cNvSpPr>
              <a:spLocks/>
            </p:cNvSpPr>
            <p:nvPr/>
          </p:nvSpPr>
          <p:spPr bwMode="auto">
            <a:xfrm>
              <a:off x="3020" y="2756"/>
              <a:ext cx="12" cy="18"/>
            </a:xfrm>
            <a:custGeom>
              <a:avLst/>
              <a:gdLst>
                <a:gd name="T0" fmla="*/ 6 w 12"/>
                <a:gd name="T1" fmla="*/ 0 h 18"/>
                <a:gd name="T2" fmla="*/ 6 w 12"/>
                <a:gd name="T3" fmla="*/ 0 h 18"/>
                <a:gd name="T4" fmla="*/ 4 w 12"/>
                <a:gd name="T5" fmla="*/ 0 h 18"/>
                <a:gd name="T6" fmla="*/ 0 w 12"/>
                <a:gd name="T7" fmla="*/ 6 h 18"/>
                <a:gd name="T8" fmla="*/ 0 w 12"/>
                <a:gd name="T9" fmla="*/ 6 h 18"/>
                <a:gd name="T10" fmla="*/ 0 w 12"/>
                <a:gd name="T11" fmla="*/ 14 h 18"/>
                <a:gd name="T12" fmla="*/ 2 w 12"/>
                <a:gd name="T13" fmla="*/ 16 h 18"/>
                <a:gd name="T14" fmla="*/ 4 w 12"/>
                <a:gd name="T15" fmla="*/ 18 h 18"/>
                <a:gd name="T16" fmla="*/ 4 w 12"/>
                <a:gd name="T17" fmla="*/ 18 h 18"/>
                <a:gd name="T18" fmla="*/ 8 w 12"/>
                <a:gd name="T19" fmla="*/ 16 h 18"/>
                <a:gd name="T20" fmla="*/ 8 w 12"/>
                <a:gd name="T21" fmla="*/ 16 h 18"/>
                <a:gd name="T22" fmla="*/ 12 w 12"/>
                <a:gd name="T23" fmla="*/ 12 h 18"/>
                <a:gd name="T24" fmla="*/ 12 w 12"/>
                <a:gd name="T25" fmla="*/ 6 h 18"/>
                <a:gd name="T26" fmla="*/ 10 w 12"/>
                <a:gd name="T27" fmla="*/ 2 h 18"/>
                <a:gd name="T28" fmla="*/ 6 w 12"/>
                <a:gd name="T29"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 h="18">
                  <a:moveTo>
                    <a:pt x="6" y="0"/>
                  </a:moveTo>
                  <a:lnTo>
                    <a:pt x="6" y="0"/>
                  </a:lnTo>
                  <a:lnTo>
                    <a:pt x="4" y="0"/>
                  </a:lnTo>
                  <a:lnTo>
                    <a:pt x="0" y="6"/>
                  </a:lnTo>
                  <a:lnTo>
                    <a:pt x="0" y="6"/>
                  </a:lnTo>
                  <a:lnTo>
                    <a:pt x="0" y="14"/>
                  </a:lnTo>
                  <a:lnTo>
                    <a:pt x="2" y="16"/>
                  </a:lnTo>
                  <a:lnTo>
                    <a:pt x="4" y="18"/>
                  </a:lnTo>
                  <a:lnTo>
                    <a:pt x="4" y="18"/>
                  </a:lnTo>
                  <a:lnTo>
                    <a:pt x="8" y="16"/>
                  </a:lnTo>
                  <a:lnTo>
                    <a:pt x="8" y="16"/>
                  </a:lnTo>
                  <a:lnTo>
                    <a:pt x="12" y="12"/>
                  </a:lnTo>
                  <a:lnTo>
                    <a:pt x="12" y="6"/>
                  </a:lnTo>
                  <a:lnTo>
                    <a:pt x="10" y="2"/>
                  </a:lnTo>
                  <a:lnTo>
                    <a:pt x="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57" name="Freeform 142"/>
            <p:cNvSpPr>
              <a:spLocks/>
            </p:cNvSpPr>
            <p:nvPr/>
          </p:nvSpPr>
          <p:spPr bwMode="auto">
            <a:xfrm>
              <a:off x="2254" y="2688"/>
              <a:ext cx="570" cy="508"/>
            </a:xfrm>
            <a:custGeom>
              <a:avLst/>
              <a:gdLst>
                <a:gd name="T0" fmla="*/ 416 w 570"/>
                <a:gd name="T1" fmla="*/ 38 h 508"/>
                <a:gd name="T2" fmla="*/ 414 w 570"/>
                <a:gd name="T3" fmla="*/ 80 h 508"/>
                <a:gd name="T4" fmla="*/ 400 w 570"/>
                <a:gd name="T5" fmla="*/ 112 h 508"/>
                <a:gd name="T6" fmla="*/ 378 w 570"/>
                <a:gd name="T7" fmla="*/ 104 h 508"/>
                <a:gd name="T8" fmla="*/ 350 w 570"/>
                <a:gd name="T9" fmla="*/ 82 h 508"/>
                <a:gd name="T10" fmla="*/ 334 w 570"/>
                <a:gd name="T11" fmla="*/ 56 h 508"/>
                <a:gd name="T12" fmla="*/ 356 w 570"/>
                <a:gd name="T13" fmla="*/ 32 h 508"/>
                <a:gd name="T14" fmla="*/ 356 w 570"/>
                <a:gd name="T15" fmla="*/ 20 h 508"/>
                <a:gd name="T16" fmla="*/ 324 w 570"/>
                <a:gd name="T17" fmla="*/ 18 h 508"/>
                <a:gd name="T18" fmla="*/ 300 w 570"/>
                <a:gd name="T19" fmla="*/ 4 h 508"/>
                <a:gd name="T20" fmla="*/ 276 w 570"/>
                <a:gd name="T21" fmla="*/ 18 h 508"/>
                <a:gd name="T22" fmla="*/ 256 w 570"/>
                <a:gd name="T23" fmla="*/ 36 h 508"/>
                <a:gd name="T24" fmla="*/ 252 w 570"/>
                <a:gd name="T25" fmla="*/ 58 h 508"/>
                <a:gd name="T26" fmla="*/ 250 w 570"/>
                <a:gd name="T27" fmla="*/ 66 h 508"/>
                <a:gd name="T28" fmla="*/ 216 w 570"/>
                <a:gd name="T29" fmla="*/ 38 h 508"/>
                <a:gd name="T30" fmla="*/ 176 w 570"/>
                <a:gd name="T31" fmla="*/ 72 h 508"/>
                <a:gd name="T32" fmla="*/ 154 w 570"/>
                <a:gd name="T33" fmla="*/ 90 h 508"/>
                <a:gd name="T34" fmla="*/ 142 w 570"/>
                <a:gd name="T35" fmla="*/ 96 h 508"/>
                <a:gd name="T36" fmla="*/ 118 w 570"/>
                <a:gd name="T37" fmla="*/ 136 h 508"/>
                <a:gd name="T38" fmla="*/ 50 w 570"/>
                <a:gd name="T39" fmla="*/ 156 h 508"/>
                <a:gd name="T40" fmla="*/ 20 w 570"/>
                <a:gd name="T41" fmla="*/ 180 h 508"/>
                <a:gd name="T42" fmla="*/ 0 w 570"/>
                <a:gd name="T43" fmla="*/ 234 h 508"/>
                <a:gd name="T44" fmla="*/ 8 w 570"/>
                <a:gd name="T45" fmla="*/ 256 h 508"/>
                <a:gd name="T46" fmla="*/ 6 w 570"/>
                <a:gd name="T47" fmla="*/ 288 h 508"/>
                <a:gd name="T48" fmla="*/ 12 w 570"/>
                <a:gd name="T49" fmla="*/ 314 h 508"/>
                <a:gd name="T50" fmla="*/ 18 w 570"/>
                <a:gd name="T51" fmla="*/ 370 h 508"/>
                <a:gd name="T52" fmla="*/ 10 w 570"/>
                <a:gd name="T53" fmla="*/ 394 h 508"/>
                <a:gd name="T54" fmla="*/ 14 w 570"/>
                <a:gd name="T55" fmla="*/ 412 h 508"/>
                <a:gd name="T56" fmla="*/ 26 w 570"/>
                <a:gd name="T57" fmla="*/ 422 h 508"/>
                <a:gd name="T58" fmla="*/ 68 w 570"/>
                <a:gd name="T59" fmla="*/ 420 h 508"/>
                <a:gd name="T60" fmla="*/ 104 w 570"/>
                <a:gd name="T61" fmla="*/ 402 h 508"/>
                <a:gd name="T62" fmla="*/ 136 w 570"/>
                <a:gd name="T63" fmla="*/ 400 h 508"/>
                <a:gd name="T64" fmla="*/ 158 w 570"/>
                <a:gd name="T65" fmla="*/ 376 h 508"/>
                <a:gd name="T66" fmla="*/ 186 w 570"/>
                <a:gd name="T67" fmla="*/ 370 h 508"/>
                <a:gd name="T68" fmla="*/ 224 w 570"/>
                <a:gd name="T69" fmla="*/ 352 h 508"/>
                <a:gd name="T70" fmla="*/ 238 w 570"/>
                <a:gd name="T71" fmla="*/ 360 h 508"/>
                <a:gd name="T72" fmla="*/ 252 w 570"/>
                <a:gd name="T73" fmla="*/ 360 h 508"/>
                <a:gd name="T74" fmla="*/ 272 w 570"/>
                <a:gd name="T75" fmla="*/ 374 h 508"/>
                <a:gd name="T76" fmla="*/ 294 w 570"/>
                <a:gd name="T77" fmla="*/ 400 h 508"/>
                <a:gd name="T78" fmla="*/ 328 w 570"/>
                <a:gd name="T79" fmla="*/ 394 h 508"/>
                <a:gd name="T80" fmla="*/ 336 w 570"/>
                <a:gd name="T81" fmla="*/ 398 h 508"/>
                <a:gd name="T82" fmla="*/ 320 w 570"/>
                <a:gd name="T83" fmla="*/ 422 h 508"/>
                <a:gd name="T84" fmla="*/ 336 w 570"/>
                <a:gd name="T85" fmla="*/ 420 h 508"/>
                <a:gd name="T86" fmla="*/ 344 w 570"/>
                <a:gd name="T87" fmla="*/ 436 h 508"/>
                <a:gd name="T88" fmla="*/ 358 w 570"/>
                <a:gd name="T89" fmla="*/ 456 h 508"/>
                <a:gd name="T90" fmla="*/ 370 w 570"/>
                <a:gd name="T91" fmla="*/ 490 h 508"/>
                <a:gd name="T92" fmla="*/ 408 w 570"/>
                <a:gd name="T93" fmla="*/ 508 h 508"/>
                <a:gd name="T94" fmla="*/ 414 w 570"/>
                <a:gd name="T95" fmla="*/ 498 h 508"/>
                <a:gd name="T96" fmla="*/ 436 w 570"/>
                <a:gd name="T97" fmla="*/ 482 h 508"/>
                <a:gd name="T98" fmla="*/ 446 w 570"/>
                <a:gd name="T99" fmla="*/ 502 h 508"/>
                <a:gd name="T100" fmla="*/ 484 w 570"/>
                <a:gd name="T101" fmla="*/ 482 h 508"/>
                <a:gd name="T102" fmla="*/ 504 w 570"/>
                <a:gd name="T103" fmla="*/ 442 h 508"/>
                <a:gd name="T104" fmla="*/ 532 w 570"/>
                <a:gd name="T105" fmla="*/ 400 h 508"/>
                <a:gd name="T106" fmla="*/ 550 w 570"/>
                <a:gd name="T107" fmla="*/ 348 h 508"/>
                <a:gd name="T108" fmla="*/ 562 w 570"/>
                <a:gd name="T109" fmla="*/ 268 h 508"/>
                <a:gd name="T110" fmla="*/ 548 w 570"/>
                <a:gd name="T111" fmla="*/ 230 h 508"/>
                <a:gd name="T112" fmla="*/ 530 w 570"/>
                <a:gd name="T113" fmla="*/ 198 h 508"/>
                <a:gd name="T114" fmla="*/ 506 w 570"/>
                <a:gd name="T115" fmla="*/ 158 h 508"/>
                <a:gd name="T116" fmla="*/ 472 w 570"/>
                <a:gd name="T117" fmla="*/ 122 h 508"/>
                <a:gd name="T118" fmla="*/ 468 w 570"/>
                <a:gd name="T119" fmla="*/ 78 h 508"/>
                <a:gd name="T120" fmla="*/ 454 w 570"/>
                <a:gd name="T121" fmla="*/ 48 h 508"/>
                <a:gd name="T122" fmla="*/ 444 w 570"/>
                <a:gd name="T123" fmla="*/ 28 h 5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70" h="508">
                  <a:moveTo>
                    <a:pt x="434" y="0"/>
                  </a:moveTo>
                  <a:lnTo>
                    <a:pt x="434" y="0"/>
                  </a:lnTo>
                  <a:lnTo>
                    <a:pt x="430" y="2"/>
                  </a:lnTo>
                  <a:lnTo>
                    <a:pt x="426" y="6"/>
                  </a:lnTo>
                  <a:lnTo>
                    <a:pt x="426" y="6"/>
                  </a:lnTo>
                  <a:lnTo>
                    <a:pt x="420" y="22"/>
                  </a:lnTo>
                  <a:lnTo>
                    <a:pt x="416" y="38"/>
                  </a:lnTo>
                  <a:lnTo>
                    <a:pt x="416" y="38"/>
                  </a:lnTo>
                  <a:lnTo>
                    <a:pt x="416" y="46"/>
                  </a:lnTo>
                  <a:lnTo>
                    <a:pt x="416" y="52"/>
                  </a:lnTo>
                  <a:lnTo>
                    <a:pt x="416" y="52"/>
                  </a:lnTo>
                  <a:lnTo>
                    <a:pt x="416" y="66"/>
                  </a:lnTo>
                  <a:lnTo>
                    <a:pt x="416" y="66"/>
                  </a:lnTo>
                  <a:lnTo>
                    <a:pt x="414" y="80"/>
                  </a:lnTo>
                  <a:lnTo>
                    <a:pt x="412" y="94"/>
                  </a:lnTo>
                  <a:lnTo>
                    <a:pt x="412" y="94"/>
                  </a:lnTo>
                  <a:lnTo>
                    <a:pt x="410" y="100"/>
                  </a:lnTo>
                  <a:lnTo>
                    <a:pt x="406" y="104"/>
                  </a:lnTo>
                  <a:lnTo>
                    <a:pt x="406" y="104"/>
                  </a:lnTo>
                  <a:lnTo>
                    <a:pt x="402" y="108"/>
                  </a:lnTo>
                  <a:lnTo>
                    <a:pt x="400" y="112"/>
                  </a:lnTo>
                  <a:lnTo>
                    <a:pt x="396" y="116"/>
                  </a:lnTo>
                  <a:lnTo>
                    <a:pt x="390" y="118"/>
                  </a:lnTo>
                  <a:lnTo>
                    <a:pt x="390" y="118"/>
                  </a:lnTo>
                  <a:lnTo>
                    <a:pt x="386" y="118"/>
                  </a:lnTo>
                  <a:lnTo>
                    <a:pt x="382" y="114"/>
                  </a:lnTo>
                  <a:lnTo>
                    <a:pt x="378" y="104"/>
                  </a:lnTo>
                  <a:lnTo>
                    <a:pt x="378" y="104"/>
                  </a:lnTo>
                  <a:lnTo>
                    <a:pt x="374" y="96"/>
                  </a:lnTo>
                  <a:lnTo>
                    <a:pt x="370" y="94"/>
                  </a:lnTo>
                  <a:lnTo>
                    <a:pt x="366" y="90"/>
                  </a:lnTo>
                  <a:lnTo>
                    <a:pt x="366" y="90"/>
                  </a:lnTo>
                  <a:lnTo>
                    <a:pt x="356" y="88"/>
                  </a:lnTo>
                  <a:lnTo>
                    <a:pt x="350" y="82"/>
                  </a:lnTo>
                  <a:lnTo>
                    <a:pt x="350" y="82"/>
                  </a:lnTo>
                  <a:lnTo>
                    <a:pt x="344" y="76"/>
                  </a:lnTo>
                  <a:lnTo>
                    <a:pt x="338" y="72"/>
                  </a:lnTo>
                  <a:lnTo>
                    <a:pt x="338" y="72"/>
                  </a:lnTo>
                  <a:lnTo>
                    <a:pt x="334" y="68"/>
                  </a:lnTo>
                  <a:lnTo>
                    <a:pt x="332" y="64"/>
                  </a:lnTo>
                  <a:lnTo>
                    <a:pt x="332" y="60"/>
                  </a:lnTo>
                  <a:lnTo>
                    <a:pt x="334" y="56"/>
                  </a:lnTo>
                  <a:lnTo>
                    <a:pt x="338" y="50"/>
                  </a:lnTo>
                  <a:lnTo>
                    <a:pt x="344" y="42"/>
                  </a:lnTo>
                  <a:lnTo>
                    <a:pt x="344" y="42"/>
                  </a:lnTo>
                  <a:lnTo>
                    <a:pt x="348" y="38"/>
                  </a:lnTo>
                  <a:lnTo>
                    <a:pt x="352" y="34"/>
                  </a:lnTo>
                  <a:lnTo>
                    <a:pt x="352" y="34"/>
                  </a:lnTo>
                  <a:lnTo>
                    <a:pt x="356" y="32"/>
                  </a:lnTo>
                  <a:lnTo>
                    <a:pt x="360" y="30"/>
                  </a:lnTo>
                  <a:lnTo>
                    <a:pt x="360" y="30"/>
                  </a:lnTo>
                  <a:lnTo>
                    <a:pt x="364" y="24"/>
                  </a:lnTo>
                  <a:lnTo>
                    <a:pt x="364" y="22"/>
                  </a:lnTo>
                  <a:lnTo>
                    <a:pt x="362" y="20"/>
                  </a:lnTo>
                  <a:lnTo>
                    <a:pt x="356" y="20"/>
                  </a:lnTo>
                  <a:lnTo>
                    <a:pt x="356" y="20"/>
                  </a:lnTo>
                  <a:lnTo>
                    <a:pt x="348" y="16"/>
                  </a:lnTo>
                  <a:lnTo>
                    <a:pt x="340" y="14"/>
                  </a:lnTo>
                  <a:lnTo>
                    <a:pt x="340" y="14"/>
                  </a:lnTo>
                  <a:lnTo>
                    <a:pt x="338" y="14"/>
                  </a:lnTo>
                  <a:lnTo>
                    <a:pt x="338" y="14"/>
                  </a:lnTo>
                  <a:lnTo>
                    <a:pt x="330" y="16"/>
                  </a:lnTo>
                  <a:lnTo>
                    <a:pt x="324" y="18"/>
                  </a:lnTo>
                  <a:lnTo>
                    <a:pt x="324" y="18"/>
                  </a:lnTo>
                  <a:lnTo>
                    <a:pt x="320" y="18"/>
                  </a:lnTo>
                  <a:lnTo>
                    <a:pt x="320" y="18"/>
                  </a:lnTo>
                  <a:lnTo>
                    <a:pt x="316" y="14"/>
                  </a:lnTo>
                  <a:lnTo>
                    <a:pt x="310" y="10"/>
                  </a:lnTo>
                  <a:lnTo>
                    <a:pt x="304" y="6"/>
                  </a:lnTo>
                  <a:lnTo>
                    <a:pt x="300" y="4"/>
                  </a:lnTo>
                  <a:lnTo>
                    <a:pt x="300" y="4"/>
                  </a:lnTo>
                  <a:lnTo>
                    <a:pt x="296" y="4"/>
                  </a:lnTo>
                  <a:lnTo>
                    <a:pt x="292" y="6"/>
                  </a:lnTo>
                  <a:lnTo>
                    <a:pt x="292" y="6"/>
                  </a:lnTo>
                  <a:lnTo>
                    <a:pt x="284" y="14"/>
                  </a:lnTo>
                  <a:lnTo>
                    <a:pt x="280" y="16"/>
                  </a:lnTo>
                  <a:lnTo>
                    <a:pt x="276" y="18"/>
                  </a:lnTo>
                  <a:lnTo>
                    <a:pt x="276" y="18"/>
                  </a:lnTo>
                  <a:lnTo>
                    <a:pt x="266" y="22"/>
                  </a:lnTo>
                  <a:lnTo>
                    <a:pt x="262" y="24"/>
                  </a:lnTo>
                  <a:lnTo>
                    <a:pt x="260" y="28"/>
                  </a:lnTo>
                  <a:lnTo>
                    <a:pt x="260" y="28"/>
                  </a:lnTo>
                  <a:lnTo>
                    <a:pt x="258" y="32"/>
                  </a:lnTo>
                  <a:lnTo>
                    <a:pt x="256" y="36"/>
                  </a:lnTo>
                  <a:lnTo>
                    <a:pt x="256" y="36"/>
                  </a:lnTo>
                  <a:lnTo>
                    <a:pt x="252" y="40"/>
                  </a:lnTo>
                  <a:lnTo>
                    <a:pt x="250" y="44"/>
                  </a:lnTo>
                  <a:lnTo>
                    <a:pt x="250" y="44"/>
                  </a:lnTo>
                  <a:lnTo>
                    <a:pt x="248" y="48"/>
                  </a:lnTo>
                  <a:lnTo>
                    <a:pt x="248" y="52"/>
                  </a:lnTo>
                  <a:lnTo>
                    <a:pt x="252" y="58"/>
                  </a:lnTo>
                  <a:lnTo>
                    <a:pt x="252" y="58"/>
                  </a:lnTo>
                  <a:lnTo>
                    <a:pt x="256" y="64"/>
                  </a:lnTo>
                  <a:lnTo>
                    <a:pt x="256" y="66"/>
                  </a:lnTo>
                  <a:lnTo>
                    <a:pt x="254" y="66"/>
                  </a:lnTo>
                  <a:lnTo>
                    <a:pt x="254" y="66"/>
                  </a:lnTo>
                  <a:lnTo>
                    <a:pt x="250" y="66"/>
                  </a:lnTo>
                  <a:lnTo>
                    <a:pt x="250" y="66"/>
                  </a:lnTo>
                  <a:lnTo>
                    <a:pt x="242" y="58"/>
                  </a:lnTo>
                  <a:lnTo>
                    <a:pt x="234" y="52"/>
                  </a:lnTo>
                  <a:lnTo>
                    <a:pt x="234" y="52"/>
                  </a:lnTo>
                  <a:lnTo>
                    <a:pt x="226" y="42"/>
                  </a:lnTo>
                  <a:lnTo>
                    <a:pt x="222" y="38"/>
                  </a:lnTo>
                  <a:lnTo>
                    <a:pt x="216" y="38"/>
                  </a:lnTo>
                  <a:lnTo>
                    <a:pt x="216" y="38"/>
                  </a:lnTo>
                  <a:lnTo>
                    <a:pt x="212" y="38"/>
                  </a:lnTo>
                  <a:lnTo>
                    <a:pt x="206" y="42"/>
                  </a:lnTo>
                  <a:lnTo>
                    <a:pt x="206" y="42"/>
                  </a:lnTo>
                  <a:lnTo>
                    <a:pt x="198" y="48"/>
                  </a:lnTo>
                  <a:lnTo>
                    <a:pt x="190" y="56"/>
                  </a:lnTo>
                  <a:lnTo>
                    <a:pt x="176" y="72"/>
                  </a:lnTo>
                  <a:lnTo>
                    <a:pt x="176" y="72"/>
                  </a:lnTo>
                  <a:lnTo>
                    <a:pt x="170" y="82"/>
                  </a:lnTo>
                  <a:lnTo>
                    <a:pt x="166" y="86"/>
                  </a:lnTo>
                  <a:lnTo>
                    <a:pt x="164" y="90"/>
                  </a:lnTo>
                  <a:lnTo>
                    <a:pt x="164" y="90"/>
                  </a:lnTo>
                  <a:lnTo>
                    <a:pt x="160" y="92"/>
                  </a:lnTo>
                  <a:lnTo>
                    <a:pt x="160" y="92"/>
                  </a:lnTo>
                  <a:lnTo>
                    <a:pt x="154" y="90"/>
                  </a:lnTo>
                  <a:lnTo>
                    <a:pt x="154" y="90"/>
                  </a:lnTo>
                  <a:lnTo>
                    <a:pt x="150" y="88"/>
                  </a:lnTo>
                  <a:lnTo>
                    <a:pt x="150" y="88"/>
                  </a:lnTo>
                  <a:lnTo>
                    <a:pt x="146" y="90"/>
                  </a:lnTo>
                  <a:lnTo>
                    <a:pt x="146" y="90"/>
                  </a:lnTo>
                  <a:lnTo>
                    <a:pt x="144" y="92"/>
                  </a:lnTo>
                  <a:lnTo>
                    <a:pt x="142" y="96"/>
                  </a:lnTo>
                  <a:lnTo>
                    <a:pt x="142" y="106"/>
                  </a:lnTo>
                  <a:lnTo>
                    <a:pt x="142" y="106"/>
                  </a:lnTo>
                  <a:lnTo>
                    <a:pt x="140" y="116"/>
                  </a:lnTo>
                  <a:lnTo>
                    <a:pt x="138" y="120"/>
                  </a:lnTo>
                  <a:lnTo>
                    <a:pt x="132" y="124"/>
                  </a:lnTo>
                  <a:lnTo>
                    <a:pt x="132" y="124"/>
                  </a:lnTo>
                  <a:lnTo>
                    <a:pt x="118" y="136"/>
                  </a:lnTo>
                  <a:lnTo>
                    <a:pt x="108" y="140"/>
                  </a:lnTo>
                  <a:lnTo>
                    <a:pt x="100" y="144"/>
                  </a:lnTo>
                  <a:lnTo>
                    <a:pt x="100" y="144"/>
                  </a:lnTo>
                  <a:lnTo>
                    <a:pt x="74" y="148"/>
                  </a:lnTo>
                  <a:lnTo>
                    <a:pt x="62" y="150"/>
                  </a:lnTo>
                  <a:lnTo>
                    <a:pt x="50" y="156"/>
                  </a:lnTo>
                  <a:lnTo>
                    <a:pt x="50" y="156"/>
                  </a:lnTo>
                  <a:lnTo>
                    <a:pt x="46" y="160"/>
                  </a:lnTo>
                  <a:lnTo>
                    <a:pt x="44" y="162"/>
                  </a:lnTo>
                  <a:lnTo>
                    <a:pt x="40" y="166"/>
                  </a:lnTo>
                  <a:lnTo>
                    <a:pt x="36" y="170"/>
                  </a:lnTo>
                  <a:lnTo>
                    <a:pt x="36" y="170"/>
                  </a:lnTo>
                  <a:lnTo>
                    <a:pt x="26" y="178"/>
                  </a:lnTo>
                  <a:lnTo>
                    <a:pt x="20" y="180"/>
                  </a:lnTo>
                  <a:lnTo>
                    <a:pt x="16" y="184"/>
                  </a:lnTo>
                  <a:lnTo>
                    <a:pt x="16" y="184"/>
                  </a:lnTo>
                  <a:lnTo>
                    <a:pt x="10" y="194"/>
                  </a:lnTo>
                  <a:lnTo>
                    <a:pt x="8" y="202"/>
                  </a:lnTo>
                  <a:lnTo>
                    <a:pt x="2" y="222"/>
                  </a:lnTo>
                  <a:lnTo>
                    <a:pt x="2" y="222"/>
                  </a:lnTo>
                  <a:lnTo>
                    <a:pt x="0" y="234"/>
                  </a:lnTo>
                  <a:lnTo>
                    <a:pt x="0" y="238"/>
                  </a:lnTo>
                  <a:lnTo>
                    <a:pt x="4" y="242"/>
                  </a:lnTo>
                  <a:lnTo>
                    <a:pt x="4" y="242"/>
                  </a:lnTo>
                  <a:lnTo>
                    <a:pt x="10" y="246"/>
                  </a:lnTo>
                  <a:lnTo>
                    <a:pt x="12" y="250"/>
                  </a:lnTo>
                  <a:lnTo>
                    <a:pt x="8" y="256"/>
                  </a:lnTo>
                  <a:lnTo>
                    <a:pt x="8" y="256"/>
                  </a:lnTo>
                  <a:lnTo>
                    <a:pt x="4" y="262"/>
                  </a:lnTo>
                  <a:lnTo>
                    <a:pt x="2" y="266"/>
                  </a:lnTo>
                  <a:lnTo>
                    <a:pt x="0" y="270"/>
                  </a:lnTo>
                  <a:lnTo>
                    <a:pt x="0" y="270"/>
                  </a:lnTo>
                  <a:lnTo>
                    <a:pt x="0" y="274"/>
                  </a:lnTo>
                  <a:lnTo>
                    <a:pt x="2" y="280"/>
                  </a:lnTo>
                  <a:lnTo>
                    <a:pt x="6" y="288"/>
                  </a:lnTo>
                  <a:lnTo>
                    <a:pt x="6" y="288"/>
                  </a:lnTo>
                  <a:lnTo>
                    <a:pt x="12" y="298"/>
                  </a:lnTo>
                  <a:lnTo>
                    <a:pt x="12" y="298"/>
                  </a:lnTo>
                  <a:lnTo>
                    <a:pt x="12" y="304"/>
                  </a:lnTo>
                  <a:lnTo>
                    <a:pt x="10" y="310"/>
                  </a:lnTo>
                  <a:lnTo>
                    <a:pt x="10" y="310"/>
                  </a:lnTo>
                  <a:lnTo>
                    <a:pt x="12" y="314"/>
                  </a:lnTo>
                  <a:lnTo>
                    <a:pt x="12" y="318"/>
                  </a:lnTo>
                  <a:lnTo>
                    <a:pt x="16" y="326"/>
                  </a:lnTo>
                  <a:lnTo>
                    <a:pt x="16" y="326"/>
                  </a:lnTo>
                  <a:lnTo>
                    <a:pt x="16" y="336"/>
                  </a:lnTo>
                  <a:lnTo>
                    <a:pt x="16" y="348"/>
                  </a:lnTo>
                  <a:lnTo>
                    <a:pt x="16" y="348"/>
                  </a:lnTo>
                  <a:lnTo>
                    <a:pt x="18" y="370"/>
                  </a:lnTo>
                  <a:lnTo>
                    <a:pt x="18" y="370"/>
                  </a:lnTo>
                  <a:lnTo>
                    <a:pt x="18" y="378"/>
                  </a:lnTo>
                  <a:lnTo>
                    <a:pt x="18" y="384"/>
                  </a:lnTo>
                  <a:lnTo>
                    <a:pt x="16" y="388"/>
                  </a:lnTo>
                  <a:lnTo>
                    <a:pt x="16" y="388"/>
                  </a:lnTo>
                  <a:lnTo>
                    <a:pt x="14" y="392"/>
                  </a:lnTo>
                  <a:lnTo>
                    <a:pt x="10" y="394"/>
                  </a:lnTo>
                  <a:lnTo>
                    <a:pt x="8" y="396"/>
                  </a:lnTo>
                  <a:lnTo>
                    <a:pt x="4" y="400"/>
                  </a:lnTo>
                  <a:lnTo>
                    <a:pt x="4" y="400"/>
                  </a:lnTo>
                  <a:lnTo>
                    <a:pt x="4" y="404"/>
                  </a:lnTo>
                  <a:lnTo>
                    <a:pt x="8" y="408"/>
                  </a:lnTo>
                  <a:lnTo>
                    <a:pt x="14" y="412"/>
                  </a:lnTo>
                  <a:lnTo>
                    <a:pt x="14" y="412"/>
                  </a:lnTo>
                  <a:lnTo>
                    <a:pt x="20" y="412"/>
                  </a:lnTo>
                  <a:lnTo>
                    <a:pt x="24" y="414"/>
                  </a:lnTo>
                  <a:lnTo>
                    <a:pt x="24" y="414"/>
                  </a:lnTo>
                  <a:lnTo>
                    <a:pt x="26" y="416"/>
                  </a:lnTo>
                  <a:lnTo>
                    <a:pt x="26" y="418"/>
                  </a:lnTo>
                  <a:lnTo>
                    <a:pt x="26" y="420"/>
                  </a:lnTo>
                  <a:lnTo>
                    <a:pt x="26" y="422"/>
                  </a:lnTo>
                  <a:lnTo>
                    <a:pt x="26" y="422"/>
                  </a:lnTo>
                  <a:lnTo>
                    <a:pt x="32" y="426"/>
                  </a:lnTo>
                  <a:lnTo>
                    <a:pt x="42" y="428"/>
                  </a:lnTo>
                  <a:lnTo>
                    <a:pt x="42" y="428"/>
                  </a:lnTo>
                  <a:lnTo>
                    <a:pt x="56" y="426"/>
                  </a:lnTo>
                  <a:lnTo>
                    <a:pt x="68" y="420"/>
                  </a:lnTo>
                  <a:lnTo>
                    <a:pt x="68" y="420"/>
                  </a:lnTo>
                  <a:lnTo>
                    <a:pt x="78" y="412"/>
                  </a:lnTo>
                  <a:lnTo>
                    <a:pt x="86" y="404"/>
                  </a:lnTo>
                  <a:lnTo>
                    <a:pt x="86" y="404"/>
                  </a:lnTo>
                  <a:lnTo>
                    <a:pt x="90" y="400"/>
                  </a:lnTo>
                  <a:lnTo>
                    <a:pt x="94" y="400"/>
                  </a:lnTo>
                  <a:lnTo>
                    <a:pt x="94" y="400"/>
                  </a:lnTo>
                  <a:lnTo>
                    <a:pt x="104" y="402"/>
                  </a:lnTo>
                  <a:lnTo>
                    <a:pt x="104" y="402"/>
                  </a:lnTo>
                  <a:lnTo>
                    <a:pt x="112" y="404"/>
                  </a:lnTo>
                  <a:lnTo>
                    <a:pt x="122" y="404"/>
                  </a:lnTo>
                  <a:lnTo>
                    <a:pt x="122" y="404"/>
                  </a:lnTo>
                  <a:lnTo>
                    <a:pt x="128" y="404"/>
                  </a:lnTo>
                  <a:lnTo>
                    <a:pt x="132" y="402"/>
                  </a:lnTo>
                  <a:lnTo>
                    <a:pt x="136" y="400"/>
                  </a:lnTo>
                  <a:lnTo>
                    <a:pt x="138" y="394"/>
                  </a:lnTo>
                  <a:lnTo>
                    <a:pt x="138" y="394"/>
                  </a:lnTo>
                  <a:lnTo>
                    <a:pt x="140" y="384"/>
                  </a:lnTo>
                  <a:lnTo>
                    <a:pt x="142" y="382"/>
                  </a:lnTo>
                  <a:lnTo>
                    <a:pt x="148" y="380"/>
                  </a:lnTo>
                  <a:lnTo>
                    <a:pt x="148" y="380"/>
                  </a:lnTo>
                  <a:lnTo>
                    <a:pt x="158" y="376"/>
                  </a:lnTo>
                  <a:lnTo>
                    <a:pt x="168" y="374"/>
                  </a:lnTo>
                  <a:lnTo>
                    <a:pt x="168" y="374"/>
                  </a:lnTo>
                  <a:lnTo>
                    <a:pt x="176" y="370"/>
                  </a:lnTo>
                  <a:lnTo>
                    <a:pt x="182" y="370"/>
                  </a:lnTo>
                  <a:lnTo>
                    <a:pt x="182" y="370"/>
                  </a:lnTo>
                  <a:lnTo>
                    <a:pt x="186" y="370"/>
                  </a:lnTo>
                  <a:lnTo>
                    <a:pt x="186" y="370"/>
                  </a:lnTo>
                  <a:lnTo>
                    <a:pt x="194" y="370"/>
                  </a:lnTo>
                  <a:lnTo>
                    <a:pt x="194" y="370"/>
                  </a:lnTo>
                  <a:lnTo>
                    <a:pt x="200" y="370"/>
                  </a:lnTo>
                  <a:lnTo>
                    <a:pt x="206" y="366"/>
                  </a:lnTo>
                  <a:lnTo>
                    <a:pt x="206" y="366"/>
                  </a:lnTo>
                  <a:lnTo>
                    <a:pt x="214" y="358"/>
                  </a:lnTo>
                  <a:lnTo>
                    <a:pt x="224" y="352"/>
                  </a:lnTo>
                  <a:lnTo>
                    <a:pt x="224" y="352"/>
                  </a:lnTo>
                  <a:lnTo>
                    <a:pt x="224" y="352"/>
                  </a:lnTo>
                  <a:lnTo>
                    <a:pt x="224" y="352"/>
                  </a:lnTo>
                  <a:lnTo>
                    <a:pt x="228" y="354"/>
                  </a:lnTo>
                  <a:lnTo>
                    <a:pt x="232" y="356"/>
                  </a:lnTo>
                  <a:lnTo>
                    <a:pt x="238" y="360"/>
                  </a:lnTo>
                  <a:lnTo>
                    <a:pt x="238" y="360"/>
                  </a:lnTo>
                  <a:lnTo>
                    <a:pt x="244" y="360"/>
                  </a:lnTo>
                  <a:lnTo>
                    <a:pt x="244" y="360"/>
                  </a:lnTo>
                  <a:lnTo>
                    <a:pt x="246" y="360"/>
                  </a:lnTo>
                  <a:lnTo>
                    <a:pt x="246" y="360"/>
                  </a:lnTo>
                  <a:lnTo>
                    <a:pt x="248" y="360"/>
                  </a:lnTo>
                  <a:lnTo>
                    <a:pt x="248" y="360"/>
                  </a:lnTo>
                  <a:lnTo>
                    <a:pt x="252" y="360"/>
                  </a:lnTo>
                  <a:lnTo>
                    <a:pt x="258" y="362"/>
                  </a:lnTo>
                  <a:lnTo>
                    <a:pt x="258" y="362"/>
                  </a:lnTo>
                  <a:lnTo>
                    <a:pt x="260" y="366"/>
                  </a:lnTo>
                  <a:lnTo>
                    <a:pt x="264" y="372"/>
                  </a:lnTo>
                  <a:lnTo>
                    <a:pt x="264" y="372"/>
                  </a:lnTo>
                  <a:lnTo>
                    <a:pt x="268" y="374"/>
                  </a:lnTo>
                  <a:lnTo>
                    <a:pt x="272" y="374"/>
                  </a:lnTo>
                  <a:lnTo>
                    <a:pt x="272" y="374"/>
                  </a:lnTo>
                  <a:lnTo>
                    <a:pt x="278" y="378"/>
                  </a:lnTo>
                  <a:lnTo>
                    <a:pt x="282" y="384"/>
                  </a:lnTo>
                  <a:lnTo>
                    <a:pt x="284" y="390"/>
                  </a:lnTo>
                  <a:lnTo>
                    <a:pt x="288" y="396"/>
                  </a:lnTo>
                  <a:lnTo>
                    <a:pt x="288" y="396"/>
                  </a:lnTo>
                  <a:lnTo>
                    <a:pt x="294" y="400"/>
                  </a:lnTo>
                  <a:lnTo>
                    <a:pt x="300" y="406"/>
                  </a:lnTo>
                  <a:lnTo>
                    <a:pt x="300" y="406"/>
                  </a:lnTo>
                  <a:lnTo>
                    <a:pt x="304" y="410"/>
                  </a:lnTo>
                  <a:lnTo>
                    <a:pt x="308" y="416"/>
                  </a:lnTo>
                  <a:lnTo>
                    <a:pt x="308" y="416"/>
                  </a:lnTo>
                  <a:lnTo>
                    <a:pt x="320" y="402"/>
                  </a:lnTo>
                  <a:lnTo>
                    <a:pt x="328" y="394"/>
                  </a:lnTo>
                  <a:lnTo>
                    <a:pt x="332" y="392"/>
                  </a:lnTo>
                  <a:lnTo>
                    <a:pt x="336" y="392"/>
                  </a:lnTo>
                  <a:lnTo>
                    <a:pt x="336" y="392"/>
                  </a:lnTo>
                  <a:lnTo>
                    <a:pt x="340" y="392"/>
                  </a:lnTo>
                  <a:lnTo>
                    <a:pt x="340" y="392"/>
                  </a:lnTo>
                  <a:lnTo>
                    <a:pt x="336" y="394"/>
                  </a:lnTo>
                  <a:lnTo>
                    <a:pt x="336" y="398"/>
                  </a:lnTo>
                  <a:lnTo>
                    <a:pt x="334" y="404"/>
                  </a:lnTo>
                  <a:lnTo>
                    <a:pt x="332" y="406"/>
                  </a:lnTo>
                  <a:lnTo>
                    <a:pt x="332" y="406"/>
                  </a:lnTo>
                  <a:lnTo>
                    <a:pt x="326" y="414"/>
                  </a:lnTo>
                  <a:lnTo>
                    <a:pt x="322" y="418"/>
                  </a:lnTo>
                  <a:lnTo>
                    <a:pt x="320" y="422"/>
                  </a:lnTo>
                  <a:lnTo>
                    <a:pt x="320" y="422"/>
                  </a:lnTo>
                  <a:lnTo>
                    <a:pt x="320" y="422"/>
                  </a:lnTo>
                  <a:lnTo>
                    <a:pt x="320" y="422"/>
                  </a:lnTo>
                  <a:lnTo>
                    <a:pt x="330" y="422"/>
                  </a:lnTo>
                  <a:lnTo>
                    <a:pt x="330" y="422"/>
                  </a:lnTo>
                  <a:lnTo>
                    <a:pt x="336" y="420"/>
                  </a:lnTo>
                  <a:lnTo>
                    <a:pt x="336" y="420"/>
                  </a:lnTo>
                  <a:lnTo>
                    <a:pt x="336" y="420"/>
                  </a:lnTo>
                  <a:lnTo>
                    <a:pt x="336" y="420"/>
                  </a:lnTo>
                  <a:lnTo>
                    <a:pt x="340" y="424"/>
                  </a:lnTo>
                  <a:lnTo>
                    <a:pt x="342" y="426"/>
                  </a:lnTo>
                  <a:lnTo>
                    <a:pt x="342" y="430"/>
                  </a:lnTo>
                  <a:lnTo>
                    <a:pt x="342" y="434"/>
                  </a:lnTo>
                  <a:lnTo>
                    <a:pt x="342" y="434"/>
                  </a:lnTo>
                  <a:lnTo>
                    <a:pt x="344" y="436"/>
                  </a:lnTo>
                  <a:lnTo>
                    <a:pt x="346" y="438"/>
                  </a:lnTo>
                  <a:lnTo>
                    <a:pt x="350" y="438"/>
                  </a:lnTo>
                  <a:lnTo>
                    <a:pt x="352" y="442"/>
                  </a:lnTo>
                  <a:lnTo>
                    <a:pt x="352" y="442"/>
                  </a:lnTo>
                  <a:lnTo>
                    <a:pt x="356" y="448"/>
                  </a:lnTo>
                  <a:lnTo>
                    <a:pt x="358" y="456"/>
                  </a:lnTo>
                  <a:lnTo>
                    <a:pt x="358" y="456"/>
                  </a:lnTo>
                  <a:lnTo>
                    <a:pt x="360" y="464"/>
                  </a:lnTo>
                  <a:lnTo>
                    <a:pt x="360" y="472"/>
                  </a:lnTo>
                  <a:lnTo>
                    <a:pt x="360" y="480"/>
                  </a:lnTo>
                  <a:lnTo>
                    <a:pt x="362" y="484"/>
                  </a:lnTo>
                  <a:lnTo>
                    <a:pt x="364" y="486"/>
                  </a:lnTo>
                  <a:lnTo>
                    <a:pt x="364" y="486"/>
                  </a:lnTo>
                  <a:lnTo>
                    <a:pt x="370" y="490"/>
                  </a:lnTo>
                  <a:lnTo>
                    <a:pt x="378" y="494"/>
                  </a:lnTo>
                  <a:lnTo>
                    <a:pt x="386" y="496"/>
                  </a:lnTo>
                  <a:lnTo>
                    <a:pt x="394" y="500"/>
                  </a:lnTo>
                  <a:lnTo>
                    <a:pt x="394" y="500"/>
                  </a:lnTo>
                  <a:lnTo>
                    <a:pt x="400" y="504"/>
                  </a:lnTo>
                  <a:lnTo>
                    <a:pt x="404" y="506"/>
                  </a:lnTo>
                  <a:lnTo>
                    <a:pt x="408" y="508"/>
                  </a:lnTo>
                  <a:lnTo>
                    <a:pt x="408" y="508"/>
                  </a:lnTo>
                  <a:lnTo>
                    <a:pt x="410" y="508"/>
                  </a:lnTo>
                  <a:lnTo>
                    <a:pt x="410" y="508"/>
                  </a:lnTo>
                  <a:lnTo>
                    <a:pt x="412" y="506"/>
                  </a:lnTo>
                  <a:lnTo>
                    <a:pt x="412" y="504"/>
                  </a:lnTo>
                  <a:lnTo>
                    <a:pt x="414" y="498"/>
                  </a:lnTo>
                  <a:lnTo>
                    <a:pt x="414" y="498"/>
                  </a:lnTo>
                  <a:lnTo>
                    <a:pt x="416" y="492"/>
                  </a:lnTo>
                  <a:lnTo>
                    <a:pt x="420" y="486"/>
                  </a:lnTo>
                  <a:lnTo>
                    <a:pt x="424" y="480"/>
                  </a:lnTo>
                  <a:lnTo>
                    <a:pt x="432" y="478"/>
                  </a:lnTo>
                  <a:lnTo>
                    <a:pt x="432" y="478"/>
                  </a:lnTo>
                  <a:lnTo>
                    <a:pt x="434" y="478"/>
                  </a:lnTo>
                  <a:lnTo>
                    <a:pt x="436" y="482"/>
                  </a:lnTo>
                  <a:lnTo>
                    <a:pt x="434" y="490"/>
                  </a:lnTo>
                  <a:lnTo>
                    <a:pt x="434" y="500"/>
                  </a:lnTo>
                  <a:lnTo>
                    <a:pt x="436" y="502"/>
                  </a:lnTo>
                  <a:lnTo>
                    <a:pt x="440" y="504"/>
                  </a:lnTo>
                  <a:lnTo>
                    <a:pt x="440" y="504"/>
                  </a:lnTo>
                  <a:lnTo>
                    <a:pt x="446" y="502"/>
                  </a:lnTo>
                  <a:lnTo>
                    <a:pt x="446" y="502"/>
                  </a:lnTo>
                  <a:lnTo>
                    <a:pt x="452" y="500"/>
                  </a:lnTo>
                  <a:lnTo>
                    <a:pt x="456" y="496"/>
                  </a:lnTo>
                  <a:lnTo>
                    <a:pt x="464" y="490"/>
                  </a:lnTo>
                  <a:lnTo>
                    <a:pt x="464" y="490"/>
                  </a:lnTo>
                  <a:lnTo>
                    <a:pt x="472" y="486"/>
                  </a:lnTo>
                  <a:lnTo>
                    <a:pt x="484" y="482"/>
                  </a:lnTo>
                  <a:lnTo>
                    <a:pt x="484" y="482"/>
                  </a:lnTo>
                  <a:lnTo>
                    <a:pt x="492" y="478"/>
                  </a:lnTo>
                  <a:lnTo>
                    <a:pt x="496" y="476"/>
                  </a:lnTo>
                  <a:lnTo>
                    <a:pt x="498" y="474"/>
                  </a:lnTo>
                  <a:lnTo>
                    <a:pt x="498" y="474"/>
                  </a:lnTo>
                  <a:lnTo>
                    <a:pt x="502" y="464"/>
                  </a:lnTo>
                  <a:lnTo>
                    <a:pt x="504" y="454"/>
                  </a:lnTo>
                  <a:lnTo>
                    <a:pt x="504" y="442"/>
                  </a:lnTo>
                  <a:lnTo>
                    <a:pt x="508" y="434"/>
                  </a:lnTo>
                  <a:lnTo>
                    <a:pt x="508" y="434"/>
                  </a:lnTo>
                  <a:lnTo>
                    <a:pt x="516" y="424"/>
                  </a:lnTo>
                  <a:lnTo>
                    <a:pt x="520" y="420"/>
                  </a:lnTo>
                  <a:lnTo>
                    <a:pt x="524" y="416"/>
                  </a:lnTo>
                  <a:lnTo>
                    <a:pt x="524" y="416"/>
                  </a:lnTo>
                  <a:lnTo>
                    <a:pt x="532" y="400"/>
                  </a:lnTo>
                  <a:lnTo>
                    <a:pt x="532" y="400"/>
                  </a:lnTo>
                  <a:lnTo>
                    <a:pt x="542" y="382"/>
                  </a:lnTo>
                  <a:lnTo>
                    <a:pt x="544" y="372"/>
                  </a:lnTo>
                  <a:lnTo>
                    <a:pt x="546" y="362"/>
                  </a:lnTo>
                  <a:lnTo>
                    <a:pt x="546" y="362"/>
                  </a:lnTo>
                  <a:lnTo>
                    <a:pt x="548" y="356"/>
                  </a:lnTo>
                  <a:lnTo>
                    <a:pt x="550" y="348"/>
                  </a:lnTo>
                  <a:lnTo>
                    <a:pt x="556" y="338"/>
                  </a:lnTo>
                  <a:lnTo>
                    <a:pt x="564" y="326"/>
                  </a:lnTo>
                  <a:lnTo>
                    <a:pt x="568" y="314"/>
                  </a:lnTo>
                  <a:lnTo>
                    <a:pt x="568" y="314"/>
                  </a:lnTo>
                  <a:lnTo>
                    <a:pt x="570" y="302"/>
                  </a:lnTo>
                  <a:lnTo>
                    <a:pt x="568" y="290"/>
                  </a:lnTo>
                  <a:lnTo>
                    <a:pt x="562" y="268"/>
                  </a:lnTo>
                  <a:lnTo>
                    <a:pt x="562" y="268"/>
                  </a:lnTo>
                  <a:lnTo>
                    <a:pt x="562" y="258"/>
                  </a:lnTo>
                  <a:lnTo>
                    <a:pt x="560" y="248"/>
                  </a:lnTo>
                  <a:lnTo>
                    <a:pt x="560" y="248"/>
                  </a:lnTo>
                  <a:lnTo>
                    <a:pt x="554" y="238"/>
                  </a:lnTo>
                  <a:lnTo>
                    <a:pt x="548" y="230"/>
                  </a:lnTo>
                  <a:lnTo>
                    <a:pt x="548" y="230"/>
                  </a:lnTo>
                  <a:lnTo>
                    <a:pt x="542" y="224"/>
                  </a:lnTo>
                  <a:lnTo>
                    <a:pt x="538" y="218"/>
                  </a:lnTo>
                  <a:lnTo>
                    <a:pt x="538" y="218"/>
                  </a:lnTo>
                  <a:lnTo>
                    <a:pt x="538" y="212"/>
                  </a:lnTo>
                  <a:lnTo>
                    <a:pt x="534" y="204"/>
                  </a:lnTo>
                  <a:lnTo>
                    <a:pt x="534" y="204"/>
                  </a:lnTo>
                  <a:lnTo>
                    <a:pt x="530" y="198"/>
                  </a:lnTo>
                  <a:lnTo>
                    <a:pt x="526" y="196"/>
                  </a:lnTo>
                  <a:lnTo>
                    <a:pt x="522" y="192"/>
                  </a:lnTo>
                  <a:lnTo>
                    <a:pt x="518" y="186"/>
                  </a:lnTo>
                  <a:lnTo>
                    <a:pt x="518" y="186"/>
                  </a:lnTo>
                  <a:lnTo>
                    <a:pt x="514" y="172"/>
                  </a:lnTo>
                  <a:lnTo>
                    <a:pt x="510" y="164"/>
                  </a:lnTo>
                  <a:lnTo>
                    <a:pt x="506" y="158"/>
                  </a:lnTo>
                  <a:lnTo>
                    <a:pt x="506" y="158"/>
                  </a:lnTo>
                  <a:lnTo>
                    <a:pt x="498" y="148"/>
                  </a:lnTo>
                  <a:lnTo>
                    <a:pt x="486" y="140"/>
                  </a:lnTo>
                  <a:lnTo>
                    <a:pt x="486" y="140"/>
                  </a:lnTo>
                  <a:lnTo>
                    <a:pt x="476" y="132"/>
                  </a:lnTo>
                  <a:lnTo>
                    <a:pt x="472" y="128"/>
                  </a:lnTo>
                  <a:lnTo>
                    <a:pt x="472" y="122"/>
                  </a:lnTo>
                  <a:lnTo>
                    <a:pt x="472" y="122"/>
                  </a:lnTo>
                  <a:lnTo>
                    <a:pt x="472" y="104"/>
                  </a:lnTo>
                  <a:lnTo>
                    <a:pt x="472" y="104"/>
                  </a:lnTo>
                  <a:lnTo>
                    <a:pt x="470" y="94"/>
                  </a:lnTo>
                  <a:lnTo>
                    <a:pt x="468" y="86"/>
                  </a:lnTo>
                  <a:lnTo>
                    <a:pt x="468" y="86"/>
                  </a:lnTo>
                  <a:lnTo>
                    <a:pt x="468" y="78"/>
                  </a:lnTo>
                  <a:lnTo>
                    <a:pt x="470" y="68"/>
                  </a:lnTo>
                  <a:lnTo>
                    <a:pt x="470" y="68"/>
                  </a:lnTo>
                  <a:lnTo>
                    <a:pt x="468" y="64"/>
                  </a:lnTo>
                  <a:lnTo>
                    <a:pt x="466" y="60"/>
                  </a:lnTo>
                  <a:lnTo>
                    <a:pt x="460" y="56"/>
                  </a:lnTo>
                  <a:lnTo>
                    <a:pt x="460" y="56"/>
                  </a:lnTo>
                  <a:lnTo>
                    <a:pt x="454" y="48"/>
                  </a:lnTo>
                  <a:lnTo>
                    <a:pt x="454" y="48"/>
                  </a:lnTo>
                  <a:lnTo>
                    <a:pt x="448" y="46"/>
                  </a:lnTo>
                  <a:lnTo>
                    <a:pt x="444" y="44"/>
                  </a:lnTo>
                  <a:lnTo>
                    <a:pt x="444" y="44"/>
                  </a:lnTo>
                  <a:lnTo>
                    <a:pt x="442" y="40"/>
                  </a:lnTo>
                  <a:lnTo>
                    <a:pt x="442" y="36"/>
                  </a:lnTo>
                  <a:lnTo>
                    <a:pt x="444" y="28"/>
                  </a:lnTo>
                  <a:lnTo>
                    <a:pt x="444" y="28"/>
                  </a:lnTo>
                  <a:lnTo>
                    <a:pt x="442" y="12"/>
                  </a:lnTo>
                  <a:lnTo>
                    <a:pt x="438" y="4"/>
                  </a:lnTo>
                  <a:lnTo>
                    <a:pt x="436" y="2"/>
                  </a:lnTo>
                  <a:lnTo>
                    <a:pt x="434"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58" name="Freeform 143"/>
            <p:cNvSpPr>
              <a:spLocks/>
            </p:cNvSpPr>
            <p:nvPr/>
          </p:nvSpPr>
          <p:spPr bwMode="auto">
            <a:xfrm>
              <a:off x="2254" y="2688"/>
              <a:ext cx="570" cy="508"/>
            </a:xfrm>
            <a:custGeom>
              <a:avLst/>
              <a:gdLst>
                <a:gd name="T0" fmla="*/ 416 w 570"/>
                <a:gd name="T1" fmla="*/ 38 h 508"/>
                <a:gd name="T2" fmla="*/ 414 w 570"/>
                <a:gd name="T3" fmla="*/ 80 h 508"/>
                <a:gd name="T4" fmla="*/ 400 w 570"/>
                <a:gd name="T5" fmla="*/ 112 h 508"/>
                <a:gd name="T6" fmla="*/ 378 w 570"/>
                <a:gd name="T7" fmla="*/ 104 h 508"/>
                <a:gd name="T8" fmla="*/ 350 w 570"/>
                <a:gd name="T9" fmla="*/ 82 h 508"/>
                <a:gd name="T10" fmla="*/ 334 w 570"/>
                <a:gd name="T11" fmla="*/ 56 h 508"/>
                <a:gd name="T12" fmla="*/ 356 w 570"/>
                <a:gd name="T13" fmla="*/ 32 h 508"/>
                <a:gd name="T14" fmla="*/ 356 w 570"/>
                <a:gd name="T15" fmla="*/ 20 h 508"/>
                <a:gd name="T16" fmla="*/ 324 w 570"/>
                <a:gd name="T17" fmla="*/ 18 h 508"/>
                <a:gd name="T18" fmla="*/ 300 w 570"/>
                <a:gd name="T19" fmla="*/ 4 h 508"/>
                <a:gd name="T20" fmla="*/ 276 w 570"/>
                <a:gd name="T21" fmla="*/ 18 h 508"/>
                <a:gd name="T22" fmla="*/ 256 w 570"/>
                <a:gd name="T23" fmla="*/ 36 h 508"/>
                <a:gd name="T24" fmla="*/ 252 w 570"/>
                <a:gd name="T25" fmla="*/ 58 h 508"/>
                <a:gd name="T26" fmla="*/ 250 w 570"/>
                <a:gd name="T27" fmla="*/ 66 h 508"/>
                <a:gd name="T28" fmla="*/ 216 w 570"/>
                <a:gd name="T29" fmla="*/ 38 h 508"/>
                <a:gd name="T30" fmla="*/ 176 w 570"/>
                <a:gd name="T31" fmla="*/ 72 h 508"/>
                <a:gd name="T32" fmla="*/ 154 w 570"/>
                <a:gd name="T33" fmla="*/ 90 h 508"/>
                <a:gd name="T34" fmla="*/ 142 w 570"/>
                <a:gd name="T35" fmla="*/ 96 h 508"/>
                <a:gd name="T36" fmla="*/ 118 w 570"/>
                <a:gd name="T37" fmla="*/ 136 h 508"/>
                <a:gd name="T38" fmla="*/ 50 w 570"/>
                <a:gd name="T39" fmla="*/ 156 h 508"/>
                <a:gd name="T40" fmla="*/ 20 w 570"/>
                <a:gd name="T41" fmla="*/ 180 h 508"/>
                <a:gd name="T42" fmla="*/ 0 w 570"/>
                <a:gd name="T43" fmla="*/ 234 h 508"/>
                <a:gd name="T44" fmla="*/ 8 w 570"/>
                <a:gd name="T45" fmla="*/ 256 h 508"/>
                <a:gd name="T46" fmla="*/ 6 w 570"/>
                <a:gd name="T47" fmla="*/ 288 h 508"/>
                <a:gd name="T48" fmla="*/ 12 w 570"/>
                <a:gd name="T49" fmla="*/ 314 h 508"/>
                <a:gd name="T50" fmla="*/ 18 w 570"/>
                <a:gd name="T51" fmla="*/ 370 h 508"/>
                <a:gd name="T52" fmla="*/ 10 w 570"/>
                <a:gd name="T53" fmla="*/ 394 h 508"/>
                <a:gd name="T54" fmla="*/ 14 w 570"/>
                <a:gd name="T55" fmla="*/ 412 h 508"/>
                <a:gd name="T56" fmla="*/ 26 w 570"/>
                <a:gd name="T57" fmla="*/ 422 h 508"/>
                <a:gd name="T58" fmla="*/ 68 w 570"/>
                <a:gd name="T59" fmla="*/ 420 h 508"/>
                <a:gd name="T60" fmla="*/ 104 w 570"/>
                <a:gd name="T61" fmla="*/ 402 h 508"/>
                <a:gd name="T62" fmla="*/ 136 w 570"/>
                <a:gd name="T63" fmla="*/ 400 h 508"/>
                <a:gd name="T64" fmla="*/ 158 w 570"/>
                <a:gd name="T65" fmla="*/ 376 h 508"/>
                <a:gd name="T66" fmla="*/ 186 w 570"/>
                <a:gd name="T67" fmla="*/ 370 h 508"/>
                <a:gd name="T68" fmla="*/ 224 w 570"/>
                <a:gd name="T69" fmla="*/ 352 h 508"/>
                <a:gd name="T70" fmla="*/ 238 w 570"/>
                <a:gd name="T71" fmla="*/ 360 h 508"/>
                <a:gd name="T72" fmla="*/ 252 w 570"/>
                <a:gd name="T73" fmla="*/ 360 h 508"/>
                <a:gd name="T74" fmla="*/ 272 w 570"/>
                <a:gd name="T75" fmla="*/ 374 h 508"/>
                <a:gd name="T76" fmla="*/ 294 w 570"/>
                <a:gd name="T77" fmla="*/ 400 h 508"/>
                <a:gd name="T78" fmla="*/ 328 w 570"/>
                <a:gd name="T79" fmla="*/ 394 h 508"/>
                <a:gd name="T80" fmla="*/ 336 w 570"/>
                <a:gd name="T81" fmla="*/ 398 h 508"/>
                <a:gd name="T82" fmla="*/ 320 w 570"/>
                <a:gd name="T83" fmla="*/ 422 h 508"/>
                <a:gd name="T84" fmla="*/ 336 w 570"/>
                <a:gd name="T85" fmla="*/ 420 h 508"/>
                <a:gd name="T86" fmla="*/ 344 w 570"/>
                <a:gd name="T87" fmla="*/ 436 h 508"/>
                <a:gd name="T88" fmla="*/ 358 w 570"/>
                <a:gd name="T89" fmla="*/ 456 h 508"/>
                <a:gd name="T90" fmla="*/ 370 w 570"/>
                <a:gd name="T91" fmla="*/ 490 h 508"/>
                <a:gd name="T92" fmla="*/ 408 w 570"/>
                <a:gd name="T93" fmla="*/ 508 h 508"/>
                <a:gd name="T94" fmla="*/ 414 w 570"/>
                <a:gd name="T95" fmla="*/ 498 h 508"/>
                <a:gd name="T96" fmla="*/ 436 w 570"/>
                <a:gd name="T97" fmla="*/ 482 h 508"/>
                <a:gd name="T98" fmla="*/ 446 w 570"/>
                <a:gd name="T99" fmla="*/ 502 h 508"/>
                <a:gd name="T100" fmla="*/ 484 w 570"/>
                <a:gd name="T101" fmla="*/ 482 h 508"/>
                <a:gd name="T102" fmla="*/ 504 w 570"/>
                <a:gd name="T103" fmla="*/ 442 h 508"/>
                <a:gd name="T104" fmla="*/ 532 w 570"/>
                <a:gd name="T105" fmla="*/ 400 h 508"/>
                <a:gd name="T106" fmla="*/ 550 w 570"/>
                <a:gd name="T107" fmla="*/ 348 h 508"/>
                <a:gd name="T108" fmla="*/ 562 w 570"/>
                <a:gd name="T109" fmla="*/ 268 h 508"/>
                <a:gd name="T110" fmla="*/ 548 w 570"/>
                <a:gd name="T111" fmla="*/ 230 h 508"/>
                <a:gd name="T112" fmla="*/ 530 w 570"/>
                <a:gd name="T113" fmla="*/ 198 h 508"/>
                <a:gd name="T114" fmla="*/ 506 w 570"/>
                <a:gd name="T115" fmla="*/ 158 h 508"/>
                <a:gd name="T116" fmla="*/ 472 w 570"/>
                <a:gd name="T117" fmla="*/ 122 h 508"/>
                <a:gd name="T118" fmla="*/ 468 w 570"/>
                <a:gd name="T119" fmla="*/ 78 h 508"/>
                <a:gd name="T120" fmla="*/ 454 w 570"/>
                <a:gd name="T121" fmla="*/ 48 h 508"/>
                <a:gd name="T122" fmla="*/ 444 w 570"/>
                <a:gd name="T123" fmla="*/ 28 h 5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70" h="508">
                  <a:moveTo>
                    <a:pt x="434" y="0"/>
                  </a:moveTo>
                  <a:lnTo>
                    <a:pt x="434" y="0"/>
                  </a:lnTo>
                  <a:lnTo>
                    <a:pt x="430" y="2"/>
                  </a:lnTo>
                  <a:lnTo>
                    <a:pt x="426" y="6"/>
                  </a:lnTo>
                  <a:lnTo>
                    <a:pt x="426" y="6"/>
                  </a:lnTo>
                  <a:lnTo>
                    <a:pt x="420" y="22"/>
                  </a:lnTo>
                  <a:lnTo>
                    <a:pt x="416" y="38"/>
                  </a:lnTo>
                  <a:lnTo>
                    <a:pt x="416" y="38"/>
                  </a:lnTo>
                  <a:lnTo>
                    <a:pt x="416" y="46"/>
                  </a:lnTo>
                  <a:lnTo>
                    <a:pt x="416" y="52"/>
                  </a:lnTo>
                  <a:lnTo>
                    <a:pt x="416" y="52"/>
                  </a:lnTo>
                  <a:lnTo>
                    <a:pt x="416" y="66"/>
                  </a:lnTo>
                  <a:lnTo>
                    <a:pt x="416" y="66"/>
                  </a:lnTo>
                  <a:lnTo>
                    <a:pt x="414" y="80"/>
                  </a:lnTo>
                  <a:lnTo>
                    <a:pt x="412" y="94"/>
                  </a:lnTo>
                  <a:lnTo>
                    <a:pt x="412" y="94"/>
                  </a:lnTo>
                  <a:lnTo>
                    <a:pt x="410" y="100"/>
                  </a:lnTo>
                  <a:lnTo>
                    <a:pt x="406" y="104"/>
                  </a:lnTo>
                  <a:lnTo>
                    <a:pt x="406" y="104"/>
                  </a:lnTo>
                  <a:lnTo>
                    <a:pt x="402" y="108"/>
                  </a:lnTo>
                  <a:lnTo>
                    <a:pt x="400" y="112"/>
                  </a:lnTo>
                  <a:lnTo>
                    <a:pt x="396" y="116"/>
                  </a:lnTo>
                  <a:lnTo>
                    <a:pt x="390" y="118"/>
                  </a:lnTo>
                  <a:lnTo>
                    <a:pt x="390" y="118"/>
                  </a:lnTo>
                  <a:lnTo>
                    <a:pt x="386" y="118"/>
                  </a:lnTo>
                  <a:lnTo>
                    <a:pt x="382" y="114"/>
                  </a:lnTo>
                  <a:lnTo>
                    <a:pt x="378" y="104"/>
                  </a:lnTo>
                  <a:lnTo>
                    <a:pt x="378" y="104"/>
                  </a:lnTo>
                  <a:lnTo>
                    <a:pt x="374" y="96"/>
                  </a:lnTo>
                  <a:lnTo>
                    <a:pt x="370" y="94"/>
                  </a:lnTo>
                  <a:lnTo>
                    <a:pt x="366" y="90"/>
                  </a:lnTo>
                  <a:lnTo>
                    <a:pt x="366" y="90"/>
                  </a:lnTo>
                  <a:lnTo>
                    <a:pt x="356" y="88"/>
                  </a:lnTo>
                  <a:lnTo>
                    <a:pt x="350" y="82"/>
                  </a:lnTo>
                  <a:lnTo>
                    <a:pt x="350" y="82"/>
                  </a:lnTo>
                  <a:lnTo>
                    <a:pt x="344" y="76"/>
                  </a:lnTo>
                  <a:lnTo>
                    <a:pt x="338" y="72"/>
                  </a:lnTo>
                  <a:lnTo>
                    <a:pt x="338" y="72"/>
                  </a:lnTo>
                  <a:lnTo>
                    <a:pt x="334" y="68"/>
                  </a:lnTo>
                  <a:lnTo>
                    <a:pt x="332" y="64"/>
                  </a:lnTo>
                  <a:lnTo>
                    <a:pt x="332" y="60"/>
                  </a:lnTo>
                  <a:lnTo>
                    <a:pt x="334" y="56"/>
                  </a:lnTo>
                  <a:lnTo>
                    <a:pt x="338" y="50"/>
                  </a:lnTo>
                  <a:lnTo>
                    <a:pt x="344" y="42"/>
                  </a:lnTo>
                  <a:lnTo>
                    <a:pt x="344" y="42"/>
                  </a:lnTo>
                  <a:lnTo>
                    <a:pt x="348" y="38"/>
                  </a:lnTo>
                  <a:lnTo>
                    <a:pt x="352" y="34"/>
                  </a:lnTo>
                  <a:lnTo>
                    <a:pt x="352" y="34"/>
                  </a:lnTo>
                  <a:lnTo>
                    <a:pt x="356" y="32"/>
                  </a:lnTo>
                  <a:lnTo>
                    <a:pt x="360" y="30"/>
                  </a:lnTo>
                  <a:lnTo>
                    <a:pt x="360" y="30"/>
                  </a:lnTo>
                  <a:lnTo>
                    <a:pt x="364" y="24"/>
                  </a:lnTo>
                  <a:lnTo>
                    <a:pt x="364" y="22"/>
                  </a:lnTo>
                  <a:lnTo>
                    <a:pt x="362" y="20"/>
                  </a:lnTo>
                  <a:lnTo>
                    <a:pt x="356" y="20"/>
                  </a:lnTo>
                  <a:lnTo>
                    <a:pt x="356" y="20"/>
                  </a:lnTo>
                  <a:lnTo>
                    <a:pt x="348" y="16"/>
                  </a:lnTo>
                  <a:lnTo>
                    <a:pt x="340" y="14"/>
                  </a:lnTo>
                  <a:lnTo>
                    <a:pt x="340" y="14"/>
                  </a:lnTo>
                  <a:lnTo>
                    <a:pt x="338" y="14"/>
                  </a:lnTo>
                  <a:lnTo>
                    <a:pt x="338" y="14"/>
                  </a:lnTo>
                  <a:lnTo>
                    <a:pt x="330" y="16"/>
                  </a:lnTo>
                  <a:lnTo>
                    <a:pt x="324" y="18"/>
                  </a:lnTo>
                  <a:lnTo>
                    <a:pt x="324" y="18"/>
                  </a:lnTo>
                  <a:lnTo>
                    <a:pt x="320" y="18"/>
                  </a:lnTo>
                  <a:lnTo>
                    <a:pt x="320" y="18"/>
                  </a:lnTo>
                  <a:lnTo>
                    <a:pt x="316" y="14"/>
                  </a:lnTo>
                  <a:lnTo>
                    <a:pt x="310" y="10"/>
                  </a:lnTo>
                  <a:lnTo>
                    <a:pt x="304" y="6"/>
                  </a:lnTo>
                  <a:lnTo>
                    <a:pt x="300" y="4"/>
                  </a:lnTo>
                  <a:lnTo>
                    <a:pt x="300" y="4"/>
                  </a:lnTo>
                  <a:lnTo>
                    <a:pt x="296" y="4"/>
                  </a:lnTo>
                  <a:lnTo>
                    <a:pt x="292" y="6"/>
                  </a:lnTo>
                  <a:lnTo>
                    <a:pt x="292" y="6"/>
                  </a:lnTo>
                  <a:lnTo>
                    <a:pt x="284" y="14"/>
                  </a:lnTo>
                  <a:lnTo>
                    <a:pt x="280" y="16"/>
                  </a:lnTo>
                  <a:lnTo>
                    <a:pt x="276" y="18"/>
                  </a:lnTo>
                  <a:lnTo>
                    <a:pt x="276" y="18"/>
                  </a:lnTo>
                  <a:lnTo>
                    <a:pt x="266" y="22"/>
                  </a:lnTo>
                  <a:lnTo>
                    <a:pt x="262" y="24"/>
                  </a:lnTo>
                  <a:lnTo>
                    <a:pt x="260" y="28"/>
                  </a:lnTo>
                  <a:lnTo>
                    <a:pt x="260" y="28"/>
                  </a:lnTo>
                  <a:lnTo>
                    <a:pt x="258" y="32"/>
                  </a:lnTo>
                  <a:lnTo>
                    <a:pt x="256" y="36"/>
                  </a:lnTo>
                  <a:lnTo>
                    <a:pt x="256" y="36"/>
                  </a:lnTo>
                  <a:lnTo>
                    <a:pt x="252" y="40"/>
                  </a:lnTo>
                  <a:lnTo>
                    <a:pt x="250" y="44"/>
                  </a:lnTo>
                  <a:lnTo>
                    <a:pt x="250" y="44"/>
                  </a:lnTo>
                  <a:lnTo>
                    <a:pt x="248" y="48"/>
                  </a:lnTo>
                  <a:lnTo>
                    <a:pt x="248" y="52"/>
                  </a:lnTo>
                  <a:lnTo>
                    <a:pt x="252" y="58"/>
                  </a:lnTo>
                  <a:lnTo>
                    <a:pt x="252" y="58"/>
                  </a:lnTo>
                  <a:lnTo>
                    <a:pt x="256" y="64"/>
                  </a:lnTo>
                  <a:lnTo>
                    <a:pt x="256" y="66"/>
                  </a:lnTo>
                  <a:lnTo>
                    <a:pt x="254" y="66"/>
                  </a:lnTo>
                  <a:lnTo>
                    <a:pt x="254" y="66"/>
                  </a:lnTo>
                  <a:lnTo>
                    <a:pt x="250" y="66"/>
                  </a:lnTo>
                  <a:lnTo>
                    <a:pt x="250" y="66"/>
                  </a:lnTo>
                  <a:lnTo>
                    <a:pt x="242" y="58"/>
                  </a:lnTo>
                  <a:lnTo>
                    <a:pt x="234" y="52"/>
                  </a:lnTo>
                  <a:lnTo>
                    <a:pt x="234" y="52"/>
                  </a:lnTo>
                  <a:lnTo>
                    <a:pt x="226" y="42"/>
                  </a:lnTo>
                  <a:lnTo>
                    <a:pt x="222" y="38"/>
                  </a:lnTo>
                  <a:lnTo>
                    <a:pt x="216" y="38"/>
                  </a:lnTo>
                  <a:lnTo>
                    <a:pt x="216" y="38"/>
                  </a:lnTo>
                  <a:lnTo>
                    <a:pt x="212" y="38"/>
                  </a:lnTo>
                  <a:lnTo>
                    <a:pt x="206" y="42"/>
                  </a:lnTo>
                  <a:lnTo>
                    <a:pt x="206" y="42"/>
                  </a:lnTo>
                  <a:lnTo>
                    <a:pt x="198" y="48"/>
                  </a:lnTo>
                  <a:lnTo>
                    <a:pt x="190" y="56"/>
                  </a:lnTo>
                  <a:lnTo>
                    <a:pt x="176" y="72"/>
                  </a:lnTo>
                  <a:lnTo>
                    <a:pt x="176" y="72"/>
                  </a:lnTo>
                  <a:lnTo>
                    <a:pt x="170" y="82"/>
                  </a:lnTo>
                  <a:lnTo>
                    <a:pt x="166" y="86"/>
                  </a:lnTo>
                  <a:lnTo>
                    <a:pt x="164" y="90"/>
                  </a:lnTo>
                  <a:lnTo>
                    <a:pt x="164" y="90"/>
                  </a:lnTo>
                  <a:lnTo>
                    <a:pt x="160" y="92"/>
                  </a:lnTo>
                  <a:lnTo>
                    <a:pt x="160" y="92"/>
                  </a:lnTo>
                  <a:lnTo>
                    <a:pt x="154" y="90"/>
                  </a:lnTo>
                  <a:lnTo>
                    <a:pt x="154" y="90"/>
                  </a:lnTo>
                  <a:lnTo>
                    <a:pt x="150" y="88"/>
                  </a:lnTo>
                  <a:lnTo>
                    <a:pt x="150" y="88"/>
                  </a:lnTo>
                  <a:lnTo>
                    <a:pt x="146" y="90"/>
                  </a:lnTo>
                  <a:lnTo>
                    <a:pt x="146" y="90"/>
                  </a:lnTo>
                  <a:lnTo>
                    <a:pt x="144" y="92"/>
                  </a:lnTo>
                  <a:lnTo>
                    <a:pt x="142" y="96"/>
                  </a:lnTo>
                  <a:lnTo>
                    <a:pt x="142" y="106"/>
                  </a:lnTo>
                  <a:lnTo>
                    <a:pt x="142" y="106"/>
                  </a:lnTo>
                  <a:lnTo>
                    <a:pt x="140" y="116"/>
                  </a:lnTo>
                  <a:lnTo>
                    <a:pt x="138" y="120"/>
                  </a:lnTo>
                  <a:lnTo>
                    <a:pt x="132" y="124"/>
                  </a:lnTo>
                  <a:lnTo>
                    <a:pt x="132" y="124"/>
                  </a:lnTo>
                  <a:lnTo>
                    <a:pt x="118" y="136"/>
                  </a:lnTo>
                  <a:lnTo>
                    <a:pt x="108" y="140"/>
                  </a:lnTo>
                  <a:lnTo>
                    <a:pt x="100" y="144"/>
                  </a:lnTo>
                  <a:lnTo>
                    <a:pt x="100" y="144"/>
                  </a:lnTo>
                  <a:lnTo>
                    <a:pt x="74" y="148"/>
                  </a:lnTo>
                  <a:lnTo>
                    <a:pt x="62" y="150"/>
                  </a:lnTo>
                  <a:lnTo>
                    <a:pt x="50" y="156"/>
                  </a:lnTo>
                  <a:lnTo>
                    <a:pt x="50" y="156"/>
                  </a:lnTo>
                  <a:lnTo>
                    <a:pt x="46" y="160"/>
                  </a:lnTo>
                  <a:lnTo>
                    <a:pt x="44" y="162"/>
                  </a:lnTo>
                  <a:lnTo>
                    <a:pt x="40" y="166"/>
                  </a:lnTo>
                  <a:lnTo>
                    <a:pt x="36" y="170"/>
                  </a:lnTo>
                  <a:lnTo>
                    <a:pt x="36" y="170"/>
                  </a:lnTo>
                  <a:lnTo>
                    <a:pt x="26" y="178"/>
                  </a:lnTo>
                  <a:lnTo>
                    <a:pt x="20" y="180"/>
                  </a:lnTo>
                  <a:lnTo>
                    <a:pt x="16" y="184"/>
                  </a:lnTo>
                  <a:lnTo>
                    <a:pt x="16" y="184"/>
                  </a:lnTo>
                  <a:lnTo>
                    <a:pt x="10" y="194"/>
                  </a:lnTo>
                  <a:lnTo>
                    <a:pt x="8" y="202"/>
                  </a:lnTo>
                  <a:lnTo>
                    <a:pt x="2" y="222"/>
                  </a:lnTo>
                  <a:lnTo>
                    <a:pt x="2" y="222"/>
                  </a:lnTo>
                  <a:lnTo>
                    <a:pt x="0" y="234"/>
                  </a:lnTo>
                  <a:lnTo>
                    <a:pt x="0" y="238"/>
                  </a:lnTo>
                  <a:lnTo>
                    <a:pt x="4" y="242"/>
                  </a:lnTo>
                  <a:lnTo>
                    <a:pt x="4" y="242"/>
                  </a:lnTo>
                  <a:lnTo>
                    <a:pt x="10" y="246"/>
                  </a:lnTo>
                  <a:lnTo>
                    <a:pt x="12" y="250"/>
                  </a:lnTo>
                  <a:lnTo>
                    <a:pt x="8" y="256"/>
                  </a:lnTo>
                  <a:lnTo>
                    <a:pt x="8" y="256"/>
                  </a:lnTo>
                  <a:lnTo>
                    <a:pt x="4" y="262"/>
                  </a:lnTo>
                  <a:lnTo>
                    <a:pt x="2" y="266"/>
                  </a:lnTo>
                  <a:lnTo>
                    <a:pt x="0" y="270"/>
                  </a:lnTo>
                  <a:lnTo>
                    <a:pt x="0" y="270"/>
                  </a:lnTo>
                  <a:lnTo>
                    <a:pt x="0" y="274"/>
                  </a:lnTo>
                  <a:lnTo>
                    <a:pt x="2" y="280"/>
                  </a:lnTo>
                  <a:lnTo>
                    <a:pt x="6" y="288"/>
                  </a:lnTo>
                  <a:lnTo>
                    <a:pt x="6" y="288"/>
                  </a:lnTo>
                  <a:lnTo>
                    <a:pt x="12" y="298"/>
                  </a:lnTo>
                  <a:lnTo>
                    <a:pt x="12" y="298"/>
                  </a:lnTo>
                  <a:lnTo>
                    <a:pt x="12" y="304"/>
                  </a:lnTo>
                  <a:lnTo>
                    <a:pt x="10" y="310"/>
                  </a:lnTo>
                  <a:lnTo>
                    <a:pt x="10" y="310"/>
                  </a:lnTo>
                  <a:lnTo>
                    <a:pt x="12" y="314"/>
                  </a:lnTo>
                  <a:lnTo>
                    <a:pt x="12" y="318"/>
                  </a:lnTo>
                  <a:lnTo>
                    <a:pt x="16" y="326"/>
                  </a:lnTo>
                  <a:lnTo>
                    <a:pt x="16" y="326"/>
                  </a:lnTo>
                  <a:lnTo>
                    <a:pt x="16" y="336"/>
                  </a:lnTo>
                  <a:lnTo>
                    <a:pt x="16" y="348"/>
                  </a:lnTo>
                  <a:lnTo>
                    <a:pt x="16" y="348"/>
                  </a:lnTo>
                  <a:lnTo>
                    <a:pt x="18" y="370"/>
                  </a:lnTo>
                  <a:lnTo>
                    <a:pt x="18" y="370"/>
                  </a:lnTo>
                  <a:lnTo>
                    <a:pt x="18" y="378"/>
                  </a:lnTo>
                  <a:lnTo>
                    <a:pt x="18" y="384"/>
                  </a:lnTo>
                  <a:lnTo>
                    <a:pt x="16" y="388"/>
                  </a:lnTo>
                  <a:lnTo>
                    <a:pt x="16" y="388"/>
                  </a:lnTo>
                  <a:lnTo>
                    <a:pt x="14" y="392"/>
                  </a:lnTo>
                  <a:lnTo>
                    <a:pt x="10" y="394"/>
                  </a:lnTo>
                  <a:lnTo>
                    <a:pt x="8" y="396"/>
                  </a:lnTo>
                  <a:lnTo>
                    <a:pt x="4" y="400"/>
                  </a:lnTo>
                  <a:lnTo>
                    <a:pt x="4" y="400"/>
                  </a:lnTo>
                  <a:lnTo>
                    <a:pt x="4" y="404"/>
                  </a:lnTo>
                  <a:lnTo>
                    <a:pt x="8" y="408"/>
                  </a:lnTo>
                  <a:lnTo>
                    <a:pt x="14" y="412"/>
                  </a:lnTo>
                  <a:lnTo>
                    <a:pt x="14" y="412"/>
                  </a:lnTo>
                  <a:lnTo>
                    <a:pt x="20" y="412"/>
                  </a:lnTo>
                  <a:lnTo>
                    <a:pt x="24" y="414"/>
                  </a:lnTo>
                  <a:lnTo>
                    <a:pt x="24" y="414"/>
                  </a:lnTo>
                  <a:lnTo>
                    <a:pt x="26" y="416"/>
                  </a:lnTo>
                  <a:lnTo>
                    <a:pt x="26" y="418"/>
                  </a:lnTo>
                  <a:lnTo>
                    <a:pt x="26" y="420"/>
                  </a:lnTo>
                  <a:lnTo>
                    <a:pt x="26" y="422"/>
                  </a:lnTo>
                  <a:lnTo>
                    <a:pt x="26" y="422"/>
                  </a:lnTo>
                  <a:lnTo>
                    <a:pt x="32" y="426"/>
                  </a:lnTo>
                  <a:lnTo>
                    <a:pt x="42" y="428"/>
                  </a:lnTo>
                  <a:lnTo>
                    <a:pt x="42" y="428"/>
                  </a:lnTo>
                  <a:lnTo>
                    <a:pt x="56" y="426"/>
                  </a:lnTo>
                  <a:lnTo>
                    <a:pt x="68" y="420"/>
                  </a:lnTo>
                  <a:lnTo>
                    <a:pt x="68" y="420"/>
                  </a:lnTo>
                  <a:lnTo>
                    <a:pt x="78" y="412"/>
                  </a:lnTo>
                  <a:lnTo>
                    <a:pt x="86" y="404"/>
                  </a:lnTo>
                  <a:lnTo>
                    <a:pt x="86" y="404"/>
                  </a:lnTo>
                  <a:lnTo>
                    <a:pt x="90" y="400"/>
                  </a:lnTo>
                  <a:lnTo>
                    <a:pt x="94" y="400"/>
                  </a:lnTo>
                  <a:lnTo>
                    <a:pt x="94" y="400"/>
                  </a:lnTo>
                  <a:lnTo>
                    <a:pt x="104" y="402"/>
                  </a:lnTo>
                  <a:lnTo>
                    <a:pt x="104" y="402"/>
                  </a:lnTo>
                  <a:lnTo>
                    <a:pt x="112" y="404"/>
                  </a:lnTo>
                  <a:lnTo>
                    <a:pt x="122" y="404"/>
                  </a:lnTo>
                  <a:lnTo>
                    <a:pt x="122" y="404"/>
                  </a:lnTo>
                  <a:lnTo>
                    <a:pt x="128" y="404"/>
                  </a:lnTo>
                  <a:lnTo>
                    <a:pt x="132" y="402"/>
                  </a:lnTo>
                  <a:lnTo>
                    <a:pt x="136" y="400"/>
                  </a:lnTo>
                  <a:lnTo>
                    <a:pt x="138" y="394"/>
                  </a:lnTo>
                  <a:lnTo>
                    <a:pt x="138" y="394"/>
                  </a:lnTo>
                  <a:lnTo>
                    <a:pt x="140" y="384"/>
                  </a:lnTo>
                  <a:lnTo>
                    <a:pt x="142" y="382"/>
                  </a:lnTo>
                  <a:lnTo>
                    <a:pt x="148" y="380"/>
                  </a:lnTo>
                  <a:lnTo>
                    <a:pt x="148" y="380"/>
                  </a:lnTo>
                  <a:lnTo>
                    <a:pt x="158" y="376"/>
                  </a:lnTo>
                  <a:lnTo>
                    <a:pt x="168" y="374"/>
                  </a:lnTo>
                  <a:lnTo>
                    <a:pt x="168" y="374"/>
                  </a:lnTo>
                  <a:lnTo>
                    <a:pt x="176" y="370"/>
                  </a:lnTo>
                  <a:lnTo>
                    <a:pt x="182" y="370"/>
                  </a:lnTo>
                  <a:lnTo>
                    <a:pt x="182" y="370"/>
                  </a:lnTo>
                  <a:lnTo>
                    <a:pt x="186" y="370"/>
                  </a:lnTo>
                  <a:lnTo>
                    <a:pt x="186" y="370"/>
                  </a:lnTo>
                  <a:lnTo>
                    <a:pt x="194" y="370"/>
                  </a:lnTo>
                  <a:lnTo>
                    <a:pt x="194" y="370"/>
                  </a:lnTo>
                  <a:lnTo>
                    <a:pt x="200" y="370"/>
                  </a:lnTo>
                  <a:lnTo>
                    <a:pt x="206" y="366"/>
                  </a:lnTo>
                  <a:lnTo>
                    <a:pt x="206" y="366"/>
                  </a:lnTo>
                  <a:lnTo>
                    <a:pt x="214" y="358"/>
                  </a:lnTo>
                  <a:lnTo>
                    <a:pt x="224" y="352"/>
                  </a:lnTo>
                  <a:lnTo>
                    <a:pt x="224" y="352"/>
                  </a:lnTo>
                  <a:lnTo>
                    <a:pt x="224" y="352"/>
                  </a:lnTo>
                  <a:lnTo>
                    <a:pt x="224" y="352"/>
                  </a:lnTo>
                  <a:lnTo>
                    <a:pt x="228" y="354"/>
                  </a:lnTo>
                  <a:lnTo>
                    <a:pt x="232" y="356"/>
                  </a:lnTo>
                  <a:lnTo>
                    <a:pt x="238" y="360"/>
                  </a:lnTo>
                  <a:lnTo>
                    <a:pt x="238" y="360"/>
                  </a:lnTo>
                  <a:lnTo>
                    <a:pt x="244" y="360"/>
                  </a:lnTo>
                  <a:lnTo>
                    <a:pt x="244" y="360"/>
                  </a:lnTo>
                  <a:lnTo>
                    <a:pt x="246" y="360"/>
                  </a:lnTo>
                  <a:lnTo>
                    <a:pt x="246" y="360"/>
                  </a:lnTo>
                  <a:lnTo>
                    <a:pt x="248" y="360"/>
                  </a:lnTo>
                  <a:lnTo>
                    <a:pt x="248" y="360"/>
                  </a:lnTo>
                  <a:lnTo>
                    <a:pt x="252" y="360"/>
                  </a:lnTo>
                  <a:lnTo>
                    <a:pt x="258" y="362"/>
                  </a:lnTo>
                  <a:lnTo>
                    <a:pt x="258" y="362"/>
                  </a:lnTo>
                  <a:lnTo>
                    <a:pt x="260" y="366"/>
                  </a:lnTo>
                  <a:lnTo>
                    <a:pt x="264" y="372"/>
                  </a:lnTo>
                  <a:lnTo>
                    <a:pt x="264" y="372"/>
                  </a:lnTo>
                  <a:lnTo>
                    <a:pt x="268" y="374"/>
                  </a:lnTo>
                  <a:lnTo>
                    <a:pt x="272" y="374"/>
                  </a:lnTo>
                  <a:lnTo>
                    <a:pt x="272" y="374"/>
                  </a:lnTo>
                  <a:lnTo>
                    <a:pt x="278" y="378"/>
                  </a:lnTo>
                  <a:lnTo>
                    <a:pt x="282" y="384"/>
                  </a:lnTo>
                  <a:lnTo>
                    <a:pt x="284" y="390"/>
                  </a:lnTo>
                  <a:lnTo>
                    <a:pt x="288" y="396"/>
                  </a:lnTo>
                  <a:lnTo>
                    <a:pt x="288" y="396"/>
                  </a:lnTo>
                  <a:lnTo>
                    <a:pt x="294" y="400"/>
                  </a:lnTo>
                  <a:lnTo>
                    <a:pt x="300" y="406"/>
                  </a:lnTo>
                  <a:lnTo>
                    <a:pt x="300" y="406"/>
                  </a:lnTo>
                  <a:lnTo>
                    <a:pt x="304" y="410"/>
                  </a:lnTo>
                  <a:lnTo>
                    <a:pt x="308" y="416"/>
                  </a:lnTo>
                  <a:lnTo>
                    <a:pt x="308" y="416"/>
                  </a:lnTo>
                  <a:lnTo>
                    <a:pt x="320" y="402"/>
                  </a:lnTo>
                  <a:lnTo>
                    <a:pt x="328" y="394"/>
                  </a:lnTo>
                  <a:lnTo>
                    <a:pt x="332" y="392"/>
                  </a:lnTo>
                  <a:lnTo>
                    <a:pt x="336" y="392"/>
                  </a:lnTo>
                  <a:lnTo>
                    <a:pt x="336" y="392"/>
                  </a:lnTo>
                  <a:lnTo>
                    <a:pt x="340" y="392"/>
                  </a:lnTo>
                  <a:lnTo>
                    <a:pt x="340" y="392"/>
                  </a:lnTo>
                  <a:lnTo>
                    <a:pt x="336" y="394"/>
                  </a:lnTo>
                  <a:lnTo>
                    <a:pt x="336" y="398"/>
                  </a:lnTo>
                  <a:lnTo>
                    <a:pt x="334" y="404"/>
                  </a:lnTo>
                  <a:lnTo>
                    <a:pt x="332" y="406"/>
                  </a:lnTo>
                  <a:lnTo>
                    <a:pt x="332" y="406"/>
                  </a:lnTo>
                  <a:lnTo>
                    <a:pt x="326" y="414"/>
                  </a:lnTo>
                  <a:lnTo>
                    <a:pt x="322" y="418"/>
                  </a:lnTo>
                  <a:lnTo>
                    <a:pt x="320" y="422"/>
                  </a:lnTo>
                  <a:lnTo>
                    <a:pt x="320" y="422"/>
                  </a:lnTo>
                  <a:lnTo>
                    <a:pt x="320" y="422"/>
                  </a:lnTo>
                  <a:lnTo>
                    <a:pt x="320" y="422"/>
                  </a:lnTo>
                  <a:lnTo>
                    <a:pt x="330" y="422"/>
                  </a:lnTo>
                  <a:lnTo>
                    <a:pt x="330" y="422"/>
                  </a:lnTo>
                  <a:lnTo>
                    <a:pt x="336" y="420"/>
                  </a:lnTo>
                  <a:lnTo>
                    <a:pt x="336" y="420"/>
                  </a:lnTo>
                  <a:lnTo>
                    <a:pt x="336" y="420"/>
                  </a:lnTo>
                  <a:lnTo>
                    <a:pt x="336" y="420"/>
                  </a:lnTo>
                  <a:lnTo>
                    <a:pt x="340" y="424"/>
                  </a:lnTo>
                  <a:lnTo>
                    <a:pt x="342" y="426"/>
                  </a:lnTo>
                  <a:lnTo>
                    <a:pt x="342" y="430"/>
                  </a:lnTo>
                  <a:lnTo>
                    <a:pt x="342" y="434"/>
                  </a:lnTo>
                  <a:lnTo>
                    <a:pt x="342" y="434"/>
                  </a:lnTo>
                  <a:lnTo>
                    <a:pt x="344" y="436"/>
                  </a:lnTo>
                  <a:lnTo>
                    <a:pt x="346" y="438"/>
                  </a:lnTo>
                  <a:lnTo>
                    <a:pt x="350" y="438"/>
                  </a:lnTo>
                  <a:lnTo>
                    <a:pt x="352" y="442"/>
                  </a:lnTo>
                  <a:lnTo>
                    <a:pt x="352" y="442"/>
                  </a:lnTo>
                  <a:lnTo>
                    <a:pt x="356" y="448"/>
                  </a:lnTo>
                  <a:lnTo>
                    <a:pt x="358" y="456"/>
                  </a:lnTo>
                  <a:lnTo>
                    <a:pt x="358" y="456"/>
                  </a:lnTo>
                  <a:lnTo>
                    <a:pt x="360" y="464"/>
                  </a:lnTo>
                  <a:lnTo>
                    <a:pt x="360" y="472"/>
                  </a:lnTo>
                  <a:lnTo>
                    <a:pt x="360" y="480"/>
                  </a:lnTo>
                  <a:lnTo>
                    <a:pt x="362" y="484"/>
                  </a:lnTo>
                  <a:lnTo>
                    <a:pt x="364" y="486"/>
                  </a:lnTo>
                  <a:lnTo>
                    <a:pt x="364" y="486"/>
                  </a:lnTo>
                  <a:lnTo>
                    <a:pt x="370" y="490"/>
                  </a:lnTo>
                  <a:lnTo>
                    <a:pt x="378" y="494"/>
                  </a:lnTo>
                  <a:lnTo>
                    <a:pt x="386" y="496"/>
                  </a:lnTo>
                  <a:lnTo>
                    <a:pt x="394" y="500"/>
                  </a:lnTo>
                  <a:lnTo>
                    <a:pt x="394" y="500"/>
                  </a:lnTo>
                  <a:lnTo>
                    <a:pt x="400" y="504"/>
                  </a:lnTo>
                  <a:lnTo>
                    <a:pt x="404" y="506"/>
                  </a:lnTo>
                  <a:lnTo>
                    <a:pt x="408" y="508"/>
                  </a:lnTo>
                  <a:lnTo>
                    <a:pt x="408" y="508"/>
                  </a:lnTo>
                  <a:lnTo>
                    <a:pt x="410" y="508"/>
                  </a:lnTo>
                  <a:lnTo>
                    <a:pt x="410" y="508"/>
                  </a:lnTo>
                  <a:lnTo>
                    <a:pt x="412" y="506"/>
                  </a:lnTo>
                  <a:lnTo>
                    <a:pt x="412" y="504"/>
                  </a:lnTo>
                  <a:lnTo>
                    <a:pt x="414" y="498"/>
                  </a:lnTo>
                  <a:lnTo>
                    <a:pt x="414" y="498"/>
                  </a:lnTo>
                  <a:lnTo>
                    <a:pt x="416" y="492"/>
                  </a:lnTo>
                  <a:lnTo>
                    <a:pt x="420" y="486"/>
                  </a:lnTo>
                  <a:lnTo>
                    <a:pt x="424" y="480"/>
                  </a:lnTo>
                  <a:lnTo>
                    <a:pt x="432" y="478"/>
                  </a:lnTo>
                  <a:lnTo>
                    <a:pt x="432" y="478"/>
                  </a:lnTo>
                  <a:lnTo>
                    <a:pt x="434" y="478"/>
                  </a:lnTo>
                  <a:lnTo>
                    <a:pt x="436" y="482"/>
                  </a:lnTo>
                  <a:lnTo>
                    <a:pt x="434" y="490"/>
                  </a:lnTo>
                  <a:lnTo>
                    <a:pt x="434" y="500"/>
                  </a:lnTo>
                  <a:lnTo>
                    <a:pt x="436" y="502"/>
                  </a:lnTo>
                  <a:lnTo>
                    <a:pt x="440" y="504"/>
                  </a:lnTo>
                  <a:lnTo>
                    <a:pt x="440" y="504"/>
                  </a:lnTo>
                  <a:lnTo>
                    <a:pt x="446" y="502"/>
                  </a:lnTo>
                  <a:lnTo>
                    <a:pt x="446" y="502"/>
                  </a:lnTo>
                  <a:lnTo>
                    <a:pt x="452" y="500"/>
                  </a:lnTo>
                  <a:lnTo>
                    <a:pt x="456" y="496"/>
                  </a:lnTo>
                  <a:lnTo>
                    <a:pt x="464" y="490"/>
                  </a:lnTo>
                  <a:lnTo>
                    <a:pt x="464" y="490"/>
                  </a:lnTo>
                  <a:lnTo>
                    <a:pt x="472" y="486"/>
                  </a:lnTo>
                  <a:lnTo>
                    <a:pt x="484" y="482"/>
                  </a:lnTo>
                  <a:lnTo>
                    <a:pt x="484" y="482"/>
                  </a:lnTo>
                  <a:lnTo>
                    <a:pt x="492" y="478"/>
                  </a:lnTo>
                  <a:lnTo>
                    <a:pt x="496" y="476"/>
                  </a:lnTo>
                  <a:lnTo>
                    <a:pt x="498" y="474"/>
                  </a:lnTo>
                  <a:lnTo>
                    <a:pt x="498" y="474"/>
                  </a:lnTo>
                  <a:lnTo>
                    <a:pt x="502" y="464"/>
                  </a:lnTo>
                  <a:lnTo>
                    <a:pt x="504" y="454"/>
                  </a:lnTo>
                  <a:lnTo>
                    <a:pt x="504" y="442"/>
                  </a:lnTo>
                  <a:lnTo>
                    <a:pt x="508" y="434"/>
                  </a:lnTo>
                  <a:lnTo>
                    <a:pt x="508" y="434"/>
                  </a:lnTo>
                  <a:lnTo>
                    <a:pt x="516" y="424"/>
                  </a:lnTo>
                  <a:lnTo>
                    <a:pt x="520" y="420"/>
                  </a:lnTo>
                  <a:lnTo>
                    <a:pt x="524" y="416"/>
                  </a:lnTo>
                  <a:lnTo>
                    <a:pt x="524" y="416"/>
                  </a:lnTo>
                  <a:lnTo>
                    <a:pt x="532" y="400"/>
                  </a:lnTo>
                  <a:lnTo>
                    <a:pt x="532" y="400"/>
                  </a:lnTo>
                  <a:lnTo>
                    <a:pt x="542" y="382"/>
                  </a:lnTo>
                  <a:lnTo>
                    <a:pt x="544" y="372"/>
                  </a:lnTo>
                  <a:lnTo>
                    <a:pt x="546" y="362"/>
                  </a:lnTo>
                  <a:lnTo>
                    <a:pt x="546" y="362"/>
                  </a:lnTo>
                  <a:lnTo>
                    <a:pt x="548" y="356"/>
                  </a:lnTo>
                  <a:lnTo>
                    <a:pt x="550" y="348"/>
                  </a:lnTo>
                  <a:lnTo>
                    <a:pt x="556" y="338"/>
                  </a:lnTo>
                  <a:lnTo>
                    <a:pt x="564" y="326"/>
                  </a:lnTo>
                  <a:lnTo>
                    <a:pt x="568" y="314"/>
                  </a:lnTo>
                  <a:lnTo>
                    <a:pt x="568" y="314"/>
                  </a:lnTo>
                  <a:lnTo>
                    <a:pt x="570" y="302"/>
                  </a:lnTo>
                  <a:lnTo>
                    <a:pt x="568" y="290"/>
                  </a:lnTo>
                  <a:lnTo>
                    <a:pt x="562" y="268"/>
                  </a:lnTo>
                  <a:lnTo>
                    <a:pt x="562" y="268"/>
                  </a:lnTo>
                  <a:lnTo>
                    <a:pt x="562" y="258"/>
                  </a:lnTo>
                  <a:lnTo>
                    <a:pt x="560" y="248"/>
                  </a:lnTo>
                  <a:lnTo>
                    <a:pt x="560" y="248"/>
                  </a:lnTo>
                  <a:lnTo>
                    <a:pt x="554" y="238"/>
                  </a:lnTo>
                  <a:lnTo>
                    <a:pt x="548" y="230"/>
                  </a:lnTo>
                  <a:lnTo>
                    <a:pt x="548" y="230"/>
                  </a:lnTo>
                  <a:lnTo>
                    <a:pt x="542" y="224"/>
                  </a:lnTo>
                  <a:lnTo>
                    <a:pt x="538" y="218"/>
                  </a:lnTo>
                  <a:lnTo>
                    <a:pt x="538" y="218"/>
                  </a:lnTo>
                  <a:lnTo>
                    <a:pt x="538" y="212"/>
                  </a:lnTo>
                  <a:lnTo>
                    <a:pt x="534" y="204"/>
                  </a:lnTo>
                  <a:lnTo>
                    <a:pt x="534" y="204"/>
                  </a:lnTo>
                  <a:lnTo>
                    <a:pt x="530" y="198"/>
                  </a:lnTo>
                  <a:lnTo>
                    <a:pt x="526" y="196"/>
                  </a:lnTo>
                  <a:lnTo>
                    <a:pt x="522" y="192"/>
                  </a:lnTo>
                  <a:lnTo>
                    <a:pt x="518" y="186"/>
                  </a:lnTo>
                  <a:lnTo>
                    <a:pt x="518" y="186"/>
                  </a:lnTo>
                  <a:lnTo>
                    <a:pt x="514" y="172"/>
                  </a:lnTo>
                  <a:lnTo>
                    <a:pt x="510" y="164"/>
                  </a:lnTo>
                  <a:lnTo>
                    <a:pt x="506" y="158"/>
                  </a:lnTo>
                  <a:lnTo>
                    <a:pt x="506" y="158"/>
                  </a:lnTo>
                  <a:lnTo>
                    <a:pt x="498" y="148"/>
                  </a:lnTo>
                  <a:lnTo>
                    <a:pt x="486" y="140"/>
                  </a:lnTo>
                  <a:lnTo>
                    <a:pt x="486" y="140"/>
                  </a:lnTo>
                  <a:lnTo>
                    <a:pt x="476" y="132"/>
                  </a:lnTo>
                  <a:lnTo>
                    <a:pt x="472" y="128"/>
                  </a:lnTo>
                  <a:lnTo>
                    <a:pt x="472" y="122"/>
                  </a:lnTo>
                  <a:lnTo>
                    <a:pt x="472" y="122"/>
                  </a:lnTo>
                  <a:lnTo>
                    <a:pt x="472" y="104"/>
                  </a:lnTo>
                  <a:lnTo>
                    <a:pt x="472" y="104"/>
                  </a:lnTo>
                  <a:lnTo>
                    <a:pt x="470" y="94"/>
                  </a:lnTo>
                  <a:lnTo>
                    <a:pt x="468" y="86"/>
                  </a:lnTo>
                  <a:lnTo>
                    <a:pt x="468" y="86"/>
                  </a:lnTo>
                  <a:lnTo>
                    <a:pt x="468" y="78"/>
                  </a:lnTo>
                  <a:lnTo>
                    <a:pt x="470" y="68"/>
                  </a:lnTo>
                  <a:lnTo>
                    <a:pt x="470" y="68"/>
                  </a:lnTo>
                  <a:lnTo>
                    <a:pt x="468" y="64"/>
                  </a:lnTo>
                  <a:lnTo>
                    <a:pt x="466" y="60"/>
                  </a:lnTo>
                  <a:lnTo>
                    <a:pt x="460" y="56"/>
                  </a:lnTo>
                  <a:lnTo>
                    <a:pt x="460" y="56"/>
                  </a:lnTo>
                  <a:lnTo>
                    <a:pt x="454" y="48"/>
                  </a:lnTo>
                  <a:lnTo>
                    <a:pt x="454" y="48"/>
                  </a:lnTo>
                  <a:lnTo>
                    <a:pt x="448" y="46"/>
                  </a:lnTo>
                  <a:lnTo>
                    <a:pt x="444" y="44"/>
                  </a:lnTo>
                  <a:lnTo>
                    <a:pt x="444" y="44"/>
                  </a:lnTo>
                  <a:lnTo>
                    <a:pt x="442" y="40"/>
                  </a:lnTo>
                  <a:lnTo>
                    <a:pt x="442" y="36"/>
                  </a:lnTo>
                  <a:lnTo>
                    <a:pt x="444" y="28"/>
                  </a:lnTo>
                  <a:lnTo>
                    <a:pt x="444" y="28"/>
                  </a:lnTo>
                  <a:lnTo>
                    <a:pt x="442" y="12"/>
                  </a:lnTo>
                  <a:lnTo>
                    <a:pt x="438" y="4"/>
                  </a:lnTo>
                  <a:lnTo>
                    <a:pt x="436" y="2"/>
                  </a:lnTo>
                  <a:lnTo>
                    <a:pt x="43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59" name="Freeform 144"/>
            <p:cNvSpPr>
              <a:spLocks/>
            </p:cNvSpPr>
            <p:nvPr/>
          </p:nvSpPr>
          <p:spPr bwMode="auto">
            <a:xfrm>
              <a:off x="2670" y="3228"/>
              <a:ext cx="56" cy="68"/>
            </a:xfrm>
            <a:custGeom>
              <a:avLst/>
              <a:gdLst>
                <a:gd name="T0" fmla="*/ 6 w 56"/>
                <a:gd name="T1" fmla="*/ 0 h 68"/>
                <a:gd name="T2" fmla="*/ 6 w 56"/>
                <a:gd name="T3" fmla="*/ 0 h 68"/>
                <a:gd name="T4" fmla="*/ 4 w 56"/>
                <a:gd name="T5" fmla="*/ 0 h 68"/>
                <a:gd name="T6" fmla="*/ 4 w 56"/>
                <a:gd name="T7" fmla="*/ 4 h 68"/>
                <a:gd name="T8" fmla="*/ 4 w 56"/>
                <a:gd name="T9" fmla="*/ 4 h 68"/>
                <a:gd name="T10" fmla="*/ 2 w 56"/>
                <a:gd name="T11" fmla="*/ 6 h 68"/>
                <a:gd name="T12" fmla="*/ 0 w 56"/>
                <a:gd name="T13" fmla="*/ 8 h 68"/>
                <a:gd name="T14" fmla="*/ 2 w 56"/>
                <a:gd name="T15" fmla="*/ 14 h 68"/>
                <a:gd name="T16" fmla="*/ 2 w 56"/>
                <a:gd name="T17" fmla="*/ 14 h 68"/>
                <a:gd name="T18" fmla="*/ 4 w 56"/>
                <a:gd name="T19" fmla="*/ 18 h 68"/>
                <a:gd name="T20" fmla="*/ 8 w 56"/>
                <a:gd name="T21" fmla="*/ 22 h 68"/>
                <a:gd name="T22" fmla="*/ 8 w 56"/>
                <a:gd name="T23" fmla="*/ 22 h 68"/>
                <a:gd name="T24" fmla="*/ 8 w 56"/>
                <a:gd name="T25" fmla="*/ 26 h 68"/>
                <a:gd name="T26" fmla="*/ 8 w 56"/>
                <a:gd name="T27" fmla="*/ 32 h 68"/>
                <a:gd name="T28" fmla="*/ 8 w 56"/>
                <a:gd name="T29" fmla="*/ 42 h 68"/>
                <a:gd name="T30" fmla="*/ 8 w 56"/>
                <a:gd name="T31" fmla="*/ 42 h 68"/>
                <a:gd name="T32" fmla="*/ 12 w 56"/>
                <a:gd name="T33" fmla="*/ 58 h 68"/>
                <a:gd name="T34" fmla="*/ 14 w 56"/>
                <a:gd name="T35" fmla="*/ 66 h 68"/>
                <a:gd name="T36" fmla="*/ 16 w 56"/>
                <a:gd name="T37" fmla="*/ 68 h 68"/>
                <a:gd name="T38" fmla="*/ 20 w 56"/>
                <a:gd name="T39" fmla="*/ 68 h 68"/>
                <a:gd name="T40" fmla="*/ 20 w 56"/>
                <a:gd name="T41" fmla="*/ 68 h 68"/>
                <a:gd name="T42" fmla="*/ 26 w 56"/>
                <a:gd name="T43" fmla="*/ 66 h 68"/>
                <a:gd name="T44" fmla="*/ 26 w 56"/>
                <a:gd name="T45" fmla="*/ 66 h 68"/>
                <a:gd name="T46" fmla="*/ 36 w 56"/>
                <a:gd name="T47" fmla="*/ 56 h 68"/>
                <a:gd name="T48" fmla="*/ 48 w 56"/>
                <a:gd name="T49" fmla="*/ 42 h 68"/>
                <a:gd name="T50" fmla="*/ 52 w 56"/>
                <a:gd name="T51" fmla="*/ 34 h 68"/>
                <a:gd name="T52" fmla="*/ 56 w 56"/>
                <a:gd name="T53" fmla="*/ 26 h 68"/>
                <a:gd name="T54" fmla="*/ 56 w 56"/>
                <a:gd name="T55" fmla="*/ 20 h 68"/>
                <a:gd name="T56" fmla="*/ 54 w 56"/>
                <a:gd name="T57" fmla="*/ 12 h 68"/>
                <a:gd name="T58" fmla="*/ 54 w 56"/>
                <a:gd name="T59" fmla="*/ 12 h 68"/>
                <a:gd name="T60" fmla="*/ 50 w 56"/>
                <a:gd name="T61" fmla="*/ 10 h 68"/>
                <a:gd name="T62" fmla="*/ 48 w 56"/>
                <a:gd name="T63" fmla="*/ 10 h 68"/>
                <a:gd name="T64" fmla="*/ 48 w 56"/>
                <a:gd name="T65" fmla="*/ 10 h 68"/>
                <a:gd name="T66" fmla="*/ 34 w 56"/>
                <a:gd name="T67" fmla="*/ 12 h 68"/>
                <a:gd name="T68" fmla="*/ 34 w 56"/>
                <a:gd name="T69" fmla="*/ 12 h 68"/>
                <a:gd name="T70" fmla="*/ 28 w 56"/>
                <a:gd name="T71" fmla="*/ 14 h 68"/>
                <a:gd name="T72" fmla="*/ 20 w 56"/>
                <a:gd name="T73" fmla="*/ 14 h 68"/>
                <a:gd name="T74" fmla="*/ 20 w 56"/>
                <a:gd name="T75" fmla="*/ 14 h 68"/>
                <a:gd name="T76" fmla="*/ 16 w 56"/>
                <a:gd name="T77" fmla="*/ 14 h 68"/>
                <a:gd name="T78" fmla="*/ 16 w 56"/>
                <a:gd name="T79" fmla="*/ 14 h 68"/>
                <a:gd name="T80" fmla="*/ 14 w 56"/>
                <a:gd name="T81" fmla="*/ 10 h 68"/>
                <a:gd name="T82" fmla="*/ 12 w 56"/>
                <a:gd name="T83" fmla="*/ 6 h 68"/>
                <a:gd name="T84" fmla="*/ 10 w 56"/>
                <a:gd name="T85" fmla="*/ 2 h 68"/>
                <a:gd name="T86" fmla="*/ 6 w 56"/>
                <a:gd name="T87"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6" h="68">
                  <a:moveTo>
                    <a:pt x="6" y="0"/>
                  </a:moveTo>
                  <a:lnTo>
                    <a:pt x="6" y="0"/>
                  </a:lnTo>
                  <a:lnTo>
                    <a:pt x="4" y="0"/>
                  </a:lnTo>
                  <a:lnTo>
                    <a:pt x="4" y="4"/>
                  </a:lnTo>
                  <a:lnTo>
                    <a:pt x="4" y="4"/>
                  </a:lnTo>
                  <a:lnTo>
                    <a:pt x="2" y="6"/>
                  </a:lnTo>
                  <a:lnTo>
                    <a:pt x="0" y="8"/>
                  </a:lnTo>
                  <a:lnTo>
                    <a:pt x="2" y="14"/>
                  </a:lnTo>
                  <a:lnTo>
                    <a:pt x="2" y="14"/>
                  </a:lnTo>
                  <a:lnTo>
                    <a:pt x="4" y="18"/>
                  </a:lnTo>
                  <a:lnTo>
                    <a:pt x="8" y="22"/>
                  </a:lnTo>
                  <a:lnTo>
                    <a:pt x="8" y="22"/>
                  </a:lnTo>
                  <a:lnTo>
                    <a:pt x="8" y="26"/>
                  </a:lnTo>
                  <a:lnTo>
                    <a:pt x="8" y="32"/>
                  </a:lnTo>
                  <a:lnTo>
                    <a:pt x="8" y="42"/>
                  </a:lnTo>
                  <a:lnTo>
                    <a:pt x="8" y="42"/>
                  </a:lnTo>
                  <a:lnTo>
                    <a:pt x="12" y="58"/>
                  </a:lnTo>
                  <a:lnTo>
                    <a:pt x="14" y="66"/>
                  </a:lnTo>
                  <a:lnTo>
                    <a:pt x="16" y="68"/>
                  </a:lnTo>
                  <a:lnTo>
                    <a:pt x="20" y="68"/>
                  </a:lnTo>
                  <a:lnTo>
                    <a:pt x="20" y="68"/>
                  </a:lnTo>
                  <a:lnTo>
                    <a:pt x="26" y="66"/>
                  </a:lnTo>
                  <a:lnTo>
                    <a:pt x="26" y="66"/>
                  </a:lnTo>
                  <a:lnTo>
                    <a:pt x="36" y="56"/>
                  </a:lnTo>
                  <a:lnTo>
                    <a:pt x="48" y="42"/>
                  </a:lnTo>
                  <a:lnTo>
                    <a:pt x="52" y="34"/>
                  </a:lnTo>
                  <a:lnTo>
                    <a:pt x="56" y="26"/>
                  </a:lnTo>
                  <a:lnTo>
                    <a:pt x="56" y="20"/>
                  </a:lnTo>
                  <a:lnTo>
                    <a:pt x="54" y="12"/>
                  </a:lnTo>
                  <a:lnTo>
                    <a:pt x="54" y="12"/>
                  </a:lnTo>
                  <a:lnTo>
                    <a:pt x="50" y="10"/>
                  </a:lnTo>
                  <a:lnTo>
                    <a:pt x="48" y="10"/>
                  </a:lnTo>
                  <a:lnTo>
                    <a:pt x="48" y="10"/>
                  </a:lnTo>
                  <a:lnTo>
                    <a:pt x="34" y="12"/>
                  </a:lnTo>
                  <a:lnTo>
                    <a:pt x="34" y="12"/>
                  </a:lnTo>
                  <a:lnTo>
                    <a:pt x="28" y="14"/>
                  </a:lnTo>
                  <a:lnTo>
                    <a:pt x="20" y="14"/>
                  </a:lnTo>
                  <a:lnTo>
                    <a:pt x="20" y="14"/>
                  </a:lnTo>
                  <a:lnTo>
                    <a:pt x="16" y="14"/>
                  </a:lnTo>
                  <a:lnTo>
                    <a:pt x="16" y="14"/>
                  </a:lnTo>
                  <a:lnTo>
                    <a:pt x="14" y="10"/>
                  </a:lnTo>
                  <a:lnTo>
                    <a:pt x="12" y="6"/>
                  </a:lnTo>
                  <a:lnTo>
                    <a:pt x="10" y="2"/>
                  </a:lnTo>
                  <a:lnTo>
                    <a:pt x="6"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60" name="Freeform 145"/>
            <p:cNvSpPr>
              <a:spLocks/>
            </p:cNvSpPr>
            <p:nvPr/>
          </p:nvSpPr>
          <p:spPr bwMode="auto">
            <a:xfrm>
              <a:off x="2670" y="3228"/>
              <a:ext cx="56" cy="68"/>
            </a:xfrm>
            <a:custGeom>
              <a:avLst/>
              <a:gdLst>
                <a:gd name="T0" fmla="*/ 6 w 56"/>
                <a:gd name="T1" fmla="*/ 0 h 68"/>
                <a:gd name="T2" fmla="*/ 6 w 56"/>
                <a:gd name="T3" fmla="*/ 0 h 68"/>
                <a:gd name="T4" fmla="*/ 4 w 56"/>
                <a:gd name="T5" fmla="*/ 0 h 68"/>
                <a:gd name="T6" fmla="*/ 4 w 56"/>
                <a:gd name="T7" fmla="*/ 4 h 68"/>
                <a:gd name="T8" fmla="*/ 4 w 56"/>
                <a:gd name="T9" fmla="*/ 4 h 68"/>
                <a:gd name="T10" fmla="*/ 2 w 56"/>
                <a:gd name="T11" fmla="*/ 6 h 68"/>
                <a:gd name="T12" fmla="*/ 0 w 56"/>
                <a:gd name="T13" fmla="*/ 8 h 68"/>
                <a:gd name="T14" fmla="*/ 2 w 56"/>
                <a:gd name="T15" fmla="*/ 14 h 68"/>
                <a:gd name="T16" fmla="*/ 2 w 56"/>
                <a:gd name="T17" fmla="*/ 14 h 68"/>
                <a:gd name="T18" fmla="*/ 4 w 56"/>
                <a:gd name="T19" fmla="*/ 18 h 68"/>
                <a:gd name="T20" fmla="*/ 8 w 56"/>
                <a:gd name="T21" fmla="*/ 22 h 68"/>
                <a:gd name="T22" fmla="*/ 8 w 56"/>
                <a:gd name="T23" fmla="*/ 22 h 68"/>
                <a:gd name="T24" fmla="*/ 8 w 56"/>
                <a:gd name="T25" fmla="*/ 26 h 68"/>
                <a:gd name="T26" fmla="*/ 8 w 56"/>
                <a:gd name="T27" fmla="*/ 32 h 68"/>
                <a:gd name="T28" fmla="*/ 8 w 56"/>
                <a:gd name="T29" fmla="*/ 42 h 68"/>
                <a:gd name="T30" fmla="*/ 8 w 56"/>
                <a:gd name="T31" fmla="*/ 42 h 68"/>
                <a:gd name="T32" fmla="*/ 12 w 56"/>
                <a:gd name="T33" fmla="*/ 58 h 68"/>
                <a:gd name="T34" fmla="*/ 14 w 56"/>
                <a:gd name="T35" fmla="*/ 66 h 68"/>
                <a:gd name="T36" fmla="*/ 16 w 56"/>
                <a:gd name="T37" fmla="*/ 68 h 68"/>
                <a:gd name="T38" fmla="*/ 20 w 56"/>
                <a:gd name="T39" fmla="*/ 68 h 68"/>
                <a:gd name="T40" fmla="*/ 20 w 56"/>
                <a:gd name="T41" fmla="*/ 68 h 68"/>
                <a:gd name="T42" fmla="*/ 26 w 56"/>
                <a:gd name="T43" fmla="*/ 66 h 68"/>
                <a:gd name="T44" fmla="*/ 26 w 56"/>
                <a:gd name="T45" fmla="*/ 66 h 68"/>
                <a:gd name="T46" fmla="*/ 36 w 56"/>
                <a:gd name="T47" fmla="*/ 56 h 68"/>
                <a:gd name="T48" fmla="*/ 48 w 56"/>
                <a:gd name="T49" fmla="*/ 42 h 68"/>
                <a:gd name="T50" fmla="*/ 52 w 56"/>
                <a:gd name="T51" fmla="*/ 34 h 68"/>
                <a:gd name="T52" fmla="*/ 56 w 56"/>
                <a:gd name="T53" fmla="*/ 26 h 68"/>
                <a:gd name="T54" fmla="*/ 56 w 56"/>
                <a:gd name="T55" fmla="*/ 20 h 68"/>
                <a:gd name="T56" fmla="*/ 54 w 56"/>
                <a:gd name="T57" fmla="*/ 12 h 68"/>
                <a:gd name="T58" fmla="*/ 54 w 56"/>
                <a:gd name="T59" fmla="*/ 12 h 68"/>
                <a:gd name="T60" fmla="*/ 50 w 56"/>
                <a:gd name="T61" fmla="*/ 10 h 68"/>
                <a:gd name="T62" fmla="*/ 48 w 56"/>
                <a:gd name="T63" fmla="*/ 10 h 68"/>
                <a:gd name="T64" fmla="*/ 48 w 56"/>
                <a:gd name="T65" fmla="*/ 10 h 68"/>
                <a:gd name="T66" fmla="*/ 34 w 56"/>
                <a:gd name="T67" fmla="*/ 12 h 68"/>
                <a:gd name="T68" fmla="*/ 34 w 56"/>
                <a:gd name="T69" fmla="*/ 12 h 68"/>
                <a:gd name="T70" fmla="*/ 28 w 56"/>
                <a:gd name="T71" fmla="*/ 14 h 68"/>
                <a:gd name="T72" fmla="*/ 20 w 56"/>
                <a:gd name="T73" fmla="*/ 14 h 68"/>
                <a:gd name="T74" fmla="*/ 20 w 56"/>
                <a:gd name="T75" fmla="*/ 14 h 68"/>
                <a:gd name="T76" fmla="*/ 16 w 56"/>
                <a:gd name="T77" fmla="*/ 14 h 68"/>
                <a:gd name="T78" fmla="*/ 16 w 56"/>
                <a:gd name="T79" fmla="*/ 14 h 68"/>
                <a:gd name="T80" fmla="*/ 14 w 56"/>
                <a:gd name="T81" fmla="*/ 10 h 68"/>
                <a:gd name="T82" fmla="*/ 12 w 56"/>
                <a:gd name="T83" fmla="*/ 6 h 68"/>
                <a:gd name="T84" fmla="*/ 10 w 56"/>
                <a:gd name="T85" fmla="*/ 2 h 68"/>
                <a:gd name="T86" fmla="*/ 6 w 56"/>
                <a:gd name="T87"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6" h="68">
                  <a:moveTo>
                    <a:pt x="6" y="0"/>
                  </a:moveTo>
                  <a:lnTo>
                    <a:pt x="6" y="0"/>
                  </a:lnTo>
                  <a:lnTo>
                    <a:pt x="4" y="0"/>
                  </a:lnTo>
                  <a:lnTo>
                    <a:pt x="4" y="4"/>
                  </a:lnTo>
                  <a:lnTo>
                    <a:pt x="4" y="4"/>
                  </a:lnTo>
                  <a:lnTo>
                    <a:pt x="2" y="6"/>
                  </a:lnTo>
                  <a:lnTo>
                    <a:pt x="0" y="8"/>
                  </a:lnTo>
                  <a:lnTo>
                    <a:pt x="2" y="14"/>
                  </a:lnTo>
                  <a:lnTo>
                    <a:pt x="2" y="14"/>
                  </a:lnTo>
                  <a:lnTo>
                    <a:pt x="4" y="18"/>
                  </a:lnTo>
                  <a:lnTo>
                    <a:pt x="8" y="22"/>
                  </a:lnTo>
                  <a:lnTo>
                    <a:pt x="8" y="22"/>
                  </a:lnTo>
                  <a:lnTo>
                    <a:pt x="8" y="26"/>
                  </a:lnTo>
                  <a:lnTo>
                    <a:pt x="8" y="32"/>
                  </a:lnTo>
                  <a:lnTo>
                    <a:pt x="8" y="42"/>
                  </a:lnTo>
                  <a:lnTo>
                    <a:pt x="8" y="42"/>
                  </a:lnTo>
                  <a:lnTo>
                    <a:pt x="12" y="58"/>
                  </a:lnTo>
                  <a:lnTo>
                    <a:pt x="14" y="66"/>
                  </a:lnTo>
                  <a:lnTo>
                    <a:pt x="16" y="68"/>
                  </a:lnTo>
                  <a:lnTo>
                    <a:pt x="20" y="68"/>
                  </a:lnTo>
                  <a:lnTo>
                    <a:pt x="20" y="68"/>
                  </a:lnTo>
                  <a:lnTo>
                    <a:pt x="26" y="66"/>
                  </a:lnTo>
                  <a:lnTo>
                    <a:pt x="26" y="66"/>
                  </a:lnTo>
                  <a:lnTo>
                    <a:pt x="36" y="56"/>
                  </a:lnTo>
                  <a:lnTo>
                    <a:pt x="48" y="42"/>
                  </a:lnTo>
                  <a:lnTo>
                    <a:pt x="52" y="34"/>
                  </a:lnTo>
                  <a:lnTo>
                    <a:pt x="56" y="26"/>
                  </a:lnTo>
                  <a:lnTo>
                    <a:pt x="56" y="20"/>
                  </a:lnTo>
                  <a:lnTo>
                    <a:pt x="54" y="12"/>
                  </a:lnTo>
                  <a:lnTo>
                    <a:pt x="54" y="12"/>
                  </a:lnTo>
                  <a:lnTo>
                    <a:pt x="50" y="10"/>
                  </a:lnTo>
                  <a:lnTo>
                    <a:pt x="48" y="10"/>
                  </a:lnTo>
                  <a:lnTo>
                    <a:pt x="48" y="10"/>
                  </a:lnTo>
                  <a:lnTo>
                    <a:pt x="34" y="12"/>
                  </a:lnTo>
                  <a:lnTo>
                    <a:pt x="34" y="12"/>
                  </a:lnTo>
                  <a:lnTo>
                    <a:pt x="28" y="14"/>
                  </a:lnTo>
                  <a:lnTo>
                    <a:pt x="20" y="14"/>
                  </a:lnTo>
                  <a:lnTo>
                    <a:pt x="20" y="14"/>
                  </a:lnTo>
                  <a:lnTo>
                    <a:pt x="16" y="14"/>
                  </a:lnTo>
                  <a:lnTo>
                    <a:pt x="16" y="14"/>
                  </a:lnTo>
                  <a:lnTo>
                    <a:pt x="14" y="10"/>
                  </a:lnTo>
                  <a:lnTo>
                    <a:pt x="12" y="6"/>
                  </a:lnTo>
                  <a:lnTo>
                    <a:pt x="10" y="2"/>
                  </a:lnTo>
                  <a:lnTo>
                    <a:pt x="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61" name="Freeform 146"/>
            <p:cNvSpPr>
              <a:spLocks/>
            </p:cNvSpPr>
            <p:nvPr/>
          </p:nvSpPr>
          <p:spPr bwMode="auto">
            <a:xfrm>
              <a:off x="3084" y="3112"/>
              <a:ext cx="74" cy="144"/>
            </a:xfrm>
            <a:custGeom>
              <a:avLst/>
              <a:gdLst>
                <a:gd name="T0" fmla="*/ 6 w 74"/>
                <a:gd name="T1" fmla="*/ 0 h 144"/>
                <a:gd name="T2" fmla="*/ 0 w 74"/>
                <a:gd name="T3" fmla="*/ 4 h 144"/>
                <a:gd name="T4" fmla="*/ 0 w 74"/>
                <a:gd name="T5" fmla="*/ 10 h 144"/>
                <a:gd name="T6" fmla="*/ 12 w 74"/>
                <a:gd name="T7" fmla="*/ 22 h 144"/>
                <a:gd name="T8" fmla="*/ 16 w 74"/>
                <a:gd name="T9" fmla="*/ 28 h 144"/>
                <a:gd name="T10" fmla="*/ 20 w 74"/>
                <a:gd name="T11" fmla="*/ 42 h 144"/>
                <a:gd name="T12" fmla="*/ 24 w 74"/>
                <a:gd name="T13" fmla="*/ 48 h 144"/>
                <a:gd name="T14" fmla="*/ 26 w 74"/>
                <a:gd name="T15" fmla="*/ 52 h 144"/>
                <a:gd name="T16" fmla="*/ 28 w 74"/>
                <a:gd name="T17" fmla="*/ 70 h 144"/>
                <a:gd name="T18" fmla="*/ 20 w 74"/>
                <a:gd name="T19" fmla="*/ 84 h 144"/>
                <a:gd name="T20" fmla="*/ 16 w 74"/>
                <a:gd name="T21" fmla="*/ 84 h 144"/>
                <a:gd name="T22" fmla="*/ 14 w 74"/>
                <a:gd name="T23" fmla="*/ 84 h 144"/>
                <a:gd name="T24" fmla="*/ 12 w 74"/>
                <a:gd name="T25" fmla="*/ 84 h 144"/>
                <a:gd name="T26" fmla="*/ 10 w 74"/>
                <a:gd name="T27" fmla="*/ 84 h 144"/>
                <a:gd name="T28" fmla="*/ 6 w 74"/>
                <a:gd name="T29" fmla="*/ 86 h 144"/>
                <a:gd name="T30" fmla="*/ 4 w 74"/>
                <a:gd name="T31" fmla="*/ 94 h 144"/>
                <a:gd name="T32" fmla="*/ 4 w 74"/>
                <a:gd name="T33" fmla="*/ 102 h 144"/>
                <a:gd name="T34" fmla="*/ 24 w 74"/>
                <a:gd name="T35" fmla="*/ 108 h 144"/>
                <a:gd name="T36" fmla="*/ 28 w 74"/>
                <a:gd name="T37" fmla="*/ 116 h 144"/>
                <a:gd name="T38" fmla="*/ 26 w 74"/>
                <a:gd name="T39" fmla="*/ 124 h 144"/>
                <a:gd name="T40" fmla="*/ 20 w 74"/>
                <a:gd name="T41" fmla="*/ 138 h 144"/>
                <a:gd name="T42" fmla="*/ 26 w 74"/>
                <a:gd name="T43" fmla="*/ 144 h 144"/>
                <a:gd name="T44" fmla="*/ 32 w 74"/>
                <a:gd name="T45" fmla="*/ 136 h 144"/>
                <a:gd name="T46" fmla="*/ 48 w 74"/>
                <a:gd name="T47" fmla="*/ 110 h 144"/>
                <a:gd name="T48" fmla="*/ 50 w 74"/>
                <a:gd name="T49" fmla="*/ 104 h 144"/>
                <a:gd name="T50" fmla="*/ 60 w 74"/>
                <a:gd name="T51" fmla="*/ 98 h 144"/>
                <a:gd name="T52" fmla="*/ 62 w 74"/>
                <a:gd name="T53" fmla="*/ 92 h 144"/>
                <a:gd name="T54" fmla="*/ 74 w 74"/>
                <a:gd name="T55" fmla="*/ 66 h 144"/>
                <a:gd name="T56" fmla="*/ 74 w 74"/>
                <a:gd name="T57" fmla="*/ 62 h 144"/>
                <a:gd name="T58" fmla="*/ 70 w 74"/>
                <a:gd name="T59" fmla="*/ 54 h 144"/>
                <a:gd name="T60" fmla="*/ 66 w 74"/>
                <a:gd name="T61" fmla="*/ 54 h 144"/>
                <a:gd name="T62" fmla="*/ 62 w 74"/>
                <a:gd name="T63" fmla="*/ 56 h 144"/>
                <a:gd name="T64" fmla="*/ 54 w 74"/>
                <a:gd name="T65" fmla="*/ 64 h 144"/>
                <a:gd name="T66" fmla="*/ 52 w 74"/>
                <a:gd name="T67" fmla="*/ 66 h 144"/>
                <a:gd name="T68" fmla="*/ 46 w 74"/>
                <a:gd name="T69" fmla="*/ 64 h 144"/>
                <a:gd name="T70" fmla="*/ 42 w 74"/>
                <a:gd name="T71" fmla="*/ 54 h 144"/>
                <a:gd name="T72" fmla="*/ 40 w 74"/>
                <a:gd name="T73" fmla="*/ 46 h 144"/>
                <a:gd name="T74" fmla="*/ 36 w 74"/>
                <a:gd name="T75" fmla="*/ 46 h 144"/>
                <a:gd name="T76" fmla="*/ 32 w 74"/>
                <a:gd name="T77" fmla="*/ 44 h 144"/>
                <a:gd name="T78" fmla="*/ 26 w 74"/>
                <a:gd name="T79" fmla="*/ 40 h 144"/>
                <a:gd name="T80" fmla="*/ 22 w 74"/>
                <a:gd name="T81" fmla="*/ 32 h 144"/>
                <a:gd name="T82" fmla="*/ 20 w 74"/>
                <a:gd name="T83" fmla="*/ 20 h 144"/>
                <a:gd name="T84" fmla="*/ 18 w 74"/>
                <a:gd name="T85" fmla="*/ 12 h 144"/>
                <a:gd name="T86" fmla="*/ 16 w 74"/>
                <a:gd name="T87" fmla="*/ 8 h 144"/>
                <a:gd name="T88" fmla="*/ 6 w 74"/>
                <a:gd name="T89" fmla="*/ 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4" h="144">
                  <a:moveTo>
                    <a:pt x="6" y="0"/>
                  </a:moveTo>
                  <a:lnTo>
                    <a:pt x="6" y="0"/>
                  </a:lnTo>
                  <a:lnTo>
                    <a:pt x="2" y="2"/>
                  </a:lnTo>
                  <a:lnTo>
                    <a:pt x="0" y="4"/>
                  </a:lnTo>
                  <a:lnTo>
                    <a:pt x="0" y="4"/>
                  </a:lnTo>
                  <a:lnTo>
                    <a:pt x="0" y="10"/>
                  </a:lnTo>
                  <a:lnTo>
                    <a:pt x="4" y="14"/>
                  </a:lnTo>
                  <a:lnTo>
                    <a:pt x="12" y="22"/>
                  </a:lnTo>
                  <a:lnTo>
                    <a:pt x="12" y="22"/>
                  </a:lnTo>
                  <a:lnTo>
                    <a:pt x="16" y="28"/>
                  </a:lnTo>
                  <a:lnTo>
                    <a:pt x="16" y="32"/>
                  </a:lnTo>
                  <a:lnTo>
                    <a:pt x="20" y="42"/>
                  </a:lnTo>
                  <a:lnTo>
                    <a:pt x="20" y="42"/>
                  </a:lnTo>
                  <a:lnTo>
                    <a:pt x="24" y="48"/>
                  </a:lnTo>
                  <a:lnTo>
                    <a:pt x="26" y="52"/>
                  </a:lnTo>
                  <a:lnTo>
                    <a:pt x="26" y="52"/>
                  </a:lnTo>
                  <a:lnTo>
                    <a:pt x="28" y="60"/>
                  </a:lnTo>
                  <a:lnTo>
                    <a:pt x="28" y="70"/>
                  </a:lnTo>
                  <a:lnTo>
                    <a:pt x="24" y="78"/>
                  </a:lnTo>
                  <a:lnTo>
                    <a:pt x="20" y="84"/>
                  </a:lnTo>
                  <a:lnTo>
                    <a:pt x="20" y="84"/>
                  </a:lnTo>
                  <a:lnTo>
                    <a:pt x="16" y="84"/>
                  </a:lnTo>
                  <a:lnTo>
                    <a:pt x="16" y="84"/>
                  </a:lnTo>
                  <a:lnTo>
                    <a:pt x="14" y="84"/>
                  </a:lnTo>
                  <a:lnTo>
                    <a:pt x="14" y="84"/>
                  </a:lnTo>
                  <a:lnTo>
                    <a:pt x="12" y="84"/>
                  </a:lnTo>
                  <a:lnTo>
                    <a:pt x="12" y="84"/>
                  </a:lnTo>
                  <a:lnTo>
                    <a:pt x="10" y="84"/>
                  </a:lnTo>
                  <a:lnTo>
                    <a:pt x="6" y="86"/>
                  </a:lnTo>
                  <a:lnTo>
                    <a:pt x="6" y="86"/>
                  </a:lnTo>
                  <a:lnTo>
                    <a:pt x="4" y="90"/>
                  </a:lnTo>
                  <a:lnTo>
                    <a:pt x="4" y="94"/>
                  </a:lnTo>
                  <a:lnTo>
                    <a:pt x="4" y="102"/>
                  </a:lnTo>
                  <a:lnTo>
                    <a:pt x="4" y="102"/>
                  </a:lnTo>
                  <a:lnTo>
                    <a:pt x="18" y="106"/>
                  </a:lnTo>
                  <a:lnTo>
                    <a:pt x="24" y="108"/>
                  </a:lnTo>
                  <a:lnTo>
                    <a:pt x="26" y="112"/>
                  </a:lnTo>
                  <a:lnTo>
                    <a:pt x="28" y="116"/>
                  </a:lnTo>
                  <a:lnTo>
                    <a:pt x="28" y="116"/>
                  </a:lnTo>
                  <a:lnTo>
                    <a:pt x="26" y="124"/>
                  </a:lnTo>
                  <a:lnTo>
                    <a:pt x="22" y="130"/>
                  </a:lnTo>
                  <a:lnTo>
                    <a:pt x="20" y="138"/>
                  </a:lnTo>
                  <a:lnTo>
                    <a:pt x="22" y="142"/>
                  </a:lnTo>
                  <a:lnTo>
                    <a:pt x="26" y="144"/>
                  </a:lnTo>
                  <a:lnTo>
                    <a:pt x="26" y="144"/>
                  </a:lnTo>
                  <a:lnTo>
                    <a:pt x="32" y="136"/>
                  </a:lnTo>
                  <a:lnTo>
                    <a:pt x="38" y="128"/>
                  </a:lnTo>
                  <a:lnTo>
                    <a:pt x="48" y="110"/>
                  </a:lnTo>
                  <a:lnTo>
                    <a:pt x="48" y="110"/>
                  </a:lnTo>
                  <a:lnTo>
                    <a:pt x="50" y="104"/>
                  </a:lnTo>
                  <a:lnTo>
                    <a:pt x="54" y="100"/>
                  </a:lnTo>
                  <a:lnTo>
                    <a:pt x="60" y="98"/>
                  </a:lnTo>
                  <a:lnTo>
                    <a:pt x="62" y="92"/>
                  </a:lnTo>
                  <a:lnTo>
                    <a:pt x="62" y="92"/>
                  </a:lnTo>
                  <a:lnTo>
                    <a:pt x="70" y="78"/>
                  </a:lnTo>
                  <a:lnTo>
                    <a:pt x="74" y="66"/>
                  </a:lnTo>
                  <a:lnTo>
                    <a:pt x="74" y="66"/>
                  </a:lnTo>
                  <a:lnTo>
                    <a:pt x="74" y="62"/>
                  </a:lnTo>
                  <a:lnTo>
                    <a:pt x="74" y="58"/>
                  </a:lnTo>
                  <a:lnTo>
                    <a:pt x="70" y="54"/>
                  </a:lnTo>
                  <a:lnTo>
                    <a:pt x="66" y="54"/>
                  </a:lnTo>
                  <a:lnTo>
                    <a:pt x="66" y="54"/>
                  </a:lnTo>
                  <a:lnTo>
                    <a:pt x="62" y="56"/>
                  </a:lnTo>
                  <a:lnTo>
                    <a:pt x="62" y="56"/>
                  </a:lnTo>
                  <a:lnTo>
                    <a:pt x="56" y="62"/>
                  </a:lnTo>
                  <a:lnTo>
                    <a:pt x="54" y="64"/>
                  </a:lnTo>
                  <a:lnTo>
                    <a:pt x="52" y="66"/>
                  </a:lnTo>
                  <a:lnTo>
                    <a:pt x="52" y="66"/>
                  </a:lnTo>
                  <a:lnTo>
                    <a:pt x="46" y="64"/>
                  </a:lnTo>
                  <a:lnTo>
                    <a:pt x="46" y="64"/>
                  </a:lnTo>
                  <a:lnTo>
                    <a:pt x="44" y="60"/>
                  </a:lnTo>
                  <a:lnTo>
                    <a:pt x="42" y="54"/>
                  </a:lnTo>
                  <a:lnTo>
                    <a:pt x="42" y="50"/>
                  </a:lnTo>
                  <a:lnTo>
                    <a:pt x="40" y="46"/>
                  </a:lnTo>
                  <a:lnTo>
                    <a:pt x="40" y="46"/>
                  </a:lnTo>
                  <a:lnTo>
                    <a:pt x="36" y="46"/>
                  </a:lnTo>
                  <a:lnTo>
                    <a:pt x="32" y="44"/>
                  </a:lnTo>
                  <a:lnTo>
                    <a:pt x="32" y="44"/>
                  </a:lnTo>
                  <a:lnTo>
                    <a:pt x="28" y="42"/>
                  </a:lnTo>
                  <a:lnTo>
                    <a:pt x="26" y="40"/>
                  </a:lnTo>
                  <a:lnTo>
                    <a:pt x="26" y="40"/>
                  </a:lnTo>
                  <a:lnTo>
                    <a:pt x="22" y="32"/>
                  </a:lnTo>
                  <a:lnTo>
                    <a:pt x="22" y="26"/>
                  </a:lnTo>
                  <a:lnTo>
                    <a:pt x="20" y="20"/>
                  </a:lnTo>
                  <a:lnTo>
                    <a:pt x="18" y="12"/>
                  </a:lnTo>
                  <a:lnTo>
                    <a:pt x="18" y="12"/>
                  </a:lnTo>
                  <a:lnTo>
                    <a:pt x="16" y="8"/>
                  </a:lnTo>
                  <a:lnTo>
                    <a:pt x="16" y="8"/>
                  </a:lnTo>
                  <a:lnTo>
                    <a:pt x="12" y="4"/>
                  </a:lnTo>
                  <a:lnTo>
                    <a:pt x="6"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62" name="Freeform 147"/>
            <p:cNvSpPr>
              <a:spLocks/>
            </p:cNvSpPr>
            <p:nvPr/>
          </p:nvSpPr>
          <p:spPr bwMode="auto">
            <a:xfrm>
              <a:off x="3084" y="3112"/>
              <a:ext cx="74" cy="144"/>
            </a:xfrm>
            <a:custGeom>
              <a:avLst/>
              <a:gdLst>
                <a:gd name="T0" fmla="*/ 6 w 74"/>
                <a:gd name="T1" fmla="*/ 0 h 144"/>
                <a:gd name="T2" fmla="*/ 0 w 74"/>
                <a:gd name="T3" fmla="*/ 4 h 144"/>
                <a:gd name="T4" fmla="*/ 0 w 74"/>
                <a:gd name="T5" fmla="*/ 10 h 144"/>
                <a:gd name="T6" fmla="*/ 12 w 74"/>
                <a:gd name="T7" fmla="*/ 22 h 144"/>
                <a:gd name="T8" fmla="*/ 16 w 74"/>
                <a:gd name="T9" fmla="*/ 28 h 144"/>
                <a:gd name="T10" fmla="*/ 20 w 74"/>
                <a:gd name="T11" fmla="*/ 42 h 144"/>
                <a:gd name="T12" fmla="*/ 24 w 74"/>
                <a:gd name="T13" fmla="*/ 48 h 144"/>
                <a:gd name="T14" fmla="*/ 26 w 74"/>
                <a:gd name="T15" fmla="*/ 52 h 144"/>
                <a:gd name="T16" fmla="*/ 28 w 74"/>
                <a:gd name="T17" fmla="*/ 70 h 144"/>
                <a:gd name="T18" fmla="*/ 20 w 74"/>
                <a:gd name="T19" fmla="*/ 84 h 144"/>
                <a:gd name="T20" fmla="*/ 16 w 74"/>
                <a:gd name="T21" fmla="*/ 84 h 144"/>
                <a:gd name="T22" fmla="*/ 14 w 74"/>
                <a:gd name="T23" fmla="*/ 84 h 144"/>
                <a:gd name="T24" fmla="*/ 12 w 74"/>
                <a:gd name="T25" fmla="*/ 84 h 144"/>
                <a:gd name="T26" fmla="*/ 10 w 74"/>
                <a:gd name="T27" fmla="*/ 84 h 144"/>
                <a:gd name="T28" fmla="*/ 6 w 74"/>
                <a:gd name="T29" fmla="*/ 86 h 144"/>
                <a:gd name="T30" fmla="*/ 4 w 74"/>
                <a:gd name="T31" fmla="*/ 94 h 144"/>
                <a:gd name="T32" fmla="*/ 4 w 74"/>
                <a:gd name="T33" fmla="*/ 102 h 144"/>
                <a:gd name="T34" fmla="*/ 24 w 74"/>
                <a:gd name="T35" fmla="*/ 108 h 144"/>
                <a:gd name="T36" fmla="*/ 28 w 74"/>
                <a:gd name="T37" fmla="*/ 116 h 144"/>
                <a:gd name="T38" fmla="*/ 26 w 74"/>
                <a:gd name="T39" fmla="*/ 124 h 144"/>
                <a:gd name="T40" fmla="*/ 20 w 74"/>
                <a:gd name="T41" fmla="*/ 138 h 144"/>
                <a:gd name="T42" fmla="*/ 26 w 74"/>
                <a:gd name="T43" fmla="*/ 144 h 144"/>
                <a:gd name="T44" fmla="*/ 32 w 74"/>
                <a:gd name="T45" fmla="*/ 136 h 144"/>
                <a:gd name="T46" fmla="*/ 48 w 74"/>
                <a:gd name="T47" fmla="*/ 110 h 144"/>
                <a:gd name="T48" fmla="*/ 50 w 74"/>
                <a:gd name="T49" fmla="*/ 104 h 144"/>
                <a:gd name="T50" fmla="*/ 60 w 74"/>
                <a:gd name="T51" fmla="*/ 98 h 144"/>
                <a:gd name="T52" fmla="*/ 62 w 74"/>
                <a:gd name="T53" fmla="*/ 92 h 144"/>
                <a:gd name="T54" fmla="*/ 74 w 74"/>
                <a:gd name="T55" fmla="*/ 66 h 144"/>
                <a:gd name="T56" fmla="*/ 74 w 74"/>
                <a:gd name="T57" fmla="*/ 62 h 144"/>
                <a:gd name="T58" fmla="*/ 70 w 74"/>
                <a:gd name="T59" fmla="*/ 54 h 144"/>
                <a:gd name="T60" fmla="*/ 66 w 74"/>
                <a:gd name="T61" fmla="*/ 54 h 144"/>
                <a:gd name="T62" fmla="*/ 62 w 74"/>
                <a:gd name="T63" fmla="*/ 56 h 144"/>
                <a:gd name="T64" fmla="*/ 54 w 74"/>
                <a:gd name="T65" fmla="*/ 64 h 144"/>
                <a:gd name="T66" fmla="*/ 52 w 74"/>
                <a:gd name="T67" fmla="*/ 66 h 144"/>
                <a:gd name="T68" fmla="*/ 46 w 74"/>
                <a:gd name="T69" fmla="*/ 64 h 144"/>
                <a:gd name="T70" fmla="*/ 42 w 74"/>
                <a:gd name="T71" fmla="*/ 54 h 144"/>
                <a:gd name="T72" fmla="*/ 40 w 74"/>
                <a:gd name="T73" fmla="*/ 46 h 144"/>
                <a:gd name="T74" fmla="*/ 36 w 74"/>
                <a:gd name="T75" fmla="*/ 46 h 144"/>
                <a:gd name="T76" fmla="*/ 32 w 74"/>
                <a:gd name="T77" fmla="*/ 44 h 144"/>
                <a:gd name="T78" fmla="*/ 26 w 74"/>
                <a:gd name="T79" fmla="*/ 40 h 144"/>
                <a:gd name="T80" fmla="*/ 22 w 74"/>
                <a:gd name="T81" fmla="*/ 32 h 144"/>
                <a:gd name="T82" fmla="*/ 20 w 74"/>
                <a:gd name="T83" fmla="*/ 20 h 144"/>
                <a:gd name="T84" fmla="*/ 18 w 74"/>
                <a:gd name="T85" fmla="*/ 12 h 144"/>
                <a:gd name="T86" fmla="*/ 16 w 74"/>
                <a:gd name="T87" fmla="*/ 8 h 144"/>
                <a:gd name="T88" fmla="*/ 6 w 74"/>
                <a:gd name="T89" fmla="*/ 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4" h="144">
                  <a:moveTo>
                    <a:pt x="6" y="0"/>
                  </a:moveTo>
                  <a:lnTo>
                    <a:pt x="6" y="0"/>
                  </a:lnTo>
                  <a:lnTo>
                    <a:pt x="2" y="2"/>
                  </a:lnTo>
                  <a:lnTo>
                    <a:pt x="0" y="4"/>
                  </a:lnTo>
                  <a:lnTo>
                    <a:pt x="0" y="4"/>
                  </a:lnTo>
                  <a:lnTo>
                    <a:pt x="0" y="10"/>
                  </a:lnTo>
                  <a:lnTo>
                    <a:pt x="4" y="14"/>
                  </a:lnTo>
                  <a:lnTo>
                    <a:pt x="12" y="22"/>
                  </a:lnTo>
                  <a:lnTo>
                    <a:pt x="12" y="22"/>
                  </a:lnTo>
                  <a:lnTo>
                    <a:pt x="16" y="28"/>
                  </a:lnTo>
                  <a:lnTo>
                    <a:pt x="16" y="32"/>
                  </a:lnTo>
                  <a:lnTo>
                    <a:pt x="20" y="42"/>
                  </a:lnTo>
                  <a:lnTo>
                    <a:pt x="20" y="42"/>
                  </a:lnTo>
                  <a:lnTo>
                    <a:pt x="24" y="48"/>
                  </a:lnTo>
                  <a:lnTo>
                    <a:pt x="26" y="52"/>
                  </a:lnTo>
                  <a:lnTo>
                    <a:pt x="26" y="52"/>
                  </a:lnTo>
                  <a:lnTo>
                    <a:pt x="28" y="60"/>
                  </a:lnTo>
                  <a:lnTo>
                    <a:pt x="28" y="70"/>
                  </a:lnTo>
                  <a:lnTo>
                    <a:pt x="24" y="78"/>
                  </a:lnTo>
                  <a:lnTo>
                    <a:pt x="20" y="84"/>
                  </a:lnTo>
                  <a:lnTo>
                    <a:pt x="20" y="84"/>
                  </a:lnTo>
                  <a:lnTo>
                    <a:pt x="16" y="84"/>
                  </a:lnTo>
                  <a:lnTo>
                    <a:pt x="16" y="84"/>
                  </a:lnTo>
                  <a:lnTo>
                    <a:pt x="14" y="84"/>
                  </a:lnTo>
                  <a:lnTo>
                    <a:pt x="14" y="84"/>
                  </a:lnTo>
                  <a:lnTo>
                    <a:pt x="12" y="84"/>
                  </a:lnTo>
                  <a:lnTo>
                    <a:pt x="12" y="84"/>
                  </a:lnTo>
                  <a:lnTo>
                    <a:pt x="10" y="84"/>
                  </a:lnTo>
                  <a:lnTo>
                    <a:pt x="6" y="86"/>
                  </a:lnTo>
                  <a:lnTo>
                    <a:pt x="6" y="86"/>
                  </a:lnTo>
                  <a:lnTo>
                    <a:pt x="4" y="90"/>
                  </a:lnTo>
                  <a:lnTo>
                    <a:pt x="4" y="94"/>
                  </a:lnTo>
                  <a:lnTo>
                    <a:pt x="4" y="102"/>
                  </a:lnTo>
                  <a:lnTo>
                    <a:pt x="4" y="102"/>
                  </a:lnTo>
                  <a:lnTo>
                    <a:pt x="18" y="106"/>
                  </a:lnTo>
                  <a:lnTo>
                    <a:pt x="24" y="108"/>
                  </a:lnTo>
                  <a:lnTo>
                    <a:pt x="26" y="112"/>
                  </a:lnTo>
                  <a:lnTo>
                    <a:pt x="28" y="116"/>
                  </a:lnTo>
                  <a:lnTo>
                    <a:pt x="28" y="116"/>
                  </a:lnTo>
                  <a:lnTo>
                    <a:pt x="26" y="124"/>
                  </a:lnTo>
                  <a:lnTo>
                    <a:pt x="22" y="130"/>
                  </a:lnTo>
                  <a:lnTo>
                    <a:pt x="20" y="138"/>
                  </a:lnTo>
                  <a:lnTo>
                    <a:pt x="22" y="142"/>
                  </a:lnTo>
                  <a:lnTo>
                    <a:pt x="26" y="144"/>
                  </a:lnTo>
                  <a:lnTo>
                    <a:pt x="26" y="144"/>
                  </a:lnTo>
                  <a:lnTo>
                    <a:pt x="32" y="136"/>
                  </a:lnTo>
                  <a:lnTo>
                    <a:pt x="38" y="128"/>
                  </a:lnTo>
                  <a:lnTo>
                    <a:pt x="48" y="110"/>
                  </a:lnTo>
                  <a:lnTo>
                    <a:pt x="48" y="110"/>
                  </a:lnTo>
                  <a:lnTo>
                    <a:pt x="50" y="104"/>
                  </a:lnTo>
                  <a:lnTo>
                    <a:pt x="54" y="100"/>
                  </a:lnTo>
                  <a:lnTo>
                    <a:pt x="60" y="98"/>
                  </a:lnTo>
                  <a:lnTo>
                    <a:pt x="62" y="92"/>
                  </a:lnTo>
                  <a:lnTo>
                    <a:pt x="62" y="92"/>
                  </a:lnTo>
                  <a:lnTo>
                    <a:pt x="70" y="78"/>
                  </a:lnTo>
                  <a:lnTo>
                    <a:pt x="74" y="66"/>
                  </a:lnTo>
                  <a:lnTo>
                    <a:pt x="74" y="66"/>
                  </a:lnTo>
                  <a:lnTo>
                    <a:pt x="74" y="62"/>
                  </a:lnTo>
                  <a:lnTo>
                    <a:pt x="74" y="58"/>
                  </a:lnTo>
                  <a:lnTo>
                    <a:pt x="70" y="54"/>
                  </a:lnTo>
                  <a:lnTo>
                    <a:pt x="66" y="54"/>
                  </a:lnTo>
                  <a:lnTo>
                    <a:pt x="66" y="54"/>
                  </a:lnTo>
                  <a:lnTo>
                    <a:pt x="62" y="56"/>
                  </a:lnTo>
                  <a:lnTo>
                    <a:pt x="62" y="56"/>
                  </a:lnTo>
                  <a:lnTo>
                    <a:pt x="56" y="62"/>
                  </a:lnTo>
                  <a:lnTo>
                    <a:pt x="54" y="64"/>
                  </a:lnTo>
                  <a:lnTo>
                    <a:pt x="52" y="66"/>
                  </a:lnTo>
                  <a:lnTo>
                    <a:pt x="52" y="66"/>
                  </a:lnTo>
                  <a:lnTo>
                    <a:pt x="46" y="64"/>
                  </a:lnTo>
                  <a:lnTo>
                    <a:pt x="46" y="64"/>
                  </a:lnTo>
                  <a:lnTo>
                    <a:pt x="44" y="60"/>
                  </a:lnTo>
                  <a:lnTo>
                    <a:pt x="42" y="54"/>
                  </a:lnTo>
                  <a:lnTo>
                    <a:pt x="42" y="50"/>
                  </a:lnTo>
                  <a:lnTo>
                    <a:pt x="40" y="46"/>
                  </a:lnTo>
                  <a:lnTo>
                    <a:pt x="40" y="46"/>
                  </a:lnTo>
                  <a:lnTo>
                    <a:pt x="36" y="46"/>
                  </a:lnTo>
                  <a:lnTo>
                    <a:pt x="32" y="44"/>
                  </a:lnTo>
                  <a:lnTo>
                    <a:pt x="32" y="44"/>
                  </a:lnTo>
                  <a:lnTo>
                    <a:pt x="28" y="42"/>
                  </a:lnTo>
                  <a:lnTo>
                    <a:pt x="26" y="40"/>
                  </a:lnTo>
                  <a:lnTo>
                    <a:pt x="26" y="40"/>
                  </a:lnTo>
                  <a:lnTo>
                    <a:pt x="22" y="32"/>
                  </a:lnTo>
                  <a:lnTo>
                    <a:pt x="22" y="26"/>
                  </a:lnTo>
                  <a:lnTo>
                    <a:pt x="20" y="20"/>
                  </a:lnTo>
                  <a:lnTo>
                    <a:pt x="18" y="12"/>
                  </a:lnTo>
                  <a:lnTo>
                    <a:pt x="18" y="12"/>
                  </a:lnTo>
                  <a:lnTo>
                    <a:pt x="16" y="8"/>
                  </a:lnTo>
                  <a:lnTo>
                    <a:pt x="16" y="8"/>
                  </a:lnTo>
                  <a:lnTo>
                    <a:pt x="12" y="4"/>
                  </a:lnTo>
                  <a:lnTo>
                    <a:pt x="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63" name="Freeform 148"/>
            <p:cNvSpPr>
              <a:spLocks/>
            </p:cNvSpPr>
            <p:nvPr/>
          </p:nvSpPr>
          <p:spPr bwMode="auto">
            <a:xfrm>
              <a:off x="2974" y="3232"/>
              <a:ext cx="124" cy="138"/>
            </a:xfrm>
            <a:custGeom>
              <a:avLst/>
              <a:gdLst>
                <a:gd name="T0" fmla="*/ 102 w 124"/>
                <a:gd name="T1" fmla="*/ 0 h 138"/>
                <a:gd name="T2" fmla="*/ 100 w 124"/>
                <a:gd name="T3" fmla="*/ 0 h 138"/>
                <a:gd name="T4" fmla="*/ 92 w 124"/>
                <a:gd name="T5" fmla="*/ 4 h 138"/>
                <a:gd name="T6" fmla="*/ 88 w 124"/>
                <a:gd name="T7" fmla="*/ 12 h 138"/>
                <a:gd name="T8" fmla="*/ 66 w 124"/>
                <a:gd name="T9" fmla="*/ 48 h 138"/>
                <a:gd name="T10" fmla="*/ 58 w 124"/>
                <a:gd name="T11" fmla="*/ 54 h 138"/>
                <a:gd name="T12" fmla="*/ 50 w 124"/>
                <a:gd name="T13" fmla="*/ 58 h 138"/>
                <a:gd name="T14" fmla="*/ 34 w 124"/>
                <a:gd name="T15" fmla="*/ 74 h 138"/>
                <a:gd name="T16" fmla="*/ 26 w 124"/>
                <a:gd name="T17" fmla="*/ 80 h 138"/>
                <a:gd name="T18" fmla="*/ 10 w 124"/>
                <a:gd name="T19" fmla="*/ 92 h 138"/>
                <a:gd name="T20" fmla="*/ 4 w 124"/>
                <a:gd name="T21" fmla="*/ 98 h 138"/>
                <a:gd name="T22" fmla="*/ 0 w 124"/>
                <a:gd name="T23" fmla="*/ 110 h 138"/>
                <a:gd name="T24" fmla="*/ 8 w 124"/>
                <a:gd name="T25" fmla="*/ 114 h 138"/>
                <a:gd name="T26" fmla="*/ 24 w 124"/>
                <a:gd name="T27" fmla="*/ 118 h 138"/>
                <a:gd name="T28" fmla="*/ 28 w 124"/>
                <a:gd name="T29" fmla="*/ 122 h 138"/>
                <a:gd name="T30" fmla="*/ 28 w 124"/>
                <a:gd name="T31" fmla="*/ 130 h 138"/>
                <a:gd name="T32" fmla="*/ 32 w 124"/>
                <a:gd name="T33" fmla="*/ 136 h 138"/>
                <a:gd name="T34" fmla="*/ 36 w 124"/>
                <a:gd name="T35" fmla="*/ 138 h 138"/>
                <a:gd name="T36" fmla="*/ 40 w 124"/>
                <a:gd name="T37" fmla="*/ 136 h 138"/>
                <a:gd name="T38" fmla="*/ 44 w 124"/>
                <a:gd name="T39" fmla="*/ 132 h 138"/>
                <a:gd name="T40" fmla="*/ 54 w 124"/>
                <a:gd name="T41" fmla="*/ 126 h 138"/>
                <a:gd name="T42" fmla="*/ 64 w 124"/>
                <a:gd name="T43" fmla="*/ 120 h 138"/>
                <a:gd name="T44" fmla="*/ 66 w 124"/>
                <a:gd name="T45" fmla="*/ 116 h 138"/>
                <a:gd name="T46" fmla="*/ 70 w 124"/>
                <a:gd name="T47" fmla="*/ 102 h 138"/>
                <a:gd name="T48" fmla="*/ 72 w 124"/>
                <a:gd name="T49" fmla="*/ 94 h 138"/>
                <a:gd name="T50" fmla="*/ 76 w 124"/>
                <a:gd name="T51" fmla="*/ 84 h 138"/>
                <a:gd name="T52" fmla="*/ 84 w 124"/>
                <a:gd name="T53" fmla="*/ 78 h 138"/>
                <a:gd name="T54" fmla="*/ 94 w 124"/>
                <a:gd name="T55" fmla="*/ 76 h 138"/>
                <a:gd name="T56" fmla="*/ 98 w 124"/>
                <a:gd name="T57" fmla="*/ 72 h 138"/>
                <a:gd name="T58" fmla="*/ 98 w 124"/>
                <a:gd name="T59" fmla="*/ 64 h 138"/>
                <a:gd name="T60" fmla="*/ 100 w 124"/>
                <a:gd name="T61" fmla="*/ 58 h 138"/>
                <a:gd name="T62" fmla="*/ 108 w 124"/>
                <a:gd name="T63" fmla="*/ 50 h 138"/>
                <a:gd name="T64" fmla="*/ 118 w 124"/>
                <a:gd name="T65" fmla="*/ 44 h 138"/>
                <a:gd name="T66" fmla="*/ 122 w 124"/>
                <a:gd name="T67" fmla="*/ 34 h 138"/>
                <a:gd name="T68" fmla="*/ 124 w 124"/>
                <a:gd name="T69" fmla="*/ 22 h 138"/>
                <a:gd name="T70" fmla="*/ 120 w 124"/>
                <a:gd name="T71" fmla="*/ 18 h 138"/>
                <a:gd name="T72" fmla="*/ 112 w 124"/>
                <a:gd name="T73" fmla="*/ 18 h 138"/>
                <a:gd name="T74" fmla="*/ 108 w 124"/>
                <a:gd name="T75" fmla="*/ 16 h 138"/>
                <a:gd name="T76" fmla="*/ 108 w 124"/>
                <a:gd name="T77" fmla="*/ 6 h 138"/>
                <a:gd name="T78" fmla="*/ 106 w 124"/>
                <a:gd name="T79"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4" h="138">
                  <a:moveTo>
                    <a:pt x="102" y="0"/>
                  </a:moveTo>
                  <a:lnTo>
                    <a:pt x="102" y="0"/>
                  </a:lnTo>
                  <a:lnTo>
                    <a:pt x="100" y="0"/>
                  </a:lnTo>
                  <a:lnTo>
                    <a:pt x="100" y="0"/>
                  </a:lnTo>
                  <a:lnTo>
                    <a:pt x="96" y="2"/>
                  </a:lnTo>
                  <a:lnTo>
                    <a:pt x="92" y="4"/>
                  </a:lnTo>
                  <a:lnTo>
                    <a:pt x="88" y="12"/>
                  </a:lnTo>
                  <a:lnTo>
                    <a:pt x="88" y="12"/>
                  </a:lnTo>
                  <a:lnTo>
                    <a:pt x="80" y="30"/>
                  </a:lnTo>
                  <a:lnTo>
                    <a:pt x="66" y="48"/>
                  </a:lnTo>
                  <a:lnTo>
                    <a:pt x="66" y="48"/>
                  </a:lnTo>
                  <a:lnTo>
                    <a:pt x="58" y="54"/>
                  </a:lnTo>
                  <a:lnTo>
                    <a:pt x="50" y="58"/>
                  </a:lnTo>
                  <a:lnTo>
                    <a:pt x="50" y="58"/>
                  </a:lnTo>
                  <a:lnTo>
                    <a:pt x="42" y="66"/>
                  </a:lnTo>
                  <a:lnTo>
                    <a:pt x="34" y="74"/>
                  </a:lnTo>
                  <a:lnTo>
                    <a:pt x="34" y="74"/>
                  </a:lnTo>
                  <a:lnTo>
                    <a:pt x="26" y="80"/>
                  </a:lnTo>
                  <a:lnTo>
                    <a:pt x="18" y="86"/>
                  </a:lnTo>
                  <a:lnTo>
                    <a:pt x="10" y="92"/>
                  </a:lnTo>
                  <a:lnTo>
                    <a:pt x="4" y="98"/>
                  </a:lnTo>
                  <a:lnTo>
                    <a:pt x="4" y="98"/>
                  </a:lnTo>
                  <a:lnTo>
                    <a:pt x="0" y="104"/>
                  </a:lnTo>
                  <a:lnTo>
                    <a:pt x="0" y="110"/>
                  </a:lnTo>
                  <a:lnTo>
                    <a:pt x="4" y="112"/>
                  </a:lnTo>
                  <a:lnTo>
                    <a:pt x="8" y="114"/>
                  </a:lnTo>
                  <a:lnTo>
                    <a:pt x="20" y="116"/>
                  </a:lnTo>
                  <a:lnTo>
                    <a:pt x="24" y="118"/>
                  </a:lnTo>
                  <a:lnTo>
                    <a:pt x="28" y="122"/>
                  </a:lnTo>
                  <a:lnTo>
                    <a:pt x="28" y="122"/>
                  </a:lnTo>
                  <a:lnTo>
                    <a:pt x="28" y="126"/>
                  </a:lnTo>
                  <a:lnTo>
                    <a:pt x="28" y="130"/>
                  </a:lnTo>
                  <a:lnTo>
                    <a:pt x="30" y="134"/>
                  </a:lnTo>
                  <a:lnTo>
                    <a:pt x="32" y="136"/>
                  </a:lnTo>
                  <a:lnTo>
                    <a:pt x="32" y="136"/>
                  </a:lnTo>
                  <a:lnTo>
                    <a:pt x="36" y="138"/>
                  </a:lnTo>
                  <a:lnTo>
                    <a:pt x="36" y="138"/>
                  </a:lnTo>
                  <a:lnTo>
                    <a:pt x="40" y="136"/>
                  </a:lnTo>
                  <a:lnTo>
                    <a:pt x="44" y="132"/>
                  </a:lnTo>
                  <a:lnTo>
                    <a:pt x="44" y="132"/>
                  </a:lnTo>
                  <a:lnTo>
                    <a:pt x="50" y="128"/>
                  </a:lnTo>
                  <a:lnTo>
                    <a:pt x="54" y="126"/>
                  </a:lnTo>
                  <a:lnTo>
                    <a:pt x="60" y="124"/>
                  </a:lnTo>
                  <a:lnTo>
                    <a:pt x="64" y="120"/>
                  </a:lnTo>
                  <a:lnTo>
                    <a:pt x="64" y="120"/>
                  </a:lnTo>
                  <a:lnTo>
                    <a:pt x="66" y="116"/>
                  </a:lnTo>
                  <a:lnTo>
                    <a:pt x="68" y="112"/>
                  </a:lnTo>
                  <a:lnTo>
                    <a:pt x="70" y="102"/>
                  </a:lnTo>
                  <a:lnTo>
                    <a:pt x="70" y="102"/>
                  </a:lnTo>
                  <a:lnTo>
                    <a:pt x="72" y="94"/>
                  </a:lnTo>
                  <a:lnTo>
                    <a:pt x="76" y="84"/>
                  </a:lnTo>
                  <a:lnTo>
                    <a:pt x="76" y="84"/>
                  </a:lnTo>
                  <a:lnTo>
                    <a:pt x="80" y="80"/>
                  </a:lnTo>
                  <a:lnTo>
                    <a:pt x="84" y="78"/>
                  </a:lnTo>
                  <a:lnTo>
                    <a:pt x="90" y="78"/>
                  </a:lnTo>
                  <a:lnTo>
                    <a:pt x="94" y="76"/>
                  </a:lnTo>
                  <a:lnTo>
                    <a:pt x="94" y="76"/>
                  </a:lnTo>
                  <a:lnTo>
                    <a:pt x="98" y="72"/>
                  </a:lnTo>
                  <a:lnTo>
                    <a:pt x="98" y="68"/>
                  </a:lnTo>
                  <a:lnTo>
                    <a:pt x="98" y="64"/>
                  </a:lnTo>
                  <a:lnTo>
                    <a:pt x="100" y="58"/>
                  </a:lnTo>
                  <a:lnTo>
                    <a:pt x="100" y="58"/>
                  </a:lnTo>
                  <a:lnTo>
                    <a:pt x="104" y="54"/>
                  </a:lnTo>
                  <a:lnTo>
                    <a:pt x="108" y="50"/>
                  </a:lnTo>
                  <a:lnTo>
                    <a:pt x="114" y="48"/>
                  </a:lnTo>
                  <a:lnTo>
                    <a:pt x="118" y="44"/>
                  </a:lnTo>
                  <a:lnTo>
                    <a:pt x="118" y="44"/>
                  </a:lnTo>
                  <a:lnTo>
                    <a:pt x="122" y="34"/>
                  </a:lnTo>
                  <a:lnTo>
                    <a:pt x="124" y="28"/>
                  </a:lnTo>
                  <a:lnTo>
                    <a:pt x="124" y="22"/>
                  </a:lnTo>
                  <a:lnTo>
                    <a:pt x="124" y="22"/>
                  </a:lnTo>
                  <a:lnTo>
                    <a:pt x="120" y="18"/>
                  </a:lnTo>
                  <a:lnTo>
                    <a:pt x="116" y="18"/>
                  </a:lnTo>
                  <a:lnTo>
                    <a:pt x="112" y="18"/>
                  </a:lnTo>
                  <a:lnTo>
                    <a:pt x="108" y="16"/>
                  </a:lnTo>
                  <a:lnTo>
                    <a:pt x="108" y="16"/>
                  </a:lnTo>
                  <a:lnTo>
                    <a:pt x="108" y="10"/>
                  </a:lnTo>
                  <a:lnTo>
                    <a:pt x="108" y="6"/>
                  </a:lnTo>
                  <a:lnTo>
                    <a:pt x="108" y="2"/>
                  </a:lnTo>
                  <a:lnTo>
                    <a:pt x="106" y="0"/>
                  </a:lnTo>
                  <a:lnTo>
                    <a:pt x="102"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64" name="Freeform 149"/>
            <p:cNvSpPr>
              <a:spLocks/>
            </p:cNvSpPr>
            <p:nvPr/>
          </p:nvSpPr>
          <p:spPr bwMode="auto">
            <a:xfrm>
              <a:off x="2974" y="3232"/>
              <a:ext cx="124" cy="138"/>
            </a:xfrm>
            <a:custGeom>
              <a:avLst/>
              <a:gdLst>
                <a:gd name="T0" fmla="*/ 102 w 124"/>
                <a:gd name="T1" fmla="*/ 0 h 138"/>
                <a:gd name="T2" fmla="*/ 100 w 124"/>
                <a:gd name="T3" fmla="*/ 0 h 138"/>
                <a:gd name="T4" fmla="*/ 92 w 124"/>
                <a:gd name="T5" fmla="*/ 4 h 138"/>
                <a:gd name="T6" fmla="*/ 88 w 124"/>
                <a:gd name="T7" fmla="*/ 12 h 138"/>
                <a:gd name="T8" fmla="*/ 66 w 124"/>
                <a:gd name="T9" fmla="*/ 48 h 138"/>
                <a:gd name="T10" fmla="*/ 58 w 124"/>
                <a:gd name="T11" fmla="*/ 54 h 138"/>
                <a:gd name="T12" fmla="*/ 50 w 124"/>
                <a:gd name="T13" fmla="*/ 58 h 138"/>
                <a:gd name="T14" fmla="*/ 34 w 124"/>
                <a:gd name="T15" fmla="*/ 74 h 138"/>
                <a:gd name="T16" fmla="*/ 26 w 124"/>
                <a:gd name="T17" fmla="*/ 80 h 138"/>
                <a:gd name="T18" fmla="*/ 10 w 124"/>
                <a:gd name="T19" fmla="*/ 92 h 138"/>
                <a:gd name="T20" fmla="*/ 4 w 124"/>
                <a:gd name="T21" fmla="*/ 98 h 138"/>
                <a:gd name="T22" fmla="*/ 0 w 124"/>
                <a:gd name="T23" fmla="*/ 110 h 138"/>
                <a:gd name="T24" fmla="*/ 8 w 124"/>
                <a:gd name="T25" fmla="*/ 114 h 138"/>
                <a:gd name="T26" fmla="*/ 24 w 124"/>
                <a:gd name="T27" fmla="*/ 118 h 138"/>
                <a:gd name="T28" fmla="*/ 28 w 124"/>
                <a:gd name="T29" fmla="*/ 122 h 138"/>
                <a:gd name="T30" fmla="*/ 28 w 124"/>
                <a:gd name="T31" fmla="*/ 130 h 138"/>
                <a:gd name="T32" fmla="*/ 32 w 124"/>
                <a:gd name="T33" fmla="*/ 136 h 138"/>
                <a:gd name="T34" fmla="*/ 36 w 124"/>
                <a:gd name="T35" fmla="*/ 138 h 138"/>
                <a:gd name="T36" fmla="*/ 40 w 124"/>
                <a:gd name="T37" fmla="*/ 136 h 138"/>
                <a:gd name="T38" fmla="*/ 44 w 124"/>
                <a:gd name="T39" fmla="*/ 132 h 138"/>
                <a:gd name="T40" fmla="*/ 54 w 124"/>
                <a:gd name="T41" fmla="*/ 126 h 138"/>
                <a:gd name="T42" fmla="*/ 64 w 124"/>
                <a:gd name="T43" fmla="*/ 120 h 138"/>
                <a:gd name="T44" fmla="*/ 66 w 124"/>
                <a:gd name="T45" fmla="*/ 116 h 138"/>
                <a:gd name="T46" fmla="*/ 70 w 124"/>
                <a:gd name="T47" fmla="*/ 102 h 138"/>
                <a:gd name="T48" fmla="*/ 72 w 124"/>
                <a:gd name="T49" fmla="*/ 94 h 138"/>
                <a:gd name="T50" fmla="*/ 76 w 124"/>
                <a:gd name="T51" fmla="*/ 84 h 138"/>
                <a:gd name="T52" fmla="*/ 84 w 124"/>
                <a:gd name="T53" fmla="*/ 78 h 138"/>
                <a:gd name="T54" fmla="*/ 94 w 124"/>
                <a:gd name="T55" fmla="*/ 76 h 138"/>
                <a:gd name="T56" fmla="*/ 98 w 124"/>
                <a:gd name="T57" fmla="*/ 72 h 138"/>
                <a:gd name="T58" fmla="*/ 98 w 124"/>
                <a:gd name="T59" fmla="*/ 64 h 138"/>
                <a:gd name="T60" fmla="*/ 100 w 124"/>
                <a:gd name="T61" fmla="*/ 58 h 138"/>
                <a:gd name="T62" fmla="*/ 108 w 124"/>
                <a:gd name="T63" fmla="*/ 50 h 138"/>
                <a:gd name="T64" fmla="*/ 118 w 124"/>
                <a:gd name="T65" fmla="*/ 44 h 138"/>
                <a:gd name="T66" fmla="*/ 122 w 124"/>
                <a:gd name="T67" fmla="*/ 34 h 138"/>
                <a:gd name="T68" fmla="*/ 124 w 124"/>
                <a:gd name="T69" fmla="*/ 22 h 138"/>
                <a:gd name="T70" fmla="*/ 120 w 124"/>
                <a:gd name="T71" fmla="*/ 18 h 138"/>
                <a:gd name="T72" fmla="*/ 112 w 124"/>
                <a:gd name="T73" fmla="*/ 18 h 138"/>
                <a:gd name="T74" fmla="*/ 108 w 124"/>
                <a:gd name="T75" fmla="*/ 16 h 138"/>
                <a:gd name="T76" fmla="*/ 108 w 124"/>
                <a:gd name="T77" fmla="*/ 6 h 138"/>
                <a:gd name="T78" fmla="*/ 106 w 124"/>
                <a:gd name="T79"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4" h="138">
                  <a:moveTo>
                    <a:pt x="102" y="0"/>
                  </a:moveTo>
                  <a:lnTo>
                    <a:pt x="102" y="0"/>
                  </a:lnTo>
                  <a:lnTo>
                    <a:pt x="100" y="0"/>
                  </a:lnTo>
                  <a:lnTo>
                    <a:pt x="100" y="0"/>
                  </a:lnTo>
                  <a:lnTo>
                    <a:pt x="96" y="2"/>
                  </a:lnTo>
                  <a:lnTo>
                    <a:pt x="92" y="4"/>
                  </a:lnTo>
                  <a:lnTo>
                    <a:pt x="88" y="12"/>
                  </a:lnTo>
                  <a:lnTo>
                    <a:pt x="88" y="12"/>
                  </a:lnTo>
                  <a:lnTo>
                    <a:pt x="80" y="30"/>
                  </a:lnTo>
                  <a:lnTo>
                    <a:pt x="66" y="48"/>
                  </a:lnTo>
                  <a:lnTo>
                    <a:pt x="66" y="48"/>
                  </a:lnTo>
                  <a:lnTo>
                    <a:pt x="58" y="54"/>
                  </a:lnTo>
                  <a:lnTo>
                    <a:pt x="50" y="58"/>
                  </a:lnTo>
                  <a:lnTo>
                    <a:pt x="50" y="58"/>
                  </a:lnTo>
                  <a:lnTo>
                    <a:pt x="42" y="66"/>
                  </a:lnTo>
                  <a:lnTo>
                    <a:pt x="34" y="74"/>
                  </a:lnTo>
                  <a:lnTo>
                    <a:pt x="34" y="74"/>
                  </a:lnTo>
                  <a:lnTo>
                    <a:pt x="26" y="80"/>
                  </a:lnTo>
                  <a:lnTo>
                    <a:pt x="18" y="86"/>
                  </a:lnTo>
                  <a:lnTo>
                    <a:pt x="10" y="92"/>
                  </a:lnTo>
                  <a:lnTo>
                    <a:pt x="4" y="98"/>
                  </a:lnTo>
                  <a:lnTo>
                    <a:pt x="4" y="98"/>
                  </a:lnTo>
                  <a:lnTo>
                    <a:pt x="0" y="104"/>
                  </a:lnTo>
                  <a:lnTo>
                    <a:pt x="0" y="110"/>
                  </a:lnTo>
                  <a:lnTo>
                    <a:pt x="4" y="112"/>
                  </a:lnTo>
                  <a:lnTo>
                    <a:pt x="8" y="114"/>
                  </a:lnTo>
                  <a:lnTo>
                    <a:pt x="20" y="116"/>
                  </a:lnTo>
                  <a:lnTo>
                    <a:pt x="24" y="118"/>
                  </a:lnTo>
                  <a:lnTo>
                    <a:pt x="28" y="122"/>
                  </a:lnTo>
                  <a:lnTo>
                    <a:pt x="28" y="122"/>
                  </a:lnTo>
                  <a:lnTo>
                    <a:pt x="28" y="126"/>
                  </a:lnTo>
                  <a:lnTo>
                    <a:pt x="28" y="130"/>
                  </a:lnTo>
                  <a:lnTo>
                    <a:pt x="30" y="134"/>
                  </a:lnTo>
                  <a:lnTo>
                    <a:pt x="32" y="136"/>
                  </a:lnTo>
                  <a:lnTo>
                    <a:pt x="32" y="136"/>
                  </a:lnTo>
                  <a:lnTo>
                    <a:pt x="36" y="138"/>
                  </a:lnTo>
                  <a:lnTo>
                    <a:pt x="36" y="138"/>
                  </a:lnTo>
                  <a:lnTo>
                    <a:pt x="40" y="136"/>
                  </a:lnTo>
                  <a:lnTo>
                    <a:pt x="44" y="132"/>
                  </a:lnTo>
                  <a:lnTo>
                    <a:pt x="44" y="132"/>
                  </a:lnTo>
                  <a:lnTo>
                    <a:pt x="50" y="128"/>
                  </a:lnTo>
                  <a:lnTo>
                    <a:pt x="54" y="126"/>
                  </a:lnTo>
                  <a:lnTo>
                    <a:pt x="60" y="124"/>
                  </a:lnTo>
                  <a:lnTo>
                    <a:pt x="64" y="120"/>
                  </a:lnTo>
                  <a:lnTo>
                    <a:pt x="64" y="120"/>
                  </a:lnTo>
                  <a:lnTo>
                    <a:pt x="66" y="116"/>
                  </a:lnTo>
                  <a:lnTo>
                    <a:pt x="68" y="112"/>
                  </a:lnTo>
                  <a:lnTo>
                    <a:pt x="70" y="102"/>
                  </a:lnTo>
                  <a:lnTo>
                    <a:pt x="70" y="102"/>
                  </a:lnTo>
                  <a:lnTo>
                    <a:pt x="72" y="94"/>
                  </a:lnTo>
                  <a:lnTo>
                    <a:pt x="76" y="84"/>
                  </a:lnTo>
                  <a:lnTo>
                    <a:pt x="76" y="84"/>
                  </a:lnTo>
                  <a:lnTo>
                    <a:pt x="80" y="80"/>
                  </a:lnTo>
                  <a:lnTo>
                    <a:pt x="84" y="78"/>
                  </a:lnTo>
                  <a:lnTo>
                    <a:pt x="90" y="78"/>
                  </a:lnTo>
                  <a:lnTo>
                    <a:pt x="94" y="76"/>
                  </a:lnTo>
                  <a:lnTo>
                    <a:pt x="94" y="76"/>
                  </a:lnTo>
                  <a:lnTo>
                    <a:pt x="98" y="72"/>
                  </a:lnTo>
                  <a:lnTo>
                    <a:pt x="98" y="68"/>
                  </a:lnTo>
                  <a:lnTo>
                    <a:pt x="98" y="64"/>
                  </a:lnTo>
                  <a:lnTo>
                    <a:pt x="100" y="58"/>
                  </a:lnTo>
                  <a:lnTo>
                    <a:pt x="100" y="58"/>
                  </a:lnTo>
                  <a:lnTo>
                    <a:pt x="104" y="54"/>
                  </a:lnTo>
                  <a:lnTo>
                    <a:pt x="108" y="50"/>
                  </a:lnTo>
                  <a:lnTo>
                    <a:pt x="114" y="48"/>
                  </a:lnTo>
                  <a:lnTo>
                    <a:pt x="118" y="44"/>
                  </a:lnTo>
                  <a:lnTo>
                    <a:pt x="118" y="44"/>
                  </a:lnTo>
                  <a:lnTo>
                    <a:pt x="122" y="34"/>
                  </a:lnTo>
                  <a:lnTo>
                    <a:pt x="124" y="28"/>
                  </a:lnTo>
                  <a:lnTo>
                    <a:pt x="124" y="22"/>
                  </a:lnTo>
                  <a:lnTo>
                    <a:pt x="124" y="22"/>
                  </a:lnTo>
                  <a:lnTo>
                    <a:pt x="120" y="18"/>
                  </a:lnTo>
                  <a:lnTo>
                    <a:pt x="116" y="18"/>
                  </a:lnTo>
                  <a:lnTo>
                    <a:pt x="112" y="18"/>
                  </a:lnTo>
                  <a:lnTo>
                    <a:pt x="108" y="16"/>
                  </a:lnTo>
                  <a:lnTo>
                    <a:pt x="108" y="16"/>
                  </a:lnTo>
                  <a:lnTo>
                    <a:pt x="108" y="10"/>
                  </a:lnTo>
                  <a:lnTo>
                    <a:pt x="108" y="6"/>
                  </a:lnTo>
                  <a:lnTo>
                    <a:pt x="108" y="2"/>
                  </a:lnTo>
                  <a:lnTo>
                    <a:pt x="106" y="0"/>
                  </a:lnTo>
                  <a:lnTo>
                    <a:pt x="10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65" name="Freeform 150"/>
            <p:cNvSpPr>
              <a:spLocks/>
            </p:cNvSpPr>
            <p:nvPr/>
          </p:nvSpPr>
          <p:spPr bwMode="auto">
            <a:xfrm>
              <a:off x="1748" y="992"/>
              <a:ext cx="52" cy="20"/>
            </a:xfrm>
            <a:custGeom>
              <a:avLst/>
              <a:gdLst>
                <a:gd name="T0" fmla="*/ 24 w 52"/>
                <a:gd name="T1" fmla="*/ 0 h 20"/>
                <a:gd name="T2" fmla="*/ 24 w 52"/>
                <a:gd name="T3" fmla="*/ 0 h 20"/>
                <a:gd name="T4" fmla="*/ 22 w 52"/>
                <a:gd name="T5" fmla="*/ 0 h 20"/>
                <a:gd name="T6" fmla="*/ 22 w 52"/>
                <a:gd name="T7" fmla="*/ 0 h 20"/>
                <a:gd name="T8" fmla="*/ 10 w 52"/>
                <a:gd name="T9" fmla="*/ 4 h 20"/>
                <a:gd name="T10" fmla="*/ 2 w 52"/>
                <a:gd name="T11" fmla="*/ 10 h 20"/>
                <a:gd name="T12" fmla="*/ 0 w 52"/>
                <a:gd name="T13" fmla="*/ 12 h 20"/>
                <a:gd name="T14" fmla="*/ 0 w 52"/>
                <a:gd name="T15" fmla="*/ 16 h 20"/>
                <a:gd name="T16" fmla="*/ 2 w 52"/>
                <a:gd name="T17" fmla="*/ 18 h 20"/>
                <a:gd name="T18" fmla="*/ 8 w 52"/>
                <a:gd name="T19" fmla="*/ 20 h 20"/>
                <a:gd name="T20" fmla="*/ 8 w 52"/>
                <a:gd name="T21" fmla="*/ 20 h 20"/>
                <a:gd name="T22" fmla="*/ 26 w 52"/>
                <a:gd name="T23" fmla="*/ 20 h 20"/>
                <a:gd name="T24" fmla="*/ 26 w 52"/>
                <a:gd name="T25" fmla="*/ 20 h 20"/>
                <a:gd name="T26" fmla="*/ 36 w 52"/>
                <a:gd name="T27" fmla="*/ 20 h 20"/>
                <a:gd name="T28" fmla="*/ 46 w 52"/>
                <a:gd name="T29" fmla="*/ 20 h 20"/>
                <a:gd name="T30" fmla="*/ 52 w 52"/>
                <a:gd name="T31" fmla="*/ 18 h 20"/>
                <a:gd name="T32" fmla="*/ 52 w 52"/>
                <a:gd name="T33" fmla="*/ 16 h 20"/>
                <a:gd name="T34" fmla="*/ 52 w 52"/>
                <a:gd name="T35" fmla="*/ 12 h 20"/>
                <a:gd name="T36" fmla="*/ 52 w 52"/>
                <a:gd name="T37" fmla="*/ 12 h 20"/>
                <a:gd name="T38" fmla="*/ 50 w 52"/>
                <a:gd name="T39" fmla="*/ 10 h 20"/>
                <a:gd name="T40" fmla="*/ 46 w 52"/>
                <a:gd name="T41" fmla="*/ 10 h 20"/>
                <a:gd name="T42" fmla="*/ 46 w 52"/>
                <a:gd name="T43" fmla="*/ 10 h 20"/>
                <a:gd name="T44" fmla="*/ 44 w 52"/>
                <a:gd name="T45" fmla="*/ 10 h 20"/>
                <a:gd name="T46" fmla="*/ 44 w 52"/>
                <a:gd name="T47" fmla="*/ 10 h 20"/>
                <a:gd name="T48" fmla="*/ 42 w 52"/>
                <a:gd name="T49" fmla="*/ 10 h 20"/>
                <a:gd name="T50" fmla="*/ 42 w 52"/>
                <a:gd name="T51" fmla="*/ 10 h 20"/>
                <a:gd name="T52" fmla="*/ 38 w 52"/>
                <a:gd name="T53" fmla="*/ 10 h 20"/>
                <a:gd name="T54" fmla="*/ 38 w 52"/>
                <a:gd name="T55" fmla="*/ 10 h 20"/>
                <a:gd name="T56" fmla="*/ 34 w 52"/>
                <a:gd name="T57" fmla="*/ 6 h 20"/>
                <a:gd name="T58" fmla="*/ 32 w 52"/>
                <a:gd name="T59" fmla="*/ 2 h 20"/>
                <a:gd name="T60" fmla="*/ 28 w 52"/>
                <a:gd name="T61" fmla="*/ 0 h 20"/>
                <a:gd name="T62" fmla="*/ 28 w 52"/>
                <a:gd name="T63" fmla="*/ 0 h 20"/>
                <a:gd name="T64" fmla="*/ 24 w 52"/>
                <a:gd name="T65"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2" h="20">
                  <a:moveTo>
                    <a:pt x="24" y="0"/>
                  </a:moveTo>
                  <a:lnTo>
                    <a:pt x="24" y="0"/>
                  </a:lnTo>
                  <a:lnTo>
                    <a:pt x="22" y="0"/>
                  </a:lnTo>
                  <a:lnTo>
                    <a:pt x="22" y="0"/>
                  </a:lnTo>
                  <a:lnTo>
                    <a:pt x="10" y="4"/>
                  </a:lnTo>
                  <a:lnTo>
                    <a:pt x="2" y="10"/>
                  </a:lnTo>
                  <a:lnTo>
                    <a:pt x="0" y="12"/>
                  </a:lnTo>
                  <a:lnTo>
                    <a:pt x="0" y="16"/>
                  </a:lnTo>
                  <a:lnTo>
                    <a:pt x="2" y="18"/>
                  </a:lnTo>
                  <a:lnTo>
                    <a:pt x="8" y="20"/>
                  </a:lnTo>
                  <a:lnTo>
                    <a:pt x="8" y="20"/>
                  </a:lnTo>
                  <a:lnTo>
                    <a:pt x="26" y="20"/>
                  </a:lnTo>
                  <a:lnTo>
                    <a:pt x="26" y="20"/>
                  </a:lnTo>
                  <a:lnTo>
                    <a:pt x="36" y="20"/>
                  </a:lnTo>
                  <a:lnTo>
                    <a:pt x="46" y="20"/>
                  </a:lnTo>
                  <a:lnTo>
                    <a:pt x="52" y="18"/>
                  </a:lnTo>
                  <a:lnTo>
                    <a:pt x="52" y="16"/>
                  </a:lnTo>
                  <a:lnTo>
                    <a:pt x="52" y="12"/>
                  </a:lnTo>
                  <a:lnTo>
                    <a:pt x="52" y="12"/>
                  </a:lnTo>
                  <a:lnTo>
                    <a:pt x="50" y="10"/>
                  </a:lnTo>
                  <a:lnTo>
                    <a:pt x="46" y="10"/>
                  </a:lnTo>
                  <a:lnTo>
                    <a:pt x="46" y="10"/>
                  </a:lnTo>
                  <a:lnTo>
                    <a:pt x="44" y="10"/>
                  </a:lnTo>
                  <a:lnTo>
                    <a:pt x="44" y="10"/>
                  </a:lnTo>
                  <a:lnTo>
                    <a:pt x="42" y="10"/>
                  </a:lnTo>
                  <a:lnTo>
                    <a:pt x="42" y="10"/>
                  </a:lnTo>
                  <a:lnTo>
                    <a:pt x="38" y="10"/>
                  </a:lnTo>
                  <a:lnTo>
                    <a:pt x="38" y="10"/>
                  </a:lnTo>
                  <a:lnTo>
                    <a:pt x="34" y="6"/>
                  </a:lnTo>
                  <a:lnTo>
                    <a:pt x="32" y="2"/>
                  </a:lnTo>
                  <a:lnTo>
                    <a:pt x="28" y="0"/>
                  </a:lnTo>
                  <a:lnTo>
                    <a:pt x="28" y="0"/>
                  </a:lnTo>
                  <a:lnTo>
                    <a:pt x="24"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66" name="Freeform 151"/>
            <p:cNvSpPr>
              <a:spLocks/>
            </p:cNvSpPr>
            <p:nvPr/>
          </p:nvSpPr>
          <p:spPr bwMode="auto">
            <a:xfrm>
              <a:off x="1748" y="992"/>
              <a:ext cx="52" cy="20"/>
            </a:xfrm>
            <a:custGeom>
              <a:avLst/>
              <a:gdLst>
                <a:gd name="T0" fmla="*/ 24 w 52"/>
                <a:gd name="T1" fmla="*/ 0 h 20"/>
                <a:gd name="T2" fmla="*/ 24 w 52"/>
                <a:gd name="T3" fmla="*/ 0 h 20"/>
                <a:gd name="T4" fmla="*/ 22 w 52"/>
                <a:gd name="T5" fmla="*/ 0 h 20"/>
                <a:gd name="T6" fmla="*/ 22 w 52"/>
                <a:gd name="T7" fmla="*/ 0 h 20"/>
                <a:gd name="T8" fmla="*/ 10 w 52"/>
                <a:gd name="T9" fmla="*/ 4 h 20"/>
                <a:gd name="T10" fmla="*/ 2 w 52"/>
                <a:gd name="T11" fmla="*/ 10 h 20"/>
                <a:gd name="T12" fmla="*/ 0 w 52"/>
                <a:gd name="T13" fmla="*/ 12 h 20"/>
                <a:gd name="T14" fmla="*/ 0 w 52"/>
                <a:gd name="T15" fmla="*/ 16 h 20"/>
                <a:gd name="T16" fmla="*/ 2 w 52"/>
                <a:gd name="T17" fmla="*/ 18 h 20"/>
                <a:gd name="T18" fmla="*/ 8 w 52"/>
                <a:gd name="T19" fmla="*/ 20 h 20"/>
                <a:gd name="T20" fmla="*/ 8 w 52"/>
                <a:gd name="T21" fmla="*/ 20 h 20"/>
                <a:gd name="T22" fmla="*/ 26 w 52"/>
                <a:gd name="T23" fmla="*/ 20 h 20"/>
                <a:gd name="T24" fmla="*/ 26 w 52"/>
                <a:gd name="T25" fmla="*/ 20 h 20"/>
                <a:gd name="T26" fmla="*/ 36 w 52"/>
                <a:gd name="T27" fmla="*/ 20 h 20"/>
                <a:gd name="T28" fmla="*/ 46 w 52"/>
                <a:gd name="T29" fmla="*/ 20 h 20"/>
                <a:gd name="T30" fmla="*/ 52 w 52"/>
                <a:gd name="T31" fmla="*/ 18 h 20"/>
                <a:gd name="T32" fmla="*/ 52 w 52"/>
                <a:gd name="T33" fmla="*/ 16 h 20"/>
                <a:gd name="T34" fmla="*/ 52 w 52"/>
                <a:gd name="T35" fmla="*/ 12 h 20"/>
                <a:gd name="T36" fmla="*/ 52 w 52"/>
                <a:gd name="T37" fmla="*/ 12 h 20"/>
                <a:gd name="T38" fmla="*/ 50 w 52"/>
                <a:gd name="T39" fmla="*/ 10 h 20"/>
                <a:gd name="T40" fmla="*/ 46 w 52"/>
                <a:gd name="T41" fmla="*/ 10 h 20"/>
                <a:gd name="T42" fmla="*/ 46 w 52"/>
                <a:gd name="T43" fmla="*/ 10 h 20"/>
                <a:gd name="T44" fmla="*/ 44 w 52"/>
                <a:gd name="T45" fmla="*/ 10 h 20"/>
                <a:gd name="T46" fmla="*/ 44 w 52"/>
                <a:gd name="T47" fmla="*/ 10 h 20"/>
                <a:gd name="T48" fmla="*/ 42 w 52"/>
                <a:gd name="T49" fmla="*/ 10 h 20"/>
                <a:gd name="T50" fmla="*/ 42 w 52"/>
                <a:gd name="T51" fmla="*/ 10 h 20"/>
                <a:gd name="T52" fmla="*/ 38 w 52"/>
                <a:gd name="T53" fmla="*/ 10 h 20"/>
                <a:gd name="T54" fmla="*/ 38 w 52"/>
                <a:gd name="T55" fmla="*/ 10 h 20"/>
                <a:gd name="T56" fmla="*/ 34 w 52"/>
                <a:gd name="T57" fmla="*/ 6 h 20"/>
                <a:gd name="T58" fmla="*/ 32 w 52"/>
                <a:gd name="T59" fmla="*/ 2 h 20"/>
                <a:gd name="T60" fmla="*/ 28 w 52"/>
                <a:gd name="T61" fmla="*/ 0 h 20"/>
                <a:gd name="T62" fmla="*/ 28 w 52"/>
                <a:gd name="T63" fmla="*/ 0 h 20"/>
                <a:gd name="T64" fmla="*/ 24 w 52"/>
                <a:gd name="T65"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2" h="20">
                  <a:moveTo>
                    <a:pt x="24" y="0"/>
                  </a:moveTo>
                  <a:lnTo>
                    <a:pt x="24" y="0"/>
                  </a:lnTo>
                  <a:lnTo>
                    <a:pt x="22" y="0"/>
                  </a:lnTo>
                  <a:lnTo>
                    <a:pt x="22" y="0"/>
                  </a:lnTo>
                  <a:lnTo>
                    <a:pt x="10" y="4"/>
                  </a:lnTo>
                  <a:lnTo>
                    <a:pt x="2" y="10"/>
                  </a:lnTo>
                  <a:lnTo>
                    <a:pt x="0" y="12"/>
                  </a:lnTo>
                  <a:lnTo>
                    <a:pt x="0" y="16"/>
                  </a:lnTo>
                  <a:lnTo>
                    <a:pt x="2" y="18"/>
                  </a:lnTo>
                  <a:lnTo>
                    <a:pt x="8" y="20"/>
                  </a:lnTo>
                  <a:lnTo>
                    <a:pt x="8" y="20"/>
                  </a:lnTo>
                  <a:lnTo>
                    <a:pt x="26" y="20"/>
                  </a:lnTo>
                  <a:lnTo>
                    <a:pt x="26" y="20"/>
                  </a:lnTo>
                  <a:lnTo>
                    <a:pt x="36" y="20"/>
                  </a:lnTo>
                  <a:lnTo>
                    <a:pt x="46" y="20"/>
                  </a:lnTo>
                  <a:lnTo>
                    <a:pt x="52" y="18"/>
                  </a:lnTo>
                  <a:lnTo>
                    <a:pt x="52" y="16"/>
                  </a:lnTo>
                  <a:lnTo>
                    <a:pt x="52" y="12"/>
                  </a:lnTo>
                  <a:lnTo>
                    <a:pt x="52" y="12"/>
                  </a:lnTo>
                  <a:lnTo>
                    <a:pt x="50" y="10"/>
                  </a:lnTo>
                  <a:lnTo>
                    <a:pt x="46" y="10"/>
                  </a:lnTo>
                  <a:lnTo>
                    <a:pt x="46" y="10"/>
                  </a:lnTo>
                  <a:lnTo>
                    <a:pt x="44" y="10"/>
                  </a:lnTo>
                  <a:lnTo>
                    <a:pt x="44" y="10"/>
                  </a:lnTo>
                  <a:lnTo>
                    <a:pt x="42" y="10"/>
                  </a:lnTo>
                  <a:lnTo>
                    <a:pt x="42" y="10"/>
                  </a:lnTo>
                  <a:lnTo>
                    <a:pt x="38" y="10"/>
                  </a:lnTo>
                  <a:lnTo>
                    <a:pt x="38" y="10"/>
                  </a:lnTo>
                  <a:lnTo>
                    <a:pt x="34" y="6"/>
                  </a:lnTo>
                  <a:lnTo>
                    <a:pt x="32" y="2"/>
                  </a:lnTo>
                  <a:lnTo>
                    <a:pt x="28" y="0"/>
                  </a:lnTo>
                  <a:lnTo>
                    <a:pt x="28" y="0"/>
                  </a:lnTo>
                  <a:lnTo>
                    <a:pt x="2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67" name="Freeform 152"/>
            <p:cNvSpPr>
              <a:spLocks/>
            </p:cNvSpPr>
            <p:nvPr/>
          </p:nvSpPr>
          <p:spPr bwMode="auto">
            <a:xfrm>
              <a:off x="1806" y="956"/>
              <a:ext cx="98" cy="44"/>
            </a:xfrm>
            <a:custGeom>
              <a:avLst/>
              <a:gdLst>
                <a:gd name="T0" fmla="*/ 90 w 98"/>
                <a:gd name="T1" fmla="*/ 0 h 44"/>
                <a:gd name="T2" fmla="*/ 90 w 98"/>
                <a:gd name="T3" fmla="*/ 0 h 44"/>
                <a:gd name="T4" fmla="*/ 78 w 98"/>
                <a:gd name="T5" fmla="*/ 4 h 44"/>
                <a:gd name="T6" fmla="*/ 68 w 98"/>
                <a:gd name="T7" fmla="*/ 8 h 44"/>
                <a:gd name="T8" fmla="*/ 68 w 98"/>
                <a:gd name="T9" fmla="*/ 8 h 44"/>
                <a:gd name="T10" fmla="*/ 64 w 98"/>
                <a:gd name="T11" fmla="*/ 14 h 44"/>
                <a:gd name="T12" fmla="*/ 60 w 98"/>
                <a:gd name="T13" fmla="*/ 16 h 44"/>
                <a:gd name="T14" fmla="*/ 56 w 98"/>
                <a:gd name="T15" fmla="*/ 16 h 44"/>
                <a:gd name="T16" fmla="*/ 56 w 98"/>
                <a:gd name="T17" fmla="*/ 16 h 44"/>
                <a:gd name="T18" fmla="*/ 48 w 98"/>
                <a:gd name="T19" fmla="*/ 16 h 44"/>
                <a:gd name="T20" fmla="*/ 48 w 98"/>
                <a:gd name="T21" fmla="*/ 16 h 44"/>
                <a:gd name="T22" fmla="*/ 46 w 98"/>
                <a:gd name="T23" fmla="*/ 16 h 44"/>
                <a:gd name="T24" fmla="*/ 46 w 98"/>
                <a:gd name="T25" fmla="*/ 16 h 44"/>
                <a:gd name="T26" fmla="*/ 44 w 98"/>
                <a:gd name="T27" fmla="*/ 16 h 44"/>
                <a:gd name="T28" fmla="*/ 44 w 98"/>
                <a:gd name="T29" fmla="*/ 16 h 44"/>
                <a:gd name="T30" fmla="*/ 32 w 98"/>
                <a:gd name="T31" fmla="*/ 18 h 44"/>
                <a:gd name="T32" fmla="*/ 32 w 98"/>
                <a:gd name="T33" fmla="*/ 18 h 44"/>
                <a:gd name="T34" fmla="*/ 26 w 98"/>
                <a:gd name="T35" fmla="*/ 20 h 44"/>
                <a:gd name="T36" fmla="*/ 18 w 98"/>
                <a:gd name="T37" fmla="*/ 24 h 44"/>
                <a:gd name="T38" fmla="*/ 18 w 98"/>
                <a:gd name="T39" fmla="*/ 24 h 44"/>
                <a:gd name="T40" fmla="*/ 10 w 98"/>
                <a:gd name="T41" fmla="*/ 28 h 44"/>
                <a:gd name="T42" fmla="*/ 4 w 98"/>
                <a:gd name="T43" fmla="*/ 32 h 44"/>
                <a:gd name="T44" fmla="*/ 2 w 98"/>
                <a:gd name="T45" fmla="*/ 34 h 44"/>
                <a:gd name="T46" fmla="*/ 0 w 98"/>
                <a:gd name="T47" fmla="*/ 36 h 44"/>
                <a:gd name="T48" fmla="*/ 2 w 98"/>
                <a:gd name="T49" fmla="*/ 40 h 44"/>
                <a:gd name="T50" fmla="*/ 8 w 98"/>
                <a:gd name="T51" fmla="*/ 42 h 44"/>
                <a:gd name="T52" fmla="*/ 8 w 98"/>
                <a:gd name="T53" fmla="*/ 42 h 44"/>
                <a:gd name="T54" fmla="*/ 18 w 98"/>
                <a:gd name="T55" fmla="*/ 44 h 44"/>
                <a:gd name="T56" fmla="*/ 18 w 98"/>
                <a:gd name="T57" fmla="*/ 44 h 44"/>
                <a:gd name="T58" fmla="*/ 32 w 98"/>
                <a:gd name="T59" fmla="*/ 42 h 44"/>
                <a:gd name="T60" fmla="*/ 32 w 98"/>
                <a:gd name="T61" fmla="*/ 42 h 44"/>
                <a:gd name="T62" fmla="*/ 40 w 98"/>
                <a:gd name="T63" fmla="*/ 40 h 44"/>
                <a:gd name="T64" fmla="*/ 48 w 98"/>
                <a:gd name="T65" fmla="*/ 40 h 44"/>
                <a:gd name="T66" fmla="*/ 48 w 98"/>
                <a:gd name="T67" fmla="*/ 40 h 44"/>
                <a:gd name="T68" fmla="*/ 54 w 98"/>
                <a:gd name="T69" fmla="*/ 38 h 44"/>
                <a:gd name="T70" fmla="*/ 60 w 98"/>
                <a:gd name="T71" fmla="*/ 34 h 44"/>
                <a:gd name="T72" fmla="*/ 68 w 98"/>
                <a:gd name="T73" fmla="*/ 26 h 44"/>
                <a:gd name="T74" fmla="*/ 68 w 98"/>
                <a:gd name="T75" fmla="*/ 26 h 44"/>
                <a:gd name="T76" fmla="*/ 74 w 98"/>
                <a:gd name="T77" fmla="*/ 24 h 44"/>
                <a:gd name="T78" fmla="*/ 82 w 98"/>
                <a:gd name="T79" fmla="*/ 22 h 44"/>
                <a:gd name="T80" fmla="*/ 88 w 98"/>
                <a:gd name="T81" fmla="*/ 20 h 44"/>
                <a:gd name="T82" fmla="*/ 94 w 98"/>
                <a:gd name="T83" fmla="*/ 16 h 44"/>
                <a:gd name="T84" fmla="*/ 94 w 98"/>
                <a:gd name="T85" fmla="*/ 16 h 44"/>
                <a:gd name="T86" fmla="*/ 96 w 98"/>
                <a:gd name="T87" fmla="*/ 14 h 44"/>
                <a:gd name="T88" fmla="*/ 96 w 98"/>
                <a:gd name="T89" fmla="*/ 14 h 44"/>
                <a:gd name="T90" fmla="*/ 98 w 98"/>
                <a:gd name="T91" fmla="*/ 10 h 44"/>
                <a:gd name="T92" fmla="*/ 98 w 98"/>
                <a:gd name="T93" fmla="*/ 8 h 44"/>
                <a:gd name="T94" fmla="*/ 98 w 98"/>
                <a:gd name="T95" fmla="*/ 4 h 44"/>
                <a:gd name="T96" fmla="*/ 94 w 98"/>
                <a:gd name="T97" fmla="*/ 2 h 44"/>
                <a:gd name="T98" fmla="*/ 94 w 98"/>
                <a:gd name="T99" fmla="*/ 2 h 44"/>
                <a:gd name="T100" fmla="*/ 90 w 98"/>
                <a:gd name="T101"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8" h="44">
                  <a:moveTo>
                    <a:pt x="90" y="0"/>
                  </a:moveTo>
                  <a:lnTo>
                    <a:pt x="90" y="0"/>
                  </a:lnTo>
                  <a:lnTo>
                    <a:pt x="78" y="4"/>
                  </a:lnTo>
                  <a:lnTo>
                    <a:pt x="68" y="8"/>
                  </a:lnTo>
                  <a:lnTo>
                    <a:pt x="68" y="8"/>
                  </a:lnTo>
                  <a:lnTo>
                    <a:pt x="64" y="14"/>
                  </a:lnTo>
                  <a:lnTo>
                    <a:pt x="60" y="16"/>
                  </a:lnTo>
                  <a:lnTo>
                    <a:pt x="56" y="16"/>
                  </a:lnTo>
                  <a:lnTo>
                    <a:pt x="56" y="16"/>
                  </a:lnTo>
                  <a:lnTo>
                    <a:pt x="48" y="16"/>
                  </a:lnTo>
                  <a:lnTo>
                    <a:pt x="48" y="16"/>
                  </a:lnTo>
                  <a:lnTo>
                    <a:pt x="46" y="16"/>
                  </a:lnTo>
                  <a:lnTo>
                    <a:pt x="46" y="16"/>
                  </a:lnTo>
                  <a:lnTo>
                    <a:pt x="44" y="16"/>
                  </a:lnTo>
                  <a:lnTo>
                    <a:pt x="44" y="16"/>
                  </a:lnTo>
                  <a:lnTo>
                    <a:pt x="32" y="18"/>
                  </a:lnTo>
                  <a:lnTo>
                    <a:pt x="32" y="18"/>
                  </a:lnTo>
                  <a:lnTo>
                    <a:pt x="26" y="20"/>
                  </a:lnTo>
                  <a:lnTo>
                    <a:pt x="18" y="24"/>
                  </a:lnTo>
                  <a:lnTo>
                    <a:pt x="18" y="24"/>
                  </a:lnTo>
                  <a:lnTo>
                    <a:pt x="10" y="28"/>
                  </a:lnTo>
                  <a:lnTo>
                    <a:pt x="4" y="32"/>
                  </a:lnTo>
                  <a:lnTo>
                    <a:pt x="2" y="34"/>
                  </a:lnTo>
                  <a:lnTo>
                    <a:pt x="0" y="36"/>
                  </a:lnTo>
                  <a:lnTo>
                    <a:pt x="2" y="40"/>
                  </a:lnTo>
                  <a:lnTo>
                    <a:pt x="8" y="42"/>
                  </a:lnTo>
                  <a:lnTo>
                    <a:pt x="8" y="42"/>
                  </a:lnTo>
                  <a:lnTo>
                    <a:pt x="18" y="44"/>
                  </a:lnTo>
                  <a:lnTo>
                    <a:pt x="18" y="44"/>
                  </a:lnTo>
                  <a:lnTo>
                    <a:pt x="32" y="42"/>
                  </a:lnTo>
                  <a:lnTo>
                    <a:pt x="32" y="42"/>
                  </a:lnTo>
                  <a:lnTo>
                    <a:pt x="40" y="40"/>
                  </a:lnTo>
                  <a:lnTo>
                    <a:pt x="48" y="40"/>
                  </a:lnTo>
                  <a:lnTo>
                    <a:pt x="48" y="40"/>
                  </a:lnTo>
                  <a:lnTo>
                    <a:pt x="54" y="38"/>
                  </a:lnTo>
                  <a:lnTo>
                    <a:pt x="60" y="34"/>
                  </a:lnTo>
                  <a:lnTo>
                    <a:pt x="68" y="26"/>
                  </a:lnTo>
                  <a:lnTo>
                    <a:pt x="68" y="26"/>
                  </a:lnTo>
                  <a:lnTo>
                    <a:pt x="74" y="24"/>
                  </a:lnTo>
                  <a:lnTo>
                    <a:pt x="82" y="22"/>
                  </a:lnTo>
                  <a:lnTo>
                    <a:pt x="88" y="20"/>
                  </a:lnTo>
                  <a:lnTo>
                    <a:pt x="94" y="16"/>
                  </a:lnTo>
                  <a:lnTo>
                    <a:pt x="94" y="16"/>
                  </a:lnTo>
                  <a:lnTo>
                    <a:pt x="96" y="14"/>
                  </a:lnTo>
                  <a:lnTo>
                    <a:pt x="96" y="14"/>
                  </a:lnTo>
                  <a:lnTo>
                    <a:pt x="98" y="10"/>
                  </a:lnTo>
                  <a:lnTo>
                    <a:pt x="98" y="8"/>
                  </a:lnTo>
                  <a:lnTo>
                    <a:pt x="98" y="4"/>
                  </a:lnTo>
                  <a:lnTo>
                    <a:pt x="94" y="2"/>
                  </a:lnTo>
                  <a:lnTo>
                    <a:pt x="94" y="2"/>
                  </a:lnTo>
                  <a:lnTo>
                    <a:pt x="90"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68" name="Freeform 153"/>
            <p:cNvSpPr>
              <a:spLocks/>
            </p:cNvSpPr>
            <p:nvPr/>
          </p:nvSpPr>
          <p:spPr bwMode="auto">
            <a:xfrm>
              <a:off x="1806" y="956"/>
              <a:ext cx="98" cy="44"/>
            </a:xfrm>
            <a:custGeom>
              <a:avLst/>
              <a:gdLst>
                <a:gd name="T0" fmla="*/ 90 w 98"/>
                <a:gd name="T1" fmla="*/ 0 h 44"/>
                <a:gd name="T2" fmla="*/ 90 w 98"/>
                <a:gd name="T3" fmla="*/ 0 h 44"/>
                <a:gd name="T4" fmla="*/ 78 w 98"/>
                <a:gd name="T5" fmla="*/ 4 h 44"/>
                <a:gd name="T6" fmla="*/ 68 w 98"/>
                <a:gd name="T7" fmla="*/ 8 h 44"/>
                <a:gd name="T8" fmla="*/ 68 w 98"/>
                <a:gd name="T9" fmla="*/ 8 h 44"/>
                <a:gd name="T10" fmla="*/ 64 w 98"/>
                <a:gd name="T11" fmla="*/ 14 h 44"/>
                <a:gd name="T12" fmla="*/ 60 w 98"/>
                <a:gd name="T13" fmla="*/ 16 h 44"/>
                <a:gd name="T14" fmla="*/ 56 w 98"/>
                <a:gd name="T15" fmla="*/ 16 h 44"/>
                <a:gd name="T16" fmla="*/ 56 w 98"/>
                <a:gd name="T17" fmla="*/ 16 h 44"/>
                <a:gd name="T18" fmla="*/ 48 w 98"/>
                <a:gd name="T19" fmla="*/ 16 h 44"/>
                <a:gd name="T20" fmla="*/ 48 w 98"/>
                <a:gd name="T21" fmla="*/ 16 h 44"/>
                <a:gd name="T22" fmla="*/ 46 w 98"/>
                <a:gd name="T23" fmla="*/ 16 h 44"/>
                <a:gd name="T24" fmla="*/ 46 w 98"/>
                <a:gd name="T25" fmla="*/ 16 h 44"/>
                <a:gd name="T26" fmla="*/ 44 w 98"/>
                <a:gd name="T27" fmla="*/ 16 h 44"/>
                <a:gd name="T28" fmla="*/ 44 w 98"/>
                <a:gd name="T29" fmla="*/ 16 h 44"/>
                <a:gd name="T30" fmla="*/ 32 w 98"/>
                <a:gd name="T31" fmla="*/ 18 h 44"/>
                <a:gd name="T32" fmla="*/ 32 w 98"/>
                <a:gd name="T33" fmla="*/ 18 h 44"/>
                <a:gd name="T34" fmla="*/ 26 w 98"/>
                <a:gd name="T35" fmla="*/ 20 h 44"/>
                <a:gd name="T36" fmla="*/ 18 w 98"/>
                <a:gd name="T37" fmla="*/ 24 h 44"/>
                <a:gd name="T38" fmla="*/ 18 w 98"/>
                <a:gd name="T39" fmla="*/ 24 h 44"/>
                <a:gd name="T40" fmla="*/ 10 w 98"/>
                <a:gd name="T41" fmla="*/ 28 h 44"/>
                <a:gd name="T42" fmla="*/ 4 w 98"/>
                <a:gd name="T43" fmla="*/ 32 h 44"/>
                <a:gd name="T44" fmla="*/ 2 w 98"/>
                <a:gd name="T45" fmla="*/ 34 h 44"/>
                <a:gd name="T46" fmla="*/ 0 w 98"/>
                <a:gd name="T47" fmla="*/ 36 h 44"/>
                <a:gd name="T48" fmla="*/ 2 w 98"/>
                <a:gd name="T49" fmla="*/ 40 h 44"/>
                <a:gd name="T50" fmla="*/ 8 w 98"/>
                <a:gd name="T51" fmla="*/ 42 h 44"/>
                <a:gd name="T52" fmla="*/ 8 w 98"/>
                <a:gd name="T53" fmla="*/ 42 h 44"/>
                <a:gd name="T54" fmla="*/ 18 w 98"/>
                <a:gd name="T55" fmla="*/ 44 h 44"/>
                <a:gd name="T56" fmla="*/ 18 w 98"/>
                <a:gd name="T57" fmla="*/ 44 h 44"/>
                <a:gd name="T58" fmla="*/ 32 w 98"/>
                <a:gd name="T59" fmla="*/ 42 h 44"/>
                <a:gd name="T60" fmla="*/ 32 w 98"/>
                <a:gd name="T61" fmla="*/ 42 h 44"/>
                <a:gd name="T62" fmla="*/ 40 w 98"/>
                <a:gd name="T63" fmla="*/ 40 h 44"/>
                <a:gd name="T64" fmla="*/ 48 w 98"/>
                <a:gd name="T65" fmla="*/ 40 h 44"/>
                <a:gd name="T66" fmla="*/ 48 w 98"/>
                <a:gd name="T67" fmla="*/ 40 h 44"/>
                <a:gd name="T68" fmla="*/ 54 w 98"/>
                <a:gd name="T69" fmla="*/ 38 h 44"/>
                <a:gd name="T70" fmla="*/ 60 w 98"/>
                <a:gd name="T71" fmla="*/ 34 h 44"/>
                <a:gd name="T72" fmla="*/ 68 w 98"/>
                <a:gd name="T73" fmla="*/ 26 h 44"/>
                <a:gd name="T74" fmla="*/ 68 w 98"/>
                <a:gd name="T75" fmla="*/ 26 h 44"/>
                <a:gd name="T76" fmla="*/ 74 w 98"/>
                <a:gd name="T77" fmla="*/ 24 h 44"/>
                <a:gd name="T78" fmla="*/ 82 w 98"/>
                <a:gd name="T79" fmla="*/ 22 h 44"/>
                <a:gd name="T80" fmla="*/ 88 w 98"/>
                <a:gd name="T81" fmla="*/ 20 h 44"/>
                <a:gd name="T82" fmla="*/ 94 w 98"/>
                <a:gd name="T83" fmla="*/ 16 h 44"/>
                <a:gd name="T84" fmla="*/ 94 w 98"/>
                <a:gd name="T85" fmla="*/ 16 h 44"/>
                <a:gd name="T86" fmla="*/ 96 w 98"/>
                <a:gd name="T87" fmla="*/ 14 h 44"/>
                <a:gd name="T88" fmla="*/ 96 w 98"/>
                <a:gd name="T89" fmla="*/ 14 h 44"/>
                <a:gd name="T90" fmla="*/ 98 w 98"/>
                <a:gd name="T91" fmla="*/ 10 h 44"/>
                <a:gd name="T92" fmla="*/ 98 w 98"/>
                <a:gd name="T93" fmla="*/ 8 h 44"/>
                <a:gd name="T94" fmla="*/ 98 w 98"/>
                <a:gd name="T95" fmla="*/ 4 h 44"/>
                <a:gd name="T96" fmla="*/ 94 w 98"/>
                <a:gd name="T97" fmla="*/ 2 h 44"/>
                <a:gd name="T98" fmla="*/ 94 w 98"/>
                <a:gd name="T99" fmla="*/ 2 h 44"/>
                <a:gd name="T100" fmla="*/ 90 w 98"/>
                <a:gd name="T101"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8" h="44">
                  <a:moveTo>
                    <a:pt x="90" y="0"/>
                  </a:moveTo>
                  <a:lnTo>
                    <a:pt x="90" y="0"/>
                  </a:lnTo>
                  <a:lnTo>
                    <a:pt x="78" y="4"/>
                  </a:lnTo>
                  <a:lnTo>
                    <a:pt x="68" y="8"/>
                  </a:lnTo>
                  <a:lnTo>
                    <a:pt x="68" y="8"/>
                  </a:lnTo>
                  <a:lnTo>
                    <a:pt x="64" y="14"/>
                  </a:lnTo>
                  <a:lnTo>
                    <a:pt x="60" y="16"/>
                  </a:lnTo>
                  <a:lnTo>
                    <a:pt x="56" y="16"/>
                  </a:lnTo>
                  <a:lnTo>
                    <a:pt x="56" y="16"/>
                  </a:lnTo>
                  <a:lnTo>
                    <a:pt x="48" y="16"/>
                  </a:lnTo>
                  <a:lnTo>
                    <a:pt x="48" y="16"/>
                  </a:lnTo>
                  <a:lnTo>
                    <a:pt x="46" y="16"/>
                  </a:lnTo>
                  <a:lnTo>
                    <a:pt x="46" y="16"/>
                  </a:lnTo>
                  <a:lnTo>
                    <a:pt x="44" y="16"/>
                  </a:lnTo>
                  <a:lnTo>
                    <a:pt x="44" y="16"/>
                  </a:lnTo>
                  <a:lnTo>
                    <a:pt x="32" y="18"/>
                  </a:lnTo>
                  <a:lnTo>
                    <a:pt x="32" y="18"/>
                  </a:lnTo>
                  <a:lnTo>
                    <a:pt x="26" y="20"/>
                  </a:lnTo>
                  <a:lnTo>
                    <a:pt x="18" y="24"/>
                  </a:lnTo>
                  <a:lnTo>
                    <a:pt x="18" y="24"/>
                  </a:lnTo>
                  <a:lnTo>
                    <a:pt x="10" y="28"/>
                  </a:lnTo>
                  <a:lnTo>
                    <a:pt x="4" y="32"/>
                  </a:lnTo>
                  <a:lnTo>
                    <a:pt x="2" y="34"/>
                  </a:lnTo>
                  <a:lnTo>
                    <a:pt x="0" y="36"/>
                  </a:lnTo>
                  <a:lnTo>
                    <a:pt x="2" y="40"/>
                  </a:lnTo>
                  <a:lnTo>
                    <a:pt x="8" y="42"/>
                  </a:lnTo>
                  <a:lnTo>
                    <a:pt x="8" y="42"/>
                  </a:lnTo>
                  <a:lnTo>
                    <a:pt x="18" y="44"/>
                  </a:lnTo>
                  <a:lnTo>
                    <a:pt x="18" y="44"/>
                  </a:lnTo>
                  <a:lnTo>
                    <a:pt x="32" y="42"/>
                  </a:lnTo>
                  <a:lnTo>
                    <a:pt x="32" y="42"/>
                  </a:lnTo>
                  <a:lnTo>
                    <a:pt x="40" y="40"/>
                  </a:lnTo>
                  <a:lnTo>
                    <a:pt x="48" y="40"/>
                  </a:lnTo>
                  <a:lnTo>
                    <a:pt x="48" y="40"/>
                  </a:lnTo>
                  <a:lnTo>
                    <a:pt x="54" y="38"/>
                  </a:lnTo>
                  <a:lnTo>
                    <a:pt x="60" y="34"/>
                  </a:lnTo>
                  <a:lnTo>
                    <a:pt x="68" y="26"/>
                  </a:lnTo>
                  <a:lnTo>
                    <a:pt x="68" y="26"/>
                  </a:lnTo>
                  <a:lnTo>
                    <a:pt x="74" y="24"/>
                  </a:lnTo>
                  <a:lnTo>
                    <a:pt x="82" y="22"/>
                  </a:lnTo>
                  <a:lnTo>
                    <a:pt x="88" y="20"/>
                  </a:lnTo>
                  <a:lnTo>
                    <a:pt x="94" y="16"/>
                  </a:lnTo>
                  <a:lnTo>
                    <a:pt x="94" y="16"/>
                  </a:lnTo>
                  <a:lnTo>
                    <a:pt x="96" y="14"/>
                  </a:lnTo>
                  <a:lnTo>
                    <a:pt x="96" y="14"/>
                  </a:lnTo>
                  <a:lnTo>
                    <a:pt x="98" y="10"/>
                  </a:lnTo>
                  <a:lnTo>
                    <a:pt x="98" y="8"/>
                  </a:lnTo>
                  <a:lnTo>
                    <a:pt x="98" y="4"/>
                  </a:lnTo>
                  <a:lnTo>
                    <a:pt x="94" y="2"/>
                  </a:lnTo>
                  <a:lnTo>
                    <a:pt x="94" y="2"/>
                  </a:lnTo>
                  <a:lnTo>
                    <a:pt x="9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69" name="Freeform 154"/>
            <p:cNvSpPr>
              <a:spLocks/>
            </p:cNvSpPr>
            <p:nvPr/>
          </p:nvSpPr>
          <p:spPr bwMode="auto">
            <a:xfrm>
              <a:off x="658" y="1308"/>
              <a:ext cx="46" cy="26"/>
            </a:xfrm>
            <a:custGeom>
              <a:avLst/>
              <a:gdLst>
                <a:gd name="T0" fmla="*/ 34 w 46"/>
                <a:gd name="T1" fmla="*/ 0 h 26"/>
                <a:gd name="T2" fmla="*/ 34 w 46"/>
                <a:gd name="T3" fmla="*/ 0 h 26"/>
                <a:gd name="T4" fmla="*/ 30 w 46"/>
                <a:gd name="T5" fmla="*/ 0 h 26"/>
                <a:gd name="T6" fmla="*/ 26 w 46"/>
                <a:gd name="T7" fmla="*/ 2 h 26"/>
                <a:gd name="T8" fmla="*/ 26 w 46"/>
                <a:gd name="T9" fmla="*/ 2 h 26"/>
                <a:gd name="T10" fmla="*/ 20 w 46"/>
                <a:gd name="T11" fmla="*/ 6 h 26"/>
                <a:gd name="T12" fmla="*/ 12 w 46"/>
                <a:gd name="T13" fmla="*/ 10 h 26"/>
                <a:gd name="T14" fmla="*/ 12 w 46"/>
                <a:gd name="T15" fmla="*/ 10 h 26"/>
                <a:gd name="T16" fmla="*/ 6 w 46"/>
                <a:gd name="T17" fmla="*/ 12 h 26"/>
                <a:gd name="T18" fmla="*/ 4 w 46"/>
                <a:gd name="T19" fmla="*/ 16 h 26"/>
                <a:gd name="T20" fmla="*/ 0 w 46"/>
                <a:gd name="T21" fmla="*/ 26 h 26"/>
                <a:gd name="T22" fmla="*/ 0 w 46"/>
                <a:gd name="T23" fmla="*/ 26 h 26"/>
                <a:gd name="T24" fmla="*/ 2 w 46"/>
                <a:gd name="T25" fmla="*/ 26 h 26"/>
                <a:gd name="T26" fmla="*/ 2 w 46"/>
                <a:gd name="T27" fmla="*/ 26 h 26"/>
                <a:gd name="T28" fmla="*/ 6 w 46"/>
                <a:gd name="T29" fmla="*/ 26 h 26"/>
                <a:gd name="T30" fmla="*/ 10 w 46"/>
                <a:gd name="T31" fmla="*/ 24 h 26"/>
                <a:gd name="T32" fmla="*/ 16 w 46"/>
                <a:gd name="T33" fmla="*/ 20 h 26"/>
                <a:gd name="T34" fmla="*/ 16 w 46"/>
                <a:gd name="T35" fmla="*/ 20 h 26"/>
                <a:gd name="T36" fmla="*/ 22 w 46"/>
                <a:gd name="T37" fmla="*/ 18 h 26"/>
                <a:gd name="T38" fmla="*/ 26 w 46"/>
                <a:gd name="T39" fmla="*/ 18 h 26"/>
                <a:gd name="T40" fmla="*/ 26 w 46"/>
                <a:gd name="T41" fmla="*/ 18 h 26"/>
                <a:gd name="T42" fmla="*/ 28 w 46"/>
                <a:gd name="T43" fmla="*/ 18 h 26"/>
                <a:gd name="T44" fmla="*/ 28 w 46"/>
                <a:gd name="T45" fmla="*/ 18 h 26"/>
                <a:gd name="T46" fmla="*/ 28 w 46"/>
                <a:gd name="T47" fmla="*/ 18 h 26"/>
                <a:gd name="T48" fmla="*/ 28 w 46"/>
                <a:gd name="T49" fmla="*/ 18 h 26"/>
                <a:gd name="T50" fmla="*/ 32 w 46"/>
                <a:gd name="T51" fmla="*/ 18 h 26"/>
                <a:gd name="T52" fmla="*/ 32 w 46"/>
                <a:gd name="T53" fmla="*/ 18 h 26"/>
                <a:gd name="T54" fmla="*/ 40 w 46"/>
                <a:gd name="T55" fmla="*/ 16 h 26"/>
                <a:gd name="T56" fmla="*/ 46 w 46"/>
                <a:gd name="T57" fmla="*/ 10 h 26"/>
                <a:gd name="T58" fmla="*/ 46 w 46"/>
                <a:gd name="T59" fmla="*/ 10 h 26"/>
                <a:gd name="T60" fmla="*/ 46 w 46"/>
                <a:gd name="T61" fmla="*/ 6 h 26"/>
                <a:gd name="T62" fmla="*/ 44 w 46"/>
                <a:gd name="T63" fmla="*/ 2 h 26"/>
                <a:gd name="T64" fmla="*/ 40 w 46"/>
                <a:gd name="T65" fmla="*/ 0 h 26"/>
                <a:gd name="T66" fmla="*/ 34 w 46"/>
                <a:gd name="T67"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6" h="26">
                  <a:moveTo>
                    <a:pt x="34" y="0"/>
                  </a:moveTo>
                  <a:lnTo>
                    <a:pt x="34" y="0"/>
                  </a:lnTo>
                  <a:lnTo>
                    <a:pt x="30" y="0"/>
                  </a:lnTo>
                  <a:lnTo>
                    <a:pt x="26" y="2"/>
                  </a:lnTo>
                  <a:lnTo>
                    <a:pt x="26" y="2"/>
                  </a:lnTo>
                  <a:lnTo>
                    <a:pt x="20" y="6"/>
                  </a:lnTo>
                  <a:lnTo>
                    <a:pt x="12" y="10"/>
                  </a:lnTo>
                  <a:lnTo>
                    <a:pt x="12" y="10"/>
                  </a:lnTo>
                  <a:lnTo>
                    <a:pt x="6" y="12"/>
                  </a:lnTo>
                  <a:lnTo>
                    <a:pt x="4" y="16"/>
                  </a:lnTo>
                  <a:lnTo>
                    <a:pt x="0" y="26"/>
                  </a:lnTo>
                  <a:lnTo>
                    <a:pt x="0" y="26"/>
                  </a:lnTo>
                  <a:lnTo>
                    <a:pt x="2" y="26"/>
                  </a:lnTo>
                  <a:lnTo>
                    <a:pt x="2" y="26"/>
                  </a:lnTo>
                  <a:lnTo>
                    <a:pt x="6" y="26"/>
                  </a:lnTo>
                  <a:lnTo>
                    <a:pt x="10" y="24"/>
                  </a:lnTo>
                  <a:lnTo>
                    <a:pt x="16" y="20"/>
                  </a:lnTo>
                  <a:lnTo>
                    <a:pt x="16" y="20"/>
                  </a:lnTo>
                  <a:lnTo>
                    <a:pt x="22" y="18"/>
                  </a:lnTo>
                  <a:lnTo>
                    <a:pt x="26" y="18"/>
                  </a:lnTo>
                  <a:lnTo>
                    <a:pt x="26" y="18"/>
                  </a:lnTo>
                  <a:lnTo>
                    <a:pt x="28" y="18"/>
                  </a:lnTo>
                  <a:lnTo>
                    <a:pt x="28" y="18"/>
                  </a:lnTo>
                  <a:lnTo>
                    <a:pt x="28" y="18"/>
                  </a:lnTo>
                  <a:lnTo>
                    <a:pt x="28" y="18"/>
                  </a:lnTo>
                  <a:lnTo>
                    <a:pt x="32" y="18"/>
                  </a:lnTo>
                  <a:lnTo>
                    <a:pt x="32" y="18"/>
                  </a:lnTo>
                  <a:lnTo>
                    <a:pt x="40" y="16"/>
                  </a:lnTo>
                  <a:lnTo>
                    <a:pt x="46" y="10"/>
                  </a:lnTo>
                  <a:lnTo>
                    <a:pt x="46" y="10"/>
                  </a:lnTo>
                  <a:lnTo>
                    <a:pt x="46" y="6"/>
                  </a:lnTo>
                  <a:lnTo>
                    <a:pt x="44" y="2"/>
                  </a:lnTo>
                  <a:lnTo>
                    <a:pt x="40" y="0"/>
                  </a:lnTo>
                  <a:lnTo>
                    <a:pt x="34"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70" name="Freeform 155"/>
            <p:cNvSpPr>
              <a:spLocks/>
            </p:cNvSpPr>
            <p:nvPr/>
          </p:nvSpPr>
          <p:spPr bwMode="auto">
            <a:xfrm>
              <a:off x="658" y="1308"/>
              <a:ext cx="46" cy="26"/>
            </a:xfrm>
            <a:custGeom>
              <a:avLst/>
              <a:gdLst>
                <a:gd name="T0" fmla="*/ 34 w 46"/>
                <a:gd name="T1" fmla="*/ 0 h 26"/>
                <a:gd name="T2" fmla="*/ 34 w 46"/>
                <a:gd name="T3" fmla="*/ 0 h 26"/>
                <a:gd name="T4" fmla="*/ 30 w 46"/>
                <a:gd name="T5" fmla="*/ 0 h 26"/>
                <a:gd name="T6" fmla="*/ 26 w 46"/>
                <a:gd name="T7" fmla="*/ 2 h 26"/>
                <a:gd name="T8" fmla="*/ 26 w 46"/>
                <a:gd name="T9" fmla="*/ 2 h 26"/>
                <a:gd name="T10" fmla="*/ 20 w 46"/>
                <a:gd name="T11" fmla="*/ 6 h 26"/>
                <a:gd name="T12" fmla="*/ 12 w 46"/>
                <a:gd name="T13" fmla="*/ 10 h 26"/>
                <a:gd name="T14" fmla="*/ 12 w 46"/>
                <a:gd name="T15" fmla="*/ 10 h 26"/>
                <a:gd name="T16" fmla="*/ 6 w 46"/>
                <a:gd name="T17" fmla="*/ 12 h 26"/>
                <a:gd name="T18" fmla="*/ 4 w 46"/>
                <a:gd name="T19" fmla="*/ 16 h 26"/>
                <a:gd name="T20" fmla="*/ 0 w 46"/>
                <a:gd name="T21" fmla="*/ 26 h 26"/>
                <a:gd name="T22" fmla="*/ 0 w 46"/>
                <a:gd name="T23" fmla="*/ 26 h 26"/>
                <a:gd name="T24" fmla="*/ 2 w 46"/>
                <a:gd name="T25" fmla="*/ 26 h 26"/>
                <a:gd name="T26" fmla="*/ 2 w 46"/>
                <a:gd name="T27" fmla="*/ 26 h 26"/>
                <a:gd name="T28" fmla="*/ 6 w 46"/>
                <a:gd name="T29" fmla="*/ 26 h 26"/>
                <a:gd name="T30" fmla="*/ 10 w 46"/>
                <a:gd name="T31" fmla="*/ 24 h 26"/>
                <a:gd name="T32" fmla="*/ 16 w 46"/>
                <a:gd name="T33" fmla="*/ 20 h 26"/>
                <a:gd name="T34" fmla="*/ 16 w 46"/>
                <a:gd name="T35" fmla="*/ 20 h 26"/>
                <a:gd name="T36" fmla="*/ 22 w 46"/>
                <a:gd name="T37" fmla="*/ 18 h 26"/>
                <a:gd name="T38" fmla="*/ 26 w 46"/>
                <a:gd name="T39" fmla="*/ 18 h 26"/>
                <a:gd name="T40" fmla="*/ 26 w 46"/>
                <a:gd name="T41" fmla="*/ 18 h 26"/>
                <a:gd name="T42" fmla="*/ 28 w 46"/>
                <a:gd name="T43" fmla="*/ 18 h 26"/>
                <a:gd name="T44" fmla="*/ 28 w 46"/>
                <a:gd name="T45" fmla="*/ 18 h 26"/>
                <a:gd name="T46" fmla="*/ 28 w 46"/>
                <a:gd name="T47" fmla="*/ 18 h 26"/>
                <a:gd name="T48" fmla="*/ 28 w 46"/>
                <a:gd name="T49" fmla="*/ 18 h 26"/>
                <a:gd name="T50" fmla="*/ 32 w 46"/>
                <a:gd name="T51" fmla="*/ 18 h 26"/>
                <a:gd name="T52" fmla="*/ 32 w 46"/>
                <a:gd name="T53" fmla="*/ 18 h 26"/>
                <a:gd name="T54" fmla="*/ 40 w 46"/>
                <a:gd name="T55" fmla="*/ 16 h 26"/>
                <a:gd name="T56" fmla="*/ 46 w 46"/>
                <a:gd name="T57" fmla="*/ 10 h 26"/>
                <a:gd name="T58" fmla="*/ 46 w 46"/>
                <a:gd name="T59" fmla="*/ 10 h 26"/>
                <a:gd name="T60" fmla="*/ 46 w 46"/>
                <a:gd name="T61" fmla="*/ 6 h 26"/>
                <a:gd name="T62" fmla="*/ 44 w 46"/>
                <a:gd name="T63" fmla="*/ 2 h 26"/>
                <a:gd name="T64" fmla="*/ 40 w 46"/>
                <a:gd name="T65" fmla="*/ 0 h 26"/>
                <a:gd name="T66" fmla="*/ 34 w 46"/>
                <a:gd name="T67"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6" h="26">
                  <a:moveTo>
                    <a:pt x="34" y="0"/>
                  </a:moveTo>
                  <a:lnTo>
                    <a:pt x="34" y="0"/>
                  </a:lnTo>
                  <a:lnTo>
                    <a:pt x="30" y="0"/>
                  </a:lnTo>
                  <a:lnTo>
                    <a:pt x="26" y="2"/>
                  </a:lnTo>
                  <a:lnTo>
                    <a:pt x="26" y="2"/>
                  </a:lnTo>
                  <a:lnTo>
                    <a:pt x="20" y="6"/>
                  </a:lnTo>
                  <a:lnTo>
                    <a:pt x="12" y="10"/>
                  </a:lnTo>
                  <a:lnTo>
                    <a:pt x="12" y="10"/>
                  </a:lnTo>
                  <a:lnTo>
                    <a:pt x="6" y="12"/>
                  </a:lnTo>
                  <a:lnTo>
                    <a:pt x="4" y="16"/>
                  </a:lnTo>
                  <a:lnTo>
                    <a:pt x="0" y="26"/>
                  </a:lnTo>
                  <a:lnTo>
                    <a:pt x="0" y="26"/>
                  </a:lnTo>
                  <a:lnTo>
                    <a:pt x="2" y="26"/>
                  </a:lnTo>
                  <a:lnTo>
                    <a:pt x="2" y="26"/>
                  </a:lnTo>
                  <a:lnTo>
                    <a:pt x="6" y="26"/>
                  </a:lnTo>
                  <a:lnTo>
                    <a:pt x="10" y="24"/>
                  </a:lnTo>
                  <a:lnTo>
                    <a:pt x="16" y="20"/>
                  </a:lnTo>
                  <a:lnTo>
                    <a:pt x="16" y="20"/>
                  </a:lnTo>
                  <a:lnTo>
                    <a:pt x="22" y="18"/>
                  </a:lnTo>
                  <a:lnTo>
                    <a:pt x="26" y="18"/>
                  </a:lnTo>
                  <a:lnTo>
                    <a:pt x="26" y="18"/>
                  </a:lnTo>
                  <a:lnTo>
                    <a:pt x="28" y="18"/>
                  </a:lnTo>
                  <a:lnTo>
                    <a:pt x="28" y="18"/>
                  </a:lnTo>
                  <a:lnTo>
                    <a:pt x="28" y="18"/>
                  </a:lnTo>
                  <a:lnTo>
                    <a:pt x="28" y="18"/>
                  </a:lnTo>
                  <a:lnTo>
                    <a:pt x="32" y="18"/>
                  </a:lnTo>
                  <a:lnTo>
                    <a:pt x="32" y="18"/>
                  </a:lnTo>
                  <a:lnTo>
                    <a:pt x="40" y="16"/>
                  </a:lnTo>
                  <a:lnTo>
                    <a:pt x="46" y="10"/>
                  </a:lnTo>
                  <a:lnTo>
                    <a:pt x="46" y="10"/>
                  </a:lnTo>
                  <a:lnTo>
                    <a:pt x="46" y="6"/>
                  </a:lnTo>
                  <a:lnTo>
                    <a:pt x="44" y="2"/>
                  </a:lnTo>
                  <a:lnTo>
                    <a:pt x="40" y="0"/>
                  </a:lnTo>
                  <a:lnTo>
                    <a:pt x="3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71" name="Freeform 156"/>
            <p:cNvSpPr>
              <a:spLocks/>
            </p:cNvSpPr>
            <p:nvPr/>
          </p:nvSpPr>
          <p:spPr bwMode="auto">
            <a:xfrm>
              <a:off x="672" y="1304"/>
              <a:ext cx="130" cy="78"/>
            </a:xfrm>
            <a:custGeom>
              <a:avLst/>
              <a:gdLst>
                <a:gd name="T0" fmla="*/ 106 w 130"/>
                <a:gd name="T1" fmla="*/ 0 h 78"/>
                <a:gd name="T2" fmla="*/ 102 w 130"/>
                <a:gd name="T3" fmla="*/ 0 h 78"/>
                <a:gd name="T4" fmla="*/ 94 w 130"/>
                <a:gd name="T5" fmla="*/ 6 h 78"/>
                <a:gd name="T6" fmla="*/ 86 w 130"/>
                <a:gd name="T7" fmla="*/ 14 h 78"/>
                <a:gd name="T8" fmla="*/ 80 w 130"/>
                <a:gd name="T9" fmla="*/ 14 h 78"/>
                <a:gd name="T10" fmla="*/ 70 w 130"/>
                <a:gd name="T11" fmla="*/ 14 h 78"/>
                <a:gd name="T12" fmla="*/ 68 w 130"/>
                <a:gd name="T13" fmla="*/ 14 h 78"/>
                <a:gd name="T14" fmla="*/ 62 w 130"/>
                <a:gd name="T15" fmla="*/ 14 h 78"/>
                <a:gd name="T16" fmla="*/ 54 w 130"/>
                <a:gd name="T17" fmla="*/ 18 h 78"/>
                <a:gd name="T18" fmla="*/ 40 w 130"/>
                <a:gd name="T19" fmla="*/ 22 h 78"/>
                <a:gd name="T20" fmla="*/ 34 w 130"/>
                <a:gd name="T21" fmla="*/ 26 h 78"/>
                <a:gd name="T22" fmla="*/ 26 w 130"/>
                <a:gd name="T23" fmla="*/ 30 h 78"/>
                <a:gd name="T24" fmla="*/ 10 w 130"/>
                <a:gd name="T25" fmla="*/ 32 h 78"/>
                <a:gd name="T26" fmla="*/ 2 w 130"/>
                <a:gd name="T27" fmla="*/ 38 h 78"/>
                <a:gd name="T28" fmla="*/ 0 w 130"/>
                <a:gd name="T29" fmla="*/ 44 h 78"/>
                <a:gd name="T30" fmla="*/ 2 w 130"/>
                <a:gd name="T31" fmla="*/ 46 h 78"/>
                <a:gd name="T32" fmla="*/ 16 w 130"/>
                <a:gd name="T33" fmla="*/ 52 h 78"/>
                <a:gd name="T34" fmla="*/ 20 w 130"/>
                <a:gd name="T35" fmla="*/ 58 h 78"/>
                <a:gd name="T36" fmla="*/ 22 w 130"/>
                <a:gd name="T37" fmla="*/ 70 h 78"/>
                <a:gd name="T38" fmla="*/ 28 w 130"/>
                <a:gd name="T39" fmla="*/ 74 h 78"/>
                <a:gd name="T40" fmla="*/ 36 w 130"/>
                <a:gd name="T41" fmla="*/ 74 h 78"/>
                <a:gd name="T42" fmla="*/ 42 w 130"/>
                <a:gd name="T43" fmla="*/ 76 h 78"/>
                <a:gd name="T44" fmla="*/ 46 w 130"/>
                <a:gd name="T45" fmla="*/ 78 h 78"/>
                <a:gd name="T46" fmla="*/ 50 w 130"/>
                <a:gd name="T47" fmla="*/ 78 h 78"/>
                <a:gd name="T48" fmla="*/ 60 w 130"/>
                <a:gd name="T49" fmla="*/ 74 h 78"/>
                <a:gd name="T50" fmla="*/ 74 w 130"/>
                <a:gd name="T51" fmla="*/ 64 h 78"/>
                <a:gd name="T52" fmla="*/ 90 w 130"/>
                <a:gd name="T53" fmla="*/ 58 h 78"/>
                <a:gd name="T54" fmla="*/ 98 w 130"/>
                <a:gd name="T55" fmla="*/ 56 h 78"/>
                <a:gd name="T56" fmla="*/ 122 w 130"/>
                <a:gd name="T57" fmla="*/ 44 h 78"/>
                <a:gd name="T58" fmla="*/ 128 w 130"/>
                <a:gd name="T59" fmla="*/ 40 h 78"/>
                <a:gd name="T60" fmla="*/ 130 w 130"/>
                <a:gd name="T61" fmla="*/ 32 h 78"/>
                <a:gd name="T62" fmla="*/ 120 w 130"/>
                <a:gd name="T63" fmla="*/ 22 h 78"/>
                <a:gd name="T64" fmla="*/ 116 w 130"/>
                <a:gd name="T65" fmla="*/ 14 h 78"/>
                <a:gd name="T66" fmla="*/ 112 w 130"/>
                <a:gd name="T67" fmla="*/ 6 h 78"/>
                <a:gd name="T68" fmla="*/ 106 w 130"/>
                <a:gd name="T69"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30" h="78">
                  <a:moveTo>
                    <a:pt x="106" y="0"/>
                  </a:moveTo>
                  <a:lnTo>
                    <a:pt x="106" y="0"/>
                  </a:lnTo>
                  <a:lnTo>
                    <a:pt x="102" y="0"/>
                  </a:lnTo>
                  <a:lnTo>
                    <a:pt x="102" y="0"/>
                  </a:lnTo>
                  <a:lnTo>
                    <a:pt x="98" y="2"/>
                  </a:lnTo>
                  <a:lnTo>
                    <a:pt x="94" y="6"/>
                  </a:lnTo>
                  <a:lnTo>
                    <a:pt x="90" y="10"/>
                  </a:lnTo>
                  <a:lnTo>
                    <a:pt x="86" y="14"/>
                  </a:lnTo>
                  <a:lnTo>
                    <a:pt x="86" y="14"/>
                  </a:lnTo>
                  <a:lnTo>
                    <a:pt x="80" y="14"/>
                  </a:lnTo>
                  <a:lnTo>
                    <a:pt x="80" y="14"/>
                  </a:lnTo>
                  <a:lnTo>
                    <a:pt x="70" y="14"/>
                  </a:lnTo>
                  <a:lnTo>
                    <a:pt x="70" y="14"/>
                  </a:lnTo>
                  <a:lnTo>
                    <a:pt x="68" y="14"/>
                  </a:lnTo>
                  <a:lnTo>
                    <a:pt x="68" y="14"/>
                  </a:lnTo>
                  <a:lnTo>
                    <a:pt x="62" y="14"/>
                  </a:lnTo>
                  <a:lnTo>
                    <a:pt x="54" y="18"/>
                  </a:lnTo>
                  <a:lnTo>
                    <a:pt x="54" y="18"/>
                  </a:lnTo>
                  <a:lnTo>
                    <a:pt x="46" y="20"/>
                  </a:lnTo>
                  <a:lnTo>
                    <a:pt x="40" y="22"/>
                  </a:lnTo>
                  <a:lnTo>
                    <a:pt x="40" y="22"/>
                  </a:lnTo>
                  <a:lnTo>
                    <a:pt x="34" y="26"/>
                  </a:lnTo>
                  <a:lnTo>
                    <a:pt x="26" y="30"/>
                  </a:lnTo>
                  <a:lnTo>
                    <a:pt x="26" y="30"/>
                  </a:lnTo>
                  <a:lnTo>
                    <a:pt x="18" y="32"/>
                  </a:lnTo>
                  <a:lnTo>
                    <a:pt x="10" y="32"/>
                  </a:lnTo>
                  <a:lnTo>
                    <a:pt x="10" y="32"/>
                  </a:lnTo>
                  <a:lnTo>
                    <a:pt x="2" y="38"/>
                  </a:lnTo>
                  <a:lnTo>
                    <a:pt x="0" y="42"/>
                  </a:lnTo>
                  <a:lnTo>
                    <a:pt x="0" y="44"/>
                  </a:lnTo>
                  <a:lnTo>
                    <a:pt x="0" y="44"/>
                  </a:lnTo>
                  <a:lnTo>
                    <a:pt x="2" y="46"/>
                  </a:lnTo>
                  <a:lnTo>
                    <a:pt x="6" y="48"/>
                  </a:lnTo>
                  <a:lnTo>
                    <a:pt x="16" y="52"/>
                  </a:lnTo>
                  <a:lnTo>
                    <a:pt x="16" y="52"/>
                  </a:lnTo>
                  <a:lnTo>
                    <a:pt x="20" y="58"/>
                  </a:lnTo>
                  <a:lnTo>
                    <a:pt x="20" y="64"/>
                  </a:lnTo>
                  <a:lnTo>
                    <a:pt x="22" y="70"/>
                  </a:lnTo>
                  <a:lnTo>
                    <a:pt x="26" y="72"/>
                  </a:lnTo>
                  <a:lnTo>
                    <a:pt x="28" y="74"/>
                  </a:lnTo>
                  <a:lnTo>
                    <a:pt x="28" y="74"/>
                  </a:lnTo>
                  <a:lnTo>
                    <a:pt x="36" y="74"/>
                  </a:lnTo>
                  <a:lnTo>
                    <a:pt x="36" y="74"/>
                  </a:lnTo>
                  <a:lnTo>
                    <a:pt x="42" y="76"/>
                  </a:lnTo>
                  <a:lnTo>
                    <a:pt x="46" y="78"/>
                  </a:lnTo>
                  <a:lnTo>
                    <a:pt x="46" y="78"/>
                  </a:lnTo>
                  <a:lnTo>
                    <a:pt x="50" y="78"/>
                  </a:lnTo>
                  <a:lnTo>
                    <a:pt x="50" y="78"/>
                  </a:lnTo>
                  <a:lnTo>
                    <a:pt x="54" y="78"/>
                  </a:lnTo>
                  <a:lnTo>
                    <a:pt x="60" y="74"/>
                  </a:lnTo>
                  <a:lnTo>
                    <a:pt x="60" y="74"/>
                  </a:lnTo>
                  <a:lnTo>
                    <a:pt x="74" y="64"/>
                  </a:lnTo>
                  <a:lnTo>
                    <a:pt x="80" y="60"/>
                  </a:lnTo>
                  <a:lnTo>
                    <a:pt x="90" y="58"/>
                  </a:lnTo>
                  <a:lnTo>
                    <a:pt x="90" y="58"/>
                  </a:lnTo>
                  <a:lnTo>
                    <a:pt x="98" y="56"/>
                  </a:lnTo>
                  <a:lnTo>
                    <a:pt x="106" y="52"/>
                  </a:lnTo>
                  <a:lnTo>
                    <a:pt x="122" y="44"/>
                  </a:lnTo>
                  <a:lnTo>
                    <a:pt x="122" y="44"/>
                  </a:lnTo>
                  <a:lnTo>
                    <a:pt x="128" y="40"/>
                  </a:lnTo>
                  <a:lnTo>
                    <a:pt x="130" y="36"/>
                  </a:lnTo>
                  <a:lnTo>
                    <a:pt x="130" y="32"/>
                  </a:lnTo>
                  <a:lnTo>
                    <a:pt x="128" y="28"/>
                  </a:lnTo>
                  <a:lnTo>
                    <a:pt x="120" y="22"/>
                  </a:lnTo>
                  <a:lnTo>
                    <a:pt x="116" y="18"/>
                  </a:lnTo>
                  <a:lnTo>
                    <a:pt x="116" y="14"/>
                  </a:lnTo>
                  <a:lnTo>
                    <a:pt x="116" y="14"/>
                  </a:lnTo>
                  <a:lnTo>
                    <a:pt x="112" y="6"/>
                  </a:lnTo>
                  <a:lnTo>
                    <a:pt x="110" y="2"/>
                  </a:lnTo>
                  <a:lnTo>
                    <a:pt x="106"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72" name="Freeform 157"/>
            <p:cNvSpPr>
              <a:spLocks/>
            </p:cNvSpPr>
            <p:nvPr/>
          </p:nvSpPr>
          <p:spPr bwMode="auto">
            <a:xfrm>
              <a:off x="672" y="1304"/>
              <a:ext cx="130" cy="78"/>
            </a:xfrm>
            <a:custGeom>
              <a:avLst/>
              <a:gdLst>
                <a:gd name="T0" fmla="*/ 106 w 130"/>
                <a:gd name="T1" fmla="*/ 0 h 78"/>
                <a:gd name="T2" fmla="*/ 102 w 130"/>
                <a:gd name="T3" fmla="*/ 0 h 78"/>
                <a:gd name="T4" fmla="*/ 94 w 130"/>
                <a:gd name="T5" fmla="*/ 6 h 78"/>
                <a:gd name="T6" fmla="*/ 86 w 130"/>
                <a:gd name="T7" fmla="*/ 14 h 78"/>
                <a:gd name="T8" fmla="*/ 80 w 130"/>
                <a:gd name="T9" fmla="*/ 14 h 78"/>
                <a:gd name="T10" fmla="*/ 70 w 130"/>
                <a:gd name="T11" fmla="*/ 14 h 78"/>
                <a:gd name="T12" fmla="*/ 68 w 130"/>
                <a:gd name="T13" fmla="*/ 14 h 78"/>
                <a:gd name="T14" fmla="*/ 62 w 130"/>
                <a:gd name="T15" fmla="*/ 14 h 78"/>
                <a:gd name="T16" fmla="*/ 54 w 130"/>
                <a:gd name="T17" fmla="*/ 18 h 78"/>
                <a:gd name="T18" fmla="*/ 40 w 130"/>
                <a:gd name="T19" fmla="*/ 22 h 78"/>
                <a:gd name="T20" fmla="*/ 34 w 130"/>
                <a:gd name="T21" fmla="*/ 26 h 78"/>
                <a:gd name="T22" fmla="*/ 26 w 130"/>
                <a:gd name="T23" fmla="*/ 30 h 78"/>
                <a:gd name="T24" fmla="*/ 10 w 130"/>
                <a:gd name="T25" fmla="*/ 32 h 78"/>
                <a:gd name="T26" fmla="*/ 2 w 130"/>
                <a:gd name="T27" fmla="*/ 38 h 78"/>
                <a:gd name="T28" fmla="*/ 0 w 130"/>
                <a:gd name="T29" fmla="*/ 44 h 78"/>
                <a:gd name="T30" fmla="*/ 2 w 130"/>
                <a:gd name="T31" fmla="*/ 46 h 78"/>
                <a:gd name="T32" fmla="*/ 16 w 130"/>
                <a:gd name="T33" fmla="*/ 52 h 78"/>
                <a:gd name="T34" fmla="*/ 20 w 130"/>
                <a:gd name="T35" fmla="*/ 58 h 78"/>
                <a:gd name="T36" fmla="*/ 22 w 130"/>
                <a:gd name="T37" fmla="*/ 70 h 78"/>
                <a:gd name="T38" fmla="*/ 28 w 130"/>
                <a:gd name="T39" fmla="*/ 74 h 78"/>
                <a:gd name="T40" fmla="*/ 36 w 130"/>
                <a:gd name="T41" fmla="*/ 74 h 78"/>
                <a:gd name="T42" fmla="*/ 42 w 130"/>
                <a:gd name="T43" fmla="*/ 76 h 78"/>
                <a:gd name="T44" fmla="*/ 46 w 130"/>
                <a:gd name="T45" fmla="*/ 78 h 78"/>
                <a:gd name="T46" fmla="*/ 50 w 130"/>
                <a:gd name="T47" fmla="*/ 78 h 78"/>
                <a:gd name="T48" fmla="*/ 60 w 130"/>
                <a:gd name="T49" fmla="*/ 74 h 78"/>
                <a:gd name="T50" fmla="*/ 74 w 130"/>
                <a:gd name="T51" fmla="*/ 64 h 78"/>
                <a:gd name="T52" fmla="*/ 90 w 130"/>
                <a:gd name="T53" fmla="*/ 58 h 78"/>
                <a:gd name="T54" fmla="*/ 98 w 130"/>
                <a:gd name="T55" fmla="*/ 56 h 78"/>
                <a:gd name="T56" fmla="*/ 122 w 130"/>
                <a:gd name="T57" fmla="*/ 44 h 78"/>
                <a:gd name="T58" fmla="*/ 128 w 130"/>
                <a:gd name="T59" fmla="*/ 40 h 78"/>
                <a:gd name="T60" fmla="*/ 130 w 130"/>
                <a:gd name="T61" fmla="*/ 32 h 78"/>
                <a:gd name="T62" fmla="*/ 120 w 130"/>
                <a:gd name="T63" fmla="*/ 22 h 78"/>
                <a:gd name="T64" fmla="*/ 116 w 130"/>
                <a:gd name="T65" fmla="*/ 14 h 78"/>
                <a:gd name="T66" fmla="*/ 112 w 130"/>
                <a:gd name="T67" fmla="*/ 6 h 78"/>
                <a:gd name="T68" fmla="*/ 106 w 130"/>
                <a:gd name="T69"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30" h="78">
                  <a:moveTo>
                    <a:pt x="106" y="0"/>
                  </a:moveTo>
                  <a:lnTo>
                    <a:pt x="106" y="0"/>
                  </a:lnTo>
                  <a:lnTo>
                    <a:pt x="102" y="0"/>
                  </a:lnTo>
                  <a:lnTo>
                    <a:pt x="102" y="0"/>
                  </a:lnTo>
                  <a:lnTo>
                    <a:pt x="98" y="2"/>
                  </a:lnTo>
                  <a:lnTo>
                    <a:pt x="94" y="6"/>
                  </a:lnTo>
                  <a:lnTo>
                    <a:pt x="90" y="10"/>
                  </a:lnTo>
                  <a:lnTo>
                    <a:pt x="86" y="14"/>
                  </a:lnTo>
                  <a:lnTo>
                    <a:pt x="86" y="14"/>
                  </a:lnTo>
                  <a:lnTo>
                    <a:pt x="80" y="14"/>
                  </a:lnTo>
                  <a:lnTo>
                    <a:pt x="80" y="14"/>
                  </a:lnTo>
                  <a:lnTo>
                    <a:pt x="70" y="14"/>
                  </a:lnTo>
                  <a:lnTo>
                    <a:pt x="70" y="14"/>
                  </a:lnTo>
                  <a:lnTo>
                    <a:pt x="68" y="14"/>
                  </a:lnTo>
                  <a:lnTo>
                    <a:pt x="68" y="14"/>
                  </a:lnTo>
                  <a:lnTo>
                    <a:pt x="62" y="14"/>
                  </a:lnTo>
                  <a:lnTo>
                    <a:pt x="54" y="18"/>
                  </a:lnTo>
                  <a:lnTo>
                    <a:pt x="54" y="18"/>
                  </a:lnTo>
                  <a:lnTo>
                    <a:pt x="46" y="20"/>
                  </a:lnTo>
                  <a:lnTo>
                    <a:pt x="40" y="22"/>
                  </a:lnTo>
                  <a:lnTo>
                    <a:pt x="40" y="22"/>
                  </a:lnTo>
                  <a:lnTo>
                    <a:pt x="34" y="26"/>
                  </a:lnTo>
                  <a:lnTo>
                    <a:pt x="26" y="30"/>
                  </a:lnTo>
                  <a:lnTo>
                    <a:pt x="26" y="30"/>
                  </a:lnTo>
                  <a:lnTo>
                    <a:pt x="18" y="32"/>
                  </a:lnTo>
                  <a:lnTo>
                    <a:pt x="10" y="32"/>
                  </a:lnTo>
                  <a:lnTo>
                    <a:pt x="10" y="32"/>
                  </a:lnTo>
                  <a:lnTo>
                    <a:pt x="2" y="38"/>
                  </a:lnTo>
                  <a:lnTo>
                    <a:pt x="0" y="42"/>
                  </a:lnTo>
                  <a:lnTo>
                    <a:pt x="0" y="44"/>
                  </a:lnTo>
                  <a:lnTo>
                    <a:pt x="0" y="44"/>
                  </a:lnTo>
                  <a:lnTo>
                    <a:pt x="2" y="46"/>
                  </a:lnTo>
                  <a:lnTo>
                    <a:pt x="6" y="48"/>
                  </a:lnTo>
                  <a:lnTo>
                    <a:pt x="16" y="52"/>
                  </a:lnTo>
                  <a:lnTo>
                    <a:pt x="16" y="52"/>
                  </a:lnTo>
                  <a:lnTo>
                    <a:pt x="20" y="58"/>
                  </a:lnTo>
                  <a:lnTo>
                    <a:pt x="20" y="64"/>
                  </a:lnTo>
                  <a:lnTo>
                    <a:pt x="22" y="70"/>
                  </a:lnTo>
                  <a:lnTo>
                    <a:pt x="26" y="72"/>
                  </a:lnTo>
                  <a:lnTo>
                    <a:pt x="28" y="74"/>
                  </a:lnTo>
                  <a:lnTo>
                    <a:pt x="28" y="74"/>
                  </a:lnTo>
                  <a:lnTo>
                    <a:pt x="36" y="74"/>
                  </a:lnTo>
                  <a:lnTo>
                    <a:pt x="36" y="74"/>
                  </a:lnTo>
                  <a:lnTo>
                    <a:pt x="42" y="76"/>
                  </a:lnTo>
                  <a:lnTo>
                    <a:pt x="46" y="78"/>
                  </a:lnTo>
                  <a:lnTo>
                    <a:pt x="46" y="78"/>
                  </a:lnTo>
                  <a:lnTo>
                    <a:pt x="50" y="78"/>
                  </a:lnTo>
                  <a:lnTo>
                    <a:pt x="50" y="78"/>
                  </a:lnTo>
                  <a:lnTo>
                    <a:pt x="54" y="78"/>
                  </a:lnTo>
                  <a:lnTo>
                    <a:pt x="60" y="74"/>
                  </a:lnTo>
                  <a:lnTo>
                    <a:pt x="60" y="74"/>
                  </a:lnTo>
                  <a:lnTo>
                    <a:pt x="74" y="64"/>
                  </a:lnTo>
                  <a:lnTo>
                    <a:pt x="80" y="60"/>
                  </a:lnTo>
                  <a:lnTo>
                    <a:pt x="90" y="58"/>
                  </a:lnTo>
                  <a:lnTo>
                    <a:pt x="90" y="58"/>
                  </a:lnTo>
                  <a:lnTo>
                    <a:pt x="98" y="56"/>
                  </a:lnTo>
                  <a:lnTo>
                    <a:pt x="106" y="52"/>
                  </a:lnTo>
                  <a:lnTo>
                    <a:pt x="122" y="44"/>
                  </a:lnTo>
                  <a:lnTo>
                    <a:pt x="122" y="44"/>
                  </a:lnTo>
                  <a:lnTo>
                    <a:pt x="128" y="40"/>
                  </a:lnTo>
                  <a:lnTo>
                    <a:pt x="130" y="36"/>
                  </a:lnTo>
                  <a:lnTo>
                    <a:pt x="130" y="32"/>
                  </a:lnTo>
                  <a:lnTo>
                    <a:pt x="128" y="28"/>
                  </a:lnTo>
                  <a:lnTo>
                    <a:pt x="120" y="22"/>
                  </a:lnTo>
                  <a:lnTo>
                    <a:pt x="116" y="18"/>
                  </a:lnTo>
                  <a:lnTo>
                    <a:pt x="116" y="14"/>
                  </a:lnTo>
                  <a:lnTo>
                    <a:pt x="116" y="14"/>
                  </a:lnTo>
                  <a:lnTo>
                    <a:pt x="112" y="6"/>
                  </a:lnTo>
                  <a:lnTo>
                    <a:pt x="110" y="2"/>
                  </a:lnTo>
                  <a:lnTo>
                    <a:pt x="10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73" name="Freeform 158"/>
            <p:cNvSpPr>
              <a:spLocks/>
            </p:cNvSpPr>
            <p:nvPr/>
          </p:nvSpPr>
          <p:spPr bwMode="auto">
            <a:xfrm>
              <a:off x="4448" y="2170"/>
              <a:ext cx="138" cy="60"/>
            </a:xfrm>
            <a:custGeom>
              <a:avLst/>
              <a:gdLst>
                <a:gd name="T0" fmla="*/ 38 w 138"/>
                <a:gd name="T1" fmla="*/ 0 h 60"/>
                <a:gd name="T2" fmla="*/ 36 w 138"/>
                <a:gd name="T3" fmla="*/ 0 h 60"/>
                <a:gd name="T4" fmla="*/ 26 w 138"/>
                <a:gd name="T5" fmla="*/ 4 h 60"/>
                <a:gd name="T6" fmla="*/ 18 w 138"/>
                <a:gd name="T7" fmla="*/ 10 h 60"/>
                <a:gd name="T8" fmla="*/ 2 w 138"/>
                <a:gd name="T9" fmla="*/ 10 h 60"/>
                <a:gd name="T10" fmla="*/ 0 w 138"/>
                <a:gd name="T11" fmla="*/ 14 h 60"/>
                <a:gd name="T12" fmla="*/ 2 w 138"/>
                <a:gd name="T13" fmla="*/ 22 h 60"/>
                <a:gd name="T14" fmla="*/ 10 w 138"/>
                <a:gd name="T15" fmla="*/ 28 h 60"/>
                <a:gd name="T16" fmla="*/ 12 w 138"/>
                <a:gd name="T17" fmla="*/ 28 h 60"/>
                <a:gd name="T18" fmla="*/ 16 w 138"/>
                <a:gd name="T19" fmla="*/ 26 h 60"/>
                <a:gd name="T20" fmla="*/ 26 w 138"/>
                <a:gd name="T21" fmla="*/ 22 h 60"/>
                <a:gd name="T22" fmla="*/ 32 w 138"/>
                <a:gd name="T23" fmla="*/ 20 h 60"/>
                <a:gd name="T24" fmla="*/ 40 w 138"/>
                <a:gd name="T25" fmla="*/ 22 h 60"/>
                <a:gd name="T26" fmla="*/ 62 w 138"/>
                <a:gd name="T27" fmla="*/ 30 h 60"/>
                <a:gd name="T28" fmla="*/ 70 w 138"/>
                <a:gd name="T29" fmla="*/ 36 h 60"/>
                <a:gd name="T30" fmla="*/ 78 w 138"/>
                <a:gd name="T31" fmla="*/ 40 h 60"/>
                <a:gd name="T32" fmla="*/ 88 w 138"/>
                <a:gd name="T33" fmla="*/ 44 h 60"/>
                <a:gd name="T34" fmla="*/ 96 w 138"/>
                <a:gd name="T35" fmla="*/ 50 h 60"/>
                <a:gd name="T36" fmla="*/ 100 w 138"/>
                <a:gd name="T37" fmla="*/ 56 h 60"/>
                <a:gd name="T38" fmla="*/ 108 w 138"/>
                <a:gd name="T39" fmla="*/ 60 h 60"/>
                <a:gd name="T40" fmla="*/ 108 w 138"/>
                <a:gd name="T41" fmla="*/ 60 h 60"/>
                <a:gd name="T42" fmla="*/ 116 w 138"/>
                <a:gd name="T43" fmla="*/ 58 h 60"/>
                <a:gd name="T44" fmla="*/ 122 w 138"/>
                <a:gd name="T45" fmla="*/ 58 h 60"/>
                <a:gd name="T46" fmla="*/ 124 w 138"/>
                <a:gd name="T47" fmla="*/ 58 h 60"/>
                <a:gd name="T48" fmla="*/ 126 w 138"/>
                <a:gd name="T49" fmla="*/ 58 h 60"/>
                <a:gd name="T50" fmla="*/ 128 w 138"/>
                <a:gd name="T51" fmla="*/ 58 h 60"/>
                <a:gd name="T52" fmla="*/ 132 w 138"/>
                <a:gd name="T53" fmla="*/ 56 h 60"/>
                <a:gd name="T54" fmla="*/ 138 w 138"/>
                <a:gd name="T55" fmla="*/ 52 h 60"/>
                <a:gd name="T56" fmla="*/ 138 w 138"/>
                <a:gd name="T57" fmla="*/ 48 h 60"/>
                <a:gd name="T58" fmla="*/ 130 w 138"/>
                <a:gd name="T59" fmla="*/ 42 h 60"/>
                <a:gd name="T60" fmla="*/ 120 w 138"/>
                <a:gd name="T61" fmla="*/ 42 h 60"/>
                <a:gd name="T62" fmla="*/ 96 w 138"/>
                <a:gd name="T63" fmla="*/ 30 h 60"/>
                <a:gd name="T64" fmla="*/ 92 w 138"/>
                <a:gd name="T65" fmla="*/ 26 h 60"/>
                <a:gd name="T66" fmla="*/ 86 w 138"/>
                <a:gd name="T67" fmla="*/ 22 h 60"/>
                <a:gd name="T68" fmla="*/ 82 w 138"/>
                <a:gd name="T69" fmla="*/ 22 h 60"/>
                <a:gd name="T70" fmla="*/ 80 w 138"/>
                <a:gd name="T71" fmla="*/ 22 h 60"/>
                <a:gd name="T72" fmla="*/ 80 w 138"/>
                <a:gd name="T73" fmla="*/ 22 h 60"/>
                <a:gd name="T74" fmla="*/ 74 w 138"/>
                <a:gd name="T75" fmla="*/ 20 h 60"/>
                <a:gd name="T76" fmla="*/ 72 w 138"/>
                <a:gd name="T77" fmla="*/ 18 h 60"/>
                <a:gd name="T78" fmla="*/ 68 w 138"/>
                <a:gd name="T79" fmla="*/ 16 h 60"/>
                <a:gd name="T80" fmla="*/ 48 w 138"/>
                <a:gd name="T81" fmla="*/ 2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38" h="60">
                  <a:moveTo>
                    <a:pt x="38" y="0"/>
                  </a:moveTo>
                  <a:lnTo>
                    <a:pt x="38" y="0"/>
                  </a:lnTo>
                  <a:lnTo>
                    <a:pt x="36" y="0"/>
                  </a:lnTo>
                  <a:lnTo>
                    <a:pt x="36" y="0"/>
                  </a:lnTo>
                  <a:lnTo>
                    <a:pt x="30" y="2"/>
                  </a:lnTo>
                  <a:lnTo>
                    <a:pt x="26" y="4"/>
                  </a:lnTo>
                  <a:lnTo>
                    <a:pt x="18" y="10"/>
                  </a:lnTo>
                  <a:lnTo>
                    <a:pt x="18" y="10"/>
                  </a:lnTo>
                  <a:lnTo>
                    <a:pt x="6" y="10"/>
                  </a:lnTo>
                  <a:lnTo>
                    <a:pt x="2" y="10"/>
                  </a:lnTo>
                  <a:lnTo>
                    <a:pt x="0" y="14"/>
                  </a:lnTo>
                  <a:lnTo>
                    <a:pt x="0" y="14"/>
                  </a:lnTo>
                  <a:lnTo>
                    <a:pt x="0" y="18"/>
                  </a:lnTo>
                  <a:lnTo>
                    <a:pt x="2" y="22"/>
                  </a:lnTo>
                  <a:lnTo>
                    <a:pt x="6" y="26"/>
                  </a:lnTo>
                  <a:lnTo>
                    <a:pt x="10" y="28"/>
                  </a:lnTo>
                  <a:lnTo>
                    <a:pt x="10" y="28"/>
                  </a:lnTo>
                  <a:lnTo>
                    <a:pt x="12" y="28"/>
                  </a:lnTo>
                  <a:lnTo>
                    <a:pt x="12" y="28"/>
                  </a:lnTo>
                  <a:lnTo>
                    <a:pt x="16" y="26"/>
                  </a:lnTo>
                  <a:lnTo>
                    <a:pt x="18" y="26"/>
                  </a:lnTo>
                  <a:lnTo>
                    <a:pt x="26" y="22"/>
                  </a:lnTo>
                  <a:lnTo>
                    <a:pt x="26" y="22"/>
                  </a:lnTo>
                  <a:lnTo>
                    <a:pt x="32" y="20"/>
                  </a:lnTo>
                  <a:lnTo>
                    <a:pt x="32" y="20"/>
                  </a:lnTo>
                  <a:lnTo>
                    <a:pt x="40" y="22"/>
                  </a:lnTo>
                  <a:lnTo>
                    <a:pt x="48" y="24"/>
                  </a:lnTo>
                  <a:lnTo>
                    <a:pt x="62" y="30"/>
                  </a:lnTo>
                  <a:lnTo>
                    <a:pt x="62" y="30"/>
                  </a:lnTo>
                  <a:lnTo>
                    <a:pt x="70" y="36"/>
                  </a:lnTo>
                  <a:lnTo>
                    <a:pt x="74" y="38"/>
                  </a:lnTo>
                  <a:lnTo>
                    <a:pt x="78" y="40"/>
                  </a:lnTo>
                  <a:lnTo>
                    <a:pt x="78" y="40"/>
                  </a:lnTo>
                  <a:lnTo>
                    <a:pt x="88" y="44"/>
                  </a:lnTo>
                  <a:lnTo>
                    <a:pt x="92" y="46"/>
                  </a:lnTo>
                  <a:lnTo>
                    <a:pt x="96" y="50"/>
                  </a:lnTo>
                  <a:lnTo>
                    <a:pt x="96" y="50"/>
                  </a:lnTo>
                  <a:lnTo>
                    <a:pt x="100" y="56"/>
                  </a:lnTo>
                  <a:lnTo>
                    <a:pt x="104" y="58"/>
                  </a:lnTo>
                  <a:lnTo>
                    <a:pt x="108" y="60"/>
                  </a:lnTo>
                  <a:lnTo>
                    <a:pt x="108" y="60"/>
                  </a:lnTo>
                  <a:lnTo>
                    <a:pt x="108" y="60"/>
                  </a:lnTo>
                  <a:lnTo>
                    <a:pt x="108" y="60"/>
                  </a:lnTo>
                  <a:lnTo>
                    <a:pt x="116" y="58"/>
                  </a:lnTo>
                  <a:lnTo>
                    <a:pt x="116" y="58"/>
                  </a:lnTo>
                  <a:lnTo>
                    <a:pt x="122" y="58"/>
                  </a:lnTo>
                  <a:lnTo>
                    <a:pt x="122" y="58"/>
                  </a:lnTo>
                  <a:lnTo>
                    <a:pt x="124" y="58"/>
                  </a:lnTo>
                  <a:lnTo>
                    <a:pt x="124" y="58"/>
                  </a:lnTo>
                  <a:lnTo>
                    <a:pt x="126" y="58"/>
                  </a:lnTo>
                  <a:lnTo>
                    <a:pt x="126" y="58"/>
                  </a:lnTo>
                  <a:lnTo>
                    <a:pt x="128" y="58"/>
                  </a:lnTo>
                  <a:lnTo>
                    <a:pt x="128" y="58"/>
                  </a:lnTo>
                  <a:lnTo>
                    <a:pt x="132" y="56"/>
                  </a:lnTo>
                  <a:lnTo>
                    <a:pt x="136" y="56"/>
                  </a:lnTo>
                  <a:lnTo>
                    <a:pt x="138" y="52"/>
                  </a:lnTo>
                  <a:lnTo>
                    <a:pt x="138" y="48"/>
                  </a:lnTo>
                  <a:lnTo>
                    <a:pt x="138" y="48"/>
                  </a:lnTo>
                  <a:lnTo>
                    <a:pt x="134" y="44"/>
                  </a:lnTo>
                  <a:lnTo>
                    <a:pt x="130" y="42"/>
                  </a:lnTo>
                  <a:lnTo>
                    <a:pt x="120" y="42"/>
                  </a:lnTo>
                  <a:lnTo>
                    <a:pt x="120" y="42"/>
                  </a:lnTo>
                  <a:lnTo>
                    <a:pt x="108" y="38"/>
                  </a:lnTo>
                  <a:lnTo>
                    <a:pt x="96" y="30"/>
                  </a:lnTo>
                  <a:lnTo>
                    <a:pt x="96" y="30"/>
                  </a:lnTo>
                  <a:lnTo>
                    <a:pt x="92" y="26"/>
                  </a:lnTo>
                  <a:lnTo>
                    <a:pt x="88" y="22"/>
                  </a:lnTo>
                  <a:lnTo>
                    <a:pt x="86" y="22"/>
                  </a:lnTo>
                  <a:lnTo>
                    <a:pt x="86" y="22"/>
                  </a:lnTo>
                  <a:lnTo>
                    <a:pt x="82" y="22"/>
                  </a:lnTo>
                  <a:lnTo>
                    <a:pt x="82" y="22"/>
                  </a:lnTo>
                  <a:lnTo>
                    <a:pt x="80" y="22"/>
                  </a:lnTo>
                  <a:lnTo>
                    <a:pt x="80" y="22"/>
                  </a:lnTo>
                  <a:lnTo>
                    <a:pt x="80" y="22"/>
                  </a:lnTo>
                  <a:lnTo>
                    <a:pt x="80" y="22"/>
                  </a:lnTo>
                  <a:lnTo>
                    <a:pt x="74" y="20"/>
                  </a:lnTo>
                  <a:lnTo>
                    <a:pt x="74" y="20"/>
                  </a:lnTo>
                  <a:lnTo>
                    <a:pt x="72" y="18"/>
                  </a:lnTo>
                  <a:lnTo>
                    <a:pt x="68" y="16"/>
                  </a:lnTo>
                  <a:lnTo>
                    <a:pt x="68" y="16"/>
                  </a:lnTo>
                  <a:lnTo>
                    <a:pt x="54" y="4"/>
                  </a:lnTo>
                  <a:lnTo>
                    <a:pt x="48" y="2"/>
                  </a:lnTo>
                  <a:lnTo>
                    <a:pt x="38"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74" name="Freeform 159"/>
            <p:cNvSpPr>
              <a:spLocks/>
            </p:cNvSpPr>
            <p:nvPr/>
          </p:nvSpPr>
          <p:spPr bwMode="auto">
            <a:xfrm>
              <a:off x="4448" y="2170"/>
              <a:ext cx="138" cy="60"/>
            </a:xfrm>
            <a:custGeom>
              <a:avLst/>
              <a:gdLst>
                <a:gd name="T0" fmla="*/ 38 w 138"/>
                <a:gd name="T1" fmla="*/ 0 h 60"/>
                <a:gd name="T2" fmla="*/ 36 w 138"/>
                <a:gd name="T3" fmla="*/ 0 h 60"/>
                <a:gd name="T4" fmla="*/ 26 w 138"/>
                <a:gd name="T5" fmla="*/ 4 h 60"/>
                <a:gd name="T6" fmla="*/ 18 w 138"/>
                <a:gd name="T7" fmla="*/ 10 h 60"/>
                <a:gd name="T8" fmla="*/ 2 w 138"/>
                <a:gd name="T9" fmla="*/ 10 h 60"/>
                <a:gd name="T10" fmla="*/ 0 w 138"/>
                <a:gd name="T11" fmla="*/ 14 h 60"/>
                <a:gd name="T12" fmla="*/ 2 w 138"/>
                <a:gd name="T13" fmla="*/ 22 h 60"/>
                <a:gd name="T14" fmla="*/ 10 w 138"/>
                <a:gd name="T15" fmla="*/ 28 h 60"/>
                <a:gd name="T16" fmla="*/ 12 w 138"/>
                <a:gd name="T17" fmla="*/ 28 h 60"/>
                <a:gd name="T18" fmla="*/ 16 w 138"/>
                <a:gd name="T19" fmla="*/ 26 h 60"/>
                <a:gd name="T20" fmla="*/ 26 w 138"/>
                <a:gd name="T21" fmla="*/ 22 h 60"/>
                <a:gd name="T22" fmla="*/ 32 w 138"/>
                <a:gd name="T23" fmla="*/ 20 h 60"/>
                <a:gd name="T24" fmla="*/ 40 w 138"/>
                <a:gd name="T25" fmla="*/ 22 h 60"/>
                <a:gd name="T26" fmla="*/ 62 w 138"/>
                <a:gd name="T27" fmla="*/ 30 h 60"/>
                <a:gd name="T28" fmla="*/ 70 w 138"/>
                <a:gd name="T29" fmla="*/ 36 h 60"/>
                <a:gd name="T30" fmla="*/ 78 w 138"/>
                <a:gd name="T31" fmla="*/ 40 h 60"/>
                <a:gd name="T32" fmla="*/ 88 w 138"/>
                <a:gd name="T33" fmla="*/ 44 h 60"/>
                <a:gd name="T34" fmla="*/ 96 w 138"/>
                <a:gd name="T35" fmla="*/ 50 h 60"/>
                <a:gd name="T36" fmla="*/ 100 w 138"/>
                <a:gd name="T37" fmla="*/ 56 h 60"/>
                <a:gd name="T38" fmla="*/ 108 w 138"/>
                <a:gd name="T39" fmla="*/ 60 h 60"/>
                <a:gd name="T40" fmla="*/ 108 w 138"/>
                <a:gd name="T41" fmla="*/ 60 h 60"/>
                <a:gd name="T42" fmla="*/ 116 w 138"/>
                <a:gd name="T43" fmla="*/ 58 h 60"/>
                <a:gd name="T44" fmla="*/ 122 w 138"/>
                <a:gd name="T45" fmla="*/ 58 h 60"/>
                <a:gd name="T46" fmla="*/ 124 w 138"/>
                <a:gd name="T47" fmla="*/ 58 h 60"/>
                <a:gd name="T48" fmla="*/ 126 w 138"/>
                <a:gd name="T49" fmla="*/ 58 h 60"/>
                <a:gd name="T50" fmla="*/ 128 w 138"/>
                <a:gd name="T51" fmla="*/ 58 h 60"/>
                <a:gd name="T52" fmla="*/ 132 w 138"/>
                <a:gd name="T53" fmla="*/ 56 h 60"/>
                <a:gd name="T54" fmla="*/ 138 w 138"/>
                <a:gd name="T55" fmla="*/ 52 h 60"/>
                <a:gd name="T56" fmla="*/ 138 w 138"/>
                <a:gd name="T57" fmla="*/ 48 h 60"/>
                <a:gd name="T58" fmla="*/ 130 w 138"/>
                <a:gd name="T59" fmla="*/ 42 h 60"/>
                <a:gd name="T60" fmla="*/ 120 w 138"/>
                <a:gd name="T61" fmla="*/ 42 h 60"/>
                <a:gd name="T62" fmla="*/ 96 w 138"/>
                <a:gd name="T63" fmla="*/ 30 h 60"/>
                <a:gd name="T64" fmla="*/ 92 w 138"/>
                <a:gd name="T65" fmla="*/ 26 h 60"/>
                <a:gd name="T66" fmla="*/ 86 w 138"/>
                <a:gd name="T67" fmla="*/ 22 h 60"/>
                <a:gd name="T68" fmla="*/ 82 w 138"/>
                <a:gd name="T69" fmla="*/ 22 h 60"/>
                <a:gd name="T70" fmla="*/ 80 w 138"/>
                <a:gd name="T71" fmla="*/ 22 h 60"/>
                <a:gd name="T72" fmla="*/ 80 w 138"/>
                <a:gd name="T73" fmla="*/ 22 h 60"/>
                <a:gd name="T74" fmla="*/ 74 w 138"/>
                <a:gd name="T75" fmla="*/ 20 h 60"/>
                <a:gd name="T76" fmla="*/ 72 w 138"/>
                <a:gd name="T77" fmla="*/ 18 h 60"/>
                <a:gd name="T78" fmla="*/ 68 w 138"/>
                <a:gd name="T79" fmla="*/ 16 h 60"/>
                <a:gd name="T80" fmla="*/ 48 w 138"/>
                <a:gd name="T81" fmla="*/ 2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38" h="60">
                  <a:moveTo>
                    <a:pt x="38" y="0"/>
                  </a:moveTo>
                  <a:lnTo>
                    <a:pt x="38" y="0"/>
                  </a:lnTo>
                  <a:lnTo>
                    <a:pt x="36" y="0"/>
                  </a:lnTo>
                  <a:lnTo>
                    <a:pt x="36" y="0"/>
                  </a:lnTo>
                  <a:lnTo>
                    <a:pt x="30" y="2"/>
                  </a:lnTo>
                  <a:lnTo>
                    <a:pt x="26" y="4"/>
                  </a:lnTo>
                  <a:lnTo>
                    <a:pt x="18" y="10"/>
                  </a:lnTo>
                  <a:lnTo>
                    <a:pt x="18" y="10"/>
                  </a:lnTo>
                  <a:lnTo>
                    <a:pt x="6" y="10"/>
                  </a:lnTo>
                  <a:lnTo>
                    <a:pt x="2" y="10"/>
                  </a:lnTo>
                  <a:lnTo>
                    <a:pt x="0" y="14"/>
                  </a:lnTo>
                  <a:lnTo>
                    <a:pt x="0" y="14"/>
                  </a:lnTo>
                  <a:lnTo>
                    <a:pt x="0" y="18"/>
                  </a:lnTo>
                  <a:lnTo>
                    <a:pt x="2" y="22"/>
                  </a:lnTo>
                  <a:lnTo>
                    <a:pt x="6" y="26"/>
                  </a:lnTo>
                  <a:lnTo>
                    <a:pt x="10" y="28"/>
                  </a:lnTo>
                  <a:lnTo>
                    <a:pt x="10" y="28"/>
                  </a:lnTo>
                  <a:lnTo>
                    <a:pt x="12" y="28"/>
                  </a:lnTo>
                  <a:lnTo>
                    <a:pt x="12" y="28"/>
                  </a:lnTo>
                  <a:lnTo>
                    <a:pt x="16" y="26"/>
                  </a:lnTo>
                  <a:lnTo>
                    <a:pt x="18" y="26"/>
                  </a:lnTo>
                  <a:lnTo>
                    <a:pt x="26" y="22"/>
                  </a:lnTo>
                  <a:lnTo>
                    <a:pt x="26" y="22"/>
                  </a:lnTo>
                  <a:lnTo>
                    <a:pt x="32" y="20"/>
                  </a:lnTo>
                  <a:lnTo>
                    <a:pt x="32" y="20"/>
                  </a:lnTo>
                  <a:lnTo>
                    <a:pt x="40" y="22"/>
                  </a:lnTo>
                  <a:lnTo>
                    <a:pt x="48" y="24"/>
                  </a:lnTo>
                  <a:lnTo>
                    <a:pt x="62" y="30"/>
                  </a:lnTo>
                  <a:lnTo>
                    <a:pt x="62" y="30"/>
                  </a:lnTo>
                  <a:lnTo>
                    <a:pt x="70" y="36"/>
                  </a:lnTo>
                  <a:lnTo>
                    <a:pt x="74" y="38"/>
                  </a:lnTo>
                  <a:lnTo>
                    <a:pt x="78" y="40"/>
                  </a:lnTo>
                  <a:lnTo>
                    <a:pt x="78" y="40"/>
                  </a:lnTo>
                  <a:lnTo>
                    <a:pt x="88" y="44"/>
                  </a:lnTo>
                  <a:lnTo>
                    <a:pt x="92" y="46"/>
                  </a:lnTo>
                  <a:lnTo>
                    <a:pt x="96" y="50"/>
                  </a:lnTo>
                  <a:lnTo>
                    <a:pt x="96" y="50"/>
                  </a:lnTo>
                  <a:lnTo>
                    <a:pt x="100" y="56"/>
                  </a:lnTo>
                  <a:lnTo>
                    <a:pt x="104" y="58"/>
                  </a:lnTo>
                  <a:lnTo>
                    <a:pt x="108" y="60"/>
                  </a:lnTo>
                  <a:lnTo>
                    <a:pt x="108" y="60"/>
                  </a:lnTo>
                  <a:lnTo>
                    <a:pt x="108" y="60"/>
                  </a:lnTo>
                  <a:lnTo>
                    <a:pt x="108" y="60"/>
                  </a:lnTo>
                  <a:lnTo>
                    <a:pt x="116" y="58"/>
                  </a:lnTo>
                  <a:lnTo>
                    <a:pt x="116" y="58"/>
                  </a:lnTo>
                  <a:lnTo>
                    <a:pt x="122" y="58"/>
                  </a:lnTo>
                  <a:lnTo>
                    <a:pt x="122" y="58"/>
                  </a:lnTo>
                  <a:lnTo>
                    <a:pt x="124" y="58"/>
                  </a:lnTo>
                  <a:lnTo>
                    <a:pt x="124" y="58"/>
                  </a:lnTo>
                  <a:lnTo>
                    <a:pt x="126" y="58"/>
                  </a:lnTo>
                  <a:lnTo>
                    <a:pt x="126" y="58"/>
                  </a:lnTo>
                  <a:lnTo>
                    <a:pt x="128" y="58"/>
                  </a:lnTo>
                  <a:lnTo>
                    <a:pt x="128" y="58"/>
                  </a:lnTo>
                  <a:lnTo>
                    <a:pt x="132" y="56"/>
                  </a:lnTo>
                  <a:lnTo>
                    <a:pt x="136" y="56"/>
                  </a:lnTo>
                  <a:lnTo>
                    <a:pt x="138" y="52"/>
                  </a:lnTo>
                  <a:lnTo>
                    <a:pt x="138" y="48"/>
                  </a:lnTo>
                  <a:lnTo>
                    <a:pt x="138" y="48"/>
                  </a:lnTo>
                  <a:lnTo>
                    <a:pt x="134" y="44"/>
                  </a:lnTo>
                  <a:lnTo>
                    <a:pt x="130" y="42"/>
                  </a:lnTo>
                  <a:lnTo>
                    <a:pt x="120" y="42"/>
                  </a:lnTo>
                  <a:lnTo>
                    <a:pt x="120" y="42"/>
                  </a:lnTo>
                  <a:lnTo>
                    <a:pt x="108" y="38"/>
                  </a:lnTo>
                  <a:lnTo>
                    <a:pt x="96" y="30"/>
                  </a:lnTo>
                  <a:lnTo>
                    <a:pt x="96" y="30"/>
                  </a:lnTo>
                  <a:lnTo>
                    <a:pt x="92" y="26"/>
                  </a:lnTo>
                  <a:lnTo>
                    <a:pt x="88" y="22"/>
                  </a:lnTo>
                  <a:lnTo>
                    <a:pt x="86" y="22"/>
                  </a:lnTo>
                  <a:lnTo>
                    <a:pt x="86" y="22"/>
                  </a:lnTo>
                  <a:lnTo>
                    <a:pt x="82" y="22"/>
                  </a:lnTo>
                  <a:lnTo>
                    <a:pt x="82" y="22"/>
                  </a:lnTo>
                  <a:lnTo>
                    <a:pt x="80" y="22"/>
                  </a:lnTo>
                  <a:lnTo>
                    <a:pt x="80" y="22"/>
                  </a:lnTo>
                  <a:lnTo>
                    <a:pt x="80" y="22"/>
                  </a:lnTo>
                  <a:lnTo>
                    <a:pt x="80" y="22"/>
                  </a:lnTo>
                  <a:lnTo>
                    <a:pt x="74" y="20"/>
                  </a:lnTo>
                  <a:lnTo>
                    <a:pt x="74" y="20"/>
                  </a:lnTo>
                  <a:lnTo>
                    <a:pt x="72" y="18"/>
                  </a:lnTo>
                  <a:lnTo>
                    <a:pt x="68" y="16"/>
                  </a:lnTo>
                  <a:lnTo>
                    <a:pt x="68" y="16"/>
                  </a:lnTo>
                  <a:lnTo>
                    <a:pt x="54" y="4"/>
                  </a:lnTo>
                  <a:lnTo>
                    <a:pt x="48" y="2"/>
                  </a:lnTo>
                  <a:lnTo>
                    <a:pt x="3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75" name="Freeform 160"/>
            <p:cNvSpPr>
              <a:spLocks/>
            </p:cNvSpPr>
            <p:nvPr/>
          </p:nvSpPr>
          <p:spPr bwMode="auto">
            <a:xfrm>
              <a:off x="4534" y="2248"/>
              <a:ext cx="26" cy="20"/>
            </a:xfrm>
            <a:custGeom>
              <a:avLst/>
              <a:gdLst>
                <a:gd name="T0" fmla="*/ 8 w 26"/>
                <a:gd name="T1" fmla="*/ 0 h 20"/>
                <a:gd name="T2" fmla="*/ 8 w 26"/>
                <a:gd name="T3" fmla="*/ 0 h 20"/>
                <a:gd name="T4" fmla="*/ 2 w 26"/>
                <a:gd name="T5" fmla="*/ 0 h 20"/>
                <a:gd name="T6" fmla="*/ 0 w 26"/>
                <a:gd name="T7" fmla="*/ 4 h 20"/>
                <a:gd name="T8" fmla="*/ 0 w 26"/>
                <a:gd name="T9" fmla="*/ 6 h 20"/>
                <a:gd name="T10" fmla="*/ 0 w 26"/>
                <a:gd name="T11" fmla="*/ 6 h 20"/>
                <a:gd name="T12" fmla="*/ 0 w 26"/>
                <a:gd name="T13" fmla="*/ 10 h 20"/>
                <a:gd name="T14" fmla="*/ 2 w 26"/>
                <a:gd name="T15" fmla="*/ 12 h 20"/>
                <a:gd name="T16" fmla="*/ 10 w 26"/>
                <a:gd name="T17" fmla="*/ 16 h 20"/>
                <a:gd name="T18" fmla="*/ 10 w 26"/>
                <a:gd name="T19" fmla="*/ 16 h 20"/>
                <a:gd name="T20" fmla="*/ 14 w 26"/>
                <a:gd name="T21" fmla="*/ 18 h 20"/>
                <a:gd name="T22" fmla="*/ 20 w 26"/>
                <a:gd name="T23" fmla="*/ 20 h 20"/>
                <a:gd name="T24" fmla="*/ 20 w 26"/>
                <a:gd name="T25" fmla="*/ 20 h 20"/>
                <a:gd name="T26" fmla="*/ 24 w 26"/>
                <a:gd name="T27" fmla="*/ 18 h 20"/>
                <a:gd name="T28" fmla="*/ 26 w 26"/>
                <a:gd name="T29" fmla="*/ 14 h 20"/>
                <a:gd name="T30" fmla="*/ 26 w 26"/>
                <a:gd name="T31" fmla="*/ 14 h 20"/>
                <a:gd name="T32" fmla="*/ 26 w 26"/>
                <a:gd name="T33" fmla="*/ 10 h 20"/>
                <a:gd name="T34" fmla="*/ 22 w 26"/>
                <a:gd name="T35" fmla="*/ 6 h 20"/>
                <a:gd name="T36" fmla="*/ 16 w 26"/>
                <a:gd name="T37" fmla="*/ 0 h 20"/>
                <a:gd name="T38" fmla="*/ 16 w 26"/>
                <a:gd name="T39" fmla="*/ 0 h 20"/>
                <a:gd name="T40" fmla="*/ 8 w 26"/>
                <a:gd name="T41"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6" h="20">
                  <a:moveTo>
                    <a:pt x="8" y="0"/>
                  </a:moveTo>
                  <a:lnTo>
                    <a:pt x="8" y="0"/>
                  </a:lnTo>
                  <a:lnTo>
                    <a:pt x="2" y="0"/>
                  </a:lnTo>
                  <a:lnTo>
                    <a:pt x="0" y="4"/>
                  </a:lnTo>
                  <a:lnTo>
                    <a:pt x="0" y="6"/>
                  </a:lnTo>
                  <a:lnTo>
                    <a:pt x="0" y="6"/>
                  </a:lnTo>
                  <a:lnTo>
                    <a:pt x="0" y="10"/>
                  </a:lnTo>
                  <a:lnTo>
                    <a:pt x="2" y="12"/>
                  </a:lnTo>
                  <a:lnTo>
                    <a:pt x="10" y="16"/>
                  </a:lnTo>
                  <a:lnTo>
                    <a:pt x="10" y="16"/>
                  </a:lnTo>
                  <a:lnTo>
                    <a:pt x="14" y="18"/>
                  </a:lnTo>
                  <a:lnTo>
                    <a:pt x="20" y="20"/>
                  </a:lnTo>
                  <a:lnTo>
                    <a:pt x="20" y="20"/>
                  </a:lnTo>
                  <a:lnTo>
                    <a:pt x="24" y="18"/>
                  </a:lnTo>
                  <a:lnTo>
                    <a:pt x="26" y="14"/>
                  </a:lnTo>
                  <a:lnTo>
                    <a:pt x="26" y="14"/>
                  </a:lnTo>
                  <a:lnTo>
                    <a:pt x="26" y="10"/>
                  </a:lnTo>
                  <a:lnTo>
                    <a:pt x="22" y="6"/>
                  </a:lnTo>
                  <a:lnTo>
                    <a:pt x="16" y="0"/>
                  </a:lnTo>
                  <a:lnTo>
                    <a:pt x="16" y="0"/>
                  </a:lnTo>
                  <a:lnTo>
                    <a:pt x="8"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76" name="Freeform 161"/>
            <p:cNvSpPr>
              <a:spLocks/>
            </p:cNvSpPr>
            <p:nvPr/>
          </p:nvSpPr>
          <p:spPr bwMode="auto">
            <a:xfrm>
              <a:off x="4534" y="2248"/>
              <a:ext cx="26" cy="20"/>
            </a:xfrm>
            <a:custGeom>
              <a:avLst/>
              <a:gdLst>
                <a:gd name="T0" fmla="*/ 8 w 26"/>
                <a:gd name="T1" fmla="*/ 0 h 20"/>
                <a:gd name="T2" fmla="*/ 8 w 26"/>
                <a:gd name="T3" fmla="*/ 0 h 20"/>
                <a:gd name="T4" fmla="*/ 2 w 26"/>
                <a:gd name="T5" fmla="*/ 0 h 20"/>
                <a:gd name="T6" fmla="*/ 0 w 26"/>
                <a:gd name="T7" fmla="*/ 4 h 20"/>
                <a:gd name="T8" fmla="*/ 0 w 26"/>
                <a:gd name="T9" fmla="*/ 6 h 20"/>
                <a:gd name="T10" fmla="*/ 0 w 26"/>
                <a:gd name="T11" fmla="*/ 6 h 20"/>
                <a:gd name="T12" fmla="*/ 0 w 26"/>
                <a:gd name="T13" fmla="*/ 10 h 20"/>
                <a:gd name="T14" fmla="*/ 2 w 26"/>
                <a:gd name="T15" fmla="*/ 12 h 20"/>
                <a:gd name="T16" fmla="*/ 10 w 26"/>
                <a:gd name="T17" fmla="*/ 16 h 20"/>
                <a:gd name="T18" fmla="*/ 10 w 26"/>
                <a:gd name="T19" fmla="*/ 16 h 20"/>
                <a:gd name="T20" fmla="*/ 14 w 26"/>
                <a:gd name="T21" fmla="*/ 18 h 20"/>
                <a:gd name="T22" fmla="*/ 20 w 26"/>
                <a:gd name="T23" fmla="*/ 20 h 20"/>
                <a:gd name="T24" fmla="*/ 20 w 26"/>
                <a:gd name="T25" fmla="*/ 20 h 20"/>
                <a:gd name="T26" fmla="*/ 24 w 26"/>
                <a:gd name="T27" fmla="*/ 18 h 20"/>
                <a:gd name="T28" fmla="*/ 26 w 26"/>
                <a:gd name="T29" fmla="*/ 14 h 20"/>
                <a:gd name="T30" fmla="*/ 26 w 26"/>
                <a:gd name="T31" fmla="*/ 14 h 20"/>
                <a:gd name="T32" fmla="*/ 26 w 26"/>
                <a:gd name="T33" fmla="*/ 10 h 20"/>
                <a:gd name="T34" fmla="*/ 22 w 26"/>
                <a:gd name="T35" fmla="*/ 6 h 20"/>
                <a:gd name="T36" fmla="*/ 16 w 26"/>
                <a:gd name="T37" fmla="*/ 0 h 20"/>
                <a:gd name="T38" fmla="*/ 16 w 26"/>
                <a:gd name="T39" fmla="*/ 0 h 20"/>
                <a:gd name="T40" fmla="*/ 8 w 26"/>
                <a:gd name="T41"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6" h="20">
                  <a:moveTo>
                    <a:pt x="8" y="0"/>
                  </a:moveTo>
                  <a:lnTo>
                    <a:pt x="8" y="0"/>
                  </a:lnTo>
                  <a:lnTo>
                    <a:pt x="2" y="0"/>
                  </a:lnTo>
                  <a:lnTo>
                    <a:pt x="0" y="4"/>
                  </a:lnTo>
                  <a:lnTo>
                    <a:pt x="0" y="6"/>
                  </a:lnTo>
                  <a:lnTo>
                    <a:pt x="0" y="6"/>
                  </a:lnTo>
                  <a:lnTo>
                    <a:pt x="0" y="10"/>
                  </a:lnTo>
                  <a:lnTo>
                    <a:pt x="2" y="12"/>
                  </a:lnTo>
                  <a:lnTo>
                    <a:pt x="10" y="16"/>
                  </a:lnTo>
                  <a:lnTo>
                    <a:pt x="10" y="16"/>
                  </a:lnTo>
                  <a:lnTo>
                    <a:pt x="14" y="18"/>
                  </a:lnTo>
                  <a:lnTo>
                    <a:pt x="20" y="20"/>
                  </a:lnTo>
                  <a:lnTo>
                    <a:pt x="20" y="20"/>
                  </a:lnTo>
                  <a:lnTo>
                    <a:pt x="24" y="18"/>
                  </a:lnTo>
                  <a:lnTo>
                    <a:pt x="26" y="14"/>
                  </a:lnTo>
                  <a:lnTo>
                    <a:pt x="26" y="14"/>
                  </a:lnTo>
                  <a:lnTo>
                    <a:pt x="26" y="10"/>
                  </a:lnTo>
                  <a:lnTo>
                    <a:pt x="22" y="6"/>
                  </a:lnTo>
                  <a:lnTo>
                    <a:pt x="16" y="0"/>
                  </a:lnTo>
                  <a:lnTo>
                    <a:pt x="16" y="0"/>
                  </a:lnTo>
                  <a:lnTo>
                    <a:pt x="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77" name="Freeform 162"/>
            <p:cNvSpPr>
              <a:spLocks/>
            </p:cNvSpPr>
            <p:nvPr/>
          </p:nvSpPr>
          <p:spPr bwMode="auto">
            <a:xfrm>
              <a:off x="4578" y="2230"/>
              <a:ext cx="86" cy="40"/>
            </a:xfrm>
            <a:custGeom>
              <a:avLst/>
              <a:gdLst>
                <a:gd name="T0" fmla="*/ 46 w 86"/>
                <a:gd name="T1" fmla="*/ 0 h 40"/>
                <a:gd name="T2" fmla="*/ 40 w 86"/>
                <a:gd name="T3" fmla="*/ 2 h 40"/>
                <a:gd name="T4" fmla="*/ 36 w 86"/>
                <a:gd name="T5" fmla="*/ 4 h 40"/>
                <a:gd name="T6" fmla="*/ 36 w 86"/>
                <a:gd name="T7" fmla="*/ 4 h 40"/>
                <a:gd name="T8" fmla="*/ 34 w 86"/>
                <a:gd name="T9" fmla="*/ 4 h 40"/>
                <a:gd name="T10" fmla="*/ 32 w 86"/>
                <a:gd name="T11" fmla="*/ 2 h 40"/>
                <a:gd name="T12" fmla="*/ 28 w 86"/>
                <a:gd name="T13" fmla="*/ 0 h 40"/>
                <a:gd name="T14" fmla="*/ 26 w 86"/>
                <a:gd name="T15" fmla="*/ 0 h 40"/>
                <a:gd name="T16" fmla="*/ 24 w 86"/>
                <a:gd name="T17" fmla="*/ 0 h 40"/>
                <a:gd name="T18" fmla="*/ 22 w 86"/>
                <a:gd name="T19" fmla="*/ 4 h 40"/>
                <a:gd name="T20" fmla="*/ 24 w 86"/>
                <a:gd name="T21" fmla="*/ 14 h 40"/>
                <a:gd name="T22" fmla="*/ 22 w 86"/>
                <a:gd name="T23" fmla="*/ 18 h 40"/>
                <a:gd name="T24" fmla="*/ 16 w 86"/>
                <a:gd name="T25" fmla="*/ 18 h 40"/>
                <a:gd name="T26" fmla="*/ 12 w 86"/>
                <a:gd name="T27" fmla="*/ 18 h 40"/>
                <a:gd name="T28" fmla="*/ 8 w 86"/>
                <a:gd name="T29" fmla="*/ 18 h 40"/>
                <a:gd name="T30" fmla="*/ 2 w 86"/>
                <a:gd name="T31" fmla="*/ 20 h 40"/>
                <a:gd name="T32" fmla="*/ 0 w 86"/>
                <a:gd name="T33" fmla="*/ 22 h 40"/>
                <a:gd name="T34" fmla="*/ 4 w 86"/>
                <a:gd name="T35" fmla="*/ 26 h 40"/>
                <a:gd name="T36" fmla="*/ 12 w 86"/>
                <a:gd name="T37" fmla="*/ 30 h 40"/>
                <a:gd name="T38" fmla="*/ 14 w 86"/>
                <a:gd name="T39" fmla="*/ 30 h 40"/>
                <a:gd name="T40" fmla="*/ 20 w 86"/>
                <a:gd name="T41" fmla="*/ 30 h 40"/>
                <a:gd name="T42" fmla="*/ 26 w 86"/>
                <a:gd name="T43" fmla="*/ 28 h 40"/>
                <a:gd name="T44" fmla="*/ 32 w 86"/>
                <a:gd name="T45" fmla="*/ 30 h 40"/>
                <a:gd name="T46" fmla="*/ 40 w 86"/>
                <a:gd name="T47" fmla="*/ 38 h 40"/>
                <a:gd name="T48" fmla="*/ 42 w 86"/>
                <a:gd name="T49" fmla="*/ 40 h 40"/>
                <a:gd name="T50" fmla="*/ 44 w 86"/>
                <a:gd name="T51" fmla="*/ 38 h 40"/>
                <a:gd name="T52" fmla="*/ 46 w 86"/>
                <a:gd name="T53" fmla="*/ 32 h 40"/>
                <a:gd name="T54" fmla="*/ 52 w 86"/>
                <a:gd name="T55" fmla="*/ 28 h 40"/>
                <a:gd name="T56" fmla="*/ 72 w 86"/>
                <a:gd name="T57" fmla="*/ 24 h 40"/>
                <a:gd name="T58" fmla="*/ 86 w 86"/>
                <a:gd name="T59" fmla="*/ 18 h 40"/>
                <a:gd name="T60" fmla="*/ 84 w 86"/>
                <a:gd name="T61" fmla="*/ 16 h 40"/>
                <a:gd name="T62" fmla="*/ 72 w 86"/>
                <a:gd name="T63" fmla="*/ 12 h 40"/>
                <a:gd name="T64" fmla="*/ 58 w 86"/>
                <a:gd name="T65" fmla="*/ 10 h 40"/>
                <a:gd name="T66" fmla="*/ 52 w 86"/>
                <a:gd name="T67" fmla="*/ 4 h 40"/>
                <a:gd name="T68" fmla="*/ 46 w 86"/>
                <a:gd name="T69" fmla="*/ 0 h 40"/>
                <a:gd name="T70" fmla="*/ 46 w 86"/>
                <a:gd name="T71"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6" h="40">
                  <a:moveTo>
                    <a:pt x="46" y="0"/>
                  </a:moveTo>
                  <a:lnTo>
                    <a:pt x="46" y="0"/>
                  </a:lnTo>
                  <a:lnTo>
                    <a:pt x="42" y="0"/>
                  </a:lnTo>
                  <a:lnTo>
                    <a:pt x="40" y="2"/>
                  </a:lnTo>
                  <a:lnTo>
                    <a:pt x="40" y="4"/>
                  </a:lnTo>
                  <a:lnTo>
                    <a:pt x="36" y="4"/>
                  </a:lnTo>
                  <a:lnTo>
                    <a:pt x="36" y="4"/>
                  </a:lnTo>
                  <a:lnTo>
                    <a:pt x="36" y="4"/>
                  </a:lnTo>
                  <a:lnTo>
                    <a:pt x="36" y="4"/>
                  </a:lnTo>
                  <a:lnTo>
                    <a:pt x="34" y="4"/>
                  </a:lnTo>
                  <a:lnTo>
                    <a:pt x="32" y="2"/>
                  </a:lnTo>
                  <a:lnTo>
                    <a:pt x="32" y="2"/>
                  </a:lnTo>
                  <a:lnTo>
                    <a:pt x="30" y="0"/>
                  </a:lnTo>
                  <a:lnTo>
                    <a:pt x="28" y="0"/>
                  </a:lnTo>
                  <a:lnTo>
                    <a:pt x="28" y="0"/>
                  </a:lnTo>
                  <a:lnTo>
                    <a:pt x="26" y="0"/>
                  </a:lnTo>
                  <a:lnTo>
                    <a:pt x="26" y="0"/>
                  </a:lnTo>
                  <a:lnTo>
                    <a:pt x="24" y="0"/>
                  </a:lnTo>
                  <a:lnTo>
                    <a:pt x="24" y="0"/>
                  </a:lnTo>
                  <a:lnTo>
                    <a:pt x="22" y="4"/>
                  </a:lnTo>
                  <a:lnTo>
                    <a:pt x="24" y="10"/>
                  </a:lnTo>
                  <a:lnTo>
                    <a:pt x="24" y="14"/>
                  </a:lnTo>
                  <a:lnTo>
                    <a:pt x="22" y="18"/>
                  </a:lnTo>
                  <a:lnTo>
                    <a:pt x="22" y="18"/>
                  </a:lnTo>
                  <a:lnTo>
                    <a:pt x="16" y="18"/>
                  </a:lnTo>
                  <a:lnTo>
                    <a:pt x="16" y="18"/>
                  </a:lnTo>
                  <a:lnTo>
                    <a:pt x="12" y="18"/>
                  </a:lnTo>
                  <a:lnTo>
                    <a:pt x="12" y="18"/>
                  </a:lnTo>
                  <a:lnTo>
                    <a:pt x="8" y="18"/>
                  </a:lnTo>
                  <a:lnTo>
                    <a:pt x="8" y="18"/>
                  </a:lnTo>
                  <a:lnTo>
                    <a:pt x="6" y="18"/>
                  </a:lnTo>
                  <a:lnTo>
                    <a:pt x="2" y="20"/>
                  </a:lnTo>
                  <a:lnTo>
                    <a:pt x="2" y="20"/>
                  </a:lnTo>
                  <a:lnTo>
                    <a:pt x="0" y="22"/>
                  </a:lnTo>
                  <a:lnTo>
                    <a:pt x="0" y="24"/>
                  </a:lnTo>
                  <a:lnTo>
                    <a:pt x="4" y="26"/>
                  </a:lnTo>
                  <a:lnTo>
                    <a:pt x="12" y="30"/>
                  </a:lnTo>
                  <a:lnTo>
                    <a:pt x="12" y="30"/>
                  </a:lnTo>
                  <a:lnTo>
                    <a:pt x="14" y="30"/>
                  </a:lnTo>
                  <a:lnTo>
                    <a:pt x="14" y="30"/>
                  </a:lnTo>
                  <a:lnTo>
                    <a:pt x="20" y="30"/>
                  </a:lnTo>
                  <a:lnTo>
                    <a:pt x="20" y="30"/>
                  </a:lnTo>
                  <a:lnTo>
                    <a:pt x="26" y="28"/>
                  </a:lnTo>
                  <a:lnTo>
                    <a:pt x="26" y="28"/>
                  </a:lnTo>
                  <a:lnTo>
                    <a:pt x="32" y="30"/>
                  </a:lnTo>
                  <a:lnTo>
                    <a:pt x="32" y="30"/>
                  </a:lnTo>
                  <a:lnTo>
                    <a:pt x="38" y="36"/>
                  </a:lnTo>
                  <a:lnTo>
                    <a:pt x="40" y="38"/>
                  </a:lnTo>
                  <a:lnTo>
                    <a:pt x="42" y="40"/>
                  </a:lnTo>
                  <a:lnTo>
                    <a:pt x="42" y="40"/>
                  </a:lnTo>
                  <a:lnTo>
                    <a:pt x="44" y="38"/>
                  </a:lnTo>
                  <a:lnTo>
                    <a:pt x="44" y="38"/>
                  </a:lnTo>
                  <a:lnTo>
                    <a:pt x="46" y="36"/>
                  </a:lnTo>
                  <a:lnTo>
                    <a:pt x="46" y="32"/>
                  </a:lnTo>
                  <a:lnTo>
                    <a:pt x="48" y="30"/>
                  </a:lnTo>
                  <a:lnTo>
                    <a:pt x="52" y="28"/>
                  </a:lnTo>
                  <a:lnTo>
                    <a:pt x="52" y="28"/>
                  </a:lnTo>
                  <a:lnTo>
                    <a:pt x="72" y="24"/>
                  </a:lnTo>
                  <a:lnTo>
                    <a:pt x="84" y="20"/>
                  </a:lnTo>
                  <a:lnTo>
                    <a:pt x="86" y="18"/>
                  </a:lnTo>
                  <a:lnTo>
                    <a:pt x="84" y="16"/>
                  </a:lnTo>
                  <a:lnTo>
                    <a:pt x="84" y="16"/>
                  </a:lnTo>
                  <a:lnTo>
                    <a:pt x="72" y="12"/>
                  </a:lnTo>
                  <a:lnTo>
                    <a:pt x="72" y="12"/>
                  </a:lnTo>
                  <a:lnTo>
                    <a:pt x="66" y="12"/>
                  </a:lnTo>
                  <a:lnTo>
                    <a:pt x="58" y="10"/>
                  </a:lnTo>
                  <a:lnTo>
                    <a:pt x="58" y="10"/>
                  </a:lnTo>
                  <a:lnTo>
                    <a:pt x="52" y="4"/>
                  </a:lnTo>
                  <a:lnTo>
                    <a:pt x="50" y="2"/>
                  </a:lnTo>
                  <a:lnTo>
                    <a:pt x="46" y="0"/>
                  </a:lnTo>
                  <a:lnTo>
                    <a:pt x="46" y="0"/>
                  </a:lnTo>
                  <a:lnTo>
                    <a:pt x="46"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78" name="Freeform 163"/>
            <p:cNvSpPr>
              <a:spLocks/>
            </p:cNvSpPr>
            <p:nvPr/>
          </p:nvSpPr>
          <p:spPr bwMode="auto">
            <a:xfrm>
              <a:off x="4578" y="2230"/>
              <a:ext cx="86" cy="40"/>
            </a:xfrm>
            <a:custGeom>
              <a:avLst/>
              <a:gdLst>
                <a:gd name="T0" fmla="*/ 46 w 86"/>
                <a:gd name="T1" fmla="*/ 0 h 40"/>
                <a:gd name="T2" fmla="*/ 40 w 86"/>
                <a:gd name="T3" fmla="*/ 2 h 40"/>
                <a:gd name="T4" fmla="*/ 36 w 86"/>
                <a:gd name="T5" fmla="*/ 4 h 40"/>
                <a:gd name="T6" fmla="*/ 36 w 86"/>
                <a:gd name="T7" fmla="*/ 4 h 40"/>
                <a:gd name="T8" fmla="*/ 34 w 86"/>
                <a:gd name="T9" fmla="*/ 4 h 40"/>
                <a:gd name="T10" fmla="*/ 32 w 86"/>
                <a:gd name="T11" fmla="*/ 2 h 40"/>
                <a:gd name="T12" fmla="*/ 28 w 86"/>
                <a:gd name="T13" fmla="*/ 0 h 40"/>
                <a:gd name="T14" fmla="*/ 26 w 86"/>
                <a:gd name="T15" fmla="*/ 0 h 40"/>
                <a:gd name="T16" fmla="*/ 24 w 86"/>
                <a:gd name="T17" fmla="*/ 0 h 40"/>
                <a:gd name="T18" fmla="*/ 22 w 86"/>
                <a:gd name="T19" fmla="*/ 4 h 40"/>
                <a:gd name="T20" fmla="*/ 24 w 86"/>
                <a:gd name="T21" fmla="*/ 14 h 40"/>
                <a:gd name="T22" fmla="*/ 22 w 86"/>
                <a:gd name="T23" fmla="*/ 18 h 40"/>
                <a:gd name="T24" fmla="*/ 16 w 86"/>
                <a:gd name="T25" fmla="*/ 18 h 40"/>
                <a:gd name="T26" fmla="*/ 12 w 86"/>
                <a:gd name="T27" fmla="*/ 18 h 40"/>
                <a:gd name="T28" fmla="*/ 8 w 86"/>
                <a:gd name="T29" fmla="*/ 18 h 40"/>
                <a:gd name="T30" fmla="*/ 2 w 86"/>
                <a:gd name="T31" fmla="*/ 20 h 40"/>
                <a:gd name="T32" fmla="*/ 0 w 86"/>
                <a:gd name="T33" fmla="*/ 22 h 40"/>
                <a:gd name="T34" fmla="*/ 4 w 86"/>
                <a:gd name="T35" fmla="*/ 26 h 40"/>
                <a:gd name="T36" fmla="*/ 12 w 86"/>
                <a:gd name="T37" fmla="*/ 30 h 40"/>
                <a:gd name="T38" fmla="*/ 14 w 86"/>
                <a:gd name="T39" fmla="*/ 30 h 40"/>
                <a:gd name="T40" fmla="*/ 20 w 86"/>
                <a:gd name="T41" fmla="*/ 30 h 40"/>
                <a:gd name="T42" fmla="*/ 26 w 86"/>
                <a:gd name="T43" fmla="*/ 28 h 40"/>
                <a:gd name="T44" fmla="*/ 32 w 86"/>
                <a:gd name="T45" fmla="*/ 30 h 40"/>
                <a:gd name="T46" fmla="*/ 40 w 86"/>
                <a:gd name="T47" fmla="*/ 38 h 40"/>
                <a:gd name="T48" fmla="*/ 42 w 86"/>
                <a:gd name="T49" fmla="*/ 40 h 40"/>
                <a:gd name="T50" fmla="*/ 44 w 86"/>
                <a:gd name="T51" fmla="*/ 38 h 40"/>
                <a:gd name="T52" fmla="*/ 46 w 86"/>
                <a:gd name="T53" fmla="*/ 32 h 40"/>
                <a:gd name="T54" fmla="*/ 52 w 86"/>
                <a:gd name="T55" fmla="*/ 28 h 40"/>
                <a:gd name="T56" fmla="*/ 72 w 86"/>
                <a:gd name="T57" fmla="*/ 24 h 40"/>
                <a:gd name="T58" fmla="*/ 86 w 86"/>
                <a:gd name="T59" fmla="*/ 18 h 40"/>
                <a:gd name="T60" fmla="*/ 84 w 86"/>
                <a:gd name="T61" fmla="*/ 16 h 40"/>
                <a:gd name="T62" fmla="*/ 72 w 86"/>
                <a:gd name="T63" fmla="*/ 12 h 40"/>
                <a:gd name="T64" fmla="*/ 58 w 86"/>
                <a:gd name="T65" fmla="*/ 10 h 40"/>
                <a:gd name="T66" fmla="*/ 52 w 86"/>
                <a:gd name="T67" fmla="*/ 4 h 40"/>
                <a:gd name="T68" fmla="*/ 46 w 86"/>
                <a:gd name="T69" fmla="*/ 0 h 40"/>
                <a:gd name="T70" fmla="*/ 46 w 86"/>
                <a:gd name="T71"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6" h="40">
                  <a:moveTo>
                    <a:pt x="46" y="0"/>
                  </a:moveTo>
                  <a:lnTo>
                    <a:pt x="46" y="0"/>
                  </a:lnTo>
                  <a:lnTo>
                    <a:pt x="42" y="0"/>
                  </a:lnTo>
                  <a:lnTo>
                    <a:pt x="40" y="2"/>
                  </a:lnTo>
                  <a:lnTo>
                    <a:pt x="40" y="4"/>
                  </a:lnTo>
                  <a:lnTo>
                    <a:pt x="36" y="4"/>
                  </a:lnTo>
                  <a:lnTo>
                    <a:pt x="36" y="4"/>
                  </a:lnTo>
                  <a:lnTo>
                    <a:pt x="36" y="4"/>
                  </a:lnTo>
                  <a:lnTo>
                    <a:pt x="36" y="4"/>
                  </a:lnTo>
                  <a:lnTo>
                    <a:pt x="34" y="4"/>
                  </a:lnTo>
                  <a:lnTo>
                    <a:pt x="32" y="2"/>
                  </a:lnTo>
                  <a:lnTo>
                    <a:pt x="32" y="2"/>
                  </a:lnTo>
                  <a:lnTo>
                    <a:pt x="30" y="0"/>
                  </a:lnTo>
                  <a:lnTo>
                    <a:pt x="28" y="0"/>
                  </a:lnTo>
                  <a:lnTo>
                    <a:pt x="28" y="0"/>
                  </a:lnTo>
                  <a:lnTo>
                    <a:pt x="26" y="0"/>
                  </a:lnTo>
                  <a:lnTo>
                    <a:pt x="26" y="0"/>
                  </a:lnTo>
                  <a:lnTo>
                    <a:pt x="24" y="0"/>
                  </a:lnTo>
                  <a:lnTo>
                    <a:pt x="24" y="0"/>
                  </a:lnTo>
                  <a:lnTo>
                    <a:pt x="22" y="4"/>
                  </a:lnTo>
                  <a:lnTo>
                    <a:pt x="24" y="10"/>
                  </a:lnTo>
                  <a:lnTo>
                    <a:pt x="24" y="14"/>
                  </a:lnTo>
                  <a:lnTo>
                    <a:pt x="22" y="18"/>
                  </a:lnTo>
                  <a:lnTo>
                    <a:pt x="22" y="18"/>
                  </a:lnTo>
                  <a:lnTo>
                    <a:pt x="16" y="18"/>
                  </a:lnTo>
                  <a:lnTo>
                    <a:pt x="16" y="18"/>
                  </a:lnTo>
                  <a:lnTo>
                    <a:pt x="12" y="18"/>
                  </a:lnTo>
                  <a:lnTo>
                    <a:pt x="12" y="18"/>
                  </a:lnTo>
                  <a:lnTo>
                    <a:pt x="8" y="18"/>
                  </a:lnTo>
                  <a:lnTo>
                    <a:pt x="8" y="18"/>
                  </a:lnTo>
                  <a:lnTo>
                    <a:pt x="6" y="18"/>
                  </a:lnTo>
                  <a:lnTo>
                    <a:pt x="2" y="20"/>
                  </a:lnTo>
                  <a:lnTo>
                    <a:pt x="2" y="20"/>
                  </a:lnTo>
                  <a:lnTo>
                    <a:pt x="0" y="22"/>
                  </a:lnTo>
                  <a:lnTo>
                    <a:pt x="0" y="24"/>
                  </a:lnTo>
                  <a:lnTo>
                    <a:pt x="4" y="26"/>
                  </a:lnTo>
                  <a:lnTo>
                    <a:pt x="12" y="30"/>
                  </a:lnTo>
                  <a:lnTo>
                    <a:pt x="12" y="30"/>
                  </a:lnTo>
                  <a:lnTo>
                    <a:pt x="14" y="30"/>
                  </a:lnTo>
                  <a:lnTo>
                    <a:pt x="14" y="30"/>
                  </a:lnTo>
                  <a:lnTo>
                    <a:pt x="20" y="30"/>
                  </a:lnTo>
                  <a:lnTo>
                    <a:pt x="20" y="30"/>
                  </a:lnTo>
                  <a:lnTo>
                    <a:pt x="26" y="28"/>
                  </a:lnTo>
                  <a:lnTo>
                    <a:pt x="26" y="28"/>
                  </a:lnTo>
                  <a:lnTo>
                    <a:pt x="32" y="30"/>
                  </a:lnTo>
                  <a:lnTo>
                    <a:pt x="32" y="30"/>
                  </a:lnTo>
                  <a:lnTo>
                    <a:pt x="38" y="36"/>
                  </a:lnTo>
                  <a:lnTo>
                    <a:pt x="40" y="38"/>
                  </a:lnTo>
                  <a:lnTo>
                    <a:pt x="42" y="40"/>
                  </a:lnTo>
                  <a:lnTo>
                    <a:pt x="42" y="40"/>
                  </a:lnTo>
                  <a:lnTo>
                    <a:pt x="44" y="38"/>
                  </a:lnTo>
                  <a:lnTo>
                    <a:pt x="44" y="38"/>
                  </a:lnTo>
                  <a:lnTo>
                    <a:pt x="46" y="36"/>
                  </a:lnTo>
                  <a:lnTo>
                    <a:pt x="46" y="32"/>
                  </a:lnTo>
                  <a:lnTo>
                    <a:pt x="48" y="30"/>
                  </a:lnTo>
                  <a:lnTo>
                    <a:pt x="52" y="28"/>
                  </a:lnTo>
                  <a:lnTo>
                    <a:pt x="52" y="28"/>
                  </a:lnTo>
                  <a:lnTo>
                    <a:pt x="72" y="24"/>
                  </a:lnTo>
                  <a:lnTo>
                    <a:pt x="84" y="20"/>
                  </a:lnTo>
                  <a:lnTo>
                    <a:pt x="86" y="18"/>
                  </a:lnTo>
                  <a:lnTo>
                    <a:pt x="84" y="16"/>
                  </a:lnTo>
                  <a:lnTo>
                    <a:pt x="84" y="16"/>
                  </a:lnTo>
                  <a:lnTo>
                    <a:pt x="72" y="12"/>
                  </a:lnTo>
                  <a:lnTo>
                    <a:pt x="72" y="12"/>
                  </a:lnTo>
                  <a:lnTo>
                    <a:pt x="66" y="12"/>
                  </a:lnTo>
                  <a:lnTo>
                    <a:pt x="58" y="10"/>
                  </a:lnTo>
                  <a:lnTo>
                    <a:pt x="58" y="10"/>
                  </a:lnTo>
                  <a:lnTo>
                    <a:pt x="52" y="4"/>
                  </a:lnTo>
                  <a:lnTo>
                    <a:pt x="50" y="2"/>
                  </a:lnTo>
                  <a:lnTo>
                    <a:pt x="46" y="0"/>
                  </a:lnTo>
                  <a:lnTo>
                    <a:pt x="46" y="0"/>
                  </a:lnTo>
                  <a:lnTo>
                    <a:pt x="4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79" name="Freeform 164"/>
            <p:cNvSpPr>
              <a:spLocks/>
            </p:cNvSpPr>
            <p:nvPr/>
          </p:nvSpPr>
          <p:spPr bwMode="auto">
            <a:xfrm>
              <a:off x="4676" y="2248"/>
              <a:ext cx="20" cy="12"/>
            </a:xfrm>
            <a:custGeom>
              <a:avLst/>
              <a:gdLst>
                <a:gd name="T0" fmla="*/ 6 w 20"/>
                <a:gd name="T1" fmla="*/ 0 h 12"/>
                <a:gd name="T2" fmla="*/ 6 w 20"/>
                <a:gd name="T3" fmla="*/ 0 h 12"/>
                <a:gd name="T4" fmla="*/ 4 w 20"/>
                <a:gd name="T5" fmla="*/ 0 h 12"/>
                <a:gd name="T6" fmla="*/ 4 w 20"/>
                <a:gd name="T7" fmla="*/ 0 h 12"/>
                <a:gd name="T8" fmla="*/ 2 w 20"/>
                <a:gd name="T9" fmla="*/ 2 h 12"/>
                <a:gd name="T10" fmla="*/ 0 w 20"/>
                <a:gd name="T11" fmla="*/ 4 h 12"/>
                <a:gd name="T12" fmla="*/ 0 w 20"/>
                <a:gd name="T13" fmla="*/ 8 h 12"/>
                <a:gd name="T14" fmla="*/ 2 w 20"/>
                <a:gd name="T15" fmla="*/ 10 h 12"/>
                <a:gd name="T16" fmla="*/ 2 w 20"/>
                <a:gd name="T17" fmla="*/ 10 h 12"/>
                <a:gd name="T18" fmla="*/ 4 w 20"/>
                <a:gd name="T19" fmla="*/ 12 h 12"/>
                <a:gd name="T20" fmla="*/ 10 w 20"/>
                <a:gd name="T21" fmla="*/ 12 h 12"/>
                <a:gd name="T22" fmla="*/ 10 w 20"/>
                <a:gd name="T23" fmla="*/ 12 h 12"/>
                <a:gd name="T24" fmla="*/ 16 w 20"/>
                <a:gd name="T25" fmla="*/ 12 h 12"/>
                <a:gd name="T26" fmla="*/ 20 w 20"/>
                <a:gd name="T27" fmla="*/ 10 h 12"/>
                <a:gd name="T28" fmla="*/ 20 w 20"/>
                <a:gd name="T29" fmla="*/ 10 h 12"/>
                <a:gd name="T30" fmla="*/ 20 w 20"/>
                <a:gd name="T31" fmla="*/ 6 h 12"/>
                <a:gd name="T32" fmla="*/ 16 w 20"/>
                <a:gd name="T33" fmla="*/ 4 h 12"/>
                <a:gd name="T34" fmla="*/ 12 w 20"/>
                <a:gd name="T35" fmla="*/ 2 h 12"/>
                <a:gd name="T36" fmla="*/ 6 w 20"/>
                <a:gd name="T3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 h="12">
                  <a:moveTo>
                    <a:pt x="6" y="0"/>
                  </a:moveTo>
                  <a:lnTo>
                    <a:pt x="6" y="0"/>
                  </a:lnTo>
                  <a:lnTo>
                    <a:pt x="4" y="0"/>
                  </a:lnTo>
                  <a:lnTo>
                    <a:pt x="4" y="0"/>
                  </a:lnTo>
                  <a:lnTo>
                    <a:pt x="2" y="2"/>
                  </a:lnTo>
                  <a:lnTo>
                    <a:pt x="0" y="4"/>
                  </a:lnTo>
                  <a:lnTo>
                    <a:pt x="0" y="8"/>
                  </a:lnTo>
                  <a:lnTo>
                    <a:pt x="2" y="10"/>
                  </a:lnTo>
                  <a:lnTo>
                    <a:pt x="2" y="10"/>
                  </a:lnTo>
                  <a:lnTo>
                    <a:pt x="4" y="12"/>
                  </a:lnTo>
                  <a:lnTo>
                    <a:pt x="10" y="12"/>
                  </a:lnTo>
                  <a:lnTo>
                    <a:pt x="10" y="12"/>
                  </a:lnTo>
                  <a:lnTo>
                    <a:pt x="16" y="12"/>
                  </a:lnTo>
                  <a:lnTo>
                    <a:pt x="20" y="10"/>
                  </a:lnTo>
                  <a:lnTo>
                    <a:pt x="20" y="10"/>
                  </a:lnTo>
                  <a:lnTo>
                    <a:pt x="20" y="6"/>
                  </a:lnTo>
                  <a:lnTo>
                    <a:pt x="16" y="4"/>
                  </a:lnTo>
                  <a:lnTo>
                    <a:pt x="12" y="2"/>
                  </a:lnTo>
                  <a:lnTo>
                    <a:pt x="6"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80" name="Freeform 165"/>
            <p:cNvSpPr>
              <a:spLocks/>
            </p:cNvSpPr>
            <p:nvPr/>
          </p:nvSpPr>
          <p:spPr bwMode="auto">
            <a:xfrm>
              <a:off x="4676" y="2248"/>
              <a:ext cx="20" cy="12"/>
            </a:xfrm>
            <a:custGeom>
              <a:avLst/>
              <a:gdLst>
                <a:gd name="T0" fmla="*/ 6 w 20"/>
                <a:gd name="T1" fmla="*/ 0 h 12"/>
                <a:gd name="T2" fmla="*/ 6 w 20"/>
                <a:gd name="T3" fmla="*/ 0 h 12"/>
                <a:gd name="T4" fmla="*/ 4 w 20"/>
                <a:gd name="T5" fmla="*/ 0 h 12"/>
                <a:gd name="T6" fmla="*/ 4 w 20"/>
                <a:gd name="T7" fmla="*/ 0 h 12"/>
                <a:gd name="T8" fmla="*/ 2 w 20"/>
                <a:gd name="T9" fmla="*/ 2 h 12"/>
                <a:gd name="T10" fmla="*/ 0 w 20"/>
                <a:gd name="T11" fmla="*/ 4 h 12"/>
                <a:gd name="T12" fmla="*/ 0 w 20"/>
                <a:gd name="T13" fmla="*/ 8 h 12"/>
                <a:gd name="T14" fmla="*/ 2 w 20"/>
                <a:gd name="T15" fmla="*/ 10 h 12"/>
                <a:gd name="T16" fmla="*/ 2 w 20"/>
                <a:gd name="T17" fmla="*/ 10 h 12"/>
                <a:gd name="T18" fmla="*/ 4 w 20"/>
                <a:gd name="T19" fmla="*/ 12 h 12"/>
                <a:gd name="T20" fmla="*/ 10 w 20"/>
                <a:gd name="T21" fmla="*/ 12 h 12"/>
                <a:gd name="T22" fmla="*/ 10 w 20"/>
                <a:gd name="T23" fmla="*/ 12 h 12"/>
                <a:gd name="T24" fmla="*/ 16 w 20"/>
                <a:gd name="T25" fmla="*/ 12 h 12"/>
                <a:gd name="T26" fmla="*/ 20 w 20"/>
                <a:gd name="T27" fmla="*/ 10 h 12"/>
                <a:gd name="T28" fmla="*/ 20 w 20"/>
                <a:gd name="T29" fmla="*/ 10 h 12"/>
                <a:gd name="T30" fmla="*/ 20 w 20"/>
                <a:gd name="T31" fmla="*/ 6 h 12"/>
                <a:gd name="T32" fmla="*/ 16 w 20"/>
                <a:gd name="T33" fmla="*/ 4 h 12"/>
                <a:gd name="T34" fmla="*/ 12 w 20"/>
                <a:gd name="T35" fmla="*/ 2 h 12"/>
                <a:gd name="T36" fmla="*/ 6 w 20"/>
                <a:gd name="T3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 h="12">
                  <a:moveTo>
                    <a:pt x="6" y="0"/>
                  </a:moveTo>
                  <a:lnTo>
                    <a:pt x="6" y="0"/>
                  </a:lnTo>
                  <a:lnTo>
                    <a:pt x="4" y="0"/>
                  </a:lnTo>
                  <a:lnTo>
                    <a:pt x="4" y="0"/>
                  </a:lnTo>
                  <a:lnTo>
                    <a:pt x="2" y="2"/>
                  </a:lnTo>
                  <a:lnTo>
                    <a:pt x="0" y="4"/>
                  </a:lnTo>
                  <a:lnTo>
                    <a:pt x="0" y="8"/>
                  </a:lnTo>
                  <a:lnTo>
                    <a:pt x="2" y="10"/>
                  </a:lnTo>
                  <a:lnTo>
                    <a:pt x="2" y="10"/>
                  </a:lnTo>
                  <a:lnTo>
                    <a:pt x="4" y="12"/>
                  </a:lnTo>
                  <a:lnTo>
                    <a:pt x="10" y="12"/>
                  </a:lnTo>
                  <a:lnTo>
                    <a:pt x="10" y="12"/>
                  </a:lnTo>
                  <a:lnTo>
                    <a:pt x="16" y="12"/>
                  </a:lnTo>
                  <a:lnTo>
                    <a:pt x="20" y="10"/>
                  </a:lnTo>
                  <a:lnTo>
                    <a:pt x="20" y="10"/>
                  </a:lnTo>
                  <a:lnTo>
                    <a:pt x="20" y="6"/>
                  </a:lnTo>
                  <a:lnTo>
                    <a:pt x="16" y="4"/>
                  </a:lnTo>
                  <a:lnTo>
                    <a:pt x="12" y="2"/>
                  </a:lnTo>
                  <a:lnTo>
                    <a:pt x="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81" name="Freeform 166"/>
            <p:cNvSpPr>
              <a:spLocks/>
            </p:cNvSpPr>
            <p:nvPr/>
          </p:nvSpPr>
          <p:spPr bwMode="auto">
            <a:xfrm>
              <a:off x="4520" y="2342"/>
              <a:ext cx="682" cy="904"/>
            </a:xfrm>
            <a:custGeom>
              <a:avLst/>
              <a:gdLst>
                <a:gd name="T0" fmla="*/ 68 w 682"/>
                <a:gd name="T1" fmla="*/ 18 h 904"/>
                <a:gd name="T2" fmla="*/ 38 w 682"/>
                <a:gd name="T3" fmla="*/ 42 h 904"/>
                <a:gd name="T4" fmla="*/ 24 w 682"/>
                <a:gd name="T5" fmla="*/ 38 h 904"/>
                <a:gd name="T6" fmla="*/ 24 w 682"/>
                <a:gd name="T7" fmla="*/ 52 h 904"/>
                <a:gd name="T8" fmla="*/ 44 w 682"/>
                <a:gd name="T9" fmla="*/ 104 h 904"/>
                <a:gd name="T10" fmla="*/ 2 w 682"/>
                <a:gd name="T11" fmla="*/ 166 h 904"/>
                <a:gd name="T12" fmla="*/ 24 w 682"/>
                <a:gd name="T13" fmla="*/ 172 h 904"/>
                <a:gd name="T14" fmla="*/ 22 w 682"/>
                <a:gd name="T15" fmla="*/ 216 h 904"/>
                <a:gd name="T16" fmla="*/ 58 w 682"/>
                <a:gd name="T17" fmla="*/ 248 h 904"/>
                <a:gd name="T18" fmla="*/ 120 w 682"/>
                <a:gd name="T19" fmla="*/ 324 h 904"/>
                <a:gd name="T20" fmla="*/ 212 w 682"/>
                <a:gd name="T21" fmla="*/ 394 h 904"/>
                <a:gd name="T22" fmla="*/ 210 w 682"/>
                <a:gd name="T23" fmla="*/ 474 h 904"/>
                <a:gd name="T24" fmla="*/ 216 w 682"/>
                <a:gd name="T25" fmla="*/ 576 h 904"/>
                <a:gd name="T26" fmla="*/ 208 w 682"/>
                <a:gd name="T27" fmla="*/ 664 h 904"/>
                <a:gd name="T28" fmla="*/ 214 w 682"/>
                <a:gd name="T29" fmla="*/ 730 h 904"/>
                <a:gd name="T30" fmla="*/ 226 w 682"/>
                <a:gd name="T31" fmla="*/ 696 h 904"/>
                <a:gd name="T32" fmla="*/ 240 w 682"/>
                <a:gd name="T33" fmla="*/ 752 h 904"/>
                <a:gd name="T34" fmla="*/ 220 w 682"/>
                <a:gd name="T35" fmla="*/ 778 h 904"/>
                <a:gd name="T36" fmla="*/ 224 w 682"/>
                <a:gd name="T37" fmla="*/ 798 h 904"/>
                <a:gd name="T38" fmla="*/ 226 w 682"/>
                <a:gd name="T39" fmla="*/ 818 h 904"/>
                <a:gd name="T40" fmla="*/ 210 w 682"/>
                <a:gd name="T41" fmla="*/ 834 h 904"/>
                <a:gd name="T42" fmla="*/ 230 w 682"/>
                <a:gd name="T43" fmla="*/ 856 h 904"/>
                <a:gd name="T44" fmla="*/ 268 w 682"/>
                <a:gd name="T45" fmla="*/ 882 h 904"/>
                <a:gd name="T46" fmla="*/ 300 w 682"/>
                <a:gd name="T47" fmla="*/ 904 h 904"/>
                <a:gd name="T48" fmla="*/ 332 w 682"/>
                <a:gd name="T49" fmla="*/ 886 h 904"/>
                <a:gd name="T50" fmla="*/ 338 w 682"/>
                <a:gd name="T51" fmla="*/ 846 h 904"/>
                <a:gd name="T52" fmla="*/ 352 w 682"/>
                <a:gd name="T53" fmla="*/ 818 h 904"/>
                <a:gd name="T54" fmla="*/ 342 w 682"/>
                <a:gd name="T55" fmla="*/ 788 h 904"/>
                <a:gd name="T56" fmla="*/ 342 w 682"/>
                <a:gd name="T57" fmla="*/ 762 h 904"/>
                <a:gd name="T58" fmla="*/ 360 w 682"/>
                <a:gd name="T59" fmla="*/ 728 h 904"/>
                <a:gd name="T60" fmla="*/ 352 w 682"/>
                <a:gd name="T61" fmla="*/ 702 h 904"/>
                <a:gd name="T62" fmla="*/ 374 w 682"/>
                <a:gd name="T63" fmla="*/ 694 h 904"/>
                <a:gd name="T64" fmla="*/ 394 w 682"/>
                <a:gd name="T65" fmla="*/ 664 h 904"/>
                <a:gd name="T66" fmla="*/ 404 w 682"/>
                <a:gd name="T67" fmla="*/ 654 h 904"/>
                <a:gd name="T68" fmla="*/ 454 w 682"/>
                <a:gd name="T69" fmla="*/ 644 h 904"/>
                <a:gd name="T70" fmla="*/ 458 w 682"/>
                <a:gd name="T71" fmla="*/ 612 h 904"/>
                <a:gd name="T72" fmla="*/ 466 w 682"/>
                <a:gd name="T73" fmla="*/ 594 h 904"/>
                <a:gd name="T74" fmla="*/ 510 w 682"/>
                <a:gd name="T75" fmla="*/ 560 h 904"/>
                <a:gd name="T76" fmla="*/ 540 w 682"/>
                <a:gd name="T77" fmla="*/ 518 h 904"/>
                <a:gd name="T78" fmla="*/ 578 w 682"/>
                <a:gd name="T79" fmla="*/ 432 h 904"/>
                <a:gd name="T80" fmla="*/ 648 w 682"/>
                <a:gd name="T81" fmla="*/ 406 h 904"/>
                <a:gd name="T82" fmla="*/ 652 w 682"/>
                <a:gd name="T83" fmla="*/ 348 h 904"/>
                <a:gd name="T84" fmla="*/ 674 w 682"/>
                <a:gd name="T85" fmla="*/ 256 h 904"/>
                <a:gd name="T86" fmla="*/ 662 w 682"/>
                <a:gd name="T87" fmla="*/ 204 h 904"/>
                <a:gd name="T88" fmla="*/ 568 w 682"/>
                <a:gd name="T89" fmla="*/ 170 h 904"/>
                <a:gd name="T90" fmla="*/ 538 w 682"/>
                <a:gd name="T91" fmla="*/ 166 h 904"/>
                <a:gd name="T92" fmla="*/ 516 w 682"/>
                <a:gd name="T93" fmla="*/ 168 h 904"/>
                <a:gd name="T94" fmla="*/ 480 w 682"/>
                <a:gd name="T95" fmla="*/ 150 h 904"/>
                <a:gd name="T96" fmla="*/ 442 w 682"/>
                <a:gd name="T97" fmla="*/ 140 h 904"/>
                <a:gd name="T98" fmla="*/ 422 w 682"/>
                <a:gd name="T99" fmla="*/ 140 h 904"/>
                <a:gd name="T100" fmla="*/ 418 w 682"/>
                <a:gd name="T101" fmla="*/ 104 h 904"/>
                <a:gd name="T102" fmla="*/ 372 w 682"/>
                <a:gd name="T103" fmla="*/ 74 h 904"/>
                <a:gd name="T104" fmla="*/ 346 w 682"/>
                <a:gd name="T105" fmla="*/ 74 h 904"/>
                <a:gd name="T106" fmla="*/ 296 w 682"/>
                <a:gd name="T107" fmla="*/ 56 h 904"/>
                <a:gd name="T108" fmla="*/ 238 w 682"/>
                <a:gd name="T109" fmla="*/ 24 h 904"/>
                <a:gd name="T110" fmla="*/ 196 w 682"/>
                <a:gd name="T111" fmla="*/ 26 h 904"/>
                <a:gd name="T112" fmla="*/ 174 w 682"/>
                <a:gd name="T113" fmla="*/ 26 h 904"/>
                <a:gd name="T114" fmla="*/ 138 w 682"/>
                <a:gd name="T115" fmla="*/ 8 h 904"/>
                <a:gd name="T116" fmla="*/ 108 w 682"/>
                <a:gd name="T117" fmla="*/ 24 h 9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82" h="904">
                  <a:moveTo>
                    <a:pt x="104" y="0"/>
                  </a:moveTo>
                  <a:lnTo>
                    <a:pt x="104" y="0"/>
                  </a:lnTo>
                  <a:lnTo>
                    <a:pt x="100" y="2"/>
                  </a:lnTo>
                  <a:lnTo>
                    <a:pt x="94" y="6"/>
                  </a:lnTo>
                  <a:lnTo>
                    <a:pt x="84" y="14"/>
                  </a:lnTo>
                  <a:lnTo>
                    <a:pt x="84" y="14"/>
                  </a:lnTo>
                  <a:lnTo>
                    <a:pt x="76" y="14"/>
                  </a:lnTo>
                  <a:lnTo>
                    <a:pt x="76" y="14"/>
                  </a:lnTo>
                  <a:lnTo>
                    <a:pt x="70" y="16"/>
                  </a:lnTo>
                  <a:lnTo>
                    <a:pt x="68" y="18"/>
                  </a:lnTo>
                  <a:lnTo>
                    <a:pt x="68" y="18"/>
                  </a:lnTo>
                  <a:lnTo>
                    <a:pt x="60" y="26"/>
                  </a:lnTo>
                  <a:lnTo>
                    <a:pt x="60" y="26"/>
                  </a:lnTo>
                  <a:lnTo>
                    <a:pt x="56" y="32"/>
                  </a:lnTo>
                  <a:lnTo>
                    <a:pt x="54" y="38"/>
                  </a:lnTo>
                  <a:lnTo>
                    <a:pt x="52" y="42"/>
                  </a:lnTo>
                  <a:lnTo>
                    <a:pt x="48" y="42"/>
                  </a:lnTo>
                  <a:lnTo>
                    <a:pt x="44" y="44"/>
                  </a:lnTo>
                  <a:lnTo>
                    <a:pt x="44" y="44"/>
                  </a:lnTo>
                  <a:lnTo>
                    <a:pt x="42" y="44"/>
                  </a:lnTo>
                  <a:lnTo>
                    <a:pt x="42" y="44"/>
                  </a:lnTo>
                  <a:lnTo>
                    <a:pt x="38" y="42"/>
                  </a:lnTo>
                  <a:lnTo>
                    <a:pt x="34" y="40"/>
                  </a:lnTo>
                  <a:lnTo>
                    <a:pt x="28" y="36"/>
                  </a:lnTo>
                  <a:lnTo>
                    <a:pt x="22" y="32"/>
                  </a:lnTo>
                  <a:lnTo>
                    <a:pt x="20" y="30"/>
                  </a:lnTo>
                  <a:lnTo>
                    <a:pt x="14" y="30"/>
                  </a:lnTo>
                  <a:lnTo>
                    <a:pt x="14" y="30"/>
                  </a:lnTo>
                  <a:lnTo>
                    <a:pt x="12" y="30"/>
                  </a:lnTo>
                  <a:lnTo>
                    <a:pt x="12" y="30"/>
                  </a:lnTo>
                  <a:lnTo>
                    <a:pt x="20" y="34"/>
                  </a:lnTo>
                  <a:lnTo>
                    <a:pt x="24" y="38"/>
                  </a:lnTo>
                  <a:lnTo>
                    <a:pt x="24" y="38"/>
                  </a:lnTo>
                  <a:lnTo>
                    <a:pt x="24" y="38"/>
                  </a:lnTo>
                  <a:lnTo>
                    <a:pt x="24" y="38"/>
                  </a:lnTo>
                  <a:lnTo>
                    <a:pt x="24" y="38"/>
                  </a:lnTo>
                  <a:lnTo>
                    <a:pt x="10" y="40"/>
                  </a:lnTo>
                  <a:lnTo>
                    <a:pt x="10" y="40"/>
                  </a:lnTo>
                  <a:lnTo>
                    <a:pt x="16" y="42"/>
                  </a:lnTo>
                  <a:lnTo>
                    <a:pt x="16" y="42"/>
                  </a:lnTo>
                  <a:lnTo>
                    <a:pt x="20" y="48"/>
                  </a:lnTo>
                  <a:lnTo>
                    <a:pt x="22" y="50"/>
                  </a:lnTo>
                  <a:lnTo>
                    <a:pt x="24" y="52"/>
                  </a:lnTo>
                  <a:lnTo>
                    <a:pt x="24" y="52"/>
                  </a:lnTo>
                  <a:lnTo>
                    <a:pt x="34" y="56"/>
                  </a:lnTo>
                  <a:lnTo>
                    <a:pt x="36" y="58"/>
                  </a:lnTo>
                  <a:lnTo>
                    <a:pt x="40" y="62"/>
                  </a:lnTo>
                  <a:lnTo>
                    <a:pt x="40" y="62"/>
                  </a:lnTo>
                  <a:lnTo>
                    <a:pt x="42" y="68"/>
                  </a:lnTo>
                  <a:lnTo>
                    <a:pt x="42" y="76"/>
                  </a:lnTo>
                  <a:lnTo>
                    <a:pt x="42" y="76"/>
                  </a:lnTo>
                  <a:lnTo>
                    <a:pt x="44" y="90"/>
                  </a:lnTo>
                  <a:lnTo>
                    <a:pt x="44" y="96"/>
                  </a:lnTo>
                  <a:lnTo>
                    <a:pt x="44" y="104"/>
                  </a:lnTo>
                  <a:lnTo>
                    <a:pt x="44" y="104"/>
                  </a:lnTo>
                  <a:lnTo>
                    <a:pt x="40" y="110"/>
                  </a:lnTo>
                  <a:lnTo>
                    <a:pt x="34" y="116"/>
                  </a:lnTo>
                  <a:lnTo>
                    <a:pt x="20" y="126"/>
                  </a:lnTo>
                  <a:lnTo>
                    <a:pt x="20" y="126"/>
                  </a:lnTo>
                  <a:lnTo>
                    <a:pt x="10" y="138"/>
                  </a:lnTo>
                  <a:lnTo>
                    <a:pt x="4" y="146"/>
                  </a:lnTo>
                  <a:lnTo>
                    <a:pt x="2" y="152"/>
                  </a:lnTo>
                  <a:lnTo>
                    <a:pt x="2" y="152"/>
                  </a:lnTo>
                  <a:lnTo>
                    <a:pt x="0" y="160"/>
                  </a:lnTo>
                  <a:lnTo>
                    <a:pt x="0" y="164"/>
                  </a:lnTo>
                  <a:lnTo>
                    <a:pt x="2" y="166"/>
                  </a:lnTo>
                  <a:lnTo>
                    <a:pt x="2" y="166"/>
                  </a:lnTo>
                  <a:lnTo>
                    <a:pt x="6" y="168"/>
                  </a:lnTo>
                  <a:lnTo>
                    <a:pt x="8" y="170"/>
                  </a:lnTo>
                  <a:lnTo>
                    <a:pt x="8" y="170"/>
                  </a:lnTo>
                  <a:lnTo>
                    <a:pt x="12" y="170"/>
                  </a:lnTo>
                  <a:lnTo>
                    <a:pt x="12" y="170"/>
                  </a:lnTo>
                  <a:lnTo>
                    <a:pt x="16" y="168"/>
                  </a:lnTo>
                  <a:lnTo>
                    <a:pt x="16" y="168"/>
                  </a:lnTo>
                  <a:lnTo>
                    <a:pt x="20" y="170"/>
                  </a:lnTo>
                  <a:lnTo>
                    <a:pt x="20" y="170"/>
                  </a:lnTo>
                  <a:lnTo>
                    <a:pt x="24" y="172"/>
                  </a:lnTo>
                  <a:lnTo>
                    <a:pt x="24" y="174"/>
                  </a:lnTo>
                  <a:lnTo>
                    <a:pt x="16" y="180"/>
                  </a:lnTo>
                  <a:lnTo>
                    <a:pt x="8" y="186"/>
                  </a:lnTo>
                  <a:lnTo>
                    <a:pt x="4" y="190"/>
                  </a:lnTo>
                  <a:lnTo>
                    <a:pt x="4" y="192"/>
                  </a:lnTo>
                  <a:lnTo>
                    <a:pt x="4" y="192"/>
                  </a:lnTo>
                  <a:lnTo>
                    <a:pt x="6" y="198"/>
                  </a:lnTo>
                  <a:lnTo>
                    <a:pt x="12" y="204"/>
                  </a:lnTo>
                  <a:lnTo>
                    <a:pt x="12" y="204"/>
                  </a:lnTo>
                  <a:lnTo>
                    <a:pt x="16" y="210"/>
                  </a:lnTo>
                  <a:lnTo>
                    <a:pt x="22" y="216"/>
                  </a:lnTo>
                  <a:lnTo>
                    <a:pt x="22" y="216"/>
                  </a:lnTo>
                  <a:lnTo>
                    <a:pt x="28" y="220"/>
                  </a:lnTo>
                  <a:lnTo>
                    <a:pt x="36" y="224"/>
                  </a:lnTo>
                  <a:lnTo>
                    <a:pt x="36" y="224"/>
                  </a:lnTo>
                  <a:lnTo>
                    <a:pt x="40" y="226"/>
                  </a:lnTo>
                  <a:lnTo>
                    <a:pt x="42" y="230"/>
                  </a:lnTo>
                  <a:lnTo>
                    <a:pt x="46" y="236"/>
                  </a:lnTo>
                  <a:lnTo>
                    <a:pt x="46" y="236"/>
                  </a:lnTo>
                  <a:lnTo>
                    <a:pt x="52" y="242"/>
                  </a:lnTo>
                  <a:lnTo>
                    <a:pt x="58" y="248"/>
                  </a:lnTo>
                  <a:lnTo>
                    <a:pt x="58" y="248"/>
                  </a:lnTo>
                  <a:lnTo>
                    <a:pt x="62" y="256"/>
                  </a:lnTo>
                  <a:lnTo>
                    <a:pt x="68" y="262"/>
                  </a:lnTo>
                  <a:lnTo>
                    <a:pt x="68" y="262"/>
                  </a:lnTo>
                  <a:lnTo>
                    <a:pt x="94" y="290"/>
                  </a:lnTo>
                  <a:lnTo>
                    <a:pt x="94" y="290"/>
                  </a:lnTo>
                  <a:lnTo>
                    <a:pt x="98" y="296"/>
                  </a:lnTo>
                  <a:lnTo>
                    <a:pt x="102" y="304"/>
                  </a:lnTo>
                  <a:lnTo>
                    <a:pt x="106" y="310"/>
                  </a:lnTo>
                  <a:lnTo>
                    <a:pt x="110" y="316"/>
                  </a:lnTo>
                  <a:lnTo>
                    <a:pt x="110" y="316"/>
                  </a:lnTo>
                  <a:lnTo>
                    <a:pt x="120" y="324"/>
                  </a:lnTo>
                  <a:lnTo>
                    <a:pt x="130" y="332"/>
                  </a:lnTo>
                  <a:lnTo>
                    <a:pt x="154" y="344"/>
                  </a:lnTo>
                  <a:lnTo>
                    <a:pt x="154" y="344"/>
                  </a:lnTo>
                  <a:lnTo>
                    <a:pt x="176" y="352"/>
                  </a:lnTo>
                  <a:lnTo>
                    <a:pt x="188" y="356"/>
                  </a:lnTo>
                  <a:lnTo>
                    <a:pt x="198" y="362"/>
                  </a:lnTo>
                  <a:lnTo>
                    <a:pt x="198" y="362"/>
                  </a:lnTo>
                  <a:lnTo>
                    <a:pt x="204" y="370"/>
                  </a:lnTo>
                  <a:lnTo>
                    <a:pt x="208" y="378"/>
                  </a:lnTo>
                  <a:lnTo>
                    <a:pt x="210" y="386"/>
                  </a:lnTo>
                  <a:lnTo>
                    <a:pt x="212" y="394"/>
                  </a:lnTo>
                  <a:lnTo>
                    <a:pt x="212" y="394"/>
                  </a:lnTo>
                  <a:lnTo>
                    <a:pt x="210" y="410"/>
                  </a:lnTo>
                  <a:lnTo>
                    <a:pt x="210" y="410"/>
                  </a:lnTo>
                  <a:lnTo>
                    <a:pt x="212" y="418"/>
                  </a:lnTo>
                  <a:lnTo>
                    <a:pt x="212" y="428"/>
                  </a:lnTo>
                  <a:lnTo>
                    <a:pt x="212" y="428"/>
                  </a:lnTo>
                  <a:lnTo>
                    <a:pt x="208" y="442"/>
                  </a:lnTo>
                  <a:lnTo>
                    <a:pt x="208" y="448"/>
                  </a:lnTo>
                  <a:lnTo>
                    <a:pt x="208" y="456"/>
                  </a:lnTo>
                  <a:lnTo>
                    <a:pt x="208" y="456"/>
                  </a:lnTo>
                  <a:lnTo>
                    <a:pt x="210" y="474"/>
                  </a:lnTo>
                  <a:lnTo>
                    <a:pt x="210" y="482"/>
                  </a:lnTo>
                  <a:lnTo>
                    <a:pt x="208" y="490"/>
                  </a:lnTo>
                  <a:lnTo>
                    <a:pt x="208" y="490"/>
                  </a:lnTo>
                  <a:lnTo>
                    <a:pt x="206" y="504"/>
                  </a:lnTo>
                  <a:lnTo>
                    <a:pt x="206" y="510"/>
                  </a:lnTo>
                  <a:lnTo>
                    <a:pt x="206" y="518"/>
                  </a:lnTo>
                  <a:lnTo>
                    <a:pt x="206" y="518"/>
                  </a:lnTo>
                  <a:lnTo>
                    <a:pt x="214" y="552"/>
                  </a:lnTo>
                  <a:lnTo>
                    <a:pt x="214" y="552"/>
                  </a:lnTo>
                  <a:lnTo>
                    <a:pt x="216" y="568"/>
                  </a:lnTo>
                  <a:lnTo>
                    <a:pt x="216" y="576"/>
                  </a:lnTo>
                  <a:lnTo>
                    <a:pt x="214" y="584"/>
                  </a:lnTo>
                  <a:lnTo>
                    <a:pt x="214" y="584"/>
                  </a:lnTo>
                  <a:lnTo>
                    <a:pt x="210" y="594"/>
                  </a:lnTo>
                  <a:lnTo>
                    <a:pt x="208" y="604"/>
                  </a:lnTo>
                  <a:lnTo>
                    <a:pt x="208" y="604"/>
                  </a:lnTo>
                  <a:lnTo>
                    <a:pt x="204" y="614"/>
                  </a:lnTo>
                  <a:lnTo>
                    <a:pt x="200" y="622"/>
                  </a:lnTo>
                  <a:lnTo>
                    <a:pt x="200" y="622"/>
                  </a:lnTo>
                  <a:lnTo>
                    <a:pt x="198" y="634"/>
                  </a:lnTo>
                  <a:lnTo>
                    <a:pt x="202" y="644"/>
                  </a:lnTo>
                  <a:lnTo>
                    <a:pt x="208" y="664"/>
                  </a:lnTo>
                  <a:lnTo>
                    <a:pt x="208" y="664"/>
                  </a:lnTo>
                  <a:lnTo>
                    <a:pt x="210" y="672"/>
                  </a:lnTo>
                  <a:lnTo>
                    <a:pt x="208" y="678"/>
                  </a:lnTo>
                  <a:lnTo>
                    <a:pt x="206" y="692"/>
                  </a:lnTo>
                  <a:lnTo>
                    <a:pt x="206" y="692"/>
                  </a:lnTo>
                  <a:lnTo>
                    <a:pt x="204" y="700"/>
                  </a:lnTo>
                  <a:lnTo>
                    <a:pt x="204" y="714"/>
                  </a:lnTo>
                  <a:lnTo>
                    <a:pt x="204" y="720"/>
                  </a:lnTo>
                  <a:lnTo>
                    <a:pt x="206" y="726"/>
                  </a:lnTo>
                  <a:lnTo>
                    <a:pt x="208" y="730"/>
                  </a:lnTo>
                  <a:lnTo>
                    <a:pt x="214" y="730"/>
                  </a:lnTo>
                  <a:lnTo>
                    <a:pt x="214" y="730"/>
                  </a:lnTo>
                  <a:lnTo>
                    <a:pt x="214" y="730"/>
                  </a:lnTo>
                  <a:lnTo>
                    <a:pt x="214" y="730"/>
                  </a:lnTo>
                  <a:lnTo>
                    <a:pt x="218" y="730"/>
                  </a:lnTo>
                  <a:lnTo>
                    <a:pt x="220" y="726"/>
                  </a:lnTo>
                  <a:lnTo>
                    <a:pt x="220" y="716"/>
                  </a:lnTo>
                  <a:lnTo>
                    <a:pt x="220" y="716"/>
                  </a:lnTo>
                  <a:lnTo>
                    <a:pt x="220" y="712"/>
                  </a:lnTo>
                  <a:lnTo>
                    <a:pt x="220" y="706"/>
                  </a:lnTo>
                  <a:lnTo>
                    <a:pt x="222" y="700"/>
                  </a:lnTo>
                  <a:lnTo>
                    <a:pt x="226" y="696"/>
                  </a:lnTo>
                  <a:lnTo>
                    <a:pt x="226" y="696"/>
                  </a:lnTo>
                  <a:lnTo>
                    <a:pt x="232" y="722"/>
                  </a:lnTo>
                  <a:lnTo>
                    <a:pt x="232" y="722"/>
                  </a:lnTo>
                  <a:lnTo>
                    <a:pt x="232" y="728"/>
                  </a:lnTo>
                  <a:lnTo>
                    <a:pt x="234" y="734"/>
                  </a:lnTo>
                  <a:lnTo>
                    <a:pt x="234" y="734"/>
                  </a:lnTo>
                  <a:lnTo>
                    <a:pt x="238" y="740"/>
                  </a:lnTo>
                  <a:lnTo>
                    <a:pt x="242" y="746"/>
                  </a:lnTo>
                  <a:lnTo>
                    <a:pt x="242" y="746"/>
                  </a:lnTo>
                  <a:lnTo>
                    <a:pt x="242" y="750"/>
                  </a:lnTo>
                  <a:lnTo>
                    <a:pt x="240" y="752"/>
                  </a:lnTo>
                  <a:lnTo>
                    <a:pt x="240" y="752"/>
                  </a:lnTo>
                  <a:lnTo>
                    <a:pt x="236" y="758"/>
                  </a:lnTo>
                  <a:lnTo>
                    <a:pt x="236" y="762"/>
                  </a:lnTo>
                  <a:lnTo>
                    <a:pt x="236" y="762"/>
                  </a:lnTo>
                  <a:lnTo>
                    <a:pt x="234" y="766"/>
                  </a:lnTo>
                  <a:lnTo>
                    <a:pt x="232" y="770"/>
                  </a:lnTo>
                  <a:lnTo>
                    <a:pt x="232" y="770"/>
                  </a:lnTo>
                  <a:lnTo>
                    <a:pt x="228" y="774"/>
                  </a:lnTo>
                  <a:lnTo>
                    <a:pt x="226" y="780"/>
                  </a:lnTo>
                  <a:lnTo>
                    <a:pt x="226" y="780"/>
                  </a:lnTo>
                  <a:lnTo>
                    <a:pt x="220" y="778"/>
                  </a:lnTo>
                  <a:lnTo>
                    <a:pt x="218" y="776"/>
                  </a:lnTo>
                  <a:lnTo>
                    <a:pt x="218" y="776"/>
                  </a:lnTo>
                  <a:lnTo>
                    <a:pt x="216" y="776"/>
                  </a:lnTo>
                  <a:lnTo>
                    <a:pt x="214" y="780"/>
                  </a:lnTo>
                  <a:lnTo>
                    <a:pt x="214" y="780"/>
                  </a:lnTo>
                  <a:lnTo>
                    <a:pt x="212" y="786"/>
                  </a:lnTo>
                  <a:lnTo>
                    <a:pt x="214" y="790"/>
                  </a:lnTo>
                  <a:lnTo>
                    <a:pt x="214" y="794"/>
                  </a:lnTo>
                  <a:lnTo>
                    <a:pt x="214" y="794"/>
                  </a:lnTo>
                  <a:lnTo>
                    <a:pt x="220" y="796"/>
                  </a:lnTo>
                  <a:lnTo>
                    <a:pt x="224" y="798"/>
                  </a:lnTo>
                  <a:lnTo>
                    <a:pt x="224" y="798"/>
                  </a:lnTo>
                  <a:lnTo>
                    <a:pt x="226" y="800"/>
                  </a:lnTo>
                  <a:lnTo>
                    <a:pt x="226" y="802"/>
                  </a:lnTo>
                  <a:lnTo>
                    <a:pt x="226" y="806"/>
                  </a:lnTo>
                  <a:lnTo>
                    <a:pt x="226" y="806"/>
                  </a:lnTo>
                  <a:lnTo>
                    <a:pt x="232" y="812"/>
                  </a:lnTo>
                  <a:lnTo>
                    <a:pt x="234" y="816"/>
                  </a:lnTo>
                  <a:lnTo>
                    <a:pt x="230" y="818"/>
                  </a:lnTo>
                  <a:lnTo>
                    <a:pt x="230" y="818"/>
                  </a:lnTo>
                  <a:lnTo>
                    <a:pt x="226" y="818"/>
                  </a:lnTo>
                  <a:lnTo>
                    <a:pt x="226" y="818"/>
                  </a:lnTo>
                  <a:lnTo>
                    <a:pt x="220" y="818"/>
                  </a:lnTo>
                  <a:lnTo>
                    <a:pt x="220" y="818"/>
                  </a:lnTo>
                  <a:lnTo>
                    <a:pt x="214" y="816"/>
                  </a:lnTo>
                  <a:lnTo>
                    <a:pt x="214" y="816"/>
                  </a:lnTo>
                  <a:lnTo>
                    <a:pt x="210" y="818"/>
                  </a:lnTo>
                  <a:lnTo>
                    <a:pt x="210" y="818"/>
                  </a:lnTo>
                  <a:lnTo>
                    <a:pt x="206" y="820"/>
                  </a:lnTo>
                  <a:lnTo>
                    <a:pt x="206" y="826"/>
                  </a:lnTo>
                  <a:lnTo>
                    <a:pt x="208" y="830"/>
                  </a:lnTo>
                  <a:lnTo>
                    <a:pt x="210" y="834"/>
                  </a:lnTo>
                  <a:lnTo>
                    <a:pt x="210" y="834"/>
                  </a:lnTo>
                  <a:lnTo>
                    <a:pt x="214" y="838"/>
                  </a:lnTo>
                  <a:lnTo>
                    <a:pt x="218" y="838"/>
                  </a:lnTo>
                  <a:lnTo>
                    <a:pt x="226" y="842"/>
                  </a:lnTo>
                  <a:lnTo>
                    <a:pt x="226" y="842"/>
                  </a:lnTo>
                  <a:lnTo>
                    <a:pt x="232" y="846"/>
                  </a:lnTo>
                  <a:lnTo>
                    <a:pt x="236" y="850"/>
                  </a:lnTo>
                  <a:lnTo>
                    <a:pt x="236" y="850"/>
                  </a:lnTo>
                  <a:lnTo>
                    <a:pt x="236" y="852"/>
                  </a:lnTo>
                  <a:lnTo>
                    <a:pt x="234" y="854"/>
                  </a:lnTo>
                  <a:lnTo>
                    <a:pt x="232" y="856"/>
                  </a:lnTo>
                  <a:lnTo>
                    <a:pt x="230" y="856"/>
                  </a:lnTo>
                  <a:lnTo>
                    <a:pt x="230" y="856"/>
                  </a:lnTo>
                  <a:lnTo>
                    <a:pt x="232" y="860"/>
                  </a:lnTo>
                  <a:lnTo>
                    <a:pt x="234" y="864"/>
                  </a:lnTo>
                  <a:lnTo>
                    <a:pt x="242" y="870"/>
                  </a:lnTo>
                  <a:lnTo>
                    <a:pt x="242" y="870"/>
                  </a:lnTo>
                  <a:lnTo>
                    <a:pt x="252" y="874"/>
                  </a:lnTo>
                  <a:lnTo>
                    <a:pt x="252" y="876"/>
                  </a:lnTo>
                  <a:lnTo>
                    <a:pt x="254" y="880"/>
                  </a:lnTo>
                  <a:lnTo>
                    <a:pt x="254" y="880"/>
                  </a:lnTo>
                  <a:lnTo>
                    <a:pt x="260" y="882"/>
                  </a:lnTo>
                  <a:lnTo>
                    <a:pt x="268" y="882"/>
                  </a:lnTo>
                  <a:lnTo>
                    <a:pt x="268" y="882"/>
                  </a:lnTo>
                  <a:lnTo>
                    <a:pt x="270" y="884"/>
                  </a:lnTo>
                  <a:lnTo>
                    <a:pt x="270" y="888"/>
                  </a:lnTo>
                  <a:lnTo>
                    <a:pt x="272" y="892"/>
                  </a:lnTo>
                  <a:lnTo>
                    <a:pt x="272" y="892"/>
                  </a:lnTo>
                  <a:lnTo>
                    <a:pt x="276" y="896"/>
                  </a:lnTo>
                  <a:lnTo>
                    <a:pt x="282" y="898"/>
                  </a:lnTo>
                  <a:lnTo>
                    <a:pt x="282" y="898"/>
                  </a:lnTo>
                  <a:lnTo>
                    <a:pt x="290" y="902"/>
                  </a:lnTo>
                  <a:lnTo>
                    <a:pt x="300" y="904"/>
                  </a:lnTo>
                  <a:lnTo>
                    <a:pt x="300" y="904"/>
                  </a:lnTo>
                  <a:lnTo>
                    <a:pt x="308" y="902"/>
                  </a:lnTo>
                  <a:lnTo>
                    <a:pt x="308" y="902"/>
                  </a:lnTo>
                  <a:lnTo>
                    <a:pt x="310" y="900"/>
                  </a:lnTo>
                  <a:lnTo>
                    <a:pt x="312" y="896"/>
                  </a:lnTo>
                  <a:lnTo>
                    <a:pt x="312" y="896"/>
                  </a:lnTo>
                  <a:lnTo>
                    <a:pt x="314" y="894"/>
                  </a:lnTo>
                  <a:lnTo>
                    <a:pt x="322" y="892"/>
                  </a:lnTo>
                  <a:lnTo>
                    <a:pt x="322" y="892"/>
                  </a:lnTo>
                  <a:lnTo>
                    <a:pt x="328" y="892"/>
                  </a:lnTo>
                  <a:lnTo>
                    <a:pt x="332" y="890"/>
                  </a:lnTo>
                  <a:lnTo>
                    <a:pt x="332" y="886"/>
                  </a:lnTo>
                  <a:lnTo>
                    <a:pt x="330" y="884"/>
                  </a:lnTo>
                  <a:lnTo>
                    <a:pt x="326" y="876"/>
                  </a:lnTo>
                  <a:lnTo>
                    <a:pt x="322" y="872"/>
                  </a:lnTo>
                  <a:lnTo>
                    <a:pt x="322" y="868"/>
                  </a:lnTo>
                  <a:lnTo>
                    <a:pt x="322" y="868"/>
                  </a:lnTo>
                  <a:lnTo>
                    <a:pt x="324" y="860"/>
                  </a:lnTo>
                  <a:lnTo>
                    <a:pt x="326" y="852"/>
                  </a:lnTo>
                  <a:lnTo>
                    <a:pt x="326" y="852"/>
                  </a:lnTo>
                  <a:lnTo>
                    <a:pt x="330" y="850"/>
                  </a:lnTo>
                  <a:lnTo>
                    <a:pt x="334" y="848"/>
                  </a:lnTo>
                  <a:lnTo>
                    <a:pt x="338" y="846"/>
                  </a:lnTo>
                  <a:lnTo>
                    <a:pt x="340" y="844"/>
                  </a:lnTo>
                  <a:lnTo>
                    <a:pt x="340" y="844"/>
                  </a:lnTo>
                  <a:lnTo>
                    <a:pt x="342" y="840"/>
                  </a:lnTo>
                  <a:lnTo>
                    <a:pt x="340" y="834"/>
                  </a:lnTo>
                  <a:lnTo>
                    <a:pt x="338" y="830"/>
                  </a:lnTo>
                  <a:lnTo>
                    <a:pt x="336" y="826"/>
                  </a:lnTo>
                  <a:lnTo>
                    <a:pt x="336" y="826"/>
                  </a:lnTo>
                  <a:lnTo>
                    <a:pt x="338" y="822"/>
                  </a:lnTo>
                  <a:lnTo>
                    <a:pt x="342" y="822"/>
                  </a:lnTo>
                  <a:lnTo>
                    <a:pt x="352" y="818"/>
                  </a:lnTo>
                  <a:lnTo>
                    <a:pt x="352" y="818"/>
                  </a:lnTo>
                  <a:lnTo>
                    <a:pt x="356" y="816"/>
                  </a:lnTo>
                  <a:lnTo>
                    <a:pt x="356" y="814"/>
                  </a:lnTo>
                  <a:lnTo>
                    <a:pt x="358" y="806"/>
                  </a:lnTo>
                  <a:lnTo>
                    <a:pt x="358" y="806"/>
                  </a:lnTo>
                  <a:lnTo>
                    <a:pt x="362" y="800"/>
                  </a:lnTo>
                  <a:lnTo>
                    <a:pt x="362" y="798"/>
                  </a:lnTo>
                  <a:lnTo>
                    <a:pt x="358" y="796"/>
                  </a:lnTo>
                  <a:lnTo>
                    <a:pt x="358" y="796"/>
                  </a:lnTo>
                  <a:lnTo>
                    <a:pt x="350" y="792"/>
                  </a:lnTo>
                  <a:lnTo>
                    <a:pt x="342" y="788"/>
                  </a:lnTo>
                  <a:lnTo>
                    <a:pt x="342" y="788"/>
                  </a:lnTo>
                  <a:lnTo>
                    <a:pt x="334" y="784"/>
                  </a:lnTo>
                  <a:lnTo>
                    <a:pt x="326" y="778"/>
                  </a:lnTo>
                  <a:lnTo>
                    <a:pt x="326" y="778"/>
                  </a:lnTo>
                  <a:lnTo>
                    <a:pt x="324" y="774"/>
                  </a:lnTo>
                  <a:lnTo>
                    <a:pt x="324" y="772"/>
                  </a:lnTo>
                  <a:lnTo>
                    <a:pt x="326" y="768"/>
                  </a:lnTo>
                  <a:lnTo>
                    <a:pt x="330" y="764"/>
                  </a:lnTo>
                  <a:lnTo>
                    <a:pt x="330" y="764"/>
                  </a:lnTo>
                  <a:lnTo>
                    <a:pt x="334" y="762"/>
                  </a:lnTo>
                  <a:lnTo>
                    <a:pt x="338" y="762"/>
                  </a:lnTo>
                  <a:lnTo>
                    <a:pt x="342" y="762"/>
                  </a:lnTo>
                  <a:lnTo>
                    <a:pt x="346" y="760"/>
                  </a:lnTo>
                  <a:lnTo>
                    <a:pt x="346" y="760"/>
                  </a:lnTo>
                  <a:lnTo>
                    <a:pt x="350" y="756"/>
                  </a:lnTo>
                  <a:lnTo>
                    <a:pt x="352" y="750"/>
                  </a:lnTo>
                  <a:lnTo>
                    <a:pt x="352" y="750"/>
                  </a:lnTo>
                  <a:lnTo>
                    <a:pt x="356" y="746"/>
                  </a:lnTo>
                  <a:lnTo>
                    <a:pt x="354" y="738"/>
                  </a:lnTo>
                  <a:lnTo>
                    <a:pt x="354" y="738"/>
                  </a:lnTo>
                  <a:lnTo>
                    <a:pt x="354" y="734"/>
                  </a:lnTo>
                  <a:lnTo>
                    <a:pt x="356" y="732"/>
                  </a:lnTo>
                  <a:lnTo>
                    <a:pt x="360" y="728"/>
                  </a:lnTo>
                  <a:lnTo>
                    <a:pt x="366" y="724"/>
                  </a:lnTo>
                  <a:lnTo>
                    <a:pt x="368" y="722"/>
                  </a:lnTo>
                  <a:lnTo>
                    <a:pt x="370" y="718"/>
                  </a:lnTo>
                  <a:lnTo>
                    <a:pt x="370" y="718"/>
                  </a:lnTo>
                  <a:lnTo>
                    <a:pt x="362" y="716"/>
                  </a:lnTo>
                  <a:lnTo>
                    <a:pt x="356" y="714"/>
                  </a:lnTo>
                  <a:lnTo>
                    <a:pt x="356" y="714"/>
                  </a:lnTo>
                  <a:lnTo>
                    <a:pt x="354" y="712"/>
                  </a:lnTo>
                  <a:lnTo>
                    <a:pt x="352" y="708"/>
                  </a:lnTo>
                  <a:lnTo>
                    <a:pt x="352" y="702"/>
                  </a:lnTo>
                  <a:lnTo>
                    <a:pt x="352" y="702"/>
                  </a:lnTo>
                  <a:lnTo>
                    <a:pt x="350" y="694"/>
                  </a:lnTo>
                  <a:lnTo>
                    <a:pt x="350" y="690"/>
                  </a:lnTo>
                  <a:lnTo>
                    <a:pt x="350" y="688"/>
                  </a:lnTo>
                  <a:lnTo>
                    <a:pt x="350" y="688"/>
                  </a:lnTo>
                  <a:lnTo>
                    <a:pt x="352" y="688"/>
                  </a:lnTo>
                  <a:lnTo>
                    <a:pt x="352" y="688"/>
                  </a:lnTo>
                  <a:lnTo>
                    <a:pt x="360" y="690"/>
                  </a:lnTo>
                  <a:lnTo>
                    <a:pt x="366" y="694"/>
                  </a:lnTo>
                  <a:lnTo>
                    <a:pt x="366" y="694"/>
                  </a:lnTo>
                  <a:lnTo>
                    <a:pt x="374" y="694"/>
                  </a:lnTo>
                  <a:lnTo>
                    <a:pt x="374" y="694"/>
                  </a:lnTo>
                  <a:lnTo>
                    <a:pt x="386" y="692"/>
                  </a:lnTo>
                  <a:lnTo>
                    <a:pt x="392" y="690"/>
                  </a:lnTo>
                  <a:lnTo>
                    <a:pt x="396" y="686"/>
                  </a:lnTo>
                  <a:lnTo>
                    <a:pt x="396" y="686"/>
                  </a:lnTo>
                  <a:lnTo>
                    <a:pt x="396" y="682"/>
                  </a:lnTo>
                  <a:lnTo>
                    <a:pt x="394" y="678"/>
                  </a:lnTo>
                  <a:lnTo>
                    <a:pt x="392" y="674"/>
                  </a:lnTo>
                  <a:lnTo>
                    <a:pt x="390" y="670"/>
                  </a:lnTo>
                  <a:lnTo>
                    <a:pt x="390" y="670"/>
                  </a:lnTo>
                  <a:lnTo>
                    <a:pt x="392" y="668"/>
                  </a:lnTo>
                  <a:lnTo>
                    <a:pt x="394" y="664"/>
                  </a:lnTo>
                  <a:lnTo>
                    <a:pt x="394" y="664"/>
                  </a:lnTo>
                  <a:lnTo>
                    <a:pt x="392" y="662"/>
                  </a:lnTo>
                  <a:lnTo>
                    <a:pt x="390" y="662"/>
                  </a:lnTo>
                  <a:lnTo>
                    <a:pt x="384" y="658"/>
                  </a:lnTo>
                  <a:lnTo>
                    <a:pt x="384" y="658"/>
                  </a:lnTo>
                  <a:lnTo>
                    <a:pt x="382" y="654"/>
                  </a:lnTo>
                  <a:lnTo>
                    <a:pt x="384" y="652"/>
                  </a:lnTo>
                  <a:lnTo>
                    <a:pt x="388" y="650"/>
                  </a:lnTo>
                  <a:lnTo>
                    <a:pt x="388" y="650"/>
                  </a:lnTo>
                  <a:lnTo>
                    <a:pt x="404" y="654"/>
                  </a:lnTo>
                  <a:lnTo>
                    <a:pt x="404" y="654"/>
                  </a:lnTo>
                  <a:lnTo>
                    <a:pt x="416" y="656"/>
                  </a:lnTo>
                  <a:lnTo>
                    <a:pt x="416" y="656"/>
                  </a:lnTo>
                  <a:lnTo>
                    <a:pt x="416" y="656"/>
                  </a:lnTo>
                  <a:lnTo>
                    <a:pt x="416" y="656"/>
                  </a:lnTo>
                  <a:lnTo>
                    <a:pt x="420" y="656"/>
                  </a:lnTo>
                  <a:lnTo>
                    <a:pt x="426" y="654"/>
                  </a:lnTo>
                  <a:lnTo>
                    <a:pt x="436" y="648"/>
                  </a:lnTo>
                  <a:lnTo>
                    <a:pt x="436" y="648"/>
                  </a:lnTo>
                  <a:lnTo>
                    <a:pt x="446" y="648"/>
                  </a:lnTo>
                  <a:lnTo>
                    <a:pt x="450" y="646"/>
                  </a:lnTo>
                  <a:lnTo>
                    <a:pt x="454" y="644"/>
                  </a:lnTo>
                  <a:lnTo>
                    <a:pt x="454" y="644"/>
                  </a:lnTo>
                  <a:lnTo>
                    <a:pt x="456" y="640"/>
                  </a:lnTo>
                  <a:lnTo>
                    <a:pt x="458" y="636"/>
                  </a:lnTo>
                  <a:lnTo>
                    <a:pt x="460" y="628"/>
                  </a:lnTo>
                  <a:lnTo>
                    <a:pt x="460" y="628"/>
                  </a:lnTo>
                  <a:lnTo>
                    <a:pt x="462" y="624"/>
                  </a:lnTo>
                  <a:lnTo>
                    <a:pt x="462" y="620"/>
                  </a:lnTo>
                  <a:lnTo>
                    <a:pt x="462" y="620"/>
                  </a:lnTo>
                  <a:lnTo>
                    <a:pt x="462" y="616"/>
                  </a:lnTo>
                  <a:lnTo>
                    <a:pt x="458" y="612"/>
                  </a:lnTo>
                  <a:lnTo>
                    <a:pt x="458" y="612"/>
                  </a:lnTo>
                  <a:lnTo>
                    <a:pt x="452" y="604"/>
                  </a:lnTo>
                  <a:lnTo>
                    <a:pt x="446" y="596"/>
                  </a:lnTo>
                  <a:lnTo>
                    <a:pt x="446" y="596"/>
                  </a:lnTo>
                  <a:lnTo>
                    <a:pt x="440" y="588"/>
                  </a:lnTo>
                  <a:lnTo>
                    <a:pt x="432" y="582"/>
                  </a:lnTo>
                  <a:lnTo>
                    <a:pt x="432" y="582"/>
                  </a:lnTo>
                  <a:lnTo>
                    <a:pt x="440" y="584"/>
                  </a:lnTo>
                  <a:lnTo>
                    <a:pt x="446" y="586"/>
                  </a:lnTo>
                  <a:lnTo>
                    <a:pt x="460" y="592"/>
                  </a:lnTo>
                  <a:lnTo>
                    <a:pt x="460" y="592"/>
                  </a:lnTo>
                  <a:lnTo>
                    <a:pt x="466" y="594"/>
                  </a:lnTo>
                  <a:lnTo>
                    <a:pt x="472" y="596"/>
                  </a:lnTo>
                  <a:lnTo>
                    <a:pt x="472" y="596"/>
                  </a:lnTo>
                  <a:lnTo>
                    <a:pt x="480" y="594"/>
                  </a:lnTo>
                  <a:lnTo>
                    <a:pt x="480" y="594"/>
                  </a:lnTo>
                  <a:lnTo>
                    <a:pt x="488" y="590"/>
                  </a:lnTo>
                  <a:lnTo>
                    <a:pt x="492" y="584"/>
                  </a:lnTo>
                  <a:lnTo>
                    <a:pt x="502" y="572"/>
                  </a:lnTo>
                  <a:lnTo>
                    <a:pt x="502" y="572"/>
                  </a:lnTo>
                  <a:lnTo>
                    <a:pt x="508" y="566"/>
                  </a:lnTo>
                  <a:lnTo>
                    <a:pt x="508" y="564"/>
                  </a:lnTo>
                  <a:lnTo>
                    <a:pt x="510" y="560"/>
                  </a:lnTo>
                  <a:lnTo>
                    <a:pt x="510" y="560"/>
                  </a:lnTo>
                  <a:lnTo>
                    <a:pt x="506" y="552"/>
                  </a:lnTo>
                  <a:lnTo>
                    <a:pt x="506" y="548"/>
                  </a:lnTo>
                  <a:lnTo>
                    <a:pt x="506" y="544"/>
                  </a:lnTo>
                  <a:lnTo>
                    <a:pt x="506" y="544"/>
                  </a:lnTo>
                  <a:lnTo>
                    <a:pt x="508" y="540"/>
                  </a:lnTo>
                  <a:lnTo>
                    <a:pt x="510" y="536"/>
                  </a:lnTo>
                  <a:lnTo>
                    <a:pt x="520" y="530"/>
                  </a:lnTo>
                  <a:lnTo>
                    <a:pt x="530" y="524"/>
                  </a:lnTo>
                  <a:lnTo>
                    <a:pt x="540" y="518"/>
                  </a:lnTo>
                  <a:lnTo>
                    <a:pt x="540" y="518"/>
                  </a:lnTo>
                  <a:lnTo>
                    <a:pt x="546" y="510"/>
                  </a:lnTo>
                  <a:lnTo>
                    <a:pt x="548" y="504"/>
                  </a:lnTo>
                  <a:lnTo>
                    <a:pt x="550" y="496"/>
                  </a:lnTo>
                  <a:lnTo>
                    <a:pt x="550" y="488"/>
                  </a:lnTo>
                  <a:lnTo>
                    <a:pt x="550" y="488"/>
                  </a:lnTo>
                  <a:lnTo>
                    <a:pt x="548" y="470"/>
                  </a:lnTo>
                  <a:lnTo>
                    <a:pt x="548" y="462"/>
                  </a:lnTo>
                  <a:lnTo>
                    <a:pt x="552" y="454"/>
                  </a:lnTo>
                  <a:lnTo>
                    <a:pt x="552" y="454"/>
                  </a:lnTo>
                  <a:lnTo>
                    <a:pt x="566" y="442"/>
                  </a:lnTo>
                  <a:lnTo>
                    <a:pt x="578" y="432"/>
                  </a:lnTo>
                  <a:lnTo>
                    <a:pt x="578" y="432"/>
                  </a:lnTo>
                  <a:lnTo>
                    <a:pt x="586" y="426"/>
                  </a:lnTo>
                  <a:lnTo>
                    <a:pt x="596" y="424"/>
                  </a:lnTo>
                  <a:lnTo>
                    <a:pt x="616" y="422"/>
                  </a:lnTo>
                  <a:lnTo>
                    <a:pt x="616" y="422"/>
                  </a:lnTo>
                  <a:lnTo>
                    <a:pt x="626" y="418"/>
                  </a:lnTo>
                  <a:lnTo>
                    <a:pt x="634" y="416"/>
                  </a:lnTo>
                  <a:lnTo>
                    <a:pt x="634" y="416"/>
                  </a:lnTo>
                  <a:lnTo>
                    <a:pt x="642" y="412"/>
                  </a:lnTo>
                  <a:lnTo>
                    <a:pt x="646" y="410"/>
                  </a:lnTo>
                  <a:lnTo>
                    <a:pt x="648" y="406"/>
                  </a:lnTo>
                  <a:lnTo>
                    <a:pt x="648" y="406"/>
                  </a:lnTo>
                  <a:lnTo>
                    <a:pt x="652" y="400"/>
                  </a:lnTo>
                  <a:lnTo>
                    <a:pt x="652" y="392"/>
                  </a:lnTo>
                  <a:lnTo>
                    <a:pt x="656" y="376"/>
                  </a:lnTo>
                  <a:lnTo>
                    <a:pt x="656" y="376"/>
                  </a:lnTo>
                  <a:lnTo>
                    <a:pt x="658" y="368"/>
                  </a:lnTo>
                  <a:lnTo>
                    <a:pt x="658" y="362"/>
                  </a:lnTo>
                  <a:lnTo>
                    <a:pt x="658" y="362"/>
                  </a:lnTo>
                  <a:lnTo>
                    <a:pt x="658" y="356"/>
                  </a:lnTo>
                  <a:lnTo>
                    <a:pt x="654" y="352"/>
                  </a:lnTo>
                  <a:lnTo>
                    <a:pt x="652" y="348"/>
                  </a:lnTo>
                  <a:lnTo>
                    <a:pt x="650" y="342"/>
                  </a:lnTo>
                  <a:lnTo>
                    <a:pt x="650" y="342"/>
                  </a:lnTo>
                  <a:lnTo>
                    <a:pt x="644" y="310"/>
                  </a:lnTo>
                  <a:lnTo>
                    <a:pt x="644" y="310"/>
                  </a:lnTo>
                  <a:lnTo>
                    <a:pt x="644" y="302"/>
                  </a:lnTo>
                  <a:lnTo>
                    <a:pt x="646" y="294"/>
                  </a:lnTo>
                  <a:lnTo>
                    <a:pt x="650" y="288"/>
                  </a:lnTo>
                  <a:lnTo>
                    <a:pt x="656" y="282"/>
                  </a:lnTo>
                  <a:lnTo>
                    <a:pt x="666" y="270"/>
                  </a:lnTo>
                  <a:lnTo>
                    <a:pt x="670" y="262"/>
                  </a:lnTo>
                  <a:lnTo>
                    <a:pt x="674" y="256"/>
                  </a:lnTo>
                  <a:lnTo>
                    <a:pt x="674" y="256"/>
                  </a:lnTo>
                  <a:lnTo>
                    <a:pt x="680" y="242"/>
                  </a:lnTo>
                  <a:lnTo>
                    <a:pt x="682" y="234"/>
                  </a:lnTo>
                  <a:lnTo>
                    <a:pt x="682" y="228"/>
                  </a:lnTo>
                  <a:lnTo>
                    <a:pt x="682" y="228"/>
                  </a:lnTo>
                  <a:lnTo>
                    <a:pt x="676" y="222"/>
                  </a:lnTo>
                  <a:lnTo>
                    <a:pt x="672" y="216"/>
                  </a:lnTo>
                  <a:lnTo>
                    <a:pt x="672" y="216"/>
                  </a:lnTo>
                  <a:lnTo>
                    <a:pt x="668" y="208"/>
                  </a:lnTo>
                  <a:lnTo>
                    <a:pt x="666" y="206"/>
                  </a:lnTo>
                  <a:lnTo>
                    <a:pt x="662" y="204"/>
                  </a:lnTo>
                  <a:lnTo>
                    <a:pt x="662" y="204"/>
                  </a:lnTo>
                  <a:lnTo>
                    <a:pt x="652" y="200"/>
                  </a:lnTo>
                  <a:lnTo>
                    <a:pt x="642" y="198"/>
                  </a:lnTo>
                  <a:lnTo>
                    <a:pt x="632" y="196"/>
                  </a:lnTo>
                  <a:lnTo>
                    <a:pt x="624" y="192"/>
                  </a:lnTo>
                  <a:lnTo>
                    <a:pt x="624" y="192"/>
                  </a:lnTo>
                  <a:lnTo>
                    <a:pt x="606" y="182"/>
                  </a:lnTo>
                  <a:lnTo>
                    <a:pt x="598" y="178"/>
                  </a:lnTo>
                  <a:lnTo>
                    <a:pt x="588" y="174"/>
                  </a:lnTo>
                  <a:lnTo>
                    <a:pt x="588" y="174"/>
                  </a:lnTo>
                  <a:lnTo>
                    <a:pt x="568" y="170"/>
                  </a:lnTo>
                  <a:lnTo>
                    <a:pt x="568" y="170"/>
                  </a:lnTo>
                  <a:lnTo>
                    <a:pt x="566" y="170"/>
                  </a:lnTo>
                  <a:lnTo>
                    <a:pt x="566" y="170"/>
                  </a:lnTo>
                  <a:lnTo>
                    <a:pt x="560" y="170"/>
                  </a:lnTo>
                  <a:lnTo>
                    <a:pt x="560" y="170"/>
                  </a:lnTo>
                  <a:lnTo>
                    <a:pt x="554" y="172"/>
                  </a:lnTo>
                  <a:lnTo>
                    <a:pt x="554" y="172"/>
                  </a:lnTo>
                  <a:lnTo>
                    <a:pt x="548" y="170"/>
                  </a:lnTo>
                  <a:lnTo>
                    <a:pt x="548" y="170"/>
                  </a:lnTo>
                  <a:lnTo>
                    <a:pt x="542" y="168"/>
                  </a:lnTo>
                  <a:lnTo>
                    <a:pt x="538" y="166"/>
                  </a:lnTo>
                  <a:lnTo>
                    <a:pt x="534" y="166"/>
                  </a:lnTo>
                  <a:lnTo>
                    <a:pt x="534" y="166"/>
                  </a:lnTo>
                  <a:lnTo>
                    <a:pt x="534" y="166"/>
                  </a:lnTo>
                  <a:lnTo>
                    <a:pt x="530" y="166"/>
                  </a:lnTo>
                  <a:lnTo>
                    <a:pt x="526" y="168"/>
                  </a:lnTo>
                  <a:lnTo>
                    <a:pt x="524" y="172"/>
                  </a:lnTo>
                  <a:lnTo>
                    <a:pt x="518" y="174"/>
                  </a:lnTo>
                  <a:lnTo>
                    <a:pt x="518" y="174"/>
                  </a:lnTo>
                  <a:lnTo>
                    <a:pt x="516" y="170"/>
                  </a:lnTo>
                  <a:lnTo>
                    <a:pt x="516" y="168"/>
                  </a:lnTo>
                  <a:lnTo>
                    <a:pt x="516" y="168"/>
                  </a:lnTo>
                  <a:lnTo>
                    <a:pt x="518" y="166"/>
                  </a:lnTo>
                  <a:lnTo>
                    <a:pt x="522" y="164"/>
                  </a:lnTo>
                  <a:lnTo>
                    <a:pt x="522" y="164"/>
                  </a:lnTo>
                  <a:lnTo>
                    <a:pt x="520" y="160"/>
                  </a:lnTo>
                  <a:lnTo>
                    <a:pt x="518" y="158"/>
                  </a:lnTo>
                  <a:lnTo>
                    <a:pt x="510" y="156"/>
                  </a:lnTo>
                  <a:lnTo>
                    <a:pt x="510" y="156"/>
                  </a:lnTo>
                  <a:lnTo>
                    <a:pt x="498" y="150"/>
                  </a:lnTo>
                  <a:lnTo>
                    <a:pt x="486" y="148"/>
                  </a:lnTo>
                  <a:lnTo>
                    <a:pt x="486" y="148"/>
                  </a:lnTo>
                  <a:lnTo>
                    <a:pt x="480" y="150"/>
                  </a:lnTo>
                  <a:lnTo>
                    <a:pt x="480" y="150"/>
                  </a:lnTo>
                  <a:lnTo>
                    <a:pt x="476" y="150"/>
                  </a:lnTo>
                  <a:lnTo>
                    <a:pt x="476" y="150"/>
                  </a:lnTo>
                  <a:lnTo>
                    <a:pt x="470" y="148"/>
                  </a:lnTo>
                  <a:lnTo>
                    <a:pt x="470" y="148"/>
                  </a:lnTo>
                  <a:lnTo>
                    <a:pt x="464" y="146"/>
                  </a:lnTo>
                  <a:lnTo>
                    <a:pt x="460" y="142"/>
                  </a:lnTo>
                  <a:lnTo>
                    <a:pt x="454" y="140"/>
                  </a:lnTo>
                  <a:lnTo>
                    <a:pt x="448" y="138"/>
                  </a:lnTo>
                  <a:lnTo>
                    <a:pt x="448" y="138"/>
                  </a:lnTo>
                  <a:lnTo>
                    <a:pt x="442" y="140"/>
                  </a:lnTo>
                  <a:lnTo>
                    <a:pt x="442" y="140"/>
                  </a:lnTo>
                  <a:lnTo>
                    <a:pt x="438" y="142"/>
                  </a:lnTo>
                  <a:lnTo>
                    <a:pt x="434" y="146"/>
                  </a:lnTo>
                  <a:lnTo>
                    <a:pt x="430" y="150"/>
                  </a:lnTo>
                  <a:lnTo>
                    <a:pt x="424" y="150"/>
                  </a:lnTo>
                  <a:lnTo>
                    <a:pt x="424" y="150"/>
                  </a:lnTo>
                  <a:lnTo>
                    <a:pt x="422" y="150"/>
                  </a:lnTo>
                  <a:lnTo>
                    <a:pt x="422" y="150"/>
                  </a:lnTo>
                  <a:lnTo>
                    <a:pt x="420" y="148"/>
                  </a:lnTo>
                  <a:lnTo>
                    <a:pt x="420" y="144"/>
                  </a:lnTo>
                  <a:lnTo>
                    <a:pt x="422" y="140"/>
                  </a:lnTo>
                  <a:lnTo>
                    <a:pt x="426" y="136"/>
                  </a:lnTo>
                  <a:lnTo>
                    <a:pt x="434" y="130"/>
                  </a:lnTo>
                  <a:lnTo>
                    <a:pt x="436" y="128"/>
                  </a:lnTo>
                  <a:lnTo>
                    <a:pt x="438" y="124"/>
                  </a:lnTo>
                  <a:lnTo>
                    <a:pt x="438" y="124"/>
                  </a:lnTo>
                  <a:lnTo>
                    <a:pt x="436" y="122"/>
                  </a:lnTo>
                  <a:lnTo>
                    <a:pt x="432" y="120"/>
                  </a:lnTo>
                  <a:lnTo>
                    <a:pt x="426" y="116"/>
                  </a:lnTo>
                  <a:lnTo>
                    <a:pt x="426" y="116"/>
                  </a:lnTo>
                  <a:lnTo>
                    <a:pt x="422" y="110"/>
                  </a:lnTo>
                  <a:lnTo>
                    <a:pt x="418" y="104"/>
                  </a:lnTo>
                  <a:lnTo>
                    <a:pt x="418" y="104"/>
                  </a:lnTo>
                  <a:lnTo>
                    <a:pt x="416" y="98"/>
                  </a:lnTo>
                  <a:lnTo>
                    <a:pt x="412" y="94"/>
                  </a:lnTo>
                  <a:lnTo>
                    <a:pt x="406" y="90"/>
                  </a:lnTo>
                  <a:lnTo>
                    <a:pt x="398" y="86"/>
                  </a:lnTo>
                  <a:lnTo>
                    <a:pt x="398" y="86"/>
                  </a:lnTo>
                  <a:lnTo>
                    <a:pt x="386" y="80"/>
                  </a:lnTo>
                  <a:lnTo>
                    <a:pt x="380" y="76"/>
                  </a:lnTo>
                  <a:lnTo>
                    <a:pt x="374" y="74"/>
                  </a:lnTo>
                  <a:lnTo>
                    <a:pt x="374" y="74"/>
                  </a:lnTo>
                  <a:lnTo>
                    <a:pt x="372" y="74"/>
                  </a:lnTo>
                  <a:lnTo>
                    <a:pt x="372" y="74"/>
                  </a:lnTo>
                  <a:lnTo>
                    <a:pt x="368" y="74"/>
                  </a:lnTo>
                  <a:lnTo>
                    <a:pt x="368" y="74"/>
                  </a:lnTo>
                  <a:lnTo>
                    <a:pt x="362" y="74"/>
                  </a:lnTo>
                  <a:lnTo>
                    <a:pt x="362" y="74"/>
                  </a:lnTo>
                  <a:lnTo>
                    <a:pt x="360" y="74"/>
                  </a:lnTo>
                  <a:lnTo>
                    <a:pt x="360" y="74"/>
                  </a:lnTo>
                  <a:lnTo>
                    <a:pt x="350" y="74"/>
                  </a:lnTo>
                  <a:lnTo>
                    <a:pt x="350" y="74"/>
                  </a:lnTo>
                  <a:lnTo>
                    <a:pt x="346" y="74"/>
                  </a:lnTo>
                  <a:lnTo>
                    <a:pt x="346" y="74"/>
                  </a:lnTo>
                  <a:lnTo>
                    <a:pt x="332" y="76"/>
                  </a:lnTo>
                  <a:lnTo>
                    <a:pt x="332" y="76"/>
                  </a:lnTo>
                  <a:lnTo>
                    <a:pt x="324" y="74"/>
                  </a:lnTo>
                  <a:lnTo>
                    <a:pt x="318" y="70"/>
                  </a:lnTo>
                  <a:lnTo>
                    <a:pt x="318" y="70"/>
                  </a:lnTo>
                  <a:lnTo>
                    <a:pt x="316" y="66"/>
                  </a:lnTo>
                  <a:lnTo>
                    <a:pt x="314" y="64"/>
                  </a:lnTo>
                  <a:lnTo>
                    <a:pt x="310" y="62"/>
                  </a:lnTo>
                  <a:lnTo>
                    <a:pt x="310" y="62"/>
                  </a:lnTo>
                  <a:lnTo>
                    <a:pt x="304" y="60"/>
                  </a:lnTo>
                  <a:lnTo>
                    <a:pt x="296" y="56"/>
                  </a:lnTo>
                  <a:lnTo>
                    <a:pt x="296" y="56"/>
                  </a:lnTo>
                  <a:lnTo>
                    <a:pt x="290" y="52"/>
                  </a:lnTo>
                  <a:lnTo>
                    <a:pt x="284" y="46"/>
                  </a:lnTo>
                  <a:lnTo>
                    <a:pt x="284" y="46"/>
                  </a:lnTo>
                  <a:lnTo>
                    <a:pt x="274" y="44"/>
                  </a:lnTo>
                  <a:lnTo>
                    <a:pt x="270" y="42"/>
                  </a:lnTo>
                  <a:lnTo>
                    <a:pt x="266" y="40"/>
                  </a:lnTo>
                  <a:lnTo>
                    <a:pt x="266" y="40"/>
                  </a:lnTo>
                  <a:lnTo>
                    <a:pt x="254" y="30"/>
                  </a:lnTo>
                  <a:lnTo>
                    <a:pt x="254" y="30"/>
                  </a:lnTo>
                  <a:lnTo>
                    <a:pt x="238" y="24"/>
                  </a:lnTo>
                  <a:lnTo>
                    <a:pt x="228" y="20"/>
                  </a:lnTo>
                  <a:lnTo>
                    <a:pt x="222" y="20"/>
                  </a:lnTo>
                  <a:lnTo>
                    <a:pt x="222" y="20"/>
                  </a:lnTo>
                  <a:lnTo>
                    <a:pt x="220" y="20"/>
                  </a:lnTo>
                  <a:lnTo>
                    <a:pt x="220" y="20"/>
                  </a:lnTo>
                  <a:lnTo>
                    <a:pt x="212" y="22"/>
                  </a:lnTo>
                  <a:lnTo>
                    <a:pt x="206" y="26"/>
                  </a:lnTo>
                  <a:lnTo>
                    <a:pt x="206" y="26"/>
                  </a:lnTo>
                  <a:lnTo>
                    <a:pt x="202" y="26"/>
                  </a:lnTo>
                  <a:lnTo>
                    <a:pt x="202" y="26"/>
                  </a:lnTo>
                  <a:lnTo>
                    <a:pt x="196" y="26"/>
                  </a:lnTo>
                  <a:lnTo>
                    <a:pt x="196" y="26"/>
                  </a:lnTo>
                  <a:lnTo>
                    <a:pt x="192" y="24"/>
                  </a:lnTo>
                  <a:lnTo>
                    <a:pt x="188" y="22"/>
                  </a:lnTo>
                  <a:lnTo>
                    <a:pt x="188" y="22"/>
                  </a:lnTo>
                  <a:lnTo>
                    <a:pt x="182" y="20"/>
                  </a:lnTo>
                  <a:lnTo>
                    <a:pt x="182" y="20"/>
                  </a:lnTo>
                  <a:lnTo>
                    <a:pt x="180" y="20"/>
                  </a:lnTo>
                  <a:lnTo>
                    <a:pt x="180" y="20"/>
                  </a:lnTo>
                  <a:lnTo>
                    <a:pt x="176" y="22"/>
                  </a:lnTo>
                  <a:lnTo>
                    <a:pt x="174" y="26"/>
                  </a:lnTo>
                  <a:lnTo>
                    <a:pt x="174" y="26"/>
                  </a:lnTo>
                  <a:lnTo>
                    <a:pt x="172" y="26"/>
                  </a:lnTo>
                  <a:lnTo>
                    <a:pt x="172" y="26"/>
                  </a:lnTo>
                  <a:lnTo>
                    <a:pt x="170" y="24"/>
                  </a:lnTo>
                  <a:lnTo>
                    <a:pt x="166" y="22"/>
                  </a:lnTo>
                  <a:lnTo>
                    <a:pt x="162" y="18"/>
                  </a:lnTo>
                  <a:lnTo>
                    <a:pt x="162" y="18"/>
                  </a:lnTo>
                  <a:lnTo>
                    <a:pt x="152" y="10"/>
                  </a:lnTo>
                  <a:lnTo>
                    <a:pt x="148" y="8"/>
                  </a:lnTo>
                  <a:lnTo>
                    <a:pt x="140" y="6"/>
                  </a:lnTo>
                  <a:lnTo>
                    <a:pt x="140" y="6"/>
                  </a:lnTo>
                  <a:lnTo>
                    <a:pt x="138" y="8"/>
                  </a:lnTo>
                  <a:lnTo>
                    <a:pt x="138" y="8"/>
                  </a:lnTo>
                  <a:lnTo>
                    <a:pt x="132" y="10"/>
                  </a:lnTo>
                  <a:lnTo>
                    <a:pt x="128" y="14"/>
                  </a:lnTo>
                  <a:lnTo>
                    <a:pt x="128" y="14"/>
                  </a:lnTo>
                  <a:lnTo>
                    <a:pt x="122" y="16"/>
                  </a:lnTo>
                  <a:lnTo>
                    <a:pt x="116" y="18"/>
                  </a:lnTo>
                  <a:lnTo>
                    <a:pt x="116" y="18"/>
                  </a:lnTo>
                  <a:lnTo>
                    <a:pt x="116" y="22"/>
                  </a:lnTo>
                  <a:lnTo>
                    <a:pt x="112" y="26"/>
                  </a:lnTo>
                  <a:lnTo>
                    <a:pt x="112" y="26"/>
                  </a:lnTo>
                  <a:lnTo>
                    <a:pt x="108" y="24"/>
                  </a:lnTo>
                  <a:lnTo>
                    <a:pt x="106" y="20"/>
                  </a:lnTo>
                  <a:lnTo>
                    <a:pt x="106" y="18"/>
                  </a:lnTo>
                  <a:lnTo>
                    <a:pt x="108" y="14"/>
                  </a:lnTo>
                  <a:lnTo>
                    <a:pt x="112" y="8"/>
                  </a:lnTo>
                  <a:lnTo>
                    <a:pt x="112" y="4"/>
                  </a:lnTo>
                  <a:lnTo>
                    <a:pt x="110" y="2"/>
                  </a:lnTo>
                  <a:lnTo>
                    <a:pt x="110" y="2"/>
                  </a:lnTo>
                  <a:lnTo>
                    <a:pt x="104"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82" name="Freeform 167"/>
            <p:cNvSpPr>
              <a:spLocks/>
            </p:cNvSpPr>
            <p:nvPr/>
          </p:nvSpPr>
          <p:spPr bwMode="auto">
            <a:xfrm>
              <a:off x="4520" y="2342"/>
              <a:ext cx="682" cy="904"/>
            </a:xfrm>
            <a:custGeom>
              <a:avLst/>
              <a:gdLst>
                <a:gd name="T0" fmla="*/ 68 w 682"/>
                <a:gd name="T1" fmla="*/ 18 h 904"/>
                <a:gd name="T2" fmla="*/ 38 w 682"/>
                <a:gd name="T3" fmla="*/ 42 h 904"/>
                <a:gd name="T4" fmla="*/ 24 w 682"/>
                <a:gd name="T5" fmla="*/ 38 h 904"/>
                <a:gd name="T6" fmla="*/ 24 w 682"/>
                <a:gd name="T7" fmla="*/ 52 h 904"/>
                <a:gd name="T8" fmla="*/ 44 w 682"/>
                <a:gd name="T9" fmla="*/ 104 h 904"/>
                <a:gd name="T10" fmla="*/ 2 w 682"/>
                <a:gd name="T11" fmla="*/ 166 h 904"/>
                <a:gd name="T12" fmla="*/ 24 w 682"/>
                <a:gd name="T13" fmla="*/ 172 h 904"/>
                <a:gd name="T14" fmla="*/ 22 w 682"/>
                <a:gd name="T15" fmla="*/ 216 h 904"/>
                <a:gd name="T16" fmla="*/ 58 w 682"/>
                <a:gd name="T17" fmla="*/ 248 h 904"/>
                <a:gd name="T18" fmla="*/ 120 w 682"/>
                <a:gd name="T19" fmla="*/ 324 h 904"/>
                <a:gd name="T20" fmla="*/ 212 w 682"/>
                <a:gd name="T21" fmla="*/ 394 h 904"/>
                <a:gd name="T22" fmla="*/ 210 w 682"/>
                <a:gd name="T23" fmla="*/ 474 h 904"/>
                <a:gd name="T24" fmla="*/ 216 w 682"/>
                <a:gd name="T25" fmla="*/ 576 h 904"/>
                <a:gd name="T26" fmla="*/ 208 w 682"/>
                <a:gd name="T27" fmla="*/ 664 h 904"/>
                <a:gd name="T28" fmla="*/ 214 w 682"/>
                <a:gd name="T29" fmla="*/ 730 h 904"/>
                <a:gd name="T30" fmla="*/ 226 w 682"/>
                <a:gd name="T31" fmla="*/ 696 h 904"/>
                <a:gd name="T32" fmla="*/ 240 w 682"/>
                <a:gd name="T33" fmla="*/ 752 h 904"/>
                <a:gd name="T34" fmla="*/ 220 w 682"/>
                <a:gd name="T35" fmla="*/ 778 h 904"/>
                <a:gd name="T36" fmla="*/ 224 w 682"/>
                <a:gd name="T37" fmla="*/ 798 h 904"/>
                <a:gd name="T38" fmla="*/ 226 w 682"/>
                <a:gd name="T39" fmla="*/ 818 h 904"/>
                <a:gd name="T40" fmla="*/ 210 w 682"/>
                <a:gd name="T41" fmla="*/ 834 h 904"/>
                <a:gd name="T42" fmla="*/ 230 w 682"/>
                <a:gd name="T43" fmla="*/ 856 h 904"/>
                <a:gd name="T44" fmla="*/ 268 w 682"/>
                <a:gd name="T45" fmla="*/ 882 h 904"/>
                <a:gd name="T46" fmla="*/ 300 w 682"/>
                <a:gd name="T47" fmla="*/ 904 h 904"/>
                <a:gd name="T48" fmla="*/ 332 w 682"/>
                <a:gd name="T49" fmla="*/ 886 h 904"/>
                <a:gd name="T50" fmla="*/ 338 w 682"/>
                <a:gd name="T51" fmla="*/ 846 h 904"/>
                <a:gd name="T52" fmla="*/ 352 w 682"/>
                <a:gd name="T53" fmla="*/ 818 h 904"/>
                <a:gd name="T54" fmla="*/ 342 w 682"/>
                <a:gd name="T55" fmla="*/ 788 h 904"/>
                <a:gd name="T56" fmla="*/ 342 w 682"/>
                <a:gd name="T57" fmla="*/ 762 h 904"/>
                <a:gd name="T58" fmla="*/ 360 w 682"/>
                <a:gd name="T59" fmla="*/ 728 h 904"/>
                <a:gd name="T60" fmla="*/ 352 w 682"/>
                <a:gd name="T61" fmla="*/ 702 h 904"/>
                <a:gd name="T62" fmla="*/ 374 w 682"/>
                <a:gd name="T63" fmla="*/ 694 h 904"/>
                <a:gd name="T64" fmla="*/ 394 w 682"/>
                <a:gd name="T65" fmla="*/ 664 h 904"/>
                <a:gd name="T66" fmla="*/ 404 w 682"/>
                <a:gd name="T67" fmla="*/ 654 h 904"/>
                <a:gd name="T68" fmla="*/ 454 w 682"/>
                <a:gd name="T69" fmla="*/ 644 h 904"/>
                <a:gd name="T70" fmla="*/ 458 w 682"/>
                <a:gd name="T71" fmla="*/ 612 h 904"/>
                <a:gd name="T72" fmla="*/ 466 w 682"/>
                <a:gd name="T73" fmla="*/ 594 h 904"/>
                <a:gd name="T74" fmla="*/ 510 w 682"/>
                <a:gd name="T75" fmla="*/ 560 h 904"/>
                <a:gd name="T76" fmla="*/ 540 w 682"/>
                <a:gd name="T77" fmla="*/ 518 h 904"/>
                <a:gd name="T78" fmla="*/ 578 w 682"/>
                <a:gd name="T79" fmla="*/ 432 h 904"/>
                <a:gd name="T80" fmla="*/ 648 w 682"/>
                <a:gd name="T81" fmla="*/ 406 h 904"/>
                <a:gd name="T82" fmla="*/ 652 w 682"/>
                <a:gd name="T83" fmla="*/ 348 h 904"/>
                <a:gd name="T84" fmla="*/ 674 w 682"/>
                <a:gd name="T85" fmla="*/ 256 h 904"/>
                <a:gd name="T86" fmla="*/ 662 w 682"/>
                <a:gd name="T87" fmla="*/ 204 h 904"/>
                <a:gd name="T88" fmla="*/ 568 w 682"/>
                <a:gd name="T89" fmla="*/ 170 h 904"/>
                <a:gd name="T90" fmla="*/ 538 w 682"/>
                <a:gd name="T91" fmla="*/ 166 h 904"/>
                <a:gd name="T92" fmla="*/ 516 w 682"/>
                <a:gd name="T93" fmla="*/ 168 h 904"/>
                <a:gd name="T94" fmla="*/ 480 w 682"/>
                <a:gd name="T95" fmla="*/ 150 h 904"/>
                <a:gd name="T96" fmla="*/ 442 w 682"/>
                <a:gd name="T97" fmla="*/ 140 h 904"/>
                <a:gd name="T98" fmla="*/ 422 w 682"/>
                <a:gd name="T99" fmla="*/ 140 h 904"/>
                <a:gd name="T100" fmla="*/ 418 w 682"/>
                <a:gd name="T101" fmla="*/ 104 h 904"/>
                <a:gd name="T102" fmla="*/ 372 w 682"/>
                <a:gd name="T103" fmla="*/ 74 h 904"/>
                <a:gd name="T104" fmla="*/ 346 w 682"/>
                <a:gd name="T105" fmla="*/ 74 h 904"/>
                <a:gd name="T106" fmla="*/ 296 w 682"/>
                <a:gd name="T107" fmla="*/ 56 h 904"/>
                <a:gd name="T108" fmla="*/ 238 w 682"/>
                <a:gd name="T109" fmla="*/ 24 h 904"/>
                <a:gd name="T110" fmla="*/ 196 w 682"/>
                <a:gd name="T111" fmla="*/ 26 h 904"/>
                <a:gd name="T112" fmla="*/ 174 w 682"/>
                <a:gd name="T113" fmla="*/ 26 h 904"/>
                <a:gd name="T114" fmla="*/ 138 w 682"/>
                <a:gd name="T115" fmla="*/ 8 h 904"/>
                <a:gd name="T116" fmla="*/ 108 w 682"/>
                <a:gd name="T117" fmla="*/ 24 h 9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82" h="904">
                  <a:moveTo>
                    <a:pt x="104" y="0"/>
                  </a:moveTo>
                  <a:lnTo>
                    <a:pt x="104" y="0"/>
                  </a:lnTo>
                  <a:lnTo>
                    <a:pt x="100" y="2"/>
                  </a:lnTo>
                  <a:lnTo>
                    <a:pt x="94" y="6"/>
                  </a:lnTo>
                  <a:lnTo>
                    <a:pt x="84" y="14"/>
                  </a:lnTo>
                  <a:lnTo>
                    <a:pt x="84" y="14"/>
                  </a:lnTo>
                  <a:lnTo>
                    <a:pt x="76" y="14"/>
                  </a:lnTo>
                  <a:lnTo>
                    <a:pt x="76" y="14"/>
                  </a:lnTo>
                  <a:lnTo>
                    <a:pt x="70" y="16"/>
                  </a:lnTo>
                  <a:lnTo>
                    <a:pt x="68" y="18"/>
                  </a:lnTo>
                  <a:lnTo>
                    <a:pt x="68" y="18"/>
                  </a:lnTo>
                  <a:lnTo>
                    <a:pt x="60" y="26"/>
                  </a:lnTo>
                  <a:lnTo>
                    <a:pt x="60" y="26"/>
                  </a:lnTo>
                  <a:lnTo>
                    <a:pt x="56" y="32"/>
                  </a:lnTo>
                  <a:lnTo>
                    <a:pt x="54" y="38"/>
                  </a:lnTo>
                  <a:lnTo>
                    <a:pt x="52" y="42"/>
                  </a:lnTo>
                  <a:lnTo>
                    <a:pt x="48" y="42"/>
                  </a:lnTo>
                  <a:lnTo>
                    <a:pt x="44" y="44"/>
                  </a:lnTo>
                  <a:lnTo>
                    <a:pt x="44" y="44"/>
                  </a:lnTo>
                  <a:lnTo>
                    <a:pt x="42" y="44"/>
                  </a:lnTo>
                  <a:lnTo>
                    <a:pt x="42" y="44"/>
                  </a:lnTo>
                  <a:lnTo>
                    <a:pt x="38" y="42"/>
                  </a:lnTo>
                  <a:lnTo>
                    <a:pt x="34" y="40"/>
                  </a:lnTo>
                  <a:lnTo>
                    <a:pt x="28" y="36"/>
                  </a:lnTo>
                  <a:lnTo>
                    <a:pt x="22" y="32"/>
                  </a:lnTo>
                  <a:lnTo>
                    <a:pt x="20" y="30"/>
                  </a:lnTo>
                  <a:lnTo>
                    <a:pt x="14" y="30"/>
                  </a:lnTo>
                  <a:lnTo>
                    <a:pt x="14" y="30"/>
                  </a:lnTo>
                  <a:lnTo>
                    <a:pt x="12" y="30"/>
                  </a:lnTo>
                  <a:lnTo>
                    <a:pt x="12" y="30"/>
                  </a:lnTo>
                  <a:lnTo>
                    <a:pt x="20" y="34"/>
                  </a:lnTo>
                  <a:lnTo>
                    <a:pt x="24" y="38"/>
                  </a:lnTo>
                  <a:lnTo>
                    <a:pt x="24" y="38"/>
                  </a:lnTo>
                  <a:lnTo>
                    <a:pt x="24" y="38"/>
                  </a:lnTo>
                  <a:lnTo>
                    <a:pt x="24" y="38"/>
                  </a:lnTo>
                  <a:lnTo>
                    <a:pt x="24" y="38"/>
                  </a:lnTo>
                  <a:lnTo>
                    <a:pt x="10" y="40"/>
                  </a:lnTo>
                  <a:lnTo>
                    <a:pt x="10" y="40"/>
                  </a:lnTo>
                  <a:lnTo>
                    <a:pt x="16" y="42"/>
                  </a:lnTo>
                  <a:lnTo>
                    <a:pt x="16" y="42"/>
                  </a:lnTo>
                  <a:lnTo>
                    <a:pt x="20" y="48"/>
                  </a:lnTo>
                  <a:lnTo>
                    <a:pt x="22" y="50"/>
                  </a:lnTo>
                  <a:lnTo>
                    <a:pt x="24" y="52"/>
                  </a:lnTo>
                  <a:lnTo>
                    <a:pt x="24" y="52"/>
                  </a:lnTo>
                  <a:lnTo>
                    <a:pt x="34" y="56"/>
                  </a:lnTo>
                  <a:lnTo>
                    <a:pt x="36" y="58"/>
                  </a:lnTo>
                  <a:lnTo>
                    <a:pt x="40" y="62"/>
                  </a:lnTo>
                  <a:lnTo>
                    <a:pt x="40" y="62"/>
                  </a:lnTo>
                  <a:lnTo>
                    <a:pt x="42" y="68"/>
                  </a:lnTo>
                  <a:lnTo>
                    <a:pt x="42" y="76"/>
                  </a:lnTo>
                  <a:lnTo>
                    <a:pt x="42" y="76"/>
                  </a:lnTo>
                  <a:lnTo>
                    <a:pt x="44" y="90"/>
                  </a:lnTo>
                  <a:lnTo>
                    <a:pt x="44" y="96"/>
                  </a:lnTo>
                  <a:lnTo>
                    <a:pt x="44" y="104"/>
                  </a:lnTo>
                  <a:lnTo>
                    <a:pt x="44" y="104"/>
                  </a:lnTo>
                  <a:lnTo>
                    <a:pt x="40" y="110"/>
                  </a:lnTo>
                  <a:lnTo>
                    <a:pt x="34" y="116"/>
                  </a:lnTo>
                  <a:lnTo>
                    <a:pt x="20" y="126"/>
                  </a:lnTo>
                  <a:lnTo>
                    <a:pt x="20" y="126"/>
                  </a:lnTo>
                  <a:lnTo>
                    <a:pt x="10" y="138"/>
                  </a:lnTo>
                  <a:lnTo>
                    <a:pt x="4" y="146"/>
                  </a:lnTo>
                  <a:lnTo>
                    <a:pt x="2" y="152"/>
                  </a:lnTo>
                  <a:lnTo>
                    <a:pt x="2" y="152"/>
                  </a:lnTo>
                  <a:lnTo>
                    <a:pt x="0" y="160"/>
                  </a:lnTo>
                  <a:lnTo>
                    <a:pt x="0" y="164"/>
                  </a:lnTo>
                  <a:lnTo>
                    <a:pt x="2" y="166"/>
                  </a:lnTo>
                  <a:lnTo>
                    <a:pt x="2" y="166"/>
                  </a:lnTo>
                  <a:lnTo>
                    <a:pt x="6" y="168"/>
                  </a:lnTo>
                  <a:lnTo>
                    <a:pt x="8" y="170"/>
                  </a:lnTo>
                  <a:lnTo>
                    <a:pt x="8" y="170"/>
                  </a:lnTo>
                  <a:lnTo>
                    <a:pt x="12" y="170"/>
                  </a:lnTo>
                  <a:lnTo>
                    <a:pt x="12" y="170"/>
                  </a:lnTo>
                  <a:lnTo>
                    <a:pt x="16" y="168"/>
                  </a:lnTo>
                  <a:lnTo>
                    <a:pt x="16" y="168"/>
                  </a:lnTo>
                  <a:lnTo>
                    <a:pt x="20" y="170"/>
                  </a:lnTo>
                  <a:lnTo>
                    <a:pt x="20" y="170"/>
                  </a:lnTo>
                  <a:lnTo>
                    <a:pt x="24" y="172"/>
                  </a:lnTo>
                  <a:lnTo>
                    <a:pt x="24" y="174"/>
                  </a:lnTo>
                  <a:lnTo>
                    <a:pt x="16" y="180"/>
                  </a:lnTo>
                  <a:lnTo>
                    <a:pt x="8" y="186"/>
                  </a:lnTo>
                  <a:lnTo>
                    <a:pt x="4" y="190"/>
                  </a:lnTo>
                  <a:lnTo>
                    <a:pt x="4" y="192"/>
                  </a:lnTo>
                  <a:lnTo>
                    <a:pt x="4" y="192"/>
                  </a:lnTo>
                  <a:lnTo>
                    <a:pt x="6" y="198"/>
                  </a:lnTo>
                  <a:lnTo>
                    <a:pt x="12" y="204"/>
                  </a:lnTo>
                  <a:lnTo>
                    <a:pt x="12" y="204"/>
                  </a:lnTo>
                  <a:lnTo>
                    <a:pt x="16" y="210"/>
                  </a:lnTo>
                  <a:lnTo>
                    <a:pt x="22" y="216"/>
                  </a:lnTo>
                  <a:lnTo>
                    <a:pt x="22" y="216"/>
                  </a:lnTo>
                  <a:lnTo>
                    <a:pt x="28" y="220"/>
                  </a:lnTo>
                  <a:lnTo>
                    <a:pt x="36" y="224"/>
                  </a:lnTo>
                  <a:lnTo>
                    <a:pt x="36" y="224"/>
                  </a:lnTo>
                  <a:lnTo>
                    <a:pt x="40" y="226"/>
                  </a:lnTo>
                  <a:lnTo>
                    <a:pt x="42" y="230"/>
                  </a:lnTo>
                  <a:lnTo>
                    <a:pt x="46" y="236"/>
                  </a:lnTo>
                  <a:lnTo>
                    <a:pt x="46" y="236"/>
                  </a:lnTo>
                  <a:lnTo>
                    <a:pt x="52" y="242"/>
                  </a:lnTo>
                  <a:lnTo>
                    <a:pt x="58" y="248"/>
                  </a:lnTo>
                  <a:lnTo>
                    <a:pt x="58" y="248"/>
                  </a:lnTo>
                  <a:lnTo>
                    <a:pt x="62" y="256"/>
                  </a:lnTo>
                  <a:lnTo>
                    <a:pt x="68" y="262"/>
                  </a:lnTo>
                  <a:lnTo>
                    <a:pt x="68" y="262"/>
                  </a:lnTo>
                  <a:lnTo>
                    <a:pt x="94" y="290"/>
                  </a:lnTo>
                  <a:lnTo>
                    <a:pt x="94" y="290"/>
                  </a:lnTo>
                  <a:lnTo>
                    <a:pt x="98" y="296"/>
                  </a:lnTo>
                  <a:lnTo>
                    <a:pt x="102" y="304"/>
                  </a:lnTo>
                  <a:lnTo>
                    <a:pt x="106" y="310"/>
                  </a:lnTo>
                  <a:lnTo>
                    <a:pt x="110" y="316"/>
                  </a:lnTo>
                  <a:lnTo>
                    <a:pt x="110" y="316"/>
                  </a:lnTo>
                  <a:lnTo>
                    <a:pt x="120" y="324"/>
                  </a:lnTo>
                  <a:lnTo>
                    <a:pt x="130" y="332"/>
                  </a:lnTo>
                  <a:lnTo>
                    <a:pt x="154" y="344"/>
                  </a:lnTo>
                  <a:lnTo>
                    <a:pt x="154" y="344"/>
                  </a:lnTo>
                  <a:lnTo>
                    <a:pt x="176" y="352"/>
                  </a:lnTo>
                  <a:lnTo>
                    <a:pt x="188" y="356"/>
                  </a:lnTo>
                  <a:lnTo>
                    <a:pt x="198" y="362"/>
                  </a:lnTo>
                  <a:lnTo>
                    <a:pt x="198" y="362"/>
                  </a:lnTo>
                  <a:lnTo>
                    <a:pt x="204" y="370"/>
                  </a:lnTo>
                  <a:lnTo>
                    <a:pt x="208" y="378"/>
                  </a:lnTo>
                  <a:lnTo>
                    <a:pt x="210" y="386"/>
                  </a:lnTo>
                  <a:lnTo>
                    <a:pt x="212" y="394"/>
                  </a:lnTo>
                  <a:lnTo>
                    <a:pt x="212" y="394"/>
                  </a:lnTo>
                  <a:lnTo>
                    <a:pt x="210" y="410"/>
                  </a:lnTo>
                  <a:lnTo>
                    <a:pt x="210" y="410"/>
                  </a:lnTo>
                  <a:lnTo>
                    <a:pt x="212" y="418"/>
                  </a:lnTo>
                  <a:lnTo>
                    <a:pt x="212" y="428"/>
                  </a:lnTo>
                  <a:lnTo>
                    <a:pt x="212" y="428"/>
                  </a:lnTo>
                  <a:lnTo>
                    <a:pt x="208" y="442"/>
                  </a:lnTo>
                  <a:lnTo>
                    <a:pt x="208" y="448"/>
                  </a:lnTo>
                  <a:lnTo>
                    <a:pt x="208" y="456"/>
                  </a:lnTo>
                  <a:lnTo>
                    <a:pt x="208" y="456"/>
                  </a:lnTo>
                  <a:lnTo>
                    <a:pt x="210" y="474"/>
                  </a:lnTo>
                  <a:lnTo>
                    <a:pt x="210" y="482"/>
                  </a:lnTo>
                  <a:lnTo>
                    <a:pt x="208" y="490"/>
                  </a:lnTo>
                  <a:lnTo>
                    <a:pt x="208" y="490"/>
                  </a:lnTo>
                  <a:lnTo>
                    <a:pt x="206" y="504"/>
                  </a:lnTo>
                  <a:lnTo>
                    <a:pt x="206" y="510"/>
                  </a:lnTo>
                  <a:lnTo>
                    <a:pt x="206" y="518"/>
                  </a:lnTo>
                  <a:lnTo>
                    <a:pt x="206" y="518"/>
                  </a:lnTo>
                  <a:lnTo>
                    <a:pt x="214" y="552"/>
                  </a:lnTo>
                  <a:lnTo>
                    <a:pt x="214" y="552"/>
                  </a:lnTo>
                  <a:lnTo>
                    <a:pt x="216" y="568"/>
                  </a:lnTo>
                  <a:lnTo>
                    <a:pt x="216" y="576"/>
                  </a:lnTo>
                  <a:lnTo>
                    <a:pt x="214" y="584"/>
                  </a:lnTo>
                  <a:lnTo>
                    <a:pt x="214" y="584"/>
                  </a:lnTo>
                  <a:lnTo>
                    <a:pt x="210" y="594"/>
                  </a:lnTo>
                  <a:lnTo>
                    <a:pt x="208" y="604"/>
                  </a:lnTo>
                  <a:lnTo>
                    <a:pt x="208" y="604"/>
                  </a:lnTo>
                  <a:lnTo>
                    <a:pt x="204" y="614"/>
                  </a:lnTo>
                  <a:lnTo>
                    <a:pt x="200" y="622"/>
                  </a:lnTo>
                  <a:lnTo>
                    <a:pt x="200" y="622"/>
                  </a:lnTo>
                  <a:lnTo>
                    <a:pt x="198" y="634"/>
                  </a:lnTo>
                  <a:lnTo>
                    <a:pt x="202" y="644"/>
                  </a:lnTo>
                  <a:lnTo>
                    <a:pt x="208" y="664"/>
                  </a:lnTo>
                  <a:lnTo>
                    <a:pt x="208" y="664"/>
                  </a:lnTo>
                  <a:lnTo>
                    <a:pt x="210" y="672"/>
                  </a:lnTo>
                  <a:lnTo>
                    <a:pt x="208" y="678"/>
                  </a:lnTo>
                  <a:lnTo>
                    <a:pt x="206" y="692"/>
                  </a:lnTo>
                  <a:lnTo>
                    <a:pt x="206" y="692"/>
                  </a:lnTo>
                  <a:lnTo>
                    <a:pt x="204" y="700"/>
                  </a:lnTo>
                  <a:lnTo>
                    <a:pt x="204" y="714"/>
                  </a:lnTo>
                  <a:lnTo>
                    <a:pt x="204" y="720"/>
                  </a:lnTo>
                  <a:lnTo>
                    <a:pt x="206" y="726"/>
                  </a:lnTo>
                  <a:lnTo>
                    <a:pt x="208" y="730"/>
                  </a:lnTo>
                  <a:lnTo>
                    <a:pt x="214" y="730"/>
                  </a:lnTo>
                  <a:lnTo>
                    <a:pt x="214" y="730"/>
                  </a:lnTo>
                  <a:lnTo>
                    <a:pt x="214" y="730"/>
                  </a:lnTo>
                  <a:lnTo>
                    <a:pt x="214" y="730"/>
                  </a:lnTo>
                  <a:lnTo>
                    <a:pt x="218" y="730"/>
                  </a:lnTo>
                  <a:lnTo>
                    <a:pt x="220" y="726"/>
                  </a:lnTo>
                  <a:lnTo>
                    <a:pt x="220" y="716"/>
                  </a:lnTo>
                  <a:lnTo>
                    <a:pt x="220" y="716"/>
                  </a:lnTo>
                  <a:lnTo>
                    <a:pt x="220" y="712"/>
                  </a:lnTo>
                  <a:lnTo>
                    <a:pt x="220" y="706"/>
                  </a:lnTo>
                  <a:lnTo>
                    <a:pt x="222" y="700"/>
                  </a:lnTo>
                  <a:lnTo>
                    <a:pt x="226" y="696"/>
                  </a:lnTo>
                  <a:lnTo>
                    <a:pt x="226" y="696"/>
                  </a:lnTo>
                  <a:lnTo>
                    <a:pt x="232" y="722"/>
                  </a:lnTo>
                  <a:lnTo>
                    <a:pt x="232" y="722"/>
                  </a:lnTo>
                  <a:lnTo>
                    <a:pt x="232" y="728"/>
                  </a:lnTo>
                  <a:lnTo>
                    <a:pt x="234" y="734"/>
                  </a:lnTo>
                  <a:lnTo>
                    <a:pt x="234" y="734"/>
                  </a:lnTo>
                  <a:lnTo>
                    <a:pt x="238" y="740"/>
                  </a:lnTo>
                  <a:lnTo>
                    <a:pt x="242" y="746"/>
                  </a:lnTo>
                  <a:lnTo>
                    <a:pt x="242" y="746"/>
                  </a:lnTo>
                  <a:lnTo>
                    <a:pt x="242" y="750"/>
                  </a:lnTo>
                  <a:lnTo>
                    <a:pt x="240" y="752"/>
                  </a:lnTo>
                  <a:lnTo>
                    <a:pt x="240" y="752"/>
                  </a:lnTo>
                  <a:lnTo>
                    <a:pt x="236" y="758"/>
                  </a:lnTo>
                  <a:lnTo>
                    <a:pt x="236" y="762"/>
                  </a:lnTo>
                  <a:lnTo>
                    <a:pt x="236" y="762"/>
                  </a:lnTo>
                  <a:lnTo>
                    <a:pt x="234" y="766"/>
                  </a:lnTo>
                  <a:lnTo>
                    <a:pt x="232" y="770"/>
                  </a:lnTo>
                  <a:lnTo>
                    <a:pt x="232" y="770"/>
                  </a:lnTo>
                  <a:lnTo>
                    <a:pt x="228" y="774"/>
                  </a:lnTo>
                  <a:lnTo>
                    <a:pt x="226" y="780"/>
                  </a:lnTo>
                  <a:lnTo>
                    <a:pt x="226" y="780"/>
                  </a:lnTo>
                  <a:lnTo>
                    <a:pt x="220" y="778"/>
                  </a:lnTo>
                  <a:lnTo>
                    <a:pt x="218" y="776"/>
                  </a:lnTo>
                  <a:lnTo>
                    <a:pt x="218" y="776"/>
                  </a:lnTo>
                  <a:lnTo>
                    <a:pt x="216" y="776"/>
                  </a:lnTo>
                  <a:lnTo>
                    <a:pt x="214" y="780"/>
                  </a:lnTo>
                  <a:lnTo>
                    <a:pt x="214" y="780"/>
                  </a:lnTo>
                  <a:lnTo>
                    <a:pt x="212" y="786"/>
                  </a:lnTo>
                  <a:lnTo>
                    <a:pt x="214" y="790"/>
                  </a:lnTo>
                  <a:lnTo>
                    <a:pt x="214" y="794"/>
                  </a:lnTo>
                  <a:lnTo>
                    <a:pt x="214" y="794"/>
                  </a:lnTo>
                  <a:lnTo>
                    <a:pt x="220" y="796"/>
                  </a:lnTo>
                  <a:lnTo>
                    <a:pt x="224" y="798"/>
                  </a:lnTo>
                  <a:lnTo>
                    <a:pt x="224" y="798"/>
                  </a:lnTo>
                  <a:lnTo>
                    <a:pt x="226" y="800"/>
                  </a:lnTo>
                  <a:lnTo>
                    <a:pt x="226" y="802"/>
                  </a:lnTo>
                  <a:lnTo>
                    <a:pt x="226" y="806"/>
                  </a:lnTo>
                  <a:lnTo>
                    <a:pt x="226" y="806"/>
                  </a:lnTo>
                  <a:lnTo>
                    <a:pt x="232" y="812"/>
                  </a:lnTo>
                  <a:lnTo>
                    <a:pt x="234" y="816"/>
                  </a:lnTo>
                  <a:lnTo>
                    <a:pt x="230" y="818"/>
                  </a:lnTo>
                  <a:lnTo>
                    <a:pt x="230" y="818"/>
                  </a:lnTo>
                  <a:lnTo>
                    <a:pt x="226" y="818"/>
                  </a:lnTo>
                  <a:lnTo>
                    <a:pt x="226" y="818"/>
                  </a:lnTo>
                  <a:lnTo>
                    <a:pt x="220" y="818"/>
                  </a:lnTo>
                  <a:lnTo>
                    <a:pt x="220" y="818"/>
                  </a:lnTo>
                  <a:lnTo>
                    <a:pt x="214" y="816"/>
                  </a:lnTo>
                  <a:lnTo>
                    <a:pt x="214" y="816"/>
                  </a:lnTo>
                  <a:lnTo>
                    <a:pt x="210" y="818"/>
                  </a:lnTo>
                  <a:lnTo>
                    <a:pt x="210" y="818"/>
                  </a:lnTo>
                  <a:lnTo>
                    <a:pt x="206" y="820"/>
                  </a:lnTo>
                  <a:lnTo>
                    <a:pt x="206" y="826"/>
                  </a:lnTo>
                  <a:lnTo>
                    <a:pt x="208" y="830"/>
                  </a:lnTo>
                  <a:lnTo>
                    <a:pt x="210" y="834"/>
                  </a:lnTo>
                  <a:lnTo>
                    <a:pt x="210" y="834"/>
                  </a:lnTo>
                  <a:lnTo>
                    <a:pt x="214" y="838"/>
                  </a:lnTo>
                  <a:lnTo>
                    <a:pt x="218" y="838"/>
                  </a:lnTo>
                  <a:lnTo>
                    <a:pt x="226" y="842"/>
                  </a:lnTo>
                  <a:lnTo>
                    <a:pt x="226" y="842"/>
                  </a:lnTo>
                  <a:lnTo>
                    <a:pt x="232" y="846"/>
                  </a:lnTo>
                  <a:lnTo>
                    <a:pt x="236" y="850"/>
                  </a:lnTo>
                  <a:lnTo>
                    <a:pt x="236" y="850"/>
                  </a:lnTo>
                  <a:lnTo>
                    <a:pt x="236" y="852"/>
                  </a:lnTo>
                  <a:lnTo>
                    <a:pt x="234" y="854"/>
                  </a:lnTo>
                  <a:lnTo>
                    <a:pt x="232" y="856"/>
                  </a:lnTo>
                  <a:lnTo>
                    <a:pt x="230" y="856"/>
                  </a:lnTo>
                  <a:lnTo>
                    <a:pt x="230" y="856"/>
                  </a:lnTo>
                  <a:lnTo>
                    <a:pt x="232" y="860"/>
                  </a:lnTo>
                  <a:lnTo>
                    <a:pt x="234" y="864"/>
                  </a:lnTo>
                  <a:lnTo>
                    <a:pt x="242" y="870"/>
                  </a:lnTo>
                  <a:lnTo>
                    <a:pt x="242" y="870"/>
                  </a:lnTo>
                  <a:lnTo>
                    <a:pt x="252" y="874"/>
                  </a:lnTo>
                  <a:lnTo>
                    <a:pt x="252" y="876"/>
                  </a:lnTo>
                  <a:lnTo>
                    <a:pt x="254" y="880"/>
                  </a:lnTo>
                  <a:lnTo>
                    <a:pt x="254" y="880"/>
                  </a:lnTo>
                  <a:lnTo>
                    <a:pt x="260" y="882"/>
                  </a:lnTo>
                  <a:lnTo>
                    <a:pt x="268" y="882"/>
                  </a:lnTo>
                  <a:lnTo>
                    <a:pt x="268" y="882"/>
                  </a:lnTo>
                  <a:lnTo>
                    <a:pt x="270" y="884"/>
                  </a:lnTo>
                  <a:lnTo>
                    <a:pt x="270" y="888"/>
                  </a:lnTo>
                  <a:lnTo>
                    <a:pt x="272" y="892"/>
                  </a:lnTo>
                  <a:lnTo>
                    <a:pt x="272" y="892"/>
                  </a:lnTo>
                  <a:lnTo>
                    <a:pt x="276" y="896"/>
                  </a:lnTo>
                  <a:lnTo>
                    <a:pt x="282" y="898"/>
                  </a:lnTo>
                  <a:lnTo>
                    <a:pt x="282" y="898"/>
                  </a:lnTo>
                  <a:lnTo>
                    <a:pt x="290" y="902"/>
                  </a:lnTo>
                  <a:lnTo>
                    <a:pt x="300" y="904"/>
                  </a:lnTo>
                  <a:lnTo>
                    <a:pt x="300" y="904"/>
                  </a:lnTo>
                  <a:lnTo>
                    <a:pt x="308" y="902"/>
                  </a:lnTo>
                  <a:lnTo>
                    <a:pt x="308" y="902"/>
                  </a:lnTo>
                  <a:lnTo>
                    <a:pt x="310" y="900"/>
                  </a:lnTo>
                  <a:lnTo>
                    <a:pt x="312" y="896"/>
                  </a:lnTo>
                  <a:lnTo>
                    <a:pt x="312" y="896"/>
                  </a:lnTo>
                  <a:lnTo>
                    <a:pt x="314" y="894"/>
                  </a:lnTo>
                  <a:lnTo>
                    <a:pt x="322" y="892"/>
                  </a:lnTo>
                  <a:lnTo>
                    <a:pt x="322" y="892"/>
                  </a:lnTo>
                  <a:lnTo>
                    <a:pt x="328" y="892"/>
                  </a:lnTo>
                  <a:lnTo>
                    <a:pt x="332" y="890"/>
                  </a:lnTo>
                  <a:lnTo>
                    <a:pt x="332" y="886"/>
                  </a:lnTo>
                  <a:lnTo>
                    <a:pt x="330" y="884"/>
                  </a:lnTo>
                  <a:lnTo>
                    <a:pt x="326" y="876"/>
                  </a:lnTo>
                  <a:lnTo>
                    <a:pt x="322" y="872"/>
                  </a:lnTo>
                  <a:lnTo>
                    <a:pt x="322" y="868"/>
                  </a:lnTo>
                  <a:lnTo>
                    <a:pt x="322" y="868"/>
                  </a:lnTo>
                  <a:lnTo>
                    <a:pt x="324" y="860"/>
                  </a:lnTo>
                  <a:lnTo>
                    <a:pt x="326" y="852"/>
                  </a:lnTo>
                  <a:lnTo>
                    <a:pt x="326" y="852"/>
                  </a:lnTo>
                  <a:lnTo>
                    <a:pt x="330" y="850"/>
                  </a:lnTo>
                  <a:lnTo>
                    <a:pt x="334" y="848"/>
                  </a:lnTo>
                  <a:lnTo>
                    <a:pt x="338" y="846"/>
                  </a:lnTo>
                  <a:lnTo>
                    <a:pt x="340" y="844"/>
                  </a:lnTo>
                  <a:lnTo>
                    <a:pt x="340" y="844"/>
                  </a:lnTo>
                  <a:lnTo>
                    <a:pt x="342" y="840"/>
                  </a:lnTo>
                  <a:lnTo>
                    <a:pt x="340" y="834"/>
                  </a:lnTo>
                  <a:lnTo>
                    <a:pt x="338" y="830"/>
                  </a:lnTo>
                  <a:lnTo>
                    <a:pt x="336" y="826"/>
                  </a:lnTo>
                  <a:lnTo>
                    <a:pt x="336" y="826"/>
                  </a:lnTo>
                  <a:lnTo>
                    <a:pt x="338" y="822"/>
                  </a:lnTo>
                  <a:lnTo>
                    <a:pt x="342" y="822"/>
                  </a:lnTo>
                  <a:lnTo>
                    <a:pt x="352" y="818"/>
                  </a:lnTo>
                  <a:lnTo>
                    <a:pt x="352" y="818"/>
                  </a:lnTo>
                  <a:lnTo>
                    <a:pt x="356" y="816"/>
                  </a:lnTo>
                  <a:lnTo>
                    <a:pt x="356" y="814"/>
                  </a:lnTo>
                  <a:lnTo>
                    <a:pt x="358" y="806"/>
                  </a:lnTo>
                  <a:lnTo>
                    <a:pt x="358" y="806"/>
                  </a:lnTo>
                  <a:lnTo>
                    <a:pt x="362" y="800"/>
                  </a:lnTo>
                  <a:lnTo>
                    <a:pt x="362" y="798"/>
                  </a:lnTo>
                  <a:lnTo>
                    <a:pt x="358" y="796"/>
                  </a:lnTo>
                  <a:lnTo>
                    <a:pt x="358" y="796"/>
                  </a:lnTo>
                  <a:lnTo>
                    <a:pt x="350" y="792"/>
                  </a:lnTo>
                  <a:lnTo>
                    <a:pt x="342" y="788"/>
                  </a:lnTo>
                  <a:lnTo>
                    <a:pt x="342" y="788"/>
                  </a:lnTo>
                  <a:lnTo>
                    <a:pt x="334" y="784"/>
                  </a:lnTo>
                  <a:lnTo>
                    <a:pt x="326" y="778"/>
                  </a:lnTo>
                  <a:lnTo>
                    <a:pt x="326" y="778"/>
                  </a:lnTo>
                  <a:lnTo>
                    <a:pt x="324" y="774"/>
                  </a:lnTo>
                  <a:lnTo>
                    <a:pt x="324" y="772"/>
                  </a:lnTo>
                  <a:lnTo>
                    <a:pt x="326" y="768"/>
                  </a:lnTo>
                  <a:lnTo>
                    <a:pt x="330" y="764"/>
                  </a:lnTo>
                  <a:lnTo>
                    <a:pt x="330" y="764"/>
                  </a:lnTo>
                  <a:lnTo>
                    <a:pt x="334" y="762"/>
                  </a:lnTo>
                  <a:lnTo>
                    <a:pt x="338" y="762"/>
                  </a:lnTo>
                  <a:lnTo>
                    <a:pt x="342" y="762"/>
                  </a:lnTo>
                  <a:lnTo>
                    <a:pt x="346" y="760"/>
                  </a:lnTo>
                  <a:lnTo>
                    <a:pt x="346" y="760"/>
                  </a:lnTo>
                  <a:lnTo>
                    <a:pt x="350" y="756"/>
                  </a:lnTo>
                  <a:lnTo>
                    <a:pt x="352" y="750"/>
                  </a:lnTo>
                  <a:lnTo>
                    <a:pt x="352" y="750"/>
                  </a:lnTo>
                  <a:lnTo>
                    <a:pt x="356" y="746"/>
                  </a:lnTo>
                  <a:lnTo>
                    <a:pt x="354" y="738"/>
                  </a:lnTo>
                  <a:lnTo>
                    <a:pt x="354" y="738"/>
                  </a:lnTo>
                  <a:lnTo>
                    <a:pt x="354" y="734"/>
                  </a:lnTo>
                  <a:lnTo>
                    <a:pt x="356" y="732"/>
                  </a:lnTo>
                  <a:lnTo>
                    <a:pt x="360" y="728"/>
                  </a:lnTo>
                  <a:lnTo>
                    <a:pt x="366" y="724"/>
                  </a:lnTo>
                  <a:lnTo>
                    <a:pt x="368" y="722"/>
                  </a:lnTo>
                  <a:lnTo>
                    <a:pt x="370" y="718"/>
                  </a:lnTo>
                  <a:lnTo>
                    <a:pt x="370" y="718"/>
                  </a:lnTo>
                  <a:lnTo>
                    <a:pt x="362" y="716"/>
                  </a:lnTo>
                  <a:lnTo>
                    <a:pt x="356" y="714"/>
                  </a:lnTo>
                  <a:lnTo>
                    <a:pt x="356" y="714"/>
                  </a:lnTo>
                  <a:lnTo>
                    <a:pt x="354" y="712"/>
                  </a:lnTo>
                  <a:lnTo>
                    <a:pt x="352" y="708"/>
                  </a:lnTo>
                  <a:lnTo>
                    <a:pt x="352" y="702"/>
                  </a:lnTo>
                  <a:lnTo>
                    <a:pt x="352" y="702"/>
                  </a:lnTo>
                  <a:lnTo>
                    <a:pt x="350" y="694"/>
                  </a:lnTo>
                  <a:lnTo>
                    <a:pt x="350" y="690"/>
                  </a:lnTo>
                  <a:lnTo>
                    <a:pt x="350" y="688"/>
                  </a:lnTo>
                  <a:lnTo>
                    <a:pt x="350" y="688"/>
                  </a:lnTo>
                  <a:lnTo>
                    <a:pt x="352" y="688"/>
                  </a:lnTo>
                  <a:lnTo>
                    <a:pt x="352" y="688"/>
                  </a:lnTo>
                  <a:lnTo>
                    <a:pt x="360" y="690"/>
                  </a:lnTo>
                  <a:lnTo>
                    <a:pt x="366" y="694"/>
                  </a:lnTo>
                  <a:lnTo>
                    <a:pt x="366" y="694"/>
                  </a:lnTo>
                  <a:lnTo>
                    <a:pt x="374" y="694"/>
                  </a:lnTo>
                  <a:lnTo>
                    <a:pt x="374" y="694"/>
                  </a:lnTo>
                  <a:lnTo>
                    <a:pt x="386" y="692"/>
                  </a:lnTo>
                  <a:lnTo>
                    <a:pt x="392" y="690"/>
                  </a:lnTo>
                  <a:lnTo>
                    <a:pt x="396" y="686"/>
                  </a:lnTo>
                  <a:lnTo>
                    <a:pt x="396" y="686"/>
                  </a:lnTo>
                  <a:lnTo>
                    <a:pt x="396" y="682"/>
                  </a:lnTo>
                  <a:lnTo>
                    <a:pt x="394" y="678"/>
                  </a:lnTo>
                  <a:lnTo>
                    <a:pt x="392" y="674"/>
                  </a:lnTo>
                  <a:lnTo>
                    <a:pt x="390" y="670"/>
                  </a:lnTo>
                  <a:lnTo>
                    <a:pt x="390" y="670"/>
                  </a:lnTo>
                  <a:lnTo>
                    <a:pt x="392" y="668"/>
                  </a:lnTo>
                  <a:lnTo>
                    <a:pt x="394" y="664"/>
                  </a:lnTo>
                  <a:lnTo>
                    <a:pt x="394" y="664"/>
                  </a:lnTo>
                  <a:lnTo>
                    <a:pt x="392" y="662"/>
                  </a:lnTo>
                  <a:lnTo>
                    <a:pt x="390" y="662"/>
                  </a:lnTo>
                  <a:lnTo>
                    <a:pt x="384" y="658"/>
                  </a:lnTo>
                  <a:lnTo>
                    <a:pt x="384" y="658"/>
                  </a:lnTo>
                  <a:lnTo>
                    <a:pt x="382" y="654"/>
                  </a:lnTo>
                  <a:lnTo>
                    <a:pt x="384" y="652"/>
                  </a:lnTo>
                  <a:lnTo>
                    <a:pt x="388" y="650"/>
                  </a:lnTo>
                  <a:lnTo>
                    <a:pt x="388" y="650"/>
                  </a:lnTo>
                  <a:lnTo>
                    <a:pt x="404" y="654"/>
                  </a:lnTo>
                  <a:lnTo>
                    <a:pt x="404" y="654"/>
                  </a:lnTo>
                  <a:lnTo>
                    <a:pt x="416" y="656"/>
                  </a:lnTo>
                  <a:lnTo>
                    <a:pt x="416" y="656"/>
                  </a:lnTo>
                  <a:lnTo>
                    <a:pt x="416" y="656"/>
                  </a:lnTo>
                  <a:lnTo>
                    <a:pt x="416" y="656"/>
                  </a:lnTo>
                  <a:lnTo>
                    <a:pt x="420" y="656"/>
                  </a:lnTo>
                  <a:lnTo>
                    <a:pt x="426" y="654"/>
                  </a:lnTo>
                  <a:lnTo>
                    <a:pt x="436" y="648"/>
                  </a:lnTo>
                  <a:lnTo>
                    <a:pt x="436" y="648"/>
                  </a:lnTo>
                  <a:lnTo>
                    <a:pt x="446" y="648"/>
                  </a:lnTo>
                  <a:lnTo>
                    <a:pt x="450" y="646"/>
                  </a:lnTo>
                  <a:lnTo>
                    <a:pt x="454" y="644"/>
                  </a:lnTo>
                  <a:lnTo>
                    <a:pt x="454" y="644"/>
                  </a:lnTo>
                  <a:lnTo>
                    <a:pt x="456" y="640"/>
                  </a:lnTo>
                  <a:lnTo>
                    <a:pt x="458" y="636"/>
                  </a:lnTo>
                  <a:lnTo>
                    <a:pt x="460" y="628"/>
                  </a:lnTo>
                  <a:lnTo>
                    <a:pt x="460" y="628"/>
                  </a:lnTo>
                  <a:lnTo>
                    <a:pt x="462" y="624"/>
                  </a:lnTo>
                  <a:lnTo>
                    <a:pt x="462" y="620"/>
                  </a:lnTo>
                  <a:lnTo>
                    <a:pt x="462" y="620"/>
                  </a:lnTo>
                  <a:lnTo>
                    <a:pt x="462" y="616"/>
                  </a:lnTo>
                  <a:lnTo>
                    <a:pt x="458" y="612"/>
                  </a:lnTo>
                  <a:lnTo>
                    <a:pt x="458" y="612"/>
                  </a:lnTo>
                  <a:lnTo>
                    <a:pt x="452" y="604"/>
                  </a:lnTo>
                  <a:lnTo>
                    <a:pt x="446" y="596"/>
                  </a:lnTo>
                  <a:lnTo>
                    <a:pt x="446" y="596"/>
                  </a:lnTo>
                  <a:lnTo>
                    <a:pt x="440" y="588"/>
                  </a:lnTo>
                  <a:lnTo>
                    <a:pt x="432" y="582"/>
                  </a:lnTo>
                  <a:lnTo>
                    <a:pt x="432" y="582"/>
                  </a:lnTo>
                  <a:lnTo>
                    <a:pt x="440" y="584"/>
                  </a:lnTo>
                  <a:lnTo>
                    <a:pt x="446" y="586"/>
                  </a:lnTo>
                  <a:lnTo>
                    <a:pt x="460" y="592"/>
                  </a:lnTo>
                  <a:lnTo>
                    <a:pt x="460" y="592"/>
                  </a:lnTo>
                  <a:lnTo>
                    <a:pt x="466" y="594"/>
                  </a:lnTo>
                  <a:lnTo>
                    <a:pt x="472" y="596"/>
                  </a:lnTo>
                  <a:lnTo>
                    <a:pt x="472" y="596"/>
                  </a:lnTo>
                  <a:lnTo>
                    <a:pt x="480" y="594"/>
                  </a:lnTo>
                  <a:lnTo>
                    <a:pt x="480" y="594"/>
                  </a:lnTo>
                  <a:lnTo>
                    <a:pt x="488" y="590"/>
                  </a:lnTo>
                  <a:lnTo>
                    <a:pt x="492" y="584"/>
                  </a:lnTo>
                  <a:lnTo>
                    <a:pt x="502" y="572"/>
                  </a:lnTo>
                  <a:lnTo>
                    <a:pt x="502" y="572"/>
                  </a:lnTo>
                  <a:lnTo>
                    <a:pt x="508" y="566"/>
                  </a:lnTo>
                  <a:lnTo>
                    <a:pt x="508" y="564"/>
                  </a:lnTo>
                  <a:lnTo>
                    <a:pt x="510" y="560"/>
                  </a:lnTo>
                  <a:lnTo>
                    <a:pt x="510" y="560"/>
                  </a:lnTo>
                  <a:lnTo>
                    <a:pt x="506" y="552"/>
                  </a:lnTo>
                  <a:lnTo>
                    <a:pt x="506" y="548"/>
                  </a:lnTo>
                  <a:lnTo>
                    <a:pt x="506" y="544"/>
                  </a:lnTo>
                  <a:lnTo>
                    <a:pt x="506" y="544"/>
                  </a:lnTo>
                  <a:lnTo>
                    <a:pt x="508" y="540"/>
                  </a:lnTo>
                  <a:lnTo>
                    <a:pt x="510" y="536"/>
                  </a:lnTo>
                  <a:lnTo>
                    <a:pt x="520" y="530"/>
                  </a:lnTo>
                  <a:lnTo>
                    <a:pt x="530" y="524"/>
                  </a:lnTo>
                  <a:lnTo>
                    <a:pt x="540" y="518"/>
                  </a:lnTo>
                  <a:lnTo>
                    <a:pt x="540" y="518"/>
                  </a:lnTo>
                  <a:lnTo>
                    <a:pt x="546" y="510"/>
                  </a:lnTo>
                  <a:lnTo>
                    <a:pt x="548" y="504"/>
                  </a:lnTo>
                  <a:lnTo>
                    <a:pt x="550" y="496"/>
                  </a:lnTo>
                  <a:lnTo>
                    <a:pt x="550" y="488"/>
                  </a:lnTo>
                  <a:lnTo>
                    <a:pt x="550" y="488"/>
                  </a:lnTo>
                  <a:lnTo>
                    <a:pt x="548" y="470"/>
                  </a:lnTo>
                  <a:lnTo>
                    <a:pt x="548" y="462"/>
                  </a:lnTo>
                  <a:lnTo>
                    <a:pt x="552" y="454"/>
                  </a:lnTo>
                  <a:lnTo>
                    <a:pt x="552" y="454"/>
                  </a:lnTo>
                  <a:lnTo>
                    <a:pt x="566" y="442"/>
                  </a:lnTo>
                  <a:lnTo>
                    <a:pt x="578" y="432"/>
                  </a:lnTo>
                  <a:lnTo>
                    <a:pt x="578" y="432"/>
                  </a:lnTo>
                  <a:lnTo>
                    <a:pt x="586" y="426"/>
                  </a:lnTo>
                  <a:lnTo>
                    <a:pt x="596" y="424"/>
                  </a:lnTo>
                  <a:lnTo>
                    <a:pt x="616" y="422"/>
                  </a:lnTo>
                  <a:lnTo>
                    <a:pt x="616" y="422"/>
                  </a:lnTo>
                  <a:lnTo>
                    <a:pt x="626" y="418"/>
                  </a:lnTo>
                  <a:lnTo>
                    <a:pt x="634" y="416"/>
                  </a:lnTo>
                  <a:lnTo>
                    <a:pt x="634" y="416"/>
                  </a:lnTo>
                  <a:lnTo>
                    <a:pt x="642" y="412"/>
                  </a:lnTo>
                  <a:lnTo>
                    <a:pt x="646" y="410"/>
                  </a:lnTo>
                  <a:lnTo>
                    <a:pt x="648" y="406"/>
                  </a:lnTo>
                  <a:lnTo>
                    <a:pt x="648" y="406"/>
                  </a:lnTo>
                  <a:lnTo>
                    <a:pt x="652" y="400"/>
                  </a:lnTo>
                  <a:lnTo>
                    <a:pt x="652" y="392"/>
                  </a:lnTo>
                  <a:lnTo>
                    <a:pt x="656" y="376"/>
                  </a:lnTo>
                  <a:lnTo>
                    <a:pt x="656" y="376"/>
                  </a:lnTo>
                  <a:lnTo>
                    <a:pt x="658" y="368"/>
                  </a:lnTo>
                  <a:lnTo>
                    <a:pt x="658" y="362"/>
                  </a:lnTo>
                  <a:lnTo>
                    <a:pt x="658" y="362"/>
                  </a:lnTo>
                  <a:lnTo>
                    <a:pt x="658" y="356"/>
                  </a:lnTo>
                  <a:lnTo>
                    <a:pt x="654" y="352"/>
                  </a:lnTo>
                  <a:lnTo>
                    <a:pt x="652" y="348"/>
                  </a:lnTo>
                  <a:lnTo>
                    <a:pt x="650" y="342"/>
                  </a:lnTo>
                  <a:lnTo>
                    <a:pt x="650" y="342"/>
                  </a:lnTo>
                  <a:lnTo>
                    <a:pt x="644" y="310"/>
                  </a:lnTo>
                  <a:lnTo>
                    <a:pt x="644" y="310"/>
                  </a:lnTo>
                  <a:lnTo>
                    <a:pt x="644" y="302"/>
                  </a:lnTo>
                  <a:lnTo>
                    <a:pt x="646" y="294"/>
                  </a:lnTo>
                  <a:lnTo>
                    <a:pt x="650" y="288"/>
                  </a:lnTo>
                  <a:lnTo>
                    <a:pt x="656" y="282"/>
                  </a:lnTo>
                  <a:lnTo>
                    <a:pt x="666" y="270"/>
                  </a:lnTo>
                  <a:lnTo>
                    <a:pt x="670" y="262"/>
                  </a:lnTo>
                  <a:lnTo>
                    <a:pt x="674" y="256"/>
                  </a:lnTo>
                  <a:lnTo>
                    <a:pt x="674" y="256"/>
                  </a:lnTo>
                  <a:lnTo>
                    <a:pt x="680" y="242"/>
                  </a:lnTo>
                  <a:lnTo>
                    <a:pt x="682" y="234"/>
                  </a:lnTo>
                  <a:lnTo>
                    <a:pt x="682" y="228"/>
                  </a:lnTo>
                  <a:lnTo>
                    <a:pt x="682" y="228"/>
                  </a:lnTo>
                  <a:lnTo>
                    <a:pt x="676" y="222"/>
                  </a:lnTo>
                  <a:lnTo>
                    <a:pt x="672" y="216"/>
                  </a:lnTo>
                  <a:lnTo>
                    <a:pt x="672" y="216"/>
                  </a:lnTo>
                  <a:lnTo>
                    <a:pt x="668" y="208"/>
                  </a:lnTo>
                  <a:lnTo>
                    <a:pt x="666" y="206"/>
                  </a:lnTo>
                  <a:lnTo>
                    <a:pt x="662" y="204"/>
                  </a:lnTo>
                  <a:lnTo>
                    <a:pt x="662" y="204"/>
                  </a:lnTo>
                  <a:lnTo>
                    <a:pt x="652" y="200"/>
                  </a:lnTo>
                  <a:lnTo>
                    <a:pt x="642" y="198"/>
                  </a:lnTo>
                  <a:lnTo>
                    <a:pt x="632" y="196"/>
                  </a:lnTo>
                  <a:lnTo>
                    <a:pt x="624" y="192"/>
                  </a:lnTo>
                  <a:lnTo>
                    <a:pt x="624" y="192"/>
                  </a:lnTo>
                  <a:lnTo>
                    <a:pt x="606" y="182"/>
                  </a:lnTo>
                  <a:lnTo>
                    <a:pt x="598" y="178"/>
                  </a:lnTo>
                  <a:lnTo>
                    <a:pt x="588" y="174"/>
                  </a:lnTo>
                  <a:lnTo>
                    <a:pt x="588" y="174"/>
                  </a:lnTo>
                  <a:lnTo>
                    <a:pt x="568" y="170"/>
                  </a:lnTo>
                  <a:lnTo>
                    <a:pt x="568" y="170"/>
                  </a:lnTo>
                  <a:lnTo>
                    <a:pt x="566" y="170"/>
                  </a:lnTo>
                  <a:lnTo>
                    <a:pt x="566" y="170"/>
                  </a:lnTo>
                  <a:lnTo>
                    <a:pt x="560" y="170"/>
                  </a:lnTo>
                  <a:lnTo>
                    <a:pt x="560" y="170"/>
                  </a:lnTo>
                  <a:lnTo>
                    <a:pt x="554" y="172"/>
                  </a:lnTo>
                  <a:lnTo>
                    <a:pt x="554" y="172"/>
                  </a:lnTo>
                  <a:lnTo>
                    <a:pt x="548" y="170"/>
                  </a:lnTo>
                  <a:lnTo>
                    <a:pt x="548" y="170"/>
                  </a:lnTo>
                  <a:lnTo>
                    <a:pt x="542" y="168"/>
                  </a:lnTo>
                  <a:lnTo>
                    <a:pt x="538" y="166"/>
                  </a:lnTo>
                  <a:lnTo>
                    <a:pt x="534" y="166"/>
                  </a:lnTo>
                  <a:lnTo>
                    <a:pt x="534" y="166"/>
                  </a:lnTo>
                  <a:lnTo>
                    <a:pt x="534" y="166"/>
                  </a:lnTo>
                  <a:lnTo>
                    <a:pt x="530" y="166"/>
                  </a:lnTo>
                  <a:lnTo>
                    <a:pt x="526" y="168"/>
                  </a:lnTo>
                  <a:lnTo>
                    <a:pt x="524" y="172"/>
                  </a:lnTo>
                  <a:lnTo>
                    <a:pt x="518" y="174"/>
                  </a:lnTo>
                  <a:lnTo>
                    <a:pt x="518" y="174"/>
                  </a:lnTo>
                  <a:lnTo>
                    <a:pt x="516" y="170"/>
                  </a:lnTo>
                  <a:lnTo>
                    <a:pt x="516" y="168"/>
                  </a:lnTo>
                  <a:lnTo>
                    <a:pt x="516" y="168"/>
                  </a:lnTo>
                  <a:lnTo>
                    <a:pt x="518" y="166"/>
                  </a:lnTo>
                  <a:lnTo>
                    <a:pt x="522" y="164"/>
                  </a:lnTo>
                  <a:lnTo>
                    <a:pt x="522" y="164"/>
                  </a:lnTo>
                  <a:lnTo>
                    <a:pt x="520" y="160"/>
                  </a:lnTo>
                  <a:lnTo>
                    <a:pt x="518" y="158"/>
                  </a:lnTo>
                  <a:lnTo>
                    <a:pt x="510" y="156"/>
                  </a:lnTo>
                  <a:lnTo>
                    <a:pt x="510" y="156"/>
                  </a:lnTo>
                  <a:lnTo>
                    <a:pt x="498" y="150"/>
                  </a:lnTo>
                  <a:lnTo>
                    <a:pt x="486" y="148"/>
                  </a:lnTo>
                  <a:lnTo>
                    <a:pt x="486" y="148"/>
                  </a:lnTo>
                  <a:lnTo>
                    <a:pt x="480" y="150"/>
                  </a:lnTo>
                  <a:lnTo>
                    <a:pt x="480" y="150"/>
                  </a:lnTo>
                  <a:lnTo>
                    <a:pt x="476" y="150"/>
                  </a:lnTo>
                  <a:lnTo>
                    <a:pt x="476" y="150"/>
                  </a:lnTo>
                  <a:lnTo>
                    <a:pt x="470" y="148"/>
                  </a:lnTo>
                  <a:lnTo>
                    <a:pt x="470" y="148"/>
                  </a:lnTo>
                  <a:lnTo>
                    <a:pt x="464" y="146"/>
                  </a:lnTo>
                  <a:lnTo>
                    <a:pt x="460" y="142"/>
                  </a:lnTo>
                  <a:lnTo>
                    <a:pt x="454" y="140"/>
                  </a:lnTo>
                  <a:lnTo>
                    <a:pt x="448" y="138"/>
                  </a:lnTo>
                  <a:lnTo>
                    <a:pt x="448" y="138"/>
                  </a:lnTo>
                  <a:lnTo>
                    <a:pt x="442" y="140"/>
                  </a:lnTo>
                  <a:lnTo>
                    <a:pt x="442" y="140"/>
                  </a:lnTo>
                  <a:lnTo>
                    <a:pt x="438" y="142"/>
                  </a:lnTo>
                  <a:lnTo>
                    <a:pt x="434" y="146"/>
                  </a:lnTo>
                  <a:lnTo>
                    <a:pt x="430" y="150"/>
                  </a:lnTo>
                  <a:lnTo>
                    <a:pt x="424" y="150"/>
                  </a:lnTo>
                  <a:lnTo>
                    <a:pt x="424" y="150"/>
                  </a:lnTo>
                  <a:lnTo>
                    <a:pt x="422" y="150"/>
                  </a:lnTo>
                  <a:lnTo>
                    <a:pt x="422" y="150"/>
                  </a:lnTo>
                  <a:lnTo>
                    <a:pt x="420" y="148"/>
                  </a:lnTo>
                  <a:lnTo>
                    <a:pt x="420" y="144"/>
                  </a:lnTo>
                  <a:lnTo>
                    <a:pt x="422" y="140"/>
                  </a:lnTo>
                  <a:lnTo>
                    <a:pt x="426" y="136"/>
                  </a:lnTo>
                  <a:lnTo>
                    <a:pt x="434" y="130"/>
                  </a:lnTo>
                  <a:lnTo>
                    <a:pt x="436" y="128"/>
                  </a:lnTo>
                  <a:lnTo>
                    <a:pt x="438" y="124"/>
                  </a:lnTo>
                  <a:lnTo>
                    <a:pt x="438" y="124"/>
                  </a:lnTo>
                  <a:lnTo>
                    <a:pt x="436" y="122"/>
                  </a:lnTo>
                  <a:lnTo>
                    <a:pt x="432" y="120"/>
                  </a:lnTo>
                  <a:lnTo>
                    <a:pt x="426" y="116"/>
                  </a:lnTo>
                  <a:lnTo>
                    <a:pt x="426" y="116"/>
                  </a:lnTo>
                  <a:lnTo>
                    <a:pt x="422" y="110"/>
                  </a:lnTo>
                  <a:lnTo>
                    <a:pt x="418" y="104"/>
                  </a:lnTo>
                  <a:lnTo>
                    <a:pt x="418" y="104"/>
                  </a:lnTo>
                  <a:lnTo>
                    <a:pt x="416" y="98"/>
                  </a:lnTo>
                  <a:lnTo>
                    <a:pt x="412" y="94"/>
                  </a:lnTo>
                  <a:lnTo>
                    <a:pt x="406" y="90"/>
                  </a:lnTo>
                  <a:lnTo>
                    <a:pt x="398" y="86"/>
                  </a:lnTo>
                  <a:lnTo>
                    <a:pt x="398" y="86"/>
                  </a:lnTo>
                  <a:lnTo>
                    <a:pt x="386" y="80"/>
                  </a:lnTo>
                  <a:lnTo>
                    <a:pt x="380" y="76"/>
                  </a:lnTo>
                  <a:lnTo>
                    <a:pt x="374" y="74"/>
                  </a:lnTo>
                  <a:lnTo>
                    <a:pt x="374" y="74"/>
                  </a:lnTo>
                  <a:lnTo>
                    <a:pt x="372" y="74"/>
                  </a:lnTo>
                  <a:lnTo>
                    <a:pt x="372" y="74"/>
                  </a:lnTo>
                  <a:lnTo>
                    <a:pt x="368" y="74"/>
                  </a:lnTo>
                  <a:lnTo>
                    <a:pt x="368" y="74"/>
                  </a:lnTo>
                  <a:lnTo>
                    <a:pt x="362" y="74"/>
                  </a:lnTo>
                  <a:lnTo>
                    <a:pt x="362" y="74"/>
                  </a:lnTo>
                  <a:lnTo>
                    <a:pt x="360" y="74"/>
                  </a:lnTo>
                  <a:lnTo>
                    <a:pt x="360" y="74"/>
                  </a:lnTo>
                  <a:lnTo>
                    <a:pt x="350" y="74"/>
                  </a:lnTo>
                  <a:lnTo>
                    <a:pt x="350" y="74"/>
                  </a:lnTo>
                  <a:lnTo>
                    <a:pt x="346" y="74"/>
                  </a:lnTo>
                  <a:lnTo>
                    <a:pt x="346" y="74"/>
                  </a:lnTo>
                  <a:lnTo>
                    <a:pt x="332" y="76"/>
                  </a:lnTo>
                  <a:lnTo>
                    <a:pt x="332" y="76"/>
                  </a:lnTo>
                  <a:lnTo>
                    <a:pt x="324" y="74"/>
                  </a:lnTo>
                  <a:lnTo>
                    <a:pt x="318" y="70"/>
                  </a:lnTo>
                  <a:lnTo>
                    <a:pt x="318" y="70"/>
                  </a:lnTo>
                  <a:lnTo>
                    <a:pt x="316" y="66"/>
                  </a:lnTo>
                  <a:lnTo>
                    <a:pt x="314" y="64"/>
                  </a:lnTo>
                  <a:lnTo>
                    <a:pt x="310" y="62"/>
                  </a:lnTo>
                  <a:lnTo>
                    <a:pt x="310" y="62"/>
                  </a:lnTo>
                  <a:lnTo>
                    <a:pt x="304" y="60"/>
                  </a:lnTo>
                  <a:lnTo>
                    <a:pt x="296" y="56"/>
                  </a:lnTo>
                  <a:lnTo>
                    <a:pt x="296" y="56"/>
                  </a:lnTo>
                  <a:lnTo>
                    <a:pt x="290" y="52"/>
                  </a:lnTo>
                  <a:lnTo>
                    <a:pt x="284" y="46"/>
                  </a:lnTo>
                  <a:lnTo>
                    <a:pt x="284" y="46"/>
                  </a:lnTo>
                  <a:lnTo>
                    <a:pt x="274" y="44"/>
                  </a:lnTo>
                  <a:lnTo>
                    <a:pt x="270" y="42"/>
                  </a:lnTo>
                  <a:lnTo>
                    <a:pt x="266" y="40"/>
                  </a:lnTo>
                  <a:lnTo>
                    <a:pt x="266" y="40"/>
                  </a:lnTo>
                  <a:lnTo>
                    <a:pt x="254" y="30"/>
                  </a:lnTo>
                  <a:lnTo>
                    <a:pt x="254" y="30"/>
                  </a:lnTo>
                  <a:lnTo>
                    <a:pt x="238" y="24"/>
                  </a:lnTo>
                  <a:lnTo>
                    <a:pt x="228" y="20"/>
                  </a:lnTo>
                  <a:lnTo>
                    <a:pt x="222" y="20"/>
                  </a:lnTo>
                  <a:lnTo>
                    <a:pt x="222" y="20"/>
                  </a:lnTo>
                  <a:lnTo>
                    <a:pt x="220" y="20"/>
                  </a:lnTo>
                  <a:lnTo>
                    <a:pt x="220" y="20"/>
                  </a:lnTo>
                  <a:lnTo>
                    <a:pt x="212" y="22"/>
                  </a:lnTo>
                  <a:lnTo>
                    <a:pt x="206" y="26"/>
                  </a:lnTo>
                  <a:lnTo>
                    <a:pt x="206" y="26"/>
                  </a:lnTo>
                  <a:lnTo>
                    <a:pt x="202" y="26"/>
                  </a:lnTo>
                  <a:lnTo>
                    <a:pt x="202" y="26"/>
                  </a:lnTo>
                  <a:lnTo>
                    <a:pt x="196" y="26"/>
                  </a:lnTo>
                  <a:lnTo>
                    <a:pt x="196" y="26"/>
                  </a:lnTo>
                  <a:lnTo>
                    <a:pt x="192" y="24"/>
                  </a:lnTo>
                  <a:lnTo>
                    <a:pt x="188" y="22"/>
                  </a:lnTo>
                  <a:lnTo>
                    <a:pt x="188" y="22"/>
                  </a:lnTo>
                  <a:lnTo>
                    <a:pt x="182" y="20"/>
                  </a:lnTo>
                  <a:lnTo>
                    <a:pt x="182" y="20"/>
                  </a:lnTo>
                  <a:lnTo>
                    <a:pt x="180" y="20"/>
                  </a:lnTo>
                  <a:lnTo>
                    <a:pt x="180" y="20"/>
                  </a:lnTo>
                  <a:lnTo>
                    <a:pt x="176" y="22"/>
                  </a:lnTo>
                  <a:lnTo>
                    <a:pt x="174" y="26"/>
                  </a:lnTo>
                  <a:lnTo>
                    <a:pt x="174" y="26"/>
                  </a:lnTo>
                  <a:lnTo>
                    <a:pt x="172" y="26"/>
                  </a:lnTo>
                  <a:lnTo>
                    <a:pt x="172" y="26"/>
                  </a:lnTo>
                  <a:lnTo>
                    <a:pt x="170" y="24"/>
                  </a:lnTo>
                  <a:lnTo>
                    <a:pt x="166" y="22"/>
                  </a:lnTo>
                  <a:lnTo>
                    <a:pt x="162" y="18"/>
                  </a:lnTo>
                  <a:lnTo>
                    <a:pt x="162" y="18"/>
                  </a:lnTo>
                  <a:lnTo>
                    <a:pt x="152" y="10"/>
                  </a:lnTo>
                  <a:lnTo>
                    <a:pt x="148" y="8"/>
                  </a:lnTo>
                  <a:lnTo>
                    <a:pt x="140" y="6"/>
                  </a:lnTo>
                  <a:lnTo>
                    <a:pt x="140" y="6"/>
                  </a:lnTo>
                  <a:lnTo>
                    <a:pt x="138" y="8"/>
                  </a:lnTo>
                  <a:lnTo>
                    <a:pt x="138" y="8"/>
                  </a:lnTo>
                  <a:lnTo>
                    <a:pt x="132" y="10"/>
                  </a:lnTo>
                  <a:lnTo>
                    <a:pt x="128" y="14"/>
                  </a:lnTo>
                  <a:lnTo>
                    <a:pt x="128" y="14"/>
                  </a:lnTo>
                  <a:lnTo>
                    <a:pt x="122" y="16"/>
                  </a:lnTo>
                  <a:lnTo>
                    <a:pt x="116" y="18"/>
                  </a:lnTo>
                  <a:lnTo>
                    <a:pt x="116" y="18"/>
                  </a:lnTo>
                  <a:lnTo>
                    <a:pt x="116" y="22"/>
                  </a:lnTo>
                  <a:lnTo>
                    <a:pt x="112" y="26"/>
                  </a:lnTo>
                  <a:lnTo>
                    <a:pt x="112" y="26"/>
                  </a:lnTo>
                  <a:lnTo>
                    <a:pt x="108" y="24"/>
                  </a:lnTo>
                  <a:lnTo>
                    <a:pt x="106" y="20"/>
                  </a:lnTo>
                  <a:lnTo>
                    <a:pt x="106" y="18"/>
                  </a:lnTo>
                  <a:lnTo>
                    <a:pt x="108" y="14"/>
                  </a:lnTo>
                  <a:lnTo>
                    <a:pt x="112" y="8"/>
                  </a:lnTo>
                  <a:lnTo>
                    <a:pt x="112" y="4"/>
                  </a:lnTo>
                  <a:lnTo>
                    <a:pt x="110" y="2"/>
                  </a:lnTo>
                  <a:lnTo>
                    <a:pt x="110" y="2"/>
                  </a:lnTo>
                  <a:lnTo>
                    <a:pt x="10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83" name="Freeform 168"/>
            <p:cNvSpPr>
              <a:spLocks/>
            </p:cNvSpPr>
            <p:nvPr/>
          </p:nvSpPr>
          <p:spPr bwMode="auto">
            <a:xfrm>
              <a:off x="4974" y="3216"/>
              <a:ext cx="16" cy="14"/>
            </a:xfrm>
            <a:custGeom>
              <a:avLst/>
              <a:gdLst>
                <a:gd name="T0" fmla="*/ 4 w 16"/>
                <a:gd name="T1" fmla="*/ 0 h 14"/>
                <a:gd name="T2" fmla="*/ 4 w 16"/>
                <a:gd name="T3" fmla="*/ 0 h 14"/>
                <a:gd name="T4" fmla="*/ 2 w 16"/>
                <a:gd name="T5" fmla="*/ 0 h 14"/>
                <a:gd name="T6" fmla="*/ 0 w 16"/>
                <a:gd name="T7" fmla="*/ 2 h 14"/>
                <a:gd name="T8" fmla="*/ 0 w 16"/>
                <a:gd name="T9" fmla="*/ 4 h 14"/>
                <a:gd name="T10" fmla="*/ 0 w 16"/>
                <a:gd name="T11" fmla="*/ 8 h 14"/>
                <a:gd name="T12" fmla="*/ 0 w 16"/>
                <a:gd name="T13" fmla="*/ 8 h 14"/>
                <a:gd name="T14" fmla="*/ 2 w 16"/>
                <a:gd name="T15" fmla="*/ 12 h 14"/>
                <a:gd name="T16" fmla="*/ 6 w 16"/>
                <a:gd name="T17" fmla="*/ 14 h 14"/>
                <a:gd name="T18" fmla="*/ 6 w 16"/>
                <a:gd name="T19" fmla="*/ 14 h 14"/>
                <a:gd name="T20" fmla="*/ 12 w 16"/>
                <a:gd name="T21" fmla="*/ 12 h 14"/>
                <a:gd name="T22" fmla="*/ 12 w 16"/>
                <a:gd name="T23" fmla="*/ 12 h 14"/>
                <a:gd name="T24" fmla="*/ 14 w 16"/>
                <a:gd name="T25" fmla="*/ 10 h 14"/>
                <a:gd name="T26" fmla="*/ 16 w 16"/>
                <a:gd name="T27" fmla="*/ 8 h 14"/>
                <a:gd name="T28" fmla="*/ 16 w 16"/>
                <a:gd name="T29" fmla="*/ 6 h 14"/>
                <a:gd name="T30" fmla="*/ 16 w 16"/>
                <a:gd name="T31" fmla="*/ 4 h 14"/>
                <a:gd name="T32" fmla="*/ 10 w 16"/>
                <a:gd name="T33" fmla="*/ 2 h 14"/>
                <a:gd name="T34" fmla="*/ 4 w 16"/>
                <a:gd name="T35"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6" h="14">
                  <a:moveTo>
                    <a:pt x="4" y="0"/>
                  </a:moveTo>
                  <a:lnTo>
                    <a:pt x="4" y="0"/>
                  </a:lnTo>
                  <a:lnTo>
                    <a:pt x="2" y="0"/>
                  </a:lnTo>
                  <a:lnTo>
                    <a:pt x="0" y="2"/>
                  </a:lnTo>
                  <a:lnTo>
                    <a:pt x="0" y="4"/>
                  </a:lnTo>
                  <a:lnTo>
                    <a:pt x="0" y="8"/>
                  </a:lnTo>
                  <a:lnTo>
                    <a:pt x="0" y="8"/>
                  </a:lnTo>
                  <a:lnTo>
                    <a:pt x="2" y="12"/>
                  </a:lnTo>
                  <a:lnTo>
                    <a:pt x="6" y="14"/>
                  </a:lnTo>
                  <a:lnTo>
                    <a:pt x="6" y="14"/>
                  </a:lnTo>
                  <a:lnTo>
                    <a:pt x="12" y="12"/>
                  </a:lnTo>
                  <a:lnTo>
                    <a:pt x="12" y="12"/>
                  </a:lnTo>
                  <a:lnTo>
                    <a:pt x="14" y="10"/>
                  </a:lnTo>
                  <a:lnTo>
                    <a:pt x="16" y="8"/>
                  </a:lnTo>
                  <a:lnTo>
                    <a:pt x="16" y="6"/>
                  </a:lnTo>
                  <a:lnTo>
                    <a:pt x="16" y="4"/>
                  </a:lnTo>
                  <a:lnTo>
                    <a:pt x="10" y="2"/>
                  </a:lnTo>
                  <a:lnTo>
                    <a:pt x="4"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84" name="Freeform 169"/>
            <p:cNvSpPr>
              <a:spLocks/>
            </p:cNvSpPr>
            <p:nvPr/>
          </p:nvSpPr>
          <p:spPr bwMode="auto">
            <a:xfrm>
              <a:off x="4974" y="3216"/>
              <a:ext cx="16" cy="14"/>
            </a:xfrm>
            <a:custGeom>
              <a:avLst/>
              <a:gdLst>
                <a:gd name="T0" fmla="*/ 4 w 16"/>
                <a:gd name="T1" fmla="*/ 0 h 14"/>
                <a:gd name="T2" fmla="*/ 4 w 16"/>
                <a:gd name="T3" fmla="*/ 0 h 14"/>
                <a:gd name="T4" fmla="*/ 2 w 16"/>
                <a:gd name="T5" fmla="*/ 0 h 14"/>
                <a:gd name="T6" fmla="*/ 0 w 16"/>
                <a:gd name="T7" fmla="*/ 2 h 14"/>
                <a:gd name="T8" fmla="*/ 0 w 16"/>
                <a:gd name="T9" fmla="*/ 4 h 14"/>
                <a:gd name="T10" fmla="*/ 0 w 16"/>
                <a:gd name="T11" fmla="*/ 8 h 14"/>
                <a:gd name="T12" fmla="*/ 0 w 16"/>
                <a:gd name="T13" fmla="*/ 8 h 14"/>
                <a:gd name="T14" fmla="*/ 2 w 16"/>
                <a:gd name="T15" fmla="*/ 12 h 14"/>
                <a:gd name="T16" fmla="*/ 6 w 16"/>
                <a:gd name="T17" fmla="*/ 14 h 14"/>
                <a:gd name="T18" fmla="*/ 6 w 16"/>
                <a:gd name="T19" fmla="*/ 14 h 14"/>
                <a:gd name="T20" fmla="*/ 12 w 16"/>
                <a:gd name="T21" fmla="*/ 12 h 14"/>
                <a:gd name="T22" fmla="*/ 12 w 16"/>
                <a:gd name="T23" fmla="*/ 12 h 14"/>
                <a:gd name="T24" fmla="*/ 14 w 16"/>
                <a:gd name="T25" fmla="*/ 10 h 14"/>
                <a:gd name="T26" fmla="*/ 16 w 16"/>
                <a:gd name="T27" fmla="*/ 8 h 14"/>
                <a:gd name="T28" fmla="*/ 16 w 16"/>
                <a:gd name="T29" fmla="*/ 6 h 14"/>
                <a:gd name="T30" fmla="*/ 16 w 16"/>
                <a:gd name="T31" fmla="*/ 4 h 14"/>
                <a:gd name="T32" fmla="*/ 10 w 16"/>
                <a:gd name="T33" fmla="*/ 2 h 14"/>
                <a:gd name="T34" fmla="*/ 4 w 16"/>
                <a:gd name="T35"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6" h="14">
                  <a:moveTo>
                    <a:pt x="4" y="0"/>
                  </a:moveTo>
                  <a:lnTo>
                    <a:pt x="4" y="0"/>
                  </a:lnTo>
                  <a:lnTo>
                    <a:pt x="2" y="0"/>
                  </a:lnTo>
                  <a:lnTo>
                    <a:pt x="0" y="2"/>
                  </a:lnTo>
                  <a:lnTo>
                    <a:pt x="0" y="4"/>
                  </a:lnTo>
                  <a:lnTo>
                    <a:pt x="0" y="8"/>
                  </a:lnTo>
                  <a:lnTo>
                    <a:pt x="0" y="8"/>
                  </a:lnTo>
                  <a:lnTo>
                    <a:pt x="2" y="12"/>
                  </a:lnTo>
                  <a:lnTo>
                    <a:pt x="6" y="14"/>
                  </a:lnTo>
                  <a:lnTo>
                    <a:pt x="6" y="14"/>
                  </a:lnTo>
                  <a:lnTo>
                    <a:pt x="12" y="12"/>
                  </a:lnTo>
                  <a:lnTo>
                    <a:pt x="12" y="12"/>
                  </a:lnTo>
                  <a:lnTo>
                    <a:pt x="14" y="10"/>
                  </a:lnTo>
                  <a:lnTo>
                    <a:pt x="16" y="8"/>
                  </a:lnTo>
                  <a:lnTo>
                    <a:pt x="16" y="6"/>
                  </a:lnTo>
                  <a:lnTo>
                    <a:pt x="16" y="4"/>
                  </a:lnTo>
                  <a:lnTo>
                    <a:pt x="10" y="2"/>
                  </a:lnTo>
                  <a:lnTo>
                    <a:pt x="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85" name="Freeform 170"/>
            <p:cNvSpPr>
              <a:spLocks/>
            </p:cNvSpPr>
            <p:nvPr/>
          </p:nvSpPr>
          <p:spPr bwMode="auto">
            <a:xfrm>
              <a:off x="4996" y="3206"/>
              <a:ext cx="26" cy="28"/>
            </a:xfrm>
            <a:custGeom>
              <a:avLst/>
              <a:gdLst>
                <a:gd name="T0" fmla="*/ 18 w 26"/>
                <a:gd name="T1" fmla="*/ 0 h 28"/>
                <a:gd name="T2" fmla="*/ 18 w 26"/>
                <a:gd name="T3" fmla="*/ 0 h 28"/>
                <a:gd name="T4" fmla="*/ 14 w 26"/>
                <a:gd name="T5" fmla="*/ 0 h 28"/>
                <a:gd name="T6" fmla="*/ 14 w 26"/>
                <a:gd name="T7" fmla="*/ 0 h 28"/>
                <a:gd name="T8" fmla="*/ 12 w 26"/>
                <a:gd name="T9" fmla="*/ 2 h 28"/>
                <a:gd name="T10" fmla="*/ 12 w 26"/>
                <a:gd name="T11" fmla="*/ 4 h 28"/>
                <a:gd name="T12" fmla="*/ 10 w 26"/>
                <a:gd name="T13" fmla="*/ 10 h 28"/>
                <a:gd name="T14" fmla="*/ 10 w 26"/>
                <a:gd name="T15" fmla="*/ 10 h 28"/>
                <a:gd name="T16" fmla="*/ 2 w 26"/>
                <a:gd name="T17" fmla="*/ 14 h 28"/>
                <a:gd name="T18" fmla="*/ 0 w 26"/>
                <a:gd name="T19" fmla="*/ 18 h 28"/>
                <a:gd name="T20" fmla="*/ 2 w 26"/>
                <a:gd name="T21" fmla="*/ 22 h 28"/>
                <a:gd name="T22" fmla="*/ 2 w 26"/>
                <a:gd name="T23" fmla="*/ 22 h 28"/>
                <a:gd name="T24" fmla="*/ 8 w 26"/>
                <a:gd name="T25" fmla="*/ 26 h 28"/>
                <a:gd name="T26" fmla="*/ 12 w 26"/>
                <a:gd name="T27" fmla="*/ 28 h 28"/>
                <a:gd name="T28" fmla="*/ 12 w 26"/>
                <a:gd name="T29" fmla="*/ 28 h 28"/>
                <a:gd name="T30" fmla="*/ 20 w 26"/>
                <a:gd name="T31" fmla="*/ 26 h 28"/>
                <a:gd name="T32" fmla="*/ 26 w 26"/>
                <a:gd name="T33" fmla="*/ 20 h 28"/>
                <a:gd name="T34" fmla="*/ 26 w 26"/>
                <a:gd name="T35" fmla="*/ 20 h 28"/>
                <a:gd name="T36" fmla="*/ 26 w 26"/>
                <a:gd name="T37" fmla="*/ 16 h 28"/>
                <a:gd name="T38" fmla="*/ 26 w 26"/>
                <a:gd name="T39" fmla="*/ 8 h 28"/>
                <a:gd name="T40" fmla="*/ 22 w 26"/>
                <a:gd name="T41" fmla="*/ 2 h 28"/>
                <a:gd name="T42" fmla="*/ 20 w 26"/>
                <a:gd name="T43" fmla="*/ 0 h 28"/>
                <a:gd name="T44" fmla="*/ 18 w 26"/>
                <a:gd name="T45"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6" h="28">
                  <a:moveTo>
                    <a:pt x="18" y="0"/>
                  </a:moveTo>
                  <a:lnTo>
                    <a:pt x="18" y="0"/>
                  </a:lnTo>
                  <a:lnTo>
                    <a:pt x="14" y="0"/>
                  </a:lnTo>
                  <a:lnTo>
                    <a:pt x="14" y="0"/>
                  </a:lnTo>
                  <a:lnTo>
                    <a:pt x="12" y="2"/>
                  </a:lnTo>
                  <a:lnTo>
                    <a:pt x="12" y="4"/>
                  </a:lnTo>
                  <a:lnTo>
                    <a:pt x="10" y="10"/>
                  </a:lnTo>
                  <a:lnTo>
                    <a:pt x="10" y="10"/>
                  </a:lnTo>
                  <a:lnTo>
                    <a:pt x="2" y="14"/>
                  </a:lnTo>
                  <a:lnTo>
                    <a:pt x="0" y="18"/>
                  </a:lnTo>
                  <a:lnTo>
                    <a:pt x="2" y="22"/>
                  </a:lnTo>
                  <a:lnTo>
                    <a:pt x="2" y="22"/>
                  </a:lnTo>
                  <a:lnTo>
                    <a:pt x="8" y="26"/>
                  </a:lnTo>
                  <a:lnTo>
                    <a:pt x="12" y="28"/>
                  </a:lnTo>
                  <a:lnTo>
                    <a:pt x="12" y="28"/>
                  </a:lnTo>
                  <a:lnTo>
                    <a:pt x="20" y="26"/>
                  </a:lnTo>
                  <a:lnTo>
                    <a:pt x="26" y="20"/>
                  </a:lnTo>
                  <a:lnTo>
                    <a:pt x="26" y="20"/>
                  </a:lnTo>
                  <a:lnTo>
                    <a:pt x="26" y="16"/>
                  </a:lnTo>
                  <a:lnTo>
                    <a:pt x="26" y="8"/>
                  </a:lnTo>
                  <a:lnTo>
                    <a:pt x="22" y="2"/>
                  </a:lnTo>
                  <a:lnTo>
                    <a:pt x="20" y="0"/>
                  </a:lnTo>
                  <a:lnTo>
                    <a:pt x="18"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86" name="Freeform 171"/>
            <p:cNvSpPr>
              <a:spLocks/>
            </p:cNvSpPr>
            <p:nvPr/>
          </p:nvSpPr>
          <p:spPr bwMode="auto">
            <a:xfrm>
              <a:off x="4996" y="3206"/>
              <a:ext cx="26" cy="28"/>
            </a:xfrm>
            <a:custGeom>
              <a:avLst/>
              <a:gdLst>
                <a:gd name="T0" fmla="*/ 18 w 26"/>
                <a:gd name="T1" fmla="*/ 0 h 28"/>
                <a:gd name="T2" fmla="*/ 18 w 26"/>
                <a:gd name="T3" fmla="*/ 0 h 28"/>
                <a:gd name="T4" fmla="*/ 14 w 26"/>
                <a:gd name="T5" fmla="*/ 0 h 28"/>
                <a:gd name="T6" fmla="*/ 14 w 26"/>
                <a:gd name="T7" fmla="*/ 0 h 28"/>
                <a:gd name="T8" fmla="*/ 12 w 26"/>
                <a:gd name="T9" fmla="*/ 2 h 28"/>
                <a:gd name="T10" fmla="*/ 12 w 26"/>
                <a:gd name="T11" fmla="*/ 4 h 28"/>
                <a:gd name="T12" fmla="*/ 10 w 26"/>
                <a:gd name="T13" fmla="*/ 10 h 28"/>
                <a:gd name="T14" fmla="*/ 10 w 26"/>
                <a:gd name="T15" fmla="*/ 10 h 28"/>
                <a:gd name="T16" fmla="*/ 2 w 26"/>
                <a:gd name="T17" fmla="*/ 14 h 28"/>
                <a:gd name="T18" fmla="*/ 0 w 26"/>
                <a:gd name="T19" fmla="*/ 18 h 28"/>
                <a:gd name="T20" fmla="*/ 2 w 26"/>
                <a:gd name="T21" fmla="*/ 22 h 28"/>
                <a:gd name="T22" fmla="*/ 2 w 26"/>
                <a:gd name="T23" fmla="*/ 22 h 28"/>
                <a:gd name="T24" fmla="*/ 8 w 26"/>
                <a:gd name="T25" fmla="*/ 26 h 28"/>
                <a:gd name="T26" fmla="*/ 12 w 26"/>
                <a:gd name="T27" fmla="*/ 28 h 28"/>
                <a:gd name="T28" fmla="*/ 12 w 26"/>
                <a:gd name="T29" fmla="*/ 28 h 28"/>
                <a:gd name="T30" fmla="*/ 20 w 26"/>
                <a:gd name="T31" fmla="*/ 26 h 28"/>
                <a:gd name="T32" fmla="*/ 26 w 26"/>
                <a:gd name="T33" fmla="*/ 20 h 28"/>
                <a:gd name="T34" fmla="*/ 26 w 26"/>
                <a:gd name="T35" fmla="*/ 20 h 28"/>
                <a:gd name="T36" fmla="*/ 26 w 26"/>
                <a:gd name="T37" fmla="*/ 16 h 28"/>
                <a:gd name="T38" fmla="*/ 26 w 26"/>
                <a:gd name="T39" fmla="*/ 8 h 28"/>
                <a:gd name="T40" fmla="*/ 22 w 26"/>
                <a:gd name="T41" fmla="*/ 2 h 28"/>
                <a:gd name="T42" fmla="*/ 20 w 26"/>
                <a:gd name="T43" fmla="*/ 0 h 28"/>
                <a:gd name="T44" fmla="*/ 18 w 26"/>
                <a:gd name="T45"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6" h="28">
                  <a:moveTo>
                    <a:pt x="18" y="0"/>
                  </a:moveTo>
                  <a:lnTo>
                    <a:pt x="18" y="0"/>
                  </a:lnTo>
                  <a:lnTo>
                    <a:pt x="14" y="0"/>
                  </a:lnTo>
                  <a:lnTo>
                    <a:pt x="14" y="0"/>
                  </a:lnTo>
                  <a:lnTo>
                    <a:pt x="12" y="2"/>
                  </a:lnTo>
                  <a:lnTo>
                    <a:pt x="12" y="4"/>
                  </a:lnTo>
                  <a:lnTo>
                    <a:pt x="10" y="10"/>
                  </a:lnTo>
                  <a:lnTo>
                    <a:pt x="10" y="10"/>
                  </a:lnTo>
                  <a:lnTo>
                    <a:pt x="2" y="14"/>
                  </a:lnTo>
                  <a:lnTo>
                    <a:pt x="0" y="18"/>
                  </a:lnTo>
                  <a:lnTo>
                    <a:pt x="2" y="22"/>
                  </a:lnTo>
                  <a:lnTo>
                    <a:pt x="2" y="22"/>
                  </a:lnTo>
                  <a:lnTo>
                    <a:pt x="8" y="26"/>
                  </a:lnTo>
                  <a:lnTo>
                    <a:pt x="12" y="28"/>
                  </a:lnTo>
                  <a:lnTo>
                    <a:pt x="12" y="28"/>
                  </a:lnTo>
                  <a:lnTo>
                    <a:pt x="20" y="26"/>
                  </a:lnTo>
                  <a:lnTo>
                    <a:pt x="26" y="20"/>
                  </a:lnTo>
                  <a:lnTo>
                    <a:pt x="26" y="20"/>
                  </a:lnTo>
                  <a:lnTo>
                    <a:pt x="26" y="16"/>
                  </a:lnTo>
                  <a:lnTo>
                    <a:pt x="26" y="8"/>
                  </a:lnTo>
                  <a:lnTo>
                    <a:pt x="22" y="2"/>
                  </a:lnTo>
                  <a:lnTo>
                    <a:pt x="20" y="0"/>
                  </a:lnTo>
                  <a:lnTo>
                    <a:pt x="1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87" name="Freeform 172"/>
            <p:cNvSpPr>
              <a:spLocks/>
            </p:cNvSpPr>
            <p:nvPr/>
          </p:nvSpPr>
          <p:spPr bwMode="auto">
            <a:xfrm>
              <a:off x="4812" y="3240"/>
              <a:ext cx="104" cy="62"/>
            </a:xfrm>
            <a:custGeom>
              <a:avLst/>
              <a:gdLst>
                <a:gd name="T0" fmla="*/ 34 w 104"/>
                <a:gd name="T1" fmla="*/ 0 h 62"/>
                <a:gd name="T2" fmla="*/ 28 w 104"/>
                <a:gd name="T3" fmla="*/ 4 h 62"/>
                <a:gd name="T4" fmla="*/ 26 w 104"/>
                <a:gd name="T5" fmla="*/ 10 h 62"/>
                <a:gd name="T6" fmla="*/ 26 w 104"/>
                <a:gd name="T7" fmla="*/ 18 h 62"/>
                <a:gd name="T8" fmla="*/ 26 w 104"/>
                <a:gd name="T9" fmla="*/ 32 h 62"/>
                <a:gd name="T10" fmla="*/ 24 w 104"/>
                <a:gd name="T11" fmla="*/ 36 h 62"/>
                <a:gd name="T12" fmla="*/ 22 w 104"/>
                <a:gd name="T13" fmla="*/ 38 h 62"/>
                <a:gd name="T14" fmla="*/ 18 w 104"/>
                <a:gd name="T15" fmla="*/ 38 h 62"/>
                <a:gd name="T16" fmla="*/ 8 w 104"/>
                <a:gd name="T17" fmla="*/ 36 h 62"/>
                <a:gd name="T18" fmla="*/ 2 w 104"/>
                <a:gd name="T19" fmla="*/ 38 h 62"/>
                <a:gd name="T20" fmla="*/ 0 w 104"/>
                <a:gd name="T21" fmla="*/ 44 h 62"/>
                <a:gd name="T22" fmla="*/ 6 w 104"/>
                <a:gd name="T23" fmla="*/ 50 h 62"/>
                <a:gd name="T24" fmla="*/ 16 w 104"/>
                <a:gd name="T25" fmla="*/ 52 h 62"/>
                <a:gd name="T26" fmla="*/ 24 w 104"/>
                <a:gd name="T27" fmla="*/ 54 h 62"/>
                <a:gd name="T28" fmla="*/ 28 w 104"/>
                <a:gd name="T29" fmla="*/ 54 h 62"/>
                <a:gd name="T30" fmla="*/ 34 w 104"/>
                <a:gd name="T31" fmla="*/ 48 h 62"/>
                <a:gd name="T32" fmla="*/ 38 w 104"/>
                <a:gd name="T33" fmla="*/ 48 h 62"/>
                <a:gd name="T34" fmla="*/ 38 w 104"/>
                <a:gd name="T35" fmla="*/ 56 h 62"/>
                <a:gd name="T36" fmla="*/ 42 w 104"/>
                <a:gd name="T37" fmla="*/ 60 h 62"/>
                <a:gd name="T38" fmla="*/ 48 w 104"/>
                <a:gd name="T39" fmla="*/ 62 h 62"/>
                <a:gd name="T40" fmla="*/ 56 w 104"/>
                <a:gd name="T41" fmla="*/ 60 h 62"/>
                <a:gd name="T42" fmla="*/ 64 w 104"/>
                <a:gd name="T43" fmla="*/ 54 h 62"/>
                <a:gd name="T44" fmla="*/ 68 w 104"/>
                <a:gd name="T45" fmla="*/ 54 h 62"/>
                <a:gd name="T46" fmla="*/ 70 w 104"/>
                <a:gd name="T47" fmla="*/ 54 h 62"/>
                <a:gd name="T48" fmla="*/ 92 w 104"/>
                <a:gd name="T49" fmla="*/ 56 h 62"/>
                <a:gd name="T50" fmla="*/ 102 w 104"/>
                <a:gd name="T51" fmla="*/ 52 h 62"/>
                <a:gd name="T52" fmla="*/ 104 w 104"/>
                <a:gd name="T53" fmla="*/ 50 h 62"/>
                <a:gd name="T54" fmla="*/ 102 w 104"/>
                <a:gd name="T55" fmla="*/ 44 h 62"/>
                <a:gd name="T56" fmla="*/ 72 w 104"/>
                <a:gd name="T57" fmla="*/ 30 h 62"/>
                <a:gd name="T58" fmla="*/ 58 w 104"/>
                <a:gd name="T59" fmla="*/ 22 h 62"/>
                <a:gd name="T60" fmla="*/ 48 w 104"/>
                <a:gd name="T61" fmla="*/ 10 h 62"/>
                <a:gd name="T62" fmla="*/ 38 w 104"/>
                <a:gd name="T63" fmla="*/ 2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4" h="62">
                  <a:moveTo>
                    <a:pt x="34" y="0"/>
                  </a:moveTo>
                  <a:lnTo>
                    <a:pt x="34" y="0"/>
                  </a:lnTo>
                  <a:lnTo>
                    <a:pt x="28" y="4"/>
                  </a:lnTo>
                  <a:lnTo>
                    <a:pt x="28" y="4"/>
                  </a:lnTo>
                  <a:lnTo>
                    <a:pt x="26" y="6"/>
                  </a:lnTo>
                  <a:lnTo>
                    <a:pt x="26" y="10"/>
                  </a:lnTo>
                  <a:lnTo>
                    <a:pt x="26" y="18"/>
                  </a:lnTo>
                  <a:lnTo>
                    <a:pt x="26" y="18"/>
                  </a:lnTo>
                  <a:lnTo>
                    <a:pt x="26" y="24"/>
                  </a:lnTo>
                  <a:lnTo>
                    <a:pt x="26" y="32"/>
                  </a:lnTo>
                  <a:lnTo>
                    <a:pt x="26" y="32"/>
                  </a:lnTo>
                  <a:lnTo>
                    <a:pt x="24" y="36"/>
                  </a:lnTo>
                  <a:lnTo>
                    <a:pt x="22" y="38"/>
                  </a:lnTo>
                  <a:lnTo>
                    <a:pt x="22" y="38"/>
                  </a:lnTo>
                  <a:lnTo>
                    <a:pt x="18" y="38"/>
                  </a:lnTo>
                  <a:lnTo>
                    <a:pt x="18" y="38"/>
                  </a:lnTo>
                  <a:lnTo>
                    <a:pt x="8" y="36"/>
                  </a:lnTo>
                  <a:lnTo>
                    <a:pt x="8" y="36"/>
                  </a:lnTo>
                  <a:lnTo>
                    <a:pt x="2" y="38"/>
                  </a:lnTo>
                  <a:lnTo>
                    <a:pt x="2" y="38"/>
                  </a:lnTo>
                  <a:lnTo>
                    <a:pt x="0" y="40"/>
                  </a:lnTo>
                  <a:lnTo>
                    <a:pt x="0" y="44"/>
                  </a:lnTo>
                  <a:lnTo>
                    <a:pt x="2" y="46"/>
                  </a:lnTo>
                  <a:lnTo>
                    <a:pt x="6" y="50"/>
                  </a:lnTo>
                  <a:lnTo>
                    <a:pt x="6" y="50"/>
                  </a:lnTo>
                  <a:lnTo>
                    <a:pt x="16" y="52"/>
                  </a:lnTo>
                  <a:lnTo>
                    <a:pt x="24" y="54"/>
                  </a:lnTo>
                  <a:lnTo>
                    <a:pt x="24" y="54"/>
                  </a:lnTo>
                  <a:lnTo>
                    <a:pt x="24" y="54"/>
                  </a:lnTo>
                  <a:lnTo>
                    <a:pt x="28" y="54"/>
                  </a:lnTo>
                  <a:lnTo>
                    <a:pt x="30" y="52"/>
                  </a:lnTo>
                  <a:lnTo>
                    <a:pt x="34" y="48"/>
                  </a:lnTo>
                  <a:lnTo>
                    <a:pt x="38" y="48"/>
                  </a:lnTo>
                  <a:lnTo>
                    <a:pt x="38" y="48"/>
                  </a:lnTo>
                  <a:lnTo>
                    <a:pt x="38" y="54"/>
                  </a:lnTo>
                  <a:lnTo>
                    <a:pt x="38" y="56"/>
                  </a:lnTo>
                  <a:lnTo>
                    <a:pt x="42" y="60"/>
                  </a:lnTo>
                  <a:lnTo>
                    <a:pt x="42" y="60"/>
                  </a:lnTo>
                  <a:lnTo>
                    <a:pt x="48" y="62"/>
                  </a:lnTo>
                  <a:lnTo>
                    <a:pt x="48" y="62"/>
                  </a:lnTo>
                  <a:lnTo>
                    <a:pt x="56" y="60"/>
                  </a:lnTo>
                  <a:lnTo>
                    <a:pt x="56" y="60"/>
                  </a:lnTo>
                  <a:lnTo>
                    <a:pt x="62" y="56"/>
                  </a:lnTo>
                  <a:lnTo>
                    <a:pt x="64" y="54"/>
                  </a:lnTo>
                  <a:lnTo>
                    <a:pt x="68" y="54"/>
                  </a:lnTo>
                  <a:lnTo>
                    <a:pt x="68" y="54"/>
                  </a:lnTo>
                  <a:lnTo>
                    <a:pt x="70" y="54"/>
                  </a:lnTo>
                  <a:lnTo>
                    <a:pt x="70" y="54"/>
                  </a:lnTo>
                  <a:lnTo>
                    <a:pt x="92" y="56"/>
                  </a:lnTo>
                  <a:lnTo>
                    <a:pt x="92" y="56"/>
                  </a:lnTo>
                  <a:lnTo>
                    <a:pt x="100" y="54"/>
                  </a:lnTo>
                  <a:lnTo>
                    <a:pt x="102" y="52"/>
                  </a:lnTo>
                  <a:lnTo>
                    <a:pt x="104" y="50"/>
                  </a:lnTo>
                  <a:lnTo>
                    <a:pt x="104" y="50"/>
                  </a:lnTo>
                  <a:lnTo>
                    <a:pt x="104" y="46"/>
                  </a:lnTo>
                  <a:lnTo>
                    <a:pt x="102" y="44"/>
                  </a:lnTo>
                  <a:lnTo>
                    <a:pt x="94" y="38"/>
                  </a:lnTo>
                  <a:lnTo>
                    <a:pt x="72" y="30"/>
                  </a:lnTo>
                  <a:lnTo>
                    <a:pt x="72" y="30"/>
                  </a:lnTo>
                  <a:lnTo>
                    <a:pt x="58" y="22"/>
                  </a:lnTo>
                  <a:lnTo>
                    <a:pt x="58" y="22"/>
                  </a:lnTo>
                  <a:lnTo>
                    <a:pt x="48" y="10"/>
                  </a:lnTo>
                  <a:lnTo>
                    <a:pt x="42" y="4"/>
                  </a:lnTo>
                  <a:lnTo>
                    <a:pt x="38" y="2"/>
                  </a:lnTo>
                  <a:lnTo>
                    <a:pt x="34"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88" name="Freeform 173"/>
            <p:cNvSpPr>
              <a:spLocks/>
            </p:cNvSpPr>
            <p:nvPr/>
          </p:nvSpPr>
          <p:spPr bwMode="auto">
            <a:xfrm>
              <a:off x="4812" y="3240"/>
              <a:ext cx="104" cy="62"/>
            </a:xfrm>
            <a:custGeom>
              <a:avLst/>
              <a:gdLst>
                <a:gd name="T0" fmla="*/ 34 w 104"/>
                <a:gd name="T1" fmla="*/ 0 h 62"/>
                <a:gd name="T2" fmla="*/ 28 w 104"/>
                <a:gd name="T3" fmla="*/ 4 h 62"/>
                <a:gd name="T4" fmla="*/ 26 w 104"/>
                <a:gd name="T5" fmla="*/ 10 h 62"/>
                <a:gd name="T6" fmla="*/ 26 w 104"/>
                <a:gd name="T7" fmla="*/ 18 h 62"/>
                <a:gd name="T8" fmla="*/ 26 w 104"/>
                <a:gd name="T9" fmla="*/ 32 h 62"/>
                <a:gd name="T10" fmla="*/ 24 w 104"/>
                <a:gd name="T11" fmla="*/ 36 h 62"/>
                <a:gd name="T12" fmla="*/ 22 w 104"/>
                <a:gd name="T13" fmla="*/ 38 h 62"/>
                <a:gd name="T14" fmla="*/ 18 w 104"/>
                <a:gd name="T15" fmla="*/ 38 h 62"/>
                <a:gd name="T16" fmla="*/ 8 w 104"/>
                <a:gd name="T17" fmla="*/ 36 h 62"/>
                <a:gd name="T18" fmla="*/ 2 w 104"/>
                <a:gd name="T19" fmla="*/ 38 h 62"/>
                <a:gd name="T20" fmla="*/ 0 w 104"/>
                <a:gd name="T21" fmla="*/ 44 h 62"/>
                <a:gd name="T22" fmla="*/ 6 w 104"/>
                <a:gd name="T23" fmla="*/ 50 h 62"/>
                <a:gd name="T24" fmla="*/ 16 w 104"/>
                <a:gd name="T25" fmla="*/ 52 h 62"/>
                <a:gd name="T26" fmla="*/ 24 w 104"/>
                <a:gd name="T27" fmla="*/ 54 h 62"/>
                <a:gd name="T28" fmla="*/ 28 w 104"/>
                <a:gd name="T29" fmla="*/ 54 h 62"/>
                <a:gd name="T30" fmla="*/ 34 w 104"/>
                <a:gd name="T31" fmla="*/ 48 h 62"/>
                <a:gd name="T32" fmla="*/ 38 w 104"/>
                <a:gd name="T33" fmla="*/ 48 h 62"/>
                <a:gd name="T34" fmla="*/ 38 w 104"/>
                <a:gd name="T35" fmla="*/ 56 h 62"/>
                <a:gd name="T36" fmla="*/ 42 w 104"/>
                <a:gd name="T37" fmla="*/ 60 h 62"/>
                <a:gd name="T38" fmla="*/ 48 w 104"/>
                <a:gd name="T39" fmla="*/ 62 h 62"/>
                <a:gd name="T40" fmla="*/ 56 w 104"/>
                <a:gd name="T41" fmla="*/ 60 h 62"/>
                <a:gd name="T42" fmla="*/ 64 w 104"/>
                <a:gd name="T43" fmla="*/ 54 h 62"/>
                <a:gd name="T44" fmla="*/ 68 w 104"/>
                <a:gd name="T45" fmla="*/ 54 h 62"/>
                <a:gd name="T46" fmla="*/ 70 w 104"/>
                <a:gd name="T47" fmla="*/ 54 h 62"/>
                <a:gd name="T48" fmla="*/ 92 w 104"/>
                <a:gd name="T49" fmla="*/ 56 h 62"/>
                <a:gd name="T50" fmla="*/ 102 w 104"/>
                <a:gd name="T51" fmla="*/ 52 h 62"/>
                <a:gd name="T52" fmla="*/ 104 w 104"/>
                <a:gd name="T53" fmla="*/ 50 h 62"/>
                <a:gd name="T54" fmla="*/ 102 w 104"/>
                <a:gd name="T55" fmla="*/ 44 h 62"/>
                <a:gd name="T56" fmla="*/ 72 w 104"/>
                <a:gd name="T57" fmla="*/ 30 h 62"/>
                <a:gd name="T58" fmla="*/ 58 w 104"/>
                <a:gd name="T59" fmla="*/ 22 h 62"/>
                <a:gd name="T60" fmla="*/ 48 w 104"/>
                <a:gd name="T61" fmla="*/ 10 h 62"/>
                <a:gd name="T62" fmla="*/ 38 w 104"/>
                <a:gd name="T63" fmla="*/ 2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4" h="62">
                  <a:moveTo>
                    <a:pt x="34" y="0"/>
                  </a:moveTo>
                  <a:lnTo>
                    <a:pt x="34" y="0"/>
                  </a:lnTo>
                  <a:lnTo>
                    <a:pt x="28" y="4"/>
                  </a:lnTo>
                  <a:lnTo>
                    <a:pt x="28" y="4"/>
                  </a:lnTo>
                  <a:lnTo>
                    <a:pt x="26" y="6"/>
                  </a:lnTo>
                  <a:lnTo>
                    <a:pt x="26" y="10"/>
                  </a:lnTo>
                  <a:lnTo>
                    <a:pt x="26" y="18"/>
                  </a:lnTo>
                  <a:lnTo>
                    <a:pt x="26" y="18"/>
                  </a:lnTo>
                  <a:lnTo>
                    <a:pt x="26" y="24"/>
                  </a:lnTo>
                  <a:lnTo>
                    <a:pt x="26" y="32"/>
                  </a:lnTo>
                  <a:lnTo>
                    <a:pt x="26" y="32"/>
                  </a:lnTo>
                  <a:lnTo>
                    <a:pt x="24" y="36"/>
                  </a:lnTo>
                  <a:lnTo>
                    <a:pt x="22" y="38"/>
                  </a:lnTo>
                  <a:lnTo>
                    <a:pt x="22" y="38"/>
                  </a:lnTo>
                  <a:lnTo>
                    <a:pt x="18" y="38"/>
                  </a:lnTo>
                  <a:lnTo>
                    <a:pt x="18" y="38"/>
                  </a:lnTo>
                  <a:lnTo>
                    <a:pt x="8" y="36"/>
                  </a:lnTo>
                  <a:lnTo>
                    <a:pt x="8" y="36"/>
                  </a:lnTo>
                  <a:lnTo>
                    <a:pt x="2" y="38"/>
                  </a:lnTo>
                  <a:lnTo>
                    <a:pt x="2" y="38"/>
                  </a:lnTo>
                  <a:lnTo>
                    <a:pt x="0" y="40"/>
                  </a:lnTo>
                  <a:lnTo>
                    <a:pt x="0" y="44"/>
                  </a:lnTo>
                  <a:lnTo>
                    <a:pt x="2" y="46"/>
                  </a:lnTo>
                  <a:lnTo>
                    <a:pt x="6" y="50"/>
                  </a:lnTo>
                  <a:lnTo>
                    <a:pt x="6" y="50"/>
                  </a:lnTo>
                  <a:lnTo>
                    <a:pt x="16" y="52"/>
                  </a:lnTo>
                  <a:lnTo>
                    <a:pt x="24" y="54"/>
                  </a:lnTo>
                  <a:lnTo>
                    <a:pt x="24" y="54"/>
                  </a:lnTo>
                  <a:lnTo>
                    <a:pt x="24" y="54"/>
                  </a:lnTo>
                  <a:lnTo>
                    <a:pt x="28" y="54"/>
                  </a:lnTo>
                  <a:lnTo>
                    <a:pt x="30" y="52"/>
                  </a:lnTo>
                  <a:lnTo>
                    <a:pt x="34" y="48"/>
                  </a:lnTo>
                  <a:lnTo>
                    <a:pt x="38" y="48"/>
                  </a:lnTo>
                  <a:lnTo>
                    <a:pt x="38" y="48"/>
                  </a:lnTo>
                  <a:lnTo>
                    <a:pt x="38" y="54"/>
                  </a:lnTo>
                  <a:lnTo>
                    <a:pt x="38" y="56"/>
                  </a:lnTo>
                  <a:lnTo>
                    <a:pt x="42" y="60"/>
                  </a:lnTo>
                  <a:lnTo>
                    <a:pt x="42" y="60"/>
                  </a:lnTo>
                  <a:lnTo>
                    <a:pt x="48" y="62"/>
                  </a:lnTo>
                  <a:lnTo>
                    <a:pt x="48" y="62"/>
                  </a:lnTo>
                  <a:lnTo>
                    <a:pt x="56" y="60"/>
                  </a:lnTo>
                  <a:lnTo>
                    <a:pt x="56" y="60"/>
                  </a:lnTo>
                  <a:lnTo>
                    <a:pt x="62" y="56"/>
                  </a:lnTo>
                  <a:lnTo>
                    <a:pt x="64" y="54"/>
                  </a:lnTo>
                  <a:lnTo>
                    <a:pt x="68" y="54"/>
                  </a:lnTo>
                  <a:lnTo>
                    <a:pt x="68" y="54"/>
                  </a:lnTo>
                  <a:lnTo>
                    <a:pt x="70" y="54"/>
                  </a:lnTo>
                  <a:lnTo>
                    <a:pt x="70" y="54"/>
                  </a:lnTo>
                  <a:lnTo>
                    <a:pt x="92" y="56"/>
                  </a:lnTo>
                  <a:lnTo>
                    <a:pt x="92" y="56"/>
                  </a:lnTo>
                  <a:lnTo>
                    <a:pt x="100" y="54"/>
                  </a:lnTo>
                  <a:lnTo>
                    <a:pt x="102" y="52"/>
                  </a:lnTo>
                  <a:lnTo>
                    <a:pt x="104" y="50"/>
                  </a:lnTo>
                  <a:lnTo>
                    <a:pt x="104" y="50"/>
                  </a:lnTo>
                  <a:lnTo>
                    <a:pt x="104" y="46"/>
                  </a:lnTo>
                  <a:lnTo>
                    <a:pt x="102" y="44"/>
                  </a:lnTo>
                  <a:lnTo>
                    <a:pt x="94" y="38"/>
                  </a:lnTo>
                  <a:lnTo>
                    <a:pt x="72" y="30"/>
                  </a:lnTo>
                  <a:lnTo>
                    <a:pt x="72" y="30"/>
                  </a:lnTo>
                  <a:lnTo>
                    <a:pt x="58" y="22"/>
                  </a:lnTo>
                  <a:lnTo>
                    <a:pt x="58" y="22"/>
                  </a:lnTo>
                  <a:lnTo>
                    <a:pt x="48" y="10"/>
                  </a:lnTo>
                  <a:lnTo>
                    <a:pt x="42" y="4"/>
                  </a:lnTo>
                  <a:lnTo>
                    <a:pt x="38" y="2"/>
                  </a:lnTo>
                  <a:lnTo>
                    <a:pt x="3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89" name="Freeform 174"/>
            <p:cNvSpPr>
              <a:spLocks/>
            </p:cNvSpPr>
            <p:nvPr/>
          </p:nvSpPr>
          <p:spPr bwMode="auto">
            <a:xfrm>
              <a:off x="4806" y="3252"/>
              <a:ext cx="18" cy="18"/>
            </a:xfrm>
            <a:custGeom>
              <a:avLst/>
              <a:gdLst>
                <a:gd name="T0" fmla="*/ 6 w 18"/>
                <a:gd name="T1" fmla="*/ 0 h 18"/>
                <a:gd name="T2" fmla="*/ 6 w 18"/>
                <a:gd name="T3" fmla="*/ 0 h 18"/>
                <a:gd name="T4" fmla="*/ 4 w 18"/>
                <a:gd name="T5" fmla="*/ 2 h 18"/>
                <a:gd name="T6" fmla="*/ 2 w 18"/>
                <a:gd name="T7" fmla="*/ 4 h 18"/>
                <a:gd name="T8" fmla="*/ 2 w 18"/>
                <a:gd name="T9" fmla="*/ 4 h 18"/>
                <a:gd name="T10" fmla="*/ 0 w 18"/>
                <a:gd name="T11" fmla="*/ 8 h 18"/>
                <a:gd name="T12" fmla="*/ 2 w 18"/>
                <a:gd name="T13" fmla="*/ 12 h 18"/>
                <a:gd name="T14" fmla="*/ 4 w 18"/>
                <a:gd name="T15" fmla="*/ 16 h 18"/>
                <a:gd name="T16" fmla="*/ 10 w 18"/>
                <a:gd name="T17" fmla="*/ 18 h 18"/>
                <a:gd name="T18" fmla="*/ 10 w 18"/>
                <a:gd name="T19" fmla="*/ 18 h 18"/>
                <a:gd name="T20" fmla="*/ 14 w 18"/>
                <a:gd name="T21" fmla="*/ 16 h 18"/>
                <a:gd name="T22" fmla="*/ 14 w 18"/>
                <a:gd name="T23" fmla="*/ 16 h 18"/>
                <a:gd name="T24" fmla="*/ 16 w 18"/>
                <a:gd name="T25" fmla="*/ 14 h 18"/>
                <a:gd name="T26" fmla="*/ 18 w 18"/>
                <a:gd name="T27" fmla="*/ 12 h 18"/>
                <a:gd name="T28" fmla="*/ 16 w 18"/>
                <a:gd name="T29" fmla="*/ 8 h 18"/>
                <a:gd name="T30" fmla="*/ 12 w 18"/>
                <a:gd name="T31" fmla="*/ 2 h 18"/>
                <a:gd name="T32" fmla="*/ 6 w 18"/>
                <a:gd name="T3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8" h="18">
                  <a:moveTo>
                    <a:pt x="6" y="0"/>
                  </a:moveTo>
                  <a:lnTo>
                    <a:pt x="6" y="0"/>
                  </a:lnTo>
                  <a:lnTo>
                    <a:pt x="4" y="2"/>
                  </a:lnTo>
                  <a:lnTo>
                    <a:pt x="2" y="4"/>
                  </a:lnTo>
                  <a:lnTo>
                    <a:pt x="2" y="4"/>
                  </a:lnTo>
                  <a:lnTo>
                    <a:pt x="0" y="8"/>
                  </a:lnTo>
                  <a:lnTo>
                    <a:pt x="2" y="12"/>
                  </a:lnTo>
                  <a:lnTo>
                    <a:pt x="4" y="16"/>
                  </a:lnTo>
                  <a:lnTo>
                    <a:pt x="10" y="18"/>
                  </a:lnTo>
                  <a:lnTo>
                    <a:pt x="10" y="18"/>
                  </a:lnTo>
                  <a:lnTo>
                    <a:pt x="14" y="16"/>
                  </a:lnTo>
                  <a:lnTo>
                    <a:pt x="14" y="16"/>
                  </a:lnTo>
                  <a:lnTo>
                    <a:pt x="16" y="14"/>
                  </a:lnTo>
                  <a:lnTo>
                    <a:pt x="18" y="12"/>
                  </a:lnTo>
                  <a:lnTo>
                    <a:pt x="16" y="8"/>
                  </a:lnTo>
                  <a:lnTo>
                    <a:pt x="12" y="2"/>
                  </a:lnTo>
                  <a:lnTo>
                    <a:pt x="6"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90" name="Freeform 175"/>
            <p:cNvSpPr>
              <a:spLocks/>
            </p:cNvSpPr>
            <p:nvPr/>
          </p:nvSpPr>
          <p:spPr bwMode="auto">
            <a:xfrm>
              <a:off x="4806" y="3252"/>
              <a:ext cx="18" cy="18"/>
            </a:xfrm>
            <a:custGeom>
              <a:avLst/>
              <a:gdLst>
                <a:gd name="T0" fmla="*/ 6 w 18"/>
                <a:gd name="T1" fmla="*/ 0 h 18"/>
                <a:gd name="T2" fmla="*/ 6 w 18"/>
                <a:gd name="T3" fmla="*/ 0 h 18"/>
                <a:gd name="T4" fmla="*/ 4 w 18"/>
                <a:gd name="T5" fmla="*/ 2 h 18"/>
                <a:gd name="T6" fmla="*/ 2 w 18"/>
                <a:gd name="T7" fmla="*/ 4 h 18"/>
                <a:gd name="T8" fmla="*/ 2 w 18"/>
                <a:gd name="T9" fmla="*/ 4 h 18"/>
                <a:gd name="T10" fmla="*/ 0 w 18"/>
                <a:gd name="T11" fmla="*/ 8 h 18"/>
                <a:gd name="T12" fmla="*/ 2 w 18"/>
                <a:gd name="T13" fmla="*/ 12 h 18"/>
                <a:gd name="T14" fmla="*/ 4 w 18"/>
                <a:gd name="T15" fmla="*/ 16 h 18"/>
                <a:gd name="T16" fmla="*/ 10 w 18"/>
                <a:gd name="T17" fmla="*/ 18 h 18"/>
                <a:gd name="T18" fmla="*/ 10 w 18"/>
                <a:gd name="T19" fmla="*/ 18 h 18"/>
                <a:gd name="T20" fmla="*/ 14 w 18"/>
                <a:gd name="T21" fmla="*/ 16 h 18"/>
                <a:gd name="T22" fmla="*/ 14 w 18"/>
                <a:gd name="T23" fmla="*/ 16 h 18"/>
                <a:gd name="T24" fmla="*/ 16 w 18"/>
                <a:gd name="T25" fmla="*/ 14 h 18"/>
                <a:gd name="T26" fmla="*/ 18 w 18"/>
                <a:gd name="T27" fmla="*/ 12 h 18"/>
                <a:gd name="T28" fmla="*/ 16 w 18"/>
                <a:gd name="T29" fmla="*/ 8 h 18"/>
                <a:gd name="T30" fmla="*/ 12 w 18"/>
                <a:gd name="T31" fmla="*/ 2 h 18"/>
                <a:gd name="T32" fmla="*/ 6 w 18"/>
                <a:gd name="T3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8" h="18">
                  <a:moveTo>
                    <a:pt x="6" y="0"/>
                  </a:moveTo>
                  <a:lnTo>
                    <a:pt x="6" y="0"/>
                  </a:lnTo>
                  <a:lnTo>
                    <a:pt x="4" y="2"/>
                  </a:lnTo>
                  <a:lnTo>
                    <a:pt x="2" y="4"/>
                  </a:lnTo>
                  <a:lnTo>
                    <a:pt x="2" y="4"/>
                  </a:lnTo>
                  <a:lnTo>
                    <a:pt x="0" y="8"/>
                  </a:lnTo>
                  <a:lnTo>
                    <a:pt x="2" y="12"/>
                  </a:lnTo>
                  <a:lnTo>
                    <a:pt x="4" y="16"/>
                  </a:lnTo>
                  <a:lnTo>
                    <a:pt x="10" y="18"/>
                  </a:lnTo>
                  <a:lnTo>
                    <a:pt x="10" y="18"/>
                  </a:lnTo>
                  <a:lnTo>
                    <a:pt x="14" y="16"/>
                  </a:lnTo>
                  <a:lnTo>
                    <a:pt x="14" y="16"/>
                  </a:lnTo>
                  <a:lnTo>
                    <a:pt x="16" y="14"/>
                  </a:lnTo>
                  <a:lnTo>
                    <a:pt x="18" y="12"/>
                  </a:lnTo>
                  <a:lnTo>
                    <a:pt x="16" y="8"/>
                  </a:lnTo>
                  <a:lnTo>
                    <a:pt x="12" y="2"/>
                  </a:lnTo>
                  <a:lnTo>
                    <a:pt x="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91" name="Freeform 176"/>
            <p:cNvSpPr>
              <a:spLocks/>
            </p:cNvSpPr>
            <p:nvPr/>
          </p:nvSpPr>
          <p:spPr bwMode="auto">
            <a:xfrm>
              <a:off x="4766" y="3260"/>
              <a:ext cx="36" cy="12"/>
            </a:xfrm>
            <a:custGeom>
              <a:avLst/>
              <a:gdLst>
                <a:gd name="T0" fmla="*/ 18 w 36"/>
                <a:gd name="T1" fmla="*/ 0 h 12"/>
                <a:gd name="T2" fmla="*/ 18 w 36"/>
                <a:gd name="T3" fmla="*/ 0 h 12"/>
                <a:gd name="T4" fmla="*/ 6 w 36"/>
                <a:gd name="T5" fmla="*/ 0 h 12"/>
                <a:gd name="T6" fmla="*/ 0 w 36"/>
                <a:gd name="T7" fmla="*/ 2 h 12"/>
                <a:gd name="T8" fmla="*/ 0 w 36"/>
                <a:gd name="T9" fmla="*/ 2 h 12"/>
                <a:gd name="T10" fmla="*/ 0 w 36"/>
                <a:gd name="T11" fmla="*/ 6 h 12"/>
                <a:gd name="T12" fmla="*/ 2 w 36"/>
                <a:gd name="T13" fmla="*/ 8 h 12"/>
                <a:gd name="T14" fmla="*/ 10 w 36"/>
                <a:gd name="T15" fmla="*/ 10 h 12"/>
                <a:gd name="T16" fmla="*/ 26 w 36"/>
                <a:gd name="T17" fmla="*/ 12 h 12"/>
                <a:gd name="T18" fmla="*/ 26 w 36"/>
                <a:gd name="T19" fmla="*/ 12 h 12"/>
                <a:gd name="T20" fmla="*/ 32 w 36"/>
                <a:gd name="T21" fmla="*/ 12 h 12"/>
                <a:gd name="T22" fmla="*/ 32 w 36"/>
                <a:gd name="T23" fmla="*/ 12 h 12"/>
                <a:gd name="T24" fmla="*/ 34 w 36"/>
                <a:gd name="T25" fmla="*/ 12 h 12"/>
                <a:gd name="T26" fmla="*/ 36 w 36"/>
                <a:gd name="T27" fmla="*/ 10 h 12"/>
                <a:gd name="T28" fmla="*/ 36 w 36"/>
                <a:gd name="T29" fmla="*/ 10 h 12"/>
                <a:gd name="T30" fmla="*/ 36 w 36"/>
                <a:gd name="T31" fmla="*/ 4 h 12"/>
                <a:gd name="T32" fmla="*/ 32 w 36"/>
                <a:gd name="T33" fmla="*/ 2 h 12"/>
                <a:gd name="T34" fmla="*/ 26 w 36"/>
                <a:gd name="T35" fmla="*/ 0 h 12"/>
                <a:gd name="T36" fmla="*/ 18 w 36"/>
                <a:gd name="T3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6" h="12">
                  <a:moveTo>
                    <a:pt x="18" y="0"/>
                  </a:moveTo>
                  <a:lnTo>
                    <a:pt x="18" y="0"/>
                  </a:lnTo>
                  <a:lnTo>
                    <a:pt x="6" y="0"/>
                  </a:lnTo>
                  <a:lnTo>
                    <a:pt x="0" y="2"/>
                  </a:lnTo>
                  <a:lnTo>
                    <a:pt x="0" y="2"/>
                  </a:lnTo>
                  <a:lnTo>
                    <a:pt x="0" y="6"/>
                  </a:lnTo>
                  <a:lnTo>
                    <a:pt x="2" y="8"/>
                  </a:lnTo>
                  <a:lnTo>
                    <a:pt x="10" y="10"/>
                  </a:lnTo>
                  <a:lnTo>
                    <a:pt x="26" y="12"/>
                  </a:lnTo>
                  <a:lnTo>
                    <a:pt x="26" y="12"/>
                  </a:lnTo>
                  <a:lnTo>
                    <a:pt x="32" y="12"/>
                  </a:lnTo>
                  <a:lnTo>
                    <a:pt x="32" y="12"/>
                  </a:lnTo>
                  <a:lnTo>
                    <a:pt x="34" y="12"/>
                  </a:lnTo>
                  <a:lnTo>
                    <a:pt x="36" y="10"/>
                  </a:lnTo>
                  <a:lnTo>
                    <a:pt x="36" y="10"/>
                  </a:lnTo>
                  <a:lnTo>
                    <a:pt x="36" y="4"/>
                  </a:lnTo>
                  <a:lnTo>
                    <a:pt x="32" y="2"/>
                  </a:lnTo>
                  <a:lnTo>
                    <a:pt x="26" y="0"/>
                  </a:lnTo>
                  <a:lnTo>
                    <a:pt x="18"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92" name="Freeform 177"/>
            <p:cNvSpPr>
              <a:spLocks/>
            </p:cNvSpPr>
            <p:nvPr/>
          </p:nvSpPr>
          <p:spPr bwMode="auto">
            <a:xfrm>
              <a:off x="4766" y="3260"/>
              <a:ext cx="36" cy="12"/>
            </a:xfrm>
            <a:custGeom>
              <a:avLst/>
              <a:gdLst>
                <a:gd name="T0" fmla="*/ 18 w 36"/>
                <a:gd name="T1" fmla="*/ 0 h 12"/>
                <a:gd name="T2" fmla="*/ 18 w 36"/>
                <a:gd name="T3" fmla="*/ 0 h 12"/>
                <a:gd name="T4" fmla="*/ 6 w 36"/>
                <a:gd name="T5" fmla="*/ 0 h 12"/>
                <a:gd name="T6" fmla="*/ 0 w 36"/>
                <a:gd name="T7" fmla="*/ 2 h 12"/>
                <a:gd name="T8" fmla="*/ 0 w 36"/>
                <a:gd name="T9" fmla="*/ 2 h 12"/>
                <a:gd name="T10" fmla="*/ 0 w 36"/>
                <a:gd name="T11" fmla="*/ 6 h 12"/>
                <a:gd name="T12" fmla="*/ 2 w 36"/>
                <a:gd name="T13" fmla="*/ 8 h 12"/>
                <a:gd name="T14" fmla="*/ 10 w 36"/>
                <a:gd name="T15" fmla="*/ 10 h 12"/>
                <a:gd name="T16" fmla="*/ 26 w 36"/>
                <a:gd name="T17" fmla="*/ 12 h 12"/>
                <a:gd name="T18" fmla="*/ 26 w 36"/>
                <a:gd name="T19" fmla="*/ 12 h 12"/>
                <a:gd name="T20" fmla="*/ 32 w 36"/>
                <a:gd name="T21" fmla="*/ 12 h 12"/>
                <a:gd name="T22" fmla="*/ 32 w 36"/>
                <a:gd name="T23" fmla="*/ 12 h 12"/>
                <a:gd name="T24" fmla="*/ 34 w 36"/>
                <a:gd name="T25" fmla="*/ 12 h 12"/>
                <a:gd name="T26" fmla="*/ 36 w 36"/>
                <a:gd name="T27" fmla="*/ 10 h 12"/>
                <a:gd name="T28" fmla="*/ 36 w 36"/>
                <a:gd name="T29" fmla="*/ 10 h 12"/>
                <a:gd name="T30" fmla="*/ 36 w 36"/>
                <a:gd name="T31" fmla="*/ 4 h 12"/>
                <a:gd name="T32" fmla="*/ 32 w 36"/>
                <a:gd name="T33" fmla="*/ 2 h 12"/>
                <a:gd name="T34" fmla="*/ 26 w 36"/>
                <a:gd name="T35" fmla="*/ 0 h 12"/>
                <a:gd name="T36" fmla="*/ 18 w 36"/>
                <a:gd name="T3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6" h="12">
                  <a:moveTo>
                    <a:pt x="18" y="0"/>
                  </a:moveTo>
                  <a:lnTo>
                    <a:pt x="18" y="0"/>
                  </a:lnTo>
                  <a:lnTo>
                    <a:pt x="6" y="0"/>
                  </a:lnTo>
                  <a:lnTo>
                    <a:pt x="0" y="2"/>
                  </a:lnTo>
                  <a:lnTo>
                    <a:pt x="0" y="2"/>
                  </a:lnTo>
                  <a:lnTo>
                    <a:pt x="0" y="6"/>
                  </a:lnTo>
                  <a:lnTo>
                    <a:pt x="2" y="8"/>
                  </a:lnTo>
                  <a:lnTo>
                    <a:pt x="10" y="10"/>
                  </a:lnTo>
                  <a:lnTo>
                    <a:pt x="26" y="12"/>
                  </a:lnTo>
                  <a:lnTo>
                    <a:pt x="26" y="12"/>
                  </a:lnTo>
                  <a:lnTo>
                    <a:pt x="32" y="12"/>
                  </a:lnTo>
                  <a:lnTo>
                    <a:pt x="32" y="12"/>
                  </a:lnTo>
                  <a:lnTo>
                    <a:pt x="34" y="12"/>
                  </a:lnTo>
                  <a:lnTo>
                    <a:pt x="36" y="10"/>
                  </a:lnTo>
                  <a:lnTo>
                    <a:pt x="36" y="10"/>
                  </a:lnTo>
                  <a:lnTo>
                    <a:pt x="36" y="4"/>
                  </a:lnTo>
                  <a:lnTo>
                    <a:pt x="32" y="2"/>
                  </a:lnTo>
                  <a:lnTo>
                    <a:pt x="26" y="0"/>
                  </a:lnTo>
                  <a:lnTo>
                    <a:pt x="1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93" name="Freeform 178"/>
            <p:cNvSpPr>
              <a:spLocks/>
            </p:cNvSpPr>
            <p:nvPr/>
          </p:nvSpPr>
          <p:spPr bwMode="auto">
            <a:xfrm>
              <a:off x="4764" y="3228"/>
              <a:ext cx="34" cy="28"/>
            </a:xfrm>
            <a:custGeom>
              <a:avLst/>
              <a:gdLst>
                <a:gd name="T0" fmla="*/ 8 w 34"/>
                <a:gd name="T1" fmla="*/ 0 h 28"/>
                <a:gd name="T2" fmla="*/ 8 w 34"/>
                <a:gd name="T3" fmla="*/ 0 h 28"/>
                <a:gd name="T4" fmla="*/ 2 w 34"/>
                <a:gd name="T5" fmla="*/ 0 h 28"/>
                <a:gd name="T6" fmla="*/ 2 w 34"/>
                <a:gd name="T7" fmla="*/ 2 h 28"/>
                <a:gd name="T8" fmla="*/ 2 w 34"/>
                <a:gd name="T9" fmla="*/ 2 h 28"/>
                <a:gd name="T10" fmla="*/ 0 w 34"/>
                <a:gd name="T11" fmla="*/ 4 h 28"/>
                <a:gd name="T12" fmla="*/ 0 w 34"/>
                <a:gd name="T13" fmla="*/ 8 h 28"/>
                <a:gd name="T14" fmla="*/ 4 w 34"/>
                <a:gd name="T15" fmla="*/ 10 h 28"/>
                <a:gd name="T16" fmla="*/ 14 w 34"/>
                <a:gd name="T17" fmla="*/ 16 h 28"/>
                <a:gd name="T18" fmla="*/ 14 w 34"/>
                <a:gd name="T19" fmla="*/ 16 h 28"/>
                <a:gd name="T20" fmla="*/ 24 w 34"/>
                <a:gd name="T21" fmla="*/ 22 h 28"/>
                <a:gd name="T22" fmla="*/ 30 w 34"/>
                <a:gd name="T23" fmla="*/ 28 h 28"/>
                <a:gd name="T24" fmla="*/ 30 w 34"/>
                <a:gd name="T25" fmla="*/ 28 h 28"/>
                <a:gd name="T26" fmla="*/ 34 w 34"/>
                <a:gd name="T27" fmla="*/ 26 h 28"/>
                <a:gd name="T28" fmla="*/ 34 w 34"/>
                <a:gd name="T29" fmla="*/ 24 h 28"/>
                <a:gd name="T30" fmla="*/ 32 w 34"/>
                <a:gd name="T31" fmla="*/ 18 h 28"/>
                <a:gd name="T32" fmla="*/ 22 w 34"/>
                <a:gd name="T33" fmla="*/ 10 h 28"/>
                <a:gd name="T34" fmla="*/ 22 w 34"/>
                <a:gd name="T35" fmla="*/ 10 h 28"/>
                <a:gd name="T36" fmla="*/ 16 w 34"/>
                <a:gd name="T37" fmla="*/ 2 h 28"/>
                <a:gd name="T38" fmla="*/ 12 w 34"/>
                <a:gd name="T39" fmla="*/ 0 h 28"/>
                <a:gd name="T40" fmla="*/ 8 w 34"/>
                <a:gd name="T41"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4" h="28">
                  <a:moveTo>
                    <a:pt x="8" y="0"/>
                  </a:moveTo>
                  <a:lnTo>
                    <a:pt x="8" y="0"/>
                  </a:lnTo>
                  <a:lnTo>
                    <a:pt x="2" y="0"/>
                  </a:lnTo>
                  <a:lnTo>
                    <a:pt x="2" y="2"/>
                  </a:lnTo>
                  <a:lnTo>
                    <a:pt x="2" y="2"/>
                  </a:lnTo>
                  <a:lnTo>
                    <a:pt x="0" y="4"/>
                  </a:lnTo>
                  <a:lnTo>
                    <a:pt x="0" y="8"/>
                  </a:lnTo>
                  <a:lnTo>
                    <a:pt x="4" y="10"/>
                  </a:lnTo>
                  <a:lnTo>
                    <a:pt x="14" y="16"/>
                  </a:lnTo>
                  <a:lnTo>
                    <a:pt x="14" y="16"/>
                  </a:lnTo>
                  <a:lnTo>
                    <a:pt x="24" y="22"/>
                  </a:lnTo>
                  <a:lnTo>
                    <a:pt x="30" y="28"/>
                  </a:lnTo>
                  <a:lnTo>
                    <a:pt x="30" y="28"/>
                  </a:lnTo>
                  <a:lnTo>
                    <a:pt x="34" y="26"/>
                  </a:lnTo>
                  <a:lnTo>
                    <a:pt x="34" y="24"/>
                  </a:lnTo>
                  <a:lnTo>
                    <a:pt x="32" y="18"/>
                  </a:lnTo>
                  <a:lnTo>
                    <a:pt x="22" y="10"/>
                  </a:lnTo>
                  <a:lnTo>
                    <a:pt x="22" y="10"/>
                  </a:lnTo>
                  <a:lnTo>
                    <a:pt x="16" y="2"/>
                  </a:lnTo>
                  <a:lnTo>
                    <a:pt x="12" y="0"/>
                  </a:lnTo>
                  <a:lnTo>
                    <a:pt x="8"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94" name="Freeform 179"/>
            <p:cNvSpPr>
              <a:spLocks/>
            </p:cNvSpPr>
            <p:nvPr/>
          </p:nvSpPr>
          <p:spPr bwMode="auto">
            <a:xfrm>
              <a:off x="4764" y="3228"/>
              <a:ext cx="34" cy="28"/>
            </a:xfrm>
            <a:custGeom>
              <a:avLst/>
              <a:gdLst>
                <a:gd name="T0" fmla="*/ 8 w 34"/>
                <a:gd name="T1" fmla="*/ 0 h 28"/>
                <a:gd name="T2" fmla="*/ 8 w 34"/>
                <a:gd name="T3" fmla="*/ 0 h 28"/>
                <a:gd name="T4" fmla="*/ 2 w 34"/>
                <a:gd name="T5" fmla="*/ 0 h 28"/>
                <a:gd name="T6" fmla="*/ 2 w 34"/>
                <a:gd name="T7" fmla="*/ 2 h 28"/>
                <a:gd name="T8" fmla="*/ 2 w 34"/>
                <a:gd name="T9" fmla="*/ 2 h 28"/>
                <a:gd name="T10" fmla="*/ 0 w 34"/>
                <a:gd name="T11" fmla="*/ 4 h 28"/>
                <a:gd name="T12" fmla="*/ 0 w 34"/>
                <a:gd name="T13" fmla="*/ 8 h 28"/>
                <a:gd name="T14" fmla="*/ 4 w 34"/>
                <a:gd name="T15" fmla="*/ 10 h 28"/>
                <a:gd name="T16" fmla="*/ 14 w 34"/>
                <a:gd name="T17" fmla="*/ 16 h 28"/>
                <a:gd name="T18" fmla="*/ 14 w 34"/>
                <a:gd name="T19" fmla="*/ 16 h 28"/>
                <a:gd name="T20" fmla="*/ 24 w 34"/>
                <a:gd name="T21" fmla="*/ 22 h 28"/>
                <a:gd name="T22" fmla="*/ 30 w 34"/>
                <a:gd name="T23" fmla="*/ 28 h 28"/>
                <a:gd name="T24" fmla="*/ 30 w 34"/>
                <a:gd name="T25" fmla="*/ 28 h 28"/>
                <a:gd name="T26" fmla="*/ 34 w 34"/>
                <a:gd name="T27" fmla="*/ 26 h 28"/>
                <a:gd name="T28" fmla="*/ 34 w 34"/>
                <a:gd name="T29" fmla="*/ 24 h 28"/>
                <a:gd name="T30" fmla="*/ 32 w 34"/>
                <a:gd name="T31" fmla="*/ 18 h 28"/>
                <a:gd name="T32" fmla="*/ 22 w 34"/>
                <a:gd name="T33" fmla="*/ 10 h 28"/>
                <a:gd name="T34" fmla="*/ 22 w 34"/>
                <a:gd name="T35" fmla="*/ 10 h 28"/>
                <a:gd name="T36" fmla="*/ 16 w 34"/>
                <a:gd name="T37" fmla="*/ 2 h 28"/>
                <a:gd name="T38" fmla="*/ 12 w 34"/>
                <a:gd name="T39" fmla="*/ 0 h 28"/>
                <a:gd name="T40" fmla="*/ 8 w 34"/>
                <a:gd name="T41"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4" h="28">
                  <a:moveTo>
                    <a:pt x="8" y="0"/>
                  </a:moveTo>
                  <a:lnTo>
                    <a:pt x="8" y="0"/>
                  </a:lnTo>
                  <a:lnTo>
                    <a:pt x="2" y="0"/>
                  </a:lnTo>
                  <a:lnTo>
                    <a:pt x="2" y="2"/>
                  </a:lnTo>
                  <a:lnTo>
                    <a:pt x="2" y="2"/>
                  </a:lnTo>
                  <a:lnTo>
                    <a:pt x="0" y="4"/>
                  </a:lnTo>
                  <a:lnTo>
                    <a:pt x="0" y="8"/>
                  </a:lnTo>
                  <a:lnTo>
                    <a:pt x="4" y="10"/>
                  </a:lnTo>
                  <a:lnTo>
                    <a:pt x="14" y="16"/>
                  </a:lnTo>
                  <a:lnTo>
                    <a:pt x="14" y="16"/>
                  </a:lnTo>
                  <a:lnTo>
                    <a:pt x="24" y="22"/>
                  </a:lnTo>
                  <a:lnTo>
                    <a:pt x="30" y="28"/>
                  </a:lnTo>
                  <a:lnTo>
                    <a:pt x="30" y="28"/>
                  </a:lnTo>
                  <a:lnTo>
                    <a:pt x="34" y="26"/>
                  </a:lnTo>
                  <a:lnTo>
                    <a:pt x="34" y="24"/>
                  </a:lnTo>
                  <a:lnTo>
                    <a:pt x="32" y="18"/>
                  </a:lnTo>
                  <a:lnTo>
                    <a:pt x="22" y="10"/>
                  </a:lnTo>
                  <a:lnTo>
                    <a:pt x="22" y="10"/>
                  </a:lnTo>
                  <a:lnTo>
                    <a:pt x="16" y="2"/>
                  </a:lnTo>
                  <a:lnTo>
                    <a:pt x="12" y="0"/>
                  </a:lnTo>
                  <a:lnTo>
                    <a:pt x="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95" name="Freeform 180"/>
            <p:cNvSpPr>
              <a:spLocks/>
            </p:cNvSpPr>
            <p:nvPr/>
          </p:nvSpPr>
          <p:spPr bwMode="auto">
            <a:xfrm>
              <a:off x="4682" y="1752"/>
              <a:ext cx="26" cy="14"/>
            </a:xfrm>
            <a:custGeom>
              <a:avLst/>
              <a:gdLst>
                <a:gd name="T0" fmla="*/ 10 w 26"/>
                <a:gd name="T1" fmla="*/ 0 h 14"/>
                <a:gd name="T2" fmla="*/ 10 w 26"/>
                <a:gd name="T3" fmla="*/ 0 h 14"/>
                <a:gd name="T4" fmla="*/ 0 w 26"/>
                <a:gd name="T5" fmla="*/ 0 h 14"/>
                <a:gd name="T6" fmla="*/ 0 w 26"/>
                <a:gd name="T7" fmla="*/ 0 h 14"/>
                <a:gd name="T8" fmla="*/ 2 w 26"/>
                <a:gd name="T9" fmla="*/ 2 h 14"/>
                <a:gd name="T10" fmla="*/ 4 w 26"/>
                <a:gd name="T11" fmla="*/ 4 h 14"/>
                <a:gd name="T12" fmla="*/ 10 w 26"/>
                <a:gd name="T13" fmla="*/ 4 h 14"/>
                <a:gd name="T14" fmla="*/ 10 w 26"/>
                <a:gd name="T15" fmla="*/ 4 h 14"/>
                <a:gd name="T16" fmla="*/ 12 w 26"/>
                <a:gd name="T17" fmla="*/ 6 h 14"/>
                <a:gd name="T18" fmla="*/ 14 w 26"/>
                <a:gd name="T19" fmla="*/ 8 h 14"/>
                <a:gd name="T20" fmla="*/ 16 w 26"/>
                <a:gd name="T21" fmla="*/ 12 h 14"/>
                <a:gd name="T22" fmla="*/ 16 w 26"/>
                <a:gd name="T23" fmla="*/ 12 h 14"/>
                <a:gd name="T24" fmla="*/ 20 w 26"/>
                <a:gd name="T25" fmla="*/ 14 h 14"/>
                <a:gd name="T26" fmla="*/ 20 w 26"/>
                <a:gd name="T27" fmla="*/ 14 h 14"/>
                <a:gd name="T28" fmla="*/ 24 w 26"/>
                <a:gd name="T29" fmla="*/ 14 h 14"/>
                <a:gd name="T30" fmla="*/ 26 w 26"/>
                <a:gd name="T31" fmla="*/ 12 h 14"/>
                <a:gd name="T32" fmla="*/ 26 w 26"/>
                <a:gd name="T33" fmla="*/ 12 h 14"/>
                <a:gd name="T34" fmla="*/ 26 w 26"/>
                <a:gd name="T35" fmla="*/ 8 h 14"/>
                <a:gd name="T36" fmla="*/ 24 w 26"/>
                <a:gd name="T37" fmla="*/ 6 h 14"/>
                <a:gd name="T38" fmla="*/ 18 w 26"/>
                <a:gd name="T39" fmla="*/ 0 h 14"/>
                <a:gd name="T40" fmla="*/ 18 w 26"/>
                <a:gd name="T41" fmla="*/ 0 h 14"/>
                <a:gd name="T42" fmla="*/ 10 w 26"/>
                <a:gd name="T43"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6" h="14">
                  <a:moveTo>
                    <a:pt x="10" y="0"/>
                  </a:moveTo>
                  <a:lnTo>
                    <a:pt x="10" y="0"/>
                  </a:lnTo>
                  <a:lnTo>
                    <a:pt x="0" y="0"/>
                  </a:lnTo>
                  <a:lnTo>
                    <a:pt x="0" y="0"/>
                  </a:lnTo>
                  <a:lnTo>
                    <a:pt x="2" y="2"/>
                  </a:lnTo>
                  <a:lnTo>
                    <a:pt x="4" y="4"/>
                  </a:lnTo>
                  <a:lnTo>
                    <a:pt x="10" y="4"/>
                  </a:lnTo>
                  <a:lnTo>
                    <a:pt x="10" y="4"/>
                  </a:lnTo>
                  <a:lnTo>
                    <a:pt x="12" y="6"/>
                  </a:lnTo>
                  <a:lnTo>
                    <a:pt x="14" y="8"/>
                  </a:lnTo>
                  <a:lnTo>
                    <a:pt x="16" y="12"/>
                  </a:lnTo>
                  <a:lnTo>
                    <a:pt x="16" y="12"/>
                  </a:lnTo>
                  <a:lnTo>
                    <a:pt x="20" y="14"/>
                  </a:lnTo>
                  <a:lnTo>
                    <a:pt x="20" y="14"/>
                  </a:lnTo>
                  <a:lnTo>
                    <a:pt x="24" y="14"/>
                  </a:lnTo>
                  <a:lnTo>
                    <a:pt x="26" y="12"/>
                  </a:lnTo>
                  <a:lnTo>
                    <a:pt x="26" y="12"/>
                  </a:lnTo>
                  <a:lnTo>
                    <a:pt x="26" y="8"/>
                  </a:lnTo>
                  <a:lnTo>
                    <a:pt x="24" y="6"/>
                  </a:lnTo>
                  <a:lnTo>
                    <a:pt x="18" y="0"/>
                  </a:lnTo>
                  <a:lnTo>
                    <a:pt x="18" y="0"/>
                  </a:lnTo>
                  <a:lnTo>
                    <a:pt x="10"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96" name="Freeform 181"/>
            <p:cNvSpPr>
              <a:spLocks/>
            </p:cNvSpPr>
            <p:nvPr/>
          </p:nvSpPr>
          <p:spPr bwMode="auto">
            <a:xfrm>
              <a:off x="4682" y="1752"/>
              <a:ext cx="26" cy="14"/>
            </a:xfrm>
            <a:custGeom>
              <a:avLst/>
              <a:gdLst>
                <a:gd name="T0" fmla="*/ 10 w 26"/>
                <a:gd name="T1" fmla="*/ 0 h 14"/>
                <a:gd name="T2" fmla="*/ 10 w 26"/>
                <a:gd name="T3" fmla="*/ 0 h 14"/>
                <a:gd name="T4" fmla="*/ 0 w 26"/>
                <a:gd name="T5" fmla="*/ 0 h 14"/>
                <a:gd name="T6" fmla="*/ 0 w 26"/>
                <a:gd name="T7" fmla="*/ 0 h 14"/>
                <a:gd name="T8" fmla="*/ 2 w 26"/>
                <a:gd name="T9" fmla="*/ 2 h 14"/>
                <a:gd name="T10" fmla="*/ 4 w 26"/>
                <a:gd name="T11" fmla="*/ 4 h 14"/>
                <a:gd name="T12" fmla="*/ 10 w 26"/>
                <a:gd name="T13" fmla="*/ 4 h 14"/>
                <a:gd name="T14" fmla="*/ 10 w 26"/>
                <a:gd name="T15" fmla="*/ 4 h 14"/>
                <a:gd name="T16" fmla="*/ 12 w 26"/>
                <a:gd name="T17" fmla="*/ 6 h 14"/>
                <a:gd name="T18" fmla="*/ 14 w 26"/>
                <a:gd name="T19" fmla="*/ 8 h 14"/>
                <a:gd name="T20" fmla="*/ 16 w 26"/>
                <a:gd name="T21" fmla="*/ 12 h 14"/>
                <a:gd name="T22" fmla="*/ 16 w 26"/>
                <a:gd name="T23" fmla="*/ 12 h 14"/>
                <a:gd name="T24" fmla="*/ 20 w 26"/>
                <a:gd name="T25" fmla="*/ 14 h 14"/>
                <a:gd name="T26" fmla="*/ 20 w 26"/>
                <a:gd name="T27" fmla="*/ 14 h 14"/>
                <a:gd name="T28" fmla="*/ 24 w 26"/>
                <a:gd name="T29" fmla="*/ 14 h 14"/>
                <a:gd name="T30" fmla="*/ 26 w 26"/>
                <a:gd name="T31" fmla="*/ 12 h 14"/>
                <a:gd name="T32" fmla="*/ 26 w 26"/>
                <a:gd name="T33" fmla="*/ 12 h 14"/>
                <a:gd name="T34" fmla="*/ 26 w 26"/>
                <a:gd name="T35" fmla="*/ 8 h 14"/>
                <a:gd name="T36" fmla="*/ 24 w 26"/>
                <a:gd name="T37" fmla="*/ 6 h 14"/>
                <a:gd name="T38" fmla="*/ 18 w 26"/>
                <a:gd name="T39" fmla="*/ 0 h 14"/>
                <a:gd name="T40" fmla="*/ 18 w 26"/>
                <a:gd name="T41" fmla="*/ 0 h 14"/>
                <a:gd name="T42" fmla="*/ 10 w 26"/>
                <a:gd name="T43"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6" h="14">
                  <a:moveTo>
                    <a:pt x="10" y="0"/>
                  </a:moveTo>
                  <a:lnTo>
                    <a:pt x="10" y="0"/>
                  </a:lnTo>
                  <a:lnTo>
                    <a:pt x="0" y="0"/>
                  </a:lnTo>
                  <a:lnTo>
                    <a:pt x="0" y="0"/>
                  </a:lnTo>
                  <a:lnTo>
                    <a:pt x="2" y="2"/>
                  </a:lnTo>
                  <a:lnTo>
                    <a:pt x="4" y="4"/>
                  </a:lnTo>
                  <a:lnTo>
                    <a:pt x="10" y="4"/>
                  </a:lnTo>
                  <a:lnTo>
                    <a:pt x="10" y="4"/>
                  </a:lnTo>
                  <a:lnTo>
                    <a:pt x="12" y="6"/>
                  </a:lnTo>
                  <a:lnTo>
                    <a:pt x="14" y="8"/>
                  </a:lnTo>
                  <a:lnTo>
                    <a:pt x="16" y="12"/>
                  </a:lnTo>
                  <a:lnTo>
                    <a:pt x="16" y="12"/>
                  </a:lnTo>
                  <a:lnTo>
                    <a:pt x="20" y="14"/>
                  </a:lnTo>
                  <a:lnTo>
                    <a:pt x="20" y="14"/>
                  </a:lnTo>
                  <a:lnTo>
                    <a:pt x="24" y="14"/>
                  </a:lnTo>
                  <a:lnTo>
                    <a:pt x="26" y="12"/>
                  </a:lnTo>
                  <a:lnTo>
                    <a:pt x="26" y="12"/>
                  </a:lnTo>
                  <a:lnTo>
                    <a:pt x="26" y="8"/>
                  </a:lnTo>
                  <a:lnTo>
                    <a:pt x="24" y="6"/>
                  </a:lnTo>
                  <a:lnTo>
                    <a:pt x="18" y="0"/>
                  </a:lnTo>
                  <a:lnTo>
                    <a:pt x="18" y="0"/>
                  </a:lnTo>
                  <a:lnTo>
                    <a:pt x="1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97" name="Freeform 182"/>
            <p:cNvSpPr>
              <a:spLocks/>
            </p:cNvSpPr>
            <p:nvPr/>
          </p:nvSpPr>
          <p:spPr bwMode="auto">
            <a:xfrm>
              <a:off x="4744" y="1722"/>
              <a:ext cx="72" cy="78"/>
            </a:xfrm>
            <a:custGeom>
              <a:avLst/>
              <a:gdLst>
                <a:gd name="T0" fmla="*/ 40 w 72"/>
                <a:gd name="T1" fmla="*/ 2 h 78"/>
                <a:gd name="T2" fmla="*/ 38 w 72"/>
                <a:gd name="T3" fmla="*/ 0 h 78"/>
                <a:gd name="T4" fmla="*/ 36 w 72"/>
                <a:gd name="T5" fmla="*/ 2 h 78"/>
                <a:gd name="T6" fmla="*/ 32 w 72"/>
                <a:gd name="T7" fmla="*/ 10 h 78"/>
                <a:gd name="T8" fmla="*/ 26 w 72"/>
                <a:gd name="T9" fmla="*/ 12 h 78"/>
                <a:gd name="T10" fmla="*/ 22 w 72"/>
                <a:gd name="T11" fmla="*/ 14 h 78"/>
                <a:gd name="T12" fmla="*/ 18 w 72"/>
                <a:gd name="T13" fmla="*/ 26 h 78"/>
                <a:gd name="T14" fmla="*/ 16 w 72"/>
                <a:gd name="T15" fmla="*/ 36 h 78"/>
                <a:gd name="T16" fmla="*/ 10 w 72"/>
                <a:gd name="T17" fmla="*/ 40 h 78"/>
                <a:gd name="T18" fmla="*/ 8 w 72"/>
                <a:gd name="T19" fmla="*/ 46 h 78"/>
                <a:gd name="T20" fmla="*/ 6 w 72"/>
                <a:gd name="T21" fmla="*/ 58 h 78"/>
                <a:gd name="T22" fmla="*/ 2 w 72"/>
                <a:gd name="T23" fmla="*/ 62 h 78"/>
                <a:gd name="T24" fmla="*/ 0 w 72"/>
                <a:gd name="T25" fmla="*/ 66 h 78"/>
                <a:gd name="T26" fmla="*/ 0 w 72"/>
                <a:gd name="T27" fmla="*/ 70 h 78"/>
                <a:gd name="T28" fmla="*/ 6 w 72"/>
                <a:gd name="T29" fmla="*/ 74 h 78"/>
                <a:gd name="T30" fmla="*/ 8 w 72"/>
                <a:gd name="T31" fmla="*/ 74 h 78"/>
                <a:gd name="T32" fmla="*/ 18 w 72"/>
                <a:gd name="T33" fmla="*/ 72 h 78"/>
                <a:gd name="T34" fmla="*/ 28 w 72"/>
                <a:gd name="T35" fmla="*/ 70 h 78"/>
                <a:gd name="T36" fmla="*/ 36 w 72"/>
                <a:gd name="T37" fmla="*/ 72 h 78"/>
                <a:gd name="T38" fmla="*/ 54 w 72"/>
                <a:gd name="T39" fmla="*/ 78 h 78"/>
                <a:gd name="T40" fmla="*/ 60 w 72"/>
                <a:gd name="T41" fmla="*/ 78 h 78"/>
                <a:gd name="T42" fmla="*/ 64 w 72"/>
                <a:gd name="T43" fmla="*/ 72 h 78"/>
                <a:gd name="T44" fmla="*/ 66 w 72"/>
                <a:gd name="T45" fmla="*/ 68 h 78"/>
                <a:gd name="T46" fmla="*/ 72 w 72"/>
                <a:gd name="T47" fmla="*/ 62 h 78"/>
                <a:gd name="T48" fmla="*/ 72 w 72"/>
                <a:gd name="T49" fmla="*/ 58 h 78"/>
                <a:gd name="T50" fmla="*/ 68 w 72"/>
                <a:gd name="T51" fmla="*/ 40 h 78"/>
                <a:gd name="T52" fmla="*/ 62 w 72"/>
                <a:gd name="T53" fmla="*/ 38 h 78"/>
                <a:gd name="T54" fmla="*/ 58 w 72"/>
                <a:gd name="T55" fmla="*/ 40 h 78"/>
                <a:gd name="T56" fmla="*/ 50 w 72"/>
                <a:gd name="T57" fmla="*/ 42 h 78"/>
                <a:gd name="T58" fmla="*/ 44 w 72"/>
                <a:gd name="T59" fmla="*/ 38 h 78"/>
                <a:gd name="T60" fmla="*/ 44 w 72"/>
                <a:gd name="T61" fmla="*/ 34 h 78"/>
                <a:gd name="T62" fmla="*/ 40 w 72"/>
                <a:gd name="T63" fmla="*/ 32 h 78"/>
                <a:gd name="T64" fmla="*/ 38 w 72"/>
                <a:gd name="T65" fmla="*/ 32 h 78"/>
                <a:gd name="T66" fmla="*/ 30 w 72"/>
                <a:gd name="T67" fmla="*/ 32 h 78"/>
                <a:gd name="T68" fmla="*/ 30 w 72"/>
                <a:gd name="T69" fmla="*/ 24 h 78"/>
                <a:gd name="T70" fmla="*/ 34 w 72"/>
                <a:gd name="T71" fmla="*/ 20 h 78"/>
                <a:gd name="T72" fmla="*/ 36 w 72"/>
                <a:gd name="T73" fmla="*/ 18 h 78"/>
                <a:gd name="T74" fmla="*/ 42 w 72"/>
                <a:gd name="T75" fmla="*/ 4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2" h="78">
                  <a:moveTo>
                    <a:pt x="40" y="0"/>
                  </a:moveTo>
                  <a:lnTo>
                    <a:pt x="40" y="2"/>
                  </a:lnTo>
                  <a:lnTo>
                    <a:pt x="40" y="2"/>
                  </a:lnTo>
                  <a:lnTo>
                    <a:pt x="38" y="0"/>
                  </a:lnTo>
                  <a:lnTo>
                    <a:pt x="38" y="0"/>
                  </a:lnTo>
                  <a:lnTo>
                    <a:pt x="36" y="2"/>
                  </a:lnTo>
                  <a:lnTo>
                    <a:pt x="34" y="4"/>
                  </a:lnTo>
                  <a:lnTo>
                    <a:pt x="32" y="10"/>
                  </a:lnTo>
                  <a:lnTo>
                    <a:pt x="32" y="10"/>
                  </a:lnTo>
                  <a:lnTo>
                    <a:pt x="26" y="12"/>
                  </a:lnTo>
                  <a:lnTo>
                    <a:pt x="22" y="14"/>
                  </a:lnTo>
                  <a:lnTo>
                    <a:pt x="22" y="14"/>
                  </a:lnTo>
                  <a:lnTo>
                    <a:pt x="20" y="20"/>
                  </a:lnTo>
                  <a:lnTo>
                    <a:pt x="18" y="26"/>
                  </a:lnTo>
                  <a:lnTo>
                    <a:pt x="18" y="30"/>
                  </a:lnTo>
                  <a:lnTo>
                    <a:pt x="16" y="36"/>
                  </a:lnTo>
                  <a:lnTo>
                    <a:pt x="16" y="36"/>
                  </a:lnTo>
                  <a:lnTo>
                    <a:pt x="10" y="40"/>
                  </a:lnTo>
                  <a:lnTo>
                    <a:pt x="8" y="46"/>
                  </a:lnTo>
                  <a:lnTo>
                    <a:pt x="8" y="46"/>
                  </a:lnTo>
                  <a:lnTo>
                    <a:pt x="8" y="52"/>
                  </a:lnTo>
                  <a:lnTo>
                    <a:pt x="6" y="58"/>
                  </a:lnTo>
                  <a:lnTo>
                    <a:pt x="6" y="58"/>
                  </a:lnTo>
                  <a:lnTo>
                    <a:pt x="2" y="62"/>
                  </a:lnTo>
                  <a:lnTo>
                    <a:pt x="0" y="64"/>
                  </a:lnTo>
                  <a:lnTo>
                    <a:pt x="0" y="66"/>
                  </a:lnTo>
                  <a:lnTo>
                    <a:pt x="0" y="66"/>
                  </a:lnTo>
                  <a:lnTo>
                    <a:pt x="0" y="70"/>
                  </a:lnTo>
                  <a:lnTo>
                    <a:pt x="0" y="72"/>
                  </a:lnTo>
                  <a:lnTo>
                    <a:pt x="6" y="74"/>
                  </a:lnTo>
                  <a:lnTo>
                    <a:pt x="6" y="74"/>
                  </a:lnTo>
                  <a:lnTo>
                    <a:pt x="8" y="74"/>
                  </a:lnTo>
                  <a:lnTo>
                    <a:pt x="8" y="74"/>
                  </a:lnTo>
                  <a:lnTo>
                    <a:pt x="18" y="72"/>
                  </a:lnTo>
                  <a:lnTo>
                    <a:pt x="28" y="70"/>
                  </a:lnTo>
                  <a:lnTo>
                    <a:pt x="28" y="70"/>
                  </a:lnTo>
                  <a:lnTo>
                    <a:pt x="36" y="72"/>
                  </a:lnTo>
                  <a:lnTo>
                    <a:pt x="36" y="72"/>
                  </a:lnTo>
                  <a:lnTo>
                    <a:pt x="44" y="76"/>
                  </a:lnTo>
                  <a:lnTo>
                    <a:pt x="54" y="78"/>
                  </a:lnTo>
                  <a:lnTo>
                    <a:pt x="54" y="78"/>
                  </a:lnTo>
                  <a:lnTo>
                    <a:pt x="60" y="78"/>
                  </a:lnTo>
                  <a:lnTo>
                    <a:pt x="60" y="78"/>
                  </a:lnTo>
                  <a:lnTo>
                    <a:pt x="64" y="72"/>
                  </a:lnTo>
                  <a:lnTo>
                    <a:pt x="66" y="68"/>
                  </a:lnTo>
                  <a:lnTo>
                    <a:pt x="66" y="68"/>
                  </a:lnTo>
                  <a:lnTo>
                    <a:pt x="72" y="64"/>
                  </a:lnTo>
                  <a:lnTo>
                    <a:pt x="72" y="62"/>
                  </a:lnTo>
                  <a:lnTo>
                    <a:pt x="72" y="58"/>
                  </a:lnTo>
                  <a:lnTo>
                    <a:pt x="72" y="58"/>
                  </a:lnTo>
                  <a:lnTo>
                    <a:pt x="70" y="46"/>
                  </a:lnTo>
                  <a:lnTo>
                    <a:pt x="68" y="40"/>
                  </a:lnTo>
                  <a:lnTo>
                    <a:pt x="62" y="38"/>
                  </a:lnTo>
                  <a:lnTo>
                    <a:pt x="62" y="38"/>
                  </a:lnTo>
                  <a:lnTo>
                    <a:pt x="58" y="40"/>
                  </a:lnTo>
                  <a:lnTo>
                    <a:pt x="58" y="40"/>
                  </a:lnTo>
                  <a:lnTo>
                    <a:pt x="50" y="42"/>
                  </a:lnTo>
                  <a:lnTo>
                    <a:pt x="50" y="42"/>
                  </a:lnTo>
                  <a:lnTo>
                    <a:pt x="46" y="40"/>
                  </a:lnTo>
                  <a:lnTo>
                    <a:pt x="44" y="38"/>
                  </a:lnTo>
                  <a:lnTo>
                    <a:pt x="44" y="38"/>
                  </a:lnTo>
                  <a:lnTo>
                    <a:pt x="44" y="34"/>
                  </a:lnTo>
                  <a:lnTo>
                    <a:pt x="40" y="32"/>
                  </a:lnTo>
                  <a:lnTo>
                    <a:pt x="40" y="32"/>
                  </a:lnTo>
                  <a:lnTo>
                    <a:pt x="38" y="32"/>
                  </a:lnTo>
                  <a:lnTo>
                    <a:pt x="38" y="32"/>
                  </a:lnTo>
                  <a:lnTo>
                    <a:pt x="30" y="32"/>
                  </a:lnTo>
                  <a:lnTo>
                    <a:pt x="30" y="32"/>
                  </a:lnTo>
                  <a:lnTo>
                    <a:pt x="30" y="28"/>
                  </a:lnTo>
                  <a:lnTo>
                    <a:pt x="30" y="24"/>
                  </a:lnTo>
                  <a:lnTo>
                    <a:pt x="30" y="24"/>
                  </a:lnTo>
                  <a:lnTo>
                    <a:pt x="34" y="20"/>
                  </a:lnTo>
                  <a:lnTo>
                    <a:pt x="36" y="18"/>
                  </a:lnTo>
                  <a:lnTo>
                    <a:pt x="36" y="18"/>
                  </a:lnTo>
                  <a:lnTo>
                    <a:pt x="40" y="10"/>
                  </a:lnTo>
                  <a:lnTo>
                    <a:pt x="42" y="4"/>
                  </a:lnTo>
                  <a:lnTo>
                    <a:pt x="40"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98" name="Freeform 183"/>
            <p:cNvSpPr>
              <a:spLocks/>
            </p:cNvSpPr>
            <p:nvPr/>
          </p:nvSpPr>
          <p:spPr bwMode="auto">
            <a:xfrm>
              <a:off x="4744" y="1722"/>
              <a:ext cx="72" cy="78"/>
            </a:xfrm>
            <a:custGeom>
              <a:avLst/>
              <a:gdLst>
                <a:gd name="T0" fmla="*/ 40 w 72"/>
                <a:gd name="T1" fmla="*/ 2 h 78"/>
                <a:gd name="T2" fmla="*/ 38 w 72"/>
                <a:gd name="T3" fmla="*/ 0 h 78"/>
                <a:gd name="T4" fmla="*/ 36 w 72"/>
                <a:gd name="T5" fmla="*/ 2 h 78"/>
                <a:gd name="T6" fmla="*/ 32 w 72"/>
                <a:gd name="T7" fmla="*/ 10 h 78"/>
                <a:gd name="T8" fmla="*/ 26 w 72"/>
                <a:gd name="T9" fmla="*/ 12 h 78"/>
                <a:gd name="T10" fmla="*/ 22 w 72"/>
                <a:gd name="T11" fmla="*/ 14 h 78"/>
                <a:gd name="T12" fmla="*/ 18 w 72"/>
                <a:gd name="T13" fmla="*/ 26 h 78"/>
                <a:gd name="T14" fmla="*/ 16 w 72"/>
                <a:gd name="T15" fmla="*/ 36 h 78"/>
                <a:gd name="T16" fmla="*/ 10 w 72"/>
                <a:gd name="T17" fmla="*/ 40 h 78"/>
                <a:gd name="T18" fmla="*/ 8 w 72"/>
                <a:gd name="T19" fmla="*/ 46 h 78"/>
                <a:gd name="T20" fmla="*/ 6 w 72"/>
                <a:gd name="T21" fmla="*/ 58 h 78"/>
                <a:gd name="T22" fmla="*/ 2 w 72"/>
                <a:gd name="T23" fmla="*/ 62 h 78"/>
                <a:gd name="T24" fmla="*/ 0 w 72"/>
                <a:gd name="T25" fmla="*/ 66 h 78"/>
                <a:gd name="T26" fmla="*/ 0 w 72"/>
                <a:gd name="T27" fmla="*/ 70 h 78"/>
                <a:gd name="T28" fmla="*/ 6 w 72"/>
                <a:gd name="T29" fmla="*/ 74 h 78"/>
                <a:gd name="T30" fmla="*/ 8 w 72"/>
                <a:gd name="T31" fmla="*/ 74 h 78"/>
                <a:gd name="T32" fmla="*/ 18 w 72"/>
                <a:gd name="T33" fmla="*/ 72 h 78"/>
                <a:gd name="T34" fmla="*/ 28 w 72"/>
                <a:gd name="T35" fmla="*/ 70 h 78"/>
                <a:gd name="T36" fmla="*/ 36 w 72"/>
                <a:gd name="T37" fmla="*/ 72 h 78"/>
                <a:gd name="T38" fmla="*/ 54 w 72"/>
                <a:gd name="T39" fmla="*/ 78 h 78"/>
                <a:gd name="T40" fmla="*/ 60 w 72"/>
                <a:gd name="T41" fmla="*/ 78 h 78"/>
                <a:gd name="T42" fmla="*/ 64 w 72"/>
                <a:gd name="T43" fmla="*/ 72 h 78"/>
                <a:gd name="T44" fmla="*/ 66 w 72"/>
                <a:gd name="T45" fmla="*/ 68 h 78"/>
                <a:gd name="T46" fmla="*/ 72 w 72"/>
                <a:gd name="T47" fmla="*/ 62 h 78"/>
                <a:gd name="T48" fmla="*/ 72 w 72"/>
                <a:gd name="T49" fmla="*/ 58 h 78"/>
                <a:gd name="T50" fmla="*/ 68 w 72"/>
                <a:gd name="T51" fmla="*/ 40 h 78"/>
                <a:gd name="T52" fmla="*/ 62 w 72"/>
                <a:gd name="T53" fmla="*/ 38 h 78"/>
                <a:gd name="T54" fmla="*/ 58 w 72"/>
                <a:gd name="T55" fmla="*/ 40 h 78"/>
                <a:gd name="T56" fmla="*/ 50 w 72"/>
                <a:gd name="T57" fmla="*/ 42 h 78"/>
                <a:gd name="T58" fmla="*/ 44 w 72"/>
                <a:gd name="T59" fmla="*/ 38 h 78"/>
                <a:gd name="T60" fmla="*/ 44 w 72"/>
                <a:gd name="T61" fmla="*/ 34 h 78"/>
                <a:gd name="T62" fmla="*/ 40 w 72"/>
                <a:gd name="T63" fmla="*/ 32 h 78"/>
                <a:gd name="T64" fmla="*/ 38 w 72"/>
                <a:gd name="T65" fmla="*/ 32 h 78"/>
                <a:gd name="T66" fmla="*/ 30 w 72"/>
                <a:gd name="T67" fmla="*/ 32 h 78"/>
                <a:gd name="T68" fmla="*/ 30 w 72"/>
                <a:gd name="T69" fmla="*/ 24 h 78"/>
                <a:gd name="T70" fmla="*/ 34 w 72"/>
                <a:gd name="T71" fmla="*/ 20 h 78"/>
                <a:gd name="T72" fmla="*/ 36 w 72"/>
                <a:gd name="T73" fmla="*/ 18 h 78"/>
                <a:gd name="T74" fmla="*/ 42 w 72"/>
                <a:gd name="T75" fmla="*/ 4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2" h="78">
                  <a:moveTo>
                    <a:pt x="40" y="0"/>
                  </a:moveTo>
                  <a:lnTo>
                    <a:pt x="40" y="2"/>
                  </a:lnTo>
                  <a:lnTo>
                    <a:pt x="40" y="2"/>
                  </a:lnTo>
                  <a:lnTo>
                    <a:pt x="38" y="0"/>
                  </a:lnTo>
                  <a:lnTo>
                    <a:pt x="38" y="0"/>
                  </a:lnTo>
                  <a:lnTo>
                    <a:pt x="36" y="2"/>
                  </a:lnTo>
                  <a:lnTo>
                    <a:pt x="34" y="4"/>
                  </a:lnTo>
                  <a:lnTo>
                    <a:pt x="32" y="10"/>
                  </a:lnTo>
                  <a:lnTo>
                    <a:pt x="32" y="10"/>
                  </a:lnTo>
                  <a:lnTo>
                    <a:pt x="26" y="12"/>
                  </a:lnTo>
                  <a:lnTo>
                    <a:pt x="22" y="14"/>
                  </a:lnTo>
                  <a:lnTo>
                    <a:pt x="22" y="14"/>
                  </a:lnTo>
                  <a:lnTo>
                    <a:pt x="20" y="20"/>
                  </a:lnTo>
                  <a:lnTo>
                    <a:pt x="18" y="26"/>
                  </a:lnTo>
                  <a:lnTo>
                    <a:pt x="18" y="30"/>
                  </a:lnTo>
                  <a:lnTo>
                    <a:pt x="16" y="36"/>
                  </a:lnTo>
                  <a:lnTo>
                    <a:pt x="16" y="36"/>
                  </a:lnTo>
                  <a:lnTo>
                    <a:pt x="10" y="40"/>
                  </a:lnTo>
                  <a:lnTo>
                    <a:pt x="8" y="46"/>
                  </a:lnTo>
                  <a:lnTo>
                    <a:pt x="8" y="46"/>
                  </a:lnTo>
                  <a:lnTo>
                    <a:pt x="8" y="52"/>
                  </a:lnTo>
                  <a:lnTo>
                    <a:pt x="6" y="58"/>
                  </a:lnTo>
                  <a:lnTo>
                    <a:pt x="6" y="58"/>
                  </a:lnTo>
                  <a:lnTo>
                    <a:pt x="2" y="62"/>
                  </a:lnTo>
                  <a:lnTo>
                    <a:pt x="0" y="64"/>
                  </a:lnTo>
                  <a:lnTo>
                    <a:pt x="0" y="66"/>
                  </a:lnTo>
                  <a:lnTo>
                    <a:pt x="0" y="66"/>
                  </a:lnTo>
                  <a:lnTo>
                    <a:pt x="0" y="70"/>
                  </a:lnTo>
                  <a:lnTo>
                    <a:pt x="0" y="72"/>
                  </a:lnTo>
                  <a:lnTo>
                    <a:pt x="6" y="74"/>
                  </a:lnTo>
                  <a:lnTo>
                    <a:pt x="6" y="74"/>
                  </a:lnTo>
                  <a:lnTo>
                    <a:pt x="8" y="74"/>
                  </a:lnTo>
                  <a:lnTo>
                    <a:pt x="8" y="74"/>
                  </a:lnTo>
                  <a:lnTo>
                    <a:pt x="18" y="72"/>
                  </a:lnTo>
                  <a:lnTo>
                    <a:pt x="28" y="70"/>
                  </a:lnTo>
                  <a:lnTo>
                    <a:pt x="28" y="70"/>
                  </a:lnTo>
                  <a:lnTo>
                    <a:pt x="36" y="72"/>
                  </a:lnTo>
                  <a:lnTo>
                    <a:pt x="36" y="72"/>
                  </a:lnTo>
                  <a:lnTo>
                    <a:pt x="44" y="76"/>
                  </a:lnTo>
                  <a:lnTo>
                    <a:pt x="54" y="78"/>
                  </a:lnTo>
                  <a:lnTo>
                    <a:pt x="54" y="78"/>
                  </a:lnTo>
                  <a:lnTo>
                    <a:pt x="60" y="78"/>
                  </a:lnTo>
                  <a:lnTo>
                    <a:pt x="60" y="78"/>
                  </a:lnTo>
                  <a:lnTo>
                    <a:pt x="64" y="72"/>
                  </a:lnTo>
                  <a:lnTo>
                    <a:pt x="66" y="68"/>
                  </a:lnTo>
                  <a:lnTo>
                    <a:pt x="66" y="68"/>
                  </a:lnTo>
                  <a:lnTo>
                    <a:pt x="72" y="64"/>
                  </a:lnTo>
                  <a:lnTo>
                    <a:pt x="72" y="62"/>
                  </a:lnTo>
                  <a:lnTo>
                    <a:pt x="72" y="58"/>
                  </a:lnTo>
                  <a:lnTo>
                    <a:pt x="72" y="58"/>
                  </a:lnTo>
                  <a:lnTo>
                    <a:pt x="70" y="46"/>
                  </a:lnTo>
                  <a:lnTo>
                    <a:pt x="68" y="40"/>
                  </a:lnTo>
                  <a:lnTo>
                    <a:pt x="62" y="38"/>
                  </a:lnTo>
                  <a:lnTo>
                    <a:pt x="62" y="38"/>
                  </a:lnTo>
                  <a:lnTo>
                    <a:pt x="58" y="40"/>
                  </a:lnTo>
                  <a:lnTo>
                    <a:pt x="58" y="40"/>
                  </a:lnTo>
                  <a:lnTo>
                    <a:pt x="50" y="42"/>
                  </a:lnTo>
                  <a:lnTo>
                    <a:pt x="50" y="42"/>
                  </a:lnTo>
                  <a:lnTo>
                    <a:pt x="46" y="40"/>
                  </a:lnTo>
                  <a:lnTo>
                    <a:pt x="44" y="38"/>
                  </a:lnTo>
                  <a:lnTo>
                    <a:pt x="44" y="38"/>
                  </a:lnTo>
                  <a:lnTo>
                    <a:pt x="44" y="34"/>
                  </a:lnTo>
                  <a:lnTo>
                    <a:pt x="40" y="32"/>
                  </a:lnTo>
                  <a:lnTo>
                    <a:pt x="40" y="32"/>
                  </a:lnTo>
                  <a:lnTo>
                    <a:pt x="38" y="32"/>
                  </a:lnTo>
                  <a:lnTo>
                    <a:pt x="38" y="32"/>
                  </a:lnTo>
                  <a:lnTo>
                    <a:pt x="30" y="32"/>
                  </a:lnTo>
                  <a:lnTo>
                    <a:pt x="30" y="32"/>
                  </a:lnTo>
                  <a:lnTo>
                    <a:pt x="30" y="28"/>
                  </a:lnTo>
                  <a:lnTo>
                    <a:pt x="30" y="24"/>
                  </a:lnTo>
                  <a:lnTo>
                    <a:pt x="30" y="24"/>
                  </a:lnTo>
                  <a:lnTo>
                    <a:pt x="34" y="20"/>
                  </a:lnTo>
                  <a:lnTo>
                    <a:pt x="36" y="18"/>
                  </a:lnTo>
                  <a:lnTo>
                    <a:pt x="36" y="18"/>
                  </a:lnTo>
                  <a:lnTo>
                    <a:pt x="40" y="10"/>
                  </a:lnTo>
                  <a:lnTo>
                    <a:pt x="42" y="4"/>
                  </a:lnTo>
                  <a:lnTo>
                    <a:pt x="4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99" name="Freeform 184"/>
            <p:cNvSpPr>
              <a:spLocks/>
            </p:cNvSpPr>
            <p:nvPr/>
          </p:nvSpPr>
          <p:spPr bwMode="auto">
            <a:xfrm>
              <a:off x="4810" y="1794"/>
              <a:ext cx="16" cy="18"/>
            </a:xfrm>
            <a:custGeom>
              <a:avLst/>
              <a:gdLst>
                <a:gd name="T0" fmla="*/ 8 w 16"/>
                <a:gd name="T1" fmla="*/ 0 h 18"/>
                <a:gd name="T2" fmla="*/ 8 w 16"/>
                <a:gd name="T3" fmla="*/ 0 h 18"/>
                <a:gd name="T4" fmla="*/ 6 w 16"/>
                <a:gd name="T5" fmla="*/ 2 h 18"/>
                <a:gd name="T6" fmla="*/ 4 w 16"/>
                <a:gd name="T7" fmla="*/ 6 h 18"/>
                <a:gd name="T8" fmla="*/ 4 w 16"/>
                <a:gd name="T9" fmla="*/ 6 h 18"/>
                <a:gd name="T10" fmla="*/ 0 w 16"/>
                <a:gd name="T11" fmla="*/ 10 h 18"/>
                <a:gd name="T12" fmla="*/ 0 w 16"/>
                <a:gd name="T13" fmla="*/ 10 h 18"/>
                <a:gd name="T14" fmla="*/ 2 w 16"/>
                <a:gd name="T15" fmla="*/ 14 h 18"/>
                <a:gd name="T16" fmla="*/ 2 w 16"/>
                <a:gd name="T17" fmla="*/ 16 h 18"/>
                <a:gd name="T18" fmla="*/ 8 w 16"/>
                <a:gd name="T19" fmla="*/ 18 h 18"/>
                <a:gd name="T20" fmla="*/ 8 w 16"/>
                <a:gd name="T21" fmla="*/ 18 h 18"/>
                <a:gd name="T22" fmla="*/ 14 w 16"/>
                <a:gd name="T23" fmla="*/ 16 h 18"/>
                <a:gd name="T24" fmla="*/ 14 w 16"/>
                <a:gd name="T25" fmla="*/ 16 h 18"/>
                <a:gd name="T26" fmla="*/ 16 w 16"/>
                <a:gd name="T27" fmla="*/ 12 h 18"/>
                <a:gd name="T28" fmla="*/ 16 w 16"/>
                <a:gd name="T29" fmla="*/ 8 h 18"/>
                <a:gd name="T30" fmla="*/ 12 w 16"/>
                <a:gd name="T31" fmla="*/ 2 h 18"/>
                <a:gd name="T32" fmla="*/ 8 w 16"/>
                <a:gd name="T3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 h="18">
                  <a:moveTo>
                    <a:pt x="8" y="0"/>
                  </a:moveTo>
                  <a:lnTo>
                    <a:pt x="8" y="0"/>
                  </a:lnTo>
                  <a:lnTo>
                    <a:pt x="6" y="2"/>
                  </a:lnTo>
                  <a:lnTo>
                    <a:pt x="4" y="6"/>
                  </a:lnTo>
                  <a:lnTo>
                    <a:pt x="4" y="6"/>
                  </a:lnTo>
                  <a:lnTo>
                    <a:pt x="0" y="10"/>
                  </a:lnTo>
                  <a:lnTo>
                    <a:pt x="0" y="10"/>
                  </a:lnTo>
                  <a:lnTo>
                    <a:pt x="2" y="14"/>
                  </a:lnTo>
                  <a:lnTo>
                    <a:pt x="2" y="16"/>
                  </a:lnTo>
                  <a:lnTo>
                    <a:pt x="8" y="18"/>
                  </a:lnTo>
                  <a:lnTo>
                    <a:pt x="8" y="18"/>
                  </a:lnTo>
                  <a:lnTo>
                    <a:pt x="14" y="16"/>
                  </a:lnTo>
                  <a:lnTo>
                    <a:pt x="14" y="16"/>
                  </a:lnTo>
                  <a:lnTo>
                    <a:pt x="16" y="12"/>
                  </a:lnTo>
                  <a:lnTo>
                    <a:pt x="16" y="8"/>
                  </a:lnTo>
                  <a:lnTo>
                    <a:pt x="12" y="2"/>
                  </a:lnTo>
                  <a:lnTo>
                    <a:pt x="8"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200" name="Freeform 185"/>
            <p:cNvSpPr>
              <a:spLocks/>
            </p:cNvSpPr>
            <p:nvPr/>
          </p:nvSpPr>
          <p:spPr bwMode="auto">
            <a:xfrm>
              <a:off x="4810" y="1794"/>
              <a:ext cx="16" cy="18"/>
            </a:xfrm>
            <a:custGeom>
              <a:avLst/>
              <a:gdLst>
                <a:gd name="T0" fmla="*/ 8 w 16"/>
                <a:gd name="T1" fmla="*/ 0 h 18"/>
                <a:gd name="T2" fmla="*/ 8 w 16"/>
                <a:gd name="T3" fmla="*/ 0 h 18"/>
                <a:gd name="T4" fmla="*/ 6 w 16"/>
                <a:gd name="T5" fmla="*/ 2 h 18"/>
                <a:gd name="T6" fmla="*/ 4 w 16"/>
                <a:gd name="T7" fmla="*/ 6 h 18"/>
                <a:gd name="T8" fmla="*/ 4 w 16"/>
                <a:gd name="T9" fmla="*/ 6 h 18"/>
                <a:gd name="T10" fmla="*/ 0 w 16"/>
                <a:gd name="T11" fmla="*/ 10 h 18"/>
                <a:gd name="T12" fmla="*/ 0 w 16"/>
                <a:gd name="T13" fmla="*/ 10 h 18"/>
                <a:gd name="T14" fmla="*/ 2 w 16"/>
                <a:gd name="T15" fmla="*/ 14 h 18"/>
                <a:gd name="T16" fmla="*/ 2 w 16"/>
                <a:gd name="T17" fmla="*/ 16 h 18"/>
                <a:gd name="T18" fmla="*/ 8 w 16"/>
                <a:gd name="T19" fmla="*/ 18 h 18"/>
                <a:gd name="T20" fmla="*/ 8 w 16"/>
                <a:gd name="T21" fmla="*/ 18 h 18"/>
                <a:gd name="T22" fmla="*/ 14 w 16"/>
                <a:gd name="T23" fmla="*/ 16 h 18"/>
                <a:gd name="T24" fmla="*/ 14 w 16"/>
                <a:gd name="T25" fmla="*/ 16 h 18"/>
                <a:gd name="T26" fmla="*/ 16 w 16"/>
                <a:gd name="T27" fmla="*/ 12 h 18"/>
                <a:gd name="T28" fmla="*/ 16 w 16"/>
                <a:gd name="T29" fmla="*/ 8 h 18"/>
                <a:gd name="T30" fmla="*/ 12 w 16"/>
                <a:gd name="T31" fmla="*/ 2 h 18"/>
                <a:gd name="T32" fmla="*/ 8 w 16"/>
                <a:gd name="T3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 h="18">
                  <a:moveTo>
                    <a:pt x="8" y="0"/>
                  </a:moveTo>
                  <a:lnTo>
                    <a:pt x="8" y="0"/>
                  </a:lnTo>
                  <a:lnTo>
                    <a:pt x="6" y="2"/>
                  </a:lnTo>
                  <a:lnTo>
                    <a:pt x="4" y="6"/>
                  </a:lnTo>
                  <a:lnTo>
                    <a:pt x="4" y="6"/>
                  </a:lnTo>
                  <a:lnTo>
                    <a:pt x="0" y="10"/>
                  </a:lnTo>
                  <a:lnTo>
                    <a:pt x="0" y="10"/>
                  </a:lnTo>
                  <a:lnTo>
                    <a:pt x="2" y="14"/>
                  </a:lnTo>
                  <a:lnTo>
                    <a:pt x="2" y="16"/>
                  </a:lnTo>
                  <a:lnTo>
                    <a:pt x="8" y="18"/>
                  </a:lnTo>
                  <a:lnTo>
                    <a:pt x="8" y="18"/>
                  </a:lnTo>
                  <a:lnTo>
                    <a:pt x="14" y="16"/>
                  </a:lnTo>
                  <a:lnTo>
                    <a:pt x="14" y="16"/>
                  </a:lnTo>
                  <a:lnTo>
                    <a:pt x="16" y="12"/>
                  </a:lnTo>
                  <a:lnTo>
                    <a:pt x="16" y="8"/>
                  </a:lnTo>
                  <a:lnTo>
                    <a:pt x="12" y="2"/>
                  </a:lnTo>
                  <a:lnTo>
                    <a:pt x="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201" name="Freeform 186"/>
            <p:cNvSpPr>
              <a:spLocks/>
            </p:cNvSpPr>
            <p:nvPr/>
          </p:nvSpPr>
          <p:spPr bwMode="auto">
            <a:xfrm>
              <a:off x="4666" y="1826"/>
              <a:ext cx="56" cy="28"/>
            </a:xfrm>
            <a:custGeom>
              <a:avLst/>
              <a:gdLst>
                <a:gd name="T0" fmla="*/ 46 w 56"/>
                <a:gd name="T1" fmla="*/ 0 h 28"/>
                <a:gd name="T2" fmla="*/ 46 w 56"/>
                <a:gd name="T3" fmla="*/ 0 h 28"/>
                <a:gd name="T4" fmla="*/ 36 w 56"/>
                <a:gd name="T5" fmla="*/ 0 h 28"/>
                <a:gd name="T6" fmla="*/ 36 w 56"/>
                <a:gd name="T7" fmla="*/ 0 h 28"/>
                <a:gd name="T8" fmla="*/ 30 w 56"/>
                <a:gd name="T9" fmla="*/ 2 h 28"/>
                <a:gd name="T10" fmla="*/ 24 w 56"/>
                <a:gd name="T11" fmla="*/ 4 h 28"/>
                <a:gd name="T12" fmla="*/ 20 w 56"/>
                <a:gd name="T13" fmla="*/ 6 h 28"/>
                <a:gd name="T14" fmla="*/ 12 w 56"/>
                <a:gd name="T15" fmla="*/ 8 h 28"/>
                <a:gd name="T16" fmla="*/ 12 w 56"/>
                <a:gd name="T17" fmla="*/ 8 h 28"/>
                <a:gd name="T18" fmla="*/ 8 w 56"/>
                <a:gd name="T19" fmla="*/ 8 h 28"/>
                <a:gd name="T20" fmla="*/ 2 w 56"/>
                <a:gd name="T21" fmla="*/ 12 h 28"/>
                <a:gd name="T22" fmla="*/ 2 w 56"/>
                <a:gd name="T23" fmla="*/ 12 h 28"/>
                <a:gd name="T24" fmla="*/ 0 w 56"/>
                <a:gd name="T25" fmla="*/ 18 h 28"/>
                <a:gd name="T26" fmla="*/ 0 w 56"/>
                <a:gd name="T27" fmla="*/ 22 h 28"/>
                <a:gd name="T28" fmla="*/ 2 w 56"/>
                <a:gd name="T29" fmla="*/ 26 h 28"/>
                <a:gd name="T30" fmla="*/ 6 w 56"/>
                <a:gd name="T31" fmla="*/ 28 h 28"/>
                <a:gd name="T32" fmla="*/ 6 w 56"/>
                <a:gd name="T33" fmla="*/ 28 h 28"/>
                <a:gd name="T34" fmla="*/ 10 w 56"/>
                <a:gd name="T35" fmla="*/ 28 h 28"/>
                <a:gd name="T36" fmla="*/ 10 w 56"/>
                <a:gd name="T37" fmla="*/ 28 h 28"/>
                <a:gd name="T38" fmla="*/ 22 w 56"/>
                <a:gd name="T39" fmla="*/ 22 h 28"/>
                <a:gd name="T40" fmla="*/ 32 w 56"/>
                <a:gd name="T41" fmla="*/ 16 h 28"/>
                <a:gd name="T42" fmla="*/ 32 w 56"/>
                <a:gd name="T43" fmla="*/ 16 h 28"/>
                <a:gd name="T44" fmla="*/ 44 w 56"/>
                <a:gd name="T45" fmla="*/ 12 h 28"/>
                <a:gd name="T46" fmla="*/ 54 w 56"/>
                <a:gd name="T47" fmla="*/ 6 h 28"/>
                <a:gd name="T48" fmla="*/ 54 w 56"/>
                <a:gd name="T49" fmla="*/ 6 h 28"/>
                <a:gd name="T50" fmla="*/ 56 w 56"/>
                <a:gd name="T51" fmla="*/ 4 h 28"/>
                <a:gd name="T52" fmla="*/ 56 w 56"/>
                <a:gd name="T53" fmla="*/ 0 h 28"/>
                <a:gd name="T54" fmla="*/ 52 w 56"/>
                <a:gd name="T55" fmla="*/ 0 h 28"/>
                <a:gd name="T56" fmla="*/ 46 w 56"/>
                <a:gd name="T5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28">
                  <a:moveTo>
                    <a:pt x="46" y="0"/>
                  </a:moveTo>
                  <a:lnTo>
                    <a:pt x="46" y="0"/>
                  </a:lnTo>
                  <a:lnTo>
                    <a:pt x="36" y="0"/>
                  </a:lnTo>
                  <a:lnTo>
                    <a:pt x="36" y="0"/>
                  </a:lnTo>
                  <a:lnTo>
                    <a:pt x="30" y="2"/>
                  </a:lnTo>
                  <a:lnTo>
                    <a:pt x="24" y="4"/>
                  </a:lnTo>
                  <a:lnTo>
                    <a:pt x="20" y="6"/>
                  </a:lnTo>
                  <a:lnTo>
                    <a:pt x="12" y="8"/>
                  </a:lnTo>
                  <a:lnTo>
                    <a:pt x="12" y="8"/>
                  </a:lnTo>
                  <a:lnTo>
                    <a:pt x="8" y="8"/>
                  </a:lnTo>
                  <a:lnTo>
                    <a:pt x="2" y="12"/>
                  </a:lnTo>
                  <a:lnTo>
                    <a:pt x="2" y="12"/>
                  </a:lnTo>
                  <a:lnTo>
                    <a:pt x="0" y="18"/>
                  </a:lnTo>
                  <a:lnTo>
                    <a:pt x="0" y="22"/>
                  </a:lnTo>
                  <a:lnTo>
                    <a:pt x="2" y="26"/>
                  </a:lnTo>
                  <a:lnTo>
                    <a:pt x="6" y="28"/>
                  </a:lnTo>
                  <a:lnTo>
                    <a:pt x="6" y="28"/>
                  </a:lnTo>
                  <a:lnTo>
                    <a:pt x="10" y="28"/>
                  </a:lnTo>
                  <a:lnTo>
                    <a:pt x="10" y="28"/>
                  </a:lnTo>
                  <a:lnTo>
                    <a:pt x="22" y="22"/>
                  </a:lnTo>
                  <a:lnTo>
                    <a:pt x="32" y="16"/>
                  </a:lnTo>
                  <a:lnTo>
                    <a:pt x="32" y="16"/>
                  </a:lnTo>
                  <a:lnTo>
                    <a:pt x="44" y="12"/>
                  </a:lnTo>
                  <a:lnTo>
                    <a:pt x="54" y="6"/>
                  </a:lnTo>
                  <a:lnTo>
                    <a:pt x="54" y="6"/>
                  </a:lnTo>
                  <a:lnTo>
                    <a:pt x="56" y="4"/>
                  </a:lnTo>
                  <a:lnTo>
                    <a:pt x="56" y="0"/>
                  </a:lnTo>
                  <a:lnTo>
                    <a:pt x="52" y="0"/>
                  </a:lnTo>
                  <a:lnTo>
                    <a:pt x="46"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202" name="Freeform 187"/>
            <p:cNvSpPr>
              <a:spLocks/>
            </p:cNvSpPr>
            <p:nvPr/>
          </p:nvSpPr>
          <p:spPr bwMode="auto">
            <a:xfrm>
              <a:off x="4666" y="1826"/>
              <a:ext cx="56" cy="28"/>
            </a:xfrm>
            <a:custGeom>
              <a:avLst/>
              <a:gdLst>
                <a:gd name="T0" fmla="*/ 46 w 56"/>
                <a:gd name="T1" fmla="*/ 0 h 28"/>
                <a:gd name="T2" fmla="*/ 46 w 56"/>
                <a:gd name="T3" fmla="*/ 0 h 28"/>
                <a:gd name="T4" fmla="*/ 36 w 56"/>
                <a:gd name="T5" fmla="*/ 0 h 28"/>
                <a:gd name="T6" fmla="*/ 36 w 56"/>
                <a:gd name="T7" fmla="*/ 0 h 28"/>
                <a:gd name="T8" fmla="*/ 30 w 56"/>
                <a:gd name="T9" fmla="*/ 2 h 28"/>
                <a:gd name="T10" fmla="*/ 24 w 56"/>
                <a:gd name="T11" fmla="*/ 4 h 28"/>
                <a:gd name="T12" fmla="*/ 20 w 56"/>
                <a:gd name="T13" fmla="*/ 6 h 28"/>
                <a:gd name="T14" fmla="*/ 12 w 56"/>
                <a:gd name="T15" fmla="*/ 8 h 28"/>
                <a:gd name="T16" fmla="*/ 12 w 56"/>
                <a:gd name="T17" fmla="*/ 8 h 28"/>
                <a:gd name="T18" fmla="*/ 8 w 56"/>
                <a:gd name="T19" fmla="*/ 8 h 28"/>
                <a:gd name="T20" fmla="*/ 2 w 56"/>
                <a:gd name="T21" fmla="*/ 12 h 28"/>
                <a:gd name="T22" fmla="*/ 2 w 56"/>
                <a:gd name="T23" fmla="*/ 12 h 28"/>
                <a:gd name="T24" fmla="*/ 0 w 56"/>
                <a:gd name="T25" fmla="*/ 18 h 28"/>
                <a:gd name="T26" fmla="*/ 0 w 56"/>
                <a:gd name="T27" fmla="*/ 22 h 28"/>
                <a:gd name="T28" fmla="*/ 2 w 56"/>
                <a:gd name="T29" fmla="*/ 26 h 28"/>
                <a:gd name="T30" fmla="*/ 6 w 56"/>
                <a:gd name="T31" fmla="*/ 28 h 28"/>
                <a:gd name="T32" fmla="*/ 6 w 56"/>
                <a:gd name="T33" fmla="*/ 28 h 28"/>
                <a:gd name="T34" fmla="*/ 10 w 56"/>
                <a:gd name="T35" fmla="*/ 28 h 28"/>
                <a:gd name="T36" fmla="*/ 10 w 56"/>
                <a:gd name="T37" fmla="*/ 28 h 28"/>
                <a:gd name="T38" fmla="*/ 22 w 56"/>
                <a:gd name="T39" fmla="*/ 22 h 28"/>
                <a:gd name="T40" fmla="*/ 32 w 56"/>
                <a:gd name="T41" fmla="*/ 16 h 28"/>
                <a:gd name="T42" fmla="*/ 32 w 56"/>
                <a:gd name="T43" fmla="*/ 16 h 28"/>
                <a:gd name="T44" fmla="*/ 44 w 56"/>
                <a:gd name="T45" fmla="*/ 12 h 28"/>
                <a:gd name="T46" fmla="*/ 54 w 56"/>
                <a:gd name="T47" fmla="*/ 6 h 28"/>
                <a:gd name="T48" fmla="*/ 54 w 56"/>
                <a:gd name="T49" fmla="*/ 6 h 28"/>
                <a:gd name="T50" fmla="*/ 56 w 56"/>
                <a:gd name="T51" fmla="*/ 4 h 28"/>
                <a:gd name="T52" fmla="*/ 56 w 56"/>
                <a:gd name="T53" fmla="*/ 0 h 28"/>
                <a:gd name="T54" fmla="*/ 52 w 56"/>
                <a:gd name="T55" fmla="*/ 0 h 28"/>
                <a:gd name="T56" fmla="*/ 46 w 56"/>
                <a:gd name="T5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28">
                  <a:moveTo>
                    <a:pt x="46" y="0"/>
                  </a:moveTo>
                  <a:lnTo>
                    <a:pt x="46" y="0"/>
                  </a:lnTo>
                  <a:lnTo>
                    <a:pt x="36" y="0"/>
                  </a:lnTo>
                  <a:lnTo>
                    <a:pt x="36" y="0"/>
                  </a:lnTo>
                  <a:lnTo>
                    <a:pt x="30" y="2"/>
                  </a:lnTo>
                  <a:lnTo>
                    <a:pt x="24" y="4"/>
                  </a:lnTo>
                  <a:lnTo>
                    <a:pt x="20" y="6"/>
                  </a:lnTo>
                  <a:lnTo>
                    <a:pt x="12" y="8"/>
                  </a:lnTo>
                  <a:lnTo>
                    <a:pt x="12" y="8"/>
                  </a:lnTo>
                  <a:lnTo>
                    <a:pt x="8" y="8"/>
                  </a:lnTo>
                  <a:lnTo>
                    <a:pt x="2" y="12"/>
                  </a:lnTo>
                  <a:lnTo>
                    <a:pt x="2" y="12"/>
                  </a:lnTo>
                  <a:lnTo>
                    <a:pt x="0" y="18"/>
                  </a:lnTo>
                  <a:lnTo>
                    <a:pt x="0" y="22"/>
                  </a:lnTo>
                  <a:lnTo>
                    <a:pt x="2" y="26"/>
                  </a:lnTo>
                  <a:lnTo>
                    <a:pt x="6" y="28"/>
                  </a:lnTo>
                  <a:lnTo>
                    <a:pt x="6" y="28"/>
                  </a:lnTo>
                  <a:lnTo>
                    <a:pt x="10" y="28"/>
                  </a:lnTo>
                  <a:lnTo>
                    <a:pt x="10" y="28"/>
                  </a:lnTo>
                  <a:lnTo>
                    <a:pt x="22" y="22"/>
                  </a:lnTo>
                  <a:lnTo>
                    <a:pt x="32" y="16"/>
                  </a:lnTo>
                  <a:lnTo>
                    <a:pt x="32" y="16"/>
                  </a:lnTo>
                  <a:lnTo>
                    <a:pt x="44" y="12"/>
                  </a:lnTo>
                  <a:lnTo>
                    <a:pt x="54" y="6"/>
                  </a:lnTo>
                  <a:lnTo>
                    <a:pt x="54" y="6"/>
                  </a:lnTo>
                  <a:lnTo>
                    <a:pt x="56" y="4"/>
                  </a:lnTo>
                  <a:lnTo>
                    <a:pt x="56" y="0"/>
                  </a:lnTo>
                  <a:lnTo>
                    <a:pt x="52" y="0"/>
                  </a:lnTo>
                  <a:lnTo>
                    <a:pt x="4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203" name="Freeform 188"/>
            <p:cNvSpPr>
              <a:spLocks/>
            </p:cNvSpPr>
            <p:nvPr/>
          </p:nvSpPr>
          <p:spPr bwMode="auto">
            <a:xfrm>
              <a:off x="4722" y="1808"/>
              <a:ext cx="16" cy="18"/>
            </a:xfrm>
            <a:custGeom>
              <a:avLst/>
              <a:gdLst>
                <a:gd name="T0" fmla="*/ 10 w 16"/>
                <a:gd name="T1" fmla="*/ 0 h 18"/>
                <a:gd name="T2" fmla="*/ 10 w 16"/>
                <a:gd name="T3" fmla="*/ 0 h 18"/>
                <a:gd name="T4" fmla="*/ 4 w 16"/>
                <a:gd name="T5" fmla="*/ 2 h 18"/>
                <a:gd name="T6" fmla="*/ 4 w 16"/>
                <a:gd name="T7" fmla="*/ 2 h 18"/>
                <a:gd name="T8" fmla="*/ 0 w 16"/>
                <a:gd name="T9" fmla="*/ 8 h 18"/>
                <a:gd name="T10" fmla="*/ 0 w 16"/>
                <a:gd name="T11" fmla="*/ 12 h 18"/>
                <a:gd name="T12" fmla="*/ 0 w 16"/>
                <a:gd name="T13" fmla="*/ 14 h 18"/>
                <a:gd name="T14" fmla="*/ 0 w 16"/>
                <a:gd name="T15" fmla="*/ 14 h 18"/>
                <a:gd name="T16" fmla="*/ 4 w 16"/>
                <a:gd name="T17" fmla="*/ 16 h 18"/>
                <a:gd name="T18" fmla="*/ 6 w 16"/>
                <a:gd name="T19" fmla="*/ 18 h 18"/>
                <a:gd name="T20" fmla="*/ 6 w 16"/>
                <a:gd name="T21" fmla="*/ 18 h 18"/>
                <a:gd name="T22" fmla="*/ 10 w 16"/>
                <a:gd name="T23" fmla="*/ 16 h 18"/>
                <a:gd name="T24" fmla="*/ 12 w 16"/>
                <a:gd name="T25" fmla="*/ 14 h 18"/>
                <a:gd name="T26" fmla="*/ 16 w 16"/>
                <a:gd name="T27" fmla="*/ 8 h 18"/>
                <a:gd name="T28" fmla="*/ 16 w 16"/>
                <a:gd name="T29" fmla="*/ 8 h 18"/>
                <a:gd name="T30" fmla="*/ 14 w 16"/>
                <a:gd name="T31" fmla="*/ 2 h 18"/>
                <a:gd name="T32" fmla="*/ 10 w 16"/>
                <a:gd name="T3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 h="18">
                  <a:moveTo>
                    <a:pt x="10" y="0"/>
                  </a:moveTo>
                  <a:lnTo>
                    <a:pt x="10" y="0"/>
                  </a:lnTo>
                  <a:lnTo>
                    <a:pt x="4" y="2"/>
                  </a:lnTo>
                  <a:lnTo>
                    <a:pt x="4" y="2"/>
                  </a:lnTo>
                  <a:lnTo>
                    <a:pt x="0" y="8"/>
                  </a:lnTo>
                  <a:lnTo>
                    <a:pt x="0" y="12"/>
                  </a:lnTo>
                  <a:lnTo>
                    <a:pt x="0" y="14"/>
                  </a:lnTo>
                  <a:lnTo>
                    <a:pt x="0" y="14"/>
                  </a:lnTo>
                  <a:lnTo>
                    <a:pt x="4" y="16"/>
                  </a:lnTo>
                  <a:lnTo>
                    <a:pt x="6" y="18"/>
                  </a:lnTo>
                  <a:lnTo>
                    <a:pt x="6" y="18"/>
                  </a:lnTo>
                  <a:lnTo>
                    <a:pt x="10" y="16"/>
                  </a:lnTo>
                  <a:lnTo>
                    <a:pt x="12" y="14"/>
                  </a:lnTo>
                  <a:lnTo>
                    <a:pt x="16" y="8"/>
                  </a:lnTo>
                  <a:lnTo>
                    <a:pt x="16" y="8"/>
                  </a:lnTo>
                  <a:lnTo>
                    <a:pt x="14" y="2"/>
                  </a:lnTo>
                  <a:lnTo>
                    <a:pt x="10"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204" name="Freeform 189"/>
            <p:cNvSpPr>
              <a:spLocks/>
            </p:cNvSpPr>
            <p:nvPr/>
          </p:nvSpPr>
          <p:spPr bwMode="auto">
            <a:xfrm>
              <a:off x="4722" y="1808"/>
              <a:ext cx="16" cy="18"/>
            </a:xfrm>
            <a:custGeom>
              <a:avLst/>
              <a:gdLst>
                <a:gd name="T0" fmla="*/ 10 w 16"/>
                <a:gd name="T1" fmla="*/ 0 h 18"/>
                <a:gd name="T2" fmla="*/ 10 w 16"/>
                <a:gd name="T3" fmla="*/ 0 h 18"/>
                <a:gd name="T4" fmla="*/ 4 w 16"/>
                <a:gd name="T5" fmla="*/ 2 h 18"/>
                <a:gd name="T6" fmla="*/ 4 w 16"/>
                <a:gd name="T7" fmla="*/ 2 h 18"/>
                <a:gd name="T8" fmla="*/ 0 w 16"/>
                <a:gd name="T9" fmla="*/ 8 h 18"/>
                <a:gd name="T10" fmla="*/ 0 w 16"/>
                <a:gd name="T11" fmla="*/ 12 h 18"/>
                <a:gd name="T12" fmla="*/ 0 w 16"/>
                <a:gd name="T13" fmla="*/ 14 h 18"/>
                <a:gd name="T14" fmla="*/ 0 w 16"/>
                <a:gd name="T15" fmla="*/ 14 h 18"/>
                <a:gd name="T16" fmla="*/ 4 w 16"/>
                <a:gd name="T17" fmla="*/ 16 h 18"/>
                <a:gd name="T18" fmla="*/ 6 w 16"/>
                <a:gd name="T19" fmla="*/ 18 h 18"/>
                <a:gd name="T20" fmla="*/ 6 w 16"/>
                <a:gd name="T21" fmla="*/ 18 h 18"/>
                <a:gd name="T22" fmla="*/ 10 w 16"/>
                <a:gd name="T23" fmla="*/ 16 h 18"/>
                <a:gd name="T24" fmla="*/ 12 w 16"/>
                <a:gd name="T25" fmla="*/ 14 h 18"/>
                <a:gd name="T26" fmla="*/ 16 w 16"/>
                <a:gd name="T27" fmla="*/ 8 h 18"/>
                <a:gd name="T28" fmla="*/ 16 w 16"/>
                <a:gd name="T29" fmla="*/ 8 h 18"/>
                <a:gd name="T30" fmla="*/ 14 w 16"/>
                <a:gd name="T31" fmla="*/ 2 h 18"/>
                <a:gd name="T32" fmla="*/ 10 w 16"/>
                <a:gd name="T3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 h="18">
                  <a:moveTo>
                    <a:pt x="10" y="0"/>
                  </a:moveTo>
                  <a:lnTo>
                    <a:pt x="10" y="0"/>
                  </a:lnTo>
                  <a:lnTo>
                    <a:pt x="4" y="2"/>
                  </a:lnTo>
                  <a:lnTo>
                    <a:pt x="4" y="2"/>
                  </a:lnTo>
                  <a:lnTo>
                    <a:pt x="0" y="8"/>
                  </a:lnTo>
                  <a:lnTo>
                    <a:pt x="0" y="12"/>
                  </a:lnTo>
                  <a:lnTo>
                    <a:pt x="0" y="14"/>
                  </a:lnTo>
                  <a:lnTo>
                    <a:pt x="0" y="14"/>
                  </a:lnTo>
                  <a:lnTo>
                    <a:pt x="4" y="16"/>
                  </a:lnTo>
                  <a:lnTo>
                    <a:pt x="6" y="18"/>
                  </a:lnTo>
                  <a:lnTo>
                    <a:pt x="6" y="18"/>
                  </a:lnTo>
                  <a:lnTo>
                    <a:pt x="10" y="16"/>
                  </a:lnTo>
                  <a:lnTo>
                    <a:pt x="12" y="14"/>
                  </a:lnTo>
                  <a:lnTo>
                    <a:pt x="16" y="8"/>
                  </a:lnTo>
                  <a:lnTo>
                    <a:pt x="16" y="8"/>
                  </a:lnTo>
                  <a:lnTo>
                    <a:pt x="14" y="2"/>
                  </a:lnTo>
                  <a:lnTo>
                    <a:pt x="1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205" name="Freeform 190"/>
            <p:cNvSpPr>
              <a:spLocks/>
            </p:cNvSpPr>
            <p:nvPr/>
          </p:nvSpPr>
          <p:spPr bwMode="auto">
            <a:xfrm>
              <a:off x="4472" y="1510"/>
              <a:ext cx="16" cy="16"/>
            </a:xfrm>
            <a:custGeom>
              <a:avLst/>
              <a:gdLst>
                <a:gd name="T0" fmla="*/ 10 w 16"/>
                <a:gd name="T1" fmla="*/ 0 h 16"/>
                <a:gd name="T2" fmla="*/ 10 w 16"/>
                <a:gd name="T3" fmla="*/ 0 h 16"/>
                <a:gd name="T4" fmla="*/ 6 w 16"/>
                <a:gd name="T5" fmla="*/ 0 h 16"/>
                <a:gd name="T6" fmla="*/ 6 w 16"/>
                <a:gd name="T7" fmla="*/ 0 h 16"/>
                <a:gd name="T8" fmla="*/ 4 w 16"/>
                <a:gd name="T9" fmla="*/ 4 h 16"/>
                <a:gd name="T10" fmla="*/ 4 w 16"/>
                <a:gd name="T11" fmla="*/ 8 h 16"/>
                <a:gd name="T12" fmla="*/ 4 w 16"/>
                <a:gd name="T13" fmla="*/ 8 h 16"/>
                <a:gd name="T14" fmla="*/ 2 w 16"/>
                <a:gd name="T15" fmla="*/ 12 h 16"/>
                <a:gd name="T16" fmla="*/ 0 w 16"/>
                <a:gd name="T17" fmla="*/ 12 h 16"/>
                <a:gd name="T18" fmla="*/ 2 w 16"/>
                <a:gd name="T19" fmla="*/ 14 h 16"/>
                <a:gd name="T20" fmla="*/ 2 w 16"/>
                <a:gd name="T21" fmla="*/ 14 h 16"/>
                <a:gd name="T22" fmla="*/ 6 w 16"/>
                <a:gd name="T23" fmla="*/ 16 h 16"/>
                <a:gd name="T24" fmla="*/ 6 w 16"/>
                <a:gd name="T25" fmla="*/ 16 h 16"/>
                <a:gd name="T26" fmla="*/ 10 w 16"/>
                <a:gd name="T27" fmla="*/ 16 h 16"/>
                <a:gd name="T28" fmla="*/ 14 w 16"/>
                <a:gd name="T29" fmla="*/ 14 h 16"/>
                <a:gd name="T30" fmla="*/ 14 w 16"/>
                <a:gd name="T31" fmla="*/ 14 h 16"/>
                <a:gd name="T32" fmla="*/ 16 w 16"/>
                <a:gd name="T33" fmla="*/ 10 h 16"/>
                <a:gd name="T34" fmla="*/ 16 w 16"/>
                <a:gd name="T35" fmla="*/ 6 h 16"/>
                <a:gd name="T36" fmla="*/ 14 w 16"/>
                <a:gd name="T37" fmla="*/ 2 h 16"/>
                <a:gd name="T38" fmla="*/ 10 w 16"/>
                <a:gd name="T39"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6" h="16">
                  <a:moveTo>
                    <a:pt x="10" y="0"/>
                  </a:moveTo>
                  <a:lnTo>
                    <a:pt x="10" y="0"/>
                  </a:lnTo>
                  <a:lnTo>
                    <a:pt x="6" y="0"/>
                  </a:lnTo>
                  <a:lnTo>
                    <a:pt x="6" y="0"/>
                  </a:lnTo>
                  <a:lnTo>
                    <a:pt x="4" y="4"/>
                  </a:lnTo>
                  <a:lnTo>
                    <a:pt x="4" y="8"/>
                  </a:lnTo>
                  <a:lnTo>
                    <a:pt x="4" y="8"/>
                  </a:lnTo>
                  <a:lnTo>
                    <a:pt x="2" y="12"/>
                  </a:lnTo>
                  <a:lnTo>
                    <a:pt x="0" y="12"/>
                  </a:lnTo>
                  <a:lnTo>
                    <a:pt x="2" y="14"/>
                  </a:lnTo>
                  <a:lnTo>
                    <a:pt x="2" y="14"/>
                  </a:lnTo>
                  <a:lnTo>
                    <a:pt x="6" y="16"/>
                  </a:lnTo>
                  <a:lnTo>
                    <a:pt x="6" y="16"/>
                  </a:lnTo>
                  <a:lnTo>
                    <a:pt x="10" y="16"/>
                  </a:lnTo>
                  <a:lnTo>
                    <a:pt x="14" y="14"/>
                  </a:lnTo>
                  <a:lnTo>
                    <a:pt x="14" y="14"/>
                  </a:lnTo>
                  <a:lnTo>
                    <a:pt x="16" y="10"/>
                  </a:lnTo>
                  <a:lnTo>
                    <a:pt x="16" y="6"/>
                  </a:lnTo>
                  <a:lnTo>
                    <a:pt x="14" y="2"/>
                  </a:lnTo>
                  <a:lnTo>
                    <a:pt x="10"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206" name="Freeform 191"/>
            <p:cNvSpPr>
              <a:spLocks/>
            </p:cNvSpPr>
            <p:nvPr/>
          </p:nvSpPr>
          <p:spPr bwMode="auto">
            <a:xfrm>
              <a:off x="4472" y="1510"/>
              <a:ext cx="16" cy="16"/>
            </a:xfrm>
            <a:custGeom>
              <a:avLst/>
              <a:gdLst>
                <a:gd name="T0" fmla="*/ 10 w 16"/>
                <a:gd name="T1" fmla="*/ 0 h 16"/>
                <a:gd name="T2" fmla="*/ 10 w 16"/>
                <a:gd name="T3" fmla="*/ 0 h 16"/>
                <a:gd name="T4" fmla="*/ 6 w 16"/>
                <a:gd name="T5" fmla="*/ 0 h 16"/>
                <a:gd name="T6" fmla="*/ 6 w 16"/>
                <a:gd name="T7" fmla="*/ 0 h 16"/>
                <a:gd name="T8" fmla="*/ 4 w 16"/>
                <a:gd name="T9" fmla="*/ 4 h 16"/>
                <a:gd name="T10" fmla="*/ 4 w 16"/>
                <a:gd name="T11" fmla="*/ 8 h 16"/>
                <a:gd name="T12" fmla="*/ 4 w 16"/>
                <a:gd name="T13" fmla="*/ 8 h 16"/>
                <a:gd name="T14" fmla="*/ 2 w 16"/>
                <a:gd name="T15" fmla="*/ 12 h 16"/>
                <a:gd name="T16" fmla="*/ 0 w 16"/>
                <a:gd name="T17" fmla="*/ 12 h 16"/>
                <a:gd name="T18" fmla="*/ 2 w 16"/>
                <a:gd name="T19" fmla="*/ 14 h 16"/>
                <a:gd name="T20" fmla="*/ 2 w 16"/>
                <a:gd name="T21" fmla="*/ 14 h 16"/>
                <a:gd name="T22" fmla="*/ 6 w 16"/>
                <a:gd name="T23" fmla="*/ 16 h 16"/>
                <a:gd name="T24" fmla="*/ 6 w 16"/>
                <a:gd name="T25" fmla="*/ 16 h 16"/>
                <a:gd name="T26" fmla="*/ 10 w 16"/>
                <a:gd name="T27" fmla="*/ 16 h 16"/>
                <a:gd name="T28" fmla="*/ 14 w 16"/>
                <a:gd name="T29" fmla="*/ 14 h 16"/>
                <a:gd name="T30" fmla="*/ 14 w 16"/>
                <a:gd name="T31" fmla="*/ 14 h 16"/>
                <a:gd name="T32" fmla="*/ 16 w 16"/>
                <a:gd name="T33" fmla="*/ 10 h 16"/>
                <a:gd name="T34" fmla="*/ 16 w 16"/>
                <a:gd name="T35" fmla="*/ 6 h 16"/>
                <a:gd name="T36" fmla="*/ 14 w 16"/>
                <a:gd name="T37" fmla="*/ 2 h 16"/>
                <a:gd name="T38" fmla="*/ 10 w 16"/>
                <a:gd name="T39"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6" h="16">
                  <a:moveTo>
                    <a:pt x="10" y="0"/>
                  </a:moveTo>
                  <a:lnTo>
                    <a:pt x="10" y="0"/>
                  </a:lnTo>
                  <a:lnTo>
                    <a:pt x="6" y="0"/>
                  </a:lnTo>
                  <a:lnTo>
                    <a:pt x="6" y="0"/>
                  </a:lnTo>
                  <a:lnTo>
                    <a:pt x="4" y="4"/>
                  </a:lnTo>
                  <a:lnTo>
                    <a:pt x="4" y="8"/>
                  </a:lnTo>
                  <a:lnTo>
                    <a:pt x="4" y="8"/>
                  </a:lnTo>
                  <a:lnTo>
                    <a:pt x="2" y="12"/>
                  </a:lnTo>
                  <a:lnTo>
                    <a:pt x="0" y="12"/>
                  </a:lnTo>
                  <a:lnTo>
                    <a:pt x="2" y="14"/>
                  </a:lnTo>
                  <a:lnTo>
                    <a:pt x="2" y="14"/>
                  </a:lnTo>
                  <a:lnTo>
                    <a:pt x="6" y="16"/>
                  </a:lnTo>
                  <a:lnTo>
                    <a:pt x="6" y="16"/>
                  </a:lnTo>
                  <a:lnTo>
                    <a:pt x="10" y="16"/>
                  </a:lnTo>
                  <a:lnTo>
                    <a:pt x="14" y="14"/>
                  </a:lnTo>
                  <a:lnTo>
                    <a:pt x="14" y="14"/>
                  </a:lnTo>
                  <a:lnTo>
                    <a:pt x="16" y="10"/>
                  </a:lnTo>
                  <a:lnTo>
                    <a:pt x="16" y="6"/>
                  </a:lnTo>
                  <a:lnTo>
                    <a:pt x="14" y="2"/>
                  </a:lnTo>
                  <a:lnTo>
                    <a:pt x="1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207" name="Freeform 192"/>
            <p:cNvSpPr>
              <a:spLocks/>
            </p:cNvSpPr>
            <p:nvPr/>
          </p:nvSpPr>
          <p:spPr bwMode="auto">
            <a:xfrm>
              <a:off x="4506" y="1384"/>
              <a:ext cx="26" cy="30"/>
            </a:xfrm>
            <a:custGeom>
              <a:avLst/>
              <a:gdLst>
                <a:gd name="T0" fmla="*/ 14 w 26"/>
                <a:gd name="T1" fmla="*/ 0 h 30"/>
                <a:gd name="T2" fmla="*/ 14 w 26"/>
                <a:gd name="T3" fmla="*/ 0 h 30"/>
                <a:gd name="T4" fmla="*/ 14 w 26"/>
                <a:gd name="T5" fmla="*/ 0 h 30"/>
                <a:gd name="T6" fmla="*/ 14 w 26"/>
                <a:gd name="T7" fmla="*/ 0 h 30"/>
                <a:gd name="T8" fmla="*/ 10 w 26"/>
                <a:gd name="T9" fmla="*/ 2 h 30"/>
                <a:gd name="T10" fmla="*/ 8 w 26"/>
                <a:gd name="T11" fmla="*/ 4 h 30"/>
                <a:gd name="T12" fmla="*/ 4 w 26"/>
                <a:gd name="T13" fmla="*/ 8 h 30"/>
                <a:gd name="T14" fmla="*/ 4 w 26"/>
                <a:gd name="T15" fmla="*/ 8 h 30"/>
                <a:gd name="T16" fmla="*/ 0 w 26"/>
                <a:gd name="T17" fmla="*/ 14 h 30"/>
                <a:gd name="T18" fmla="*/ 0 w 26"/>
                <a:gd name="T19" fmla="*/ 20 h 30"/>
                <a:gd name="T20" fmla="*/ 0 w 26"/>
                <a:gd name="T21" fmla="*/ 20 h 30"/>
                <a:gd name="T22" fmla="*/ 2 w 26"/>
                <a:gd name="T23" fmla="*/ 26 h 30"/>
                <a:gd name="T24" fmla="*/ 2 w 26"/>
                <a:gd name="T25" fmla="*/ 28 h 30"/>
                <a:gd name="T26" fmla="*/ 6 w 26"/>
                <a:gd name="T27" fmla="*/ 30 h 30"/>
                <a:gd name="T28" fmla="*/ 6 w 26"/>
                <a:gd name="T29" fmla="*/ 30 h 30"/>
                <a:gd name="T30" fmla="*/ 8 w 26"/>
                <a:gd name="T31" fmla="*/ 30 h 30"/>
                <a:gd name="T32" fmla="*/ 8 w 26"/>
                <a:gd name="T33" fmla="*/ 30 h 30"/>
                <a:gd name="T34" fmla="*/ 12 w 26"/>
                <a:gd name="T35" fmla="*/ 28 h 30"/>
                <a:gd name="T36" fmla="*/ 16 w 26"/>
                <a:gd name="T37" fmla="*/ 26 h 30"/>
                <a:gd name="T38" fmla="*/ 22 w 26"/>
                <a:gd name="T39" fmla="*/ 22 h 30"/>
                <a:gd name="T40" fmla="*/ 22 w 26"/>
                <a:gd name="T41" fmla="*/ 22 h 30"/>
                <a:gd name="T42" fmla="*/ 26 w 26"/>
                <a:gd name="T43" fmla="*/ 16 h 30"/>
                <a:gd name="T44" fmla="*/ 26 w 26"/>
                <a:gd name="T45" fmla="*/ 10 h 30"/>
                <a:gd name="T46" fmla="*/ 22 w 26"/>
                <a:gd name="T47" fmla="*/ 4 h 30"/>
                <a:gd name="T48" fmla="*/ 18 w 26"/>
                <a:gd name="T49" fmla="*/ 2 h 30"/>
                <a:gd name="T50" fmla="*/ 14 w 26"/>
                <a:gd name="T51"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6" h="30">
                  <a:moveTo>
                    <a:pt x="14" y="0"/>
                  </a:moveTo>
                  <a:lnTo>
                    <a:pt x="14" y="0"/>
                  </a:lnTo>
                  <a:lnTo>
                    <a:pt x="14" y="0"/>
                  </a:lnTo>
                  <a:lnTo>
                    <a:pt x="14" y="0"/>
                  </a:lnTo>
                  <a:lnTo>
                    <a:pt x="10" y="2"/>
                  </a:lnTo>
                  <a:lnTo>
                    <a:pt x="8" y="4"/>
                  </a:lnTo>
                  <a:lnTo>
                    <a:pt x="4" y="8"/>
                  </a:lnTo>
                  <a:lnTo>
                    <a:pt x="4" y="8"/>
                  </a:lnTo>
                  <a:lnTo>
                    <a:pt x="0" y="14"/>
                  </a:lnTo>
                  <a:lnTo>
                    <a:pt x="0" y="20"/>
                  </a:lnTo>
                  <a:lnTo>
                    <a:pt x="0" y="20"/>
                  </a:lnTo>
                  <a:lnTo>
                    <a:pt x="2" y="26"/>
                  </a:lnTo>
                  <a:lnTo>
                    <a:pt x="2" y="28"/>
                  </a:lnTo>
                  <a:lnTo>
                    <a:pt x="6" y="30"/>
                  </a:lnTo>
                  <a:lnTo>
                    <a:pt x="6" y="30"/>
                  </a:lnTo>
                  <a:lnTo>
                    <a:pt x="8" y="30"/>
                  </a:lnTo>
                  <a:lnTo>
                    <a:pt x="8" y="30"/>
                  </a:lnTo>
                  <a:lnTo>
                    <a:pt x="12" y="28"/>
                  </a:lnTo>
                  <a:lnTo>
                    <a:pt x="16" y="26"/>
                  </a:lnTo>
                  <a:lnTo>
                    <a:pt x="22" y="22"/>
                  </a:lnTo>
                  <a:lnTo>
                    <a:pt x="22" y="22"/>
                  </a:lnTo>
                  <a:lnTo>
                    <a:pt x="26" y="16"/>
                  </a:lnTo>
                  <a:lnTo>
                    <a:pt x="26" y="10"/>
                  </a:lnTo>
                  <a:lnTo>
                    <a:pt x="22" y="4"/>
                  </a:lnTo>
                  <a:lnTo>
                    <a:pt x="18" y="2"/>
                  </a:lnTo>
                  <a:lnTo>
                    <a:pt x="14"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208" name="Freeform 193"/>
            <p:cNvSpPr>
              <a:spLocks/>
            </p:cNvSpPr>
            <p:nvPr/>
          </p:nvSpPr>
          <p:spPr bwMode="auto">
            <a:xfrm>
              <a:off x="4506" y="1384"/>
              <a:ext cx="26" cy="30"/>
            </a:xfrm>
            <a:custGeom>
              <a:avLst/>
              <a:gdLst>
                <a:gd name="T0" fmla="*/ 14 w 26"/>
                <a:gd name="T1" fmla="*/ 0 h 30"/>
                <a:gd name="T2" fmla="*/ 14 w 26"/>
                <a:gd name="T3" fmla="*/ 0 h 30"/>
                <a:gd name="T4" fmla="*/ 14 w 26"/>
                <a:gd name="T5" fmla="*/ 0 h 30"/>
                <a:gd name="T6" fmla="*/ 14 w 26"/>
                <a:gd name="T7" fmla="*/ 0 h 30"/>
                <a:gd name="T8" fmla="*/ 10 w 26"/>
                <a:gd name="T9" fmla="*/ 2 h 30"/>
                <a:gd name="T10" fmla="*/ 8 w 26"/>
                <a:gd name="T11" fmla="*/ 4 h 30"/>
                <a:gd name="T12" fmla="*/ 4 w 26"/>
                <a:gd name="T13" fmla="*/ 8 h 30"/>
                <a:gd name="T14" fmla="*/ 4 w 26"/>
                <a:gd name="T15" fmla="*/ 8 h 30"/>
                <a:gd name="T16" fmla="*/ 0 w 26"/>
                <a:gd name="T17" fmla="*/ 14 h 30"/>
                <a:gd name="T18" fmla="*/ 0 w 26"/>
                <a:gd name="T19" fmla="*/ 20 h 30"/>
                <a:gd name="T20" fmla="*/ 0 w 26"/>
                <a:gd name="T21" fmla="*/ 20 h 30"/>
                <a:gd name="T22" fmla="*/ 2 w 26"/>
                <a:gd name="T23" fmla="*/ 26 h 30"/>
                <a:gd name="T24" fmla="*/ 2 w 26"/>
                <a:gd name="T25" fmla="*/ 28 h 30"/>
                <a:gd name="T26" fmla="*/ 6 w 26"/>
                <a:gd name="T27" fmla="*/ 30 h 30"/>
                <a:gd name="T28" fmla="*/ 6 w 26"/>
                <a:gd name="T29" fmla="*/ 30 h 30"/>
                <a:gd name="T30" fmla="*/ 8 w 26"/>
                <a:gd name="T31" fmla="*/ 30 h 30"/>
                <a:gd name="T32" fmla="*/ 8 w 26"/>
                <a:gd name="T33" fmla="*/ 30 h 30"/>
                <a:gd name="T34" fmla="*/ 12 w 26"/>
                <a:gd name="T35" fmla="*/ 28 h 30"/>
                <a:gd name="T36" fmla="*/ 16 w 26"/>
                <a:gd name="T37" fmla="*/ 26 h 30"/>
                <a:gd name="T38" fmla="*/ 22 w 26"/>
                <a:gd name="T39" fmla="*/ 22 h 30"/>
                <a:gd name="T40" fmla="*/ 22 w 26"/>
                <a:gd name="T41" fmla="*/ 22 h 30"/>
                <a:gd name="T42" fmla="*/ 26 w 26"/>
                <a:gd name="T43" fmla="*/ 16 h 30"/>
                <a:gd name="T44" fmla="*/ 26 w 26"/>
                <a:gd name="T45" fmla="*/ 10 h 30"/>
                <a:gd name="T46" fmla="*/ 22 w 26"/>
                <a:gd name="T47" fmla="*/ 4 h 30"/>
                <a:gd name="T48" fmla="*/ 18 w 26"/>
                <a:gd name="T49" fmla="*/ 2 h 30"/>
                <a:gd name="T50" fmla="*/ 14 w 26"/>
                <a:gd name="T51"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6" h="30">
                  <a:moveTo>
                    <a:pt x="14" y="0"/>
                  </a:moveTo>
                  <a:lnTo>
                    <a:pt x="14" y="0"/>
                  </a:lnTo>
                  <a:lnTo>
                    <a:pt x="14" y="0"/>
                  </a:lnTo>
                  <a:lnTo>
                    <a:pt x="14" y="0"/>
                  </a:lnTo>
                  <a:lnTo>
                    <a:pt x="10" y="2"/>
                  </a:lnTo>
                  <a:lnTo>
                    <a:pt x="8" y="4"/>
                  </a:lnTo>
                  <a:lnTo>
                    <a:pt x="4" y="8"/>
                  </a:lnTo>
                  <a:lnTo>
                    <a:pt x="4" y="8"/>
                  </a:lnTo>
                  <a:lnTo>
                    <a:pt x="0" y="14"/>
                  </a:lnTo>
                  <a:lnTo>
                    <a:pt x="0" y="20"/>
                  </a:lnTo>
                  <a:lnTo>
                    <a:pt x="0" y="20"/>
                  </a:lnTo>
                  <a:lnTo>
                    <a:pt x="2" y="26"/>
                  </a:lnTo>
                  <a:lnTo>
                    <a:pt x="2" y="28"/>
                  </a:lnTo>
                  <a:lnTo>
                    <a:pt x="6" y="30"/>
                  </a:lnTo>
                  <a:lnTo>
                    <a:pt x="6" y="30"/>
                  </a:lnTo>
                  <a:lnTo>
                    <a:pt x="8" y="30"/>
                  </a:lnTo>
                  <a:lnTo>
                    <a:pt x="8" y="30"/>
                  </a:lnTo>
                  <a:lnTo>
                    <a:pt x="12" y="28"/>
                  </a:lnTo>
                  <a:lnTo>
                    <a:pt x="16" y="26"/>
                  </a:lnTo>
                  <a:lnTo>
                    <a:pt x="22" y="22"/>
                  </a:lnTo>
                  <a:lnTo>
                    <a:pt x="22" y="22"/>
                  </a:lnTo>
                  <a:lnTo>
                    <a:pt x="26" y="16"/>
                  </a:lnTo>
                  <a:lnTo>
                    <a:pt x="26" y="10"/>
                  </a:lnTo>
                  <a:lnTo>
                    <a:pt x="22" y="4"/>
                  </a:lnTo>
                  <a:lnTo>
                    <a:pt x="18" y="2"/>
                  </a:lnTo>
                  <a:lnTo>
                    <a:pt x="1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209" name="Freeform 194"/>
            <p:cNvSpPr>
              <a:spLocks/>
            </p:cNvSpPr>
            <p:nvPr/>
          </p:nvSpPr>
          <p:spPr bwMode="auto">
            <a:xfrm>
              <a:off x="4604" y="1344"/>
              <a:ext cx="16" cy="10"/>
            </a:xfrm>
            <a:custGeom>
              <a:avLst/>
              <a:gdLst>
                <a:gd name="T0" fmla="*/ 10 w 16"/>
                <a:gd name="T1" fmla="*/ 0 h 10"/>
                <a:gd name="T2" fmla="*/ 10 w 16"/>
                <a:gd name="T3" fmla="*/ 0 h 10"/>
                <a:gd name="T4" fmla="*/ 8 w 16"/>
                <a:gd name="T5" fmla="*/ 0 h 10"/>
                <a:gd name="T6" fmla="*/ 8 w 16"/>
                <a:gd name="T7" fmla="*/ 0 h 10"/>
                <a:gd name="T8" fmla="*/ 2 w 16"/>
                <a:gd name="T9" fmla="*/ 4 h 10"/>
                <a:gd name="T10" fmla="*/ 0 w 16"/>
                <a:gd name="T11" fmla="*/ 6 h 10"/>
                <a:gd name="T12" fmla="*/ 0 w 16"/>
                <a:gd name="T13" fmla="*/ 8 h 10"/>
                <a:gd name="T14" fmla="*/ 0 w 16"/>
                <a:gd name="T15" fmla="*/ 8 h 10"/>
                <a:gd name="T16" fmla="*/ 8 w 16"/>
                <a:gd name="T17" fmla="*/ 10 h 10"/>
                <a:gd name="T18" fmla="*/ 8 w 16"/>
                <a:gd name="T19" fmla="*/ 10 h 10"/>
                <a:gd name="T20" fmla="*/ 14 w 16"/>
                <a:gd name="T21" fmla="*/ 8 h 10"/>
                <a:gd name="T22" fmla="*/ 16 w 16"/>
                <a:gd name="T23" fmla="*/ 6 h 10"/>
                <a:gd name="T24" fmla="*/ 16 w 16"/>
                <a:gd name="T25" fmla="*/ 6 h 10"/>
                <a:gd name="T26" fmla="*/ 16 w 16"/>
                <a:gd name="T27" fmla="*/ 4 h 10"/>
                <a:gd name="T28" fmla="*/ 14 w 16"/>
                <a:gd name="T29" fmla="*/ 2 h 10"/>
                <a:gd name="T30" fmla="*/ 10 w 16"/>
                <a:gd name="T3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6" h="10">
                  <a:moveTo>
                    <a:pt x="10" y="0"/>
                  </a:moveTo>
                  <a:lnTo>
                    <a:pt x="10" y="0"/>
                  </a:lnTo>
                  <a:lnTo>
                    <a:pt x="8" y="0"/>
                  </a:lnTo>
                  <a:lnTo>
                    <a:pt x="8" y="0"/>
                  </a:lnTo>
                  <a:lnTo>
                    <a:pt x="2" y="4"/>
                  </a:lnTo>
                  <a:lnTo>
                    <a:pt x="0" y="6"/>
                  </a:lnTo>
                  <a:lnTo>
                    <a:pt x="0" y="8"/>
                  </a:lnTo>
                  <a:lnTo>
                    <a:pt x="0" y="8"/>
                  </a:lnTo>
                  <a:lnTo>
                    <a:pt x="8" y="10"/>
                  </a:lnTo>
                  <a:lnTo>
                    <a:pt x="8" y="10"/>
                  </a:lnTo>
                  <a:lnTo>
                    <a:pt x="14" y="8"/>
                  </a:lnTo>
                  <a:lnTo>
                    <a:pt x="16" y="6"/>
                  </a:lnTo>
                  <a:lnTo>
                    <a:pt x="16" y="6"/>
                  </a:lnTo>
                  <a:lnTo>
                    <a:pt x="16" y="4"/>
                  </a:lnTo>
                  <a:lnTo>
                    <a:pt x="14" y="2"/>
                  </a:lnTo>
                  <a:lnTo>
                    <a:pt x="10"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210" name="Freeform 195"/>
            <p:cNvSpPr>
              <a:spLocks/>
            </p:cNvSpPr>
            <p:nvPr/>
          </p:nvSpPr>
          <p:spPr bwMode="auto">
            <a:xfrm>
              <a:off x="4604" y="1344"/>
              <a:ext cx="16" cy="10"/>
            </a:xfrm>
            <a:custGeom>
              <a:avLst/>
              <a:gdLst>
                <a:gd name="T0" fmla="*/ 10 w 16"/>
                <a:gd name="T1" fmla="*/ 0 h 10"/>
                <a:gd name="T2" fmla="*/ 10 w 16"/>
                <a:gd name="T3" fmla="*/ 0 h 10"/>
                <a:gd name="T4" fmla="*/ 8 w 16"/>
                <a:gd name="T5" fmla="*/ 0 h 10"/>
                <a:gd name="T6" fmla="*/ 8 w 16"/>
                <a:gd name="T7" fmla="*/ 0 h 10"/>
                <a:gd name="T8" fmla="*/ 2 w 16"/>
                <a:gd name="T9" fmla="*/ 4 h 10"/>
                <a:gd name="T10" fmla="*/ 0 w 16"/>
                <a:gd name="T11" fmla="*/ 6 h 10"/>
                <a:gd name="T12" fmla="*/ 0 w 16"/>
                <a:gd name="T13" fmla="*/ 8 h 10"/>
                <a:gd name="T14" fmla="*/ 0 w 16"/>
                <a:gd name="T15" fmla="*/ 8 h 10"/>
                <a:gd name="T16" fmla="*/ 8 w 16"/>
                <a:gd name="T17" fmla="*/ 10 h 10"/>
                <a:gd name="T18" fmla="*/ 8 w 16"/>
                <a:gd name="T19" fmla="*/ 10 h 10"/>
                <a:gd name="T20" fmla="*/ 14 w 16"/>
                <a:gd name="T21" fmla="*/ 8 h 10"/>
                <a:gd name="T22" fmla="*/ 16 w 16"/>
                <a:gd name="T23" fmla="*/ 6 h 10"/>
                <a:gd name="T24" fmla="*/ 16 w 16"/>
                <a:gd name="T25" fmla="*/ 6 h 10"/>
                <a:gd name="T26" fmla="*/ 16 w 16"/>
                <a:gd name="T27" fmla="*/ 4 h 10"/>
                <a:gd name="T28" fmla="*/ 14 w 16"/>
                <a:gd name="T29" fmla="*/ 2 h 10"/>
                <a:gd name="T30" fmla="*/ 10 w 16"/>
                <a:gd name="T3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6" h="10">
                  <a:moveTo>
                    <a:pt x="10" y="0"/>
                  </a:moveTo>
                  <a:lnTo>
                    <a:pt x="10" y="0"/>
                  </a:lnTo>
                  <a:lnTo>
                    <a:pt x="8" y="0"/>
                  </a:lnTo>
                  <a:lnTo>
                    <a:pt x="8" y="0"/>
                  </a:lnTo>
                  <a:lnTo>
                    <a:pt x="2" y="4"/>
                  </a:lnTo>
                  <a:lnTo>
                    <a:pt x="0" y="6"/>
                  </a:lnTo>
                  <a:lnTo>
                    <a:pt x="0" y="8"/>
                  </a:lnTo>
                  <a:lnTo>
                    <a:pt x="0" y="8"/>
                  </a:lnTo>
                  <a:lnTo>
                    <a:pt x="8" y="10"/>
                  </a:lnTo>
                  <a:lnTo>
                    <a:pt x="8" y="10"/>
                  </a:lnTo>
                  <a:lnTo>
                    <a:pt x="14" y="8"/>
                  </a:lnTo>
                  <a:lnTo>
                    <a:pt x="16" y="6"/>
                  </a:lnTo>
                  <a:lnTo>
                    <a:pt x="16" y="6"/>
                  </a:lnTo>
                  <a:lnTo>
                    <a:pt x="16" y="4"/>
                  </a:lnTo>
                  <a:lnTo>
                    <a:pt x="14" y="2"/>
                  </a:lnTo>
                  <a:lnTo>
                    <a:pt x="1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211" name="Freeform 196"/>
            <p:cNvSpPr>
              <a:spLocks noEditPoints="1"/>
            </p:cNvSpPr>
            <p:nvPr/>
          </p:nvSpPr>
          <p:spPr bwMode="auto">
            <a:xfrm>
              <a:off x="3406" y="1248"/>
              <a:ext cx="1382" cy="1176"/>
            </a:xfrm>
            <a:custGeom>
              <a:avLst/>
              <a:gdLst>
                <a:gd name="T0" fmla="*/ 1092 w 1382"/>
                <a:gd name="T1" fmla="*/ 606 h 1176"/>
                <a:gd name="T2" fmla="*/ 1076 w 1382"/>
                <a:gd name="T3" fmla="*/ 562 h 1176"/>
                <a:gd name="T4" fmla="*/ 1004 w 1382"/>
                <a:gd name="T5" fmla="*/ 642 h 1176"/>
                <a:gd name="T6" fmla="*/ 998 w 1382"/>
                <a:gd name="T7" fmla="*/ 556 h 1176"/>
                <a:gd name="T8" fmla="*/ 876 w 1382"/>
                <a:gd name="T9" fmla="*/ 464 h 1176"/>
                <a:gd name="T10" fmla="*/ 836 w 1382"/>
                <a:gd name="T11" fmla="*/ 446 h 1176"/>
                <a:gd name="T12" fmla="*/ 758 w 1382"/>
                <a:gd name="T13" fmla="*/ 344 h 1176"/>
                <a:gd name="T14" fmla="*/ 746 w 1382"/>
                <a:gd name="T15" fmla="*/ 316 h 1176"/>
                <a:gd name="T16" fmla="*/ 648 w 1382"/>
                <a:gd name="T17" fmla="*/ 256 h 1176"/>
                <a:gd name="T18" fmla="*/ 566 w 1382"/>
                <a:gd name="T19" fmla="*/ 154 h 1176"/>
                <a:gd name="T20" fmla="*/ 1062 w 1382"/>
                <a:gd name="T21" fmla="*/ 34 h 1176"/>
                <a:gd name="T22" fmla="*/ 1058 w 1382"/>
                <a:gd name="T23" fmla="*/ 52 h 1176"/>
                <a:gd name="T24" fmla="*/ 996 w 1382"/>
                <a:gd name="T25" fmla="*/ 32 h 1176"/>
                <a:gd name="T26" fmla="*/ 1002 w 1382"/>
                <a:gd name="T27" fmla="*/ 4 h 1176"/>
                <a:gd name="T28" fmla="*/ 968 w 1382"/>
                <a:gd name="T29" fmla="*/ 80 h 1176"/>
                <a:gd name="T30" fmla="*/ 962 w 1382"/>
                <a:gd name="T31" fmla="*/ 110 h 1176"/>
                <a:gd name="T32" fmla="*/ 880 w 1382"/>
                <a:gd name="T33" fmla="*/ 52 h 1176"/>
                <a:gd name="T34" fmla="*/ 888 w 1382"/>
                <a:gd name="T35" fmla="*/ 134 h 1176"/>
                <a:gd name="T36" fmla="*/ 786 w 1382"/>
                <a:gd name="T37" fmla="*/ 130 h 1176"/>
                <a:gd name="T38" fmla="*/ 734 w 1382"/>
                <a:gd name="T39" fmla="*/ 154 h 1176"/>
                <a:gd name="T40" fmla="*/ 618 w 1382"/>
                <a:gd name="T41" fmla="*/ 102 h 1176"/>
                <a:gd name="T42" fmla="*/ 524 w 1382"/>
                <a:gd name="T43" fmla="*/ 96 h 1176"/>
                <a:gd name="T44" fmla="*/ 404 w 1382"/>
                <a:gd name="T45" fmla="*/ 94 h 1176"/>
                <a:gd name="T46" fmla="*/ 258 w 1382"/>
                <a:gd name="T47" fmla="*/ 66 h 1176"/>
                <a:gd name="T48" fmla="*/ 146 w 1382"/>
                <a:gd name="T49" fmla="*/ 34 h 1176"/>
                <a:gd name="T50" fmla="*/ 24 w 1382"/>
                <a:gd name="T51" fmla="*/ 102 h 1176"/>
                <a:gd name="T52" fmla="*/ 18 w 1382"/>
                <a:gd name="T53" fmla="*/ 144 h 1176"/>
                <a:gd name="T54" fmla="*/ 62 w 1382"/>
                <a:gd name="T55" fmla="*/ 210 h 1176"/>
                <a:gd name="T56" fmla="*/ 84 w 1382"/>
                <a:gd name="T57" fmla="*/ 294 h 1176"/>
                <a:gd name="T58" fmla="*/ 152 w 1382"/>
                <a:gd name="T59" fmla="*/ 322 h 1176"/>
                <a:gd name="T60" fmla="*/ 226 w 1382"/>
                <a:gd name="T61" fmla="*/ 282 h 1176"/>
                <a:gd name="T62" fmla="*/ 392 w 1382"/>
                <a:gd name="T63" fmla="*/ 322 h 1176"/>
                <a:gd name="T64" fmla="*/ 548 w 1382"/>
                <a:gd name="T65" fmla="*/ 500 h 1176"/>
                <a:gd name="T66" fmla="*/ 534 w 1382"/>
                <a:gd name="T67" fmla="*/ 642 h 1176"/>
                <a:gd name="T68" fmla="*/ 706 w 1382"/>
                <a:gd name="T69" fmla="*/ 910 h 1176"/>
                <a:gd name="T70" fmla="*/ 714 w 1382"/>
                <a:gd name="T71" fmla="*/ 852 h 1176"/>
                <a:gd name="T72" fmla="*/ 984 w 1382"/>
                <a:gd name="T73" fmla="*/ 1080 h 1176"/>
                <a:gd name="T74" fmla="*/ 1098 w 1382"/>
                <a:gd name="T75" fmla="*/ 1146 h 1176"/>
                <a:gd name="T76" fmla="*/ 990 w 1382"/>
                <a:gd name="T77" fmla="*/ 952 h 1176"/>
                <a:gd name="T78" fmla="*/ 880 w 1382"/>
                <a:gd name="T79" fmla="*/ 864 h 1176"/>
                <a:gd name="T80" fmla="*/ 1014 w 1382"/>
                <a:gd name="T81" fmla="*/ 818 h 1176"/>
                <a:gd name="T82" fmla="*/ 1086 w 1382"/>
                <a:gd name="T83" fmla="*/ 832 h 1176"/>
                <a:gd name="T84" fmla="*/ 1138 w 1382"/>
                <a:gd name="T85" fmla="*/ 682 h 1176"/>
                <a:gd name="T86" fmla="*/ 1250 w 1382"/>
                <a:gd name="T87" fmla="*/ 588 h 1176"/>
                <a:gd name="T88" fmla="*/ 1272 w 1382"/>
                <a:gd name="T89" fmla="*/ 530 h 1176"/>
                <a:gd name="T90" fmla="*/ 1312 w 1382"/>
                <a:gd name="T91" fmla="*/ 502 h 1176"/>
                <a:gd name="T92" fmla="*/ 1310 w 1382"/>
                <a:gd name="T93" fmla="*/ 396 h 1176"/>
                <a:gd name="T94" fmla="*/ 1238 w 1382"/>
                <a:gd name="T95" fmla="*/ 342 h 1176"/>
                <a:gd name="T96" fmla="*/ 1106 w 1382"/>
                <a:gd name="T97" fmla="*/ 248 h 1176"/>
                <a:gd name="T98" fmla="*/ 1116 w 1382"/>
                <a:gd name="T99" fmla="*/ 388 h 1176"/>
                <a:gd name="T100" fmla="*/ 1040 w 1382"/>
                <a:gd name="T101" fmla="*/ 396 h 1176"/>
                <a:gd name="T102" fmla="*/ 914 w 1382"/>
                <a:gd name="T103" fmla="*/ 324 h 1176"/>
                <a:gd name="T104" fmla="*/ 948 w 1382"/>
                <a:gd name="T105" fmla="*/ 226 h 1176"/>
                <a:gd name="T106" fmla="*/ 1002 w 1382"/>
                <a:gd name="T107" fmla="*/ 176 h 1176"/>
                <a:gd name="T108" fmla="*/ 1042 w 1382"/>
                <a:gd name="T109" fmla="*/ 114 h 1176"/>
                <a:gd name="T110" fmla="*/ 1110 w 1382"/>
                <a:gd name="T111" fmla="*/ 112 h 1176"/>
                <a:gd name="T112" fmla="*/ 1106 w 1382"/>
                <a:gd name="T113" fmla="*/ 194 h 1176"/>
                <a:gd name="T114" fmla="*/ 1228 w 1382"/>
                <a:gd name="T115" fmla="*/ 278 h 1176"/>
                <a:gd name="T116" fmla="*/ 1208 w 1382"/>
                <a:gd name="T117" fmla="*/ 192 h 1176"/>
                <a:gd name="T118" fmla="*/ 1264 w 1382"/>
                <a:gd name="T119" fmla="*/ 170 h 1176"/>
                <a:gd name="T120" fmla="*/ 1196 w 1382"/>
                <a:gd name="T121" fmla="*/ 114 h 1176"/>
                <a:gd name="T122" fmla="*/ 1154 w 1382"/>
                <a:gd name="T123" fmla="*/ 72 h 1176"/>
                <a:gd name="T124" fmla="*/ 1090 w 1382"/>
                <a:gd name="T125" fmla="*/ 32 h 1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82" h="1176">
                  <a:moveTo>
                    <a:pt x="1116" y="600"/>
                  </a:moveTo>
                  <a:lnTo>
                    <a:pt x="1116" y="600"/>
                  </a:lnTo>
                  <a:lnTo>
                    <a:pt x="1118" y="600"/>
                  </a:lnTo>
                  <a:lnTo>
                    <a:pt x="1118" y="600"/>
                  </a:lnTo>
                  <a:lnTo>
                    <a:pt x="1128" y="596"/>
                  </a:lnTo>
                  <a:lnTo>
                    <a:pt x="1134" y="594"/>
                  </a:lnTo>
                  <a:lnTo>
                    <a:pt x="1138" y="592"/>
                  </a:lnTo>
                  <a:lnTo>
                    <a:pt x="1138" y="592"/>
                  </a:lnTo>
                  <a:lnTo>
                    <a:pt x="1142" y="594"/>
                  </a:lnTo>
                  <a:lnTo>
                    <a:pt x="1142" y="594"/>
                  </a:lnTo>
                  <a:lnTo>
                    <a:pt x="1142" y="596"/>
                  </a:lnTo>
                  <a:lnTo>
                    <a:pt x="1142" y="600"/>
                  </a:lnTo>
                  <a:lnTo>
                    <a:pt x="1138" y="606"/>
                  </a:lnTo>
                  <a:lnTo>
                    <a:pt x="1130" y="610"/>
                  </a:lnTo>
                  <a:lnTo>
                    <a:pt x="1124" y="612"/>
                  </a:lnTo>
                  <a:lnTo>
                    <a:pt x="1124" y="612"/>
                  </a:lnTo>
                  <a:lnTo>
                    <a:pt x="1124" y="612"/>
                  </a:lnTo>
                  <a:lnTo>
                    <a:pt x="1124" y="612"/>
                  </a:lnTo>
                  <a:lnTo>
                    <a:pt x="1118" y="612"/>
                  </a:lnTo>
                  <a:lnTo>
                    <a:pt x="1118" y="612"/>
                  </a:lnTo>
                  <a:lnTo>
                    <a:pt x="1110" y="610"/>
                  </a:lnTo>
                  <a:lnTo>
                    <a:pt x="1110" y="610"/>
                  </a:lnTo>
                  <a:lnTo>
                    <a:pt x="1106" y="610"/>
                  </a:lnTo>
                  <a:lnTo>
                    <a:pt x="1106" y="610"/>
                  </a:lnTo>
                  <a:lnTo>
                    <a:pt x="1102" y="612"/>
                  </a:lnTo>
                  <a:lnTo>
                    <a:pt x="1102" y="614"/>
                  </a:lnTo>
                  <a:lnTo>
                    <a:pt x="1098" y="620"/>
                  </a:lnTo>
                  <a:lnTo>
                    <a:pt x="1098" y="620"/>
                  </a:lnTo>
                  <a:lnTo>
                    <a:pt x="1092" y="628"/>
                  </a:lnTo>
                  <a:lnTo>
                    <a:pt x="1082" y="632"/>
                  </a:lnTo>
                  <a:lnTo>
                    <a:pt x="1082" y="632"/>
                  </a:lnTo>
                  <a:lnTo>
                    <a:pt x="1072" y="636"/>
                  </a:lnTo>
                  <a:lnTo>
                    <a:pt x="1060" y="640"/>
                  </a:lnTo>
                  <a:lnTo>
                    <a:pt x="1060" y="640"/>
                  </a:lnTo>
                  <a:lnTo>
                    <a:pt x="1052" y="642"/>
                  </a:lnTo>
                  <a:lnTo>
                    <a:pt x="1052" y="642"/>
                  </a:lnTo>
                  <a:lnTo>
                    <a:pt x="1048" y="640"/>
                  </a:lnTo>
                  <a:lnTo>
                    <a:pt x="1048" y="638"/>
                  </a:lnTo>
                  <a:lnTo>
                    <a:pt x="1048" y="636"/>
                  </a:lnTo>
                  <a:lnTo>
                    <a:pt x="1052" y="632"/>
                  </a:lnTo>
                  <a:lnTo>
                    <a:pt x="1052" y="632"/>
                  </a:lnTo>
                  <a:lnTo>
                    <a:pt x="1062" y="628"/>
                  </a:lnTo>
                  <a:lnTo>
                    <a:pt x="1072" y="624"/>
                  </a:lnTo>
                  <a:lnTo>
                    <a:pt x="1072" y="624"/>
                  </a:lnTo>
                  <a:lnTo>
                    <a:pt x="1082" y="620"/>
                  </a:lnTo>
                  <a:lnTo>
                    <a:pt x="1088" y="618"/>
                  </a:lnTo>
                  <a:lnTo>
                    <a:pt x="1090" y="614"/>
                  </a:lnTo>
                  <a:lnTo>
                    <a:pt x="1090" y="614"/>
                  </a:lnTo>
                  <a:lnTo>
                    <a:pt x="1092" y="610"/>
                  </a:lnTo>
                  <a:lnTo>
                    <a:pt x="1092" y="606"/>
                  </a:lnTo>
                  <a:lnTo>
                    <a:pt x="1092" y="602"/>
                  </a:lnTo>
                  <a:lnTo>
                    <a:pt x="1098" y="598"/>
                  </a:lnTo>
                  <a:lnTo>
                    <a:pt x="1098" y="598"/>
                  </a:lnTo>
                  <a:lnTo>
                    <a:pt x="1102" y="598"/>
                  </a:lnTo>
                  <a:lnTo>
                    <a:pt x="1102" y="598"/>
                  </a:lnTo>
                  <a:lnTo>
                    <a:pt x="1110" y="598"/>
                  </a:lnTo>
                  <a:lnTo>
                    <a:pt x="1110" y="598"/>
                  </a:lnTo>
                  <a:lnTo>
                    <a:pt x="1116" y="600"/>
                  </a:lnTo>
                  <a:close/>
                  <a:moveTo>
                    <a:pt x="954" y="550"/>
                  </a:moveTo>
                  <a:lnTo>
                    <a:pt x="954" y="550"/>
                  </a:lnTo>
                  <a:lnTo>
                    <a:pt x="950" y="550"/>
                  </a:lnTo>
                  <a:lnTo>
                    <a:pt x="944" y="548"/>
                  </a:lnTo>
                  <a:lnTo>
                    <a:pt x="936" y="542"/>
                  </a:lnTo>
                  <a:lnTo>
                    <a:pt x="936" y="542"/>
                  </a:lnTo>
                  <a:lnTo>
                    <a:pt x="944" y="536"/>
                  </a:lnTo>
                  <a:lnTo>
                    <a:pt x="954" y="530"/>
                  </a:lnTo>
                  <a:lnTo>
                    <a:pt x="964" y="526"/>
                  </a:lnTo>
                  <a:lnTo>
                    <a:pt x="974" y="520"/>
                  </a:lnTo>
                  <a:lnTo>
                    <a:pt x="974" y="520"/>
                  </a:lnTo>
                  <a:lnTo>
                    <a:pt x="982" y="512"/>
                  </a:lnTo>
                  <a:lnTo>
                    <a:pt x="986" y="506"/>
                  </a:lnTo>
                  <a:lnTo>
                    <a:pt x="990" y="504"/>
                  </a:lnTo>
                  <a:lnTo>
                    <a:pt x="990" y="504"/>
                  </a:lnTo>
                  <a:lnTo>
                    <a:pt x="990" y="504"/>
                  </a:lnTo>
                  <a:lnTo>
                    <a:pt x="990" y="504"/>
                  </a:lnTo>
                  <a:lnTo>
                    <a:pt x="994" y="506"/>
                  </a:lnTo>
                  <a:lnTo>
                    <a:pt x="998" y="508"/>
                  </a:lnTo>
                  <a:lnTo>
                    <a:pt x="1004" y="514"/>
                  </a:lnTo>
                  <a:lnTo>
                    <a:pt x="1004" y="514"/>
                  </a:lnTo>
                  <a:lnTo>
                    <a:pt x="1010" y="522"/>
                  </a:lnTo>
                  <a:lnTo>
                    <a:pt x="1014" y="526"/>
                  </a:lnTo>
                  <a:lnTo>
                    <a:pt x="1018" y="530"/>
                  </a:lnTo>
                  <a:lnTo>
                    <a:pt x="1018" y="530"/>
                  </a:lnTo>
                  <a:lnTo>
                    <a:pt x="1028" y="534"/>
                  </a:lnTo>
                  <a:lnTo>
                    <a:pt x="1032" y="536"/>
                  </a:lnTo>
                  <a:lnTo>
                    <a:pt x="1032" y="542"/>
                  </a:lnTo>
                  <a:lnTo>
                    <a:pt x="1032" y="542"/>
                  </a:lnTo>
                  <a:lnTo>
                    <a:pt x="1034" y="548"/>
                  </a:lnTo>
                  <a:lnTo>
                    <a:pt x="1036" y="552"/>
                  </a:lnTo>
                  <a:lnTo>
                    <a:pt x="1038" y="554"/>
                  </a:lnTo>
                  <a:lnTo>
                    <a:pt x="1042" y="554"/>
                  </a:lnTo>
                  <a:lnTo>
                    <a:pt x="1042" y="554"/>
                  </a:lnTo>
                  <a:lnTo>
                    <a:pt x="1048" y="554"/>
                  </a:lnTo>
                  <a:lnTo>
                    <a:pt x="1048" y="554"/>
                  </a:lnTo>
                  <a:lnTo>
                    <a:pt x="1056" y="554"/>
                  </a:lnTo>
                  <a:lnTo>
                    <a:pt x="1056" y="554"/>
                  </a:lnTo>
                  <a:lnTo>
                    <a:pt x="1060" y="554"/>
                  </a:lnTo>
                  <a:lnTo>
                    <a:pt x="1060" y="554"/>
                  </a:lnTo>
                  <a:lnTo>
                    <a:pt x="1068" y="556"/>
                  </a:lnTo>
                  <a:lnTo>
                    <a:pt x="1076" y="562"/>
                  </a:lnTo>
                  <a:lnTo>
                    <a:pt x="1082" y="568"/>
                  </a:lnTo>
                  <a:lnTo>
                    <a:pt x="1086" y="576"/>
                  </a:lnTo>
                  <a:lnTo>
                    <a:pt x="1086" y="576"/>
                  </a:lnTo>
                  <a:lnTo>
                    <a:pt x="1088" y="584"/>
                  </a:lnTo>
                  <a:lnTo>
                    <a:pt x="1088" y="586"/>
                  </a:lnTo>
                  <a:lnTo>
                    <a:pt x="1086" y="586"/>
                  </a:lnTo>
                  <a:lnTo>
                    <a:pt x="1086" y="586"/>
                  </a:lnTo>
                  <a:lnTo>
                    <a:pt x="1078" y="582"/>
                  </a:lnTo>
                  <a:lnTo>
                    <a:pt x="1068" y="578"/>
                  </a:lnTo>
                  <a:lnTo>
                    <a:pt x="1068" y="578"/>
                  </a:lnTo>
                  <a:lnTo>
                    <a:pt x="1070" y="598"/>
                  </a:lnTo>
                  <a:lnTo>
                    <a:pt x="1068" y="610"/>
                  </a:lnTo>
                  <a:lnTo>
                    <a:pt x="1068" y="614"/>
                  </a:lnTo>
                  <a:lnTo>
                    <a:pt x="1064" y="616"/>
                  </a:lnTo>
                  <a:lnTo>
                    <a:pt x="1064" y="616"/>
                  </a:lnTo>
                  <a:lnTo>
                    <a:pt x="1064" y="616"/>
                  </a:lnTo>
                  <a:lnTo>
                    <a:pt x="1064" y="616"/>
                  </a:lnTo>
                  <a:lnTo>
                    <a:pt x="1060" y="614"/>
                  </a:lnTo>
                  <a:lnTo>
                    <a:pt x="1060" y="612"/>
                  </a:lnTo>
                  <a:lnTo>
                    <a:pt x="1060" y="606"/>
                  </a:lnTo>
                  <a:lnTo>
                    <a:pt x="1060" y="606"/>
                  </a:lnTo>
                  <a:lnTo>
                    <a:pt x="1054" y="600"/>
                  </a:lnTo>
                  <a:lnTo>
                    <a:pt x="1050" y="592"/>
                  </a:lnTo>
                  <a:lnTo>
                    <a:pt x="1050" y="592"/>
                  </a:lnTo>
                  <a:lnTo>
                    <a:pt x="1048" y="586"/>
                  </a:lnTo>
                  <a:lnTo>
                    <a:pt x="1048" y="580"/>
                  </a:lnTo>
                  <a:lnTo>
                    <a:pt x="1048" y="580"/>
                  </a:lnTo>
                  <a:lnTo>
                    <a:pt x="1042" y="572"/>
                  </a:lnTo>
                  <a:lnTo>
                    <a:pt x="1034" y="568"/>
                  </a:lnTo>
                  <a:lnTo>
                    <a:pt x="1034" y="568"/>
                  </a:lnTo>
                  <a:lnTo>
                    <a:pt x="1032" y="568"/>
                  </a:lnTo>
                  <a:lnTo>
                    <a:pt x="1032" y="568"/>
                  </a:lnTo>
                  <a:lnTo>
                    <a:pt x="1028" y="568"/>
                  </a:lnTo>
                  <a:lnTo>
                    <a:pt x="1024" y="570"/>
                  </a:lnTo>
                  <a:lnTo>
                    <a:pt x="1018" y="578"/>
                  </a:lnTo>
                  <a:lnTo>
                    <a:pt x="1018" y="578"/>
                  </a:lnTo>
                  <a:lnTo>
                    <a:pt x="1016" y="582"/>
                  </a:lnTo>
                  <a:lnTo>
                    <a:pt x="1014" y="586"/>
                  </a:lnTo>
                  <a:lnTo>
                    <a:pt x="1014" y="586"/>
                  </a:lnTo>
                  <a:lnTo>
                    <a:pt x="1012" y="588"/>
                  </a:lnTo>
                  <a:lnTo>
                    <a:pt x="1008" y="590"/>
                  </a:lnTo>
                  <a:lnTo>
                    <a:pt x="1008" y="590"/>
                  </a:lnTo>
                  <a:lnTo>
                    <a:pt x="1006" y="594"/>
                  </a:lnTo>
                  <a:lnTo>
                    <a:pt x="1006" y="598"/>
                  </a:lnTo>
                  <a:lnTo>
                    <a:pt x="1008" y="608"/>
                  </a:lnTo>
                  <a:lnTo>
                    <a:pt x="1008" y="608"/>
                  </a:lnTo>
                  <a:lnTo>
                    <a:pt x="1010" y="626"/>
                  </a:lnTo>
                  <a:lnTo>
                    <a:pt x="1008" y="636"/>
                  </a:lnTo>
                  <a:lnTo>
                    <a:pt x="1008" y="640"/>
                  </a:lnTo>
                  <a:lnTo>
                    <a:pt x="1004" y="642"/>
                  </a:lnTo>
                  <a:lnTo>
                    <a:pt x="1004" y="642"/>
                  </a:lnTo>
                  <a:lnTo>
                    <a:pt x="1004" y="642"/>
                  </a:lnTo>
                  <a:lnTo>
                    <a:pt x="1004" y="642"/>
                  </a:lnTo>
                  <a:lnTo>
                    <a:pt x="1002" y="642"/>
                  </a:lnTo>
                  <a:lnTo>
                    <a:pt x="1000" y="640"/>
                  </a:lnTo>
                  <a:lnTo>
                    <a:pt x="998" y="634"/>
                  </a:lnTo>
                  <a:lnTo>
                    <a:pt x="996" y="622"/>
                  </a:lnTo>
                  <a:lnTo>
                    <a:pt x="996" y="622"/>
                  </a:lnTo>
                  <a:lnTo>
                    <a:pt x="996" y="612"/>
                  </a:lnTo>
                  <a:lnTo>
                    <a:pt x="998" y="600"/>
                  </a:lnTo>
                  <a:lnTo>
                    <a:pt x="998" y="600"/>
                  </a:lnTo>
                  <a:lnTo>
                    <a:pt x="996" y="592"/>
                  </a:lnTo>
                  <a:lnTo>
                    <a:pt x="992" y="584"/>
                  </a:lnTo>
                  <a:lnTo>
                    <a:pt x="992" y="584"/>
                  </a:lnTo>
                  <a:lnTo>
                    <a:pt x="988" y="584"/>
                  </a:lnTo>
                  <a:lnTo>
                    <a:pt x="984" y="582"/>
                  </a:lnTo>
                  <a:lnTo>
                    <a:pt x="982" y="580"/>
                  </a:lnTo>
                  <a:lnTo>
                    <a:pt x="982" y="578"/>
                  </a:lnTo>
                  <a:lnTo>
                    <a:pt x="982" y="578"/>
                  </a:lnTo>
                  <a:lnTo>
                    <a:pt x="984" y="574"/>
                  </a:lnTo>
                  <a:lnTo>
                    <a:pt x="988" y="572"/>
                  </a:lnTo>
                  <a:lnTo>
                    <a:pt x="996" y="568"/>
                  </a:lnTo>
                  <a:lnTo>
                    <a:pt x="996" y="568"/>
                  </a:lnTo>
                  <a:lnTo>
                    <a:pt x="1000" y="562"/>
                  </a:lnTo>
                  <a:lnTo>
                    <a:pt x="1002" y="560"/>
                  </a:lnTo>
                  <a:lnTo>
                    <a:pt x="1004" y="558"/>
                  </a:lnTo>
                  <a:lnTo>
                    <a:pt x="1004" y="558"/>
                  </a:lnTo>
                  <a:lnTo>
                    <a:pt x="1004" y="558"/>
                  </a:lnTo>
                  <a:lnTo>
                    <a:pt x="1004" y="558"/>
                  </a:lnTo>
                  <a:lnTo>
                    <a:pt x="1008" y="560"/>
                  </a:lnTo>
                  <a:lnTo>
                    <a:pt x="1008" y="560"/>
                  </a:lnTo>
                  <a:lnTo>
                    <a:pt x="1012" y="560"/>
                  </a:lnTo>
                  <a:lnTo>
                    <a:pt x="1012" y="560"/>
                  </a:lnTo>
                  <a:lnTo>
                    <a:pt x="1012" y="560"/>
                  </a:lnTo>
                  <a:lnTo>
                    <a:pt x="1012" y="560"/>
                  </a:lnTo>
                  <a:lnTo>
                    <a:pt x="1016" y="558"/>
                  </a:lnTo>
                  <a:lnTo>
                    <a:pt x="1018" y="556"/>
                  </a:lnTo>
                  <a:lnTo>
                    <a:pt x="1018" y="554"/>
                  </a:lnTo>
                  <a:lnTo>
                    <a:pt x="1018" y="550"/>
                  </a:lnTo>
                  <a:lnTo>
                    <a:pt x="1020" y="554"/>
                  </a:lnTo>
                  <a:lnTo>
                    <a:pt x="1020" y="554"/>
                  </a:lnTo>
                  <a:lnTo>
                    <a:pt x="1018" y="550"/>
                  </a:lnTo>
                  <a:lnTo>
                    <a:pt x="1016" y="548"/>
                  </a:lnTo>
                  <a:lnTo>
                    <a:pt x="1016" y="548"/>
                  </a:lnTo>
                  <a:lnTo>
                    <a:pt x="1012" y="550"/>
                  </a:lnTo>
                  <a:lnTo>
                    <a:pt x="1006" y="552"/>
                  </a:lnTo>
                  <a:lnTo>
                    <a:pt x="998" y="556"/>
                  </a:lnTo>
                  <a:lnTo>
                    <a:pt x="998" y="556"/>
                  </a:lnTo>
                  <a:lnTo>
                    <a:pt x="998" y="556"/>
                  </a:lnTo>
                  <a:lnTo>
                    <a:pt x="998" y="556"/>
                  </a:lnTo>
                  <a:lnTo>
                    <a:pt x="994" y="554"/>
                  </a:lnTo>
                  <a:lnTo>
                    <a:pt x="992" y="552"/>
                  </a:lnTo>
                  <a:lnTo>
                    <a:pt x="990" y="548"/>
                  </a:lnTo>
                  <a:lnTo>
                    <a:pt x="986" y="542"/>
                  </a:lnTo>
                  <a:lnTo>
                    <a:pt x="984" y="540"/>
                  </a:lnTo>
                  <a:lnTo>
                    <a:pt x="980" y="540"/>
                  </a:lnTo>
                  <a:lnTo>
                    <a:pt x="980" y="540"/>
                  </a:lnTo>
                  <a:lnTo>
                    <a:pt x="980" y="540"/>
                  </a:lnTo>
                  <a:lnTo>
                    <a:pt x="980" y="540"/>
                  </a:lnTo>
                  <a:lnTo>
                    <a:pt x="974" y="540"/>
                  </a:lnTo>
                  <a:lnTo>
                    <a:pt x="968" y="544"/>
                  </a:lnTo>
                  <a:lnTo>
                    <a:pt x="964" y="548"/>
                  </a:lnTo>
                  <a:lnTo>
                    <a:pt x="958" y="550"/>
                  </a:lnTo>
                  <a:lnTo>
                    <a:pt x="958" y="550"/>
                  </a:lnTo>
                  <a:lnTo>
                    <a:pt x="954" y="550"/>
                  </a:lnTo>
                  <a:close/>
                  <a:moveTo>
                    <a:pt x="980" y="498"/>
                  </a:moveTo>
                  <a:lnTo>
                    <a:pt x="980" y="498"/>
                  </a:lnTo>
                  <a:lnTo>
                    <a:pt x="976" y="496"/>
                  </a:lnTo>
                  <a:lnTo>
                    <a:pt x="974" y="492"/>
                  </a:lnTo>
                  <a:lnTo>
                    <a:pt x="974" y="488"/>
                  </a:lnTo>
                  <a:lnTo>
                    <a:pt x="976" y="486"/>
                  </a:lnTo>
                  <a:lnTo>
                    <a:pt x="976" y="486"/>
                  </a:lnTo>
                  <a:lnTo>
                    <a:pt x="980" y="484"/>
                  </a:lnTo>
                  <a:lnTo>
                    <a:pt x="980" y="484"/>
                  </a:lnTo>
                  <a:lnTo>
                    <a:pt x="984" y="486"/>
                  </a:lnTo>
                  <a:lnTo>
                    <a:pt x="984" y="492"/>
                  </a:lnTo>
                  <a:lnTo>
                    <a:pt x="984" y="496"/>
                  </a:lnTo>
                  <a:lnTo>
                    <a:pt x="982" y="498"/>
                  </a:lnTo>
                  <a:lnTo>
                    <a:pt x="980" y="498"/>
                  </a:lnTo>
                  <a:lnTo>
                    <a:pt x="980" y="498"/>
                  </a:lnTo>
                  <a:lnTo>
                    <a:pt x="980" y="498"/>
                  </a:lnTo>
                  <a:close/>
                  <a:moveTo>
                    <a:pt x="838" y="426"/>
                  </a:moveTo>
                  <a:lnTo>
                    <a:pt x="838" y="426"/>
                  </a:lnTo>
                  <a:lnTo>
                    <a:pt x="844" y="426"/>
                  </a:lnTo>
                  <a:lnTo>
                    <a:pt x="848" y="426"/>
                  </a:lnTo>
                  <a:lnTo>
                    <a:pt x="848" y="426"/>
                  </a:lnTo>
                  <a:lnTo>
                    <a:pt x="852" y="420"/>
                  </a:lnTo>
                  <a:lnTo>
                    <a:pt x="852" y="418"/>
                  </a:lnTo>
                  <a:lnTo>
                    <a:pt x="854" y="418"/>
                  </a:lnTo>
                  <a:lnTo>
                    <a:pt x="854" y="418"/>
                  </a:lnTo>
                  <a:lnTo>
                    <a:pt x="860" y="420"/>
                  </a:lnTo>
                  <a:lnTo>
                    <a:pt x="860" y="420"/>
                  </a:lnTo>
                  <a:lnTo>
                    <a:pt x="864" y="424"/>
                  </a:lnTo>
                  <a:lnTo>
                    <a:pt x="866" y="430"/>
                  </a:lnTo>
                  <a:lnTo>
                    <a:pt x="868" y="442"/>
                  </a:lnTo>
                  <a:lnTo>
                    <a:pt x="868" y="442"/>
                  </a:lnTo>
                  <a:lnTo>
                    <a:pt x="870" y="450"/>
                  </a:lnTo>
                  <a:lnTo>
                    <a:pt x="872" y="458"/>
                  </a:lnTo>
                  <a:lnTo>
                    <a:pt x="872" y="458"/>
                  </a:lnTo>
                  <a:lnTo>
                    <a:pt x="876" y="464"/>
                  </a:lnTo>
                  <a:lnTo>
                    <a:pt x="880" y="470"/>
                  </a:lnTo>
                  <a:lnTo>
                    <a:pt x="880" y="470"/>
                  </a:lnTo>
                  <a:lnTo>
                    <a:pt x="882" y="476"/>
                  </a:lnTo>
                  <a:lnTo>
                    <a:pt x="884" y="480"/>
                  </a:lnTo>
                  <a:lnTo>
                    <a:pt x="884" y="480"/>
                  </a:lnTo>
                  <a:lnTo>
                    <a:pt x="890" y="486"/>
                  </a:lnTo>
                  <a:lnTo>
                    <a:pt x="896" y="488"/>
                  </a:lnTo>
                  <a:lnTo>
                    <a:pt x="896" y="488"/>
                  </a:lnTo>
                  <a:lnTo>
                    <a:pt x="900" y="488"/>
                  </a:lnTo>
                  <a:lnTo>
                    <a:pt x="900" y="488"/>
                  </a:lnTo>
                  <a:lnTo>
                    <a:pt x="904" y="488"/>
                  </a:lnTo>
                  <a:lnTo>
                    <a:pt x="904" y="488"/>
                  </a:lnTo>
                  <a:lnTo>
                    <a:pt x="908" y="488"/>
                  </a:lnTo>
                  <a:lnTo>
                    <a:pt x="908" y="488"/>
                  </a:lnTo>
                  <a:lnTo>
                    <a:pt x="910" y="496"/>
                  </a:lnTo>
                  <a:lnTo>
                    <a:pt x="910" y="504"/>
                  </a:lnTo>
                  <a:lnTo>
                    <a:pt x="908" y="510"/>
                  </a:lnTo>
                  <a:lnTo>
                    <a:pt x="906" y="512"/>
                  </a:lnTo>
                  <a:lnTo>
                    <a:pt x="902" y="512"/>
                  </a:lnTo>
                  <a:lnTo>
                    <a:pt x="902" y="512"/>
                  </a:lnTo>
                  <a:lnTo>
                    <a:pt x="900" y="512"/>
                  </a:lnTo>
                  <a:lnTo>
                    <a:pt x="900" y="512"/>
                  </a:lnTo>
                  <a:lnTo>
                    <a:pt x="900" y="504"/>
                  </a:lnTo>
                  <a:lnTo>
                    <a:pt x="900" y="500"/>
                  </a:lnTo>
                  <a:lnTo>
                    <a:pt x="898" y="496"/>
                  </a:lnTo>
                  <a:lnTo>
                    <a:pt x="898" y="496"/>
                  </a:lnTo>
                  <a:lnTo>
                    <a:pt x="890" y="492"/>
                  </a:lnTo>
                  <a:lnTo>
                    <a:pt x="884" y="488"/>
                  </a:lnTo>
                  <a:lnTo>
                    <a:pt x="884" y="488"/>
                  </a:lnTo>
                  <a:lnTo>
                    <a:pt x="876" y="476"/>
                  </a:lnTo>
                  <a:lnTo>
                    <a:pt x="868" y="460"/>
                  </a:lnTo>
                  <a:lnTo>
                    <a:pt x="868" y="460"/>
                  </a:lnTo>
                  <a:lnTo>
                    <a:pt x="860" y="446"/>
                  </a:lnTo>
                  <a:lnTo>
                    <a:pt x="852" y="438"/>
                  </a:lnTo>
                  <a:lnTo>
                    <a:pt x="850" y="436"/>
                  </a:lnTo>
                  <a:lnTo>
                    <a:pt x="846" y="436"/>
                  </a:lnTo>
                  <a:lnTo>
                    <a:pt x="846" y="436"/>
                  </a:lnTo>
                  <a:lnTo>
                    <a:pt x="842" y="436"/>
                  </a:lnTo>
                  <a:lnTo>
                    <a:pt x="842" y="436"/>
                  </a:lnTo>
                  <a:lnTo>
                    <a:pt x="842" y="440"/>
                  </a:lnTo>
                  <a:lnTo>
                    <a:pt x="842" y="444"/>
                  </a:lnTo>
                  <a:lnTo>
                    <a:pt x="848" y="454"/>
                  </a:lnTo>
                  <a:lnTo>
                    <a:pt x="852" y="462"/>
                  </a:lnTo>
                  <a:lnTo>
                    <a:pt x="852" y="466"/>
                  </a:lnTo>
                  <a:lnTo>
                    <a:pt x="850" y="470"/>
                  </a:lnTo>
                  <a:lnTo>
                    <a:pt x="850" y="470"/>
                  </a:lnTo>
                  <a:lnTo>
                    <a:pt x="846" y="464"/>
                  </a:lnTo>
                  <a:lnTo>
                    <a:pt x="842" y="458"/>
                  </a:lnTo>
                  <a:lnTo>
                    <a:pt x="836" y="446"/>
                  </a:lnTo>
                  <a:lnTo>
                    <a:pt x="836" y="446"/>
                  </a:lnTo>
                  <a:lnTo>
                    <a:pt x="832" y="442"/>
                  </a:lnTo>
                  <a:lnTo>
                    <a:pt x="826" y="438"/>
                  </a:lnTo>
                  <a:lnTo>
                    <a:pt x="822" y="434"/>
                  </a:lnTo>
                  <a:lnTo>
                    <a:pt x="820" y="430"/>
                  </a:lnTo>
                  <a:lnTo>
                    <a:pt x="820" y="430"/>
                  </a:lnTo>
                  <a:lnTo>
                    <a:pt x="820" y="428"/>
                  </a:lnTo>
                  <a:lnTo>
                    <a:pt x="824" y="428"/>
                  </a:lnTo>
                  <a:lnTo>
                    <a:pt x="834" y="426"/>
                  </a:lnTo>
                  <a:lnTo>
                    <a:pt x="834" y="426"/>
                  </a:lnTo>
                  <a:lnTo>
                    <a:pt x="836" y="426"/>
                  </a:lnTo>
                  <a:lnTo>
                    <a:pt x="836" y="426"/>
                  </a:lnTo>
                  <a:lnTo>
                    <a:pt x="838" y="426"/>
                  </a:lnTo>
                  <a:close/>
                  <a:moveTo>
                    <a:pt x="736" y="388"/>
                  </a:moveTo>
                  <a:lnTo>
                    <a:pt x="736" y="388"/>
                  </a:lnTo>
                  <a:lnTo>
                    <a:pt x="732" y="386"/>
                  </a:lnTo>
                  <a:lnTo>
                    <a:pt x="732" y="386"/>
                  </a:lnTo>
                  <a:lnTo>
                    <a:pt x="728" y="382"/>
                  </a:lnTo>
                  <a:lnTo>
                    <a:pt x="724" y="376"/>
                  </a:lnTo>
                  <a:lnTo>
                    <a:pt x="722" y="366"/>
                  </a:lnTo>
                  <a:lnTo>
                    <a:pt x="722" y="366"/>
                  </a:lnTo>
                  <a:lnTo>
                    <a:pt x="724" y="362"/>
                  </a:lnTo>
                  <a:lnTo>
                    <a:pt x="726" y="360"/>
                  </a:lnTo>
                  <a:lnTo>
                    <a:pt x="726" y="360"/>
                  </a:lnTo>
                  <a:lnTo>
                    <a:pt x="726" y="360"/>
                  </a:lnTo>
                  <a:lnTo>
                    <a:pt x="726" y="360"/>
                  </a:lnTo>
                  <a:lnTo>
                    <a:pt x="730" y="362"/>
                  </a:lnTo>
                  <a:lnTo>
                    <a:pt x="732" y="364"/>
                  </a:lnTo>
                  <a:lnTo>
                    <a:pt x="734" y="372"/>
                  </a:lnTo>
                  <a:lnTo>
                    <a:pt x="734" y="372"/>
                  </a:lnTo>
                  <a:lnTo>
                    <a:pt x="736" y="374"/>
                  </a:lnTo>
                  <a:lnTo>
                    <a:pt x="740" y="376"/>
                  </a:lnTo>
                  <a:lnTo>
                    <a:pt x="744" y="378"/>
                  </a:lnTo>
                  <a:lnTo>
                    <a:pt x="746" y="382"/>
                  </a:lnTo>
                  <a:lnTo>
                    <a:pt x="746" y="382"/>
                  </a:lnTo>
                  <a:lnTo>
                    <a:pt x="746" y="384"/>
                  </a:lnTo>
                  <a:lnTo>
                    <a:pt x="744" y="386"/>
                  </a:lnTo>
                  <a:lnTo>
                    <a:pt x="736" y="388"/>
                  </a:lnTo>
                  <a:close/>
                  <a:moveTo>
                    <a:pt x="744" y="358"/>
                  </a:moveTo>
                  <a:lnTo>
                    <a:pt x="744" y="358"/>
                  </a:lnTo>
                  <a:lnTo>
                    <a:pt x="740" y="356"/>
                  </a:lnTo>
                  <a:lnTo>
                    <a:pt x="738" y="352"/>
                  </a:lnTo>
                  <a:lnTo>
                    <a:pt x="738" y="352"/>
                  </a:lnTo>
                  <a:lnTo>
                    <a:pt x="738" y="350"/>
                  </a:lnTo>
                  <a:lnTo>
                    <a:pt x="744" y="346"/>
                  </a:lnTo>
                  <a:lnTo>
                    <a:pt x="750" y="342"/>
                  </a:lnTo>
                  <a:lnTo>
                    <a:pt x="754" y="342"/>
                  </a:lnTo>
                  <a:lnTo>
                    <a:pt x="754" y="342"/>
                  </a:lnTo>
                  <a:lnTo>
                    <a:pt x="756" y="342"/>
                  </a:lnTo>
                  <a:lnTo>
                    <a:pt x="756" y="342"/>
                  </a:lnTo>
                  <a:lnTo>
                    <a:pt x="758" y="344"/>
                  </a:lnTo>
                  <a:lnTo>
                    <a:pt x="758" y="346"/>
                  </a:lnTo>
                  <a:lnTo>
                    <a:pt x="756" y="352"/>
                  </a:lnTo>
                  <a:lnTo>
                    <a:pt x="750" y="356"/>
                  </a:lnTo>
                  <a:lnTo>
                    <a:pt x="744" y="358"/>
                  </a:lnTo>
                  <a:close/>
                  <a:moveTo>
                    <a:pt x="830" y="374"/>
                  </a:moveTo>
                  <a:lnTo>
                    <a:pt x="830" y="374"/>
                  </a:lnTo>
                  <a:lnTo>
                    <a:pt x="826" y="374"/>
                  </a:lnTo>
                  <a:lnTo>
                    <a:pt x="826" y="374"/>
                  </a:lnTo>
                  <a:lnTo>
                    <a:pt x="824" y="372"/>
                  </a:lnTo>
                  <a:lnTo>
                    <a:pt x="824" y="370"/>
                  </a:lnTo>
                  <a:lnTo>
                    <a:pt x="826" y="364"/>
                  </a:lnTo>
                  <a:lnTo>
                    <a:pt x="834" y="358"/>
                  </a:lnTo>
                  <a:lnTo>
                    <a:pt x="834" y="358"/>
                  </a:lnTo>
                  <a:lnTo>
                    <a:pt x="840" y="354"/>
                  </a:lnTo>
                  <a:lnTo>
                    <a:pt x="844" y="350"/>
                  </a:lnTo>
                  <a:lnTo>
                    <a:pt x="844" y="350"/>
                  </a:lnTo>
                  <a:lnTo>
                    <a:pt x="846" y="346"/>
                  </a:lnTo>
                  <a:lnTo>
                    <a:pt x="846" y="344"/>
                  </a:lnTo>
                  <a:lnTo>
                    <a:pt x="848" y="342"/>
                  </a:lnTo>
                  <a:lnTo>
                    <a:pt x="848" y="342"/>
                  </a:lnTo>
                  <a:lnTo>
                    <a:pt x="852" y="340"/>
                  </a:lnTo>
                  <a:lnTo>
                    <a:pt x="852" y="340"/>
                  </a:lnTo>
                  <a:lnTo>
                    <a:pt x="852" y="342"/>
                  </a:lnTo>
                  <a:lnTo>
                    <a:pt x="854" y="342"/>
                  </a:lnTo>
                  <a:lnTo>
                    <a:pt x="854" y="348"/>
                  </a:lnTo>
                  <a:lnTo>
                    <a:pt x="850" y="358"/>
                  </a:lnTo>
                  <a:lnTo>
                    <a:pt x="850" y="358"/>
                  </a:lnTo>
                  <a:lnTo>
                    <a:pt x="842" y="368"/>
                  </a:lnTo>
                  <a:lnTo>
                    <a:pt x="836" y="372"/>
                  </a:lnTo>
                  <a:lnTo>
                    <a:pt x="830" y="374"/>
                  </a:lnTo>
                  <a:close/>
                  <a:moveTo>
                    <a:pt x="694" y="324"/>
                  </a:moveTo>
                  <a:lnTo>
                    <a:pt x="694" y="324"/>
                  </a:lnTo>
                  <a:lnTo>
                    <a:pt x="690" y="322"/>
                  </a:lnTo>
                  <a:lnTo>
                    <a:pt x="688" y="320"/>
                  </a:lnTo>
                  <a:lnTo>
                    <a:pt x="688" y="320"/>
                  </a:lnTo>
                  <a:lnTo>
                    <a:pt x="692" y="318"/>
                  </a:lnTo>
                  <a:lnTo>
                    <a:pt x="696" y="314"/>
                  </a:lnTo>
                  <a:lnTo>
                    <a:pt x="704" y="308"/>
                  </a:lnTo>
                  <a:lnTo>
                    <a:pt x="704" y="308"/>
                  </a:lnTo>
                  <a:lnTo>
                    <a:pt x="710" y="306"/>
                  </a:lnTo>
                  <a:lnTo>
                    <a:pt x="716" y="304"/>
                  </a:lnTo>
                  <a:lnTo>
                    <a:pt x="716" y="304"/>
                  </a:lnTo>
                  <a:lnTo>
                    <a:pt x="728" y="308"/>
                  </a:lnTo>
                  <a:lnTo>
                    <a:pt x="728" y="308"/>
                  </a:lnTo>
                  <a:lnTo>
                    <a:pt x="742" y="308"/>
                  </a:lnTo>
                  <a:lnTo>
                    <a:pt x="750" y="310"/>
                  </a:lnTo>
                  <a:lnTo>
                    <a:pt x="756" y="314"/>
                  </a:lnTo>
                  <a:lnTo>
                    <a:pt x="756" y="314"/>
                  </a:lnTo>
                  <a:lnTo>
                    <a:pt x="750" y="316"/>
                  </a:lnTo>
                  <a:lnTo>
                    <a:pt x="746" y="316"/>
                  </a:lnTo>
                  <a:lnTo>
                    <a:pt x="746" y="316"/>
                  </a:lnTo>
                  <a:lnTo>
                    <a:pt x="736" y="316"/>
                  </a:lnTo>
                  <a:lnTo>
                    <a:pt x="736" y="316"/>
                  </a:lnTo>
                  <a:lnTo>
                    <a:pt x="728" y="314"/>
                  </a:lnTo>
                  <a:lnTo>
                    <a:pt x="728" y="314"/>
                  </a:lnTo>
                  <a:lnTo>
                    <a:pt x="718" y="316"/>
                  </a:lnTo>
                  <a:lnTo>
                    <a:pt x="718" y="316"/>
                  </a:lnTo>
                  <a:lnTo>
                    <a:pt x="708" y="320"/>
                  </a:lnTo>
                  <a:lnTo>
                    <a:pt x="700" y="324"/>
                  </a:lnTo>
                  <a:lnTo>
                    <a:pt x="694" y="324"/>
                  </a:lnTo>
                  <a:close/>
                  <a:moveTo>
                    <a:pt x="670" y="254"/>
                  </a:moveTo>
                  <a:lnTo>
                    <a:pt x="670" y="254"/>
                  </a:lnTo>
                  <a:lnTo>
                    <a:pt x="680" y="254"/>
                  </a:lnTo>
                  <a:lnTo>
                    <a:pt x="688" y="250"/>
                  </a:lnTo>
                  <a:lnTo>
                    <a:pt x="688" y="250"/>
                  </a:lnTo>
                  <a:lnTo>
                    <a:pt x="692" y="248"/>
                  </a:lnTo>
                  <a:lnTo>
                    <a:pt x="696" y="242"/>
                  </a:lnTo>
                  <a:lnTo>
                    <a:pt x="700" y="240"/>
                  </a:lnTo>
                  <a:lnTo>
                    <a:pt x="706" y="236"/>
                  </a:lnTo>
                  <a:lnTo>
                    <a:pt x="706" y="236"/>
                  </a:lnTo>
                  <a:lnTo>
                    <a:pt x="710" y="236"/>
                  </a:lnTo>
                  <a:lnTo>
                    <a:pt x="710" y="236"/>
                  </a:lnTo>
                  <a:lnTo>
                    <a:pt x="714" y="238"/>
                  </a:lnTo>
                  <a:lnTo>
                    <a:pt x="714" y="240"/>
                  </a:lnTo>
                  <a:lnTo>
                    <a:pt x="714" y="242"/>
                  </a:lnTo>
                  <a:lnTo>
                    <a:pt x="710" y="246"/>
                  </a:lnTo>
                  <a:lnTo>
                    <a:pt x="710" y="246"/>
                  </a:lnTo>
                  <a:lnTo>
                    <a:pt x="700" y="252"/>
                  </a:lnTo>
                  <a:lnTo>
                    <a:pt x="690" y="256"/>
                  </a:lnTo>
                  <a:lnTo>
                    <a:pt x="690" y="256"/>
                  </a:lnTo>
                  <a:lnTo>
                    <a:pt x="684" y="260"/>
                  </a:lnTo>
                  <a:lnTo>
                    <a:pt x="680" y="262"/>
                  </a:lnTo>
                  <a:lnTo>
                    <a:pt x="672" y="270"/>
                  </a:lnTo>
                  <a:lnTo>
                    <a:pt x="672" y="270"/>
                  </a:lnTo>
                  <a:lnTo>
                    <a:pt x="668" y="272"/>
                  </a:lnTo>
                  <a:lnTo>
                    <a:pt x="660" y="274"/>
                  </a:lnTo>
                  <a:lnTo>
                    <a:pt x="646" y="276"/>
                  </a:lnTo>
                  <a:lnTo>
                    <a:pt x="646" y="276"/>
                  </a:lnTo>
                  <a:lnTo>
                    <a:pt x="636" y="276"/>
                  </a:lnTo>
                  <a:lnTo>
                    <a:pt x="636" y="276"/>
                  </a:lnTo>
                  <a:lnTo>
                    <a:pt x="628" y="276"/>
                  </a:lnTo>
                  <a:lnTo>
                    <a:pt x="624" y="274"/>
                  </a:lnTo>
                  <a:lnTo>
                    <a:pt x="624" y="274"/>
                  </a:lnTo>
                  <a:lnTo>
                    <a:pt x="624" y="270"/>
                  </a:lnTo>
                  <a:lnTo>
                    <a:pt x="624" y="268"/>
                  </a:lnTo>
                  <a:lnTo>
                    <a:pt x="630" y="266"/>
                  </a:lnTo>
                  <a:lnTo>
                    <a:pt x="640" y="262"/>
                  </a:lnTo>
                  <a:lnTo>
                    <a:pt x="640" y="262"/>
                  </a:lnTo>
                  <a:lnTo>
                    <a:pt x="644" y="260"/>
                  </a:lnTo>
                  <a:lnTo>
                    <a:pt x="648" y="256"/>
                  </a:lnTo>
                  <a:lnTo>
                    <a:pt x="648" y="252"/>
                  </a:lnTo>
                  <a:lnTo>
                    <a:pt x="646" y="248"/>
                  </a:lnTo>
                  <a:lnTo>
                    <a:pt x="646" y="248"/>
                  </a:lnTo>
                  <a:lnTo>
                    <a:pt x="640" y="246"/>
                  </a:lnTo>
                  <a:lnTo>
                    <a:pt x="636" y="244"/>
                  </a:lnTo>
                  <a:lnTo>
                    <a:pt x="636" y="242"/>
                  </a:lnTo>
                  <a:lnTo>
                    <a:pt x="636" y="242"/>
                  </a:lnTo>
                  <a:lnTo>
                    <a:pt x="634" y="240"/>
                  </a:lnTo>
                  <a:lnTo>
                    <a:pt x="636" y="240"/>
                  </a:lnTo>
                  <a:lnTo>
                    <a:pt x="640" y="238"/>
                  </a:lnTo>
                  <a:lnTo>
                    <a:pt x="640" y="238"/>
                  </a:lnTo>
                  <a:lnTo>
                    <a:pt x="646" y="240"/>
                  </a:lnTo>
                  <a:lnTo>
                    <a:pt x="652" y="242"/>
                  </a:lnTo>
                  <a:lnTo>
                    <a:pt x="652" y="242"/>
                  </a:lnTo>
                  <a:lnTo>
                    <a:pt x="656" y="244"/>
                  </a:lnTo>
                  <a:lnTo>
                    <a:pt x="658" y="248"/>
                  </a:lnTo>
                  <a:lnTo>
                    <a:pt x="660" y="252"/>
                  </a:lnTo>
                  <a:lnTo>
                    <a:pt x="664" y="254"/>
                  </a:lnTo>
                  <a:lnTo>
                    <a:pt x="664" y="254"/>
                  </a:lnTo>
                  <a:lnTo>
                    <a:pt x="670" y="254"/>
                  </a:lnTo>
                  <a:close/>
                  <a:moveTo>
                    <a:pt x="1172" y="226"/>
                  </a:moveTo>
                  <a:lnTo>
                    <a:pt x="1172" y="226"/>
                  </a:lnTo>
                  <a:lnTo>
                    <a:pt x="1170" y="224"/>
                  </a:lnTo>
                  <a:lnTo>
                    <a:pt x="1168" y="222"/>
                  </a:lnTo>
                  <a:lnTo>
                    <a:pt x="1166" y="216"/>
                  </a:lnTo>
                  <a:lnTo>
                    <a:pt x="1166" y="216"/>
                  </a:lnTo>
                  <a:lnTo>
                    <a:pt x="1166" y="214"/>
                  </a:lnTo>
                  <a:lnTo>
                    <a:pt x="1168" y="212"/>
                  </a:lnTo>
                  <a:lnTo>
                    <a:pt x="1170" y="210"/>
                  </a:lnTo>
                  <a:lnTo>
                    <a:pt x="1174" y="208"/>
                  </a:lnTo>
                  <a:lnTo>
                    <a:pt x="1174" y="208"/>
                  </a:lnTo>
                  <a:lnTo>
                    <a:pt x="1176" y="210"/>
                  </a:lnTo>
                  <a:lnTo>
                    <a:pt x="1176" y="210"/>
                  </a:lnTo>
                  <a:lnTo>
                    <a:pt x="1182" y="212"/>
                  </a:lnTo>
                  <a:lnTo>
                    <a:pt x="1180" y="214"/>
                  </a:lnTo>
                  <a:lnTo>
                    <a:pt x="1180" y="214"/>
                  </a:lnTo>
                  <a:lnTo>
                    <a:pt x="1178" y="220"/>
                  </a:lnTo>
                  <a:lnTo>
                    <a:pt x="1174" y="226"/>
                  </a:lnTo>
                  <a:lnTo>
                    <a:pt x="1174" y="226"/>
                  </a:lnTo>
                  <a:lnTo>
                    <a:pt x="1172" y="226"/>
                  </a:lnTo>
                  <a:close/>
                  <a:moveTo>
                    <a:pt x="548" y="166"/>
                  </a:moveTo>
                  <a:lnTo>
                    <a:pt x="548" y="166"/>
                  </a:lnTo>
                  <a:lnTo>
                    <a:pt x="544" y="166"/>
                  </a:lnTo>
                  <a:lnTo>
                    <a:pt x="544" y="166"/>
                  </a:lnTo>
                  <a:lnTo>
                    <a:pt x="540" y="164"/>
                  </a:lnTo>
                  <a:lnTo>
                    <a:pt x="542" y="162"/>
                  </a:lnTo>
                  <a:lnTo>
                    <a:pt x="550" y="160"/>
                  </a:lnTo>
                  <a:lnTo>
                    <a:pt x="550" y="160"/>
                  </a:lnTo>
                  <a:lnTo>
                    <a:pt x="558" y="158"/>
                  </a:lnTo>
                  <a:lnTo>
                    <a:pt x="566" y="154"/>
                  </a:lnTo>
                  <a:lnTo>
                    <a:pt x="574" y="150"/>
                  </a:lnTo>
                  <a:lnTo>
                    <a:pt x="582" y="148"/>
                  </a:lnTo>
                  <a:lnTo>
                    <a:pt x="582" y="148"/>
                  </a:lnTo>
                  <a:lnTo>
                    <a:pt x="588" y="150"/>
                  </a:lnTo>
                  <a:lnTo>
                    <a:pt x="588" y="150"/>
                  </a:lnTo>
                  <a:lnTo>
                    <a:pt x="588" y="154"/>
                  </a:lnTo>
                  <a:lnTo>
                    <a:pt x="590" y="156"/>
                  </a:lnTo>
                  <a:lnTo>
                    <a:pt x="590" y="156"/>
                  </a:lnTo>
                  <a:lnTo>
                    <a:pt x="596" y="158"/>
                  </a:lnTo>
                  <a:lnTo>
                    <a:pt x="600" y="158"/>
                  </a:lnTo>
                  <a:lnTo>
                    <a:pt x="600" y="158"/>
                  </a:lnTo>
                  <a:lnTo>
                    <a:pt x="610" y="162"/>
                  </a:lnTo>
                  <a:lnTo>
                    <a:pt x="610" y="166"/>
                  </a:lnTo>
                  <a:lnTo>
                    <a:pt x="606" y="168"/>
                  </a:lnTo>
                  <a:lnTo>
                    <a:pt x="606" y="168"/>
                  </a:lnTo>
                  <a:lnTo>
                    <a:pt x="600" y="168"/>
                  </a:lnTo>
                  <a:lnTo>
                    <a:pt x="594" y="170"/>
                  </a:lnTo>
                  <a:lnTo>
                    <a:pt x="588" y="170"/>
                  </a:lnTo>
                  <a:lnTo>
                    <a:pt x="580" y="170"/>
                  </a:lnTo>
                  <a:lnTo>
                    <a:pt x="580" y="170"/>
                  </a:lnTo>
                  <a:lnTo>
                    <a:pt x="574" y="174"/>
                  </a:lnTo>
                  <a:lnTo>
                    <a:pt x="568" y="174"/>
                  </a:lnTo>
                  <a:lnTo>
                    <a:pt x="568" y="174"/>
                  </a:lnTo>
                  <a:lnTo>
                    <a:pt x="560" y="172"/>
                  </a:lnTo>
                  <a:lnTo>
                    <a:pt x="560" y="172"/>
                  </a:lnTo>
                  <a:lnTo>
                    <a:pt x="562" y="168"/>
                  </a:lnTo>
                  <a:lnTo>
                    <a:pt x="564" y="164"/>
                  </a:lnTo>
                  <a:lnTo>
                    <a:pt x="564" y="164"/>
                  </a:lnTo>
                  <a:lnTo>
                    <a:pt x="564" y="164"/>
                  </a:lnTo>
                  <a:lnTo>
                    <a:pt x="564" y="164"/>
                  </a:lnTo>
                  <a:lnTo>
                    <a:pt x="556" y="166"/>
                  </a:lnTo>
                  <a:lnTo>
                    <a:pt x="556" y="166"/>
                  </a:lnTo>
                  <a:lnTo>
                    <a:pt x="548" y="166"/>
                  </a:lnTo>
                  <a:close/>
                  <a:moveTo>
                    <a:pt x="1060" y="0"/>
                  </a:moveTo>
                  <a:lnTo>
                    <a:pt x="1060" y="0"/>
                  </a:lnTo>
                  <a:lnTo>
                    <a:pt x="1058" y="0"/>
                  </a:lnTo>
                  <a:lnTo>
                    <a:pt x="1056" y="2"/>
                  </a:lnTo>
                  <a:lnTo>
                    <a:pt x="1054" y="6"/>
                  </a:lnTo>
                  <a:lnTo>
                    <a:pt x="1054" y="18"/>
                  </a:lnTo>
                  <a:lnTo>
                    <a:pt x="1054" y="18"/>
                  </a:lnTo>
                  <a:lnTo>
                    <a:pt x="1052" y="22"/>
                  </a:lnTo>
                  <a:lnTo>
                    <a:pt x="1052" y="24"/>
                  </a:lnTo>
                  <a:lnTo>
                    <a:pt x="1054" y="26"/>
                  </a:lnTo>
                  <a:lnTo>
                    <a:pt x="1054" y="26"/>
                  </a:lnTo>
                  <a:lnTo>
                    <a:pt x="1058" y="28"/>
                  </a:lnTo>
                  <a:lnTo>
                    <a:pt x="1060" y="28"/>
                  </a:lnTo>
                  <a:lnTo>
                    <a:pt x="1060" y="28"/>
                  </a:lnTo>
                  <a:lnTo>
                    <a:pt x="1062" y="32"/>
                  </a:lnTo>
                  <a:lnTo>
                    <a:pt x="1062" y="34"/>
                  </a:lnTo>
                  <a:lnTo>
                    <a:pt x="1062" y="34"/>
                  </a:lnTo>
                  <a:lnTo>
                    <a:pt x="1066" y="36"/>
                  </a:lnTo>
                  <a:lnTo>
                    <a:pt x="1066" y="36"/>
                  </a:lnTo>
                  <a:lnTo>
                    <a:pt x="1068" y="36"/>
                  </a:lnTo>
                  <a:lnTo>
                    <a:pt x="1068" y="36"/>
                  </a:lnTo>
                  <a:lnTo>
                    <a:pt x="1072" y="34"/>
                  </a:lnTo>
                  <a:lnTo>
                    <a:pt x="1072" y="34"/>
                  </a:lnTo>
                  <a:lnTo>
                    <a:pt x="1072" y="34"/>
                  </a:lnTo>
                  <a:lnTo>
                    <a:pt x="1078" y="32"/>
                  </a:lnTo>
                  <a:lnTo>
                    <a:pt x="1084" y="32"/>
                  </a:lnTo>
                  <a:lnTo>
                    <a:pt x="1084" y="32"/>
                  </a:lnTo>
                  <a:lnTo>
                    <a:pt x="1084" y="32"/>
                  </a:lnTo>
                  <a:lnTo>
                    <a:pt x="1084" y="32"/>
                  </a:lnTo>
                  <a:lnTo>
                    <a:pt x="1084" y="38"/>
                  </a:lnTo>
                  <a:lnTo>
                    <a:pt x="1088" y="44"/>
                  </a:lnTo>
                  <a:lnTo>
                    <a:pt x="1088" y="44"/>
                  </a:lnTo>
                  <a:lnTo>
                    <a:pt x="1094" y="46"/>
                  </a:lnTo>
                  <a:lnTo>
                    <a:pt x="1096" y="46"/>
                  </a:lnTo>
                  <a:lnTo>
                    <a:pt x="1096" y="48"/>
                  </a:lnTo>
                  <a:lnTo>
                    <a:pt x="1096" y="48"/>
                  </a:lnTo>
                  <a:lnTo>
                    <a:pt x="1096" y="50"/>
                  </a:lnTo>
                  <a:lnTo>
                    <a:pt x="1094" y="50"/>
                  </a:lnTo>
                  <a:lnTo>
                    <a:pt x="1094" y="50"/>
                  </a:lnTo>
                  <a:lnTo>
                    <a:pt x="1092" y="50"/>
                  </a:lnTo>
                  <a:lnTo>
                    <a:pt x="1092" y="50"/>
                  </a:lnTo>
                  <a:lnTo>
                    <a:pt x="1092" y="50"/>
                  </a:lnTo>
                  <a:lnTo>
                    <a:pt x="1092" y="50"/>
                  </a:lnTo>
                  <a:lnTo>
                    <a:pt x="1090" y="50"/>
                  </a:lnTo>
                  <a:lnTo>
                    <a:pt x="1090" y="50"/>
                  </a:lnTo>
                  <a:lnTo>
                    <a:pt x="1088" y="50"/>
                  </a:lnTo>
                  <a:lnTo>
                    <a:pt x="1086" y="52"/>
                  </a:lnTo>
                  <a:lnTo>
                    <a:pt x="1086" y="52"/>
                  </a:lnTo>
                  <a:lnTo>
                    <a:pt x="1084" y="54"/>
                  </a:lnTo>
                  <a:lnTo>
                    <a:pt x="1080" y="56"/>
                  </a:lnTo>
                  <a:lnTo>
                    <a:pt x="1080" y="56"/>
                  </a:lnTo>
                  <a:lnTo>
                    <a:pt x="1078" y="56"/>
                  </a:lnTo>
                  <a:lnTo>
                    <a:pt x="1078" y="56"/>
                  </a:lnTo>
                  <a:lnTo>
                    <a:pt x="1074" y="56"/>
                  </a:lnTo>
                  <a:lnTo>
                    <a:pt x="1072" y="54"/>
                  </a:lnTo>
                  <a:lnTo>
                    <a:pt x="1072" y="48"/>
                  </a:lnTo>
                  <a:lnTo>
                    <a:pt x="1072" y="48"/>
                  </a:lnTo>
                  <a:lnTo>
                    <a:pt x="1070" y="44"/>
                  </a:lnTo>
                  <a:lnTo>
                    <a:pt x="1066" y="42"/>
                  </a:lnTo>
                  <a:lnTo>
                    <a:pt x="1066" y="42"/>
                  </a:lnTo>
                  <a:lnTo>
                    <a:pt x="1062" y="42"/>
                  </a:lnTo>
                  <a:lnTo>
                    <a:pt x="1062" y="42"/>
                  </a:lnTo>
                  <a:lnTo>
                    <a:pt x="1060" y="44"/>
                  </a:lnTo>
                  <a:lnTo>
                    <a:pt x="1060" y="46"/>
                  </a:lnTo>
                  <a:lnTo>
                    <a:pt x="1060" y="50"/>
                  </a:lnTo>
                  <a:lnTo>
                    <a:pt x="1058" y="52"/>
                  </a:lnTo>
                  <a:lnTo>
                    <a:pt x="1058" y="52"/>
                  </a:lnTo>
                  <a:lnTo>
                    <a:pt x="1056" y="54"/>
                  </a:lnTo>
                  <a:lnTo>
                    <a:pt x="1054" y="54"/>
                  </a:lnTo>
                  <a:lnTo>
                    <a:pt x="1054" y="54"/>
                  </a:lnTo>
                  <a:lnTo>
                    <a:pt x="1050" y="54"/>
                  </a:lnTo>
                  <a:lnTo>
                    <a:pt x="1048" y="52"/>
                  </a:lnTo>
                  <a:lnTo>
                    <a:pt x="1048" y="52"/>
                  </a:lnTo>
                  <a:lnTo>
                    <a:pt x="1046" y="48"/>
                  </a:lnTo>
                  <a:lnTo>
                    <a:pt x="1046" y="46"/>
                  </a:lnTo>
                  <a:lnTo>
                    <a:pt x="1048" y="42"/>
                  </a:lnTo>
                  <a:lnTo>
                    <a:pt x="1048" y="42"/>
                  </a:lnTo>
                  <a:lnTo>
                    <a:pt x="1052" y="36"/>
                  </a:lnTo>
                  <a:lnTo>
                    <a:pt x="1054" y="34"/>
                  </a:lnTo>
                  <a:lnTo>
                    <a:pt x="1052" y="32"/>
                  </a:lnTo>
                  <a:lnTo>
                    <a:pt x="1052" y="32"/>
                  </a:lnTo>
                  <a:lnTo>
                    <a:pt x="1050" y="30"/>
                  </a:lnTo>
                  <a:lnTo>
                    <a:pt x="1048" y="28"/>
                  </a:lnTo>
                  <a:lnTo>
                    <a:pt x="1044" y="28"/>
                  </a:lnTo>
                  <a:lnTo>
                    <a:pt x="1042" y="24"/>
                  </a:lnTo>
                  <a:lnTo>
                    <a:pt x="1042" y="24"/>
                  </a:lnTo>
                  <a:lnTo>
                    <a:pt x="1042" y="22"/>
                  </a:lnTo>
                  <a:lnTo>
                    <a:pt x="1044" y="20"/>
                  </a:lnTo>
                  <a:lnTo>
                    <a:pt x="1048" y="14"/>
                  </a:lnTo>
                  <a:lnTo>
                    <a:pt x="1050" y="10"/>
                  </a:lnTo>
                  <a:lnTo>
                    <a:pt x="1050" y="8"/>
                  </a:lnTo>
                  <a:lnTo>
                    <a:pt x="1048" y="4"/>
                  </a:lnTo>
                  <a:lnTo>
                    <a:pt x="1048" y="4"/>
                  </a:lnTo>
                  <a:lnTo>
                    <a:pt x="1046" y="4"/>
                  </a:lnTo>
                  <a:lnTo>
                    <a:pt x="1046" y="4"/>
                  </a:lnTo>
                  <a:lnTo>
                    <a:pt x="1038" y="6"/>
                  </a:lnTo>
                  <a:lnTo>
                    <a:pt x="1030" y="8"/>
                  </a:lnTo>
                  <a:lnTo>
                    <a:pt x="1030" y="8"/>
                  </a:lnTo>
                  <a:lnTo>
                    <a:pt x="1028" y="10"/>
                  </a:lnTo>
                  <a:lnTo>
                    <a:pt x="1026" y="12"/>
                  </a:lnTo>
                  <a:lnTo>
                    <a:pt x="1026" y="12"/>
                  </a:lnTo>
                  <a:lnTo>
                    <a:pt x="1022" y="14"/>
                  </a:lnTo>
                  <a:lnTo>
                    <a:pt x="1018" y="16"/>
                  </a:lnTo>
                  <a:lnTo>
                    <a:pt x="1018" y="16"/>
                  </a:lnTo>
                  <a:lnTo>
                    <a:pt x="1014" y="16"/>
                  </a:lnTo>
                  <a:lnTo>
                    <a:pt x="1012" y="18"/>
                  </a:lnTo>
                  <a:lnTo>
                    <a:pt x="1010" y="20"/>
                  </a:lnTo>
                  <a:lnTo>
                    <a:pt x="1010" y="20"/>
                  </a:lnTo>
                  <a:lnTo>
                    <a:pt x="1012" y="22"/>
                  </a:lnTo>
                  <a:lnTo>
                    <a:pt x="1012" y="24"/>
                  </a:lnTo>
                  <a:lnTo>
                    <a:pt x="1012" y="26"/>
                  </a:lnTo>
                  <a:lnTo>
                    <a:pt x="1012" y="26"/>
                  </a:lnTo>
                  <a:lnTo>
                    <a:pt x="1004" y="26"/>
                  </a:lnTo>
                  <a:lnTo>
                    <a:pt x="1004" y="26"/>
                  </a:lnTo>
                  <a:lnTo>
                    <a:pt x="996" y="28"/>
                  </a:lnTo>
                  <a:lnTo>
                    <a:pt x="996" y="28"/>
                  </a:lnTo>
                  <a:lnTo>
                    <a:pt x="996" y="32"/>
                  </a:lnTo>
                  <a:lnTo>
                    <a:pt x="1000" y="36"/>
                  </a:lnTo>
                  <a:lnTo>
                    <a:pt x="1000" y="36"/>
                  </a:lnTo>
                  <a:lnTo>
                    <a:pt x="1006" y="38"/>
                  </a:lnTo>
                  <a:lnTo>
                    <a:pt x="1006" y="38"/>
                  </a:lnTo>
                  <a:lnTo>
                    <a:pt x="1006" y="38"/>
                  </a:lnTo>
                  <a:lnTo>
                    <a:pt x="1006" y="38"/>
                  </a:lnTo>
                  <a:lnTo>
                    <a:pt x="1008" y="38"/>
                  </a:lnTo>
                  <a:lnTo>
                    <a:pt x="1008" y="38"/>
                  </a:lnTo>
                  <a:lnTo>
                    <a:pt x="1012" y="40"/>
                  </a:lnTo>
                  <a:lnTo>
                    <a:pt x="1012" y="40"/>
                  </a:lnTo>
                  <a:lnTo>
                    <a:pt x="1016" y="42"/>
                  </a:lnTo>
                  <a:lnTo>
                    <a:pt x="1016" y="46"/>
                  </a:lnTo>
                  <a:lnTo>
                    <a:pt x="1014" y="48"/>
                  </a:lnTo>
                  <a:lnTo>
                    <a:pt x="1014" y="48"/>
                  </a:lnTo>
                  <a:lnTo>
                    <a:pt x="1010" y="48"/>
                  </a:lnTo>
                  <a:lnTo>
                    <a:pt x="1004" y="50"/>
                  </a:lnTo>
                  <a:lnTo>
                    <a:pt x="1004" y="50"/>
                  </a:lnTo>
                  <a:lnTo>
                    <a:pt x="1008" y="58"/>
                  </a:lnTo>
                  <a:lnTo>
                    <a:pt x="1012" y="62"/>
                  </a:lnTo>
                  <a:lnTo>
                    <a:pt x="1012" y="66"/>
                  </a:lnTo>
                  <a:lnTo>
                    <a:pt x="1012" y="66"/>
                  </a:lnTo>
                  <a:lnTo>
                    <a:pt x="1008" y="68"/>
                  </a:lnTo>
                  <a:lnTo>
                    <a:pt x="1004" y="68"/>
                  </a:lnTo>
                  <a:lnTo>
                    <a:pt x="1004" y="68"/>
                  </a:lnTo>
                  <a:lnTo>
                    <a:pt x="1000" y="68"/>
                  </a:lnTo>
                  <a:lnTo>
                    <a:pt x="1000" y="68"/>
                  </a:lnTo>
                  <a:lnTo>
                    <a:pt x="998" y="62"/>
                  </a:lnTo>
                  <a:lnTo>
                    <a:pt x="996" y="58"/>
                  </a:lnTo>
                  <a:lnTo>
                    <a:pt x="996" y="58"/>
                  </a:lnTo>
                  <a:lnTo>
                    <a:pt x="992" y="56"/>
                  </a:lnTo>
                  <a:lnTo>
                    <a:pt x="988" y="54"/>
                  </a:lnTo>
                  <a:lnTo>
                    <a:pt x="988" y="54"/>
                  </a:lnTo>
                  <a:lnTo>
                    <a:pt x="986" y="50"/>
                  </a:lnTo>
                  <a:lnTo>
                    <a:pt x="986" y="44"/>
                  </a:lnTo>
                  <a:lnTo>
                    <a:pt x="986" y="44"/>
                  </a:lnTo>
                  <a:lnTo>
                    <a:pt x="986" y="32"/>
                  </a:lnTo>
                  <a:lnTo>
                    <a:pt x="986" y="32"/>
                  </a:lnTo>
                  <a:lnTo>
                    <a:pt x="988" y="28"/>
                  </a:lnTo>
                  <a:lnTo>
                    <a:pt x="990" y="24"/>
                  </a:lnTo>
                  <a:lnTo>
                    <a:pt x="990" y="24"/>
                  </a:lnTo>
                  <a:lnTo>
                    <a:pt x="990" y="20"/>
                  </a:lnTo>
                  <a:lnTo>
                    <a:pt x="990" y="18"/>
                  </a:lnTo>
                  <a:lnTo>
                    <a:pt x="992" y="16"/>
                  </a:lnTo>
                  <a:lnTo>
                    <a:pt x="992" y="16"/>
                  </a:lnTo>
                  <a:lnTo>
                    <a:pt x="1000" y="14"/>
                  </a:lnTo>
                  <a:lnTo>
                    <a:pt x="1002" y="12"/>
                  </a:lnTo>
                  <a:lnTo>
                    <a:pt x="1004" y="10"/>
                  </a:lnTo>
                  <a:lnTo>
                    <a:pt x="1004" y="10"/>
                  </a:lnTo>
                  <a:lnTo>
                    <a:pt x="1004" y="6"/>
                  </a:lnTo>
                  <a:lnTo>
                    <a:pt x="1002" y="4"/>
                  </a:lnTo>
                  <a:lnTo>
                    <a:pt x="1002" y="4"/>
                  </a:lnTo>
                  <a:lnTo>
                    <a:pt x="996" y="4"/>
                  </a:lnTo>
                  <a:lnTo>
                    <a:pt x="996" y="4"/>
                  </a:lnTo>
                  <a:lnTo>
                    <a:pt x="996" y="4"/>
                  </a:lnTo>
                  <a:lnTo>
                    <a:pt x="996" y="4"/>
                  </a:lnTo>
                  <a:lnTo>
                    <a:pt x="982" y="2"/>
                  </a:lnTo>
                  <a:lnTo>
                    <a:pt x="982" y="2"/>
                  </a:lnTo>
                  <a:lnTo>
                    <a:pt x="980" y="2"/>
                  </a:lnTo>
                  <a:lnTo>
                    <a:pt x="980" y="2"/>
                  </a:lnTo>
                  <a:lnTo>
                    <a:pt x="978" y="2"/>
                  </a:lnTo>
                  <a:lnTo>
                    <a:pt x="976" y="4"/>
                  </a:lnTo>
                  <a:lnTo>
                    <a:pt x="972" y="8"/>
                  </a:lnTo>
                  <a:lnTo>
                    <a:pt x="972" y="8"/>
                  </a:lnTo>
                  <a:lnTo>
                    <a:pt x="966" y="10"/>
                  </a:lnTo>
                  <a:lnTo>
                    <a:pt x="964" y="12"/>
                  </a:lnTo>
                  <a:lnTo>
                    <a:pt x="962" y="14"/>
                  </a:lnTo>
                  <a:lnTo>
                    <a:pt x="962" y="14"/>
                  </a:lnTo>
                  <a:lnTo>
                    <a:pt x="964" y="16"/>
                  </a:lnTo>
                  <a:lnTo>
                    <a:pt x="966" y="18"/>
                  </a:lnTo>
                  <a:lnTo>
                    <a:pt x="968" y="20"/>
                  </a:lnTo>
                  <a:lnTo>
                    <a:pt x="968" y="22"/>
                  </a:lnTo>
                  <a:lnTo>
                    <a:pt x="968" y="22"/>
                  </a:lnTo>
                  <a:lnTo>
                    <a:pt x="966" y="24"/>
                  </a:lnTo>
                  <a:lnTo>
                    <a:pt x="964" y="26"/>
                  </a:lnTo>
                  <a:lnTo>
                    <a:pt x="964" y="26"/>
                  </a:lnTo>
                  <a:lnTo>
                    <a:pt x="958" y="24"/>
                  </a:lnTo>
                  <a:lnTo>
                    <a:pt x="958" y="24"/>
                  </a:lnTo>
                  <a:lnTo>
                    <a:pt x="956" y="24"/>
                  </a:lnTo>
                  <a:lnTo>
                    <a:pt x="956" y="24"/>
                  </a:lnTo>
                  <a:lnTo>
                    <a:pt x="952" y="24"/>
                  </a:lnTo>
                  <a:lnTo>
                    <a:pt x="952" y="26"/>
                  </a:lnTo>
                  <a:lnTo>
                    <a:pt x="950" y="30"/>
                  </a:lnTo>
                  <a:lnTo>
                    <a:pt x="950" y="30"/>
                  </a:lnTo>
                  <a:lnTo>
                    <a:pt x="946" y="36"/>
                  </a:lnTo>
                  <a:lnTo>
                    <a:pt x="942" y="40"/>
                  </a:lnTo>
                  <a:lnTo>
                    <a:pt x="942" y="40"/>
                  </a:lnTo>
                  <a:lnTo>
                    <a:pt x="940" y="46"/>
                  </a:lnTo>
                  <a:lnTo>
                    <a:pt x="942" y="50"/>
                  </a:lnTo>
                  <a:lnTo>
                    <a:pt x="946" y="56"/>
                  </a:lnTo>
                  <a:lnTo>
                    <a:pt x="950" y="60"/>
                  </a:lnTo>
                  <a:lnTo>
                    <a:pt x="950" y="60"/>
                  </a:lnTo>
                  <a:lnTo>
                    <a:pt x="958" y="62"/>
                  </a:lnTo>
                  <a:lnTo>
                    <a:pt x="962" y="66"/>
                  </a:lnTo>
                  <a:lnTo>
                    <a:pt x="962" y="66"/>
                  </a:lnTo>
                  <a:lnTo>
                    <a:pt x="964" y="70"/>
                  </a:lnTo>
                  <a:lnTo>
                    <a:pt x="968" y="74"/>
                  </a:lnTo>
                  <a:lnTo>
                    <a:pt x="968" y="74"/>
                  </a:lnTo>
                  <a:lnTo>
                    <a:pt x="966" y="76"/>
                  </a:lnTo>
                  <a:lnTo>
                    <a:pt x="968" y="80"/>
                  </a:lnTo>
                  <a:lnTo>
                    <a:pt x="968" y="80"/>
                  </a:lnTo>
                  <a:lnTo>
                    <a:pt x="970" y="84"/>
                  </a:lnTo>
                  <a:lnTo>
                    <a:pt x="976" y="86"/>
                  </a:lnTo>
                  <a:lnTo>
                    <a:pt x="986" y="92"/>
                  </a:lnTo>
                  <a:lnTo>
                    <a:pt x="986" y="92"/>
                  </a:lnTo>
                  <a:lnTo>
                    <a:pt x="996" y="100"/>
                  </a:lnTo>
                  <a:lnTo>
                    <a:pt x="1000" y="104"/>
                  </a:lnTo>
                  <a:lnTo>
                    <a:pt x="1000" y="106"/>
                  </a:lnTo>
                  <a:lnTo>
                    <a:pt x="998" y="108"/>
                  </a:lnTo>
                  <a:lnTo>
                    <a:pt x="998" y="108"/>
                  </a:lnTo>
                  <a:lnTo>
                    <a:pt x="1002" y="112"/>
                  </a:lnTo>
                  <a:lnTo>
                    <a:pt x="1008" y="116"/>
                  </a:lnTo>
                  <a:lnTo>
                    <a:pt x="1010" y="120"/>
                  </a:lnTo>
                  <a:lnTo>
                    <a:pt x="1010" y="122"/>
                  </a:lnTo>
                  <a:lnTo>
                    <a:pt x="1006" y="124"/>
                  </a:lnTo>
                  <a:lnTo>
                    <a:pt x="1006" y="124"/>
                  </a:lnTo>
                  <a:lnTo>
                    <a:pt x="1004" y="124"/>
                  </a:lnTo>
                  <a:lnTo>
                    <a:pt x="1000" y="126"/>
                  </a:lnTo>
                  <a:lnTo>
                    <a:pt x="1000" y="126"/>
                  </a:lnTo>
                  <a:lnTo>
                    <a:pt x="1000" y="128"/>
                  </a:lnTo>
                  <a:lnTo>
                    <a:pt x="1000" y="132"/>
                  </a:lnTo>
                  <a:lnTo>
                    <a:pt x="1000" y="132"/>
                  </a:lnTo>
                  <a:lnTo>
                    <a:pt x="998" y="136"/>
                  </a:lnTo>
                  <a:lnTo>
                    <a:pt x="996" y="138"/>
                  </a:lnTo>
                  <a:lnTo>
                    <a:pt x="992" y="138"/>
                  </a:lnTo>
                  <a:lnTo>
                    <a:pt x="992" y="138"/>
                  </a:lnTo>
                  <a:lnTo>
                    <a:pt x="992" y="142"/>
                  </a:lnTo>
                  <a:lnTo>
                    <a:pt x="992" y="142"/>
                  </a:lnTo>
                  <a:lnTo>
                    <a:pt x="990" y="150"/>
                  </a:lnTo>
                  <a:lnTo>
                    <a:pt x="990" y="154"/>
                  </a:lnTo>
                  <a:lnTo>
                    <a:pt x="990" y="156"/>
                  </a:lnTo>
                  <a:lnTo>
                    <a:pt x="990" y="156"/>
                  </a:lnTo>
                  <a:lnTo>
                    <a:pt x="986" y="158"/>
                  </a:lnTo>
                  <a:lnTo>
                    <a:pt x="986" y="158"/>
                  </a:lnTo>
                  <a:lnTo>
                    <a:pt x="986" y="156"/>
                  </a:lnTo>
                  <a:lnTo>
                    <a:pt x="984" y="154"/>
                  </a:lnTo>
                  <a:lnTo>
                    <a:pt x="982" y="150"/>
                  </a:lnTo>
                  <a:lnTo>
                    <a:pt x="982" y="150"/>
                  </a:lnTo>
                  <a:lnTo>
                    <a:pt x="978" y="146"/>
                  </a:lnTo>
                  <a:lnTo>
                    <a:pt x="972" y="142"/>
                  </a:lnTo>
                  <a:lnTo>
                    <a:pt x="972" y="142"/>
                  </a:lnTo>
                  <a:lnTo>
                    <a:pt x="968" y="138"/>
                  </a:lnTo>
                  <a:lnTo>
                    <a:pt x="968" y="136"/>
                  </a:lnTo>
                  <a:lnTo>
                    <a:pt x="968" y="130"/>
                  </a:lnTo>
                  <a:lnTo>
                    <a:pt x="970" y="124"/>
                  </a:lnTo>
                  <a:lnTo>
                    <a:pt x="972" y="118"/>
                  </a:lnTo>
                  <a:lnTo>
                    <a:pt x="972" y="118"/>
                  </a:lnTo>
                  <a:lnTo>
                    <a:pt x="970" y="114"/>
                  </a:lnTo>
                  <a:lnTo>
                    <a:pt x="968" y="112"/>
                  </a:lnTo>
                  <a:lnTo>
                    <a:pt x="966" y="110"/>
                  </a:lnTo>
                  <a:lnTo>
                    <a:pt x="962" y="110"/>
                  </a:lnTo>
                  <a:lnTo>
                    <a:pt x="962" y="110"/>
                  </a:lnTo>
                  <a:lnTo>
                    <a:pt x="960" y="110"/>
                  </a:lnTo>
                  <a:lnTo>
                    <a:pt x="960" y="110"/>
                  </a:lnTo>
                  <a:lnTo>
                    <a:pt x="956" y="110"/>
                  </a:lnTo>
                  <a:lnTo>
                    <a:pt x="954" y="112"/>
                  </a:lnTo>
                  <a:lnTo>
                    <a:pt x="952" y="118"/>
                  </a:lnTo>
                  <a:lnTo>
                    <a:pt x="954" y="126"/>
                  </a:lnTo>
                  <a:lnTo>
                    <a:pt x="952" y="130"/>
                  </a:lnTo>
                  <a:lnTo>
                    <a:pt x="950" y="134"/>
                  </a:lnTo>
                  <a:lnTo>
                    <a:pt x="950" y="134"/>
                  </a:lnTo>
                  <a:lnTo>
                    <a:pt x="946" y="128"/>
                  </a:lnTo>
                  <a:lnTo>
                    <a:pt x="942" y="122"/>
                  </a:lnTo>
                  <a:lnTo>
                    <a:pt x="940" y="118"/>
                  </a:lnTo>
                  <a:lnTo>
                    <a:pt x="934" y="114"/>
                  </a:lnTo>
                  <a:lnTo>
                    <a:pt x="934" y="114"/>
                  </a:lnTo>
                  <a:lnTo>
                    <a:pt x="930" y="112"/>
                  </a:lnTo>
                  <a:lnTo>
                    <a:pt x="926" y="110"/>
                  </a:lnTo>
                  <a:lnTo>
                    <a:pt x="926" y="110"/>
                  </a:lnTo>
                  <a:lnTo>
                    <a:pt x="924" y="108"/>
                  </a:lnTo>
                  <a:lnTo>
                    <a:pt x="924" y="104"/>
                  </a:lnTo>
                  <a:lnTo>
                    <a:pt x="924" y="104"/>
                  </a:lnTo>
                  <a:lnTo>
                    <a:pt x="918" y="98"/>
                  </a:lnTo>
                  <a:lnTo>
                    <a:pt x="918" y="96"/>
                  </a:lnTo>
                  <a:lnTo>
                    <a:pt x="922" y="94"/>
                  </a:lnTo>
                  <a:lnTo>
                    <a:pt x="922" y="94"/>
                  </a:lnTo>
                  <a:lnTo>
                    <a:pt x="928" y="92"/>
                  </a:lnTo>
                  <a:lnTo>
                    <a:pt x="932" y="92"/>
                  </a:lnTo>
                  <a:lnTo>
                    <a:pt x="934" y="88"/>
                  </a:lnTo>
                  <a:lnTo>
                    <a:pt x="934" y="88"/>
                  </a:lnTo>
                  <a:lnTo>
                    <a:pt x="934" y="82"/>
                  </a:lnTo>
                  <a:lnTo>
                    <a:pt x="930" y="78"/>
                  </a:lnTo>
                  <a:lnTo>
                    <a:pt x="930" y="78"/>
                  </a:lnTo>
                  <a:lnTo>
                    <a:pt x="922" y="72"/>
                  </a:lnTo>
                  <a:lnTo>
                    <a:pt x="916" y="68"/>
                  </a:lnTo>
                  <a:lnTo>
                    <a:pt x="916" y="68"/>
                  </a:lnTo>
                  <a:lnTo>
                    <a:pt x="912" y="62"/>
                  </a:lnTo>
                  <a:lnTo>
                    <a:pt x="908" y="56"/>
                  </a:lnTo>
                  <a:lnTo>
                    <a:pt x="908" y="56"/>
                  </a:lnTo>
                  <a:lnTo>
                    <a:pt x="902" y="54"/>
                  </a:lnTo>
                  <a:lnTo>
                    <a:pt x="898" y="52"/>
                  </a:lnTo>
                  <a:lnTo>
                    <a:pt x="896" y="50"/>
                  </a:lnTo>
                  <a:lnTo>
                    <a:pt x="896" y="50"/>
                  </a:lnTo>
                  <a:lnTo>
                    <a:pt x="890" y="46"/>
                  </a:lnTo>
                  <a:lnTo>
                    <a:pt x="882" y="42"/>
                  </a:lnTo>
                  <a:lnTo>
                    <a:pt x="882" y="42"/>
                  </a:lnTo>
                  <a:lnTo>
                    <a:pt x="882" y="44"/>
                  </a:lnTo>
                  <a:lnTo>
                    <a:pt x="882" y="44"/>
                  </a:lnTo>
                  <a:lnTo>
                    <a:pt x="880" y="48"/>
                  </a:lnTo>
                  <a:lnTo>
                    <a:pt x="880" y="52"/>
                  </a:lnTo>
                  <a:lnTo>
                    <a:pt x="880" y="52"/>
                  </a:lnTo>
                  <a:lnTo>
                    <a:pt x="882" y="58"/>
                  </a:lnTo>
                  <a:lnTo>
                    <a:pt x="882" y="58"/>
                  </a:lnTo>
                  <a:lnTo>
                    <a:pt x="880" y="60"/>
                  </a:lnTo>
                  <a:lnTo>
                    <a:pt x="876" y="60"/>
                  </a:lnTo>
                  <a:lnTo>
                    <a:pt x="876" y="60"/>
                  </a:lnTo>
                  <a:lnTo>
                    <a:pt x="874" y="64"/>
                  </a:lnTo>
                  <a:lnTo>
                    <a:pt x="872" y="68"/>
                  </a:lnTo>
                  <a:lnTo>
                    <a:pt x="870" y="72"/>
                  </a:lnTo>
                  <a:lnTo>
                    <a:pt x="868" y="74"/>
                  </a:lnTo>
                  <a:lnTo>
                    <a:pt x="868" y="74"/>
                  </a:lnTo>
                  <a:lnTo>
                    <a:pt x="864" y="78"/>
                  </a:lnTo>
                  <a:lnTo>
                    <a:pt x="862" y="78"/>
                  </a:lnTo>
                  <a:lnTo>
                    <a:pt x="860" y="82"/>
                  </a:lnTo>
                  <a:lnTo>
                    <a:pt x="860" y="82"/>
                  </a:lnTo>
                  <a:lnTo>
                    <a:pt x="860" y="84"/>
                  </a:lnTo>
                  <a:lnTo>
                    <a:pt x="862" y="86"/>
                  </a:lnTo>
                  <a:lnTo>
                    <a:pt x="868" y="90"/>
                  </a:lnTo>
                  <a:lnTo>
                    <a:pt x="868" y="90"/>
                  </a:lnTo>
                  <a:lnTo>
                    <a:pt x="880" y="98"/>
                  </a:lnTo>
                  <a:lnTo>
                    <a:pt x="886" y="100"/>
                  </a:lnTo>
                  <a:lnTo>
                    <a:pt x="894" y="102"/>
                  </a:lnTo>
                  <a:lnTo>
                    <a:pt x="894" y="102"/>
                  </a:lnTo>
                  <a:lnTo>
                    <a:pt x="894" y="102"/>
                  </a:lnTo>
                  <a:lnTo>
                    <a:pt x="894" y="102"/>
                  </a:lnTo>
                  <a:lnTo>
                    <a:pt x="898" y="102"/>
                  </a:lnTo>
                  <a:lnTo>
                    <a:pt x="898" y="102"/>
                  </a:lnTo>
                  <a:lnTo>
                    <a:pt x="902" y="102"/>
                  </a:lnTo>
                  <a:lnTo>
                    <a:pt x="902" y="102"/>
                  </a:lnTo>
                  <a:lnTo>
                    <a:pt x="904" y="102"/>
                  </a:lnTo>
                  <a:lnTo>
                    <a:pt x="906" y="106"/>
                  </a:lnTo>
                  <a:lnTo>
                    <a:pt x="906" y="106"/>
                  </a:lnTo>
                  <a:lnTo>
                    <a:pt x="904" y="108"/>
                  </a:lnTo>
                  <a:lnTo>
                    <a:pt x="902" y="108"/>
                  </a:lnTo>
                  <a:lnTo>
                    <a:pt x="894" y="110"/>
                  </a:lnTo>
                  <a:lnTo>
                    <a:pt x="894" y="110"/>
                  </a:lnTo>
                  <a:lnTo>
                    <a:pt x="892" y="112"/>
                  </a:lnTo>
                  <a:lnTo>
                    <a:pt x="890" y="116"/>
                  </a:lnTo>
                  <a:lnTo>
                    <a:pt x="890" y="118"/>
                  </a:lnTo>
                  <a:lnTo>
                    <a:pt x="894" y="122"/>
                  </a:lnTo>
                  <a:lnTo>
                    <a:pt x="894" y="122"/>
                  </a:lnTo>
                  <a:lnTo>
                    <a:pt x="898" y="122"/>
                  </a:lnTo>
                  <a:lnTo>
                    <a:pt x="902" y="124"/>
                  </a:lnTo>
                  <a:lnTo>
                    <a:pt x="902" y="124"/>
                  </a:lnTo>
                  <a:lnTo>
                    <a:pt x="902" y="124"/>
                  </a:lnTo>
                  <a:lnTo>
                    <a:pt x="902" y="126"/>
                  </a:lnTo>
                  <a:lnTo>
                    <a:pt x="902" y="128"/>
                  </a:lnTo>
                  <a:lnTo>
                    <a:pt x="898" y="128"/>
                  </a:lnTo>
                  <a:lnTo>
                    <a:pt x="898" y="128"/>
                  </a:lnTo>
                  <a:lnTo>
                    <a:pt x="894" y="132"/>
                  </a:lnTo>
                  <a:lnTo>
                    <a:pt x="888" y="134"/>
                  </a:lnTo>
                  <a:lnTo>
                    <a:pt x="888" y="134"/>
                  </a:lnTo>
                  <a:lnTo>
                    <a:pt x="878" y="134"/>
                  </a:lnTo>
                  <a:lnTo>
                    <a:pt x="874" y="136"/>
                  </a:lnTo>
                  <a:lnTo>
                    <a:pt x="872" y="140"/>
                  </a:lnTo>
                  <a:lnTo>
                    <a:pt x="872" y="140"/>
                  </a:lnTo>
                  <a:lnTo>
                    <a:pt x="874" y="142"/>
                  </a:lnTo>
                  <a:lnTo>
                    <a:pt x="876" y="146"/>
                  </a:lnTo>
                  <a:lnTo>
                    <a:pt x="878" y="148"/>
                  </a:lnTo>
                  <a:lnTo>
                    <a:pt x="876" y="150"/>
                  </a:lnTo>
                  <a:lnTo>
                    <a:pt x="876" y="150"/>
                  </a:lnTo>
                  <a:lnTo>
                    <a:pt x="874" y="150"/>
                  </a:lnTo>
                  <a:lnTo>
                    <a:pt x="874" y="150"/>
                  </a:lnTo>
                  <a:lnTo>
                    <a:pt x="870" y="148"/>
                  </a:lnTo>
                  <a:lnTo>
                    <a:pt x="866" y="146"/>
                  </a:lnTo>
                  <a:lnTo>
                    <a:pt x="864" y="140"/>
                  </a:lnTo>
                  <a:lnTo>
                    <a:pt x="864" y="132"/>
                  </a:lnTo>
                  <a:lnTo>
                    <a:pt x="864" y="130"/>
                  </a:lnTo>
                  <a:lnTo>
                    <a:pt x="860" y="126"/>
                  </a:lnTo>
                  <a:lnTo>
                    <a:pt x="860" y="126"/>
                  </a:lnTo>
                  <a:lnTo>
                    <a:pt x="858" y="124"/>
                  </a:lnTo>
                  <a:lnTo>
                    <a:pt x="852" y="124"/>
                  </a:lnTo>
                  <a:lnTo>
                    <a:pt x="852" y="124"/>
                  </a:lnTo>
                  <a:lnTo>
                    <a:pt x="848" y="126"/>
                  </a:lnTo>
                  <a:lnTo>
                    <a:pt x="848" y="128"/>
                  </a:lnTo>
                  <a:lnTo>
                    <a:pt x="848" y="130"/>
                  </a:lnTo>
                  <a:lnTo>
                    <a:pt x="848" y="130"/>
                  </a:lnTo>
                  <a:lnTo>
                    <a:pt x="854" y="134"/>
                  </a:lnTo>
                  <a:lnTo>
                    <a:pt x="856" y="136"/>
                  </a:lnTo>
                  <a:lnTo>
                    <a:pt x="856" y="140"/>
                  </a:lnTo>
                  <a:lnTo>
                    <a:pt x="856" y="140"/>
                  </a:lnTo>
                  <a:lnTo>
                    <a:pt x="856" y="140"/>
                  </a:lnTo>
                  <a:lnTo>
                    <a:pt x="856" y="140"/>
                  </a:lnTo>
                  <a:lnTo>
                    <a:pt x="850" y="138"/>
                  </a:lnTo>
                  <a:lnTo>
                    <a:pt x="850" y="138"/>
                  </a:lnTo>
                  <a:lnTo>
                    <a:pt x="844" y="136"/>
                  </a:lnTo>
                  <a:lnTo>
                    <a:pt x="844" y="136"/>
                  </a:lnTo>
                  <a:lnTo>
                    <a:pt x="844" y="136"/>
                  </a:lnTo>
                  <a:lnTo>
                    <a:pt x="844" y="136"/>
                  </a:lnTo>
                  <a:lnTo>
                    <a:pt x="836" y="138"/>
                  </a:lnTo>
                  <a:lnTo>
                    <a:pt x="830" y="142"/>
                  </a:lnTo>
                  <a:lnTo>
                    <a:pt x="830" y="142"/>
                  </a:lnTo>
                  <a:lnTo>
                    <a:pt x="826" y="142"/>
                  </a:lnTo>
                  <a:lnTo>
                    <a:pt x="826" y="142"/>
                  </a:lnTo>
                  <a:lnTo>
                    <a:pt x="820" y="140"/>
                  </a:lnTo>
                  <a:lnTo>
                    <a:pt x="814" y="138"/>
                  </a:lnTo>
                  <a:lnTo>
                    <a:pt x="804" y="136"/>
                  </a:lnTo>
                  <a:lnTo>
                    <a:pt x="804" y="136"/>
                  </a:lnTo>
                  <a:lnTo>
                    <a:pt x="794" y="134"/>
                  </a:lnTo>
                  <a:lnTo>
                    <a:pt x="786" y="130"/>
                  </a:lnTo>
                  <a:lnTo>
                    <a:pt x="786" y="130"/>
                  </a:lnTo>
                  <a:lnTo>
                    <a:pt x="780" y="124"/>
                  </a:lnTo>
                  <a:lnTo>
                    <a:pt x="774" y="122"/>
                  </a:lnTo>
                  <a:lnTo>
                    <a:pt x="774" y="122"/>
                  </a:lnTo>
                  <a:lnTo>
                    <a:pt x="774" y="122"/>
                  </a:lnTo>
                  <a:lnTo>
                    <a:pt x="774" y="122"/>
                  </a:lnTo>
                  <a:lnTo>
                    <a:pt x="770" y="122"/>
                  </a:lnTo>
                  <a:lnTo>
                    <a:pt x="770" y="122"/>
                  </a:lnTo>
                  <a:lnTo>
                    <a:pt x="764" y="122"/>
                  </a:lnTo>
                  <a:lnTo>
                    <a:pt x="764" y="122"/>
                  </a:lnTo>
                  <a:lnTo>
                    <a:pt x="760" y="120"/>
                  </a:lnTo>
                  <a:lnTo>
                    <a:pt x="760" y="120"/>
                  </a:lnTo>
                  <a:lnTo>
                    <a:pt x="760" y="118"/>
                  </a:lnTo>
                  <a:lnTo>
                    <a:pt x="760" y="116"/>
                  </a:lnTo>
                  <a:lnTo>
                    <a:pt x="764" y="114"/>
                  </a:lnTo>
                  <a:lnTo>
                    <a:pt x="764" y="112"/>
                  </a:lnTo>
                  <a:lnTo>
                    <a:pt x="764" y="112"/>
                  </a:lnTo>
                  <a:lnTo>
                    <a:pt x="756" y="108"/>
                  </a:lnTo>
                  <a:lnTo>
                    <a:pt x="756" y="108"/>
                  </a:lnTo>
                  <a:lnTo>
                    <a:pt x="752" y="110"/>
                  </a:lnTo>
                  <a:lnTo>
                    <a:pt x="746" y="110"/>
                  </a:lnTo>
                  <a:lnTo>
                    <a:pt x="746" y="110"/>
                  </a:lnTo>
                  <a:lnTo>
                    <a:pt x="738" y="114"/>
                  </a:lnTo>
                  <a:lnTo>
                    <a:pt x="738" y="114"/>
                  </a:lnTo>
                  <a:lnTo>
                    <a:pt x="734" y="114"/>
                  </a:lnTo>
                  <a:lnTo>
                    <a:pt x="730" y="116"/>
                  </a:lnTo>
                  <a:lnTo>
                    <a:pt x="730" y="116"/>
                  </a:lnTo>
                  <a:lnTo>
                    <a:pt x="728" y="118"/>
                  </a:lnTo>
                  <a:lnTo>
                    <a:pt x="726" y="122"/>
                  </a:lnTo>
                  <a:lnTo>
                    <a:pt x="728" y="124"/>
                  </a:lnTo>
                  <a:lnTo>
                    <a:pt x="732" y="126"/>
                  </a:lnTo>
                  <a:lnTo>
                    <a:pt x="732" y="126"/>
                  </a:lnTo>
                  <a:lnTo>
                    <a:pt x="734" y="128"/>
                  </a:lnTo>
                  <a:lnTo>
                    <a:pt x="734" y="128"/>
                  </a:lnTo>
                  <a:lnTo>
                    <a:pt x="740" y="126"/>
                  </a:lnTo>
                  <a:lnTo>
                    <a:pt x="740" y="126"/>
                  </a:lnTo>
                  <a:lnTo>
                    <a:pt x="746" y="124"/>
                  </a:lnTo>
                  <a:lnTo>
                    <a:pt x="746" y="124"/>
                  </a:lnTo>
                  <a:lnTo>
                    <a:pt x="748" y="126"/>
                  </a:lnTo>
                  <a:lnTo>
                    <a:pt x="748" y="126"/>
                  </a:lnTo>
                  <a:lnTo>
                    <a:pt x="744" y="130"/>
                  </a:lnTo>
                  <a:lnTo>
                    <a:pt x="740" y="132"/>
                  </a:lnTo>
                  <a:lnTo>
                    <a:pt x="736" y="134"/>
                  </a:lnTo>
                  <a:lnTo>
                    <a:pt x="734" y="136"/>
                  </a:lnTo>
                  <a:lnTo>
                    <a:pt x="734" y="136"/>
                  </a:lnTo>
                  <a:lnTo>
                    <a:pt x="734" y="142"/>
                  </a:lnTo>
                  <a:lnTo>
                    <a:pt x="736" y="146"/>
                  </a:lnTo>
                  <a:lnTo>
                    <a:pt x="738" y="150"/>
                  </a:lnTo>
                  <a:lnTo>
                    <a:pt x="736" y="154"/>
                  </a:lnTo>
                  <a:lnTo>
                    <a:pt x="736" y="154"/>
                  </a:lnTo>
                  <a:lnTo>
                    <a:pt x="734" y="154"/>
                  </a:lnTo>
                  <a:lnTo>
                    <a:pt x="734" y="154"/>
                  </a:lnTo>
                  <a:lnTo>
                    <a:pt x="728" y="152"/>
                  </a:lnTo>
                  <a:lnTo>
                    <a:pt x="726" y="148"/>
                  </a:lnTo>
                  <a:lnTo>
                    <a:pt x="720" y="140"/>
                  </a:lnTo>
                  <a:lnTo>
                    <a:pt x="720" y="140"/>
                  </a:lnTo>
                  <a:lnTo>
                    <a:pt x="716" y="136"/>
                  </a:lnTo>
                  <a:lnTo>
                    <a:pt x="712" y="134"/>
                  </a:lnTo>
                  <a:lnTo>
                    <a:pt x="706" y="132"/>
                  </a:lnTo>
                  <a:lnTo>
                    <a:pt x="704" y="128"/>
                  </a:lnTo>
                  <a:lnTo>
                    <a:pt x="704" y="128"/>
                  </a:lnTo>
                  <a:lnTo>
                    <a:pt x="696" y="132"/>
                  </a:lnTo>
                  <a:lnTo>
                    <a:pt x="688" y="132"/>
                  </a:lnTo>
                  <a:lnTo>
                    <a:pt x="688" y="132"/>
                  </a:lnTo>
                  <a:lnTo>
                    <a:pt x="686" y="132"/>
                  </a:lnTo>
                  <a:lnTo>
                    <a:pt x="686" y="132"/>
                  </a:lnTo>
                  <a:lnTo>
                    <a:pt x="682" y="132"/>
                  </a:lnTo>
                  <a:lnTo>
                    <a:pt x="682" y="132"/>
                  </a:lnTo>
                  <a:lnTo>
                    <a:pt x="672" y="134"/>
                  </a:lnTo>
                  <a:lnTo>
                    <a:pt x="662" y="134"/>
                  </a:lnTo>
                  <a:lnTo>
                    <a:pt x="662" y="134"/>
                  </a:lnTo>
                  <a:lnTo>
                    <a:pt x="660" y="134"/>
                  </a:lnTo>
                  <a:lnTo>
                    <a:pt x="660" y="134"/>
                  </a:lnTo>
                  <a:lnTo>
                    <a:pt x="654" y="134"/>
                  </a:lnTo>
                  <a:lnTo>
                    <a:pt x="650" y="132"/>
                  </a:lnTo>
                  <a:lnTo>
                    <a:pt x="648" y="130"/>
                  </a:lnTo>
                  <a:lnTo>
                    <a:pt x="650" y="126"/>
                  </a:lnTo>
                  <a:lnTo>
                    <a:pt x="650" y="126"/>
                  </a:lnTo>
                  <a:lnTo>
                    <a:pt x="654" y="124"/>
                  </a:lnTo>
                  <a:lnTo>
                    <a:pt x="658" y="122"/>
                  </a:lnTo>
                  <a:lnTo>
                    <a:pt x="662" y="120"/>
                  </a:lnTo>
                  <a:lnTo>
                    <a:pt x="664" y="118"/>
                  </a:lnTo>
                  <a:lnTo>
                    <a:pt x="664" y="118"/>
                  </a:lnTo>
                  <a:lnTo>
                    <a:pt x="664" y="118"/>
                  </a:lnTo>
                  <a:lnTo>
                    <a:pt x="662" y="116"/>
                  </a:lnTo>
                  <a:lnTo>
                    <a:pt x="660" y="114"/>
                  </a:lnTo>
                  <a:lnTo>
                    <a:pt x="656" y="112"/>
                  </a:lnTo>
                  <a:lnTo>
                    <a:pt x="656" y="112"/>
                  </a:lnTo>
                  <a:lnTo>
                    <a:pt x="652" y="108"/>
                  </a:lnTo>
                  <a:lnTo>
                    <a:pt x="652" y="108"/>
                  </a:lnTo>
                  <a:lnTo>
                    <a:pt x="650" y="106"/>
                  </a:lnTo>
                  <a:lnTo>
                    <a:pt x="646" y="104"/>
                  </a:lnTo>
                  <a:lnTo>
                    <a:pt x="636" y="104"/>
                  </a:lnTo>
                  <a:lnTo>
                    <a:pt x="636" y="104"/>
                  </a:lnTo>
                  <a:lnTo>
                    <a:pt x="636" y="104"/>
                  </a:lnTo>
                  <a:lnTo>
                    <a:pt x="636" y="104"/>
                  </a:lnTo>
                  <a:lnTo>
                    <a:pt x="630" y="104"/>
                  </a:lnTo>
                  <a:lnTo>
                    <a:pt x="630" y="104"/>
                  </a:lnTo>
                  <a:lnTo>
                    <a:pt x="624" y="104"/>
                  </a:lnTo>
                  <a:lnTo>
                    <a:pt x="624" y="104"/>
                  </a:lnTo>
                  <a:lnTo>
                    <a:pt x="618" y="102"/>
                  </a:lnTo>
                  <a:lnTo>
                    <a:pt x="618" y="102"/>
                  </a:lnTo>
                  <a:lnTo>
                    <a:pt x="612" y="98"/>
                  </a:lnTo>
                  <a:lnTo>
                    <a:pt x="612" y="98"/>
                  </a:lnTo>
                  <a:lnTo>
                    <a:pt x="610" y="98"/>
                  </a:lnTo>
                  <a:lnTo>
                    <a:pt x="610" y="98"/>
                  </a:lnTo>
                  <a:lnTo>
                    <a:pt x="608" y="98"/>
                  </a:lnTo>
                  <a:lnTo>
                    <a:pt x="608" y="98"/>
                  </a:lnTo>
                  <a:lnTo>
                    <a:pt x="604" y="100"/>
                  </a:lnTo>
                  <a:lnTo>
                    <a:pt x="604" y="100"/>
                  </a:lnTo>
                  <a:lnTo>
                    <a:pt x="604" y="100"/>
                  </a:lnTo>
                  <a:lnTo>
                    <a:pt x="604" y="100"/>
                  </a:lnTo>
                  <a:lnTo>
                    <a:pt x="600" y="98"/>
                  </a:lnTo>
                  <a:lnTo>
                    <a:pt x="598" y="96"/>
                  </a:lnTo>
                  <a:lnTo>
                    <a:pt x="592" y="92"/>
                  </a:lnTo>
                  <a:lnTo>
                    <a:pt x="592" y="92"/>
                  </a:lnTo>
                  <a:lnTo>
                    <a:pt x="588" y="92"/>
                  </a:lnTo>
                  <a:lnTo>
                    <a:pt x="582" y="90"/>
                  </a:lnTo>
                  <a:lnTo>
                    <a:pt x="582" y="90"/>
                  </a:lnTo>
                  <a:lnTo>
                    <a:pt x="580" y="88"/>
                  </a:lnTo>
                  <a:lnTo>
                    <a:pt x="576" y="86"/>
                  </a:lnTo>
                  <a:lnTo>
                    <a:pt x="576" y="86"/>
                  </a:lnTo>
                  <a:lnTo>
                    <a:pt x="574" y="84"/>
                  </a:lnTo>
                  <a:lnTo>
                    <a:pt x="572" y="82"/>
                  </a:lnTo>
                  <a:lnTo>
                    <a:pt x="572" y="82"/>
                  </a:lnTo>
                  <a:lnTo>
                    <a:pt x="564" y="80"/>
                  </a:lnTo>
                  <a:lnTo>
                    <a:pt x="564" y="80"/>
                  </a:lnTo>
                  <a:lnTo>
                    <a:pt x="564" y="80"/>
                  </a:lnTo>
                  <a:lnTo>
                    <a:pt x="564" y="80"/>
                  </a:lnTo>
                  <a:lnTo>
                    <a:pt x="558" y="82"/>
                  </a:lnTo>
                  <a:lnTo>
                    <a:pt x="554" y="84"/>
                  </a:lnTo>
                  <a:lnTo>
                    <a:pt x="550" y="88"/>
                  </a:lnTo>
                  <a:lnTo>
                    <a:pt x="544" y="90"/>
                  </a:lnTo>
                  <a:lnTo>
                    <a:pt x="544" y="90"/>
                  </a:lnTo>
                  <a:lnTo>
                    <a:pt x="544" y="90"/>
                  </a:lnTo>
                  <a:lnTo>
                    <a:pt x="544" y="90"/>
                  </a:lnTo>
                  <a:lnTo>
                    <a:pt x="540" y="88"/>
                  </a:lnTo>
                  <a:lnTo>
                    <a:pt x="538" y="86"/>
                  </a:lnTo>
                  <a:lnTo>
                    <a:pt x="538" y="82"/>
                  </a:lnTo>
                  <a:lnTo>
                    <a:pt x="536" y="80"/>
                  </a:lnTo>
                  <a:lnTo>
                    <a:pt x="536" y="80"/>
                  </a:lnTo>
                  <a:lnTo>
                    <a:pt x="532" y="78"/>
                  </a:lnTo>
                  <a:lnTo>
                    <a:pt x="532" y="78"/>
                  </a:lnTo>
                  <a:lnTo>
                    <a:pt x="530" y="80"/>
                  </a:lnTo>
                  <a:lnTo>
                    <a:pt x="528" y="82"/>
                  </a:lnTo>
                  <a:lnTo>
                    <a:pt x="526" y="86"/>
                  </a:lnTo>
                  <a:lnTo>
                    <a:pt x="526" y="86"/>
                  </a:lnTo>
                  <a:lnTo>
                    <a:pt x="528" y="90"/>
                  </a:lnTo>
                  <a:lnTo>
                    <a:pt x="528" y="92"/>
                  </a:lnTo>
                  <a:lnTo>
                    <a:pt x="528" y="94"/>
                  </a:lnTo>
                  <a:lnTo>
                    <a:pt x="524" y="96"/>
                  </a:lnTo>
                  <a:lnTo>
                    <a:pt x="524" y="96"/>
                  </a:lnTo>
                  <a:lnTo>
                    <a:pt x="522" y="96"/>
                  </a:lnTo>
                  <a:lnTo>
                    <a:pt x="522" y="96"/>
                  </a:lnTo>
                  <a:lnTo>
                    <a:pt x="516" y="94"/>
                  </a:lnTo>
                  <a:lnTo>
                    <a:pt x="512" y="90"/>
                  </a:lnTo>
                  <a:lnTo>
                    <a:pt x="504" y="78"/>
                  </a:lnTo>
                  <a:lnTo>
                    <a:pt x="504" y="78"/>
                  </a:lnTo>
                  <a:lnTo>
                    <a:pt x="500" y="74"/>
                  </a:lnTo>
                  <a:lnTo>
                    <a:pt x="494" y="72"/>
                  </a:lnTo>
                  <a:lnTo>
                    <a:pt x="494" y="72"/>
                  </a:lnTo>
                  <a:lnTo>
                    <a:pt x="490" y="72"/>
                  </a:lnTo>
                  <a:lnTo>
                    <a:pt x="490" y="72"/>
                  </a:lnTo>
                  <a:lnTo>
                    <a:pt x="488" y="74"/>
                  </a:lnTo>
                  <a:lnTo>
                    <a:pt x="488" y="76"/>
                  </a:lnTo>
                  <a:lnTo>
                    <a:pt x="486" y="76"/>
                  </a:lnTo>
                  <a:lnTo>
                    <a:pt x="484" y="78"/>
                  </a:lnTo>
                  <a:lnTo>
                    <a:pt x="484" y="78"/>
                  </a:lnTo>
                  <a:lnTo>
                    <a:pt x="480" y="76"/>
                  </a:lnTo>
                  <a:lnTo>
                    <a:pt x="480" y="76"/>
                  </a:lnTo>
                  <a:lnTo>
                    <a:pt x="476" y="72"/>
                  </a:lnTo>
                  <a:lnTo>
                    <a:pt x="474" y="70"/>
                  </a:lnTo>
                  <a:lnTo>
                    <a:pt x="472" y="70"/>
                  </a:lnTo>
                  <a:lnTo>
                    <a:pt x="472" y="70"/>
                  </a:lnTo>
                  <a:lnTo>
                    <a:pt x="468" y="70"/>
                  </a:lnTo>
                  <a:lnTo>
                    <a:pt x="468" y="70"/>
                  </a:lnTo>
                  <a:lnTo>
                    <a:pt x="462" y="72"/>
                  </a:lnTo>
                  <a:lnTo>
                    <a:pt x="454" y="74"/>
                  </a:lnTo>
                  <a:lnTo>
                    <a:pt x="454" y="74"/>
                  </a:lnTo>
                  <a:lnTo>
                    <a:pt x="446" y="76"/>
                  </a:lnTo>
                  <a:lnTo>
                    <a:pt x="442" y="76"/>
                  </a:lnTo>
                  <a:lnTo>
                    <a:pt x="438" y="80"/>
                  </a:lnTo>
                  <a:lnTo>
                    <a:pt x="438" y="80"/>
                  </a:lnTo>
                  <a:lnTo>
                    <a:pt x="434" y="86"/>
                  </a:lnTo>
                  <a:lnTo>
                    <a:pt x="434" y="86"/>
                  </a:lnTo>
                  <a:lnTo>
                    <a:pt x="430" y="88"/>
                  </a:lnTo>
                  <a:lnTo>
                    <a:pt x="430" y="88"/>
                  </a:lnTo>
                  <a:lnTo>
                    <a:pt x="426" y="86"/>
                  </a:lnTo>
                  <a:lnTo>
                    <a:pt x="426" y="86"/>
                  </a:lnTo>
                  <a:lnTo>
                    <a:pt x="424" y="86"/>
                  </a:lnTo>
                  <a:lnTo>
                    <a:pt x="422" y="84"/>
                  </a:lnTo>
                  <a:lnTo>
                    <a:pt x="422" y="84"/>
                  </a:lnTo>
                  <a:lnTo>
                    <a:pt x="420" y="84"/>
                  </a:lnTo>
                  <a:lnTo>
                    <a:pt x="420" y="84"/>
                  </a:lnTo>
                  <a:lnTo>
                    <a:pt x="418" y="84"/>
                  </a:lnTo>
                  <a:lnTo>
                    <a:pt x="414" y="86"/>
                  </a:lnTo>
                  <a:lnTo>
                    <a:pt x="414" y="86"/>
                  </a:lnTo>
                  <a:lnTo>
                    <a:pt x="412" y="90"/>
                  </a:lnTo>
                  <a:lnTo>
                    <a:pt x="410" y="92"/>
                  </a:lnTo>
                  <a:lnTo>
                    <a:pt x="410" y="92"/>
                  </a:lnTo>
                  <a:lnTo>
                    <a:pt x="404" y="94"/>
                  </a:lnTo>
                  <a:lnTo>
                    <a:pt x="404" y="94"/>
                  </a:lnTo>
                  <a:lnTo>
                    <a:pt x="404" y="94"/>
                  </a:lnTo>
                  <a:lnTo>
                    <a:pt x="404" y="94"/>
                  </a:lnTo>
                  <a:lnTo>
                    <a:pt x="402" y="92"/>
                  </a:lnTo>
                  <a:lnTo>
                    <a:pt x="402" y="92"/>
                  </a:lnTo>
                  <a:lnTo>
                    <a:pt x="400" y="98"/>
                  </a:lnTo>
                  <a:lnTo>
                    <a:pt x="398" y="100"/>
                  </a:lnTo>
                  <a:lnTo>
                    <a:pt x="394" y="102"/>
                  </a:lnTo>
                  <a:lnTo>
                    <a:pt x="390" y="102"/>
                  </a:lnTo>
                  <a:lnTo>
                    <a:pt x="390" y="102"/>
                  </a:lnTo>
                  <a:lnTo>
                    <a:pt x="376" y="100"/>
                  </a:lnTo>
                  <a:lnTo>
                    <a:pt x="364" y="96"/>
                  </a:lnTo>
                  <a:lnTo>
                    <a:pt x="364" y="96"/>
                  </a:lnTo>
                  <a:lnTo>
                    <a:pt x="358" y="90"/>
                  </a:lnTo>
                  <a:lnTo>
                    <a:pt x="352" y="86"/>
                  </a:lnTo>
                  <a:lnTo>
                    <a:pt x="352" y="86"/>
                  </a:lnTo>
                  <a:lnTo>
                    <a:pt x="344" y="86"/>
                  </a:lnTo>
                  <a:lnTo>
                    <a:pt x="338" y="82"/>
                  </a:lnTo>
                  <a:lnTo>
                    <a:pt x="338" y="82"/>
                  </a:lnTo>
                  <a:lnTo>
                    <a:pt x="332" y="78"/>
                  </a:lnTo>
                  <a:lnTo>
                    <a:pt x="332" y="78"/>
                  </a:lnTo>
                  <a:lnTo>
                    <a:pt x="330" y="76"/>
                  </a:lnTo>
                  <a:lnTo>
                    <a:pt x="326" y="76"/>
                  </a:lnTo>
                  <a:lnTo>
                    <a:pt x="326" y="76"/>
                  </a:lnTo>
                  <a:lnTo>
                    <a:pt x="318" y="70"/>
                  </a:lnTo>
                  <a:lnTo>
                    <a:pt x="314" y="68"/>
                  </a:lnTo>
                  <a:lnTo>
                    <a:pt x="310" y="66"/>
                  </a:lnTo>
                  <a:lnTo>
                    <a:pt x="310" y="66"/>
                  </a:lnTo>
                  <a:lnTo>
                    <a:pt x="308" y="66"/>
                  </a:lnTo>
                  <a:lnTo>
                    <a:pt x="308" y="66"/>
                  </a:lnTo>
                  <a:lnTo>
                    <a:pt x="306" y="66"/>
                  </a:lnTo>
                  <a:lnTo>
                    <a:pt x="302" y="68"/>
                  </a:lnTo>
                  <a:lnTo>
                    <a:pt x="302" y="68"/>
                  </a:lnTo>
                  <a:lnTo>
                    <a:pt x="300" y="68"/>
                  </a:lnTo>
                  <a:lnTo>
                    <a:pt x="300" y="68"/>
                  </a:lnTo>
                  <a:lnTo>
                    <a:pt x="298" y="68"/>
                  </a:lnTo>
                  <a:lnTo>
                    <a:pt x="298" y="68"/>
                  </a:lnTo>
                  <a:lnTo>
                    <a:pt x="296" y="68"/>
                  </a:lnTo>
                  <a:lnTo>
                    <a:pt x="296" y="68"/>
                  </a:lnTo>
                  <a:lnTo>
                    <a:pt x="294" y="68"/>
                  </a:lnTo>
                  <a:lnTo>
                    <a:pt x="294" y="68"/>
                  </a:lnTo>
                  <a:lnTo>
                    <a:pt x="286" y="68"/>
                  </a:lnTo>
                  <a:lnTo>
                    <a:pt x="278" y="70"/>
                  </a:lnTo>
                  <a:lnTo>
                    <a:pt x="278" y="70"/>
                  </a:lnTo>
                  <a:lnTo>
                    <a:pt x="276" y="70"/>
                  </a:lnTo>
                  <a:lnTo>
                    <a:pt x="276" y="70"/>
                  </a:lnTo>
                  <a:lnTo>
                    <a:pt x="260" y="66"/>
                  </a:lnTo>
                  <a:lnTo>
                    <a:pt x="260" y="66"/>
                  </a:lnTo>
                  <a:lnTo>
                    <a:pt x="258" y="66"/>
                  </a:lnTo>
                  <a:lnTo>
                    <a:pt x="258" y="66"/>
                  </a:lnTo>
                  <a:lnTo>
                    <a:pt x="254" y="66"/>
                  </a:lnTo>
                  <a:lnTo>
                    <a:pt x="254" y="66"/>
                  </a:lnTo>
                  <a:lnTo>
                    <a:pt x="250" y="66"/>
                  </a:lnTo>
                  <a:lnTo>
                    <a:pt x="250" y="66"/>
                  </a:lnTo>
                  <a:lnTo>
                    <a:pt x="244" y="66"/>
                  </a:lnTo>
                  <a:lnTo>
                    <a:pt x="244" y="66"/>
                  </a:lnTo>
                  <a:lnTo>
                    <a:pt x="236" y="62"/>
                  </a:lnTo>
                  <a:lnTo>
                    <a:pt x="228" y="58"/>
                  </a:lnTo>
                  <a:lnTo>
                    <a:pt x="228" y="58"/>
                  </a:lnTo>
                  <a:lnTo>
                    <a:pt x="224" y="58"/>
                  </a:lnTo>
                  <a:lnTo>
                    <a:pt x="224" y="58"/>
                  </a:lnTo>
                  <a:lnTo>
                    <a:pt x="220" y="58"/>
                  </a:lnTo>
                  <a:lnTo>
                    <a:pt x="220" y="60"/>
                  </a:lnTo>
                  <a:lnTo>
                    <a:pt x="218" y="60"/>
                  </a:lnTo>
                  <a:lnTo>
                    <a:pt x="214" y="62"/>
                  </a:lnTo>
                  <a:lnTo>
                    <a:pt x="214" y="62"/>
                  </a:lnTo>
                  <a:lnTo>
                    <a:pt x="214" y="62"/>
                  </a:lnTo>
                  <a:lnTo>
                    <a:pt x="214" y="62"/>
                  </a:lnTo>
                  <a:lnTo>
                    <a:pt x="208" y="60"/>
                  </a:lnTo>
                  <a:lnTo>
                    <a:pt x="202" y="58"/>
                  </a:lnTo>
                  <a:lnTo>
                    <a:pt x="202" y="58"/>
                  </a:lnTo>
                  <a:lnTo>
                    <a:pt x="198" y="56"/>
                  </a:lnTo>
                  <a:lnTo>
                    <a:pt x="196" y="54"/>
                  </a:lnTo>
                  <a:lnTo>
                    <a:pt x="196" y="54"/>
                  </a:lnTo>
                  <a:lnTo>
                    <a:pt x="194" y="50"/>
                  </a:lnTo>
                  <a:lnTo>
                    <a:pt x="192" y="48"/>
                  </a:lnTo>
                  <a:lnTo>
                    <a:pt x="192" y="48"/>
                  </a:lnTo>
                  <a:lnTo>
                    <a:pt x="190" y="48"/>
                  </a:lnTo>
                  <a:lnTo>
                    <a:pt x="190" y="48"/>
                  </a:lnTo>
                  <a:lnTo>
                    <a:pt x="186" y="48"/>
                  </a:lnTo>
                  <a:lnTo>
                    <a:pt x="186" y="48"/>
                  </a:lnTo>
                  <a:lnTo>
                    <a:pt x="184" y="48"/>
                  </a:lnTo>
                  <a:lnTo>
                    <a:pt x="184" y="48"/>
                  </a:lnTo>
                  <a:lnTo>
                    <a:pt x="184" y="48"/>
                  </a:lnTo>
                  <a:lnTo>
                    <a:pt x="184" y="48"/>
                  </a:lnTo>
                  <a:lnTo>
                    <a:pt x="176" y="46"/>
                  </a:lnTo>
                  <a:lnTo>
                    <a:pt x="176" y="46"/>
                  </a:lnTo>
                  <a:lnTo>
                    <a:pt x="174" y="46"/>
                  </a:lnTo>
                  <a:lnTo>
                    <a:pt x="174" y="46"/>
                  </a:lnTo>
                  <a:lnTo>
                    <a:pt x="168" y="46"/>
                  </a:lnTo>
                  <a:lnTo>
                    <a:pt x="168" y="46"/>
                  </a:lnTo>
                  <a:lnTo>
                    <a:pt x="162" y="48"/>
                  </a:lnTo>
                  <a:lnTo>
                    <a:pt x="162" y="48"/>
                  </a:lnTo>
                  <a:lnTo>
                    <a:pt x="160" y="48"/>
                  </a:lnTo>
                  <a:lnTo>
                    <a:pt x="160" y="48"/>
                  </a:lnTo>
                  <a:lnTo>
                    <a:pt x="156" y="44"/>
                  </a:lnTo>
                  <a:lnTo>
                    <a:pt x="152" y="40"/>
                  </a:lnTo>
                  <a:lnTo>
                    <a:pt x="150" y="36"/>
                  </a:lnTo>
                  <a:lnTo>
                    <a:pt x="146" y="34"/>
                  </a:lnTo>
                  <a:lnTo>
                    <a:pt x="146" y="34"/>
                  </a:lnTo>
                  <a:lnTo>
                    <a:pt x="140" y="36"/>
                  </a:lnTo>
                  <a:lnTo>
                    <a:pt x="140" y="36"/>
                  </a:lnTo>
                  <a:lnTo>
                    <a:pt x="134" y="42"/>
                  </a:lnTo>
                  <a:lnTo>
                    <a:pt x="132" y="44"/>
                  </a:lnTo>
                  <a:lnTo>
                    <a:pt x="128" y="44"/>
                  </a:lnTo>
                  <a:lnTo>
                    <a:pt x="128" y="44"/>
                  </a:lnTo>
                  <a:lnTo>
                    <a:pt x="126" y="44"/>
                  </a:lnTo>
                  <a:lnTo>
                    <a:pt x="126" y="44"/>
                  </a:lnTo>
                  <a:lnTo>
                    <a:pt x="122" y="44"/>
                  </a:lnTo>
                  <a:lnTo>
                    <a:pt x="122" y="44"/>
                  </a:lnTo>
                  <a:lnTo>
                    <a:pt x="118" y="44"/>
                  </a:lnTo>
                  <a:lnTo>
                    <a:pt x="118" y="44"/>
                  </a:lnTo>
                  <a:lnTo>
                    <a:pt x="110" y="44"/>
                  </a:lnTo>
                  <a:lnTo>
                    <a:pt x="110" y="44"/>
                  </a:lnTo>
                  <a:lnTo>
                    <a:pt x="104" y="48"/>
                  </a:lnTo>
                  <a:lnTo>
                    <a:pt x="96" y="50"/>
                  </a:lnTo>
                  <a:lnTo>
                    <a:pt x="96" y="50"/>
                  </a:lnTo>
                  <a:lnTo>
                    <a:pt x="94" y="50"/>
                  </a:lnTo>
                  <a:lnTo>
                    <a:pt x="94" y="50"/>
                  </a:lnTo>
                  <a:lnTo>
                    <a:pt x="90" y="50"/>
                  </a:lnTo>
                  <a:lnTo>
                    <a:pt x="90" y="50"/>
                  </a:lnTo>
                  <a:lnTo>
                    <a:pt x="86" y="50"/>
                  </a:lnTo>
                  <a:lnTo>
                    <a:pt x="82" y="54"/>
                  </a:lnTo>
                  <a:lnTo>
                    <a:pt x="82" y="54"/>
                  </a:lnTo>
                  <a:lnTo>
                    <a:pt x="74" y="58"/>
                  </a:lnTo>
                  <a:lnTo>
                    <a:pt x="68" y="62"/>
                  </a:lnTo>
                  <a:lnTo>
                    <a:pt x="68" y="62"/>
                  </a:lnTo>
                  <a:lnTo>
                    <a:pt x="66" y="66"/>
                  </a:lnTo>
                  <a:lnTo>
                    <a:pt x="64" y="68"/>
                  </a:lnTo>
                  <a:lnTo>
                    <a:pt x="64" y="72"/>
                  </a:lnTo>
                  <a:lnTo>
                    <a:pt x="62" y="76"/>
                  </a:lnTo>
                  <a:lnTo>
                    <a:pt x="62" y="76"/>
                  </a:lnTo>
                  <a:lnTo>
                    <a:pt x="58" y="80"/>
                  </a:lnTo>
                  <a:lnTo>
                    <a:pt x="52" y="82"/>
                  </a:lnTo>
                  <a:lnTo>
                    <a:pt x="44" y="84"/>
                  </a:lnTo>
                  <a:lnTo>
                    <a:pt x="38" y="86"/>
                  </a:lnTo>
                  <a:lnTo>
                    <a:pt x="38" y="86"/>
                  </a:lnTo>
                  <a:lnTo>
                    <a:pt x="32" y="84"/>
                  </a:lnTo>
                  <a:lnTo>
                    <a:pt x="32" y="84"/>
                  </a:lnTo>
                  <a:lnTo>
                    <a:pt x="26" y="84"/>
                  </a:lnTo>
                  <a:lnTo>
                    <a:pt x="26" y="84"/>
                  </a:lnTo>
                  <a:lnTo>
                    <a:pt x="22" y="84"/>
                  </a:lnTo>
                  <a:lnTo>
                    <a:pt x="18" y="86"/>
                  </a:lnTo>
                  <a:lnTo>
                    <a:pt x="18" y="86"/>
                  </a:lnTo>
                  <a:lnTo>
                    <a:pt x="14" y="88"/>
                  </a:lnTo>
                  <a:lnTo>
                    <a:pt x="12" y="92"/>
                  </a:lnTo>
                  <a:lnTo>
                    <a:pt x="14" y="96"/>
                  </a:lnTo>
                  <a:lnTo>
                    <a:pt x="18" y="98"/>
                  </a:lnTo>
                  <a:lnTo>
                    <a:pt x="18" y="98"/>
                  </a:lnTo>
                  <a:lnTo>
                    <a:pt x="24" y="102"/>
                  </a:lnTo>
                  <a:lnTo>
                    <a:pt x="30" y="106"/>
                  </a:lnTo>
                  <a:lnTo>
                    <a:pt x="30" y="106"/>
                  </a:lnTo>
                  <a:lnTo>
                    <a:pt x="32" y="110"/>
                  </a:lnTo>
                  <a:lnTo>
                    <a:pt x="34" y="112"/>
                  </a:lnTo>
                  <a:lnTo>
                    <a:pt x="34" y="112"/>
                  </a:lnTo>
                  <a:lnTo>
                    <a:pt x="38" y="114"/>
                  </a:lnTo>
                  <a:lnTo>
                    <a:pt x="42" y="116"/>
                  </a:lnTo>
                  <a:lnTo>
                    <a:pt x="42" y="116"/>
                  </a:lnTo>
                  <a:lnTo>
                    <a:pt x="46" y="118"/>
                  </a:lnTo>
                  <a:lnTo>
                    <a:pt x="48" y="120"/>
                  </a:lnTo>
                  <a:lnTo>
                    <a:pt x="52" y="126"/>
                  </a:lnTo>
                  <a:lnTo>
                    <a:pt x="52" y="126"/>
                  </a:lnTo>
                  <a:lnTo>
                    <a:pt x="58" y="128"/>
                  </a:lnTo>
                  <a:lnTo>
                    <a:pt x="58" y="128"/>
                  </a:lnTo>
                  <a:lnTo>
                    <a:pt x="60" y="128"/>
                  </a:lnTo>
                  <a:lnTo>
                    <a:pt x="60" y="128"/>
                  </a:lnTo>
                  <a:lnTo>
                    <a:pt x="64" y="128"/>
                  </a:lnTo>
                  <a:lnTo>
                    <a:pt x="64" y="128"/>
                  </a:lnTo>
                  <a:lnTo>
                    <a:pt x="68" y="128"/>
                  </a:lnTo>
                  <a:lnTo>
                    <a:pt x="68" y="128"/>
                  </a:lnTo>
                  <a:lnTo>
                    <a:pt x="74" y="132"/>
                  </a:lnTo>
                  <a:lnTo>
                    <a:pt x="80" y="134"/>
                  </a:lnTo>
                  <a:lnTo>
                    <a:pt x="80" y="134"/>
                  </a:lnTo>
                  <a:lnTo>
                    <a:pt x="84" y="134"/>
                  </a:lnTo>
                  <a:lnTo>
                    <a:pt x="84" y="134"/>
                  </a:lnTo>
                  <a:lnTo>
                    <a:pt x="86" y="134"/>
                  </a:lnTo>
                  <a:lnTo>
                    <a:pt x="86" y="134"/>
                  </a:lnTo>
                  <a:lnTo>
                    <a:pt x="86" y="134"/>
                  </a:lnTo>
                  <a:lnTo>
                    <a:pt x="86" y="134"/>
                  </a:lnTo>
                  <a:lnTo>
                    <a:pt x="90" y="136"/>
                  </a:lnTo>
                  <a:lnTo>
                    <a:pt x="92" y="138"/>
                  </a:lnTo>
                  <a:lnTo>
                    <a:pt x="94" y="140"/>
                  </a:lnTo>
                  <a:lnTo>
                    <a:pt x="94" y="140"/>
                  </a:lnTo>
                  <a:lnTo>
                    <a:pt x="84" y="146"/>
                  </a:lnTo>
                  <a:lnTo>
                    <a:pt x="72" y="148"/>
                  </a:lnTo>
                  <a:lnTo>
                    <a:pt x="72" y="148"/>
                  </a:lnTo>
                  <a:lnTo>
                    <a:pt x="54" y="148"/>
                  </a:lnTo>
                  <a:lnTo>
                    <a:pt x="54" y="148"/>
                  </a:lnTo>
                  <a:lnTo>
                    <a:pt x="48" y="148"/>
                  </a:lnTo>
                  <a:lnTo>
                    <a:pt x="42" y="144"/>
                  </a:lnTo>
                  <a:lnTo>
                    <a:pt x="42" y="144"/>
                  </a:lnTo>
                  <a:lnTo>
                    <a:pt x="36" y="138"/>
                  </a:lnTo>
                  <a:lnTo>
                    <a:pt x="34" y="136"/>
                  </a:lnTo>
                  <a:lnTo>
                    <a:pt x="30" y="134"/>
                  </a:lnTo>
                  <a:lnTo>
                    <a:pt x="30" y="134"/>
                  </a:lnTo>
                  <a:lnTo>
                    <a:pt x="24" y="136"/>
                  </a:lnTo>
                  <a:lnTo>
                    <a:pt x="24" y="136"/>
                  </a:lnTo>
                  <a:lnTo>
                    <a:pt x="22" y="140"/>
                  </a:lnTo>
                  <a:lnTo>
                    <a:pt x="18" y="144"/>
                  </a:lnTo>
                  <a:lnTo>
                    <a:pt x="18" y="144"/>
                  </a:lnTo>
                  <a:lnTo>
                    <a:pt x="12" y="148"/>
                  </a:lnTo>
                  <a:lnTo>
                    <a:pt x="6" y="150"/>
                  </a:lnTo>
                  <a:lnTo>
                    <a:pt x="6" y="150"/>
                  </a:lnTo>
                  <a:lnTo>
                    <a:pt x="0" y="154"/>
                  </a:lnTo>
                  <a:lnTo>
                    <a:pt x="0" y="158"/>
                  </a:lnTo>
                  <a:lnTo>
                    <a:pt x="2" y="162"/>
                  </a:lnTo>
                  <a:lnTo>
                    <a:pt x="6" y="166"/>
                  </a:lnTo>
                  <a:lnTo>
                    <a:pt x="6" y="166"/>
                  </a:lnTo>
                  <a:lnTo>
                    <a:pt x="10" y="176"/>
                  </a:lnTo>
                  <a:lnTo>
                    <a:pt x="14" y="182"/>
                  </a:lnTo>
                  <a:lnTo>
                    <a:pt x="18" y="184"/>
                  </a:lnTo>
                  <a:lnTo>
                    <a:pt x="18" y="184"/>
                  </a:lnTo>
                  <a:lnTo>
                    <a:pt x="22" y="186"/>
                  </a:lnTo>
                  <a:lnTo>
                    <a:pt x="26" y="188"/>
                  </a:lnTo>
                  <a:lnTo>
                    <a:pt x="26" y="188"/>
                  </a:lnTo>
                  <a:lnTo>
                    <a:pt x="38" y="186"/>
                  </a:lnTo>
                  <a:lnTo>
                    <a:pt x="48" y="184"/>
                  </a:lnTo>
                  <a:lnTo>
                    <a:pt x="48" y="184"/>
                  </a:lnTo>
                  <a:lnTo>
                    <a:pt x="50" y="184"/>
                  </a:lnTo>
                  <a:lnTo>
                    <a:pt x="50" y="184"/>
                  </a:lnTo>
                  <a:lnTo>
                    <a:pt x="56" y="184"/>
                  </a:lnTo>
                  <a:lnTo>
                    <a:pt x="56" y="184"/>
                  </a:lnTo>
                  <a:lnTo>
                    <a:pt x="60" y="184"/>
                  </a:lnTo>
                  <a:lnTo>
                    <a:pt x="60" y="184"/>
                  </a:lnTo>
                  <a:lnTo>
                    <a:pt x="62" y="184"/>
                  </a:lnTo>
                  <a:lnTo>
                    <a:pt x="62" y="184"/>
                  </a:lnTo>
                  <a:lnTo>
                    <a:pt x="70" y="180"/>
                  </a:lnTo>
                  <a:lnTo>
                    <a:pt x="72" y="178"/>
                  </a:lnTo>
                  <a:lnTo>
                    <a:pt x="74" y="178"/>
                  </a:lnTo>
                  <a:lnTo>
                    <a:pt x="74" y="178"/>
                  </a:lnTo>
                  <a:lnTo>
                    <a:pt x="78" y="180"/>
                  </a:lnTo>
                  <a:lnTo>
                    <a:pt x="78" y="180"/>
                  </a:lnTo>
                  <a:lnTo>
                    <a:pt x="80" y="184"/>
                  </a:lnTo>
                  <a:lnTo>
                    <a:pt x="80" y="188"/>
                  </a:lnTo>
                  <a:lnTo>
                    <a:pt x="80" y="194"/>
                  </a:lnTo>
                  <a:lnTo>
                    <a:pt x="80" y="198"/>
                  </a:lnTo>
                  <a:lnTo>
                    <a:pt x="80" y="198"/>
                  </a:lnTo>
                  <a:lnTo>
                    <a:pt x="84" y="202"/>
                  </a:lnTo>
                  <a:lnTo>
                    <a:pt x="86" y="204"/>
                  </a:lnTo>
                  <a:lnTo>
                    <a:pt x="86" y="206"/>
                  </a:lnTo>
                  <a:lnTo>
                    <a:pt x="86" y="206"/>
                  </a:lnTo>
                  <a:lnTo>
                    <a:pt x="84" y="208"/>
                  </a:lnTo>
                  <a:lnTo>
                    <a:pt x="82" y="210"/>
                  </a:lnTo>
                  <a:lnTo>
                    <a:pt x="82" y="210"/>
                  </a:lnTo>
                  <a:lnTo>
                    <a:pt x="76" y="208"/>
                  </a:lnTo>
                  <a:lnTo>
                    <a:pt x="76" y="208"/>
                  </a:lnTo>
                  <a:lnTo>
                    <a:pt x="72" y="208"/>
                  </a:lnTo>
                  <a:lnTo>
                    <a:pt x="72" y="208"/>
                  </a:lnTo>
                  <a:lnTo>
                    <a:pt x="62" y="210"/>
                  </a:lnTo>
                  <a:lnTo>
                    <a:pt x="62" y="210"/>
                  </a:lnTo>
                  <a:lnTo>
                    <a:pt x="60" y="212"/>
                  </a:lnTo>
                  <a:lnTo>
                    <a:pt x="58" y="214"/>
                  </a:lnTo>
                  <a:lnTo>
                    <a:pt x="58" y="214"/>
                  </a:lnTo>
                  <a:lnTo>
                    <a:pt x="58" y="214"/>
                  </a:lnTo>
                  <a:lnTo>
                    <a:pt x="56" y="214"/>
                  </a:lnTo>
                  <a:lnTo>
                    <a:pt x="56" y="214"/>
                  </a:lnTo>
                  <a:lnTo>
                    <a:pt x="52" y="212"/>
                  </a:lnTo>
                  <a:lnTo>
                    <a:pt x="48" y="212"/>
                  </a:lnTo>
                  <a:lnTo>
                    <a:pt x="48" y="212"/>
                  </a:lnTo>
                  <a:lnTo>
                    <a:pt x="42" y="210"/>
                  </a:lnTo>
                  <a:lnTo>
                    <a:pt x="42" y="210"/>
                  </a:lnTo>
                  <a:lnTo>
                    <a:pt x="40" y="210"/>
                  </a:lnTo>
                  <a:lnTo>
                    <a:pt x="36" y="214"/>
                  </a:lnTo>
                  <a:lnTo>
                    <a:pt x="36" y="214"/>
                  </a:lnTo>
                  <a:lnTo>
                    <a:pt x="30" y="220"/>
                  </a:lnTo>
                  <a:lnTo>
                    <a:pt x="26" y="226"/>
                  </a:lnTo>
                  <a:lnTo>
                    <a:pt x="26" y="226"/>
                  </a:lnTo>
                  <a:lnTo>
                    <a:pt x="16" y="236"/>
                  </a:lnTo>
                  <a:lnTo>
                    <a:pt x="12" y="244"/>
                  </a:lnTo>
                  <a:lnTo>
                    <a:pt x="12" y="246"/>
                  </a:lnTo>
                  <a:lnTo>
                    <a:pt x="14" y="250"/>
                  </a:lnTo>
                  <a:lnTo>
                    <a:pt x="14" y="250"/>
                  </a:lnTo>
                  <a:lnTo>
                    <a:pt x="18" y="252"/>
                  </a:lnTo>
                  <a:lnTo>
                    <a:pt x="20" y="252"/>
                  </a:lnTo>
                  <a:lnTo>
                    <a:pt x="24" y="254"/>
                  </a:lnTo>
                  <a:lnTo>
                    <a:pt x="26" y="258"/>
                  </a:lnTo>
                  <a:lnTo>
                    <a:pt x="26" y="258"/>
                  </a:lnTo>
                  <a:lnTo>
                    <a:pt x="30" y="274"/>
                  </a:lnTo>
                  <a:lnTo>
                    <a:pt x="30" y="274"/>
                  </a:lnTo>
                  <a:lnTo>
                    <a:pt x="40" y="280"/>
                  </a:lnTo>
                  <a:lnTo>
                    <a:pt x="46" y="284"/>
                  </a:lnTo>
                  <a:lnTo>
                    <a:pt x="50" y="286"/>
                  </a:lnTo>
                  <a:lnTo>
                    <a:pt x="50" y="286"/>
                  </a:lnTo>
                  <a:lnTo>
                    <a:pt x="50" y="286"/>
                  </a:lnTo>
                  <a:lnTo>
                    <a:pt x="50" y="286"/>
                  </a:lnTo>
                  <a:lnTo>
                    <a:pt x="54" y="284"/>
                  </a:lnTo>
                  <a:lnTo>
                    <a:pt x="56" y="280"/>
                  </a:lnTo>
                  <a:lnTo>
                    <a:pt x="60" y="274"/>
                  </a:lnTo>
                  <a:lnTo>
                    <a:pt x="62" y="272"/>
                  </a:lnTo>
                  <a:lnTo>
                    <a:pt x="62" y="272"/>
                  </a:lnTo>
                  <a:lnTo>
                    <a:pt x="64" y="274"/>
                  </a:lnTo>
                  <a:lnTo>
                    <a:pt x="66" y="278"/>
                  </a:lnTo>
                  <a:lnTo>
                    <a:pt x="68" y="288"/>
                  </a:lnTo>
                  <a:lnTo>
                    <a:pt x="72" y="298"/>
                  </a:lnTo>
                  <a:lnTo>
                    <a:pt x="74" y="302"/>
                  </a:lnTo>
                  <a:lnTo>
                    <a:pt x="76" y="302"/>
                  </a:lnTo>
                  <a:lnTo>
                    <a:pt x="76" y="302"/>
                  </a:lnTo>
                  <a:lnTo>
                    <a:pt x="78" y="300"/>
                  </a:lnTo>
                  <a:lnTo>
                    <a:pt x="84" y="294"/>
                  </a:lnTo>
                  <a:lnTo>
                    <a:pt x="84" y="294"/>
                  </a:lnTo>
                  <a:lnTo>
                    <a:pt x="88" y="298"/>
                  </a:lnTo>
                  <a:lnTo>
                    <a:pt x="94" y="300"/>
                  </a:lnTo>
                  <a:lnTo>
                    <a:pt x="94" y="300"/>
                  </a:lnTo>
                  <a:lnTo>
                    <a:pt x="106" y="298"/>
                  </a:lnTo>
                  <a:lnTo>
                    <a:pt x="106" y="298"/>
                  </a:lnTo>
                  <a:lnTo>
                    <a:pt x="116" y="296"/>
                  </a:lnTo>
                  <a:lnTo>
                    <a:pt x="116" y="296"/>
                  </a:lnTo>
                  <a:lnTo>
                    <a:pt x="120" y="296"/>
                  </a:lnTo>
                  <a:lnTo>
                    <a:pt x="124" y="300"/>
                  </a:lnTo>
                  <a:lnTo>
                    <a:pt x="124" y="300"/>
                  </a:lnTo>
                  <a:lnTo>
                    <a:pt x="126" y="306"/>
                  </a:lnTo>
                  <a:lnTo>
                    <a:pt x="124" y="310"/>
                  </a:lnTo>
                  <a:lnTo>
                    <a:pt x="118" y="318"/>
                  </a:lnTo>
                  <a:lnTo>
                    <a:pt x="118" y="318"/>
                  </a:lnTo>
                  <a:lnTo>
                    <a:pt x="112" y="326"/>
                  </a:lnTo>
                  <a:lnTo>
                    <a:pt x="108" y="336"/>
                  </a:lnTo>
                  <a:lnTo>
                    <a:pt x="108" y="336"/>
                  </a:lnTo>
                  <a:lnTo>
                    <a:pt x="96" y="344"/>
                  </a:lnTo>
                  <a:lnTo>
                    <a:pt x="84" y="350"/>
                  </a:lnTo>
                  <a:lnTo>
                    <a:pt x="72" y="356"/>
                  </a:lnTo>
                  <a:lnTo>
                    <a:pt x="60" y="364"/>
                  </a:lnTo>
                  <a:lnTo>
                    <a:pt x="60" y="364"/>
                  </a:lnTo>
                  <a:lnTo>
                    <a:pt x="50" y="368"/>
                  </a:lnTo>
                  <a:lnTo>
                    <a:pt x="38" y="372"/>
                  </a:lnTo>
                  <a:lnTo>
                    <a:pt x="26" y="378"/>
                  </a:lnTo>
                  <a:lnTo>
                    <a:pt x="22" y="382"/>
                  </a:lnTo>
                  <a:lnTo>
                    <a:pt x="20" y="386"/>
                  </a:lnTo>
                  <a:lnTo>
                    <a:pt x="20" y="386"/>
                  </a:lnTo>
                  <a:lnTo>
                    <a:pt x="24" y="386"/>
                  </a:lnTo>
                  <a:lnTo>
                    <a:pt x="24" y="386"/>
                  </a:lnTo>
                  <a:lnTo>
                    <a:pt x="40" y="384"/>
                  </a:lnTo>
                  <a:lnTo>
                    <a:pt x="54" y="380"/>
                  </a:lnTo>
                  <a:lnTo>
                    <a:pt x="54" y="380"/>
                  </a:lnTo>
                  <a:lnTo>
                    <a:pt x="68" y="370"/>
                  </a:lnTo>
                  <a:lnTo>
                    <a:pt x="82" y="362"/>
                  </a:lnTo>
                  <a:lnTo>
                    <a:pt x="82" y="362"/>
                  </a:lnTo>
                  <a:lnTo>
                    <a:pt x="86" y="358"/>
                  </a:lnTo>
                  <a:lnTo>
                    <a:pt x="90" y="356"/>
                  </a:lnTo>
                  <a:lnTo>
                    <a:pt x="90" y="356"/>
                  </a:lnTo>
                  <a:lnTo>
                    <a:pt x="96" y="354"/>
                  </a:lnTo>
                  <a:lnTo>
                    <a:pt x="104" y="352"/>
                  </a:lnTo>
                  <a:lnTo>
                    <a:pt x="104" y="352"/>
                  </a:lnTo>
                  <a:lnTo>
                    <a:pt x="114" y="348"/>
                  </a:lnTo>
                  <a:lnTo>
                    <a:pt x="124" y="340"/>
                  </a:lnTo>
                  <a:lnTo>
                    <a:pt x="124" y="340"/>
                  </a:lnTo>
                  <a:lnTo>
                    <a:pt x="138" y="334"/>
                  </a:lnTo>
                  <a:lnTo>
                    <a:pt x="144" y="330"/>
                  </a:lnTo>
                  <a:lnTo>
                    <a:pt x="150" y="326"/>
                  </a:lnTo>
                  <a:lnTo>
                    <a:pt x="150" y="326"/>
                  </a:lnTo>
                  <a:lnTo>
                    <a:pt x="152" y="322"/>
                  </a:lnTo>
                  <a:lnTo>
                    <a:pt x="156" y="316"/>
                  </a:lnTo>
                  <a:lnTo>
                    <a:pt x="156" y="316"/>
                  </a:lnTo>
                  <a:lnTo>
                    <a:pt x="160" y="314"/>
                  </a:lnTo>
                  <a:lnTo>
                    <a:pt x="166" y="310"/>
                  </a:lnTo>
                  <a:lnTo>
                    <a:pt x="170" y="306"/>
                  </a:lnTo>
                  <a:lnTo>
                    <a:pt x="172" y="300"/>
                  </a:lnTo>
                  <a:lnTo>
                    <a:pt x="172" y="300"/>
                  </a:lnTo>
                  <a:lnTo>
                    <a:pt x="168" y="298"/>
                  </a:lnTo>
                  <a:lnTo>
                    <a:pt x="162" y="298"/>
                  </a:lnTo>
                  <a:lnTo>
                    <a:pt x="162" y="298"/>
                  </a:lnTo>
                  <a:lnTo>
                    <a:pt x="166" y="292"/>
                  </a:lnTo>
                  <a:lnTo>
                    <a:pt x="170" y="290"/>
                  </a:lnTo>
                  <a:lnTo>
                    <a:pt x="178" y="282"/>
                  </a:lnTo>
                  <a:lnTo>
                    <a:pt x="178" y="282"/>
                  </a:lnTo>
                  <a:lnTo>
                    <a:pt x="188" y="270"/>
                  </a:lnTo>
                  <a:lnTo>
                    <a:pt x="192" y="266"/>
                  </a:lnTo>
                  <a:lnTo>
                    <a:pt x="198" y="262"/>
                  </a:lnTo>
                  <a:lnTo>
                    <a:pt x="198" y="262"/>
                  </a:lnTo>
                  <a:lnTo>
                    <a:pt x="206" y="260"/>
                  </a:lnTo>
                  <a:lnTo>
                    <a:pt x="206" y="260"/>
                  </a:lnTo>
                  <a:lnTo>
                    <a:pt x="208" y="260"/>
                  </a:lnTo>
                  <a:lnTo>
                    <a:pt x="208" y="264"/>
                  </a:lnTo>
                  <a:lnTo>
                    <a:pt x="208" y="264"/>
                  </a:lnTo>
                  <a:lnTo>
                    <a:pt x="204" y="268"/>
                  </a:lnTo>
                  <a:lnTo>
                    <a:pt x="202" y="268"/>
                  </a:lnTo>
                  <a:lnTo>
                    <a:pt x="198" y="270"/>
                  </a:lnTo>
                  <a:lnTo>
                    <a:pt x="196" y="272"/>
                  </a:lnTo>
                  <a:lnTo>
                    <a:pt x="196" y="272"/>
                  </a:lnTo>
                  <a:lnTo>
                    <a:pt x="196" y="276"/>
                  </a:lnTo>
                  <a:lnTo>
                    <a:pt x="196" y="280"/>
                  </a:lnTo>
                  <a:lnTo>
                    <a:pt x="196" y="280"/>
                  </a:lnTo>
                  <a:lnTo>
                    <a:pt x="194" y="284"/>
                  </a:lnTo>
                  <a:lnTo>
                    <a:pt x="192" y="288"/>
                  </a:lnTo>
                  <a:lnTo>
                    <a:pt x="192" y="288"/>
                  </a:lnTo>
                  <a:lnTo>
                    <a:pt x="190" y="292"/>
                  </a:lnTo>
                  <a:lnTo>
                    <a:pt x="190" y="296"/>
                  </a:lnTo>
                  <a:lnTo>
                    <a:pt x="192" y="298"/>
                  </a:lnTo>
                  <a:lnTo>
                    <a:pt x="196" y="300"/>
                  </a:lnTo>
                  <a:lnTo>
                    <a:pt x="196" y="300"/>
                  </a:lnTo>
                  <a:lnTo>
                    <a:pt x="198" y="300"/>
                  </a:lnTo>
                  <a:lnTo>
                    <a:pt x="198" y="300"/>
                  </a:lnTo>
                  <a:lnTo>
                    <a:pt x="202" y="298"/>
                  </a:lnTo>
                  <a:lnTo>
                    <a:pt x="206" y="296"/>
                  </a:lnTo>
                  <a:lnTo>
                    <a:pt x="212" y="290"/>
                  </a:lnTo>
                  <a:lnTo>
                    <a:pt x="212" y="290"/>
                  </a:lnTo>
                  <a:lnTo>
                    <a:pt x="218" y="286"/>
                  </a:lnTo>
                  <a:lnTo>
                    <a:pt x="224" y="284"/>
                  </a:lnTo>
                  <a:lnTo>
                    <a:pt x="224" y="284"/>
                  </a:lnTo>
                  <a:lnTo>
                    <a:pt x="226" y="282"/>
                  </a:lnTo>
                  <a:lnTo>
                    <a:pt x="226" y="282"/>
                  </a:lnTo>
                  <a:lnTo>
                    <a:pt x="230" y="284"/>
                  </a:lnTo>
                  <a:lnTo>
                    <a:pt x="230" y="284"/>
                  </a:lnTo>
                  <a:lnTo>
                    <a:pt x="232" y="284"/>
                  </a:lnTo>
                  <a:lnTo>
                    <a:pt x="232" y="284"/>
                  </a:lnTo>
                  <a:lnTo>
                    <a:pt x="234" y="284"/>
                  </a:lnTo>
                  <a:lnTo>
                    <a:pt x="238" y="282"/>
                  </a:lnTo>
                  <a:lnTo>
                    <a:pt x="238" y="282"/>
                  </a:lnTo>
                  <a:lnTo>
                    <a:pt x="238" y="278"/>
                  </a:lnTo>
                  <a:lnTo>
                    <a:pt x="238" y="274"/>
                  </a:lnTo>
                  <a:lnTo>
                    <a:pt x="236" y="270"/>
                  </a:lnTo>
                  <a:lnTo>
                    <a:pt x="236" y="266"/>
                  </a:lnTo>
                  <a:lnTo>
                    <a:pt x="236" y="266"/>
                  </a:lnTo>
                  <a:lnTo>
                    <a:pt x="240" y="262"/>
                  </a:lnTo>
                  <a:lnTo>
                    <a:pt x="244" y="262"/>
                  </a:lnTo>
                  <a:lnTo>
                    <a:pt x="244" y="262"/>
                  </a:lnTo>
                  <a:lnTo>
                    <a:pt x="250" y="262"/>
                  </a:lnTo>
                  <a:lnTo>
                    <a:pt x="250" y="262"/>
                  </a:lnTo>
                  <a:lnTo>
                    <a:pt x="258" y="266"/>
                  </a:lnTo>
                  <a:lnTo>
                    <a:pt x="264" y="270"/>
                  </a:lnTo>
                  <a:lnTo>
                    <a:pt x="264" y="270"/>
                  </a:lnTo>
                  <a:lnTo>
                    <a:pt x="270" y="276"/>
                  </a:lnTo>
                  <a:lnTo>
                    <a:pt x="278" y="280"/>
                  </a:lnTo>
                  <a:lnTo>
                    <a:pt x="278" y="280"/>
                  </a:lnTo>
                  <a:lnTo>
                    <a:pt x="290" y="280"/>
                  </a:lnTo>
                  <a:lnTo>
                    <a:pt x="302" y="282"/>
                  </a:lnTo>
                  <a:lnTo>
                    <a:pt x="302" y="282"/>
                  </a:lnTo>
                  <a:lnTo>
                    <a:pt x="312" y="286"/>
                  </a:lnTo>
                  <a:lnTo>
                    <a:pt x="322" y="288"/>
                  </a:lnTo>
                  <a:lnTo>
                    <a:pt x="322" y="288"/>
                  </a:lnTo>
                  <a:lnTo>
                    <a:pt x="334" y="290"/>
                  </a:lnTo>
                  <a:lnTo>
                    <a:pt x="338" y="290"/>
                  </a:lnTo>
                  <a:lnTo>
                    <a:pt x="344" y="294"/>
                  </a:lnTo>
                  <a:lnTo>
                    <a:pt x="344" y="294"/>
                  </a:lnTo>
                  <a:lnTo>
                    <a:pt x="360" y="308"/>
                  </a:lnTo>
                  <a:lnTo>
                    <a:pt x="360" y="308"/>
                  </a:lnTo>
                  <a:lnTo>
                    <a:pt x="370" y="312"/>
                  </a:lnTo>
                  <a:lnTo>
                    <a:pt x="376" y="316"/>
                  </a:lnTo>
                  <a:lnTo>
                    <a:pt x="380" y="318"/>
                  </a:lnTo>
                  <a:lnTo>
                    <a:pt x="380" y="318"/>
                  </a:lnTo>
                  <a:lnTo>
                    <a:pt x="386" y="326"/>
                  </a:lnTo>
                  <a:lnTo>
                    <a:pt x="390" y="338"/>
                  </a:lnTo>
                  <a:lnTo>
                    <a:pt x="396" y="348"/>
                  </a:lnTo>
                  <a:lnTo>
                    <a:pt x="400" y="350"/>
                  </a:lnTo>
                  <a:lnTo>
                    <a:pt x="404" y="352"/>
                  </a:lnTo>
                  <a:lnTo>
                    <a:pt x="404" y="352"/>
                  </a:lnTo>
                  <a:lnTo>
                    <a:pt x="408" y="348"/>
                  </a:lnTo>
                  <a:lnTo>
                    <a:pt x="408" y="342"/>
                  </a:lnTo>
                  <a:lnTo>
                    <a:pt x="404" y="338"/>
                  </a:lnTo>
                  <a:lnTo>
                    <a:pt x="400" y="332"/>
                  </a:lnTo>
                  <a:lnTo>
                    <a:pt x="392" y="322"/>
                  </a:lnTo>
                  <a:lnTo>
                    <a:pt x="390" y="318"/>
                  </a:lnTo>
                  <a:lnTo>
                    <a:pt x="390" y="312"/>
                  </a:lnTo>
                  <a:lnTo>
                    <a:pt x="390" y="312"/>
                  </a:lnTo>
                  <a:lnTo>
                    <a:pt x="392" y="314"/>
                  </a:lnTo>
                  <a:lnTo>
                    <a:pt x="396" y="316"/>
                  </a:lnTo>
                  <a:lnTo>
                    <a:pt x="400" y="322"/>
                  </a:lnTo>
                  <a:lnTo>
                    <a:pt x="400" y="322"/>
                  </a:lnTo>
                  <a:lnTo>
                    <a:pt x="408" y="330"/>
                  </a:lnTo>
                  <a:lnTo>
                    <a:pt x="416" y="340"/>
                  </a:lnTo>
                  <a:lnTo>
                    <a:pt x="416" y="340"/>
                  </a:lnTo>
                  <a:lnTo>
                    <a:pt x="420" y="346"/>
                  </a:lnTo>
                  <a:lnTo>
                    <a:pt x="428" y="352"/>
                  </a:lnTo>
                  <a:lnTo>
                    <a:pt x="436" y="358"/>
                  </a:lnTo>
                  <a:lnTo>
                    <a:pt x="440" y="364"/>
                  </a:lnTo>
                  <a:lnTo>
                    <a:pt x="440" y="364"/>
                  </a:lnTo>
                  <a:lnTo>
                    <a:pt x="444" y="370"/>
                  </a:lnTo>
                  <a:lnTo>
                    <a:pt x="446" y="374"/>
                  </a:lnTo>
                  <a:lnTo>
                    <a:pt x="448" y="380"/>
                  </a:lnTo>
                  <a:lnTo>
                    <a:pt x="452" y="386"/>
                  </a:lnTo>
                  <a:lnTo>
                    <a:pt x="452" y="386"/>
                  </a:lnTo>
                  <a:lnTo>
                    <a:pt x="472" y="404"/>
                  </a:lnTo>
                  <a:lnTo>
                    <a:pt x="472" y="404"/>
                  </a:lnTo>
                  <a:lnTo>
                    <a:pt x="474" y="406"/>
                  </a:lnTo>
                  <a:lnTo>
                    <a:pt x="474" y="406"/>
                  </a:lnTo>
                  <a:lnTo>
                    <a:pt x="476" y="410"/>
                  </a:lnTo>
                  <a:lnTo>
                    <a:pt x="478" y="414"/>
                  </a:lnTo>
                  <a:lnTo>
                    <a:pt x="478" y="414"/>
                  </a:lnTo>
                  <a:lnTo>
                    <a:pt x="484" y="420"/>
                  </a:lnTo>
                  <a:lnTo>
                    <a:pt x="486" y="422"/>
                  </a:lnTo>
                  <a:lnTo>
                    <a:pt x="488" y="426"/>
                  </a:lnTo>
                  <a:lnTo>
                    <a:pt x="488" y="426"/>
                  </a:lnTo>
                  <a:lnTo>
                    <a:pt x="490" y="434"/>
                  </a:lnTo>
                  <a:lnTo>
                    <a:pt x="490" y="440"/>
                  </a:lnTo>
                  <a:lnTo>
                    <a:pt x="490" y="440"/>
                  </a:lnTo>
                  <a:lnTo>
                    <a:pt x="494" y="446"/>
                  </a:lnTo>
                  <a:lnTo>
                    <a:pt x="500" y="450"/>
                  </a:lnTo>
                  <a:lnTo>
                    <a:pt x="500" y="450"/>
                  </a:lnTo>
                  <a:lnTo>
                    <a:pt x="504" y="456"/>
                  </a:lnTo>
                  <a:lnTo>
                    <a:pt x="506" y="460"/>
                  </a:lnTo>
                  <a:lnTo>
                    <a:pt x="510" y="462"/>
                  </a:lnTo>
                  <a:lnTo>
                    <a:pt x="510" y="462"/>
                  </a:lnTo>
                  <a:lnTo>
                    <a:pt x="526" y="468"/>
                  </a:lnTo>
                  <a:lnTo>
                    <a:pt x="532" y="472"/>
                  </a:lnTo>
                  <a:lnTo>
                    <a:pt x="540" y="476"/>
                  </a:lnTo>
                  <a:lnTo>
                    <a:pt x="540" y="476"/>
                  </a:lnTo>
                  <a:lnTo>
                    <a:pt x="548" y="488"/>
                  </a:lnTo>
                  <a:lnTo>
                    <a:pt x="550" y="496"/>
                  </a:lnTo>
                  <a:lnTo>
                    <a:pt x="550" y="500"/>
                  </a:lnTo>
                  <a:lnTo>
                    <a:pt x="548" y="500"/>
                  </a:lnTo>
                  <a:lnTo>
                    <a:pt x="548" y="500"/>
                  </a:lnTo>
                  <a:lnTo>
                    <a:pt x="548" y="500"/>
                  </a:lnTo>
                  <a:lnTo>
                    <a:pt x="548" y="500"/>
                  </a:lnTo>
                  <a:lnTo>
                    <a:pt x="544" y="500"/>
                  </a:lnTo>
                  <a:lnTo>
                    <a:pt x="540" y="496"/>
                  </a:lnTo>
                  <a:lnTo>
                    <a:pt x="536" y="490"/>
                  </a:lnTo>
                  <a:lnTo>
                    <a:pt x="536" y="490"/>
                  </a:lnTo>
                  <a:lnTo>
                    <a:pt x="532" y="482"/>
                  </a:lnTo>
                  <a:lnTo>
                    <a:pt x="528" y="480"/>
                  </a:lnTo>
                  <a:lnTo>
                    <a:pt x="524" y="478"/>
                  </a:lnTo>
                  <a:lnTo>
                    <a:pt x="524" y="478"/>
                  </a:lnTo>
                  <a:lnTo>
                    <a:pt x="518" y="476"/>
                  </a:lnTo>
                  <a:lnTo>
                    <a:pt x="510" y="474"/>
                  </a:lnTo>
                  <a:lnTo>
                    <a:pt x="510" y="474"/>
                  </a:lnTo>
                  <a:lnTo>
                    <a:pt x="498" y="464"/>
                  </a:lnTo>
                  <a:lnTo>
                    <a:pt x="498" y="464"/>
                  </a:lnTo>
                  <a:lnTo>
                    <a:pt x="490" y="460"/>
                  </a:lnTo>
                  <a:lnTo>
                    <a:pt x="480" y="456"/>
                  </a:lnTo>
                  <a:lnTo>
                    <a:pt x="480" y="456"/>
                  </a:lnTo>
                  <a:lnTo>
                    <a:pt x="476" y="458"/>
                  </a:lnTo>
                  <a:lnTo>
                    <a:pt x="476" y="458"/>
                  </a:lnTo>
                  <a:lnTo>
                    <a:pt x="476" y="460"/>
                  </a:lnTo>
                  <a:lnTo>
                    <a:pt x="476" y="462"/>
                  </a:lnTo>
                  <a:lnTo>
                    <a:pt x="478" y="466"/>
                  </a:lnTo>
                  <a:lnTo>
                    <a:pt x="480" y="472"/>
                  </a:lnTo>
                  <a:lnTo>
                    <a:pt x="484" y="474"/>
                  </a:lnTo>
                  <a:lnTo>
                    <a:pt x="484" y="474"/>
                  </a:lnTo>
                  <a:lnTo>
                    <a:pt x="492" y="478"/>
                  </a:lnTo>
                  <a:lnTo>
                    <a:pt x="498" y="480"/>
                  </a:lnTo>
                  <a:lnTo>
                    <a:pt x="498" y="480"/>
                  </a:lnTo>
                  <a:lnTo>
                    <a:pt x="508" y="486"/>
                  </a:lnTo>
                  <a:lnTo>
                    <a:pt x="508" y="486"/>
                  </a:lnTo>
                  <a:lnTo>
                    <a:pt x="526" y="500"/>
                  </a:lnTo>
                  <a:lnTo>
                    <a:pt x="526" y="500"/>
                  </a:lnTo>
                  <a:lnTo>
                    <a:pt x="532" y="508"/>
                  </a:lnTo>
                  <a:lnTo>
                    <a:pt x="538" y="516"/>
                  </a:lnTo>
                  <a:lnTo>
                    <a:pt x="544" y="526"/>
                  </a:lnTo>
                  <a:lnTo>
                    <a:pt x="544" y="532"/>
                  </a:lnTo>
                  <a:lnTo>
                    <a:pt x="544" y="536"/>
                  </a:lnTo>
                  <a:lnTo>
                    <a:pt x="544" y="536"/>
                  </a:lnTo>
                  <a:lnTo>
                    <a:pt x="542" y="546"/>
                  </a:lnTo>
                  <a:lnTo>
                    <a:pt x="540" y="550"/>
                  </a:lnTo>
                  <a:lnTo>
                    <a:pt x="542" y="556"/>
                  </a:lnTo>
                  <a:lnTo>
                    <a:pt x="542" y="556"/>
                  </a:lnTo>
                  <a:lnTo>
                    <a:pt x="540" y="568"/>
                  </a:lnTo>
                  <a:lnTo>
                    <a:pt x="538" y="580"/>
                  </a:lnTo>
                  <a:lnTo>
                    <a:pt x="538" y="580"/>
                  </a:lnTo>
                  <a:lnTo>
                    <a:pt x="536" y="600"/>
                  </a:lnTo>
                  <a:lnTo>
                    <a:pt x="534" y="622"/>
                  </a:lnTo>
                  <a:lnTo>
                    <a:pt x="534" y="622"/>
                  </a:lnTo>
                  <a:lnTo>
                    <a:pt x="534" y="642"/>
                  </a:lnTo>
                  <a:lnTo>
                    <a:pt x="536" y="652"/>
                  </a:lnTo>
                  <a:lnTo>
                    <a:pt x="538" y="662"/>
                  </a:lnTo>
                  <a:lnTo>
                    <a:pt x="538" y="662"/>
                  </a:lnTo>
                  <a:lnTo>
                    <a:pt x="540" y="670"/>
                  </a:lnTo>
                  <a:lnTo>
                    <a:pt x="546" y="676"/>
                  </a:lnTo>
                  <a:lnTo>
                    <a:pt x="556" y="690"/>
                  </a:lnTo>
                  <a:lnTo>
                    <a:pt x="556" y="690"/>
                  </a:lnTo>
                  <a:lnTo>
                    <a:pt x="560" y="698"/>
                  </a:lnTo>
                  <a:lnTo>
                    <a:pt x="564" y="708"/>
                  </a:lnTo>
                  <a:lnTo>
                    <a:pt x="564" y="708"/>
                  </a:lnTo>
                  <a:lnTo>
                    <a:pt x="568" y="716"/>
                  </a:lnTo>
                  <a:lnTo>
                    <a:pt x="574" y="726"/>
                  </a:lnTo>
                  <a:lnTo>
                    <a:pt x="580" y="736"/>
                  </a:lnTo>
                  <a:lnTo>
                    <a:pt x="588" y="742"/>
                  </a:lnTo>
                  <a:lnTo>
                    <a:pt x="588" y="742"/>
                  </a:lnTo>
                  <a:lnTo>
                    <a:pt x="598" y="746"/>
                  </a:lnTo>
                  <a:lnTo>
                    <a:pt x="606" y="748"/>
                  </a:lnTo>
                  <a:lnTo>
                    <a:pt x="606" y="748"/>
                  </a:lnTo>
                  <a:lnTo>
                    <a:pt x="614" y="754"/>
                  </a:lnTo>
                  <a:lnTo>
                    <a:pt x="618" y="762"/>
                  </a:lnTo>
                  <a:lnTo>
                    <a:pt x="618" y="762"/>
                  </a:lnTo>
                  <a:lnTo>
                    <a:pt x="626" y="776"/>
                  </a:lnTo>
                  <a:lnTo>
                    <a:pt x="634" y="792"/>
                  </a:lnTo>
                  <a:lnTo>
                    <a:pt x="634" y="792"/>
                  </a:lnTo>
                  <a:lnTo>
                    <a:pt x="642" y="800"/>
                  </a:lnTo>
                  <a:lnTo>
                    <a:pt x="642" y="800"/>
                  </a:lnTo>
                  <a:lnTo>
                    <a:pt x="646" y="806"/>
                  </a:lnTo>
                  <a:lnTo>
                    <a:pt x="648" y="810"/>
                  </a:lnTo>
                  <a:lnTo>
                    <a:pt x="648" y="810"/>
                  </a:lnTo>
                  <a:lnTo>
                    <a:pt x="650" y="818"/>
                  </a:lnTo>
                  <a:lnTo>
                    <a:pt x="656" y="824"/>
                  </a:lnTo>
                  <a:lnTo>
                    <a:pt x="656" y="824"/>
                  </a:lnTo>
                  <a:lnTo>
                    <a:pt x="662" y="828"/>
                  </a:lnTo>
                  <a:lnTo>
                    <a:pt x="666" y="836"/>
                  </a:lnTo>
                  <a:lnTo>
                    <a:pt x="666" y="836"/>
                  </a:lnTo>
                  <a:lnTo>
                    <a:pt x="668" y="842"/>
                  </a:lnTo>
                  <a:lnTo>
                    <a:pt x="668" y="842"/>
                  </a:lnTo>
                  <a:lnTo>
                    <a:pt x="666" y="846"/>
                  </a:lnTo>
                  <a:lnTo>
                    <a:pt x="666" y="852"/>
                  </a:lnTo>
                  <a:lnTo>
                    <a:pt x="666" y="852"/>
                  </a:lnTo>
                  <a:lnTo>
                    <a:pt x="672" y="856"/>
                  </a:lnTo>
                  <a:lnTo>
                    <a:pt x="678" y="860"/>
                  </a:lnTo>
                  <a:lnTo>
                    <a:pt x="678" y="860"/>
                  </a:lnTo>
                  <a:lnTo>
                    <a:pt x="686" y="876"/>
                  </a:lnTo>
                  <a:lnTo>
                    <a:pt x="686" y="876"/>
                  </a:lnTo>
                  <a:lnTo>
                    <a:pt x="700" y="894"/>
                  </a:lnTo>
                  <a:lnTo>
                    <a:pt x="700" y="894"/>
                  </a:lnTo>
                  <a:lnTo>
                    <a:pt x="702" y="902"/>
                  </a:lnTo>
                  <a:lnTo>
                    <a:pt x="704" y="906"/>
                  </a:lnTo>
                  <a:lnTo>
                    <a:pt x="706" y="910"/>
                  </a:lnTo>
                  <a:lnTo>
                    <a:pt x="706" y="910"/>
                  </a:lnTo>
                  <a:lnTo>
                    <a:pt x="712" y="914"/>
                  </a:lnTo>
                  <a:lnTo>
                    <a:pt x="716" y="916"/>
                  </a:lnTo>
                  <a:lnTo>
                    <a:pt x="716" y="916"/>
                  </a:lnTo>
                  <a:lnTo>
                    <a:pt x="720" y="916"/>
                  </a:lnTo>
                  <a:lnTo>
                    <a:pt x="722" y="912"/>
                  </a:lnTo>
                  <a:lnTo>
                    <a:pt x="722" y="908"/>
                  </a:lnTo>
                  <a:lnTo>
                    <a:pt x="718" y="904"/>
                  </a:lnTo>
                  <a:lnTo>
                    <a:pt x="718" y="904"/>
                  </a:lnTo>
                  <a:lnTo>
                    <a:pt x="714" y="900"/>
                  </a:lnTo>
                  <a:lnTo>
                    <a:pt x="710" y="896"/>
                  </a:lnTo>
                  <a:lnTo>
                    <a:pt x="710" y="896"/>
                  </a:lnTo>
                  <a:lnTo>
                    <a:pt x="708" y="886"/>
                  </a:lnTo>
                  <a:lnTo>
                    <a:pt x="708" y="886"/>
                  </a:lnTo>
                  <a:lnTo>
                    <a:pt x="700" y="870"/>
                  </a:lnTo>
                  <a:lnTo>
                    <a:pt x="696" y="862"/>
                  </a:lnTo>
                  <a:lnTo>
                    <a:pt x="690" y="856"/>
                  </a:lnTo>
                  <a:lnTo>
                    <a:pt x="690" y="856"/>
                  </a:lnTo>
                  <a:lnTo>
                    <a:pt x="688" y="850"/>
                  </a:lnTo>
                  <a:lnTo>
                    <a:pt x="686" y="844"/>
                  </a:lnTo>
                  <a:lnTo>
                    <a:pt x="686" y="844"/>
                  </a:lnTo>
                  <a:lnTo>
                    <a:pt x="684" y="838"/>
                  </a:lnTo>
                  <a:lnTo>
                    <a:pt x="680" y="832"/>
                  </a:lnTo>
                  <a:lnTo>
                    <a:pt x="680" y="832"/>
                  </a:lnTo>
                  <a:lnTo>
                    <a:pt x="670" y="818"/>
                  </a:lnTo>
                  <a:lnTo>
                    <a:pt x="670" y="818"/>
                  </a:lnTo>
                  <a:lnTo>
                    <a:pt x="664" y="810"/>
                  </a:lnTo>
                  <a:lnTo>
                    <a:pt x="662" y="800"/>
                  </a:lnTo>
                  <a:lnTo>
                    <a:pt x="662" y="790"/>
                  </a:lnTo>
                  <a:lnTo>
                    <a:pt x="662" y="780"/>
                  </a:lnTo>
                  <a:lnTo>
                    <a:pt x="662" y="780"/>
                  </a:lnTo>
                  <a:lnTo>
                    <a:pt x="662" y="780"/>
                  </a:lnTo>
                  <a:lnTo>
                    <a:pt x="662" y="780"/>
                  </a:lnTo>
                  <a:lnTo>
                    <a:pt x="664" y="780"/>
                  </a:lnTo>
                  <a:lnTo>
                    <a:pt x="664" y="780"/>
                  </a:lnTo>
                  <a:lnTo>
                    <a:pt x="668" y="784"/>
                  </a:lnTo>
                  <a:lnTo>
                    <a:pt x="668" y="788"/>
                  </a:lnTo>
                  <a:lnTo>
                    <a:pt x="672" y="796"/>
                  </a:lnTo>
                  <a:lnTo>
                    <a:pt x="672" y="796"/>
                  </a:lnTo>
                  <a:lnTo>
                    <a:pt x="676" y="802"/>
                  </a:lnTo>
                  <a:lnTo>
                    <a:pt x="682" y="808"/>
                  </a:lnTo>
                  <a:lnTo>
                    <a:pt x="682" y="808"/>
                  </a:lnTo>
                  <a:lnTo>
                    <a:pt x="686" y="814"/>
                  </a:lnTo>
                  <a:lnTo>
                    <a:pt x="688" y="822"/>
                  </a:lnTo>
                  <a:lnTo>
                    <a:pt x="692" y="830"/>
                  </a:lnTo>
                  <a:lnTo>
                    <a:pt x="696" y="838"/>
                  </a:lnTo>
                  <a:lnTo>
                    <a:pt x="696" y="838"/>
                  </a:lnTo>
                  <a:lnTo>
                    <a:pt x="702" y="844"/>
                  </a:lnTo>
                  <a:lnTo>
                    <a:pt x="708" y="848"/>
                  </a:lnTo>
                  <a:lnTo>
                    <a:pt x="714" y="852"/>
                  </a:lnTo>
                  <a:lnTo>
                    <a:pt x="720" y="858"/>
                  </a:lnTo>
                  <a:lnTo>
                    <a:pt x="720" y="858"/>
                  </a:lnTo>
                  <a:lnTo>
                    <a:pt x="724" y="866"/>
                  </a:lnTo>
                  <a:lnTo>
                    <a:pt x="726" y="876"/>
                  </a:lnTo>
                  <a:lnTo>
                    <a:pt x="726" y="876"/>
                  </a:lnTo>
                  <a:lnTo>
                    <a:pt x="730" y="884"/>
                  </a:lnTo>
                  <a:lnTo>
                    <a:pt x="738" y="892"/>
                  </a:lnTo>
                  <a:lnTo>
                    <a:pt x="738" y="892"/>
                  </a:lnTo>
                  <a:lnTo>
                    <a:pt x="750" y="904"/>
                  </a:lnTo>
                  <a:lnTo>
                    <a:pt x="762" y="918"/>
                  </a:lnTo>
                  <a:lnTo>
                    <a:pt x="762" y="918"/>
                  </a:lnTo>
                  <a:lnTo>
                    <a:pt x="772" y="930"/>
                  </a:lnTo>
                  <a:lnTo>
                    <a:pt x="776" y="936"/>
                  </a:lnTo>
                  <a:lnTo>
                    <a:pt x="776" y="944"/>
                  </a:lnTo>
                  <a:lnTo>
                    <a:pt x="776" y="944"/>
                  </a:lnTo>
                  <a:lnTo>
                    <a:pt x="778" y="960"/>
                  </a:lnTo>
                  <a:lnTo>
                    <a:pt x="778" y="968"/>
                  </a:lnTo>
                  <a:lnTo>
                    <a:pt x="782" y="978"/>
                  </a:lnTo>
                  <a:lnTo>
                    <a:pt x="782" y="978"/>
                  </a:lnTo>
                  <a:lnTo>
                    <a:pt x="788" y="988"/>
                  </a:lnTo>
                  <a:lnTo>
                    <a:pt x="794" y="994"/>
                  </a:lnTo>
                  <a:lnTo>
                    <a:pt x="802" y="1000"/>
                  </a:lnTo>
                  <a:lnTo>
                    <a:pt x="812" y="1004"/>
                  </a:lnTo>
                  <a:lnTo>
                    <a:pt x="812" y="1004"/>
                  </a:lnTo>
                  <a:lnTo>
                    <a:pt x="836" y="1014"/>
                  </a:lnTo>
                  <a:lnTo>
                    <a:pt x="858" y="1024"/>
                  </a:lnTo>
                  <a:lnTo>
                    <a:pt x="858" y="1024"/>
                  </a:lnTo>
                  <a:lnTo>
                    <a:pt x="876" y="1036"/>
                  </a:lnTo>
                  <a:lnTo>
                    <a:pt x="886" y="1040"/>
                  </a:lnTo>
                  <a:lnTo>
                    <a:pt x="896" y="1042"/>
                  </a:lnTo>
                  <a:lnTo>
                    <a:pt x="896" y="1042"/>
                  </a:lnTo>
                  <a:lnTo>
                    <a:pt x="898" y="1042"/>
                  </a:lnTo>
                  <a:lnTo>
                    <a:pt x="898" y="1042"/>
                  </a:lnTo>
                  <a:lnTo>
                    <a:pt x="904" y="1040"/>
                  </a:lnTo>
                  <a:lnTo>
                    <a:pt x="910" y="1036"/>
                  </a:lnTo>
                  <a:lnTo>
                    <a:pt x="914" y="1032"/>
                  </a:lnTo>
                  <a:lnTo>
                    <a:pt x="918" y="1032"/>
                  </a:lnTo>
                  <a:lnTo>
                    <a:pt x="918" y="1032"/>
                  </a:lnTo>
                  <a:lnTo>
                    <a:pt x="926" y="1034"/>
                  </a:lnTo>
                  <a:lnTo>
                    <a:pt x="926" y="1034"/>
                  </a:lnTo>
                  <a:lnTo>
                    <a:pt x="932" y="1040"/>
                  </a:lnTo>
                  <a:lnTo>
                    <a:pt x="936" y="1046"/>
                  </a:lnTo>
                  <a:lnTo>
                    <a:pt x="936" y="1046"/>
                  </a:lnTo>
                  <a:lnTo>
                    <a:pt x="942" y="1054"/>
                  </a:lnTo>
                  <a:lnTo>
                    <a:pt x="950" y="1058"/>
                  </a:lnTo>
                  <a:lnTo>
                    <a:pt x="950" y="1058"/>
                  </a:lnTo>
                  <a:lnTo>
                    <a:pt x="960" y="1064"/>
                  </a:lnTo>
                  <a:lnTo>
                    <a:pt x="970" y="1072"/>
                  </a:lnTo>
                  <a:lnTo>
                    <a:pt x="978" y="1078"/>
                  </a:lnTo>
                  <a:lnTo>
                    <a:pt x="984" y="1080"/>
                  </a:lnTo>
                  <a:lnTo>
                    <a:pt x="990" y="1082"/>
                  </a:lnTo>
                  <a:lnTo>
                    <a:pt x="990" y="1082"/>
                  </a:lnTo>
                  <a:lnTo>
                    <a:pt x="1000" y="1082"/>
                  </a:lnTo>
                  <a:lnTo>
                    <a:pt x="1004" y="1084"/>
                  </a:lnTo>
                  <a:lnTo>
                    <a:pt x="1010" y="1086"/>
                  </a:lnTo>
                  <a:lnTo>
                    <a:pt x="1010" y="1086"/>
                  </a:lnTo>
                  <a:lnTo>
                    <a:pt x="1022" y="1100"/>
                  </a:lnTo>
                  <a:lnTo>
                    <a:pt x="1030" y="1108"/>
                  </a:lnTo>
                  <a:lnTo>
                    <a:pt x="1034" y="1114"/>
                  </a:lnTo>
                  <a:lnTo>
                    <a:pt x="1034" y="1114"/>
                  </a:lnTo>
                  <a:lnTo>
                    <a:pt x="1040" y="1128"/>
                  </a:lnTo>
                  <a:lnTo>
                    <a:pt x="1052" y="1138"/>
                  </a:lnTo>
                  <a:lnTo>
                    <a:pt x="1052" y="1138"/>
                  </a:lnTo>
                  <a:lnTo>
                    <a:pt x="1066" y="1146"/>
                  </a:lnTo>
                  <a:lnTo>
                    <a:pt x="1078" y="1156"/>
                  </a:lnTo>
                  <a:lnTo>
                    <a:pt x="1078" y="1156"/>
                  </a:lnTo>
                  <a:lnTo>
                    <a:pt x="1088" y="1168"/>
                  </a:lnTo>
                  <a:lnTo>
                    <a:pt x="1094" y="1174"/>
                  </a:lnTo>
                  <a:lnTo>
                    <a:pt x="1102" y="1176"/>
                  </a:lnTo>
                  <a:lnTo>
                    <a:pt x="1102" y="1176"/>
                  </a:lnTo>
                  <a:lnTo>
                    <a:pt x="1102" y="1176"/>
                  </a:lnTo>
                  <a:lnTo>
                    <a:pt x="1102" y="1172"/>
                  </a:lnTo>
                  <a:lnTo>
                    <a:pt x="1106" y="1166"/>
                  </a:lnTo>
                  <a:lnTo>
                    <a:pt x="1112" y="1160"/>
                  </a:lnTo>
                  <a:lnTo>
                    <a:pt x="1114" y="1156"/>
                  </a:lnTo>
                  <a:lnTo>
                    <a:pt x="1114" y="1156"/>
                  </a:lnTo>
                  <a:lnTo>
                    <a:pt x="1116" y="1150"/>
                  </a:lnTo>
                  <a:lnTo>
                    <a:pt x="1120" y="1148"/>
                  </a:lnTo>
                  <a:lnTo>
                    <a:pt x="1120" y="1148"/>
                  </a:lnTo>
                  <a:lnTo>
                    <a:pt x="1118" y="1146"/>
                  </a:lnTo>
                  <a:lnTo>
                    <a:pt x="1116" y="1144"/>
                  </a:lnTo>
                  <a:lnTo>
                    <a:pt x="1116" y="1144"/>
                  </a:lnTo>
                  <a:lnTo>
                    <a:pt x="1116" y="1142"/>
                  </a:lnTo>
                  <a:lnTo>
                    <a:pt x="1116" y="1142"/>
                  </a:lnTo>
                  <a:lnTo>
                    <a:pt x="1116" y="1142"/>
                  </a:lnTo>
                  <a:lnTo>
                    <a:pt x="1116" y="1138"/>
                  </a:lnTo>
                  <a:lnTo>
                    <a:pt x="1118" y="1136"/>
                  </a:lnTo>
                  <a:lnTo>
                    <a:pt x="1124" y="1132"/>
                  </a:lnTo>
                  <a:lnTo>
                    <a:pt x="1124" y="1132"/>
                  </a:lnTo>
                  <a:lnTo>
                    <a:pt x="1124" y="1132"/>
                  </a:lnTo>
                  <a:lnTo>
                    <a:pt x="1120" y="1130"/>
                  </a:lnTo>
                  <a:lnTo>
                    <a:pt x="1120" y="1130"/>
                  </a:lnTo>
                  <a:lnTo>
                    <a:pt x="1120" y="1130"/>
                  </a:lnTo>
                  <a:lnTo>
                    <a:pt x="1120" y="1130"/>
                  </a:lnTo>
                  <a:lnTo>
                    <a:pt x="1116" y="1132"/>
                  </a:lnTo>
                  <a:lnTo>
                    <a:pt x="1112" y="1136"/>
                  </a:lnTo>
                  <a:lnTo>
                    <a:pt x="1108" y="1142"/>
                  </a:lnTo>
                  <a:lnTo>
                    <a:pt x="1104" y="1144"/>
                  </a:lnTo>
                  <a:lnTo>
                    <a:pt x="1104" y="1144"/>
                  </a:lnTo>
                  <a:lnTo>
                    <a:pt x="1098" y="1146"/>
                  </a:lnTo>
                  <a:lnTo>
                    <a:pt x="1098" y="1146"/>
                  </a:lnTo>
                  <a:lnTo>
                    <a:pt x="1094" y="1144"/>
                  </a:lnTo>
                  <a:lnTo>
                    <a:pt x="1090" y="1144"/>
                  </a:lnTo>
                  <a:lnTo>
                    <a:pt x="1084" y="1138"/>
                  </a:lnTo>
                  <a:lnTo>
                    <a:pt x="1078" y="1130"/>
                  </a:lnTo>
                  <a:lnTo>
                    <a:pt x="1076" y="1122"/>
                  </a:lnTo>
                  <a:lnTo>
                    <a:pt x="1076" y="1122"/>
                  </a:lnTo>
                  <a:lnTo>
                    <a:pt x="1068" y="1104"/>
                  </a:lnTo>
                  <a:lnTo>
                    <a:pt x="1062" y="1086"/>
                  </a:lnTo>
                  <a:lnTo>
                    <a:pt x="1062" y="1086"/>
                  </a:lnTo>
                  <a:lnTo>
                    <a:pt x="1062" y="1078"/>
                  </a:lnTo>
                  <a:lnTo>
                    <a:pt x="1064" y="1070"/>
                  </a:lnTo>
                  <a:lnTo>
                    <a:pt x="1066" y="1062"/>
                  </a:lnTo>
                  <a:lnTo>
                    <a:pt x="1068" y="1054"/>
                  </a:lnTo>
                  <a:lnTo>
                    <a:pt x="1068" y="1054"/>
                  </a:lnTo>
                  <a:lnTo>
                    <a:pt x="1066" y="1050"/>
                  </a:lnTo>
                  <a:lnTo>
                    <a:pt x="1064" y="1046"/>
                  </a:lnTo>
                  <a:lnTo>
                    <a:pt x="1056" y="1040"/>
                  </a:lnTo>
                  <a:lnTo>
                    <a:pt x="1046" y="1036"/>
                  </a:lnTo>
                  <a:lnTo>
                    <a:pt x="1036" y="1034"/>
                  </a:lnTo>
                  <a:lnTo>
                    <a:pt x="1036" y="1034"/>
                  </a:lnTo>
                  <a:lnTo>
                    <a:pt x="1036" y="1034"/>
                  </a:lnTo>
                  <a:lnTo>
                    <a:pt x="1036" y="1034"/>
                  </a:lnTo>
                  <a:lnTo>
                    <a:pt x="1026" y="1036"/>
                  </a:lnTo>
                  <a:lnTo>
                    <a:pt x="1026" y="1036"/>
                  </a:lnTo>
                  <a:lnTo>
                    <a:pt x="1016" y="1038"/>
                  </a:lnTo>
                  <a:lnTo>
                    <a:pt x="1016" y="1038"/>
                  </a:lnTo>
                  <a:lnTo>
                    <a:pt x="1008" y="1036"/>
                  </a:lnTo>
                  <a:lnTo>
                    <a:pt x="1004" y="1030"/>
                  </a:lnTo>
                  <a:lnTo>
                    <a:pt x="1004" y="1030"/>
                  </a:lnTo>
                  <a:lnTo>
                    <a:pt x="1000" y="1022"/>
                  </a:lnTo>
                  <a:lnTo>
                    <a:pt x="1000" y="1014"/>
                  </a:lnTo>
                  <a:lnTo>
                    <a:pt x="1006" y="998"/>
                  </a:lnTo>
                  <a:lnTo>
                    <a:pt x="1006" y="998"/>
                  </a:lnTo>
                  <a:lnTo>
                    <a:pt x="1010" y="982"/>
                  </a:lnTo>
                  <a:lnTo>
                    <a:pt x="1012" y="974"/>
                  </a:lnTo>
                  <a:lnTo>
                    <a:pt x="1016" y="966"/>
                  </a:lnTo>
                  <a:lnTo>
                    <a:pt x="1016" y="966"/>
                  </a:lnTo>
                  <a:lnTo>
                    <a:pt x="1020" y="960"/>
                  </a:lnTo>
                  <a:lnTo>
                    <a:pt x="1022" y="956"/>
                  </a:lnTo>
                  <a:lnTo>
                    <a:pt x="1020" y="952"/>
                  </a:lnTo>
                  <a:lnTo>
                    <a:pt x="1020" y="952"/>
                  </a:lnTo>
                  <a:lnTo>
                    <a:pt x="1014" y="946"/>
                  </a:lnTo>
                  <a:lnTo>
                    <a:pt x="1006" y="944"/>
                  </a:lnTo>
                  <a:lnTo>
                    <a:pt x="1006" y="944"/>
                  </a:lnTo>
                  <a:lnTo>
                    <a:pt x="1004" y="944"/>
                  </a:lnTo>
                  <a:lnTo>
                    <a:pt x="1004" y="944"/>
                  </a:lnTo>
                  <a:lnTo>
                    <a:pt x="1000" y="946"/>
                  </a:lnTo>
                  <a:lnTo>
                    <a:pt x="996" y="948"/>
                  </a:lnTo>
                  <a:lnTo>
                    <a:pt x="990" y="952"/>
                  </a:lnTo>
                  <a:lnTo>
                    <a:pt x="990" y="952"/>
                  </a:lnTo>
                  <a:lnTo>
                    <a:pt x="982" y="956"/>
                  </a:lnTo>
                  <a:lnTo>
                    <a:pt x="974" y="958"/>
                  </a:lnTo>
                  <a:lnTo>
                    <a:pt x="974" y="958"/>
                  </a:lnTo>
                  <a:lnTo>
                    <a:pt x="970" y="960"/>
                  </a:lnTo>
                  <a:lnTo>
                    <a:pt x="970" y="964"/>
                  </a:lnTo>
                  <a:lnTo>
                    <a:pt x="970" y="970"/>
                  </a:lnTo>
                  <a:lnTo>
                    <a:pt x="970" y="970"/>
                  </a:lnTo>
                  <a:lnTo>
                    <a:pt x="970" y="974"/>
                  </a:lnTo>
                  <a:lnTo>
                    <a:pt x="968" y="978"/>
                  </a:lnTo>
                  <a:lnTo>
                    <a:pt x="968" y="978"/>
                  </a:lnTo>
                  <a:lnTo>
                    <a:pt x="966" y="980"/>
                  </a:lnTo>
                  <a:lnTo>
                    <a:pt x="962" y="982"/>
                  </a:lnTo>
                  <a:lnTo>
                    <a:pt x="962" y="982"/>
                  </a:lnTo>
                  <a:lnTo>
                    <a:pt x="960" y="986"/>
                  </a:lnTo>
                  <a:lnTo>
                    <a:pt x="960" y="988"/>
                  </a:lnTo>
                  <a:lnTo>
                    <a:pt x="958" y="990"/>
                  </a:lnTo>
                  <a:lnTo>
                    <a:pt x="954" y="992"/>
                  </a:lnTo>
                  <a:lnTo>
                    <a:pt x="954" y="992"/>
                  </a:lnTo>
                  <a:lnTo>
                    <a:pt x="946" y="996"/>
                  </a:lnTo>
                  <a:lnTo>
                    <a:pt x="938" y="996"/>
                  </a:lnTo>
                  <a:lnTo>
                    <a:pt x="938" y="996"/>
                  </a:lnTo>
                  <a:lnTo>
                    <a:pt x="936" y="996"/>
                  </a:lnTo>
                  <a:lnTo>
                    <a:pt x="936" y="996"/>
                  </a:lnTo>
                  <a:lnTo>
                    <a:pt x="928" y="996"/>
                  </a:lnTo>
                  <a:lnTo>
                    <a:pt x="920" y="994"/>
                  </a:lnTo>
                  <a:lnTo>
                    <a:pt x="910" y="990"/>
                  </a:lnTo>
                  <a:lnTo>
                    <a:pt x="904" y="986"/>
                  </a:lnTo>
                  <a:lnTo>
                    <a:pt x="904" y="986"/>
                  </a:lnTo>
                  <a:lnTo>
                    <a:pt x="900" y="982"/>
                  </a:lnTo>
                  <a:lnTo>
                    <a:pt x="898" y="978"/>
                  </a:lnTo>
                  <a:lnTo>
                    <a:pt x="896" y="970"/>
                  </a:lnTo>
                  <a:lnTo>
                    <a:pt x="896" y="970"/>
                  </a:lnTo>
                  <a:lnTo>
                    <a:pt x="890" y="966"/>
                  </a:lnTo>
                  <a:lnTo>
                    <a:pt x="886" y="962"/>
                  </a:lnTo>
                  <a:lnTo>
                    <a:pt x="886" y="962"/>
                  </a:lnTo>
                  <a:lnTo>
                    <a:pt x="884" y="958"/>
                  </a:lnTo>
                  <a:lnTo>
                    <a:pt x="884" y="952"/>
                  </a:lnTo>
                  <a:lnTo>
                    <a:pt x="884" y="952"/>
                  </a:lnTo>
                  <a:lnTo>
                    <a:pt x="874" y="924"/>
                  </a:lnTo>
                  <a:lnTo>
                    <a:pt x="874" y="924"/>
                  </a:lnTo>
                  <a:lnTo>
                    <a:pt x="872" y="914"/>
                  </a:lnTo>
                  <a:lnTo>
                    <a:pt x="872" y="904"/>
                  </a:lnTo>
                  <a:lnTo>
                    <a:pt x="872" y="896"/>
                  </a:lnTo>
                  <a:lnTo>
                    <a:pt x="876" y="888"/>
                  </a:lnTo>
                  <a:lnTo>
                    <a:pt x="876" y="888"/>
                  </a:lnTo>
                  <a:lnTo>
                    <a:pt x="880" y="882"/>
                  </a:lnTo>
                  <a:lnTo>
                    <a:pt x="880" y="874"/>
                  </a:lnTo>
                  <a:lnTo>
                    <a:pt x="880" y="874"/>
                  </a:lnTo>
                  <a:lnTo>
                    <a:pt x="880" y="864"/>
                  </a:lnTo>
                  <a:lnTo>
                    <a:pt x="880" y="860"/>
                  </a:lnTo>
                  <a:lnTo>
                    <a:pt x="882" y="856"/>
                  </a:lnTo>
                  <a:lnTo>
                    <a:pt x="882" y="856"/>
                  </a:lnTo>
                  <a:lnTo>
                    <a:pt x="888" y="848"/>
                  </a:lnTo>
                  <a:lnTo>
                    <a:pt x="896" y="842"/>
                  </a:lnTo>
                  <a:lnTo>
                    <a:pt x="896" y="842"/>
                  </a:lnTo>
                  <a:lnTo>
                    <a:pt x="908" y="834"/>
                  </a:lnTo>
                  <a:lnTo>
                    <a:pt x="908" y="834"/>
                  </a:lnTo>
                  <a:lnTo>
                    <a:pt x="918" y="828"/>
                  </a:lnTo>
                  <a:lnTo>
                    <a:pt x="930" y="826"/>
                  </a:lnTo>
                  <a:lnTo>
                    <a:pt x="930" y="826"/>
                  </a:lnTo>
                  <a:lnTo>
                    <a:pt x="936" y="828"/>
                  </a:lnTo>
                  <a:lnTo>
                    <a:pt x="944" y="830"/>
                  </a:lnTo>
                  <a:lnTo>
                    <a:pt x="944" y="830"/>
                  </a:lnTo>
                  <a:lnTo>
                    <a:pt x="952" y="834"/>
                  </a:lnTo>
                  <a:lnTo>
                    <a:pt x="960" y="836"/>
                  </a:lnTo>
                  <a:lnTo>
                    <a:pt x="960" y="836"/>
                  </a:lnTo>
                  <a:lnTo>
                    <a:pt x="962" y="836"/>
                  </a:lnTo>
                  <a:lnTo>
                    <a:pt x="962" y="836"/>
                  </a:lnTo>
                  <a:lnTo>
                    <a:pt x="964" y="836"/>
                  </a:lnTo>
                  <a:lnTo>
                    <a:pt x="964" y="836"/>
                  </a:lnTo>
                  <a:lnTo>
                    <a:pt x="968" y="836"/>
                  </a:lnTo>
                  <a:lnTo>
                    <a:pt x="968" y="836"/>
                  </a:lnTo>
                  <a:lnTo>
                    <a:pt x="970" y="836"/>
                  </a:lnTo>
                  <a:lnTo>
                    <a:pt x="970" y="836"/>
                  </a:lnTo>
                  <a:lnTo>
                    <a:pt x="982" y="838"/>
                  </a:lnTo>
                  <a:lnTo>
                    <a:pt x="982" y="838"/>
                  </a:lnTo>
                  <a:lnTo>
                    <a:pt x="982" y="838"/>
                  </a:lnTo>
                  <a:lnTo>
                    <a:pt x="982" y="838"/>
                  </a:lnTo>
                  <a:lnTo>
                    <a:pt x="986" y="838"/>
                  </a:lnTo>
                  <a:lnTo>
                    <a:pt x="986" y="836"/>
                  </a:lnTo>
                  <a:lnTo>
                    <a:pt x="984" y="832"/>
                  </a:lnTo>
                  <a:lnTo>
                    <a:pt x="974" y="824"/>
                  </a:lnTo>
                  <a:lnTo>
                    <a:pt x="974" y="824"/>
                  </a:lnTo>
                  <a:lnTo>
                    <a:pt x="970" y="818"/>
                  </a:lnTo>
                  <a:lnTo>
                    <a:pt x="970" y="816"/>
                  </a:lnTo>
                  <a:lnTo>
                    <a:pt x="972" y="814"/>
                  </a:lnTo>
                  <a:lnTo>
                    <a:pt x="972" y="814"/>
                  </a:lnTo>
                  <a:lnTo>
                    <a:pt x="974" y="814"/>
                  </a:lnTo>
                  <a:lnTo>
                    <a:pt x="974" y="814"/>
                  </a:lnTo>
                  <a:lnTo>
                    <a:pt x="982" y="816"/>
                  </a:lnTo>
                  <a:lnTo>
                    <a:pt x="982" y="816"/>
                  </a:lnTo>
                  <a:lnTo>
                    <a:pt x="988" y="816"/>
                  </a:lnTo>
                  <a:lnTo>
                    <a:pt x="988" y="816"/>
                  </a:lnTo>
                  <a:lnTo>
                    <a:pt x="990" y="816"/>
                  </a:lnTo>
                  <a:lnTo>
                    <a:pt x="990" y="816"/>
                  </a:lnTo>
                  <a:lnTo>
                    <a:pt x="1000" y="816"/>
                  </a:lnTo>
                  <a:lnTo>
                    <a:pt x="1000" y="816"/>
                  </a:lnTo>
                  <a:lnTo>
                    <a:pt x="1014" y="818"/>
                  </a:lnTo>
                  <a:lnTo>
                    <a:pt x="1014" y="818"/>
                  </a:lnTo>
                  <a:lnTo>
                    <a:pt x="1018" y="820"/>
                  </a:lnTo>
                  <a:lnTo>
                    <a:pt x="1022" y="822"/>
                  </a:lnTo>
                  <a:lnTo>
                    <a:pt x="1026" y="824"/>
                  </a:lnTo>
                  <a:lnTo>
                    <a:pt x="1030" y="824"/>
                  </a:lnTo>
                  <a:lnTo>
                    <a:pt x="1030" y="824"/>
                  </a:lnTo>
                  <a:lnTo>
                    <a:pt x="1030" y="824"/>
                  </a:lnTo>
                  <a:lnTo>
                    <a:pt x="1030" y="824"/>
                  </a:lnTo>
                  <a:lnTo>
                    <a:pt x="1042" y="822"/>
                  </a:lnTo>
                  <a:lnTo>
                    <a:pt x="1042" y="822"/>
                  </a:lnTo>
                  <a:lnTo>
                    <a:pt x="1044" y="824"/>
                  </a:lnTo>
                  <a:lnTo>
                    <a:pt x="1044" y="824"/>
                  </a:lnTo>
                  <a:lnTo>
                    <a:pt x="1048" y="824"/>
                  </a:lnTo>
                  <a:lnTo>
                    <a:pt x="1050" y="826"/>
                  </a:lnTo>
                  <a:lnTo>
                    <a:pt x="1056" y="832"/>
                  </a:lnTo>
                  <a:lnTo>
                    <a:pt x="1056" y="832"/>
                  </a:lnTo>
                  <a:lnTo>
                    <a:pt x="1060" y="836"/>
                  </a:lnTo>
                  <a:lnTo>
                    <a:pt x="1062" y="844"/>
                  </a:lnTo>
                  <a:lnTo>
                    <a:pt x="1062" y="844"/>
                  </a:lnTo>
                  <a:lnTo>
                    <a:pt x="1064" y="850"/>
                  </a:lnTo>
                  <a:lnTo>
                    <a:pt x="1064" y="858"/>
                  </a:lnTo>
                  <a:lnTo>
                    <a:pt x="1064" y="858"/>
                  </a:lnTo>
                  <a:lnTo>
                    <a:pt x="1066" y="864"/>
                  </a:lnTo>
                  <a:lnTo>
                    <a:pt x="1070" y="870"/>
                  </a:lnTo>
                  <a:lnTo>
                    <a:pt x="1070" y="870"/>
                  </a:lnTo>
                  <a:lnTo>
                    <a:pt x="1072" y="876"/>
                  </a:lnTo>
                  <a:lnTo>
                    <a:pt x="1074" y="882"/>
                  </a:lnTo>
                  <a:lnTo>
                    <a:pt x="1074" y="882"/>
                  </a:lnTo>
                  <a:lnTo>
                    <a:pt x="1078" y="886"/>
                  </a:lnTo>
                  <a:lnTo>
                    <a:pt x="1084" y="892"/>
                  </a:lnTo>
                  <a:lnTo>
                    <a:pt x="1084" y="892"/>
                  </a:lnTo>
                  <a:lnTo>
                    <a:pt x="1088" y="896"/>
                  </a:lnTo>
                  <a:lnTo>
                    <a:pt x="1092" y="898"/>
                  </a:lnTo>
                  <a:lnTo>
                    <a:pt x="1092" y="898"/>
                  </a:lnTo>
                  <a:lnTo>
                    <a:pt x="1092" y="898"/>
                  </a:lnTo>
                  <a:lnTo>
                    <a:pt x="1094" y="896"/>
                  </a:lnTo>
                  <a:lnTo>
                    <a:pt x="1094" y="896"/>
                  </a:lnTo>
                  <a:lnTo>
                    <a:pt x="1096" y="892"/>
                  </a:lnTo>
                  <a:lnTo>
                    <a:pt x="1096" y="886"/>
                  </a:lnTo>
                  <a:lnTo>
                    <a:pt x="1092" y="878"/>
                  </a:lnTo>
                  <a:lnTo>
                    <a:pt x="1092" y="878"/>
                  </a:lnTo>
                  <a:lnTo>
                    <a:pt x="1086" y="872"/>
                  </a:lnTo>
                  <a:lnTo>
                    <a:pt x="1084" y="870"/>
                  </a:lnTo>
                  <a:lnTo>
                    <a:pt x="1086" y="866"/>
                  </a:lnTo>
                  <a:lnTo>
                    <a:pt x="1086" y="866"/>
                  </a:lnTo>
                  <a:lnTo>
                    <a:pt x="1092" y="858"/>
                  </a:lnTo>
                  <a:lnTo>
                    <a:pt x="1092" y="856"/>
                  </a:lnTo>
                  <a:lnTo>
                    <a:pt x="1092" y="850"/>
                  </a:lnTo>
                  <a:lnTo>
                    <a:pt x="1092" y="850"/>
                  </a:lnTo>
                  <a:lnTo>
                    <a:pt x="1090" y="840"/>
                  </a:lnTo>
                  <a:lnTo>
                    <a:pt x="1086" y="832"/>
                  </a:lnTo>
                  <a:lnTo>
                    <a:pt x="1086" y="832"/>
                  </a:lnTo>
                  <a:lnTo>
                    <a:pt x="1082" y="826"/>
                  </a:lnTo>
                  <a:lnTo>
                    <a:pt x="1078" y="820"/>
                  </a:lnTo>
                  <a:lnTo>
                    <a:pt x="1074" y="816"/>
                  </a:lnTo>
                  <a:lnTo>
                    <a:pt x="1078" y="808"/>
                  </a:lnTo>
                  <a:lnTo>
                    <a:pt x="1078" y="808"/>
                  </a:lnTo>
                  <a:lnTo>
                    <a:pt x="1078" y="804"/>
                  </a:lnTo>
                  <a:lnTo>
                    <a:pt x="1080" y="802"/>
                  </a:lnTo>
                  <a:lnTo>
                    <a:pt x="1080" y="802"/>
                  </a:lnTo>
                  <a:lnTo>
                    <a:pt x="1082" y="798"/>
                  </a:lnTo>
                  <a:lnTo>
                    <a:pt x="1084" y="794"/>
                  </a:lnTo>
                  <a:lnTo>
                    <a:pt x="1092" y="788"/>
                  </a:lnTo>
                  <a:lnTo>
                    <a:pt x="1092" y="788"/>
                  </a:lnTo>
                  <a:lnTo>
                    <a:pt x="1096" y="784"/>
                  </a:lnTo>
                  <a:lnTo>
                    <a:pt x="1102" y="780"/>
                  </a:lnTo>
                  <a:lnTo>
                    <a:pt x="1102" y="780"/>
                  </a:lnTo>
                  <a:lnTo>
                    <a:pt x="1106" y="776"/>
                  </a:lnTo>
                  <a:lnTo>
                    <a:pt x="1108" y="772"/>
                  </a:lnTo>
                  <a:lnTo>
                    <a:pt x="1108" y="768"/>
                  </a:lnTo>
                  <a:lnTo>
                    <a:pt x="1112" y="764"/>
                  </a:lnTo>
                  <a:lnTo>
                    <a:pt x="1112" y="764"/>
                  </a:lnTo>
                  <a:lnTo>
                    <a:pt x="1118" y="760"/>
                  </a:lnTo>
                  <a:lnTo>
                    <a:pt x="1126" y="756"/>
                  </a:lnTo>
                  <a:lnTo>
                    <a:pt x="1126" y="756"/>
                  </a:lnTo>
                  <a:lnTo>
                    <a:pt x="1132" y="750"/>
                  </a:lnTo>
                  <a:lnTo>
                    <a:pt x="1136" y="744"/>
                  </a:lnTo>
                  <a:lnTo>
                    <a:pt x="1136" y="744"/>
                  </a:lnTo>
                  <a:lnTo>
                    <a:pt x="1142" y="738"/>
                  </a:lnTo>
                  <a:lnTo>
                    <a:pt x="1144" y="734"/>
                  </a:lnTo>
                  <a:lnTo>
                    <a:pt x="1142" y="730"/>
                  </a:lnTo>
                  <a:lnTo>
                    <a:pt x="1142" y="730"/>
                  </a:lnTo>
                  <a:lnTo>
                    <a:pt x="1138" y="728"/>
                  </a:lnTo>
                  <a:lnTo>
                    <a:pt x="1138" y="728"/>
                  </a:lnTo>
                  <a:lnTo>
                    <a:pt x="1136" y="724"/>
                  </a:lnTo>
                  <a:lnTo>
                    <a:pt x="1136" y="724"/>
                  </a:lnTo>
                  <a:lnTo>
                    <a:pt x="1136" y="720"/>
                  </a:lnTo>
                  <a:lnTo>
                    <a:pt x="1138" y="718"/>
                  </a:lnTo>
                  <a:lnTo>
                    <a:pt x="1140" y="718"/>
                  </a:lnTo>
                  <a:lnTo>
                    <a:pt x="1140" y="718"/>
                  </a:lnTo>
                  <a:lnTo>
                    <a:pt x="1138" y="714"/>
                  </a:lnTo>
                  <a:lnTo>
                    <a:pt x="1134" y="708"/>
                  </a:lnTo>
                  <a:lnTo>
                    <a:pt x="1134" y="708"/>
                  </a:lnTo>
                  <a:lnTo>
                    <a:pt x="1132" y="698"/>
                  </a:lnTo>
                  <a:lnTo>
                    <a:pt x="1132" y="698"/>
                  </a:lnTo>
                  <a:lnTo>
                    <a:pt x="1134" y="690"/>
                  </a:lnTo>
                  <a:lnTo>
                    <a:pt x="1136" y="684"/>
                  </a:lnTo>
                  <a:lnTo>
                    <a:pt x="1138" y="682"/>
                  </a:lnTo>
                  <a:lnTo>
                    <a:pt x="1138" y="682"/>
                  </a:lnTo>
                  <a:lnTo>
                    <a:pt x="1138" y="682"/>
                  </a:lnTo>
                  <a:lnTo>
                    <a:pt x="1138" y="682"/>
                  </a:lnTo>
                  <a:lnTo>
                    <a:pt x="1140" y="684"/>
                  </a:lnTo>
                  <a:lnTo>
                    <a:pt x="1142" y="686"/>
                  </a:lnTo>
                  <a:lnTo>
                    <a:pt x="1142" y="690"/>
                  </a:lnTo>
                  <a:lnTo>
                    <a:pt x="1142" y="698"/>
                  </a:lnTo>
                  <a:lnTo>
                    <a:pt x="1144" y="702"/>
                  </a:lnTo>
                  <a:lnTo>
                    <a:pt x="1144" y="702"/>
                  </a:lnTo>
                  <a:lnTo>
                    <a:pt x="1148" y="704"/>
                  </a:lnTo>
                  <a:lnTo>
                    <a:pt x="1148" y="704"/>
                  </a:lnTo>
                  <a:lnTo>
                    <a:pt x="1150" y="702"/>
                  </a:lnTo>
                  <a:lnTo>
                    <a:pt x="1150" y="700"/>
                  </a:lnTo>
                  <a:lnTo>
                    <a:pt x="1150" y="696"/>
                  </a:lnTo>
                  <a:lnTo>
                    <a:pt x="1150" y="696"/>
                  </a:lnTo>
                  <a:lnTo>
                    <a:pt x="1150" y="688"/>
                  </a:lnTo>
                  <a:lnTo>
                    <a:pt x="1150" y="686"/>
                  </a:lnTo>
                  <a:lnTo>
                    <a:pt x="1152" y="682"/>
                  </a:lnTo>
                  <a:lnTo>
                    <a:pt x="1152" y="682"/>
                  </a:lnTo>
                  <a:lnTo>
                    <a:pt x="1156" y="680"/>
                  </a:lnTo>
                  <a:lnTo>
                    <a:pt x="1158" y="678"/>
                  </a:lnTo>
                  <a:lnTo>
                    <a:pt x="1160" y="676"/>
                  </a:lnTo>
                  <a:lnTo>
                    <a:pt x="1160" y="676"/>
                  </a:lnTo>
                  <a:lnTo>
                    <a:pt x="1162" y="670"/>
                  </a:lnTo>
                  <a:lnTo>
                    <a:pt x="1162" y="664"/>
                  </a:lnTo>
                  <a:lnTo>
                    <a:pt x="1162" y="664"/>
                  </a:lnTo>
                  <a:lnTo>
                    <a:pt x="1166" y="660"/>
                  </a:lnTo>
                  <a:lnTo>
                    <a:pt x="1168" y="654"/>
                  </a:lnTo>
                  <a:lnTo>
                    <a:pt x="1168" y="654"/>
                  </a:lnTo>
                  <a:lnTo>
                    <a:pt x="1172" y="648"/>
                  </a:lnTo>
                  <a:lnTo>
                    <a:pt x="1176" y="644"/>
                  </a:lnTo>
                  <a:lnTo>
                    <a:pt x="1190" y="644"/>
                  </a:lnTo>
                  <a:lnTo>
                    <a:pt x="1190" y="644"/>
                  </a:lnTo>
                  <a:lnTo>
                    <a:pt x="1194" y="642"/>
                  </a:lnTo>
                  <a:lnTo>
                    <a:pt x="1196" y="640"/>
                  </a:lnTo>
                  <a:lnTo>
                    <a:pt x="1198" y="638"/>
                  </a:lnTo>
                  <a:lnTo>
                    <a:pt x="1198" y="636"/>
                  </a:lnTo>
                  <a:lnTo>
                    <a:pt x="1196" y="630"/>
                  </a:lnTo>
                  <a:lnTo>
                    <a:pt x="1196" y="622"/>
                  </a:lnTo>
                  <a:lnTo>
                    <a:pt x="1196" y="622"/>
                  </a:lnTo>
                  <a:lnTo>
                    <a:pt x="1196" y="620"/>
                  </a:lnTo>
                  <a:lnTo>
                    <a:pt x="1198" y="618"/>
                  </a:lnTo>
                  <a:lnTo>
                    <a:pt x="1202" y="614"/>
                  </a:lnTo>
                  <a:lnTo>
                    <a:pt x="1202" y="614"/>
                  </a:lnTo>
                  <a:lnTo>
                    <a:pt x="1212" y="604"/>
                  </a:lnTo>
                  <a:lnTo>
                    <a:pt x="1212" y="604"/>
                  </a:lnTo>
                  <a:lnTo>
                    <a:pt x="1216" y="602"/>
                  </a:lnTo>
                  <a:lnTo>
                    <a:pt x="1220" y="602"/>
                  </a:lnTo>
                  <a:lnTo>
                    <a:pt x="1228" y="600"/>
                  </a:lnTo>
                  <a:lnTo>
                    <a:pt x="1228" y="600"/>
                  </a:lnTo>
                  <a:lnTo>
                    <a:pt x="1238" y="594"/>
                  </a:lnTo>
                  <a:lnTo>
                    <a:pt x="1238" y="594"/>
                  </a:lnTo>
                  <a:lnTo>
                    <a:pt x="1250" y="588"/>
                  </a:lnTo>
                  <a:lnTo>
                    <a:pt x="1262" y="582"/>
                  </a:lnTo>
                  <a:lnTo>
                    <a:pt x="1262" y="582"/>
                  </a:lnTo>
                  <a:lnTo>
                    <a:pt x="1268" y="580"/>
                  </a:lnTo>
                  <a:lnTo>
                    <a:pt x="1274" y="580"/>
                  </a:lnTo>
                  <a:lnTo>
                    <a:pt x="1282" y="580"/>
                  </a:lnTo>
                  <a:lnTo>
                    <a:pt x="1288" y="576"/>
                  </a:lnTo>
                  <a:lnTo>
                    <a:pt x="1288" y="576"/>
                  </a:lnTo>
                  <a:lnTo>
                    <a:pt x="1292" y="572"/>
                  </a:lnTo>
                  <a:lnTo>
                    <a:pt x="1296" y="568"/>
                  </a:lnTo>
                  <a:lnTo>
                    <a:pt x="1296" y="568"/>
                  </a:lnTo>
                  <a:lnTo>
                    <a:pt x="1302" y="566"/>
                  </a:lnTo>
                  <a:lnTo>
                    <a:pt x="1304" y="566"/>
                  </a:lnTo>
                  <a:lnTo>
                    <a:pt x="1306" y="564"/>
                  </a:lnTo>
                  <a:lnTo>
                    <a:pt x="1306" y="564"/>
                  </a:lnTo>
                  <a:lnTo>
                    <a:pt x="1306" y="562"/>
                  </a:lnTo>
                  <a:lnTo>
                    <a:pt x="1302" y="560"/>
                  </a:lnTo>
                  <a:lnTo>
                    <a:pt x="1302" y="560"/>
                  </a:lnTo>
                  <a:lnTo>
                    <a:pt x="1294" y="562"/>
                  </a:lnTo>
                  <a:lnTo>
                    <a:pt x="1288" y="564"/>
                  </a:lnTo>
                  <a:lnTo>
                    <a:pt x="1288" y="564"/>
                  </a:lnTo>
                  <a:lnTo>
                    <a:pt x="1282" y="566"/>
                  </a:lnTo>
                  <a:lnTo>
                    <a:pt x="1282" y="566"/>
                  </a:lnTo>
                  <a:lnTo>
                    <a:pt x="1280" y="566"/>
                  </a:lnTo>
                  <a:lnTo>
                    <a:pt x="1280" y="566"/>
                  </a:lnTo>
                  <a:lnTo>
                    <a:pt x="1276" y="562"/>
                  </a:lnTo>
                  <a:lnTo>
                    <a:pt x="1276" y="558"/>
                  </a:lnTo>
                  <a:lnTo>
                    <a:pt x="1274" y="552"/>
                  </a:lnTo>
                  <a:lnTo>
                    <a:pt x="1274" y="552"/>
                  </a:lnTo>
                  <a:lnTo>
                    <a:pt x="1268" y="542"/>
                  </a:lnTo>
                  <a:lnTo>
                    <a:pt x="1268" y="542"/>
                  </a:lnTo>
                  <a:lnTo>
                    <a:pt x="1266" y="540"/>
                  </a:lnTo>
                  <a:lnTo>
                    <a:pt x="1264" y="540"/>
                  </a:lnTo>
                  <a:lnTo>
                    <a:pt x="1264" y="540"/>
                  </a:lnTo>
                  <a:lnTo>
                    <a:pt x="1262" y="540"/>
                  </a:lnTo>
                  <a:lnTo>
                    <a:pt x="1262" y="540"/>
                  </a:lnTo>
                  <a:lnTo>
                    <a:pt x="1262" y="540"/>
                  </a:lnTo>
                  <a:lnTo>
                    <a:pt x="1262" y="540"/>
                  </a:lnTo>
                  <a:lnTo>
                    <a:pt x="1258" y="538"/>
                  </a:lnTo>
                  <a:lnTo>
                    <a:pt x="1258" y="538"/>
                  </a:lnTo>
                  <a:lnTo>
                    <a:pt x="1254" y="538"/>
                  </a:lnTo>
                  <a:lnTo>
                    <a:pt x="1252" y="534"/>
                  </a:lnTo>
                  <a:lnTo>
                    <a:pt x="1254" y="532"/>
                  </a:lnTo>
                  <a:lnTo>
                    <a:pt x="1256" y="530"/>
                  </a:lnTo>
                  <a:lnTo>
                    <a:pt x="1256" y="530"/>
                  </a:lnTo>
                  <a:lnTo>
                    <a:pt x="1260" y="530"/>
                  </a:lnTo>
                  <a:lnTo>
                    <a:pt x="1260" y="530"/>
                  </a:lnTo>
                  <a:lnTo>
                    <a:pt x="1266" y="530"/>
                  </a:lnTo>
                  <a:lnTo>
                    <a:pt x="1266" y="530"/>
                  </a:lnTo>
                  <a:lnTo>
                    <a:pt x="1272" y="530"/>
                  </a:lnTo>
                  <a:lnTo>
                    <a:pt x="1272" y="530"/>
                  </a:lnTo>
                  <a:lnTo>
                    <a:pt x="1278" y="530"/>
                  </a:lnTo>
                  <a:lnTo>
                    <a:pt x="1280" y="528"/>
                  </a:lnTo>
                  <a:lnTo>
                    <a:pt x="1282" y="524"/>
                  </a:lnTo>
                  <a:lnTo>
                    <a:pt x="1282" y="524"/>
                  </a:lnTo>
                  <a:lnTo>
                    <a:pt x="1280" y="518"/>
                  </a:lnTo>
                  <a:lnTo>
                    <a:pt x="1276" y="516"/>
                  </a:lnTo>
                  <a:lnTo>
                    <a:pt x="1264" y="514"/>
                  </a:lnTo>
                  <a:lnTo>
                    <a:pt x="1264" y="514"/>
                  </a:lnTo>
                  <a:lnTo>
                    <a:pt x="1260" y="512"/>
                  </a:lnTo>
                  <a:lnTo>
                    <a:pt x="1256" y="510"/>
                  </a:lnTo>
                  <a:lnTo>
                    <a:pt x="1256" y="510"/>
                  </a:lnTo>
                  <a:lnTo>
                    <a:pt x="1256" y="510"/>
                  </a:lnTo>
                  <a:lnTo>
                    <a:pt x="1256" y="510"/>
                  </a:lnTo>
                  <a:lnTo>
                    <a:pt x="1252" y="512"/>
                  </a:lnTo>
                  <a:lnTo>
                    <a:pt x="1248" y="516"/>
                  </a:lnTo>
                  <a:lnTo>
                    <a:pt x="1240" y="522"/>
                  </a:lnTo>
                  <a:lnTo>
                    <a:pt x="1240" y="522"/>
                  </a:lnTo>
                  <a:lnTo>
                    <a:pt x="1224" y="528"/>
                  </a:lnTo>
                  <a:lnTo>
                    <a:pt x="1224" y="528"/>
                  </a:lnTo>
                  <a:lnTo>
                    <a:pt x="1214" y="538"/>
                  </a:lnTo>
                  <a:lnTo>
                    <a:pt x="1206" y="544"/>
                  </a:lnTo>
                  <a:lnTo>
                    <a:pt x="1206" y="544"/>
                  </a:lnTo>
                  <a:lnTo>
                    <a:pt x="1206" y="544"/>
                  </a:lnTo>
                  <a:lnTo>
                    <a:pt x="1206" y="544"/>
                  </a:lnTo>
                  <a:lnTo>
                    <a:pt x="1204" y="542"/>
                  </a:lnTo>
                  <a:lnTo>
                    <a:pt x="1206" y="538"/>
                  </a:lnTo>
                  <a:lnTo>
                    <a:pt x="1210" y="532"/>
                  </a:lnTo>
                  <a:lnTo>
                    <a:pt x="1210" y="532"/>
                  </a:lnTo>
                  <a:lnTo>
                    <a:pt x="1220" y="522"/>
                  </a:lnTo>
                  <a:lnTo>
                    <a:pt x="1232" y="516"/>
                  </a:lnTo>
                  <a:lnTo>
                    <a:pt x="1232" y="516"/>
                  </a:lnTo>
                  <a:lnTo>
                    <a:pt x="1240" y="508"/>
                  </a:lnTo>
                  <a:lnTo>
                    <a:pt x="1244" y="504"/>
                  </a:lnTo>
                  <a:lnTo>
                    <a:pt x="1248" y="502"/>
                  </a:lnTo>
                  <a:lnTo>
                    <a:pt x="1248" y="502"/>
                  </a:lnTo>
                  <a:lnTo>
                    <a:pt x="1258" y="498"/>
                  </a:lnTo>
                  <a:lnTo>
                    <a:pt x="1266" y="498"/>
                  </a:lnTo>
                  <a:lnTo>
                    <a:pt x="1266" y="498"/>
                  </a:lnTo>
                  <a:lnTo>
                    <a:pt x="1284" y="494"/>
                  </a:lnTo>
                  <a:lnTo>
                    <a:pt x="1284" y="494"/>
                  </a:lnTo>
                  <a:lnTo>
                    <a:pt x="1284" y="494"/>
                  </a:lnTo>
                  <a:lnTo>
                    <a:pt x="1284" y="494"/>
                  </a:lnTo>
                  <a:lnTo>
                    <a:pt x="1292" y="496"/>
                  </a:lnTo>
                  <a:lnTo>
                    <a:pt x="1298" y="498"/>
                  </a:lnTo>
                  <a:lnTo>
                    <a:pt x="1298" y="498"/>
                  </a:lnTo>
                  <a:lnTo>
                    <a:pt x="1304" y="502"/>
                  </a:lnTo>
                  <a:lnTo>
                    <a:pt x="1310" y="502"/>
                  </a:lnTo>
                  <a:lnTo>
                    <a:pt x="1310" y="502"/>
                  </a:lnTo>
                  <a:lnTo>
                    <a:pt x="1312" y="502"/>
                  </a:lnTo>
                  <a:lnTo>
                    <a:pt x="1312" y="502"/>
                  </a:lnTo>
                  <a:lnTo>
                    <a:pt x="1318" y="502"/>
                  </a:lnTo>
                  <a:lnTo>
                    <a:pt x="1324" y="500"/>
                  </a:lnTo>
                  <a:lnTo>
                    <a:pt x="1330" y="496"/>
                  </a:lnTo>
                  <a:lnTo>
                    <a:pt x="1334" y="492"/>
                  </a:lnTo>
                  <a:lnTo>
                    <a:pt x="1334" y="492"/>
                  </a:lnTo>
                  <a:lnTo>
                    <a:pt x="1338" y="488"/>
                  </a:lnTo>
                  <a:lnTo>
                    <a:pt x="1344" y="486"/>
                  </a:lnTo>
                  <a:lnTo>
                    <a:pt x="1344" y="486"/>
                  </a:lnTo>
                  <a:lnTo>
                    <a:pt x="1348" y="482"/>
                  </a:lnTo>
                  <a:lnTo>
                    <a:pt x="1352" y="478"/>
                  </a:lnTo>
                  <a:lnTo>
                    <a:pt x="1352" y="478"/>
                  </a:lnTo>
                  <a:lnTo>
                    <a:pt x="1358" y="476"/>
                  </a:lnTo>
                  <a:lnTo>
                    <a:pt x="1364" y="476"/>
                  </a:lnTo>
                  <a:lnTo>
                    <a:pt x="1364" y="476"/>
                  </a:lnTo>
                  <a:lnTo>
                    <a:pt x="1368" y="472"/>
                  </a:lnTo>
                  <a:lnTo>
                    <a:pt x="1372" y="470"/>
                  </a:lnTo>
                  <a:lnTo>
                    <a:pt x="1372" y="470"/>
                  </a:lnTo>
                  <a:lnTo>
                    <a:pt x="1376" y="468"/>
                  </a:lnTo>
                  <a:lnTo>
                    <a:pt x="1380" y="466"/>
                  </a:lnTo>
                  <a:lnTo>
                    <a:pt x="1382" y="464"/>
                  </a:lnTo>
                  <a:lnTo>
                    <a:pt x="1382" y="464"/>
                  </a:lnTo>
                  <a:lnTo>
                    <a:pt x="1382" y="460"/>
                  </a:lnTo>
                  <a:lnTo>
                    <a:pt x="1382" y="456"/>
                  </a:lnTo>
                  <a:lnTo>
                    <a:pt x="1380" y="446"/>
                  </a:lnTo>
                  <a:lnTo>
                    <a:pt x="1380" y="446"/>
                  </a:lnTo>
                  <a:lnTo>
                    <a:pt x="1378" y="442"/>
                  </a:lnTo>
                  <a:lnTo>
                    <a:pt x="1374" y="442"/>
                  </a:lnTo>
                  <a:lnTo>
                    <a:pt x="1366" y="440"/>
                  </a:lnTo>
                  <a:lnTo>
                    <a:pt x="1366" y="440"/>
                  </a:lnTo>
                  <a:lnTo>
                    <a:pt x="1362" y="436"/>
                  </a:lnTo>
                  <a:lnTo>
                    <a:pt x="1358" y="432"/>
                  </a:lnTo>
                  <a:lnTo>
                    <a:pt x="1358" y="430"/>
                  </a:lnTo>
                  <a:lnTo>
                    <a:pt x="1358" y="430"/>
                  </a:lnTo>
                  <a:lnTo>
                    <a:pt x="1358" y="430"/>
                  </a:lnTo>
                  <a:lnTo>
                    <a:pt x="1352" y="430"/>
                  </a:lnTo>
                  <a:lnTo>
                    <a:pt x="1348" y="430"/>
                  </a:lnTo>
                  <a:lnTo>
                    <a:pt x="1346" y="426"/>
                  </a:lnTo>
                  <a:lnTo>
                    <a:pt x="1346" y="426"/>
                  </a:lnTo>
                  <a:lnTo>
                    <a:pt x="1348" y="426"/>
                  </a:lnTo>
                  <a:lnTo>
                    <a:pt x="1348" y="426"/>
                  </a:lnTo>
                  <a:lnTo>
                    <a:pt x="1350" y="428"/>
                  </a:lnTo>
                  <a:lnTo>
                    <a:pt x="1350" y="428"/>
                  </a:lnTo>
                  <a:lnTo>
                    <a:pt x="1350" y="422"/>
                  </a:lnTo>
                  <a:lnTo>
                    <a:pt x="1348" y="420"/>
                  </a:lnTo>
                  <a:lnTo>
                    <a:pt x="1340" y="416"/>
                  </a:lnTo>
                  <a:lnTo>
                    <a:pt x="1340" y="416"/>
                  </a:lnTo>
                  <a:lnTo>
                    <a:pt x="1328" y="410"/>
                  </a:lnTo>
                  <a:lnTo>
                    <a:pt x="1318" y="402"/>
                  </a:lnTo>
                  <a:lnTo>
                    <a:pt x="1318" y="402"/>
                  </a:lnTo>
                  <a:lnTo>
                    <a:pt x="1310" y="396"/>
                  </a:lnTo>
                  <a:lnTo>
                    <a:pt x="1304" y="388"/>
                  </a:lnTo>
                  <a:lnTo>
                    <a:pt x="1304" y="388"/>
                  </a:lnTo>
                  <a:lnTo>
                    <a:pt x="1298" y="386"/>
                  </a:lnTo>
                  <a:lnTo>
                    <a:pt x="1296" y="386"/>
                  </a:lnTo>
                  <a:lnTo>
                    <a:pt x="1294" y="384"/>
                  </a:lnTo>
                  <a:lnTo>
                    <a:pt x="1294" y="384"/>
                  </a:lnTo>
                  <a:lnTo>
                    <a:pt x="1296" y="380"/>
                  </a:lnTo>
                  <a:lnTo>
                    <a:pt x="1298" y="378"/>
                  </a:lnTo>
                  <a:lnTo>
                    <a:pt x="1298" y="378"/>
                  </a:lnTo>
                  <a:lnTo>
                    <a:pt x="1302" y="376"/>
                  </a:lnTo>
                  <a:lnTo>
                    <a:pt x="1304" y="374"/>
                  </a:lnTo>
                  <a:lnTo>
                    <a:pt x="1302" y="372"/>
                  </a:lnTo>
                  <a:lnTo>
                    <a:pt x="1302" y="372"/>
                  </a:lnTo>
                  <a:lnTo>
                    <a:pt x="1298" y="370"/>
                  </a:lnTo>
                  <a:lnTo>
                    <a:pt x="1296" y="370"/>
                  </a:lnTo>
                  <a:lnTo>
                    <a:pt x="1296" y="368"/>
                  </a:lnTo>
                  <a:lnTo>
                    <a:pt x="1296" y="368"/>
                  </a:lnTo>
                  <a:lnTo>
                    <a:pt x="1296" y="364"/>
                  </a:lnTo>
                  <a:lnTo>
                    <a:pt x="1296" y="360"/>
                  </a:lnTo>
                  <a:lnTo>
                    <a:pt x="1296" y="360"/>
                  </a:lnTo>
                  <a:lnTo>
                    <a:pt x="1292" y="356"/>
                  </a:lnTo>
                  <a:lnTo>
                    <a:pt x="1288" y="354"/>
                  </a:lnTo>
                  <a:lnTo>
                    <a:pt x="1288" y="354"/>
                  </a:lnTo>
                  <a:lnTo>
                    <a:pt x="1286" y="350"/>
                  </a:lnTo>
                  <a:lnTo>
                    <a:pt x="1286" y="346"/>
                  </a:lnTo>
                  <a:lnTo>
                    <a:pt x="1286" y="346"/>
                  </a:lnTo>
                  <a:lnTo>
                    <a:pt x="1286" y="338"/>
                  </a:lnTo>
                  <a:lnTo>
                    <a:pt x="1280" y="332"/>
                  </a:lnTo>
                  <a:lnTo>
                    <a:pt x="1280" y="332"/>
                  </a:lnTo>
                  <a:lnTo>
                    <a:pt x="1274" y="326"/>
                  </a:lnTo>
                  <a:lnTo>
                    <a:pt x="1272" y="318"/>
                  </a:lnTo>
                  <a:lnTo>
                    <a:pt x="1272" y="318"/>
                  </a:lnTo>
                  <a:lnTo>
                    <a:pt x="1272" y="314"/>
                  </a:lnTo>
                  <a:lnTo>
                    <a:pt x="1270" y="312"/>
                  </a:lnTo>
                  <a:lnTo>
                    <a:pt x="1270" y="310"/>
                  </a:lnTo>
                  <a:lnTo>
                    <a:pt x="1270" y="310"/>
                  </a:lnTo>
                  <a:lnTo>
                    <a:pt x="1264" y="308"/>
                  </a:lnTo>
                  <a:lnTo>
                    <a:pt x="1264" y="308"/>
                  </a:lnTo>
                  <a:lnTo>
                    <a:pt x="1258" y="308"/>
                  </a:lnTo>
                  <a:lnTo>
                    <a:pt x="1254" y="312"/>
                  </a:lnTo>
                  <a:lnTo>
                    <a:pt x="1254" y="312"/>
                  </a:lnTo>
                  <a:lnTo>
                    <a:pt x="1252" y="316"/>
                  </a:lnTo>
                  <a:lnTo>
                    <a:pt x="1252" y="322"/>
                  </a:lnTo>
                  <a:lnTo>
                    <a:pt x="1252" y="326"/>
                  </a:lnTo>
                  <a:lnTo>
                    <a:pt x="1250" y="332"/>
                  </a:lnTo>
                  <a:lnTo>
                    <a:pt x="1250" y="332"/>
                  </a:lnTo>
                  <a:lnTo>
                    <a:pt x="1248" y="334"/>
                  </a:lnTo>
                  <a:lnTo>
                    <a:pt x="1246" y="334"/>
                  </a:lnTo>
                  <a:lnTo>
                    <a:pt x="1246" y="334"/>
                  </a:lnTo>
                  <a:lnTo>
                    <a:pt x="1238" y="342"/>
                  </a:lnTo>
                  <a:lnTo>
                    <a:pt x="1234" y="346"/>
                  </a:lnTo>
                  <a:lnTo>
                    <a:pt x="1228" y="348"/>
                  </a:lnTo>
                  <a:lnTo>
                    <a:pt x="1228" y="348"/>
                  </a:lnTo>
                  <a:lnTo>
                    <a:pt x="1224" y="348"/>
                  </a:lnTo>
                  <a:lnTo>
                    <a:pt x="1220" y="344"/>
                  </a:lnTo>
                  <a:lnTo>
                    <a:pt x="1220" y="344"/>
                  </a:lnTo>
                  <a:lnTo>
                    <a:pt x="1220" y="340"/>
                  </a:lnTo>
                  <a:lnTo>
                    <a:pt x="1218" y="340"/>
                  </a:lnTo>
                  <a:lnTo>
                    <a:pt x="1216" y="338"/>
                  </a:lnTo>
                  <a:lnTo>
                    <a:pt x="1216" y="338"/>
                  </a:lnTo>
                  <a:lnTo>
                    <a:pt x="1210" y="336"/>
                  </a:lnTo>
                  <a:lnTo>
                    <a:pt x="1204" y="334"/>
                  </a:lnTo>
                  <a:lnTo>
                    <a:pt x="1204" y="334"/>
                  </a:lnTo>
                  <a:lnTo>
                    <a:pt x="1200" y="326"/>
                  </a:lnTo>
                  <a:lnTo>
                    <a:pt x="1198" y="320"/>
                  </a:lnTo>
                  <a:lnTo>
                    <a:pt x="1198" y="320"/>
                  </a:lnTo>
                  <a:lnTo>
                    <a:pt x="1200" y="312"/>
                  </a:lnTo>
                  <a:lnTo>
                    <a:pt x="1202" y="306"/>
                  </a:lnTo>
                  <a:lnTo>
                    <a:pt x="1202" y="306"/>
                  </a:lnTo>
                  <a:lnTo>
                    <a:pt x="1202" y="300"/>
                  </a:lnTo>
                  <a:lnTo>
                    <a:pt x="1200" y="298"/>
                  </a:lnTo>
                  <a:lnTo>
                    <a:pt x="1192" y="294"/>
                  </a:lnTo>
                  <a:lnTo>
                    <a:pt x="1192" y="294"/>
                  </a:lnTo>
                  <a:lnTo>
                    <a:pt x="1184" y="290"/>
                  </a:lnTo>
                  <a:lnTo>
                    <a:pt x="1176" y="284"/>
                  </a:lnTo>
                  <a:lnTo>
                    <a:pt x="1176" y="284"/>
                  </a:lnTo>
                  <a:lnTo>
                    <a:pt x="1170" y="282"/>
                  </a:lnTo>
                  <a:lnTo>
                    <a:pt x="1166" y="278"/>
                  </a:lnTo>
                  <a:lnTo>
                    <a:pt x="1166" y="278"/>
                  </a:lnTo>
                  <a:lnTo>
                    <a:pt x="1162" y="274"/>
                  </a:lnTo>
                  <a:lnTo>
                    <a:pt x="1160" y="270"/>
                  </a:lnTo>
                  <a:lnTo>
                    <a:pt x="1160" y="270"/>
                  </a:lnTo>
                  <a:lnTo>
                    <a:pt x="1154" y="264"/>
                  </a:lnTo>
                  <a:lnTo>
                    <a:pt x="1150" y="260"/>
                  </a:lnTo>
                  <a:lnTo>
                    <a:pt x="1146" y="260"/>
                  </a:lnTo>
                  <a:lnTo>
                    <a:pt x="1146" y="260"/>
                  </a:lnTo>
                  <a:lnTo>
                    <a:pt x="1142" y="260"/>
                  </a:lnTo>
                  <a:lnTo>
                    <a:pt x="1142" y="260"/>
                  </a:lnTo>
                  <a:lnTo>
                    <a:pt x="1134" y="264"/>
                  </a:lnTo>
                  <a:lnTo>
                    <a:pt x="1132" y="266"/>
                  </a:lnTo>
                  <a:lnTo>
                    <a:pt x="1130" y="268"/>
                  </a:lnTo>
                  <a:lnTo>
                    <a:pt x="1130" y="268"/>
                  </a:lnTo>
                  <a:lnTo>
                    <a:pt x="1128" y="266"/>
                  </a:lnTo>
                  <a:lnTo>
                    <a:pt x="1124" y="262"/>
                  </a:lnTo>
                  <a:lnTo>
                    <a:pt x="1124" y="262"/>
                  </a:lnTo>
                  <a:lnTo>
                    <a:pt x="1120" y="258"/>
                  </a:lnTo>
                  <a:lnTo>
                    <a:pt x="1114" y="256"/>
                  </a:lnTo>
                  <a:lnTo>
                    <a:pt x="1114" y="256"/>
                  </a:lnTo>
                  <a:lnTo>
                    <a:pt x="1110" y="252"/>
                  </a:lnTo>
                  <a:lnTo>
                    <a:pt x="1106" y="248"/>
                  </a:lnTo>
                  <a:lnTo>
                    <a:pt x="1106" y="248"/>
                  </a:lnTo>
                  <a:lnTo>
                    <a:pt x="1104" y="252"/>
                  </a:lnTo>
                  <a:lnTo>
                    <a:pt x="1102" y="252"/>
                  </a:lnTo>
                  <a:lnTo>
                    <a:pt x="1098" y="256"/>
                  </a:lnTo>
                  <a:lnTo>
                    <a:pt x="1098" y="256"/>
                  </a:lnTo>
                  <a:lnTo>
                    <a:pt x="1096" y="258"/>
                  </a:lnTo>
                  <a:lnTo>
                    <a:pt x="1094" y="264"/>
                  </a:lnTo>
                  <a:lnTo>
                    <a:pt x="1094" y="264"/>
                  </a:lnTo>
                  <a:lnTo>
                    <a:pt x="1094" y="268"/>
                  </a:lnTo>
                  <a:lnTo>
                    <a:pt x="1094" y="272"/>
                  </a:lnTo>
                  <a:lnTo>
                    <a:pt x="1094" y="272"/>
                  </a:lnTo>
                  <a:lnTo>
                    <a:pt x="1098" y="274"/>
                  </a:lnTo>
                  <a:lnTo>
                    <a:pt x="1104" y="276"/>
                  </a:lnTo>
                  <a:lnTo>
                    <a:pt x="1104" y="276"/>
                  </a:lnTo>
                  <a:lnTo>
                    <a:pt x="1106" y="280"/>
                  </a:lnTo>
                  <a:lnTo>
                    <a:pt x="1104" y="284"/>
                  </a:lnTo>
                  <a:lnTo>
                    <a:pt x="1100" y="286"/>
                  </a:lnTo>
                  <a:lnTo>
                    <a:pt x="1098" y="288"/>
                  </a:lnTo>
                  <a:lnTo>
                    <a:pt x="1098" y="288"/>
                  </a:lnTo>
                  <a:lnTo>
                    <a:pt x="1096" y="292"/>
                  </a:lnTo>
                  <a:lnTo>
                    <a:pt x="1096" y="294"/>
                  </a:lnTo>
                  <a:lnTo>
                    <a:pt x="1100" y="298"/>
                  </a:lnTo>
                  <a:lnTo>
                    <a:pt x="1106" y="302"/>
                  </a:lnTo>
                  <a:lnTo>
                    <a:pt x="1114" y="306"/>
                  </a:lnTo>
                  <a:lnTo>
                    <a:pt x="1114" y="306"/>
                  </a:lnTo>
                  <a:lnTo>
                    <a:pt x="1114" y="308"/>
                  </a:lnTo>
                  <a:lnTo>
                    <a:pt x="1114" y="310"/>
                  </a:lnTo>
                  <a:lnTo>
                    <a:pt x="1112" y="316"/>
                  </a:lnTo>
                  <a:lnTo>
                    <a:pt x="1112" y="316"/>
                  </a:lnTo>
                  <a:lnTo>
                    <a:pt x="1106" y="318"/>
                  </a:lnTo>
                  <a:lnTo>
                    <a:pt x="1100" y="322"/>
                  </a:lnTo>
                  <a:lnTo>
                    <a:pt x="1096" y="324"/>
                  </a:lnTo>
                  <a:lnTo>
                    <a:pt x="1092" y="330"/>
                  </a:lnTo>
                  <a:lnTo>
                    <a:pt x="1092" y="330"/>
                  </a:lnTo>
                  <a:lnTo>
                    <a:pt x="1094" y="336"/>
                  </a:lnTo>
                  <a:lnTo>
                    <a:pt x="1100" y="340"/>
                  </a:lnTo>
                  <a:lnTo>
                    <a:pt x="1104" y="344"/>
                  </a:lnTo>
                  <a:lnTo>
                    <a:pt x="1108" y="350"/>
                  </a:lnTo>
                  <a:lnTo>
                    <a:pt x="1108" y="350"/>
                  </a:lnTo>
                  <a:lnTo>
                    <a:pt x="1108" y="354"/>
                  </a:lnTo>
                  <a:lnTo>
                    <a:pt x="1110" y="360"/>
                  </a:lnTo>
                  <a:lnTo>
                    <a:pt x="1110" y="360"/>
                  </a:lnTo>
                  <a:lnTo>
                    <a:pt x="1114" y="364"/>
                  </a:lnTo>
                  <a:lnTo>
                    <a:pt x="1120" y="368"/>
                  </a:lnTo>
                  <a:lnTo>
                    <a:pt x="1120" y="368"/>
                  </a:lnTo>
                  <a:lnTo>
                    <a:pt x="1120" y="372"/>
                  </a:lnTo>
                  <a:lnTo>
                    <a:pt x="1120" y="376"/>
                  </a:lnTo>
                  <a:lnTo>
                    <a:pt x="1120" y="376"/>
                  </a:lnTo>
                  <a:lnTo>
                    <a:pt x="1116" y="388"/>
                  </a:lnTo>
                  <a:lnTo>
                    <a:pt x="1116" y="388"/>
                  </a:lnTo>
                  <a:lnTo>
                    <a:pt x="1112" y="394"/>
                  </a:lnTo>
                  <a:lnTo>
                    <a:pt x="1106" y="396"/>
                  </a:lnTo>
                  <a:lnTo>
                    <a:pt x="1102" y="398"/>
                  </a:lnTo>
                  <a:lnTo>
                    <a:pt x="1096" y="402"/>
                  </a:lnTo>
                  <a:lnTo>
                    <a:pt x="1096" y="402"/>
                  </a:lnTo>
                  <a:lnTo>
                    <a:pt x="1092" y="406"/>
                  </a:lnTo>
                  <a:lnTo>
                    <a:pt x="1088" y="412"/>
                  </a:lnTo>
                  <a:lnTo>
                    <a:pt x="1088" y="412"/>
                  </a:lnTo>
                  <a:lnTo>
                    <a:pt x="1088" y="416"/>
                  </a:lnTo>
                  <a:lnTo>
                    <a:pt x="1088" y="418"/>
                  </a:lnTo>
                  <a:lnTo>
                    <a:pt x="1090" y="426"/>
                  </a:lnTo>
                  <a:lnTo>
                    <a:pt x="1090" y="426"/>
                  </a:lnTo>
                  <a:lnTo>
                    <a:pt x="1090" y="434"/>
                  </a:lnTo>
                  <a:lnTo>
                    <a:pt x="1090" y="440"/>
                  </a:lnTo>
                  <a:lnTo>
                    <a:pt x="1092" y="446"/>
                  </a:lnTo>
                  <a:lnTo>
                    <a:pt x="1100" y="450"/>
                  </a:lnTo>
                  <a:lnTo>
                    <a:pt x="1100" y="450"/>
                  </a:lnTo>
                  <a:lnTo>
                    <a:pt x="1092" y="462"/>
                  </a:lnTo>
                  <a:lnTo>
                    <a:pt x="1088" y="466"/>
                  </a:lnTo>
                  <a:lnTo>
                    <a:pt x="1082" y="470"/>
                  </a:lnTo>
                  <a:lnTo>
                    <a:pt x="1082" y="470"/>
                  </a:lnTo>
                  <a:lnTo>
                    <a:pt x="1082" y="466"/>
                  </a:lnTo>
                  <a:lnTo>
                    <a:pt x="1080" y="464"/>
                  </a:lnTo>
                  <a:lnTo>
                    <a:pt x="1074" y="462"/>
                  </a:lnTo>
                  <a:lnTo>
                    <a:pt x="1074" y="462"/>
                  </a:lnTo>
                  <a:lnTo>
                    <a:pt x="1068" y="458"/>
                  </a:lnTo>
                  <a:lnTo>
                    <a:pt x="1064" y="454"/>
                  </a:lnTo>
                  <a:lnTo>
                    <a:pt x="1064" y="454"/>
                  </a:lnTo>
                  <a:lnTo>
                    <a:pt x="1062" y="450"/>
                  </a:lnTo>
                  <a:lnTo>
                    <a:pt x="1058" y="446"/>
                  </a:lnTo>
                  <a:lnTo>
                    <a:pt x="1058" y="446"/>
                  </a:lnTo>
                  <a:lnTo>
                    <a:pt x="1054" y="444"/>
                  </a:lnTo>
                  <a:lnTo>
                    <a:pt x="1048" y="440"/>
                  </a:lnTo>
                  <a:lnTo>
                    <a:pt x="1048" y="440"/>
                  </a:lnTo>
                  <a:lnTo>
                    <a:pt x="1046" y="438"/>
                  </a:lnTo>
                  <a:lnTo>
                    <a:pt x="1048" y="436"/>
                  </a:lnTo>
                  <a:lnTo>
                    <a:pt x="1052" y="432"/>
                  </a:lnTo>
                  <a:lnTo>
                    <a:pt x="1052" y="432"/>
                  </a:lnTo>
                  <a:lnTo>
                    <a:pt x="1054" y="428"/>
                  </a:lnTo>
                  <a:lnTo>
                    <a:pt x="1054" y="426"/>
                  </a:lnTo>
                  <a:lnTo>
                    <a:pt x="1050" y="424"/>
                  </a:lnTo>
                  <a:lnTo>
                    <a:pt x="1050" y="424"/>
                  </a:lnTo>
                  <a:lnTo>
                    <a:pt x="1048" y="418"/>
                  </a:lnTo>
                  <a:lnTo>
                    <a:pt x="1048" y="414"/>
                  </a:lnTo>
                  <a:lnTo>
                    <a:pt x="1050" y="408"/>
                  </a:lnTo>
                  <a:lnTo>
                    <a:pt x="1050" y="404"/>
                  </a:lnTo>
                  <a:lnTo>
                    <a:pt x="1050" y="404"/>
                  </a:lnTo>
                  <a:lnTo>
                    <a:pt x="1048" y="400"/>
                  </a:lnTo>
                  <a:lnTo>
                    <a:pt x="1046" y="398"/>
                  </a:lnTo>
                  <a:lnTo>
                    <a:pt x="1040" y="396"/>
                  </a:lnTo>
                  <a:lnTo>
                    <a:pt x="1040" y="396"/>
                  </a:lnTo>
                  <a:lnTo>
                    <a:pt x="1032" y="396"/>
                  </a:lnTo>
                  <a:lnTo>
                    <a:pt x="1032" y="396"/>
                  </a:lnTo>
                  <a:lnTo>
                    <a:pt x="1024" y="398"/>
                  </a:lnTo>
                  <a:lnTo>
                    <a:pt x="1024" y="398"/>
                  </a:lnTo>
                  <a:lnTo>
                    <a:pt x="1018" y="396"/>
                  </a:lnTo>
                  <a:lnTo>
                    <a:pt x="1012" y="394"/>
                  </a:lnTo>
                  <a:lnTo>
                    <a:pt x="1006" y="392"/>
                  </a:lnTo>
                  <a:lnTo>
                    <a:pt x="1002" y="386"/>
                  </a:lnTo>
                  <a:lnTo>
                    <a:pt x="1002" y="386"/>
                  </a:lnTo>
                  <a:lnTo>
                    <a:pt x="996" y="380"/>
                  </a:lnTo>
                  <a:lnTo>
                    <a:pt x="986" y="378"/>
                  </a:lnTo>
                  <a:lnTo>
                    <a:pt x="986" y="378"/>
                  </a:lnTo>
                  <a:lnTo>
                    <a:pt x="982" y="378"/>
                  </a:lnTo>
                  <a:lnTo>
                    <a:pt x="980" y="374"/>
                  </a:lnTo>
                  <a:lnTo>
                    <a:pt x="974" y="368"/>
                  </a:lnTo>
                  <a:lnTo>
                    <a:pt x="974" y="368"/>
                  </a:lnTo>
                  <a:lnTo>
                    <a:pt x="970" y="364"/>
                  </a:lnTo>
                  <a:lnTo>
                    <a:pt x="962" y="360"/>
                  </a:lnTo>
                  <a:lnTo>
                    <a:pt x="962" y="360"/>
                  </a:lnTo>
                  <a:lnTo>
                    <a:pt x="960" y="360"/>
                  </a:lnTo>
                  <a:lnTo>
                    <a:pt x="960" y="360"/>
                  </a:lnTo>
                  <a:lnTo>
                    <a:pt x="956" y="360"/>
                  </a:lnTo>
                  <a:lnTo>
                    <a:pt x="956" y="360"/>
                  </a:lnTo>
                  <a:lnTo>
                    <a:pt x="952" y="360"/>
                  </a:lnTo>
                  <a:lnTo>
                    <a:pt x="952" y="360"/>
                  </a:lnTo>
                  <a:lnTo>
                    <a:pt x="948" y="360"/>
                  </a:lnTo>
                  <a:lnTo>
                    <a:pt x="946" y="356"/>
                  </a:lnTo>
                  <a:lnTo>
                    <a:pt x="946" y="356"/>
                  </a:lnTo>
                  <a:lnTo>
                    <a:pt x="942" y="356"/>
                  </a:lnTo>
                  <a:lnTo>
                    <a:pt x="942" y="356"/>
                  </a:lnTo>
                  <a:lnTo>
                    <a:pt x="938" y="356"/>
                  </a:lnTo>
                  <a:lnTo>
                    <a:pt x="936" y="358"/>
                  </a:lnTo>
                  <a:lnTo>
                    <a:pt x="934" y="360"/>
                  </a:lnTo>
                  <a:lnTo>
                    <a:pt x="930" y="362"/>
                  </a:lnTo>
                  <a:lnTo>
                    <a:pt x="930" y="362"/>
                  </a:lnTo>
                  <a:lnTo>
                    <a:pt x="928" y="362"/>
                  </a:lnTo>
                  <a:lnTo>
                    <a:pt x="928" y="362"/>
                  </a:lnTo>
                  <a:lnTo>
                    <a:pt x="926" y="362"/>
                  </a:lnTo>
                  <a:lnTo>
                    <a:pt x="924" y="358"/>
                  </a:lnTo>
                  <a:lnTo>
                    <a:pt x="920" y="350"/>
                  </a:lnTo>
                  <a:lnTo>
                    <a:pt x="920" y="350"/>
                  </a:lnTo>
                  <a:lnTo>
                    <a:pt x="918" y="342"/>
                  </a:lnTo>
                  <a:lnTo>
                    <a:pt x="918" y="334"/>
                  </a:lnTo>
                  <a:lnTo>
                    <a:pt x="918" y="334"/>
                  </a:lnTo>
                  <a:lnTo>
                    <a:pt x="920" y="330"/>
                  </a:lnTo>
                  <a:lnTo>
                    <a:pt x="920" y="328"/>
                  </a:lnTo>
                  <a:lnTo>
                    <a:pt x="918" y="326"/>
                  </a:lnTo>
                  <a:lnTo>
                    <a:pt x="918" y="326"/>
                  </a:lnTo>
                  <a:lnTo>
                    <a:pt x="914" y="324"/>
                  </a:lnTo>
                  <a:lnTo>
                    <a:pt x="914" y="324"/>
                  </a:lnTo>
                  <a:lnTo>
                    <a:pt x="908" y="326"/>
                  </a:lnTo>
                  <a:lnTo>
                    <a:pt x="908" y="326"/>
                  </a:lnTo>
                  <a:lnTo>
                    <a:pt x="900" y="328"/>
                  </a:lnTo>
                  <a:lnTo>
                    <a:pt x="900" y="328"/>
                  </a:lnTo>
                  <a:lnTo>
                    <a:pt x="900" y="328"/>
                  </a:lnTo>
                  <a:lnTo>
                    <a:pt x="900" y="328"/>
                  </a:lnTo>
                  <a:lnTo>
                    <a:pt x="896" y="326"/>
                  </a:lnTo>
                  <a:lnTo>
                    <a:pt x="896" y="324"/>
                  </a:lnTo>
                  <a:lnTo>
                    <a:pt x="894" y="316"/>
                  </a:lnTo>
                  <a:lnTo>
                    <a:pt x="894" y="316"/>
                  </a:lnTo>
                  <a:lnTo>
                    <a:pt x="894" y="308"/>
                  </a:lnTo>
                  <a:lnTo>
                    <a:pt x="894" y="300"/>
                  </a:lnTo>
                  <a:lnTo>
                    <a:pt x="894" y="300"/>
                  </a:lnTo>
                  <a:lnTo>
                    <a:pt x="898" y="292"/>
                  </a:lnTo>
                  <a:lnTo>
                    <a:pt x="900" y="282"/>
                  </a:lnTo>
                  <a:lnTo>
                    <a:pt x="900" y="282"/>
                  </a:lnTo>
                  <a:lnTo>
                    <a:pt x="902" y="276"/>
                  </a:lnTo>
                  <a:lnTo>
                    <a:pt x="908" y="270"/>
                  </a:lnTo>
                  <a:lnTo>
                    <a:pt x="914" y="266"/>
                  </a:lnTo>
                  <a:lnTo>
                    <a:pt x="918" y="262"/>
                  </a:lnTo>
                  <a:lnTo>
                    <a:pt x="918" y="262"/>
                  </a:lnTo>
                  <a:lnTo>
                    <a:pt x="920" y="258"/>
                  </a:lnTo>
                  <a:lnTo>
                    <a:pt x="920" y="254"/>
                  </a:lnTo>
                  <a:lnTo>
                    <a:pt x="922" y="252"/>
                  </a:lnTo>
                  <a:lnTo>
                    <a:pt x="924" y="248"/>
                  </a:lnTo>
                  <a:lnTo>
                    <a:pt x="924" y="248"/>
                  </a:lnTo>
                  <a:lnTo>
                    <a:pt x="938" y="244"/>
                  </a:lnTo>
                  <a:lnTo>
                    <a:pt x="940" y="244"/>
                  </a:lnTo>
                  <a:lnTo>
                    <a:pt x="942" y="242"/>
                  </a:lnTo>
                  <a:lnTo>
                    <a:pt x="940" y="240"/>
                  </a:lnTo>
                  <a:lnTo>
                    <a:pt x="938" y="238"/>
                  </a:lnTo>
                  <a:lnTo>
                    <a:pt x="938" y="238"/>
                  </a:lnTo>
                  <a:lnTo>
                    <a:pt x="932" y="236"/>
                  </a:lnTo>
                  <a:lnTo>
                    <a:pt x="924" y="234"/>
                  </a:lnTo>
                  <a:lnTo>
                    <a:pt x="918" y="232"/>
                  </a:lnTo>
                  <a:lnTo>
                    <a:pt x="914" y="230"/>
                  </a:lnTo>
                  <a:lnTo>
                    <a:pt x="914" y="230"/>
                  </a:lnTo>
                  <a:lnTo>
                    <a:pt x="914" y="228"/>
                  </a:lnTo>
                  <a:lnTo>
                    <a:pt x="916" y="226"/>
                  </a:lnTo>
                  <a:lnTo>
                    <a:pt x="916" y="226"/>
                  </a:lnTo>
                  <a:lnTo>
                    <a:pt x="928" y="230"/>
                  </a:lnTo>
                  <a:lnTo>
                    <a:pt x="928" y="230"/>
                  </a:lnTo>
                  <a:lnTo>
                    <a:pt x="940" y="232"/>
                  </a:lnTo>
                  <a:lnTo>
                    <a:pt x="940" y="232"/>
                  </a:lnTo>
                  <a:lnTo>
                    <a:pt x="942" y="232"/>
                  </a:lnTo>
                  <a:lnTo>
                    <a:pt x="942" y="232"/>
                  </a:lnTo>
                  <a:lnTo>
                    <a:pt x="944" y="230"/>
                  </a:lnTo>
                  <a:lnTo>
                    <a:pt x="948" y="226"/>
                  </a:lnTo>
                  <a:lnTo>
                    <a:pt x="948" y="226"/>
                  </a:lnTo>
                  <a:lnTo>
                    <a:pt x="956" y="224"/>
                  </a:lnTo>
                  <a:lnTo>
                    <a:pt x="964" y="222"/>
                  </a:lnTo>
                  <a:lnTo>
                    <a:pt x="972" y="220"/>
                  </a:lnTo>
                  <a:lnTo>
                    <a:pt x="974" y="218"/>
                  </a:lnTo>
                  <a:lnTo>
                    <a:pt x="976" y="214"/>
                  </a:lnTo>
                  <a:lnTo>
                    <a:pt x="976" y="214"/>
                  </a:lnTo>
                  <a:lnTo>
                    <a:pt x="976" y="206"/>
                  </a:lnTo>
                  <a:lnTo>
                    <a:pt x="974" y="202"/>
                  </a:lnTo>
                  <a:lnTo>
                    <a:pt x="972" y="198"/>
                  </a:lnTo>
                  <a:lnTo>
                    <a:pt x="972" y="198"/>
                  </a:lnTo>
                  <a:lnTo>
                    <a:pt x="968" y="196"/>
                  </a:lnTo>
                  <a:lnTo>
                    <a:pt x="964" y="196"/>
                  </a:lnTo>
                  <a:lnTo>
                    <a:pt x="964" y="196"/>
                  </a:lnTo>
                  <a:lnTo>
                    <a:pt x="960" y="196"/>
                  </a:lnTo>
                  <a:lnTo>
                    <a:pt x="960" y="196"/>
                  </a:lnTo>
                  <a:lnTo>
                    <a:pt x="956" y="196"/>
                  </a:lnTo>
                  <a:lnTo>
                    <a:pt x="956" y="196"/>
                  </a:lnTo>
                  <a:lnTo>
                    <a:pt x="952" y="196"/>
                  </a:lnTo>
                  <a:lnTo>
                    <a:pt x="952" y="196"/>
                  </a:lnTo>
                  <a:lnTo>
                    <a:pt x="946" y="194"/>
                  </a:lnTo>
                  <a:lnTo>
                    <a:pt x="944" y="190"/>
                  </a:lnTo>
                  <a:lnTo>
                    <a:pt x="944" y="188"/>
                  </a:lnTo>
                  <a:lnTo>
                    <a:pt x="948" y="188"/>
                  </a:lnTo>
                  <a:lnTo>
                    <a:pt x="948" y="188"/>
                  </a:lnTo>
                  <a:lnTo>
                    <a:pt x="950" y="188"/>
                  </a:lnTo>
                  <a:lnTo>
                    <a:pt x="950" y="188"/>
                  </a:lnTo>
                  <a:lnTo>
                    <a:pt x="956" y="188"/>
                  </a:lnTo>
                  <a:lnTo>
                    <a:pt x="962" y="192"/>
                  </a:lnTo>
                  <a:lnTo>
                    <a:pt x="962" y="192"/>
                  </a:lnTo>
                  <a:lnTo>
                    <a:pt x="968" y="194"/>
                  </a:lnTo>
                  <a:lnTo>
                    <a:pt x="974" y="196"/>
                  </a:lnTo>
                  <a:lnTo>
                    <a:pt x="974" y="196"/>
                  </a:lnTo>
                  <a:lnTo>
                    <a:pt x="980" y="194"/>
                  </a:lnTo>
                  <a:lnTo>
                    <a:pt x="980" y="194"/>
                  </a:lnTo>
                  <a:lnTo>
                    <a:pt x="980" y="192"/>
                  </a:lnTo>
                  <a:lnTo>
                    <a:pt x="982" y="188"/>
                  </a:lnTo>
                  <a:lnTo>
                    <a:pt x="982" y="188"/>
                  </a:lnTo>
                  <a:lnTo>
                    <a:pt x="986" y="188"/>
                  </a:lnTo>
                  <a:lnTo>
                    <a:pt x="990" y="188"/>
                  </a:lnTo>
                  <a:lnTo>
                    <a:pt x="990" y="188"/>
                  </a:lnTo>
                  <a:lnTo>
                    <a:pt x="992" y="184"/>
                  </a:lnTo>
                  <a:lnTo>
                    <a:pt x="990" y="182"/>
                  </a:lnTo>
                  <a:lnTo>
                    <a:pt x="988" y="178"/>
                  </a:lnTo>
                  <a:lnTo>
                    <a:pt x="986" y="176"/>
                  </a:lnTo>
                  <a:lnTo>
                    <a:pt x="986" y="176"/>
                  </a:lnTo>
                  <a:lnTo>
                    <a:pt x="988" y="172"/>
                  </a:lnTo>
                  <a:lnTo>
                    <a:pt x="990" y="172"/>
                  </a:lnTo>
                  <a:lnTo>
                    <a:pt x="990" y="172"/>
                  </a:lnTo>
                  <a:lnTo>
                    <a:pt x="996" y="174"/>
                  </a:lnTo>
                  <a:lnTo>
                    <a:pt x="1002" y="176"/>
                  </a:lnTo>
                  <a:lnTo>
                    <a:pt x="1002" y="176"/>
                  </a:lnTo>
                  <a:lnTo>
                    <a:pt x="1008" y="178"/>
                  </a:lnTo>
                  <a:lnTo>
                    <a:pt x="1008" y="178"/>
                  </a:lnTo>
                  <a:lnTo>
                    <a:pt x="1014" y="178"/>
                  </a:lnTo>
                  <a:lnTo>
                    <a:pt x="1018" y="176"/>
                  </a:lnTo>
                  <a:lnTo>
                    <a:pt x="1018" y="176"/>
                  </a:lnTo>
                  <a:lnTo>
                    <a:pt x="1014" y="172"/>
                  </a:lnTo>
                  <a:lnTo>
                    <a:pt x="1010" y="168"/>
                  </a:lnTo>
                  <a:lnTo>
                    <a:pt x="1010" y="168"/>
                  </a:lnTo>
                  <a:lnTo>
                    <a:pt x="1010" y="166"/>
                  </a:lnTo>
                  <a:lnTo>
                    <a:pt x="1012" y="166"/>
                  </a:lnTo>
                  <a:lnTo>
                    <a:pt x="1012" y="166"/>
                  </a:lnTo>
                  <a:lnTo>
                    <a:pt x="1018" y="168"/>
                  </a:lnTo>
                  <a:lnTo>
                    <a:pt x="1018" y="168"/>
                  </a:lnTo>
                  <a:lnTo>
                    <a:pt x="1022" y="172"/>
                  </a:lnTo>
                  <a:lnTo>
                    <a:pt x="1028" y="174"/>
                  </a:lnTo>
                  <a:lnTo>
                    <a:pt x="1028" y="174"/>
                  </a:lnTo>
                  <a:lnTo>
                    <a:pt x="1030" y="174"/>
                  </a:lnTo>
                  <a:lnTo>
                    <a:pt x="1030" y="174"/>
                  </a:lnTo>
                  <a:lnTo>
                    <a:pt x="1034" y="174"/>
                  </a:lnTo>
                  <a:lnTo>
                    <a:pt x="1034" y="174"/>
                  </a:lnTo>
                  <a:lnTo>
                    <a:pt x="1040" y="172"/>
                  </a:lnTo>
                  <a:lnTo>
                    <a:pt x="1040" y="172"/>
                  </a:lnTo>
                  <a:lnTo>
                    <a:pt x="1040" y="172"/>
                  </a:lnTo>
                  <a:lnTo>
                    <a:pt x="1040" y="172"/>
                  </a:lnTo>
                  <a:lnTo>
                    <a:pt x="1042" y="166"/>
                  </a:lnTo>
                  <a:lnTo>
                    <a:pt x="1042" y="166"/>
                  </a:lnTo>
                  <a:lnTo>
                    <a:pt x="1048" y="160"/>
                  </a:lnTo>
                  <a:lnTo>
                    <a:pt x="1052" y="156"/>
                  </a:lnTo>
                  <a:lnTo>
                    <a:pt x="1052" y="154"/>
                  </a:lnTo>
                  <a:lnTo>
                    <a:pt x="1052" y="152"/>
                  </a:lnTo>
                  <a:lnTo>
                    <a:pt x="1052" y="152"/>
                  </a:lnTo>
                  <a:lnTo>
                    <a:pt x="1048" y="150"/>
                  </a:lnTo>
                  <a:lnTo>
                    <a:pt x="1044" y="148"/>
                  </a:lnTo>
                  <a:lnTo>
                    <a:pt x="1042" y="148"/>
                  </a:lnTo>
                  <a:lnTo>
                    <a:pt x="1038" y="146"/>
                  </a:lnTo>
                  <a:lnTo>
                    <a:pt x="1038" y="146"/>
                  </a:lnTo>
                  <a:lnTo>
                    <a:pt x="1038" y="144"/>
                  </a:lnTo>
                  <a:lnTo>
                    <a:pt x="1036" y="140"/>
                  </a:lnTo>
                  <a:lnTo>
                    <a:pt x="1038" y="134"/>
                  </a:lnTo>
                  <a:lnTo>
                    <a:pt x="1038" y="134"/>
                  </a:lnTo>
                  <a:lnTo>
                    <a:pt x="1038" y="130"/>
                  </a:lnTo>
                  <a:lnTo>
                    <a:pt x="1040" y="130"/>
                  </a:lnTo>
                  <a:lnTo>
                    <a:pt x="1044" y="126"/>
                  </a:lnTo>
                  <a:lnTo>
                    <a:pt x="1044" y="126"/>
                  </a:lnTo>
                  <a:lnTo>
                    <a:pt x="1048" y="122"/>
                  </a:lnTo>
                  <a:lnTo>
                    <a:pt x="1048" y="118"/>
                  </a:lnTo>
                  <a:lnTo>
                    <a:pt x="1046" y="116"/>
                  </a:lnTo>
                  <a:lnTo>
                    <a:pt x="1046" y="116"/>
                  </a:lnTo>
                  <a:lnTo>
                    <a:pt x="1042" y="114"/>
                  </a:lnTo>
                  <a:lnTo>
                    <a:pt x="1038" y="112"/>
                  </a:lnTo>
                  <a:lnTo>
                    <a:pt x="1032" y="110"/>
                  </a:lnTo>
                  <a:lnTo>
                    <a:pt x="1032" y="110"/>
                  </a:lnTo>
                  <a:lnTo>
                    <a:pt x="1026" y="108"/>
                  </a:lnTo>
                  <a:lnTo>
                    <a:pt x="1020" y="104"/>
                  </a:lnTo>
                  <a:lnTo>
                    <a:pt x="1020" y="104"/>
                  </a:lnTo>
                  <a:lnTo>
                    <a:pt x="1012" y="102"/>
                  </a:lnTo>
                  <a:lnTo>
                    <a:pt x="1010" y="100"/>
                  </a:lnTo>
                  <a:lnTo>
                    <a:pt x="1008" y="96"/>
                  </a:lnTo>
                  <a:lnTo>
                    <a:pt x="1008" y="96"/>
                  </a:lnTo>
                  <a:lnTo>
                    <a:pt x="1010" y="92"/>
                  </a:lnTo>
                  <a:lnTo>
                    <a:pt x="1012" y="92"/>
                  </a:lnTo>
                  <a:lnTo>
                    <a:pt x="1014" y="90"/>
                  </a:lnTo>
                  <a:lnTo>
                    <a:pt x="1014" y="88"/>
                  </a:lnTo>
                  <a:lnTo>
                    <a:pt x="1014" y="88"/>
                  </a:lnTo>
                  <a:lnTo>
                    <a:pt x="1024" y="86"/>
                  </a:lnTo>
                  <a:lnTo>
                    <a:pt x="1024" y="86"/>
                  </a:lnTo>
                  <a:lnTo>
                    <a:pt x="1032" y="88"/>
                  </a:lnTo>
                  <a:lnTo>
                    <a:pt x="1032" y="88"/>
                  </a:lnTo>
                  <a:lnTo>
                    <a:pt x="1040" y="90"/>
                  </a:lnTo>
                  <a:lnTo>
                    <a:pt x="1040" y="90"/>
                  </a:lnTo>
                  <a:lnTo>
                    <a:pt x="1050" y="88"/>
                  </a:lnTo>
                  <a:lnTo>
                    <a:pt x="1050" y="88"/>
                  </a:lnTo>
                  <a:lnTo>
                    <a:pt x="1052" y="88"/>
                  </a:lnTo>
                  <a:lnTo>
                    <a:pt x="1052" y="88"/>
                  </a:lnTo>
                  <a:lnTo>
                    <a:pt x="1058" y="90"/>
                  </a:lnTo>
                  <a:lnTo>
                    <a:pt x="1066" y="92"/>
                  </a:lnTo>
                  <a:lnTo>
                    <a:pt x="1066" y="92"/>
                  </a:lnTo>
                  <a:lnTo>
                    <a:pt x="1066" y="92"/>
                  </a:lnTo>
                  <a:lnTo>
                    <a:pt x="1066" y="92"/>
                  </a:lnTo>
                  <a:lnTo>
                    <a:pt x="1072" y="90"/>
                  </a:lnTo>
                  <a:lnTo>
                    <a:pt x="1078" y="86"/>
                  </a:lnTo>
                  <a:lnTo>
                    <a:pt x="1078" y="86"/>
                  </a:lnTo>
                  <a:lnTo>
                    <a:pt x="1082" y="84"/>
                  </a:lnTo>
                  <a:lnTo>
                    <a:pt x="1084" y="84"/>
                  </a:lnTo>
                  <a:lnTo>
                    <a:pt x="1084" y="84"/>
                  </a:lnTo>
                  <a:lnTo>
                    <a:pt x="1088" y="86"/>
                  </a:lnTo>
                  <a:lnTo>
                    <a:pt x="1088" y="86"/>
                  </a:lnTo>
                  <a:lnTo>
                    <a:pt x="1090" y="88"/>
                  </a:lnTo>
                  <a:lnTo>
                    <a:pt x="1090" y="92"/>
                  </a:lnTo>
                  <a:lnTo>
                    <a:pt x="1090" y="94"/>
                  </a:lnTo>
                  <a:lnTo>
                    <a:pt x="1092" y="98"/>
                  </a:lnTo>
                  <a:lnTo>
                    <a:pt x="1092" y="98"/>
                  </a:lnTo>
                  <a:lnTo>
                    <a:pt x="1098" y="100"/>
                  </a:lnTo>
                  <a:lnTo>
                    <a:pt x="1104" y="104"/>
                  </a:lnTo>
                  <a:lnTo>
                    <a:pt x="1104" y="104"/>
                  </a:lnTo>
                  <a:lnTo>
                    <a:pt x="1106" y="106"/>
                  </a:lnTo>
                  <a:lnTo>
                    <a:pt x="1106" y="110"/>
                  </a:lnTo>
                  <a:lnTo>
                    <a:pt x="1106" y="110"/>
                  </a:lnTo>
                  <a:lnTo>
                    <a:pt x="1110" y="112"/>
                  </a:lnTo>
                  <a:lnTo>
                    <a:pt x="1112" y="114"/>
                  </a:lnTo>
                  <a:lnTo>
                    <a:pt x="1112" y="114"/>
                  </a:lnTo>
                  <a:lnTo>
                    <a:pt x="1114" y="116"/>
                  </a:lnTo>
                  <a:lnTo>
                    <a:pt x="1114" y="118"/>
                  </a:lnTo>
                  <a:lnTo>
                    <a:pt x="1114" y="120"/>
                  </a:lnTo>
                  <a:lnTo>
                    <a:pt x="1116" y="122"/>
                  </a:lnTo>
                  <a:lnTo>
                    <a:pt x="1116" y="122"/>
                  </a:lnTo>
                  <a:lnTo>
                    <a:pt x="1122" y="124"/>
                  </a:lnTo>
                  <a:lnTo>
                    <a:pt x="1130" y="126"/>
                  </a:lnTo>
                  <a:lnTo>
                    <a:pt x="1130" y="126"/>
                  </a:lnTo>
                  <a:lnTo>
                    <a:pt x="1134" y="130"/>
                  </a:lnTo>
                  <a:lnTo>
                    <a:pt x="1138" y="134"/>
                  </a:lnTo>
                  <a:lnTo>
                    <a:pt x="1138" y="134"/>
                  </a:lnTo>
                  <a:lnTo>
                    <a:pt x="1142" y="138"/>
                  </a:lnTo>
                  <a:lnTo>
                    <a:pt x="1148" y="142"/>
                  </a:lnTo>
                  <a:lnTo>
                    <a:pt x="1148" y="142"/>
                  </a:lnTo>
                  <a:lnTo>
                    <a:pt x="1156" y="148"/>
                  </a:lnTo>
                  <a:lnTo>
                    <a:pt x="1158" y="152"/>
                  </a:lnTo>
                  <a:lnTo>
                    <a:pt x="1160" y="158"/>
                  </a:lnTo>
                  <a:lnTo>
                    <a:pt x="1160" y="158"/>
                  </a:lnTo>
                  <a:lnTo>
                    <a:pt x="1156" y="166"/>
                  </a:lnTo>
                  <a:lnTo>
                    <a:pt x="1148" y="172"/>
                  </a:lnTo>
                  <a:lnTo>
                    <a:pt x="1148" y="172"/>
                  </a:lnTo>
                  <a:lnTo>
                    <a:pt x="1142" y="178"/>
                  </a:lnTo>
                  <a:lnTo>
                    <a:pt x="1140" y="180"/>
                  </a:lnTo>
                  <a:lnTo>
                    <a:pt x="1142" y="186"/>
                  </a:lnTo>
                  <a:lnTo>
                    <a:pt x="1142" y="186"/>
                  </a:lnTo>
                  <a:lnTo>
                    <a:pt x="1146" y="190"/>
                  </a:lnTo>
                  <a:lnTo>
                    <a:pt x="1148" y="192"/>
                  </a:lnTo>
                  <a:lnTo>
                    <a:pt x="1148" y="196"/>
                  </a:lnTo>
                  <a:lnTo>
                    <a:pt x="1148" y="196"/>
                  </a:lnTo>
                  <a:lnTo>
                    <a:pt x="1146" y="196"/>
                  </a:lnTo>
                  <a:lnTo>
                    <a:pt x="1144" y="198"/>
                  </a:lnTo>
                  <a:lnTo>
                    <a:pt x="1136" y="198"/>
                  </a:lnTo>
                  <a:lnTo>
                    <a:pt x="1136" y="198"/>
                  </a:lnTo>
                  <a:lnTo>
                    <a:pt x="1134" y="200"/>
                  </a:lnTo>
                  <a:lnTo>
                    <a:pt x="1132" y="202"/>
                  </a:lnTo>
                  <a:lnTo>
                    <a:pt x="1132" y="206"/>
                  </a:lnTo>
                  <a:lnTo>
                    <a:pt x="1130" y="208"/>
                  </a:lnTo>
                  <a:lnTo>
                    <a:pt x="1130" y="208"/>
                  </a:lnTo>
                  <a:lnTo>
                    <a:pt x="1128" y="208"/>
                  </a:lnTo>
                  <a:lnTo>
                    <a:pt x="1128" y="208"/>
                  </a:lnTo>
                  <a:lnTo>
                    <a:pt x="1122" y="204"/>
                  </a:lnTo>
                  <a:lnTo>
                    <a:pt x="1116" y="200"/>
                  </a:lnTo>
                  <a:lnTo>
                    <a:pt x="1116" y="200"/>
                  </a:lnTo>
                  <a:lnTo>
                    <a:pt x="1112" y="196"/>
                  </a:lnTo>
                  <a:lnTo>
                    <a:pt x="1106" y="194"/>
                  </a:lnTo>
                  <a:lnTo>
                    <a:pt x="1106" y="194"/>
                  </a:lnTo>
                  <a:lnTo>
                    <a:pt x="1106" y="194"/>
                  </a:lnTo>
                  <a:lnTo>
                    <a:pt x="1106" y="194"/>
                  </a:lnTo>
                  <a:lnTo>
                    <a:pt x="1102" y="196"/>
                  </a:lnTo>
                  <a:lnTo>
                    <a:pt x="1098" y="200"/>
                  </a:lnTo>
                  <a:lnTo>
                    <a:pt x="1098" y="200"/>
                  </a:lnTo>
                  <a:lnTo>
                    <a:pt x="1092" y="204"/>
                  </a:lnTo>
                  <a:lnTo>
                    <a:pt x="1092" y="204"/>
                  </a:lnTo>
                  <a:lnTo>
                    <a:pt x="1090" y="206"/>
                  </a:lnTo>
                  <a:lnTo>
                    <a:pt x="1086" y="208"/>
                  </a:lnTo>
                  <a:lnTo>
                    <a:pt x="1086" y="208"/>
                  </a:lnTo>
                  <a:lnTo>
                    <a:pt x="1084" y="210"/>
                  </a:lnTo>
                  <a:lnTo>
                    <a:pt x="1084" y="212"/>
                  </a:lnTo>
                  <a:lnTo>
                    <a:pt x="1088" y="218"/>
                  </a:lnTo>
                  <a:lnTo>
                    <a:pt x="1092" y="222"/>
                  </a:lnTo>
                  <a:lnTo>
                    <a:pt x="1098" y="224"/>
                  </a:lnTo>
                  <a:lnTo>
                    <a:pt x="1098" y="224"/>
                  </a:lnTo>
                  <a:lnTo>
                    <a:pt x="1104" y="226"/>
                  </a:lnTo>
                  <a:lnTo>
                    <a:pt x="1108" y="228"/>
                  </a:lnTo>
                  <a:lnTo>
                    <a:pt x="1112" y="232"/>
                  </a:lnTo>
                  <a:lnTo>
                    <a:pt x="1116" y="232"/>
                  </a:lnTo>
                  <a:lnTo>
                    <a:pt x="1116" y="232"/>
                  </a:lnTo>
                  <a:lnTo>
                    <a:pt x="1118" y="232"/>
                  </a:lnTo>
                  <a:lnTo>
                    <a:pt x="1122" y="230"/>
                  </a:lnTo>
                  <a:lnTo>
                    <a:pt x="1122" y="230"/>
                  </a:lnTo>
                  <a:lnTo>
                    <a:pt x="1124" y="226"/>
                  </a:lnTo>
                  <a:lnTo>
                    <a:pt x="1126" y="222"/>
                  </a:lnTo>
                  <a:lnTo>
                    <a:pt x="1126" y="222"/>
                  </a:lnTo>
                  <a:lnTo>
                    <a:pt x="1134" y="220"/>
                  </a:lnTo>
                  <a:lnTo>
                    <a:pt x="1138" y="220"/>
                  </a:lnTo>
                  <a:lnTo>
                    <a:pt x="1140" y="218"/>
                  </a:lnTo>
                  <a:lnTo>
                    <a:pt x="1140" y="218"/>
                  </a:lnTo>
                  <a:lnTo>
                    <a:pt x="1146" y="214"/>
                  </a:lnTo>
                  <a:lnTo>
                    <a:pt x="1146" y="214"/>
                  </a:lnTo>
                  <a:lnTo>
                    <a:pt x="1150" y="218"/>
                  </a:lnTo>
                  <a:lnTo>
                    <a:pt x="1150" y="218"/>
                  </a:lnTo>
                  <a:lnTo>
                    <a:pt x="1154" y="224"/>
                  </a:lnTo>
                  <a:lnTo>
                    <a:pt x="1154" y="224"/>
                  </a:lnTo>
                  <a:lnTo>
                    <a:pt x="1156" y="232"/>
                  </a:lnTo>
                  <a:lnTo>
                    <a:pt x="1156" y="232"/>
                  </a:lnTo>
                  <a:lnTo>
                    <a:pt x="1162" y="236"/>
                  </a:lnTo>
                  <a:lnTo>
                    <a:pt x="1170" y="238"/>
                  </a:lnTo>
                  <a:lnTo>
                    <a:pt x="1170" y="238"/>
                  </a:lnTo>
                  <a:lnTo>
                    <a:pt x="1174" y="242"/>
                  </a:lnTo>
                  <a:lnTo>
                    <a:pt x="1178" y="246"/>
                  </a:lnTo>
                  <a:lnTo>
                    <a:pt x="1178" y="246"/>
                  </a:lnTo>
                  <a:lnTo>
                    <a:pt x="1188" y="256"/>
                  </a:lnTo>
                  <a:lnTo>
                    <a:pt x="1200" y="262"/>
                  </a:lnTo>
                  <a:lnTo>
                    <a:pt x="1200" y="262"/>
                  </a:lnTo>
                  <a:lnTo>
                    <a:pt x="1210" y="270"/>
                  </a:lnTo>
                  <a:lnTo>
                    <a:pt x="1222" y="276"/>
                  </a:lnTo>
                  <a:lnTo>
                    <a:pt x="1222" y="276"/>
                  </a:lnTo>
                  <a:lnTo>
                    <a:pt x="1228" y="278"/>
                  </a:lnTo>
                  <a:lnTo>
                    <a:pt x="1228" y="278"/>
                  </a:lnTo>
                  <a:lnTo>
                    <a:pt x="1236" y="276"/>
                  </a:lnTo>
                  <a:lnTo>
                    <a:pt x="1238" y="274"/>
                  </a:lnTo>
                  <a:lnTo>
                    <a:pt x="1240" y="272"/>
                  </a:lnTo>
                  <a:lnTo>
                    <a:pt x="1240" y="272"/>
                  </a:lnTo>
                  <a:lnTo>
                    <a:pt x="1238" y="268"/>
                  </a:lnTo>
                  <a:lnTo>
                    <a:pt x="1232" y="264"/>
                  </a:lnTo>
                  <a:lnTo>
                    <a:pt x="1220" y="256"/>
                  </a:lnTo>
                  <a:lnTo>
                    <a:pt x="1220" y="256"/>
                  </a:lnTo>
                  <a:lnTo>
                    <a:pt x="1216" y="252"/>
                  </a:lnTo>
                  <a:lnTo>
                    <a:pt x="1214" y="246"/>
                  </a:lnTo>
                  <a:lnTo>
                    <a:pt x="1210" y="242"/>
                  </a:lnTo>
                  <a:lnTo>
                    <a:pt x="1204" y="238"/>
                  </a:lnTo>
                  <a:lnTo>
                    <a:pt x="1204" y="238"/>
                  </a:lnTo>
                  <a:lnTo>
                    <a:pt x="1204" y="238"/>
                  </a:lnTo>
                  <a:lnTo>
                    <a:pt x="1204" y="238"/>
                  </a:lnTo>
                  <a:lnTo>
                    <a:pt x="1212" y="240"/>
                  </a:lnTo>
                  <a:lnTo>
                    <a:pt x="1218" y="244"/>
                  </a:lnTo>
                  <a:lnTo>
                    <a:pt x="1230" y="252"/>
                  </a:lnTo>
                  <a:lnTo>
                    <a:pt x="1230" y="252"/>
                  </a:lnTo>
                  <a:lnTo>
                    <a:pt x="1236" y="256"/>
                  </a:lnTo>
                  <a:lnTo>
                    <a:pt x="1242" y="256"/>
                  </a:lnTo>
                  <a:lnTo>
                    <a:pt x="1242" y="256"/>
                  </a:lnTo>
                  <a:lnTo>
                    <a:pt x="1244" y="258"/>
                  </a:lnTo>
                  <a:lnTo>
                    <a:pt x="1244" y="258"/>
                  </a:lnTo>
                  <a:lnTo>
                    <a:pt x="1248" y="258"/>
                  </a:lnTo>
                  <a:lnTo>
                    <a:pt x="1248" y="258"/>
                  </a:lnTo>
                  <a:lnTo>
                    <a:pt x="1254" y="258"/>
                  </a:lnTo>
                  <a:lnTo>
                    <a:pt x="1254" y="258"/>
                  </a:lnTo>
                  <a:lnTo>
                    <a:pt x="1256" y="258"/>
                  </a:lnTo>
                  <a:lnTo>
                    <a:pt x="1256" y="258"/>
                  </a:lnTo>
                  <a:lnTo>
                    <a:pt x="1260" y="256"/>
                  </a:lnTo>
                  <a:lnTo>
                    <a:pt x="1260" y="254"/>
                  </a:lnTo>
                  <a:lnTo>
                    <a:pt x="1258" y="248"/>
                  </a:lnTo>
                  <a:lnTo>
                    <a:pt x="1258" y="248"/>
                  </a:lnTo>
                  <a:lnTo>
                    <a:pt x="1254" y="242"/>
                  </a:lnTo>
                  <a:lnTo>
                    <a:pt x="1254" y="242"/>
                  </a:lnTo>
                  <a:lnTo>
                    <a:pt x="1254" y="240"/>
                  </a:lnTo>
                  <a:lnTo>
                    <a:pt x="1254" y="236"/>
                  </a:lnTo>
                  <a:lnTo>
                    <a:pt x="1254" y="236"/>
                  </a:lnTo>
                  <a:lnTo>
                    <a:pt x="1246" y="230"/>
                  </a:lnTo>
                  <a:lnTo>
                    <a:pt x="1238" y="224"/>
                  </a:lnTo>
                  <a:lnTo>
                    <a:pt x="1238" y="224"/>
                  </a:lnTo>
                  <a:lnTo>
                    <a:pt x="1228" y="212"/>
                  </a:lnTo>
                  <a:lnTo>
                    <a:pt x="1228" y="212"/>
                  </a:lnTo>
                  <a:lnTo>
                    <a:pt x="1222" y="206"/>
                  </a:lnTo>
                  <a:lnTo>
                    <a:pt x="1214" y="200"/>
                  </a:lnTo>
                  <a:lnTo>
                    <a:pt x="1214" y="200"/>
                  </a:lnTo>
                  <a:lnTo>
                    <a:pt x="1210" y="196"/>
                  </a:lnTo>
                  <a:lnTo>
                    <a:pt x="1208" y="192"/>
                  </a:lnTo>
                  <a:lnTo>
                    <a:pt x="1208" y="190"/>
                  </a:lnTo>
                  <a:lnTo>
                    <a:pt x="1208" y="190"/>
                  </a:lnTo>
                  <a:lnTo>
                    <a:pt x="1214" y="176"/>
                  </a:lnTo>
                  <a:lnTo>
                    <a:pt x="1214" y="176"/>
                  </a:lnTo>
                  <a:lnTo>
                    <a:pt x="1214" y="176"/>
                  </a:lnTo>
                  <a:lnTo>
                    <a:pt x="1218" y="176"/>
                  </a:lnTo>
                  <a:lnTo>
                    <a:pt x="1218" y="176"/>
                  </a:lnTo>
                  <a:lnTo>
                    <a:pt x="1226" y="178"/>
                  </a:lnTo>
                  <a:lnTo>
                    <a:pt x="1232" y="184"/>
                  </a:lnTo>
                  <a:lnTo>
                    <a:pt x="1232" y="184"/>
                  </a:lnTo>
                  <a:lnTo>
                    <a:pt x="1234" y="188"/>
                  </a:lnTo>
                  <a:lnTo>
                    <a:pt x="1236" y="190"/>
                  </a:lnTo>
                  <a:lnTo>
                    <a:pt x="1236" y="190"/>
                  </a:lnTo>
                  <a:lnTo>
                    <a:pt x="1242" y="192"/>
                  </a:lnTo>
                  <a:lnTo>
                    <a:pt x="1248" y="194"/>
                  </a:lnTo>
                  <a:lnTo>
                    <a:pt x="1248" y="194"/>
                  </a:lnTo>
                  <a:lnTo>
                    <a:pt x="1250" y="196"/>
                  </a:lnTo>
                  <a:lnTo>
                    <a:pt x="1252" y="200"/>
                  </a:lnTo>
                  <a:lnTo>
                    <a:pt x="1254" y="204"/>
                  </a:lnTo>
                  <a:lnTo>
                    <a:pt x="1258" y="206"/>
                  </a:lnTo>
                  <a:lnTo>
                    <a:pt x="1258" y="206"/>
                  </a:lnTo>
                  <a:lnTo>
                    <a:pt x="1266" y="208"/>
                  </a:lnTo>
                  <a:lnTo>
                    <a:pt x="1266" y="208"/>
                  </a:lnTo>
                  <a:lnTo>
                    <a:pt x="1268" y="208"/>
                  </a:lnTo>
                  <a:lnTo>
                    <a:pt x="1268" y="208"/>
                  </a:lnTo>
                  <a:lnTo>
                    <a:pt x="1268" y="204"/>
                  </a:lnTo>
                  <a:lnTo>
                    <a:pt x="1268" y="200"/>
                  </a:lnTo>
                  <a:lnTo>
                    <a:pt x="1268" y="200"/>
                  </a:lnTo>
                  <a:lnTo>
                    <a:pt x="1270" y="200"/>
                  </a:lnTo>
                  <a:lnTo>
                    <a:pt x="1270" y="200"/>
                  </a:lnTo>
                  <a:lnTo>
                    <a:pt x="1274" y="200"/>
                  </a:lnTo>
                  <a:lnTo>
                    <a:pt x="1274" y="200"/>
                  </a:lnTo>
                  <a:lnTo>
                    <a:pt x="1278" y="200"/>
                  </a:lnTo>
                  <a:lnTo>
                    <a:pt x="1278" y="200"/>
                  </a:lnTo>
                  <a:lnTo>
                    <a:pt x="1282" y="200"/>
                  </a:lnTo>
                  <a:lnTo>
                    <a:pt x="1286" y="200"/>
                  </a:lnTo>
                  <a:lnTo>
                    <a:pt x="1288" y="196"/>
                  </a:lnTo>
                  <a:lnTo>
                    <a:pt x="1290" y="192"/>
                  </a:lnTo>
                  <a:lnTo>
                    <a:pt x="1290" y="192"/>
                  </a:lnTo>
                  <a:lnTo>
                    <a:pt x="1288" y="186"/>
                  </a:lnTo>
                  <a:lnTo>
                    <a:pt x="1282" y="180"/>
                  </a:lnTo>
                  <a:lnTo>
                    <a:pt x="1276" y="174"/>
                  </a:lnTo>
                  <a:lnTo>
                    <a:pt x="1270" y="172"/>
                  </a:lnTo>
                  <a:lnTo>
                    <a:pt x="1270" y="172"/>
                  </a:lnTo>
                  <a:lnTo>
                    <a:pt x="1268" y="170"/>
                  </a:lnTo>
                  <a:lnTo>
                    <a:pt x="1268" y="170"/>
                  </a:lnTo>
                  <a:lnTo>
                    <a:pt x="1266" y="170"/>
                  </a:lnTo>
                  <a:lnTo>
                    <a:pt x="1266" y="170"/>
                  </a:lnTo>
                  <a:lnTo>
                    <a:pt x="1264" y="170"/>
                  </a:lnTo>
                  <a:lnTo>
                    <a:pt x="1264" y="170"/>
                  </a:lnTo>
                  <a:lnTo>
                    <a:pt x="1256" y="168"/>
                  </a:lnTo>
                  <a:lnTo>
                    <a:pt x="1256" y="168"/>
                  </a:lnTo>
                  <a:lnTo>
                    <a:pt x="1250" y="164"/>
                  </a:lnTo>
                  <a:lnTo>
                    <a:pt x="1248" y="162"/>
                  </a:lnTo>
                  <a:lnTo>
                    <a:pt x="1248" y="160"/>
                  </a:lnTo>
                  <a:lnTo>
                    <a:pt x="1248" y="160"/>
                  </a:lnTo>
                  <a:lnTo>
                    <a:pt x="1252" y="158"/>
                  </a:lnTo>
                  <a:lnTo>
                    <a:pt x="1254" y="156"/>
                  </a:lnTo>
                  <a:lnTo>
                    <a:pt x="1256" y="156"/>
                  </a:lnTo>
                  <a:lnTo>
                    <a:pt x="1254" y="152"/>
                  </a:lnTo>
                  <a:lnTo>
                    <a:pt x="1254" y="152"/>
                  </a:lnTo>
                  <a:lnTo>
                    <a:pt x="1250" y="150"/>
                  </a:lnTo>
                  <a:lnTo>
                    <a:pt x="1246" y="150"/>
                  </a:lnTo>
                  <a:lnTo>
                    <a:pt x="1246" y="150"/>
                  </a:lnTo>
                  <a:lnTo>
                    <a:pt x="1238" y="150"/>
                  </a:lnTo>
                  <a:lnTo>
                    <a:pt x="1238" y="150"/>
                  </a:lnTo>
                  <a:lnTo>
                    <a:pt x="1234" y="150"/>
                  </a:lnTo>
                  <a:lnTo>
                    <a:pt x="1234" y="150"/>
                  </a:lnTo>
                  <a:lnTo>
                    <a:pt x="1224" y="148"/>
                  </a:lnTo>
                  <a:lnTo>
                    <a:pt x="1224" y="148"/>
                  </a:lnTo>
                  <a:lnTo>
                    <a:pt x="1218" y="144"/>
                  </a:lnTo>
                  <a:lnTo>
                    <a:pt x="1212" y="138"/>
                  </a:lnTo>
                  <a:lnTo>
                    <a:pt x="1212" y="138"/>
                  </a:lnTo>
                  <a:lnTo>
                    <a:pt x="1206" y="136"/>
                  </a:lnTo>
                  <a:lnTo>
                    <a:pt x="1202" y="134"/>
                  </a:lnTo>
                  <a:lnTo>
                    <a:pt x="1202" y="134"/>
                  </a:lnTo>
                  <a:lnTo>
                    <a:pt x="1198" y="130"/>
                  </a:lnTo>
                  <a:lnTo>
                    <a:pt x="1198" y="128"/>
                  </a:lnTo>
                  <a:lnTo>
                    <a:pt x="1200" y="126"/>
                  </a:lnTo>
                  <a:lnTo>
                    <a:pt x="1202" y="126"/>
                  </a:lnTo>
                  <a:lnTo>
                    <a:pt x="1202" y="126"/>
                  </a:lnTo>
                  <a:lnTo>
                    <a:pt x="1206" y="126"/>
                  </a:lnTo>
                  <a:lnTo>
                    <a:pt x="1206" y="126"/>
                  </a:lnTo>
                  <a:lnTo>
                    <a:pt x="1208" y="126"/>
                  </a:lnTo>
                  <a:lnTo>
                    <a:pt x="1208" y="126"/>
                  </a:lnTo>
                  <a:lnTo>
                    <a:pt x="1212" y="126"/>
                  </a:lnTo>
                  <a:lnTo>
                    <a:pt x="1212" y="126"/>
                  </a:lnTo>
                  <a:lnTo>
                    <a:pt x="1216" y="124"/>
                  </a:lnTo>
                  <a:lnTo>
                    <a:pt x="1216" y="124"/>
                  </a:lnTo>
                  <a:lnTo>
                    <a:pt x="1218" y="122"/>
                  </a:lnTo>
                  <a:lnTo>
                    <a:pt x="1216" y="120"/>
                  </a:lnTo>
                  <a:lnTo>
                    <a:pt x="1210" y="116"/>
                  </a:lnTo>
                  <a:lnTo>
                    <a:pt x="1210" y="116"/>
                  </a:lnTo>
                  <a:lnTo>
                    <a:pt x="1208" y="116"/>
                  </a:lnTo>
                  <a:lnTo>
                    <a:pt x="1208" y="116"/>
                  </a:lnTo>
                  <a:lnTo>
                    <a:pt x="1204" y="116"/>
                  </a:lnTo>
                  <a:lnTo>
                    <a:pt x="1204" y="116"/>
                  </a:lnTo>
                  <a:lnTo>
                    <a:pt x="1200" y="116"/>
                  </a:lnTo>
                  <a:lnTo>
                    <a:pt x="1200" y="116"/>
                  </a:lnTo>
                  <a:lnTo>
                    <a:pt x="1196" y="114"/>
                  </a:lnTo>
                  <a:lnTo>
                    <a:pt x="1196" y="114"/>
                  </a:lnTo>
                  <a:lnTo>
                    <a:pt x="1192" y="110"/>
                  </a:lnTo>
                  <a:lnTo>
                    <a:pt x="1192" y="110"/>
                  </a:lnTo>
                  <a:lnTo>
                    <a:pt x="1186" y="108"/>
                  </a:lnTo>
                  <a:lnTo>
                    <a:pt x="1186" y="108"/>
                  </a:lnTo>
                  <a:lnTo>
                    <a:pt x="1180" y="106"/>
                  </a:lnTo>
                  <a:lnTo>
                    <a:pt x="1178" y="104"/>
                  </a:lnTo>
                  <a:lnTo>
                    <a:pt x="1176" y="100"/>
                  </a:lnTo>
                  <a:lnTo>
                    <a:pt x="1176" y="100"/>
                  </a:lnTo>
                  <a:lnTo>
                    <a:pt x="1176" y="98"/>
                  </a:lnTo>
                  <a:lnTo>
                    <a:pt x="1178" y="96"/>
                  </a:lnTo>
                  <a:lnTo>
                    <a:pt x="1184" y="96"/>
                  </a:lnTo>
                  <a:lnTo>
                    <a:pt x="1184" y="96"/>
                  </a:lnTo>
                  <a:lnTo>
                    <a:pt x="1194" y="94"/>
                  </a:lnTo>
                  <a:lnTo>
                    <a:pt x="1198" y="90"/>
                  </a:lnTo>
                  <a:lnTo>
                    <a:pt x="1200" y="88"/>
                  </a:lnTo>
                  <a:lnTo>
                    <a:pt x="1200" y="88"/>
                  </a:lnTo>
                  <a:lnTo>
                    <a:pt x="1200" y="84"/>
                  </a:lnTo>
                  <a:lnTo>
                    <a:pt x="1198" y="82"/>
                  </a:lnTo>
                  <a:lnTo>
                    <a:pt x="1194" y="82"/>
                  </a:lnTo>
                  <a:lnTo>
                    <a:pt x="1194" y="82"/>
                  </a:lnTo>
                  <a:lnTo>
                    <a:pt x="1188" y="82"/>
                  </a:lnTo>
                  <a:lnTo>
                    <a:pt x="1188" y="82"/>
                  </a:lnTo>
                  <a:lnTo>
                    <a:pt x="1180" y="84"/>
                  </a:lnTo>
                  <a:lnTo>
                    <a:pt x="1180" y="84"/>
                  </a:lnTo>
                  <a:lnTo>
                    <a:pt x="1176" y="84"/>
                  </a:lnTo>
                  <a:lnTo>
                    <a:pt x="1176" y="84"/>
                  </a:lnTo>
                  <a:lnTo>
                    <a:pt x="1172" y="82"/>
                  </a:lnTo>
                  <a:lnTo>
                    <a:pt x="1172" y="82"/>
                  </a:lnTo>
                  <a:lnTo>
                    <a:pt x="1168" y="82"/>
                  </a:lnTo>
                  <a:lnTo>
                    <a:pt x="1164" y="86"/>
                  </a:lnTo>
                  <a:lnTo>
                    <a:pt x="1164" y="86"/>
                  </a:lnTo>
                  <a:lnTo>
                    <a:pt x="1160" y="86"/>
                  </a:lnTo>
                  <a:lnTo>
                    <a:pt x="1160" y="86"/>
                  </a:lnTo>
                  <a:lnTo>
                    <a:pt x="1152" y="86"/>
                  </a:lnTo>
                  <a:lnTo>
                    <a:pt x="1152" y="86"/>
                  </a:lnTo>
                  <a:lnTo>
                    <a:pt x="1152" y="82"/>
                  </a:lnTo>
                  <a:lnTo>
                    <a:pt x="1152" y="80"/>
                  </a:lnTo>
                  <a:lnTo>
                    <a:pt x="1156" y="78"/>
                  </a:lnTo>
                  <a:lnTo>
                    <a:pt x="1162" y="78"/>
                  </a:lnTo>
                  <a:lnTo>
                    <a:pt x="1166" y="76"/>
                  </a:lnTo>
                  <a:lnTo>
                    <a:pt x="1166" y="76"/>
                  </a:lnTo>
                  <a:lnTo>
                    <a:pt x="1170" y="74"/>
                  </a:lnTo>
                  <a:lnTo>
                    <a:pt x="1168" y="70"/>
                  </a:lnTo>
                  <a:lnTo>
                    <a:pt x="1166" y="68"/>
                  </a:lnTo>
                  <a:lnTo>
                    <a:pt x="1162" y="68"/>
                  </a:lnTo>
                  <a:lnTo>
                    <a:pt x="1162" y="68"/>
                  </a:lnTo>
                  <a:lnTo>
                    <a:pt x="1158" y="68"/>
                  </a:lnTo>
                  <a:lnTo>
                    <a:pt x="1154" y="72"/>
                  </a:lnTo>
                  <a:lnTo>
                    <a:pt x="1154" y="72"/>
                  </a:lnTo>
                  <a:lnTo>
                    <a:pt x="1150" y="76"/>
                  </a:lnTo>
                  <a:lnTo>
                    <a:pt x="1146" y="78"/>
                  </a:lnTo>
                  <a:lnTo>
                    <a:pt x="1146" y="78"/>
                  </a:lnTo>
                  <a:lnTo>
                    <a:pt x="1142" y="78"/>
                  </a:lnTo>
                  <a:lnTo>
                    <a:pt x="1142" y="78"/>
                  </a:lnTo>
                  <a:lnTo>
                    <a:pt x="1136" y="76"/>
                  </a:lnTo>
                  <a:lnTo>
                    <a:pt x="1136" y="76"/>
                  </a:lnTo>
                  <a:lnTo>
                    <a:pt x="1136" y="72"/>
                  </a:lnTo>
                  <a:lnTo>
                    <a:pt x="1138" y="68"/>
                  </a:lnTo>
                  <a:lnTo>
                    <a:pt x="1138" y="68"/>
                  </a:lnTo>
                  <a:lnTo>
                    <a:pt x="1136" y="68"/>
                  </a:lnTo>
                  <a:lnTo>
                    <a:pt x="1136" y="68"/>
                  </a:lnTo>
                  <a:lnTo>
                    <a:pt x="1132" y="70"/>
                  </a:lnTo>
                  <a:lnTo>
                    <a:pt x="1132" y="70"/>
                  </a:lnTo>
                  <a:lnTo>
                    <a:pt x="1126" y="70"/>
                  </a:lnTo>
                  <a:lnTo>
                    <a:pt x="1126" y="70"/>
                  </a:lnTo>
                  <a:lnTo>
                    <a:pt x="1124" y="70"/>
                  </a:lnTo>
                  <a:lnTo>
                    <a:pt x="1122" y="68"/>
                  </a:lnTo>
                  <a:lnTo>
                    <a:pt x="1122" y="68"/>
                  </a:lnTo>
                  <a:lnTo>
                    <a:pt x="1124" y="64"/>
                  </a:lnTo>
                  <a:lnTo>
                    <a:pt x="1126" y="60"/>
                  </a:lnTo>
                  <a:lnTo>
                    <a:pt x="1130" y="60"/>
                  </a:lnTo>
                  <a:lnTo>
                    <a:pt x="1132" y="56"/>
                  </a:lnTo>
                  <a:lnTo>
                    <a:pt x="1132" y="56"/>
                  </a:lnTo>
                  <a:lnTo>
                    <a:pt x="1132" y="54"/>
                  </a:lnTo>
                  <a:lnTo>
                    <a:pt x="1130" y="52"/>
                  </a:lnTo>
                  <a:lnTo>
                    <a:pt x="1128" y="50"/>
                  </a:lnTo>
                  <a:lnTo>
                    <a:pt x="1126" y="48"/>
                  </a:lnTo>
                  <a:lnTo>
                    <a:pt x="1126" y="48"/>
                  </a:lnTo>
                  <a:lnTo>
                    <a:pt x="1126" y="46"/>
                  </a:lnTo>
                  <a:lnTo>
                    <a:pt x="1126" y="44"/>
                  </a:lnTo>
                  <a:lnTo>
                    <a:pt x="1128" y="42"/>
                  </a:lnTo>
                  <a:lnTo>
                    <a:pt x="1126" y="40"/>
                  </a:lnTo>
                  <a:lnTo>
                    <a:pt x="1126" y="40"/>
                  </a:lnTo>
                  <a:lnTo>
                    <a:pt x="1122" y="38"/>
                  </a:lnTo>
                  <a:lnTo>
                    <a:pt x="1122" y="38"/>
                  </a:lnTo>
                  <a:lnTo>
                    <a:pt x="1118" y="40"/>
                  </a:lnTo>
                  <a:lnTo>
                    <a:pt x="1118" y="40"/>
                  </a:lnTo>
                  <a:lnTo>
                    <a:pt x="1114" y="42"/>
                  </a:lnTo>
                  <a:lnTo>
                    <a:pt x="1114" y="42"/>
                  </a:lnTo>
                  <a:lnTo>
                    <a:pt x="1110" y="44"/>
                  </a:lnTo>
                  <a:lnTo>
                    <a:pt x="1106" y="44"/>
                  </a:lnTo>
                  <a:lnTo>
                    <a:pt x="1106" y="44"/>
                  </a:lnTo>
                  <a:lnTo>
                    <a:pt x="1104" y="40"/>
                  </a:lnTo>
                  <a:lnTo>
                    <a:pt x="1100" y="38"/>
                  </a:lnTo>
                  <a:lnTo>
                    <a:pt x="1100" y="38"/>
                  </a:lnTo>
                  <a:lnTo>
                    <a:pt x="1096" y="36"/>
                  </a:lnTo>
                  <a:lnTo>
                    <a:pt x="1092" y="34"/>
                  </a:lnTo>
                  <a:lnTo>
                    <a:pt x="1092" y="34"/>
                  </a:lnTo>
                  <a:lnTo>
                    <a:pt x="1090" y="32"/>
                  </a:lnTo>
                  <a:lnTo>
                    <a:pt x="1092" y="30"/>
                  </a:lnTo>
                  <a:lnTo>
                    <a:pt x="1098" y="28"/>
                  </a:lnTo>
                  <a:lnTo>
                    <a:pt x="1098" y="28"/>
                  </a:lnTo>
                  <a:lnTo>
                    <a:pt x="1102" y="26"/>
                  </a:lnTo>
                  <a:lnTo>
                    <a:pt x="1104" y="22"/>
                  </a:lnTo>
                  <a:lnTo>
                    <a:pt x="1104" y="22"/>
                  </a:lnTo>
                  <a:lnTo>
                    <a:pt x="1104" y="18"/>
                  </a:lnTo>
                  <a:lnTo>
                    <a:pt x="1104" y="16"/>
                  </a:lnTo>
                  <a:lnTo>
                    <a:pt x="1104" y="14"/>
                  </a:lnTo>
                  <a:lnTo>
                    <a:pt x="1104" y="14"/>
                  </a:lnTo>
                  <a:lnTo>
                    <a:pt x="1102" y="12"/>
                  </a:lnTo>
                  <a:lnTo>
                    <a:pt x="1102" y="12"/>
                  </a:lnTo>
                  <a:lnTo>
                    <a:pt x="1100" y="14"/>
                  </a:lnTo>
                  <a:lnTo>
                    <a:pt x="1100" y="14"/>
                  </a:lnTo>
                  <a:lnTo>
                    <a:pt x="1096" y="14"/>
                  </a:lnTo>
                  <a:lnTo>
                    <a:pt x="1096" y="14"/>
                  </a:lnTo>
                  <a:lnTo>
                    <a:pt x="1096" y="14"/>
                  </a:lnTo>
                  <a:lnTo>
                    <a:pt x="1096" y="14"/>
                  </a:lnTo>
                  <a:lnTo>
                    <a:pt x="1088" y="10"/>
                  </a:lnTo>
                  <a:lnTo>
                    <a:pt x="1088" y="10"/>
                  </a:lnTo>
                  <a:lnTo>
                    <a:pt x="1084" y="10"/>
                  </a:lnTo>
                  <a:lnTo>
                    <a:pt x="1084" y="10"/>
                  </a:lnTo>
                  <a:lnTo>
                    <a:pt x="1080" y="10"/>
                  </a:lnTo>
                  <a:lnTo>
                    <a:pt x="1080" y="10"/>
                  </a:lnTo>
                  <a:lnTo>
                    <a:pt x="1078" y="10"/>
                  </a:lnTo>
                  <a:lnTo>
                    <a:pt x="1078" y="10"/>
                  </a:lnTo>
                  <a:lnTo>
                    <a:pt x="1074" y="8"/>
                  </a:lnTo>
                  <a:lnTo>
                    <a:pt x="1074" y="8"/>
                  </a:lnTo>
                  <a:lnTo>
                    <a:pt x="1070" y="6"/>
                  </a:lnTo>
                  <a:lnTo>
                    <a:pt x="1068" y="4"/>
                  </a:lnTo>
                  <a:lnTo>
                    <a:pt x="1066" y="2"/>
                  </a:lnTo>
                  <a:lnTo>
                    <a:pt x="1064" y="0"/>
                  </a:lnTo>
                  <a:lnTo>
                    <a:pt x="1064" y="0"/>
                  </a:lnTo>
                  <a:lnTo>
                    <a:pt x="1060"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212" name="Freeform 197"/>
            <p:cNvSpPr>
              <a:spLocks/>
            </p:cNvSpPr>
            <p:nvPr/>
          </p:nvSpPr>
          <p:spPr bwMode="auto">
            <a:xfrm>
              <a:off x="4454" y="1840"/>
              <a:ext cx="94" cy="50"/>
            </a:xfrm>
            <a:custGeom>
              <a:avLst/>
              <a:gdLst>
                <a:gd name="T0" fmla="*/ 68 w 94"/>
                <a:gd name="T1" fmla="*/ 8 h 50"/>
                <a:gd name="T2" fmla="*/ 68 w 94"/>
                <a:gd name="T3" fmla="*/ 8 h 50"/>
                <a:gd name="T4" fmla="*/ 70 w 94"/>
                <a:gd name="T5" fmla="*/ 8 h 50"/>
                <a:gd name="T6" fmla="*/ 70 w 94"/>
                <a:gd name="T7" fmla="*/ 8 h 50"/>
                <a:gd name="T8" fmla="*/ 80 w 94"/>
                <a:gd name="T9" fmla="*/ 4 h 50"/>
                <a:gd name="T10" fmla="*/ 86 w 94"/>
                <a:gd name="T11" fmla="*/ 2 h 50"/>
                <a:gd name="T12" fmla="*/ 90 w 94"/>
                <a:gd name="T13" fmla="*/ 0 h 50"/>
                <a:gd name="T14" fmla="*/ 90 w 94"/>
                <a:gd name="T15" fmla="*/ 0 h 50"/>
                <a:gd name="T16" fmla="*/ 94 w 94"/>
                <a:gd name="T17" fmla="*/ 2 h 50"/>
                <a:gd name="T18" fmla="*/ 94 w 94"/>
                <a:gd name="T19" fmla="*/ 2 h 50"/>
                <a:gd name="T20" fmla="*/ 94 w 94"/>
                <a:gd name="T21" fmla="*/ 4 h 50"/>
                <a:gd name="T22" fmla="*/ 94 w 94"/>
                <a:gd name="T23" fmla="*/ 8 h 50"/>
                <a:gd name="T24" fmla="*/ 90 w 94"/>
                <a:gd name="T25" fmla="*/ 14 h 50"/>
                <a:gd name="T26" fmla="*/ 82 w 94"/>
                <a:gd name="T27" fmla="*/ 18 h 50"/>
                <a:gd name="T28" fmla="*/ 76 w 94"/>
                <a:gd name="T29" fmla="*/ 20 h 50"/>
                <a:gd name="T30" fmla="*/ 76 w 94"/>
                <a:gd name="T31" fmla="*/ 20 h 50"/>
                <a:gd name="T32" fmla="*/ 76 w 94"/>
                <a:gd name="T33" fmla="*/ 20 h 50"/>
                <a:gd name="T34" fmla="*/ 76 w 94"/>
                <a:gd name="T35" fmla="*/ 20 h 50"/>
                <a:gd name="T36" fmla="*/ 70 w 94"/>
                <a:gd name="T37" fmla="*/ 20 h 50"/>
                <a:gd name="T38" fmla="*/ 70 w 94"/>
                <a:gd name="T39" fmla="*/ 20 h 50"/>
                <a:gd name="T40" fmla="*/ 62 w 94"/>
                <a:gd name="T41" fmla="*/ 18 h 50"/>
                <a:gd name="T42" fmla="*/ 62 w 94"/>
                <a:gd name="T43" fmla="*/ 18 h 50"/>
                <a:gd name="T44" fmla="*/ 58 w 94"/>
                <a:gd name="T45" fmla="*/ 18 h 50"/>
                <a:gd name="T46" fmla="*/ 58 w 94"/>
                <a:gd name="T47" fmla="*/ 18 h 50"/>
                <a:gd name="T48" fmla="*/ 54 w 94"/>
                <a:gd name="T49" fmla="*/ 20 h 50"/>
                <a:gd name="T50" fmla="*/ 54 w 94"/>
                <a:gd name="T51" fmla="*/ 22 h 50"/>
                <a:gd name="T52" fmla="*/ 50 w 94"/>
                <a:gd name="T53" fmla="*/ 28 h 50"/>
                <a:gd name="T54" fmla="*/ 50 w 94"/>
                <a:gd name="T55" fmla="*/ 28 h 50"/>
                <a:gd name="T56" fmla="*/ 44 w 94"/>
                <a:gd name="T57" fmla="*/ 36 h 50"/>
                <a:gd name="T58" fmla="*/ 34 w 94"/>
                <a:gd name="T59" fmla="*/ 40 h 50"/>
                <a:gd name="T60" fmla="*/ 34 w 94"/>
                <a:gd name="T61" fmla="*/ 40 h 50"/>
                <a:gd name="T62" fmla="*/ 24 w 94"/>
                <a:gd name="T63" fmla="*/ 44 h 50"/>
                <a:gd name="T64" fmla="*/ 12 w 94"/>
                <a:gd name="T65" fmla="*/ 48 h 50"/>
                <a:gd name="T66" fmla="*/ 12 w 94"/>
                <a:gd name="T67" fmla="*/ 48 h 50"/>
                <a:gd name="T68" fmla="*/ 4 w 94"/>
                <a:gd name="T69" fmla="*/ 50 h 50"/>
                <a:gd name="T70" fmla="*/ 4 w 94"/>
                <a:gd name="T71" fmla="*/ 50 h 50"/>
                <a:gd name="T72" fmla="*/ 0 w 94"/>
                <a:gd name="T73" fmla="*/ 48 h 50"/>
                <a:gd name="T74" fmla="*/ 0 w 94"/>
                <a:gd name="T75" fmla="*/ 46 h 50"/>
                <a:gd name="T76" fmla="*/ 0 w 94"/>
                <a:gd name="T77" fmla="*/ 44 h 50"/>
                <a:gd name="T78" fmla="*/ 4 w 94"/>
                <a:gd name="T79" fmla="*/ 40 h 50"/>
                <a:gd name="T80" fmla="*/ 4 w 94"/>
                <a:gd name="T81" fmla="*/ 40 h 50"/>
                <a:gd name="T82" fmla="*/ 14 w 94"/>
                <a:gd name="T83" fmla="*/ 36 h 50"/>
                <a:gd name="T84" fmla="*/ 24 w 94"/>
                <a:gd name="T85" fmla="*/ 32 h 50"/>
                <a:gd name="T86" fmla="*/ 24 w 94"/>
                <a:gd name="T87" fmla="*/ 32 h 50"/>
                <a:gd name="T88" fmla="*/ 34 w 94"/>
                <a:gd name="T89" fmla="*/ 28 h 50"/>
                <a:gd name="T90" fmla="*/ 40 w 94"/>
                <a:gd name="T91" fmla="*/ 26 h 50"/>
                <a:gd name="T92" fmla="*/ 42 w 94"/>
                <a:gd name="T93" fmla="*/ 22 h 50"/>
                <a:gd name="T94" fmla="*/ 42 w 94"/>
                <a:gd name="T95" fmla="*/ 22 h 50"/>
                <a:gd name="T96" fmla="*/ 44 w 94"/>
                <a:gd name="T97" fmla="*/ 18 h 50"/>
                <a:gd name="T98" fmla="*/ 44 w 94"/>
                <a:gd name="T99" fmla="*/ 14 h 50"/>
                <a:gd name="T100" fmla="*/ 44 w 94"/>
                <a:gd name="T101" fmla="*/ 10 h 50"/>
                <a:gd name="T102" fmla="*/ 50 w 94"/>
                <a:gd name="T103" fmla="*/ 6 h 50"/>
                <a:gd name="T104" fmla="*/ 50 w 94"/>
                <a:gd name="T105" fmla="*/ 6 h 50"/>
                <a:gd name="T106" fmla="*/ 54 w 94"/>
                <a:gd name="T107" fmla="*/ 6 h 50"/>
                <a:gd name="T108" fmla="*/ 54 w 94"/>
                <a:gd name="T109" fmla="*/ 6 h 50"/>
                <a:gd name="T110" fmla="*/ 62 w 94"/>
                <a:gd name="T111" fmla="*/ 6 h 50"/>
                <a:gd name="T112" fmla="*/ 62 w 94"/>
                <a:gd name="T113" fmla="*/ 6 h 50"/>
                <a:gd name="T114" fmla="*/ 68 w 94"/>
                <a:gd name="T115" fmla="*/ 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94" h="50">
                  <a:moveTo>
                    <a:pt x="68" y="8"/>
                  </a:moveTo>
                  <a:lnTo>
                    <a:pt x="68" y="8"/>
                  </a:lnTo>
                  <a:lnTo>
                    <a:pt x="70" y="8"/>
                  </a:lnTo>
                  <a:lnTo>
                    <a:pt x="70" y="8"/>
                  </a:lnTo>
                  <a:lnTo>
                    <a:pt x="80" y="4"/>
                  </a:lnTo>
                  <a:lnTo>
                    <a:pt x="86" y="2"/>
                  </a:lnTo>
                  <a:lnTo>
                    <a:pt x="90" y="0"/>
                  </a:lnTo>
                  <a:lnTo>
                    <a:pt x="90" y="0"/>
                  </a:lnTo>
                  <a:lnTo>
                    <a:pt x="94" y="2"/>
                  </a:lnTo>
                  <a:lnTo>
                    <a:pt x="94" y="2"/>
                  </a:lnTo>
                  <a:lnTo>
                    <a:pt x="94" y="4"/>
                  </a:lnTo>
                  <a:lnTo>
                    <a:pt x="94" y="8"/>
                  </a:lnTo>
                  <a:lnTo>
                    <a:pt x="90" y="14"/>
                  </a:lnTo>
                  <a:lnTo>
                    <a:pt x="82" y="18"/>
                  </a:lnTo>
                  <a:lnTo>
                    <a:pt x="76" y="20"/>
                  </a:lnTo>
                  <a:lnTo>
                    <a:pt x="76" y="20"/>
                  </a:lnTo>
                  <a:lnTo>
                    <a:pt x="76" y="20"/>
                  </a:lnTo>
                  <a:lnTo>
                    <a:pt x="76" y="20"/>
                  </a:lnTo>
                  <a:lnTo>
                    <a:pt x="70" y="20"/>
                  </a:lnTo>
                  <a:lnTo>
                    <a:pt x="70" y="20"/>
                  </a:lnTo>
                  <a:lnTo>
                    <a:pt x="62" y="18"/>
                  </a:lnTo>
                  <a:lnTo>
                    <a:pt x="62" y="18"/>
                  </a:lnTo>
                  <a:lnTo>
                    <a:pt x="58" y="18"/>
                  </a:lnTo>
                  <a:lnTo>
                    <a:pt x="58" y="18"/>
                  </a:lnTo>
                  <a:lnTo>
                    <a:pt x="54" y="20"/>
                  </a:lnTo>
                  <a:lnTo>
                    <a:pt x="54" y="22"/>
                  </a:lnTo>
                  <a:lnTo>
                    <a:pt x="50" y="28"/>
                  </a:lnTo>
                  <a:lnTo>
                    <a:pt x="50" y="28"/>
                  </a:lnTo>
                  <a:lnTo>
                    <a:pt x="44" y="36"/>
                  </a:lnTo>
                  <a:lnTo>
                    <a:pt x="34" y="40"/>
                  </a:lnTo>
                  <a:lnTo>
                    <a:pt x="34" y="40"/>
                  </a:lnTo>
                  <a:lnTo>
                    <a:pt x="24" y="44"/>
                  </a:lnTo>
                  <a:lnTo>
                    <a:pt x="12" y="48"/>
                  </a:lnTo>
                  <a:lnTo>
                    <a:pt x="12" y="48"/>
                  </a:lnTo>
                  <a:lnTo>
                    <a:pt x="4" y="50"/>
                  </a:lnTo>
                  <a:lnTo>
                    <a:pt x="4" y="50"/>
                  </a:lnTo>
                  <a:lnTo>
                    <a:pt x="0" y="48"/>
                  </a:lnTo>
                  <a:lnTo>
                    <a:pt x="0" y="46"/>
                  </a:lnTo>
                  <a:lnTo>
                    <a:pt x="0" y="44"/>
                  </a:lnTo>
                  <a:lnTo>
                    <a:pt x="4" y="40"/>
                  </a:lnTo>
                  <a:lnTo>
                    <a:pt x="4" y="40"/>
                  </a:lnTo>
                  <a:lnTo>
                    <a:pt x="14" y="36"/>
                  </a:lnTo>
                  <a:lnTo>
                    <a:pt x="24" y="32"/>
                  </a:lnTo>
                  <a:lnTo>
                    <a:pt x="24" y="32"/>
                  </a:lnTo>
                  <a:lnTo>
                    <a:pt x="34" y="28"/>
                  </a:lnTo>
                  <a:lnTo>
                    <a:pt x="40" y="26"/>
                  </a:lnTo>
                  <a:lnTo>
                    <a:pt x="42" y="22"/>
                  </a:lnTo>
                  <a:lnTo>
                    <a:pt x="42" y="22"/>
                  </a:lnTo>
                  <a:lnTo>
                    <a:pt x="44" y="18"/>
                  </a:lnTo>
                  <a:lnTo>
                    <a:pt x="44" y="14"/>
                  </a:lnTo>
                  <a:lnTo>
                    <a:pt x="44" y="10"/>
                  </a:lnTo>
                  <a:lnTo>
                    <a:pt x="50" y="6"/>
                  </a:lnTo>
                  <a:lnTo>
                    <a:pt x="50" y="6"/>
                  </a:lnTo>
                  <a:lnTo>
                    <a:pt x="54" y="6"/>
                  </a:lnTo>
                  <a:lnTo>
                    <a:pt x="54" y="6"/>
                  </a:lnTo>
                  <a:lnTo>
                    <a:pt x="62" y="6"/>
                  </a:lnTo>
                  <a:lnTo>
                    <a:pt x="62" y="6"/>
                  </a:lnTo>
                  <a:lnTo>
                    <a:pt x="68" y="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213" name="Freeform 198"/>
            <p:cNvSpPr>
              <a:spLocks/>
            </p:cNvSpPr>
            <p:nvPr/>
          </p:nvSpPr>
          <p:spPr bwMode="auto">
            <a:xfrm>
              <a:off x="4342" y="1752"/>
              <a:ext cx="152" cy="138"/>
            </a:xfrm>
            <a:custGeom>
              <a:avLst/>
              <a:gdLst>
                <a:gd name="T0" fmla="*/ 14 w 152"/>
                <a:gd name="T1" fmla="*/ 46 h 138"/>
                <a:gd name="T2" fmla="*/ 0 w 152"/>
                <a:gd name="T3" fmla="*/ 38 h 138"/>
                <a:gd name="T4" fmla="*/ 28 w 152"/>
                <a:gd name="T5" fmla="*/ 22 h 138"/>
                <a:gd name="T6" fmla="*/ 46 w 152"/>
                <a:gd name="T7" fmla="*/ 8 h 138"/>
                <a:gd name="T8" fmla="*/ 54 w 152"/>
                <a:gd name="T9" fmla="*/ 0 h 138"/>
                <a:gd name="T10" fmla="*/ 58 w 152"/>
                <a:gd name="T11" fmla="*/ 2 h 138"/>
                <a:gd name="T12" fmla="*/ 68 w 152"/>
                <a:gd name="T13" fmla="*/ 10 h 138"/>
                <a:gd name="T14" fmla="*/ 82 w 152"/>
                <a:gd name="T15" fmla="*/ 26 h 138"/>
                <a:gd name="T16" fmla="*/ 96 w 152"/>
                <a:gd name="T17" fmla="*/ 32 h 138"/>
                <a:gd name="T18" fmla="*/ 98 w 152"/>
                <a:gd name="T19" fmla="*/ 44 h 138"/>
                <a:gd name="T20" fmla="*/ 106 w 152"/>
                <a:gd name="T21" fmla="*/ 50 h 138"/>
                <a:gd name="T22" fmla="*/ 112 w 152"/>
                <a:gd name="T23" fmla="*/ 50 h 138"/>
                <a:gd name="T24" fmla="*/ 124 w 152"/>
                <a:gd name="T25" fmla="*/ 50 h 138"/>
                <a:gd name="T26" fmla="*/ 140 w 152"/>
                <a:gd name="T27" fmla="*/ 58 h 138"/>
                <a:gd name="T28" fmla="*/ 150 w 152"/>
                <a:gd name="T29" fmla="*/ 72 h 138"/>
                <a:gd name="T30" fmla="*/ 150 w 152"/>
                <a:gd name="T31" fmla="*/ 82 h 138"/>
                <a:gd name="T32" fmla="*/ 132 w 152"/>
                <a:gd name="T33" fmla="*/ 74 h 138"/>
                <a:gd name="T34" fmla="*/ 132 w 152"/>
                <a:gd name="T35" fmla="*/ 106 h 138"/>
                <a:gd name="T36" fmla="*/ 128 w 152"/>
                <a:gd name="T37" fmla="*/ 112 h 138"/>
                <a:gd name="T38" fmla="*/ 124 w 152"/>
                <a:gd name="T39" fmla="*/ 110 h 138"/>
                <a:gd name="T40" fmla="*/ 124 w 152"/>
                <a:gd name="T41" fmla="*/ 102 h 138"/>
                <a:gd name="T42" fmla="*/ 114 w 152"/>
                <a:gd name="T43" fmla="*/ 88 h 138"/>
                <a:gd name="T44" fmla="*/ 112 w 152"/>
                <a:gd name="T45" fmla="*/ 76 h 138"/>
                <a:gd name="T46" fmla="*/ 98 w 152"/>
                <a:gd name="T47" fmla="*/ 64 h 138"/>
                <a:gd name="T48" fmla="*/ 92 w 152"/>
                <a:gd name="T49" fmla="*/ 64 h 138"/>
                <a:gd name="T50" fmla="*/ 82 w 152"/>
                <a:gd name="T51" fmla="*/ 74 h 138"/>
                <a:gd name="T52" fmla="*/ 78 w 152"/>
                <a:gd name="T53" fmla="*/ 82 h 138"/>
                <a:gd name="T54" fmla="*/ 72 w 152"/>
                <a:gd name="T55" fmla="*/ 86 h 138"/>
                <a:gd name="T56" fmla="*/ 72 w 152"/>
                <a:gd name="T57" fmla="*/ 104 h 138"/>
                <a:gd name="T58" fmla="*/ 72 w 152"/>
                <a:gd name="T59" fmla="*/ 132 h 138"/>
                <a:gd name="T60" fmla="*/ 68 w 152"/>
                <a:gd name="T61" fmla="*/ 138 h 138"/>
                <a:gd name="T62" fmla="*/ 66 w 152"/>
                <a:gd name="T63" fmla="*/ 138 h 138"/>
                <a:gd name="T64" fmla="*/ 60 w 152"/>
                <a:gd name="T65" fmla="*/ 118 h 138"/>
                <a:gd name="T66" fmla="*/ 62 w 152"/>
                <a:gd name="T67" fmla="*/ 96 h 138"/>
                <a:gd name="T68" fmla="*/ 56 w 152"/>
                <a:gd name="T69" fmla="*/ 80 h 138"/>
                <a:gd name="T70" fmla="*/ 48 w 152"/>
                <a:gd name="T71" fmla="*/ 78 h 138"/>
                <a:gd name="T72" fmla="*/ 46 w 152"/>
                <a:gd name="T73" fmla="*/ 74 h 138"/>
                <a:gd name="T74" fmla="*/ 60 w 152"/>
                <a:gd name="T75" fmla="*/ 64 h 138"/>
                <a:gd name="T76" fmla="*/ 66 w 152"/>
                <a:gd name="T77" fmla="*/ 56 h 138"/>
                <a:gd name="T78" fmla="*/ 68 w 152"/>
                <a:gd name="T79" fmla="*/ 54 h 138"/>
                <a:gd name="T80" fmla="*/ 72 w 152"/>
                <a:gd name="T81" fmla="*/ 56 h 138"/>
                <a:gd name="T82" fmla="*/ 76 w 152"/>
                <a:gd name="T83" fmla="*/ 56 h 138"/>
                <a:gd name="T84" fmla="*/ 82 w 152"/>
                <a:gd name="T85" fmla="*/ 52 h 138"/>
                <a:gd name="T86" fmla="*/ 84 w 152"/>
                <a:gd name="T87" fmla="*/ 50 h 138"/>
                <a:gd name="T88" fmla="*/ 80 w 152"/>
                <a:gd name="T89" fmla="*/ 44 h 138"/>
                <a:gd name="T90" fmla="*/ 70 w 152"/>
                <a:gd name="T91" fmla="*/ 48 h 138"/>
                <a:gd name="T92" fmla="*/ 62 w 152"/>
                <a:gd name="T93" fmla="*/ 52 h 138"/>
                <a:gd name="T94" fmla="*/ 56 w 152"/>
                <a:gd name="T95" fmla="*/ 48 h 138"/>
                <a:gd name="T96" fmla="*/ 48 w 152"/>
                <a:gd name="T97" fmla="*/ 36 h 138"/>
                <a:gd name="T98" fmla="*/ 44 w 152"/>
                <a:gd name="T99" fmla="*/ 36 h 138"/>
                <a:gd name="T100" fmla="*/ 32 w 152"/>
                <a:gd name="T101" fmla="*/ 40 h 138"/>
                <a:gd name="T102" fmla="*/ 22 w 152"/>
                <a:gd name="T103" fmla="*/ 46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52" h="138">
                  <a:moveTo>
                    <a:pt x="18" y="46"/>
                  </a:moveTo>
                  <a:lnTo>
                    <a:pt x="18" y="46"/>
                  </a:lnTo>
                  <a:lnTo>
                    <a:pt x="14" y="46"/>
                  </a:lnTo>
                  <a:lnTo>
                    <a:pt x="8" y="44"/>
                  </a:lnTo>
                  <a:lnTo>
                    <a:pt x="0" y="38"/>
                  </a:lnTo>
                  <a:lnTo>
                    <a:pt x="0" y="38"/>
                  </a:lnTo>
                  <a:lnTo>
                    <a:pt x="8" y="32"/>
                  </a:lnTo>
                  <a:lnTo>
                    <a:pt x="18" y="26"/>
                  </a:lnTo>
                  <a:lnTo>
                    <a:pt x="28" y="22"/>
                  </a:lnTo>
                  <a:lnTo>
                    <a:pt x="38" y="16"/>
                  </a:lnTo>
                  <a:lnTo>
                    <a:pt x="38" y="16"/>
                  </a:lnTo>
                  <a:lnTo>
                    <a:pt x="46" y="8"/>
                  </a:lnTo>
                  <a:lnTo>
                    <a:pt x="50" y="2"/>
                  </a:lnTo>
                  <a:lnTo>
                    <a:pt x="54" y="0"/>
                  </a:lnTo>
                  <a:lnTo>
                    <a:pt x="54" y="0"/>
                  </a:lnTo>
                  <a:lnTo>
                    <a:pt x="54" y="0"/>
                  </a:lnTo>
                  <a:lnTo>
                    <a:pt x="54" y="0"/>
                  </a:lnTo>
                  <a:lnTo>
                    <a:pt x="58" y="2"/>
                  </a:lnTo>
                  <a:lnTo>
                    <a:pt x="62" y="4"/>
                  </a:lnTo>
                  <a:lnTo>
                    <a:pt x="68" y="10"/>
                  </a:lnTo>
                  <a:lnTo>
                    <a:pt x="68" y="10"/>
                  </a:lnTo>
                  <a:lnTo>
                    <a:pt x="74" y="18"/>
                  </a:lnTo>
                  <a:lnTo>
                    <a:pt x="78" y="22"/>
                  </a:lnTo>
                  <a:lnTo>
                    <a:pt x="82" y="26"/>
                  </a:lnTo>
                  <a:lnTo>
                    <a:pt x="82" y="26"/>
                  </a:lnTo>
                  <a:lnTo>
                    <a:pt x="92" y="30"/>
                  </a:lnTo>
                  <a:lnTo>
                    <a:pt x="96" y="32"/>
                  </a:lnTo>
                  <a:lnTo>
                    <a:pt x="96" y="38"/>
                  </a:lnTo>
                  <a:lnTo>
                    <a:pt x="96" y="38"/>
                  </a:lnTo>
                  <a:lnTo>
                    <a:pt x="98" y="44"/>
                  </a:lnTo>
                  <a:lnTo>
                    <a:pt x="100" y="48"/>
                  </a:lnTo>
                  <a:lnTo>
                    <a:pt x="102" y="50"/>
                  </a:lnTo>
                  <a:lnTo>
                    <a:pt x="106" y="50"/>
                  </a:lnTo>
                  <a:lnTo>
                    <a:pt x="106" y="50"/>
                  </a:lnTo>
                  <a:lnTo>
                    <a:pt x="112" y="50"/>
                  </a:lnTo>
                  <a:lnTo>
                    <a:pt x="112" y="50"/>
                  </a:lnTo>
                  <a:lnTo>
                    <a:pt x="120" y="50"/>
                  </a:lnTo>
                  <a:lnTo>
                    <a:pt x="120" y="50"/>
                  </a:lnTo>
                  <a:lnTo>
                    <a:pt x="124" y="50"/>
                  </a:lnTo>
                  <a:lnTo>
                    <a:pt x="124" y="50"/>
                  </a:lnTo>
                  <a:lnTo>
                    <a:pt x="132" y="52"/>
                  </a:lnTo>
                  <a:lnTo>
                    <a:pt x="140" y="58"/>
                  </a:lnTo>
                  <a:lnTo>
                    <a:pt x="146" y="64"/>
                  </a:lnTo>
                  <a:lnTo>
                    <a:pt x="150" y="72"/>
                  </a:lnTo>
                  <a:lnTo>
                    <a:pt x="150" y="72"/>
                  </a:lnTo>
                  <a:lnTo>
                    <a:pt x="152" y="80"/>
                  </a:lnTo>
                  <a:lnTo>
                    <a:pt x="152" y="82"/>
                  </a:lnTo>
                  <a:lnTo>
                    <a:pt x="150" y="82"/>
                  </a:lnTo>
                  <a:lnTo>
                    <a:pt x="150" y="82"/>
                  </a:lnTo>
                  <a:lnTo>
                    <a:pt x="142" y="78"/>
                  </a:lnTo>
                  <a:lnTo>
                    <a:pt x="132" y="74"/>
                  </a:lnTo>
                  <a:lnTo>
                    <a:pt x="132" y="74"/>
                  </a:lnTo>
                  <a:lnTo>
                    <a:pt x="134" y="94"/>
                  </a:lnTo>
                  <a:lnTo>
                    <a:pt x="132" y="106"/>
                  </a:lnTo>
                  <a:lnTo>
                    <a:pt x="132" y="110"/>
                  </a:lnTo>
                  <a:lnTo>
                    <a:pt x="128" y="112"/>
                  </a:lnTo>
                  <a:lnTo>
                    <a:pt x="128" y="112"/>
                  </a:lnTo>
                  <a:lnTo>
                    <a:pt x="128" y="112"/>
                  </a:lnTo>
                  <a:lnTo>
                    <a:pt x="128" y="112"/>
                  </a:lnTo>
                  <a:lnTo>
                    <a:pt x="124" y="110"/>
                  </a:lnTo>
                  <a:lnTo>
                    <a:pt x="124" y="108"/>
                  </a:lnTo>
                  <a:lnTo>
                    <a:pt x="124" y="102"/>
                  </a:lnTo>
                  <a:lnTo>
                    <a:pt x="124" y="102"/>
                  </a:lnTo>
                  <a:lnTo>
                    <a:pt x="118" y="96"/>
                  </a:lnTo>
                  <a:lnTo>
                    <a:pt x="114" y="88"/>
                  </a:lnTo>
                  <a:lnTo>
                    <a:pt x="114" y="88"/>
                  </a:lnTo>
                  <a:lnTo>
                    <a:pt x="112" y="82"/>
                  </a:lnTo>
                  <a:lnTo>
                    <a:pt x="112" y="76"/>
                  </a:lnTo>
                  <a:lnTo>
                    <a:pt x="112" y="76"/>
                  </a:lnTo>
                  <a:lnTo>
                    <a:pt x="106" y="68"/>
                  </a:lnTo>
                  <a:lnTo>
                    <a:pt x="98" y="64"/>
                  </a:lnTo>
                  <a:lnTo>
                    <a:pt x="98" y="64"/>
                  </a:lnTo>
                  <a:lnTo>
                    <a:pt x="96" y="64"/>
                  </a:lnTo>
                  <a:lnTo>
                    <a:pt x="96" y="64"/>
                  </a:lnTo>
                  <a:lnTo>
                    <a:pt x="92" y="64"/>
                  </a:lnTo>
                  <a:lnTo>
                    <a:pt x="88" y="66"/>
                  </a:lnTo>
                  <a:lnTo>
                    <a:pt x="82" y="74"/>
                  </a:lnTo>
                  <a:lnTo>
                    <a:pt x="82" y="74"/>
                  </a:lnTo>
                  <a:lnTo>
                    <a:pt x="80" y="78"/>
                  </a:lnTo>
                  <a:lnTo>
                    <a:pt x="78" y="82"/>
                  </a:lnTo>
                  <a:lnTo>
                    <a:pt x="78" y="82"/>
                  </a:lnTo>
                  <a:lnTo>
                    <a:pt x="76" y="84"/>
                  </a:lnTo>
                  <a:lnTo>
                    <a:pt x="72" y="86"/>
                  </a:lnTo>
                  <a:lnTo>
                    <a:pt x="72" y="86"/>
                  </a:lnTo>
                  <a:lnTo>
                    <a:pt x="70" y="90"/>
                  </a:lnTo>
                  <a:lnTo>
                    <a:pt x="70" y="94"/>
                  </a:lnTo>
                  <a:lnTo>
                    <a:pt x="72" y="104"/>
                  </a:lnTo>
                  <a:lnTo>
                    <a:pt x="72" y="104"/>
                  </a:lnTo>
                  <a:lnTo>
                    <a:pt x="74" y="122"/>
                  </a:lnTo>
                  <a:lnTo>
                    <a:pt x="72" y="132"/>
                  </a:lnTo>
                  <a:lnTo>
                    <a:pt x="72" y="136"/>
                  </a:lnTo>
                  <a:lnTo>
                    <a:pt x="68" y="138"/>
                  </a:lnTo>
                  <a:lnTo>
                    <a:pt x="68" y="138"/>
                  </a:lnTo>
                  <a:lnTo>
                    <a:pt x="68" y="138"/>
                  </a:lnTo>
                  <a:lnTo>
                    <a:pt x="68" y="138"/>
                  </a:lnTo>
                  <a:lnTo>
                    <a:pt x="66" y="138"/>
                  </a:lnTo>
                  <a:lnTo>
                    <a:pt x="64" y="136"/>
                  </a:lnTo>
                  <a:lnTo>
                    <a:pt x="62" y="130"/>
                  </a:lnTo>
                  <a:lnTo>
                    <a:pt x="60" y="118"/>
                  </a:lnTo>
                  <a:lnTo>
                    <a:pt x="60" y="118"/>
                  </a:lnTo>
                  <a:lnTo>
                    <a:pt x="60" y="108"/>
                  </a:lnTo>
                  <a:lnTo>
                    <a:pt x="62" y="96"/>
                  </a:lnTo>
                  <a:lnTo>
                    <a:pt x="62" y="96"/>
                  </a:lnTo>
                  <a:lnTo>
                    <a:pt x="60" y="88"/>
                  </a:lnTo>
                  <a:lnTo>
                    <a:pt x="56" y="80"/>
                  </a:lnTo>
                  <a:lnTo>
                    <a:pt x="56" y="80"/>
                  </a:lnTo>
                  <a:lnTo>
                    <a:pt x="52" y="80"/>
                  </a:lnTo>
                  <a:lnTo>
                    <a:pt x="48" y="78"/>
                  </a:lnTo>
                  <a:lnTo>
                    <a:pt x="46" y="76"/>
                  </a:lnTo>
                  <a:lnTo>
                    <a:pt x="46" y="74"/>
                  </a:lnTo>
                  <a:lnTo>
                    <a:pt x="46" y="74"/>
                  </a:lnTo>
                  <a:lnTo>
                    <a:pt x="48" y="70"/>
                  </a:lnTo>
                  <a:lnTo>
                    <a:pt x="52" y="68"/>
                  </a:lnTo>
                  <a:lnTo>
                    <a:pt x="60" y="64"/>
                  </a:lnTo>
                  <a:lnTo>
                    <a:pt x="60" y="64"/>
                  </a:lnTo>
                  <a:lnTo>
                    <a:pt x="64" y="58"/>
                  </a:lnTo>
                  <a:lnTo>
                    <a:pt x="66" y="56"/>
                  </a:lnTo>
                  <a:lnTo>
                    <a:pt x="68" y="54"/>
                  </a:lnTo>
                  <a:lnTo>
                    <a:pt x="68" y="54"/>
                  </a:lnTo>
                  <a:lnTo>
                    <a:pt x="68" y="54"/>
                  </a:lnTo>
                  <a:lnTo>
                    <a:pt x="68" y="54"/>
                  </a:lnTo>
                  <a:lnTo>
                    <a:pt x="72" y="56"/>
                  </a:lnTo>
                  <a:lnTo>
                    <a:pt x="72" y="56"/>
                  </a:lnTo>
                  <a:lnTo>
                    <a:pt x="76" y="56"/>
                  </a:lnTo>
                  <a:lnTo>
                    <a:pt x="76" y="56"/>
                  </a:lnTo>
                  <a:lnTo>
                    <a:pt x="76" y="56"/>
                  </a:lnTo>
                  <a:lnTo>
                    <a:pt x="76" y="56"/>
                  </a:lnTo>
                  <a:lnTo>
                    <a:pt x="80" y="54"/>
                  </a:lnTo>
                  <a:lnTo>
                    <a:pt x="82" y="52"/>
                  </a:lnTo>
                  <a:lnTo>
                    <a:pt x="82" y="50"/>
                  </a:lnTo>
                  <a:lnTo>
                    <a:pt x="82" y="46"/>
                  </a:lnTo>
                  <a:lnTo>
                    <a:pt x="84" y="50"/>
                  </a:lnTo>
                  <a:lnTo>
                    <a:pt x="84" y="50"/>
                  </a:lnTo>
                  <a:lnTo>
                    <a:pt x="82" y="46"/>
                  </a:lnTo>
                  <a:lnTo>
                    <a:pt x="80" y="44"/>
                  </a:lnTo>
                  <a:lnTo>
                    <a:pt x="80" y="44"/>
                  </a:lnTo>
                  <a:lnTo>
                    <a:pt x="76" y="46"/>
                  </a:lnTo>
                  <a:lnTo>
                    <a:pt x="70" y="48"/>
                  </a:lnTo>
                  <a:lnTo>
                    <a:pt x="62" y="52"/>
                  </a:lnTo>
                  <a:lnTo>
                    <a:pt x="62" y="52"/>
                  </a:lnTo>
                  <a:lnTo>
                    <a:pt x="62" y="52"/>
                  </a:lnTo>
                  <a:lnTo>
                    <a:pt x="62" y="52"/>
                  </a:lnTo>
                  <a:lnTo>
                    <a:pt x="58" y="50"/>
                  </a:lnTo>
                  <a:lnTo>
                    <a:pt x="56" y="48"/>
                  </a:lnTo>
                  <a:lnTo>
                    <a:pt x="54" y="44"/>
                  </a:lnTo>
                  <a:lnTo>
                    <a:pt x="50" y="38"/>
                  </a:lnTo>
                  <a:lnTo>
                    <a:pt x="48" y="36"/>
                  </a:lnTo>
                  <a:lnTo>
                    <a:pt x="44" y="36"/>
                  </a:lnTo>
                  <a:lnTo>
                    <a:pt x="44" y="36"/>
                  </a:lnTo>
                  <a:lnTo>
                    <a:pt x="44" y="36"/>
                  </a:lnTo>
                  <a:lnTo>
                    <a:pt x="44" y="36"/>
                  </a:lnTo>
                  <a:lnTo>
                    <a:pt x="38" y="36"/>
                  </a:lnTo>
                  <a:lnTo>
                    <a:pt x="32" y="40"/>
                  </a:lnTo>
                  <a:lnTo>
                    <a:pt x="28" y="44"/>
                  </a:lnTo>
                  <a:lnTo>
                    <a:pt x="22" y="46"/>
                  </a:lnTo>
                  <a:lnTo>
                    <a:pt x="22" y="46"/>
                  </a:lnTo>
                  <a:lnTo>
                    <a:pt x="18" y="4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214" name="Freeform 199"/>
            <p:cNvSpPr>
              <a:spLocks/>
            </p:cNvSpPr>
            <p:nvPr/>
          </p:nvSpPr>
          <p:spPr bwMode="auto">
            <a:xfrm>
              <a:off x="4380" y="1732"/>
              <a:ext cx="10" cy="14"/>
            </a:xfrm>
            <a:custGeom>
              <a:avLst/>
              <a:gdLst>
                <a:gd name="T0" fmla="*/ 6 w 10"/>
                <a:gd name="T1" fmla="*/ 14 h 14"/>
                <a:gd name="T2" fmla="*/ 6 w 10"/>
                <a:gd name="T3" fmla="*/ 14 h 14"/>
                <a:gd name="T4" fmla="*/ 2 w 10"/>
                <a:gd name="T5" fmla="*/ 12 h 14"/>
                <a:gd name="T6" fmla="*/ 0 w 10"/>
                <a:gd name="T7" fmla="*/ 8 h 14"/>
                <a:gd name="T8" fmla="*/ 0 w 10"/>
                <a:gd name="T9" fmla="*/ 4 h 14"/>
                <a:gd name="T10" fmla="*/ 2 w 10"/>
                <a:gd name="T11" fmla="*/ 2 h 14"/>
                <a:gd name="T12" fmla="*/ 2 w 10"/>
                <a:gd name="T13" fmla="*/ 2 h 14"/>
                <a:gd name="T14" fmla="*/ 6 w 10"/>
                <a:gd name="T15" fmla="*/ 0 h 14"/>
                <a:gd name="T16" fmla="*/ 6 w 10"/>
                <a:gd name="T17" fmla="*/ 0 h 14"/>
                <a:gd name="T18" fmla="*/ 10 w 10"/>
                <a:gd name="T19" fmla="*/ 2 h 14"/>
                <a:gd name="T20" fmla="*/ 10 w 10"/>
                <a:gd name="T21" fmla="*/ 8 h 14"/>
                <a:gd name="T22" fmla="*/ 10 w 10"/>
                <a:gd name="T23" fmla="*/ 12 h 14"/>
                <a:gd name="T24" fmla="*/ 8 w 10"/>
                <a:gd name="T25" fmla="*/ 14 h 14"/>
                <a:gd name="T26" fmla="*/ 6 w 10"/>
                <a:gd name="T27" fmla="*/ 14 h 14"/>
                <a:gd name="T28" fmla="*/ 6 w 10"/>
                <a:gd name="T29" fmla="*/ 14 h 14"/>
                <a:gd name="T30" fmla="*/ 6 w 10"/>
                <a:gd name="T31"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 h="14">
                  <a:moveTo>
                    <a:pt x="6" y="14"/>
                  </a:moveTo>
                  <a:lnTo>
                    <a:pt x="6" y="14"/>
                  </a:lnTo>
                  <a:lnTo>
                    <a:pt x="2" y="12"/>
                  </a:lnTo>
                  <a:lnTo>
                    <a:pt x="0" y="8"/>
                  </a:lnTo>
                  <a:lnTo>
                    <a:pt x="0" y="4"/>
                  </a:lnTo>
                  <a:lnTo>
                    <a:pt x="2" y="2"/>
                  </a:lnTo>
                  <a:lnTo>
                    <a:pt x="2" y="2"/>
                  </a:lnTo>
                  <a:lnTo>
                    <a:pt x="6" y="0"/>
                  </a:lnTo>
                  <a:lnTo>
                    <a:pt x="6" y="0"/>
                  </a:lnTo>
                  <a:lnTo>
                    <a:pt x="10" y="2"/>
                  </a:lnTo>
                  <a:lnTo>
                    <a:pt x="10" y="8"/>
                  </a:lnTo>
                  <a:lnTo>
                    <a:pt x="10" y="12"/>
                  </a:lnTo>
                  <a:lnTo>
                    <a:pt x="8" y="14"/>
                  </a:lnTo>
                  <a:lnTo>
                    <a:pt x="6" y="14"/>
                  </a:lnTo>
                  <a:lnTo>
                    <a:pt x="6" y="14"/>
                  </a:lnTo>
                  <a:lnTo>
                    <a:pt x="6" y="1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215" name="Freeform 200"/>
            <p:cNvSpPr>
              <a:spLocks/>
            </p:cNvSpPr>
            <p:nvPr/>
          </p:nvSpPr>
          <p:spPr bwMode="auto">
            <a:xfrm>
              <a:off x="4226" y="1666"/>
              <a:ext cx="90" cy="94"/>
            </a:xfrm>
            <a:custGeom>
              <a:avLst/>
              <a:gdLst>
                <a:gd name="T0" fmla="*/ 18 w 90"/>
                <a:gd name="T1" fmla="*/ 8 h 94"/>
                <a:gd name="T2" fmla="*/ 28 w 90"/>
                <a:gd name="T3" fmla="*/ 8 h 94"/>
                <a:gd name="T4" fmla="*/ 32 w 90"/>
                <a:gd name="T5" fmla="*/ 2 h 94"/>
                <a:gd name="T6" fmla="*/ 34 w 90"/>
                <a:gd name="T7" fmla="*/ 0 h 94"/>
                <a:gd name="T8" fmla="*/ 40 w 90"/>
                <a:gd name="T9" fmla="*/ 2 h 94"/>
                <a:gd name="T10" fmla="*/ 44 w 90"/>
                <a:gd name="T11" fmla="*/ 6 h 94"/>
                <a:gd name="T12" fmla="*/ 48 w 90"/>
                <a:gd name="T13" fmla="*/ 24 h 94"/>
                <a:gd name="T14" fmla="*/ 50 w 90"/>
                <a:gd name="T15" fmla="*/ 32 h 94"/>
                <a:gd name="T16" fmla="*/ 52 w 90"/>
                <a:gd name="T17" fmla="*/ 40 h 94"/>
                <a:gd name="T18" fmla="*/ 60 w 90"/>
                <a:gd name="T19" fmla="*/ 52 h 94"/>
                <a:gd name="T20" fmla="*/ 62 w 90"/>
                <a:gd name="T21" fmla="*/ 58 h 94"/>
                <a:gd name="T22" fmla="*/ 64 w 90"/>
                <a:gd name="T23" fmla="*/ 62 h 94"/>
                <a:gd name="T24" fmla="*/ 76 w 90"/>
                <a:gd name="T25" fmla="*/ 70 h 94"/>
                <a:gd name="T26" fmla="*/ 80 w 90"/>
                <a:gd name="T27" fmla="*/ 70 h 94"/>
                <a:gd name="T28" fmla="*/ 84 w 90"/>
                <a:gd name="T29" fmla="*/ 70 h 94"/>
                <a:gd name="T30" fmla="*/ 88 w 90"/>
                <a:gd name="T31" fmla="*/ 70 h 94"/>
                <a:gd name="T32" fmla="*/ 90 w 90"/>
                <a:gd name="T33" fmla="*/ 78 h 94"/>
                <a:gd name="T34" fmla="*/ 88 w 90"/>
                <a:gd name="T35" fmla="*/ 92 h 94"/>
                <a:gd name="T36" fmla="*/ 82 w 90"/>
                <a:gd name="T37" fmla="*/ 94 h 94"/>
                <a:gd name="T38" fmla="*/ 80 w 90"/>
                <a:gd name="T39" fmla="*/ 94 h 94"/>
                <a:gd name="T40" fmla="*/ 80 w 90"/>
                <a:gd name="T41" fmla="*/ 86 h 94"/>
                <a:gd name="T42" fmla="*/ 78 w 90"/>
                <a:gd name="T43" fmla="*/ 78 h 94"/>
                <a:gd name="T44" fmla="*/ 70 w 90"/>
                <a:gd name="T45" fmla="*/ 74 h 94"/>
                <a:gd name="T46" fmla="*/ 64 w 90"/>
                <a:gd name="T47" fmla="*/ 70 h 94"/>
                <a:gd name="T48" fmla="*/ 48 w 90"/>
                <a:gd name="T49" fmla="*/ 42 h 94"/>
                <a:gd name="T50" fmla="*/ 40 w 90"/>
                <a:gd name="T51" fmla="*/ 28 h 94"/>
                <a:gd name="T52" fmla="*/ 30 w 90"/>
                <a:gd name="T53" fmla="*/ 18 h 94"/>
                <a:gd name="T54" fmla="*/ 26 w 90"/>
                <a:gd name="T55" fmla="*/ 18 h 94"/>
                <a:gd name="T56" fmla="*/ 22 w 90"/>
                <a:gd name="T57" fmla="*/ 18 h 94"/>
                <a:gd name="T58" fmla="*/ 22 w 90"/>
                <a:gd name="T59" fmla="*/ 26 h 94"/>
                <a:gd name="T60" fmla="*/ 32 w 90"/>
                <a:gd name="T61" fmla="*/ 44 h 94"/>
                <a:gd name="T62" fmla="*/ 30 w 90"/>
                <a:gd name="T63" fmla="*/ 52 h 94"/>
                <a:gd name="T64" fmla="*/ 26 w 90"/>
                <a:gd name="T65" fmla="*/ 46 h 94"/>
                <a:gd name="T66" fmla="*/ 16 w 90"/>
                <a:gd name="T67" fmla="*/ 28 h 94"/>
                <a:gd name="T68" fmla="*/ 12 w 90"/>
                <a:gd name="T69" fmla="*/ 24 h 94"/>
                <a:gd name="T70" fmla="*/ 2 w 90"/>
                <a:gd name="T71" fmla="*/ 16 h 94"/>
                <a:gd name="T72" fmla="*/ 0 w 90"/>
                <a:gd name="T73" fmla="*/ 12 h 94"/>
                <a:gd name="T74" fmla="*/ 4 w 90"/>
                <a:gd name="T75" fmla="*/ 10 h 94"/>
                <a:gd name="T76" fmla="*/ 14 w 90"/>
                <a:gd name="T77" fmla="*/ 8 h 94"/>
                <a:gd name="T78" fmla="*/ 16 w 90"/>
                <a:gd name="T79" fmla="*/ 8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90" h="94">
                  <a:moveTo>
                    <a:pt x="18" y="8"/>
                  </a:moveTo>
                  <a:lnTo>
                    <a:pt x="18" y="8"/>
                  </a:lnTo>
                  <a:lnTo>
                    <a:pt x="24" y="8"/>
                  </a:lnTo>
                  <a:lnTo>
                    <a:pt x="28" y="8"/>
                  </a:lnTo>
                  <a:lnTo>
                    <a:pt x="28" y="8"/>
                  </a:lnTo>
                  <a:lnTo>
                    <a:pt x="32" y="2"/>
                  </a:lnTo>
                  <a:lnTo>
                    <a:pt x="32" y="0"/>
                  </a:lnTo>
                  <a:lnTo>
                    <a:pt x="34" y="0"/>
                  </a:lnTo>
                  <a:lnTo>
                    <a:pt x="34" y="0"/>
                  </a:lnTo>
                  <a:lnTo>
                    <a:pt x="40" y="2"/>
                  </a:lnTo>
                  <a:lnTo>
                    <a:pt x="40" y="2"/>
                  </a:lnTo>
                  <a:lnTo>
                    <a:pt x="44" y="6"/>
                  </a:lnTo>
                  <a:lnTo>
                    <a:pt x="46" y="12"/>
                  </a:lnTo>
                  <a:lnTo>
                    <a:pt x="48" y="24"/>
                  </a:lnTo>
                  <a:lnTo>
                    <a:pt x="48" y="24"/>
                  </a:lnTo>
                  <a:lnTo>
                    <a:pt x="50" y="32"/>
                  </a:lnTo>
                  <a:lnTo>
                    <a:pt x="52" y="40"/>
                  </a:lnTo>
                  <a:lnTo>
                    <a:pt x="52" y="40"/>
                  </a:lnTo>
                  <a:lnTo>
                    <a:pt x="56" y="46"/>
                  </a:lnTo>
                  <a:lnTo>
                    <a:pt x="60" y="52"/>
                  </a:lnTo>
                  <a:lnTo>
                    <a:pt x="60" y="52"/>
                  </a:lnTo>
                  <a:lnTo>
                    <a:pt x="62" y="58"/>
                  </a:lnTo>
                  <a:lnTo>
                    <a:pt x="64" y="62"/>
                  </a:lnTo>
                  <a:lnTo>
                    <a:pt x="64" y="62"/>
                  </a:lnTo>
                  <a:lnTo>
                    <a:pt x="70" y="68"/>
                  </a:lnTo>
                  <a:lnTo>
                    <a:pt x="76" y="70"/>
                  </a:lnTo>
                  <a:lnTo>
                    <a:pt x="76" y="70"/>
                  </a:lnTo>
                  <a:lnTo>
                    <a:pt x="80" y="70"/>
                  </a:lnTo>
                  <a:lnTo>
                    <a:pt x="80" y="70"/>
                  </a:lnTo>
                  <a:lnTo>
                    <a:pt x="84" y="70"/>
                  </a:lnTo>
                  <a:lnTo>
                    <a:pt x="84" y="70"/>
                  </a:lnTo>
                  <a:lnTo>
                    <a:pt x="88" y="70"/>
                  </a:lnTo>
                  <a:lnTo>
                    <a:pt x="88" y="70"/>
                  </a:lnTo>
                  <a:lnTo>
                    <a:pt x="90" y="78"/>
                  </a:lnTo>
                  <a:lnTo>
                    <a:pt x="90" y="86"/>
                  </a:lnTo>
                  <a:lnTo>
                    <a:pt x="88" y="92"/>
                  </a:lnTo>
                  <a:lnTo>
                    <a:pt x="86" y="94"/>
                  </a:lnTo>
                  <a:lnTo>
                    <a:pt x="82" y="94"/>
                  </a:lnTo>
                  <a:lnTo>
                    <a:pt x="82" y="94"/>
                  </a:lnTo>
                  <a:lnTo>
                    <a:pt x="80" y="94"/>
                  </a:lnTo>
                  <a:lnTo>
                    <a:pt x="80" y="94"/>
                  </a:lnTo>
                  <a:lnTo>
                    <a:pt x="80" y="86"/>
                  </a:lnTo>
                  <a:lnTo>
                    <a:pt x="80" y="82"/>
                  </a:lnTo>
                  <a:lnTo>
                    <a:pt x="78" y="78"/>
                  </a:lnTo>
                  <a:lnTo>
                    <a:pt x="78" y="78"/>
                  </a:lnTo>
                  <a:lnTo>
                    <a:pt x="70" y="74"/>
                  </a:lnTo>
                  <a:lnTo>
                    <a:pt x="64" y="70"/>
                  </a:lnTo>
                  <a:lnTo>
                    <a:pt x="64" y="70"/>
                  </a:lnTo>
                  <a:lnTo>
                    <a:pt x="56" y="58"/>
                  </a:lnTo>
                  <a:lnTo>
                    <a:pt x="48" y="42"/>
                  </a:lnTo>
                  <a:lnTo>
                    <a:pt x="48" y="42"/>
                  </a:lnTo>
                  <a:lnTo>
                    <a:pt x="40" y="28"/>
                  </a:lnTo>
                  <a:lnTo>
                    <a:pt x="32" y="20"/>
                  </a:lnTo>
                  <a:lnTo>
                    <a:pt x="30" y="18"/>
                  </a:lnTo>
                  <a:lnTo>
                    <a:pt x="26" y="18"/>
                  </a:lnTo>
                  <a:lnTo>
                    <a:pt x="26" y="18"/>
                  </a:lnTo>
                  <a:lnTo>
                    <a:pt x="22" y="18"/>
                  </a:lnTo>
                  <a:lnTo>
                    <a:pt x="22" y="18"/>
                  </a:lnTo>
                  <a:lnTo>
                    <a:pt x="22" y="22"/>
                  </a:lnTo>
                  <a:lnTo>
                    <a:pt x="22" y="26"/>
                  </a:lnTo>
                  <a:lnTo>
                    <a:pt x="28" y="36"/>
                  </a:lnTo>
                  <a:lnTo>
                    <a:pt x="32" y="44"/>
                  </a:lnTo>
                  <a:lnTo>
                    <a:pt x="32" y="48"/>
                  </a:lnTo>
                  <a:lnTo>
                    <a:pt x="30" y="52"/>
                  </a:lnTo>
                  <a:lnTo>
                    <a:pt x="30" y="52"/>
                  </a:lnTo>
                  <a:lnTo>
                    <a:pt x="26" y="46"/>
                  </a:lnTo>
                  <a:lnTo>
                    <a:pt x="22" y="40"/>
                  </a:lnTo>
                  <a:lnTo>
                    <a:pt x="16" y="28"/>
                  </a:lnTo>
                  <a:lnTo>
                    <a:pt x="16" y="28"/>
                  </a:lnTo>
                  <a:lnTo>
                    <a:pt x="12" y="24"/>
                  </a:lnTo>
                  <a:lnTo>
                    <a:pt x="6" y="20"/>
                  </a:lnTo>
                  <a:lnTo>
                    <a:pt x="2" y="16"/>
                  </a:lnTo>
                  <a:lnTo>
                    <a:pt x="0" y="12"/>
                  </a:lnTo>
                  <a:lnTo>
                    <a:pt x="0" y="12"/>
                  </a:lnTo>
                  <a:lnTo>
                    <a:pt x="0" y="10"/>
                  </a:lnTo>
                  <a:lnTo>
                    <a:pt x="4" y="10"/>
                  </a:lnTo>
                  <a:lnTo>
                    <a:pt x="14" y="8"/>
                  </a:lnTo>
                  <a:lnTo>
                    <a:pt x="14" y="8"/>
                  </a:lnTo>
                  <a:lnTo>
                    <a:pt x="16" y="8"/>
                  </a:lnTo>
                  <a:lnTo>
                    <a:pt x="16" y="8"/>
                  </a:lnTo>
                  <a:lnTo>
                    <a:pt x="18" y="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216" name="Freeform 201"/>
            <p:cNvSpPr>
              <a:spLocks/>
            </p:cNvSpPr>
            <p:nvPr/>
          </p:nvSpPr>
          <p:spPr bwMode="auto">
            <a:xfrm>
              <a:off x="4128" y="1608"/>
              <a:ext cx="24" cy="28"/>
            </a:xfrm>
            <a:custGeom>
              <a:avLst/>
              <a:gdLst>
                <a:gd name="T0" fmla="*/ 14 w 24"/>
                <a:gd name="T1" fmla="*/ 28 h 28"/>
                <a:gd name="T2" fmla="*/ 14 w 24"/>
                <a:gd name="T3" fmla="*/ 28 h 28"/>
                <a:gd name="T4" fmla="*/ 10 w 24"/>
                <a:gd name="T5" fmla="*/ 26 h 28"/>
                <a:gd name="T6" fmla="*/ 10 w 24"/>
                <a:gd name="T7" fmla="*/ 26 h 28"/>
                <a:gd name="T8" fmla="*/ 6 w 24"/>
                <a:gd name="T9" fmla="*/ 22 h 28"/>
                <a:gd name="T10" fmla="*/ 2 w 24"/>
                <a:gd name="T11" fmla="*/ 16 h 28"/>
                <a:gd name="T12" fmla="*/ 0 w 24"/>
                <a:gd name="T13" fmla="*/ 6 h 28"/>
                <a:gd name="T14" fmla="*/ 0 w 24"/>
                <a:gd name="T15" fmla="*/ 6 h 28"/>
                <a:gd name="T16" fmla="*/ 2 w 24"/>
                <a:gd name="T17" fmla="*/ 2 h 28"/>
                <a:gd name="T18" fmla="*/ 4 w 24"/>
                <a:gd name="T19" fmla="*/ 0 h 28"/>
                <a:gd name="T20" fmla="*/ 4 w 24"/>
                <a:gd name="T21" fmla="*/ 0 h 28"/>
                <a:gd name="T22" fmla="*/ 4 w 24"/>
                <a:gd name="T23" fmla="*/ 0 h 28"/>
                <a:gd name="T24" fmla="*/ 4 w 24"/>
                <a:gd name="T25" fmla="*/ 0 h 28"/>
                <a:gd name="T26" fmla="*/ 8 w 24"/>
                <a:gd name="T27" fmla="*/ 2 h 28"/>
                <a:gd name="T28" fmla="*/ 10 w 24"/>
                <a:gd name="T29" fmla="*/ 4 h 28"/>
                <a:gd name="T30" fmla="*/ 12 w 24"/>
                <a:gd name="T31" fmla="*/ 12 h 28"/>
                <a:gd name="T32" fmla="*/ 12 w 24"/>
                <a:gd name="T33" fmla="*/ 12 h 28"/>
                <a:gd name="T34" fmla="*/ 14 w 24"/>
                <a:gd name="T35" fmla="*/ 14 h 28"/>
                <a:gd name="T36" fmla="*/ 18 w 24"/>
                <a:gd name="T37" fmla="*/ 16 h 28"/>
                <a:gd name="T38" fmla="*/ 22 w 24"/>
                <a:gd name="T39" fmla="*/ 18 h 28"/>
                <a:gd name="T40" fmla="*/ 24 w 24"/>
                <a:gd name="T41" fmla="*/ 22 h 28"/>
                <a:gd name="T42" fmla="*/ 24 w 24"/>
                <a:gd name="T43" fmla="*/ 22 h 28"/>
                <a:gd name="T44" fmla="*/ 24 w 24"/>
                <a:gd name="T45" fmla="*/ 24 h 28"/>
                <a:gd name="T46" fmla="*/ 22 w 24"/>
                <a:gd name="T47" fmla="*/ 26 h 28"/>
                <a:gd name="T48" fmla="*/ 14 w 24"/>
                <a:gd name="T49"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4" h="28">
                  <a:moveTo>
                    <a:pt x="14" y="28"/>
                  </a:moveTo>
                  <a:lnTo>
                    <a:pt x="14" y="28"/>
                  </a:lnTo>
                  <a:lnTo>
                    <a:pt x="10" y="26"/>
                  </a:lnTo>
                  <a:lnTo>
                    <a:pt x="10" y="26"/>
                  </a:lnTo>
                  <a:lnTo>
                    <a:pt x="6" y="22"/>
                  </a:lnTo>
                  <a:lnTo>
                    <a:pt x="2" y="16"/>
                  </a:lnTo>
                  <a:lnTo>
                    <a:pt x="0" y="6"/>
                  </a:lnTo>
                  <a:lnTo>
                    <a:pt x="0" y="6"/>
                  </a:lnTo>
                  <a:lnTo>
                    <a:pt x="2" y="2"/>
                  </a:lnTo>
                  <a:lnTo>
                    <a:pt x="4" y="0"/>
                  </a:lnTo>
                  <a:lnTo>
                    <a:pt x="4" y="0"/>
                  </a:lnTo>
                  <a:lnTo>
                    <a:pt x="4" y="0"/>
                  </a:lnTo>
                  <a:lnTo>
                    <a:pt x="4" y="0"/>
                  </a:lnTo>
                  <a:lnTo>
                    <a:pt x="8" y="2"/>
                  </a:lnTo>
                  <a:lnTo>
                    <a:pt x="10" y="4"/>
                  </a:lnTo>
                  <a:lnTo>
                    <a:pt x="12" y="12"/>
                  </a:lnTo>
                  <a:lnTo>
                    <a:pt x="12" y="12"/>
                  </a:lnTo>
                  <a:lnTo>
                    <a:pt x="14" y="14"/>
                  </a:lnTo>
                  <a:lnTo>
                    <a:pt x="18" y="16"/>
                  </a:lnTo>
                  <a:lnTo>
                    <a:pt x="22" y="18"/>
                  </a:lnTo>
                  <a:lnTo>
                    <a:pt x="24" y="22"/>
                  </a:lnTo>
                  <a:lnTo>
                    <a:pt x="24" y="22"/>
                  </a:lnTo>
                  <a:lnTo>
                    <a:pt x="24" y="24"/>
                  </a:lnTo>
                  <a:lnTo>
                    <a:pt x="22" y="26"/>
                  </a:lnTo>
                  <a:lnTo>
                    <a:pt x="14" y="2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217" name="Freeform 202"/>
            <p:cNvSpPr>
              <a:spLocks/>
            </p:cNvSpPr>
            <p:nvPr/>
          </p:nvSpPr>
          <p:spPr bwMode="auto">
            <a:xfrm>
              <a:off x="4144" y="1590"/>
              <a:ext cx="20" cy="16"/>
            </a:xfrm>
            <a:custGeom>
              <a:avLst/>
              <a:gdLst>
                <a:gd name="T0" fmla="*/ 6 w 20"/>
                <a:gd name="T1" fmla="*/ 16 h 16"/>
                <a:gd name="T2" fmla="*/ 6 w 20"/>
                <a:gd name="T3" fmla="*/ 16 h 16"/>
                <a:gd name="T4" fmla="*/ 2 w 20"/>
                <a:gd name="T5" fmla="*/ 14 h 16"/>
                <a:gd name="T6" fmla="*/ 0 w 20"/>
                <a:gd name="T7" fmla="*/ 10 h 16"/>
                <a:gd name="T8" fmla="*/ 0 w 20"/>
                <a:gd name="T9" fmla="*/ 10 h 16"/>
                <a:gd name="T10" fmla="*/ 0 w 20"/>
                <a:gd name="T11" fmla="*/ 8 h 16"/>
                <a:gd name="T12" fmla="*/ 6 w 20"/>
                <a:gd name="T13" fmla="*/ 4 h 16"/>
                <a:gd name="T14" fmla="*/ 12 w 20"/>
                <a:gd name="T15" fmla="*/ 0 h 16"/>
                <a:gd name="T16" fmla="*/ 16 w 20"/>
                <a:gd name="T17" fmla="*/ 0 h 16"/>
                <a:gd name="T18" fmla="*/ 16 w 20"/>
                <a:gd name="T19" fmla="*/ 0 h 16"/>
                <a:gd name="T20" fmla="*/ 18 w 20"/>
                <a:gd name="T21" fmla="*/ 0 h 16"/>
                <a:gd name="T22" fmla="*/ 18 w 20"/>
                <a:gd name="T23" fmla="*/ 0 h 16"/>
                <a:gd name="T24" fmla="*/ 20 w 20"/>
                <a:gd name="T25" fmla="*/ 2 h 16"/>
                <a:gd name="T26" fmla="*/ 20 w 20"/>
                <a:gd name="T27" fmla="*/ 4 h 16"/>
                <a:gd name="T28" fmla="*/ 18 w 20"/>
                <a:gd name="T29" fmla="*/ 10 h 16"/>
                <a:gd name="T30" fmla="*/ 12 w 20"/>
                <a:gd name="T31" fmla="*/ 14 h 16"/>
                <a:gd name="T32" fmla="*/ 6 w 20"/>
                <a:gd name="T33"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 h="16">
                  <a:moveTo>
                    <a:pt x="6" y="16"/>
                  </a:moveTo>
                  <a:lnTo>
                    <a:pt x="6" y="16"/>
                  </a:lnTo>
                  <a:lnTo>
                    <a:pt x="2" y="14"/>
                  </a:lnTo>
                  <a:lnTo>
                    <a:pt x="0" y="10"/>
                  </a:lnTo>
                  <a:lnTo>
                    <a:pt x="0" y="10"/>
                  </a:lnTo>
                  <a:lnTo>
                    <a:pt x="0" y="8"/>
                  </a:lnTo>
                  <a:lnTo>
                    <a:pt x="6" y="4"/>
                  </a:lnTo>
                  <a:lnTo>
                    <a:pt x="12" y="0"/>
                  </a:lnTo>
                  <a:lnTo>
                    <a:pt x="16" y="0"/>
                  </a:lnTo>
                  <a:lnTo>
                    <a:pt x="16" y="0"/>
                  </a:lnTo>
                  <a:lnTo>
                    <a:pt x="18" y="0"/>
                  </a:lnTo>
                  <a:lnTo>
                    <a:pt x="18" y="0"/>
                  </a:lnTo>
                  <a:lnTo>
                    <a:pt x="20" y="2"/>
                  </a:lnTo>
                  <a:lnTo>
                    <a:pt x="20" y="4"/>
                  </a:lnTo>
                  <a:lnTo>
                    <a:pt x="18" y="10"/>
                  </a:lnTo>
                  <a:lnTo>
                    <a:pt x="12" y="14"/>
                  </a:lnTo>
                  <a:lnTo>
                    <a:pt x="6" y="1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218" name="Freeform 203"/>
            <p:cNvSpPr>
              <a:spLocks/>
            </p:cNvSpPr>
            <p:nvPr/>
          </p:nvSpPr>
          <p:spPr bwMode="auto">
            <a:xfrm>
              <a:off x="4230" y="1588"/>
              <a:ext cx="30" cy="34"/>
            </a:xfrm>
            <a:custGeom>
              <a:avLst/>
              <a:gdLst>
                <a:gd name="T0" fmla="*/ 6 w 30"/>
                <a:gd name="T1" fmla="*/ 34 h 34"/>
                <a:gd name="T2" fmla="*/ 6 w 30"/>
                <a:gd name="T3" fmla="*/ 34 h 34"/>
                <a:gd name="T4" fmla="*/ 2 w 30"/>
                <a:gd name="T5" fmla="*/ 34 h 34"/>
                <a:gd name="T6" fmla="*/ 2 w 30"/>
                <a:gd name="T7" fmla="*/ 34 h 34"/>
                <a:gd name="T8" fmla="*/ 0 w 30"/>
                <a:gd name="T9" fmla="*/ 32 h 34"/>
                <a:gd name="T10" fmla="*/ 0 w 30"/>
                <a:gd name="T11" fmla="*/ 30 h 34"/>
                <a:gd name="T12" fmla="*/ 2 w 30"/>
                <a:gd name="T13" fmla="*/ 24 h 34"/>
                <a:gd name="T14" fmla="*/ 10 w 30"/>
                <a:gd name="T15" fmla="*/ 18 h 34"/>
                <a:gd name="T16" fmla="*/ 10 w 30"/>
                <a:gd name="T17" fmla="*/ 18 h 34"/>
                <a:gd name="T18" fmla="*/ 16 w 30"/>
                <a:gd name="T19" fmla="*/ 14 h 34"/>
                <a:gd name="T20" fmla="*/ 20 w 30"/>
                <a:gd name="T21" fmla="*/ 10 h 34"/>
                <a:gd name="T22" fmla="*/ 20 w 30"/>
                <a:gd name="T23" fmla="*/ 10 h 34"/>
                <a:gd name="T24" fmla="*/ 22 w 30"/>
                <a:gd name="T25" fmla="*/ 6 h 34"/>
                <a:gd name="T26" fmla="*/ 22 w 30"/>
                <a:gd name="T27" fmla="*/ 4 h 34"/>
                <a:gd name="T28" fmla="*/ 24 w 30"/>
                <a:gd name="T29" fmla="*/ 2 h 34"/>
                <a:gd name="T30" fmla="*/ 24 w 30"/>
                <a:gd name="T31" fmla="*/ 2 h 34"/>
                <a:gd name="T32" fmla="*/ 28 w 30"/>
                <a:gd name="T33" fmla="*/ 0 h 34"/>
                <a:gd name="T34" fmla="*/ 28 w 30"/>
                <a:gd name="T35" fmla="*/ 0 h 34"/>
                <a:gd name="T36" fmla="*/ 28 w 30"/>
                <a:gd name="T37" fmla="*/ 2 h 34"/>
                <a:gd name="T38" fmla="*/ 30 w 30"/>
                <a:gd name="T39" fmla="*/ 2 h 34"/>
                <a:gd name="T40" fmla="*/ 30 w 30"/>
                <a:gd name="T41" fmla="*/ 8 h 34"/>
                <a:gd name="T42" fmla="*/ 26 w 30"/>
                <a:gd name="T43" fmla="*/ 18 h 34"/>
                <a:gd name="T44" fmla="*/ 26 w 30"/>
                <a:gd name="T45" fmla="*/ 18 h 34"/>
                <a:gd name="T46" fmla="*/ 18 w 30"/>
                <a:gd name="T47" fmla="*/ 28 h 34"/>
                <a:gd name="T48" fmla="*/ 12 w 30"/>
                <a:gd name="T49" fmla="*/ 32 h 34"/>
                <a:gd name="T50" fmla="*/ 6 w 30"/>
                <a:gd name="T51"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0" h="34">
                  <a:moveTo>
                    <a:pt x="6" y="34"/>
                  </a:moveTo>
                  <a:lnTo>
                    <a:pt x="6" y="34"/>
                  </a:lnTo>
                  <a:lnTo>
                    <a:pt x="2" y="34"/>
                  </a:lnTo>
                  <a:lnTo>
                    <a:pt x="2" y="34"/>
                  </a:lnTo>
                  <a:lnTo>
                    <a:pt x="0" y="32"/>
                  </a:lnTo>
                  <a:lnTo>
                    <a:pt x="0" y="30"/>
                  </a:lnTo>
                  <a:lnTo>
                    <a:pt x="2" y="24"/>
                  </a:lnTo>
                  <a:lnTo>
                    <a:pt x="10" y="18"/>
                  </a:lnTo>
                  <a:lnTo>
                    <a:pt x="10" y="18"/>
                  </a:lnTo>
                  <a:lnTo>
                    <a:pt x="16" y="14"/>
                  </a:lnTo>
                  <a:lnTo>
                    <a:pt x="20" y="10"/>
                  </a:lnTo>
                  <a:lnTo>
                    <a:pt x="20" y="10"/>
                  </a:lnTo>
                  <a:lnTo>
                    <a:pt x="22" y="6"/>
                  </a:lnTo>
                  <a:lnTo>
                    <a:pt x="22" y="4"/>
                  </a:lnTo>
                  <a:lnTo>
                    <a:pt x="24" y="2"/>
                  </a:lnTo>
                  <a:lnTo>
                    <a:pt x="24" y="2"/>
                  </a:lnTo>
                  <a:lnTo>
                    <a:pt x="28" y="0"/>
                  </a:lnTo>
                  <a:lnTo>
                    <a:pt x="28" y="0"/>
                  </a:lnTo>
                  <a:lnTo>
                    <a:pt x="28" y="2"/>
                  </a:lnTo>
                  <a:lnTo>
                    <a:pt x="30" y="2"/>
                  </a:lnTo>
                  <a:lnTo>
                    <a:pt x="30" y="8"/>
                  </a:lnTo>
                  <a:lnTo>
                    <a:pt x="26" y="18"/>
                  </a:lnTo>
                  <a:lnTo>
                    <a:pt x="26" y="18"/>
                  </a:lnTo>
                  <a:lnTo>
                    <a:pt x="18" y="28"/>
                  </a:lnTo>
                  <a:lnTo>
                    <a:pt x="12" y="32"/>
                  </a:lnTo>
                  <a:lnTo>
                    <a:pt x="6" y="3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219" name="Freeform 204"/>
            <p:cNvSpPr>
              <a:spLocks/>
            </p:cNvSpPr>
            <p:nvPr/>
          </p:nvSpPr>
          <p:spPr bwMode="auto">
            <a:xfrm>
              <a:off x="4094" y="1552"/>
              <a:ext cx="68" cy="20"/>
            </a:xfrm>
            <a:custGeom>
              <a:avLst/>
              <a:gdLst>
                <a:gd name="T0" fmla="*/ 6 w 68"/>
                <a:gd name="T1" fmla="*/ 20 h 20"/>
                <a:gd name="T2" fmla="*/ 6 w 68"/>
                <a:gd name="T3" fmla="*/ 20 h 20"/>
                <a:gd name="T4" fmla="*/ 2 w 68"/>
                <a:gd name="T5" fmla="*/ 18 h 20"/>
                <a:gd name="T6" fmla="*/ 0 w 68"/>
                <a:gd name="T7" fmla="*/ 16 h 20"/>
                <a:gd name="T8" fmla="*/ 0 w 68"/>
                <a:gd name="T9" fmla="*/ 16 h 20"/>
                <a:gd name="T10" fmla="*/ 4 w 68"/>
                <a:gd name="T11" fmla="*/ 14 h 20"/>
                <a:gd name="T12" fmla="*/ 8 w 68"/>
                <a:gd name="T13" fmla="*/ 10 h 20"/>
                <a:gd name="T14" fmla="*/ 16 w 68"/>
                <a:gd name="T15" fmla="*/ 4 h 20"/>
                <a:gd name="T16" fmla="*/ 16 w 68"/>
                <a:gd name="T17" fmla="*/ 4 h 20"/>
                <a:gd name="T18" fmla="*/ 22 w 68"/>
                <a:gd name="T19" fmla="*/ 2 h 20"/>
                <a:gd name="T20" fmla="*/ 28 w 68"/>
                <a:gd name="T21" fmla="*/ 0 h 20"/>
                <a:gd name="T22" fmla="*/ 28 w 68"/>
                <a:gd name="T23" fmla="*/ 0 h 20"/>
                <a:gd name="T24" fmla="*/ 40 w 68"/>
                <a:gd name="T25" fmla="*/ 4 h 20"/>
                <a:gd name="T26" fmla="*/ 40 w 68"/>
                <a:gd name="T27" fmla="*/ 4 h 20"/>
                <a:gd name="T28" fmla="*/ 54 w 68"/>
                <a:gd name="T29" fmla="*/ 4 h 20"/>
                <a:gd name="T30" fmla="*/ 62 w 68"/>
                <a:gd name="T31" fmla="*/ 6 h 20"/>
                <a:gd name="T32" fmla="*/ 68 w 68"/>
                <a:gd name="T33" fmla="*/ 10 h 20"/>
                <a:gd name="T34" fmla="*/ 68 w 68"/>
                <a:gd name="T35" fmla="*/ 10 h 20"/>
                <a:gd name="T36" fmla="*/ 62 w 68"/>
                <a:gd name="T37" fmla="*/ 12 h 20"/>
                <a:gd name="T38" fmla="*/ 58 w 68"/>
                <a:gd name="T39" fmla="*/ 12 h 20"/>
                <a:gd name="T40" fmla="*/ 58 w 68"/>
                <a:gd name="T41" fmla="*/ 12 h 20"/>
                <a:gd name="T42" fmla="*/ 48 w 68"/>
                <a:gd name="T43" fmla="*/ 12 h 20"/>
                <a:gd name="T44" fmla="*/ 48 w 68"/>
                <a:gd name="T45" fmla="*/ 12 h 20"/>
                <a:gd name="T46" fmla="*/ 40 w 68"/>
                <a:gd name="T47" fmla="*/ 10 h 20"/>
                <a:gd name="T48" fmla="*/ 40 w 68"/>
                <a:gd name="T49" fmla="*/ 10 h 20"/>
                <a:gd name="T50" fmla="*/ 30 w 68"/>
                <a:gd name="T51" fmla="*/ 12 h 20"/>
                <a:gd name="T52" fmla="*/ 30 w 68"/>
                <a:gd name="T53" fmla="*/ 12 h 20"/>
                <a:gd name="T54" fmla="*/ 20 w 68"/>
                <a:gd name="T55" fmla="*/ 16 h 20"/>
                <a:gd name="T56" fmla="*/ 12 w 68"/>
                <a:gd name="T57" fmla="*/ 20 h 20"/>
                <a:gd name="T58" fmla="*/ 6 w 68"/>
                <a:gd name="T59" fmla="*/ 2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8" h="20">
                  <a:moveTo>
                    <a:pt x="6" y="20"/>
                  </a:moveTo>
                  <a:lnTo>
                    <a:pt x="6" y="20"/>
                  </a:lnTo>
                  <a:lnTo>
                    <a:pt x="2" y="18"/>
                  </a:lnTo>
                  <a:lnTo>
                    <a:pt x="0" y="16"/>
                  </a:lnTo>
                  <a:lnTo>
                    <a:pt x="0" y="16"/>
                  </a:lnTo>
                  <a:lnTo>
                    <a:pt x="4" y="14"/>
                  </a:lnTo>
                  <a:lnTo>
                    <a:pt x="8" y="10"/>
                  </a:lnTo>
                  <a:lnTo>
                    <a:pt x="16" y="4"/>
                  </a:lnTo>
                  <a:lnTo>
                    <a:pt x="16" y="4"/>
                  </a:lnTo>
                  <a:lnTo>
                    <a:pt x="22" y="2"/>
                  </a:lnTo>
                  <a:lnTo>
                    <a:pt x="28" y="0"/>
                  </a:lnTo>
                  <a:lnTo>
                    <a:pt x="28" y="0"/>
                  </a:lnTo>
                  <a:lnTo>
                    <a:pt x="40" y="4"/>
                  </a:lnTo>
                  <a:lnTo>
                    <a:pt x="40" y="4"/>
                  </a:lnTo>
                  <a:lnTo>
                    <a:pt x="54" y="4"/>
                  </a:lnTo>
                  <a:lnTo>
                    <a:pt x="62" y="6"/>
                  </a:lnTo>
                  <a:lnTo>
                    <a:pt x="68" y="10"/>
                  </a:lnTo>
                  <a:lnTo>
                    <a:pt x="68" y="10"/>
                  </a:lnTo>
                  <a:lnTo>
                    <a:pt x="62" y="12"/>
                  </a:lnTo>
                  <a:lnTo>
                    <a:pt x="58" y="12"/>
                  </a:lnTo>
                  <a:lnTo>
                    <a:pt x="58" y="12"/>
                  </a:lnTo>
                  <a:lnTo>
                    <a:pt x="48" y="12"/>
                  </a:lnTo>
                  <a:lnTo>
                    <a:pt x="48" y="12"/>
                  </a:lnTo>
                  <a:lnTo>
                    <a:pt x="40" y="10"/>
                  </a:lnTo>
                  <a:lnTo>
                    <a:pt x="40" y="10"/>
                  </a:lnTo>
                  <a:lnTo>
                    <a:pt x="30" y="12"/>
                  </a:lnTo>
                  <a:lnTo>
                    <a:pt x="30" y="12"/>
                  </a:lnTo>
                  <a:lnTo>
                    <a:pt x="20" y="16"/>
                  </a:lnTo>
                  <a:lnTo>
                    <a:pt x="12" y="20"/>
                  </a:lnTo>
                  <a:lnTo>
                    <a:pt x="6" y="2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grpSp>
      <p:sp>
        <p:nvSpPr>
          <p:cNvPr id="5" name="TextBox 4"/>
          <p:cNvSpPr txBox="1"/>
          <p:nvPr/>
        </p:nvSpPr>
        <p:spPr>
          <a:xfrm>
            <a:off x="143508" y="44624"/>
            <a:ext cx="8856984" cy="646331"/>
          </a:xfrm>
          <a:prstGeom prst="rect">
            <a:avLst/>
          </a:prstGeom>
          <a:noFill/>
        </p:spPr>
        <p:txBody>
          <a:bodyPr wrap="square" rtlCol="0">
            <a:spAutoFit/>
          </a:bodyPr>
          <a:lstStyle/>
          <a:p>
            <a:pPr algn="ctr"/>
            <a:r>
              <a:rPr lang="mn-MN" altLang="ko-KR" sz="3600" b="1" dirty="0">
                <a:solidFill>
                  <a:srgbClr val="FFFFFF"/>
                </a:solidFill>
                <a:effectLst>
                  <a:outerShdw blurRad="38100" dist="38100" dir="2700000" algn="tl">
                    <a:srgbClr val="000000">
                      <a:alpha val="43137"/>
                    </a:srgbClr>
                  </a:outerShdw>
                </a:effectLst>
                <a:latin typeface="Arial" panose="020B0604020202020204" pitchFamily="34" charset="0"/>
                <a:ea typeface="나눔고딕 ExtraBold" panose="020D0904000000000000" pitchFamily="50" charset="-127"/>
                <a:cs typeface="Arial" panose="020B0604020202020204" pitchFamily="34" charset="0"/>
              </a:rPr>
              <a:t>Агуулга </a:t>
            </a:r>
            <a:endParaRPr lang="ko-KR" altLang="en-US" sz="3600" b="1" dirty="0">
              <a:solidFill>
                <a:srgbClr val="FFFFFF"/>
              </a:solidFill>
              <a:effectLst>
                <a:outerShdw blurRad="38100" dist="38100" dir="2700000" algn="tl">
                  <a:srgbClr val="000000">
                    <a:alpha val="43137"/>
                  </a:srgbClr>
                </a:outerShdw>
              </a:effectLst>
              <a:latin typeface="Arial" panose="020B0604020202020204" pitchFamily="34" charset="0"/>
              <a:ea typeface="나눔고딕 ExtraBold" panose="020D0904000000000000" pitchFamily="50" charset="-127"/>
              <a:cs typeface="Arial" panose="020B0604020202020204" pitchFamily="34" charset="0"/>
            </a:endParaRPr>
          </a:p>
        </p:txBody>
      </p:sp>
      <p:sp>
        <p:nvSpPr>
          <p:cNvPr id="7" name="TextBox 6"/>
          <p:cNvSpPr txBox="1">
            <a:spLocks noChangeArrowheads="1"/>
          </p:cNvSpPr>
          <p:nvPr/>
        </p:nvSpPr>
        <p:spPr bwMode="auto">
          <a:xfrm>
            <a:off x="107504" y="1772816"/>
            <a:ext cx="9293640" cy="4283161"/>
          </a:xfrm>
          <a:prstGeom prst="rect">
            <a:avLst/>
          </a:prstGeom>
          <a:noFill/>
          <a:ln w="9525">
            <a:noFill/>
            <a:miter lim="800000"/>
            <a:headEnd/>
            <a:tailEnd/>
          </a:ln>
        </p:spPr>
        <p:txBody>
          <a:bodyPr wrap="none" lIns="91062" tIns="45530" rIns="91062" bIns="45530">
            <a:spAutoFit/>
          </a:bodyPr>
          <a:lstStyle/>
          <a:p>
            <a:pPr>
              <a:lnSpc>
                <a:spcPct val="180000"/>
              </a:lnSpc>
            </a:pPr>
            <a:r>
              <a:rPr lang="en-US" altLang="ko-KR" sz="2800" b="1" dirty="0">
                <a:solidFill>
                  <a:srgbClr val="C00000"/>
                </a:solidFill>
                <a:effectLst>
                  <a:outerShdw blurRad="38100" dist="38100" dir="2700000" algn="tl">
                    <a:srgbClr val="000000">
                      <a:alpha val="43137"/>
                    </a:srgbClr>
                  </a:outerShdw>
                </a:effectLst>
                <a:latin typeface="Arial" panose="020B0604020202020204" pitchFamily="34" charset="0"/>
                <a:ea typeface="나눔고딕 ExtraBold" panose="020D0904000000000000" pitchFamily="50" charset="-127"/>
                <a:cs typeface="Arial" panose="020B0604020202020204" pitchFamily="34" charset="0"/>
              </a:rPr>
              <a:t>Ⅰ. </a:t>
            </a:r>
            <a:r>
              <a:rPr lang="mn-MN" altLang="ko-KR" sz="2800" b="1" dirty="0">
                <a:solidFill>
                  <a:srgbClr val="C00000"/>
                </a:solidFill>
                <a:effectLst>
                  <a:outerShdw blurRad="38100" dist="38100" dir="2700000" algn="tl">
                    <a:srgbClr val="000000">
                      <a:alpha val="43137"/>
                    </a:srgbClr>
                  </a:outerShdw>
                </a:effectLst>
                <a:latin typeface="Arial" panose="020B0604020202020204" pitchFamily="34" charset="0"/>
                <a:ea typeface="나눔고딕 ExtraBold" panose="020D0904000000000000" pitchFamily="50" charset="-127"/>
                <a:cs typeface="Arial" panose="020B0604020202020204" pitchFamily="34" charset="0"/>
              </a:rPr>
              <a:t>Танилцуулга  </a:t>
            </a:r>
            <a:endParaRPr lang="en-US" altLang="ko-KR" sz="2800" b="1" dirty="0">
              <a:solidFill>
                <a:srgbClr val="C00000"/>
              </a:solidFill>
              <a:effectLst>
                <a:outerShdw blurRad="38100" dist="38100" dir="2700000" algn="tl">
                  <a:srgbClr val="000000">
                    <a:alpha val="43137"/>
                  </a:srgbClr>
                </a:outerShdw>
              </a:effectLst>
              <a:latin typeface="Arial" panose="020B0604020202020204" pitchFamily="34" charset="0"/>
              <a:ea typeface="나눔고딕 ExtraBold" panose="020D0904000000000000" pitchFamily="50" charset="-127"/>
              <a:cs typeface="Arial" panose="020B0604020202020204" pitchFamily="34" charset="0"/>
            </a:endParaRPr>
          </a:p>
          <a:p>
            <a:pPr>
              <a:lnSpc>
                <a:spcPct val="180000"/>
              </a:lnSpc>
            </a:pPr>
            <a:r>
              <a:rPr lang="en-US" altLang="ko-KR" b="1" dirty="0">
                <a:solidFill>
                  <a:srgbClr val="002060"/>
                </a:solidFill>
                <a:effectLst>
                  <a:outerShdw blurRad="38100" dist="38100" dir="2700000" algn="tl">
                    <a:srgbClr val="000000">
                      <a:alpha val="43137"/>
                    </a:srgbClr>
                  </a:outerShdw>
                </a:effectLst>
                <a:latin typeface="Arial" panose="020B0604020202020204" pitchFamily="34" charset="0"/>
                <a:ea typeface="나눔고딕 ExtraBold" panose="020D0904000000000000" pitchFamily="50" charset="-127"/>
                <a:cs typeface="Arial" panose="020B0604020202020204" pitchFamily="34" charset="0"/>
              </a:rPr>
              <a:t>Ⅱ. </a:t>
            </a:r>
            <a:r>
              <a:rPr lang="mn-MN" altLang="ko-KR" b="1" dirty="0">
                <a:solidFill>
                  <a:schemeClr val="accent2">
                    <a:lumMod val="50000"/>
                  </a:schemeClr>
                </a:solidFill>
                <a:effectLst>
                  <a:outerShdw blurRad="38100" dist="38100" dir="2700000" algn="tl">
                    <a:srgbClr val="000000">
                      <a:alpha val="43137"/>
                    </a:srgbClr>
                  </a:outerShdw>
                </a:effectLst>
                <a:latin typeface="Arial" panose="020B0604020202020204" pitchFamily="34" charset="0"/>
                <a:ea typeface="나눔고딕 ExtraBold" panose="020D0904000000000000" pitchFamily="50" charset="-127"/>
                <a:cs typeface="Arial" panose="020B0604020202020204" pitchFamily="34" charset="0"/>
              </a:rPr>
              <a:t>Өнөөгийн нөхцөл байдал, онцлог шинж </a:t>
            </a:r>
            <a:endParaRPr lang="en-US" altLang="ko-KR" b="1" dirty="0">
              <a:solidFill>
                <a:srgbClr val="002060"/>
              </a:solidFill>
              <a:effectLst>
                <a:outerShdw blurRad="38100" dist="38100" dir="2700000" algn="tl">
                  <a:srgbClr val="000000">
                    <a:alpha val="43137"/>
                  </a:srgbClr>
                </a:outerShdw>
              </a:effectLst>
              <a:latin typeface="Arial" panose="020B0604020202020204" pitchFamily="34" charset="0"/>
              <a:ea typeface="나눔고딕 ExtraBold" panose="020D0904000000000000" pitchFamily="50" charset="-127"/>
              <a:cs typeface="Arial" panose="020B0604020202020204" pitchFamily="34" charset="0"/>
            </a:endParaRPr>
          </a:p>
          <a:p>
            <a:pPr>
              <a:lnSpc>
                <a:spcPct val="180000"/>
              </a:lnSpc>
            </a:pPr>
            <a:r>
              <a:rPr lang="en-US" altLang="ko-KR" b="1" dirty="0">
                <a:solidFill>
                  <a:srgbClr val="002060"/>
                </a:solidFill>
                <a:effectLst>
                  <a:outerShdw blurRad="38100" dist="38100" dir="2700000" algn="tl">
                    <a:srgbClr val="000000">
                      <a:alpha val="43137"/>
                    </a:srgbClr>
                  </a:outerShdw>
                </a:effectLst>
                <a:latin typeface="Arial" panose="020B0604020202020204" pitchFamily="34" charset="0"/>
                <a:ea typeface="나눔고딕 ExtraBold" panose="020D0904000000000000" pitchFamily="50" charset="-127"/>
                <a:cs typeface="Arial" panose="020B0604020202020204" pitchFamily="34" charset="0"/>
              </a:rPr>
              <a:t>Ⅲ. </a:t>
            </a:r>
            <a:r>
              <a:rPr lang="mn-MN" altLang="ko-KR" b="1" dirty="0">
                <a:solidFill>
                  <a:srgbClr val="002060"/>
                </a:solidFill>
                <a:effectLst>
                  <a:outerShdw blurRad="38100" dist="38100" dir="2700000" algn="tl">
                    <a:srgbClr val="000000">
                      <a:alpha val="43137"/>
                    </a:srgbClr>
                  </a:outerShdw>
                </a:effectLst>
                <a:latin typeface="Arial" panose="020B0604020202020204" pitchFamily="34" charset="0"/>
                <a:ea typeface="나눔고딕 ExtraBold" panose="020D0904000000000000" pitchFamily="50" charset="-127"/>
                <a:cs typeface="Arial" panose="020B0604020202020204" pitchFamily="34" charset="0"/>
              </a:rPr>
              <a:t>Хэрэгцээ шаардлагыг тодорхойлох судалгаа</a:t>
            </a:r>
            <a:endParaRPr lang="en-US" altLang="ko-KR" b="1" dirty="0">
              <a:solidFill>
                <a:srgbClr val="002060"/>
              </a:solidFill>
              <a:effectLst>
                <a:outerShdw blurRad="38100" dist="38100" dir="2700000" algn="tl">
                  <a:srgbClr val="000000">
                    <a:alpha val="43137"/>
                  </a:srgbClr>
                </a:outerShdw>
              </a:effectLst>
              <a:latin typeface="Arial" panose="020B0604020202020204" pitchFamily="34" charset="0"/>
              <a:ea typeface="나눔고딕 ExtraBold" panose="020D0904000000000000" pitchFamily="50" charset="-127"/>
              <a:cs typeface="Arial" panose="020B0604020202020204" pitchFamily="34" charset="0"/>
            </a:endParaRPr>
          </a:p>
          <a:p>
            <a:pPr>
              <a:lnSpc>
                <a:spcPct val="180000"/>
              </a:lnSpc>
            </a:pPr>
            <a:r>
              <a:rPr lang="en-US" altLang="ko-KR" b="1" dirty="0">
                <a:solidFill>
                  <a:srgbClr val="002060"/>
                </a:solidFill>
                <a:effectLst>
                  <a:outerShdw blurRad="38100" dist="38100" dir="2700000" algn="tl">
                    <a:srgbClr val="000000">
                      <a:alpha val="43137"/>
                    </a:srgbClr>
                  </a:outerShdw>
                </a:effectLst>
                <a:latin typeface="Arial" panose="020B0604020202020204" pitchFamily="34" charset="0"/>
                <a:ea typeface="나눔고딕 ExtraBold" panose="020D0904000000000000" pitchFamily="50" charset="-127"/>
                <a:cs typeface="Arial" panose="020B0604020202020204" pitchFamily="34" charset="0"/>
              </a:rPr>
              <a:t>Ⅳ. </a:t>
            </a:r>
            <a:r>
              <a:rPr lang="mn-MN" altLang="ko-KR" b="1" dirty="0">
                <a:solidFill>
                  <a:srgbClr val="002060"/>
                </a:solidFill>
                <a:effectLst>
                  <a:outerShdw blurRad="38100" dist="38100" dir="2700000" algn="tl">
                    <a:srgbClr val="000000">
                      <a:alpha val="43137"/>
                    </a:srgbClr>
                  </a:outerShdw>
                </a:effectLst>
                <a:latin typeface="Arial" panose="020B0604020202020204" pitchFamily="34" charset="0"/>
                <a:ea typeface="나눔고딕 ExtraBold" panose="020D0904000000000000" pitchFamily="50" charset="-127"/>
                <a:cs typeface="Arial" panose="020B0604020202020204" pitchFamily="34" charset="0"/>
              </a:rPr>
              <a:t>Тээврийн ухаалаг системийг хөгжүүлэх стратеги </a:t>
            </a:r>
            <a:endParaRPr lang="en-US" altLang="ko-KR" b="1" dirty="0">
              <a:solidFill>
                <a:srgbClr val="002060"/>
              </a:solidFill>
              <a:effectLst>
                <a:outerShdw blurRad="38100" dist="38100" dir="2700000" algn="tl">
                  <a:srgbClr val="000000">
                    <a:alpha val="43137"/>
                  </a:srgbClr>
                </a:outerShdw>
              </a:effectLst>
              <a:latin typeface="Arial" panose="020B0604020202020204" pitchFamily="34" charset="0"/>
              <a:ea typeface="나눔고딕 ExtraBold" panose="020D0904000000000000" pitchFamily="50" charset="-127"/>
              <a:cs typeface="Arial" panose="020B0604020202020204" pitchFamily="34" charset="0"/>
            </a:endParaRPr>
          </a:p>
          <a:p>
            <a:pPr>
              <a:lnSpc>
                <a:spcPct val="180000"/>
              </a:lnSpc>
            </a:pPr>
            <a:r>
              <a:rPr lang="en-US" altLang="ko-KR" b="1" dirty="0">
                <a:solidFill>
                  <a:srgbClr val="002060"/>
                </a:solidFill>
                <a:effectLst>
                  <a:outerShdw blurRad="38100" dist="38100" dir="2700000" algn="tl">
                    <a:srgbClr val="000000">
                      <a:alpha val="43137"/>
                    </a:srgbClr>
                  </a:outerShdw>
                </a:effectLst>
                <a:latin typeface="Arial" panose="020B0604020202020204" pitchFamily="34" charset="0"/>
                <a:ea typeface="나눔고딕 ExtraBold" panose="020D0904000000000000" pitchFamily="50" charset="-127"/>
                <a:cs typeface="Arial" panose="020B0604020202020204" pitchFamily="34" charset="0"/>
              </a:rPr>
              <a:t>Ⅴ. </a:t>
            </a:r>
            <a:r>
              <a:rPr lang="mn-MN" altLang="ko-KR" b="1" dirty="0">
                <a:solidFill>
                  <a:srgbClr val="002060"/>
                </a:solidFill>
                <a:effectLst>
                  <a:outerShdw blurRad="38100" dist="38100" dir="2700000" algn="tl">
                    <a:srgbClr val="000000">
                      <a:alpha val="43137"/>
                    </a:srgbClr>
                  </a:outerShdw>
                </a:effectLst>
                <a:latin typeface="Arial" panose="020B0604020202020204" pitchFamily="34" charset="0"/>
                <a:ea typeface="나눔고딕 ExtraBold" panose="020D0904000000000000" pitchFamily="50" charset="-127"/>
                <a:cs typeface="Arial" panose="020B0604020202020204" pitchFamily="34" charset="0"/>
              </a:rPr>
              <a:t>ТУС-ийн үйлчилгээнүүдийг сонгох</a:t>
            </a:r>
            <a:endParaRPr lang="en-US" altLang="ko-KR" b="1" dirty="0">
              <a:solidFill>
                <a:srgbClr val="002060"/>
              </a:solidFill>
              <a:effectLst>
                <a:outerShdw blurRad="38100" dist="38100" dir="2700000" algn="tl">
                  <a:srgbClr val="000000">
                    <a:alpha val="43137"/>
                  </a:srgbClr>
                </a:outerShdw>
              </a:effectLst>
              <a:latin typeface="Arial" panose="020B0604020202020204" pitchFamily="34" charset="0"/>
              <a:ea typeface="나눔고딕 ExtraBold" panose="020D0904000000000000" pitchFamily="50" charset="-127"/>
              <a:cs typeface="Arial" panose="020B0604020202020204" pitchFamily="34" charset="0"/>
            </a:endParaRPr>
          </a:p>
          <a:p>
            <a:pPr>
              <a:lnSpc>
                <a:spcPct val="180000"/>
              </a:lnSpc>
            </a:pPr>
            <a:r>
              <a:rPr lang="en-US" altLang="ko-KR" b="1" dirty="0">
                <a:solidFill>
                  <a:srgbClr val="002060"/>
                </a:solidFill>
                <a:effectLst>
                  <a:outerShdw blurRad="38100" dist="38100" dir="2700000" algn="tl">
                    <a:srgbClr val="000000">
                      <a:alpha val="43137"/>
                    </a:srgbClr>
                  </a:outerShdw>
                </a:effectLst>
                <a:latin typeface="Arial" panose="020B0604020202020204" pitchFamily="34" charset="0"/>
                <a:ea typeface="나눔고딕 ExtraBold" panose="020D0904000000000000" pitchFamily="50" charset="-127"/>
                <a:cs typeface="Arial" panose="020B0604020202020204" pitchFamily="34" charset="0"/>
              </a:rPr>
              <a:t>Ⅵ. </a:t>
            </a:r>
            <a:r>
              <a:rPr lang="mn-MN" altLang="ko-KR" b="1" dirty="0">
                <a:solidFill>
                  <a:srgbClr val="002060"/>
                </a:solidFill>
                <a:effectLst>
                  <a:outerShdw blurRad="38100" dist="38100" dir="2700000" algn="tl">
                    <a:srgbClr val="000000">
                      <a:alpha val="43137"/>
                    </a:srgbClr>
                  </a:outerShdw>
                </a:effectLst>
                <a:latin typeface="Arial" panose="020B0604020202020204" pitchFamily="34" charset="0"/>
                <a:ea typeface="나눔고딕 ExtraBold" panose="020D0904000000000000" pitchFamily="50" charset="-127"/>
                <a:cs typeface="Arial" panose="020B0604020202020204" pitchFamily="34" charset="0"/>
              </a:rPr>
              <a:t>ТУС-ийн үйлчилгээг эрэмблэх</a:t>
            </a:r>
            <a:r>
              <a:rPr lang="en-US" altLang="ko-KR" b="1" dirty="0">
                <a:solidFill>
                  <a:srgbClr val="002060"/>
                </a:solidFill>
                <a:effectLst>
                  <a:outerShdw blurRad="38100" dist="38100" dir="2700000" algn="tl">
                    <a:srgbClr val="000000">
                      <a:alpha val="43137"/>
                    </a:srgbClr>
                  </a:outerShdw>
                </a:effectLst>
                <a:latin typeface="Arial" panose="020B0604020202020204" pitchFamily="34" charset="0"/>
                <a:ea typeface="나눔고딕 ExtraBold" panose="020D0904000000000000" pitchFamily="50" charset="-127"/>
                <a:cs typeface="Arial" panose="020B0604020202020204" pitchFamily="34" charset="0"/>
              </a:rPr>
              <a:t> &amp; </a:t>
            </a:r>
            <a:r>
              <a:rPr lang="mn-MN" altLang="ko-KR" b="1" dirty="0">
                <a:solidFill>
                  <a:srgbClr val="002060"/>
                </a:solidFill>
                <a:effectLst>
                  <a:outerShdw blurRad="38100" dist="38100" dir="2700000" algn="tl">
                    <a:srgbClr val="000000">
                      <a:alpha val="43137"/>
                    </a:srgbClr>
                  </a:outerShdw>
                </a:effectLst>
                <a:latin typeface="Arial" panose="020B0604020202020204" pitchFamily="34" charset="0"/>
                <a:ea typeface="나눔고딕 ExtraBold" panose="020D0904000000000000" pitchFamily="50" charset="-127"/>
                <a:cs typeface="Arial" panose="020B0604020202020204" pitchFamily="34" charset="0"/>
              </a:rPr>
              <a:t>Дэд системүүдийг нэвтрүүлэх төлөвлөгөө </a:t>
            </a:r>
            <a:endParaRPr lang="en-US" altLang="ko-KR" b="1" dirty="0">
              <a:solidFill>
                <a:srgbClr val="002060"/>
              </a:solidFill>
              <a:effectLst>
                <a:outerShdw blurRad="38100" dist="38100" dir="2700000" algn="tl">
                  <a:srgbClr val="000000">
                    <a:alpha val="43137"/>
                  </a:srgbClr>
                </a:outerShdw>
              </a:effectLst>
              <a:latin typeface="Arial" panose="020B0604020202020204" pitchFamily="34" charset="0"/>
              <a:ea typeface="나눔고딕 ExtraBold" panose="020D0904000000000000" pitchFamily="50" charset="-127"/>
              <a:cs typeface="Arial" panose="020B0604020202020204" pitchFamily="34" charset="0"/>
            </a:endParaRPr>
          </a:p>
          <a:p>
            <a:pPr>
              <a:lnSpc>
                <a:spcPct val="180000"/>
              </a:lnSpc>
            </a:pPr>
            <a:r>
              <a:rPr lang="en-US" altLang="ko-KR" b="1" dirty="0">
                <a:solidFill>
                  <a:srgbClr val="002060"/>
                </a:solidFill>
                <a:effectLst>
                  <a:outerShdw blurRad="38100" dist="38100" dir="2700000" algn="tl">
                    <a:srgbClr val="000000">
                      <a:alpha val="43137"/>
                    </a:srgbClr>
                  </a:outerShdw>
                </a:effectLst>
                <a:latin typeface="Arial" panose="020B0604020202020204" pitchFamily="34" charset="0"/>
                <a:ea typeface="나눔고딕 ExtraBold" panose="020D0904000000000000" pitchFamily="50" charset="-127"/>
                <a:cs typeface="Arial" panose="020B0604020202020204" pitchFamily="34" charset="0"/>
              </a:rPr>
              <a:t>Ⅶ. </a:t>
            </a:r>
            <a:r>
              <a:rPr lang="mn-MN" altLang="ko-KR" b="1" dirty="0">
                <a:solidFill>
                  <a:srgbClr val="002060"/>
                </a:solidFill>
                <a:effectLst>
                  <a:outerShdw blurRad="38100" dist="38100" dir="2700000" algn="tl">
                    <a:srgbClr val="000000">
                      <a:alpha val="43137"/>
                    </a:srgbClr>
                  </a:outerShdw>
                </a:effectLst>
                <a:latin typeface="Arial" panose="020B0604020202020204" pitchFamily="34" charset="0"/>
                <a:ea typeface="나눔고딕 ExtraBold" panose="020D0904000000000000" pitchFamily="50" charset="-127"/>
                <a:cs typeface="Arial" panose="020B0604020202020204" pitchFamily="34" charset="0"/>
              </a:rPr>
              <a:t>ТУС-ийн Дэд системүүдийн суурь дизайн болон удирдлагын төвийн систем</a:t>
            </a:r>
            <a:endParaRPr lang="en-US" altLang="ko-KR" b="1" dirty="0">
              <a:solidFill>
                <a:srgbClr val="002060"/>
              </a:solidFill>
              <a:effectLst>
                <a:outerShdw blurRad="38100" dist="38100" dir="2700000" algn="tl">
                  <a:srgbClr val="000000">
                    <a:alpha val="43137"/>
                  </a:srgbClr>
                </a:outerShdw>
              </a:effectLst>
              <a:latin typeface="Arial" panose="020B0604020202020204" pitchFamily="34" charset="0"/>
              <a:ea typeface="나눔고딕 ExtraBold" panose="020D0904000000000000" pitchFamily="50" charset="-127"/>
              <a:cs typeface="Arial" panose="020B0604020202020204" pitchFamily="34" charset="0"/>
            </a:endParaRPr>
          </a:p>
          <a:p>
            <a:pPr>
              <a:lnSpc>
                <a:spcPct val="180000"/>
              </a:lnSpc>
            </a:pPr>
            <a:r>
              <a:rPr lang="en-US" altLang="ko-KR" b="1" dirty="0">
                <a:solidFill>
                  <a:srgbClr val="002060"/>
                </a:solidFill>
                <a:effectLst>
                  <a:outerShdw blurRad="38100" dist="38100" dir="2700000" algn="tl">
                    <a:srgbClr val="000000">
                      <a:alpha val="43137"/>
                    </a:srgbClr>
                  </a:outerShdw>
                </a:effectLst>
                <a:latin typeface="Arial" panose="020B0604020202020204" pitchFamily="34" charset="0"/>
                <a:ea typeface="나눔고딕 ExtraBold" panose="020D0904000000000000" pitchFamily="50" charset="-127"/>
                <a:cs typeface="Arial" panose="020B0604020202020204" pitchFamily="34" charset="0"/>
              </a:rPr>
              <a:t>Ⅷ. </a:t>
            </a:r>
            <a:r>
              <a:rPr lang="mn-MN" altLang="ko-KR" b="1" dirty="0">
                <a:solidFill>
                  <a:srgbClr val="002060"/>
                </a:solidFill>
                <a:effectLst>
                  <a:outerShdw blurRad="38100" dist="38100" dir="2700000" algn="tl">
                    <a:srgbClr val="000000">
                      <a:alpha val="43137"/>
                    </a:srgbClr>
                  </a:outerShdw>
                </a:effectLst>
                <a:latin typeface="Arial" panose="020B0604020202020204" pitchFamily="34" charset="0"/>
                <a:ea typeface="나눔고딕 ExtraBold" panose="020D0904000000000000" pitchFamily="50" charset="-127"/>
                <a:cs typeface="Arial" panose="020B0604020202020204" pitchFamily="34" charset="0"/>
              </a:rPr>
              <a:t>ТУС-ийг хэрэгжүүлэхэд шаардлагатай нөхцөл </a:t>
            </a:r>
            <a:endParaRPr lang="en-US" altLang="ko-KR" b="1" dirty="0">
              <a:solidFill>
                <a:srgbClr val="002060"/>
              </a:solidFill>
              <a:effectLst>
                <a:outerShdw blurRad="38100" dist="38100" dir="2700000" algn="tl">
                  <a:srgbClr val="000000">
                    <a:alpha val="43137"/>
                  </a:srgbClr>
                </a:outerShdw>
              </a:effectLst>
              <a:latin typeface="Arial" panose="020B0604020202020204" pitchFamily="34" charset="0"/>
              <a:ea typeface="나눔고딕 ExtraBold" panose="020D0904000000000000" pitchFamily="50" charset="-127"/>
              <a:cs typeface="Arial" panose="020B0604020202020204" pitchFamily="34" charset="0"/>
            </a:endParaRPr>
          </a:p>
        </p:txBody>
      </p:sp>
      <p:pic>
        <p:nvPicPr>
          <p:cNvPr id="19" name="Picture 2"/>
          <p:cNvPicPr>
            <a:picLocks noChangeAspect="1" noChangeArrowheads="1"/>
          </p:cNvPicPr>
          <p:nvPr/>
        </p:nvPicPr>
        <p:blipFill rotWithShape="1">
          <a:blip r:embed="rId2" cstate="print">
            <a:extLst>
              <a:ext uri="{28A0092B-C50C-407E-A947-70E740481C1C}">
                <a14:useLocalDpi xmlns:a14="http://schemas.microsoft.com/office/drawing/2010/main" val="0"/>
              </a:ext>
            </a:extLst>
          </a:blip>
          <a:srcRect l="11848" t="49728" r="59432" b="47850"/>
          <a:stretch/>
        </p:blipFill>
        <p:spPr bwMode="auto">
          <a:xfrm>
            <a:off x="0" y="1412776"/>
            <a:ext cx="9144000" cy="281905"/>
          </a:xfrm>
          <a:prstGeom prst="rect">
            <a:avLst/>
          </a:prstGeom>
          <a:solidFill>
            <a:schemeClr val="bg1">
              <a:alpha val="30000"/>
            </a:schemeClr>
          </a:solidFill>
          <a:ln>
            <a:noFill/>
          </a:ln>
        </p:spPr>
      </p:pic>
      <p:sp>
        <p:nvSpPr>
          <p:cNvPr id="225" name="직사각형 224"/>
          <p:cNvSpPr/>
          <p:nvPr/>
        </p:nvSpPr>
        <p:spPr>
          <a:xfrm>
            <a:off x="5838" y="6309319"/>
            <a:ext cx="9142984" cy="576065"/>
          </a:xfrm>
          <a:prstGeom prst="rect">
            <a:avLst/>
          </a:prstGeom>
          <a:solidFill>
            <a:schemeClr val="bg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91062" tIns="45530" rIns="91062" bIns="45530" anchor="ctr"/>
          <a:lstStyle/>
          <a:p>
            <a:pPr algn="ctr">
              <a:defRPr/>
            </a:pPr>
            <a:endParaRPr lang="ko-KR" altLang="en-US" dirty="0">
              <a:solidFill>
                <a:prstClr val="white"/>
              </a:solidFill>
            </a:endParaRPr>
          </a:p>
        </p:txBody>
      </p:sp>
      <p:sp>
        <p:nvSpPr>
          <p:cNvPr id="227" name="직사각형 226"/>
          <p:cNvSpPr/>
          <p:nvPr/>
        </p:nvSpPr>
        <p:spPr>
          <a:xfrm>
            <a:off x="5838" y="1343831"/>
            <a:ext cx="9142984" cy="601731"/>
          </a:xfrm>
          <a:prstGeom prst="rect">
            <a:avLst/>
          </a:prstGeom>
          <a:solidFill>
            <a:schemeClr val="bg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91062" tIns="45530" rIns="91062" bIns="45530" anchor="ctr"/>
          <a:lstStyle/>
          <a:p>
            <a:pPr algn="ctr">
              <a:defRPr/>
            </a:pPr>
            <a:endParaRPr lang="ko-KR" altLang="en-US" dirty="0">
              <a:solidFill>
                <a:prstClr val="white"/>
              </a:solidFill>
            </a:endParaRPr>
          </a:p>
        </p:txBody>
      </p:sp>
    </p:spTree>
    <p:extLst>
      <p:ext uri="{BB962C8B-B14F-4D97-AF65-F5344CB8AC3E}">
        <p14:creationId xmlns:p14="http://schemas.microsoft.com/office/powerpoint/2010/main" val="3639708062"/>
      </p:ext>
    </p:extLst>
  </p:cSld>
  <p:clrMapOvr>
    <a:masterClrMapping/>
  </p:clrMapOvr>
  <p:transition>
    <p:fade/>
  </p:transition>
  <p:timing>
    <p:tnLst>
      <p:par>
        <p:cTn id="1" dur="indefinite" restart="never" nodeType="tmRoot"/>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직사각형 5"/>
          <p:cNvSpPr/>
          <p:nvPr/>
        </p:nvSpPr>
        <p:spPr>
          <a:xfrm>
            <a:off x="0" y="2670003"/>
            <a:ext cx="9144000" cy="414337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062" tIns="45530" rIns="91062" bIns="45530" anchor="ctr"/>
          <a:lstStyle/>
          <a:p>
            <a:pPr algn="ctr">
              <a:defRPr/>
            </a:pPr>
            <a:endParaRPr lang="ko-KR" altLang="en-US" b="1">
              <a:solidFill>
                <a:prstClr val="white"/>
              </a:solidFill>
              <a:latin typeface="Calibri" panose="020F0502020204030204" pitchFamily="34" charset="0"/>
              <a:cs typeface="Calibri" panose="020F0502020204030204" pitchFamily="34" charset="0"/>
            </a:endParaRPr>
          </a:p>
        </p:txBody>
      </p:sp>
      <p:sp>
        <p:nvSpPr>
          <p:cNvPr id="81" name="TextBox 80"/>
          <p:cNvSpPr txBox="1"/>
          <p:nvPr/>
        </p:nvSpPr>
        <p:spPr>
          <a:xfrm>
            <a:off x="143508" y="44624"/>
            <a:ext cx="8856984" cy="523220"/>
          </a:xfrm>
          <a:prstGeom prst="rect">
            <a:avLst/>
          </a:prstGeom>
          <a:noFill/>
        </p:spPr>
        <p:txBody>
          <a:bodyPr wrap="square" rtlCol="0">
            <a:spAutoFit/>
          </a:bodyPr>
          <a:lstStyle/>
          <a:p>
            <a:pPr algn="ctr" defTabSz="913860">
              <a:buSzPct val="130000"/>
            </a:pPr>
            <a:r>
              <a:rPr lang="mn-MN" altLang="ko-KR" sz="2800" dirty="0">
                <a:ln w="9000" cmpd="sng">
                  <a:noFill/>
                  <a:prstDash val="solid"/>
                </a:ln>
                <a:solidFill>
                  <a:prstClr val="white"/>
                </a:solidFill>
                <a:effectLst>
                  <a:reflection blurRad="12700" stA="28000" endPos="45000" dist="1000" dir="5400000" sy="-100000" algn="bl" rotWithShape="0"/>
                </a:effectLst>
                <a:latin typeface="Calibri" panose="020F0502020204030204" pitchFamily="34" charset="0"/>
                <a:ea typeface="나눔고딕 ExtraBold" panose="020D0904000000000000" pitchFamily="50" charset="-127"/>
                <a:cs typeface="Calibri" panose="020F0502020204030204" pitchFamily="34" charset="0"/>
              </a:rPr>
              <a:t>Хэрэгцээ, шаардлагыг тодорхойлох судалгаа</a:t>
            </a:r>
            <a:endParaRPr lang="ko-KR" altLang="en-US" sz="2800" dirty="0">
              <a:ln w="9000" cmpd="sng">
                <a:noFill/>
                <a:prstDash val="solid"/>
              </a:ln>
              <a:solidFill>
                <a:srgbClr val="FF0000"/>
              </a:solidFill>
              <a:effectLst>
                <a:reflection blurRad="12700" stA="28000" endPos="45000" dist="1000" dir="5400000" sy="-100000" algn="bl" rotWithShape="0"/>
              </a:effectLst>
              <a:latin typeface="Calibri" panose="020F0502020204030204" pitchFamily="34" charset="0"/>
              <a:ea typeface="나눔고딕 ExtraBold" panose="020D0904000000000000" pitchFamily="50" charset="-127"/>
              <a:cs typeface="Calibri" panose="020F0502020204030204" pitchFamily="34" charset="0"/>
            </a:endParaRPr>
          </a:p>
        </p:txBody>
      </p:sp>
      <p:grpSp>
        <p:nvGrpSpPr>
          <p:cNvPr id="19" name="그룹 18"/>
          <p:cNvGrpSpPr/>
          <p:nvPr/>
        </p:nvGrpSpPr>
        <p:grpSpPr>
          <a:xfrm>
            <a:off x="395536" y="548680"/>
            <a:ext cx="6627703" cy="1083896"/>
            <a:chOff x="392568" y="842229"/>
            <a:chExt cx="2926458" cy="646331"/>
          </a:xfrm>
        </p:grpSpPr>
        <p:grpSp>
          <p:nvGrpSpPr>
            <p:cNvPr id="20" name="Group 5"/>
            <p:cNvGrpSpPr>
              <a:grpSpLocks/>
            </p:cNvGrpSpPr>
            <p:nvPr/>
          </p:nvGrpSpPr>
          <p:grpSpPr bwMode="auto">
            <a:xfrm>
              <a:off x="392568" y="986131"/>
              <a:ext cx="2830171" cy="358526"/>
              <a:chOff x="752" y="1413"/>
              <a:chExt cx="1881" cy="294"/>
            </a:xfrm>
          </p:grpSpPr>
          <p:sp>
            <p:nvSpPr>
              <p:cNvPr id="22" name="AutoShape 6"/>
              <p:cNvSpPr>
                <a:spLocks noChangeArrowheads="1"/>
              </p:cNvSpPr>
              <p:nvPr/>
            </p:nvSpPr>
            <p:spPr bwMode="gray">
              <a:xfrm>
                <a:off x="752" y="1413"/>
                <a:ext cx="1881" cy="294"/>
              </a:xfrm>
              <a:prstGeom prst="roundRect">
                <a:avLst>
                  <a:gd name="adj" fmla="val 50000"/>
                </a:avLst>
              </a:prstGeom>
              <a:gradFill rotWithShape="1">
                <a:gsLst>
                  <a:gs pos="0">
                    <a:srgbClr val="0070C0"/>
                  </a:gs>
                  <a:gs pos="50000">
                    <a:srgbClr val="00B0F0"/>
                  </a:gs>
                  <a:gs pos="100000">
                    <a:srgbClr val="0070C0"/>
                  </a:gs>
                </a:gsLst>
                <a:lin ang="0" scaled="1"/>
              </a:gradFill>
              <a:ln w="12700">
                <a:noFill/>
                <a:round/>
                <a:headEnd/>
                <a:tailEnd/>
              </a:ln>
              <a:effectLst>
                <a:outerShdw dist="53882" dir="2700000" algn="ctr" rotWithShape="0">
                  <a:srgbClr val="292929">
                    <a:alpha val="50000"/>
                  </a:srgbClr>
                </a:outerShdw>
              </a:effectLst>
            </p:spPr>
            <p:txBody>
              <a:bodyPr wrap="none" anchor="ctr"/>
              <a:lstStyle/>
              <a:p>
                <a:pPr defTabSz="837945" latinLnBrk="0">
                  <a:defRPr/>
                </a:pPr>
                <a:endParaRPr lang="ko-KR" altLang="en-US" kern="0" dirty="0">
                  <a:solidFill>
                    <a:sysClr val="windowText" lastClr="000000"/>
                  </a:solidFill>
                  <a:latin typeface="Calibri" panose="020F0502020204030204" pitchFamily="34" charset="0"/>
                  <a:ea typeface="휴먼모음T" pitchFamily="18" charset="-127"/>
                  <a:cs typeface="Calibri" panose="020F0502020204030204" pitchFamily="34" charset="0"/>
                </a:endParaRPr>
              </a:p>
            </p:txBody>
          </p:sp>
          <p:sp>
            <p:nvSpPr>
              <p:cNvPr id="23" name="AutoShape 7"/>
              <p:cNvSpPr>
                <a:spLocks noChangeArrowheads="1"/>
              </p:cNvSpPr>
              <p:nvPr/>
            </p:nvSpPr>
            <p:spPr bwMode="gray">
              <a:xfrm flipH="1">
                <a:off x="2590" y="1457"/>
                <a:ext cx="36" cy="204"/>
              </a:xfrm>
              <a:prstGeom prst="moon">
                <a:avLst>
                  <a:gd name="adj" fmla="val 22032"/>
                </a:avLst>
              </a:prstGeom>
              <a:gradFill rotWithShape="1">
                <a:gsLst>
                  <a:gs pos="0">
                    <a:srgbClr val="FFFFFF">
                      <a:gamma/>
                      <a:shade val="46275"/>
                      <a:invGamma/>
                      <a:alpha val="0"/>
                    </a:srgbClr>
                  </a:gs>
                  <a:gs pos="50000">
                    <a:srgbClr val="FFFFFF">
                      <a:alpha val="84000"/>
                    </a:srgbClr>
                  </a:gs>
                  <a:gs pos="100000">
                    <a:srgbClr val="FFFFFF">
                      <a:gamma/>
                      <a:shade val="46275"/>
                      <a:invGamma/>
                      <a:alpha val="0"/>
                    </a:srgbClr>
                  </a:gs>
                </a:gsLst>
                <a:lin ang="5400000" scaled="1"/>
              </a:gradFill>
              <a:ln w="9525">
                <a:noFill/>
                <a:miter lim="800000"/>
                <a:headEnd/>
                <a:tailEnd/>
              </a:ln>
              <a:effectLst/>
            </p:spPr>
            <p:txBody>
              <a:bodyPr wrap="none" anchor="ctr"/>
              <a:lstStyle/>
              <a:p>
                <a:pPr defTabSz="837945" latinLnBrk="0">
                  <a:defRPr/>
                </a:pPr>
                <a:endParaRPr lang="ko-KR" altLang="en-US" kern="0" dirty="0">
                  <a:solidFill>
                    <a:sysClr val="windowText" lastClr="000000"/>
                  </a:solidFill>
                  <a:latin typeface="Calibri" panose="020F0502020204030204" pitchFamily="34" charset="0"/>
                  <a:ea typeface="휴먼모음T" pitchFamily="18" charset="-127"/>
                  <a:cs typeface="Calibri" panose="020F0502020204030204" pitchFamily="34" charset="0"/>
                </a:endParaRPr>
              </a:p>
            </p:txBody>
          </p:sp>
          <p:sp>
            <p:nvSpPr>
              <p:cNvPr id="24" name="AutoShape 8"/>
              <p:cNvSpPr>
                <a:spLocks noChangeArrowheads="1"/>
              </p:cNvSpPr>
              <p:nvPr/>
            </p:nvSpPr>
            <p:spPr bwMode="gray">
              <a:xfrm>
                <a:off x="762" y="1457"/>
                <a:ext cx="36" cy="204"/>
              </a:xfrm>
              <a:prstGeom prst="moon">
                <a:avLst>
                  <a:gd name="adj" fmla="val 22032"/>
                </a:avLst>
              </a:prstGeom>
              <a:gradFill rotWithShape="1">
                <a:gsLst>
                  <a:gs pos="0">
                    <a:srgbClr val="FFFFFF">
                      <a:gamma/>
                      <a:shade val="46275"/>
                      <a:invGamma/>
                      <a:alpha val="0"/>
                    </a:srgbClr>
                  </a:gs>
                  <a:gs pos="50000">
                    <a:srgbClr val="FFFFFF">
                      <a:alpha val="84000"/>
                    </a:srgbClr>
                  </a:gs>
                  <a:gs pos="100000">
                    <a:srgbClr val="FFFFFF">
                      <a:gamma/>
                      <a:shade val="46275"/>
                      <a:invGamma/>
                      <a:alpha val="0"/>
                    </a:srgbClr>
                  </a:gs>
                </a:gsLst>
                <a:lin ang="5400000" scaled="1"/>
              </a:gradFill>
              <a:ln w="9525">
                <a:noFill/>
                <a:miter lim="800000"/>
                <a:headEnd/>
                <a:tailEnd/>
              </a:ln>
              <a:effectLst/>
            </p:spPr>
            <p:txBody>
              <a:bodyPr wrap="none" anchor="ctr"/>
              <a:lstStyle/>
              <a:p>
                <a:pPr defTabSz="837945" latinLnBrk="0">
                  <a:defRPr/>
                </a:pPr>
                <a:endParaRPr lang="ko-KR" altLang="en-US" kern="0" dirty="0">
                  <a:solidFill>
                    <a:sysClr val="windowText" lastClr="000000"/>
                  </a:solidFill>
                  <a:latin typeface="Calibri" panose="020F0502020204030204" pitchFamily="34" charset="0"/>
                  <a:ea typeface="휴먼모음T" pitchFamily="18" charset="-127"/>
                  <a:cs typeface="Calibri" panose="020F0502020204030204" pitchFamily="34" charset="0"/>
                </a:endParaRPr>
              </a:p>
            </p:txBody>
          </p:sp>
        </p:grpSp>
        <p:sp>
          <p:nvSpPr>
            <p:cNvPr id="21" name="Text Box 18"/>
            <p:cNvSpPr txBox="1">
              <a:spLocks noChangeArrowheads="1"/>
            </p:cNvSpPr>
            <p:nvPr/>
          </p:nvSpPr>
          <p:spPr bwMode="white">
            <a:xfrm>
              <a:off x="441646" y="842229"/>
              <a:ext cx="2877380" cy="646331"/>
            </a:xfrm>
            <a:prstGeom prst="rect">
              <a:avLst/>
            </a:prstGeom>
            <a:noFill/>
            <a:ln w="9525" algn="ctr">
              <a:noFill/>
              <a:miter lim="800000"/>
              <a:headEnd/>
              <a:tailEnd/>
            </a:ln>
          </p:spPr>
          <p:txBody>
            <a:bodyPr wrap="square" anchor="ctr">
              <a:spAutoFit/>
            </a:bodyPr>
            <a:lstStyle/>
            <a:p>
              <a:pPr algn="ctr" fontAlgn="base">
                <a:spcBef>
                  <a:spcPct val="50000"/>
                </a:spcBef>
                <a:spcAft>
                  <a:spcPct val="0"/>
                </a:spcAft>
                <a:defRPr/>
              </a:pPr>
              <a:r>
                <a:rPr lang="mn-MN" altLang="ko-KR" b="1" dirty="0">
                  <a:solidFill>
                    <a:srgbClr val="F8F8F8"/>
                  </a:solidFill>
                  <a:effectLst>
                    <a:outerShdw blurRad="38100" dist="38100" dir="2700000" algn="tl">
                      <a:srgbClr val="000000">
                        <a:alpha val="43137"/>
                      </a:srgbClr>
                    </a:outerShdw>
                  </a:effectLst>
                  <a:latin typeface="Calibri" panose="020F0502020204030204" pitchFamily="34" charset="0"/>
                  <a:ea typeface="휴먼모음T" pitchFamily="18" charset="-127"/>
                  <a:cs typeface="Calibri" panose="020F0502020204030204" pitchFamily="34" charset="0"/>
                </a:rPr>
                <a:t>Мэргэжилтнүүдээс авсан судалгаан дээр үндэслэн ТУС-ийн үйлчилгээнүүдийг эрэмбэлсэн байдал</a:t>
              </a:r>
              <a:endParaRPr lang="ko-KR" altLang="en-US" b="1" dirty="0">
                <a:solidFill>
                  <a:srgbClr val="F8F8F8"/>
                </a:solidFill>
                <a:effectLst>
                  <a:outerShdw blurRad="38100" dist="38100" dir="2700000" algn="tl">
                    <a:srgbClr val="000000">
                      <a:alpha val="43137"/>
                    </a:srgbClr>
                  </a:outerShdw>
                </a:effectLst>
                <a:latin typeface="Calibri" panose="020F0502020204030204" pitchFamily="34" charset="0"/>
                <a:ea typeface="휴먼모음T" pitchFamily="18" charset="-127"/>
                <a:cs typeface="Calibri" panose="020F0502020204030204" pitchFamily="34" charset="0"/>
              </a:endParaRPr>
            </a:p>
          </p:txBody>
        </p:sp>
      </p:grpSp>
      <p:sp>
        <p:nvSpPr>
          <p:cNvPr id="71" name="텍스트"/>
          <p:cNvSpPr txBox="1"/>
          <p:nvPr/>
        </p:nvSpPr>
        <p:spPr>
          <a:xfrm>
            <a:off x="679518" y="1412776"/>
            <a:ext cx="2174946" cy="369332"/>
          </a:xfrm>
          <a:prstGeom prst="rect">
            <a:avLst/>
          </a:prstGeom>
          <a:noFill/>
        </p:spPr>
        <p:txBody>
          <a:bodyPr wrap="square" lIns="0" tIns="0" rIns="0" bIns="0" rtlCol="0" anchor="ctr">
            <a:spAutoFit/>
          </a:bodyPr>
          <a:lstStyle>
            <a:defPPr>
              <a:defRPr lang="ko-KR"/>
            </a:defPPr>
            <a:lvl1pPr lvl="0" indent="-266700" algn="ctr" defTabSz="914400">
              <a:spcBef>
                <a:spcPct val="0"/>
              </a:spcBef>
              <a:spcAft>
                <a:spcPts val="100"/>
              </a:spcAft>
              <a:buSzPct val="120000"/>
              <a:tabLst>
                <a:tab pos="177800" algn="l"/>
                <a:tab pos="803275" algn="l"/>
              </a:tabLst>
              <a:defRPr sz="1800" b="1" kern="1000" spc="-50">
                <a:ln>
                  <a:noFill/>
                  <a:prstDash val="solid"/>
                </a:ln>
                <a:gradFill rotWithShape="1">
                  <a:gsLst>
                    <a:gs pos="50000">
                      <a:schemeClr val="bg1"/>
                    </a:gs>
                    <a:gs pos="100000">
                      <a:schemeClr val="bg1"/>
                    </a:gs>
                  </a:gsLst>
                  <a:lin ang="5400000"/>
                </a:gradFill>
                <a:latin typeface="Rix정고딕 M" pitchFamily="18" charset="-127"/>
                <a:ea typeface="Rix정고딕 M" pitchFamily="18" charset="-127"/>
                <a:cs typeface="Arial" pitchFamily="34" charset="0"/>
              </a:defRPr>
            </a:lvl1pPr>
          </a:lstStyle>
          <a:p>
            <a:pPr>
              <a:defRPr/>
            </a:pPr>
            <a:r>
              <a:rPr lang="mn-MN" altLang="ko-KR" sz="2400" dirty="0">
                <a:gradFill rotWithShape="1">
                  <a:gsLst>
                    <a:gs pos="0">
                      <a:srgbClr val="FFE400"/>
                    </a:gs>
                    <a:gs pos="100000">
                      <a:srgbClr val="FA8006"/>
                    </a:gs>
                  </a:gsLst>
                  <a:lin ang="5400000"/>
                </a:gradFill>
                <a:effectLst>
                  <a:glow rad="88900">
                    <a:prstClr val="black">
                      <a:alpha val="60000"/>
                    </a:prstClr>
                  </a:glow>
                  <a:outerShdw blurRad="50800" dist="38100" dir="5040000" algn="tl">
                    <a:prstClr val="black">
                      <a:alpha val="70000"/>
                    </a:prstClr>
                  </a:outerShdw>
                </a:effectLst>
                <a:latin typeface="Calibri" panose="020F0502020204030204" pitchFamily="34" charset="0"/>
                <a:ea typeface="Arial Unicode MS" panose="020B0604020202020204" pitchFamily="50" charset="-127"/>
                <a:cs typeface="Calibri" panose="020F0502020204030204" pitchFamily="34" charset="0"/>
              </a:rPr>
              <a:t>Улаанбаатар хот</a:t>
            </a:r>
            <a:r>
              <a:rPr lang="en-US" altLang="ko-KR" sz="2400" dirty="0">
                <a:gradFill rotWithShape="1">
                  <a:gsLst>
                    <a:gs pos="0">
                      <a:srgbClr val="FFE400"/>
                    </a:gs>
                    <a:gs pos="100000">
                      <a:srgbClr val="FA8006"/>
                    </a:gs>
                  </a:gsLst>
                  <a:lin ang="5400000"/>
                </a:gradFill>
                <a:effectLst>
                  <a:glow rad="88900">
                    <a:prstClr val="black">
                      <a:alpha val="60000"/>
                    </a:prstClr>
                  </a:glow>
                  <a:outerShdw blurRad="50800" dist="38100" dir="5040000" algn="tl">
                    <a:prstClr val="black">
                      <a:alpha val="70000"/>
                    </a:prstClr>
                  </a:outerShdw>
                </a:effectLst>
                <a:latin typeface="Calibri" panose="020F0502020204030204" pitchFamily="34" charset="0"/>
                <a:ea typeface="Arial Unicode MS" panose="020B0604020202020204" pitchFamily="50" charset="-127"/>
                <a:cs typeface="Calibri" panose="020F0502020204030204" pitchFamily="34" charset="0"/>
              </a:rPr>
              <a:t> </a:t>
            </a:r>
          </a:p>
        </p:txBody>
      </p:sp>
      <p:sp>
        <p:nvSpPr>
          <p:cNvPr id="72" name="텍스트"/>
          <p:cNvSpPr txBox="1"/>
          <p:nvPr/>
        </p:nvSpPr>
        <p:spPr>
          <a:xfrm>
            <a:off x="6228184" y="1412776"/>
            <a:ext cx="2174946" cy="369332"/>
          </a:xfrm>
          <a:prstGeom prst="rect">
            <a:avLst/>
          </a:prstGeom>
          <a:noFill/>
        </p:spPr>
        <p:txBody>
          <a:bodyPr wrap="square" lIns="0" tIns="0" rIns="0" bIns="0" rtlCol="0" anchor="ctr">
            <a:spAutoFit/>
          </a:bodyPr>
          <a:lstStyle>
            <a:defPPr>
              <a:defRPr lang="ko-KR"/>
            </a:defPPr>
            <a:lvl1pPr lvl="0" indent="-266700" algn="ctr" defTabSz="914400">
              <a:spcBef>
                <a:spcPct val="0"/>
              </a:spcBef>
              <a:spcAft>
                <a:spcPts val="100"/>
              </a:spcAft>
              <a:buSzPct val="120000"/>
              <a:tabLst>
                <a:tab pos="177800" algn="l"/>
                <a:tab pos="803275" algn="l"/>
              </a:tabLst>
              <a:defRPr sz="1800" b="1" kern="1000" spc="-50">
                <a:ln>
                  <a:noFill/>
                  <a:prstDash val="solid"/>
                </a:ln>
                <a:gradFill rotWithShape="1">
                  <a:gsLst>
                    <a:gs pos="50000">
                      <a:schemeClr val="bg1"/>
                    </a:gs>
                    <a:gs pos="100000">
                      <a:schemeClr val="bg1"/>
                    </a:gs>
                  </a:gsLst>
                  <a:lin ang="5400000"/>
                </a:gradFill>
                <a:latin typeface="Rix정고딕 M" pitchFamily="18" charset="-127"/>
                <a:ea typeface="Rix정고딕 M" pitchFamily="18" charset="-127"/>
                <a:cs typeface="Arial" pitchFamily="34" charset="0"/>
              </a:defRPr>
            </a:lvl1pPr>
          </a:lstStyle>
          <a:p>
            <a:pPr>
              <a:defRPr/>
            </a:pPr>
            <a:r>
              <a:rPr lang="mn-MN" altLang="ko-KR" sz="2400" dirty="0">
                <a:gradFill rotWithShape="1">
                  <a:gsLst>
                    <a:gs pos="0">
                      <a:srgbClr val="FFE400"/>
                    </a:gs>
                    <a:gs pos="100000">
                      <a:srgbClr val="FA8006"/>
                    </a:gs>
                  </a:gsLst>
                  <a:lin ang="5400000"/>
                </a:gradFill>
                <a:effectLst>
                  <a:glow rad="88900">
                    <a:prstClr val="black">
                      <a:alpha val="60000"/>
                    </a:prstClr>
                  </a:glow>
                  <a:outerShdw blurRad="50800" dist="38100" dir="5040000" algn="tl">
                    <a:prstClr val="black">
                      <a:alpha val="70000"/>
                    </a:prstClr>
                  </a:outerShdw>
                </a:effectLst>
                <a:latin typeface="Calibri" panose="020F0502020204030204" pitchFamily="34" charset="0"/>
                <a:ea typeface="Arial Unicode MS" panose="020B0604020202020204" pitchFamily="50" charset="-127"/>
                <a:cs typeface="Calibri" panose="020F0502020204030204" pitchFamily="34" charset="0"/>
              </a:rPr>
              <a:t>Орон нутаг</a:t>
            </a:r>
            <a:r>
              <a:rPr lang="en-US" altLang="ko-KR" sz="2400" dirty="0">
                <a:gradFill rotWithShape="1">
                  <a:gsLst>
                    <a:gs pos="0">
                      <a:srgbClr val="FFE400"/>
                    </a:gs>
                    <a:gs pos="100000">
                      <a:srgbClr val="FA8006"/>
                    </a:gs>
                  </a:gsLst>
                  <a:lin ang="5400000"/>
                </a:gradFill>
                <a:effectLst>
                  <a:glow rad="88900">
                    <a:prstClr val="black">
                      <a:alpha val="60000"/>
                    </a:prstClr>
                  </a:glow>
                  <a:outerShdw blurRad="50800" dist="38100" dir="5040000" algn="tl">
                    <a:prstClr val="black">
                      <a:alpha val="70000"/>
                    </a:prstClr>
                  </a:outerShdw>
                </a:effectLst>
                <a:latin typeface="Calibri" panose="020F0502020204030204" pitchFamily="34" charset="0"/>
                <a:ea typeface="Arial Unicode MS" panose="020B0604020202020204" pitchFamily="50" charset="-127"/>
                <a:cs typeface="Calibri" panose="020F0502020204030204" pitchFamily="34" charset="0"/>
              </a:rPr>
              <a:t> </a:t>
            </a:r>
          </a:p>
        </p:txBody>
      </p:sp>
      <p:grpSp>
        <p:nvGrpSpPr>
          <p:cNvPr id="73" name="그룹 72"/>
          <p:cNvGrpSpPr/>
          <p:nvPr/>
        </p:nvGrpSpPr>
        <p:grpSpPr>
          <a:xfrm>
            <a:off x="3275856" y="1484784"/>
            <a:ext cx="2448272" cy="2016224"/>
            <a:chOff x="3369333" y="2021178"/>
            <a:chExt cx="2448272" cy="2016224"/>
          </a:xfrm>
        </p:grpSpPr>
        <p:sp>
          <p:nvSpPr>
            <p:cNvPr id="74" name="모서리가 둥근 직사각형 73"/>
            <p:cNvSpPr/>
            <p:nvPr/>
          </p:nvSpPr>
          <p:spPr>
            <a:xfrm>
              <a:off x="4768891" y="3477353"/>
              <a:ext cx="904698" cy="560049"/>
            </a:xfrm>
            <a:prstGeom prst="roundRect">
              <a:avLst/>
            </a:prstGeom>
            <a:noFill/>
            <a:ln w="38100" cap="flat" cmpd="sng" algn="ctr">
              <a:solidFill>
                <a:srgbClr val="FFC000"/>
              </a:solidFill>
              <a:prstDash val="solid"/>
            </a:ln>
            <a:effectLst/>
          </p:spPr>
          <p:txBody>
            <a:bodyPr rtlCol="0" anchor="ctr"/>
            <a:lstStyle/>
            <a:p>
              <a:pPr lvl="0" algn="ctr" latinLnBrk="0">
                <a:defRPr/>
              </a:pPr>
              <a:r>
                <a:rPr lang="mn-MN" altLang="ko-KR" sz="1100" kern="0" dirty="0">
                  <a:solidFill>
                    <a:srgbClr val="FF9933"/>
                  </a:solidFill>
                  <a:latin typeface="Calibri" panose="020F0502020204030204" pitchFamily="34" charset="0"/>
                  <a:ea typeface="나눔고딕 ExtraBold" panose="020D0904000000000000" pitchFamily="50" charset="-127"/>
                  <a:cs typeface="Calibri" panose="020F0502020204030204" pitchFamily="34" charset="0"/>
                </a:rPr>
                <a:t>Цахим төлбөрийн систем</a:t>
              </a:r>
              <a:endParaRPr lang="en-US" altLang="ko-KR" sz="1100" kern="0" dirty="0">
                <a:solidFill>
                  <a:srgbClr val="FF9933"/>
                </a:solidFill>
                <a:latin typeface="Calibri" panose="020F0502020204030204" pitchFamily="34" charset="0"/>
                <a:ea typeface="나눔고딕 ExtraBold" panose="020D0904000000000000" pitchFamily="50" charset="-127"/>
                <a:cs typeface="Calibri" panose="020F0502020204030204" pitchFamily="34" charset="0"/>
              </a:endParaRPr>
            </a:p>
          </p:txBody>
        </p:sp>
        <p:cxnSp>
          <p:nvCxnSpPr>
            <p:cNvPr id="78" name="직선 연결선 77"/>
            <p:cNvCxnSpPr/>
            <p:nvPr/>
          </p:nvCxnSpPr>
          <p:spPr>
            <a:xfrm>
              <a:off x="3811883" y="2712599"/>
              <a:ext cx="123011" cy="82788"/>
            </a:xfrm>
            <a:prstGeom prst="line">
              <a:avLst/>
            </a:prstGeom>
            <a:noFill/>
            <a:ln w="9525" cap="flat" cmpd="sng" algn="ctr">
              <a:solidFill>
                <a:srgbClr val="FCD3A6"/>
              </a:solidFill>
              <a:prstDash val="solid"/>
            </a:ln>
            <a:effectLst/>
          </p:spPr>
        </p:cxnSp>
        <p:sp>
          <p:nvSpPr>
            <p:cNvPr id="80" name="모서리가 둥근 직사각형 79"/>
            <p:cNvSpPr/>
            <p:nvPr/>
          </p:nvSpPr>
          <p:spPr>
            <a:xfrm>
              <a:off x="3369333" y="2165194"/>
              <a:ext cx="1200446" cy="534872"/>
            </a:xfrm>
            <a:prstGeom prst="roundRect">
              <a:avLst/>
            </a:prstGeom>
            <a:noFill/>
            <a:ln w="38100" cap="flat" cmpd="sng" algn="ctr">
              <a:solidFill>
                <a:srgbClr val="FEB80A">
                  <a:lumMod val="75000"/>
                </a:srgbClr>
              </a:solidFill>
              <a:prstDash val="solid"/>
            </a:ln>
            <a:effectLst/>
          </p:spPr>
          <p:txBody>
            <a:bodyPr rtlCol="0" anchor="ctr"/>
            <a:lstStyle/>
            <a:p>
              <a:pPr lvl="0" algn="ctr" latinLnBrk="0">
                <a:lnSpc>
                  <a:spcPct val="90000"/>
                </a:lnSpc>
                <a:defRPr/>
              </a:pPr>
              <a:r>
                <a:rPr lang="ru-RU" altLang="ko-KR" sz="1050" kern="0" dirty="0">
                  <a:solidFill>
                    <a:srgbClr val="FEB80A">
                      <a:lumMod val="50000"/>
                    </a:srgbClr>
                  </a:solidFill>
                  <a:latin typeface="Calibri" panose="020F0502020204030204" pitchFamily="34" charset="0"/>
                  <a:ea typeface="나눔고딕 ExtraBold" panose="020D0904000000000000" pitchFamily="50" charset="-127"/>
                  <a:cs typeface="Calibri" panose="020F0502020204030204" pitchFamily="34" charset="0"/>
                </a:rPr>
                <a:t>Замын хөдөлгөөний зөрчил илрүүлэх автомат систем</a:t>
              </a:r>
              <a:endParaRPr lang="en-US" altLang="ko-KR" sz="1050" kern="0" dirty="0">
                <a:solidFill>
                  <a:srgbClr val="FEB80A">
                    <a:lumMod val="50000"/>
                  </a:srgbClr>
                </a:solidFill>
                <a:latin typeface="Calibri" panose="020F0502020204030204" pitchFamily="34" charset="0"/>
                <a:ea typeface="나눔고딕 ExtraBold" panose="020D0904000000000000" pitchFamily="50" charset="-127"/>
                <a:cs typeface="Calibri" panose="020F0502020204030204" pitchFamily="34" charset="0"/>
              </a:endParaRPr>
            </a:p>
          </p:txBody>
        </p:sp>
        <p:cxnSp>
          <p:nvCxnSpPr>
            <p:cNvPr id="82" name="직선 연결선 81"/>
            <p:cNvCxnSpPr/>
            <p:nvPr/>
          </p:nvCxnSpPr>
          <p:spPr>
            <a:xfrm flipV="1">
              <a:off x="3743153" y="3354156"/>
              <a:ext cx="132851" cy="163379"/>
            </a:xfrm>
            <a:prstGeom prst="line">
              <a:avLst/>
            </a:prstGeom>
            <a:noFill/>
            <a:ln w="9525" cap="flat" cmpd="sng" algn="ctr">
              <a:solidFill>
                <a:sysClr val="window" lastClr="FFFFFF">
                  <a:lumMod val="75000"/>
                </a:sysClr>
              </a:solidFill>
              <a:prstDash val="solid"/>
            </a:ln>
            <a:effectLst/>
          </p:spPr>
        </p:cxnSp>
        <p:sp>
          <p:nvSpPr>
            <p:cNvPr id="83" name="모서리가 둥근 직사각형 82"/>
            <p:cNvSpPr/>
            <p:nvPr/>
          </p:nvSpPr>
          <p:spPr>
            <a:xfrm>
              <a:off x="3513349" y="3528635"/>
              <a:ext cx="927525" cy="436759"/>
            </a:xfrm>
            <a:prstGeom prst="roundRect">
              <a:avLst/>
            </a:prstGeom>
            <a:noFill/>
            <a:ln w="38100" cap="flat" cmpd="sng" algn="ctr">
              <a:solidFill>
                <a:sysClr val="window" lastClr="FFFFFF">
                  <a:lumMod val="65000"/>
                </a:sysClr>
              </a:solidFill>
              <a:prstDash val="solid"/>
            </a:ln>
            <a:effectLst/>
          </p:spPr>
          <p:txBody>
            <a:bodyPr rtlCol="0" anchor="ctr"/>
            <a:lstStyle/>
            <a:p>
              <a:pPr lvl="0" algn="ctr" latinLnBrk="0">
                <a:defRPr/>
              </a:pPr>
              <a:r>
                <a:rPr lang="mn-MN" altLang="ko-KR" sz="900" kern="0" dirty="0">
                  <a:solidFill>
                    <a:prstClr val="white">
                      <a:lumMod val="50000"/>
                    </a:prstClr>
                  </a:solidFill>
                  <a:latin typeface="Calibri" panose="020F0502020204030204" pitchFamily="34" charset="0"/>
                  <a:ea typeface="나눔고딕 ExtraBold" panose="020D0904000000000000" pitchFamily="50" charset="-127"/>
                  <a:cs typeface="Calibri" panose="020F0502020204030204" pitchFamily="34" charset="0"/>
                </a:rPr>
                <a:t>Нийтийн тээвэр</a:t>
              </a:r>
              <a:endParaRPr lang="en-US" altLang="ko-KR" sz="900" kern="0" dirty="0">
                <a:solidFill>
                  <a:prstClr val="white">
                    <a:lumMod val="50000"/>
                  </a:prstClr>
                </a:solidFill>
                <a:latin typeface="Calibri" panose="020F0502020204030204" pitchFamily="34" charset="0"/>
                <a:ea typeface="나눔고딕 ExtraBold" panose="020D0904000000000000" pitchFamily="50" charset="-127"/>
                <a:cs typeface="Calibri" panose="020F0502020204030204" pitchFamily="34" charset="0"/>
              </a:endParaRPr>
            </a:p>
          </p:txBody>
        </p:sp>
        <p:cxnSp>
          <p:nvCxnSpPr>
            <p:cNvPr id="84" name="직선 연결선 83"/>
            <p:cNvCxnSpPr/>
            <p:nvPr/>
          </p:nvCxnSpPr>
          <p:spPr>
            <a:xfrm flipH="1" flipV="1">
              <a:off x="5221240" y="3343128"/>
              <a:ext cx="133754" cy="134226"/>
            </a:xfrm>
            <a:prstGeom prst="line">
              <a:avLst/>
            </a:prstGeom>
            <a:noFill/>
            <a:ln w="9525" cap="flat" cmpd="sng" algn="ctr">
              <a:solidFill>
                <a:srgbClr val="FFC000"/>
              </a:solidFill>
              <a:prstDash val="solid"/>
            </a:ln>
            <a:effectLst/>
          </p:spPr>
        </p:cxnSp>
        <p:sp>
          <p:nvSpPr>
            <p:cNvPr id="86" name="모서리가 둥근 직사각형 85"/>
            <p:cNvSpPr/>
            <p:nvPr/>
          </p:nvSpPr>
          <p:spPr>
            <a:xfrm>
              <a:off x="4737485" y="2021178"/>
              <a:ext cx="1080120" cy="727679"/>
            </a:xfrm>
            <a:prstGeom prst="roundRect">
              <a:avLst/>
            </a:prstGeom>
            <a:noFill/>
            <a:ln w="38100" cap="flat" cmpd="sng" algn="ctr">
              <a:solidFill>
                <a:srgbClr val="588824"/>
              </a:solidFill>
              <a:prstDash val="solid"/>
            </a:ln>
            <a:effectLst/>
          </p:spPr>
          <p:txBody>
            <a:bodyPr rtlCol="0" anchor="ctr"/>
            <a:lstStyle/>
            <a:p>
              <a:pPr lvl="0" algn="ctr" latinLnBrk="0">
                <a:defRPr/>
              </a:pPr>
              <a:r>
                <a:rPr lang="mn-MN" altLang="ko-KR" sz="1400" kern="0" spc="-150" dirty="0">
                  <a:solidFill>
                    <a:srgbClr val="588824"/>
                  </a:solidFill>
                  <a:latin typeface="Calibri" panose="020F0502020204030204" pitchFamily="34" charset="0"/>
                  <a:ea typeface="나눔고딕 ExtraBold" panose="020D0904000000000000" pitchFamily="50" charset="-127"/>
                  <a:cs typeface="Calibri" panose="020F0502020204030204" pitchFamily="34" charset="0"/>
                </a:rPr>
                <a:t>Замын хөдөлгөөний зохицуулалт</a:t>
              </a:r>
              <a:endParaRPr lang="en-US" altLang="ko-KR" sz="1400" kern="0" spc="-150" dirty="0">
                <a:solidFill>
                  <a:srgbClr val="588824"/>
                </a:solidFill>
                <a:latin typeface="Calibri" panose="020F0502020204030204" pitchFamily="34" charset="0"/>
                <a:ea typeface="나눔고딕 ExtraBold" panose="020D0904000000000000" pitchFamily="50" charset="-127"/>
                <a:cs typeface="Calibri" panose="020F0502020204030204" pitchFamily="34" charset="0"/>
              </a:endParaRPr>
            </a:p>
          </p:txBody>
        </p:sp>
        <p:grpSp>
          <p:nvGrpSpPr>
            <p:cNvPr id="87" name="그룹 86"/>
            <p:cNvGrpSpPr/>
            <p:nvPr/>
          </p:nvGrpSpPr>
          <p:grpSpPr>
            <a:xfrm>
              <a:off x="4017405" y="2753916"/>
              <a:ext cx="1104749" cy="666230"/>
              <a:chOff x="3069030" y="3068960"/>
              <a:chExt cx="1328184" cy="782390"/>
            </a:xfrm>
          </p:grpSpPr>
          <p:pic>
            <p:nvPicPr>
              <p:cNvPr id="89" name="Picture 2"/>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3069030" y="3140968"/>
                <a:ext cx="1328184" cy="710382"/>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91" name="Picture 5"/>
              <p:cNvPicPr>
                <a:picLocks noChangeAspect="1" noChangeArrowheads="1"/>
              </p:cNvPicPr>
              <p:nvPr/>
            </p:nvPicPr>
            <p:blipFill rotWithShape="1">
              <a:blip r:embed="rId4" cstate="print">
                <a:extLst>
                  <a:ext uri="{28A0092B-C50C-407E-A947-70E740481C1C}">
                    <a14:useLocalDpi xmlns:a14="http://schemas.microsoft.com/office/drawing/2010/main" val="0"/>
                  </a:ext>
                </a:extLst>
              </a:blip>
              <a:srcRect b="4414"/>
              <a:stretch/>
            </p:blipFill>
            <p:spPr bwMode="auto">
              <a:xfrm>
                <a:off x="3646685" y="3068960"/>
                <a:ext cx="172874" cy="205315"/>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grpSp>
        <p:cxnSp>
          <p:nvCxnSpPr>
            <p:cNvPr id="88" name="직선 연결선 87"/>
            <p:cNvCxnSpPr/>
            <p:nvPr/>
          </p:nvCxnSpPr>
          <p:spPr>
            <a:xfrm flipV="1">
              <a:off x="5205862" y="2755212"/>
              <a:ext cx="107687" cy="72008"/>
            </a:xfrm>
            <a:prstGeom prst="line">
              <a:avLst/>
            </a:prstGeom>
            <a:noFill/>
            <a:ln w="9525" cap="flat" cmpd="sng" algn="ctr">
              <a:solidFill>
                <a:srgbClr val="588824"/>
              </a:solidFill>
              <a:prstDash val="solid"/>
            </a:ln>
            <a:effectLst/>
          </p:spPr>
        </p:cxnSp>
      </p:grpSp>
      <p:cxnSp>
        <p:nvCxnSpPr>
          <p:cNvPr id="93" name="직선 연결선 92"/>
          <p:cNvCxnSpPr/>
          <p:nvPr/>
        </p:nvCxnSpPr>
        <p:spPr>
          <a:xfrm>
            <a:off x="3635896" y="4780375"/>
            <a:ext cx="177590" cy="88785"/>
          </a:xfrm>
          <a:prstGeom prst="line">
            <a:avLst/>
          </a:prstGeom>
          <a:noFill/>
          <a:ln w="9525" cap="flat" cmpd="sng" algn="ctr">
            <a:solidFill>
              <a:srgbClr val="FF9933"/>
            </a:solidFill>
            <a:prstDash val="solid"/>
          </a:ln>
          <a:effectLst/>
        </p:spPr>
      </p:cxnSp>
      <p:cxnSp>
        <p:nvCxnSpPr>
          <p:cNvPr id="94" name="직선 연결선 93"/>
          <p:cNvCxnSpPr/>
          <p:nvPr/>
        </p:nvCxnSpPr>
        <p:spPr>
          <a:xfrm flipV="1">
            <a:off x="3726734" y="5458774"/>
            <a:ext cx="205743" cy="116916"/>
          </a:xfrm>
          <a:prstGeom prst="line">
            <a:avLst/>
          </a:prstGeom>
          <a:noFill/>
          <a:ln w="9525" cap="flat" cmpd="sng" algn="ctr">
            <a:solidFill>
              <a:sysClr val="window" lastClr="FFFFFF">
                <a:lumMod val="75000"/>
              </a:sysClr>
            </a:solidFill>
            <a:prstDash val="solid"/>
          </a:ln>
          <a:effectLst/>
        </p:spPr>
      </p:cxnSp>
      <p:sp>
        <p:nvSpPr>
          <p:cNvPr id="95" name="모서리가 둥근 직사각형 94"/>
          <p:cNvSpPr/>
          <p:nvPr/>
        </p:nvSpPr>
        <p:spPr>
          <a:xfrm>
            <a:off x="3275856" y="5589240"/>
            <a:ext cx="1155095" cy="518690"/>
          </a:xfrm>
          <a:prstGeom prst="roundRect">
            <a:avLst/>
          </a:prstGeom>
          <a:noFill/>
          <a:ln w="38100" cap="flat" cmpd="sng" algn="ctr">
            <a:solidFill>
              <a:sysClr val="window" lastClr="FFFFFF">
                <a:lumMod val="65000"/>
              </a:sysClr>
            </a:solidFill>
            <a:prstDash val="solid"/>
          </a:ln>
          <a:effectLst/>
        </p:spPr>
        <p:txBody>
          <a:bodyPr rtlCol="0" anchor="ctr"/>
          <a:lstStyle/>
          <a:p>
            <a:pPr lvl="0" algn="ctr" latinLnBrk="0">
              <a:defRPr/>
            </a:pPr>
            <a:r>
              <a:rPr lang="ru-RU" altLang="ko-KR" sz="800" kern="0" dirty="0">
                <a:solidFill>
                  <a:prstClr val="white">
                    <a:lumMod val="50000"/>
                  </a:prstClr>
                </a:solidFill>
                <a:latin typeface="Calibri" panose="020F0502020204030204" pitchFamily="34" charset="0"/>
                <a:ea typeface="나눔고딕 ExtraBold" panose="020D0904000000000000" pitchFamily="50" charset="-127"/>
                <a:cs typeface="Calibri" panose="020F0502020204030204" pitchFamily="34" charset="0"/>
              </a:rPr>
              <a:t>Замын хөдөлгөөний зөрчил илрүүлэх автомат систем</a:t>
            </a:r>
          </a:p>
        </p:txBody>
      </p:sp>
      <p:sp>
        <p:nvSpPr>
          <p:cNvPr id="96" name="모서리가 둥근 직사각형 95"/>
          <p:cNvSpPr/>
          <p:nvPr/>
        </p:nvSpPr>
        <p:spPr>
          <a:xfrm>
            <a:off x="3344897" y="3933055"/>
            <a:ext cx="1155095" cy="823261"/>
          </a:xfrm>
          <a:prstGeom prst="roundRect">
            <a:avLst/>
          </a:prstGeom>
          <a:noFill/>
          <a:ln w="38100" cap="flat" cmpd="sng" algn="ctr">
            <a:solidFill>
              <a:srgbClr val="FEB80A"/>
            </a:solidFill>
            <a:prstDash val="solid"/>
          </a:ln>
          <a:effectLst/>
        </p:spPr>
        <p:txBody>
          <a:bodyPr rtlCol="0" anchor="ctr"/>
          <a:lstStyle/>
          <a:p>
            <a:pPr lvl="0" algn="ctr" latinLnBrk="0">
              <a:defRPr/>
            </a:pPr>
            <a:r>
              <a:rPr lang="mn-MN" altLang="ko-KR" kern="0" dirty="0">
                <a:solidFill>
                  <a:srgbClr val="FF9933"/>
                </a:solidFill>
                <a:latin typeface="Calibri" panose="020F0502020204030204" pitchFamily="34" charset="0"/>
                <a:ea typeface="나눔고딕 ExtraBold" panose="020D0904000000000000" pitchFamily="50" charset="-127"/>
                <a:cs typeface="Calibri" panose="020F0502020204030204" pitchFamily="34" charset="0"/>
              </a:rPr>
              <a:t>Аюулгүй байдал</a:t>
            </a:r>
            <a:endParaRPr lang="en-US" altLang="ko-KR" kern="0" dirty="0">
              <a:solidFill>
                <a:srgbClr val="FF9933"/>
              </a:solidFill>
              <a:latin typeface="Calibri" panose="020F0502020204030204" pitchFamily="34" charset="0"/>
              <a:ea typeface="나눔고딕 ExtraBold" panose="020D0904000000000000" pitchFamily="50" charset="-127"/>
              <a:cs typeface="Calibri" panose="020F0502020204030204" pitchFamily="34" charset="0"/>
            </a:endParaRPr>
          </a:p>
        </p:txBody>
      </p:sp>
      <p:grpSp>
        <p:nvGrpSpPr>
          <p:cNvPr id="97" name="그룹 96"/>
          <p:cNvGrpSpPr/>
          <p:nvPr/>
        </p:nvGrpSpPr>
        <p:grpSpPr>
          <a:xfrm>
            <a:off x="4219955" y="4729063"/>
            <a:ext cx="640077" cy="716161"/>
            <a:chOff x="1071544" y="5017109"/>
            <a:chExt cx="640077" cy="716161"/>
          </a:xfrm>
        </p:grpSpPr>
        <p:pic>
          <p:nvPicPr>
            <p:cNvPr id="102" name="Picture 3"/>
            <p:cNvPicPr>
              <a:picLocks noChangeAspect="1" noChangeArrowheads="1"/>
            </p:cNvPicPr>
            <p:nvPr/>
          </p:nvPicPr>
          <p:blipFill rotWithShape="1">
            <a:blip r:embed="rId5" cstate="print">
              <a:extLst>
                <a:ext uri="{28A0092B-C50C-407E-A947-70E740481C1C}">
                  <a14:useLocalDpi xmlns:a14="http://schemas.microsoft.com/office/drawing/2010/main" val="0"/>
                </a:ext>
              </a:extLst>
            </a:blip>
            <a:srcRect l="7158" t="15827" b="4725"/>
            <a:stretch/>
          </p:blipFill>
          <p:spPr bwMode="auto">
            <a:xfrm>
              <a:off x="1071544" y="5270617"/>
              <a:ext cx="640077" cy="462653"/>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103" name="Picture 5"/>
            <p:cNvPicPr>
              <a:picLocks noChangeAspect="1" noChangeArrowheads="1"/>
            </p:cNvPicPr>
            <p:nvPr/>
          </p:nvPicPr>
          <p:blipFill rotWithShape="1">
            <a:blip r:embed="rId6" cstate="print">
              <a:extLst>
                <a:ext uri="{28A0092B-C50C-407E-A947-70E740481C1C}">
                  <a14:useLocalDpi xmlns:a14="http://schemas.microsoft.com/office/drawing/2010/main" val="0"/>
                </a:ext>
              </a:extLst>
            </a:blip>
            <a:srcRect b="4414"/>
            <a:stretch/>
          </p:blipFill>
          <p:spPr bwMode="auto">
            <a:xfrm>
              <a:off x="1305145" y="5017109"/>
              <a:ext cx="172874" cy="205315"/>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grpSp>
      <p:cxnSp>
        <p:nvCxnSpPr>
          <p:cNvPr id="98" name="직선 연결선 97"/>
          <p:cNvCxnSpPr/>
          <p:nvPr/>
        </p:nvCxnSpPr>
        <p:spPr>
          <a:xfrm flipH="1">
            <a:off x="5217751" y="4827071"/>
            <a:ext cx="83556" cy="114097"/>
          </a:xfrm>
          <a:prstGeom prst="line">
            <a:avLst/>
          </a:prstGeom>
          <a:noFill/>
          <a:ln w="9525" cap="flat" cmpd="sng" algn="ctr">
            <a:solidFill>
              <a:srgbClr val="FF9933"/>
            </a:solidFill>
            <a:prstDash val="solid"/>
          </a:ln>
          <a:effectLst/>
        </p:spPr>
      </p:cxnSp>
      <p:sp>
        <p:nvSpPr>
          <p:cNvPr id="99" name="모서리가 둥근 직사각형 98"/>
          <p:cNvSpPr/>
          <p:nvPr/>
        </p:nvSpPr>
        <p:spPr>
          <a:xfrm>
            <a:off x="4838370" y="4376440"/>
            <a:ext cx="1029774" cy="450631"/>
          </a:xfrm>
          <a:prstGeom prst="roundRect">
            <a:avLst/>
          </a:prstGeom>
          <a:noFill/>
          <a:ln w="38100" cap="flat" cmpd="sng" algn="ctr">
            <a:solidFill>
              <a:srgbClr val="FEB80A">
                <a:lumMod val="75000"/>
              </a:srgbClr>
            </a:solidFill>
            <a:prstDash val="solid"/>
          </a:ln>
          <a:effectLst/>
        </p:spPr>
        <p:txBody>
          <a:bodyPr rtlCol="0" anchor="ctr"/>
          <a:lstStyle/>
          <a:p>
            <a:pPr lvl="0" algn="ctr" latinLnBrk="0">
              <a:defRPr/>
            </a:pPr>
            <a:r>
              <a:rPr lang="mn-MN" altLang="ko-KR" sz="1000" kern="0" dirty="0">
                <a:solidFill>
                  <a:srgbClr val="FEB80A">
                    <a:lumMod val="50000"/>
                  </a:srgbClr>
                </a:solidFill>
                <a:latin typeface="Calibri" panose="020F0502020204030204" pitchFamily="34" charset="0"/>
                <a:ea typeface="나눔고딕 ExtraBold" panose="020D0904000000000000" pitchFamily="50" charset="-127"/>
                <a:cs typeface="Calibri" panose="020F0502020204030204" pitchFamily="34" charset="0"/>
              </a:rPr>
              <a:t>Цахим төлбөрийн систем</a:t>
            </a:r>
            <a:endParaRPr lang="en-US" altLang="ko-KR" sz="1000" kern="0" dirty="0">
              <a:solidFill>
                <a:srgbClr val="FEB80A">
                  <a:lumMod val="50000"/>
                </a:srgbClr>
              </a:solidFill>
              <a:latin typeface="Calibri" panose="020F0502020204030204" pitchFamily="34" charset="0"/>
              <a:ea typeface="나눔고딕 ExtraBold" panose="020D0904000000000000" pitchFamily="50" charset="-127"/>
              <a:cs typeface="Calibri" panose="020F0502020204030204" pitchFamily="34" charset="0"/>
            </a:endParaRPr>
          </a:p>
        </p:txBody>
      </p:sp>
      <p:cxnSp>
        <p:nvCxnSpPr>
          <p:cNvPr id="100" name="직선 연결선 99"/>
          <p:cNvCxnSpPr/>
          <p:nvPr/>
        </p:nvCxnSpPr>
        <p:spPr>
          <a:xfrm flipH="1" flipV="1">
            <a:off x="4635220" y="5481414"/>
            <a:ext cx="152804" cy="94276"/>
          </a:xfrm>
          <a:prstGeom prst="line">
            <a:avLst/>
          </a:prstGeom>
          <a:noFill/>
          <a:ln w="9525" cap="flat" cmpd="sng" algn="ctr">
            <a:solidFill>
              <a:srgbClr val="92D050"/>
            </a:solidFill>
            <a:prstDash val="solid"/>
          </a:ln>
          <a:effectLst/>
        </p:spPr>
      </p:cxnSp>
      <p:sp>
        <p:nvSpPr>
          <p:cNvPr id="101" name="모서리가 둥근 직사각형 100"/>
          <p:cNvSpPr/>
          <p:nvPr/>
        </p:nvSpPr>
        <p:spPr>
          <a:xfrm>
            <a:off x="4815786" y="5445224"/>
            <a:ext cx="980350" cy="689031"/>
          </a:xfrm>
          <a:prstGeom prst="roundRect">
            <a:avLst/>
          </a:prstGeom>
          <a:noFill/>
          <a:ln w="38100" cap="flat" cmpd="sng" algn="ctr">
            <a:solidFill>
              <a:srgbClr val="99CC00"/>
            </a:solidFill>
            <a:prstDash val="solid"/>
          </a:ln>
          <a:effectLst/>
        </p:spPr>
        <p:txBody>
          <a:bodyPr rtlCol="0" anchor="ctr"/>
          <a:lstStyle/>
          <a:p>
            <a:pPr lvl="0" algn="ctr" latinLnBrk="0">
              <a:defRPr/>
            </a:pPr>
            <a:r>
              <a:rPr lang="mn-MN" altLang="ko-KR" sz="1050" kern="0" dirty="0">
                <a:solidFill>
                  <a:srgbClr val="99CC00">
                    <a:lumMod val="50000"/>
                  </a:srgbClr>
                </a:solidFill>
                <a:latin typeface="Calibri" panose="020F0502020204030204" pitchFamily="34" charset="0"/>
                <a:ea typeface="나눔고딕 ExtraBold" panose="020D0904000000000000" pitchFamily="50" charset="-127"/>
                <a:cs typeface="Calibri" panose="020F0502020204030204" pitchFamily="34" charset="0"/>
              </a:rPr>
              <a:t>Нийтийн тээвэр</a:t>
            </a:r>
            <a:endParaRPr lang="en-US" altLang="ko-KR" sz="1050" kern="0" dirty="0">
              <a:solidFill>
                <a:srgbClr val="99CC00">
                  <a:lumMod val="50000"/>
                </a:srgbClr>
              </a:solidFill>
              <a:latin typeface="Calibri" panose="020F0502020204030204" pitchFamily="34" charset="0"/>
              <a:ea typeface="나눔고딕 ExtraBold" panose="020D0904000000000000" pitchFamily="50" charset="-127"/>
              <a:cs typeface="Calibri" panose="020F0502020204030204" pitchFamily="34" charset="0"/>
            </a:endParaRPr>
          </a:p>
        </p:txBody>
      </p:sp>
      <p:cxnSp>
        <p:nvCxnSpPr>
          <p:cNvPr id="104" name="직선 연결선 103"/>
          <p:cNvCxnSpPr/>
          <p:nvPr/>
        </p:nvCxnSpPr>
        <p:spPr>
          <a:xfrm flipH="1">
            <a:off x="3224256" y="3717032"/>
            <a:ext cx="2643888" cy="0"/>
          </a:xfrm>
          <a:prstGeom prst="line">
            <a:avLst/>
          </a:prstGeom>
          <a:ln w="31750">
            <a:solidFill>
              <a:srgbClr val="002060"/>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105" name="TextBox 104"/>
          <p:cNvSpPr txBox="1"/>
          <p:nvPr/>
        </p:nvSpPr>
        <p:spPr>
          <a:xfrm>
            <a:off x="3203848" y="2366565"/>
            <a:ext cx="792088" cy="369332"/>
          </a:xfrm>
          <a:prstGeom prst="rect">
            <a:avLst/>
          </a:prstGeom>
          <a:noFill/>
        </p:spPr>
        <p:txBody>
          <a:bodyPr wrap="square" rtlCol="0">
            <a:spAutoFit/>
          </a:bodyPr>
          <a:lstStyle/>
          <a:p>
            <a:pPr algn="ctr"/>
            <a:r>
              <a:rPr lang="en-US" altLang="ko-KR" dirty="0">
                <a:latin typeface="Calibri" panose="020F0502020204030204" pitchFamily="34" charset="0"/>
                <a:ea typeface="나눔고딕 ExtraBold" panose="020D0904000000000000" pitchFamily="50" charset="-127"/>
                <a:cs typeface="Calibri" panose="020F0502020204030204" pitchFamily="34" charset="0"/>
              </a:rPr>
              <a:t>UB</a:t>
            </a:r>
            <a:endParaRPr lang="ko-KR" altLang="en-US" dirty="0">
              <a:latin typeface="Calibri" panose="020F0502020204030204" pitchFamily="34" charset="0"/>
              <a:ea typeface="나눔고딕 ExtraBold" panose="020D0904000000000000" pitchFamily="50" charset="-127"/>
              <a:cs typeface="Calibri" panose="020F0502020204030204" pitchFamily="34" charset="0"/>
            </a:endParaRPr>
          </a:p>
        </p:txBody>
      </p:sp>
      <p:sp>
        <p:nvSpPr>
          <p:cNvPr id="106" name="TextBox 105"/>
          <p:cNvSpPr txBox="1"/>
          <p:nvPr/>
        </p:nvSpPr>
        <p:spPr>
          <a:xfrm>
            <a:off x="4493732" y="3933056"/>
            <a:ext cx="1086380" cy="369332"/>
          </a:xfrm>
          <a:prstGeom prst="rect">
            <a:avLst/>
          </a:prstGeom>
          <a:noFill/>
        </p:spPr>
        <p:txBody>
          <a:bodyPr wrap="square" rtlCol="0">
            <a:spAutoFit/>
          </a:bodyPr>
          <a:lstStyle/>
          <a:p>
            <a:pPr algn="ctr"/>
            <a:r>
              <a:rPr lang="en-US" altLang="ko-KR" dirty="0" err="1">
                <a:latin typeface="Calibri" panose="020F0502020204030204" pitchFamily="34" charset="0"/>
                <a:ea typeface="나눔고딕 ExtraBold" panose="020D0904000000000000" pitchFamily="50" charset="-127"/>
                <a:cs typeface="Calibri" panose="020F0502020204030204" pitchFamily="34" charset="0"/>
              </a:rPr>
              <a:t>Aimags</a:t>
            </a:r>
            <a:endParaRPr lang="ko-KR" altLang="en-US" dirty="0">
              <a:latin typeface="Calibri" panose="020F0502020204030204" pitchFamily="34" charset="0"/>
              <a:ea typeface="나눔고딕 ExtraBold" panose="020D0904000000000000" pitchFamily="50" charset="-127"/>
              <a:cs typeface="Calibri" panose="020F0502020204030204" pitchFamily="34" charset="0"/>
            </a:endParaRPr>
          </a:p>
        </p:txBody>
      </p:sp>
      <p:sp>
        <p:nvSpPr>
          <p:cNvPr id="107" name="TextBox 106"/>
          <p:cNvSpPr txBox="1"/>
          <p:nvPr/>
        </p:nvSpPr>
        <p:spPr>
          <a:xfrm>
            <a:off x="4959802" y="2424031"/>
            <a:ext cx="692318" cy="276999"/>
          </a:xfrm>
          <a:prstGeom prst="rect">
            <a:avLst/>
          </a:prstGeom>
          <a:noFill/>
        </p:spPr>
        <p:txBody>
          <a:bodyPr wrap="square" rtlCol="0">
            <a:spAutoFit/>
          </a:bodyPr>
          <a:lstStyle/>
          <a:p>
            <a:pPr algn="ctr"/>
            <a:r>
              <a:rPr lang="en-US" altLang="ko-KR" sz="1200" dirty="0">
                <a:solidFill>
                  <a:schemeClr val="bg1">
                    <a:lumMod val="50000"/>
                  </a:schemeClr>
                </a:solidFill>
                <a:latin typeface="Calibri" panose="020F0502020204030204" pitchFamily="34" charset="0"/>
                <a:ea typeface="나눔고딕 ExtraBold" panose="020D0904000000000000" pitchFamily="50" charset="-127"/>
                <a:cs typeface="Calibri" panose="020F0502020204030204" pitchFamily="34" charset="0"/>
              </a:rPr>
              <a:t>Needs</a:t>
            </a:r>
            <a:endParaRPr lang="ko-KR" altLang="en-US" sz="1200" dirty="0">
              <a:solidFill>
                <a:schemeClr val="bg1">
                  <a:lumMod val="50000"/>
                </a:schemeClr>
              </a:solidFill>
              <a:latin typeface="Calibri" panose="020F0502020204030204" pitchFamily="34" charset="0"/>
              <a:ea typeface="나눔고딕 ExtraBold" panose="020D0904000000000000" pitchFamily="50" charset="-127"/>
              <a:cs typeface="Calibri" panose="020F0502020204030204" pitchFamily="34" charset="0"/>
            </a:endParaRPr>
          </a:p>
        </p:txBody>
      </p:sp>
      <p:sp>
        <p:nvSpPr>
          <p:cNvPr id="108" name="TextBox 107"/>
          <p:cNvSpPr txBox="1"/>
          <p:nvPr/>
        </p:nvSpPr>
        <p:spPr>
          <a:xfrm>
            <a:off x="4815786" y="5085184"/>
            <a:ext cx="692318" cy="276999"/>
          </a:xfrm>
          <a:prstGeom prst="rect">
            <a:avLst/>
          </a:prstGeom>
          <a:noFill/>
        </p:spPr>
        <p:txBody>
          <a:bodyPr wrap="square" rtlCol="0">
            <a:spAutoFit/>
          </a:bodyPr>
          <a:lstStyle/>
          <a:p>
            <a:pPr algn="ctr"/>
            <a:r>
              <a:rPr lang="en-US" altLang="ko-KR" sz="1200" dirty="0">
                <a:solidFill>
                  <a:schemeClr val="bg1">
                    <a:lumMod val="50000"/>
                  </a:schemeClr>
                </a:solidFill>
                <a:latin typeface="Calibri" panose="020F0502020204030204" pitchFamily="34" charset="0"/>
                <a:ea typeface="나눔고딕 ExtraBold" panose="020D0904000000000000" pitchFamily="50" charset="-127"/>
                <a:cs typeface="Calibri" panose="020F0502020204030204" pitchFamily="34" charset="0"/>
              </a:rPr>
              <a:t>Needs</a:t>
            </a:r>
            <a:endParaRPr lang="ko-KR" altLang="en-US" sz="1200" dirty="0">
              <a:solidFill>
                <a:schemeClr val="bg1">
                  <a:lumMod val="50000"/>
                </a:schemeClr>
              </a:solidFill>
              <a:latin typeface="Calibri" panose="020F0502020204030204" pitchFamily="34" charset="0"/>
              <a:ea typeface="나눔고딕 ExtraBold" panose="020D0904000000000000" pitchFamily="50" charset="-127"/>
              <a:cs typeface="Calibri" panose="020F0502020204030204" pitchFamily="34" charset="0"/>
            </a:endParaRPr>
          </a:p>
        </p:txBody>
      </p:sp>
      <p:pic>
        <p:nvPicPr>
          <p:cNvPr id="8194" name="Picture 2"/>
          <p:cNvPicPr>
            <a:picLocks noChangeAspect="1" noChangeArrowheads="1"/>
          </p:cNvPicPr>
          <p:nvPr/>
        </p:nvPicPr>
        <p:blipFill rotWithShape="1">
          <a:blip r:embed="rId7">
            <a:extLst>
              <a:ext uri="{28A0092B-C50C-407E-A947-70E740481C1C}">
                <a14:useLocalDpi xmlns:a14="http://schemas.microsoft.com/office/drawing/2010/main" val="0"/>
              </a:ext>
            </a:extLst>
          </a:blip>
          <a:srcRect l="27267" t="28025" r="60301" b="13753"/>
          <a:stretch/>
        </p:blipFill>
        <p:spPr bwMode="auto">
          <a:xfrm>
            <a:off x="5908106" y="1782108"/>
            <a:ext cx="2984374" cy="4368188"/>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112" name="직사각형 111"/>
          <p:cNvSpPr/>
          <p:nvPr/>
        </p:nvSpPr>
        <p:spPr>
          <a:xfrm>
            <a:off x="5900743" y="1935818"/>
            <a:ext cx="2991737" cy="963633"/>
          </a:xfrm>
          <a:prstGeom prst="rect">
            <a:avLst/>
          </a:prstGeom>
          <a:noFill/>
          <a:ln>
            <a:solidFill>
              <a:srgbClr val="FF00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lIns="83856" tIns="41929" rIns="83856" bIns="41929" rtlCol="0" anchor="ctr"/>
          <a:lstStyle/>
          <a:p>
            <a:pPr algn="ctr" defTabSz="914400" fontAlgn="base">
              <a:spcBef>
                <a:spcPct val="0"/>
              </a:spcBef>
              <a:spcAft>
                <a:spcPct val="0"/>
              </a:spcAft>
            </a:pPr>
            <a:endParaRPr kumimoji="1" lang="ko-KR" altLang="en-US">
              <a:solidFill>
                <a:srgbClr val="FFFFFF"/>
              </a:solidFill>
              <a:latin typeface="Calibri" panose="020F0502020204030204" pitchFamily="34" charset="0"/>
              <a:cs typeface="Calibri" panose="020F0502020204030204" pitchFamily="34" charset="0"/>
            </a:endParaRPr>
          </a:p>
        </p:txBody>
      </p:sp>
      <p:pic>
        <p:nvPicPr>
          <p:cNvPr id="8195" name="Picture 3"/>
          <p:cNvPicPr>
            <a:picLocks noChangeAspect="1" noChangeArrowheads="1"/>
          </p:cNvPicPr>
          <p:nvPr/>
        </p:nvPicPr>
        <p:blipFill rotWithShape="1">
          <a:blip r:embed="rId8">
            <a:extLst>
              <a:ext uri="{28A0092B-C50C-407E-A947-70E740481C1C}">
                <a14:useLocalDpi xmlns:a14="http://schemas.microsoft.com/office/drawing/2010/main" val="0"/>
              </a:ext>
            </a:extLst>
          </a:blip>
          <a:srcRect l="27505" t="28196" r="60479" b="13490"/>
          <a:stretch/>
        </p:blipFill>
        <p:spPr bwMode="auto">
          <a:xfrm>
            <a:off x="303982" y="1782108"/>
            <a:ext cx="2899866" cy="439783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110" name="직사각형 109"/>
          <p:cNvSpPr/>
          <p:nvPr/>
        </p:nvSpPr>
        <p:spPr>
          <a:xfrm>
            <a:off x="236807" y="1916832"/>
            <a:ext cx="2952328" cy="984055"/>
          </a:xfrm>
          <a:prstGeom prst="rect">
            <a:avLst/>
          </a:prstGeom>
          <a:noFill/>
          <a:ln>
            <a:solidFill>
              <a:srgbClr val="FF00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lIns="83856" tIns="41929" rIns="83856" bIns="41929" rtlCol="0" anchor="ctr"/>
          <a:lstStyle/>
          <a:p>
            <a:pPr algn="ctr" defTabSz="914400" fontAlgn="base">
              <a:spcBef>
                <a:spcPct val="0"/>
              </a:spcBef>
              <a:spcAft>
                <a:spcPct val="0"/>
              </a:spcAft>
            </a:pPr>
            <a:endParaRPr kumimoji="1" lang="ko-KR" altLang="en-US">
              <a:solidFill>
                <a:srgbClr val="FFFFFF"/>
              </a:solidFill>
              <a:latin typeface="Calibri" panose="020F0502020204030204" pitchFamily="34" charset="0"/>
              <a:cs typeface="Calibri" panose="020F0502020204030204" pitchFamily="34" charset="0"/>
            </a:endParaRPr>
          </a:p>
        </p:txBody>
      </p:sp>
      <p:sp>
        <p:nvSpPr>
          <p:cNvPr id="47" name="TextBox 46"/>
          <p:cNvSpPr txBox="1"/>
          <p:nvPr/>
        </p:nvSpPr>
        <p:spPr>
          <a:xfrm>
            <a:off x="179512" y="6207695"/>
            <a:ext cx="8808443" cy="461665"/>
          </a:xfrm>
          <a:prstGeom prst="rect">
            <a:avLst/>
          </a:prstGeom>
          <a:noFill/>
        </p:spPr>
        <p:txBody>
          <a:bodyPr wrap="square" rtlCol="0">
            <a:spAutoFit/>
          </a:bodyPr>
          <a:lstStyle/>
          <a:p>
            <a:pPr marL="285750" indent="-285750">
              <a:buFont typeface="Wingdings" panose="05000000000000000000" pitchFamily="2" charset="2"/>
              <a:buChar char="ü"/>
            </a:pPr>
            <a:r>
              <a:rPr lang="mn-MN" altLang="ko-KR" sz="1200" dirty="0">
                <a:solidFill>
                  <a:srgbClr val="C00000"/>
                </a:solidFill>
                <a:latin typeface="Calibri" panose="020F0502020204030204" pitchFamily="34" charset="0"/>
                <a:ea typeface="나눔고딕 ExtraBold" panose="020D0904000000000000" pitchFamily="50" charset="-127"/>
                <a:cs typeface="Calibri" panose="020F0502020204030204" pitchFamily="34" charset="0"/>
              </a:rPr>
              <a:t>Улаанбаатар хот болон орон нутгийн замын хөдөлгөөнд тулгарч буй асуудал харилцан адилгүй тул шаардлагатай ТУС-ийн үйлчилгээнүүдийг тус тусад нь тодорхойлсон.</a:t>
            </a:r>
            <a:endParaRPr lang="ko-KR" altLang="en-US" sz="1200" dirty="0">
              <a:solidFill>
                <a:srgbClr val="C00000"/>
              </a:solidFill>
              <a:latin typeface="Calibri" panose="020F0502020204030204" pitchFamily="34" charset="0"/>
              <a:ea typeface="나눔고딕 ExtraBold" panose="020D0904000000000000" pitchFamily="50" charset="-127"/>
              <a:cs typeface="Calibri" panose="020F0502020204030204" pitchFamily="34" charset="0"/>
            </a:endParaRPr>
          </a:p>
        </p:txBody>
      </p:sp>
      <p:sp>
        <p:nvSpPr>
          <p:cNvPr id="48" name="슬라이드 번호 개체 틀 2"/>
          <p:cNvSpPr txBox="1">
            <a:spLocks/>
          </p:cNvSpPr>
          <p:nvPr/>
        </p:nvSpPr>
        <p:spPr>
          <a:xfrm>
            <a:off x="8748464" y="6597352"/>
            <a:ext cx="360040" cy="241086"/>
          </a:xfrm>
          <a:prstGeom prst="rect">
            <a:avLst/>
          </a:prstGeom>
        </p:spPr>
        <p:txBody>
          <a:bodyPr/>
          <a:lstStyle>
            <a:defPPr>
              <a:defRPr lang="ko-KR"/>
            </a:defPPr>
            <a:lvl1pPr marL="0" algn="l" defTabSz="914400" rtl="0" eaLnBrk="1" latinLnBrk="1" hangingPunct="1">
              <a:defRPr sz="1800" kern="1200">
                <a:solidFill>
                  <a:schemeClr val="tx1"/>
                </a:solidFill>
                <a:latin typeface="+mn-lt"/>
                <a:ea typeface="+mn-ea"/>
                <a:cs typeface="+mn-cs"/>
              </a:defRPr>
            </a:lvl1pPr>
            <a:lvl2pPr marL="457200" algn="l" defTabSz="914400" rtl="0" eaLnBrk="1" latinLnBrk="1" hangingPunct="1">
              <a:defRPr sz="1800" kern="1200">
                <a:solidFill>
                  <a:schemeClr val="tx1"/>
                </a:solidFill>
                <a:latin typeface="+mn-lt"/>
                <a:ea typeface="+mn-ea"/>
                <a:cs typeface="+mn-cs"/>
              </a:defRPr>
            </a:lvl2pPr>
            <a:lvl3pPr marL="914400" algn="l" defTabSz="914400" rtl="0" eaLnBrk="1" latinLnBrk="1" hangingPunct="1">
              <a:defRPr sz="1800" kern="1200">
                <a:solidFill>
                  <a:schemeClr val="tx1"/>
                </a:solidFill>
                <a:latin typeface="+mn-lt"/>
                <a:ea typeface="+mn-ea"/>
                <a:cs typeface="+mn-cs"/>
              </a:defRPr>
            </a:lvl3pPr>
            <a:lvl4pPr marL="1371600" algn="l" defTabSz="914400" rtl="0" eaLnBrk="1" latinLnBrk="1" hangingPunct="1">
              <a:defRPr sz="1800" kern="1200">
                <a:solidFill>
                  <a:schemeClr val="tx1"/>
                </a:solidFill>
                <a:latin typeface="+mn-lt"/>
                <a:ea typeface="+mn-ea"/>
                <a:cs typeface="+mn-cs"/>
              </a:defRPr>
            </a:lvl4pPr>
            <a:lvl5pPr marL="1828800" algn="l" defTabSz="914400" rtl="0" eaLnBrk="1" latinLnBrk="1" hangingPunct="1">
              <a:defRPr sz="1800" kern="1200">
                <a:solidFill>
                  <a:schemeClr val="tx1"/>
                </a:solidFill>
                <a:latin typeface="+mn-lt"/>
                <a:ea typeface="+mn-ea"/>
                <a:cs typeface="+mn-cs"/>
              </a:defRPr>
            </a:lvl5pPr>
            <a:lvl6pPr marL="2286000" algn="l" defTabSz="914400" rtl="0" eaLnBrk="1" latinLnBrk="1" hangingPunct="1">
              <a:defRPr sz="1800" kern="1200">
                <a:solidFill>
                  <a:schemeClr val="tx1"/>
                </a:solidFill>
                <a:latin typeface="+mn-lt"/>
                <a:ea typeface="+mn-ea"/>
                <a:cs typeface="+mn-cs"/>
              </a:defRPr>
            </a:lvl6pPr>
            <a:lvl7pPr marL="2743200" algn="l" defTabSz="914400" rtl="0" eaLnBrk="1" latinLnBrk="1" hangingPunct="1">
              <a:defRPr sz="1800" kern="1200">
                <a:solidFill>
                  <a:schemeClr val="tx1"/>
                </a:solidFill>
                <a:latin typeface="+mn-lt"/>
                <a:ea typeface="+mn-ea"/>
                <a:cs typeface="+mn-cs"/>
              </a:defRPr>
            </a:lvl7pPr>
            <a:lvl8pPr marL="3200400" algn="l" defTabSz="914400" rtl="0" eaLnBrk="1" latinLnBrk="1" hangingPunct="1">
              <a:defRPr sz="1800" kern="1200">
                <a:solidFill>
                  <a:schemeClr val="tx1"/>
                </a:solidFill>
                <a:latin typeface="+mn-lt"/>
                <a:ea typeface="+mn-ea"/>
                <a:cs typeface="+mn-cs"/>
              </a:defRPr>
            </a:lvl8pPr>
            <a:lvl9pPr marL="3657600" algn="l" defTabSz="914400" rtl="0" eaLnBrk="1" latinLnBrk="1" hangingPunct="1">
              <a:defRPr sz="1800" kern="1200">
                <a:solidFill>
                  <a:schemeClr val="tx1"/>
                </a:solidFill>
                <a:latin typeface="+mn-lt"/>
                <a:ea typeface="+mn-ea"/>
                <a:cs typeface="+mn-cs"/>
              </a:defRPr>
            </a:lvl9pPr>
          </a:lstStyle>
          <a:p>
            <a:pPr algn="r"/>
            <a:r>
              <a:rPr lang="de-DE" sz="1000" dirty="0">
                <a:latin typeface="Calibri" panose="020F0502020204030204" pitchFamily="34" charset="0"/>
                <a:ea typeface="나눔고딕 ExtraBold" panose="020D0904000000000000" pitchFamily="50" charset="-127"/>
                <a:cs typeface="Calibri" panose="020F0502020204030204" pitchFamily="34" charset="0"/>
              </a:rPr>
              <a:t>17</a:t>
            </a:r>
          </a:p>
        </p:txBody>
      </p:sp>
    </p:spTree>
    <p:extLst>
      <p:ext uri="{BB962C8B-B14F-4D97-AF65-F5344CB8AC3E}">
        <p14:creationId xmlns:p14="http://schemas.microsoft.com/office/powerpoint/2010/main" val="1722321735"/>
      </p:ext>
    </p:extLst>
  </p:cSld>
  <p:clrMapOvr>
    <a:masterClrMapping/>
  </p:clrMapOvr>
  <p:transition>
    <p:fade/>
  </p:transition>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8" name="Group 205"/>
          <p:cNvGrpSpPr>
            <a:grpSpLocks/>
          </p:cNvGrpSpPr>
          <p:nvPr/>
        </p:nvGrpSpPr>
        <p:grpSpPr bwMode="auto">
          <a:xfrm>
            <a:off x="4759622" y="2034714"/>
            <a:ext cx="4346538" cy="1399501"/>
            <a:chOff x="516" y="950"/>
            <a:chExt cx="4686" cy="2420"/>
          </a:xfrm>
        </p:grpSpPr>
        <p:sp>
          <p:nvSpPr>
            <p:cNvPr id="20" name="Freeform 5"/>
            <p:cNvSpPr>
              <a:spLocks/>
            </p:cNvSpPr>
            <p:nvPr/>
          </p:nvSpPr>
          <p:spPr bwMode="auto">
            <a:xfrm>
              <a:off x="1180" y="978"/>
              <a:ext cx="178" cy="94"/>
            </a:xfrm>
            <a:custGeom>
              <a:avLst/>
              <a:gdLst>
                <a:gd name="T0" fmla="*/ 92 w 178"/>
                <a:gd name="T1" fmla="*/ 2 h 94"/>
                <a:gd name="T2" fmla="*/ 88 w 178"/>
                <a:gd name="T3" fmla="*/ 2 h 94"/>
                <a:gd name="T4" fmla="*/ 86 w 178"/>
                <a:gd name="T5" fmla="*/ 2 h 94"/>
                <a:gd name="T6" fmla="*/ 84 w 178"/>
                <a:gd name="T7" fmla="*/ 2 h 94"/>
                <a:gd name="T8" fmla="*/ 74 w 178"/>
                <a:gd name="T9" fmla="*/ 16 h 94"/>
                <a:gd name="T10" fmla="*/ 62 w 178"/>
                <a:gd name="T11" fmla="*/ 20 h 94"/>
                <a:gd name="T12" fmla="*/ 56 w 178"/>
                <a:gd name="T13" fmla="*/ 16 h 94"/>
                <a:gd name="T14" fmla="*/ 62 w 178"/>
                <a:gd name="T15" fmla="*/ 8 h 94"/>
                <a:gd name="T16" fmla="*/ 58 w 178"/>
                <a:gd name="T17" fmla="*/ 0 h 94"/>
                <a:gd name="T18" fmla="*/ 58 w 178"/>
                <a:gd name="T19" fmla="*/ 0 h 94"/>
                <a:gd name="T20" fmla="*/ 44 w 178"/>
                <a:gd name="T21" fmla="*/ 4 h 94"/>
                <a:gd name="T22" fmla="*/ 30 w 178"/>
                <a:gd name="T23" fmla="*/ 6 h 94"/>
                <a:gd name="T24" fmla="*/ 28 w 178"/>
                <a:gd name="T25" fmla="*/ 6 h 94"/>
                <a:gd name="T26" fmla="*/ 10 w 178"/>
                <a:gd name="T27" fmla="*/ 8 h 94"/>
                <a:gd name="T28" fmla="*/ 0 w 178"/>
                <a:gd name="T29" fmla="*/ 18 h 94"/>
                <a:gd name="T30" fmla="*/ 2 w 178"/>
                <a:gd name="T31" fmla="*/ 24 h 94"/>
                <a:gd name="T32" fmla="*/ 22 w 178"/>
                <a:gd name="T33" fmla="*/ 30 h 94"/>
                <a:gd name="T34" fmla="*/ 30 w 178"/>
                <a:gd name="T35" fmla="*/ 38 h 94"/>
                <a:gd name="T36" fmla="*/ 30 w 178"/>
                <a:gd name="T37" fmla="*/ 48 h 94"/>
                <a:gd name="T38" fmla="*/ 32 w 178"/>
                <a:gd name="T39" fmla="*/ 50 h 94"/>
                <a:gd name="T40" fmla="*/ 52 w 178"/>
                <a:gd name="T41" fmla="*/ 46 h 94"/>
                <a:gd name="T42" fmla="*/ 70 w 178"/>
                <a:gd name="T43" fmla="*/ 40 h 94"/>
                <a:gd name="T44" fmla="*/ 76 w 178"/>
                <a:gd name="T45" fmla="*/ 42 h 94"/>
                <a:gd name="T46" fmla="*/ 72 w 178"/>
                <a:gd name="T47" fmla="*/ 48 h 94"/>
                <a:gd name="T48" fmla="*/ 46 w 178"/>
                <a:gd name="T49" fmla="*/ 54 h 94"/>
                <a:gd name="T50" fmla="*/ 38 w 178"/>
                <a:gd name="T51" fmla="*/ 64 h 94"/>
                <a:gd name="T52" fmla="*/ 48 w 178"/>
                <a:gd name="T53" fmla="*/ 64 h 94"/>
                <a:gd name="T54" fmla="*/ 58 w 178"/>
                <a:gd name="T55" fmla="*/ 64 h 94"/>
                <a:gd name="T56" fmla="*/ 54 w 178"/>
                <a:gd name="T57" fmla="*/ 68 h 94"/>
                <a:gd name="T58" fmla="*/ 34 w 178"/>
                <a:gd name="T59" fmla="*/ 72 h 94"/>
                <a:gd name="T60" fmla="*/ 32 w 178"/>
                <a:gd name="T61" fmla="*/ 76 h 94"/>
                <a:gd name="T62" fmla="*/ 46 w 178"/>
                <a:gd name="T63" fmla="*/ 84 h 94"/>
                <a:gd name="T64" fmla="*/ 74 w 178"/>
                <a:gd name="T65" fmla="*/ 94 h 94"/>
                <a:gd name="T66" fmla="*/ 78 w 178"/>
                <a:gd name="T67" fmla="*/ 94 h 94"/>
                <a:gd name="T68" fmla="*/ 98 w 178"/>
                <a:gd name="T69" fmla="*/ 84 h 94"/>
                <a:gd name="T70" fmla="*/ 110 w 178"/>
                <a:gd name="T71" fmla="*/ 66 h 94"/>
                <a:gd name="T72" fmla="*/ 128 w 178"/>
                <a:gd name="T73" fmla="*/ 50 h 94"/>
                <a:gd name="T74" fmla="*/ 130 w 178"/>
                <a:gd name="T75" fmla="*/ 50 h 94"/>
                <a:gd name="T76" fmla="*/ 136 w 178"/>
                <a:gd name="T77" fmla="*/ 64 h 94"/>
                <a:gd name="T78" fmla="*/ 142 w 178"/>
                <a:gd name="T79" fmla="*/ 80 h 94"/>
                <a:gd name="T80" fmla="*/ 150 w 178"/>
                <a:gd name="T81" fmla="*/ 82 h 94"/>
                <a:gd name="T82" fmla="*/ 172 w 178"/>
                <a:gd name="T83" fmla="*/ 78 h 94"/>
                <a:gd name="T84" fmla="*/ 176 w 178"/>
                <a:gd name="T85" fmla="*/ 72 h 94"/>
                <a:gd name="T86" fmla="*/ 168 w 178"/>
                <a:gd name="T87" fmla="*/ 68 h 94"/>
                <a:gd name="T88" fmla="*/ 162 w 178"/>
                <a:gd name="T89" fmla="*/ 56 h 94"/>
                <a:gd name="T90" fmla="*/ 140 w 178"/>
                <a:gd name="T91" fmla="*/ 34 h 94"/>
                <a:gd name="T92" fmla="*/ 128 w 178"/>
                <a:gd name="T93" fmla="*/ 28 h 94"/>
                <a:gd name="T94" fmla="*/ 128 w 178"/>
                <a:gd name="T95" fmla="*/ 20 h 94"/>
                <a:gd name="T96" fmla="*/ 126 w 178"/>
                <a:gd name="T97" fmla="*/ 18 h 94"/>
                <a:gd name="T98" fmla="*/ 122 w 178"/>
                <a:gd name="T99" fmla="*/ 20 h 94"/>
                <a:gd name="T100" fmla="*/ 118 w 178"/>
                <a:gd name="T101" fmla="*/ 20 h 94"/>
                <a:gd name="T102" fmla="*/ 114 w 178"/>
                <a:gd name="T103" fmla="*/ 14 h 94"/>
                <a:gd name="T104" fmla="*/ 112 w 178"/>
                <a:gd name="T105" fmla="*/ 4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78" h="94">
                  <a:moveTo>
                    <a:pt x="104" y="0"/>
                  </a:moveTo>
                  <a:lnTo>
                    <a:pt x="104" y="0"/>
                  </a:lnTo>
                  <a:lnTo>
                    <a:pt x="92" y="2"/>
                  </a:lnTo>
                  <a:lnTo>
                    <a:pt x="92" y="2"/>
                  </a:lnTo>
                  <a:lnTo>
                    <a:pt x="88" y="2"/>
                  </a:lnTo>
                  <a:lnTo>
                    <a:pt x="88" y="2"/>
                  </a:lnTo>
                  <a:lnTo>
                    <a:pt x="88" y="2"/>
                  </a:lnTo>
                  <a:lnTo>
                    <a:pt x="88" y="2"/>
                  </a:lnTo>
                  <a:lnTo>
                    <a:pt x="86" y="2"/>
                  </a:lnTo>
                  <a:lnTo>
                    <a:pt x="86" y="2"/>
                  </a:lnTo>
                  <a:lnTo>
                    <a:pt x="84" y="2"/>
                  </a:lnTo>
                  <a:lnTo>
                    <a:pt x="84" y="2"/>
                  </a:lnTo>
                  <a:lnTo>
                    <a:pt x="82" y="6"/>
                  </a:lnTo>
                  <a:lnTo>
                    <a:pt x="82" y="6"/>
                  </a:lnTo>
                  <a:lnTo>
                    <a:pt x="74" y="16"/>
                  </a:lnTo>
                  <a:lnTo>
                    <a:pt x="68" y="20"/>
                  </a:lnTo>
                  <a:lnTo>
                    <a:pt x="62" y="20"/>
                  </a:lnTo>
                  <a:lnTo>
                    <a:pt x="62" y="20"/>
                  </a:lnTo>
                  <a:lnTo>
                    <a:pt x="58" y="20"/>
                  </a:lnTo>
                  <a:lnTo>
                    <a:pt x="56" y="16"/>
                  </a:lnTo>
                  <a:lnTo>
                    <a:pt x="56" y="16"/>
                  </a:lnTo>
                  <a:lnTo>
                    <a:pt x="56" y="14"/>
                  </a:lnTo>
                  <a:lnTo>
                    <a:pt x="58" y="12"/>
                  </a:lnTo>
                  <a:lnTo>
                    <a:pt x="62" y="8"/>
                  </a:lnTo>
                  <a:lnTo>
                    <a:pt x="64" y="4"/>
                  </a:lnTo>
                  <a:lnTo>
                    <a:pt x="62" y="2"/>
                  </a:lnTo>
                  <a:lnTo>
                    <a:pt x="58" y="0"/>
                  </a:lnTo>
                  <a:lnTo>
                    <a:pt x="58" y="0"/>
                  </a:lnTo>
                  <a:lnTo>
                    <a:pt x="58" y="0"/>
                  </a:lnTo>
                  <a:lnTo>
                    <a:pt x="58" y="0"/>
                  </a:lnTo>
                  <a:lnTo>
                    <a:pt x="50" y="2"/>
                  </a:lnTo>
                  <a:lnTo>
                    <a:pt x="44" y="4"/>
                  </a:lnTo>
                  <a:lnTo>
                    <a:pt x="44" y="4"/>
                  </a:lnTo>
                  <a:lnTo>
                    <a:pt x="36" y="4"/>
                  </a:lnTo>
                  <a:lnTo>
                    <a:pt x="30" y="6"/>
                  </a:lnTo>
                  <a:lnTo>
                    <a:pt x="30" y="6"/>
                  </a:lnTo>
                  <a:lnTo>
                    <a:pt x="30" y="6"/>
                  </a:lnTo>
                  <a:lnTo>
                    <a:pt x="30" y="6"/>
                  </a:lnTo>
                  <a:lnTo>
                    <a:pt x="28" y="6"/>
                  </a:lnTo>
                  <a:lnTo>
                    <a:pt x="28" y="6"/>
                  </a:lnTo>
                  <a:lnTo>
                    <a:pt x="20" y="6"/>
                  </a:lnTo>
                  <a:lnTo>
                    <a:pt x="10" y="8"/>
                  </a:lnTo>
                  <a:lnTo>
                    <a:pt x="4" y="10"/>
                  </a:lnTo>
                  <a:lnTo>
                    <a:pt x="2" y="14"/>
                  </a:lnTo>
                  <a:lnTo>
                    <a:pt x="0" y="18"/>
                  </a:lnTo>
                  <a:lnTo>
                    <a:pt x="0" y="18"/>
                  </a:lnTo>
                  <a:lnTo>
                    <a:pt x="0" y="20"/>
                  </a:lnTo>
                  <a:lnTo>
                    <a:pt x="2" y="24"/>
                  </a:lnTo>
                  <a:lnTo>
                    <a:pt x="8" y="26"/>
                  </a:lnTo>
                  <a:lnTo>
                    <a:pt x="22" y="30"/>
                  </a:lnTo>
                  <a:lnTo>
                    <a:pt x="22" y="30"/>
                  </a:lnTo>
                  <a:lnTo>
                    <a:pt x="26" y="32"/>
                  </a:lnTo>
                  <a:lnTo>
                    <a:pt x="28" y="34"/>
                  </a:lnTo>
                  <a:lnTo>
                    <a:pt x="30" y="38"/>
                  </a:lnTo>
                  <a:lnTo>
                    <a:pt x="28" y="44"/>
                  </a:lnTo>
                  <a:lnTo>
                    <a:pt x="28" y="46"/>
                  </a:lnTo>
                  <a:lnTo>
                    <a:pt x="30" y="48"/>
                  </a:lnTo>
                  <a:lnTo>
                    <a:pt x="30" y="48"/>
                  </a:lnTo>
                  <a:lnTo>
                    <a:pt x="30" y="50"/>
                  </a:lnTo>
                  <a:lnTo>
                    <a:pt x="32" y="50"/>
                  </a:lnTo>
                  <a:lnTo>
                    <a:pt x="32" y="50"/>
                  </a:lnTo>
                  <a:lnTo>
                    <a:pt x="42" y="50"/>
                  </a:lnTo>
                  <a:lnTo>
                    <a:pt x="52" y="46"/>
                  </a:lnTo>
                  <a:lnTo>
                    <a:pt x="52" y="46"/>
                  </a:lnTo>
                  <a:lnTo>
                    <a:pt x="62" y="42"/>
                  </a:lnTo>
                  <a:lnTo>
                    <a:pt x="70" y="40"/>
                  </a:lnTo>
                  <a:lnTo>
                    <a:pt x="70" y="40"/>
                  </a:lnTo>
                  <a:lnTo>
                    <a:pt x="76" y="42"/>
                  </a:lnTo>
                  <a:lnTo>
                    <a:pt x="76" y="42"/>
                  </a:lnTo>
                  <a:lnTo>
                    <a:pt x="76" y="44"/>
                  </a:lnTo>
                  <a:lnTo>
                    <a:pt x="76" y="44"/>
                  </a:lnTo>
                  <a:lnTo>
                    <a:pt x="72" y="48"/>
                  </a:lnTo>
                  <a:lnTo>
                    <a:pt x="58" y="50"/>
                  </a:lnTo>
                  <a:lnTo>
                    <a:pt x="58" y="50"/>
                  </a:lnTo>
                  <a:lnTo>
                    <a:pt x="46" y="54"/>
                  </a:lnTo>
                  <a:lnTo>
                    <a:pt x="40" y="58"/>
                  </a:lnTo>
                  <a:lnTo>
                    <a:pt x="38" y="64"/>
                  </a:lnTo>
                  <a:lnTo>
                    <a:pt x="38" y="64"/>
                  </a:lnTo>
                  <a:lnTo>
                    <a:pt x="40" y="64"/>
                  </a:lnTo>
                  <a:lnTo>
                    <a:pt x="40" y="64"/>
                  </a:lnTo>
                  <a:lnTo>
                    <a:pt x="48" y="64"/>
                  </a:lnTo>
                  <a:lnTo>
                    <a:pt x="48" y="64"/>
                  </a:lnTo>
                  <a:lnTo>
                    <a:pt x="58" y="64"/>
                  </a:lnTo>
                  <a:lnTo>
                    <a:pt x="58" y="64"/>
                  </a:lnTo>
                  <a:lnTo>
                    <a:pt x="62" y="64"/>
                  </a:lnTo>
                  <a:lnTo>
                    <a:pt x="62" y="64"/>
                  </a:lnTo>
                  <a:lnTo>
                    <a:pt x="54" y="68"/>
                  </a:lnTo>
                  <a:lnTo>
                    <a:pt x="46" y="68"/>
                  </a:lnTo>
                  <a:lnTo>
                    <a:pt x="38" y="70"/>
                  </a:lnTo>
                  <a:lnTo>
                    <a:pt x="34" y="72"/>
                  </a:lnTo>
                  <a:lnTo>
                    <a:pt x="32" y="74"/>
                  </a:lnTo>
                  <a:lnTo>
                    <a:pt x="32" y="74"/>
                  </a:lnTo>
                  <a:lnTo>
                    <a:pt x="32" y="76"/>
                  </a:lnTo>
                  <a:lnTo>
                    <a:pt x="32" y="78"/>
                  </a:lnTo>
                  <a:lnTo>
                    <a:pt x="36" y="80"/>
                  </a:lnTo>
                  <a:lnTo>
                    <a:pt x="46" y="84"/>
                  </a:lnTo>
                  <a:lnTo>
                    <a:pt x="46" y="84"/>
                  </a:lnTo>
                  <a:lnTo>
                    <a:pt x="60" y="88"/>
                  </a:lnTo>
                  <a:lnTo>
                    <a:pt x="74" y="94"/>
                  </a:lnTo>
                  <a:lnTo>
                    <a:pt x="74" y="94"/>
                  </a:lnTo>
                  <a:lnTo>
                    <a:pt x="78" y="94"/>
                  </a:lnTo>
                  <a:lnTo>
                    <a:pt x="78" y="94"/>
                  </a:lnTo>
                  <a:lnTo>
                    <a:pt x="84" y="94"/>
                  </a:lnTo>
                  <a:lnTo>
                    <a:pt x="90" y="90"/>
                  </a:lnTo>
                  <a:lnTo>
                    <a:pt x="98" y="84"/>
                  </a:lnTo>
                  <a:lnTo>
                    <a:pt x="104" y="74"/>
                  </a:lnTo>
                  <a:lnTo>
                    <a:pt x="110" y="66"/>
                  </a:lnTo>
                  <a:lnTo>
                    <a:pt x="110" y="66"/>
                  </a:lnTo>
                  <a:lnTo>
                    <a:pt x="118" y="56"/>
                  </a:lnTo>
                  <a:lnTo>
                    <a:pt x="122" y="52"/>
                  </a:lnTo>
                  <a:lnTo>
                    <a:pt x="128" y="50"/>
                  </a:lnTo>
                  <a:lnTo>
                    <a:pt x="128" y="50"/>
                  </a:lnTo>
                  <a:lnTo>
                    <a:pt x="130" y="50"/>
                  </a:lnTo>
                  <a:lnTo>
                    <a:pt x="130" y="50"/>
                  </a:lnTo>
                  <a:lnTo>
                    <a:pt x="136" y="52"/>
                  </a:lnTo>
                  <a:lnTo>
                    <a:pt x="136" y="56"/>
                  </a:lnTo>
                  <a:lnTo>
                    <a:pt x="136" y="64"/>
                  </a:lnTo>
                  <a:lnTo>
                    <a:pt x="136" y="64"/>
                  </a:lnTo>
                  <a:lnTo>
                    <a:pt x="140" y="76"/>
                  </a:lnTo>
                  <a:lnTo>
                    <a:pt x="142" y="80"/>
                  </a:lnTo>
                  <a:lnTo>
                    <a:pt x="146" y="82"/>
                  </a:lnTo>
                  <a:lnTo>
                    <a:pt x="146" y="82"/>
                  </a:lnTo>
                  <a:lnTo>
                    <a:pt x="150" y="82"/>
                  </a:lnTo>
                  <a:lnTo>
                    <a:pt x="150" y="82"/>
                  </a:lnTo>
                  <a:lnTo>
                    <a:pt x="166" y="80"/>
                  </a:lnTo>
                  <a:lnTo>
                    <a:pt x="172" y="78"/>
                  </a:lnTo>
                  <a:lnTo>
                    <a:pt x="178" y="76"/>
                  </a:lnTo>
                  <a:lnTo>
                    <a:pt x="178" y="76"/>
                  </a:lnTo>
                  <a:lnTo>
                    <a:pt x="176" y="72"/>
                  </a:lnTo>
                  <a:lnTo>
                    <a:pt x="174" y="72"/>
                  </a:lnTo>
                  <a:lnTo>
                    <a:pt x="168" y="68"/>
                  </a:lnTo>
                  <a:lnTo>
                    <a:pt x="168" y="68"/>
                  </a:lnTo>
                  <a:lnTo>
                    <a:pt x="164" y="62"/>
                  </a:lnTo>
                  <a:lnTo>
                    <a:pt x="162" y="56"/>
                  </a:lnTo>
                  <a:lnTo>
                    <a:pt x="162" y="56"/>
                  </a:lnTo>
                  <a:lnTo>
                    <a:pt x="158" y="50"/>
                  </a:lnTo>
                  <a:lnTo>
                    <a:pt x="152" y="44"/>
                  </a:lnTo>
                  <a:lnTo>
                    <a:pt x="140" y="34"/>
                  </a:lnTo>
                  <a:lnTo>
                    <a:pt x="140" y="34"/>
                  </a:lnTo>
                  <a:lnTo>
                    <a:pt x="134" y="32"/>
                  </a:lnTo>
                  <a:lnTo>
                    <a:pt x="128" y="28"/>
                  </a:lnTo>
                  <a:lnTo>
                    <a:pt x="128" y="28"/>
                  </a:lnTo>
                  <a:lnTo>
                    <a:pt x="128" y="24"/>
                  </a:lnTo>
                  <a:lnTo>
                    <a:pt x="128" y="20"/>
                  </a:lnTo>
                  <a:lnTo>
                    <a:pt x="126" y="18"/>
                  </a:lnTo>
                  <a:lnTo>
                    <a:pt x="126" y="18"/>
                  </a:lnTo>
                  <a:lnTo>
                    <a:pt x="126" y="18"/>
                  </a:lnTo>
                  <a:lnTo>
                    <a:pt x="126" y="18"/>
                  </a:lnTo>
                  <a:lnTo>
                    <a:pt x="122" y="20"/>
                  </a:lnTo>
                  <a:lnTo>
                    <a:pt x="122" y="20"/>
                  </a:lnTo>
                  <a:lnTo>
                    <a:pt x="120" y="20"/>
                  </a:lnTo>
                  <a:lnTo>
                    <a:pt x="120" y="20"/>
                  </a:lnTo>
                  <a:lnTo>
                    <a:pt x="118" y="20"/>
                  </a:lnTo>
                  <a:lnTo>
                    <a:pt x="118" y="20"/>
                  </a:lnTo>
                  <a:lnTo>
                    <a:pt x="114" y="18"/>
                  </a:lnTo>
                  <a:lnTo>
                    <a:pt x="114" y="14"/>
                  </a:lnTo>
                  <a:lnTo>
                    <a:pt x="114" y="10"/>
                  </a:lnTo>
                  <a:lnTo>
                    <a:pt x="112" y="4"/>
                  </a:lnTo>
                  <a:lnTo>
                    <a:pt x="112" y="4"/>
                  </a:lnTo>
                  <a:lnTo>
                    <a:pt x="108" y="2"/>
                  </a:lnTo>
                  <a:lnTo>
                    <a:pt x="104"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21" name="Freeform 6"/>
            <p:cNvSpPr>
              <a:spLocks/>
            </p:cNvSpPr>
            <p:nvPr/>
          </p:nvSpPr>
          <p:spPr bwMode="auto">
            <a:xfrm>
              <a:off x="1180" y="978"/>
              <a:ext cx="178" cy="94"/>
            </a:xfrm>
            <a:custGeom>
              <a:avLst/>
              <a:gdLst>
                <a:gd name="T0" fmla="*/ 92 w 178"/>
                <a:gd name="T1" fmla="*/ 2 h 94"/>
                <a:gd name="T2" fmla="*/ 88 w 178"/>
                <a:gd name="T3" fmla="*/ 2 h 94"/>
                <a:gd name="T4" fmla="*/ 86 w 178"/>
                <a:gd name="T5" fmla="*/ 2 h 94"/>
                <a:gd name="T6" fmla="*/ 84 w 178"/>
                <a:gd name="T7" fmla="*/ 2 h 94"/>
                <a:gd name="T8" fmla="*/ 74 w 178"/>
                <a:gd name="T9" fmla="*/ 16 h 94"/>
                <a:gd name="T10" fmla="*/ 62 w 178"/>
                <a:gd name="T11" fmla="*/ 20 h 94"/>
                <a:gd name="T12" fmla="*/ 56 w 178"/>
                <a:gd name="T13" fmla="*/ 16 h 94"/>
                <a:gd name="T14" fmla="*/ 62 w 178"/>
                <a:gd name="T15" fmla="*/ 8 h 94"/>
                <a:gd name="T16" fmla="*/ 58 w 178"/>
                <a:gd name="T17" fmla="*/ 0 h 94"/>
                <a:gd name="T18" fmla="*/ 58 w 178"/>
                <a:gd name="T19" fmla="*/ 0 h 94"/>
                <a:gd name="T20" fmla="*/ 44 w 178"/>
                <a:gd name="T21" fmla="*/ 4 h 94"/>
                <a:gd name="T22" fmla="*/ 30 w 178"/>
                <a:gd name="T23" fmla="*/ 6 h 94"/>
                <a:gd name="T24" fmla="*/ 28 w 178"/>
                <a:gd name="T25" fmla="*/ 6 h 94"/>
                <a:gd name="T26" fmla="*/ 10 w 178"/>
                <a:gd name="T27" fmla="*/ 8 h 94"/>
                <a:gd name="T28" fmla="*/ 0 w 178"/>
                <a:gd name="T29" fmla="*/ 18 h 94"/>
                <a:gd name="T30" fmla="*/ 2 w 178"/>
                <a:gd name="T31" fmla="*/ 24 h 94"/>
                <a:gd name="T32" fmla="*/ 22 w 178"/>
                <a:gd name="T33" fmla="*/ 30 h 94"/>
                <a:gd name="T34" fmla="*/ 30 w 178"/>
                <a:gd name="T35" fmla="*/ 38 h 94"/>
                <a:gd name="T36" fmla="*/ 30 w 178"/>
                <a:gd name="T37" fmla="*/ 48 h 94"/>
                <a:gd name="T38" fmla="*/ 32 w 178"/>
                <a:gd name="T39" fmla="*/ 50 h 94"/>
                <a:gd name="T40" fmla="*/ 52 w 178"/>
                <a:gd name="T41" fmla="*/ 46 h 94"/>
                <a:gd name="T42" fmla="*/ 70 w 178"/>
                <a:gd name="T43" fmla="*/ 40 h 94"/>
                <a:gd name="T44" fmla="*/ 76 w 178"/>
                <a:gd name="T45" fmla="*/ 42 h 94"/>
                <a:gd name="T46" fmla="*/ 72 w 178"/>
                <a:gd name="T47" fmla="*/ 48 h 94"/>
                <a:gd name="T48" fmla="*/ 46 w 178"/>
                <a:gd name="T49" fmla="*/ 54 h 94"/>
                <a:gd name="T50" fmla="*/ 38 w 178"/>
                <a:gd name="T51" fmla="*/ 64 h 94"/>
                <a:gd name="T52" fmla="*/ 48 w 178"/>
                <a:gd name="T53" fmla="*/ 64 h 94"/>
                <a:gd name="T54" fmla="*/ 58 w 178"/>
                <a:gd name="T55" fmla="*/ 64 h 94"/>
                <a:gd name="T56" fmla="*/ 54 w 178"/>
                <a:gd name="T57" fmla="*/ 68 h 94"/>
                <a:gd name="T58" fmla="*/ 34 w 178"/>
                <a:gd name="T59" fmla="*/ 72 h 94"/>
                <a:gd name="T60" fmla="*/ 32 w 178"/>
                <a:gd name="T61" fmla="*/ 76 h 94"/>
                <a:gd name="T62" fmla="*/ 46 w 178"/>
                <a:gd name="T63" fmla="*/ 84 h 94"/>
                <a:gd name="T64" fmla="*/ 74 w 178"/>
                <a:gd name="T65" fmla="*/ 94 h 94"/>
                <a:gd name="T66" fmla="*/ 78 w 178"/>
                <a:gd name="T67" fmla="*/ 94 h 94"/>
                <a:gd name="T68" fmla="*/ 98 w 178"/>
                <a:gd name="T69" fmla="*/ 84 h 94"/>
                <a:gd name="T70" fmla="*/ 110 w 178"/>
                <a:gd name="T71" fmla="*/ 66 h 94"/>
                <a:gd name="T72" fmla="*/ 128 w 178"/>
                <a:gd name="T73" fmla="*/ 50 h 94"/>
                <a:gd name="T74" fmla="*/ 130 w 178"/>
                <a:gd name="T75" fmla="*/ 50 h 94"/>
                <a:gd name="T76" fmla="*/ 136 w 178"/>
                <a:gd name="T77" fmla="*/ 64 h 94"/>
                <a:gd name="T78" fmla="*/ 142 w 178"/>
                <a:gd name="T79" fmla="*/ 80 h 94"/>
                <a:gd name="T80" fmla="*/ 150 w 178"/>
                <a:gd name="T81" fmla="*/ 82 h 94"/>
                <a:gd name="T82" fmla="*/ 172 w 178"/>
                <a:gd name="T83" fmla="*/ 78 h 94"/>
                <a:gd name="T84" fmla="*/ 176 w 178"/>
                <a:gd name="T85" fmla="*/ 72 h 94"/>
                <a:gd name="T86" fmla="*/ 168 w 178"/>
                <a:gd name="T87" fmla="*/ 68 h 94"/>
                <a:gd name="T88" fmla="*/ 162 w 178"/>
                <a:gd name="T89" fmla="*/ 56 h 94"/>
                <a:gd name="T90" fmla="*/ 140 w 178"/>
                <a:gd name="T91" fmla="*/ 34 h 94"/>
                <a:gd name="T92" fmla="*/ 128 w 178"/>
                <a:gd name="T93" fmla="*/ 28 h 94"/>
                <a:gd name="T94" fmla="*/ 128 w 178"/>
                <a:gd name="T95" fmla="*/ 20 h 94"/>
                <a:gd name="T96" fmla="*/ 126 w 178"/>
                <a:gd name="T97" fmla="*/ 18 h 94"/>
                <a:gd name="T98" fmla="*/ 122 w 178"/>
                <a:gd name="T99" fmla="*/ 20 h 94"/>
                <a:gd name="T100" fmla="*/ 118 w 178"/>
                <a:gd name="T101" fmla="*/ 20 h 94"/>
                <a:gd name="T102" fmla="*/ 114 w 178"/>
                <a:gd name="T103" fmla="*/ 14 h 94"/>
                <a:gd name="T104" fmla="*/ 112 w 178"/>
                <a:gd name="T105" fmla="*/ 4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78" h="94">
                  <a:moveTo>
                    <a:pt x="104" y="0"/>
                  </a:moveTo>
                  <a:lnTo>
                    <a:pt x="104" y="0"/>
                  </a:lnTo>
                  <a:lnTo>
                    <a:pt x="92" y="2"/>
                  </a:lnTo>
                  <a:lnTo>
                    <a:pt x="92" y="2"/>
                  </a:lnTo>
                  <a:lnTo>
                    <a:pt x="88" y="2"/>
                  </a:lnTo>
                  <a:lnTo>
                    <a:pt x="88" y="2"/>
                  </a:lnTo>
                  <a:lnTo>
                    <a:pt x="88" y="2"/>
                  </a:lnTo>
                  <a:lnTo>
                    <a:pt x="88" y="2"/>
                  </a:lnTo>
                  <a:lnTo>
                    <a:pt x="86" y="2"/>
                  </a:lnTo>
                  <a:lnTo>
                    <a:pt x="86" y="2"/>
                  </a:lnTo>
                  <a:lnTo>
                    <a:pt x="84" y="2"/>
                  </a:lnTo>
                  <a:lnTo>
                    <a:pt x="84" y="2"/>
                  </a:lnTo>
                  <a:lnTo>
                    <a:pt x="82" y="6"/>
                  </a:lnTo>
                  <a:lnTo>
                    <a:pt x="82" y="6"/>
                  </a:lnTo>
                  <a:lnTo>
                    <a:pt x="74" y="16"/>
                  </a:lnTo>
                  <a:lnTo>
                    <a:pt x="68" y="20"/>
                  </a:lnTo>
                  <a:lnTo>
                    <a:pt x="62" y="20"/>
                  </a:lnTo>
                  <a:lnTo>
                    <a:pt x="62" y="20"/>
                  </a:lnTo>
                  <a:lnTo>
                    <a:pt x="58" y="20"/>
                  </a:lnTo>
                  <a:lnTo>
                    <a:pt x="56" y="16"/>
                  </a:lnTo>
                  <a:lnTo>
                    <a:pt x="56" y="16"/>
                  </a:lnTo>
                  <a:lnTo>
                    <a:pt x="56" y="14"/>
                  </a:lnTo>
                  <a:lnTo>
                    <a:pt x="58" y="12"/>
                  </a:lnTo>
                  <a:lnTo>
                    <a:pt x="62" y="8"/>
                  </a:lnTo>
                  <a:lnTo>
                    <a:pt x="64" y="4"/>
                  </a:lnTo>
                  <a:lnTo>
                    <a:pt x="62" y="2"/>
                  </a:lnTo>
                  <a:lnTo>
                    <a:pt x="58" y="0"/>
                  </a:lnTo>
                  <a:lnTo>
                    <a:pt x="58" y="0"/>
                  </a:lnTo>
                  <a:lnTo>
                    <a:pt x="58" y="0"/>
                  </a:lnTo>
                  <a:lnTo>
                    <a:pt x="58" y="0"/>
                  </a:lnTo>
                  <a:lnTo>
                    <a:pt x="50" y="2"/>
                  </a:lnTo>
                  <a:lnTo>
                    <a:pt x="44" y="4"/>
                  </a:lnTo>
                  <a:lnTo>
                    <a:pt x="44" y="4"/>
                  </a:lnTo>
                  <a:lnTo>
                    <a:pt x="36" y="4"/>
                  </a:lnTo>
                  <a:lnTo>
                    <a:pt x="30" y="6"/>
                  </a:lnTo>
                  <a:lnTo>
                    <a:pt x="30" y="6"/>
                  </a:lnTo>
                  <a:lnTo>
                    <a:pt x="30" y="6"/>
                  </a:lnTo>
                  <a:lnTo>
                    <a:pt x="30" y="6"/>
                  </a:lnTo>
                  <a:lnTo>
                    <a:pt x="28" y="6"/>
                  </a:lnTo>
                  <a:lnTo>
                    <a:pt x="28" y="6"/>
                  </a:lnTo>
                  <a:lnTo>
                    <a:pt x="20" y="6"/>
                  </a:lnTo>
                  <a:lnTo>
                    <a:pt x="10" y="8"/>
                  </a:lnTo>
                  <a:lnTo>
                    <a:pt x="4" y="10"/>
                  </a:lnTo>
                  <a:lnTo>
                    <a:pt x="2" y="14"/>
                  </a:lnTo>
                  <a:lnTo>
                    <a:pt x="0" y="18"/>
                  </a:lnTo>
                  <a:lnTo>
                    <a:pt x="0" y="18"/>
                  </a:lnTo>
                  <a:lnTo>
                    <a:pt x="0" y="20"/>
                  </a:lnTo>
                  <a:lnTo>
                    <a:pt x="2" y="24"/>
                  </a:lnTo>
                  <a:lnTo>
                    <a:pt x="8" y="26"/>
                  </a:lnTo>
                  <a:lnTo>
                    <a:pt x="22" y="30"/>
                  </a:lnTo>
                  <a:lnTo>
                    <a:pt x="22" y="30"/>
                  </a:lnTo>
                  <a:lnTo>
                    <a:pt x="26" y="32"/>
                  </a:lnTo>
                  <a:lnTo>
                    <a:pt x="28" y="34"/>
                  </a:lnTo>
                  <a:lnTo>
                    <a:pt x="30" y="38"/>
                  </a:lnTo>
                  <a:lnTo>
                    <a:pt x="28" y="44"/>
                  </a:lnTo>
                  <a:lnTo>
                    <a:pt x="28" y="46"/>
                  </a:lnTo>
                  <a:lnTo>
                    <a:pt x="30" y="48"/>
                  </a:lnTo>
                  <a:lnTo>
                    <a:pt x="30" y="48"/>
                  </a:lnTo>
                  <a:lnTo>
                    <a:pt x="30" y="50"/>
                  </a:lnTo>
                  <a:lnTo>
                    <a:pt x="32" y="50"/>
                  </a:lnTo>
                  <a:lnTo>
                    <a:pt x="32" y="50"/>
                  </a:lnTo>
                  <a:lnTo>
                    <a:pt x="42" y="50"/>
                  </a:lnTo>
                  <a:lnTo>
                    <a:pt x="52" y="46"/>
                  </a:lnTo>
                  <a:lnTo>
                    <a:pt x="52" y="46"/>
                  </a:lnTo>
                  <a:lnTo>
                    <a:pt x="62" y="42"/>
                  </a:lnTo>
                  <a:lnTo>
                    <a:pt x="70" y="40"/>
                  </a:lnTo>
                  <a:lnTo>
                    <a:pt x="70" y="40"/>
                  </a:lnTo>
                  <a:lnTo>
                    <a:pt x="76" y="42"/>
                  </a:lnTo>
                  <a:lnTo>
                    <a:pt x="76" y="42"/>
                  </a:lnTo>
                  <a:lnTo>
                    <a:pt x="76" y="44"/>
                  </a:lnTo>
                  <a:lnTo>
                    <a:pt x="76" y="44"/>
                  </a:lnTo>
                  <a:lnTo>
                    <a:pt x="72" y="48"/>
                  </a:lnTo>
                  <a:lnTo>
                    <a:pt x="58" y="50"/>
                  </a:lnTo>
                  <a:lnTo>
                    <a:pt x="58" y="50"/>
                  </a:lnTo>
                  <a:lnTo>
                    <a:pt x="46" y="54"/>
                  </a:lnTo>
                  <a:lnTo>
                    <a:pt x="40" y="58"/>
                  </a:lnTo>
                  <a:lnTo>
                    <a:pt x="38" y="64"/>
                  </a:lnTo>
                  <a:lnTo>
                    <a:pt x="38" y="64"/>
                  </a:lnTo>
                  <a:lnTo>
                    <a:pt x="40" y="64"/>
                  </a:lnTo>
                  <a:lnTo>
                    <a:pt x="40" y="64"/>
                  </a:lnTo>
                  <a:lnTo>
                    <a:pt x="48" y="64"/>
                  </a:lnTo>
                  <a:lnTo>
                    <a:pt x="48" y="64"/>
                  </a:lnTo>
                  <a:lnTo>
                    <a:pt x="58" y="64"/>
                  </a:lnTo>
                  <a:lnTo>
                    <a:pt x="58" y="64"/>
                  </a:lnTo>
                  <a:lnTo>
                    <a:pt x="62" y="64"/>
                  </a:lnTo>
                  <a:lnTo>
                    <a:pt x="62" y="64"/>
                  </a:lnTo>
                  <a:lnTo>
                    <a:pt x="54" y="68"/>
                  </a:lnTo>
                  <a:lnTo>
                    <a:pt x="46" y="68"/>
                  </a:lnTo>
                  <a:lnTo>
                    <a:pt x="38" y="70"/>
                  </a:lnTo>
                  <a:lnTo>
                    <a:pt x="34" y="72"/>
                  </a:lnTo>
                  <a:lnTo>
                    <a:pt x="32" y="74"/>
                  </a:lnTo>
                  <a:lnTo>
                    <a:pt x="32" y="74"/>
                  </a:lnTo>
                  <a:lnTo>
                    <a:pt x="32" y="76"/>
                  </a:lnTo>
                  <a:lnTo>
                    <a:pt x="32" y="78"/>
                  </a:lnTo>
                  <a:lnTo>
                    <a:pt x="36" y="80"/>
                  </a:lnTo>
                  <a:lnTo>
                    <a:pt x="46" y="84"/>
                  </a:lnTo>
                  <a:lnTo>
                    <a:pt x="46" y="84"/>
                  </a:lnTo>
                  <a:lnTo>
                    <a:pt x="60" y="88"/>
                  </a:lnTo>
                  <a:lnTo>
                    <a:pt x="74" y="94"/>
                  </a:lnTo>
                  <a:lnTo>
                    <a:pt x="74" y="94"/>
                  </a:lnTo>
                  <a:lnTo>
                    <a:pt x="78" y="94"/>
                  </a:lnTo>
                  <a:lnTo>
                    <a:pt x="78" y="94"/>
                  </a:lnTo>
                  <a:lnTo>
                    <a:pt x="84" y="94"/>
                  </a:lnTo>
                  <a:lnTo>
                    <a:pt x="90" y="90"/>
                  </a:lnTo>
                  <a:lnTo>
                    <a:pt x="98" y="84"/>
                  </a:lnTo>
                  <a:lnTo>
                    <a:pt x="104" y="74"/>
                  </a:lnTo>
                  <a:lnTo>
                    <a:pt x="110" y="66"/>
                  </a:lnTo>
                  <a:lnTo>
                    <a:pt x="110" y="66"/>
                  </a:lnTo>
                  <a:lnTo>
                    <a:pt x="118" y="56"/>
                  </a:lnTo>
                  <a:lnTo>
                    <a:pt x="122" y="52"/>
                  </a:lnTo>
                  <a:lnTo>
                    <a:pt x="128" y="50"/>
                  </a:lnTo>
                  <a:lnTo>
                    <a:pt x="128" y="50"/>
                  </a:lnTo>
                  <a:lnTo>
                    <a:pt x="130" y="50"/>
                  </a:lnTo>
                  <a:lnTo>
                    <a:pt x="130" y="50"/>
                  </a:lnTo>
                  <a:lnTo>
                    <a:pt x="136" y="52"/>
                  </a:lnTo>
                  <a:lnTo>
                    <a:pt x="136" y="56"/>
                  </a:lnTo>
                  <a:lnTo>
                    <a:pt x="136" y="64"/>
                  </a:lnTo>
                  <a:lnTo>
                    <a:pt x="136" y="64"/>
                  </a:lnTo>
                  <a:lnTo>
                    <a:pt x="140" y="76"/>
                  </a:lnTo>
                  <a:lnTo>
                    <a:pt x="142" y="80"/>
                  </a:lnTo>
                  <a:lnTo>
                    <a:pt x="146" y="82"/>
                  </a:lnTo>
                  <a:lnTo>
                    <a:pt x="146" y="82"/>
                  </a:lnTo>
                  <a:lnTo>
                    <a:pt x="150" y="82"/>
                  </a:lnTo>
                  <a:lnTo>
                    <a:pt x="150" y="82"/>
                  </a:lnTo>
                  <a:lnTo>
                    <a:pt x="166" y="80"/>
                  </a:lnTo>
                  <a:lnTo>
                    <a:pt x="172" y="78"/>
                  </a:lnTo>
                  <a:lnTo>
                    <a:pt x="178" y="76"/>
                  </a:lnTo>
                  <a:lnTo>
                    <a:pt x="178" y="76"/>
                  </a:lnTo>
                  <a:lnTo>
                    <a:pt x="176" y="72"/>
                  </a:lnTo>
                  <a:lnTo>
                    <a:pt x="174" y="72"/>
                  </a:lnTo>
                  <a:lnTo>
                    <a:pt x="168" y="68"/>
                  </a:lnTo>
                  <a:lnTo>
                    <a:pt x="168" y="68"/>
                  </a:lnTo>
                  <a:lnTo>
                    <a:pt x="164" y="62"/>
                  </a:lnTo>
                  <a:lnTo>
                    <a:pt x="162" y="56"/>
                  </a:lnTo>
                  <a:lnTo>
                    <a:pt x="162" y="56"/>
                  </a:lnTo>
                  <a:lnTo>
                    <a:pt x="158" y="50"/>
                  </a:lnTo>
                  <a:lnTo>
                    <a:pt x="152" y="44"/>
                  </a:lnTo>
                  <a:lnTo>
                    <a:pt x="140" y="34"/>
                  </a:lnTo>
                  <a:lnTo>
                    <a:pt x="140" y="34"/>
                  </a:lnTo>
                  <a:lnTo>
                    <a:pt x="134" y="32"/>
                  </a:lnTo>
                  <a:lnTo>
                    <a:pt x="128" y="28"/>
                  </a:lnTo>
                  <a:lnTo>
                    <a:pt x="128" y="28"/>
                  </a:lnTo>
                  <a:lnTo>
                    <a:pt x="128" y="24"/>
                  </a:lnTo>
                  <a:lnTo>
                    <a:pt x="128" y="20"/>
                  </a:lnTo>
                  <a:lnTo>
                    <a:pt x="126" y="18"/>
                  </a:lnTo>
                  <a:lnTo>
                    <a:pt x="126" y="18"/>
                  </a:lnTo>
                  <a:lnTo>
                    <a:pt x="126" y="18"/>
                  </a:lnTo>
                  <a:lnTo>
                    <a:pt x="126" y="18"/>
                  </a:lnTo>
                  <a:lnTo>
                    <a:pt x="122" y="20"/>
                  </a:lnTo>
                  <a:lnTo>
                    <a:pt x="122" y="20"/>
                  </a:lnTo>
                  <a:lnTo>
                    <a:pt x="120" y="20"/>
                  </a:lnTo>
                  <a:lnTo>
                    <a:pt x="120" y="20"/>
                  </a:lnTo>
                  <a:lnTo>
                    <a:pt x="118" y="20"/>
                  </a:lnTo>
                  <a:lnTo>
                    <a:pt x="118" y="20"/>
                  </a:lnTo>
                  <a:lnTo>
                    <a:pt x="114" y="18"/>
                  </a:lnTo>
                  <a:lnTo>
                    <a:pt x="114" y="14"/>
                  </a:lnTo>
                  <a:lnTo>
                    <a:pt x="114" y="10"/>
                  </a:lnTo>
                  <a:lnTo>
                    <a:pt x="112" y="4"/>
                  </a:lnTo>
                  <a:lnTo>
                    <a:pt x="112" y="4"/>
                  </a:lnTo>
                  <a:lnTo>
                    <a:pt x="108" y="2"/>
                  </a:lnTo>
                  <a:lnTo>
                    <a:pt x="10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22" name="Freeform 7"/>
            <p:cNvSpPr>
              <a:spLocks/>
            </p:cNvSpPr>
            <p:nvPr/>
          </p:nvSpPr>
          <p:spPr bwMode="auto">
            <a:xfrm>
              <a:off x="1296" y="960"/>
              <a:ext cx="120" cy="48"/>
            </a:xfrm>
            <a:custGeom>
              <a:avLst/>
              <a:gdLst>
                <a:gd name="T0" fmla="*/ 42 w 120"/>
                <a:gd name="T1" fmla="*/ 0 h 48"/>
                <a:gd name="T2" fmla="*/ 42 w 120"/>
                <a:gd name="T3" fmla="*/ 0 h 48"/>
                <a:gd name="T4" fmla="*/ 36 w 120"/>
                <a:gd name="T5" fmla="*/ 0 h 48"/>
                <a:gd name="T6" fmla="*/ 32 w 120"/>
                <a:gd name="T7" fmla="*/ 2 h 48"/>
                <a:gd name="T8" fmla="*/ 26 w 120"/>
                <a:gd name="T9" fmla="*/ 10 h 48"/>
                <a:gd name="T10" fmla="*/ 26 w 120"/>
                <a:gd name="T11" fmla="*/ 10 h 48"/>
                <a:gd name="T12" fmla="*/ 18 w 120"/>
                <a:gd name="T13" fmla="*/ 14 h 48"/>
                <a:gd name="T14" fmla="*/ 10 w 120"/>
                <a:gd name="T15" fmla="*/ 18 h 48"/>
                <a:gd name="T16" fmla="*/ 10 w 120"/>
                <a:gd name="T17" fmla="*/ 18 h 48"/>
                <a:gd name="T18" fmla="*/ 4 w 120"/>
                <a:gd name="T19" fmla="*/ 20 h 48"/>
                <a:gd name="T20" fmla="*/ 2 w 120"/>
                <a:gd name="T21" fmla="*/ 22 h 48"/>
                <a:gd name="T22" fmla="*/ 0 w 120"/>
                <a:gd name="T23" fmla="*/ 24 h 48"/>
                <a:gd name="T24" fmla="*/ 0 w 120"/>
                <a:gd name="T25" fmla="*/ 24 h 48"/>
                <a:gd name="T26" fmla="*/ 2 w 120"/>
                <a:gd name="T27" fmla="*/ 28 h 48"/>
                <a:gd name="T28" fmla="*/ 4 w 120"/>
                <a:gd name="T29" fmla="*/ 30 h 48"/>
                <a:gd name="T30" fmla="*/ 12 w 120"/>
                <a:gd name="T31" fmla="*/ 32 h 48"/>
                <a:gd name="T32" fmla="*/ 12 w 120"/>
                <a:gd name="T33" fmla="*/ 32 h 48"/>
                <a:gd name="T34" fmla="*/ 12 w 120"/>
                <a:gd name="T35" fmla="*/ 32 h 48"/>
                <a:gd name="T36" fmla="*/ 12 w 120"/>
                <a:gd name="T37" fmla="*/ 32 h 48"/>
                <a:gd name="T38" fmla="*/ 22 w 120"/>
                <a:gd name="T39" fmla="*/ 30 h 48"/>
                <a:gd name="T40" fmla="*/ 22 w 120"/>
                <a:gd name="T41" fmla="*/ 30 h 48"/>
                <a:gd name="T42" fmla="*/ 34 w 120"/>
                <a:gd name="T43" fmla="*/ 28 h 48"/>
                <a:gd name="T44" fmla="*/ 34 w 120"/>
                <a:gd name="T45" fmla="*/ 28 h 48"/>
                <a:gd name="T46" fmla="*/ 38 w 120"/>
                <a:gd name="T47" fmla="*/ 28 h 48"/>
                <a:gd name="T48" fmla="*/ 40 w 120"/>
                <a:gd name="T49" fmla="*/ 32 h 48"/>
                <a:gd name="T50" fmla="*/ 40 w 120"/>
                <a:gd name="T51" fmla="*/ 32 h 48"/>
                <a:gd name="T52" fmla="*/ 30 w 120"/>
                <a:gd name="T53" fmla="*/ 40 h 48"/>
                <a:gd name="T54" fmla="*/ 30 w 120"/>
                <a:gd name="T55" fmla="*/ 40 h 48"/>
                <a:gd name="T56" fmla="*/ 34 w 120"/>
                <a:gd name="T57" fmla="*/ 42 h 48"/>
                <a:gd name="T58" fmla="*/ 38 w 120"/>
                <a:gd name="T59" fmla="*/ 46 h 48"/>
                <a:gd name="T60" fmla="*/ 48 w 120"/>
                <a:gd name="T61" fmla="*/ 48 h 48"/>
                <a:gd name="T62" fmla="*/ 48 w 120"/>
                <a:gd name="T63" fmla="*/ 48 h 48"/>
                <a:gd name="T64" fmla="*/ 62 w 120"/>
                <a:gd name="T65" fmla="*/ 46 h 48"/>
                <a:gd name="T66" fmla="*/ 76 w 120"/>
                <a:gd name="T67" fmla="*/ 44 h 48"/>
                <a:gd name="T68" fmla="*/ 76 w 120"/>
                <a:gd name="T69" fmla="*/ 44 h 48"/>
                <a:gd name="T70" fmla="*/ 96 w 120"/>
                <a:gd name="T71" fmla="*/ 38 h 48"/>
                <a:gd name="T72" fmla="*/ 108 w 120"/>
                <a:gd name="T73" fmla="*/ 32 h 48"/>
                <a:gd name="T74" fmla="*/ 118 w 120"/>
                <a:gd name="T75" fmla="*/ 26 h 48"/>
                <a:gd name="T76" fmla="*/ 118 w 120"/>
                <a:gd name="T77" fmla="*/ 26 h 48"/>
                <a:gd name="T78" fmla="*/ 120 w 120"/>
                <a:gd name="T79" fmla="*/ 20 h 48"/>
                <a:gd name="T80" fmla="*/ 118 w 120"/>
                <a:gd name="T81" fmla="*/ 18 h 48"/>
                <a:gd name="T82" fmla="*/ 116 w 120"/>
                <a:gd name="T83" fmla="*/ 16 h 48"/>
                <a:gd name="T84" fmla="*/ 116 w 120"/>
                <a:gd name="T85" fmla="*/ 16 h 48"/>
                <a:gd name="T86" fmla="*/ 108 w 120"/>
                <a:gd name="T87" fmla="*/ 14 h 48"/>
                <a:gd name="T88" fmla="*/ 108 w 120"/>
                <a:gd name="T89" fmla="*/ 14 h 48"/>
                <a:gd name="T90" fmla="*/ 96 w 120"/>
                <a:gd name="T91" fmla="*/ 16 h 48"/>
                <a:gd name="T92" fmla="*/ 96 w 120"/>
                <a:gd name="T93" fmla="*/ 16 h 48"/>
                <a:gd name="T94" fmla="*/ 86 w 120"/>
                <a:gd name="T95" fmla="*/ 18 h 48"/>
                <a:gd name="T96" fmla="*/ 86 w 120"/>
                <a:gd name="T97" fmla="*/ 18 h 48"/>
                <a:gd name="T98" fmla="*/ 84 w 120"/>
                <a:gd name="T99" fmla="*/ 18 h 48"/>
                <a:gd name="T100" fmla="*/ 84 w 120"/>
                <a:gd name="T101" fmla="*/ 18 h 48"/>
                <a:gd name="T102" fmla="*/ 78 w 120"/>
                <a:gd name="T103" fmla="*/ 16 h 48"/>
                <a:gd name="T104" fmla="*/ 74 w 120"/>
                <a:gd name="T105" fmla="*/ 12 h 48"/>
                <a:gd name="T106" fmla="*/ 70 w 120"/>
                <a:gd name="T107" fmla="*/ 8 h 48"/>
                <a:gd name="T108" fmla="*/ 66 w 120"/>
                <a:gd name="T109" fmla="*/ 4 h 48"/>
                <a:gd name="T110" fmla="*/ 66 w 120"/>
                <a:gd name="T111" fmla="*/ 4 h 48"/>
                <a:gd name="T112" fmla="*/ 54 w 120"/>
                <a:gd name="T113" fmla="*/ 2 h 48"/>
                <a:gd name="T114" fmla="*/ 44 w 120"/>
                <a:gd name="T115" fmla="*/ 0 h 48"/>
                <a:gd name="T116" fmla="*/ 44 w 120"/>
                <a:gd name="T117" fmla="*/ 0 h 48"/>
                <a:gd name="T118" fmla="*/ 42 w 120"/>
                <a:gd name="T119"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0" h="48">
                  <a:moveTo>
                    <a:pt x="42" y="0"/>
                  </a:moveTo>
                  <a:lnTo>
                    <a:pt x="42" y="0"/>
                  </a:lnTo>
                  <a:lnTo>
                    <a:pt x="36" y="0"/>
                  </a:lnTo>
                  <a:lnTo>
                    <a:pt x="32" y="2"/>
                  </a:lnTo>
                  <a:lnTo>
                    <a:pt x="26" y="10"/>
                  </a:lnTo>
                  <a:lnTo>
                    <a:pt x="26" y="10"/>
                  </a:lnTo>
                  <a:lnTo>
                    <a:pt x="18" y="14"/>
                  </a:lnTo>
                  <a:lnTo>
                    <a:pt x="10" y="18"/>
                  </a:lnTo>
                  <a:lnTo>
                    <a:pt x="10" y="18"/>
                  </a:lnTo>
                  <a:lnTo>
                    <a:pt x="4" y="20"/>
                  </a:lnTo>
                  <a:lnTo>
                    <a:pt x="2" y="22"/>
                  </a:lnTo>
                  <a:lnTo>
                    <a:pt x="0" y="24"/>
                  </a:lnTo>
                  <a:lnTo>
                    <a:pt x="0" y="24"/>
                  </a:lnTo>
                  <a:lnTo>
                    <a:pt x="2" y="28"/>
                  </a:lnTo>
                  <a:lnTo>
                    <a:pt x="4" y="30"/>
                  </a:lnTo>
                  <a:lnTo>
                    <a:pt x="12" y="32"/>
                  </a:lnTo>
                  <a:lnTo>
                    <a:pt x="12" y="32"/>
                  </a:lnTo>
                  <a:lnTo>
                    <a:pt x="12" y="32"/>
                  </a:lnTo>
                  <a:lnTo>
                    <a:pt x="12" y="32"/>
                  </a:lnTo>
                  <a:lnTo>
                    <a:pt x="22" y="30"/>
                  </a:lnTo>
                  <a:lnTo>
                    <a:pt x="22" y="30"/>
                  </a:lnTo>
                  <a:lnTo>
                    <a:pt x="34" y="28"/>
                  </a:lnTo>
                  <a:lnTo>
                    <a:pt x="34" y="28"/>
                  </a:lnTo>
                  <a:lnTo>
                    <a:pt x="38" y="28"/>
                  </a:lnTo>
                  <a:lnTo>
                    <a:pt x="40" y="32"/>
                  </a:lnTo>
                  <a:lnTo>
                    <a:pt x="40" y="32"/>
                  </a:lnTo>
                  <a:lnTo>
                    <a:pt x="30" y="40"/>
                  </a:lnTo>
                  <a:lnTo>
                    <a:pt x="30" y="40"/>
                  </a:lnTo>
                  <a:lnTo>
                    <a:pt x="34" y="42"/>
                  </a:lnTo>
                  <a:lnTo>
                    <a:pt x="38" y="46"/>
                  </a:lnTo>
                  <a:lnTo>
                    <a:pt x="48" y="48"/>
                  </a:lnTo>
                  <a:lnTo>
                    <a:pt x="48" y="48"/>
                  </a:lnTo>
                  <a:lnTo>
                    <a:pt x="62" y="46"/>
                  </a:lnTo>
                  <a:lnTo>
                    <a:pt x="76" y="44"/>
                  </a:lnTo>
                  <a:lnTo>
                    <a:pt x="76" y="44"/>
                  </a:lnTo>
                  <a:lnTo>
                    <a:pt x="96" y="38"/>
                  </a:lnTo>
                  <a:lnTo>
                    <a:pt x="108" y="32"/>
                  </a:lnTo>
                  <a:lnTo>
                    <a:pt x="118" y="26"/>
                  </a:lnTo>
                  <a:lnTo>
                    <a:pt x="118" y="26"/>
                  </a:lnTo>
                  <a:lnTo>
                    <a:pt x="120" y="20"/>
                  </a:lnTo>
                  <a:lnTo>
                    <a:pt x="118" y="18"/>
                  </a:lnTo>
                  <a:lnTo>
                    <a:pt x="116" y="16"/>
                  </a:lnTo>
                  <a:lnTo>
                    <a:pt x="116" y="16"/>
                  </a:lnTo>
                  <a:lnTo>
                    <a:pt x="108" y="14"/>
                  </a:lnTo>
                  <a:lnTo>
                    <a:pt x="108" y="14"/>
                  </a:lnTo>
                  <a:lnTo>
                    <a:pt x="96" y="16"/>
                  </a:lnTo>
                  <a:lnTo>
                    <a:pt x="96" y="16"/>
                  </a:lnTo>
                  <a:lnTo>
                    <a:pt x="86" y="18"/>
                  </a:lnTo>
                  <a:lnTo>
                    <a:pt x="86" y="18"/>
                  </a:lnTo>
                  <a:lnTo>
                    <a:pt x="84" y="18"/>
                  </a:lnTo>
                  <a:lnTo>
                    <a:pt x="84" y="18"/>
                  </a:lnTo>
                  <a:lnTo>
                    <a:pt x="78" y="16"/>
                  </a:lnTo>
                  <a:lnTo>
                    <a:pt x="74" y="12"/>
                  </a:lnTo>
                  <a:lnTo>
                    <a:pt x="70" y="8"/>
                  </a:lnTo>
                  <a:lnTo>
                    <a:pt x="66" y="4"/>
                  </a:lnTo>
                  <a:lnTo>
                    <a:pt x="66" y="4"/>
                  </a:lnTo>
                  <a:lnTo>
                    <a:pt x="54" y="2"/>
                  </a:lnTo>
                  <a:lnTo>
                    <a:pt x="44" y="0"/>
                  </a:lnTo>
                  <a:lnTo>
                    <a:pt x="44" y="0"/>
                  </a:lnTo>
                  <a:lnTo>
                    <a:pt x="42"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23" name="Freeform 8"/>
            <p:cNvSpPr>
              <a:spLocks/>
            </p:cNvSpPr>
            <p:nvPr/>
          </p:nvSpPr>
          <p:spPr bwMode="auto">
            <a:xfrm>
              <a:off x="1296" y="960"/>
              <a:ext cx="120" cy="48"/>
            </a:xfrm>
            <a:custGeom>
              <a:avLst/>
              <a:gdLst>
                <a:gd name="T0" fmla="*/ 42 w 120"/>
                <a:gd name="T1" fmla="*/ 0 h 48"/>
                <a:gd name="T2" fmla="*/ 42 w 120"/>
                <a:gd name="T3" fmla="*/ 0 h 48"/>
                <a:gd name="T4" fmla="*/ 36 w 120"/>
                <a:gd name="T5" fmla="*/ 0 h 48"/>
                <a:gd name="T6" fmla="*/ 32 w 120"/>
                <a:gd name="T7" fmla="*/ 2 h 48"/>
                <a:gd name="T8" fmla="*/ 26 w 120"/>
                <a:gd name="T9" fmla="*/ 10 h 48"/>
                <a:gd name="T10" fmla="*/ 26 w 120"/>
                <a:gd name="T11" fmla="*/ 10 h 48"/>
                <a:gd name="T12" fmla="*/ 18 w 120"/>
                <a:gd name="T13" fmla="*/ 14 h 48"/>
                <a:gd name="T14" fmla="*/ 10 w 120"/>
                <a:gd name="T15" fmla="*/ 18 h 48"/>
                <a:gd name="T16" fmla="*/ 10 w 120"/>
                <a:gd name="T17" fmla="*/ 18 h 48"/>
                <a:gd name="T18" fmla="*/ 4 w 120"/>
                <a:gd name="T19" fmla="*/ 20 h 48"/>
                <a:gd name="T20" fmla="*/ 2 w 120"/>
                <a:gd name="T21" fmla="*/ 22 h 48"/>
                <a:gd name="T22" fmla="*/ 0 w 120"/>
                <a:gd name="T23" fmla="*/ 24 h 48"/>
                <a:gd name="T24" fmla="*/ 0 w 120"/>
                <a:gd name="T25" fmla="*/ 24 h 48"/>
                <a:gd name="T26" fmla="*/ 2 w 120"/>
                <a:gd name="T27" fmla="*/ 28 h 48"/>
                <a:gd name="T28" fmla="*/ 4 w 120"/>
                <a:gd name="T29" fmla="*/ 30 h 48"/>
                <a:gd name="T30" fmla="*/ 12 w 120"/>
                <a:gd name="T31" fmla="*/ 32 h 48"/>
                <a:gd name="T32" fmla="*/ 12 w 120"/>
                <a:gd name="T33" fmla="*/ 32 h 48"/>
                <a:gd name="T34" fmla="*/ 12 w 120"/>
                <a:gd name="T35" fmla="*/ 32 h 48"/>
                <a:gd name="T36" fmla="*/ 12 w 120"/>
                <a:gd name="T37" fmla="*/ 32 h 48"/>
                <a:gd name="T38" fmla="*/ 22 w 120"/>
                <a:gd name="T39" fmla="*/ 30 h 48"/>
                <a:gd name="T40" fmla="*/ 22 w 120"/>
                <a:gd name="T41" fmla="*/ 30 h 48"/>
                <a:gd name="T42" fmla="*/ 34 w 120"/>
                <a:gd name="T43" fmla="*/ 28 h 48"/>
                <a:gd name="T44" fmla="*/ 34 w 120"/>
                <a:gd name="T45" fmla="*/ 28 h 48"/>
                <a:gd name="T46" fmla="*/ 38 w 120"/>
                <a:gd name="T47" fmla="*/ 28 h 48"/>
                <a:gd name="T48" fmla="*/ 40 w 120"/>
                <a:gd name="T49" fmla="*/ 32 h 48"/>
                <a:gd name="T50" fmla="*/ 40 w 120"/>
                <a:gd name="T51" fmla="*/ 32 h 48"/>
                <a:gd name="T52" fmla="*/ 30 w 120"/>
                <a:gd name="T53" fmla="*/ 40 h 48"/>
                <a:gd name="T54" fmla="*/ 30 w 120"/>
                <a:gd name="T55" fmla="*/ 40 h 48"/>
                <a:gd name="T56" fmla="*/ 34 w 120"/>
                <a:gd name="T57" fmla="*/ 42 h 48"/>
                <a:gd name="T58" fmla="*/ 38 w 120"/>
                <a:gd name="T59" fmla="*/ 46 h 48"/>
                <a:gd name="T60" fmla="*/ 48 w 120"/>
                <a:gd name="T61" fmla="*/ 48 h 48"/>
                <a:gd name="T62" fmla="*/ 48 w 120"/>
                <a:gd name="T63" fmla="*/ 48 h 48"/>
                <a:gd name="T64" fmla="*/ 62 w 120"/>
                <a:gd name="T65" fmla="*/ 46 h 48"/>
                <a:gd name="T66" fmla="*/ 76 w 120"/>
                <a:gd name="T67" fmla="*/ 44 h 48"/>
                <a:gd name="T68" fmla="*/ 76 w 120"/>
                <a:gd name="T69" fmla="*/ 44 h 48"/>
                <a:gd name="T70" fmla="*/ 96 w 120"/>
                <a:gd name="T71" fmla="*/ 38 h 48"/>
                <a:gd name="T72" fmla="*/ 108 w 120"/>
                <a:gd name="T73" fmla="*/ 32 h 48"/>
                <a:gd name="T74" fmla="*/ 118 w 120"/>
                <a:gd name="T75" fmla="*/ 26 h 48"/>
                <a:gd name="T76" fmla="*/ 118 w 120"/>
                <a:gd name="T77" fmla="*/ 26 h 48"/>
                <a:gd name="T78" fmla="*/ 120 w 120"/>
                <a:gd name="T79" fmla="*/ 20 h 48"/>
                <a:gd name="T80" fmla="*/ 118 w 120"/>
                <a:gd name="T81" fmla="*/ 18 h 48"/>
                <a:gd name="T82" fmla="*/ 116 w 120"/>
                <a:gd name="T83" fmla="*/ 16 h 48"/>
                <a:gd name="T84" fmla="*/ 116 w 120"/>
                <a:gd name="T85" fmla="*/ 16 h 48"/>
                <a:gd name="T86" fmla="*/ 108 w 120"/>
                <a:gd name="T87" fmla="*/ 14 h 48"/>
                <a:gd name="T88" fmla="*/ 108 w 120"/>
                <a:gd name="T89" fmla="*/ 14 h 48"/>
                <a:gd name="T90" fmla="*/ 96 w 120"/>
                <a:gd name="T91" fmla="*/ 16 h 48"/>
                <a:gd name="T92" fmla="*/ 96 w 120"/>
                <a:gd name="T93" fmla="*/ 16 h 48"/>
                <a:gd name="T94" fmla="*/ 86 w 120"/>
                <a:gd name="T95" fmla="*/ 18 h 48"/>
                <a:gd name="T96" fmla="*/ 86 w 120"/>
                <a:gd name="T97" fmla="*/ 18 h 48"/>
                <a:gd name="T98" fmla="*/ 84 w 120"/>
                <a:gd name="T99" fmla="*/ 18 h 48"/>
                <a:gd name="T100" fmla="*/ 84 w 120"/>
                <a:gd name="T101" fmla="*/ 18 h 48"/>
                <a:gd name="T102" fmla="*/ 78 w 120"/>
                <a:gd name="T103" fmla="*/ 16 h 48"/>
                <a:gd name="T104" fmla="*/ 74 w 120"/>
                <a:gd name="T105" fmla="*/ 12 h 48"/>
                <a:gd name="T106" fmla="*/ 70 w 120"/>
                <a:gd name="T107" fmla="*/ 8 h 48"/>
                <a:gd name="T108" fmla="*/ 66 w 120"/>
                <a:gd name="T109" fmla="*/ 4 h 48"/>
                <a:gd name="T110" fmla="*/ 66 w 120"/>
                <a:gd name="T111" fmla="*/ 4 h 48"/>
                <a:gd name="T112" fmla="*/ 54 w 120"/>
                <a:gd name="T113" fmla="*/ 2 h 48"/>
                <a:gd name="T114" fmla="*/ 44 w 120"/>
                <a:gd name="T115" fmla="*/ 0 h 48"/>
                <a:gd name="T116" fmla="*/ 44 w 120"/>
                <a:gd name="T117" fmla="*/ 0 h 48"/>
                <a:gd name="T118" fmla="*/ 42 w 120"/>
                <a:gd name="T119"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0" h="48">
                  <a:moveTo>
                    <a:pt x="42" y="0"/>
                  </a:moveTo>
                  <a:lnTo>
                    <a:pt x="42" y="0"/>
                  </a:lnTo>
                  <a:lnTo>
                    <a:pt x="36" y="0"/>
                  </a:lnTo>
                  <a:lnTo>
                    <a:pt x="32" y="2"/>
                  </a:lnTo>
                  <a:lnTo>
                    <a:pt x="26" y="10"/>
                  </a:lnTo>
                  <a:lnTo>
                    <a:pt x="26" y="10"/>
                  </a:lnTo>
                  <a:lnTo>
                    <a:pt x="18" y="14"/>
                  </a:lnTo>
                  <a:lnTo>
                    <a:pt x="10" y="18"/>
                  </a:lnTo>
                  <a:lnTo>
                    <a:pt x="10" y="18"/>
                  </a:lnTo>
                  <a:lnTo>
                    <a:pt x="4" y="20"/>
                  </a:lnTo>
                  <a:lnTo>
                    <a:pt x="2" y="22"/>
                  </a:lnTo>
                  <a:lnTo>
                    <a:pt x="0" y="24"/>
                  </a:lnTo>
                  <a:lnTo>
                    <a:pt x="0" y="24"/>
                  </a:lnTo>
                  <a:lnTo>
                    <a:pt x="2" y="28"/>
                  </a:lnTo>
                  <a:lnTo>
                    <a:pt x="4" y="30"/>
                  </a:lnTo>
                  <a:lnTo>
                    <a:pt x="12" y="32"/>
                  </a:lnTo>
                  <a:lnTo>
                    <a:pt x="12" y="32"/>
                  </a:lnTo>
                  <a:lnTo>
                    <a:pt x="12" y="32"/>
                  </a:lnTo>
                  <a:lnTo>
                    <a:pt x="12" y="32"/>
                  </a:lnTo>
                  <a:lnTo>
                    <a:pt x="22" y="30"/>
                  </a:lnTo>
                  <a:lnTo>
                    <a:pt x="22" y="30"/>
                  </a:lnTo>
                  <a:lnTo>
                    <a:pt x="34" y="28"/>
                  </a:lnTo>
                  <a:lnTo>
                    <a:pt x="34" y="28"/>
                  </a:lnTo>
                  <a:lnTo>
                    <a:pt x="38" y="28"/>
                  </a:lnTo>
                  <a:lnTo>
                    <a:pt x="40" y="32"/>
                  </a:lnTo>
                  <a:lnTo>
                    <a:pt x="40" y="32"/>
                  </a:lnTo>
                  <a:lnTo>
                    <a:pt x="30" y="40"/>
                  </a:lnTo>
                  <a:lnTo>
                    <a:pt x="30" y="40"/>
                  </a:lnTo>
                  <a:lnTo>
                    <a:pt x="34" y="42"/>
                  </a:lnTo>
                  <a:lnTo>
                    <a:pt x="38" y="46"/>
                  </a:lnTo>
                  <a:lnTo>
                    <a:pt x="48" y="48"/>
                  </a:lnTo>
                  <a:lnTo>
                    <a:pt x="48" y="48"/>
                  </a:lnTo>
                  <a:lnTo>
                    <a:pt x="62" y="46"/>
                  </a:lnTo>
                  <a:lnTo>
                    <a:pt x="76" y="44"/>
                  </a:lnTo>
                  <a:lnTo>
                    <a:pt x="76" y="44"/>
                  </a:lnTo>
                  <a:lnTo>
                    <a:pt x="96" y="38"/>
                  </a:lnTo>
                  <a:lnTo>
                    <a:pt x="108" y="32"/>
                  </a:lnTo>
                  <a:lnTo>
                    <a:pt x="118" y="26"/>
                  </a:lnTo>
                  <a:lnTo>
                    <a:pt x="118" y="26"/>
                  </a:lnTo>
                  <a:lnTo>
                    <a:pt x="120" y="20"/>
                  </a:lnTo>
                  <a:lnTo>
                    <a:pt x="118" y="18"/>
                  </a:lnTo>
                  <a:lnTo>
                    <a:pt x="116" y="16"/>
                  </a:lnTo>
                  <a:lnTo>
                    <a:pt x="116" y="16"/>
                  </a:lnTo>
                  <a:lnTo>
                    <a:pt x="108" y="14"/>
                  </a:lnTo>
                  <a:lnTo>
                    <a:pt x="108" y="14"/>
                  </a:lnTo>
                  <a:lnTo>
                    <a:pt x="96" y="16"/>
                  </a:lnTo>
                  <a:lnTo>
                    <a:pt x="96" y="16"/>
                  </a:lnTo>
                  <a:lnTo>
                    <a:pt x="86" y="18"/>
                  </a:lnTo>
                  <a:lnTo>
                    <a:pt x="86" y="18"/>
                  </a:lnTo>
                  <a:lnTo>
                    <a:pt x="84" y="18"/>
                  </a:lnTo>
                  <a:lnTo>
                    <a:pt x="84" y="18"/>
                  </a:lnTo>
                  <a:lnTo>
                    <a:pt x="78" y="16"/>
                  </a:lnTo>
                  <a:lnTo>
                    <a:pt x="74" y="12"/>
                  </a:lnTo>
                  <a:lnTo>
                    <a:pt x="70" y="8"/>
                  </a:lnTo>
                  <a:lnTo>
                    <a:pt x="66" y="4"/>
                  </a:lnTo>
                  <a:lnTo>
                    <a:pt x="66" y="4"/>
                  </a:lnTo>
                  <a:lnTo>
                    <a:pt x="54" y="2"/>
                  </a:lnTo>
                  <a:lnTo>
                    <a:pt x="44" y="0"/>
                  </a:lnTo>
                  <a:lnTo>
                    <a:pt x="44" y="0"/>
                  </a:lnTo>
                  <a:lnTo>
                    <a:pt x="4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24" name="Freeform 9"/>
            <p:cNvSpPr>
              <a:spLocks/>
            </p:cNvSpPr>
            <p:nvPr/>
          </p:nvSpPr>
          <p:spPr bwMode="auto">
            <a:xfrm>
              <a:off x="1584" y="962"/>
              <a:ext cx="82" cy="22"/>
            </a:xfrm>
            <a:custGeom>
              <a:avLst/>
              <a:gdLst>
                <a:gd name="T0" fmla="*/ 76 w 82"/>
                <a:gd name="T1" fmla="*/ 0 h 22"/>
                <a:gd name="T2" fmla="*/ 76 w 82"/>
                <a:gd name="T3" fmla="*/ 0 h 22"/>
                <a:gd name="T4" fmla="*/ 56 w 82"/>
                <a:gd name="T5" fmla="*/ 2 h 22"/>
                <a:gd name="T6" fmla="*/ 32 w 82"/>
                <a:gd name="T7" fmla="*/ 4 h 22"/>
                <a:gd name="T8" fmla="*/ 10 w 82"/>
                <a:gd name="T9" fmla="*/ 10 h 22"/>
                <a:gd name="T10" fmla="*/ 4 w 82"/>
                <a:gd name="T11" fmla="*/ 12 h 22"/>
                <a:gd name="T12" fmla="*/ 0 w 82"/>
                <a:gd name="T13" fmla="*/ 16 h 22"/>
                <a:gd name="T14" fmla="*/ 0 w 82"/>
                <a:gd name="T15" fmla="*/ 16 h 22"/>
                <a:gd name="T16" fmla="*/ 0 w 82"/>
                <a:gd name="T17" fmla="*/ 20 h 22"/>
                <a:gd name="T18" fmla="*/ 2 w 82"/>
                <a:gd name="T19" fmla="*/ 22 h 22"/>
                <a:gd name="T20" fmla="*/ 10 w 82"/>
                <a:gd name="T21" fmla="*/ 22 h 22"/>
                <a:gd name="T22" fmla="*/ 10 w 82"/>
                <a:gd name="T23" fmla="*/ 22 h 22"/>
                <a:gd name="T24" fmla="*/ 22 w 82"/>
                <a:gd name="T25" fmla="*/ 22 h 22"/>
                <a:gd name="T26" fmla="*/ 22 w 82"/>
                <a:gd name="T27" fmla="*/ 22 h 22"/>
                <a:gd name="T28" fmla="*/ 38 w 82"/>
                <a:gd name="T29" fmla="*/ 22 h 22"/>
                <a:gd name="T30" fmla="*/ 58 w 82"/>
                <a:gd name="T31" fmla="*/ 20 h 22"/>
                <a:gd name="T32" fmla="*/ 68 w 82"/>
                <a:gd name="T33" fmla="*/ 18 h 22"/>
                <a:gd name="T34" fmla="*/ 76 w 82"/>
                <a:gd name="T35" fmla="*/ 14 h 22"/>
                <a:gd name="T36" fmla="*/ 80 w 82"/>
                <a:gd name="T37" fmla="*/ 10 h 22"/>
                <a:gd name="T38" fmla="*/ 82 w 82"/>
                <a:gd name="T39" fmla="*/ 2 h 22"/>
                <a:gd name="T40" fmla="*/ 82 w 82"/>
                <a:gd name="T41" fmla="*/ 2 h 22"/>
                <a:gd name="T42" fmla="*/ 76 w 82"/>
                <a:gd name="T43"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2" h="22">
                  <a:moveTo>
                    <a:pt x="76" y="0"/>
                  </a:moveTo>
                  <a:lnTo>
                    <a:pt x="76" y="0"/>
                  </a:lnTo>
                  <a:lnTo>
                    <a:pt x="56" y="2"/>
                  </a:lnTo>
                  <a:lnTo>
                    <a:pt x="32" y="4"/>
                  </a:lnTo>
                  <a:lnTo>
                    <a:pt x="10" y="10"/>
                  </a:lnTo>
                  <a:lnTo>
                    <a:pt x="4" y="12"/>
                  </a:lnTo>
                  <a:lnTo>
                    <a:pt x="0" y="16"/>
                  </a:lnTo>
                  <a:lnTo>
                    <a:pt x="0" y="16"/>
                  </a:lnTo>
                  <a:lnTo>
                    <a:pt x="0" y="20"/>
                  </a:lnTo>
                  <a:lnTo>
                    <a:pt x="2" y="22"/>
                  </a:lnTo>
                  <a:lnTo>
                    <a:pt x="10" y="22"/>
                  </a:lnTo>
                  <a:lnTo>
                    <a:pt x="10" y="22"/>
                  </a:lnTo>
                  <a:lnTo>
                    <a:pt x="22" y="22"/>
                  </a:lnTo>
                  <a:lnTo>
                    <a:pt x="22" y="22"/>
                  </a:lnTo>
                  <a:lnTo>
                    <a:pt x="38" y="22"/>
                  </a:lnTo>
                  <a:lnTo>
                    <a:pt x="58" y="20"/>
                  </a:lnTo>
                  <a:lnTo>
                    <a:pt x="68" y="18"/>
                  </a:lnTo>
                  <a:lnTo>
                    <a:pt x="76" y="14"/>
                  </a:lnTo>
                  <a:lnTo>
                    <a:pt x="80" y="10"/>
                  </a:lnTo>
                  <a:lnTo>
                    <a:pt x="82" y="2"/>
                  </a:lnTo>
                  <a:lnTo>
                    <a:pt x="82" y="2"/>
                  </a:lnTo>
                  <a:lnTo>
                    <a:pt x="76"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25" name="Freeform 10"/>
            <p:cNvSpPr>
              <a:spLocks/>
            </p:cNvSpPr>
            <p:nvPr/>
          </p:nvSpPr>
          <p:spPr bwMode="auto">
            <a:xfrm>
              <a:off x="1584" y="962"/>
              <a:ext cx="82" cy="22"/>
            </a:xfrm>
            <a:custGeom>
              <a:avLst/>
              <a:gdLst>
                <a:gd name="T0" fmla="*/ 76 w 82"/>
                <a:gd name="T1" fmla="*/ 0 h 22"/>
                <a:gd name="T2" fmla="*/ 76 w 82"/>
                <a:gd name="T3" fmla="*/ 0 h 22"/>
                <a:gd name="T4" fmla="*/ 56 w 82"/>
                <a:gd name="T5" fmla="*/ 2 h 22"/>
                <a:gd name="T6" fmla="*/ 32 w 82"/>
                <a:gd name="T7" fmla="*/ 4 h 22"/>
                <a:gd name="T8" fmla="*/ 10 w 82"/>
                <a:gd name="T9" fmla="*/ 10 h 22"/>
                <a:gd name="T10" fmla="*/ 4 w 82"/>
                <a:gd name="T11" fmla="*/ 12 h 22"/>
                <a:gd name="T12" fmla="*/ 0 w 82"/>
                <a:gd name="T13" fmla="*/ 16 h 22"/>
                <a:gd name="T14" fmla="*/ 0 w 82"/>
                <a:gd name="T15" fmla="*/ 16 h 22"/>
                <a:gd name="T16" fmla="*/ 0 w 82"/>
                <a:gd name="T17" fmla="*/ 20 h 22"/>
                <a:gd name="T18" fmla="*/ 2 w 82"/>
                <a:gd name="T19" fmla="*/ 22 h 22"/>
                <a:gd name="T20" fmla="*/ 10 w 82"/>
                <a:gd name="T21" fmla="*/ 22 h 22"/>
                <a:gd name="T22" fmla="*/ 10 w 82"/>
                <a:gd name="T23" fmla="*/ 22 h 22"/>
                <a:gd name="T24" fmla="*/ 22 w 82"/>
                <a:gd name="T25" fmla="*/ 22 h 22"/>
                <a:gd name="T26" fmla="*/ 22 w 82"/>
                <a:gd name="T27" fmla="*/ 22 h 22"/>
                <a:gd name="T28" fmla="*/ 38 w 82"/>
                <a:gd name="T29" fmla="*/ 22 h 22"/>
                <a:gd name="T30" fmla="*/ 58 w 82"/>
                <a:gd name="T31" fmla="*/ 20 h 22"/>
                <a:gd name="T32" fmla="*/ 68 w 82"/>
                <a:gd name="T33" fmla="*/ 18 h 22"/>
                <a:gd name="T34" fmla="*/ 76 w 82"/>
                <a:gd name="T35" fmla="*/ 14 h 22"/>
                <a:gd name="T36" fmla="*/ 80 w 82"/>
                <a:gd name="T37" fmla="*/ 10 h 22"/>
                <a:gd name="T38" fmla="*/ 82 w 82"/>
                <a:gd name="T39" fmla="*/ 2 h 22"/>
                <a:gd name="T40" fmla="*/ 82 w 82"/>
                <a:gd name="T41" fmla="*/ 2 h 22"/>
                <a:gd name="T42" fmla="*/ 76 w 82"/>
                <a:gd name="T43"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2" h="22">
                  <a:moveTo>
                    <a:pt x="76" y="0"/>
                  </a:moveTo>
                  <a:lnTo>
                    <a:pt x="76" y="0"/>
                  </a:lnTo>
                  <a:lnTo>
                    <a:pt x="56" y="2"/>
                  </a:lnTo>
                  <a:lnTo>
                    <a:pt x="32" y="4"/>
                  </a:lnTo>
                  <a:lnTo>
                    <a:pt x="10" y="10"/>
                  </a:lnTo>
                  <a:lnTo>
                    <a:pt x="4" y="12"/>
                  </a:lnTo>
                  <a:lnTo>
                    <a:pt x="0" y="16"/>
                  </a:lnTo>
                  <a:lnTo>
                    <a:pt x="0" y="16"/>
                  </a:lnTo>
                  <a:lnTo>
                    <a:pt x="0" y="20"/>
                  </a:lnTo>
                  <a:lnTo>
                    <a:pt x="2" y="22"/>
                  </a:lnTo>
                  <a:lnTo>
                    <a:pt x="10" y="22"/>
                  </a:lnTo>
                  <a:lnTo>
                    <a:pt x="10" y="22"/>
                  </a:lnTo>
                  <a:lnTo>
                    <a:pt x="22" y="22"/>
                  </a:lnTo>
                  <a:lnTo>
                    <a:pt x="22" y="22"/>
                  </a:lnTo>
                  <a:lnTo>
                    <a:pt x="38" y="22"/>
                  </a:lnTo>
                  <a:lnTo>
                    <a:pt x="58" y="20"/>
                  </a:lnTo>
                  <a:lnTo>
                    <a:pt x="68" y="18"/>
                  </a:lnTo>
                  <a:lnTo>
                    <a:pt x="76" y="14"/>
                  </a:lnTo>
                  <a:lnTo>
                    <a:pt x="80" y="10"/>
                  </a:lnTo>
                  <a:lnTo>
                    <a:pt x="82" y="2"/>
                  </a:lnTo>
                  <a:lnTo>
                    <a:pt x="82" y="2"/>
                  </a:lnTo>
                  <a:lnTo>
                    <a:pt x="7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26" name="Freeform 11"/>
            <p:cNvSpPr>
              <a:spLocks/>
            </p:cNvSpPr>
            <p:nvPr/>
          </p:nvSpPr>
          <p:spPr bwMode="auto">
            <a:xfrm>
              <a:off x="1650" y="968"/>
              <a:ext cx="110" cy="30"/>
            </a:xfrm>
            <a:custGeom>
              <a:avLst/>
              <a:gdLst>
                <a:gd name="T0" fmla="*/ 76 w 110"/>
                <a:gd name="T1" fmla="*/ 0 h 30"/>
                <a:gd name="T2" fmla="*/ 76 w 110"/>
                <a:gd name="T3" fmla="*/ 0 h 30"/>
                <a:gd name="T4" fmla="*/ 62 w 110"/>
                <a:gd name="T5" fmla="*/ 2 h 30"/>
                <a:gd name="T6" fmla="*/ 48 w 110"/>
                <a:gd name="T7" fmla="*/ 6 h 30"/>
                <a:gd name="T8" fmla="*/ 18 w 110"/>
                <a:gd name="T9" fmla="*/ 16 h 30"/>
                <a:gd name="T10" fmla="*/ 18 w 110"/>
                <a:gd name="T11" fmla="*/ 16 h 30"/>
                <a:gd name="T12" fmla="*/ 6 w 110"/>
                <a:gd name="T13" fmla="*/ 20 h 30"/>
                <a:gd name="T14" fmla="*/ 0 w 110"/>
                <a:gd name="T15" fmla="*/ 24 h 30"/>
                <a:gd name="T16" fmla="*/ 2 w 110"/>
                <a:gd name="T17" fmla="*/ 28 h 30"/>
                <a:gd name="T18" fmla="*/ 4 w 110"/>
                <a:gd name="T19" fmla="*/ 30 h 30"/>
                <a:gd name="T20" fmla="*/ 4 w 110"/>
                <a:gd name="T21" fmla="*/ 30 h 30"/>
                <a:gd name="T22" fmla="*/ 10 w 110"/>
                <a:gd name="T23" fmla="*/ 30 h 30"/>
                <a:gd name="T24" fmla="*/ 10 w 110"/>
                <a:gd name="T25" fmla="*/ 30 h 30"/>
                <a:gd name="T26" fmla="*/ 20 w 110"/>
                <a:gd name="T27" fmla="*/ 30 h 30"/>
                <a:gd name="T28" fmla="*/ 32 w 110"/>
                <a:gd name="T29" fmla="*/ 26 h 30"/>
                <a:gd name="T30" fmla="*/ 52 w 110"/>
                <a:gd name="T31" fmla="*/ 20 h 30"/>
                <a:gd name="T32" fmla="*/ 52 w 110"/>
                <a:gd name="T33" fmla="*/ 20 h 30"/>
                <a:gd name="T34" fmla="*/ 60 w 110"/>
                <a:gd name="T35" fmla="*/ 16 h 30"/>
                <a:gd name="T36" fmla="*/ 70 w 110"/>
                <a:gd name="T37" fmla="*/ 14 h 30"/>
                <a:gd name="T38" fmla="*/ 70 w 110"/>
                <a:gd name="T39" fmla="*/ 14 h 30"/>
                <a:gd name="T40" fmla="*/ 74 w 110"/>
                <a:gd name="T41" fmla="*/ 12 h 30"/>
                <a:gd name="T42" fmla="*/ 74 w 110"/>
                <a:gd name="T43" fmla="*/ 12 h 30"/>
                <a:gd name="T44" fmla="*/ 84 w 110"/>
                <a:gd name="T45" fmla="*/ 14 h 30"/>
                <a:gd name="T46" fmla="*/ 84 w 110"/>
                <a:gd name="T47" fmla="*/ 14 h 30"/>
                <a:gd name="T48" fmla="*/ 94 w 110"/>
                <a:gd name="T49" fmla="*/ 16 h 30"/>
                <a:gd name="T50" fmla="*/ 94 w 110"/>
                <a:gd name="T51" fmla="*/ 16 h 30"/>
                <a:gd name="T52" fmla="*/ 94 w 110"/>
                <a:gd name="T53" fmla="*/ 16 h 30"/>
                <a:gd name="T54" fmla="*/ 94 w 110"/>
                <a:gd name="T55" fmla="*/ 16 h 30"/>
                <a:gd name="T56" fmla="*/ 100 w 110"/>
                <a:gd name="T57" fmla="*/ 16 h 30"/>
                <a:gd name="T58" fmla="*/ 106 w 110"/>
                <a:gd name="T59" fmla="*/ 14 h 30"/>
                <a:gd name="T60" fmla="*/ 110 w 110"/>
                <a:gd name="T61" fmla="*/ 10 h 30"/>
                <a:gd name="T62" fmla="*/ 110 w 110"/>
                <a:gd name="T63" fmla="*/ 8 h 30"/>
                <a:gd name="T64" fmla="*/ 108 w 110"/>
                <a:gd name="T65" fmla="*/ 6 h 30"/>
                <a:gd name="T66" fmla="*/ 108 w 110"/>
                <a:gd name="T67" fmla="*/ 6 h 30"/>
                <a:gd name="T68" fmla="*/ 104 w 110"/>
                <a:gd name="T69" fmla="*/ 2 h 30"/>
                <a:gd name="T70" fmla="*/ 96 w 110"/>
                <a:gd name="T71" fmla="*/ 2 h 30"/>
                <a:gd name="T72" fmla="*/ 82 w 110"/>
                <a:gd name="T73" fmla="*/ 0 h 30"/>
                <a:gd name="T74" fmla="*/ 82 w 110"/>
                <a:gd name="T75" fmla="*/ 0 h 30"/>
                <a:gd name="T76" fmla="*/ 76 w 110"/>
                <a:gd name="T77"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10" h="30">
                  <a:moveTo>
                    <a:pt x="76" y="0"/>
                  </a:moveTo>
                  <a:lnTo>
                    <a:pt x="76" y="0"/>
                  </a:lnTo>
                  <a:lnTo>
                    <a:pt x="62" y="2"/>
                  </a:lnTo>
                  <a:lnTo>
                    <a:pt x="48" y="6"/>
                  </a:lnTo>
                  <a:lnTo>
                    <a:pt x="18" y="16"/>
                  </a:lnTo>
                  <a:lnTo>
                    <a:pt x="18" y="16"/>
                  </a:lnTo>
                  <a:lnTo>
                    <a:pt x="6" y="20"/>
                  </a:lnTo>
                  <a:lnTo>
                    <a:pt x="0" y="24"/>
                  </a:lnTo>
                  <a:lnTo>
                    <a:pt x="2" y="28"/>
                  </a:lnTo>
                  <a:lnTo>
                    <a:pt x="4" y="30"/>
                  </a:lnTo>
                  <a:lnTo>
                    <a:pt x="4" y="30"/>
                  </a:lnTo>
                  <a:lnTo>
                    <a:pt x="10" y="30"/>
                  </a:lnTo>
                  <a:lnTo>
                    <a:pt x="10" y="30"/>
                  </a:lnTo>
                  <a:lnTo>
                    <a:pt x="20" y="30"/>
                  </a:lnTo>
                  <a:lnTo>
                    <a:pt x="32" y="26"/>
                  </a:lnTo>
                  <a:lnTo>
                    <a:pt x="52" y="20"/>
                  </a:lnTo>
                  <a:lnTo>
                    <a:pt x="52" y="20"/>
                  </a:lnTo>
                  <a:lnTo>
                    <a:pt x="60" y="16"/>
                  </a:lnTo>
                  <a:lnTo>
                    <a:pt x="70" y="14"/>
                  </a:lnTo>
                  <a:lnTo>
                    <a:pt x="70" y="14"/>
                  </a:lnTo>
                  <a:lnTo>
                    <a:pt x="74" y="12"/>
                  </a:lnTo>
                  <a:lnTo>
                    <a:pt x="74" y="12"/>
                  </a:lnTo>
                  <a:lnTo>
                    <a:pt x="84" y="14"/>
                  </a:lnTo>
                  <a:lnTo>
                    <a:pt x="84" y="14"/>
                  </a:lnTo>
                  <a:lnTo>
                    <a:pt x="94" y="16"/>
                  </a:lnTo>
                  <a:lnTo>
                    <a:pt x="94" y="16"/>
                  </a:lnTo>
                  <a:lnTo>
                    <a:pt x="94" y="16"/>
                  </a:lnTo>
                  <a:lnTo>
                    <a:pt x="94" y="16"/>
                  </a:lnTo>
                  <a:lnTo>
                    <a:pt x="100" y="16"/>
                  </a:lnTo>
                  <a:lnTo>
                    <a:pt x="106" y="14"/>
                  </a:lnTo>
                  <a:lnTo>
                    <a:pt x="110" y="10"/>
                  </a:lnTo>
                  <a:lnTo>
                    <a:pt x="110" y="8"/>
                  </a:lnTo>
                  <a:lnTo>
                    <a:pt x="108" y="6"/>
                  </a:lnTo>
                  <a:lnTo>
                    <a:pt x="108" y="6"/>
                  </a:lnTo>
                  <a:lnTo>
                    <a:pt x="104" y="2"/>
                  </a:lnTo>
                  <a:lnTo>
                    <a:pt x="96" y="2"/>
                  </a:lnTo>
                  <a:lnTo>
                    <a:pt x="82" y="0"/>
                  </a:lnTo>
                  <a:lnTo>
                    <a:pt x="82" y="0"/>
                  </a:lnTo>
                  <a:lnTo>
                    <a:pt x="76"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27" name="Freeform 12"/>
            <p:cNvSpPr>
              <a:spLocks/>
            </p:cNvSpPr>
            <p:nvPr/>
          </p:nvSpPr>
          <p:spPr bwMode="auto">
            <a:xfrm>
              <a:off x="1650" y="968"/>
              <a:ext cx="110" cy="30"/>
            </a:xfrm>
            <a:custGeom>
              <a:avLst/>
              <a:gdLst>
                <a:gd name="T0" fmla="*/ 76 w 110"/>
                <a:gd name="T1" fmla="*/ 0 h 30"/>
                <a:gd name="T2" fmla="*/ 76 w 110"/>
                <a:gd name="T3" fmla="*/ 0 h 30"/>
                <a:gd name="T4" fmla="*/ 62 w 110"/>
                <a:gd name="T5" fmla="*/ 2 h 30"/>
                <a:gd name="T6" fmla="*/ 48 w 110"/>
                <a:gd name="T7" fmla="*/ 6 h 30"/>
                <a:gd name="T8" fmla="*/ 18 w 110"/>
                <a:gd name="T9" fmla="*/ 16 h 30"/>
                <a:gd name="T10" fmla="*/ 18 w 110"/>
                <a:gd name="T11" fmla="*/ 16 h 30"/>
                <a:gd name="T12" fmla="*/ 6 w 110"/>
                <a:gd name="T13" fmla="*/ 20 h 30"/>
                <a:gd name="T14" fmla="*/ 0 w 110"/>
                <a:gd name="T15" fmla="*/ 24 h 30"/>
                <a:gd name="T16" fmla="*/ 2 w 110"/>
                <a:gd name="T17" fmla="*/ 28 h 30"/>
                <a:gd name="T18" fmla="*/ 4 w 110"/>
                <a:gd name="T19" fmla="*/ 30 h 30"/>
                <a:gd name="T20" fmla="*/ 4 w 110"/>
                <a:gd name="T21" fmla="*/ 30 h 30"/>
                <a:gd name="T22" fmla="*/ 10 w 110"/>
                <a:gd name="T23" fmla="*/ 30 h 30"/>
                <a:gd name="T24" fmla="*/ 10 w 110"/>
                <a:gd name="T25" fmla="*/ 30 h 30"/>
                <a:gd name="T26" fmla="*/ 20 w 110"/>
                <a:gd name="T27" fmla="*/ 30 h 30"/>
                <a:gd name="T28" fmla="*/ 32 w 110"/>
                <a:gd name="T29" fmla="*/ 26 h 30"/>
                <a:gd name="T30" fmla="*/ 52 w 110"/>
                <a:gd name="T31" fmla="*/ 20 h 30"/>
                <a:gd name="T32" fmla="*/ 52 w 110"/>
                <a:gd name="T33" fmla="*/ 20 h 30"/>
                <a:gd name="T34" fmla="*/ 60 w 110"/>
                <a:gd name="T35" fmla="*/ 16 h 30"/>
                <a:gd name="T36" fmla="*/ 70 w 110"/>
                <a:gd name="T37" fmla="*/ 14 h 30"/>
                <a:gd name="T38" fmla="*/ 70 w 110"/>
                <a:gd name="T39" fmla="*/ 14 h 30"/>
                <a:gd name="T40" fmla="*/ 74 w 110"/>
                <a:gd name="T41" fmla="*/ 12 h 30"/>
                <a:gd name="T42" fmla="*/ 74 w 110"/>
                <a:gd name="T43" fmla="*/ 12 h 30"/>
                <a:gd name="T44" fmla="*/ 84 w 110"/>
                <a:gd name="T45" fmla="*/ 14 h 30"/>
                <a:gd name="T46" fmla="*/ 84 w 110"/>
                <a:gd name="T47" fmla="*/ 14 h 30"/>
                <a:gd name="T48" fmla="*/ 94 w 110"/>
                <a:gd name="T49" fmla="*/ 16 h 30"/>
                <a:gd name="T50" fmla="*/ 94 w 110"/>
                <a:gd name="T51" fmla="*/ 16 h 30"/>
                <a:gd name="T52" fmla="*/ 94 w 110"/>
                <a:gd name="T53" fmla="*/ 16 h 30"/>
                <a:gd name="T54" fmla="*/ 94 w 110"/>
                <a:gd name="T55" fmla="*/ 16 h 30"/>
                <a:gd name="T56" fmla="*/ 100 w 110"/>
                <a:gd name="T57" fmla="*/ 16 h 30"/>
                <a:gd name="T58" fmla="*/ 106 w 110"/>
                <a:gd name="T59" fmla="*/ 14 h 30"/>
                <a:gd name="T60" fmla="*/ 110 w 110"/>
                <a:gd name="T61" fmla="*/ 10 h 30"/>
                <a:gd name="T62" fmla="*/ 110 w 110"/>
                <a:gd name="T63" fmla="*/ 8 h 30"/>
                <a:gd name="T64" fmla="*/ 108 w 110"/>
                <a:gd name="T65" fmla="*/ 6 h 30"/>
                <a:gd name="T66" fmla="*/ 108 w 110"/>
                <a:gd name="T67" fmla="*/ 6 h 30"/>
                <a:gd name="T68" fmla="*/ 104 w 110"/>
                <a:gd name="T69" fmla="*/ 2 h 30"/>
                <a:gd name="T70" fmla="*/ 96 w 110"/>
                <a:gd name="T71" fmla="*/ 2 h 30"/>
                <a:gd name="T72" fmla="*/ 82 w 110"/>
                <a:gd name="T73" fmla="*/ 0 h 30"/>
                <a:gd name="T74" fmla="*/ 82 w 110"/>
                <a:gd name="T75" fmla="*/ 0 h 30"/>
                <a:gd name="T76" fmla="*/ 76 w 110"/>
                <a:gd name="T77"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10" h="30">
                  <a:moveTo>
                    <a:pt x="76" y="0"/>
                  </a:moveTo>
                  <a:lnTo>
                    <a:pt x="76" y="0"/>
                  </a:lnTo>
                  <a:lnTo>
                    <a:pt x="62" y="2"/>
                  </a:lnTo>
                  <a:lnTo>
                    <a:pt x="48" y="6"/>
                  </a:lnTo>
                  <a:lnTo>
                    <a:pt x="18" y="16"/>
                  </a:lnTo>
                  <a:lnTo>
                    <a:pt x="18" y="16"/>
                  </a:lnTo>
                  <a:lnTo>
                    <a:pt x="6" y="20"/>
                  </a:lnTo>
                  <a:lnTo>
                    <a:pt x="0" y="24"/>
                  </a:lnTo>
                  <a:lnTo>
                    <a:pt x="2" y="28"/>
                  </a:lnTo>
                  <a:lnTo>
                    <a:pt x="4" y="30"/>
                  </a:lnTo>
                  <a:lnTo>
                    <a:pt x="4" y="30"/>
                  </a:lnTo>
                  <a:lnTo>
                    <a:pt x="10" y="30"/>
                  </a:lnTo>
                  <a:lnTo>
                    <a:pt x="10" y="30"/>
                  </a:lnTo>
                  <a:lnTo>
                    <a:pt x="20" y="30"/>
                  </a:lnTo>
                  <a:lnTo>
                    <a:pt x="32" y="26"/>
                  </a:lnTo>
                  <a:lnTo>
                    <a:pt x="52" y="20"/>
                  </a:lnTo>
                  <a:lnTo>
                    <a:pt x="52" y="20"/>
                  </a:lnTo>
                  <a:lnTo>
                    <a:pt x="60" y="16"/>
                  </a:lnTo>
                  <a:lnTo>
                    <a:pt x="70" y="14"/>
                  </a:lnTo>
                  <a:lnTo>
                    <a:pt x="70" y="14"/>
                  </a:lnTo>
                  <a:lnTo>
                    <a:pt x="74" y="12"/>
                  </a:lnTo>
                  <a:lnTo>
                    <a:pt x="74" y="12"/>
                  </a:lnTo>
                  <a:lnTo>
                    <a:pt x="84" y="14"/>
                  </a:lnTo>
                  <a:lnTo>
                    <a:pt x="84" y="14"/>
                  </a:lnTo>
                  <a:lnTo>
                    <a:pt x="94" y="16"/>
                  </a:lnTo>
                  <a:lnTo>
                    <a:pt x="94" y="16"/>
                  </a:lnTo>
                  <a:lnTo>
                    <a:pt x="94" y="16"/>
                  </a:lnTo>
                  <a:lnTo>
                    <a:pt x="94" y="16"/>
                  </a:lnTo>
                  <a:lnTo>
                    <a:pt x="100" y="16"/>
                  </a:lnTo>
                  <a:lnTo>
                    <a:pt x="106" y="14"/>
                  </a:lnTo>
                  <a:lnTo>
                    <a:pt x="110" y="10"/>
                  </a:lnTo>
                  <a:lnTo>
                    <a:pt x="110" y="8"/>
                  </a:lnTo>
                  <a:lnTo>
                    <a:pt x="108" y="6"/>
                  </a:lnTo>
                  <a:lnTo>
                    <a:pt x="108" y="6"/>
                  </a:lnTo>
                  <a:lnTo>
                    <a:pt x="104" y="2"/>
                  </a:lnTo>
                  <a:lnTo>
                    <a:pt x="96" y="2"/>
                  </a:lnTo>
                  <a:lnTo>
                    <a:pt x="82" y="0"/>
                  </a:lnTo>
                  <a:lnTo>
                    <a:pt x="82" y="0"/>
                  </a:lnTo>
                  <a:lnTo>
                    <a:pt x="7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28" name="Freeform 13"/>
            <p:cNvSpPr>
              <a:spLocks/>
            </p:cNvSpPr>
            <p:nvPr/>
          </p:nvSpPr>
          <p:spPr bwMode="auto">
            <a:xfrm>
              <a:off x="1762" y="950"/>
              <a:ext cx="64" cy="40"/>
            </a:xfrm>
            <a:custGeom>
              <a:avLst/>
              <a:gdLst>
                <a:gd name="T0" fmla="*/ 58 w 64"/>
                <a:gd name="T1" fmla="*/ 0 h 40"/>
                <a:gd name="T2" fmla="*/ 58 w 64"/>
                <a:gd name="T3" fmla="*/ 0 h 40"/>
                <a:gd name="T4" fmla="*/ 48 w 64"/>
                <a:gd name="T5" fmla="*/ 0 h 40"/>
                <a:gd name="T6" fmla="*/ 38 w 64"/>
                <a:gd name="T7" fmla="*/ 4 h 40"/>
                <a:gd name="T8" fmla="*/ 18 w 64"/>
                <a:gd name="T9" fmla="*/ 8 h 40"/>
                <a:gd name="T10" fmla="*/ 18 w 64"/>
                <a:gd name="T11" fmla="*/ 8 h 40"/>
                <a:gd name="T12" fmla="*/ 4 w 64"/>
                <a:gd name="T13" fmla="*/ 10 h 40"/>
                <a:gd name="T14" fmla="*/ 0 w 64"/>
                <a:gd name="T15" fmla="*/ 12 h 40"/>
                <a:gd name="T16" fmla="*/ 0 w 64"/>
                <a:gd name="T17" fmla="*/ 14 h 40"/>
                <a:gd name="T18" fmla="*/ 0 w 64"/>
                <a:gd name="T19" fmla="*/ 16 h 40"/>
                <a:gd name="T20" fmla="*/ 0 w 64"/>
                <a:gd name="T21" fmla="*/ 16 h 40"/>
                <a:gd name="T22" fmla="*/ 4 w 64"/>
                <a:gd name="T23" fmla="*/ 20 h 40"/>
                <a:gd name="T24" fmla="*/ 6 w 64"/>
                <a:gd name="T25" fmla="*/ 22 h 40"/>
                <a:gd name="T26" fmla="*/ 14 w 64"/>
                <a:gd name="T27" fmla="*/ 26 h 40"/>
                <a:gd name="T28" fmla="*/ 14 w 64"/>
                <a:gd name="T29" fmla="*/ 26 h 40"/>
                <a:gd name="T30" fmla="*/ 18 w 64"/>
                <a:gd name="T31" fmla="*/ 34 h 40"/>
                <a:gd name="T32" fmla="*/ 20 w 64"/>
                <a:gd name="T33" fmla="*/ 36 h 40"/>
                <a:gd name="T34" fmla="*/ 24 w 64"/>
                <a:gd name="T35" fmla="*/ 38 h 40"/>
                <a:gd name="T36" fmla="*/ 24 w 64"/>
                <a:gd name="T37" fmla="*/ 38 h 40"/>
                <a:gd name="T38" fmla="*/ 28 w 64"/>
                <a:gd name="T39" fmla="*/ 40 h 40"/>
                <a:gd name="T40" fmla="*/ 28 w 64"/>
                <a:gd name="T41" fmla="*/ 40 h 40"/>
                <a:gd name="T42" fmla="*/ 34 w 64"/>
                <a:gd name="T43" fmla="*/ 38 h 40"/>
                <a:gd name="T44" fmla="*/ 36 w 64"/>
                <a:gd name="T45" fmla="*/ 36 h 40"/>
                <a:gd name="T46" fmla="*/ 38 w 64"/>
                <a:gd name="T47" fmla="*/ 32 h 40"/>
                <a:gd name="T48" fmla="*/ 40 w 64"/>
                <a:gd name="T49" fmla="*/ 28 h 40"/>
                <a:gd name="T50" fmla="*/ 42 w 64"/>
                <a:gd name="T51" fmla="*/ 20 h 40"/>
                <a:gd name="T52" fmla="*/ 44 w 64"/>
                <a:gd name="T53" fmla="*/ 16 h 40"/>
                <a:gd name="T54" fmla="*/ 46 w 64"/>
                <a:gd name="T55" fmla="*/ 14 h 40"/>
                <a:gd name="T56" fmla="*/ 46 w 64"/>
                <a:gd name="T57" fmla="*/ 14 h 40"/>
                <a:gd name="T58" fmla="*/ 58 w 64"/>
                <a:gd name="T59" fmla="*/ 10 h 40"/>
                <a:gd name="T60" fmla="*/ 64 w 64"/>
                <a:gd name="T61" fmla="*/ 6 h 40"/>
                <a:gd name="T62" fmla="*/ 64 w 64"/>
                <a:gd name="T63" fmla="*/ 4 h 40"/>
                <a:gd name="T64" fmla="*/ 60 w 64"/>
                <a:gd name="T65" fmla="*/ 0 h 40"/>
                <a:gd name="T66" fmla="*/ 60 w 64"/>
                <a:gd name="T67" fmla="*/ 0 h 40"/>
                <a:gd name="T68" fmla="*/ 58 w 64"/>
                <a:gd name="T69"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4" h="40">
                  <a:moveTo>
                    <a:pt x="58" y="0"/>
                  </a:moveTo>
                  <a:lnTo>
                    <a:pt x="58" y="0"/>
                  </a:lnTo>
                  <a:lnTo>
                    <a:pt x="48" y="0"/>
                  </a:lnTo>
                  <a:lnTo>
                    <a:pt x="38" y="4"/>
                  </a:lnTo>
                  <a:lnTo>
                    <a:pt x="18" y="8"/>
                  </a:lnTo>
                  <a:lnTo>
                    <a:pt x="18" y="8"/>
                  </a:lnTo>
                  <a:lnTo>
                    <a:pt x="4" y="10"/>
                  </a:lnTo>
                  <a:lnTo>
                    <a:pt x="0" y="12"/>
                  </a:lnTo>
                  <a:lnTo>
                    <a:pt x="0" y="14"/>
                  </a:lnTo>
                  <a:lnTo>
                    <a:pt x="0" y="16"/>
                  </a:lnTo>
                  <a:lnTo>
                    <a:pt x="0" y="16"/>
                  </a:lnTo>
                  <a:lnTo>
                    <a:pt x="4" y="20"/>
                  </a:lnTo>
                  <a:lnTo>
                    <a:pt x="6" y="22"/>
                  </a:lnTo>
                  <a:lnTo>
                    <a:pt x="14" y="26"/>
                  </a:lnTo>
                  <a:lnTo>
                    <a:pt x="14" y="26"/>
                  </a:lnTo>
                  <a:lnTo>
                    <a:pt x="18" y="34"/>
                  </a:lnTo>
                  <a:lnTo>
                    <a:pt x="20" y="36"/>
                  </a:lnTo>
                  <a:lnTo>
                    <a:pt x="24" y="38"/>
                  </a:lnTo>
                  <a:lnTo>
                    <a:pt x="24" y="38"/>
                  </a:lnTo>
                  <a:lnTo>
                    <a:pt x="28" y="40"/>
                  </a:lnTo>
                  <a:lnTo>
                    <a:pt x="28" y="40"/>
                  </a:lnTo>
                  <a:lnTo>
                    <a:pt x="34" y="38"/>
                  </a:lnTo>
                  <a:lnTo>
                    <a:pt x="36" y="36"/>
                  </a:lnTo>
                  <a:lnTo>
                    <a:pt x="38" y="32"/>
                  </a:lnTo>
                  <a:lnTo>
                    <a:pt x="40" y="28"/>
                  </a:lnTo>
                  <a:lnTo>
                    <a:pt x="42" y="20"/>
                  </a:lnTo>
                  <a:lnTo>
                    <a:pt x="44" y="16"/>
                  </a:lnTo>
                  <a:lnTo>
                    <a:pt x="46" y="14"/>
                  </a:lnTo>
                  <a:lnTo>
                    <a:pt x="46" y="14"/>
                  </a:lnTo>
                  <a:lnTo>
                    <a:pt x="58" y="10"/>
                  </a:lnTo>
                  <a:lnTo>
                    <a:pt x="64" y="6"/>
                  </a:lnTo>
                  <a:lnTo>
                    <a:pt x="64" y="4"/>
                  </a:lnTo>
                  <a:lnTo>
                    <a:pt x="60" y="0"/>
                  </a:lnTo>
                  <a:lnTo>
                    <a:pt x="60" y="0"/>
                  </a:lnTo>
                  <a:lnTo>
                    <a:pt x="58"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29" name="Freeform 14"/>
            <p:cNvSpPr>
              <a:spLocks/>
            </p:cNvSpPr>
            <p:nvPr/>
          </p:nvSpPr>
          <p:spPr bwMode="auto">
            <a:xfrm>
              <a:off x="1762" y="950"/>
              <a:ext cx="64" cy="40"/>
            </a:xfrm>
            <a:custGeom>
              <a:avLst/>
              <a:gdLst>
                <a:gd name="T0" fmla="*/ 58 w 64"/>
                <a:gd name="T1" fmla="*/ 0 h 40"/>
                <a:gd name="T2" fmla="*/ 58 w 64"/>
                <a:gd name="T3" fmla="*/ 0 h 40"/>
                <a:gd name="T4" fmla="*/ 48 w 64"/>
                <a:gd name="T5" fmla="*/ 0 h 40"/>
                <a:gd name="T6" fmla="*/ 38 w 64"/>
                <a:gd name="T7" fmla="*/ 4 h 40"/>
                <a:gd name="T8" fmla="*/ 18 w 64"/>
                <a:gd name="T9" fmla="*/ 8 h 40"/>
                <a:gd name="T10" fmla="*/ 18 w 64"/>
                <a:gd name="T11" fmla="*/ 8 h 40"/>
                <a:gd name="T12" fmla="*/ 4 w 64"/>
                <a:gd name="T13" fmla="*/ 10 h 40"/>
                <a:gd name="T14" fmla="*/ 0 w 64"/>
                <a:gd name="T15" fmla="*/ 12 h 40"/>
                <a:gd name="T16" fmla="*/ 0 w 64"/>
                <a:gd name="T17" fmla="*/ 14 h 40"/>
                <a:gd name="T18" fmla="*/ 0 w 64"/>
                <a:gd name="T19" fmla="*/ 16 h 40"/>
                <a:gd name="T20" fmla="*/ 0 w 64"/>
                <a:gd name="T21" fmla="*/ 16 h 40"/>
                <a:gd name="T22" fmla="*/ 4 w 64"/>
                <a:gd name="T23" fmla="*/ 20 h 40"/>
                <a:gd name="T24" fmla="*/ 6 w 64"/>
                <a:gd name="T25" fmla="*/ 22 h 40"/>
                <a:gd name="T26" fmla="*/ 14 w 64"/>
                <a:gd name="T27" fmla="*/ 26 h 40"/>
                <a:gd name="T28" fmla="*/ 14 w 64"/>
                <a:gd name="T29" fmla="*/ 26 h 40"/>
                <a:gd name="T30" fmla="*/ 18 w 64"/>
                <a:gd name="T31" fmla="*/ 34 h 40"/>
                <a:gd name="T32" fmla="*/ 20 w 64"/>
                <a:gd name="T33" fmla="*/ 36 h 40"/>
                <a:gd name="T34" fmla="*/ 24 w 64"/>
                <a:gd name="T35" fmla="*/ 38 h 40"/>
                <a:gd name="T36" fmla="*/ 24 w 64"/>
                <a:gd name="T37" fmla="*/ 38 h 40"/>
                <a:gd name="T38" fmla="*/ 28 w 64"/>
                <a:gd name="T39" fmla="*/ 40 h 40"/>
                <a:gd name="T40" fmla="*/ 28 w 64"/>
                <a:gd name="T41" fmla="*/ 40 h 40"/>
                <a:gd name="T42" fmla="*/ 34 w 64"/>
                <a:gd name="T43" fmla="*/ 38 h 40"/>
                <a:gd name="T44" fmla="*/ 36 w 64"/>
                <a:gd name="T45" fmla="*/ 36 h 40"/>
                <a:gd name="T46" fmla="*/ 38 w 64"/>
                <a:gd name="T47" fmla="*/ 32 h 40"/>
                <a:gd name="T48" fmla="*/ 40 w 64"/>
                <a:gd name="T49" fmla="*/ 28 h 40"/>
                <a:gd name="T50" fmla="*/ 42 w 64"/>
                <a:gd name="T51" fmla="*/ 20 h 40"/>
                <a:gd name="T52" fmla="*/ 44 w 64"/>
                <a:gd name="T53" fmla="*/ 16 h 40"/>
                <a:gd name="T54" fmla="*/ 46 w 64"/>
                <a:gd name="T55" fmla="*/ 14 h 40"/>
                <a:gd name="T56" fmla="*/ 46 w 64"/>
                <a:gd name="T57" fmla="*/ 14 h 40"/>
                <a:gd name="T58" fmla="*/ 58 w 64"/>
                <a:gd name="T59" fmla="*/ 10 h 40"/>
                <a:gd name="T60" fmla="*/ 64 w 64"/>
                <a:gd name="T61" fmla="*/ 6 h 40"/>
                <a:gd name="T62" fmla="*/ 64 w 64"/>
                <a:gd name="T63" fmla="*/ 4 h 40"/>
                <a:gd name="T64" fmla="*/ 60 w 64"/>
                <a:gd name="T65" fmla="*/ 0 h 40"/>
                <a:gd name="T66" fmla="*/ 60 w 64"/>
                <a:gd name="T67" fmla="*/ 0 h 40"/>
                <a:gd name="T68" fmla="*/ 58 w 64"/>
                <a:gd name="T69"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4" h="40">
                  <a:moveTo>
                    <a:pt x="58" y="0"/>
                  </a:moveTo>
                  <a:lnTo>
                    <a:pt x="58" y="0"/>
                  </a:lnTo>
                  <a:lnTo>
                    <a:pt x="48" y="0"/>
                  </a:lnTo>
                  <a:lnTo>
                    <a:pt x="38" y="4"/>
                  </a:lnTo>
                  <a:lnTo>
                    <a:pt x="18" y="8"/>
                  </a:lnTo>
                  <a:lnTo>
                    <a:pt x="18" y="8"/>
                  </a:lnTo>
                  <a:lnTo>
                    <a:pt x="4" y="10"/>
                  </a:lnTo>
                  <a:lnTo>
                    <a:pt x="0" y="12"/>
                  </a:lnTo>
                  <a:lnTo>
                    <a:pt x="0" y="14"/>
                  </a:lnTo>
                  <a:lnTo>
                    <a:pt x="0" y="16"/>
                  </a:lnTo>
                  <a:lnTo>
                    <a:pt x="0" y="16"/>
                  </a:lnTo>
                  <a:lnTo>
                    <a:pt x="4" y="20"/>
                  </a:lnTo>
                  <a:lnTo>
                    <a:pt x="6" y="22"/>
                  </a:lnTo>
                  <a:lnTo>
                    <a:pt x="14" y="26"/>
                  </a:lnTo>
                  <a:lnTo>
                    <a:pt x="14" y="26"/>
                  </a:lnTo>
                  <a:lnTo>
                    <a:pt x="18" y="34"/>
                  </a:lnTo>
                  <a:lnTo>
                    <a:pt x="20" y="36"/>
                  </a:lnTo>
                  <a:lnTo>
                    <a:pt x="24" y="38"/>
                  </a:lnTo>
                  <a:lnTo>
                    <a:pt x="24" y="38"/>
                  </a:lnTo>
                  <a:lnTo>
                    <a:pt x="28" y="40"/>
                  </a:lnTo>
                  <a:lnTo>
                    <a:pt x="28" y="40"/>
                  </a:lnTo>
                  <a:lnTo>
                    <a:pt x="34" y="38"/>
                  </a:lnTo>
                  <a:lnTo>
                    <a:pt x="36" y="36"/>
                  </a:lnTo>
                  <a:lnTo>
                    <a:pt x="38" y="32"/>
                  </a:lnTo>
                  <a:lnTo>
                    <a:pt x="40" y="28"/>
                  </a:lnTo>
                  <a:lnTo>
                    <a:pt x="42" y="20"/>
                  </a:lnTo>
                  <a:lnTo>
                    <a:pt x="44" y="16"/>
                  </a:lnTo>
                  <a:lnTo>
                    <a:pt x="46" y="14"/>
                  </a:lnTo>
                  <a:lnTo>
                    <a:pt x="46" y="14"/>
                  </a:lnTo>
                  <a:lnTo>
                    <a:pt x="58" y="10"/>
                  </a:lnTo>
                  <a:lnTo>
                    <a:pt x="64" y="6"/>
                  </a:lnTo>
                  <a:lnTo>
                    <a:pt x="64" y="4"/>
                  </a:lnTo>
                  <a:lnTo>
                    <a:pt x="60" y="0"/>
                  </a:lnTo>
                  <a:lnTo>
                    <a:pt x="60" y="0"/>
                  </a:lnTo>
                  <a:lnTo>
                    <a:pt x="5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30" name="Freeform 15"/>
            <p:cNvSpPr>
              <a:spLocks/>
            </p:cNvSpPr>
            <p:nvPr/>
          </p:nvSpPr>
          <p:spPr bwMode="auto">
            <a:xfrm>
              <a:off x="1706" y="1086"/>
              <a:ext cx="218" cy="108"/>
            </a:xfrm>
            <a:custGeom>
              <a:avLst/>
              <a:gdLst>
                <a:gd name="T0" fmla="*/ 194 w 218"/>
                <a:gd name="T1" fmla="*/ 0 h 108"/>
                <a:gd name="T2" fmla="*/ 180 w 218"/>
                <a:gd name="T3" fmla="*/ 4 h 108"/>
                <a:gd name="T4" fmla="*/ 168 w 218"/>
                <a:gd name="T5" fmla="*/ 12 h 108"/>
                <a:gd name="T6" fmla="*/ 152 w 218"/>
                <a:gd name="T7" fmla="*/ 18 h 108"/>
                <a:gd name="T8" fmla="*/ 134 w 218"/>
                <a:gd name="T9" fmla="*/ 20 h 108"/>
                <a:gd name="T10" fmla="*/ 116 w 218"/>
                <a:gd name="T11" fmla="*/ 24 h 108"/>
                <a:gd name="T12" fmla="*/ 112 w 218"/>
                <a:gd name="T13" fmla="*/ 22 h 108"/>
                <a:gd name="T14" fmla="*/ 100 w 218"/>
                <a:gd name="T15" fmla="*/ 20 h 108"/>
                <a:gd name="T16" fmla="*/ 96 w 218"/>
                <a:gd name="T17" fmla="*/ 20 h 108"/>
                <a:gd name="T18" fmla="*/ 90 w 218"/>
                <a:gd name="T19" fmla="*/ 24 h 108"/>
                <a:gd name="T20" fmla="*/ 72 w 218"/>
                <a:gd name="T21" fmla="*/ 34 h 108"/>
                <a:gd name="T22" fmla="*/ 60 w 218"/>
                <a:gd name="T23" fmla="*/ 38 h 108"/>
                <a:gd name="T24" fmla="*/ 48 w 218"/>
                <a:gd name="T25" fmla="*/ 40 h 108"/>
                <a:gd name="T26" fmla="*/ 36 w 218"/>
                <a:gd name="T27" fmla="*/ 44 h 108"/>
                <a:gd name="T28" fmla="*/ 28 w 218"/>
                <a:gd name="T29" fmla="*/ 54 h 108"/>
                <a:gd name="T30" fmla="*/ 28 w 218"/>
                <a:gd name="T31" fmla="*/ 64 h 108"/>
                <a:gd name="T32" fmla="*/ 22 w 218"/>
                <a:gd name="T33" fmla="*/ 74 h 108"/>
                <a:gd name="T34" fmla="*/ 18 w 218"/>
                <a:gd name="T35" fmla="*/ 76 h 108"/>
                <a:gd name="T36" fmla="*/ 6 w 218"/>
                <a:gd name="T37" fmla="*/ 78 h 108"/>
                <a:gd name="T38" fmla="*/ 2 w 218"/>
                <a:gd name="T39" fmla="*/ 80 h 108"/>
                <a:gd name="T40" fmla="*/ 0 w 218"/>
                <a:gd name="T41" fmla="*/ 88 h 108"/>
                <a:gd name="T42" fmla="*/ 6 w 218"/>
                <a:gd name="T43" fmla="*/ 96 h 108"/>
                <a:gd name="T44" fmla="*/ 14 w 218"/>
                <a:gd name="T45" fmla="*/ 102 h 108"/>
                <a:gd name="T46" fmla="*/ 20 w 218"/>
                <a:gd name="T47" fmla="*/ 108 h 108"/>
                <a:gd name="T48" fmla="*/ 24 w 218"/>
                <a:gd name="T49" fmla="*/ 108 h 108"/>
                <a:gd name="T50" fmla="*/ 36 w 218"/>
                <a:gd name="T51" fmla="*/ 102 h 108"/>
                <a:gd name="T52" fmla="*/ 54 w 218"/>
                <a:gd name="T53" fmla="*/ 84 h 108"/>
                <a:gd name="T54" fmla="*/ 74 w 218"/>
                <a:gd name="T55" fmla="*/ 72 h 108"/>
                <a:gd name="T56" fmla="*/ 104 w 218"/>
                <a:gd name="T57" fmla="*/ 54 h 108"/>
                <a:gd name="T58" fmla="*/ 116 w 218"/>
                <a:gd name="T59" fmla="*/ 50 h 108"/>
                <a:gd name="T60" fmla="*/ 184 w 218"/>
                <a:gd name="T61" fmla="*/ 34 h 108"/>
                <a:gd name="T62" fmla="*/ 202 w 218"/>
                <a:gd name="T63" fmla="*/ 28 h 108"/>
                <a:gd name="T64" fmla="*/ 216 w 218"/>
                <a:gd name="T65" fmla="*/ 16 h 108"/>
                <a:gd name="T66" fmla="*/ 218 w 218"/>
                <a:gd name="T67" fmla="*/ 12 h 108"/>
                <a:gd name="T68" fmla="*/ 216 w 218"/>
                <a:gd name="T69" fmla="*/ 6 h 108"/>
                <a:gd name="T70" fmla="*/ 206 w 218"/>
                <a:gd name="T71" fmla="*/ 2 h 108"/>
                <a:gd name="T72" fmla="*/ 196 w 218"/>
                <a:gd name="T73"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18" h="108">
                  <a:moveTo>
                    <a:pt x="194" y="0"/>
                  </a:moveTo>
                  <a:lnTo>
                    <a:pt x="194" y="0"/>
                  </a:lnTo>
                  <a:lnTo>
                    <a:pt x="186" y="0"/>
                  </a:lnTo>
                  <a:lnTo>
                    <a:pt x="180" y="4"/>
                  </a:lnTo>
                  <a:lnTo>
                    <a:pt x="168" y="12"/>
                  </a:lnTo>
                  <a:lnTo>
                    <a:pt x="168" y="12"/>
                  </a:lnTo>
                  <a:lnTo>
                    <a:pt x="160" y="16"/>
                  </a:lnTo>
                  <a:lnTo>
                    <a:pt x="152" y="18"/>
                  </a:lnTo>
                  <a:lnTo>
                    <a:pt x="134" y="20"/>
                  </a:lnTo>
                  <a:lnTo>
                    <a:pt x="134" y="20"/>
                  </a:lnTo>
                  <a:lnTo>
                    <a:pt x="124" y="22"/>
                  </a:lnTo>
                  <a:lnTo>
                    <a:pt x="116" y="24"/>
                  </a:lnTo>
                  <a:lnTo>
                    <a:pt x="116" y="24"/>
                  </a:lnTo>
                  <a:lnTo>
                    <a:pt x="112" y="22"/>
                  </a:lnTo>
                  <a:lnTo>
                    <a:pt x="112" y="22"/>
                  </a:lnTo>
                  <a:lnTo>
                    <a:pt x="100" y="20"/>
                  </a:lnTo>
                  <a:lnTo>
                    <a:pt x="100" y="20"/>
                  </a:lnTo>
                  <a:lnTo>
                    <a:pt x="96" y="20"/>
                  </a:lnTo>
                  <a:lnTo>
                    <a:pt x="90" y="24"/>
                  </a:lnTo>
                  <a:lnTo>
                    <a:pt x="90" y="24"/>
                  </a:lnTo>
                  <a:lnTo>
                    <a:pt x="82" y="30"/>
                  </a:lnTo>
                  <a:lnTo>
                    <a:pt x="72" y="34"/>
                  </a:lnTo>
                  <a:lnTo>
                    <a:pt x="72" y="34"/>
                  </a:lnTo>
                  <a:lnTo>
                    <a:pt x="60" y="38"/>
                  </a:lnTo>
                  <a:lnTo>
                    <a:pt x="48" y="40"/>
                  </a:lnTo>
                  <a:lnTo>
                    <a:pt x="48" y="40"/>
                  </a:lnTo>
                  <a:lnTo>
                    <a:pt x="40" y="42"/>
                  </a:lnTo>
                  <a:lnTo>
                    <a:pt x="36" y="44"/>
                  </a:lnTo>
                  <a:lnTo>
                    <a:pt x="32" y="48"/>
                  </a:lnTo>
                  <a:lnTo>
                    <a:pt x="28" y="54"/>
                  </a:lnTo>
                  <a:lnTo>
                    <a:pt x="28" y="54"/>
                  </a:lnTo>
                  <a:lnTo>
                    <a:pt x="28" y="64"/>
                  </a:lnTo>
                  <a:lnTo>
                    <a:pt x="26" y="70"/>
                  </a:lnTo>
                  <a:lnTo>
                    <a:pt x="22" y="74"/>
                  </a:lnTo>
                  <a:lnTo>
                    <a:pt x="22" y="74"/>
                  </a:lnTo>
                  <a:lnTo>
                    <a:pt x="18" y="76"/>
                  </a:lnTo>
                  <a:lnTo>
                    <a:pt x="12" y="76"/>
                  </a:lnTo>
                  <a:lnTo>
                    <a:pt x="6" y="78"/>
                  </a:lnTo>
                  <a:lnTo>
                    <a:pt x="2" y="80"/>
                  </a:lnTo>
                  <a:lnTo>
                    <a:pt x="2" y="80"/>
                  </a:lnTo>
                  <a:lnTo>
                    <a:pt x="0" y="84"/>
                  </a:lnTo>
                  <a:lnTo>
                    <a:pt x="0" y="88"/>
                  </a:lnTo>
                  <a:lnTo>
                    <a:pt x="2" y="92"/>
                  </a:lnTo>
                  <a:lnTo>
                    <a:pt x="6" y="96"/>
                  </a:lnTo>
                  <a:lnTo>
                    <a:pt x="6" y="96"/>
                  </a:lnTo>
                  <a:lnTo>
                    <a:pt x="14" y="102"/>
                  </a:lnTo>
                  <a:lnTo>
                    <a:pt x="20" y="108"/>
                  </a:lnTo>
                  <a:lnTo>
                    <a:pt x="20" y="108"/>
                  </a:lnTo>
                  <a:lnTo>
                    <a:pt x="24" y="108"/>
                  </a:lnTo>
                  <a:lnTo>
                    <a:pt x="24" y="108"/>
                  </a:lnTo>
                  <a:lnTo>
                    <a:pt x="30" y="106"/>
                  </a:lnTo>
                  <a:lnTo>
                    <a:pt x="36" y="102"/>
                  </a:lnTo>
                  <a:lnTo>
                    <a:pt x="36" y="102"/>
                  </a:lnTo>
                  <a:lnTo>
                    <a:pt x="54" y="84"/>
                  </a:lnTo>
                  <a:lnTo>
                    <a:pt x="74" y="72"/>
                  </a:lnTo>
                  <a:lnTo>
                    <a:pt x="74" y="72"/>
                  </a:lnTo>
                  <a:lnTo>
                    <a:pt x="94" y="60"/>
                  </a:lnTo>
                  <a:lnTo>
                    <a:pt x="104" y="54"/>
                  </a:lnTo>
                  <a:lnTo>
                    <a:pt x="116" y="50"/>
                  </a:lnTo>
                  <a:lnTo>
                    <a:pt x="116" y="50"/>
                  </a:lnTo>
                  <a:lnTo>
                    <a:pt x="150" y="42"/>
                  </a:lnTo>
                  <a:lnTo>
                    <a:pt x="184" y="34"/>
                  </a:lnTo>
                  <a:lnTo>
                    <a:pt x="184" y="34"/>
                  </a:lnTo>
                  <a:lnTo>
                    <a:pt x="202" y="28"/>
                  </a:lnTo>
                  <a:lnTo>
                    <a:pt x="210" y="22"/>
                  </a:lnTo>
                  <a:lnTo>
                    <a:pt x="216" y="16"/>
                  </a:lnTo>
                  <a:lnTo>
                    <a:pt x="216" y="16"/>
                  </a:lnTo>
                  <a:lnTo>
                    <a:pt x="218" y="12"/>
                  </a:lnTo>
                  <a:lnTo>
                    <a:pt x="218" y="10"/>
                  </a:lnTo>
                  <a:lnTo>
                    <a:pt x="216" y="6"/>
                  </a:lnTo>
                  <a:lnTo>
                    <a:pt x="214" y="4"/>
                  </a:lnTo>
                  <a:lnTo>
                    <a:pt x="206" y="2"/>
                  </a:lnTo>
                  <a:lnTo>
                    <a:pt x="196" y="0"/>
                  </a:lnTo>
                  <a:lnTo>
                    <a:pt x="196" y="0"/>
                  </a:lnTo>
                  <a:lnTo>
                    <a:pt x="194"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31" name="Freeform 16"/>
            <p:cNvSpPr>
              <a:spLocks/>
            </p:cNvSpPr>
            <p:nvPr/>
          </p:nvSpPr>
          <p:spPr bwMode="auto">
            <a:xfrm>
              <a:off x="1706" y="1086"/>
              <a:ext cx="218" cy="108"/>
            </a:xfrm>
            <a:custGeom>
              <a:avLst/>
              <a:gdLst>
                <a:gd name="T0" fmla="*/ 194 w 218"/>
                <a:gd name="T1" fmla="*/ 0 h 108"/>
                <a:gd name="T2" fmla="*/ 180 w 218"/>
                <a:gd name="T3" fmla="*/ 4 h 108"/>
                <a:gd name="T4" fmla="*/ 168 w 218"/>
                <a:gd name="T5" fmla="*/ 12 h 108"/>
                <a:gd name="T6" fmla="*/ 152 w 218"/>
                <a:gd name="T7" fmla="*/ 18 h 108"/>
                <a:gd name="T8" fmla="*/ 134 w 218"/>
                <a:gd name="T9" fmla="*/ 20 h 108"/>
                <a:gd name="T10" fmla="*/ 116 w 218"/>
                <a:gd name="T11" fmla="*/ 24 h 108"/>
                <a:gd name="T12" fmla="*/ 112 w 218"/>
                <a:gd name="T13" fmla="*/ 22 h 108"/>
                <a:gd name="T14" fmla="*/ 100 w 218"/>
                <a:gd name="T15" fmla="*/ 20 h 108"/>
                <a:gd name="T16" fmla="*/ 96 w 218"/>
                <a:gd name="T17" fmla="*/ 20 h 108"/>
                <a:gd name="T18" fmla="*/ 90 w 218"/>
                <a:gd name="T19" fmla="*/ 24 h 108"/>
                <a:gd name="T20" fmla="*/ 72 w 218"/>
                <a:gd name="T21" fmla="*/ 34 h 108"/>
                <a:gd name="T22" fmla="*/ 60 w 218"/>
                <a:gd name="T23" fmla="*/ 38 h 108"/>
                <a:gd name="T24" fmla="*/ 48 w 218"/>
                <a:gd name="T25" fmla="*/ 40 h 108"/>
                <a:gd name="T26" fmla="*/ 36 w 218"/>
                <a:gd name="T27" fmla="*/ 44 h 108"/>
                <a:gd name="T28" fmla="*/ 28 w 218"/>
                <a:gd name="T29" fmla="*/ 54 h 108"/>
                <a:gd name="T30" fmla="*/ 28 w 218"/>
                <a:gd name="T31" fmla="*/ 64 h 108"/>
                <a:gd name="T32" fmla="*/ 22 w 218"/>
                <a:gd name="T33" fmla="*/ 74 h 108"/>
                <a:gd name="T34" fmla="*/ 18 w 218"/>
                <a:gd name="T35" fmla="*/ 76 h 108"/>
                <a:gd name="T36" fmla="*/ 6 w 218"/>
                <a:gd name="T37" fmla="*/ 78 h 108"/>
                <a:gd name="T38" fmla="*/ 2 w 218"/>
                <a:gd name="T39" fmla="*/ 80 h 108"/>
                <a:gd name="T40" fmla="*/ 0 w 218"/>
                <a:gd name="T41" fmla="*/ 88 h 108"/>
                <a:gd name="T42" fmla="*/ 6 w 218"/>
                <a:gd name="T43" fmla="*/ 96 h 108"/>
                <a:gd name="T44" fmla="*/ 14 w 218"/>
                <a:gd name="T45" fmla="*/ 102 h 108"/>
                <a:gd name="T46" fmla="*/ 20 w 218"/>
                <a:gd name="T47" fmla="*/ 108 h 108"/>
                <a:gd name="T48" fmla="*/ 24 w 218"/>
                <a:gd name="T49" fmla="*/ 108 h 108"/>
                <a:gd name="T50" fmla="*/ 36 w 218"/>
                <a:gd name="T51" fmla="*/ 102 h 108"/>
                <a:gd name="T52" fmla="*/ 54 w 218"/>
                <a:gd name="T53" fmla="*/ 84 h 108"/>
                <a:gd name="T54" fmla="*/ 74 w 218"/>
                <a:gd name="T55" fmla="*/ 72 h 108"/>
                <a:gd name="T56" fmla="*/ 104 w 218"/>
                <a:gd name="T57" fmla="*/ 54 h 108"/>
                <a:gd name="T58" fmla="*/ 116 w 218"/>
                <a:gd name="T59" fmla="*/ 50 h 108"/>
                <a:gd name="T60" fmla="*/ 184 w 218"/>
                <a:gd name="T61" fmla="*/ 34 h 108"/>
                <a:gd name="T62" fmla="*/ 202 w 218"/>
                <a:gd name="T63" fmla="*/ 28 h 108"/>
                <a:gd name="T64" fmla="*/ 216 w 218"/>
                <a:gd name="T65" fmla="*/ 16 h 108"/>
                <a:gd name="T66" fmla="*/ 218 w 218"/>
                <a:gd name="T67" fmla="*/ 12 h 108"/>
                <a:gd name="T68" fmla="*/ 216 w 218"/>
                <a:gd name="T69" fmla="*/ 6 h 108"/>
                <a:gd name="T70" fmla="*/ 206 w 218"/>
                <a:gd name="T71" fmla="*/ 2 h 108"/>
                <a:gd name="T72" fmla="*/ 196 w 218"/>
                <a:gd name="T73"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18" h="108">
                  <a:moveTo>
                    <a:pt x="194" y="0"/>
                  </a:moveTo>
                  <a:lnTo>
                    <a:pt x="194" y="0"/>
                  </a:lnTo>
                  <a:lnTo>
                    <a:pt x="186" y="0"/>
                  </a:lnTo>
                  <a:lnTo>
                    <a:pt x="180" y="4"/>
                  </a:lnTo>
                  <a:lnTo>
                    <a:pt x="168" y="12"/>
                  </a:lnTo>
                  <a:lnTo>
                    <a:pt x="168" y="12"/>
                  </a:lnTo>
                  <a:lnTo>
                    <a:pt x="160" y="16"/>
                  </a:lnTo>
                  <a:lnTo>
                    <a:pt x="152" y="18"/>
                  </a:lnTo>
                  <a:lnTo>
                    <a:pt x="134" y="20"/>
                  </a:lnTo>
                  <a:lnTo>
                    <a:pt x="134" y="20"/>
                  </a:lnTo>
                  <a:lnTo>
                    <a:pt x="124" y="22"/>
                  </a:lnTo>
                  <a:lnTo>
                    <a:pt x="116" y="24"/>
                  </a:lnTo>
                  <a:lnTo>
                    <a:pt x="116" y="24"/>
                  </a:lnTo>
                  <a:lnTo>
                    <a:pt x="112" y="22"/>
                  </a:lnTo>
                  <a:lnTo>
                    <a:pt x="112" y="22"/>
                  </a:lnTo>
                  <a:lnTo>
                    <a:pt x="100" y="20"/>
                  </a:lnTo>
                  <a:lnTo>
                    <a:pt x="100" y="20"/>
                  </a:lnTo>
                  <a:lnTo>
                    <a:pt x="96" y="20"/>
                  </a:lnTo>
                  <a:lnTo>
                    <a:pt x="90" y="24"/>
                  </a:lnTo>
                  <a:lnTo>
                    <a:pt x="90" y="24"/>
                  </a:lnTo>
                  <a:lnTo>
                    <a:pt x="82" y="30"/>
                  </a:lnTo>
                  <a:lnTo>
                    <a:pt x="72" y="34"/>
                  </a:lnTo>
                  <a:lnTo>
                    <a:pt x="72" y="34"/>
                  </a:lnTo>
                  <a:lnTo>
                    <a:pt x="60" y="38"/>
                  </a:lnTo>
                  <a:lnTo>
                    <a:pt x="48" y="40"/>
                  </a:lnTo>
                  <a:lnTo>
                    <a:pt x="48" y="40"/>
                  </a:lnTo>
                  <a:lnTo>
                    <a:pt x="40" y="42"/>
                  </a:lnTo>
                  <a:lnTo>
                    <a:pt x="36" y="44"/>
                  </a:lnTo>
                  <a:lnTo>
                    <a:pt x="32" y="48"/>
                  </a:lnTo>
                  <a:lnTo>
                    <a:pt x="28" y="54"/>
                  </a:lnTo>
                  <a:lnTo>
                    <a:pt x="28" y="54"/>
                  </a:lnTo>
                  <a:lnTo>
                    <a:pt x="28" y="64"/>
                  </a:lnTo>
                  <a:lnTo>
                    <a:pt x="26" y="70"/>
                  </a:lnTo>
                  <a:lnTo>
                    <a:pt x="22" y="74"/>
                  </a:lnTo>
                  <a:lnTo>
                    <a:pt x="22" y="74"/>
                  </a:lnTo>
                  <a:lnTo>
                    <a:pt x="18" y="76"/>
                  </a:lnTo>
                  <a:lnTo>
                    <a:pt x="12" y="76"/>
                  </a:lnTo>
                  <a:lnTo>
                    <a:pt x="6" y="78"/>
                  </a:lnTo>
                  <a:lnTo>
                    <a:pt x="2" y="80"/>
                  </a:lnTo>
                  <a:lnTo>
                    <a:pt x="2" y="80"/>
                  </a:lnTo>
                  <a:lnTo>
                    <a:pt x="0" y="84"/>
                  </a:lnTo>
                  <a:lnTo>
                    <a:pt x="0" y="88"/>
                  </a:lnTo>
                  <a:lnTo>
                    <a:pt x="2" y="92"/>
                  </a:lnTo>
                  <a:lnTo>
                    <a:pt x="6" y="96"/>
                  </a:lnTo>
                  <a:lnTo>
                    <a:pt x="6" y="96"/>
                  </a:lnTo>
                  <a:lnTo>
                    <a:pt x="14" y="102"/>
                  </a:lnTo>
                  <a:lnTo>
                    <a:pt x="20" y="108"/>
                  </a:lnTo>
                  <a:lnTo>
                    <a:pt x="20" y="108"/>
                  </a:lnTo>
                  <a:lnTo>
                    <a:pt x="24" y="108"/>
                  </a:lnTo>
                  <a:lnTo>
                    <a:pt x="24" y="108"/>
                  </a:lnTo>
                  <a:lnTo>
                    <a:pt x="30" y="106"/>
                  </a:lnTo>
                  <a:lnTo>
                    <a:pt x="36" y="102"/>
                  </a:lnTo>
                  <a:lnTo>
                    <a:pt x="36" y="102"/>
                  </a:lnTo>
                  <a:lnTo>
                    <a:pt x="54" y="84"/>
                  </a:lnTo>
                  <a:lnTo>
                    <a:pt x="74" y="72"/>
                  </a:lnTo>
                  <a:lnTo>
                    <a:pt x="74" y="72"/>
                  </a:lnTo>
                  <a:lnTo>
                    <a:pt x="94" y="60"/>
                  </a:lnTo>
                  <a:lnTo>
                    <a:pt x="104" y="54"/>
                  </a:lnTo>
                  <a:lnTo>
                    <a:pt x="116" y="50"/>
                  </a:lnTo>
                  <a:lnTo>
                    <a:pt x="116" y="50"/>
                  </a:lnTo>
                  <a:lnTo>
                    <a:pt x="150" y="42"/>
                  </a:lnTo>
                  <a:lnTo>
                    <a:pt x="184" y="34"/>
                  </a:lnTo>
                  <a:lnTo>
                    <a:pt x="184" y="34"/>
                  </a:lnTo>
                  <a:lnTo>
                    <a:pt x="202" y="28"/>
                  </a:lnTo>
                  <a:lnTo>
                    <a:pt x="210" y="22"/>
                  </a:lnTo>
                  <a:lnTo>
                    <a:pt x="216" y="16"/>
                  </a:lnTo>
                  <a:lnTo>
                    <a:pt x="216" y="16"/>
                  </a:lnTo>
                  <a:lnTo>
                    <a:pt x="218" y="12"/>
                  </a:lnTo>
                  <a:lnTo>
                    <a:pt x="218" y="10"/>
                  </a:lnTo>
                  <a:lnTo>
                    <a:pt x="216" y="6"/>
                  </a:lnTo>
                  <a:lnTo>
                    <a:pt x="214" y="4"/>
                  </a:lnTo>
                  <a:lnTo>
                    <a:pt x="206" y="2"/>
                  </a:lnTo>
                  <a:lnTo>
                    <a:pt x="196" y="0"/>
                  </a:lnTo>
                  <a:lnTo>
                    <a:pt x="196" y="0"/>
                  </a:lnTo>
                  <a:lnTo>
                    <a:pt x="19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32" name="Freeform 17"/>
            <p:cNvSpPr>
              <a:spLocks/>
            </p:cNvSpPr>
            <p:nvPr/>
          </p:nvSpPr>
          <p:spPr bwMode="auto">
            <a:xfrm>
              <a:off x="1660" y="1180"/>
              <a:ext cx="88" cy="70"/>
            </a:xfrm>
            <a:custGeom>
              <a:avLst/>
              <a:gdLst>
                <a:gd name="T0" fmla="*/ 36 w 88"/>
                <a:gd name="T1" fmla="*/ 0 h 70"/>
                <a:gd name="T2" fmla="*/ 36 w 88"/>
                <a:gd name="T3" fmla="*/ 0 h 70"/>
                <a:gd name="T4" fmla="*/ 26 w 88"/>
                <a:gd name="T5" fmla="*/ 8 h 70"/>
                <a:gd name="T6" fmla="*/ 22 w 88"/>
                <a:gd name="T7" fmla="*/ 20 h 70"/>
                <a:gd name="T8" fmla="*/ 16 w 88"/>
                <a:gd name="T9" fmla="*/ 28 h 70"/>
                <a:gd name="T10" fmla="*/ 8 w 88"/>
                <a:gd name="T11" fmla="*/ 32 h 70"/>
                <a:gd name="T12" fmla="*/ 0 w 88"/>
                <a:gd name="T13" fmla="*/ 40 h 70"/>
                <a:gd name="T14" fmla="*/ 2 w 88"/>
                <a:gd name="T15" fmla="*/ 48 h 70"/>
                <a:gd name="T16" fmla="*/ 6 w 88"/>
                <a:gd name="T17" fmla="*/ 50 h 70"/>
                <a:gd name="T18" fmla="*/ 10 w 88"/>
                <a:gd name="T19" fmla="*/ 50 h 70"/>
                <a:gd name="T20" fmla="*/ 14 w 88"/>
                <a:gd name="T21" fmla="*/ 48 h 70"/>
                <a:gd name="T22" fmla="*/ 14 w 88"/>
                <a:gd name="T23" fmla="*/ 48 h 70"/>
                <a:gd name="T24" fmla="*/ 26 w 88"/>
                <a:gd name="T25" fmla="*/ 52 h 70"/>
                <a:gd name="T26" fmla="*/ 32 w 88"/>
                <a:gd name="T27" fmla="*/ 54 h 70"/>
                <a:gd name="T28" fmla="*/ 36 w 88"/>
                <a:gd name="T29" fmla="*/ 64 h 70"/>
                <a:gd name="T30" fmla="*/ 40 w 88"/>
                <a:gd name="T31" fmla="*/ 68 h 70"/>
                <a:gd name="T32" fmla="*/ 48 w 88"/>
                <a:gd name="T33" fmla="*/ 70 h 70"/>
                <a:gd name="T34" fmla="*/ 58 w 88"/>
                <a:gd name="T35" fmla="*/ 68 h 70"/>
                <a:gd name="T36" fmla="*/ 70 w 88"/>
                <a:gd name="T37" fmla="*/ 66 h 70"/>
                <a:gd name="T38" fmla="*/ 70 w 88"/>
                <a:gd name="T39" fmla="*/ 66 h 70"/>
                <a:gd name="T40" fmla="*/ 74 w 88"/>
                <a:gd name="T41" fmla="*/ 68 h 70"/>
                <a:gd name="T42" fmla="*/ 80 w 88"/>
                <a:gd name="T43" fmla="*/ 68 h 70"/>
                <a:gd name="T44" fmla="*/ 86 w 88"/>
                <a:gd name="T45" fmla="*/ 64 h 70"/>
                <a:gd name="T46" fmla="*/ 88 w 88"/>
                <a:gd name="T47" fmla="*/ 62 h 70"/>
                <a:gd name="T48" fmla="*/ 80 w 88"/>
                <a:gd name="T49" fmla="*/ 54 h 70"/>
                <a:gd name="T50" fmla="*/ 66 w 88"/>
                <a:gd name="T51" fmla="*/ 46 h 70"/>
                <a:gd name="T52" fmla="*/ 66 w 88"/>
                <a:gd name="T53" fmla="*/ 40 h 70"/>
                <a:gd name="T54" fmla="*/ 68 w 88"/>
                <a:gd name="T55" fmla="*/ 28 h 70"/>
                <a:gd name="T56" fmla="*/ 68 w 88"/>
                <a:gd name="T57" fmla="*/ 22 h 70"/>
                <a:gd name="T58" fmla="*/ 60 w 88"/>
                <a:gd name="T59" fmla="*/ 16 h 70"/>
                <a:gd name="T60" fmla="*/ 48 w 88"/>
                <a:gd name="T61" fmla="*/ 12 h 70"/>
                <a:gd name="T62" fmla="*/ 46 w 88"/>
                <a:gd name="T63" fmla="*/ 10 h 70"/>
                <a:gd name="T64" fmla="*/ 40 w 88"/>
                <a:gd name="T65"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8" h="70">
                  <a:moveTo>
                    <a:pt x="36" y="0"/>
                  </a:moveTo>
                  <a:lnTo>
                    <a:pt x="36" y="0"/>
                  </a:lnTo>
                  <a:lnTo>
                    <a:pt x="36" y="0"/>
                  </a:lnTo>
                  <a:lnTo>
                    <a:pt x="36" y="0"/>
                  </a:lnTo>
                  <a:lnTo>
                    <a:pt x="30" y="4"/>
                  </a:lnTo>
                  <a:lnTo>
                    <a:pt x="26" y="8"/>
                  </a:lnTo>
                  <a:lnTo>
                    <a:pt x="22" y="20"/>
                  </a:lnTo>
                  <a:lnTo>
                    <a:pt x="22" y="20"/>
                  </a:lnTo>
                  <a:lnTo>
                    <a:pt x="20" y="24"/>
                  </a:lnTo>
                  <a:lnTo>
                    <a:pt x="16" y="28"/>
                  </a:lnTo>
                  <a:lnTo>
                    <a:pt x="8" y="32"/>
                  </a:lnTo>
                  <a:lnTo>
                    <a:pt x="8" y="32"/>
                  </a:lnTo>
                  <a:lnTo>
                    <a:pt x="4" y="36"/>
                  </a:lnTo>
                  <a:lnTo>
                    <a:pt x="0" y="40"/>
                  </a:lnTo>
                  <a:lnTo>
                    <a:pt x="0" y="46"/>
                  </a:lnTo>
                  <a:lnTo>
                    <a:pt x="2" y="48"/>
                  </a:lnTo>
                  <a:lnTo>
                    <a:pt x="2" y="48"/>
                  </a:lnTo>
                  <a:lnTo>
                    <a:pt x="6" y="50"/>
                  </a:lnTo>
                  <a:lnTo>
                    <a:pt x="6" y="50"/>
                  </a:lnTo>
                  <a:lnTo>
                    <a:pt x="10" y="50"/>
                  </a:lnTo>
                  <a:lnTo>
                    <a:pt x="10" y="50"/>
                  </a:lnTo>
                  <a:lnTo>
                    <a:pt x="14" y="48"/>
                  </a:lnTo>
                  <a:lnTo>
                    <a:pt x="14" y="48"/>
                  </a:lnTo>
                  <a:lnTo>
                    <a:pt x="14" y="48"/>
                  </a:lnTo>
                  <a:lnTo>
                    <a:pt x="14" y="48"/>
                  </a:lnTo>
                  <a:lnTo>
                    <a:pt x="26" y="52"/>
                  </a:lnTo>
                  <a:lnTo>
                    <a:pt x="26" y="52"/>
                  </a:lnTo>
                  <a:lnTo>
                    <a:pt x="32" y="54"/>
                  </a:lnTo>
                  <a:lnTo>
                    <a:pt x="34" y="58"/>
                  </a:lnTo>
                  <a:lnTo>
                    <a:pt x="36" y="64"/>
                  </a:lnTo>
                  <a:lnTo>
                    <a:pt x="40" y="68"/>
                  </a:lnTo>
                  <a:lnTo>
                    <a:pt x="40" y="68"/>
                  </a:lnTo>
                  <a:lnTo>
                    <a:pt x="44" y="70"/>
                  </a:lnTo>
                  <a:lnTo>
                    <a:pt x="48" y="70"/>
                  </a:lnTo>
                  <a:lnTo>
                    <a:pt x="48" y="70"/>
                  </a:lnTo>
                  <a:lnTo>
                    <a:pt x="58" y="68"/>
                  </a:lnTo>
                  <a:lnTo>
                    <a:pt x="70" y="66"/>
                  </a:lnTo>
                  <a:lnTo>
                    <a:pt x="70" y="66"/>
                  </a:lnTo>
                  <a:lnTo>
                    <a:pt x="70" y="66"/>
                  </a:lnTo>
                  <a:lnTo>
                    <a:pt x="70" y="66"/>
                  </a:lnTo>
                  <a:lnTo>
                    <a:pt x="74" y="68"/>
                  </a:lnTo>
                  <a:lnTo>
                    <a:pt x="74" y="68"/>
                  </a:lnTo>
                  <a:lnTo>
                    <a:pt x="80" y="68"/>
                  </a:lnTo>
                  <a:lnTo>
                    <a:pt x="80" y="68"/>
                  </a:lnTo>
                  <a:lnTo>
                    <a:pt x="84" y="68"/>
                  </a:lnTo>
                  <a:lnTo>
                    <a:pt x="86" y="64"/>
                  </a:lnTo>
                  <a:lnTo>
                    <a:pt x="86" y="64"/>
                  </a:lnTo>
                  <a:lnTo>
                    <a:pt x="88" y="62"/>
                  </a:lnTo>
                  <a:lnTo>
                    <a:pt x="86" y="58"/>
                  </a:lnTo>
                  <a:lnTo>
                    <a:pt x="80" y="54"/>
                  </a:lnTo>
                  <a:lnTo>
                    <a:pt x="72" y="50"/>
                  </a:lnTo>
                  <a:lnTo>
                    <a:pt x="66" y="46"/>
                  </a:lnTo>
                  <a:lnTo>
                    <a:pt x="66" y="46"/>
                  </a:lnTo>
                  <a:lnTo>
                    <a:pt x="66" y="40"/>
                  </a:lnTo>
                  <a:lnTo>
                    <a:pt x="66" y="34"/>
                  </a:lnTo>
                  <a:lnTo>
                    <a:pt x="68" y="28"/>
                  </a:lnTo>
                  <a:lnTo>
                    <a:pt x="68" y="22"/>
                  </a:lnTo>
                  <a:lnTo>
                    <a:pt x="68" y="22"/>
                  </a:lnTo>
                  <a:lnTo>
                    <a:pt x="66" y="18"/>
                  </a:lnTo>
                  <a:lnTo>
                    <a:pt x="60" y="16"/>
                  </a:lnTo>
                  <a:lnTo>
                    <a:pt x="54" y="14"/>
                  </a:lnTo>
                  <a:lnTo>
                    <a:pt x="48" y="12"/>
                  </a:lnTo>
                  <a:lnTo>
                    <a:pt x="48" y="12"/>
                  </a:lnTo>
                  <a:lnTo>
                    <a:pt x="46" y="10"/>
                  </a:lnTo>
                  <a:lnTo>
                    <a:pt x="44" y="6"/>
                  </a:lnTo>
                  <a:lnTo>
                    <a:pt x="40" y="2"/>
                  </a:lnTo>
                  <a:lnTo>
                    <a:pt x="36"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33" name="Freeform 18"/>
            <p:cNvSpPr>
              <a:spLocks/>
            </p:cNvSpPr>
            <p:nvPr/>
          </p:nvSpPr>
          <p:spPr bwMode="auto">
            <a:xfrm>
              <a:off x="1660" y="1180"/>
              <a:ext cx="88" cy="70"/>
            </a:xfrm>
            <a:custGeom>
              <a:avLst/>
              <a:gdLst>
                <a:gd name="T0" fmla="*/ 36 w 88"/>
                <a:gd name="T1" fmla="*/ 0 h 70"/>
                <a:gd name="T2" fmla="*/ 36 w 88"/>
                <a:gd name="T3" fmla="*/ 0 h 70"/>
                <a:gd name="T4" fmla="*/ 26 w 88"/>
                <a:gd name="T5" fmla="*/ 8 h 70"/>
                <a:gd name="T6" fmla="*/ 22 w 88"/>
                <a:gd name="T7" fmla="*/ 20 h 70"/>
                <a:gd name="T8" fmla="*/ 16 w 88"/>
                <a:gd name="T9" fmla="*/ 28 h 70"/>
                <a:gd name="T10" fmla="*/ 8 w 88"/>
                <a:gd name="T11" fmla="*/ 32 h 70"/>
                <a:gd name="T12" fmla="*/ 0 w 88"/>
                <a:gd name="T13" fmla="*/ 40 h 70"/>
                <a:gd name="T14" fmla="*/ 2 w 88"/>
                <a:gd name="T15" fmla="*/ 48 h 70"/>
                <a:gd name="T16" fmla="*/ 6 w 88"/>
                <a:gd name="T17" fmla="*/ 50 h 70"/>
                <a:gd name="T18" fmla="*/ 10 w 88"/>
                <a:gd name="T19" fmla="*/ 50 h 70"/>
                <a:gd name="T20" fmla="*/ 14 w 88"/>
                <a:gd name="T21" fmla="*/ 48 h 70"/>
                <a:gd name="T22" fmla="*/ 14 w 88"/>
                <a:gd name="T23" fmla="*/ 48 h 70"/>
                <a:gd name="T24" fmla="*/ 26 w 88"/>
                <a:gd name="T25" fmla="*/ 52 h 70"/>
                <a:gd name="T26" fmla="*/ 32 w 88"/>
                <a:gd name="T27" fmla="*/ 54 h 70"/>
                <a:gd name="T28" fmla="*/ 36 w 88"/>
                <a:gd name="T29" fmla="*/ 64 h 70"/>
                <a:gd name="T30" fmla="*/ 40 w 88"/>
                <a:gd name="T31" fmla="*/ 68 h 70"/>
                <a:gd name="T32" fmla="*/ 48 w 88"/>
                <a:gd name="T33" fmla="*/ 70 h 70"/>
                <a:gd name="T34" fmla="*/ 58 w 88"/>
                <a:gd name="T35" fmla="*/ 68 h 70"/>
                <a:gd name="T36" fmla="*/ 70 w 88"/>
                <a:gd name="T37" fmla="*/ 66 h 70"/>
                <a:gd name="T38" fmla="*/ 70 w 88"/>
                <a:gd name="T39" fmla="*/ 66 h 70"/>
                <a:gd name="T40" fmla="*/ 74 w 88"/>
                <a:gd name="T41" fmla="*/ 68 h 70"/>
                <a:gd name="T42" fmla="*/ 80 w 88"/>
                <a:gd name="T43" fmla="*/ 68 h 70"/>
                <a:gd name="T44" fmla="*/ 86 w 88"/>
                <a:gd name="T45" fmla="*/ 64 h 70"/>
                <a:gd name="T46" fmla="*/ 88 w 88"/>
                <a:gd name="T47" fmla="*/ 62 h 70"/>
                <a:gd name="T48" fmla="*/ 80 w 88"/>
                <a:gd name="T49" fmla="*/ 54 h 70"/>
                <a:gd name="T50" fmla="*/ 66 w 88"/>
                <a:gd name="T51" fmla="*/ 46 h 70"/>
                <a:gd name="T52" fmla="*/ 66 w 88"/>
                <a:gd name="T53" fmla="*/ 40 h 70"/>
                <a:gd name="T54" fmla="*/ 68 w 88"/>
                <a:gd name="T55" fmla="*/ 28 h 70"/>
                <a:gd name="T56" fmla="*/ 68 w 88"/>
                <a:gd name="T57" fmla="*/ 22 h 70"/>
                <a:gd name="T58" fmla="*/ 60 w 88"/>
                <a:gd name="T59" fmla="*/ 16 h 70"/>
                <a:gd name="T60" fmla="*/ 48 w 88"/>
                <a:gd name="T61" fmla="*/ 12 h 70"/>
                <a:gd name="T62" fmla="*/ 46 w 88"/>
                <a:gd name="T63" fmla="*/ 10 h 70"/>
                <a:gd name="T64" fmla="*/ 40 w 88"/>
                <a:gd name="T65"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8" h="70">
                  <a:moveTo>
                    <a:pt x="36" y="0"/>
                  </a:moveTo>
                  <a:lnTo>
                    <a:pt x="36" y="0"/>
                  </a:lnTo>
                  <a:lnTo>
                    <a:pt x="36" y="0"/>
                  </a:lnTo>
                  <a:lnTo>
                    <a:pt x="36" y="0"/>
                  </a:lnTo>
                  <a:lnTo>
                    <a:pt x="30" y="4"/>
                  </a:lnTo>
                  <a:lnTo>
                    <a:pt x="26" y="8"/>
                  </a:lnTo>
                  <a:lnTo>
                    <a:pt x="22" y="20"/>
                  </a:lnTo>
                  <a:lnTo>
                    <a:pt x="22" y="20"/>
                  </a:lnTo>
                  <a:lnTo>
                    <a:pt x="20" y="24"/>
                  </a:lnTo>
                  <a:lnTo>
                    <a:pt x="16" y="28"/>
                  </a:lnTo>
                  <a:lnTo>
                    <a:pt x="8" y="32"/>
                  </a:lnTo>
                  <a:lnTo>
                    <a:pt x="8" y="32"/>
                  </a:lnTo>
                  <a:lnTo>
                    <a:pt x="4" y="36"/>
                  </a:lnTo>
                  <a:lnTo>
                    <a:pt x="0" y="40"/>
                  </a:lnTo>
                  <a:lnTo>
                    <a:pt x="0" y="46"/>
                  </a:lnTo>
                  <a:lnTo>
                    <a:pt x="2" y="48"/>
                  </a:lnTo>
                  <a:lnTo>
                    <a:pt x="2" y="48"/>
                  </a:lnTo>
                  <a:lnTo>
                    <a:pt x="6" y="50"/>
                  </a:lnTo>
                  <a:lnTo>
                    <a:pt x="6" y="50"/>
                  </a:lnTo>
                  <a:lnTo>
                    <a:pt x="10" y="50"/>
                  </a:lnTo>
                  <a:lnTo>
                    <a:pt x="10" y="50"/>
                  </a:lnTo>
                  <a:lnTo>
                    <a:pt x="14" y="48"/>
                  </a:lnTo>
                  <a:lnTo>
                    <a:pt x="14" y="48"/>
                  </a:lnTo>
                  <a:lnTo>
                    <a:pt x="14" y="48"/>
                  </a:lnTo>
                  <a:lnTo>
                    <a:pt x="14" y="48"/>
                  </a:lnTo>
                  <a:lnTo>
                    <a:pt x="26" y="52"/>
                  </a:lnTo>
                  <a:lnTo>
                    <a:pt x="26" y="52"/>
                  </a:lnTo>
                  <a:lnTo>
                    <a:pt x="32" y="54"/>
                  </a:lnTo>
                  <a:lnTo>
                    <a:pt x="34" y="58"/>
                  </a:lnTo>
                  <a:lnTo>
                    <a:pt x="36" y="64"/>
                  </a:lnTo>
                  <a:lnTo>
                    <a:pt x="40" y="68"/>
                  </a:lnTo>
                  <a:lnTo>
                    <a:pt x="40" y="68"/>
                  </a:lnTo>
                  <a:lnTo>
                    <a:pt x="44" y="70"/>
                  </a:lnTo>
                  <a:lnTo>
                    <a:pt x="48" y="70"/>
                  </a:lnTo>
                  <a:lnTo>
                    <a:pt x="48" y="70"/>
                  </a:lnTo>
                  <a:lnTo>
                    <a:pt x="58" y="68"/>
                  </a:lnTo>
                  <a:lnTo>
                    <a:pt x="70" y="66"/>
                  </a:lnTo>
                  <a:lnTo>
                    <a:pt x="70" y="66"/>
                  </a:lnTo>
                  <a:lnTo>
                    <a:pt x="70" y="66"/>
                  </a:lnTo>
                  <a:lnTo>
                    <a:pt x="70" y="66"/>
                  </a:lnTo>
                  <a:lnTo>
                    <a:pt x="74" y="68"/>
                  </a:lnTo>
                  <a:lnTo>
                    <a:pt x="74" y="68"/>
                  </a:lnTo>
                  <a:lnTo>
                    <a:pt x="80" y="68"/>
                  </a:lnTo>
                  <a:lnTo>
                    <a:pt x="80" y="68"/>
                  </a:lnTo>
                  <a:lnTo>
                    <a:pt x="84" y="68"/>
                  </a:lnTo>
                  <a:lnTo>
                    <a:pt x="86" y="64"/>
                  </a:lnTo>
                  <a:lnTo>
                    <a:pt x="86" y="64"/>
                  </a:lnTo>
                  <a:lnTo>
                    <a:pt x="88" y="62"/>
                  </a:lnTo>
                  <a:lnTo>
                    <a:pt x="86" y="58"/>
                  </a:lnTo>
                  <a:lnTo>
                    <a:pt x="80" y="54"/>
                  </a:lnTo>
                  <a:lnTo>
                    <a:pt x="72" y="50"/>
                  </a:lnTo>
                  <a:lnTo>
                    <a:pt x="66" y="46"/>
                  </a:lnTo>
                  <a:lnTo>
                    <a:pt x="66" y="46"/>
                  </a:lnTo>
                  <a:lnTo>
                    <a:pt x="66" y="40"/>
                  </a:lnTo>
                  <a:lnTo>
                    <a:pt x="66" y="34"/>
                  </a:lnTo>
                  <a:lnTo>
                    <a:pt x="68" y="28"/>
                  </a:lnTo>
                  <a:lnTo>
                    <a:pt x="68" y="22"/>
                  </a:lnTo>
                  <a:lnTo>
                    <a:pt x="68" y="22"/>
                  </a:lnTo>
                  <a:lnTo>
                    <a:pt x="66" y="18"/>
                  </a:lnTo>
                  <a:lnTo>
                    <a:pt x="60" y="16"/>
                  </a:lnTo>
                  <a:lnTo>
                    <a:pt x="54" y="14"/>
                  </a:lnTo>
                  <a:lnTo>
                    <a:pt x="48" y="12"/>
                  </a:lnTo>
                  <a:lnTo>
                    <a:pt x="48" y="12"/>
                  </a:lnTo>
                  <a:lnTo>
                    <a:pt x="46" y="10"/>
                  </a:lnTo>
                  <a:lnTo>
                    <a:pt x="44" y="6"/>
                  </a:lnTo>
                  <a:lnTo>
                    <a:pt x="40" y="2"/>
                  </a:lnTo>
                  <a:lnTo>
                    <a:pt x="3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34" name="Freeform 19"/>
            <p:cNvSpPr>
              <a:spLocks/>
            </p:cNvSpPr>
            <p:nvPr/>
          </p:nvSpPr>
          <p:spPr bwMode="auto">
            <a:xfrm>
              <a:off x="1604" y="1266"/>
              <a:ext cx="36" cy="24"/>
            </a:xfrm>
            <a:custGeom>
              <a:avLst/>
              <a:gdLst>
                <a:gd name="T0" fmla="*/ 28 w 36"/>
                <a:gd name="T1" fmla="*/ 0 h 24"/>
                <a:gd name="T2" fmla="*/ 28 w 36"/>
                <a:gd name="T3" fmla="*/ 0 h 24"/>
                <a:gd name="T4" fmla="*/ 20 w 36"/>
                <a:gd name="T5" fmla="*/ 2 h 24"/>
                <a:gd name="T6" fmla="*/ 12 w 36"/>
                <a:gd name="T7" fmla="*/ 4 h 24"/>
                <a:gd name="T8" fmla="*/ 4 w 36"/>
                <a:gd name="T9" fmla="*/ 8 h 24"/>
                <a:gd name="T10" fmla="*/ 0 w 36"/>
                <a:gd name="T11" fmla="*/ 12 h 24"/>
                <a:gd name="T12" fmla="*/ 0 w 36"/>
                <a:gd name="T13" fmla="*/ 12 h 24"/>
                <a:gd name="T14" fmla="*/ 2 w 36"/>
                <a:gd name="T15" fmla="*/ 16 h 24"/>
                <a:gd name="T16" fmla="*/ 4 w 36"/>
                <a:gd name="T17" fmla="*/ 20 h 24"/>
                <a:gd name="T18" fmla="*/ 10 w 36"/>
                <a:gd name="T19" fmla="*/ 22 h 24"/>
                <a:gd name="T20" fmla="*/ 16 w 36"/>
                <a:gd name="T21" fmla="*/ 24 h 24"/>
                <a:gd name="T22" fmla="*/ 16 w 36"/>
                <a:gd name="T23" fmla="*/ 24 h 24"/>
                <a:gd name="T24" fmla="*/ 16 w 36"/>
                <a:gd name="T25" fmla="*/ 24 h 24"/>
                <a:gd name="T26" fmla="*/ 16 w 36"/>
                <a:gd name="T27" fmla="*/ 24 h 24"/>
                <a:gd name="T28" fmla="*/ 22 w 36"/>
                <a:gd name="T29" fmla="*/ 22 h 24"/>
                <a:gd name="T30" fmla="*/ 28 w 36"/>
                <a:gd name="T31" fmla="*/ 18 h 24"/>
                <a:gd name="T32" fmla="*/ 32 w 36"/>
                <a:gd name="T33" fmla="*/ 14 h 24"/>
                <a:gd name="T34" fmla="*/ 36 w 36"/>
                <a:gd name="T35" fmla="*/ 10 h 24"/>
                <a:gd name="T36" fmla="*/ 36 w 36"/>
                <a:gd name="T37" fmla="*/ 10 h 24"/>
                <a:gd name="T38" fmla="*/ 36 w 36"/>
                <a:gd name="T39" fmla="*/ 6 h 24"/>
                <a:gd name="T40" fmla="*/ 36 w 36"/>
                <a:gd name="T41" fmla="*/ 2 h 24"/>
                <a:gd name="T42" fmla="*/ 32 w 36"/>
                <a:gd name="T43" fmla="*/ 2 h 24"/>
                <a:gd name="T44" fmla="*/ 28 w 36"/>
                <a:gd name="T45"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6" h="24">
                  <a:moveTo>
                    <a:pt x="28" y="0"/>
                  </a:moveTo>
                  <a:lnTo>
                    <a:pt x="28" y="0"/>
                  </a:lnTo>
                  <a:lnTo>
                    <a:pt x="20" y="2"/>
                  </a:lnTo>
                  <a:lnTo>
                    <a:pt x="12" y="4"/>
                  </a:lnTo>
                  <a:lnTo>
                    <a:pt x="4" y="8"/>
                  </a:lnTo>
                  <a:lnTo>
                    <a:pt x="0" y="12"/>
                  </a:lnTo>
                  <a:lnTo>
                    <a:pt x="0" y="12"/>
                  </a:lnTo>
                  <a:lnTo>
                    <a:pt x="2" y="16"/>
                  </a:lnTo>
                  <a:lnTo>
                    <a:pt x="4" y="20"/>
                  </a:lnTo>
                  <a:lnTo>
                    <a:pt x="10" y="22"/>
                  </a:lnTo>
                  <a:lnTo>
                    <a:pt x="16" y="24"/>
                  </a:lnTo>
                  <a:lnTo>
                    <a:pt x="16" y="24"/>
                  </a:lnTo>
                  <a:lnTo>
                    <a:pt x="16" y="24"/>
                  </a:lnTo>
                  <a:lnTo>
                    <a:pt x="16" y="24"/>
                  </a:lnTo>
                  <a:lnTo>
                    <a:pt x="22" y="22"/>
                  </a:lnTo>
                  <a:lnTo>
                    <a:pt x="28" y="18"/>
                  </a:lnTo>
                  <a:lnTo>
                    <a:pt x="32" y="14"/>
                  </a:lnTo>
                  <a:lnTo>
                    <a:pt x="36" y="10"/>
                  </a:lnTo>
                  <a:lnTo>
                    <a:pt x="36" y="10"/>
                  </a:lnTo>
                  <a:lnTo>
                    <a:pt x="36" y="6"/>
                  </a:lnTo>
                  <a:lnTo>
                    <a:pt x="36" y="2"/>
                  </a:lnTo>
                  <a:lnTo>
                    <a:pt x="32" y="2"/>
                  </a:lnTo>
                  <a:lnTo>
                    <a:pt x="28"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35" name="Freeform 20"/>
            <p:cNvSpPr>
              <a:spLocks/>
            </p:cNvSpPr>
            <p:nvPr/>
          </p:nvSpPr>
          <p:spPr bwMode="auto">
            <a:xfrm>
              <a:off x="1604" y="1266"/>
              <a:ext cx="36" cy="24"/>
            </a:xfrm>
            <a:custGeom>
              <a:avLst/>
              <a:gdLst>
                <a:gd name="T0" fmla="*/ 28 w 36"/>
                <a:gd name="T1" fmla="*/ 0 h 24"/>
                <a:gd name="T2" fmla="*/ 28 w 36"/>
                <a:gd name="T3" fmla="*/ 0 h 24"/>
                <a:gd name="T4" fmla="*/ 20 w 36"/>
                <a:gd name="T5" fmla="*/ 2 h 24"/>
                <a:gd name="T6" fmla="*/ 12 w 36"/>
                <a:gd name="T7" fmla="*/ 4 h 24"/>
                <a:gd name="T8" fmla="*/ 4 w 36"/>
                <a:gd name="T9" fmla="*/ 8 h 24"/>
                <a:gd name="T10" fmla="*/ 0 w 36"/>
                <a:gd name="T11" fmla="*/ 12 h 24"/>
                <a:gd name="T12" fmla="*/ 0 w 36"/>
                <a:gd name="T13" fmla="*/ 12 h 24"/>
                <a:gd name="T14" fmla="*/ 2 w 36"/>
                <a:gd name="T15" fmla="*/ 16 h 24"/>
                <a:gd name="T16" fmla="*/ 4 w 36"/>
                <a:gd name="T17" fmla="*/ 20 h 24"/>
                <a:gd name="T18" fmla="*/ 10 w 36"/>
                <a:gd name="T19" fmla="*/ 22 h 24"/>
                <a:gd name="T20" fmla="*/ 16 w 36"/>
                <a:gd name="T21" fmla="*/ 24 h 24"/>
                <a:gd name="T22" fmla="*/ 16 w 36"/>
                <a:gd name="T23" fmla="*/ 24 h 24"/>
                <a:gd name="T24" fmla="*/ 16 w 36"/>
                <a:gd name="T25" fmla="*/ 24 h 24"/>
                <a:gd name="T26" fmla="*/ 16 w 36"/>
                <a:gd name="T27" fmla="*/ 24 h 24"/>
                <a:gd name="T28" fmla="*/ 22 w 36"/>
                <a:gd name="T29" fmla="*/ 22 h 24"/>
                <a:gd name="T30" fmla="*/ 28 w 36"/>
                <a:gd name="T31" fmla="*/ 18 h 24"/>
                <a:gd name="T32" fmla="*/ 32 w 36"/>
                <a:gd name="T33" fmla="*/ 14 h 24"/>
                <a:gd name="T34" fmla="*/ 36 w 36"/>
                <a:gd name="T35" fmla="*/ 10 h 24"/>
                <a:gd name="T36" fmla="*/ 36 w 36"/>
                <a:gd name="T37" fmla="*/ 10 h 24"/>
                <a:gd name="T38" fmla="*/ 36 w 36"/>
                <a:gd name="T39" fmla="*/ 6 h 24"/>
                <a:gd name="T40" fmla="*/ 36 w 36"/>
                <a:gd name="T41" fmla="*/ 2 h 24"/>
                <a:gd name="T42" fmla="*/ 32 w 36"/>
                <a:gd name="T43" fmla="*/ 2 h 24"/>
                <a:gd name="T44" fmla="*/ 28 w 36"/>
                <a:gd name="T45"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6" h="24">
                  <a:moveTo>
                    <a:pt x="28" y="0"/>
                  </a:moveTo>
                  <a:lnTo>
                    <a:pt x="28" y="0"/>
                  </a:lnTo>
                  <a:lnTo>
                    <a:pt x="20" y="2"/>
                  </a:lnTo>
                  <a:lnTo>
                    <a:pt x="12" y="4"/>
                  </a:lnTo>
                  <a:lnTo>
                    <a:pt x="4" y="8"/>
                  </a:lnTo>
                  <a:lnTo>
                    <a:pt x="0" y="12"/>
                  </a:lnTo>
                  <a:lnTo>
                    <a:pt x="0" y="12"/>
                  </a:lnTo>
                  <a:lnTo>
                    <a:pt x="2" y="16"/>
                  </a:lnTo>
                  <a:lnTo>
                    <a:pt x="4" y="20"/>
                  </a:lnTo>
                  <a:lnTo>
                    <a:pt x="10" y="22"/>
                  </a:lnTo>
                  <a:lnTo>
                    <a:pt x="16" y="24"/>
                  </a:lnTo>
                  <a:lnTo>
                    <a:pt x="16" y="24"/>
                  </a:lnTo>
                  <a:lnTo>
                    <a:pt x="16" y="24"/>
                  </a:lnTo>
                  <a:lnTo>
                    <a:pt x="16" y="24"/>
                  </a:lnTo>
                  <a:lnTo>
                    <a:pt x="22" y="22"/>
                  </a:lnTo>
                  <a:lnTo>
                    <a:pt x="28" y="18"/>
                  </a:lnTo>
                  <a:lnTo>
                    <a:pt x="32" y="14"/>
                  </a:lnTo>
                  <a:lnTo>
                    <a:pt x="36" y="10"/>
                  </a:lnTo>
                  <a:lnTo>
                    <a:pt x="36" y="10"/>
                  </a:lnTo>
                  <a:lnTo>
                    <a:pt x="36" y="6"/>
                  </a:lnTo>
                  <a:lnTo>
                    <a:pt x="36" y="2"/>
                  </a:lnTo>
                  <a:lnTo>
                    <a:pt x="32" y="2"/>
                  </a:lnTo>
                  <a:lnTo>
                    <a:pt x="2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36" name="Freeform 21"/>
            <p:cNvSpPr>
              <a:spLocks/>
            </p:cNvSpPr>
            <p:nvPr/>
          </p:nvSpPr>
          <p:spPr bwMode="auto">
            <a:xfrm>
              <a:off x="2294" y="1040"/>
              <a:ext cx="86" cy="40"/>
            </a:xfrm>
            <a:custGeom>
              <a:avLst/>
              <a:gdLst>
                <a:gd name="T0" fmla="*/ 42 w 86"/>
                <a:gd name="T1" fmla="*/ 0 h 40"/>
                <a:gd name="T2" fmla="*/ 42 w 86"/>
                <a:gd name="T3" fmla="*/ 0 h 40"/>
                <a:gd name="T4" fmla="*/ 40 w 86"/>
                <a:gd name="T5" fmla="*/ 0 h 40"/>
                <a:gd name="T6" fmla="*/ 40 w 86"/>
                <a:gd name="T7" fmla="*/ 0 h 40"/>
                <a:gd name="T8" fmla="*/ 36 w 86"/>
                <a:gd name="T9" fmla="*/ 4 h 40"/>
                <a:gd name="T10" fmla="*/ 30 w 86"/>
                <a:gd name="T11" fmla="*/ 8 h 40"/>
                <a:gd name="T12" fmla="*/ 24 w 86"/>
                <a:gd name="T13" fmla="*/ 20 h 40"/>
                <a:gd name="T14" fmla="*/ 24 w 86"/>
                <a:gd name="T15" fmla="*/ 20 h 40"/>
                <a:gd name="T16" fmla="*/ 18 w 86"/>
                <a:gd name="T17" fmla="*/ 22 h 40"/>
                <a:gd name="T18" fmla="*/ 12 w 86"/>
                <a:gd name="T19" fmla="*/ 26 h 40"/>
                <a:gd name="T20" fmla="*/ 6 w 86"/>
                <a:gd name="T21" fmla="*/ 28 h 40"/>
                <a:gd name="T22" fmla="*/ 2 w 86"/>
                <a:gd name="T23" fmla="*/ 32 h 40"/>
                <a:gd name="T24" fmla="*/ 2 w 86"/>
                <a:gd name="T25" fmla="*/ 32 h 40"/>
                <a:gd name="T26" fmla="*/ 0 w 86"/>
                <a:gd name="T27" fmla="*/ 36 h 40"/>
                <a:gd name="T28" fmla="*/ 2 w 86"/>
                <a:gd name="T29" fmla="*/ 38 h 40"/>
                <a:gd name="T30" fmla="*/ 6 w 86"/>
                <a:gd name="T31" fmla="*/ 40 h 40"/>
                <a:gd name="T32" fmla="*/ 10 w 86"/>
                <a:gd name="T33" fmla="*/ 40 h 40"/>
                <a:gd name="T34" fmla="*/ 10 w 86"/>
                <a:gd name="T35" fmla="*/ 40 h 40"/>
                <a:gd name="T36" fmla="*/ 14 w 86"/>
                <a:gd name="T37" fmla="*/ 40 h 40"/>
                <a:gd name="T38" fmla="*/ 14 w 86"/>
                <a:gd name="T39" fmla="*/ 40 h 40"/>
                <a:gd name="T40" fmla="*/ 20 w 86"/>
                <a:gd name="T41" fmla="*/ 40 h 40"/>
                <a:gd name="T42" fmla="*/ 24 w 86"/>
                <a:gd name="T43" fmla="*/ 38 h 40"/>
                <a:gd name="T44" fmla="*/ 36 w 86"/>
                <a:gd name="T45" fmla="*/ 32 h 40"/>
                <a:gd name="T46" fmla="*/ 36 w 86"/>
                <a:gd name="T47" fmla="*/ 32 h 40"/>
                <a:gd name="T48" fmla="*/ 46 w 86"/>
                <a:gd name="T49" fmla="*/ 32 h 40"/>
                <a:gd name="T50" fmla="*/ 46 w 86"/>
                <a:gd name="T51" fmla="*/ 32 h 40"/>
                <a:gd name="T52" fmla="*/ 54 w 86"/>
                <a:gd name="T53" fmla="*/ 32 h 40"/>
                <a:gd name="T54" fmla="*/ 54 w 86"/>
                <a:gd name="T55" fmla="*/ 32 h 40"/>
                <a:gd name="T56" fmla="*/ 62 w 86"/>
                <a:gd name="T57" fmla="*/ 32 h 40"/>
                <a:gd name="T58" fmla="*/ 62 w 86"/>
                <a:gd name="T59" fmla="*/ 32 h 40"/>
                <a:gd name="T60" fmla="*/ 74 w 86"/>
                <a:gd name="T61" fmla="*/ 32 h 40"/>
                <a:gd name="T62" fmla="*/ 80 w 86"/>
                <a:gd name="T63" fmla="*/ 30 h 40"/>
                <a:gd name="T64" fmla="*/ 84 w 86"/>
                <a:gd name="T65" fmla="*/ 26 h 40"/>
                <a:gd name="T66" fmla="*/ 84 w 86"/>
                <a:gd name="T67" fmla="*/ 26 h 40"/>
                <a:gd name="T68" fmla="*/ 86 w 86"/>
                <a:gd name="T69" fmla="*/ 22 h 40"/>
                <a:gd name="T70" fmla="*/ 86 w 86"/>
                <a:gd name="T71" fmla="*/ 18 h 40"/>
                <a:gd name="T72" fmla="*/ 84 w 86"/>
                <a:gd name="T73" fmla="*/ 14 h 40"/>
                <a:gd name="T74" fmla="*/ 78 w 86"/>
                <a:gd name="T75" fmla="*/ 12 h 40"/>
                <a:gd name="T76" fmla="*/ 68 w 86"/>
                <a:gd name="T77" fmla="*/ 8 h 40"/>
                <a:gd name="T78" fmla="*/ 60 w 86"/>
                <a:gd name="T79" fmla="*/ 6 h 40"/>
                <a:gd name="T80" fmla="*/ 60 w 86"/>
                <a:gd name="T81" fmla="*/ 6 h 40"/>
                <a:gd name="T82" fmla="*/ 52 w 86"/>
                <a:gd name="T83" fmla="*/ 2 h 40"/>
                <a:gd name="T84" fmla="*/ 42 w 86"/>
                <a:gd name="T85"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86" h="40">
                  <a:moveTo>
                    <a:pt x="42" y="0"/>
                  </a:moveTo>
                  <a:lnTo>
                    <a:pt x="42" y="0"/>
                  </a:lnTo>
                  <a:lnTo>
                    <a:pt x="40" y="0"/>
                  </a:lnTo>
                  <a:lnTo>
                    <a:pt x="40" y="0"/>
                  </a:lnTo>
                  <a:lnTo>
                    <a:pt x="36" y="4"/>
                  </a:lnTo>
                  <a:lnTo>
                    <a:pt x="30" y="8"/>
                  </a:lnTo>
                  <a:lnTo>
                    <a:pt x="24" y="20"/>
                  </a:lnTo>
                  <a:lnTo>
                    <a:pt x="24" y="20"/>
                  </a:lnTo>
                  <a:lnTo>
                    <a:pt x="18" y="22"/>
                  </a:lnTo>
                  <a:lnTo>
                    <a:pt x="12" y="26"/>
                  </a:lnTo>
                  <a:lnTo>
                    <a:pt x="6" y="28"/>
                  </a:lnTo>
                  <a:lnTo>
                    <a:pt x="2" y="32"/>
                  </a:lnTo>
                  <a:lnTo>
                    <a:pt x="2" y="32"/>
                  </a:lnTo>
                  <a:lnTo>
                    <a:pt x="0" y="36"/>
                  </a:lnTo>
                  <a:lnTo>
                    <a:pt x="2" y="38"/>
                  </a:lnTo>
                  <a:lnTo>
                    <a:pt x="6" y="40"/>
                  </a:lnTo>
                  <a:lnTo>
                    <a:pt x="10" y="40"/>
                  </a:lnTo>
                  <a:lnTo>
                    <a:pt x="10" y="40"/>
                  </a:lnTo>
                  <a:lnTo>
                    <a:pt x="14" y="40"/>
                  </a:lnTo>
                  <a:lnTo>
                    <a:pt x="14" y="40"/>
                  </a:lnTo>
                  <a:lnTo>
                    <a:pt x="20" y="40"/>
                  </a:lnTo>
                  <a:lnTo>
                    <a:pt x="24" y="38"/>
                  </a:lnTo>
                  <a:lnTo>
                    <a:pt x="36" y="32"/>
                  </a:lnTo>
                  <a:lnTo>
                    <a:pt x="36" y="32"/>
                  </a:lnTo>
                  <a:lnTo>
                    <a:pt x="46" y="32"/>
                  </a:lnTo>
                  <a:lnTo>
                    <a:pt x="46" y="32"/>
                  </a:lnTo>
                  <a:lnTo>
                    <a:pt x="54" y="32"/>
                  </a:lnTo>
                  <a:lnTo>
                    <a:pt x="54" y="32"/>
                  </a:lnTo>
                  <a:lnTo>
                    <a:pt x="62" y="32"/>
                  </a:lnTo>
                  <a:lnTo>
                    <a:pt x="62" y="32"/>
                  </a:lnTo>
                  <a:lnTo>
                    <a:pt x="74" y="32"/>
                  </a:lnTo>
                  <a:lnTo>
                    <a:pt x="80" y="30"/>
                  </a:lnTo>
                  <a:lnTo>
                    <a:pt x="84" y="26"/>
                  </a:lnTo>
                  <a:lnTo>
                    <a:pt x="84" y="26"/>
                  </a:lnTo>
                  <a:lnTo>
                    <a:pt x="86" y="22"/>
                  </a:lnTo>
                  <a:lnTo>
                    <a:pt x="86" y="18"/>
                  </a:lnTo>
                  <a:lnTo>
                    <a:pt x="84" y="14"/>
                  </a:lnTo>
                  <a:lnTo>
                    <a:pt x="78" y="12"/>
                  </a:lnTo>
                  <a:lnTo>
                    <a:pt x="68" y="8"/>
                  </a:lnTo>
                  <a:lnTo>
                    <a:pt x="60" y="6"/>
                  </a:lnTo>
                  <a:lnTo>
                    <a:pt x="60" y="6"/>
                  </a:lnTo>
                  <a:lnTo>
                    <a:pt x="52" y="2"/>
                  </a:lnTo>
                  <a:lnTo>
                    <a:pt x="42"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37" name="Freeform 22"/>
            <p:cNvSpPr>
              <a:spLocks/>
            </p:cNvSpPr>
            <p:nvPr/>
          </p:nvSpPr>
          <p:spPr bwMode="auto">
            <a:xfrm>
              <a:off x="2294" y="1040"/>
              <a:ext cx="86" cy="40"/>
            </a:xfrm>
            <a:custGeom>
              <a:avLst/>
              <a:gdLst>
                <a:gd name="T0" fmla="*/ 42 w 86"/>
                <a:gd name="T1" fmla="*/ 0 h 40"/>
                <a:gd name="T2" fmla="*/ 42 w 86"/>
                <a:gd name="T3" fmla="*/ 0 h 40"/>
                <a:gd name="T4" fmla="*/ 40 w 86"/>
                <a:gd name="T5" fmla="*/ 0 h 40"/>
                <a:gd name="T6" fmla="*/ 40 w 86"/>
                <a:gd name="T7" fmla="*/ 0 h 40"/>
                <a:gd name="T8" fmla="*/ 36 w 86"/>
                <a:gd name="T9" fmla="*/ 4 h 40"/>
                <a:gd name="T10" fmla="*/ 30 w 86"/>
                <a:gd name="T11" fmla="*/ 8 h 40"/>
                <a:gd name="T12" fmla="*/ 24 w 86"/>
                <a:gd name="T13" fmla="*/ 20 h 40"/>
                <a:gd name="T14" fmla="*/ 24 w 86"/>
                <a:gd name="T15" fmla="*/ 20 h 40"/>
                <a:gd name="T16" fmla="*/ 18 w 86"/>
                <a:gd name="T17" fmla="*/ 22 h 40"/>
                <a:gd name="T18" fmla="*/ 12 w 86"/>
                <a:gd name="T19" fmla="*/ 26 h 40"/>
                <a:gd name="T20" fmla="*/ 6 w 86"/>
                <a:gd name="T21" fmla="*/ 28 h 40"/>
                <a:gd name="T22" fmla="*/ 2 w 86"/>
                <a:gd name="T23" fmla="*/ 32 h 40"/>
                <a:gd name="T24" fmla="*/ 2 w 86"/>
                <a:gd name="T25" fmla="*/ 32 h 40"/>
                <a:gd name="T26" fmla="*/ 0 w 86"/>
                <a:gd name="T27" fmla="*/ 36 h 40"/>
                <a:gd name="T28" fmla="*/ 2 w 86"/>
                <a:gd name="T29" fmla="*/ 38 h 40"/>
                <a:gd name="T30" fmla="*/ 6 w 86"/>
                <a:gd name="T31" fmla="*/ 40 h 40"/>
                <a:gd name="T32" fmla="*/ 10 w 86"/>
                <a:gd name="T33" fmla="*/ 40 h 40"/>
                <a:gd name="T34" fmla="*/ 10 w 86"/>
                <a:gd name="T35" fmla="*/ 40 h 40"/>
                <a:gd name="T36" fmla="*/ 14 w 86"/>
                <a:gd name="T37" fmla="*/ 40 h 40"/>
                <a:gd name="T38" fmla="*/ 14 w 86"/>
                <a:gd name="T39" fmla="*/ 40 h 40"/>
                <a:gd name="T40" fmla="*/ 20 w 86"/>
                <a:gd name="T41" fmla="*/ 40 h 40"/>
                <a:gd name="T42" fmla="*/ 24 w 86"/>
                <a:gd name="T43" fmla="*/ 38 h 40"/>
                <a:gd name="T44" fmla="*/ 36 w 86"/>
                <a:gd name="T45" fmla="*/ 32 h 40"/>
                <a:gd name="T46" fmla="*/ 36 w 86"/>
                <a:gd name="T47" fmla="*/ 32 h 40"/>
                <a:gd name="T48" fmla="*/ 46 w 86"/>
                <a:gd name="T49" fmla="*/ 32 h 40"/>
                <a:gd name="T50" fmla="*/ 46 w 86"/>
                <a:gd name="T51" fmla="*/ 32 h 40"/>
                <a:gd name="T52" fmla="*/ 54 w 86"/>
                <a:gd name="T53" fmla="*/ 32 h 40"/>
                <a:gd name="T54" fmla="*/ 54 w 86"/>
                <a:gd name="T55" fmla="*/ 32 h 40"/>
                <a:gd name="T56" fmla="*/ 62 w 86"/>
                <a:gd name="T57" fmla="*/ 32 h 40"/>
                <a:gd name="T58" fmla="*/ 62 w 86"/>
                <a:gd name="T59" fmla="*/ 32 h 40"/>
                <a:gd name="T60" fmla="*/ 74 w 86"/>
                <a:gd name="T61" fmla="*/ 32 h 40"/>
                <a:gd name="T62" fmla="*/ 80 w 86"/>
                <a:gd name="T63" fmla="*/ 30 h 40"/>
                <a:gd name="T64" fmla="*/ 84 w 86"/>
                <a:gd name="T65" fmla="*/ 26 h 40"/>
                <a:gd name="T66" fmla="*/ 84 w 86"/>
                <a:gd name="T67" fmla="*/ 26 h 40"/>
                <a:gd name="T68" fmla="*/ 86 w 86"/>
                <a:gd name="T69" fmla="*/ 22 h 40"/>
                <a:gd name="T70" fmla="*/ 86 w 86"/>
                <a:gd name="T71" fmla="*/ 18 h 40"/>
                <a:gd name="T72" fmla="*/ 84 w 86"/>
                <a:gd name="T73" fmla="*/ 14 h 40"/>
                <a:gd name="T74" fmla="*/ 78 w 86"/>
                <a:gd name="T75" fmla="*/ 12 h 40"/>
                <a:gd name="T76" fmla="*/ 68 w 86"/>
                <a:gd name="T77" fmla="*/ 8 h 40"/>
                <a:gd name="T78" fmla="*/ 60 w 86"/>
                <a:gd name="T79" fmla="*/ 6 h 40"/>
                <a:gd name="T80" fmla="*/ 60 w 86"/>
                <a:gd name="T81" fmla="*/ 6 h 40"/>
                <a:gd name="T82" fmla="*/ 52 w 86"/>
                <a:gd name="T83" fmla="*/ 2 h 40"/>
                <a:gd name="T84" fmla="*/ 42 w 86"/>
                <a:gd name="T85"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86" h="40">
                  <a:moveTo>
                    <a:pt x="42" y="0"/>
                  </a:moveTo>
                  <a:lnTo>
                    <a:pt x="42" y="0"/>
                  </a:lnTo>
                  <a:lnTo>
                    <a:pt x="40" y="0"/>
                  </a:lnTo>
                  <a:lnTo>
                    <a:pt x="40" y="0"/>
                  </a:lnTo>
                  <a:lnTo>
                    <a:pt x="36" y="4"/>
                  </a:lnTo>
                  <a:lnTo>
                    <a:pt x="30" y="8"/>
                  </a:lnTo>
                  <a:lnTo>
                    <a:pt x="24" y="20"/>
                  </a:lnTo>
                  <a:lnTo>
                    <a:pt x="24" y="20"/>
                  </a:lnTo>
                  <a:lnTo>
                    <a:pt x="18" y="22"/>
                  </a:lnTo>
                  <a:lnTo>
                    <a:pt x="12" y="26"/>
                  </a:lnTo>
                  <a:lnTo>
                    <a:pt x="6" y="28"/>
                  </a:lnTo>
                  <a:lnTo>
                    <a:pt x="2" y="32"/>
                  </a:lnTo>
                  <a:lnTo>
                    <a:pt x="2" y="32"/>
                  </a:lnTo>
                  <a:lnTo>
                    <a:pt x="0" y="36"/>
                  </a:lnTo>
                  <a:lnTo>
                    <a:pt x="2" y="38"/>
                  </a:lnTo>
                  <a:lnTo>
                    <a:pt x="6" y="40"/>
                  </a:lnTo>
                  <a:lnTo>
                    <a:pt x="10" y="40"/>
                  </a:lnTo>
                  <a:lnTo>
                    <a:pt x="10" y="40"/>
                  </a:lnTo>
                  <a:lnTo>
                    <a:pt x="14" y="40"/>
                  </a:lnTo>
                  <a:lnTo>
                    <a:pt x="14" y="40"/>
                  </a:lnTo>
                  <a:lnTo>
                    <a:pt x="20" y="40"/>
                  </a:lnTo>
                  <a:lnTo>
                    <a:pt x="24" y="38"/>
                  </a:lnTo>
                  <a:lnTo>
                    <a:pt x="36" y="32"/>
                  </a:lnTo>
                  <a:lnTo>
                    <a:pt x="36" y="32"/>
                  </a:lnTo>
                  <a:lnTo>
                    <a:pt x="46" y="32"/>
                  </a:lnTo>
                  <a:lnTo>
                    <a:pt x="46" y="32"/>
                  </a:lnTo>
                  <a:lnTo>
                    <a:pt x="54" y="32"/>
                  </a:lnTo>
                  <a:lnTo>
                    <a:pt x="54" y="32"/>
                  </a:lnTo>
                  <a:lnTo>
                    <a:pt x="62" y="32"/>
                  </a:lnTo>
                  <a:lnTo>
                    <a:pt x="62" y="32"/>
                  </a:lnTo>
                  <a:lnTo>
                    <a:pt x="74" y="32"/>
                  </a:lnTo>
                  <a:lnTo>
                    <a:pt x="80" y="30"/>
                  </a:lnTo>
                  <a:lnTo>
                    <a:pt x="84" y="26"/>
                  </a:lnTo>
                  <a:lnTo>
                    <a:pt x="84" y="26"/>
                  </a:lnTo>
                  <a:lnTo>
                    <a:pt x="86" y="22"/>
                  </a:lnTo>
                  <a:lnTo>
                    <a:pt x="86" y="18"/>
                  </a:lnTo>
                  <a:lnTo>
                    <a:pt x="84" y="14"/>
                  </a:lnTo>
                  <a:lnTo>
                    <a:pt x="78" y="12"/>
                  </a:lnTo>
                  <a:lnTo>
                    <a:pt x="68" y="8"/>
                  </a:lnTo>
                  <a:lnTo>
                    <a:pt x="60" y="6"/>
                  </a:lnTo>
                  <a:lnTo>
                    <a:pt x="60" y="6"/>
                  </a:lnTo>
                  <a:lnTo>
                    <a:pt x="52" y="2"/>
                  </a:lnTo>
                  <a:lnTo>
                    <a:pt x="4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38" name="Freeform 23"/>
            <p:cNvSpPr>
              <a:spLocks/>
            </p:cNvSpPr>
            <p:nvPr/>
          </p:nvSpPr>
          <p:spPr bwMode="auto">
            <a:xfrm>
              <a:off x="2198" y="992"/>
              <a:ext cx="114" cy="66"/>
            </a:xfrm>
            <a:custGeom>
              <a:avLst/>
              <a:gdLst>
                <a:gd name="T0" fmla="*/ 64 w 114"/>
                <a:gd name="T1" fmla="*/ 0 h 66"/>
                <a:gd name="T2" fmla="*/ 48 w 114"/>
                <a:gd name="T3" fmla="*/ 4 h 66"/>
                <a:gd name="T4" fmla="*/ 36 w 114"/>
                <a:gd name="T5" fmla="*/ 10 h 66"/>
                <a:gd name="T6" fmla="*/ 24 w 114"/>
                <a:gd name="T7" fmla="*/ 14 h 66"/>
                <a:gd name="T8" fmla="*/ 20 w 114"/>
                <a:gd name="T9" fmla="*/ 18 h 66"/>
                <a:gd name="T10" fmla="*/ 16 w 114"/>
                <a:gd name="T11" fmla="*/ 28 h 66"/>
                <a:gd name="T12" fmla="*/ 8 w 114"/>
                <a:gd name="T13" fmla="*/ 30 h 66"/>
                <a:gd name="T14" fmla="*/ 2 w 114"/>
                <a:gd name="T15" fmla="*/ 34 h 66"/>
                <a:gd name="T16" fmla="*/ 0 w 114"/>
                <a:gd name="T17" fmla="*/ 36 h 66"/>
                <a:gd name="T18" fmla="*/ 4 w 114"/>
                <a:gd name="T19" fmla="*/ 42 h 66"/>
                <a:gd name="T20" fmla="*/ 14 w 114"/>
                <a:gd name="T21" fmla="*/ 44 h 66"/>
                <a:gd name="T22" fmla="*/ 30 w 114"/>
                <a:gd name="T23" fmla="*/ 48 h 66"/>
                <a:gd name="T24" fmla="*/ 34 w 114"/>
                <a:gd name="T25" fmla="*/ 52 h 66"/>
                <a:gd name="T26" fmla="*/ 46 w 114"/>
                <a:gd name="T27" fmla="*/ 64 h 66"/>
                <a:gd name="T28" fmla="*/ 52 w 114"/>
                <a:gd name="T29" fmla="*/ 66 h 66"/>
                <a:gd name="T30" fmla="*/ 54 w 114"/>
                <a:gd name="T31" fmla="*/ 66 h 66"/>
                <a:gd name="T32" fmla="*/ 64 w 114"/>
                <a:gd name="T33" fmla="*/ 66 h 66"/>
                <a:gd name="T34" fmla="*/ 72 w 114"/>
                <a:gd name="T35" fmla="*/ 64 h 66"/>
                <a:gd name="T36" fmla="*/ 74 w 114"/>
                <a:gd name="T37" fmla="*/ 64 h 66"/>
                <a:gd name="T38" fmla="*/ 94 w 114"/>
                <a:gd name="T39" fmla="*/ 66 h 66"/>
                <a:gd name="T40" fmla="*/ 112 w 114"/>
                <a:gd name="T41" fmla="*/ 64 h 66"/>
                <a:gd name="T42" fmla="*/ 114 w 114"/>
                <a:gd name="T43" fmla="*/ 60 h 66"/>
                <a:gd name="T44" fmla="*/ 112 w 114"/>
                <a:gd name="T45" fmla="*/ 50 h 66"/>
                <a:gd name="T46" fmla="*/ 112 w 114"/>
                <a:gd name="T47" fmla="*/ 46 h 66"/>
                <a:gd name="T48" fmla="*/ 112 w 114"/>
                <a:gd name="T49" fmla="*/ 40 h 66"/>
                <a:gd name="T50" fmla="*/ 104 w 114"/>
                <a:gd name="T51" fmla="*/ 32 h 66"/>
                <a:gd name="T52" fmla="*/ 94 w 114"/>
                <a:gd name="T53" fmla="*/ 28 h 66"/>
                <a:gd name="T54" fmla="*/ 82 w 114"/>
                <a:gd name="T55" fmla="*/ 26 h 66"/>
                <a:gd name="T56" fmla="*/ 70 w 114"/>
                <a:gd name="T57" fmla="*/ 26 h 66"/>
                <a:gd name="T58" fmla="*/ 60 w 114"/>
                <a:gd name="T59" fmla="*/ 28 h 66"/>
                <a:gd name="T60" fmla="*/ 46 w 114"/>
                <a:gd name="T61" fmla="*/ 34 h 66"/>
                <a:gd name="T62" fmla="*/ 42 w 114"/>
                <a:gd name="T63" fmla="*/ 34 h 66"/>
                <a:gd name="T64" fmla="*/ 40 w 114"/>
                <a:gd name="T65" fmla="*/ 34 h 66"/>
                <a:gd name="T66" fmla="*/ 34 w 114"/>
                <a:gd name="T67" fmla="*/ 30 h 66"/>
                <a:gd name="T68" fmla="*/ 34 w 114"/>
                <a:gd name="T69" fmla="*/ 20 h 66"/>
                <a:gd name="T70" fmla="*/ 54 w 114"/>
                <a:gd name="T71" fmla="*/ 20 h 66"/>
                <a:gd name="T72" fmla="*/ 72 w 114"/>
                <a:gd name="T73" fmla="*/ 18 h 66"/>
                <a:gd name="T74" fmla="*/ 74 w 114"/>
                <a:gd name="T75" fmla="*/ 18 h 66"/>
                <a:gd name="T76" fmla="*/ 78 w 114"/>
                <a:gd name="T77" fmla="*/ 16 h 66"/>
                <a:gd name="T78" fmla="*/ 78 w 114"/>
                <a:gd name="T79" fmla="*/ 10 h 66"/>
                <a:gd name="T80" fmla="*/ 70 w 114"/>
                <a:gd name="T81" fmla="*/ 6 h 66"/>
                <a:gd name="T82" fmla="*/ 66 w 114"/>
                <a:gd name="T83" fmla="*/ 6 h 66"/>
                <a:gd name="T84" fmla="*/ 66 w 114"/>
                <a:gd name="T85" fmla="*/ 6 h 66"/>
                <a:gd name="T86" fmla="*/ 64 w 114"/>
                <a:gd name="T87" fmla="*/ 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14" h="66">
                  <a:moveTo>
                    <a:pt x="64" y="0"/>
                  </a:moveTo>
                  <a:lnTo>
                    <a:pt x="64" y="0"/>
                  </a:lnTo>
                  <a:lnTo>
                    <a:pt x="58" y="0"/>
                  </a:lnTo>
                  <a:lnTo>
                    <a:pt x="48" y="4"/>
                  </a:lnTo>
                  <a:lnTo>
                    <a:pt x="36" y="10"/>
                  </a:lnTo>
                  <a:lnTo>
                    <a:pt x="36" y="10"/>
                  </a:lnTo>
                  <a:lnTo>
                    <a:pt x="26" y="12"/>
                  </a:lnTo>
                  <a:lnTo>
                    <a:pt x="24" y="14"/>
                  </a:lnTo>
                  <a:lnTo>
                    <a:pt x="20" y="18"/>
                  </a:lnTo>
                  <a:lnTo>
                    <a:pt x="20" y="18"/>
                  </a:lnTo>
                  <a:lnTo>
                    <a:pt x="20" y="24"/>
                  </a:lnTo>
                  <a:lnTo>
                    <a:pt x="16" y="28"/>
                  </a:lnTo>
                  <a:lnTo>
                    <a:pt x="16" y="28"/>
                  </a:lnTo>
                  <a:lnTo>
                    <a:pt x="8" y="30"/>
                  </a:lnTo>
                  <a:lnTo>
                    <a:pt x="4" y="32"/>
                  </a:lnTo>
                  <a:lnTo>
                    <a:pt x="2" y="34"/>
                  </a:lnTo>
                  <a:lnTo>
                    <a:pt x="2" y="34"/>
                  </a:lnTo>
                  <a:lnTo>
                    <a:pt x="0" y="36"/>
                  </a:lnTo>
                  <a:lnTo>
                    <a:pt x="0" y="38"/>
                  </a:lnTo>
                  <a:lnTo>
                    <a:pt x="4" y="42"/>
                  </a:lnTo>
                  <a:lnTo>
                    <a:pt x="14" y="44"/>
                  </a:lnTo>
                  <a:lnTo>
                    <a:pt x="14" y="44"/>
                  </a:lnTo>
                  <a:lnTo>
                    <a:pt x="26" y="46"/>
                  </a:lnTo>
                  <a:lnTo>
                    <a:pt x="30" y="48"/>
                  </a:lnTo>
                  <a:lnTo>
                    <a:pt x="34" y="52"/>
                  </a:lnTo>
                  <a:lnTo>
                    <a:pt x="34" y="52"/>
                  </a:lnTo>
                  <a:lnTo>
                    <a:pt x="42" y="60"/>
                  </a:lnTo>
                  <a:lnTo>
                    <a:pt x="46" y="64"/>
                  </a:lnTo>
                  <a:lnTo>
                    <a:pt x="52" y="66"/>
                  </a:lnTo>
                  <a:lnTo>
                    <a:pt x="52" y="66"/>
                  </a:lnTo>
                  <a:lnTo>
                    <a:pt x="54" y="66"/>
                  </a:lnTo>
                  <a:lnTo>
                    <a:pt x="54" y="66"/>
                  </a:lnTo>
                  <a:lnTo>
                    <a:pt x="64" y="66"/>
                  </a:lnTo>
                  <a:lnTo>
                    <a:pt x="64" y="66"/>
                  </a:lnTo>
                  <a:lnTo>
                    <a:pt x="72" y="64"/>
                  </a:lnTo>
                  <a:lnTo>
                    <a:pt x="72" y="64"/>
                  </a:lnTo>
                  <a:lnTo>
                    <a:pt x="74" y="64"/>
                  </a:lnTo>
                  <a:lnTo>
                    <a:pt x="74" y="64"/>
                  </a:lnTo>
                  <a:lnTo>
                    <a:pt x="94" y="66"/>
                  </a:lnTo>
                  <a:lnTo>
                    <a:pt x="94" y="66"/>
                  </a:lnTo>
                  <a:lnTo>
                    <a:pt x="108" y="66"/>
                  </a:lnTo>
                  <a:lnTo>
                    <a:pt x="112" y="64"/>
                  </a:lnTo>
                  <a:lnTo>
                    <a:pt x="114" y="60"/>
                  </a:lnTo>
                  <a:lnTo>
                    <a:pt x="114" y="60"/>
                  </a:lnTo>
                  <a:lnTo>
                    <a:pt x="114" y="56"/>
                  </a:lnTo>
                  <a:lnTo>
                    <a:pt x="112" y="50"/>
                  </a:lnTo>
                  <a:lnTo>
                    <a:pt x="112" y="50"/>
                  </a:lnTo>
                  <a:lnTo>
                    <a:pt x="112" y="46"/>
                  </a:lnTo>
                  <a:lnTo>
                    <a:pt x="112" y="40"/>
                  </a:lnTo>
                  <a:lnTo>
                    <a:pt x="112" y="40"/>
                  </a:lnTo>
                  <a:lnTo>
                    <a:pt x="110" y="36"/>
                  </a:lnTo>
                  <a:lnTo>
                    <a:pt x="104" y="32"/>
                  </a:lnTo>
                  <a:lnTo>
                    <a:pt x="100" y="28"/>
                  </a:lnTo>
                  <a:lnTo>
                    <a:pt x="94" y="28"/>
                  </a:lnTo>
                  <a:lnTo>
                    <a:pt x="94" y="28"/>
                  </a:lnTo>
                  <a:lnTo>
                    <a:pt x="82" y="26"/>
                  </a:lnTo>
                  <a:lnTo>
                    <a:pt x="82" y="26"/>
                  </a:lnTo>
                  <a:lnTo>
                    <a:pt x="70" y="26"/>
                  </a:lnTo>
                  <a:lnTo>
                    <a:pt x="60" y="28"/>
                  </a:lnTo>
                  <a:lnTo>
                    <a:pt x="60" y="28"/>
                  </a:lnTo>
                  <a:lnTo>
                    <a:pt x="52" y="32"/>
                  </a:lnTo>
                  <a:lnTo>
                    <a:pt x="46" y="34"/>
                  </a:lnTo>
                  <a:lnTo>
                    <a:pt x="42" y="34"/>
                  </a:lnTo>
                  <a:lnTo>
                    <a:pt x="42" y="34"/>
                  </a:lnTo>
                  <a:lnTo>
                    <a:pt x="40" y="34"/>
                  </a:lnTo>
                  <a:lnTo>
                    <a:pt x="40" y="34"/>
                  </a:lnTo>
                  <a:lnTo>
                    <a:pt x="36" y="32"/>
                  </a:lnTo>
                  <a:lnTo>
                    <a:pt x="34" y="30"/>
                  </a:lnTo>
                  <a:lnTo>
                    <a:pt x="32" y="26"/>
                  </a:lnTo>
                  <a:lnTo>
                    <a:pt x="34" y="20"/>
                  </a:lnTo>
                  <a:lnTo>
                    <a:pt x="34" y="20"/>
                  </a:lnTo>
                  <a:lnTo>
                    <a:pt x="54" y="20"/>
                  </a:lnTo>
                  <a:lnTo>
                    <a:pt x="64" y="20"/>
                  </a:lnTo>
                  <a:lnTo>
                    <a:pt x="72" y="18"/>
                  </a:lnTo>
                  <a:lnTo>
                    <a:pt x="72" y="18"/>
                  </a:lnTo>
                  <a:lnTo>
                    <a:pt x="74" y="18"/>
                  </a:lnTo>
                  <a:lnTo>
                    <a:pt x="74" y="18"/>
                  </a:lnTo>
                  <a:lnTo>
                    <a:pt x="78" y="16"/>
                  </a:lnTo>
                  <a:lnTo>
                    <a:pt x="80" y="14"/>
                  </a:lnTo>
                  <a:lnTo>
                    <a:pt x="78" y="10"/>
                  </a:lnTo>
                  <a:lnTo>
                    <a:pt x="76" y="10"/>
                  </a:lnTo>
                  <a:lnTo>
                    <a:pt x="70" y="6"/>
                  </a:lnTo>
                  <a:lnTo>
                    <a:pt x="66" y="6"/>
                  </a:lnTo>
                  <a:lnTo>
                    <a:pt x="66" y="6"/>
                  </a:lnTo>
                  <a:lnTo>
                    <a:pt x="66" y="6"/>
                  </a:lnTo>
                  <a:lnTo>
                    <a:pt x="66" y="6"/>
                  </a:lnTo>
                  <a:lnTo>
                    <a:pt x="66" y="0"/>
                  </a:lnTo>
                  <a:lnTo>
                    <a:pt x="64"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39" name="Freeform 24"/>
            <p:cNvSpPr>
              <a:spLocks/>
            </p:cNvSpPr>
            <p:nvPr/>
          </p:nvSpPr>
          <p:spPr bwMode="auto">
            <a:xfrm>
              <a:off x="2198" y="992"/>
              <a:ext cx="114" cy="66"/>
            </a:xfrm>
            <a:custGeom>
              <a:avLst/>
              <a:gdLst>
                <a:gd name="T0" fmla="*/ 64 w 114"/>
                <a:gd name="T1" fmla="*/ 0 h 66"/>
                <a:gd name="T2" fmla="*/ 48 w 114"/>
                <a:gd name="T3" fmla="*/ 4 h 66"/>
                <a:gd name="T4" fmla="*/ 36 w 114"/>
                <a:gd name="T5" fmla="*/ 10 h 66"/>
                <a:gd name="T6" fmla="*/ 24 w 114"/>
                <a:gd name="T7" fmla="*/ 14 h 66"/>
                <a:gd name="T8" fmla="*/ 20 w 114"/>
                <a:gd name="T9" fmla="*/ 18 h 66"/>
                <a:gd name="T10" fmla="*/ 16 w 114"/>
                <a:gd name="T11" fmla="*/ 28 h 66"/>
                <a:gd name="T12" fmla="*/ 8 w 114"/>
                <a:gd name="T13" fmla="*/ 30 h 66"/>
                <a:gd name="T14" fmla="*/ 2 w 114"/>
                <a:gd name="T15" fmla="*/ 34 h 66"/>
                <a:gd name="T16" fmla="*/ 0 w 114"/>
                <a:gd name="T17" fmla="*/ 36 h 66"/>
                <a:gd name="T18" fmla="*/ 4 w 114"/>
                <a:gd name="T19" fmla="*/ 42 h 66"/>
                <a:gd name="T20" fmla="*/ 14 w 114"/>
                <a:gd name="T21" fmla="*/ 44 h 66"/>
                <a:gd name="T22" fmla="*/ 30 w 114"/>
                <a:gd name="T23" fmla="*/ 48 h 66"/>
                <a:gd name="T24" fmla="*/ 34 w 114"/>
                <a:gd name="T25" fmla="*/ 52 h 66"/>
                <a:gd name="T26" fmla="*/ 46 w 114"/>
                <a:gd name="T27" fmla="*/ 64 h 66"/>
                <a:gd name="T28" fmla="*/ 52 w 114"/>
                <a:gd name="T29" fmla="*/ 66 h 66"/>
                <a:gd name="T30" fmla="*/ 54 w 114"/>
                <a:gd name="T31" fmla="*/ 66 h 66"/>
                <a:gd name="T32" fmla="*/ 64 w 114"/>
                <a:gd name="T33" fmla="*/ 66 h 66"/>
                <a:gd name="T34" fmla="*/ 72 w 114"/>
                <a:gd name="T35" fmla="*/ 64 h 66"/>
                <a:gd name="T36" fmla="*/ 74 w 114"/>
                <a:gd name="T37" fmla="*/ 64 h 66"/>
                <a:gd name="T38" fmla="*/ 94 w 114"/>
                <a:gd name="T39" fmla="*/ 66 h 66"/>
                <a:gd name="T40" fmla="*/ 112 w 114"/>
                <a:gd name="T41" fmla="*/ 64 h 66"/>
                <a:gd name="T42" fmla="*/ 114 w 114"/>
                <a:gd name="T43" fmla="*/ 60 h 66"/>
                <a:gd name="T44" fmla="*/ 112 w 114"/>
                <a:gd name="T45" fmla="*/ 50 h 66"/>
                <a:gd name="T46" fmla="*/ 112 w 114"/>
                <a:gd name="T47" fmla="*/ 46 h 66"/>
                <a:gd name="T48" fmla="*/ 112 w 114"/>
                <a:gd name="T49" fmla="*/ 40 h 66"/>
                <a:gd name="T50" fmla="*/ 104 w 114"/>
                <a:gd name="T51" fmla="*/ 32 h 66"/>
                <a:gd name="T52" fmla="*/ 94 w 114"/>
                <a:gd name="T53" fmla="*/ 28 h 66"/>
                <a:gd name="T54" fmla="*/ 82 w 114"/>
                <a:gd name="T55" fmla="*/ 26 h 66"/>
                <a:gd name="T56" fmla="*/ 70 w 114"/>
                <a:gd name="T57" fmla="*/ 26 h 66"/>
                <a:gd name="T58" fmla="*/ 60 w 114"/>
                <a:gd name="T59" fmla="*/ 28 h 66"/>
                <a:gd name="T60" fmla="*/ 46 w 114"/>
                <a:gd name="T61" fmla="*/ 34 h 66"/>
                <a:gd name="T62" fmla="*/ 42 w 114"/>
                <a:gd name="T63" fmla="*/ 34 h 66"/>
                <a:gd name="T64" fmla="*/ 40 w 114"/>
                <a:gd name="T65" fmla="*/ 34 h 66"/>
                <a:gd name="T66" fmla="*/ 34 w 114"/>
                <a:gd name="T67" fmla="*/ 30 h 66"/>
                <a:gd name="T68" fmla="*/ 34 w 114"/>
                <a:gd name="T69" fmla="*/ 20 h 66"/>
                <a:gd name="T70" fmla="*/ 54 w 114"/>
                <a:gd name="T71" fmla="*/ 20 h 66"/>
                <a:gd name="T72" fmla="*/ 72 w 114"/>
                <a:gd name="T73" fmla="*/ 18 h 66"/>
                <a:gd name="T74" fmla="*/ 74 w 114"/>
                <a:gd name="T75" fmla="*/ 18 h 66"/>
                <a:gd name="T76" fmla="*/ 78 w 114"/>
                <a:gd name="T77" fmla="*/ 16 h 66"/>
                <a:gd name="T78" fmla="*/ 78 w 114"/>
                <a:gd name="T79" fmla="*/ 10 h 66"/>
                <a:gd name="T80" fmla="*/ 70 w 114"/>
                <a:gd name="T81" fmla="*/ 6 h 66"/>
                <a:gd name="T82" fmla="*/ 66 w 114"/>
                <a:gd name="T83" fmla="*/ 6 h 66"/>
                <a:gd name="T84" fmla="*/ 66 w 114"/>
                <a:gd name="T85" fmla="*/ 6 h 66"/>
                <a:gd name="T86" fmla="*/ 64 w 114"/>
                <a:gd name="T87" fmla="*/ 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14" h="66">
                  <a:moveTo>
                    <a:pt x="64" y="0"/>
                  </a:moveTo>
                  <a:lnTo>
                    <a:pt x="64" y="0"/>
                  </a:lnTo>
                  <a:lnTo>
                    <a:pt x="58" y="0"/>
                  </a:lnTo>
                  <a:lnTo>
                    <a:pt x="48" y="4"/>
                  </a:lnTo>
                  <a:lnTo>
                    <a:pt x="36" y="10"/>
                  </a:lnTo>
                  <a:lnTo>
                    <a:pt x="36" y="10"/>
                  </a:lnTo>
                  <a:lnTo>
                    <a:pt x="26" y="12"/>
                  </a:lnTo>
                  <a:lnTo>
                    <a:pt x="24" y="14"/>
                  </a:lnTo>
                  <a:lnTo>
                    <a:pt x="20" y="18"/>
                  </a:lnTo>
                  <a:lnTo>
                    <a:pt x="20" y="18"/>
                  </a:lnTo>
                  <a:lnTo>
                    <a:pt x="20" y="24"/>
                  </a:lnTo>
                  <a:lnTo>
                    <a:pt x="16" y="28"/>
                  </a:lnTo>
                  <a:lnTo>
                    <a:pt x="16" y="28"/>
                  </a:lnTo>
                  <a:lnTo>
                    <a:pt x="8" y="30"/>
                  </a:lnTo>
                  <a:lnTo>
                    <a:pt x="4" y="32"/>
                  </a:lnTo>
                  <a:lnTo>
                    <a:pt x="2" y="34"/>
                  </a:lnTo>
                  <a:lnTo>
                    <a:pt x="2" y="34"/>
                  </a:lnTo>
                  <a:lnTo>
                    <a:pt x="0" y="36"/>
                  </a:lnTo>
                  <a:lnTo>
                    <a:pt x="0" y="38"/>
                  </a:lnTo>
                  <a:lnTo>
                    <a:pt x="4" y="42"/>
                  </a:lnTo>
                  <a:lnTo>
                    <a:pt x="14" y="44"/>
                  </a:lnTo>
                  <a:lnTo>
                    <a:pt x="14" y="44"/>
                  </a:lnTo>
                  <a:lnTo>
                    <a:pt x="26" y="46"/>
                  </a:lnTo>
                  <a:lnTo>
                    <a:pt x="30" y="48"/>
                  </a:lnTo>
                  <a:lnTo>
                    <a:pt x="34" y="52"/>
                  </a:lnTo>
                  <a:lnTo>
                    <a:pt x="34" y="52"/>
                  </a:lnTo>
                  <a:lnTo>
                    <a:pt x="42" y="60"/>
                  </a:lnTo>
                  <a:lnTo>
                    <a:pt x="46" y="64"/>
                  </a:lnTo>
                  <a:lnTo>
                    <a:pt x="52" y="66"/>
                  </a:lnTo>
                  <a:lnTo>
                    <a:pt x="52" y="66"/>
                  </a:lnTo>
                  <a:lnTo>
                    <a:pt x="54" y="66"/>
                  </a:lnTo>
                  <a:lnTo>
                    <a:pt x="54" y="66"/>
                  </a:lnTo>
                  <a:lnTo>
                    <a:pt x="64" y="66"/>
                  </a:lnTo>
                  <a:lnTo>
                    <a:pt x="64" y="66"/>
                  </a:lnTo>
                  <a:lnTo>
                    <a:pt x="72" y="64"/>
                  </a:lnTo>
                  <a:lnTo>
                    <a:pt x="72" y="64"/>
                  </a:lnTo>
                  <a:lnTo>
                    <a:pt x="74" y="64"/>
                  </a:lnTo>
                  <a:lnTo>
                    <a:pt x="74" y="64"/>
                  </a:lnTo>
                  <a:lnTo>
                    <a:pt x="94" y="66"/>
                  </a:lnTo>
                  <a:lnTo>
                    <a:pt x="94" y="66"/>
                  </a:lnTo>
                  <a:lnTo>
                    <a:pt x="108" y="66"/>
                  </a:lnTo>
                  <a:lnTo>
                    <a:pt x="112" y="64"/>
                  </a:lnTo>
                  <a:lnTo>
                    <a:pt x="114" y="60"/>
                  </a:lnTo>
                  <a:lnTo>
                    <a:pt x="114" y="60"/>
                  </a:lnTo>
                  <a:lnTo>
                    <a:pt x="114" y="56"/>
                  </a:lnTo>
                  <a:lnTo>
                    <a:pt x="112" y="50"/>
                  </a:lnTo>
                  <a:lnTo>
                    <a:pt x="112" y="50"/>
                  </a:lnTo>
                  <a:lnTo>
                    <a:pt x="112" y="46"/>
                  </a:lnTo>
                  <a:lnTo>
                    <a:pt x="112" y="40"/>
                  </a:lnTo>
                  <a:lnTo>
                    <a:pt x="112" y="40"/>
                  </a:lnTo>
                  <a:lnTo>
                    <a:pt x="110" y="36"/>
                  </a:lnTo>
                  <a:lnTo>
                    <a:pt x="104" y="32"/>
                  </a:lnTo>
                  <a:lnTo>
                    <a:pt x="100" y="28"/>
                  </a:lnTo>
                  <a:lnTo>
                    <a:pt x="94" y="28"/>
                  </a:lnTo>
                  <a:lnTo>
                    <a:pt x="94" y="28"/>
                  </a:lnTo>
                  <a:lnTo>
                    <a:pt x="82" y="26"/>
                  </a:lnTo>
                  <a:lnTo>
                    <a:pt x="82" y="26"/>
                  </a:lnTo>
                  <a:lnTo>
                    <a:pt x="70" y="26"/>
                  </a:lnTo>
                  <a:lnTo>
                    <a:pt x="60" y="28"/>
                  </a:lnTo>
                  <a:lnTo>
                    <a:pt x="60" y="28"/>
                  </a:lnTo>
                  <a:lnTo>
                    <a:pt x="52" y="32"/>
                  </a:lnTo>
                  <a:lnTo>
                    <a:pt x="46" y="34"/>
                  </a:lnTo>
                  <a:lnTo>
                    <a:pt x="42" y="34"/>
                  </a:lnTo>
                  <a:lnTo>
                    <a:pt x="42" y="34"/>
                  </a:lnTo>
                  <a:lnTo>
                    <a:pt x="40" y="34"/>
                  </a:lnTo>
                  <a:lnTo>
                    <a:pt x="40" y="34"/>
                  </a:lnTo>
                  <a:lnTo>
                    <a:pt x="36" y="32"/>
                  </a:lnTo>
                  <a:lnTo>
                    <a:pt x="34" y="30"/>
                  </a:lnTo>
                  <a:lnTo>
                    <a:pt x="32" y="26"/>
                  </a:lnTo>
                  <a:lnTo>
                    <a:pt x="34" y="20"/>
                  </a:lnTo>
                  <a:lnTo>
                    <a:pt x="34" y="20"/>
                  </a:lnTo>
                  <a:lnTo>
                    <a:pt x="54" y="20"/>
                  </a:lnTo>
                  <a:lnTo>
                    <a:pt x="64" y="20"/>
                  </a:lnTo>
                  <a:lnTo>
                    <a:pt x="72" y="18"/>
                  </a:lnTo>
                  <a:lnTo>
                    <a:pt x="72" y="18"/>
                  </a:lnTo>
                  <a:lnTo>
                    <a:pt x="74" y="18"/>
                  </a:lnTo>
                  <a:lnTo>
                    <a:pt x="74" y="18"/>
                  </a:lnTo>
                  <a:lnTo>
                    <a:pt x="78" y="16"/>
                  </a:lnTo>
                  <a:lnTo>
                    <a:pt x="80" y="14"/>
                  </a:lnTo>
                  <a:lnTo>
                    <a:pt x="78" y="10"/>
                  </a:lnTo>
                  <a:lnTo>
                    <a:pt x="76" y="10"/>
                  </a:lnTo>
                  <a:lnTo>
                    <a:pt x="70" y="6"/>
                  </a:lnTo>
                  <a:lnTo>
                    <a:pt x="66" y="6"/>
                  </a:lnTo>
                  <a:lnTo>
                    <a:pt x="66" y="6"/>
                  </a:lnTo>
                  <a:lnTo>
                    <a:pt x="66" y="6"/>
                  </a:lnTo>
                  <a:lnTo>
                    <a:pt x="66" y="6"/>
                  </a:lnTo>
                  <a:lnTo>
                    <a:pt x="66" y="0"/>
                  </a:lnTo>
                  <a:lnTo>
                    <a:pt x="6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40" name="Freeform 25"/>
            <p:cNvSpPr>
              <a:spLocks/>
            </p:cNvSpPr>
            <p:nvPr/>
          </p:nvSpPr>
          <p:spPr bwMode="auto">
            <a:xfrm>
              <a:off x="2738" y="1140"/>
              <a:ext cx="62" cy="50"/>
            </a:xfrm>
            <a:custGeom>
              <a:avLst/>
              <a:gdLst>
                <a:gd name="T0" fmla="*/ 34 w 62"/>
                <a:gd name="T1" fmla="*/ 0 h 50"/>
                <a:gd name="T2" fmla="*/ 34 w 62"/>
                <a:gd name="T3" fmla="*/ 0 h 50"/>
                <a:gd name="T4" fmla="*/ 30 w 62"/>
                <a:gd name="T5" fmla="*/ 0 h 50"/>
                <a:gd name="T6" fmla="*/ 30 w 62"/>
                <a:gd name="T7" fmla="*/ 0 h 50"/>
                <a:gd name="T8" fmla="*/ 26 w 62"/>
                <a:gd name="T9" fmla="*/ 4 h 50"/>
                <a:gd name="T10" fmla="*/ 22 w 62"/>
                <a:gd name="T11" fmla="*/ 6 h 50"/>
                <a:gd name="T12" fmla="*/ 20 w 62"/>
                <a:gd name="T13" fmla="*/ 10 h 50"/>
                <a:gd name="T14" fmla="*/ 14 w 62"/>
                <a:gd name="T15" fmla="*/ 14 h 50"/>
                <a:gd name="T16" fmla="*/ 14 w 62"/>
                <a:gd name="T17" fmla="*/ 14 h 50"/>
                <a:gd name="T18" fmla="*/ 6 w 62"/>
                <a:gd name="T19" fmla="*/ 16 h 50"/>
                <a:gd name="T20" fmla="*/ 0 w 62"/>
                <a:gd name="T21" fmla="*/ 18 h 50"/>
                <a:gd name="T22" fmla="*/ 0 w 62"/>
                <a:gd name="T23" fmla="*/ 22 h 50"/>
                <a:gd name="T24" fmla="*/ 0 w 62"/>
                <a:gd name="T25" fmla="*/ 22 h 50"/>
                <a:gd name="T26" fmla="*/ 2 w 62"/>
                <a:gd name="T27" fmla="*/ 26 h 50"/>
                <a:gd name="T28" fmla="*/ 10 w 62"/>
                <a:gd name="T29" fmla="*/ 32 h 50"/>
                <a:gd name="T30" fmla="*/ 22 w 62"/>
                <a:gd name="T31" fmla="*/ 42 h 50"/>
                <a:gd name="T32" fmla="*/ 22 w 62"/>
                <a:gd name="T33" fmla="*/ 42 h 50"/>
                <a:gd name="T34" fmla="*/ 28 w 62"/>
                <a:gd name="T35" fmla="*/ 48 h 50"/>
                <a:gd name="T36" fmla="*/ 32 w 62"/>
                <a:gd name="T37" fmla="*/ 50 h 50"/>
                <a:gd name="T38" fmla="*/ 32 w 62"/>
                <a:gd name="T39" fmla="*/ 50 h 50"/>
                <a:gd name="T40" fmla="*/ 36 w 62"/>
                <a:gd name="T41" fmla="*/ 48 h 50"/>
                <a:gd name="T42" fmla="*/ 38 w 62"/>
                <a:gd name="T43" fmla="*/ 46 h 50"/>
                <a:gd name="T44" fmla="*/ 38 w 62"/>
                <a:gd name="T45" fmla="*/ 46 h 50"/>
                <a:gd name="T46" fmla="*/ 42 w 62"/>
                <a:gd name="T47" fmla="*/ 44 h 50"/>
                <a:gd name="T48" fmla="*/ 44 w 62"/>
                <a:gd name="T49" fmla="*/ 40 h 50"/>
                <a:gd name="T50" fmla="*/ 44 w 62"/>
                <a:gd name="T51" fmla="*/ 40 h 50"/>
                <a:gd name="T52" fmla="*/ 48 w 62"/>
                <a:gd name="T53" fmla="*/ 38 h 50"/>
                <a:gd name="T54" fmla="*/ 52 w 62"/>
                <a:gd name="T55" fmla="*/ 36 h 50"/>
                <a:gd name="T56" fmla="*/ 52 w 62"/>
                <a:gd name="T57" fmla="*/ 36 h 50"/>
                <a:gd name="T58" fmla="*/ 58 w 62"/>
                <a:gd name="T59" fmla="*/ 34 h 50"/>
                <a:gd name="T60" fmla="*/ 62 w 62"/>
                <a:gd name="T61" fmla="*/ 30 h 50"/>
                <a:gd name="T62" fmla="*/ 62 w 62"/>
                <a:gd name="T63" fmla="*/ 26 h 50"/>
                <a:gd name="T64" fmla="*/ 60 w 62"/>
                <a:gd name="T65" fmla="*/ 22 h 50"/>
                <a:gd name="T66" fmla="*/ 60 w 62"/>
                <a:gd name="T67" fmla="*/ 22 h 50"/>
                <a:gd name="T68" fmla="*/ 56 w 62"/>
                <a:gd name="T69" fmla="*/ 18 h 50"/>
                <a:gd name="T70" fmla="*/ 50 w 62"/>
                <a:gd name="T71" fmla="*/ 16 h 50"/>
                <a:gd name="T72" fmla="*/ 42 w 62"/>
                <a:gd name="T73" fmla="*/ 12 h 50"/>
                <a:gd name="T74" fmla="*/ 42 w 62"/>
                <a:gd name="T75" fmla="*/ 12 h 50"/>
                <a:gd name="T76" fmla="*/ 38 w 62"/>
                <a:gd name="T77" fmla="*/ 8 h 50"/>
                <a:gd name="T78" fmla="*/ 38 w 62"/>
                <a:gd name="T79" fmla="*/ 4 h 50"/>
                <a:gd name="T80" fmla="*/ 36 w 62"/>
                <a:gd name="T81" fmla="*/ 2 h 50"/>
                <a:gd name="T82" fmla="*/ 34 w 62"/>
                <a:gd name="T8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2" h="50">
                  <a:moveTo>
                    <a:pt x="34" y="0"/>
                  </a:moveTo>
                  <a:lnTo>
                    <a:pt x="34" y="0"/>
                  </a:lnTo>
                  <a:lnTo>
                    <a:pt x="30" y="0"/>
                  </a:lnTo>
                  <a:lnTo>
                    <a:pt x="30" y="0"/>
                  </a:lnTo>
                  <a:lnTo>
                    <a:pt x="26" y="4"/>
                  </a:lnTo>
                  <a:lnTo>
                    <a:pt x="22" y="6"/>
                  </a:lnTo>
                  <a:lnTo>
                    <a:pt x="20" y="10"/>
                  </a:lnTo>
                  <a:lnTo>
                    <a:pt x="14" y="14"/>
                  </a:lnTo>
                  <a:lnTo>
                    <a:pt x="14" y="14"/>
                  </a:lnTo>
                  <a:lnTo>
                    <a:pt x="6" y="16"/>
                  </a:lnTo>
                  <a:lnTo>
                    <a:pt x="0" y="18"/>
                  </a:lnTo>
                  <a:lnTo>
                    <a:pt x="0" y="22"/>
                  </a:lnTo>
                  <a:lnTo>
                    <a:pt x="0" y="22"/>
                  </a:lnTo>
                  <a:lnTo>
                    <a:pt x="2" y="26"/>
                  </a:lnTo>
                  <a:lnTo>
                    <a:pt x="10" y="32"/>
                  </a:lnTo>
                  <a:lnTo>
                    <a:pt x="22" y="42"/>
                  </a:lnTo>
                  <a:lnTo>
                    <a:pt x="22" y="42"/>
                  </a:lnTo>
                  <a:lnTo>
                    <a:pt x="28" y="48"/>
                  </a:lnTo>
                  <a:lnTo>
                    <a:pt x="32" y="50"/>
                  </a:lnTo>
                  <a:lnTo>
                    <a:pt x="32" y="50"/>
                  </a:lnTo>
                  <a:lnTo>
                    <a:pt x="36" y="48"/>
                  </a:lnTo>
                  <a:lnTo>
                    <a:pt x="38" y="46"/>
                  </a:lnTo>
                  <a:lnTo>
                    <a:pt x="38" y="46"/>
                  </a:lnTo>
                  <a:lnTo>
                    <a:pt x="42" y="44"/>
                  </a:lnTo>
                  <a:lnTo>
                    <a:pt x="44" y="40"/>
                  </a:lnTo>
                  <a:lnTo>
                    <a:pt x="44" y="40"/>
                  </a:lnTo>
                  <a:lnTo>
                    <a:pt x="48" y="38"/>
                  </a:lnTo>
                  <a:lnTo>
                    <a:pt x="52" y="36"/>
                  </a:lnTo>
                  <a:lnTo>
                    <a:pt x="52" y="36"/>
                  </a:lnTo>
                  <a:lnTo>
                    <a:pt x="58" y="34"/>
                  </a:lnTo>
                  <a:lnTo>
                    <a:pt x="62" y="30"/>
                  </a:lnTo>
                  <a:lnTo>
                    <a:pt x="62" y="26"/>
                  </a:lnTo>
                  <a:lnTo>
                    <a:pt x="60" y="22"/>
                  </a:lnTo>
                  <a:lnTo>
                    <a:pt x="60" y="22"/>
                  </a:lnTo>
                  <a:lnTo>
                    <a:pt x="56" y="18"/>
                  </a:lnTo>
                  <a:lnTo>
                    <a:pt x="50" y="16"/>
                  </a:lnTo>
                  <a:lnTo>
                    <a:pt x="42" y="12"/>
                  </a:lnTo>
                  <a:lnTo>
                    <a:pt x="42" y="12"/>
                  </a:lnTo>
                  <a:lnTo>
                    <a:pt x="38" y="8"/>
                  </a:lnTo>
                  <a:lnTo>
                    <a:pt x="38" y="4"/>
                  </a:lnTo>
                  <a:lnTo>
                    <a:pt x="36" y="2"/>
                  </a:lnTo>
                  <a:lnTo>
                    <a:pt x="34"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41" name="Freeform 26"/>
            <p:cNvSpPr>
              <a:spLocks/>
            </p:cNvSpPr>
            <p:nvPr/>
          </p:nvSpPr>
          <p:spPr bwMode="auto">
            <a:xfrm>
              <a:off x="2738" y="1140"/>
              <a:ext cx="62" cy="50"/>
            </a:xfrm>
            <a:custGeom>
              <a:avLst/>
              <a:gdLst>
                <a:gd name="T0" fmla="*/ 34 w 62"/>
                <a:gd name="T1" fmla="*/ 0 h 50"/>
                <a:gd name="T2" fmla="*/ 34 w 62"/>
                <a:gd name="T3" fmla="*/ 0 h 50"/>
                <a:gd name="T4" fmla="*/ 30 w 62"/>
                <a:gd name="T5" fmla="*/ 0 h 50"/>
                <a:gd name="T6" fmla="*/ 30 w 62"/>
                <a:gd name="T7" fmla="*/ 0 h 50"/>
                <a:gd name="T8" fmla="*/ 26 w 62"/>
                <a:gd name="T9" fmla="*/ 4 h 50"/>
                <a:gd name="T10" fmla="*/ 22 w 62"/>
                <a:gd name="T11" fmla="*/ 6 h 50"/>
                <a:gd name="T12" fmla="*/ 20 w 62"/>
                <a:gd name="T13" fmla="*/ 10 h 50"/>
                <a:gd name="T14" fmla="*/ 14 w 62"/>
                <a:gd name="T15" fmla="*/ 14 h 50"/>
                <a:gd name="T16" fmla="*/ 14 w 62"/>
                <a:gd name="T17" fmla="*/ 14 h 50"/>
                <a:gd name="T18" fmla="*/ 6 w 62"/>
                <a:gd name="T19" fmla="*/ 16 h 50"/>
                <a:gd name="T20" fmla="*/ 0 w 62"/>
                <a:gd name="T21" fmla="*/ 18 h 50"/>
                <a:gd name="T22" fmla="*/ 0 w 62"/>
                <a:gd name="T23" fmla="*/ 22 h 50"/>
                <a:gd name="T24" fmla="*/ 0 w 62"/>
                <a:gd name="T25" fmla="*/ 22 h 50"/>
                <a:gd name="T26" fmla="*/ 2 w 62"/>
                <a:gd name="T27" fmla="*/ 26 h 50"/>
                <a:gd name="T28" fmla="*/ 10 w 62"/>
                <a:gd name="T29" fmla="*/ 32 h 50"/>
                <a:gd name="T30" fmla="*/ 22 w 62"/>
                <a:gd name="T31" fmla="*/ 42 h 50"/>
                <a:gd name="T32" fmla="*/ 22 w 62"/>
                <a:gd name="T33" fmla="*/ 42 h 50"/>
                <a:gd name="T34" fmla="*/ 28 w 62"/>
                <a:gd name="T35" fmla="*/ 48 h 50"/>
                <a:gd name="T36" fmla="*/ 32 w 62"/>
                <a:gd name="T37" fmla="*/ 50 h 50"/>
                <a:gd name="T38" fmla="*/ 32 w 62"/>
                <a:gd name="T39" fmla="*/ 50 h 50"/>
                <a:gd name="T40" fmla="*/ 36 w 62"/>
                <a:gd name="T41" fmla="*/ 48 h 50"/>
                <a:gd name="T42" fmla="*/ 38 w 62"/>
                <a:gd name="T43" fmla="*/ 46 h 50"/>
                <a:gd name="T44" fmla="*/ 38 w 62"/>
                <a:gd name="T45" fmla="*/ 46 h 50"/>
                <a:gd name="T46" fmla="*/ 42 w 62"/>
                <a:gd name="T47" fmla="*/ 44 h 50"/>
                <a:gd name="T48" fmla="*/ 44 w 62"/>
                <a:gd name="T49" fmla="*/ 40 h 50"/>
                <a:gd name="T50" fmla="*/ 44 w 62"/>
                <a:gd name="T51" fmla="*/ 40 h 50"/>
                <a:gd name="T52" fmla="*/ 48 w 62"/>
                <a:gd name="T53" fmla="*/ 38 h 50"/>
                <a:gd name="T54" fmla="*/ 52 w 62"/>
                <a:gd name="T55" fmla="*/ 36 h 50"/>
                <a:gd name="T56" fmla="*/ 52 w 62"/>
                <a:gd name="T57" fmla="*/ 36 h 50"/>
                <a:gd name="T58" fmla="*/ 58 w 62"/>
                <a:gd name="T59" fmla="*/ 34 h 50"/>
                <a:gd name="T60" fmla="*/ 62 w 62"/>
                <a:gd name="T61" fmla="*/ 30 h 50"/>
                <a:gd name="T62" fmla="*/ 62 w 62"/>
                <a:gd name="T63" fmla="*/ 26 h 50"/>
                <a:gd name="T64" fmla="*/ 60 w 62"/>
                <a:gd name="T65" fmla="*/ 22 h 50"/>
                <a:gd name="T66" fmla="*/ 60 w 62"/>
                <a:gd name="T67" fmla="*/ 22 h 50"/>
                <a:gd name="T68" fmla="*/ 56 w 62"/>
                <a:gd name="T69" fmla="*/ 18 h 50"/>
                <a:gd name="T70" fmla="*/ 50 w 62"/>
                <a:gd name="T71" fmla="*/ 16 h 50"/>
                <a:gd name="T72" fmla="*/ 42 w 62"/>
                <a:gd name="T73" fmla="*/ 12 h 50"/>
                <a:gd name="T74" fmla="*/ 42 w 62"/>
                <a:gd name="T75" fmla="*/ 12 h 50"/>
                <a:gd name="T76" fmla="*/ 38 w 62"/>
                <a:gd name="T77" fmla="*/ 8 h 50"/>
                <a:gd name="T78" fmla="*/ 38 w 62"/>
                <a:gd name="T79" fmla="*/ 4 h 50"/>
                <a:gd name="T80" fmla="*/ 36 w 62"/>
                <a:gd name="T81" fmla="*/ 2 h 50"/>
                <a:gd name="T82" fmla="*/ 34 w 62"/>
                <a:gd name="T8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2" h="50">
                  <a:moveTo>
                    <a:pt x="34" y="0"/>
                  </a:moveTo>
                  <a:lnTo>
                    <a:pt x="34" y="0"/>
                  </a:lnTo>
                  <a:lnTo>
                    <a:pt x="30" y="0"/>
                  </a:lnTo>
                  <a:lnTo>
                    <a:pt x="30" y="0"/>
                  </a:lnTo>
                  <a:lnTo>
                    <a:pt x="26" y="4"/>
                  </a:lnTo>
                  <a:lnTo>
                    <a:pt x="22" y="6"/>
                  </a:lnTo>
                  <a:lnTo>
                    <a:pt x="20" y="10"/>
                  </a:lnTo>
                  <a:lnTo>
                    <a:pt x="14" y="14"/>
                  </a:lnTo>
                  <a:lnTo>
                    <a:pt x="14" y="14"/>
                  </a:lnTo>
                  <a:lnTo>
                    <a:pt x="6" y="16"/>
                  </a:lnTo>
                  <a:lnTo>
                    <a:pt x="0" y="18"/>
                  </a:lnTo>
                  <a:lnTo>
                    <a:pt x="0" y="22"/>
                  </a:lnTo>
                  <a:lnTo>
                    <a:pt x="0" y="22"/>
                  </a:lnTo>
                  <a:lnTo>
                    <a:pt x="2" y="26"/>
                  </a:lnTo>
                  <a:lnTo>
                    <a:pt x="10" y="32"/>
                  </a:lnTo>
                  <a:lnTo>
                    <a:pt x="22" y="42"/>
                  </a:lnTo>
                  <a:lnTo>
                    <a:pt x="22" y="42"/>
                  </a:lnTo>
                  <a:lnTo>
                    <a:pt x="28" y="48"/>
                  </a:lnTo>
                  <a:lnTo>
                    <a:pt x="32" y="50"/>
                  </a:lnTo>
                  <a:lnTo>
                    <a:pt x="32" y="50"/>
                  </a:lnTo>
                  <a:lnTo>
                    <a:pt x="36" y="48"/>
                  </a:lnTo>
                  <a:lnTo>
                    <a:pt x="38" y="46"/>
                  </a:lnTo>
                  <a:lnTo>
                    <a:pt x="38" y="46"/>
                  </a:lnTo>
                  <a:lnTo>
                    <a:pt x="42" y="44"/>
                  </a:lnTo>
                  <a:lnTo>
                    <a:pt x="44" y="40"/>
                  </a:lnTo>
                  <a:lnTo>
                    <a:pt x="44" y="40"/>
                  </a:lnTo>
                  <a:lnTo>
                    <a:pt x="48" y="38"/>
                  </a:lnTo>
                  <a:lnTo>
                    <a:pt x="52" y="36"/>
                  </a:lnTo>
                  <a:lnTo>
                    <a:pt x="52" y="36"/>
                  </a:lnTo>
                  <a:lnTo>
                    <a:pt x="58" y="34"/>
                  </a:lnTo>
                  <a:lnTo>
                    <a:pt x="62" y="30"/>
                  </a:lnTo>
                  <a:lnTo>
                    <a:pt x="62" y="26"/>
                  </a:lnTo>
                  <a:lnTo>
                    <a:pt x="60" y="22"/>
                  </a:lnTo>
                  <a:lnTo>
                    <a:pt x="60" y="22"/>
                  </a:lnTo>
                  <a:lnTo>
                    <a:pt x="56" y="18"/>
                  </a:lnTo>
                  <a:lnTo>
                    <a:pt x="50" y="16"/>
                  </a:lnTo>
                  <a:lnTo>
                    <a:pt x="42" y="12"/>
                  </a:lnTo>
                  <a:lnTo>
                    <a:pt x="42" y="12"/>
                  </a:lnTo>
                  <a:lnTo>
                    <a:pt x="38" y="8"/>
                  </a:lnTo>
                  <a:lnTo>
                    <a:pt x="38" y="4"/>
                  </a:lnTo>
                  <a:lnTo>
                    <a:pt x="36" y="2"/>
                  </a:lnTo>
                  <a:lnTo>
                    <a:pt x="3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42" name="Freeform 27"/>
            <p:cNvSpPr>
              <a:spLocks/>
            </p:cNvSpPr>
            <p:nvPr/>
          </p:nvSpPr>
          <p:spPr bwMode="auto">
            <a:xfrm>
              <a:off x="2818" y="1152"/>
              <a:ext cx="34" cy="24"/>
            </a:xfrm>
            <a:custGeom>
              <a:avLst/>
              <a:gdLst>
                <a:gd name="T0" fmla="*/ 14 w 34"/>
                <a:gd name="T1" fmla="*/ 0 h 24"/>
                <a:gd name="T2" fmla="*/ 14 w 34"/>
                <a:gd name="T3" fmla="*/ 0 h 24"/>
                <a:gd name="T4" fmla="*/ 10 w 34"/>
                <a:gd name="T5" fmla="*/ 0 h 24"/>
                <a:gd name="T6" fmla="*/ 6 w 34"/>
                <a:gd name="T7" fmla="*/ 2 h 24"/>
                <a:gd name="T8" fmla="*/ 6 w 34"/>
                <a:gd name="T9" fmla="*/ 2 h 24"/>
                <a:gd name="T10" fmla="*/ 2 w 34"/>
                <a:gd name="T11" fmla="*/ 12 h 24"/>
                <a:gd name="T12" fmla="*/ 0 w 34"/>
                <a:gd name="T13" fmla="*/ 18 h 24"/>
                <a:gd name="T14" fmla="*/ 2 w 34"/>
                <a:gd name="T15" fmla="*/ 22 h 24"/>
                <a:gd name="T16" fmla="*/ 2 w 34"/>
                <a:gd name="T17" fmla="*/ 22 h 24"/>
                <a:gd name="T18" fmla="*/ 14 w 34"/>
                <a:gd name="T19" fmla="*/ 24 h 24"/>
                <a:gd name="T20" fmla="*/ 14 w 34"/>
                <a:gd name="T21" fmla="*/ 24 h 24"/>
                <a:gd name="T22" fmla="*/ 22 w 34"/>
                <a:gd name="T23" fmla="*/ 24 h 24"/>
                <a:gd name="T24" fmla="*/ 28 w 34"/>
                <a:gd name="T25" fmla="*/ 22 h 24"/>
                <a:gd name="T26" fmla="*/ 32 w 34"/>
                <a:gd name="T27" fmla="*/ 18 h 24"/>
                <a:gd name="T28" fmla="*/ 34 w 34"/>
                <a:gd name="T29" fmla="*/ 14 h 24"/>
                <a:gd name="T30" fmla="*/ 34 w 34"/>
                <a:gd name="T31" fmla="*/ 14 h 24"/>
                <a:gd name="T32" fmla="*/ 32 w 34"/>
                <a:gd name="T33" fmla="*/ 8 h 24"/>
                <a:gd name="T34" fmla="*/ 26 w 34"/>
                <a:gd name="T35" fmla="*/ 4 h 24"/>
                <a:gd name="T36" fmla="*/ 20 w 34"/>
                <a:gd name="T37" fmla="*/ 2 h 24"/>
                <a:gd name="T38" fmla="*/ 14 w 34"/>
                <a:gd name="T3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4" h="24">
                  <a:moveTo>
                    <a:pt x="14" y="0"/>
                  </a:moveTo>
                  <a:lnTo>
                    <a:pt x="14" y="0"/>
                  </a:lnTo>
                  <a:lnTo>
                    <a:pt x="10" y="0"/>
                  </a:lnTo>
                  <a:lnTo>
                    <a:pt x="6" y="2"/>
                  </a:lnTo>
                  <a:lnTo>
                    <a:pt x="6" y="2"/>
                  </a:lnTo>
                  <a:lnTo>
                    <a:pt x="2" y="12"/>
                  </a:lnTo>
                  <a:lnTo>
                    <a:pt x="0" y="18"/>
                  </a:lnTo>
                  <a:lnTo>
                    <a:pt x="2" y="22"/>
                  </a:lnTo>
                  <a:lnTo>
                    <a:pt x="2" y="22"/>
                  </a:lnTo>
                  <a:lnTo>
                    <a:pt x="14" y="24"/>
                  </a:lnTo>
                  <a:lnTo>
                    <a:pt x="14" y="24"/>
                  </a:lnTo>
                  <a:lnTo>
                    <a:pt x="22" y="24"/>
                  </a:lnTo>
                  <a:lnTo>
                    <a:pt x="28" y="22"/>
                  </a:lnTo>
                  <a:lnTo>
                    <a:pt x="32" y="18"/>
                  </a:lnTo>
                  <a:lnTo>
                    <a:pt x="34" y="14"/>
                  </a:lnTo>
                  <a:lnTo>
                    <a:pt x="34" y="14"/>
                  </a:lnTo>
                  <a:lnTo>
                    <a:pt x="32" y="8"/>
                  </a:lnTo>
                  <a:lnTo>
                    <a:pt x="26" y="4"/>
                  </a:lnTo>
                  <a:lnTo>
                    <a:pt x="20" y="2"/>
                  </a:lnTo>
                  <a:lnTo>
                    <a:pt x="14"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43" name="Freeform 28"/>
            <p:cNvSpPr>
              <a:spLocks/>
            </p:cNvSpPr>
            <p:nvPr/>
          </p:nvSpPr>
          <p:spPr bwMode="auto">
            <a:xfrm>
              <a:off x="2818" y="1152"/>
              <a:ext cx="34" cy="24"/>
            </a:xfrm>
            <a:custGeom>
              <a:avLst/>
              <a:gdLst>
                <a:gd name="T0" fmla="*/ 14 w 34"/>
                <a:gd name="T1" fmla="*/ 0 h 24"/>
                <a:gd name="T2" fmla="*/ 14 w 34"/>
                <a:gd name="T3" fmla="*/ 0 h 24"/>
                <a:gd name="T4" fmla="*/ 10 w 34"/>
                <a:gd name="T5" fmla="*/ 0 h 24"/>
                <a:gd name="T6" fmla="*/ 6 w 34"/>
                <a:gd name="T7" fmla="*/ 2 h 24"/>
                <a:gd name="T8" fmla="*/ 6 w 34"/>
                <a:gd name="T9" fmla="*/ 2 h 24"/>
                <a:gd name="T10" fmla="*/ 2 w 34"/>
                <a:gd name="T11" fmla="*/ 12 h 24"/>
                <a:gd name="T12" fmla="*/ 0 w 34"/>
                <a:gd name="T13" fmla="*/ 18 h 24"/>
                <a:gd name="T14" fmla="*/ 2 w 34"/>
                <a:gd name="T15" fmla="*/ 22 h 24"/>
                <a:gd name="T16" fmla="*/ 2 w 34"/>
                <a:gd name="T17" fmla="*/ 22 h 24"/>
                <a:gd name="T18" fmla="*/ 14 w 34"/>
                <a:gd name="T19" fmla="*/ 24 h 24"/>
                <a:gd name="T20" fmla="*/ 14 w 34"/>
                <a:gd name="T21" fmla="*/ 24 h 24"/>
                <a:gd name="T22" fmla="*/ 22 w 34"/>
                <a:gd name="T23" fmla="*/ 24 h 24"/>
                <a:gd name="T24" fmla="*/ 28 w 34"/>
                <a:gd name="T25" fmla="*/ 22 h 24"/>
                <a:gd name="T26" fmla="*/ 32 w 34"/>
                <a:gd name="T27" fmla="*/ 18 h 24"/>
                <a:gd name="T28" fmla="*/ 34 w 34"/>
                <a:gd name="T29" fmla="*/ 14 h 24"/>
                <a:gd name="T30" fmla="*/ 34 w 34"/>
                <a:gd name="T31" fmla="*/ 14 h 24"/>
                <a:gd name="T32" fmla="*/ 32 w 34"/>
                <a:gd name="T33" fmla="*/ 8 h 24"/>
                <a:gd name="T34" fmla="*/ 26 w 34"/>
                <a:gd name="T35" fmla="*/ 4 h 24"/>
                <a:gd name="T36" fmla="*/ 20 w 34"/>
                <a:gd name="T37" fmla="*/ 2 h 24"/>
                <a:gd name="T38" fmla="*/ 14 w 34"/>
                <a:gd name="T3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4" h="24">
                  <a:moveTo>
                    <a:pt x="14" y="0"/>
                  </a:moveTo>
                  <a:lnTo>
                    <a:pt x="14" y="0"/>
                  </a:lnTo>
                  <a:lnTo>
                    <a:pt x="10" y="0"/>
                  </a:lnTo>
                  <a:lnTo>
                    <a:pt x="6" y="2"/>
                  </a:lnTo>
                  <a:lnTo>
                    <a:pt x="6" y="2"/>
                  </a:lnTo>
                  <a:lnTo>
                    <a:pt x="2" y="12"/>
                  </a:lnTo>
                  <a:lnTo>
                    <a:pt x="0" y="18"/>
                  </a:lnTo>
                  <a:lnTo>
                    <a:pt x="2" y="22"/>
                  </a:lnTo>
                  <a:lnTo>
                    <a:pt x="2" y="22"/>
                  </a:lnTo>
                  <a:lnTo>
                    <a:pt x="14" y="24"/>
                  </a:lnTo>
                  <a:lnTo>
                    <a:pt x="14" y="24"/>
                  </a:lnTo>
                  <a:lnTo>
                    <a:pt x="22" y="24"/>
                  </a:lnTo>
                  <a:lnTo>
                    <a:pt x="28" y="22"/>
                  </a:lnTo>
                  <a:lnTo>
                    <a:pt x="32" y="18"/>
                  </a:lnTo>
                  <a:lnTo>
                    <a:pt x="34" y="14"/>
                  </a:lnTo>
                  <a:lnTo>
                    <a:pt x="34" y="14"/>
                  </a:lnTo>
                  <a:lnTo>
                    <a:pt x="32" y="8"/>
                  </a:lnTo>
                  <a:lnTo>
                    <a:pt x="26" y="4"/>
                  </a:lnTo>
                  <a:lnTo>
                    <a:pt x="20" y="2"/>
                  </a:lnTo>
                  <a:lnTo>
                    <a:pt x="1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44" name="Freeform 29"/>
            <p:cNvSpPr>
              <a:spLocks/>
            </p:cNvSpPr>
            <p:nvPr/>
          </p:nvSpPr>
          <p:spPr bwMode="auto">
            <a:xfrm>
              <a:off x="2868" y="1162"/>
              <a:ext cx="50" cy="30"/>
            </a:xfrm>
            <a:custGeom>
              <a:avLst/>
              <a:gdLst>
                <a:gd name="T0" fmla="*/ 16 w 50"/>
                <a:gd name="T1" fmla="*/ 0 h 30"/>
                <a:gd name="T2" fmla="*/ 16 w 50"/>
                <a:gd name="T3" fmla="*/ 0 h 30"/>
                <a:gd name="T4" fmla="*/ 6 w 50"/>
                <a:gd name="T5" fmla="*/ 2 h 30"/>
                <a:gd name="T6" fmla="*/ 2 w 50"/>
                <a:gd name="T7" fmla="*/ 4 h 30"/>
                <a:gd name="T8" fmla="*/ 0 w 50"/>
                <a:gd name="T9" fmla="*/ 6 h 30"/>
                <a:gd name="T10" fmla="*/ 0 w 50"/>
                <a:gd name="T11" fmla="*/ 6 h 30"/>
                <a:gd name="T12" fmla="*/ 2 w 50"/>
                <a:gd name="T13" fmla="*/ 10 h 30"/>
                <a:gd name="T14" fmla="*/ 4 w 50"/>
                <a:gd name="T15" fmla="*/ 14 h 30"/>
                <a:gd name="T16" fmla="*/ 10 w 50"/>
                <a:gd name="T17" fmla="*/ 18 h 30"/>
                <a:gd name="T18" fmla="*/ 10 w 50"/>
                <a:gd name="T19" fmla="*/ 18 h 30"/>
                <a:gd name="T20" fmla="*/ 26 w 50"/>
                <a:gd name="T21" fmla="*/ 26 h 30"/>
                <a:gd name="T22" fmla="*/ 26 w 50"/>
                <a:gd name="T23" fmla="*/ 26 h 30"/>
                <a:gd name="T24" fmla="*/ 32 w 50"/>
                <a:gd name="T25" fmla="*/ 28 h 30"/>
                <a:gd name="T26" fmla="*/ 38 w 50"/>
                <a:gd name="T27" fmla="*/ 30 h 30"/>
                <a:gd name="T28" fmla="*/ 38 w 50"/>
                <a:gd name="T29" fmla="*/ 30 h 30"/>
                <a:gd name="T30" fmla="*/ 42 w 50"/>
                <a:gd name="T31" fmla="*/ 30 h 30"/>
                <a:gd name="T32" fmla="*/ 42 w 50"/>
                <a:gd name="T33" fmla="*/ 30 h 30"/>
                <a:gd name="T34" fmla="*/ 48 w 50"/>
                <a:gd name="T35" fmla="*/ 28 h 30"/>
                <a:gd name="T36" fmla="*/ 50 w 50"/>
                <a:gd name="T37" fmla="*/ 26 h 30"/>
                <a:gd name="T38" fmla="*/ 50 w 50"/>
                <a:gd name="T39" fmla="*/ 24 h 30"/>
                <a:gd name="T40" fmla="*/ 46 w 50"/>
                <a:gd name="T41" fmla="*/ 22 h 30"/>
                <a:gd name="T42" fmla="*/ 40 w 50"/>
                <a:gd name="T43" fmla="*/ 16 h 30"/>
                <a:gd name="T44" fmla="*/ 32 w 50"/>
                <a:gd name="T45" fmla="*/ 14 h 30"/>
                <a:gd name="T46" fmla="*/ 32 w 50"/>
                <a:gd name="T47" fmla="*/ 14 h 30"/>
                <a:gd name="T48" fmla="*/ 28 w 50"/>
                <a:gd name="T49" fmla="*/ 10 h 30"/>
                <a:gd name="T50" fmla="*/ 24 w 50"/>
                <a:gd name="T51" fmla="*/ 6 h 30"/>
                <a:gd name="T52" fmla="*/ 22 w 50"/>
                <a:gd name="T53" fmla="*/ 2 h 30"/>
                <a:gd name="T54" fmla="*/ 18 w 50"/>
                <a:gd name="T55" fmla="*/ 0 h 30"/>
                <a:gd name="T56" fmla="*/ 18 w 50"/>
                <a:gd name="T57" fmla="*/ 0 h 30"/>
                <a:gd name="T58" fmla="*/ 16 w 50"/>
                <a:gd name="T59"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0" h="30">
                  <a:moveTo>
                    <a:pt x="16" y="0"/>
                  </a:moveTo>
                  <a:lnTo>
                    <a:pt x="16" y="0"/>
                  </a:lnTo>
                  <a:lnTo>
                    <a:pt x="6" y="2"/>
                  </a:lnTo>
                  <a:lnTo>
                    <a:pt x="2" y="4"/>
                  </a:lnTo>
                  <a:lnTo>
                    <a:pt x="0" y="6"/>
                  </a:lnTo>
                  <a:lnTo>
                    <a:pt x="0" y="6"/>
                  </a:lnTo>
                  <a:lnTo>
                    <a:pt x="2" y="10"/>
                  </a:lnTo>
                  <a:lnTo>
                    <a:pt x="4" y="14"/>
                  </a:lnTo>
                  <a:lnTo>
                    <a:pt x="10" y="18"/>
                  </a:lnTo>
                  <a:lnTo>
                    <a:pt x="10" y="18"/>
                  </a:lnTo>
                  <a:lnTo>
                    <a:pt x="26" y="26"/>
                  </a:lnTo>
                  <a:lnTo>
                    <a:pt x="26" y="26"/>
                  </a:lnTo>
                  <a:lnTo>
                    <a:pt x="32" y="28"/>
                  </a:lnTo>
                  <a:lnTo>
                    <a:pt x="38" y="30"/>
                  </a:lnTo>
                  <a:lnTo>
                    <a:pt x="38" y="30"/>
                  </a:lnTo>
                  <a:lnTo>
                    <a:pt x="42" y="30"/>
                  </a:lnTo>
                  <a:lnTo>
                    <a:pt x="42" y="30"/>
                  </a:lnTo>
                  <a:lnTo>
                    <a:pt x="48" y="28"/>
                  </a:lnTo>
                  <a:lnTo>
                    <a:pt x="50" y="26"/>
                  </a:lnTo>
                  <a:lnTo>
                    <a:pt x="50" y="24"/>
                  </a:lnTo>
                  <a:lnTo>
                    <a:pt x="46" y="22"/>
                  </a:lnTo>
                  <a:lnTo>
                    <a:pt x="40" y="16"/>
                  </a:lnTo>
                  <a:lnTo>
                    <a:pt x="32" y="14"/>
                  </a:lnTo>
                  <a:lnTo>
                    <a:pt x="32" y="14"/>
                  </a:lnTo>
                  <a:lnTo>
                    <a:pt x="28" y="10"/>
                  </a:lnTo>
                  <a:lnTo>
                    <a:pt x="24" y="6"/>
                  </a:lnTo>
                  <a:lnTo>
                    <a:pt x="22" y="2"/>
                  </a:lnTo>
                  <a:lnTo>
                    <a:pt x="18" y="0"/>
                  </a:lnTo>
                  <a:lnTo>
                    <a:pt x="18" y="0"/>
                  </a:lnTo>
                  <a:lnTo>
                    <a:pt x="16"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45" name="Freeform 30"/>
            <p:cNvSpPr>
              <a:spLocks/>
            </p:cNvSpPr>
            <p:nvPr/>
          </p:nvSpPr>
          <p:spPr bwMode="auto">
            <a:xfrm>
              <a:off x="2868" y="1162"/>
              <a:ext cx="50" cy="30"/>
            </a:xfrm>
            <a:custGeom>
              <a:avLst/>
              <a:gdLst>
                <a:gd name="T0" fmla="*/ 16 w 50"/>
                <a:gd name="T1" fmla="*/ 0 h 30"/>
                <a:gd name="T2" fmla="*/ 16 w 50"/>
                <a:gd name="T3" fmla="*/ 0 h 30"/>
                <a:gd name="T4" fmla="*/ 6 w 50"/>
                <a:gd name="T5" fmla="*/ 2 h 30"/>
                <a:gd name="T6" fmla="*/ 2 w 50"/>
                <a:gd name="T7" fmla="*/ 4 h 30"/>
                <a:gd name="T8" fmla="*/ 0 w 50"/>
                <a:gd name="T9" fmla="*/ 6 h 30"/>
                <a:gd name="T10" fmla="*/ 0 w 50"/>
                <a:gd name="T11" fmla="*/ 6 h 30"/>
                <a:gd name="T12" fmla="*/ 2 w 50"/>
                <a:gd name="T13" fmla="*/ 10 h 30"/>
                <a:gd name="T14" fmla="*/ 4 w 50"/>
                <a:gd name="T15" fmla="*/ 14 h 30"/>
                <a:gd name="T16" fmla="*/ 10 w 50"/>
                <a:gd name="T17" fmla="*/ 18 h 30"/>
                <a:gd name="T18" fmla="*/ 10 w 50"/>
                <a:gd name="T19" fmla="*/ 18 h 30"/>
                <a:gd name="T20" fmla="*/ 26 w 50"/>
                <a:gd name="T21" fmla="*/ 26 h 30"/>
                <a:gd name="T22" fmla="*/ 26 w 50"/>
                <a:gd name="T23" fmla="*/ 26 h 30"/>
                <a:gd name="T24" fmla="*/ 32 w 50"/>
                <a:gd name="T25" fmla="*/ 28 h 30"/>
                <a:gd name="T26" fmla="*/ 38 w 50"/>
                <a:gd name="T27" fmla="*/ 30 h 30"/>
                <a:gd name="T28" fmla="*/ 38 w 50"/>
                <a:gd name="T29" fmla="*/ 30 h 30"/>
                <a:gd name="T30" fmla="*/ 42 w 50"/>
                <a:gd name="T31" fmla="*/ 30 h 30"/>
                <a:gd name="T32" fmla="*/ 42 w 50"/>
                <a:gd name="T33" fmla="*/ 30 h 30"/>
                <a:gd name="T34" fmla="*/ 48 w 50"/>
                <a:gd name="T35" fmla="*/ 28 h 30"/>
                <a:gd name="T36" fmla="*/ 50 w 50"/>
                <a:gd name="T37" fmla="*/ 26 h 30"/>
                <a:gd name="T38" fmla="*/ 50 w 50"/>
                <a:gd name="T39" fmla="*/ 24 h 30"/>
                <a:gd name="T40" fmla="*/ 46 w 50"/>
                <a:gd name="T41" fmla="*/ 22 h 30"/>
                <a:gd name="T42" fmla="*/ 40 w 50"/>
                <a:gd name="T43" fmla="*/ 16 h 30"/>
                <a:gd name="T44" fmla="*/ 32 w 50"/>
                <a:gd name="T45" fmla="*/ 14 h 30"/>
                <a:gd name="T46" fmla="*/ 32 w 50"/>
                <a:gd name="T47" fmla="*/ 14 h 30"/>
                <a:gd name="T48" fmla="*/ 28 w 50"/>
                <a:gd name="T49" fmla="*/ 10 h 30"/>
                <a:gd name="T50" fmla="*/ 24 w 50"/>
                <a:gd name="T51" fmla="*/ 6 h 30"/>
                <a:gd name="T52" fmla="*/ 22 w 50"/>
                <a:gd name="T53" fmla="*/ 2 h 30"/>
                <a:gd name="T54" fmla="*/ 18 w 50"/>
                <a:gd name="T55" fmla="*/ 0 h 30"/>
                <a:gd name="T56" fmla="*/ 18 w 50"/>
                <a:gd name="T57" fmla="*/ 0 h 30"/>
                <a:gd name="T58" fmla="*/ 16 w 50"/>
                <a:gd name="T59"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0" h="30">
                  <a:moveTo>
                    <a:pt x="16" y="0"/>
                  </a:moveTo>
                  <a:lnTo>
                    <a:pt x="16" y="0"/>
                  </a:lnTo>
                  <a:lnTo>
                    <a:pt x="6" y="2"/>
                  </a:lnTo>
                  <a:lnTo>
                    <a:pt x="2" y="4"/>
                  </a:lnTo>
                  <a:lnTo>
                    <a:pt x="0" y="6"/>
                  </a:lnTo>
                  <a:lnTo>
                    <a:pt x="0" y="6"/>
                  </a:lnTo>
                  <a:lnTo>
                    <a:pt x="2" y="10"/>
                  </a:lnTo>
                  <a:lnTo>
                    <a:pt x="4" y="14"/>
                  </a:lnTo>
                  <a:lnTo>
                    <a:pt x="10" y="18"/>
                  </a:lnTo>
                  <a:lnTo>
                    <a:pt x="10" y="18"/>
                  </a:lnTo>
                  <a:lnTo>
                    <a:pt x="26" y="26"/>
                  </a:lnTo>
                  <a:lnTo>
                    <a:pt x="26" y="26"/>
                  </a:lnTo>
                  <a:lnTo>
                    <a:pt x="32" y="28"/>
                  </a:lnTo>
                  <a:lnTo>
                    <a:pt x="38" y="30"/>
                  </a:lnTo>
                  <a:lnTo>
                    <a:pt x="38" y="30"/>
                  </a:lnTo>
                  <a:lnTo>
                    <a:pt x="42" y="30"/>
                  </a:lnTo>
                  <a:lnTo>
                    <a:pt x="42" y="30"/>
                  </a:lnTo>
                  <a:lnTo>
                    <a:pt x="48" y="28"/>
                  </a:lnTo>
                  <a:lnTo>
                    <a:pt x="50" y="26"/>
                  </a:lnTo>
                  <a:lnTo>
                    <a:pt x="50" y="24"/>
                  </a:lnTo>
                  <a:lnTo>
                    <a:pt x="46" y="22"/>
                  </a:lnTo>
                  <a:lnTo>
                    <a:pt x="40" y="16"/>
                  </a:lnTo>
                  <a:lnTo>
                    <a:pt x="32" y="14"/>
                  </a:lnTo>
                  <a:lnTo>
                    <a:pt x="32" y="14"/>
                  </a:lnTo>
                  <a:lnTo>
                    <a:pt x="28" y="10"/>
                  </a:lnTo>
                  <a:lnTo>
                    <a:pt x="24" y="6"/>
                  </a:lnTo>
                  <a:lnTo>
                    <a:pt x="22" y="2"/>
                  </a:lnTo>
                  <a:lnTo>
                    <a:pt x="18" y="0"/>
                  </a:lnTo>
                  <a:lnTo>
                    <a:pt x="18" y="0"/>
                  </a:lnTo>
                  <a:lnTo>
                    <a:pt x="1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46" name="Freeform 31"/>
            <p:cNvSpPr>
              <a:spLocks/>
            </p:cNvSpPr>
            <p:nvPr/>
          </p:nvSpPr>
          <p:spPr bwMode="auto">
            <a:xfrm>
              <a:off x="2786" y="1194"/>
              <a:ext cx="48" cy="32"/>
            </a:xfrm>
            <a:custGeom>
              <a:avLst/>
              <a:gdLst>
                <a:gd name="T0" fmla="*/ 6 w 48"/>
                <a:gd name="T1" fmla="*/ 0 h 32"/>
                <a:gd name="T2" fmla="*/ 6 w 48"/>
                <a:gd name="T3" fmla="*/ 0 h 32"/>
                <a:gd name="T4" fmla="*/ 2 w 48"/>
                <a:gd name="T5" fmla="*/ 2 h 32"/>
                <a:gd name="T6" fmla="*/ 0 w 48"/>
                <a:gd name="T7" fmla="*/ 4 h 32"/>
                <a:gd name="T8" fmla="*/ 0 w 48"/>
                <a:gd name="T9" fmla="*/ 4 h 32"/>
                <a:gd name="T10" fmla="*/ 2 w 48"/>
                <a:gd name="T11" fmla="*/ 10 h 32"/>
                <a:gd name="T12" fmla="*/ 4 w 48"/>
                <a:gd name="T13" fmla="*/ 14 h 32"/>
                <a:gd name="T14" fmla="*/ 14 w 48"/>
                <a:gd name="T15" fmla="*/ 20 h 32"/>
                <a:gd name="T16" fmla="*/ 14 w 48"/>
                <a:gd name="T17" fmla="*/ 20 h 32"/>
                <a:gd name="T18" fmla="*/ 24 w 48"/>
                <a:gd name="T19" fmla="*/ 28 h 32"/>
                <a:gd name="T20" fmla="*/ 30 w 48"/>
                <a:gd name="T21" fmla="*/ 30 h 32"/>
                <a:gd name="T22" fmla="*/ 36 w 48"/>
                <a:gd name="T23" fmla="*/ 32 h 32"/>
                <a:gd name="T24" fmla="*/ 36 w 48"/>
                <a:gd name="T25" fmla="*/ 32 h 32"/>
                <a:gd name="T26" fmla="*/ 40 w 48"/>
                <a:gd name="T27" fmla="*/ 32 h 32"/>
                <a:gd name="T28" fmla="*/ 42 w 48"/>
                <a:gd name="T29" fmla="*/ 30 h 32"/>
                <a:gd name="T30" fmla="*/ 42 w 48"/>
                <a:gd name="T31" fmla="*/ 30 h 32"/>
                <a:gd name="T32" fmla="*/ 46 w 48"/>
                <a:gd name="T33" fmla="*/ 26 h 32"/>
                <a:gd name="T34" fmla="*/ 48 w 48"/>
                <a:gd name="T35" fmla="*/ 22 h 32"/>
                <a:gd name="T36" fmla="*/ 48 w 48"/>
                <a:gd name="T37" fmla="*/ 22 h 32"/>
                <a:gd name="T38" fmla="*/ 48 w 48"/>
                <a:gd name="T39" fmla="*/ 18 h 32"/>
                <a:gd name="T40" fmla="*/ 46 w 48"/>
                <a:gd name="T41" fmla="*/ 16 h 32"/>
                <a:gd name="T42" fmla="*/ 40 w 48"/>
                <a:gd name="T43" fmla="*/ 10 h 32"/>
                <a:gd name="T44" fmla="*/ 32 w 48"/>
                <a:gd name="T45" fmla="*/ 6 h 32"/>
                <a:gd name="T46" fmla="*/ 24 w 48"/>
                <a:gd name="T47" fmla="*/ 4 h 32"/>
                <a:gd name="T48" fmla="*/ 24 w 48"/>
                <a:gd name="T49" fmla="*/ 4 h 32"/>
                <a:gd name="T50" fmla="*/ 16 w 48"/>
                <a:gd name="T51" fmla="*/ 2 h 32"/>
                <a:gd name="T52" fmla="*/ 6 w 48"/>
                <a:gd name="T53"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8" h="32">
                  <a:moveTo>
                    <a:pt x="6" y="0"/>
                  </a:moveTo>
                  <a:lnTo>
                    <a:pt x="6" y="0"/>
                  </a:lnTo>
                  <a:lnTo>
                    <a:pt x="2" y="2"/>
                  </a:lnTo>
                  <a:lnTo>
                    <a:pt x="0" y="4"/>
                  </a:lnTo>
                  <a:lnTo>
                    <a:pt x="0" y="4"/>
                  </a:lnTo>
                  <a:lnTo>
                    <a:pt x="2" y="10"/>
                  </a:lnTo>
                  <a:lnTo>
                    <a:pt x="4" y="14"/>
                  </a:lnTo>
                  <a:lnTo>
                    <a:pt x="14" y="20"/>
                  </a:lnTo>
                  <a:lnTo>
                    <a:pt x="14" y="20"/>
                  </a:lnTo>
                  <a:lnTo>
                    <a:pt x="24" y="28"/>
                  </a:lnTo>
                  <a:lnTo>
                    <a:pt x="30" y="30"/>
                  </a:lnTo>
                  <a:lnTo>
                    <a:pt x="36" y="32"/>
                  </a:lnTo>
                  <a:lnTo>
                    <a:pt x="36" y="32"/>
                  </a:lnTo>
                  <a:lnTo>
                    <a:pt x="40" y="32"/>
                  </a:lnTo>
                  <a:lnTo>
                    <a:pt x="42" y="30"/>
                  </a:lnTo>
                  <a:lnTo>
                    <a:pt x="42" y="30"/>
                  </a:lnTo>
                  <a:lnTo>
                    <a:pt x="46" y="26"/>
                  </a:lnTo>
                  <a:lnTo>
                    <a:pt x="48" y="22"/>
                  </a:lnTo>
                  <a:lnTo>
                    <a:pt x="48" y="22"/>
                  </a:lnTo>
                  <a:lnTo>
                    <a:pt x="48" y="18"/>
                  </a:lnTo>
                  <a:lnTo>
                    <a:pt x="46" y="16"/>
                  </a:lnTo>
                  <a:lnTo>
                    <a:pt x="40" y="10"/>
                  </a:lnTo>
                  <a:lnTo>
                    <a:pt x="32" y="6"/>
                  </a:lnTo>
                  <a:lnTo>
                    <a:pt x="24" y="4"/>
                  </a:lnTo>
                  <a:lnTo>
                    <a:pt x="24" y="4"/>
                  </a:lnTo>
                  <a:lnTo>
                    <a:pt x="16" y="2"/>
                  </a:lnTo>
                  <a:lnTo>
                    <a:pt x="6"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47" name="Freeform 32"/>
            <p:cNvSpPr>
              <a:spLocks/>
            </p:cNvSpPr>
            <p:nvPr/>
          </p:nvSpPr>
          <p:spPr bwMode="auto">
            <a:xfrm>
              <a:off x="2786" y="1194"/>
              <a:ext cx="48" cy="32"/>
            </a:xfrm>
            <a:custGeom>
              <a:avLst/>
              <a:gdLst>
                <a:gd name="T0" fmla="*/ 6 w 48"/>
                <a:gd name="T1" fmla="*/ 0 h 32"/>
                <a:gd name="T2" fmla="*/ 6 w 48"/>
                <a:gd name="T3" fmla="*/ 0 h 32"/>
                <a:gd name="T4" fmla="*/ 2 w 48"/>
                <a:gd name="T5" fmla="*/ 2 h 32"/>
                <a:gd name="T6" fmla="*/ 0 w 48"/>
                <a:gd name="T7" fmla="*/ 4 h 32"/>
                <a:gd name="T8" fmla="*/ 0 w 48"/>
                <a:gd name="T9" fmla="*/ 4 h 32"/>
                <a:gd name="T10" fmla="*/ 2 w 48"/>
                <a:gd name="T11" fmla="*/ 10 h 32"/>
                <a:gd name="T12" fmla="*/ 4 w 48"/>
                <a:gd name="T13" fmla="*/ 14 h 32"/>
                <a:gd name="T14" fmla="*/ 14 w 48"/>
                <a:gd name="T15" fmla="*/ 20 h 32"/>
                <a:gd name="T16" fmla="*/ 14 w 48"/>
                <a:gd name="T17" fmla="*/ 20 h 32"/>
                <a:gd name="T18" fmla="*/ 24 w 48"/>
                <a:gd name="T19" fmla="*/ 28 h 32"/>
                <a:gd name="T20" fmla="*/ 30 w 48"/>
                <a:gd name="T21" fmla="*/ 30 h 32"/>
                <a:gd name="T22" fmla="*/ 36 w 48"/>
                <a:gd name="T23" fmla="*/ 32 h 32"/>
                <a:gd name="T24" fmla="*/ 36 w 48"/>
                <a:gd name="T25" fmla="*/ 32 h 32"/>
                <a:gd name="T26" fmla="*/ 40 w 48"/>
                <a:gd name="T27" fmla="*/ 32 h 32"/>
                <a:gd name="T28" fmla="*/ 42 w 48"/>
                <a:gd name="T29" fmla="*/ 30 h 32"/>
                <a:gd name="T30" fmla="*/ 42 w 48"/>
                <a:gd name="T31" fmla="*/ 30 h 32"/>
                <a:gd name="T32" fmla="*/ 46 w 48"/>
                <a:gd name="T33" fmla="*/ 26 h 32"/>
                <a:gd name="T34" fmla="*/ 48 w 48"/>
                <a:gd name="T35" fmla="*/ 22 h 32"/>
                <a:gd name="T36" fmla="*/ 48 w 48"/>
                <a:gd name="T37" fmla="*/ 22 h 32"/>
                <a:gd name="T38" fmla="*/ 48 w 48"/>
                <a:gd name="T39" fmla="*/ 18 h 32"/>
                <a:gd name="T40" fmla="*/ 46 w 48"/>
                <a:gd name="T41" fmla="*/ 16 h 32"/>
                <a:gd name="T42" fmla="*/ 40 w 48"/>
                <a:gd name="T43" fmla="*/ 10 h 32"/>
                <a:gd name="T44" fmla="*/ 32 w 48"/>
                <a:gd name="T45" fmla="*/ 6 h 32"/>
                <a:gd name="T46" fmla="*/ 24 w 48"/>
                <a:gd name="T47" fmla="*/ 4 h 32"/>
                <a:gd name="T48" fmla="*/ 24 w 48"/>
                <a:gd name="T49" fmla="*/ 4 h 32"/>
                <a:gd name="T50" fmla="*/ 16 w 48"/>
                <a:gd name="T51" fmla="*/ 2 h 32"/>
                <a:gd name="T52" fmla="*/ 6 w 48"/>
                <a:gd name="T53"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8" h="32">
                  <a:moveTo>
                    <a:pt x="6" y="0"/>
                  </a:moveTo>
                  <a:lnTo>
                    <a:pt x="6" y="0"/>
                  </a:lnTo>
                  <a:lnTo>
                    <a:pt x="2" y="2"/>
                  </a:lnTo>
                  <a:lnTo>
                    <a:pt x="0" y="4"/>
                  </a:lnTo>
                  <a:lnTo>
                    <a:pt x="0" y="4"/>
                  </a:lnTo>
                  <a:lnTo>
                    <a:pt x="2" y="10"/>
                  </a:lnTo>
                  <a:lnTo>
                    <a:pt x="4" y="14"/>
                  </a:lnTo>
                  <a:lnTo>
                    <a:pt x="14" y="20"/>
                  </a:lnTo>
                  <a:lnTo>
                    <a:pt x="14" y="20"/>
                  </a:lnTo>
                  <a:lnTo>
                    <a:pt x="24" y="28"/>
                  </a:lnTo>
                  <a:lnTo>
                    <a:pt x="30" y="30"/>
                  </a:lnTo>
                  <a:lnTo>
                    <a:pt x="36" y="32"/>
                  </a:lnTo>
                  <a:lnTo>
                    <a:pt x="36" y="32"/>
                  </a:lnTo>
                  <a:lnTo>
                    <a:pt x="40" y="32"/>
                  </a:lnTo>
                  <a:lnTo>
                    <a:pt x="42" y="30"/>
                  </a:lnTo>
                  <a:lnTo>
                    <a:pt x="42" y="30"/>
                  </a:lnTo>
                  <a:lnTo>
                    <a:pt x="46" y="26"/>
                  </a:lnTo>
                  <a:lnTo>
                    <a:pt x="48" y="22"/>
                  </a:lnTo>
                  <a:lnTo>
                    <a:pt x="48" y="22"/>
                  </a:lnTo>
                  <a:lnTo>
                    <a:pt x="48" y="18"/>
                  </a:lnTo>
                  <a:lnTo>
                    <a:pt x="46" y="16"/>
                  </a:lnTo>
                  <a:lnTo>
                    <a:pt x="40" y="10"/>
                  </a:lnTo>
                  <a:lnTo>
                    <a:pt x="32" y="6"/>
                  </a:lnTo>
                  <a:lnTo>
                    <a:pt x="24" y="4"/>
                  </a:lnTo>
                  <a:lnTo>
                    <a:pt x="24" y="4"/>
                  </a:lnTo>
                  <a:lnTo>
                    <a:pt x="16" y="2"/>
                  </a:lnTo>
                  <a:lnTo>
                    <a:pt x="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48" name="Freeform 33"/>
            <p:cNvSpPr>
              <a:spLocks/>
            </p:cNvSpPr>
            <p:nvPr/>
          </p:nvSpPr>
          <p:spPr bwMode="auto">
            <a:xfrm>
              <a:off x="974" y="1782"/>
              <a:ext cx="24" cy="26"/>
            </a:xfrm>
            <a:custGeom>
              <a:avLst/>
              <a:gdLst>
                <a:gd name="T0" fmla="*/ 16 w 24"/>
                <a:gd name="T1" fmla="*/ 0 h 26"/>
                <a:gd name="T2" fmla="*/ 16 w 24"/>
                <a:gd name="T3" fmla="*/ 0 h 26"/>
                <a:gd name="T4" fmla="*/ 12 w 24"/>
                <a:gd name="T5" fmla="*/ 0 h 26"/>
                <a:gd name="T6" fmla="*/ 8 w 24"/>
                <a:gd name="T7" fmla="*/ 2 h 26"/>
                <a:gd name="T8" fmla="*/ 8 w 24"/>
                <a:gd name="T9" fmla="*/ 2 h 26"/>
                <a:gd name="T10" fmla="*/ 6 w 24"/>
                <a:gd name="T11" fmla="*/ 8 h 26"/>
                <a:gd name="T12" fmla="*/ 2 w 24"/>
                <a:gd name="T13" fmla="*/ 12 h 26"/>
                <a:gd name="T14" fmla="*/ 0 w 24"/>
                <a:gd name="T15" fmla="*/ 18 h 26"/>
                <a:gd name="T16" fmla="*/ 0 w 24"/>
                <a:gd name="T17" fmla="*/ 22 h 26"/>
                <a:gd name="T18" fmla="*/ 0 w 24"/>
                <a:gd name="T19" fmla="*/ 22 h 26"/>
                <a:gd name="T20" fmla="*/ 4 w 24"/>
                <a:gd name="T21" fmla="*/ 24 h 26"/>
                <a:gd name="T22" fmla="*/ 6 w 24"/>
                <a:gd name="T23" fmla="*/ 26 h 26"/>
                <a:gd name="T24" fmla="*/ 6 w 24"/>
                <a:gd name="T25" fmla="*/ 26 h 26"/>
                <a:gd name="T26" fmla="*/ 12 w 24"/>
                <a:gd name="T27" fmla="*/ 24 h 26"/>
                <a:gd name="T28" fmla="*/ 18 w 24"/>
                <a:gd name="T29" fmla="*/ 22 h 26"/>
                <a:gd name="T30" fmla="*/ 18 w 24"/>
                <a:gd name="T31" fmla="*/ 22 h 26"/>
                <a:gd name="T32" fmla="*/ 22 w 24"/>
                <a:gd name="T33" fmla="*/ 14 h 26"/>
                <a:gd name="T34" fmla="*/ 24 w 24"/>
                <a:gd name="T35" fmla="*/ 8 h 26"/>
                <a:gd name="T36" fmla="*/ 20 w 24"/>
                <a:gd name="T37" fmla="*/ 2 h 26"/>
                <a:gd name="T38" fmla="*/ 18 w 24"/>
                <a:gd name="T39" fmla="*/ 0 h 26"/>
                <a:gd name="T40" fmla="*/ 16 w 24"/>
                <a:gd name="T41"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4" h="26">
                  <a:moveTo>
                    <a:pt x="16" y="0"/>
                  </a:moveTo>
                  <a:lnTo>
                    <a:pt x="16" y="0"/>
                  </a:lnTo>
                  <a:lnTo>
                    <a:pt x="12" y="0"/>
                  </a:lnTo>
                  <a:lnTo>
                    <a:pt x="8" y="2"/>
                  </a:lnTo>
                  <a:lnTo>
                    <a:pt x="8" y="2"/>
                  </a:lnTo>
                  <a:lnTo>
                    <a:pt x="6" y="8"/>
                  </a:lnTo>
                  <a:lnTo>
                    <a:pt x="2" y="12"/>
                  </a:lnTo>
                  <a:lnTo>
                    <a:pt x="0" y="18"/>
                  </a:lnTo>
                  <a:lnTo>
                    <a:pt x="0" y="22"/>
                  </a:lnTo>
                  <a:lnTo>
                    <a:pt x="0" y="22"/>
                  </a:lnTo>
                  <a:lnTo>
                    <a:pt x="4" y="24"/>
                  </a:lnTo>
                  <a:lnTo>
                    <a:pt x="6" y="26"/>
                  </a:lnTo>
                  <a:lnTo>
                    <a:pt x="6" y="26"/>
                  </a:lnTo>
                  <a:lnTo>
                    <a:pt x="12" y="24"/>
                  </a:lnTo>
                  <a:lnTo>
                    <a:pt x="18" y="22"/>
                  </a:lnTo>
                  <a:lnTo>
                    <a:pt x="18" y="22"/>
                  </a:lnTo>
                  <a:lnTo>
                    <a:pt x="22" y="14"/>
                  </a:lnTo>
                  <a:lnTo>
                    <a:pt x="24" y="8"/>
                  </a:lnTo>
                  <a:lnTo>
                    <a:pt x="20" y="2"/>
                  </a:lnTo>
                  <a:lnTo>
                    <a:pt x="18" y="0"/>
                  </a:lnTo>
                  <a:lnTo>
                    <a:pt x="16"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49" name="Freeform 34"/>
            <p:cNvSpPr>
              <a:spLocks/>
            </p:cNvSpPr>
            <p:nvPr/>
          </p:nvSpPr>
          <p:spPr bwMode="auto">
            <a:xfrm>
              <a:off x="974" y="1782"/>
              <a:ext cx="24" cy="26"/>
            </a:xfrm>
            <a:custGeom>
              <a:avLst/>
              <a:gdLst>
                <a:gd name="T0" fmla="*/ 16 w 24"/>
                <a:gd name="T1" fmla="*/ 0 h 26"/>
                <a:gd name="T2" fmla="*/ 16 w 24"/>
                <a:gd name="T3" fmla="*/ 0 h 26"/>
                <a:gd name="T4" fmla="*/ 12 w 24"/>
                <a:gd name="T5" fmla="*/ 0 h 26"/>
                <a:gd name="T6" fmla="*/ 8 w 24"/>
                <a:gd name="T7" fmla="*/ 2 h 26"/>
                <a:gd name="T8" fmla="*/ 8 w 24"/>
                <a:gd name="T9" fmla="*/ 2 h 26"/>
                <a:gd name="T10" fmla="*/ 6 w 24"/>
                <a:gd name="T11" fmla="*/ 8 h 26"/>
                <a:gd name="T12" fmla="*/ 2 w 24"/>
                <a:gd name="T13" fmla="*/ 12 h 26"/>
                <a:gd name="T14" fmla="*/ 0 w 24"/>
                <a:gd name="T15" fmla="*/ 18 h 26"/>
                <a:gd name="T16" fmla="*/ 0 w 24"/>
                <a:gd name="T17" fmla="*/ 22 h 26"/>
                <a:gd name="T18" fmla="*/ 0 w 24"/>
                <a:gd name="T19" fmla="*/ 22 h 26"/>
                <a:gd name="T20" fmla="*/ 4 w 24"/>
                <a:gd name="T21" fmla="*/ 24 h 26"/>
                <a:gd name="T22" fmla="*/ 6 w 24"/>
                <a:gd name="T23" fmla="*/ 26 h 26"/>
                <a:gd name="T24" fmla="*/ 6 w 24"/>
                <a:gd name="T25" fmla="*/ 26 h 26"/>
                <a:gd name="T26" fmla="*/ 12 w 24"/>
                <a:gd name="T27" fmla="*/ 24 h 26"/>
                <a:gd name="T28" fmla="*/ 18 w 24"/>
                <a:gd name="T29" fmla="*/ 22 h 26"/>
                <a:gd name="T30" fmla="*/ 18 w 24"/>
                <a:gd name="T31" fmla="*/ 22 h 26"/>
                <a:gd name="T32" fmla="*/ 22 w 24"/>
                <a:gd name="T33" fmla="*/ 14 h 26"/>
                <a:gd name="T34" fmla="*/ 24 w 24"/>
                <a:gd name="T35" fmla="*/ 8 h 26"/>
                <a:gd name="T36" fmla="*/ 20 w 24"/>
                <a:gd name="T37" fmla="*/ 2 h 26"/>
                <a:gd name="T38" fmla="*/ 18 w 24"/>
                <a:gd name="T39" fmla="*/ 0 h 26"/>
                <a:gd name="T40" fmla="*/ 16 w 24"/>
                <a:gd name="T41"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4" h="26">
                  <a:moveTo>
                    <a:pt x="16" y="0"/>
                  </a:moveTo>
                  <a:lnTo>
                    <a:pt x="16" y="0"/>
                  </a:lnTo>
                  <a:lnTo>
                    <a:pt x="12" y="0"/>
                  </a:lnTo>
                  <a:lnTo>
                    <a:pt x="8" y="2"/>
                  </a:lnTo>
                  <a:lnTo>
                    <a:pt x="8" y="2"/>
                  </a:lnTo>
                  <a:lnTo>
                    <a:pt x="6" y="8"/>
                  </a:lnTo>
                  <a:lnTo>
                    <a:pt x="2" y="12"/>
                  </a:lnTo>
                  <a:lnTo>
                    <a:pt x="0" y="18"/>
                  </a:lnTo>
                  <a:lnTo>
                    <a:pt x="0" y="22"/>
                  </a:lnTo>
                  <a:lnTo>
                    <a:pt x="0" y="22"/>
                  </a:lnTo>
                  <a:lnTo>
                    <a:pt x="4" y="24"/>
                  </a:lnTo>
                  <a:lnTo>
                    <a:pt x="6" y="26"/>
                  </a:lnTo>
                  <a:lnTo>
                    <a:pt x="6" y="26"/>
                  </a:lnTo>
                  <a:lnTo>
                    <a:pt x="12" y="24"/>
                  </a:lnTo>
                  <a:lnTo>
                    <a:pt x="18" y="22"/>
                  </a:lnTo>
                  <a:lnTo>
                    <a:pt x="18" y="22"/>
                  </a:lnTo>
                  <a:lnTo>
                    <a:pt x="22" y="14"/>
                  </a:lnTo>
                  <a:lnTo>
                    <a:pt x="24" y="8"/>
                  </a:lnTo>
                  <a:lnTo>
                    <a:pt x="20" y="2"/>
                  </a:lnTo>
                  <a:lnTo>
                    <a:pt x="18" y="0"/>
                  </a:lnTo>
                  <a:lnTo>
                    <a:pt x="1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50" name="Freeform 35"/>
            <p:cNvSpPr>
              <a:spLocks/>
            </p:cNvSpPr>
            <p:nvPr/>
          </p:nvSpPr>
          <p:spPr bwMode="auto">
            <a:xfrm>
              <a:off x="980" y="1784"/>
              <a:ext cx="2" cy="2"/>
            </a:xfrm>
            <a:custGeom>
              <a:avLst/>
              <a:gdLst>
                <a:gd name="T0" fmla="*/ 2 w 2"/>
                <a:gd name="T1" fmla="*/ 0 h 2"/>
                <a:gd name="T2" fmla="*/ 2 w 2"/>
                <a:gd name="T3" fmla="*/ 0 h 2"/>
                <a:gd name="T4" fmla="*/ 0 w 2"/>
                <a:gd name="T5" fmla="*/ 2 h 2"/>
                <a:gd name="T6" fmla="*/ 0 w 2"/>
                <a:gd name="T7" fmla="*/ 2 h 2"/>
                <a:gd name="T8" fmla="*/ 0 w 2"/>
                <a:gd name="T9" fmla="*/ 2 h 2"/>
                <a:gd name="T10" fmla="*/ 2 w 2"/>
                <a:gd name="T11" fmla="*/ 0 h 2"/>
                <a:gd name="T12" fmla="*/ 2 w 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2" y="0"/>
                  </a:moveTo>
                  <a:lnTo>
                    <a:pt x="2" y="0"/>
                  </a:lnTo>
                  <a:lnTo>
                    <a:pt x="0" y="2"/>
                  </a:lnTo>
                  <a:lnTo>
                    <a:pt x="0" y="2"/>
                  </a:lnTo>
                  <a:lnTo>
                    <a:pt x="0" y="2"/>
                  </a:lnTo>
                  <a:lnTo>
                    <a:pt x="2" y="0"/>
                  </a:lnTo>
                  <a:lnTo>
                    <a:pt x="2"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51" name="Freeform 36"/>
            <p:cNvSpPr>
              <a:spLocks/>
            </p:cNvSpPr>
            <p:nvPr/>
          </p:nvSpPr>
          <p:spPr bwMode="auto">
            <a:xfrm>
              <a:off x="980" y="1784"/>
              <a:ext cx="2" cy="2"/>
            </a:xfrm>
            <a:custGeom>
              <a:avLst/>
              <a:gdLst>
                <a:gd name="T0" fmla="*/ 2 w 2"/>
                <a:gd name="T1" fmla="*/ 0 h 2"/>
                <a:gd name="T2" fmla="*/ 2 w 2"/>
                <a:gd name="T3" fmla="*/ 0 h 2"/>
                <a:gd name="T4" fmla="*/ 0 w 2"/>
                <a:gd name="T5" fmla="*/ 2 h 2"/>
                <a:gd name="T6" fmla="*/ 0 w 2"/>
                <a:gd name="T7" fmla="*/ 2 h 2"/>
                <a:gd name="T8" fmla="*/ 0 w 2"/>
                <a:gd name="T9" fmla="*/ 2 h 2"/>
                <a:gd name="T10" fmla="*/ 2 w 2"/>
                <a:gd name="T11" fmla="*/ 0 h 2"/>
                <a:gd name="T12" fmla="*/ 2 w 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2" y="0"/>
                  </a:moveTo>
                  <a:lnTo>
                    <a:pt x="2" y="0"/>
                  </a:lnTo>
                  <a:lnTo>
                    <a:pt x="0" y="2"/>
                  </a:lnTo>
                  <a:lnTo>
                    <a:pt x="0" y="2"/>
                  </a:lnTo>
                  <a:lnTo>
                    <a:pt x="0" y="2"/>
                  </a:lnTo>
                  <a:lnTo>
                    <a:pt x="2" y="0"/>
                  </a:lnTo>
                  <a:lnTo>
                    <a:pt x="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52" name="Freeform 37"/>
            <p:cNvSpPr>
              <a:spLocks/>
            </p:cNvSpPr>
            <p:nvPr/>
          </p:nvSpPr>
          <p:spPr bwMode="auto">
            <a:xfrm>
              <a:off x="966" y="1818"/>
              <a:ext cx="32" cy="38"/>
            </a:xfrm>
            <a:custGeom>
              <a:avLst/>
              <a:gdLst>
                <a:gd name="T0" fmla="*/ 18 w 32"/>
                <a:gd name="T1" fmla="*/ 0 h 38"/>
                <a:gd name="T2" fmla="*/ 18 w 32"/>
                <a:gd name="T3" fmla="*/ 0 h 38"/>
                <a:gd name="T4" fmla="*/ 14 w 32"/>
                <a:gd name="T5" fmla="*/ 0 h 38"/>
                <a:gd name="T6" fmla="*/ 10 w 32"/>
                <a:gd name="T7" fmla="*/ 2 h 38"/>
                <a:gd name="T8" fmla="*/ 6 w 32"/>
                <a:gd name="T9" fmla="*/ 6 h 38"/>
                <a:gd name="T10" fmla="*/ 4 w 32"/>
                <a:gd name="T11" fmla="*/ 12 h 38"/>
                <a:gd name="T12" fmla="*/ 4 w 32"/>
                <a:gd name="T13" fmla="*/ 12 h 38"/>
                <a:gd name="T14" fmla="*/ 2 w 32"/>
                <a:gd name="T15" fmla="*/ 28 h 38"/>
                <a:gd name="T16" fmla="*/ 2 w 32"/>
                <a:gd name="T17" fmla="*/ 28 h 38"/>
                <a:gd name="T18" fmla="*/ 0 w 32"/>
                <a:gd name="T19" fmla="*/ 36 h 38"/>
                <a:gd name="T20" fmla="*/ 2 w 32"/>
                <a:gd name="T21" fmla="*/ 38 h 38"/>
                <a:gd name="T22" fmla="*/ 4 w 32"/>
                <a:gd name="T23" fmla="*/ 38 h 38"/>
                <a:gd name="T24" fmla="*/ 4 w 32"/>
                <a:gd name="T25" fmla="*/ 38 h 38"/>
                <a:gd name="T26" fmla="*/ 6 w 32"/>
                <a:gd name="T27" fmla="*/ 38 h 38"/>
                <a:gd name="T28" fmla="*/ 6 w 32"/>
                <a:gd name="T29" fmla="*/ 38 h 38"/>
                <a:gd name="T30" fmla="*/ 12 w 32"/>
                <a:gd name="T31" fmla="*/ 38 h 38"/>
                <a:gd name="T32" fmla="*/ 16 w 32"/>
                <a:gd name="T33" fmla="*/ 34 h 38"/>
                <a:gd name="T34" fmla="*/ 26 w 32"/>
                <a:gd name="T35" fmla="*/ 26 h 38"/>
                <a:gd name="T36" fmla="*/ 32 w 32"/>
                <a:gd name="T37" fmla="*/ 16 h 38"/>
                <a:gd name="T38" fmla="*/ 32 w 32"/>
                <a:gd name="T39" fmla="*/ 12 h 38"/>
                <a:gd name="T40" fmla="*/ 32 w 32"/>
                <a:gd name="T41" fmla="*/ 8 h 38"/>
                <a:gd name="T42" fmla="*/ 32 w 32"/>
                <a:gd name="T43" fmla="*/ 8 h 38"/>
                <a:gd name="T44" fmla="*/ 26 w 32"/>
                <a:gd name="T45" fmla="*/ 2 h 38"/>
                <a:gd name="T46" fmla="*/ 18 w 32"/>
                <a:gd name="T47"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2" h="38">
                  <a:moveTo>
                    <a:pt x="18" y="0"/>
                  </a:moveTo>
                  <a:lnTo>
                    <a:pt x="18" y="0"/>
                  </a:lnTo>
                  <a:lnTo>
                    <a:pt x="14" y="0"/>
                  </a:lnTo>
                  <a:lnTo>
                    <a:pt x="10" y="2"/>
                  </a:lnTo>
                  <a:lnTo>
                    <a:pt x="6" y="6"/>
                  </a:lnTo>
                  <a:lnTo>
                    <a:pt x="4" y="12"/>
                  </a:lnTo>
                  <a:lnTo>
                    <a:pt x="4" y="12"/>
                  </a:lnTo>
                  <a:lnTo>
                    <a:pt x="2" y="28"/>
                  </a:lnTo>
                  <a:lnTo>
                    <a:pt x="2" y="28"/>
                  </a:lnTo>
                  <a:lnTo>
                    <a:pt x="0" y="36"/>
                  </a:lnTo>
                  <a:lnTo>
                    <a:pt x="2" y="38"/>
                  </a:lnTo>
                  <a:lnTo>
                    <a:pt x="4" y="38"/>
                  </a:lnTo>
                  <a:lnTo>
                    <a:pt x="4" y="38"/>
                  </a:lnTo>
                  <a:lnTo>
                    <a:pt x="6" y="38"/>
                  </a:lnTo>
                  <a:lnTo>
                    <a:pt x="6" y="38"/>
                  </a:lnTo>
                  <a:lnTo>
                    <a:pt x="12" y="38"/>
                  </a:lnTo>
                  <a:lnTo>
                    <a:pt x="16" y="34"/>
                  </a:lnTo>
                  <a:lnTo>
                    <a:pt x="26" y="26"/>
                  </a:lnTo>
                  <a:lnTo>
                    <a:pt x="32" y="16"/>
                  </a:lnTo>
                  <a:lnTo>
                    <a:pt x="32" y="12"/>
                  </a:lnTo>
                  <a:lnTo>
                    <a:pt x="32" y="8"/>
                  </a:lnTo>
                  <a:lnTo>
                    <a:pt x="32" y="8"/>
                  </a:lnTo>
                  <a:lnTo>
                    <a:pt x="26" y="2"/>
                  </a:lnTo>
                  <a:lnTo>
                    <a:pt x="18"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53" name="Freeform 38"/>
            <p:cNvSpPr>
              <a:spLocks/>
            </p:cNvSpPr>
            <p:nvPr/>
          </p:nvSpPr>
          <p:spPr bwMode="auto">
            <a:xfrm>
              <a:off x="966" y="1818"/>
              <a:ext cx="32" cy="38"/>
            </a:xfrm>
            <a:custGeom>
              <a:avLst/>
              <a:gdLst>
                <a:gd name="T0" fmla="*/ 18 w 32"/>
                <a:gd name="T1" fmla="*/ 0 h 38"/>
                <a:gd name="T2" fmla="*/ 18 w 32"/>
                <a:gd name="T3" fmla="*/ 0 h 38"/>
                <a:gd name="T4" fmla="*/ 14 w 32"/>
                <a:gd name="T5" fmla="*/ 0 h 38"/>
                <a:gd name="T6" fmla="*/ 10 w 32"/>
                <a:gd name="T7" fmla="*/ 2 h 38"/>
                <a:gd name="T8" fmla="*/ 6 w 32"/>
                <a:gd name="T9" fmla="*/ 6 h 38"/>
                <a:gd name="T10" fmla="*/ 4 w 32"/>
                <a:gd name="T11" fmla="*/ 12 h 38"/>
                <a:gd name="T12" fmla="*/ 4 w 32"/>
                <a:gd name="T13" fmla="*/ 12 h 38"/>
                <a:gd name="T14" fmla="*/ 2 w 32"/>
                <a:gd name="T15" fmla="*/ 28 h 38"/>
                <a:gd name="T16" fmla="*/ 2 w 32"/>
                <a:gd name="T17" fmla="*/ 28 h 38"/>
                <a:gd name="T18" fmla="*/ 0 w 32"/>
                <a:gd name="T19" fmla="*/ 36 h 38"/>
                <a:gd name="T20" fmla="*/ 2 w 32"/>
                <a:gd name="T21" fmla="*/ 38 h 38"/>
                <a:gd name="T22" fmla="*/ 4 w 32"/>
                <a:gd name="T23" fmla="*/ 38 h 38"/>
                <a:gd name="T24" fmla="*/ 4 w 32"/>
                <a:gd name="T25" fmla="*/ 38 h 38"/>
                <a:gd name="T26" fmla="*/ 6 w 32"/>
                <a:gd name="T27" fmla="*/ 38 h 38"/>
                <a:gd name="T28" fmla="*/ 6 w 32"/>
                <a:gd name="T29" fmla="*/ 38 h 38"/>
                <a:gd name="T30" fmla="*/ 12 w 32"/>
                <a:gd name="T31" fmla="*/ 38 h 38"/>
                <a:gd name="T32" fmla="*/ 16 w 32"/>
                <a:gd name="T33" fmla="*/ 34 h 38"/>
                <a:gd name="T34" fmla="*/ 26 w 32"/>
                <a:gd name="T35" fmla="*/ 26 h 38"/>
                <a:gd name="T36" fmla="*/ 32 w 32"/>
                <a:gd name="T37" fmla="*/ 16 h 38"/>
                <a:gd name="T38" fmla="*/ 32 w 32"/>
                <a:gd name="T39" fmla="*/ 12 h 38"/>
                <a:gd name="T40" fmla="*/ 32 w 32"/>
                <a:gd name="T41" fmla="*/ 8 h 38"/>
                <a:gd name="T42" fmla="*/ 32 w 32"/>
                <a:gd name="T43" fmla="*/ 8 h 38"/>
                <a:gd name="T44" fmla="*/ 26 w 32"/>
                <a:gd name="T45" fmla="*/ 2 h 38"/>
                <a:gd name="T46" fmla="*/ 18 w 32"/>
                <a:gd name="T47"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2" h="38">
                  <a:moveTo>
                    <a:pt x="18" y="0"/>
                  </a:moveTo>
                  <a:lnTo>
                    <a:pt x="18" y="0"/>
                  </a:lnTo>
                  <a:lnTo>
                    <a:pt x="14" y="0"/>
                  </a:lnTo>
                  <a:lnTo>
                    <a:pt x="10" y="2"/>
                  </a:lnTo>
                  <a:lnTo>
                    <a:pt x="6" y="6"/>
                  </a:lnTo>
                  <a:lnTo>
                    <a:pt x="4" y="12"/>
                  </a:lnTo>
                  <a:lnTo>
                    <a:pt x="4" y="12"/>
                  </a:lnTo>
                  <a:lnTo>
                    <a:pt x="2" y="28"/>
                  </a:lnTo>
                  <a:lnTo>
                    <a:pt x="2" y="28"/>
                  </a:lnTo>
                  <a:lnTo>
                    <a:pt x="0" y="36"/>
                  </a:lnTo>
                  <a:lnTo>
                    <a:pt x="2" y="38"/>
                  </a:lnTo>
                  <a:lnTo>
                    <a:pt x="4" y="38"/>
                  </a:lnTo>
                  <a:lnTo>
                    <a:pt x="4" y="38"/>
                  </a:lnTo>
                  <a:lnTo>
                    <a:pt x="6" y="38"/>
                  </a:lnTo>
                  <a:lnTo>
                    <a:pt x="6" y="38"/>
                  </a:lnTo>
                  <a:lnTo>
                    <a:pt x="12" y="38"/>
                  </a:lnTo>
                  <a:lnTo>
                    <a:pt x="16" y="34"/>
                  </a:lnTo>
                  <a:lnTo>
                    <a:pt x="26" y="26"/>
                  </a:lnTo>
                  <a:lnTo>
                    <a:pt x="32" y="16"/>
                  </a:lnTo>
                  <a:lnTo>
                    <a:pt x="32" y="12"/>
                  </a:lnTo>
                  <a:lnTo>
                    <a:pt x="32" y="8"/>
                  </a:lnTo>
                  <a:lnTo>
                    <a:pt x="32" y="8"/>
                  </a:lnTo>
                  <a:lnTo>
                    <a:pt x="26" y="2"/>
                  </a:lnTo>
                  <a:lnTo>
                    <a:pt x="1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54" name="Freeform 39"/>
            <p:cNvSpPr>
              <a:spLocks/>
            </p:cNvSpPr>
            <p:nvPr/>
          </p:nvSpPr>
          <p:spPr bwMode="auto">
            <a:xfrm>
              <a:off x="1014" y="1864"/>
              <a:ext cx="44" cy="30"/>
            </a:xfrm>
            <a:custGeom>
              <a:avLst/>
              <a:gdLst>
                <a:gd name="T0" fmla="*/ 16 w 44"/>
                <a:gd name="T1" fmla="*/ 0 h 30"/>
                <a:gd name="T2" fmla="*/ 16 w 44"/>
                <a:gd name="T3" fmla="*/ 0 h 30"/>
                <a:gd name="T4" fmla="*/ 10 w 44"/>
                <a:gd name="T5" fmla="*/ 0 h 30"/>
                <a:gd name="T6" fmla="*/ 4 w 44"/>
                <a:gd name="T7" fmla="*/ 2 h 30"/>
                <a:gd name="T8" fmla="*/ 4 w 44"/>
                <a:gd name="T9" fmla="*/ 2 h 30"/>
                <a:gd name="T10" fmla="*/ 2 w 44"/>
                <a:gd name="T11" fmla="*/ 6 h 30"/>
                <a:gd name="T12" fmla="*/ 0 w 44"/>
                <a:gd name="T13" fmla="*/ 10 h 30"/>
                <a:gd name="T14" fmla="*/ 2 w 44"/>
                <a:gd name="T15" fmla="*/ 14 h 30"/>
                <a:gd name="T16" fmla="*/ 4 w 44"/>
                <a:gd name="T17" fmla="*/ 16 h 30"/>
                <a:gd name="T18" fmla="*/ 4 w 44"/>
                <a:gd name="T19" fmla="*/ 16 h 30"/>
                <a:gd name="T20" fmla="*/ 8 w 44"/>
                <a:gd name="T21" fmla="*/ 18 h 30"/>
                <a:gd name="T22" fmla="*/ 12 w 44"/>
                <a:gd name="T23" fmla="*/ 18 h 30"/>
                <a:gd name="T24" fmla="*/ 16 w 44"/>
                <a:gd name="T25" fmla="*/ 18 h 30"/>
                <a:gd name="T26" fmla="*/ 20 w 44"/>
                <a:gd name="T27" fmla="*/ 20 h 30"/>
                <a:gd name="T28" fmla="*/ 20 w 44"/>
                <a:gd name="T29" fmla="*/ 20 h 30"/>
                <a:gd name="T30" fmla="*/ 26 w 44"/>
                <a:gd name="T31" fmla="*/ 26 h 30"/>
                <a:gd name="T32" fmla="*/ 30 w 44"/>
                <a:gd name="T33" fmla="*/ 28 h 30"/>
                <a:gd name="T34" fmla="*/ 32 w 44"/>
                <a:gd name="T35" fmla="*/ 30 h 30"/>
                <a:gd name="T36" fmla="*/ 32 w 44"/>
                <a:gd name="T37" fmla="*/ 30 h 30"/>
                <a:gd name="T38" fmla="*/ 32 w 44"/>
                <a:gd name="T39" fmla="*/ 30 h 30"/>
                <a:gd name="T40" fmla="*/ 32 w 44"/>
                <a:gd name="T41" fmla="*/ 30 h 30"/>
                <a:gd name="T42" fmla="*/ 38 w 44"/>
                <a:gd name="T43" fmla="*/ 28 h 30"/>
                <a:gd name="T44" fmla="*/ 42 w 44"/>
                <a:gd name="T45" fmla="*/ 24 h 30"/>
                <a:gd name="T46" fmla="*/ 44 w 44"/>
                <a:gd name="T47" fmla="*/ 18 h 30"/>
                <a:gd name="T48" fmla="*/ 44 w 44"/>
                <a:gd name="T49" fmla="*/ 14 h 30"/>
                <a:gd name="T50" fmla="*/ 44 w 44"/>
                <a:gd name="T51" fmla="*/ 14 h 30"/>
                <a:gd name="T52" fmla="*/ 40 w 44"/>
                <a:gd name="T53" fmla="*/ 8 h 30"/>
                <a:gd name="T54" fmla="*/ 34 w 44"/>
                <a:gd name="T55" fmla="*/ 4 h 30"/>
                <a:gd name="T56" fmla="*/ 26 w 44"/>
                <a:gd name="T57" fmla="*/ 0 h 30"/>
                <a:gd name="T58" fmla="*/ 16 w 44"/>
                <a:gd name="T59"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4" h="30">
                  <a:moveTo>
                    <a:pt x="16" y="0"/>
                  </a:moveTo>
                  <a:lnTo>
                    <a:pt x="16" y="0"/>
                  </a:lnTo>
                  <a:lnTo>
                    <a:pt x="10" y="0"/>
                  </a:lnTo>
                  <a:lnTo>
                    <a:pt x="4" y="2"/>
                  </a:lnTo>
                  <a:lnTo>
                    <a:pt x="4" y="2"/>
                  </a:lnTo>
                  <a:lnTo>
                    <a:pt x="2" y="6"/>
                  </a:lnTo>
                  <a:lnTo>
                    <a:pt x="0" y="10"/>
                  </a:lnTo>
                  <a:lnTo>
                    <a:pt x="2" y="14"/>
                  </a:lnTo>
                  <a:lnTo>
                    <a:pt x="4" y="16"/>
                  </a:lnTo>
                  <a:lnTo>
                    <a:pt x="4" y="16"/>
                  </a:lnTo>
                  <a:lnTo>
                    <a:pt x="8" y="18"/>
                  </a:lnTo>
                  <a:lnTo>
                    <a:pt x="12" y="18"/>
                  </a:lnTo>
                  <a:lnTo>
                    <a:pt x="16" y="18"/>
                  </a:lnTo>
                  <a:lnTo>
                    <a:pt x="20" y="20"/>
                  </a:lnTo>
                  <a:lnTo>
                    <a:pt x="20" y="20"/>
                  </a:lnTo>
                  <a:lnTo>
                    <a:pt x="26" y="26"/>
                  </a:lnTo>
                  <a:lnTo>
                    <a:pt x="30" y="28"/>
                  </a:lnTo>
                  <a:lnTo>
                    <a:pt x="32" y="30"/>
                  </a:lnTo>
                  <a:lnTo>
                    <a:pt x="32" y="30"/>
                  </a:lnTo>
                  <a:lnTo>
                    <a:pt x="32" y="30"/>
                  </a:lnTo>
                  <a:lnTo>
                    <a:pt x="32" y="30"/>
                  </a:lnTo>
                  <a:lnTo>
                    <a:pt x="38" y="28"/>
                  </a:lnTo>
                  <a:lnTo>
                    <a:pt x="42" y="24"/>
                  </a:lnTo>
                  <a:lnTo>
                    <a:pt x="44" y="18"/>
                  </a:lnTo>
                  <a:lnTo>
                    <a:pt x="44" y="14"/>
                  </a:lnTo>
                  <a:lnTo>
                    <a:pt x="44" y="14"/>
                  </a:lnTo>
                  <a:lnTo>
                    <a:pt x="40" y="8"/>
                  </a:lnTo>
                  <a:lnTo>
                    <a:pt x="34" y="4"/>
                  </a:lnTo>
                  <a:lnTo>
                    <a:pt x="26" y="0"/>
                  </a:lnTo>
                  <a:lnTo>
                    <a:pt x="16"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55" name="Freeform 40"/>
            <p:cNvSpPr>
              <a:spLocks/>
            </p:cNvSpPr>
            <p:nvPr/>
          </p:nvSpPr>
          <p:spPr bwMode="auto">
            <a:xfrm>
              <a:off x="1014" y="1864"/>
              <a:ext cx="44" cy="30"/>
            </a:xfrm>
            <a:custGeom>
              <a:avLst/>
              <a:gdLst>
                <a:gd name="T0" fmla="*/ 16 w 44"/>
                <a:gd name="T1" fmla="*/ 0 h 30"/>
                <a:gd name="T2" fmla="*/ 16 w 44"/>
                <a:gd name="T3" fmla="*/ 0 h 30"/>
                <a:gd name="T4" fmla="*/ 10 w 44"/>
                <a:gd name="T5" fmla="*/ 0 h 30"/>
                <a:gd name="T6" fmla="*/ 4 w 44"/>
                <a:gd name="T7" fmla="*/ 2 h 30"/>
                <a:gd name="T8" fmla="*/ 4 w 44"/>
                <a:gd name="T9" fmla="*/ 2 h 30"/>
                <a:gd name="T10" fmla="*/ 2 w 44"/>
                <a:gd name="T11" fmla="*/ 6 h 30"/>
                <a:gd name="T12" fmla="*/ 0 w 44"/>
                <a:gd name="T13" fmla="*/ 10 h 30"/>
                <a:gd name="T14" fmla="*/ 2 w 44"/>
                <a:gd name="T15" fmla="*/ 14 h 30"/>
                <a:gd name="T16" fmla="*/ 4 w 44"/>
                <a:gd name="T17" fmla="*/ 16 h 30"/>
                <a:gd name="T18" fmla="*/ 4 w 44"/>
                <a:gd name="T19" fmla="*/ 16 h 30"/>
                <a:gd name="T20" fmla="*/ 8 w 44"/>
                <a:gd name="T21" fmla="*/ 18 h 30"/>
                <a:gd name="T22" fmla="*/ 12 w 44"/>
                <a:gd name="T23" fmla="*/ 18 h 30"/>
                <a:gd name="T24" fmla="*/ 16 w 44"/>
                <a:gd name="T25" fmla="*/ 18 h 30"/>
                <a:gd name="T26" fmla="*/ 20 w 44"/>
                <a:gd name="T27" fmla="*/ 20 h 30"/>
                <a:gd name="T28" fmla="*/ 20 w 44"/>
                <a:gd name="T29" fmla="*/ 20 h 30"/>
                <a:gd name="T30" fmla="*/ 26 w 44"/>
                <a:gd name="T31" fmla="*/ 26 h 30"/>
                <a:gd name="T32" fmla="*/ 30 w 44"/>
                <a:gd name="T33" fmla="*/ 28 h 30"/>
                <a:gd name="T34" fmla="*/ 32 w 44"/>
                <a:gd name="T35" fmla="*/ 30 h 30"/>
                <a:gd name="T36" fmla="*/ 32 w 44"/>
                <a:gd name="T37" fmla="*/ 30 h 30"/>
                <a:gd name="T38" fmla="*/ 32 w 44"/>
                <a:gd name="T39" fmla="*/ 30 h 30"/>
                <a:gd name="T40" fmla="*/ 32 w 44"/>
                <a:gd name="T41" fmla="*/ 30 h 30"/>
                <a:gd name="T42" fmla="*/ 38 w 44"/>
                <a:gd name="T43" fmla="*/ 28 h 30"/>
                <a:gd name="T44" fmla="*/ 42 w 44"/>
                <a:gd name="T45" fmla="*/ 24 h 30"/>
                <a:gd name="T46" fmla="*/ 44 w 44"/>
                <a:gd name="T47" fmla="*/ 18 h 30"/>
                <a:gd name="T48" fmla="*/ 44 w 44"/>
                <a:gd name="T49" fmla="*/ 14 h 30"/>
                <a:gd name="T50" fmla="*/ 44 w 44"/>
                <a:gd name="T51" fmla="*/ 14 h 30"/>
                <a:gd name="T52" fmla="*/ 40 w 44"/>
                <a:gd name="T53" fmla="*/ 8 h 30"/>
                <a:gd name="T54" fmla="*/ 34 w 44"/>
                <a:gd name="T55" fmla="*/ 4 h 30"/>
                <a:gd name="T56" fmla="*/ 26 w 44"/>
                <a:gd name="T57" fmla="*/ 0 h 30"/>
                <a:gd name="T58" fmla="*/ 16 w 44"/>
                <a:gd name="T59"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4" h="30">
                  <a:moveTo>
                    <a:pt x="16" y="0"/>
                  </a:moveTo>
                  <a:lnTo>
                    <a:pt x="16" y="0"/>
                  </a:lnTo>
                  <a:lnTo>
                    <a:pt x="10" y="0"/>
                  </a:lnTo>
                  <a:lnTo>
                    <a:pt x="4" y="2"/>
                  </a:lnTo>
                  <a:lnTo>
                    <a:pt x="4" y="2"/>
                  </a:lnTo>
                  <a:lnTo>
                    <a:pt x="2" y="6"/>
                  </a:lnTo>
                  <a:lnTo>
                    <a:pt x="0" y="10"/>
                  </a:lnTo>
                  <a:lnTo>
                    <a:pt x="2" y="14"/>
                  </a:lnTo>
                  <a:lnTo>
                    <a:pt x="4" y="16"/>
                  </a:lnTo>
                  <a:lnTo>
                    <a:pt x="4" y="16"/>
                  </a:lnTo>
                  <a:lnTo>
                    <a:pt x="8" y="18"/>
                  </a:lnTo>
                  <a:lnTo>
                    <a:pt x="12" y="18"/>
                  </a:lnTo>
                  <a:lnTo>
                    <a:pt x="16" y="18"/>
                  </a:lnTo>
                  <a:lnTo>
                    <a:pt x="20" y="20"/>
                  </a:lnTo>
                  <a:lnTo>
                    <a:pt x="20" y="20"/>
                  </a:lnTo>
                  <a:lnTo>
                    <a:pt x="26" y="26"/>
                  </a:lnTo>
                  <a:lnTo>
                    <a:pt x="30" y="28"/>
                  </a:lnTo>
                  <a:lnTo>
                    <a:pt x="32" y="30"/>
                  </a:lnTo>
                  <a:lnTo>
                    <a:pt x="32" y="30"/>
                  </a:lnTo>
                  <a:lnTo>
                    <a:pt x="32" y="30"/>
                  </a:lnTo>
                  <a:lnTo>
                    <a:pt x="32" y="30"/>
                  </a:lnTo>
                  <a:lnTo>
                    <a:pt x="38" y="28"/>
                  </a:lnTo>
                  <a:lnTo>
                    <a:pt x="42" y="24"/>
                  </a:lnTo>
                  <a:lnTo>
                    <a:pt x="44" y="18"/>
                  </a:lnTo>
                  <a:lnTo>
                    <a:pt x="44" y="14"/>
                  </a:lnTo>
                  <a:lnTo>
                    <a:pt x="44" y="14"/>
                  </a:lnTo>
                  <a:lnTo>
                    <a:pt x="40" y="8"/>
                  </a:lnTo>
                  <a:lnTo>
                    <a:pt x="34" y="4"/>
                  </a:lnTo>
                  <a:lnTo>
                    <a:pt x="26" y="0"/>
                  </a:lnTo>
                  <a:lnTo>
                    <a:pt x="1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56" name="Freeform 41"/>
            <p:cNvSpPr>
              <a:spLocks/>
            </p:cNvSpPr>
            <p:nvPr/>
          </p:nvSpPr>
          <p:spPr bwMode="auto">
            <a:xfrm>
              <a:off x="1138" y="1870"/>
              <a:ext cx="26" cy="30"/>
            </a:xfrm>
            <a:custGeom>
              <a:avLst/>
              <a:gdLst>
                <a:gd name="T0" fmla="*/ 8 w 26"/>
                <a:gd name="T1" fmla="*/ 0 h 30"/>
                <a:gd name="T2" fmla="*/ 8 w 26"/>
                <a:gd name="T3" fmla="*/ 0 h 30"/>
                <a:gd name="T4" fmla="*/ 0 w 26"/>
                <a:gd name="T5" fmla="*/ 2 h 30"/>
                <a:gd name="T6" fmla="*/ 4 w 26"/>
                <a:gd name="T7" fmla="*/ 0 h 30"/>
                <a:gd name="T8" fmla="*/ 4 w 26"/>
                <a:gd name="T9" fmla="*/ 0 h 30"/>
                <a:gd name="T10" fmla="*/ 2 w 26"/>
                <a:gd name="T11" fmla="*/ 4 h 30"/>
                <a:gd name="T12" fmla="*/ 4 w 26"/>
                <a:gd name="T13" fmla="*/ 10 h 30"/>
                <a:gd name="T14" fmla="*/ 8 w 26"/>
                <a:gd name="T15" fmla="*/ 18 h 30"/>
                <a:gd name="T16" fmla="*/ 8 w 26"/>
                <a:gd name="T17" fmla="*/ 18 h 30"/>
                <a:gd name="T18" fmla="*/ 10 w 26"/>
                <a:gd name="T19" fmla="*/ 26 h 30"/>
                <a:gd name="T20" fmla="*/ 12 w 26"/>
                <a:gd name="T21" fmla="*/ 30 h 30"/>
                <a:gd name="T22" fmla="*/ 14 w 26"/>
                <a:gd name="T23" fmla="*/ 30 h 30"/>
                <a:gd name="T24" fmla="*/ 14 w 26"/>
                <a:gd name="T25" fmla="*/ 30 h 30"/>
                <a:gd name="T26" fmla="*/ 18 w 26"/>
                <a:gd name="T27" fmla="*/ 30 h 30"/>
                <a:gd name="T28" fmla="*/ 22 w 26"/>
                <a:gd name="T29" fmla="*/ 28 h 30"/>
                <a:gd name="T30" fmla="*/ 22 w 26"/>
                <a:gd name="T31" fmla="*/ 28 h 30"/>
                <a:gd name="T32" fmla="*/ 26 w 26"/>
                <a:gd name="T33" fmla="*/ 24 h 30"/>
                <a:gd name="T34" fmla="*/ 26 w 26"/>
                <a:gd name="T35" fmla="*/ 18 h 30"/>
                <a:gd name="T36" fmla="*/ 22 w 26"/>
                <a:gd name="T37" fmla="*/ 10 h 30"/>
                <a:gd name="T38" fmla="*/ 22 w 26"/>
                <a:gd name="T39" fmla="*/ 10 h 30"/>
                <a:gd name="T40" fmla="*/ 16 w 26"/>
                <a:gd name="T41" fmla="*/ 4 h 30"/>
                <a:gd name="T42" fmla="*/ 12 w 26"/>
                <a:gd name="T43" fmla="*/ 2 h 30"/>
                <a:gd name="T44" fmla="*/ 8 w 26"/>
                <a:gd name="T45"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6" h="30">
                  <a:moveTo>
                    <a:pt x="8" y="0"/>
                  </a:moveTo>
                  <a:lnTo>
                    <a:pt x="8" y="0"/>
                  </a:lnTo>
                  <a:lnTo>
                    <a:pt x="0" y="2"/>
                  </a:lnTo>
                  <a:lnTo>
                    <a:pt x="4" y="0"/>
                  </a:lnTo>
                  <a:lnTo>
                    <a:pt x="4" y="0"/>
                  </a:lnTo>
                  <a:lnTo>
                    <a:pt x="2" y="4"/>
                  </a:lnTo>
                  <a:lnTo>
                    <a:pt x="4" y="10"/>
                  </a:lnTo>
                  <a:lnTo>
                    <a:pt x="8" y="18"/>
                  </a:lnTo>
                  <a:lnTo>
                    <a:pt x="8" y="18"/>
                  </a:lnTo>
                  <a:lnTo>
                    <a:pt x="10" y="26"/>
                  </a:lnTo>
                  <a:lnTo>
                    <a:pt x="12" y="30"/>
                  </a:lnTo>
                  <a:lnTo>
                    <a:pt x="14" y="30"/>
                  </a:lnTo>
                  <a:lnTo>
                    <a:pt x="14" y="30"/>
                  </a:lnTo>
                  <a:lnTo>
                    <a:pt x="18" y="30"/>
                  </a:lnTo>
                  <a:lnTo>
                    <a:pt x="22" y="28"/>
                  </a:lnTo>
                  <a:lnTo>
                    <a:pt x="22" y="28"/>
                  </a:lnTo>
                  <a:lnTo>
                    <a:pt x="26" y="24"/>
                  </a:lnTo>
                  <a:lnTo>
                    <a:pt x="26" y="18"/>
                  </a:lnTo>
                  <a:lnTo>
                    <a:pt x="22" y="10"/>
                  </a:lnTo>
                  <a:lnTo>
                    <a:pt x="22" y="10"/>
                  </a:lnTo>
                  <a:lnTo>
                    <a:pt x="16" y="4"/>
                  </a:lnTo>
                  <a:lnTo>
                    <a:pt x="12" y="2"/>
                  </a:lnTo>
                  <a:lnTo>
                    <a:pt x="8"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57" name="Freeform 42"/>
            <p:cNvSpPr>
              <a:spLocks/>
            </p:cNvSpPr>
            <p:nvPr/>
          </p:nvSpPr>
          <p:spPr bwMode="auto">
            <a:xfrm>
              <a:off x="1138" y="1870"/>
              <a:ext cx="26" cy="30"/>
            </a:xfrm>
            <a:custGeom>
              <a:avLst/>
              <a:gdLst>
                <a:gd name="T0" fmla="*/ 8 w 26"/>
                <a:gd name="T1" fmla="*/ 0 h 30"/>
                <a:gd name="T2" fmla="*/ 8 w 26"/>
                <a:gd name="T3" fmla="*/ 0 h 30"/>
                <a:gd name="T4" fmla="*/ 0 w 26"/>
                <a:gd name="T5" fmla="*/ 2 h 30"/>
                <a:gd name="T6" fmla="*/ 4 w 26"/>
                <a:gd name="T7" fmla="*/ 0 h 30"/>
                <a:gd name="T8" fmla="*/ 4 w 26"/>
                <a:gd name="T9" fmla="*/ 0 h 30"/>
                <a:gd name="T10" fmla="*/ 2 w 26"/>
                <a:gd name="T11" fmla="*/ 4 h 30"/>
                <a:gd name="T12" fmla="*/ 4 w 26"/>
                <a:gd name="T13" fmla="*/ 10 h 30"/>
                <a:gd name="T14" fmla="*/ 8 w 26"/>
                <a:gd name="T15" fmla="*/ 18 h 30"/>
                <a:gd name="T16" fmla="*/ 8 w 26"/>
                <a:gd name="T17" fmla="*/ 18 h 30"/>
                <a:gd name="T18" fmla="*/ 10 w 26"/>
                <a:gd name="T19" fmla="*/ 26 h 30"/>
                <a:gd name="T20" fmla="*/ 12 w 26"/>
                <a:gd name="T21" fmla="*/ 30 h 30"/>
                <a:gd name="T22" fmla="*/ 14 w 26"/>
                <a:gd name="T23" fmla="*/ 30 h 30"/>
                <a:gd name="T24" fmla="*/ 14 w 26"/>
                <a:gd name="T25" fmla="*/ 30 h 30"/>
                <a:gd name="T26" fmla="*/ 18 w 26"/>
                <a:gd name="T27" fmla="*/ 30 h 30"/>
                <a:gd name="T28" fmla="*/ 22 w 26"/>
                <a:gd name="T29" fmla="*/ 28 h 30"/>
                <a:gd name="T30" fmla="*/ 22 w 26"/>
                <a:gd name="T31" fmla="*/ 28 h 30"/>
                <a:gd name="T32" fmla="*/ 26 w 26"/>
                <a:gd name="T33" fmla="*/ 24 h 30"/>
                <a:gd name="T34" fmla="*/ 26 w 26"/>
                <a:gd name="T35" fmla="*/ 18 h 30"/>
                <a:gd name="T36" fmla="*/ 22 w 26"/>
                <a:gd name="T37" fmla="*/ 10 h 30"/>
                <a:gd name="T38" fmla="*/ 22 w 26"/>
                <a:gd name="T39" fmla="*/ 10 h 30"/>
                <a:gd name="T40" fmla="*/ 16 w 26"/>
                <a:gd name="T41" fmla="*/ 4 h 30"/>
                <a:gd name="T42" fmla="*/ 12 w 26"/>
                <a:gd name="T43" fmla="*/ 2 h 30"/>
                <a:gd name="T44" fmla="*/ 8 w 26"/>
                <a:gd name="T45"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6" h="30">
                  <a:moveTo>
                    <a:pt x="8" y="0"/>
                  </a:moveTo>
                  <a:lnTo>
                    <a:pt x="8" y="0"/>
                  </a:lnTo>
                  <a:lnTo>
                    <a:pt x="0" y="2"/>
                  </a:lnTo>
                  <a:lnTo>
                    <a:pt x="4" y="0"/>
                  </a:lnTo>
                  <a:lnTo>
                    <a:pt x="4" y="0"/>
                  </a:lnTo>
                  <a:lnTo>
                    <a:pt x="2" y="4"/>
                  </a:lnTo>
                  <a:lnTo>
                    <a:pt x="4" y="10"/>
                  </a:lnTo>
                  <a:lnTo>
                    <a:pt x="8" y="18"/>
                  </a:lnTo>
                  <a:lnTo>
                    <a:pt x="8" y="18"/>
                  </a:lnTo>
                  <a:lnTo>
                    <a:pt x="10" y="26"/>
                  </a:lnTo>
                  <a:lnTo>
                    <a:pt x="12" y="30"/>
                  </a:lnTo>
                  <a:lnTo>
                    <a:pt x="14" y="30"/>
                  </a:lnTo>
                  <a:lnTo>
                    <a:pt x="14" y="30"/>
                  </a:lnTo>
                  <a:lnTo>
                    <a:pt x="18" y="30"/>
                  </a:lnTo>
                  <a:lnTo>
                    <a:pt x="22" y="28"/>
                  </a:lnTo>
                  <a:lnTo>
                    <a:pt x="22" y="28"/>
                  </a:lnTo>
                  <a:lnTo>
                    <a:pt x="26" y="24"/>
                  </a:lnTo>
                  <a:lnTo>
                    <a:pt x="26" y="18"/>
                  </a:lnTo>
                  <a:lnTo>
                    <a:pt x="22" y="10"/>
                  </a:lnTo>
                  <a:lnTo>
                    <a:pt x="22" y="10"/>
                  </a:lnTo>
                  <a:lnTo>
                    <a:pt x="16" y="4"/>
                  </a:lnTo>
                  <a:lnTo>
                    <a:pt x="12" y="2"/>
                  </a:lnTo>
                  <a:lnTo>
                    <a:pt x="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58" name="Freeform 43"/>
            <p:cNvSpPr>
              <a:spLocks/>
            </p:cNvSpPr>
            <p:nvPr/>
          </p:nvSpPr>
          <p:spPr bwMode="auto">
            <a:xfrm>
              <a:off x="1166" y="1912"/>
              <a:ext cx="28" cy="26"/>
            </a:xfrm>
            <a:custGeom>
              <a:avLst/>
              <a:gdLst>
                <a:gd name="T0" fmla="*/ 12 w 28"/>
                <a:gd name="T1" fmla="*/ 0 h 26"/>
                <a:gd name="T2" fmla="*/ 12 w 28"/>
                <a:gd name="T3" fmla="*/ 0 h 26"/>
                <a:gd name="T4" fmla="*/ 4 w 28"/>
                <a:gd name="T5" fmla="*/ 0 h 26"/>
                <a:gd name="T6" fmla="*/ 0 w 28"/>
                <a:gd name="T7" fmla="*/ 4 h 26"/>
                <a:gd name="T8" fmla="*/ 0 w 28"/>
                <a:gd name="T9" fmla="*/ 6 h 26"/>
                <a:gd name="T10" fmla="*/ 0 w 28"/>
                <a:gd name="T11" fmla="*/ 6 h 26"/>
                <a:gd name="T12" fmla="*/ 0 w 28"/>
                <a:gd name="T13" fmla="*/ 12 h 26"/>
                <a:gd name="T14" fmla="*/ 4 w 28"/>
                <a:gd name="T15" fmla="*/ 16 h 26"/>
                <a:gd name="T16" fmla="*/ 14 w 28"/>
                <a:gd name="T17" fmla="*/ 24 h 26"/>
                <a:gd name="T18" fmla="*/ 14 w 28"/>
                <a:gd name="T19" fmla="*/ 24 h 26"/>
                <a:gd name="T20" fmla="*/ 18 w 28"/>
                <a:gd name="T21" fmla="*/ 26 h 26"/>
                <a:gd name="T22" fmla="*/ 18 w 28"/>
                <a:gd name="T23" fmla="*/ 26 h 26"/>
                <a:gd name="T24" fmla="*/ 22 w 28"/>
                <a:gd name="T25" fmla="*/ 26 h 26"/>
                <a:gd name="T26" fmla="*/ 24 w 28"/>
                <a:gd name="T27" fmla="*/ 24 h 26"/>
                <a:gd name="T28" fmla="*/ 26 w 28"/>
                <a:gd name="T29" fmla="*/ 16 h 26"/>
                <a:gd name="T30" fmla="*/ 28 w 28"/>
                <a:gd name="T31" fmla="*/ 8 h 26"/>
                <a:gd name="T32" fmla="*/ 24 w 28"/>
                <a:gd name="T33" fmla="*/ 2 h 26"/>
                <a:gd name="T34" fmla="*/ 24 w 28"/>
                <a:gd name="T35" fmla="*/ 2 h 26"/>
                <a:gd name="T36" fmla="*/ 20 w 28"/>
                <a:gd name="T37" fmla="*/ 0 h 26"/>
                <a:gd name="T38" fmla="*/ 12 w 28"/>
                <a:gd name="T39"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 h="26">
                  <a:moveTo>
                    <a:pt x="12" y="0"/>
                  </a:moveTo>
                  <a:lnTo>
                    <a:pt x="12" y="0"/>
                  </a:lnTo>
                  <a:lnTo>
                    <a:pt x="4" y="0"/>
                  </a:lnTo>
                  <a:lnTo>
                    <a:pt x="0" y="4"/>
                  </a:lnTo>
                  <a:lnTo>
                    <a:pt x="0" y="6"/>
                  </a:lnTo>
                  <a:lnTo>
                    <a:pt x="0" y="6"/>
                  </a:lnTo>
                  <a:lnTo>
                    <a:pt x="0" y="12"/>
                  </a:lnTo>
                  <a:lnTo>
                    <a:pt x="4" y="16"/>
                  </a:lnTo>
                  <a:lnTo>
                    <a:pt x="14" y="24"/>
                  </a:lnTo>
                  <a:lnTo>
                    <a:pt x="14" y="24"/>
                  </a:lnTo>
                  <a:lnTo>
                    <a:pt x="18" y="26"/>
                  </a:lnTo>
                  <a:lnTo>
                    <a:pt x="18" y="26"/>
                  </a:lnTo>
                  <a:lnTo>
                    <a:pt x="22" y="26"/>
                  </a:lnTo>
                  <a:lnTo>
                    <a:pt x="24" y="24"/>
                  </a:lnTo>
                  <a:lnTo>
                    <a:pt x="26" y="16"/>
                  </a:lnTo>
                  <a:lnTo>
                    <a:pt x="28" y="8"/>
                  </a:lnTo>
                  <a:lnTo>
                    <a:pt x="24" y="2"/>
                  </a:lnTo>
                  <a:lnTo>
                    <a:pt x="24" y="2"/>
                  </a:lnTo>
                  <a:lnTo>
                    <a:pt x="20" y="0"/>
                  </a:lnTo>
                  <a:lnTo>
                    <a:pt x="12"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59" name="Freeform 44"/>
            <p:cNvSpPr>
              <a:spLocks/>
            </p:cNvSpPr>
            <p:nvPr/>
          </p:nvSpPr>
          <p:spPr bwMode="auto">
            <a:xfrm>
              <a:off x="1166" y="1912"/>
              <a:ext cx="28" cy="26"/>
            </a:xfrm>
            <a:custGeom>
              <a:avLst/>
              <a:gdLst>
                <a:gd name="T0" fmla="*/ 12 w 28"/>
                <a:gd name="T1" fmla="*/ 0 h 26"/>
                <a:gd name="T2" fmla="*/ 12 w 28"/>
                <a:gd name="T3" fmla="*/ 0 h 26"/>
                <a:gd name="T4" fmla="*/ 4 w 28"/>
                <a:gd name="T5" fmla="*/ 0 h 26"/>
                <a:gd name="T6" fmla="*/ 0 w 28"/>
                <a:gd name="T7" fmla="*/ 4 h 26"/>
                <a:gd name="T8" fmla="*/ 0 w 28"/>
                <a:gd name="T9" fmla="*/ 6 h 26"/>
                <a:gd name="T10" fmla="*/ 0 w 28"/>
                <a:gd name="T11" fmla="*/ 6 h 26"/>
                <a:gd name="T12" fmla="*/ 0 w 28"/>
                <a:gd name="T13" fmla="*/ 12 h 26"/>
                <a:gd name="T14" fmla="*/ 4 w 28"/>
                <a:gd name="T15" fmla="*/ 16 h 26"/>
                <a:gd name="T16" fmla="*/ 14 w 28"/>
                <a:gd name="T17" fmla="*/ 24 h 26"/>
                <a:gd name="T18" fmla="*/ 14 w 28"/>
                <a:gd name="T19" fmla="*/ 24 h 26"/>
                <a:gd name="T20" fmla="*/ 18 w 28"/>
                <a:gd name="T21" fmla="*/ 26 h 26"/>
                <a:gd name="T22" fmla="*/ 18 w 28"/>
                <a:gd name="T23" fmla="*/ 26 h 26"/>
                <a:gd name="T24" fmla="*/ 22 w 28"/>
                <a:gd name="T25" fmla="*/ 26 h 26"/>
                <a:gd name="T26" fmla="*/ 24 w 28"/>
                <a:gd name="T27" fmla="*/ 24 h 26"/>
                <a:gd name="T28" fmla="*/ 26 w 28"/>
                <a:gd name="T29" fmla="*/ 16 h 26"/>
                <a:gd name="T30" fmla="*/ 28 w 28"/>
                <a:gd name="T31" fmla="*/ 8 h 26"/>
                <a:gd name="T32" fmla="*/ 24 w 28"/>
                <a:gd name="T33" fmla="*/ 2 h 26"/>
                <a:gd name="T34" fmla="*/ 24 w 28"/>
                <a:gd name="T35" fmla="*/ 2 h 26"/>
                <a:gd name="T36" fmla="*/ 20 w 28"/>
                <a:gd name="T37" fmla="*/ 0 h 26"/>
                <a:gd name="T38" fmla="*/ 12 w 28"/>
                <a:gd name="T39"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 h="26">
                  <a:moveTo>
                    <a:pt x="12" y="0"/>
                  </a:moveTo>
                  <a:lnTo>
                    <a:pt x="12" y="0"/>
                  </a:lnTo>
                  <a:lnTo>
                    <a:pt x="4" y="0"/>
                  </a:lnTo>
                  <a:lnTo>
                    <a:pt x="0" y="4"/>
                  </a:lnTo>
                  <a:lnTo>
                    <a:pt x="0" y="6"/>
                  </a:lnTo>
                  <a:lnTo>
                    <a:pt x="0" y="6"/>
                  </a:lnTo>
                  <a:lnTo>
                    <a:pt x="0" y="12"/>
                  </a:lnTo>
                  <a:lnTo>
                    <a:pt x="4" y="16"/>
                  </a:lnTo>
                  <a:lnTo>
                    <a:pt x="14" y="24"/>
                  </a:lnTo>
                  <a:lnTo>
                    <a:pt x="14" y="24"/>
                  </a:lnTo>
                  <a:lnTo>
                    <a:pt x="18" y="26"/>
                  </a:lnTo>
                  <a:lnTo>
                    <a:pt x="18" y="26"/>
                  </a:lnTo>
                  <a:lnTo>
                    <a:pt x="22" y="26"/>
                  </a:lnTo>
                  <a:lnTo>
                    <a:pt x="24" y="24"/>
                  </a:lnTo>
                  <a:lnTo>
                    <a:pt x="26" y="16"/>
                  </a:lnTo>
                  <a:lnTo>
                    <a:pt x="28" y="8"/>
                  </a:lnTo>
                  <a:lnTo>
                    <a:pt x="24" y="2"/>
                  </a:lnTo>
                  <a:lnTo>
                    <a:pt x="24" y="2"/>
                  </a:lnTo>
                  <a:lnTo>
                    <a:pt x="20" y="0"/>
                  </a:lnTo>
                  <a:lnTo>
                    <a:pt x="1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60" name="Freeform 45"/>
            <p:cNvSpPr>
              <a:spLocks/>
            </p:cNvSpPr>
            <p:nvPr/>
          </p:nvSpPr>
          <p:spPr bwMode="auto">
            <a:xfrm>
              <a:off x="1278" y="1920"/>
              <a:ext cx="26" cy="16"/>
            </a:xfrm>
            <a:custGeom>
              <a:avLst/>
              <a:gdLst>
                <a:gd name="T0" fmla="*/ 18 w 26"/>
                <a:gd name="T1" fmla="*/ 0 h 16"/>
                <a:gd name="T2" fmla="*/ 18 w 26"/>
                <a:gd name="T3" fmla="*/ 0 h 16"/>
                <a:gd name="T4" fmla="*/ 10 w 26"/>
                <a:gd name="T5" fmla="*/ 2 h 16"/>
                <a:gd name="T6" fmla="*/ 2 w 26"/>
                <a:gd name="T7" fmla="*/ 6 h 16"/>
                <a:gd name="T8" fmla="*/ 0 w 26"/>
                <a:gd name="T9" fmla="*/ 8 h 16"/>
                <a:gd name="T10" fmla="*/ 0 w 26"/>
                <a:gd name="T11" fmla="*/ 12 h 16"/>
                <a:gd name="T12" fmla="*/ 0 w 26"/>
                <a:gd name="T13" fmla="*/ 14 h 16"/>
                <a:gd name="T14" fmla="*/ 4 w 26"/>
                <a:gd name="T15" fmla="*/ 16 h 16"/>
                <a:gd name="T16" fmla="*/ 4 w 26"/>
                <a:gd name="T17" fmla="*/ 16 h 16"/>
                <a:gd name="T18" fmla="*/ 8 w 26"/>
                <a:gd name="T19" fmla="*/ 16 h 16"/>
                <a:gd name="T20" fmla="*/ 8 w 26"/>
                <a:gd name="T21" fmla="*/ 16 h 16"/>
                <a:gd name="T22" fmla="*/ 14 w 26"/>
                <a:gd name="T23" fmla="*/ 16 h 16"/>
                <a:gd name="T24" fmla="*/ 18 w 26"/>
                <a:gd name="T25" fmla="*/ 14 h 16"/>
                <a:gd name="T26" fmla="*/ 26 w 26"/>
                <a:gd name="T27" fmla="*/ 8 h 16"/>
                <a:gd name="T28" fmla="*/ 26 w 26"/>
                <a:gd name="T29" fmla="*/ 6 h 16"/>
                <a:gd name="T30" fmla="*/ 26 w 26"/>
                <a:gd name="T31" fmla="*/ 4 h 16"/>
                <a:gd name="T32" fmla="*/ 24 w 26"/>
                <a:gd name="T33" fmla="*/ 2 h 16"/>
                <a:gd name="T34" fmla="*/ 18 w 26"/>
                <a:gd name="T35" fmla="*/ 0 h 16"/>
                <a:gd name="T36" fmla="*/ 18 w 26"/>
                <a:gd name="T37" fmla="*/ 0 h 16"/>
                <a:gd name="T38" fmla="*/ 18 w 26"/>
                <a:gd name="T39"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6" h="16">
                  <a:moveTo>
                    <a:pt x="18" y="0"/>
                  </a:moveTo>
                  <a:lnTo>
                    <a:pt x="18" y="0"/>
                  </a:lnTo>
                  <a:lnTo>
                    <a:pt x="10" y="2"/>
                  </a:lnTo>
                  <a:lnTo>
                    <a:pt x="2" y="6"/>
                  </a:lnTo>
                  <a:lnTo>
                    <a:pt x="0" y="8"/>
                  </a:lnTo>
                  <a:lnTo>
                    <a:pt x="0" y="12"/>
                  </a:lnTo>
                  <a:lnTo>
                    <a:pt x="0" y="14"/>
                  </a:lnTo>
                  <a:lnTo>
                    <a:pt x="4" y="16"/>
                  </a:lnTo>
                  <a:lnTo>
                    <a:pt x="4" y="16"/>
                  </a:lnTo>
                  <a:lnTo>
                    <a:pt x="8" y="16"/>
                  </a:lnTo>
                  <a:lnTo>
                    <a:pt x="8" y="16"/>
                  </a:lnTo>
                  <a:lnTo>
                    <a:pt x="14" y="16"/>
                  </a:lnTo>
                  <a:lnTo>
                    <a:pt x="18" y="14"/>
                  </a:lnTo>
                  <a:lnTo>
                    <a:pt x="26" y="8"/>
                  </a:lnTo>
                  <a:lnTo>
                    <a:pt x="26" y="6"/>
                  </a:lnTo>
                  <a:lnTo>
                    <a:pt x="26" y="4"/>
                  </a:lnTo>
                  <a:lnTo>
                    <a:pt x="24" y="2"/>
                  </a:lnTo>
                  <a:lnTo>
                    <a:pt x="18" y="0"/>
                  </a:lnTo>
                  <a:lnTo>
                    <a:pt x="18" y="0"/>
                  </a:lnTo>
                  <a:lnTo>
                    <a:pt x="18"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61" name="Freeform 46"/>
            <p:cNvSpPr>
              <a:spLocks/>
            </p:cNvSpPr>
            <p:nvPr/>
          </p:nvSpPr>
          <p:spPr bwMode="auto">
            <a:xfrm>
              <a:off x="1278" y="1920"/>
              <a:ext cx="26" cy="16"/>
            </a:xfrm>
            <a:custGeom>
              <a:avLst/>
              <a:gdLst>
                <a:gd name="T0" fmla="*/ 18 w 26"/>
                <a:gd name="T1" fmla="*/ 0 h 16"/>
                <a:gd name="T2" fmla="*/ 18 w 26"/>
                <a:gd name="T3" fmla="*/ 0 h 16"/>
                <a:gd name="T4" fmla="*/ 10 w 26"/>
                <a:gd name="T5" fmla="*/ 2 h 16"/>
                <a:gd name="T6" fmla="*/ 2 w 26"/>
                <a:gd name="T7" fmla="*/ 6 h 16"/>
                <a:gd name="T8" fmla="*/ 0 w 26"/>
                <a:gd name="T9" fmla="*/ 8 h 16"/>
                <a:gd name="T10" fmla="*/ 0 w 26"/>
                <a:gd name="T11" fmla="*/ 12 h 16"/>
                <a:gd name="T12" fmla="*/ 0 w 26"/>
                <a:gd name="T13" fmla="*/ 14 h 16"/>
                <a:gd name="T14" fmla="*/ 4 w 26"/>
                <a:gd name="T15" fmla="*/ 16 h 16"/>
                <a:gd name="T16" fmla="*/ 4 w 26"/>
                <a:gd name="T17" fmla="*/ 16 h 16"/>
                <a:gd name="T18" fmla="*/ 8 w 26"/>
                <a:gd name="T19" fmla="*/ 16 h 16"/>
                <a:gd name="T20" fmla="*/ 8 w 26"/>
                <a:gd name="T21" fmla="*/ 16 h 16"/>
                <a:gd name="T22" fmla="*/ 14 w 26"/>
                <a:gd name="T23" fmla="*/ 16 h 16"/>
                <a:gd name="T24" fmla="*/ 18 w 26"/>
                <a:gd name="T25" fmla="*/ 14 h 16"/>
                <a:gd name="T26" fmla="*/ 26 w 26"/>
                <a:gd name="T27" fmla="*/ 8 h 16"/>
                <a:gd name="T28" fmla="*/ 26 w 26"/>
                <a:gd name="T29" fmla="*/ 6 h 16"/>
                <a:gd name="T30" fmla="*/ 26 w 26"/>
                <a:gd name="T31" fmla="*/ 4 h 16"/>
                <a:gd name="T32" fmla="*/ 24 w 26"/>
                <a:gd name="T33" fmla="*/ 2 h 16"/>
                <a:gd name="T34" fmla="*/ 18 w 26"/>
                <a:gd name="T35" fmla="*/ 0 h 16"/>
                <a:gd name="T36" fmla="*/ 18 w 26"/>
                <a:gd name="T37" fmla="*/ 0 h 16"/>
                <a:gd name="T38" fmla="*/ 18 w 26"/>
                <a:gd name="T39"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6" h="16">
                  <a:moveTo>
                    <a:pt x="18" y="0"/>
                  </a:moveTo>
                  <a:lnTo>
                    <a:pt x="18" y="0"/>
                  </a:lnTo>
                  <a:lnTo>
                    <a:pt x="10" y="2"/>
                  </a:lnTo>
                  <a:lnTo>
                    <a:pt x="2" y="6"/>
                  </a:lnTo>
                  <a:lnTo>
                    <a:pt x="0" y="8"/>
                  </a:lnTo>
                  <a:lnTo>
                    <a:pt x="0" y="12"/>
                  </a:lnTo>
                  <a:lnTo>
                    <a:pt x="0" y="14"/>
                  </a:lnTo>
                  <a:lnTo>
                    <a:pt x="4" y="16"/>
                  </a:lnTo>
                  <a:lnTo>
                    <a:pt x="4" y="16"/>
                  </a:lnTo>
                  <a:lnTo>
                    <a:pt x="8" y="16"/>
                  </a:lnTo>
                  <a:lnTo>
                    <a:pt x="8" y="16"/>
                  </a:lnTo>
                  <a:lnTo>
                    <a:pt x="14" y="16"/>
                  </a:lnTo>
                  <a:lnTo>
                    <a:pt x="18" y="14"/>
                  </a:lnTo>
                  <a:lnTo>
                    <a:pt x="26" y="8"/>
                  </a:lnTo>
                  <a:lnTo>
                    <a:pt x="26" y="6"/>
                  </a:lnTo>
                  <a:lnTo>
                    <a:pt x="26" y="4"/>
                  </a:lnTo>
                  <a:lnTo>
                    <a:pt x="24" y="2"/>
                  </a:lnTo>
                  <a:lnTo>
                    <a:pt x="18" y="0"/>
                  </a:lnTo>
                  <a:lnTo>
                    <a:pt x="18" y="0"/>
                  </a:lnTo>
                  <a:lnTo>
                    <a:pt x="1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62" name="Freeform 47"/>
            <p:cNvSpPr>
              <a:spLocks/>
            </p:cNvSpPr>
            <p:nvPr/>
          </p:nvSpPr>
          <p:spPr bwMode="auto">
            <a:xfrm>
              <a:off x="1074" y="1542"/>
              <a:ext cx="20" cy="18"/>
            </a:xfrm>
            <a:custGeom>
              <a:avLst/>
              <a:gdLst>
                <a:gd name="T0" fmla="*/ 12 w 20"/>
                <a:gd name="T1" fmla="*/ 0 h 18"/>
                <a:gd name="T2" fmla="*/ 12 w 20"/>
                <a:gd name="T3" fmla="*/ 0 h 18"/>
                <a:gd name="T4" fmla="*/ 8 w 20"/>
                <a:gd name="T5" fmla="*/ 0 h 18"/>
                <a:gd name="T6" fmla="*/ 10 w 20"/>
                <a:gd name="T7" fmla="*/ 0 h 18"/>
                <a:gd name="T8" fmla="*/ 10 w 20"/>
                <a:gd name="T9" fmla="*/ 0 h 18"/>
                <a:gd name="T10" fmla="*/ 4 w 20"/>
                <a:gd name="T11" fmla="*/ 8 h 18"/>
                <a:gd name="T12" fmla="*/ 2 w 20"/>
                <a:gd name="T13" fmla="*/ 12 h 18"/>
                <a:gd name="T14" fmla="*/ 0 w 20"/>
                <a:gd name="T15" fmla="*/ 16 h 18"/>
                <a:gd name="T16" fmla="*/ 0 w 20"/>
                <a:gd name="T17" fmla="*/ 16 h 18"/>
                <a:gd name="T18" fmla="*/ 2 w 20"/>
                <a:gd name="T19" fmla="*/ 18 h 18"/>
                <a:gd name="T20" fmla="*/ 6 w 20"/>
                <a:gd name="T21" fmla="*/ 18 h 18"/>
                <a:gd name="T22" fmla="*/ 6 w 20"/>
                <a:gd name="T23" fmla="*/ 18 h 18"/>
                <a:gd name="T24" fmla="*/ 12 w 20"/>
                <a:gd name="T25" fmla="*/ 18 h 18"/>
                <a:gd name="T26" fmla="*/ 16 w 20"/>
                <a:gd name="T27" fmla="*/ 16 h 18"/>
                <a:gd name="T28" fmla="*/ 16 w 20"/>
                <a:gd name="T29" fmla="*/ 16 h 18"/>
                <a:gd name="T30" fmla="*/ 20 w 20"/>
                <a:gd name="T31" fmla="*/ 10 h 18"/>
                <a:gd name="T32" fmla="*/ 20 w 20"/>
                <a:gd name="T33" fmla="*/ 6 h 18"/>
                <a:gd name="T34" fmla="*/ 18 w 20"/>
                <a:gd name="T35" fmla="*/ 2 h 18"/>
                <a:gd name="T36" fmla="*/ 12 w 20"/>
                <a:gd name="T3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 h="18">
                  <a:moveTo>
                    <a:pt x="12" y="0"/>
                  </a:moveTo>
                  <a:lnTo>
                    <a:pt x="12" y="0"/>
                  </a:lnTo>
                  <a:lnTo>
                    <a:pt x="8" y="0"/>
                  </a:lnTo>
                  <a:lnTo>
                    <a:pt x="10" y="0"/>
                  </a:lnTo>
                  <a:lnTo>
                    <a:pt x="10" y="0"/>
                  </a:lnTo>
                  <a:lnTo>
                    <a:pt x="4" y="8"/>
                  </a:lnTo>
                  <a:lnTo>
                    <a:pt x="2" y="12"/>
                  </a:lnTo>
                  <a:lnTo>
                    <a:pt x="0" y="16"/>
                  </a:lnTo>
                  <a:lnTo>
                    <a:pt x="0" y="16"/>
                  </a:lnTo>
                  <a:lnTo>
                    <a:pt x="2" y="18"/>
                  </a:lnTo>
                  <a:lnTo>
                    <a:pt x="6" y="18"/>
                  </a:lnTo>
                  <a:lnTo>
                    <a:pt x="6" y="18"/>
                  </a:lnTo>
                  <a:lnTo>
                    <a:pt x="12" y="18"/>
                  </a:lnTo>
                  <a:lnTo>
                    <a:pt x="16" y="16"/>
                  </a:lnTo>
                  <a:lnTo>
                    <a:pt x="16" y="16"/>
                  </a:lnTo>
                  <a:lnTo>
                    <a:pt x="20" y="10"/>
                  </a:lnTo>
                  <a:lnTo>
                    <a:pt x="20" y="6"/>
                  </a:lnTo>
                  <a:lnTo>
                    <a:pt x="18" y="2"/>
                  </a:lnTo>
                  <a:lnTo>
                    <a:pt x="12"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63" name="Freeform 48"/>
            <p:cNvSpPr>
              <a:spLocks/>
            </p:cNvSpPr>
            <p:nvPr/>
          </p:nvSpPr>
          <p:spPr bwMode="auto">
            <a:xfrm>
              <a:off x="1074" y="1542"/>
              <a:ext cx="20" cy="18"/>
            </a:xfrm>
            <a:custGeom>
              <a:avLst/>
              <a:gdLst>
                <a:gd name="T0" fmla="*/ 12 w 20"/>
                <a:gd name="T1" fmla="*/ 0 h 18"/>
                <a:gd name="T2" fmla="*/ 12 w 20"/>
                <a:gd name="T3" fmla="*/ 0 h 18"/>
                <a:gd name="T4" fmla="*/ 8 w 20"/>
                <a:gd name="T5" fmla="*/ 0 h 18"/>
                <a:gd name="T6" fmla="*/ 10 w 20"/>
                <a:gd name="T7" fmla="*/ 0 h 18"/>
                <a:gd name="T8" fmla="*/ 10 w 20"/>
                <a:gd name="T9" fmla="*/ 0 h 18"/>
                <a:gd name="T10" fmla="*/ 4 w 20"/>
                <a:gd name="T11" fmla="*/ 8 h 18"/>
                <a:gd name="T12" fmla="*/ 2 w 20"/>
                <a:gd name="T13" fmla="*/ 12 h 18"/>
                <a:gd name="T14" fmla="*/ 0 w 20"/>
                <a:gd name="T15" fmla="*/ 16 h 18"/>
                <a:gd name="T16" fmla="*/ 0 w 20"/>
                <a:gd name="T17" fmla="*/ 16 h 18"/>
                <a:gd name="T18" fmla="*/ 2 w 20"/>
                <a:gd name="T19" fmla="*/ 18 h 18"/>
                <a:gd name="T20" fmla="*/ 6 w 20"/>
                <a:gd name="T21" fmla="*/ 18 h 18"/>
                <a:gd name="T22" fmla="*/ 6 w 20"/>
                <a:gd name="T23" fmla="*/ 18 h 18"/>
                <a:gd name="T24" fmla="*/ 12 w 20"/>
                <a:gd name="T25" fmla="*/ 18 h 18"/>
                <a:gd name="T26" fmla="*/ 16 w 20"/>
                <a:gd name="T27" fmla="*/ 16 h 18"/>
                <a:gd name="T28" fmla="*/ 16 w 20"/>
                <a:gd name="T29" fmla="*/ 16 h 18"/>
                <a:gd name="T30" fmla="*/ 20 w 20"/>
                <a:gd name="T31" fmla="*/ 10 h 18"/>
                <a:gd name="T32" fmla="*/ 20 w 20"/>
                <a:gd name="T33" fmla="*/ 6 h 18"/>
                <a:gd name="T34" fmla="*/ 18 w 20"/>
                <a:gd name="T35" fmla="*/ 2 h 18"/>
                <a:gd name="T36" fmla="*/ 12 w 20"/>
                <a:gd name="T3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 h="18">
                  <a:moveTo>
                    <a:pt x="12" y="0"/>
                  </a:moveTo>
                  <a:lnTo>
                    <a:pt x="12" y="0"/>
                  </a:lnTo>
                  <a:lnTo>
                    <a:pt x="8" y="0"/>
                  </a:lnTo>
                  <a:lnTo>
                    <a:pt x="10" y="0"/>
                  </a:lnTo>
                  <a:lnTo>
                    <a:pt x="10" y="0"/>
                  </a:lnTo>
                  <a:lnTo>
                    <a:pt x="4" y="8"/>
                  </a:lnTo>
                  <a:lnTo>
                    <a:pt x="2" y="12"/>
                  </a:lnTo>
                  <a:lnTo>
                    <a:pt x="0" y="16"/>
                  </a:lnTo>
                  <a:lnTo>
                    <a:pt x="0" y="16"/>
                  </a:lnTo>
                  <a:lnTo>
                    <a:pt x="2" y="18"/>
                  </a:lnTo>
                  <a:lnTo>
                    <a:pt x="6" y="18"/>
                  </a:lnTo>
                  <a:lnTo>
                    <a:pt x="6" y="18"/>
                  </a:lnTo>
                  <a:lnTo>
                    <a:pt x="12" y="18"/>
                  </a:lnTo>
                  <a:lnTo>
                    <a:pt x="16" y="16"/>
                  </a:lnTo>
                  <a:lnTo>
                    <a:pt x="16" y="16"/>
                  </a:lnTo>
                  <a:lnTo>
                    <a:pt x="20" y="10"/>
                  </a:lnTo>
                  <a:lnTo>
                    <a:pt x="20" y="6"/>
                  </a:lnTo>
                  <a:lnTo>
                    <a:pt x="18" y="2"/>
                  </a:lnTo>
                  <a:lnTo>
                    <a:pt x="1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64" name="Freeform 49"/>
            <p:cNvSpPr>
              <a:spLocks/>
            </p:cNvSpPr>
            <p:nvPr/>
          </p:nvSpPr>
          <p:spPr bwMode="auto">
            <a:xfrm>
              <a:off x="824" y="1482"/>
              <a:ext cx="118" cy="172"/>
            </a:xfrm>
            <a:custGeom>
              <a:avLst/>
              <a:gdLst>
                <a:gd name="T0" fmla="*/ 72 w 118"/>
                <a:gd name="T1" fmla="*/ 2 h 172"/>
                <a:gd name="T2" fmla="*/ 62 w 118"/>
                <a:gd name="T3" fmla="*/ 2 h 172"/>
                <a:gd name="T4" fmla="*/ 56 w 118"/>
                <a:gd name="T5" fmla="*/ 2 h 172"/>
                <a:gd name="T6" fmla="*/ 42 w 118"/>
                <a:gd name="T7" fmla="*/ 2 h 172"/>
                <a:gd name="T8" fmla="*/ 36 w 118"/>
                <a:gd name="T9" fmla="*/ 8 h 172"/>
                <a:gd name="T10" fmla="*/ 32 w 118"/>
                <a:gd name="T11" fmla="*/ 16 h 172"/>
                <a:gd name="T12" fmla="*/ 20 w 118"/>
                <a:gd name="T13" fmla="*/ 20 h 172"/>
                <a:gd name="T14" fmla="*/ 20 w 118"/>
                <a:gd name="T15" fmla="*/ 30 h 172"/>
                <a:gd name="T16" fmla="*/ 30 w 118"/>
                <a:gd name="T17" fmla="*/ 42 h 172"/>
                <a:gd name="T18" fmla="*/ 30 w 118"/>
                <a:gd name="T19" fmla="*/ 58 h 172"/>
                <a:gd name="T20" fmla="*/ 28 w 118"/>
                <a:gd name="T21" fmla="*/ 66 h 172"/>
                <a:gd name="T22" fmla="*/ 40 w 118"/>
                <a:gd name="T23" fmla="*/ 74 h 172"/>
                <a:gd name="T24" fmla="*/ 44 w 118"/>
                <a:gd name="T25" fmla="*/ 78 h 172"/>
                <a:gd name="T26" fmla="*/ 48 w 118"/>
                <a:gd name="T27" fmla="*/ 90 h 172"/>
                <a:gd name="T28" fmla="*/ 50 w 118"/>
                <a:gd name="T29" fmla="*/ 98 h 172"/>
                <a:gd name="T30" fmla="*/ 52 w 118"/>
                <a:gd name="T31" fmla="*/ 104 h 172"/>
                <a:gd name="T32" fmla="*/ 44 w 118"/>
                <a:gd name="T33" fmla="*/ 108 h 172"/>
                <a:gd name="T34" fmla="*/ 34 w 118"/>
                <a:gd name="T35" fmla="*/ 106 h 172"/>
                <a:gd name="T36" fmla="*/ 32 w 118"/>
                <a:gd name="T37" fmla="*/ 106 h 172"/>
                <a:gd name="T38" fmla="*/ 30 w 118"/>
                <a:gd name="T39" fmla="*/ 114 h 172"/>
                <a:gd name="T40" fmla="*/ 30 w 118"/>
                <a:gd name="T41" fmla="*/ 122 h 172"/>
                <a:gd name="T42" fmla="*/ 16 w 118"/>
                <a:gd name="T43" fmla="*/ 128 h 172"/>
                <a:gd name="T44" fmla="*/ 8 w 118"/>
                <a:gd name="T45" fmla="*/ 134 h 172"/>
                <a:gd name="T46" fmla="*/ 18 w 118"/>
                <a:gd name="T47" fmla="*/ 136 h 172"/>
                <a:gd name="T48" fmla="*/ 24 w 118"/>
                <a:gd name="T49" fmla="*/ 136 h 172"/>
                <a:gd name="T50" fmla="*/ 32 w 118"/>
                <a:gd name="T51" fmla="*/ 138 h 172"/>
                <a:gd name="T52" fmla="*/ 38 w 118"/>
                <a:gd name="T53" fmla="*/ 148 h 172"/>
                <a:gd name="T54" fmla="*/ 28 w 118"/>
                <a:gd name="T55" fmla="*/ 152 h 172"/>
                <a:gd name="T56" fmla="*/ 8 w 118"/>
                <a:gd name="T57" fmla="*/ 154 h 172"/>
                <a:gd name="T58" fmla="*/ 2 w 118"/>
                <a:gd name="T59" fmla="*/ 170 h 172"/>
                <a:gd name="T60" fmla="*/ 4 w 118"/>
                <a:gd name="T61" fmla="*/ 172 h 172"/>
                <a:gd name="T62" fmla="*/ 18 w 118"/>
                <a:gd name="T63" fmla="*/ 168 h 172"/>
                <a:gd name="T64" fmla="*/ 44 w 118"/>
                <a:gd name="T65" fmla="*/ 158 h 172"/>
                <a:gd name="T66" fmla="*/ 56 w 118"/>
                <a:gd name="T67" fmla="*/ 154 h 172"/>
                <a:gd name="T68" fmla="*/ 62 w 118"/>
                <a:gd name="T69" fmla="*/ 156 h 172"/>
                <a:gd name="T70" fmla="*/ 66 w 118"/>
                <a:gd name="T71" fmla="*/ 158 h 172"/>
                <a:gd name="T72" fmla="*/ 70 w 118"/>
                <a:gd name="T73" fmla="*/ 156 h 172"/>
                <a:gd name="T74" fmla="*/ 76 w 118"/>
                <a:gd name="T75" fmla="*/ 152 h 172"/>
                <a:gd name="T76" fmla="*/ 80 w 118"/>
                <a:gd name="T77" fmla="*/ 154 h 172"/>
                <a:gd name="T78" fmla="*/ 86 w 118"/>
                <a:gd name="T79" fmla="*/ 158 h 172"/>
                <a:gd name="T80" fmla="*/ 92 w 118"/>
                <a:gd name="T81" fmla="*/ 160 h 172"/>
                <a:gd name="T82" fmla="*/ 98 w 118"/>
                <a:gd name="T83" fmla="*/ 152 h 172"/>
                <a:gd name="T84" fmla="*/ 94 w 118"/>
                <a:gd name="T85" fmla="*/ 138 h 172"/>
                <a:gd name="T86" fmla="*/ 104 w 118"/>
                <a:gd name="T87" fmla="*/ 132 h 172"/>
                <a:gd name="T88" fmla="*/ 118 w 118"/>
                <a:gd name="T89" fmla="*/ 114 h 172"/>
                <a:gd name="T90" fmla="*/ 108 w 118"/>
                <a:gd name="T91" fmla="*/ 108 h 172"/>
                <a:gd name="T92" fmla="*/ 100 w 118"/>
                <a:gd name="T93" fmla="*/ 108 h 172"/>
                <a:gd name="T94" fmla="*/ 98 w 118"/>
                <a:gd name="T95" fmla="*/ 86 h 172"/>
                <a:gd name="T96" fmla="*/ 90 w 118"/>
                <a:gd name="T97" fmla="*/ 66 h 172"/>
                <a:gd name="T98" fmla="*/ 76 w 118"/>
                <a:gd name="T99" fmla="*/ 60 h 172"/>
                <a:gd name="T100" fmla="*/ 64 w 118"/>
                <a:gd name="T101" fmla="*/ 50 h 172"/>
                <a:gd name="T102" fmla="*/ 64 w 118"/>
                <a:gd name="T103" fmla="*/ 44 h 172"/>
                <a:gd name="T104" fmla="*/ 84 w 118"/>
                <a:gd name="T105" fmla="*/ 32 h 172"/>
                <a:gd name="T106" fmla="*/ 84 w 118"/>
                <a:gd name="T107" fmla="*/ 24 h 172"/>
                <a:gd name="T108" fmla="*/ 76 w 118"/>
                <a:gd name="T109" fmla="*/ 18 h 172"/>
                <a:gd name="T110" fmla="*/ 74 w 118"/>
                <a:gd name="T111" fmla="*/ 12 h 172"/>
                <a:gd name="T112" fmla="*/ 82 w 118"/>
                <a:gd name="T113" fmla="*/ 0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8" h="172">
                  <a:moveTo>
                    <a:pt x="82" y="0"/>
                  </a:moveTo>
                  <a:lnTo>
                    <a:pt x="82" y="0"/>
                  </a:lnTo>
                  <a:lnTo>
                    <a:pt x="72" y="2"/>
                  </a:lnTo>
                  <a:lnTo>
                    <a:pt x="64" y="2"/>
                  </a:lnTo>
                  <a:lnTo>
                    <a:pt x="64" y="2"/>
                  </a:lnTo>
                  <a:lnTo>
                    <a:pt x="62" y="2"/>
                  </a:lnTo>
                  <a:lnTo>
                    <a:pt x="62" y="2"/>
                  </a:lnTo>
                  <a:lnTo>
                    <a:pt x="56" y="2"/>
                  </a:lnTo>
                  <a:lnTo>
                    <a:pt x="56" y="2"/>
                  </a:lnTo>
                  <a:lnTo>
                    <a:pt x="48" y="2"/>
                  </a:lnTo>
                  <a:lnTo>
                    <a:pt x="48" y="2"/>
                  </a:lnTo>
                  <a:lnTo>
                    <a:pt x="42" y="2"/>
                  </a:lnTo>
                  <a:lnTo>
                    <a:pt x="42" y="2"/>
                  </a:lnTo>
                  <a:lnTo>
                    <a:pt x="38" y="6"/>
                  </a:lnTo>
                  <a:lnTo>
                    <a:pt x="36" y="8"/>
                  </a:lnTo>
                  <a:lnTo>
                    <a:pt x="34" y="12"/>
                  </a:lnTo>
                  <a:lnTo>
                    <a:pt x="32" y="16"/>
                  </a:lnTo>
                  <a:lnTo>
                    <a:pt x="32" y="16"/>
                  </a:lnTo>
                  <a:lnTo>
                    <a:pt x="28" y="18"/>
                  </a:lnTo>
                  <a:lnTo>
                    <a:pt x="24" y="20"/>
                  </a:lnTo>
                  <a:lnTo>
                    <a:pt x="20" y="20"/>
                  </a:lnTo>
                  <a:lnTo>
                    <a:pt x="18" y="26"/>
                  </a:lnTo>
                  <a:lnTo>
                    <a:pt x="18" y="26"/>
                  </a:lnTo>
                  <a:lnTo>
                    <a:pt x="20" y="30"/>
                  </a:lnTo>
                  <a:lnTo>
                    <a:pt x="22" y="34"/>
                  </a:lnTo>
                  <a:lnTo>
                    <a:pt x="30" y="42"/>
                  </a:lnTo>
                  <a:lnTo>
                    <a:pt x="30" y="42"/>
                  </a:lnTo>
                  <a:lnTo>
                    <a:pt x="34" y="48"/>
                  </a:lnTo>
                  <a:lnTo>
                    <a:pt x="34" y="54"/>
                  </a:lnTo>
                  <a:lnTo>
                    <a:pt x="30" y="58"/>
                  </a:lnTo>
                  <a:lnTo>
                    <a:pt x="24" y="64"/>
                  </a:lnTo>
                  <a:lnTo>
                    <a:pt x="24" y="64"/>
                  </a:lnTo>
                  <a:lnTo>
                    <a:pt x="28" y="66"/>
                  </a:lnTo>
                  <a:lnTo>
                    <a:pt x="34" y="68"/>
                  </a:lnTo>
                  <a:lnTo>
                    <a:pt x="38" y="72"/>
                  </a:lnTo>
                  <a:lnTo>
                    <a:pt x="40" y="74"/>
                  </a:lnTo>
                  <a:lnTo>
                    <a:pt x="38" y="76"/>
                  </a:lnTo>
                  <a:lnTo>
                    <a:pt x="38" y="76"/>
                  </a:lnTo>
                  <a:lnTo>
                    <a:pt x="44" y="78"/>
                  </a:lnTo>
                  <a:lnTo>
                    <a:pt x="48" y="82"/>
                  </a:lnTo>
                  <a:lnTo>
                    <a:pt x="48" y="88"/>
                  </a:lnTo>
                  <a:lnTo>
                    <a:pt x="48" y="90"/>
                  </a:lnTo>
                  <a:lnTo>
                    <a:pt x="44" y="92"/>
                  </a:lnTo>
                  <a:lnTo>
                    <a:pt x="44" y="92"/>
                  </a:lnTo>
                  <a:lnTo>
                    <a:pt x="50" y="98"/>
                  </a:lnTo>
                  <a:lnTo>
                    <a:pt x="52" y="100"/>
                  </a:lnTo>
                  <a:lnTo>
                    <a:pt x="52" y="104"/>
                  </a:lnTo>
                  <a:lnTo>
                    <a:pt x="52" y="104"/>
                  </a:lnTo>
                  <a:lnTo>
                    <a:pt x="48" y="106"/>
                  </a:lnTo>
                  <a:lnTo>
                    <a:pt x="44" y="108"/>
                  </a:lnTo>
                  <a:lnTo>
                    <a:pt x="44" y="108"/>
                  </a:lnTo>
                  <a:lnTo>
                    <a:pt x="38" y="106"/>
                  </a:lnTo>
                  <a:lnTo>
                    <a:pt x="38" y="106"/>
                  </a:lnTo>
                  <a:lnTo>
                    <a:pt x="34" y="106"/>
                  </a:lnTo>
                  <a:lnTo>
                    <a:pt x="34" y="106"/>
                  </a:lnTo>
                  <a:lnTo>
                    <a:pt x="32" y="106"/>
                  </a:lnTo>
                  <a:lnTo>
                    <a:pt x="32" y="106"/>
                  </a:lnTo>
                  <a:lnTo>
                    <a:pt x="26" y="110"/>
                  </a:lnTo>
                  <a:lnTo>
                    <a:pt x="28" y="112"/>
                  </a:lnTo>
                  <a:lnTo>
                    <a:pt x="30" y="114"/>
                  </a:lnTo>
                  <a:lnTo>
                    <a:pt x="32" y="118"/>
                  </a:lnTo>
                  <a:lnTo>
                    <a:pt x="32" y="118"/>
                  </a:lnTo>
                  <a:lnTo>
                    <a:pt x="30" y="122"/>
                  </a:lnTo>
                  <a:lnTo>
                    <a:pt x="26" y="124"/>
                  </a:lnTo>
                  <a:lnTo>
                    <a:pt x="16" y="128"/>
                  </a:lnTo>
                  <a:lnTo>
                    <a:pt x="16" y="128"/>
                  </a:lnTo>
                  <a:lnTo>
                    <a:pt x="8" y="132"/>
                  </a:lnTo>
                  <a:lnTo>
                    <a:pt x="8" y="134"/>
                  </a:lnTo>
                  <a:lnTo>
                    <a:pt x="8" y="134"/>
                  </a:lnTo>
                  <a:lnTo>
                    <a:pt x="12" y="136"/>
                  </a:lnTo>
                  <a:lnTo>
                    <a:pt x="18" y="136"/>
                  </a:lnTo>
                  <a:lnTo>
                    <a:pt x="18" y="136"/>
                  </a:lnTo>
                  <a:lnTo>
                    <a:pt x="20" y="136"/>
                  </a:lnTo>
                  <a:lnTo>
                    <a:pt x="20" y="136"/>
                  </a:lnTo>
                  <a:lnTo>
                    <a:pt x="24" y="136"/>
                  </a:lnTo>
                  <a:lnTo>
                    <a:pt x="24" y="136"/>
                  </a:lnTo>
                  <a:lnTo>
                    <a:pt x="32" y="138"/>
                  </a:lnTo>
                  <a:lnTo>
                    <a:pt x="32" y="138"/>
                  </a:lnTo>
                  <a:lnTo>
                    <a:pt x="38" y="140"/>
                  </a:lnTo>
                  <a:lnTo>
                    <a:pt x="38" y="144"/>
                  </a:lnTo>
                  <a:lnTo>
                    <a:pt x="38" y="148"/>
                  </a:lnTo>
                  <a:lnTo>
                    <a:pt x="32" y="150"/>
                  </a:lnTo>
                  <a:lnTo>
                    <a:pt x="32" y="150"/>
                  </a:lnTo>
                  <a:lnTo>
                    <a:pt x="28" y="152"/>
                  </a:lnTo>
                  <a:lnTo>
                    <a:pt x="20" y="154"/>
                  </a:lnTo>
                  <a:lnTo>
                    <a:pt x="8" y="154"/>
                  </a:lnTo>
                  <a:lnTo>
                    <a:pt x="8" y="154"/>
                  </a:lnTo>
                  <a:lnTo>
                    <a:pt x="2" y="164"/>
                  </a:lnTo>
                  <a:lnTo>
                    <a:pt x="0" y="168"/>
                  </a:lnTo>
                  <a:lnTo>
                    <a:pt x="2" y="170"/>
                  </a:lnTo>
                  <a:lnTo>
                    <a:pt x="2" y="172"/>
                  </a:lnTo>
                  <a:lnTo>
                    <a:pt x="2" y="172"/>
                  </a:lnTo>
                  <a:lnTo>
                    <a:pt x="4" y="172"/>
                  </a:lnTo>
                  <a:lnTo>
                    <a:pt x="4" y="172"/>
                  </a:lnTo>
                  <a:lnTo>
                    <a:pt x="10" y="172"/>
                  </a:lnTo>
                  <a:lnTo>
                    <a:pt x="18" y="168"/>
                  </a:lnTo>
                  <a:lnTo>
                    <a:pt x="32" y="164"/>
                  </a:lnTo>
                  <a:lnTo>
                    <a:pt x="32" y="164"/>
                  </a:lnTo>
                  <a:lnTo>
                    <a:pt x="44" y="158"/>
                  </a:lnTo>
                  <a:lnTo>
                    <a:pt x="50" y="156"/>
                  </a:lnTo>
                  <a:lnTo>
                    <a:pt x="56" y="154"/>
                  </a:lnTo>
                  <a:lnTo>
                    <a:pt x="56" y="154"/>
                  </a:lnTo>
                  <a:lnTo>
                    <a:pt x="58" y="154"/>
                  </a:lnTo>
                  <a:lnTo>
                    <a:pt x="58" y="154"/>
                  </a:lnTo>
                  <a:lnTo>
                    <a:pt x="62" y="156"/>
                  </a:lnTo>
                  <a:lnTo>
                    <a:pt x="66" y="158"/>
                  </a:lnTo>
                  <a:lnTo>
                    <a:pt x="66" y="158"/>
                  </a:lnTo>
                  <a:lnTo>
                    <a:pt x="66" y="158"/>
                  </a:lnTo>
                  <a:lnTo>
                    <a:pt x="66" y="158"/>
                  </a:lnTo>
                  <a:lnTo>
                    <a:pt x="70" y="158"/>
                  </a:lnTo>
                  <a:lnTo>
                    <a:pt x="70" y="156"/>
                  </a:lnTo>
                  <a:lnTo>
                    <a:pt x="72" y="154"/>
                  </a:lnTo>
                  <a:lnTo>
                    <a:pt x="76" y="152"/>
                  </a:lnTo>
                  <a:lnTo>
                    <a:pt x="76" y="152"/>
                  </a:lnTo>
                  <a:lnTo>
                    <a:pt x="76" y="152"/>
                  </a:lnTo>
                  <a:lnTo>
                    <a:pt x="76" y="152"/>
                  </a:lnTo>
                  <a:lnTo>
                    <a:pt x="80" y="154"/>
                  </a:lnTo>
                  <a:lnTo>
                    <a:pt x="82" y="156"/>
                  </a:lnTo>
                  <a:lnTo>
                    <a:pt x="82" y="156"/>
                  </a:lnTo>
                  <a:lnTo>
                    <a:pt x="86" y="158"/>
                  </a:lnTo>
                  <a:lnTo>
                    <a:pt x="90" y="160"/>
                  </a:lnTo>
                  <a:lnTo>
                    <a:pt x="90" y="160"/>
                  </a:lnTo>
                  <a:lnTo>
                    <a:pt x="92" y="160"/>
                  </a:lnTo>
                  <a:lnTo>
                    <a:pt x="92" y="160"/>
                  </a:lnTo>
                  <a:lnTo>
                    <a:pt x="98" y="156"/>
                  </a:lnTo>
                  <a:lnTo>
                    <a:pt x="98" y="152"/>
                  </a:lnTo>
                  <a:lnTo>
                    <a:pt x="96" y="142"/>
                  </a:lnTo>
                  <a:lnTo>
                    <a:pt x="96" y="142"/>
                  </a:lnTo>
                  <a:lnTo>
                    <a:pt x="94" y="138"/>
                  </a:lnTo>
                  <a:lnTo>
                    <a:pt x="94" y="136"/>
                  </a:lnTo>
                  <a:lnTo>
                    <a:pt x="104" y="132"/>
                  </a:lnTo>
                  <a:lnTo>
                    <a:pt x="104" y="132"/>
                  </a:lnTo>
                  <a:lnTo>
                    <a:pt x="114" y="124"/>
                  </a:lnTo>
                  <a:lnTo>
                    <a:pt x="116" y="120"/>
                  </a:lnTo>
                  <a:lnTo>
                    <a:pt x="118" y="114"/>
                  </a:lnTo>
                  <a:lnTo>
                    <a:pt x="118" y="114"/>
                  </a:lnTo>
                  <a:lnTo>
                    <a:pt x="112" y="110"/>
                  </a:lnTo>
                  <a:lnTo>
                    <a:pt x="108" y="108"/>
                  </a:lnTo>
                  <a:lnTo>
                    <a:pt x="104" y="108"/>
                  </a:lnTo>
                  <a:lnTo>
                    <a:pt x="104" y="108"/>
                  </a:lnTo>
                  <a:lnTo>
                    <a:pt x="100" y="108"/>
                  </a:lnTo>
                  <a:lnTo>
                    <a:pt x="100" y="108"/>
                  </a:lnTo>
                  <a:lnTo>
                    <a:pt x="100" y="96"/>
                  </a:lnTo>
                  <a:lnTo>
                    <a:pt x="98" y="86"/>
                  </a:lnTo>
                  <a:lnTo>
                    <a:pt x="98" y="86"/>
                  </a:lnTo>
                  <a:lnTo>
                    <a:pt x="94" y="76"/>
                  </a:lnTo>
                  <a:lnTo>
                    <a:pt x="90" y="66"/>
                  </a:lnTo>
                  <a:lnTo>
                    <a:pt x="90" y="66"/>
                  </a:lnTo>
                  <a:lnTo>
                    <a:pt x="84" y="62"/>
                  </a:lnTo>
                  <a:lnTo>
                    <a:pt x="76" y="60"/>
                  </a:lnTo>
                  <a:lnTo>
                    <a:pt x="68" y="56"/>
                  </a:lnTo>
                  <a:lnTo>
                    <a:pt x="64" y="50"/>
                  </a:lnTo>
                  <a:lnTo>
                    <a:pt x="64" y="50"/>
                  </a:lnTo>
                  <a:lnTo>
                    <a:pt x="62" y="48"/>
                  </a:lnTo>
                  <a:lnTo>
                    <a:pt x="64" y="44"/>
                  </a:lnTo>
                  <a:lnTo>
                    <a:pt x="64" y="44"/>
                  </a:lnTo>
                  <a:lnTo>
                    <a:pt x="70" y="40"/>
                  </a:lnTo>
                  <a:lnTo>
                    <a:pt x="78" y="36"/>
                  </a:lnTo>
                  <a:lnTo>
                    <a:pt x="84" y="32"/>
                  </a:lnTo>
                  <a:lnTo>
                    <a:pt x="86" y="28"/>
                  </a:lnTo>
                  <a:lnTo>
                    <a:pt x="84" y="24"/>
                  </a:lnTo>
                  <a:lnTo>
                    <a:pt x="84" y="24"/>
                  </a:lnTo>
                  <a:lnTo>
                    <a:pt x="82" y="22"/>
                  </a:lnTo>
                  <a:lnTo>
                    <a:pt x="78" y="20"/>
                  </a:lnTo>
                  <a:lnTo>
                    <a:pt x="76" y="18"/>
                  </a:lnTo>
                  <a:lnTo>
                    <a:pt x="74" y="16"/>
                  </a:lnTo>
                  <a:lnTo>
                    <a:pt x="74" y="16"/>
                  </a:lnTo>
                  <a:lnTo>
                    <a:pt x="74" y="12"/>
                  </a:lnTo>
                  <a:lnTo>
                    <a:pt x="78" y="8"/>
                  </a:lnTo>
                  <a:lnTo>
                    <a:pt x="80" y="4"/>
                  </a:lnTo>
                  <a:lnTo>
                    <a:pt x="82"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65" name="Freeform 50"/>
            <p:cNvSpPr>
              <a:spLocks/>
            </p:cNvSpPr>
            <p:nvPr/>
          </p:nvSpPr>
          <p:spPr bwMode="auto">
            <a:xfrm>
              <a:off x="824" y="1482"/>
              <a:ext cx="118" cy="172"/>
            </a:xfrm>
            <a:custGeom>
              <a:avLst/>
              <a:gdLst>
                <a:gd name="T0" fmla="*/ 72 w 118"/>
                <a:gd name="T1" fmla="*/ 2 h 172"/>
                <a:gd name="T2" fmla="*/ 62 w 118"/>
                <a:gd name="T3" fmla="*/ 2 h 172"/>
                <a:gd name="T4" fmla="*/ 56 w 118"/>
                <a:gd name="T5" fmla="*/ 2 h 172"/>
                <a:gd name="T6" fmla="*/ 42 w 118"/>
                <a:gd name="T7" fmla="*/ 2 h 172"/>
                <a:gd name="T8" fmla="*/ 36 w 118"/>
                <a:gd name="T9" fmla="*/ 8 h 172"/>
                <a:gd name="T10" fmla="*/ 32 w 118"/>
                <a:gd name="T11" fmla="*/ 16 h 172"/>
                <a:gd name="T12" fmla="*/ 20 w 118"/>
                <a:gd name="T13" fmla="*/ 20 h 172"/>
                <a:gd name="T14" fmla="*/ 20 w 118"/>
                <a:gd name="T15" fmla="*/ 30 h 172"/>
                <a:gd name="T16" fmla="*/ 30 w 118"/>
                <a:gd name="T17" fmla="*/ 42 h 172"/>
                <a:gd name="T18" fmla="*/ 30 w 118"/>
                <a:gd name="T19" fmla="*/ 58 h 172"/>
                <a:gd name="T20" fmla="*/ 28 w 118"/>
                <a:gd name="T21" fmla="*/ 66 h 172"/>
                <a:gd name="T22" fmla="*/ 40 w 118"/>
                <a:gd name="T23" fmla="*/ 74 h 172"/>
                <a:gd name="T24" fmla="*/ 44 w 118"/>
                <a:gd name="T25" fmla="*/ 78 h 172"/>
                <a:gd name="T26" fmla="*/ 48 w 118"/>
                <a:gd name="T27" fmla="*/ 90 h 172"/>
                <a:gd name="T28" fmla="*/ 50 w 118"/>
                <a:gd name="T29" fmla="*/ 98 h 172"/>
                <a:gd name="T30" fmla="*/ 52 w 118"/>
                <a:gd name="T31" fmla="*/ 104 h 172"/>
                <a:gd name="T32" fmla="*/ 44 w 118"/>
                <a:gd name="T33" fmla="*/ 108 h 172"/>
                <a:gd name="T34" fmla="*/ 34 w 118"/>
                <a:gd name="T35" fmla="*/ 106 h 172"/>
                <a:gd name="T36" fmla="*/ 32 w 118"/>
                <a:gd name="T37" fmla="*/ 106 h 172"/>
                <a:gd name="T38" fmla="*/ 30 w 118"/>
                <a:gd name="T39" fmla="*/ 114 h 172"/>
                <a:gd name="T40" fmla="*/ 30 w 118"/>
                <a:gd name="T41" fmla="*/ 122 h 172"/>
                <a:gd name="T42" fmla="*/ 16 w 118"/>
                <a:gd name="T43" fmla="*/ 128 h 172"/>
                <a:gd name="T44" fmla="*/ 8 w 118"/>
                <a:gd name="T45" fmla="*/ 134 h 172"/>
                <a:gd name="T46" fmla="*/ 18 w 118"/>
                <a:gd name="T47" fmla="*/ 136 h 172"/>
                <a:gd name="T48" fmla="*/ 24 w 118"/>
                <a:gd name="T49" fmla="*/ 136 h 172"/>
                <a:gd name="T50" fmla="*/ 32 w 118"/>
                <a:gd name="T51" fmla="*/ 138 h 172"/>
                <a:gd name="T52" fmla="*/ 38 w 118"/>
                <a:gd name="T53" fmla="*/ 148 h 172"/>
                <a:gd name="T54" fmla="*/ 28 w 118"/>
                <a:gd name="T55" fmla="*/ 152 h 172"/>
                <a:gd name="T56" fmla="*/ 8 w 118"/>
                <a:gd name="T57" fmla="*/ 154 h 172"/>
                <a:gd name="T58" fmla="*/ 2 w 118"/>
                <a:gd name="T59" fmla="*/ 170 h 172"/>
                <a:gd name="T60" fmla="*/ 4 w 118"/>
                <a:gd name="T61" fmla="*/ 172 h 172"/>
                <a:gd name="T62" fmla="*/ 18 w 118"/>
                <a:gd name="T63" fmla="*/ 168 h 172"/>
                <a:gd name="T64" fmla="*/ 44 w 118"/>
                <a:gd name="T65" fmla="*/ 158 h 172"/>
                <a:gd name="T66" fmla="*/ 56 w 118"/>
                <a:gd name="T67" fmla="*/ 154 h 172"/>
                <a:gd name="T68" fmla="*/ 62 w 118"/>
                <a:gd name="T69" fmla="*/ 156 h 172"/>
                <a:gd name="T70" fmla="*/ 66 w 118"/>
                <a:gd name="T71" fmla="*/ 158 h 172"/>
                <a:gd name="T72" fmla="*/ 70 w 118"/>
                <a:gd name="T73" fmla="*/ 156 h 172"/>
                <a:gd name="T74" fmla="*/ 76 w 118"/>
                <a:gd name="T75" fmla="*/ 152 h 172"/>
                <a:gd name="T76" fmla="*/ 80 w 118"/>
                <a:gd name="T77" fmla="*/ 154 h 172"/>
                <a:gd name="T78" fmla="*/ 86 w 118"/>
                <a:gd name="T79" fmla="*/ 158 h 172"/>
                <a:gd name="T80" fmla="*/ 92 w 118"/>
                <a:gd name="T81" fmla="*/ 160 h 172"/>
                <a:gd name="T82" fmla="*/ 98 w 118"/>
                <a:gd name="T83" fmla="*/ 152 h 172"/>
                <a:gd name="T84" fmla="*/ 94 w 118"/>
                <a:gd name="T85" fmla="*/ 138 h 172"/>
                <a:gd name="T86" fmla="*/ 104 w 118"/>
                <a:gd name="T87" fmla="*/ 132 h 172"/>
                <a:gd name="T88" fmla="*/ 118 w 118"/>
                <a:gd name="T89" fmla="*/ 114 h 172"/>
                <a:gd name="T90" fmla="*/ 108 w 118"/>
                <a:gd name="T91" fmla="*/ 108 h 172"/>
                <a:gd name="T92" fmla="*/ 100 w 118"/>
                <a:gd name="T93" fmla="*/ 108 h 172"/>
                <a:gd name="T94" fmla="*/ 98 w 118"/>
                <a:gd name="T95" fmla="*/ 86 h 172"/>
                <a:gd name="T96" fmla="*/ 90 w 118"/>
                <a:gd name="T97" fmla="*/ 66 h 172"/>
                <a:gd name="T98" fmla="*/ 76 w 118"/>
                <a:gd name="T99" fmla="*/ 60 h 172"/>
                <a:gd name="T100" fmla="*/ 64 w 118"/>
                <a:gd name="T101" fmla="*/ 50 h 172"/>
                <a:gd name="T102" fmla="*/ 64 w 118"/>
                <a:gd name="T103" fmla="*/ 44 h 172"/>
                <a:gd name="T104" fmla="*/ 84 w 118"/>
                <a:gd name="T105" fmla="*/ 32 h 172"/>
                <a:gd name="T106" fmla="*/ 84 w 118"/>
                <a:gd name="T107" fmla="*/ 24 h 172"/>
                <a:gd name="T108" fmla="*/ 76 w 118"/>
                <a:gd name="T109" fmla="*/ 18 h 172"/>
                <a:gd name="T110" fmla="*/ 74 w 118"/>
                <a:gd name="T111" fmla="*/ 12 h 172"/>
                <a:gd name="T112" fmla="*/ 82 w 118"/>
                <a:gd name="T113" fmla="*/ 0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8" h="172">
                  <a:moveTo>
                    <a:pt x="82" y="0"/>
                  </a:moveTo>
                  <a:lnTo>
                    <a:pt x="82" y="0"/>
                  </a:lnTo>
                  <a:lnTo>
                    <a:pt x="72" y="2"/>
                  </a:lnTo>
                  <a:lnTo>
                    <a:pt x="64" y="2"/>
                  </a:lnTo>
                  <a:lnTo>
                    <a:pt x="64" y="2"/>
                  </a:lnTo>
                  <a:lnTo>
                    <a:pt x="62" y="2"/>
                  </a:lnTo>
                  <a:lnTo>
                    <a:pt x="62" y="2"/>
                  </a:lnTo>
                  <a:lnTo>
                    <a:pt x="56" y="2"/>
                  </a:lnTo>
                  <a:lnTo>
                    <a:pt x="56" y="2"/>
                  </a:lnTo>
                  <a:lnTo>
                    <a:pt x="48" y="2"/>
                  </a:lnTo>
                  <a:lnTo>
                    <a:pt x="48" y="2"/>
                  </a:lnTo>
                  <a:lnTo>
                    <a:pt x="42" y="2"/>
                  </a:lnTo>
                  <a:lnTo>
                    <a:pt x="42" y="2"/>
                  </a:lnTo>
                  <a:lnTo>
                    <a:pt x="38" y="6"/>
                  </a:lnTo>
                  <a:lnTo>
                    <a:pt x="36" y="8"/>
                  </a:lnTo>
                  <a:lnTo>
                    <a:pt x="34" y="12"/>
                  </a:lnTo>
                  <a:lnTo>
                    <a:pt x="32" y="16"/>
                  </a:lnTo>
                  <a:lnTo>
                    <a:pt x="32" y="16"/>
                  </a:lnTo>
                  <a:lnTo>
                    <a:pt x="28" y="18"/>
                  </a:lnTo>
                  <a:lnTo>
                    <a:pt x="24" y="20"/>
                  </a:lnTo>
                  <a:lnTo>
                    <a:pt x="20" y="20"/>
                  </a:lnTo>
                  <a:lnTo>
                    <a:pt x="18" y="26"/>
                  </a:lnTo>
                  <a:lnTo>
                    <a:pt x="18" y="26"/>
                  </a:lnTo>
                  <a:lnTo>
                    <a:pt x="20" y="30"/>
                  </a:lnTo>
                  <a:lnTo>
                    <a:pt x="22" y="34"/>
                  </a:lnTo>
                  <a:lnTo>
                    <a:pt x="30" y="42"/>
                  </a:lnTo>
                  <a:lnTo>
                    <a:pt x="30" y="42"/>
                  </a:lnTo>
                  <a:lnTo>
                    <a:pt x="34" y="48"/>
                  </a:lnTo>
                  <a:lnTo>
                    <a:pt x="34" y="54"/>
                  </a:lnTo>
                  <a:lnTo>
                    <a:pt x="30" y="58"/>
                  </a:lnTo>
                  <a:lnTo>
                    <a:pt x="24" y="64"/>
                  </a:lnTo>
                  <a:lnTo>
                    <a:pt x="24" y="64"/>
                  </a:lnTo>
                  <a:lnTo>
                    <a:pt x="28" y="66"/>
                  </a:lnTo>
                  <a:lnTo>
                    <a:pt x="34" y="68"/>
                  </a:lnTo>
                  <a:lnTo>
                    <a:pt x="38" y="72"/>
                  </a:lnTo>
                  <a:lnTo>
                    <a:pt x="40" y="74"/>
                  </a:lnTo>
                  <a:lnTo>
                    <a:pt x="38" y="76"/>
                  </a:lnTo>
                  <a:lnTo>
                    <a:pt x="38" y="76"/>
                  </a:lnTo>
                  <a:lnTo>
                    <a:pt x="44" y="78"/>
                  </a:lnTo>
                  <a:lnTo>
                    <a:pt x="48" y="82"/>
                  </a:lnTo>
                  <a:lnTo>
                    <a:pt x="48" y="88"/>
                  </a:lnTo>
                  <a:lnTo>
                    <a:pt x="48" y="90"/>
                  </a:lnTo>
                  <a:lnTo>
                    <a:pt x="44" y="92"/>
                  </a:lnTo>
                  <a:lnTo>
                    <a:pt x="44" y="92"/>
                  </a:lnTo>
                  <a:lnTo>
                    <a:pt x="50" y="98"/>
                  </a:lnTo>
                  <a:lnTo>
                    <a:pt x="52" y="100"/>
                  </a:lnTo>
                  <a:lnTo>
                    <a:pt x="52" y="104"/>
                  </a:lnTo>
                  <a:lnTo>
                    <a:pt x="52" y="104"/>
                  </a:lnTo>
                  <a:lnTo>
                    <a:pt x="48" y="106"/>
                  </a:lnTo>
                  <a:lnTo>
                    <a:pt x="44" y="108"/>
                  </a:lnTo>
                  <a:lnTo>
                    <a:pt x="44" y="108"/>
                  </a:lnTo>
                  <a:lnTo>
                    <a:pt x="38" y="106"/>
                  </a:lnTo>
                  <a:lnTo>
                    <a:pt x="38" y="106"/>
                  </a:lnTo>
                  <a:lnTo>
                    <a:pt x="34" y="106"/>
                  </a:lnTo>
                  <a:lnTo>
                    <a:pt x="34" y="106"/>
                  </a:lnTo>
                  <a:lnTo>
                    <a:pt x="32" y="106"/>
                  </a:lnTo>
                  <a:lnTo>
                    <a:pt x="32" y="106"/>
                  </a:lnTo>
                  <a:lnTo>
                    <a:pt x="26" y="110"/>
                  </a:lnTo>
                  <a:lnTo>
                    <a:pt x="28" y="112"/>
                  </a:lnTo>
                  <a:lnTo>
                    <a:pt x="30" y="114"/>
                  </a:lnTo>
                  <a:lnTo>
                    <a:pt x="32" y="118"/>
                  </a:lnTo>
                  <a:lnTo>
                    <a:pt x="32" y="118"/>
                  </a:lnTo>
                  <a:lnTo>
                    <a:pt x="30" y="122"/>
                  </a:lnTo>
                  <a:lnTo>
                    <a:pt x="26" y="124"/>
                  </a:lnTo>
                  <a:lnTo>
                    <a:pt x="16" y="128"/>
                  </a:lnTo>
                  <a:lnTo>
                    <a:pt x="16" y="128"/>
                  </a:lnTo>
                  <a:lnTo>
                    <a:pt x="8" y="132"/>
                  </a:lnTo>
                  <a:lnTo>
                    <a:pt x="8" y="134"/>
                  </a:lnTo>
                  <a:lnTo>
                    <a:pt x="8" y="134"/>
                  </a:lnTo>
                  <a:lnTo>
                    <a:pt x="12" y="136"/>
                  </a:lnTo>
                  <a:lnTo>
                    <a:pt x="18" y="136"/>
                  </a:lnTo>
                  <a:lnTo>
                    <a:pt x="18" y="136"/>
                  </a:lnTo>
                  <a:lnTo>
                    <a:pt x="20" y="136"/>
                  </a:lnTo>
                  <a:lnTo>
                    <a:pt x="20" y="136"/>
                  </a:lnTo>
                  <a:lnTo>
                    <a:pt x="24" y="136"/>
                  </a:lnTo>
                  <a:lnTo>
                    <a:pt x="24" y="136"/>
                  </a:lnTo>
                  <a:lnTo>
                    <a:pt x="32" y="138"/>
                  </a:lnTo>
                  <a:lnTo>
                    <a:pt x="32" y="138"/>
                  </a:lnTo>
                  <a:lnTo>
                    <a:pt x="38" y="140"/>
                  </a:lnTo>
                  <a:lnTo>
                    <a:pt x="38" y="144"/>
                  </a:lnTo>
                  <a:lnTo>
                    <a:pt x="38" y="148"/>
                  </a:lnTo>
                  <a:lnTo>
                    <a:pt x="32" y="150"/>
                  </a:lnTo>
                  <a:lnTo>
                    <a:pt x="32" y="150"/>
                  </a:lnTo>
                  <a:lnTo>
                    <a:pt x="28" y="152"/>
                  </a:lnTo>
                  <a:lnTo>
                    <a:pt x="20" y="154"/>
                  </a:lnTo>
                  <a:lnTo>
                    <a:pt x="8" y="154"/>
                  </a:lnTo>
                  <a:lnTo>
                    <a:pt x="8" y="154"/>
                  </a:lnTo>
                  <a:lnTo>
                    <a:pt x="2" y="164"/>
                  </a:lnTo>
                  <a:lnTo>
                    <a:pt x="0" y="168"/>
                  </a:lnTo>
                  <a:lnTo>
                    <a:pt x="2" y="170"/>
                  </a:lnTo>
                  <a:lnTo>
                    <a:pt x="2" y="172"/>
                  </a:lnTo>
                  <a:lnTo>
                    <a:pt x="2" y="172"/>
                  </a:lnTo>
                  <a:lnTo>
                    <a:pt x="4" y="172"/>
                  </a:lnTo>
                  <a:lnTo>
                    <a:pt x="4" y="172"/>
                  </a:lnTo>
                  <a:lnTo>
                    <a:pt x="10" y="172"/>
                  </a:lnTo>
                  <a:lnTo>
                    <a:pt x="18" y="168"/>
                  </a:lnTo>
                  <a:lnTo>
                    <a:pt x="32" y="164"/>
                  </a:lnTo>
                  <a:lnTo>
                    <a:pt x="32" y="164"/>
                  </a:lnTo>
                  <a:lnTo>
                    <a:pt x="44" y="158"/>
                  </a:lnTo>
                  <a:lnTo>
                    <a:pt x="50" y="156"/>
                  </a:lnTo>
                  <a:lnTo>
                    <a:pt x="56" y="154"/>
                  </a:lnTo>
                  <a:lnTo>
                    <a:pt x="56" y="154"/>
                  </a:lnTo>
                  <a:lnTo>
                    <a:pt x="58" y="154"/>
                  </a:lnTo>
                  <a:lnTo>
                    <a:pt x="58" y="154"/>
                  </a:lnTo>
                  <a:lnTo>
                    <a:pt x="62" y="156"/>
                  </a:lnTo>
                  <a:lnTo>
                    <a:pt x="66" y="158"/>
                  </a:lnTo>
                  <a:lnTo>
                    <a:pt x="66" y="158"/>
                  </a:lnTo>
                  <a:lnTo>
                    <a:pt x="66" y="158"/>
                  </a:lnTo>
                  <a:lnTo>
                    <a:pt x="66" y="158"/>
                  </a:lnTo>
                  <a:lnTo>
                    <a:pt x="70" y="158"/>
                  </a:lnTo>
                  <a:lnTo>
                    <a:pt x="70" y="156"/>
                  </a:lnTo>
                  <a:lnTo>
                    <a:pt x="72" y="154"/>
                  </a:lnTo>
                  <a:lnTo>
                    <a:pt x="76" y="152"/>
                  </a:lnTo>
                  <a:lnTo>
                    <a:pt x="76" y="152"/>
                  </a:lnTo>
                  <a:lnTo>
                    <a:pt x="76" y="152"/>
                  </a:lnTo>
                  <a:lnTo>
                    <a:pt x="76" y="152"/>
                  </a:lnTo>
                  <a:lnTo>
                    <a:pt x="80" y="154"/>
                  </a:lnTo>
                  <a:lnTo>
                    <a:pt x="82" y="156"/>
                  </a:lnTo>
                  <a:lnTo>
                    <a:pt x="82" y="156"/>
                  </a:lnTo>
                  <a:lnTo>
                    <a:pt x="86" y="158"/>
                  </a:lnTo>
                  <a:lnTo>
                    <a:pt x="90" y="160"/>
                  </a:lnTo>
                  <a:lnTo>
                    <a:pt x="90" y="160"/>
                  </a:lnTo>
                  <a:lnTo>
                    <a:pt x="92" y="160"/>
                  </a:lnTo>
                  <a:lnTo>
                    <a:pt x="92" y="160"/>
                  </a:lnTo>
                  <a:lnTo>
                    <a:pt x="98" y="156"/>
                  </a:lnTo>
                  <a:lnTo>
                    <a:pt x="98" y="152"/>
                  </a:lnTo>
                  <a:lnTo>
                    <a:pt x="96" y="142"/>
                  </a:lnTo>
                  <a:lnTo>
                    <a:pt x="96" y="142"/>
                  </a:lnTo>
                  <a:lnTo>
                    <a:pt x="94" y="138"/>
                  </a:lnTo>
                  <a:lnTo>
                    <a:pt x="94" y="136"/>
                  </a:lnTo>
                  <a:lnTo>
                    <a:pt x="104" y="132"/>
                  </a:lnTo>
                  <a:lnTo>
                    <a:pt x="104" y="132"/>
                  </a:lnTo>
                  <a:lnTo>
                    <a:pt x="114" y="124"/>
                  </a:lnTo>
                  <a:lnTo>
                    <a:pt x="116" y="120"/>
                  </a:lnTo>
                  <a:lnTo>
                    <a:pt x="118" y="114"/>
                  </a:lnTo>
                  <a:lnTo>
                    <a:pt x="118" y="114"/>
                  </a:lnTo>
                  <a:lnTo>
                    <a:pt x="112" y="110"/>
                  </a:lnTo>
                  <a:lnTo>
                    <a:pt x="108" y="108"/>
                  </a:lnTo>
                  <a:lnTo>
                    <a:pt x="104" y="108"/>
                  </a:lnTo>
                  <a:lnTo>
                    <a:pt x="104" y="108"/>
                  </a:lnTo>
                  <a:lnTo>
                    <a:pt x="100" y="108"/>
                  </a:lnTo>
                  <a:lnTo>
                    <a:pt x="100" y="108"/>
                  </a:lnTo>
                  <a:lnTo>
                    <a:pt x="100" y="96"/>
                  </a:lnTo>
                  <a:lnTo>
                    <a:pt x="98" y="86"/>
                  </a:lnTo>
                  <a:lnTo>
                    <a:pt x="98" y="86"/>
                  </a:lnTo>
                  <a:lnTo>
                    <a:pt x="94" y="76"/>
                  </a:lnTo>
                  <a:lnTo>
                    <a:pt x="90" y="66"/>
                  </a:lnTo>
                  <a:lnTo>
                    <a:pt x="90" y="66"/>
                  </a:lnTo>
                  <a:lnTo>
                    <a:pt x="84" y="62"/>
                  </a:lnTo>
                  <a:lnTo>
                    <a:pt x="76" y="60"/>
                  </a:lnTo>
                  <a:lnTo>
                    <a:pt x="68" y="56"/>
                  </a:lnTo>
                  <a:lnTo>
                    <a:pt x="64" y="50"/>
                  </a:lnTo>
                  <a:lnTo>
                    <a:pt x="64" y="50"/>
                  </a:lnTo>
                  <a:lnTo>
                    <a:pt x="62" y="48"/>
                  </a:lnTo>
                  <a:lnTo>
                    <a:pt x="64" y="44"/>
                  </a:lnTo>
                  <a:lnTo>
                    <a:pt x="64" y="44"/>
                  </a:lnTo>
                  <a:lnTo>
                    <a:pt x="70" y="40"/>
                  </a:lnTo>
                  <a:lnTo>
                    <a:pt x="78" y="36"/>
                  </a:lnTo>
                  <a:lnTo>
                    <a:pt x="84" y="32"/>
                  </a:lnTo>
                  <a:lnTo>
                    <a:pt x="86" y="28"/>
                  </a:lnTo>
                  <a:lnTo>
                    <a:pt x="84" y="24"/>
                  </a:lnTo>
                  <a:lnTo>
                    <a:pt x="84" y="24"/>
                  </a:lnTo>
                  <a:lnTo>
                    <a:pt x="82" y="22"/>
                  </a:lnTo>
                  <a:lnTo>
                    <a:pt x="78" y="20"/>
                  </a:lnTo>
                  <a:lnTo>
                    <a:pt x="76" y="18"/>
                  </a:lnTo>
                  <a:lnTo>
                    <a:pt x="74" y="16"/>
                  </a:lnTo>
                  <a:lnTo>
                    <a:pt x="74" y="16"/>
                  </a:lnTo>
                  <a:lnTo>
                    <a:pt x="74" y="12"/>
                  </a:lnTo>
                  <a:lnTo>
                    <a:pt x="78" y="8"/>
                  </a:lnTo>
                  <a:lnTo>
                    <a:pt x="80" y="4"/>
                  </a:lnTo>
                  <a:lnTo>
                    <a:pt x="8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66" name="Freeform 51"/>
            <p:cNvSpPr>
              <a:spLocks/>
            </p:cNvSpPr>
            <p:nvPr/>
          </p:nvSpPr>
          <p:spPr bwMode="auto">
            <a:xfrm>
              <a:off x="758" y="1544"/>
              <a:ext cx="88" cy="82"/>
            </a:xfrm>
            <a:custGeom>
              <a:avLst/>
              <a:gdLst>
                <a:gd name="T0" fmla="*/ 66 w 88"/>
                <a:gd name="T1" fmla="*/ 0 h 82"/>
                <a:gd name="T2" fmla="*/ 66 w 88"/>
                <a:gd name="T3" fmla="*/ 0 h 82"/>
                <a:gd name="T4" fmla="*/ 60 w 88"/>
                <a:gd name="T5" fmla="*/ 2 h 82"/>
                <a:gd name="T6" fmla="*/ 52 w 88"/>
                <a:gd name="T7" fmla="*/ 8 h 82"/>
                <a:gd name="T8" fmla="*/ 52 w 88"/>
                <a:gd name="T9" fmla="*/ 8 h 82"/>
                <a:gd name="T10" fmla="*/ 46 w 88"/>
                <a:gd name="T11" fmla="*/ 16 h 82"/>
                <a:gd name="T12" fmla="*/ 42 w 88"/>
                <a:gd name="T13" fmla="*/ 18 h 82"/>
                <a:gd name="T14" fmla="*/ 38 w 88"/>
                <a:gd name="T15" fmla="*/ 22 h 82"/>
                <a:gd name="T16" fmla="*/ 38 w 88"/>
                <a:gd name="T17" fmla="*/ 22 h 82"/>
                <a:gd name="T18" fmla="*/ 32 w 88"/>
                <a:gd name="T19" fmla="*/ 24 h 82"/>
                <a:gd name="T20" fmla="*/ 26 w 88"/>
                <a:gd name="T21" fmla="*/ 24 h 82"/>
                <a:gd name="T22" fmla="*/ 20 w 88"/>
                <a:gd name="T23" fmla="*/ 26 h 82"/>
                <a:gd name="T24" fmla="*/ 16 w 88"/>
                <a:gd name="T25" fmla="*/ 30 h 82"/>
                <a:gd name="T26" fmla="*/ 16 w 88"/>
                <a:gd name="T27" fmla="*/ 30 h 82"/>
                <a:gd name="T28" fmla="*/ 16 w 88"/>
                <a:gd name="T29" fmla="*/ 36 h 82"/>
                <a:gd name="T30" fmla="*/ 20 w 88"/>
                <a:gd name="T31" fmla="*/ 38 h 82"/>
                <a:gd name="T32" fmla="*/ 30 w 88"/>
                <a:gd name="T33" fmla="*/ 42 h 82"/>
                <a:gd name="T34" fmla="*/ 36 w 88"/>
                <a:gd name="T35" fmla="*/ 42 h 82"/>
                <a:gd name="T36" fmla="*/ 38 w 88"/>
                <a:gd name="T37" fmla="*/ 44 h 82"/>
                <a:gd name="T38" fmla="*/ 36 w 88"/>
                <a:gd name="T39" fmla="*/ 48 h 82"/>
                <a:gd name="T40" fmla="*/ 30 w 88"/>
                <a:gd name="T41" fmla="*/ 52 h 82"/>
                <a:gd name="T42" fmla="*/ 30 w 88"/>
                <a:gd name="T43" fmla="*/ 52 h 82"/>
                <a:gd name="T44" fmla="*/ 20 w 88"/>
                <a:gd name="T45" fmla="*/ 58 h 82"/>
                <a:gd name="T46" fmla="*/ 6 w 88"/>
                <a:gd name="T47" fmla="*/ 64 h 82"/>
                <a:gd name="T48" fmla="*/ 2 w 88"/>
                <a:gd name="T49" fmla="*/ 68 h 82"/>
                <a:gd name="T50" fmla="*/ 0 w 88"/>
                <a:gd name="T51" fmla="*/ 72 h 82"/>
                <a:gd name="T52" fmla="*/ 0 w 88"/>
                <a:gd name="T53" fmla="*/ 76 h 82"/>
                <a:gd name="T54" fmla="*/ 6 w 88"/>
                <a:gd name="T55" fmla="*/ 80 h 82"/>
                <a:gd name="T56" fmla="*/ 6 w 88"/>
                <a:gd name="T57" fmla="*/ 80 h 82"/>
                <a:gd name="T58" fmla="*/ 10 w 88"/>
                <a:gd name="T59" fmla="*/ 82 h 82"/>
                <a:gd name="T60" fmla="*/ 10 w 88"/>
                <a:gd name="T61" fmla="*/ 82 h 82"/>
                <a:gd name="T62" fmla="*/ 18 w 88"/>
                <a:gd name="T63" fmla="*/ 80 h 82"/>
                <a:gd name="T64" fmla="*/ 28 w 88"/>
                <a:gd name="T65" fmla="*/ 74 h 82"/>
                <a:gd name="T66" fmla="*/ 28 w 88"/>
                <a:gd name="T67" fmla="*/ 74 h 82"/>
                <a:gd name="T68" fmla="*/ 40 w 88"/>
                <a:gd name="T69" fmla="*/ 72 h 82"/>
                <a:gd name="T70" fmla="*/ 44 w 88"/>
                <a:gd name="T71" fmla="*/ 70 h 82"/>
                <a:gd name="T72" fmla="*/ 50 w 88"/>
                <a:gd name="T73" fmla="*/ 66 h 82"/>
                <a:gd name="T74" fmla="*/ 50 w 88"/>
                <a:gd name="T75" fmla="*/ 66 h 82"/>
                <a:gd name="T76" fmla="*/ 66 w 88"/>
                <a:gd name="T77" fmla="*/ 56 h 82"/>
                <a:gd name="T78" fmla="*/ 66 w 88"/>
                <a:gd name="T79" fmla="*/ 56 h 82"/>
                <a:gd name="T80" fmla="*/ 70 w 88"/>
                <a:gd name="T81" fmla="*/ 54 h 82"/>
                <a:gd name="T82" fmla="*/ 72 w 88"/>
                <a:gd name="T83" fmla="*/ 50 h 82"/>
                <a:gd name="T84" fmla="*/ 72 w 88"/>
                <a:gd name="T85" fmla="*/ 48 h 82"/>
                <a:gd name="T86" fmla="*/ 70 w 88"/>
                <a:gd name="T87" fmla="*/ 44 h 82"/>
                <a:gd name="T88" fmla="*/ 70 w 88"/>
                <a:gd name="T89" fmla="*/ 44 h 82"/>
                <a:gd name="T90" fmla="*/ 68 w 88"/>
                <a:gd name="T91" fmla="*/ 38 h 82"/>
                <a:gd name="T92" fmla="*/ 68 w 88"/>
                <a:gd name="T93" fmla="*/ 36 h 82"/>
                <a:gd name="T94" fmla="*/ 70 w 88"/>
                <a:gd name="T95" fmla="*/ 32 h 82"/>
                <a:gd name="T96" fmla="*/ 72 w 88"/>
                <a:gd name="T97" fmla="*/ 30 h 82"/>
                <a:gd name="T98" fmla="*/ 88 w 88"/>
                <a:gd name="T99" fmla="*/ 22 h 82"/>
                <a:gd name="T100" fmla="*/ 88 w 88"/>
                <a:gd name="T101" fmla="*/ 22 h 82"/>
                <a:gd name="T102" fmla="*/ 84 w 88"/>
                <a:gd name="T103" fmla="*/ 18 h 82"/>
                <a:gd name="T104" fmla="*/ 78 w 88"/>
                <a:gd name="T105" fmla="*/ 10 h 82"/>
                <a:gd name="T106" fmla="*/ 72 w 88"/>
                <a:gd name="T107" fmla="*/ 4 h 82"/>
                <a:gd name="T108" fmla="*/ 68 w 88"/>
                <a:gd name="T109" fmla="*/ 2 h 82"/>
                <a:gd name="T110" fmla="*/ 66 w 88"/>
                <a:gd name="T111"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8" h="82">
                  <a:moveTo>
                    <a:pt x="66" y="0"/>
                  </a:moveTo>
                  <a:lnTo>
                    <a:pt x="66" y="0"/>
                  </a:lnTo>
                  <a:lnTo>
                    <a:pt x="60" y="2"/>
                  </a:lnTo>
                  <a:lnTo>
                    <a:pt x="52" y="8"/>
                  </a:lnTo>
                  <a:lnTo>
                    <a:pt x="52" y="8"/>
                  </a:lnTo>
                  <a:lnTo>
                    <a:pt x="46" y="16"/>
                  </a:lnTo>
                  <a:lnTo>
                    <a:pt x="42" y="18"/>
                  </a:lnTo>
                  <a:lnTo>
                    <a:pt x="38" y="22"/>
                  </a:lnTo>
                  <a:lnTo>
                    <a:pt x="38" y="22"/>
                  </a:lnTo>
                  <a:lnTo>
                    <a:pt x="32" y="24"/>
                  </a:lnTo>
                  <a:lnTo>
                    <a:pt x="26" y="24"/>
                  </a:lnTo>
                  <a:lnTo>
                    <a:pt x="20" y="26"/>
                  </a:lnTo>
                  <a:lnTo>
                    <a:pt x="16" y="30"/>
                  </a:lnTo>
                  <a:lnTo>
                    <a:pt x="16" y="30"/>
                  </a:lnTo>
                  <a:lnTo>
                    <a:pt x="16" y="36"/>
                  </a:lnTo>
                  <a:lnTo>
                    <a:pt x="20" y="38"/>
                  </a:lnTo>
                  <a:lnTo>
                    <a:pt x="30" y="42"/>
                  </a:lnTo>
                  <a:lnTo>
                    <a:pt x="36" y="42"/>
                  </a:lnTo>
                  <a:lnTo>
                    <a:pt x="38" y="44"/>
                  </a:lnTo>
                  <a:lnTo>
                    <a:pt x="36" y="48"/>
                  </a:lnTo>
                  <a:lnTo>
                    <a:pt x="30" y="52"/>
                  </a:lnTo>
                  <a:lnTo>
                    <a:pt x="30" y="52"/>
                  </a:lnTo>
                  <a:lnTo>
                    <a:pt x="20" y="58"/>
                  </a:lnTo>
                  <a:lnTo>
                    <a:pt x="6" y="64"/>
                  </a:lnTo>
                  <a:lnTo>
                    <a:pt x="2" y="68"/>
                  </a:lnTo>
                  <a:lnTo>
                    <a:pt x="0" y="72"/>
                  </a:lnTo>
                  <a:lnTo>
                    <a:pt x="0" y="76"/>
                  </a:lnTo>
                  <a:lnTo>
                    <a:pt x="6" y="80"/>
                  </a:lnTo>
                  <a:lnTo>
                    <a:pt x="6" y="80"/>
                  </a:lnTo>
                  <a:lnTo>
                    <a:pt x="10" y="82"/>
                  </a:lnTo>
                  <a:lnTo>
                    <a:pt x="10" y="82"/>
                  </a:lnTo>
                  <a:lnTo>
                    <a:pt x="18" y="80"/>
                  </a:lnTo>
                  <a:lnTo>
                    <a:pt x="28" y="74"/>
                  </a:lnTo>
                  <a:lnTo>
                    <a:pt x="28" y="74"/>
                  </a:lnTo>
                  <a:lnTo>
                    <a:pt x="40" y="72"/>
                  </a:lnTo>
                  <a:lnTo>
                    <a:pt x="44" y="70"/>
                  </a:lnTo>
                  <a:lnTo>
                    <a:pt x="50" y="66"/>
                  </a:lnTo>
                  <a:lnTo>
                    <a:pt x="50" y="66"/>
                  </a:lnTo>
                  <a:lnTo>
                    <a:pt x="66" y="56"/>
                  </a:lnTo>
                  <a:lnTo>
                    <a:pt x="66" y="56"/>
                  </a:lnTo>
                  <a:lnTo>
                    <a:pt x="70" y="54"/>
                  </a:lnTo>
                  <a:lnTo>
                    <a:pt x="72" y="50"/>
                  </a:lnTo>
                  <a:lnTo>
                    <a:pt x="72" y="48"/>
                  </a:lnTo>
                  <a:lnTo>
                    <a:pt x="70" y="44"/>
                  </a:lnTo>
                  <a:lnTo>
                    <a:pt x="70" y="44"/>
                  </a:lnTo>
                  <a:lnTo>
                    <a:pt x="68" y="38"/>
                  </a:lnTo>
                  <a:lnTo>
                    <a:pt x="68" y="36"/>
                  </a:lnTo>
                  <a:lnTo>
                    <a:pt x="70" y="32"/>
                  </a:lnTo>
                  <a:lnTo>
                    <a:pt x="72" y="30"/>
                  </a:lnTo>
                  <a:lnTo>
                    <a:pt x="88" y="22"/>
                  </a:lnTo>
                  <a:lnTo>
                    <a:pt x="88" y="22"/>
                  </a:lnTo>
                  <a:lnTo>
                    <a:pt x="84" y="18"/>
                  </a:lnTo>
                  <a:lnTo>
                    <a:pt x="78" y="10"/>
                  </a:lnTo>
                  <a:lnTo>
                    <a:pt x="72" y="4"/>
                  </a:lnTo>
                  <a:lnTo>
                    <a:pt x="68" y="2"/>
                  </a:lnTo>
                  <a:lnTo>
                    <a:pt x="66"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67" name="Freeform 52"/>
            <p:cNvSpPr>
              <a:spLocks/>
            </p:cNvSpPr>
            <p:nvPr/>
          </p:nvSpPr>
          <p:spPr bwMode="auto">
            <a:xfrm>
              <a:off x="758" y="1544"/>
              <a:ext cx="88" cy="82"/>
            </a:xfrm>
            <a:custGeom>
              <a:avLst/>
              <a:gdLst>
                <a:gd name="T0" fmla="*/ 66 w 88"/>
                <a:gd name="T1" fmla="*/ 0 h 82"/>
                <a:gd name="T2" fmla="*/ 66 w 88"/>
                <a:gd name="T3" fmla="*/ 0 h 82"/>
                <a:gd name="T4" fmla="*/ 60 w 88"/>
                <a:gd name="T5" fmla="*/ 2 h 82"/>
                <a:gd name="T6" fmla="*/ 52 w 88"/>
                <a:gd name="T7" fmla="*/ 8 h 82"/>
                <a:gd name="T8" fmla="*/ 52 w 88"/>
                <a:gd name="T9" fmla="*/ 8 h 82"/>
                <a:gd name="T10" fmla="*/ 46 w 88"/>
                <a:gd name="T11" fmla="*/ 16 h 82"/>
                <a:gd name="T12" fmla="*/ 42 w 88"/>
                <a:gd name="T13" fmla="*/ 18 h 82"/>
                <a:gd name="T14" fmla="*/ 38 w 88"/>
                <a:gd name="T15" fmla="*/ 22 h 82"/>
                <a:gd name="T16" fmla="*/ 38 w 88"/>
                <a:gd name="T17" fmla="*/ 22 h 82"/>
                <a:gd name="T18" fmla="*/ 32 w 88"/>
                <a:gd name="T19" fmla="*/ 24 h 82"/>
                <a:gd name="T20" fmla="*/ 26 w 88"/>
                <a:gd name="T21" fmla="*/ 24 h 82"/>
                <a:gd name="T22" fmla="*/ 20 w 88"/>
                <a:gd name="T23" fmla="*/ 26 h 82"/>
                <a:gd name="T24" fmla="*/ 16 w 88"/>
                <a:gd name="T25" fmla="*/ 30 h 82"/>
                <a:gd name="T26" fmla="*/ 16 w 88"/>
                <a:gd name="T27" fmla="*/ 30 h 82"/>
                <a:gd name="T28" fmla="*/ 16 w 88"/>
                <a:gd name="T29" fmla="*/ 36 h 82"/>
                <a:gd name="T30" fmla="*/ 20 w 88"/>
                <a:gd name="T31" fmla="*/ 38 h 82"/>
                <a:gd name="T32" fmla="*/ 30 w 88"/>
                <a:gd name="T33" fmla="*/ 42 h 82"/>
                <a:gd name="T34" fmla="*/ 36 w 88"/>
                <a:gd name="T35" fmla="*/ 42 h 82"/>
                <a:gd name="T36" fmla="*/ 38 w 88"/>
                <a:gd name="T37" fmla="*/ 44 h 82"/>
                <a:gd name="T38" fmla="*/ 36 w 88"/>
                <a:gd name="T39" fmla="*/ 48 h 82"/>
                <a:gd name="T40" fmla="*/ 30 w 88"/>
                <a:gd name="T41" fmla="*/ 52 h 82"/>
                <a:gd name="T42" fmla="*/ 30 w 88"/>
                <a:gd name="T43" fmla="*/ 52 h 82"/>
                <a:gd name="T44" fmla="*/ 20 w 88"/>
                <a:gd name="T45" fmla="*/ 58 h 82"/>
                <a:gd name="T46" fmla="*/ 6 w 88"/>
                <a:gd name="T47" fmla="*/ 64 h 82"/>
                <a:gd name="T48" fmla="*/ 2 w 88"/>
                <a:gd name="T49" fmla="*/ 68 h 82"/>
                <a:gd name="T50" fmla="*/ 0 w 88"/>
                <a:gd name="T51" fmla="*/ 72 h 82"/>
                <a:gd name="T52" fmla="*/ 0 w 88"/>
                <a:gd name="T53" fmla="*/ 76 h 82"/>
                <a:gd name="T54" fmla="*/ 6 w 88"/>
                <a:gd name="T55" fmla="*/ 80 h 82"/>
                <a:gd name="T56" fmla="*/ 6 w 88"/>
                <a:gd name="T57" fmla="*/ 80 h 82"/>
                <a:gd name="T58" fmla="*/ 10 w 88"/>
                <a:gd name="T59" fmla="*/ 82 h 82"/>
                <a:gd name="T60" fmla="*/ 10 w 88"/>
                <a:gd name="T61" fmla="*/ 82 h 82"/>
                <a:gd name="T62" fmla="*/ 18 w 88"/>
                <a:gd name="T63" fmla="*/ 80 h 82"/>
                <a:gd name="T64" fmla="*/ 28 w 88"/>
                <a:gd name="T65" fmla="*/ 74 h 82"/>
                <a:gd name="T66" fmla="*/ 28 w 88"/>
                <a:gd name="T67" fmla="*/ 74 h 82"/>
                <a:gd name="T68" fmla="*/ 40 w 88"/>
                <a:gd name="T69" fmla="*/ 72 h 82"/>
                <a:gd name="T70" fmla="*/ 44 w 88"/>
                <a:gd name="T71" fmla="*/ 70 h 82"/>
                <a:gd name="T72" fmla="*/ 50 w 88"/>
                <a:gd name="T73" fmla="*/ 66 h 82"/>
                <a:gd name="T74" fmla="*/ 50 w 88"/>
                <a:gd name="T75" fmla="*/ 66 h 82"/>
                <a:gd name="T76" fmla="*/ 66 w 88"/>
                <a:gd name="T77" fmla="*/ 56 h 82"/>
                <a:gd name="T78" fmla="*/ 66 w 88"/>
                <a:gd name="T79" fmla="*/ 56 h 82"/>
                <a:gd name="T80" fmla="*/ 70 w 88"/>
                <a:gd name="T81" fmla="*/ 54 h 82"/>
                <a:gd name="T82" fmla="*/ 72 w 88"/>
                <a:gd name="T83" fmla="*/ 50 h 82"/>
                <a:gd name="T84" fmla="*/ 72 w 88"/>
                <a:gd name="T85" fmla="*/ 48 h 82"/>
                <a:gd name="T86" fmla="*/ 70 w 88"/>
                <a:gd name="T87" fmla="*/ 44 h 82"/>
                <a:gd name="T88" fmla="*/ 70 w 88"/>
                <a:gd name="T89" fmla="*/ 44 h 82"/>
                <a:gd name="T90" fmla="*/ 68 w 88"/>
                <a:gd name="T91" fmla="*/ 38 h 82"/>
                <a:gd name="T92" fmla="*/ 68 w 88"/>
                <a:gd name="T93" fmla="*/ 36 h 82"/>
                <a:gd name="T94" fmla="*/ 70 w 88"/>
                <a:gd name="T95" fmla="*/ 32 h 82"/>
                <a:gd name="T96" fmla="*/ 72 w 88"/>
                <a:gd name="T97" fmla="*/ 30 h 82"/>
                <a:gd name="T98" fmla="*/ 88 w 88"/>
                <a:gd name="T99" fmla="*/ 22 h 82"/>
                <a:gd name="T100" fmla="*/ 88 w 88"/>
                <a:gd name="T101" fmla="*/ 22 h 82"/>
                <a:gd name="T102" fmla="*/ 84 w 88"/>
                <a:gd name="T103" fmla="*/ 18 h 82"/>
                <a:gd name="T104" fmla="*/ 78 w 88"/>
                <a:gd name="T105" fmla="*/ 10 h 82"/>
                <a:gd name="T106" fmla="*/ 72 w 88"/>
                <a:gd name="T107" fmla="*/ 4 h 82"/>
                <a:gd name="T108" fmla="*/ 68 w 88"/>
                <a:gd name="T109" fmla="*/ 2 h 82"/>
                <a:gd name="T110" fmla="*/ 66 w 88"/>
                <a:gd name="T111"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8" h="82">
                  <a:moveTo>
                    <a:pt x="66" y="0"/>
                  </a:moveTo>
                  <a:lnTo>
                    <a:pt x="66" y="0"/>
                  </a:lnTo>
                  <a:lnTo>
                    <a:pt x="60" y="2"/>
                  </a:lnTo>
                  <a:lnTo>
                    <a:pt x="52" y="8"/>
                  </a:lnTo>
                  <a:lnTo>
                    <a:pt x="52" y="8"/>
                  </a:lnTo>
                  <a:lnTo>
                    <a:pt x="46" y="16"/>
                  </a:lnTo>
                  <a:lnTo>
                    <a:pt x="42" y="18"/>
                  </a:lnTo>
                  <a:lnTo>
                    <a:pt x="38" y="22"/>
                  </a:lnTo>
                  <a:lnTo>
                    <a:pt x="38" y="22"/>
                  </a:lnTo>
                  <a:lnTo>
                    <a:pt x="32" y="24"/>
                  </a:lnTo>
                  <a:lnTo>
                    <a:pt x="26" y="24"/>
                  </a:lnTo>
                  <a:lnTo>
                    <a:pt x="20" y="26"/>
                  </a:lnTo>
                  <a:lnTo>
                    <a:pt x="16" y="30"/>
                  </a:lnTo>
                  <a:lnTo>
                    <a:pt x="16" y="30"/>
                  </a:lnTo>
                  <a:lnTo>
                    <a:pt x="16" y="36"/>
                  </a:lnTo>
                  <a:lnTo>
                    <a:pt x="20" y="38"/>
                  </a:lnTo>
                  <a:lnTo>
                    <a:pt x="30" y="42"/>
                  </a:lnTo>
                  <a:lnTo>
                    <a:pt x="36" y="42"/>
                  </a:lnTo>
                  <a:lnTo>
                    <a:pt x="38" y="44"/>
                  </a:lnTo>
                  <a:lnTo>
                    <a:pt x="36" y="48"/>
                  </a:lnTo>
                  <a:lnTo>
                    <a:pt x="30" y="52"/>
                  </a:lnTo>
                  <a:lnTo>
                    <a:pt x="30" y="52"/>
                  </a:lnTo>
                  <a:lnTo>
                    <a:pt x="20" y="58"/>
                  </a:lnTo>
                  <a:lnTo>
                    <a:pt x="6" y="64"/>
                  </a:lnTo>
                  <a:lnTo>
                    <a:pt x="2" y="68"/>
                  </a:lnTo>
                  <a:lnTo>
                    <a:pt x="0" y="72"/>
                  </a:lnTo>
                  <a:lnTo>
                    <a:pt x="0" y="76"/>
                  </a:lnTo>
                  <a:lnTo>
                    <a:pt x="6" y="80"/>
                  </a:lnTo>
                  <a:lnTo>
                    <a:pt x="6" y="80"/>
                  </a:lnTo>
                  <a:lnTo>
                    <a:pt x="10" y="82"/>
                  </a:lnTo>
                  <a:lnTo>
                    <a:pt x="10" y="82"/>
                  </a:lnTo>
                  <a:lnTo>
                    <a:pt x="18" y="80"/>
                  </a:lnTo>
                  <a:lnTo>
                    <a:pt x="28" y="74"/>
                  </a:lnTo>
                  <a:lnTo>
                    <a:pt x="28" y="74"/>
                  </a:lnTo>
                  <a:lnTo>
                    <a:pt x="40" y="72"/>
                  </a:lnTo>
                  <a:lnTo>
                    <a:pt x="44" y="70"/>
                  </a:lnTo>
                  <a:lnTo>
                    <a:pt x="50" y="66"/>
                  </a:lnTo>
                  <a:lnTo>
                    <a:pt x="50" y="66"/>
                  </a:lnTo>
                  <a:lnTo>
                    <a:pt x="66" y="56"/>
                  </a:lnTo>
                  <a:lnTo>
                    <a:pt x="66" y="56"/>
                  </a:lnTo>
                  <a:lnTo>
                    <a:pt x="70" y="54"/>
                  </a:lnTo>
                  <a:lnTo>
                    <a:pt x="72" y="50"/>
                  </a:lnTo>
                  <a:lnTo>
                    <a:pt x="72" y="48"/>
                  </a:lnTo>
                  <a:lnTo>
                    <a:pt x="70" y="44"/>
                  </a:lnTo>
                  <a:lnTo>
                    <a:pt x="70" y="44"/>
                  </a:lnTo>
                  <a:lnTo>
                    <a:pt x="68" y="38"/>
                  </a:lnTo>
                  <a:lnTo>
                    <a:pt x="68" y="36"/>
                  </a:lnTo>
                  <a:lnTo>
                    <a:pt x="70" y="32"/>
                  </a:lnTo>
                  <a:lnTo>
                    <a:pt x="72" y="30"/>
                  </a:lnTo>
                  <a:lnTo>
                    <a:pt x="88" y="22"/>
                  </a:lnTo>
                  <a:lnTo>
                    <a:pt x="88" y="22"/>
                  </a:lnTo>
                  <a:lnTo>
                    <a:pt x="84" y="18"/>
                  </a:lnTo>
                  <a:lnTo>
                    <a:pt x="78" y="10"/>
                  </a:lnTo>
                  <a:lnTo>
                    <a:pt x="72" y="4"/>
                  </a:lnTo>
                  <a:lnTo>
                    <a:pt x="68" y="2"/>
                  </a:lnTo>
                  <a:lnTo>
                    <a:pt x="6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68" name="Freeform 53"/>
            <p:cNvSpPr>
              <a:spLocks/>
            </p:cNvSpPr>
            <p:nvPr/>
          </p:nvSpPr>
          <p:spPr bwMode="auto">
            <a:xfrm>
              <a:off x="3250" y="1274"/>
              <a:ext cx="60" cy="20"/>
            </a:xfrm>
            <a:custGeom>
              <a:avLst/>
              <a:gdLst>
                <a:gd name="T0" fmla="*/ 44 w 60"/>
                <a:gd name="T1" fmla="*/ 0 h 20"/>
                <a:gd name="T2" fmla="*/ 44 w 60"/>
                <a:gd name="T3" fmla="*/ 0 h 20"/>
                <a:gd name="T4" fmla="*/ 34 w 60"/>
                <a:gd name="T5" fmla="*/ 0 h 20"/>
                <a:gd name="T6" fmla="*/ 26 w 60"/>
                <a:gd name="T7" fmla="*/ 2 h 20"/>
                <a:gd name="T8" fmla="*/ 12 w 60"/>
                <a:gd name="T9" fmla="*/ 6 h 20"/>
                <a:gd name="T10" fmla="*/ 12 w 60"/>
                <a:gd name="T11" fmla="*/ 6 h 20"/>
                <a:gd name="T12" fmla="*/ 4 w 60"/>
                <a:gd name="T13" fmla="*/ 8 h 20"/>
                <a:gd name="T14" fmla="*/ 0 w 60"/>
                <a:gd name="T15" fmla="*/ 10 h 20"/>
                <a:gd name="T16" fmla="*/ 0 w 60"/>
                <a:gd name="T17" fmla="*/ 14 h 20"/>
                <a:gd name="T18" fmla="*/ 0 w 60"/>
                <a:gd name="T19" fmla="*/ 14 h 20"/>
                <a:gd name="T20" fmla="*/ 2 w 60"/>
                <a:gd name="T21" fmla="*/ 18 h 20"/>
                <a:gd name="T22" fmla="*/ 4 w 60"/>
                <a:gd name="T23" fmla="*/ 20 h 20"/>
                <a:gd name="T24" fmla="*/ 10 w 60"/>
                <a:gd name="T25" fmla="*/ 20 h 20"/>
                <a:gd name="T26" fmla="*/ 10 w 60"/>
                <a:gd name="T27" fmla="*/ 20 h 20"/>
                <a:gd name="T28" fmla="*/ 24 w 60"/>
                <a:gd name="T29" fmla="*/ 20 h 20"/>
                <a:gd name="T30" fmla="*/ 24 w 60"/>
                <a:gd name="T31" fmla="*/ 20 h 20"/>
                <a:gd name="T32" fmla="*/ 34 w 60"/>
                <a:gd name="T33" fmla="*/ 18 h 20"/>
                <a:gd name="T34" fmla="*/ 34 w 60"/>
                <a:gd name="T35" fmla="*/ 18 h 20"/>
                <a:gd name="T36" fmla="*/ 36 w 60"/>
                <a:gd name="T37" fmla="*/ 18 h 20"/>
                <a:gd name="T38" fmla="*/ 36 w 60"/>
                <a:gd name="T39" fmla="*/ 18 h 20"/>
                <a:gd name="T40" fmla="*/ 52 w 60"/>
                <a:gd name="T41" fmla="*/ 20 h 20"/>
                <a:gd name="T42" fmla="*/ 52 w 60"/>
                <a:gd name="T43" fmla="*/ 20 h 20"/>
                <a:gd name="T44" fmla="*/ 54 w 60"/>
                <a:gd name="T45" fmla="*/ 20 h 20"/>
                <a:gd name="T46" fmla="*/ 58 w 60"/>
                <a:gd name="T47" fmla="*/ 18 h 20"/>
                <a:gd name="T48" fmla="*/ 60 w 60"/>
                <a:gd name="T49" fmla="*/ 16 h 20"/>
                <a:gd name="T50" fmla="*/ 60 w 60"/>
                <a:gd name="T51" fmla="*/ 12 h 20"/>
                <a:gd name="T52" fmla="*/ 60 w 60"/>
                <a:gd name="T53" fmla="*/ 12 h 20"/>
                <a:gd name="T54" fmla="*/ 58 w 60"/>
                <a:gd name="T55" fmla="*/ 6 h 20"/>
                <a:gd name="T56" fmla="*/ 56 w 60"/>
                <a:gd name="T57" fmla="*/ 2 h 20"/>
                <a:gd name="T58" fmla="*/ 50 w 60"/>
                <a:gd name="T59" fmla="*/ 0 h 20"/>
                <a:gd name="T60" fmla="*/ 44 w 60"/>
                <a:gd name="T61"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60" h="20">
                  <a:moveTo>
                    <a:pt x="44" y="0"/>
                  </a:moveTo>
                  <a:lnTo>
                    <a:pt x="44" y="0"/>
                  </a:lnTo>
                  <a:lnTo>
                    <a:pt x="34" y="0"/>
                  </a:lnTo>
                  <a:lnTo>
                    <a:pt x="26" y="2"/>
                  </a:lnTo>
                  <a:lnTo>
                    <a:pt x="12" y="6"/>
                  </a:lnTo>
                  <a:lnTo>
                    <a:pt x="12" y="6"/>
                  </a:lnTo>
                  <a:lnTo>
                    <a:pt x="4" y="8"/>
                  </a:lnTo>
                  <a:lnTo>
                    <a:pt x="0" y="10"/>
                  </a:lnTo>
                  <a:lnTo>
                    <a:pt x="0" y="14"/>
                  </a:lnTo>
                  <a:lnTo>
                    <a:pt x="0" y="14"/>
                  </a:lnTo>
                  <a:lnTo>
                    <a:pt x="2" y="18"/>
                  </a:lnTo>
                  <a:lnTo>
                    <a:pt x="4" y="20"/>
                  </a:lnTo>
                  <a:lnTo>
                    <a:pt x="10" y="20"/>
                  </a:lnTo>
                  <a:lnTo>
                    <a:pt x="10" y="20"/>
                  </a:lnTo>
                  <a:lnTo>
                    <a:pt x="24" y="20"/>
                  </a:lnTo>
                  <a:lnTo>
                    <a:pt x="24" y="20"/>
                  </a:lnTo>
                  <a:lnTo>
                    <a:pt x="34" y="18"/>
                  </a:lnTo>
                  <a:lnTo>
                    <a:pt x="34" y="18"/>
                  </a:lnTo>
                  <a:lnTo>
                    <a:pt x="36" y="18"/>
                  </a:lnTo>
                  <a:lnTo>
                    <a:pt x="36" y="18"/>
                  </a:lnTo>
                  <a:lnTo>
                    <a:pt x="52" y="20"/>
                  </a:lnTo>
                  <a:lnTo>
                    <a:pt x="52" y="20"/>
                  </a:lnTo>
                  <a:lnTo>
                    <a:pt x="54" y="20"/>
                  </a:lnTo>
                  <a:lnTo>
                    <a:pt x="58" y="18"/>
                  </a:lnTo>
                  <a:lnTo>
                    <a:pt x="60" y="16"/>
                  </a:lnTo>
                  <a:lnTo>
                    <a:pt x="60" y="12"/>
                  </a:lnTo>
                  <a:lnTo>
                    <a:pt x="60" y="12"/>
                  </a:lnTo>
                  <a:lnTo>
                    <a:pt x="58" y="6"/>
                  </a:lnTo>
                  <a:lnTo>
                    <a:pt x="56" y="2"/>
                  </a:lnTo>
                  <a:lnTo>
                    <a:pt x="50" y="0"/>
                  </a:lnTo>
                  <a:lnTo>
                    <a:pt x="44"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69" name="Freeform 54"/>
            <p:cNvSpPr>
              <a:spLocks/>
            </p:cNvSpPr>
            <p:nvPr/>
          </p:nvSpPr>
          <p:spPr bwMode="auto">
            <a:xfrm>
              <a:off x="3250" y="1274"/>
              <a:ext cx="60" cy="20"/>
            </a:xfrm>
            <a:custGeom>
              <a:avLst/>
              <a:gdLst>
                <a:gd name="T0" fmla="*/ 44 w 60"/>
                <a:gd name="T1" fmla="*/ 0 h 20"/>
                <a:gd name="T2" fmla="*/ 44 w 60"/>
                <a:gd name="T3" fmla="*/ 0 h 20"/>
                <a:gd name="T4" fmla="*/ 34 w 60"/>
                <a:gd name="T5" fmla="*/ 0 h 20"/>
                <a:gd name="T6" fmla="*/ 26 w 60"/>
                <a:gd name="T7" fmla="*/ 2 h 20"/>
                <a:gd name="T8" fmla="*/ 12 w 60"/>
                <a:gd name="T9" fmla="*/ 6 h 20"/>
                <a:gd name="T10" fmla="*/ 12 w 60"/>
                <a:gd name="T11" fmla="*/ 6 h 20"/>
                <a:gd name="T12" fmla="*/ 4 w 60"/>
                <a:gd name="T13" fmla="*/ 8 h 20"/>
                <a:gd name="T14" fmla="*/ 0 w 60"/>
                <a:gd name="T15" fmla="*/ 10 h 20"/>
                <a:gd name="T16" fmla="*/ 0 w 60"/>
                <a:gd name="T17" fmla="*/ 14 h 20"/>
                <a:gd name="T18" fmla="*/ 0 w 60"/>
                <a:gd name="T19" fmla="*/ 14 h 20"/>
                <a:gd name="T20" fmla="*/ 2 w 60"/>
                <a:gd name="T21" fmla="*/ 18 h 20"/>
                <a:gd name="T22" fmla="*/ 4 w 60"/>
                <a:gd name="T23" fmla="*/ 20 h 20"/>
                <a:gd name="T24" fmla="*/ 10 w 60"/>
                <a:gd name="T25" fmla="*/ 20 h 20"/>
                <a:gd name="T26" fmla="*/ 10 w 60"/>
                <a:gd name="T27" fmla="*/ 20 h 20"/>
                <a:gd name="T28" fmla="*/ 24 w 60"/>
                <a:gd name="T29" fmla="*/ 20 h 20"/>
                <a:gd name="T30" fmla="*/ 24 w 60"/>
                <a:gd name="T31" fmla="*/ 20 h 20"/>
                <a:gd name="T32" fmla="*/ 34 w 60"/>
                <a:gd name="T33" fmla="*/ 18 h 20"/>
                <a:gd name="T34" fmla="*/ 34 w 60"/>
                <a:gd name="T35" fmla="*/ 18 h 20"/>
                <a:gd name="T36" fmla="*/ 36 w 60"/>
                <a:gd name="T37" fmla="*/ 18 h 20"/>
                <a:gd name="T38" fmla="*/ 36 w 60"/>
                <a:gd name="T39" fmla="*/ 18 h 20"/>
                <a:gd name="T40" fmla="*/ 52 w 60"/>
                <a:gd name="T41" fmla="*/ 20 h 20"/>
                <a:gd name="T42" fmla="*/ 52 w 60"/>
                <a:gd name="T43" fmla="*/ 20 h 20"/>
                <a:gd name="T44" fmla="*/ 54 w 60"/>
                <a:gd name="T45" fmla="*/ 20 h 20"/>
                <a:gd name="T46" fmla="*/ 58 w 60"/>
                <a:gd name="T47" fmla="*/ 18 h 20"/>
                <a:gd name="T48" fmla="*/ 60 w 60"/>
                <a:gd name="T49" fmla="*/ 16 h 20"/>
                <a:gd name="T50" fmla="*/ 60 w 60"/>
                <a:gd name="T51" fmla="*/ 12 h 20"/>
                <a:gd name="T52" fmla="*/ 60 w 60"/>
                <a:gd name="T53" fmla="*/ 12 h 20"/>
                <a:gd name="T54" fmla="*/ 58 w 60"/>
                <a:gd name="T55" fmla="*/ 6 h 20"/>
                <a:gd name="T56" fmla="*/ 56 w 60"/>
                <a:gd name="T57" fmla="*/ 2 h 20"/>
                <a:gd name="T58" fmla="*/ 50 w 60"/>
                <a:gd name="T59" fmla="*/ 0 h 20"/>
                <a:gd name="T60" fmla="*/ 44 w 60"/>
                <a:gd name="T61"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60" h="20">
                  <a:moveTo>
                    <a:pt x="44" y="0"/>
                  </a:moveTo>
                  <a:lnTo>
                    <a:pt x="44" y="0"/>
                  </a:lnTo>
                  <a:lnTo>
                    <a:pt x="34" y="0"/>
                  </a:lnTo>
                  <a:lnTo>
                    <a:pt x="26" y="2"/>
                  </a:lnTo>
                  <a:lnTo>
                    <a:pt x="12" y="6"/>
                  </a:lnTo>
                  <a:lnTo>
                    <a:pt x="12" y="6"/>
                  </a:lnTo>
                  <a:lnTo>
                    <a:pt x="4" y="8"/>
                  </a:lnTo>
                  <a:lnTo>
                    <a:pt x="0" y="10"/>
                  </a:lnTo>
                  <a:lnTo>
                    <a:pt x="0" y="14"/>
                  </a:lnTo>
                  <a:lnTo>
                    <a:pt x="0" y="14"/>
                  </a:lnTo>
                  <a:lnTo>
                    <a:pt x="2" y="18"/>
                  </a:lnTo>
                  <a:lnTo>
                    <a:pt x="4" y="20"/>
                  </a:lnTo>
                  <a:lnTo>
                    <a:pt x="10" y="20"/>
                  </a:lnTo>
                  <a:lnTo>
                    <a:pt x="10" y="20"/>
                  </a:lnTo>
                  <a:lnTo>
                    <a:pt x="24" y="20"/>
                  </a:lnTo>
                  <a:lnTo>
                    <a:pt x="24" y="20"/>
                  </a:lnTo>
                  <a:lnTo>
                    <a:pt x="34" y="18"/>
                  </a:lnTo>
                  <a:lnTo>
                    <a:pt x="34" y="18"/>
                  </a:lnTo>
                  <a:lnTo>
                    <a:pt x="36" y="18"/>
                  </a:lnTo>
                  <a:lnTo>
                    <a:pt x="36" y="18"/>
                  </a:lnTo>
                  <a:lnTo>
                    <a:pt x="52" y="20"/>
                  </a:lnTo>
                  <a:lnTo>
                    <a:pt x="52" y="20"/>
                  </a:lnTo>
                  <a:lnTo>
                    <a:pt x="54" y="20"/>
                  </a:lnTo>
                  <a:lnTo>
                    <a:pt x="58" y="18"/>
                  </a:lnTo>
                  <a:lnTo>
                    <a:pt x="60" y="16"/>
                  </a:lnTo>
                  <a:lnTo>
                    <a:pt x="60" y="12"/>
                  </a:lnTo>
                  <a:lnTo>
                    <a:pt x="60" y="12"/>
                  </a:lnTo>
                  <a:lnTo>
                    <a:pt x="58" y="6"/>
                  </a:lnTo>
                  <a:lnTo>
                    <a:pt x="56" y="2"/>
                  </a:lnTo>
                  <a:lnTo>
                    <a:pt x="50" y="0"/>
                  </a:lnTo>
                  <a:lnTo>
                    <a:pt x="4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70" name="Freeform 55"/>
            <p:cNvSpPr>
              <a:spLocks/>
            </p:cNvSpPr>
            <p:nvPr/>
          </p:nvSpPr>
          <p:spPr bwMode="auto">
            <a:xfrm>
              <a:off x="3378" y="1446"/>
              <a:ext cx="22" cy="18"/>
            </a:xfrm>
            <a:custGeom>
              <a:avLst/>
              <a:gdLst>
                <a:gd name="T0" fmla="*/ 8 w 22"/>
                <a:gd name="T1" fmla="*/ 0 h 18"/>
                <a:gd name="T2" fmla="*/ 8 w 22"/>
                <a:gd name="T3" fmla="*/ 0 h 18"/>
                <a:gd name="T4" fmla="*/ 4 w 22"/>
                <a:gd name="T5" fmla="*/ 2 h 18"/>
                <a:gd name="T6" fmla="*/ 0 w 22"/>
                <a:gd name="T7" fmla="*/ 4 h 18"/>
                <a:gd name="T8" fmla="*/ 0 w 22"/>
                <a:gd name="T9" fmla="*/ 8 h 18"/>
                <a:gd name="T10" fmla="*/ 2 w 22"/>
                <a:gd name="T11" fmla="*/ 12 h 18"/>
                <a:gd name="T12" fmla="*/ 2 w 22"/>
                <a:gd name="T13" fmla="*/ 12 h 18"/>
                <a:gd name="T14" fmla="*/ 6 w 22"/>
                <a:gd name="T15" fmla="*/ 16 h 18"/>
                <a:gd name="T16" fmla="*/ 10 w 22"/>
                <a:gd name="T17" fmla="*/ 18 h 18"/>
                <a:gd name="T18" fmla="*/ 10 w 22"/>
                <a:gd name="T19" fmla="*/ 18 h 18"/>
                <a:gd name="T20" fmla="*/ 18 w 22"/>
                <a:gd name="T21" fmla="*/ 16 h 18"/>
                <a:gd name="T22" fmla="*/ 20 w 22"/>
                <a:gd name="T23" fmla="*/ 12 h 18"/>
                <a:gd name="T24" fmla="*/ 22 w 22"/>
                <a:gd name="T25" fmla="*/ 10 h 18"/>
                <a:gd name="T26" fmla="*/ 20 w 22"/>
                <a:gd name="T27" fmla="*/ 6 h 18"/>
                <a:gd name="T28" fmla="*/ 18 w 22"/>
                <a:gd name="T29" fmla="*/ 4 h 18"/>
                <a:gd name="T30" fmla="*/ 14 w 22"/>
                <a:gd name="T31" fmla="*/ 2 h 18"/>
                <a:gd name="T32" fmla="*/ 14 w 22"/>
                <a:gd name="T33" fmla="*/ 2 h 18"/>
                <a:gd name="T34" fmla="*/ 8 w 22"/>
                <a:gd name="T35"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2" h="18">
                  <a:moveTo>
                    <a:pt x="8" y="0"/>
                  </a:moveTo>
                  <a:lnTo>
                    <a:pt x="8" y="0"/>
                  </a:lnTo>
                  <a:lnTo>
                    <a:pt x="4" y="2"/>
                  </a:lnTo>
                  <a:lnTo>
                    <a:pt x="0" y="4"/>
                  </a:lnTo>
                  <a:lnTo>
                    <a:pt x="0" y="8"/>
                  </a:lnTo>
                  <a:lnTo>
                    <a:pt x="2" y="12"/>
                  </a:lnTo>
                  <a:lnTo>
                    <a:pt x="2" y="12"/>
                  </a:lnTo>
                  <a:lnTo>
                    <a:pt x="6" y="16"/>
                  </a:lnTo>
                  <a:lnTo>
                    <a:pt x="10" y="18"/>
                  </a:lnTo>
                  <a:lnTo>
                    <a:pt x="10" y="18"/>
                  </a:lnTo>
                  <a:lnTo>
                    <a:pt x="18" y="16"/>
                  </a:lnTo>
                  <a:lnTo>
                    <a:pt x="20" y="12"/>
                  </a:lnTo>
                  <a:lnTo>
                    <a:pt x="22" y="10"/>
                  </a:lnTo>
                  <a:lnTo>
                    <a:pt x="20" y="6"/>
                  </a:lnTo>
                  <a:lnTo>
                    <a:pt x="18" y="4"/>
                  </a:lnTo>
                  <a:lnTo>
                    <a:pt x="14" y="2"/>
                  </a:lnTo>
                  <a:lnTo>
                    <a:pt x="14" y="2"/>
                  </a:lnTo>
                  <a:lnTo>
                    <a:pt x="8"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71" name="Freeform 56"/>
            <p:cNvSpPr>
              <a:spLocks/>
            </p:cNvSpPr>
            <p:nvPr/>
          </p:nvSpPr>
          <p:spPr bwMode="auto">
            <a:xfrm>
              <a:off x="3378" y="1446"/>
              <a:ext cx="22" cy="18"/>
            </a:xfrm>
            <a:custGeom>
              <a:avLst/>
              <a:gdLst>
                <a:gd name="T0" fmla="*/ 8 w 22"/>
                <a:gd name="T1" fmla="*/ 0 h 18"/>
                <a:gd name="T2" fmla="*/ 8 w 22"/>
                <a:gd name="T3" fmla="*/ 0 h 18"/>
                <a:gd name="T4" fmla="*/ 4 w 22"/>
                <a:gd name="T5" fmla="*/ 2 h 18"/>
                <a:gd name="T6" fmla="*/ 0 w 22"/>
                <a:gd name="T7" fmla="*/ 4 h 18"/>
                <a:gd name="T8" fmla="*/ 0 w 22"/>
                <a:gd name="T9" fmla="*/ 8 h 18"/>
                <a:gd name="T10" fmla="*/ 2 w 22"/>
                <a:gd name="T11" fmla="*/ 12 h 18"/>
                <a:gd name="T12" fmla="*/ 2 w 22"/>
                <a:gd name="T13" fmla="*/ 12 h 18"/>
                <a:gd name="T14" fmla="*/ 6 w 22"/>
                <a:gd name="T15" fmla="*/ 16 h 18"/>
                <a:gd name="T16" fmla="*/ 10 w 22"/>
                <a:gd name="T17" fmla="*/ 18 h 18"/>
                <a:gd name="T18" fmla="*/ 10 w 22"/>
                <a:gd name="T19" fmla="*/ 18 h 18"/>
                <a:gd name="T20" fmla="*/ 18 w 22"/>
                <a:gd name="T21" fmla="*/ 16 h 18"/>
                <a:gd name="T22" fmla="*/ 20 w 22"/>
                <a:gd name="T23" fmla="*/ 12 h 18"/>
                <a:gd name="T24" fmla="*/ 22 w 22"/>
                <a:gd name="T25" fmla="*/ 10 h 18"/>
                <a:gd name="T26" fmla="*/ 20 w 22"/>
                <a:gd name="T27" fmla="*/ 6 h 18"/>
                <a:gd name="T28" fmla="*/ 18 w 22"/>
                <a:gd name="T29" fmla="*/ 4 h 18"/>
                <a:gd name="T30" fmla="*/ 14 w 22"/>
                <a:gd name="T31" fmla="*/ 2 h 18"/>
                <a:gd name="T32" fmla="*/ 14 w 22"/>
                <a:gd name="T33" fmla="*/ 2 h 18"/>
                <a:gd name="T34" fmla="*/ 8 w 22"/>
                <a:gd name="T35"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2" h="18">
                  <a:moveTo>
                    <a:pt x="8" y="0"/>
                  </a:moveTo>
                  <a:lnTo>
                    <a:pt x="8" y="0"/>
                  </a:lnTo>
                  <a:lnTo>
                    <a:pt x="4" y="2"/>
                  </a:lnTo>
                  <a:lnTo>
                    <a:pt x="0" y="4"/>
                  </a:lnTo>
                  <a:lnTo>
                    <a:pt x="0" y="8"/>
                  </a:lnTo>
                  <a:lnTo>
                    <a:pt x="2" y="12"/>
                  </a:lnTo>
                  <a:lnTo>
                    <a:pt x="2" y="12"/>
                  </a:lnTo>
                  <a:lnTo>
                    <a:pt x="6" y="16"/>
                  </a:lnTo>
                  <a:lnTo>
                    <a:pt x="10" y="18"/>
                  </a:lnTo>
                  <a:lnTo>
                    <a:pt x="10" y="18"/>
                  </a:lnTo>
                  <a:lnTo>
                    <a:pt x="18" y="16"/>
                  </a:lnTo>
                  <a:lnTo>
                    <a:pt x="20" y="12"/>
                  </a:lnTo>
                  <a:lnTo>
                    <a:pt x="22" y="10"/>
                  </a:lnTo>
                  <a:lnTo>
                    <a:pt x="20" y="6"/>
                  </a:lnTo>
                  <a:lnTo>
                    <a:pt x="18" y="4"/>
                  </a:lnTo>
                  <a:lnTo>
                    <a:pt x="14" y="2"/>
                  </a:lnTo>
                  <a:lnTo>
                    <a:pt x="14" y="2"/>
                  </a:lnTo>
                  <a:lnTo>
                    <a:pt x="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72" name="Freeform 57"/>
            <p:cNvSpPr>
              <a:spLocks/>
            </p:cNvSpPr>
            <p:nvPr/>
          </p:nvSpPr>
          <p:spPr bwMode="auto">
            <a:xfrm>
              <a:off x="3122" y="1306"/>
              <a:ext cx="22" cy="10"/>
            </a:xfrm>
            <a:custGeom>
              <a:avLst/>
              <a:gdLst>
                <a:gd name="T0" fmla="*/ 12 w 22"/>
                <a:gd name="T1" fmla="*/ 0 h 10"/>
                <a:gd name="T2" fmla="*/ 12 w 22"/>
                <a:gd name="T3" fmla="*/ 0 h 10"/>
                <a:gd name="T4" fmla="*/ 0 w 22"/>
                <a:gd name="T5" fmla="*/ 0 h 10"/>
                <a:gd name="T6" fmla="*/ 0 w 22"/>
                <a:gd name="T7" fmla="*/ 0 h 10"/>
                <a:gd name="T8" fmla="*/ 0 w 22"/>
                <a:gd name="T9" fmla="*/ 0 h 10"/>
                <a:gd name="T10" fmla="*/ 6 w 22"/>
                <a:gd name="T11" fmla="*/ 6 h 10"/>
                <a:gd name="T12" fmla="*/ 6 w 22"/>
                <a:gd name="T13" fmla="*/ 6 h 10"/>
                <a:gd name="T14" fmla="*/ 10 w 22"/>
                <a:gd name="T15" fmla="*/ 8 h 10"/>
                <a:gd name="T16" fmla="*/ 16 w 22"/>
                <a:gd name="T17" fmla="*/ 10 h 10"/>
                <a:gd name="T18" fmla="*/ 16 w 22"/>
                <a:gd name="T19" fmla="*/ 10 h 10"/>
                <a:gd name="T20" fmla="*/ 18 w 22"/>
                <a:gd name="T21" fmla="*/ 10 h 10"/>
                <a:gd name="T22" fmla="*/ 22 w 22"/>
                <a:gd name="T23" fmla="*/ 8 h 10"/>
                <a:gd name="T24" fmla="*/ 22 w 22"/>
                <a:gd name="T25" fmla="*/ 8 h 10"/>
                <a:gd name="T26" fmla="*/ 22 w 22"/>
                <a:gd name="T27" fmla="*/ 4 h 10"/>
                <a:gd name="T28" fmla="*/ 22 w 22"/>
                <a:gd name="T29" fmla="*/ 2 h 10"/>
                <a:gd name="T30" fmla="*/ 18 w 22"/>
                <a:gd name="T31" fmla="*/ 0 h 10"/>
                <a:gd name="T32" fmla="*/ 12 w 22"/>
                <a:gd name="T3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 h="10">
                  <a:moveTo>
                    <a:pt x="12" y="0"/>
                  </a:moveTo>
                  <a:lnTo>
                    <a:pt x="12" y="0"/>
                  </a:lnTo>
                  <a:lnTo>
                    <a:pt x="0" y="0"/>
                  </a:lnTo>
                  <a:lnTo>
                    <a:pt x="0" y="0"/>
                  </a:lnTo>
                  <a:lnTo>
                    <a:pt x="0" y="0"/>
                  </a:lnTo>
                  <a:lnTo>
                    <a:pt x="6" y="6"/>
                  </a:lnTo>
                  <a:lnTo>
                    <a:pt x="6" y="6"/>
                  </a:lnTo>
                  <a:lnTo>
                    <a:pt x="10" y="8"/>
                  </a:lnTo>
                  <a:lnTo>
                    <a:pt x="16" y="10"/>
                  </a:lnTo>
                  <a:lnTo>
                    <a:pt x="16" y="10"/>
                  </a:lnTo>
                  <a:lnTo>
                    <a:pt x="18" y="10"/>
                  </a:lnTo>
                  <a:lnTo>
                    <a:pt x="22" y="8"/>
                  </a:lnTo>
                  <a:lnTo>
                    <a:pt x="22" y="8"/>
                  </a:lnTo>
                  <a:lnTo>
                    <a:pt x="22" y="4"/>
                  </a:lnTo>
                  <a:lnTo>
                    <a:pt x="22" y="2"/>
                  </a:lnTo>
                  <a:lnTo>
                    <a:pt x="18" y="0"/>
                  </a:lnTo>
                  <a:lnTo>
                    <a:pt x="12"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73" name="Freeform 58"/>
            <p:cNvSpPr>
              <a:spLocks/>
            </p:cNvSpPr>
            <p:nvPr/>
          </p:nvSpPr>
          <p:spPr bwMode="auto">
            <a:xfrm>
              <a:off x="3122" y="1306"/>
              <a:ext cx="22" cy="10"/>
            </a:xfrm>
            <a:custGeom>
              <a:avLst/>
              <a:gdLst>
                <a:gd name="T0" fmla="*/ 12 w 22"/>
                <a:gd name="T1" fmla="*/ 0 h 10"/>
                <a:gd name="T2" fmla="*/ 12 w 22"/>
                <a:gd name="T3" fmla="*/ 0 h 10"/>
                <a:gd name="T4" fmla="*/ 0 w 22"/>
                <a:gd name="T5" fmla="*/ 0 h 10"/>
                <a:gd name="T6" fmla="*/ 0 w 22"/>
                <a:gd name="T7" fmla="*/ 0 h 10"/>
                <a:gd name="T8" fmla="*/ 0 w 22"/>
                <a:gd name="T9" fmla="*/ 0 h 10"/>
                <a:gd name="T10" fmla="*/ 6 w 22"/>
                <a:gd name="T11" fmla="*/ 6 h 10"/>
                <a:gd name="T12" fmla="*/ 6 w 22"/>
                <a:gd name="T13" fmla="*/ 6 h 10"/>
                <a:gd name="T14" fmla="*/ 10 w 22"/>
                <a:gd name="T15" fmla="*/ 8 h 10"/>
                <a:gd name="T16" fmla="*/ 16 w 22"/>
                <a:gd name="T17" fmla="*/ 10 h 10"/>
                <a:gd name="T18" fmla="*/ 16 w 22"/>
                <a:gd name="T19" fmla="*/ 10 h 10"/>
                <a:gd name="T20" fmla="*/ 18 w 22"/>
                <a:gd name="T21" fmla="*/ 10 h 10"/>
                <a:gd name="T22" fmla="*/ 22 w 22"/>
                <a:gd name="T23" fmla="*/ 8 h 10"/>
                <a:gd name="T24" fmla="*/ 22 w 22"/>
                <a:gd name="T25" fmla="*/ 8 h 10"/>
                <a:gd name="T26" fmla="*/ 22 w 22"/>
                <a:gd name="T27" fmla="*/ 4 h 10"/>
                <a:gd name="T28" fmla="*/ 22 w 22"/>
                <a:gd name="T29" fmla="*/ 2 h 10"/>
                <a:gd name="T30" fmla="*/ 18 w 22"/>
                <a:gd name="T31" fmla="*/ 0 h 10"/>
                <a:gd name="T32" fmla="*/ 12 w 22"/>
                <a:gd name="T3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 h="10">
                  <a:moveTo>
                    <a:pt x="12" y="0"/>
                  </a:moveTo>
                  <a:lnTo>
                    <a:pt x="12" y="0"/>
                  </a:lnTo>
                  <a:lnTo>
                    <a:pt x="0" y="0"/>
                  </a:lnTo>
                  <a:lnTo>
                    <a:pt x="0" y="0"/>
                  </a:lnTo>
                  <a:lnTo>
                    <a:pt x="0" y="0"/>
                  </a:lnTo>
                  <a:lnTo>
                    <a:pt x="6" y="6"/>
                  </a:lnTo>
                  <a:lnTo>
                    <a:pt x="6" y="6"/>
                  </a:lnTo>
                  <a:lnTo>
                    <a:pt x="10" y="8"/>
                  </a:lnTo>
                  <a:lnTo>
                    <a:pt x="16" y="10"/>
                  </a:lnTo>
                  <a:lnTo>
                    <a:pt x="16" y="10"/>
                  </a:lnTo>
                  <a:lnTo>
                    <a:pt x="18" y="10"/>
                  </a:lnTo>
                  <a:lnTo>
                    <a:pt x="22" y="8"/>
                  </a:lnTo>
                  <a:lnTo>
                    <a:pt x="22" y="8"/>
                  </a:lnTo>
                  <a:lnTo>
                    <a:pt x="22" y="4"/>
                  </a:lnTo>
                  <a:lnTo>
                    <a:pt x="22" y="2"/>
                  </a:lnTo>
                  <a:lnTo>
                    <a:pt x="18" y="0"/>
                  </a:lnTo>
                  <a:lnTo>
                    <a:pt x="1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74" name="Freeform 59"/>
            <p:cNvSpPr>
              <a:spLocks/>
            </p:cNvSpPr>
            <p:nvPr/>
          </p:nvSpPr>
          <p:spPr bwMode="auto">
            <a:xfrm>
              <a:off x="2760" y="1636"/>
              <a:ext cx="34" cy="138"/>
            </a:xfrm>
            <a:custGeom>
              <a:avLst/>
              <a:gdLst>
                <a:gd name="T0" fmla="*/ 24 w 34"/>
                <a:gd name="T1" fmla="*/ 0 h 138"/>
                <a:gd name="T2" fmla="*/ 24 w 34"/>
                <a:gd name="T3" fmla="*/ 0 h 138"/>
                <a:gd name="T4" fmla="*/ 20 w 34"/>
                <a:gd name="T5" fmla="*/ 0 h 138"/>
                <a:gd name="T6" fmla="*/ 16 w 34"/>
                <a:gd name="T7" fmla="*/ 4 h 138"/>
                <a:gd name="T8" fmla="*/ 16 w 34"/>
                <a:gd name="T9" fmla="*/ 4 h 138"/>
                <a:gd name="T10" fmla="*/ 12 w 34"/>
                <a:gd name="T11" fmla="*/ 8 h 138"/>
                <a:gd name="T12" fmla="*/ 10 w 34"/>
                <a:gd name="T13" fmla="*/ 14 h 138"/>
                <a:gd name="T14" fmla="*/ 4 w 34"/>
                <a:gd name="T15" fmla="*/ 26 h 138"/>
                <a:gd name="T16" fmla="*/ 4 w 34"/>
                <a:gd name="T17" fmla="*/ 26 h 138"/>
                <a:gd name="T18" fmla="*/ 2 w 34"/>
                <a:gd name="T19" fmla="*/ 34 h 138"/>
                <a:gd name="T20" fmla="*/ 4 w 34"/>
                <a:gd name="T21" fmla="*/ 40 h 138"/>
                <a:gd name="T22" fmla="*/ 6 w 34"/>
                <a:gd name="T23" fmla="*/ 46 h 138"/>
                <a:gd name="T24" fmla="*/ 8 w 34"/>
                <a:gd name="T25" fmla="*/ 54 h 138"/>
                <a:gd name="T26" fmla="*/ 8 w 34"/>
                <a:gd name="T27" fmla="*/ 54 h 138"/>
                <a:gd name="T28" fmla="*/ 8 w 34"/>
                <a:gd name="T29" fmla="*/ 76 h 138"/>
                <a:gd name="T30" fmla="*/ 6 w 34"/>
                <a:gd name="T31" fmla="*/ 96 h 138"/>
                <a:gd name="T32" fmla="*/ 2 w 34"/>
                <a:gd name="T33" fmla="*/ 118 h 138"/>
                <a:gd name="T34" fmla="*/ 0 w 34"/>
                <a:gd name="T35" fmla="*/ 138 h 138"/>
                <a:gd name="T36" fmla="*/ 0 w 34"/>
                <a:gd name="T37" fmla="*/ 138 h 138"/>
                <a:gd name="T38" fmla="*/ 0 w 34"/>
                <a:gd name="T39" fmla="*/ 138 h 138"/>
                <a:gd name="T40" fmla="*/ 0 w 34"/>
                <a:gd name="T41" fmla="*/ 138 h 138"/>
                <a:gd name="T42" fmla="*/ 10 w 34"/>
                <a:gd name="T43" fmla="*/ 132 h 138"/>
                <a:gd name="T44" fmla="*/ 10 w 34"/>
                <a:gd name="T45" fmla="*/ 132 h 138"/>
                <a:gd name="T46" fmla="*/ 14 w 34"/>
                <a:gd name="T47" fmla="*/ 126 h 138"/>
                <a:gd name="T48" fmla="*/ 18 w 34"/>
                <a:gd name="T49" fmla="*/ 120 h 138"/>
                <a:gd name="T50" fmla="*/ 18 w 34"/>
                <a:gd name="T51" fmla="*/ 120 h 138"/>
                <a:gd name="T52" fmla="*/ 18 w 34"/>
                <a:gd name="T53" fmla="*/ 114 h 138"/>
                <a:gd name="T54" fmla="*/ 18 w 34"/>
                <a:gd name="T55" fmla="*/ 110 h 138"/>
                <a:gd name="T56" fmla="*/ 16 w 34"/>
                <a:gd name="T57" fmla="*/ 108 h 138"/>
                <a:gd name="T58" fmla="*/ 12 w 34"/>
                <a:gd name="T59" fmla="*/ 102 h 138"/>
                <a:gd name="T60" fmla="*/ 12 w 34"/>
                <a:gd name="T61" fmla="*/ 102 h 138"/>
                <a:gd name="T62" fmla="*/ 10 w 34"/>
                <a:gd name="T63" fmla="*/ 96 h 138"/>
                <a:gd name="T64" fmla="*/ 10 w 34"/>
                <a:gd name="T65" fmla="*/ 92 h 138"/>
                <a:gd name="T66" fmla="*/ 14 w 34"/>
                <a:gd name="T67" fmla="*/ 88 h 138"/>
                <a:gd name="T68" fmla="*/ 18 w 34"/>
                <a:gd name="T69" fmla="*/ 88 h 138"/>
                <a:gd name="T70" fmla="*/ 28 w 34"/>
                <a:gd name="T71" fmla="*/ 84 h 138"/>
                <a:gd name="T72" fmla="*/ 32 w 34"/>
                <a:gd name="T73" fmla="*/ 82 h 138"/>
                <a:gd name="T74" fmla="*/ 34 w 34"/>
                <a:gd name="T75" fmla="*/ 78 h 138"/>
                <a:gd name="T76" fmla="*/ 34 w 34"/>
                <a:gd name="T77" fmla="*/ 78 h 138"/>
                <a:gd name="T78" fmla="*/ 34 w 34"/>
                <a:gd name="T79" fmla="*/ 74 h 138"/>
                <a:gd name="T80" fmla="*/ 32 w 34"/>
                <a:gd name="T81" fmla="*/ 68 h 138"/>
                <a:gd name="T82" fmla="*/ 28 w 34"/>
                <a:gd name="T83" fmla="*/ 64 h 138"/>
                <a:gd name="T84" fmla="*/ 28 w 34"/>
                <a:gd name="T85" fmla="*/ 58 h 138"/>
                <a:gd name="T86" fmla="*/ 28 w 34"/>
                <a:gd name="T87" fmla="*/ 58 h 138"/>
                <a:gd name="T88" fmla="*/ 28 w 34"/>
                <a:gd name="T89" fmla="*/ 48 h 138"/>
                <a:gd name="T90" fmla="*/ 26 w 34"/>
                <a:gd name="T91" fmla="*/ 38 h 138"/>
                <a:gd name="T92" fmla="*/ 26 w 34"/>
                <a:gd name="T93" fmla="*/ 38 h 138"/>
                <a:gd name="T94" fmla="*/ 28 w 34"/>
                <a:gd name="T95" fmla="*/ 18 h 138"/>
                <a:gd name="T96" fmla="*/ 28 w 34"/>
                <a:gd name="T97" fmla="*/ 6 h 138"/>
                <a:gd name="T98" fmla="*/ 26 w 34"/>
                <a:gd name="T99" fmla="*/ 2 h 138"/>
                <a:gd name="T100" fmla="*/ 24 w 34"/>
                <a:gd name="T101"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4" h="138">
                  <a:moveTo>
                    <a:pt x="24" y="0"/>
                  </a:moveTo>
                  <a:lnTo>
                    <a:pt x="24" y="0"/>
                  </a:lnTo>
                  <a:lnTo>
                    <a:pt x="20" y="0"/>
                  </a:lnTo>
                  <a:lnTo>
                    <a:pt x="16" y="4"/>
                  </a:lnTo>
                  <a:lnTo>
                    <a:pt x="16" y="4"/>
                  </a:lnTo>
                  <a:lnTo>
                    <a:pt x="12" y="8"/>
                  </a:lnTo>
                  <a:lnTo>
                    <a:pt x="10" y="14"/>
                  </a:lnTo>
                  <a:lnTo>
                    <a:pt x="4" y="26"/>
                  </a:lnTo>
                  <a:lnTo>
                    <a:pt x="4" y="26"/>
                  </a:lnTo>
                  <a:lnTo>
                    <a:pt x="2" y="34"/>
                  </a:lnTo>
                  <a:lnTo>
                    <a:pt x="4" y="40"/>
                  </a:lnTo>
                  <a:lnTo>
                    <a:pt x="6" y="46"/>
                  </a:lnTo>
                  <a:lnTo>
                    <a:pt x="8" y="54"/>
                  </a:lnTo>
                  <a:lnTo>
                    <a:pt x="8" y="54"/>
                  </a:lnTo>
                  <a:lnTo>
                    <a:pt x="8" y="76"/>
                  </a:lnTo>
                  <a:lnTo>
                    <a:pt x="6" y="96"/>
                  </a:lnTo>
                  <a:lnTo>
                    <a:pt x="2" y="118"/>
                  </a:lnTo>
                  <a:lnTo>
                    <a:pt x="0" y="138"/>
                  </a:lnTo>
                  <a:lnTo>
                    <a:pt x="0" y="138"/>
                  </a:lnTo>
                  <a:lnTo>
                    <a:pt x="0" y="138"/>
                  </a:lnTo>
                  <a:lnTo>
                    <a:pt x="0" y="138"/>
                  </a:lnTo>
                  <a:lnTo>
                    <a:pt x="10" y="132"/>
                  </a:lnTo>
                  <a:lnTo>
                    <a:pt x="10" y="132"/>
                  </a:lnTo>
                  <a:lnTo>
                    <a:pt x="14" y="126"/>
                  </a:lnTo>
                  <a:lnTo>
                    <a:pt x="18" y="120"/>
                  </a:lnTo>
                  <a:lnTo>
                    <a:pt x="18" y="120"/>
                  </a:lnTo>
                  <a:lnTo>
                    <a:pt x="18" y="114"/>
                  </a:lnTo>
                  <a:lnTo>
                    <a:pt x="18" y="110"/>
                  </a:lnTo>
                  <a:lnTo>
                    <a:pt x="16" y="108"/>
                  </a:lnTo>
                  <a:lnTo>
                    <a:pt x="12" y="102"/>
                  </a:lnTo>
                  <a:lnTo>
                    <a:pt x="12" y="102"/>
                  </a:lnTo>
                  <a:lnTo>
                    <a:pt x="10" y="96"/>
                  </a:lnTo>
                  <a:lnTo>
                    <a:pt x="10" y="92"/>
                  </a:lnTo>
                  <a:lnTo>
                    <a:pt x="14" y="88"/>
                  </a:lnTo>
                  <a:lnTo>
                    <a:pt x="18" y="88"/>
                  </a:lnTo>
                  <a:lnTo>
                    <a:pt x="28" y="84"/>
                  </a:lnTo>
                  <a:lnTo>
                    <a:pt x="32" y="82"/>
                  </a:lnTo>
                  <a:lnTo>
                    <a:pt x="34" y="78"/>
                  </a:lnTo>
                  <a:lnTo>
                    <a:pt x="34" y="78"/>
                  </a:lnTo>
                  <a:lnTo>
                    <a:pt x="34" y="74"/>
                  </a:lnTo>
                  <a:lnTo>
                    <a:pt x="32" y="68"/>
                  </a:lnTo>
                  <a:lnTo>
                    <a:pt x="28" y="64"/>
                  </a:lnTo>
                  <a:lnTo>
                    <a:pt x="28" y="58"/>
                  </a:lnTo>
                  <a:lnTo>
                    <a:pt x="28" y="58"/>
                  </a:lnTo>
                  <a:lnTo>
                    <a:pt x="28" y="48"/>
                  </a:lnTo>
                  <a:lnTo>
                    <a:pt x="26" y="38"/>
                  </a:lnTo>
                  <a:lnTo>
                    <a:pt x="26" y="38"/>
                  </a:lnTo>
                  <a:lnTo>
                    <a:pt x="28" y="18"/>
                  </a:lnTo>
                  <a:lnTo>
                    <a:pt x="28" y="6"/>
                  </a:lnTo>
                  <a:lnTo>
                    <a:pt x="26" y="2"/>
                  </a:lnTo>
                  <a:lnTo>
                    <a:pt x="24"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75" name="Freeform 60"/>
            <p:cNvSpPr>
              <a:spLocks/>
            </p:cNvSpPr>
            <p:nvPr/>
          </p:nvSpPr>
          <p:spPr bwMode="auto">
            <a:xfrm>
              <a:off x="2760" y="1636"/>
              <a:ext cx="34" cy="138"/>
            </a:xfrm>
            <a:custGeom>
              <a:avLst/>
              <a:gdLst>
                <a:gd name="T0" fmla="*/ 24 w 34"/>
                <a:gd name="T1" fmla="*/ 0 h 138"/>
                <a:gd name="T2" fmla="*/ 24 w 34"/>
                <a:gd name="T3" fmla="*/ 0 h 138"/>
                <a:gd name="T4" fmla="*/ 20 w 34"/>
                <a:gd name="T5" fmla="*/ 0 h 138"/>
                <a:gd name="T6" fmla="*/ 16 w 34"/>
                <a:gd name="T7" fmla="*/ 4 h 138"/>
                <a:gd name="T8" fmla="*/ 16 w 34"/>
                <a:gd name="T9" fmla="*/ 4 h 138"/>
                <a:gd name="T10" fmla="*/ 12 w 34"/>
                <a:gd name="T11" fmla="*/ 8 h 138"/>
                <a:gd name="T12" fmla="*/ 10 w 34"/>
                <a:gd name="T13" fmla="*/ 14 h 138"/>
                <a:gd name="T14" fmla="*/ 4 w 34"/>
                <a:gd name="T15" fmla="*/ 26 h 138"/>
                <a:gd name="T16" fmla="*/ 4 w 34"/>
                <a:gd name="T17" fmla="*/ 26 h 138"/>
                <a:gd name="T18" fmla="*/ 2 w 34"/>
                <a:gd name="T19" fmla="*/ 34 h 138"/>
                <a:gd name="T20" fmla="*/ 4 w 34"/>
                <a:gd name="T21" fmla="*/ 40 h 138"/>
                <a:gd name="T22" fmla="*/ 6 w 34"/>
                <a:gd name="T23" fmla="*/ 46 h 138"/>
                <a:gd name="T24" fmla="*/ 8 w 34"/>
                <a:gd name="T25" fmla="*/ 54 h 138"/>
                <a:gd name="T26" fmla="*/ 8 w 34"/>
                <a:gd name="T27" fmla="*/ 54 h 138"/>
                <a:gd name="T28" fmla="*/ 8 w 34"/>
                <a:gd name="T29" fmla="*/ 76 h 138"/>
                <a:gd name="T30" fmla="*/ 6 w 34"/>
                <a:gd name="T31" fmla="*/ 96 h 138"/>
                <a:gd name="T32" fmla="*/ 2 w 34"/>
                <a:gd name="T33" fmla="*/ 118 h 138"/>
                <a:gd name="T34" fmla="*/ 0 w 34"/>
                <a:gd name="T35" fmla="*/ 138 h 138"/>
                <a:gd name="T36" fmla="*/ 0 w 34"/>
                <a:gd name="T37" fmla="*/ 138 h 138"/>
                <a:gd name="T38" fmla="*/ 0 w 34"/>
                <a:gd name="T39" fmla="*/ 138 h 138"/>
                <a:gd name="T40" fmla="*/ 0 w 34"/>
                <a:gd name="T41" fmla="*/ 138 h 138"/>
                <a:gd name="T42" fmla="*/ 10 w 34"/>
                <a:gd name="T43" fmla="*/ 132 h 138"/>
                <a:gd name="T44" fmla="*/ 10 w 34"/>
                <a:gd name="T45" fmla="*/ 132 h 138"/>
                <a:gd name="T46" fmla="*/ 14 w 34"/>
                <a:gd name="T47" fmla="*/ 126 h 138"/>
                <a:gd name="T48" fmla="*/ 18 w 34"/>
                <a:gd name="T49" fmla="*/ 120 h 138"/>
                <a:gd name="T50" fmla="*/ 18 w 34"/>
                <a:gd name="T51" fmla="*/ 120 h 138"/>
                <a:gd name="T52" fmla="*/ 18 w 34"/>
                <a:gd name="T53" fmla="*/ 114 h 138"/>
                <a:gd name="T54" fmla="*/ 18 w 34"/>
                <a:gd name="T55" fmla="*/ 110 h 138"/>
                <a:gd name="T56" fmla="*/ 16 w 34"/>
                <a:gd name="T57" fmla="*/ 108 h 138"/>
                <a:gd name="T58" fmla="*/ 12 w 34"/>
                <a:gd name="T59" fmla="*/ 102 h 138"/>
                <a:gd name="T60" fmla="*/ 12 w 34"/>
                <a:gd name="T61" fmla="*/ 102 h 138"/>
                <a:gd name="T62" fmla="*/ 10 w 34"/>
                <a:gd name="T63" fmla="*/ 96 h 138"/>
                <a:gd name="T64" fmla="*/ 10 w 34"/>
                <a:gd name="T65" fmla="*/ 92 h 138"/>
                <a:gd name="T66" fmla="*/ 14 w 34"/>
                <a:gd name="T67" fmla="*/ 88 h 138"/>
                <a:gd name="T68" fmla="*/ 18 w 34"/>
                <a:gd name="T69" fmla="*/ 88 h 138"/>
                <a:gd name="T70" fmla="*/ 28 w 34"/>
                <a:gd name="T71" fmla="*/ 84 h 138"/>
                <a:gd name="T72" fmla="*/ 32 w 34"/>
                <a:gd name="T73" fmla="*/ 82 h 138"/>
                <a:gd name="T74" fmla="*/ 34 w 34"/>
                <a:gd name="T75" fmla="*/ 78 h 138"/>
                <a:gd name="T76" fmla="*/ 34 w 34"/>
                <a:gd name="T77" fmla="*/ 78 h 138"/>
                <a:gd name="T78" fmla="*/ 34 w 34"/>
                <a:gd name="T79" fmla="*/ 74 h 138"/>
                <a:gd name="T80" fmla="*/ 32 w 34"/>
                <a:gd name="T81" fmla="*/ 68 h 138"/>
                <a:gd name="T82" fmla="*/ 28 w 34"/>
                <a:gd name="T83" fmla="*/ 64 h 138"/>
                <a:gd name="T84" fmla="*/ 28 w 34"/>
                <a:gd name="T85" fmla="*/ 58 h 138"/>
                <a:gd name="T86" fmla="*/ 28 w 34"/>
                <a:gd name="T87" fmla="*/ 58 h 138"/>
                <a:gd name="T88" fmla="*/ 28 w 34"/>
                <a:gd name="T89" fmla="*/ 48 h 138"/>
                <a:gd name="T90" fmla="*/ 26 w 34"/>
                <a:gd name="T91" fmla="*/ 38 h 138"/>
                <a:gd name="T92" fmla="*/ 26 w 34"/>
                <a:gd name="T93" fmla="*/ 38 h 138"/>
                <a:gd name="T94" fmla="*/ 28 w 34"/>
                <a:gd name="T95" fmla="*/ 18 h 138"/>
                <a:gd name="T96" fmla="*/ 28 w 34"/>
                <a:gd name="T97" fmla="*/ 6 h 138"/>
                <a:gd name="T98" fmla="*/ 26 w 34"/>
                <a:gd name="T99" fmla="*/ 2 h 138"/>
                <a:gd name="T100" fmla="*/ 24 w 34"/>
                <a:gd name="T101"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4" h="138">
                  <a:moveTo>
                    <a:pt x="24" y="0"/>
                  </a:moveTo>
                  <a:lnTo>
                    <a:pt x="24" y="0"/>
                  </a:lnTo>
                  <a:lnTo>
                    <a:pt x="20" y="0"/>
                  </a:lnTo>
                  <a:lnTo>
                    <a:pt x="16" y="4"/>
                  </a:lnTo>
                  <a:lnTo>
                    <a:pt x="16" y="4"/>
                  </a:lnTo>
                  <a:lnTo>
                    <a:pt x="12" y="8"/>
                  </a:lnTo>
                  <a:lnTo>
                    <a:pt x="10" y="14"/>
                  </a:lnTo>
                  <a:lnTo>
                    <a:pt x="4" y="26"/>
                  </a:lnTo>
                  <a:lnTo>
                    <a:pt x="4" y="26"/>
                  </a:lnTo>
                  <a:lnTo>
                    <a:pt x="2" y="34"/>
                  </a:lnTo>
                  <a:lnTo>
                    <a:pt x="4" y="40"/>
                  </a:lnTo>
                  <a:lnTo>
                    <a:pt x="6" y="46"/>
                  </a:lnTo>
                  <a:lnTo>
                    <a:pt x="8" y="54"/>
                  </a:lnTo>
                  <a:lnTo>
                    <a:pt x="8" y="54"/>
                  </a:lnTo>
                  <a:lnTo>
                    <a:pt x="8" y="76"/>
                  </a:lnTo>
                  <a:lnTo>
                    <a:pt x="6" y="96"/>
                  </a:lnTo>
                  <a:lnTo>
                    <a:pt x="2" y="118"/>
                  </a:lnTo>
                  <a:lnTo>
                    <a:pt x="0" y="138"/>
                  </a:lnTo>
                  <a:lnTo>
                    <a:pt x="0" y="138"/>
                  </a:lnTo>
                  <a:lnTo>
                    <a:pt x="0" y="138"/>
                  </a:lnTo>
                  <a:lnTo>
                    <a:pt x="0" y="138"/>
                  </a:lnTo>
                  <a:lnTo>
                    <a:pt x="10" y="132"/>
                  </a:lnTo>
                  <a:lnTo>
                    <a:pt x="10" y="132"/>
                  </a:lnTo>
                  <a:lnTo>
                    <a:pt x="14" y="126"/>
                  </a:lnTo>
                  <a:lnTo>
                    <a:pt x="18" y="120"/>
                  </a:lnTo>
                  <a:lnTo>
                    <a:pt x="18" y="120"/>
                  </a:lnTo>
                  <a:lnTo>
                    <a:pt x="18" y="114"/>
                  </a:lnTo>
                  <a:lnTo>
                    <a:pt x="18" y="110"/>
                  </a:lnTo>
                  <a:lnTo>
                    <a:pt x="16" y="108"/>
                  </a:lnTo>
                  <a:lnTo>
                    <a:pt x="12" y="102"/>
                  </a:lnTo>
                  <a:lnTo>
                    <a:pt x="12" y="102"/>
                  </a:lnTo>
                  <a:lnTo>
                    <a:pt x="10" y="96"/>
                  </a:lnTo>
                  <a:lnTo>
                    <a:pt x="10" y="92"/>
                  </a:lnTo>
                  <a:lnTo>
                    <a:pt x="14" y="88"/>
                  </a:lnTo>
                  <a:lnTo>
                    <a:pt x="18" y="88"/>
                  </a:lnTo>
                  <a:lnTo>
                    <a:pt x="28" y="84"/>
                  </a:lnTo>
                  <a:lnTo>
                    <a:pt x="32" y="82"/>
                  </a:lnTo>
                  <a:lnTo>
                    <a:pt x="34" y="78"/>
                  </a:lnTo>
                  <a:lnTo>
                    <a:pt x="34" y="78"/>
                  </a:lnTo>
                  <a:lnTo>
                    <a:pt x="34" y="74"/>
                  </a:lnTo>
                  <a:lnTo>
                    <a:pt x="32" y="68"/>
                  </a:lnTo>
                  <a:lnTo>
                    <a:pt x="28" y="64"/>
                  </a:lnTo>
                  <a:lnTo>
                    <a:pt x="28" y="58"/>
                  </a:lnTo>
                  <a:lnTo>
                    <a:pt x="28" y="58"/>
                  </a:lnTo>
                  <a:lnTo>
                    <a:pt x="28" y="48"/>
                  </a:lnTo>
                  <a:lnTo>
                    <a:pt x="26" y="38"/>
                  </a:lnTo>
                  <a:lnTo>
                    <a:pt x="26" y="38"/>
                  </a:lnTo>
                  <a:lnTo>
                    <a:pt x="28" y="18"/>
                  </a:lnTo>
                  <a:lnTo>
                    <a:pt x="28" y="6"/>
                  </a:lnTo>
                  <a:lnTo>
                    <a:pt x="26" y="2"/>
                  </a:lnTo>
                  <a:lnTo>
                    <a:pt x="2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76" name="Freeform 61"/>
            <p:cNvSpPr>
              <a:spLocks/>
            </p:cNvSpPr>
            <p:nvPr/>
          </p:nvSpPr>
          <p:spPr bwMode="auto">
            <a:xfrm>
              <a:off x="2736" y="1784"/>
              <a:ext cx="72" cy="64"/>
            </a:xfrm>
            <a:custGeom>
              <a:avLst/>
              <a:gdLst>
                <a:gd name="T0" fmla="*/ 20 w 72"/>
                <a:gd name="T1" fmla="*/ 0 h 64"/>
                <a:gd name="T2" fmla="*/ 20 w 72"/>
                <a:gd name="T3" fmla="*/ 0 h 64"/>
                <a:gd name="T4" fmla="*/ 18 w 72"/>
                <a:gd name="T5" fmla="*/ 2 h 64"/>
                <a:gd name="T6" fmla="*/ 18 w 72"/>
                <a:gd name="T7" fmla="*/ 2 h 64"/>
                <a:gd name="T8" fmla="*/ 14 w 72"/>
                <a:gd name="T9" fmla="*/ 8 h 64"/>
                <a:gd name="T10" fmla="*/ 12 w 72"/>
                <a:gd name="T11" fmla="*/ 16 h 64"/>
                <a:gd name="T12" fmla="*/ 10 w 72"/>
                <a:gd name="T13" fmla="*/ 24 h 64"/>
                <a:gd name="T14" fmla="*/ 10 w 72"/>
                <a:gd name="T15" fmla="*/ 30 h 64"/>
                <a:gd name="T16" fmla="*/ 10 w 72"/>
                <a:gd name="T17" fmla="*/ 30 h 64"/>
                <a:gd name="T18" fmla="*/ 4 w 72"/>
                <a:gd name="T19" fmla="*/ 38 h 64"/>
                <a:gd name="T20" fmla="*/ 0 w 72"/>
                <a:gd name="T21" fmla="*/ 40 h 64"/>
                <a:gd name="T22" fmla="*/ 0 w 72"/>
                <a:gd name="T23" fmla="*/ 44 h 64"/>
                <a:gd name="T24" fmla="*/ 0 w 72"/>
                <a:gd name="T25" fmla="*/ 44 h 64"/>
                <a:gd name="T26" fmla="*/ 2 w 72"/>
                <a:gd name="T27" fmla="*/ 48 h 64"/>
                <a:gd name="T28" fmla="*/ 4 w 72"/>
                <a:gd name="T29" fmla="*/ 50 h 64"/>
                <a:gd name="T30" fmla="*/ 4 w 72"/>
                <a:gd name="T31" fmla="*/ 50 h 64"/>
                <a:gd name="T32" fmla="*/ 8 w 72"/>
                <a:gd name="T33" fmla="*/ 50 h 64"/>
                <a:gd name="T34" fmla="*/ 8 w 72"/>
                <a:gd name="T35" fmla="*/ 50 h 64"/>
                <a:gd name="T36" fmla="*/ 12 w 72"/>
                <a:gd name="T37" fmla="*/ 50 h 64"/>
                <a:gd name="T38" fmla="*/ 12 w 72"/>
                <a:gd name="T39" fmla="*/ 50 h 64"/>
                <a:gd name="T40" fmla="*/ 16 w 72"/>
                <a:gd name="T41" fmla="*/ 50 h 64"/>
                <a:gd name="T42" fmla="*/ 16 w 72"/>
                <a:gd name="T43" fmla="*/ 50 h 64"/>
                <a:gd name="T44" fmla="*/ 20 w 72"/>
                <a:gd name="T45" fmla="*/ 52 h 64"/>
                <a:gd name="T46" fmla="*/ 24 w 72"/>
                <a:gd name="T47" fmla="*/ 56 h 64"/>
                <a:gd name="T48" fmla="*/ 24 w 72"/>
                <a:gd name="T49" fmla="*/ 56 h 64"/>
                <a:gd name="T50" fmla="*/ 26 w 72"/>
                <a:gd name="T51" fmla="*/ 60 h 64"/>
                <a:gd name="T52" fmla="*/ 28 w 72"/>
                <a:gd name="T53" fmla="*/ 62 h 64"/>
                <a:gd name="T54" fmla="*/ 30 w 72"/>
                <a:gd name="T55" fmla="*/ 64 h 64"/>
                <a:gd name="T56" fmla="*/ 30 w 72"/>
                <a:gd name="T57" fmla="*/ 64 h 64"/>
                <a:gd name="T58" fmla="*/ 32 w 72"/>
                <a:gd name="T59" fmla="*/ 64 h 64"/>
                <a:gd name="T60" fmla="*/ 32 w 72"/>
                <a:gd name="T61" fmla="*/ 64 h 64"/>
                <a:gd name="T62" fmla="*/ 36 w 72"/>
                <a:gd name="T63" fmla="*/ 62 h 64"/>
                <a:gd name="T64" fmla="*/ 36 w 72"/>
                <a:gd name="T65" fmla="*/ 60 h 64"/>
                <a:gd name="T66" fmla="*/ 38 w 72"/>
                <a:gd name="T67" fmla="*/ 56 h 64"/>
                <a:gd name="T68" fmla="*/ 40 w 72"/>
                <a:gd name="T69" fmla="*/ 54 h 64"/>
                <a:gd name="T70" fmla="*/ 40 w 72"/>
                <a:gd name="T71" fmla="*/ 54 h 64"/>
                <a:gd name="T72" fmla="*/ 50 w 72"/>
                <a:gd name="T73" fmla="*/ 48 h 64"/>
                <a:gd name="T74" fmla="*/ 64 w 72"/>
                <a:gd name="T75" fmla="*/ 42 h 64"/>
                <a:gd name="T76" fmla="*/ 70 w 72"/>
                <a:gd name="T77" fmla="*/ 38 h 64"/>
                <a:gd name="T78" fmla="*/ 72 w 72"/>
                <a:gd name="T79" fmla="*/ 34 h 64"/>
                <a:gd name="T80" fmla="*/ 70 w 72"/>
                <a:gd name="T81" fmla="*/ 30 h 64"/>
                <a:gd name="T82" fmla="*/ 60 w 72"/>
                <a:gd name="T83" fmla="*/ 26 h 64"/>
                <a:gd name="T84" fmla="*/ 60 w 72"/>
                <a:gd name="T85" fmla="*/ 26 h 64"/>
                <a:gd name="T86" fmla="*/ 46 w 72"/>
                <a:gd name="T87" fmla="*/ 20 h 64"/>
                <a:gd name="T88" fmla="*/ 40 w 72"/>
                <a:gd name="T89" fmla="*/ 16 h 64"/>
                <a:gd name="T90" fmla="*/ 34 w 72"/>
                <a:gd name="T91" fmla="*/ 12 h 64"/>
                <a:gd name="T92" fmla="*/ 34 w 72"/>
                <a:gd name="T93" fmla="*/ 12 h 64"/>
                <a:gd name="T94" fmla="*/ 28 w 72"/>
                <a:gd name="T95" fmla="*/ 4 h 64"/>
                <a:gd name="T96" fmla="*/ 24 w 72"/>
                <a:gd name="T97" fmla="*/ 2 h 64"/>
                <a:gd name="T98" fmla="*/ 20 w 72"/>
                <a:gd name="T99"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2" h="64">
                  <a:moveTo>
                    <a:pt x="20" y="0"/>
                  </a:moveTo>
                  <a:lnTo>
                    <a:pt x="20" y="0"/>
                  </a:lnTo>
                  <a:lnTo>
                    <a:pt x="18" y="2"/>
                  </a:lnTo>
                  <a:lnTo>
                    <a:pt x="18" y="2"/>
                  </a:lnTo>
                  <a:lnTo>
                    <a:pt x="14" y="8"/>
                  </a:lnTo>
                  <a:lnTo>
                    <a:pt x="12" y="16"/>
                  </a:lnTo>
                  <a:lnTo>
                    <a:pt x="10" y="24"/>
                  </a:lnTo>
                  <a:lnTo>
                    <a:pt x="10" y="30"/>
                  </a:lnTo>
                  <a:lnTo>
                    <a:pt x="10" y="30"/>
                  </a:lnTo>
                  <a:lnTo>
                    <a:pt x="4" y="38"/>
                  </a:lnTo>
                  <a:lnTo>
                    <a:pt x="0" y="40"/>
                  </a:lnTo>
                  <a:lnTo>
                    <a:pt x="0" y="44"/>
                  </a:lnTo>
                  <a:lnTo>
                    <a:pt x="0" y="44"/>
                  </a:lnTo>
                  <a:lnTo>
                    <a:pt x="2" y="48"/>
                  </a:lnTo>
                  <a:lnTo>
                    <a:pt x="4" y="50"/>
                  </a:lnTo>
                  <a:lnTo>
                    <a:pt x="4" y="50"/>
                  </a:lnTo>
                  <a:lnTo>
                    <a:pt x="8" y="50"/>
                  </a:lnTo>
                  <a:lnTo>
                    <a:pt x="8" y="50"/>
                  </a:lnTo>
                  <a:lnTo>
                    <a:pt x="12" y="50"/>
                  </a:lnTo>
                  <a:lnTo>
                    <a:pt x="12" y="50"/>
                  </a:lnTo>
                  <a:lnTo>
                    <a:pt x="16" y="50"/>
                  </a:lnTo>
                  <a:lnTo>
                    <a:pt x="16" y="50"/>
                  </a:lnTo>
                  <a:lnTo>
                    <a:pt x="20" y="52"/>
                  </a:lnTo>
                  <a:lnTo>
                    <a:pt x="24" y="56"/>
                  </a:lnTo>
                  <a:lnTo>
                    <a:pt x="24" y="56"/>
                  </a:lnTo>
                  <a:lnTo>
                    <a:pt x="26" y="60"/>
                  </a:lnTo>
                  <a:lnTo>
                    <a:pt x="28" y="62"/>
                  </a:lnTo>
                  <a:lnTo>
                    <a:pt x="30" y="64"/>
                  </a:lnTo>
                  <a:lnTo>
                    <a:pt x="30" y="64"/>
                  </a:lnTo>
                  <a:lnTo>
                    <a:pt x="32" y="64"/>
                  </a:lnTo>
                  <a:lnTo>
                    <a:pt x="32" y="64"/>
                  </a:lnTo>
                  <a:lnTo>
                    <a:pt x="36" y="62"/>
                  </a:lnTo>
                  <a:lnTo>
                    <a:pt x="36" y="60"/>
                  </a:lnTo>
                  <a:lnTo>
                    <a:pt x="38" y="56"/>
                  </a:lnTo>
                  <a:lnTo>
                    <a:pt x="40" y="54"/>
                  </a:lnTo>
                  <a:lnTo>
                    <a:pt x="40" y="54"/>
                  </a:lnTo>
                  <a:lnTo>
                    <a:pt x="50" y="48"/>
                  </a:lnTo>
                  <a:lnTo>
                    <a:pt x="64" y="42"/>
                  </a:lnTo>
                  <a:lnTo>
                    <a:pt x="70" y="38"/>
                  </a:lnTo>
                  <a:lnTo>
                    <a:pt x="72" y="34"/>
                  </a:lnTo>
                  <a:lnTo>
                    <a:pt x="70" y="30"/>
                  </a:lnTo>
                  <a:lnTo>
                    <a:pt x="60" y="26"/>
                  </a:lnTo>
                  <a:lnTo>
                    <a:pt x="60" y="26"/>
                  </a:lnTo>
                  <a:lnTo>
                    <a:pt x="46" y="20"/>
                  </a:lnTo>
                  <a:lnTo>
                    <a:pt x="40" y="16"/>
                  </a:lnTo>
                  <a:lnTo>
                    <a:pt x="34" y="12"/>
                  </a:lnTo>
                  <a:lnTo>
                    <a:pt x="34" y="12"/>
                  </a:lnTo>
                  <a:lnTo>
                    <a:pt x="28" y="4"/>
                  </a:lnTo>
                  <a:lnTo>
                    <a:pt x="24" y="2"/>
                  </a:lnTo>
                  <a:lnTo>
                    <a:pt x="20"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77" name="Freeform 62"/>
            <p:cNvSpPr>
              <a:spLocks/>
            </p:cNvSpPr>
            <p:nvPr/>
          </p:nvSpPr>
          <p:spPr bwMode="auto">
            <a:xfrm>
              <a:off x="2736" y="1784"/>
              <a:ext cx="72" cy="64"/>
            </a:xfrm>
            <a:custGeom>
              <a:avLst/>
              <a:gdLst>
                <a:gd name="T0" fmla="*/ 20 w 72"/>
                <a:gd name="T1" fmla="*/ 0 h 64"/>
                <a:gd name="T2" fmla="*/ 20 w 72"/>
                <a:gd name="T3" fmla="*/ 0 h 64"/>
                <a:gd name="T4" fmla="*/ 18 w 72"/>
                <a:gd name="T5" fmla="*/ 2 h 64"/>
                <a:gd name="T6" fmla="*/ 18 w 72"/>
                <a:gd name="T7" fmla="*/ 2 h 64"/>
                <a:gd name="T8" fmla="*/ 14 w 72"/>
                <a:gd name="T9" fmla="*/ 8 h 64"/>
                <a:gd name="T10" fmla="*/ 12 w 72"/>
                <a:gd name="T11" fmla="*/ 16 h 64"/>
                <a:gd name="T12" fmla="*/ 10 w 72"/>
                <a:gd name="T13" fmla="*/ 24 h 64"/>
                <a:gd name="T14" fmla="*/ 10 w 72"/>
                <a:gd name="T15" fmla="*/ 30 h 64"/>
                <a:gd name="T16" fmla="*/ 10 w 72"/>
                <a:gd name="T17" fmla="*/ 30 h 64"/>
                <a:gd name="T18" fmla="*/ 4 w 72"/>
                <a:gd name="T19" fmla="*/ 38 h 64"/>
                <a:gd name="T20" fmla="*/ 0 w 72"/>
                <a:gd name="T21" fmla="*/ 40 h 64"/>
                <a:gd name="T22" fmla="*/ 0 w 72"/>
                <a:gd name="T23" fmla="*/ 44 h 64"/>
                <a:gd name="T24" fmla="*/ 0 w 72"/>
                <a:gd name="T25" fmla="*/ 44 h 64"/>
                <a:gd name="T26" fmla="*/ 2 w 72"/>
                <a:gd name="T27" fmla="*/ 48 h 64"/>
                <a:gd name="T28" fmla="*/ 4 w 72"/>
                <a:gd name="T29" fmla="*/ 50 h 64"/>
                <a:gd name="T30" fmla="*/ 4 w 72"/>
                <a:gd name="T31" fmla="*/ 50 h 64"/>
                <a:gd name="T32" fmla="*/ 8 w 72"/>
                <a:gd name="T33" fmla="*/ 50 h 64"/>
                <a:gd name="T34" fmla="*/ 8 w 72"/>
                <a:gd name="T35" fmla="*/ 50 h 64"/>
                <a:gd name="T36" fmla="*/ 12 w 72"/>
                <a:gd name="T37" fmla="*/ 50 h 64"/>
                <a:gd name="T38" fmla="*/ 12 w 72"/>
                <a:gd name="T39" fmla="*/ 50 h 64"/>
                <a:gd name="T40" fmla="*/ 16 w 72"/>
                <a:gd name="T41" fmla="*/ 50 h 64"/>
                <a:gd name="T42" fmla="*/ 16 w 72"/>
                <a:gd name="T43" fmla="*/ 50 h 64"/>
                <a:gd name="T44" fmla="*/ 20 w 72"/>
                <a:gd name="T45" fmla="*/ 52 h 64"/>
                <a:gd name="T46" fmla="*/ 24 w 72"/>
                <a:gd name="T47" fmla="*/ 56 h 64"/>
                <a:gd name="T48" fmla="*/ 24 w 72"/>
                <a:gd name="T49" fmla="*/ 56 h 64"/>
                <a:gd name="T50" fmla="*/ 26 w 72"/>
                <a:gd name="T51" fmla="*/ 60 h 64"/>
                <a:gd name="T52" fmla="*/ 28 w 72"/>
                <a:gd name="T53" fmla="*/ 62 h 64"/>
                <a:gd name="T54" fmla="*/ 30 w 72"/>
                <a:gd name="T55" fmla="*/ 64 h 64"/>
                <a:gd name="T56" fmla="*/ 30 w 72"/>
                <a:gd name="T57" fmla="*/ 64 h 64"/>
                <a:gd name="T58" fmla="*/ 32 w 72"/>
                <a:gd name="T59" fmla="*/ 64 h 64"/>
                <a:gd name="T60" fmla="*/ 32 w 72"/>
                <a:gd name="T61" fmla="*/ 64 h 64"/>
                <a:gd name="T62" fmla="*/ 36 w 72"/>
                <a:gd name="T63" fmla="*/ 62 h 64"/>
                <a:gd name="T64" fmla="*/ 36 w 72"/>
                <a:gd name="T65" fmla="*/ 60 h 64"/>
                <a:gd name="T66" fmla="*/ 38 w 72"/>
                <a:gd name="T67" fmla="*/ 56 h 64"/>
                <a:gd name="T68" fmla="*/ 40 w 72"/>
                <a:gd name="T69" fmla="*/ 54 h 64"/>
                <a:gd name="T70" fmla="*/ 40 w 72"/>
                <a:gd name="T71" fmla="*/ 54 h 64"/>
                <a:gd name="T72" fmla="*/ 50 w 72"/>
                <a:gd name="T73" fmla="*/ 48 h 64"/>
                <a:gd name="T74" fmla="*/ 64 w 72"/>
                <a:gd name="T75" fmla="*/ 42 h 64"/>
                <a:gd name="T76" fmla="*/ 70 w 72"/>
                <a:gd name="T77" fmla="*/ 38 h 64"/>
                <a:gd name="T78" fmla="*/ 72 w 72"/>
                <a:gd name="T79" fmla="*/ 34 h 64"/>
                <a:gd name="T80" fmla="*/ 70 w 72"/>
                <a:gd name="T81" fmla="*/ 30 h 64"/>
                <a:gd name="T82" fmla="*/ 60 w 72"/>
                <a:gd name="T83" fmla="*/ 26 h 64"/>
                <a:gd name="T84" fmla="*/ 60 w 72"/>
                <a:gd name="T85" fmla="*/ 26 h 64"/>
                <a:gd name="T86" fmla="*/ 46 w 72"/>
                <a:gd name="T87" fmla="*/ 20 h 64"/>
                <a:gd name="T88" fmla="*/ 40 w 72"/>
                <a:gd name="T89" fmla="*/ 16 h 64"/>
                <a:gd name="T90" fmla="*/ 34 w 72"/>
                <a:gd name="T91" fmla="*/ 12 h 64"/>
                <a:gd name="T92" fmla="*/ 34 w 72"/>
                <a:gd name="T93" fmla="*/ 12 h 64"/>
                <a:gd name="T94" fmla="*/ 28 w 72"/>
                <a:gd name="T95" fmla="*/ 4 h 64"/>
                <a:gd name="T96" fmla="*/ 24 w 72"/>
                <a:gd name="T97" fmla="*/ 2 h 64"/>
                <a:gd name="T98" fmla="*/ 20 w 72"/>
                <a:gd name="T99"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2" h="64">
                  <a:moveTo>
                    <a:pt x="20" y="0"/>
                  </a:moveTo>
                  <a:lnTo>
                    <a:pt x="20" y="0"/>
                  </a:lnTo>
                  <a:lnTo>
                    <a:pt x="18" y="2"/>
                  </a:lnTo>
                  <a:lnTo>
                    <a:pt x="18" y="2"/>
                  </a:lnTo>
                  <a:lnTo>
                    <a:pt x="14" y="8"/>
                  </a:lnTo>
                  <a:lnTo>
                    <a:pt x="12" y="16"/>
                  </a:lnTo>
                  <a:lnTo>
                    <a:pt x="10" y="24"/>
                  </a:lnTo>
                  <a:lnTo>
                    <a:pt x="10" y="30"/>
                  </a:lnTo>
                  <a:lnTo>
                    <a:pt x="10" y="30"/>
                  </a:lnTo>
                  <a:lnTo>
                    <a:pt x="4" y="38"/>
                  </a:lnTo>
                  <a:lnTo>
                    <a:pt x="0" y="40"/>
                  </a:lnTo>
                  <a:lnTo>
                    <a:pt x="0" y="44"/>
                  </a:lnTo>
                  <a:lnTo>
                    <a:pt x="0" y="44"/>
                  </a:lnTo>
                  <a:lnTo>
                    <a:pt x="2" y="48"/>
                  </a:lnTo>
                  <a:lnTo>
                    <a:pt x="4" y="50"/>
                  </a:lnTo>
                  <a:lnTo>
                    <a:pt x="4" y="50"/>
                  </a:lnTo>
                  <a:lnTo>
                    <a:pt x="8" y="50"/>
                  </a:lnTo>
                  <a:lnTo>
                    <a:pt x="8" y="50"/>
                  </a:lnTo>
                  <a:lnTo>
                    <a:pt x="12" y="50"/>
                  </a:lnTo>
                  <a:lnTo>
                    <a:pt x="12" y="50"/>
                  </a:lnTo>
                  <a:lnTo>
                    <a:pt x="16" y="50"/>
                  </a:lnTo>
                  <a:lnTo>
                    <a:pt x="16" y="50"/>
                  </a:lnTo>
                  <a:lnTo>
                    <a:pt x="20" y="52"/>
                  </a:lnTo>
                  <a:lnTo>
                    <a:pt x="24" y="56"/>
                  </a:lnTo>
                  <a:lnTo>
                    <a:pt x="24" y="56"/>
                  </a:lnTo>
                  <a:lnTo>
                    <a:pt x="26" y="60"/>
                  </a:lnTo>
                  <a:lnTo>
                    <a:pt x="28" y="62"/>
                  </a:lnTo>
                  <a:lnTo>
                    <a:pt x="30" y="64"/>
                  </a:lnTo>
                  <a:lnTo>
                    <a:pt x="30" y="64"/>
                  </a:lnTo>
                  <a:lnTo>
                    <a:pt x="32" y="64"/>
                  </a:lnTo>
                  <a:lnTo>
                    <a:pt x="32" y="64"/>
                  </a:lnTo>
                  <a:lnTo>
                    <a:pt x="36" y="62"/>
                  </a:lnTo>
                  <a:lnTo>
                    <a:pt x="36" y="60"/>
                  </a:lnTo>
                  <a:lnTo>
                    <a:pt x="38" y="56"/>
                  </a:lnTo>
                  <a:lnTo>
                    <a:pt x="40" y="54"/>
                  </a:lnTo>
                  <a:lnTo>
                    <a:pt x="40" y="54"/>
                  </a:lnTo>
                  <a:lnTo>
                    <a:pt x="50" y="48"/>
                  </a:lnTo>
                  <a:lnTo>
                    <a:pt x="64" y="42"/>
                  </a:lnTo>
                  <a:lnTo>
                    <a:pt x="70" y="38"/>
                  </a:lnTo>
                  <a:lnTo>
                    <a:pt x="72" y="34"/>
                  </a:lnTo>
                  <a:lnTo>
                    <a:pt x="70" y="30"/>
                  </a:lnTo>
                  <a:lnTo>
                    <a:pt x="60" y="26"/>
                  </a:lnTo>
                  <a:lnTo>
                    <a:pt x="60" y="26"/>
                  </a:lnTo>
                  <a:lnTo>
                    <a:pt x="46" y="20"/>
                  </a:lnTo>
                  <a:lnTo>
                    <a:pt x="40" y="16"/>
                  </a:lnTo>
                  <a:lnTo>
                    <a:pt x="34" y="12"/>
                  </a:lnTo>
                  <a:lnTo>
                    <a:pt x="34" y="12"/>
                  </a:lnTo>
                  <a:lnTo>
                    <a:pt x="28" y="4"/>
                  </a:lnTo>
                  <a:lnTo>
                    <a:pt x="24" y="2"/>
                  </a:lnTo>
                  <a:lnTo>
                    <a:pt x="2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78" name="Freeform 63"/>
            <p:cNvSpPr>
              <a:spLocks/>
            </p:cNvSpPr>
            <p:nvPr/>
          </p:nvSpPr>
          <p:spPr bwMode="auto">
            <a:xfrm>
              <a:off x="2516" y="1982"/>
              <a:ext cx="16" cy="6"/>
            </a:xfrm>
            <a:custGeom>
              <a:avLst/>
              <a:gdLst>
                <a:gd name="T0" fmla="*/ 10 w 16"/>
                <a:gd name="T1" fmla="*/ 0 h 6"/>
                <a:gd name="T2" fmla="*/ 10 w 16"/>
                <a:gd name="T3" fmla="*/ 0 h 6"/>
                <a:gd name="T4" fmla="*/ 6 w 16"/>
                <a:gd name="T5" fmla="*/ 0 h 6"/>
                <a:gd name="T6" fmla="*/ 4 w 16"/>
                <a:gd name="T7" fmla="*/ 2 h 6"/>
                <a:gd name="T8" fmla="*/ 4 w 16"/>
                <a:gd name="T9" fmla="*/ 2 h 6"/>
                <a:gd name="T10" fmla="*/ 0 w 16"/>
                <a:gd name="T11" fmla="*/ 6 h 6"/>
                <a:gd name="T12" fmla="*/ 0 w 16"/>
                <a:gd name="T13" fmla="*/ 6 h 6"/>
                <a:gd name="T14" fmla="*/ 0 w 16"/>
                <a:gd name="T15" fmla="*/ 6 h 6"/>
                <a:gd name="T16" fmla="*/ 0 w 16"/>
                <a:gd name="T17" fmla="*/ 6 h 6"/>
                <a:gd name="T18" fmla="*/ 4 w 16"/>
                <a:gd name="T19" fmla="*/ 6 h 6"/>
                <a:gd name="T20" fmla="*/ 4 w 16"/>
                <a:gd name="T21" fmla="*/ 6 h 6"/>
                <a:gd name="T22" fmla="*/ 14 w 16"/>
                <a:gd name="T23" fmla="*/ 6 h 6"/>
                <a:gd name="T24" fmla="*/ 16 w 16"/>
                <a:gd name="T25" fmla="*/ 4 h 6"/>
                <a:gd name="T26" fmla="*/ 14 w 16"/>
                <a:gd name="T27" fmla="*/ 2 h 6"/>
                <a:gd name="T28" fmla="*/ 14 w 16"/>
                <a:gd name="T29" fmla="*/ 2 h 6"/>
                <a:gd name="T30" fmla="*/ 10 w 16"/>
                <a:gd name="T3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6" h="6">
                  <a:moveTo>
                    <a:pt x="10" y="0"/>
                  </a:moveTo>
                  <a:lnTo>
                    <a:pt x="10" y="0"/>
                  </a:lnTo>
                  <a:lnTo>
                    <a:pt x="6" y="0"/>
                  </a:lnTo>
                  <a:lnTo>
                    <a:pt x="4" y="2"/>
                  </a:lnTo>
                  <a:lnTo>
                    <a:pt x="4" y="2"/>
                  </a:lnTo>
                  <a:lnTo>
                    <a:pt x="0" y="6"/>
                  </a:lnTo>
                  <a:lnTo>
                    <a:pt x="0" y="6"/>
                  </a:lnTo>
                  <a:lnTo>
                    <a:pt x="0" y="6"/>
                  </a:lnTo>
                  <a:lnTo>
                    <a:pt x="0" y="6"/>
                  </a:lnTo>
                  <a:lnTo>
                    <a:pt x="4" y="6"/>
                  </a:lnTo>
                  <a:lnTo>
                    <a:pt x="4" y="6"/>
                  </a:lnTo>
                  <a:lnTo>
                    <a:pt x="14" y="6"/>
                  </a:lnTo>
                  <a:lnTo>
                    <a:pt x="16" y="4"/>
                  </a:lnTo>
                  <a:lnTo>
                    <a:pt x="14" y="2"/>
                  </a:lnTo>
                  <a:lnTo>
                    <a:pt x="14" y="2"/>
                  </a:lnTo>
                  <a:lnTo>
                    <a:pt x="10"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79" name="Freeform 64"/>
            <p:cNvSpPr>
              <a:spLocks/>
            </p:cNvSpPr>
            <p:nvPr/>
          </p:nvSpPr>
          <p:spPr bwMode="auto">
            <a:xfrm>
              <a:off x="2516" y="1982"/>
              <a:ext cx="16" cy="6"/>
            </a:xfrm>
            <a:custGeom>
              <a:avLst/>
              <a:gdLst>
                <a:gd name="T0" fmla="*/ 10 w 16"/>
                <a:gd name="T1" fmla="*/ 0 h 6"/>
                <a:gd name="T2" fmla="*/ 10 w 16"/>
                <a:gd name="T3" fmla="*/ 0 h 6"/>
                <a:gd name="T4" fmla="*/ 6 w 16"/>
                <a:gd name="T5" fmla="*/ 0 h 6"/>
                <a:gd name="T6" fmla="*/ 4 w 16"/>
                <a:gd name="T7" fmla="*/ 2 h 6"/>
                <a:gd name="T8" fmla="*/ 4 w 16"/>
                <a:gd name="T9" fmla="*/ 2 h 6"/>
                <a:gd name="T10" fmla="*/ 0 w 16"/>
                <a:gd name="T11" fmla="*/ 6 h 6"/>
                <a:gd name="T12" fmla="*/ 0 w 16"/>
                <a:gd name="T13" fmla="*/ 6 h 6"/>
                <a:gd name="T14" fmla="*/ 0 w 16"/>
                <a:gd name="T15" fmla="*/ 6 h 6"/>
                <a:gd name="T16" fmla="*/ 0 w 16"/>
                <a:gd name="T17" fmla="*/ 6 h 6"/>
                <a:gd name="T18" fmla="*/ 4 w 16"/>
                <a:gd name="T19" fmla="*/ 6 h 6"/>
                <a:gd name="T20" fmla="*/ 4 w 16"/>
                <a:gd name="T21" fmla="*/ 6 h 6"/>
                <a:gd name="T22" fmla="*/ 14 w 16"/>
                <a:gd name="T23" fmla="*/ 6 h 6"/>
                <a:gd name="T24" fmla="*/ 16 w 16"/>
                <a:gd name="T25" fmla="*/ 4 h 6"/>
                <a:gd name="T26" fmla="*/ 14 w 16"/>
                <a:gd name="T27" fmla="*/ 2 h 6"/>
                <a:gd name="T28" fmla="*/ 14 w 16"/>
                <a:gd name="T29" fmla="*/ 2 h 6"/>
                <a:gd name="T30" fmla="*/ 10 w 16"/>
                <a:gd name="T3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6" h="6">
                  <a:moveTo>
                    <a:pt x="10" y="0"/>
                  </a:moveTo>
                  <a:lnTo>
                    <a:pt x="10" y="0"/>
                  </a:lnTo>
                  <a:lnTo>
                    <a:pt x="6" y="0"/>
                  </a:lnTo>
                  <a:lnTo>
                    <a:pt x="4" y="2"/>
                  </a:lnTo>
                  <a:lnTo>
                    <a:pt x="4" y="2"/>
                  </a:lnTo>
                  <a:lnTo>
                    <a:pt x="0" y="6"/>
                  </a:lnTo>
                  <a:lnTo>
                    <a:pt x="0" y="6"/>
                  </a:lnTo>
                  <a:lnTo>
                    <a:pt x="0" y="6"/>
                  </a:lnTo>
                  <a:lnTo>
                    <a:pt x="0" y="6"/>
                  </a:lnTo>
                  <a:lnTo>
                    <a:pt x="4" y="6"/>
                  </a:lnTo>
                  <a:lnTo>
                    <a:pt x="4" y="6"/>
                  </a:lnTo>
                  <a:lnTo>
                    <a:pt x="14" y="6"/>
                  </a:lnTo>
                  <a:lnTo>
                    <a:pt x="16" y="4"/>
                  </a:lnTo>
                  <a:lnTo>
                    <a:pt x="14" y="2"/>
                  </a:lnTo>
                  <a:lnTo>
                    <a:pt x="14" y="2"/>
                  </a:lnTo>
                  <a:lnTo>
                    <a:pt x="1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80" name="Freeform 65"/>
            <p:cNvSpPr>
              <a:spLocks/>
            </p:cNvSpPr>
            <p:nvPr/>
          </p:nvSpPr>
          <p:spPr bwMode="auto">
            <a:xfrm>
              <a:off x="2564" y="1834"/>
              <a:ext cx="188" cy="188"/>
            </a:xfrm>
            <a:custGeom>
              <a:avLst/>
              <a:gdLst>
                <a:gd name="T0" fmla="*/ 170 w 188"/>
                <a:gd name="T1" fmla="*/ 0 h 188"/>
                <a:gd name="T2" fmla="*/ 164 w 188"/>
                <a:gd name="T3" fmla="*/ 6 h 188"/>
                <a:gd name="T4" fmla="*/ 160 w 188"/>
                <a:gd name="T5" fmla="*/ 24 h 188"/>
                <a:gd name="T6" fmla="*/ 158 w 188"/>
                <a:gd name="T7" fmla="*/ 42 h 188"/>
                <a:gd name="T8" fmla="*/ 158 w 188"/>
                <a:gd name="T9" fmla="*/ 56 h 188"/>
                <a:gd name="T10" fmla="*/ 144 w 188"/>
                <a:gd name="T11" fmla="*/ 74 h 188"/>
                <a:gd name="T12" fmla="*/ 128 w 188"/>
                <a:gd name="T13" fmla="*/ 80 h 188"/>
                <a:gd name="T14" fmla="*/ 116 w 188"/>
                <a:gd name="T15" fmla="*/ 86 h 188"/>
                <a:gd name="T16" fmla="*/ 108 w 188"/>
                <a:gd name="T17" fmla="*/ 104 h 188"/>
                <a:gd name="T18" fmla="*/ 96 w 188"/>
                <a:gd name="T19" fmla="*/ 112 h 188"/>
                <a:gd name="T20" fmla="*/ 74 w 188"/>
                <a:gd name="T21" fmla="*/ 106 h 188"/>
                <a:gd name="T22" fmla="*/ 62 w 188"/>
                <a:gd name="T23" fmla="*/ 114 h 188"/>
                <a:gd name="T24" fmla="*/ 42 w 188"/>
                <a:gd name="T25" fmla="*/ 124 h 188"/>
                <a:gd name="T26" fmla="*/ 36 w 188"/>
                <a:gd name="T27" fmla="*/ 134 h 188"/>
                <a:gd name="T28" fmla="*/ 32 w 188"/>
                <a:gd name="T29" fmla="*/ 142 h 188"/>
                <a:gd name="T30" fmla="*/ 18 w 188"/>
                <a:gd name="T31" fmla="*/ 146 h 188"/>
                <a:gd name="T32" fmla="*/ 6 w 188"/>
                <a:gd name="T33" fmla="*/ 154 h 188"/>
                <a:gd name="T34" fmla="*/ 0 w 188"/>
                <a:gd name="T35" fmla="*/ 166 h 188"/>
                <a:gd name="T36" fmla="*/ 10 w 188"/>
                <a:gd name="T37" fmla="*/ 168 h 188"/>
                <a:gd name="T38" fmla="*/ 16 w 188"/>
                <a:gd name="T39" fmla="*/ 174 h 188"/>
                <a:gd name="T40" fmla="*/ 22 w 188"/>
                <a:gd name="T41" fmla="*/ 188 h 188"/>
                <a:gd name="T42" fmla="*/ 30 w 188"/>
                <a:gd name="T43" fmla="*/ 180 h 188"/>
                <a:gd name="T44" fmla="*/ 38 w 188"/>
                <a:gd name="T45" fmla="*/ 164 h 188"/>
                <a:gd name="T46" fmla="*/ 42 w 188"/>
                <a:gd name="T47" fmla="*/ 156 h 188"/>
                <a:gd name="T48" fmla="*/ 44 w 188"/>
                <a:gd name="T49" fmla="*/ 146 h 188"/>
                <a:gd name="T50" fmla="*/ 56 w 188"/>
                <a:gd name="T51" fmla="*/ 140 h 188"/>
                <a:gd name="T52" fmla="*/ 72 w 188"/>
                <a:gd name="T53" fmla="*/ 134 h 188"/>
                <a:gd name="T54" fmla="*/ 80 w 188"/>
                <a:gd name="T55" fmla="*/ 134 h 188"/>
                <a:gd name="T56" fmla="*/ 84 w 188"/>
                <a:gd name="T57" fmla="*/ 138 h 188"/>
                <a:gd name="T58" fmla="*/ 90 w 188"/>
                <a:gd name="T59" fmla="*/ 148 h 188"/>
                <a:gd name="T60" fmla="*/ 92 w 188"/>
                <a:gd name="T61" fmla="*/ 150 h 188"/>
                <a:gd name="T62" fmla="*/ 100 w 188"/>
                <a:gd name="T63" fmla="*/ 140 h 188"/>
                <a:gd name="T64" fmla="*/ 108 w 188"/>
                <a:gd name="T65" fmla="*/ 128 h 188"/>
                <a:gd name="T66" fmla="*/ 116 w 188"/>
                <a:gd name="T67" fmla="*/ 134 h 188"/>
                <a:gd name="T68" fmla="*/ 118 w 188"/>
                <a:gd name="T69" fmla="*/ 132 h 188"/>
                <a:gd name="T70" fmla="*/ 124 w 188"/>
                <a:gd name="T71" fmla="*/ 130 h 188"/>
                <a:gd name="T72" fmla="*/ 128 w 188"/>
                <a:gd name="T73" fmla="*/ 130 h 188"/>
                <a:gd name="T74" fmla="*/ 136 w 188"/>
                <a:gd name="T75" fmla="*/ 130 h 188"/>
                <a:gd name="T76" fmla="*/ 148 w 188"/>
                <a:gd name="T77" fmla="*/ 124 h 188"/>
                <a:gd name="T78" fmla="*/ 160 w 188"/>
                <a:gd name="T79" fmla="*/ 118 h 188"/>
                <a:gd name="T80" fmla="*/ 166 w 188"/>
                <a:gd name="T81" fmla="*/ 106 h 188"/>
                <a:gd name="T82" fmla="*/ 170 w 188"/>
                <a:gd name="T83" fmla="*/ 88 h 188"/>
                <a:gd name="T84" fmla="*/ 174 w 188"/>
                <a:gd name="T85" fmla="*/ 78 h 188"/>
                <a:gd name="T86" fmla="*/ 186 w 188"/>
                <a:gd name="T87" fmla="*/ 70 h 188"/>
                <a:gd name="T88" fmla="*/ 188 w 188"/>
                <a:gd name="T89" fmla="*/ 56 h 188"/>
                <a:gd name="T90" fmla="*/ 182 w 188"/>
                <a:gd name="T91" fmla="*/ 36 h 188"/>
                <a:gd name="T92" fmla="*/ 178 w 188"/>
                <a:gd name="T93" fmla="*/ 24 h 188"/>
                <a:gd name="T94" fmla="*/ 174 w 188"/>
                <a:gd name="T95" fmla="*/ 16 h 188"/>
                <a:gd name="T96" fmla="*/ 172 w 188"/>
                <a:gd name="T97" fmla="*/ 0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88" h="188">
                  <a:moveTo>
                    <a:pt x="170" y="0"/>
                  </a:moveTo>
                  <a:lnTo>
                    <a:pt x="170" y="0"/>
                  </a:lnTo>
                  <a:lnTo>
                    <a:pt x="170" y="0"/>
                  </a:lnTo>
                  <a:lnTo>
                    <a:pt x="170" y="0"/>
                  </a:lnTo>
                  <a:lnTo>
                    <a:pt x="166" y="2"/>
                  </a:lnTo>
                  <a:lnTo>
                    <a:pt x="164" y="6"/>
                  </a:lnTo>
                  <a:lnTo>
                    <a:pt x="162" y="16"/>
                  </a:lnTo>
                  <a:lnTo>
                    <a:pt x="162" y="16"/>
                  </a:lnTo>
                  <a:lnTo>
                    <a:pt x="160" y="24"/>
                  </a:lnTo>
                  <a:lnTo>
                    <a:pt x="158" y="34"/>
                  </a:lnTo>
                  <a:lnTo>
                    <a:pt x="158" y="34"/>
                  </a:lnTo>
                  <a:lnTo>
                    <a:pt x="158" y="42"/>
                  </a:lnTo>
                  <a:lnTo>
                    <a:pt x="158" y="50"/>
                  </a:lnTo>
                  <a:lnTo>
                    <a:pt x="158" y="50"/>
                  </a:lnTo>
                  <a:lnTo>
                    <a:pt x="158" y="56"/>
                  </a:lnTo>
                  <a:lnTo>
                    <a:pt x="154" y="62"/>
                  </a:lnTo>
                  <a:lnTo>
                    <a:pt x="144" y="74"/>
                  </a:lnTo>
                  <a:lnTo>
                    <a:pt x="144" y="74"/>
                  </a:lnTo>
                  <a:lnTo>
                    <a:pt x="138" y="78"/>
                  </a:lnTo>
                  <a:lnTo>
                    <a:pt x="132" y="80"/>
                  </a:lnTo>
                  <a:lnTo>
                    <a:pt x="128" y="80"/>
                  </a:lnTo>
                  <a:lnTo>
                    <a:pt x="122" y="82"/>
                  </a:lnTo>
                  <a:lnTo>
                    <a:pt x="122" y="82"/>
                  </a:lnTo>
                  <a:lnTo>
                    <a:pt x="116" y="86"/>
                  </a:lnTo>
                  <a:lnTo>
                    <a:pt x="114" y="92"/>
                  </a:lnTo>
                  <a:lnTo>
                    <a:pt x="108" y="104"/>
                  </a:lnTo>
                  <a:lnTo>
                    <a:pt x="108" y="104"/>
                  </a:lnTo>
                  <a:lnTo>
                    <a:pt x="102" y="110"/>
                  </a:lnTo>
                  <a:lnTo>
                    <a:pt x="96" y="112"/>
                  </a:lnTo>
                  <a:lnTo>
                    <a:pt x="96" y="112"/>
                  </a:lnTo>
                  <a:lnTo>
                    <a:pt x="84" y="110"/>
                  </a:lnTo>
                  <a:lnTo>
                    <a:pt x="84" y="110"/>
                  </a:lnTo>
                  <a:lnTo>
                    <a:pt x="74" y="106"/>
                  </a:lnTo>
                  <a:lnTo>
                    <a:pt x="74" y="106"/>
                  </a:lnTo>
                  <a:lnTo>
                    <a:pt x="70" y="108"/>
                  </a:lnTo>
                  <a:lnTo>
                    <a:pt x="62" y="114"/>
                  </a:lnTo>
                  <a:lnTo>
                    <a:pt x="62" y="114"/>
                  </a:lnTo>
                  <a:lnTo>
                    <a:pt x="48" y="120"/>
                  </a:lnTo>
                  <a:lnTo>
                    <a:pt x="42" y="124"/>
                  </a:lnTo>
                  <a:lnTo>
                    <a:pt x="38" y="130"/>
                  </a:lnTo>
                  <a:lnTo>
                    <a:pt x="38" y="130"/>
                  </a:lnTo>
                  <a:lnTo>
                    <a:pt x="36" y="134"/>
                  </a:lnTo>
                  <a:lnTo>
                    <a:pt x="36" y="136"/>
                  </a:lnTo>
                  <a:lnTo>
                    <a:pt x="34" y="140"/>
                  </a:lnTo>
                  <a:lnTo>
                    <a:pt x="32" y="142"/>
                  </a:lnTo>
                  <a:lnTo>
                    <a:pt x="32" y="142"/>
                  </a:lnTo>
                  <a:lnTo>
                    <a:pt x="24" y="144"/>
                  </a:lnTo>
                  <a:lnTo>
                    <a:pt x="18" y="146"/>
                  </a:lnTo>
                  <a:lnTo>
                    <a:pt x="18" y="146"/>
                  </a:lnTo>
                  <a:lnTo>
                    <a:pt x="10" y="150"/>
                  </a:lnTo>
                  <a:lnTo>
                    <a:pt x="6" y="154"/>
                  </a:lnTo>
                  <a:lnTo>
                    <a:pt x="2" y="160"/>
                  </a:lnTo>
                  <a:lnTo>
                    <a:pt x="0" y="166"/>
                  </a:lnTo>
                  <a:lnTo>
                    <a:pt x="0" y="166"/>
                  </a:lnTo>
                  <a:lnTo>
                    <a:pt x="4" y="166"/>
                  </a:lnTo>
                  <a:lnTo>
                    <a:pt x="4" y="166"/>
                  </a:lnTo>
                  <a:lnTo>
                    <a:pt x="10" y="168"/>
                  </a:lnTo>
                  <a:lnTo>
                    <a:pt x="12" y="170"/>
                  </a:lnTo>
                  <a:lnTo>
                    <a:pt x="14" y="172"/>
                  </a:lnTo>
                  <a:lnTo>
                    <a:pt x="16" y="174"/>
                  </a:lnTo>
                  <a:lnTo>
                    <a:pt x="16" y="182"/>
                  </a:lnTo>
                  <a:lnTo>
                    <a:pt x="18" y="184"/>
                  </a:lnTo>
                  <a:lnTo>
                    <a:pt x="22" y="188"/>
                  </a:lnTo>
                  <a:lnTo>
                    <a:pt x="22" y="188"/>
                  </a:lnTo>
                  <a:lnTo>
                    <a:pt x="28" y="184"/>
                  </a:lnTo>
                  <a:lnTo>
                    <a:pt x="30" y="180"/>
                  </a:lnTo>
                  <a:lnTo>
                    <a:pt x="36" y="170"/>
                  </a:lnTo>
                  <a:lnTo>
                    <a:pt x="36" y="170"/>
                  </a:lnTo>
                  <a:lnTo>
                    <a:pt x="38" y="164"/>
                  </a:lnTo>
                  <a:lnTo>
                    <a:pt x="40" y="160"/>
                  </a:lnTo>
                  <a:lnTo>
                    <a:pt x="40" y="160"/>
                  </a:lnTo>
                  <a:lnTo>
                    <a:pt x="42" y="156"/>
                  </a:lnTo>
                  <a:lnTo>
                    <a:pt x="42" y="150"/>
                  </a:lnTo>
                  <a:lnTo>
                    <a:pt x="42" y="150"/>
                  </a:lnTo>
                  <a:lnTo>
                    <a:pt x="44" y="146"/>
                  </a:lnTo>
                  <a:lnTo>
                    <a:pt x="48" y="144"/>
                  </a:lnTo>
                  <a:lnTo>
                    <a:pt x="48" y="144"/>
                  </a:lnTo>
                  <a:lnTo>
                    <a:pt x="56" y="140"/>
                  </a:lnTo>
                  <a:lnTo>
                    <a:pt x="64" y="136"/>
                  </a:lnTo>
                  <a:lnTo>
                    <a:pt x="64" y="136"/>
                  </a:lnTo>
                  <a:lnTo>
                    <a:pt x="72" y="134"/>
                  </a:lnTo>
                  <a:lnTo>
                    <a:pt x="76" y="132"/>
                  </a:lnTo>
                  <a:lnTo>
                    <a:pt x="76" y="132"/>
                  </a:lnTo>
                  <a:lnTo>
                    <a:pt x="80" y="134"/>
                  </a:lnTo>
                  <a:lnTo>
                    <a:pt x="82" y="136"/>
                  </a:lnTo>
                  <a:lnTo>
                    <a:pt x="82" y="136"/>
                  </a:lnTo>
                  <a:lnTo>
                    <a:pt x="84" y="138"/>
                  </a:lnTo>
                  <a:lnTo>
                    <a:pt x="86" y="142"/>
                  </a:lnTo>
                  <a:lnTo>
                    <a:pt x="86" y="146"/>
                  </a:lnTo>
                  <a:lnTo>
                    <a:pt x="90" y="148"/>
                  </a:lnTo>
                  <a:lnTo>
                    <a:pt x="90" y="148"/>
                  </a:lnTo>
                  <a:lnTo>
                    <a:pt x="92" y="150"/>
                  </a:lnTo>
                  <a:lnTo>
                    <a:pt x="92" y="150"/>
                  </a:lnTo>
                  <a:lnTo>
                    <a:pt x="94" y="148"/>
                  </a:lnTo>
                  <a:lnTo>
                    <a:pt x="98" y="146"/>
                  </a:lnTo>
                  <a:lnTo>
                    <a:pt x="100" y="140"/>
                  </a:lnTo>
                  <a:lnTo>
                    <a:pt x="104" y="132"/>
                  </a:lnTo>
                  <a:lnTo>
                    <a:pt x="108" y="128"/>
                  </a:lnTo>
                  <a:lnTo>
                    <a:pt x="108" y="128"/>
                  </a:lnTo>
                  <a:lnTo>
                    <a:pt x="110" y="130"/>
                  </a:lnTo>
                  <a:lnTo>
                    <a:pt x="116" y="134"/>
                  </a:lnTo>
                  <a:lnTo>
                    <a:pt x="116" y="134"/>
                  </a:lnTo>
                  <a:lnTo>
                    <a:pt x="116" y="134"/>
                  </a:lnTo>
                  <a:lnTo>
                    <a:pt x="116" y="134"/>
                  </a:lnTo>
                  <a:lnTo>
                    <a:pt x="118" y="132"/>
                  </a:lnTo>
                  <a:lnTo>
                    <a:pt x="122" y="130"/>
                  </a:lnTo>
                  <a:lnTo>
                    <a:pt x="122" y="130"/>
                  </a:lnTo>
                  <a:lnTo>
                    <a:pt x="124" y="130"/>
                  </a:lnTo>
                  <a:lnTo>
                    <a:pt x="124" y="130"/>
                  </a:lnTo>
                  <a:lnTo>
                    <a:pt x="128" y="130"/>
                  </a:lnTo>
                  <a:lnTo>
                    <a:pt x="128" y="130"/>
                  </a:lnTo>
                  <a:lnTo>
                    <a:pt x="132" y="132"/>
                  </a:lnTo>
                  <a:lnTo>
                    <a:pt x="132" y="132"/>
                  </a:lnTo>
                  <a:lnTo>
                    <a:pt x="136" y="130"/>
                  </a:lnTo>
                  <a:lnTo>
                    <a:pt x="136" y="130"/>
                  </a:lnTo>
                  <a:lnTo>
                    <a:pt x="142" y="126"/>
                  </a:lnTo>
                  <a:lnTo>
                    <a:pt x="148" y="124"/>
                  </a:lnTo>
                  <a:lnTo>
                    <a:pt x="148" y="124"/>
                  </a:lnTo>
                  <a:lnTo>
                    <a:pt x="154" y="122"/>
                  </a:lnTo>
                  <a:lnTo>
                    <a:pt x="160" y="118"/>
                  </a:lnTo>
                  <a:lnTo>
                    <a:pt x="164" y="112"/>
                  </a:lnTo>
                  <a:lnTo>
                    <a:pt x="166" y="106"/>
                  </a:lnTo>
                  <a:lnTo>
                    <a:pt x="166" y="106"/>
                  </a:lnTo>
                  <a:lnTo>
                    <a:pt x="168" y="94"/>
                  </a:lnTo>
                  <a:lnTo>
                    <a:pt x="168" y="94"/>
                  </a:lnTo>
                  <a:lnTo>
                    <a:pt x="170" y="88"/>
                  </a:lnTo>
                  <a:lnTo>
                    <a:pt x="170" y="82"/>
                  </a:lnTo>
                  <a:lnTo>
                    <a:pt x="170" y="82"/>
                  </a:lnTo>
                  <a:lnTo>
                    <a:pt x="174" y="78"/>
                  </a:lnTo>
                  <a:lnTo>
                    <a:pt x="180" y="74"/>
                  </a:lnTo>
                  <a:lnTo>
                    <a:pt x="180" y="74"/>
                  </a:lnTo>
                  <a:lnTo>
                    <a:pt x="186" y="70"/>
                  </a:lnTo>
                  <a:lnTo>
                    <a:pt x="188" y="66"/>
                  </a:lnTo>
                  <a:lnTo>
                    <a:pt x="188" y="62"/>
                  </a:lnTo>
                  <a:lnTo>
                    <a:pt x="188" y="56"/>
                  </a:lnTo>
                  <a:lnTo>
                    <a:pt x="188" y="56"/>
                  </a:lnTo>
                  <a:lnTo>
                    <a:pt x="184" y="46"/>
                  </a:lnTo>
                  <a:lnTo>
                    <a:pt x="182" y="36"/>
                  </a:lnTo>
                  <a:lnTo>
                    <a:pt x="182" y="36"/>
                  </a:lnTo>
                  <a:lnTo>
                    <a:pt x="180" y="30"/>
                  </a:lnTo>
                  <a:lnTo>
                    <a:pt x="178" y="24"/>
                  </a:lnTo>
                  <a:lnTo>
                    <a:pt x="178" y="24"/>
                  </a:lnTo>
                  <a:lnTo>
                    <a:pt x="174" y="16"/>
                  </a:lnTo>
                  <a:lnTo>
                    <a:pt x="174" y="16"/>
                  </a:lnTo>
                  <a:lnTo>
                    <a:pt x="172" y="6"/>
                  </a:lnTo>
                  <a:lnTo>
                    <a:pt x="172" y="2"/>
                  </a:lnTo>
                  <a:lnTo>
                    <a:pt x="172" y="0"/>
                  </a:lnTo>
                  <a:lnTo>
                    <a:pt x="170"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81" name="Freeform 66"/>
            <p:cNvSpPr>
              <a:spLocks/>
            </p:cNvSpPr>
            <p:nvPr/>
          </p:nvSpPr>
          <p:spPr bwMode="auto">
            <a:xfrm>
              <a:off x="2564" y="1834"/>
              <a:ext cx="188" cy="188"/>
            </a:xfrm>
            <a:custGeom>
              <a:avLst/>
              <a:gdLst>
                <a:gd name="T0" fmla="*/ 170 w 188"/>
                <a:gd name="T1" fmla="*/ 0 h 188"/>
                <a:gd name="T2" fmla="*/ 164 w 188"/>
                <a:gd name="T3" fmla="*/ 6 h 188"/>
                <a:gd name="T4" fmla="*/ 160 w 188"/>
                <a:gd name="T5" fmla="*/ 24 h 188"/>
                <a:gd name="T6" fmla="*/ 158 w 188"/>
                <a:gd name="T7" fmla="*/ 42 h 188"/>
                <a:gd name="T8" fmla="*/ 158 w 188"/>
                <a:gd name="T9" fmla="*/ 56 h 188"/>
                <a:gd name="T10" fmla="*/ 144 w 188"/>
                <a:gd name="T11" fmla="*/ 74 h 188"/>
                <a:gd name="T12" fmla="*/ 128 w 188"/>
                <a:gd name="T13" fmla="*/ 80 h 188"/>
                <a:gd name="T14" fmla="*/ 116 w 188"/>
                <a:gd name="T15" fmla="*/ 86 h 188"/>
                <a:gd name="T16" fmla="*/ 108 w 188"/>
                <a:gd name="T17" fmla="*/ 104 h 188"/>
                <a:gd name="T18" fmla="*/ 96 w 188"/>
                <a:gd name="T19" fmla="*/ 112 h 188"/>
                <a:gd name="T20" fmla="*/ 74 w 188"/>
                <a:gd name="T21" fmla="*/ 106 h 188"/>
                <a:gd name="T22" fmla="*/ 62 w 188"/>
                <a:gd name="T23" fmla="*/ 114 h 188"/>
                <a:gd name="T24" fmla="*/ 42 w 188"/>
                <a:gd name="T25" fmla="*/ 124 h 188"/>
                <a:gd name="T26" fmla="*/ 36 w 188"/>
                <a:gd name="T27" fmla="*/ 134 h 188"/>
                <a:gd name="T28" fmla="*/ 32 w 188"/>
                <a:gd name="T29" fmla="*/ 142 h 188"/>
                <a:gd name="T30" fmla="*/ 18 w 188"/>
                <a:gd name="T31" fmla="*/ 146 h 188"/>
                <a:gd name="T32" fmla="*/ 6 w 188"/>
                <a:gd name="T33" fmla="*/ 154 h 188"/>
                <a:gd name="T34" fmla="*/ 0 w 188"/>
                <a:gd name="T35" fmla="*/ 166 h 188"/>
                <a:gd name="T36" fmla="*/ 10 w 188"/>
                <a:gd name="T37" fmla="*/ 168 h 188"/>
                <a:gd name="T38" fmla="*/ 16 w 188"/>
                <a:gd name="T39" fmla="*/ 174 h 188"/>
                <a:gd name="T40" fmla="*/ 22 w 188"/>
                <a:gd name="T41" fmla="*/ 188 h 188"/>
                <a:gd name="T42" fmla="*/ 30 w 188"/>
                <a:gd name="T43" fmla="*/ 180 h 188"/>
                <a:gd name="T44" fmla="*/ 38 w 188"/>
                <a:gd name="T45" fmla="*/ 164 h 188"/>
                <a:gd name="T46" fmla="*/ 42 w 188"/>
                <a:gd name="T47" fmla="*/ 156 h 188"/>
                <a:gd name="T48" fmla="*/ 44 w 188"/>
                <a:gd name="T49" fmla="*/ 146 h 188"/>
                <a:gd name="T50" fmla="*/ 56 w 188"/>
                <a:gd name="T51" fmla="*/ 140 h 188"/>
                <a:gd name="T52" fmla="*/ 72 w 188"/>
                <a:gd name="T53" fmla="*/ 134 h 188"/>
                <a:gd name="T54" fmla="*/ 80 w 188"/>
                <a:gd name="T55" fmla="*/ 134 h 188"/>
                <a:gd name="T56" fmla="*/ 84 w 188"/>
                <a:gd name="T57" fmla="*/ 138 h 188"/>
                <a:gd name="T58" fmla="*/ 90 w 188"/>
                <a:gd name="T59" fmla="*/ 148 h 188"/>
                <a:gd name="T60" fmla="*/ 92 w 188"/>
                <a:gd name="T61" fmla="*/ 150 h 188"/>
                <a:gd name="T62" fmla="*/ 100 w 188"/>
                <a:gd name="T63" fmla="*/ 140 h 188"/>
                <a:gd name="T64" fmla="*/ 108 w 188"/>
                <a:gd name="T65" fmla="*/ 128 h 188"/>
                <a:gd name="T66" fmla="*/ 116 w 188"/>
                <a:gd name="T67" fmla="*/ 134 h 188"/>
                <a:gd name="T68" fmla="*/ 118 w 188"/>
                <a:gd name="T69" fmla="*/ 132 h 188"/>
                <a:gd name="T70" fmla="*/ 124 w 188"/>
                <a:gd name="T71" fmla="*/ 130 h 188"/>
                <a:gd name="T72" fmla="*/ 128 w 188"/>
                <a:gd name="T73" fmla="*/ 130 h 188"/>
                <a:gd name="T74" fmla="*/ 136 w 188"/>
                <a:gd name="T75" fmla="*/ 130 h 188"/>
                <a:gd name="T76" fmla="*/ 148 w 188"/>
                <a:gd name="T77" fmla="*/ 124 h 188"/>
                <a:gd name="T78" fmla="*/ 160 w 188"/>
                <a:gd name="T79" fmla="*/ 118 h 188"/>
                <a:gd name="T80" fmla="*/ 166 w 188"/>
                <a:gd name="T81" fmla="*/ 106 h 188"/>
                <a:gd name="T82" fmla="*/ 170 w 188"/>
                <a:gd name="T83" fmla="*/ 88 h 188"/>
                <a:gd name="T84" fmla="*/ 174 w 188"/>
                <a:gd name="T85" fmla="*/ 78 h 188"/>
                <a:gd name="T86" fmla="*/ 186 w 188"/>
                <a:gd name="T87" fmla="*/ 70 h 188"/>
                <a:gd name="T88" fmla="*/ 188 w 188"/>
                <a:gd name="T89" fmla="*/ 56 h 188"/>
                <a:gd name="T90" fmla="*/ 182 w 188"/>
                <a:gd name="T91" fmla="*/ 36 h 188"/>
                <a:gd name="T92" fmla="*/ 178 w 188"/>
                <a:gd name="T93" fmla="*/ 24 h 188"/>
                <a:gd name="T94" fmla="*/ 174 w 188"/>
                <a:gd name="T95" fmla="*/ 16 h 188"/>
                <a:gd name="T96" fmla="*/ 172 w 188"/>
                <a:gd name="T97" fmla="*/ 0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88" h="188">
                  <a:moveTo>
                    <a:pt x="170" y="0"/>
                  </a:moveTo>
                  <a:lnTo>
                    <a:pt x="170" y="0"/>
                  </a:lnTo>
                  <a:lnTo>
                    <a:pt x="170" y="0"/>
                  </a:lnTo>
                  <a:lnTo>
                    <a:pt x="170" y="0"/>
                  </a:lnTo>
                  <a:lnTo>
                    <a:pt x="166" y="2"/>
                  </a:lnTo>
                  <a:lnTo>
                    <a:pt x="164" y="6"/>
                  </a:lnTo>
                  <a:lnTo>
                    <a:pt x="162" y="16"/>
                  </a:lnTo>
                  <a:lnTo>
                    <a:pt x="162" y="16"/>
                  </a:lnTo>
                  <a:lnTo>
                    <a:pt x="160" y="24"/>
                  </a:lnTo>
                  <a:lnTo>
                    <a:pt x="158" y="34"/>
                  </a:lnTo>
                  <a:lnTo>
                    <a:pt x="158" y="34"/>
                  </a:lnTo>
                  <a:lnTo>
                    <a:pt x="158" y="42"/>
                  </a:lnTo>
                  <a:lnTo>
                    <a:pt x="158" y="50"/>
                  </a:lnTo>
                  <a:lnTo>
                    <a:pt x="158" y="50"/>
                  </a:lnTo>
                  <a:lnTo>
                    <a:pt x="158" y="56"/>
                  </a:lnTo>
                  <a:lnTo>
                    <a:pt x="154" y="62"/>
                  </a:lnTo>
                  <a:lnTo>
                    <a:pt x="144" y="74"/>
                  </a:lnTo>
                  <a:lnTo>
                    <a:pt x="144" y="74"/>
                  </a:lnTo>
                  <a:lnTo>
                    <a:pt x="138" y="78"/>
                  </a:lnTo>
                  <a:lnTo>
                    <a:pt x="132" y="80"/>
                  </a:lnTo>
                  <a:lnTo>
                    <a:pt x="128" y="80"/>
                  </a:lnTo>
                  <a:lnTo>
                    <a:pt x="122" y="82"/>
                  </a:lnTo>
                  <a:lnTo>
                    <a:pt x="122" y="82"/>
                  </a:lnTo>
                  <a:lnTo>
                    <a:pt x="116" y="86"/>
                  </a:lnTo>
                  <a:lnTo>
                    <a:pt x="114" y="92"/>
                  </a:lnTo>
                  <a:lnTo>
                    <a:pt x="108" y="104"/>
                  </a:lnTo>
                  <a:lnTo>
                    <a:pt x="108" y="104"/>
                  </a:lnTo>
                  <a:lnTo>
                    <a:pt x="102" y="110"/>
                  </a:lnTo>
                  <a:lnTo>
                    <a:pt x="96" y="112"/>
                  </a:lnTo>
                  <a:lnTo>
                    <a:pt x="96" y="112"/>
                  </a:lnTo>
                  <a:lnTo>
                    <a:pt x="84" y="110"/>
                  </a:lnTo>
                  <a:lnTo>
                    <a:pt x="84" y="110"/>
                  </a:lnTo>
                  <a:lnTo>
                    <a:pt x="74" y="106"/>
                  </a:lnTo>
                  <a:lnTo>
                    <a:pt x="74" y="106"/>
                  </a:lnTo>
                  <a:lnTo>
                    <a:pt x="70" y="108"/>
                  </a:lnTo>
                  <a:lnTo>
                    <a:pt x="62" y="114"/>
                  </a:lnTo>
                  <a:lnTo>
                    <a:pt x="62" y="114"/>
                  </a:lnTo>
                  <a:lnTo>
                    <a:pt x="48" y="120"/>
                  </a:lnTo>
                  <a:lnTo>
                    <a:pt x="42" y="124"/>
                  </a:lnTo>
                  <a:lnTo>
                    <a:pt x="38" y="130"/>
                  </a:lnTo>
                  <a:lnTo>
                    <a:pt x="38" y="130"/>
                  </a:lnTo>
                  <a:lnTo>
                    <a:pt x="36" y="134"/>
                  </a:lnTo>
                  <a:lnTo>
                    <a:pt x="36" y="136"/>
                  </a:lnTo>
                  <a:lnTo>
                    <a:pt x="34" y="140"/>
                  </a:lnTo>
                  <a:lnTo>
                    <a:pt x="32" y="142"/>
                  </a:lnTo>
                  <a:lnTo>
                    <a:pt x="32" y="142"/>
                  </a:lnTo>
                  <a:lnTo>
                    <a:pt x="24" y="144"/>
                  </a:lnTo>
                  <a:lnTo>
                    <a:pt x="18" y="146"/>
                  </a:lnTo>
                  <a:lnTo>
                    <a:pt x="18" y="146"/>
                  </a:lnTo>
                  <a:lnTo>
                    <a:pt x="10" y="150"/>
                  </a:lnTo>
                  <a:lnTo>
                    <a:pt x="6" y="154"/>
                  </a:lnTo>
                  <a:lnTo>
                    <a:pt x="2" y="160"/>
                  </a:lnTo>
                  <a:lnTo>
                    <a:pt x="0" y="166"/>
                  </a:lnTo>
                  <a:lnTo>
                    <a:pt x="0" y="166"/>
                  </a:lnTo>
                  <a:lnTo>
                    <a:pt x="4" y="166"/>
                  </a:lnTo>
                  <a:lnTo>
                    <a:pt x="4" y="166"/>
                  </a:lnTo>
                  <a:lnTo>
                    <a:pt x="10" y="168"/>
                  </a:lnTo>
                  <a:lnTo>
                    <a:pt x="12" y="170"/>
                  </a:lnTo>
                  <a:lnTo>
                    <a:pt x="14" y="172"/>
                  </a:lnTo>
                  <a:lnTo>
                    <a:pt x="16" y="174"/>
                  </a:lnTo>
                  <a:lnTo>
                    <a:pt x="16" y="182"/>
                  </a:lnTo>
                  <a:lnTo>
                    <a:pt x="18" y="184"/>
                  </a:lnTo>
                  <a:lnTo>
                    <a:pt x="22" y="188"/>
                  </a:lnTo>
                  <a:lnTo>
                    <a:pt x="22" y="188"/>
                  </a:lnTo>
                  <a:lnTo>
                    <a:pt x="28" y="184"/>
                  </a:lnTo>
                  <a:lnTo>
                    <a:pt x="30" y="180"/>
                  </a:lnTo>
                  <a:lnTo>
                    <a:pt x="36" y="170"/>
                  </a:lnTo>
                  <a:lnTo>
                    <a:pt x="36" y="170"/>
                  </a:lnTo>
                  <a:lnTo>
                    <a:pt x="38" y="164"/>
                  </a:lnTo>
                  <a:lnTo>
                    <a:pt x="40" y="160"/>
                  </a:lnTo>
                  <a:lnTo>
                    <a:pt x="40" y="160"/>
                  </a:lnTo>
                  <a:lnTo>
                    <a:pt x="42" y="156"/>
                  </a:lnTo>
                  <a:lnTo>
                    <a:pt x="42" y="150"/>
                  </a:lnTo>
                  <a:lnTo>
                    <a:pt x="42" y="150"/>
                  </a:lnTo>
                  <a:lnTo>
                    <a:pt x="44" y="146"/>
                  </a:lnTo>
                  <a:lnTo>
                    <a:pt x="48" y="144"/>
                  </a:lnTo>
                  <a:lnTo>
                    <a:pt x="48" y="144"/>
                  </a:lnTo>
                  <a:lnTo>
                    <a:pt x="56" y="140"/>
                  </a:lnTo>
                  <a:lnTo>
                    <a:pt x="64" y="136"/>
                  </a:lnTo>
                  <a:lnTo>
                    <a:pt x="64" y="136"/>
                  </a:lnTo>
                  <a:lnTo>
                    <a:pt x="72" y="134"/>
                  </a:lnTo>
                  <a:lnTo>
                    <a:pt x="76" y="132"/>
                  </a:lnTo>
                  <a:lnTo>
                    <a:pt x="76" y="132"/>
                  </a:lnTo>
                  <a:lnTo>
                    <a:pt x="80" y="134"/>
                  </a:lnTo>
                  <a:lnTo>
                    <a:pt x="82" y="136"/>
                  </a:lnTo>
                  <a:lnTo>
                    <a:pt x="82" y="136"/>
                  </a:lnTo>
                  <a:lnTo>
                    <a:pt x="84" y="138"/>
                  </a:lnTo>
                  <a:lnTo>
                    <a:pt x="86" y="142"/>
                  </a:lnTo>
                  <a:lnTo>
                    <a:pt x="86" y="146"/>
                  </a:lnTo>
                  <a:lnTo>
                    <a:pt x="90" y="148"/>
                  </a:lnTo>
                  <a:lnTo>
                    <a:pt x="90" y="148"/>
                  </a:lnTo>
                  <a:lnTo>
                    <a:pt x="92" y="150"/>
                  </a:lnTo>
                  <a:lnTo>
                    <a:pt x="92" y="150"/>
                  </a:lnTo>
                  <a:lnTo>
                    <a:pt x="94" y="148"/>
                  </a:lnTo>
                  <a:lnTo>
                    <a:pt x="98" y="146"/>
                  </a:lnTo>
                  <a:lnTo>
                    <a:pt x="100" y="140"/>
                  </a:lnTo>
                  <a:lnTo>
                    <a:pt x="104" y="132"/>
                  </a:lnTo>
                  <a:lnTo>
                    <a:pt x="108" y="128"/>
                  </a:lnTo>
                  <a:lnTo>
                    <a:pt x="108" y="128"/>
                  </a:lnTo>
                  <a:lnTo>
                    <a:pt x="110" y="130"/>
                  </a:lnTo>
                  <a:lnTo>
                    <a:pt x="116" y="134"/>
                  </a:lnTo>
                  <a:lnTo>
                    <a:pt x="116" y="134"/>
                  </a:lnTo>
                  <a:lnTo>
                    <a:pt x="116" y="134"/>
                  </a:lnTo>
                  <a:lnTo>
                    <a:pt x="116" y="134"/>
                  </a:lnTo>
                  <a:lnTo>
                    <a:pt x="118" y="132"/>
                  </a:lnTo>
                  <a:lnTo>
                    <a:pt x="122" y="130"/>
                  </a:lnTo>
                  <a:lnTo>
                    <a:pt x="122" y="130"/>
                  </a:lnTo>
                  <a:lnTo>
                    <a:pt x="124" y="130"/>
                  </a:lnTo>
                  <a:lnTo>
                    <a:pt x="124" y="130"/>
                  </a:lnTo>
                  <a:lnTo>
                    <a:pt x="128" y="130"/>
                  </a:lnTo>
                  <a:lnTo>
                    <a:pt x="128" y="130"/>
                  </a:lnTo>
                  <a:lnTo>
                    <a:pt x="132" y="132"/>
                  </a:lnTo>
                  <a:lnTo>
                    <a:pt x="132" y="132"/>
                  </a:lnTo>
                  <a:lnTo>
                    <a:pt x="136" y="130"/>
                  </a:lnTo>
                  <a:lnTo>
                    <a:pt x="136" y="130"/>
                  </a:lnTo>
                  <a:lnTo>
                    <a:pt x="142" y="126"/>
                  </a:lnTo>
                  <a:lnTo>
                    <a:pt x="148" y="124"/>
                  </a:lnTo>
                  <a:lnTo>
                    <a:pt x="148" y="124"/>
                  </a:lnTo>
                  <a:lnTo>
                    <a:pt x="154" y="122"/>
                  </a:lnTo>
                  <a:lnTo>
                    <a:pt x="160" y="118"/>
                  </a:lnTo>
                  <a:lnTo>
                    <a:pt x="164" y="112"/>
                  </a:lnTo>
                  <a:lnTo>
                    <a:pt x="166" y="106"/>
                  </a:lnTo>
                  <a:lnTo>
                    <a:pt x="166" y="106"/>
                  </a:lnTo>
                  <a:lnTo>
                    <a:pt x="168" y="94"/>
                  </a:lnTo>
                  <a:lnTo>
                    <a:pt x="168" y="94"/>
                  </a:lnTo>
                  <a:lnTo>
                    <a:pt x="170" y="88"/>
                  </a:lnTo>
                  <a:lnTo>
                    <a:pt x="170" y="82"/>
                  </a:lnTo>
                  <a:lnTo>
                    <a:pt x="170" y="82"/>
                  </a:lnTo>
                  <a:lnTo>
                    <a:pt x="174" y="78"/>
                  </a:lnTo>
                  <a:lnTo>
                    <a:pt x="180" y="74"/>
                  </a:lnTo>
                  <a:lnTo>
                    <a:pt x="180" y="74"/>
                  </a:lnTo>
                  <a:lnTo>
                    <a:pt x="186" y="70"/>
                  </a:lnTo>
                  <a:lnTo>
                    <a:pt x="188" y="66"/>
                  </a:lnTo>
                  <a:lnTo>
                    <a:pt x="188" y="62"/>
                  </a:lnTo>
                  <a:lnTo>
                    <a:pt x="188" y="56"/>
                  </a:lnTo>
                  <a:lnTo>
                    <a:pt x="188" y="56"/>
                  </a:lnTo>
                  <a:lnTo>
                    <a:pt x="184" y="46"/>
                  </a:lnTo>
                  <a:lnTo>
                    <a:pt x="182" y="36"/>
                  </a:lnTo>
                  <a:lnTo>
                    <a:pt x="182" y="36"/>
                  </a:lnTo>
                  <a:lnTo>
                    <a:pt x="180" y="30"/>
                  </a:lnTo>
                  <a:lnTo>
                    <a:pt x="178" y="24"/>
                  </a:lnTo>
                  <a:lnTo>
                    <a:pt x="178" y="24"/>
                  </a:lnTo>
                  <a:lnTo>
                    <a:pt x="174" y="16"/>
                  </a:lnTo>
                  <a:lnTo>
                    <a:pt x="174" y="16"/>
                  </a:lnTo>
                  <a:lnTo>
                    <a:pt x="172" y="6"/>
                  </a:lnTo>
                  <a:lnTo>
                    <a:pt x="172" y="2"/>
                  </a:lnTo>
                  <a:lnTo>
                    <a:pt x="172" y="0"/>
                  </a:lnTo>
                  <a:lnTo>
                    <a:pt x="17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82" name="Freeform 67"/>
            <p:cNvSpPr>
              <a:spLocks/>
            </p:cNvSpPr>
            <p:nvPr/>
          </p:nvSpPr>
          <p:spPr bwMode="auto">
            <a:xfrm>
              <a:off x="2426" y="2110"/>
              <a:ext cx="38" cy="58"/>
            </a:xfrm>
            <a:custGeom>
              <a:avLst/>
              <a:gdLst>
                <a:gd name="T0" fmla="*/ 34 w 38"/>
                <a:gd name="T1" fmla="*/ 0 h 58"/>
                <a:gd name="T2" fmla="*/ 34 w 38"/>
                <a:gd name="T3" fmla="*/ 0 h 58"/>
                <a:gd name="T4" fmla="*/ 28 w 38"/>
                <a:gd name="T5" fmla="*/ 2 h 58"/>
                <a:gd name="T6" fmla="*/ 28 w 38"/>
                <a:gd name="T7" fmla="*/ 2 h 58"/>
                <a:gd name="T8" fmla="*/ 26 w 38"/>
                <a:gd name="T9" fmla="*/ 4 h 58"/>
                <a:gd name="T10" fmla="*/ 24 w 38"/>
                <a:gd name="T11" fmla="*/ 10 h 58"/>
                <a:gd name="T12" fmla="*/ 20 w 38"/>
                <a:gd name="T13" fmla="*/ 18 h 58"/>
                <a:gd name="T14" fmla="*/ 20 w 38"/>
                <a:gd name="T15" fmla="*/ 18 h 58"/>
                <a:gd name="T16" fmla="*/ 16 w 38"/>
                <a:gd name="T17" fmla="*/ 20 h 58"/>
                <a:gd name="T18" fmla="*/ 12 w 38"/>
                <a:gd name="T19" fmla="*/ 22 h 58"/>
                <a:gd name="T20" fmla="*/ 8 w 38"/>
                <a:gd name="T21" fmla="*/ 24 h 58"/>
                <a:gd name="T22" fmla="*/ 6 w 38"/>
                <a:gd name="T23" fmla="*/ 26 h 58"/>
                <a:gd name="T24" fmla="*/ 6 w 38"/>
                <a:gd name="T25" fmla="*/ 26 h 58"/>
                <a:gd name="T26" fmla="*/ 2 w 38"/>
                <a:gd name="T27" fmla="*/ 34 h 58"/>
                <a:gd name="T28" fmla="*/ 0 w 38"/>
                <a:gd name="T29" fmla="*/ 44 h 58"/>
                <a:gd name="T30" fmla="*/ 2 w 38"/>
                <a:gd name="T31" fmla="*/ 54 h 58"/>
                <a:gd name="T32" fmla="*/ 4 w 38"/>
                <a:gd name="T33" fmla="*/ 56 h 58"/>
                <a:gd name="T34" fmla="*/ 6 w 38"/>
                <a:gd name="T35" fmla="*/ 58 h 58"/>
                <a:gd name="T36" fmla="*/ 6 w 38"/>
                <a:gd name="T37" fmla="*/ 58 h 58"/>
                <a:gd name="T38" fmla="*/ 10 w 38"/>
                <a:gd name="T39" fmla="*/ 58 h 58"/>
                <a:gd name="T40" fmla="*/ 10 w 38"/>
                <a:gd name="T41" fmla="*/ 58 h 58"/>
                <a:gd name="T42" fmla="*/ 12 w 38"/>
                <a:gd name="T43" fmla="*/ 56 h 58"/>
                <a:gd name="T44" fmla="*/ 16 w 38"/>
                <a:gd name="T45" fmla="*/ 52 h 58"/>
                <a:gd name="T46" fmla="*/ 20 w 38"/>
                <a:gd name="T47" fmla="*/ 44 h 58"/>
                <a:gd name="T48" fmla="*/ 22 w 38"/>
                <a:gd name="T49" fmla="*/ 36 h 58"/>
                <a:gd name="T50" fmla="*/ 24 w 38"/>
                <a:gd name="T51" fmla="*/ 28 h 58"/>
                <a:gd name="T52" fmla="*/ 24 w 38"/>
                <a:gd name="T53" fmla="*/ 28 h 58"/>
                <a:gd name="T54" fmla="*/ 30 w 38"/>
                <a:gd name="T55" fmla="*/ 24 h 58"/>
                <a:gd name="T56" fmla="*/ 34 w 38"/>
                <a:gd name="T57" fmla="*/ 22 h 58"/>
                <a:gd name="T58" fmla="*/ 36 w 38"/>
                <a:gd name="T59" fmla="*/ 18 h 58"/>
                <a:gd name="T60" fmla="*/ 36 w 38"/>
                <a:gd name="T61" fmla="*/ 18 h 58"/>
                <a:gd name="T62" fmla="*/ 38 w 38"/>
                <a:gd name="T63" fmla="*/ 14 h 58"/>
                <a:gd name="T64" fmla="*/ 38 w 38"/>
                <a:gd name="T65" fmla="*/ 8 h 58"/>
                <a:gd name="T66" fmla="*/ 38 w 38"/>
                <a:gd name="T67" fmla="*/ 2 h 58"/>
                <a:gd name="T68" fmla="*/ 36 w 38"/>
                <a:gd name="T69" fmla="*/ 0 h 58"/>
                <a:gd name="T70" fmla="*/ 34 w 38"/>
                <a:gd name="T71"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8" h="58">
                  <a:moveTo>
                    <a:pt x="34" y="0"/>
                  </a:moveTo>
                  <a:lnTo>
                    <a:pt x="34" y="0"/>
                  </a:lnTo>
                  <a:lnTo>
                    <a:pt x="28" y="2"/>
                  </a:lnTo>
                  <a:lnTo>
                    <a:pt x="28" y="2"/>
                  </a:lnTo>
                  <a:lnTo>
                    <a:pt x="26" y="4"/>
                  </a:lnTo>
                  <a:lnTo>
                    <a:pt x="24" y="10"/>
                  </a:lnTo>
                  <a:lnTo>
                    <a:pt x="20" y="18"/>
                  </a:lnTo>
                  <a:lnTo>
                    <a:pt x="20" y="18"/>
                  </a:lnTo>
                  <a:lnTo>
                    <a:pt x="16" y="20"/>
                  </a:lnTo>
                  <a:lnTo>
                    <a:pt x="12" y="22"/>
                  </a:lnTo>
                  <a:lnTo>
                    <a:pt x="8" y="24"/>
                  </a:lnTo>
                  <a:lnTo>
                    <a:pt x="6" y="26"/>
                  </a:lnTo>
                  <a:lnTo>
                    <a:pt x="6" y="26"/>
                  </a:lnTo>
                  <a:lnTo>
                    <a:pt x="2" y="34"/>
                  </a:lnTo>
                  <a:lnTo>
                    <a:pt x="0" y="44"/>
                  </a:lnTo>
                  <a:lnTo>
                    <a:pt x="2" y="54"/>
                  </a:lnTo>
                  <a:lnTo>
                    <a:pt x="4" y="56"/>
                  </a:lnTo>
                  <a:lnTo>
                    <a:pt x="6" y="58"/>
                  </a:lnTo>
                  <a:lnTo>
                    <a:pt x="6" y="58"/>
                  </a:lnTo>
                  <a:lnTo>
                    <a:pt x="10" y="58"/>
                  </a:lnTo>
                  <a:lnTo>
                    <a:pt x="10" y="58"/>
                  </a:lnTo>
                  <a:lnTo>
                    <a:pt x="12" y="56"/>
                  </a:lnTo>
                  <a:lnTo>
                    <a:pt x="16" y="52"/>
                  </a:lnTo>
                  <a:lnTo>
                    <a:pt x="20" y="44"/>
                  </a:lnTo>
                  <a:lnTo>
                    <a:pt x="22" y="36"/>
                  </a:lnTo>
                  <a:lnTo>
                    <a:pt x="24" y="28"/>
                  </a:lnTo>
                  <a:lnTo>
                    <a:pt x="24" y="28"/>
                  </a:lnTo>
                  <a:lnTo>
                    <a:pt x="30" y="24"/>
                  </a:lnTo>
                  <a:lnTo>
                    <a:pt x="34" y="22"/>
                  </a:lnTo>
                  <a:lnTo>
                    <a:pt x="36" y="18"/>
                  </a:lnTo>
                  <a:lnTo>
                    <a:pt x="36" y="18"/>
                  </a:lnTo>
                  <a:lnTo>
                    <a:pt x="38" y="14"/>
                  </a:lnTo>
                  <a:lnTo>
                    <a:pt x="38" y="8"/>
                  </a:lnTo>
                  <a:lnTo>
                    <a:pt x="38" y="2"/>
                  </a:lnTo>
                  <a:lnTo>
                    <a:pt x="36" y="0"/>
                  </a:lnTo>
                  <a:lnTo>
                    <a:pt x="34"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83" name="Freeform 68"/>
            <p:cNvSpPr>
              <a:spLocks/>
            </p:cNvSpPr>
            <p:nvPr/>
          </p:nvSpPr>
          <p:spPr bwMode="auto">
            <a:xfrm>
              <a:off x="2426" y="2110"/>
              <a:ext cx="38" cy="58"/>
            </a:xfrm>
            <a:custGeom>
              <a:avLst/>
              <a:gdLst>
                <a:gd name="T0" fmla="*/ 34 w 38"/>
                <a:gd name="T1" fmla="*/ 0 h 58"/>
                <a:gd name="T2" fmla="*/ 34 w 38"/>
                <a:gd name="T3" fmla="*/ 0 h 58"/>
                <a:gd name="T4" fmla="*/ 28 w 38"/>
                <a:gd name="T5" fmla="*/ 2 h 58"/>
                <a:gd name="T6" fmla="*/ 28 w 38"/>
                <a:gd name="T7" fmla="*/ 2 h 58"/>
                <a:gd name="T8" fmla="*/ 26 w 38"/>
                <a:gd name="T9" fmla="*/ 4 h 58"/>
                <a:gd name="T10" fmla="*/ 24 w 38"/>
                <a:gd name="T11" fmla="*/ 10 h 58"/>
                <a:gd name="T12" fmla="*/ 20 w 38"/>
                <a:gd name="T13" fmla="*/ 18 h 58"/>
                <a:gd name="T14" fmla="*/ 20 w 38"/>
                <a:gd name="T15" fmla="*/ 18 h 58"/>
                <a:gd name="T16" fmla="*/ 16 w 38"/>
                <a:gd name="T17" fmla="*/ 20 h 58"/>
                <a:gd name="T18" fmla="*/ 12 w 38"/>
                <a:gd name="T19" fmla="*/ 22 h 58"/>
                <a:gd name="T20" fmla="*/ 8 w 38"/>
                <a:gd name="T21" fmla="*/ 24 h 58"/>
                <a:gd name="T22" fmla="*/ 6 w 38"/>
                <a:gd name="T23" fmla="*/ 26 h 58"/>
                <a:gd name="T24" fmla="*/ 6 w 38"/>
                <a:gd name="T25" fmla="*/ 26 h 58"/>
                <a:gd name="T26" fmla="*/ 2 w 38"/>
                <a:gd name="T27" fmla="*/ 34 h 58"/>
                <a:gd name="T28" fmla="*/ 0 w 38"/>
                <a:gd name="T29" fmla="*/ 44 h 58"/>
                <a:gd name="T30" fmla="*/ 2 w 38"/>
                <a:gd name="T31" fmla="*/ 54 h 58"/>
                <a:gd name="T32" fmla="*/ 4 w 38"/>
                <a:gd name="T33" fmla="*/ 56 h 58"/>
                <a:gd name="T34" fmla="*/ 6 w 38"/>
                <a:gd name="T35" fmla="*/ 58 h 58"/>
                <a:gd name="T36" fmla="*/ 6 w 38"/>
                <a:gd name="T37" fmla="*/ 58 h 58"/>
                <a:gd name="T38" fmla="*/ 10 w 38"/>
                <a:gd name="T39" fmla="*/ 58 h 58"/>
                <a:gd name="T40" fmla="*/ 10 w 38"/>
                <a:gd name="T41" fmla="*/ 58 h 58"/>
                <a:gd name="T42" fmla="*/ 12 w 38"/>
                <a:gd name="T43" fmla="*/ 56 h 58"/>
                <a:gd name="T44" fmla="*/ 16 w 38"/>
                <a:gd name="T45" fmla="*/ 52 h 58"/>
                <a:gd name="T46" fmla="*/ 20 w 38"/>
                <a:gd name="T47" fmla="*/ 44 h 58"/>
                <a:gd name="T48" fmla="*/ 22 w 38"/>
                <a:gd name="T49" fmla="*/ 36 h 58"/>
                <a:gd name="T50" fmla="*/ 24 w 38"/>
                <a:gd name="T51" fmla="*/ 28 h 58"/>
                <a:gd name="T52" fmla="*/ 24 w 38"/>
                <a:gd name="T53" fmla="*/ 28 h 58"/>
                <a:gd name="T54" fmla="*/ 30 w 38"/>
                <a:gd name="T55" fmla="*/ 24 h 58"/>
                <a:gd name="T56" fmla="*/ 34 w 38"/>
                <a:gd name="T57" fmla="*/ 22 h 58"/>
                <a:gd name="T58" fmla="*/ 36 w 38"/>
                <a:gd name="T59" fmla="*/ 18 h 58"/>
                <a:gd name="T60" fmla="*/ 36 w 38"/>
                <a:gd name="T61" fmla="*/ 18 h 58"/>
                <a:gd name="T62" fmla="*/ 38 w 38"/>
                <a:gd name="T63" fmla="*/ 14 h 58"/>
                <a:gd name="T64" fmla="*/ 38 w 38"/>
                <a:gd name="T65" fmla="*/ 8 h 58"/>
                <a:gd name="T66" fmla="*/ 38 w 38"/>
                <a:gd name="T67" fmla="*/ 2 h 58"/>
                <a:gd name="T68" fmla="*/ 36 w 38"/>
                <a:gd name="T69" fmla="*/ 0 h 58"/>
                <a:gd name="T70" fmla="*/ 34 w 38"/>
                <a:gd name="T71"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8" h="58">
                  <a:moveTo>
                    <a:pt x="34" y="0"/>
                  </a:moveTo>
                  <a:lnTo>
                    <a:pt x="34" y="0"/>
                  </a:lnTo>
                  <a:lnTo>
                    <a:pt x="28" y="2"/>
                  </a:lnTo>
                  <a:lnTo>
                    <a:pt x="28" y="2"/>
                  </a:lnTo>
                  <a:lnTo>
                    <a:pt x="26" y="4"/>
                  </a:lnTo>
                  <a:lnTo>
                    <a:pt x="24" y="10"/>
                  </a:lnTo>
                  <a:lnTo>
                    <a:pt x="20" y="18"/>
                  </a:lnTo>
                  <a:lnTo>
                    <a:pt x="20" y="18"/>
                  </a:lnTo>
                  <a:lnTo>
                    <a:pt x="16" y="20"/>
                  </a:lnTo>
                  <a:lnTo>
                    <a:pt x="12" y="22"/>
                  </a:lnTo>
                  <a:lnTo>
                    <a:pt x="8" y="24"/>
                  </a:lnTo>
                  <a:lnTo>
                    <a:pt x="6" y="26"/>
                  </a:lnTo>
                  <a:lnTo>
                    <a:pt x="6" y="26"/>
                  </a:lnTo>
                  <a:lnTo>
                    <a:pt x="2" y="34"/>
                  </a:lnTo>
                  <a:lnTo>
                    <a:pt x="0" y="44"/>
                  </a:lnTo>
                  <a:lnTo>
                    <a:pt x="2" y="54"/>
                  </a:lnTo>
                  <a:lnTo>
                    <a:pt x="4" y="56"/>
                  </a:lnTo>
                  <a:lnTo>
                    <a:pt x="6" y="58"/>
                  </a:lnTo>
                  <a:lnTo>
                    <a:pt x="6" y="58"/>
                  </a:lnTo>
                  <a:lnTo>
                    <a:pt x="10" y="58"/>
                  </a:lnTo>
                  <a:lnTo>
                    <a:pt x="10" y="58"/>
                  </a:lnTo>
                  <a:lnTo>
                    <a:pt x="12" y="56"/>
                  </a:lnTo>
                  <a:lnTo>
                    <a:pt x="16" y="52"/>
                  </a:lnTo>
                  <a:lnTo>
                    <a:pt x="20" y="44"/>
                  </a:lnTo>
                  <a:lnTo>
                    <a:pt x="22" y="36"/>
                  </a:lnTo>
                  <a:lnTo>
                    <a:pt x="24" y="28"/>
                  </a:lnTo>
                  <a:lnTo>
                    <a:pt x="24" y="28"/>
                  </a:lnTo>
                  <a:lnTo>
                    <a:pt x="30" y="24"/>
                  </a:lnTo>
                  <a:lnTo>
                    <a:pt x="34" y="22"/>
                  </a:lnTo>
                  <a:lnTo>
                    <a:pt x="36" y="18"/>
                  </a:lnTo>
                  <a:lnTo>
                    <a:pt x="36" y="18"/>
                  </a:lnTo>
                  <a:lnTo>
                    <a:pt x="38" y="14"/>
                  </a:lnTo>
                  <a:lnTo>
                    <a:pt x="38" y="8"/>
                  </a:lnTo>
                  <a:lnTo>
                    <a:pt x="38" y="2"/>
                  </a:lnTo>
                  <a:lnTo>
                    <a:pt x="36" y="0"/>
                  </a:lnTo>
                  <a:lnTo>
                    <a:pt x="3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84" name="Freeform 69"/>
            <p:cNvSpPr>
              <a:spLocks/>
            </p:cNvSpPr>
            <p:nvPr/>
          </p:nvSpPr>
          <p:spPr bwMode="auto">
            <a:xfrm>
              <a:off x="2604" y="1974"/>
              <a:ext cx="38" cy="32"/>
            </a:xfrm>
            <a:custGeom>
              <a:avLst/>
              <a:gdLst>
                <a:gd name="T0" fmla="*/ 32 w 38"/>
                <a:gd name="T1" fmla="*/ 0 h 32"/>
                <a:gd name="T2" fmla="*/ 32 w 38"/>
                <a:gd name="T3" fmla="*/ 0 h 32"/>
                <a:gd name="T4" fmla="*/ 28 w 38"/>
                <a:gd name="T5" fmla="*/ 2 h 32"/>
                <a:gd name="T6" fmla="*/ 24 w 38"/>
                <a:gd name="T7" fmla="*/ 4 h 32"/>
                <a:gd name="T8" fmla="*/ 24 w 38"/>
                <a:gd name="T9" fmla="*/ 4 h 32"/>
                <a:gd name="T10" fmla="*/ 16 w 38"/>
                <a:gd name="T11" fmla="*/ 10 h 32"/>
                <a:gd name="T12" fmla="*/ 10 w 38"/>
                <a:gd name="T13" fmla="*/ 18 h 32"/>
                <a:gd name="T14" fmla="*/ 10 w 38"/>
                <a:gd name="T15" fmla="*/ 18 h 32"/>
                <a:gd name="T16" fmla="*/ 8 w 38"/>
                <a:gd name="T17" fmla="*/ 20 h 32"/>
                <a:gd name="T18" fmla="*/ 4 w 38"/>
                <a:gd name="T19" fmla="*/ 22 h 32"/>
                <a:gd name="T20" fmla="*/ 4 w 38"/>
                <a:gd name="T21" fmla="*/ 22 h 32"/>
                <a:gd name="T22" fmla="*/ 0 w 38"/>
                <a:gd name="T23" fmla="*/ 24 h 32"/>
                <a:gd name="T24" fmla="*/ 0 w 38"/>
                <a:gd name="T25" fmla="*/ 28 h 32"/>
                <a:gd name="T26" fmla="*/ 0 w 38"/>
                <a:gd name="T27" fmla="*/ 32 h 32"/>
                <a:gd name="T28" fmla="*/ 4 w 38"/>
                <a:gd name="T29" fmla="*/ 32 h 32"/>
                <a:gd name="T30" fmla="*/ 4 w 38"/>
                <a:gd name="T31" fmla="*/ 32 h 32"/>
                <a:gd name="T32" fmla="*/ 4 w 38"/>
                <a:gd name="T33" fmla="*/ 32 h 32"/>
                <a:gd name="T34" fmla="*/ 4 w 38"/>
                <a:gd name="T35" fmla="*/ 32 h 32"/>
                <a:gd name="T36" fmla="*/ 12 w 38"/>
                <a:gd name="T37" fmla="*/ 30 h 32"/>
                <a:gd name="T38" fmla="*/ 18 w 38"/>
                <a:gd name="T39" fmla="*/ 26 h 32"/>
                <a:gd name="T40" fmla="*/ 18 w 38"/>
                <a:gd name="T41" fmla="*/ 26 h 32"/>
                <a:gd name="T42" fmla="*/ 24 w 38"/>
                <a:gd name="T43" fmla="*/ 22 h 32"/>
                <a:gd name="T44" fmla="*/ 32 w 38"/>
                <a:gd name="T45" fmla="*/ 16 h 32"/>
                <a:gd name="T46" fmla="*/ 36 w 38"/>
                <a:gd name="T47" fmla="*/ 10 h 32"/>
                <a:gd name="T48" fmla="*/ 38 w 38"/>
                <a:gd name="T49" fmla="*/ 6 h 32"/>
                <a:gd name="T50" fmla="*/ 38 w 38"/>
                <a:gd name="T51" fmla="*/ 4 h 32"/>
                <a:gd name="T52" fmla="*/ 38 w 38"/>
                <a:gd name="T53" fmla="*/ 4 h 32"/>
                <a:gd name="T54" fmla="*/ 36 w 38"/>
                <a:gd name="T55" fmla="*/ 2 h 32"/>
                <a:gd name="T56" fmla="*/ 32 w 38"/>
                <a:gd name="T57"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8" h="32">
                  <a:moveTo>
                    <a:pt x="32" y="0"/>
                  </a:moveTo>
                  <a:lnTo>
                    <a:pt x="32" y="0"/>
                  </a:lnTo>
                  <a:lnTo>
                    <a:pt x="28" y="2"/>
                  </a:lnTo>
                  <a:lnTo>
                    <a:pt x="24" y="4"/>
                  </a:lnTo>
                  <a:lnTo>
                    <a:pt x="24" y="4"/>
                  </a:lnTo>
                  <a:lnTo>
                    <a:pt x="16" y="10"/>
                  </a:lnTo>
                  <a:lnTo>
                    <a:pt x="10" y="18"/>
                  </a:lnTo>
                  <a:lnTo>
                    <a:pt x="10" y="18"/>
                  </a:lnTo>
                  <a:lnTo>
                    <a:pt x="8" y="20"/>
                  </a:lnTo>
                  <a:lnTo>
                    <a:pt x="4" y="22"/>
                  </a:lnTo>
                  <a:lnTo>
                    <a:pt x="4" y="22"/>
                  </a:lnTo>
                  <a:lnTo>
                    <a:pt x="0" y="24"/>
                  </a:lnTo>
                  <a:lnTo>
                    <a:pt x="0" y="28"/>
                  </a:lnTo>
                  <a:lnTo>
                    <a:pt x="0" y="32"/>
                  </a:lnTo>
                  <a:lnTo>
                    <a:pt x="4" y="32"/>
                  </a:lnTo>
                  <a:lnTo>
                    <a:pt x="4" y="32"/>
                  </a:lnTo>
                  <a:lnTo>
                    <a:pt x="4" y="32"/>
                  </a:lnTo>
                  <a:lnTo>
                    <a:pt x="4" y="32"/>
                  </a:lnTo>
                  <a:lnTo>
                    <a:pt x="12" y="30"/>
                  </a:lnTo>
                  <a:lnTo>
                    <a:pt x="18" y="26"/>
                  </a:lnTo>
                  <a:lnTo>
                    <a:pt x="18" y="26"/>
                  </a:lnTo>
                  <a:lnTo>
                    <a:pt x="24" y="22"/>
                  </a:lnTo>
                  <a:lnTo>
                    <a:pt x="32" y="16"/>
                  </a:lnTo>
                  <a:lnTo>
                    <a:pt x="36" y="10"/>
                  </a:lnTo>
                  <a:lnTo>
                    <a:pt x="38" y="6"/>
                  </a:lnTo>
                  <a:lnTo>
                    <a:pt x="38" y="4"/>
                  </a:lnTo>
                  <a:lnTo>
                    <a:pt x="38" y="4"/>
                  </a:lnTo>
                  <a:lnTo>
                    <a:pt x="36" y="2"/>
                  </a:lnTo>
                  <a:lnTo>
                    <a:pt x="32"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85" name="Freeform 70"/>
            <p:cNvSpPr>
              <a:spLocks/>
            </p:cNvSpPr>
            <p:nvPr/>
          </p:nvSpPr>
          <p:spPr bwMode="auto">
            <a:xfrm>
              <a:off x="2604" y="1974"/>
              <a:ext cx="38" cy="32"/>
            </a:xfrm>
            <a:custGeom>
              <a:avLst/>
              <a:gdLst>
                <a:gd name="T0" fmla="*/ 32 w 38"/>
                <a:gd name="T1" fmla="*/ 0 h 32"/>
                <a:gd name="T2" fmla="*/ 32 w 38"/>
                <a:gd name="T3" fmla="*/ 0 h 32"/>
                <a:gd name="T4" fmla="*/ 28 w 38"/>
                <a:gd name="T5" fmla="*/ 2 h 32"/>
                <a:gd name="T6" fmla="*/ 24 w 38"/>
                <a:gd name="T7" fmla="*/ 4 h 32"/>
                <a:gd name="T8" fmla="*/ 24 w 38"/>
                <a:gd name="T9" fmla="*/ 4 h 32"/>
                <a:gd name="T10" fmla="*/ 16 w 38"/>
                <a:gd name="T11" fmla="*/ 10 h 32"/>
                <a:gd name="T12" fmla="*/ 10 w 38"/>
                <a:gd name="T13" fmla="*/ 18 h 32"/>
                <a:gd name="T14" fmla="*/ 10 w 38"/>
                <a:gd name="T15" fmla="*/ 18 h 32"/>
                <a:gd name="T16" fmla="*/ 8 w 38"/>
                <a:gd name="T17" fmla="*/ 20 h 32"/>
                <a:gd name="T18" fmla="*/ 4 w 38"/>
                <a:gd name="T19" fmla="*/ 22 h 32"/>
                <a:gd name="T20" fmla="*/ 4 w 38"/>
                <a:gd name="T21" fmla="*/ 22 h 32"/>
                <a:gd name="T22" fmla="*/ 0 w 38"/>
                <a:gd name="T23" fmla="*/ 24 h 32"/>
                <a:gd name="T24" fmla="*/ 0 w 38"/>
                <a:gd name="T25" fmla="*/ 28 h 32"/>
                <a:gd name="T26" fmla="*/ 0 w 38"/>
                <a:gd name="T27" fmla="*/ 32 h 32"/>
                <a:gd name="T28" fmla="*/ 4 w 38"/>
                <a:gd name="T29" fmla="*/ 32 h 32"/>
                <a:gd name="T30" fmla="*/ 4 w 38"/>
                <a:gd name="T31" fmla="*/ 32 h 32"/>
                <a:gd name="T32" fmla="*/ 4 w 38"/>
                <a:gd name="T33" fmla="*/ 32 h 32"/>
                <a:gd name="T34" fmla="*/ 4 w 38"/>
                <a:gd name="T35" fmla="*/ 32 h 32"/>
                <a:gd name="T36" fmla="*/ 12 w 38"/>
                <a:gd name="T37" fmla="*/ 30 h 32"/>
                <a:gd name="T38" fmla="*/ 18 w 38"/>
                <a:gd name="T39" fmla="*/ 26 h 32"/>
                <a:gd name="T40" fmla="*/ 18 w 38"/>
                <a:gd name="T41" fmla="*/ 26 h 32"/>
                <a:gd name="T42" fmla="*/ 24 w 38"/>
                <a:gd name="T43" fmla="*/ 22 h 32"/>
                <a:gd name="T44" fmla="*/ 32 w 38"/>
                <a:gd name="T45" fmla="*/ 16 h 32"/>
                <a:gd name="T46" fmla="*/ 36 w 38"/>
                <a:gd name="T47" fmla="*/ 10 h 32"/>
                <a:gd name="T48" fmla="*/ 38 w 38"/>
                <a:gd name="T49" fmla="*/ 6 h 32"/>
                <a:gd name="T50" fmla="*/ 38 w 38"/>
                <a:gd name="T51" fmla="*/ 4 h 32"/>
                <a:gd name="T52" fmla="*/ 38 w 38"/>
                <a:gd name="T53" fmla="*/ 4 h 32"/>
                <a:gd name="T54" fmla="*/ 36 w 38"/>
                <a:gd name="T55" fmla="*/ 2 h 32"/>
                <a:gd name="T56" fmla="*/ 32 w 38"/>
                <a:gd name="T57"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8" h="32">
                  <a:moveTo>
                    <a:pt x="32" y="0"/>
                  </a:moveTo>
                  <a:lnTo>
                    <a:pt x="32" y="0"/>
                  </a:lnTo>
                  <a:lnTo>
                    <a:pt x="28" y="2"/>
                  </a:lnTo>
                  <a:lnTo>
                    <a:pt x="24" y="4"/>
                  </a:lnTo>
                  <a:lnTo>
                    <a:pt x="24" y="4"/>
                  </a:lnTo>
                  <a:lnTo>
                    <a:pt x="16" y="10"/>
                  </a:lnTo>
                  <a:lnTo>
                    <a:pt x="10" y="18"/>
                  </a:lnTo>
                  <a:lnTo>
                    <a:pt x="10" y="18"/>
                  </a:lnTo>
                  <a:lnTo>
                    <a:pt x="8" y="20"/>
                  </a:lnTo>
                  <a:lnTo>
                    <a:pt x="4" y="22"/>
                  </a:lnTo>
                  <a:lnTo>
                    <a:pt x="4" y="22"/>
                  </a:lnTo>
                  <a:lnTo>
                    <a:pt x="0" y="24"/>
                  </a:lnTo>
                  <a:lnTo>
                    <a:pt x="0" y="28"/>
                  </a:lnTo>
                  <a:lnTo>
                    <a:pt x="0" y="32"/>
                  </a:lnTo>
                  <a:lnTo>
                    <a:pt x="4" y="32"/>
                  </a:lnTo>
                  <a:lnTo>
                    <a:pt x="4" y="32"/>
                  </a:lnTo>
                  <a:lnTo>
                    <a:pt x="4" y="32"/>
                  </a:lnTo>
                  <a:lnTo>
                    <a:pt x="4" y="32"/>
                  </a:lnTo>
                  <a:lnTo>
                    <a:pt x="12" y="30"/>
                  </a:lnTo>
                  <a:lnTo>
                    <a:pt x="18" y="26"/>
                  </a:lnTo>
                  <a:lnTo>
                    <a:pt x="18" y="26"/>
                  </a:lnTo>
                  <a:lnTo>
                    <a:pt x="24" y="22"/>
                  </a:lnTo>
                  <a:lnTo>
                    <a:pt x="32" y="16"/>
                  </a:lnTo>
                  <a:lnTo>
                    <a:pt x="36" y="10"/>
                  </a:lnTo>
                  <a:lnTo>
                    <a:pt x="38" y="6"/>
                  </a:lnTo>
                  <a:lnTo>
                    <a:pt x="38" y="4"/>
                  </a:lnTo>
                  <a:lnTo>
                    <a:pt x="38" y="4"/>
                  </a:lnTo>
                  <a:lnTo>
                    <a:pt x="36" y="2"/>
                  </a:lnTo>
                  <a:lnTo>
                    <a:pt x="3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86" name="Freeform 71"/>
            <p:cNvSpPr>
              <a:spLocks/>
            </p:cNvSpPr>
            <p:nvPr/>
          </p:nvSpPr>
          <p:spPr bwMode="auto">
            <a:xfrm>
              <a:off x="2272" y="2186"/>
              <a:ext cx="36" cy="38"/>
            </a:xfrm>
            <a:custGeom>
              <a:avLst/>
              <a:gdLst>
                <a:gd name="T0" fmla="*/ 34 w 36"/>
                <a:gd name="T1" fmla="*/ 0 h 38"/>
                <a:gd name="T2" fmla="*/ 34 w 36"/>
                <a:gd name="T3" fmla="*/ 0 h 38"/>
                <a:gd name="T4" fmla="*/ 28 w 36"/>
                <a:gd name="T5" fmla="*/ 2 h 38"/>
                <a:gd name="T6" fmla="*/ 28 w 36"/>
                <a:gd name="T7" fmla="*/ 2 h 38"/>
                <a:gd name="T8" fmla="*/ 18 w 36"/>
                <a:gd name="T9" fmla="*/ 8 h 38"/>
                <a:gd name="T10" fmla="*/ 12 w 36"/>
                <a:gd name="T11" fmla="*/ 10 h 38"/>
                <a:gd name="T12" fmla="*/ 6 w 36"/>
                <a:gd name="T13" fmla="*/ 12 h 38"/>
                <a:gd name="T14" fmla="*/ 6 w 36"/>
                <a:gd name="T15" fmla="*/ 12 h 38"/>
                <a:gd name="T16" fmla="*/ 2 w 36"/>
                <a:gd name="T17" fmla="*/ 22 h 38"/>
                <a:gd name="T18" fmla="*/ 0 w 36"/>
                <a:gd name="T19" fmla="*/ 26 h 38"/>
                <a:gd name="T20" fmla="*/ 0 w 36"/>
                <a:gd name="T21" fmla="*/ 32 h 38"/>
                <a:gd name="T22" fmla="*/ 0 w 36"/>
                <a:gd name="T23" fmla="*/ 32 h 38"/>
                <a:gd name="T24" fmla="*/ 2 w 36"/>
                <a:gd name="T25" fmla="*/ 36 h 38"/>
                <a:gd name="T26" fmla="*/ 4 w 36"/>
                <a:gd name="T27" fmla="*/ 38 h 38"/>
                <a:gd name="T28" fmla="*/ 6 w 36"/>
                <a:gd name="T29" fmla="*/ 38 h 38"/>
                <a:gd name="T30" fmla="*/ 6 w 36"/>
                <a:gd name="T31" fmla="*/ 38 h 38"/>
                <a:gd name="T32" fmla="*/ 6 w 36"/>
                <a:gd name="T33" fmla="*/ 38 h 38"/>
                <a:gd name="T34" fmla="*/ 10 w 36"/>
                <a:gd name="T35" fmla="*/ 38 h 38"/>
                <a:gd name="T36" fmla="*/ 12 w 36"/>
                <a:gd name="T37" fmla="*/ 34 h 38"/>
                <a:gd name="T38" fmla="*/ 16 w 36"/>
                <a:gd name="T39" fmla="*/ 28 h 38"/>
                <a:gd name="T40" fmla="*/ 16 w 36"/>
                <a:gd name="T41" fmla="*/ 28 h 38"/>
                <a:gd name="T42" fmla="*/ 26 w 36"/>
                <a:gd name="T43" fmla="*/ 20 h 38"/>
                <a:gd name="T44" fmla="*/ 30 w 36"/>
                <a:gd name="T45" fmla="*/ 16 h 38"/>
                <a:gd name="T46" fmla="*/ 34 w 36"/>
                <a:gd name="T47" fmla="*/ 10 h 38"/>
                <a:gd name="T48" fmla="*/ 34 w 36"/>
                <a:gd name="T49" fmla="*/ 10 h 38"/>
                <a:gd name="T50" fmla="*/ 36 w 36"/>
                <a:gd name="T51" fmla="*/ 2 h 38"/>
                <a:gd name="T52" fmla="*/ 36 w 36"/>
                <a:gd name="T53" fmla="*/ 0 h 38"/>
                <a:gd name="T54" fmla="*/ 34 w 36"/>
                <a:gd name="T55"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6" h="38">
                  <a:moveTo>
                    <a:pt x="34" y="0"/>
                  </a:moveTo>
                  <a:lnTo>
                    <a:pt x="34" y="0"/>
                  </a:lnTo>
                  <a:lnTo>
                    <a:pt x="28" y="2"/>
                  </a:lnTo>
                  <a:lnTo>
                    <a:pt x="28" y="2"/>
                  </a:lnTo>
                  <a:lnTo>
                    <a:pt x="18" y="8"/>
                  </a:lnTo>
                  <a:lnTo>
                    <a:pt x="12" y="10"/>
                  </a:lnTo>
                  <a:lnTo>
                    <a:pt x="6" y="12"/>
                  </a:lnTo>
                  <a:lnTo>
                    <a:pt x="6" y="12"/>
                  </a:lnTo>
                  <a:lnTo>
                    <a:pt x="2" y="22"/>
                  </a:lnTo>
                  <a:lnTo>
                    <a:pt x="0" y="26"/>
                  </a:lnTo>
                  <a:lnTo>
                    <a:pt x="0" y="32"/>
                  </a:lnTo>
                  <a:lnTo>
                    <a:pt x="0" y="32"/>
                  </a:lnTo>
                  <a:lnTo>
                    <a:pt x="2" y="36"/>
                  </a:lnTo>
                  <a:lnTo>
                    <a:pt x="4" y="38"/>
                  </a:lnTo>
                  <a:lnTo>
                    <a:pt x="6" y="38"/>
                  </a:lnTo>
                  <a:lnTo>
                    <a:pt x="6" y="38"/>
                  </a:lnTo>
                  <a:lnTo>
                    <a:pt x="6" y="38"/>
                  </a:lnTo>
                  <a:lnTo>
                    <a:pt x="10" y="38"/>
                  </a:lnTo>
                  <a:lnTo>
                    <a:pt x="12" y="34"/>
                  </a:lnTo>
                  <a:lnTo>
                    <a:pt x="16" y="28"/>
                  </a:lnTo>
                  <a:lnTo>
                    <a:pt x="16" y="28"/>
                  </a:lnTo>
                  <a:lnTo>
                    <a:pt x="26" y="20"/>
                  </a:lnTo>
                  <a:lnTo>
                    <a:pt x="30" y="16"/>
                  </a:lnTo>
                  <a:lnTo>
                    <a:pt x="34" y="10"/>
                  </a:lnTo>
                  <a:lnTo>
                    <a:pt x="34" y="10"/>
                  </a:lnTo>
                  <a:lnTo>
                    <a:pt x="36" y="2"/>
                  </a:lnTo>
                  <a:lnTo>
                    <a:pt x="36" y="0"/>
                  </a:lnTo>
                  <a:lnTo>
                    <a:pt x="34"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87" name="Freeform 72"/>
            <p:cNvSpPr>
              <a:spLocks/>
            </p:cNvSpPr>
            <p:nvPr/>
          </p:nvSpPr>
          <p:spPr bwMode="auto">
            <a:xfrm>
              <a:off x="2272" y="2186"/>
              <a:ext cx="36" cy="38"/>
            </a:xfrm>
            <a:custGeom>
              <a:avLst/>
              <a:gdLst>
                <a:gd name="T0" fmla="*/ 34 w 36"/>
                <a:gd name="T1" fmla="*/ 0 h 38"/>
                <a:gd name="T2" fmla="*/ 34 w 36"/>
                <a:gd name="T3" fmla="*/ 0 h 38"/>
                <a:gd name="T4" fmla="*/ 28 w 36"/>
                <a:gd name="T5" fmla="*/ 2 h 38"/>
                <a:gd name="T6" fmla="*/ 28 w 36"/>
                <a:gd name="T7" fmla="*/ 2 h 38"/>
                <a:gd name="T8" fmla="*/ 18 w 36"/>
                <a:gd name="T9" fmla="*/ 8 h 38"/>
                <a:gd name="T10" fmla="*/ 12 w 36"/>
                <a:gd name="T11" fmla="*/ 10 h 38"/>
                <a:gd name="T12" fmla="*/ 6 w 36"/>
                <a:gd name="T13" fmla="*/ 12 h 38"/>
                <a:gd name="T14" fmla="*/ 6 w 36"/>
                <a:gd name="T15" fmla="*/ 12 h 38"/>
                <a:gd name="T16" fmla="*/ 2 w 36"/>
                <a:gd name="T17" fmla="*/ 22 h 38"/>
                <a:gd name="T18" fmla="*/ 0 w 36"/>
                <a:gd name="T19" fmla="*/ 26 h 38"/>
                <a:gd name="T20" fmla="*/ 0 w 36"/>
                <a:gd name="T21" fmla="*/ 32 h 38"/>
                <a:gd name="T22" fmla="*/ 0 w 36"/>
                <a:gd name="T23" fmla="*/ 32 h 38"/>
                <a:gd name="T24" fmla="*/ 2 w 36"/>
                <a:gd name="T25" fmla="*/ 36 h 38"/>
                <a:gd name="T26" fmla="*/ 4 w 36"/>
                <a:gd name="T27" fmla="*/ 38 h 38"/>
                <a:gd name="T28" fmla="*/ 6 w 36"/>
                <a:gd name="T29" fmla="*/ 38 h 38"/>
                <a:gd name="T30" fmla="*/ 6 w 36"/>
                <a:gd name="T31" fmla="*/ 38 h 38"/>
                <a:gd name="T32" fmla="*/ 6 w 36"/>
                <a:gd name="T33" fmla="*/ 38 h 38"/>
                <a:gd name="T34" fmla="*/ 10 w 36"/>
                <a:gd name="T35" fmla="*/ 38 h 38"/>
                <a:gd name="T36" fmla="*/ 12 w 36"/>
                <a:gd name="T37" fmla="*/ 34 h 38"/>
                <a:gd name="T38" fmla="*/ 16 w 36"/>
                <a:gd name="T39" fmla="*/ 28 h 38"/>
                <a:gd name="T40" fmla="*/ 16 w 36"/>
                <a:gd name="T41" fmla="*/ 28 h 38"/>
                <a:gd name="T42" fmla="*/ 26 w 36"/>
                <a:gd name="T43" fmla="*/ 20 h 38"/>
                <a:gd name="T44" fmla="*/ 30 w 36"/>
                <a:gd name="T45" fmla="*/ 16 h 38"/>
                <a:gd name="T46" fmla="*/ 34 w 36"/>
                <a:gd name="T47" fmla="*/ 10 h 38"/>
                <a:gd name="T48" fmla="*/ 34 w 36"/>
                <a:gd name="T49" fmla="*/ 10 h 38"/>
                <a:gd name="T50" fmla="*/ 36 w 36"/>
                <a:gd name="T51" fmla="*/ 2 h 38"/>
                <a:gd name="T52" fmla="*/ 36 w 36"/>
                <a:gd name="T53" fmla="*/ 0 h 38"/>
                <a:gd name="T54" fmla="*/ 34 w 36"/>
                <a:gd name="T55"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6" h="38">
                  <a:moveTo>
                    <a:pt x="34" y="0"/>
                  </a:moveTo>
                  <a:lnTo>
                    <a:pt x="34" y="0"/>
                  </a:lnTo>
                  <a:lnTo>
                    <a:pt x="28" y="2"/>
                  </a:lnTo>
                  <a:lnTo>
                    <a:pt x="28" y="2"/>
                  </a:lnTo>
                  <a:lnTo>
                    <a:pt x="18" y="8"/>
                  </a:lnTo>
                  <a:lnTo>
                    <a:pt x="12" y="10"/>
                  </a:lnTo>
                  <a:lnTo>
                    <a:pt x="6" y="12"/>
                  </a:lnTo>
                  <a:lnTo>
                    <a:pt x="6" y="12"/>
                  </a:lnTo>
                  <a:lnTo>
                    <a:pt x="2" y="22"/>
                  </a:lnTo>
                  <a:lnTo>
                    <a:pt x="0" y="26"/>
                  </a:lnTo>
                  <a:lnTo>
                    <a:pt x="0" y="32"/>
                  </a:lnTo>
                  <a:lnTo>
                    <a:pt x="0" y="32"/>
                  </a:lnTo>
                  <a:lnTo>
                    <a:pt x="2" y="36"/>
                  </a:lnTo>
                  <a:lnTo>
                    <a:pt x="4" y="38"/>
                  </a:lnTo>
                  <a:lnTo>
                    <a:pt x="6" y="38"/>
                  </a:lnTo>
                  <a:lnTo>
                    <a:pt x="6" y="38"/>
                  </a:lnTo>
                  <a:lnTo>
                    <a:pt x="6" y="38"/>
                  </a:lnTo>
                  <a:lnTo>
                    <a:pt x="10" y="38"/>
                  </a:lnTo>
                  <a:lnTo>
                    <a:pt x="12" y="34"/>
                  </a:lnTo>
                  <a:lnTo>
                    <a:pt x="16" y="28"/>
                  </a:lnTo>
                  <a:lnTo>
                    <a:pt x="16" y="28"/>
                  </a:lnTo>
                  <a:lnTo>
                    <a:pt x="26" y="20"/>
                  </a:lnTo>
                  <a:lnTo>
                    <a:pt x="30" y="16"/>
                  </a:lnTo>
                  <a:lnTo>
                    <a:pt x="34" y="10"/>
                  </a:lnTo>
                  <a:lnTo>
                    <a:pt x="34" y="10"/>
                  </a:lnTo>
                  <a:lnTo>
                    <a:pt x="36" y="2"/>
                  </a:lnTo>
                  <a:lnTo>
                    <a:pt x="36" y="0"/>
                  </a:lnTo>
                  <a:lnTo>
                    <a:pt x="3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88" name="Freeform 73"/>
            <p:cNvSpPr>
              <a:spLocks/>
            </p:cNvSpPr>
            <p:nvPr/>
          </p:nvSpPr>
          <p:spPr bwMode="auto">
            <a:xfrm>
              <a:off x="2414" y="2208"/>
              <a:ext cx="62" cy="108"/>
            </a:xfrm>
            <a:custGeom>
              <a:avLst/>
              <a:gdLst>
                <a:gd name="T0" fmla="*/ 28 w 62"/>
                <a:gd name="T1" fmla="*/ 0 h 108"/>
                <a:gd name="T2" fmla="*/ 24 w 62"/>
                <a:gd name="T3" fmla="*/ 2 h 108"/>
                <a:gd name="T4" fmla="*/ 20 w 62"/>
                <a:gd name="T5" fmla="*/ 8 h 108"/>
                <a:gd name="T6" fmla="*/ 20 w 62"/>
                <a:gd name="T7" fmla="*/ 20 h 108"/>
                <a:gd name="T8" fmla="*/ 18 w 62"/>
                <a:gd name="T9" fmla="*/ 24 h 108"/>
                <a:gd name="T10" fmla="*/ 10 w 62"/>
                <a:gd name="T11" fmla="*/ 32 h 108"/>
                <a:gd name="T12" fmla="*/ 4 w 62"/>
                <a:gd name="T13" fmla="*/ 40 h 108"/>
                <a:gd name="T14" fmla="*/ 4 w 62"/>
                <a:gd name="T15" fmla="*/ 48 h 108"/>
                <a:gd name="T16" fmla="*/ 0 w 62"/>
                <a:gd name="T17" fmla="*/ 60 h 108"/>
                <a:gd name="T18" fmla="*/ 0 w 62"/>
                <a:gd name="T19" fmla="*/ 68 h 108"/>
                <a:gd name="T20" fmla="*/ 4 w 62"/>
                <a:gd name="T21" fmla="*/ 76 h 108"/>
                <a:gd name="T22" fmla="*/ 10 w 62"/>
                <a:gd name="T23" fmla="*/ 80 h 108"/>
                <a:gd name="T24" fmla="*/ 14 w 62"/>
                <a:gd name="T25" fmla="*/ 86 h 108"/>
                <a:gd name="T26" fmla="*/ 14 w 62"/>
                <a:gd name="T27" fmla="*/ 92 h 108"/>
                <a:gd name="T28" fmla="*/ 10 w 62"/>
                <a:gd name="T29" fmla="*/ 102 h 108"/>
                <a:gd name="T30" fmla="*/ 12 w 62"/>
                <a:gd name="T31" fmla="*/ 106 h 108"/>
                <a:gd name="T32" fmla="*/ 16 w 62"/>
                <a:gd name="T33" fmla="*/ 108 h 108"/>
                <a:gd name="T34" fmla="*/ 20 w 62"/>
                <a:gd name="T35" fmla="*/ 106 h 108"/>
                <a:gd name="T36" fmla="*/ 24 w 62"/>
                <a:gd name="T37" fmla="*/ 102 h 108"/>
                <a:gd name="T38" fmla="*/ 22 w 62"/>
                <a:gd name="T39" fmla="*/ 98 h 108"/>
                <a:gd name="T40" fmla="*/ 18 w 62"/>
                <a:gd name="T41" fmla="*/ 92 h 108"/>
                <a:gd name="T42" fmla="*/ 24 w 62"/>
                <a:gd name="T43" fmla="*/ 90 h 108"/>
                <a:gd name="T44" fmla="*/ 26 w 62"/>
                <a:gd name="T45" fmla="*/ 88 h 108"/>
                <a:gd name="T46" fmla="*/ 34 w 62"/>
                <a:gd name="T47" fmla="*/ 90 h 108"/>
                <a:gd name="T48" fmla="*/ 36 w 62"/>
                <a:gd name="T49" fmla="*/ 90 h 108"/>
                <a:gd name="T50" fmla="*/ 38 w 62"/>
                <a:gd name="T51" fmla="*/ 90 h 108"/>
                <a:gd name="T52" fmla="*/ 42 w 62"/>
                <a:gd name="T53" fmla="*/ 90 h 108"/>
                <a:gd name="T54" fmla="*/ 44 w 62"/>
                <a:gd name="T55" fmla="*/ 90 h 108"/>
                <a:gd name="T56" fmla="*/ 48 w 62"/>
                <a:gd name="T57" fmla="*/ 96 h 108"/>
                <a:gd name="T58" fmla="*/ 54 w 62"/>
                <a:gd name="T59" fmla="*/ 100 h 108"/>
                <a:gd name="T60" fmla="*/ 56 w 62"/>
                <a:gd name="T61" fmla="*/ 102 h 108"/>
                <a:gd name="T62" fmla="*/ 60 w 62"/>
                <a:gd name="T63" fmla="*/ 100 h 108"/>
                <a:gd name="T64" fmla="*/ 62 w 62"/>
                <a:gd name="T65" fmla="*/ 92 h 108"/>
                <a:gd name="T66" fmla="*/ 62 w 62"/>
                <a:gd name="T67" fmla="*/ 88 h 108"/>
                <a:gd name="T68" fmla="*/ 56 w 62"/>
                <a:gd name="T69" fmla="*/ 80 h 108"/>
                <a:gd name="T70" fmla="*/ 48 w 62"/>
                <a:gd name="T71" fmla="*/ 76 h 108"/>
                <a:gd name="T72" fmla="*/ 44 w 62"/>
                <a:gd name="T73" fmla="*/ 74 h 108"/>
                <a:gd name="T74" fmla="*/ 40 w 62"/>
                <a:gd name="T75" fmla="*/ 74 h 108"/>
                <a:gd name="T76" fmla="*/ 34 w 62"/>
                <a:gd name="T77" fmla="*/ 74 h 108"/>
                <a:gd name="T78" fmla="*/ 28 w 62"/>
                <a:gd name="T79" fmla="*/ 74 h 108"/>
                <a:gd name="T80" fmla="*/ 24 w 62"/>
                <a:gd name="T81" fmla="*/ 56 h 108"/>
                <a:gd name="T82" fmla="*/ 26 w 62"/>
                <a:gd name="T83" fmla="*/ 54 h 108"/>
                <a:gd name="T84" fmla="*/ 32 w 62"/>
                <a:gd name="T85" fmla="*/ 50 h 108"/>
                <a:gd name="T86" fmla="*/ 36 w 62"/>
                <a:gd name="T87" fmla="*/ 48 h 108"/>
                <a:gd name="T88" fmla="*/ 42 w 62"/>
                <a:gd name="T89" fmla="*/ 34 h 108"/>
                <a:gd name="T90" fmla="*/ 42 w 62"/>
                <a:gd name="T91" fmla="*/ 26 h 108"/>
                <a:gd name="T92" fmla="*/ 34 w 62"/>
                <a:gd name="T93" fmla="*/ 4 h 108"/>
                <a:gd name="T94" fmla="*/ 28 w 62"/>
                <a:gd name="T95"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2" h="108">
                  <a:moveTo>
                    <a:pt x="28" y="0"/>
                  </a:moveTo>
                  <a:lnTo>
                    <a:pt x="28" y="0"/>
                  </a:lnTo>
                  <a:lnTo>
                    <a:pt x="26" y="0"/>
                  </a:lnTo>
                  <a:lnTo>
                    <a:pt x="24" y="2"/>
                  </a:lnTo>
                  <a:lnTo>
                    <a:pt x="24" y="2"/>
                  </a:lnTo>
                  <a:lnTo>
                    <a:pt x="20" y="8"/>
                  </a:lnTo>
                  <a:lnTo>
                    <a:pt x="20" y="14"/>
                  </a:lnTo>
                  <a:lnTo>
                    <a:pt x="20" y="20"/>
                  </a:lnTo>
                  <a:lnTo>
                    <a:pt x="18" y="24"/>
                  </a:lnTo>
                  <a:lnTo>
                    <a:pt x="18" y="24"/>
                  </a:lnTo>
                  <a:lnTo>
                    <a:pt x="14" y="28"/>
                  </a:lnTo>
                  <a:lnTo>
                    <a:pt x="10" y="32"/>
                  </a:lnTo>
                  <a:lnTo>
                    <a:pt x="6" y="34"/>
                  </a:lnTo>
                  <a:lnTo>
                    <a:pt x="4" y="40"/>
                  </a:lnTo>
                  <a:lnTo>
                    <a:pt x="4" y="40"/>
                  </a:lnTo>
                  <a:lnTo>
                    <a:pt x="4" y="48"/>
                  </a:lnTo>
                  <a:lnTo>
                    <a:pt x="4" y="48"/>
                  </a:lnTo>
                  <a:lnTo>
                    <a:pt x="0" y="60"/>
                  </a:lnTo>
                  <a:lnTo>
                    <a:pt x="0" y="60"/>
                  </a:lnTo>
                  <a:lnTo>
                    <a:pt x="0" y="68"/>
                  </a:lnTo>
                  <a:lnTo>
                    <a:pt x="2" y="72"/>
                  </a:lnTo>
                  <a:lnTo>
                    <a:pt x="4" y="76"/>
                  </a:lnTo>
                  <a:lnTo>
                    <a:pt x="4" y="76"/>
                  </a:lnTo>
                  <a:lnTo>
                    <a:pt x="10" y="80"/>
                  </a:lnTo>
                  <a:lnTo>
                    <a:pt x="12" y="82"/>
                  </a:lnTo>
                  <a:lnTo>
                    <a:pt x="14" y="86"/>
                  </a:lnTo>
                  <a:lnTo>
                    <a:pt x="14" y="86"/>
                  </a:lnTo>
                  <a:lnTo>
                    <a:pt x="14" y="92"/>
                  </a:lnTo>
                  <a:lnTo>
                    <a:pt x="12" y="96"/>
                  </a:lnTo>
                  <a:lnTo>
                    <a:pt x="10" y="102"/>
                  </a:lnTo>
                  <a:lnTo>
                    <a:pt x="12" y="106"/>
                  </a:lnTo>
                  <a:lnTo>
                    <a:pt x="12" y="106"/>
                  </a:lnTo>
                  <a:lnTo>
                    <a:pt x="14" y="108"/>
                  </a:lnTo>
                  <a:lnTo>
                    <a:pt x="16" y="108"/>
                  </a:lnTo>
                  <a:lnTo>
                    <a:pt x="16" y="108"/>
                  </a:lnTo>
                  <a:lnTo>
                    <a:pt x="20" y="106"/>
                  </a:lnTo>
                  <a:lnTo>
                    <a:pt x="22" y="104"/>
                  </a:lnTo>
                  <a:lnTo>
                    <a:pt x="24" y="102"/>
                  </a:lnTo>
                  <a:lnTo>
                    <a:pt x="24" y="102"/>
                  </a:lnTo>
                  <a:lnTo>
                    <a:pt x="22" y="98"/>
                  </a:lnTo>
                  <a:lnTo>
                    <a:pt x="20" y="96"/>
                  </a:lnTo>
                  <a:lnTo>
                    <a:pt x="18" y="92"/>
                  </a:lnTo>
                  <a:lnTo>
                    <a:pt x="24" y="90"/>
                  </a:lnTo>
                  <a:lnTo>
                    <a:pt x="24" y="90"/>
                  </a:lnTo>
                  <a:lnTo>
                    <a:pt x="26" y="88"/>
                  </a:lnTo>
                  <a:lnTo>
                    <a:pt x="26" y="88"/>
                  </a:lnTo>
                  <a:lnTo>
                    <a:pt x="34" y="90"/>
                  </a:lnTo>
                  <a:lnTo>
                    <a:pt x="34" y="90"/>
                  </a:lnTo>
                  <a:lnTo>
                    <a:pt x="36" y="90"/>
                  </a:lnTo>
                  <a:lnTo>
                    <a:pt x="36" y="90"/>
                  </a:lnTo>
                  <a:lnTo>
                    <a:pt x="38" y="90"/>
                  </a:lnTo>
                  <a:lnTo>
                    <a:pt x="38" y="90"/>
                  </a:lnTo>
                  <a:lnTo>
                    <a:pt x="42" y="90"/>
                  </a:lnTo>
                  <a:lnTo>
                    <a:pt x="42" y="90"/>
                  </a:lnTo>
                  <a:lnTo>
                    <a:pt x="44" y="90"/>
                  </a:lnTo>
                  <a:lnTo>
                    <a:pt x="44" y="90"/>
                  </a:lnTo>
                  <a:lnTo>
                    <a:pt x="46" y="92"/>
                  </a:lnTo>
                  <a:lnTo>
                    <a:pt x="48" y="96"/>
                  </a:lnTo>
                  <a:lnTo>
                    <a:pt x="50" y="98"/>
                  </a:lnTo>
                  <a:lnTo>
                    <a:pt x="54" y="100"/>
                  </a:lnTo>
                  <a:lnTo>
                    <a:pt x="54" y="100"/>
                  </a:lnTo>
                  <a:lnTo>
                    <a:pt x="56" y="102"/>
                  </a:lnTo>
                  <a:lnTo>
                    <a:pt x="56" y="102"/>
                  </a:lnTo>
                  <a:lnTo>
                    <a:pt x="60" y="100"/>
                  </a:lnTo>
                  <a:lnTo>
                    <a:pt x="62" y="96"/>
                  </a:lnTo>
                  <a:lnTo>
                    <a:pt x="62" y="92"/>
                  </a:lnTo>
                  <a:lnTo>
                    <a:pt x="62" y="88"/>
                  </a:lnTo>
                  <a:lnTo>
                    <a:pt x="62" y="88"/>
                  </a:lnTo>
                  <a:lnTo>
                    <a:pt x="60" y="84"/>
                  </a:lnTo>
                  <a:lnTo>
                    <a:pt x="56" y="80"/>
                  </a:lnTo>
                  <a:lnTo>
                    <a:pt x="48" y="76"/>
                  </a:lnTo>
                  <a:lnTo>
                    <a:pt x="48" y="76"/>
                  </a:lnTo>
                  <a:lnTo>
                    <a:pt x="44" y="74"/>
                  </a:lnTo>
                  <a:lnTo>
                    <a:pt x="44" y="74"/>
                  </a:lnTo>
                  <a:lnTo>
                    <a:pt x="40" y="74"/>
                  </a:lnTo>
                  <a:lnTo>
                    <a:pt x="40" y="74"/>
                  </a:lnTo>
                  <a:lnTo>
                    <a:pt x="34" y="74"/>
                  </a:lnTo>
                  <a:lnTo>
                    <a:pt x="34" y="74"/>
                  </a:lnTo>
                  <a:lnTo>
                    <a:pt x="28" y="74"/>
                  </a:lnTo>
                  <a:lnTo>
                    <a:pt x="28" y="74"/>
                  </a:lnTo>
                  <a:lnTo>
                    <a:pt x="26" y="66"/>
                  </a:lnTo>
                  <a:lnTo>
                    <a:pt x="24" y="56"/>
                  </a:lnTo>
                  <a:lnTo>
                    <a:pt x="24" y="56"/>
                  </a:lnTo>
                  <a:lnTo>
                    <a:pt x="26" y="54"/>
                  </a:lnTo>
                  <a:lnTo>
                    <a:pt x="30" y="52"/>
                  </a:lnTo>
                  <a:lnTo>
                    <a:pt x="32" y="50"/>
                  </a:lnTo>
                  <a:lnTo>
                    <a:pt x="36" y="48"/>
                  </a:lnTo>
                  <a:lnTo>
                    <a:pt x="36" y="48"/>
                  </a:lnTo>
                  <a:lnTo>
                    <a:pt x="40" y="42"/>
                  </a:lnTo>
                  <a:lnTo>
                    <a:pt x="42" y="34"/>
                  </a:lnTo>
                  <a:lnTo>
                    <a:pt x="42" y="34"/>
                  </a:lnTo>
                  <a:lnTo>
                    <a:pt x="42" y="26"/>
                  </a:lnTo>
                  <a:lnTo>
                    <a:pt x="38" y="14"/>
                  </a:lnTo>
                  <a:lnTo>
                    <a:pt x="34" y="4"/>
                  </a:lnTo>
                  <a:lnTo>
                    <a:pt x="32" y="0"/>
                  </a:lnTo>
                  <a:lnTo>
                    <a:pt x="28"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89" name="Freeform 74"/>
            <p:cNvSpPr>
              <a:spLocks/>
            </p:cNvSpPr>
            <p:nvPr/>
          </p:nvSpPr>
          <p:spPr bwMode="auto">
            <a:xfrm>
              <a:off x="2414" y="2208"/>
              <a:ext cx="62" cy="108"/>
            </a:xfrm>
            <a:custGeom>
              <a:avLst/>
              <a:gdLst>
                <a:gd name="T0" fmla="*/ 28 w 62"/>
                <a:gd name="T1" fmla="*/ 0 h 108"/>
                <a:gd name="T2" fmla="*/ 24 w 62"/>
                <a:gd name="T3" fmla="*/ 2 h 108"/>
                <a:gd name="T4" fmla="*/ 20 w 62"/>
                <a:gd name="T5" fmla="*/ 8 h 108"/>
                <a:gd name="T6" fmla="*/ 20 w 62"/>
                <a:gd name="T7" fmla="*/ 20 h 108"/>
                <a:gd name="T8" fmla="*/ 18 w 62"/>
                <a:gd name="T9" fmla="*/ 24 h 108"/>
                <a:gd name="T10" fmla="*/ 10 w 62"/>
                <a:gd name="T11" fmla="*/ 32 h 108"/>
                <a:gd name="T12" fmla="*/ 4 w 62"/>
                <a:gd name="T13" fmla="*/ 40 h 108"/>
                <a:gd name="T14" fmla="*/ 4 w 62"/>
                <a:gd name="T15" fmla="*/ 48 h 108"/>
                <a:gd name="T16" fmla="*/ 0 w 62"/>
                <a:gd name="T17" fmla="*/ 60 h 108"/>
                <a:gd name="T18" fmla="*/ 0 w 62"/>
                <a:gd name="T19" fmla="*/ 68 h 108"/>
                <a:gd name="T20" fmla="*/ 4 w 62"/>
                <a:gd name="T21" fmla="*/ 76 h 108"/>
                <a:gd name="T22" fmla="*/ 10 w 62"/>
                <a:gd name="T23" fmla="*/ 80 h 108"/>
                <a:gd name="T24" fmla="*/ 14 w 62"/>
                <a:gd name="T25" fmla="*/ 86 h 108"/>
                <a:gd name="T26" fmla="*/ 14 w 62"/>
                <a:gd name="T27" fmla="*/ 92 h 108"/>
                <a:gd name="T28" fmla="*/ 10 w 62"/>
                <a:gd name="T29" fmla="*/ 102 h 108"/>
                <a:gd name="T30" fmla="*/ 12 w 62"/>
                <a:gd name="T31" fmla="*/ 106 h 108"/>
                <a:gd name="T32" fmla="*/ 16 w 62"/>
                <a:gd name="T33" fmla="*/ 108 h 108"/>
                <a:gd name="T34" fmla="*/ 20 w 62"/>
                <a:gd name="T35" fmla="*/ 106 h 108"/>
                <a:gd name="T36" fmla="*/ 24 w 62"/>
                <a:gd name="T37" fmla="*/ 102 h 108"/>
                <a:gd name="T38" fmla="*/ 22 w 62"/>
                <a:gd name="T39" fmla="*/ 98 h 108"/>
                <a:gd name="T40" fmla="*/ 18 w 62"/>
                <a:gd name="T41" fmla="*/ 92 h 108"/>
                <a:gd name="T42" fmla="*/ 24 w 62"/>
                <a:gd name="T43" fmla="*/ 90 h 108"/>
                <a:gd name="T44" fmla="*/ 26 w 62"/>
                <a:gd name="T45" fmla="*/ 88 h 108"/>
                <a:gd name="T46" fmla="*/ 34 w 62"/>
                <a:gd name="T47" fmla="*/ 90 h 108"/>
                <a:gd name="T48" fmla="*/ 36 w 62"/>
                <a:gd name="T49" fmla="*/ 90 h 108"/>
                <a:gd name="T50" fmla="*/ 38 w 62"/>
                <a:gd name="T51" fmla="*/ 90 h 108"/>
                <a:gd name="T52" fmla="*/ 42 w 62"/>
                <a:gd name="T53" fmla="*/ 90 h 108"/>
                <a:gd name="T54" fmla="*/ 44 w 62"/>
                <a:gd name="T55" fmla="*/ 90 h 108"/>
                <a:gd name="T56" fmla="*/ 48 w 62"/>
                <a:gd name="T57" fmla="*/ 96 h 108"/>
                <a:gd name="T58" fmla="*/ 54 w 62"/>
                <a:gd name="T59" fmla="*/ 100 h 108"/>
                <a:gd name="T60" fmla="*/ 56 w 62"/>
                <a:gd name="T61" fmla="*/ 102 h 108"/>
                <a:gd name="T62" fmla="*/ 60 w 62"/>
                <a:gd name="T63" fmla="*/ 100 h 108"/>
                <a:gd name="T64" fmla="*/ 62 w 62"/>
                <a:gd name="T65" fmla="*/ 92 h 108"/>
                <a:gd name="T66" fmla="*/ 62 w 62"/>
                <a:gd name="T67" fmla="*/ 88 h 108"/>
                <a:gd name="T68" fmla="*/ 56 w 62"/>
                <a:gd name="T69" fmla="*/ 80 h 108"/>
                <a:gd name="T70" fmla="*/ 48 w 62"/>
                <a:gd name="T71" fmla="*/ 76 h 108"/>
                <a:gd name="T72" fmla="*/ 44 w 62"/>
                <a:gd name="T73" fmla="*/ 74 h 108"/>
                <a:gd name="T74" fmla="*/ 40 w 62"/>
                <a:gd name="T75" fmla="*/ 74 h 108"/>
                <a:gd name="T76" fmla="*/ 34 w 62"/>
                <a:gd name="T77" fmla="*/ 74 h 108"/>
                <a:gd name="T78" fmla="*/ 28 w 62"/>
                <a:gd name="T79" fmla="*/ 74 h 108"/>
                <a:gd name="T80" fmla="*/ 24 w 62"/>
                <a:gd name="T81" fmla="*/ 56 h 108"/>
                <a:gd name="T82" fmla="*/ 26 w 62"/>
                <a:gd name="T83" fmla="*/ 54 h 108"/>
                <a:gd name="T84" fmla="*/ 32 w 62"/>
                <a:gd name="T85" fmla="*/ 50 h 108"/>
                <a:gd name="T86" fmla="*/ 36 w 62"/>
                <a:gd name="T87" fmla="*/ 48 h 108"/>
                <a:gd name="T88" fmla="*/ 42 w 62"/>
                <a:gd name="T89" fmla="*/ 34 h 108"/>
                <a:gd name="T90" fmla="*/ 42 w 62"/>
                <a:gd name="T91" fmla="*/ 26 h 108"/>
                <a:gd name="T92" fmla="*/ 34 w 62"/>
                <a:gd name="T93" fmla="*/ 4 h 108"/>
                <a:gd name="T94" fmla="*/ 28 w 62"/>
                <a:gd name="T95"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2" h="108">
                  <a:moveTo>
                    <a:pt x="28" y="0"/>
                  </a:moveTo>
                  <a:lnTo>
                    <a:pt x="28" y="0"/>
                  </a:lnTo>
                  <a:lnTo>
                    <a:pt x="26" y="0"/>
                  </a:lnTo>
                  <a:lnTo>
                    <a:pt x="24" y="2"/>
                  </a:lnTo>
                  <a:lnTo>
                    <a:pt x="24" y="2"/>
                  </a:lnTo>
                  <a:lnTo>
                    <a:pt x="20" y="8"/>
                  </a:lnTo>
                  <a:lnTo>
                    <a:pt x="20" y="14"/>
                  </a:lnTo>
                  <a:lnTo>
                    <a:pt x="20" y="20"/>
                  </a:lnTo>
                  <a:lnTo>
                    <a:pt x="18" y="24"/>
                  </a:lnTo>
                  <a:lnTo>
                    <a:pt x="18" y="24"/>
                  </a:lnTo>
                  <a:lnTo>
                    <a:pt x="14" y="28"/>
                  </a:lnTo>
                  <a:lnTo>
                    <a:pt x="10" y="32"/>
                  </a:lnTo>
                  <a:lnTo>
                    <a:pt x="6" y="34"/>
                  </a:lnTo>
                  <a:lnTo>
                    <a:pt x="4" y="40"/>
                  </a:lnTo>
                  <a:lnTo>
                    <a:pt x="4" y="40"/>
                  </a:lnTo>
                  <a:lnTo>
                    <a:pt x="4" y="48"/>
                  </a:lnTo>
                  <a:lnTo>
                    <a:pt x="4" y="48"/>
                  </a:lnTo>
                  <a:lnTo>
                    <a:pt x="0" y="60"/>
                  </a:lnTo>
                  <a:lnTo>
                    <a:pt x="0" y="60"/>
                  </a:lnTo>
                  <a:lnTo>
                    <a:pt x="0" y="68"/>
                  </a:lnTo>
                  <a:lnTo>
                    <a:pt x="2" y="72"/>
                  </a:lnTo>
                  <a:lnTo>
                    <a:pt x="4" y="76"/>
                  </a:lnTo>
                  <a:lnTo>
                    <a:pt x="4" y="76"/>
                  </a:lnTo>
                  <a:lnTo>
                    <a:pt x="10" y="80"/>
                  </a:lnTo>
                  <a:lnTo>
                    <a:pt x="12" y="82"/>
                  </a:lnTo>
                  <a:lnTo>
                    <a:pt x="14" y="86"/>
                  </a:lnTo>
                  <a:lnTo>
                    <a:pt x="14" y="86"/>
                  </a:lnTo>
                  <a:lnTo>
                    <a:pt x="14" y="92"/>
                  </a:lnTo>
                  <a:lnTo>
                    <a:pt x="12" y="96"/>
                  </a:lnTo>
                  <a:lnTo>
                    <a:pt x="10" y="102"/>
                  </a:lnTo>
                  <a:lnTo>
                    <a:pt x="12" y="106"/>
                  </a:lnTo>
                  <a:lnTo>
                    <a:pt x="12" y="106"/>
                  </a:lnTo>
                  <a:lnTo>
                    <a:pt x="14" y="108"/>
                  </a:lnTo>
                  <a:lnTo>
                    <a:pt x="16" y="108"/>
                  </a:lnTo>
                  <a:lnTo>
                    <a:pt x="16" y="108"/>
                  </a:lnTo>
                  <a:lnTo>
                    <a:pt x="20" y="106"/>
                  </a:lnTo>
                  <a:lnTo>
                    <a:pt x="22" y="104"/>
                  </a:lnTo>
                  <a:lnTo>
                    <a:pt x="24" y="102"/>
                  </a:lnTo>
                  <a:lnTo>
                    <a:pt x="24" y="102"/>
                  </a:lnTo>
                  <a:lnTo>
                    <a:pt x="22" y="98"/>
                  </a:lnTo>
                  <a:lnTo>
                    <a:pt x="20" y="96"/>
                  </a:lnTo>
                  <a:lnTo>
                    <a:pt x="18" y="92"/>
                  </a:lnTo>
                  <a:lnTo>
                    <a:pt x="24" y="90"/>
                  </a:lnTo>
                  <a:lnTo>
                    <a:pt x="24" y="90"/>
                  </a:lnTo>
                  <a:lnTo>
                    <a:pt x="26" y="88"/>
                  </a:lnTo>
                  <a:lnTo>
                    <a:pt x="26" y="88"/>
                  </a:lnTo>
                  <a:lnTo>
                    <a:pt x="34" y="90"/>
                  </a:lnTo>
                  <a:lnTo>
                    <a:pt x="34" y="90"/>
                  </a:lnTo>
                  <a:lnTo>
                    <a:pt x="36" y="90"/>
                  </a:lnTo>
                  <a:lnTo>
                    <a:pt x="36" y="90"/>
                  </a:lnTo>
                  <a:lnTo>
                    <a:pt x="38" y="90"/>
                  </a:lnTo>
                  <a:lnTo>
                    <a:pt x="38" y="90"/>
                  </a:lnTo>
                  <a:lnTo>
                    <a:pt x="42" y="90"/>
                  </a:lnTo>
                  <a:lnTo>
                    <a:pt x="42" y="90"/>
                  </a:lnTo>
                  <a:lnTo>
                    <a:pt x="44" y="90"/>
                  </a:lnTo>
                  <a:lnTo>
                    <a:pt x="44" y="90"/>
                  </a:lnTo>
                  <a:lnTo>
                    <a:pt x="46" y="92"/>
                  </a:lnTo>
                  <a:lnTo>
                    <a:pt x="48" y="96"/>
                  </a:lnTo>
                  <a:lnTo>
                    <a:pt x="50" y="98"/>
                  </a:lnTo>
                  <a:lnTo>
                    <a:pt x="54" y="100"/>
                  </a:lnTo>
                  <a:lnTo>
                    <a:pt x="54" y="100"/>
                  </a:lnTo>
                  <a:lnTo>
                    <a:pt x="56" y="102"/>
                  </a:lnTo>
                  <a:lnTo>
                    <a:pt x="56" y="102"/>
                  </a:lnTo>
                  <a:lnTo>
                    <a:pt x="60" y="100"/>
                  </a:lnTo>
                  <a:lnTo>
                    <a:pt x="62" y="96"/>
                  </a:lnTo>
                  <a:lnTo>
                    <a:pt x="62" y="92"/>
                  </a:lnTo>
                  <a:lnTo>
                    <a:pt x="62" y="88"/>
                  </a:lnTo>
                  <a:lnTo>
                    <a:pt x="62" y="88"/>
                  </a:lnTo>
                  <a:lnTo>
                    <a:pt x="60" y="84"/>
                  </a:lnTo>
                  <a:lnTo>
                    <a:pt x="56" y="80"/>
                  </a:lnTo>
                  <a:lnTo>
                    <a:pt x="48" y="76"/>
                  </a:lnTo>
                  <a:lnTo>
                    <a:pt x="48" y="76"/>
                  </a:lnTo>
                  <a:lnTo>
                    <a:pt x="44" y="74"/>
                  </a:lnTo>
                  <a:lnTo>
                    <a:pt x="44" y="74"/>
                  </a:lnTo>
                  <a:lnTo>
                    <a:pt x="40" y="74"/>
                  </a:lnTo>
                  <a:lnTo>
                    <a:pt x="40" y="74"/>
                  </a:lnTo>
                  <a:lnTo>
                    <a:pt x="34" y="74"/>
                  </a:lnTo>
                  <a:lnTo>
                    <a:pt x="34" y="74"/>
                  </a:lnTo>
                  <a:lnTo>
                    <a:pt x="28" y="74"/>
                  </a:lnTo>
                  <a:lnTo>
                    <a:pt x="28" y="74"/>
                  </a:lnTo>
                  <a:lnTo>
                    <a:pt x="26" y="66"/>
                  </a:lnTo>
                  <a:lnTo>
                    <a:pt x="24" y="56"/>
                  </a:lnTo>
                  <a:lnTo>
                    <a:pt x="24" y="56"/>
                  </a:lnTo>
                  <a:lnTo>
                    <a:pt x="26" y="54"/>
                  </a:lnTo>
                  <a:lnTo>
                    <a:pt x="30" y="52"/>
                  </a:lnTo>
                  <a:lnTo>
                    <a:pt x="32" y="50"/>
                  </a:lnTo>
                  <a:lnTo>
                    <a:pt x="36" y="48"/>
                  </a:lnTo>
                  <a:lnTo>
                    <a:pt x="36" y="48"/>
                  </a:lnTo>
                  <a:lnTo>
                    <a:pt x="40" y="42"/>
                  </a:lnTo>
                  <a:lnTo>
                    <a:pt x="42" y="34"/>
                  </a:lnTo>
                  <a:lnTo>
                    <a:pt x="42" y="34"/>
                  </a:lnTo>
                  <a:lnTo>
                    <a:pt x="42" y="26"/>
                  </a:lnTo>
                  <a:lnTo>
                    <a:pt x="38" y="14"/>
                  </a:lnTo>
                  <a:lnTo>
                    <a:pt x="34" y="4"/>
                  </a:lnTo>
                  <a:lnTo>
                    <a:pt x="32" y="0"/>
                  </a:lnTo>
                  <a:lnTo>
                    <a:pt x="2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90" name="Freeform 75"/>
            <p:cNvSpPr>
              <a:spLocks/>
            </p:cNvSpPr>
            <p:nvPr/>
          </p:nvSpPr>
          <p:spPr bwMode="auto">
            <a:xfrm>
              <a:off x="2440" y="2364"/>
              <a:ext cx="58" cy="64"/>
            </a:xfrm>
            <a:custGeom>
              <a:avLst/>
              <a:gdLst>
                <a:gd name="T0" fmla="*/ 42 w 58"/>
                <a:gd name="T1" fmla="*/ 0 h 64"/>
                <a:gd name="T2" fmla="*/ 40 w 58"/>
                <a:gd name="T3" fmla="*/ 0 h 64"/>
                <a:gd name="T4" fmla="*/ 32 w 58"/>
                <a:gd name="T5" fmla="*/ 6 h 64"/>
                <a:gd name="T6" fmla="*/ 30 w 58"/>
                <a:gd name="T7" fmla="*/ 12 h 64"/>
                <a:gd name="T8" fmla="*/ 26 w 58"/>
                <a:gd name="T9" fmla="*/ 14 h 64"/>
                <a:gd name="T10" fmla="*/ 26 w 58"/>
                <a:gd name="T11" fmla="*/ 14 h 64"/>
                <a:gd name="T12" fmla="*/ 20 w 58"/>
                <a:gd name="T13" fmla="*/ 14 h 64"/>
                <a:gd name="T14" fmla="*/ 18 w 58"/>
                <a:gd name="T15" fmla="*/ 10 h 64"/>
                <a:gd name="T16" fmla="*/ 12 w 58"/>
                <a:gd name="T17" fmla="*/ 8 h 64"/>
                <a:gd name="T18" fmla="*/ 8 w 58"/>
                <a:gd name="T19" fmla="*/ 10 h 64"/>
                <a:gd name="T20" fmla="*/ 0 w 58"/>
                <a:gd name="T21" fmla="*/ 24 h 64"/>
                <a:gd name="T22" fmla="*/ 10 w 58"/>
                <a:gd name="T23" fmla="*/ 24 h 64"/>
                <a:gd name="T24" fmla="*/ 14 w 58"/>
                <a:gd name="T25" fmla="*/ 28 h 64"/>
                <a:gd name="T26" fmla="*/ 16 w 58"/>
                <a:gd name="T27" fmla="*/ 34 h 64"/>
                <a:gd name="T28" fmla="*/ 12 w 58"/>
                <a:gd name="T29" fmla="*/ 42 h 64"/>
                <a:gd name="T30" fmla="*/ 12 w 58"/>
                <a:gd name="T31" fmla="*/ 46 h 64"/>
                <a:gd name="T32" fmla="*/ 20 w 58"/>
                <a:gd name="T33" fmla="*/ 54 h 64"/>
                <a:gd name="T34" fmla="*/ 30 w 58"/>
                <a:gd name="T35" fmla="*/ 58 h 64"/>
                <a:gd name="T36" fmla="*/ 36 w 58"/>
                <a:gd name="T37" fmla="*/ 64 h 64"/>
                <a:gd name="T38" fmla="*/ 42 w 58"/>
                <a:gd name="T39" fmla="*/ 62 h 64"/>
                <a:gd name="T40" fmla="*/ 44 w 58"/>
                <a:gd name="T41" fmla="*/ 60 h 64"/>
                <a:gd name="T42" fmla="*/ 42 w 58"/>
                <a:gd name="T43" fmla="*/ 54 h 64"/>
                <a:gd name="T44" fmla="*/ 36 w 58"/>
                <a:gd name="T45" fmla="*/ 44 h 64"/>
                <a:gd name="T46" fmla="*/ 36 w 58"/>
                <a:gd name="T47" fmla="*/ 42 h 64"/>
                <a:gd name="T48" fmla="*/ 44 w 58"/>
                <a:gd name="T49" fmla="*/ 34 h 64"/>
                <a:gd name="T50" fmla="*/ 44 w 58"/>
                <a:gd name="T51" fmla="*/ 34 h 64"/>
                <a:gd name="T52" fmla="*/ 52 w 58"/>
                <a:gd name="T53" fmla="*/ 32 h 64"/>
                <a:gd name="T54" fmla="*/ 54 w 58"/>
                <a:gd name="T55" fmla="*/ 28 h 64"/>
                <a:gd name="T56" fmla="*/ 56 w 58"/>
                <a:gd name="T57" fmla="*/ 18 h 64"/>
                <a:gd name="T58" fmla="*/ 58 w 58"/>
                <a:gd name="T59" fmla="*/ 10 h 64"/>
                <a:gd name="T60" fmla="*/ 56 w 58"/>
                <a:gd name="T61" fmla="*/ 8 h 64"/>
                <a:gd name="T62" fmla="*/ 48 w 58"/>
                <a:gd name="T63" fmla="*/ 4 h 64"/>
                <a:gd name="T64" fmla="*/ 46 w 58"/>
                <a:gd name="T65" fmla="*/ 2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8" h="64">
                  <a:moveTo>
                    <a:pt x="42" y="0"/>
                  </a:moveTo>
                  <a:lnTo>
                    <a:pt x="42" y="0"/>
                  </a:lnTo>
                  <a:lnTo>
                    <a:pt x="40" y="0"/>
                  </a:lnTo>
                  <a:lnTo>
                    <a:pt x="40" y="0"/>
                  </a:lnTo>
                  <a:lnTo>
                    <a:pt x="36" y="2"/>
                  </a:lnTo>
                  <a:lnTo>
                    <a:pt x="32" y="6"/>
                  </a:lnTo>
                  <a:lnTo>
                    <a:pt x="32" y="6"/>
                  </a:lnTo>
                  <a:lnTo>
                    <a:pt x="30" y="12"/>
                  </a:lnTo>
                  <a:lnTo>
                    <a:pt x="30" y="14"/>
                  </a:lnTo>
                  <a:lnTo>
                    <a:pt x="26" y="14"/>
                  </a:lnTo>
                  <a:lnTo>
                    <a:pt x="26" y="14"/>
                  </a:lnTo>
                  <a:lnTo>
                    <a:pt x="26" y="14"/>
                  </a:lnTo>
                  <a:lnTo>
                    <a:pt x="26" y="14"/>
                  </a:lnTo>
                  <a:lnTo>
                    <a:pt x="20" y="14"/>
                  </a:lnTo>
                  <a:lnTo>
                    <a:pt x="18" y="10"/>
                  </a:lnTo>
                  <a:lnTo>
                    <a:pt x="18" y="10"/>
                  </a:lnTo>
                  <a:lnTo>
                    <a:pt x="12" y="8"/>
                  </a:lnTo>
                  <a:lnTo>
                    <a:pt x="12" y="8"/>
                  </a:lnTo>
                  <a:lnTo>
                    <a:pt x="8" y="10"/>
                  </a:lnTo>
                  <a:lnTo>
                    <a:pt x="8" y="10"/>
                  </a:lnTo>
                  <a:lnTo>
                    <a:pt x="2" y="16"/>
                  </a:lnTo>
                  <a:lnTo>
                    <a:pt x="0" y="24"/>
                  </a:lnTo>
                  <a:lnTo>
                    <a:pt x="0" y="24"/>
                  </a:lnTo>
                  <a:lnTo>
                    <a:pt x="10" y="24"/>
                  </a:lnTo>
                  <a:lnTo>
                    <a:pt x="12" y="26"/>
                  </a:lnTo>
                  <a:lnTo>
                    <a:pt x="14" y="28"/>
                  </a:lnTo>
                  <a:lnTo>
                    <a:pt x="14" y="28"/>
                  </a:lnTo>
                  <a:lnTo>
                    <a:pt x="16" y="34"/>
                  </a:lnTo>
                  <a:lnTo>
                    <a:pt x="14" y="38"/>
                  </a:lnTo>
                  <a:lnTo>
                    <a:pt x="12" y="42"/>
                  </a:lnTo>
                  <a:lnTo>
                    <a:pt x="12" y="46"/>
                  </a:lnTo>
                  <a:lnTo>
                    <a:pt x="12" y="46"/>
                  </a:lnTo>
                  <a:lnTo>
                    <a:pt x="14" y="52"/>
                  </a:lnTo>
                  <a:lnTo>
                    <a:pt x="20" y="54"/>
                  </a:lnTo>
                  <a:lnTo>
                    <a:pt x="30" y="58"/>
                  </a:lnTo>
                  <a:lnTo>
                    <a:pt x="30" y="58"/>
                  </a:lnTo>
                  <a:lnTo>
                    <a:pt x="34" y="62"/>
                  </a:lnTo>
                  <a:lnTo>
                    <a:pt x="36" y="64"/>
                  </a:lnTo>
                  <a:lnTo>
                    <a:pt x="36" y="64"/>
                  </a:lnTo>
                  <a:lnTo>
                    <a:pt x="42" y="62"/>
                  </a:lnTo>
                  <a:lnTo>
                    <a:pt x="42" y="62"/>
                  </a:lnTo>
                  <a:lnTo>
                    <a:pt x="44" y="60"/>
                  </a:lnTo>
                  <a:lnTo>
                    <a:pt x="44" y="58"/>
                  </a:lnTo>
                  <a:lnTo>
                    <a:pt x="42" y="54"/>
                  </a:lnTo>
                  <a:lnTo>
                    <a:pt x="38" y="48"/>
                  </a:lnTo>
                  <a:lnTo>
                    <a:pt x="36" y="44"/>
                  </a:lnTo>
                  <a:lnTo>
                    <a:pt x="36" y="44"/>
                  </a:lnTo>
                  <a:lnTo>
                    <a:pt x="36" y="42"/>
                  </a:lnTo>
                  <a:lnTo>
                    <a:pt x="38" y="38"/>
                  </a:lnTo>
                  <a:lnTo>
                    <a:pt x="44" y="34"/>
                  </a:lnTo>
                  <a:lnTo>
                    <a:pt x="44" y="34"/>
                  </a:lnTo>
                  <a:lnTo>
                    <a:pt x="44" y="34"/>
                  </a:lnTo>
                  <a:lnTo>
                    <a:pt x="50" y="34"/>
                  </a:lnTo>
                  <a:lnTo>
                    <a:pt x="52" y="32"/>
                  </a:lnTo>
                  <a:lnTo>
                    <a:pt x="54" y="28"/>
                  </a:lnTo>
                  <a:lnTo>
                    <a:pt x="54" y="28"/>
                  </a:lnTo>
                  <a:lnTo>
                    <a:pt x="56" y="18"/>
                  </a:lnTo>
                  <a:lnTo>
                    <a:pt x="56" y="18"/>
                  </a:lnTo>
                  <a:lnTo>
                    <a:pt x="58" y="12"/>
                  </a:lnTo>
                  <a:lnTo>
                    <a:pt x="58" y="10"/>
                  </a:lnTo>
                  <a:lnTo>
                    <a:pt x="56" y="8"/>
                  </a:lnTo>
                  <a:lnTo>
                    <a:pt x="56" y="8"/>
                  </a:lnTo>
                  <a:lnTo>
                    <a:pt x="52" y="6"/>
                  </a:lnTo>
                  <a:lnTo>
                    <a:pt x="48" y="4"/>
                  </a:lnTo>
                  <a:lnTo>
                    <a:pt x="48" y="4"/>
                  </a:lnTo>
                  <a:lnTo>
                    <a:pt x="46" y="2"/>
                  </a:lnTo>
                  <a:lnTo>
                    <a:pt x="42"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91" name="Freeform 76"/>
            <p:cNvSpPr>
              <a:spLocks/>
            </p:cNvSpPr>
            <p:nvPr/>
          </p:nvSpPr>
          <p:spPr bwMode="auto">
            <a:xfrm>
              <a:off x="2440" y="2364"/>
              <a:ext cx="58" cy="64"/>
            </a:xfrm>
            <a:custGeom>
              <a:avLst/>
              <a:gdLst>
                <a:gd name="T0" fmla="*/ 42 w 58"/>
                <a:gd name="T1" fmla="*/ 0 h 64"/>
                <a:gd name="T2" fmla="*/ 40 w 58"/>
                <a:gd name="T3" fmla="*/ 0 h 64"/>
                <a:gd name="T4" fmla="*/ 32 w 58"/>
                <a:gd name="T5" fmla="*/ 6 h 64"/>
                <a:gd name="T6" fmla="*/ 30 w 58"/>
                <a:gd name="T7" fmla="*/ 12 h 64"/>
                <a:gd name="T8" fmla="*/ 26 w 58"/>
                <a:gd name="T9" fmla="*/ 14 h 64"/>
                <a:gd name="T10" fmla="*/ 26 w 58"/>
                <a:gd name="T11" fmla="*/ 14 h 64"/>
                <a:gd name="T12" fmla="*/ 20 w 58"/>
                <a:gd name="T13" fmla="*/ 14 h 64"/>
                <a:gd name="T14" fmla="*/ 18 w 58"/>
                <a:gd name="T15" fmla="*/ 10 h 64"/>
                <a:gd name="T16" fmla="*/ 12 w 58"/>
                <a:gd name="T17" fmla="*/ 8 h 64"/>
                <a:gd name="T18" fmla="*/ 8 w 58"/>
                <a:gd name="T19" fmla="*/ 10 h 64"/>
                <a:gd name="T20" fmla="*/ 0 w 58"/>
                <a:gd name="T21" fmla="*/ 24 h 64"/>
                <a:gd name="T22" fmla="*/ 10 w 58"/>
                <a:gd name="T23" fmla="*/ 24 h 64"/>
                <a:gd name="T24" fmla="*/ 14 w 58"/>
                <a:gd name="T25" fmla="*/ 28 h 64"/>
                <a:gd name="T26" fmla="*/ 16 w 58"/>
                <a:gd name="T27" fmla="*/ 34 h 64"/>
                <a:gd name="T28" fmla="*/ 12 w 58"/>
                <a:gd name="T29" fmla="*/ 42 h 64"/>
                <a:gd name="T30" fmla="*/ 12 w 58"/>
                <a:gd name="T31" fmla="*/ 46 h 64"/>
                <a:gd name="T32" fmla="*/ 20 w 58"/>
                <a:gd name="T33" fmla="*/ 54 h 64"/>
                <a:gd name="T34" fmla="*/ 30 w 58"/>
                <a:gd name="T35" fmla="*/ 58 h 64"/>
                <a:gd name="T36" fmla="*/ 36 w 58"/>
                <a:gd name="T37" fmla="*/ 64 h 64"/>
                <a:gd name="T38" fmla="*/ 42 w 58"/>
                <a:gd name="T39" fmla="*/ 62 h 64"/>
                <a:gd name="T40" fmla="*/ 44 w 58"/>
                <a:gd name="T41" fmla="*/ 60 h 64"/>
                <a:gd name="T42" fmla="*/ 42 w 58"/>
                <a:gd name="T43" fmla="*/ 54 h 64"/>
                <a:gd name="T44" fmla="*/ 36 w 58"/>
                <a:gd name="T45" fmla="*/ 44 h 64"/>
                <a:gd name="T46" fmla="*/ 36 w 58"/>
                <a:gd name="T47" fmla="*/ 42 h 64"/>
                <a:gd name="T48" fmla="*/ 44 w 58"/>
                <a:gd name="T49" fmla="*/ 34 h 64"/>
                <a:gd name="T50" fmla="*/ 44 w 58"/>
                <a:gd name="T51" fmla="*/ 34 h 64"/>
                <a:gd name="T52" fmla="*/ 52 w 58"/>
                <a:gd name="T53" fmla="*/ 32 h 64"/>
                <a:gd name="T54" fmla="*/ 54 w 58"/>
                <a:gd name="T55" fmla="*/ 28 h 64"/>
                <a:gd name="T56" fmla="*/ 56 w 58"/>
                <a:gd name="T57" fmla="*/ 18 h 64"/>
                <a:gd name="T58" fmla="*/ 58 w 58"/>
                <a:gd name="T59" fmla="*/ 10 h 64"/>
                <a:gd name="T60" fmla="*/ 56 w 58"/>
                <a:gd name="T61" fmla="*/ 8 h 64"/>
                <a:gd name="T62" fmla="*/ 48 w 58"/>
                <a:gd name="T63" fmla="*/ 4 h 64"/>
                <a:gd name="T64" fmla="*/ 46 w 58"/>
                <a:gd name="T65" fmla="*/ 2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8" h="64">
                  <a:moveTo>
                    <a:pt x="42" y="0"/>
                  </a:moveTo>
                  <a:lnTo>
                    <a:pt x="42" y="0"/>
                  </a:lnTo>
                  <a:lnTo>
                    <a:pt x="40" y="0"/>
                  </a:lnTo>
                  <a:lnTo>
                    <a:pt x="40" y="0"/>
                  </a:lnTo>
                  <a:lnTo>
                    <a:pt x="36" y="2"/>
                  </a:lnTo>
                  <a:lnTo>
                    <a:pt x="32" y="6"/>
                  </a:lnTo>
                  <a:lnTo>
                    <a:pt x="32" y="6"/>
                  </a:lnTo>
                  <a:lnTo>
                    <a:pt x="30" y="12"/>
                  </a:lnTo>
                  <a:lnTo>
                    <a:pt x="30" y="14"/>
                  </a:lnTo>
                  <a:lnTo>
                    <a:pt x="26" y="14"/>
                  </a:lnTo>
                  <a:lnTo>
                    <a:pt x="26" y="14"/>
                  </a:lnTo>
                  <a:lnTo>
                    <a:pt x="26" y="14"/>
                  </a:lnTo>
                  <a:lnTo>
                    <a:pt x="26" y="14"/>
                  </a:lnTo>
                  <a:lnTo>
                    <a:pt x="20" y="14"/>
                  </a:lnTo>
                  <a:lnTo>
                    <a:pt x="18" y="10"/>
                  </a:lnTo>
                  <a:lnTo>
                    <a:pt x="18" y="10"/>
                  </a:lnTo>
                  <a:lnTo>
                    <a:pt x="12" y="8"/>
                  </a:lnTo>
                  <a:lnTo>
                    <a:pt x="12" y="8"/>
                  </a:lnTo>
                  <a:lnTo>
                    <a:pt x="8" y="10"/>
                  </a:lnTo>
                  <a:lnTo>
                    <a:pt x="8" y="10"/>
                  </a:lnTo>
                  <a:lnTo>
                    <a:pt x="2" y="16"/>
                  </a:lnTo>
                  <a:lnTo>
                    <a:pt x="0" y="24"/>
                  </a:lnTo>
                  <a:lnTo>
                    <a:pt x="0" y="24"/>
                  </a:lnTo>
                  <a:lnTo>
                    <a:pt x="10" y="24"/>
                  </a:lnTo>
                  <a:lnTo>
                    <a:pt x="12" y="26"/>
                  </a:lnTo>
                  <a:lnTo>
                    <a:pt x="14" y="28"/>
                  </a:lnTo>
                  <a:lnTo>
                    <a:pt x="14" y="28"/>
                  </a:lnTo>
                  <a:lnTo>
                    <a:pt x="16" y="34"/>
                  </a:lnTo>
                  <a:lnTo>
                    <a:pt x="14" y="38"/>
                  </a:lnTo>
                  <a:lnTo>
                    <a:pt x="12" y="42"/>
                  </a:lnTo>
                  <a:lnTo>
                    <a:pt x="12" y="46"/>
                  </a:lnTo>
                  <a:lnTo>
                    <a:pt x="12" y="46"/>
                  </a:lnTo>
                  <a:lnTo>
                    <a:pt x="14" y="52"/>
                  </a:lnTo>
                  <a:lnTo>
                    <a:pt x="20" y="54"/>
                  </a:lnTo>
                  <a:lnTo>
                    <a:pt x="30" y="58"/>
                  </a:lnTo>
                  <a:lnTo>
                    <a:pt x="30" y="58"/>
                  </a:lnTo>
                  <a:lnTo>
                    <a:pt x="34" y="62"/>
                  </a:lnTo>
                  <a:lnTo>
                    <a:pt x="36" y="64"/>
                  </a:lnTo>
                  <a:lnTo>
                    <a:pt x="36" y="64"/>
                  </a:lnTo>
                  <a:lnTo>
                    <a:pt x="42" y="62"/>
                  </a:lnTo>
                  <a:lnTo>
                    <a:pt x="42" y="62"/>
                  </a:lnTo>
                  <a:lnTo>
                    <a:pt x="44" y="60"/>
                  </a:lnTo>
                  <a:lnTo>
                    <a:pt x="44" y="58"/>
                  </a:lnTo>
                  <a:lnTo>
                    <a:pt x="42" y="54"/>
                  </a:lnTo>
                  <a:lnTo>
                    <a:pt x="38" y="48"/>
                  </a:lnTo>
                  <a:lnTo>
                    <a:pt x="36" y="44"/>
                  </a:lnTo>
                  <a:lnTo>
                    <a:pt x="36" y="44"/>
                  </a:lnTo>
                  <a:lnTo>
                    <a:pt x="36" y="42"/>
                  </a:lnTo>
                  <a:lnTo>
                    <a:pt x="38" y="38"/>
                  </a:lnTo>
                  <a:lnTo>
                    <a:pt x="44" y="34"/>
                  </a:lnTo>
                  <a:lnTo>
                    <a:pt x="44" y="34"/>
                  </a:lnTo>
                  <a:lnTo>
                    <a:pt x="44" y="34"/>
                  </a:lnTo>
                  <a:lnTo>
                    <a:pt x="50" y="34"/>
                  </a:lnTo>
                  <a:lnTo>
                    <a:pt x="52" y="32"/>
                  </a:lnTo>
                  <a:lnTo>
                    <a:pt x="54" y="28"/>
                  </a:lnTo>
                  <a:lnTo>
                    <a:pt x="54" y="28"/>
                  </a:lnTo>
                  <a:lnTo>
                    <a:pt x="56" y="18"/>
                  </a:lnTo>
                  <a:lnTo>
                    <a:pt x="56" y="18"/>
                  </a:lnTo>
                  <a:lnTo>
                    <a:pt x="58" y="12"/>
                  </a:lnTo>
                  <a:lnTo>
                    <a:pt x="58" y="10"/>
                  </a:lnTo>
                  <a:lnTo>
                    <a:pt x="56" y="8"/>
                  </a:lnTo>
                  <a:lnTo>
                    <a:pt x="56" y="8"/>
                  </a:lnTo>
                  <a:lnTo>
                    <a:pt x="52" y="6"/>
                  </a:lnTo>
                  <a:lnTo>
                    <a:pt x="48" y="4"/>
                  </a:lnTo>
                  <a:lnTo>
                    <a:pt x="48" y="4"/>
                  </a:lnTo>
                  <a:lnTo>
                    <a:pt x="46" y="2"/>
                  </a:lnTo>
                  <a:lnTo>
                    <a:pt x="4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92" name="Freeform 77"/>
            <p:cNvSpPr>
              <a:spLocks/>
            </p:cNvSpPr>
            <p:nvPr/>
          </p:nvSpPr>
          <p:spPr bwMode="auto">
            <a:xfrm>
              <a:off x="2472" y="2312"/>
              <a:ext cx="18" cy="36"/>
            </a:xfrm>
            <a:custGeom>
              <a:avLst/>
              <a:gdLst>
                <a:gd name="T0" fmla="*/ 8 w 18"/>
                <a:gd name="T1" fmla="*/ 0 h 36"/>
                <a:gd name="T2" fmla="*/ 8 w 18"/>
                <a:gd name="T3" fmla="*/ 0 h 36"/>
                <a:gd name="T4" fmla="*/ 6 w 18"/>
                <a:gd name="T5" fmla="*/ 2 h 36"/>
                <a:gd name="T6" fmla="*/ 4 w 18"/>
                <a:gd name="T7" fmla="*/ 8 h 36"/>
                <a:gd name="T8" fmla="*/ 2 w 18"/>
                <a:gd name="T9" fmla="*/ 18 h 36"/>
                <a:gd name="T10" fmla="*/ 2 w 18"/>
                <a:gd name="T11" fmla="*/ 18 h 36"/>
                <a:gd name="T12" fmla="*/ 2 w 18"/>
                <a:gd name="T13" fmla="*/ 22 h 36"/>
                <a:gd name="T14" fmla="*/ 4 w 18"/>
                <a:gd name="T15" fmla="*/ 26 h 36"/>
                <a:gd name="T16" fmla="*/ 4 w 18"/>
                <a:gd name="T17" fmla="*/ 26 h 36"/>
                <a:gd name="T18" fmla="*/ 2 w 18"/>
                <a:gd name="T19" fmla="*/ 32 h 36"/>
                <a:gd name="T20" fmla="*/ 0 w 18"/>
                <a:gd name="T21" fmla="*/ 36 h 36"/>
                <a:gd name="T22" fmla="*/ 0 w 18"/>
                <a:gd name="T23" fmla="*/ 36 h 36"/>
                <a:gd name="T24" fmla="*/ 2 w 18"/>
                <a:gd name="T25" fmla="*/ 36 h 36"/>
                <a:gd name="T26" fmla="*/ 2 w 18"/>
                <a:gd name="T27" fmla="*/ 36 h 36"/>
                <a:gd name="T28" fmla="*/ 8 w 18"/>
                <a:gd name="T29" fmla="*/ 36 h 36"/>
                <a:gd name="T30" fmla="*/ 12 w 18"/>
                <a:gd name="T31" fmla="*/ 32 h 36"/>
                <a:gd name="T32" fmla="*/ 14 w 18"/>
                <a:gd name="T33" fmla="*/ 26 h 36"/>
                <a:gd name="T34" fmla="*/ 16 w 18"/>
                <a:gd name="T35" fmla="*/ 20 h 36"/>
                <a:gd name="T36" fmla="*/ 16 w 18"/>
                <a:gd name="T37" fmla="*/ 20 h 36"/>
                <a:gd name="T38" fmla="*/ 18 w 18"/>
                <a:gd name="T39" fmla="*/ 12 h 36"/>
                <a:gd name="T40" fmla="*/ 18 w 18"/>
                <a:gd name="T41" fmla="*/ 8 h 36"/>
                <a:gd name="T42" fmla="*/ 14 w 18"/>
                <a:gd name="T43" fmla="*/ 4 h 36"/>
                <a:gd name="T44" fmla="*/ 10 w 18"/>
                <a:gd name="T45" fmla="*/ 2 h 36"/>
                <a:gd name="T46" fmla="*/ 10 w 18"/>
                <a:gd name="T47" fmla="*/ 2 h 36"/>
                <a:gd name="T48" fmla="*/ 6 w 18"/>
                <a:gd name="T49" fmla="*/ 2 h 36"/>
                <a:gd name="T50" fmla="*/ 10 w 18"/>
                <a:gd name="T51" fmla="*/ 0 h 36"/>
                <a:gd name="T52" fmla="*/ 10 w 18"/>
                <a:gd name="T53" fmla="*/ 0 h 36"/>
                <a:gd name="T54" fmla="*/ 8 w 18"/>
                <a:gd name="T55"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8" h="36">
                  <a:moveTo>
                    <a:pt x="8" y="0"/>
                  </a:moveTo>
                  <a:lnTo>
                    <a:pt x="8" y="0"/>
                  </a:lnTo>
                  <a:lnTo>
                    <a:pt x="6" y="2"/>
                  </a:lnTo>
                  <a:lnTo>
                    <a:pt x="4" y="8"/>
                  </a:lnTo>
                  <a:lnTo>
                    <a:pt x="2" y="18"/>
                  </a:lnTo>
                  <a:lnTo>
                    <a:pt x="2" y="18"/>
                  </a:lnTo>
                  <a:lnTo>
                    <a:pt x="2" y="22"/>
                  </a:lnTo>
                  <a:lnTo>
                    <a:pt x="4" y="26"/>
                  </a:lnTo>
                  <a:lnTo>
                    <a:pt x="4" y="26"/>
                  </a:lnTo>
                  <a:lnTo>
                    <a:pt x="2" y="32"/>
                  </a:lnTo>
                  <a:lnTo>
                    <a:pt x="0" y="36"/>
                  </a:lnTo>
                  <a:lnTo>
                    <a:pt x="0" y="36"/>
                  </a:lnTo>
                  <a:lnTo>
                    <a:pt x="2" y="36"/>
                  </a:lnTo>
                  <a:lnTo>
                    <a:pt x="2" y="36"/>
                  </a:lnTo>
                  <a:lnTo>
                    <a:pt x="8" y="36"/>
                  </a:lnTo>
                  <a:lnTo>
                    <a:pt x="12" y="32"/>
                  </a:lnTo>
                  <a:lnTo>
                    <a:pt x="14" y="26"/>
                  </a:lnTo>
                  <a:lnTo>
                    <a:pt x="16" y="20"/>
                  </a:lnTo>
                  <a:lnTo>
                    <a:pt x="16" y="20"/>
                  </a:lnTo>
                  <a:lnTo>
                    <a:pt x="18" y="12"/>
                  </a:lnTo>
                  <a:lnTo>
                    <a:pt x="18" y="8"/>
                  </a:lnTo>
                  <a:lnTo>
                    <a:pt x="14" y="4"/>
                  </a:lnTo>
                  <a:lnTo>
                    <a:pt x="10" y="2"/>
                  </a:lnTo>
                  <a:lnTo>
                    <a:pt x="10" y="2"/>
                  </a:lnTo>
                  <a:lnTo>
                    <a:pt x="6" y="2"/>
                  </a:lnTo>
                  <a:lnTo>
                    <a:pt x="10" y="0"/>
                  </a:lnTo>
                  <a:lnTo>
                    <a:pt x="10" y="0"/>
                  </a:lnTo>
                  <a:lnTo>
                    <a:pt x="8"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93" name="Freeform 78"/>
            <p:cNvSpPr>
              <a:spLocks/>
            </p:cNvSpPr>
            <p:nvPr/>
          </p:nvSpPr>
          <p:spPr bwMode="auto">
            <a:xfrm>
              <a:off x="2472" y="2312"/>
              <a:ext cx="18" cy="36"/>
            </a:xfrm>
            <a:custGeom>
              <a:avLst/>
              <a:gdLst>
                <a:gd name="T0" fmla="*/ 8 w 18"/>
                <a:gd name="T1" fmla="*/ 0 h 36"/>
                <a:gd name="T2" fmla="*/ 8 w 18"/>
                <a:gd name="T3" fmla="*/ 0 h 36"/>
                <a:gd name="T4" fmla="*/ 6 w 18"/>
                <a:gd name="T5" fmla="*/ 2 h 36"/>
                <a:gd name="T6" fmla="*/ 4 w 18"/>
                <a:gd name="T7" fmla="*/ 8 h 36"/>
                <a:gd name="T8" fmla="*/ 2 w 18"/>
                <a:gd name="T9" fmla="*/ 18 h 36"/>
                <a:gd name="T10" fmla="*/ 2 w 18"/>
                <a:gd name="T11" fmla="*/ 18 h 36"/>
                <a:gd name="T12" fmla="*/ 2 w 18"/>
                <a:gd name="T13" fmla="*/ 22 h 36"/>
                <a:gd name="T14" fmla="*/ 4 w 18"/>
                <a:gd name="T15" fmla="*/ 26 h 36"/>
                <a:gd name="T16" fmla="*/ 4 w 18"/>
                <a:gd name="T17" fmla="*/ 26 h 36"/>
                <a:gd name="T18" fmla="*/ 2 w 18"/>
                <a:gd name="T19" fmla="*/ 32 h 36"/>
                <a:gd name="T20" fmla="*/ 0 w 18"/>
                <a:gd name="T21" fmla="*/ 36 h 36"/>
                <a:gd name="T22" fmla="*/ 0 w 18"/>
                <a:gd name="T23" fmla="*/ 36 h 36"/>
                <a:gd name="T24" fmla="*/ 2 w 18"/>
                <a:gd name="T25" fmla="*/ 36 h 36"/>
                <a:gd name="T26" fmla="*/ 2 w 18"/>
                <a:gd name="T27" fmla="*/ 36 h 36"/>
                <a:gd name="T28" fmla="*/ 8 w 18"/>
                <a:gd name="T29" fmla="*/ 36 h 36"/>
                <a:gd name="T30" fmla="*/ 12 w 18"/>
                <a:gd name="T31" fmla="*/ 32 h 36"/>
                <a:gd name="T32" fmla="*/ 14 w 18"/>
                <a:gd name="T33" fmla="*/ 26 h 36"/>
                <a:gd name="T34" fmla="*/ 16 w 18"/>
                <a:gd name="T35" fmla="*/ 20 h 36"/>
                <a:gd name="T36" fmla="*/ 16 w 18"/>
                <a:gd name="T37" fmla="*/ 20 h 36"/>
                <a:gd name="T38" fmla="*/ 18 w 18"/>
                <a:gd name="T39" fmla="*/ 12 h 36"/>
                <a:gd name="T40" fmla="*/ 18 w 18"/>
                <a:gd name="T41" fmla="*/ 8 h 36"/>
                <a:gd name="T42" fmla="*/ 14 w 18"/>
                <a:gd name="T43" fmla="*/ 4 h 36"/>
                <a:gd name="T44" fmla="*/ 10 w 18"/>
                <a:gd name="T45" fmla="*/ 2 h 36"/>
                <a:gd name="T46" fmla="*/ 10 w 18"/>
                <a:gd name="T47" fmla="*/ 2 h 36"/>
                <a:gd name="T48" fmla="*/ 6 w 18"/>
                <a:gd name="T49" fmla="*/ 2 h 36"/>
                <a:gd name="T50" fmla="*/ 10 w 18"/>
                <a:gd name="T51" fmla="*/ 0 h 36"/>
                <a:gd name="T52" fmla="*/ 10 w 18"/>
                <a:gd name="T53" fmla="*/ 0 h 36"/>
                <a:gd name="T54" fmla="*/ 8 w 18"/>
                <a:gd name="T55"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8" h="36">
                  <a:moveTo>
                    <a:pt x="8" y="0"/>
                  </a:moveTo>
                  <a:lnTo>
                    <a:pt x="8" y="0"/>
                  </a:lnTo>
                  <a:lnTo>
                    <a:pt x="6" y="2"/>
                  </a:lnTo>
                  <a:lnTo>
                    <a:pt x="4" y="8"/>
                  </a:lnTo>
                  <a:lnTo>
                    <a:pt x="2" y="18"/>
                  </a:lnTo>
                  <a:lnTo>
                    <a:pt x="2" y="18"/>
                  </a:lnTo>
                  <a:lnTo>
                    <a:pt x="2" y="22"/>
                  </a:lnTo>
                  <a:lnTo>
                    <a:pt x="4" y="26"/>
                  </a:lnTo>
                  <a:lnTo>
                    <a:pt x="4" y="26"/>
                  </a:lnTo>
                  <a:lnTo>
                    <a:pt x="2" y="32"/>
                  </a:lnTo>
                  <a:lnTo>
                    <a:pt x="0" y="36"/>
                  </a:lnTo>
                  <a:lnTo>
                    <a:pt x="0" y="36"/>
                  </a:lnTo>
                  <a:lnTo>
                    <a:pt x="2" y="36"/>
                  </a:lnTo>
                  <a:lnTo>
                    <a:pt x="2" y="36"/>
                  </a:lnTo>
                  <a:lnTo>
                    <a:pt x="8" y="36"/>
                  </a:lnTo>
                  <a:lnTo>
                    <a:pt x="12" y="32"/>
                  </a:lnTo>
                  <a:lnTo>
                    <a:pt x="14" y="26"/>
                  </a:lnTo>
                  <a:lnTo>
                    <a:pt x="16" y="20"/>
                  </a:lnTo>
                  <a:lnTo>
                    <a:pt x="16" y="20"/>
                  </a:lnTo>
                  <a:lnTo>
                    <a:pt x="18" y="12"/>
                  </a:lnTo>
                  <a:lnTo>
                    <a:pt x="18" y="8"/>
                  </a:lnTo>
                  <a:lnTo>
                    <a:pt x="14" y="4"/>
                  </a:lnTo>
                  <a:lnTo>
                    <a:pt x="10" y="2"/>
                  </a:lnTo>
                  <a:lnTo>
                    <a:pt x="10" y="2"/>
                  </a:lnTo>
                  <a:lnTo>
                    <a:pt x="6" y="2"/>
                  </a:lnTo>
                  <a:lnTo>
                    <a:pt x="10" y="0"/>
                  </a:lnTo>
                  <a:lnTo>
                    <a:pt x="10" y="0"/>
                  </a:lnTo>
                  <a:lnTo>
                    <a:pt x="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94" name="Freeform 79"/>
            <p:cNvSpPr>
              <a:spLocks/>
            </p:cNvSpPr>
            <p:nvPr/>
          </p:nvSpPr>
          <p:spPr bwMode="auto">
            <a:xfrm>
              <a:off x="2430" y="2328"/>
              <a:ext cx="28" cy="24"/>
            </a:xfrm>
            <a:custGeom>
              <a:avLst/>
              <a:gdLst>
                <a:gd name="T0" fmla="*/ 16 w 28"/>
                <a:gd name="T1" fmla="*/ 0 h 24"/>
                <a:gd name="T2" fmla="*/ 16 w 28"/>
                <a:gd name="T3" fmla="*/ 0 h 24"/>
                <a:gd name="T4" fmla="*/ 10 w 28"/>
                <a:gd name="T5" fmla="*/ 0 h 24"/>
                <a:gd name="T6" fmla="*/ 4 w 28"/>
                <a:gd name="T7" fmla="*/ 2 h 24"/>
                <a:gd name="T8" fmla="*/ 4 w 28"/>
                <a:gd name="T9" fmla="*/ 2 h 24"/>
                <a:gd name="T10" fmla="*/ 0 w 28"/>
                <a:gd name="T11" fmla="*/ 4 h 24"/>
                <a:gd name="T12" fmla="*/ 0 w 28"/>
                <a:gd name="T13" fmla="*/ 6 h 24"/>
                <a:gd name="T14" fmla="*/ 6 w 28"/>
                <a:gd name="T15" fmla="*/ 12 h 24"/>
                <a:gd name="T16" fmla="*/ 6 w 28"/>
                <a:gd name="T17" fmla="*/ 12 h 24"/>
                <a:gd name="T18" fmla="*/ 6 w 28"/>
                <a:gd name="T19" fmla="*/ 16 h 24"/>
                <a:gd name="T20" fmla="*/ 8 w 28"/>
                <a:gd name="T21" fmla="*/ 20 h 24"/>
                <a:gd name="T22" fmla="*/ 8 w 28"/>
                <a:gd name="T23" fmla="*/ 24 h 24"/>
                <a:gd name="T24" fmla="*/ 10 w 28"/>
                <a:gd name="T25" fmla="*/ 24 h 24"/>
                <a:gd name="T26" fmla="*/ 10 w 28"/>
                <a:gd name="T27" fmla="*/ 24 h 24"/>
                <a:gd name="T28" fmla="*/ 12 w 28"/>
                <a:gd name="T29" fmla="*/ 24 h 24"/>
                <a:gd name="T30" fmla="*/ 12 w 28"/>
                <a:gd name="T31" fmla="*/ 24 h 24"/>
                <a:gd name="T32" fmla="*/ 14 w 28"/>
                <a:gd name="T33" fmla="*/ 22 h 24"/>
                <a:gd name="T34" fmla="*/ 16 w 28"/>
                <a:gd name="T35" fmla="*/ 18 h 24"/>
                <a:gd name="T36" fmla="*/ 18 w 28"/>
                <a:gd name="T37" fmla="*/ 10 h 24"/>
                <a:gd name="T38" fmla="*/ 18 w 28"/>
                <a:gd name="T39" fmla="*/ 10 h 24"/>
                <a:gd name="T40" fmla="*/ 20 w 28"/>
                <a:gd name="T41" fmla="*/ 10 h 24"/>
                <a:gd name="T42" fmla="*/ 24 w 28"/>
                <a:gd name="T43" fmla="*/ 8 h 24"/>
                <a:gd name="T44" fmla="*/ 28 w 28"/>
                <a:gd name="T45" fmla="*/ 8 h 24"/>
                <a:gd name="T46" fmla="*/ 28 w 28"/>
                <a:gd name="T47" fmla="*/ 6 h 24"/>
                <a:gd name="T48" fmla="*/ 28 w 28"/>
                <a:gd name="T49" fmla="*/ 2 h 24"/>
                <a:gd name="T50" fmla="*/ 28 w 28"/>
                <a:gd name="T51" fmla="*/ 2 h 24"/>
                <a:gd name="T52" fmla="*/ 24 w 28"/>
                <a:gd name="T53" fmla="*/ 0 h 24"/>
                <a:gd name="T54" fmla="*/ 16 w 28"/>
                <a:gd name="T55"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8" h="24">
                  <a:moveTo>
                    <a:pt x="16" y="0"/>
                  </a:moveTo>
                  <a:lnTo>
                    <a:pt x="16" y="0"/>
                  </a:lnTo>
                  <a:lnTo>
                    <a:pt x="10" y="0"/>
                  </a:lnTo>
                  <a:lnTo>
                    <a:pt x="4" y="2"/>
                  </a:lnTo>
                  <a:lnTo>
                    <a:pt x="4" y="2"/>
                  </a:lnTo>
                  <a:lnTo>
                    <a:pt x="0" y="4"/>
                  </a:lnTo>
                  <a:lnTo>
                    <a:pt x="0" y="6"/>
                  </a:lnTo>
                  <a:lnTo>
                    <a:pt x="6" y="12"/>
                  </a:lnTo>
                  <a:lnTo>
                    <a:pt x="6" y="12"/>
                  </a:lnTo>
                  <a:lnTo>
                    <a:pt x="6" y="16"/>
                  </a:lnTo>
                  <a:lnTo>
                    <a:pt x="8" y="20"/>
                  </a:lnTo>
                  <a:lnTo>
                    <a:pt x="8" y="24"/>
                  </a:lnTo>
                  <a:lnTo>
                    <a:pt x="10" y="24"/>
                  </a:lnTo>
                  <a:lnTo>
                    <a:pt x="10" y="24"/>
                  </a:lnTo>
                  <a:lnTo>
                    <a:pt x="12" y="24"/>
                  </a:lnTo>
                  <a:lnTo>
                    <a:pt x="12" y="24"/>
                  </a:lnTo>
                  <a:lnTo>
                    <a:pt x="14" y="22"/>
                  </a:lnTo>
                  <a:lnTo>
                    <a:pt x="16" y="18"/>
                  </a:lnTo>
                  <a:lnTo>
                    <a:pt x="18" y="10"/>
                  </a:lnTo>
                  <a:lnTo>
                    <a:pt x="18" y="10"/>
                  </a:lnTo>
                  <a:lnTo>
                    <a:pt x="20" y="10"/>
                  </a:lnTo>
                  <a:lnTo>
                    <a:pt x="24" y="8"/>
                  </a:lnTo>
                  <a:lnTo>
                    <a:pt x="28" y="8"/>
                  </a:lnTo>
                  <a:lnTo>
                    <a:pt x="28" y="6"/>
                  </a:lnTo>
                  <a:lnTo>
                    <a:pt x="28" y="2"/>
                  </a:lnTo>
                  <a:lnTo>
                    <a:pt x="28" y="2"/>
                  </a:lnTo>
                  <a:lnTo>
                    <a:pt x="24" y="0"/>
                  </a:lnTo>
                  <a:lnTo>
                    <a:pt x="16"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95" name="Freeform 80"/>
            <p:cNvSpPr>
              <a:spLocks/>
            </p:cNvSpPr>
            <p:nvPr/>
          </p:nvSpPr>
          <p:spPr bwMode="auto">
            <a:xfrm>
              <a:off x="2430" y="2328"/>
              <a:ext cx="28" cy="24"/>
            </a:xfrm>
            <a:custGeom>
              <a:avLst/>
              <a:gdLst>
                <a:gd name="T0" fmla="*/ 16 w 28"/>
                <a:gd name="T1" fmla="*/ 0 h 24"/>
                <a:gd name="T2" fmla="*/ 16 w 28"/>
                <a:gd name="T3" fmla="*/ 0 h 24"/>
                <a:gd name="T4" fmla="*/ 10 w 28"/>
                <a:gd name="T5" fmla="*/ 0 h 24"/>
                <a:gd name="T6" fmla="*/ 4 w 28"/>
                <a:gd name="T7" fmla="*/ 2 h 24"/>
                <a:gd name="T8" fmla="*/ 4 w 28"/>
                <a:gd name="T9" fmla="*/ 2 h 24"/>
                <a:gd name="T10" fmla="*/ 0 w 28"/>
                <a:gd name="T11" fmla="*/ 4 h 24"/>
                <a:gd name="T12" fmla="*/ 0 w 28"/>
                <a:gd name="T13" fmla="*/ 6 h 24"/>
                <a:gd name="T14" fmla="*/ 6 w 28"/>
                <a:gd name="T15" fmla="*/ 12 h 24"/>
                <a:gd name="T16" fmla="*/ 6 w 28"/>
                <a:gd name="T17" fmla="*/ 12 h 24"/>
                <a:gd name="T18" fmla="*/ 6 w 28"/>
                <a:gd name="T19" fmla="*/ 16 h 24"/>
                <a:gd name="T20" fmla="*/ 8 w 28"/>
                <a:gd name="T21" fmla="*/ 20 h 24"/>
                <a:gd name="T22" fmla="*/ 8 w 28"/>
                <a:gd name="T23" fmla="*/ 24 h 24"/>
                <a:gd name="T24" fmla="*/ 10 w 28"/>
                <a:gd name="T25" fmla="*/ 24 h 24"/>
                <a:gd name="T26" fmla="*/ 10 w 28"/>
                <a:gd name="T27" fmla="*/ 24 h 24"/>
                <a:gd name="T28" fmla="*/ 12 w 28"/>
                <a:gd name="T29" fmla="*/ 24 h 24"/>
                <a:gd name="T30" fmla="*/ 12 w 28"/>
                <a:gd name="T31" fmla="*/ 24 h 24"/>
                <a:gd name="T32" fmla="*/ 14 w 28"/>
                <a:gd name="T33" fmla="*/ 22 h 24"/>
                <a:gd name="T34" fmla="*/ 16 w 28"/>
                <a:gd name="T35" fmla="*/ 18 h 24"/>
                <a:gd name="T36" fmla="*/ 18 w 28"/>
                <a:gd name="T37" fmla="*/ 10 h 24"/>
                <a:gd name="T38" fmla="*/ 18 w 28"/>
                <a:gd name="T39" fmla="*/ 10 h 24"/>
                <a:gd name="T40" fmla="*/ 20 w 28"/>
                <a:gd name="T41" fmla="*/ 10 h 24"/>
                <a:gd name="T42" fmla="*/ 24 w 28"/>
                <a:gd name="T43" fmla="*/ 8 h 24"/>
                <a:gd name="T44" fmla="*/ 28 w 28"/>
                <a:gd name="T45" fmla="*/ 8 h 24"/>
                <a:gd name="T46" fmla="*/ 28 w 28"/>
                <a:gd name="T47" fmla="*/ 6 h 24"/>
                <a:gd name="T48" fmla="*/ 28 w 28"/>
                <a:gd name="T49" fmla="*/ 2 h 24"/>
                <a:gd name="T50" fmla="*/ 28 w 28"/>
                <a:gd name="T51" fmla="*/ 2 h 24"/>
                <a:gd name="T52" fmla="*/ 24 w 28"/>
                <a:gd name="T53" fmla="*/ 0 h 24"/>
                <a:gd name="T54" fmla="*/ 16 w 28"/>
                <a:gd name="T55"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8" h="24">
                  <a:moveTo>
                    <a:pt x="16" y="0"/>
                  </a:moveTo>
                  <a:lnTo>
                    <a:pt x="16" y="0"/>
                  </a:lnTo>
                  <a:lnTo>
                    <a:pt x="10" y="0"/>
                  </a:lnTo>
                  <a:lnTo>
                    <a:pt x="4" y="2"/>
                  </a:lnTo>
                  <a:lnTo>
                    <a:pt x="4" y="2"/>
                  </a:lnTo>
                  <a:lnTo>
                    <a:pt x="0" y="4"/>
                  </a:lnTo>
                  <a:lnTo>
                    <a:pt x="0" y="6"/>
                  </a:lnTo>
                  <a:lnTo>
                    <a:pt x="6" y="12"/>
                  </a:lnTo>
                  <a:lnTo>
                    <a:pt x="6" y="12"/>
                  </a:lnTo>
                  <a:lnTo>
                    <a:pt x="6" y="16"/>
                  </a:lnTo>
                  <a:lnTo>
                    <a:pt x="8" y="20"/>
                  </a:lnTo>
                  <a:lnTo>
                    <a:pt x="8" y="24"/>
                  </a:lnTo>
                  <a:lnTo>
                    <a:pt x="10" y="24"/>
                  </a:lnTo>
                  <a:lnTo>
                    <a:pt x="10" y="24"/>
                  </a:lnTo>
                  <a:lnTo>
                    <a:pt x="12" y="24"/>
                  </a:lnTo>
                  <a:lnTo>
                    <a:pt x="12" y="24"/>
                  </a:lnTo>
                  <a:lnTo>
                    <a:pt x="14" y="22"/>
                  </a:lnTo>
                  <a:lnTo>
                    <a:pt x="16" y="18"/>
                  </a:lnTo>
                  <a:lnTo>
                    <a:pt x="18" y="10"/>
                  </a:lnTo>
                  <a:lnTo>
                    <a:pt x="18" y="10"/>
                  </a:lnTo>
                  <a:lnTo>
                    <a:pt x="20" y="10"/>
                  </a:lnTo>
                  <a:lnTo>
                    <a:pt x="24" y="8"/>
                  </a:lnTo>
                  <a:lnTo>
                    <a:pt x="28" y="8"/>
                  </a:lnTo>
                  <a:lnTo>
                    <a:pt x="28" y="6"/>
                  </a:lnTo>
                  <a:lnTo>
                    <a:pt x="28" y="2"/>
                  </a:lnTo>
                  <a:lnTo>
                    <a:pt x="28" y="2"/>
                  </a:lnTo>
                  <a:lnTo>
                    <a:pt x="24" y="0"/>
                  </a:lnTo>
                  <a:lnTo>
                    <a:pt x="1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96" name="Freeform 81"/>
            <p:cNvSpPr>
              <a:spLocks/>
            </p:cNvSpPr>
            <p:nvPr/>
          </p:nvSpPr>
          <p:spPr bwMode="auto">
            <a:xfrm>
              <a:off x="1842" y="2342"/>
              <a:ext cx="44" cy="68"/>
            </a:xfrm>
            <a:custGeom>
              <a:avLst/>
              <a:gdLst>
                <a:gd name="T0" fmla="*/ 22 w 44"/>
                <a:gd name="T1" fmla="*/ 0 h 68"/>
                <a:gd name="T2" fmla="*/ 22 w 44"/>
                <a:gd name="T3" fmla="*/ 0 h 68"/>
                <a:gd name="T4" fmla="*/ 20 w 44"/>
                <a:gd name="T5" fmla="*/ 0 h 68"/>
                <a:gd name="T6" fmla="*/ 16 w 44"/>
                <a:gd name="T7" fmla="*/ 6 h 68"/>
                <a:gd name="T8" fmla="*/ 16 w 44"/>
                <a:gd name="T9" fmla="*/ 6 h 68"/>
                <a:gd name="T10" fmla="*/ 8 w 44"/>
                <a:gd name="T11" fmla="*/ 14 h 68"/>
                <a:gd name="T12" fmla="*/ 2 w 44"/>
                <a:gd name="T13" fmla="*/ 24 h 68"/>
                <a:gd name="T14" fmla="*/ 2 w 44"/>
                <a:gd name="T15" fmla="*/ 24 h 68"/>
                <a:gd name="T16" fmla="*/ 0 w 44"/>
                <a:gd name="T17" fmla="*/ 28 h 68"/>
                <a:gd name="T18" fmla="*/ 0 w 44"/>
                <a:gd name="T19" fmla="*/ 30 h 68"/>
                <a:gd name="T20" fmla="*/ 4 w 44"/>
                <a:gd name="T21" fmla="*/ 32 h 68"/>
                <a:gd name="T22" fmla="*/ 6 w 44"/>
                <a:gd name="T23" fmla="*/ 36 h 68"/>
                <a:gd name="T24" fmla="*/ 6 w 44"/>
                <a:gd name="T25" fmla="*/ 36 h 68"/>
                <a:gd name="T26" fmla="*/ 8 w 44"/>
                <a:gd name="T27" fmla="*/ 54 h 68"/>
                <a:gd name="T28" fmla="*/ 12 w 44"/>
                <a:gd name="T29" fmla="*/ 64 h 68"/>
                <a:gd name="T30" fmla="*/ 14 w 44"/>
                <a:gd name="T31" fmla="*/ 66 h 68"/>
                <a:gd name="T32" fmla="*/ 16 w 44"/>
                <a:gd name="T33" fmla="*/ 68 h 68"/>
                <a:gd name="T34" fmla="*/ 16 w 44"/>
                <a:gd name="T35" fmla="*/ 68 h 68"/>
                <a:gd name="T36" fmla="*/ 22 w 44"/>
                <a:gd name="T37" fmla="*/ 64 h 68"/>
                <a:gd name="T38" fmla="*/ 22 w 44"/>
                <a:gd name="T39" fmla="*/ 64 h 68"/>
                <a:gd name="T40" fmla="*/ 26 w 44"/>
                <a:gd name="T41" fmla="*/ 60 h 68"/>
                <a:gd name="T42" fmla="*/ 32 w 44"/>
                <a:gd name="T43" fmla="*/ 54 h 68"/>
                <a:gd name="T44" fmla="*/ 32 w 44"/>
                <a:gd name="T45" fmla="*/ 54 h 68"/>
                <a:gd name="T46" fmla="*/ 42 w 44"/>
                <a:gd name="T47" fmla="*/ 46 h 68"/>
                <a:gd name="T48" fmla="*/ 42 w 44"/>
                <a:gd name="T49" fmla="*/ 46 h 68"/>
                <a:gd name="T50" fmla="*/ 44 w 44"/>
                <a:gd name="T51" fmla="*/ 42 h 68"/>
                <a:gd name="T52" fmla="*/ 44 w 44"/>
                <a:gd name="T53" fmla="*/ 38 h 68"/>
                <a:gd name="T54" fmla="*/ 44 w 44"/>
                <a:gd name="T55" fmla="*/ 28 h 68"/>
                <a:gd name="T56" fmla="*/ 44 w 44"/>
                <a:gd name="T57" fmla="*/ 28 h 68"/>
                <a:gd name="T58" fmla="*/ 38 w 44"/>
                <a:gd name="T59" fmla="*/ 22 h 68"/>
                <a:gd name="T60" fmla="*/ 32 w 44"/>
                <a:gd name="T61" fmla="*/ 14 h 68"/>
                <a:gd name="T62" fmla="*/ 32 w 44"/>
                <a:gd name="T63" fmla="*/ 14 h 68"/>
                <a:gd name="T64" fmla="*/ 28 w 44"/>
                <a:gd name="T65" fmla="*/ 4 h 68"/>
                <a:gd name="T66" fmla="*/ 26 w 44"/>
                <a:gd name="T67" fmla="*/ 0 h 68"/>
                <a:gd name="T68" fmla="*/ 22 w 44"/>
                <a:gd name="T69"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4" h="68">
                  <a:moveTo>
                    <a:pt x="22" y="0"/>
                  </a:moveTo>
                  <a:lnTo>
                    <a:pt x="22" y="0"/>
                  </a:lnTo>
                  <a:lnTo>
                    <a:pt x="20" y="0"/>
                  </a:lnTo>
                  <a:lnTo>
                    <a:pt x="16" y="6"/>
                  </a:lnTo>
                  <a:lnTo>
                    <a:pt x="16" y="6"/>
                  </a:lnTo>
                  <a:lnTo>
                    <a:pt x="8" y="14"/>
                  </a:lnTo>
                  <a:lnTo>
                    <a:pt x="2" y="24"/>
                  </a:lnTo>
                  <a:lnTo>
                    <a:pt x="2" y="24"/>
                  </a:lnTo>
                  <a:lnTo>
                    <a:pt x="0" y="28"/>
                  </a:lnTo>
                  <a:lnTo>
                    <a:pt x="0" y="30"/>
                  </a:lnTo>
                  <a:lnTo>
                    <a:pt x="4" y="32"/>
                  </a:lnTo>
                  <a:lnTo>
                    <a:pt x="6" y="36"/>
                  </a:lnTo>
                  <a:lnTo>
                    <a:pt x="6" y="36"/>
                  </a:lnTo>
                  <a:lnTo>
                    <a:pt x="8" y="54"/>
                  </a:lnTo>
                  <a:lnTo>
                    <a:pt x="12" y="64"/>
                  </a:lnTo>
                  <a:lnTo>
                    <a:pt x="14" y="66"/>
                  </a:lnTo>
                  <a:lnTo>
                    <a:pt x="16" y="68"/>
                  </a:lnTo>
                  <a:lnTo>
                    <a:pt x="16" y="68"/>
                  </a:lnTo>
                  <a:lnTo>
                    <a:pt x="22" y="64"/>
                  </a:lnTo>
                  <a:lnTo>
                    <a:pt x="22" y="64"/>
                  </a:lnTo>
                  <a:lnTo>
                    <a:pt x="26" y="60"/>
                  </a:lnTo>
                  <a:lnTo>
                    <a:pt x="32" y="54"/>
                  </a:lnTo>
                  <a:lnTo>
                    <a:pt x="32" y="54"/>
                  </a:lnTo>
                  <a:lnTo>
                    <a:pt x="42" y="46"/>
                  </a:lnTo>
                  <a:lnTo>
                    <a:pt x="42" y="46"/>
                  </a:lnTo>
                  <a:lnTo>
                    <a:pt x="44" y="42"/>
                  </a:lnTo>
                  <a:lnTo>
                    <a:pt x="44" y="38"/>
                  </a:lnTo>
                  <a:lnTo>
                    <a:pt x="44" y="28"/>
                  </a:lnTo>
                  <a:lnTo>
                    <a:pt x="44" y="28"/>
                  </a:lnTo>
                  <a:lnTo>
                    <a:pt x="38" y="22"/>
                  </a:lnTo>
                  <a:lnTo>
                    <a:pt x="32" y="14"/>
                  </a:lnTo>
                  <a:lnTo>
                    <a:pt x="32" y="14"/>
                  </a:lnTo>
                  <a:lnTo>
                    <a:pt x="28" y="4"/>
                  </a:lnTo>
                  <a:lnTo>
                    <a:pt x="26" y="0"/>
                  </a:lnTo>
                  <a:lnTo>
                    <a:pt x="22"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97" name="Freeform 82"/>
            <p:cNvSpPr>
              <a:spLocks/>
            </p:cNvSpPr>
            <p:nvPr/>
          </p:nvSpPr>
          <p:spPr bwMode="auto">
            <a:xfrm>
              <a:off x="1842" y="2342"/>
              <a:ext cx="44" cy="68"/>
            </a:xfrm>
            <a:custGeom>
              <a:avLst/>
              <a:gdLst>
                <a:gd name="T0" fmla="*/ 22 w 44"/>
                <a:gd name="T1" fmla="*/ 0 h 68"/>
                <a:gd name="T2" fmla="*/ 22 w 44"/>
                <a:gd name="T3" fmla="*/ 0 h 68"/>
                <a:gd name="T4" fmla="*/ 20 w 44"/>
                <a:gd name="T5" fmla="*/ 0 h 68"/>
                <a:gd name="T6" fmla="*/ 16 w 44"/>
                <a:gd name="T7" fmla="*/ 6 h 68"/>
                <a:gd name="T8" fmla="*/ 16 w 44"/>
                <a:gd name="T9" fmla="*/ 6 h 68"/>
                <a:gd name="T10" fmla="*/ 8 w 44"/>
                <a:gd name="T11" fmla="*/ 14 h 68"/>
                <a:gd name="T12" fmla="*/ 2 w 44"/>
                <a:gd name="T13" fmla="*/ 24 h 68"/>
                <a:gd name="T14" fmla="*/ 2 w 44"/>
                <a:gd name="T15" fmla="*/ 24 h 68"/>
                <a:gd name="T16" fmla="*/ 0 w 44"/>
                <a:gd name="T17" fmla="*/ 28 h 68"/>
                <a:gd name="T18" fmla="*/ 0 w 44"/>
                <a:gd name="T19" fmla="*/ 30 h 68"/>
                <a:gd name="T20" fmla="*/ 4 w 44"/>
                <a:gd name="T21" fmla="*/ 32 h 68"/>
                <a:gd name="T22" fmla="*/ 6 w 44"/>
                <a:gd name="T23" fmla="*/ 36 h 68"/>
                <a:gd name="T24" fmla="*/ 6 w 44"/>
                <a:gd name="T25" fmla="*/ 36 h 68"/>
                <a:gd name="T26" fmla="*/ 8 w 44"/>
                <a:gd name="T27" fmla="*/ 54 h 68"/>
                <a:gd name="T28" fmla="*/ 12 w 44"/>
                <a:gd name="T29" fmla="*/ 64 h 68"/>
                <a:gd name="T30" fmla="*/ 14 w 44"/>
                <a:gd name="T31" fmla="*/ 66 h 68"/>
                <a:gd name="T32" fmla="*/ 16 w 44"/>
                <a:gd name="T33" fmla="*/ 68 h 68"/>
                <a:gd name="T34" fmla="*/ 16 w 44"/>
                <a:gd name="T35" fmla="*/ 68 h 68"/>
                <a:gd name="T36" fmla="*/ 22 w 44"/>
                <a:gd name="T37" fmla="*/ 64 h 68"/>
                <a:gd name="T38" fmla="*/ 22 w 44"/>
                <a:gd name="T39" fmla="*/ 64 h 68"/>
                <a:gd name="T40" fmla="*/ 26 w 44"/>
                <a:gd name="T41" fmla="*/ 60 h 68"/>
                <a:gd name="T42" fmla="*/ 32 w 44"/>
                <a:gd name="T43" fmla="*/ 54 h 68"/>
                <a:gd name="T44" fmla="*/ 32 w 44"/>
                <a:gd name="T45" fmla="*/ 54 h 68"/>
                <a:gd name="T46" fmla="*/ 42 w 44"/>
                <a:gd name="T47" fmla="*/ 46 h 68"/>
                <a:gd name="T48" fmla="*/ 42 w 44"/>
                <a:gd name="T49" fmla="*/ 46 h 68"/>
                <a:gd name="T50" fmla="*/ 44 w 44"/>
                <a:gd name="T51" fmla="*/ 42 h 68"/>
                <a:gd name="T52" fmla="*/ 44 w 44"/>
                <a:gd name="T53" fmla="*/ 38 h 68"/>
                <a:gd name="T54" fmla="*/ 44 w 44"/>
                <a:gd name="T55" fmla="*/ 28 h 68"/>
                <a:gd name="T56" fmla="*/ 44 w 44"/>
                <a:gd name="T57" fmla="*/ 28 h 68"/>
                <a:gd name="T58" fmla="*/ 38 w 44"/>
                <a:gd name="T59" fmla="*/ 22 h 68"/>
                <a:gd name="T60" fmla="*/ 32 w 44"/>
                <a:gd name="T61" fmla="*/ 14 h 68"/>
                <a:gd name="T62" fmla="*/ 32 w 44"/>
                <a:gd name="T63" fmla="*/ 14 h 68"/>
                <a:gd name="T64" fmla="*/ 28 w 44"/>
                <a:gd name="T65" fmla="*/ 4 h 68"/>
                <a:gd name="T66" fmla="*/ 26 w 44"/>
                <a:gd name="T67" fmla="*/ 0 h 68"/>
                <a:gd name="T68" fmla="*/ 22 w 44"/>
                <a:gd name="T69"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4" h="68">
                  <a:moveTo>
                    <a:pt x="22" y="0"/>
                  </a:moveTo>
                  <a:lnTo>
                    <a:pt x="22" y="0"/>
                  </a:lnTo>
                  <a:lnTo>
                    <a:pt x="20" y="0"/>
                  </a:lnTo>
                  <a:lnTo>
                    <a:pt x="16" y="6"/>
                  </a:lnTo>
                  <a:lnTo>
                    <a:pt x="16" y="6"/>
                  </a:lnTo>
                  <a:lnTo>
                    <a:pt x="8" y="14"/>
                  </a:lnTo>
                  <a:lnTo>
                    <a:pt x="2" y="24"/>
                  </a:lnTo>
                  <a:lnTo>
                    <a:pt x="2" y="24"/>
                  </a:lnTo>
                  <a:lnTo>
                    <a:pt x="0" y="28"/>
                  </a:lnTo>
                  <a:lnTo>
                    <a:pt x="0" y="30"/>
                  </a:lnTo>
                  <a:lnTo>
                    <a:pt x="4" y="32"/>
                  </a:lnTo>
                  <a:lnTo>
                    <a:pt x="6" y="36"/>
                  </a:lnTo>
                  <a:lnTo>
                    <a:pt x="6" y="36"/>
                  </a:lnTo>
                  <a:lnTo>
                    <a:pt x="8" y="54"/>
                  </a:lnTo>
                  <a:lnTo>
                    <a:pt x="12" y="64"/>
                  </a:lnTo>
                  <a:lnTo>
                    <a:pt x="14" y="66"/>
                  </a:lnTo>
                  <a:lnTo>
                    <a:pt x="16" y="68"/>
                  </a:lnTo>
                  <a:lnTo>
                    <a:pt x="16" y="68"/>
                  </a:lnTo>
                  <a:lnTo>
                    <a:pt x="22" y="64"/>
                  </a:lnTo>
                  <a:lnTo>
                    <a:pt x="22" y="64"/>
                  </a:lnTo>
                  <a:lnTo>
                    <a:pt x="26" y="60"/>
                  </a:lnTo>
                  <a:lnTo>
                    <a:pt x="32" y="54"/>
                  </a:lnTo>
                  <a:lnTo>
                    <a:pt x="32" y="54"/>
                  </a:lnTo>
                  <a:lnTo>
                    <a:pt x="42" y="46"/>
                  </a:lnTo>
                  <a:lnTo>
                    <a:pt x="42" y="46"/>
                  </a:lnTo>
                  <a:lnTo>
                    <a:pt x="44" y="42"/>
                  </a:lnTo>
                  <a:lnTo>
                    <a:pt x="44" y="38"/>
                  </a:lnTo>
                  <a:lnTo>
                    <a:pt x="44" y="28"/>
                  </a:lnTo>
                  <a:lnTo>
                    <a:pt x="44" y="28"/>
                  </a:lnTo>
                  <a:lnTo>
                    <a:pt x="38" y="22"/>
                  </a:lnTo>
                  <a:lnTo>
                    <a:pt x="32" y="14"/>
                  </a:lnTo>
                  <a:lnTo>
                    <a:pt x="32" y="14"/>
                  </a:lnTo>
                  <a:lnTo>
                    <a:pt x="28" y="4"/>
                  </a:lnTo>
                  <a:lnTo>
                    <a:pt x="26" y="0"/>
                  </a:lnTo>
                  <a:lnTo>
                    <a:pt x="2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98" name="Freeform 83"/>
            <p:cNvSpPr>
              <a:spLocks noEditPoints="1"/>
            </p:cNvSpPr>
            <p:nvPr/>
          </p:nvSpPr>
          <p:spPr bwMode="auto">
            <a:xfrm>
              <a:off x="516" y="1084"/>
              <a:ext cx="2872" cy="2022"/>
            </a:xfrm>
            <a:custGeom>
              <a:avLst/>
              <a:gdLst>
                <a:gd name="T0" fmla="*/ 1162 w 2872"/>
                <a:gd name="T1" fmla="*/ 706 h 2022"/>
                <a:gd name="T2" fmla="*/ 1008 w 2872"/>
                <a:gd name="T3" fmla="*/ 728 h 2022"/>
                <a:gd name="T4" fmla="*/ 1054 w 2872"/>
                <a:gd name="T5" fmla="*/ 712 h 2022"/>
                <a:gd name="T6" fmla="*/ 860 w 2872"/>
                <a:gd name="T7" fmla="*/ 640 h 2022"/>
                <a:gd name="T8" fmla="*/ 812 w 2872"/>
                <a:gd name="T9" fmla="*/ 722 h 2022"/>
                <a:gd name="T10" fmla="*/ 844 w 2872"/>
                <a:gd name="T11" fmla="*/ 384 h 2022"/>
                <a:gd name="T12" fmla="*/ 1802 w 2872"/>
                <a:gd name="T13" fmla="*/ 30 h 2022"/>
                <a:gd name="T14" fmla="*/ 1610 w 2872"/>
                <a:gd name="T15" fmla="*/ 96 h 2022"/>
                <a:gd name="T16" fmla="*/ 1514 w 2872"/>
                <a:gd name="T17" fmla="*/ 134 h 2022"/>
                <a:gd name="T18" fmla="*/ 1432 w 2872"/>
                <a:gd name="T19" fmla="*/ 198 h 2022"/>
                <a:gd name="T20" fmla="*/ 1394 w 2872"/>
                <a:gd name="T21" fmla="*/ 112 h 2022"/>
                <a:gd name="T22" fmla="*/ 1296 w 2872"/>
                <a:gd name="T23" fmla="*/ 186 h 2022"/>
                <a:gd name="T24" fmla="*/ 1166 w 2872"/>
                <a:gd name="T25" fmla="*/ 222 h 2022"/>
                <a:gd name="T26" fmla="*/ 1038 w 2872"/>
                <a:gd name="T27" fmla="*/ 244 h 2022"/>
                <a:gd name="T28" fmla="*/ 944 w 2872"/>
                <a:gd name="T29" fmla="*/ 306 h 2022"/>
                <a:gd name="T30" fmla="*/ 990 w 2872"/>
                <a:gd name="T31" fmla="*/ 208 h 2022"/>
                <a:gd name="T32" fmla="*/ 736 w 2872"/>
                <a:gd name="T33" fmla="*/ 170 h 2022"/>
                <a:gd name="T34" fmla="*/ 498 w 2872"/>
                <a:gd name="T35" fmla="*/ 378 h 2022"/>
                <a:gd name="T36" fmla="*/ 610 w 2872"/>
                <a:gd name="T37" fmla="*/ 464 h 2022"/>
                <a:gd name="T38" fmla="*/ 770 w 2872"/>
                <a:gd name="T39" fmla="*/ 256 h 2022"/>
                <a:gd name="T40" fmla="*/ 746 w 2872"/>
                <a:gd name="T41" fmla="*/ 402 h 2022"/>
                <a:gd name="T42" fmla="*/ 646 w 2872"/>
                <a:gd name="T43" fmla="*/ 488 h 2022"/>
                <a:gd name="T44" fmla="*/ 522 w 2872"/>
                <a:gd name="T45" fmla="*/ 474 h 2022"/>
                <a:gd name="T46" fmla="*/ 340 w 2872"/>
                <a:gd name="T47" fmla="*/ 598 h 2022"/>
                <a:gd name="T48" fmla="*/ 262 w 2872"/>
                <a:gd name="T49" fmla="*/ 670 h 2022"/>
                <a:gd name="T50" fmla="*/ 328 w 2872"/>
                <a:gd name="T51" fmla="*/ 782 h 2022"/>
                <a:gd name="T52" fmla="*/ 552 w 2872"/>
                <a:gd name="T53" fmla="*/ 786 h 2022"/>
                <a:gd name="T54" fmla="*/ 610 w 2872"/>
                <a:gd name="T55" fmla="*/ 748 h 2022"/>
                <a:gd name="T56" fmla="*/ 736 w 2872"/>
                <a:gd name="T57" fmla="*/ 822 h 2022"/>
                <a:gd name="T58" fmla="*/ 704 w 2872"/>
                <a:gd name="T59" fmla="*/ 910 h 2022"/>
                <a:gd name="T60" fmla="*/ 468 w 2872"/>
                <a:gd name="T61" fmla="*/ 862 h 2022"/>
                <a:gd name="T62" fmla="*/ 320 w 2872"/>
                <a:gd name="T63" fmla="*/ 822 h 2022"/>
                <a:gd name="T64" fmla="*/ 24 w 2872"/>
                <a:gd name="T65" fmla="*/ 1054 h 2022"/>
                <a:gd name="T66" fmla="*/ 152 w 2872"/>
                <a:gd name="T67" fmla="*/ 1310 h 2022"/>
                <a:gd name="T68" fmla="*/ 312 w 2872"/>
                <a:gd name="T69" fmla="*/ 1420 h 2022"/>
                <a:gd name="T70" fmla="*/ 302 w 2872"/>
                <a:gd name="T71" fmla="*/ 1770 h 2022"/>
                <a:gd name="T72" fmla="*/ 492 w 2872"/>
                <a:gd name="T73" fmla="*/ 1960 h 2022"/>
                <a:gd name="T74" fmla="*/ 726 w 2872"/>
                <a:gd name="T75" fmla="*/ 1540 h 2022"/>
                <a:gd name="T76" fmla="*/ 840 w 2872"/>
                <a:gd name="T77" fmla="*/ 1214 h 2022"/>
                <a:gd name="T78" fmla="*/ 750 w 2872"/>
                <a:gd name="T79" fmla="*/ 930 h 2022"/>
                <a:gd name="T80" fmla="*/ 986 w 2872"/>
                <a:gd name="T81" fmla="*/ 1152 h 2022"/>
                <a:gd name="T82" fmla="*/ 974 w 2872"/>
                <a:gd name="T83" fmla="*/ 954 h 2022"/>
                <a:gd name="T84" fmla="*/ 1204 w 2872"/>
                <a:gd name="T85" fmla="*/ 1016 h 2022"/>
                <a:gd name="T86" fmla="*/ 1360 w 2872"/>
                <a:gd name="T87" fmla="*/ 1208 h 2022"/>
                <a:gd name="T88" fmla="*/ 1558 w 2872"/>
                <a:gd name="T89" fmla="*/ 1168 h 2022"/>
                <a:gd name="T90" fmla="*/ 1636 w 2872"/>
                <a:gd name="T91" fmla="*/ 1304 h 2022"/>
                <a:gd name="T92" fmla="*/ 1750 w 2872"/>
                <a:gd name="T93" fmla="*/ 1086 h 2022"/>
                <a:gd name="T94" fmla="*/ 1942 w 2872"/>
                <a:gd name="T95" fmla="*/ 858 h 2022"/>
                <a:gd name="T96" fmla="*/ 1968 w 2872"/>
                <a:gd name="T97" fmla="*/ 788 h 2022"/>
                <a:gd name="T98" fmla="*/ 2070 w 2872"/>
                <a:gd name="T99" fmla="*/ 866 h 2022"/>
                <a:gd name="T100" fmla="*/ 2224 w 2872"/>
                <a:gd name="T101" fmla="*/ 650 h 2022"/>
                <a:gd name="T102" fmla="*/ 2284 w 2872"/>
                <a:gd name="T103" fmla="*/ 450 h 2022"/>
                <a:gd name="T104" fmla="*/ 2476 w 2872"/>
                <a:gd name="T105" fmla="*/ 400 h 2022"/>
                <a:gd name="T106" fmla="*/ 2482 w 2872"/>
                <a:gd name="T107" fmla="*/ 560 h 2022"/>
                <a:gd name="T108" fmla="*/ 2586 w 2872"/>
                <a:gd name="T109" fmla="*/ 434 h 2022"/>
                <a:gd name="T110" fmla="*/ 2730 w 2872"/>
                <a:gd name="T111" fmla="*/ 344 h 2022"/>
                <a:gd name="T112" fmla="*/ 2818 w 2872"/>
                <a:gd name="T113" fmla="*/ 304 h 2022"/>
                <a:gd name="T114" fmla="*/ 2574 w 2872"/>
                <a:gd name="T115" fmla="*/ 234 h 2022"/>
                <a:gd name="T116" fmla="*/ 2384 w 2872"/>
                <a:gd name="T117" fmla="*/ 174 h 2022"/>
                <a:gd name="T118" fmla="*/ 2248 w 2872"/>
                <a:gd name="T119" fmla="*/ 182 h 2022"/>
                <a:gd name="T120" fmla="*/ 2126 w 2872"/>
                <a:gd name="T121" fmla="*/ 154 h 2022"/>
                <a:gd name="T122" fmla="*/ 1938 w 2872"/>
                <a:gd name="T123" fmla="*/ 120 h 2022"/>
                <a:gd name="T124" fmla="*/ 1860 w 2872"/>
                <a:gd name="T125" fmla="*/ 28 h 20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72" h="2022">
                  <a:moveTo>
                    <a:pt x="632" y="1626"/>
                  </a:moveTo>
                  <a:lnTo>
                    <a:pt x="632" y="1626"/>
                  </a:lnTo>
                  <a:lnTo>
                    <a:pt x="630" y="1626"/>
                  </a:lnTo>
                  <a:lnTo>
                    <a:pt x="630" y="1626"/>
                  </a:lnTo>
                  <a:lnTo>
                    <a:pt x="628" y="1624"/>
                  </a:lnTo>
                  <a:lnTo>
                    <a:pt x="628" y="1620"/>
                  </a:lnTo>
                  <a:lnTo>
                    <a:pt x="630" y="1610"/>
                  </a:lnTo>
                  <a:lnTo>
                    <a:pt x="638" y="1592"/>
                  </a:lnTo>
                  <a:lnTo>
                    <a:pt x="638" y="1592"/>
                  </a:lnTo>
                  <a:lnTo>
                    <a:pt x="640" y="1584"/>
                  </a:lnTo>
                  <a:lnTo>
                    <a:pt x="640" y="1572"/>
                  </a:lnTo>
                  <a:lnTo>
                    <a:pt x="644" y="1562"/>
                  </a:lnTo>
                  <a:lnTo>
                    <a:pt x="646" y="1558"/>
                  </a:lnTo>
                  <a:lnTo>
                    <a:pt x="648" y="1558"/>
                  </a:lnTo>
                  <a:lnTo>
                    <a:pt x="648" y="1558"/>
                  </a:lnTo>
                  <a:lnTo>
                    <a:pt x="650" y="1558"/>
                  </a:lnTo>
                  <a:lnTo>
                    <a:pt x="650" y="1558"/>
                  </a:lnTo>
                  <a:lnTo>
                    <a:pt x="652" y="1558"/>
                  </a:lnTo>
                  <a:lnTo>
                    <a:pt x="652" y="1562"/>
                  </a:lnTo>
                  <a:lnTo>
                    <a:pt x="650" y="1574"/>
                  </a:lnTo>
                  <a:lnTo>
                    <a:pt x="646" y="1592"/>
                  </a:lnTo>
                  <a:lnTo>
                    <a:pt x="646" y="1592"/>
                  </a:lnTo>
                  <a:lnTo>
                    <a:pt x="642" y="1612"/>
                  </a:lnTo>
                  <a:lnTo>
                    <a:pt x="638" y="1622"/>
                  </a:lnTo>
                  <a:lnTo>
                    <a:pt x="636" y="1624"/>
                  </a:lnTo>
                  <a:lnTo>
                    <a:pt x="632" y="1626"/>
                  </a:lnTo>
                  <a:close/>
                  <a:moveTo>
                    <a:pt x="646" y="1450"/>
                  </a:moveTo>
                  <a:lnTo>
                    <a:pt x="646" y="1450"/>
                  </a:lnTo>
                  <a:lnTo>
                    <a:pt x="644" y="1450"/>
                  </a:lnTo>
                  <a:lnTo>
                    <a:pt x="642" y="1448"/>
                  </a:lnTo>
                  <a:lnTo>
                    <a:pt x="642" y="1442"/>
                  </a:lnTo>
                  <a:lnTo>
                    <a:pt x="644" y="1428"/>
                  </a:lnTo>
                  <a:lnTo>
                    <a:pt x="644" y="1428"/>
                  </a:lnTo>
                  <a:lnTo>
                    <a:pt x="646" y="1420"/>
                  </a:lnTo>
                  <a:lnTo>
                    <a:pt x="650" y="1412"/>
                  </a:lnTo>
                  <a:lnTo>
                    <a:pt x="650" y="1412"/>
                  </a:lnTo>
                  <a:lnTo>
                    <a:pt x="660" y="1402"/>
                  </a:lnTo>
                  <a:lnTo>
                    <a:pt x="668" y="1398"/>
                  </a:lnTo>
                  <a:lnTo>
                    <a:pt x="674" y="1396"/>
                  </a:lnTo>
                  <a:lnTo>
                    <a:pt x="674" y="1396"/>
                  </a:lnTo>
                  <a:lnTo>
                    <a:pt x="676" y="1398"/>
                  </a:lnTo>
                  <a:lnTo>
                    <a:pt x="680" y="1404"/>
                  </a:lnTo>
                  <a:lnTo>
                    <a:pt x="680" y="1404"/>
                  </a:lnTo>
                  <a:lnTo>
                    <a:pt x="678" y="1408"/>
                  </a:lnTo>
                  <a:lnTo>
                    <a:pt x="676" y="1412"/>
                  </a:lnTo>
                  <a:lnTo>
                    <a:pt x="670" y="1420"/>
                  </a:lnTo>
                  <a:lnTo>
                    <a:pt x="670" y="1420"/>
                  </a:lnTo>
                  <a:lnTo>
                    <a:pt x="664" y="1426"/>
                  </a:lnTo>
                  <a:lnTo>
                    <a:pt x="658" y="1434"/>
                  </a:lnTo>
                  <a:lnTo>
                    <a:pt x="658" y="1434"/>
                  </a:lnTo>
                  <a:lnTo>
                    <a:pt x="658" y="1442"/>
                  </a:lnTo>
                  <a:lnTo>
                    <a:pt x="656" y="1446"/>
                  </a:lnTo>
                  <a:lnTo>
                    <a:pt x="652" y="1448"/>
                  </a:lnTo>
                  <a:lnTo>
                    <a:pt x="652" y="1448"/>
                  </a:lnTo>
                  <a:lnTo>
                    <a:pt x="646" y="1450"/>
                  </a:lnTo>
                  <a:close/>
                  <a:moveTo>
                    <a:pt x="1162" y="706"/>
                  </a:moveTo>
                  <a:lnTo>
                    <a:pt x="1162" y="706"/>
                  </a:lnTo>
                  <a:lnTo>
                    <a:pt x="1162" y="706"/>
                  </a:lnTo>
                  <a:lnTo>
                    <a:pt x="1152" y="704"/>
                  </a:lnTo>
                  <a:lnTo>
                    <a:pt x="1148" y="702"/>
                  </a:lnTo>
                  <a:lnTo>
                    <a:pt x="1146" y="698"/>
                  </a:lnTo>
                  <a:lnTo>
                    <a:pt x="1146" y="698"/>
                  </a:lnTo>
                  <a:lnTo>
                    <a:pt x="1146" y="686"/>
                  </a:lnTo>
                  <a:lnTo>
                    <a:pt x="1150" y="676"/>
                  </a:lnTo>
                  <a:lnTo>
                    <a:pt x="1150" y="676"/>
                  </a:lnTo>
                  <a:lnTo>
                    <a:pt x="1156" y="672"/>
                  </a:lnTo>
                  <a:lnTo>
                    <a:pt x="1160" y="670"/>
                  </a:lnTo>
                  <a:lnTo>
                    <a:pt x="1160" y="670"/>
                  </a:lnTo>
                  <a:lnTo>
                    <a:pt x="1164" y="664"/>
                  </a:lnTo>
                  <a:lnTo>
                    <a:pt x="1168" y="660"/>
                  </a:lnTo>
                  <a:lnTo>
                    <a:pt x="1168" y="660"/>
                  </a:lnTo>
                  <a:lnTo>
                    <a:pt x="1174" y="654"/>
                  </a:lnTo>
                  <a:lnTo>
                    <a:pt x="1180" y="650"/>
                  </a:lnTo>
                  <a:lnTo>
                    <a:pt x="1180" y="650"/>
                  </a:lnTo>
                  <a:lnTo>
                    <a:pt x="1184" y="652"/>
                  </a:lnTo>
                  <a:lnTo>
                    <a:pt x="1184" y="656"/>
                  </a:lnTo>
                  <a:lnTo>
                    <a:pt x="1184" y="656"/>
                  </a:lnTo>
                  <a:lnTo>
                    <a:pt x="1184" y="662"/>
                  </a:lnTo>
                  <a:lnTo>
                    <a:pt x="1184" y="668"/>
                  </a:lnTo>
                  <a:lnTo>
                    <a:pt x="1184" y="668"/>
                  </a:lnTo>
                  <a:lnTo>
                    <a:pt x="1188" y="672"/>
                  </a:lnTo>
                  <a:lnTo>
                    <a:pt x="1190" y="676"/>
                  </a:lnTo>
                  <a:lnTo>
                    <a:pt x="1190" y="676"/>
                  </a:lnTo>
                  <a:lnTo>
                    <a:pt x="1190" y="682"/>
                  </a:lnTo>
                  <a:lnTo>
                    <a:pt x="1190" y="688"/>
                  </a:lnTo>
                  <a:lnTo>
                    <a:pt x="1190" y="688"/>
                  </a:lnTo>
                  <a:lnTo>
                    <a:pt x="1184" y="694"/>
                  </a:lnTo>
                  <a:lnTo>
                    <a:pt x="1178" y="698"/>
                  </a:lnTo>
                  <a:lnTo>
                    <a:pt x="1162" y="706"/>
                  </a:lnTo>
                  <a:close/>
                  <a:moveTo>
                    <a:pt x="1052" y="818"/>
                  </a:moveTo>
                  <a:lnTo>
                    <a:pt x="1052" y="818"/>
                  </a:lnTo>
                  <a:lnTo>
                    <a:pt x="1046" y="818"/>
                  </a:lnTo>
                  <a:lnTo>
                    <a:pt x="1046" y="818"/>
                  </a:lnTo>
                  <a:lnTo>
                    <a:pt x="1030" y="816"/>
                  </a:lnTo>
                  <a:lnTo>
                    <a:pt x="1024" y="816"/>
                  </a:lnTo>
                  <a:lnTo>
                    <a:pt x="1016" y="814"/>
                  </a:lnTo>
                  <a:lnTo>
                    <a:pt x="1016" y="814"/>
                  </a:lnTo>
                  <a:lnTo>
                    <a:pt x="1010" y="808"/>
                  </a:lnTo>
                  <a:lnTo>
                    <a:pt x="1006" y="800"/>
                  </a:lnTo>
                  <a:lnTo>
                    <a:pt x="1006" y="800"/>
                  </a:lnTo>
                  <a:lnTo>
                    <a:pt x="1006" y="796"/>
                  </a:lnTo>
                  <a:lnTo>
                    <a:pt x="1006" y="792"/>
                  </a:lnTo>
                  <a:lnTo>
                    <a:pt x="1010" y="784"/>
                  </a:lnTo>
                  <a:lnTo>
                    <a:pt x="1010" y="784"/>
                  </a:lnTo>
                  <a:lnTo>
                    <a:pt x="1010" y="776"/>
                  </a:lnTo>
                  <a:lnTo>
                    <a:pt x="1012" y="772"/>
                  </a:lnTo>
                  <a:lnTo>
                    <a:pt x="1014" y="766"/>
                  </a:lnTo>
                  <a:lnTo>
                    <a:pt x="1014" y="766"/>
                  </a:lnTo>
                  <a:lnTo>
                    <a:pt x="1020" y="758"/>
                  </a:lnTo>
                  <a:lnTo>
                    <a:pt x="1022" y="750"/>
                  </a:lnTo>
                  <a:lnTo>
                    <a:pt x="1022" y="746"/>
                  </a:lnTo>
                  <a:lnTo>
                    <a:pt x="1020" y="744"/>
                  </a:lnTo>
                  <a:lnTo>
                    <a:pt x="1014" y="736"/>
                  </a:lnTo>
                  <a:lnTo>
                    <a:pt x="1014" y="736"/>
                  </a:lnTo>
                  <a:lnTo>
                    <a:pt x="1010" y="732"/>
                  </a:lnTo>
                  <a:lnTo>
                    <a:pt x="1008" y="728"/>
                  </a:lnTo>
                  <a:lnTo>
                    <a:pt x="1006" y="720"/>
                  </a:lnTo>
                  <a:lnTo>
                    <a:pt x="1006" y="720"/>
                  </a:lnTo>
                  <a:lnTo>
                    <a:pt x="1002" y="714"/>
                  </a:lnTo>
                  <a:lnTo>
                    <a:pt x="998" y="708"/>
                  </a:lnTo>
                  <a:lnTo>
                    <a:pt x="998" y="708"/>
                  </a:lnTo>
                  <a:lnTo>
                    <a:pt x="998" y="702"/>
                  </a:lnTo>
                  <a:lnTo>
                    <a:pt x="998" y="698"/>
                  </a:lnTo>
                  <a:lnTo>
                    <a:pt x="998" y="698"/>
                  </a:lnTo>
                  <a:lnTo>
                    <a:pt x="994" y="690"/>
                  </a:lnTo>
                  <a:lnTo>
                    <a:pt x="994" y="686"/>
                  </a:lnTo>
                  <a:lnTo>
                    <a:pt x="994" y="680"/>
                  </a:lnTo>
                  <a:lnTo>
                    <a:pt x="994" y="680"/>
                  </a:lnTo>
                  <a:lnTo>
                    <a:pt x="994" y="678"/>
                  </a:lnTo>
                  <a:lnTo>
                    <a:pt x="994" y="678"/>
                  </a:lnTo>
                  <a:lnTo>
                    <a:pt x="1000" y="674"/>
                  </a:lnTo>
                  <a:lnTo>
                    <a:pt x="1004" y="668"/>
                  </a:lnTo>
                  <a:lnTo>
                    <a:pt x="1010" y="664"/>
                  </a:lnTo>
                  <a:lnTo>
                    <a:pt x="1016" y="658"/>
                  </a:lnTo>
                  <a:lnTo>
                    <a:pt x="1016" y="658"/>
                  </a:lnTo>
                  <a:lnTo>
                    <a:pt x="1022" y="654"/>
                  </a:lnTo>
                  <a:lnTo>
                    <a:pt x="1028" y="654"/>
                  </a:lnTo>
                  <a:lnTo>
                    <a:pt x="1040" y="652"/>
                  </a:lnTo>
                  <a:lnTo>
                    <a:pt x="1040" y="652"/>
                  </a:lnTo>
                  <a:lnTo>
                    <a:pt x="1044" y="652"/>
                  </a:lnTo>
                  <a:lnTo>
                    <a:pt x="1048" y="650"/>
                  </a:lnTo>
                  <a:lnTo>
                    <a:pt x="1056" y="644"/>
                  </a:lnTo>
                  <a:lnTo>
                    <a:pt x="1056" y="644"/>
                  </a:lnTo>
                  <a:lnTo>
                    <a:pt x="1062" y="640"/>
                  </a:lnTo>
                  <a:lnTo>
                    <a:pt x="1070" y="640"/>
                  </a:lnTo>
                  <a:lnTo>
                    <a:pt x="1070" y="640"/>
                  </a:lnTo>
                  <a:lnTo>
                    <a:pt x="1074" y="640"/>
                  </a:lnTo>
                  <a:lnTo>
                    <a:pt x="1080" y="644"/>
                  </a:lnTo>
                  <a:lnTo>
                    <a:pt x="1082" y="648"/>
                  </a:lnTo>
                  <a:lnTo>
                    <a:pt x="1086" y="652"/>
                  </a:lnTo>
                  <a:lnTo>
                    <a:pt x="1086" y="652"/>
                  </a:lnTo>
                  <a:lnTo>
                    <a:pt x="1088" y="656"/>
                  </a:lnTo>
                  <a:lnTo>
                    <a:pt x="1086" y="662"/>
                  </a:lnTo>
                  <a:lnTo>
                    <a:pt x="1084" y="668"/>
                  </a:lnTo>
                  <a:lnTo>
                    <a:pt x="1080" y="672"/>
                  </a:lnTo>
                  <a:lnTo>
                    <a:pt x="1080" y="672"/>
                  </a:lnTo>
                  <a:lnTo>
                    <a:pt x="1076" y="674"/>
                  </a:lnTo>
                  <a:lnTo>
                    <a:pt x="1072" y="674"/>
                  </a:lnTo>
                  <a:lnTo>
                    <a:pt x="1064" y="674"/>
                  </a:lnTo>
                  <a:lnTo>
                    <a:pt x="1064" y="674"/>
                  </a:lnTo>
                  <a:lnTo>
                    <a:pt x="1058" y="678"/>
                  </a:lnTo>
                  <a:lnTo>
                    <a:pt x="1056" y="680"/>
                  </a:lnTo>
                  <a:lnTo>
                    <a:pt x="1054" y="684"/>
                  </a:lnTo>
                  <a:lnTo>
                    <a:pt x="1048" y="688"/>
                  </a:lnTo>
                  <a:lnTo>
                    <a:pt x="1048" y="688"/>
                  </a:lnTo>
                  <a:lnTo>
                    <a:pt x="1044" y="688"/>
                  </a:lnTo>
                  <a:lnTo>
                    <a:pt x="1038" y="688"/>
                  </a:lnTo>
                  <a:lnTo>
                    <a:pt x="1036" y="690"/>
                  </a:lnTo>
                  <a:lnTo>
                    <a:pt x="1036" y="696"/>
                  </a:lnTo>
                  <a:lnTo>
                    <a:pt x="1036" y="696"/>
                  </a:lnTo>
                  <a:lnTo>
                    <a:pt x="1040" y="700"/>
                  </a:lnTo>
                  <a:lnTo>
                    <a:pt x="1042" y="702"/>
                  </a:lnTo>
                  <a:lnTo>
                    <a:pt x="1048" y="708"/>
                  </a:lnTo>
                  <a:lnTo>
                    <a:pt x="1054" y="712"/>
                  </a:lnTo>
                  <a:lnTo>
                    <a:pt x="1054" y="716"/>
                  </a:lnTo>
                  <a:lnTo>
                    <a:pt x="1054" y="722"/>
                  </a:lnTo>
                  <a:lnTo>
                    <a:pt x="1054" y="722"/>
                  </a:lnTo>
                  <a:lnTo>
                    <a:pt x="1062" y="724"/>
                  </a:lnTo>
                  <a:lnTo>
                    <a:pt x="1068" y="726"/>
                  </a:lnTo>
                  <a:lnTo>
                    <a:pt x="1068" y="726"/>
                  </a:lnTo>
                  <a:lnTo>
                    <a:pt x="1070" y="728"/>
                  </a:lnTo>
                  <a:lnTo>
                    <a:pt x="1070" y="730"/>
                  </a:lnTo>
                  <a:lnTo>
                    <a:pt x="1068" y="732"/>
                  </a:lnTo>
                  <a:lnTo>
                    <a:pt x="1070" y="736"/>
                  </a:lnTo>
                  <a:lnTo>
                    <a:pt x="1070" y="736"/>
                  </a:lnTo>
                  <a:lnTo>
                    <a:pt x="1076" y="738"/>
                  </a:lnTo>
                  <a:lnTo>
                    <a:pt x="1084" y="740"/>
                  </a:lnTo>
                  <a:lnTo>
                    <a:pt x="1090" y="742"/>
                  </a:lnTo>
                  <a:lnTo>
                    <a:pt x="1092" y="744"/>
                  </a:lnTo>
                  <a:lnTo>
                    <a:pt x="1092" y="748"/>
                  </a:lnTo>
                  <a:lnTo>
                    <a:pt x="1092" y="748"/>
                  </a:lnTo>
                  <a:lnTo>
                    <a:pt x="1092" y="752"/>
                  </a:lnTo>
                  <a:lnTo>
                    <a:pt x="1090" y="754"/>
                  </a:lnTo>
                  <a:lnTo>
                    <a:pt x="1082" y="756"/>
                  </a:lnTo>
                  <a:lnTo>
                    <a:pt x="1082" y="756"/>
                  </a:lnTo>
                  <a:lnTo>
                    <a:pt x="1076" y="754"/>
                  </a:lnTo>
                  <a:lnTo>
                    <a:pt x="1076" y="754"/>
                  </a:lnTo>
                  <a:lnTo>
                    <a:pt x="1070" y="754"/>
                  </a:lnTo>
                  <a:lnTo>
                    <a:pt x="1070" y="754"/>
                  </a:lnTo>
                  <a:lnTo>
                    <a:pt x="1066" y="754"/>
                  </a:lnTo>
                  <a:lnTo>
                    <a:pt x="1066" y="754"/>
                  </a:lnTo>
                  <a:lnTo>
                    <a:pt x="1060" y="756"/>
                  </a:lnTo>
                  <a:lnTo>
                    <a:pt x="1056" y="758"/>
                  </a:lnTo>
                  <a:lnTo>
                    <a:pt x="1056" y="762"/>
                  </a:lnTo>
                  <a:lnTo>
                    <a:pt x="1056" y="762"/>
                  </a:lnTo>
                  <a:lnTo>
                    <a:pt x="1058" y="766"/>
                  </a:lnTo>
                  <a:lnTo>
                    <a:pt x="1060" y="766"/>
                  </a:lnTo>
                  <a:lnTo>
                    <a:pt x="1068" y="768"/>
                  </a:lnTo>
                  <a:lnTo>
                    <a:pt x="1068" y="768"/>
                  </a:lnTo>
                  <a:lnTo>
                    <a:pt x="1068" y="770"/>
                  </a:lnTo>
                  <a:lnTo>
                    <a:pt x="1066" y="774"/>
                  </a:lnTo>
                  <a:lnTo>
                    <a:pt x="1062" y="780"/>
                  </a:lnTo>
                  <a:lnTo>
                    <a:pt x="1062" y="780"/>
                  </a:lnTo>
                  <a:lnTo>
                    <a:pt x="1062" y="788"/>
                  </a:lnTo>
                  <a:lnTo>
                    <a:pt x="1062" y="796"/>
                  </a:lnTo>
                  <a:lnTo>
                    <a:pt x="1062" y="796"/>
                  </a:lnTo>
                  <a:lnTo>
                    <a:pt x="1060" y="806"/>
                  </a:lnTo>
                  <a:lnTo>
                    <a:pt x="1058" y="814"/>
                  </a:lnTo>
                  <a:lnTo>
                    <a:pt x="1058" y="814"/>
                  </a:lnTo>
                  <a:lnTo>
                    <a:pt x="1052" y="818"/>
                  </a:lnTo>
                  <a:close/>
                  <a:moveTo>
                    <a:pt x="854" y="678"/>
                  </a:moveTo>
                  <a:lnTo>
                    <a:pt x="854" y="678"/>
                  </a:lnTo>
                  <a:lnTo>
                    <a:pt x="854" y="676"/>
                  </a:lnTo>
                  <a:lnTo>
                    <a:pt x="854" y="672"/>
                  </a:lnTo>
                  <a:lnTo>
                    <a:pt x="850" y="668"/>
                  </a:lnTo>
                  <a:lnTo>
                    <a:pt x="846" y="664"/>
                  </a:lnTo>
                  <a:lnTo>
                    <a:pt x="844" y="658"/>
                  </a:lnTo>
                  <a:lnTo>
                    <a:pt x="844" y="658"/>
                  </a:lnTo>
                  <a:lnTo>
                    <a:pt x="846" y="654"/>
                  </a:lnTo>
                  <a:lnTo>
                    <a:pt x="848" y="648"/>
                  </a:lnTo>
                  <a:lnTo>
                    <a:pt x="854" y="644"/>
                  </a:lnTo>
                  <a:lnTo>
                    <a:pt x="860" y="640"/>
                  </a:lnTo>
                  <a:lnTo>
                    <a:pt x="860" y="640"/>
                  </a:lnTo>
                  <a:lnTo>
                    <a:pt x="864" y="640"/>
                  </a:lnTo>
                  <a:lnTo>
                    <a:pt x="872" y="640"/>
                  </a:lnTo>
                  <a:lnTo>
                    <a:pt x="884" y="638"/>
                  </a:lnTo>
                  <a:lnTo>
                    <a:pt x="884" y="638"/>
                  </a:lnTo>
                  <a:lnTo>
                    <a:pt x="894" y="634"/>
                  </a:lnTo>
                  <a:lnTo>
                    <a:pt x="898" y="632"/>
                  </a:lnTo>
                  <a:lnTo>
                    <a:pt x="904" y="632"/>
                  </a:lnTo>
                  <a:lnTo>
                    <a:pt x="904" y="632"/>
                  </a:lnTo>
                  <a:lnTo>
                    <a:pt x="906" y="632"/>
                  </a:lnTo>
                  <a:lnTo>
                    <a:pt x="908" y="634"/>
                  </a:lnTo>
                  <a:lnTo>
                    <a:pt x="908" y="634"/>
                  </a:lnTo>
                  <a:lnTo>
                    <a:pt x="910" y="638"/>
                  </a:lnTo>
                  <a:lnTo>
                    <a:pt x="908" y="642"/>
                  </a:lnTo>
                  <a:lnTo>
                    <a:pt x="902" y="648"/>
                  </a:lnTo>
                  <a:lnTo>
                    <a:pt x="896" y="652"/>
                  </a:lnTo>
                  <a:lnTo>
                    <a:pt x="880" y="660"/>
                  </a:lnTo>
                  <a:lnTo>
                    <a:pt x="874" y="664"/>
                  </a:lnTo>
                  <a:lnTo>
                    <a:pt x="870" y="668"/>
                  </a:lnTo>
                  <a:lnTo>
                    <a:pt x="870" y="668"/>
                  </a:lnTo>
                  <a:lnTo>
                    <a:pt x="868" y="674"/>
                  </a:lnTo>
                  <a:lnTo>
                    <a:pt x="870" y="676"/>
                  </a:lnTo>
                  <a:lnTo>
                    <a:pt x="878" y="682"/>
                  </a:lnTo>
                  <a:lnTo>
                    <a:pt x="878" y="682"/>
                  </a:lnTo>
                  <a:lnTo>
                    <a:pt x="886" y="686"/>
                  </a:lnTo>
                  <a:lnTo>
                    <a:pt x="890" y="692"/>
                  </a:lnTo>
                  <a:lnTo>
                    <a:pt x="900" y="706"/>
                  </a:lnTo>
                  <a:lnTo>
                    <a:pt x="900" y="706"/>
                  </a:lnTo>
                  <a:lnTo>
                    <a:pt x="908" y="712"/>
                  </a:lnTo>
                  <a:lnTo>
                    <a:pt x="916" y="716"/>
                  </a:lnTo>
                  <a:lnTo>
                    <a:pt x="916" y="716"/>
                  </a:lnTo>
                  <a:lnTo>
                    <a:pt x="918" y="720"/>
                  </a:lnTo>
                  <a:lnTo>
                    <a:pt x="918" y="722"/>
                  </a:lnTo>
                  <a:lnTo>
                    <a:pt x="918" y="722"/>
                  </a:lnTo>
                  <a:lnTo>
                    <a:pt x="916" y="730"/>
                  </a:lnTo>
                  <a:lnTo>
                    <a:pt x="912" y="732"/>
                  </a:lnTo>
                  <a:lnTo>
                    <a:pt x="900" y="738"/>
                  </a:lnTo>
                  <a:lnTo>
                    <a:pt x="900" y="738"/>
                  </a:lnTo>
                  <a:lnTo>
                    <a:pt x="888" y="742"/>
                  </a:lnTo>
                  <a:lnTo>
                    <a:pt x="882" y="744"/>
                  </a:lnTo>
                  <a:lnTo>
                    <a:pt x="876" y="746"/>
                  </a:lnTo>
                  <a:lnTo>
                    <a:pt x="876" y="746"/>
                  </a:lnTo>
                  <a:lnTo>
                    <a:pt x="870" y="744"/>
                  </a:lnTo>
                  <a:lnTo>
                    <a:pt x="870" y="744"/>
                  </a:lnTo>
                  <a:lnTo>
                    <a:pt x="862" y="740"/>
                  </a:lnTo>
                  <a:lnTo>
                    <a:pt x="854" y="736"/>
                  </a:lnTo>
                  <a:lnTo>
                    <a:pt x="848" y="730"/>
                  </a:lnTo>
                  <a:lnTo>
                    <a:pt x="840" y="728"/>
                  </a:lnTo>
                  <a:lnTo>
                    <a:pt x="840" y="728"/>
                  </a:lnTo>
                  <a:lnTo>
                    <a:pt x="836" y="726"/>
                  </a:lnTo>
                  <a:lnTo>
                    <a:pt x="836" y="726"/>
                  </a:lnTo>
                  <a:lnTo>
                    <a:pt x="830" y="728"/>
                  </a:lnTo>
                  <a:lnTo>
                    <a:pt x="830" y="728"/>
                  </a:lnTo>
                  <a:lnTo>
                    <a:pt x="824" y="728"/>
                  </a:lnTo>
                  <a:lnTo>
                    <a:pt x="824" y="728"/>
                  </a:lnTo>
                  <a:lnTo>
                    <a:pt x="820" y="728"/>
                  </a:lnTo>
                  <a:lnTo>
                    <a:pt x="820" y="728"/>
                  </a:lnTo>
                  <a:lnTo>
                    <a:pt x="812" y="722"/>
                  </a:lnTo>
                  <a:lnTo>
                    <a:pt x="808" y="720"/>
                  </a:lnTo>
                  <a:lnTo>
                    <a:pt x="804" y="720"/>
                  </a:lnTo>
                  <a:lnTo>
                    <a:pt x="804" y="720"/>
                  </a:lnTo>
                  <a:lnTo>
                    <a:pt x="804" y="720"/>
                  </a:lnTo>
                  <a:lnTo>
                    <a:pt x="804" y="720"/>
                  </a:lnTo>
                  <a:lnTo>
                    <a:pt x="794" y="722"/>
                  </a:lnTo>
                  <a:lnTo>
                    <a:pt x="786" y="726"/>
                  </a:lnTo>
                  <a:lnTo>
                    <a:pt x="776" y="732"/>
                  </a:lnTo>
                  <a:lnTo>
                    <a:pt x="766" y="734"/>
                  </a:lnTo>
                  <a:lnTo>
                    <a:pt x="766" y="734"/>
                  </a:lnTo>
                  <a:lnTo>
                    <a:pt x="766" y="734"/>
                  </a:lnTo>
                  <a:lnTo>
                    <a:pt x="766" y="734"/>
                  </a:lnTo>
                  <a:lnTo>
                    <a:pt x="758" y="732"/>
                  </a:lnTo>
                  <a:lnTo>
                    <a:pt x="758" y="732"/>
                  </a:lnTo>
                  <a:lnTo>
                    <a:pt x="750" y="730"/>
                  </a:lnTo>
                  <a:lnTo>
                    <a:pt x="750" y="730"/>
                  </a:lnTo>
                  <a:lnTo>
                    <a:pt x="748" y="730"/>
                  </a:lnTo>
                  <a:lnTo>
                    <a:pt x="748" y="730"/>
                  </a:lnTo>
                  <a:lnTo>
                    <a:pt x="748" y="730"/>
                  </a:lnTo>
                  <a:lnTo>
                    <a:pt x="748" y="730"/>
                  </a:lnTo>
                  <a:lnTo>
                    <a:pt x="744" y="728"/>
                  </a:lnTo>
                  <a:lnTo>
                    <a:pt x="744" y="728"/>
                  </a:lnTo>
                  <a:lnTo>
                    <a:pt x="742" y="722"/>
                  </a:lnTo>
                  <a:lnTo>
                    <a:pt x="740" y="718"/>
                  </a:lnTo>
                  <a:lnTo>
                    <a:pt x="740" y="714"/>
                  </a:lnTo>
                  <a:lnTo>
                    <a:pt x="744" y="708"/>
                  </a:lnTo>
                  <a:lnTo>
                    <a:pt x="750" y="700"/>
                  </a:lnTo>
                  <a:lnTo>
                    <a:pt x="758" y="690"/>
                  </a:lnTo>
                  <a:lnTo>
                    <a:pt x="758" y="690"/>
                  </a:lnTo>
                  <a:lnTo>
                    <a:pt x="764" y="680"/>
                  </a:lnTo>
                  <a:lnTo>
                    <a:pt x="768" y="668"/>
                  </a:lnTo>
                  <a:lnTo>
                    <a:pt x="774" y="658"/>
                  </a:lnTo>
                  <a:lnTo>
                    <a:pt x="784" y="648"/>
                  </a:lnTo>
                  <a:lnTo>
                    <a:pt x="784" y="648"/>
                  </a:lnTo>
                  <a:lnTo>
                    <a:pt x="792" y="644"/>
                  </a:lnTo>
                  <a:lnTo>
                    <a:pt x="802" y="642"/>
                  </a:lnTo>
                  <a:lnTo>
                    <a:pt x="802" y="642"/>
                  </a:lnTo>
                  <a:lnTo>
                    <a:pt x="806" y="644"/>
                  </a:lnTo>
                  <a:lnTo>
                    <a:pt x="806" y="644"/>
                  </a:lnTo>
                  <a:lnTo>
                    <a:pt x="810" y="648"/>
                  </a:lnTo>
                  <a:lnTo>
                    <a:pt x="810" y="652"/>
                  </a:lnTo>
                  <a:lnTo>
                    <a:pt x="808" y="658"/>
                  </a:lnTo>
                  <a:lnTo>
                    <a:pt x="808" y="664"/>
                  </a:lnTo>
                  <a:lnTo>
                    <a:pt x="808" y="664"/>
                  </a:lnTo>
                  <a:lnTo>
                    <a:pt x="808" y="668"/>
                  </a:lnTo>
                  <a:lnTo>
                    <a:pt x="812" y="674"/>
                  </a:lnTo>
                  <a:lnTo>
                    <a:pt x="812" y="674"/>
                  </a:lnTo>
                  <a:lnTo>
                    <a:pt x="816" y="678"/>
                  </a:lnTo>
                  <a:lnTo>
                    <a:pt x="820" y="680"/>
                  </a:lnTo>
                  <a:lnTo>
                    <a:pt x="820" y="680"/>
                  </a:lnTo>
                  <a:lnTo>
                    <a:pt x="824" y="680"/>
                  </a:lnTo>
                  <a:lnTo>
                    <a:pt x="824" y="680"/>
                  </a:lnTo>
                  <a:lnTo>
                    <a:pt x="848" y="678"/>
                  </a:lnTo>
                  <a:lnTo>
                    <a:pt x="848" y="678"/>
                  </a:lnTo>
                  <a:lnTo>
                    <a:pt x="854" y="678"/>
                  </a:lnTo>
                  <a:close/>
                  <a:moveTo>
                    <a:pt x="848" y="386"/>
                  </a:moveTo>
                  <a:lnTo>
                    <a:pt x="848" y="386"/>
                  </a:lnTo>
                  <a:lnTo>
                    <a:pt x="844" y="384"/>
                  </a:lnTo>
                  <a:lnTo>
                    <a:pt x="840" y="378"/>
                  </a:lnTo>
                  <a:lnTo>
                    <a:pt x="838" y="374"/>
                  </a:lnTo>
                  <a:lnTo>
                    <a:pt x="836" y="368"/>
                  </a:lnTo>
                  <a:lnTo>
                    <a:pt x="836" y="368"/>
                  </a:lnTo>
                  <a:lnTo>
                    <a:pt x="832" y="364"/>
                  </a:lnTo>
                  <a:lnTo>
                    <a:pt x="832" y="360"/>
                  </a:lnTo>
                  <a:lnTo>
                    <a:pt x="832" y="360"/>
                  </a:lnTo>
                  <a:lnTo>
                    <a:pt x="838" y="354"/>
                  </a:lnTo>
                  <a:lnTo>
                    <a:pt x="842" y="352"/>
                  </a:lnTo>
                  <a:lnTo>
                    <a:pt x="846" y="350"/>
                  </a:lnTo>
                  <a:lnTo>
                    <a:pt x="846" y="350"/>
                  </a:lnTo>
                  <a:lnTo>
                    <a:pt x="848" y="352"/>
                  </a:lnTo>
                  <a:lnTo>
                    <a:pt x="848" y="352"/>
                  </a:lnTo>
                  <a:lnTo>
                    <a:pt x="852" y="354"/>
                  </a:lnTo>
                  <a:lnTo>
                    <a:pt x="854" y="358"/>
                  </a:lnTo>
                  <a:lnTo>
                    <a:pt x="854" y="358"/>
                  </a:lnTo>
                  <a:lnTo>
                    <a:pt x="860" y="362"/>
                  </a:lnTo>
                  <a:lnTo>
                    <a:pt x="864" y="364"/>
                  </a:lnTo>
                  <a:lnTo>
                    <a:pt x="864" y="364"/>
                  </a:lnTo>
                  <a:lnTo>
                    <a:pt x="866" y="370"/>
                  </a:lnTo>
                  <a:lnTo>
                    <a:pt x="866" y="376"/>
                  </a:lnTo>
                  <a:lnTo>
                    <a:pt x="860" y="382"/>
                  </a:lnTo>
                  <a:lnTo>
                    <a:pt x="852" y="384"/>
                  </a:lnTo>
                  <a:lnTo>
                    <a:pt x="852" y="384"/>
                  </a:lnTo>
                  <a:lnTo>
                    <a:pt x="848" y="386"/>
                  </a:lnTo>
                  <a:close/>
                  <a:moveTo>
                    <a:pt x="912" y="364"/>
                  </a:moveTo>
                  <a:lnTo>
                    <a:pt x="912" y="364"/>
                  </a:lnTo>
                  <a:lnTo>
                    <a:pt x="898" y="350"/>
                  </a:lnTo>
                  <a:lnTo>
                    <a:pt x="898" y="350"/>
                  </a:lnTo>
                  <a:lnTo>
                    <a:pt x="896" y="344"/>
                  </a:lnTo>
                  <a:lnTo>
                    <a:pt x="896" y="340"/>
                  </a:lnTo>
                  <a:lnTo>
                    <a:pt x="898" y="336"/>
                  </a:lnTo>
                  <a:lnTo>
                    <a:pt x="900" y="334"/>
                  </a:lnTo>
                  <a:lnTo>
                    <a:pt x="900" y="334"/>
                  </a:lnTo>
                  <a:lnTo>
                    <a:pt x="902" y="336"/>
                  </a:lnTo>
                  <a:lnTo>
                    <a:pt x="906" y="338"/>
                  </a:lnTo>
                  <a:lnTo>
                    <a:pt x="906" y="338"/>
                  </a:lnTo>
                  <a:lnTo>
                    <a:pt x="910" y="344"/>
                  </a:lnTo>
                  <a:lnTo>
                    <a:pt x="916" y="352"/>
                  </a:lnTo>
                  <a:lnTo>
                    <a:pt x="916" y="356"/>
                  </a:lnTo>
                  <a:lnTo>
                    <a:pt x="916" y="360"/>
                  </a:lnTo>
                  <a:lnTo>
                    <a:pt x="916" y="362"/>
                  </a:lnTo>
                  <a:lnTo>
                    <a:pt x="912" y="364"/>
                  </a:lnTo>
                  <a:lnTo>
                    <a:pt x="912" y="364"/>
                  </a:lnTo>
                  <a:close/>
                  <a:moveTo>
                    <a:pt x="1848" y="0"/>
                  </a:moveTo>
                  <a:lnTo>
                    <a:pt x="1848" y="0"/>
                  </a:lnTo>
                  <a:lnTo>
                    <a:pt x="1842" y="2"/>
                  </a:lnTo>
                  <a:lnTo>
                    <a:pt x="1836" y="4"/>
                  </a:lnTo>
                  <a:lnTo>
                    <a:pt x="1836" y="4"/>
                  </a:lnTo>
                  <a:lnTo>
                    <a:pt x="1826" y="8"/>
                  </a:lnTo>
                  <a:lnTo>
                    <a:pt x="1814" y="12"/>
                  </a:lnTo>
                  <a:lnTo>
                    <a:pt x="1814" y="12"/>
                  </a:lnTo>
                  <a:lnTo>
                    <a:pt x="1806" y="16"/>
                  </a:lnTo>
                  <a:lnTo>
                    <a:pt x="1802" y="24"/>
                  </a:lnTo>
                  <a:lnTo>
                    <a:pt x="1802" y="24"/>
                  </a:lnTo>
                  <a:lnTo>
                    <a:pt x="1802" y="26"/>
                  </a:lnTo>
                  <a:lnTo>
                    <a:pt x="1802" y="30"/>
                  </a:lnTo>
                  <a:lnTo>
                    <a:pt x="1802" y="30"/>
                  </a:lnTo>
                  <a:lnTo>
                    <a:pt x="1794" y="38"/>
                  </a:lnTo>
                  <a:lnTo>
                    <a:pt x="1794" y="38"/>
                  </a:lnTo>
                  <a:lnTo>
                    <a:pt x="1790" y="38"/>
                  </a:lnTo>
                  <a:lnTo>
                    <a:pt x="1790" y="38"/>
                  </a:lnTo>
                  <a:lnTo>
                    <a:pt x="1786" y="38"/>
                  </a:lnTo>
                  <a:lnTo>
                    <a:pt x="1786" y="38"/>
                  </a:lnTo>
                  <a:lnTo>
                    <a:pt x="1780" y="36"/>
                  </a:lnTo>
                  <a:lnTo>
                    <a:pt x="1780" y="36"/>
                  </a:lnTo>
                  <a:lnTo>
                    <a:pt x="1774" y="38"/>
                  </a:lnTo>
                  <a:lnTo>
                    <a:pt x="1774" y="38"/>
                  </a:lnTo>
                  <a:lnTo>
                    <a:pt x="1770" y="42"/>
                  </a:lnTo>
                  <a:lnTo>
                    <a:pt x="1768" y="44"/>
                  </a:lnTo>
                  <a:lnTo>
                    <a:pt x="1766" y="46"/>
                  </a:lnTo>
                  <a:lnTo>
                    <a:pt x="1758" y="48"/>
                  </a:lnTo>
                  <a:lnTo>
                    <a:pt x="1758" y="48"/>
                  </a:lnTo>
                  <a:lnTo>
                    <a:pt x="1748" y="50"/>
                  </a:lnTo>
                  <a:lnTo>
                    <a:pt x="1736" y="50"/>
                  </a:lnTo>
                  <a:lnTo>
                    <a:pt x="1736" y="50"/>
                  </a:lnTo>
                  <a:lnTo>
                    <a:pt x="1736" y="50"/>
                  </a:lnTo>
                  <a:lnTo>
                    <a:pt x="1736" y="50"/>
                  </a:lnTo>
                  <a:lnTo>
                    <a:pt x="1732" y="50"/>
                  </a:lnTo>
                  <a:lnTo>
                    <a:pt x="1728" y="48"/>
                  </a:lnTo>
                  <a:lnTo>
                    <a:pt x="1722" y="42"/>
                  </a:lnTo>
                  <a:lnTo>
                    <a:pt x="1722" y="42"/>
                  </a:lnTo>
                  <a:lnTo>
                    <a:pt x="1718" y="40"/>
                  </a:lnTo>
                  <a:lnTo>
                    <a:pt x="1714" y="38"/>
                  </a:lnTo>
                  <a:lnTo>
                    <a:pt x="1714" y="38"/>
                  </a:lnTo>
                  <a:lnTo>
                    <a:pt x="1708" y="40"/>
                  </a:lnTo>
                  <a:lnTo>
                    <a:pt x="1702" y="44"/>
                  </a:lnTo>
                  <a:lnTo>
                    <a:pt x="1702" y="44"/>
                  </a:lnTo>
                  <a:lnTo>
                    <a:pt x="1696" y="48"/>
                  </a:lnTo>
                  <a:lnTo>
                    <a:pt x="1688" y="50"/>
                  </a:lnTo>
                  <a:lnTo>
                    <a:pt x="1688" y="50"/>
                  </a:lnTo>
                  <a:lnTo>
                    <a:pt x="1686" y="50"/>
                  </a:lnTo>
                  <a:lnTo>
                    <a:pt x="1686" y="50"/>
                  </a:lnTo>
                  <a:lnTo>
                    <a:pt x="1678" y="48"/>
                  </a:lnTo>
                  <a:lnTo>
                    <a:pt x="1670" y="46"/>
                  </a:lnTo>
                  <a:lnTo>
                    <a:pt x="1670" y="46"/>
                  </a:lnTo>
                  <a:lnTo>
                    <a:pt x="1662" y="48"/>
                  </a:lnTo>
                  <a:lnTo>
                    <a:pt x="1662" y="48"/>
                  </a:lnTo>
                  <a:lnTo>
                    <a:pt x="1654" y="56"/>
                  </a:lnTo>
                  <a:lnTo>
                    <a:pt x="1646" y="62"/>
                  </a:lnTo>
                  <a:lnTo>
                    <a:pt x="1646" y="62"/>
                  </a:lnTo>
                  <a:lnTo>
                    <a:pt x="1634" y="68"/>
                  </a:lnTo>
                  <a:lnTo>
                    <a:pt x="1622" y="72"/>
                  </a:lnTo>
                  <a:lnTo>
                    <a:pt x="1622" y="72"/>
                  </a:lnTo>
                  <a:lnTo>
                    <a:pt x="1616" y="74"/>
                  </a:lnTo>
                  <a:lnTo>
                    <a:pt x="1610" y="76"/>
                  </a:lnTo>
                  <a:lnTo>
                    <a:pt x="1608" y="76"/>
                  </a:lnTo>
                  <a:lnTo>
                    <a:pt x="1606" y="80"/>
                  </a:lnTo>
                  <a:lnTo>
                    <a:pt x="1606" y="82"/>
                  </a:lnTo>
                  <a:lnTo>
                    <a:pt x="1608" y="86"/>
                  </a:lnTo>
                  <a:lnTo>
                    <a:pt x="1608" y="86"/>
                  </a:lnTo>
                  <a:lnTo>
                    <a:pt x="1616" y="92"/>
                  </a:lnTo>
                  <a:lnTo>
                    <a:pt x="1618" y="94"/>
                  </a:lnTo>
                  <a:lnTo>
                    <a:pt x="1612" y="96"/>
                  </a:lnTo>
                  <a:lnTo>
                    <a:pt x="1612" y="96"/>
                  </a:lnTo>
                  <a:lnTo>
                    <a:pt x="1610" y="96"/>
                  </a:lnTo>
                  <a:lnTo>
                    <a:pt x="1610" y="96"/>
                  </a:lnTo>
                  <a:lnTo>
                    <a:pt x="1602" y="94"/>
                  </a:lnTo>
                  <a:lnTo>
                    <a:pt x="1594" y="92"/>
                  </a:lnTo>
                  <a:lnTo>
                    <a:pt x="1594" y="92"/>
                  </a:lnTo>
                  <a:lnTo>
                    <a:pt x="1588" y="92"/>
                  </a:lnTo>
                  <a:lnTo>
                    <a:pt x="1588" y="92"/>
                  </a:lnTo>
                  <a:lnTo>
                    <a:pt x="1580" y="96"/>
                  </a:lnTo>
                  <a:lnTo>
                    <a:pt x="1572" y="98"/>
                  </a:lnTo>
                  <a:lnTo>
                    <a:pt x="1572" y="98"/>
                  </a:lnTo>
                  <a:lnTo>
                    <a:pt x="1564" y="96"/>
                  </a:lnTo>
                  <a:lnTo>
                    <a:pt x="1564" y="96"/>
                  </a:lnTo>
                  <a:lnTo>
                    <a:pt x="1538" y="86"/>
                  </a:lnTo>
                  <a:lnTo>
                    <a:pt x="1538" y="86"/>
                  </a:lnTo>
                  <a:lnTo>
                    <a:pt x="1538" y="86"/>
                  </a:lnTo>
                  <a:lnTo>
                    <a:pt x="1538" y="86"/>
                  </a:lnTo>
                  <a:lnTo>
                    <a:pt x="1534" y="90"/>
                  </a:lnTo>
                  <a:lnTo>
                    <a:pt x="1530" y="96"/>
                  </a:lnTo>
                  <a:lnTo>
                    <a:pt x="1524" y="108"/>
                  </a:lnTo>
                  <a:lnTo>
                    <a:pt x="1524" y="108"/>
                  </a:lnTo>
                  <a:lnTo>
                    <a:pt x="1518" y="112"/>
                  </a:lnTo>
                  <a:lnTo>
                    <a:pt x="1514" y="116"/>
                  </a:lnTo>
                  <a:lnTo>
                    <a:pt x="1514" y="116"/>
                  </a:lnTo>
                  <a:lnTo>
                    <a:pt x="1516" y="120"/>
                  </a:lnTo>
                  <a:lnTo>
                    <a:pt x="1518" y="122"/>
                  </a:lnTo>
                  <a:lnTo>
                    <a:pt x="1528" y="128"/>
                  </a:lnTo>
                  <a:lnTo>
                    <a:pt x="1528" y="128"/>
                  </a:lnTo>
                  <a:lnTo>
                    <a:pt x="1538" y="130"/>
                  </a:lnTo>
                  <a:lnTo>
                    <a:pt x="1540" y="132"/>
                  </a:lnTo>
                  <a:lnTo>
                    <a:pt x="1542" y="136"/>
                  </a:lnTo>
                  <a:lnTo>
                    <a:pt x="1542" y="136"/>
                  </a:lnTo>
                  <a:lnTo>
                    <a:pt x="1546" y="144"/>
                  </a:lnTo>
                  <a:lnTo>
                    <a:pt x="1552" y="150"/>
                  </a:lnTo>
                  <a:lnTo>
                    <a:pt x="1552" y="150"/>
                  </a:lnTo>
                  <a:lnTo>
                    <a:pt x="1558" y="156"/>
                  </a:lnTo>
                  <a:lnTo>
                    <a:pt x="1560" y="160"/>
                  </a:lnTo>
                  <a:lnTo>
                    <a:pt x="1560" y="166"/>
                  </a:lnTo>
                  <a:lnTo>
                    <a:pt x="1560" y="166"/>
                  </a:lnTo>
                  <a:lnTo>
                    <a:pt x="1558" y="174"/>
                  </a:lnTo>
                  <a:lnTo>
                    <a:pt x="1554" y="182"/>
                  </a:lnTo>
                  <a:lnTo>
                    <a:pt x="1554" y="182"/>
                  </a:lnTo>
                  <a:lnTo>
                    <a:pt x="1550" y="188"/>
                  </a:lnTo>
                  <a:lnTo>
                    <a:pt x="1548" y="190"/>
                  </a:lnTo>
                  <a:lnTo>
                    <a:pt x="1548" y="194"/>
                  </a:lnTo>
                  <a:lnTo>
                    <a:pt x="1548" y="194"/>
                  </a:lnTo>
                  <a:lnTo>
                    <a:pt x="1546" y="190"/>
                  </a:lnTo>
                  <a:lnTo>
                    <a:pt x="1546" y="184"/>
                  </a:lnTo>
                  <a:lnTo>
                    <a:pt x="1552" y="172"/>
                  </a:lnTo>
                  <a:lnTo>
                    <a:pt x="1556" y="168"/>
                  </a:lnTo>
                  <a:lnTo>
                    <a:pt x="1556" y="162"/>
                  </a:lnTo>
                  <a:lnTo>
                    <a:pt x="1554" y="158"/>
                  </a:lnTo>
                  <a:lnTo>
                    <a:pt x="1544" y="156"/>
                  </a:lnTo>
                  <a:lnTo>
                    <a:pt x="1544" y="156"/>
                  </a:lnTo>
                  <a:lnTo>
                    <a:pt x="1538" y="152"/>
                  </a:lnTo>
                  <a:lnTo>
                    <a:pt x="1534" y="150"/>
                  </a:lnTo>
                  <a:lnTo>
                    <a:pt x="1530" y="146"/>
                  </a:lnTo>
                  <a:lnTo>
                    <a:pt x="1526" y="140"/>
                  </a:lnTo>
                  <a:lnTo>
                    <a:pt x="1526" y="140"/>
                  </a:lnTo>
                  <a:lnTo>
                    <a:pt x="1514" y="134"/>
                  </a:lnTo>
                  <a:lnTo>
                    <a:pt x="1500" y="128"/>
                  </a:lnTo>
                  <a:lnTo>
                    <a:pt x="1500" y="128"/>
                  </a:lnTo>
                  <a:lnTo>
                    <a:pt x="1498" y="138"/>
                  </a:lnTo>
                  <a:lnTo>
                    <a:pt x="1498" y="142"/>
                  </a:lnTo>
                  <a:lnTo>
                    <a:pt x="1494" y="144"/>
                  </a:lnTo>
                  <a:lnTo>
                    <a:pt x="1494" y="144"/>
                  </a:lnTo>
                  <a:lnTo>
                    <a:pt x="1492" y="144"/>
                  </a:lnTo>
                  <a:lnTo>
                    <a:pt x="1492" y="144"/>
                  </a:lnTo>
                  <a:lnTo>
                    <a:pt x="1490" y="144"/>
                  </a:lnTo>
                  <a:lnTo>
                    <a:pt x="1488" y="142"/>
                  </a:lnTo>
                  <a:lnTo>
                    <a:pt x="1488" y="142"/>
                  </a:lnTo>
                  <a:lnTo>
                    <a:pt x="1484" y="138"/>
                  </a:lnTo>
                  <a:lnTo>
                    <a:pt x="1480" y="138"/>
                  </a:lnTo>
                  <a:lnTo>
                    <a:pt x="1480" y="138"/>
                  </a:lnTo>
                  <a:lnTo>
                    <a:pt x="1478" y="138"/>
                  </a:lnTo>
                  <a:lnTo>
                    <a:pt x="1478" y="138"/>
                  </a:lnTo>
                  <a:lnTo>
                    <a:pt x="1476" y="140"/>
                  </a:lnTo>
                  <a:lnTo>
                    <a:pt x="1476" y="142"/>
                  </a:lnTo>
                  <a:lnTo>
                    <a:pt x="1476" y="146"/>
                  </a:lnTo>
                  <a:lnTo>
                    <a:pt x="1474" y="150"/>
                  </a:lnTo>
                  <a:lnTo>
                    <a:pt x="1470" y="150"/>
                  </a:lnTo>
                  <a:lnTo>
                    <a:pt x="1470" y="150"/>
                  </a:lnTo>
                  <a:lnTo>
                    <a:pt x="1470" y="150"/>
                  </a:lnTo>
                  <a:lnTo>
                    <a:pt x="1470" y="150"/>
                  </a:lnTo>
                  <a:lnTo>
                    <a:pt x="1466" y="150"/>
                  </a:lnTo>
                  <a:lnTo>
                    <a:pt x="1462" y="146"/>
                  </a:lnTo>
                  <a:lnTo>
                    <a:pt x="1458" y="140"/>
                  </a:lnTo>
                  <a:lnTo>
                    <a:pt x="1458" y="140"/>
                  </a:lnTo>
                  <a:lnTo>
                    <a:pt x="1462" y="132"/>
                  </a:lnTo>
                  <a:lnTo>
                    <a:pt x="1464" y="128"/>
                  </a:lnTo>
                  <a:lnTo>
                    <a:pt x="1462" y="124"/>
                  </a:lnTo>
                  <a:lnTo>
                    <a:pt x="1462" y="124"/>
                  </a:lnTo>
                  <a:lnTo>
                    <a:pt x="1460" y="122"/>
                  </a:lnTo>
                  <a:lnTo>
                    <a:pt x="1460" y="122"/>
                  </a:lnTo>
                  <a:lnTo>
                    <a:pt x="1460" y="122"/>
                  </a:lnTo>
                  <a:lnTo>
                    <a:pt x="1456" y="122"/>
                  </a:lnTo>
                  <a:lnTo>
                    <a:pt x="1454" y="124"/>
                  </a:lnTo>
                  <a:lnTo>
                    <a:pt x="1448" y="130"/>
                  </a:lnTo>
                  <a:lnTo>
                    <a:pt x="1448" y="130"/>
                  </a:lnTo>
                  <a:lnTo>
                    <a:pt x="1442" y="138"/>
                  </a:lnTo>
                  <a:lnTo>
                    <a:pt x="1436" y="144"/>
                  </a:lnTo>
                  <a:lnTo>
                    <a:pt x="1436" y="144"/>
                  </a:lnTo>
                  <a:lnTo>
                    <a:pt x="1428" y="150"/>
                  </a:lnTo>
                  <a:lnTo>
                    <a:pt x="1426" y="152"/>
                  </a:lnTo>
                  <a:lnTo>
                    <a:pt x="1422" y="156"/>
                  </a:lnTo>
                  <a:lnTo>
                    <a:pt x="1422" y="156"/>
                  </a:lnTo>
                  <a:lnTo>
                    <a:pt x="1428" y="160"/>
                  </a:lnTo>
                  <a:lnTo>
                    <a:pt x="1434" y="166"/>
                  </a:lnTo>
                  <a:lnTo>
                    <a:pt x="1434" y="166"/>
                  </a:lnTo>
                  <a:lnTo>
                    <a:pt x="1436" y="170"/>
                  </a:lnTo>
                  <a:lnTo>
                    <a:pt x="1436" y="172"/>
                  </a:lnTo>
                  <a:lnTo>
                    <a:pt x="1430" y="178"/>
                  </a:lnTo>
                  <a:lnTo>
                    <a:pt x="1430" y="178"/>
                  </a:lnTo>
                  <a:lnTo>
                    <a:pt x="1426" y="184"/>
                  </a:lnTo>
                  <a:lnTo>
                    <a:pt x="1424" y="186"/>
                  </a:lnTo>
                  <a:lnTo>
                    <a:pt x="1424" y="190"/>
                  </a:lnTo>
                  <a:lnTo>
                    <a:pt x="1426" y="192"/>
                  </a:lnTo>
                  <a:lnTo>
                    <a:pt x="1432" y="198"/>
                  </a:lnTo>
                  <a:lnTo>
                    <a:pt x="1438" y="206"/>
                  </a:lnTo>
                  <a:lnTo>
                    <a:pt x="1438" y="206"/>
                  </a:lnTo>
                  <a:lnTo>
                    <a:pt x="1434" y="212"/>
                  </a:lnTo>
                  <a:lnTo>
                    <a:pt x="1430" y="218"/>
                  </a:lnTo>
                  <a:lnTo>
                    <a:pt x="1426" y="234"/>
                  </a:lnTo>
                  <a:lnTo>
                    <a:pt x="1426" y="234"/>
                  </a:lnTo>
                  <a:lnTo>
                    <a:pt x="1424" y="240"/>
                  </a:lnTo>
                  <a:lnTo>
                    <a:pt x="1416" y="246"/>
                  </a:lnTo>
                  <a:lnTo>
                    <a:pt x="1408" y="250"/>
                  </a:lnTo>
                  <a:lnTo>
                    <a:pt x="1400" y="252"/>
                  </a:lnTo>
                  <a:lnTo>
                    <a:pt x="1400" y="252"/>
                  </a:lnTo>
                  <a:lnTo>
                    <a:pt x="1398" y="252"/>
                  </a:lnTo>
                  <a:lnTo>
                    <a:pt x="1398" y="252"/>
                  </a:lnTo>
                  <a:lnTo>
                    <a:pt x="1406" y="246"/>
                  </a:lnTo>
                  <a:lnTo>
                    <a:pt x="1412" y="240"/>
                  </a:lnTo>
                  <a:lnTo>
                    <a:pt x="1416" y="232"/>
                  </a:lnTo>
                  <a:lnTo>
                    <a:pt x="1420" y="224"/>
                  </a:lnTo>
                  <a:lnTo>
                    <a:pt x="1420" y="224"/>
                  </a:lnTo>
                  <a:lnTo>
                    <a:pt x="1420" y="220"/>
                  </a:lnTo>
                  <a:lnTo>
                    <a:pt x="1420" y="216"/>
                  </a:lnTo>
                  <a:lnTo>
                    <a:pt x="1416" y="210"/>
                  </a:lnTo>
                  <a:lnTo>
                    <a:pt x="1412" y="206"/>
                  </a:lnTo>
                  <a:lnTo>
                    <a:pt x="1408" y="198"/>
                  </a:lnTo>
                  <a:lnTo>
                    <a:pt x="1408" y="198"/>
                  </a:lnTo>
                  <a:lnTo>
                    <a:pt x="1410" y="188"/>
                  </a:lnTo>
                  <a:lnTo>
                    <a:pt x="1414" y="178"/>
                  </a:lnTo>
                  <a:lnTo>
                    <a:pt x="1414" y="178"/>
                  </a:lnTo>
                  <a:lnTo>
                    <a:pt x="1418" y="170"/>
                  </a:lnTo>
                  <a:lnTo>
                    <a:pt x="1418" y="166"/>
                  </a:lnTo>
                  <a:lnTo>
                    <a:pt x="1414" y="162"/>
                  </a:lnTo>
                  <a:lnTo>
                    <a:pt x="1414" y="162"/>
                  </a:lnTo>
                  <a:lnTo>
                    <a:pt x="1408" y="154"/>
                  </a:lnTo>
                  <a:lnTo>
                    <a:pt x="1406" y="150"/>
                  </a:lnTo>
                  <a:lnTo>
                    <a:pt x="1408" y="146"/>
                  </a:lnTo>
                  <a:lnTo>
                    <a:pt x="1408" y="146"/>
                  </a:lnTo>
                  <a:lnTo>
                    <a:pt x="1414" y="142"/>
                  </a:lnTo>
                  <a:lnTo>
                    <a:pt x="1420" y="140"/>
                  </a:lnTo>
                  <a:lnTo>
                    <a:pt x="1428" y="138"/>
                  </a:lnTo>
                  <a:lnTo>
                    <a:pt x="1432" y="134"/>
                  </a:lnTo>
                  <a:lnTo>
                    <a:pt x="1432" y="134"/>
                  </a:lnTo>
                  <a:lnTo>
                    <a:pt x="1434" y="130"/>
                  </a:lnTo>
                  <a:lnTo>
                    <a:pt x="1432" y="126"/>
                  </a:lnTo>
                  <a:lnTo>
                    <a:pt x="1428" y="118"/>
                  </a:lnTo>
                  <a:lnTo>
                    <a:pt x="1428" y="118"/>
                  </a:lnTo>
                  <a:lnTo>
                    <a:pt x="1426" y="114"/>
                  </a:lnTo>
                  <a:lnTo>
                    <a:pt x="1426" y="110"/>
                  </a:lnTo>
                  <a:lnTo>
                    <a:pt x="1424" y="106"/>
                  </a:lnTo>
                  <a:lnTo>
                    <a:pt x="1422" y="104"/>
                  </a:lnTo>
                  <a:lnTo>
                    <a:pt x="1422" y="104"/>
                  </a:lnTo>
                  <a:lnTo>
                    <a:pt x="1420" y="102"/>
                  </a:lnTo>
                  <a:lnTo>
                    <a:pt x="1416" y="100"/>
                  </a:lnTo>
                  <a:lnTo>
                    <a:pt x="1416" y="100"/>
                  </a:lnTo>
                  <a:lnTo>
                    <a:pt x="1412" y="102"/>
                  </a:lnTo>
                  <a:lnTo>
                    <a:pt x="1406" y="106"/>
                  </a:lnTo>
                  <a:lnTo>
                    <a:pt x="1402" y="110"/>
                  </a:lnTo>
                  <a:lnTo>
                    <a:pt x="1396" y="112"/>
                  </a:lnTo>
                  <a:lnTo>
                    <a:pt x="1396" y="112"/>
                  </a:lnTo>
                  <a:lnTo>
                    <a:pt x="1394" y="112"/>
                  </a:lnTo>
                  <a:lnTo>
                    <a:pt x="1394" y="112"/>
                  </a:lnTo>
                  <a:lnTo>
                    <a:pt x="1392" y="112"/>
                  </a:lnTo>
                  <a:lnTo>
                    <a:pt x="1392" y="112"/>
                  </a:lnTo>
                  <a:lnTo>
                    <a:pt x="1386" y="110"/>
                  </a:lnTo>
                  <a:lnTo>
                    <a:pt x="1386" y="110"/>
                  </a:lnTo>
                  <a:lnTo>
                    <a:pt x="1382" y="112"/>
                  </a:lnTo>
                  <a:lnTo>
                    <a:pt x="1380" y="112"/>
                  </a:lnTo>
                  <a:lnTo>
                    <a:pt x="1380" y="112"/>
                  </a:lnTo>
                  <a:lnTo>
                    <a:pt x="1378" y="116"/>
                  </a:lnTo>
                  <a:lnTo>
                    <a:pt x="1378" y="122"/>
                  </a:lnTo>
                  <a:lnTo>
                    <a:pt x="1376" y="132"/>
                  </a:lnTo>
                  <a:lnTo>
                    <a:pt x="1376" y="132"/>
                  </a:lnTo>
                  <a:lnTo>
                    <a:pt x="1372" y="140"/>
                  </a:lnTo>
                  <a:lnTo>
                    <a:pt x="1370" y="144"/>
                  </a:lnTo>
                  <a:lnTo>
                    <a:pt x="1366" y="146"/>
                  </a:lnTo>
                  <a:lnTo>
                    <a:pt x="1366" y="146"/>
                  </a:lnTo>
                  <a:lnTo>
                    <a:pt x="1358" y="150"/>
                  </a:lnTo>
                  <a:lnTo>
                    <a:pt x="1348" y="152"/>
                  </a:lnTo>
                  <a:lnTo>
                    <a:pt x="1340" y="154"/>
                  </a:lnTo>
                  <a:lnTo>
                    <a:pt x="1332" y="158"/>
                  </a:lnTo>
                  <a:lnTo>
                    <a:pt x="1332" y="158"/>
                  </a:lnTo>
                  <a:lnTo>
                    <a:pt x="1332" y="162"/>
                  </a:lnTo>
                  <a:lnTo>
                    <a:pt x="1332" y="166"/>
                  </a:lnTo>
                  <a:lnTo>
                    <a:pt x="1336" y="166"/>
                  </a:lnTo>
                  <a:lnTo>
                    <a:pt x="1338" y="170"/>
                  </a:lnTo>
                  <a:lnTo>
                    <a:pt x="1338" y="170"/>
                  </a:lnTo>
                  <a:lnTo>
                    <a:pt x="1340" y="174"/>
                  </a:lnTo>
                  <a:lnTo>
                    <a:pt x="1338" y="178"/>
                  </a:lnTo>
                  <a:lnTo>
                    <a:pt x="1338" y="182"/>
                  </a:lnTo>
                  <a:lnTo>
                    <a:pt x="1336" y="186"/>
                  </a:lnTo>
                  <a:lnTo>
                    <a:pt x="1336" y="186"/>
                  </a:lnTo>
                  <a:lnTo>
                    <a:pt x="1338" y="190"/>
                  </a:lnTo>
                  <a:lnTo>
                    <a:pt x="1342" y="192"/>
                  </a:lnTo>
                  <a:lnTo>
                    <a:pt x="1346" y="194"/>
                  </a:lnTo>
                  <a:lnTo>
                    <a:pt x="1352" y="196"/>
                  </a:lnTo>
                  <a:lnTo>
                    <a:pt x="1352" y="196"/>
                  </a:lnTo>
                  <a:lnTo>
                    <a:pt x="1358" y="204"/>
                  </a:lnTo>
                  <a:lnTo>
                    <a:pt x="1364" y="212"/>
                  </a:lnTo>
                  <a:lnTo>
                    <a:pt x="1364" y="212"/>
                  </a:lnTo>
                  <a:lnTo>
                    <a:pt x="1364" y="216"/>
                  </a:lnTo>
                  <a:lnTo>
                    <a:pt x="1360" y="220"/>
                  </a:lnTo>
                  <a:lnTo>
                    <a:pt x="1354" y="222"/>
                  </a:lnTo>
                  <a:lnTo>
                    <a:pt x="1350" y="222"/>
                  </a:lnTo>
                  <a:lnTo>
                    <a:pt x="1350" y="222"/>
                  </a:lnTo>
                  <a:lnTo>
                    <a:pt x="1348" y="222"/>
                  </a:lnTo>
                  <a:lnTo>
                    <a:pt x="1348" y="222"/>
                  </a:lnTo>
                  <a:lnTo>
                    <a:pt x="1342" y="218"/>
                  </a:lnTo>
                  <a:lnTo>
                    <a:pt x="1336" y="212"/>
                  </a:lnTo>
                  <a:lnTo>
                    <a:pt x="1336" y="212"/>
                  </a:lnTo>
                  <a:lnTo>
                    <a:pt x="1330" y="206"/>
                  </a:lnTo>
                  <a:lnTo>
                    <a:pt x="1324" y="200"/>
                  </a:lnTo>
                  <a:lnTo>
                    <a:pt x="1324" y="200"/>
                  </a:lnTo>
                  <a:lnTo>
                    <a:pt x="1320" y="196"/>
                  </a:lnTo>
                  <a:lnTo>
                    <a:pt x="1314" y="194"/>
                  </a:lnTo>
                  <a:lnTo>
                    <a:pt x="1302" y="192"/>
                  </a:lnTo>
                  <a:lnTo>
                    <a:pt x="1302" y="192"/>
                  </a:lnTo>
                  <a:lnTo>
                    <a:pt x="1298" y="190"/>
                  </a:lnTo>
                  <a:lnTo>
                    <a:pt x="1296" y="186"/>
                  </a:lnTo>
                  <a:lnTo>
                    <a:pt x="1292" y="184"/>
                  </a:lnTo>
                  <a:lnTo>
                    <a:pt x="1290" y="180"/>
                  </a:lnTo>
                  <a:lnTo>
                    <a:pt x="1290" y="180"/>
                  </a:lnTo>
                  <a:lnTo>
                    <a:pt x="1286" y="180"/>
                  </a:lnTo>
                  <a:lnTo>
                    <a:pt x="1286" y="180"/>
                  </a:lnTo>
                  <a:lnTo>
                    <a:pt x="1280" y="180"/>
                  </a:lnTo>
                  <a:lnTo>
                    <a:pt x="1280" y="180"/>
                  </a:lnTo>
                  <a:lnTo>
                    <a:pt x="1274" y="182"/>
                  </a:lnTo>
                  <a:lnTo>
                    <a:pt x="1274" y="182"/>
                  </a:lnTo>
                  <a:lnTo>
                    <a:pt x="1272" y="180"/>
                  </a:lnTo>
                  <a:lnTo>
                    <a:pt x="1272" y="180"/>
                  </a:lnTo>
                  <a:lnTo>
                    <a:pt x="1268" y="180"/>
                  </a:lnTo>
                  <a:lnTo>
                    <a:pt x="1268" y="178"/>
                  </a:lnTo>
                  <a:lnTo>
                    <a:pt x="1264" y="172"/>
                  </a:lnTo>
                  <a:lnTo>
                    <a:pt x="1264" y="172"/>
                  </a:lnTo>
                  <a:lnTo>
                    <a:pt x="1258" y="168"/>
                  </a:lnTo>
                  <a:lnTo>
                    <a:pt x="1250" y="168"/>
                  </a:lnTo>
                  <a:lnTo>
                    <a:pt x="1242" y="166"/>
                  </a:lnTo>
                  <a:lnTo>
                    <a:pt x="1236" y="164"/>
                  </a:lnTo>
                  <a:lnTo>
                    <a:pt x="1236" y="164"/>
                  </a:lnTo>
                  <a:lnTo>
                    <a:pt x="1230" y="168"/>
                  </a:lnTo>
                  <a:lnTo>
                    <a:pt x="1230" y="172"/>
                  </a:lnTo>
                  <a:lnTo>
                    <a:pt x="1232" y="176"/>
                  </a:lnTo>
                  <a:lnTo>
                    <a:pt x="1236" y="178"/>
                  </a:lnTo>
                  <a:lnTo>
                    <a:pt x="1248" y="184"/>
                  </a:lnTo>
                  <a:lnTo>
                    <a:pt x="1254" y="186"/>
                  </a:lnTo>
                  <a:lnTo>
                    <a:pt x="1256" y="188"/>
                  </a:lnTo>
                  <a:lnTo>
                    <a:pt x="1256" y="188"/>
                  </a:lnTo>
                  <a:lnTo>
                    <a:pt x="1258" y="200"/>
                  </a:lnTo>
                  <a:lnTo>
                    <a:pt x="1258" y="210"/>
                  </a:lnTo>
                  <a:lnTo>
                    <a:pt x="1258" y="210"/>
                  </a:lnTo>
                  <a:lnTo>
                    <a:pt x="1254" y="212"/>
                  </a:lnTo>
                  <a:lnTo>
                    <a:pt x="1248" y="216"/>
                  </a:lnTo>
                  <a:lnTo>
                    <a:pt x="1236" y="222"/>
                  </a:lnTo>
                  <a:lnTo>
                    <a:pt x="1236" y="222"/>
                  </a:lnTo>
                  <a:lnTo>
                    <a:pt x="1234" y="216"/>
                  </a:lnTo>
                  <a:lnTo>
                    <a:pt x="1234" y="208"/>
                  </a:lnTo>
                  <a:lnTo>
                    <a:pt x="1232" y="202"/>
                  </a:lnTo>
                  <a:lnTo>
                    <a:pt x="1230" y="200"/>
                  </a:lnTo>
                  <a:lnTo>
                    <a:pt x="1226" y="200"/>
                  </a:lnTo>
                  <a:lnTo>
                    <a:pt x="1226" y="200"/>
                  </a:lnTo>
                  <a:lnTo>
                    <a:pt x="1222" y="200"/>
                  </a:lnTo>
                  <a:lnTo>
                    <a:pt x="1222" y="200"/>
                  </a:lnTo>
                  <a:lnTo>
                    <a:pt x="1218" y="202"/>
                  </a:lnTo>
                  <a:lnTo>
                    <a:pt x="1214" y="204"/>
                  </a:lnTo>
                  <a:lnTo>
                    <a:pt x="1206" y="210"/>
                  </a:lnTo>
                  <a:lnTo>
                    <a:pt x="1206" y="210"/>
                  </a:lnTo>
                  <a:lnTo>
                    <a:pt x="1200" y="214"/>
                  </a:lnTo>
                  <a:lnTo>
                    <a:pt x="1200" y="214"/>
                  </a:lnTo>
                  <a:lnTo>
                    <a:pt x="1192" y="212"/>
                  </a:lnTo>
                  <a:lnTo>
                    <a:pt x="1192" y="212"/>
                  </a:lnTo>
                  <a:lnTo>
                    <a:pt x="1186" y="210"/>
                  </a:lnTo>
                  <a:lnTo>
                    <a:pt x="1186" y="210"/>
                  </a:lnTo>
                  <a:lnTo>
                    <a:pt x="1180" y="212"/>
                  </a:lnTo>
                  <a:lnTo>
                    <a:pt x="1174" y="214"/>
                  </a:lnTo>
                  <a:lnTo>
                    <a:pt x="1174" y="214"/>
                  </a:lnTo>
                  <a:lnTo>
                    <a:pt x="1170" y="220"/>
                  </a:lnTo>
                  <a:lnTo>
                    <a:pt x="1166" y="222"/>
                  </a:lnTo>
                  <a:lnTo>
                    <a:pt x="1164" y="224"/>
                  </a:lnTo>
                  <a:lnTo>
                    <a:pt x="1164" y="224"/>
                  </a:lnTo>
                  <a:lnTo>
                    <a:pt x="1162" y="222"/>
                  </a:lnTo>
                  <a:lnTo>
                    <a:pt x="1162" y="222"/>
                  </a:lnTo>
                  <a:lnTo>
                    <a:pt x="1158" y="220"/>
                  </a:lnTo>
                  <a:lnTo>
                    <a:pt x="1158" y="218"/>
                  </a:lnTo>
                  <a:lnTo>
                    <a:pt x="1162" y="210"/>
                  </a:lnTo>
                  <a:lnTo>
                    <a:pt x="1164" y="204"/>
                  </a:lnTo>
                  <a:lnTo>
                    <a:pt x="1162" y="202"/>
                  </a:lnTo>
                  <a:lnTo>
                    <a:pt x="1158" y="200"/>
                  </a:lnTo>
                  <a:lnTo>
                    <a:pt x="1158" y="200"/>
                  </a:lnTo>
                  <a:lnTo>
                    <a:pt x="1158" y="200"/>
                  </a:lnTo>
                  <a:lnTo>
                    <a:pt x="1158" y="200"/>
                  </a:lnTo>
                  <a:lnTo>
                    <a:pt x="1152" y="202"/>
                  </a:lnTo>
                  <a:lnTo>
                    <a:pt x="1144" y="208"/>
                  </a:lnTo>
                  <a:lnTo>
                    <a:pt x="1138" y="212"/>
                  </a:lnTo>
                  <a:lnTo>
                    <a:pt x="1130" y="216"/>
                  </a:lnTo>
                  <a:lnTo>
                    <a:pt x="1130" y="216"/>
                  </a:lnTo>
                  <a:lnTo>
                    <a:pt x="1118" y="218"/>
                  </a:lnTo>
                  <a:lnTo>
                    <a:pt x="1112" y="220"/>
                  </a:lnTo>
                  <a:lnTo>
                    <a:pt x="1106" y="224"/>
                  </a:lnTo>
                  <a:lnTo>
                    <a:pt x="1106" y="224"/>
                  </a:lnTo>
                  <a:lnTo>
                    <a:pt x="1098" y="230"/>
                  </a:lnTo>
                  <a:lnTo>
                    <a:pt x="1088" y="236"/>
                  </a:lnTo>
                  <a:lnTo>
                    <a:pt x="1088" y="236"/>
                  </a:lnTo>
                  <a:lnTo>
                    <a:pt x="1078" y="240"/>
                  </a:lnTo>
                  <a:lnTo>
                    <a:pt x="1074" y="244"/>
                  </a:lnTo>
                  <a:lnTo>
                    <a:pt x="1070" y="248"/>
                  </a:lnTo>
                  <a:lnTo>
                    <a:pt x="1070" y="248"/>
                  </a:lnTo>
                  <a:lnTo>
                    <a:pt x="1064" y="246"/>
                  </a:lnTo>
                  <a:lnTo>
                    <a:pt x="1060" y="240"/>
                  </a:lnTo>
                  <a:lnTo>
                    <a:pt x="1058" y="234"/>
                  </a:lnTo>
                  <a:lnTo>
                    <a:pt x="1056" y="230"/>
                  </a:lnTo>
                  <a:lnTo>
                    <a:pt x="1056" y="230"/>
                  </a:lnTo>
                  <a:lnTo>
                    <a:pt x="1074" y="224"/>
                  </a:lnTo>
                  <a:lnTo>
                    <a:pt x="1078" y="222"/>
                  </a:lnTo>
                  <a:lnTo>
                    <a:pt x="1080" y="220"/>
                  </a:lnTo>
                  <a:lnTo>
                    <a:pt x="1080" y="218"/>
                  </a:lnTo>
                  <a:lnTo>
                    <a:pt x="1078" y="214"/>
                  </a:lnTo>
                  <a:lnTo>
                    <a:pt x="1078" y="214"/>
                  </a:lnTo>
                  <a:lnTo>
                    <a:pt x="1072" y="210"/>
                  </a:lnTo>
                  <a:lnTo>
                    <a:pt x="1064" y="206"/>
                  </a:lnTo>
                  <a:lnTo>
                    <a:pt x="1064" y="206"/>
                  </a:lnTo>
                  <a:lnTo>
                    <a:pt x="1060" y="202"/>
                  </a:lnTo>
                  <a:lnTo>
                    <a:pt x="1056" y="200"/>
                  </a:lnTo>
                  <a:lnTo>
                    <a:pt x="1056" y="200"/>
                  </a:lnTo>
                  <a:lnTo>
                    <a:pt x="1050" y="202"/>
                  </a:lnTo>
                  <a:lnTo>
                    <a:pt x="1050" y="202"/>
                  </a:lnTo>
                  <a:lnTo>
                    <a:pt x="1048" y="206"/>
                  </a:lnTo>
                  <a:lnTo>
                    <a:pt x="1046" y="210"/>
                  </a:lnTo>
                  <a:lnTo>
                    <a:pt x="1048" y="218"/>
                  </a:lnTo>
                  <a:lnTo>
                    <a:pt x="1048" y="218"/>
                  </a:lnTo>
                  <a:lnTo>
                    <a:pt x="1050" y="224"/>
                  </a:lnTo>
                  <a:lnTo>
                    <a:pt x="1046" y="230"/>
                  </a:lnTo>
                  <a:lnTo>
                    <a:pt x="1046" y="230"/>
                  </a:lnTo>
                  <a:lnTo>
                    <a:pt x="1038" y="236"/>
                  </a:lnTo>
                  <a:lnTo>
                    <a:pt x="1038" y="240"/>
                  </a:lnTo>
                  <a:lnTo>
                    <a:pt x="1038" y="244"/>
                  </a:lnTo>
                  <a:lnTo>
                    <a:pt x="1038" y="244"/>
                  </a:lnTo>
                  <a:lnTo>
                    <a:pt x="1040" y="250"/>
                  </a:lnTo>
                  <a:lnTo>
                    <a:pt x="1042" y="258"/>
                  </a:lnTo>
                  <a:lnTo>
                    <a:pt x="1042" y="258"/>
                  </a:lnTo>
                  <a:lnTo>
                    <a:pt x="1034" y="258"/>
                  </a:lnTo>
                  <a:lnTo>
                    <a:pt x="1034" y="258"/>
                  </a:lnTo>
                  <a:lnTo>
                    <a:pt x="1026" y="256"/>
                  </a:lnTo>
                  <a:lnTo>
                    <a:pt x="1026" y="256"/>
                  </a:lnTo>
                  <a:lnTo>
                    <a:pt x="1018" y="256"/>
                  </a:lnTo>
                  <a:lnTo>
                    <a:pt x="1018" y="256"/>
                  </a:lnTo>
                  <a:lnTo>
                    <a:pt x="1014" y="256"/>
                  </a:lnTo>
                  <a:lnTo>
                    <a:pt x="1014" y="256"/>
                  </a:lnTo>
                  <a:lnTo>
                    <a:pt x="1008" y="258"/>
                  </a:lnTo>
                  <a:lnTo>
                    <a:pt x="1002" y="260"/>
                  </a:lnTo>
                  <a:lnTo>
                    <a:pt x="996" y="264"/>
                  </a:lnTo>
                  <a:lnTo>
                    <a:pt x="990" y="266"/>
                  </a:lnTo>
                  <a:lnTo>
                    <a:pt x="990" y="266"/>
                  </a:lnTo>
                  <a:lnTo>
                    <a:pt x="976" y="266"/>
                  </a:lnTo>
                  <a:lnTo>
                    <a:pt x="974" y="266"/>
                  </a:lnTo>
                  <a:lnTo>
                    <a:pt x="972" y="268"/>
                  </a:lnTo>
                  <a:lnTo>
                    <a:pt x="972" y="270"/>
                  </a:lnTo>
                  <a:lnTo>
                    <a:pt x="974" y="274"/>
                  </a:lnTo>
                  <a:lnTo>
                    <a:pt x="974" y="274"/>
                  </a:lnTo>
                  <a:lnTo>
                    <a:pt x="978" y="280"/>
                  </a:lnTo>
                  <a:lnTo>
                    <a:pt x="984" y="282"/>
                  </a:lnTo>
                  <a:lnTo>
                    <a:pt x="988" y="288"/>
                  </a:lnTo>
                  <a:lnTo>
                    <a:pt x="990" y="290"/>
                  </a:lnTo>
                  <a:lnTo>
                    <a:pt x="988" y="294"/>
                  </a:lnTo>
                  <a:lnTo>
                    <a:pt x="988" y="294"/>
                  </a:lnTo>
                  <a:lnTo>
                    <a:pt x="986" y="294"/>
                  </a:lnTo>
                  <a:lnTo>
                    <a:pt x="986" y="294"/>
                  </a:lnTo>
                  <a:lnTo>
                    <a:pt x="982" y="292"/>
                  </a:lnTo>
                  <a:lnTo>
                    <a:pt x="978" y="290"/>
                  </a:lnTo>
                  <a:lnTo>
                    <a:pt x="978" y="290"/>
                  </a:lnTo>
                  <a:lnTo>
                    <a:pt x="974" y="288"/>
                  </a:lnTo>
                  <a:lnTo>
                    <a:pt x="970" y="288"/>
                  </a:lnTo>
                  <a:lnTo>
                    <a:pt x="970" y="288"/>
                  </a:lnTo>
                  <a:lnTo>
                    <a:pt x="964" y="288"/>
                  </a:lnTo>
                  <a:lnTo>
                    <a:pt x="964" y="288"/>
                  </a:lnTo>
                  <a:lnTo>
                    <a:pt x="956" y="280"/>
                  </a:lnTo>
                  <a:lnTo>
                    <a:pt x="952" y="278"/>
                  </a:lnTo>
                  <a:lnTo>
                    <a:pt x="948" y="276"/>
                  </a:lnTo>
                  <a:lnTo>
                    <a:pt x="948" y="276"/>
                  </a:lnTo>
                  <a:lnTo>
                    <a:pt x="944" y="276"/>
                  </a:lnTo>
                  <a:lnTo>
                    <a:pt x="944" y="276"/>
                  </a:lnTo>
                  <a:lnTo>
                    <a:pt x="940" y="280"/>
                  </a:lnTo>
                  <a:lnTo>
                    <a:pt x="938" y="284"/>
                  </a:lnTo>
                  <a:lnTo>
                    <a:pt x="938" y="288"/>
                  </a:lnTo>
                  <a:lnTo>
                    <a:pt x="942" y="292"/>
                  </a:lnTo>
                  <a:lnTo>
                    <a:pt x="942" y="292"/>
                  </a:lnTo>
                  <a:lnTo>
                    <a:pt x="946" y="294"/>
                  </a:lnTo>
                  <a:lnTo>
                    <a:pt x="952" y="298"/>
                  </a:lnTo>
                  <a:lnTo>
                    <a:pt x="954" y="300"/>
                  </a:lnTo>
                  <a:lnTo>
                    <a:pt x="954" y="302"/>
                  </a:lnTo>
                  <a:lnTo>
                    <a:pt x="954" y="304"/>
                  </a:lnTo>
                  <a:lnTo>
                    <a:pt x="950" y="306"/>
                  </a:lnTo>
                  <a:lnTo>
                    <a:pt x="950" y="306"/>
                  </a:lnTo>
                  <a:lnTo>
                    <a:pt x="944" y="306"/>
                  </a:lnTo>
                  <a:lnTo>
                    <a:pt x="944" y="306"/>
                  </a:lnTo>
                  <a:lnTo>
                    <a:pt x="936" y="304"/>
                  </a:lnTo>
                  <a:lnTo>
                    <a:pt x="930" y="300"/>
                  </a:lnTo>
                  <a:lnTo>
                    <a:pt x="930" y="300"/>
                  </a:lnTo>
                  <a:lnTo>
                    <a:pt x="922" y="294"/>
                  </a:lnTo>
                  <a:lnTo>
                    <a:pt x="914" y="290"/>
                  </a:lnTo>
                  <a:lnTo>
                    <a:pt x="914" y="290"/>
                  </a:lnTo>
                  <a:lnTo>
                    <a:pt x="914" y="286"/>
                  </a:lnTo>
                  <a:lnTo>
                    <a:pt x="914" y="284"/>
                  </a:lnTo>
                  <a:lnTo>
                    <a:pt x="918" y="276"/>
                  </a:lnTo>
                  <a:lnTo>
                    <a:pt x="920" y="270"/>
                  </a:lnTo>
                  <a:lnTo>
                    <a:pt x="920" y="262"/>
                  </a:lnTo>
                  <a:lnTo>
                    <a:pt x="920" y="262"/>
                  </a:lnTo>
                  <a:lnTo>
                    <a:pt x="918" y="260"/>
                  </a:lnTo>
                  <a:lnTo>
                    <a:pt x="914" y="256"/>
                  </a:lnTo>
                  <a:lnTo>
                    <a:pt x="904" y="252"/>
                  </a:lnTo>
                  <a:lnTo>
                    <a:pt x="904" y="252"/>
                  </a:lnTo>
                  <a:lnTo>
                    <a:pt x="900" y="250"/>
                  </a:lnTo>
                  <a:lnTo>
                    <a:pt x="898" y="246"/>
                  </a:lnTo>
                  <a:lnTo>
                    <a:pt x="896" y="240"/>
                  </a:lnTo>
                  <a:lnTo>
                    <a:pt x="898" y="236"/>
                  </a:lnTo>
                  <a:lnTo>
                    <a:pt x="898" y="236"/>
                  </a:lnTo>
                  <a:lnTo>
                    <a:pt x="902" y="234"/>
                  </a:lnTo>
                  <a:lnTo>
                    <a:pt x="906" y="234"/>
                  </a:lnTo>
                  <a:lnTo>
                    <a:pt x="906" y="234"/>
                  </a:lnTo>
                  <a:lnTo>
                    <a:pt x="906" y="234"/>
                  </a:lnTo>
                  <a:lnTo>
                    <a:pt x="906" y="234"/>
                  </a:lnTo>
                  <a:lnTo>
                    <a:pt x="910" y="242"/>
                  </a:lnTo>
                  <a:lnTo>
                    <a:pt x="918" y="250"/>
                  </a:lnTo>
                  <a:lnTo>
                    <a:pt x="918" y="250"/>
                  </a:lnTo>
                  <a:lnTo>
                    <a:pt x="922" y="252"/>
                  </a:lnTo>
                  <a:lnTo>
                    <a:pt x="926" y="252"/>
                  </a:lnTo>
                  <a:lnTo>
                    <a:pt x="926" y="252"/>
                  </a:lnTo>
                  <a:lnTo>
                    <a:pt x="930" y="252"/>
                  </a:lnTo>
                  <a:lnTo>
                    <a:pt x="930" y="252"/>
                  </a:lnTo>
                  <a:lnTo>
                    <a:pt x="936" y="252"/>
                  </a:lnTo>
                  <a:lnTo>
                    <a:pt x="936" y="252"/>
                  </a:lnTo>
                  <a:lnTo>
                    <a:pt x="938" y="252"/>
                  </a:lnTo>
                  <a:lnTo>
                    <a:pt x="938" y="252"/>
                  </a:lnTo>
                  <a:lnTo>
                    <a:pt x="944" y="254"/>
                  </a:lnTo>
                  <a:lnTo>
                    <a:pt x="948" y="256"/>
                  </a:lnTo>
                  <a:lnTo>
                    <a:pt x="952" y="260"/>
                  </a:lnTo>
                  <a:lnTo>
                    <a:pt x="956" y="262"/>
                  </a:lnTo>
                  <a:lnTo>
                    <a:pt x="956" y="262"/>
                  </a:lnTo>
                  <a:lnTo>
                    <a:pt x="962" y="262"/>
                  </a:lnTo>
                  <a:lnTo>
                    <a:pt x="962" y="262"/>
                  </a:lnTo>
                  <a:lnTo>
                    <a:pt x="970" y="262"/>
                  </a:lnTo>
                  <a:lnTo>
                    <a:pt x="980" y="260"/>
                  </a:lnTo>
                  <a:lnTo>
                    <a:pt x="990" y="256"/>
                  </a:lnTo>
                  <a:lnTo>
                    <a:pt x="998" y="252"/>
                  </a:lnTo>
                  <a:lnTo>
                    <a:pt x="1006" y="248"/>
                  </a:lnTo>
                  <a:lnTo>
                    <a:pt x="1010" y="242"/>
                  </a:lnTo>
                  <a:lnTo>
                    <a:pt x="1010" y="236"/>
                  </a:lnTo>
                  <a:lnTo>
                    <a:pt x="1006" y="230"/>
                  </a:lnTo>
                  <a:lnTo>
                    <a:pt x="1006" y="230"/>
                  </a:lnTo>
                  <a:lnTo>
                    <a:pt x="996" y="220"/>
                  </a:lnTo>
                  <a:lnTo>
                    <a:pt x="992" y="216"/>
                  </a:lnTo>
                  <a:lnTo>
                    <a:pt x="990" y="208"/>
                  </a:lnTo>
                  <a:lnTo>
                    <a:pt x="990" y="208"/>
                  </a:lnTo>
                  <a:lnTo>
                    <a:pt x="972" y="206"/>
                  </a:lnTo>
                  <a:lnTo>
                    <a:pt x="962" y="202"/>
                  </a:lnTo>
                  <a:lnTo>
                    <a:pt x="956" y="198"/>
                  </a:lnTo>
                  <a:lnTo>
                    <a:pt x="956" y="198"/>
                  </a:lnTo>
                  <a:lnTo>
                    <a:pt x="952" y="192"/>
                  </a:lnTo>
                  <a:lnTo>
                    <a:pt x="950" y="186"/>
                  </a:lnTo>
                  <a:lnTo>
                    <a:pt x="946" y="182"/>
                  </a:lnTo>
                  <a:lnTo>
                    <a:pt x="942" y="180"/>
                  </a:lnTo>
                  <a:lnTo>
                    <a:pt x="942" y="180"/>
                  </a:lnTo>
                  <a:lnTo>
                    <a:pt x="934" y="182"/>
                  </a:lnTo>
                  <a:lnTo>
                    <a:pt x="934" y="182"/>
                  </a:lnTo>
                  <a:lnTo>
                    <a:pt x="924" y="184"/>
                  </a:lnTo>
                  <a:lnTo>
                    <a:pt x="912" y="186"/>
                  </a:lnTo>
                  <a:lnTo>
                    <a:pt x="912" y="186"/>
                  </a:lnTo>
                  <a:lnTo>
                    <a:pt x="906" y="184"/>
                  </a:lnTo>
                  <a:lnTo>
                    <a:pt x="904" y="182"/>
                  </a:lnTo>
                  <a:lnTo>
                    <a:pt x="902" y="178"/>
                  </a:lnTo>
                  <a:lnTo>
                    <a:pt x="902" y="178"/>
                  </a:lnTo>
                  <a:lnTo>
                    <a:pt x="904" y="172"/>
                  </a:lnTo>
                  <a:lnTo>
                    <a:pt x="904" y="168"/>
                  </a:lnTo>
                  <a:lnTo>
                    <a:pt x="904" y="166"/>
                  </a:lnTo>
                  <a:lnTo>
                    <a:pt x="900" y="162"/>
                  </a:lnTo>
                  <a:lnTo>
                    <a:pt x="900" y="162"/>
                  </a:lnTo>
                  <a:lnTo>
                    <a:pt x="890" y="158"/>
                  </a:lnTo>
                  <a:lnTo>
                    <a:pt x="880" y="154"/>
                  </a:lnTo>
                  <a:lnTo>
                    <a:pt x="880" y="154"/>
                  </a:lnTo>
                  <a:lnTo>
                    <a:pt x="876" y="150"/>
                  </a:lnTo>
                  <a:lnTo>
                    <a:pt x="872" y="146"/>
                  </a:lnTo>
                  <a:lnTo>
                    <a:pt x="868" y="142"/>
                  </a:lnTo>
                  <a:lnTo>
                    <a:pt x="862" y="138"/>
                  </a:lnTo>
                  <a:lnTo>
                    <a:pt x="862" y="138"/>
                  </a:lnTo>
                  <a:lnTo>
                    <a:pt x="856" y="136"/>
                  </a:lnTo>
                  <a:lnTo>
                    <a:pt x="856" y="136"/>
                  </a:lnTo>
                  <a:lnTo>
                    <a:pt x="846" y="138"/>
                  </a:lnTo>
                  <a:lnTo>
                    <a:pt x="836" y="142"/>
                  </a:lnTo>
                  <a:lnTo>
                    <a:pt x="826" y="144"/>
                  </a:lnTo>
                  <a:lnTo>
                    <a:pt x="818" y="146"/>
                  </a:lnTo>
                  <a:lnTo>
                    <a:pt x="818" y="146"/>
                  </a:lnTo>
                  <a:lnTo>
                    <a:pt x="818" y="146"/>
                  </a:lnTo>
                  <a:lnTo>
                    <a:pt x="818" y="146"/>
                  </a:lnTo>
                  <a:lnTo>
                    <a:pt x="814" y="146"/>
                  </a:lnTo>
                  <a:lnTo>
                    <a:pt x="812" y="144"/>
                  </a:lnTo>
                  <a:lnTo>
                    <a:pt x="810" y="142"/>
                  </a:lnTo>
                  <a:lnTo>
                    <a:pt x="806" y="142"/>
                  </a:lnTo>
                  <a:lnTo>
                    <a:pt x="806" y="142"/>
                  </a:lnTo>
                  <a:lnTo>
                    <a:pt x="806" y="142"/>
                  </a:lnTo>
                  <a:lnTo>
                    <a:pt x="806" y="142"/>
                  </a:lnTo>
                  <a:lnTo>
                    <a:pt x="800" y="142"/>
                  </a:lnTo>
                  <a:lnTo>
                    <a:pt x="796" y="144"/>
                  </a:lnTo>
                  <a:lnTo>
                    <a:pt x="786" y="150"/>
                  </a:lnTo>
                  <a:lnTo>
                    <a:pt x="778" y="158"/>
                  </a:lnTo>
                  <a:lnTo>
                    <a:pt x="768" y="164"/>
                  </a:lnTo>
                  <a:lnTo>
                    <a:pt x="768" y="164"/>
                  </a:lnTo>
                  <a:lnTo>
                    <a:pt x="752" y="168"/>
                  </a:lnTo>
                  <a:lnTo>
                    <a:pt x="738" y="170"/>
                  </a:lnTo>
                  <a:lnTo>
                    <a:pt x="738" y="170"/>
                  </a:lnTo>
                  <a:lnTo>
                    <a:pt x="736" y="170"/>
                  </a:lnTo>
                  <a:lnTo>
                    <a:pt x="736" y="170"/>
                  </a:lnTo>
                  <a:lnTo>
                    <a:pt x="732" y="170"/>
                  </a:lnTo>
                  <a:lnTo>
                    <a:pt x="728" y="168"/>
                  </a:lnTo>
                  <a:lnTo>
                    <a:pt x="728" y="168"/>
                  </a:lnTo>
                  <a:lnTo>
                    <a:pt x="718" y="166"/>
                  </a:lnTo>
                  <a:lnTo>
                    <a:pt x="718" y="166"/>
                  </a:lnTo>
                  <a:lnTo>
                    <a:pt x="716" y="166"/>
                  </a:lnTo>
                  <a:lnTo>
                    <a:pt x="716" y="166"/>
                  </a:lnTo>
                  <a:lnTo>
                    <a:pt x="710" y="168"/>
                  </a:lnTo>
                  <a:lnTo>
                    <a:pt x="706" y="174"/>
                  </a:lnTo>
                  <a:lnTo>
                    <a:pt x="704" y="178"/>
                  </a:lnTo>
                  <a:lnTo>
                    <a:pt x="700" y="182"/>
                  </a:lnTo>
                  <a:lnTo>
                    <a:pt x="700" y="182"/>
                  </a:lnTo>
                  <a:lnTo>
                    <a:pt x="694" y="186"/>
                  </a:lnTo>
                  <a:lnTo>
                    <a:pt x="688" y="186"/>
                  </a:lnTo>
                  <a:lnTo>
                    <a:pt x="688" y="186"/>
                  </a:lnTo>
                  <a:lnTo>
                    <a:pt x="684" y="186"/>
                  </a:lnTo>
                  <a:lnTo>
                    <a:pt x="684" y="186"/>
                  </a:lnTo>
                  <a:lnTo>
                    <a:pt x="678" y="184"/>
                  </a:lnTo>
                  <a:lnTo>
                    <a:pt x="678" y="184"/>
                  </a:lnTo>
                  <a:lnTo>
                    <a:pt x="674" y="184"/>
                  </a:lnTo>
                  <a:lnTo>
                    <a:pt x="674" y="184"/>
                  </a:lnTo>
                  <a:lnTo>
                    <a:pt x="672" y="198"/>
                  </a:lnTo>
                  <a:lnTo>
                    <a:pt x="670" y="210"/>
                  </a:lnTo>
                  <a:lnTo>
                    <a:pt x="666" y="216"/>
                  </a:lnTo>
                  <a:lnTo>
                    <a:pt x="662" y="220"/>
                  </a:lnTo>
                  <a:lnTo>
                    <a:pt x="656" y="224"/>
                  </a:lnTo>
                  <a:lnTo>
                    <a:pt x="648" y="224"/>
                  </a:lnTo>
                  <a:lnTo>
                    <a:pt x="648" y="224"/>
                  </a:lnTo>
                  <a:lnTo>
                    <a:pt x="646" y="224"/>
                  </a:lnTo>
                  <a:lnTo>
                    <a:pt x="646" y="224"/>
                  </a:lnTo>
                  <a:lnTo>
                    <a:pt x="642" y="234"/>
                  </a:lnTo>
                  <a:lnTo>
                    <a:pt x="640" y="238"/>
                  </a:lnTo>
                  <a:lnTo>
                    <a:pt x="636" y="244"/>
                  </a:lnTo>
                  <a:lnTo>
                    <a:pt x="636" y="244"/>
                  </a:lnTo>
                  <a:lnTo>
                    <a:pt x="620" y="256"/>
                  </a:lnTo>
                  <a:lnTo>
                    <a:pt x="604" y="268"/>
                  </a:lnTo>
                  <a:lnTo>
                    <a:pt x="604" y="268"/>
                  </a:lnTo>
                  <a:lnTo>
                    <a:pt x="578" y="284"/>
                  </a:lnTo>
                  <a:lnTo>
                    <a:pt x="554" y="300"/>
                  </a:lnTo>
                  <a:lnTo>
                    <a:pt x="554" y="300"/>
                  </a:lnTo>
                  <a:lnTo>
                    <a:pt x="542" y="308"/>
                  </a:lnTo>
                  <a:lnTo>
                    <a:pt x="528" y="314"/>
                  </a:lnTo>
                  <a:lnTo>
                    <a:pt x="514" y="322"/>
                  </a:lnTo>
                  <a:lnTo>
                    <a:pt x="510" y="326"/>
                  </a:lnTo>
                  <a:lnTo>
                    <a:pt x="508" y="330"/>
                  </a:lnTo>
                  <a:lnTo>
                    <a:pt x="508" y="330"/>
                  </a:lnTo>
                  <a:lnTo>
                    <a:pt x="506" y="336"/>
                  </a:lnTo>
                  <a:lnTo>
                    <a:pt x="506" y="342"/>
                  </a:lnTo>
                  <a:lnTo>
                    <a:pt x="508" y="346"/>
                  </a:lnTo>
                  <a:lnTo>
                    <a:pt x="508" y="352"/>
                  </a:lnTo>
                  <a:lnTo>
                    <a:pt x="508" y="352"/>
                  </a:lnTo>
                  <a:lnTo>
                    <a:pt x="504" y="358"/>
                  </a:lnTo>
                  <a:lnTo>
                    <a:pt x="502" y="364"/>
                  </a:lnTo>
                  <a:lnTo>
                    <a:pt x="498" y="368"/>
                  </a:lnTo>
                  <a:lnTo>
                    <a:pt x="496" y="374"/>
                  </a:lnTo>
                  <a:lnTo>
                    <a:pt x="496" y="374"/>
                  </a:lnTo>
                  <a:lnTo>
                    <a:pt x="498" y="378"/>
                  </a:lnTo>
                  <a:lnTo>
                    <a:pt x="502" y="380"/>
                  </a:lnTo>
                  <a:lnTo>
                    <a:pt x="506" y="384"/>
                  </a:lnTo>
                  <a:lnTo>
                    <a:pt x="508" y="388"/>
                  </a:lnTo>
                  <a:lnTo>
                    <a:pt x="508" y="388"/>
                  </a:lnTo>
                  <a:lnTo>
                    <a:pt x="506" y="392"/>
                  </a:lnTo>
                  <a:lnTo>
                    <a:pt x="504" y="398"/>
                  </a:lnTo>
                  <a:lnTo>
                    <a:pt x="502" y="402"/>
                  </a:lnTo>
                  <a:lnTo>
                    <a:pt x="502" y="408"/>
                  </a:lnTo>
                  <a:lnTo>
                    <a:pt x="502" y="408"/>
                  </a:lnTo>
                  <a:lnTo>
                    <a:pt x="506" y="412"/>
                  </a:lnTo>
                  <a:lnTo>
                    <a:pt x="510" y="418"/>
                  </a:lnTo>
                  <a:lnTo>
                    <a:pt x="514" y="420"/>
                  </a:lnTo>
                  <a:lnTo>
                    <a:pt x="520" y="422"/>
                  </a:lnTo>
                  <a:lnTo>
                    <a:pt x="520" y="422"/>
                  </a:lnTo>
                  <a:lnTo>
                    <a:pt x="520" y="422"/>
                  </a:lnTo>
                  <a:lnTo>
                    <a:pt x="520" y="422"/>
                  </a:lnTo>
                  <a:lnTo>
                    <a:pt x="528" y="420"/>
                  </a:lnTo>
                  <a:lnTo>
                    <a:pt x="536" y="416"/>
                  </a:lnTo>
                  <a:lnTo>
                    <a:pt x="550" y="406"/>
                  </a:lnTo>
                  <a:lnTo>
                    <a:pt x="550" y="406"/>
                  </a:lnTo>
                  <a:lnTo>
                    <a:pt x="560" y="398"/>
                  </a:lnTo>
                  <a:lnTo>
                    <a:pt x="566" y="394"/>
                  </a:lnTo>
                  <a:lnTo>
                    <a:pt x="572" y="392"/>
                  </a:lnTo>
                  <a:lnTo>
                    <a:pt x="572" y="392"/>
                  </a:lnTo>
                  <a:lnTo>
                    <a:pt x="574" y="392"/>
                  </a:lnTo>
                  <a:lnTo>
                    <a:pt x="574" y="392"/>
                  </a:lnTo>
                  <a:lnTo>
                    <a:pt x="578" y="396"/>
                  </a:lnTo>
                  <a:lnTo>
                    <a:pt x="578" y="400"/>
                  </a:lnTo>
                  <a:lnTo>
                    <a:pt x="578" y="406"/>
                  </a:lnTo>
                  <a:lnTo>
                    <a:pt x="576" y="410"/>
                  </a:lnTo>
                  <a:lnTo>
                    <a:pt x="576" y="410"/>
                  </a:lnTo>
                  <a:lnTo>
                    <a:pt x="570" y="414"/>
                  </a:lnTo>
                  <a:lnTo>
                    <a:pt x="568" y="416"/>
                  </a:lnTo>
                  <a:lnTo>
                    <a:pt x="570" y="420"/>
                  </a:lnTo>
                  <a:lnTo>
                    <a:pt x="570" y="420"/>
                  </a:lnTo>
                  <a:lnTo>
                    <a:pt x="570" y="422"/>
                  </a:lnTo>
                  <a:lnTo>
                    <a:pt x="574" y="424"/>
                  </a:lnTo>
                  <a:lnTo>
                    <a:pt x="578" y="426"/>
                  </a:lnTo>
                  <a:lnTo>
                    <a:pt x="578" y="426"/>
                  </a:lnTo>
                  <a:lnTo>
                    <a:pt x="582" y="430"/>
                  </a:lnTo>
                  <a:lnTo>
                    <a:pt x="584" y="434"/>
                  </a:lnTo>
                  <a:lnTo>
                    <a:pt x="582" y="438"/>
                  </a:lnTo>
                  <a:lnTo>
                    <a:pt x="582" y="444"/>
                  </a:lnTo>
                  <a:lnTo>
                    <a:pt x="582" y="444"/>
                  </a:lnTo>
                  <a:lnTo>
                    <a:pt x="586" y="446"/>
                  </a:lnTo>
                  <a:lnTo>
                    <a:pt x="588" y="450"/>
                  </a:lnTo>
                  <a:lnTo>
                    <a:pt x="588" y="450"/>
                  </a:lnTo>
                  <a:lnTo>
                    <a:pt x="588" y="456"/>
                  </a:lnTo>
                  <a:lnTo>
                    <a:pt x="586" y="462"/>
                  </a:lnTo>
                  <a:lnTo>
                    <a:pt x="586" y="462"/>
                  </a:lnTo>
                  <a:lnTo>
                    <a:pt x="588" y="468"/>
                  </a:lnTo>
                  <a:lnTo>
                    <a:pt x="588" y="470"/>
                  </a:lnTo>
                  <a:lnTo>
                    <a:pt x="592" y="470"/>
                  </a:lnTo>
                  <a:lnTo>
                    <a:pt x="592" y="470"/>
                  </a:lnTo>
                  <a:lnTo>
                    <a:pt x="600" y="468"/>
                  </a:lnTo>
                  <a:lnTo>
                    <a:pt x="600" y="468"/>
                  </a:lnTo>
                  <a:lnTo>
                    <a:pt x="606" y="466"/>
                  </a:lnTo>
                  <a:lnTo>
                    <a:pt x="610" y="464"/>
                  </a:lnTo>
                  <a:lnTo>
                    <a:pt x="616" y="456"/>
                  </a:lnTo>
                  <a:lnTo>
                    <a:pt x="616" y="456"/>
                  </a:lnTo>
                  <a:lnTo>
                    <a:pt x="622" y="454"/>
                  </a:lnTo>
                  <a:lnTo>
                    <a:pt x="626" y="452"/>
                  </a:lnTo>
                  <a:lnTo>
                    <a:pt x="636" y="450"/>
                  </a:lnTo>
                  <a:lnTo>
                    <a:pt x="636" y="450"/>
                  </a:lnTo>
                  <a:lnTo>
                    <a:pt x="642" y="448"/>
                  </a:lnTo>
                  <a:lnTo>
                    <a:pt x="644" y="444"/>
                  </a:lnTo>
                  <a:lnTo>
                    <a:pt x="644" y="440"/>
                  </a:lnTo>
                  <a:lnTo>
                    <a:pt x="644" y="434"/>
                  </a:lnTo>
                  <a:lnTo>
                    <a:pt x="642" y="424"/>
                  </a:lnTo>
                  <a:lnTo>
                    <a:pt x="644" y="418"/>
                  </a:lnTo>
                  <a:lnTo>
                    <a:pt x="646" y="414"/>
                  </a:lnTo>
                  <a:lnTo>
                    <a:pt x="646" y="414"/>
                  </a:lnTo>
                  <a:lnTo>
                    <a:pt x="650" y="410"/>
                  </a:lnTo>
                  <a:lnTo>
                    <a:pt x="656" y="406"/>
                  </a:lnTo>
                  <a:lnTo>
                    <a:pt x="666" y="400"/>
                  </a:lnTo>
                  <a:lnTo>
                    <a:pt x="668" y="396"/>
                  </a:lnTo>
                  <a:lnTo>
                    <a:pt x="670" y="394"/>
                  </a:lnTo>
                  <a:lnTo>
                    <a:pt x="666" y="390"/>
                  </a:lnTo>
                  <a:lnTo>
                    <a:pt x="658" y="386"/>
                  </a:lnTo>
                  <a:lnTo>
                    <a:pt x="658" y="386"/>
                  </a:lnTo>
                  <a:lnTo>
                    <a:pt x="662" y="382"/>
                  </a:lnTo>
                  <a:lnTo>
                    <a:pt x="666" y="382"/>
                  </a:lnTo>
                  <a:lnTo>
                    <a:pt x="666" y="382"/>
                  </a:lnTo>
                  <a:lnTo>
                    <a:pt x="672" y="382"/>
                  </a:lnTo>
                  <a:lnTo>
                    <a:pt x="672" y="382"/>
                  </a:lnTo>
                  <a:lnTo>
                    <a:pt x="678" y="384"/>
                  </a:lnTo>
                  <a:lnTo>
                    <a:pt x="678" y="384"/>
                  </a:lnTo>
                  <a:lnTo>
                    <a:pt x="682" y="382"/>
                  </a:lnTo>
                  <a:lnTo>
                    <a:pt x="686" y="380"/>
                  </a:lnTo>
                  <a:lnTo>
                    <a:pt x="686" y="380"/>
                  </a:lnTo>
                  <a:lnTo>
                    <a:pt x="686" y="378"/>
                  </a:lnTo>
                  <a:lnTo>
                    <a:pt x="686" y="374"/>
                  </a:lnTo>
                  <a:lnTo>
                    <a:pt x="682" y="370"/>
                  </a:lnTo>
                  <a:lnTo>
                    <a:pt x="670" y="362"/>
                  </a:lnTo>
                  <a:lnTo>
                    <a:pt x="670" y="362"/>
                  </a:lnTo>
                  <a:lnTo>
                    <a:pt x="666" y="358"/>
                  </a:lnTo>
                  <a:lnTo>
                    <a:pt x="664" y="354"/>
                  </a:lnTo>
                  <a:lnTo>
                    <a:pt x="664" y="348"/>
                  </a:lnTo>
                  <a:lnTo>
                    <a:pt x="668" y="342"/>
                  </a:lnTo>
                  <a:lnTo>
                    <a:pt x="668" y="342"/>
                  </a:lnTo>
                  <a:lnTo>
                    <a:pt x="674" y="330"/>
                  </a:lnTo>
                  <a:lnTo>
                    <a:pt x="678" y="318"/>
                  </a:lnTo>
                  <a:lnTo>
                    <a:pt x="678" y="318"/>
                  </a:lnTo>
                  <a:lnTo>
                    <a:pt x="692" y="314"/>
                  </a:lnTo>
                  <a:lnTo>
                    <a:pt x="704" y="310"/>
                  </a:lnTo>
                  <a:lnTo>
                    <a:pt x="704" y="310"/>
                  </a:lnTo>
                  <a:lnTo>
                    <a:pt x="712" y="308"/>
                  </a:lnTo>
                  <a:lnTo>
                    <a:pt x="716" y="304"/>
                  </a:lnTo>
                  <a:lnTo>
                    <a:pt x="722" y="294"/>
                  </a:lnTo>
                  <a:lnTo>
                    <a:pt x="722" y="294"/>
                  </a:lnTo>
                  <a:lnTo>
                    <a:pt x="736" y="276"/>
                  </a:lnTo>
                  <a:lnTo>
                    <a:pt x="754" y="260"/>
                  </a:lnTo>
                  <a:lnTo>
                    <a:pt x="754" y="260"/>
                  </a:lnTo>
                  <a:lnTo>
                    <a:pt x="762" y="258"/>
                  </a:lnTo>
                  <a:lnTo>
                    <a:pt x="770" y="256"/>
                  </a:lnTo>
                  <a:lnTo>
                    <a:pt x="770" y="256"/>
                  </a:lnTo>
                  <a:lnTo>
                    <a:pt x="778" y="258"/>
                  </a:lnTo>
                  <a:lnTo>
                    <a:pt x="784" y="262"/>
                  </a:lnTo>
                  <a:lnTo>
                    <a:pt x="786" y="266"/>
                  </a:lnTo>
                  <a:lnTo>
                    <a:pt x="786" y="270"/>
                  </a:lnTo>
                  <a:lnTo>
                    <a:pt x="786" y="274"/>
                  </a:lnTo>
                  <a:lnTo>
                    <a:pt x="786" y="274"/>
                  </a:lnTo>
                  <a:lnTo>
                    <a:pt x="780" y="280"/>
                  </a:lnTo>
                  <a:lnTo>
                    <a:pt x="774" y="286"/>
                  </a:lnTo>
                  <a:lnTo>
                    <a:pt x="758" y="294"/>
                  </a:lnTo>
                  <a:lnTo>
                    <a:pt x="742" y="302"/>
                  </a:lnTo>
                  <a:lnTo>
                    <a:pt x="734" y="306"/>
                  </a:lnTo>
                  <a:lnTo>
                    <a:pt x="728" y="312"/>
                  </a:lnTo>
                  <a:lnTo>
                    <a:pt x="728" y="312"/>
                  </a:lnTo>
                  <a:lnTo>
                    <a:pt x="726" y="316"/>
                  </a:lnTo>
                  <a:lnTo>
                    <a:pt x="724" y="322"/>
                  </a:lnTo>
                  <a:lnTo>
                    <a:pt x="724" y="334"/>
                  </a:lnTo>
                  <a:lnTo>
                    <a:pt x="724" y="334"/>
                  </a:lnTo>
                  <a:lnTo>
                    <a:pt x="722" y="346"/>
                  </a:lnTo>
                  <a:lnTo>
                    <a:pt x="718" y="356"/>
                  </a:lnTo>
                  <a:lnTo>
                    <a:pt x="718" y="356"/>
                  </a:lnTo>
                  <a:lnTo>
                    <a:pt x="714" y="366"/>
                  </a:lnTo>
                  <a:lnTo>
                    <a:pt x="712" y="372"/>
                  </a:lnTo>
                  <a:lnTo>
                    <a:pt x="714" y="376"/>
                  </a:lnTo>
                  <a:lnTo>
                    <a:pt x="714" y="376"/>
                  </a:lnTo>
                  <a:lnTo>
                    <a:pt x="720" y="378"/>
                  </a:lnTo>
                  <a:lnTo>
                    <a:pt x="726" y="380"/>
                  </a:lnTo>
                  <a:lnTo>
                    <a:pt x="738" y="382"/>
                  </a:lnTo>
                  <a:lnTo>
                    <a:pt x="738" y="382"/>
                  </a:lnTo>
                  <a:lnTo>
                    <a:pt x="748" y="384"/>
                  </a:lnTo>
                  <a:lnTo>
                    <a:pt x="748" y="384"/>
                  </a:lnTo>
                  <a:lnTo>
                    <a:pt x="752" y="384"/>
                  </a:lnTo>
                  <a:lnTo>
                    <a:pt x="758" y="382"/>
                  </a:lnTo>
                  <a:lnTo>
                    <a:pt x="758" y="382"/>
                  </a:lnTo>
                  <a:lnTo>
                    <a:pt x="770" y="376"/>
                  </a:lnTo>
                  <a:lnTo>
                    <a:pt x="782" y="372"/>
                  </a:lnTo>
                  <a:lnTo>
                    <a:pt x="782" y="372"/>
                  </a:lnTo>
                  <a:lnTo>
                    <a:pt x="790" y="370"/>
                  </a:lnTo>
                  <a:lnTo>
                    <a:pt x="798" y="368"/>
                  </a:lnTo>
                  <a:lnTo>
                    <a:pt x="798" y="368"/>
                  </a:lnTo>
                  <a:lnTo>
                    <a:pt x="804" y="370"/>
                  </a:lnTo>
                  <a:lnTo>
                    <a:pt x="806" y="370"/>
                  </a:lnTo>
                  <a:lnTo>
                    <a:pt x="806" y="370"/>
                  </a:lnTo>
                  <a:lnTo>
                    <a:pt x="810" y="374"/>
                  </a:lnTo>
                  <a:lnTo>
                    <a:pt x="810" y="380"/>
                  </a:lnTo>
                  <a:lnTo>
                    <a:pt x="810" y="392"/>
                  </a:lnTo>
                  <a:lnTo>
                    <a:pt x="810" y="392"/>
                  </a:lnTo>
                  <a:lnTo>
                    <a:pt x="806" y="392"/>
                  </a:lnTo>
                  <a:lnTo>
                    <a:pt x="806" y="392"/>
                  </a:lnTo>
                  <a:lnTo>
                    <a:pt x="790" y="390"/>
                  </a:lnTo>
                  <a:lnTo>
                    <a:pt x="790" y="390"/>
                  </a:lnTo>
                  <a:lnTo>
                    <a:pt x="772" y="388"/>
                  </a:lnTo>
                  <a:lnTo>
                    <a:pt x="772" y="388"/>
                  </a:lnTo>
                  <a:lnTo>
                    <a:pt x="762" y="388"/>
                  </a:lnTo>
                  <a:lnTo>
                    <a:pt x="762" y="388"/>
                  </a:lnTo>
                  <a:lnTo>
                    <a:pt x="754" y="390"/>
                  </a:lnTo>
                  <a:lnTo>
                    <a:pt x="748" y="394"/>
                  </a:lnTo>
                  <a:lnTo>
                    <a:pt x="746" y="398"/>
                  </a:lnTo>
                  <a:lnTo>
                    <a:pt x="746" y="402"/>
                  </a:lnTo>
                  <a:lnTo>
                    <a:pt x="746" y="412"/>
                  </a:lnTo>
                  <a:lnTo>
                    <a:pt x="748" y="422"/>
                  </a:lnTo>
                  <a:lnTo>
                    <a:pt x="748" y="422"/>
                  </a:lnTo>
                  <a:lnTo>
                    <a:pt x="748" y="428"/>
                  </a:lnTo>
                  <a:lnTo>
                    <a:pt x="748" y="434"/>
                  </a:lnTo>
                  <a:lnTo>
                    <a:pt x="744" y="438"/>
                  </a:lnTo>
                  <a:lnTo>
                    <a:pt x="740" y="440"/>
                  </a:lnTo>
                  <a:lnTo>
                    <a:pt x="736" y="440"/>
                  </a:lnTo>
                  <a:lnTo>
                    <a:pt x="736" y="440"/>
                  </a:lnTo>
                  <a:lnTo>
                    <a:pt x="736" y="440"/>
                  </a:lnTo>
                  <a:lnTo>
                    <a:pt x="736" y="440"/>
                  </a:lnTo>
                  <a:lnTo>
                    <a:pt x="734" y="440"/>
                  </a:lnTo>
                  <a:lnTo>
                    <a:pt x="732" y="438"/>
                  </a:lnTo>
                  <a:lnTo>
                    <a:pt x="730" y="434"/>
                  </a:lnTo>
                  <a:lnTo>
                    <a:pt x="730" y="428"/>
                  </a:lnTo>
                  <a:lnTo>
                    <a:pt x="728" y="424"/>
                  </a:lnTo>
                  <a:lnTo>
                    <a:pt x="728" y="424"/>
                  </a:lnTo>
                  <a:lnTo>
                    <a:pt x="724" y="420"/>
                  </a:lnTo>
                  <a:lnTo>
                    <a:pt x="720" y="420"/>
                  </a:lnTo>
                  <a:lnTo>
                    <a:pt x="720" y="420"/>
                  </a:lnTo>
                  <a:lnTo>
                    <a:pt x="714" y="420"/>
                  </a:lnTo>
                  <a:lnTo>
                    <a:pt x="708" y="424"/>
                  </a:lnTo>
                  <a:lnTo>
                    <a:pt x="708" y="424"/>
                  </a:lnTo>
                  <a:lnTo>
                    <a:pt x="704" y="428"/>
                  </a:lnTo>
                  <a:lnTo>
                    <a:pt x="700" y="432"/>
                  </a:lnTo>
                  <a:lnTo>
                    <a:pt x="700" y="432"/>
                  </a:lnTo>
                  <a:lnTo>
                    <a:pt x="694" y="436"/>
                  </a:lnTo>
                  <a:lnTo>
                    <a:pt x="692" y="438"/>
                  </a:lnTo>
                  <a:lnTo>
                    <a:pt x="690" y="440"/>
                  </a:lnTo>
                  <a:lnTo>
                    <a:pt x="690" y="440"/>
                  </a:lnTo>
                  <a:lnTo>
                    <a:pt x="690" y="442"/>
                  </a:lnTo>
                  <a:lnTo>
                    <a:pt x="690" y="444"/>
                  </a:lnTo>
                  <a:lnTo>
                    <a:pt x="694" y="448"/>
                  </a:lnTo>
                  <a:lnTo>
                    <a:pt x="694" y="448"/>
                  </a:lnTo>
                  <a:lnTo>
                    <a:pt x="694" y="458"/>
                  </a:lnTo>
                  <a:lnTo>
                    <a:pt x="694" y="458"/>
                  </a:lnTo>
                  <a:lnTo>
                    <a:pt x="692" y="468"/>
                  </a:lnTo>
                  <a:lnTo>
                    <a:pt x="692" y="472"/>
                  </a:lnTo>
                  <a:lnTo>
                    <a:pt x="690" y="476"/>
                  </a:lnTo>
                  <a:lnTo>
                    <a:pt x="690" y="476"/>
                  </a:lnTo>
                  <a:lnTo>
                    <a:pt x="684" y="480"/>
                  </a:lnTo>
                  <a:lnTo>
                    <a:pt x="680" y="480"/>
                  </a:lnTo>
                  <a:lnTo>
                    <a:pt x="680" y="480"/>
                  </a:lnTo>
                  <a:lnTo>
                    <a:pt x="678" y="480"/>
                  </a:lnTo>
                  <a:lnTo>
                    <a:pt x="678" y="480"/>
                  </a:lnTo>
                  <a:lnTo>
                    <a:pt x="678" y="480"/>
                  </a:lnTo>
                  <a:lnTo>
                    <a:pt x="678" y="480"/>
                  </a:lnTo>
                  <a:lnTo>
                    <a:pt x="670" y="482"/>
                  </a:lnTo>
                  <a:lnTo>
                    <a:pt x="670" y="482"/>
                  </a:lnTo>
                  <a:lnTo>
                    <a:pt x="666" y="484"/>
                  </a:lnTo>
                  <a:lnTo>
                    <a:pt x="664" y="488"/>
                  </a:lnTo>
                  <a:lnTo>
                    <a:pt x="660" y="498"/>
                  </a:lnTo>
                  <a:lnTo>
                    <a:pt x="660" y="498"/>
                  </a:lnTo>
                  <a:lnTo>
                    <a:pt x="654" y="496"/>
                  </a:lnTo>
                  <a:lnTo>
                    <a:pt x="648" y="492"/>
                  </a:lnTo>
                  <a:lnTo>
                    <a:pt x="648" y="492"/>
                  </a:lnTo>
                  <a:lnTo>
                    <a:pt x="646" y="490"/>
                  </a:lnTo>
                  <a:lnTo>
                    <a:pt x="646" y="488"/>
                  </a:lnTo>
                  <a:lnTo>
                    <a:pt x="648" y="482"/>
                  </a:lnTo>
                  <a:lnTo>
                    <a:pt x="648" y="482"/>
                  </a:lnTo>
                  <a:lnTo>
                    <a:pt x="648" y="476"/>
                  </a:lnTo>
                  <a:lnTo>
                    <a:pt x="646" y="474"/>
                  </a:lnTo>
                  <a:lnTo>
                    <a:pt x="644" y="472"/>
                  </a:lnTo>
                  <a:lnTo>
                    <a:pt x="640" y="472"/>
                  </a:lnTo>
                  <a:lnTo>
                    <a:pt x="640" y="472"/>
                  </a:lnTo>
                  <a:lnTo>
                    <a:pt x="632" y="472"/>
                  </a:lnTo>
                  <a:lnTo>
                    <a:pt x="632" y="472"/>
                  </a:lnTo>
                  <a:lnTo>
                    <a:pt x="626" y="474"/>
                  </a:lnTo>
                  <a:lnTo>
                    <a:pt x="622" y="478"/>
                  </a:lnTo>
                  <a:lnTo>
                    <a:pt x="612" y="486"/>
                  </a:lnTo>
                  <a:lnTo>
                    <a:pt x="602" y="496"/>
                  </a:lnTo>
                  <a:lnTo>
                    <a:pt x="596" y="498"/>
                  </a:lnTo>
                  <a:lnTo>
                    <a:pt x="588" y="500"/>
                  </a:lnTo>
                  <a:lnTo>
                    <a:pt x="588" y="500"/>
                  </a:lnTo>
                  <a:lnTo>
                    <a:pt x="584" y="492"/>
                  </a:lnTo>
                  <a:lnTo>
                    <a:pt x="576" y="490"/>
                  </a:lnTo>
                  <a:lnTo>
                    <a:pt x="576" y="490"/>
                  </a:lnTo>
                  <a:lnTo>
                    <a:pt x="572" y="490"/>
                  </a:lnTo>
                  <a:lnTo>
                    <a:pt x="566" y="492"/>
                  </a:lnTo>
                  <a:lnTo>
                    <a:pt x="554" y="502"/>
                  </a:lnTo>
                  <a:lnTo>
                    <a:pt x="554" y="502"/>
                  </a:lnTo>
                  <a:lnTo>
                    <a:pt x="546" y="496"/>
                  </a:lnTo>
                  <a:lnTo>
                    <a:pt x="538" y="490"/>
                  </a:lnTo>
                  <a:lnTo>
                    <a:pt x="536" y="484"/>
                  </a:lnTo>
                  <a:lnTo>
                    <a:pt x="536" y="480"/>
                  </a:lnTo>
                  <a:lnTo>
                    <a:pt x="538" y="476"/>
                  </a:lnTo>
                  <a:lnTo>
                    <a:pt x="542" y="472"/>
                  </a:lnTo>
                  <a:lnTo>
                    <a:pt x="542" y="472"/>
                  </a:lnTo>
                  <a:lnTo>
                    <a:pt x="546" y="468"/>
                  </a:lnTo>
                  <a:lnTo>
                    <a:pt x="550" y="464"/>
                  </a:lnTo>
                  <a:lnTo>
                    <a:pt x="550" y="464"/>
                  </a:lnTo>
                  <a:lnTo>
                    <a:pt x="552" y="462"/>
                  </a:lnTo>
                  <a:lnTo>
                    <a:pt x="552" y="460"/>
                  </a:lnTo>
                  <a:lnTo>
                    <a:pt x="550" y="456"/>
                  </a:lnTo>
                  <a:lnTo>
                    <a:pt x="552" y="454"/>
                  </a:lnTo>
                  <a:lnTo>
                    <a:pt x="552" y="454"/>
                  </a:lnTo>
                  <a:lnTo>
                    <a:pt x="558" y="446"/>
                  </a:lnTo>
                  <a:lnTo>
                    <a:pt x="560" y="442"/>
                  </a:lnTo>
                  <a:lnTo>
                    <a:pt x="562" y="436"/>
                  </a:lnTo>
                  <a:lnTo>
                    <a:pt x="562" y="436"/>
                  </a:lnTo>
                  <a:lnTo>
                    <a:pt x="562" y="430"/>
                  </a:lnTo>
                  <a:lnTo>
                    <a:pt x="562" y="424"/>
                  </a:lnTo>
                  <a:lnTo>
                    <a:pt x="558" y="420"/>
                  </a:lnTo>
                  <a:lnTo>
                    <a:pt x="554" y="420"/>
                  </a:lnTo>
                  <a:lnTo>
                    <a:pt x="554" y="420"/>
                  </a:lnTo>
                  <a:lnTo>
                    <a:pt x="544" y="422"/>
                  </a:lnTo>
                  <a:lnTo>
                    <a:pt x="532" y="430"/>
                  </a:lnTo>
                  <a:lnTo>
                    <a:pt x="532" y="430"/>
                  </a:lnTo>
                  <a:lnTo>
                    <a:pt x="520" y="438"/>
                  </a:lnTo>
                  <a:lnTo>
                    <a:pt x="516" y="444"/>
                  </a:lnTo>
                  <a:lnTo>
                    <a:pt x="512" y="450"/>
                  </a:lnTo>
                  <a:lnTo>
                    <a:pt x="512" y="450"/>
                  </a:lnTo>
                  <a:lnTo>
                    <a:pt x="514" y="456"/>
                  </a:lnTo>
                  <a:lnTo>
                    <a:pt x="516" y="462"/>
                  </a:lnTo>
                  <a:lnTo>
                    <a:pt x="520" y="468"/>
                  </a:lnTo>
                  <a:lnTo>
                    <a:pt x="522" y="474"/>
                  </a:lnTo>
                  <a:lnTo>
                    <a:pt x="522" y="474"/>
                  </a:lnTo>
                  <a:lnTo>
                    <a:pt x="522" y="484"/>
                  </a:lnTo>
                  <a:lnTo>
                    <a:pt x="518" y="496"/>
                  </a:lnTo>
                  <a:lnTo>
                    <a:pt x="514" y="500"/>
                  </a:lnTo>
                  <a:lnTo>
                    <a:pt x="510" y="502"/>
                  </a:lnTo>
                  <a:lnTo>
                    <a:pt x="504" y="504"/>
                  </a:lnTo>
                  <a:lnTo>
                    <a:pt x="496" y="506"/>
                  </a:lnTo>
                  <a:lnTo>
                    <a:pt x="496" y="506"/>
                  </a:lnTo>
                  <a:lnTo>
                    <a:pt x="494" y="506"/>
                  </a:lnTo>
                  <a:lnTo>
                    <a:pt x="494" y="506"/>
                  </a:lnTo>
                  <a:lnTo>
                    <a:pt x="480" y="504"/>
                  </a:lnTo>
                  <a:lnTo>
                    <a:pt x="480" y="504"/>
                  </a:lnTo>
                  <a:lnTo>
                    <a:pt x="474" y="504"/>
                  </a:lnTo>
                  <a:lnTo>
                    <a:pt x="468" y="508"/>
                  </a:lnTo>
                  <a:lnTo>
                    <a:pt x="468" y="508"/>
                  </a:lnTo>
                  <a:lnTo>
                    <a:pt x="464" y="512"/>
                  </a:lnTo>
                  <a:lnTo>
                    <a:pt x="462" y="516"/>
                  </a:lnTo>
                  <a:lnTo>
                    <a:pt x="460" y="522"/>
                  </a:lnTo>
                  <a:lnTo>
                    <a:pt x="458" y="526"/>
                  </a:lnTo>
                  <a:lnTo>
                    <a:pt x="458" y="526"/>
                  </a:lnTo>
                  <a:lnTo>
                    <a:pt x="452" y="530"/>
                  </a:lnTo>
                  <a:lnTo>
                    <a:pt x="446" y="534"/>
                  </a:lnTo>
                  <a:lnTo>
                    <a:pt x="434" y="540"/>
                  </a:lnTo>
                  <a:lnTo>
                    <a:pt x="434" y="540"/>
                  </a:lnTo>
                  <a:lnTo>
                    <a:pt x="426" y="544"/>
                  </a:lnTo>
                  <a:lnTo>
                    <a:pt x="422" y="550"/>
                  </a:lnTo>
                  <a:lnTo>
                    <a:pt x="412" y="560"/>
                  </a:lnTo>
                  <a:lnTo>
                    <a:pt x="412" y="560"/>
                  </a:lnTo>
                  <a:lnTo>
                    <a:pt x="408" y="562"/>
                  </a:lnTo>
                  <a:lnTo>
                    <a:pt x="402" y="564"/>
                  </a:lnTo>
                  <a:lnTo>
                    <a:pt x="392" y="568"/>
                  </a:lnTo>
                  <a:lnTo>
                    <a:pt x="392" y="568"/>
                  </a:lnTo>
                  <a:lnTo>
                    <a:pt x="386" y="572"/>
                  </a:lnTo>
                  <a:lnTo>
                    <a:pt x="384" y="578"/>
                  </a:lnTo>
                  <a:lnTo>
                    <a:pt x="380" y="582"/>
                  </a:lnTo>
                  <a:lnTo>
                    <a:pt x="374" y="584"/>
                  </a:lnTo>
                  <a:lnTo>
                    <a:pt x="374" y="584"/>
                  </a:lnTo>
                  <a:lnTo>
                    <a:pt x="368" y="584"/>
                  </a:lnTo>
                  <a:lnTo>
                    <a:pt x="368" y="584"/>
                  </a:lnTo>
                  <a:lnTo>
                    <a:pt x="362" y="584"/>
                  </a:lnTo>
                  <a:lnTo>
                    <a:pt x="362" y="584"/>
                  </a:lnTo>
                  <a:lnTo>
                    <a:pt x="360" y="582"/>
                  </a:lnTo>
                  <a:lnTo>
                    <a:pt x="360" y="578"/>
                  </a:lnTo>
                  <a:lnTo>
                    <a:pt x="360" y="576"/>
                  </a:lnTo>
                  <a:lnTo>
                    <a:pt x="360" y="574"/>
                  </a:lnTo>
                  <a:lnTo>
                    <a:pt x="360" y="574"/>
                  </a:lnTo>
                  <a:lnTo>
                    <a:pt x="356" y="572"/>
                  </a:lnTo>
                  <a:lnTo>
                    <a:pt x="356" y="572"/>
                  </a:lnTo>
                  <a:lnTo>
                    <a:pt x="352" y="574"/>
                  </a:lnTo>
                  <a:lnTo>
                    <a:pt x="348" y="578"/>
                  </a:lnTo>
                  <a:lnTo>
                    <a:pt x="344" y="588"/>
                  </a:lnTo>
                  <a:lnTo>
                    <a:pt x="344" y="588"/>
                  </a:lnTo>
                  <a:lnTo>
                    <a:pt x="346" y="592"/>
                  </a:lnTo>
                  <a:lnTo>
                    <a:pt x="346" y="594"/>
                  </a:lnTo>
                  <a:lnTo>
                    <a:pt x="344" y="598"/>
                  </a:lnTo>
                  <a:lnTo>
                    <a:pt x="344" y="598"/>
                  </a:lnTo>
                  <a:lnTo>
                    <a:pt x="340" y="598"/>
                  </a:lnTo>
                  <a:lnTo>
                    <a:pt x="340" y="598"/>
                  </a:lnTo>
                  <a:lnTo>
                    <a:pt x="334" y="596"/>
                  </a:lnTo>
                  <a:lnTo>
                    <a:pt x="330" y="594"/>
                  </a:lnTo>
                  <a:lnTo>
                    <a:pt x="330" y="594"/>
                  </a:lnTo>
                  <a:lnTo>
                    <a:pt x="324" y="590"/>
                  </a:lnTo>
                  <a:lnTo>
                    <a:pt x="318" y="588"/>
                  </a:lnTo>
                  <a:lnTo>
                    <a:pt x="318" y="588"/>
                  </a:lnTo>
                  <a:lnTo>
                    <a:pt x="314" y="588"/>
                  </a:lnTo>
                  <a:lnTo>
                    <a:pt x="310" y="592"/>
                  </a:lnTo>
                  <a:lnTo>
                    <a:pt x="310" y="592"/>
                  </a:lnTo>
                  <a:lnTo>
                    <a:pt x="306" y="598"/>
                  </a:lnTo>
                  <a:lnTo>
                    <a:pt x="306" y="602"/>
                  </a:lnTo>
                  <a:lnTo>
                    <a:pt x="308" y="608"/>
                  </a:lnTo>
                  <a:lnTo>
                    <a:pt x="314" y="612"/>
                  </a:lnTo>
                  <a:lnTo>
                    <a:pt x="326" y="620"/>
                  </a:lnTo>
                  <a:lnTo>
                    <a:pt x="336" y="626"/>
                  </a:lnTo>
                  <a:lnTo>
                    <a:pt x="336" y="626"/>
                  </a:lnTo>
                  <a:lnTo>
                    <a:pt x="342" y="634"/>
                  </a:lnTo>
                  <a:lnTo>
                    <a:pt x="346" y="642"/>
                  </a:lnTo>
                  <a:lnTo>
                    <a:pt x="350" y="654"/>
                  </a:lnTo>
                  <a:lnTo>
                    <a:pt x="350" y="658"/>
                  </a:lnTo>
                  <a:lnTo>
                    <a:pt x="348" y="662"/>
                  </a:lnTo>
                  <a:lnTo>
                    <a:pt x="348" y="662"/>
                  </a:lnTo>
                  <a:lnTo>
                    <a:pt x="340" y="670"/>
                  </a:lnTo>
                  <a:lnTo>
                    <a:pt x="336" y="676"/>
                  </a:lnTo>
                  <a:lnTo>
                    <a:pt x="334" y="682"/>
                  </a:lnTo>
                  <a:lnTo>
                    <a:pt x="334" y="682"/>
                  </a:lnTo>
                  <a:lnTo>
                    <a:pt x="330" y="688"/>
                  </a:lnTo>
                  <a:lnTo>
                    <a:pt x="328" y="690"/>
                  </a:lnTo>
                  <a:lnTo>
                    <a:pt x="326" y="690"/>
                  </a:lnTo>
                  <a:lnTo>
                    <a:pt x="326" y="690"/>
                  </a:lnTo>
                  <a:lnTo>
                    <a:pt x="318" y="688"/>
                  </a:lnTo>
                  <a:lnTo>
                    <a:pt x="318" y="688"/>
                  </a:lnTo>
                  <a:lnTo>
                    <a:pt x="312" y="686"/>
                  </a:lnTo>
                  <a:lnTo>
                    <a:pt x="306" y="684"/>
                  </a:lnTo>
                  <a:lnTo>
                    <a:pt x="306" y="684"/>
                  </a:lnTo>
                  <a:lnTo>
                    <a:pt x="304" y="684"/>
                  </a:lnTo>
                  <a:lnTo>
                    <a:pt x="304" y="684"/>
                  </a:lnTo>
                  <a:lnTo>
                    <a:pt x="300" y="684"/>
                  </a:lnTo>
                  <a:lnTo>
                    <a:pt x="300" y="684"/>
                  </a:lnTo>
                  <a:lnTo>
                    <a:pt x="296" y="684"/>
                  </a:lnTo>
                  <a:lnTo>
                    <a:pt x="296" y="684"/>
                  </a:lnTo>
                  <a:lnTo>
                    <a:pt x="296" y="684"/>
                  </a:lnTo>
                  <a:lnTo>
                    <a:pt x="296" y="684"/>
                  </a:lnTo>
                  <a:lnTo>
                    <a:pt x="290" y="684"/>
                  </a:lnTo>
                  <a:lnTo>
                    <a:pt x="288" y="680"/>
                  </a:lnTo>
                  <a:lnTo>
                    <a:pt x="288" y="680"/>
                  </a:lnTo>
                  <a:lnTo>
                    <a:pt x="284" y="676"/>
                  </a:lnTo>
                  <a:lnTo>
                    <a:pt x="280" y="672"/>
                  </a:lnTo>
                  <a:lnTo>
                    <a:pt x="280" y="672"/>
                  </a:lnTo>
                  <a:lnTo>
                    <a:pt x="278" y="672"/>
                  </a:lnTo>
                  <a:lnTo>
                    <a:pt x="278" y="672"/>
                  </a:lnTo>
                  <a:lnTo>
                    <a:pt x="274" y="672"/>
                  </a:lnTo>
                  <a:lnTo>
                    <a:pt x="274" y="672"/>
                  </a:lnTo>
                  <a:lnTo>
                    <a:pt x="270" y="672"/>
                  </a:lnTo>
                  <a:lnTo>
                    <a:pt x="270" y="672"/>
                  </a:lnTo>
                  <a:lnTo>
                    <a:pt x="268" y="672"/>
                  </a:lnTo>
                  <a:lnTo>
                    <a:pt x="268" y="672"/>
                  </a:lnTo>
                  <a:lnTo>
                    <a:pt x="262" y="670"/>
                  </a:lnTo>
                  <a:lnTo>
                    <a:pt x="258" y="666"/>
                  </a:lnTo>
                  <a:lnTo>
                    <a:pt x="258" y="666"/>
                  </a:lnTo>
                  <a:lnTo>
                    <a:pt x="256" y="666"/>
                  </a:lnTo>
                  <a:lnTo>
                    <a:pt x="256" y="666"/>
                  </a:lnTo>
                  <a:lnTo>
                    <a:pt x="250" y="668"/>
                  </a:lnTo>
                  <a:lnTo>
                    <a:pt x="244" y="670"/>
                  </a:lnTo>
                  <a:lnTo>
                    <a:pt x="236" y="678"/>
                  </a:lnTo>
                  <a:lnTo>
                    <a:pt x="236" y="678"/>
                  </a:lnTo>
                  <a:lnTo>
                    <a:pt x="228" y="686"/>
                  </a:lnTo>
                  <a:lnTo>
                    <a:pt x="226" y="690"/>
                  </a:lnTo>
                  <a:lnTo>
                    <a:pt x="226" y="696"/>
                  </a:lnTo>
                  <a:lnTo>
                    <a:pt x="226" y="696"/>
                  </a:lnTo>
                  <a:lnTo>
                    <a:pt x="230" y="702"/>
                  </a:lnTo>
                  <a:lnTo>
                    <a:pt x="232" y="706"/>
                  </a:lnTo>
                  <a:lnTo>
                    <a:pt x="236" y="710"/>
                  </a:lnTo>
                  <a:lnTo>
                    <a:pt x="236" y="718"/>
                  </a:lnTo>
                  <a:lnTo>
                    <a:pt x="236" y="718"/>
                  </a:lnTo>
                  <a:lnTo>
                    <a:pt x="232" y="728"/>
                  </a:lnTo>
                  <a:lnTo>
                    <a:pt x="226" y="738"/>
                  </a:lnTo>
                  <a:lnTo>
                    <a:pt x="218" y="746"/>
                  </a:lnTo>
                  <a:lnTo>
                    <a:pt x="214" y="756"/>
                  </a:lnTo>
                  <a:lnTo>
                    <a:pt x="214" y="756"/>
                  </a:lnTo>
                  <a:lnTo>
                    <a:pt x="212" y="766"/>
                  </a:lnTo>
                  <a:lnTo>
                    <a:pt x="212" y="772"/>
                  </a:lnTo>
                  <a:lnTo>
                    <a:pt x="212" y="776"/>
                  </a:lnTo>
                  <a:lnTo>
                    <a:pt x="212" y="776"/>
                  </a:lnTo>
                  <a:lnTo>
                    <a:pt x="218" y="782"/>
                  </a:lnTo>
                  <a:lnTo>
                    <a:pt x="226" y="788"/>
                  </a:lnTo>
                  <a:lnTo>
                    <a:pt x="226" y="788"/>
                  </a:lnTo>
                  <a:lnTo>
                    <a:pt x="232" y="790"/>
                  </a:lnTo>
                  <a:lnTo>
                    <a:pt x="238" y="790"/>
                  </a:lnTo>
                  <a:lnTo>
                    <a:pt x="242" y="792"/>
                  </a:lnTo>
                  <a:lnTo>
                    <a:pt x="246" y="794"/>
                  </a:lnTo>
                  <a:lnTo>
                    <a:pt x="246" y="794"/>
                  </a:lnTo>
                  <a:lnTo>
                    <a:pt x="248" y="798"/>
                  </a:lnTo>
                  <a:lnTo>
                    <a:pt x="246" y="804"/>
                  </a:lnTo>
                  <a:lnTo>
                    <a:pt x="248" y="810"/>
                  </a:lnTo>
                  <a:lnTo>
                    <a:pt x="248" y="812"/>
                  </a:lnTo>
                  <a:lnTo>
                    <a:pt x="250" y="812"/>
                  </a:lnTo>
                  <a:lnTo>
                    <a:pt x="250" y="812"/>
                  </a:lnTo>
                  <a:lnTo>
                    <a:pt x="250" y="812"/>
                  </a:lnTo>
                  <a:lnTo>
                    <a:pt x="250" y="812"/>
                  </a:lnTo>
                  <a:lnTo>
                    <a:pt x="256" y="810"/>
                  </a:lnTo>
                  <a:lnTo>
                    <a:pt x="260" y="806"/>
                  </a:lnTo>
                  <a:lnTo>
                    <a:pt x="266" y="802"/>
                  </a:lnTo>
                  <a:lnTo>
                    <a:pt x="272" y="800"/>
                  </a:lnTo>
                  <a:lnTo>
                    <a:pt x="272" y="800"/>
                  </a:lnTo>
                  <a:lnTo>
                    <a:pt x="272" y="800"/>
                  </a:lnTo>
                  <a:lnTo>
                    <a:pt x="272" y="800"/>
                  </a:lnTo>
                  <a:lnTo>
                    <a:pt x="280" y="802"/>
                  </a:lnTo>
                  <a:lnTo>
                    <a:pt x="280" y="802"/>
                  </a:lnTo>
                  <a:lnTo>
                    <a:pt x="286" y="802"/>
                  </a:lnTo>
                  <a:lnTo>
                    <a:pt x="286" y="802"/>
                  </a:lnTo>
                  <a:lnTo>
                    <a:pt x="294" y="802"/>
                  </a:lnTo>
                  <a:lnTo>
                    <a:pt x="294" y="802"/>
                  </a:lnTo>
                  <a:lnTo>
                    <a:pt x="306" y="796"/>
                  </a:lnTo>
                  <a:lnTo>
                    <a:pt x="318" y="788"/>
                  </a:lnTo>
                  <a:lnTo>
                    <a:pt x="328" y="782"/>
                  </a:lnTo>
                  <a:lnTo>
                    <a:pt x="334" y="778"/>
                  </a:lnTo>
                  <a:lnTo>
                    <a:pt x="342" y="778"/>
                  </a:lnTo>
                  <a:lnTo>
                    <a:pt x="342" y="778"/>
                  </a:lnTo>
                  <a:lnTo>
                    <a:pt x="342" y="772"/>
                  </a:lnTo>
                  <a:lnTo>
                    <a:pt x="342" y="766"/>
                  </a:lnTo>
                  <a:lnTo>
                    <a:pt x="344" y="756"/>
                  </a:lnTo>
                  <a:lnTo>
                    <a:pt x="344" y="750"/>
                  </a:lnTo>
                  <a:lnTo>
                    <a:pt x="346" y="746"/>
                  </a:lnTo>
                  <a:lnTo>
                    <a:pt x="350" y="740"/>
                  </a:lnTo>
                  <a:lnTo>
                    <a:pt x="358" y="736"/>
                  </a:lnTo>
                  <a:lnTo>
                    <a:pt x="358" y="736"/>
                  </a:lnTo>
                  <a:lnTo>
                    <a:pt x="370" y="730"/>
                  </a:lnTo>
                  <a:lnTo>
                    <a:pt x="382" y="724"/>
                  </a:lnTo>
                  <a:lnTo>
                    <a:pt x="392" y="716"/>
                  </a:lnTo>
                  <a:lnTo>
                    <a:pt x="396" y="712"/>
                  </a:lnTo>
                  <a:lnTo>
                    <a:pt x="400" y="706"/>
                  </a:lnTo>
                  <a:lnTo>
                    <a:pt x="400" y="706"/>
                  </a:lnTo>
                  <a:lnTo>
                    <a:pt x="400" y="694"/>
                  </a:lnTo>
                  <a:lnTo>
                    <a:pt x="402" y="690"/>
                  </a:lnTo>
                  <a:lnTo>
                    <a:pt x="406" y="686"/>
                  </a:lnTo>
                  <a:lnTo>
                    <a:pt x="406" y="686"/>
                  </a:lnTo>
                  <a:lnTo>
                    <a:pt x="410" y="686"/>
                  </a:lnTo>
                  <a:lnTo>
                    <a:pt x="410" y="686"/>
                  </a:lnTo>
                  <a:lnTo>
                    <a:pt x="422" y="688"/>
                  </a:lnTo>
                  <a:lnTo>
                    <a:pt x="432" y="688"/>
                  </a:lnTo>
                  <a:lnTo>
                    <a:pt x="432" y="688"/>
                  </a:lnTo>
                  <a:lnTo>
                    <a:pt x="442" y="692"/>
                  </a:lnTo>
                  <a:lnTo>
                    <a:pt x="442" y="692"/>
                  </a:lnTo>
                  <a:lnTo>
                    <a:pt x="448" y="690"/>
                  </a:lnTo>
                  <a:lnTo>
                    <a:pt x="454" y="686"/>
                  </a:lnTo>
                  <a:lnTo>
                    <a:pt x="454" y="686"/>
                  </a:lnTo>
                  <a:lnTo>
                    <a:pt x="466" y="678"/>
                  </a:lnTo>
                  <a:lnTo>
                    <a:pt x="470" y="674"/>
                  </a:lnTo>
                  <a:lnTo>
                    <a:pt x="478" y="672"/>
                  </a:lnTo>
                  <a:lnTo>
                    <a:pt x="478" y="672"/>
                  </a:lnTo>
                  <a:lnTo>
                    <a:pt x="480" y="672"/>
                  </a:lnTo>
                  <a:lnTo>
                    <a:pt x="480" y="672"/>
                  </a:lnTo>
                  <a:lnTo>
                    <a:pt x="484" y="674"/>
                  </a:lnTo>
                  <a:lnTo>
                    <a:pt x="486" y="676"/>
                  </a:lnTo>
                  <a:lnTo>
                    <a:pt x="492" y="684"/>
                  </a:lnTo>
                  <a:lnTo>
                    <a:pt x="496" y="700"/>
                  </a:lnTo>
                  <a:lnTo>
                    <a:pt x="496" y="700"/>
                  </a:lnTo>
                  <a:lnTo>
                    <a:pt x="502" y="708"/>
                  </a:lnTo>
                  <a:lnTo>
                    <a:pt x="508" y="714"/>
                  </a:lnTo>
                  <a:lnTo>
                    <a:pt x="520" y="724"/>
                  </a:lnTo>
                  <a:lnTo>
                    <a:pt x="520" y="724"/>
                  </a:lnTo>
                  <a:lnTo>
                    <a:pt x="532" y="738"/>
                  </a:lnTo>
                  <a:lnTo>
                    <a:pt x="532" y="738"/>
                  </a:lnTo>
                  <a:lnTo>
                    <a:pt x="542" y="744"/>
                  </a:lnTo>
                  <a:lnTo>
                    <a:pt x="548" y="748"/>
                  </a:lnTo>
                  <a:lnTo>
                    <a:pt x="552" y="752"/>
                  </a:lnTo>
                  <a:lnTo>
                    <a:pt x="552" y="752"/>
                  </a:lnTo>
                  <a:lnTo>
                    <a:pt x="554" y="756"/>
                  </a:lnTo>
                  <a:lnTo>
                    <a:pt x="556" y="760"/>
                  </a:lnTo>
                  <a:lnTo>
                    <a:pt x="554" y="768"/>
                  </a:lnTo>
                  <a:lnTo>
                    <a:pt x="546" y="786"/>
                  </a:lnTo>
                  <a:lnTo>
                    <a:pt x="546" y="786"/>
                  </a:lnTo>
                  <a:lnTo>
                    <a:pt x="552" y="786"/>
                  </a:lnTo>
                  <a:lnTo>
                    <a:pt x="552" y="786"/>
                  </a:lnTo>
                  <a:lnTo>
                    <a:pt x="554" y="786"/>
                  </a:lnTo>
                  <a:lnTo>
                    <a:pt x="558" y="784"/>
                  </a:lnTo>
                  <a:lnTo>
                    <a:pt x="566" y="778"/>
                  </a:lnTo>
                  <a:lnTo>
                    <a:pt x="578" y="766"/>
                  </a:lnTo>
                  <a:lnTo>
                    <a:pt x="578" y="766"/>
                  </a:lnTo>
                  <a:lnTo>
                    <a:pt x="574" y="758"/>
                  </a:lnTo>
                  <a:lnTo>
                    <a:pt x="574" y="754"/>
                  </a:lnTo>
                  <a:lnTo>
                    <a:pt x="576" y="748"/>
                  </a:lnTo>
                  <a:lnTo>
                    <a:pt x="576" y="748"/>
                  </a:lnTo>
                  <a:lnTo>
                    <a:pt x="578" y="746"/>
                  </a:lnTo>
                  <a:lnTo>
                    <a:pt x="580" y="746"/>
                  </a:lnTo>
                  <a:lnTo>
                    <a:pt x="580" y="746"/>
                  </a:lnTo>
                  <a:lnTo>
                    <a:pt x="582" y="746"/>
                  </a:lnTo>
                  <a:lnTo>
                    <a:pt x="584" y="750"/>
                  </a:lnTo>
                  <a:lnTo>
                    <a:pt x="586" y="754"/>
                  </a:lnTo>
                  <a:lnTo>
                    <a:pt x="586" y="754"/>
                  </a:lnTo>
                  <a:lnTo>
                    <a:pt x="590" y="752"/>
                  </a:lnTo>
                  <a:lnTo>
                    <a:pt x="590" y="750"/>
                  </a:lnTo>
                  <a:lnTo>
                    <a:pt x="590" y="746"/>
                  </a:lnTo>
                  <a:lnTo>
                    <a:pt x="586" y="742"/>
                  </a:lnTo>
                  <a:lnTo>
                    <a:pt x="580" y="734"/>
                  </a:lnTo>
                  <a:lnTo>
                    <a:pt x="574" y="730"/>
                  </a:lnTo>
                  <a:lnTo>
                    <a:pt x="574" y="730"/>
                  </a:lnTo>
                  <a:lnTo>
                    <a:pt x="566" y="724"/>
                  </a:lnTo>
                  <a:lnTo>
                    <a:pt x="566" y="724"/>
                  </a:lnTo>
                  <a:lnTo>
                    <a:pt x="562" y="722"/>
                  </a:lnTo>
                  <a:lnTo>
                    <a:pt x="558" y="718"/>
                  </a:lnTo>
                  <a:lnTo>
                    <a:pt x="558" y="718"/>
                  </a:lnTo>
                  <a:lnTo>
                    <a:pt x="554" y="710"/>
                  </a:lnTo>
                  <a:lnTo>
                    <a:pt x="550" y="702"/>
                  </a:lnTo>
                  <a:lnTo>
                    <a:pt x="550" y="702"/>
                  </a:lnTo>
                  <a:lnTo>
                    <a:pt x="536" y="684"/>
                  </a:lnTo>
                  <a:lnTo>
                    <a:pt x="532" y="676"/>
                  </a:lnTo>
                  <a:lnTo>
                    <a:pt x="530" y="670"/>
                  </a:lnTo>
                  <a:lnTo>
                    <a:pt x="532" y="664"/>
                  </a:lnTo>
                  <a:lnTo>
                    <a:pt x="532" y="664"/>
                  </a:lnTo>
                  <a:lnTo>
                    <a:pt x="534" y="656"/>
                  </a:lnTo>
                  <a:lnTo>
                    <a:pt x="536" y="656"/>
                  </a:lnTo>
                  <a:lnTo>
                    <a:pt x="540" y="654"/>
                  </a:lnTo>
                  <a:lnTo>
                    <a:pt x="540" y="654"/>
                  </a:lnTo>
                  <a:lnTo>
                    <a:pt x="544" y="656"/>
                  </a:lnTo>
                  <a:lnTo>
                    <a:pt x="548" y="658"/>
                  </a:lnTo>
                  <a:lnTo>
                    <a:pt x="556" y="666"/>
                  </a:lnTo>
                  <a:lnTo>
                    <a:pt x="568" y="682"/>
                  </a:lnTo>
                  <a:lnTo>
                    <a:pt x="568" y="682"/>
                  </a:lnTo>
                  <a:lnTo>
                    <a:pt x="580" y="698"/>
                  </a:lnTo>
                  <a:lnTo>
                    <a:pt x="588" y="704"/>
                  </a:lnTo>
                  <a:lnTo>
                    <a:pt x="598" y="710"/>
                  </a:lnTo>
                  <a:lnTo>
                    <a:pt x="598" y="710"/>
                  </a:lnTo>
                  <a:lnTo>
                    <a:pt x="602" y="714"/>
                  </a:lnTo>
                  <a:lnTo>
                    <a:pt x="606" y="718"/>
                  </a:lnTo>
                  <a:lnTo>
                    <a:pt x="612" y="726"/>
                  </a:lnTo>
                  <a:lnTo>
                    <a:pt x="612" y="726"/>
                  </a:lnTo>
                  <a:lnTo>
                    <a:pt x="612" y="732"/>
                  </a:lnTo>
                  <a:lnTo>
                    <a:pt x="612" y="738"/>
                  </a:lnTo>
                  <a:lnTo>
                    <a:pt x="610" y="748"/>
                  </a:lnTo>
                  <a:lnTo>
                    <a:pt x="610" y="748"/>
                  </a:lnTo>
                  <a:lnTo>
                    <a:pt x="612" y="756"/>
                  </a:lnTo>
                  <a:lnTo>
                    <a:pt x="616" y="764"/>
                  </a:lnTo>
                  <a:lnTo>
                    <a:pt x="628" y="776"/>
                  </a:lnTo>
                  <a:lnTo>
                    <a:pt x="628" y="776"/>
                  </a:lnTo>
                  <a:lnTo>
                    <a:pt x="632" y="780"/>
                  </a:lnTo>
                  <a:lnTo>
                    <a:pt x="636" y="782"/>
                  </a:lnTo>
                  <a:lnTo>
                    <a:pt x="646" y="784"/>
                  </a:lnTo>
                  <a:lnTo>
                    <a:pt x="646" y="784"/>
                  </a:lnTo>
                  <a:lnTo>
                    <a:pt x="646" y="786"/>
                  </a:lnTo>
                  <a:lnTo>
                    <a:pt x="648" y="790"/>
                  </a:lnTo>
                  <a:lnTo>
                    <a:pt x="648" y="792"/>
                  </a:lnTo>
                  <a:lnTo>
                    <a:pt x="650" y="794"/>
                  </a:lnTo>
                  <a:lnTo>
                    <a:pt x="650" y="794"/>
                  </a:lnTo>
                  <a:lnTo>
                    <a:pt x="654" y="796"/>
                  </a:lnTo>
                  <a:lnTo>
                    <a:pt x="654" y="796"/>
                  </a:lnTo>
                  <a:lnTo>
                    <a:pt x="656" y="796"/>
                  </a:lnTo>
                  <a:lnTo>
                    <a:pt x="658" y="794"/>
                  </a:lnTo>
                  <a:lnTo>
                    <a:pt x="660" y="788"/>
                  </a:lnTo>
                  <a:lnTo>
                    <a:pt x="662" y="778"/>
                  </a:lnTo>
                  <a:lnTo>
                    <a:pt x="662" y="778"/>
                  </a:lnTo>
                  <a:lnTo>
                    <a:pt x="660" y="762"/>
                  </a:lnTo>
                  <a:lnTo>
                    <a:pt x="660" y="754"/>
                  </a:lnTo>
                  <a:lnTo>
                    <a:pt x="662" y="750"/>
                  </a:lnTo>
                  <a:lnTo>
                    <a:pt x="664" y="750"/>
                  </a:lnTo>
                  <a:lnTo>
                    <a:pt x="664" y="750"/>
                  </a:lnTo>
                  <a:lnTo>
                    <a:pt x="664" y="750"/>
                  </a:lnTo>
                  <a:lnTo>
                    <a:pt x="664" y="750"/>
                  </a:lnTo>
                  <a:lnTo>
                    <a:pt x="666" y="752"/>
                  </a:lnTo>
                  <a:lnTo>
                    <a:pt x="670" y="756"/>
                  </a:lnTo>
                  <a:lnTo>
                    <a:pt x="670" y="756"/>
                  </a:lnTo>
                  <a:lnTo>
                    <a:pt x="682" y="748"/>
                  </a:lnTo>
                  <a:lnTo>
                    <a:pt x="682" y="748"/>
                  </a:lnTo>
                  <a:lnTo>
                    <a:pt x="686" y="746"/>
                  </a:lnTo>
                  <a:lnTo>
                    <a:pt x="690" y="746"/>
                  </a:lnTo>
                  <a:lnTo>
                    <a:pt x="690" y="746"/>
                  </a:lnTo>
                  <a:lnTo>
                    <a:pt x="694" y="746"/>
                  </a:lnTo>
                  <a:lnTo>
                    <a:pt x="698" y="748"/>
                  </a:lnTo>
                  <a:lnTo>
                    <a:pt x="700" y="752"/>
                  </a:lnTo>
                  <a:lnTo>
                    <a:pt x="700" y="758"/>
                  </a:lnTo>
                  <a:lnTo>
                    <a:pt x="700" y="758"/>
                  </a:lnTo>
                  <a:lnTo>
                    <a:pt x="698" y="766"/>
                  </a:lnTo>
                  <a:lnTo>
                    <a:pt x="694" y="776"/>
                  </a:lnTo>
                  <a:lnTo>
                    <a:pt x="692" y="784"/>
                  </a:lnTo>
                  <a:lnTo>
                    <a:pt x="690" y="794"/>
                  </a:lnTo>
                  <a:lnTo>
                    <a:pt x="690" y="794"/>
                  </a:lnTo>
                  <a:lnTo>
                    <a:pt x="692" y="798"/>
                  </a:lnTo>
                  <a:lnTo>
                    <a:pt x="694" y="802"/>
                  </a:lnTo>
                  <a:lnTo>
                    <a:pt x="700" y="806"/>
                  </a:lnTo>
                  <a:lnTo>
                    <a:pt x="708" y="810"/>
                  </a:lnTo>
                  <a:lnTo>
                    <a:pt x="716" y="814"/>
                  </a:lnTo>
                  <a:lnTo>
                    <a:pt x="716" y="814"/>
                  </a:lnTo>
                  <a:lnTo>
                    <a:pt x="720" y="818"/>
                  </a:lnTo>
                  <a:lnTo>
                    <a:pt x="722" y="822"/>
                  </a:lnTo>
                  <a:lnTo>
                    <a:pt x="722" y="822"/>
                  </a:lnTo>
                  <a:lnTo>
                    <a:pt x="726" y="822"/>
                  </a:lnTo>
                  <a:lnTo>
                    <a:pt x="726" y="822"/>
                  </a:lnTo>
                  <a:lnTo>
                    <a:pt x="736" y="822"/>
                  </a:lnTo>
                  <a:lnTo>
                    <a:pt x="736" y="822"/>
                  </a:lnTo>
                  <a:lnTo>
                    <a:pt x="742" y="820"/>
                  </a:lnTo>
                  <a:lnTo>
                    <a:pt x="748" y="818"/>
                  </a:lnTo>
                  <a:lnTo>
                    <a:pt x="748" y="818"/>
                  </a:lnTo>
                  <a:lnTo>
                    <a:pt x="752" y="814"/>
                  </a:lnTo>
                  <a:lnTo>
                    <a:pt x="760" y="812"/>
                  </a:lnTo>
                  <a:lnTo>
                    <a:pt x="760" y="812"/>
                  </a:lnTo>
                  <a:lnTo>
                    <a:pt x="760" y="812"/>
                  </a:lnTo>
                  <a:lnTo>
                    <a:pt x="760" y="812"/>
                  </a:lnTo>
                  <a:lnTo>
                    <a:pt x="770" y="816"/>
                  </a:lnTo>
                  <a:lnTo>
                    <a:pt x="770" y="816"/>
                  </a:lnTo>
                  <a:lnTo>
                    <a:pt x="774" y="818"/>
                  </a:lnTo>
                  <a:lnTo>
                    <a:pt x="772" y="824"/>
                  </a:lnTo>
                  <a:lnTo>
                    <a:pt x="772" y="824"/>
                  </a:lnTo>
                  <a:lnTo>
                    <a:pt x="776" y="824"/>
                  </a:lnTo>
                  <a:lnTo>
                    <a:pt x="776" y="824"/>
                  </a:lnTo>
                  <a:lnTo>
                    <a:pt x="778" y="824"/>
                  </a:lnTo>
                  <a:lnTo>
                    <a:pt x="778" y="824"/>
                  </a:lnTo>
                  <a:lnTo>
                    <a:pt x="782" y="824"/>
                  </a:lnTo>
                  <a:lnTo>
                    <a:pt x="782" y="824"/>
                  </a:lnTo>
                  <a:lnTo>
                    <a:pt x="792" y="826"/>
                  </a:lnTo>
                  <a:lnTo>
                    <a:pt x="792" y="826"/>
                  </a:lnTo>
                  <a:lnTo>
                    <a:pt x="792" y="826"/>
                  </a:lnTo>
                  <a:lnTo>
                    <a:pt x="792" y="826"/>
                  </a:lnTo>
                  <a:lnTo>
                    <a:pt x="798" y="820"/>
                  </a:lnTo>
                  <a:lnTo>
                    <a:pt x="798" y="820"/>
                  </a:lnTo>
                  <a:lnTo>
                    <a:pt x="802" y="816"/>
                  </a:lnTo>
                  <a:lnTo>
                    <a:pt x="808" y="814"/>
                  </a:lnTo>
                  <a:lnTo>
                    <a:pt x="808" y="814"/>
                  </a:lnTo>
                  <a:lnTo>
                    <a:pt x="810" y="814"/>
                  </a:lnTo>
                  <a:lnTo>
                    <a:pt x="814" y="816"/>
                  </a:lnTo>
                  <a:lnTo>
                    <a:pt x="814" y="816"/>
                  </a:lnTo>
                  <a:lnTo>
                    <a:pt x="814" y="820"/>
                  </a:lnTo>
                  <a:lnTo>
                    <a:pt x="814" y="822"/>
                  </a:lnTo>
                  <a:lnTo>
                    <a:pt x="814" y="830"/>
                  </a:lnTo>
                  <a:lnTo>
                    <a:pt x="808" y="846"/>
                  </a:lnTo>
                  <a:lnTo>
                    <a:pt x="808" y="846"/>
                  </a:lnTo>
                  <a:lnTo>
                    <a:pt x="806" y="850"/>
                  </a:lnTo>
                  <a:lnTo>
                    <a:pt x="808" y="854"/>
                  </a:lnTo>
                  <a:lnTo>
                    <a:pt x="810" y="860"/>
                  </a:lnTo>
                  <a:lnTo>
                    <a:pt x="810" y="860"/>
                  </a:lnTo>
                  <a:lnTo>
                    <a:pt x="796" y="876"/>
                  </a:lnTo>
                  <a:lnTo>
                    <a:pt x="782" y="894"/>
                  </a:lnTo>
                  <a:lnTo>
                    <a:pt x="782" y="894"/>
                  </a:lnTo>
                  <a:lnTo>
                    <a:pt x="774" y="904"/>
                  </a:lnTo>
                  <a:lnTo>
                    <a:pt x="768" y="910"/>
                  </a:lnTo>
                  <a:lnTo>
                    <a:pt x="762" y="912"/>
                  </a:lnTo>
                  <a:lnTo>
                    <a:pt x="762" y="912"/>
                  </a:lnTo>
                  <a:lnTo>
                    <a:pt x="760" y="912"/>
                  </a:lnTo>
                  <a:lnTo>
                    <a:pt x="760" y="912"/>
                  </a:lnTo>
                  <a:lnTo>
                    <a:pt x="748" y="904"/>
                  </a:lnTo>
                  <a:lnTo>
                    <a:pt x="740" y="898"/>
                  </a:lnTo>
                  <a:lnTo>
                    <a:pt x="740" y="898"/>
                  </a:lnTo>
                  <a:lnTo>
                    <a:pt x="740" y="898"/>
                  </a:lnTo>
                  <a:lnTo>
                    <a:pt x="734" y="904"/>
                  </a:lnTo>
                  <a:lnTo>
                    <a:pt x="724" y="908"/>
                  </a:lnTo>
                  <a:lnTo>
                    <a:pt x="714" y="910"/>
                  </a:lnTo>
                  <a:lnTo>
                    <a:pt x="704" y="910"/>
                  </a:lnTo>
                  <a:lnTo>
                    <a:pt x="704" y="910"/>
                  </a:lnTo>
                  <a:lnTo>
                    <a:pt x="692" y="910"/>
                  </a:lnTo>
                  <a:lnTo>
                    <a:pt x="684" y="908"/>
                  </a:lnTo>
                  <a:lnTo>
                    <a:pt x="684" y="908"/>
                  </a:lnTo>
                  <a:lnTo>
                    <a:pt x="676" y="904"/>
                  </a:lnTo>
                  <a:lnTo>
                    <a:pt x="670" y="900"/>
                  </a:lnTo>
                  <a:lnTo>
                    <a:pt x="662" y="896"/>
                  </a:lnTo>
                  <a:lnTo>
                    <a:pt x="654" y="892"/>
                  </a:lnTo>
                  <a:lnTo>
                    <a:pt x="654" y="892"/>
                  </a:lnTo>
                  <a:lnTo>
                    <a:pt x="646" y="890"/>
                  </a:lnTo>
                  <a:lnTo>
                    <a:pt x="642" y="888"/>
                  </a:lnTo>
                  <a:lnTo>
                    <a:pt x="640" y="884"/>
                  </a:lnTo>
                  <a:lnTo>
                    <a:pt x="640" y="884"/>
                  </a:lnTo>
                  <a:lnTo>
                    <a:pt x="636" y="878"/>
                  </a:lnTo>
                  <a:lnTo>
                    <a:pt x="630" y="872"/>
                  </a:lnTo>
                  <a:lnTo>
                    <a:pt x="630" y="872"/>
                  </a:lnTo>
                  <a:lnTo>
                    <a:pt x="624" y="870"/>
                  </a:lnTo>
                  <a:lnTo>
                    <a:pt x="618" y="868"/>
                  </a:lnTo>
                  <a:lnTo>
                    <a:pt x="618" y="868"/>
                  </a:lnTo>
                  <a:lnTo>
                    <a:pt x="614" y="868"/>
                  </a:lnTo>
                  <a:lnTo>
                    <a:pt x="608" y="870"/>
                  </a:lnTo>
                  <a:lnTo>
                    <a:pt x="596" y="876"/>
                  </a:lnTo>
                  <a:lnTo>
                    <a:pt x="596" y="876"/>
                  </a:lnTo>
                  <a:lnTo>
                    <a:pt x="590" y="878"/>
                  </a:lnTo>
                  <a:lnTo>
                    <a:pt x="588" y="880"/>
                  </a:lnTo>
                  <a:lnTo>
                    <a:pt x="586" y="884"/>
                  </a:lnTo>
                  <a:lnTo>
                    <a:pt x="586" y="888"/>
                  </a:lnTo>
                  <a:lnTo>
                    <a:pt x="586" y="888"/>
                  </a:lnTo>
                  <a:lnTo>
                    <a:pt x="586" y="896"/>
                  </a:lnTo>
                  <a:lnTo>
                    <a:pt x="584" y="904"/>
                  </a:lnTo>
                  <a:lnTo>
                    <a:pt x="584" y="904"/>
                  </a:lnTo>
                  <a:lnTo>
                    <a:pt x="582" y="912"/>
                  </a:lnTo>
                  <a:lnTo>
                    <a:pt x="580" y="914"/>
                  </a:lnTo>
                  <a:lnTo>
                    <a:pt x="574" y="916"/>
                  </a:lnTo>
                  <a:lnTo>
                    <a:pt x="574" y="916"/>
                  </a:lnTo>
                  <a:lnTo>
                    <a:pt x="574" y="916"/>
                  </a:lnTo>
                  <a:lnTo>
                    <a:pt x="574" y="916"/>
                  </a:lnTo>
                  <a:lnTo>
                    <a:pt x="568" y="914"/>
                  </a:lnTo>
                  <a:lnTo>
                    <a:pt x="564" y="912"/>
                  </a:lnTo>
                  <a:lnTo>
                    <a:pt x="558" y="906"/>
                  </a:lnTo>
                  <a:lnTo>
                    <a:pt x="558" y="906"/>
                  </a:lnTo>
                  <a:lnTo>
                    <a:pt x="550" y="902"/>
                  </a:lnTo>
                  <a:lnTo>
                    <a:pt x="542" y="898"/>
                  </a:lnTo>
                  <a:lnTo>
                    <a:pt x="534" y="894"/>
                  </a:lnTo>
                  <a:lnTo>
                    <a:pt x="528" y="888"/>
                  </a:lnTo>
                  <a:lnTo>
                    <a:pt x="528" y="888"/>
                  </a:lnTo>
                  <a:lnTo>
                    <a:pt x="524" y="882"/>
                  </a:lnTo>
                  <a:lnTo>
                    <a:pt x="520" y="874"/>
                  </a:lnTo>
                  <a:lnTo>
                    <a:pt x="520" y="874"/>
                  </a:lnTo>
                  <a:lnTo>
                    <a:pt x="516" y="872"/>
                  </a:lnTo>
                  <a:lnTo>
                    <a:pt x="512" y="870"/>
                  </a:lnTo>
                  <a:lnTo>
                    <a:pt x="512" y="870"/>
                  </a:lnTo>
                  <a:lnTo>
                    <a:pt x="502" y="872"/>
                  </a:lnTo>
                  <a:lnTo>
                    <a:pt x="502" y="872"/>
                  </a:lnTo>
                  <a:lnTo>
                    <a:pt x="498" y="872"/>
                  </a:lnTo>
                  <a:lnTo>
                    <a:pt x="498" y="872"/>
                  </a:lnTo>
                  <a:lnTo>
                    <a:pt x="490" y="870"/>
                  </a:lnTo>
                  <a:lnTo>
                    <a:pt x="482" y="868"/>
                  </a:lnTo>
                  <a:lnTo>
                    <a:pt x="468" y="862"/>
                  </a:lnTo>
                  <a:lnTo>
                    <a:pt x="468" y="862"/>
                  </a:lnTo>
                  <a:lnTo>
                    <a:pt x="460" y="858"/>
                  </a:lnTo>
                  <a:lnTo>
                    <a:pt x="458" y="856"/>
                  </a:lnTo>
                  <a:lnTo>
                    <a:pt x="458" y="852"/>
                  </a:lnTo>
                  <a:lnTo>
                    <a:pt x="458" y="852"/>
                  </a:lnTo>
                  <a:lnTo>
                    <a:pt x="460" y="842"/>
                  </a:lnTo>
                  <a:lnTo>
                    <a:pt x="468" y="838"/>
                  </a:lnTo>
                  <a:lnTo>
                    <a:pt x="468" y="838"/>
                  </a:lnTo>
                  <a:lnTo>
                    <a:pt x="474" y="834"/>
                  </a:lnTo>
                  <a:lnTo>
                    <a:pt x="476" y="832"/>
                  </a:lnTo>
                  <a:lnTo>
                    <a:pt x="478" y="828"/>
                  </a:lnTo>
                  <a:lnTo>
                    <a:pt x="478" y="828"/>
                  </a:lnTo>
                  <a:lnTo>
                    <a:pt x="478" y="824"/>
                  </a:lnTo>
                  <a:lnTo>
                    <a:pt x="476" y="822"/>
                  </a:lnTo>
                  <a:lnTo>
                    <a:pt x="472" y="816"/>
                  </a:lnTo>
                  <a:lnTo>
                    <a:pt x="472" y="816"/>
                  </a:lnTo>
                  <a:lnTo>
                    <a:pt x="472" y="808"/>
                  </a:lnTo>
                  <a:lnTo>
                    <a:pt x="472" y="804"/>
                  </a:lnTo>
                  <a:lnTo>
                    <a:pt x="470" y="802"/>
                  </a:lnTo>
                  <a:lnTo>
                    <a:pt x="470" y="802"/>
                  </a:lnTo>
                  <a:lnTo>
                    <a:pt x="468" y="798"/>
                  </a:lnTo>
                  <a:lnTo>
                    <a:pt x="466" y="798"/>
                  </a:lnTo>
                  <a:lnTo>
                    <a:pt x="466" y="798"/>
                  </a:lnTo>
                  <a:lnTo>
                    <a:pt x="462" y="800"/>
                  </a:lnTo>
                  <a:lnTo>
                    <a:pt x="458" y="802"/>
                  </a:lnTo>
                  <a:lnTo>
                    <a:pt x="458" y="802"/>
                  </a:lnTo>
                  <a:lnTo>
                    <a:pt x="446" y="804"/>
                  </a:lnTo>
                  <a:lnTo>
                    <a:pt x="432" y="804"/>
                  </a:lnTo>
                  <a:lnTo>
                    <a:pt x="432" y="804"/>
                  </a:lnTo>
                  <a:lnTo>
                    <a:pt x="418" y="802"/>
                  </a:lnTo>
                  <a:lnTo>
                    <a:pt x="418" y="802"/>
                  </a:lnTo>
                  <a:lnTo>
                    <a:pt x="408" y="802"/>
                  </a:lnTo>
                  <a:lnTo>
                    <a:pt x="400" y="800"/>
                  </a:lnTo>
                  <a:lnTo>
                    <a:pt x="400" y="800"/>
                  </a:lnTo>
                  <a:lnTo>
                    <a:pt x="394" y="796"/>
                  </a:lnTo>
                  <a:lnTo>
                    <a:pt x="390" y="794"/>
                  </a:lnTo>
                  <a:lnTo>
                    <a:pt x="386" y="794"/>
                  </a:lnTo>
                  <a:lnTo>
                    <a:pt x="386" y="794"/>
                  </a:lnTo>
                  <a:lnTo>
                    <a:pt x="382" y="794"/>
                  </a:lnTo>
                  <a:lnTo>
                    <a:pt x="382" y="794"/>
                  </a:lnTo>
                  <a:lnTo>
                    <a:pt x="374" y="798"/>
                  </a:lnTo>
                  <a:lnTo>
                    <a:pt x="366" y="802"/>
                  </a:lnTo>
                  <a:lnTo>
                    <a:pt x="358" y="806"/>
                  </a:lnTo>
                  <a:lnTo>
                    <a:pt x="350" y="810"/>
                  </a:lnTo>
                  <a:lnTo>
                    <a:pt x="350" y="810"/>
                  </a:lnTo>
                  <a:lnTo>
                    <a:pt x="346" y="810"/>
                  </a:lnTo>
                  <a:lnTo>
                    <a:pt x="346" y="810"/>
                  </a:lnTo>
                  <a:lnTo>
                    <a:pt x="342" y="810"/>
                  </a:lnTo>
                  <a:lnTo>
                    <a:pt x="342" y="810"/>
                  </a:lnTo>
                  <a:lnTo>
                    <a:pt x="338" y="810"/>
                  </a:lnTo>
                  <a:lnTo>
                    <a:pt x="338" y="810"/>
                  </a:lnTo>
                  <a:lnTo>
                    <a:pt x="334" y="810"/>
                  </a:lnTo>
                  <a:lnTo>
                    <a:pt x="330" y="810"/>
                  </a:lnTo>
                  <a:lnTo>
                    <a:pt x="330" y="810"/>
                  </a:lnTo>
                  <a:lnTo>
                    <a:pt x="326" y="814"/>
                  </a:lnTo>
                  <a:lnTo>
                    <a:pt x="324" y="816"/>
                  </a:lnTo>
                  <a:lnTo>
                    <a:pt x="322" y="820"/>
                  </a:lnTo>
                  <a:lnTo>
                    <a:pt x="320" y="822"/>
                  </a:lnTo>
                  <a:lnTo>
                    <a:pt x="320" y="822"/>
                  </a:lnTo>
                  <a:lnTo>
                    <a:pt x="312" y="824"/>
                  </a:lnTo>
                  <a:lnTo>
                    <a:pt x="312" y="824"/>
                  </a:lnTo>
                  <a:lnTo>
                    <a:pt x="306" y="822"/>
                  </a:lnTo>
                  <a:lnTo>
                    <a:pt x="306" y="822"/>
                  </a:lnTo>
                  <a:lnTo>
                    <a:pt x="300" y="822"/>
                  </a:lnTo>
                  <a:lnTo>
                    <a:pt x="300" y="822"/>
                  </a:lnTo>
                  <a:lnTo>
                    <a:pt x="300" y="822"/>
                  </a:lnTo>
                  <a:lnTo>
                    <a:pt x="300" y="822"/>
                  </a:lnTo>
                  <a:lnTo>
                    <a:pt x="288" y="824"/>
                  </a:lnTo>
                  <a:lnTo>
                    <a:pt x="276" y="826"/>
                  </a:lnTo>
                  <a:lnTo>
                    <a:pt x="276" y="826"/>
                  </a:lnTo>
                  <a:lnTo>
                    <a:pt x="266" y="826"/>
                  </a:lnTo>
                  <a:lnTo>
                    <a:pt x="266" y="826"/>
                  </a:lnTo>
                  <a:lnTo>
                    <a:pt x="260" y="826"/>
                  </a:lnTo>
                  <a:lnTo>
                    <a:pt x="256" y="824"/>
                  </a:lnTo>
                  <a:lnTo>
                    <a:pt x="256" y="824"/>
                  </a:lnTo>
                  <a:lnTo>
                    <a:pt x="252" y="822"/>
                  </a:lnTo>
                  <a:lnTo>
                    <a:pt x="248" y="820"/>
                  </a:lnTo>
                  <a:lnTo>
                    <a:pt x="248" y="820"/>
                  </a:lnTo>
                  <a:lnTo>
                    <a:pt x="246" y="822"/>
                  </a:lnTo>
                  <a:lnTo>
                    <a:pt x="242" y="824"/>
                  </a:lnTo>
                  <a:lnTo>
                    <a:pt x="242" y="824"/>
                  </a:lnTo>
                  <a:lnTo>
                    <a:pt x="220" y="850"/>
                  </a:lnTo>
                  <a:lnTo>
                    <a:pt x="220" y="850"/>
                  </a:lnTo>
                  <a:lnTo>
                    <a:pt x="212" y="856"/>
                  </a:lnTo>
                  <a:lnTo>
                    <a:pt x="204" y="862"/>
                  </a:lnTo>
                  <a:lnTo>
                    <a:pt x="186" y="872"/>
                  </a:lnTo>
                  <a:lnTo>
                    <a:pt x="186" y="872"/>
                  </a:lnTo>
                  <a:lnTo>
                    <a:pt x="180" y="878"/>
                  </a:lnTo>
                  <a:lnTo>
                    <a:pt x="174" y="886"/>
                  </a:lnTo>
                  <a:lnTo>
                    <a:pt x="174" y="886"/>
                  </a:lnTo>
                  <a:lnTo>
                    <a:pt x="168" y="892"/>
                  </a:lnTo>
                  <a:lnTo>
                    <a:pt x="166" y="894"/>
                  </a:lnTo>
                  <a:lnTo>
                    <a:pt x="166" y="900"/>
                  </a:lnTo>
                  <a:lnTo>
                    <a:pt x="166" y="900"/>
                  </a:lnTo>
                  <a:lnTo>
                    <a:pt x="164" y="908"/>
                  </a:lnTo>
                  <a:lnTo>
                    <a:pt x="162" y="916"/>
                  </a:lnTo>
                  <a:lnTo>
                    <a:pt x="154" y="922"/>
                  </a:lnTo>
                  <a:lnTo>
                    <a:pt x="144" y="926"/>
                  </a:lnTo>
                  <a:lnTo>
                    <a:pt x="144" y="926"/>
                  </a:lnTo>
                  <a:lnTo>
                    <a:pt x="132" y="932"/>
                  </a:lnTo>
                  <a:lnTo>
                    <a:pt x="120" y="938"/>
                  </a:lnTo>
                  <a:lnTo>
                    <a:pt x="108" y="946"/>
                  </a:lnTo>
                  <a:lnTo>
                    <a:pt x="96" y="956"/>
                  </a:lnTo>
                  <a:lnTo>
                    <a:pt x="96" y="956"/>
                  </a:lnTo>
                  <a:lnTo>
                    <a:pt x="80" y="974"/>
                  </a:lnTo>
                  <a:lnTo>
                    <a:pt x="66" y="992"/>
                  </a:lnTo>
                  <a:lnTo>
                    <a:pt x="66" y="992"/>
                  </a:lnTo>
                  <a:lnTo>
                    <a:pt x="56" y="1010"/>
                  </a:lnTo>
                  <a:lnTo>
                    <a:pt x="50" y="1018"/>
                  </a:lnTo>
                  <a:lnTo>
                    <a:pt x="40" y="1026"/>
                  </a:lnTo>
                  <a:lnTo>
                    <a:pt x="40" y="1026"/>
                  </a:lnTo>
                  <a:lnTo>
                    <a:pt x="34" y="1032"/>
                  </a:lnTo>
                  <a:lnTo>
                    <a:pt x="28" y="1038"/>
                  </a:lnTo>
                  <a:lnTo>
                    <a:pt x="24" y="1046"/>
                  </a:lnTo>
                  <a:lnTo>
                    <a:pt x="24" y="1054"/>
                  </a:lnTo>
                  <a:lnTo>
                    <a:pt x="24" y="1054"/>
                  </a:lnTo>
                  <a:lnTo>
                    <a:pt x="26" y="1062"/>
                  </a:lnTo>
                  <a:lnTo>
                    <a:pt x="32" y="1070"/>
                  </a:lnTo>
                  <a:lnTo>
                    <a:pt x="38" y="1076"/>
                  </a:lnTo>
                  <a:lnTo>
                    <a:pt x="40" y="1080"/>
                  </a:lnTo>
                  <a:lnTo>
                    <a:pt x="40" y="1086"/>
                  </a:lnTo>
                  <a:lnTo>
                    <a:pt x="40" y="1086"/>
                  </a:lnTo>
                  <a:lnTo>
                    <a:pt x="38" y="1096"/>
                  </a:lnTo>
                  <a:lnTo>
                    <a:pt x="34" y="1108"/>
                  </a:lnTo>
                  <a:lnTo>
                    <a:pt x="28" y="1118"/>
                  </a:lnTo>
                  <a:lnTo>
                    <a:pt x="20" y="1128"/>
                  </a:lnTo>
                  <a:lnTo>
                    <a:pt x="20" y="1128"/>
                  </a:lnTo>
                  <a:lnTo>
                    <a:pt x="10" y="1140"/>
                  </a:lnTo>
                  <a:lnTo>
                    <a:pt x="2" y="1152"/>
                  </a:lnTo>
                  <a:lnTo>
                    <a:pt x="0" y="1166"/>
                  </a:lnTo>
                  <a:lnTo>
                    <a:pt x="0" y="1172"/>
                  </a:lnTo>
                  <a:lnTo>
                    <a:pt x="0" y="1180"/>
                  </a:lnTo>
                  <a:lnTo>
                    <a:pt x="0" y="1180"/>
                  </a:lnTo>
                  <a:lnTo>
                    <a:pt x="0" y="1188"/>
                  </a:lnTo>
                  <a:lnTo>
                    <a:pt x="2" y="1198"/>
                  </a:lnTo>
                  <a:lnTo>
                    <a:pt x="2" y="1198"/>
                  </a:lnTo>
                  <a:lnTo>
                    <a:pt x="4" y="1204"/>
                  </a:lnTo>
                  <a:lnTo>
                    <a:pt x="8" y="1208"/>
                  </a:lnTo>
                  <a:lnTo>
                    <a:pt x="14" y="1216"/>
                  </a:lnTo>
                  <a:lnTo>
                    <a:pt x="14" y="1216"/>
                  </a:lnTo>
                  <a:lnTo>
                    <a:pt x="20" y="1224"/>
                  </a:lnTo>
                  <a:lnTo>
                    <a:pt x="24" y="1232"/>
                  </a:lnTo>
                  <a:lnTo>
                    <a:pt x="26" y="1240"/>
                  </a:lnTo>
                  <a:lnTo>
                    <a:pt x="30" y="1248"/>
                  </a:lnTo>
                  <a:lnTo>
                    <a:pt x="30" y="1248"/>
                  </a:lnTo>
                  <a:lnTo>
                    <a:pt x="36" y="1254"/>
                  </a:lnTo>
                  <a:lnTo>
                    <a:pt x="40" y="1260"/>
                  </a:lnTo>
                  <a:lnTo>
                    <a:pt x="40" y="1260"/>
                  </a:lnTo>
                  <a:lnTo>
                    <a:pt x="42" y="1266"/>
                  </a:lnTo>
                  <a:lnTo>
                    <a:pt x="42" y="1272"/>
                  </a:lnTo>
                  <a:lnTo>
                    <a:pt x="42" y="1278"/>
                  </a:lnTo>
                  <a:lnTo>
                    <a:pt x="44" y="1284"/>
                  </a:lnTo>
                  <a:lnTo>
                    <a:pt x="44" y="1284"/>
                  </a:lnTo>
                  <a:lnTo>
                    <a:pt x="48" y="1290"/>
                  </a:lnTo>
                  <a:lnTo>
                    <a:pt x="56" y="1294"/>
                  </a:lnTo>
                  <a:lnTo>
                    <a:pt x="68" y="1300"/>
                  </a:lnTo>
                  <a:lnTo>
                    <a:pt x="68" y="1300"/>
                  </a:lnTo>
                  <a:lnTo>
                    <a:pt x="76" y="1306"/>
                  </a:lnTo>
                  <a:lnTo>
                    <a:pt x="80" y="1310"/>
                  </a:lnTo>
                  <a:lnTo>
                    <a:pt x="82" y="1314"/>
                  </a:lnTo>
                  <a:lnTo>
                    <a:pt x="82" y="1314"/>
                  </a:lnTo>
                  <a:lnTo>
                    <a:pt x="86" y="1322"/>
                  </a:lnTo>
                  <a:lnTo>
                    <a:pt x="90" y="1324"/>
                  </a:lnTo>
                  <a:lnTo>
                    <a:pt x="92" y="1328"/>
                  </a:lnTo>
                  <a:lnTo>
                    <a:pt x="92" y="1328"/>
                  </a:lnTo>
                  <a:lnTo>
                    <a:pt x="98" y="1328"/>
                  </a:lnTo>
                  <a:lnTo>
                    <a:pt x="98" y="1328"/>
                  </a:lnTo>
                  <a:lnTo>
                    <a:pt x="106" y="1328"/>
                  </a:lnTo>
                  <a:lnTo>
                    <a:pt x="114" y="1324"/>
                  </a:lnTo>
                  <a:lnTo>
                    <a:pt x="128" y="1316"/>
                  </a:lnTo>
                  <a:lnTo>
                    <a:pt x="128" y="1316"/>
                  </a:lnTo>
                  <a:lnTo>
                    <a:pt x="140" y="1312"/>
                  </a:lnTo>
                  <a:lnTo>
                    <a:pt x="152" y="1310"/>
                  </a:lnTo>
                  <a:lnTo>
                    <a:pt x="152" y="1310"/>
                  </a:lnTo>
                  <a:lnTo>
                    <a:pt x="160" y="1312"/>
                  </a:lnTo>
                  <a:lnTo>
                    <a:pt x="168" y="1316"/>
                  </a:lnTo>
                  <a:lnTo>
                    <a:pt x="168" y="1316"/>
                  </a:lnTo>
                  <a:lnTo>
                    <a:pt x="170" y="1320"/>
                  </a:lnTo>
                  <a:lnTo>
                    <a:pt x="172" y="1322"/>
                  </a:lnTo>
                  <a:lnTo>
                    <a:pt x="172" y="1322"/>
                  </a:lnTo>
                  <a:lnTo>
                    <a:pt x="174" y="1322"/>
                  </a:lnTo>
                  <a:lnTo>
                    <a:pt x="174" y="1322"/>
                  </a:lnTo>
                  <a:lnTo>
                    <a:pt x="182" y="1320"/>
                  </a:lnTo>
                  <a:lnTo>
                    <a:pt x="182" y="1320"/>
                  </a:lnTo>
                  <a:lnTo>
                    <a:pt x="190" y="1316"/>
                  </a:lnTo>
                  <a:lnTo>
                    <a:pt x="200" y="1312"/>
                  </a:lnTo>
                  <a:lnTo>
                    <a:pt x="200" y="1312"/>
                  </a:lnTo>
                  <a:lnTo>
                    <a:pt x="210" y="1308"/>
                  </a:lnTo>
                  <a:lnTo>
                    <a:pt x="220" y="1306"/>
                  </a:lnTo>
                  <a:lnTo>
                    <a:pt x="220" y="1306"/>
                  </a:lnTo>
                  <a:lnTo>
                    <a:pt x="238" y="1296"/>
                  </a:lnTo>
                  <a:lnTo>
                    <a:pt x="238" y="1296"/>
                  </a:lnTo>
                  <a:lnTo>
                    <a:pt x="250" y="1290"/>
                  </a:lnTo>
                  <a:lnTo>
                    <a:pt x="262" y="1288"/>
                  </a:lnTo>
                  <a:lnTo>
                    <a:pt x="262" y="1288"/>
                  </a:lnTo>
                  <a:lnTo>
                    <a:pt x="270" y="1290"/>
                  </a:lnTo>
                  <a:lnTo>
                    <a:pt x="276" y="1294"/>
                  </a:lnTo>
                  <a:lnTo>
                    <a:pt x="276" y="1294"/>
                  </a:lnTo>
                  <a:lnTo>
                    <a:pt x="280" y="1296"/>
                  </a:lnTo>
                  <a:lnTo>
                    <a:pt x="280" y="1300"/>
                  </a:lnTo>
                  <a:lnTo>
                    <a:pt x="282" y="1310"/>
                  </a:lnTo>
                  <a:lnTo>
                    <a:pt x="280" y="1318"/>
                  </a:lnTo>
                  <a:lnTo>
                    <a:pt x="282" y="1328"/>
                  </a:lnTo>
                  <a:lnTo>
                    <a:pt x="282" y="1328"/>
                  </a:lnTo>
                  <a:lnTo>
                    <a:pt x="284" y="1334"/>
                  </a:lnTo>
                  <a:lnTo>
                    <a:pt x="286" y="1336"/>
                  </a:lnTo>
                  <a:lnTo>
                    <a:pt x="290" y="1338"/>
                  </a:lnTo>
                  <a:lnTo>
                    <a:pt x="290" y="1338"/>
                  </a:lnTo>
                  <a:lnTo>
                    <a:pt x="292" y="1336"/>
                  </a:lnTo>
                  <a:lnTo>
                    <a:pt x="292" y="1336"/>
                  </a:lnTo>
                  <a:lnTo>
                    <a:pt x="304" y="1332"/>
                  </a:lnTo>
                  <a:lnTo>
                    <a:pt x="316" y="1328"/>
                  </a:lnTo>
                  <a:lnTo>
                    <a:pt x="316" y="1328"/>
                  </a:lnTo>
                  <a:lnTo>
                    <a:pt x="322" y="1328"/>
                  </a:lnTo>
                  <a:lnTo>
                    <a:pt x="322" y="1328"/>
                  </a:lnTo>
                  <a:lnTo>
                    <a:pt x="330" y="1330"/>
                  </a:lnTo>
                  <a:lnTo>
                    <a:pt x="334" y="1334"/>
                  </a:lnTo>
                  <a:lnTo>
                    <a:pt x="338" y="1340"/>
                  </a:lnTo>
                  <a:lnTo>
                    <a:pt x="338" y="1348"/>
                  </a:lnTo>
                  <a:lnTo>
                    <a:pt x="338" y="1348"/>
                  </a:lnTo>
                  <a:lnTo>
                    <a:pt x="338" y="1368"/>
                  </a:lnTo>
                  <a:lnTo>
                    <a:pt x="336" y="1378"/>
                  </a:lnTo>
                  <a:lnTo>
                    <a:pt x="330" y="1388"/>
                  </a:lnTo>
                  <a:lnTo>
                    <a:pt x="330" y="1388"/>
                  </a:lnTo>
                  <a:lnTo>
                    <a:pt x="326" y="1390"/>
                  </a:lnTo>
                  <a:lnTo>
                    <a:pt x="320" y="1392"/>
                  </a:lnTo>
                  <a:lnTo>
                    <a:pt x="320" y="1392"/>
                  </a:lnTo>
                  <a:lnTo>
                    <a:pt x="320" y="1396"/>
                  </a:lnTo>
                  <a:lnTo>
                    <a:pt x="318" y="1400"/>
                  </a:lnTo>
                  <a:lnTo>
                    <a:pt x="318" y="1400"/>
                  </a:lnTo>
                  <a:lnTo>
                    <a:pt x="314" y="1414"/>
                  </a:lnTo>
                  <a:lnTo>
                    <a:pt x="312" y="1420"/>
                  </a:lnTo>
                  <a:lnTo>
                    <a:pt x="312" y="1428"/>
                  </a:lnTo>
                  <a:lnTo>
                    <a:pt x="312" y="1428"/>
                  </a:lnTo>
                  <a:lnTo>
                    <a:pt x="314" y="1440"/>
                  </a:lnTo>
                  <a:lnTo>
                    <a:pt x="320" y="1448"/>
                  </a:lnTo>
                  <a:lnTo>
                    <a:pt x="336" y="1466"/>
                  </a:lnTo>
                  <a:lnTo>
                    <a:pt x="336" y="1466"/>
                  </a:lnTo>
                  <a:lnTo>
                    <a:pt x="340" y="1474"/>
                  </a:lnTo>
                  <a:lnTo>
                    <a:pt x="344" y="1484"/>
                  </a:lnTo>
                  <a:lnTo>
                    <a:pt x="348" y="1502"/>
                  </a:lnTo>
                  <a:lnTo>
                    <a:pt x="348" y="1502"/>
                  </a:lnTo>
                  <a:lnTo>
                    <a:pt x="348" y="1512"/>
                  </a:lnTo>
                  <a:lnTo>
                    <a:pt x="346" y="1522"/>
                  </a:lnTo>
                  <a:lnTo>
                    <a:pt x="346" y="1522"/>
                  </a:lnTo>
                  <a:lnTo>
                    <a:pt x="348" y="1530"/>
                  </a:lnTo>
                  <a:lnTo>
                    <a:pt x="352" y="1536"/>
                  </a:lnTo>
                  <a:lnTo>
                    <a:pt x="352" y="1536"/>
                  </a:lnTo>
                  <a:lnTo>
                    <a:pt x="352" y="1542"/>
                  </a:lnTo>
                  <a:lnTo>
                    <a:pt x="350" y="1544"/>
                  </a:lnTo>
                  <a:lnTo>
                    <a:pt x="346" y="1552"/>
                  </a:lnTo>
                  <a:lnTo>
                    <a:pt x="344" y="1560"/>
                  </a:lnTo>
                  <a:lnTo>
                    <a:pt x="344" y="1564"/>
                  </a:lnTo>
                  <a:lnTo>
                    <a:pt x="346" y="1568"/>
                  </a:lnTo>
                  <a:lnTo>
                    <a:pt x="346" y="1568"/>
                  </a:lnTo>
                  <a:lnTo>
                    <a:pt x="348" y="1572"/>
                  </a:lnTo>
                  <a:lnTo>
                    <a:pt x="348" y="1580"/>
                  </a:lnTo>
                  <a:lnTo>
                    <a:pt x="346" y="1586"/>
                  </a:lnTo>
                  <a:lnTo>
                    <a:pt x="344" y="1592"/>
                  </a:lnTo>
                  <a:lnTo>
                    <a:pt x="344" y="1592"/>
                  </a:lnTo>
                  <a:lnTo>
                    <a:pt x="336" y="1604"/>
                  </a:lnTo>
                  <a:lnTo>
                    <a:pt x="326" y="1614"/>
                  </a:lnTo>
                  <a:lnTo>
                    <a:pt x="326" y="1614"/>
                  </a:lnTo>
                  <a:lnTo>
                    <a:pt x="310" y="1624"/>
                  </a:lnTo>
                  <a:lnTo>
                    <a:pt x="304" y="1628"/>
                  </a:lnTo>
                  <a:lnTo>
                    <a:pt x="298" y="1636"/>
                  </a:lnTo>
                  <a:lnTo>
                    <a:pt x="298" y="1636"/>
                  </a:lnTo>
                  <a:lnTo>
                    <a:pt x="294" y="1648"/>
                  </a:lnTo>
                  <a:lnTo>
                    <a:pt x="292" y="1660"/>
                  </a:lnTo>
                  <a:lnTo>
                    <a:pt x="292" y="1660"/>
                  </a:lnTo>
                  <a:lnTo>
                    <a:pt x="286" y="1676"/>
                  </a:lnTo>
                  <a:lnTo>
                    <a:pt x="286" y="1682"/>
                  </a:lnTo>
                  <a:lnTo>
                    <a:pt x="286" y="1690"/>
                  </a:lnTo>
                  <a:lnTo>
                    <a:pt x="286" y="1690"/>
                  </a:lnTo>
                  <a:lnTo>
                    <a:pt x="286" y="1696"/>
                  </a:lnTo>
                  <a:lnTo>
                    <a:pt x="288" y="1700"/>
                  </a:lnTo>
                  <a:lnTo>
                    <a:pt x="288" y="1700"/>
                  </a:lnTo>
                  <a:lnTo>
                    <a:pt x="290" y="1706"/>
                  </a:lnTo>
                  <a:lnTo>
                    <a:pt x="294" y="1710"/>
                  </a:lnTo>
                  <a:lnTo>
                    <a:pt x="298" y="1714"/>
                  </a:lnTo>
                  <a:lnTo>
                    <a:pt x="300" y="1720"/>
                  </a:lnTo>
                  <a:lnTo>
                    <a:pt x="300" y="1720"/>
                  </a:lnTo>
                  <a:lnTo>
                    <a:pt x="298" y="1732"/>
                  </a:lnTo>
                  <a:lnTo>
                    <a:pt x="298" y="1732"/>
                  </a:lnTo>
                  <a:lnTo>
                    <a:pt x="298" y="1740"/>
                  </a:lnTo>
                  <a:lnTo>
                    <a:pt x="300" y="1748"/>
                  </a:lnTo>
                  <a:lnTo>
                    <a:pt x="300" y="1748"/>
                  </a:lnTo>
                  <a:lnTo>
                    <a:pt x="300" y="1760"/>
                  </a:lnTo>
                  <a:lnTo>
                    <a:pt x="302" y="1770"/>
                  </a:lnTo>
                  <a:lnTo>
                    <a:pt x="302" y="1770"/>
                  </a:lnTo>
                  <a:lnTo>
                    <a:pt x="306" y="1778"/>
                  </a:lnTo>
                  <a:lnTo>
                    <a:pt x="308" y="1788"/>
                  </a:lnTo>
                  <a:lnTo>
                    <a:pt x="308" y="1798"/>
                  </a:lnTo>
                  <a:lnTo>
                    <a:pt x="306" y="1806"/>
                  </a:lnTo>
                  <a:lnTo>
                    <a:pt x="306" y="1806"/>
                  </a:lnTo>
                  <a:lnTo>
                    <a:pt x="302" y="1818"/>
                  </a:lnTo>
                  <a:lnTo>
                    <a:pt x="300" y="1830"/>
                  </a:lnTo>
                  <a:lnTo>
                    <a:pt x="298" y="1842"/>
                  </a:lnTo>
                  <a:lnTo>
                    <a:pt x="298" y="1854"/>
                  </a:lnTo>
                  <a:lnTo>
                    <a:pt x="298" y="1854"/>
                  </a:lnTo>
                  <a:lnTo>
                    <a:pt x="304" y="1872"/>
                  </a:lnTo>
                  <a:lnTo>
                    <a:pt x="310" y="1888"/>
                  </a:lnTo>
                  <a:lnTo>
                    <a:pt x="310" y="1888"/>
                  </a:lnTo>
                  <a:lnTo>
                    <a:pt x="318" y="1908"/>
                  </a:lnTo>
                  <a:lnTo>
                    <a:pt x="326" y="1930"/>
                  </a:lnTo>
                  <a:lnTo>
                    <a:pt x="326" y="1930"/>
                  </a:lnTo>
                  <a:lnTo>
                    <a:pt x="328" y="1938"/>
                  </a:lnTo>
                  <a:lnTo>
                    <a:pt x="328" y="1946"/>
                  </a:lnTo>
                  <a:lnTo>
                    <a:pt x="328" y="1954"/>
                  </a:lnTo>
                  <a:lnTo>
                    <a:pt x="324" y="1962"/>
                  </a:lnTo>
                  <a:lnTo>
                    <a:pt x="324" y="1962"/>
                  </a:lnTo>
                  <a:lnTo>
                    <a:pt x="322" y="1972"/>
                  </a:lnTo>
                  <a:lnTo>
                    <a:pt x="322" y="1980"/>
                  </a:lnTo>
                  <a:lnTo>
                    <a:pt x="324" y="1988"/>
                  </a:lnTo>
                  <a:lnTo>
                    <a:pt x="328" y="1996"/>
                  </a:lnTo>
                  <a:lnTo>
                    <a:pt x="328" y="1996"/>
                  </a:lnTo>
                  <a:lnTo>
                    <a:pt x="332" y="2010"/>
                  </a:lnTo>
                  <a:lnTo>
                    <a:pt x="336" y="2016"/>
                  </a:lnTo>
                  <a:lnTo>
                    <a:pt x="340" y="2020"/>
                  </a:lnTo>
                  <a:lnTo>
                    <a:pt x="340" y="2020"/>
                  </a:lnTo>
                  <a:lnTo>
                    <a:pt x="346" y="2022"/>
                  </a:lnTo>
                  <a:lnTo>
                    <a:pt x="346" y="2022"/>
                  </a:lnTo>
                  <a:lnTo>
                    <a:pt x="352" y="2020"/>
                  </a:lnTo>
                  <a:lnTo>
                    <a:pt x="360" y="2018"/>
                  </a:lnTo>
                  <a:lnTo>
                    <a:pt x="372" y="2012"/>
                  </a:lnTo>
                  <a:lnTo>
                    <a:pt x="372" y="2012"/>
                  </a:lnTo>
                  <a:lnTo>
                    <a:pt x="384" y="2004"/>
                  </a:lnTo>
                  <a:lnTo>
                    <a:pt x="388" y="2002"/>
                  </a:lnTo>
                  <a:lnTo>
                    <a:pt x="396" y="2000"/>
                  </a:lnTo>
                  <a:lnTo>
                    <a:pt x="396" y="2000"/>
                  </a:lnTo>
                  <a:lnTo>
                    <a:pt x="404" y="1998"/>
                  </a:lnTo>
                  <a:lnTo>
                    <a:pt x="412" y="1998"/>
                  </a:lnTo>
                  <a:lnTo>
                    <a:pt x="412" y="1998"/>
                  </a:lnTo>
                  <a:lnTo>
                    <a:pt x="414" y="1998"/>
                  </a:lnTo>
                  <a:lnTo>
                    <a:pt x="414" y="1998"/>
                  </a:lnTo>
                  <a:lnTo>
                    <a:pt x="416" y="1998"/>
                  </a:lnTo>
                  <a:lnTo>
                    <a:pt x="416" y="1998"/>
                  </a:lnTo>
                  <a:lnTo>
                    <a:pt x="426" y="1998"/>
                  </a:lnTo>
                  <a:lnTo>
                    <a:pt x="434" y="1996"/>
                  </a:lnTo>
                  <a:lnTo>
                    <a:pt x="434" y="1996"/>
                  </a:lnTo>
                  <a:lnTo>
                    <a:pt x="444" y="1990"/>
                  </a:lnTo>
                  <a:lnTo>
                    <a:pt x="456" y="1984"/>
                  </a:lnTo>
                  <a:lnTo>
                    <a:pt x="456" y="1984"/>
                  </a:lnTo>
                  <a:lnTo>
                    <a:pt x="466" y="1982"/>
                  </a:lnTo>
                  <a:lnTo>
                    <a:pt x="474" y="1976"/>
                  </a:lnTo>
                  <a:lnTo>
                    <a:pt x="474" y="1976"/>
                  </a:lnTo>
                  <a:lnTo>
                    <a:pt x="484" y="1968"/>
                  </a:lnTo>
                  <a:lnTo>
                    <a:pt x="492" y="1960"/>
                  </a:lnTo>
                  <a:lnTo>
                    <a:pt x="510" y="1942"/>
                  </a:lnTo>
                  <a:lnTo>
                    <a:pt x="510" y="1942"/>
                  </a:lnTo>
                  <a:lnTo>
                    <a:pt x="528" y="1922"/>
                  </a:lnTo>
                  <a:lnTo>
                    <a:pt x="544" y="1902"/>
                  </a:lnTo>
                  <a:lnTo>
                    <a:pt x="544" y="1902"/>
                  </a:lnTo>
                  <a:lnTo>
                    <a:pt x="558" y="1884"/>
                  </a:lnTo>
                  <a:lnTo>
                    <a:pt x="562" y="1876"/>
                  </a:lnTo>
                  <a:lnTo>
                    <a:pt x="564" y="1866"/>
                  </a:lnTo>
                  <a:lnTo>
                    <a:pt x="564" y="1866"/>
                  </a:lnTo>
                  <a:lnTo>
                    <a:pt x="564" y="1848"/>
                  </a:lnTo>
                  <a:lnTo>
                    <a:pt x="566" y="1842"/>
                  </a:lnTo>
                  <a:lnTo>
                    <a:pt x="574" y="1832"/>
                  </a:lnTo>
                  <a:lnTo>
                    <a:pt x="574" y="1832"/>
                  </a:lnTo>
                  <a:lnTo>
                    <a:pt x="594" y="1820"/>
                  </a:lnTo>
                  <a:lnTo>
                    <a:pt x="594" y="1820"/>
                  </a:lnTo>
                  <a:lnTo>
                    <a:pt x="604" y="1816"/>
                  </a:lnTo>
                  <a:lnTo>
                    <a:pt x="608" y="1814"/>
                  </a:lnTo>
                  <a:lnTo>
                    <a:pt x="610" y="1808"/>
                  </a:lnTo>
                  <a:lnTo>
                    <a:pt x="610" y="1808"/>
                  </a:lnTo>
                  <a:lnTo>
                    <a:pt x="614" y="1800"/>
                  </a:lnTo>
                  <a:lnTo>
                    <a:pt x="616" y="1790"/>
                  </a:lnTo>
                  <a:lnTo>
                    <a:pt x="616" y="1790"/>
                  </a:lnTo>
                  <a:lnTo>
                    <a:pt x="618" y="1778"/>
                  </a:lnTo>
                  <a:lnTo>
                    <a:pt x="620" y="1768"/>
                  </a:lnTo>
                  <a:lnTo>
                    <a:pt x="620" y="1768"/>
                  </a:lnTo>
                  <a:lnTo>
                    <a:pt x="620" y="1758"/>
                  </a:lnTo>
                  <a:lnTo>
                    <a:pt x="618" y="1750"/>
                  </a:lnTo>
                  <a:lnTo>
                    <a:pt x="618" y="1750"/>
                  </a:lnTo>
                  <a:lnTo>
                    <a:pt x="614" y="1744"/>
                  </a:lnTo>
                  <a:lnTo>
                    <a:pt x="614" y="1740"/>
                  </a:lnTo>
                  <a:lnTo>
                    <a:pt x="616" y="1734"/>
                  </a:lnTo>
                  <a:lnTo>
                    <a:pt x="616" y="1734"/>
                  </a:lnTo>
                  <a:lnTo>
                    <a:pt x="626" y="1728"/>
                  </a:lnTo>
                  <a:lnTo>
                    <a:pt x="638" y="1720"/>
                  </a:lnTo>
                  <a:lnTo>
                    <a:pt x="638" y="1720"/>
                  </a:lnTo>
                  <a:lnTo>
                    <a:pt x="648" y="1714"/>
                  </a:lnTo>
                  <a:lnTo>
                    <a:pt x="658" y="1708"/>
                  </a:lnTo>
                  <a:lnTo>
                    <a:pt x="658" y="1708"/>
                  </a:lnTo>
                  <a:lnTo>
                    <a:pt x="668" y="1702"/>
                  </a:lnTo>
                  <a:lnTo>
                    <a:pt x="676" y="1694"/>
                  </a:lnTo>
                  <a:lnTo>
                    <a:pt x="694" y="1680"/>
                  </a:lnTo>
                  <a:lnTo>
                    <a:pt x="694" y="1680"/>
                  </a:lnTo>
                  <a:lnTo>
                    <a:pt x="704" y="1674"/>
                  </a:lnTo>
                  <a:lnTo>
                    <a:pt x="710" y="1668"/>
                  </a:lnTo>
                  <a:lnTo>
                    <a:pt x="716" y="1660"/>
                  </a:lnTo>
                  <a:lnTo>
                    <a:pt x="718" y="1650"/>
                  </a:lnTo>
                  <a:lnTo>
                    <a:pt x="718" y="1650"/>
                  </a:lnTo>
                  <a:lnTo>
                    <a:pt x="724" y="1628"/>
                  </a:lnTo>
                  <a:lnTo>
                    <a:pt x="732" y="1604"/>
                  </a:lnTo>
                  <a:lnTo>
                    <a:pt x="732" y="1604"/>
                  </a:lnTo>
                  <a:lnTo>
                    <a:pt x="736" y="1592"/>
                  </a:lnTo>
                  <a:lnTo>
                    <a:pt x="738" y="1584"/>
                  </a:lnTo>
                  <a:lnTo>
                    <a:pt x="738" y="1578"/>
                  </a:lnTo>
                  <a:lnTo>
                    <a:pt x="738" y="1578"/>
                  </a:lnTo>
                  <a:lnTo>
                    <a:pt x="734" y="1570"/>
                  </a:lnTo>
                  <a:lnTo>
                    <a:pt x="734" y="1570"/>
                  </a:lnTo>
                  <a:lnTo>
                    <a:pt x="730" y="1556"/>
                  </a:lnTo>
                  <a:lnTo>
                    <a:pt x="726" y="1540"/>
                  </a:lnTo>
                  <a:lnTo>
                    <a:pt x="726" y="1540"/>
                  </a:lnTo>
                  <a:lnTo>
                    <a:pt x="726" y="1522"/>
                  </a:lnTo>
                  <a:lnTo>
                    <a:pt x="726" y="1514"/>
                  </a:lnTo>
                  <a:lnTo>
                    <a:pt x="730" y="1506"/>
                  </a:lnTo>
                  <a:lnTo>
                    <a:pt x="730" y="1506"/>
                  </a:lnTo>
                  <a:lnTo>
                    <a:pt x="732" y="1496"/>
                  </a:lnTo>
                  <a:lnTo>
                    <a:pt x="734" y="1486"/>
                  </a:lnTo>
                  <a:lnTo>
                    <a:pt x="734" y="1486"/>
                  </a:lnTo>
                  <a:lnTo>
                    <a:pt x="738" y="1476"/>
                  </a:lnTo>
                  <a:lnTo>
                    <a:pt x="744" y="1468"/>
                  </a:lnTo>
                  <a:lnTo>
                    <a:pt x="744" y="1468"/>
                  </a:lnTo>
                  <a:lnTo>
                    <a:pt x="756" y="1454"/>
                  </a:lnTo>
                  <a:lnTo>
                    <a:pt x="762" y="1446"/>
                  </a:lnTo>
                  <a:lnTo>
                    <a:pt x="770" y="1440"/>
                  </a:lnTo>
                  <a:lnTo>
                    <a:pt x="770" y="1440"/>
                  </a:lnTo>
                  <a:lnTo>
                    <a:pt x="780" y="1432"/>
                  </a:lnTo>
                  <a:lnTo>
                    <a:pt x="786" y="1424"/>
                  </a:lnTo>
                  <a:lnTo>
                    <a:pt x="800" y="1408"/>
                  </a:lnTo>
                  <a:lnTo>
                    <a:pt x="800" y="1408"/>
                  </a:lnTo>
                  <a:lnTo>
                    <a:pt x="816" y="1392"/>
                  </a:lnTo>
                  <a:lnTo>
                    <a:pt x="834" y="1378"/>
                  </a:lnTo>
                  <a:lnTo>
                    <a:pt x="870" y="1352"/>
                  </a:lnTo>
                  <a:lnTo>
                    <a:pt x="870" y="1352"/>
                  </a:lnTo>
                  <a:lnTo>
                    <a:pt x="882" y="1344"/>
                  </a:lnTo>
                  <a:lnTo>
                    <a:pt x="882" y="1344"/>
                  </a:lnTo>
                  <a:lnTo>
                    <a:pt x="888" y="1336"/>
                  </a:lnTo>
                  <a:lnTo>
                    <a:pt x="892" y="1328"/>
                  </a:lnTo>
                  <a:lnTo>
                    <a:pt x="892" y="1328"/>
                  </a:lnTo>
                  <a:lnTo>
                    <a:pt x="904" y="1312"/>
                  </a:lnTo>
                  <a:lnTo>
                    <a:pt x="918" y="1296"/>
                  </a:lnTo>
                  <a:lnTo>
                    <a:pt x="918" y="1296"/>
                  </a:lnTo>
                  <a:lnTo>
                    <a:pt x="926" y="1286"/>
                  </a:lnTo>
                  <a:lnTo>
                    <a:pt x="932" y="1276"/>
                  </a:lnTo>
                  <a:lnTo>
                    <a:pt x="932" y="1276"/>
                  </a:lnTo>
                  <a:lnTo>
                    <a:pt x="944" y="1254"/>
                  </a:lnTo>
                  <a:lnTo>
                    <a:pt x="948" y="1242"/>
                  </a:lnTo>
                  <a:lnTo>
                    <a:pt x="952" y="1230"/>
                  </a:lnTo>
                  <a:lnTo>
                    <a:pt x="952" y="1230"/>
                  </a:lnTo>
                  <a:lnTo>
                    <a:pt x="954" y="1222"/>
                  </a:lnTo>
                  <a:lnTo>
                    <a:pt x="954" y="1218"/>
                  </a:lnTo>
                  <a:lnTo>
                    <a:pt x="952" y="1216"/>
                  </a:lnTo>
                  <a:lnTo>
                    <a:pt x="952" y="1216"/>
                  </a:lnTo>
                  <a:lnTo>
                    <a:pt x="946" y="1214"/>
                  </a:lnTo>
                  <a:lnTo>
                    <a:pt x="946" y="1214"/>
                  </a:lnTo>
                  <a:lnTo>
                    <a:pt x="940" y="1214"/>
                  </a:lnTo>
                  <a:lnTo>
                    <a:pt x="932" y="1218"/>
                  </a:lnTo>
                  <a:lnTo>
                    <a:pt x="932" y="1218"/>
                  </a:lnTo>
                  <a:lnTo>
                    <a:pt x="914" y="1224"/>
                  </a:lnTo>
                  <a:lnTo>
                    <a:pt x="896" y="1230"/>
                  </a:lnTo>
                  <a:lnTo>
                    <a:pt x="858" y="1240"/>
                  </a:lnTo>
                  <a:lnTo>
                    <a:pt x="858" y="1240"/>
                  </a:lnTo>
                  <a:lnTo>
                    <a:pt x="854" y="1240"/>
                  </a:lnTo>
                  <a:lnTo>
                    <a:pt x="854" y="1240"/>
                  </a:lnTo>
                  <a:lnTo>
                    <a:pt x="850" y="1238"/>
                  </a:lnTo>
                  <a:lnTo>
                    <a:pt x="846" y="1236"/>
                  </a:lnTo>
                  <a:lnTo>
                    <a:pt x="842" y="1230"/>
                  </a:lnTo>
                  <a:lnTo>
                    <a:pt x="840" y="1222"/>
                  </a:lnTo>
                  <a:lnTo>
                    <a:pt x="840" y="1214"/>
                  </a:lnTo>
                  <a:lnTo>
                    <a:pt x="840" y="1214"/>
                  </a:lnTo>
                  <a:lnTo>
                    <a:pt x="836" y="1198"/>
                  </a:lnTo>
                  <a:lnTo>
                    <a:pt x="834" y="1192"/>
                  </a:lnTo>
                  <a:lnTo>
                    <a:pt x="830" y="1184"/>
                  </a:lnTo>
                  <a:lnTo>
                    <a:pt x="830" y="1184"/>
                  </a:lnTo>
                  <a:lnTo>
                    <a:pt x="826" y="1178"/>
                  </a:lnTo>
                  <a:lnTo>
                    <a:pt x="820" y="1174"/>
                  </a:lnTo>
                  <a:lnTo>
                    <a:pt x="808" y="1164"/>
                  </a:lnTo>
                  <a:lnTo>
                    <a:pt x="808" y="1164"/>
                  </a:lnTo>
                  <a:lnTo>
                    <a:pt x="804" y="1158"/>
                  </a:lnTo>
                  <a:lnTo>
                    <a:pt x="802" y="1148"/>
                  </a:lnTo>
                  <a:lnTo>
                    <a:pt x="802" y="1148"/>
                  </a:lnTo>
                  <a:lnTo>
                    <a:pt x="800" y="1142"/>
                  </a:lnTo>
                  <a:lnTo>
                    <a:pt x="798" y="1136"/>
                  </a:lnTo>
                  <a:lnTo>
                    <a:pt x="798" y="1136"/>
                  </a:lnTo>
                  <a:lnTo>
                    <a:pt x="798" y="1126"/>
                  </a:lnTo>
                  <a:lnTo>
                    <a:pt x="800" y="1118"/>
                  </a:lnTo>
                  <a:lnTo>
                    <a:pt x="800" y="1118"/>
                  </a:lnTo>
                  <a:lnTo>
                    <a:pt x="794" y="1118"/>
                  </a:lnTo>
                  <a:lnTo>
                    <a:pt x="792" y="1116"/>
                  </a:lnTo>
                  <a:lnTo>
                    <a:pt x="790" y="1114"/>
                  </a:lnTo>
                  <a:lnTo>
                    <a:pt x="790" y="1114"/>
                  </a:lnTo>
                  <a:lnTo>
                    <a:pt x="788" y="1104"/>
                  </a:lnTo>
                  <a:lnTo>
                    <a:pt x="788" y="1104"/>
                  </a:lnTo>
                  <a:lnTo>
                    <a:pt x="782" y="1096"/>
                  </a:lnTo>
                  <a:lnTo>
                    <a:pt x="782" y="1090"/>
                  </a:lnTo>
                  <a:lnTo>
                    <a:pt x="780" y="1086"/>
                  </a:lnTo>
                  <a:lnTo>
                    <a:pt x="780" y="1086"/>
                  </a:lnTo>
                  <a:lnTo>
                    <a:pt x="784" y="1072"/>
                  </a:lnTo>
                  <a:lnTo>
                    <a:pt x="786" y="1066"/>
                  </a:lnTo>
                  <a:lnTo>
                    <a:pt x="786" y="1060"/>
                  </a:lnTo>
                  <a:lnTo>
                    <a:pt x="786" y="1060"/>
                  </a:lnTo>
                  <a:lnTo>
                    <a:pt x="786" y="1054"/>
                  </a:lnTo>
                  <a:lnTo>
                    <a:pt x="784" y="1050"/>
                  </a:lnTo>
                  <a:lnTo>
                    <a:pt x="778" y="1042"/>
                  </a:lnTo>
                  <a:lnTo>
                    <a:pt x="778" y="1042"/>
                  </a:lnTo>
                  <a:lnTo>
                    <a:pt x="774" y="1024"/>
                  </a:lnTo>
                  <a:lnTo>
                    <a:pt x="774" y="1024"/>
                  </a:lnTo>
                  <a:lnTo>
                    <a:pt x="770" y="1010"/>
                  </a:lnTo>
                  <a:lnTo>
                    <a:pt x="766" y="996"/>
                  </a:lnTo>
                  <a:lnTo>
                    <a:pt x="766" y="996"/>
                  </a:lnTo>
                  <a:lnTo>
                    <a:pt x="758" y="984"/>
                  </a:lnTo>
                  <a:lnTo>
                    <a:pt x="756" y="978"/>
                  </a:lnTo>
                  <a:lnTo>
                    <a:pt x="754" y="972"/>
                  </a:lnTo>
                  <a:lnTo>
                    <a:pt x="754" y="972"/>
                  </a:lnTo>
                  <a:lnTo>
                    <a:pt x="756" y="964"/>
                  </a:lnTo>
                  <a:lnTo>
                    <a:pt x="756" y="962"/>
                  </a:lnTo>
                  <a:lnTo>
                    <a:pt x="754" y="958"/>
                  </a:lnTo>
                  <a:lnTo>
                    <a:pt x="754" y="958"/>
                  </a:lnTo>
                  <a:lnTo>
                    <a:pt x="750" y="952"/>
                  </a:lnTo>
                  <a:lnTo>
                    <a:pt x="746" y="948"/>
                  </a:lnTo>
                  <a:lnTo>
                    <a:pt x="746" y="948"/>
                  </a:lnTo>
                  <a:lnTo>
                    <a:pt x="744" y="940"/>
                  </a:lnTo>
                  <a:lnTo>
                    <a:pt x="746" y="936"/>
                  </a:lnTo>
                  <a:lnTo>
                    <a:pt x="748" y="932"/>
                  </a:lnTo>
                  <a:lnTo>
                    <a:pt x="748" y="932"/>
                  </a:lnTo>
                  <a:lnTo>
                    <a:pt x="750" y="930"/>
                  </a:lnTo>
                  <a:lnTo>
                    <a:pt x="750" y="930"/>
                  </a:lnTo>
                  <a:lnTo>
                    <a:pt x="760" y="942"/>
                  </a:lnTo>
                  <a:lnTo>
                    <a:pt x="766" y="948"/>
                  </a:lnTo>
                  <a:lnTo>
                    <a:pt x="772" y="954"/>
                  </a:lnTo>
                  <a:lnTo>
                    <a:pt x="772" y="954"/>
                  </a:lnTo>
                  <a:lnTo>
                    <a:pt x="778" y="960"/>
                  </a:lnTo>
                  <a:lnTo>
                    <a:pt x="782" y="968"/>
                  </a:lnTo>
                  <a:lnTo>
                    <a:pt x="784" y="978"/>
                  </a:lnTo>
                  <a:lnTo>
                    <a:pt x="790" y="986"/>
                  </a:lnTo>
                  <a:lnTo>
                    <a:pt x="790" y="986"/>
                  </a:lnTo>
                  <a:lnTo>
                    <a:pt x="796" y="994"/>
                  </a:lnTo>
                  <a:lnTo>
                    <a:pt x="802" y="1000"/>
                  </a:lnTo>
                  <a:lnTo>
                    <a:pt x="802" y="1000"/>
                  </a:lnTo>
                  <a:lnTo>
                    <a:pt x="802" y="1004"/>
                  </a:lnTo>
                  <a:lnTo>
                    <a:pt x="804" y="1010"/>
                  </a:lnTo>
                  <a:lnTo>
                    <a:pt x="804" y="1020"/>
                  </a:lnTo>
                  <a:lnTo>
                    <a:pt x="804" y="1020"/>
                  </a:lnTo>
                  <a:lnTo>
                    <a:pt x="808" y="1032"/>
                  </a:lnTo>
                  <a:lnTo>
                    <a:pt x="812" y="1044"/>
                  </a:lnTo>
                  <a:lnTo>
                    <a:pt x="816" y="1056"/>
                  </a:lnTo>
                  <a:lnTo>
                    <a:pt x="816" y="1062"/>
                  </a:lnTo>
                  <a:lnTo>
                    <a:pt x="814" y="1068"/>
                  </a:lnTo>
                  <a:lnTo>
                    <a:pt x="814" y="1068"/>
                  </a:lnTo>
                  <a:lnTo>
                    <a:pt x="810" y="1080"/>
                  </a:lnTo>
                  <a:lnTo>
                    <a:pt x="812" y="1082"/>
                  </a:lnTo>
                  <a:lnTo>
                    <a:pt x="816" y="1088"/>
                  </a:lnTo>
                  <a:lnTo>
                    <a:pt x="816" y="1088"/>
                  </a:lnTo>
                  <a:lnTo>
                    <a:pt x="824" y="1098"/>
                  </a:lnTo>
                  <a:lnTo>
                    <a:pt x="830" y="1108"/>
                  </a:lnTo>
                  <a:lnTo>
                    <a:pt x="830" y="1108"/>
                  </a:lnTo>
                  <a:lnTo>
                    <a:pt x="844" y="1132"/>
                  </a:lnTo>
                  <a:lnTo>
                    <a:pt x="848" y="1144"/>
                  </a:lnTo>
                  <a:lnTo>
                    <a:pt x="850" y="1150"/>
                  </a:lnTo>
                  <a:lnTo>
                    <a:pt x="850" y="1156"/>
                  </a:lnTo>
                  <a:lnTo>
                    <a:pt x="850" y="1156"/>
                  </a:lnTo>
                  <a:lnTo>
                    <a:pt x="850" y="1164"/>
                  </a:lnTo>
                  <a:lnTo>
                    <a:pt x="846" y="1172"/>
                  </a:lnTo>
                  <a:lnTo>
                    <a:pt x="844" y="1182"/>
                  </a:lnTo>
                  <a:lnTo>
                    <a:pt x="844" y="1190"/>
                  </a:lnTo>
                  <a:lnTo>
                    <a:pt x="844" y="1190"/>
                  </a:lnTo>
                  <a:lnTo>
                    <a:pt x="846" y="1216"/>
                  </a:lnTo>
                  <a:lnTo>
                    <a:pt x="846" y="1216"/>
                  </a:lnTo>
                  <a:lnTo>
                    <a:pt x="852" y="1216"/>
                  </a:lnTo>
                  <a:lnTo>
                    <a:pt x="852" y="1216"/>
                  </a:lnTo>
                  <a:lnTo>
                    <a:pt x="860" y="1216"/>
                  </a:lnTo>
                  <a:lnTo>
                    <a:pt x="870" y="1212"/>
                  </a:lnTo>
                  <a:lnTo>
                    <a:pt x="888" y="1202"/>
                  </a:lnTo>
                  <a:lnTo>
                    <a:pt x="888" y="1202"/>
                  </a:lnTo>
                  <a:lnTo>
                    <a:pt x="912" y="1188"/>
                  </a:lnTo>
                  <a:lnTo>
                    <a:pt x="924" y="1182"/>
                  </a:lnTo>
                  <a:lnTo>
                    <a:pt x="936" y="1178"/>
                  </a:lnTo>
                  <a:lnTo>
                    <a:pt x="936" y="1178"/>
                  </a:lnTo>
                  <a:lnTo>
                    <a:pt x="948" y="1176"/>
                  </a:lnTo>
                  <a:lnTo>
                    <a:pt x="958" y="1172"/>
                  </a:lnTo>
                  <a:lnTo>
                    <a:pt x="958" y="1172"/>
                  </a:lnTo>
                  <a:lnTo>
                    <a:pt x="978" y="1160"/>
                  </a:lnTo>
                  <a:lnTo>
                    <a:pt x="978" y="1160"/>
                  </a:lnTo>
                  <a:lnTo>
                    <a:pt x="982" y="1156"/>
                  </a:lnTo>
                  <a:lnTo>
                    <a:pt x="986" y="1152"/>
                  </a:lnTo>
                  <a:lnTo>
                    <a:pt x="990" y="1148"/>
                  </a:lnTo>
                  <a:lnTo>
                    <a:pt x="996" y="1146"/>
                  </a:lnTo>
                  <a:lnTo>
                    <a:pt x="996" y="1146"/>
                  </a:lnTo>
                  <a:lnTo>
                    <a:pt x="1014" y="1142"/>
                  </a:lnTo>
                  <a:lnTo>
                    <a:pt x="1022" y="1140"/>
                  </a:lnTo>
                  <a:lnTo>
                    <a:pt x="1030" y="1136"/>
                  </a:lnTo>
                  <a:lnTo>
                    <a:pt x="1030" y="1136"/>
                  </a:lnTo>
                  <a:lnTo>
                    <a:pt x="1040" y="1126"/>
                  </a:lnTo>
                  <a:lnTo>
                    <a:pt x="1050" y="1118"/>
                  </a:lnTo>
                  <a:lnTo>
                    <a:pt x="1050" y="1118"/>
                  </a:lnTo>
                  <a:lnTo>
                    <a:pt x="1062" y="1108"/>
                  </a:lnTo>
                  <a:lnTo>
                    <a:pt x="1074" y="1096"/>
                  </a:lnTo>
                  <a:lnTo>
                    <a:pt x="1074" y="1096"/>
                  </a:lnTo>
                  <a:lnTo>
                    <a:pt x="1090" y="1084"/>
                  </a:lnTo>
                  <a:lnTo>
                    <a:pt x="1096" y="1076"/>
                  </a:lnTo>
                  <a:lnTo>
                    <a:pt x="1102" y="1068"/>
                  </a:lnTo>
                  <a:lnTo>
                    <a:pt x="1102" y="1068"/>
                  </a:lnTo>
                  <a:lnTo>
                    <a:pt x="1106" y="1060"/>
                  </a:lnTo>
                  <a:lnTo>
                    <a:pt x="1106" y="1052"/>
                  </a:lnTo>
                  <a:lnTo>
                    <a:pt x="1102" y="1046"/>
                  </a:lnTo>
                  <a:lnTo>
                    <a:pt x="1098" y="1042"/>
                  </a:lnTo>
                  <a:lnTo>
                    <a:pt x="1086" y="1034"/>
                  </a:lnTo>
                  <a:lnTo>
                    <a:pt x="1072" y="1028"/>
                  </a:lnTo>
                  <a:lnTo>
                    <a:pt x="1072" y="1028"/>
                  </a:lnTo>
                  <a:lnTo>
                    <a:pt x="1072" y="1018"/>
                  </a:lnTo>
                  <a:lnTo>
                    <a:pt x="1072" y="1008"/>
                  </a:lnTo>
                  <a:lnTo>
                    <a:pt x="1068" y="1000"/>
                  </a:lnTo>
                  <a:lnTo>
                    <a:pt x="1064" y="996"/>
                  </a:lnTo>
                  <a:lnTo>
                    <a:pt x="1062" y="996"/>
                  </a:lnTo>
                  <a:lnTo>
                    <a:pt x="1062" y="996"/>
                  </a:lnTo>
                  <a:lnTo>
                    <a:pt x="1058" y="996"/>
                  </a:lnTo>
                  <a:lnTo>
                    <a:pt x="1054" y="1000"/>
                  </a:lnTo>
                  <a:lnTo>
                    <a:pt x="1054" y="1000"/>
                  </a:lnTo>
                  <a:lnTo>
                    <a:pt x="1052" y="1002"/>
                  </a:lnTo>
                  <a:lnTo>
                    <a:pt x="1052" y="1004"/>
                  </a:lnTo>
                  <a:lnTo>
                    <a:pt x="1048" y="1010"/>
                  </a:lnTo>
                  <a:lnTo>
                    <a:pt x="1048" y="1010"/>
                  </a:lnTo>
                  <a:lnTo>
                    <a:pt x="1044" y="1012"/>
                  </a:lnTo>
                  <a:lnTo>
                    <a:pt x="1040" y="1016"/>
                  </a:lnTo>
                  <a:lnTo>
                    <a:pt x="1040" y="1016"/>
                  </a:lnTo>
                  <a:lnTo>
                    <a:pt x="1028" y="1022"/>
                  </a:lnTo>
                  <a:lnTo>
                    <a:pt x="1020" y="1024"/>
                  </a:lnTo>
                  <a:lnTo>
                    <a:pt x="1012" y="1026"/>
                  </a:lnTo>
                  <a:lnTo>
                    <a:pt x="1012" y="1026"/>
                  </a:lnTo>
                  <a:lnTo>
                    <a:pt x="1010" y="1026"/>
                  </a:lnTo>
                  <a:lnTo>
                    <a:pt x="1010" y="1026"/>
                  </a:lnTo>
                  <a:lnTo>
                    <a:pt x="1006" y="1022"/>
                  </a:lnTo>
                  <a:lnTo>
                    <a:pt x="1002" y="1018"/>
                  </a:lnTo>
                  <a:lnTo>
                    <a:pt x="996" y="1004"/>
                  </a:lnTo>
                  <a:lnTo>
                    <a:pt x="992" y="990"/>
                  </a:lnTo>
                  <a:lnTo>
                    <a:pt x="988" y="980"/>
                  </a:lnTo>
                  <a:lnTo>
                    <a:pt x="988" y="980"/>
                  </a:lnTo>
                  <a:lnTo>
                    <a:pt x="984" y="974"/>
                  </a:lnTo>
                  <a:lnTo>
                    <a:pt x="980" y="970"/>
                  </a:lnTo>
                  <a:lnTo>
                    <a:pt x="976" y="968"/>
                  </a:lnTo>
                  <a:lnTo>
                    <a:pt x="972" y="962"/>
                  </a:lnTo>
                  <a:lnTo>
                    <a:pt x="972" y="962"/>
                  </a:lnTo>
                  <a:lnTo>
                    <a:pt x="974" y="954"/>
                  </a:lnTo>
                  <a:lnTo>
                    <a:pt x="974" y="948"/>
                  </a:lnTo>
                  <a:lnTo>
                    <a:pt x="974" y="948"/>
                  </a:lnTo>
                  <a:lnTo>
                    <a:pt x="972" y="944"/>
                  </a:lnTo>
                  <a:lnTo>
                    <a:pt x="970" y="940"/>
                  </a:lnTo>
                  <a:lnTo>
                    <a:pt x="966" y="936"/>
                  </a:lnTo>
                  <a:lnTo>
                    <a:pt x="966" y="932"/>
                  </a:lnTo>
                  <a:lnTo>
                    <a:pt x="966" y="932"/>
                  </a:lnTo>
                  <a:lnTo>
                    <a:pt x="966" y="928"/>
                  </a:lnTo>
                  <a:lnTo>
                    <a:pt x="968" y="926"/>
                  </a:lnTo>
                  <a:lnTo>
                    <a:pt x="974" y="924"/>
                  </a:lnTo>
                  <a:lnTo>
                    <a:pt x="974" y="924"/>
                  </a:lnTo>
                  <a:lnTo>
                    <a:pt x="980" y="926"/>
                  </a:lnTo>
                  <a:lnTo>
                    <a:pt x="980" y="926"/>
                  </a:lnTo>
                  <a:lnTo>
                    <a:pt x="984" y="930"/>
                  </a:lnTo>
                  <a:lnTo>
                    <a:pt x="986" y="934"/>
                  </a:lnTo>
                  <a:lnTo>
                    <a:pt x="988" y="940"/>
                  </a:lnTo>
                  <a:lnTo>
                    <a:pt x="992" y="944"/>
                  </a:lnTo>
                  <a:lnTo>
                    <a:pt x="992" y="944"/>
                  </a:lnTo>
                  <a:lnTo>
                    <a:pt x="996" y="950"/>
                  </a:lnTo>
                  <a:lnTo>
                    <a:pt x="1002" y="956"/>
                  </a:lnTo>
                  <a:lnTo>
                    <a:pt x="1016" y="964"/>
                  </a:lnTo>
                  <a:lnTo>
                    <a:pt x="1016" y="964"/>
                  </a:lnTo>
                  <a:lnTo>
                    <a:pt x="1020" y="970"/>
                  </a:lnTo>
                  <a:lnTo>
                    <a:pt x="1022" y="978"/>
                  </a:lnTo>
                  <a:lnTo>
                    <a:pt x="1026" y="984"/>
                  </a:lnTo>
                  <a:lnTo>
                    <a:pt x="1030" y="988"/>
                  </a:lnTo>
                  <a:lnTo>
                    <a:pt x="1030" y="988"/>
                  </a:lnTo>
                  <a:lnTo>
                    <a:pt x="1036" y="990"/>
                  </a:lnTo>
                  <a:lnTo>
                    <a:pt x="1036" y="990"/>
                  </a:lnTo>
                  <a:lnTo>
                    <a:pt x="1042" y="988"/>
                  </a:lnTo>
                  <a:lnTo>
                    <a:pt x="1048" y="984"/>
                  </a:lnTo>
                  <a:lnTo>
                    <a:pt x="1054" y="980"/>
                  </a:lnTo>
                  <a:lnTo>
                    <a:pt x="1062" y="976"/>
                  </a:lnTo>
                  <a:lnTo>
                    <a:pt x="1062" y="976"/>
                  </a:lnTo>
                  <a:lnTo>
                    <a:pt x="1068" y="976"/>
                  </a:lnTo>
                  <a:lnTo>
                    <a:pt x="1068" y="976"/>
                  </a:lnTo>
                  <a:lnTo>
                    <a:pt x="1072" y="976"/>
                  </a:lnTo>
                  <a:lnTo>
                    <a:pt x="1072" y="978"/>
                  </a:lnTo>
                  <a:lnTo>
                    <a:pt x="1074" y="982"/>
                  </a:lnTo>
                  <a:lnTo>
                    <a:pt x="1072" y="990"/>
                  </a:lnTo>
                  <a:lnTo>
                    <a:pt x="1072" y="996"/>
                  </a:lnTo>
                  <a:lnTo>
                    <a:pt x="1072" y="996"/>
                  </a:lnTo>
                  <a:lnTo>
                    <a:pt x="1076" y="1002"/>
                  </a:lnTo>
                  <a:lnTo>
                    <a:pt x="1080" y="1006"/>
                  </a:lnTo>
                  <a:lnTo>
                    <a:pt x="1092" y="1010"/>
                  </a:lnTo>
                  <a:lnTo>
                    <a:pt x="1106" y="1014"/>
                  </a:lnTo>
                  <a:lnTo>
                    <a:pt x="1120" y="1014"/>
                  </a:lnTo>
                  <a:lnTo>
                    <a:pt x="1120" y="1014"/>
                  </a:lnTo>
                  <a:lnTo>
                    <a:pt x="1130" y="1014"/>
                  </a:lnTo>
                  <a:lnTo>
                    <a:pt x="1130" y="1014"/>
                  </a:lnTo>
                  <a:lnTo>
                    <a:pt x="1166" y="1012"/>
                  </a:lnTo>
                  <a:lnTo>
                    <a:pt x="1166" y="1012"/>
                  </a:lnTo>
                  <a:lnTo>
                    <a:pt x="1194" y="1010"/>
                  </a:lnTo>
                  <a:lnTo>
                    <a:pt x="1194" y="1010"/>
                  </a:lnTo>
                  <a:lnTo>
                    <a:pt x="1200" y="1012"/>
                  </a:lnTo>
                  <a:lnTo>
                    <a:pt x="1200" y="1012"/>
                  </a:lnTo>
                  <a:lnTo>
                    <a:pt x="1202" y="1014"/>
                  </a:lnTo>
                  <a:lnTo>
                    <a:pt x="1204" y="1016"/>
                  </a:lnTo>
                  <a:lnTo>
                    <a:pt x="1204" y="1024"/>
                  </a:lnTo>
                  <a:lnTo>
                    <a:pt x="1204" y="1032"/>
                  </a:lnTo>
                  <a:lnTo>
                    <a:pt x="1206" y="1038"/>
                  </a:lnTo>
                  <a:lnTo>
                    <a:pt x="1206" y="1038"/>
                  </a:lnTo>
                  <a:lnTo>
                    <a:pt x="1212" y="1042"/>
                  </a:lnTo>
                  <a:lnTo>
                    <a:pt x="1218" y="1046"/>
                  </a:lnTo>
                  <a:lnTo>
                    <a:pt x="1232" y="1052"/>
                  </a:lnTo>
                  <a:lnTo>
                    <a:pt x="1232" y="1052"/>
                  </a:lnTo>
                  <a:lnTo>
                    <a:pt x="1222" y="1058"/>
                  </a:lnTo>
                  <a:lnTo>
                    <a:pt x="1218" y="1060"/>
                  </a:lnTo>
                  <a:lnTo>
                    <a:pt x="1216" y="1064"/>
                  </a:lnTo>
                  <a:lnTo>
                    <a:pt x="1216" y="1064"/>
                  </a:lnTo>
                  <a:lnTo>
                    <a:pt x="1224" y="1070"/>
                  </a:lnTo>
                  <a:lnTo>
                    <a:pt x="1230" y="1078"/>
                  </a:lnTo>
                  <a:lnTo>
                    <a:pt x="1230" y="1078"/>
                  </a:lnTo>
                  <a:lnTo>
                    <a:pt x="1236" y="1086"/>
                  </a:lnTo>
                  <a:lnTo>
                    <a:pt x="1238" y="1090"/>
                  </a:lnTo>
                  <a:lnTo>
                    <a:pt x="1244" y="1092"/>
                  </a:lnTo>
                  <a:lnTo>
                    <a:pt x="1244" y="1092"/>
                  </a:lnTo>
                  <a:lnTo>
                    <a:pt x="1244" y="1092"/>
                  </a:lnTo>
                  <a:lnTo>
                    <a:pt x="1244" y="1092"/>
                  </a:lnTo>
                  <a:lnTo>
                    <a:pt x="1250" y="1090"/>
                  </a:lnTo>
                  <a:lnTo>
                    <a:pt x="1254" y="1088"/>
                  </a:lnTo>
                  <a:lnTo>
                    <a:pt x="1260" y="1080"/>
                  </a:lnTo>
                  <a:lnTo>
                    <a:pt x="1268" y="1072"/>
                  </a:lnTo>
                  <a:lnTo>
                    <a:pt x="1270" y="1070"/>
                  </a:lnTo>
                  <a:lnTo>
                    <a:pt x="1276" y="1068"/>
                  </a:lnTo>
                  <a:lnTo>
                    <a:pt x="1276" y="1068"/>
                  </a:lnTo>
                  <a:lnTo>
                    <a:pt x="1278" y="1074"/>
                  </a:lnTo>
                  <a:lnTo>
                    <a:pt x="1278" y="1082"/>
                  </a:lnTo>
                  <a:lnTo>
                    <a:pt x="1278" y="1096"/>
                  </a:lnTo>
                  <a:lnTo>
                    <a:pt x="1276" y="1112"/>
                  </a:lnTo>
                  <a:lnTo>
                    <a:pt x="1276" y="1126"/>
                  </a:lnTo>
                  <a:lnTo>
                    <a:pt x="1276" y="1126"/>
                  </a:lnTo>
                  <a:lnTo>
                    <a:pt x="1276" y="1152"/>
                  </a:lnTo>
                  <a:lnTo>
                    <a:pt x="1276" y="1178"/>
                  </a:lnTo>
                  <a:lnTo>
                    <a:pt x="1276" y="1190"/>
                  </a:lnTo>
                  <a:lnTo>
                    <a:pt x="1278" y="1202"/>
                  </a:lnTo>
                  <a:lnTo>
                    <a:pt x="1282" y="1214"/>
                  </a:lnTo>
                  <a:lnTo>
                    <a:pt x="1286" y="1226"/>
                  </a:lnTo>
                  <a:lnTo>
                    <a:pt x="1286" y="1226"/>
                  </a:lnTo>
                  <a:lnTo>
                    <a:pt x="1290" y="1236"/>
                  </a:lnTo>
                  <a:lnTo>
                    <a:pt x="1290" y="1248"/>
                  </a:lnTo>
                  <a:lnTo>
                    <a:pt x="1292" y="1260"/>
                  </a:lnTo>
                  <a:lnTo>
                    <a:pt x="1294" y="1272"/>
                  </a:lnTo>
                  <a:lnTo>
                    <a:pt x="1294" y="1272"/>
                  </a:lnTo>
                  <a:lnTo>
                    <a:pt x="1298" y="1276"/>
                  </a:lnTo>
                  <a:lnTo>
                    <a:pt x="1302" y="1278"/>
                  </a:lnTo>
                  <a:lnTo>
                    <a:pt x="1302" y="1278"/>
                  </a:lnTo>
                  <a:lnTo>
                    <a:pt x="1310" y="1276"/>
                  </a:lnTo>
                  <a:lnTo>
                    <a:pt x="1318" y="1270"/>
                  </a:lnTo>
                  <a:lnTo>
                    <a:pt x="1334" y="1260"/>
                  </a:lnTo>
                  <a:lnTo>
                    <a:pt x="1334" y="1260"/>
                  </a:lnTo>
                  <a:lnTo>
                    <a:pt x="1340" y="1256"/>
                  </a:lnTo>
                  <a:lnTo>
                    <a:pt x="1344" y="1250"/>
                  </a:lnTo>
                  <a:lnTo>
                    <a:pt x="1352" y="1236"/>
                  </a:lnTo>
                  <a:lnTo>
                    <a:pt x="1358" y="1220"/>
                  </a:lnTo>
                  <a:lnTo>
                    <a:pt x="1360" y="1208"/>
                  </a:lnTo>
                  <a:lnTo>
                    <a:pt x="1360" y="1208"/>
                  </a:lnTo>
                  <a:lnTo>
                    <a:pt x="1364" y="1194"/>
                  </a:lnTo>
                  <a:lnTo>
                    <a:pt x="1370" y="1180"/>
                  </a:lnTo>
                  <a:lnTo>
                    <a:pt x="1378" y="1168"/>
                  </a:lnTo>
                  <a:lnTo>
                    <a:pt x="1388" y="1156"/>
                  </a:lnTo>
                  <a:lnTo>
                    <a:pt x="1388" y="1156"/>
                  </a:lnTo>
                  <a:lnTo>
                    <a:pt x="1406" y="1146"/>
                  </a:lnTo>
                  <a:lnTo>
                    <a:pt x="1414" y="1142"/>
                  </a:lnTo>
                  <a:lnTo>
                    <a:pt x="1422" y="1136"/>
                  </a:lnTo>
                  <a:lnTo>
                    <a:pt x="1422" y="1136"/>
                  </a:lnTo>
                  <a:lnTo>
                    <a:pt x="1432" y="1126"/>
                  </a:lnTo>
                  <a:lnTo>
                    <a:pt x="1444" y="1118"/>
                  </a:lnTo>
                  <a:lnTo>
                    <a:pt x="1444" y="1118"/>
                  </a:lnTo>
                  <a:lnTo>
                    <a:pt x="1458" y="1108"/>
                  </a:lnTo>
                  <a:lnTo>
                    <a:pt x="1464" y="1104"/>
                  </a:lnTo>
                  <a:lnTo>
                    <a:pt x="1468" y="1096"/>
                  </a:lnTo>
                  <a:lnTo>
                    <a:pt x="1468" y="1096"/>
                  </a:lnTo>
                  <a:lnTo>
                    <a:pt x="1470" y="1088"/>
                  </a:lnTo>
                  <a:lnTo>
                    <a:pt x="1472" y="1082"/>
                  </a:lnTo>
                  <a:lnTo>
                    <a:pt x="1474" y="1080"/>
                  </a:lnTo>
                  <a:lnTo>
                    <a:pt x="1476" y="1080"/>
                  </a:lnTo>
                  <a:lnTo>
                    <a:pt x="1484" y="1078"/>
                  </a:lnTo>
                  <a:lnTo>
                    <a:pt x="1484" y="1078"/>
                  </a:lnTo>
                  <a:lnTo>
                    <a:pt x="1486" y="1078"/>
                  </a:lnTo>
                  <a:lnTo>
                    <a:pt x="1486" y="1078"/>
                  </a:lnTo>
                  <a:lnTo>
                    <a:pt x="1500" y="1080"/>
                  </a:lnTo>
                  <a:lnTo>
                    <a:pt x="1500" y="1080"/>
                  </a:lnTo>
                  <a:lnTo>
                    <a:pt x="1504" y="1080"/>
                  </a:lnTo>
                  <a:lnTo>
                    <a:pt x="1504" y="1080"/>
                  </a:lnTo>
                  <a:lnTo>
                    <a:pt x="1512" y="1076"/>
                  </a:lnTo>
                  <a:lnTo>
                    <a:pt x="1518" y="1070"/>
                  </a:lnTo>
                  <a:lnTo>
                    <a:pt x="1518" y="1070"/>
                  </a:lnTo>
                  <a:lnTo>
                    <a:pt x="1526" y="1068"/>
                  </a:lnTo>
                  <a:lnTo>
                    <a:pt x="1526" y="1068"/>
                  </a:lnTo>
                  <a:lnTo>
                    <a:pt x="1532" y="1070"/>
                  </a:lnTo>
                  <a:lnTo>
                    <a:pt x="1536" y="1072"/>
                  </a:lnTo>
                  <a:lnTo>
                    <a:pt x="1536" y="1072"/>
                  </a:lnTo>
                  <a:lnTo>
                    <a:pt x="1540" y="1078"/>
                  </a:lnTo>
                  <a:lnTo>
                    <a:pt x="1540" y="1082"/>
                  </a:lnTo>
                  <a:lnTo>
                    <a:pt x="1540" y="1094"/>
                  </a:lnTo>
                  <a:lnTo>
                    <a:pt x="1540" y="1094"/>
                  </a:lnTo>
                  <a:lnTo>
                    <a:pt x="1540" y="1098"/>
                  </a:lnTo>
                  <a:lnTo>
                    <a:pt x="1542" y="1100"/>
                  </a:lnTo>
                  <a:lnTo>
                    <a:pt x="1546" y="1106"/>
                  </a:lnTo>
                  <a:lnTo>
                    <a:pt x="1546" y="1106"/>
                  </a:lnTo>
                  <a:lnTo>
                    <a:pt x="1550" y="1110"/>
                  </a:lnTo>
                  <a:lnTo>
                    <a:pt x="1552" y="1116"/>
                  </a:lnTo>
                  <a:lnTo>
                    <a:pt x="1552" y="1116"/>
                  </a:lnTo>
                  <a:lnTo>
                    <a:pt x="1558" y="1118"/>
                  </a:lnTo>
                  <a:lnTo>
                    <a:pt x="1562" y="1122"/>
                  </a:lnTo>
                  <a:lnTo>
                    <a:pt x="1562" y="1122"/>
                  </a:lnTo>
                  <a:lnTo>
                    <a:pt x="1564" y="1130"/>
                  </a:lnTo>
                  <a:lnTo>
                    <a:pt x="1564" y="1138"/>
                  </a:lnTo>
                  <a:lnTo>
                    <a:pt x="1564" y="1138"/>
                  </a:lnTo>
                  <a:lnTo>
                    <a:pt x="1560" y="1150"/>
                  </a:lnTo>
                  <a:lnTo>
                    <a:pt x="1558" y="1162"/>
                  </a:lnTo>
                  <a:lnTo>
                    <a:pt x="1558" y="1162"/>
                  </a:lnTo>
                  <a:lnTo>
                    <a:pt x="1558" y="1168"/>
                  </a:lnTo>
                  <a:lnTo>
                    <a:pt x="1560" y="1170"/>
                  </a:lnTo>
                  <a:lnTo>
                    <a:pt x="1562" y="1172"/>
                  </a:lnTo>
                  <a:lnTo>
                    <a:pt x="1566" y="1174"/>
                  </a:lnTo>
                  <a:lnTo>
                    <a:pt x="1566" y="1174"/>
                  </a:lnTo>
                  <a:lnTo>
                    <a:pt x="1566" y="1174"/>
                  </a:lnTo>
                  <a:lnTo>
                    <a:pt x="1566" y="1174"/>
                  </a:lnTo>
                  <a:lnTo>
                    <a:pt x="1574" y="1172"/>
                  </a:lnTo>
                  <a:lnTo>
                    <a:pt x="1580" y="1164"/>
                  </a:lnTo>
                  <a:lnTo>
                    <a:pt x="1588" y="1158"/>
                  </a:lnTo>
                  <a:lnTo>
                    <a:pt x="1588" y="1156"/>
                  </a:lnTo>
                  <a:lnTo>
                    <a:pt x="1588" y="1156"/>
                  </a:lnTo>
                  <a:lnTo>
                    <a:pt x="1594" y="1158"/>
                  </a:lnTo>
                  <a:lnTo>
                    <a:pt x="1598" y="1164"/>
                  </a:lnTo>
                  <a:lnTo>
                    <a:pt x="1600" y="1176"/>
                  </a:lnTo>
                  <a:lnTo>
                    <a:pt x="1600" y="1176"/>
                  </a:lnTo>
                  <a:lnTo>
                    <a:pt x="1600" y="1190"/>
                  </a:lnTo>
                  <a:lnTo>
                    <a:pt x="1600" y="1196"/>
                  </a:lnTo>
                  <a:lnTo>
                    <a:pt x="1600" y="1198"/>
                  </a:lnTo>
                  <a:lnTo>
                    <a:pt x="1602" y="1198"/>
                  </a:lnTo>
                  <a:lnTo>
                    <a:pt x="1602" y="1198"/>
                  </a:lnTo>
                  <a:lnTo>
                    <a:pt x="1606" y="1198"/>
                  </a:lnTo>
                  <a:lnTo>
                    <a:pt x="1606" y="1198"/>
                  </a:lnTo>
                  <a:lnTo>
                    <a:pt x="1606" y="1198"/>
                  </a:lnTo>
                  <a:lnTo>
                    <a:pt x="1608" y="1204"/>
                  </a:lnTo>
                  <a:lnTo>
                    <a:pt x="1610" y="1212"/>
                  </a:lnTo>
                  <a:lnTo>
                    <a:pt x="1608" y="1228"/>
                  </a:lnTo>
                  <a:lnTo>
                    <a:pt x="1606" y="1244"/>
                  </a:lnTo>
                  <a:lnTo>
                    <a:pt x="1602" y="1258"/>
                  </a:lnTo>
                  <a:lnTo>
                    <a:pt x="1602" y="1258"/>
                  </a:lnTo>
                  <a:lnTo>
                    <a:pt x="1596" y="1272"/>
                  </a:lnTo>
                  <a:lnTo>
                    <a:pt x="1592" y="1278"/>
                  </a:lnTo>
                  <a:lnTo>
                    <a:pt x="1592" y="1284"/>
                  </a:lnTo>
                  <a:lnTo>
                    <a:pt x="1592" y="1284"/>
                  </a:lnTo>
                  <a:lnTo>
                    <a:pt x="1594" y="1290"/>
                  </a:lnTo>
                  <a:lnTo>
                    <a:pt x="1596" y="1296"/>
                  </a:lnTo>
                  <a:lnTo>
                    <a:pt x="1604" y="1306"/>
                  </a:lnTo>
                  <a:lnTo>
                    <a:pt x="1604" y="1306"/>
                  </a:lnTo>
                  <a:lnTo>
                    <a:pt x="1610" y="1318"/>
                  </a:lnTo>
                  <a:lnTo>
                    <a:pt x="1612" y="1332"/>
                  </a:lnTo>
                  <a:lnTo>
                    <a:pt x="1614" y="1362"/>
                  </a:lnTo>
                  <a:lnTo>
                    <a:pt x="1614" y="1362"/>
                  </a:lnTo>
                  <a:lnTo>
                    <a:pt x="1616" y="1368"/>
                  </a:lnTo>
                  <a:lnTo>
                    <a:pt x="1620" y="1374"/>
                  </a:lnTo>
                  <a:lnTo>
                    <a:pt x="1630" y="1382"/>
                  </a:lnTo>
                  <a:lnTo>
                    <a:pt x="1630" y="1382"/>
                  </a:lnTo>
                  <a:lnTo>
                    <a:pt x="1634" y="1390"/>
                  </a:lnTo>
                  <a:lnTo>
                    <a:pt x="1640" y="1396"/>
                  </a:lnTo>
                  <a:lnTo>
                    <a:pt x="1644" y="1404"/>
                  </a:lnTo>
                  <a:lnTo>
                    <a:pt x="1650" y="1410"/>
                  </a:lnTo>
                  <a:lnTo>
                    <a:pt x="1650" y="1410"/>
                  </a:lnTo>
                  <a:lnTo>
                    <a:pt x="1654" y="1384"/>
                  </a:lnTo>
                  <a:lnTo>
                    <a:pt x="1656" y="1358"/>
                  </a:lnTo>
                  <a:lnTo>
                    <a:pt x="1656" y="1348"/>
                  </a:lnTo>
                  <a:lnTo>
                    <a:pt x="1654" y="1336"/>
                  </a:lnTo>
                  <a:lnTo>
                    <a:pt x="1650" y="1324"/>
                  </a:lnTo>
                  <a:lnTo>
                    <a:pt x="1644" y="1314"/>
                  </a:lnTo>
                  <a:lnTo>
                    <a:pt x="1644" y="1314"/>
                  </a:lnTo>
                  <a:lnTo>
                    <a:pt x="1636" y="1304"/>
                  </a:lnTo>
                  <a:lnTo>
                    <a:pt x="1628" y="1292"/>
                  </a:lnTo>
                  <a:lnTo>
                    <a:pt x="1624" y="1282"/>
                  </a:lnTo>
                  <a:lnTo>
                    <a:pt x="1624" y="1268"/>
                  </a:lnTo>
                  <a:lnTo>
                    <a:pt x="1624" y="1268"/>
                  </a:lnTo>
                  <a:lnTo>
                    <a:pt x="1626" y="1254"/>
                  </a:lnTo>
                  <a:lnTo>
                    <a:pt x="1626" y="1240"/>
                  </a:lnTo>
                  <a:lnTo>
                    <a:pt x="1626" y="1240"/>
                  </a:lnTo>
                  <a:lnTo>
                    <a:pt x="1626" y="1226"/>
                  </a:lnTo>
                  <a:lnTo>
                    <a:pt x="1626" y="1220"/>
                  </a:lnTo>
                  <a:lnTo>
                    <a:pt x="1630" y="1212"/>
                  </a:lnTo>
                  <a:lnTo>
                    <a:pt x="1630" y="1212"/>
                  </a:lnTo>
                  <a:lnTo>
                    <a:pt x="1634" y="1218"/>
                  </a:lnTo>
                  <a:lnTo>
                    <a:pt x="1638" y="1222"/>
                  </a:lnTo>
                  <a:lnTo>
                    <a:pt x="1642" y="1234"/>
                  </a:lnTo>
                  <a:lnTo>
                    <a:pt x="1646" y="1244"/>
                  </a:lnTo>
                  <a:lnTo>
                    <a:pt x="1650" y="1250"/>
                  </a:lnTo>
                  <a:lnTo>
                    <a:pt x="1654" y="1254"/>
                  </a:lnTo>
                  <a:lnTo>
                    <a:pt x="1654" y="1254"/>
                  </a:lnTo>
                  <a:lnTo>
                    <a:pt x="1658" y="1256"/>
                  </a:lnTo>
                  <a:lnTo>
                    <a:pt x="1662" y="1258"/>
                  </a:lnTo>
                  <a:lnTo>
                    <a:pt x="1668" y="1260"/>
                  </a:lnTo>
                  <a:lnTo>
                    <a:pt x="1672" y="1262"/>
                  </a:lnTo>
                  <a:lnTo>
                    <a:pt x="1672" y="1262"/>
                  </a:lnTo>
                  <a:lnTo>
                    <a:pt x="1674" y="1268"/>
                  </a:lnTo>
                  <a:lnTo>
                    <a:pt x="1676" y="1274"/>
                  </a:lnTo>
                  <a:lnTo>
                    <a:pt x="1676" y="1288"/>
                  </a:lnTo>
                  <a:lnTo>
                    <a:pt x="1676" y="1288"/>
                  </a:lnTo>
                  <a:lnTo>
                    <a:pt x="1680" y="1290"/>
                  </a:lnTo>
                  <a:lnTo>
                    <a:pt x="1684" y="1292"/>
                  </a:lnTo>
                  <a:lnTo>
                    <a:pt x="1684" y="1292"/>
                  </a:lnTo>
                  <a:lnTo>
                    <a:pt x="1688" y="1290"/>
                  </a:lnTo>
                  <a:lnTo>
                    <a:pt x="1694" y="1288"/>
                  </a:lnTo>
                  <a:lnTo>
                    <a:pt x="1706" y="1280"/>
                  </a:lnTo>
                  <a:lnTo>
                    <a:pt x="1716" y="1272"/>
                  </a:lnTo>
                  <a:lnTo>
                    <a:pt x="1726" y="1266"/>
                  </a:lnTo>
                  <a:lnTo>
                    <a:pt x="1726" y="1266"/>
                  </a:lnTo>
                  <a:lnTo>
                    <a:pt x="1742" y="1260"/>
                  </a:lnTo>
                  <a:lnTo>
                    <a:pt x="1746" y="1256"/>
                  </a:lnTo>
                  <a:lnTo>
                    <a:pt x="1750" y="1250"/>
                  </a:lnTo>
                  <a:lnTo>
                    <a:pt x="1754" y="1240"/>
                  </a:lnTo>
                  <a:lnTo>
                    <a:pt x="1756" y="1226"/>
                  </a:lnTo>
                  <a:lnTo>
                    <a:pt x="1756" y="1226"/>
                  </a:lnTo>
                  <a:lnTo>
                    <a:pt x="1760" y="1194"/>
                  </a:lnTo>
                  <a:lnTo>
                    <a:pt x="1760" y="1194"/>
                  </a:lnTo>
                  <a:lnTo>
                    <a:pt x="1760" y="1184"/>
                  </a:lnTo>
                  <a:lnTo>
                    <a:pt x="1760" y="1178"/>
                  </a:lnTo>
                  <a:lnTo>
                    <a:pt x="1756" y="1174"/>
                  </a:lnTo>
                  <a:lnTo>
                    <a:pt x="1750" y="1168"/>
                  </a:lnTo>
                  <a:lnTo>
                    <a:pt x="1750" y="1168"/>
                  </a:lnTo>
                  <a:lnTo>
                    <a:pt x="1742" y="1160"/>
                  </a:lnTo>
                  <a:lnTo>
                    <a:pt x="1732" y="1148"/>
                  </a:lnTo>
                  <a:lnTo>
                    <a:pt x="1724" y="1134"/>
                  </a:lnTo>
                  <a:lnTo>
                    <a:pt x="1722" y="1128"/>
                  </a:lnTo>
                  <a:lnTo>
                    <a:pt x="1722" y="1122"/>
                  </a:lnTo>
                  <a:lnTo>
                    <a:pt x="1722" y="1122"/>
                  </a:lnTo>
                  <a:lnTo>
                    <a:pt x="1726" y="1112"/>
                  </a:lnTo>
                  <a:lnTo>
                    <a:pt x="1736" y="1098"/>
                  </a:lnTo>
                  <a:lnTo>
                    <a:pt x="1750" y="1086"/>
                  </a:lnTo>
                  <a:lnTo>
                    <a:pt x="1756" y="1082"/>
                  </a:lnTo>
                  <a:lnTo>
                    <a:pt x="1762" y="1080"/>
                  </a:lnTo>
                  <a:lnTo>
                    <a:pt x="1762" y="1080"/>
                  </a:lnTo>
                  <a:lnTo>
                    <a:pt x="1766" y="1080"/>
                  </a:lnTo>
                  <a:lnTo>
                    <a:pt x="1766" y="1080"/>
                  </a:lnTo>
                  <a:lnTo>
                    <a:pt x="1770" y="1080"/>
                  </a:lnTo>
                  <a:lnTo>
                    <a:pt x="1772" y="1082"/>
                  </a:lnTo>
                  <a:lnTo>
                    <a:pt x="1772" y="1086"/>
                  </a:lnTo>
                  <a:lnTo>
                    <a:pt x="1770" y="1092"/>
                  </a:lnTo>
                  <a:lnTo>
                    <a:pt x="1768" y="1096"/>
                  </a:lnTo>
                  <a:lnTo>
                    <a:pt x="1770" y="1098"/>
                  </a:lnTo>
                  <a:lnTo>
                    <a:pt x="1770" y="1098"/>
                  </a:lnTo>
                  <a:lnTo>
                    <a:pt x="1772" y="1104"/>
                  </a:lnTo>
                  <a:lnTo>
                    <a:pt x="1776" y="1104"/>
                  </a:lnTo>
                  <a:lnTo>
                    <a:pt x="1776" y="1104"/>
                  </a:lnTo>
                  <a:lnTo>
                    <a:pt x="1780" y="1104"/>
                  </a:lnTo>
                  <a:lnTo>
                    <a:pt x="1782" y="1100"/>
                  </a:lnTo>
                  <a:lnTo>
                    <a:pt x="1788" y="1092"/>
                  </a:lnTo>
                  <a:lnTo>
                    <a:pt x="1788" y="1092"/>
                  </a:lnTo>
                  <a:lnTo>
                    <a:pt x="1800" y="1086"/>
                  </a:lnTo>
                  <a:lnTo>
                    <a:pt x="1814" y="1080"/>
                  </a:lnTo>
                  <a:lnTo>
                    <a:pt x="1814" y="1080"/>
                  </a:lnTo>
                  <a:lnTo>
                    <a:pt x="1820" y="1076"/>
                  </a:lnTo>
                  <a:lnTo>
                    <a:pt x="1828" y="1076"/>
                  </a:lnTo>
                  <a:lnTo>
                    <a:pt x="1842" y="1074"/>
                  </a:lnTo>
                  <a:lnTo>
                    <a:pt x="1842" y="1074"/>
                  </a:lnTo>
                  <a:lnTo>
                    <a:pt x="1858" y="1070"/>
                  </a:lnTo>
                  <a:lnTo>
                    <a:pt x="1872" y="1062"/>
                  </a:lnTo>
                  <a:lnTo>
                    <a:pt x="1884" y="1052"/>
                  </a:lnTo>
                  <a:lnTo>
                    <a:pt x="1896" y="1042"/>
                  </a:lnTo>
                  <a:lnTo>
                    <a:pt x="1896" y="1042"/>
                  </a:lnTo>
                  <a:lnTo>
                    <a:pt x="1908" y="1032"/>
                  </a:lnTo>
                  <a:lnTo>
                    <a:pt x="1914" y="1026"/>
                  </a:lnTo>
                  <a:lnTo>
                    <a:pt x="1920" y="1018"/>
                  </a:lnTo>
                  <a:lnTo>
                    <a:pt x="1920" y="1018"/>
                  </a:lnTo>
                  <a:lnTo>
                    <a:pt x="1926" y="1006"/>
                  </a:lnTo>
                  <a:lnTo>
                    <a:pt x="1930" y="1000"/>
                  </a:lnTo>
                  <a:lnTo>
                    <a:pt x="1936" y="994"/>
                  </a:lnTo>
                  <a:lnTo>
                    <a:pt x="1936" y="994"/>
                  </a:lnTo>
                  <a:lnTo>
                    <a:pt x="1948" y="984"/>
                  </a:lnTo>
                  <a:lnTo>
                    <a:pt x="1952" y="978"/>
                  </a:lnTo>
                  <a:lnTo>
                    <a:pt x="1956" y="970"/>
                  </a:lnTo>
                  <a:lnTo>
                    <a:pt x="1956" y="970"/>
                  </a:lnTo>
                  <a:lnTo>
                    <a:pt x="1958" y="956"/>
                  </a:lnTo>
                  <a:lnTo>
                    <a:pt x="1958" y="940"/>
                  </a:lnTo>
                  <a:lnTo>
                    <a:pt x="1958" y="940"/>
                  </a:lnTo>
                  <a:lnTo>
                    <a:pt x="1960" y="920"/>
                  </a:lnTo>
                  <a:lnTo>
                    <a:pt x="1960" y="912"/>
                  </a:lnTo>
                  <a:lnTo>
                    <a:pt x="1956" y="902"/>
                  </a:lnTo>
                  <a:lnTo>
                    <a:pt x="1956" y="902"/>
                  </a:lnTo>
                  <a:lnTo>
                    <a:pt x="1950" y="886"/>
                  </a:lnTo>
                  <a:lnTo>
                    <a:pt x="1950" y="886"/>
                  </a:lnTo>
                  <a:lnTo>
                    <a:pt x="1944" y="880"/>
                  </a:lnTo>
                  <a:lnTo>
                    <a:pt x="1940" y="876"/>
                  </a:lnTo>
                  <a:lnTo>
                    <a:pt x="1940" y="876"/>
                  </a:lnTo>
                  <a:lnTo>
                    <a:pt x="1938" y="872"/>
                  </a:lnTo>
                  <a:lnTo>
                    <a:pt x="1940" y="868"/>
                  </a:lnTo>
                  <a:lnTo>
                    <a:pt x="1942" y="858"/>
                  </a:lnTo>
                  <a:lnTo>
                    <a:pt x="1942" y="858"/>
                  </a:lnTo>
                  <a:lnTo>
                    <a:pt x="1948" y="852"/>
                  </a:lnTo>
                  <a:lnTo>
                    <a:pt x="1956" y="848"/>
                  </a:lnTo>
                  <a:lnTo>
                    <a:pt x="1956" y="848"/>
                  </a:lnTo>
                  <a:lnTo>
                    <a:pt x="1964" y="840"/>
                  </a:lnTo>
                  <a:lnTo>
                    <a:pt x="1966" y="838"/>
                  </a:lnTo>
                  <a:lnTo>
                    <a:pt x="1968" y="834"/>
                  </a:lnTo>
                  <a:lnTo>
                    <a:pt x="1966" y="832"/>
                  </a:lnTo>
                  <a:lnTo>
                    <a:pt x="1964" y="830"/>
                  </a:lnTo>
                  <a:lnTo>
                    <a:pt x="1958" y="828"/>
                  </a:lnTo>
                  <a:lnTo>
                    <a:pt x="1958" y="828"/>
                  </a:lnTo>
                  <a:lnTo>
                    <a:pt x="1952" y="828"/>
                  </a:lnTo>
                  <a:lnTo>
                    <a:pt x="1946" y="830"/>
                  </a:lnTo>
                  <a:lnTo>
                    <a:pt x="1946" y="830"/>
                  </a:lnTo>
                  <a:lnTo>
                    <a:pt x="1938" y="836"/>
                  </a:lnTo>
                  <a:lnTo>
                    <a:pt x="1932" y="838"/>
                  </a:lnTo>
                  <a:lnTo>
                    <a:pt x="1932" y="838"/>
                  </a:lnTo>
                  <a:lnTo>
                    <a:pt x="1930" y="836"/>
                  </a:lnTo>
                  <a:lnTo>
                    <a:pt x="1928" y="830"/>
                  </a:lnTo>
                  <a:lnTo>
                    <a:pt x="1928" y="830"/>
                  </a:lnTo>
                  <a:lnTo>
                    <a:pt x="1928" y="824"/>
                  </a:lnTo>
                  <a:lnTo>
                    <a:pt x="1926" y="820"/>
                  </a:lnTo>
                  <a:lnTo>
                    <a:pt x="1926" y="820"/>
                  </a:lnTo>
                  <a:lnTo>
                    <a:pt x="1922" y="816"/>
                  </a:lnTo>
                  <a:lnTo>
                    <a:pt x="1922" y="816"/>
                  </a:lnTo>
                  <a:lnTo>
                    <a:pt x="1920" y="812"/>
                  </a:lnTo>
                  <a:lnTo>
                    <a:pt x="1920" y="808"/>
                  </a:lnTo>
                  <a:lnTo>
                    <a:pt x="1922" y="804"/>
                  </a:lnTo>
                  <a:lnTo>
                    <a:pt x="1926" y="802"/>
                  </a:lnTo>
                  <a:lnTo>
                    <a:pt x="1926" y="802"/>
                  </a:lnTo>
                  <a:lnTo>
                    <a:pt x="1930" y="802"/>
                  </a:lnTo>
                  <a:lnTo>
                    <a:pt x="1930" y="802"/>
                  </a:lnTo>
                  <a:lnTo>
                    <a:pt x="1930" y="802"/>
                  </a:lnTo>
                  <a:lnTo>
                    <a:pt x="1930" y="802"/>
                  </a:lnTo>
                  <a:lnTo>
                    <a:pt x="1932" y="802"/>
                  </a:lnTo>
                  <a:lnTo>
                    <a:pt x="1932" y="802"/>
                  </a:lnTo>
                  <a:lnTo>
                    <a:pt x="1934" y="802"/>
                  </a:lnTo>
                  <a:lnTo>
                    <a:pt x="1936" y="800"/>
                  </a:lnTo>
                  <a:lnTo>
                    <a:pt x="1936" y="800"/>
                  </a:lnTo>
                  <a:lnTo>
                    <a:pt x="1938" y="796"/>
                  </a:lnTo>
                  <a:lnTo>
                    <a:pt x="1942" y="794"/>
                  </a:lnTo>
                  <a:lnTo>
                    <a:pt x="1942" y="794"/>
                  </a:lnTo>
                  <a:lnTo>
                    <a:pt x="1946" y="792"/>
                  </a:lnTo>
                  <a:lnTo>
                    <a:pt x="1950" y="790"/>
                  </a:lnTo>
                  <a:lnTo>
                    <a:pt x="1950" y="790"/>
                  </a:lnTo>
                  <a:lnTo>
                    <a:pt x="1952" y="786"/>
                  </a:lnTo>
                  <a:lnTo>
                    <a:pt x="1954" y="782"/>
                  </a:lnTo>
                  <a:lnTo>
                    <a:pt x="1956" y="778"/>
                  </a:lnTo>
                  <a:lnTo>
                    <a:pt x="1960" y="774"/>
                  </a:lnTo>
                  <a:lnTo>
                    <a:pt x="1960" y="774"/>
                  </a:lnTo>
                  <a:lnTo>
                    <a:pt x="1964" y="772"/>
                  </a:lnTo>
                  <a:lnTo>
                    <a:pt x="1964" y="772"/>
                  </a:lnTo>
                  <a:lnTo>
                    <a:pt x="1966" y="774"/>
                  </a:lnTo>
                  <a:lnTo>
                    <a:pt x="1970" y="776"/>
                  </a:lnTo>
                  <a:lnTo>
                    <a:pt x="1970" y="776"/>
                  </a:lnTo>
                  <a:lnTo>
                    <a:pt x="1972" y="778"/>
                  </a:lnTo>
                  <a:lnTo>
                    <a:pt x="1972" y="780"/>
                  </a:lnTo>
                  <a:lnTo>
                    <a:pt x="1968" y="788"/>
                  </a:lnTo>
                  <a:lnTo>
                    <a:pt x="1964" y="794"/>
                  </a:lnTo>
                  <a:lnTo>
                    <a:pt x="1964" y="800"/>
                  </a:lnTo>
                  <a:lnTo>
                    <a:pt x="1964" y="800"/>
                  </a:lnTo>
                  <a:lnTo>
                    <a:pt x="1966" y="806"/>
                  </a:lnTo>
                  <a:lnTo>
                    <a:pt x="1970" y="808"/>
                  </a:lnTo>
                  <a:lnTo>
                    <a:pt x="1970" y="808"/>
                  </a:lnTo>
                  <a:lnTo>
                    <a:pt x="1978" y="806"/>
                  </a:lnTo>
                  <a:lnTo>
                    <a:pt x="1986" y="802"/>
                  </a:lnTo>
                  <a:lnTo>
                    <a:pt x="1994" y="796"/>
                  </a:lnTo>
                  <a:lnTo>
                    <a:pt x="2000" y="794"/>
                  </a:lnTo>
                  <a:lnTo>
                    <a:pt x="2000" y="794"/>
                  </a:lnTo>
                  <a:lnTo>
                    <a:pt x="2002" y="794"/>
                  </a:lnTo>
                  <a:lnTo>
                    <a:pt x="2002" y="794"/>
                  </a:lnTo>
                  <a:lnTo>
                    <a:pt x="2008" y="794"/>
                  </a:lnTo>
                  <a:lnTo>
                    <a:pt x="2012" y="796"/>
                  </a:lnTo>
                  <a:lnTo>
                    <a:pt x="2014" y="800"/>
                  </a:lnTo>
                  <a:lnTo>
                    <a:pt x="2014" y="804"/>
                  </a:lnTo>
                  <a:lnTo>
                    <a:pt x="2014" y="804"/>
                  </a:lnTo>
                  <a:lnTo>
                    <a:pt x="2014" y="808"/>
                  </a:lnTo>
                  <a:lnTo>
                    <a:pt x="2014" y="812"/>
                  </a:lnTo>
                  <a:lnTo>
                    <a:pt x="2010" y="814"/>
                  </a:lnTo>
                  <a:lnTo>
                    <a:pt x="2006" y="814"/>
                  </a:lnTo>
                  <a:lnTo>
                    <a:pt x="2006" y="814"/>
                  </a:lnTo>
                  <a:lnTo>
                    <a:pt x="2004" y="814"/>
                  </a:lnTo>
                  <a:lnTo>
                    <a:pt x="2004" y="814"/>
                  </a:lnTo>
                  <a:lnTo>
                    <a:pt x="2004" y="824"/>
                  </a:lnTo>
                  <a:lnTo>
                    <a:pt x="2004" y="826"/>
                  </a:lnTo>
                  <a:lnTo>
                    <a:pt x="2008" y="826"/>
                  </a:lnTo>
                  <a:lnTo>
                    <a:pt x="2014" y="826"/>
                  </a:lnTo>
                  <a:lnTo>
                    <a:pt x="2020" y="830"/>
                  </a:lnTo>
                  <a:lnTo>
                    <a:pt x="2020" y="830"/>
                  </a:lnTo>
                  <a:lnTo>
                    <a:pt x="2024" y="834"/>
                  </a:lnTo>
                  <a:lnTo>
                    <a:pt x="2024" y="840"/>
                  </a:lnTo>
                  <a:lnTo>
                    <a:pt x="2020" y="850"/>
                  </a:lnTo>
                  <a:lnTo>
                    <a:pt x="2020" y="850"/>
                  </a:lnTo>
                  <a:lnTo>
                    <a:pt x="2020" y="854"/>
                  </a:lnTo>
                  <a:lnTo>
                    <a:pt x="2020" y="856"/>
                  </a:lnTo>
                  <a:lnTo>
                    <a:pt x="2020" y="856"/>
                  </a:lnTo>
                  <a:lnTo>
                    <a:pt x="2022" y="864"/>
                  </a:lnTo>
                  <a:lnTo>
                    <a:pt x="2020" y="870"/>
                  </a:lnTo>
                  <a:lnTo>
                    <a:pt x="2020" y="870"/>
                  </a:lnTo>
                  <a:lnTo>
                    <a:pt x="2018" y="878"/>
                  </a:lnTo>
                  <a:lnTo>
                    <a:pt x="2016" y="882"/>
                  </a:lnTo>
                  <a:lnTo>
                    <a:pt x="2016" y="886"/>
                  </a:lnTo>
                  <a:lnTo>
                    <a:pt x="2016" y="886"/>
                  </a:lnTo>
                  <a:lnTo>
                    <a:pt x="2018" y="888"/>
                  </a:lnTo>
                  <a:lnTo>
                    <a:pt x="2020" y="888"/>
                  </a:lnTo>
                  <a:lnTo>
                    <a:pt x="2020" y="888"/>
                  </a:lnTo>
                  <a:lnTo>
                    <a:pt x="2026" y="886"/>
                  </a:lnTo>
                  <a:lnTo>
                    <a:pt x="2034" y="882"/>
                  </a:lnTo>
                  <a:lnTo>
                    <a:pt x="2046" y="876"/>
                  </a:lnTo>
                  <a:lnTo>
                    <a:pt x="2046" y="876"/>
                  </a:lnTo>
                  <a:lnTo>
                    <a:pt x="2056" y="876"/>
                  </a:lnTo>
                  <a:lnTo>
                    <a:pt x="2060" y="876"/>
                  </a:lnTo>
                  <a:lnTo>
                    <a:pt x="2064" y="874"/>
                  </a:lnTo>
                  <a:lnTo>
                    <a:pt x="2064" y="874"/>
                  </a:lnTo>
                  <a:lnTo>
                    <a:pt x="2068" y="870"/>
                  </a:lnTo>
                  <a:lnTo>
                    <a:pt x="2070" y="866"/>
                  </a:lnTo>
                  <a:lnTo>
                    <a:pt x="2072" y="856"/>
                  </a:lnTo>
                  <a:lnTo>
                    <a:pt x="2072" y="856"/>
                  </a:lnTo>
                  <a:lnTo>
                    <a:pt x="2066" y="856"/>
                  </a:lnTo>
                  <a:lnTo>
                    <a:pt x="2066" y="856"/>
                  </a:lnTo>
                  <a:lnTo>
                    <a:pt x="2068" y="846"/>
                  </a:lnTo>
                  <a:lnTo>
                    <a:pt x="2066" y="838"/>
                  </a:lnTo>
                  <a:lnTo>
                    <a:pt x="2060" y="818"/>
                  </a:lnTo>
                  <a:lnTo>
                    <a:pt x="2060" y="818"/>
                  </a:lnTo>
                  <a:lnTo>
                    <a:pt x="2058" y="814"/>
                  </a:lnTo>
                  <a:lnTo>
                    <a:pt x="2056" y="810"/>
                  </a:lnTo>
                  <a:lnTo>
                    <a:pt x="2056" y="810"/>
                  </a:lnTo>
                  <a:lnTo>
                    <a:pt x="2052" y="808"/>
                  </a:lnTo>
                  <a:lnTo>
                    <a:pt x="2048" y="806"/>
                  </a:lnTo>
                  <a:lnTo>
                    <a:pt x="2048" y="806"/>
                  </a:lnTo>
                  <a:lnTo>
                    <a:pt x="2046" y="804"/>
                  </a:lnTo>
                  <a:lnTo>
                    <a:pt x="2046" y="800"/>
                  </a:lnTo>
                  <a:lnTo>
                    <a:pt x="2046" y="796"/>
                  </a:lnTo>
                  <a:lnTo>
                    <a:pt x="2048" y="792"/>
                  </a:lnTo>
                  <a:lnTo>
                    <a:pt x="2048" y="792"/>
                  </a:lnTo>
                  <a:lnTo>
                    <a:pt x="2054" y="790"/>
                  </a:lnTo>
                  <a:lnTo>
                    <a:pt x="2058" y="790"/>
                  </a:lnTo>
                  <a:lnTo>
                    <a:pt x="2062" y="788"/>
                  </a:lnTo>
                  <a:lnTo>
                    <a:pt x="2068" y="784"/>
                  </a:lnTo>
                  <a:lnTo>
                    <a:pt x="2068" y="784"/>
                  </a:lnTo>
                  <a:lnTo>
                    <a:pt x="2082" y="768"/>
                  </a:lnTo>
                  <a:lnTo>
                    <a:pt x="2082" y="768"/>
                  </a:lnTo>
                  <a:lnTo>
                    <a:pt x="2090" y="754"/>
                  </a:lnTo>
                  <a:lnTo>
                    <a:pt x="2094" y="746"/>
                  </a:lnTo>
                  <a:lnTo>
                    <a:pt x="2102" y="742"/>
                  </a:lnTo>
                  <a:lnTo>
                    <a:pt x="2102" y="742"/>
                  </a:lnTo>
                  <a:lnTo>
                    <a:pt x="2108" y="740"/>
                  </a:lnTo>
                  <a:lnTo>
                    <a:pt x="2108" y="740"/>
                  </a:lnTo>
                  <a:lnTo>
                    <a:pt x="2112" y="742"/>
                  </a:lnTo>
                  <a:lnTo>
                    <a:pt x="2116" y="746"/>
                  </a:lnTo>
                  <a:lnTo>
                    <a:pt x="2120" y="750"/>
                  </a:lnTo>
                  <a:lnTo>
                    <a:pt x="2126" y="752"/>
                  </a:lnTo>
                  <a:lnTo>
                    <a:pt x="2126" y="752"/>
                  </a:lnTo>
                  <a:lnTo>
                    <a:pt x="2126" y="752"/>
                  </a:lnTo>
                  <a:lnTo>
                    <a:pt x="2126" y="752"/>
                  </a:lnTo>
                  <a:lnTo>
                    <a:pt x="2132" y="750"/>
                  </a:lnTo>
                  <a:lnTo>
                    <a:pt x="2138" y="748"/>
                  </a:lnTo>
                  <a:lnTo>
                    <a:pt x="2148" y="740"/>
                  </a:lnTo>
                  <a:lnTo>
                    <a:pt x="2148" y="740"/>
                  </a:lnTo>
                  <a:lnTo>
                    <a:pt x="2152" y="730"/>
                  </a:lnTo>
                  <a:lnTo>
                    <a:pt x="2156" y="724"/>
                  </a:lnTo>
                  <a:lnTo>
                    <a:pt x="2160" y="720"/>
                  </a:lnTo>
                  <a:lnTo>
                    <a:pt x="2160" y="720"/>
                  </a:lnTo>
                  <a:lnTo>
                    <a:pt x="2168" y="714"/>
                  </a:lnTo>
                  <a:lnTo>
                    <a:pt x="2178" y="708"/>
                  </a:lnTo>
                  <a:lnTo>
                    <a:pt x="2178" y="708"/>
                  </a:lnTo>
                  <a:lnTo>
                    <a:pt x="2182" y="706"/>
                  </a:lnTo>
                  <a:lnTo>
                    <a:pt x="2186" y="702"/>
                  </a:lnTo>
                  <a:lnTo>
                    <a:pt x="2190" y="692"/>
                  </a:lnTo>
                  <a:lnTo>
                    <a:pt x="2190" y="692"/>
                  </a:lnTo>
                  <a:lnTo>
                    <a:pt x="2196" y="684"/>
                  </a:lnTo>
                  <a:lnTo>
                    <a:pt x="2202" y="674"/>
                  </a:lnTo>
                  <a:lnTo>
                    <a:pt x="2202" y="674"/>
                  </a:lnTo>
                  <a:lnTo>
                    <a:pt x="2224" y="650"/>
                  </a:lnTo>
                  <a:lnTo>
                    <a:pt x="2228" y="644"/>
                  </a:lnTo>
                  <a:lnTo>
                    <a:pt x="2230" y="638"/>
                  </a:lnTo>
                  <a:lnTo>
                    <a:pt x="2232" y="632"/>
                  </a:lnTo>
                  <a:lnTo>
                    <a:pt x="2232" y="624"/>
                  </a:lnTo>
                  <a:lnTo>
                    <a:pt x="2232" y="624"/>
                  </a:lnTo>
                  <a:lnTo>
                    <a:pt x="2230" y="610"/>
                  </a:lnTo>
                  <a:lnTo>
                    <a:pt x="2230" y="604"/>
                  </a:lnTo>
                  <a:lnTo>
                    <a:pt x="2232" y="598"/>
                  </a:lnTo>
                  <a:lnTo>
                    <a:pt x="2232" y="598"/>
                  </a:lnTo>
                  <a:lnTo>
                    <a:pt x="2236" y="590"/>
                  </a:lnTo>
                  <a:lnTo>
                    <a:pt x="2240" y="582"/>
                  </a:lnTo>
                  <a:lnTo>
                    <a:pt x="2240" y="582"/>
                  </a:lnTo>
                  <a:lnTo>
                    <a:pt x="2244" y="572"/>
                  </a:lnTo>
                  <a:lnTo>
                    <a:pt x="2244" y="560"/>
                  </a:lnTo>
                  <a:lnTo>
                    <a:pt x="2242" y="550"/>
                  </a:lnTo>
                  <a:lnTo>
                    <a:pt x="2238" y="546"/>
                  </a:lnTo>
                  <a:lnTo>
                    <a:pt x="2234" y="542"/>
                  </a:lnTo>
                  <a:lnTo>
                    <a:pt x="2234" y="542"/>
                  </a:lnTo>
                  <a:lnTo>
                    <a:pt x="2228" y="540"/>
                  </a:lnTo>
                  <a:lnTo>
                    <a:pt x="2228" y="540"/>
                  </a:lnTo>
                  <a:lnTo>
                    <a:pt x="2222" y="542"/>
                  </a:lnTo>
                  <a:lnTo>
                    <a:pt x="2216" y="548"/>
                  </a:lnTo>
                  <a:lnTo>
                    <a:pt x="2216" y="548"/>
                  </a:lnTo>
                  <a:lnTo>
                    <a:pt x="2208" y="552"/>
                  </a:lnTo>
                  <a:lnTo>
                    <a:pt x="2202" y="554"/>
                  </a:lnTo>
                  <a:lnTo>
                    <a:pt x="2202" y="554"/>
                  </a:lnTo>
                  <a:lnTo>
                    <a:pt x="2200" y="552"/>
                  </a:lnTo>
                  <a:lnTo>
                    <a:pt x="2196" y="550"/>
                  </a:lnTo>
                  <a:lnTo>
                    <a:pt x="2196" y="550"/>
                  </a:lnTo>
                  <a:lnTo>
                    <a:pt x="2194" y="546"/>
                  </a:lnTo>
                  <a:lnTo>
                    <a:pt x="2192" y="542"/>
                  </a:lnTo>
                  <a:lnTo>
                    <a:pt x="2192" y="538"/>
                  </a:lnTo>
                  <a:lnTo>
                    <a:pt x="2188" y="536"/>
                  </a:lnTo>
                  <a:lnTo>
                    <a:pt x="2188" y="536"/>
                  </a:lnTo>
                  <a:lnTo>
                    <a:pt x="2182" y="536"/>
                  </a:lnTo>
                  <a:lnTo>
                    <a:pt x="2182" y="536"/>
                  </a:lnTo>
                  <a:lnTo>
                    <a:pt x="2180" y="536"/>
                  </a:lnTo>
                  <a:lnTo>
                    <a:pt x="2180" y="536"/>
                  </a:lnTo>
                  <a:lnTo>
                    <a:pt x="2176" y="536"/>
                  </a:lnTo>
                  <a:lnTo>
                    <a:pt x="2176" y="536"/>
                  </a:lnTo>
                  <a:lnTo>
                    <a:pt x="2172" y="534"/>
                  </a:lnTo>
                  <a:lnTo>
                    <a:pt x="2168" y="532"/>
                  </a:lnTo>
                  <a:lnTo>
                    <a:pt x="2168" y="532"/>
                  </a:lnTo>
                  <a:lnTo>
                    <a:pt x="2174" y="526"/>
                  </a:lnTo>
                  <a:lnTo>
                    <a:pt x="2182" y="524"/>
                  </a:lnTo>
                  <a:lnTo>
                    <a:pt x="2196" y="516"/>
                  </a:lnTo>
                  <a:lnTo>
                    <a:pt x="2196" y="516"/>
                  </a:lnTo>
                  <a:lnTo>
                    <a:pt x="2226" y="494"/>
                  </a:lnTo>
                  <a:lnTo>
                    <a:pt x="2226" y="494"/>
                  </a:lnTo>
                  <a:lnTo>
                    <a:pt x="2240" y="486"/>
                  </a:lnTo>
                  <a:lnTo>
                    <a:pt x="2248" y="480"/>
                  </a:lnTo>
                  <a:lnTo>
                    <a:pt x="2254" y="474"/>
                  </a:lnTo>
                  <a:lnTo>
                    <a:pt x="2254" y="474"/>
                  </a:lnTo>
                  <a:lnTo>
                    <a:pt x="2264" y="462"/>
                  </a:lnTo>
                  <a:lnTo>
                    <a:pt x="2268" y="456"/>
                  </a:lnTo>
                  <a:lnTo>
                    <a:pt x="2276" y="452"/>
                  </a:lnTo>
                  <a:lnTo>
                    <a:pt x="2276" y="452"/>
                  </a:lnTo>
                  <a:lnTo>
                    <a:pt x="2284" y="450"/>
                  </a:lnTo>
                  <a:lnTo>
                    <a:pt x="2284" y="450"/>
                  </a:lnTo>
                  <a:lnTo>
                    <a:pt x="2300" y="454"/>
                  </a:lnTo>
                  <a:lnTo>
                    <a:pt x="2314" y="456"/>
                  </a:lnTo>
                  <a:lnTo>
                    <a:pt x="2314" y="456"/>
                  </a:lnTo>
                  <a:lnTo>
                    <a:pt x="2328" y="458"/>
                  </a:lnTo>
                  <a:lnTo>
                    <a:pt x="2328" y="458"/>
                  </a:lnTo>
                  <a:lnTo>
                    <a:pt x="2342" y="456"/>
                  </a:lnTo>
                  <a:lnTo>
                    <a:pt x="2348" y="456"/>
                  </a:lnTo>
                  <a:lnTo>
                    <a:pt x="2354" y="454"/>
                  </a:lnTo>
                  <a:lnTo>
                    <a:pt x="2354" y="454"/>
                  </a:lnTo>
                  <a:lnTo>
                    <a:pt x="2358" y="446"/>
                  </a:lnTo>
                  <a:lnTo>
                    <a:pt x="2362" y="442"/>
                  </a:lnTo>
                  <a:lnTo>
                    <a:pt x="2366" y="442"/>
                  </a:lnTo>
                  <a:lnTo>
                    <a:pt x="2366" y="442"/>
                  </a:lnTo>
                  <a:lnTo>
                    <a:pt x="2370" y="442"/>
                  </a:lnTo>
                  <a:lnTo>
                    <a:pt x="2370" y="442"/>
                  </a:lnTo>
                  <a:lnTo>
                    <a:pt x="2372" y="444"/>
                  </a:lnTo>
                  <a:lnTo>
                    <a:pt x="2372" y="446"/>
                  </a:lnTo>
                  <a:lnTo>
                    <a:pt x="2374" y="452"/>
                  </a:lnTo>
                  <a:lnTo>
                    <a:pt x="2374" y="458"/>
                  </a:lnTo>
                  <a:lnTo>
                    <a:pt x="2376" y="460"/>
                  </a:lnTo>
                  <a:lnTo>
                    <a:pt x="2378" y="462"/>
                  </a:lnTo>
                  <a:lnTo>
                    <a:pt x="2378" y="462"/>
                  </a:lnTo>
                  <a:lnTo>
                    <a:pt x="2378" y="462"/>
                  </a:lnTo>
                  <a:lnTo>
                    <a:pt x="2378" y="462"/>
                  </a:lnTo>
                  <a:lnTo>
                    <a:pt x="2382" y="460"/>
                  </a:lnTo>
                  <a:lnTo>
                    <a:pt x="2384" y="458"/>
                  </a:lnTo>
                  <a:lnTo>
                    <a:pt x="2388" y="454"/>
                  </a:lnTo>
                  <a:lnTo>
                    <a:pt x="2388" y="454"/>
                  </a:lnTo>
                  <a:lnTo>
                    <a:pt x="2392" y="450"/>
                  </a:lnTo>
                  <a:lnTo>
                    <a:pt x="2398" y="450"/>
                  </a:lnTo>
                  <a:lnTo>
                    <a:pt x="2398" y="450"/>
                  </a:lnTo>
                  <a:lnTo>
                    <a:pt x="2400" y="450"/>
                  </a:lnTo>
                  <a:lnTo>
                    <a:pt x="2400" y="450"/>
                  </a:lnTo>
                  <a:lnTo>
                    <a:pt x="2404" y="450"/>
                  </a:lnTo>
                  <a:lnTo>
                    <a:pt x="2404" y="450"/>
                  </a:lnTo>
                  <a:lnTo>
                    <a:pt x="2408" y="450"/>
                  </a:lnTo>
                  <a:lnTo>
                    <a:pt x="2408" y="450"/>
                  </a:lnTo>
                  <a:lnTo>
                    <a:pt x="2416" y="450"/>
                  </a:lnTo>
                  <a:lnTo>
                    <a:pt x="2420" y="448"/>
                  </a:lnTo>
                  <a:lnTo>
                    <a:pt x="2420" y="448"/>
                  </a:lnTo>
                  <a:lnTo>
                    <a:pt x="2422" y="446"/>
                  </a:lnTo>
                  <a:lnTo>
                    <a:pt x="2422" y="444"/>
                  </a:lnTo>
                  <a:lnTo>
                    <a:pt x="2420" y="440"/>
                  </a:lnTo>
                  <a:lnTo>
                    <a:pt x="2418" y="436"/>
                  </a:lnTo>
                  <a:lnTo>
                    <a:pt x="2418" y="434"/>
                  </a:lnTo>
                  <a:lnTo>
                    <a:pt x="2420" y="432"/>
                  </a:lnTo>
                  <a:lnTo>
                    <a:pt x="2420" y="432"/>
                  </a:lnTo>
                  <a:lnTo>
                    <a:pt x="2426" y="430"/>
                  </a:lnTo>
                  <a:lnTo>
                    <a:pt x="2432" y="428"/>
                  </a:lnTo>
                  <a:lnTo>
                    <a:pt x="2442" y="420"/>
                  </a:lnTo>
                  <a:lnTo>
                    <a:pt x="2450" y="412"/>
                  </a:lnTo>
                  <a:lnTo>
                    <a:pt x="2460" y="404"/>
                  </a:lnTo>
                  <a:lnTo>
                    <a:pt x="2460" y="404"/>
                  </a:lnTo>
                  <a:lnTo>
                    <a:pt x="2468" y="400"/>
                  </a:lnTo>
                  <a:lnTo>
                    <a:pt x="2472" y="400"/>
                  </a:lnTo>
                  <a:lnTo>
                    <a:pt x="2472" y="400"/>
                  </a:lnTo>
                  <a:lnTo>
                    <a:pt x="2476" y="400"/>
                  </a:lnTo>
                  <a:lnTo>
                    <a:pt x="2478" y="402"/>
                  </a:lnTo>
                  <a:lnTo>
                    <a:pt x="2482" y="408"/>
                  </a:lnTo>
                  <a:lnTo>
                    <a:pt x="2486" y="414"/>
                  </a:lnTo>
                  <a:lnTo>
                    <a:pt x="2488" y="422"/>
                  </a:lnTo>
                  <a:lnTo>
                    <a:pt x="2488" y="422"/>
                  </a:lnTo>
                  <a:lnTo>
                    <a:pt x="2498" y="418"/>
                  </a:lnTo>
                  <a:lnTo>
                    <a:pt x="2508" y="414"/>
                  </a:lnTo>
                  <a:lnTo>
                    <a:pt x="2518" y="412"/>
                  </a:lnTo>
                  <a:lnTo>
                    <a:pt x="2522" y="408"/>
                  </a:lnTo>
                  <a:lnTo>
                    <a:pt x="2526" y="406"/>
                  </a:lnTo>
                  <a:lnTo>
                    <a:pt x="2526" y="406"/>
                  </a:lnTo>
                  <a:lnTo>
                    <a:pt x="2532" y="396"/>
                  </a:lnTo>
                  <a:lnTo>
                    <a:pt x="2540" y="390"/>
                  </a:lnTo>
                  <a:lnTo>
                    <a:pt x="2548" y="384"/>
                  </a:lnTo>
                  <a:lnTo>
                    <a:pt x="2560" y="382"/>
                  </a:lnTo>
                  <a:lnTo>
                    <a:pt x="2560" y="382"/>
                  </a:lnTo>
                  <a:lnTo>
                    <a:pt x="2554" y="394"/>
                  </a:lnTo>
                  <a:lnTo>
                    <a:pt x="2546" y="406"/>
                  </a:lnTo>
                  <a:lnTo>
                    <a:pt x="2546" y="406"/>
                  </a:lnTo>
                  <a:lnTo>
                    <a:pt x="2534" y="416"/>
                  </a:lnTo>
                  <a:lnTo>
                    <a:pt x="2522" y="424"/>
                  </a:lnTo>
                  <a:lnTo>
                    <a:pt x="2498" y="438"/>
                  </a:lnTo>
                  <a:lnTo>
                    <a:pt x="2498" y="438"/>
                  </a:lnTo>
                  <a:lnTo>
                    <a:pt x="2488" y="446"/>
                  </a:lnTo>
                  <a:lnTo>
                    <a:pt x="2480" y="456"/>
                  </a:lnTo>
                  <a:lnTo>
                    <a:pt x="2470" y="464"/>
                  </a:lnTo>
                  <a:lnTo>
                    <a:pt x="2460" y="472"/>
                  </a:lnTo>
                  <a:lnTo>
                    <a:pt x="2460" y="472"/>
                  </a:lnTo>
                  <a:lnTo>
                    <a:pt x="2448" y="480"/>
                  </a:lnTo>
                  <a:lnTo>
                    <a:pt x="2442" y="484"/>
                  </a:lnTo>
                  <a:lnTo>
                    <a:pt x="2436" y="490"/>
                  </a:lnTo>
                  <a:lnTo>
                    <a:pt x="2436" y="490"/>
                  </a:lnTo>
                  <a:lnTo>
                    <a:pt x="2430" y="502"/>
                  </a:lnTo>
                  <a:lnTo>
                    <a:pt x="2424" y="514"/>
                  </a:lnTo>
                  <a:lnTo>
                    <a:pt x="2424" y="514"/>
                  </a:lnTo>
                  <a:lnTo>
                    <a:pt x="2422" y="526"/>
                  </a:lnTo>
                  <a:lnTo>
                    <a:pt x="2422" y="536"/>
                  </a:lnTo>
                  <a:lnTo>
                    <a:pt x="2426" y="556"/>
                  </a:lnTo>
                  <a:lnTo>
                    <a:pt x="2426" y="556"/>
                  </a:lnTo>
                  <a:lnTo>
                    <a:pt x="2430" y="580"/>
                  </a:lnTo>
                  <a:lnTo>
                    <a:pt x="2430" y="580"/>
                  </a:lnTo>
                  <a:lnTo>
                    <a:pt x="2432" y="594"/>
                  </a:lnTo>
                  <a:lnTo>
                    <a:pt x="2434" y="600"/>
                  </a:lnTo>
                  <a:lnTo>
                    <a:pt x="2436" y="604"/>
                  </a:lnTo>
                  <a:lnTo>
                    <a:pt x="2438" y="604"/>
                  </a:lnTo>
                  <a:lnTo>
                    <a:pt x="2438" y="604"/>
                  </a:lnTo>
                  <a:lnTo>
                    <a:pt x="2440" y="606"/>
                  </a:lnTo>
                  <a:lnTo>
                    <a:pt x="2440" y="606"/>
                  </a:lnTo>
                  <a:lnTo>
                    <a:pt x="2444" y="604"/>
                  </a:lnTo>
                  <a:lnTo>
                    <a:pt x="2448" y="602"/>
                  </a:lnTo>
                  <a:lnTo>
                    <a:pt x="2454" y="592"/>
                  </a:lnTo>
                  <a:lnTo>
                    <a:pt x="2462" y="574"/>
                  </a:lnTo>
                  <a:lnTo>
                    <a:pt x="2462" y="574"/>
                  </a:lnTo>
                  <a:lnTo>
                    <a:pt x="2466" y="570"/>
                  </a:lnTo>
                  <a:lnTo>
                    <a:pt x="2472" y="566"/>
                  </a:lnTo>
                  <a:lnTo>
                    <a:pt x="2476" y="564"/>
                  </a:lnTo>
                  <a:lnTo>
                    <a:pt x="2482" y="560"/>
                  </a:lnTo>
                  <a:lnTo>
                    <a:pt x="2482" y="560"/>
                  </a:lnTo>
                  <a:lnTo>
                    <a:pt x="2484" y="556"/>
                  </a:lnTo>
                  <a:lnTo>
                    <a:pt x="2486" y="550"/>
                  </a:lnTo>
                  <a:lnTo>
                    <a:pt x="2488" y="546"/>
                  </a:lnTo>
                  <a:lnTo>
                    <a:pt x="2490" y="542"/>
                  </a:lnTo>
                  <a:lnTo>
                    <a:pt x="2490" y="542"/>
                  </a:lnTo>
                  <a:lnTo>
                    <a:pt x="2496" y="540"/>
                  </a:lnTo>
                  <a:lnTo>
                    <a:pt x="2504" y="540"/>
                  </a:lnTo>
                  <a:lnTo>
                    <a:pt x="2504" y="540"/>
                  </a:lnTo>
                  <a:lnTo>
                    <a:pt x="2506" y="536"/>
                  </a:lnTo>
                  <a:lnTo>
                    <a:pt x="2506" y="532"/>
                  </a:lnTo>
                  <a:lnTo>
                    <a:pt x="2506" y="532"/>
                  </a:lnTo>
                  <a:lnTo>
                    <a:pt x="2508" y="522"/>
                  </a:lnTo>
                  <a:lnTo>
                    <a:pt x="2510" y="516"/>
                  </a:lnTo>
                  <a:lnTo>
                    <a:pt x="2512" y="512"/>
                  </a:lnTo>
                  <a:lnTo>
                    <a:pt x="2512" y="512"/>
                  </a:lnTo>
                  <a:lnTo>
                    <a:pt x="2516" y="514"/>
                  </a:lnTo>
                  <a:lnTo>
                    <a:pt x="2522" y="516"/>
                  </a:lnTo>
                  <a:lnTo>
                    <a:pt x="2522" y="516"/>
                  </a:lnTo>
                  <a:lnTo>
                    <a:pt x="2526" y="514"/>
                  </a:lnTo>
                  <a:lnTo>
                    <a:pt x="2528" y="512"/>
                  </a:lnTo>
                  <a:lnTo>
                    <a:pt x="2528" y="512"/>
                  </a:lnTo>
                  <a:lnTo>
                    <a:pt x="2528" y="508"/>
                  </a:lnTo>
                  <a:lnTo>
                    <a:pt x="2526" y="506"/>
                  </a:lnTo>
                  <a:lnTo>
                    <a:pt x="2524" y="502"/>
                  </a:lnTo>
                  <a:lnTo>
                    <a:pt x="2524" y="498"/>
                  </a:lnTo>
                  <a:lnTo>
                    <a:pt x="2524" y="498"/>
                  </a:lnTo>
                  <a:lnTo>
                    <a:pt x="2526" y="492"/>
                  </a:lnTo>
                  <a:lnTo>
                    <a:pt x="2530" y="490"/>
                  </a:lnTo>
                  <a:lnTo>
                    <a:pt x="2530" y="486"/>
                  </a:lnTo>
                  <a:lnTo>
                    <a:pt x="2528" y="482"/>
                  </a:lnTo>
                  <a:lnTo>
                    <a:pt x="2528" y="482"/>
                  </a:lnTo>
                  <a:lnTo>
                    <a:pt x="2524" y="480"/>
                  </a:lnTo>
                  <a:lnTo>
                    <a:pt x="2520" y="478"/>
                  </a:lnTo>
                  <a:lnTo>
                    <a:pt x="2516" y="476"/>
                  </a:lnTo>
                  <a:lnTo>
                    <a:pt x="2514" y="472"/>
                  </a:lnTo>
                  <a:lnTo>
                    <a:pt x="2514" y="472"/>
                  </a:lnTo>
                  <a:lnTo>
                    <a:pt x="2516" y="468"/>
                  </a:lnTo>
                  <a:lnTo>
                    <a:pt x="2522" y="460"/>
                  </a:lnTo>
                  <a:lnTo>
                    <a:pt x="2534" y="448"/>
                  </a:lnTo>
                  <a:lnTo>
                    <a:pt x="2534" y="448"/>
                  </a:lnTo>
                  <a:lnTo>
                    <a:pt x="2542" y="442"/>
                  </a:lnTo>
                  <a:lnTo>
                    <a:pt x="2548" y="438"/>
                  </a:lnTo>
                  <a:lnTo>
                    <a:pt x="2552" y="438"/>
                  </a:lnTo>
                  <a:lnTo>
                    <a:pt x="2552" y="438"/>
                  </a:lnTo>
                  <a:lnTo>
                    <a:pt x="2552" y="438"/>
                  </a:lnTo>
                  <a:lnTo>
                    <a:pt x="2552" y="438"/>
                  </a:lnTo>
                  <a:lnTo>
                    <a:pt x="2556" y="438"/>
                  </a:lnTo>
                  <a:lnTo>
                    <a:pt x="2560" y="442"/>
                  </a:lnTo>
                  <a:lnTo>
                    <a:pt x="2562" y="446"/>
                  </a:lnTo>
                  <a:lnTo>
                    <a:pt x="2566" y="448"/>
                  </a:lnTo>
                  <a:lnTo>
                    <a:pt x="2566" y="448"/>
                  </a:lnTo>
                  <a:lnTo>
                    <a:pt x="2566" y="448"/>
                  </a:lnTo>
                  <a:lnTo>
                    <a:pt x="2566" y="448"/>
                  </a:lnTo>
                  <a:lnTo>
                    <a:pt x="2572" y="446"/>
                  </a:lnTo>
                  <a:lnTo>
                    <a:pt x="2576" y="442"/>
                  </a:lnTo>
                  <a:lnTo>
                    <a:pt x="2580" y="438"/>
                  </a:lnTo>
                  <a:lnTo>
                    <a:pt x="2586" y="434"/>
                  </a:lnTo>
                  <a:lnTo>
                    <a:pt x="2586" y="434"/>
                  </a:lnTo>
                  <a:lnTo>
                    <a:pt x="2592" y="430"/>
                  </a:lnTo>
                  <a:lnTo>
                    <a:pt x="2598" y="430"/>
                  </a:lnTo>
                  <a:lnTo>
                    <a:pt x="2598" y="430"/>
                  </a:lnTo>
                  <a:lnTo>
                    <a:pt x="2606" y="432"/>
                  </a:lnTo>
                  <a:lnTo>
                    <a:pt x="2606" y="432"/>
                  </a:lnTo>
                  <a:lnTo>
                    <a:pt x="2614" y="438"/>
                  </a:lnTo>
                  <a:lnTo>
                    <a:pt x="2616" y="440"/>
                  </a:lnTo>
                  <a:lnTo>
                    <a:pt x="2620" y="442"/>
                  </a:lnTo>
                  <a:lnTo>
                    <a:pt x="2620" y="442"/>
                  </a:lnTo>
                  <a:lnTo>
                    <a:pt x="2626" y="440"/>
                  </a:lnTo>
                  <a:lnTo>
                    <a:pt x="2626" y="440"/>
                  </a:lnTo>
                  <a:lnTo>
                    <a:pt x="2630" y="438"/>
                  </a:lnTo>
                  <a:lnTo>
                    <a:pt x="2636" y="434"/>
                  </a:lnTo>
                  <a:lnTo>
                    <a:pt x="2644" y="424"/>
                  </a:lnTo>
                  <a:lnTo>
                    <a:pt x="2644" y="424"/>
                  </a:lnTo>
                  <a:lnTo>
                    <a:pt x="2654" y="420"/>
                  </a:lnTo>
                  <a:lnTo>
                    <a:pt x="2666" y="414"/>
                  </a:lnTo>
                  <a:lnTo>
                    <a:pt x="2676" y="410"/>
                  </a:lnTo>
                  <a:lnTo>
                    <a:pt x="2686" y="406"/>
                  </a:lnTo>
                  <a:lnTo>
                    <a:pt x="2686" y="406"/>
                  </a:lnTo>
                  <a:lnTo>
                    <a:pt x="2694" y="400"/>
                  </a:lnTo>
                  <a:lnTo>
                    <a:pt x="2704" y="394"/>
                  </a:lnTo>
                  <a:lnTo>
                    <a:pt x="2704" y="394"/>
                  </a:lnTo>
                  <a:lnTo>
                    <a:pt x="2710" y="392"/>
                  </a:lnTo>
                  <a:lnTo>
                    <a:pt x="2710" y="392"/>
                  </a:lnTo>
                  <a:lnTo>
                    <a:pt x="2718" y="394"/>
                  </a:lnTo>
                  <a:lnTo>
                    <a:pt x="2718" y="394"/>
                  </a:lnTo>
                  <a:lnTo>
                    <a:pt x="2724" y="394"/>
                  </a:lnTo>
                  <a:lnTo>
                    <a:pt x="2724" y="394"/>
                  </a:lnTo>
                  <a:lnTo>
                    <a:pt x="2726" y="394"/>
                  </a:lnTo>
                  <a:lnTo>
                    <a:pt x="2726" y="394"/>
                  </a:lnTo>
                  <a:lnTo>
                    <a:pt x="2730" y="394"/>
                  </a:lnTo>
                  <a:lnTo>
                    <a:pt x="2736" y="392"/>
                  </a:lnTo>
                  <a:lnTo>
                    <a:pt x="2740" y="388"/>
                  </a:lnTo>
                  <a:lnTo>
                    <a:pt x="2740" y="384"/>
                  </a:lnTo>
                  <a:lnTo>
                    <a:pt x="2740" y="384"/>
                  </a:lnTo>
                  <a:lnTo>
                    <a:pt x="2738" y="382"/>
                  </a:lnTo>
                  <a:lnTo>
                    <a:pt x="2736" y="380"/>
                  </a:lnTo>
                  <a:lnTo>
                    <a:pt x="2732" y="378"/>
                  </a:lnTo>
                  <a:lnTo>
                    <a:pt x="2732" y="378"/>
                  </a:lnTo>
                  <a:lnTo>
                    <a:pt x="2730" y="372"/>
                  </a:lnTo>
                  <a:lnTo>
                    <a:pt x="2730" y="366"/>
                  </a:lnTo>
                  <a:lnTo>
                    <a:pt x="2730" y="366"/>
                  </a:lnTo>
                  <a:lnTo>
                    <a:pt x="2732" y="362"/>
                  </a:lnTo>
                  <a:lnTo>
                    <a:pt x="2730" y="358"/>
                  </a:lnTo>
                  <a:lnTo>
                    <a:pt x="2728" y="354"/>
                  </a:lnTo>
                  <a:lnTo>
                    <a:pt x="2722" y="352"/>
                  </a:lnTo>
                  <a:lnTo>
                    <a:pt x="2722" y="352"/>
                  </a:lnTo>
                  <a:lnTo>
                    <a:pt x="2708" y="348"/>
                  </a:lnTo>
                  <a:lnTo>
                    <a:pt x="2706" y="346"/>
                  </a:lnTo>
                  <a:lnTo>
                    <a:pt x="2704" y="344"/>
                  </a:lnTo>
                  <a:lnTo>
                    <a:pt x="2704" y="342"/>
                  </a:lnTo>
                  <a:lnTo>
                    <a:pt x="2708" y="340"/>
                  </a:lnTo>
                  <a:lnTo>
                    <a:pt x="2708" y="340"/>
                  </a:lnTo>
                  <a:lnTo>
                    <a:pt x="2710" y="340"/>
                  </a:lnTo>
                  <a:lnTo>
                    <a:pt x="2710" y="340"/>
                  </a:lnTo>
                  <a:lnTo>
                    <a:pt x="2730" y="344"/>
                  </a:lnTo>
                  <a:lnTo>
                    <a:pt x="2730" y="344"/>
                  </a:lnTo>
                  <a:lnTo>
                    <a:pt x="2744" y="346"/>
                  </a:lnTo>
                  <a:lnTo>
                    <a:pt x="2744" y="346"/>
                  </a:lnTo>
                  <a:lnTo>
                    <a:pt x="2750" y="346"/>
                  </a:lnTo>
                  <a:lnTo>
                    <a:pt x="2754" y="342"/>
                  </a:lnTo>
                  <a:lnTo>
                    <a:pt x="2754" y="342"/>
                  </a:lnTo>
                  <a:lnTo>
                    <a:pt x="2754" y="338"/>
                  </a:lnTo>
                  <a:lnTo>
                    <a:pt x="2754" y="332"/>
                  </a:lnTo>
                  <a:lnTo>
                    <a:pt x="2756" y="326"/>
                  </a:lnTo>
                  <a:lnTo>
                    <a:pt x="2756" y="324"/>
                  </a:lnTo>
                  <a:lnTo>
                    <a:pt x="2760" y="322"/>
                  </a:lnTo>
                  <a:lnTo>
                    <a:pt x="2760" y="322"/>
                  </a:lnTo>
                  <a:lnTo>
                    <a:pt x="2762" y="322"/>
                  </a:lnTo>
                  <a:lnTo>
                    <a:pt x="2762" y="322"/>
                  </a:lnTo>
                  <a:lnTo>
                    <a:pt x="2766" y="322"/>
                  </a:lnTo>
                  <a:lnTo>
                    <a:pt x="2768" y="326"/>
                  </a:lnTo>
                  <a:lnTo>
                    <a:pt x="2774" y="332"/>
                  </a:lnTo>
                  <a:lnTo>
                    <a:pt x="2774" y="332"/>
                  </a:lnTo>
                  <a:lnTo>
                    <a:pt x="2782" y="330"/>
                  </a:lnTo>
                  <a:lnTo>
                    <a:pt x="2782" y="330"/>
                  </a:lnTo>
                  <a:lnTo>
                    <a:pt x="2792" y="334"/>
                  </a:lnTo>
                  <a:lnTo>
                    <a:pt x="2800" y="338"/>
                  </a:lnTo>
                  <a:lnTo>
                    <a:pt x="2810" y="344"/>
                  </a:lnTo>
                  <a:lnTo>
                    <a:pt x="2818" y="350"/>
                  </a:lnTo>
                  <a:lnTo>
                    <a:pt x="2818" y="350"/>
                  </a:lnTo>
                  <a:lnTo>
                    <a:pt x="2828" y="352"/>
                  </a:lnTo>
                  <a:lnTo>
                    <a:pt x="2828" y="352"/>
                  </a:lnTo>
                  <a:lnTo>
                    <a:pt x="2834" y="352"/>
                  </a:lnTo>
                  <a:lnTo>
                    <a:pt x="2840" y="348"/>
                  </a:lnTo>
                  <a:lnTo>
                    <a:pt x="2840" y="348"/>
                  </a:lnTo>
                  <a:lnTo>
                    <a:pt x="2844" y="344"/>
                  </a:lnTo>
                  <a:lnTo>
                    <a:pt x="2844" y="340"/>
                  </a:lnTo>
                  <a:lnTo>
                    <a:pt x="2848" y="332"/>
                  </a:lnTo>
                  <a:lnTo>
                    <a:pt x="2848" y="332"/>
                  </a:lnTo>
                  <a:lnTo>
                    <a:pt x="2852" y="330"/>
                  </a:lnTo>
                  <a:lnTo>
                    <a:pt x="2856" y="328"/>
                  </a:lnTo>
                  <a:lnTo>
                    <a:pt x="2860" y="328"/>
                  </a:lnTo>
                  <a:lnTo>
                    <a:pt x="2864" y="326"/>
                  </a:lnTo>
                  <a:lnTo>
                    <a:pt x="2864" y="326"/>
                  </a:lnTo>
                  <a:lnTo>
                    <a:pt x="2870" y="324"/>
                  </a:lnTo>
                  <a:lnTo>
                    <a:pt x="2872" y="318"/>
                  </a:lnTo>
                  <a:lnTo>
                    <a:pt x="2872" y="314"/>
                  </a:lnTo>
                  <a:lnTo>
                    <a:pt x="2870" y="310"/>
                  </a:lnTo>
                  <a:lnTo>
                    <a:pt x="2870" y="310"/>
                  </a:lnTo>
                  <a:lnTo>
                    <a:pt x="2866" y="308"/>
                  </a:lnTo>
                  <a:lnTo>
                    <a:pt x="2860" y="306"/>
                  </a:lnTo>
                  <a:lnTo>
                    <a:pt x="2848" y="306"/>
                  </a:lnTo>
                  <a:lnTo>
                    <a:pt x="2848" y="306"/>
                  </a:lnTo>
                  <a:lnTo>
                    <a:pt x="2840" y="300"/>
                  </a:lnTo>
                  <a:lnTo>
                    <a:pt x="2836" y="298"/>
                  </a:lnTo>
                  <a:lnTo>
                    <a:pt x="2832" y="296"/>
                  </a:lnTo>
                  <a:lnTo>
                    <a:pt x="2832" y="296"/>
                  </a:lnTo>
                  <a:lnTo>
                    <a:pt x="2832" y="296"/>
                  </a:lnTo>
                  <a:lnTo>
                    <a:pt x="2832" y="296"/>
                  </a:lnTo>
                  <a:lnTo>
                    <a:pt x="2828" y="298"/>
                  </a:lnTo>
                  <a:lnTo>
                    <a:pt x="2824" y="300"/>
                  </a:lnTo>
                  <a:lnTo>
                    <a:pt x="2822" y="302"/>
                  </a:lnTo>
                  <a:lnTo>
                    <a:pt x="2818" y="304"/>
                  </a:lnTo>
                  <a:lnTo>
                    <a:pt x="2818" y="304"/>
                  </a:lnTo>
                  <a:lnTo>
                    <a:pt x="2816" y="302"/>
                  </a:lnTo>
                  <a:lnTo>
                    <a:pt x="2816" y="302"/>
                  </a:lnTo>
                  <a:lnTo>
                    <a:pt x="2812" y="298"/>
                  </a:lnTo>
                  <a:lnTo>
                    <a:pt x="2812" y="294"/>
                  </a:lnTo>
                  <a:lnTo>
                    <a:pt x="2810" y="288"/>
                  </a:lnTo>
                  <a:lnTo>
                    <a:pt x="2808" y="282"/>
                  </a:lnTo>
                  <a:lnTo>
                    <a:pt x="2808" y="282"/>
                  </a:lnTo>
                  <a:lnTo>
                    <a:pt x="2798" y="274"/>
                  </a:lnTo>
                  <a:lnTo>
                    <a:pt x="2788" y="266"/>
                  </a:lnTo>
                  <a:lnTo>
                    <a:pt x="2762" y="254"/>
                  </a:lnTo>
                  <a:lnTo>
                    <a:pt x="2762" y="254"/>
                  </a:lnTo>
                  <a:lnTo>
                    <a:pt x="2752" y="250"/>
                  </a:lnTo>
                  <a:lnTo>
                    <a:pt x="2744" y="242"/>
                  </a:lnTo>
                  <a:lnTo>
                    <a:pt x="2744" y="242"/>
                  </a:lnTo>
                  <a:lnTo>
                    <a:pt x="2738" y="234"/>
                  </a:lnTo>
                  <a:lnTo>
                    <a:pt x="2734" y="232"/>
                  </a:lnTo>
                  <a:lnTo>
                    <a:pt x="2728" y="232"/>
                  </a:lnTo>
                  <a:lnTo>
                    <a:pt x="2728" y="232"/>
                  </a:lnTo>
                  <a:lnTo>
                    <a:pt x="2720" y="230"/>
                  </a:lnTo>
                  <a:lnTo>
                    <a:pt x="2712" y="226"/>
                  </a:lnTo>
                  <a:lnTo>
                    <a:pt x="2706" y="224"/>
                  </a:lnTo>
                  <a:lnTo>
                    <a:pt x="2698" y="222"/>
                  </a:lnTo>
                  <a:lnTo>
                    <a:pt x="2698" y="222"/>
                  </a:lnTo>
                  <a:lnTo>
                    <a:pt x="2690" y="224"/>
                  </a:lnTo>
                  <a:lnTo>
                    <a:pt x="2690" y="224"/>
                  </a:lnTo>
                  <a:lnTo>
                    <a:pt x="2684" y="224"/>
                  </a:lnTo>
                  <a:lnTo>
                    <a:pt x="2684" y="224"/>
                  </a:lnTo>
                  <a:lnTo>
                    <a:pt x="2676" y="226"/>
                  </a:lnTo>
                  <a:lnTo>
                    <a:pt x="2676" y="226"/>
                  </a:lnTo>
                  <a:lnTo>
                    <a:pt x="2672" y="226"/>
                  </a:lnTo>
                  <a:lnTo>
                    <a:pt x="2666" y="222"/>
                  </a:lnTo>
                  <a:lnTo>
                    <a:pt x="2666" y="222"/>
                  </a:lnTo>
                  <a:lnTo>
                    <a:pt x="2660" y="220"/>
                  </a:lnTo>
                  <a:lnTo>
                    <a:pt x="2654" y="218"/>
                  </a:lnTo>
                  <a:lnTo>
                    <a:pt x="2654" y="218"/>
                  </a:lnTo>
                  <a:lnTo>
                    <a:pt x="2650" y="218"/>
                  </a:lnTo>
                  <a:lnTo>
                    <a:pt x="2646" y="222"/>
                  </a:lnTo>
                  <a:lnTo>
                    <a:pt x="2646" y="222"/>
                  </a:lnTo>
                  <a:lnTo>
                    <a:pt x="2644" y="226"/>
                  </a:lnTo>
                  <a:lnTo>
                    <a:pt x="2644" y="232"/>
                  </a:lnTo>
                  <a:lnTo>
                    <a:pt x="2644" y="238"/>
                  </a:lnTo>
                  <a:lnTo>
                    <a:pt x="2644" y="244"/>
                  </a:lnTo>
                  <a:lnTo>
                    <a:pt x="2644" y="244"/>
                  </a:lnTo>
                  <a:lnTo>
                    <a:pt x="2638" y="250"/>
                  </a:lnTo>
                  <a:lnTo>
                    <a:pt x="2632" y="250"/>
                  </a:lnTo>
                  <a:lnTo>
                    <a:pt x="2632" y="250"/>
                  </a:lnTo>
                  <a:lnTo>
                    <a:pt x="2626" y="250"/>
                  </a:lnTo>
                  <a:lnTo>
                    <a:pt x="2620" y="246"/>
                  </a:lnTo>
                  <a:lnTo>
                    <a:pt x="2612" y="240"/>
                  </a:lnTo>
                  <a:lnTo>
                    <a:pt x="2612" y="240"/>
                  </a:lnTo>
                  <a:lnTo>
                    <a:pt x="2606" y="234"/>
                  </a:lnTo>
                  <a:lnTo>
                    <a:pt x="2602" y="232"/>
                  </a:lnTo>
                  <a:lnTo>
                    <a:pt x="2598" y="230"/>
                  </a:lnTo>
                  <a:lnTo>
                    <a:pt x="2598" y="230"/>
                  </a:lnTo>
                  <a:lnTo>
                    <a:pt x="2594" y="232"/>
                  </a:lnTo>
                  <a:lnTo>
                    <a:pt x="2594" y="232"/>
                  </a:lnTo>
                  <a:lnTo>
                    <a:pt x="2584" y="232"/>
                  </a:lnTo>
                  <a:lnTo>
                    <a:pt x="2574" y="234"/>
                  </a:lnTo>
                  <a:lnTo>
                    <a:pt x="2574" y="234"/>
                  </a:lnTo>
                  <a:lnTo>
                    <a:pt x="2572" y="234"/>
                  </a:lnTo>
                  <a:lnTo>
                    <a:pt x="2572" y="234"/>
                  </a:lnTo>
                  <a:lnTo>
                    <a:pt x="2560" y="230"/>
                  </a:lnTo>
                  <a:lnTo>
                    <a:pt x="2550" y="228"/>
                  </a:lnTo>
                  <a:lnTo>
                    <a:pt x="2550" y="228"/>
                  </a:lnTo>
                  <a:lnTo>
                    <a:pt x="2548" y="228"/>
                  </a:lnTo>
                  <a:lnTo>
                    <a:pt x="2548" y="228"/>
                  </a:lnTo>
                  <a:lnTo>
                    <a:pt x="2542" y="230"/>
                  </a:lnTo>
                  <a:lnTo>
                    <a:pt x="2538" y="232"/>
                  </a:lnTo>
                  <a:lnTo>
                    <a:pt x="2534" y="236"/>
                  </a:lnTo>
                  <a:lnTo>
                    <a:pt x="2528" y="236"/>
                  </a:lnTo>
                  <a:lnTo>
                    <a:pt x="2528" y="236"/>
                  </a:lnTo>
                  <a:lnTo>
                    <a:pt x="2528" y="236"/>
                  </a:lnTo>
                  <a:lnTo>
                    <a:pt x="2528" y="236"/>
                  </a:lnTo>
                  <a:lnTo>
                    <a:pt x="2526" y="232"/>
                  </a:lnTo>
                  <a:lnTo>
                    <a:pt x="2522" y="230"/>
                  </a:lnTo>
                  <a:lnTo>
                    <a:pt x="2518" y="228"/>
                  </a:lnTo>
                  <a:lnTo>
                    <a:pt x="2514" y="224"/>
                  </a:lnTo>
                  <a:lnTo>
                    <a:pt x="2514" y="224"/>
                  </a:lnTo>
                  <a:lnTo>
                    <a:pt x="2512" y="220"/>
                  </a:lnTo>
                  <a:lnTo>
                    <a:pt x="2512" y="216"/>
                  </a:lnTo>
                  <a:lnTo>
                    <a:pt x="2510" y="212"/>
                  </a:lnTo>
                  <a:lnTo>
                    <a:pt x="2508" y="208"/>
                  </a:lnTo>
                  <a:lnTo>
                    <a:pt x="2508" y="208"/>
                  </a:lnTo>
                  <a:lnTo>
                    <a:pt x="2500" y="202"/>
                  </a:lnTo>
                  <a:lnTo>
                    <a:pt x="2488" y="200"/>
                  </a:lnTo>
                  <a:lnTo>
                    <a:pt x="2488" y="200"/>
                  </a:lnTo>
                  <a:lnTo>
                    <a:pt x="2478" y="196"/>
                  </a:lnTo>
                  <a:lnTo>
                    <a:pt x="2470" y="194"/>
                  </a:lnTo>
                  <a:lnTo>
                    <a:pt x="2470" y="194"/>
                  </a:lnTo>
                  <a:lnTo>
                    <a:pt x="2462" y="190"/>
                  </a:lnTo>
                  <a:lnTo>
                    <a:pt x="2462" y="190"/>
                  </a:lnTo>
                  <a:lnTo>
                    <a:pt x="2460" y="190"/>
                  </a:lnTo>
                  <a:lnTo>
                    <a:pt x="2456" y="192"/>
                  </a:lnTo>
                  <a:lnTo>
                    <a:pt x="2446" y="198"/>
                  </a:lnTo>
                  <a:lnTo>
                    <a:pt x="2446" y="198"/>
                  </a:lnTo>
                  <a:lnTo>
                    <a:pt x="2438" y="202"/>
                  </a:lnTo>
                  <a:lnTo>
                    <a:pt x="2430" y="202"/>
                  </a:lnTo>
                  <a:lnTo>
                    <a:pt x="2430" y="202"/>
                  </a:lnTo>
                  <a:lnTo>
                    <a:pt x="2428" y="202"/>
                  </a:lnTo>
                  <a:lnTo>
                    <a:pt x="2428" y="202"/>
                  </a:lnTo>
                  <a:lnTo>
                    <a:pt x="2424" y="200"/>
                  </a:lnTo>
                  <a:lnTo>
                    <a:pt x="2422" y="196"/>
                  </a:lnTo>
                  <a:lnTo>
                    <a:pt x="2420" y="192"/>
                  </a:lnTo>
                  <a:lnTo>
                    <a:pt x="2416" y="188"/>
                  </a:lnTo>
                  <a:lnTo>
                    <a:pt x="2416" y="188"/>
                  </a:lnTo>
                  <a:lnTo>
                    <a:pt x="2410" y="188"/>
                  </a:lnTo>
                  <a:lnTo>
                    <a:pt x="2410" y="188"/>
                  </a:lnTo>
                  <a:lnTo>
                    <a:pt x="2408" y="188"/>
                  </a:lnTo>
                  <a:lnTo>
                    <a:pt x="2408" y="188"/>
                  </a:lnTo>
                  <a:lnTo>
                    <a:pt x="2404" y="188"/>
                  </a:lnTo>
                  <a:lnTo>
                    <a:pt x="2404" y="188"/>
                  </a:lnTo>
                  <a:lnTo>
                    <a:pt x="2398" y="186"/>
                  </a:lnTo>
                  <a:lnTo>
                    <a:pt x="2398" y="186"/>
                  </a:lnTo>
                  <a:lnTo>
                    <a:pt x="2390" y="180"/>
                  </a:lnTo>
                  <a:lnTo>
                    <a:pt x="2390" y="180"/>
                  </a:lnTo>
                  <a:lnTo>
                    <a:pt x="2384" y="174"/>
                  </a:lnTo>
                  <a:lnTo>
                    <a:pt x="2380" y="166"/>
                  </a:lnTo>
                  <a:lnTo>
                    <a:pt x="2380" y="166"/>
                  </a:lnTo>
                  <a:lnTo>
                    <a:pt x="2376" y="162"/>
                  </a:lnTo>
                  <a:lnTo>
                    <a:pt x="2370" y="160"/>
                  </a:lnTo>
                  <a:lnTo>
                    <a:pt x="2370" y="160"/>
                  </a:lnTo>
                  <a:lnTo>
                    <a:pt x="2364" y="160"/>
                  </a:lnTo>
                  <a:lnTo>
                    <a:pt x="2358" y="162"/>
                  </a:lnTo>
                  <a:lnTo>
                    <a:pt x="2358" y="162"/>
                  </a:lnTo>
                  <a:lnTo>
                    <a:pt x="2354" y="166"/>
                  </a:lnTo>
                  <a:lnTo>
                    <a:pt x="2350" y="172"/>
                  </a:lnTo>
                  <a:lnTo>
                    <a:pt x="2348" y="176"/>
                  </a:lnTo>
                  <a:lnTo>
                    <a:pt x="2342" y="180"/>
                  </a:lnTo>
                  <a:lnTo>
                    <a:pt x="2342" y="180"/>
                  </a:lnTo>
                  <a:lnTo>
                    <a:pt x="2332" y="182"/>
                  </a:lnTo>
                  <a:lnTo>
                    <a:pt x="2332" y="182"/>
                  </a:lnTo>
                  <a:lnTo>
                    <a:pt x="2330" y="182"/>
                  </a:lnTo>
                  <a:lnTo>
                    <a:pt x="2330" y="182"/>
                  </a:lnTo>
                  <a:lnTo>
                    <a:pt x="2328" y="180"/>
                  </a:lnTo>
                  <a:lnTo>
                    <a:pt x="2328" y="180"/>
                  </a:lnTo>
                  <a:lnTo>
                    <a:pt x="2328" y="178"/>
                  </a:lnTo>
                  <a:lnTo>
                    <a:pt x="2328" y="176"/>
                  </a:lnTo>
                  <a:lnTo>
                    <a:pt x="2328" y="176"/>
                  </a:lnTo>
                  <a:lnTo>
                    <a:pt x="2326" y="164"/>
                  </a:lnTo>
                  <a:lnTo>
                    <a:pt x="2324" y="160"/>
                  </a:lnTo>
                  <a:lnTo>
                    <a:pt x="2320" y="156"/>
                  </a:lnTo>
                  <a:lnTo>
                    <a:pt x="2320" y="156"/>
                  </a:lnTo>
                  <a:lnTo>
                    <a:pt x="2314" y="154"/>
                  </a:lnTo>
                  <a:lnTo>
                    <a:pt x="2306" y="152"/>
                  </a:lnTo>
                  <a:lnTo>
                    <a:pt x="2306" y="152"/>
                  </a:lnTo>
                  <a:lnTo>
                    <a:pt x="2296" y="148"/>
                  </a:lnTo>
                  <a:lnTo>
                    <a:pt x="2296" y="148"/>
                  </a:lnTo>
                  <a:lnTo>
                    <a:pt x="2290" y="148"/>
                  </a:lnTo>
                  <a:lnTo>
                    <a:pt x="2290" y="148"/>
                  </a:lnTo>
                  <a:lnTo>
                    <a:pt x="2284" y="148"/>
                  </a:lnTo>
                  <a:lnTo>
                    <a:pt x="2278" y="150"/>
                  </a:lnTo>
                  <a:lnTo>
                    <a:pt x="2278" y="150"/>
                  </a:lnTo>
                  <a:lnTo>
                    <a:pt x="2274" y="150"/>
                  </a:lnTo>
                  <a:lnTo>
                    <a:pt x="2274" y="150"/>
                  </a:lnTo>
                  <a:lnTo>
                    <a:pt x="2274" y="150"/>
                  </a:lnTo>
                  <a:lnTo>
                    <a:pt x="2274" y="150"/>
                  </a:lnTo>
                  <a:lnTo>
                    <a:pt x="2272" y="150"/>
                  </a:lnTo>
                  <a:lnTo>
                    <a:pt x="2272" y="150"/>
                  </a:lnTo>
                  <a:lnTo>
                    <a:pt x="2268" y="154"/>
                  </a:lnTo>
                  <a:lnTo>
                    <a:pt x="2268" y="154"/>
                  </a:lnTo>
                  <a:lnTo>
                    <a:pt x="2262" y="158"/>
                  </a:lnTo>
                  <a:lnTo>
                    <a:pt x="2262" y="162"/>
                  </a:lnTo>
                  <a:lnTo>
                    <a:pt x="2262" y="162"/>
                  </a:lnTo>
                  <a:lnTo>
                    <a:pt x="2262" y="168"/>
                  </a:lnTo>
                  <a:lnTo>
                    <a:pt x="2264" y="172"/>
                  </a:lnTo>
                  <a:lnTo>
                    <a:pt x="2264" y="178"/>
                  </a:lnTo>
                  <a:lnTo>
                    <a:pt x="2262" y="180"/>
                  </a:lnTo>
                  <a:lnTo>
                    <a:pt x="2258" y="182"/>
                  </a:lnTo>
                  <a:lnTo>
                    <a:pt x="2258" y="182"/>
                  </a:lnTo>
                  <a:lnTo>
                    <a:pt x="2250" y="172"/>
                  </a:lnTo>
                  <a:lnTo>
                    <a:pt x="2250" y="172"/>
                  </a:lnTo>
                  <a:lnTo>
                    <a:pt x="2248" y="174"/>
                  </a:lnTo>
                  <a:lnTo>
                    <a:pt x="2246" y="178"/>
                  </a:lnTo>
                  <a:lnTo>
                    <a:pt x="2248" y="182"/>
                  </a:lnTo>
                  <a:lnTo>
                    <a:pt x="2248" y="182"/>
                  </a:lnTo>
                  <a:lnTo>
                    <a:pt x="2240" y="186"/>
                  </a:lnTo>
                  <a:lnTo>
                    <a:pt x="2234" y="188"/>
                  </a:lnTo>
                  <a:lnTo>
                    <a:pt x="2230" y="188"/>
                  </a:lnTo>
                  <a:lnTo>
                    <a:pt x="2230" y="188"/>
                  </a:lnTo>
                  <a:lnTo>
                    <a:pt x="2230" y="188"/>
                  </a:lnTo>
                  <a:lnTo>
                    <a:pt x="2230" y="188"/>
                  </a:lnTo>
                  <a:lnTo>
                    <a:pt x="2226" y="188"/>
                  </a:lnTo>
                  <a:lnTo>
                    <a:pt x="2222" y="184"/>
                  </a:lnTo>
                  <a:lnTo>
                    <a:pt x="2216" y="178"/>
                  </a:lnTo>
                  <a:lnTo>
                    <a:pt x="2216" y="178"/>
                  </a:lnTo>
                  <a:lnTo>
                    <a:pt x="2212" y="174"/>
                  </a:lnTo>
                  <a:lnTo>
                    <a:pt x="2208" y="172"/>
                  </a:lnTo>
                  <a:lnTo>
                    <a:pt x="2208" y="172"/>
                  </a:lnTo>
                  <a:lnTo>
                    <a:pt x="2204" y="174"/>
                  </a:lnTo>
                  <a:lnTo>
                    <a:pt x="2204" y="174"/>
                  </a:lnTo>
                  <a:lnTo>
                    <a:pt x="2202" y="178"/>
                  </a:lnTo>
                  <a:lnTo>
                    <a:pt x="2200" y="180"/>
                  </a:lnTo>
                  <a:lnTo>
                    <a:pt x="2198" y="180"/>
                  </a:lnTo>
                  <a:lnTo>
                    <a:pt x="2198" y="180"/>
                  </a:lnTo>
                  <a:lnTo>
                    <a:pt x="2194" y="182"/>
                  </a:lnTo>
                  <a:lnTo>
                    <a:pt x="2194" y="182"/>
                  </a:lnTo>
                  <a:lnTo>
                    <a:pt x="2190" y="182"/>
                  </a:lnTo>
                  <a:lnTo>
                    <a:pt x="2190" y="182"/>
                  </a:lnTo>
                  <a:lnTo>
                    <a:pt x="2184" y="180"/>
                  </a:lnTo>
                  <a:lnTo>
                    <a:pt x="2180" y="178"/>
                  </a:lnTo>
                  <a:lnTo>
                    <a:pt x="2180" y="178"/>
                  </a:lnTo>
                  <a:lnTo>
                    <a:pt x="2178" y="174"/>
                  </a:lnTo>
                  <a:lnTo>
                    <a:pt x="2178" y="170"/>
                  </a:lnTo>
                  <a:lnTo>
                    <a:pt x="2178" y="170"/>
                  </a:lnTo>
                  <a:lnTo>
                    <a:pt x="2176" y="168"/>
                  </a:lnTo>
                  <a:lnTo>
                    <a:pt x="2172" y="168"/>
                  </a:lnTo>
                  <a:lnTo>
                    <a:pt x="2172" y="168"/>
                  </a:lnTo>
                  <a:lnTo>
                    <a:pt x="2168" y="168"/>
                  </a:lnTo>
                  <a:lnTo>
                    <a:pt x="2164" y="172"/>
                  </a:lnTo>
                  <a:lnTo>
                    <a:pt x="2164" y="172"/>
                  </a:lnTo>
                  <a:lnTo>
                    <a:pt x="2162" y="176"/>
                  </a:lnTo>
                  <a:lnTo>
                    <a:pt x="2160" y="180"/>
                  </a:lnTo>
                  <a:lnTo>
                    <a:pt x="2160" y="184"/>
                  </a:lnTo>
                  <a:lnTo>
                    <a:pt x="2156" y="186"/>
                  </a:lnTo>
                  <a:lnTo>
                    <a:pt x="2156" y="186"/>
                  </a:lnTo>
                  <a:lnTo>
                    <a:pt x="2154" y="188"/>
                  </a:lnTo>
                  <a:lnTo>
                    <a:pt x="2154" y="188"/>
                  </a:lnTo>
                  <a:lnTo>
                    <a:pt x="2150" y="186"/>
                  </a:lnTo>
                  <a:lnTo>
                    <a:pt x="2150" y="186"/>
                  </a:lnTo>
                  <a:lnTo>
                    <a:pt x="2146" y="184"/>
                  </a:lnTo>
                  <a:lnTo>
                    <a:pt x="2142" y="180"/>
                  </a:lnTo>
                  <a:lnTo>
                    <a:pt x="2136" y="174"/>
                  </a:lnTo>
                  <a:lnTo>
                    <a:pt x="2136" y="174"/>
                  </a:lnTo>
                  <a:lnTo>
                    <a:pt x="2132" y="170"/>
                  </a:lnTo>
                  <a:lnTo>
                    <a:pt x="2124" y="166"/>
                  </a:lnTo>
                  <a:lnTo>
                    <a:pt x="2118" y="162"/>
                  </a:lnTo>
                  <a:lnTo>
                    <a:pt x="2118" y="160"/>
                  </a:lnTo>
                  <a:lnTo>
                    <a:pt x="2116" y="158"/>
                  </a:lnTo>
                  <a:lnTo>
                    <a:pt x="2116" y="158"/>
                  </a:lnTo>
                  <a:lnTo>
                    <a:pt x="2118" y="156"/>
                  </a:lnTo>
                  <a:lnTo>
                    <a:pt x="2120" y="154"/>
                  </a:lnTo>
                  <a:lnTo>
                    <a:pt x="2126" y="154"/>
                  </a:lnTo>
                  <a:lnTo>
                    <a:pt x="2126" y="154"/>
                  </a:lnTo>
                  <a:lnTo>
                    <a:pt x="2128" y="154"/>
                  </a:lnTo>
                  <a:lnTo>
                    <a:pt x="2128" y="154"/>
                  </a:lnTo>
                  <a:lnTo>
                    <a:pt x="2130" y="154"/>
                  </a:lnTo>
                  <a:lnTo>
                    <a:pt x="2130" y="154"/>
                  </a:lnTo>
                  <a:lnTo>
                    <a:pt x="2136" y="154"/>
                  </a:lnTo>
                  <a:lnTo>
                    <a:pt x="2136" y="154"/>
                  </a:lnTo>
                  <a:lnTo>
                    <a:pt x="2142" y="150"/>
                  </a:lnTo>
                  <a:lnTo>
                    <a:pt x="2144" y="148"/>
                  </a:lnTo>
                  <a:lnTo>
                    <a:pt x="2144" y="144"/>
                  </a:lnTo>
                  <a:lnTo>
                    <a:pt x="2142" y="142"/>
                  </a:lnTo>
                  <a:lnTo>
                    <a:pt x="2130" y="130"/>
                  </a:lnTo>
                  <a:lnTo>
                    <a:pt x="2130" y="130"/>
                  </a:lnTo>
                  <a:lnTo>
                    <a:pt x="2126" y="124"/>
                  </a:lnTo>
                  <a:lnTo>
                    <a:pt x="2124" y="124"/>
                  </a:lnTo>
                  <a:lnTo>
                    <a:pt x="2120" y="122"/>
                  </a:lnTo>
                  <a:lnTo>
                    <a:pt x="2120" y="122"/>
                  </a:lnTo>
                  <a:lnTo>
                    <a:pt x="2118" y="122"/>
                  </a:lnTo>
                  <a:lnTo>
                    <a:pt x="2118" y="122"/>
                  </a:lnTo>
                  <a:lnTo>
                    <a:pt x="2106" y="126"/>
                  </a:lnTo>
                  <a:lnTo>
                    <a:pt x="2096" y="126"/>
                  </a:lnTo>
                  <a:lnTo>
                    <a:pt x="2096" y="126"/>
                  </a:lnTo>
                  <a:lnTo>
                    <a:pt x="2092" y="126"/>
                  </a:lnTo>
                  <a:lnTo>
                    <a:pt x="2092" y="126"/>
                  </a:lnTo>
                  <a:lnTo>
                    <a:pt x="2088" y="122"/>
                  </a:lnTo>
                  <a:lnTo>
                    <a:pt x="2086" y="118"/>
                  </a:lnTo>
                  <a:lnTo>
                    <a:pt x="2082" y="114"/>
                  </a:lnTo>
                  <a:lnTo>
                    <a:pt x="2076" y="112"/>
                  </a:lnTo>
                  <a:lnTo>
                    <a:pt x="2076" y="112"/>
                  </a:lnTo>
                  <a:lnTo>
                    <a:pt x="2076" y="112"/>
                  </a:lnTo>
                  <a:lnTo>
                    <a:pt x="2076" y="112"/>
                  </a:lnTo>
                  <a:lnTo>
                    <a:pt x="2064" y="114"/>
                  </a:lnTo>
                  <a:lnTo>
                    <a:pt x="2052" y="118"/>
                  </a:lnTo>
                  <a:lnTo>
                    <a:pt x="2052" y="118"/>
                  </a:lnTo>
                  <a:lnTo>
                    <a:pt x="2054" y="124"/>
                  </a:lnTo>
                  <a:lnTo>
                    <a:pt x="2054" y="128"/>
                  </a:lnTo>
                  <a:lnTo>
                    <a:pt x="2050" y="138"/>
                  </a:lnTo>
                  <a:lnTo>
                    <a:pt x="2050" y="138"/>
                  </a:lnTo>
                  <a:lnTo>
                    <a:pt x="2050" y="138"/>
                  </a:lnTo>
                  <a:lnTo>
                    <a:pt x="2050" y="138"/>
                  </a:lnTo>
                  <a:lnTo>
                    <a:pt x="2032" y="134"/>
                  </a:lnTo>
                  <a:lnTo>
                    <a:pt x="2014" y="132"/>
                  </a:lnTo>
                  <a:lnTo>
                    <a:pt x="2014" y="132"/>
                  </a:lnTo>
                  <a:lnTo>
                    <a:pt x="2004" y="130"/>
                  </a:lnTo>
                  <a:lnTo>
                    <a:pt x="2000" y="128"/>
                  </a:lnTo>
                  <a:lnTo>
                    <a:pt x="1998" y="124"/>
                  </a:lnTo>
                  <a:lnTo>
                    <a:pt x="1998" y="124"/>
                  </a:lnTo>
                  <a:lnTo>
                    <a:pt x="1994" y="118"/>
                  </a:lnTo>
                  <a:lnTo>
                    <a:pt x="1988" y="114"/>
                  </a:lnTo>
                  <a:lnTo>
                    <a:pt x="1988" y="114"/>
                  </a:lnTo>
                  <a:lnTo>
                    <a:pt x="1980" y="110"/>
                  </a:lnTo>
                  <a:lnTo>
                    <a:pt x="1974" y="110"/>
                  </a:lnTo>
                  <a:lnTo>
                    <a:pt x="1974" y="110"/>
                  </a:lnTo>
                  <a:lnTo>
                    <a:pt x="1964" y="110"/>
                  </a:lnTo>
                  <a:lnTo>
                    <a:pt x="1954" y="116"/>
                  </a:lnTo>
                  <a:lnTo>
                    <a:pt x="1954" y="116"/>
                  </a:lnTo>
                  <a:lnTo>
                    <a:pt x="1946" y="118"/>
                  </a:lnTo>
                  <a:lnTo>
                    <a:pt x="1938" y="120"/>
                  </a:lnTo>
                  <a:lnTo>
                    <a:pt x="1938" y="120"/>
                  </a:lnTo>
                  <a:lnTo>
                    <a:pt x="1932" y="118"/>
                  </a:lnTo>
                  <a:lnTo>
                    <a:pt x="1924" y="114"/>
                  </a:lnTo>
                  <a:lnTo>
                    <a:pt x="1924" y="114"/>
                  </a:lnTo>
                  <a:lnTo>
                    <a:pt x="1920" y="110"/>
                  </a:lnTo>
                  <a:lnTo>
                    <a:pt x="1916" y="108"/>
                  </a:lnTo>
                  <a:lnTo>
                    <a:pt x="1916" y="108"/>
                  </a:lnTo>
                  <a:lnTo>
                    <a:pt x="1912" y="110"/>
                  </a:lnTo>
                  <a:lnTo>
                    <a:pt x="1904" y="114"/>
                  </a:lnTo>
                  <a:lnTo>
                    <a:pt x="1904" y="114"/>
                  </a:lnTo>
                  <a:lnTo>
                    <a:pt x="1894" y="120"/>
                  </a:lnTo>
                  <a:lnTo>
                    <a:pt x="1886" y="122"/>
                  </a:lnTo>
                  <a:lnTo>
                    <a:pt x="1880" y="124"/>
                  </a:lnTo>
                  <a:lnTo>
                    <a:pt x="1880" y="124"/>
                  </a:lnTo>
                  <a:lnTo>
                    <a:pt x="1876" y="122"/>
                  </a:lnTo>
                  <a:lnTo>
                    <a:pt x="1876" y="120"/>
                  </a:lnTo>
                  <a:lnTo>
                    <a:pt x="1876" y="120"/>
                  </a:lnTo>
                  <a:lnTo>
                    <a:pt x="1878" y="116"/>
                  </a:lnTo>
                  <a:lnTo>
                    <a:pt x="1884" y="112"/>
                  </a:lnTo>
                  <a:lnTo>
                    <a:pt x="1898" y="106"/>
                  </a:lnTo>
                  <a:lnTo>
                    <a:pt x="1898" y="106"/>
                  </a:lnTo>
                  <a:lnTo>
                    <a:pt x="1904" y="102"/>
                  </a:lnTo>
                  <a:lnTo>
                    <a:pt x="1912" y="102"/>
                  </a:lnTo>
                  <a:lnTo>
                    <a:pt x="1918" y="100"/>
                  </a:lnTo>
                  <a:lnTo>
                    <a:pt x="1924" y="96"/>
                  </a:lnTo>
                  <a:lnTo>
                    <a:pt x="1924" y="96"/>
                  </a:lnTo>
                  <a:lnTo>
                    <a:pt x="1942" y="88"/>
                  </a:lnTo>
                  <a:lnTo>
                    <a:pt x="1944" y="86"/>
                  </a:lnTo>
                  <a:lnTo>
                    <a:pt x="1946" y="82"/>
                  </a:lnTo>
                  <a:lnTo>
                    <a:pt x="1948" y="78"/>
                  </a:lnTo>
                  <a:lnTo>
                    <a:pt x="1948" y="72"/>
                  </a:lnTo>
                  <a:lnTo>
                    <a:pt x="1948" y="72"/>
                  </a:lnTo>
                  <a:lnTo>
                    <a:pt x="1946" y="52"/>
                  </a:lnTo>
                  <a:lnTo>
                    <a:pt x="1942" y="42"/>
                  </a:lnTo>
                  <a:lnTo>
                    <a:pt x="1938" y="38"/>
                  </a:lnTo>
                  <a:lnTo>
                    <a:pt x="1934" y="34"/>
                  </a:lnTo>
                  <a:lnTo>
                    <a:pt x="1934" y="34"/>
                  </a:lnTo>
                  <a:lnTo>
                    <a:pt x="1930" y="34"/>
                  </a:lnTo>
                  <a:lnTo>
                    <a:pt x="1924" y="32"/>
                  </a:lnTo>
                  <a:lnTo>
                    <a:pt x="1924" y="32"/>
                  </a:lnTo>
                  <a:lnTo>
                    <a:pt x="1922" y="28"/>
                  </a:lnTo>
                  <a:lnTo>
                    <a:pt x="1920" y="24"/>
                  </a:lnTo>
                  <a:lnTo>
                    <a:pt x="1920" y="24"/>
                  </a:lnTo>
                  <a:lnTo>
                    <a:pt x="1914" y="22"/>
                  </a:lnTo>
                  <a:lnTo>
                    <a:pt x="1914" y="22"/>
                  </a:lnTo>
                  <a:lnTo>
                    <a:pt x="1908" y="24"/>
                  </a:lnTo>
                  <a:lnTo>
                    <a:pt x="1902" y="28"/>
                  </a:lnTo>
                  <a:lnTo>
                    <a:pt x="1902" y="28"/>
                  </a:lnTo>
                  <a:lnTo>
                    <a:pt x="1892" y="34"/>
                  </a:lnTo>
                  <a:lnTo>
                    <a:pt x="1886" y="36"/>
                  </a:lnTo>
                  <a:lnTo>
                    <a:pt x="1882" y="36"/>
                  </a:lnTo>
                  <a:lnTo>
                    <a:pt x="1882" y="36"/>
                  </a:lnTo>
                  <a:lnTo>
                    <a:pt x="1878" y="36"/>
                  </a:lnTo>
                  <a:lnTo>
                    <a:pt x="1874" y="34"/>
                  </a:lnTo>
                  <a:lnTo>
                    <a:pt x="1872" y="30"/>
                  </a:lnTo>
                  <a:lnTo>
                    <a:pt x="1870" y="26"/>
                  </a:lnTo>
                  <a:lnTo>
                    <a:pt x="1870" y="26"/>
                  </a:lnTo>
                  <a:lnTo>
                    <a:pt x="1860" y="28"/>
                  </a:lnTo>
                  <a:lnTo>
                    <a:pt x="1856" y="30"/>
                  </a:lnTo>
                  <a:lnTo>
                    <a:pt x="1850" y="30"/>
                  </a:lnTo>
                  <a:lnTo>
                    <a:pt x="1850" y="30"/>
                  </a:lnTo>
                  <a:lnTo>
                    <a:pt x="1846" y="30"/>
                  </a:lnTo>
                  <a:lnTo>
                    <a:pt x="1844" y="26"/>
                  </a:lnTo>
                  <a:lnTo>
                    <a:pt x="1844" y="26"/>
                  </a:lnTo>
                  <a:lnTo>
                    <a:pt x="1842" y="24"/>
                  </a:lnTo>
                  <a:lnTo>
                    <a:pt x="1844" y="22"/>
                  </a:lnTo>
                  <a:lnTo>
                    <a:pt x="1848" y="18"/>
                  </a:lnTo>
                  <a:lnTo>
                    <a:pt x="1860" y="12"/>
                  </a:lnTo>
                  <a:lnTo>
                    <a:pt x="1860" y="12"/>
                  </a:lnTo>
                  <a:lnTo>
                    <a:pt x="1858" y="6"/>
                  </a:lnTo>
                  <a:lnTo>
                    <a:pt x="1856" y="4"/>
                  </a:lnTo>
                  <a:lnTo>
                    <a:pt x="1852" y="2"/>
                  </a:lnTo>
                  <a:lnTo>
                    <a:pt x="1848"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99" name="Freeform 84"/>
            <p:cNvSpPr>
              <a:spLocks/>
            </p:cNvSpPr>
            <p:nvPr/>
          </p:nvSpPr>
          <p:spPr bwMode="auto">
            <a:xfrm>
              <a:off x="1144" y="2642"/>
              <a:ext cx="24" cy="68"/>
            </a:xfrm>
            <a:custGeom>
              <a:avLst/>
              <a:gdLst>
                <a:gd name="T0" fmla="*/ 4 w 24"/>
                <a:gd name="T1" fmla="*/ 68 h 68"/>
                <a:gd name="T2" fmla="*/ 4 w 24"/>
                <a:gd name="T3" fmla="*/ 68 h 68"/>
                <a:gd name="T4" fmla="*/ 2 w 24"/>
                <a:gd name="T5" fmla="*/ 68 h 68"/>
                <a:gd name="T6" fmla="*/ 2 w 24"/>
                <a:gd name="T7" fmla="*/ 68 h 68"/>
                <a:gd name="T8" fmla="*/ 0 w 24"/>
                <a:gd name="T9" fmla="*/ 66 h 68"/>
                <a:gd name="T10" fmla="*/ 0 w 24"/>
                <a:gd name="T11" fmla="*/ 62 h 68"/>
                <a:gd name="T12" fmla="*/ 2 w 24"/>
                <a:gd name="T13" fmla="*/ 52 h 68"/>
                <a:gd name="T14" fmla="*/ 10 w 24"/>
                <a:gd name="T15" fmla="*/ 34 h 68"/>
                <a:gd name="T16" fmla="*/ 10 w 24"/>
                <a:gd name="T17" fmla="*/ 34 h 68"/>
                <a:gd name="T18" fmla="*/ 12 w 24"/>
                <a:gd name="T19" fmla="*/ 26 h 68"/>
                <a:gd name="T20" fmla="*/ 12 w 24"/>
                <a:gd name="T21" fmla="*/ 14 h 68"/>
                <a:gd name="T22" fmla="*/ 16 w 24"/>
                <a:gd name="T23" fmla="*/ 4 h 68"/>
                <a:gd name="T24" fmla="*/ 18 w 24"/>
                <a:gd name="T25" fmla="*/ 0 h 68"/>
                <a:gd name="T26" fmla="*/ 20 w 24"/>
                <a:gd name="T27" fmla="*/ 0 h 68"/>
                <a:gd name="T28" fmla="*/ 20 w 24"/>
                <a:gd name="T29" fmla="*/ 0 h 68"/>
                <a:gd name="T30" fmla="*/ 22 w 24"/>
                <a:gd name="T31" fmla="*/ 0 h 68"/>
                <a:gd name="T32" fmla="*/ 22 w 24"/>
                <a:gd name="T33" fmla="*/ 0 h 68"/>
                <a:gd name="T34" fmla="*/ 24 w 24"/>
                <a:gd name="T35" fmla="*/ 0 h 68"/>
                <a:gd name="T36" fmla="*/ 24 w 24"/>
                <a:gd name="T37" fmla="*/ 4 h 68"/>
                <a:gd name="T38" fmla="*/ 22 w 24"/>
                <a:gd name="T39" fmla="*/ 16 h 68"/>
                <a:gd name="T40" fmla="*/ 18 w 24"/>
                <a:gd name="T41" fmla="*/ 34 h 68"/>
                <a:gd name="T42" fmla="*/ 18 w 24"/>
                <a:gd name="T43" fmla="*/ 34 h 68"/>
                <a:gd name="T44" fmla="*/ 14 w 24"/>
                <a:gd name="T45" fmla="*/ 54 h 68"/>
                <a:gd name="T46" fmla="*/ 10 w 24"/>
                <a:gd name="T47" fmla="*/ 64 h 68"/>
                <a:gd name="T48" fmla="*/ 8 w 24"/>
                <a:gd name="T49" fmla="*/ 66 h 68"/>
                <a:gd name="T50" fmla="*/ 4 w 24"/>
                <a:gd name="T51" fmla="*/ 6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4" h="68">
                  <a:moveTo>
                    <a:pt x="4" y="68"/>
                  </a:moveTo>
                  <a:lnTo>
                    <a:pt x="4" y="68"/>
                  </a:lnTo>
                  <a:lnTo>
                    <a:pt x="2" y="68"/>
                  </a:lnTo>
                  <a:lnTo>
                    <a:pt x="2" y="68"/>
                  </a:lnTo>
                  <a:lnTo>
                    <a:pt x="0" y="66"/>
                  </a:lnTo>
                  <a:lnTo>
                    <a:pt x="0" y="62"/>
                  </a:lnTo>
                  <a:lnTo>
                    <a:pt x="2" y="52"/>
                  </a:lnTo>
                  <a:lnTo>
                    <a:pt x="10" y="34"/>
                  </a:lnTo>
                  <a:lnTo>
                    <a:pt x="10" y="34"/>
                  </a:lnTo>
                  <a:lnTo>
                    <a:pt x="12" y="26"/>
                  </a:lnTo>
                  <a:lnTo>
                    <a:pt x="12" y="14"/>
                  </a:lnTo>
                  <a:lnTo>
                    <a:pt x="16" y="4"/>
                  </a:lnTo>
                  <a:lnTo>
                    <a:pt x="18" y="0"/>
                  </a:lnTo>
                  <a:lnTo>
                    <a:pt x="20" y="0"/>
                  </a:lnTo>
                  <a:lnTo>
                    <a:pt x="20" y="0"/>
                  </a:lnTo>
                  <a:lnTo>
                    <a:pt x="22" y="0"/>
                  </a:lnTo>
                  <a:lnTo>
                    <a:pt x="22" y="0"/>
                  </a:lnTo>
                  <a:lnTo>
                    <a:pt x="24" y="0"/>
                  </a:lnTo>
                  <a:lnTo>
                    <a:pt x="24" y="4"/>
                  </a:lnTo>
                  <a:lnTo>
                    <a:pt x="22" y="16"/>
                  </a:lnTo>
                  <a:lnTo>
                    <a:pt x="18" y="34"/>
                  </a:lnTo>
                  <a:lnTo>
                    <a:pt x="18" y="34"/>
                  </a:lnTo>
                  <a:lnTo>
                    <a:pt x="14" y="54"/>
                  </a:lnTo>
                  <a:lnTo>
                    <a:pt x="10" y="64"/>
                  </a:lnTo>
                  <a:lnTo>
                    <a:pt x="8" y="66"/>
                  </a:lnTo>
                  <a:lnTo>
                    <a:pt x="4" y="6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00" name="Freeform 85"/>
            <p:cNvSpPr>
              <a:spLocks/>
            </p:cNvSpPr>
            <p:nvPr/>
          </p:nvSpPr>
          <p:spPr bwMode="auto">
            <a:xfrm>
              <a:off x="1158" y="2480"/>
              <a:ext cx="38" cy="54"/>
            </a:xfrm>
            <a:custGeom>
              <a:avLst/>
              <a:gdLst>
                <a:gd name="T0" fmla="*/ 4 w 38"/>
                <a:gd name="T1" fmla="*/ 54 h 54"/>
                <a:gd name="T2" fmla="*/ 4 w 38"/>
                <a:gd name="T3" fmla="*/ 54 h 54"/>
                <a:gd name="T4" fmla="*/ 2 w 38"/>
                <a:gd name="T5" fmla="*/ 54 h 54"/>
                <a:gd name="T6" fmla="*/ 0 w 38"/>
                <a:gd name="T7" fmla="*/ 52 h 54"/>
                <a:gd name="T8" fmla="*/ 0 w 38"/>
                <a:gd name="T9" fmla="*/ 46 h 54"/>
                <a:gd name="T10" fmla="*/ 2 w 38"/>
                <a:gd name="T11" fmla="*/ 32 h 54"/>
                <a:gd name="T12" fmla="*/ 2 w 38"/>
                <a:gd name="T13" fmla="*/ 32 h 54"/>
                <a:gd name="T14" fmla="*/ 4 w 38"/>
                <a:gd name="T15" fmla="*/ 24 h 54"/>
                <a:gd name="T16" fmla="*/ 8 w 38"/>
                <a:gd name="T17" fmla="*/ 16 h 54"/>
                <a:gd name="T18" fmla="*/ 8 w 38"/>
                <a:gd name="T19" fmla="*/ 16 h 54"/>
                <a:gd name="T20" fmla="*/ 18 w 38"/>
                <a:gd name="T21" fmla="*/ 6 h 54"/>
                <a:gd name="T22" fmla="*/ 26 w 38"/>
                <a:gd name="T23" fmla="*/ 2 h 54"/>
                <a:gd name="T24" fmla="*/ 32 w 38"/>
                <a:gd name="T25" fmla="*/ 0 h 54"/>
                <a:gd name="T26" fmla="*/ 32 w 38"/>
                <a:gd name="T27" fmla="*/ 0 h 54"/>
                <a:gd name="T28" fmla="*/ 34 w 38"/>
                <a:gd name="T29" fmla="*/ 2 h 54"/>
                <a:gd name="T30" fmla="*/ 38 w 38"/>
                <a:gd name="T31" fmla="*/ 8 h 54"/>
                <a:gd name="T32" fmla="*/ 38 w 38"/>
                <a:gd name="T33" fmla="*/ 8 h 54"/>
                <a:gd name="T34" fmla="*/ 36 w 38"/>
                <a:gd name="T35" fmla="*/ 12 h 54"/>
                <a:gd name="T36" fmla="*/ 34 w 38"/>
                <a:gd name="T37" fmla="*/ 16 h 54"/>
                <a:gd name="T38" fmla="*/ 28 w 38"/>
                <a:gd name="T39" fmla="*/ 24 h 54"/>
                <a:gd name="T40" fmla="*/ 28 w 38"/>
                <a:gd name="T41" fmla="*/ 24 h 54"/>
                <a:gd name="T42" fmla="*/ 22 w 38"/>
                <a:gd name="T43" fmla="*/ 30 h 54"/>
                <a:gd name="T44" fmla="*/ 16 w 38"/>
                <a:gd name="T45" fmla="*/ 38 h 54"/>
                <a:gd name="T46" fmla="*/ 16 w 38"/>
                <a:gd name="T47" fmla="*/ 38 h 54"/>
                <a:gd name="T48" fmla="*/ 16 w 38"/>
                <a:gd name="T49" fmla="*/ 46 h 54"/>
                <a:gd name="T50" fmla="*/ 14 w 38"/>
                <a:gd name="T51" fmla="*/ 50 h 54"/>
                <a:gd name="T52" fmla="*/ 10 w 38"/>
                <a:gd name="T53" fmla="*/ 52 h 54"/>
                <a:gd name="T54" fmla="*/ 10 w 38"/>
                <a:gd name="T55" fmla="*/ 52 h 54"/>
                <a:gd name="T56" fmla="*/ 4 w 38"/>
                <a:gd name="T57"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8" h="54">
                  <a:moveTo>
                    <a:pt x="4" y="54"/>
                  </a:moveTo>
                  <a:lnTo>
                    <a:pt x="4" y="54"/>
                  </a:lnTo>
                  <a:lnTo>
                    <a:pt x="2" y="54"/>
                  </a:lnTo>
                  <a:lnTo>
                    <a:pt x="0" y="52"/>
                  </a:lnTo>
                  <a:lnTo>
                    <a:pt x="0" y="46"/>
                  </a:lnTo>
                  <a:lnTo>
                    <a:pt x="2" y="32"/>
                  </a:lnTo>
                  <a:lnTo>
                    <a:pt x="2" y="32"/>
                  </a:lnTo>
                  <a:lnTo>
                    <a:pt x="4" y="24"/>
                  </a:lnTo>
                  <a:lnTo>
                    <a:pt x="8" y="16"/>
                  </a:lnTo>
                  <a:lnTo>
                    <a:pt x="8" y="16"/>
                  </a:lnTo>
                  <a:lnTo>
                    <a:pt x="18" y="6"/>
                  </a:lnTo>
                  <a:lnTo>
                    <a:pt x="26" y="2"/>
                  </a:lnTo>
                  <a:lnTo>
                    <a:pt x="32" y="0"/>
                  </a:lnTo>
                  <a:lnTo>
                    <a:pt x="32" y="0"/>
                  </a:lnTo>
                  <a:lnTo>
                    <a:pt x="34" y="2"/>
                  </a:lnTo>
                  <a:lnTo>
                    <a:pt x="38" y="8"/>
                  </a:lnTo>
                  <a:lnTo>
                    <a:pt x="38" y="8"/>
                  </a:lnTo>
                  <a:lnTo>
                    <a:pt x="36" y="12"/>
                  </a:lnTo>
                  <a:lnTo>
                    <a:pt x="34" y="16"/>
                  </a:lnTo>
                  <a:lnTo>
                    <a:pt x="28" y="24"/>
                  </a:lnTo>
                  <a:lnTo>
                    <a:pt x="28" y="24"/>
                  </a:lnTo>
                  <a:lnTo>
                    <a:pt x="22" y="30"/>
                  </a:lnTo>
                  <a:lnTo>
                    <a:pt x="16" y="38"/>
                  </a:lnTo>
                  <a:lnTo>
                    <a:pt x="16" y="38"/>
                  </a:lnTo>
                  <a:lnTo>
                    <a:pt x="16" y="46"/>
                  </a:lnTo>
                  <a:lnTo>
                    <a:pt x="14" y="50"/>
                  </a:lnTo>
                  <a:lnTo>
                    <a:pt x="10" y="52"/>
                  </a:lnTo>
                  <a:lnTo>
                    <a:pt x="10" y="52"/>
                  </a:lnTo>
                  <a:lnTo>
                    <a:pt x="4" y="5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01" name="Freeform 86"/>
            <p:cNvSpPr>
              <a:spLocks/>
            </p:cNvSpPr>
            <p:nvPr/>
          </p:nvSpPr>
          <p:spPr bwMode="auto">
            <a:xfrm>
              <a:off x="1662" y="1734"/>
              <a:ext cx="44" cy="56"/>
            </a:xfrm>
            <a:custGeom>
              <a:avLst/>
              <a:gdLst>
                <a:gd name="T0" fmla="*/ 16 w 44"/>
                <a:gd name="T1" fmla="*/ 56 h 56"/>
                <a:gd name="T2" fmla="*/ 16 w 44"/>
                <a:gd name="T3" fmla="*/ 56 h 56"/>
                <a:gd name="T4" fmla="*/ 16 w 44"/>
                <a:gd name="T5" fmla="*/ 56 h 56"/>
                <a:gd name="T6" fmla="*/ 6 w 44"/>
                <a:gd name="T7" fmla="*/ 54 h 56"/>
                <a:gd name="T8" fmla="*/ 2 w 44"/>
                <a:gd name="T9" fmla="*/ 52 h 56"/>
                <a:gd name="T10" fmla="*/ 0 w 44"/>
                <a:gd name="T11" fmla="*/ 48 h 56"/>
                <a:gd name="T12" fmla="*/ 0 w 44"/>
                <a:gd name="T13" fmla="*/ 48 h 56"/>
                <a:gd name="T14" fmla="*/ 0 w 44"/>
                <a:gd name="T15" fmla="*/ 36 h 56"/>
                <a:gd name="T16" fmla="*/ 4 w 44"/>
                <a:gd name="T17" fmla="*/ 26 h 56"/>
                <a:gd name="T18" fmla="*/ 4 w 44"/>
                <a:gd name="T19" fmla="*/ 26 h 56"/>
                <a:gd name="T20" fmla="*/ 10 w 44"/>
                <a:gd name="T21" fmla="*/ 22 h 56"/>
                <a:gd name="T22" fmla="*/ 14 w 44"/>
                <a:gd name="T23" fmla="*/ 20 h 56"/>
                <a:gd name="T24" fmla="*/ 14 w 44"/>
                <a:gd name="T25" fmla="*/ 20 h 56"/>
                <a:gd name="T26" fmla="*/ 18 w 44"/>
                <a:gd name="T27" fmla="*/ 14 h 56"/>
                <a:gd name="T28" fmla="*/ 22 w 44"/>
                <a:gd name="T29" fmla="*/ 10 h 56"/>
                <a:gd name="T30" fmla="*/ 22 w 44"/>
                <a:gd name="T31" fmla="*/ 10 h 56"/>
                <a:gd name="T32" fmla="*/ 28 w 44"/>
                <a:gd name="T33" fmla="*/ 4 h 56"/>
                <a:gd name="T34" fmla="*/ 34 w 44"/>
                <a:gd name="T35" fmla="*/ 0 h 56"/>
                <a:gd name="T36" fmla="*/ 34 w 44"/>
                <a:gd name="T37" fmla="*/ 0 h 56"/>
                <a:gd name="T38" fmla="*/ 38 w 44"/>
                <a:gd name="T39" fmla="*/ 2 h 56"/>
                <a:gd name="T40" fmla="*/ 38 w 44"/>
                <a:gd name="T41" fmla="*/ 6 h 56"/>
                <a:gd name="T42" fmla="*/ 38 w 44"/>
                <a:gd name="T43" fmla="*/ 6 h 56"/>
                <a:gd name="T44" fmla="*/ 38 w 44"/>
                <a:gd name="T45" fmla="*/ 12 h 56"/>
                <a:gd name="T46" fmla="*/ 38 w 44"/>
                <a:gd name="T47" fmla="*/ 18 h 56"/>
                <a:gd name="T48" fmla="*/ 38 w 44"/>
                <a:gd name="T49" fmla="*/ 18 h 56"/>
                <a:gd name="T50" fmla="*/ 42 w 44"/>
                <a:gd name="T51" fmla="*/ 22 h 56"/>
                <a:gd name="T52" fmla="*/ 44 w 44"/>
                <a:gd name="T53" fmla="*/ 26 h 56"/>
                <a:gd name="T54" fmla="*/ 44 w 44"/>
                <a:gd name="T55" fmla="*/ 26 h 56"/>
                <a:gd name="T56" fmla="*/ 44 w 44"/>
                <a:gd name="T57" fmla="*/ 32 h 56"/>
                <a:gd name="T58" fmla="*/ 44 w 44"/>
                <a:gd name="T59" fmla="*/ 38 h 56"/>
                <a:gd name="T60" fmla="*/ 44 w 44"/>
                <a:gd name="T61" fmla="*/ 38 h 56"/>
                <a:gd name="T62" fmla="*/ 38 w 44"/>
                <a:gd name="T63" fmla="*/ 44 h 56"/>
                <a:gd name="T64" fmla="*/ 32 w 44"/>
                <a:gd name="T65" fmla="*/ 48 h 56"/>
                <a:gd name="T66" fmla="*/ 16 w 44"/>
                <a:gd name="T67" fmla="*/ 5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4" h="56">
                  <a:moveTo>
                    <a:pt x="16" y="56"/>
                  </a:moveTo>
                  <a:lnTo>
                    <a:pt x="16" y="56"/>
                  </a:lnTo>
                  <a:lnTo>
                    <a:pt x="16" y="56"/>
                  </a:lnTo>
                  <a:lnTo>
                    <a:pt x="6" y="54"/>
                  </a:lnTo>
                  <a:lnTo>
                    <a:pt x="2" y="52"/>
                  </a:lnTo>
                  <a:lnTo>
                    <a:pt x="0" y="48"/>
                  </a:lnTo>
                  <a:lnTo>
                    <a:pt x="0" y="48"/>
                  </a:lnTo>
                  <a:lnTo>
                    <a:pt x="0" y="36"/>
                  </a:lnTo>
                  <a:lnTo>
                    <a:pt x="4" y="26"/>
                  </a:lnTo>
                  <a:lnTo>
                    <a:pt x="4" y="26"/>
                  </a:lnTo>
                  <a:lnTo>
                    <a:pt x="10" y="22"/>
                  </a:lnTo>
                  <a:lnTo>
                    <a:pt x="14" y="20"/>
                  </a:lnTo>
                  <a:lnTo>
                    <a:pt x="14" y="20"/>
                  </a:lnTo>
                  <a:lnTo>
                    <a:pt x="18" y="14"/>
                  </a:lnTo>
                  <a:lnTo>
                    <a:pt x="22" y="10"/>
                  </a:lnTo>
                  <a:lnTo>
                    <a:pt x="22" y="10"/>
                  </a:lnTo>
                  <a:lnTo>
                    <a:pt x="28" y="4"/>
                  </a:lnTo>
                  <a:lnTo>
                    <a:pt x="34" y="0"/>
                  </a:lnTo>
                  <a:lnTo>
                    <a:pt x="34" y="0"/>
                  </a:lnTo>
                  <a:lnTo>
                    <a:pt x="38" y="2"/>
                  </a:lnTo>
                  <a:lnTo>
                    <a:pt x="38" y="6"/>
                  </a:lnTo>
                  <a:lnTo>
                    <a:pt x="38" y="6"/>
                  </a:lnTo>
                  <a:lnTo>
                    <a:pt x="38" y="12"/>
                  </a:lnTo>
                  <a:lnTo>
                    <a:pt x="38" y="18"/>
                  </a:lnTo>
                  <a:lnTo>
                    <a:pt x="38" y="18"/>
                  </a:lnTo>
                  <a:lnTo>
                    <a:pt x="42" y="22"/>
                  </a:lnTo>
                  <a:lnTo>
                    <a:pt x="44" y="26"/>
                  </a:lnTo>
                  <a:lnTo>
                    <a:pt x="44" y="26"/>
                  </a:lnTo>
                  <a:lnTo>
                    <a:pt x="44" y="32"/>
                  </a:lnTo>
                  <a:lnTo>
                    <a:pt x="44" y="38"/>
                  </a:lnTo>
                  <a:lnTo>
                    <a:pt x="44" y="38"/>
                  </a:lnTo>
                  <a:lnTo>
                    <a:pt x="38" y="44"/>
                  </a:lnTo>
                  <a:lnTo>
                    <a:pt x="32" y="48"/>
                  </a:lnTo>
                  <a:lnTo>
                    <a:pt x="16" y="5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02" name="Freeform 87"/>
            <p:cNvSpPr>
              <a:spLocks/>
            </p:cNvSpPr>
            <p:nvPr/>
          </p:nvSpPr>
          <p:spPr bwMode="auto">
            <a:xfrm>
              <a:off x="1510" y="1724"/>
              <a:ext cx="98" cy="178"/>
            </a:xfrm>
            <a:custGeom>
              <a:avLst/>
              <a:gdLst>
                <a:gd name="T0" fmla="*/ 52 w 98"/>
                <a:gd name="T1" fmla="*/ 178 h 178"/>
                <a:gd name="T2" fmla="*/ 30 w 98"/>
                <a:gd name="T3" fmla="*/ 176 h 178"/>
                <a:gd name="T4" fmla="*/ 16 w 98"/>
                <a:gd name="T5" fmla="*/ 168 h 178"/>
                <a:gd name="T6" fmla="*/ 12 w 98"/>
                <a:gd name="T7" fmla="*/ 156 h 178"/>
                <a:gd name="T8" fmla="*/ 16 w 98"/>
                <a:gd name="T9" fmla="*/ 144 h 178"/>
                <a:gd name="T10" fmla="*/ 20 w 98"/>
                <a:gd name="T11" fmla="*/ 126 h 178"/>
                <a:gd name="T12" fmla="*/ 28 w 98"/>
                <a:gd name="T13" fmla="*/ 110 h 178"/>
                <a:gd name="T14" fmla="*/ 20 w 98"/>
                <a:gd name="T15" fmla="*/ 96 h 178"/>
                <a:gd name="T16" fmla="*/ 14 w 98"/>
                <a:gd name="T17" fmla="*/ 88 h 178"/>
                <a:gd name="T18" fmla="*/ 8 w 98"/>
                <a:gd name="T19" fmla="*/ 74 h 178"/>
                <a:gd name="T20" fmla="*/ 4 w 98"/>
                <a:gd name="T21" fmla="*/ 62 h 178"/>
                <a:gd name="T22" fmla="*/ 0 w 98"/>
                <a:gd name="T23" fmla="*/ 50 h 178"/>
                <a:gd name="T24" fmla="*/ 0 w 98"/>
                <a:gd name="T25" fmla="*/ 40 h 178"/>
                <a:gd name="T26" fmla="*/ 6 w 98"/>
                <a:gd name="T27" fmla="*/ 34 h 178"/>
                <a:gd name="T28" fmla="*/ 22 w 98"/>
                <a:gd name="T29" fmla="*/ 18 h 178"/>
                <a:gd name="T30" fmla="*/ 34 w 98"/>
                <a:gd name="T31" fmla="*/ 14 h 178"/>
                <a:gd name="T32" fmla="*/ 50 w 98"/>
                <a:gd name="T33" fmla="*/ 12 h 178"/>
                <a:gd name="T34" fmla="*/ 62 w 98"/>
                <a:gd name="T35" fmla="*/ 4 h 178"/>
                <a:gd name="T36" fmla="*/ 76 w 98"/>
                <a:gd name="T37" fmla="*/ 0 h 178"/>
                <a:gd name="T38" fmla="*/ 88 w 98"/>
                <a:gd name="T39" fmla="*/ 8 h 178"/>
                <a:gd name="T40" fmla="*/ 94 w 98"/>
                <a:gd name="T41" fmla="*/ 16 h 178"/>
                <a:gd name="T42" fmla="*/ 86 w 98"/>
                <a:gd name="T43" fmla="*/ 32 h 178"/>
                <a:gd name="T44" fmla="*/ 78 w 98"/>
                <a:gd name="T45" fmla="*/ 34 h 178"/>
                <a:gd name="T46" fmla="*/ 64 w 98"/>
                <a:gd name="T47" fmla="*/ 38 h 178"/>
                <a:gd name="T48" fmla="*/ 54 w 98"/>
                <a:gd name="T49" fmla="*/ 48 h 178"/>
                <a:gd name="T50" fmla="*/ 44 w 98"/>
                <a:gd name="T51" fmla="*/ 48 h 178"/>
                <a:gd name="T52" fmla="*/ 42 w 98"/>
                <a:gd name="T53" fmla="*/ 56 h 178"/>
                <a:gd name="T54" fmla="*/ 54 w 98"/>
                <a:gd name="T55" fmla="*/ 68 h 178"/>
                <a:gd name="T56" fmla="*/ 60 w 98"/>
                <a:gd name="T57" fmla="*/ 82 h 178"/>
                <a:gd name="T58" fmla="*/ 74 w 98"/>
                <a:gd name="T59" fmla="*/ 86 h 178"/>
                <a:gd name="T60" fmla="*/ 76 w 98"/>
                <a:gd name="T61" fmla="*/ 90 h 178"/>
                <a:gd name="T62" fmla="*/ 76 w 98"/>
                <a:gd name="T63" fmla="*/ 96 h 178"/>
                <a:gd name="T64" fmla="*/ 96 w 98"/>
                <a:gd name="T65" fmla="*/ 102 h 178"/>
                <a:gd name="T66" fmla="*/ 98 w 98"/>
                <a:gd name="T67" fmla="*/ 108 h 178"/>
                <a:gd name="T68" fmla="*/ 88 w 98"/>
                <a:gd name="T69" fmla="*/ 116 h 178"/>
                <a:gd name="T70" fmla="*/ 82 w 98"/>
                <a:gd name="T71" fmla="*/ 114 h 178"/>
                <a:gd name="T72" fmla="*/ 72 w 98"/>
                <a:gd name="T73" fmla="*/ 114 h 178"/>
                <a:gd name="T74" fmla="*/ 62 w 98"/>
                <a:gd name="T75" fmla="*/ 118 h 178"/>
                <a:gd name="T76" fmla="*/ 64 w 98"/>
                <a:gd name="T77" fmla="*/ 126 h 178"/>
                <a:gd name="T78" fmla="*/ 74 w 98"/>
                <a:gd name="T79" fmla="*/ 128 h 178"/>
                <a:gd name="T80" fmla="*/ 68 w 98"/>
                <a:gd name="T81" fmla="*/ 140 h 178"/>
                <a:gd name="T82" fmla="*/ 68 w 98"/>
                <a:gd name="T83" fmla="*/ 156 h 178"/>
                <a:gd name="T84" fmla="*/ 64 w 98"/>
                <a:gd name="T85" fmla="*/ 174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8" h="178">
                  <a:moveTo>
                    <a:pt x="58" y="178"/>
                  </a:moveTo>
                  <a:lnTo>
                    <a:pt x="58" y="178"/>
                  </a:lnTo>
                  <a:lnTo>
                    <a:pt x="52" y="178"/>
                  </a:lnTo>
                  <a:lnTo>
                    <a:pt x="52" y="178"/>
                  </a:lnTo>
                  <a:lnTo>
                    <a:pt x="36" y="176"/>
                  </a:lnTo>
                  <a:lnTo>
                    <a:pt x="30" y="176"/>
                  </a:lnTo>
                  <a:lnTo>
                    <a:pt x="22" y="174"/>
                  </a:lnTo>
                  <a:lnTo>
                    <a:pt x="22" y="174"/>
                  </a:lnTo>
                  <a:lnTo>
                    <a:pt x="16" y="168"/>
                  </a:lnTo>
                  <a:lnTo>
                    <a:pt x="12" y="160"/>
                  </a:lnTo>
                  <a:lnTo>
                    <a:pt x="12" y="160"/>
                  </a:lnTo>
                  <a:lnTo>
                    <a:pt x="12" y="156"/>
                  </a:lnTo>
                  <a:lnTo>
                    <a:pt x="12" y="152"/>
                  </a:lnTo>
                  <a:lnTo>
                    <a:pt x="16" y="144"/>
                  </a:lnTo>
                  <a:lnTo>
                    <a:pt x="16" y="144"/>
                  </a:lnTo>
                  <a:lnTo>
                    <a:pt x="16" y="136"/>
                  </a:lnTo>
                  <a:lnTo>
                    <a:pt x="18" y="132"/>
                  </a:lnTo>
                  <a:lnTo>
                    <a:pt x="20" y="126"/>
                  </a:lnTo>
                  <a:lnTo>
                    <a:pt x="20" y="126"/>
                  </a:lnTo>
                  <a:lnTo>
                    <a:pt x="26" y="118"/>
                  </a:lnTo>
                  <a:lnTo>
                    <a:pt x="28" y="110"/>
                  </a:lnTo>
                  <a:lnTo>
                    <a:pt x="28" y="106"/>
                  </a:lnTo>
                  <a:lnTo>
                    <a:pt x="26" y="104"/>
                  </a:lnTo>
                  <a:lnTo>
                    <a:pt x="20" y="96"/>
                  </a:lnTo>
                  <a:lnTo>
                    <a:pt x="20" y="96"/>
                  </a:lnTo>
                  <a:lnTo>
                    <a:pt x="16" y="92"/>
                  </a:lnTo>
                  <a:lnTo>
                    <a:pt x="14" y="88"/>
                  </a:lnTo>
                  <a:lnTo>
                    <a:pt x="12" y="80"/>
                  </a:lnTo>
                  <a:lnTo>
                    <a:pt x="12" y="80"/>
                  </a:lnTo>
                  <a:lnTo>
                    <a:pt x="8" y="74"/>
                  </a:lnTo>
                  <a:lnTo>
                    <a:pt x="4" y="68"/>
                  </a:lnTo>
                  <a:lnTo>
                    <a:pt x="4" y="68"/>
                  </a:lnTo>
                  <a:lnTo>
                    <a:pt x="4" y="62"/>
                  </a:lnTo>
                  <a:lnTo>
                    <a:pt x="4" y="58"/>
                  </a:lnTo>
                  <a:lnTo>
                    <a:pt x="4" y="58"/>
                  </a:lnTo>
                  <a:lnTo>
                    <a:pt x="0" y="50"/>
                  </a:lnTo>
                  <a:lnTo>
                    <a:pt x="0" y="46"/>
                  </a:lnTo>
                  <a:lnTo>
                    <a:pt x="0" y="40"/>
                  </a:lnTo>
                  <a:lnTo>
                    <a:pt x="0" y="40"/>
                  </a:lnTo>
                  <a:lnTo>
                    <a:pt x="0" y="38"/>
                  </a:lnTo>
                  <a:lnTo>
                    <a:pt x="0" y="38"/>
                  </a:lnTo>
                  <a:lnTo>
                    <a:pt x="6" y="34"/>
                  </a:lnTo>
                  <a:lnTo>
                    <a:pt x="10" y="28"/>
                  </a:lnTo>
                  <a:lnTo>
                    <a:pt x="16" y="24"/>
                  </a:lnTo>
                  <a:lnTo>
                    <a:pt x="22" y="18"/>
                  </a:lnTo>
                  <a:lnTo>
                    <a:pt x="22" y="18"/>
                  </a:lnTo>
                  <a:lnTo>
                    <a:pt x="28" y="14"/>
                  </a:lnTo>
                  <a:lnTo>
                    <a:pt x="34" y="14"/>
                  </a:lnTo>
                  <a:lnTo>
                    <a:pt x="46" y="12"/>
                  </a:lnTo>
                  <a:lnTo>
                    <a:pt x="46" y="12"/>
                  </a:lnTo>
                  <a:lnTo>
                    <a:pt x="50" y="12"/>
                  </a:lnTo>
                  <a:lnTo>
                    <a:pt x="54" y="10"/>
                  </a:lnTo>
                  <a:lnTo>
                    <a:pt x="62" y="4"/>
                  </a:lnTo>
                  <a:lnTo>
                    <a:pt x="62" y="4"/>
                  </a:lnTo>
                  <a:lnTo>
                    <a:pt x="68" y="0"/>
                  </a:lnTo>
                  <a:lnTo>
                    <a:pt x="76" y="0"/>
                  </a:lnTo>
                  <a:lnTo>
                    <a:pt x="76" y="0"/>
                  </a:lnTo>
                  <a:lnTo>
                    <a:pt x="80" y="0"/>
                  </a:lnTo>
                  <a:lnTo>
                    <a:pt x="86" y="4"/>
                  </a:lnTo>
                  <a:lnTo>
                    <a:pt x="88" y="8"/>
                  </a:lnTo>
                  <a:lnTo>
                    <a:pt x="92" y="12"/>
                  </a:lnTo>
                  <a:lnTo>
                    <a:pt x="92" y="12"/>
                  </a:lnTo>
                  <a:lnTo>
                    <a:pt x="94" y="16"/>
                  </a:lnTo>
                  <a:lnTo>
                    <a:pt x="92" y="22"/>
                  </a:lnTo>
                  <a:lnTo>
                    <a:pt x="90" y="28"/>
                  </a:lnTo>
                  <a:lnTo>
                    <a:pt x="86" y="32"/>
                  </a:lnTo>
                  <a:lnTo>
                    <a:pt x="86" y="32"/>
                  </a:lnTo>
                  <a:lnTo>
                    <a:pt x="82" y="34"/>
                  </a:lnTo>
                  <a:lnTo>
                    <a:pt x="78" y="34"/>
                  </a:lnTo>
                  <a:lnTo>
                    <a:pt x="70" y="34"/>
                  </a:lnTo>
                  <a:lnTo>
                    <a:pt x="70" y="34"/>
                  </a:lnTo>
                  <a:lnTo>
                    <a:pt x="64" y="38"/>
                  </a:lnTo>
                  <a:lnTo>
                    <a:pt x="62" y="40"/>
                  </a:lnTo>
                  <a:lnTo>
                    <a:pt x="60" y="44"/>
                  </a:lnTo>
                  <a:lnTo>
                    <a:pt x="54" y="48"/>
                  </a:lnTo>
                  <a:lnTo>
                    <a:pt x="54" y="48"/>
                  </a:lnTo>
                  <a:lnTo>
                    <a:pt x="50" y="48"/>
                  </a:lnTo>
                  <a:lnTo>
                    <a:pt x="44" y="48"/>
                  </a:lnTo>
                  <a:lnTo>
                    <a:pt x="42" y="50"/>
                  </a:lnTo>
                  <a:lnTo>
                    <a:pt x="42" y="56"/>
                  </a:lnTo>
                  <a:lnTo>
                    <a:pt x="42" y="56"/>
                  </a:lnTo>
                  <a:lnTo>
                    <a:pt x="46" y="60"/>
                  </a:lnTo>
                  <a:lnTo>
                    <a:pt x="48" y="62"/>
                  </a:lnTo>
                  <a:lnTo>
                    <a:pt x="54" y="68"/>
                  </a:lnTo>
                  <a:lnTo>
                    <a:pt x="60" y="72"/>
                  </a:lnTo>
                  <a:lnTo>
                    <a:pt x="60" y="76"/>
                  </a:lnTo>
                  <a:lnTo>
                    <a:pt x="60" y="82"/>
                  </a:lnTo>
                  <a:lnTo>
                    <a:pt x="60" y="82"/>
                  </a:lnTo>
                  <a:lnTo>
                    <a:pt x="68" y="84"/>
                  </a:lnTo>
                  <a:lnTo>
                    <a:pt x="74" y="86"/>
                  </a:lnTo>
                  <a:lnTo>
                    <a:pt x="74" y="86"/>
                  </a:lnTo>
                  <a:lnTo>
                    <a:pt x="76" y="88"/>
                  </a:lnTo>
                  <a:lnTo>
                    <a:pt x="76" y="90"/>
                  </a:lnTo>
                  <a:lnTo>
                    <a:pt x="74" y="92"/>
                  </a:lnTo>
                  <a:lnTo>
                    <a:pt x="76" y="96"/>
                  </a:lnTo>
                  <a:lnTo>
                    <a:pt x="76" y="96"/>
                  </a:lnTo>
                  <a:lnTo>
                    <a:pt x="82" y="98"/>
                  </a:lnTo>
                  <a:lnTo>
                    <a:pt x="90" y="100"/>
                  </a:lnTo>
                  <a:lnTo>
                    <a:pt x="96" y="102"/>
                  </a:lnTo>
                  <a:lnTo>
                    <a:pt x="98" y="104"/>
                  </a:lnTo>
                  <a:lnTo>
                    <a:pt x="98" y="108"/>
                  </a:lnTo>
                  <a:lnTo>
                    <a:pt x="98" y="108"/>
                  </a:lnTo>
                  <a:lnTo>
                    <a:pt x="98" y="112"/>
                  </a:lnTo>
                  <a:lnTo>
                    <a:pt x="96" y="114"/>
                  </a:lnTo>
                  <a:lnTo>
                    <a:pt x="88" y="116"/>
                  </a:lnTo>
                  <a:lnTo>
                    <a:pt x="88" y="116"/>
                  </a:lnTo>
                  <a:lnTo>
                    <a:pt x="82" y="114"/>
                  </a:lnTo>
                  <a:lnTo>
                    <a:pt x="82" y="114"/>
                  </a:lnTo>
                  <a:lnTo>
                    <a:pt x="76" y="114"/>
                  </a:lnTo>
                  <a:lnTo>
                    <a:pt x="76" y="114"/>
                  </a:lnTo>
                  <a:lnTo>
                    <a:pt x="72" y="114"/>
                  </a:lnTo>
                  <a:lnTo>
                    <a:pt x="72" y="114"/>
                  </a:lnTo>
                  <a:lnTo>
                    <a:pt x="66" y="116"/>
                  </a:lnTo>
                  <a:lnTo>
                    <a:pt x="62" y="118"/>
                  </a:lnTo>
                  <a:lnTo>
                    <a:pt x="62" y="122"/>
                  </a:lnTo>
                  <a:lnTo>
                    <a:pt x="62" y="122"/>
                  </a:lnTo>
                  <a:lnTo>
                    <a:pt x="64" y="126"/>
                  </a:lnTo>
                  <a:lnTo>
                    <a:pt x="66" y="126"/>
                  </a:lnTo>
                  <a:lnTo>
                    <a:pt x="74" y="128"/>
                  </a:lnTo>
                  <a:lnTo>
                    <a:pt x="74" y="128"/>
                  </a:lnTo>
                  <a:lnTo>
                    <a:pt x="74" y="130"/>
                  </a:lnTo>
                  <a:lnTo>
                    <a:pt x="72" y="134"/>
                  </a:lnTo>
                  <a:lnTo>
                    <a:pt x="68" y="140"/>
                  </a:lnTo>
                  <a:lnTo>
                    <a:pt x="68" y="140"/>
                  </a:lnTo>
                  <a:lnTo>
                    <a:pt x="68" y="148"/>
                  </a:lnTo>
                  <a:lnTo>
                    <a:pt x="68" y="156"/>
                  </a:lnTo>
                  <a:lnTo>
                    <a:pt x="68" y="156"/>
                  </a:lnTo>
                  <a:lnTo>
                    <a:pt x="66" y="166"/>
                  </a:lnTo>
                  <a:lnTo>
                    <a:pt x="64" y="174"/>
                  </a:lnTo>
                  <a:lnTo>
                    <a:pt x="64" y="174"/>
                  </a:lnTo>
                  <a:lnTo>
                    <a:pt x="58" y="17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03" name="Freeform 88"/>
            <p:cNvSpPr>
              <a:spLocks/>
            </p:cNvSpPr>
            <p:nvPr/>
          </p:nvSpPr>
          <p:spPr bwMode="auto">
            <a:xfrm>
              <a:off x="1256" y="1716"/>
              <a:ext cx="178" cy="114"/>
            </a:xfrm>
            <a:custGeom>
              <a:avLst/>
              <a:gdLst>
                <a:gd name="T0" fmla="*/ 114 w 178"/>
                <a:gd name="T1" fmla="*/ 46 h 114"/>
                <a:gd name="T2" fmla="*/ 114 w 178"/>
                <a:gd name="T3" fmla="*/ 40 h 114"/>
                <a:gd name="T4" fmla="*/ 106 w 178"/>
                <a:gd name="T5" fmla="*/ 32 h 114"/>
                <a:gd name="T6" fmla="*/ 104 w 178"/>
                <a:gd name="T7" fmla="*/ 26 h 114"/>
                <a:gd name="T8" fmla="*/ 108 w 178"/>
                <a:gd name="T9" fmla="*/ 16 h 114"/>
                <a:gd name="T10" fmla="*/ 120 w 178"/>
                <a:gd name="T11" fmla="*/ 8 h 114"/>
                <a:gd name="T12" fmla="*/ 124 w 178"/>
                <a:gd name="T13" fmla="*/ 8 h 114"/>
                <a:gd name="T14" fmla="*/ 144 w 178"/>
                <a:gd name="T15" fmla="*/ 6 h 114"/>
                <a:gd name="T16" fmla="*/ 154 w 178"/>
                <a:gd name="T17" fmla="*/ 2 h 114"/>
                <a:gd name="T18" fmla="*/ 164 w 178"/>
                <a:gd name="T19" fmla="*/ 0 h 114"/>
                <a:gd name="T20" fmla="*/ 166 w 178"/>
                <a:gd name="T21" fmla="*/ 0 h 114"/>
                <a:gd name="T22" fmla="*/ 168 w 178"/>
                <a:gd name="T23" fmla="*/ 2 h 114"/>
                <a:gd name="T24" fmla="*/ 168 w 178"/>
                <a:gd name="T25" fmla="*/ 10 h 114"/>
                <a:gd name="T26" fmla="*/ 156 w 178"/>
                <a:gd name="T27" fmla="*/ 20 h 114"/>
                <a:gd name="T28" fmla="*/ 134 w 178"/>
                <a:gd name="T29" fmla="*/ 32 h 114"/>
                <a:gd name="T30" fmla="*/ 130 w 178"/>
                <a:gd name="T31" fmla="*/ 36 h 114"/>
                <a:gd name="T32" fmla="*/ 130 w 178"/>
                <a:gd name="T33" fmla="*/ 44 h 114"/>
                <a:gd name="T34" fmla="*/ 138 w 178"/>
                <a:gd name="T35" fmla="*/ 50 h 114"/>
                <a:gd name="T36" fmla="*/ 150 w 178"/>
                <a:gd name="T37" fmla="*/ 60 h 114"/>
                <a:gd name="T38" fmla="*/ 160 w 178"/>
                <a:gd name="T39" fmla="*/ 74 h 114"/>
                <a:gd name="T40" fmla="*/ 176 w 178"/>
                <a:gd name="T41" fmla="*/ 84 h 114"/>
                <a:gd name="T42" fmla="*/ 178 w 178"/>
                <a:gd name="T43" fmla="*/ 88 h 114"/>
                <a:gd name="T44" fmla="*/ 178 w 178"/>
                <a:gd name="T45" fmla="*/ 90 h 114"/>
                <a:gd name="T46" fmla="*/ 172 w 178"/>
                <a:gd name="T47" fmla="*/ 100 h 114"/>
                <a:gd name="T48" fmla="*/ 160 w 178"/>
                <a:gd name="T49" fmla="*/ 106 h 114"/>
                <a:gd name="T50" fmla="*/ 142 w 178"/>
                <a:gd name="T51" fmla="*/ 112 h 114"/>
                <a:gd name="T52" fmla="*/ 136 w 178"/>
                <a:gd name="T53" fmla="*/ 114 h 114"/>
                <a:gd name="T54" fmla="*/ 130 w 178"/>
                <a:gd name="T55" fmla="*/ 112 h 114"/>
                <a:gd name="T56" fmla="*/ 114 w 178"/>
                <a:gd name="T57" fmla="*/ 104 h 114"/>
                <a:gd name="T58" fmla="*/ 100 w 178"/>
                <a:gd name="T59" fmla="*/ 96 h 114"/>
                <a:gd name="T60" fmla="*/ 96 w 178"/>
                <a:gd name="T61" fmla="*/ 94 h 114"/>
                <a:gd name="T62" fmla="*/ 90 w 178"/>
                <a:gd name="T63" fmla="*/ 96 h 114"/>
                <a:gd name="T64" fmla="*/ 84 w 178"/>
                <a:gd name="T65" fmla="*/ 96 h 114"/>
                <a:gd name="T66" fmla="*/ 80 w 178"/>
                <a:gd name="T67" fmla="*/ 96 h 114"/>
                <a:gd name="T68" fmla="*/ 72 w 178"/>
                <a:gd name="T69" fmla="*/ 90 h 114"/>
                <a:gd name="T70" fmla="*/ 64 w 178"/>
                <a:gd name="T71" fmla="*/ 88 h 114"/>
                <a:gd name="T72" fmla="*/ 64 w 178"/>
                <a:gd name="T73" fmla="*/ 88 h 114"/>
                <a:gd name="T74" fmla="*/ 54 w 178"/>
                <a:gd name="T75" fmla="*/ 90 h 114"/>
                <a:gd name="T76" fmla="*/ 36 w 178"/>
                <a:gd name="T77" fmla="*/ 100 h 114"/>
                <a:gd name="T78" fmla="*/ 26 w 178"/>
                <a:gd name="T79" fmla="*/ 102 h 114"/>
                <a:gd name="T80" fmla="*/ 26 w 178"/>
                <a:gd name="T81" fmla="*/ 102 h 114"/>
                <a:gd name="T82" fmla="*/ 18 w 178"/>
                <a:gd name="T83" fmla="*/ 100 h 114"/>
                <a:gd name="T84" fmla="*/ 10 w 178"/>
                <a:gd name="T85" fmla="*/ 98 h 114"/>
                <a:gd name="T86" fmla="*/ 8 w 178"/>
                <a:gd name="T87" fmla="*/ 98 h 114"/>
                <a:gd name="T88" fmla="*/ 8 w 178"/>
                <a:gd name="T89" fmla="*/ 98 h 114"/>
                <a:gd name="T90" fmla="*/ 4 w 178"/>
                <a:gd name="T91" fmla="*/ 96 h 114"/>
                <a:gd name="T92" fmla="*/ 0 w 178"/>
                <a:gd name="T93" fmla="*/ 86 h 114"/>
                <a:gd name="T94" fmla="*/ 4 w 178"/>
                <a:gd name="T95" fmla="*/ 76 h 114"/>
                <a:gd name="T96" fmla="*/ 18 w 178"/>
                <a:gd name="T97" fmla="*/ 58 h 114"/>
                <a:gd name="T98" fmla="*/ 24 w 178"/>
                <a:gd name="T99" fmla="*/ 48 h 114"/>
                <a:gd name="T100" fmla="*/ 34 w 178"/>
                <a:gd name="T101" fmla="*/ 26 h 114"/>
                <a:gd name="T102" fmla="*/ 44 w 178"/>
                <a:gd name="T103" fmla="*/ 16 h 114"/>
                <a:gd name="T104" fmla="*/ 62 w 178"/>
                <a:gd name="T105" fmla="*/ 10 h 114"/>
                <a:gd name="T106" fmla="*/ 66 w 178"/>
                <a:gd name="T107" fmla="*/ 12 h 114"/>
                <a:gd name="T108" fmla="*/ 70 w 178"/>
                <a:gd name="T109" fmla="*/ 16 h 114"/>
                <a:gd name="T110" fmla="*/ 68 w 178"/>
                <a:gd name="T111" fmla="*/ 26 h 114"/>
                <a:gd name="T112" fmla="*/ 68 w 178"/>
                <a:gd name="T113" fmla="*/ 32 h 114"/>
                <a:gd name="T114" fmla="*/ 72 w 178"/>
                <a:gd name="T115" fmla="*/ 42 h 114"/>
                <a:gd name="T116" fmla="*/ 76 w 178"/>
                <a:gd name="T117" fmla="*/ 46 h 114"/>
                <a:gd name="T118" fmla="*/ 80 w 178"/>
                <a:gd name="T119" fmla="*/ 48 h 114"/>
                <a:gd name="T120" fmla="*/ 84 w 178"/>
                <a:gd name="T121" fmla="*/ 48 h 114"/>
                <a:gd name="T122" fmla="*/ 108 w 178"/>
                <a:gd name="T123" fmla="*/ 46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8" h="114">
                  <a:moveTo>
                    <a:pt x="114" y="46"/>
                  </a:moveTo>
                  <a:lnTo>
                    <a:pt x="114" y="46"/>
                  </a:lnTo>
                  <a:lnTo>
                    <a:pt x="114" y="44"/>
                  </a:lnTo>
                  <a:lnTo>
                    <a:pt x="114" y="40"/>
                  </a:lnTo>
                  <a:lnTo>
                    <a:pt x="110" y="36"/>
                  </a:lnTo>
                  <a:lnTo>
                    <a:pt x="106" y="32"/>
                  </a:lnTo>
                  <a:lnTo>
                    <a:pt x="104" y="26"/>
                  </a:lnTo>
                  <a:lnTo>
                    <a:pt x="104" y="26"/>
                  </a:lnTo>
                  <a:lnTo>
                    <a:pt x="106" y="22"/>
                  </a:lnTo>
                  <a:lnTo>
                    <a:pt x="108" y="16"/>
                  </a:lnTo>
                  <a:lnTo>
                    <a:pt x="114" y="12"/>
                  </a:lnTo>
                  <a:lnTo>
                    <a:pt x="120" y="8"/>
                  </a:lnTo>
                  <a:lnTo>
                    <a:pt x="120" y="8"/>
                  </a:lnTo>
                  <a:lnTo>
                    <a:pt x="124" y="8"/>
                  </a:lnTo>
                  <a:lnTo>
                    <a:pt x="132" y="8"/>
                  </a:lnTo>
                  <a:lnTo>
                    <a:pt x="144" y="6"/>
                  </a:lnTo>
                  <a:lnTo>
                    <a:pt x="144" y="6"/>
                  </a:lnTo>
                  <a:lnTo>
                    <a:pt x="154" y="2"/>
                  </a:lnTo>
                  <a:lnTo>
                    <a:pt x="158" y="0"/>
                  </a:lnTo>
                  <a:lnTo>
                    <a:pt x="164" y="0"/>
                  </a:lnTo>
                  <a:lnTo>
                    <a:pt x="164" y="0"/>
                  </a:lnTo>
                  <a:lnTo>
                    <a:pt x="166" y="0"/>
                  </a:lnTo>
                  <a:lnTo>
                    <a:pt x="168" y="2"/>
                  </a:lnTo>
                  <a:lnTo>
                    <a:pt x="168" y="2"/>
                  </a:lnTo>
                  <a:lnTo>
                    <a:pt x="170" y="6"/>
                  </a:lnTo>
                  <a:lnTo>
                    <a:pt x="168" y="10"/>
                  </a:lnTo>
                  <a:lnTo>
                    <a:pt x="162" y="16"/>
                  </a:lnTo>
                  <a:lnTo>
                    <a:pt x="156" y="20"/>
                  </a:lnTo>
                  <a:lnTo>
                    <a:pt x="140" y="28"/>
                  </a:lnTo>
                  <a:lnTo>
                    <a:pt x="134" y="32"/>
                  </a:lnTo>
                  <a:lnTo>
                    <a:pt x="130" y="36"/>
                  </a:lnTo>
                  <a:lnTo>
                    <a:pt x="130" y="36"/>
                  </a:lnTo>
                  <a:lnTo>
                    <a:pt x="128" y="42"/>
                  </a:lnTo>
                  <a:lnTo>
                    <a:pt x="130" y="44"/>
                  </a:lnTo>
                  <a:lnTo>
                    <a:pt x="138" y="50"/>
                  </a:lnTo>
                  <a:lnTo>
                    <a:pt x="138" y="50"/>
                  </a:lnTo>
                  <a:lnTo>
                    <a:pt x="146" y="54"/>
                  </a:lnTo>
                  <a:lnTo>
                    <a:pt x="150" y="60"/>
                  </a:lnTo>
                  <a:lnTo>
                    <a:pt x="160" y="74"/>
                  </a:lnTo>
                  <a:lnTo>
                    <a:pt x="160" y="74"/>
                  </a:lnTo>
                  <a:lnTo>
                    <a:pt x="168" y="80"/>
                  </a:lnTo>
                  <a:lnTo>
                    <a:pt x="176" y="84"/>
                  </a:lnTo>
                  <a:lnTo>
                    <a:pt x="176" y="84"/>
                  </a:lnTo>
                  <a:lnTo>
                    <a:pt x="178" y="88"/>
                  </a:lnTo>
                  <a:lnTo>
                    <a:pt x="178" y="90"/>
                  </a:lnTo>
                  <a:lnTo>
                    <a:pt x="178" y="90"/>
                  </a:lnTo>
                  <a:lnTo>
                    <a:pt x="176" y="98"/>
                  </a:lnTo>
                  <a:lnTo>
                    <a:pt x="172" y="100"/>
                  </a:lnTo>
                  <a:lnTo>
                    <a:pt x="160" y="106"/>
                  </a:lnTo>
                  <a:lnTo>
                    <a:pt x="160" y="106"/>
                  </a:lnTo>
                  <a:lnTo>
                    <a:pt x="148" y="110"/>
                  </a:lnTo>
                  <a:lnTo>
                    <a:pt x="142" y="112"/>
                  </a:lnTo>
                  <a:lnTo>
                    <a:pt x="136" y="114"/>
                  </a:lnTo>
                  <a:lnTo>
                    <a:pt x="136" y="114"/>
                  </a:lnTo>
                  <a:lnTo>
                    <a:pt x="130" y="112"/>
                  </a:lnTo>
                  <a:lnTo>
                    <a:pt x="130" y="112"/>
                  </a:lnTo>
                  <a:lnTo>
                    <a:pt x="122" y="108"/>
                  </a:lnTo>
                  <a:lnTo>
                    <a:pt x="114" y="104"/>
                  </a:lnTo>
                  <a:lnTo>
                    <a:pt x="108" y="98"/>
                  </a:lnTo>
                  <a:lnTo>
                    <a:pt x="100" y="96"/>
                  </a:lnTo>
                  <a:lnTo>
                    <a:pt x="100" y="96"/>
                  </a:lnTo>
                  <a:lnTo>
                    <a:pt x="96" y="94"/>
                  </a:lnTo>
                  <a:lnTo>
                    <a:pt x="96" y="94"/>
                  </a:lnTo>
                  <a:lnTo>
                    <a:pt x="90" y="96"/>
                  </a:lnTo>
                  <a:lnTo>
                    <a:pt x="90" y="96"/>
                  </a:lnTo>
                  <a:lnTo>
                    <a:pt x="84" y="96"/>
                  </a:lnTo>
                  <a:lnTo>
                    <a:pt x="84" y="96"/>
                  </a:lnTo>
                  <a:lnTo>
                    <a:pt x="80" y="96"/>
                  </a:lnTo>
                  <a:lnTo>
                    <a:pt x="80" y="96"/>
                  </a:lnTo>
                  <a:lnTo>
                    <a:pt x="72" y="90"/>
                  </a:lnTo>
                  <a:lnTo>
                    <a:pt x="68" y="88"/>
                  </a:lnTo>
                  <a:lnTo>
                    <a:pt x="64" y="88"/>
                  </a:lnTo>
                  <a:lnTo>
                    <a:pt x="64" y="88"/>
                  </a:lnTo>
                  <a:lnTo>
                    <a:pt x="64" y="88"/>
                  </a:lnTo>
                  <a:lnTo>
                    <a:pt x="64" y="88"/>
                  </a:lnTo>
                  <a:lnTo>
                    <a:pt x="54" y="90"/>
                  </a:lnTo>
                  <a:lnTo>
                    <a:pt x="46" y="94"/>
                  </a:lnTo>
                  <a:lnTo>
                    <a:pt x="36" y="100"/>
                  </a:lnTo>
                  <a:lnTo>
                    <a:pt x="26" y="102"/>
                  </a:lnTo>
                  <a:lnTo>
                    <a:pt x="26" y="102"/>
                  </a:lnTo>
                  <a:lnTo>
                    <a:pt x="26" y="102"/>
                  </a:lnTo>
                  <a:lnTo>
                    <a:pt x="26" y="102"/>
                  </a:lnTo>
                  <a:lnTo>
                    <a:pt x="18" y="100"/>
                  </a:lnTo>
                  <a:lnTo>
                    <a:pt x="18" y="100"/>
                  </a:lnTo>
                  <a:lnTo>
                    <a:pt x="10" y="98"/>
                  </a:lnTo>
                  <a:lnTo>
                    <a:pt x="10" y="98"/>
                  </a:lnTo>
                  <a:lnTo>
                    <a:pt x="8" y="98"/>
                  </a:lnTo>
                  <a:lnTo>
                    <a:pt x="8" y="98"/>
                  </a:lnTo>
                  <a:lnTo>
                    <a:pt x="8" y="98"/>
                  </a:lnTo>
                  <a:lnTo>
                    <a:pt x="8" y="98"/>
                  </a:lnTo>
                  <a:lnTo>
                    <a:pt x="4" y="96"/>
                  </a:lnTo>
                  <a:lnTo>
                    <a:pt x="4" y="96"/>
                  </a:lnTo>
                  <a:lnTo>
                    <a:pt x="2" y="90"/>
                  </a:lnTo>
                  <a:lnTo>
                    <a:pt x="0" y="86"/>
                  </a:lnTo>
                  <a:lnTo>
                    <a:pt x="0" y="82"/>
                  </a:lnTo>
                  <a:lnTo>
                    <a:pt x="4" y="76"/>
                  </a:lnTo>
                  <a:lnTo>
                    <a:pt x="10" y="68"/>
                  </a:lnTo>
                  <a:lnTo>
                    <a:pt x="18" y="58"/>
                  </a:lnTo>
                  <a:lnTo>
                    <a:pt x="18" y="58"/>
                  </a:lnTo>
                  <a:lnTo>
                    <a:pt x="24" y="48"/>
                  </a:lnTo>
                  <a:lnTo>
                    <a:pt x="28" y="36"/>
                  </a:lnTo>
                  <a:lnTo>
                    <a:pt x="34" y="26"/>
                  </a:lnTo>
                  <a:lnTo>
                    <a:pt x="44" y="16"/>
                  </a:lnTo>
                  <a:lnTo>
                    <a:pt x="44" y="16"/>
                  </a:lnTo>
                  <a:lnTo>
                    <a:pt x="52" y="12"/>
                  </a:lnTo>
                  <a:lnTo>
                    <a:pt x="62" y="10"/>
                  </a:lnTo>
                  <a:lnTo>
                    <a:pt x="62" y="10"/>
                  </a:lnTo>
                  <a:lnTo>
                    <a:pt x="66" y="12"/>
                  </a:lnTo>
                  <a:lnTo>
                    <a:pt x="66" y="12"/>
                  </a:lnTo>
                  <a:lnTo>
                    <a:pt x="70" y="16"/>
                  </a:lnTo>
                  <a:lnTo>
                    <a:pt x="70" y="20"/>
                  </a:lnTo>
                  <a:lnTo>
                    <a:pt x="68" y="26"/>
                  </a:lnTo>
                  <a:lnTo>
                    <a:pt x="68" y="32"/>
                  </a:lnTo>
                  <a:lnTo>
                    <a:pt x="68" y="32"/>
                  </a:lnTo>
                  <a:lnTo>
                    <a:pt x="68" y="36"/>
                  </a:lnTo>
                  <a:lnTo>
                    <a:pt x="72" y="42"/>
                  </a:lnTo>
                  <a:lnTo>
                    <a:pt x="72" y="42"/>
                  </a:lnTo>
                  <a:lnTo>
                    <a:pt x="76" y="46"/>
                  </a:lnTo>
                  <a:lnTo>
                    <a:pt x="80" y="48"/>
                  </a:lnTo>
                  <a:lnTo>
                    <a:pt x="80" y="48"/>
                  </a:lnTo>
                  <a:lnTo>
                    <a:pt x="84" y="48"/>
                  </a:lnTo>
                  <a:lnTo>
                    <a:pt x="84" y="48"/>
                  </a:lnTo>
                  <a:lnTo>
                    <a:pt x="108" y="46"/>
                  </a:lnTo>
                  <a:lnTo>
                    <a:pt x="108" y="46"/>
                  </a:lnTo>
                  <a:lnTo>
                    <a:pt x="114" y="4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04" name="Freeform 89"/>
            <p:cNvSpPr>
              <a:spLocks/>
            </p:cNvSpPr>
            <p:nvPr/>
          </p:nvSpPr>
          <p:spPr bwMode="auto">
            <a:xfrm>
              <a:off x="1348" y="1434"/>
              <a:ext cx="34" cy="36"/>
            </a:xfrm>
            <a:custGeom>
              <a:avLst/>
              <a:gdLst>
                <a:gd name="T0" fmla="*/ 16 w 34"/>
                <a:gd name="T1" fmla="*/ 36 h 36"/>
                <a:gd name="T2" fmla="*/ 16 w 34"/>
                <a:gd name="T3" fmla="*/ 36 h 36"/>
                <a:gd name="T4" fmla="*/ 12 w 34"/>
                <a:gd name="T5" fmla="*/ 34 h 36"/>
                <a:gd name="T6" fmla="*/ 8 w 34"/>
                <a:gd name="T7" fmla="*/ 28 h 36"/>
                <a:gd name="T8" fmla="*/ 6 w 34"/>
                <a:gd name="T9" fmla="*/ 24 h 36"/>
                <a:gd name="T10" fmla="*/ 4 w 34"/>
                <a:gd name="T11" fmla="*/ 18 h 36"/>
                <a:gd name="T12" fmla="*/ 4 w 34"/>
                <a:gd name="T13" fmla="*/ 18 h 36"/>
                <a:gd name="T14" fmla="*/ 0 w 34"/>
                <a:gd name="T15" fmla="*/ 14 h 36"/>
                <a:gd name="T16" fmla="*/ 0 w 34"/>
                <a:gd name="T17" fmla="*/ 10 h 36"/>
                <a:gd name="T18" fmla="*/ 0 w 34"/>
                <a:gd name="T19" fmla="*/ 10 h 36"/>
                <a:gd name="T20" fmla="*/ 6 w 34"/>
                <a:gd name="T21" fmla="*/ 4 h 36"/>
                <a:gd name="T22" fmla="*/ 10 w 34"/>
                <a:gd name="T23" fmla="*/ 2 h 36"/>
                <a:gd name="T24" fmla="*/ 14 w 34"/>
                <a:gd name="T25" fmla="*/ 0 h 36"/>
                <a:gd name="T26" fmla="*/ 14 w 34"/>
                <a:gd name="T27" fmla="*/ 0 h 36"/>
                <a:gd name="T28" fmla="*/ 16 w 34"/>
                <a:gd name="T29" fmla="*/ 2 h 36"/>
                <a:gd name="T30" fmla="*/ 16 w 34"/>
                <a:gd name="T31" fmla="*/ 2 h 36"/>
                <a:gd name="T32" fmla="*/ 20 w 34"/>
                <a:gd name="T33" fmla="*/ 4 h 36"/>
                <a:gd name="T34" fmla="*/ 22 w 34"/>
                <a:gd name="T35" fmla="*/ 8 h 36"/>
                <a:gd name="T36" fmla="*/ 22 w 34"/>
                <a:gd name="T37" fmla="*/ 8 h 36"/>
                <a:gd name="T38" fmla="*/ 28 w 34"/>
                <a:gd name="T39" fmla="*/ 12 h 36"/>
                <a:gd name="T40" fmla="*/ 32 w 34"/>
                <a:gd name="T41" fmla="*/ 14 h 36"/>
                <a:gd name="T42" fmla="*/ 32 w 34"/>
                <a:gd name="T43" fmla="*/ 14 h 36"/>
                <a:gd name="T44" fmla="*/ 34 w 34"/>
                <a:gd name="T45" fmla="*/ 20 h 36"/>
                <a:gd name="T46" fmla="*/ 34 w 34"/>
                <a:gd name="T47" fmla="*/ 26 h 36"/>
                <a:gd name="T48" fmla="*/ 28 w 34"/>
                <a:gd name="T49" fmla="*/ 32 h 36"/>
                <a:gd name="T50" fmla="*/ 20 w 34"/>
                <a:gd name="T51" fmla="*/ 34 h 36"/>
                <a:gd name="T52" fmla="*/ 20 w 34"/>
                <a:gd name="T53" fmla="*/ 34 h 36"/>
                <a:gd name="T54" fmla="*/ 16 w 34"/>
                <a:gd name="T55" fmla="*/ 3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4" h="36">
                  <a:moveTo>
                    <a:pt x="16" y="36"/>
                  </a:moveTo>
                  <a:lnTo>
                    <a:pt x="16" y="36"/>
                  </a:lnTo>
                  <a:lnTo>
                    <a:pt x="12" y="34"/>
                  </a:lnTo>
                  <a:lnTo>
                    <a:pt x="8" y="28"/>
                  </a:lnTo>
                  <a:lnTo>
                    <a:pt x="6" y="24"/>
                  </a:lnTo>
                  <a:lnTo>
                    <a:pt x="4" y="18"/>
                  </a:lnTo>
                  <a:lnTo>
                    <a:pt x="4" y="18"/>
                  </a:lnTo>
                  <a:lnTo>
                    <a:pt x="0" y="14"/>
                  </a:lnTo>
                  <a:lnTo>
                    <a:pt x="0" y="10"/>
                  </a:lnTo>
                  <a:lnTo>
                    <a:pt x="0" y="10"/>
                  </a:lnTo>
                  <a:lnTo>
                    <a:pt x="6" y="4"/>
                  </a:lnTo>
                  <a:lnTo>
                    <a:pt x="10" y="2"/>
                  </a:lnTo>
                  <a:lnTo>
                    <a:pt x="14" y="0"/>
                  </a:lnTo>
                  <a:lnTo>
                    <a:pt x="14" y="0"/>
                  </a:lnTo>
                  <a:lnTo>
                    <a:pt x="16" y="2"/>
                  </a:lnTo>
                  <a:lnTo>
                    <a:pt x="16" y="2"/>
                  </a:lnTo>
                  <a:lnTo>
                    <a:pt x="20" y="4"/>
                  </a:lnTo>
                  <a:lnTo>
                    <a:pt x="22" y="8"/>
                  </a:lnTo>
                  <a:lnTo>
                    <a:pt x="22" y="8"/>
                  </a:lnTo>
                  <a:lnTo>
                    <a:pt x="28" y="12"/>
                  </a:lnTo>
                  <a:lnTo>
                    <a:pt x="32" y="14"/>
                  </a:lnTo>
                  <a:lnTo>
                    <a:pt x="32" y="14"/>
                  </a:lnTo>
                  <a:lnTo>
                    <a:pt x="34" y="20"/>
                  </a:lnTo>
                  <a:lnTo>
                    <a:pt x="34" y="26"/>
                  </a:lnTo>
                  <a:lnTo>
                    <a:pt x="28" y="32"/>
                  </a:lnTo>
                  <a:lnTo>
                    <a:pt x="20" y="34"/>
                  </a:lnTo>
                  <a:lnTo>
                    <a:pt x="20" y="34"/>
                  </a:lnTo>
                  <a:lnTo>
                    <a:pt x="16" y="3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05" name="Freeform 90"/>
            <p:cNvSpPr>
              <a:spLocks/>
            </p:cNvSpPr>
            <p:nvPr/>
          </p:nvSpPr>
          <p:spPr bwMode="auto">
            <a:xfrm>
              <a:off x="1412" y="1418"/>
              <a:ext cx="20" cy="30"/>
            </a:xfrm>
            <a:custGeom>
              <a:avLst/>
              <a:gdLst>
                <a:gd name="T0" fmla="*/ 16 w 20"/>
                <a:gd name="T1" fmla="*/ 30 h 30"/>
                <a:gd name="T2" fmla="*/ 16 w 20"/>
                <a:gd name="T3" fmla="*/ 30 h 30"/>
                <a:gd name="T4" fmla="*/ 2 w 20"/>
                <a:gd name="T5" fmla="*/ 16 h 30"/>
                <a:gd name="T6" fmla="*/ 2 w 20"/>
                <a:gd name="T7" fmla="*/ 16 h 30"/>
                <a:gd name="T8" fmla="*/ 0 w 20"/>
                <a:gd name="T9" fmla="*/ 10 h 30"/>
                <a:gd name="T10" fmla="*/ 0 w 20"/>
                <a:gd name="T11" fmla="*/ 6 h 30"/>
                <a:gd name="T12" fmla="*/ 2 w 20"/>
                <a:gd name="T13" fmla="*/ 2 h 30"/>
                <a:gd name="T14" fmla="*/ 4 w 20"/>
                <a:gd name="T15" fmla="*/ 0 h 30"/>
                <a:gd name="T16" fmla="*/ 4 w 20"/>
                <a:gd name="T17" fmla="*/ 0 h 30"/>
                <a:gd name="T18" fmla="*/ 6 w 20"/>
                <a:gd name="T19" fmla="*/ 2 h 30"/>
                <a:gd name="T20" fmla="*/ 10 w 20"/>
                <a:gd name="T21" fmla="*/ 4 h 30"/>
                <a:gd name="T22" fmla="*/ 10 w 20"/>
                <a:gd name="T23" fmla="*/ 4 h 30"/>
                <a:gd name="T24" fmla="*/ 14 w 20"/>
                <a:gd name="T25" fmla="*/ 10 h 30"/>
                <a:gd name="T26" fmla="*/ 20 w 20"/>
                <a:gd name="T27" fmla="*/ 18 h 30"/>
                <a:gd name="T28" fmla="*/ 20 w 20"/>
                <a:gd name="T29" fmla="*/ 22 h 30"/>
                <a:gd name="T30" fmla="*/ 20 w 20"/>
                <a:gd name="T31" fmla="*/ 26 h 30"/>
                <a:gd name="T32" fmla="*/ 20 w 20"/>
                <a:gd name="T33" fmla="*/ 28 h 30"/>
                <a:gd name="T34" fmla="*/ 16 w 20"/>
                <a:gd name="T35" fmla="*/ 30 h 30"/>
                <a:gd name="T36" fmla="*/ 16 w 20"/>
                <a:gd name="T37"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 h="30">
                  <a:moveTo>
                    <a:pt x="16" y="30"/>
                  </a:moveTo>
                  <a:lnTo>
                    <a:pt x="16" y="30"/>
                  </a:lnTo>
                  <a:lnTo>
                    <a:pt x="2" y="16"/>
                  </a:lnTo>
                  <a:lnTo>
                    <a:pt x="2" y="16"/>
                  </a:lnTo>
                  <a:lnTo>
                    <a:pt x="0" y="10"/>
                  </a:lnTo>
                  <a:lnTo>
                    <a:pt x="0" y="6"/>
                  </a:lnTo>
                  <a:lnTo>
                    <a:pt x="2" y="2"/>
                  </a:lnTo>
                  <a:lnTo>
                    <a:pt x="4" y="0"/>
                  </a:lnTo>
                  <a:lnTo>
                    <a:pt x="4" y="0"/>
                  </a:lnTo>
                  <a:lnTo>
                    <a:pt x="6" y="2"/>
                  </a:lnTo>
                  <a:lnTo>
                    <a:pt x="10" y="4"/>
                  </a:lnTo>
                  <a:lnTo>
                    <a:pt x="10" y="4"/>
                  </a:lnTo>
                  <a:lnTo>
                    <a:pt x="14" y="10"/>
                  </a:lnTo>
                  <a:lnTo>
                    <a:pt x="20" y="18"/>
                  </a:lnTo>
                  <a:lnTo>
                    <a:pt x="20" y="22"/>
                  </a:lnTo>
                  <a:lnTo>
                    <a:pt x="20" y="26"/>
                  </a:lnTo>
                  <a:lnTo>
                    <a:pt x="20" y="28"/>
                  </a:lnTo>
                  <a:lnTo>
                    <a:pt x="16" y="30"/>
                  </a:lnTo>
                  <a:lnTo>
                    <a:pt x="16" y="3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06" name="Freeform 91"/>
            <p:cNvSpPr>
              <a:spLocks/>
            </p:cNvSpPr>
            <p:nvPr/>
          </p:nvSpPr>
          <p:spPr bwMode="auto">
            <a:xfrm>
              <a:off x="516" y="1084"/>
              <a:ext cx="2872" cy="2022"/>
            </a:xfrm>
            <a:custGeom>
              <a:avLst/>
              <a:gdLst>
                <a:gd name="T0" fmla="*/ 1670 w 2872"/>
                <a:gd name="T1" fmla="*/ 46 h 2022"/>
                <a:gd name="T2" fmla="*/ 1552 w 2872"/>
                <a:gd name="T3" fmla="*/ 150 h 2022"/>
                <a:gd name="T4" fmla="*/ 1462 w 2872"/>
                <a:gd name="T5" fmla="*/ 146 h 2022"/>
                <a:gd name="T6" fmla="*/ 1420 w 2872"/>
                <a:gd name="T7" fmla="*/ 216 h 2022"/>
                <a:gd name="T8" fmla="*/ 1370 w 2872"/>
                <a:gd name="T9" fmla="*/ 144 h 2022"/>
                <a:gd name="T10" fmla="*/ 1274 w 2872"/>
                <a:gd name="T11" fmla="*/ 182 h 2022"/>
                <a:gd name="T12" fmla="*/ 1164 w 2872"/>
                <a:gd name="T13" fmla="*/ 224 h 2022"/>
                <a:gd name="T14" fmla="*/ 1046 w 2872"/>
                <a:gd name="T15" fmla="*/ 230 h 2022"/>
                <a:gd name="T16" fmla="*/ 938 w 2872"/>
                <a:gd name="T17" fmla="*/ 288 h 2022"/>
                <a:gd name="T18" fmla="*/ 952 w 2872"/>
                <a:gd name="T19" fmla="*/ 260 h 2022"/>
                <a:gd name="T20" fmla="*/ 836 w 2872"/>
                <a:gd name="T21" fmla="*/ 142 h 2022"/>
                <a:gd name="T22" fmla="*/ 646 w 2872"/>
                <a:gd name="T23" fmla="*/ 224 h 2022"/>
                <a:gd name="T24" fmla="*/ 572 w 2872"/>
                <a:gd name="T25" fmla="*/ 392 h 2022"/>
                <a:gd name="T26" fmla="*/ 668 w 2872"/>
                <a:gd name="T27" fmla="*/ 396 h 2022"/>
                <a:gd name="T28" fmla="*/ 728 w 2872"/>
                <a:gd name="T29" fmla="*/ 312 h 2022"/>
                <a:gd name="T30" fmla="*/ 744 w 2872"/>
                <a:gd name="T31" fmla="*/ 438 h 2022"/>
                <a:gd name="T32" fmla="*/ 646 w 2872"/>
                <a:gd name="T33" fmla="*/ 488 h 2022"/>
                <a:gd name="T34" fmla="*/ 516 w 2872"/>
                <a:gd name="T35" fmla="*/ 444 h 2022"/>
                <a:gd name="T36" fmla="*/ 360 w 2872"/>
                <a:gd name="T37" fmla="*/ 574 h 2022"/>
                <a:gd name="T38" fmla="*/ 296 w 2872"/>
                <a:gd name="T39" fmla="*/ 684 h 2022"/>
                <a:gd name="T40" fmla="*/ 246 w 2872"/>
                <a:gd name="T41" fmla="*/ 794 h 2022"/>
                <a:gd name="T42" fmla="*/ 442 w 2872"/>
                <a:gd name="T43" fmla="*/ 692 h 2022"/>
                <a:gd name="T44" fmla="*/ 580 w 2872"/>
                <a:gd name="T45" fmla="*/ 734 h 2022"/>
                <a:gd name="T46" fmla="*/ 656 w 2872"/>
                <a:gd name="T47" fmla="*/ 796 h 2022"/>
                <a:gd name="T48" fmla="*/ 770 w 2872"/>
                <a:gd name="T49" fmla="*/ 816 h 2022"/>
                <a:gd name="T50" fmla="*/ 676 w 2872"/>
                <a:gd name="T51" fmla="*/ 904 h 2022"/>
                <a:gd name="T52" fmla="*/ 490 w 2872"/>
                <a:gd name="T53" fmla="*/ 870 h 2022"/>
                <a:gd name="T54" fmla="*/ 338 w 2872"/>
                <a:gd name="T55" fmla="*/ 810 h 2022"/>
                <a:gd name="T56" fmla="*/ 108 w 2872"/>
                <a:gd name="T57" fmla="*/ 946 h 2022"/>
                <a:gd name="T58" fmla="*/ 48 w 2872"/>
                <a:gd name="T59" fmla="*/ 1290 h 2022"/>
                <a:gd name="T60" fmla="*/ 286 w 2872"/>
                <a:gd name="T61" fmla="*/ 1336 h 2022"/>
                <a:gd name="T62" fmla="*/ 346 w 2872"/>
                <a:gd name="T63" fmla="*/ 1586 h 2022"/>
                <a:gd name="T64" fmla="*/ 324 w 2872"/>
                <a:gd name="T65" fmla="*/ 1962 h 2022"/>
                <a:gd name="T66" fmla="*/ 594 w 2872"/>
                <a:gd name="T67" fmla="*/ 1820 h 2022"/>
                <a:gd name="T68" fmla="*/ 734 w 2872"/>
                <a:gd name="T69" fmla="*/ 1486 h 2022"/>
                <a:gd name="T70" fmla="*/ 836 w 2872"/>
                <a:gd name="T71" fmla="*/ 1198 h 2022"/>
                <a:gd name="T72" fmla="*/ 746 w 2872"/>
                <a:gd name="T73" fmla="*/ 936 h 2022"/>
                <a:gd name="T74" fmla="*/ 912 w 2872"/>
                <a:gd name="T75" fmla="*/ 1188 h 2022"/>
                <a:gd name="T76" fmla="*/ 1020 w 2872"/>
                <a:gd name="T77" fmla="*/ 1024 h 2022"/>
                <a:gd name="T78" fmla="*/ 1068 w 2872"/>
                <a:gd name="T79" fmla="*/ 976 h 2022"/>
                <a:gd name="T80" fmla="*/ 1278 w 2872"/>
                <a:gd name="T81" fmla="*/ 1082 h 2022"/>
                <a:gd name="T82" fmla="*/ 1486 w 2872"/>
                <a:gd name="T83" fmla="*/ 1078 h 2022"/>
                <a:gd name="T84" fmla="*/ 1600 w 2872"/>
                <a:gd name="T85" fmla="*/ 1198 h 2022"/>
                <a:gd name="T86" fmla="*/ 1634 w 2872"/>
                <a:gd name="T87" fmla="*/ 1218 h 2022"/>
                <a:gd name="T88" fmla="*/ 1770 w 2872"/>
                <a:gd name="T89" fmla="*/ 1080 h 2022"/>
                <a:gd name="T90" fmla="*/ 1942 w 2872"/>
                <a:gd name="T91" fmla="*/ 858 h 2022"/>
                <a:gd name="T92" fmla="*/ 1964 w 2872"/>
                <a:gd name="T93" fmla="*/ 772 h 2022"/>
                <a:gd name="T94" fmla="*/ 2018 w 2872"/>
                <a:gd name="T95" fmla="*/ 888 h 2022"/>
                <a:gd name="T96" fmla="*/ 2132 w 2872"/>
                <a:gd name="T97" fmla="*/ 750 h 2022"/>
                <a:gd name="T98" fmla="*/ 2188 w 2872"/>
                <a:gd name="T99" fmla="*/ 536 h 2022"/>
                <a:gd name="T100" fmla="*/ 2388 w 2872"/>
                <a:gd name="T101" fmla="*/ 454 h 2022"/>
                <a:gd name="T102" fmla="*/ 2498 w 2872"/>
                <a:gd name="T103" fmla="*/ 438 h 2022"/>
                <a:gd name="T104" fmla="*/ 2516 w 2872"/>
                <a:gd name="T105" fmla="*/ 514 h 2022"/>
                <a:gd name="T106" fmla="*/ 2626 w 2872"/>
                <a:gd name="T107" fmla="*/ 440 h 2022"/>
                <a:gd name="T108" fmla="*/ 2754 w 2872"/>
                <a:gd name="T109" fmla="*/ 342 h 2022"/>
                <a:gd name="T110" fmla="*/ 2822 w 2872"/>
                <a:gd name="T111" fmla="*/ 302 h 2022"/>
                <a:gd name="T112" fmla="*/ 2612 w 2872"/>
                <a:gd name="T113" fmla="*/ 240 h 2022"/>
                <a:gd name="T114" fmla="*/ 2422 w 2872"/>
                <a:gd name="T115" fmla="*/ 196 h 2022"/>
                <a:gd name="T116" fmla="*/ 2274 w 2872"/>
                <a:gd name="T117" fmla="*/ 150 h 2022"/>
                <a:gd name="T118" fmla="*/ 2172 w 2872"/>
                <a:gd name="T119" fmla="*/ 168 h 2022"/>
                <a:gd name="T120" fmla="*/ 2086 w 2872"/>
                <a:gd name="T121" fmla="*/ 118 h 2022"/>
                <a:gd name="T122" fmla="*/ 1898 w 2872"/>
                <a:gd name="T123" fmla="*/ 106 h 2022"/>
                <a:gd name="T124" fmla="*/ 1852 w 2872"/>
                <a:gd name="T125" fmla="*/ 2 h 20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72" h="2022">
                  <a:moveTo>
                    <a:pt x="1848" y="0"/>
                  </a:moveTo>
                  <a:lnTo>
                    <a:pt x="1848" y="0"/>
                  </a:lnTo>
                  <a:lnTo>
                    <a:pt x="1842" y="2"/>
                  </a:lnTo>
                  <a:lnTo>
                    <a:pt x="1836" y="4"/>
                  </a:lnTo>
                  <a:lnTo>
                    <a:pt x="1836" y="4"/>
                  </a:lnTo>
                  <a:lnTo>
                    <a:pt x="1826" y="8"/>
                  </a:lnTo>
                  <a:lnTo>
                    <a:pt x="1814" y="12"/>
                  </a:lnTo>
                  <a:lnTo>
                    <a:pt x="1814" y="12"/>
                  </a:lnTo>
                  <a:lnTo>
                    <a:pt x="1806" y="16"/>
                  </a:lnTo>
                  <a:lnTo>
                    <a:pt x="1802" y="24"/>
                  </a:lnTo>
                  <a:lnTo>
                    <a:pt x="1802" y="24"/>
                  </a:lnTo>
                  <a:lnTo>
                    <a:pt x="1802" y="26"/>
                  </a:lnTo>
                  <a:lnTo>
                    <a:pt x="1802" y="30"/>
                  </a:lnTo>
                  <a:lnTo>
                    <a:pt x="1802" y="30"/>
                  </a:lnTo>
                  <a:lnTo>
                    <a:pt x="1794" y="38"/>
                  </a:lnTo>
                  <a:lnTo>
                    <a:pt x="1794" y="38"/>
                  </a:lnTo>
                  <a:lnTo>
                    <a:pt x="1790" y="38"/>
                  </a:lnTo>
                  <a:lnTo>
                    <a:pt x="1790" y="38"/>
                  </a:lnTo>
                  <a:lnTo>
                    <a:pt x="1786" y="38"/>
                  </a:lnTo>
                  <a:lnTo>
                    <a:pt x="1786" y="38"/>
                  </a:lnTo>
                  <a:lnTo>
                    <a:pt x="1780" y="36"/>
                  </a:lnTo>
                  <a:lnTo>
                    <a:pt x="1780" y="36"/>
                  </a:lnTo>
                  <a:lnTo>
                    <a:pt x="1774" y="38"/>
                  </a:lnTo>
                  <a:lnTo>
                    <a:pt x="1774" y="38"/>
                  </a:lnTo>
                  <a:lnTo>
                    <a:pt x="1770" y="42"/>
                  </a:lnTo>
                  <a:lnTo>
                    <a:pt x="1768" y="44"/>
                  </a:lnTo>
                  <a:lnTo>
                    <a:pt x="1766" y="46"/>
                  </a:lnTo>
                  <a:lnTo>
                    <a:pt x="1758" y="48"/>
                  </a:lnTo>
                  <a:lnTo>
                    <a:pt x="1758" y="48"/>
                  </a:lnTo>
                  <a:lnTo>
                    <a:pt x="1748" y="50"/>
                  </a:lnTo>
                  <a:lnTo>
                    <a:pt x="1736" y="50"/>
                  </a:lnTo>
                  <a:lnTo>
                    <a:pt x="1736" y="50"/>
                  </a:lnTo>
                  <a:lnTo>
                    <a:pt x="1736" y="50"/>
                  </a:lnTo>
                  <a:lnTo>
                    <a:pt x="1736" y="50"/>
                  </a:lnTo>
                  <a:lnTo>
                    <a:pt x="1732" y="50"/>
                  </a:lnTo>
                  <a:lnTo>
                    <a:pt x="1728" y="48"/>
                  </a:lnTo>
                  <a:lnTo>
                    <a:pt x="1722" y="42"/>
                  </a:lnTo>
                  <a:lnTo>
                    <a:pt x="1722" y="42"/>
                  </a:lnTo>
                  <a:lnTo>
                    <a:pt x="1718" y="40"/>
                  </a:lnTo>
                  <a:lnTo>
                    <a:pt x="1714" y="38"/>
                  </a:lnTo>
                  <a:lnTo>
                    <a:pt x="1714" y="38"/>
                  </a:lnTo>
                  <a:lnTo>
                    <a:pt x="1708" y="40"/>
                  </a:lnTo>
                  <a:lnTo>
                    <a:pt x="1702" y="44"/>
                  </a:lnTo>
                  <a:lnTo>
                    <a:pt x="1702" y="44"/>
                  </a:lnTo>
                  <a:lnTo>
                    <a:pt x="1696" y="48"/>
                  </a:lnTo>
                  <a:lnTo>
                    <a:pt x="1688" y="50"/>
                  </a:lnTo>
                  <a:lnTo>
                    <a:pt x="1688" y="50"/>
                  </a:lnTo>
                  <a:lnTo>
                    <a:pt x="1686" y="50"/>
                  </a:lnTo>
                  <a:lnTo>
                    <a:pt x="1686" y="50"/>
                  </a:lnTo>
                  <a:lnTo>
                    <a:pt x="1678" y="48"/>
                  </a:lnTo>
                  <a:lnTo>
                    <a:pt x="1670" y="46"/>
                  </a:lnTo>
                  <a:lnTo>
                    <a:pt x="1670" y="46"/>
                  </a:lnTo>
                  <a:lnTo>
                    <a:pt x="1662" y="48"/>
                  </a:lnTo>
                  <a:lnTo>
                    <a:pt x="1662" y="48"/>
                  </a:lnTo>
                  <a:lnTo>
                    <a:pt x="1654" y="56"/>
                  </a:lnTo>
                  <a:lnTo>
                    <a:pt x="1646" y="62"/>
                  </a:lnTo>
                  <a:lnTo>
                    <a:pt x="1646" y="62"/>
                  </a:lnTo>
                  <a:lnTo>
                    <a:pt x="1634" y="68"/>
                  </a:lnTo>
                  <a:lnTo>
                    <a:pt x="1622" y="72"/>
                  </a:lnTo>
                  <a:lnTo>
                    <a:pt x="1622" y="72"/>
                  </a:lnTo>
                  <a:lnTo>
                    <a:pt x="1616" y="74"/>
                  </a:lnTo>
                  <a:lnTo>
                    <a:pt x="1610" y="76"/>
                  </a:lnTo>
                  <a:lnTo>
                    <a:pt x="1608" y="76"/>
                  </a:lnTo>
                  <a:lnTo>
                    <a:pt x="1606" y="80"/>
                  </a:lnTo>
                  <a:lnTo>
                    <a:pt x="1606" y="82"/>
                  </a:lnTo>
                  <a:lnTo>
                    <a:pt x="1608" y="86"/>
                  </a:lnTo>
                  <a:lnTo>
                    <a:pt x="1608" y="86"/>
                  </a:lnTo>
                  <a:lnTo>
                    <a:pt x="1616" y="92"/>
                  </a:lnTo>
                  <a:lnTo>
                    <a:pt x="1618" y="94"/>
                  </a:lnTo>
                  <a:lnTo>
                    <a:pt x="1612" y="96"/>
                  </a:lnTo>
                  <a:lnTo>
                    <a:pt x="1612" y="96"/>
                  </a:lnTo>
                  <a:lnTo>
                    <a:pt x="1610" y="96"/>
                  </a:lnTo>
                  <a:lnTo>
                    <a:pt x="1610" y="96"/>
                  </a:lnTo>
                  <a:lnTo>
                    <a:pt x="1602" y="94"/>
                  </a:lnTo>
                  <a:lnTo>
                    <a:pt x="1594" y="92"/>
                  </a:lnTo>
                  <a:lnTo>
                    <a:pt x="1594" y="92"/>
                  </a:lnTo>
                  <a:lnTo>
                    <a:pt x="1588" y="92"/>
                  </a:lnTo>
                  <a:lnTo>
                    <a:pt x="1588" y="92"/>
                  </a:lnTo>
                  <a:lnTo>
                    <a:pt x="1580" y="96"/>
                  </a:lnTo>
                  <a:lnTo>
                    <a:pt x="1572" y="98"/>
                  </a:lnTo>
                  <a:lnTo>
                    <a:pt x="1572" y="98"/>
                  </a:lnTo>
                  <a:lnTo>
                    <a:pt x="1564" y="96"/>
                  </a:lnTo>
                  <a:lnTo>
                    <a:pt x="1564" y="96"/>
                  </a:lnTo>
                  <a:lnTo>
                    <a:pt x="1538" y="86"/>
                  </a:lnTo>
                  <a:lnTo>
                    <a:pt x="1538" y="86"/>
                  </a:lnTo>
                  <a:lnTo>
                    <a:pt x="1538" y="86"/>
                  </a:lnTo>
                  <a:lnTo>
                    <a:pt x="1538" y="86"/>
                  </a:lnTo>
                  <a:lnTo>
                    <a:pt x="1534" y="90"/>
                  </a:lnTo>
                  <a:lnTo>
                    <a:pt x="1530" y="96"/>
                  </a:lnTo>
                  <a:lnTo>
                    <a:pt x="1524" y="108"/>
                  </a:lnTo>
                  <a:lnTo>
                    <a:pt x="1524" y="108"/>
                  </a:lnTo>
                  <a:lnTo>
                    <a:pt x="1518" y="112"/>
                  </a:lnTo>
                  <a:lnTo>
                    <a:pt x="1514" y="116"/>
                  </a:lnTo>
                  <a:lnTo>
                    <a:pt x="1514" y="116"/>
                  </a:lnTo>
                  <a:lnTo>
                    <a:pt x="1516" y="120"/>
                  </a:lnTo>
                  <a:lnTo>
                    <a:pt x="1518" y="122"/>
                  </a:lnTo>
                  <a:lnTo>
                    <a:pt x="1528" y="128"/>
                  </a:lnTo>
                  <a:lnTo>
                    <a:pt x="1528" y="128"/>
                  </a:lnTo>
                  <a:lnTo>
                    <a:pt x="1538" y="130"/>
                  </a:lnTo>
                  <a:lnTo>
                    <a:pt x="1540" y="132"/>
                  </a:lnTo>
                  <a:lnTo>
                    <a:pt x="1542" y="136"/>
                  </a:lnTo>
                  <a:lnTo>
                    <a:pt x="1542" y="136"/>
                  </a:lnTo>
                  <a:lnTo>
                    <a:pt x="1546" y="144"/>
                  </a:lnTo>
                  <a:lnTo>
                    <a:pt x="1552" y="150"/>
                  </a:lnTo>
                  <a:lnTo>
                    <a:pt x="1552" y="150"/>
                  </a:lnTo>
                  <a:lnTo>
                    <a:pt x="1558" y="156"/>
                  </a:lnTo>
                  <a:lnTo>
                    <a:pt x="1560" y="160"/>
                  </a:lnTo>
                  <a:lnTo>
                    <a:pt x="1560" y="166"/>
                  </a:lnTo>
                  <a:lnTo>
                    <a:pt x="1560" y="166"/>
                  </a:lnTo>
                  <a:lnTo>
                    <a:pt x="1558" y="174"/>
                  </a:lnTo>
                  <a:lnTo>
                    <a:pt x="1554" y="182"/>
                  </a:lnTo>
                  <a:lnTo>
                    <a:pt x="1554" y="182"/>
                  </a:lnTo>
                  <a:lnTo>
                    <a:pt x="1550" y="188"/>
                  </a:lnTo>
                  <a:lnTo>
                    <a:pt x="1548" y="190"/>
                  </a:lnTo>
                  <a:lnTo>
                    <a:pt x="1548" y="194"/>
                  </a:lnTo>
                  <a:lnTo>
                    <a:pt x="1548" y="194"/>
                  </a:lnTo>
                  <a:lnTo>
                    <a:pt x="1546" y="190"/>
                  </a:lnTo>
                  <a:lnTo>
                    <a:pt x="1546" y="184"/>
                  </a:lnTo>
                  <a:lnTo>
                    <a:pt x="1552" y="172"/>
                  </a:lnTo>
                  <a:lnTo>
                    <a:pt x="1556" y="168"/>
                  </a:lnTo>
                  <a:lnTo>
                    <a:pt x="1556" y="162"/>
                  </a:lnTo>
                  <a:lnTo>
                    <a:pt x="1554" y="158"/>
                  </a:lnTo>
                  <a:lnTo>
                    <a:pt x="1544" y="156"/>
                  </a:lnTo>
                  <a:lnTo>
                    <a:pt x="1544" y="156"/>
                  </a:lnTo>
                  <a:lnTo>
                    <a:pt x="1538" y="152"/>
                  </a:lnTo>
                  <a:lnTo>
                    <a:pt x="1534" y="150"/>
                  </a:lnTo>
                  <a:lnTo>
                    <a:pt x="1530" y="146"/>
                  </a:lnTo>
                  <a:lnTo>
                    <a:pt x="1526" y="140"/>
                  </a:lnTo>
                  <a:lnTo>
                    <a:pt x="1526" y="140"/>
                  </a:lnTo>
                  <a:lnTo>
                    <a:pt x="1514" y="134"/>
                  </a:lnTo>
                  <a:lnTo>
                    <a:pt x="1500" y="128"/>
                  </a:lnTo>
                  <a:lnTo>
                    <a:pt x="1500" y="128"/>
                  </a:lnTo>
                  <a:lnTo>
                    <a:pt x="1498" y="138"/>
                  </a:lnTo>
                  <a:lnTo>
                    <a:pt x="1498" y="142"/>
                  </a:lnTo>
                  <a:lnTo>
                    <a:pt x="1494" y="144"/>
                  </a:lnTo>
                  <a:lnTo>
                    <a:pt x="1494" y="144"/>
                  </a:lnTo>
                  <a:lnTo>
                    <a:pt x="1492" y="144"/>
                  </a:lnTo>
                  <a:lnTo>
                    <a:pt x="1492" y="144"/>
                  </a:lnTo>
                  <a:lnTo>
                    <a:pt x="1490" y="144"/>
                  </a:lnTo>
                  <a:lnTo>
                    <a:pt x="1488" y="142"/>
                  </a:lnTo>
                  <a:lnTo>
                    <a:pt x="1488" y="142"/>
                  </a:lnTo>
                  <a:lnTo>
                    <a:pt x="1484" y="138"/>
                  </a:lnTo>
                  <a:lnTo>
                    <a:pt x="1480" y="138"/>
                  </a:lnTo>
                  <a:lnTo>
                    <a:pt x="1480" y="138"/>
                  </a:lnTo>
                  <a:lnTo>
                    <a:pt x="1478" y="138"/>
                  </a:lnTo>
                  <a:lnTo>
                    <a:pt x="1478" y="138"/>
                  </a:lnTo>
                  <a:lnTo>
                    <a:pt x="1476" y="140"/>
                  </a:lnTo>
                  <a:lnTo>
                    <a:pt x="1476" y="142"/>
                  </a:lnTo>
                  <a:lnTo>
                    <a:pt x="1476" y="146"/>
                  </a:lnTo>
                  <a:lnTo>
                    <a:pt x="1474" y="150"/>
                  </a:lnTo>
                  <a:lnTo>
                    <a:pt x="1470" y="150"/>
                  </a:lnTo>
                  <a:lnTo>
                    <a:pt x="1470" y="150"/>
                  </a:lnTo>
                  <a:lnTo>
                    <a:pt x="1470" y="150"/>
                  </a:lnTo>
                  <a:lnTo>
                    <a:pt x="1470" y="150"/>
                  </a:lnTo>
                  <a:lnTo>
                    <a:pt x="1466" y="150"/>
                  </a:lnTo>
                  <a:lnTo>
                    <a:pt x="1462" y="146"/>
                  </a:lnTo>
                  <a:lnTo>
                    <a:pt x="1458" y="140"/>
                  </a:lnTo>
                  <a:lnTo>
                    <a:pt x="1458" y="140"/>
                  </a:lnTo>
                  <a:lnTo>
                    <a:pt x="1462" y="132"/>
                  </a:lnTo>
                  <a:lnTo>
                    <a:pt x="1464" y="128"/>
                  </a:lnTo>
                  <a:lnTo>
                    <a:pt x="1462" y="124"/>
                  </a:lnTo>
                  <a:lnTo>
                    <a:pt x="1462" y="124"/>
                  </a:lnTo>
                  <a:lnTo>
                    <a:pt x="1460" y="122"/>
                  </a:lnTo>
                  <a:lnTo>
                    <a:pt x="1460" y="122"/>
                  </a:lnTo>
                  <a:lnTo>
                    <a:pt x="1460" y="122"/>
                  </a:lnTo>
                  <a:lnTo>
                    <a:pt x="1456" y="122"/>
                  </a:lnTo>
                  <a:lnTo>
                    <a:pt x="1454" y="124"/>
                  </a:lnTo>
                  <a:lnTo>
                    <a:pt x="1448" y="130"/>
                  </a:lnTo>
                  <a:lnTo>
                    <a:pt x="1448" y="130"/>
                  </a:lnTo>
                  <a:lnTo>
                    <a:pt x="1442" y="138"/>
                  </a:lnTo>
                  <a:lnTo>
                    <a:pt x="1436" y="144"/>
                  </a:lnTo>
                  <a:lnTo>
                    <a:pt x="1436" y="144"/>
                  </a:lnTo>
                  <a:lnTo>
                    <a:pt x="1428" y="150"/>
                  </a:lnTo>
                  <a:lnTo>
                    <a:pt x="1426" y="152"/>
                  </a:lnTo>
                  <a:lnTo>
                    <a:pt x="1422" y="156"/>
                  </a:lnTo>
                  <a:lnTo>
                    <a:pt x="1422" y="156"/>
                  </a:lnTo>
                  <a:lnTo>
                    <a:pt x="1428" y="160"/>
                  </a:lnTo>
                  <a:lnTo>
                    <a:pt x="1434" y="166"/>
                  </a:lnTo>
                  <a:lnTo>
                    <a:pt x="1434" y="166"/>
                  </a:lnTo>
                  <a:lnTo>
                    <a:pt x="1436" y="170"/>
                  </a:lnTo>
                  <a:lnTo>
                    <a:pt x="1436" y="172"/>
                  </a:lnTo>
                  <a:lnTo>
                    <a:pt x="1430" y="178"/>
                  </a:lnTo>
                  <a:lnTo>
                    <a:pt x="1430" y="178"/>
                  </a:lnTo>
                  <a:lnTo>
                    <a:pt x="1426" y="184"/>
                  </a:lnTo>
                  <a:lnTo>
                    <a:pt x="1424" y="186"/>
                  </a:lnTo>
                  <a:lnTo>
                    <a:pt x="1424" y="190"/>
                  </a:lnTo>
                  <a:lnTo>
                    <a:pt x="1426" y="192"/>
                  </a:lnTo>
                  <a:lnTo>
                    <a:pt x="1432" y="198"/>
                  </a:lnTo>
                  <a:lnTo>
                    <a:pt x="1438" y="206"/>
                  </a:lnTo>
                  <a:lnTo>
                    <a:pt x="1438" y="206"/>
                  </a:lnTo>
                  <a:lnTo>
                    <a:pt x="1434" y="212"/>
                  </a:lnTo>
                  <a:lnTo>
                    <a:pt x="1430" y="218"/>
                  </a:lnTo>
                  <a:lnTo>
                    <a:pt x="1426" y="234"/>
                  </a:lnTo>
                  <a:lnTo>
                    <a:pt x="1426" y="234"/>
                  </a:lnTo>
                  <a:lnTo>
                    <a:pt x="1424" y="240"/>
                  </a:lnTo>
                  <a:lnTo>
                    <a:pt x="1416" y="246"/>
                  </a:lnTo>
                  <a:lnTo>
                    <a:pt x="1408" y="250"/>
                  </a:lnTo>
                  <a:lnTo>
                    <a:pt x="1400" y="252"/>
                  </a:lnTo>
                  <a:lnTo>
                    <a:pt x="1400" y="252"/>
                  </a:lnTo>
                  <a:lnTo>
                    <a:pt x="1398" y="252"/>
                  </a:lnTo>
                  <a:lnTo>
                    <a:pt x="1398" y="252"/>
                  </a:lnTo>
                  <a:lnTo>
                    <a:pt x="1406" y="246"/>
                  </a:lnTo>
                  <a:lnTo>
                    <a:pt x="1412" y="240"/>
                  </a:lnTo>
                  <a:lnTo>
                    <a:pt x="1416" y="232"/>
                  </a:lnTo>
                  <a:lnTo>
                    <a:pt x="1420" y="224"/>
                  </a:lnTo>
                  <a:lnTo>
                    <a:pt x="1420" y="224"/>
                  </a:lnTo>
                  <a:lnTo>
                    <a:pt x="1420" y="220"/>
                  </a:lnTo>
                  <a:lnTo>
                    <a:pt x="1420" y="216"/>
                  </a:lnTo>
                  <a:lnTo>
                    <a:pt x="1416" y="210"/>
                  </a:lnTo>
                  <a:lnTo>
                    <a:pt x="1412" y="206"/>
                  </a:lnTo>
                  <a:lnTo>
                    <a:pt x="1408" y="198"/>
                  </a:lnTo>
                  <a:lnTo>
                    <a:pt x="1408" y="198"/>
                  </a:lnTo>
                  <a:lnTo>
                    <a:pt x="1410" y="188"/>
                  </a:lnTo>
                  <a:lnTo>
                    <a:pt x="1414" y="178"/>
                  </a:lnTo>
                  <a:lnTo>
                    <a:pt x="1414" y="178"/>
                  </a:lnTo>
                  <a:lnTo>
                    <a:pt x="1418" y="170"/>
                  </a:lnTo>
                  <a:lnTo>
                    <a:pt x="1418" y="166"/>
                  </a:lnTo>
                  <a:lnTo>
                    <a:pt x="1414" y="162"/>
                  </a:lnTo>
                  <a:lnTo>
                    <a:pt x="1414" y="162"/>
                  </a:lnTo>
                  <a:lnTo>
                    <a:pt x="1408" y="154"/>
                  </a:lnTo>
                  <a:lnTo>
                    <a:pt x="1406" y="150"/>
                  </a:lnTo>
                  <a:lnTo>
                    <a:pt x="1408" y="146"/>
                  </a:lnTo>
                  <a:lnTo>
                    <a:pt x="1408" y="146"/>
                  </a:lnTo>
                  <a:lnTo>
                    <a:pt x="1414" y="142"/>
                  </a:lnTo>
                  <a:lnTo>
                    <a:pt x="1420" y="140"/>
                  </a:lnTo>
                  <a:lnTo>
                    <a:pt x="1428" y="138"/>
                  </a:lnTo>
                  <a:lnTo>
                    <a:pt x="1432" y="134"/>
                  </a:lnTo>
                  <a:lnTo>
                    <a:pt x="1432" y="134"/>
                  </a:lnTo>
                  <a:lnTo>
                    <a:pt x="1434" y="130"/>
                  </a:lnTo>
                  <a:lnTo>
                    <a:pt x="1432" y="126"/>
                  </a:lnTo>
                  <a:lnTo>
                    <a:pt x="1428" y="118"/>
                  </a:lnTo>
                  <a:lnTo>
                    <a:pt x="1428" y="118"/>
                  </a:lnTo>
                  <a:lnTo>
                    <a:pt x="1426" y="114"/>
                  </a:lnTo>
                  <a:lnTo>
                    <a:pt x="1426" y="110"/>
                  </a:lnTo>
                  <a:lnTo>
                    <a:pt x="1424" y="106"/>
                  </a:lnTo>
                  <a:lnTo>
                    <a:pt x="1422" y="104"/>
                  </a:lnTo>
                  <a:lnTo>
                    <a:pt x="1422" y="104"/>
                  </a:lnTo>
                  <a:lnTo>
                    <a:pt x="1420" y="102"/>
                  </a:lnTo>
                  <a:lnTo>
                    <a:pt x="1416" y="100"/>
                  </a:lnTo>
                  <a:lnTo>
                    <a:pt x="1416" y="100"/>
                  </a:lnTo>
                  <a:lnTo>
                    <a:pt x="1412" y="102"/>
                  </a:lnTo>
                  <a:lnTo>
                    <a:pt x="1406" y="106"/>
                  </a:lnTo>
                  <a:lnTo>
                    <a:pt x="1402" y="110"/>
                  </a:lnTo>
                  <a:lnTo>
                    <a:pt x="1396" y="112"/>
                  </a:lnTo>
                  <a:lnTo>
                    <a:pt x="1396" y="112"/>
                  </a:lnTo>
                  <a:lnTo>
                    <a:pt x="1394" y="112"/>
                  </a:lnTo>
                  <a:lnTo>
                    <a:pt x="1394" y="112"/>
                  </a:lnTo>
                  <a:lnTo>
                    <a:pt x="1392" y="112"/>
                  </a:lnTo>
                  <a:lnTo>
                    <a:pt x="1392" y="112"/>
                  </a:lnTo>
                  <a:lnTo>
                    <a:pt x="1386" y="110"/>
                  </a:lnTo>
                  <a:lnTo>
                    <a:pt x="1386" y="110"/>
                  </a:lnTo>
                  <a:lnTo>
                    <a:pt x="1382" y="112"/>
                  </a:lnTo>
                  <a:lnTo>
                    <a:pt x="1380" y="112"/>
                  </a:lnTo>
                  <a:lnTo>
                    <a:pt x="1380" y="112"/>
                  </a:lnTo>
                  <a:lnTo>
                    <a:pt x="1378" y="116"/>
                  </a:lnTo>
                  <a:lnTo>
                    <a:pt x="1378" y="122"/>
                  </a:lnTo>
                  <a:lnTo>
                    <a:pt x="1376" y="132"/>
                  </a:lnTo>
                  <a:lnTo>
                    <a:pt x="1376" y="132"/>
                  </a:lnTo>
                  <a:lnTo>
                    <a:pt x="1372" y="140"/>
                  </a:lnTo>
                  <a:lnTo>
                    <a:pt x="1370" y="144"/>
                  </a:lnTo>
                  <a:lnTo>
                    <a:pt x="1366" y="146"/>
                  </a:lnTo>
                  <a:lnTo>
                    <a:pt x="1366" y="146"/>
                  </a:lnTo>
                  <a:lnTo>
                    <a:pt x="1358" y="150"/>
                  </a:lnTo>
                  <a:lnTo>
                    <a:pt x="1348" y="152"/>
                  </a:lnTo>
                  <a:lnTo>
                    <a:pt x="1340" y="154"/>
                  </a:lnTo>
                  <a:lnTo>
                    <a:pt x="1332" y="158"/>
                  </a:lnTo>
                  <a:lnTo>
                    <a:pt x="1332" y="158"/>
                  </a:lnTo>
                  <a:lnTo>
                    <a:pt x="1332" y="162"/>
                  </a:lnTo>
                  <a:lnTo>
                    <a:pt x="1332" y="166"/>
                  </a:lnTo>
                  <a:lnTo>
                    <a:pt x="1336" y="166"/>
                  </a:lnTo>
                  <a:lnTo>
                    <a:pt x="1338" y="170"/>
                  </a:lnTo>
                  <a:lnTo>
                    <a:pt x="1338" y="170"/>
                  </a:lnTo>
                  <a:lnTo>
                    <a:pt x="1340" y="174"/>
                  </a:lnTo>
                  <a:lnTo>
                    <a:pt x="1338" y="178"/>
                  </a:lnTo>
                  <a:lnTo>
                    <a:pt x="1338" y="182"/>
                  </a:lnTo>
                  <a:lnTo>
                    <a:pt x="1336" y="186"/>
                  </a:lnTo>
                  <a:lnTo>
                    <a:pt x="1336" y="186"/>
                  </a:lnTo>
                  <a:lnTo>
                    <a:pt x="1338" y="190"/>
                  </a:lnTo>
                  <a:lnTo>
                    <a:pt x="1342" y="192"/>
                  </a:lnTo>
                  <a:lnTo>
                    <a:pt x="1346" y="194"/>
                  </a:lnTo>
                  <a:lnTo>
                    <a:pt x="1352" y="196"/>
                  </a:lnTo>
                  <a:lnTo>
                    <a:pt x="1352" y="196"/>
                  </a:lnTo>
                  <a:lnTo>
                    <a:pt x="1358" y="204"/>
                  </a:lnTo>
                  <a:lnTo>
                    <a:pt x="1364" y="212"/>
                  </a:lnTo>
                  <a:lnTo>
                    <a:pt x="1364" y="212"/>
                  </a:lnTo>
                  <a:lnTo>
                    <a:pt x="1364" y="216"/>
                  </a:lnTo>
                  <a:lnTo>
                    <a:pt x="1360" y="220"/>
                  </a:lnTo>
                  <a:lnTo>
                    <a:pt x="1354" y="222"/>
                  </a:lnTo>
                  <a:lnTo>
                    <a:pt x="1350" y="222"/>
                  </a:lnTo>
                  <a:lnTo>
                    <a:pt x="1350" y="222"/>
                  </a:lnTo>
                  <a:lnTo>
                    <a:pt x="1348" y="222"/>
                  </a:lnTo>
                  <a:lnTo>
                    <a:pt x="1348" y="222"/>
                  </a:lnTo>
                  <a:lnTo>
                    <a:pt x="1342" y="218"/>
                  </a:lnTo>
                  <a:lnTo>
                    <a:pt x="1336" y="212"/>
                  </a:lnTo>
                  <a:lnTo>
                    <a:pt x="1336" y="212"/>
                  </a:lnTo>
                  <a:lnTo>
                    <a:pt x="1330" y="206"/>
                  </a:lnTo>
                  <a:lnTo>
                    <a:pt x="1324" y="200"/>
                  </a:lnTo>
                  <a:lnTo>
                    <a:pt x="1324" y="200"/>
                  </a:lnTo>
                  <a:lnTo>
                    <a:pt x="1320" y="196"/>
                  </a:lnTo>
                  <a:lnTo>
                    <a:pt x="1314" y="194"/>
                  </a:lnTo>
                  <a:lnTo>
                    <a:pt x="1302" y="192"/>
                  </a:lnTo>
                  <a:lnTo>
                    <a:pt x="1302" y="192"/>
                  </a:lnTo>
                  <a:lnTo>
                    <a:pt x="1298" y="190"/>
                  </a:lnTo>
                  <a:lnTo>
                    <a:pt x="1296" y="186"/>
                  </a:lnTo>
                  <a:lnTo>
                    <a:pt x="1292" y="184"/>
                  </a:lnTo>
                  <a:lnTo>
                    <a:pt x="1290" y="180"/>
                  </a:lnTo>
                  <a:lnTo>
                    <a:pt x="1290" y="180"/>
                  </a:lnTo>
                  <a:lnTo>
                    <a:pt x="1286" y="180"/>
                  </a:lnTo>
                  <a:lnTo>
                    <a:pt x="1286" y="180"/>
                  </a:lnTo>
                  <a:lnTo>
                    <a:pt x="1280" y="180"/>
                  </a:lnTo>
                  <a:lnTo>
                    <a:pt x="1280" y="180"/>
                  </a:lnTo>
                  <a:lnTo>
                    <a:pt x="1274" y="182"/>
                  </a:lnTo>
                  <a:lnTo>
                    <a:pt x="1274" y="182"/>
                  </a:lnTo>
                  <a:lnTo>
                    <a:pt x="1272" y="180"/>
                  </a:lnTo>
                  <a:lnTo>
                    <a:pt x="1272" y="180"/>
                  </a:lnTo>
                  <a:lnTo>
                    <a:pt x="1268" y="180"/>
                  </a:lnTo>
                  <a:lnTo>
                    <a:pt x="1268" y="178"/>
                  </a:lnTo>
                  <a:lnTo>
                    <a:pt x="1264" y="172"/>
                  </a:lnTo>
                  <a:lnTo>
                    <a:pt x="1264" y="172"/>
                  </a:lnTo>
                  <a:lnTo>
                    <a:pt x="1258" y="168"/>
                  </a:lnTo>
                  <a:lnTo>
                    <a:pt x="1250" y="168"/>
                  </a:lnTo>
                  <a:lnTo>
                    <a:pt x="1242" y="166"/>
                  </a:lnTo>
                  <a:lnTo>
                    <a:pt x="1236" y="164"/>
                  </a:lnTo>
                  <a:lnTo>
                    <a:pt x="1236" y="164"/>
                  </a:lnTo>
                  <a:lnTo>
                    <a:pt x="1230" y="168"/>
                  </a:lnTo>
                  <a:lnTo>
                    <a:pt x="1230" y="172"/>
                  </a:lnTo>
                  <a:lnTo>
                    <a:pt x="1232" y="176"/>
                  </a:lnTo>
                  <a:lnTo>
                    <a:pt x="1236" y="178"/>
                  </a:lnTo>
                  <a:lnTo>
                    <a:pt x="1248" y="184"/>
                  </a:lnTo>
                  <a:lnTo>
                    <a:pt x="1254" y="186"/>
                  </a:lnTo>
                  <a:lnTo>
                    <a:pt x="1256" y="188"/>
                  </a:lnTo>
                  <a:lnTo>
                    <a:pt x="1256" y="188"/>
                  </a:lnTo>
                  <a:lnTo>
                    <a:pt x="1258" y="200"/>
                  </a:lnTo>
                  <a:lnTo>
                    <a:pt x="1258" y="210"/>
                  </a:lnTo>
                  <a:lnTo>
                    <a:pt x="1258" y="210"/>
                  </a:lnTo>
                  <a:lnTo>
                    <a:pt x="1254" y="212"/>
                  </a:lnTo>
                  <a:lnTo>
                    <a:pt x="1248" y="216"/>
                  </a:lnTo>
                  <a:lnTo>
                    <a:pt x="1236" y="222"/>
                  </a:lnTo>
                  <a:lnTo>
                    <a:pt x="1236" y="222"/>
                  </a:lnTo>
                  <a:lnTo>
                    <a:pt x="1234" y="216"/>
                  </a:lnTo>
                  <a:lnTo>
                    <a:pt x="1234" y="208"/>
                  </a:lnTo>
                  <a:lnTo>
                    <a:pt x="1232" y="202"/>
                  </a:lnTo>
                  <a:lnTo>
                    <a:pt x="1230" y="200"/>
                  </a:lnTo>
                  <a:lnTo>
                    <a:pt x="1226" y="200"/>
                  </a:lnTo>
                  <a:lnTo>
                    <a:pt x="1226" y="200"/>
                  </a:lnTo>
                  <a:lnTo>
                    <a:pt x="1222" y="200"/>
                  </a:lnTo>
                  <a:lnTo>
                    <a:pt x="1222" y="200"/>
                  </a:lnTo>
                  <a:lnTo>
                    <a:pt x="1218" y="202"/>
                  </a:lnTo>
                  <a:lnTo>
                    <a:pt x="1214" y="204"/>
                  </a:lnTo>
                  <a:lnTo>
                    <a:pt x="1206" y="210"/>
                  </a:lnTo>
                  <a:lnTo>
                    <a:pt x="1206" y="210"/>
                  </a:lnTo>
                  <a:lnTo>
                    <a:pt x="1200" y="214"/>
                  </a:lnTo>
                  <a:lnTo>
                    <a:pt x="1200" y="214"/>
                  </a:lnTo>
                  <a:lnTo>
                    <a:pt x="1192" y="212"/>
                  </a:lnTo>
                  <a:lnTo>
                    <a:pt x="1192" y="212"/>
                  </a:lnTo>
                  <a:lnTo>
                    <a:pt x="1186" y="210"/>
                  </a:lnTo>
                  <a:lnTo>
                    <a:pt x="1186" y="210"/>
                  </a:lnTo>
                  <a:lnTo>
                    <a:pt x="1180" y="212"/>
                  </a:lnTo>
                  <a:lnTo>
                    <a:pt x="1174" y="214"/>
                  </a:lnTo>
                  <a:lnTo>
                    <a:pt x="1174" y="214"/>
                  </a:lnTo>
                  <a:lnTo>
                    <a:pt x="1170" y="220"/>
                  </a:lnTo>
                  <a:lnTo>
                    <a:pt x="1166" y="222"/>
                  </a:lnTo>
                  <a:lnTo>
                    <a:pt x="1164" y="224"/>
                  </a:lnTo>
                  <a:lnTo>
                    <a:pt x="1164" y="224"/>
                  </a:lnTo>
                  <a:lnTo>
                    <a:pt x="1162" y="222"/>
                  </a:lnTo>
                  <a:lnTo>
                    <a:pt x="1162" y="222"/>
                  </a:lnTo>
                  <a:lnTo>
                    <a:pt x="1158" y="220"/>
                  </a:lnTo>
                  <a:lnTo>
                    <a:pt x="1158" y="218"/>
                  </a:lnTo>
                  <a:lnTo>
                    <a:pt x="1162" y="210"/>
                  </a:lnTo>
                  <a:lnTo>
                    <a:pt x="1164" y="204"/>
                  </a:lnTo>
                  <a:lnTo>
                    <a:pt x="1162" y="202"/>
                  </a:lnTo>
                  <a:lnTo>
                    <a:pt x="1158" y="200"/>
                  </a:lnTo>
                  <a:lnTo>
                    <a:pt x="1158" y="200"/>
                  </a:lnTo>
                  <a:lnTo>
                    <a:pt x="1158" y="200"/>
                  </a:lnTo>
                  <a:lnTo>
                    <a:pt x="1158" y="200"/>
                  </a:lnTo>
                  <a:lnTo>
                    <a:pt x="1152" y="202"/>
                  </a:lnTo>
                  <a:lnTo>
                    <a:pt x="1144" y="208"/>
                  </a:lnTo>
                  <a:lnTo>
                    <a:pt x="1138" y="212"/>
                  </a:lnTo>
                  <a:lnTo>
                    <a:pt x="1130" y="216"/>
                  </a:lnTo>
                  <a:lnTo>
                    <a:pt x="1130" y="216"/>
                  </a:lnTo>
                  <a:lnTo>
                    <a:pt x="1118" y="218"/>
                  </a:lnTo>
                  <a:lnTo>
                    <a:pt x="1112" y="220"/>
                  </a:lnTo>
                  <a:lnTo>
                    <a:pt x="1106" y="224"/>
                  </a:lnTo>
                  <a:lnTo>
                    <a:pt x="1106" y="224"/>
                  </a:lnTo>
                  <a:lnTo>
                    <a:pt x="1098" y="230"/>
                  </a:lnTo>
                  <a:lnTo>
                    <a:pt x="1088" y="236"/>
                  </a:lnTo>
                  <a:lnTo>
                    <a:pt x="1088" y="236"/>
                  </a:lnTo>
                  <a:lnTo>
                    <a:pt x="1078" y="240"/>
                  </a:lnTo>
                  <a:lnTo>
                    <a:pt x="1074" y="244"/>
                  </a:lnTo>
                  <a:lnTo>
                    <a:pt x="1070" y="248"/>
                  </a:lnTo>
                  <a:lnTo>
                    <a:pt x="1070" y="248"/>
                  </a:lnTo>
                  <a:lnTo>
                    <a:pt x="1064" y="246"/>
                  </a:lnTo>
                  <a:lnTo>
                    <a:pt x="1060" y="240"/>
                  </a:lnTo>
                  <a:lnTo>
                    <a:pt x="1058" y="234"/>
                  </a:lnTo>
                  <a:lnTo>
                    <a:pt x="1056" y="230"/>
                  </a:lnTo>
                  <a:lnTo>
                    <a:pt x="1056" y="230"/>
                  </a:lnTo>
                  <a:lnTo>
                    <a:pt x="1074" y="224"/>
                  </a:lnTo>
                  <a:lnTo>
                    <a:pt x="1078" y="222"/>
                  </a:lnTo>
                  <a:lnTo>
                    <a:pt x="1080" y="220"/>
                  </a:lnTo>
                  <a:lnTo>
                    <a:pt x="1080" y="218"/>
                  </a:lnTo>
                  <a:lnTo>
                    <a:pt x="1078" y="214"/>
                  </a:lnTo>
                  <a:lnTo>
                    <a:pt x="1078" y="214"/>
                  </a:lnTo>
                  <a:lnTo>
                    <a:pt x="1072" y="210"/>
                  </a:lnTo>
                  <a:lnTo>
                    <a:pt x="1064" y="206"/>
                  </a:lnTo>
                  <a:lnTo>
                    <a:pt x="1064" y="206"/>
                  </a:lnTo>
                  <a:lnTo>
                    <a:pt x="1060" y="202"/>
                  </a:lnTo>
                  <a:lnTo>
                    <a:pt x="1056" y="200"/>
                  </a:lnTo>
                  <a:lnTo>
                    <a:pt x="1056" y="200"/>
                  </a:lnTo>
                  <a:lnTo>
                    <a:pt x="1050" y="202"/>
                  </a:lnTo>
                  <a:lnTo>
                    <a:pt x="1050" y="202"/>
                  </a:lnTo>
                  <a:lnTo>
                    <a:pt x="1048" y="206"/>
                  </a:lnTo>
                  <a:lnTo>
                    <a:pt x="1046" y="210"/>
                  </a:lnTo>
                  <a:lnTo>
                    <a:pt x="1048" y="218"/>
                  </a:lnTo>
                  <a:lnTo>
                    <a:pt x="1048" y="218"/>
                  </a:lnTo>
                  <a:lnTo>
                    <a:pt x="1050" y="224"/>
                  </a:lnTo>
                  <a:lnTo>
                    <a:pt x="1046" y="230"/>
                  </a:lnTo>
                  <a:lnTo>
                    <a:pt x="1046" y="230"/>
                  </a:lnTo>
                  <a:lnTo>
                    <a:pt x="1038" y="236"/>
                  </a:lnTo>
                  <a:lnTo>
                    <a:pt x="1038" y="240"/>
                  </a:lnTo>
                  <a:lnTo>
                    <a:pt x="1038" y="244"/>
                  </a:lnTo>
                  <a:lnTo>
                    <a:pt x="1038" y="244"/>
                  </a:lnTo>
                  <a:lnTo>
                    <a:pt x="1040" y="250"/>
                  </a:lnTo>
                  <a:lnTo>
                    <a:pt x="1042" y="258"/>
                  </a:lnTo>
                  <a:lnTo>
                    <a:pt x="1042" y="258"/>
                  </a:lnTo>
                  <a:lnTo>
                    <a:pt x="1034" y="258"/>
                  </a:lnTo>
                  <a:lnTo>
                    <a:pt x="1034" y="258"/>
                  </a:lnTo>
                  <a:lnTo>
                    <a:pt x="1026" y="256"/>
                  </a:lnTo>
                  <a:lnTo>
                    <a:pt x="1026" y="256"/>
                  </a:lnTo>
                  <a:lnTo>
                    <a:pt x="1018" y="256"/>
                  </a:lnTo>
                  <a:lnTo>
                    <a:pt x="1018" y="256"/>
                  </a:lnTo>
                  <a:lnTo>
                    <a:pt x="1014" y="256"/>
                  </a:lnTo>
                  <a:lnTo>
                    <a:pt x="1014" y="256"/>
                  </a:lnTo>
                  <a:lnTo>
                    <a:pt x="1008" y="258"/>
                  </a:lnTo>
                  <a:lnTo>
                    <a:pt x="1002" y="260"/>
                  </a:lnTo>
                  <a:lnTo>
                    <a:pt x="996" y="264"/>
                  </a:lnTo>
                  <a:lnTo>
                    <a:pt x="990" y="266"/>
                  </a:lnTo>
                  <a:lnTo>
                    <a:pt x="990" y="266"/>
                  </a:lnTo>
                  <a:lnTo>
                    <a:pt x="976" y="266"/>
                  </a:lnTo>
                  <a:lnTo>
                    <a:pt x="974" y="266"/>
                  </a:lnTo>
                  <a:lnTo>
                    <a:pt x="972" y="268"/>
                  </a:lnTo>
                  <a:lnTo>
                    <a:pt x="972" y="270"/>
                  </a:lnTo>
                  <a:lnTo>
                    <a:pt x="974" y="274"/>
                  </a:lnTo>
                  <a:lnTo>
                    <a:pt x="974" y="274"/>
                  </a:lnTo>
                  <a:lnTo>
                    <a:pt x="978" y="280"/>
                  </a:lnTo>
                  <a:lnTo>
                    <a:pt x="984" y="282"/>
                  </a:lnTo>
                  <a:lnTo>
                    <a:pt x="988" y="288"/>
                  </a:lnTo>
                  <a:lnTo>
                    <a:pt x="990" y="290"/>
                  </a:lnTo>
                  <a:lnTo>
                    <a:pt x="988" y="294"/>
                  </a:lnTo>
                  <a:lnTo>
                    <a:pt x="988" y="294"/>
                  </a:lnTo>
                  <a:lnTo>
                    <a:pt x="986" y="294"/>
                  </a:lnTo>
                  <a:lnTo>
                    <a:pt x="986" y="294"/>
                  </a:lnTo>
                  <a:lnTo>
                    <a:pt x="982" y="292"/>
                  </a:lnTo>
                  <a:lnTo>
                    <a:pt x="978" y="290"/>
                  </a:lnTo>
                  <a:lnTo>
                    <a:pt x="978" y="290"/>
                  </a:lnTo>
                  <a:lnTo>
                    <a:pt x="974" y="288"/>
                  </a:lnTo>
                  <a:lnTo>
                    <a:pt x="970" y="288"/>
                  </a:lnTo>
                  <a:lnTo>
                    <a:pt x="970" y="288"/>
                  </a:lnTo>
                  <a:lnTo>
                    <a:pt x="964" y="288"/>
                  </a:lnTo>
                  <a:lnTo>
                    <a:pt x="964" y="288"/>
                  </a:lnTo>
                  <a:lnTo>
                    <a:pt x="956" y="280"/>
                  </a:lnTo>
                  <a:lnTo>
                    <a:pt x="952" y="278"/>
                  </a:lnTo>
                  <a:lnTo>
                    <a:pt x="948" y="276"/>
                  </a:lnTo>
                  <a:lnTo>
                    <a:pt x="948" y="276"/>
                  </a:lnTo>
                  <a:lnTo>
                    <a:pt x="944" y="276"/>
                  </a:lnTo>
                  <a:lnTo>
                    <a:pt x="944" y="276"/>
                  </a:lnTo>
                  <a:lnTo>
                    <a:pt x="940" y="280"/>
                  </a:lnTo>
                  <a:lnTo>
                    <a:pt x="938" y="284"/>
                  </a:lnTo>
                  <a:lnTo>
                    <a:pt x="938" y="288"/>
                  </a:lnTo>
                  <a:lnTo>
                    <a:pt x="942" y="292"/>
                  </a:lnTo>
                  <a:lnTo>
                    <a:pt x="942" y="292"/>
                  </a:lnTo>
                  <a:lnTo>
                    <a:pt x="946" y="294"/>
                  </a:lnTo>
                  <a:lnTo>
                    <a:pt x="952" y="298"/>
                  </a:lnTo>
                  <a:lnTo>
                    <a:pt x="954" y="300"/>
                  </a:lnTo>
                  <a:lnTo>
                    <a:pt x="954" y="302"/>
                  </a:lnTo>
                  <a:lnTo>
                    <a:pt x="954" y="304"/>
                  </a:lnTo>
                  <a:lnTo>
                    <a:pt x="950" y="306"/>
                  </a:lnTo>
                  <a:lnTo>
                    <a:pt x="950" y="306"/>
                  </a:lnTo>
                  <a:lnTo>
                    <a:pt x="944" y="306"/>
                  </a:lnTo>
                  <a:lnTo>
                    <a:pt x="944" y="306"/>
                  </a:lnTo>
                  <a:lnTo>
                    <a:pt x="936" y="304"/>
                  </a:lnTo>
                  <a:lnTo>
                    <a:pt x="930" y="300"/>
                  </a:lnTo>
                  <a:lnTo>
                    <a:pt x="930" y="300"/>
                  </a:lnTo>
                  <a:lnTo>
                    <a:pt x="922" y="294"/>
                  </a:lnTo>
                  <a:lnTo>
                    <a:pt x="914" y="290"/>
                  </a:lnTo>
                  <a:lnTo>
                    <a:pt x="914" y="290"/>
                  </a:lnTo>
                  <a:lnTo>
                    <a:pt x="914" y="286"/>
                  </a:lnTo>
                  <a:lnTo>
                    <a:pt x="914" y="284"/>
                  </a:lnTo>
                  <a:lnTo>
                    <a:pt x="918" y="276"/>
                  </a:lnTo>
                  <a:lnTo>
                    <a:pt x="920" y="270"/>
                  </a:lnTo>
                  <a:lnTo>
                    <a:pt x="920" y="262"/>
                  </a:lnTo>
                  <a:lnTo>
                    <a:pt x="920" y="262"/>
                  </a:lnTo>
                  <a:lnTo>
                    <a:pt x="918" y="260"/>
                  </a:lnTo>
                  <a:lnTo>
                    <a:pt x="914" y="256"/>
                  </a:lnTo>
                  <a:lnTo>
                    <a:pt x="904" y="252"/>
                  </a:lnTo>
                  <a:lnTo>
                    <a:pt x="904" y="252"/>
                  </a:lnTo>
                  <a:lnTo>
                    <a:pt x="900" y="250"/>
                  </a:lnTo>
                  <a:lnTo>
                    <a:pt x="898" y="246"/>
                  </a:lnTo>
                  <a:lnTo>
                    <a:pt x="896" y="240"/>
                  </a:lnTo>
                  <a:lnTo>
                    <a:pt x="898" y="236"/>
                  </a:lnTo>
                  <a:lnTo>
                    <a:pt x="898" y="236"/>
                  </a:lnTo>
                  <a:lnTo>
                    <a:pt x="902" y="234"/>
                  </a:lnTo>
                  <a:lnTo>
                    <a:pt x="906" y="234"/>
                  </a:lnTo>
                  <a:lnTo>
                    <a:pt x="906" y="234"/>
                  </a:lnTo>
                  <a:lnTo>
                    <a:pt x="906" y="234"/>
                  </a:lnTo>
                  <a:lnTo>
                    <a:pt x="906" y="234"/>
                  </a:lnTo>
                  <a:lnTo>
                    <a:pt x="910" y="242"/>
                  </a:lnTo>
                  <a:lnTo>
                    <a:pt x="918" y="250"/>
                  </a:lnTo>
                  <a:lnTo>
                    <a:pt x="918" y="250"/>
                  </a:lnTo>
                  <a:lnTo>
                    <a:pt x="922" y="252"/>
                  </a:lnTo>
                  <a:lnTo>
                    <a:pt x="926" y="252"/>
                  </a:lnTo>
                  <a:lnTo>
                    <a:pt x="926" y="252"/>
                  </a:lnTo>
                  <a:lnTo>
                    <a:pt x="930" y="252"/>
                  </a:lnTo>
                  <a:lnTo>
                    <a:pt x="930" y="252"/>
                  </a:lnTo>
                  <a:lnTo>
                    <a:pt x="936" y="252"/>
                  </a:lnTo>
                  <a:lnTo>
                    <a:pt x="936" y="252"/>
                  </a:lnTo>
                  <a:lnTo>
                    <a:pt x="938" y="252"/>
                  </a:lnTo>
                  <a:lnTo>
                    <a:pt x="938" y="252"/>
                  </a:lnTo>
                  <a:lnTo>
                    <a:pt x="944" y="254"/>
                  </a:lnTo>
                  <a:lnTo>
                    <a:pt x="948" y="256"/>
                  </a:lnTo>
                  <a:lnTo>
                    <a:pt x="952" y="260"/>
                  </a:lnTo>
                  <a:lnTo>
                    <a:pt x="956" y="262"/>
                  </a:lnTo>
                  <a:lnTo>
                    <a:pt x="956" y="262"/>
                  </a:lnTo>
                  <a:lnTo>
                    <a:pt x="962" y="262"/>
                  </a:lnTo>
                  <a:lnTo>
                    <a:pt x="962" y="262"/>
                  </a:lnTo>
                  <a:lnTo>
                    <a:pt x="970" y="262"/>
                  </a:lnTo>
                  <a:lnTo>
                    <a:pt x="980" y="260"/>
                  </a:lnTo>
                  <a:lnTo>
                    <a:pt x="990" y="256"/>
                  </a:lnTo>
                  <a:lnTo>
                    <a:pt x="998" y="252"/>
                  </a:lnTo>
                  <a:lnTo>
                    <a:pt x="1006" y="248"/>
                  </a:lnTo>
                  <a:lnTo>
                    <a:pt x="1010" y="242"/>
                  </a:lnTo>
                  <a:lnTo>
                    <a:pt x="1010" y="236"/>
                  </a:lnTo>
                  <a:lnTo>
                    <a:pt x="1006" y="230"/>
                  </a:lnTo>
                  <a:lnTo>
                    <a:pt x="1006" y="230"/>
                  </a:lnTo>
                  <a:lnTo>
                    <a:pt x="996" y="220"/>
                  </a:lnTo>
                  <a:lnTo>
                    <a:pt x="992" y="216"/>
                  </a:lnTo>
                  <a:lnTo>
                    <a:pt x="990" y="208"/>
                  </a:lnTo>
                  <a:lnTo>
                    <a:pt x="990" y="208"/>
                  </a:lnTo>
                  <a:lnTo>
                    <a:pt x="972" y="206"/>
                  </a:lnTo>
                  <a:lnTo>
                    <a:pt x="962" y="202"/>
                  </a:lnTo>
                  <a:lnTo>
                    <a:pt x="956" y="198"/>
                  </a:lnTo>
                  <a:lnTo>
                    <a:pt x="956" y="198"/>
                  </a:lnTo>
                  <a:lnTo>
                    <a:pt x="952" y="192"/>
                  </a:lnTo>
                  <a:lnTo>
                    <a:pt x="950" y="186"/>
                  </a:lnTo>
                  <a:lnTo>
                    <a:pt x="946" y="182"/>
                  </a:lnTo>
                  <a:lnTo>
                    <a:pt x="942" y="180"/>
                  </a:lnTo>
                  <a:lnTo>
                    <a:pt x="942" y="180"/>
                  </a:lnTo>
                  <a:lnTo>
                    <a:pt x="934" y="182"/>
                  </a:lnTo>
                  <a:lnTo>
                    <a:pt x="934" y="182"/>
                  </a:lnTo>
                  <a:lnTo>
                    <a:pt x="924" y="184"/>
                  </a:lnTo>
                  <a:lnTo>
                    <a:pt x="912" y="186"/>
                  </a:lnTo>
                  <a:lnTo>
                    <a:pt x="912" y="186"/>
                  </a:lnTo>
                  <a:lnTo>
                    <a:pt x="906" y="184"/>
                  </a:lnTo>
                  <a:lnTo>
                    <a:pt x="904" y="182"/>
                  </a:lnTo>
                  <a:lnTo>
                    <a:pt x="902" y="178"/>
                  </a:lnTo>
                  <a:lnTo>
                    <a:pt x="902" y="178"/>
                  </a:lnTo>
                  <a:lnTo>
                    <a:pt x="904" y="172"/>
                  </a:lnTo>
                  <a:lnTo>
                    <a:pt x="904" y="168"/>
                  </a:lnTo>
                  <a:lnTo>
                    <a:pt x="904" y="166"/>
                  </a:lnTo>
                  <a:lnTo>
                    <a:pt x="900" y="162"/>
                  </a:lnTo>
                  <a:lnTo>
                    <a:pt x="900" y="162"/>
                  </a:lnTo>
                  <a:lnTo>
                    <a:pt x="890" y="158"/>
                  </a:lnTo>
                  <a:lnTo>
                    <a:pt x="880" y="154"/>
                  </a:lnTo>
                  <a:lnTo>
                    <a:pt x="880" y="154"/>
                  </a:lnTo>
                  <a:lnTo>
                    <a:pt x="876" y="150"/>
                  </a:lnTo>
                  <a:lnTo>
                    <a:pt x="872" y="146"/>
                  </a:lnTo>
                  <a:lnTo>
                    <a:pt x="868" y="142"/>
                  </a:lnTo>
                  <a:lnTo>
                    <a:pt x="862" y="138"/>
                  </a:lnTo>
                  <a:lnTo>
                    <a:pt x="862" y="138"/>
                  </a:lnTo>
                  <a:lnTo>
                    <a:pt x="856" y="136"/>
                  </a:lnTo>
                  <a:lnTo>
                    <a:pt x="856" y="136"/>
                  </a:lnTo>
                  <a:lnTo>
                    <a:pt x="846" y="138"/>
                  </a:lnTo>
                  <a:lnTo>
                    <a:pt x="836" y="142"/>
                  </a:lnTo>
                  <a:lnTo>
                    <a:pt x="826" y="144"/>
                  </a:lnTo>
                  <a:lnTo>
                    <a:pt x="818" y="146"/>
                  </a:lnTo>
                  <a:lnTo>
                    <a:pt x="818" y="146"/>
                  </a:lnTo>
                  <a:lnTo>
                    <a:pt x="818" y="146"/>
                  </a:lnTo>
                  <a:lnTo>
                    <a:pt x="818" y="146"/>
                  </a:lnTo>
                  <a:lnTo>
                    <a:pt x="814" y="146"/>
                  </a:lnTo>
                  <a:lnTo>
                    <a:pt x="812" y="144"/>
                  </a:lnTo>
                  <a:lnTo>
                    <a:pt x="810" y="142"/>
                  </a:lnTo>
                  <a:lnTo>
                    <a:pt x="806" y="142"/>
                  </a:lnTo>
                  <a:lnTo>
                    <a:pt x="806" y="142"/>
                  </a:lnTo>
                  <a:lnTo>
                    <a:pt x="806" y="142"/>
                  </a:lnTo>
                  <a:lnTo>
                    <a:pt x="806" y="142"/>
                  </a:lnTo>
                  <a:lnTo>
                    <a:pt x="800" y="142"/>
                  </a:lnTo>
                  <a:lnTo>
                    <a:pt x="796" y="144"/>
                  </a:lnTo>
                  <a:lnTo>
                    <a:pt x="786" y="150"/>
                  </a:lnTo>
                  <a:lnTo>
                    <a:pt x="778" y="158"/>
                  </a:lnTo>
                  <a:lnTo>
                    <a:pt x="768" y="164"/>
                  </a:lnTo>
                  <a:lnTo>
                    <a:pt x="768" y="164"/>
                  </a:lnTo>
                  <a:lnTo>
                    <a:pt x="752" y="168"/>
                  </a:lnTo>
                  <a:lnTo>
                    <a:pt x="738" y="170"/>
                  </a:lnTo>
                  <a:lnTo>
                    <a:pt x="738" y="170"/>
                  </a:lnTo>
                  <a:lnTo>
                    <a:pt x="736" y="170"/>
                  </a:lnTo>
                  <a:lnTo>
                    <a:pt x="736" y="170"/>
                  </a:lnTo>
                  <a:lnTo>
                    <a:pt x="732" y="170"/>
                  </a:lnTo>
                  <a:lnTo>
                    <a:pt x="728" y="168"/>
                  </a:lnTo>
                  <a:lnTo>
                    <a:pt x="728" y="168"/>
                  </a:lnTo>
                  <a:lnTo>
                    <a:pt x="718" y="166"/>
                  </a:lnTo>
                  <a:lnTo>
                    <a:pt x="718" y="166"/>
                  </a:lnTo>
                  <a:lnTo>
                    <a:pt x="716" y="166"/>
                  </a:lnTo>
                  <a:lnTo>
                    <a:pt x="716" y="166"/>
                  </a:lnTo>
                  <a:lnTo>
                    <a:pt x="710" y="168"/>
                  </a:lnTo>
                  <a:lnTo>
                    <a:pt x="706" y="174"/>
                  </a:lnTo>
                  <a:lnTo>
                    <a:pt x="704" y="178"/>
                  </a:lnTo>
                  <a:lnTo>
                    <a:pt x="700" y="182"/>
                  </a:lnTo>
                  <a:lnTo>
                    <a:pt x="700" y="182"/>
                  </a:lnTo>
                  <a:lnTo>
                    <a:pt x="694" y="186"/>
                  </a:lnTo>
                  <a:lnTo>
                    <a:pt x="688" y="186"/>
                  </a:lnTo>
                  <a:lnTo>
                    <a:pt x="688" y="186"/>
                  </a:lnTo>
                  <a:lnTo>
                    <a:pt x="684" y="186"/>
                  </a:lnTo>
                  <a:lnTo>
                    <a:pt x="684" y="186"/>
                  </a:lnTo>
                  <a:lnTo>
                    <a:pt x="678" y="184"/>
                  </a:lnTo>
                  <a:lnTo>
                    <a:pt x="678" y="184"/>
                  </a:lnTo>
                  <a:lnTo>
                    <a:pt x="674" y="184"/>
                  </a:lnTo>
                  <a:lnTo>
                    <a:pt x="674" y="184"/>
                  </a:lnTo>
                  <a:lnTo>
                    <a:pt x="672" y="198"/>
                  </a:lnTo>
                  <a:lnTo>
                    <a:pt x="670" y="210"/>
                  </a:lnTo>
                  <a:lnTo>
                    <a:pt x="666" y="216"/>
                  </a:lnTo>
                  <a:lnTo>
                    <a:pt x="662" y="220"/>
                  </a:lnTo>
                  <a:lnTo>
                    <a:pt x="656" y="224"/>
                  </a:lnTo>
                  <a:lnTo>
                    <a:pt x="648" y="224"/>
                  </a:lnTo>
                  <a:lnTo>
                    <a:pt x="648" y="224"/>
                  </a:lnTo>
                  <a:lnTo>
                    <a:pt x="646" y="224"/>
                  </a:lnTo>
                  <a:lnTo>
                    <a:pt x="646" y="224"/>
                  </a:lnTo>
                  <a:lnTo>
                    <a:pt x="642" y="234"/>
                  </a:lnTo>
                  <a:lnTo>
                    <a:pt x="640" y="238"/>
                  </a:lnTo>
                  <a:lnTo>
                    <a:pt x="636" y="244"/>
                  </a:lnTo>
                  <a:lnTo>
                    <a:pt x="636" y="244"/>
                  </a:lnTo>
                  <a:lnTo>
                    <a:pt x="620" y="256"/>
                  </a:lnTo>
                  <a:lnTo>
                    <a:pt x="604" y="268"/>
                  </a:lnTo>
                  <a:lnTo>
                    <a:pt x="604" y="268"/>
                  </a:lnTo>
                  <a:lnTo>
                    <a:pt x="578" y="284"/>
                  </a:lnTo>
                  <a:lnTo>
                    <a:pt x="554" y="300"/>
                  </a:lnTo>
                  <a:lnTo>
                    <a:pt x="554" y="300"/>
                  </a:lnTo>
                  <a:lnTo>
                    <a:pt x="542" y="308"/>
                  </a:lnTo>
                  <a:lnTo>
                    <a:pt x="528" y="314"/>
                  </a:lnTo>
                  <a:lnTo>
                    <a:pt x="514" y="322"/>
                  </a:lnTo>
                  <a:lnTo>
                    <a:pt x="510" y="326"/>
                  </a:lnTo>
                  <a:lnTo>
                    <a:pt x="508" y="330"/>
                  </a:lnTo>
                  <a:lnTo>
                    <a:pt x="508" y="330"/>
                  </a:lnTo>
                  <a:lnTo>
                    <a:pt x="506" y="336"/>
                  </a:lnTo>
                  <a:lnTo>
                    <a:pt x="506" y="342"/>
                  </a:lnTo>
                  <a:lnTo>
                    <a:pt x="508" y="346"/>
                  </a:lnTo>
                  <a:lnTo>
                    <a:pt x="508" y="352"/>
                  </a:lnTo>
                  <a:lnTo>
                    <a:pt x="508" y="352"/>
                  </a:lnTo>
                  <a:lnTo>
                    <a:pt x="504" y="358"/>
                  </a:lnTo>
                  <a:lnTo>
                    <a:pt x="502" y="364"/>
                  </a:lnTo>
                  <a:lnTo>
                    <a:pt x="498" y="368"/>
                  </a:lnTo>
                  <a:lnTo>
                    <a:pt x="496" y="374"/>
                  </a:lnTo>
                  <a:lnTo>
                    <a:pt x="496" y="374"/>
                  </a:lnTo>
                  <a:lnTo>
                    <a:pt x="498" y="378"/>
                  </a:lnTo>
                  <a:lnTo>
                    <a:pt x="502" y="380"/>
                  </a:lnTo>
                  <a:lnTo>
                    <a:pt x="506" y="384"/>
                  </a:lnTo>
                  <a:lnTo>
                    <a:pt x="508" y="388"/>
                  </a:lnTo>
                  <a:lnTo>
                    <a:pt x="508" y="388"/>
                  </a:lnTo>
                  <a:lnTo>
                    <a:pt x="506" y="392"/>
                  </a:lnTo>
                  <a:lnTo>
                    <a:pt x="504" y="398"/>
                  </a:lnTo>
                  <a:lnTo>
                    <a:pt x="502" y="402"/>
                  </a:lnTo>
                  <a:lnTo>
                    <a:pt x="502" y="408"/>
                  </a:lnTo>
                  <a:lnTo>
                    <a:pt x="502" y="408"/>
                  </a:lnTo>
                  <a:lnTo>
                    <a:pt x="506" y="412"/>
                  </a:lnTo>
                  <a:lnTo>
                    <a:pt x="510" y="418"/>
                  </a:lnTo>
                  <a:lnTo>
                    <a:pt x="514" y="420"/>
                  </a:lnTo>
                  <a:lnTo>
                    <a:pt x="520" y="422"/>
                  </a:lnTo>
                  <a:lnTo>
                    <a:pt x="520" y="422"/>
                  </a:lnTo>
                  <a:lnTo>
                    <a:pt x="520" y="422"/>
                  </a:lnTo>
                  <a:lnTo>
                    <a:pt x="520" y="422"/>
                  </a:lnTo>
                  <a:lnTo>
                    <a:pt x="528" y="420"/>
                  </a:lnTo>
                  <a:lnTo>
                    <a:pt x="536" y="416"/>
                  </a:lnTo>
                  <a:lnTo>
                    <a:pt x="550" y="406"/>
                  </a:lnTo>
                  <a:lnTo>
                    <a:pt x="550" y="406"/>
                  </a:lnTo>
                  <a:lnTo>
                    <a:pt x="560" y="398"/>
                  </a:lnTo>
                  <a:lnTo>
                    <a:pt x="566" y="394"/>
                  </a:lnTo>
                  <a:lnTo>
                    <a:pt x="572" y="392"/>
                  </a:lnTo>
                  <a:lnTo>
                    <a:pt x="572" y="392"/>
                  </a:lnTo>
                  <a:lnTo>
                    <a:pt x="574" y="392"/>
                  </a:lnTo>
                  <a:lnTo>
                    <a:pt x="574" y="392"/>
                  </a:lnTo>
                  <a:lnTo>
                    <a:pt x="578" y="396"/>
                  </a:lnTo>
                  <a:lnTo>
                    <a:pt x="578" y="400"/>
                  </a:lnTo>
                  <a:lnTo>
                    <a:pt x="578" y="406"/>
                  </a:lnTo>
                  <a:lnTo>
                    <a:pt x="576" y="410"/>
                  </a:lnTo>
                  <a:lnTo>
                    <a:pt x="576" y="410"/>
                  </a:lnTo>
                  <a:lnTo>
                    <a:pt x="570" y="414"/>
                  </a:lnTo>
                  <a:lnTo>
                    <a:pt x="568" y="416"/>
                  </a:lnTo>
                  <a:lnTo>
                    <a:pt x="570" y="420"/>
                  </a:lnTo>
                  <a:lnTo>
                    <a:pt x="570" y="420"/>
                  </a:lnTo>
                  <a:lnTo>
                    <a:pt x="570" y="422"/>
                  </a:lnTo>
                  <a:lnTo>
                    <a:pt x="574" y="424"/>
                  </a:lnTo>
                  <a:lnTo>
                    <a:pt x="578" y="426"/>
                  </a:lnTo>
                  <a:lnTo>
                    <a:pt x="578" y="426"/>
                  </a:lnTo>
                  <a:lnTo>
                    <a:pt x="582" y="430"/>
                  </a:lnTo>
                  <a:lnTo>
                    <a:pt x="584" y="434"/>
                  </a:lnTo>
                  <a:lnTo>
                    <a:pt x="582" y="438"/>
                  </a:lnTo>
                  <a:lnTo>
                    <a:pt x="582" y="444"/>
                  </a:lnTo>
                  <a:lnTo>
                    <a:pt x="582" y="444"/>
                  </a:lnTo>
                  <a:lnTo>
                    <a:pt x="586" y="446"/>
                  </a:lnTo>
                  <a:lnTo>
                    <a:pt x="588" y="450"/>
                  </a:lnTo>
                  <a:lnTo>
                    <a:pt x="588" y="450"/>
                  </a:lnTo>
                  <a:lnTo>
                    <a:pt x="588" y="456"/>
                  </a:lnTo>
                  <a:lnTo>
                    <a:pt x="586" y="462"/>
                  </a:lnTo>
                  <a:lnTo>
                    <a:pt x="586" y="462"/>
                  </a:lnTo>
                  <a:lnTo>
                    <a:pt x="588" y="468"/>
                  </a:lnTo>
                  <a:lnTo>
                    <a:pt x="588" y="470"/>
                  </a:lnTo>
                  <a:lnTo>
                    <a:pt x="592" y="470"/>
                  </a:lnTo>
                  <a:lnTo>
                    <a:pt x="592" y="470"/>
                  </a:lnTo>
                  <a:lnTo>
                    <a:pt x="600" y="468"/>
                  </a:lnTo>
                  <a:lnTo>
                    <a:pt x="600" y="468"/>
                  </a:lnTo>
                  <a:lnTo>
                    <a:pt x="606" y="466"/>
                  </a:lnTo>
                  <a:lnTo>
                    <a:pt x="610" y="464"/>
                  </a:lnTo>
                  <a:lnTo>
                    <a:pt x="616" y="456"/>
                  </a:lnTo>
                  <a:lnTo>
                    <a:pt x="616" y="456"/>
                  </a:lnTo>
                  <a:lnTo>
                    <a:pt x="622" y="454"/>
                  </a:lnTo>
                  <a:lnTo>
                    <a:pt x="626" y="452"/>
                  </a:lnTo>
                  <a:lnTo>
                    <a:pt x="636" y="450"/>
                  </a:lnTo>
                  <a:lnTo>
                    <a:pt x="636" y="450"/>
                  </a:lnTo>
                  <a:lnTo>
                    <a:pt x="642" y="448"/>
                  </a:lnTo>
                  <a:lnTo>
                    <a:pt x="644" y="444"/>
                  </a:lnTo>
                  <a:lnTo>
                    <a:pt x="644" y="440"/>
                  </a:lnTo>
                  <a:lnTo>
                    <a:pt x="644" y="434"/>
                  </a:lnTo>
                  <a:lnTo>
                    <a:pt x="642" y="424"/>
                  </a:lnTo>
                  <a:lnTo>
                    <a:pt x="644" y="418"/>
                  </a:lnTo>
                  <a:lnTo>
                    <a:pt x="646" y="414"/>
                  </a:lnTo>
                  <a:lnTo>
                    <a:pt x="646" y="414"/>
                  </a:lnTo>
                  <a:lnTo>
                    <a:pt x="650" y="410"/>
                  </a:lnTo>
                  <a:lnTo>
                    <a:pt x="656" y="406"/>
                  </a:lnTo>
                  <a:lnTo>
                    <a:pt x="666" y="400"/>
                  </a:lnTo>
                  <a:lnTo>
                    <a:pt x="668" y="396"/>
                  </a:lnTo>
                  <a:lnTo>
                    <a:pt x="670" y="394"/>
                  </a:lnTo>
                  <a:lnTo>
                    <a:pt x="666" y="390"/>
                  </a:lnTo>
                  <a:lnTo>
                    <a:pt x="658" y="386"/>
                  </a:lnTo>
                  <a:lnTo>
                    <a:pt x="658" y="386"/>
                  </a:lnTo>
                  <a:lnTo>
                    <a:pt x="662" y="382"/>
                  </a:lnTo>
                  <a:lnTo>
                    <a:pt x="666" y="382"/>
                  </a:lnTo>
                  <a:lnTo>
                    <a:pt x="666" y="382"/>
                  </a:lnTo>
                  <a:lnTo>
                    <a:pt x="672" y="382"/>
                  </a:lnTo>
                  <a:lnTo>
                    <a:pt x="672" y="382"/>
                  </a:lnTo>
                  <a:lnTo>
                    <a:pt x="678" y="384"/>
                  </a:lnTo>
                  <a:lnTo>
                    <a:pt x="678" y="384"/>
                  </a:lnTo>
                  <a:lnTo>
                    <a:pt x="682" y="382"/>
                  </a:lnTo>
                  <a:lnTo>
                    <a:pt x="686" y="380"/>
                  </a:lnTo>
                  <a:lnTo>
                    <a:pt x="686" y="380"/>
                  </a:lnTo>
                  <a:lnTo>
                    <a:pt x="686" y="378"/>
                  </a:lnTo>
                  <a:lnTo>
                    <a:pt x="686" y="374"/>
                  </a:lnTo>
                  <a:lnTo>
                    <a:pt x="682" y="370"/>
                  </a:lnTo>
                  <a:lnTo>
                    <a:pt x="670" y="362"/>
                  </a:lnTo>
                  <a:lnTo>
                    <a:pt x="670" y="362"/>
                  </a:lnTo>
                  <a:lnTo>
                    <a:pt x="666" y="358"/>
                  </a:lnTo>
                  <a:lnTo>
                    <a:pt x="664" y="354"/>
                  </a:lnTo>
                  <a:lnTo>
                    <a:pt x="664" y="348"/>
                  </a:lnTo>
                  <a:lnTo>
                    <a:pt x="668" y="342"/>
                  </a:lnTo>
                  <a:lnTo>
                    <a:pt x="668" y="342"/>
                  </a:lnTo>
                  <a:lnTo>
                    <a:pt x="674" y="330"/>
                  </a:lnTo>
                  <a:lnTo>
                    <a:pt x="678" y="318"/>
                  </a:lnTo>
                  <a:lnTo>
                    <a:pt x="678" y="318"/>
                  </a:lnTo>
                  <a:lnTo>
                    <a:pt x="692" y="314"/>
                  </a:lnTo>
                  <a:lnTo>
                    <a:pt x="704" y="310"/>
                  </a:lnTo>
                  <a:lnTo>
                    <a:pt x="704" y="310"/>
                  </a:lnTo>
                  <a:lnTo>
                    <a:pt x="712" y="308"/>
                  </a:lnTo>
                  <a:lnTo>
                    <a:pt x="716" y="304"/>
                  </a:lnTo>
                  <a:lnTo>
                    <a:pt x="722" y="294"/>
                  </a:lnTo>
                  <a:lnTo>
                    <a:pt x="722" y="294"/>
                  </a:lnTo>
                  <a:lnTo>
                    <a:pt x="736" y="276"/>
                  </a:lnTo>
                  <a:lnTo>
                    <a:pt x="754" y="260"/>
                  </a:lnTo>
                  <a:lnTo>
                    <a:pt x="754" y="260"/>
                  </a:lnTo>
                  <a:lnTo>
                    <a:pt x="762" y="258"/>
                  </a:lnTo>
                  <a:lnTo>
                    <a:pt x="770" y="256"/>
                  </a:lnTo>
                  <a:lnTo>
                    <a:pt x="770" y="256"/>
                  </a:lnTo>
                  <a:lnTo>
                    <a:pt x="778" y="258"/>
                  </a:lnTo>
                  <a:lnTo>
                    <a:pt x="784" y="262"/>
                  </a:lnTo>
                  <a:lnTo>
                    <a:pt x="786" y="266"/>
                  </a:lnTo>
                  <a:lnTo>
                    <a:pt x="786" y="270"/>
                  </a:lnTo>
                  <a:lnTo>
                    <a:pt x="786" y="274"/>
                  </a:lnTo>
                  <a:lnTo>
                    <a:pt x="786" y="274"/>
                  </a:lnTo>
                  <a:lnTo>
                    <a:pt x="780" y="280"/>
                  </a:lnTo>
                  <a:lnTo>
                    <a:pt x="774" y="286"/>
                  </a:lnTo>
                  <a:lnTo>
                    <a:pt x="758" y="294"/>
                  </a:lnTo>
                  <a:lnTo>
                    <a:pt x="742" y="302"/>
                  </a:lnTo>
                  <a:lnTo>
                    <a:pt x="734" y="306"/>
                  </a:lnTo>
                  <a:lnTo>
                    <a:pt x="728" y="312"/>
                  </a:lnTo>
                  <a:lnTo>
                    <a:pt x="728" y="312"/>
                  </a:lnTo>
                  <a:lnTo>
                    <a:pt x="726" y="316"/>
                  </a:lnTo>
                  <a:lnTo>
                    <a:pt x="724" y="322"/>
                  </a:lnTo>
                  <a:lnTo>
                    <a:pt x="724" y="334"/>
                  </a:lnTo>
                  <a:lnTo>
                    <a:pt x="724" y="334"/>
                  </a:lnTo>
                  <a:lnTo>
                    <a:pt x="722" y="346"/>
                  </a:lnTo>
                  <a:lnTo>
                    <a:pt x="718" y="356"/>
                  </a:lnTo>
                  <a:lnTo>
                    <a:pt x="718" y="356"/>
                  </a:lnTo>
                  <a:lnTo>
                    <a:pt x="714" y="366"/>
                  </a:lnTo>
                  <a:lnTo>
                    <a:pt x="712" y="372"/>
                  </a:lnTo>
                  <a:lnTo>
                    <a:pt x="714" y="376"/>
                  </a:lnTo>
                  <a:lnTo>
                    <a:pt x="714" y="376"/>
                  </a:lnTo>
                  <a:lnTo>
                    <a:pt x="720" y="378"/>
                  </a:lnTo>
                  <a:lnTo>
                    <a:pt x="726" y="380"/>
                  </a:lnTo>
                  <a:lnTo>
                    <a:pt x="738" y="382"/>
                  </a:lnTo>
                  <a:lnTo>
                    <a:pt x="738" y="382"/>
                  </a:lnTo>
                  <a:lnTo>
                    <a:pt x="748" y="384"/>
                  </a:lnTo>
                  <a:lnTo>
                    <a:pt x="748" y="384"/>
                  </a:lnTo>
                  <a:lnTo>
                    <a:pt x="752" y="384"/>
                  </a:lnTo>
                  <a:lnTo>
                    <a:pt x="758" y="382"/>
                  </a:lnTo>
                  <a:lnTo>
                    <a:pt x="758" y="382"/>
                  </a:lnTo>
                  <a:lnTo>
                    <a:pt x="770" y="376"/>
                  </a:lnTo>
                  <a:lnTo>
                    <a:pt x="782" y="372"/>
                  </a:lnTo>
                  <a:lnTo>
                    <a:pt x="782" y="372"/>
                  </a:lnTo>
                  <a:lnTo>
                    <a:pt x="790" y="370"/>
                  </a:lnTo>
                  <a:lnTo>
                    <a:pt x="798" y="368"/>
                  </a:lnTo>
                  <a:lnTo>
                    <a:pt x="798" y="368"/>
                  </a:lnTo>
                  <a:lnTo>
                    <a:pt x="804" y="370"/>
                  </a:lnTo>
                  <a:lnTo>
                    <a:pt x="806" y="370"/>
                  </a:lnTo>
                  <a:lnTo>
                    <a:pt x="806" y="370"/>
                  </a:lnTo>
                  <a:lnTo>
                    <a:pt x="810" y="374"/>
                  </a:lnTo>
                  <a:lnTo>
                    <a:pt x="810" y="380"/>
                  </a:lnTo>
                  <a:lnTo>
                    <a:pt x="810" y="392"/>
                  </a:lnTo>
                  <a:lnTo>
                    <a:pt x="810" y="392"/>
                  </a:lnTo>
                  <a:lnTo>
                    <a:pt x="806" y="392"/>
                  </a:lnTo>
                  <a:lnTo>
                    <a:pt x="806" y="392"/>
                  </a:lnTo>
                  <a:lnTo>
                    <a:pt x="790" y="390"/>
                  </a:lnTo>
                  <a:lnTo>
                    <a:pt x="790" y="390"/>
                  </a:lnTo>
                  <a:lnTo>
                    <a:pt x="772" y="388"/>
                  </a:lnTo>
                  <a:lnTo>
                    <a:pt x="772" y="388"/>
                  </a:lnTo>
                  <a:lnTo>
                    <a:pt x="762" y="388"/>
                  </a:lnTo>
                  <a:lnTo>
                    <a:pt x="762" y="388"/>
                  </a:lnTo>
                  <a:lnTo>
                    <a:pt x="754" y="390"/>
                  </a:lnTo>
                  <a:lnTo>
                    <a:pt x="748" y="394"/>
                  </a:lnTo>
                  <a:lnTo>
                    <a:pt x="746" y="398"/>
                  </a:lnTo>
                  <a:lnTo>
                    <a:pt x="746" y="402"/>
                  </a:lnTo>
                  <a:lnTo>
                    <a:pt x="746" y="412"/>
                  </a:lnTo>
                  <a:lnTo>
                    <a:pt x="748" y="422"/>
                  </a:lnTo>
                  <a:lnTo>
                    <a:pt x="748" y="422"/>
                  </a:lnTo>
                  <a:lnTo>
                    <a:pt x="748" y="428"/>
                  </a:lnTo>
                  <a:lnTo>
                    <a:pt x="748" y="434"/>
                  </a:lnTo>
                  <a:lnTo>
                    <a:pt x="744" y="438"/>
                  </a:lnTo>
                  <a:lnTo>
                    <a:pt x="740" y="440"/>
                  </a:lnTo>
                  <a:lnTo>
                    <a:pt x="736" y="440"/>
                  </a:lnTo>
                  <a:lnTo>
                    <a:pt x="736" y="440"/>
                  </a:lnTo>
                  <a:lnTo>
                    <a:pt x="736" y="440"/>
                  </a:lnTo>
                  <a:lnTo>
                    <a:pt x="736" y="440"/>
                  </a:lnTo>
                  <a:lnTo>
                    <a:pt x="734" y="440"/>
                  </a:lnTo>
                  <a:lnTo>
                    <a:pt x="732" y="438"/>
                  </a:lnTo>
                  <a:lnTo>
                    <a:pt x="730" y="434"/>
                  </a:lnTo>
                  <a:lnTo>
                    <a:pt x="730" y="428"/>
                  </a:lnTo>
                  <a:lnTo>
                    <a:pt x="728" y="424"/>
                  </a:lnTo>
                  <a:lnTo>
                    <a:pt x="728" y="424"/>
                  </a:lnTo>
                  <a:lnTo>
                    <a:pt x="724" y="420"/>
                  </a:lnTo>
                  <a:lnTo>
                    <a:pt x="720" y="420"/>
                  </a:lnTo>
                  <a:lnTo>
                    <a:pt x="720" y="420"/>
                  </a:lnTo>
                  <a:lnTo>
                    <a:pt x="714" y="420"/>
                  </a:lnTo>
                  <a:lnTo>
                    <a:pt x="708" y="424"/>
                  </a:lnTo>
                  <a:lnTo>
                    <a:pt x="708" y="424"/>
                  </a:lnTo>
                  <a:lnTo>
                    <a:pt x="704" y="428"/>
                  </a:lnTo>
                  <a:lnTo>
                    <a:pt x="700" y="432"/>
                  </a:lnTo>
                  <a:lnTo>
                    <a:pt x="700" y="432"/>
                  </a:lnTo>
                  <a:lnTo>
                    <a:pt x="694" y="436"/>
                  </a:lnTo>
                  <a:lnTo>
                    <a:pt x="692" y="438"/>
                  </a:lnTo>
                  <a:lnTo>
                    <a:pt x="690" y="440"/>
                  </a:lnTo>
                  <a:lnTo>
                    <a:pt x="690" y="440"/>
                  </a:lnTo>
                  <a:lnTo>
                    <a:pt x="690" y="442"/>
                  </a:lnTo>
                  <a:lnTo>
                    <a:pt x="690" y="444"/>
                  </a:lnTo>
                  <a:lnTo>
                    <a:pt x="694" y="448"/>
                  </a:lnTo>
                  <a:lnTo>
                    <a:pt x="694" y="448"/>
                  </a:lnTo>
                  <a:lnTo>
                    <a:pt x="694" y="458"/>
                  </a:lnTo>
                  <a:lnTo>
                    <a:pt x="694" y="458"/>
                  </a:lnTo>
                  <a:lnTo>
                    <a:pt x="692" y="468"/>
                  </a:lnTo>
                  <a:lnTo>
                    <a:pt x="692" y="472"/>
                  </a:lnTo>
                  <a:lnTo>
                    <a:pt x="690" y="476"/>
                  </a:lnTo>
                  <a:lnTo>
                    <a:pt x="690" y="476"/>
                  </a:lnTo>
                  <a:lnTo>
                    <a:pt x="684" y="480"/>
                  </a:lnTo>
                  <a:lnTo>
                    <a:pt x="680" y="480"/>
                  </a:lnTo>
                  <a:lnTo>
                    <a:pt x="680" y="480"/>
                  </a:lnTo>
                  <a:lnTo>
                    <a:pt x="678" y="480"/>
                  </a:lnTo>
                  <a:lnTo>
                    <a:pt x="678" y="480"/>
                  </a:lnTo>
                  <a:lnTo>
                    <a:pt x="678" y="480"/>
                  </a:lnTo>
                  <a:lnTo>
                    <a:pt x="678" y="480"/>
                  </a:lnTo>
                  <a:lnTo>
                    <a:pt x="670" y="482"/>
                  </a:lnTo>
                  <a:lnTo>
                    <a:pt x="670" y="482"/>
                  </a:lnTo>
                  <a:lnTo>
                    <a:pt x="666" y="484"/>
                  </a:lnTo>
                  <a:lnTo>
                    <a:pt x="664" y="488"/>
                  </a:lnTo>
                  <a:lnTo>
                    <a:pt x="660" y="498"/>
                  </a:lnTo>
                  <a:lnTo>
                    <a:pt x="660" y="498"/>
                  </a:lnTo>
                  <a:lnTo>
                    <a:pt x="654" y="496"/>
                  </a:lnTo>
                  <a:lnTo>
                    <a:pt x="648" y="492"/>
                  </a:lnTo>
                  <a:lnTo>
                    <a:pt x="648" y="492"/>
                  </a:lnTo>
                  <a:lnTo>
                    <a:pt x="646" y="490"/>
                  </a:lnTo>
                  <a:lnTo>
                    <a:pt x="646" y="488"/>
                  </a:lnTo>
                  <a:lnTo>
                    <a:pt x="648" y="482"/>
                  </a:lnTo>
                  <a:lnTo>
                    <a:pt x="648" y="482"/>
                  </a:lnTo>
                  <a:lnTo>
                    <a:pt x="648" y="476"/>
                  </a:lnTo>
                  <a:lnTo>
                    <a:pt x="646" y="474"/>
                  </a:lnTo>
                  <a:lnTo>
                    <a:pt x="644" y="472"/>
                  </a:lnTo>
                  <a:lnTo>
                    <a:pt x="640" y="472"/>
                  </a:lnTo>
                  <a:lnTo>
                    <a:pt x="640" y="472"/>
                  </a:lnTo>
                  <a:lnTo>
                    <a:pt x="632" y="472"/>
                  </a:lnTo>
                  <a:lnTo>
                    <a:pt x="632" y="472"/>
                  </a:lnTo>
                  <a:lnTo>
                    <a:pt x="626" y="474"/>
                  </a:lnTo>
                  <a:lnTo>
                    <a:pt x="622" y="478"/>
                  </a:lnTo>
                  <a:lnTo>
                    <a:pt x="612" y="486"/>
                  </a:lnTo>
                  <a:lnTo>
                    <a:pt x="602" y="496"/>
                  </a:lnTo>
                  <a:lnTo>
                    <a:pt x="596" y="498"/>
                  </a:lnTo>
                  <a:lnTo>
                    <a:pt x="588" y="500"/>
                  </a:lnTo>
                  <a:lnTo>
                    <a:pt x="588" y="500"/>
                  </a:lnTo>
                  <a:lnTo>
                    <a:pt x="584" y="492"/>
                  </a:lnTo>
                  <a:lnTo>
                    <a:pt x="576" y="490"/>
                  </a:lnTo>
                  <a:lnTo>
                    <a:pt x="576" y="490"/>
                  </a:lnTo>
                  <a:lnTo>
                    <a:pt x="572" y="490"/>
                  </a:lnTo>
                  <a:lnTo>
                    <a:pt x="566" y="492"/>
                  </a:lnTo>
                  <a:lnTo>
                    <a:pt x="554" y="502"/>
                  </a:lnTo>
                  <a:lnTo>
                    <a:pt x="554" y="502"/>
                  </a:lnTo>
                  <a:lnTo>
                    <a:pt x="546" y="496"/>
                  </a:lnTo>
                  <a:lnTo>
                    <a:pt x="538" y="490"/>
                  </a:lnTo>
                  <a:lnTo>
                    <a:pt x="536" y="484"/>
                  </a:lnTo>
                  <a:lnTo>
                    <a:pt x="536" y="480"/>
                  </a:lnTo>
                  <a:lnTo>
                    <a:pt x="538" y="476"/>
                  </a:lnTo>
                  <a:lnTo>
                    <a:pt x="542" y="472"/>
                  </a:lnTo>
                  <a:lnTo>
                    <a:pt x="542" y="472"/>
                  </a:lnTo>
                  <a:lnTo>
                    <a:pt x="546" y="468"/>
                  </a:lnTo>
                  <a:lnTo>
                    <a:pt x="550" y="464"/>
                  </a:lnTo>
                  <a:lnTo>
                    <a:pt x="550" y="464"/>
                  </a:lnTo>
                  <a:lnTo>
                    <a:pt x="552" y="462"/>
                  </a:lnTo>
                  <a:lnTo>
                    <a:pt x="552" y="460"/>
                  </a:lnTo>
                  <a:lnTo>
                    <a:pt x="550" y="456"/>
                  </a:lnTo>
                  <a:lnTo>
                    <a:pt x="552" y="454"/>
                  </a:lnTo>
                  <a:lnTo>
                    <a:pt x="552" y="454"/>
                  </a:lnTo>
                  <a:lnTo>
                    <a:pt x="558" y="446"/>
                  </a:lnTo>
                  <a:lnTo>
                    <a:pt x="560" y="442"/>
                  </a:lnTo>
                  <a:lnTo>
                    <a:pt x="562" y="436"/>
                  </a:lnTo>
                  <a:lnTo>
                    <a:pt x="562" y="436"/>
                  </a:lnTo>
                  <a:lnTo>
                    <a:pt x="562" y="430"/>
                  </a:lnTo>
                  <a:lnTo>
                    <a:pt x="562" y="424"/>
                  </a:lnTo>
                  <a:lnTo>
                    <a:pt x="558" y="420"/>
                  </a:lnTo>
                  <a:lnTo>
                    <a:pt x="554" y="420"/>
                  </a:lnTo>
                  <a:lnTo>
                    <a:pt x="554" y="420"/>
                  </a:lnTo>
                  <a:lnTo>
                    <a:pt x="544" y="422"/>
                  </a:lnTo>
                  <a:lnTo>
                    <a:pt x="532" y="430"/>
                  </a:lnTo>
                  <a:lnTo>
                    <a:pt x="532" y="430"/>
                  </a:lnTo>
                  <a:lnTo>
                    <a:pt x="520" y="438"/>
                  </a:lnTo>
                  <a:lnTo>
                    <a:pt x="516" y="444"/>
                  </a:lnTo>
                  <a:lnTo>
                    <a:pt x="512" y="450"/>
                  </a:lnTo>
                  <a:lnTo>
                    <a:pt x="512" y="450"/>
                  </a:lnTo>
                  <a:lnTo>
                    <a:pt x="514" y="456"/>
                  </a:lnTo>
                  <a:lnTo>
                    <a:pt x="516" y="462"/>
                  </a:lnTo>
                  <a:lnTo>
                    <a:pt x="520" y="468"/>
                  </a:lnTo>
                  <a:lnTo>
                    <a:pt x="522" y="474"/>
                  </a:lnTo>
                  <a:lnTo>
                    <a:pt x="522" y="474"/>
                  </a:lnTo>
                  <a:lnTo>
                    <a:pt x="522" y="484"/>
                  </a:lnTo>
                  <a:lnTo>
                    <a:pt x="518" y="496"/>
                  </a:lnTo>
                  <a:lnTo>
                    <a:pt x="514" y="500"/>
                  </a:lnTo>
                  <a:lnTo>
                    <a:pt x="510" y="502"/>
                  </a:lnTo>
                  <a:lnTo>
                    <a:pt x="504" y="504"/>
                  </a:lnTo>
                  <a:lnTo>
                    <a:pt x="496" y="506"/>
                  </a:lnTo>
                  <a:lnTo>
                    <a:pt x="496" y="506"/>
                  </a:lnTo>
                  <a:lnTo>
                    <a:pt x="494" y="506"/>
                  </a:lnTo>
                  <a:lnTo>
                    <a:pt x="494" y="506"/>
                  </a:lnTo>
                  <a:lnTo>
                    <a:pt x="480" y="504"/>
                  </a:lnTo>
                  <a:lnTo>
                    <a:pt x="480" y="504"/>
                  </a:lnTo>
                  <a:lnTo>
                    <a:pt x="474" y="504"/>
                  </a:lnTo>
                  <a:lnTo>
                    <a:pt x="468" y="508"/>
                  </a:lnTo>
                  <a:lnTo>
                    <a:pt x="468" y="508"/>
                  </a:lnTo>
                  <a:lnTo>
                    <a:pt x="464" y="512"/>
                  </a:lnTo>
                  <a:lnTo>
                    <a:pt x="462" y="516"/>
                  </a:lnTo>
                  <a:lnTo>
                    <a:pt x="460" y="522"/>
                  </a:lnTo>
                  <a:lnTo>
                    <a:pt x="458" y="526"/>
                  </a:lnTo>
                  <a:lnTo>
                    <a:pt x="458" y="526"/>
                  </a:lnTo>
                  <a:lnTo>
                    <a:pt x="452" y="530"/>
                  </a:lnTo>
                  <a:lnTo>
                    <a:pt x="446" y="534"/>
                  </a:lnTo>
                  <a:lnTo>
                    <a:pt x="434" y="540"/>
                  </a:lnTo>
                  <a:lnTo>
                    <a:pt x="434" y="540"/>
                  </a:lnTo>
                  <a:lnTo>
                    <a:pt x="426" y="544"/>
                  </a:lnTo>
                  <a:lnTo>
                    <a:pt x="422" y="550"/>
                  </a:lnTo>
                  <a:lnTo>
                    <a:pt x="412" y="560"/>
                  </a:lnTo>
                  <a:lnTo>
                    <a:pt x="412" y="560"/>
                  </a:lnTo>
                  <a:lnTo>
                    <a:pt x="408" y="562"/>
                  </a:lnTo>
                  <a:lnTo>
                    <a:pt x="402" y="564"/>
                  </a:lnTo>
                  <a:lnTo>
                    <a:pt x="392" y="568"/>
                  </a:lnTo>
                  <a:lnTo>
                    <a:pt x="392" y="568"/>
                  </a:lnTo>
                  <a:lnTo>
                    <a:pt x="386" y="572"/>
                  </a:lnTo>
                  <a:lnTo>
                    <a:pt x="384" y="578"/>
                  </a:lnTo>
                  <a:lnTo>
                    <a:pt x="380" y="582"/>
                  </a:lnTo>
                  <a:lnTo>
                    <a:pt x="374" y="584"/>
                  </a:lnTo>
                  <a:lnTo>
                    <a:pt x="374" y="584"/>
                  </a:lnTo>
                  <a:lnTo>
                    <a:pt x="368" y="584"/>
                  </a:lnTo>
                  <a:lnTo>
                    <a:pt x="368" y="584"/>
                  </a:lnTo>
                  <a:lnTo>
                    <a:pt x="362" y="584"/>
                  </a:lnTo>
                  <a:lnTo>
                    <a:pt x="362" y="584"/>
                  </a:lnTo>
                  <a:lnTo>
                    <a:pt x="360" y="582"/>
                  </a:lnTo>
                  <a:lnTo>
                    <a:pt x="360" y="578"/>
                  </a:lnTo>
                  <a:lnTo>
                    <a:pt x="360" y="576"/>
                  </a:lnTo>
                  <a:lnTo>
                    <a:pt x="360" y="574"/>
                  </a:lnTo>
                  <a:lnTo>
                    <a:pt x="360" y="574"/>
                  </a:lnTo>
                  <a:lnTo>
                    <a:pt x="356" y="572"/>
                  </a:lnTo>
                  <a:lnTo>
                    <a:pt x="356" y="572"/>
                  </a:lnTo>
                  <a:lnTo>
                    <a:pt x="352" y="574"/>
                  </a:lnTo>
                  <a:lnTo>
                    <a:pt x="348" y="578"/>
                  </a:lnTo>
                  <a:lnTo>
                    <a:pt x="344" y="588"/>
                  </a:lnTo>
                  <a:lnTo>
                    <a:pt x="344" y="588"/>
                  </a:lnTo>
                  <a:lnTo>
                    <a:pt x="346" y="592"/>
                  </a:lnTo>
                  <a:lnTo>
                    <a:pt x="346" y="594"/>
                  </a:lnTo>
                  <a:lnTo>
                    <a:pt x="344" y="598"/>
                  </a:lnTo>
                  <a:lnTo>
                    <a:pt x="344" y="598"/>
                  </a:lnTo>
                  <a:lnTo>
                    <a:pt x="340" y="598"/>
                  </a:lnTo>
                  <a:lnTo>
                    <a:pt x="340" y="598"/>
                  </a:lnTo>
                  <a:lnTo>
                    <a:pt x="334" y="596"/>
                  </a:lnTo>
                  <a:lnTo>
                    <a:pt x="330" y="594"/>
                  </a:lnTo>
                  <a:lnTo>
                    <a:pt x="330" y="594"/>
                  </a:lnTo>
                  <a:lnTo>
                    <a:pt x="324" y="590"/>
                  </a:lnTo>
                  <a:lnTo>
                    <a:pt x="318" y="588"/>
                  </a:lnTo>
                  <a:lnTo>
                    <a:pt x="318" y="588"/>
                  </a:lnTo>
                  <a:lnTo>
                    <a:pt x="314" y="588"/>
                  </a:lnTo>
                  <a:lnTo>
                    <a:pt x="310" y="592"/>
                  </a:lnTo>
                  <a:lnTo>
                    <a:pt x="310" y="592"/>
                  </a:lnTo>
                  <a:lnTo>
                    <a:pt x="306" y="598"/>
                  </a:lnTo>
                  <a:lnTo>
                    <a:pt x="306" y="602"/>
                  </a:lnTo>
                  <a:lnTo>
                    <a:pt x="308" y="608"/>
                  </a:lnTo>
                  <a:lnTo>
                    <a:pt x="314" y="612"/>
                  </a:lnTo>
                  <a:lnTo>
                    <a:pt x="326" y="620"/>
                  </a:lnTo>
                  <a:lnTo>
                    <a:pt x="336" y="626"/>
                  </a:lnTo>
                  <a:lnTo>
                    <a:pt x="336" y="626"/>
                  </a:lnTo>
                  <a:lnTo>
                    <a:pt x="342" y="634"/>
                  </a:lnTo>
                  <a:lnTo>
                    <a:pt x="346" y="642"/>
                  </a:lnTo>
                  <a:lnTo>
                    <a:pt x="350" y="654"/>
                  </a:lnTo>
                  <a:lnTo>
                    <a:pt x="350" y="658"/>
                  </a:lnTo>
                  <a:lnTo>
                    <a:pt x="348" y="662"/>
                  </a:lnTo>
                  <a:lnTo>
                    <a:pt x="348" y="662"/>
                  </a:lnTo>
                  <a:lnTo>
                    <a:pt x="340" y="670"/>
                  </a:lnTo>
                  <a:lnTo>
                    <a:pt x="336" y="676"/>
                  </a:lnTo>
                  <a:lnTo>
                    <a:pt x="334" y="682"/>
                  </a:lnTo>
                  <a:lnTo>
                    <a:pt x="334" y="682"/>
                  </a:lnTo>
                  <a:lnTo>
                    <a:pt x="330" y="688"/>
                  </a:lnTo>
                  <a:lnTo>
                    <a:pt x="328" y="690"/>
                  </a:lnTo>
                  <a:lnTo>
                    <a:pt x="326" y="690"/>
                  </a:lnTo>
                  <a:lnTo>
                    <a:pt x="326" y="690"/>
                  </a:lnTo>
                  <a:lnTo>
                    <a:pt x="318" y="688"/>
                  </a:lnTo>
                  <a:lnTo>
                    <a:pt x="318" y="688"/>
                  </a:lnTo>
                  <a:lnTo>
                    <a:pt x="312" y="686"/>
                  </a:lnTo>
                  <a:lnTo>
                    <a:pt x="306" y="684"/>
                  </a:lnTo>
                  <a:lnTo>
                    <a:pt x="306" y="684"/>
                  </a:lnTo>
                  <a:lnTo>
                    <a:pt x="304" y="684"/>
                  </a:lnTo>
                  <a:lnTo>
                    <a:pt x="304" y="684"/>
                  </a:lnTo>
                  <a:lnTo>
                    <a:pt x="300" y="684"/>
                  </a:lnTo>
                  <a:lnTo>
                    <a:pt x="300" y="684"/>
                  </a:lnTo>
                  <a:lnTo>
                    <a:pt x="296" y="684"/>
                  </a:lnTo>
                  <a:lnTo>
                    <a:pt x="296" y="684"/>
                  </a:lnTo>
                  <a:lnTo>
                    <a:pt x="296" y="684"/>
                  </a:lnTo>
                  <a:lnTo>
                    <a:pt x="296" y="684"/>
                  </a:lnTo>
                  <a:lnTo>
                    <a:pt x="290" y="684"/>
                  </a:lnTo>
                  <a:lnTo>
                    <a:pt x="288" y="680"/>
                  </a:lnTo>
                  <a:lnTo>
                    <a:pt x="288" y="680"/>
                  </a:lnTo>
                  <a:lnTo>
                    <a:pt x="284" y="676"/>
                  </a:lnTo>
                  <a:lnTo>
                    <a:pt x="280" y="672"/>
                  </a:lnTo>
                  <a:lnTo>
                    <a:pt x="280" y="672"/>
                  </a:lnTo>
                  <a:lnTo>
                    <a:pt x="278" y="672"/>
                  </a:lnTo>
                  <a:lnTo>
                    <a:pt x="278" y="672"/>
                  </a:lnTo>
                  <a:lnTo>
                    <a:pt x="274" y="672"/>
                  </a:lnTo>
                  <a:lnTo>
                    <a:pt x="274" y="672"/>
                  </a:lnTo>
                  <a:lnTo>
                    <a:pt x="270" y="672"/>
                  </a:lnTo>
                  <a:lnTo>
                    <a:pt x="270" y="672"/>
                  </a:lnTo>
                  <a:lnTo>
                    <a:pt x="268" y="672"/>
                  </a:lnTo>
                  <a:lnTo>
                    <a:pt x="268" y="672"/>
                  </a:lnTo>
                  <a:lnTo>
                    <a:pt x="262" y="670"/>
                  </a:lnTo>
                  <a:lnTo>
                    <a:pt x="258" y="666"/>
                  </a:lnTo>
                  <a:lnTo>
                    <a:pt x="258" y="666"/>
                  </a:lnTo>
                  <a:lnTo>
                    <a:pt x="256" y="666"/>
                  </a:lnTo>
                  <a:lnTo>
                    <a:pt x="256" y="666"/>
                  </a:lnTo>
                  <a:lnTo>
                    <a:pt x="250" y="668"/>
                  </a:lnTo>
                  <a:lnTo>
                    <a:pt x="244" y="670"/>
                  </a:lnTo>
                  <a:lnTo>
                    <a:pt x="236" y="678"/>
                  </a:lnTo>
                  <a:lnTo>
                    <a:pt x="236" y="678"/>
                  </a:lnTo>
                  <a:lnTo>
                    <a:pt x="228" y="686"/>
                  </a:lnTo>
                  <a:lnTo>
                    <a:pt x="226" y="690"/>
                  </a:lnTo>
                  <a:lnTo>
                    <a:pt x="226" y="696"/>
                  </a:lnTo>
                  <a:lnTo>
                    <a:pt x="226" y="696"/>
                  </a:lnTo>
                  <a:lnTo>
                    <a:pt x="230" y="702"/>
                  </a:lnTo>
                  <a:lnTo>
                    <a:pt x="232" y="706"/>
                  </a:lnTo>
                  <a:lnTo>
                    <a:pt x="236" y="710"/>
                  </a:lnTo>
                  <a:lnTo>
                    <a:pt x="236" y="718"/>
                  </a:lnTo>
                  <a:lnTo>
                    <a:pt x="236" y="718"/>
                  </a:lnTo>
                  <a:lnTo>
                    <a:pt x="232" y="728"/>
                  </a:lnTo>
                  <a:lnTo>
                    <a:pt x="226" y="738"/>
                  </a:lnTo>
                  <a:lnTo>
                    <a:pt x="218" y="746"/>
                  </a:lnTo>
                  <a:lnTo>
                    <a:pt x="214" y="756"/>
                  </a:lnTo>
                  <a:lnTo>
                    <a:pt x="214" y="756"/>
                  </a:lnTo>
                  <a:lnTo>
                    <a:pt x="212" y="766"/>
                  </a:lnTo>
                  <a:lnTo>
                    <a:pt x="212" y="772"/>
                  </a:lnTo>
                  <a:lnTo>
                    <a:pt x="212" y="776"/>
                  </a:lnTo>
                  <a:lnTo>
                    <a:pt x="212" y="776"/>
                  </a:lnTo>
                  <a:lnTo>
                    <a:pt x="218" y="782"/>
                  </a:lnTo>
                  <a:lnTo>
                    <a:pt x="226" y="788"/>
                  </a:lnTo>
                  <a:lnTo>
                    <a:pt x="226" y="788"/>
                  </a:lnTo>
                  <a:lnTo>
                    <a:pt x="232" y="790"/>
                  </a:lnTo>
                  <a:lnTo>
                    <a:pt x="238" y="790"/>
                  </a:lnTo>
                  <a:lnTo>
                    <a:pt x="242" y="792"/>
                  </a:lnTo>
                  <a:lnTo>
                    <a:pt x="246" y="794"/>
                  </a:lnTo>
                  <a:lnTo>
                    <a:pt x="246" y="794"/>
                  </a:lnTo>
                  <a:lnTo>
                    <a:pt x="248" y="798"/>
                  </a:lnTo>
                  <a:lnTo>
                    <a:pt x="246" y="804"/>
                  </a:lnTo>
                  <a:lnTo>
                    <a:pt x="248" y="810"/>
                  </a:lnTo>
                  <a:lnTo>
                    <a:pt x="248" y="812"/>
                  </a:lnTo>
                  <a:lnTo>
                    <a:pt x="250" y="812"/>
                  </a:lnTo>
                  <a:lnTo>
                    <a:pt x="250" y="812"/>
                  </a:lnTo>
                  <a:lnTo>
                    <a:pt x="250" y="812"/>
                  </a:lnTo>
                  <a:lnTo>
                    <a:pt x="250" y="812"/>
                  </a:lnTo>
                  <a:lnTo>
                    <a:pt x="256" y="810"/>
                  </a:lnTo>
                  <a:lnTo>
                    <a:pt x="260" y="806"/>
                  </a:lnTo>
                  <a:lnTo>
                    <a:pt x="266" y="802"/>
                  </a:lnTo>
                  <a:lnTo>
                    <a:pt x="272" y="800"/>
                  </a:lnTo>
                  <a:lnTo>
                    <a:pt x="272" y="800"/>
                  </a:lnTo>
                  <a:lnTo>
                    <a:pt x="272" y="800"/>
                  </a:lnTo>
                  <a:lnTo>
                    <a:pt x="272" y="800"/>
                  </a:lnTo>
                  <a:lnTo>
                    <a:pt x="280" y="802"/>
                  </a:lnTo>
                  <a:lnTo>
                    <a:pt x="280" y="802"/>
                  </a:lnTo>
                  <a:lnTo>
                    <a:pt x="286" y="802"/>
                  </a:lnTo>
                  <a:lnTo>
                    <a:pt x="286" y="802"/>
                  </a:lnTo>
                  <a:lnTo>
                    <a:pt x="294" y="802"/>
                  </a:lnTo>
                  <a:lnTo>
                    <a:pt x="294" y="802"/>
                  </a:lnTo>
                  <a:lnTo>
                    <a:pt x="306" y="796"/>
                  </a:lnTo>
                  <a:lnTo>
                    <a:pt x="318" y="788"/>
                  </a:lnTo>
                  <a:lnTo>
                    <a:pt x="328" y="782"/>
                  </a:lnTo>
                  <a:lnTo>
                    <a:pt x="334" y="778"/>
                  </a:lnTo>
                  <a:lnTo>
                    <a:pt x="342" y="778"/>
                  </a:lnTo>
                  <a:lnTo>
                    <a:pt x="342" y="778"/>
                  </a:lnTo>
                  <a:lnTo>
                    <a:pt x="342" y="772"/>
                  </a:lnTo>
                  <a:lnTo>
                    <a:pt x="342" y="766"/>
                  </a:lnTo>
                  <a:lnTo>
                    <a:pt x="344" y="756"/>
                  </a:lnTo>
                  <a:lnTo>
                    <a:pt x="344" y="750"/>
                  </a:lnTo>
                  <a:lnTo>
                    <a:pt x="346" y="746"/>
                  </a:lnTo>
                  <a:lnTo>
                    <a:pt x="350" y="740"/>
                  </a:lnTo>
                  <a:lnTo>
                    <a:pt x="358" y="736"/>
                  </a:lnTo>
                  <a:lnTo>
                    <a:pt x="358" y="736"/>
                  </a:lnTo>
                  <a:lnTo>
                    <a:pt x="370" y="730"/>
                  </a:lnTo>
                  <a:lnTo>
                    <a:pt x="382" y="724"/>
                  </a:lnTo>
                  <a:lnTo>
                    <a:pt x="392" y="716"/>
                  </a:lnTo>
                  <a:lnTo>
                    <a:pt x="396" y="712"/>
                  </a:lnTo>
                  <a:lnTo>
                    <a:pt x="400" y="706"/>
                  </a:lnTo>
                  <a:lnTo>
                    <a:pt x="400" y="706"/>
                  </a:lnTo>
                  <a:lnTo>
                    <a:pt x="400" y="694"/>
                  </a:lnTo>
                  <a:lnTo>
                    <a:pt x="402" y="690"/>
                  </a:lnTo>
                  <a:lnTo>
                    <a:pt x="406" y="686"/>
                  </a:lnTo>
                  <a:lnTo>
                    <a:pt x="406" y="686"/>
                  </a:lnTo>
                  <a:lnTo>
                    <a:pt x="410" y="686"/>
                  </a:lnTo>
                  <a:lnTo>
                    <a:pt x="410" y="686"/>
                  </a:lnTo>
                  <a:lnTo>
                    <a:pt x="422" y="688"/>
                  </a:lnTo>
                  <a:lnTo>
                    <a:pt x="432" y="688"/>
                  </a:lnTo>
                  <a:lnTo>
                    <a:pt x="432" y="688"/>
                  </a:lnTo>
                  <a:lnTo>
                    <a:pt x="442" y="692"/>
                  </a:lnTo>
                  <a:lnTo>
                    <a:pt x="442" y="692"/>
                  </a:lnTo>
                  <a:lnTo>
                    <a:pt x="448" y="690"/>
                  </a:lnTo>
                  <a:lnTo>
                    <a:pt x="454" y="686"/>
                  </a:lnTo>
                  <a:lnTo>
                    <a:pt x="454" y="686"/>
                  </a:lnTo>
                  <a:lnTo>
                    <a:pt x="466" y="678"/>
                  </a:lnTo>
                  <a:lnTo>
                    <a:pt x="470" y="674"/>
                  </a:lnTo>
                  <a:lnTo>
                    <a:pt x="478" y="672"/>
                  </a:lnTo>
                  <a:lnTo>
                    <a:pt x="478" y="672"/>
                  </a:lnTo>
                  <a:lnTo>
                    <a:pt x="480" y="672"/>
                  </a:lnTo>
                  <a:lnTo>
                    <a:pt x="480" y="672"/>
                  </a:lnTo>
                  <a:lnTo>
                    <a:pt x="484" y="674"/>
                  </a:lnTo>
                  <a:lnTo>
                    <a:pt x="486" y="676"/>
                  </a:lnTo>
                  <a:lnTo>
                    <a:pt x="492" y="684"/>
                  </a:lnTo>
                  <a:lnTo>
                    <a:pt x="496" y="700"/>
                  </a:lnTo>
                  <a:lnTo>
                    <a:pt x="496" y="700"/>
                  </a:lnTo>
                  <a:lnTo>
                    <a:pt x="502" y="708"/>
                  </a:lnTo>
                  <a:lnTo>
                    <a:pt x="508" y="714"/>
                  </a:lnTo>
                  <a:lnTo>
                    <a:pt x="520" y="724"/>
                  </a:lnTo>
                  <a:lnTo>
                    <a:pt x="520" y="724"/>
                  </a:lnTo>
                  <a:lnTo>
                    <a:pt x="532" y="738"/>
                  </a:lnTo>
                  <a:lnTo>
                    <a:pt x="532" y="738"/>
                  </a:lnTo>
                  <a:lnTo>
                    <a:pt x="542" y="744"/>
                  </a:lnTo>
                  <a:lnTo>
                    <a:pt x="548" y="748"/>
                  </a:lnTo>
                  <a:lnTo>
                    <a:pt x="552" y="752"/>
                  </a:lnTo>
                  <a:lnTo>
                    <a:pt x="552" y="752"/>
                  </a:lnTo>
                  <a:lnTo>
                    <a:pt x="554" y="756"/>
                  </a:lnTo>
                  <a:lnTo>
                    <a:pt x="556" y="760"/>
                  </a:lnTo>
                  <a:lnTo>
                    <a:pt x="554" y="768"/>
                  </a:lnTo>
                  <a:lnTo>
                    <a:pt x="546" y="786"/>
                  </a:lnTo>
                  <a:lnTo>
                    <a:pt x="546" y="786"/>
                  </a:lnTo>
                  <a:lnTo>
                    <a:pt x="552" y="786"/>
                  </a:lnTo>
                  <a:lnTo>
                    <a:pt x="552" y="786"/>
                  </a:lnTo>
                  <a:lnTo>
                    <a:pt x="554" y="786"/>
                  </a:lnTo>
                  <a:lnTo>
                    <a:pt x="558" y="784"/>
                  </a:lnTo>
                  <a:lnTo>
                    <a:pt x="566" y="778"/>
                  </a:lnTo>
                  <a:lnTo>
                    <a:pt x="578" y="766"/>
                  </a:lnTo>
                  <a:lnTo>
                    <a:pt x="578" y="766"/>
                  </a:lnTo>
                  <a:lnTo>
                    <a:pt x="574" y="758"/>
                  </a:lnTo>
                  <a:lnTo>
                    <a:pt x="574" y="754"/>
                  </a:lnTo>
                  <a:lnTo>
                    <a:pt x="576" y="748"/>
                  </a:lnTo>
                  <a:lnTo>
                    <a:pt x="576" y="748"/>
                  </a:lnTo>
                  <a:lnTo>
                    <a:pt x="578" y="746"/>
                  </a:lnTo>
                  <a:lnTo>
                    <a:pt x="580" y="746"/>
                  </a:lnTo>
                  <a:lnTo>
                    <a:pt x="580" y="746"/>
                  </a:lnTo>
                  <a:lnTo>
                    <a:pt x="582" y="746"/>
                  </a:lnTo>
                  <a:lnTo>
                    <a:pt x="584" y="750"/>
                  </a:lnTo>
                  <a:lnTo>
                    <a:pt x="586" y="754"/>
                  </a:lnTo>
                  <a:lnTo>
                    <a:pt x="586" y="754"/>
                  </a:lnTo>
                  <a:lnTo>
                    <a:pt x="590" y="752"/>
                  </a:lnTo>
                  <a:lnTo>
                    <a:pt x="590" y="750"/>
                  </a:lnTo>
                  <a:lnTo>
                    <a:pt x="590" y="746"/>
                  </a:lnTo>
                  <a:lnTo>
                    <a:pt x="586" y="742"/>
                  </a:lnTo>
                  <a:lnTo>
                    <a:pt x="580" y="734"/>
                  </a:lnTo>
                  <a:lnTo>
                    <a:pt x="574" y="730"/>
                  </a:lnTo>
                  <a:lnTo>
                    <a:pt x="574" y="730"/>
                  </a:lnTo>
                  <a:lnTo>
                    <a:pt x="566" y="724"/>
                  </a:lnTo>
                  <a:lnTo>
                    <a:pt x="566" y="724"/>
                  </a:lnTo>
                  <a:lnTo>
                    <a:pt x="562" y="722"/>
                  </a:lnTo>
                  <a:lnTo>
                    <a:pt x="558" y="718"/>
                  </a:lnTo>
                  <a:lnTo>
                    <a:pt x="558" y="718"/>
                  </a:lnTo>
                  <a:lnTo>
                    <a:pt x="554" y="710"/>
                  </a:lnTo>
                  <a:lnTo>
                    <a:pt x="550" y="702"/>
                  </a:lnTo>
                  <a:lnTo>
                    <a:pt x="550" y="702"/>
                  </a:lnTo>
                  <a:lnTo>
                    <a:pt x="536" y="684"/>
                  </a:lnTo>
                  <a:lnTo>
                    <a:pt x="532" y="676"/>
                  </a:lnTo>
                  <a:lnTo>
                    <a:pt x="530" y="670"/>
                  </a:lnTo>
                  <a:lnTo>
                    <a:pt x="532" y="664"/>
                  </a:lnTo>
                  <a:lnTo>
                    <a:pt x="532" y="664"/>
                  </a:lnTo>
                  <a:lnTo>
                    <a:pt x="534" y="656"/>
                  </a:lnTo>
                  <a:lnTo>
                    <a:pt x="536" y="656"/>
                  </a:lnTo>
                  <a:lnTo>
                    <a:pt x="540" y="654"/>
                  </a:lnTo>
                  <a:lnTo>
                    <a:pt x="540" y="654"/>
                  </a:lnTo>
                  <a:lnTo>
                    <a:pt x="544" y="656"/>
                  </a:lnTo>
                  <a:lnTo>
                    <a:pt x="548" y="658"/>
                  </a:lnTo>
                  <a:lnTo>
                    <a:pt x="556" y="666"/>
                  </a:lnTo>
                  <a:lnTo>
                    <a:pt x="568" y="682"/>
                  </a:lnTo>
                  <a:lnTo>
                    <a:pt x="568" y="682"/>
                  </a:lnTo>
                  <a:lnTo>
                    <a:pt x="580" y="698"/>
                  </a:lnTo>
                  <a:lnTo>
                    <a:pt x="588" y="704"/>
                  </a:lnTo>
                  <a:lnTo>
                    <a:pt x="598" y="710"/>
                  </a:lnTo>
                  <a:lnTo>
                    <a:pt x="598" y="710"/>
                  </a:lnTo>
                  <a:lnTo>
                    <a:pt x="602" y="714"/>
                  </a:lnTo>
                  <a:lnTo>
                    <a:pt x="606" y="718"/>
                  </a:lnTo>
                  <a:lnTo>
                    <a:pt x="612" y="726"/>
                  </a:lnTo>
                  <a:lnTo>
                    <a:pt x="612" y="726"/>
                  </a:lnTo>
                  <a:lnTo>
                    <a:pt x="612" y="732"/>
                  </a:lnTo>
                  <a:lnTo>
                    <a:pt x="612" y="738"/>
                  </a:lnTo>
                  <a:lnTo>
                    <a:pt x="610" y="748"/>
                  </a:lnTo>
                  <a:lnTo>
                    <a:pt x="610" y="748"/>
                  </a:lnTo>
                  <a:lnTo>
                    <a:pt x="612" y="756"/>
                  </a:lnTo>
                  <a:lnTo>
                    <a:pt x="616" y="764"/>
                  </a:lnTo>
                  <a:lnTo>
                    <a:pt x="628" y="776"/>
                  </a:lnTo>
                  <a:lnTo>
                    <a:pt x="628" y="776"/>
                  </a:lnTo>
                  <a:lnTo>
                    <a:pt x="632" y="780"/>
                  </a:lnTo>
                  <a:lnTo>
                    <a:pt x="636" y="782"/>
                  </a:lnTo>
                  <a:lnTo>
                    <a:pt x="646" y="784"/>
                  </a:lnTo>
                  <a:lnTo>
                    <a:pt x="646" y="784"/>
                  </a:lnTo>
                  <a:lnTo>
                    <a:pt x="646" y="786"/>
                  </a:lnTo>
                  <a:lnTo>
                    <a:pt x="648" y="790"/>
                  </a:lnTo>
                  <a:lnTo>
                    <a:pt x="648" y="792"/>
                  </a:lnTo>
                  <a:lnTo>
                    <a:pt x="650" y="794"/>
                  </a:lnTo>
                  <a:lnTo>
                    <a:pt x="650" y="794"/>
                  </a:lnTo>
                  <a:lnTo>
                    <a:pt x="654" y="796"/>
                  </a:lnTo>
                  <a:lnTo>
                    <a:pt x="654" y="796"/>
                  </a:lnTo>
                  <a:lnTo>
                    <a:pt x="656" y="796"/>
                  </a:lnTo>
                  <a:lnTo>
                    <a:pt x="658" y="794"/>
                  </a:lnTo>
                  <a:lnTo>
                    <a:pt x="660" y="788"/>
                  </a:lnTo>
                  <a:lnTo>
                    <a:pt x="662" y="778"/>
                  </a:lnTo>
                  <a:lnTo>
                    <a:pt x="662" y="778"/>
                  </a:lnTo>
                  <a:lnTo>
                    <a:pt x="660" y="762"/>
                  </a:lnTo>
                  <a:lnTo>
                    <a:pt x="660" y="754"/>
                  </a:lnTo>
                  <a:lnTo>
                    <a:pt x="662" y="750"/>
                  </a:lnTo>
                  <a:lnTo>
                    <a:pt x="664" y="750"/>
                  </a:lnTo>
                  <a:lnTo>
                    <a:pt x="664" y="750"/>
                  </a:lnTo>
                  <a:lnTo>
                    <a:pt x="664" y="750"/>
                  </a:lnTo>
                  <a:lnTo>
                    <a:pt x="664" y="750"/>
                  </a:lnTo>
                  <a:lnTo>
                    <a:pt x="666" y="752"/>
                  </a:lnTo>
                  <a:lnTo>
                    <a:pt x="670" y="756"/>
                  </a:lnTo>
                  <a:lnTo>
                    <a:pt x="670" y="756"/>
                  </a:lnTo>
                  <a:lnTo>
                    <a:pt x="682" y="748"/>
                  </a:lnTo>
                  <a:lnTo>
                    <a:pt x="682" y="748"/>
                  </a:lnTo>
                  <a:lnTo>
                    <a:pt x="686" y="746"/>
                  </a:lnTo>
                  <a:lnTo>
                    <a:pt x="690" y="746"/>
                  </a:lnTo>
                  <a:lnTo>
                    <a:pt x="690" y="746"/>
                  </a:lnTo>
                  <a:lnTo>
                    <a:pt x="694" y="746"/>
                  </a:lnTo>
                  <a:lnTo>
                    <a:pt x="698" y="748"/>
                  </a:lnTo>
                  <a:lnTo>
                    <a:pt x="700" y="752"/>
                  </a:lnTo>
                  <a:lnTo>
                    <a:pt x="700" y="758"/>
                  </a:lnTo>
                  <a:lnTo>
                    <a:pt x="700" y="758"/>
                  </a:lnTo>
                  <a:lnTo>
                    <a:pt x="698" y="766"/>
                  </a:lnTo>
                  <a:lnTo>
                    <a:pt x="694" y="776"/>
                  </a:lnTo>
                  <a:lnTo>
                    <a:pt x="692" y="784"/>
                  </a:lnTo>
                  <a:lnTo>
                    <a:pt x="690" y="794"/>
                  </a:lnTo>
                  <a:lnTo>
                    <a:pt x="690" y="794"/>
                  </a:lnTo>
                  <a:lnTo>
                    <a:pt x="692" y="798"/>
                  </a:lnTo>
                  <a:lnTo>
                    <a:pt x="694" y="802"/>
                  </a:lnTo>
                  <a:lnTo>
                    <a:pt x="700" y="806"/>
                  </a:lnTo>
                  <a:lnTo>
                    <a:pt x="708" y="810"/>
                  </a:lnTo>
                  <a:lnTo>
                    <a:pt x="716" y="814"/>
                  </a:lnTo>
                  <a:lnTo>
                    <a:pt x="716" y="814"/>
                  </a:lnTo>
                  <a:lnTo>
                    <a:pt x="720" y="818"/>
                  </a:lnTo>
                  <a:lnTo>
                    <a:pt x="722" y="822"/>
                  </a:lnTo>
                  <a:lnTo>
                    <a:pt x="722" y="822"/>
                  </a:lnTo>
                  <a:lnTo>
                    <a:pt x="726" y="822"/>
                  </a:lnTo>
                  <a:lnTo>
                    <a:pt x="726" y="822"/>
                  </a:lnTo>
                  <a:lnTo>
                    <a:pt x="736" y="822"/>
                  </a:lnTo>
                  <a:lnTo>
                    <a:pt x="736" y="822"/>
                  </a:lnTo>
                  <a:lnTo>
                    <a:pt x="742" y="820"/>
                  </a:lnTo>
                  <a:lnTo>
                    <a:pt x="748" y="818"/>
                  </a:lnTo>
                  <a:lnTo>
                    <a:pt x="748" y="818"/>
                  </a:lnTo>
                  <a:lnTo>
                    <a:pt x="752" y="814"/>
                  </a:lnTo>
                  <a:lnTo>
                    <a:pt x="760" y="812"/>
                  </a:lnTo>
                  <a:lnTo>
                    <a:pt x="760" y="812"/>
                  </a:lnTo>
                  <a:lnTo>
                    <a:pt x="760" y="812"/>
                  </a:lnTo>
                  <a:lnTo>
                    <a:pt x="760" y="812"/>
                  </a:lnTo>
                  <a:lnTo>
                    <a:pt x="770" y="816"/>
                  </a:lnTo>
                  <a:lnTo>
                    <a:pt x="770" y="816"/>
                  </a:lnTo>
                  <a:lnTo>
                    <a:pt x="774" y="818"/>
                  </a:lnTo>
                  <a:lnTo>
                    <a:pt x="772" y="824"/>
                  </a:lnTo>
                  <a:lnTo>
                    <a:pt x="772" y="824"/>
                  </a:lnTo>
                  <a:lnTo>
                    <a:pt x="776" y="824"/>
                  </a:lnTo>
                  <a:lnTo>
                    <a:pt x="776" y="824"/>
                  </a:lnTo>
                  <a:lnTo>
                    <a:pt x="778" y="824"/>
                  </a:lnTo>
                  <a:lnTo>
                    <a:pt x="778" y="824"/>
                  </a:lnTo>
                  <a:lnTo>
                    <a:pt x="782" y="824"/>
                  </a:lnTo>
                  <a:lnTo>
                    <a:pt x="782" y="824"/>
                  </a:lnTo>
                  <a:lnTo>
                    <a:pt x="792" y="826"/>
                  </a:lnTo>
                  <a:lnTo>
                    <a:pt x="792" y="826"/>
                  </a:lnTo>
                  <a:lnTo>
                    <a:pt x="792" y="826"/>
                  </a:lnTo>
                  <a:lnTo>
                    <a:pt x="792" y="826"/>
                  </a:lnTo>
                  <a:lnTo>
                    <a:pt x="798" y="820"/>
                  </a:lnTo>
                  <a:lnTo>
                    <a:pt x="798" y="820"/>
                  </a:lnTo>
                  <a:lnTo>
                    <a:pt x="802" y="816"/>
                  </a:lnTo>
                  <a:lnTo>
                    <a:pt x="808" y="814"/>
                  </a:lnTo>
                  <a:lnTo>
                    <a:pt x="808" y="814"/>
                  </a:lnTo>
                  <a:lnTo>
                    <a:pt x="810" y="814"/>
                  </a:lnTo>
                  <a:lnTo>
                    <a:pt x="814" y="816"/>
                  </a:lnTo>
                  <a:lnTo>
                    <a:pt x="814" y="816"/>
                  </a:lnTo>
                  <a:lnTo>
                    <a:pt x="814" y="820"/>
                  </a:lnTo>
                  <a:lnTo>
                    <a:pt x="814" y="822"/>
                  </a:lnTo>
                  <a:lnTo>
                    <a:pt x="814" y="830"/>
                  </a:lnTo>
                  <a:lnTo>
                    <a:pt x="808" y="846"/>
                  </a:lnTo>
                  <a:lnTo>
                    <a:pt x="808" y="846"/>
                  </a:lnTo>
                  <a:lnTo>
                    <a:pt x="806" y="850"/>
                  </a:lnTo>
                  <a:lnTo>
                    <a:pt x="808" y="854"/>
                  </a:lnTo>
                  <a:lnTo>
                    <a:pt x="810" y="860"/>
                  </a:lnTo>
                  <a:lnTo>
                    <a:pt x="810" y="860"/>
                  </a:lnTo>
                  <a:lnTo>
                    <a:pt x="796" y="876"/>
                  </a:lnTo>
                  <a:lnTo>
                    <a:pt x="782" y="894"/>
                  </a:lnTo>
                  <a:lnTo>
                    <a:pt x="782" y="894"/>
                  </a:lnTo>
                  <a:lnTo>
                    <a:pt x="774" y="904"/>
                  </a:lnTo>
                  <a:lnTo>
                    <a:pt x="768" y="910"/>
                  </a:lnTo>
                  <a:lnTo>
                    <a:pt x="762" y="912"/>
                  </a:lnTo>
                  <a:lnTo>
                    <a:pt x="762" y="912"/>
                  </a:lnTo>
                  <a:lnTo>
                    <a:pt x="760" y="912"/>
                  </a:lnTo>
                  <a:lnTo>
                    <a:pt x="760" y="912"/>
                  </a:lnTo>
                  <a:lnTo>
                    <a:pt x="748" y="904"/>
                  </a:lnTo>
                  <a:lnTo>
                    <a:pt x="740" y="898"/>
                  </a:lnTo>
                  <a:lnTo>
                    <a:pt x="740" y="898"/>
                  </a:lnTo>
                  <a:lnTo>
                    <a:pt x="740" y="898"/>
                  </a:lnTo>
                  <a:lnTo>
                    <a:pt x="734" y="904"/>
                  </a:lnTo>
                  <a:lnTo>
                    <a:pt x="724" y="908"/>
                  </a:lnTo>
                  <a:lnTo>
                    <a:pt x="714" y="910"/>
                  </a:lnTo>
                  <a:lnTo>
                    <a:pt x="704" y="910"/>
                  </a:lnTo>
                  <a:lnTo>
                    <a:pt x="704" y="910"/>
                  </a:lnTo>
                  <a:lnTo>
                    <a:pt x="692" y="910"/>
                  </a:lnTo>
                  <a:lnTo>
                    <a:pt x="684" y="908"/>
                  </a:lnTo>
                  <a:lnTo>
                    <a:pt x="684" y="908"/>
                  </a:lnTo>
                  <a:lnTo>
                    <a:pt x="676" y="904"/>
                  </a:lnTo>
                  <a:lnTo>
                    <a:pt x="670" y="900"/>
                  </a:lnTo>
                  <a:lnTo>
                    <a:pt x="662" y="896"/>
                  </a:lnTo>
                  <a:lnTo>
                    <a:pt x="654" y="892"/>
                  </a:lnTo>
                  <a:lnTo>
                    <a:pt x="654" y="892"/>
                  </a:lnTo>
                  <a:lnTo>
                    <a:pt x="646" y="890"/>
                  </a:lnTo>
                  <a:lnTo>
                    <a:pt x="642" y="888"/>
                  </a:lnTo>
                  <a:lnTo>
                    <a:pt x="640" y="884"/>
                  </a:lnTo>
                  <a:lnTo>
                    <a:pt x="640" y="884"/>
                  </a:lnTo>
                  <a:lnTo>
                    <a:pt x="636" y="878"/>
                  </a:lnTo>
                  <a:lnTo>
                    <a:pt x="630" y="872"/>
                  </a:lnTo>
                  <a:lnTo>
                    <a:pt x="630" y="872"/>
                  </a:lnTo>
                  <a:lnTo>
                    <a:pt x="624" y="870"/>
                  </a:lnTo>
                  <a:lnTo>
                    <a:pt x="618" y="868"/>
                  </a:lnTo>
                  <a:lnTo>
                    <a:pt x="618" y="868"/>
                  </a:lnTo>
                  <a:lnTo>
                    <a:pt x="614" y="868"/>
                  </a:lnTo>
                  <a:lnTo>
                    <a:pt x="608" y="870"/>
                  </a:lnTo>
                  <a:lnTo>
                    <a:pt x="596" y="876"/>
                  </a:lnTo>
                  <a:lnTo>
                    <a:pt x="596" y="876"/>
                  </a:lnTo>
                  <a:lnTo>
                    <a:pt x="590" y="878"/>
                  </a:lnTo>
                  <a:lnTo>
                    <a:pt x="588" y="880"/>
                  </a:lnTo>
                  <a:lnTo>
                    <a:pt x="586" y="884"/>
                  </a:lnTo>
                  <a:lnTo>
                    <a:pt x="586" y="888"/>
                  </a:lnTo>
                  <a:lnTo>
                    <a:pt x="586" y="888"/>
                  </a:lnTo>
                  <a:lnTo>
                    <a:pt x="586" y="896"/>
                  </a:lnTo>
                  <a:lnTo>
                    <a:pt x="584" y="904"/>
                  </a:lnTo>
                  <a:lnTo>
                    <a:pt x="584" y="904"/>
                  </a:lnTo>
                  <a:lnTo>
                    <a:pt x="582" y="912"/>
                  </a:lnTo>
                  <a:lnTo>
                    <a:pt x="580" y="914"/>
                  </a:lnTo>
                  <a:lnTo>
                    <a:pt x="574" y="916"/>
                  </a:lnTo>
                  <a:lnTo>
                    <a:pt x="574" y="916"/>
                  </a:lnTo>
                  <a:lnTo>
                    <a:pt x="574" y="916"/>
                  </a:lnTo>
                  <a:lnTo>
                    <a:pt x="574" y="916"/>
                  </a:lnTo>
                  <a:lnTo>
                    <a:pt x="568" y="914"/>
                  </a:lnTo>
                  <a:lnTo>
                    <a:pt x="564" y="912"/>
                  </a:lnTo>
                  <a:lnTo>
                    <a:pt x="558" y="906"/>
                  </a:lnTo>
                  <a:lnTo>
                    <a:pt x="558" y="906"/>
                  </a:lnTo>
                  <a:lnTo>
                    <a:pt x="550" y="902"/>
                  </a:lnTo>
                  <a:lnTo>
                    <a:pt x="542" y="898"/>
                  </a:lnTo>
                  <a:lnTo>
                    <a:pt x="534" y="894"/>
                  </a:lnTo>
                  <a:lnTo>
                    <a:pt x="528" y="888"/>
                  </a:lnTo>
                  <a:lnTo>
                    <a:pt x="528" y="888"/>
                  </a:lnTo>
                  <a:lnTo>
                    <a:pt x="524" y="882"/>
                  </a:lnTo>
                  <a:lnTo>
                    <a:pt x="520" y="874"/>
                  </a:lnTo>
                  <a:lnTo>
                    <a:pt x="520" y="874"/>
                  </a:lnTo>
                  <a:lnTo>
                    <a:pt x="516" y="872"/>
                  </a:lnTo>
                  <a:lnTo>
                    <a:pt x="512" y="870"/>
                  </a:lnTo>
                  <a:lnTo>
                    <a:pt x="512" y="870"/>
                  </a:lnTo>
                  <a:lnTo>
                    <a:pt x="502" y="872"/>
                  </a:lnTo>
                  <a:lnTo>
                    <a:pt x="502" y="872"/>
                  </a:lnTo>
                  <a:lnTo>
                    <a:pt x="498" y="872"/>
                  </a:lnTo>
                  <a:lnTo>
                    <a:pt x="498" y="872"/>
                  </a:lnTo>
                  <a:lnTo>
                    <a:pt x="490" y="870"/>
                  </a:lnTo>
                  <a:lnTo>
                    <a:pt x="482" y="868"/>
                  </a:lnTo>
                  <a:lnTo>
                    <a:pt x="468" y="862"/>
                  </a:lnTo>
                  <a:lnTo>
                    <a:pt x="468" y="862"/>
                  </a:lnTo>
                  <a:lnTo>
                    <a:pt x="460" y="858"/>
                  </a:lnTo>
                  <a:lnTo>
                    <a:pt x="458" y="856"/>
                  </a:lnTo>
                  <a:lnTo>
                    <a:pt x="458" y="852"/>
                  </a:lnTo>
                  <a:lnTo>
                    <a:pt x="458" y="852"/>
                  </a:lnTo>
                  <a:lnTo>
                    <a:pt x="460" y="842"/>
                  </a:lnTo>
                  <a:lnTo>
                    <a:pt x="468" y="838"/>
                  </a:lnTo>
                  <a:lnTo>
                    <a:pt x="468" y="838"/>
                  </a:lnTo>
                  <a:lnTo>
                    <a:pt x="474" y="834"/>
                  </a:lnTo>
                  <a:lnTo>
                    <a:pt x="476" y="832"/>
                  </a:lnTo>
                  <a:lnTo>
                    <a:pt x="478" y="828"/>
                  </a:lnTo>
                  <a:lnTo>
                    <a:pt x="478" y="828"/>
                  </a:lnTo>
                  <a:lnTo>
                    <a:pt x="478" y="824"/>
                  </a:lnTo>
                  <a:lnTo>
                    <a:pt x="476" y="822"/>
                  </a:lnTo>
                  <a:lnTo>
                    <a:pt x="472" y="816"/>
                  </a:lnTo>
                  <a:lnTo>
                    <a:pt x="472" y="816"/>
                  </a:lnTo>
                  <a:lnTo>
                    <a:pt x="472" y="808"/>
                  </a:lnTo>
                  <a:lnTo>
                    <a:pt x="472" y="804"/>
                  </a:lnTo>
                  <a:lnTo>
                    <a:pt x="470" y="802"/>
                  </a:lnTo>
                  <a:lnTo>
                    <a:pt x="470" y="802"/>
                  </a:lnTo>
                  <a:lnTo>
                    <a:pt x="468" y="798"/>
                  </a:lnTo>
                  <a:lnTo>
                    <a:pt x="466" y="798"/>
                  </a:lnTo>
                  <a:lnTo>
                    <a:pt x="466" y="798"/>
                  </a:lnTo>
                  <a:lnTo>
                    <a:pt x="462" y="800"/>
                  </a:lnTo>
                  <a:lnTo>
                    <a:pt x="458" y="802"/>
                  </a:lnTo>
                  <a:lnTo>
                    <a:pt x="458" y="802"/>
                  </a:lnTo>
                  <a:lnTo>
                    <a:pt x="446" y="804"/>
                  </a:lnTo>
                  <a:lnTo>
                    <a:pt x="432" y="804"/>
                  </a:lnTo>
                  <a:lnTo>
                    <a:pt x="432" y="804"/>
                  </a:lnTo>
                  <a:lnTo>
                    <a:pt x="418" y="802"/>
                  </a:lnTo>
                  <a:lnTo>
                    <a:pt x="418" y="802"/>
                  </a:lnTo>
                  <a:lnTo>
                    <a:pt x="408" y="802"/>
                  </a:lnTo>
                  <a:lnTo>
                    <a:pt x="400" y="800"/>
                  </a:lnTo>
                  <a:lnTo>
                    <a:pt x="400" y="800"/>
                  </a:lnTo>
                  <a:lnTo>
                    <a:pt x="394" y="796"/>
                  </a:lnTo>
                  <a:lnTo>
                    <a:pt x="390" y="794"/>
                  </a:lnTo>
                  <a:lnTo>
                    <a:pt x="386" y="794"/>
                  </a:lnTo>
                  <a:lnTo>
                    <a:pt x="386" y="794"/>
                  </a:lnTo>
                  <a:lnTo>
                    <a:pt x="382" y="794"/>
                  </a:lnTo>
                  <a:lnTo>
                    <a:pt x="382" y="794"/>
                  </a:lnTo>
                  <a:lnTo>
                    <a:pt x="374" y="798"/>
                  </a:lnTo>
                  <a:lnTo>
                    <a:pt x="366" y="802"/>
                  </a:lnTo>
                  <a:lnTo>
                    <a:pt x="358" y="806"/>
                  </a:lnTo>
                  <a:lnTo>
                    <a:pt x="350" y="810"/>
                  </a:lnTo>
                  <a:lnTo>
                    <a:pt x="350" y="810"/>
                  </a:lnTo>
                  <a:lnTo>
                    <a:pt x="346" y="810"/>
                  </a:lnTo>
                  <a:lnTo>
                    <a:pt x="346" y="810"/>
                  </a:lnTo>
                  <a:lnTo>
                    <a:pt x="342" y="810"/>
                  </a:lnTo>
                  <a:lnTo>
                    <a:pt x="342" y="810"/>
                  </a:lnTo>
                  <a:lnTo>
                    <a:pt x="338" y="810"/>
                  </a:lnTo>
                  <a:lnTo>
                    <a:pt x="338" y="810"/>
                  </a:lnTo>
                  <a:lnTo>
                    <a:pt x="334" y="810"/>
                  </a:lnTo>
                  <a:lnTo>
                    <a:pt x="330" y="810"/>
                  </a:lnTo>
                  <a:lnTo>
                    <a:pt x="330" y="810"/>
                  </a:lnTo>
                  <a:lnTo>
                    <a:pt x="326" y="814"/>
                  </a:lnTo>
                  <a:lnTo>
                    <a:pt x="324" y="816"/>
                  </a:lnTo>
                  <a:lnTo>
                    <a:pt x="322" y="820"/>
                  </a:lnTo>
                  <a:lnTo>
                    <a:pt x="320" y="822"/>
                  </a:lnTo>
                  <a:lnTo>
                    <a:pt x="320" y="822"/>
                  </a:lnTo>
                  <a:lnTo>
                    <a:pt x="312" y="824"/>
                  </a:lnTo>
                  <a:lnTo>
                    <a:pt x="312" y="824"/>
                  </a:lnTo>
                  <a:lnTo>
                    <a:pt x="306" y="822"/>
                  </a:lnTo>
                  <a:lnTo>
                    <a:pt x="306" y="822"/>
                  </a:lnTo>
                  <a:lnTo>
                    <a:pt x="300" y="822"/>
                  </a:lnTo>
                  <a:lnTo>
                    <a:pt x="300" y="822"/>
                  </a:lnTo>
                  <a:lnTo>
                    <a:pt x="300" y="822"/>
                  </a:lnTo>
                  <a:lnTo>
                    <a:pt x="300" y="822"/>
                  </a:lnTo>
                  <a:lnTo>
                    <a:pt x="288" y="824"/>
                  </a:lnTo>
                  <a:lnTo>
                    <a:pt x="276" y="826"/>
                  </a:lnTo>
                  <a:lnTo>
                    <a:pt x="276" y="826"/>
                  </a:lnTo>
                  <a:lnTo>
                    <a:pt x="266" y="826"/>
                  </a:lnTo>
                  <a:lnTo>
                    <a:pt x="266" y="826"/>
                  </a:lnTo>
                  <a:lnTo>
                    <a:pt x="260" y="826"/>
                  </a:lnTo>
                  <a:lnTo>
                    <a:pt x="256" y="824"/>
                  </a:lnTo>
                  <a:lnTo>
                    <a:pt x="256" y="824"/>
                  </a:lnTo>
                  <a:lnTo>
                    <a:pt x="252" y="822"/>
                  </a:lnTo>
                  <a:lnTo>
                    <a:pt x="248" y="820"/>
                  </a:lnTo>
                  <a:lnTo>
                    <a:pt x="248" y="820"/>
                  </a:lnTo>
                  <a:lnTo>
                    <a:pt x="246" y="822"/>
                  </a:lnTo>
                  <a:lnTo>
                    <a:pt x="242" y="824"/>
                  </a:lnTo>
                  <a:lnTo>
                    <a:pt x="242" y="824"/>
                  </a:lnTo>
                  <a:lnTo>
                    <a:pt x="220" y="850"/>
                  </a:lnTo>
                  <a:lnTo>
                    <a:pt x="220" y="850"/>
                  </a:lnTo>
                  <a:lnTo>
                    <a:pt x="212" y="856"/>
                  </a:lnTo>
                  <a:lnTo>
                    <a:pt x="204" y="862"/>
                  </a:lnTo>
                  <a:lnTo>
                    <a:pt x="186" y="872"/>
                  </a:lnTo>
                  <a:lnTo>
                    <a:pt x="186" y="872"/>
                  </a:lnTo>
                  <a:lnTo>
                    <a:pt x="180" y="878"/>
                  </a:lnTo>
                  <a:lnTo>
                    <a:pt x="174" y="886"/>
                  </a:lnTo>
                  <a:lnTo>
                    <a:pt x="174" y="886"/>
                  </a:lnTo>
                  <a:lnTo>
                    <a:pt x="168" y="892"/>
                  </a:lnTo>
                  <a:lnTo>
                    <a:pt x="166" y="894"/>
                  </a:lnTo>
                  <a:lnTo>
                    <a:pt x="166" y="900"/>
                  </a:lnTo>
                  <a:lnTo>
                    <a:pt x="166" y="900"/>
                  </a:lnTo>
                  <a:lnTo>
                    <a:pt x="164" y="908"/>
                  </a:lnTo>
                  <a:lnTo>
                    <a:pt x="162" y="916"/>
                  </a:lnTo>
                  <a:lnTo>
                    <a:pt x="154" y="922"/>
                  </a:lnTo>
                  <a:lnTo>
                    <a:pt x="144" y="926"/>
                  </a:lnTo>
                  <a:lnTo>
                    <a:pt x="144" y="926"/>
                  </a:lnTo>
                  <a:lnTo>
                    <a:pt x="132" y="932"/>
                  </a:lnTo>
                  <a:lnTo>
                    <a:pt x="120" y="938"/>
                  </a:lnTo>
                  <a:lnTo>
                    <a:pt x="108" y="946"/>
                  </a:lnTo>
                  <a:lnTo>
                    <a:pt x="96" y="956"/>
                  </a:lnTo>
                  <a:lnTo>
                    <a:pt x="96" y="956"/>
                  </a:lnTo>
                  <a:lnTo>
                    <a:pt x="80" y="974"/>
                  </a:lnTo>
                  <a:lnTo>
                    <a:pt x="66" y="992"/>
                  </a:lnTo>
                  <a:lnTo>
                    <a:pt x="66" y="992"/>
                  </a:lnTo>
                  <a:lnTo>
                    <a:pt x="56" y="1010"/>
                  </a:lnTo>
                  <a:lnTo>
                    <a:pt x="50" y="1018"/>
                  </a:lnTo>
                  <a:lnTo>
                    <a:pt x="40" y="1026"/>
                  </a:lnTo>
                  <a:lnTo>
                    <a:pt x="40" y="1026"/>
                  </a:lnTo>
                  <a:lnTo>
                    <a:pt x="34" y="1032"/>
                  </a:lnTo>
                  <a:lnTo>
                    <a:pt x="28" y="1038"/>
                  </a:lnTo>
                  <a:lnTo>
                    <a:pt x="24" y="1046"/>
                  </a:lnTo>
                  <a:lnTo>
                    <a:pt x="24" y="1054"/>
                  </a:lnTo>
                  <a:lnTo>
                    <a:pt x="24" y="1054"/>
                  </a:lnTo>
                  <a:lnTo>
                    <a:pt x="26" y="1062"/>
                  </a:lnTo>
                  <a:lnTo>
                    <a:pt x="32" y="1070"/>
                  </a:lnTo>
                  <a:lnTo>
                    <a:pt x="38" y="1076"/>
                  </a:lnTo>
                  <a:lnTo>
                    <a:pt x="40" y="1080"/>
                  </a:lnTo>
                  <a:lnTo>
                    <a:pt x="40" y="1086"/>
                  </a:lnTo>
                  <a:lnTo>
                    <a:pt x="40" y="1086"/>
                  </a:lnTo>
                  <a:lnTo>
                    <a:pt x="38" y="1096"/>
                  </a:lnTo>
                  <a:lnTo>
                    <a:pt x="34" y="1108"/>
                  </a:lnTo>
                  <a:lnTo>
                    <a:pt x="28" y="1118"/>
                  </a:lnTo>
                  <a:lnTo>
                    <a:pt x="20" y="1128"/>
                  </a:lnTo>
                  <a:lnTo>
                    <a:pt x="20" y="1128"/>
                  </a:lnTo>
                  <a:lnTo>
                    <a:pt x="10" y="1140"/>
                  </a:lnTo>
                  <a:lnTo>
                    <a:pt x="2" y="1152"/>
                  </a:lnTo>
                  <a:lnTo>
                    <a:pt x="0" y="1166"/>
                  </a:lnTo>
                  <a:lnTo>
                    <a:pt x="0" y="1172"/>
                  </a:lnTo>
                  <a:lnTo>
                    <a:pt x="0" y="1180"/>
                  </a:lnTo>
                  <a:lnTo>
                    <a:pt x="0" y="1180"/>
                  </a:lnTo>
                  <a:lnTo>
                    <a:pt x="0" y="1188"/>
                  </a:lnTo>
                  <a:lnTo>
                    <a:pt x="2" y="1198"/>
                  </a:lnTo>
                  <a:lnTo>
                    <a:pt x="2" y="1198"/>
                  </a:lnTo>
                  <a:lnTo>
                    <a:pt x="4" y="1204"/>
                  </a:lnTo>
                  <a:lnTo>
                    <a:pt x="8" y="1208"/>
                  </a:lnTo>
                  <a:lnTo>
                    <a:pt x="14" y="1216"/>
                  </a:lnTo>
                  <a:lnTo>
                    <a:pt x="14" y="1216"/>
                  </a:lnTo>
                  <a:lnTo>
                    <a:pt x="20" y="1224"/>
                  </a:lnTo>
                  <a:lnTo>
                    <a:pt x="24" y="1232"/>
                  </a:lnTo>
                  <a:lnTo>
                    <a:pt x="26" y="1240"/>
                  </a:lnTo>
                  <a:lnTo>
                    <a:pt x="30" y="1248"/>
                  </a:lnTo>
                  <a:lnTo>
                    <a:pt x="30" y="1248"/>
                  </a:lnTo>
                  <a:lnTo>
                    <a:pt x="36" y="1254"/>
                  </a:lnTo>
                  <a:lnTo>
                    <a:pt x="40" y="1260"/>
                  </a:lnTo>
                  <a:lnTo>
                    <a:pt x="40" y="1260"/>
                  </a:lnTo>
                  <a:lnTo>
                    <a:pt x="42" y="1266"/>
                  </a:lnTo>
                  <a:lnTo>
                    <a:pt x="42" y="1272"/>
                  </a:lnTo>
                  <a:lnTo>
                    <a:pt x="42" y="1278"/>
                  </a:lnTo>
                  <a:lnTo>
                    <a:pt x="44" y="1284"/>
                  </a:lnTo>
                  <a:lnTo>
                    <a:pt x="44" y="1284"/>
                  </a:lnTo>
                  <a:lnTo>
                    <a:pt x="48" y="1290"/>
                  </a:lnTo>
                  <a:lnTo>
                    <a:pt x="56" y="1294"/>
                  </a:lnTo>
                  <a:lnTo>
                    <a:pt x="68" y="1300"/>
                  </a:lnTo>
                  <a:lnTo>
                    <a:pt x="68" y="1300"/>
                  </a:lnTo>
                  <a:lnTo>
                    <a:pt x="76" y="1306"/>
                  </a:lnTo>
                  <a:lnTo>
                    <a:pt x="80" y="1310"/>
                  </a:lnTo>
                  <a:lnTo>
                    <a:pt x="82" y="1314"/>
                  </a:lnTo>
                  <a:lnTo>
                    <a:pt x="82" y="1314"/>
                  </a:lnTo>
                  <a:lnTo>
                    <a:pt x="86" y="1322"/>
                  </a:lnTo>
                  <a:lnTo>
                    <a:pt x="90" y="1324"/>
                  </a:lnTo>
                  <a:lnTo>
                    <a:pt x="92" y="1328"/>
                  </a:lnTo>
                  <a:lnTo>
                    <a:pt x="92" y="1328"/>
                  </a:lnTo>
                  <a:lnTo>
                    <a:pt x="98" y="1328"/>
                  </a:lnTo>
                  <a:lnTo>
                    <a:pt x="98" y="1328"/>
                  </a:lnTo>
                  <a:lnTo>
                    <a:pt x="106" y="1328"/>
                  </a:lnTo>
                  <a:lnTo>
                    <a:pt x="114" y="1324"/>
                  </a:lnTo>
                  <a:lnTo>
                    <a:pt x="128" y="1316"/>
                  </a:lnTo>
                  <a:lnTo>
                    <a:pt x="128" y="1316"/>
                  </a:lnTo>
                  <a:lnTo>
                    <a:pt x="140" y="1312"/>
                  </a:lnTo>
                  <a:lnTo>
                    <a:pt x="152" y="1310"/>
                  </a:lnTo>
                  <a:lnTo>
                    <a:pt x="152" y="1310"/>
                  </a:lnTo>
                  <a:lnTo>
                    <a:pt x="160" y="1312"/>
                  </a:lnTo>
                  <a:lnTo>
                    <a:pt x="168" y="1316"/>
                  </a:lnTo>
                  <a:lnTo>
                    <a:pt x="168" y="1316"/>
                  </a:lnTo>
                  <a:lnTo>
                    <a:pt x="170" y="1320"/>
                  </a:lnTo>
                  <a:lnTo>
                    <a:pt x="172" y="1322"/>
                  </a:lnTo>
                  <a:lnTo>
                    <a:pt x="172" y="1322"/>
                  </a:lnTo>
                  <a:lnTo>
                    <a:pt x="174" y="1322"/>
                  </a:lnTo>
                  <a:lnTo>
                    <a:pt x="174" y="1322"/>
                  </a:lnTo>
                  <a:lnTo>
                    <a:pt x="182" y="1320"/>
                  </a:lnTo>
                  <a:lnTo>
                    <a:pt x="182" y="1320"/>
                  </a:lnTo>
                  <a:lnTo>
                    <a:pt x="190" y="1316"/>
                  </a:lnTo>
                  <a:lnTo>
                    <a:pt x="200" y="1312"/>
                  </a:lnTo>
                  <a:lnTo>
                    <a:pt x="200" y="1312"/>
                  </a:lnTo>
                  <a:lnTo>
                    <a:pt x="210" y="1308"/>
                  </a:lnTo>
                  <a:lnTo>
                    <a:pt x="220" y="1306"/>
                  </a:lnTo>
                  <a:lnTo>
                    <a:pt x="220" y="1306"/>
                  </a:lnTo>
                  <a:lnTo>
                    <a:pt x="238" y="1296"/>
                  </a:lnTo>
                  <a:lnTo>
                    <a:pt x="238" y="1296"/>
                  </a:lnTo>
                  <a:lnTo>
                    <a:pt x="250" y="1290"/>
                  </a:lnTo>
                  <a:lnTo>
                    <a:pt x="262" y="1288"/>
                  </a:lnTo>
                  <a:lnTo>
                    <a:pt x="262" y="1288"/>
                  </a:lnTo>
                  <a:lnTo>
                    <a:pt x="270" y="1290"/>
                  </a:lnTo>
                  <a:lnTo>
                    <a:pt x="276" y="1294"/>
                  </a:lnTo>
                  <a:lnTo>
                    <a:pt x="276" y="1294"/>
                  </a:lnTo>
                  <a:lnTo>
                    <a:pt x="280" y="1296"/>
                  </a:lnTo>
                  <a:lnTo>
                    <a:pt x="280" y="1300"/>
                  </a:lnTo>
                  <a:lnTo>
                    <a:pt x="282" y="1310"/>
                  </a:lnTo>
                  <a:lnTo>
                    <a:pt x="280" y="1318"/>
                  </a:lnTo>
                  <a:lnTo>
                    <a:pt x="282" y="1328"/>
                  </a:lnTo>
                  <a:lnTo>
                    <a:pt x="282" y="1328"/>
                  </a:lnTo>
                  <a:lnTo>
                    <a:pt x="284" y="1334"/>
                  </a:lnTo>
                  <a:lnTo>
                    <a:pt x="286" y="1336"/>
                  </a:lnTo>
                  <a:lnTo>
                    <a:pt x="290" y="1338"/>
                  </a:lnTo>
                  <a:lnTo>
                    <a:pt x="290" y="1338"/>
                  </a:lnTo>
                  <a:lnTo>
                    <a:pt x="292" y="1336"/>
                  </a:lnTo>
                  <a:lnTo>
                    <a:pt x="292" y="1336"/>
                  </a:lnTo>
                  <a:lnTo>
                    <a:pt x="304" y="1332"/>
                  </a:lnTo>
                  <a:lnTo>
                    <a:pt x="316" y="1328"/>
                  </a:lnTo>
                  <a:lnTo>
                    <a:pt x="316" y="1328"/>
                  </a:lnTo>
                  <a:lnTo>
                    <a:pt x="322" y="1328"/>
                  </a:lnTo>
                  <a:lnTo>
                    <a:pt x="322" y="1328"/>
                  </a:lnTo>
                  <a:lnTo>
                    <a:pt x="330" y="1330"/>
                  </a:lnTo>
                  <a:lnTo>
                    <a:pt x="334" y="1334"/>
                  </a:lnTo>
                  <a:lnTo>
                    <a:pt x="338" y="1340"/>
                  </a:lnTo>
                  <a:lnTo>
                    <a:pt x="338" y="1348"/>
                  </a:lnTo>
                  <a:lnTo>
                    <a:pt x="338" y="1348"/>
                  </a:lnTo>
                  <a:lnTo>
                    <a:pt x="338" y="1368"/>
                  </a:lnTo>
                  <a:lnTo>
                    <a:pt x="336" y="1378"/>
                  </a:lnTo>
                  <a:lnTo>
                    <a:pt x="330" y="1388"/>
                  </a:lnTo>
                  <a:lnTo>
                    <a:pt x="330" y="1388"/>
                  </a:lnTo>
                  <a:lnTo>
                    <a:pt x="326" y="1390"/>
                  </a:lnTo>
                  <a:lnTo>
                    <a:pt x="320" y="1392"/>
                  </a:lnTo>
                  <a:lnTo>
                    <a:pt x="320" y="1392"/>
                  </a:lnTo>
                  <a:lnTo>
                    <a:pt x="320" y="1396"/>
                  </a:lnTo>
                  <a:lnTo>
                    <a:pt x="318" y="1400"/>
                  </a:lnTo>
                  <a:lnTo>
                    <a:pt x="318" y="1400"/>
                  </a:lnTo>
                  <a:lnTo>
                    <a:pt x="314" y="1414"/>
                  </a:lnTo>
                  <a:lnTo>
                    <a:pt x="312" y="1420"/>
                  </a:lnTo>
                  <a:lnTo>
                    <a:pt x="312" y="1428"/>
                  </a:lnTo>
                  <a:lnTo>
                    <a:pt x="312" y="1428"/>
                  </a:lnTo>
                  <a:lnTo>
                    <a:pt x="314" y="1440"/>
                  </a:lnTo>
                  <a:lnTo>
                    <a:pt x="320" y="1448"/>
                  </a:lnTo>
                  <a:lnTo>
                    <a:pt x="336" y="1466"/>
                  </a:lnTo>
                  <a:lnTo>
                    <a:pt x="336" y="1466"/>
                  </a:lnTo>
                  <a:lnTo>
                    <a:pt x="340" y="1474"/>
                  </a:lnTo>
                  <a:lnTo>
                    <a:pt x="344" y="1484"/>
                  </a:lnTo>
                  <a:lnTo>
                    <a:pt x="348" y="1502"/>
                  </a:lnTo>
                  <a:lnTo>
                    <a:pt x="348" y="1502"/>
                  </a:lnTo>
                  <a:lnTo>
                    <a:pt x="348" y="1512"/>
                  </a:lnTo>
                  <a:lnTo>
                    <a:pt x="346" y="1522"/>
                  </a:lnTo>
                  <a:lnTo>
                    <a:pt x="346" y="1522"/>
                  </a:lnTo>
                  <a:lnTo>
                    <a:pt x="348" y="1530"/>
                  </a:lnTo>
                  <a:lnTo>
                    <a:pt x="352" y="1536"/>
                  </a:lnTo>
                  <a:lnTo>
                    <a:pt x="352" y="1536"/>
                  </a:lnTo>
                  <a:lnTo>
                    <a:pt x="352" y="1542"/>
                  </a:lnTo>
                  <a:lnTo>
                    <a:pt x="350" y="1544"/>
                  </a:lnTo>
                  <a:lnTo>
                    <a:pt x="346" y="1552"/>
                  </a:lnTo>
                  <a:lnTo>
                    <a:pt x="344" y="1560"/>
                  </a:lnTo>
                  <a:lnTo>
                    <a:pt x="344" y="1564"/>
                  </a:lnTo>
                  <a:lnTo>
                    <a:pt x="346" y="1568"/>
                  </a:lnTo>
                  <a:lnTo>
                    <a:pt x="346" y="1568"/>
                  </a:lnTo>
                  <a:lnTo>
                    <a:pt x="348" y="1572"/>
                  </a:lnTo>
                  <a:lnTo>
                    <a:pt x="348" y="1580"/>
                  </a:lnTo>
                  <a:lnTo>
                    <a:pt x="346" y="1586"/>
                  </a:lnTo>
                  <a:lnTo>
                    <a:pt x="344" y="1592"/>
                  </a:lnTo>
                  <a:lnTo>
                    <a:pt x="344" y="1592"/>
                  </a:lnTo>
                  <a:lnTo>
                    <a:pt x="336" y="1604"/>
                  </a:lnTo>
                  <a:lnTo>
                    <a:pt x="326" y="1614"/>
                  </a:lnTo>
                  <a:lnTo>
                    <a:pt x="326" y="1614"/>
                  </a:lnTo>
                  <a:lnTo>
                    <a:pt x="310" y="1624"/>
                  </a:lnTo>
                  <a:lnTo>
                    <a:pt x="304" y="1628"/>
                  </a:lnTo>
                  <a:lnTo>
                    <a:pt x="298" y="1636"/>
                  </a:lnTo>
                  <a:lnTo>
                    <a:pt x="298" y="1636"/>
                  </a:lnTo>
                  <a:lnTo>
                    <a:pt x="294" y="1648"/>
                  </a:lnTo>
                  <a:lnTo>
                    <a:pt x="292" y="1660"/>
                  </a:lnTo>
                  <a:lnTo>
                    <a:pt x="292" y="1660"/>
                  </a:lnTo>
                  <a:lnTo>
                    <a:pt x="286" y="1676"/>
                  </a:lnTo>
                  <a:lnTo>
                    <a:pt x="286" y="1682"/>
                  </a:lnTo>
                  <a:lnTo>
                    <a:pt x="286" y="1690"/>
                  </a:lnTo>
                  <a:lnTo>
                    <a:pt x="286" y="1690"/>
                  </a:lnTo>
                  <a:lnTo>
                    <a:pt x="286" y="1696"/>
                  </a:lnTo>
                  <a:lnTo>
                    <a:pt x="288" y="1700"/>
                  </a:lnTo>
                  <a:lnTo>
                    <a:pt x="288" y="1700"/>
                  </a:lnTo>
                  <a:lnTo>
                    <a:pt x="290" y="1706"/>
                  </a:lnTo>
                  <a:lnTo>
                    <a:pt x="294" y="1710"/>
                  </a:lnTo>
                  <a:lnTo>
                    <a:pt x="298" y="1714"/>
                  </a:lnTo>
                  <a:lnTo>
                    <a:pt x="300" y="1720"/>
                  </a:lnTo>
                  <a:lnTo>
                    <a:pt x="300" y="1720"/>
                  </a:lnTo>
                  <a:lnTo>
                    <a:pt x="298" y="1732"/>
                  </a:lnTo>
                  <a:lnTo>
                    <a:pt x="298" y="1732"/>
                  </a:lnTo>
                  <a:lnTo>
                    <a:pt x="298" y="1740"/>
                  </a:lnTo>
                  <a:lnTo>
                    <a:pt x="300" y="1748"/>
                  </a:lnTo>
                  <a:lnTo>
                    <a:pt x="300" y="1748"/>
                  </a:lnTo>
                  <a:lnTo>
                    <a:pt x="300" y="1760"/>
                  </a:lnTo>
                  <a:lnTo>
                    <a:pt x="302" y="1770"/>
                  </a:lnTo>
                  <a:lnTo>
                    <a:pt x="302" y="1770"/>
                  </a:lnTo>
                  <a:lnTo>
                    <a:pt x="306" y="1778"/>
                  </a:lnTo>
                  <a:lnTo>
                    <a:pt x="308" y="1788"/>
                  </a:lnTo>
                  <a:lnTo>
                    <a:pt x="308" y="1798"/>
                  </a:lnTo>
                  <a:lnTo>
                    <a:pt x="306" y="1806"/>
                  </a:lnTo>
                  <a:lnTo>
                    <a:pt x="306" y="1806"/>
                  </a:lnTo>
                  <a:lnTo>
                    <a:pt x="302" y="1818"/>
                  </a:lnTo>
                  <a:lnTo>
                    <a:pt x="300" y="1830"/>
                  </a:lnTo>
                  <a:lnTo>
                    <a:pt x="298" y="1842"/>
                  </a:lnTo>
                  <a:lnTo>
                    <a:pt x="298" y="1854"/>
                  </a:lnTo>
                  <a:lnTo>
                    <a:pt x="298" y="1854"/>
                  </a:lnTo>
                  <a:lnTo>
                    <a:pt x="304" y="1872"/>
                  </a:lnTo>
                  <a:lnTo>
                    <a:pt x="310" y="1888"/>
                  </a:lnTo>
                  <a:lnTo>
                    <a:pt x="310" y="1888"/>
                  </a:lnTo>
                  <a:lnTo>
                    <a:pt x="318" y="1908"/>
                  </a:lnTo>
                  <a:lnTo>
                    <a:pt x="326" y="1930"/>
                  </a:lnTo>
                  <a:lnTo>
                    <a:pt x="326" y="1930"/>
                  </a:lnTo>
                  <a:lnTo>
                    <a:pt x="328" y="1938"/>
                  </a:lnTo>
                  <a:lnTo>
                    <a:pt x="328" y="1946"/>
                  </a:lnTo>
                  <a:lnTo>
                    <a:pt x="328" y="1954"/>
                  </a:lnTo>
                  <a:lnTo>
                    <a:pt x="324" y="1962"/>
                  </a:lnTo>
                  <a:lnTo>
                    <a:pt x="324" y="1962"/>
                  </a:lnTo>
                  <a:lnTo>
                    <a:pt x="322" y="1972"/>
                  </a:lnTo>
                  <a:lnTo>
                    <a:pt x="322" y="1980"/>
                  </a:lnTo>
                  <a:lnTo>
                    <a:pt x="324" y="1988"/>
                  </a:lnTo>
                  <a:lnTo>
                    <a:pt x="328" y="1996"/>
                  </a:lnTo>
                  <a:lnTo>
                    <a:pt x="328" y="1996"/>
                  </a:lnTo>
                  <a:lnTo>
                    <a:pt x="332" y="2010"/>
                  </a:lnTo>
                  <a:lnTo>
                    <a:pt x="336" y="2016"/>
                  </a:lnTo>
                  <a:lnTo>
                    <a:pt x="340" y="2020"/>
                  </a:lnTo>
                  <a:lnTo>
                    <a:pt x="340" y="2020"/>
                  </a:lnTo>
                  <a:lnTo>
                    <a:pt x="346" y="2022"/>
                  </a:lnTo>
                  <a:lnTo>
                    <a:pt x="346" y="2022"/>
                  </a:lnTo>
                  <a:lnTo>
                    <a:pt x="352" y="2020"/>
                  </a:lnTo>
                  <a:lnTo>
                    <a:pt x="360" y="2018"/>
                  </a:lnTo>
                  <a:lnTo>
                    <a:pt x="372" y="2012"/>
                  </a:lnTo>
                  <a:lnTo>
                    <a:pt x="372" y="2012"/>
                  </a:lnTo>
                  <a:lnTo>
                    <a:pt x="384" y="2004"/>
                  </a:lnTo>
                  <a:lnTo>
                    <a:pt x="388" y="2002"/>
                  </a:lnTo>
                  <a:lnTo>
                    <a:pt x="396" y="2000"/>
                  </a:lnTo>
                  <a:lnTo>
                    <a:pt x="396" y="2000"/>
                  </a:lnTo>
                  <a:lnTo>
                    <a:pt x="404" y="1998"/>
                  </a:lnTo>
                  <a:lnTo>
                    <a:pt x="412" y="1998"/>
                  </a:lnTo>
                  <a:lnTo>
                    <a:pt x="412" y="1998"/>
                  </a:lnTo>
                  <a:lnTo>
                    <a:pt x="414" y="1998"/>
                  </a:lnTo>
                  <a:lnTo>
                    <a:pt x="414" y="1998"/>
                  </a:lnTo>
                  <a:lnTo>
                    <a:pt x="416" y="1998"/>
                  </a:lnTo>
                  <a:lnTo>
                    <a:pt x="416" y="1998"/>
                  </a:lnTo>
                  <a:lnTo>
                    <a:pt x="426" y="1998"/>
                  </a:lnTo>
                  <a:lnTo>
                    <a:pt x="434" y="1996"/>
                  </a:lnTo>
                  <a:lnTo>
                    <a:pt x="434" y="1996"/>
                  </a:lnTo>
                  <a:lnTo>
                    <a:pt x="444" y="1990"/>
                  </a:lnTo>
                  <a:lnTo>
                    <a:pt x="456" y="1984"/>
                  </a:lnTo>
                  <a:lnTo>
                    <a:pt x="456" y="1984"/>
                  </a:lnTo>
                  <a:lnTo>
                    <a:pt x="466" y="1982"/>
                  </a:lnTo>
                  <a:lnTo>
                    <a:pt x="474" y="1976"/>
                  </a:lnTo>
                  <a:lnTo>
                    <a:pt x="474" y="1976"/>
                  </a:lnTo>
                  <a:lnTo>
                    <a:pt x="484" y="1968"/>
                  </a:lnTo>
                  <a:lnTo>
                    <a:pt x="492" y="1960"/>
                  </a:lnTo>
                  <a:lnTo>
                    <a:pt x="510" y="1942"/>
                  </a:lnTo>
                  <a:lnTo>
                    <a:pt x="510" y="1942"/>
                  </a:lnTo>
                  <a:lnTo>
                    <a:pt x="528" y="1922"/>
                  </a:lnTo>
                  <a:lnTo>
                    <a:pt x="544" y="1902"/>
                  </a:lnTo>
                  <a:lnTo>
                    <a:pt x="544" y="1902"/>
                  </a:lnTo>
                  <a:lnTo>
                    <a:pt x="558" y="1884"/>
                  </a:lnTo>
                  <a:lnTo>
                    <a:pt x="562" y="1876"/>
                  </a:lnTo>
                  <a:lnTo>
                    <a:pt x="564" y="1866"/>
                  </a:lnTo>
                  <a:lnTo>
                    <a:pt x="564" y="1866"/>
                  </a:lnTo>
                  <a:lnTo>
                    <a:pt x="564" y="1848"/>
                  </a:lnTo>
                  <a:lnTo>
                    <a:pt x="566" y="1842"/>
                  </a:lnTo>
                  <a:lnTo>
                    <a:pt x="574" y="1832"/>
                  </a:lnTo>
                  <a:lnTo>
                    <a:pt x="574" y="1832"/>
                  </a:lnTo>
                  <a:lnTo>
                    <a:pt x="594" y="1820"/>
                  </a:lnTo>
                  <a:lnTo>
                    <a:pt x="594" y="1820"/>
                  </a:lnTo>
                  <a:lnTo>
                    <a:pt x="604" y="1816"/>
                  </a:lnTo>
                  <a:lnTo>
                    <a:pt x="608" y="1814"/>
                  </a:lnTo>
                  <a:lnTo>
                    <a:pt x="610" y="1808"/>
                  </a:lnTo>
                  <a:lnTo>
                    <a:pt x="610" y="1808"/>
                  </a:lnTo>
                  <a:lnTo>
                    <a:pt x="614" y="1800"/>
                  </a:lnTo>
                  <a:lnTo>
                    <a:pt x="616" y="1790"/>
                  </a:lnTo>
                  <a:lnTo>
                    <a:pt x="616" y="1790"/>
                  </a:lnTo>
                  <a:lnTo>
                    <a:pt x="618" y="1778"/>
                  </a:lnTo>
                  <a:lnTo>
                    <a:pt x="620" y="1768"/>
                  </a:lnTo>
                  <a:lnTo>
                    <a:pt x="620" y="1768"/>
                  </a:lnTo>
                  <a:lnTo>
                    <a:pt x="620" y="1758"/>
                  </a:lnTo>
                  <a:lnTo>
                    <a:pt x="618" y="1750"/>
                  </a:lnTo>
                  <a:lnTo>
                    <a:pt x="618" y="1750"/>
                  </a:lnTo>
                  <a:lnTo>
                    <a:pt x="614" y="1744"/>
                  </a:lnTo>
                  <a:lnTo>
                    <a:pt x="614" y="1740"/>
                  </a:lnTo>
                  <a:lnTo>
                    <a:pt x="616" y="1734"/>
                  </a:lnTo>
                  <a:lnTo>
                    <a:pt x="616" y="1734"/>
                  </a:lnTo>
                  <a:lnTo>
                    <a:pt x="626" y="1728"/>
                  </a:lnTo>
                  <a:lnTo>
                    <a:pt x="638" y="1720"/>
                  </a:lnTo>
                  <a:lnTo>
                    <a:pt x="638" y="1720"/>
                  </a:lnTo>
                  <a:lnTo>
                    <a:pt x="648" y="1714"/>
                  </a:lnTo>
                  <a:lnTo>
                    <a:pt x="658" y="1708"/>
                  </a:lnTo>
                  <a:lnTo>
                    <a:pt x="658" y="1708"/>
                  </a:lnTo>
                  <a:lnTo>
                    <a:pt x="668" y="1702"/>
                  </a:lnTo>
                  <a:lnTo>
                    <a:pt x="676" y="1694"/>
                  </a:lnTo>
                  <a:lnTo>
                    <a:pt x="694" y="1680"/>
                  </a:lnTo>
                  <a:lnTo>
                    <a:pt x="694" y="1680"/>
                  </a:lnTo>
                  <a:lnTo>
                    <a:pt x="704" y="1674"/>
                  </a:lnTo>
                  <a:lnTo>
                    <a:pt x="710" y="1668"/>
                  </a:lnTo>
                  <a:lnTo>
                    <a:pt x="716" y="1660"/>
                  </a:lnTo>
                  <a:lnTo>
                    <a:pt x="718" y="1650"/>
                  </a:lnTo>
                  <a:lnTo>
                    <a:pt x="718" y="1650"/>
                  </a:lnTo>
                  <a:lnTo>
                    <a:pt x="724" y="1628"/>
                  </a:lnTo>
                  <a:lnTo>
                    <a:pt x="732" y="1604"/>
                  </a:lnTo>
                  <a:lnTo>
                    <a:pt x="732" y="1604"/>
                  </a:lnTo>
                  <a:lnTo>
                    <a:pt x="736" y="1592"/>
                  </a:lnTo>
                  <a:lnTo>
                    <a:pt x="738" y="1584"/>
                  </a:lnTo>
                  <a:lnTo>
                    <a:pt x="738" y="1578"/>
                  </a:lnTo>
                  <a:lnTo>
                    <a:pt x="738" y="1578"/>
                  </a:lnTo>
                  <a:lnTo>
                    <a:pt x="734" y="1570"/>
                  </a:lnTo>
                  <a:lnTo>
                    <a:pt x="734" y="1570"/>
                  </a:lnTo>
                  <a:lnTo>
                    <a:pt x="730" y="1556"/>
                  </a:lnTo>
                  <a:lnTo>
                    <a:pt x="726" y="1540"/>
                  </a:lnTo>
                  <a:lnTo>
                    <a:pt x="726" y="1540"/>
                  </a:lnTo>
                  <a:lnTo>
                    <a:pt x="726" y="1522"/>
                  </a:lnTo>
                  <a:lnTo>
                    <a:pt x="726" y="1514"/>
                  </a:lnTo>
                  <a:lnTo>
                    <a:pt x="730" y="1506"/>
                  </a:lnTo>
                  <a:lnTo>
                    <a:pt x="730" y="1506"/>
                  </a:lnTo>
                  <a:lnTo>
                    <a:pt x="732" y="1496"/>
                  </a:lnTo>
                  <a:lnTo>
                    <a:pt x="734" y="1486"/>
                  </a:lnTo>
                  <a:lnTo>
                    <a:pt x="734" y="1486"/>
                  </a:lnTo>
                  <a:lnTo>
                    <a:pt x="738" y="1476"/>
                  </a:lnTo>
                  <a:lnTo>
                    <a:pt x="744" y="1468"/>
                  </a:lnTo>
                  <a:lnTo>
                    <a:pt x="744" y="1468"/>
                  </a:lnTo>
                  <a:lnTo>
                    <a:pt x="756" y="1454"/>
                  </a:lnTo>
                  <a:lnTo>
                    <a:pt x="762" y="1446"/>
                  </a:lnTo>
                  <a:lnTo>
                    <a:pt x="770" y="1440"/>
                  </a:lnTo>
                  <a:lnTo>
                    <a:pt x="770" y="1440"/>
                  </a:lnTo>
                  <a:lnTo>
                    <a:pt x="780" y="1432"/>
                  </a:lnTo>
                  <a:lnTo>
                    <a:pt x="786" y="1424"/>
                  </a:lnTo>
                  <a:lnTo>
                    <a:pt x="800" y="1408"/>
                  </a:lnTo>
                  <a:lnTo>
                    <a:pt x="800" y="1408"/>
                  </a:lnTo>
                  <a:lnTo>
                    <a:pt x="816" y="1392"/>
                  </a:lnTo>
                  <a:lnTo>
                    <a:pt x="834" y="1378"/>
                  </a:lnTo>
                  <a:lnTo>
                    <a:pt x="870" y="1352"/>
                  </a:lnTo>
                  <a:lnTo>
                    <a:pt x="870" y="1352"/>
                  </a:lnTo>
                  <a:lnTo>
                    <a:pt x="882" y="1344"/>
                  </a:lnTo>
                  <a:lnTo>
                    <a:pt x="882" y="1344"/>
                  </a:lnTo>
                  <a:lnTo>
                    <a:pt x="888" y="1336"/>
                  </a:lnTo>
                  <a:lnTo>
                    <a:pt x="892" y="1328"/>
                  </a:lnTo>
                  <a:lnTo>
                    <a:pt x="892" y="1328"/>
                  </a:lnTo>
                  <a:lnTo>
                    <a:pt x="904" y="1312"/>
                  </a:lnTo>
                  <a:lnTo>
                    <a:pt x="918" y="1296"/>
                  </a:lnTo>
                  <a:lnTo>
                    <a:pt x="918" y="1296"/>
                  </a:lnTo>
                  <a:lnTo>
                    <a:pt x="926" y="1286"/>
                  </a:lnTo>
                  <a:lnTo>
                    <a:pt x="932" y="1276"/>
                  </a:lnTo>
                  <a:lnTo>
                    <a:pt x="932" y="1276"/>
                  </a:lnTo>
                  <a:lnTo>
                    <a:pt x="944" y="1254"/>
                  </a:lnTo>
                  <a:lnTo>
                    <a:pt x="948" y="1242"/>
                  </a:lnTo>
                  <a:lnTo>
                    <a:pt x="952" y="1230"/>
                  </a:lnTo>
                  <a:lnTo>
                    <a:pt x="952" y="1230"/>
                  </a:lnTo>
                  <a:lnTo>
                    <a:pt x="954" y="1222"/>
                  </a:lnTo>
                  <a:lnTo>
                    <a:pt x="954" y="1218"/>
                  </a:lnTo>
                  <a:lnTo>
                    <a:pt x="952" y="1216"/>
                  </a:lnTo>
                  <a:lnTo>
                    <a:pt x="952" y="1216"/>
                  </a:lnTo>
                  <a:lnTo>
                    <a:pt x="946" y="1214"/>
                  </a:lnTo>
                  <a:lnTo>
                    <a:pt x="946" y="1214"/>
                  </a:lnTo>
                  <a:lnTo>
                    <a:pt x="940" y="1214"/>
                  </a:lnTo>
                  <a:lnTo>
                    <a:pt x="932" y="1218"/>
                  </a:lnTo>
                  <a:lnTo>
                    <a:pt x="932" y="1218"/>
                  </a:lnTo>
                  <a:lnTo>
                    <a:pt x="914" y="1224"/>
                  </a:lnTo>
                  <a:lnTo>
                    <a:pt x="896" y="1230"/>
                  </a:lnTo>
                  <a:lnTo>
                    <a:pt x="858" y="1240"/>
                  </a:lnTo>
                  <a:lnTo>
                    <a:pt x="858" y="1240"/>
                  </a:lnTo>
                  <a:lnTo>
                    <a:pt x="854" y="1240"/>
                  </a:lnTo>
                  <a:lnTo>
                    <a:pt x="854" y="1240"/>
                  </a:lnTo>
                  <a:lnTo>
                    <a:pt x="850" y="1238"/>
                  </a:lnTo>
                  <a:lnTo>
                    <a:pt x="846" y="1236"/>
                  </a:lnTo>
                  <a:lnTo>
                    <a:pt x="842" y="1230"/>
                  </a:lnTo>
                  <a:lnTo>
                    <a:pt x="840" y="1222"/>
                  </a:lnTo>
                  <a:lnTo>
                    <a:pt x="840" y="1214"/>
                  </a:lnTo>
                  <a:lnTo>
                    <a:pt x="840" y="1214"/>
                  </a:lnTo>
                  <a:lnTo>
                    <a:pt x="836" y="1198"/>
                  </a:lnTo>
                  <a:lnTo>
                    <a:pt x="834" y="1192"/>
                  </a:lnTo>
                  <a:lnTo>
                    <a:pt x="830" y="1184"/>
                  </a:lnTo>
                  <a:lnTo>
                    <a:pt x="830" y="1184"/>
                  </a:lnTo>
                  <a:lnTo>
                    <a:pt x="826" y="1178"/>
                  </a:lnTo>
                  <a:lnTo>
                    <a:pt x="820" y="1174"/>
                  </a:lnTo>
                  <a:lnTo>
                    <a:pt x="808" y="1164"/>
                  </a:lnTo>
                  <a:lnTo>
                    <a:pt x="808" y="1164"/>
                  </a:lnTo>
                  <a:lnTo>
                    <a:pt x="804" y="1158"/>
                  </a:lnTo>
                  <a:lnTo>
                    <a:pt x="802" y="1148"/>
                  </a:lnTo>
                  <a:lnTo>
                    <a:pt x="802" y="1148"/>
                  </a:lnTo>
                  <a:lnTo>
                    <a:pt x="800" y="1142"/>
                  </a:lnTo>
                  <a:lnTo>
                    <a:pt x="798" y="1136"/>
                  </a:lnTo>
                  <a:lnTo>
                    <a:pt x="798" y="1136"/>
                  </a:lnTo>
                  <a:lnTo>
                    <a:pt x="798" y="1126"/>
                  </a:lnTo>
                  <a:lnTo>
                    <a:pt x="800" y="1118"/>
                  </a:lnTo>
                  <a:lnTo>
                    <a:pt x="800" y="1118"/>
                  </a:lnTo>
                  <a:lnTo>
                    <a:pt x="794" y="1118"/>
                  </a:lnTo>
                  <a:lnTo>
                    <a:pt x="792" y="1116"/>
                  </a:lnTo>
                  <a:lnTo>
                    <a:pt x="790" y="1114"/>
                  </a:lnTo>
                  <a:lnTo>
                    <a:pt x="790" y="1114"/>
                  </a:lnTo>
                  <a:lnTo>
                    <a:pt x="788" y="1104"/>
                  </a:lnTo>
                  <a:lnTo>
                    <a:pt x="788" y="1104"/>
                  </a:lnTo>
                  <a:lnTo>
                    <a:pt x="782" y="1096"/>
                  </a:lnTo>
                  <a:lnTo>
                    <a:pt x="782" y="1090"/>
                  </a:lnTo>
                  <a:lnTo>
                    <a:pt x="780" y="1086"/>
                  </a:lnTo>
                  <a:lnTo>
                    <a:pt x="780" y="1086"/>
                  </a:lnTo>
                  <a:lnTo>
                    <a:pt x="784" y="1072"/>
                  </a:lnTo>
                  <a:lnTo>
                    <a:pt x="786" y="1066"/>
                  </a:lnTo>
                  <a:lnTo>
                    <a:pt x="786" y="1060"/>
                  </a:lnTo>
                  <a:lnTo>
                    <a:pt x="786" y="1060"/>
                  </a:lnTo>
                  <a:lnTo>
                    <a:pt x="786" y="1054"/>
                  </a:lnTo>
                  <a:lnTo>
                    <a:pt x="784" y="1050"/>
                  </a:lnTo>
                  <a:lnTo>
                    <a:pt x="778" y="1042"/>
                  </a:lnTo>
                  <a:lnTo>
                    <a:pt x="778" y="1042"/>
                  </a:lnTo>
                  <a:lnTo>
                    <a:pt x="774" y="1024"/>
                  </a:lnTo>
                  <a:lnTo>
                    <a:pt x="774" y="1024"/>
                  </a:lnTo>
                  <a:lnTo>
                    <a:pt x="770" y="1010"/>
                  </a:lnTo>
                  <a:lnTo>
                    <a:pt x="766" y="996"/>
                  </a:lnTo>
                  <a:lnTo>
                    <a:pt x="766" y="996"/>
                  </a:lnTo>
                  <a:lnTo>
                    <a:pt x="758" y="984"/>
                  </a:lnTo>
                  <a:lnTo>
                    <a:pt x="756" y="978"/>
                  </a:lnTo>
                  <a:lnTo>
                    <a:pt x="754" y="972"/>
                  </a:lnTo>
                  <a:lnTo>
                    <a:pt x="754" y="972"/>
                  </a:lnTo>
                  <a:lnTo>
                    <a:pt x="756" y="964"/>
                  </a:lnTo>
                  <a:lnTo>
                    <a:pt x="756" y="962"/>
                  </a:lnTo>
                  <a:lnTo>
                    <a:pt x="754" y="958"/>
                  </a:lnTo>
                  <a:lnTo>
                    <a:pt x="754" y="958"/>
                  </a:lnTo>
                  <a:lnTo>
                    <a:pt x="750" y="952"/>
                  </a:lnTo>
                  <a:lnTo>
                    <a:pt x="746" y="948"/>
                  </a:lnTo>
                  <a:lnTo>
                    <a:pt x="746" y="948"/>
                  </a:lnTo>
                  <a:lnTo>
                    <a:pt x="744" y="940"/>
                  </a:lnTo>
                  <a:lnTo>
                    <a:pt x="746" y="936"/>
                  </a:lnTo>
                  <a:lnTo>
                    <a:pt x="748" y="932"/>
                  </a:lnTo>
                  <a:lnTo>
                    <a:pt x="748" y="932"/>
                  </a:lnTo>
                  <a:lnTo>
                    <a:pt x="750" y="930"/>
                  </a:lnTo>
                  <a:lnTo>
                    <a:pt x="750" y="930"/>
                  </a:lnTo>
                  <a:lnTo>
                    <a:pt x="760" y="942"/>
                  </a:lnTo>
                  <a:lnTo>
                    <a:pt x="766" y="948"/>
                  </a:lnTo>
                  <a:lnTo>
                    <a:pt x="772" y="954"/>
                  </a:lnTo>
                  <a:lnTo>
                    <a:pt x="772" y="954"/>
                  </a:lnTo>
                  <a:lnTo>
                    <a:pt x="778" y="960"/>
                  </a:lnTo>
                  <a:lnTo>
                    <a:pt x="782" y="968"/>
                  </a:lnTo>
                  <a:lnTo>
                    <a:pt x="784" y="978"/>
                  </a:lnTo>
                  <a:lnTo>
                    <a:pt x="790" y="986"/>
                  </a:lnTo>
                  <a:lnTo>
                    <a:pt x="790" y="986"/>
                  </a:lnTo>
                  <a:lnTo>
                    <a:pt x="796" y="994"/>
                  </a:lnTo>
                  <a:lnTo>
                    <a:pt x="802" y="1000"/>
                  </a:lnTo>
                  <a:lnTo>
                    <a:pt x="802" y="1000"/>
                  </a:lnTo>
                  <a:lnTo>
                    <a:pt x="802" y="1004"/>
                  </a:lnTo>
                  <a:lnTo>
                    <a:pt x="804" y="1010"/>
                  </a:lnTo>
                  <a:lnTo>
                    <a:pt x="804" y="1020"/>
                  </a:lnTo>
                  <a:lnTo>
                    <a:pt x="804" y="1020"/>
                  </a:lnTo>
                  <a:lnTo>
                    <a:pt x="808" y="1032"/>
                  </a:lnTo>
                  <a:lnTo>
                    <a:pt x="812" y="1044"/>
                  </a:lnTo>
                  <a:lnTo>
                    <a:pt x="816" y="1056"/>
                  </a:lnTo>
                  <a:lnTo>
                    <a:pt x="816" y="1062"/>
                  </a:lnTo>
                  <a:lnTo>
                    <a:pt x="814" y="1068"/>
                  </a:lnTo>
                  <a:lnTo>
                    <a:pt x="814" y="1068"/>
                  </a:lnTo>
                  <a:lnTo>
                    <a:pt x="810" y="1080"/>
                  </a:lnTo>
                  <a:lnTo>
                    <a:pt x="812" y="1082"/>
                  </a:lnTo>
                  <a:lnTo>
                    <a:pt x="816" y="1088"/>
                  </a:lnTo>
                  <a:lnTo>
                    <a:pt x="816" y="1088"/>
                  </a:lnTo>
                  <a:lnTo>
                    <a:pt x="824" y="1098"/>
                  </a:lnTo>
                  <a:lnTo>
                    <a:pt x="830" y="1108"/>
                  </a:lnTo>
                  <a:lnTo>
                    <a:pt x="830" y="1108"/>
                  </a:lnTo>
                  <a:lnTo>
                    <a:pt x="844" y="1132"/>
                  </a:lnTo>
                  <a:lnTo>
                    <a:pt x="848" y="1144"/>
                  </a:lnTo>
                  <a:lnTo>
                    <a:pt x="850" y="1150"/>
                  </a:lnTo>
                  <a:lnTo>
                    <a:pt x="850" y="1156"/>
                  </a:lnTo>
                  <a:lnTo>
                    <a:pt x="850" y="1156"/>
                  </a:lnTo>
                  <a:lnTo>
                    <a:pt x="850" y="1164"/>
                  </a:lnTo>
                  <a:lnTo>
                    <a:pt x="846" y="1172"/>
                  </a:lnTo>
                  <a:lnTo>
                    <a:pt x="844" y="1182"/>
                  </a:lnTo>
                  <a:lnTo>
                    <a:pt x="844" y="1190"/>
                  </a:lnTo>
                  <a:lnTo>
                    <a:pt x="844" y="1190"/>
                  </a:lnTo>
                  <a:lnTo>
                    <a:pt x="846" y="1216"/>
                  </a:lnTo>
                  <a:lnTo>
                    <a:pt x="846" y="1216"/>
                  </a:lnTo>
                  <a:lnTo>
                    <a:pt x="852" y="1216"/>
                  </a:lnTo>
                  <a:lnTo>
                    <a:pt x="852" y="1216"/>
                  </a:lnTo>
                  <a:lnTo>
                    <a:pt x="860" y="1216"/>
                  </a:lnTo>
                  <a:lnTo>
                    <a:pt x="870" y="1212"/>
                  </a:lnTo>
                  <a:lnTo>
                    <a:pt x="888" y="1202"/>
                  </a:lnTo>
                  <a:lnTo>
                    <a:pt x="888" y="1202"/>
                  </a:lnTo>
                  <a:lnTo>
                    <a:pt x="912" y="1188"/>
                  </a:lnTo>
                  <a:lnTo>
                    <a:pt x="924" y="1182"/>
                  </a:lnTo>
                  <a:lnTo>
                    <a:pt x="936" y="1178"/>
                  </a:lnTo>
                  <a:lnTo>
                    <a:pt x="936" y="1178"/>
                  </a:lnTo>
                  <a:lnTo>
                    <a:pt x="948" y="1176"/>
                  </a:lnTo>
                  <a:lnTo>
                    <a:pt x="958" y="1172"/>
                  </a:lnTo>
                  <a:lnTo>
                    <a:pt x="958" y="1172"/>
                  </a:lnTo>
                  <a:lnTo>
                    <a:pt x="978" y="1160"/>
                  </a:lnTo>
                  <a:lnTo>
                    <a:pt x="978" y="1160"/>
                  </a:lnTo>
                  <a:lnTo>
                    <a:pt x="982" y="1156"/>
                  </a:lnTo>
                  <a:lnTo>
                    <a:pt x="986" y="1152"/>
                  </a:lnTo>
                  <a:lnTo>
                    <a:pt x="990" y="1148"/>
                  </a:lnTo>
                  <a:lnTo>
                    <a:pt x="996" y="1146"/>
                  </a:lnTo>
                  <a:lnTo>
                    <a:pt x="996" y="1146"/>
                  </a:lnTo>
                  <a:lnTo>
                    <a:pt x="1014" y="1142"/>
                  </a:lnTo>
                  <a:lnTo>
                    <a:pt x="1022" y="1140"/>
                  </a:lnTo>
                  <a:lnTo>
                    <a:pt x="1030" y="1136"/>
                  </a:lnTo>
                  <a:lnTo>
                    <a:pt x="1030" y="1136"/>
                  </a:lnTo>
                  <a:lnTo>
                    <a:pt x="1040" y="1126"/>
                  </a:lnTo>
                  <a:lnTo>
                    <a:pt x="1050" y="1118"/>
                  </a:lnTo>
                  <a:lnTo>
                    <a:pt x="1050" y="1118"/>
                  </a:lnTo>
                  <a:lnTo>
                    <a:pt x="1062" y="1108"/>
                  </a:lnTo>
                  <a:lnTo>
                    <a:pt x="1074" y="1096"/>
                  </a:lnTo>
                  <a:lnTo>
                    <a:pt x="1074" y="1096"/>
                  </a:lnTo>
                  <a:lnTo>
                    <a:pt x="1090" y="1084"/>
                  </a:lnTo>
                  <a:lnTo>
                    <a:pt x="1096" y="1076"/>
                  </a:lnTo>
                  <a:lnTo>
                    <a:pt x="1102" y="1068"/>
                  </a:lnTo>
                  <a:lnTo>
                    <a:pt x="1102" y="1068"/>
                  </a:lnTo>
                  <a:lnTo>
                    <a:pt x="1106" y="1060"/>
                  </a:lnTo>
                  <a:lnTo>
                    <a:pt x="1106" y="1052"/>
                  </a:lnTo>
                  <a:lnTo>
                    <a:pt x="1102" y="1046"/>
                  </a:lnTo>
                  <a:lnTo>
                    <a:pt x="1098" y="1042"/>
                  </a:lnTo>
                  <a:lnTo>
                    <a:pt x="1086" y="1034"/>
                  </a:lnTo>
                  <a:lnTo>
                    <a:pt x="1072" y="1028"/>
                  </a:lnTo>
                  <a:lnTo>
                    <a:pt x="1072" y="1028"/>
                  </a:lnTo>
                  <a:lnTo>
                    <a:pt x="1072" y="1018"/>
                  </a:lnTo>
                  <a:lnTo>
                    <a:pt x="1072" y="1008"/>
                  </a:lnTo>
                  <a:lnTo>
                    <a:pt x="1068" y="1000"/>
                  </a:lnTo>
                  <a:lnTo>
                    <a:pt x="1064" y="996"/>
                  </a:lnTo>
                  <a:lnTo>
                    <a:pt x="1062" y="996"/>
                  </a:lnTo>
                  <a:lnTo>
                    <a:pt x="1062" y="996"/>
                  </a:lnTo>
                  <a:lnTo>
                    <a:pt x="1058" y="996"/>
                  </a:lnTo>
                  <a:lnTo>
                    <a:pt x="1054" y="1000"/>
                  </a:lnTo>
                  <a:lnTo>
                    <a:pt x="1054" y="1000"/>
                  </a:lnTo>
                  <a:lnTo>
                    <a:pt x="1052" y="1002"/>
                  </a:lnTo>
                  <a:lnTo>
                    <a:pt x="1052" y="1004"/>
                  </a:lnTo>
                  <a:lnTo>
                    <a:pt x="1048" y="1010"/>
                  </a:lnTo>
                  <a:lnTo>
                    <a:pt x="1048" y="1010"/>
                  </a:lnTo>
                  <a:lnTo>
                    <a:pt x="1044" y="1012"/>
                  </a:lnTo>
                  <a:lnTo>
                    <a:pt x="1040" y="1016"/>
                  </a:lnTo>
                  <a:lnTo>
                    <a:pt x="1040" y="1016"/>
                  </a:lnTo>
                  <a:lnTo>
                    <a:pt x="1028" y="1022"/>
                  </a:lnTo>
                  <a:lnTo>
                    <a:pt x="1020" y="1024"/>
                  </a:lnTo>
                  <a:lnTo>
                    <a:pt x="1012" y="1026"/>
                  </a:lnTo>
                  <a:lnTo>
                    <a:pt x="1012" y="1026"/>
                  </a:lnTo>
                  <a:lnTo>
                    <a:pt x="1010" y="1026"/>
                  </a:lnTo>
                  <a:lnTo>
                    <a:pt x="1010" y="1026"/>
                  </a:lnTo>
                  <a:lnTo>
                    <a:pt x="1006" y="1022"/>
                  </a:lnTo>
                  <a:lnTo>
                    <a:pt x="1002" y="1018"/>
                  </a:lnTo>
                  <a:lnTo>
                    <a:pt x="996" y="1004"/>
                  </a:lnTo>
                  <a:lnTo>
                    <a:pt x="992" y="990"/>
                  </a:lnTo>
                  <a:lnTo>
                    <a:pt x="988" y="980"/>
                  </a:lnTo>
                  <a:lnTo>
                    <a:pt x="988" y="980"/>
                  </a:lnTo>
                  <a:lnTo>
                    <a:pt x="984" y="974"/>
                  </a:lnTo>
                  <a:lnTo>
                    <a:pt x="980" y="970"/>
                  </a:lnTo>
                  <a:lnTo>
                    <a:pt x="976" y="968"/>
                  </a:lnTo>
                  <a:lnTo>
                    <a:pt x="972" y="962"/>
                  </a:lnTo>
                  <a:lnTo>
                    <a:pt x="972" y="962"/>
                  </a:lnTo>
                  <a:lnTo>
                    <a:pt x="974" y="954"/>
                  </a:lnTo>
                  <a:lnTo>
                    <a:pt x="974" y="948"/>
                  </a:lnTo>
                  <a:lnTo>
                    <a:pt x="974" y="948"/>
                  </a:lnTo>
                  <a:lnTo>
                    <a:pt x="972" y="944"/>
                  </a:lnTo>
                  <a:lnTo>
                    <a:pt x="970" y="940"/>
                  </a:lnTo>
                  <a:lnTo>
                    <a:pt x="966" y="936"/>
                  </a:lnTo>
                  <a:lnTo>
                    <a:pt x="966" y="932"/>
                  </a:lnTo>
                  <a:lnTo>
                    <a:pt x="966" y="932"/>
                  </a:lnTo>
                  <a:lnTo>
                    <a:pt x="966" y="928"/>
                  </a:lnTo>
                  <a:lnTo>
                    <a:pt x="968" y="926"/>
                  </a:lnTo>
                  <a:lnTo>
                    <a:pt x="974" y="924"/>
                  </a:lnTo>
                  <a:lnTo>
                    <a:pt x="974" y="924"/>
                  </a:lnTo>
                  <a:lnTo>
                    <a:pt x="980" y="926"/>
                  </a:lnTo>
                  <a:lnTo>
                    <a:pt x="980" y="926"/>
                  </a:lnTo>
                  <a:lnTo>
                    <a:pt x="984" y="930"/>
                  </a:lnTo>
                  <a:lnTo>
                    <a:pt x="986" y="934"/>
                  </a:lnTo>
                  <a:lnTo>
                    <a:pt x="988" y="940"/>
                  </a:lnTo>
                  <a:lnTo>
                    <a:pt x="992" y="944"/>
                  </a:lnTo>
                  <a:lnTo>
                    <a:pt x="992" y="944"/>
                  </a:lnTo>
                  <a:lnTo>
                    <a:pt x="996" y="950"/>
                  </a:lnTo>
                  <a:lnTo>
                    <a:pt x="1002" y="956"/>
                  </a:lnTo>
                  <a:lnTo>
                    <a:pt x="1016" y="964"/>
                  </a:lnTo>
                  <a:lnTo>
                    <a:pt x="1016" y="964"/>
                  </a:lnTo>
                  <a:lnTo>
                    <a:pt x="1020" y="970"/>
                  </a:lnTo>
                  <a:lnTo>
                    <a:pt x="1022" y="978"/>
                  </a:lnTo>
                  <a:lnTo>
                    <a:pt x="1026" y="984"/>
                  </a:lnTo>
                  <a:lnTo>
                    <a:pt x="1030" y="988"/>
                  </a:lnTo>
                  <a:lnTo>
                    <a:pt x="1030" y="988"/>
                  </a:lnTo>
                  <a:lnTo>
                    <a:pt x="1036" y="990"/>
                  </a:lnTo>
                  <a:lnTo>
                    <a:pt x="1036" y="990"/>
                  </a:lnTo>
                  <a:lnTo>
                    <a:pt x="1042" y="988"/>
                  </a:lnTo>
                  <a:lnTo>
                    <a:pt x="1048" y="984"/>
                  </a:lnTo>
                  <a:lnTo>
                    <a:pt x="1054" y="980"/>
                  </a:lnTo>
                  <a:lnTo>
                    <a:pt x="1062" y="976"/>
                  </a:lnTo>
                  <a:lnTo>
                    <a:pt x="1062" y="976"/>
                  </a:lnTo>
                  <a:lnTo>
                    <a:pt x="1068" y="976"/>
                  </a:lnTo>
                  <a:lnTo>
                    <a:pt x="1068" y="976"/>
                  </a:lnTo>
                  <a:lnTo>
                    <a:pt x="1072" y="976"/>
                  </a:lnTo>
                  <a:lnTo>
                    <a:pt x="1072" y="978"/>
                  </a:lnTo>
                  <a:lnTo>
                    <a:pt x="1074" y="982"/>
                  </a:lnTo>
                  <a:lnTo>
                    <a:pt x="1072" y="990"/>
                  </a:lnTo>
                  <a:lnTo>
                    <a:pt x="1072" y="996"/>
                  </a:lnTo>
                  <a:lnTo>
                    <a:pt x="1072" y="996"/>
                  </a:lnTo>
                  <a:lnTo>
                    <a:pt x="1076" y="1002"/>
                  </a:lnTo>
                  <a:lnTo>
                    <a:pt x="1080" y="1006"/>
                  </a:lnTo>
                  <a:lnTo>
                    <a:pt x="1092" y="1010"/>
                  </a:lnTo>
                  <a:lnTo>
                    <a:pt x="1106" y="1014"/>
                  </a:lnTo>
                  <a:lnTo>
                    <a:pt x="1120" y="1014"/>
                  </a:lnTo>
                  <a:lnTo>
                    <a:pt x="1120" y="1014"/>
                  </a:lnTo>
                  <a:lnTo>
                    <a:pt x="1130" y="1014"/>
                  </a:lnTo>
                  <a:lnTo>
                    <a:pt x="1130" y="1014"/>
                  </a:lnTo>
                  <a:lnTo>
                    <a:pt x="1166" y="1012"/>
                  </a:lnTo>
                  <a:lnTo>
                    <a:pt x="1166" y="1012"/>
                  </a:lnTo>
                  <a:lnTo>
                    <a:pt x="1194" y="1010"/>
                  </a:lnTo>
                  <a:lnTo>
                    <a:pt x="1194" y="1010"/>
                  </a:lnTo>
                  <a:lnTo>
                    <a:pt x="1200" y="1012"/>
                  </a:lnTo>
                  <a:lnTo>
                    <a:pt x="1200" y="1012"/>
                  </a:lnTo>
                  <a:lnTo>
                    <a:pt x="1202" y="1014"/>
                  </a:lnTo>
                  <a:lnTo>
                    <a:pt x="1204" y="1016"/>
                  </a:lnTo>
                  <a:lnTo>
                    <a:pt x="1204" y="1024"/>
                  </a:lnTo>
                  <a:lnTo>
                    <a:pt x="1204" y="1032"/>
                  </a:lnTo>
                  <a:lnTo>
                    <a:pt x="1206" y="1038"/>
                  </a:lnTo>
                  <a:lnTo>
                    <a:pt x="1206" y="1038"/>
                  </a:lnTo>
                  <a:lnTo>
                    <a:pt x="1212" y="1042"/>
                  </a:lnTo>
                  <a:lnTo>
                    <a:pt x="1218" y="1046"/>
                  </a:lnTo>
                  <a:lnTo>
                    <a:pt x="1232" y="1052"/>
                  </a:lnTo>
                  <a:lnTo>
                    <a:pt x="1232" y="1052"/>
                  </a:lnTo>
                  <a:lnTo>
                    <a:pt x="1222" y="1058"/>
                  </a:lnTo>
                  <a:lnTo>
                    <a:pt x="1218" y="1060"/>
                  </a:lnTo>
                  <a:lnTo>
                    <a:pt x="1216" y="1064"/>
                  </a:lnTo>
                  <a:lnTo>
                    <a:pt x="1216" y="1064"/>
                  </a:lnTo>
                  <a:lnTo>
                    <a:pt x="1224" y="1070"/>
                  </a:lnTo>
                  <a:lnTo>
                    <a:pt x="1230" y="1078"/>
                  </a:lnTo>
                  <a:lnTo>
                    <a:pt x="1230" y="1078"/>
                  </a:lnTo>
                  <a:lnTo>
                    <a:pt x="1236" y="1086"/>
                  </a:lnTo>
                  <a:lnTo>
                    <a:pt x="1238" y="1090"/>
                  </a:lnTo>
                  <a:lnTo>
                    <a:pt x="1244" y="1092"/>
                  </a:lnTo>
                  <a:lnTo>
                    <a:pt x="1244" y="1092"/>
                  </a:lnTo>
                  <a:lnTo>
                    <a:pt x="1244" y="1092"/>
                  </a:lnTo>
                  <a:lnTo>
                    <a:pt x="1244" y="1092"/>
                  </a:lnTo>
                  <a:lnTo>
                    <a:pt x="1250" y="1090"/>
                  </a:lnTo>
                  <a:lnTo>
                    <a:pt x="1254" y="1088"/>
                  </a:lnTo>
                  <a:lnTo>
                    <a:pt x="1260" y="1080"/>
                  </a:lnTo>
                  <a:lnTo>
                    <a:pt x="1268" y="1072"/>
                  </a:lnTo>
                  <a:lnTo>
                    <a:pt x="1270" y="1070"/>
                  </a:lnTo>
                  <a:lnTo>
                    <a:pt x="1276" y="1068"/>
                  </a:lnTo>
                  <a:lnTo>
                    <a:pt x="1276" y="1068"/>
                  </a:lnTo>
                  <a:lnTo>
                    <a:pt x="1278" y="1074"/>
                  </a:lnTo>
                  <a:lnTo>
                    <a:pt x="1278" y="1082"/>
                  </a:lnTo>
                  <a:lnTo>
                    <a:pt x="1278" y="1096"/>
                  </a:lnTo>
                  <a:lnTo>
                    <a:pt x="1276" y="1112"/>
                  </a:lnTo>
                  <a:lnTo>
                    <a:pt x="1276" y="1126"/>
                  </a:lnTo>
                  <a:lnTo>
                    <a:pt x="1276" y="1126"/>
                  </a:lnTo>
                  <a:lnTo>
                    <a:pt x="1276" y="1152"/>
                  </a:lnTo>
                  <a:lnTo>
                    <a:pt x="1276" y="1178"/>
                  </a:lnTo>
                  <a:lnTo>
                    <a:pt x="1276" y="1190"/>
                  </a:lnTo>
                  <a:lnTo>
                    <a:pt x="1278" y="1202"/>
                  </a:lnTo>
                  <a:lnTo>
                    <a:pt x="1282" y="1214"/>
                  </a:lnTo>
                  <a:lnTo>
                    <a:pt x="1286" y="1226"/>
                  </a:lnTo>
                  <a:lnTo>
                    <a:pt x="1286" y="1226"/>
                  </a:lnTo>
                  <a:lnTo>
                    <a:pt x="1290" y="1236"/>
                  </a:lnTo>
                  <a:lnTo>
                    <a:pt x="1290" y="1248"/>
                  </a:lnTo>
                  <a:lnTo>
                    <a:pt x="1292" y="1260"/>
                  </a:lnTo>
                  <a:lnTo>
                    <a:pt x="1294" y="1272"/>
                  </a:lnTo>
                  <a:lnTo>
                    <a:pt x="1294" y="1272"/>
                  </a:lnTo>
                  <a:lnTo>
                    <a:pt x="1298" y="1276"/>
                  </a:lnTo>
                  <a:lnTo>
                    <a:pt x="1302" y="1278"/>
                  </a:lnTo>
                  <a:lnTo>
                    <a:pt x="1302" y="1278"/>
                  </a:lnTo>
                  <a:lnTo>
                    <a:pt x="1310" y="1276"/>
                  </a:lnTo>
                  <a:lnTo>
                    <a:pt x="1318" y="1270"/>
                  </a:lnTo>
                  <a:lnTo>
                    <a:pt x="1334" y="1260"/>
                  </a:lnTo>
                  <a:lnTo>
                    <a:pt x="1334" y="1260"/>
                  </a:lnTo>
                  <a:lnTo>
                    <a:pt x="1340" y="1256"/>
                  </a:lnTo>
                  <a:lnTo>
                    <a:pt x="1344" y="1250"/>
                  </a:lnTo>
                  <a:lnTo>
                    <a:pt x="1352" y="1236"/>
                  </a:lnTo>
                  <a:lnTo>
                    <a:pt x="1358" y="1220"/>
                  </a:lnTo>
                  <a:lnTo>
                    <a:pt x="1360" y="1208"/>
                  </a:lnTo>
                  <a:lnTo>
                    <a:pt x="1360" y="1208"/>
                  </a:lnTo>
                  <a:lnTo>
                    <a:pt x="1364" y="1194"/>
                  </a:lnTo>
                  <a:lnTo>
                    <a:pt x="1370" y="1180"/>
                  </a:lnTo>
                  <a:lnTo>
                    <a:pt x="1378" y="1168"/>
                  </a:lnTo>
                  <a:lnTo>
                    <a:pt x="1388" y="1156"/>
                  </a:lnTo>
                  <a:lnTo>
                    <a:pt x="1388" y="1156"/>
                  </a:lnTo>
                  <a:lnTo>
                    <a:pt x="1406" y="1146"/>
                  </a:lnTo>
                  <a:lnTo>
                    <a:pt x="1414" y="1142"/>
                  </a:lnTo>
                  <a:lnTo>
                    <a:pt x="1422" y="1136"/>
                  </a:lnTo>
                  <a:lnTo>
                    <a:pt x="1422" y="1136"/>
                  </a:lnTo>
                  <a:lnTo>
                    <a:pt x="1432" y="1126"/>
                  </a:lnTo>
                  <a:lnTo>
                    <a:pt x="1444" y="1118"/>
                  </a:lnTo>
                  <a:lnTo>
                    <a:pt x="1444" y="1118"/>
                  </a:lnTo>
                  <a:lnTo>
                    <a:pt x="1458" y="1108"/>
                  </a:lnTo>
                  <a:lnTo>
                    <a:pt x="1464" y="1104"/>
                  </a:lnTo>
                  <a:lnTo>
                    <a:pt x="1468" y="1096"/>
                  </a:lnTo>
                  <a:lnTo>
                    <a:pt x="1468" y="1096"/>
                  </a:lnTo>
                  <a:lnTo>
                    <a:pt x="1470" y="1088"/>
                  </a:lnTo>
                  <a:lnTo>
                    <a:pt x="1472" y="1082"/>
                  </a:lnTo>
                  <a:lnTo>
                    <a:pt x="1474" y="1080"/>
                  </a:lnTo>
                  <a:lnTo>
                    <a:pt x="1476" y="1080"/>
                  </a:lnTo>
                  <a:lnTo>
                    <a:pt x="1484" y="1078"/>
                  </a:lnTo>
                  <a:lnTo>
                    <a:pt x="1484" y="1078"/>
                  </a:lnTo>
                  <a:lnTo>
                    <a:pt x="1486" y="1078"/>
                  </a:lnTo>
                  <a:lnTo>
                    <a:pt x="1486" y="1078"/>
                  </a:lnTo>
                  <a:lnTo>
                    <a:pt x="1500" y="1080"/>
                  </a:lnTo>
                  <a:lnTo>
                    <a:pt x="1500" y="1080"/>
                  </a:lnTo>
                  <a:lnTo>
                    <a:pt x="1504" y="1080"/>
                  </a:lnTo>
                  <a:lnTo>
                    <a:pt x="1504" y="1080"/>
                  </a:lnTo>
                  <a:lnTo>
                    <a:pt x="1512" y="1076"/>
                  </a:lnTo>
                  <a:lnTo>
                    <a:pt x="1518" y="1070"/>
                  </a:lnTo>
                  <a:lnTo>
                    <a:pt x="1518" y="1070"/>
                  </a:lnTo>
                  <a:lnTo>
                    <a:pt x="1526" y="1068"/>
                  </a:lnTo>
                  <a:lnTo>
                    <a:pt x="1526" y="1068"/>
                  </a:lnTo>
                  <a:lnTo>
                    <a:pt x="1532" y="1070"/>
                  </a:lnTo>
                  <a:lnTo>
                    <a:pt x="1536" y="1072"/>
                  </a:lnTo>
                  <a:lnTo>
                    <a:pt x="1536" y="1072"/>
                  </a:lnTo>
                  <a:lnTo>
                    <a:pt x="1540" y="1078"/>
                  </a:lnTo>
                  <a:lnTo>
                    <a:pt x="1540" y="1082"/>
                  </a:lnTo>
                  <a:lnTo>
                    <a:pt x="1540" y="1094"/>
                  </a:lnTo>
                  <a:lnTo>
                    <a:pt x="1540" y="1094"/>
                  </a:lnTo>
                  <a:lnTo>
                    <a:pt x="1540" y="1098"/>
                  </a:lnTo>
                  <a:lnTo>
                    <a:pt x="1542" y="1100"/>
                  </a:lnTo>
                  <a:lnTo>
                    <a:pt x="1546" y="1106"/>
                  </a:lnTo>
                  <a:lnTo>
                    <a:pt x="1546" y="1106"/>
                  </a:lnTo>
                  <a:lnTo>
                    <a:pt x="1550" y="1110"/>
                  </a:lnTo>
                  <a:lnTo>
                    <a:pt x="1552" y="1116"/>
                  </a:lnTo>
                  <a:lnTo>
                    <a:pt x="1552" y="1116"/>
                  </a:lnTo>
                  <a:lnTo>
                    <a:pt x="1558" y="1118"/>
                  </a:lnTo>
                  <a:lnTo>
                    <a:pt x="1562" y="1122"/>
                  </a:lnTo>
                  <a:lnTo>
                    <a:pt x="1562" y="1122"/>
                  </a:lnTo>
                  <a:lnTo>
                    <a:pt x="1564" y="1130"/>
                  </a:lnTo>
                  <a:lnTo>
                    <a:pt x="1564" y="1138"/>
                  </a:lnTo>
                  <a:lnTo>
                    <a:pt x="1564" y="1138"/>
                  </a:lnTo>
                  <a:lnTo>
                    <a:pt x="1560" y="1150"/>
                  </a:lnTo>
                  <a:lnTo>
                    <a:pt x="1558" y="1162"/>
                  </a:lnTo>
                  <a:lnTo>
                    <a:pt x="1558" y="1162"/>
                  </a:lnTo>
                  <a:lnTo>
                    <a:pt x="1558" y="1168"/>
                  </a:lnTo>
                  <a:lnTo>
                    <a:pt x="1560" y="1170"/>
                  </a:lnTo>
                  <a:lnTo>
                    <a:pt x="1562" y="1172"/>
                  </a:lnTo>
                  <a:lnTo>
                    <a:pt x="1566" y="1174"/>
                  </a:lnTo>
                  <a:lnTo>
                    <a:pt x="1566" y="1174"/>
                  </a:lnTo>
                  <a:lnTo>
                    <a:pt x="1566" y="1174"/>
                  </a:lnTo>
                  <a:lnTo>
                    <a:pt x="1566" y="1174"/>
                  </a:lnTo>
                  <a:lnTo>
                    <a:pt x="1574" y="1172"/>
                  </a:lnTo>
                  <a:lnTo>
                    <a:pt x="1580" y="1164"/>
                  </a:lnTo>
                  <a:lnTo>
                    <a:pt x="1588" y="1158"/>
                  </a:lnTo>
                  <a:lnTo>
                    <a:pt x="1588" y="1156"/>
                  </a:lnTo>
                  <a:lnTo>
                    <a:pt x="1588" y="1156"/>
                  </a:lnTo>
                  <a:lnTo>
                    <a:pt x="1594" y="1158"/>
                  </a:lnTo>
                  <a:lnTo>
                    <a:pt x="1598" y="1164"/>
                  </a:lnTo>
                  <a:lnTo>
                    <a:pt x="1600" y="1176"/>
                  </a:lnTo>
                  <a:lnTo>
                    <a:pt x="1600" y="1176"/>
                  </a:lnTo>
                  <a:lnTo>
                    <a:pt x="1600" y="1190"/>
                  </a:lnTo>
                  <a:lnTo>
                    <a:pt x="1600" y="1196"/>
                  </a:lnTo>
                  <a:lnTo>
                    <a:pt x="1600" y="1198"/>
                  </a:lnTo>
                  <a:lnTo>
                    <a:pt x="1602" y="1198"/>
                  </a:lnTo>
                  <a:lnTo>
                    <a:pt x="1602" y="1198"/>
                  </a:lnTo>
                  <a:lnTo>
                    <a:pt x="1606" y="1198"/>
                  </a:lnTo>
                  <a:lnTo>
                    <a:pt x="1606" y="1198"/>
                  </a:lnTo>
                  <a:lnTo>
                    <a:pt x="1606" y="1198"/>
                  </a:lnTo>
                  <a:lnTo>
                    <a:pt x="1608" y="1204"/>
                  </a:lnTo>
                  <a:lnTo>
                    <a:pt x="1610" y="1212"/>
                  </a:lnTo>
                  <a:lnTo>
                    <a:pt x="1608" y="1228"/>
                  </a:lnTo>
                  <a:lnTo>
                    <a:pt x="1606" y="1244"/>
                  </a:lnTo>
                  <a:lnTo>
                    <a:pt x="1602" y="1258"/>
                  </a:lnTo>
                  <a:lnTo>
                    <a:pt x="1602" y="1258"/>
                  </a:lnTo>
                  <a:lnTo>
                    <a:pt x="1596" y="1272"/>
                  </a:lnTo>
                  <a:lnTo>
                    <a:pt x="1592" y="1278"/>
                  </a:lnTo>
                  <a:lnTo>
                    <a:pt x="1592" y="1284"/>
                  </a:lnTo>
                  <a:lnTo>
                    <a:pt x="1592" y="1284"/>
                  </a:lnTo>
                  <a:lnTo>
                    <a:pt x="1594" y="1290"/>
                  </a:lnTo>
                  <a:lnTo>
                    <a:pt x="1596" y="1296"/>
                  </a:lnTo>
                  <a:lnTo>
                    <a:pt x="1604" y="1306"/>
                  </a:lnTo>
                  <a:lnTo>
                    <a:pt x="1604" y="1306"/>
                  </a:lnTo>
                  <a:lnTo>
                    <a:pt x="1610" y="1318"/>
                  </a:lnTo>
                  <a:lnTo>
                    <a:pt x="1612" y="1332"/>
                  </a:lnTo>
                  <a:lnTo>
                    <a:pt x="1614" y="1362"/>
                  </a:lnTo>
                  <a:lnTo>
                    <a:pt x="1614" y="1362"/>
                  </a:lnTo>
                  <a:lnTo>
                    <a:pt x="1616" y="1368"/>
                  </a:lnTo>
                  <a:lnTo>
                    <a:pt x="1620" y="1374"/>
                  </a:lnTo>
                  <a:lnTo>
                    <a:pt x="1630" y="1382"/>
                  </a:lnTo>
                  <a:lnTo>
                    <a:pt x="1630" y="1382"/>
                  </a:lnTo>
                  <a:lnTo>
                    <a:pt x="1634" y="1390"/>
                  </a:lnTo>
                  <a:lnTo>
                    <a:pt x="1640" y="1396"/>
                  </a:lnTo>
                  <a:lnTo>
                    <a:pt x="1644" y="1404"/>
                  </a:lnTo>
                  <a:lnTo>
                    <a:pt x="1650" y="1410"/>
                  </a:lnTo>
                  <a:lnTo>
                    <a:pt x="1650" y="1410"/>
                  </a:lnTo>
                  <a:lnTo>
                    <a:pt x="1654" y="1384"/>
                  </a:lnTo>
                  <a:lnTo>
                    <a:pt x="1656" y="1358"/>
                  </a:lnTo>
                  <a:lnTo>
                    <a:pt x="1656" y="1348"/>
                  </a:lnTo>
                  <a:lnTo>
                    <a:pt x="1654" y="1336"/>
                  </a:lnTo>
                  <a:lnTo>
                    <a:pt x="1650" y="1324"/>
                  </a:lnTo>
                  <a:lnTo>
                    <a:pt x="1644" y="1314"/>
                  </a:lnTo>
                  <a:lnTo>
                    <a:pt x="1644" y="1314"/>
                  </a:lnTo>
                  <a:lnTo>
                    <a:pt x="1636" y="1304"/>
                  </a:lnTo>
                  <a:lnTo>
                    <a:pt x="1628" y="1292"/>
                  </a:lnTo>
                  <a:lnTo>
                    <a:pt x="1624" y="1282"/>
                  </a:lnTo>
                  <a:lnTo>
                    <a:pt x="1624" y="1268"/>
                  </a:lnTo>
                  <a:lnTo>
                    <a:pt x="1624" y="1268"/>
                  </a:lnTo>
                  <a:lnTo>
                    <a:pt x="1626" y="1254"/>
                  </a:lnTo>
                  <a:lnTo>
                    <a:pt x="1626" y="1240"/>
                  </a:lnTo>
                  <a:lnTo>
                    <a:pt x="1626" y="1240"/>
                  </a:lnTo>
                  <a:lnTo>
                    <a:pt x="1626" y="1226"/>
                  </a:lnTo>
                  <a:lnTo>
                    <a:pt x="1626" y="1220"/>
                  </a:lnTo>
                  <a:lnTo>
                    <a:pt x="1630" y="1212"/>
                  </a:lnTo>
                  <a:lnTo>
                    <a:pt x="1630" y="1212"/>
                  </a:lnTo>
                  <a:lnTo>
                    <a:pt x="1634" y="1218"/>
                  </a:lnTo>
                  <a:lnTo>
                    <a:pt x="1638" y="1222"/>
                  </a:lnTo>
                  <a:lnTo>
                    <a:pt x="1642" y="1234"/>
                  </a:lnTo>
                  <a:lnTo>
                    <a:pt x="1646" y="1244"/>
                  </a:lnTo>
                  <a:lnTo>
                    <a:pt x="1650" y="1250"/>
                  </a:lnTo>
                  <a:lnTo>
                    <a:pt x="1654" y="1254"/>
                  </a:lnTo>
                  <a:lnTo>
                    <a:pt x="1654" y="1254"/>
                  </a:lnTo>
                  <a:lnTo>
                    <a:pt x="1658" y="1256"/>
                  </a:lnTo>
                  <a:lnTo>
                    <a:pt x="1662" y="1258"/>
                  </a:lnTo>
                  <a:lnTo>
                    <a:pt x="1668" y="1260"/>
                  </a:lnTo>
                  <a:lnTo>
                    <a:pt x="1672" y="1262"/>
                  </a:lnTo>
                  <a:lnTo>
                    <a:pt x="1672" y="1262"/>
                  </a:lnTo>
                  <a:lnTo>
                    <a:pt x="1674" y="1268"/>
                  </a:lnTo>
                  <a:lnTo>
                    <a:pt x="1676" y="1274"/>
                  </a:lnTo>
                  <a:lnTo>
                    <a:pt x="1676" y="1288"/>
                  </a:lnTo>
                  <a:lnTo>
                    <a:pt x="1676" y="1288"/>
                  </a:lnTo>
                  <a:lnTo>
                    <a:pt x="1680" y="1290"/>
                  </a:lnTo>
                  <a:lnTo>
                    <a:pt x="1684" y="1292"/>
                  </a:lnTo>
                  <a:lnTo>
                    <a:pt x="1684" y="1292"/>
                  </a:lnTo>
                  <a:lnTo>
                    <a:pt x="1688" y="1290"/>
                  </a:lnTo>
                  <a:lnTo>
                    <a:pt x="1694" y="1288"/>
                  </a:lnTo>
                  <a:lnTo>
                    <a:pt x="1706" y="1280"/>
                  </a:lnTo>
                  <a:lnTo>
                    <a:pt x="1716" y="1272"/>
                  </a:lnTo>
                  <a:lnTo>
                    <a:pt x="1726" y="1266"/>
                  </a:lnTo>
                  <a:lnTo>
                    <a:pt x="1726" y="1266"/>
                  </a:lnTo>
                  <a:lnTo>
                    <a:pt x="1742" y="1260"/>
                  </a:lnTo>
                  <a:lnTo>
                    <a:pt x="1746" y="1256"/>
                  </a:lnTo>
                  <a:lnTo>
                    <a:pt x="1750" y="1250"/>
                  </a:lnTo>
                  <a:lnTo>
                    <a:pt x="1754" y="1240"/>
                  </a:lnTo>
                  <a:lnTo>
                    <a:pt x="1756" y="1226"/>
                  </a:lnTo>
                  <a:lnTo>
                    <a:pt x="1756" y="1226"/>
                  </a:lnTo>
                  <a:lnTo>
                    <a:pt x="1760" y="1194"/>
                  </a:lnTo>
                  <a:lnTo>
                    <a:pt x="1760" y="1194"/>
                  </a:lnTo>
                  <a:lnTo>
                    <a:pt x="1760" y="1184"/>
                  </a:lnTo>
                  <a:lnTo>
                    <a:pt x="1760" y="1178"/>
                  </a:lnTo>
                  <a:lnTo>
                    <a:pt x="1756" y="1174"/>
                  </a:lnTo>
                  <a:lnTo>
                    <a:pt x="1750" y="1168"/>
                  </a:lnTo>
                  <a:lnTo>
                    <a:pt x="1750" y="1168"/>
                  </a:lnTo>
                  <a:lnTo>
                    <a:pt x="1742" y="1160"/>
                  </a:lnTo>
                  <a:lnTo>
                    <a:pt x="1732" y="1148"/>
                  </a:lnTo>
                  <a:lnTo>
                    <a:pt x="1724" y="1134"/>
                  </a:lnTo>
                  <a:lnTo>
                    <a:pt x="1722" y="1128"/>
                  </a:lnTo>
                  <a:lnTo>
                    <a:pt x="1722" y="1122"/>
                  </a:lnTo>
                  <a:lnTo>
                    <a:pt x="1722" y="1122"/>
                  </a:lnTo>
                  <a:lnTo>
                    <a:pt x="1726" y="1112"/>
                  </a:lnTo>
                  <a:lnTo>
                    <a:pt x="1736" y="1098"/>
                  </a:lnTo>
                  <a:lnTo>
                    <a:pt x="1750" y="1086"/>
                  </a:lnTo>
                  <a:lnTo>
                    <a:pt x="1756" y="1082"/>
                  </a:lnTo>
                  <a:lnTo>
                    <a:pt x="1762" y="1080"/>
                  </a:lnTo>
                  <a:lnTo>
                    <a:pt x="1762" y="1080"/>
                  </a:lnTo>
                  <a:lnTo>
                    <a:pt x="1766" y="1080"/>
                  </a:lnTo>
                  <a:lnTo>
                    <a:pt x="1766" y="1080"/>
                  </a:lnTo>
                  <a:lnTo>
                    <a:pt x="1770" y="1080"/>
                  </a:lnTo>
                  <a:lnTo>
                    <a:pt x="1772" y="1082"/>
                  </a:lnTo>
                  <a:lnTo>
                    <a:pt x="1772" y="1086"/>
                  </a:lnTo>
                  <a:lnTo>
                    <a:pt x="1770" y="1092"/>
                  </a:lnTo>
                  <a:lnTo>
                    <a:pt x="1768" y="1096"/>
                  </a:lnTo>
                  <a:lnTo>
                    <a:pt x="1770" y="1098"/>
                  </a:lnTo>
                  <a:lnTo>
                    <a:pt x="1770" y="1098"/>
                  </a:lnTo>
                  <a:lnTo>
                    <a:pt x="1772" y="1104"/>
                  </a:lnTo>
                  <a:lnTo>
                    <a:pt x="1776" y="1104"/>
                  </a:lnTo>
                  <a:lnTo>
                    <a:pt x="1776" y="1104"/>
                  </a:lnTo>
                  <a:lnTo>
                    <a:pt x="1780" y="1104"/>
                  </a:lnTo>
                  <a:lnTo>
                    <a:pt x="1782" y="1100"/>
                  </a:lnTo>
                  <a:lnTo>
                    <a:pt x="1788" y="1092"/>
                  </a:lnTo>
                  <a:lnTo>
                    <a:pt x="1788" y="1092"/>
                  </a:lnTo>
                  <a:lnTo>
                    <a:pt x="1800" y="1086"/>
                  </a:lnTo>
                  <a:lnTo>
                    <a:pt x="1814" y="1080"/>
                  </a:lnTo>
                  <a:lnTo>
                    <a:pt x="1814" y="1080"/>
                  </a:lnTo>
                  <a:lnTo>
                    <a:pt x="1820" y="1076"/>
                  </a:lnTo>
                  <a:lnTo>
                    <a:pt x="1828" y="1076"/>
                  </a:lnTo>
                  <a:lnTo>
                    <a:pt x="1842" y="1074"/>
                  </a:lnTo>
                  <a:lnTo>
                    <a:pt x="1842" y="1074"/>
                  </a:lnTo>
                  <a:lnTo>
                    <a:pt x="1858" y="1070"/>
                  </a:lnTo>
                  <a:lnTo>
                    <a:pt x="1872" y="1062"/>
                  </a:lnTo>
                  <a:lnTo>
                    <a:pt x="1884" y="1052"/>
                  </a:lnTo>
                  <a:lnTo>
                    <a:pt x="1896" y="1042"/>
                  </a:lnTo>
                  <a:lnTo>
                    <a:pt x="1896" y="1042"/>
                  </a:lnTo>
                  <a:lnTo>
                    <a:pt x="1908" y="1032"/>
                  </a:lnTo>
                  <a:lnTo>
                    <a:pt x="1914" y="1026"/>
                  </a:lnTo>
                  <a:lnTo>
                    <a:pt x="1920" y="1018"/>
                  </a:lnTo>
                  <a:lnTo>
                    <a:pt x="1920" y="1018"/>
                  </a:lnTo>
                  <a:lnTo>
                    <a:pt x="1926" y="1006"/>
                  </a:lnTo>
                  <a:lnTo>
                    <a:pt x="1930" y="1000"/>
                  </a:lnTo>
                  <a:lnTo>
                    <a:pt x="1936" y="994"/>
                  </a:lnTo>
                  <a:lnTo>
                    <a:pt x="1936" y="994"/>
                  </a:lnTo>
                  <a:lnTo>
                    <a:pt x="1948" y="984"/>
                  </a:lnTo>
                  <a:lnTo>
                    <a:pt x="1952" y="978"/>
                  </a:lnTo>
                  <a:lnTo>
                    <a:pt x="1956" y="970"/>
                  </a:lnTo>
                  <a:lnTo>
                    <a:pt x="1956" y="970"/>
                  </a:lnTo>
                  <a:lnTo>
                    <a:pt x="1958" y="956"/>
                  </a:lnTo>
                  <a:lnTo>
                    <a:pt x="1958" y="940"/>
                  </a:lnTo>
                  <a:lnTo>
                    <a:pt x="1958" y="940"/>
                  </a:lnTo>
                  <a:lnTo>
                    <a:pt x="1960" y="920"/>
                  </a:lnTo>
                  <a:lnTo>
                    <a:pt x="1960" y="912"/>
                  </a:lnTo>
                  <a:lnTo>
                    <a:pt x="1956" y="902"/>
                  </a:lnTo>
                  <a:lnTo>
                    <a:pt x="1956" y="902"/>
                  </a:lnTo>
                  <a:lnTo>
                    <a:pt x="1950" y="886"/>
                  </a:lnTo>
                  <a:lnTo>
                    <a:pt x="1950" y="886"/>
                  </a:lnTo>
                  <a:lnTo>
                    <a:pt x="1944" y="880"/>
                  </a:lnTo>
                  <a:lnTo>
                    <a:pt x="1940" y="876"/>
                  </a:lnTo>
                  <a:lnTo>
                    <a:pt x="1940" y="876"/>
                  </a:lnTo>
                  <a:lnTo>
                    <a:pt x="1938" y="872"/>
                  </a:lnTo>
                  <a:lnTo>
                    <a:pt x="1940" y="868"/>
                  </a:lnTo>
                  <a:lnTo>
                    <a:pt x="1942" y="858"/>
                  </a:lnTo>
                  <a:lnTo>
                    <a:pt x="1942" y="858"/>
                  </a:lnTo>
                  <a:lnTo>
                    <a:pt x="1948" y="852"/>
                  </a:lnTo>
                  <a:lnTo>
                    <a:pt x="1956" y="848"/>
                  </a:lnTo>
                  <a:lnTo>
                    <a:pt x="1956" y="848"/>
                  </a:lnTo>
                  <a:lnTo>
                    <a:pt x="1964" y="840"/>
                  </a:lnTo>
                  <a:lnTo>
                    <a:pt x="1966" y="838"/>
                  </a:lnTo>
                  <a:lnTo>
                    <a:pt x="1968" y="834"/>
                  </a:lnTo>
                  <a:lnTo>
                    <a:pt x="1966" y="832"/>
                  </a:lnTo>
                  <a:lnTo>
                    <a:pt x="1964" y="830"/>
                  </a:lnTo>
                  <a:lnTo>
                    <a:pt x="1958" y="828"/>
                  </a:lnTo>
                  <a:lnTo>
                    <a:pt x="1958" y="828"/>
                  </a:lnTo>
                  <a:lnTo>
                    <a:pt x="1952" y="828"/>
                  </a:lnTo>
                  <a:lnTo>
                    <a:pt x="1946" y="830"/>
                  </a:lnTo>
                  <a:lnTo>
                    <a:pt x="1946" y="830"/>
                  </a:lnTo>
                  <a:lnTo>
                    <a:pt x="1938" y="836"/>
                  </a:lnTo>
                  <a:lnTo>
                    <a:pt x="1932" y="838"/>
                  </a:lnTo>
                  <a:lnTo>
                    <a:pt x="1932" y="838"/>
                  </a:lnTo>
                  <a:lnTo>
                    <a:pt x="1930" y="836"/>
                  </a:lnTo>
                  <a:lnTo>
                    <a:pt x="1928" y="830"/>
                  </a:lnTo>
                  <a:lnTo>
                    <a:pt x="1928" y="830"/>
                  </a:lnTo>
                  <a:lnTo>
                    <a:pt x="1928" y="824"/>
                  </a:lnTo>
                  <a:lnTo>
                    <a:pt x="1926" y="820"/>
                  </a:lnTo>
                  <a:lnTo>
                    <a:pt x="1926" y="820"/>
                  </a:lnTo>
                  <a:lnTo>
                    <a:pt x="1922" y="816"/>
                  </a:lnTo>
                  <a:lnTo>
                    <a:pt x="1922" y="816"/>
                  </a:lnTo>
                  <a:lnTo>
                    <a:pt x="1920" y="812"/>
                  </a:lnTo>
                  <a:lnTo>
                    <a:pt x="1920" y="808"/>
                  </a:lnTo>
                  <a:lnTo>
                    <a:pt x="1922" y="804"/>
                  </a:lnTo>
                  <a:lnTo>
                    <a:pt x="1926" y="802"/>
                  </a:lnTo>
                  <a:lnTo>
                    <a:pt x="1926" y="802"/>
                  </a:lnTo>
                  <a:lnTo>
                    <a:pt x="1930" y="802"/>
                  </a:lnTo>
                  <a:lnTo>
                    <a:pt x="1930" y="802"/>
                  </a:lnTo>
                  <a:lnTo>
                    <a:pt x="1930" y="802"/>
                  </a:lnTo>
                  <a:lnTo>
                    <a:pt x="1930" y="802"/>
                  </a:lnTo>
                  <a:lnTo>
                    <a:pt x="1932" y="802"/>
                  </a:lnTo>
                  <a:lnTo>
                    <a:pt x="1932" y="802"/>
                  </a:lnTo>
                  <a:lnTo>
                    <a:pt x="1934" y="802"/>
                  </a:lnTo>
                  <a:lnTo>
                    <a:pt x="1936" y="800"/>
                  </a:lnTo>
                  <a:lnTo>
                    <a:pt x="1936" y="800"/>
                  </a:lnTo>
                  <a:lnTo>
                    <a:pt x="1938" y="796"/>
                  </a:lnTo>
                  <a:lnTo>
                    <a:pt x="1942" y="794"/>
                  </a:lnTo>
                  <a:lnTo>
                    <a:pt x="1942" y="794"/>
                  </a:lnTo>
                  <a:lnTo>
                    <a:pt x="1946" y="792"/>
                  </a:lnTo>
                  <a:lnTo>
                    <a:pt x="1950" y="790"/>
                  </a:lnTo>
                  <a:lnTo>
                    <a:pt x="1950" y="790"/>
                  </a:lnTo>
                  <a:lnTo>
                    <a:pt x="1952" y="786"/>
                  </a:lnTo>
                  <a:lnTo>
                    <a:pt x="1954" y="782"/>
                  </a:lnTo>
                  <a:lnTo>
                    <a:pt x="1956" y="778"/>
                  </a:lnTo>
                  <a:lnTo>
                    <a:pt x="1960" y="774"/>
                  </a:lnTo>
                  <a:lnTo>
                    <a:pt x="1960" y="774"/>
                  </a:lnTo>
                  <a:lnTo>
                    <a:pt x="1964" y="772"/>
                  </a:lnTo>
                  <a:lnTo>
                    <a:pt x="1964" y="772"/>
                  </a:lnTo>
                  <a:lnTo>
                    <a:pt x="1966" y="774"/>
                  </a:lnTo>
                  <a:lnTo>
                    <a:pt x="1970" y="776"/>
                  </a:lnTo>
                  <a:lnTo>
                    <a:pt x="1970" y="776"/>
                  </a:lnTo>
                  <a:lnTo>
                    <a:pt x="1972" y="778"/>
                  </a:lnTo>
                  <a:lnTo>
                    <a:pt x="1972" y="780"/>
                  </a:lnTo>
                  <a:lnTo>
                    <a:pt x="1968" y="788"/>
                  </a:lnTo>
                  <a:lnTo>
                    <a:pt x="1964" y="794"/>
                  </a:lnTo>
                  <a:lnTo>
                    <a:pt x="1964" y="800"/>
                  </a:lnTo>
                  <a:lnTo>
                    <a:pt x="1964" y="800"/>
                  </a:lnTo>
                  <a:lnTo>
                    <a:pt x="1966" y="806"/>
                  </a:lnTo>
                  <a:lnTo>
                    <a:pt x="1970" y="808"/>
                  </a:lnTo>
                  <a:lnTo>
                    <a:pt x="1970" y="808"/>
                  </a:lnTo>
                  <a:lnTo>
                    <a:pt x="1978" y="806"/>
                  </a:lnTo>
                  <a:lnTo>
                    <a:pt x="1986" y="802"/>
                  </a:lnTo>
                  <a:lnTo>
                    <a:pt x="1994" y="796"/>
                  </a:lnTo>
                  <a:lnTo>
                    <a:pt x="2000" y="794"/>
                  </a:lnTo>
                  <a:lnTo>
                    <a:pt x="2000" y="794"/>
                  </a:lnTo>
                  <a:lnTo>
                    <a:pt x="2002" y="794"/>
                  </a:lnTo>
                  <a:lnTo>
                    <a:pt x="2002" y="794"/>
                  </a:lnTo>
                  <a:lnTo>
                    <a:pt x="2008" y="794"/>
                  </a:lnTo>
                  <a:lnTo>
                    <a:pt x="2012" y="796"/>
                  </a:lnTo>
                  <a:lnTo>
                    <a:pt x="2014" y="800"/>
                  </a:lnTo>
                  <a:lnTo>
                    <a:pt x="2014" y="804"/>
                  </a:lnTo>
                  <a:lnTo>
                    <a:pt x="2014" y="804"/>
                  </a:lnTo>
                  <a:lnTo>
                    <a:pt x="2014" y="808"/>
                  </a:lnTo>
                  <a:lnTo>
                    <a:pt x="2014" y="812"/>
                  </a:lnTo>
                  <a:lnTo>
                    <a:pt x="2010" y="814"/>
                  </a:lnTo>
                  <a:lnTo>
                    <a:pt x="2006" y="814"/>
                  </a:lnTo>
                  <a:lnTo>
                    <a:pt x="2006" y="814"/>
                  </a:lnTo>
                  <a:lnTo>
                    <a:pt x="2004" y="814"/>
                  </a:lnTo>
                  <a:lnTo>
                    <a:pt x="2004" y="814"/>
                  </a:lnTo>
                  <a:lnTo>
                    <a:pt x="2004" y="824"/>
                  </a:lnTo>
                  <a:lnTo>
                    <a:pt x="2004" y="826"/>
                  </a:lnTo>
                  <a:lnTo>
                    <a:pt x="2008" y="826"/>
                  </a:lnTo>
                  <a:lnTo>
                    <a:pt x="2014" y="826"/>
                  </a:lnTo>
                  <a:lnTo>
                    <a:pt x="2020" y="830"/>
                  </a:lnTo>
                  <a:lnTo>
                    <a:pt x="2020" y="830"/>
                  </a:lnTo>
                  <a:lnTo>
                    <a:pt x="2024" y="834"/>
                  </a:lnTo>
                  <a:lnTo>
                    <a:pt x="2024" y="840"/>
                  </a:lnTo>
                  <a:lnTo>
                    <a:pt x="2020" y="850"/>
                  </a:lnTo>
                  <a:lnTo>
                    <a:pt x="2020" y="850"/>
                  </a:lnTo>
                  <a:lnTo>
                    <a:pt x="2020" y="854"/>
                  </a:lnTo>
                  <a:lnTo>
                    <a:pt x="2020" y="856"/>
                  </a:lnTo>
                  <a:lnTo>
                    <a:pt x="2020" y="856"/>
                  </a:lnTo>
                  <a:lnTo>
                    <a:pt x="2022" y="864"/>
                  </a:lnTo>
                  <a:lnTo>
                    <a:pt x="2020" y="870"/>
                  </a:lnTo>
                  <a:lnTo>
                    <a:pt x="2020" y="870"/>
                  </a:lnTo>
                  <a:lnTo>
                    <a:pt x="2018" y="878"/>
                  </a:lnTo>
                  <a:lnTo>
                    <a:pt x="2016" y="882"/>
                  </a:lnTo>
                  <a:lnTo>
                    <a:pt x="2016" y="886"/>
                  </a:lnTo>
                  <a:lnTo>
                    <a:pt x="2016" y="886"/>
                  </a:lnTo>
                  <a:lnTo>
                    <a:pt x="2018" y="888"/>
                  </a:lnTo>
                  <a:lnTo>
                    <a:pt x="2020" y="888"/>
                  </a:lnTo>
                  <a:lnTo>
                    <a:pt x="2020" y="888"/>
                  </a:lnTo>
                  <a:lnTo>
                    <a:pt x="2026" y="886"/>
                  </a:lnTo>
                  <a:lnTo>
                    <a:pt x="2034" y="882"/>
                  </a:lnTo>
                  <a:lnTo>
                    <a:pt x="2046" y="876"/>
                  </a:lnTo>
                  <a:lnTo>
                    <a:pt x="2046" y="876"/>
                  </a:lnTo>
                  <a:lnTo>
                    <a:pt x="2056" y="876"/>
                  </a:lnTo>
                  <a:lnTo>
                    <a:pt x="2060" y="876"/>
                  </a:lnTo>
                  <a:lnTo>
                    <a:pt x="2064" y="874"/>
                  </a:lnTo>
                  <a:lnTo>
                    <a:pt x="2064" y="874"/>
                  </a:lnTo>
                  <a:lnTo>
                    <a:pt x="2068" y="870"/>
                  </a:lnTo>
                  <a:lnTo>
                    <a:pt x="2070" y="866"/>
                  </a:lnTo>
                  <a:lnTo>
                    <a:pt x="2072" y="856"/>
                  </a:lnTo>
                  <a:lnTo>
                    <a:pt x="2072" y="856"/>
                  </a:lnTo>
                  <a:lnTo>
                    <a:pt x="2066" y="856"/>
                  </a:lnTo>
                  <a:lnTo>
                    <a:pt x="2066" y="856"/>
                  </a:lnTo>
                  <a:lnTo>
                    <a:pt x="2068" y="846"/>
                  </a:lnTo>
                  <a:lnTo>
                    <a:pt x="2066" y="838"/>
                  </a:lnTo>
                  <a:lnTo>
                    <a:pt x="2060" y="818"/>
                  </a:lnTo>
                  <a:lnTo>
                    <a:pt x="2060" y="818"/>
                  </a:lnTo>
                  <a:lnTo>
                    <a:pt x="2058" y="814"/>
                  </a:lnTo>
                  <a:lnTo>
                    <a:pt x="2056" y="810"/>
                  </a:lnTo>
                  <a:lnTo>
                    <a:pt x="2056" y="810"/>
                  </a:lnTo>
                  <a:lnTo>
                    <a:pt x="2052" y="808"/>
                  </a:lnTo>
                  <a:lnTo>
                    <a:pt x="2048" y="806"/>
                  </a:lnTo>
                  <a:lnTo>
                    <a:pt x="2048" y="806"/>
                  </a:lnTo>
                  <a:lnTo>
                    <a:pt x="2046" y="804"/>
                  </a:lnTo>
                  <a:lnTo>
                    <a:pt x="2046" y="800"/>
                  </a:lnTo>
                  <a:lnTo>
                    <a:pt x="2046" y="796"/>
                  </a:lnTo>
                  <a:lnTo>
                    <a:pt x="2048" y="792"/>
                  </a:lnTo>
                  <a:lnTo>
                    <a:pt x="2048" y="792"/>
                  </a:lnTo>
                  <a:lnTo>
                    <a:pt x="2054" y="790"/>
                  </a:lnTo>
                  <a:lnTo>
                    <a:pt x="2058" y="790"/>
                  </a:lnTo>
                  <a:lnTo>
                    <a:pt x="2062" y="788"/>
                  </a:lnTo>
                  <a:lnTo>
                    <a:pt x="2068" y="784"/>
                  </a:lnTo>
                  <a:lnTo>
                    <a:pt x="2068" y="784"/>
                  </a:lnTo>
                  <a:lnTo>
                    <a:pt x="2082" y="768"/>
                  </a:lnTo>
                  <a:lnTo>
                    <a:pt x="2082" y="768"/>
                  </a:lnTo>
                  <a:lnTo>
                    <a:pt x="2090" y="754"/>
                  </a:lnTo>
                  <a:lnTo>
                    <a:pt x="2094" y="746"/>
                  </a:lnTo>
                  <a:lnTo>
                    <a:pt x="2102" y="742"/>
                  </a:lnTo>
                  <a:lnTo>
                    <a:pt x="2102" y="742"/>
                  </a:lnTo>
                  <a:lnTo>
                    <a:pt x="2108" y="740"/>
                  </a:lnTo>
                  <a:lnTo>
                    <a:pt x="2108" y="740"/>
                  </a:lnTo>
                  <a:lnTo>
                    <a:pt x="2112" y="742"/>
                  </a:lnTo>
                  <a:lnTo>
                    <a:pt x="2116" y="746"/>
                  </a:lnTo>
                  <a:lnTo>
                    <a:pt x="2120" y="750"/>
                  </a:lnTo>
                  <a:lnTo>
                    <a:pt x="2126" y="752"/>
                  </a:lnTo>
                  <a:lnTo>
                    <a:pt x="2126" y="752"/>
                  </a:lnTo>
                  <a:lnTo>
                    <a:pt x="2126" y="752"/>
                  </a:lnTo>
                  <a:lnTo>
                    <a:pt x="2126" y="752"/>
                  </a:lnTo>
                  <a:lnTo>
                    <a:pt x="2132" y="750"/>
                  </a:lnTo>
                  <a:lnTo>
                    <a:pt x="2138" y="748"/>
                  </a:lnTo>
                  <a:lnTo>
                    <a:pt x="2148" y="740"/>
                  </a:lnTo>
                  <a:lnTo>
                    <a:pt x="2148" y="740"/>
                  </a:lnTo>
                  <a:lnTo>
                    <a:pt x="2152" y="730"/>
                  </a:lnTo>
                  <a:lnTo>
                    <a:pt x="2156" y="724"/>
                  </a:lnTo>
                  <a:lnTo>
                    <a:pt x="2160" y="720"/>
                  </a:lnTo>
                  <a:lnTo>
                    <a:pt x="2160" y="720"/>
                  </a:lnTo>
                  <a:lnTo>
                    <a:pt x="2168" y="714"/>
                  </a:lnTo>
                  <a:lnTo>
                    <a:pt x="2178" y="708"/>
                  </a:lnTo>
                  <a:lnTo>
                    <a:pt x="2178" y="708"/>
                  </a:lnTo>
                  <a:lnTo>
                    <a:pt x="2182" y="706"/>
                  </a:lnTo>
                  <a:lnTo>
                    <a:pt x="2186" y="702"/>
                  </a:lnTo>
                  <a:lnTo>
                    <a:pt x="2190" y="692"/>
                  </a:lnTo>
                  <a:lnTo>
                    <a:pt x="2190" y="692"/>
                  </a:lnTo>
                  <a:lnTo>
                    <a:pt x="2196" y="684"/>
                  </a:lnTo>
                  <a:lnTo>
                    <a:pt x="2202" y="674"/>
                  </a:lnTo>
                  <a:lnTo>
                    <a:pt x="2202" y="674"/>
                  </a:lnTo>
                  <a:lnTo>
                    <a:pt x="2224" y="650"/>
                  </a:lnTo>
                  <a:lnTo>
                    <a:pt x="2228" y="644"/>
                  </a:lnTo>
                  <a:lnTo>
                    <a:pt x="2230" y="638"/>
                  </a:lnTo>
                  <a:lnTo>
                    <a:pt x="2232" y="632"/>
                  </a:lnTo>
                  <a:lnTo>
                    <a:pt x="2232" y="624"/>
                  </a:lnTo>
                  <a:lnTo>
                    <a:pt x="2232" y="624"/>
                  </a:lnTo>
                  <a:lnTo>
                    <a:pt x="2230" y="610"/>
                  </a:lnTo>
                  <a:lnTo>
                    <a:pt x="2230" y="604"/>
                  </a:lnTo>
                  <a:lnTo>
                    <a:pt x="2232" y="598"/>
                  </a:lnTo>
                  <a:lnTo>
                    <a:pt x="2232" y="598"/>
                  </a:lnTo>
                  <a:lnTo>
                    <a:pt x="2236" y="590"/>
                  </a:lnTo>
                  <a:lnTo>
                    <a:pt x="2240" y="582"/>
                  </a:lnTo>
                  <a:lnTo>
                    <a:pt x="2240" y="582"/>
                  </a:lnTo>
                  <a:lnTo>
                    <a:pt x="2244" y="572"/>
                  </a:lnTo>
                  <a:lnTo>
                    <a:pt x="2244" y="560"/>
                  </a:lnTo>
                  <a:lnTo>
                    <a:pt x="2242" y="550"/>
                  </a:lnTo>
                  <a:lnTo>
                    <a:pt x="2238" y="546"/>
                  </a:lnTo>
                  <a:lnTo>
                    <a:pt x="2234" y="542"/>
                  </a:lnTo>
                  <a:lnTo>
                    <a:pt x="2234" y="542"/>
                  </a:lnTo>
                  <a:lnTo>
                    <a:pt x="2228" y="540"/>
                  </a:lnTo>
                  <a:lnTo>
                    <a:pt x="2228" y="540"/>
                  </a:lnTo>
                  <a:lnTo>
                    <a:pt x="2222" y="542"/>
                  </a:lnTo>
                  <a:lnTo>
                    <a:pt x="2216" y="548"/>
                  </a:lnTo>
                  <a:lnTo>
                    <a:pt x="2216" y="548"/>
                  </a:lnTo>
                  <a:lnTo>
                    <a:pt x="2208" y="552"/>
                  </a:lnTo>
                  <a:lnTo>
                    <a:pt x="2202" y="554"/>
                  </a:lnTo>
                  <a:lnTo>
                    <a:pt x="2202" y="554"/>
                  </a:lnTo>
                  <a:lnTo>
                    <a:pt x="2200" y="552"/>
                  </a:lnTo>
                  <a:lnTo>
                    <a:pt x="2196" y="550"/>
                  </a:lnTo>
                  <a:lnTo>
                    <a:pt x="2196" y="550"/>
                  </a:lnTo>
                  <a:lnTo>
                    <a:pt x="2194" y="546"/>
                  </a:lnTo>
                  <a:lnTo>
                    <a:pt x="2192" y="542"/>
                  </a:lnTo>
                  <a:lnTo>
                    <a:pt x="2192" y="538"/>
                  </a:lnTo>
                  <a:lnTo>
                    <a:pt x="2188" y="536"/>
                  </a:lnTo>
                  <a:lnTo>
                    <a:pt x="2188" y="536"/>
                  </a:lnTo>
                  <a:lnTo>
                    <a:pt x="2182" y="536"/>
                  </a:lnTo>
                  <a:lnTo>
                    <a:pt x="2182" y="536"/>
                  </a:lnTo>
                  <a:lnTo>
                    <a:pt x="2180" y="536"/>
                  </a:lnTo>
                  <a:lnTo>
                    <a:pt x="2180" y="536"/>
                  </a:lnTo>
                  <a:lnTo>
                    <a:pt x="2176" y="536"/>
                  </a:lnTo>
                  <a:lnTo>
                    <a:pt x="2176" y="536"/>
                  </a:lnTo>
                  <a:lnTo>
                    <a:pt x="2172" y="534"/>
                  </a:lnTo>
                  <a:lnTo>
                    <a:pt x="2168" y="532"/>
                  </a:lnTo>
                  <a:lnTo>
                    <a:pt x="2168" y="532"/>
                  </a:lnTo>
                  <a:lnTo>
                    <a:pt x="2174" y="526"/>
                  </a:lnTo>
                  <a:lnTo>
                    <a:pt x="2182" y="524"/>
                  </a:lnTo>
                  <a:lnTo>
                    <a:pt x="2196" y="516"/>
                  </a:lnTo>
                  <a:lnTo>
                    <a:pt x="2196" y="516"/>
                  </a:lnTo>
                  <a:lnTo>
                    <a:pt x="2226" y="494"/>
                  </a:lnTo>
                  <a:lnTo>
                    <a:pt x="2226" y="494"/>
                  </a:lnTo>
                  <a:lnTo>
                    <a:pt x="2240" y="486"/>
                  </a:lnTo>
                  <a:lnTo>
                    <a:pt x="2248" y="480"/>
                  </a:lnTo>
                  <a:lnTo>
                    <a:pt x="2254" y="474"/>
                  </a:lnTo>
                  <a:lnTo>
                    <a:pt x="2254" y="474"/>
                  </a:lnTo>
                  <a:lnTo>
                    <a:pt x="2264" y="462"/>
                  </a:lnTo>
                  <a:lnTo>
                    <a:pt x="2268" y="456"/>
                  </a:lnTo>
                  <a:lnTo>
                    <a:pt x="2276" y="452"/>
                  </a:lnTo>
                  <a:lnTo>
                    <a:pt x="2276" y="452"/>
                  </a:lnTo>
                  <a:lnTo>
                    <a:pt x="2284" y="450"/>
                  </a:lnTo>
                  <a:lnTo>
                    <a:pt x="2284" y="450"/>
                  </a:lnTo>
                  <a:lnTo>
                    <a:pt x="2300" y="454"/>
                  </a:lnTo>
                  <a:lnTo>
                    <a:pt x="2314" y="456"/>
                  </a:lnTo>
                  <a:lnTo>
                    <a:pt x="2314" y="456"/>
                  </a:lnTo>
                  <a:lnTo>
                    <a:pt x="2328" y="458"/>
                  </a:lnTo>
                  <a:lnTo>
                    <a:pt x="2328" y="458"/>
                  </a:lnTo>
                  <a:lnTo>
                    <a:pt x="2342" y="456"/>
                  </a:lnTo>
                  <a:lnTo>
                    <a:pt x="2348" y="456"/>
                  </a:lnTo>
                  <a:lnTo>
                    <a:pt x="2354" y="454"/>
                  </a:lnTo>
                  <a:lnTo>
                    <a:pt x="2354" y="454"/>
                  </a:lnTo>
                  <a:lnTo>
                    <a:pt x="2358" y="446"/>
                  </a:lnTo>
                  <a:lnTo>
                    <a:pt x="2362" y="442"/>
                  </a:lnTo>
                  <a:lnTo>
                    <a:pt x="2366" y="442"/>
                  </a:lnTo>
                  <a:lnTo>
                    <a:pt x="2366" y="442"/>
                  </a:lnTo>
                  <a:lnTo>
                    <a:pt x="2370" y="442"/>
                  </a:lnTo>
                  <a:lnTo>
                    <a:pt x="2370" y="442"/>
                  </a:lnTo>
                  <a:lnTo>
                    <a:pt x="2372" y="444"/>
                  </a:lnTo>
                  <a:lnTo>
                    <a:pt x="2372" y="446"/>
                  </a:lnTo>
                  <a:lnTo>
                    <a:pt x="2374" y="452"/>
                  </a:lnTo>
                  <a:lnTo>
                    <a:pt x="2374" y="458"/>
                  </a:lnTo>
                  <a:lnTo>
                    <a:pt x="2376" y="460"/>
                  </a:lnTo>
                  <a:lnTo>
                    <a:pt x="2378" y="462"/>
                  </a:lnTo>
                  <a:lnTo>
                    <a:pt x="2378" y="462"/>
                  </a:lnTo>
                  <a:lnTo>
                    <a:pt x="2378" y="462"/>
                  </a:lnTo>
                  <a:lnTo>
                    <a:pt x="2378" y="462"/>
                  </a:lnTo>
                  <a:lnTo>
                    <a:pt x="2382" y="460"/>
                  </a:lnTo>
                  <a:lnTo>
                    <a:pt x="2384" y="458"/>
                  </a:lnTo>
                  <a:lnTo>
                    <a:pt x="2388" y="454"/>
                  </a:lnTo>
                  <a:lnTo>
                    <a:pt x="2388" y="454"/>
                  </a:lnTo>
                  <a:lnTo>
                    <a:pt x="2392" y="450"/>
                  </a:lnTo>
                  <a:lnTo>
                    <a:pt x="2398" y="450"/>
                  </a:lnTo>
                  <a:lnTo>
                    <a:pt x="2398" y="450"/>
                  </a:lnTo>
                  <a:lnTo>
                    <a:pt x="2400" y="450"/>
                  </a:lnTo>
                  <a:lnTo>
                    <a:pt x="2400" y="450"/>
                  </a:lnTo>
                  <a:lnTo>
                    <a:pt x="2404" y="450"/>
                  </a:lnTo>
                  <a:lnTo>
                    <a:pt x="2404" y="450"/>
                  </a:lnTo>
                  <a:lnTo>
                    <a:pt x="2408" y="450"/>
                  </a:lnTo>
                  <a:lnTo>
                    <a:pt x="2408" y="450"/>
                  </a:lnTo>
                  <a:lnTo>
                    <a:pt x="2416" y="450"/>
                  </a:lnTo>
                  <a:lnTo>
                    <a:pt x="2420" y="448"/>
                  </a:lnTo>
                  <a:lnTo>
                    <a:pt x="2420" y="448"/>
                  </a:lnTo>
                  <a:lnTo>
                    <a:pt x="2422" y="446"/>
                  </a:lnTo>
                  <a:lnTo>
                    <a:pt x="2422" y="444"/>
                  </a:lnTo>
                  <a:lnTo>
                    <a:pt x="2420" y="440"/>
                  </a:lnTo>
                  <a:lnTo>
                    <a:pt x="2418" y="436"/>
                  </a:lnTo>
                  <a:lnTo>
                    <a:pt x="2418" y="434"/>
                  </a:lnTo>
                  <a:lnTo>
                    <a:pt x="2420" y="432"/>
                  </a:lnTo>
                  <a:lnTo>
                    <a:pt x="2420" y="432"/>
                  </a:lnTo>
                  <a:lnTo>
                    <a:pt x="2426" y="430"/>
                  </a:lnTo>
                  <a:lnTo>
                    <a:pt x="2432" y="428"/>
                  </a:lnTo>
                  <a:lnTo>
                    <a:pt x="2442" y="420"/>
                  </a:lnTo>
                  <a:lnTo>
                    <a:pt x="2450" y="412"/>
                  </a:lnTo>
                  <a:lnTo>
                    <a:pt x="2460" y="404"/>
                  </a:lnTo>
                  <a:lnTo>
                    <a:pt x="2460" y="404"/>
                  </a:lnTo>
                  <a:lnTo>
                    <a:pt x="2468" y="400"/>
                  </a:lnTo>
                  <a:lnTo>
                    <a:pt x="2472" y="400"/>
                  </a:lnTo>
                  <a:lnTo>
                    <a:pt x="2472" y="400"/>
                  </a:lnTo>
                  <a:lnTo>
                    <a:pt x="2476" y="400"/>
                  </a:lnTo>
                  <a:lnTo>
                    <a:pt x="2478" y="402"/>
                  </a:lnTo>
                  <a:lnTo>
                    <a:pt x="2482" y="408"/>
                  </a:lnTo>
                  <a:lnTo>
                    <a:pt x="2486" y="414"/>
                  </a:lnTo>
                  <a:lnTo>
                    <a:pt x="2488" y="422"/>
                  </a:lnTo>
                  <a:lnTo>
                    <a:pt x="2488" y="422"/>
                  </a:lnTo>
                  <a:lnTo>
                    <a:pt x="2498" y="418"/>
                  </a:lnTo>
                  <a:lnTo>
                    <a:pt x="2508" y="414"/>
                  </a:lnTo>
                  <a:lnTo>
                    <a:pt x="2518" y="412"/>
                  </a:lnTo>
                  <a:lnTo>
                    <a:pt x="2522" y="408"/>
                  </a:lnTo>
                  <a:lnTo>
                    <a:pt x="2526" y="406"/>
                  </a:lnTo>
                  <a:lnTo>
                    <a:pt x="2526" y="406"/>
                  </a:lnTo>
                  <a:lnTo>
                    <a:pt x="2532" y="396"/>
                  </a:lnTo>
                  <a:lnTo>
                    <a:pt x="2540" y="390"/>
                  </a:lnTo>
                  <a:lnTo>
                    <a:pt x="2548" y="384"/>
                  </a:lnTo>
                  <a:lnTo>
                    <a:pt x="2560" y="382"/>
                  </a:lnTo>
                  <a:lnTo>
                    <a:pt x="2560" y="382"/>
                  </a:lnTo>
                  <a:lnTo>
                    <a:pt x="2554" y="394"/>
                  </a:lnTo>
                  <a:lnTo>
                    <a:pt x="2546" y="406"/>
                  </a:lnTo>
                  <a:lnTo>
                    <a:pt x="2546" y="406"/>
                  </a:lnTo>
                  <a:lnTo>
                    <a:pt x="2534" y="416"/>
                  </a:lnTo>
                  <a:lnTo>
                    <a:pt x="2522" y="424"/>
                  </a:lnTo>
                  <a:lnTo>
                    <a:pt x="2498" y="438"/>
                  </a:lnTo>
                  <a:lnTo>
                    <a:pt x="2498" y="438"/>
                  </a:lnTo>
                  <a:lnTo>
                    <a:pt x="2488" y="446"/>
                  </a:lnTo>
                  <a:lnTo>
                    <a:pt x="2480" y="456"/>
                  </a:lnTo>
                  <a:lnTo>
                    <a:pt x="2470" y="464"/>
                  </a:lnTo>
                  <a:lnTo>
                    <a:pt x="2460" y="472"/>
                  </a:lnTo>
                  <a:lnTo>
                    <a:pt x="2460" y="472"/>
                  </a:lnTo>
                  <a:lnTo>
                    <a:pt x="2448" y="480"/>
                  </a:lnTo>
                  <a:lnTo>
                    <a:pt x="2442" y="484"/>
                  </a:lnTo>
                  <a:lnTo>
                    <a:pt x="2436" y="490"/>
                  </a:lnTo>
                  <a:lnTo>
                    <a:pt x="2436" y="490"/>
                  </a:lnTo>
                  <a:lnTo>
                    <a:pt x="2430" y="502"/>
                  </a:lnTo>
                  <a:lnTo>
                    <a:pt x="2424" y="514"/>
                  </a:lnTo>
                  <a:lnTo>
                    <a:pt x="2424" y="514"/>
                  </a:lnTo>
                  <a:lnTo>
                    <a:pt x="2422" y="526"/>
                  </a:lnTo>
                  <a:lnTo>
                    <a:pt x="2422" y="536"/>
                  </a:lnTo>
                  <a:lnTo>
                    <a:pt x="2426" y="556"/>
                  </a:lnTo>
                  <a:lnTo>
                    <a:pt x="2426" y="556"/>
                  </a:lnTo>
                  <a:lnTo>
                    <a:pt x="2430" y="580"/>
                  </a:lnTo>
                  <a:lnTo>
                    <a:pt x="2430" y="580"/>
                  </a:lnTo>
                  <a:lnTo>
                    <a:pt x="2432" y="594"/>
                  </a:lnTo>
                  <a:lnTo>
                    <a:pt x="2434" y="600"/>
                  </a:lnTo>
                  <a:lnTo>
                    <a:pt x="2436" y="604"/>
                  </a:lnTo>
                  <a:lnTo>
                    <a:pt x="2438" y="604"/>
                  </a:lnTo>
                  <a:lnTo>
                    <a:pt x="2438" y="604"/>
                  </a:lnTo>
                  <a:lnTo>
                    <a:pt x="2440" y="606"/>
                  </a:lnTo>
                  <a:lnTo>
                    <a:pt x="2440" y="606"/>
                  </a:lnTo>
                  <a:lnTo>
                    <a:pt x="2444" y="604"/>
                  </a:lnTo>
                  <a:lnTo>
                    <a:pt x="2448" y="602"/>
                  </a:lnTo>
                  <a:lnTo>
                    <a:pt x="2454" y="592"/>
                  </a:lnTo>
                  <a:lnTo>
                    <a:pt x="2462" y="574"/>
                  </a:lnTo>
                  <a:lnTo>
                    <a:pt x="2462" y="574"/>
                  </a:lnTo>
                  <a:lnTo>
                    <a:pt x="2466" y="570"/>
                  </a:lnTo>
                  <a:lnTo>
                    <a:pt x="2472" y="566"/>
                  </a:lnTo>
                  <a:lnTo>
                    <a:pt x="2476" y="564"/>
                  </a:lnTo>
                  <a:lnTo>
                    <a:pt x="2482" y="560"/>
                  </a:lnTo>
                  <a:lnTo>
                    <a:pt x="2482" y="560"/>
                  </a:lnTo>
                  <a:lnTo>
                    <a:pt x="2484" y="556"/>
                  </a:lnTo>
                  <a:lnTo>
                    <a:pt x="2486" y="550"/>
                  </a:lnTo>
                  <a:lnTo>
                    <a:pt x="2488" y="546"/>
                  </a:lnTo>
                  <a:lnTo>
                    <a:pt x="2490" y="542"/>
                  </a:lnTo>
                  <a:lnTo>
                    <a:pt x="2490" y="542"/>
                  </a:lnTo>
                  <a:lnTo>
                    <a:pt x="2496" y="540"/>
                  </a:lnTo>
                  <a:lnTo>
                    <a:pt x="2504" y="540"/>
                  </a:lnTo>
                  <a:lnTo>
                    <a:pt x="2504" y="540"/>
                  </a:lnTo>
                  <a:lnTo>
                    <a:pt x="2506" y="536"/>
                  </a:lnTo>
                  <a:lnTo>
                    <a:pt x="2506" y="532"/>
                  </a:lnTo>
                  <a:lnTo>
                    <a:pt x="2506" y="532"/>
                  </a:lnTo>
                  <a:lnTo>
                    <a:pt x="2508" y="522"/>
                  </a:lnTo>
                  <a:lnTo>
                    <a:pt x="2510" y="516"/>
                  </a:lnTo>
                  <a:lnTo>
                    <a:pt x="2512" y="512"/>
                  </a:lnTo>
                  <a:lnTo>
                    <a:pt x="2512" y="512"/>
                  </a:lnTo>
                  <a:lnTo>
                    <a:pt x="2516" y="514"/>
                  </a:lnTo>
                  <a:lnTo>
                    <a:pt x="2522" y="516"/>
                  </a:lnTo>
                  <a:lnTo>
                    <a:pt x="2522" y="516"/>
                  </a:lnTo>
                  <a:lnTo>
                    <a:pt x="2526" y="514"/>
                  </a:lnTo>
                  <a:lnTo>
                    <a:pt x="2528" y="512"/>
                  </a:lnTo>
                  <a:lnTo>
                    <a:pt x="2528" y="512"/>
                  </a:lnTo>
                  <a:lnTo>
                    <a:pt x="2528" y="508"/>
                  </a:lnTo>
                  <a:lnTo>
                    <a:pt x="2526" y="506"/>
                  </a:lnTo>
                  <a:lnTo>
                    <a:pt x="2524" y="502"/>
                  </a:lnTo>
                  <a:lnTo>
                    <a:pt x="2524" y="498"/>
                  </a:lnTo>
                  <a:lnTo>
                    <a:pt x="2524" y="498"/>
                  </a:lnTo>
                  <a:lnTo>
                    <a:pt x="2526" y="492"/>
                  </a:lnTo>
                  <a:lnTo>
                    <a:pt x="2530" y="490"/>
                  </a:lnTo>
                  <a:lnTo>
                    <a:pt x="2530" y="486"/>
                  </a:lnTo>
                  <a:lnTo>
                    <a:pt x="2528" y="482"/>
                  </a:lnTo>
                  <a:lnTo>
                    <a:pt x="2528" y="482"/>
                  </a:lnTo>
                  <a:lnTo>
                    <a:pt x="2524" y="480"/>
                  </a:lnTo>
                  <a:lnTo>
                    <a:pt x="2520" y="478"/>
                  </a:lnTo>
                  <a:lnTo>
                    <a:pt x="2516" y="476"/>
                  </a:lnTo>
                  <a:lnTo>
                    <a:pt x="2514" y="472"/>
                  </a:lnTo>
                  <a:lnTo>
                    <a:pt x="2514" y="472"/>
                  </a:lnTo>
                  <a:lnTo>
                    <a:pt x="2516" y="468"/>
                  </a:lnTo>
                  <a:lnTo>
                    <a:pt x="2522" y="460"/>
                  </a:lnTo>
                  <a:lnTo>
                    <a:pt x="2534" y="448"/>
                  </a:lnTo>
                  <a:lnTo>
                    <a:pt x="2534" y="448"/>
                  </a:lnTo>
                  <a:lnTo>
                    <a:pt x="2542" y="442"/>
                  </a:lnTo>
                  <a:lnTo>
                    <a:pt x="2548" y="438"/>
                  </a:lnTo>
                  <a:lnTo>
                    <a:pt x="2552" y="438"/>
                  </a:lnTo>
                  <a:lnTo>
                    <a:pt x="2552" y="438"/>
                  </a:lnTo>
                  <a:lnTo>
                    <a:pt x="2552" y="438"/>
                  </a:lnTo>
                  <a:lnTo>
                    <a:pt x="2552" y="438"/>
                  </a:lnTo>
                  <a:lnTo>
                    <a:pt x="2556" y="438"/>
                  </a:lnTo>
                  <a:lnTo>
                    <a:pt x="2560" y="442"/>
                  </a:lnTo>
                  <a:lnTo>
                    <a:pt x="2562" y="446"/>
                  </a:lnTo>
                  <a:lnTo>
                    <a:pt x="2566" y="448"/>
                  </a:lnTo>
                  <a:lnTo>
                    <a:pt x="2566" y="448"/>
                  </a:lnTo>
                  <a:lnTo>
                    <a:pt x="2566" y="448"/>
                  </a:lnTo>
                  <a:lnTo>
                    <a:pt x="2566" y="448"/>
                  </a:lnTo>
                  <a:lnTo>
                    <a:pt x="2572" y="446"/>
                  </a:lnTo>
                  <a:lnTo>
                    <a:pt x="2576" y="442"/>
                  </a:lnTo>
                  <a:lnTo>
                    <a:pt x="2580" y="438"/>
                  </a:lnTo>
                  <a:lnTo>
                    <a:pt x="2586" y="434"/>
                  </a:lnTo>
                  <a:lnTo>
                    <a:pt x="2586" y="434"/>
                  </a:lnTo>
                  <a:lnTo>
                    <a:pt x="2592" y="430"/>
                  </a:lnTo>
                  <a:lnTo>
                    <a:pt x="2598" y="430"/>
                  </a:lnTo>
                  <a:lnTo>
                    <a:pt x="2598" y="430"/>
                  </a:lnTo>
                  <a:lnTo>
                    <a:pt x="2606" y="432"/>
                  </a:lnTo>
                  <a:lnTo>
                    <a:pt x="2606" y="432"/>
                  </a:lnTo>
                  <a:lnTo>
                    <a:pt x="2614" y="438"/>
                  </a:lnTo>
                  <a:lnTo>
                    <a:pt x="2616" y="440"/>
                  </a:lnTo>
                  <a:lnTo>
                    <a:pt x="2620" y="442"/>
                  </a:lnTo>
                  <a:lnTo>
                    <a:pt x="2620" y="442"/>
                  </a:lnTo>
                  <a:lnTo>
                    <a:pt x="2626" y="440"/>
                  </a:lnTo>
                  <a:lnTo>
                    <a:pt x="2626" y="440"/>
                  </a:lnTo>
                  <a:lnTo>
                    <a:pt x="2630" y="438"/>
                  </a:lnTo>
                  <a:lnTo>
                    <a:pt x="2636" y="434"/>
                  </a:lnTo>
                  <a:lnTo>
                    <a:pt x="2644" y="424"/>
                  </a:lnTo>
                  <a:lnTo>
                    <a:pt x="2644" y="424"/>
                  </a:lnTo>
                  <a:lnTo>
                    <a:pt x="2654" y="420"/>
                  </a:lnTo>
                  <a:lnTo>
                    <a:pt x="2666" y="414"/>
                  </a:lnTo>
                  <a:lnTo>
                    <a:pt x="2676" y="410"/>
                  </a:lnTo>
                  <a:lnTo>
                    <a:pt x="2686" y="406"/>
                  </a:lnTo>
                  <a:lnTo>
                    <a:pt x="2686" y="406"/>
                  </a:lnTo>
                  <a:lnTo>
                    <a:pt x="2694" y="400"/>
                  </a:lnTo>
                  <a:lnTo>
                    <a:pt x="2704" y="394"/>
                  </a:lnTo>
                  <a:lnTo>
                    <a:pt x="2704" y="394"/>
                  </a:lnTo>
                  <a:lnTo>
                    <a:pt x="2710" y="392"/>
                  </a:lnTo>
                  <a:lnTo>
                    <a:pt x="2710" y="392"/>
                  </a:lnTo>
                  <a:lnTo>
                    <a:pt x="2718" y="394"/>
                  </a:lnTo>
                  <a:lnTo>
                    <a:pt x="2718" y="394"/>
                  </a:lnTo>
                  <a:lnTo>
                    <a:pt x="2724" y="394"/>
                  </a:lnTo>
                  <a:lnTo>
                    <a:pt x="2724" y="394"/>
                  </a:lnTo>
                  <a:lnTo>
                    <a:pt x="2726" y="394"/>
                  </a:lnTo>
                  <a:lnTo>
                    <a:pt x="2726" y="394"/>
                  </a:lnTo>
                  <a:lnTo>
                    <a:pt x="2730" y="394"/>
                  </a:lnTo>
                  <a:lnTo>
                    <a:pt x="2736" y="392"/>
                  </a:lnTo>
                  <a:lnTo>
                    <a:pt x="2740" y="388"/>
                  </a:lnTo>
                  <a:lnTo>
                    <a:pt x="2740" y="384"/>
                  </a:lnTo>
                  <a:lnTo>
                    <a:pt x="2740" y="384"/>
                  </a:lnTo>
                  <a:lnTo>
                    <a:pt x="2738" y="382"/>
                  </a:lnTo>
                  <a:lnTo>
                    <a:pt x="2736" y="380"/>
                  </a:lnTo>
                  <a:lnTo>
                    <a:pt x="2732" y="378"/>
                  </a:lnTo>
                  <a:lnTo>
                    <a:pt x="2732" y="378"/>
                  </a:lnTo>
                  <a:lnTo>
                    <a:pt x="2730" y="372"/>
                  </a:lnTo>
                  <a:lnTo>
                    <a:pt x="2730" y="366"/>
                  </a:lnTo>
                  <a:lnTo>
                    <a:pt x="2730" y="366"/>
                  </a:lnTo>
                  <a:lnTo>
                    <a:pt x="2732" y="362"/>
                  </a:lnTo>
                  <a:lnTo>
                    <a:pt x="2730" y="358"/>
                  </a:lnTo>
                  <a:lnTo>
                    <a:pt x="2728" y="354"/>
                  </a:lnTo>
                  <a:lnTo>
                    <a:pt x="2722" y="352"/>
                  </a:lnTo>
                  <a:lnTo>
                    <a:pt x="2722" y="352"/>
                  </a:lnTo>
                  <a:lnTo>
                    <a:pt x="2708" y="348"/>
                  </a:lnTo>
                  <a:lnTo>
                    <a:pt x="2706" y="346"/>
                  </a:lnTo>
                  <a:lnTo>
                    <a:pt x="2704" y="344"/>
                  </a:lnTo>
                  <a:lnTo>
                    <a:pt x="2704" y="342"/>
                  </a:lnTo>
                  <a:lnTo>
                    <a:pt x="2708" y="340"/>
                  </a:lnTo>
                  <a:lnTo>
                    <a:pt x="2708" y="340"/>
                  </a:lnTo>
                  <a:lnTo>
                    <a:pt x="2710" y="340"/>
                  </a:lnTo>
                  <a:lnTo>
                    <a:pt x="2710" y="340"/>
                  </a:lnTo>
                  <a:lnTo>
                    <a:pt x="2730" y="344"/>
                  </a:lnTo>
                  <a:lnTo>
                    <a:pt x="2730" y="344"/>
                  </a:lnTo>
                  <a:lnTo>
                    <a:pt x="2744" y="346"/>
                  </a:lnTo>
                  <a:lnTo>
                    <a:pt x="2744" y="346"/>
                  </a:lnTo>
                  <a:lnTo>
                    <a:pt x="2750" y="346"/>
                  </a:lnTo>
                  <a:lnTo>
                    <a:pt x="2754" y="342"/>
                  </a:lnTo>
                  <a:lnTo>
                    <a:pt x="2754" y="342"/>
                  </a:lnTo>
                  <a:lnTo>
                    <a:pt x="2754" y="338"/>
                  </a:lnTo>
                  <a:lnTo>
                    <a:pt x="2754" y="332"/>
                  </a:lnTo>
                  <a:lnTo>
                    <a:pt x="2756" y="326"/>
                  </a:lnTo>
                  <a:lnTo>
                    <a:pt x="2756" y="324"/>
                  </a:lnTo>
                  <a:lnTo>
                    <a:pt x="2760" y="322"/>
                  </a:lnTo>
                  <a:lnTo>
                    <a:pt x="2760" y="322"/>
                  </a:lnTo>
                  <a:lnTo>
                    <a:pt x="2762" y="322"/>
                  </a:lnTo>
                  <a:lnTo>
                    <a:pt x="2762" y="322"/>
                  </a:lnTo>
                  <a:lnTo>
                    <a:pt x="2766" y="322"/>
                  </a:lnTo>
                  <a:lnTo>
                    <a:pt x="2768" y="326"/>
                  </a:lnTo>
                  <a:lnTo>
                    <a:pt x="2774" y="332"/>
                  </a:lnTo>
                  <a:lnTo>
                    <a:pt x="2774" y="332"/>
                  </a:lnTo>
                  <a:lnTo>
                    <a:pt x="2782" y="330"/>
                  </a:lnTo>
                  <a:lnTo>
                    <a:pt x="2782" y="330"/>
                  </a:lnTo>
                  <a:lnTo>
                    <a:pt x="2792" y="334"/>
                  </a:lnTo>
                  <a:lnTo>
                    <a:pt x="2800" y="338"/>
                  </a:lnTo>
                  <a:lnTo>
                    <a:pt x="2810" y="344"/>
                  </a:lnTo>
                  <a:lnTo>
                    <a:pt x="2818" y="350"/>
                  </a:lnTo>
                  <a:lnTo>
                    <a:pt x="2818" y="350"/>
                  </a:lnTo>
                  <a:lnTo>
                    <a:pt x="2828" y="352"/>
                  </a:lnTo>
                  <a:lnTo>
                    <a:pt x="2828" y="352"/>
                  </a:lnTo>
                  <a:lnTo>
                    <a:pt x="2834" y="352"/>
                  </a:lnTo>
                  <a:lnTo>
                    <a:pt x="2840" y="348"/>
                  </a:lnTo>
                  <a:lnTo>
                    <a:pt x="2840" y="348"/>
                  </a:lnTo>
                  <a:lnTo>
                    <a:pt x="2844" y="344"/>
                  </a:lnTo>
                  <a:lnTo>
                    <a:pt x="2844" y="340"/>
                  </a:lnTo>
                  <a:lnTo>
                    <a:pt x="2848" y="332"/>
                  </a:lnTo>
                  <a:lnTo>
                    <a:pt x="2848" y="332"/>
                  </a:lnTo>
                  <a:lnTo>
                    <a:pt x="2852" y="330"/>
                  </a:lnTo>
                  <a:lnTo>
                    <a:pt x="2856" y="328"/>
                  </a:lnTo>
                  <a:lnTo>
                    <a:pt x="2860" y="328"/>
                  </a:lnTo>
                  <a:lnTo>
                    <a:pt x="2864" y="326"/>
                  </a:lnTo>
                  <a:lnTo>
                    <a:pt x="2864" y="326"/>
                  </a:lnTo>
                  <a:lnTo>
                    <a:pt x="2870" y="324"/>
                  </a:lnTo>
                  <a:lnTo>
                    <a:pt x="2872" y="318"/>
                  </a:lnTo>
                  <a:lnTo>
                    <a:pt x="2872" y="314"/>
                  </a:lnTo>
                  <a:lnTo>
                    <a:pt x="2870" y="310"/>
                  </a:lnTo>
                  <a:lnTo>
                    <a:pt x="2870" y="310"/>
                  </a:lnTo>
                  <a:lnTo>
                    <a:pt x="2866" y="308"/>
                  </a:lnTo>
                  <a:lnTo>
                    <a:pt x="2860" y="306"/>
                  </a:lnTo>
                  <a:lnTo>
                    <a:pt x="2848" y="306"/>
                  </a:lnTo>
                  <a:lnTo>
                    <a:pt x="2848" y="306"/>
                  </a:lnTo>
                  <a:lnTo>
                    <a:pt x="2840" y="300"/>
                  </a:lnTo>
                  <a:lnTo>
                    <a:pt x="2836" y="298"/>
                  </a:lnTo>
                  <a:lnTo>
                    <a:pt x="2832" y="296"/>
                  </a:lnTo>
                  <a:lnTo>
                    <a:pt x="2832" y="296"/>
                  </a:lnTo>
                  <a:lnTo>
                    <a:pt x="2832" y="296"/>
                  </a:lnTo>
                  <a:lnTo>
                    <a:pt x="2832" y="296"/>
                  </a:lnTo>
                  <a:lnTo>
                    <a:pt x="2828" y="298"/>
                  </a:lnTo>
                  <a:lnTo>
                    <a:pt x="2824" y="300"/>
                  </a:lnTo>
                  <a:lnTo>
                    <a:pt x="2822" y="302"/>
                  </a:lnTo>
                  <a:lnTo>
                    <a:pt x="2818" y="304"/>
                  </a:lnTo>
                  <a:lnTo>
                    <a:pt x="2818" y="304"/>
                  </a:lnTo>
                  <a:lnTo>
                    <a:pt x="2816" y="302"/>
                  </a:lnTo>
                  <a:lnTo>
                    <a:pt x="2816" y="302"/>
                  </a:lnTo>
                  <a:lnTo>
                    <a:pt x="2812" y="298"/>
                  </a:lnTo>
                  <a:lnTo>
                    <a:pt x="2812" y="294"/>
                  </a:lnTo>
                  <a:lnTo>
                    <a:pt x="2810" y="288"/>
                  </a:lnTo>
                  <a:lnTo>
                    <a:pt x="2808" y="282"/>
                  </a:lnTo>
                  <a:lnTo>
                    <a:pt x="2808" y="282"/>
                  </a:lnTo>
                  <a:lnTo>
                    <a:pt x="2798" y="274"/>
                  </a:lnTo>
                  <a:lnTo>
                    <a:pt x="2788" y="266"/>
                  </a:lnTo>
                  <a:lnTo>
                    <a:pt x="2762" y="254"/>
                  </a:lnTo>
                  <a:lnTo>
                    <a:pt x="2762" y="254"/>
                  </a:lnTo>
                  <a:lnTo>
                    <a:pt x="2752" y="250"/>
                  </a:lnTo>
                  <a:lnTo>
                    <a:pt x="2744" y="242"/>
                  </a:lnTo>
                  <a:lnTo>
                    <a:pt x="2744" y="242"/>
                  </a:lnTo>
                  <a:lnTo>
                    <a:pt x="2738" y="234"/>
                  </a:lnTo>
                  <a:lnTo>
                    <a:pt x="2734" y="232"/>
                  </a:lnTo>
                  <a:lnTo>
                    <a:pt x="2728" y="232"/>
                  </a:lnTo>
                  <a:lnTo>
                    <a:pt x="2728" y="232"/>
                  </a:lnTo>
                  <a:lnTo>
                    <a:pt x="2720" y="230"/>
                  </a:lnTo>
                  <a:lnTo>
                    <a:pt x="2712" y="226"/>
                  </a:lnTo>
                  <a:lnTo>
                    <a:pt x="2706" y="224"/>
                  </a:lnTo>
                  <a:lnTo>
                    <a:pt x="2698" y="222"/>
                  </a:lnTo>
                  <a:lnTo>
                    <a:pt x="2698" y="222"/>
                  </a:lnTo>
                  <a:lnTo>
                    <a:pt x="2690" y="224"/>
                  </a:lnTo>
                  <a:lnTo>
                    <a:pt x="2690" y="224"/>
                  </a:lnTo>
                  <a:lnTo>
                    <a:pt x="2684" y="224"/>
                  </a:lnTo>
                  <a:lnTo>
                    <a:pt x="2684" y="224"/>
                  </a:lnTo>
                  <a:lnTo>
                    <a:pt x="2676" y="226"/>
                  </a:lnTo>
                  <a:lnTo>
                    <a:pt x="2676" y="226"/>
                  </a:lnTo>
                  <a:lnTo>
                    <a:pt x="2672" y="226"/>
                  </a:lnTo>
                  <a:lnTo>
                    <a:pt x="2666" y="222"/>
                  </a:lnTo>
                  <a:lnTo>
                    <a:pt x="2666" y="222"/>
                  </a:lnTo>
                  <a:lnTo>
                    <a:pt x="2660" y="220"/>
                  </a:lnTo>
                  <a:lnTo>
                    <a:pt x="2654" y="218"/>
                  </a:lnTo>
                  <a:lnTo>
                    <a:pt x="2654" y="218"/>
                  </a:lnTo>
                  <a:lnTo>
                    <a:pt x="2650" y="218"/>
                  </a:lnTo>
                  <a:lnTo>
                    <a:pt x="2646" y="222"/>
                  </a:lnTo>
                  <a:lnTo>
                    <a:pt x="2646" y="222"/>
                  </a:lnTo>
                  <a:lnTo>
                    <a:pt x="2644" y="226"/>
                  </a:lnTo>
                  <a:lnTo>
                    <a:pt x="2644" y="232"/>
                  </a:lnTo>
                  <a:lnTo>
                    <a:pt x="2644" y="238"/>
                  </a:lnTo>
                  <a:lnTo>
                    <a:pt x="2644" y="244"/>
                  </a:lnTo>
                  <a:lnTo>
                    <a:pt x="2644" y="244"/>
                  </a:lnTo>
                  <a:lnTo>
                    <a:pt x="2638" y="250"/>
                  </a:lnTo>
                  <a:lnTo>
                    <a:pt x="2632" y="250"/>
                  </a:lnTo>
                  <a:lnTo>
                    <a:pt x="2632" y="250"/>
                  </a:lnTo>
                  <a:lnTo>
                    <a:pt x="2626" y="250"/>
                  </a:lnTo>
                  <a:lnTo>
                    <a:pt x="2620" y="246"/>
                  </a:lnTo>
                  <a:lnTo>
                    <a:pt x="2612" y="240"/>
                  </a:lnTo>
                  <a:lnTo>
                    <a:pt x="2612" y="240"/>
                  </a:lnTo>
                  <a:lnTo>
                    <a:pt x="2606" y="234"/>
                  </a:lnTo>
                  <a:lnTo>
                    <a:pt x="2602" y="232"/>
                  </a:lnTo>
                  <a:lnTo>
                    <a:pt x="2598" y="230"/>
                  </a:lnTo>
                  <a:lnTo>
                    <a:pt x="2598" y="230"/>
                  </a:lnTo>
                  <a:lnTo>
                    <a:pt x="2594" y="232"/>
                  </a:lnTo>
                  <a:lnTo>
                    <a:pt x="2594" y="232"/>
                  </a:lnTo>
                  <a:lnTo>
                    <a:pt x="2584" y="232"/>
                  </a:lnTo>
                  <a:lnTo>
                    <a:pt x="2574" y="234"/>
                  </a:lnTo>
                  <a:lnTo>
                    <a:pt x="2574" y="234"/>
                  </a:lnTo>
                  <a:lnTo>
                    <a:pt x="2572" y="234"/>
                  </a:lnTo>
                  <a:lnTo>
                    <a:pt x="2572" y="234"/>
                  </a:lnTo>
                  <a:lnTo>
                    <a:pt x="2560" y="230"/>
                  </a:lnTo>
                  <a:lnTo>
                    <a:pt x="2550" y="228"/>
                  </a:lnTo>
                  <a:lnTo>
                    <a:pt x="2550" y="228"/>
                  </a:lnTo>
                  <a:lnTo>
                    <a:pt x="2548" y="228"/>
                  </a:lnTo>
                  <a:lnTo>
                    <a:pt x="2548" y="228"/>
                  </a:lnTo>
                  <a:lnTo>
                    <a:pt x="2542" y="230"/>
                  </a:lnTo>
                  <a:lnTo>
                    <a:pt x="2538" y="232"/>
                  </a:lnTo>
                  <a:lnTo>
                    <a:pt x="2534" y="236"/>
                  </a:lnTo>
                  <a:lnTo>
                    <a:pt x="2528" y="236"/>
                  </a:lnTo>
                  <a:lnTo>
                    <a:pt x="2528" y="236"/>
                  </a:lnTo>
                  <a:lnTo>
                    <a:pt x="2528" y="236"/>
                  </a:lnTo>
                  <a:lnTo>
                    <a:pt x="2528" y="236"/>
                  </a:lnTo>
                  <a:lnTo>
                    <a:pt x="2526" y="232"/>
                  </a:lnTo>
                  <a:lnTo>
                    <a:pt x="2522" y="230"/>
                  </a:lnTo>
                  <a:lnTo>
                    <a:pt x="2518" y="228"/>
                  </a:lnTo>
                  <a:lnTo>
                    <a:pt x="2514" y="224"/>
                  </a:lnTo>
                  <a:lnTo>
                    <a:pt x="2514" y="224"/>
                  </a:lnTo>
                  <a:lnTo>
                    <a:pt x="2512" y="220"/>
                  </a:lnTo>
                  <a:lnTo>
                    <a:pt x="2512" y="216"/>
                  </a:lnTo>
                  <a:lnTo>
                    <a:pt x="2510" y="212"/>
                  </a:lnTo>
                  <a:lnTo>
                    <a:pt x="2508" y="208"/>
                  </a:lnTo>
                  <a:lnTo>
                    <a:pt x="2508" y="208"/>
                  </a:lnTo>
                  <a:lnTo>
                    <a:pt x="2500" y="202"/>
                  </a:lnTo>
                  <a:lnTo>
                    <a:pt x="2488" y="200"/>
                  </a:lnTo>
                  <a:lnTo>
                    <a:pt x="2488" y="200"/>
                  </a:lnTo>
                  <a:lnTo>
                    <a:pt x="2478" y="196"/>
                  </a:lnTo>
                  <a:lnTo>
                    <a:pt x="2470" y="194"/>
                  </a:lnTo>
                  <a:lnTo>
                    <a:pt x="2470" y="194"/>
                  </a:lnTo>
                  <a:lnTo>
                    <a:pt x="2462" y="190"/>
                  </a:lnTo>
                  <a:lnTo>
                    <a:pt x="2462" y="190"/>
                  </a:lnTo>
                  <a:lnTo>
                    <a:pt x="2460" y="190"/>
                  </a:lnTo>
                  <a:lnTo>
                    <a:pt x="2456" y="192"/>
                  </a:lnTo>
                  <a:lnTo>
                    <a:pt x="2446" y="198"/>
                  </a:lnTo>
                  <a:lnTo>
                    <a:pt x="2446" y="198"/>
                  </a:lnTo>
                  <a:lnTo>
                    <a:pt x="2438" y="202"/>
                  </a:lnTo>
                  <a:lnTo>
                    <a:pt x="2430" y="202"/>
                  </a:lnTo>
                  <a:lnTo>
                    <a:pt x="2430" y="202"/>
                  </a:lnTo>
                  <a:lnTo>
                    <a:pt x="2428" y="202"/>
                  </a:lnTo>
                  <a:lnTo>
                    <a:pt x="2428" y="202"/>
                  </a:lnTo>
                  <a:lnTo>
                    <a:pt x="2424" y="200"/>
                  </a:lnTo>
                  <a:lnTo>
                    <a:pt x="2422" y="196"/>
                  </a:lnTo>
                  <a:lnTo>
                    <a:pt x="2420" y="192"/>
                  </a:lnTo>
                  <a:lnTo>
                    <a:pt x="2416" y="188"/>
                  </a:lnTo>
                  <a:lnTo>
                    <a:pt x="2416" y="188"/>
                  </a:lnTo>
                  <a:lnTo>
                    <a:pt x="2410" y="188"/>
                  </a:lnTo>
                  <a:lnTo>
                    <a:pt x="2410" y="188"/>
                  </a:lnTo>
                  <a:lnTo>
                    <a:pt x="2408" y="188"/>
                  </a:lnTo>
                  <a:lnTo>
                    <a:pt x="2408" y="188"/>
                  </a:lnTo>
                  <a:lnTo>
                    <a:pt x="2404" y="188"/>
                  </a:lnTo>
                  <a:lnTo>
                    <a:pt x="2404" y="188"/>
                  </a:lnTo>
                  <a:lnTo>
                    <a:pt x="2398" y="186"/>
                  </a:lnTo>
                  <a:lnTo>
                    <a:pt x="2398" y="186"/>
                  </a:lnTo>
                  <a:lnTo>
                    <a:pt x="2390" y="180"/>
                  </a:lnTo>
                  <a:lnTo>
                    <a:pt x="2390" y="180"/>
                  </a:lnTo>
                  <a:lnTo>
                    <a:pt x="2384" y="174"/>
                  </a:lnTo>
                  <a:lnTo>
                    <a:pt x="2380" y="166"/>
                  </a:lnTo>
                  <a:lnTo>
                    <a:pt x="2380" y="166"/>
                  </a:lnTo>
                  <a:lnTo>
                    <a:pt x="2376" y="162"/>
                  </a:lnTo>
                  <a:lnTo>
                    <a:pt x="2370" y="160"/>
                  </a:lnTo>
                  <a:lnTo>
                    <a:pt x="2370" y="160"/>
                  </a:lnTo>
                  <a:lnTo>
                    <a:pt x="2364" y="160"/>
                  </a:lnTo>
                  <a:lnTo>
                    <a:pt x="2358" y="162"/>
                  </a:lnTo>
                  <a:lnTo>
                    <a:pt x="2358" y="162"/>
                  </a:lnTo>
                  <a:lnTo>
                    <a:pt x="2354" y="166"/>
                  </a:lnTo>
                  <a:lnTo>
                    <a:pt x="2350" y="172"/>
                  </a:lnTo>
                  <a:lnTo>
                    <a:pt x="2348" y="176"/>
                  </a:lnTo>
                  <a:lnTo>
                    <a:pt x="2342" y="180"/>
                  </a:lnTo>
                  <a:lnTo>
                    <a:pt x="2342" y="180"/>
                  </a:lnTo>
                  <a:lnTo>
                    <a:pt x="2332" y="182"/>
                  </a:lnTo>
                  <a:lnTo>
                    <a:pt x="2332" y="182"/>
                  </a:lnTo>
                  <a:lnTo>
                    <a:pt x="2330" y="182"/>
                  </a:lnTo>
                  <a:lnTo>
                    <a:pt x="2330" y="182"/>
                  </a:lnTo>
                  <a:lnTo>
                    <a:pt x="2328" y="180"/>
                  </a:lnTo>
                  <a:lnTo>
                    <a:pt x="2328" y="180"/>
                  </a:lnTo>
                  <a:lnTo>
                    <a:pt x="2328" y="178"/>
                  </a:lnTo>
                  <a:lnTo>
                    <a:pt x="2328" y="176"/>
                  </a:lnTo>
                  <a:lnTo>
                    <a:pt x="2328" y="176"/>
                  </a:lnTo>
                  <a:lnTo>
                    <a:pt x="2326" y="164"/>
                  </a:lnTo>
                  <a:lnTo>
                    <a:pt x="2324" y="160"/>
                  </a:lnTo>
                  <a:lnTo>
                    <a:pt x="2320" y="156"/>
                  </a:lnTo>
                  <a:lnTo>
                    <a:pt x="2320" y="156"/>
                  </a:lnTo>
                  <a:lnTo>
                    <a:pt x="2314" y="154"/>
                  </a:lnTo>
                  <a:lnTo>
                    <a:pt x="2306" y="152"/>
                  </a:lnTo>
                  <a:lnTo>
                    <a:pt x="2306" y="152"/>
                  </a:lnTo>
                  <a:lnTo>
                    <a:pt x="2296" y="148"/>
                  </a:lnTo>
                  <a:lnTo>
                    <a:pt x="2296" y="148"/>
                  </a:lnTo>
                  <a:lnTo>
                    <a:pt x="2290" y="148"/>
                  </a:lnTo>
                  <a:lnTo>
                    <a:pt x="2290" y="148"/>
                  </a:lnTo>
                  <a:lnTo>
                    <a:pt x="2284" y="148"/>
                  </a:lnTo>
                  <a:lnTo>
                    <a:pt x="2278" y="150"/>
                  </a:lnTo>
                  <a:lnTo>
                    <a:pt x="2278" y="150"/>
                  </a:lnTo>
                  <a:lnTo>
                    <a:pt x="2274" y="150"/>
                  </a:lnTo>
                  <a:lnTo>
                    <a:pt x="2274" y="150"/>
                  </a:lnTo>
                  <a:lnTo>
                    <a:pt x="2274" y="150"/>
                  </a:lnTo>
                  <a:lnTo>
                    <a:pt x="2274" y="150"/>
                  </a:lnTo>
                  <a:lnTo>
                    <a:pt x="2272" y="150"/>
                  </a:lnTo>
                  <a:lnTo>
                    <a:pt x="2272" y="150"/>
                  </a:lnTo>
                  <a:lnTo>
                    <a:pt x="2268" y="154"/>
                  </a:lnTo>
                  <a:lnTo>
                    <a:pt x="2268" y="154"/>
                  </a:lnTo>
                  <a:lnTo>
                    <a:pt x="2262" y="158"/>
                  </a:lnTo>
                  <a:lnTo>
                    <a:pt x="2262" y="162"/>
                  </a:lnTo>
                  <a:lnTo>
                    <a:pt x="2262" y="162"/>
                  </a:lnTo>
                  <a:lnTo>
                    <a:pt x="2262" y="168"/>
                  </a:lnTo>
                  <a:lnTo>
                    <a:pt x="2264" y="172"/>
                  </a:lnTo>
                  <a:lnTo>
                    <a:pt x="2264" y="178"/>
                  </a:lnTo>
                  <a:lnTo>
                    <a:pt x="2262" y="180"/>
                  </a:lnTo>
                  <a:lnTo>
                    <a:pt x="2258" y="182"/>
                  </a:lnTo>
                  <a:lnTo>
                    <a:pt x="2258" y="182"/>
                  </a:lnTo>
                  <a:lnTo>
                    <a:pt x="2250" y="172"/>
                  </a:lnTo>
                  <a:lnTo>
                    <a:pt x="2250" y="172"/>
                  </a:lnTo>
                  <a:lnTo>
                    <a:pt x="2248" y="174"/>
                  </a:lnTo>
                  <a:lnTo>
                    <a:pt x="2246" y="178"/>
                  </a:lnTo>
                  <a:lnTo>
                    <a:pt x="2248" y="182"/>
                  </a:lnTo>
                  <a:lnTo>
                    <a:pt x="2248" y="182"/>
                  </a:lnTo>
                  <a:lnTo>
                    <a:pt x="2240" y="186"/>
                  </a:lnTo>
                  <a:lnTo>
                    <a:pt x="2234" y="188"/>
                  </a:lnTo>
                  <a:lnTo>
                    <a:pt x="2230" y="188"/>
                  </a:lnTo>
                  <a:lnTo>
                    <a:pt x="2230" y="188"/>
                  </a:lnTo>
                  <a:lnTo>
                    <a:pt x="2230" y="188"/>
                  </a:lnTo>
                  <a:lnTo>
                    <a:pt x="2230" y="188"/>
                  </a:lnTo>
                  <a:lnTo>
                    <a:pt x="2226" y="188"/>
                  </a:lnTo>
                  <a:lnTo>
                    <a:pt x="2222" y="184"/>
                  </a:lnTo>
                  <a:lnTo>
                    <a:pt x="2216" y="178"/>
                  </a:lnTo>
                  <a:lnTo>
                    <a:pt x="2216" y="178"/>
                  </a:lnTo>
                  <a:lnTo>
                    <a:pt x="2212" y="174"/>
                  </a:lnTo>
                  <a:lnTo>
                    <a:pt x="2208" y="172"/>
                  </a:lnTo>
                  <a:lnTo>
                    <a:pt x="2208" y="172"/>
                  </a:lnTo>
                  <a:lnTo>
                    <a:pt x="2204" y="174"/>
                  </a:lnTo>
                  <a:lnTo>
                    <a:pt x="2204" y="174"/>
                  </a:lnTo>
                  <a:lnTo>
                    <a:pt x="2202" y="178"/>
                  </a:lnTo>
                  <a:lnTo>
                    <a:pt x="2200" y="180"/>
                  </a:lnTo>
                  <a:lnTo>
                    <a:pt x="2198" y="180"/>
                  </a:lnTo>
                  <a:lnTo>
                    <a:pt x="2198" y="180"/>
                  </a:lnTo>
                  <a:lnTo>
                    <a:pt x="2194" y="182"/>
                  </a:lnTo>
                  <a:lnTo>
                    <a:pt x="2194" y="182"/>
                  </a:lnTo>
                  <a:lnTo>
                    <a:pt x="2190" y="182"/>
                  </a:lnTo>
                  <a:lnTo>
                    <a:pt x="2190" y="182"/>
                  </a:lnTo>
                  <a:lnTo>
                    <a:pt x="2184" y="180"/>
                  </a:lnTo>
                  <a:lnTo>
                    <a:pt x="2180" y="178"/>
                  </a:lnTo>
                  <a:lnTo>
                    <a:pt x="2180" y="178"/>
                  </a:lnTo>
                  <a:lnTo>
                    <a:pt x="2178" y="174"/>
                  </a:lnTo>
                  <a:lnTo>
                    <a:pt x="2178" y="170"/>
                  </a:lnTo>
                  <a:lnTo>
                    <a:pt x="2178" y="170"/>
                  </a:lnTo>
                  <a:lnTo>
                    <a:pt x="2176" y="168"/>
                  </a:lnTo>
                  <a:lnTo>
                    <a:pt x="2172" y="168"/>
                  </a:lnTo>
                  <a:lnTo>
                    <a:pt x="2172" y="168"/>
                  </a:lnTo>
                  <a:lnTo>
                    <a:pt x="2168" y="168"/>
                  </a:lnTo>
                  <a:lnTo>
                    <a:pt x="2164" y="172"/>
                  </a:lnTo>
                  <a:lnTo>
                    <a:pt x="2164" y="172"/>
                  </a:lnTo>
                  <a:lnTo>
                    <a:pt x="2162" y="176"/>
                  </a:lnTo>
                  <a:lnTo>
                    <a:pt x="2160" y="180"/>
                  </a:lnTo>
                  <a:lnTo>
                    <a:pt x="2160" y="184"/>
                  </a:lnTo>
                  <a:lnTo>
                    <a:pt x="2156" y="186"/>
                  </a:lnTo>
                  <a:lnTo>
                    <a:pt x="2156" y="186"/>
                  </a:lnTo>
                  <a:lnTo>
                    <a:pt x="2154" y="188"/>
                  </a:lnTo>
                  <a:lnTo>
                    <a:pt x="2154" y="188"/>
                  </a:lnTo>
                  <a:lnTo>
                    <a:pt x="2150" y="186"/>
                  </a:lnTo>
                  <a:lnTo>
                    <a:pt x="2150" y="186"/>
                  </a:lnTo>
                  <a:lnTo>
                    <a:pt x="2146" y="184"/>
                  </a:lnTo>
                  <a:lnTo>
                    <a:pt x="2142" y="180"/>
                  </a:lnTo>
                  <a:lnTo>
                    <a:pt x="2136" y="174"/>
                  </a:lnTo>
                  <a:lnTo>
                    <a:pt x="2136" y="174"/>
                  </a:lnTo>
                  <a:lnTo>
                    <a:pt x="2132" y="170"/>
                  </a:lnTo>
                  <a:lnTo>
                    <a:pt x="2124" y="166"/>
                  </a:lnTo>
                  <a:lnTo>
                    <a:pt x="2118" y="162"/>
                  </a:lnTo>
                  <a:lnTo>
                    <a:pt x="2118" y="160"/>
                  </a:lnTo>
                  <a:lnTo>
                    <a:pt x="2116" y="158"/>
                  </a:lnTo>
                  <a:lnTo>
                    <a:pt x="2116" y="158"/>
                  </a:lnTo>
                  <a:lnTo>
                    <a:pt x="2118" y="156"/>
                  </a:lnTo>
                  <a:lnTo>
                    <a:pt x="2120" y="154"/>
                  </a:lnTo>
                  <a:lnTo>
                    <a:pt x="2126" y="154"/>
                  </a:lnTo>
                  <a:lnTo>
                    <a:pt x="2126" y="154"/>
                  </a:lnTo>
                  <a:lnTo>
                    <a:pt x="2128" y="154"/>
                  </a:lnTo>
                  <a:lnTo>
                    <a:pt x="2128" y="154"/>
                  </a:lnTo>
                  <a:lnTo>
                    <a:pt x="2130" y="154"/>
                  </a:lnTo>
                  <a:lnTo>
                    <a:pt x="2130" y="154"/>
                  </a:lnTo>
                  <a:lnTo>
                    <a:pt x="2136" y="154"/>
                  </a:lnTo>
                  <a:lnTo>
                    <a:pt x="2136" y="154"/>
                  </a:lnTo>
                  <a:lnTo>
                    <a:pt x="2142" y="150"/>
                  </a:lnTo>
                  <a:lnTo>
                    <a:pt x="2144" y="148"/>
                  </a:lnTo>
                  <a:lnTo>
                    <a:pt x="2144" y="144"/>
                  </a:lnTo>
                  <a:lnTo>
                    <a:pt x="2142" y="142"/>
                  </a:lnTo>
                  <a:lnTo>
                    <a:pt x="2130" y="130"/>
                  </a:lnTo>
                  <a:lnTo>
                    <a:pt x="2130" y="130"/>
                  </a:lnTo>
                  <a:lnTo>
                    <a:pt x="2126" y="124"/>
                  </a:lnTo>
                  <a:lnTo>
                    <a:pt x="2124" y="124"/>
                  </a:lnTo>
                  <a:lnTo>
                    <a:pt x="2120" y="122"/>
                  </a:lnTo>
                  <a:lnTo>
                    <a:pt x="2120" y="122"/>
                  </a:lnTo>
                  <a:lnTo>
                    <a:pt x="2118" y="122"/>
                  </a:lnTo>
                  <a:lnTo>
                    <a:pt x="2118" y="122"/>
                  </a:lnTo>
                  <a:lnTo>
                    <a:pt x="2106" y="126"/>
                  </a:lnTo>
                  <a:lnTo>
                    <a:pt x="2096" y="126"/>
                  </a:lnTo>
                  <a:lnTo>
                    <a:pt x="2096" y="126"/>
                  </a:lnTo>
                  <a:lnTo>
                    <a:pt x="2092" y="126"/>
                  </a:lnTo>
                  <a:lnTo>
                    <a:pt x="2092" y="126"/>
                  </a:lnTo>
                  <a:lnTo>
                    <a:pt x="2088" y="122"/>
                  </a:lnTo>
                  <a:lnTo>
                    <a:pt x="2086" y="118"/>
                  </a:lnTo>
                  <a:lnTo>
                    <a:pt x="2082" y="114"/>
                  </a:lnTo>
                  <a:lnTo>
                    <a:pt x="2076" y="112"/>
                  </a:lnTo>
                  <a:lnTo>
                    <a:pt x="2076" y="112"/>
                  </a:lnTo>
                  <a:lnTo>
                    <a:pt x="2076" y="112"/>
                  </a:lnTo>
                  <a:lnTo>
                    <a:pt x="2076" y="112"/>
                  </a:lnTo>
                  <a:lnTo>
                    <a:pt x="2064" y="114"/>
                  </a:lnTo>
                  <a:lnTo>
                    <a:pt x="2052" y="118"/>
                  </a:lnTo>
                  <a:lnTo>
                    <a:pt x="2052" y="118"/>
                  </a:lnTo>
                  <a:lnTo>
                    <a:pt x="2054" y="124"/>
                  </a:lnTo>
                  <a:lnTo>
                    <a:pt x="2054" y="128"/>
                  </a:lnTo>
                  <a:lnTo>
                    <a:pt x="2050" y="138"/>
                  </a:lnTo>
                  <a:lnTo>
                    <a:pt x="2050" y="138"/>
                  </a:lnTo>
                  <a:lnTo>
                    <a:pt x="2050" y="138"/>
                  </a:lnTo>
                  <a:lnTo>
                    <a:pt x="2050" y="138"/>
                  </a:lnTo>
                  <a:lnTo>
                    <a:pt x="2032" y="134"/>
                  </a:lnTo>
                  <a:lnTo>
                    <a:pt x="2014" y="132"/>
                  </a:lnTo>
                  <a:lnTo>
                    <a:pt x="2014" y="132"/>
                  </a:lnTo>
                  <a:lnTo>
                    <a:pt x="2004" y="130"/>
                  </a:lnTo>
                  <a:lnTo>
                    <a:pt x="2000" y="128"/>
                  </a:lnTo>
                  <a:lnTo>
                    <a:pt x="1998" y="124"/>
                  </a:lnTo>
                  <a:lnTo>
                    <a:pt x="1998" y="124"/>
                  </a:lnTo>
                  <a:lnTo>
                    <a:pt x="1994" y="118"/>
                  </a:lnTo>
                  <a:lnTo>
                    <a:pt x="1988" y="114"/>
                  </a:lnTo>
                  <a:lnTo>
                    <a:pt x="1988" y="114"/>
                  </a:lnTo>
                  <a:lnTo>
                    <a:pt x="1980" y="110"/>
                  </a:lnTo>
                  <a:lnTo>
                    <a:pt x="1974" y="110"/>
                  </a:lnTo>
                  <a:lnTo>
                    <a:pt x="1974" y="110"/>
                  </a:lnTo>
                  <a:lnTo>
                    <a:pt x="1964" y="110"/>
                  </a:lnTo>
                  <a:lnTo>
                    <a:pt x="1954" y="116"/>
                  </a:lnTo>
                  <a:lnTo>
                    <a:pt x="1954" y="116"/>
                  </a:lnTo>
                  <a:lnTo>
                    <a:pt x="1946" y="118"/>
                  </a:lnTo>
                  <a:lnTo>
                    <a:pt x="1938" y="120"/>
                  </a:lnTo>
                  <a:lnTo>
                    <a:pt x="1938" y="120"/>
                  </a:lnTo>
                  <a:lnTo>
                    <a:pt x="1932" y="118"/>
                  </a:lnTo>
                  <a:lnTo>
                    <a:pt x="1924" y="114"/>
                  </a:lnTo>
                  <a:lnTo>
                    <a:pt x="1924" y="114"/>
                  </a:lnTo>
                  <a:lnTo>
                    <a:pt x="1920" y="110"/>
                  </a:lnTo>
                  <a:lnTo>
                    <a:pt x="1916" y="108"/>
                  </a:lnTo>
                  <a:lnTo>
                    <a:pt x="1916" y="108"/>
                  </a:lnTo>
                  <a:lnTo>
                    <a:pt x="1912" y="110"/>
                  </a:lnTo>
                  <a:lnTo>
                    <a:pt x="1904" y="114"/>
                  </a:lnTo>
                  <a:lnTo>
                    <a:pt x="1904" y="114"/>
                  </a:lnTo>
                  <a:lnTo>
                    <a:pt x="1894" y="120"/>
                  </a:lnTo>
                  <a:lnTo>
                    <a:pt x="1886" y="122"/>
                  </a:lnTo>
                  <a:lnTo>
                    <a:pt x="1880" y="124"/>
                  </a:lnTo>
                  <a:lnTo>
                    <a:pt x="1880" y="124"/>
                  </a:lnTo>
                  <a:lnTo>
                    <a:pt x="1876" y="122"/>
                  </a:lnTo>
                  <a:lnTo>
                    <a:pt x="1876" y="120"/>
                  </a:lnTo>
                  <a:lnTo>
                    <a:pt x="1876" y="120"/>
                  </a:lnTo>
                  <a:lnTo>
                    <a:pt x="1878" y="116"/>
                  </a:lnTo>
                  <a:lnTo>
                    <a:pt x="1884" y="112"/>
                  </a:lnTo>
                  <a:lnTo>
                    <a:pt x="1898" y="106"/>
                  </a:lnTo>
                  <a:lnTo>
                    <a:pt x="1898" y="106"/>
                  </a:lnTo>
                  <a:lnTo>
                    <a:pt x="1904" y="102"/>
                  </a:lnTo>
                  <a:lnTo>
                    <a:pt x="1912" y="102"/>
                  </a:lnTo>
                  <a:lnTo>
                    <a:pt x="1918" y="100"/>
                  </a:lnTo>
                  <a:lnTo>
                    <a:pt x="1924" y="96"/>
                  </a:lnTo>
                  <a:lnTo>
                    <a:pt x="1924" y="96"/>
                  </a:lnTo>
                  <a:lnTo>
                    <a:pt x="1942" y="88"/>
                  </a:lnTo>
                  <a:lnTo>
                    <a:pt x="1944" y="86"/>
                  </a:lnTo>
                  <a:lnTo>
                    <a:pt x="1946" y="82"/>
                  </a:lnTo>
                  <a:lnTo>
                    <a:pt x="1948" y="78"/>
                  </a:lnTo>
                  <a:lnTo>
                    <a:pt x="1948" y="72"/>
                  </a:lnTo>
                  <a:lnTo>
                    <a:pt x="1948" y="72"/>
                  </a:lnTo>
                  <a:lnTo>
                    <a:pt x="1946" y="52"/>
                  </a:lnTo>
                  <a:lnTo>
                    <a:pt x="1942" y="42"/>
                  </a:lnTo>
                  <a:lnTo>
                    <a:pt x="1938" y="38"/>
                  </a:lnTo>
                  <a:lnTo>
                    <a:pt x="1934" y="34"/>
                  </a:lnTo>
                  <a:lnTo>
                    <a:pt x="1934" y="34"/>
                  </a:lnTo>
                  <a:lnTo>
                    <a:pt x="1930" y="34"/>
                  </a:lnTo>
                  <a:lnTo>
                    <a:pt x="1924" y="32"/>
                  </a:lnTo>
                  <a:lnTo>
                    <a:pt x="1924" y="32"/>
                  </a:lnTo>
                  <a:lnTo>
                    <a:pt x="1922" y="28"/>
                  </a:lnTo>
                  <a:lnTo>
                    <a:pt x="1920" y="24"/>
                  </a:lnTo>
                  <a:lnTo>
                    <a:pt x="1920" y="24"/>
                  </a:lnTo>
                  <a:lnTo>
                    <a:pt x="1914" y="22"/>
                  </a:lnTo>
                  <a:lnTo>
                    <a:pt x="1914" y="22"/>
                  </a:lnTo>
                  <a:lnTo>
                    <a:pt x="1908" y="24"/>
                  </a:lnTo>
                  <a:lnTo>
                    <a:pt x="1902" y="28"/>
                  </a:lnTo>
                  <a:lnTo>
                    <a:pt x="1902" y="28"/>
                  </a:lnTo>
                  <a:lnTo>
                    <a:pt x="1892" y="34"/>
                  </a:lnTo>
                  <a:lnTo>
                    <a:pt x="1886" y="36"/>
                  </a:lnTo>
                  <a:lnTo>
                    <a:pt x="1882" y="36"/>
                  </a:lnTo>
                  <a:lnTo>
                    <a:pt x="1882" y="36"/>
                  </a:lnTo>
                  <a:lnTo>
                    <a:pt x="1878" y="36"/>
                  </a:lnTo>
                  <a:lnTo>
                    <a:pt x="1874" y="34"/>
                  </a:lnTo>
                  <a:lnTo>
                    <a:pt x="1872" y="30"/>
                  </a:lnTo>
                  <a:lnTo>
                    <a:pt x="1870" y="26"/>
                  </a:lnTo>
                  <a:lnTo>
                    <a:pt x="1870" y="26"/>
                  </a:lnTo>
                  <a:lnTo>
                    <a:pt x="1860" y="28"/>
                  </a:lnTo>
                  <a:lnTo>
                    <a:pt x="1856" y="30"/>
                  </a:lnTo>
                  <a:lnTo>
                    <a:pt x="1850" y="30"/>
                  </a:lnTo>
                  <a:lnTo>
                    <a:pt x="1850" y="30"/>
                  </a:lnTo>
                  <a:lnTo>
                    <a:pt x="1846" y="30"/>
                  </a:lnTo>
                  <a:lnTo>
                    <a:pt x="1844" y="26"/>
                  </a:lnTo>
                  <a:lnTo>
                    <a:pt x="1844" y="26"/>
                  </a:lnTo>
                  <a:lnTo>
                    <a:pt x="1842" y="24"/>
                  </a:lnTo>
                  <a:lnTo>
                    <a:pt x="1844" y="22"/>
                  </a:lnTo>
                  <a:lnTo>
                    <a:pt x="1848" y="18"/>
                  </a:lnTo>
                  <a:lnTo>
                    <a:pt x="1860" y="12"/>
                  </a:lnTo>
                  <a:lnTo>
                    <a:pt x="1860" y="12"/>
                  </a:lnTo>
                  <a:lnTo>
                    <a:pt x="1858" y="6"/>
                  </a:lnTo>
                  <a:lnTo>
                    <a:pt x="1856" y="4"/>
                  </a:lnTo>
                  <a:lnTo>
                    <a:pt x="1852" y="2"/>
                  </a:lnTo>
                  <a:lnTo>
                    <a:pt x="184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07" name="Freeform 92"/>
            <p:cNvSpPr>
              <a:spLocks/>
            </p:cNvSpPr>
            <p:nvPr/>
          </p:nvSpPr>
          <p:spPr bwMode="auto">
            <a:xfrm>
              <a:off x="1244" y="2682"/>
              <a:ext cx="136" cy="244"/>
            </a:xfrm>
            <a:custGeom>
              <a:avLst/>
              <a:gdLst>
                <a:gd name="T0" fmla="*/ 132 w 136"/>
                <a:gd name="T1" fmla="*/ 0 h 244"/>
                <a:gd name="T2" fmla="*/ 120 w 136"/>
                <a:gd name="T3" fmla="*/ 6 h 244"/>
                <a:gd name="T4" fmla="*/ 116 w 136"/>
                <a:gd name="T5" fmla="*/ 14 h 244"/>
                <a:gd name="T6" fmla="*/ 112 w 136"/>
                <a:gd name="T7" fmla="*/ 22 h 244"/>
                <a:gd name="T8" fmla="*/ 100 w 136"/>
                <a:gd name="T9" fmla="*/ 40 h 244"/>
                <a:gd name="T10" fmla="*/ 90 w 136"/>
                <a:gd name="T11" fmla="*/ 48 h 244"/>
                <a:gd name="T12" fmla="*/ 76 w 136"/>
                <a:gd name="T13" fmla="*/ 60 h 244"/>
                <a:gd name="T14" fmla="*/ 64 w 136"/>
                <a:gd name="T15" fmla="*/ 66 h 244"/>
                <a:gd name="T16" fmla="*/ 44 w 136"/>
                <a:gd name="T17" fmla="*/ 74 h 244"/>
                <a:gd name="T18" fmla="*/ 28 w 136"/>
                <a:gd name="T19" fmla="*/ 88 h 244"/>
                <a:gd name="T20" fmla="*/ 24 w 136"/>
                <a:gd name="T21" fmla="*/ 94 h 244"/>
                <a:gd name="T22" fmla="*/ 22 w 136"/>
                <a:gd name="T23" fmla="*/ 110 h 244"/>
                <a:gd name="T24" fmla="*/ 24 w 136"/>
                <a:gd name="T25" fmla="*/ 114 h 244"/>
                <a:gd name="T26" fmla="*/ 26 w 136"/>
                <a:gd name="T27" fmla="*/ 118 h 244"/>
                <a:gd name="T28" fmla="*/ 32 w 136"/>
                <a:gd name="T29" fmla="*/ 122 h 244"/>
                <a:gd name="T30" fmla="*/ 36 w 136"/>
                <a:gd name="T31" fmla="*/ 126 h 244"/>
                <a:gd name="T32" fmla="*/ 36 w 136"/>
                <a:gd name="T33" fmla="*/ 134 h 244"/>
                <a:gd name="T34" fmla="*/ 30 w 136"/>
                <a:gd name="T35" fmla="*/ 148 h 244"/>
                <a:gd name="T36" fmla="*/ 22 w 136"/>
                <a:gd name="T37" fmla="*/ 156 h 244"/>
                <a:gd name="T38" fmla="*/ 14 w 136"/>
                <a:gd name="T39" fmla="*/ 158 h 244"/>
                <a:gd name="T40" fmla="*/ 6 w 136"/>
                <a:gd name="T41" fmla="*/ 164 h 244"/>
                <a:gd name="T42" fmla="*/ 4 w 136"/>
                <a:gd name="T43" fmla="*/ 168 h 244"/>
                <a:gd name="T44" fmla="*/ 0 w 136"/>
                <a:gd name="T45" fmla="*/ 182 h 244"/>
                <a:gd name="T46" fmla="*/ 0 w 136"/>
                <a:gd name="T47" fmla="*/ 188 h 244"/>
                <a:gd name="T48" fmla="*/ 8 w 136"/>
                <a:gd name="T49" fmla="*/ 196 h 244"/>
                <a:gd name="T50" fmla="*/ 12 w 136"/>
                <a:gd name="T51" fmla="*/ 200 h 244"/>
                <a:gd name="T52" fmla="*/ 12 w 136"/>
                <a:gd name="T53" fmla="*/ 212 h 244"/>
                <a:gd name="T54" fmla="*/ 12 w 136"/>
                <a:gd name="T55" fmla="*/ 222 h 244"/>
                <a:gd name="T56" fmla="*/ 18 w 136"/>
                <a:gd name="T57" fmla="*/ 240 h 244"/>
                <a:gd name="T58" fmla="*/ 24 w 136"/>
                <a:gd name="T59" fmla="*/ 244 h 244"/>
                <a:gd name="T60" fmla="*/ 24 w 136"/>
                <a:gd name="T61" fmla="*/ 244 h 244"/>
                <a:gd name="T62" fmla="*/ 34 w 136"/>
                <a:gd name="T63" fmla="*/ 242 h 244"/>
                <a:gd name="T64" fmla="*/ 52 w 136"/>
                <a:gd name="T65" fmla="*/ 228 h 244"/>
                <a:gd name="T66" fmla="*/ 60 w 136"/>
                <a:gd name="T67" fmla="*/ 220 h 244"/>
                <a:gd name="T68" fmla="*/ 68 w 136"/>
                <a:gd name="T69" fmla="*/ 196 h 244"/>
                <a:gd name="T70" fmla="*/ 78 w 136"/>
                <a:gd name="T71" fmla="*/ 174 h 244"/>
                <a:gd name="T72" fmla="*/ 88 w 136"/>
                <a:gd name="T73" fmla="*/ 154 h 244"/>
                <a:gd name="T74" fmla="*/ 98 w 136"/>
                <a:gd name="T75" fmla="*/ 134 h 244"/>
                <a:gd name="T76" fmla="*/ 112 w 136"/>
                <a:gd name="T77" fmla="*/ 92 h 244"/>
                <a:gd name="T78" fmla="*/ 116 w 136"/>
                <a:gd name="T79" fmla="*/ 78 h 244"/>
                <a:gd name="T80" fmla="*/ 124 w 136"/>
                <a:gd name="T81" fmla="*/ 68 h 244"/>
                <a:gd name="T82" fmla="*/ 130 w 136"/>
                <a:gd name="T83" fmla="*/ 56 h 244"/>
                <a:gd name="T84" fmla="*/ 132 w 136"/>
                <a:gd name="T85" fmla="*/ 44 h 244"/>
                <a:gd name="T86" fmla="*/ 136 w 136"/>
                <a:gd name="T87" fmla="*/ 6 h 244"/>
                <a:gd name="T88" fmla="*/ 132 w 136"/>
                <a:gd name="T89" fmla="*/ 0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36" h="244">
                  <a:moveTo>
                    <a:pt x="132" y="0"/>
                  </a:moveTo>
                  <a:lnTo>
                    <a:pt x="132" y="0"/>
                  </a:lnTo>
                  <a:lnTo>
                    <a:pt x="126" y="0"/>
                  </a:lnTo>
                  <a:lnTo>
                    <a:pt x="120" y="6"/>
                  </a:lnTo>
                  <a:lnTo>
                    <a:pt x="120" y="6"/>
                  </a:lnTo>
                  <a:lnTo>
                    <a:pt x="116" y="14"/>
                  </a:lnTo>
                  <a:lnTo>
                    <a:pt x="112" y="22"/>
                  </a:lnTo>
                  <a:lnTo>
                    <a:pt x="112" y="22"/>
                  </a:lnTo>
                  <a:lnTo>
                    <a:pt x="106" y="32"/>
                  </a:lnTo>
                  <a:lnTo>
                    <a:pt x="100" y="40"/>
                  </a:lnTo>
                  <a:lnTo>
                    <a:pt x="100" y="40"/>
                  </a:lnTo>
                  <a:lnTo>
                    <a:pt x="90" y="48"/>
                  </a:lnTo>
                  <a:lnTo>
                    <a:pt x="84" y="54"/>
                  </a:lnTo>
                  <a:lnTo>
                    <a:pt x="76" y="60"/>
                  </a:lnTo>
                  <a:lnTo>
                    <a:pt x="64" y="66"/>
                  </a:lnTo>
                  <a:lnTo>
                    <a:pt x="64" y="66"/>
                  </a:lnTo>
                  <a:lnTo>
                    <a:pt x="54" y="70"/>
                  </a:lnTo>
                  <a:lnTo>
                    <a:pt x="44" y="74"/>
                  </a:lnTo>
                  <a:lnTo>
                    <a:pt x="34" y="80"/>
                  </a:lnTo>
                  <a:lnTo>
                    <a:pt x="28" y="88"/>
                  </a:lnTo>
                  <a:lnTo>
                    <a:pt x="28" y="88"/>
                  </a:lnTo>
                  <a:lnTo>
                    <a:pt x="24" y="94"/>
                  </a:lnTo>
                  <a:lnTo>
                    <a:pt x="22" y="98"/>
                  </a:lnTo>
                  <a:lnTo>
                    <a:pt x="22" y="110"/>
                  </a:lnTo>
                  <a:lnTo>
                    <a:pt x="22" y="110"/>
                  </a:lnTo>
                  <a:lnTo>
                    <a:pt x="24" y="114"/>
                  </a:lnTo>
                  <a:lnTo>
                    <a:pt x="26" y="118"/>
                  </a:lnTo>
                  <a:lnTo>
                    <a:pt x="26" y="118"/>
                  </a:lnTo>
                  <a:lnTo>
                    <a:pt x="30" y="120"/>
                  </a:lnTo>
                  <a:lnTo>
                    <a:pt x="32" y="122"/>
                  </a:lnTo>
                  <a:lnTo>
                    <a:pt x="32" y="122"/>
                  </a:lnTo>
                  <a:lnTo>
                    <a:pt x="36" y="126"/>
                  </a:lnTo>
                  <a:lnTo>
                    <a:pt x="36" y="130"/>
                  </a:lnTo>
                  <a:lnTo>
                    <a:pt x="36" y="134"/>
                  </a:lnTo>
                  <a:lnTo>
                    <a:pt x="36" y="140"/>
                  </a:lnTo>
                  <a:lnTo>
                    <a:pt x="30" y="148"/>
                  </a:lnTo>
                  <a:lnTo>
                    <a:pt x="26" y="152"/>
                  </a:lnTo>
                  <a:lnTo>
                    <a:pt x="22" y="156"/>
                  </a:lnTo>
                  <a:lnTo>
                    <a:pt x="22" y="156"/>
                  </a:lnTo>
                  <a:lnTo>
                    <a:pt x="14" y="158"/>
                  </a:lnTo>
                  <a:lnTo>
                    <a:pt x="10" y="160"/>
                  </a:lnTo>
                  <a:lnTo>
                    <a:pt x="6" y="164"/>
                  </a:lnTo>
                  <a:lnTo>
                    <a:pt x="6" y="164"/>
                  </a:lnTo>
                  <a:lnTo>
                    <a:pt x="4" y="168"/>
                  </a:lnTo>
                  <a:lnTo>
                    <a:pt x="2" y="174"/>
                  </a:lnTo>
                  <a:lnTo>
                    <a:pt x="0" y="182"/>
                  </a:lnTo>
                  <a:lnTo>
                    <a:pt x="0" y="182"/>
                  </a:lnTo>
                  <a:lnTo>
                    <a:pt x="0" y="188"/>
                  </a:lnTo>
                  <a:lnTo>
                    <a:pt x="2" y="192"/>
                  </a:lnTo>
                  <a:lnTo>
                    <a:pt x="8" y="196"/>
                  </a:lnTo>
                  <a:lnTo>
                    <a:pt x="8" y="196"/>
                  </a:lnTo>
                  <a:lnTo>
                    <a:pt x="12" y="200"/>
                  </a:lnTo>
                  <a:lnTo>
                    <a:pt x="12" y="204"/>
                  </a:lnTo>
                  <a:lnTo>
                    <a:pt x="12" y="212"/>
                  </a:lnTo>
                  <a:lnTo>
                    <a:pt x="12" y="212"/>
                  </a:lnTo>
                  <a:lnTo>
                    <a:pt x="12" y="222"/>
                  </a:lnTo>
                  <a:lnTo>
                    <a:pt x="14" y="232"/>
                  </a:lnTo>
                  <a:lnTo>
                    <a:pt x="18" y="240"/>
                  </a:lnTo>
                  <a:lnTo>
                    <a:pt x="20" y="242"/>
                  </a:lnTo>
                  <a:lnTo>
                    <a:pt x="24" y="244"/>
                  </a:lnTo>
                  <a:lnTo>
                    <a:pt x="24" y="244"/>
                  </a:lnTo>
                  <a:lnTo>
                    <a:pt x="24" y="244"/>
                  </a:lnTo>
                  <a:lnTo>
                    <a:pt x="24" y="244"/>
                  </a:lnTo>
                  <a:lnTo>
                    <a:pt x="34" y="242"/>
                  </a:lnTo>
                  <a:lnTo>
                    <a:pt x="44" y="236"/>
                  </a:lnTo>
                  <a:lnTo>
                    <a:pt x="52" y="228"/>
                  </a:lnTo>
                  <a:lnTo>
                    <a:pt x="60" y="220"/>
                  </a:lnTo>
                  <a:lnTo>
                    <a:pt x="60" y="220"/>
                  </a:lnTo>
                  <a:lnTo>
                    <a:pt x="64" y="208"/>
                  </a:lnTo>
                  <a:lnTo>
                    <a:pt x="68" y="196"/>
                  </a:lnTo>
                  <a:lnTo>
                    <a:pt x="72" y="186"/>
                  </a:lnTo>
                  <a:lnTo>
                    <a:pt x="78" y="174"/>
                  </a:lnTo>
                  <a:lnTo>
                    <a:pt x="78" y="174"/>
                  </a:lnTo>
                  <a:lnTo>
                    <a:pt x="88" y="154"/>
                  </a:lnTo>
                  <a:lnTo>
                    <a:pt x="94" y="144"/>
                  </a:lnTo>
                  <a:lnTo>
                    <a:pt x="98" y="134"/>
                  </a:lnTo>
                  <a:lnTo>
                    <a:pt x="98" y="134"/>
                  </a:lnTo>
                  <a:lnTo>
                    <a:pt x="112" y="92"/>
                  </a:lnTo>
                  <a:lnTo>
                    <a:pt x="112" y="92"/>
                  </a:lnTo>
                  <a:lnTo>
                    <a:pt x="116" y="78"/>
                  </a:lnTo>
                  <a:lnTo>
                    <a:pt x="124" y="68"/>
                  </a:lnTo>
                  <a:lnTo>
                    <a:pt x="124" y="68"/>
                  </a:lnTo>
                  <a:lnTo>
                    <a:pt x="128" y="62"/>
                  </a:lnTo>
                  <a:lnTo>
                    <a:pt x="130" y="56"/>
                  </a:lnTo>
                  <a:lnTo>
                    <a:pt x="132" y="44"/>
                  </a:lnTo>
                  <a:lnTo>
                    <a:pt x="132" y="44"/>
                  </a:lnTo>
                  <a:lnTo>
                    <a:pt x="136" y="20"/>
                  </a:lnTo>
                  <a:lnTo>
                    <a:pt x="136" y="6"/>
                  </a:lnTo>
                  <a:lnTo>
                    <a:pt x="134" y="0"/>
                  </a:lnTo>
                  <a:lnTo>
                    <a:pt x="132"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08" name="Freeform 93"/>
            <p:cNvSpPr>
              <a:spLocks/>
            </p:cNvSpPr>
            <p:nvPr/>
          </p:nvSpPr>
          <p:spPr bwMode="auto">
            <a:xfrm>
              <a:off x="1244" y="2682"/>
              <a:ext cx="136" cy="244"/>
            </a:xfrm>
            <a:custGeom>
              <a:avLst/>
              <a:gdLst>
                <a:gd name="T0" fmla="*/ 132 w 136"/>
                <a:gd name="T1" fmla="*/ 0 h 244"/>
                <a:gd name="T2" fmla="*/ 120 w 136"/>
                <a:gd name="T3" fmla="*/ 6 h 244"/>
                <a:gd name="T4" fmla="*/ 116 w 136"/>
                <a:gd name="T5" fmla="*/ 14 h 244"/>
                <a:gd name="T6" fmla="*/ 112 w 136"/>
                <a:gd name="T7" fmla="*/ 22 h 244"/>
                <a:gd name="T8" fmla="*/ 100 w 136"/>
                <a:gd name="T9" fmla="*/ 40 h 244"/>
                <a:gd name="T10" fmla="*/ 90 w 136"/>
                <a:gd name="T11" fmla="*/ 48 h 244"/>
                <a:gd name="T12" fmla="*/ 76 w 136"/>
                <a:gd name="T13" fmla="*/ 60 h 244"/>
                <a:gd name="T14" fmla="*/ 64 w 136"/>
                <a:gd name="T15" fmla="*/ 66 h 244"/>
                <a:gd name="T16" fmla="*/ 44 w 136"/>
                <a:gd name="T17" fmla="*/ 74 h 244"/>
                <a:gd name="T18" fmla="*/ 28 w 136"/>
                <a:gd name="T19" fmla="*/ 88 h 244"/>
                <a:gd name="T20" fmla="*/ 24 w 136"/>
                <a:gd name="T21" fmla="*/ 94 h 244"/>
                <a:gd name="T22" fmla="*/ 22 w 136"/>
                <a:gd name="T23" fmla="*/ 110 h 244"/>
                <a:gd name="T24" fmla="*/ 24 w 136"/>
                <a:gd name="T25" fmla="*/ 114 h 244"/>
                <a:gd name="T26" fmla="*/ 26 w 136"/>
                <a:gd name="T27" fmla="*/ 118 h 244"/>
                <a:gd name="T28" fmla="*/ 32 w 136"/>
                <a:gd name="T29" fmla="*/ 122 h 244"/>
                <a:gd name="T30" fmla="*/ 36 w 136"/>
                <a:gd name="T31" fmla="*/ 126 h 244"/>
                <a:gd name="T32" fmla="*/ 36 w 136"/>
                <a:gd name="T33" fmla="*/ 134 h 244"/>
                <a:gd name="T34" fmla="*/ 30 w 136"/>
                <a:gd name="T35" fmla="*/ 148 h 244"/>
                <a:gd name="T36" fmla="*/ 22 w 136"/>
                <a:gd name="T37" fmla="*/ 156 h 244"/>
                <a:gd name="T38" fmla="*/ 14 w 136"/>
                <a:gd name="T39" fmla="*/ 158 h 244"/>
                <a:gd name="T40" fmla="*/ 6 w 136"/>
                <a:gd name="T41" fmla="*/ 164 h 244"/>
                <a:gd name="T42" fmla="*/ 4 w 136"/>
                <a:gd name="T43" fmla="*/ 168 h 244"/>
                <a:gd name="T44" fmla="*/ 0 w 136"/>
                <a:gd name="T45" fmla="*/ 182 h 244"/>
                <a:gd name="T46" fmla="*/ 0 w 136"/>
                <a:gd name="T47" fmla="*/ 188 h 244"/>
                <a:gd name="T48" fmla="*/ 8 w 136"/>
                <a:gd name="T49" fmla="*/ 196 h 244"/>
                <a:gd name="T50" fmla="*/ 12 w 136"/>
                <a:gd name="T51" fmla="*/ 200 h 244"/>
                <a:gd name="T52" fmla="*/ 12 w 136"/>
                <a:gd name="T53" fmla="*/ 212 h 244"/>
                <a:gd name="T54" fmla="*/ 12 w 136"/>
                <a:gd name="T55" fmla="*/ 222 h 244"/>
                <a:gd name="T56" fmla="*/ 18 w 136"/>
                <a:gd name="T57" fmla="*/ 240 h 244"/>
                <a:gd name="T58" fmla="*/ 24 w 136"/>
                <a:gd name="T59" fmla="*/ 244 h 244"/>
                <a:gd name="T60" fmla="*/ 24 w 136"/>
                <a:gd name="T61" fmla="*/ 244 h 244"/>
                <a:gd name="T62" fmla="*/ 34 w 136"/>
                <a:gd name="T63" fmla="*/ 242 h 244"/>
                <a:gd name="T64" fmla="*/ 52 w 136"/>
                <a:gd name="T65" fmla="*/ 228 h 244"/>
                <a:gd name="T66" fmla="*/ 60 w 136"/>
                <a:gd name="T67" fmla="*/ 220 h 244"/>
                <a:gd name="T68" fmla="*/ 68 w 136"/>
                <a:gd name="T69" fmla="*/ 196 h 244"/>
                <a:gd name="T70" fmla="*/ 78 w 136"/>
                <a:gd name="T71" fmla="*/ 174 h 244"/>
                <a:gd name="T72" fmla="*/ 88 w 136"/>
                <a:gd name="T73" fmla="*/ 154 h 244"/>
                <a:gd name="T74" fmla="*/ 98 w 136"/>
                <a:gd name="T75" fmla="*/ 134 h 244"/>
                <a:gd name="T76" fmla="*/ 112 w 136"/>
                <a:gd name="T77" fmla="*/ 92 h 244"/>
                <a:gd name="T78" fmla="*/ 116 w 136"/>
                <a:gd name="T79" fmla="*/ 78 h 244"/>
                <a:gd name="T80" fmla="*/ 124 w 136"/>
                <a:gd name="T81" fmla="*/ 68 h 244"/>
                <a:gd name="T82" fmla="*/ 130 w 136"/>
                <a:gd name="T83" fmla="*/ 56 h 244"/>
                <a:gd name="T84" fmla="*/ 132 w 136"/>
                <a:gd name="T85" fmla="*/ 44 h 244"/>
                <a:gd name="T86" fmla="*/ 136 w 136"/>
                <a:gd name="T87" fmla="*/ 6 h 244"/>
                <a:gd name="T88" fmla="*/ 132 w 136"/>
                <a:gd name="T89" fmla="*/ 0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36" h="244">
                  <a:moveTo>
                    <a:pt x="132" y="0"/>
                  </a:moveTo>
                  <a:lnTo>
                    <a:pt x="132" y="0"/>
                  </a:lnTo>
                  <a:lnTo>
                    <a:pt x="126" y="0"/>
                  </a:lnTo>
                  <a:lnTo>
                    <a:pt x="120" y="6"/>
                  </a:lnTo>
                  <a:lnTo>
                    <a:pt x="120" y="6"/>
                  </a:lnTo>
                  <a:lnTo>
                    <a:pt x="116" y="14"/>
                  </a:lnTo>
                  <a:lnTo>
                    <a:pt x="112" y="22"/>
                  </a:lnTo>
                  <a:lnTo>
                    <a:pt x="112" y="22"/>
                  </a:lnTo>
                  <a:lnTo>
                    <a:pt x="106" y="32"/>
                  </a:lnTo>
                  <a:lnTo>
                    <a:pt x="100" y="40"/>
                  </a:lnTo>
                  <a:lnTo>
                    <a:pt x="100" y="40"/>
                  </a:lnTo>
                  <a:lnTo>
                    <a:pt x="90" y="48"/>
                  </a:lnTo>
                  <a:lnTo>
                    <a:pt x="84" y="54"/>
                  </a:lnTo>
                  <a:lnTo>
                    <a:pt x="76" y="60"/>
                  </a:lnTo>
                  <a:lnTo>
                    <a:pt x="64" y="66"/>
                  </a:lnTo>
                  <a:lnTo>
                    <a:pt x="64" y="66"/>
                  </a:lnTo>
                  <a:lnTo>
                    <a:pt x="54" y="70"/>
                  </a:lnTo>
                  <a:lnTo>
                    <a:pt x="44" y="74"/>
                  </a:lnTo>
                  <a:lnTo>
                    <a:pt x="34" y="80"/>
                  </a:lnTo>
                  <a:lnTo>
                    <a:pt x="28" y="88"/>
                  </a:lnTo>
                  <a:lnTo>
                    <a:pt x="28" y="88"/>
                  </a:lnTo>
                  <a:lnTo>
                    <a:pt x="24" y="94"/>
                  </a:lnTo>
                  <a:lnTo>
                    <a:pt x="22" y="98"/>
                  </a:lnTo>
                  <a:lnTo>
                    <a:pt x="22" y="110"/>
                  </a:lnTo>
                  <a:lnTo>
                    <a:pt x="22" y="110"/>
                  </a:lnTo>
                  <a:lnTo>
                    <a:pt x="24" y="114"/>
                  </a:lnTo>
                  <a:lnTo>
                    <a:pt x="26" y="118"/>
                  </a:lnTo>
                  <a:lnTo>
                    <a:pt x="26" y="118"/>
                  </a:lnTo>
                  <a:lnTo>
                    <a:pt x="30" y="120"/>
                  </a:lnTo>
                  <a:lnTo>
                    <a:pt x="32" y="122"/>
                  </a:lnTo>
                  <a:lnTo>
                    <a:pt x="32" y="122"/>
                  </a:lnTo>
                  <a:lnTo>
                    <a:pt x="36" y="126"/>
                  </a:lnTo>
                  <a:lnTo>
                    <a:pt x="36" y="130"/>
                  </a:lnTo>
                  <a:lnTo>
                    <a:pt x="36" y="134"/>
                  </a:lnTo>
                  <a:lnTo>
                    <a:pt x="36" y="140"/>
                  </a:lnTo>
                  <a:lnTo>
                    <a:pt x="30" y="148"/>
                  </a:lnTo>
                  <a:lnTo>
                    <a:pt x="26" y="152"/>
                  </a:lnTo>
                  <a:lnTo>
                    <a:pt x="22" y="156"/>
                  </a:lnTo>
                  <a:lnTo>
                    <a:pt x="22" y="156"/>
                  </a:lnTo>
                  <a:lnTo>
                    <a:pt x="14" y="158"/>
                  </a:lnTo>
                  <a:lnTo>
                    <a:pt x="10" y="160"/>
                  </a:lnTo>
                  <a:lnTo>
                    <a:pt x="6" y="164"/>
                  </a:lnTo>
                  <a:lnTo>
                    <a:pt x="6" y="164"/>
                  </a:lnTo>
                  <a:lnTo>
                    <a:pt x="4" y="168"/>
                  </a:lnTo>
                  <a:lnTo>
                    <a:pt x="2" y="174"/>
                  </a:lnTo>
                  <a:lnTo>
                    <a:pt x="0" y="182"/>
                  </a:lnTo>
                  <a:lnTo>
                    <a:pt x="0" y="182"/>
                  </a:lnTo>
                  <a:lnTo>
                    <a:pt x="0" y="188"/>
                  </a:lnTo>
                  <a:lnTo>
                    <a:pt x="2" y="192"/>
                  </a:lnTo>
                  <a:lnTo>
                    <a:pt x="8" y="196"/>
                  </a:lnTo>
                  <a:lnTo>
                    <a:pt x="8" y="196"/>
                  </a:lnTo>
                  <a:lnTo>
                    <a:pt x="12" y="200"/>
                  </a:lnTo>
                  <a:lnTo>
                    <a:pt x="12" y="204"/>
                  </a:lnTo>
                  <a:lnTo>
                    <a:pt x="12" y="212"/>
                  </a:lnTo>
                  <a:lnTo>
                    <a:pt x="12" y="212"/>
                  </a:lnTo>
                  <a:lnTo>
                    <a:pt x="12" y="222"/>
                  </a:lnTo>
                  <a:lnTo>
                    <a:pt x="14" y="232"/>
                  </a:lnTo>
                  <a:lnTo>
                    <a:pt x="18" y="240"/>
                  </a:lnTo>
                  <a:lnTo>
                    <a:pt x="20" y="242"/>
                  </a:lnTo>
                  <a:lnTo>
                    <a:pt x="24" y="244"/>
                  </a:lnTo>
                  <a:lnTo>
                    <a:pt x="24" y="244"/>
                  </a:lnTo>
                  <a:lnTo>
                    <a:pt x="24" y="244"/>
                  </a:lnTo>
                  <a:lnTo>
                    <a:pt x="24" y="244"/>
                  </a:lnTo>
                  <a:lnTo>
                    <a:pt x="34" y="242"/>
                  </a:lnTo>
                  <a:lnTo>
                    <a:pt x="44" y="236"/>
                  </a:lnTo>
                  <a:lnTo>
                    <a:pt x="52" y="228"/>
                  </a:lnTo>
                  <a:lnTo>
                    <a:pt x="60" y="220"/>
                  </a:lnTo>
                  <a:lnTo>
                    <a:pt x="60" y="220"/>
                  </a:lnTo>
                  <a:lnTo>
                    <a:pt x="64" y="208"/>
                  </a:lnTo>
                  <a:lnTo>
                    <a:pt x="68" y="196"/>
                  </a:lnTo>
                  <a:lnTo>
                    <a:pt x="72" y="186"/>
                  </a:lnTo>
                  <a:lnTo>
                    <a:pt x="78" y="174"/>
                  </a:lnTo>
                  <a:lnTo>
                    <a:pt x="78" y="174"/>
                  </a:lnTo>
                  <a:lnTo>
                    <a:pt x="88" y="154"/>
                  </a:lnTo>
                  <a:lnTo>
                    <a:pt x="94" y="144"/>
                  </a:lnTo>
                  <a:lnTo>
                    <a:pt x="98" y="134"/>
                  </a:lnTo>
                  <a:lnTo>
                    <a:pt x="98" y="134"/>
                  </a:lnTo>
                  <a:lnTo>
                    <a:pt x="112" y="92"/>
                  </a:lnTo>
                  <a:lnTo>
                    <a:pt x="112" y="92"/>
                  </a:lnTo>
                  <a:lnTo>
                    <a:pt x="116" y="78"/>
                  </a:lnTo>
                  <a:lnTo>
                    <a:pt x="124" y="68"/>
                  </a:lnTo>
                  <a:lnTo>
                    <a:pt x="124" y="68"/>
                  </a:lnTo>
                  <a:lnTo>
                    <a:pt x="128" y="62"/>
                  </a:lnTo>
                  <a:lnTo>
                    <a:pt x="130" y="56"/>
                  </a:lnTo>
                  <a:lnTo>
                    <a:pt x="132" y="44"/>
                  </a:lnTo>
                  <a:lnTo>
                    <a:pt x="132" y="44"/>
                  </a:lnTo>
                  <a:lnTo>
                    <a:pt x="136" y="20"/>
                  </a:lnTo>
                  <a:lnTo>
                    <a:pt x="136" y="6"/>
                  </a:lnTo>
                  <a:lnTo>
                    <a:pt x="134" y="0"/>
                  </a:lnTo>
                  <a:lnTo>
                    <a:pt x="13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09" name="Freeform 94"/>
            <p:cNvSpPr>
              <a:spLocks/>
            </p:cNvSpPr>
            <p:nvPr/>
          </p:nvSpPr>
          <p:spPr bwMode="auto">
            <a:xfrm>
              <a:off x="2064" y="2414"/>
              <a:ext cx="2" cy="4"/>
            </a:xfrm>
            <a:custGeom>
              <a:avLst/>
              <a:gdLst>
                <a:gd name="T0" fmla="*/ 2 w 2"/>
                <a:gd name="T1" fmla="*/ 0 h 4"/>
                <a:gd name="T2" fmla="*/ 2 w 2"/>
                <a:gd name="T3" fmla="*/ 0 h 4"/>
                <a:gd name="T4" fmla="*/ 0 w 2"/>
                <a:gd name="T5" fmla="*/ 4 h 4"/>
                <a:gd name="T6" fmla="*/ 2 w 2"/>
                <a:gd name="T7" fmla="*/ 0 h 4"/>
              </a:gdLst>
              <a:ahLst/>
              <a:cxnLst>
                <a:cxn ang="0">
                  <a:pos x="T0" y="T1"/>
                </a:cxn>
                <a:cxn ang="0">
                  <a:pos x="T2" y="T3"/>
                </a:cxn>
                <a:cxn ang="0">
                  <a:pos x="T4" y="T5"/>
                </a:cxn>
                <a:cxn ang="0">
                  <a:pos x="T6" y="T7"/>
                </a:cxn>
              </a:cxnLst>
              <a:rect l="0" t="0" r="r" b="b"/>
              <a:pathLst>
                <a:path w="2" h="4">
                  <a:moveTo>
                    <a:pt x="2" y="0"/>
                  </a:moveTo>
                  <a:lnTo>
                    <a:pt x="2" y="0"/>
                  </a:lnTo>
                  <a:lnTo>
                    <a:pt x="0" y="4"/>
                  </a:lnTo>
                  <a:lnTo>
                    <a:pt x="2"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10" name="Freeform 95"/>
            <p:cNvSpPr>
              <a:spLocks/>
            </p:cNvSpPr>
            <p:nvPr/>
          </p:nvSpPr>
          <p:spPr bwMode="auto">
            <a:xfrm>
              <a:off x="2064" y="2414"/>
              <a:ext cx="2" cy="4"/>
            </a:xfrm>
            <a:custGeom>
              <a:avLst/>
              <a:gdLst>
                <a:gd name="T0" fmla="*/ 2 w 2"/>
                <a:gd name="T1" fmla="*/ 0 h 4"/>
                <a:gd name="T2" fmla="*/ 2 w 2"/>
                <a:gd name="T3" fmla="*/ 0 h 4"/>
                <a:gd name="T4" fmla="*/ 0 w 2"/>
                <a:gd name="T5" fmla="*/ 4 h 4"/>
                <a:gd name="T6" fmla="*/ 2 w 2"/>
                <a:gd name="T7" fmla="*/ 0 h 4"/>
              </a:gdLst>
              <a:ahLst/>
              <a:cxnLst>
                <a:cxn ang="0">
                  <a:pos x="T0" y="T1"/>
                </a:cxn>
                <a:cxn ang="0">
                  <a:pos x="T2" y="T3"/>
                </a:cxn>
                <a:cxn ang="0">
                  <a:pos x="T4" y="T5"/>
                </a:cxn>
                <a:cxn ang="0">
                  <a:pos x="T6" y="T7"/>
                </a:cxn>
              </a:cxnLst>
              <a:rect l="0" t="0" r="r" b="b"/>
              <a:pathLst>
                <a:path w="2" h="4">
                  <a:moveTo>
                    <a:pt x="2" y="0"/>
                  </a:moveTo>
                  <a:lnTo>
                    <a:pt x="2" y="0"/>
                  </a:lnTo>
                  <a:lnTo>
                    <a:pt x="0" y="4"/>
                  </a:lnTo>
                  <a:lnTo>
                    <a:pt x="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11" name="Freeform 96"/>
            <p:cNvSpPr>
              <a:spLocks/>
            </p:cNvSpPr>
            <p:nvPr/>
          </p:nvSpPr>
          <p:spPr bwMode="auto">
            <a:xfrm>
              <a:off x="2066" y="2412"/>
              <a:ext cx="2" cy="2"/>
            </a:xfrm>
            <a:custGeom>
              <a:avLst/>
              <a:gdLst>
                <a:gd name="T0" fmla="*/ 2 w 2"/>
                <a:gd name="T1" fmla="*/ 0 h 2"/>
                <a:gd name="T2" fmla="*/ 0 w 2"/>
                <a:gd name="T3" fmla="*/ 2 h 2"/>
                <a:gd name="T4" fmla="*/ 2 w 2"/>
                <a:gd name="T5" fmla="*/ 2 h 2"/>
                <a:gd name="T6" fmla="*/ 2 w 2"/>
                <a:gd name="T7" fmla="*/ 0 h 2"/>
              </a:gdLst>
              <a:ahLst/>
              <a:cxnLst>
                <a:cxn ang="0">
                  <a:pos x="T0" y="T1"/>
                </a:cxn>
                <a:cxn ang="0">
                  <a:pos x="T2" y="T3"/>
                </a:cxn>
                <a:cxn ang="0">
                  <a:pos x="T4" y="T5"/>
                </a:cxn>
                <a:cxn ang="0">
                  <a:pos x="T6" y="T7"/>
                </a:cxn>
              </a:cxnLst>
              <a:rect l="0" t="0" r="r" b="b"/>
              <a:pathLst>
                <a:path w="2" h="2">
                  <a:moveTo>
                    <a:pt x="2" y="0"/>
                  </a:moveTo>
                  <a:lnTo>
                    <a:pt x="0" y="2"/>
                  </a:lnTo>
                  <a:lnTo>
                    <a:pt x="2" y="2"/>
                  </a:lnTo>
                  <a:lnTo>
                    <a:pt x="2"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12" name="Freeform 97"/>
            <p:cNvSpPr>
              <a:spLocks/>
            </p:cNvSpPr>
            <p:nvPr/>
          </p:nvSpPr>
          <p:spPr bwMode="auto">
            <a:xfrm>
              <a:off x="2066" y="2412"/>
              <a:ext cx="2" cy="2"/>
            </a:xfrm>
            <a:custGeom>
              <a:avLst/>
              <a:gdLst>
                <a:gd name="T0" fmla="*/ 2 w 2"/>
                <a:gd name="T1" fmla="*/ 0 h 2"/>
                <a:gd name="T2" fmla="*/ 0 w 2"/>
                <a:gd name="T3" fmla="*/ 2 h 2"/>
                <a:gd name="T4" fmla="*/ 2 w 2"/>
                <a:gd name="T5" fmla="*/ 2 h 2"/>
                <a:gd name="T6" fmla="*/ 2 w 2"/>
                <a:gd name="T7" fmla="*/ 0 h 2"/>
              </a:gdLst>
              <a:ahLst/>
              <a:cxnLst>
                <a:cxn ang="0">
                  <a:pos x="T0" y="T1"/>
                </a:cxn>
                <a:cxn ang="0">
                  <a:pos x="T2" y="T3"/>
                </a:cxn>
                <a:cxn ang="0">
                  <a:pos x="T4" y="T5"/>
                </a:cxn>
                <a:cxn ang="0">
                  <a:pos x="T6" y="T7"/>
                </a:cxn>
              </a:cxnLst>
              <a:rect l="0" t="0" r="r" b="b"/>
              <a:pathLst>
                <a:path w="2" h="2">
                  <a:moveTo>
                    <a:pt x="2" y="0"/>
                  </a:moveTo>
                  <a:lnTo>
                    <a:pt x="0" y="2"/>
                  </a:lnTo>
                  <a:lnTo>
                    <a:pt x="2" y="2"/>
                  </a:lnTo>
                  <a:lnTo>
                    <a:pt x="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13" name="Freeform 98"/>
            <p:cNvSpPr>
              <a:spLocks/>
            </p:cNvSpPr>
            <p:nvPr/>
          </p:nvSpPr>
          <p:spPr bwMode="auto">
            <a:xfrm>
              <a:off x="2068" y="2410"/>
              <a:ext cx="124" cy="192"/>
            </a:xfrm>
            <a:custGeom>
              <a:avLst/>
              <a:gdLst>
                <a:gd name="T0" fmla="*/ 6 w 124"/>
                <a:gd name="T1" fmla="*/ 0 h 192"/>
                <a:gd name="T2" fmla="*/ 0 w 124"/>
                <a:gd name="T3" fmla="*/ 4 h 192"/>
                <a:gd name="T4" fmla="*/ 0 w 124"/>
                <a:gd name="T5" fmla="*/ 10 h 192"/>
                <a:gd name="T6" fmla="*/ 4 w 124"/>
                <a:gd name="T7" fmla="*/ 24 h 192"/>
                <a:gd name="T8" fmla="*/ 8 w 124"/>
                <a:gd name="T9" fmla="*/ 30 h 192"/>
                <a:gd name="T10" fmla="*/ 26 w 124"/>
                <a:gd name="T11" fmla="*/ 50 h 192"/>
                <a:gd name="T12" fmla="*/ 30 w 124"/>
                <a:gd name="T13" fmla="*/ 58 h 192"/>
                <a:gd name="T14" fmla="*/ 44 w 124"/>
                <a:gd name="T15" fmla="*/ 96 h 192"/>
                <a:gd name="T16" fmla="*/ 48 w 124"/>
                <a:gd name="T17" fmla="*/ 104 h 192"/>
                <a:gd name="T18" fmla="*/ 52 w 124"/>
                <a:gd name="T19" fmla="*/ 124 h 192"/>
                <a:gd name="T20" fmla="*/ 58 w 124"/>
                <a:gd name="T21" fmla="*/ 132 h 192"/>
                <a:gd name="T22" fmla="*/ 84 w 124"/>
                <a:gd name="T23" fmla="*/ 162 h 192"/>
                <a:gd name="T24" fmla="*/ 94 w 124"/>
                <a:gd name="T25" fmla="*/ 176 h 192"/>
                <a:gd name="T26" fmla="*/ 106 w 124"/>
                <a:gd name="T27" fmla="*/ 190 h 192"/>
                <a:gd name="T28" fmla="*/ 112 w 124"/>
                <a:gd name="T29" fmla="*/ 192 h 192"/>
                <a:gd name="T30" fmla="*/ 120 w 124"/>
                <a:gd name="T31" fmla="*/ 186 h 192"/>
                <a:gd name="T32" fmla="*/ 124 w 124"/>
                <a:gd name="T33" fmla="*/ 168 h 192"/>
                <a:gd name="T34" fmla="*/ 124 w 124"/>
                <a:gd name="T35" fmla="*/ 140 h 192"/>
                <a:gd name="T36" fmla="*/ 122 w 124"/>
                <a:gd name="T37" fmla="*/ 136 h 192"/>
                <a:gd name="T38" fmla="*/ 114 w 124"/>
                <a:gd name="T39" fmla="*/ 130 h 192"/>
                <a:gd name="T40" fmla="*/ 110 w 124"/>
                <a:gd name="T41" fmla="*/ 122 h 192"/>
                <a:gd name="T42" fmla="*/ 104 w 124"/>
                <a:gd name="T43" fmla="*/ 104 h 192"/>
                <a:gd name="T44" fmla="*/ 94 w 124"/>
                <a:gd name="T45" fmla="*/ 90 h 192"/>
                <a:gd name="T46" fmla="*/ 80 w 124"/>
                <a:gd name="T47" fmla="*/ 78 h 192"/>
                <a:gd name="T48" fmla="*/ 68 w 124"/>
                <a:gd name="T49" fmla="*/ 62 h 192"/>
                <a:gd name="T50" fmla="*/ 56 w 124"/>
                <a:gd name="T51" fmla="*/ 52 h 192"/>
                <a:gd name="T52" fmla="*/ 48 w 124"/>
                <a:gd name="T53" fmla="*/ 50 h 192"/>
                <a:gd name="T54" fmla="*/ 42 w 124"/>
                <a:gd name="T55" fmla="*/ 42 h 192"/>
                <a:gd name="T56" fmla="*/ 40 w 124"/>
                <a:gd name="T57" fmla="*/ 34 h 192"/>
                <a:gd name="T58" fmla="*/ 38 w 124"/>
                <a:gd name="T59" fmla="*/ 24 h 192"/>
                <a:gd name="T60" fmla="*/ 32 w 124"/>
                <a:gd name="T61" fmla="*/ 18 h 192"/>
                <a:gd name="T62" fmla="*/ 26 w 124"/>
                <a:gd name="T63" fmla="*/ 12 h 192"/>
                <a:gd name="T64" fmla="*/ 12 w 124"/>
                <a:gd name="T65" fmla="*/ 2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4" h="192">
                  <a:moveTo>
                    <a:pt x="6" y="0"/>
                  </a:moveTo>
                  <a:lnTo>
                    <a:pt x="6" y="0"/>
                  </a:lnTo>
                  <a:lnTo>
                    <a:pt x="2" y="0"/>
                  </a:lnTo>
                  <a:lnTo>
                    <a:pt x="0" y="4"/>
                  </a:lnTo>
                  <a:lnTo>
                    <a:pt x="0" y="4"/>
                  </a:lnTo>
                  <a:lnTo>
                    <a:pt x="0" y="10"/>
                  </a:lnTo>
                  <a:lnTo>
                    <a:pt x="0" y="18"/>
                  </a:lnTo>
                  <a:lnTo>
                    <a:pt x="4" y="24"/>
                  </a:lnTo>
                  <a:lnTo>
                    <a:pt x="8" y="30"/>
                  </a:lnTo>
                  <a:lnTo>
                    <a:pt x="8" y="30"/>
                  </a:lnTo>
                  <a:lnTo>
                    <a:pt x="20" y="44"/>
                  </a:lnTo>
                  <a:lnTo>
                    <a:pt x="26" y="50"/>
                  </a:lnTo>
                  <a:lnTo>
                    <a:pt x="30" y="58"/>
                  </a:lnTo>
                  <a:lnTo>
                    <a:pt x="30" y="58"/>
                  </a:lnTo>
                  <a:lnTo>
                    <a:pt x="38" y="78"/>
                  </a:lnTo>
                  <a:lnTo>
                    <a:pt x="44" y="96"/>
                  </a:lnTo>
                  <a:lnTo>
                    <a:pt x="44" y="96"/>
                  </a:lnTo>
                  <a:lnTo>
                    <a:pt x="48" y="104"/>
                  </a:lnTo>
                  <a:lnTo>
                    <a:pt x="50" y="114"/>
                  </a:lnTo>
                  <a:lnTo>
                    <a:pt x="52" y="124"/>
                  </a:lnTo>
                  <a:lnTo>
                    <a:pt x="58" y="132"/>
                  </a:lnTo>
                  <a:lnTo>
                    <a:pt x="58" y="132"/>
                  </a:lnTo>
                  <a:lnTo>
                    <a:pt x="70" y="148"/>
                  </a:lnTo>
                  <a:lnTo>
                    <a:pt x="84" y="162"/>
                  </a:lnTo>
                  <a:lnTo>
                    <a:pt x="84" y="162"/>
                  </a:lnTo>
                  <a:lnTo>
                    <a:pt x="94" y="176"/>
                  </a:lnTo>
                  <a:lnTo>
                    <a:pt x="106" y="190"/>
                  </a:lnTo>
                  <a:lnTo>
                    <a:pt x="106" y="190"/>
                  </a:lnTo>
                  <a:lnTo>
                    <a:pt x="112" y="192"/>
                  </a:lnTo>
                  <a:lnTo>
                    <a:pt x="112" y="192"/>
                  </a:lnTo>
                  <a:lnTo>
                    <a:pt x="116" y="190"/>
                  </a:lnTo>
                  <a:lnTo>
                    <a:pt x="120" y="186"/>
                  </a:lnTo>
                  <a:lnTo>
                    <a:pt x="122" y="176"/>
                  </a:lnTo>
                  <a:lnTo>
                    <a:pt x="124" y="168"/>
                  </a:lnTo>
                  <a:lnTo>
                    <a:pt x="124" y="148"/>
                  </a:lnTo>
                  <a:lnTo>
                    <a:pt x="124" y="140"/>
                  </a:lnTo>
                  <a:lnTo>
                    <a:pt x="122" y="136"/>
                  </a:lnTo>
                  <a:lnTo>
                    <a:pt x="122" y="136"/>
                  </a:lnTo>
                  <a:lnTo>
                    <a:pt x="118" y="132"/>
                  </a:lnTo>
                  <a:lnTo>
                    <a:pt x="114" y="130"/>
                  </a:lnTo>
                  <a:lnTo>
                    <a:pt x="112" y="126"/>
                  </a:lnTo>
                  <a:lnTo>
                    <a:pt x="110" y="122"/>
                  </a:lnTo>
                  <a:lnTo>
                    <a:pt x="110" y="122"/>
                  </a:lnTo>
                  <a:lnTo>
                    <a:pt x="104" y="104"/>
                  </a:lnTo>
                  <a:lnTo>
                    <a:pt x="100" y="98"/>
                  </a:lnTo>
                  <a:lnTo>
                    <a:pt x="94" y="90"/>
                  </a:lnTo>
                  <a:lnTo>
                    <a:pt x="94" y="90"/>
                  </a:lnTo>
                  <a:lnTo>
                    <a:pt x="80" y="78"/>
                  </a:lnTo>
                  <a:lnTo>
                    <a:pt x="68" y="62"/>
                  </a:lnTo>
                  <a:lnTo>
                    <a:pt x="68" y="62"/>
                  </a:lnTo>
                  <a:lnTo>
                    <a:pt x="62" y="56"/>
                  </a:lnTo>
                  <a:lnTo>
                    <a:pt x="56" y="52"/>
                  </a:lnTo>
                  <a:lnTo>
                    <a:pt x="56" y="52"/>
                  </a:lnTo>
                  <a:lnTo>
                    <a:pt x="48" y="50"/>
                  </a:lnTo>
                  <a:lnTo>
                    <a:pt x="44" y="46"/>
                  </a:lnTo>
                  <a:lnTo>
                    <a:pt x="42" y="42"/>
                  </a:lnTo>
                  <a:lnTo>
                    <a:pt x="42" y="42"/>
                  </a:lnTo>
                  <a:lnTo>
                    <a:pt x="40" y="34"/>
                  </a:lnTo>
                  <a:lnTo>
                    <a:pt x="38" y="24"/>
                  </a:lnTo>
                  <a:lnTo>
                    <a:pt x="38" y="24"/>
                  </a:lnTo>
                  <a:lnTo>
                    <a:pt x="36" y="20"/>
                  </a:lnTo>
                  <a:lnTo>
                    <a:pt x="32" y="18"/>
                  </a:lnTo>
                  <a:lnTo>
                    <a:pt x="26" y="12"/>
                  </a:lnTo>
                  <a:lnTo>
                    <a:pt x="26" y="12"/>
                  </a:lnTo>
                  <a:lnTo>
                    <a:pt x="18" y="4"/>
                  </a:lnTo>
                  <a:lnTo>
                    <a:pt x="12" y="2"/>
                  </a:lnTo>
                  <a:lnTo>
                    <a:pt x="6"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14" name="Freeform 99"/>
            <p:cNvSpPr>
              <a:spLocks/>
            </p:cNvSpPr>
            <p:nvPr/>
          </p:nvSpPr>
          <p:spPr bwMode="auto">
            <a:xfrm>
              <a:off x="2068" y="2410"/>
              <a:ext cx="124" cy="192"/>
            </a:xfrm>
            <a:custGeom>
              <a:avLst/>
              <a:gdLst>
                <a:gd name="T0" fmla="*/ 6 w 124"/>
                <a:gd name="T1" fmla="*/ 0 h 192"/>
                <a:gd name="T2" fmla="*/ 0 w 124"/>
                <a:gd name="T3" fmla="*/ 4 h 192"/>
                <a:gd name="T4" fmla="*/ 0 w 124"/>
                <a:gd name="T5" fmla="*/ 10 h 192"/>
                <a:gd name="T6" fmla="*/ 4 w 124"/>
                <a:gd name="T7" fmla="*/ 24 h 192"/>
                <a:gd name="T8" fmla="*/ 8 w 124"/>
                <a:gd name="T9" fmla="*/ 30 h 192"/>
                <a:gd name="T10" fmla="*/ 26 w 124"/>
                <a:gd name="T11" fmla="*/ 50 h 192"/>
                <a:gd name="T12" fmla="*/ 30 w 124"/>
                <a:gd name="T13" fmla="*/ 58 h 192"/>
                <a:gd name="T14" fmla="*/ 44 w 124"/>
                <a:gd name="T15" fmla="*/ 96 h 192"/>
                <a:gd name="T16" fmla="*/ 48 w 124"/>
                <a:gd name="T17" fmla="*/ 104 h 192"/>
                <a:gd name="T18" fmla="*/ 52 w 124"/>
                <a:gd name="T19" fmla="*/ 124 h 192"/>
                <a:gd name="T20" fmla="*/ 58 w 124"/>
                <a:gd name="T21" fmla="*/ 132 h 192"/>
                <a:gd name="T22" fmla="*/ 84 w 124"/>
                <a:gd name="T23" fmla="*/ 162 h 192"/>
                <a:gd name="T24" fmla="*/ 94 w 124"/>
                <a:gd name="T25" fmla="*/ 176 h 192"/>
                <a:gd name="T26" fmla="*/ 106 w 124"/>
                <a:gd name="T27" fmla="*/ 190 h 192"/>
                <a:gd name="T28" fmla="*/ 112 w 124"/>
                <a:gd name="T29" fmla="*/ 192 h 192"/>
                <a:gd name="T30" fmla="*/ 120 w 124"/>
                <a:gd name="T31" fmla="*/ 186 h 192"/>
                <a:gd name="T32" fmla="*/ 124 w 124"/>
                <a:gd name="T33" fmla="*/ 168 h 192"/>
                <a:gd name="T34" fmla="*/ 124 w 124"/>
                <a:gd name="T35" fmla="*/ 140 h 192"/>
                <a:gd name="T36" fmla="*/ 122 w 124"/>
                <a:gd name="T37" fmla="*/ 136 h 192"/>
                <a:gd name="T38" fmla="*/ 114 w 124"/>
                <a:gd name="T39" fmla="*/ 130 h 192"/>
                <a:gd name="T40" fmla="*/ 110 w 124"/>
                <a:gd name="T41" fmla="*/ 122 h 192"/>
                <a:gd name="T42" fmla="*/ 104 w 124"/>
                <a:gd name="T43" fmla="*/ 104 h 192"/>
                <a:gd name="T44" fmla="*/ 94 w 124"/>
                <a:gd name="T45" fmla="*/ 90 h 192"/>
                <a:gd name="T46" fmla="*/ 80 w 124"/>
                <a:gd name="T47" fmla="*/ 78 h 192"/>
                <a:gd name="T48" fmla="*/ 68 w 124"/>
                <a:gd name="T49" fmla="*/ 62 h 192"/>
                <a:gd name="T50" fmla="*/ 56 w 124"/>
                <a:gd name="T51" fmla="*/ 52 h 192"/>
                <a:gd name="T52" fmla="*/ 48 w 124"/>
                <a:gd name="T53" fmla="*/ 50 h 192"/>
                <a:gd name="T54" fmla="*/ 42 w 124"/>
                <a:gd name="T55" fmla="*/ 42 h 192"/>
                <a:gd name="T56" fmla="*/ 40 w 124"/>
                <a:gd name="T57" fmla="*/ 34 h 192"/>
                <a:gd name="T58" fmla="*/ 38 w 124"/>
                <a:gd name="T59" fmla="*/ 24 h 192"/>
                <a:gd name="T60" fmla="*/ 32 w 124"/>
                <a:gd name="T61" fmla="*/ 18 h 192"/>
                <a:gd name="T62" fmla="*/ 26 w 124"/>
                <a:gd name="T63" fmla="*/ 12 h 192"/>
                <a:gd name="T64" fmla="*/ 12 w 124"/>
                <a:gd name="T65" fmla="*/ 2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4" h="192">
                  <a:moveTo>
                    <a:pt x="6" y="0"/>
                  </a:moveTo>
                  <a:lnTo>
                    <a:pt x="6" y="0"/>
                  </a:lnTo>
                  <a:lnTo>
                    <a:pt x="2" y="0"/>
                  </a:lnTo>
                  <a:lnTo>
                    <a:pt x="0" y="4"/>
                  </a:lnTo>
                  <a:lnTo>
                    <a:pt x="0" y="4"/>
                  </a:lnTo>
                  <a:lnTo>
                    <a:pt x="0" y="10"/>
                  </a:lnTo>
                  <a:lnTo>
                    <a:pt x="0" y="18"/>
                  </a:lnTo>
                  <a:lnTo>
                    <a:pt x="4" y="24"/>
                  </a:lnTo>
                  <a:lnTo>
                    <a:pt x="8" y="30"/>
                  </a:lnTo>
                  <a:lnTo>
                    <a:pt x="8" y="30"/>
                  </a:lnTo>
                  <a:lnTo>
                    <a:pt x="20" y="44"/>
                  </a:lnTo>
                  <a:lnTo>
                    <a:pt x="26" y="50"/>
                  </a:lnTo>
                  <a:lnTo>
                    <a:pt x="30" y="58"/>
                  </a:lnTo>
                  <a:lnTo>
                    <a:pt x="30" y="58"/>
                  </a:lnTo>
                  <a:lnTo>
                    <a:pt x="38" y="78"/>
                  </a:lnTo>
                  <a:lnTo>
                    <a:pt x="44" y="96"/>
                  </a:lnTo>
                  <a:lnTo>
                    <a:pt x="44" y="96"/>
                  </a:lnTo>
                  <a:lnTo>
                    <a:pt x="48" y="104"/>
                  </a:lnTo>
                  <a:lnTo>
                    <a:pt x="50" y="114"/>
                  </a:lnTo>
                  <a:lnTo>
                    <a:pt x="52" y="124"/>
                  </a:lnTo>
                  <a:lnTo>
                    <a:pt x="58" y="132"/>
                  </a:lnTo>
                  <a:lnTo>
                    <a:pt x="58" y="132"/>
                  </a:lnTo>
                  <a:lnTo>
                    <a:pt x="70" y="148"/>
                  </a:lnTo>
                  <a:lnTo>
                    <a:pt x="84" y="162"/>
                  </a:lnTo>
                  <a:lnTo>
                    <a:pt x="84" y="162"/>
                  </a:lnTo>
                  <a:lnTo>
                    <a:pt x="94" y="176"/>
                  </a:lnTo>
                  <a:lnTo>
                    <a:pt x="106" y="190"/>
                  </a:lnTo>
                  <a:lnTo>
                    <a:pt x="106" y="190"/>
                  </a:lnTo>
                  <a:lnTo>
                    <a:pt x="112" y="192"/>
                  </a:lnTo>
                  <a:lnTo>
                    <a:pt x="112" y="192"/>
                  </a:lnTo>
                  <a:lnTo>
                    <a:pt x="116" y="190"/>
                  </a:lnTo>
                  <a:lnTo>
                    <a:pt x="120" y="186"/>
                  </a:lnTo>
                  <a:lnTo>
                    <a:pt x="122" y="176"/>
                  </a:lnTo>
                  <a:lnTo>
                    <a:pt x="124" y="168"/>
                  </a:lnTo>
                  <a:lnTo>
                    <a:pt x="124" y="148"/>
                  </a:lnTo>
                  <a:lnTo>
                    <a:pt x="124" y="140"/>
                  </a:lnTo>
                  <a:lnTo>
                    <a:pt x="122" y="136"/>
                  </a:lnTo>
                  <a:lnTo>
                    <a:pt x="122" y="136"/>
                  </a:lnTo>
                  <a:lnTo>
                    <a:pt x="118" y="132"/>
                  </a:lnTo>
                  <a:lnTo>
                    <a:pt x="114" y="130"/>
                  </a:lnTo>
                  <a:lnTo>
                    <a:pt x="112" y="126"/>
                  </a:lnTo>
                  <a:lnTo>
                    <a:pt x="110" y="122"/>
                  </a:lnTo>
                  <a:lnTo>
                    <a:pt x="110" y="122"/>
                  </a:lnTo>
                  <a:lnTo>
                    <a:pt x="104" y="104"/>
                  </a:lnTo>
                  <a:lnTo>
                    <a:pt x="100" y="98"/>
                  </a:lnTo>
                  <a:lnTo>
                    <a:pt x="94" y="90"/>
                  </a:lnTo>
                  <a:lnTo>
                    <a:pt x="94" y="90"/>
                  </a:lnTo>
                  <a:lnTo>
                    <a:pt x="80" y="78"/>
                  </a:lnTo>
                  <a:lnTo>
                    <a:pt x="68" y="62"/>
                  </a:lnTo>
                  <a:lnTo>
                    <a:pt x="68" y="62"/>
                  </a:lnTo>
                  <a:lnTo>
                    <a:pt x="62" y="56"/>
                  </a:lnTo>
                  <a:lnTo>
                    <a:pt x="56" y="52"/>
                  </a:lnTo>
                  <a:lnTo>
                    <a:pt x="56" y="52"/>
                  </a:lnTo>
                  <a:lnTo>
                    <a:pt x="48" y="50"/>
                  </a:lnTo>
                  <a:lnTo>
                    <a:pt x="44" y="46"/>
                  </a:lnTo>
                  <a:lnTo>
                    <a:pt x="42" y="42"/>
                  </a:lnTo>
                  <a:lnTo>
                    <a:pt x="42" y="42"/>
                  </a:lnTo>
                  <a:lnTo>
                    <a:pt x="40" y="34"/>
                  </a:lnTo>
                  <a:lnTo>
                    <a:pt x="38" y="24"/>
                  </a:lnTo>
                  <a:lnTo>
                    <a:pt x="38" y="24"/>
                  </a:lnTo>
                  <a:lnTo>
                    <a:pt x="36" y="20"/>
                  </a:lnTo>
                  <a:lnTo>
                    <a:pt x="32" y="18"/>
                  </a:lnTo>
                  <a:lnTo>
                    <a:pt x="26" y="12"/>
                  </a:lnTo>
                  <a:lnTo>
                    <a:pt x="26" y="12"/>
                  </a:lnTo>
                  <a:lnTo>
                    <a:pt x="18" y="4"/>
                  </a:lnTo>
                  <a:lnTo>
                    <a:pt x="12" y="2"/>
                  </a:lnTo>
                  <a:lnTo>
                    <a:pt x="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15" name="Freeform 100"/>
            <p:cNvSpPr>
              <a:spLocks/>
            </p:cNvSpPr>
            <p:nvPr/>
          </p:nvSpPr>
          <p:spPr bwMode="auto">
            <a:xfrm>
              <a:off x="2240" y="2398"/>
              <a:ext cx="150" cy="178"/>
            </a:xfrm>
            <a:custGeom>
              <a:avLst/>
              <a:gdLst>
                <a:gd name="T0" fmla="*/ 128 w 150"/>
                <a:gd name="T1" fmla="*/ 0 h 178"/>
                <a:gd name="T2" fmla="*/ 122 w 150"/>
                <a:gd name="T3" fmla="*/ 4 h 178"/>
                <a:gd name="T4" fmla="*/ 118 w 150"/>
                <a:gd name="T5" fmla="*/ 10 h 178"/>
                <a:gd name="T6" fmla="*/ 104 w 150"/>
                <a:gd name="T7" fmla="*/ 22 h 178"/>
                <a:gd name="T8" fmla="*/ 96 w 150"/>
                <a:gd name="T9" fmla="*/ 30 h 178"/>
                <a:gd name="T10" fmla="*/ 88 w 150"/>
                <a:gd name="T11" fmla="*/ 40 h 178"/>
                <a:gd name="T12" fmla="*/ 66 w 150"/>
                <a:gd name="T13" fmla="*/ 52 h 178"/>
                <a:gd name="T14" fmla="*/ 58 w 150"/>
                <a:gd name="T15" fmla="*/ 60 h 178"/>
                <a:gd name="T16" fmla="*/ 48 w 150"/>
                <a:gd name="T17" fmla="*/ 70 h 178"/>
                <a:gd name="T18" fmla="*/ 36 w 150"/>
                <a:gd name="T19" fmla="*/ 76 h 178"/>
                <a:gd name="T20" fmla="*/ 30 w 150"/>
                <a:gd name="T21" fmla="*/ 88 h 178"/>
                <a:gd name="T22" fmla="*/ 24 w 150"/>
                <a:gd name="T23" fmla="*/ 88 h 178"/>
                <a:gd name="T24" fmla="*/ 16 w 150"/>
                <a:gd name="T25" fmla="*/ 88 h 178"/>
                <a:gd name="T26" fmla="*/ 2 w 150"/>
                <a:gd name="T27" fmla="*/ 100 h 178"/>
                <a:gd name="T28" fmla="*/ 0 w 150"/>
                <a:gd name="T29" fmla="*/ 108 h 178"/>
                <a:gd name="T30" fmla="*/ 4 w 150"/>
                <a:gd name="T31" fmla="*/ 124 h 178"/>
                <a:gd name="T32" fmla="*/ 12 w 150"/>
                <a:gd name="T33" fmla="*/ 140 h 178"/>
                <a:gd name="T34" fmla="*/ 12 w 150"/>
                <a:gd name="T35" fmla="*/ 150 h 178"/>
                <a:gd name="T36" fmla="*/ 18 w 150"/>
                <a:gd name="T37" fmla="*/ 158 h 178"/>
                <a:gd name="T38" fmla="*/ 26 w 150"/>
                <a:gd name="T39" fmla="*/ 162 h 178"/>
                <a:gd name="T40" fmla="*/ 36 w 150"/>
                <a:gd name="T41" fmla="*/ 162 h 178"/>
                <a:gd name="T42" fmla="*/ 62 w 150"/>
                <a:gd name="T43" fmla="*/ 170 h 178"/>
                <a:gd name="T44" fmla="*/ 70 w 150"/>
                <a:gd name="T45" fmla="*/ 174 h 178"/>
                <a:gd name="T46" fmla="*/ 80 w 150"/>
                <a:gd name="T47" fmla="*/ 178 h 178"/>
                <a:gd name="T48" fmla="*/ 82 w 150"/>
                <a:gd name="T49" fmla="*/ 178 h 178"/>
                <a:gd name="T50" fmla="*/ 92 w 150"/>
                <a:gd name="T51" fmla="*/ 166 h 178"/>
                <a:gd name="T52" fmla="*/ 100 w 150"/>
                <a:gd name="T53" fmla="*/ 150 h 178"/>
                <a:gd name="T54" fmla="*/ 102 w 150"/>
                <a:gd name="T55" fmla="*/ 142 h 178"/>
                <a:gd name="T56" fmla="*/ 104 w 150"/>
                <a:gd name="T57" fmla="*/ 140 h 178"/>
                <a:gd name="T58" fmla="*/ 106 w 150"/>
                <a:gd name="T59" fmla="*/ 136 h 178"/>
                <a:gd name="T60" fmla="*/ 112 w 150"/>
                <a:gd name="T61" fmla="*/ 124 h 178"/>
                <a:gd name="T62" fmla="*/ 116 w 150"/>
                <a:gd name="T63" fmla="*/ 110 h 178"/>
                <a:gd name="T64" fmla="*/ 120 w 150"/>
                <a:gd name="T65" fmla="*/ 98 h 178"/>
                <a:gd name="T66" fmla="*/ 124 w 150"/>
                <a:gd name="T67" fmla="*/ 96 h 178"/>
                <a:gd name="T68" fmla="*/ 130 w 150"/>
                <a:gd name="T69" fmla="*/ 96 h 178"/>
                <a:gd name="T70" fmla="*/ 134 w 150"/>
                <a:gd name="T71" fmla="*/ 96 h 178"/>
                <a:gd name="T72" fmla="*/ 136 w 150"/>
                <a:gd name="T73" fmla="*/ 96 h 178"/>
                <a:gd name="T74" fmla="*/ 138 w 150"/>
                <a:gd name="T75" fmla="*/ 96 h 178"/>
                <a:gd name="T76" fmla="*/ 138 w 150"/>
                <a:gd name="T77" fmla="*/ 80 h 178"/>
                <a:gd name="T78" fmla="*/ 136 w 150"/>
                <a:gd name="T79" fmla="*/ 76 h 178"/>
                <a:gd name="T80" fmla="*/ 126 w 150"/>
                <a:gd name="T81" fmla="*/ 70 h 178"/>
                <a:gd name="T82" fmla="*/ 120 w 150"/>
                <a:gd name="T83" fmla="*/ 64 h 178"/>
                <a:gd name="T84" fmla="*/ 120 w 150"/>
                <a:gd name="T85" fmla="*/ 48 h 178"/>
                <a:gd name="T86" fmla="*/ 126 w 150"/>
                <a:gd name="T87" fmla="*/ 42 h 178"/>
                <a:gd name="T88" fmla="*/ 130 w 150"/>
                <a:gd name="T89" fmla="*/ 42 h 178"/>
                <a:gd name="T90" fmla="*/ 132 w 150"/>
                <a:gd name="T91" fmla="*/ 42 h 178"/>
                <a:gd name="T92" fmla="*/ 134 w 150"/>
                <a:gd name="T93" fmla="*/ 40 h 178"/>
                <a:gd name="T94" fmla="*/ 138 w 150"/>
                <a:gd name="T95" fmla="*/ 36 h 178"/>
                <a:gd name="T96" fmla="*/ 138 w 150"/>
                <a:gd name="T97" fmla="*/ 32 h 178"/>
                <a:gd name="T98" fmla="*/ 148 w 150"/>
                <a:gd name="T99" fmla="*/ 26 h 178"/>
                <a:gd name="T100" fmla="*/ 150 w 150"/>
                <a:gd name="T101" fmla="*/ 22 h 178"/>
                <a:gd name="T102" fmla="*/ 148 w 150"/>
                <a:gd name="T103" fmla="*/ 18 h 178"/>
                <a:gd name="T104" fmla="*/ 138 w 150"/>
                <a:gd name="T105" fmla="*/ 16 h 178"/>
                <a:gd name="T106" fmla="*/ 134 w 150"/>
                <a:gd name="T107" fmla="*/ 14 h 178"/>
                <a:gd name="T108" fmla="*/ 132 w 150"/>
                <a:gd name="T109" fmla="*/ 8 h 178"/>
                <a:gd name="T110" fmla="*/ 130 w 150"/>
                <a:gd name="T111" fmla="*/ 2 h 178"/>
                <a:gd name="T112" fmla="*/ 128 w 150"/>
                <a:gd name="T113"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50" h="178">
                  <a:moveTo>
                    <a:pt x="128" y="0"/>
                  </a:moveTo>
                  <a:lnTo>
                    <a:pt x="128" y="0"/>
                  </a:lnTo>
                  <a:lnTo>
                    <a:pt x="124" y="2"/>
                  </a:lnTo>
                  <a:lnTo>
                    <a:pt x="122" y="4"/>
                  </a:lnTo>
                  <a:lnTo>
                    <a:pt x="118" y="10"/>
                  </a:lnTo>
                  <a:lnTo>
                    <a:pt x="118" y="10"/>
                  </a:lnTo>
                  <a:lnTo>
                    <a:pt x="110" y="16"/>
                  </a:lnTo>
                  <a:lnTo>
                    <a:pt x="104" y="22"/>
                  </a:lnTo>
                  <a:lnTo>
                    <a:pt x="104" y="22"/>
                  </a:lnTo>
                  <a:lnTo>
                    <a:pt x="96" y="30"/>
                  </a:lnTo>
                  <a:lnTo>
                    <a:pt x="88" y="40"/>
                  </a:lnTo>
                  <a:lnTo>
                    <a:pt x="88" y="40"/>
                  </a:lnTo>
                  <a:lnTo>
                    <a:pt x="76" y="46"/>
                  </a:lnTo>
                  <a:lnTo>
                    <a:pt x="66" y="52"/>
                  </a:lnTo>
                  <a:lnTo>
                    <a:pt x="66" y="52"/>
                  </a:lnTo>
                  <a:lnTo>
                    <a:pt x="58" y="60"/>
                  </a:lnTo>
                  <a:lnTo>
                    <a:pt x="52" y="66"/>
                  </a:lnTo>
                  <a:lnTo>
                    <a:pt x="48" y="70"/>
                  </a:lnTo>
                  <a:lnTo>
                    <a:pt x="48" y="70"/>
                  </a:lnTo>
                  <a:lnTo>
                    <a:pt x="36" y="76"/>
                  </a:lnTo>
                  <a:lnTo>
                    <a:pt x="32" y="82"/>
                  </a:lnTo>
                  <a:lnTo>
                    <a:pt x="30" y="88"/>
                  </a:lnTo>
                  <a:lnTo>
                    <a:pt x="30" y="88"/>
                  </a:lnTo>
                  <a:lnTo>
                    <a:pt x="24" y="88"/>
                  </a:lnTo>
                  <a:lnTo>
                    <a:pt x="24" y="88"/>
                  </a:lnTo>
                  <a:lnTo>
                    <a:pt x="16" y="88"/>
                  </a:lnTo>
                  <a:lnTo>
                    <a:pt x="8" y="92"/>
                  </a:lnTo>
                  <a:lnTo>
                    <a:pt x="2" y="100"/>
                  </a:lnTo>
                  <a:lnTo>
                    <a:pt x="0" y="108"/>
                  </a:lnTo>
                  <a:lnTo>
                    <a:pt x="0" y="108"/>
                  </a:lnTo>
                  <a:lnTo>
                    <a:pt x="2" y="116"/>
                  </a:lnTo>
                  <a:lnTo>
                    <a:pt x="4" y="124"/>
                  </a:lnTo>
                  <a:lnTo>
                    <a:pt x="8" y="132"/>
                  </a:lnTo>
                  <a:lnTo>
                    <a:pt x="12" y="140"/>
                  </a:lnTo>
                  <a:lnTo>
                    <a:pt x="12" y="140"/>
                  </a:lnTo>
                  <a:lnTo>
                    <a:pt x="12" y="150"/>
                  </a:lnTo>
                  <a:lnTo>
                    <a:pt x="14" y="154"/>
                  </a:lnTo>
                  <a:lnTo>
                    <a:pt x="18" y="158"/>
                  </a:lnTo>
                  <a:lnTo>
                    <a:pt x="18" y="158"/>
                  </a:lnTo>
                  <a:lnTo>
                    <a:pt x="26" y="162"/>
                  </a:lnTo>
                  <a:lnTo>
                    <a:pt x="36" y="162"/>
                  </a:lnTo>
                  <a:lnTo>
                    <a:pt x="36" y="162"/>
                  </a:lnTo>
                  <a:lnTo>
                    <a:pt x="54" y="166"/>
                  </a:lnTo>
                  <a:lnTo>
                    <a:pt x="62" y="170"/>
                  </a:lnTo>
                  <a:lnTo>
                    <a:pt x="70" y="174"/>
                  </a:lnTo>
                  <a:lnTo>
                    <a:pt x="70" y="174"/>
                  </a:lnTo>
                  <a:lnTo>
                    <a:pt x="76" y="176"/>
                  </a:lnTo>
                  <a:lnTo>
                    <a:pt x="80" y="178"/>
                  </a:lnTo>
                  <a:lnTo>
                    <a:pt x="80" y="178"/>
                  </a:lnTo>
                  <a:lnTo>
                    <a:pt x="82" y="178"/>
                  </a:lnTo>
                  <a:lnTo>
                    <a:pt x="86" y="174"/>
                  </a:lnTo>
                  <a:lnTo>
                    <a:pt x="92" y="166"/>
                  </a:lnTo>
                  <a:lnTo>
                    <a:pt x="92" y="166"/>
                  </a:lnTo>
                  <a:lnTo>
                    <a:pt x="100" y="150"/>
                  </a:lnTo>
                  <a:lnTo>
                    <a:pt x="100" y="150"/>
                  </a:lnTo>
                  <a:lnTo>
                    <a:pt x="102" y="142"/>
                  </a:lnTo>
                  <a:lnTo>
                    <a:pt x="102" y="142"/>
                  </a:lnTo>
                  <a:lnTo>
                    <a:pt x="104" y="140"/>
                  </a:lnTo>
                  <a:lnTo>
                    <a:pt x="106" y="136"/>
                  </a:lnTo>
                  <a:lnTo>
                    <a:pt x="106" y="136"/>
                  </a:lnTo>
                  <a:lnTo>
                    <a:pt x="110" y="130"/>
                  </a:lnTo>
                  <a:lnTo>
                    <a:pt x="112" y="124"/>
                  </a:lnTo>
                  <a:lnTo>
                    <a:pt x="116" y="110"/>
                  </a:lnTo>
                  <a:lnTo>
                    <a:pt x="116" y="110"/>
                  </a:lnTo>
                  <a:lnTo>
                    <a:pt x="118" y="104"/>
                  </a:lnTo>
                  <a:lnTo>
                    <a:pt x="120" y="98"/>
                  </a:lnTo>
                  <a:lnTo>
                    <a:pt x="120" y="98"/>
                  </a:lnTo>
                  <a:lnTo>
                    <a:pt x="124" y="96"/>
                  </a:lnTo>
                  <a:lnTo>
                    <a:pt x="130" y="96"/>
                  </a:lnTo>
                  <a:lnTo>
                    <a:pt x="130" y="96"/>
                  </a:lnTo>
                  <a:lnTo>
                    <a:pt x="134" y="96"/>
                  </a:lnTo>
                  <a:lnTo>
                    <a:pt x="134" y="96"/>
                  </a:lnTo>
                  <a:lnTo>
                    <a:pt x="136" y="96"/>
                  </a:lnTo>
                  <a:lnTo>
                    <a:pt x="136" y="96"/>
                  </a:lnTo>
                  <a:lnTo>
                    <a:pt x="138" y="96"/>
                  </a:lnTo>
                  <a:lnTo>
                    <a:pt x="138" y="96"/>
                  </a:lnTo>
                  <a:lnTo>
                    <a:pt x="140" y="88"/>
                  </a:lnTo>
                  <a:lnTo>
                    <a:pt x="138" y="80"/>
                  </a:lnTo>
                  <a:lnTo>
                    <a:pt x="138" y="80"/>
                  </a:lnTo>
                  <a:lnTo>
                    <a:pt x="136" y="76"/>
                  </a:lnTo>
                  <a:lnTo>
                    <a:pt x="132" y="74"/>
                  </a:lnTo>
                  <a:lnTo>
                    <a:pt x="126" y="70"/>
                  </a:lnTo>
                  <a:lnTo>
                    <a:pt x="126" y="70"/>
                  </a:lnTo>
                  <a:lnTo>
                    <a:pt x="120" y="64"/>
                  </a:lnTo>
                  <a:lnTo>
                    <a:pt x="118" y="56"/>
                  </a:lnTo>
                  <a:lnTo>
                    <a:pt x="120" y="48"/>
                  </a:lnTo>
                  <a:lnTo>
                    <a:pt x="122" y="44"/>
                  </a:lnTo>
                  <a:lnTo>
                    <a:pt x="126" y="42"/>
                  </a:lnTo>
                  <a:lnTo>
                    <a:pt x="126" y="42"/>
                  </a:lnTo>
                  <a:lnTo>
                    <a:pt x="130" y="42"/>
                  </a:lnTo>
                  <a:lnTo>
                    <a:pt x="130" y="42"/>
                  </a:lnTo>
                  <a:lnTo>
                    <a:pt x="132" y="42"/>
                  </a:lnTo>
                  <a:lnTo>
                    <a:pt x="132" y="42"/>
                  </a:lnTo>
                  <a:lnTo>
                    <a:pt x="134" y="40"/>
                  </a:lnTo>
                  <a:lnTo>
                    <a:pt x="134" y="40"/>
                  </a:lnTo>
                  <a:lnTo>
                    <a:pt x="138" y="36"/>
                  </a:lnTo>
                  <a:lnTo>
                    <a:pt x="138" y="32"/>
                  </a:lnTo>
                  <a:lnTo>
                    <a:pt x="138" y="32"/>
                  </a:lnTo>
                  <a:lnTo>
                    <a:pt x="146" y="28"/>
                  </a:lnTo>
                  <a:lnTo>
                    <a:pt x="148" y="26"/>
                  </a:lnTo>
                  <a:lnTo>
                    <a:pt x="150" y="22"/>
                  </a:lnTo>
                  <a:lnTo>
                    <a:pt x="150" y="22"/>
                  </a:lnTo>
                  <a:lnTo>
                    <a:pt x="150" y="20"/>
                  </a:lnTo>
                  <a:lnTo>
                    <a:pt x="148" y="18"/>
                  </a:lnTo>
                  <a:lnTo>
                    <a:pt x="144" y="16"/>
                  </a:lnTo>
                  <a:lnTo>
                    <a:pt x="138" y="16"/>
                  </a:lnTo>
                  <a:lnTo>
                    <a:pt x="134" y="14"/>
                  </a:lnTo>
                  <a:lnTo>
                    <a:pt x="134" y="14"/>
                  </a:lnTo>
                  <a:lnTo>
                    <a:pt x="132" y="12"/>
                  </a:lnTo>
                  <a:lnTo>
                    <a:pt x="132" y="8"/>
                  </a:lnTo>
                  <a:lnTo>
                    <a:pt x="132" y="4"/>
                  </a:lnTo>
                  <a:lnTo>
                    <a:pt x="130" y="2"/>
                  </a:lnTo>
                  <a:lnTo>
                    <a:pt x="130" y="2"/>
                  </a:lnTo>
                  <a:lnTo>
                    <a:pt x="128"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16" name="Freeform 101"/>
            <p:cNvSpPr>
              <a:spLocks/>
            </p:cNvSpPr>
            <p:nvPr/>
          </p:nvSpPr>
          <p:spPr bwMode="auto">
            <a:xfrm>
              <a:off x="2240" y="2398"/>
              <a:ext cx="150" cy="178"/>
            </a:xfrm>
            <a:custGeom>
              <a:avLst/>
              <a:gdLst>
                <a:gd name="T0" fmla="*/ 128 w 150"/>
                <a:gd name="T1" fmla="*/ 0 h 178"/>
                <a:gd name="T2" fmla="*/ 122 w 150"/>
                <a:gd name="T3" fmla="*/ 4 h 178"/>
                <a:gd name="T4" fmla="*/ 118 w 150"/>
                <a:gd name="T5" fmla="*/ 10 h 178"/>
                <a:gd name="T6" fmla="*/ 104 w 150"/>
                <a:gd name="T7" fmla="*/ 22 h 178"/>
                <a:gd name="T8" fmla="*/ 96 w 150"/>
                <a:gd name="T9" fmla="*/ 30 h 178"/>
                <a:gd name="T10" fmla="*/ 88 w 150"/>
                <a:gd name="T11" fmla="*/ 40 h 178"/>
                <a:gd name="T12" fmla="*/ 66 w 150"/>
                <a:gd name="T13" fmla="*/ 52 h 178"/>
                <a:gd name="T14" fmla="*/ 58 w 150"/>
                <a:gd name="T15" fmla="*/ 60 h 178"/>
                <a:gd name="T16" fmla="*/ 48 w 150"/>
                <a:gd name="T17" fmla="*/ 70 h 178"/>
                <a:gd name="T18" fmla="*/ 36 w 150"/>
                <a:gd name="T19" fmla="*/ 76 h 178"/>
                <a:gd name="T20" fmla="*/ 30 w 150"/>
                <a:gd name="T21" fmla="*/ 88 h 178"/>
                <a:gd name="T22" fmla="*/ 24 w 150"/>
                <a:gd name="T23" fmla="*/ 88 h 178"/>
                <a:gd name="T24" fmla="*/ 16 w 150"/>
                <a:gd name="T25" fmla="*/ 88 h 178"/>
                <a:gd name="T26" fmla="*/ 2 w 150"/>
                <a:gd name="T27" fmla="*/ 100 h 178"/>
                <a:gd name="T28" fmla="*/ 0 w 150"/>
                <a:gd name="T29" fmla="*/ 108 h 178"/>
                <a:gd name="T30" fmla="*/ 4 w 150"/>
                <a:gd name="T31" fmla="*/ 124 h 178"/>
                <a:gd name="T32" fmla="*/ 12 w 150"/>
                <a:gd name="T33" fmla="*/ 140 h 178"/>
                <a:gd name="T34" fmla="*/ 12 w 150"/>
                <a:gd name="T35" fmla="*/ 150 h 178"/>
                <a:gd name="T36" fmla="*/ 18 w 150"/>
                <a:gd name="T37" fmla="*/ 158 h 178"/>
                <a:gd name="T38" fmla="*/ 26 w 150"/>
                <a:gd name="T39" fmla="*/ 162 h 178"/>
                <a:gd name="T40" fmla="*/ 36 w 150"/>
                <a:gd name="T41" fmla="*/ 162 h 178"/>
                <a:gd name="T42" fmla="*/ 62 w 150"/>
                <a:gd name="T43" fmla="*/ 170 h 178"/>
                <a:gd name="T44" fmla="*/ 70 w 150"/>
                <a:gd name="T45" fmla="*/ 174 h 178"/>
                <a:gd name="T46" fmla="*/ 80 w 150"/>
                <a:gd name="T47" fmla="*/ 178 h 178"/>
                <a:gd name="T48" fmla="*/ 82 w 150"/>
                <a:gd name="T49" fmla="*/ 178 h 178"/>
                <a:gd name="T50" fmla="*/ 92 w 150"/>
                <a:gd name="T51" fmla="*/ 166 h 178"/>
                <a:gd name="T52" fmla="*/ 100 w 150"/>
                <a:gd name="T53" fmla="*/ 150 h 178"/>
                <a:gd name="T54" fmla="*/ 102 w 150"/>
                <a:gd name="T55" fmla="*/ 142 h 178"/>
                <a:gd name="T56" fmla="*/ 104 w 150"/>
                <a:gd name="T57" fmla="*/ 140 h 178"/>
                <a:gd name="T58" fmla="*/ 106 w 150"/>
                <a:gd name="T59" fmla="*/ 136 h 178"/>
                <a:gd name="T60" fmla="*/ 112 w 150"/>
                <a:gd name="T61" fmla="*/ 124 h 178"/>
                <a:gd name="T62" fmla="*/ 116 w 150"/>
                <a:gd name="T63" fmla="*/ 110 h 178"/>
                <a:gd name="T64" fmla="*/ 120 w 150"/>
                <a:gd name="T65" fmla="*/ 98 h 178"/>
                <a:gd name="T66" fmla="*/ 124 w 150"/>
                <a:gd name="T67" fmla="*/ 96 h 178"/>
                <a:gd name="T68" fmla="*/ 130 w 150"/>
                <a:gd name="T69" fmla="*/ 96 h 178"/>
                <a:gd name="T70" fmla="*/ 134 w 150"/>
                <a:gd name="T71" fmla="*/ 96 h 178"/>
                <a:gd name="T72" fmla="*/ 136 w 150"/>
                <a:gd name="T73" fmla="*/ 96 h 178"/>
                <a:gd name="T74" fmla="*/ 138 w 150"/>
                <a:gd name="T75" fmla="*/ 96 h 178"/>
                <a:gd name="T76" fmla="*/ 138 w 150"/>
                <a:gd name="T77" fmla="*/ 80 h 178"/>
                <a:gd name="T78" fmla="*/ 136 w 150"/>
                <a:gd name="T79" fmla="*/ 76 h 178"/>
                <a:gd name="T80" fmla="*/ 126 w 150"/>
                <a:gd name="T81" fmla="*/ 70 h 178"/>
                <a:gd name="T82" fmla="*/ 120 w 150"/>
                <a:gd name="T83" fmla="*/ 64 h 178"/>
                <a:gd name="T84" fmla="*/ 120 w 150"/>
                <a:gd name="T85" fmla="*/ 48 h 178"/>
                <a:gd name="T86" fmla="*/ 126 w 150"/>
                <a:gd name="T87" fmla="*/ 42 h 178"/>
                <a:gd name="T88" fmla="*/ 130 w 150"/>
                <a:gd name="T89" fmla="*/ 42 h 178"/>
                <a:gd name="T90" fmla="*/ 132 w 150"/>
                <a:gd name="T91" fmla="*/ 42 h 178"/>
                <a:gd name="T92" fmla="*/ 134 w 150"/>
                <a:gd name="T93" fmla="*/ 40 h 178"/>
                <a:gd name="T94" fmla="*/ 138 w 150"/>
                <a:gd name="T95" fmla="*/ 36 h 178"/>
                <a:gd name="T96" fmla="*/ 138 w 150"/>
                <a:gd name="T97" fmla="*/ 32 h 178"/>
                <a:gd name="T98" fmla="*/ 148 w 150"/>
                <a:gd name="T99" fmla="*/ 26 h 178"/>
                <a:gd name="T100" fmla="*/ 150 w 150"/>
                <a:gd name="T101" fmla="*/ 22 h 178"/>
                <a:gd name="T102" fmla="*/ 148 w 150"/>
                <a:gd name="T103" fmla="*/ 18 h 178"/>
                <a:gd name="T104" fmla="*/ 138 w 150"/>
                <a:gd name="T105" fmla="*/ 16 h 178"/>
                <a:gd name="T106" fmla="*/ 134 w 150"/>
                <a:gd name="T107" fmla="*/ 14 h 178"/>
                <a:gd name="T108" fmla="*/ 132 w 150"/>
                <a:gd name="T109" fmla="*/ 8 h 178"/>
                <a:gd name="T110" fmla="*/ 130 w 150"/>
                <a:gd name="T111" fmla="*/ 2 h 178"/>
                <a:gd name="T112" fmla="*/ 128 w 150"/>
                <a:gd name="T113"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50" h="178">
                  <a:moveTo>
                    <a:pt x="128" y="0"/>
                  </a:moveTo>
                  <a:lnTo>
                    <a:pt x="128" y="0"/>
                  </a:lnTo>
                  <a:lnTo>
                    <a:pt x="124" y="2"/>
                  </a:lnTo>
                  <a:lnTo>
                    <a:pt x="122" y="4"/>
                  </a:lnTo>
                  <a:lnTo>
                    <a:pt x="118" y="10"/>
                  </a:lnTo>
                  <a:lnTo>
                    <a:pt x="118" y="10"/>
                  </a:lnTo>
                  <a:lnTo>
                    <a:pt x="110" y="16"/>
                  </a:lnTo>
                  <a:lnTo>
                    <a:pt x="104" y="22"/>
                  </a:lnTo>
                  <a:lnTo>
                    <a:pt x="104" y="22"/>
                  </a:lnTo>
                  <a:lnTo>
                    <a:pt x="96" y="30"/>
                  </a:lnTo>
                  <a:lnTo>
                    <a:pt x="88" y="40"/>
                  </a:lnTo>
                  <a:lnTo>
                    <a:pt x="88" y="40"/>
                  </a:lnTo>
                  <a:lnTo>
                    <a:pt x="76" y="46"/>
                  </a:lnTo>
                  <a:lnTo>
                    <a:pt x="66" y="52"/>
                  </a:lnTo>
                  <a:lnTo>
                    <a:pt x="66" y="52"/>
                  </a:lnTo>
                  <a:lnTo>
                    <a:pt x="58" y="60"/>
                  </a:lnTo>
                  <a:lnTo>
                    <a:pt x="52" y="66"/>
                  </a:lnTo>
                  <a:lnTo>
                    <a:pt x="48" y="70"/>
                  </a:lnTo>
                  <a:lnTo>
                    <a:pt x="48" y="70"/>
                  </a:lnTo>
                  <a:lnTo>
                    <a:pt x="36" y="76"/>
                  </a:lnTo>
                  <a:lnTo>
                    <a:pt x="32" y="82"/>
                  </a:lnTo>
                  <a:lnTo>
                    <a:pt x="30" y="88"/>
                  </a:lnTo>
                  <a:lnTo>
                    <a:pt x="30" y="88"/>
                  </a:lnTo>
                  <a:lnTo>
                    <a:pt x="24" y="88"/>
                  </a:lnTo>
                  <a:lnTo>
                    <a:pt x="24" y="88"/>
                  </a:lnTo>
                  <a:lnTo>
                    <a:pt x="16" y="88"/>
                  </a:lnTo>
                  <a:lnTo>
                    <a:pt x="8" y="92"/>
                  </a:lnTo>
                  <a:lnTo>
                    <a:pt x="2" y="100"/>
                  </a:lnTo>
                  <a:lnTo>
                    <a:pt x="0" y="108"/>
                  </a:lnTo>
                  <a:lnTo>
                    <a:pt x="0" y="108"/>
                  </a:lnTo>
                  <a:lnTo>
                    <a:pt x="2" y="116"/>
                  </a:lnTo>
                  <a:lnTo>
                    <a:pt x="4" y="124"/>
                  </a:lnTo>
                  <a:lnTo>
                    <a:pt x="8" y="132"/>
                  </a:lnTo>
                  <a:lnTo>
                    <a:pt x="12" y="140"/>
                  </a:lnTo>
                  <a:lnTo>
                    <a:pt x="12" y="140"/>
                  </a:lnTo>
                  <a:lnTo>
                    <a:pt x="12" y="150"/>
                  </a:lnTo>
                  <a:lnTo>
                    <a:pt x="14" y="154"/>
                  </a:lnTo>
                  <a:lnTo>
                    <a:pt x="18" y="158"/>
                  </a:lnTo>
                  <a:lnTo>
                    <a:pt x="18" y="158"/>
                  </a:lnTo>
                  <a:lnTo>
                    <a:pt x="26" y="162"/>
                  </a:lnTo>
                  <a:lnTo>
                    <a:pt x="36" y="162"/>
                  </a:lnTo>
                  <a:lnTo>
                    <a:pt x="36" y="162"/>
                  </a:lnTo>
                  <a:lnTo>
                    <a:pt x="54" y="166"/>
                  </a:lnTo>
                  <a:lnTo>
                    <a:pt x="62" y="170"/>
                  </a:lnTo>
                  <a:lnTo>
                    <a:pt x="70" y="174"/>
                  </a:lnTo>
                  <a:lnTo>
                    <a:pt x="70" y="174"/>
                  </a:lnTo>
                  <a:lnTo>
                    <a:pt x="76" y="176"/>
                  </a:lnTo>
                  <a:lnTo>
                    <a:pt x="80" y="178"/>
                  </a:lnTo>
                  <a:lnTo>
                    <a:pt x="80" y="178"/>
                  </a:lnTo>
                  <a:lnTo>
                    <a:pt x="82" y="178"/>
                  </a:lnTo>
                  <a:lnTo>
                    <a:pt x="86" y="174"/>
                  </a:lnTo>
                  <a:lnTo>
                    <a:pt x="92" y="166"/>
                  </a:lnTo>
                  <a:lnTo>
                    <a:pt x="92" y="166"/>
                  </a:lnTo>
                  <a:lnTo>
                    <a:pt x="100" y="150"/>
                  </a:lnTo>
                  <a:lnTo>
                    <a:pt x="100" y="150"/>
                  </a:lnTo>
                  <a:lnTo>
                    <a:pt x="102" y="142"/>
                  </a:lnTo>
                  <a:lnTo>
                    <a:pt x="102" y="142"/>
                  </a:lnTo>
                  <a:lnTo>
                    <a:pt x="104" y="140"/>
                  </a:lnTo>
                  <a:lnTo>
                    <a:pt x="106" y="136"/>
                  </a:lnTo>
                  <a:lnTo>
                    <a:pt x="106" y="136"/>
                  </a:lnTo>
                  <a:lnTo>
                    <a:pt x="110" y="130"/>
                  </a:lnTo>
                  <a:lnTo>
                    <a:pt x="112" y="124"/>
                  </a:lnTo>
                  <a:lnTo>
                    <a:pt x="116" y="110"/>
                  </a:lnTo>
                  <a:lnTo>
                    <a:pt x="116" y="110"/>
                  </a:lnTo>
                  <a:lnTo>
                    <a:pt x="118" y="104"/>
                  </a:lnTo>
                  <a:lnTo>
                    <a:pt x="120" y="98"/>
                  </a:lnTo>
                  <a:lnTo>
                    <a:pt x="120" y="98"/>
                  </a:lnTo>
                  <a:lnTo>
                    <a:pt x="124" y="96"/>
                  </a:lnTo>
                  <a:lnTo>
                    <a:pt x="130" y="96"/>
                  </a:lnTo>
                  <a:lnTo>
                    <a:pt x="130" y="96"/>
                  </a:lnTo>
                  <a:lnTo>
                    <a:pt x="134" y="96"/>
                  </a:lnTo>
                  <a:lnTo>
                    <a:pt x="134" y="96"/>
                  </a:lnTo>
                  <a:lnTo>
                    <a:pt x="136" y="96"/>
                  </a:lnTo>
                  <a:lnTo>
                    <a:pt x="136" y="96"/>
                  </a:lnTo>
                  <a:lnTo>
                    <a:pt x="138" y="96"/>
                  </a:lnTo>
                  <a:lnTo>
                    <a:pt x="138" y="96"/>
                  </a:lnTo>
                  <a:lnTo>
                    <a:pt x="140" y="88"/>
                  </a:lnTo>
                  <a:lnTo>
                    <a:pt x="138" y="80"/>
                  </a:lnTo>
                  <a:lnTo>
                    <a:pt x="138" y="80"/>
                  </a:lnTo>
                  <a:lnTo>
                    <a:pt x="136" y="76"/>
                  </a:lnTo>
                  <a:lnTo>
                    <a:pt x="132" y="74"/>
                  </a:lnTo>
                  <a:lnTo>
                    <a:pt x="126" y="70"/>
                  </a:lnTo>
                  <a:lnTo>
                    <a:pt x="126" y="70"/>
                  </a:lnTo>
                  <a:lnTo>
                    <a:pt x="120" y="64"/>
                  </a:lnTo>
                  <a:lnTo>
                    <a:pt x="118" y="56"/>
                  </a:lnTo>
                  <a:lnTo>
                    <a:pt x="120" y="48"/>
                  </a:lnTo>
                  <a:lnTo>
                    <a:pt x="122" y="44"/>
                  </a:lnTo>
                  <a:lnTo>
                    <a:pt x="126" y="42"/>
                  </a:lnTo>
                  <a:lnTo>
                    <a:pt x="126" y="42"/>
                  </a:lnTo>
                  <a:lnTo>
                    <a:pt x="130" y="42"/>
                  </a:lnTo>
                  <a:lnTo>
                    <a:pt x="130" y="42"/>
                  </a:lnTo>
                  <a:lnTo>
                    <a:pt x="132" y="42"/>
                  </a:lnTo>
                  <a:lnTo>
                    <a:pt x="132" y="42"/>
                  </a:lnTo>
                  <a:lnTo>
                    <a:pt x="134" y="40"/>
                  </a:lnTo>
                  <a:lnTo>
                    <a:pt x="134" y="40"/>
                  </a:lnTo>
                  <a:lnTo>
                    <a:pt x="138" y="36"/>
                  </a:lnTo>
                  <a:lnTo>
                    <a:pt x="138" y="32"/>
                  </a:lnTo>
                  <a:lnTo>
                    <a:pt x="138" y="32"/>
                  </a:lnTo>
                  <a:lnTo>
                    <a:pt x="146" y="28"/>
                  </a:lnTo>
                  <a:lnTo>
                    <a:pt x="148" y="26"/>
                  </a:lnTo>
                  <a:lnTo>
                    <a:pt x="150" y="22"/>
                  </a:lnTo>
                  <a:lnTo>
                    <a:pt x="150" y="22"/>
                  </a:lnTo>
                  <a:lnTo>
                    <a:pt x="150" y="20"/>
                  </a:lnTo>
                  <a:lnTo>
                    <a:pt x="148" y="18"/>
                  </a:lnTo>
                  <a:lnTo>
                    <a:pt x="144" y="16"/>
                  </a:lnTo>
                  <a:lnTo>
                    <a:pt x="138" y="16"/>
                  </a:lnTo>
                  <a:lnTo>
                    <a:pt x="134" y="14"/>
                  </a:lnTo>
                  <a:lnTo>
                    <a:pt x="134" y="14"/>
                  </a:lnTo>
                  <a:lnTo>
                    <a:pt x="132" y="12"/>
                  </a:lnTo>
                  <a:lnTo>
                    <a:pt x="132" y="8"/>
                  </a:lnTo>
                  <a:lnTo>
                    <a:pt x="132" y="4"/>
                  </a:lnTo>
                  <a:lnTo>
                    <a:pt x="130" y="2"/>
                  </a:lnTo>
                  <a:lnTo>
                    <a:pt x="130" y="2"/>
                  </a:lnTo>
                  <a:lnTo>
                    <a:pt x="12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17" name="Freeform 102"/>
            <p:cNvSpPr>
              <a:spLocks/>
            </p:cNvSpPr>
            <p:nvPr/>
          </p:nvSpPr>
          <p:spPr bwMode="auto">
            <a:xfrm>
              <a:off x="2404" y="2486"/>
              <a:ext cx="64" cy="26"/>
            </a:xfrm>
            <a:custGeom>
              <a:avLst/>
              <a:gdLst>
                <a:gd name="T0" fmla="*/ 64 w 64"/>
                <a:gd name="T1" fmla="*/ 0 h 26"/>
                <a:gd name="T2" fmla="*/ 64 w 64"/>
                <a:gd name="T3" fmla="*/ 0 h 26"/>
                <a:gd name="T4" fmla="*/ 56 w 64"/>
                <a:gd name="T5" fmla="*/ 2 h 26"/>
                <a:gd name="T6" fmla="*/ 50 w 64"/>
                <a:gd name="T7" fmla="*/ 2 h 26"/>
                <a:gd name="T8" fmla="*/ 50 w 64"/>
                <a:gd name="T9" fmla="*/ 2 h 26"/>
                <a:gd name="T10" fmla="*/ 30 w 64"/>
                <a:gd name="T11" fmla="*/ 0 h 26"/>
                <a:gd name="T12" fmla="*/ 30 w 64"/>
                <a:gd name="T13" fmla="*/ 0 h 26"/>
                <a:gd name="T14" fmla="*/ 24 w 64"/>
                <a:gd name="T15" fmla="*/ 0 h 26"/>
                <a:gd name="T16" fmla="*/ 24 w 64"/>
                <a:gd name="T17" fmla="*/ 0 h 26"/>
                <a:gd name="T18" fmla="*/ 14 w 64"/>
                <a:gd name="T19" fmla="*/ 0 h 26"/>
                <a:gd name="T20" fmla="*/ 14 w 64"/>
                <a:gd name="T21" fmla="*/ 0 h 26"/>
                <a:gd name="T22" fmla="*/ 8 w 64"/>
                <a:gd name="T23" fmla="*/ 6 h 26"/>
                <a:gd name="T24" fmla="*/ 2 w 64"/>
                <a:gd name="T25" fmla="*/ 12 h 26"/>
                <a:gd name="T26" fmla="*/ 0 w 64"/>
                <a:gd name="T27" fmla="*/ 20 h 26"/>
                <a:gd name="T28" fmla="*/ 0 w 64"/>
                <a:gd name="T29" fmla="*/ 24 h 26"/>
                <a:gd name="T30" fmla="*/ 2 w 64"/>
                <a:gd name="T31" fmla="*/ 26 h 26"/>
                <a:gd name="T32" fmla="*/ 2 w 64"/>
                <a:gd name="T33" fmla="*/ 26 h 26"/>
                <a:gd name="T34" fmla="*/ 4 w 64"/>
                <a:gd name="T35" fmla="*/ 26 h 26"/>
                <a:gd name="T36" fmla="*/ 4 w 64"/>
                <a:gd name="T37" fmla="*/ 26 h 26"/>
                <a:gd name="T38" fmla="*/ 12 w 64"/>
                <a:gd name="T39" fmla="*/ 24 h 26"/>
                <a:gd name="T40" fmla="*/ 18 w 64"/>
                <a:gd name="T41" fmla="*/ 22 h 26"/>
                <a:gd name="T42" fmla="*/ 18 w 64"/>
                <a:gd name="T43" fmla="*/ 22 h 26"/>
                <a:gd name="T44" fmla="*/ 38 w 64"/>
                <a:gd name="T45" fmla="*/ 22 h 26"/>
                <a:gd name="T46" fmla="*/ 38 w 64"/>
                <a:gd name="T47" fmla="*/ 22 h 26"/>
                <a:gd name="T48" fmla="*/ 46 w 64"/>
                <a:gd name="T49" fmla="*/ 20 h 26"/>
                <a:gd name="T50" fmla="*/ 56 w 64"/>
                <a:gd name="T51" fmla="*/ 16 h 26"/>
                <a:gd name="T52" fmla="*/ 60 w 64"/>
                <a:gd name="T53" fmla="*/ 12 h 26"/>
                <a:gd name="T54" fmla="*/ 64 w 64"/>
                <a:gd name="T55" fmla="*/ 8 h 26"/>
                <a:gd name="T56" fmla="*/ 64 w 64"/>
                <a:gd name="T57" fmla="*/ 4 h 26"/>
                <a:gd name="T58" fmla="*/ 64 w 64"/>
                <a:gd name="T59"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4" h="26">
                  <a:moveTo>
                    <a:pt x="64" y="0"/>
                  </a:moveTo>
                  <a:lnTo>
                    <a:pt x="64" y="0"/>
                  </a:lnTo>
                  <a:lnTo>
                    <a:pt x="56" y="2"/>
                  </a:lnTo>
                  <a:lnTo>
                    <a:pt x="50" y="2"/>
                  </a:lnTo>
                  <a:lnTo>
                    <a:pt x="50" y="2"/>
                  </a:lnTo>
                  <a:lnTo>
                    <a:pt x="30" y="0"/>
                  </a:lnTo>
                  <a:lnTo>
                    <a:pt x="30" y="0"/>
                  </a:lnTo>
                  <a:lnTo>
                    <a:pt x="24" y="0"/>
                  </a:lnTo>
                  <a:lnTo>
                    <a:pt x="24" y="0"/>
                  </a:lnTo>
                  <a:lnTo>
                    <a:pt x="14" y="0"/>
                  </a:lnTo>
                  <a:lnTo>
                    <a:pt x="14" y="0"/>
                  </a:lnTo>
                  <a:lnTo>
                    <a:pt x="8" y="6"/>
                  </a:lnTo>
                  <a:lnTo>
                    <a:pt x="2" y="12"/>
                  </a:lnTo>
                  <a:lnTo>
                    <a:pt x="0" y="20"/>
                  </a:lnTo>
                  <a:lnTo>
                    <a:pt x="0" y="24"/>
                  </a:lnTo>
                  <a:lnTo>
                    <a:pt x="2" y="26"/>
                  </a:lnTo>
                  <a:lnTo>
                    <a:pt x="2" y="26"/>
                  </a:lnTo>
                  <a:lnTo>
                    <a:pt x="4" y="26"/>
                  </a:lnTo>
                  <a:lnTo>
                    <a:pt x="4" y="26"/>
                  </a:lnTo>
                  <a:lnTo>
                    <a:pt x="12" y="24"/>
                  </a:lnTo>
                  <a:lnTo>
                    <a:pt x="18" y="22"/>
                  </a:lnTo>
                  <a:lnTo>
                    <a:pt x="18" y="22"/>
                  </a:lnTo>
                  <a:lnTo>
                    <a:pt x="38" y="22"/>
                  </a:lnTo>
                  <a:lnTo>
                    <a:pt x="38" y="22"/>
                  </a:lnTo>
                  <a:lnTo>
                    <a:pt x="46" y="20"/>
                  </a:lnTo>
                  <a:lnTo>
                    <a:pt x="56" y="16"/>
                  </a:lnTo>
                  <a:lnTo>
                    <a:pt x="60" y="12"/>
                  </a:lnTo>
                  <a:lnTo>
                    <a:pt x="64" y="8"/>
                  </a:lnTo>
                  <a:lnTo>
                    <a:pt x="64" y="4"/>
                  </a:lnTo>
                  <a:lnTo>
                    <a:pt x="64"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18" name="Freeform 103"/>
            <p:cNvSpPr>
              <a:spLocks/>
            </p:cNvSpPr>
            <p:nvPr/>
          </p:nvSpPr>
          <p:spPr bwMode="auto">
            <a:xfrm>
              <a:off x="2404" y="2486"/>
              <a:ext cx="64" cy="26"/>
            </a:xfrm>
            <a:custGeom>
              <a:avLst/>
              <a:gdLst>
                <a:gd name="T0" fmla="*/ 64 w 64"/>
                <a:gd name="T1" fmla="*/ 0 h 26"/>
                <a:gd name="T2" fmla="*/ 64 w 64"/>
                <a:gd name="T3" fmla="*/ 0 h 26"/>
                <a:gd name="T4" fmla="*/ 56 w 64"/>
                <a:gd name="T5" fmla="*/ 2 h 26"/>
                <a:gd name="T6" fmla="*/ 50 w 64"/>
                <a:gd name="T7" fmla="*/ 2 h 26"/>
                <a:gd name="T8" fmla="*/ 50 w 64"/>
                <a:gd name="T9" fmla="*/ 2 h 26"/>
                <a:gd name="T10" fmla="*/ 30 w 64"/>
                <a:gd name="T11" fmla="*/ 0 h 26"/>
                <a:gd name="T12" fmla="*/ 30 w 64"/>
                <a:gd name="T13" fmla="*/ 0 h 26"/>
                <a:gd name="T14" fmla="*/ 24 w 64"/>
                <a:gd name="T15" fmla="*/ 0 h 26"/>
                <a:gd name="T16" fmla="*/ 24 w 64"/>
                <a:gd name="T17" fmla="*/ 0 h 26"/>
                <a:gd name="T18" fmla="*/ 14 w 64"/>
                <a:gd name="T19" fmla="*/ 0 h 26"/>
                <a:gd name="T20" fmla="*/ 14 w 64"/>
                <a:gd name="T21" fmla="*/ 0 h 26"/>
                <a:gd name="T22" fmla="*/ 8 w 64"/>
                <a:gd name="T23" fmla="*/ 6 h 26"/>
                <a:gd name="T24" fmla="*/ 2 w 64"/>
                <a:gd name="T25" fmla="*/ 12 h 26"/>
                <a:gd name="T26" fmla="*/ 0 w 64"/>
                <a:gd name="T27" fmla="*/ 20 h 26"/>
                <a:gd name="T28" fmla="*/ 0 w 64"/>
                <a:gd name="T29" fmla="*/ 24 h 26"/>
                <a:gd name="T30" fmla="*/ 2 w 64"/>
                <a:gd name="T31" fmla="*/ 26 h 26"/>
                <a:gd name="T32" fmla="*/ 2 w 64"/>
                <a:gd name="T33" fmla="*/ 26 h 26"/>
                <a:gd name="T34" fmla="*/ 4 w 64"/>
                <a:gd name="T35" fmla="*/ 26 h 26"/>
                <a:gd name="T36" fmla="*/ 4 w 64"/>
                <a:gd name="T37" fmla="*/ 26 h 26"/>
                <a:gd name="T38" fmla="*/ 12 w 64"/>
                <a:gd name="T39" fmla="*/ 24 h 26"/>
                <a:gd name="T40" fmla="*/ 18 w 64"/>
                <a:gd name="T41" fmla="*/ 22 h 26"/>
                <a:gd name="T42" fmla="*/ 18 w 64"/>
                <a:gd name="T43" fmla="*/ 22 h 26"/>
                <a:gd name="T44" fmla="*/ 38 w 64"/>
                <a:gd name="T45" fmla="*/ 22 h 26"/>
                <a:gd name="T46" fmla="*/ 38 w 64"/>
                <a:gd name="T47" fmla="*/ 22 h 26"/>
                <a:gd name="T48" fmla="*/ 46 w 64"/>
                <a:gd name="T49" fmla="*/ 20 h 26"/>
                <a:gd name="T50" fmla="*/ 56 w 64"/>
                <a:gd name="T51" fmla="*/ 16 h 26"/>
                <a:gd name="T52" fmla="*/ 60 w 64"/>
                <a:gd name="T53" fmla="*/ 12 h 26"/>
                <a:gd name="T54" fmla="*/ 64 w 64"/>
                <a:gd name="T55" fmla="*/ 8 h 26"/>
                <a:gd name="T56" fmla="*/ 64 w 64"/>
                <a:gd name="T57" fmla="*/ 4 h 26"/>
                <a:gd name="T58" fmla="*/ 64 w 64"/>
                <a:gd name="T59"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4" h="26">
                  <a:moveTo>
                    <a:pt x="64" y="0"/>
                  </a:moveTo>
                  <a:lnTo>
                    <a:pt x="64" y="0"/>
                  </a:lnTo>
                  <a:lnTo>
                    <a:pt x="56" y="2"/>
                  </a:lnTo>
                  <a:lnTo>
                    <a:pt x="50" y="2"/>
                  </a:lnTo>
                  <a:lnTo>
                    <a:pt x="50" y="2"/>
                  </a:lnTo>
                  <a:lnTo>
                    <a:pt x="30" y="0"/>
                  </a:lnTo>
                  <a:lnTo>
                    <a:pt x="30" y="0"/>
                  </a:lnTo>
                  <a:lnTo>
                    <a:pt x="24" y="0"/>
                  </a:lnTo>
                  <a:lnTo>
                    <a:pt x="24" y="0"/>
                  </a:lnTo>
                  <a:lnTo>
                    <a:pt x="14" y="0"/>
                  </a:lnTo>
                  <a:lnTo>
                    <a:pt x="14" y="0"/>
                  </a:lnTo>
                  <a:lnTo>
                    <a:pt x="8" y="6"/>
                  </a:lnTo>
                  <a:lnTo>
                    <a:pt x="2" y="12"/>
                  </a:lnTo>
                  <a:lnTo>
                    <a:pt x="0" y="20"/>
                  </a:lnTo>
                  <a:lnTo>
                    <a:pt x="0" y="24"/>
                  </a:lnTo>
                  <a:lnTo>
                    <a:pt x="2" y="26"/>
                  </a:lnTo>
                  <a:lnTo>
                    <a:pt x="2" y="26"/>
                  </a:lnTo>
                  <a:lnTo>
                    <a:pt x="4" y="26"/>
                  </a:lnTo>
                  <a:lnTo>
                    <a:pt x="4" y="26"/>
                  </a:lnTo>
                  <a:lnTo>
                    <a:pt x="12" y="24"/>
                  </a:lnTo>
                  <a:lnTo>
                    <a:pt x="18" y="22"/>
                  </a:lnTo>
                  <a:lnTo>
                    <a:pt x="18" y="22"/>
                  </a:lnTo>
                  <a:lnTo>
                    <a:pt x="38" y="22"/>
                  </a:lnTo>
                  <a:lnTo>
                    <a:pt x="38" y="22"/>
                  </a:lnTo>
                  <a:lnTo>
                    <a:pt x="46" y="20"/>
                  </a:lnTo>
                  <a:lnTo>
                    <a:pt x="56" y="16"/>
                  </a:lnTo>
                  <a:lnTo>
                    <a:pt x="60" y="12"/>
                  </a:lnTo>
                  <a:lnTo>
                    <a:pt x="64" y="8"/>
                  </a:lnTo>
                  <a:lnTo>
                    <a:pt x="64" y="4"/>
                  </a:lnTo>
                  <a:lnTo>
                    <a:pt x="6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19" name="Freeform 104"/>
            <p:cNvSpPr>
              <a:spLocks/>
            </p:cNvSpPr>
            <p:nvPr/>
          </p:nvSpPr>
          <p:spPr bwMode="auto">
            <a:xfrm>
              <a:off x="2366" y="2512"/>
              <a:ext cx="62" cy="96"/>
            </a:xfrm>
            <a:custGeom>
              <a:avLst/>
              <a:gdLst>
                <a:gd name="T0" fmla="*/ 26 w 62"/>
                <a:gd name="T1" fmla="*/ 0 h 96"/>
                <a:gd name="T2" fmla="*/ 24 w 62"/>
                <a:gd name="T3" fmla="*/ 0 h 96"/>
                <a:gd name="T4" fmla="*/ 18 w 62"/>
                <a:gd name="T5" fmla="*/ 6 h 96"/>
                <a:gd name="T6" fmla="*/ 16 w 62"/>
                <a:gd name="T7" fmla="*/ 12 h 96"/>
                <a:gd name="T8" fmla="*/ 2 w 62"/>
                <a:gd name="T9" fmla="*/ 34 h 96"/>
                <a:gd name="T10" fmla="*/ 0 w 62"/>
                <a:gd name="T11" fmla="*/ 40 h 96"/>
                <a:gd name="T12" fmla="*/ 2 w 62"/>
                <a:gd name="T13" fmla="*/ 50 h 96"/>
                <a:gd name="T14" fmla="*/ 6 w 62"/>
                <a:gd name="T15" fmla="*/ 56 h 96"/>
                <a:gd name="T16" fmla="*/ 10 w 62"/>
                <a:gd name="T17" fmla="*/ 72 h 96"/>
                <a:gd name="T18" fmla="*/ 6 w 62"/>
                <a:gd name="T19" fmla="*/ 88 h 96"/>
                <a:gd name="T20" fmla="*/ 8 w 62"/>
                <a:gd name="T21" fmla="*/ 94 h 96"/>
                <a:gd name="T22" fmla="*/ 12 w 62"/>
                <a:gd name="T23" fmla="*/ 96 h 96"/>
                <a:gd name="T24" fmla="*/ 18 w 62"/>
                <a:gd name="T25" fmla="*/ 94 h 96"/>
                <a:gd name="T26" fmla="*/ 26 w 62"/>
                <a:gd name="T27" fmla="*/ 86 h 96"/>
                <a:gd name="T28" fmla="*/ 30 w 62"/>
                <a:gd name="T29" fmla="*/ 76 h 96"/>
                <a:gd name="T30" fmla="*/ 30 w 62"/>
                <a:gd name="T31" fmla="*/ 60 h 96"/>
                <a:gd name="T32" fmla="*/ 26 w 62"/>
                <a:gd name="T33" fmla="*/ 44 h 96"/>
                <a:gd name="T34" fmla="*/ 36 w 62"/>
                <a:gd name="T35" fmla="*/ 42 h 96"/>
                <a:gd name="T36" fmla="*/ 36 w 62"/>
                <a:gd name="T37" fmla="*/ 42 h 96"/>
                <a:gd name="T38" fmla="*/ 38 w 62"/>
                <a:gd name="T39" fmla="*/ 50 h 96"/>
                <a:gd name="T40" fmla="*/ 40 w 62"/>
                <a:gd name="T41" fmla="*/ 62 h 96"/>
                <a:gd name="T42" fmla="*/ 44 w 62"/>
                <a:gd name="T43" fmla="*/ 70 h 96"/>
                <a:gd name="T44" fmla="*/ 50 w 62"/>
                <a:gd name="T45" fmla="*/ 72 h 96"/>
                <a:gd name="T46" fmla="*/ 56 w 62"/>
                <a:gd name="T47" fmla="*/ 72 h 96"/>
                <a:gd name="T48" fmla="*/ 60 w 62"/>
                <a:gd name="T49" fmla="*/ 68 h 96"/>
                <a:gd name="T50" fmla="*/ 60 w 62"/>
                <a:gd name="T51" fmla="*/ 58 h 96"/>
                <a:gd name="T52" fmla="*/ 56 w 62"/>
                <a:gd name="T53" fmla="*/ 50 h 96"/>
                <a:gd name="T54" fmla="*/ 48 w 62"/>
                <a:gd name="T55" fmla="*/ 36 h 96"/>
                <a:gd name="T56" fmla="*/ 48 w 62"/>
                <a:gd name="T57" fmla="*/ 30 h 96"/>
                <a:gd name="T58" fmla="*/ 54 w 62"/>
                <a:gd name="T59" fmla="*/ 22 h 96"/>
                <a:gd name="T60" fmla="*/ 60 w 62"/>
                <a:gd name="T61" fmla="*/ 18 h 96"/>
                <a:gd name="T62" fmla="*/ 60 w 62"/>
                <a:gd name="T63" fmla="*/ 12 h 96"/>
                <a:gd name="T64" fmla="*/ 54 w 62"/>
                <a:gd name="T65" fmla="*/ 10 h 96"/>
                <a:gd name="T66" fmla="*/ 48 w 62"/>
                <a:gd name="T67" fmla="*/ 12 h 96"/>
                <a:gd name="T68" fmla="*/ 44 w 62"/>
                <a:gd name="T69" fmla="*/ 14 h 96"/>
                <a:gd name="T70" fmla="*/ 38 w 62"/>
                <a:gd name="T71" fmla="*/ 18 h 96"/>
                <a:gd name="T72" fmla="*/ 36 w 62"/>
                <a:gd name="T73" fmla="*/ 18 h 96"/>
                <a:gd name="T74" fmla="*/ 32 w 62"/>
                <a:gd name="T75" fmla="*/ 14 h 96"/>
                <a:gd name="T76" fmla="*/ 30 w 62"/>
                <a:gd name="T77" fmla="*/ 2 h 96"/>
                <a:gd name="T78" fmla="*/ 28 w 62"/>
                <a:gd name="T79"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2" h="96">
                  <a:moveTo>
                    <a:pt x="26" y="0"/>
                  </a:moveTo>
                  <a:lnTo>
                    <a:pt x="26" y="0"/>
                  </a:lnTo>
                  <a:lnTo>
                    <a:pt x="24" y="0"/>
                  </a:lnTo>
                  <a:lnTo>
                    <a:pt x="24" y="0"/>
                  </a:lnTo>
                  <a:lnTo>
                    <a:pt x="20" y="2"/>
                  </a:lnTo>
                  <a:lnTo>
                    <a:pt x="18" y="6"/>
                  </a:lnTo>
                  <a:lnTo>
                    <a:pt x="16" y="12"/>
                  </a:lnTo>
                  <a:lnTo>
                    <a:pt x="16" y="12"/>
                  </a:lnTo>
                  <a:lnTo>
                    <a:pt x="10" y="24"/>
                  </a:lnTo>
                  <a:lnTo>
                    <a:pt x="2" y="34"/>
                  </a:lnTo>
                  <a:lnTo>
                    <a:pt x="2" y="34"/>
                  </a:lnTo>
                  <a:lnTo>
                    <a:pt x="0" y="40"/>
                  </a:lnTo>
                  <a:lnTo>
                    <a:pt x="0" y="46"/>
                  </a:lnTo>
                  <a:lnTo>
                    <a:pt x="2" y="50"/>
                  </a:lnTo>
                  <a:lnTo>
                    <a:pt x="6" y="56"/>
                  </a:lnTo>
                  <a:lnTo>
                    <a:pt x="6" y="56"/>
                  </a:lnTo>
                  <a:lnTo>
                    <a:pt x="10" y="64"/>
                  </a:lnTo>
                  <a:lnTo>
                    <a:pt x="10" y="72"/>
                  </a:lnTo>
                  <a:lnTo>
                    <a:pt x="8" y="80"/>
                  </a:lnTo>
                  <a:lnTo>
                    <a:pt x="6" y="88"/>
                  </a:lnTo>
                  <a:lnTo>
                    <a:pt x="6" y="88"/>
                  </a:lnTo>
                  <a:lnTo>
                    <a:pt x="8" y="94"/>
                  </a:lnTo>
                  <a:lnTo>
                    <a:pt x="12" y="96"/>
                  </a:lnTo>
                  <a:lnTo>
                    <a:pt x="12" y="96"/>
                  </a:lnTo>
                  <a:lnTo>
                    <a:pt x="18" y="94"/>
                  </a:lnTo>
                  <a:lnTo>
                    <a:pt x="18" y="94"/>
                  </a:lnTo>
                  <a:lnTo>
                    <a:pt x="22" y="90"/>
                  </a:lnTo>
                  <a:lnTo>
                    <a:pt x="26" y="86"/>
                  </a:lnTo>
                  <a:lnTo>
                    <a:pt x="30" y="76"/>
                  </a:lnTo>
                  <a:lnTo>
                    <a:pt x="30" y="76"/>
                  </a:lnTo>
                  <a:lnTo>
                    <a:pt x="32" y="68"/>
                  </a:lnTo>
                  <a:lnTo>
                    <a:pt x="30" y="60"/>
                  </a:lnTo>
                  <a:lnTo>
                    <a:pt x="26" y="52"/>
                  </a:lnTo>
                  <a:lnTo>
                    <a:pt x="26" y="44"/>
                  </a:lnTo>
                  <a:lnTo>
                    <a:pt x="26" y="44"/>
                  </a:lnTo>
                  <a:lnTo>
                    <a:pt x="36" y="42"/>
                  </a:lnTo>
                  <a:lnTo>
                    <a:pt x="36" y="42"/>
                  </a:lnTo>
                  <a:lnTo>
                    <a:pt x="36" y="42"/>
                  </a:lnTo>
                  <a:lnTo>
                    <a:pt x="38" y="44"/>
                  </a:lnTo>
                  <a:lnTo>
                    <a:pt x="38" y="50"/>
                  </a:lnTo>
                  <a:lnTo>
                    <a:pt x="38" y="50"/>
                  </a:lnTo>
                  <a:lnTo>
                    <a:pt x="40" y="62"/>
                  </a:lnTo>
                  <a:lnTo>
                    <a:pt x="44" y="70"/>
                  </a:lnTo>
                  <a:lnTo>
                    <a:pt x="44" y="70"/>
                  </a:lnTo>
                  <a:lnTo>
                    <a:pt x="48" y="72"/>
                  </a:lnTo>
                  <a:lnTo>
                    <a:pt x="50" y="72"/>
                  </a:lnTo>
                  <a:lnTo>
                    <a:pt x="50" y="72"/>
                  </a:lnTo>
                  <a:lnTo>
                    <a:pt x="56" y="72"/>
                  </a:lnTo>
                  <a:lnTo>
                    <a:pt x="60" y="68"/>
                  </a:lnTo>
                  <a:lnTo>
                    <a:pt x="60" y="68"/>
                  </a:lnTo>
                  <a:lnTo>
                    <a:pt x="62" y="64"/>
                  </a:lnTo>
                  <a:lnTo>
                    <a:pt x="60" y="58"/>
                  </a:lnTo>
                  <a:lnTo>
                    <a:pt x="56" y="50"/>
                  </a:lnTo>
                  <a:lnTo>
                    <a:pt x="56" y="50"/>
                  </a:lnTo>
                  <a:lnTo>
                    <a:pt x="52" y="42"/>
                  </a:lnTo>
                  <a:lnTo>
                    <a:pt x="48" y="36"/>
                  </a:lnTo>
                  <a:lnTo>
                    <a:pt x="46" y="34"/>
                  </a:lnTo>
                  <a:lnTo>
                    <a:pt x="48" y="30"/>
                  </a:lnTo>
                  <a:lnTo>
                    <a:pt x="50" y="26"/>
                  </a:lnTo>
                  <a:lnTo>
                    <a:pt x="54" y="22"/>
                  </a:lnTo>
                  <a:lnTo>
                    <a:pt x="54" y="22"/>
                  </a:lnTo>
                  <a:lnTo>
                    <a:pt x="60" y="18"/>
                  </a:lnTo>
                  <a:lnTo>
                    <a:pt x="62" y="16"/>
                  </a:lnTo>
                  <a:lnTo>
                    <a:pt x="60" y="12"/>
                  </a:lnTo>
                  <a:lnTo>
                    <a:pt x="60" y="12"/>
                  </a:lnTo>
                  <a:lnTo>
                    <a:pt x="54" y="10"/>
                  </a:lnTo>
                  <a:lnTo>
                    <a:pt x="54" y="10"/>
                  </a:lnTo>
                  <a:lnTo>
                    <a:pt x="48" y="12"/>
                  </a:lnTo>
                  <a:lnTo>
                    <a:pt x="44" y="14"/>
                  </a:lnTo>
                  <a:lnTo>
                    <a:pt x="44" y="14"/>
                  </a:lnTo>
                  <a:lnTo>
                    <a:pt x="40" y="18"/>
                  </a:lnTo>
                  <a:lnTo>
                    <a:pt x="38" y="18"/>
                  </a:lnTo>
                  <a:lnTo>
                    <a:pt x="38" y="18"/>
                  </a:lnTo>
                  <a:lnTo>
                    <a:pt x="36" y="18"/>
                  </a:lnTo>
                  <a:lnTo>
                    <a:pt x="32" y="14"/>
                  </a:lnTo>
                  <a:lnTo>
                    <a:pt x="32" y="14"/>
                  </a:lnTo>
                  <a:lnTo>
                    <a:pt x="32" y="6"/>
                  </a:lnTo>
                  <a:lnTo>
                    <a:pt x="30" y="2"/>
                  </a:lnTo>
                  <a:lnTo>
                    <a:pt x="28" y="0"/>
                  </a:lnTo>
                  <a:lnTo>
                    <a:pt x="28" y="0"/>
                  </a:lnTo>
                  <a:lnTo>
                    <a:pt x="26"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20" name="Freeform 105"/>
            <p:cNvSpPr>
              <a:spLocks/>
            </p:cNvSpPr>
            <p:nvPr/>
          </p:nvSpPr>
          <p:spPr bwMode="auto">
            <a:xfrm>
              <a:off x="2366" y="2512"/>
              <a:ext cx="62" cy="96"/>
            </a:xfrm>
            <a:custGeom>
              <a:avLst/>
              <a:gdLst>
                <a:gd name="T0" fmla="*/ 26 w 62"/>
                <a:gd name="T1" fmla="*/ 0 h 96"/>
                <a:gd name="T2" fmla="*/ 24 w 62"/>
                <a:gd name="T3" fmla="*/ 0 h 96"/>
                <a:gd name="T4" fmla="*/ 18 w 62"/>
                <a:gd name="T5" fmla="*/ 6 h 96"/>
                <a:gd name="T6" fmla="*/ 16 w 62"/>
                <a:gd name="T7" fmla="*/ 12 h 96"/>
                <a:gd name="T8" fmla="*/ 2 w 62"/>
                <a:gd name="T9" fmla="*/ 34 h 96"/>
                <a:gd name="T10" fmla="*/ 0 w 62"/>
                <a:gd name="T11" fmla="*/ 40 h 96"/>
                <a:gd name="T12" fmla="*/ 2 w 62"/>
                <a:gd name="T13" fmla="*/ 50 h 96"/>
                <a:gd name="T14" fmla="*/ 6 w 62"/>
                <a:gd name="T15" fmla="*/ 56 h 96"/>
                <a:gd name="T16" fmla="*/ 10 w 62"/>
                <a:gd name="T17" fmla="*/ 72 h 96"/>
                <a:gd name="T18" fmla="*/ 6 w 62"/>
                <a:gd name="T19" fmla="*/ 88 h 96"/>
                <a:gd name="T20" fmla="*/ 8 w 62"/>
                <a:gd name="T21" fmla="*/ 94 h 96"/>
                <a:gd name="T22" fmla="*/ 12 w 62"/>
                <a:gd name="T23" fmla="*/ 96 h 96"/>
                <a:gd name="T24" fmla="*/ 18 w 62"/>
                <a:gd name="T25" fmla="*/ 94 h 96"/>
                <a:gd name="T26" fmla="*/ 26 w 62"/>
                <a:gd name="T27" fmla="*/ 86 h 96"/>
                <a:gd name="T28" fmla="*/ 30 w 62"/>
                <a:gd name="T29" fmla="*/ 76 h 96"/>
                <a:gd name="T30" fmla="*/ 30 w 62"/>
                <a:gd name="T31" fmla="*/ 60 h 96"/>
                <a:gd name="T32" fmla="*/ 26 w 62"/>
                <a:gd name="T33" fmla="*/ 44 h 96"/>
                <a:gd name="T34" fmla="*/ 36 w 62"/>
                <a:gd name="T35" fmla="*/ 42 h 96"/>
                <a:gd name="T36" fmla="*/ 36 w 62"/>
                <a:gd name="T37" fmla="*/ 42 h 96"/>
                <a:gd name="T38" fmla="*/ 38 w 62"/>
                <a:gd name="T39" fmla="*/ 50 h 96"/>
                <a:gd name="T40" fmla="*/ 40 w 62"/>
                <a:gd name="T41" fmla="*/ 62 h 96"/>
                <a:gd name="T42" fmla="*/ 44 w 62"/>
                <a:gd name="T43" fmla="*/ 70 h 96"/>
                <a:gd name="T44" fmla="*/ 50 w 62"/>
                <a:gd name="T45" fmla="*/ 72 h 96"/>
                <a:gd name="T46" fmla="*/ 56 w 62"/>
                <a:gd name="T47" fmla="*/ 72 h 96"/>
                <a:gd name="T48" fmla="*/ 60 w 62"/>
                <a:gd name="T49" fmla="*/ 68 h 96"/>
                <a:gd name="T50" fmla="*/ 60 w 62"/>
                <a:gd name="T51" fmla="*/ 58 h 96"/>
                <a:gd name="T52" fmla="*/ 56 w 62"/>
                <a:gd name="T53" fmla="*/ 50 h 96"/>
                <a:gd name="T54" fmla="*/ 48 w 62"/>
                <a:gd name="T55" fmla="*/ 36 h 96"/>
                <a:gd name="T56" fmla="*/ 48 w 62"/>
                <a:gd name="T57" fmla="*/ 30 h 96"/>
                <a:gd name="T58" fmla="*/ 54 w 62"/>
                <a:gd name="T59" fmla="*/ 22 h 96"/>
                <a:gd name="T60" fmla="*/ 60 w 62"/>
                <a:gd name="T61" fmla="*/ 18 h 96"/>
                <a:gd name="T62" fmla="*/ 60 w 62"/>
                <a:gd name="T63" fmla="*/ 12 h 96"/>
                <a:gd name="T64" fmla="*/ 54 w 62"/>
                <a:gd name="T65" fmla="*/ 10 h 96"/>
                <a:gd name="T66" fmla="*/ 48 w 62"/>
                <a:gd name="T67" fmla="*/ 12 h 96"/>
                <a:gd name="T68" fmla="*/ 44 w 62"/>
                <a:gd name="T69" fmla="*/ 14 h 96"/>
                <a:gd name="T70" fmla="*/ 38 w 62"/>
                <a:gd name="T71" fmla="*/ 18 h 96"/>
                <a:gd name="T72" fmla="*/ 36 w 62"/>
                <a:gd name="T73" fmla="*/ 18 h 96"/>
                <a:gd name="T74" fmla="*/ 32 w 62"/>
                <a:gd name="T75" fmla="*/ 14 h 96"/>
                <a:gd name="T76" fmla="*/ 30 w 62"/>
                <a:gd name="T77" fmla="*/ 2 h 96"/>
                <a:gd name="T78" fmla="*/ 28 w 62"/>
                <a:gd name="T79"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2" h="96">
                  <a:moveTo>
                    <a:pt x="26" y="0"/>
                  </a:moveTo>
                  <a:lnTo>
                    <a:pt x="26" y="0"/>
                  </a:lnTo>
                  <a:lnTo>
                    <a:pt x="24" y="0"/>
                  </a:lnTo>
                  <a:lnTo>
                    <a:pt x="24" y="0"/>
                  </a:lnTo>
                  <a:lnTo>
                    <a:pt x="20" y="2"/>
                  </a:lnTo>
                  <a:lnTo>
                    <a:pt x="18" y="6"/>
                  </a:lnTo>
                  <a:lnTo>
                    <a:pt x="16" y="12"/>
                  </a:lnTo>
                  <a:lnTo>
                    <a:pt x="16" y="12"/>
                  </a:lnTo>
                  <a:lnTo>
                    <a:pt x="10" y="24"/>
                  </a:lnTo>
                  <a:lnTo>
                    <a:pt x="2" y="34"/>
                  </a:lnTo>
                  <a:lnTo>
                    <a:pt x="2" y="34"/>
                  </a:lnTo>
                  <a:lnTo>
                    <a:pt x="0" y="40"/>
                  </a:lnTo>
                  <a:lnTo>
                    <a:pt x="0" y="46"/>
                  </a:lnTo>
                  <a:lnTo>
                    <a:pt x="2" y="50"/>
                  </a:lnTo>
                  <a:lnTo>
                    <a:pt x="6" y="56"/>
                  </a:lnTo>
                  <a:lnTo>
                    <a:pt x="6" y="56"/>
                  </a:lnTo>
                  <a:lnTo>
                    <a:pt x="10" y="64"/>
                  </a:lnTo>
                  <a:lnTo>
                    <a:pt x="10" y="72"/>
                  </a:lnTo>
                  <a:lnTo>
                    <a:pt x="8" y="80"/>
                  </a:lnTo>
                  <a:lnTo>
                    <a:pt x="6" y="88"/>
                  </a:lnTo>
                  <a:lnTo>
                    <a:pt x="6" y="88"/>
                  </a:lnTo>
                  <a:lnTo>
                    <a:pt x="8" y="94"/>
                  </a:lnTo>
                  <a:lnTo>
                    <a:pt x="12" y="96"/>
                  </a:lnTo>
                  <a:lnTo>
                    <a:pt x="12" y="96"/>
                  </a:lnTo>
                  <a:lnTo>
                    <a:pt x="18" y="94"/>
                  </a:lnTo>
                  <a:lnTo>
                    <a:pt x="18" y="94"/>
                  </a:lnTo>
                  <a:lnTo>
                    <a:pt x="22" y="90"/>
                  </a:lnTo>
                  <a:lnTo>
                    <a:pt x="26" y="86"/>
                  </a:lnTo>
                  <a:lnTo>
                    <a:pt x="30" y="76"/>
                  </a:lnTo>
                  <a:lnTo>
                    <a:pt x="30" y="76"/>
                  </a:lnTo>
                  <a:lnTo>
                    <a:pt x="32" y="68"/>
                  </a:lnTo>
                  <a:lnTo>
                    <a:pt x="30" y="60"/>
                  </a:lnTo>
                  <a:lnTo>
                    <a:pt x="26" y="52"/>
                  </a:lnTo>
                  <a:lnTo>
                    <a:pt x="26" y="44"/>
                  </a:lnTo>
                  <a:lnTo>
                    <a:pt x="26" y="44"/>
                  </a:lnTo>
                  <a:lnTo>
                    <a:pt x="36" y="42"/>
                  </a:lnTo>
                  <a:lnTo>
                    <a:pt x="36" y="42"/>
                  </a:lnTo>
                  <a:lnTo>
                    <a:pt x="36" y="42"/>
                  </a:lnTo>
                  <a:lnTo>
                    <a:pt x="38" y="44"/>
                  </a:lnTo>
                  <a:lnTo>
                    <a:pt x="38" y="50"/>
                  </a:lnTo>
                  <a:lnTo>
                    <a:pt x="38" y="50"/>
                  </a:lnTo>
                  <a:lnTo>
                    <a:pt x="40" y="62"/>
                  </a:lnTo>
                  <a:lnTo>
                    <a:pt x="44" y="70"/>
                  </a:lnTo>
                  <a:lnTo>
                    <a:pt x="44" y="70"/>
                  </a:lnTo>
                  <a:lnTo>
                    <a:pt x="48" y="72"/>
                  </a:lnTo>
                  <a:lnTo>
                    <a:pt x="50" y="72"/>
                  </a:lnTo>
                  <a:lnTo>
                    <a:pt x="50" y="72"/>
                  </a:lnTo>
                  <a:lnTo>
                    <a:pt x="56" y="72"/>
                  </a:lnTo>
                  <a:lnTo>
                    <a:pt x="60" y="68"/>
                  </a:lnTo>
                  <a:lnTo>
                    <a:pt x="60" y="68"/>
                  </a:lnTo>
                  <a:lnTo>
                    <a:pt x="62" y="64"/>
                  </a:lnTo>
                  <a:lnTo>
                    <a:pt x="60" y="58"/>
                  </a:lnTo>
                  <a:lnTo>
                    <a:pt x="56" y="50"/>
                  </a:lnTo>
                  <a:lnTo>
                    <a:pt x="56" y="50"/>
                  </a:lnTo>
                  <a:lnTo>
                    <a:pt x="52" y="42"/>
                  </a:lnTo>
                  <a:lnTo>
                    <a:pt x="48" y="36"/>
                  </a:lnTo>
                  <a:lnTo>
                    <a:pt x="46" y="34"/>
                  </a:lnTo>
                  <a:lnTo>
                    <a:pt x="48" y="30"/>
                  </a:lnTo>
                  <a:lnTo>
                    <a:pt x="50" y="26"/>
                  </a:lnTo>
                  <a:lnTo>
                    <a:pt x="54" y="22"/>
                  </a:lnTo>
                  <a:lnTo>
                    <a:pt x="54" y="22"/>
                  </a:lnTo>
                  <a:lnTo>
                    <a:pt x="60" y="18"/>
                  </a:lnTo>
                  <a:lnTo>
                    <a:pt x="62" y="16"/>
                  </a:lnTo>
                  <a:lnTo>
                    <a:pt x="60" y="12"/>
                  </a:lnTo>
                  <a:lnTo>
                    <a:pt x="60" y="12"/>
                  </a:lnTo>
                  <a:lnTo>
                    <a:pt x="54" y="10"/>
                  </a:lnTo>
                  <a:lnTo>
                    <a:pt x="54" y="10"/>
                  </a:lnTo>
                  <a:lnTo>
                    <a:pt x="48" y="12"/>
                  </a:lnTo>
                  <a:lnTo>
                    <a:pt x="44" y="14"/>
                  </a:lnTo>
                  <a:lnTo>
                    <a:pt x="44" y="14"/>
                  </a:lnTo>
                  <a:lnTo>
                    <a:pt x="40" y="18"/>
                  </a:lnTo>
                  <a:lnTo>
                    <a:pt x="38" y="18"/>
                  </a:lnTo>
                  <a:lnTo>
                    <a:pt x="38" y="18"/>
                  </a:lnTo>
                  <a:lnTo>
                    <a:pt x="36" y="18"/>
                  </a:lnTo>
                  <a:lnTo>
                    <a:pt x="32" y="14"/>
                  </a:lnTo>
                  <a:lnTo>
                    <a:pt x="32" y="14"/>
                  </a:lnTo>
                  <a:lnTo>
                    <a:pt x="32" y="6"/>
                  </a:lnTo>
                  <a:lnTo>
                    <a:pt x="30" y="2"/>
                  </a:lnTo>
                  <a:lnTo>
                    <a:pt x="28" y="0"/>
                  </a:lnTo>
                  <a:lnTo>
                    <a:pt x="28" y="0"/>
                  </a:lnTo>
                  <a:lnTo>
                    <a:pt x="2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21" name="Freeform 106"/>
            <p:cNvSpPr>
              <a:spLocks/>
            </p:cNvSpPr>
            <p:nvPr/>
          </p:nvSpPr>
          <p:spPr bwMode="auto">
            <a:xfrm>
              <a:off x="2186" y="2600"/>
              <a:ext cx="142" cy="50"/>
            </a:xfrm>
            <a:custGeom>
              <a:avLst/>
              <a:gdLst>
                <a:gd name="T0" fmla="*/ 8 w 142"/>
                <a:gd name="T1" fmla="*/ 0 h 50"/>
                <a:gd name="T2" fmla="*/ 8 w 142"/>
                <a:gd name="T3" fmla="*/ 0 h 50"/>
                <a:gd name="T4" fmla="*/ 6 w 142"/>
                <a:gd name="T5" fmla="*/ 0 h 50"/>
                <a:gd name="T6" fmla="*/ 6 w 142"/>
                <a:gd name="T7" fmla="*/ 0 h 50"/>
                <a:gd name="T8" fmla="*/ 0 w 142"/>
                <a:gd name="T9" fmla="*/ 4 h 50"/>
                <a:gd name="T10" fmla="*/ 0 w 142"/>
                <a:gd name="T11" fmla="*/ 8 h 50"/>
                <a:gd name="T12" fmla="*/ 2 w 142"/>
                <a:gd name="T13" fmla="*/ 12 h 50"/>
                <a:gd name="T14" fmla="*/ 6 w 142"/>
                <a:gd name="T15" fmla="*/ 18 h 50"/>
                <a:gd name="T16" fmla="*/ 16 w 142"/>
                <a:gd name="T17" fmla="*/ 26 h 50"/>
                <a:gd name="T18" fmla="*/ 24 w 142"/>
                <a:gd name="T19" fmla="*/ 32 h 50"/>
                <a:gd name="T20" fmla="*/ 24 w 142"/>
                <a:gd name="T21" fmla="*/ 32 h 50"/>
                <a:gd name="T22" fmla="*/ 32 w 142"/>
                <a:gd name="T23" fmla="*/ 36 h 50"/>
                <a:gd name="T24" fmla="*/ 42 w 142"/>
                <a:gd name="T25" fmla="*/ 38 h 50"/>
                <a:gd name="T26" fmla="*/ 62 w 142"/>
                <a:gd name="T27" fmla="*/ 40 h 50"/>
                <a:gd name="T28" fmla="*/ 62 w 142"/>
                <a:gd name="T29" fmla="*/ 40 h 50"/>
                <a:gd name="T30" fmla="*/ 100 w 142"/>
                <a:gd name="T31" fmla="*/ 46 h 50"/>
                <a:gd name="T32" fmla="*/ 100 w 142"/>
                <a:gd name="T33" fmla="*/ 46 h 50"/>
                <a:gd name="T34" fmla="*/ 112 w 142"/>
                <a:gd name="T35" fmla="*/ 48 h 50"/>
                <a:gd name="T36" fmla="*/ 126 w 142"/>
                <a:gd name="T37" fmla="*/ 50 h 50"/>
                <a:gd name="T38" fmla="*/ 126 w 142"/>
                <a:gd name="T39" fmla="*/ 50 h 50"/>
                <a:gd name="T40" fmla="*/ 134 w 142"/>
                <a:gd name="T41" fmla="*/ 50 h 50"/>
                <a:gd name="T42" fmla="*/ 142 w 142"/>
                <a:gd name="T43" fmla="*/ 46 h 50"/>
                <a:gd name="T44" fmla="*/ 142 w 142"/>
                <a:gd name="T45" fmla="*/ 46 h 50"/>
                <a:gd name="T46" fmla="*/ 140 w 142"/>
                <a:gd name="T47" fmla="*/ 44 h 50"/>
                <a:gd name="T48" fmla="*/ 142 w 142"/>
                <a:gd name="T49" fmla="*/ 44 h 50"/>
                <a:gd name="T50" fmla="*/ 142 w 142"/>
                <a:gd name="T51" fmla="*/ 44 h 50"/>
                <a:gd name="T52" fmla="*/ 124 w 142"/>
                <a:gd name="T53" fmla="*/ 38 h 50"/>
                <a:gd name="T54" fmla="*/ 116 w 142"/>
                <a:gd name="T55" fmla="*/ 36 h 50"/>
                <a:gd name="T56" fmla="*/ 110 w 142"/>
                <a:gd name="T57" fmla="*/ 32 h 50"/>
                <a:gd name="T58" fmla="*/ 110 w 142"/>
                <a:gd name="T59" fmla="*/ 32 h 50"/>
                <a:gd name="T60" fmla="*/ 104 w 142"/>
                <a:gd name="T61" fmla="*/ 26 h 50"/>
                <a:gd name="T62" fmla="*/ 100 w 142"/>
                <a:gd name="T63" fmla="*/ 20 h 50"/>
                <a:gd name="T64" fmla="*/ 100 w 142"/>
                <a:gd name="T65" fmla="*/ 20 h 50"/>
                <a:gd name="T66" fmla="*/ 92 w 142"/>
                <a:gd name="T67" fmla="*/ 14 h 50"/>
                <a:gd name="T68" fmla="*/ 82 w 142"/>
                <a:gd name="T69" fmla="*/ 12 h 50"/>
                <a:gd name="T70" fmla="*/ 82 w 142"/>
                <a:gd name="T71" fmla="*/ 12 h 50"/>
                <a:gd name="T72" fmla="*/ 78 w 142"/>
                <a:gd name="T73" fmla="*/ 10 h 50"/>
                <a:gd name="T74" fmla="*/ 78 w 142"/>
                <a:gd name="T75" fmla="*/ 10 h 50"/>
                <a:gd name="T76" fmla="*/ 72 w 142"/>
                <a:gd name="T77" fmla="*/ 12 h 50"/>
                <a:gd name="T78" fmla="*/ 68 w 142"/>
                <a:gd name="T79" fmla="*/ 16 h 50"/>
                <a:gd name="T80" fmla="*/ 68 w 142"/>
                <a:gd name="T81" fmla="*/ 16 h 50"/>
                <a:gd name="T82" fmla="*/ 60 w 142"/>
                <a:gd name="T83" fmla="*/ 20 h 50"/>
                <a:gd name="T84" fmla="*/ 52 w 142"/>
                <a:gd name="T85" fmla="*/ 22 h 50"/>
                <a:gd name="T86" fmla="*/ 52 w 142"/>
                <a:gd name="T87" fmla="*/ 22 h 50"/>
                <a:gd name="T88" fmla="*/ 48 w 142"/>
                <a:gd name="T89" fmla="*/ 20 h 50"/>
                <a:gd name="T90" fmla="*/ 48 w 142"/>
                <a:gd name="T91" fmla="*/ 20 h 50"/>
                <a:gd name="T92" fmla="*/ 44 w 142"/>
                <a:gd name="T93" fmla="*/ 18 h 50"/>
                <a:gd name="T94" fmla="*/ 42 w 142"/>
                <a:gd name="T95" fmla="*/ 16 h 50"/>
                <a:gd name="T96" fmla="*/ 38 w 142"/>
                <a:gd name="T97" fmla="*/ 12 h 50"/>
                <a:gd name="T98" fmla="*/ 38 w 142"/>
                <a:gd name="T99" fmla="*/ 12 h 50"/>
                <a:gd name="T100" fmla="*/ 32 w 142"/>
                <a:gd name="T101" fmla="*/ 8 h 50"/>
                <a:gd name="T102" fmla="*/ 24 w 142"/>
                <a:gd name="T103" fmla="*/ 4 h 50"/>
                <a:gd name="T104" fmla="*/ 24 w 142"/>
                <a:gd name="T105" fmla="*/ 4 h 50"/>
                <a:gd name="T106" fmla="*/ 16 w 142"/>
                <a:gd name="T107" fmla="*/ 2 h 50"/>
                <a:gd name="T108" fmla="*/ 8 w 142"/>
                <a:gd name="T109"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42" h="50">
                  <a:moveTo>
                    <a:pt x="8" y="0"/>
                  </a:moveTo>
                  <a:lnTo>
                    <a:pt x="8" y="0"/>
                  </a:lnTo>
                  <a:lnTo>
                    <a:pt x="6" y="0"/>
                  </a:lnTo>
                  <a:lnTo>
                    <a:pt x="6" y="0"/>
                  </a:lnTo>
                  <a:lnTo>
                    <a:pt x="0" y="4"/>
                  </a:lnTo>
                  <a:lnTo>
                    <a:pt x="0" y="8"/>
                  </a:lnTo>
                  <a:lnTo>
                    <a:pt x="2" y="12"/>
                  </a:lnTo>
                  <a:lnTo>
                    <a:pt x="6" y="18"/>
                  </a:lnTo>
                  <a:lnTo>
                    <a:pt x="16" y="26"/>
                  </a:lnTo>
                  <a:lnTo>
                    <a:pt x="24" y="32"/>
                  </a:lnTo>
                  <a:lnTo>
                    <a:pt x="24" y="32"/>
                  </a:lnTo>
                  <a:lnTo>
                    <a:pt x="32" y="36"/>
                  </a:lnTo>
                  <a:lnTo>
                    <a:pt x="42" y="38"/>
                  </a:lnTo>
                  <a:lnTo>
                    <a:pt x="62" y="40"/>
                  </a:lnTo>
                  <a:lnTo>
                    <a:pt x="62" y="40"/>
                  </a:lnTo>
                  <a:lnTo>
                    <a:pt x="100" y="46"/>
                  </a:lnTo>
                  <a:lnTo>
                    <a:pt x="100" y="46"/>
                  </a:lnTo>
                  <a:lnTo>
                    <a:pt x="112" y="48"/>
                  </a:lnTo>
                  <a:lnTo>
                    <a:pt x="126" y="50"/>
                  </a:lnTo>
                  <a:lnTo>
                    <a:pt x="126" y="50"/>
                  </a:lnTo>
                  <a:lnTo>
                    <a:pt x="134" y="50"/>
                  </a:lnTo>
                  <a:lnTo>
                    <a:pt x="142" y="46"/>
                  </a:lnTo>
                  <a:lnTo>
                    <a:pt x="142" y="46"/>
                  </a:lnTo>
                  <a:lnTo>
                    <a:pt x="140" y="44"/>
                  </a:lnTo>
                  <a:lnTo>
                    <a:pt x="142" y="44"/>
                  </a:lnTo>
                  <a:lnTo>
                    <a:pt x="142" y="44"/>
                  </a:lnTo>
                  <a:lnTo>
                    <a:pt x="124" y="38"/>
                  </a:lnTo>
                  <a:lnTo>
                    <a:pt x="116" y="36"/>
                  </a:lnTo>
                  <a:lnTo>
                    <a:pt x="110" y="32"/>
                  </a:lnTo>
                  <a:lnTo>
                    <a:pt x="110" y="32"/>
                  </a:lnTo>
                  <a:lnTo>
                    <a:pt x="104" y="26"/>
                  </a:lnTo>
                  <a:lnTo>
                    <a:pt x="100" y="20"/>
                  </a:lnTo>
                  <a:lnTo>
                    <a:pt x="100" y="20"/>
                  </a:lnTo>
                  <a:lnTo>
                    <a:pt x="92" y="14"/>
                  </a:lnTo>
                  <a:lnTo>
                    <a:pt x="82" y="12"/>
                  </a:lnTo>
                  <a:lnTo>
                    <a:pt x="82" y="12"/>
                  </a:lnTo>
                  <a:lnTo>
                    <a:pt x="78" y="10"/>
                  </a:lnTo>
                  <a:lnTo>
                    <a:pt x="78" y="10"/>
                  </a:lnTo>
                  <a:lnTo>
                    <a:pt x="72" y="12"/>
                  </a:lnTo>
                  <a:lnTo>
                    <a:pt x="68" y="16"/>
                  </a:lnTo>
                  <a:lnTo>
                    <a:pt x="68" y="16"/>
                  </a:lnTo>
                  <a:lnTo>
                    <a:pt x="60" y="20"/>
                  </a:lnTo>
                  <a:lnTo>
                    <a:pt x="52" y="22"/>
                  </a:lnTo>
                  <a:lnTo>
                    <a:pt x="52" y="22"/>
                  </a:lnTo>
                  <a:lnTo>
                    <a:pt x="48" y="20"/>
                  </a:lnTo>
                  <a:lnTo>
                    <a:pt x="48" y="20"/>
                  </a:lnTo>
                  <a:lnTo>
                    <a:pt x="44" y="18"/>
                  </a:lnTo>
                  <a:lnTo>
                    <a:pt x="42" y="16"/>
                  </a:lnTo>
                  <a:lnTo>
                    <a:pt x="38" y="12"/>
                  </a:lnTo>
                  <a:lnTo>
                    <a:pt x="38" y="12"/>
                  </a:lnTo>
                  <a:lnTo>
                    <a:pt x="32" y="8"/>
                  </a:lnTo>
                  <a:lnTo>
                    <a:pt x="24" y="4"/>
                  </a:lnTo>
                  <a:lnTo>
                    <a:pt x="24" y="4"/>
                  </a:lnTo>
                  <a:lnTo>
                    <a:pt x="16" y="2"/>
                  </a:lnTo>
                  <a:lnTo>
                    <a:pt x="8"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22" name="Freeform 107"/>
            <p:cNvSpPr>
              <a:spLocks/>
            </p:cNvSpPr>
            <p:nvPr/>
          </p:nvSpPr>
          <p:spPr bwMode="auto">
            <a:xfrm>
              <a:off x="2186" y="2600"/>
              <a:ext cx="142" cy="50"/>
            </a:xfrm>
            <a:custGeom>
              <a:avLst/>
              <a:gdLst>
                <a:gd name="T0" fmla="*/ 8 w 142"/>
                <a:gd name="T1" fmla="*/ 0 h 50"/>
                <a:gd name="T2" fmla="*/ 8 w 142"/>
                <a:gd name="T3" fmla="*/ 0 h 50"/>
                <a:gd name="T4" fmla="*/ 6 w 142"/>
                <a:gd name="T5" fmla="*/ 0 h 50"/>
                <a:gd name="T6" fmla="*/ 6 w 142"/>
                <a:gd name="T7" fmla="*/ 0 h 50"/>
                <a:gd name="T8" fmla="*/ 0 w 142"/>
                <a:gd name="T9" fmla="*/ 4 h 50"/>
                <a:gd name="T10" fmla="*/ 0 w 142"/>
                <a:gd name="T11" fmla="*/ 8 h 50"/>
                <a:gd name="T12" fmla="*/ 2 w 142"/>
                <a:gd name="T13" fmla="*/ 12 h 50"/>
                <a:gd name="T14" fmla="*/ 6 w 142"/>
                <a:gd name="T15" fmla="*/ 18 h 50"/>
                <a:gd name="T16" fmla="*/ 16 w 142"/>
                <a:gd name="T17" fmla="*/ 26 h 50"/>
                <a:gd name="T18" fmla="*/ 24 w 142"/>
                <a:gd name="T19" fmla="*/ 32 h 50"/>
                <a:gd name="T20" fmla="*/ 24 w 142"/>
                <a:gd name="T21" fmla="*/ 32 h 50"/>
                <a:gd name="T22" fmla="*/ 32 w 142"/>
                <a:gd name="T23" fmla="*/ 36 h 50"/>
                <a:gd name="T24" fmla="*/ 42 w 142"/>
                <a:gd name="T25" fmla="*/ 38 h 50"/>
                <a:gd name="T26" fmla="*/ 62 w 142"/>
                <a:gd name="T27" fmla="*/ 40 h 50"/>
                <a:gd name="T28" fmla="*/ 62 w 142"/>
                <a:gd name="T29" fmla="*/ 40 h 50"/>
                <a:gd name="T30" fmla="*/ 100 w 142"/>
                <a:gd name="T31" fmla="*/ 46 h 50"/>
                <a:gd name="T32" fmla="*/ 100 w 142"/>
                <a:gd name="T33" fmla="*/ 46 h 50"/>
                <a:gd name="T34" fmla="*/ 112 w 142"/>
                <a:gd name="T35" fmla="*/ 48 h 50"/>
                <a:gd name="T36" fmla="*/ 126 w 142"/>
                <a:gd name="T37" fmla="*/ 50 h 50"/>
                <a:gd name="T38" fmla="*/ 126 w 142"/>
                <a:gd name="T39" fmla="*/ 50 h 50"/>
                <a:gd name="T40" fmla="*/ 134 w 142"/>
                <a:gd name="T41" fmla="*/ 50 h 50"/>
                <a:gd name="T42" fmla="*/ 142 w 142"/>
                <a:gd name="T43" fmla="*/ 46 h 50"/>
                <a:gd name="T44" fmla="*/ 142 w 142"/>
                <a:gd name="T45" fmla="*/ 46 h 50"/>
                <a:gd name="T46" fmla="*/ 140 w 142"/>
                <a:gd name="T47" fmla="*/ 44 h 50"/>
                <a:gd name="T48" fmla="*/ 142 w 142"/>
                <a:gd name="T49" fmla="*/ 44 h 50"/>
                <a:gd name="T50" fmla="*/ 142 w 142"/>
                <a:gd name="T51" fmla="*/ 44 h 50"/>
                <a:gd name="T52" fmla="*/ 124 w 142"/>
                <a:gd name="T53" fmla="*/ 38 h 50"/>
                <a:gd name="T54" fmla="*/ 116 w 142"/>
                <a:gd name="T55" fmla="*/ 36 h 50"/>
                <a:gd name="T56" fmla="*/ 110 w 142"/>
                <a:gd name="T57" fmla="*/ 32 h 50"/>
                <a:gd name="T58" fmla="*/ 110 w 142"/>
                <a:gd name="T59" fmla="*/ 32 h 50"/>
                <a:gd name="T60" fmla="*/ 104 w 142"/>
                <a:gd name="T61" fmla="*/ 26 h 50"/>
                <a:gd name="T62" fmla="*/ 100 w 142"/>
                <a:gd name="T63" fmla="*/ 20 h 50"/>
                <a:gd name="T64" fmla="*/ 100 w 142"/>
                <a:gd name="T65" fmla="*/ 20 h 50"/>
                <a:gd name="T66" fmla="*/ 92 w 142"/>
                <a:gd name="T67" fmla="*/ 14 h 50"/>
                <a:gd name="T68" fmla="*/ 82 w 142"/>
                <a:gd name="T69" fmla="*/ 12 h 50"/>
                <a:gd name="T70" fmla="*/ 82 w 142"/>
                <a:gd name="T71" fmla="*/ 12 h 50"/>
                <a:gd name="T72" fmla="*/ 78 w 142"/>
                <a:gd name="T73" fmla="*/ 10 h 50"/>
                <a:gd name="T74" fmla="*/ 78 w 142"/>
                <a:gd name="T75" fmla="*/ 10 h 50"/>
                <a:gd name="T76" fmla="*/ 72 w 142"/>
                <a:gd name="T77" fmla="*/ 12 h 50"/>
                <a:gd name="T78" fmla="*/ 68 w 142"/>
                <a:gd name="T79" fmla="*/ 16 h 50"/>
                <a:gd name="T80" fmla="*/ 68 w 142"/>
                <a:gd name="T81" fmla="*/ 16 h 50"/>
                <a:gd name="T82" fmla="*/ 60 w 142"/>
                <a:gd name="T83" fmla="*/ 20 h 50"/>
                <a:gd name="T84" fmla="*/ 52 w 142"/>
                <a:gd name="T85" fmla="*/ 22 h 50"/>
                <a:gd name="T86" fmla="*/ 52 w 142"/>
                <a:gd name="T87" fmla="*/ 22 h 50"/>
                <a:gd name="T88" fmla="*/ 48 w 142"/>
                <a:gd name="T89" fmla="*/ 20 h 50"/>
                <a:gd name="T90" fmla="*/ 48 w 142"/>
                <a:gd name="T91" fmla="*/ 20 h 50"/>
                <a:gd name="T92" fmla="*/ 44 w 142"/>
                <a:gd name="T93" fmla="*/ 18 h 50"/>
                <a:gd name="T94" fmla="*/ 42 w 142"/>
                <a:gd name="T95" fmla="*/ 16 h 50"/>
                <a:gd name="T96" fmla="*/ 38 w 142"/>
                <a:gd name="T97" fmla="*/ 12 h 50"/>
                <a:gd name="T98" fmla="*/ 38 w 142"/>
                <a:gd name="T99" fmla="*/ 12 h 50"/>
                <a:gd name="T100" fmla="*/ 32 w 142"/>
                <a:gd name="T101" fmla="*/ 8 h 50"/>
                <a:gd name="T102" fmla="*/ 24 w 142"/>
                <a:gd name="T103" fmla="*/ 4 h 50"/>
                <a:gd name="T104" fmla="*/ 24 w 142"/>
                <a:gd name="T105" fmla="*/ 4 h 50"/>
                <a:gd name="T106" fmla="*/ 16 w 142"/>
                <a:gd name="T107" fmla="*/ 2 h 50"/>
                <a:gd name="T108" fmla="*/ 8 w 142"/>
                <a:gd name="T109"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42" h="50">
                  <a:moveTo>
                    <a:pt x="8" y="0"/>
                  </a:moveTo>
                  <a:lnTo>
                    <a:pt x="8" y="0"/>
                  </a:lnTo>
                  <a:lnTo>
                    <a:pt x="6" y="0"/>
                  </a:lnTo>
                  <a:lnTo>
                    <a:pt x="6" y="0"/>
                  </a:lnTo>
                  <a:lnTo>
                    <a:pt x="0" y="4"/>
                  </a:lnTo>
                  <a:lnTo>
                    <a:pt x="0" y="8"/>
                  </a:lnTo>
                  <a:lnTo>
                    <a:pt x="2" y="12"/>
                  </a:lnTo>
                  <a:lnTo>
                    <a:pt x="6" y="18"/>
                  </a:lnTo>
                  <a:lnTo>
                    <a:pt x="16" y="26"/>
                  </a:lnTo>
                  <a:lnTo>
                    <a:pt x="24" y="32"/>
                  </a:lnTo>
                  <a:lnTo>
                    <a:pt x="24" y="32"/>
                  </a:lnTo>
                  <a:lnTo>
                    <a:pt x="32" y="36"/>
                  </a:lnTo>
                  <a:lnTo>
                    <a:pt x="42" y="38"/>
                  </a:lnTo>
                  <a:lnTo>
                    <a:pt x="62" y="40"/>
                  </a:lnTo>
                  <a:lnTo>
                    <a:pt x="62" y="40"/>
                  </a:lnTo>
                  <a:lnTo>
                    <a:pt x="100" y="46"/>
                  </a:lnTo>
                  <a:lnTo>
                    <a:pt x="100" y="46"/>
                  </a:lnTo>
                  <a:lnTo>
                    <a:pt x="112" y="48"/>
                  </a:lnTo>
                  <a:lnTo>
                    <a:pt x="126" y="50"/>
                  </a:lnTo>
                  <a:lnTo>
                    <a:pt x="126" y="50"/>
                  </a:lnTo>
                  <a:lnTo>
                    <a:pt x="134" y="50"/>
                  </a:lnTo>
                  <a:lnTo>
                    <a:pt x="142" y="46"/>
                  </a:lnTo>
                  <a:lnTo>
                    <a:pt x="142" y="46"/>
                  </a:lnTo>
                  <a:lnTo>
                    <a:pt x="140" y="44"/>
                  </a:lnTo>
                  <a:lnTo>
                    <a:pt x="142" y="44"/>
                  </a:lnTo>
                  <a:lnTo>
                    <a:pt x="142" y="44"/>
                  </a:lnTo>
                  <a:lnTo>
                    <a:pt x="124" y="38"/>
                  </a:lnTo>
                  <a:lnTo>
                    <a:pt x="116" y="36"/>
                  </a:lnTo>
                  <a:lnTo>
                    <a:pt x="110" y="32"/>
                  </a:lnTo>
                  <a:lnTo>
                    <a:pt x="110" y="32"/>
                  </a:lnTo>
                  <a:lnTo>
                    <a:pt x="104" y="26"/>
                  </a:lnTo>
                  <a:lnTo>
                    <a:pt x="100" y="20"/>
                  </a:lnTo>
                  <a:lnTo>
                    <a:pt x="100" y="20"/>
                  </a:lnTo>
                  <a:lnTo>
                    <a:pt x="92" y="14"/>
                  </a:lnTo>
                  <a:lnTo>
                    <a:pt x="82" y="12"/>
                  </a:lnTo>
                  <a:lnTo>
                    <a:pt x="82" y="12"/>
                  </a:lnTo>
                  <a:lnTo>
                    <a:pt x="78" y="10"/>
                  </a:lnTo>
                  <a:lnTo>
                    <a:pt x="78" y="10"/>
                  </a:lnTo>
                  <a:lnTo>
                    <a:pt x="72" y="12"/>
                  </a:lnTo>
                  <a:lnTo>
                    <a:pt x="68" y="16"/>
                  </a:lnTo>
                  <a:lnTo>
                    <a:pt x="68" y="16"/>
                  </a:lnTo>
                  <a:lnTo>
                    <a:pt x="60" y="20"/>
                  </a:lnTo>
                  <a:lnTo>
                    <a:pt x="52" y="22"/>
                  </a:lnTo>
                  <a:lnTo>
                    <a:pt x="52" y="22"/>
                  </a:lnTo>
                  <a:lnTo>
                    <a:pt x="48" y="20"/>
                  </a:lnTo>
                  <a:lnTo>
                    <a:pt x="48" y="20"/>
                  </a:lnTo>
                  <a:lnTo>
                    <a:pt x="44" y="18"/>
                  </a:lnTo>
                  <a:lnTo>
                    <a:pt x="42" y="16"/>
                  </a:lnTo>
                  <a:lnTo>
                    <a:pt x="38" y="12"/>
                  </a:lnTo>
                  <a:lnTo>
                    <a:pt x="38" y="12"/>
                  </a:lnTo>
                  <a:lnTo>
                    <a:pt x="32" y="8"/>
                  </a:lnTo>
                  <a:lnTo>
                    <a:pt x="24" y="4"/>
                  </a:lnTo>
                  <a:lnTo>
                    <a:pt x="24" y="4"/>
                  </a:lnTo>
                  <a:lnTo>
                    <a:pt x="16" y="2"/>
                  </a:lnTo>
                  <a:lnTo>
                    <a:pt x="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23" name="Freeform 108"/>
            <p:cNvSpPr>
              <a:spLocks/>
            </p:cNvSpPr>
            <p:nvPr/>
          </p:nvSpPr>
          <p:spPr bwMode="auto">
            <a:xfrm>
              <a:off x="2374" y="2636"/>
              <a:ext cx="34" cy="14"/>
            </a:xfrm>
            <a:custGeom>
              <a:avLst/>
              <a:gdLst>
                <a:gd name="T0" fmla="*/ 26 w 34"/>
                <a:gd name="T1" fmla="*/ 0 h 14"/>
                <a:gd name="T2" fmla="*/ 26 w 34"/>
                <a:gd name="T3" fmla="*/ 0 h 14"/>
                <a:gd name="T4" fmla="*/ 22 w 34"/>
                <a:gd name="T5" fmla="*/ 0 h 14"/>
                <a:gd name="T6" fmla="*/ 22 w 34"/>
                <a:gd name="T7" fmla="*/ 0 h 14"/>
                <a:gd name="T8" fmla="*/ 8 w 34"/>
                <a:gd name="T9" fmla="*/ 4 h 14"/>
                <a:gd name="T10" fmla="*/ 2 w 34"/>
                <a:gd name="T11" fmla="*/ 8 h 14"/>
                <a:gd name="T12" fmla="*/ 0 w 34"/>
                <a:gd name="T13" fmla="*/ 10 h 14"/>
                <a:gd name="T14" fmla="*/ 2 w 34"/>
                <a:gd name="T15" fmla="*/ 12 h 14"/>
                <a:gd name="T16" fmla="*/ 2 w 34"/>
                <a:gd name="T17" fmla="*/ 12 h 14"/>
                <a:gd name="T18" fmla="*/ 8 w 34"/>
                <a:gd name="T19" fmla="*/ 14 h 14"/>
                <a:gd name="T20" fmla="*/ 8 w 34"/>
                <a:gd name="T21" fmla="*/ 14 h 14"/>
                <a:gd name="T22" fmla="*/ 22 w 34"/>
                <a:gd name="T23" fmla="*/ 12 h 14"/>
                <a:gd name="T24" fmla="*/ 22 w 34"/>
                <a:gd name="T25" fmla="*/ 12 h 14"/>
                <a:gd name="T26" fmla="*/ 28 w 34"/>
                <a:gd name="T27" fmla="*/ 12 h 14"/>
                <a:gd name="T28" fmla="*/ 30 w 34"/>
                <a:gd name="T29" fmla="*/ 10 h 14"/>
                <a:gd name="T30" fmla="*/ 34 w 34"/>
                <a:gd name="T31" fmla="*/ 6 h 14"/>
                <a:gd name="T32" fmla="*/ 34 w 34"/>
                <a:gd name="T33" fmla="*/ 4 h 14"/>
                <a:gd name="T34" fmla="*/ 32 w 34"/>
                <a:gd name="T35" fmla="*/ 2 h 14"/>
                <a:gd name="T36" fmla="*/ 30 w 34"/>
                <a:gd name="T37" fmla="*/ 0 h 14"/>
                <a:gd name="T38" fmla="*/ 26 w 34"/>
                <a:gd name="T3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4" h="14">
                  <a:moveTo>
                    <a:pt x="26" y="0"/>
                  </a:moveTo>
                  <a:lnTo>
                    <a:pt x="26" y="0"/>
                  </a:lnTo>
                  <a:lnTo>
                    <a:pt x="22" y="0"/>
                  </a:lnTo>
                  <a:lnTo>
                    <a:pt x="22" y="0"/>
                  </a:lnTo>
                  <a:lnTo>
                    <a:pt x="8" y="4"/>
                  </a:lnTo>
                  <a:lnTo>
                    <a:pt x="2" y="8"/>
                  </a:lnTo>
                  <a:lnTo>
                    <a:pt x="0" y="10"/>
                  </a:lnTo>
                  <a:lnTo>
                    <a:pt x="2" y="12"/>
                  </a:lnTo>
                  <a:lnTo>
                    <a:pt x="2" y="12"/>
                  </a:lnTo>
                  <a:lnTo>
                    <a:pt x="8" y="14"/>
                  </a:lnTo>
                  <a:lnTo>
                    <a:pt x="8" y="14"/>
                  </a:lnTo>
                  <a:lnTo>
                    <a:pt x="22" y="12"/>
                  </a:lnTo>
                  <a:lnTo>
                    <a:pt x="22" y="12"/>
                  </a:lnTo>
                  <a:lnTo>
                    <a:pt x="28" y="12"/>
                  </a:lnTo>
                  <a:lnTo>
                    <a:pt x="30" y="10"/>
                  </a:lnTo>
                  <a:lnTo>
                    <a:pt x="34" y="6"/>
                  </a:lnTo>
                  <a:lnTo>
                    <a:pt x="34" y="4"/>
                  </a:lnTo>
                  <a:lnTo>
                    <a:pt x="32" y="2"/>
                  </a:lnTo>
                  <a:lnTo>
                    <a:pt x="30" y="0"/>
                  </a:lnTo>
                  <a:lnTo>
                    <a:pt x="26"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24" name="Freeform 109"/>
            <p:cNvSpPr>
              <a:spLocks/>
            </p:cNvSpPr>
            <p:nvPr/>
          </p:nvSpPr>
          <p:spPr bwMode="auto">
            <a:xfrm>
              <a:off x="2374" y="2636"/>
              <a:ext cx="34" cy="14"/>
            </a:xfrm>
            <a:custGeom>
              <a:avLst/>
              <a:gdLst>
                <a:gd name="T0" fmla="*/ 26 w 34"/>
                <a:gd name="T1" fmla="*/ 0 h 14"/>
                <a:gd name="T2" fmla="*/ 26 w 34"/>
                <a:gd name="T3" fmla="*/ 0 h 14"/>
                <a:gd name="T4" fmla="*/ 22 w 34"/>
                <a:gd name="T5" fmla="*/ 0 h 14"/>
                <a:gd name="T6" fmla="*/ 22 w 34"/>
                <a:gd name="T7" fmla="*/ 0 h 14"/>
                <a:gd name="T8" fmla="*/ 8 w 34"/>
                <a:gd name="T9" fmla="*/ 4 h 14"/>
                <a:gd name="T10" fmla="*/ 2 w 34"/>
                <a:gd name="T11" fmla="*/ 8 h 14"/>
                <a:gd name="T12" fmla="*/ 0 w 34"/>
                <a:gd name="T13" fmla="*/ 10 h 14"/>
                <a:gd name="T14" fmla="*/ 2 w 34"/>
                <a:gd name="T15" fmla="*/ 12 h 14"/>
                <a:gd name="T16" fmla="*/ 2 w 34"/>
                <a:gd name="T17" fmla="*/ 12 h 14"/>
                <a:gd name="T18" fmla="*/ 8 w 34"/>
                <a:gd name="T19" fmla="*/ 14 h 14"/>
                <a:gd name="T20" fmla="*/ 8 w 34"/>
                <a:gd name="T21" fmla="*/ 14 h 14"/>
                <a:gd name="T22" fmla="*/ 22 w 34"/>
                <a:gd name="T23" fmla="*/ 12 h 14"/>
                <a:gd name="T24" fmla="*/ 22 w 34"/>
                <a:gd name="T25" fmla="*/ 12 h 14"/>
                <a:gd name="T26" fmla="*/ 28 w 34"/>
                <a:gd name="T27" fmla="*/ 12 h 14"/>
                <a:gd name="T28" fmla="*/ 30 w 34"/>
                <a:gd name="T29" fmla="*/ 10 h 14"/>
                <a:gd name="T30" fmla="*/ 34 w 34"/>
                <a:gd name="T31" fmla="*/ 6 h 14"/>
                <a:gd name="T32" fmla="*/ 34 w 34"/>
                <a:gd name="T33" fmla="*/ 4 h 14"/>
                <a:gd name="T34" fmla="*/ 32 w 34"/>
                <a:gd name="T35" fmla="*/ 2 h 14"/>
                <a:gd name="T36" fmla="*/ 30 w 34"/>
                <a:gd name="T37" fmla="*/ 0 h 14"/>
                <a:gd name="T38" fmla="*/ 26 w 34"/>
                <a:gd name="T3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4" h="14">
                  <a:moveTo>
                    <a:pt x="26" y="0"/>
                  </a:moveTo>
                  <a:lnTo>
                    <a:pt x="26" y="0"/>
                  </a:lnTo>
                  <a:lnTo>
                    <a:pt x="22" y="0"/>
                  </a:lnTo>
                  <a:lnTo>
                    <a:pt x="22" y="0"/>
                  </a:lnTo>
                  <a:lnTo>
                    <a:pt x="8" y="4"/>
                  </a:lnTo>
                  <a:lnTo>
                    <a:pt x="2" y="8"/>
                  </a:lnTo>
                  <a:lnTo>
                    <a:pt x="0" y="10"/>
                  </a:lnTo>
                  <a:lnTo>
                    <a:pt x="2" y="12"/>
                  </a:lnTo>
                  <a:lnTo>
                    <a:pt x="2" y="12"/>
                  </a:lnTo>
                  <a:lnTo>
                    <a:pt x="8" y="14"/>
                  </a:lnTo>
                  <a:lnTo>
                    <a:pt x="8" y="14"/>
                  </a:lnTo>
                  <a:lnTo>
                    <a:pt x="22" y="12"/>
                  </a:lnTo>
                  <a:lnTo>
                    <a:pt x="22" y="12"/>
                  </a:lnTo>
                  <a:lnTo>
                    <a:pt x="28" y="12"/>
                  </a:lnTo>
                  <a:lnTo>
                    <a:pt x="30" y="10"/>
                  </a:lnTo>
                  <a:lnTo>
                    <a:pt x="34" y="6"/>
                  </a:lnTo>
                  <a:lnTo>
                    <a:pt x="34" y="4"/>
                  </a:lnTo>
                  <a:lnTo>
                    <a:pt x="32" y="2"/>
                  </a:lnTo>
                  <a:lnTo>
                    <a:pt x="30" y="0"/>
                  </a:lnTo>
                  <a:lnTo>
                    <a:pt x="2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25" name="Freeform 110"/>
            <p:cNvSpPr>
              <a:spLocks/>
            </p:cNvSpPr>
            <p:nvPr/>
          </p:nvSpPr>
          <p:spPr bwMode="auto">
            <a:xfrm>
              <a:off x="2328" y="2634"/>
              <a:ext cx="44" cy="24"/>
            </a:xfrm>
            <a:custGeom>
              <a:avLst/>
              <a:gdLst>
                <a:gd name="T0" fmla="*/ 24 w 44"/>
                <a:gd name="T1" fmla="*/ 0 h 24"/>
                <a:gd name="T2" fmla="*/ 24 w 44"/>
                <a:gd name="T3" fmla="*/ 0 h 24"/>
                <a:gd name="T4" fmla="*/ 14 w 44"/>
                <a:gd name="T5" fmla="*/ 0 h 24"/>
                <a:gd name="T6" fmla="*/ 6 w 44"/>
                <a:gd name="T7" fmla="*/ 2 h 24"/>
                <a:gd name="T8" fmla="*/ 6 w 44"/>
                <a:gd name="T9" fmla="*/ 2 h 24"/>
                <a:gd name="T10" fmla="*/ 2 w 44"/>
                <a:gd name="T11" fmla="*/ 6 h 24"/>
                <a:gd name="T12" fmla="*/ 0 w 44"/>
                <a:gd name="T13" fmla="*/ 10 h 24"/>
                <a:gd name="T14" fmla="*/ 0 w 44"/>
                <a:gd name="T15" fmla="*/ 10 h 24"/>
                <a:gd name="T16" fmla="*/ 0 w 44"/>
                <a:gd name="T17" fmla="*/ 10 h 24"/>
                <a:gd name="T18" fmla="*/ 0 w 44"/>
                <a:gd name="T19" fmla="*/ 10 h 24"/>
                <a:gd name="T20" fmla="*/ 2 w 44"/>
                <a:gd name="T21" fmla="*/ 12 h 24"/>
                <a:gd name="T22" fmla="*/ 2 w 44"/>
                <a:gd name="T23" fmla="*/ 12 h 24"/>
                <a:gd name="T24" fmla="*/ 2 w 44"/>
                <a:gd name="T25" fmla="*/ 12 h 24"/>
                <a:gd name="T26" fmla="*/ 2 w 44"/>
                <a:gd name="T27" fmla="*/ 12 h 24"/>
                <a:gd name="T28" fmla="*/ 0 w 44"/>
                <a:gd name="T29" fmla="*/ 12 h 24"/>
                <a:gd name="T30" fmla="*/ 0 w 44"/>
                <a:gd name="T31" fmla="*/ 12 h 24"/>
                <a:gd name="T32" fmla="*/ 6 w 44"/>
                <a:gd name="T33" fmla="*/ 16 h 24"/>
                <a:gd name="T34" fmla="*/ 12 w 44"/>
                <a:gd name="T35" fmla="*/ 18 h 24"/>
                <a:gd name="T36" fmla="*/ 12 w 44"/>
                <a:gd name="T37" fmla="*/ 18 h 24"/>
                <a:gd name="T38" fmla="*/ 16 w 44"/>
                <a:gd name="T39" fmla="*/ 22 h 24"/>
                <a:gd name="T40" fmla="*/ 20 w 44"/>
                <a:gd name="T41" fmla="*/ 24 h 24"/>
                <a:gd name="T42" fmla="*/ 20 w 44"/>
                <a:gd name="T43" fmla="*/ 24 h 24"/>
                <a:gd name="T44" fmla="*/ 24 w 44"/>
                <a:gd name="T45" fmla="*/ 24 h 24"/>
                <a:gd name="T46" fmla="*/ 24 w 44"/>
                <a:gd name="T47" fmla="*/ 24 h 24"/>
                <a:gd name="T48" fmla="*/ 28 w 44"/>
                <a:gd name="T49" fmla="*/ 18 h 24"/>
                <a:gd name="T50" fmla="*/ 32 w 44"/>
                <a:gd name="T51" fmla="*/ 14 h 24"/>
                <a:gd name="T52" fmla="*/ 32 w 44"/>
                <a:gd name="T53" fmla="*/ 14 h 24"/>
                <a:gd name="T54" fmla="*/ 38 w 44"/>
                <a:gd name="T55" fmla="*/ 12 h 24"/>
                <a:gd name="T56" fmla="*/ 40 w 44"/>
                <a:gd name="T57" fmla="*/ 12 h 24"/>
                <a:gd name="T58" fmla="*/ 42 w 44"/>
                <a:gd name="T59" fmla="*/ 10 h 24"/>
                <a:gd name="T60" fmla="*/ 42 w 44"/>
                <a:gd name="T61" fmla="*/ 10 h 24"/>
                <a:gd name="T62" fmla="*/ 44 w 44"/>
                <a:gd name="T63" fmla="*/ 8 h 24"/>
                <a:gd name="T64" fmla="*/ 42 w 44"/>
                <a:gd name="T65" fmla="*/ 6 h 24"/>
                <a:gd name="T66" fmla="*/ 38 w 44"/>
                <a:gd name="T67" fmla="*/ 2 h 24"/>
                <a:gd name="T68" fmla="*/ 38 w 44"/>
                <a:gd name="T69" fmla="*/ 2 h 24"/>
                <a:gd name="T70" fmla="*/ 32 w 44"/>
                <a:gd name="T71" fmla="*/ 0 h 24"/>
                <a:gd name="T72" fmla="*/ 24 w 44"/>
                <a:gd name="T73"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4" h="24">
                  <a:moveTo>
                    <a:pt x="24" y="0"/>
                  </a:moveTo>
                  <a:lnTo>
                    <a:pt x="24" y="0"/>
                  </a:lnTo>
                  <a:lnTo>
                    <a:pt x="14" y="0"/>
                  </a:lnTo>
                  <a:lnTo>
                    <a:pt x="6" y="2"/>
                  </a:lnTo>
                  <a:lnTo>
                    <a:pt x="6" y="2"/>
                  </a:lnTo>
                  <a:lnTo>
                    <a:pt x="2" y="6"/>
                  </a:lnTo>
                  <a:lnTo>
                    <a:pt x="0" y="10"/>
                  </a:lnTo>
                  <a:lnTo>
                    <a:pt x="0" y="10"/>
                  </a:lnTo>
                  <a:lnTo>
                    <a:pt x="0" y="10"/>
                  </a:lnTo>
                  <a:lnTo>
                    <a:pt x="0" y="10"/>
                  </a:lnTo>
                  <a:lnTo>
                    <a:pt x="2" y="12"/>
                  </a:lnTo>
                  <a:lnTo>
                    <a:pt x="2" y="12"/>
                  </a:lnTo>
                  <a:lnTo>
                    <a:pt x="2" y="12"/>
                  </a:lnTo>
                  <a:lnTo>
                    <a:pt x="2" y="12"/>
                  </a:lnTo>
                  <a:lnTo>
                    <a:pt x="0" y="12"/>
                  </a:lnTo>
                  <a:lnTo>
                    <a:pt x="0" y="12"/>
                  </a:lnTo>
                  <a:lnTo>
                    <a:pt x="6" y="16"/>
                  </a:lnTo>
                  <a:lnTo>
                    <a:pt x="12" y="18"/>
                  </a:lnTo>
                  <a:lnTo>
                    <a:pt x="12" y="18"/>
                  </a:lnTo>
                  <a:lnTo>
                    <a:pt x="16" y="22"/>
                  </a:lnTo>
                  <a:lnTo>
                    <a:pt x="20" y="24"/>
                  </a:lnTo>
                  <a:lnTo>
                    <a:pt x="20" y="24"/>
                  </a:lnTo>
                  <a:lnTo>
                    <a:pt x="24" y="24"/>
                  </a:lnTo>
                  <a:lnTo>
                    <a:pt x="24" y="24"/>
                  </a:lnTo>
                  <a:lnTo>
                    <a:pt x="28" y="18"/>
                  </a:lnTo>
                  <a:lnTo>
                    <a:pt x="32" y="14"/>
                  </a:lnTo>
                  <a:lnTo>
                    <a:pt x="32" y="14"/>
                  </a:lnTo>
                  <a:lnTo>
                    <a:pt x="38" y="12"/>
                  </a:lnTo>
                  <a:lnTo>
                    <a:pt x="40" y="12"/>
                  </a:lnTo>
                  <a:lnTo>
                    <a:pt x="42" y="10"/>
                  </a:lnTo>
                  <a:lnTo>
                    <a:pt x="42" y="10"/>
                  </a:lnTo>
                  <a:lnTo>
                    <a:pt x="44" y="8"/>
                  </a:lnTo>
                  <a:lnTo>
                    <a:pt x="42" y="6"/>
                  </a:lnTo>
                  <a:lnTo>
                    <a:pt x="38" y="2"/>
                  </a:lnTo>
                  <a:lnTo>
                    <a:pt x="38" y="2"/>
                  </a:lnTo>
                  <a:lnTo>
                    <a:pt x="32" y="0"/>
                  </a:lnTo>
                  <a:lnTo>
                    <a:pt x="24"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26" name="Freeform 111"/>
            <p:cNvSpPr>
              <a:spLocks/>
            </p:cNvSpPr>
            <p:nvPr/>
          </p:nvSpPr>
          <p:spPr bwMode="auto">
            <a:xfrm>
              <a:off x="2328" y="2634"/>
              <a:ext cx="44" cy="24"/>
            </a:xfrm>
            <a:custGeom>
              <a:avLst/>
              <a:gdLst>
                <a:gd name="T0" fmla="*/ 24 w 44"/>
                <a:gd name="T1" fmla="*/ 0 h 24"/>
                <a:gd name="T2" fmla="*/ 24 w 44"/>
                <a:gd name="T3" fmla="*/ 0 h 24"/>
                <a:gd name="T4" fmla="*/ 14 w 44"/>
                <a:gd name="T5" fmla="*/ 0 h 24"/>
                <a:gd name="T6" fmla="*/ 6 w 44"/>
                <a:gd name="T7" fmla="*/ 2 h 24"/>
                <a:gd name="T8" fmla="*/ 6 w 44"/>
                <a:gd name="T9" fmla="*/ 2 h 24"/>
                <a:gd name="T10" fmla="*/ 2 w 44"/>
                <a:gd name="T11" fmla="*/ 6 h 24"/>
                <a:gd name="T12" fmla="*/ 0 w 44"/>
                <a:gd name="T13" fmla="*/ 10 h 24"/>
                <a:gd name="T14" fmla="*/ 0 w 44"/>
                <a:gd name="T15" fmla="*/ 10 h 24"/>
                <a:gd name="T16" fmla="*/ 0 w 44"/>
                <a:gd name="T17" fmla="*/ 10 h 24"/>
                <a:gd name="T18" fmla="*/ 0 w 44"/>
                <a:gd name="T19" fmla="*/ 10 h 24"/>
                <a:gd name="T20" fmla="*/ 2 w 44"/>
                <a:gd name="T21" fmla="*/ 12 h 24"/>
                <a:gd name="T22" fmla="*/ 2 w 44"/>
                <a:gd name="T23" fmla="*/ 12 h 24"/>
                <a:gd name="T24" fmla="*/ 2 w 44"/>
                <a:gd name="T25" fmla="*/ 12 h 24"/>
                <a:gd name="T26" fmla="*/ 2 w 44"/>
                <a:gd name="T27" fmla="*/ 12 h 24"/>
                <a:gd name="T28" fmla="*/ 0 w 44"/>
                <a:gd name="T29" fmla="*/ 12 h 24"/>
                <a:gd name="T30" fmla="*/ 0 w 44"/>
                <a:gd name="T31" fmla="*/ 12 h 24"/>
                <a:gd name="T32" fmla="*/ 6 w 44"/>
                <a:gd name="T33" fmla="*/ 16 h 24"/>
                <a:gd name="T34" fmla="*/ 12 w 44"/>
                <a:gd name="T35" fmla="*/ 18 h 24"/>
                <a:gd name="T36" fmla="*/ 12 w 44"/>
                <a:gd name="T37" fmla="*/ 18 h 24"/>
                <a:gd name="T38" fmla="*/ 16 w 44"/>
                <a:gd name="T39" fmla="*/ 22 h 24"/>
                <a:gd name="T40" fmla="*/ 20 w 44"/>
                <a:gd name="T41" fmla="*/ 24 h 24"/>
                <a:gd name="T42" fmla="*/ 20 w 44"/>
                <a:gd name="T43" fmla="*/ 24 h 24"/>
                <a:gd name="T44" fmla="*/ 24 w 44"/>
                <a:gd name="T45" fmla="*/ 24 h 24"/>
                <a:gd name="T46" fmla="*/ 24 w 44"/>
                <a:gd name="T47" fmla="*/ 24 h 24"/>
                <a:gd name="T48" fmla="*/ 28 w 44"/>
                <a:gd name="T49" fmla="*/ 18 h 24"/>
                <a:gd name="T50" fmla="*/ 32 w 44"/>
                <a:gd name="T51" fmla="*/ 14 h 24"/>
                <a:gd name="T52" fmla="*/ 32 w 44"/>
                <a:gd name="T53" fmla="*/ 14 h 24"/>
                <a:gd name="T54" fmla="*/ 38 w 44"/>
                <a:gd name="T55" fmla="*/ 12 h 24"/>
                <a:gd name="T56" fmla="*/ 40 w 44"/>
                <a:gd name="T57" fmla="*/ 12 h 24"/>
                <a:gd name="T58" fmla="*/ 42 w 44"/>
                <a:gd name="T59" fmla="*/ 10 h 24"/>
                <a:gd name="T60" fmla="*/ 42 w 44"/>
                <a:gd name="T61" fmla="*/ 10 h 24"/>
                <a:gd name="T62" fmla="*/ 44 w 44"/>
                <a:gd name="T63" fmla="*/ 8 h 24"/>
                <a:gd name="T64" fmla="*/ 42 w 44"/>
                <a:gd name="T65" fmla="*/ 6 h 24"/>
                <a:gd name="T66" fmla="*/ 38 w 44"/>
                <a:gd name="T67" fmla="*/ 2 h 24"/>
                <a:gd name="T68" fmla="*/ 38 w 44"/>
                <a:gd name="T69" fmla="*/ 2 h 24"/>
                <a:gd name="T70" fmla="*/ 32 w 44"/>
                <a:gd name="T71" fmla="*/ 0 h 24"/>
                <a:gd name="T72" fmla="*/ 24 w 44"/>
                <a:gd name="T73"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4" h="24">
                  <a:moveTo>
                    <a:pt x="24" y="0"/>
                  </a:moveTo>
                  <a:lnTo>
                    <a:pt x="24" y="0"/>
                  </a:lnTo>
                  <a:lnTo>
                    <a:pt x="14" y="0"/>
                  </a:lnTo>
                  <a:lnTo>
                    <a:pt x="6" y="2"/>
                  </a:lnTo>
                  <a:lnTo>
                    <a:pt x="6" y="2"/>
                  </a:lnTo>
                  <a:lnTo>
                    <a:pt x="2" y="6"/>
                  </a:lnTo>
                  <a:lnTo>
                    <a:pt x="0" y="10"/>
                  </a:lnTo>
                  <a:lnTo>
                    <a:pt x="0" y="10"/>
                  </a:lnTo>
                  <a:lnTo>
                    <a:pt x="0" y="10"/>
                  </a:lnTo>
                  <a:lnTo>
                    <a:pt x="0" y="10"/>
                  </a:lnTo>
                  <a:lnTo>
                    <a:pt x="2" y="12"/>
                  </a:lnTo>
                  <a:lnTo>
                    <a:pt x="2" y="12"/>
                  </a:lnTo>
                  <a:lnTo>
                    <a:pt x="2" y="12"/>
                  </a:lnTo>
                  <a:lnTo>
                    <a:pt x="2" y="12"/>
                  </a:lnTo>
                  <a:lnTo>
                    <a:pt x="0" y="12"/>
                  </a:lnTo>
                  <a:lnTo>
                    <a:pt x="0" y="12"/>
                  </a:lnTo>
                  <a:lnTo>
                    <a:pt x="6" y="16"/>
                  </a:lnTo>
                  <a:lnTo>
                    <a:pt x="12" y="18"/>
                  </a:lnTo>
                  <a:lnTo>
                    <a:pt x="12" y="18"/>
                  </a:lnTo>
                  <a:lnTo>
                    <a:pt x="16" y="22"/>
                  </a:lnTo>
                  <a:lnTo>
                    <a:pt x="20" y="24"/>
                  </a:lnTo>
                  <a:lnTo>
                    <a:pt x="20" y="24"/>
                  </a:lnTo>
                  <a:lnTo>
                    <a:pt x="24" y="24"/>
                  </a:lnTo>
                  <a:lnTo>
                    <a:pt x="24" y="24"/>
                  </a:lnTo>
                  <a:lnTo>
                    <a:pt x="28" y="18"/>
                  </a:lnTo>
                  <a:lnTo>
                    <a:pt x="32" y="14"/>
                  </a:lnTo>
                  <a:lnTo>
                    <a:pt x="32" y="14"/>
                  </a:lnTo>
                  <a:lnTo>
                    <a:pt x="38" y="12"/>
                  </a:lnTo>
                  <a:lnTo>
                    <a:pt x="40" y="12"/>
                  </a:lnTo>
                  <a:lnTo>
                    <a:pt x="42" y="10"/>
                  </a:lnTo>
                  <a:lnTo>
                    <a:pt x="42" y="10"/>
                  </a:lnTo>
                  <a:lnTo>
                    <a:pt x="44" y="8"/>
                  </a:lnTo>
                  <a:lnTo>
                    <a:pt x="42" y="6"/>
                  </a:lnTo>
                  <a:lnTo>
                    <a:pt x="38" y="2"/>
                  </a:lnTo>
                  <a:lnTo>
                    <a:pt x="38" y="2"/>
                  </a:lnTo>
                  <a:lnTo>
                    <a:pt x="32" y="0"/>
                  </a:lnTo>
                  <a:lnTo>
                    <a:pt x="2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27" name="Freeform 112"/>
            <p:cNvSpPr>
              <a:spLocks/>
            </p:cNvSpPr>
            <p:nvPr/>
          </p:nvSpPr>
          <p:spPr bwMode="auto">
            <a:xfrm>
              <a:off x="2326" y="2644"/>
              <a:ext cx="4" cy="2"/>
            </a:xfrm>
            <a:custGeom>
              <a:avLst/>
              <a:gdLst>
                <a:gd name="T0" fmla="*/ 2 w 4"/>
                <a:gd name="T1" fmla="*/ 0 h 2"/>
                <a:gd name="T2" fmla="*/ 0 w 4"/>
                <a:gd name="T3" fmla="*/ 0 h 2"/>
                <a:gd name="T4" fmla="*/ 0 w 4"/>
                <a:gd name="T5" fmla="*/ 0 h 2"/>
                <a:gd name="T6" fmla="*/ 2 w 4"/>
                <a:gd name="T7" fmla="*/ 2 h 2"/>
                <a:gd name="T8" fmla="*/ 4 w 4"/>
                <a:gd name="T9" fmla="*/ 2 h 2"/>
                <a:gd name="T10" fmla="*/ 4 w 4"/>
                <a:gd name="T11" fmla="*/ 2 h 2"/>
                <a:gd name="T12" fmla="*/ 2 w 4"/>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4" h="2">
                  <a:moveTo>
                    <a:pt x="2" y="0"/>
                  </a:moveTo>
                  <a:lnTo>
                    <a:pt x="0" y="0"/>
                  </a:lnTo>
                  <a:lnTo>
                    <a:pt x="0" y="0"/>
                  </a:lnTo>
                  <a:lnTo>
                    <a:pt x="2" y="2"/>
                  </a:lnTo>
                  <a:lnTo>
                    <a:pt x="4" y="2"/>
                  </a:lnTo>
                  <a:lnTo>
                    <a:pt x="4" y="2"/>
                  </a:lnTo>
                  <a:lnTo>
                    <a:pt x="2"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28" name="Freeform 113"/>
            <p:cNvSpPr>
              <a:spLocks/>
            </p:cNvSpPr>
            <p:nvPr/>
          </p:nvSpPr>
          <p:spPr bwMode="auto">
            <a:xfrm>
              <a:off x="2326" y="2644"/>
              <a:ext cx="4" cy="2"/>
            </a:xfrm>
            <a:custGeom>
              <a:avLst/>
              <a:gdLst>
                <a:gd name="T0" fmla="*/ 2 w 4"/>
                <a:gd name="T1" fmla="*/ 0 h 2"/>
                <a:gd name="T2" fmla="*/ 0 w 4"/>
                <a:gd name="T3" fmla="*/ 0 h 2"/>
                <a:gd name="T4" fmla="*/ 0 w 4"/>
                <a:gd name="T5" fmla="*/ 0 h 2"/>
                <a:gd name="T6" fmla="*/ 2 w 4"/>
                <a:gd name="T7" fmla="*/ 2 h 2"/>
                <a:gd name="T8" fmla="*/ 4 w 4"/>
                <a:gd name="T9" fmla="*/ 2 h 2"/>
                <a:gd name="T10" fmla="*/ 4 w 4"/>
                <a:gd name="T11" fmla="*/ 2 h 2"/>
                <a:gd name="T12" fmla="*/ 2 w 4"/>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4" h="2">
                  <a:moveTo>
                    <a:pt x="2" y="0"/>
                  </a:moveTo>
                  <a:lnTo>
                    <a:pt x="0" y="0"/>
                  </a:lnTo>
                  <a:lnTo>
                    <a:pt x="0" y="0"/>
                  </a:lnTo>
                  <a:lnTo>
                    <a:pt x="2" y="2"/>
                  </a:lnTo>
                  <a:lnTo>
                    <a:pt x="4" y="2"/>
                  </a:lnTo>
                  <a:lnTo>
                    <a:pt x="4" y="2"/>
                  </a:lnTo>
                  <a:lnTo>
                    <a:pt x="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29" name="Freeform 114"/>
            <p:cNvSpPr>
              <a:spLocks/>
            </p:cNvSpPr>
            <p:nvPr/>
          </p:nvSpPr>
          <p:spPr bwMode="auto">
            <a:xfrm>
              <a:off x="2364" y="2660"/>
              <a:ext cx="20" cy="10"/>
            </a:xfrm>
            <a:custGeom>
              <a:avLst/>
              <a:gdLst>
                <a:gd name="T0" fmla="*/ 16 w 20"/>
                <a:gd name="T1" fmla="*/ 0 h 10"/>
                <a:gd name="T2" fmla="*/ 16 w 20"/>
                <a:gd name="T3" fmla="*/ 0 h 10"/>
                <a:gd name="T4" fmla="*/ 8 w 20"/>
                <a:gd name="T5" fmla="*/ 2 h 10"/>
                <a:gd name="T6" fmla="*/ 2 w 20"/>
                <a:gd name="T7" fmla="*/ 4 h 10"/>
                <a:gd name="T8" fmla="*/ 2 w 20"/>
                <a:gd name="T9" fmla="*/ 4 h 10"/>
                <a:gd name="T10" fmla="*/ 0 w 20"/>
                <a:gd name="T11" fmla="*/ 6 h 10"/>
                <a:gd name="T12" fmla="*/ 4 w 20"/>
                <a:gd name="T13" fmla="*/ 10 h 10"/>
                <a:gd name="T14" fmla="*/ 4 w 20"/>
                <a:gd name="T15" fmla="*/ 10 h 10"/>
                <a:gd name="T16" fmla="*/ 6 w 20"/>
                <a:gd name="T17" fmla="*/ 10 h 10"/>
                <a:gd name="T18" fmla="*/ 6 w 20"/>
                <a:gd name="T19" fmla="*/ 10 h 10"/>
                <a:gd name="T20" fmla="*/ 16 w 20"/>
                <a:gd name="T21" fmla="*/ 8 h 10"/>
                <a:gd name="T22" fmla="*/ 20 w 20"/>
                <a:gd name="T23" fmla="*/ 4 h 10"/>
                <a:gd name="T24" fmla="*/ 20 w 20"/>
                <a:gd name="T25" fmla="*/ 2 h 10"/>
                <a:gd name="T26" fmla="*/ 18 w 20"/>
                <a:gd name="T27" fmla="*/ 2 h 10"/>
                <a:gd name="T28" fmla="*/ 18 w 20"/>
                <a:gd name="T29" fmla="*/ 2 h 10"/>
                <a:gd name="T30" fmla="*/ 16 w 20"/>
                <a:gd name="T3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0" h="10">
                  <a:moveTo>
                    <a:pt x="16" y="0"/>
                  </a:moveTo>
                  <a:lnTo>
                    <a:pt x="16" y="0"/>
                  </a:lnTo>
                  <a:lnTo>
                    <a:pt x="8" y="2"/>
                  </a:lnTo>
                  <a:lnTo>
                    <a:pt x="2" y="4"/>
                  </a:lnTo>
                  <a:lnTo>
                    <a:pt x="2" y="4"/>
                  </a:lnTo>
                  <a:lnTo>
                    <a:pt x="0" y="6"/>
                  </a:lnTo>
                  <a:lnTo>
                    <a:pt x="4" y="10"/>
                  </a:lnTo>
                  <a:lnTo>
                    <a:pt x="4" y="10"/>
                  </a:lnTo>
                  <a:lnTo>
                    <a:pt x="6" y="10"/>
                  </a:lnTo>
                  <a:lnTo>
                    <a:pt x="6" y="10"/>
                  </a:lnTo>
                  <a:lnTo>
                    <a:pt x="16" y="8"/>
                  </a:lnTo>
                  <a:lnTo>
                    <a:pt x="20" y="4"/>
                  </a:lnTo>
                  <a:lnTo>
                    <a:pt x="20" y="2"/>
                  </a:lnTo>
                  <a:lnTo>
                    <a:pt x="18" y="2"/>
                  </a:lnTo>
                  <a:lnTo>
                    <a:pt x="18" y="2"/>
                  </a:lnTo>
                  <a:lnTo>
                    <a:pt x="16"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30" name="Freeform 115"/>
            <p:cNvSpPr>
              <a:spLocks/>
            </p:cNvSpPr>
            <p:nvPr/>
          </p:nvSpPr>
          <p:spPr bwMode="auto">
            <a:xfrm>
              <a:off x="2364" y="2660"/>
              <a:ext cx="20" cy="10"/>
            </a:xfrm>
            <a:custGeom>
              <a:avLst/>
              <a:gdLst>
                <a:gd name="T0" fmla="*/ 16 w 20"/>
                <a:gd name="T1" fmla="*/ 0 h 10"/>
                <a:gd name="T2" fmla="*/ 16 w 20"/>
                <a:gd name="T3" fmla="*/ 0 h 10"/>
                <a:gd name="T4" fmla="*/ 8 w 20"/>
                <a:gd name="T5" fmla="*/ 2 h 10"/>
                <a:gd name="T6" fmla="*/ 2 w 20"/>
                <a:gd name="T7" fmla="*/ 4 h 10"/>
                <a:gd name="T8" fmla="*/ 2 w 20"/>
                <a:gd name="T9" fmla="*/ 4 h 10"/>
                <a:gd name="T10" fmla="*/ 0 w 20"/>
                <a:gd name="T11" fmla="*/ 6 h 10"/>
                <a:gd name="T12" fmla="*/ 4 w 20"/>
                <a:gd name="T13" fmla="*/ 10 h 10"/>
                <a:gd name="T14" fmla="*/ 4 w 20"/>
                <a:gd name="T15" fmla="*/ 10 h 10"/>
                <a:gd name="T16" fmla="*/ 6 w 20"/>
                <a:gd name="T17" fmla="*/ 10 h 10"/>
                <a:gd name="T18" fmla="*/ 6 w 20"/>
                <a:gd name="T19" fmla="*/ 10 h 10"/>
                <a:gd name="T20" fmla="*/ 16 w 20"/>
                <a:gd name="T21" fmla="*/ 8 h 10"/>
                <a:gd name="T22" fmla="*/ 20 w 20"/>
                <a:gd name="T23" fmla="*/ 4 h 10"/>
                <a:gd name="T24" fmla="*/ 20 w 20"/>
                <a:gd name="T25" fmla="*/ 2 h 10"/>
                <a:gd name="T26" fmla="*/ 18 w 20"/>
                <a:gd name="T27" fmla="*/ 2 h 10"/>
                <a:gd name="T28" fmla="*/ 18 w 20"/>
                <a:gd name="T29" fmla="*/ 2 h 10"/>
                <a:gd name="T30" fmla="*/ 16 w 20"/>
                <a:gd name="T3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0" h="10">
                  <a:moveTo>
                    <a:pt x="16" y="0"/>
                  </a:moveTo>
                  <a:lnTo>
                    <a:pt x="16" y="0"/>
                  </a:lnTo>
                  <a:lnTo>
                    <a:pt x="8" y="2"/>
                  </a:lnTo>
                  <a:lnTo>
                    <a:pt x="2" y="4"/>
                  </a:lnTo>
                  <a:lnTo>
                    <a:pt x="2" y="4"/>
                  </a:lnTo>
                  <a:lnTo>
                    <a:pt x="0" y="6"/>
                  </a:lnTo>
                  <a:lnTo>
                    <a:pt x="4" y="10"/>
                  </a:lnTo>
                  <a:lnTo>
                    <a:pt x="4" y="10"/>
                  </a:lnTo>
                  <a:lnTo>
                    <a:pt x="6" y="10"/>
                  </a:lnTo>
                  <a:lnTo>
                    <a:pt x="6" y="10"/>
                  </a:lnTo>
                  <a:lnTo>
                    <a:pt x="16" y="8"/>
                  </a:lnTo>
                  <a:lnTo>
                    <a:pt x="20" y="4"/>
                  </a:lnTo>
                  <a:lnTo>
                    <a:pt x="20" y="2"/>
                  </a:lnTo>
                  <a:lnTo>
                    <a:pt x="18" y="2"/>
                  </a:lnTo>
                  <a:lnTo>
                    <a:pt x="18" y="2"/>
                  </a:lnTo>
                  <a:lnTo>
                    <a:pt x="1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31" name="Freeform 116"/>
            <p:cNvSpPr>
              <a:spLocks/>
            </p:cNvSpPr>
            <p:nvPr/>
          </p:nvSpPr>
          <p:spPr bwMode="auto">
            <a:xfrm>
              <a:off x="2424" y="2636"/>
              <a:ext cx="60" cy="38"/>
            </a:xfrm>
            <a:custGeom>
              <a:avLst/>
              <a:gdLst>
                <a:gd name="T0" fmla="*/ 50 w 60"/>
                <a:gd name="T1" fmla="*/ 0 h 38"/>
                <a:gd name="T2" fmla="*/ 50 w 60"/>
                <a:gd name="T3" fmla="*/ 0 h 38"/>
                <a:gd name="T4" fmla="*/ 50 w 60"/>
                <a:gd name="T5" fmla="*/ 0 h 38"/>
                <a:gd name="T6" fmla="*/ 50 w 60"/>
                <a:gd name="T7" fmla="*/ 0 h 38"/>
                <a:gd name="T8" fmla="*/ 44 w 60"/>
                <a:gd name="T9" fmla="*/ 0 h 38"/>
                <a:gd name="T10" fmla="*/ 40 w 60"/>
                <a:gd name="T11" fmla="*/ 2 h 38"/>
                <a:gd name="T12" fmla="*/ 28 w 60"/>
                <a:gd name="T13" fmla="*/ 10 h 38"/>
                <a:gd name="T14" fmla="*/ 18 w 60"/>
                <a:gd name="T15" fmla="*/ 18 h 38"/>
                <a:gd name="T16" fmla="*/ 8 w 60"/>
                <a:gd name="T17" fmla="*/ 24 h 38"/>
                <a:gd name="T18" fmla="*/ 8 w 60"/>
                <a:gd name="T19" fmla="*/ 24 h 38"/>
                <a:gd name="T20" fmla="*/ 4 w 60"/>
                <a:gd name="T21" fmla="*/ 28 h 38"/>
                <a:gd name="T22" fmla="*/ 0 w 60"/>
                <a:gd name="T23" fmla="*/ 32 h 38"/>
                <a:gd name="T24" fmla="*/ 2 w 60"/>
                <a:gd name="T25" fmla="*/ 36 h 38"/>
                <a:gd name="T26" fmla="*/ 6 w 60"/>
                <a:gd name="T27" fmla="*/ 38 h 38"/>
                <a:gd name="T28" fmla="*/ 6 w 60"/>
                <a:gd name="T29" fmla="*/ 38 h 38"/>
                <a:gd name="T30" fmla="*/ 8 w 60"/>
                <a:gd name="T31" fmla="*/ 38 h 38"/>
                <a:gd name="T32" fmla="*/ 8 w 60"/>
                <a:gd name="T33" fmla="*/ 38 h 38"/>
                <a:gd name="T34" fmla="*/ 18 w 60"/>
                <a:gd name="T35" fmla="*/ 36 h 38"/>
                <a:gd name="T36" fmla="*/ 26 w 60"/>
                <a:gd name="T37" fmla="*/ 30 h 38"/>
                <a:gd name="T38" fmla="*/ 42 w 60"/>
                <a:gd name="T39" fmla="*/ 18 h 38"/>
                <a:gd name="T40" fmla="*/ 42 w 60"/>
                <a:gd name="T41" fmla="*/ 18 h 38"/>
                <a:gd name="T42" fmla="*/ 52 w 60"/>
                <a:gd name="T43" fmla="*/ 14 h 38"/>
                <a:gd name="T44" fmla="*/ 56 w 60"/>
                <a:gd name="T45" fmla="*/ 12 h 38"/>
                <a:gd name="T46" fmla="*/ 60 w 60"/>
                <a:gd name="T47" fmla="*/ 8 h 38"/>
                <a:gd name="T48" fmla="*/ 60 w 60"/>
                <a:gd name="T49" fmla="*/ 8 h 38"/>
                <a:gd name="T50" fmla="*/ 60 w 60"/>
                <a:gd name="T51" fmla="*/ 4 h 38"/>
                <a:gd name="T52" fmla="*/ 58 w 60"/>
                <a:gd name="T53" fmla="*/ 2 h 38"/>
                <a:gd name="T54" fmla="*/ 54 w 60"/>
                <a:gd name="T55" fmla="*/ 0 h 38"/>
                <a:gd name="T56" fmla="*/ 50 w 60"/>
                <a:gd name="T57"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38">
                  <a:moveTo>
                    <a:pt x="50" y="0"/>
                  </a:moveTo>
                  <a:lnTo>
                    <a:pt x="50" y="0"/>
                  </a:lnTo>
                  <a:lnTo>
                    <a:pt x="50" y="0"/>
                  </a:lnTo>
                  <a:lnTo>
                    <a:pt x="50" y="0"/>
                  </a:lnTo>
                  <a:lnTo>
                    <a:pt x="44" y="0"/>
                  </a:lnTo>
                  <a:lnTo>
                    <a:pt x="40" y="2"/>
                  </a:lnTo>
                  <a:lnTo>
                    <a:pt x="28" y="10"/>
                  </a:lnTo>
                  <a:lnTo>
                    <a:pt x="18" y="18"/>
                  </a:lnTo>
                  <a:lnTo>
                    <a:pt x="8" y="24"/>
                  </a:lnTo>
                  <a:lnTo>
                    <a:pt x="8" y="24"/>
                  </a:lnTo>
                  <a:lnTo>
                    <a:pt x="4" y="28"/>
                  </a:lnTo>
                  <a:lnTo>
                    <a:pt x="0" y="32"/>
                  </a:lnTo>
                  <a:lnTo>
                    <a:pt x="2" y="36"/>
                  </a:lnTo>
                  <a:lnTo>
                    <a:pt x="6" y="38"/>
                  </a:lnTo>
                  <a:lnTo>
                    <a:pt x="6" y="38"/>
                  </a:lnTo>
                  <a:lnTo>
                    <a:pt x="8" y="38"/>
                  </a:lnTo>
                  <a:lnTo>
                    <a:pt x="8" y="38"/>
                  </a:lnTo>
                  <a:lnTo>
                    <a:pt x="18" y="36"/>
                  </a:lnTo>
                  <a:lnTo>
                    <a:pt x="26" y="30"/>
                  </a:lnTo>
                  <a:lnTo>
                    <a:pt x="42" y="18"/>
                  </a:lnTo>
                  <a:lnTo>
                    <a:pt x="42" y="18"/>
                  </a:lnTo>
                  <a:lnTo>
                    <a:pt x="52" y="14"/>
                  </a:lnTo>
                  <a:lnTo>
                    <a:pt x="56" y="12"/>
                  </a:lnTo>
                  <a:lnTo>
                    <a:pt x="60" y="8"/>
                  </a:lnTo>
                  <a:lnTo>
                    <a:pt x="60" y="8"/>
                  </a:lnTo>
                  <a:lnTo>
                    <a:pt x="60" y="4"/>
                  </a:lnTo>
                  <a:lnTo>
                    <a:pt x="58" y="2"/>
                  </a:lnTo>
                  <a:lnTo>
                    <a:pt x="54" y="0"/>
                  </a:lnTo>
                  <a:lnTo>
                    <a:pt x="50"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32" name="Freeform 117"/>
            <p:cNvSpPr>
              <a:spLocks/>
            </p:cNvSpPr>
            <p:nvPr/>
          </p:nvSpPr>
          <p:spPr bwMode="auto">
            <a:xfrm>
              <a:off x="2424" y="2636"/>
              <a:ext cx="60" cy="38"/>
            </a:xfrm>
            <a:custGeom>
              <a:avLst/>
              <a:gdLst>
                <a:gd name="T0" fmla="*/ 50 w 60"/>
                <a:gd name="T1" fmla="*/ 0 h 38"/>
                <a:gd name="T2" fmla="*/ 50 w 60"/>
                <a:gd name="T3" fmla="*/ 0 h 38"/>
                <a:gd name="T4" fmla="*/ 50 w 60"/>
                <a:gd name="T5" fmla="*/ 0 h 38"/>
                <a:gd name="T6" fmla="*/ 50 w 60"/>
                <a:gd name="T7" fmla="*/ 0 h 38"/>
                <a:gd name="T8" fmla="*/ 44 w 60"/>
                <a:gd name="T9" fmla="*/ 0 h 38"/>
                <a:gd name="T10" fmla="*/ 40 w 60"/>
                <a:gd name="T11" fmla="*/ 2 h 38"/>
                <a:gd name="T12" fmla="*/ 28 w 60"/>
                <a:gd name="T13" fmla="*/ 10 h 38"/>
                <a:gd name="T14" fmla="*/ 18 w 60"/>
                <a:gd name="T15" fmla="*/ 18 h 38"/>
                <a:gd name="T16" fmla="*/ 8 w 60"/>
                <a:gd name="T17" fmla="*/ 24 h 38"/>
                <a:gd name="T18" fmla="*/ 8 w 60"/>
                <a:gd name="T19" fmla="*/ 24 h 38"/>
                <a:gd name="T20" fmla="*/ 4 w 60"/>
                <a:gd name="T21" fmla="*/ 28 h 38"/>
                <a:gd name="T22" fmla="*/ 0 w 60"/>
                <a:gd name="T23" fmla="*/ 32 h 38"/>
                <a:gd name="T24" fmla="*/ 2 w 60"/>
                <a:gd name="T25" fmla="*/ 36 h 38"/>
                <a:gd name="T26" fmla="*/ 6 w 60"/>
                <a:gd name="T27" fmla="*/ 38 h 38"/>
                <a:gd name="T28" fmla="*/ 6 w 60"/>
                <a:gd name="T29" fmla="*/ 38 h 38"/>
                <a:gd name="T30" fmla="*/ 8 w 60"/>
                <a:gd name="T31" fmla="*/ 38 h 38"/>
                <a:gd name="T32" fmla="*/ 8 w 60"/>
                <a:gd name="T33" fmla="*/ 38 h 38"/>
                <a:gd name="T34" fmla="*/ 18 w 60"/>
                <a:gd name="T35" fmla="*/ 36 h 38"/>
                <a:gd name="T36" fmla="*/ 26 w 60"/>
                <a:gd name="T37" fmla="*/ 30 h 38"/>
                <a:gd name="T38" fmla="*/ 42 w 60"/>
                <a:gd name="T39" fmla="*/ 18 h 38"/>
                <a:gd name="T40" fmla="*/ 42 w 60"/>
                <a:gd name="T41" fmla="*/ 18 h 38"/>
                <a:gd name="T42" fmla="*/ 52 w 60"/>
                <a:gd name="T43" fmla="*/ 14 h 38"/>
                <a:gd name="T44" fmla="*/ 56 w 60"/>
                <a:gd name="T45" fmla="*/ 12 h 38"/>
                <a:gd name="T46" fmla="*/ 60 w 60"/>
                <a:gd name="T47" fmla="*/ 8 h 38"/>
                <a:gd name="T48" fmla="*/ 60 w 60"/>
                <a:gd name="T49" fmla="*/ 8 h 38"/>
                <a:gd name="T50" fmla="*/ 60 w 60"/>
                <a:gd name="T51" fmla="*/ 4 h 38"/>
                <a:gd name="T52" fmla="*/ 58 w 60"/>
                <a:gd name="T53" fmla="*/ 2 h 38"/>
                <a:gd name="T54" fmla="*/ 54 w 60"/>
                <a:gd name="T55" fmla="*/ 0 h 38"/>
                <a:gd name="T56" fmla="*/ 50 w 60"/>
                <a:gd name="T57"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38">
                  <a:moveTo>
                    <a:pt x="50" y="0"/>
                  </a:moveTo>
                  <a:lnTo>
                    <a:pt x="50" y="0"/>
                  </a:lnTo>
                  <a:lnTo>
                    <a:pt x="50" y="0"/>
                  </a:lnTo>
                  <a:lnTo>
                    <a:pt x="50" y="0"/>
                  </a:lnTo>
                  <a:lnTo>
                    <a:pt x="44" y="0"/>
                  </a:lnTo>
                  <a:lnTo>
                    <a:pt x="40" y="2"/>
                  </a:lnTo>
                  <a:lnTo>
                    <a:pt x="28" y="10"/>
                  </a:lnTo>
                  <a:lnTo>
                    <a:pt x="18" y="18"/>
                  </a:lnTo>
                  <a:lnTo>
                    <a:pt x="8" y="24"/>
                  </a:lnTo>
                  <a:lnTo>
                    <a:pt x="8" y="24"/>
                  </a:lnTo>
                  <a:lnTo>
                    <a:pt x="4" y="28"/>
                  </a:lnTo>
                  <a:lnTo>
                    <a:pt x="0" y="32"/>
                  </a:lnTo>
                  <a:lnTo>
                    <a:pt x="2" y="36"/>
                  </a:lnTo>
                  <a:lnTo>
                    <a:pt x="6" y="38"/>
                  </a:lnTo>
                  <a:lnTo>
                    <a:pt x="6" y="38"/>
                  </a:lnTo>
                  <a:lnTo>
                    <a:pt x="8" y="38"/>
                  </a:lnTo>
                  <a:lnTo>
                    <a:pt x="8" y="38"/>
                  </a:lnTo>
                  <a:lnTo>
                    <a:pt x="18" y="36"/>
                  </a:lnTo>
                  <a:lnTo>
                    <a:pt x="26" y="30"/>
                  </a:lnTo>
                  <a:lnTo>
                    <a:pt x="42" y="18"/>
                  </a:lnTo>
                  <a:lnTo>
                    <a:pt x="42" y="18"/>
                  </a:lnTo>
                  <a:lnTo>
                    <a:pt x="52" y="14"/>
                  </a:lnTo>
                  <a:lnTo>
                    <a:pt x="56" y="12"/>
                  </a:lnTo>
                  <a:lnTo>
                    <a:pt x="60" y="8"/>
                  </a:lnTo>
                  <a:lnTo>
                    <a:pt x="60" y="8"/>
                  </a:lnTo>
                  <a:lnTo>
                    <a:pt x="60" y="4"/>
                  </a:lnTo>
                  <a:lnTo>
                    <a:pt x="58" y="2"/>
                  </a:lnTo>
                  <a:lnTo>
                    <a:pt x="54" y="0"/>
                  </a:lnTo>
                  <a:lnTo>
                    <a:pt x="5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33" name="Freeform 118"/>
            <p:cNvSpPr>
              <a:spLocks/>
            </p:cNvSpPr>
            <p:nvPr/>
          </p:nvSpPr>
          <p:spPr bwMode="auto">
            <a:xfrm>
              <a:off x="2466" y="2562"/>
              <a:ext cx="24" cy="10"/>
            </a:xfrm>
            <a:custGeom>
              <a:avLst/>
              <a:gdLst>
                <a:gd name="T0" fmla="*/ 12 w 24"/>
                <a:gd name="T1" fmla="*/ 0 h 10"/>
                <a:gd name="T2" fmla="*/ 12 w 24"/>
                <a:gd name="T3" fmla="*/ 0 h 10"/>
                <a:gd name="T4" fmla="*/ 4 w 24"/>
                <a:gd name="T5" fmla="*/ 0 h 10"/>
                <a:gd name="T6" fmla="*/ 4 w 24"/>
                <a:gd name="T7" fmla="*/ 0 h 10"/>
                <a:gd name="T8" fmla="*/ 0 w 24"/>
                <a:gd name="T9" fmla="*/ 4 h 10"/>
                <a:gd name="T10" fmla="*/ 0 w 24"/>
                <a:gd name="T11" fmla="*/ 6 h 10"/>
                <a:gd name="T12" fmla="*/ 2 w 24"/>
                <a:gd name="T13" fmla="*/ 8 h 10"/>
                <a:gd name="T14" fmla="*/ 6 w 24"/>
                <a:gd name="T15" fmla="*/ 8 h 10"/>
                <a:gd name="T16" fmla="*/ 6 w 24"/>
                <a:gd name="T17" fmla="*/ 8 h 10"/>
                <a:gd name="T18" fmla="*/ 14 w 24"/>
                <a:gd name="T19" fmla="*/ 10 h 10"/>
                <a:gd name="T20" fmla="*/ 14 w 24"/>
                <a:gd name="T21" fmla="*/ 10 h 10"/>
                <a:gd name="T22" fmla="*/ 22 w 24"/>
                <a:gd name="T23" fmla="*/ 8 h 10"/>
                <a:gd name="T24" fmla="*/ 24 w 24"/>
                <a:gd name="T25" fmla="*/ 8 h 10"/>
                <a:gd name="T26" fmla="*/ 24 w 24"/>
                <a:gd name="T27" fmla="*/ 4 h 10"/>
                <a:gd name="T28" fmla="*/ 24 w 24"/>
                <a:gd name="T29" fmla="*/ 4 h 10"/>
                <a:gd name="T30" fmla="*/ 22 w 24"/>
                <a:gd name="T31" fmla="*/ 2 h 10"/>
                <a:gd name="T32" fmla="*/ 20 w 24"/>
                <a:gd name="T33" fmla="*/ 0 h 10"/>
                <a:gd name="T34" fmla="*/ 12 w 24"/>
                <a:gd name="T35"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4" h="10">
                  <a:moveTo>
                    <a:pt x="12" y="0"/>
                  </a:moveTo>
                  <a:lnTo>
                    <a:pt x="12" y="0"/>
                  </a:lnTo>
                  <a:lnTo>
                    <a:pt x="4" y="0"/>
                  </a:lnTo>
                  <a:lnTo>
                    <a:pt x="4" y="0"/>
                  </a:lnTo>
                  <a:lnTo>
                    <a:pt x="0" y="4"/>
                  </a:lnTo>
                  <a:lnTo>
                    <a:pt x="0" y="6"/>
                  </a:lnTo>
                  <a:lnTo>
                    <a:pt x="2" y="8"/>
                  </a:lnTo>
                  <a:lnTo>
                    <a:pt x="6" y="8"/>
                  </a:lnTo>
                  <a:lnTo>
                    <a:pt x="6" y="8"/>
                  </a:lnTo>
                  <a:lnTo>
                    <a:pt x="14" y="10"/>
                  </a:lnTo>
                  <a:lnTo>
                    <a:pt x="14" y="10"/>
                  </a:lnTo>
                  <a:lnTo>
                    <a:pt x="22" y="8"/>
                  </a:lnTo>
                  <a:lnTo>
                    <a:pt x="24" y="8"/>
                  </a:lnTo>
                  <a:lnTo>
                    <a:pt x="24" y="4"/>
                  </a:lnTo>
                  <a:lnTo>
                    <a:pt x="24" y="4"/>
                  </a:lnTo>
                  <a:lnTo>
                    <a:pt x="22" y="2"/>
                  </a:lnTo>
                  <a:lnTo>
                    <a:pt x="20" y="0"/>
                  </a:lnTo>
                  <a:lnTo>
                    <a:pt x="12"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34" name="Freeform 119"/>
            <p:cNvSpPr>
              <a:spLocks/>
            </p:cNvSpPr>
            <p:nvPr/>
          </p:nvSpPr>
          <p:spPr bwMode="auto">
            <a:xfrm>
              <a:off x="2466" y="2562"/>
              <a:ext cx="24" cy="10"/>
            </a:xfrm>
            <a:custGeom>
              <a:avLst/>
              <a:gdLst>
                <a:gd name="T0" fmla="*/ 12 w 24"/>
                <a:gd name="T1" fmla="*/ 0 h 10"/>
                <a:gd name="T2" fmla="*/ 12 w 24"/>
                <a:gd name="T3" fmla="*/ 0 h 10"/>
                <a:gd name="T4" fmla="*/ 4 w 24"/>
                <a:gd name="T5" fmla="*/ 0 h 10"/>
                <a:gd name="T6" fmla="*/ 4 w 24"/>
                <a:gd name="T7" fmla="*/ 0 h 10"/>
                <a:gd name="T8" fmla="*/ 0 w 24"/>
                <a:gd name="T9" fmla="*/ 4 h 10"/>
                <a:gd name="T10" fmla="*/ 0 w 24"/>
                <a:gd name="T11" fmla="*/ 6 h 10"/>
                <a:gd name="T12" fmla="*/ 2 w 24"/>
                <a:gd name="T13" fmla="*/ 8 h 10"/>
                <a:gd name="T14" fmla="*/ 6 w 24"/>
                <a:gd name="T15" fmla="*/ 8 h 10"/>
                <a:gd name="T16" fmla="*/ 6 w 24"/>
                <a:gd name="T17" fmla="*/ 8 h 10"/>
                <a:gd name="T18" fmla="*/ 14 w 24"/>
                <a:gd name="T19" fmla="*/ 10 h 10"/>
                <a:gd name="T20" fmla="*/ 14 w 24"/>
                <a:gd name="T21" fmla="*/ 10 h 10"/>
                <a:gd name="T22" fmla="*/ 22 w 24"/>
                <a:gd name="T23" fmla="*/ 8 h 10"/>
                <a:gd name="T24" fmla="*/ 24 w 24"/>
                <a:gd name="T25" fmla="*/ 8 h 10"/>
                <a:gd name="T26" fmla="*/ 24 w 24"/>
                <a:gd name="T27" fmla="*/ 4 h 10"/>
                <a:gd name="T28" fmla="*/ 24 w 24"/>
                <a:gd name="T29" fmla="*/ 4 h 10"/>
                <a:gd name="T30" fmla="*/ 22 w 24"/>
                <a:gd name="T31" fmla="*/ 2 h 10"/>
                <a:gd name="T32" fmla="*/ 20 w 24"/>
                <a:gd name="T33" fmla="*/ 0 h 10"/>
                <a:gd name="T34" fmla="*/ 12 w 24"/>
                <a:gd name="T35"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4" h="10">
                  <a:moveTo>
                    <a:pt x="12" y="0"/>
                  </a:moveTo>
                  <a:lnTo>
                    <a:pt x="12" y="0"/>
                  </a:lnTo>
                  <a:lnTo>
                    <a:pt x="4" y="0"/>
                  </a:lnTo>
                  <a:lnTo>
                    <a:pt x="4" y="0"/>
                  </a:lnTo>
                  <a:lnTo>
                    <a:pt x="0" y="4"/>
                  </a:lnTo>
                  <a:lnTo>
                    <a:pt x="0" y="6"/>
                  </a:lnTo>
                  <a:lnTo>
                    <a:pt x="2" y="8"/>
                  </a:lnTo>
                  <a:lnTo>
                    <a:pt x="6" y="8"/>
                  </a:lnTo>
                  <a:lnTo>
                    <a:pt x="6" y="8"/>
                  </a:lnTo>
                  <a:lnTo>
                    <a:pt x="14" y="10"/>
                  </a:lnTo>
                  <a:lnTo>
                    <a:pt x="14" y="10"/>
                  </a:lnTo>
                  <a:lnTo>
                    <a:pt x="22" y="8"/>
                  </a:lnTo>
                  <a:lnTo>
                    <a:pt x="24" y="8"/>
                  </a:lnTo>
                  <a:lnTo>
                    <a:pt x="24" y="4"/>
                  </a:lnTo>
                  <a:lnTo>
                    <a:pt x="24" y="4"/>
                  </a:lnTo>
                  <a:lnTo>
                    <a:pt x="22" y="2"/>
                  </a:lnTo>
                  <a:lnTo>
                    <a:pt x="20" y="0"/>
                  </a:lnTo>
                  <a:lnTo>
                    <a:pt x="1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35" name="Freeform 120"/>
            <p:cNvSpPr>
              <a:spLocks/>
            </p:cNvSpPr>
            <p:nvPr/>
          </p:nvSpPr>
          <p:spPr bwMode="auto">
            <a:xfrm>
              <a:off x="2500" y="2488"/>
              <a:ext cx="16" cy="16"/>
            </a:xfrm>
            <a:custGeom>
              <a:avLst/>
              <a:gdLst>
                <a:gd name="T0" fmla="*/ 10 w 16"/>
                <a:gd name="T1" fmla="*/ 0 h 16"/>
                <a:gd name="T2" fmla="*/ 10 w 16"/>
                <a:gd name="T3" fmla="*/ 0 h 16"/>
                <a:gd name="T4" fmla="*/ 4 w 16"/>
                <a:gd name="T5" fmla="*/ 2 h 16"/>
                <a:gd name="T6" fmla="*/ 4 w 16"/>
                <a:gd name="T7" fmla="*/ 2 h 16"/>
                <a:gd name="T8" fmla="*/ 0 w 16"/>
                <a:gd name="T9" fmla="*/ 4 h 16"/>
                <a:gd name="T10" fmla="*/ 0 w 16"/>
                <a:gd name="T11" fmla="*/ 8 h 16"/>
                <a:gd name="T12" fmla="*/ 0 w 16"/>
                <a:gd name="T13" fmla="*/ 10 h 16"/>
                <a:gd name="T14" fmla="*/ 4 w 16"/>
                <a:gd name="T15" fmla="*/ 12 h 16"/>
                <a:gd name="T16" fmla="*/ 4 w 16"/>
                <a:gd name="T17" fmla="*/ 12 h 16"/>
                <a:gd name="T18" fmla="*/ 10 w 16"/>
                <a:gd name="T19" fmla="*/ 16 h 16"/>
                <a:gd name="T20" fmla="*/ 10 w 16"/>
                <a:gd name="T21" fmla="*/ 16 h 16"/>
                <a:gd name="T22" fmla="*/ 12 w 16"/>
                <a:gd name="T23" fmla="*/ 14 h 16"/>
                <a:gd name="T24" fmla="*/ 14 w 16"/>
                <a:gd name="T25" fmla="*/ 12 h 16"/>
                <a:gd name="T26" fmla="*/ 16 w 16"/>
                <a:gd name="T27" fmla="*/ 8 h 16"/>
                <a:gd name="T28" fmla="*/ 16 w 16"/>
                <a:gd name="T29" fmla="*/ 8 h 16"/>
                <a:gd name="T30" fmla="*/ 14 w 16"/>
                <a:gd name="T31" fmla="*/ 2 h 16"/>
                <a:gd name="T32" fmla="*/ 12 w 16"/>
                <a:gd name="T33" fmla="*/ 2 h 16"/>
                <a:gd name="T34" fmla="*/ 10 w 16"/>
                <a:gd name="T35"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6" h="16">
                  <a:moveTo>
                    <a:pt x="10" y="0"/>
                  </a:moveTo>
                  <a:lnTo>
                    <a:pt x="10" y="0"/>
                  </a:lnTo>
                  <a:lnTo>
                    <a:pt x="4" y="2"/>
                  </a:lnTo>
                  <a:lnTo>
                    <a:pt x="4" y="2"/>
                  </a:lnTo>
                  <a:lnTo>
                    <a:pt x="0" y="4"/>
                  </a:lnTo>
                  <a:lnTo>
                    <a:pt x="0" y="8"/>
                  </a:lnTo>
                  <a:lnTo>
                    <a:pt x="0" y="10"/>
                  </a:lnTo>
                  <a:lnTo>
                    <a:pt x="4" y="12"/>
                  </a:lnTo>
                  <a:lnTo>
                    <a:pt x="4" y="12"/>
                  </a:lnTo>
                  <a:lnTo>
                    <a:pt x="10" y="16"/>
                  </a:lnTo>
                  <a:lnTo>
                    <a:pt x="10" y="16"/>
                  </a:lnTo>
                  <a:lnTo>
                    <a:pt x="12" y="14"/>
                  </a:lnTo>
                  <a:lnTo>
                    <a:pt x="14" y="12"/>
                  </a:lnTo>
                  <a:lnTo>
                    <a:pt x="16" y="8"/>
                  </a:lnTo>
                  <a:lnTo>
                    <a:pt x="16" y="8"/>
                  </a:lnTo>
                  <a:lnTo>
                    <a:pt x="14" y="2"/>
                  </a:lnTo>
                  <a:lnTo>
                    <a:pt x="12" y="2"/>
                  </a:lnTo>
                  <a:lnTo>
                    <a:pt x="10"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36" name="Freeform 121"/>
            <p:cNvSpPr>
              <a:spLocks/>
            </p:cNvSpPr>
            <p:nvPr/>
          </p:nvSpPr>
          <p:spPr bwMode="auto">
            <a:xfrm>
              <a:off x="2500" y="2488"/>
              <a:ext cx="16" cy="16"/>
            </a:xfrm>
            <a:custGeom>
              <a:avLst/>
              <a:gdLst>
                <a:gd name="T0" fmla="*/ 10 w 16"/>
                <a:gd name="T1" fmla="*/ 0 h 16"/>
                <a:gd name="T2" fmla="*/ 10 w 16"/>
                <a:gd name="T3" fmla="*/ 0 h 16"/>
                <a:gd name="T4" fmla="*/ 4 w 16"/>
                <a:gd name="T5" fmla="*/ 2 h 16"/>
                <a:gd name="T6" fmla="*/ 4 w 16"/>
                <a:gd name="T7" fmla="*/ 2 h 16"/>
                <a:gd name="T8" fmla="*/ 0 w 16"/>
                <a:gd name="T9" fmla="*/ 4 h 16"/>
                <a:gd name="T10" fmla="*/ 0 w 16"/>
                <a:gd name="T11" fmla="*/ 8 h 16"/>
                <a:gd name="T12" fmla="*/ 0 w 16"/>
                <a:gd name="T13" fmla="*/ 10 h 16"/>
                <a:gd name="T14" fmla="*/ 4 w 16"/>
                <a:gd name="T15" fmla="*/ 12 h 16"/>
                <a:gd name="T16" fmla="*/ 4 w 16"/>
                <a:gd name="T17" fmla="*/ 12 h 16"/>
                <a:gd name="T18" fmla="*/ 10 w 16"/>
                <a:gd name="T19" fmla="*/ 16 h 16"/>
                <a:gd name="T20" fmla="*/ 10 w 16"/>
                <a:gd name="T21" fmla="*/ 16 h 16"/>
                <a:gd name="T22" fmla="*/ 12 w 16"/>
                <a:gd name="T23" fmla="*/ 14 h 16"/>
                <a:gd name="T24" fmla="*/ 14 w 16"/>
                <a:gd name="T25" fmla="*/ 12 h 16"/>
                <a:gd name="T26" fmla="*/ 16 w 16"/>
                <a:gd name="T27" fmla="*/ 8 h 16"/>
                <a:gd name="T28" fmla="*/ 16 w 16"/>
                <a:gd name="T29" fmla="*/ 8 h 16"/>
                <a:gd name="T30" fmla="*/ 14 w 16"/>
                <a:gd name="T31" fmla="*/ 2 h 16"/>
                <a:gd name="T32" fmla="*/ 12 w 16"/>
                <a:gd name="T33" fmla="*/ 2 h 16"/>
                <a:gd name="T34" fmla="*/ 10 w 16"/>
                <a:gd name="T35"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6" h="16">
                  <a:moveTo>
                    <a:pt x="10" y="0"/>
                  </a:moveTo>
                  <a:lnTo>
                    <a:pt x="10" y="0"/>
                  </a:lnTo>
                  <a:lnTo>
                    <a:pt x="4" y="2"/>
                  </a:lnTo>
                  <a:lnTo>
                    <a:pt x="4" y="2"/>
                  </a:lnTo>
                  <a:lnTo>
                    <a:pt x="0" y="4"/>
                  </a:lnTo>
                  <a:lnTo>
                    <a:pt x="0" y="8"/>
                  </a:lnTo>
                  <a:lnTo>
                    <a:pt x="0" y="10"/>
                  </a:lnTo>
                  <a:lnTo>
                    <a:pt x="4" y="12"/>
                  </a:lnTo>
                  <a:lnTo>
                    <a:pt x="4" y="12"/>
                  </a:lnTo>
                  <a:lnTo>
                    <a:pt x="10" y="16"/>
                  </a:lnTo>
                  <a:lnTo>
                    <a:pt x="10" y="16"/>
                  </a:lnTo>
                  <a:lnTo>
                    <a:pt x="12" y="14"/>
                  </a:lnTo>
                  <a:lnTo>
                    <a:pt x="14" y="12"/>
                  </a:lnTo>
                  <a:lnTo>
                    <a:pt x="16" y="8"/>
                  </a:lnTo>
                  <a:lnTo>
                    <a:pt x="16" y="8"/>
                  </a:lnTo>
                  <a:lnTo>
                    <a:pt x="14" y="2"/>
                  </a:lnTo>
                  <a:lnTo>
                    <a:pt x="12" y="2"/>
                  </a:lnTo>
                  <a:lnTo>
                    <a:pt x="1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37" name="Freeform 122"/>
            <p:cNvSpPr>
              <a:spLocks/>
            </p:cNvSpPr>
            <p:nvPr/>
          </p:nvSpPr>
          <p:spPr bwMode="auto">
            <a:xfrm>
              <a:off x="2498" y="2552"/>
              <a:ext cx="42" cy="16"/>
            </a:xfrm>
            <a:custGeom>
              <a:avLst/>
              <a:gdLst>
                <a:gd name="T0" fmla="*/ 16 w 42"/>
                <a:gd name="T1" fmla="*/ 0 h 16"/>
                <a:gd name="T2" fmla="*/ 16 w 42"/>
                <a:gd name="T3" fmla="*/ 0 h 16"/>
                <a:gd name="T4" fmla="*/ 8 w 42"/>
                <a:gd name="T5" fmla="*/ 2 h 16"/>
                <a:gd name="T6" fmla="*/ 4 w 42"/>
                <a:gd name="T7" fmla="*/ 4 h 16"/>
                <a:gd name="T8" fmla="*/ 0 w 42"/>
                <a:gd name="T9" fmla="*/ 6 h 16"/>
                <a:gd name="T10" fmla="*/ 0 w 42"/>
                <a:gd name="T11" fmla="*/ 6 h 16"/>
                <a:gd name="T12" fmla="*/ 4 w 42"/>
                <a:gd name="T13" fmla="*/ 8 h 16"/>
                <a:gd name="T14" fmla="*/ 8 w 42"/>
                <a:gd name="T15" fmla="*/ 10 h 16"/>
                <a:gd name="T16" fmla="*/ 16 w 42"/>
                <a:gd name="T17" fmla="*/ 10 h 16"/>
                <a:gd name="T18" fmla="*/ 16 w 42"/>
                <a:gd name="T19" fmla="*/ 10 h 16"/>
                <a:gd name="T20" fmla="*/ 32 w 42"/>
                <a:gd name="T21" fmla="*/ 16 h 16"/>
                <a:gd name="T22" fmla="*/ 32 w 42"/>
                <a:gd name="T23" fmla="*/ 16 h 16"/>
                <a:gd name="T24" fmla="*/ 36 w 42"/>
                <a:gd name="T25" fmla="*/ 16 h 16"/>
                <a:gd name="T26" fmla="*/ 36 w 42"/>
                <a:gd name="T27" fmla="*/ 16 h 16"/>
                <a:gd name="T28" fmla="*/ 40 w 42"/>
                <a:gd name="T29" fmla="*/ 14 h 16"/>
                <a:gd name="T30" fmla="*/ 42 w 42"/>
                <a:gd name="T31" fmla="*/ 10 h 16"/>
                <a:gd name="T32" fmla="*/ 38 w 42"/>
                <a:gd name="T33" fmla="*/ 6 h 16"/>
                <a:gd name="T34" fmla="*/ 32 w 42"/>
                <a:gd name="T35" fmla="*/ 4 h 16"/>
                <a:gd name="T36" fmla="*/ 32 w 42"/>
                <a:gd name="T37" fmla="*/ 4 h 16"/>
                <a:gd name="T38" fmla="*/ 24 w 42"/>
                <a:gd name="T39" fmla="*/ 2 h 16"/>
                <a:gd name="T40" fmla="*/ 16 w 42"/>
                <a:gd name="T41"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2" h="16">
                  <a:moveTo>
                    <a:pt x="16" y="0"/>
                  </a:moveTo>
                  <a:lnTo>
                    <a:pt x="16" y="0"/>
                  </a:lnTo>
                  <a:lnTo>
                    <a:pt x="8" y="2"/>
                  </a:lnTo>
                  <a:lnTo>
                    <a:pt x="4" y="4"/>
                  </a:lnTo>
                  <a:lnTo>
                    <a:pt x="0" y="6"/>
                  </a:lnTo>
                  <a:lnTo>
                    <a:pt x="0" y="6"/>
                  </a:lnTo>
                  <a:lnTo>
                    <a:pt x="4" y="8"/>
                  </a:lnTo>
                  <a:lnTo>
                    <a:pt x="8" y="10"/>
                  </a:lnTo>
                  <a:lnTo>
                    <a:pt x="16" y="10"/>
                  </a:lnTo>
                  <a:lnTo>
                    <a:pt x="16" y="10"/>
                  </a:lnTo>
                  <a:lnTo>
                    <a:pt x="32" y="16"/>
                  </a:lnTo>
                  <a:lnTo>
                    <a:pt x="32" y="16"/>
                  </a:lnTo>
                  <a:lnTo>
                    <a:pt x="36" y="16"/>
                  </a:lnTo>
                  <a:lnTo>
                    <a:pt x="36" y="16"/>
                  </a:lnTo>
                  <a:lnTo>
                    <a:pt x="40" y="14"/>
                  </a:lnTo>
                  <a:lnTo>
                    <a:pt x="42" y="10"/>
                  </a:lnTo>
                  <a:lnTo>
                    <a:pt x="38" y="6"/>
                  </a:lnTo>
                  <a:lnTo>
                    <a:pt x="32" y="4"/>
                  </a:lnTo>
                  <a:lnTo>
                    <a:pt x="32" y="4"/>
                  </a:lnTo>
                  <a:lnTo>
                    <a:pt x="24" y="2"/>
                  </a:lnTo>
                  <a:lnTo>
                    <a:pt x="16"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38" name="Freeform 123"/>
            <p:cNvSpPr>
              <a:spLocks/>
            </p:cNvSpPr>
            <p:nvPr/>
          </p:nvSpPr>
          <p:spPr bwMode="auto">
            <a:xfrm>
              <a:off x="2498" y="2552"/>
              <a:ext cx="42" cy="16"/>
            </a:xfrm>
            <a:custGeom>
              <a:avLst/>
              <a:gdLst>
                <a:gd name="T0" fmla="*/ 16 w 42"/>
                <a:gd name="T1" fmla="*/ 0 h 16"/>
                <a:gd name="T2" fmla="*/ 16 w 42"/>
                <a:gd name="T3" fmla="*/ 0 h 16"/>
                <a:gd name="T4" fmla="*/ 8 w 42"/>
                <a:gd name="T5" fmla="*/ 2 h 16"/>
                <a:gd name="T6" fmla="*/ 4 w 42"/>
                <a:gd name="T7" fmla="*/ 4 h 16"/>
                <a:gd name="T8" fmla="*/ 0 w 42"/>
                <a:gd name="T9" fmla="*/ 6 h 16"/>
                <a:gd name="T10" fmla="*/ 0 w 42"/>
                <a:gd name="T11" fmla="*/ 6 h 16"/>
                <a:gd name="T12" fmla="*/ 4 w 42"/>
                <a:gd name="T13" fmla="*/ 8 h 16"/>
                <a:gd name="T14" fmla="*/ 8 w 42"/>
                <a:gd name="T15" fmla="*/ 10 h 16"/>
                <a:gd name="T16" fmla="*/ 16 w 42"/>
                <a:gd name="T17" fmla="*/ 10 h 16"/>
                <a:gd name="T18" fmla="*/ 16 w 42"/>
                <a:gd name="T19" fmla="*/ 10 h 16"/>
                <a:gd name="T20" fmla="*/ 32 w 42"/>
                <a:gd name="T21" fmla="*/ 16 h 16"/>
                <a:gd name="T22" fmla="*/ 32 w 42"/>
                <a:gd name="T23" fmla="*/ 16 h 16"/>
                <a:gd name="T24" fmla="*/ 36 w 42"/>
                <a:gd name="T25" fmla="*/ 16 h 16"/>
                <a:gd name="T26" fmla="*/ 36 w 42"/>
                <a:gd name="T27" fmla="*/ 16 h 16"/>
                <a:gd name="T28" fmla="*/ 40 w 42"/>
                <a:gd name="T29" fmla="*/ 14 h 16"/>
                <a:gd name="T30" fmla="*/ 42 w 42"/>
                <a:gd name="T31" fmla="*/ 10 h 16"/>
                <a:gd name="T32" fmla="*/ 38 w 42"/>
                <a:gd name="T33" fmla="*/ 6 h 16"/>
                <a:gd name="T34" fmla="*/ 32 w 42"/>
                <a:gd name="T35" fmla="*/ 4 h 16"/>
                <a:gd name="T36" fmla="*/ 32 w 42"/>
                <a:gd name="T37" fmla="*/ 4 h 16"/>
                <a:gd name="T38" fmla="*/ 24 w 42"/>
                <a:gd name="T39" fmla="*/ 2 h 16"/>
                <a:gd name="T40" fmla="*/ 16 w 42"/>
                <a:gd name="T41"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2" h="16">
                  <a:moveTo>
                    <a:pt x="16" y="0"/>
                  </a:moveTo>
                  <a:lnTo>
                    <a:pt x="16" y="0"/>
                  </a:lnTo>
                  <a:lnTo>
                    <a:pt x="8" y="2"/>
                  </a:lnTo>
                  <a:lnTo>
                    <a:pt x="4" y="4"/>
                  </a:lnTo>
                  <a:lnTo>
                    <a:pt x="0" y="6"/>
                  </a:lnTo>
                  <a:lnTo>
                    <a:pt x="0" y="6"/>
                  </a:lnTo>
                  <a:lnTo>
                    <a:pt x="4" y="8"/>
                  </a:lnTo>
                  <a:lnTo>
                    <a:pt x="8" y="10"/>
                  </a:lnTo>
                  <a:lnTo>
                    <a:pt x="16" y="10"/>
                  </a:lnTo>
                  <a:lnTo>
                    <a:pt x="16" y="10"/>
                  </a:lnTo>
                  <a:lnTo>
                    <a:pt x="32" y="16"/>
                  </a:lnTo>
                  <a:lnTo>
                    <a:pt x="32" y="16"/>
                  </a:lnTo>
                  <a:lnTo>
                    <a:pt x="36" y="16"/>
                  </a:lnTo>
                  <a:lnTo>
                    <a:pt x="36" y="16"/>
                  </a:lnTo>
                  <a:lnTo>
                    <a:pt x="40" y="14"/>
                  </a:lnTo>
                  <a:lnTo>
                    <a:pt x="42" y="10"/>
                  </a:lnTo>
                  <a:lnTo>
                    <a:pt x="38" y="6"/>
                  </a:lnTo>
                  <a:lnTo>
                    <a:pt x="32" y="4"/>
                  </a:lnTo>
                  <a:lnTo>
                    <a:pt x="32" y="4"/>
                  </a:lnTo>
                  <a:lnTo>
                    <a:pt x="24" y="2"/>
                  </a:lnTo>
                  <a:lnTo>
                    <a:pt x="1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39" name="Freeform 124"/>
            <p:cNvSpPr>
              <a:spLocks/>
            </p:cNvSpPr>
            <p:nvPr/>
          </p:nvSpPr>
          <p:spPr bwMode="auto">
            <a:xfrm>
              <a:off x="2572" y="2554"/>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lnTo>
                    <a:pt x="0" y="2"/>
                  </a:lnTo>
                  <a:lnTo>
                    <a:pt x="0"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40" name="Freeform 125"/>
            <p:cNvSpPr>
              <a:spLocks/>
            </p:cNvSpPr>
            <p:nvPr/>
          </p:nvSpPr>
          <p:spPr bwMode="auto">
            <a:xfrm>
              <a:off x="2572" y="2554"/>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41" name="Freeform 126"/>
            <p:cNvSpPr>
              <a:spLocks/>
            </p:cNvSpPr>
            <p:nvPr/>
          </p:nvSpPr>
          <p:spPr bwMode="auto">
            <a:xfrm>
              <a:off x="2542" y="2516"/>
              <a:ext cx="264" cy="172"/>
            </a:xfrm>
            <a:custGeom>
              <a:avLst/>
              <a:gdLst>
                <a:gd name="T0" fmla="*/ 16 w 264"/>
                <a:gd name="T1" fmla="*/ 0 h 172"/>
                <a:gd name="T2" fmla="*/ 12 w 264"/>
                <a:gd name="T3" fmla="*/ 8 h 172"/>
                <a:gd name="T4" fmla="*/ 4 w 264"/>
                <a:gd name="T5" fmla="*/ 14 h 172"/>
                <a:gd name="T6" fmla="*/ 0 w 264"/>
                <a:gd name="T7" fmla="*/ 20 h 172"/>
                <a:gd name="T8" fmla="*/ 12 w 264"/>
                <a:gd name="T9" fmla="*/ 26 h 172"/>
                <a:gd name="T10" fmla="*/ 20 w 264"/>
                <a:gd name="T11" fmla="*/ 26 h 172"/>
                <a:gd name="T12" fmla="*/ 22 w 264"/>
                <a:gd name="T13" fmla="*/ 26 h 172"/>
                <a:gd name="T14" fmla="*/ 32 w 264"/>
                <a:gd name="T15" fmla="*/ 36 h 172"/>
                <a:gd name="T16" fmla="*/ 30 w 264"/>
                <a:gd name="T17" fmla="*/ 40 h 172"/>
                <a:gd name="T18" fmla="*/ 14 w 264"/>
                <a:gd name="T19" fmla="*/ 44 h 172"/>
                <a:gd name="T20" fmla="*/ 14 w 264"/>
                <a:gd name="T21" fmla="*/ 50 h 172"/>
                <a:gd name="T22" fmla="*/ 22 w 264"/>
                <a:gd name="T23" fmla="*/ 54 h 172"/>
                <a:gd name="T24" fmla="*/ 36 w 264"/>
                <a:gd name="T25" fmla="*/ 54 h 172"/>
                <a:gd name="T26" fmla="*/ 40 w 264"/>
                <a:gd name="T27" fmla="*/ 54 h 172"/>
                <a:gd name="T28" fmla="*/ 56 w 264"/>
                <a:gd name="T29" fmla="*/ 66 h 172"/>
                <a:gd name="T30" fmla="*/ 74 w 264"/>
                <a:gd name="T31" fmla="*/ 70 h 172"/>
                <a:gd name="T32" fmla="*/ 86 w 264"/>
                <a:gd name="T33" fmla="*/ 78 h 172"/>
                <a:gd name="T34" fmla="*/ 98 w 264"/>
                <a:gd name="T35" fmla="*/ 90 h 172"/>
                <a:gd name="T36" fmla="*/ 100 w 264"/>
                <a:gd name="T37" fmla="*/ 104 h 172"/>
                <a:gd name="T38" fmla="*/ 108 w 264"/>
                <a:gd name="T39" fmla="*/ 120 h 172"/>
                <a:gd name="T40" fmla="*/ 122 w 264"/>
                <a:gd name="T41" fmla="*/ 136 h 172"/>
                <a:gd name="T42" fmla="*/ 144 w 264"/>
                <a:gd name="T43" fmla="*/ 146 h 172"/>
                <a:gd name="T44" fmla="*/ 150 w 264"/>
                <a:gd name="T45" fmla="*/ 146 h 172"/>
                <a:gd name="T46" fmla="*/ 158 w 264"/>
                <a:gd name="T47" fmla="*/ 132 h 172"/>
                <a:gd name="T48" fmla="*/ 166 w 264"/>
                <a:gd name="T49" fmla="*/ 128 h 172"/>
                <a:gd name="T50" fmla="*/ 172 w 264"/>
                <a:gd name="T51" fmla="*/ 124 h 172"/>
                <a:gd name="T52" fmla="*/ 178 w 264"/>
                <a:gd name="T53" fmla="*/ 114 h 172"/>
                <a:gd name="T54" fmla="*/ 182 w 264"/>
                <a:gd name="T55" fmla="*/ 114 h 172"/>
                <a:gd name="T56" fmla="*/ 208 w 264"/>
                <a:gd name="T57" fmla="*/ 140 h 172"/>
                <a:gd name="T58" fmla="*/ 224 w 264"/>
                <a:gd name="T59" fmla="*/ 152 h 172"/>
                <a:gd name="T60" fmla="*/ 238 w 264"/>
                <a:gd name="T61" fmla="*/ 164 h 172"/>
                <a:gd name="T62" fmla="*/ 256 w 264"/>
                <a:gd name="T63" fmla="*/ 172 h 172"/>
                <a:gd name="T64" fmla="*/ 262 w 264"/>
                <a:gd name="T65" fmla="*/ 168 h 172"/>
                <a:gd name="T66" fmla="*/ 264 w 264"/>
                <a:gd name="T67" fmla="*/ 162 h 172"/>
                <a:gd name="T68" fmla="*/ 248 w 264"/>
                <a:gd name="T69" fmla="*/ 146 h 172"/>
                <a:gd name="T70" fmla="*/ 224 w 264"/>
                <a:gd name="T71" fmla="*/ 122 h 172"/>
                <a:gd name="T72" fmla="*/ 216 w 264"/>
                <a:gd name="T73" fmla="*/ 114 h 172"/>
                <a:gd name="T74" fmla="*/ 220 w 264"/>
                <a:gd name="T75" fmla="*/ 102 h 172"/>
                <a:gd name="T76" fmla="*/ 220 w 264"/>
                <a:gd name="T77" fmla="*/ 92 h 172"/>
                <a:gd name="T78" fmla="*/ 202 w 264"/>
                <a:gd name="T79" fmla="*/ 82 h 172"/>
                <a:gd name="T80" fmla="*/ 196 w 264"/>
                <a:gd name="T81" fmla="*/ 68 h 172"/>
                <a:gd name="T82" fmla="*/ 190 w 264"/>
                <a:gd name="T83" fmla="*/ 62 h 172"/>
                <a:gd name="T84" fmla="*/ 166 w 264"/>
                <a:gd name="T85" fmla="*/ 50 h 172"/>
                <a:gd name="T86" fmla="*/ 136 w 264"/>
                <a:gd name="T87" fmla="*/ 40 h 172"/>
                <a:gd name="T88" fmla="*/ 122 w 264"/>
                <a:gd name="T89" fmla="*/ 34 h 172"/>
                <a:gd name="T90" fmla="*/ 110 w 264"/>
                <a:gd name="T91" fmla="*/ 22 h 172"/>
                <a:gd name="T92" fmla="*/ 100 w 264"/>
                <a:gd name="T93" fmla="*/ 20 h 172"/>
                <a:gd name="T94" fmla="*/ 84 w 264"/>
                <a:gd name="T95" fmla="*/ 26 h 172"/>
                <a:gd name="T96" fmla="*/ 66 w 264"/>
                <a:gd name="T97" fmla="*/ 44 h 172"/>
                <a:gd name="T98" fmla="*/ 60 w 264"/>
                <a:gd name="T99" fmla="*/ 52 h 172"/>
                <a:gd name="T100" fmla="*/ 54 w 264"/>
                <a:gd name="T101" fmla="*/ 50 h 172"/>
                <a:gd name="T102" fmla="*/ 48 w 264"/>
                <a:gd name="T103" fmla="*/ 34 h 172"/>
                <a:gd name="T104" fmla="*/ 44 w 264"/>
                <a:gd name="T105" fmla="*/ 22 h 172"/>
                <a:gd name="T106" fmla="*/ 34 w 264"/>
                <a:gd name="T107" fmla="*/ 4 h 172"/>
                <a:gd name="T108" fmla="*/ 20 w 264"/>
                <a:gd name="T109" fmla="*/ 0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64" h="172">
                  <a:moveTo>
                    <a:pt x="20" y="0"/>
                  </a:moveTo>
                  <a:lnTo>
                    <a:pt x="20" y="0"/>
                  </a:lnTo>
                  <a:lnTo>
                    <a:pt x="16" y="0"/>
                  </a:lnTo>
                  <a:lnTo>
                    <a:pt x="14" y="2"/>
                  </a:lnTo>
                  <a:lnTo>
                    <a:pt x="12" y="8"/>
                  </a:lnTo>
                  <a:lnTo>
                    <a:pt x="12" y="8"/>
                  </a:lnTo>
                  <a:lnTo>
                    <a:pt x="10" y="10"/>
                  </a:lnTo>
                  <a:lnTo>
                    <a:pt x="8" y="12"/>
                  </a:lnTo>
                  <a:lnTo>
                    <a:pt x="4" y="14"/>
                  </a:lnTo>
                  <a:lnTo>
                    <a:pt x="4" y="14"/>
                  </a:lnTo>
                  <a:lnTo>
                    <a:pt x="0" y="18"/>
                  </a:lnTo>
                  <a:lnTo>
                    <a:pt x="0" y="20"/>
                  </a:lnTo>
                  <a:lnTo>
                    <a:pt x="2" y="22"/>
                  </a:lnTo>
                  <a:lnTo>
                    <a:pt x="4" y="24"/>
                  </a:lnTo>
                  <a:lnTo>
                    <a:pt x="12" y="26"/>
                  </a:lnTo>
                  <a:lnTo>
                    <a:pt x="20" y="26"/>
                  </a:lnTo>
                  <a:lnTo>
                    <a:pt x="20" y="26"/>
                  </a:lnTo>
                  <a:lnTo>
                    <a:pt x="20" y="26"/>
                  </a:lnTo>
                  <a:lnTo>
                    <a:pt x="20" y="26"/>
                  </a:lnTo>
                  <a:lnTo>
                    <a:pt x="22" y="26"/>
                  </a:lnTo>
                  <a:lnTo>
                    <a:pt x="22" y="26"/>
                  </a:lnTo>
                  <a:lnTo>
                    <a:pt x="28" y="28"/>
                  </a:lnTo>
                  <a:lnTo>
                    <a:pt x="32" y="30"/>
                  </a:lnTo>
                  <a:lnTo>
                    <a:pt x="32" y="36"/>
                  </a:lnTo>
                  <a:lnTo>
                    <a:pt x="28" y="40"/>
                  </a:lnTo>
                  <a:lnTo>
                    <a:pt x="30" y="40"/>
                  </a:lnTo>
                  <a:lnTo>
                    <a:pt x="30" y="40"/>
                  </a:lnTo>
                  <a:lnTo>
                    <a:pt x="24" y="40"/>
                  </a:lnTo>
                  <a:lnTo>
                    <a:pt x="18" y="42"/>
                  </a:lnTo>
                  <a:lnTo>
                    <a:pt x="14" y="44"/>
                  </a:lnTo>
                  <a:lnTo>
                    <a:pt x="14" y="46"/>
                  </a:lnTo>
                  <a:lnTo>
                    <a:pt x="14" y="50"/>
                  </a:lnTo>
                  <a:lnTo>
                    <a:pt x="14" y="50"/>
                  </a:lnTo>
                  <a:lnTo>
                    <a:pt x="16" y="54"/>
                  </a:lnTo>
                  <a:lnTo>
                    <a:pt x="22" y="54"/>
                  </a:lnTo>
                  <a:lnTo>
                    <a:pt x="22" y="54"/>
                  </a:lnTo>
                  <a:lnTo>
                    <a:pt x="28" y="54"/>
                  </a:lnTo>
                  <a:lnTo>
                    <a:pt x="28" y="54"/>
                  </a:lnTo>
                  <a:lnTo>
                    <a:pt x="36" y="54"/>
                  </a:lnTo>
                  <a:lnTo>
                    <a:pt x="36" y="54"/>
                  </a:lnTo>
                  <a:lnTo>
                    <a:pt x="40" y="54"/>
                  </a:lnTo>
                  <a:lnTo>
                    <a:pt x="40" y="54"/>
                  </a:lnTo>
                  <a:lnTo>
                    <a:pt x="42" y="58"/>
                  </a:lnTo>
                  <a:lnTo>
                    <a:pt x="46" y="60"/>
                  </a:lnTo>
                  <a:lnTo>
                    <a:pt x="56" y="66"/>
                  </a:lnTo>
                  <a:lnTo>
                    <a:pt x="56" y="66"/>
                  </a:lnTo>
                  <a:lnTo>
                    <a:pt x="64" y="68"/>
                  </a:lnTo>
                  <a:lnTo>
                    <a:pt x="74" y="70"/>
                  </a:lnTo>
                  <a:lnTo>
                    <a:pt x="74" y="70"/>
                  </a:lnTo>
                  <a:lnTo>
                    <a:pt x="80" y="72"/>
                  </a:lnTo>
                  <a:lnTo>
                    <a:pt x="86" y="78"/>
                  </a:lnTo>
                  <a:lnTo>
                    <a:pt x="86" y="78"/>
                  </a:lnTo>
                  <a:lnTo>
                    <a:pt x="92" y="84"/>
                  </a:lnTo>
                  <a:lnTo>
                    <a:pt x="98" y="90"/>
                  </a:lnTo>
                  <a:lnTo>
                    <a:pt x="98" y="90"/>
                  </a:lnTo>
                  <a:lnTo>
                    <a:pt x="100" y="96"/>
                  </a:lnTo>
                  <a:lnTo>
                    <a:pt x="100" y="104"/>
                  </a:lnTo>
                  <a:lnTo>
                    <a:pt x="100" y="104"/>
                  </a:lnTo>
                  <a:lnTo>
                    <a:pt x="104" y="112"/>
                  </a:lnTo>
                  <a:lnTo>
                    <a:pt x="108" y="120"/>
                  </a:lnTo>
                  <a:lnTo>
                    <a:pt x="108" y="120"/>
                  </a:lnTo>
                  <a:lnTo>
                    <a:pt x="114" y="128"/>
                  </a:lnTo>
                  <a:lnTo>
                    <a:pt x="122" y="136"/>
                  </a:lnTo>
                  <a:lnTo>
                    <a:pt x="132" y="144"/>
                  </a:lnTo>
                  <a:lnTo>
                    <a:pt x="138" y="146"/>
                  </a:lnTo>
                  <a:lnTo>
                    <a:pt x="144" y="146"/>
                  </a:lnTo>
                  <a:lnTo>
                    <a:pt x="144" y="146"/>
                  </a:lnTo>
                  <a:lnTo>
                    <a:pt x="150" y="146"/>
                  </a:lnTo>
                  <a:lnTo>
                    <a:pt x="150" y="146"/>
                  </a:lnTo>
                  <a:lnTo>
                    <a:pt x="154" y="142"/>
                  </a:lnTo>
                  <a:lnTo>
                    <a:pt x="156" y="140"/>
                  </a:lnTo>
                  <a:lnTo>
                    <a:pt x="158" y="132"/>
                  </a:lnTo>
                  <a:lnTo>
                    <a:pt x="158" y="132"/>
                  </a:lnTo>
                  <a:lnTo>
                    <a:pt x="162" y="130"/>
                  </a:lnTo>
                  <a:lnTo>
                    <a:pt x="166" y="128"/>
                  </a:lnTo>
                  <a:lnTo>
                    <a:pt x="168" y="126"/>
                  </a:lnTo>
                  <a:lnTo>
                    <a:pt x="172" y="124"/>
                  </a:lnTo>
                  <a:lnTo>
                    <a:pt x="172" y="124"/>
                  </a:lnTo>
                  <a:lnTo>
                    <a:pt x="174" y="116"/>
                  </a:lnTo>
                  <a:lnTo>
                    <a:pt x="176" y="114"/>
                  </a:lnTo>
                  <a:lnTo>
                    <a:pt x="178" y="114"/>
                  </a:lnTo>
                  <a:lnTo>
                    <a:pt x="178" y="114"/>
                  </a:lnTo>
                  <a:lnTo>
                    <a:pt x="182" y="114"/>
                  </a:lnTo>
                  <a:lnTo>
                    <a:pt x="182" y="114"/>
                  </a:lnTo>
                  <a:lnTo>
                    <a:pt x="190" y="120"/>
                  </a:lnTo>
                  <a:lnTo>
                    <a:pt x="196" y="126"/>
                  </a:lnTo>
                  <a:lnTo>
                    <a:pt x="208" y="140"/>
                  </a:lnTo>
                  <a:lnTo>
                    <a:pt x="208" y="140"/>
                  </a:lnTo>
                  <a:lnTo>
                    <a:pt x="216" y="146"/>
                  </a:lnTo>
                  <a:lnTo>
                    <a:pt x="224" y="152"/>
                  </a:lnTo>
                  <a:lnTo>
                    <a:pt x="224" y="152"/>
                  </a:lnTo>
                  <a:lnTo>
                    <a:pt x="230" y="160"/>
                  </a:lnTo>
                  <a:lnTo>
                    <a:pt x="238" y="164"/>
                  </a:lnTo>
                  <a:lnTo>
                    <a:pt x="238" y="164"/>
                  </a:lnTo>
                  <a:lnTo>
                    <a:pt x="246" y="168"/>
                  </a:lnTo>
                  <a:lnTo>
                    <a:pt x="256" y="172"/>
                  </a:lnTo>
                  <a:lnTo>
                    <a:pt x="256" y="172"/>
                  </a:lnTo>
                  <a:lnTo>
                    <a:pt x="260" y="170"/>
                  </a:lnTo>
                  <a:lnTo>
                    <a:pt x="262" y="168"/>
                  </a:lnTo>
                  <a:lnTo>
                    <a:pt x="262" y="168"/>
                  </a:lnTo>
                  <a:lnTo>
                    <a:pt x="264" y="166"/>
                  </a:lnTo>
                  <a:lnTo>
                    <a:pt x="264" y="162"/>
                  </a:lnTo>
                  <a:lnTo>
                    <a:pt x="258" y="156"/>
                  </a:lnTo>
                  <a:lnTo>
                    <a:pt x="248" y="146"/>
                  </a:lnTo>
                  <a:lnTo>
                    <a:pt x="248" y="146"/>
                  </a:lnTo>
                  <a:lnTo>
                    <a:pt x="236" y="134"/>
                  </a:lnTo>
                  <a:lnTo>
                    <a:pt x="224" y="122"/>
                  </a:lnTo>
                  <a:lnTo>
                    <a:pt x="224" y="122"/>
                  </a:lnTo>
                  <a:lnTo>
                    <a:pt x="220" y="118"/>
                  </a:lnTo>
                  <a:lnTo>
                    <a:pt x="216" y="114"/>
                  </a:lnTo>
                  <a:lnTo>
                    <a:pt x="216" y="114"/>
                  </a:lnTo>
                  <a:lnTo>
                    <a:pt x="214" y="102"/>
                  </a:lnTo>
                  <a:lnTo>
                    <a:pt x="214" y="102"/>
                  </a:lnTo>
                  <a:lnTo>
                    <a:pt x="220" y="102"/>
                  </a:lnTo>
                  <a:lnTo>
                    <a:pt x="226" y="100"/>
                  </a:lnTo>
                  <a:lnTo>
                    <a:pt x="226" y="100"/>
                  </a:lnTo>
                  <a:lnTo>
                    <a:pt x="220" y="92"/>
                  </a:lnTo>
                  <a:lnTo>
                    <a:pt x="216" y="88"/>
                  </a:lnTo>
                  <a:lnTo>
                    <a:pt x="208" y="86"/>
                  </a:lnTo>
                  <a:lnTo>
                    <a:pt x="202" y="82"/>
                  </a:lnTo>
                  <a:lnTo>
                    <a:pt x="202" y="82"/>
                  </a:lnTo>
                  <a:lnTo>
                    <a:pt x="198" y="74"/>
                  </a:lnTo>
                  <a:lnTo>
                    <a:pt x="196" y="68"/>
                  </a:lnTo>
                  <a:lnTo>
                    <a:pt x="196" y="68"/>
                  </a:lnTo>
                  <a:lnTo>
                    <a:pt x="194" y="64"/>
                  </a:lnTo>
                  <a:lnTo>
                    <a:pt x="190" y="62"/>
                  </a:lnTo>
                  <a:lnTo>
                    <a:pt x="182" y="58"/>
                  </a:lnTo>
                  <a:lnTo>
                    <a:pt x="182" y="58"/>
                  </a:lnTo>
                  <a:lnTo>
                    <a:pt x="166" y="50"/>
                  </a:lnTo>
                  <a:lnTo>
                    <a:pt x="152" y="44"/>
                  </a:lnTo>
                  <a:lnTo>
                    <a:pt x="152" y="44"/>
                  </a:lnTo>
                  <a:lnTo>
                    <a:pt x="136" y="40"/>
                  </a:lnTo>
                  <a:lnTo>
                    <a:pt x="128" y="38"/>
                  </a:lnTo>
                  <a:lnTo>
                    <a:pt x="122" y="34"/>
                  </a:lnTo>
                  <a:lnTo>
                    <a:pt x="122" y="34"/>
                  </a:lnTo>
                  <a:lnTo>
                    <a:pt x="116" y="28"/>
                  </a:lnTo>
                  <a:lnTo>
                    <a:pt x="114" y="24"/>
                  </a:lnTo>
                  <a:lnTo>
                    <a:pt x="110" y="22"/>
                  </a:lnTo>
                  <a:lnTo>
                    <a:pt x="110" y="22"/>
                  </a:lnTo>
                  <a:lnTo>
                    <a:pt x="104" y="20"/>
                  </a:lnTo>
                  <a:lnTo>
                    <a:pt x="100" y="20"/>
                  </a:lnTo>
                  <a:lnTo>
                    <a:pt x="100" y="20"/>
                  </a:lnTo>
                  <a:lnTo>
                    <a:pt x="92" y="22"/>
                  </a:lnTo>
                  <a:lnTo>
                    <a:pt x="84" y="26"/>
                  </a:lnTo>
                  <a:lnTo>
                    <a:pt x="84" y="26"/>
                  </a:lnTo>
                  <a:lnTo>
                    <a:pt x="70" y="38"/>
                  </a:lnTo>
                  <a:lnTo>
                    <a:pt x="66" y="44"/>
                  </a:lnTo>
                  <a:lnTo>
                    <a:pt x="62" y="52"/>
                  </a:lnTo>
                  <a:lnTo>
                    <a:pt x="62" y="52"/>
                  </a:lnTo>
                  <a:lnTo>
                    <a:pt x="60" y="52"/>
                  </a:lnTo>
                  <a:lnTo>
                    <a:pt x="60" y="52"/>
                  </a:lnTo>
                  <a:lnTo>
                    <a:pt x="56" y="52"/>
                  </a:lnTo>
                  <a:lnTo>
                    <a:pt x="54" y="50"/>
                  </a:lnTo>
                  <a:lnTo>
                    <a:pt x="50" y="46"/>
                  </a:lnTo>
                  <a:lnTo>
                    <a:pt x="48" y="34"/>
                  </a:lnTo>
                  <a:lnTo>
                    <a:pt x="48" y="34"/>
                  </a:lnTo>
                  <a:lnTo>
                    <a:pt x="46" y="28"/>
                  </a:lnTo>
                  <a:lnTo>
                    <a:pt x="44" y="22"/>
                  </a:lnTo>
                  <a:lnTo>
                    <a:pt x="44" y="22"/>
                  </a:lnTo>
                  <a:lnTo>
                    <a:pt x="46" y="8"/>
                  </a:lnTo>
                  <a:lnTo>
                    <a:pt x="46" y="8"/>
                  </a:lnTo>
                  <a:lnTo>
                    <a:pt x="34" y="4"/>
                  </a:lnTo>
                  <a:lnTo>
                    <a:pt x="20" y="0"/>
                  </a:lnTo>
                  <a:lnTo>
                    <a:pt x="20" y="0"/>
                  </a:lnTo>
                  <a:lnTo>
                    <a:pt x="20"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42" name="Freeform 127"/>
            <p:cNvSpPr>
              <a:spLocks/>
            </p:cNvSpPr>
            <p:nvPr/>
          </p:nvSpPr>
          <p:spPr bwMode="auto">
            <a:xfrm>
              <a:off x="2542" y="2516"/>
              <a:ext cx="264" cy="172"/>
            </a:xfrm>
            <a:custGeom>
              <a:avLst/>
              <a:gdLst>
                <a:gd name="T0" fmla="*/ 16 w 264"/>
                <a:gd name="T1" fmla="*/ 0 h 172"/>
                <a:gd name="T2" fmla="*/ 12 w 264"/>
                <a:gd name="T3" fmla="*/ 8 h 172"/>
                <a:gd name="T4" fmla="*/ 4 w 264"/>
                <a:gd name="T5" fmla="*/ 14 h 172"/>
                <a:gd name="T6" fmla="*/ 0 w 264"/>
                <a:gd name="T7" fmla="*/ 20 h 172"/>
                <a:gd name="T8" fmla="*/ 12 w 264"/>
                <a:gd name="T9" fmla="*/ 26 h 172"/>
                <a:gd name="T10" fmla="*/ 20 w 264"/>
                <a:gd name="T11" fmla="*/ 26 h 172"/>
                <a:gd name="T12" fmla="*/ 22 w 264"/>
                <a:gd name="T13" fmla="*/ 26 h 172"/>
                <a:gd name="T14" fmla="*/ 32 w 264"/>
                <a:gd name="T15" fmla="*/ 36 h 172"/>
                <a:gd name="T16" fmla="*/ 30 w 264"/>
                <a:gd name="T17" fmla="*/ 40 h 172"/>
                <a:gd name="T18" fmla="*/ 14 w 264"/>
                <a:gd name="T19" fmla="*/ 44 h 172"/>
                <a:gd name="T20" fmla="*/ 14 w 264"/>
                <a:gd name="T21" fmla="*/ 50 h 172"/>
                <a:gd name="T22" fmla="*/ 22 w 264"/>
                <a:gd name="T23" fmla="*/ 54 h 172"/>
                <a:gd name="T24" fmla="*/ 36 w 264"/>
                <a:gd name="T25" fmla="*/ 54 h 172"/>
                <a:gd name="T26" fmla="*/ 40 w 264"/>
                <a:gd name="T27" fmla="*/ 54 h 172"/>
                <a:gd name="T28" fmla="*/ 56 w 264"/>
                <a:gd name="T29" fmla="*/ 66 h 172"/>
                <a:gd name="T30" fmla="*/ 74 w 264"/>
                <a:gd name="T31" fmla="*/ 70 h 172"/>
                <a:gd name="T32" fmla="*/ 86 w 264"/>
                <a:gd name="T33" fmla="*/ 78 h 172"/>
                <a:gd name="T34" fmla="*/ 98 w 264"/>
                <a:gd name="T35" fmla="*/ 90 h 172"/>
                <a:gd name="T36" fmla="*/ 100 w 264"/>
                <a:gd name="T37" fmla="*/ 104 h 172"/>
                <a:gd name="T38" fmla="*/ 108 w 264"/>
                <a:gd name="T39" fmla="*/ 120 h 172"/>
                <a:gd name="T40" fmla="*/ 122 w 264"/>
                <a:gd name="T41" fmla="*/ 136 h 172"/>
                <a:gd name="T42" fmla="*/ 144 w 264"/>
                <a:gd name="T43" fmla="*/ 146 h 172"/>
                <a:gd name="T44" fmla="*/ 150 w 264"/>
                <a:gd name="T45" fmla="*/ 146 h 172"/>
                <a:gd name="T46" fmla="*/ 158 w 264"/>
                <a:gd name="T47" fmla="*/ 132 h 172"/>
                <a:gd name="T48" fmla="*/ 166 w 264"/>
                <a:gd name="T49" fmla="*/ 128 h 172"/>
                <a:gd name="T50" fmla="*/ 172 w 264"/>
                <a:gd name="T51" fmla="*/ 124 h 172"/>
                <a:gd name="T52" fmla="*/ 178 w 264"/>
                <a:gd name="T53" fmla="*/ 114 h 172"/>
                <a:gd name="T54" fmla="*/ 182 w 264"/>
                <a:gd name="T55" fmla="*/ 114 h 172"/>
                <a:gd name="T56" fmla="*/ 208 w 264"/>
                <a:gd name="T57" fmla="*/ 140 h 172"/>
                <a:gd name="T58" fmla="*/ 224 w 264"/>
                <a:gd name="T59" fmla="*/ 152 h 172"/>
                <a:gd name="T60" fmla="*/ 238 w 264"/>
                <a:gd name="T61" fmla="*/ 164 h 172"/>
                <a:gd name="T62" fmla="*/ 256 w 264"/>
                <a:gd name="T63" fmla="*/ 172 h 172"/>
                <a:gd name="T64" fmla="*/ 262 w 264"/>
                <a:gd name="T65" fmla="*/ 168 h 172"/>
                <a:gd name="T66" fmla="*/ 264 w 264"/>
                <a:gd name="T67" fmla="*/ 162 h 172"/>
                <a:gd name="T68" fmla="*/ 248 w 264"/>
                <a:gd name="T69" fmla="*/ 146 h 172"/>
                <a:gd name="T70" fmla="*/ 224 w 264"/>
                <a:gd name="T71" fmla="*/ 122 h 172"/>
                <a:gd name="T72" fmla="*/ 216 w 264"/>
                <a:gd name="T73" fmla="*/ 114 h 172"/>
                <a:gd name="T74" fmla="*/ 220 w 264"/>
                <a:gd name="T75" fmla="*/ 102 h 172"/>
                <a:gd name="T76" fmla="*/ 220 w 264"/>
                <a:gd name="T77" fmla="*/ 92 h 172"/>
                <a:gd name="T78" fmla="*/ 202 w 264"/>
                <a:gd name="T79" fmla="*/ 82 h 172"/>
                <a:gd name="T80" fmla="*/ 196 w 264"/>
                <a:gd name="T81" fmla="*/ 68 h 172"/>
                <a:gd name="T82" fmla="*/ 190 w 264"/>
                <a:gd name="T83" fmla="*/ 62 h 172"/>
                <a:gd name="T84" fmla="*/ 166 w 264"/>
                <a:gd name="T85" fmla="*/ 50 h 172"/>
                <a:gd name="T86" fmla="*/ 136 w 264"/>
                <a:gd name="T87" fmla="*/ 40 h 172"/>
                <a:gd name="T88" fmla="*/ 122 w 264"/>
                <a:gd name="T89" fmla="*/ 34 h 172"/>
                <a:gd name="T90" fmla="*/ 110 w 264"/>
                <a:gd name="T91" fmla="*/ 22 h 172"/>
                <a:gd name="T92" fmla="*/ 100 w 264"/>
                <a:gd name="T93" fmla="*/ 20 h 172"/>
                <a:gd name="T94" fmla="*/ 84 w 264"/>
                <a:gd name="T95" fmla="*/ 26 h 172"/>
                <a:gd name="T96" fmla="*/ 66 w 264"/>
                <a:gd name="T97" fmla="*/ 44 h 172"/>
                <a:gd name="T98" fmla="*/ 60 w 264"/>
                <a:gd name="T99" fmla="*/ 52 h 172"/>
                <a:gd name="T100" fmla="*/ 54 w 264"/>
                <a:gd name="T101" fmla="*/ 50 h 172"/>
                <a:gd name="T102" fmla="*/ 48 w 264"/>
                <a:gd name="T103" fmla="*/ 34 h 172"/>
                <a:gd name="T104" fmla="*/ 44 w 264"/>
                <a:gd name="T105" fmla="*/ 22 h 172"/>
                <a:gd name="T106" fmla="*/ 34 w 264"/>
                <a:gd name="T107" fmla="*/ 4 h 172"/>
                <a:gd name="T108" fmla="*/ 20 w 264"/>
                <a:gd name="T109" fmla="*/ 0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64" h="172">
                  <a:moveTo>
                    <a:pt x="20" y="0"/>
                  </a:moveTo>
                  <a:lnTo>
                    <a:pt x="20" y="0"/>
                  </a:lnTo>
                  <a:lnTo>
                    <a:pt x="16" y="0"/>
                  </a:lnTo>
                  <a:lnTo>
                    <a:pt x="14" y="2"/>
                  </a:lnTo>
                  <a:lnTo>
                    <a:pt x="12" y="8"/>
                  </a:lnTo>
                  <a:lnTo>
                    <a:pt x="12" y="8"/>
                  </a:lnTo>
                  <a:lnTo>
                    <a:pt x="10" y="10"/>
                  </a:lnTo>
                  <a:lnTo>
                    <a:pt x="8" y="12"/>
                  </a:lnTo>
                  <a:lnTo>
                    <a:pt x="4" y="14"/>
                  </a:lnTo>
                  <a:lnTo>
                    <a:pt x="4" y="14"/>
                  </a:lnTo>
                  <a:lnTo>
                    <a:pt x="0" y="18"/>
                  </a:lnTo>
                  <a:lnTo>
                    <a:pt x="0" y="20"/>
                  </a:lnTo>
                  <a:lnTo>
                    <a:pt x="2" y="22"/>
                  </a:lnTo>
                  <a:lnTo>
                    <a:pt x="4" y="24"/>
                  </a:lnTo>
                  <a:lnTo>
                    <a:pt x="12" y="26"/>
                  </a:lnTo>
                  <a:lnTo>
                    <a:pt x="20" y="26"/>
                  </a:lnTo>
                  <a:lnTo>
                    <a:pt x="20" y="26"/>
                  </a:lnTo>
                  <a:lnTo>
                    <a:pt x="20" y="26"/>
                  </a:lnTo>
                  <a:lnTo>
                    <a:pt x="20" y="26"/>
                  </a:lnTo>
                  <a:lnTo>
                    <a:pt x="22" y="26"/>
                  </a:lnTo>
                  <a:lnTo>
                    <a:pt x="22" y="26"/>
                  </a:lnTo>
                  <a:lnTo>
                    <a:pt x="28" y="28"/>
                  </a:lnTo>
                  <a:lnTo>
                    <a:pt x="32" y="30"/>
                  </a:lnTo>
                  <a:lnTo>
                    <a:pt x="32" y="36"/>
                  </a:lnTo>
                  <a:lnTo>
                    <a:pt x="28" y="40"/>
                  </a:lnTo>
                  <a:lnTo>
                    <a:pt x="30" y="40"/>
                  </a:lnTo>
                  <a:lnTo>
                    <a:pt x="30" y="40"/>
                  </a:lnTo>
                  <a:lnTo>
                    <a:pt x="24" y="40"/>
                  </a:lnTo>
                  <a:lnTo>
                    <a:pt x="18" y="42"/>
                  </a:lnTo>
                  <a:lnTo>
                    <a:pt x="14" y="44"/>
                  </a:lnTo>
                  <a:lnTo>
                    <a:pt x="14" y="46"/>
                  </a:lnTo>
                  <a:lnTo>
                    <a:pt x="14" y="50"/>
                  </a:lnTo>
                  <a:lnTo>
                    <a:pt x="14" y="50"/>
                  </a:lnTo>
                  <a:lnTo>
                    <a:pt x="16" y="54"/>
                  </a:lnTo>
                  <a:lnTo>
                    <a:pt x="22" y="54"/>
                  </a:lnTo>
                  <a:lnTo>
                    <a:pt x="22" y="54"/>
                  </a:lnTo>
                  <a:lnTo>
                    <a:pt x="28" y="54"/>
                  </a:lnTo>
                  <a:lnTo>
                    <a:pt x="28" y="54"/>
                  </a:lnTo>
                  <a:lnTo>
                    <a:pt x="36" y="54"/>
                  </a:lnTo>
                  <a:lnTo>
                    <a:pt x="36" y="54"/>
                  </a:lnTo>
                  <a:lnTo>
                    <a:pt x="40" y="54"/>
                  </a:lnTo>
                  <a:lnTo>
                    <a:pt x="40" y="54"/>
                  </a:lnTo>
                  <a:lnTo>
                    <a:pt x="42" y="58"/>
                  </a:lnTo>
                  <a:lnTo>
                    <a:pt x="46" y="60"/>
                  </a:lnTo>
                  <a:lnTo>
                    <a:pt x="56" y="66"/>
                  </a:lnTo>
                  <a:lnTo>
                    <a:pt x="56" y="66"/>
                  </a:lnTo>
                  <a:lnTo>
                    <a:pt x="64" y="68"/>
                  </a:lnTo>
                  <a:lnTo>
                    <a:pt x="74" y="70"/>
                  </a:lnTo>
                  <a:lnTo>
                    <a:pt x="74" y="70"/>
                  </a:lnTo>
                  <a:lnTo>
                    <a:pt x="80" y="72"/>
                  </a:lnTo>
                  <a:lnTo>
                    <a:pt x="86" y="78"/>
                  </a:lnTo>
                  <a:lnTo>
                    <a:pt x="86" y="78"/>
                  </a:lnTo>
                  <a:lnTo>
                    <a:pt x="92" y="84"/>
                  </a:lnTo>
                  <a:lnTo>
                    <a:pt x="98" y="90"/>
                  </a:lnTo>
                  <a:lnTo>
                    <a:pt x="98" y="90"/>
                  </a:lnTo>
                  <a:lnTo>
                    <a:pt x="100" y="96"/>
                  </a:lnTo>
                  <a:lnTo>
                    <a:pt x="100" y="104"/>
                  </a:lnTo>
                  <a:lnTo>
                    <a:pt x="100" y="104"/>
                  </a:lnTo>
                  <a:lnTo>
                    <a:pt x="104" y="112"/>
                  </a:lnTo>
                  <a:lnTo>
                    <a:pt x="108" y="120"/>
                  </a:lnTo>
                  <a:lnTo>
                    <a:pt x="108" y="120"/>
                  </a:lnTo>
                  <a:lnTo>
                    <a:pt x="114" y="128"/>
                  </a:lnTo>
                  <a:lnTo>
                    <a:pt x="122" y="136"/>
                  </a:lnTo>
                  <a:lnTo>
                    <a:pt x="132" y="144"/>
                  </a:lnTo>
                  <a:lnTo>
                    <a:pt x="138" y="146"/>
                  </a:lnTo>
                  <a:lnTo>
                    <a:pt x="144" y="146"/>
                  </a:lnTo>
                  <a:lnTo>
                    <a:pt x="144" y="146"/>
                  </a:lnTo>
                  <a:lnTo>
                    <a:pt x="150" y="146"/>
                  </a:lnTo>
                  <a:lnTo>
                    <a:pt x="150" y="146"/>
                  </a:lnTo>
                  <a:lnTo>
                    <a:pt x="154" y="142"/>
                  </a:lnTo>
                  <a:lnTo>
                    <a:pt x="156" y="140"/>
                  </a:lnTo>
                  <a:lnTo>
                    <a:pt x="158" y="132"/>
                  </a:lnTo>
                  <a:lnTo>
                    <a:pt x="158" y="132"/>
                  </a:lnTo>
                  <a:lnTo>
                    <a:pt x="162" y="130"/>
                  </a:lnTo>
                  <a:lnTo>
                    <a:pt x="166" y="128"/>
                  </a:lnTo>
                  <a:lnTo>
                    <a:pt x="168" y="126"/>
                  </a:lnTo>
                  <a:lnTo>
                    <a:pt x="172" y="124"/>
                  </a:lnTo>
                  <a:lnTo>
                    <a:pt x="172" y="124"/>
                  </a:lnTo>
                  <a:lnTo>
                    <a:pt x="174" y="116"/>
                  </a:lnTo>
                  <a:lnTo>
                    <a:pt x="176" y="114"/>
                  </a:lnTo>
                  <a:lnTo>
                    <a:pt x="178" y="114"/>
                  </a:lnTo>
                  <a:lnTo>
                    <a:pt x="178" y="114"/>
                  </a:lnTo>
                  <a:lnTo>
                    <a:pt x="182" y="114"/>
                  </a:lnTo>
                  <a:lnTo>
                    <a:pt x="182" y="114"/>
                  </a:lnTo>
                  <a:lnTo>
                    <a:pt x="190" y="120"/>
                  </a:lnTo>
                  <a:lnTo>
                    <a:pt x="196" y="126"/>
                  </a:lnTo>
                  <a:lnTo>
                    <a:pt x="208" y="140"/>
                  </a:lnTo>
                  <a:lnTo>
                    <a:pt x="208" y="140"/>
                  </a:lnTo>
                  <a:lnTo>
                    <a:pt x="216" y="146"/>
                  </a:lnTo>
                  <a:lnTo>
                    <a:pt x="224" y="152"/>
                  </a:lnTo>
                  <a:lnTo>
                    <a:pt x="224" y="152"/>
                  </a:lnTo>
                  <a:lnTo>
                    <a:pt x="230" y="160"/>
                  </a:lnTo>
                  <a:lnTo>
                    <a:pt x="238" y="164"/>
                  </a:lnTo>
                  <a:lnTo>
                    <a:pt x="238" y="164"/>
                  </a:lnTo>
                  <a:lnTo>
                    <a:pt x="246" y="168"/>
                  </a:lnTo>
                  <a:lnTo>
                    <a:pt x="256" y="172"/>
                  </a:lnTo>
                  <a:lnTo>
                    <a:pt x="256" y="172"/>
                  </a:lnTo>
                  <a:lnTo>
                    <a:pt x="260" y="170"/>
                  </a:lnTo>
                  <a:lnTo>
                    <a:pt x="262" y="168"/>
                  </a:lnTo>
                  <a:lnTo>
                    <a:pt x="262" y="168"/>
                  </a:lnTo>
                  <a:lnTo>
                    <a:pt x="264" y="166"/>
                  </a:lnTo>
                  <a:lnTo>
                    <a:pt x="264" y="162"/>
                  </a:lnTo>
                  <a:lnTo>
                    <a:pt x="258" y="156"/>
                  </a:lnTo>
                  <a:lnTo>
                    <a:pt x="248" y="146"/>
                  </a:lnTo>
                  <a:lnTo>
                    <a:pt x="248" y="146"/>
                  </a:lnTo>
                  <a:lnTo>
                    <a:pt x="236" y="134"/>
                  </a:lnTo>
                  <a:lnTo>
                    <a:pt x="224" y="122"/>
                  </a:lnTo>
                  <a:lnTo>
                    <a:pt x="224" y="122"/>
                  </a:lnTo>
                  <a:lnTo>
                    <a:pt x="220" y="118"/>
                  </a:lnTo>
                  <a:lnTo>
                    <a:pt x="216" y="114"/>
                  </a:lnTo>
                  <a:lnTo>
                    <a:pt x="216" y="114"/>
                  </a:lnTo>
                  <a:lnTo>
                    <a:pt x="214" y="102"/>
                  </a:lnTo>
                  <a:lnTo>
                    <a:pt x="214" y="102"/>
                  </a:lnTo>
                  <a:lnTo>
                    <a:pt x="220" y="102"/>
                  </a:lnTo>
                  <a:lnTo>
                    <a:pt x="226" y="100"/>
                  </a:lnTo>
                  <a:lnTo>
                    <a:pt x="226" y="100"/>
                  </a:lnTo>
                  <a:lnTo>
                    <a:pt x="220" y="92"/>
                  </a:lnTo>
                  <a:lnTo>
                    <a:pt x="216" y="88"/>
                  </a:lnTo>
                  <a:lnTo>
                    <a:pt x="208" y="86"/>
                  </a:lnTo>
                  <a:lnTo>
                    <a:pt x="202" y="82"/>
                  </a:lnTo>
                  <a:lnTo>
                    <a:pt x="202" y="82"/>
                  </a:lnTo>
                  <a:lnTo>
                    <a:pt x="198" y="74"/>
                  </a:lnTo>
                  <a:lnTo>
                    <a:pt x="196" y="68"/>
                  </a:lnTo>
                  <a:lnTo>
                    <a:pt x="196" y="68"/>
                  </a:lnTo>
                  <a:lnTo>
                    <a:pt x="194" y="64"/>
                  </a:lnTo>
                  <a:lnTo>
                    <a:pt x="190" y="62"/>
                  </a:lnTo>
                  <a:lnTo>
                    <a:pt x="182" y="58"/>
                  </a:lnTo>
                  <a:lnTo>
                    <a:pt x="182" y="58"/>
                  </a:lnTo>
                  <a:lnTo>
                    <a:pt x="166" y="50"/>
                  </a:lnTo>
                  <a:lnTo>
                    <a:pt x="152" y="44"/>
                  </a:lnTo>
                  <a:lnTo>
                    <a:pt x="152" y="44"/>
                  </a:lnTo>
                  <a:lnTo>
                    <a:pt x="136" y="40"/>
                  </a:lnTo>
                  <a:lnTo>
                    <a:pt x="128" y="38"/>
                  </a:lnTo>
                  <a:lnTo>
                    <a:pt x="122" y="34"/>
                  </a:lnTo>
                  <a:lnTo>
                    <a:pt x="122" y="34"/>
                  </a:lnTo>
                  <a:lnTo>
                    <a:pt x="116" y="28"/>
                  </a:lnTo>
                  <a:lnTo>
                    <a:pt x="114" y="24"/>
                  </a:lnTo>
                  <a:lnTo>
                    <a:pt x="110" y="22"/>
                  </a:lnTo>
                  <a:lnTo>
                    <a:pt x="110" y="22"/>
                  </a:lnTo>
                  <a:lnTo>
                    <a:pt x="104" y="20"/>
                  </a:lnTo>
                  <a:lnTo>
                    <a:pt x="100" y="20"/>
                  </a:lnTo>
                  <a:lnTo>
                    <a:pt x="100" y="20"/>
                  </a:lnTo>
                  <a:lnTo>
                    <a:pt x="92" y="22"/>
                  </a:lnTo>
                  <a:lnTo>
                    <a:pt x="84" y="26"/>
                  </a:lnTo>
                  <a:lnTo>
                    <a:pt x="84" y="26"/>
                  </a:lnTo>
                  <a:lnTo>
                    <a:pt x="70" y="38"/>
                  </a:lnTo>
                  <a:lnTo>
                    <a:pt x="66" y="44"/>
                  </a:lnTo>
                  <a:lnTo>
                    <a:pt x="62" y="52"/>
                  </a:lnTo>
                  <a:lnTo>
                    <a:pt x="62" y="52"/>
                  </a:lnTo>
                  <a:lnTo>
                    <a:pt x="60" y="52"/>
                  </a:lnTo>
                  <a:lnTo>
                    <a:pt x="60" y="52"/>
                  </a:lnTo>
                  <a:lnTo>
                    <a:pt x="56" y="52"/>
                  </a:lnTo>
                  <a:lnTo>
                    <a:pt x="54" y="50"/>
                  </a:lnTo>
                  <a:lnTo>
                    <a:pt x="50" y="46"/>
                  </a:lnTo>
                  <a:lnTo>
                    <a:pt x="48" y="34"/>
                  </a:lnTo>
                  <a:lnTo>
                    <a:pt x="48" y="34"/>
                  </a:lnTo>
                  <a:lnTo>
                    <a:pt x="46" y="28"/>
                  </a:lnTo>
                  <a:lnTo>
                    <a:pt x="44" y="22"/>
                  </a:lnTo>
                  <a:lnTo>
                    <a:pt x="44" y="22"/>
                  </a:lnTo>
                  <a:lnTo>
                    <a:pt x="46" y="8"/>
                  </a:lnTo>
                  <a:lnTo>
                    <a:pt x="46" y="8"/>
                  </a:lnTo>
                  <a:lnTo>
                    <a:pt x="34" y="4"/>
                  </a:lnTo>
                  <a:lnTo>
                    <a:pt x="20" y="0"/>
                  </a:lnTo>
                  <a:lnTo>
                    <a:pt x="20" y="0"/>
                  </a:lnTo>
                  <a:lnTo>
                    <a:pt x="2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43" name="Freeform 128"/>
            <p:cNvSpPr>
              <a:spLocks/>
            </p:cNvSpPr>
            <p:nvPr/>
          </p:nvSpPr>
          <p:spPr bwMode="auto">
            <a:xfrm>
              <a:off x="2774" y="2572"/>
              <a:ext cx="74" cy="48"/>
            </a:xfrm>
            <a:custGeom>
              <a:avLst/>
              <a:gdLst>
                <a:gd name="T0" fmla="*/ 62 w 74"/>
                <a:gd name="T1" fmla="*/ 0 h 48"/>
                <a:gd name="T2" fmla="*/ 62 w 74"/>
                <a:gd name="T3" fmla="*/ 0 h 48"/>
                <a:gd name="T4" fmla="*/ 56 w 74"/>
                <a:gd name="T5" fmla="*/ 0 h 48"/>
                <a:gd name="T6" fmla="*/ 56 w 74"/>
                <a:gd name="T7" fmla="*/ 0 h 48"/>
                <a:gd name="T8" fmla="*/ 50 w 74"/>
                <a:gd name="T9" fmla="*/ 6 h 48"/>
                <a:gd name="T10" fmla="*/ 46 w 74"/>
                <a:gd name="T11" fmla="*/ 14 h 48"/>
                <a:gd name="T12" fmla="*/ 42 w 74"/>
                <a:gd name="T13" fmla="*/ 22 h 48"/>
                <a:gd name="T14" fmla="*/ 36 w 74"/>
                <a:gd name="T15" fmla="*/ 28 h 48"/>
                <a:gd name="T16" fmla="*/ 36 w 74"/>
                <a:gd name="T17" fmla="*/ 28 h 48"/>
                <a:gd name="T18" fmla="*/ 32 w 74"/>
                <a:gd name="T19" fmla="*/ 30 h 48"/>
                <a:gd name="T20" fmla="*/ 26 w 74"/>
                <a:gd name="T21" fmla="*/ 30 h 48"/>
                <a:gd name="T22" fmla="*/ 26 w 74"/>
                <a:gd name="T23" fmla="*/ 30 h 48"/>
                <a:gd name="T24" fmla="*/ 22 w 74"/>
                <a:gd name="T25" fmla="*/ 30 h 48"/>
                <a:gd name="T26" fmla="*/ 22 w 74"/>
                <a:gd name="T27" fmla="*/ 30 h 48"/>
                <a:gd name="T28" fmla="*/ 18 w 74"/>
                <a:gd name="T29" fmla="*/ 30 h 48"/>
                <a:gd name="T30" fmla="*/ 18 w 74"/>
                <a:gd name="T31" fmla="*/ 30 h 48"/>
                <a:gd name="T32" fmla="*/ 14 w 74"/>
                <a:gd name="T33" fmla="*/ 30 h 48"/>
                <a:gd name="T34" fmla="*/ 14 w 74"/>
                <a:gd name="T35" fmla="*/ 30 h 48"/>
                <a:gd name="T36" fmla="*/ 8 w 74"/>
                <a:gd name="T37" fmla="*/ 32 h 48"/>
                <a:gd name="T38" fmla="*/ 4 w 74"/>
                <a:gd name="T39" fmla="*/ 34 h 48"/>
                <a:gd name="T40" fmla="*/ 2 w 74"/>
                <a:gd name="T41" fmla="*/ 40 h 48"/>
                <a:gd name="T42" fmla="*/ 0 w 74"/>
                <a:gd name="T43" fmla="*/ 44 h 48"/>
                <a:gd name="T44" fmla="*/ 0 w 74"/>
                <a:gd name="T45" fmla="*/ 44 h 48"/>
                <a:gd name="T46" fmla="*/ 12 w 74"/>
                <a:gd name="T47" fmla="*/ 48 h 48"/>
                <a:gd name="T48" fmla="*/ 22 w 74"/>
                <a:gd name="T49" fmla="*/ 48 h 48"/>
                <a:gd name="T50" fmla="*/ 22 w 74"/>
                <a:gd name="T51" fmla="*/ 48 h 48"/>
                <a:gd name="T52" fmla="*/ 26 w 74"/>
                <a:gd name="T53" fmla="*/ 48 h 48"/>
                <a:gd name="T54" fmla="*/ 26 w 74"/>
                <a:gd name="T55" fmla="*/ 48 h 48"/>
                <a:gd name="T56" fmla="*/ 32 w 74"/>
                <a:gd name="T57" fmla="*/ 46 h 48"/>
                <a:gd name="T58" fmla="*/ 38 w 74"/>
                <a:gd name="T59" fmla="*/ 42 h 48"/>
                <a:gd name="T60" fmla="*/ 42 w 74"/>
                <a:gd name="T61" fmla="*/ 36 h 48"/>
                <a:gd name="T62" fmla="*/ 48 w 74"/>
                <a:gd name="T63" fmla="*/ 32 h 48"/>
                <a:gd name="T64" fmla="*/ 48 w 74"/>
                <a:gd name="T65" fmla="*/ 32 h 48"/>
                <a:gd name="T66" fmla="*/ 54 w 74"/>
                <a:gd name="T67" fmla="*/ 30 h 48"/>
                <a:gd name="T68" fmla="*/ 58 w 74"/>
                <a:gd name="T69" fmla="*/ 26 h 48"/>
                <a:gd name="T70" fmla="*/ 58 w 74"/>
                <a:gd name="T71" fmla="*/ 26 h 48"/>
                <a:gd name="T72" fmla="*/ 68 w 74"/>
                <a:gd name="T73" fmla="*/ 16 h 48"/>
                <a:gd name="T74" fmla="*/ 72 w 74"/>
                <a:gd name="T75" fmla="*/ 10 h 48"/>
                <a:gd name="T76" fmla="*/ 74 w 74"/>
                <a:gd name="T77" fmla="*/ 6 h 48"/>
                <a:gd name="T78" fmla="*/ 74 w 74"/>
                <a:gd name="T79" fmla="*/ 6 h 48"/>
                <a:gd name="T80" fmla="*/ 72 w 74"/>
                <a:gd name="T81" fmla="*/ 4 h 48"/>
                <a:gd name="T82" fmla="*/ 70 w 74"/>
                <a:gd name="T83" fmla="*/ 2 h 48"/>
                <a:gd name="T84" fmla="*/ 62 w 74"/>
                <a:gd name="T85"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4" h="48">
                  <a:moveTo>
                    <a:pt x="62" y="0"/>
                  </a:moveTo>
                  <a:lnTo>
                    <a:pt x="62" y="0"/>
                  </a:lnTo>
                  <a:lnTo>
                    <a:pt x="56" y="0"/>
                  </a:lnTo>
                  <a:lnTo>
                    <a:pt x="56" y="0"/>
                  </a:lnTo>
                  <a:lnTo>
                    <a:pt x="50" y="6"/>
                  </a:lnTo>
                  <a:lnTo>
                    <a:pt x="46" y="14"/>
                  </a:lnTo>
                  <a:lnTo>
                    <a:pt x="42" y="22"/>
                  </a:lnTo>
                  <a:lnTo>
                    <a:pt x="36" y="28"/>
                  </a:lnTo>
                  <a:lnTo>
                    <a:pt x="36" y="28"/>
                  </a:lnTo>
                  <a:lnTo>
                    <a:pt x="32" y="30"/>
                  </a:lnTo>
                  <a:lnTo>
                    <a:pt x="26" y="30"/>
                  </a:lnTo>
                  <a:lnTo>
                    <a:pt x="26" y="30"/>
                  </a:lnTo>
                  <a:lnTo>
                    <a:pt x="22" y="30"/>
                  </a:lnTo>
                  <a:lnTo>
                    <a:pt x="22" y="30"/>
                  </a:lnTo>
                  <a:lnTo>
                    <a:pt x="18" y="30"/>
                  </a:lnTo>
                  <a:lnTo>
                    <a:pt x="18" y="30"/>
                  </a:lnTo>
                  <a:lnTo>
                    <a:pt x="14" y="30"/>
                  </a:lnTo>
                  <a:lnTo>
                    <a:pt x="14" y="30"/>
                  </a:lnTo>
                  <a:lnTo>
                    <a:pt x="8" y="32"/>
                  </a:lnTo>
                  <a:lnTo>
                    <a:pt x="4" y="34"/>
                  </a:lnTo>
                  <a:lnTo>
                    <a:pt x="2" y="40"/>
                  </a:lnTo>
                  <a:lnTo>
                    <a:pt x="0" y="44"/>
                  </a:lnTo>
                  <a:lnTo>
                    <a:pt x="0" y="44"/>
                  </a:lnTo>
                  <a:lnTo>
                    <a:pt x="12" y="48"/>
                  </a:lnTo>
                  <a:lnTo>
                    <a:pt x="22" y="48"/>
                  </a:lnTo>
                  <a:lnTo>
                    <a:pt x="22" y="48"/>
                  </a:lnTo>
                  <a:lnTo>
                    <a:pt x="26" y="48"/>
                  </a:lnTo>
                  <a:lnTo>
                    <a:pt x="26" y="48"/>
                  </a:lnTo>
                  <a:lnTo>
                    <a:pt x="32" y="46"/>
                  </a:lnTo>
                  <a:lnTo>
                    <a:pt x="38" y="42"/>
                  </a:lnTo>
                  <a:lnTo>
                    <a:pt x="42" y="36"/>
                  </a:lnTo>
                  <a:lnTo>
                    <a:pt x="48" y="32"/>
                  </a:lnTo>
                  <a:lnTo>
                    <a:pt x="48" y="32"/>
                  </a:lnTo>
                  <a:lnTo>
                    <a:pt x="54" y="30"/>
                  </a:lnTo>
                  <a:lnTo>
                    <a:pt x="58" y="26"/>
                  </a:lnTo>
                  <a:lnTo>
                    <a:pt x="58" y="26"/>
                  </a:lnTo>
                  <a:lnTo>
                    <a:pt x="68" y="16"/>
                  </a:lnTo>
                  <a:lnTo>
                    <a:pt x="72" y="10"/>
                  </a:lnTo>
                  <a:lnTo>
                    <a:pt x="74" y="6"/>
                  </a:lnTo>
                  <a:lnTo>
                    <a:pt x="74" y="6"/>
                  </a:lnTo>
                  <a:lnTo>
                    <a:pt x="72" y="4"/>
                  </a:lnTo>
                  <a:lnTo>
                    <a:pt x="70" y="2"/>
                  </a:lnTo>
                  <a:lnTo>
                    <a:pt x="62"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44" name="Freeform 129"/>
            <p:cNvSpPr>
              <a:spLocks/>
            </p:cNvSpPr>
            <p:nvPr/>
          </p:nvSpPr>
          <p:spPr bwMode="auto">
            <a:xfrm>
              <a:off x="2774" y="2572"/>
              <a:ext cx="74" cy="48"/>
            </a:xfrm>
            <a:custGeom>
              <a:avLst/>
              <a:gdLst>
                <a:gd name="T0" fmla="*/ 62 w 74"/>
                <a:gd name="T1" fmla="*/ 0 h 48"/>
                <a:gd name="T2" fmla="*/ 62 w 74"/>
                <a:gd name="T3" fmla="*/ 0 h 48"/>
                <a:gd name="T4" fmla="*/ 56 w 74"/>
                <a:gd name="T5" fmla="*/ 0 h 48"/>
                <a:gd name="T6" fmla="*/ 56 w 74"/>
                <a:gd name="T7" fmla="*/ 0 h 48"/>
                <a:gd name="T8" fmla="*/ 50 w 74"/>
                <a:gd name="T9" fmla="*/ 6 h 48"/>
                <a:gd name="T10" fmla="*/ 46 w 74"/>
                <a:gd name="T11" fmla="*/ 14 h 48"/>
                <a:gd name="T12" fmla="*/ 42 w 74"/>
                <a:gd name="T13" fmla="*/ 22 h 48"/>
                <a:gd name="T14" fmla="*/ 36 w 74"/>
                <a:gd name="T15" fmla="*/ 28 h 48"/>
                <a:gd name="T16" fmla="*/ 36 w 74"/>
                <a:gd name="T17" fmla="*/ 28 h 48"/>
                <a:gd name="T18" fmla="*/ 32 w 74"/>
                <a:gd name="T19" fmla="*/ 30 h 48"/>
                <a:gd name="T20" fmla="*/ 26 w 74"/>
                <a:gd name="T21" fmla="*/ 30 h 48"/>
                <a:gd name="T22" fmla="*/ 26 w 74"/>
                <a:gd name="T23" fmla="*/ 30 h 48"/>
                <a:gd name="T24" fmla="*/ 22 w 74"/>
                <a:gd name="T25" fmla="*/ 30 h 48"/>
                <a:gd name="T26" fmla="*/ 22 w 74"/>
                <a:gd name="T27" fmla="*/ 30 h 48"/>
                <a:gd name="T28" fmla="*/ 18 w 74"/>
                <a:gd name="T29" fmla="*/ 30 h 48"/>
                <a:gd name="T30" fmla="*/ 18 w 74"/>
                <a:gd name="T31" fmla="*/ 30 h 48"/>
                <a:gd name="T32" fmla="*/ 14 w 74"/>
                <a:gd name="T33" fmla="*/ 30 h 48"/>
                <a:gd name="T34" fmla="*/ 14 w 74"/>
                <a:gd name="T35" fmla="*/ 30 h 48"/>
                <a:gd name="T36" fmla="*/ 8 w 74"/>
                <a:gd name="T37" fmla="*/ 32 h 48"/>
                <a:gd name="T38" fmla="*/ 4 w 74"/>
                <a:gd name="T39" fmla="*/ 34 h 48"/>
                <a:gd name="T40" fmla="*/ 2 w 74"/>
                <a:gd name="T41" fmla="*/ 40 h 48"/>
                <a:gd name="T42" fmla="*/ 0 w 74"/>
                <a:gd name="T43" fmla="*/ 44 h 48"/>
                <a:gd name="T44" fmla="*/ 0 w 74"/>
                <a:gd name="T45" fmla="*/ 44 h 48"/>
                <a:gd name="T46" fmla="*/ 12 w 74"/>
                <a:gd name="T47" fmla="*/ 48 h 48"/>
                <a:gd name="T48" fmla="*/ 22 w 74"/>
                <a:gd name="T49" fmla="*/ 48 h 48"/>
                <a:gd name="T50" fmla="*/ 22 w 74"/>
                <a:gd name="T51" fmla="*/ 48 h 48"/>
                <a:gd name="T52" fmla="*/ 26 w 74"/>
                <a:gd name="T53" fmla="*/ 48 h 48"/>
                <a:gd name="T54" fmla="*/ 26 w 74"/>
                <a:gd name="T55" fmla="*/ 48 h 48"/>
                <a:gd name="T56" fmla="*/ 32 w 74"/>
                <a:gd name="T57" fmla="*/ 46 h 48"/>
                <a:gd name="T58" fmla="*/ 38 w 74"/>
                <a:gd name="T59" fmla="*/ 42 h 48"/>
                <a:gd name="T60" fmla="*/ 42 w 74"/>
                <a:gd name="T61" fmla="*/ 36 h 48"/>
                <a:gd name="T62" fmla="*/ 48 w 74"/>
                <a:gd name="T63" fmla="*/ 32 h 48"/>
                <a:gd name="T64" fmla="*/ 48 w 74"/>
                <a:gd name="T65" fmla="*/ 32 h 48"/>
                <a:gd name="T66" fmla="*/ 54 w 74"/>
                <a:gd name="T67" fmla="*/ 30 h 48"/>
                <a:gd name="T68" fmla="*/ 58 w 74"/>
                <a:gd name="T69" fmla="*/ 26 h 48"/>
                <a:gd name="T70" fmla="*/ 58 w 74"/>
                <a:gd name="T71" fmla="*/ 26 h 48"/>
                <a:gd name="T72" fmla="*/ 68 w 74"/>
                <a:gd name="T73" fmla="*/ 16 h 48"/>
                <a:gd name="T74" fmla="*/ 72 w 74"/>
                <a:gd name="T75" fmla="*/ 10 h 48"/>
                <a:gd name="T76" fmla="*/ 74 w 74"/>
                <a:gd name="T77" fmla="*/ 6 h 48"/>
                <a:gd name="T78" fmla="*/ 74 w 74"/>
                <a:gd name="T79" fmla="*/ 6 h 48"/>
                <a:gd name="T80" fmla="*/ 72 w 74"/>
                <a:gd name="T81" fmla="*/ 4 h 48"/>
                <a:gd name="T82" fmla="*/ 70 w 74"/>
                <a:gd name="T83" fmla="*/ 2 h 48"/>
                <a:gd name="T84" fmla="*/ 62 w 74"/>
                <a:gd name="T85"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4" h="48">
                  <a:moveTo>
                    <a:pt x="62" y="0"/>
                  </a:moveTo>
                  <a:lnTo>
                    <a:pt x="62" y="0"/>
                  </a:lnTo>
                  <a:lnTo>
                    <a:pt x="56" y="0"/>
                  </a:lnTo>
                  <a:lnTo>
                    <a:pt x="56" y="0"/>
                  </a:lnTo>
                  <a:lnTo>
                    <a:pt x="50" y="6"/>
                  </a:lnTo>
                  <a:lnTo>
                    <a:pt x="46" y="14"/>
                  </a:lnTo>
                  <a:lnTo>
                    <a:pt x="42" y="22"/>
                  </a:lnTo>
                  <a:lnTo>
                    <a:pt x="36" y="28"/>
                  </a:lnTo>
                  <a:lnTo>
                    <a:pt x="36" y="28"/>
                  </a:lnTo>
                  <a:lnTo>
                    <a:pt x="32" y="30"/>
                  </a:lnTo>
                  <a:lnTo>
                    <a:pt x="26" y="30"/>
                  </a:lnTo>
                  <a:lnTo>
                    <a:pt x="26" y="30"/>
                  </a:lnTo>
                  <a:lnTo>
                    <a:pt x="22" y="30"/>
                  </a:lnTo>
                  <a:lnTo>
                    <a:pt x="22" y="30"/>
                  </a:lnTo>
                  <a:lnTo>
                    <a:pt x="18" y="30"/>
                  </a:lnTo>
                  <a:lnTo>
                    <a:pt x="18" y="30"/>
                  </a:lnTo>
                  <a:lnTo>
                    <a:pt x="14" y="30"/>
                  </a:lnTo>
                  <a:lnTo>
                    <a:pt x="14" y="30"/>
                  </a:lnTo>
                  <a:lnTo>
                    <a:pt x="8" y="32"/>
                  </a:lnTo>
                  <a:lnTo>
                    <a:pt x="4" y="34"/>
                  </a:lnTo>
                  <a:lnTo>
                    <a:pt x="2" y="40"/>
                  </a:lnTo>
                  <a:lnTo>
                    <a:pt x="0" y="44"/>
                  </a:lnTo>
                  <a:lnTo>
                    <a:pt x="0" y="44"/>
                  </a:lnTo>
                  <a:lnTo>
                    <a:pt x="12" y="48"/>
                  </a:lnTo>
                  <a:lnTo>
                    <a:pt x="22" y="48"/>
                  </a:lnTo>
                  <a:lnTo>
                    <a:pt x="22" y="48"/>
                  </a:lnTo>
                  <a:lnTo>
                    <a:pt x="26" y="48"/>
                  </a:lnTo>
                  <a:lnTo>
                    <a:pt x="26" y="48"/>
                  </a:lnTo>
                  <a:lnTo>
                    <a:pt x="32" y="46"/>
                  </a:lnTo>
                  <a:lnTo>
                    <a:pt x="38" y="42"/>
                  </a:lnTo>
                  <a:lnTo>
                    <a:pt x="42" y="36"/>
                  </a:lnTo>
                  <a:lnTo>
                    <a:pt x="48" y="32"/>
                  </a:lnTo>
                  <a:lnTo>
                    <a:pt x="48" y="32"/>
                  </a:lnTo>
                  <a:lnTo>
                    <a:pt x="54" y="30"/>
                  </a:lnTo>
                  <a:lnTo>
                    <a:pt x="58" y="26"/>
                  </a:lnTo>
                  <a:lnTo>
                    <a:pt x="58" y="26"/>
                  </a:lnTo>
                  <a:lnTo>
                    <a:pt x="68" y="16"/>
                  </a:lnTo>
                  <a:lnTo>
                    <a:pt x="72" y="10"/>
                  </a:lnTo>
                  <a:lnTo>
                    <a:pt x="74" y="6"/>
                  </a:lnTo>
                  <a:lnTo>
                    <a:pt x="74" y="6"/>
                  </a:lnTo>
                  <a:lnTo>
                    <a:pt x="72" y="4"/>
                  </a:lnTo>
                  <a:lnTo>
                    <a:pt x="70" y="2"/>
                  </a:lnTo>
                  <a:lnTo>
                    <a:pt x="6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45" name="Freeform 130"/>
            <p:cNvSpPr>
              <a:spLocks/>
            </p:cNvSpPr>
            <p:nvPr/>
          </p:nvSpPr>
          <p:spPr bwMode="auto">
            <a:xfrm>
              <a:off x="2862" y="2600"/>
              <a:ext cx="22" cy="24"/>
            </a:xfrm>
            <a:custGeom>
              <a:avLst/>
              <a:gdLst>
                <a:gd name="T0" fmla="*/ 4 w 22"/>
                <a:gd name="T1" fmla="*/ 0 h 24"/>
                <a:gd name="T2" fmla="*/ 4 w 22"/>
                <a:gd name="T3" fmla="*/ 0 h 24"/>
                <a:gd name="T4" fmla="*/ 2 w 22"/>
                <a:gd name="T5" fmla="*/ 0 h 24"/>
                <a:gd name="T6" fmla="*/ 0 w 22"/>
                <a:gd name="T7" fmla="*/ 4 h 24"/>
                <a:gd name="T8" fmla="*/ 0 w 22"/>
                <a:gd name="T9" fmla="*/ 4 h 24"/>
                <a:gd name="T10" fmla="*/ 0 w 22"/>
                <a:gd name="T11" fmla="*/ 6 h 24"/>
                <a:gd name="T12" fmla="*/ 0 w 22"/>
                <a:gd name="T13" fmla="*/ 10 h 24"/>
                <a:gd name="T14" fmla="*/ 2 w 22"/>
                <a:gd name="T15" fmla="*/ 18 h 24"/>
                <a:gd name="T16" fmla="*/ 2 w 22"/>
                <a:gd name="T17" fmla="*/ 18 h 24"/>
                <a:gd name="T18" fmla="*/ 10 w 22"/>
                <a:gd name="T19" fmla="*/ 22 h 24"/>
                <a:gd name="T20" fmla="*/ 18 w 22"/>
                <a:gd name="T21" fmla="*/ 24 h 24"/>
                <a:gd name="T22" fmla="*/ 18 w 22"/>
                <a:gd name="T23" fmla="*/ 24 h 24"/>
                <a:gd name="T24" fmla="*/ 18 w 22"/>
                <a:gd name="T25" fmla="*/ 24 h 24"/>
                <a:gd name="T26" fmla="*/ 18 w 22"/>
                <a:gd name="T27" fmla="*/ 24 h 24"/>
                <a:gd name="T28" fmla="*/ 20 w 22"/>
                <a:gd name="T29" fmla="*/ 22 h 24"/>
                <a:gd name="T30" fmla="*/ 22 w 22"/>
                <a:gd name="T31" fmla="*/ 20 h 24"/>
                <a:gd name="T32" fmla="*/ 18 w 22"/>
                <a:gd name="T33" fmla="*/ 12 h 24"/>
                <a:gd name="T34" fmla="*/ 12 w 22"/>
                <a:gd name="T35" fmla="*/ 4 h 24"/>
                <a:gd name="T36" fmla="*/ 8 w 22"/>
                <a:gd name="T37" fmla="*/ 2 h 24"/>
                <a:gd name="T38" fmla="*/ 4 w 22"/>
                <a:gd name="T3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4">
                  <a:moveTo>
                    <a:pt x="4" y="0"/>
                  </a:moveTo>
                  <a:lnTo>
                    <a:pt x="4" y="0"/>
                  </a:lnTo>
                  <a:lnTo>
                    <a:pt x="2" y="0"/>
                  </a:lnTo>
                  <a:lnTo>
                    <a:pt x="0" y="4"/>
                  </a:lnTo>
                  <a:lnTo>
                    <a:pt x="0" y="4"/>
                  </a:lnTo>
                  <a:lnTo>
                    <a:pt x="0" y="6"/>
                  </a:lnTo>
                  <a:lnTo>
                    <a:pt x="0" y="10"/>
                  </a:lnTo>
                  <a:lnTo>
                    <a:pt x="2" y="18"/>
                  </a:lnTo>
                  <a:lnTo>
                    <a:pt x="2" y="18"/>
                  </a:lnTo>
                  <a:lnTo>
                    <a:pt x="10" y="22"/>
                  </a:lnTo>
                  <a:lnTo>
                    <a:pt x="18" y="24"/>
                  </a:lnTo>
                  <a:lnTo>
                    <a:pt x="18" y="24"/>
                  </a:lnTo>
                  <a:lnTo>
                    <a:pt x="18" y="24"/>
                  </a:lnTo>
                  <a:lnTo>
                    <a:pt x="18" y="24"/>
                  </a:lnTo>
                  <a:lnTo>
                    <a:pt x="20" y="22"/>
                  </a:lnTo>
                  <a:lnTo>
                    <a:pt x="22" y="20"/>
                  </a:lnTo>
                  <a:lnTo>
                    <a:pt x="18" y="12"/>
                  </a:lnTo>
                  <a:lnTo>
                    <a:pt x="12" y="4"/>
                  </a:lnTo>
                  <a:lnTo>
                    <a:pt x="8" y="2"/>
                  </a:lnTo>
                  <a:lnTo>
                    <a:pt x="4"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46" name="Freeform 131"/>
            <p:cNvSpPr>
              <a:spLocks/>
            </p:cNvSpPr>
            <p:nvPr/>
          </p:nvSpPr>
          <p:spPr bwMode="auto">
            <a:xfrm>
              <a:off x="2862" y="2600"/>
              <a:ext cx="22" cy="24"/>
            </a:xfrm>
            <a:custGeom>
              <a:avLst/>
              <a:gdLst>
                <a:gd name="T0" fmla="*/ 4 w 22"/>
                <a:gd name="T1" fmla="*/ 0 h 24"/>
                <a:gd name="T2" fmla="*/ 4 w 22"/>
                <a:gd name="T3" fmla="*/ 0 h 24"/>
                <a:gd name="T4" fmla="*/ 2 w 22"/>
                <a:gd name="T5" fmla="*/ 0 h 24"/>
                <a:gd name="T6" fmla="*/ 0 w 22"/>
                <a:gd name="T7" fmla="*/ 4 h 24"/>
                <a:gd name="T8" fmla="*/ 0 w 22"/>
                <a:gd name="T9" fmla="*/ 4 h 24"/>
                <a:gd name="T10" fmla="*/ 0 w 22"/>
                <a:gd name="T11" fmla="*/ 6 h 24"/>
                <a:gd name="T12" fmla="*/ 0 w 22"/>
                <a:gd name="T13" fmla="*/ 10 h 24"/>
                <a:gd name="T14" fmla="*/ 2 w 22"/>
                <a:gd name="T15" fmla="*/ 18 h 24"/>
                <a:gd name="T16" fmla="*/ 2 w 22"/>
                <a:gd name="T17" fmla="*/ 18 h 24"/>
                <a:gd name="T18" fmla="*/ 10 w 22"/>
                <a:gd name="T19" fmla="*/ 22 h 24"/>
                <a:gd name="T20" fmla="*/ 18 w 22"/>
                <a:gd name="T21" fmla="*/ 24 h 24"/>
                <a:gd name="T22" fmla="*/ 18 w 22"/>
                <a:gd name="T23" fmla="*/ 24 h 24"/>
                <a:gd name="T24" fmla="*/ 18 w 22"/>
                <a:gd name="T25" fmla="*/ 24 h 24"/>
                <a:gd name="T26" fmla="*/ 18 w 22"/>
                <a:gd name="T27" fmla="*/ 24 h 24"/>
                <a:gd name="T28" fmla="*/ 20 w 22"/>
                <a:gd name="T29" fmla="*/ 22 h 24"/>
                <a:gd name="T30" fmla="*/ 22 w 22"/>
                <a:gd name="T31" fmla="*/ 20 h 24"/>
                <a:gd name="T32" fmla="*/ 18 w 22"/>
                <a:gd name="T33" fmla="*/ 12 h 24"/>
                <a:gd name="T34" fmla="*/ 12 w 22"/>
                <a:gd name="T35" fmla="*/ 4 h 24"/>
                <a:gd name="T36" fmla="*/ 8 w 22"/>
                <a:gd name="T37" fmla="*/ 2 h 24"/>
                <a:gd name="T38" fmla="*/ 4 w 22"/>
                <a:gd name="T3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4">
                  <a:moveTo>
                    <a:pt x="4" y="0"/>
                  </a:moveTo>
                  <a:lnTo>
                    <a:pt x="4" y="0"/>
                  </a:lnTo>
                  <a:lnTo>
                    <a:pt x="2" y="0"/>
                  </a:lnTo>
                  <a:lnTo>
                    <a:pt x="0" y="4"/>
                  </a:lnTo>
                  <a:lnTo>
                    <a:pt x="0" y="4"/>
                  </a:lnTo>
                  <a:lnTo>
                    <a:pt x="0" y="6"/>
                  </a:lnTo>
                  <a:lnTo>
                    <a:pt x="0" y="10"/>
                  </a:lnTo>
                  <a:lnTo>
                    <a:pt x="2" y="18"/>
                  </a:lnTo>
                  <a:lnTo>
                    <a:pt x="2" y="18"/>
                  </a:lnTo>
                  <a:lnTo>
                    <a:pt x="10" y="22"/>
                  </a:lnTo>
                  <a:lnTo>
                    <a:pt x="18" y="24"/>
                  </a:lnTo>
                  <a:lnTo>
                    <a:pt x="18" y="24"/>
                  </a:lnTo>
                  <a:lnTo>
                    <a:pt x="18" y="24"/>
                  </a:lnTo>
                  <a:lnTo>
                    <a:pt x="18" y="24"/>
                  </a:lnTo>
                  <a:lnTo>
                    <a:pt x="20" y="22"/>
                  </a:lnTo>
                  <a:lnTo>
                    <a:pt x="22" y="20"/>
                  </a:lnTo>
                  <a:lnTo>
                    <a:pt x="18" y="12"/>
                  </a:lnTo>
                  <a:lnTo>
                    <a:pt x="12" y="4"/>
                  </a:lnTo>
                  <a:lnTo>
                    <a:pt x="8" y="2"/>
                  </a:lnTo>
                  <a:lnTo>
                    <a:pt x="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47" name="Freeform 132"/>
            <p:cNvSpPr>
              <a:spLocks/>
            </p:cNvSpPr>
            <p:nvPr/>
          </p:nvSpPr>
          <p:spPr bwMode="auto">
            <a:xfrm>
              <a:off x="2920" y="2664"/>
              <a:ext cx="22" cy="14"/>
            </a:xfrm>
            <a:custGeom>
              <a:avLst/>
              <a:gdLst>
                <a:gd name="T0" fmla="*/ 0 w 22"/>
                <a:gd name="T1" fmla="*/ 0 h 14"/>
                <a:gd name="T2" fmla="*/ 0 w 22"/>
                <a:gd name="T3" fmla="*/ 0 h 14"/>
                <a:gd name="T4" fmla="*/ 0 w 22"/>
                <a:gd name="T5" fmla="*/ 0 h 14"/>
                <a:gd name="T6" fmla="*/ 0 w 22"/>
                <a:gd name="T7" fmla="*/ 0 h 14"/>
                <a:gd name="T8" fmla="*/ 0 w 22"/>
                <a:gd name="T9" fmla="*/ 4 h 14"/>
                <a:gd name="T10" fmla="*/ 4 w 22"/>
                <a:gd name="T11" fmla="*/ 8 h 14"/>
                <a:gd name="T12" fmla="*/ 10 w 22"/>
                <a:gd name="T13" fmla="*/ 12 h 14"/>
                <a:gd name="T14" fmla="*/ 14 w 22"/>
                <a:gd name="T15" fmla="*/ 14 h 14"/>
                <a:gd name="T16" fmla="*/ 14 w 22"/>
                <a:gd name="T17" fmla="*/ 14 h 14"/>
                <a:gd name="T18" fmla="*/ 18 w 22"/>
                <a:gd name="T19" fmla="*/ 14 h 14"/>
                <a:gd name="T20" fmla="*/ 18 w 22"/>
                <a:gd name="T21" fmla="*/ 14 h 14"/>
                <a:gd name="T22" fmla="*/ 20 w 22"/>
                <a:gd name="T23" fmla="*/ 12 h 14"/>
                <a:gd name="T24" fmla="*/ 22 w 22"/>
                <a:gd name="T25" fmla="*/ 8 h 14"/>
                <a:gd name="T26" fmla="*/ 20 w 22"/>
                <a:gd name="T27" fmla="*/ 6 h 14"/>
                <a:gd name="T28" fmla="*/ 16 w 22"/>
                <a:gd name="T29" fmla="*/ 4 h 14"/>
                <a:gd name="T30" fmla="*/ 8 w 22"/>
                <a:gd name="T31" fmla="*/ 0 h 14"/>
                <a:gd name="T32" fmla="*/ 0 w 22"/>
                <a:gd name="T33"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 h="14">
                  <a:moveTo>
                    <a:pt x="0" y="0"/>
                  </a:moveTo>
                  <a:lnTo>
                    <a:pt x="0" y="0"/>
                  </a:lnTo>
                  <a:lnTo>
                    <a:pt x="0" y="0"/>
                  </a:lnTo>
                  <a:lnTo>
                    <a:pt x="0" y="0"/>
                  </a:lnTo>
                  <a:lnTo>
                    <a:pt x="0" y="4"/>
                  </a:lnTo>
                  <a:lnTo>
                    <a:pt x="4" y="8"/>
                  </a:lnTo>
                  <a:lnTo>
                    <a:pt x="10" y="12"/>
                  </a:lnTo>
                  <a:lnTo>
                    <a:pt x="14" y="14"/>
                  </a:lnTo>
                  <a:lnTo>
                    <a:pt x="14" y="14"/>
                  </a:lnTo>
                  <a:lnTo>
                    <a:pt x="18" y="14"/>
                  </a:lnTo>
                  <a:lnTo>
                    <a:pt x="18" y="14"/>
                  </a:lnTo>
                  <a:lnTo>
                    <a:pt x="20" y="12"/>
                  </a:lnTo>
                  <a:lnTo>
                    <a:pt x="22" y="8"/>
                  </a:lnTo>
                  <a:lnTo>
                    <a:pt x="20" y="6"/>
                  </a:lnTo>
                  <a:lnTo>
                    <a:pt x="16" y="4"/>
                  </a:lnTo>
                  <a:lnTo>
                    <a:pt x="8" y="0"/>
                  </a:lnTo>
                  <a:lnTo>
                    <a:pt x="0"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48" name="Freeform 133"/>
            <p:cNvSpPr>
              <a:spLocks/>
            </p:cNvSpPr>
            <p:nvPr/>
          </p:nvSpPr>
          <p:spPr bwMode="auto">
            <a:xfrm>
              <a:off x="2920" y="2664"/>
              <a:ext cx="22" cy="14"/>
            </a:xfrm>
            <a:custGeom>
              <a:avLst/>
              <a:gdLst>
                <a:gd name="T0" fmla="*/ 0 w 22"/>
                <a:gd name="T1" fmla="*/ 0 h 14"/>
                <a:gd name="T2" fmla="*/ 0 w 22"/>
                <a:gd name="T3" fmla="*/ 0 h 14"/>
                <a:gd name="T4" fmla="*/ 0 w 22"/>
                <a:gd name="T5" fmla="*/ 0 h 14"/>
                <a:gd name="T6" fmla="*/ 0 w 22"/>
                <a:gd name="T7" fmla="*/ 0 h 14"/>
                <a:gd name="T8" fmla="*/ 0 w 22"/>
                <a:gd name="T9" fmla="*/ 4 h 14"/>
                <a:gd name="T10" fmla="*/ 4 w 22"/>
                <a:gd name="T11" fmla="*/ 8 h 14"/>
                <a:gd name="T12" fmla="*/ 10 w 22"/>
                <a:gd name="T13" fmla="*/ 12 h 14"/>
                <a:gd name="T14" fmla="*/ 14 w 22"/>
                <a:gd name="T15" fmla="*/ 14 h 14"/>
                <a:gd name="T16" fmla="*/ 14 w 22"/>
                <a:gd name="T17" fmla="*/ 14 h 14"/>
                <a:gd name="T18" fmla="*/ 18 w 22"/>
                <a:gd name="T19" fmla="*/ 14 h 14"/>
                <a:gd name="T20" fmla="*/ 18 w 22"/>
                <a:gd name="T21" fmla="*/ 14 h 14"/>
                <a:gd name="T22" fmla="*/ 20 w 22"/>
                <a:gd name="T23" fmla="*/ 12 h 14"/>
                <a:gd name="T24" fmla="*/ 22 w 22"/>
                <a:gd name="T25" fmla="*/ 8 h 14"/>
                <a:gd name="T26" fmla="*/ 20 w 22"/>
                <a:gd name="T27" fmla="*/ 6 h 14"/>
                <a:gd name="T28" fmla="*/ 16 w 22"/>
                <a:gd name="T29" fmla="*/ 4 h 14"/>
                <a:gd name="T30" fmla="*/ 8 w 22"/>
                <a:gd name="T31" fmla="*/ 0 h 14"/>
                <a:gd name="T32" fmla="*/ 0 w 22"/>
                <a:gd name="T33"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 h="14">
                  <a:moveTo>
                    <a:pt x="0" y="0"/>
                  </a:moveTo>
                  <a:lnTo>
                    <a:pt x="0" y="0"/>
                  </a:lnTo>
                  <a:lnTo>
                    <a:pt x="0" y="0"/>
                  </a:lnTo>
                  <a:lnTo>
                    <a:pt x="0" y="0"/>
                  </a:lnTo>
                  <a:lnTo>
                    <a:pt x="0" y="4"/>
                  </a:lnTo>
                  <a:lnTo>
                    <a:pt x="4" y="8"/>
                  </a:lnTo>
                  <a:lnTo>
                    <a:pt x="10" y="12"/>
                  </a:lnTo>
                  <a:lnTo>
                    <a:pt x="14" y="14"/>
                  </a:lnTo>
                  <a:lnTo>
                    <a:pt x="14" y="14"/>
                  </a:lnTo>
                  <a:lnTo>
                    <a:pt x="18" y="14"/>
                  </a:lnTo>
                  <a:lnTo>
                    <a:pt x="18" y="14"/>
                  </a:lnTo>
                  <a:lnTo>
                    <a:pt x="20" y="12"/>
                  </a:lnTo>
                  <a:lnTo>
                    <a:pt x="22" y="8"/>
                  </a:lnTo>
                  <a:lnTo>
                    <a:pt x="20" y="6"/>
                  </a:lnTo>
                  <a:lnTo>
                    <a:pt x="16" y="4"/>
                  </a:lnTo>
                  <a:lnTo>
                    <a:pt x="8"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49" name="Freeform 134"/>
            <p:cNvSpPr>
              <a:spLocks/>
            </p:cNvSpPr>
            <p:nvPr/>
          </p:nvSpPr>
          <p:spPr bwMode="auto">
            <a:xfrm>
              <a:off x="2978" y="2850"/>
              <a:ext cx="30" cy="32"/>
            </a:xfrm>
            <a:custGeom>
              <a:avLst/>
              <a:gdLst>
                <a:gd name="T0" fmla="*/ 4 w 30"/>
                <a:gd name="T1" fmla="*/ 0 h 32"/>
                <a:gd name="T2" fmla="*/ 4 w 30"/>
                <a:gd name="T3" fmla="*/ 0 h 32"/>
                <a:gd name="T4" fmla="*/ 2 w 30"/>
                <a:gd name="T5" fmla="*/ 2 h 32"/>
                <a:gd name="T6" fmla="*/ 0 w 30"/>
                <a:gd name="T7" fmla="*/ 4 h 32"/>
                <a:gd name="T8" fmla="*/ 0 w 30"/>
                <a:gd name="T9" fmla="*/ 4 h 32"/>
                <a:gd name="T10" fmla="*/ 0 w 30"/>
                <a:gd name="T11" fmla="*/ 8 h 32"/>
                <a:gd name="T12" fmla="*/ 2 w 30"/>
                <a:gd name="T13" fmla="*/ 12 h 32"/>
                <a:gd name="T14" fmla="*/ 8 w 30"/>
                <a:gd name="T15" fmla="*/ 16 h 32"/>
                <a:gd name="T16" fmla="*/ 8 w 30"/>
                <a:gd name="T17" fmla="*/ 16 h 32"/>
                <a:gd name="T18" fmla="*/ 14 w 30"/>
                <a:gd name="T19" fmla="*/ 24 h 32"/>
                <a:gd name="T20" fmla="*/ 16 w 30"/>
                <a:gd name="T21" fmla="*/ 28 h 32"/>
                <a:gd name="T22" fmla="*/ 18 w 30"/>
                <a:gd name="T23" fmla="*/ 32 h 32"/>
                <a:gd name="T24" fmla="*/ 18 w 30"/>
                <a:gd name="T25" fmla="*/ 32 h 32"/>
                <a:gd name="T26" fmla="*/ 24 w 30"/>
                <a:gd name="T27" fmla="*/ 32 h 32"/>
                <a:gd name="T28" fmla="*/ 24 w 30"/>
                <a:gd name="T29" fmla="*/ 32 h 32"/>
                <a:gd name="T30" fmla="*/ 28 w 30"/>
                <a:gd name="T31" fmla="*/ 32 h 32"/>
                <a:gd name="T32" fmla="*/ 30 w 30"/>
                <a:gd name="T33" fmla="*/ 30 h 32"/>
                <a:gd name="T34" fmla="*/ 30 w 30"/>
                <a:gd name="T35" fmla="*/ 28 h 32"/>
                <a:gd name="T36" fmla="*/ 30 w 30"/>
                <a:gd name="T37" fmla="*/ 24 h 32"/>
                <a:gd name="T38" fmla="*/ 30 w 30"/>
                <a:gd name="T39" fmla="*/ 24 h 32"/>
                <a:gd name="T40" fmla="*/ 24 w 30"/>
                <a:gd name="T41" fmla="*/ 16 h 32"/>
                <a:gd name="T42" fmla="*/ 16 w 30"/>
                <a:gd name="T43" fmla="*/ 8 h 32"/>
                <a:gd name="T44" fmla="*/ 16 w 30"/>
                <a:gd name="T45" fmla="*/ 8 h 32"/>
                <a:gd name="T46" fmla="*/ 12 w 30"/>
                <a:gd name="T47" fmla="*/ 4 h 32"/>
                <a:gd name="T48" fmla="*/ 8 w 30"/>
                <a:gd name="T49" fmla="*/ 2 h 32"/>
                <a:gd name="T50" fmla="*/ 4 w 30"/>
                <a:gd name="T51"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0" h="32">
                  <a:moveTo>
                    <a:pt x="4" y="0"/>
                  </a:moveTo>
                  <a:lnTo>
                    <a:pt x="4" y="0"/>
                  </a:lnTo>
                  <a:lnTo>
                    <a:pt x="2" y="2"/>
                  </a:lnTo>
                  <a:lnTo>
                    <a:pt x="0" y="4"/>
                  </a:lnTo>
                  <a:lnTo>
                    <a:pt x="0" y="4"/>
                  </a:lnTo>
                  <a:lnTo>
                    <a:pt x="0" y="8"/>
                  </a:lnTo>
                  <a:lnTo>
                    <a:pt x="2" y="12"/>
                  </a:lnTo>
                  <a:lnTo>
                    <a:pt x="8" y="16"/>
                  </a:lnTo>
                  <a:lnTo>
                    <a:pt x="8" y="16"/>
                  </a:lnTo>
                  <a:lnTo>
                    <a:pt x="14" y="24"/>
                  </a:lnTo>
                  <a:lnTo>
                    <a:pt x="16" y="28"/>
                  </a:lnTo>
                  <a:lnTo>
                    <a:pt x="18" y="32"/>
                  </a:lnTo>
                  <a:lnTo>
                    <a:pt x="18" y="32"/>
                  </a:lnTo>
                  <a:lnTo>
                    <a:pt x="24" y="32"/>
                  </a:lnTo>
                  <a:lnTo>
                    <a:pt x="24" y="32"/>
                  </a:lnTo>
                  <a:lnTo>
                    <a:pt x="28" y="32"/>
                  </a:lnTo>
                  <a:lnTo>
                    <a:pt x="30" y="30"/>
                  </a:lnTo>
                  <a:lnTo>
                    <a:pt x="30" y="28"/>
                  </a:lnTo>
                  <a:lnTo>
                    <a:pt x="30" y="24"/>
                  </a:lnTo>
                  <a:lnTo>
                    <a:pt x="30" y="24"/>
                  </a:lnTo>
                  <a:lnTo>
                    <a:pt x="24" y="16"/>
                  </a:lnTo>
                  <a:lnTo>
                    <a:pt x="16" y="8"/>
                  </a:lnTo>
                  <a:lnTo>
                    <a:pt x="16" y="8"/>
                  </a:lnTo>
                  <a:lnTo>
                    <a:pt x="12" y="4"/>
                  </a:lnTo>
                  <a:lnTo>
                    <a:pt x="8" y="2"/>
                  </a:lnTo>
                  <a:lnTo>
                    <a:pt x="4"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50" name="Freeform 135"/>
            <p:cNvSpPr>
              <a:spLocks/>
            </p:cNvSpPr>
            <p:nvPr/>
          </p:nvSpPr>
          <p:spPr bwMode="auto">
            <a:xfrm>
              <a:off x="2978" y="2850"/>
              <a:ext cx="30" cy="32"/>
            </a:xfrm>
            <a:custGeom>
              <a:avLst/>
              <a:gdLst>
                <a:gd name="T0" fmla="*/ 4 w 30"/>
                <a:gd name="T1" fmla="*/ 0 h 32"/>
                <a:gd name="T2" fmla="*/ 4 w 30"/>
                <a:gd name="T3" fmla="*/ 0 h 32"/>
                <a:gd name="T4" fmla="*/ 2 w 30"/>
                <a:gd name="T5" fmla="*/ 2 h 32"/>
                <a:gd name="T6" fmla="*/ 0 w 30"/>
                <a:gd name="T7" fmla="*/ 4 h 32"/>
                <a:gd name="T8" fmla="*/ 0 w 30"/>
                <a:gd name="T9" fmla="*/ 4 h 32"/>
                <a:gd name="T10" fmla="*/ 0 w 30"/>
                <a:gd name="T11" fmla="*/ 8 h 32"/>
                <a:gd name="T12" fmla="*/ 2 w 30"/>
                <a:gd name="T13" fmla="*/ 12 h 32"/>
                <a:gd name="T14" fmla="*/ 8 w 30"/>
                <a:gd name="T15" fmla="*/ 16 h 32"/>
                <a:gd name="T16" fmla="*/ 8 w 30"/>
                <a:gd name="T17" fmla="*/ 16 h 32"/>
                <a:gd name="T18" fmla="*/ 14 w 30"/>
                <a:gd name="T19" fmla="*/ 24 h 32"/>
                <a:gd name="T20" fmla="*/ 16 w 30"/>
                <a:gd name="T21" fmla="*/ 28 h 32"/>
                <a:gd name="T22" fmla="*/ 18 w 30"/>
                <a:gd name="T23" fmla="*/ 32 h 32"/>
                <a:gd name="T24" fmla="*/ 18 w 30"/>
                <a:gd name="T25" fmla="*/ 32 h 32"/>
                <a:gd name="T26" fmla="*/ 24 w 30"/>
                <a:gd name="T27" fmla="*/ 32 h 32"/>
                <a:gd name="T28" fmla="*/ 24 w 30"/>
                <a:gd name="T29" fmla="*/ 32 h 32"/>
                <a:gd name="T30" fmla="*/ 28 w 30"/>
                <a:gd name="T31" fmla="*/ 32 h 32"/>
                <a:gd name="T32" fmla="*/ 30 w 30"/>
                <a:gd name="T33" fmla="*/ 30 h 32"/>
                <a:gd name="T34" fmla="*/ 30 w 30"/>
                <a:gd name="T35" fmla="*/ 28 h 32"/>
                <a:gd name="T36" fmla="*/ 30 w 30"/>
                <a:gd name="T37" fmla="*/ 24 h 32"/>
                <a:gd name="T38" fmla="*/ 30 w 30"/>
                <a:gd name="T39" fmla="*/ 24 h 32"/>
                <a:gd name="T40" fmla="*/ 24 w 30"/>
                <a:gd name="T41" fmla="*/ 16 h 32"/>
                <a:gd name="T42" fmla="*/ 16 w 30"/>
                <a:gd name="T43" fmla="*/ 8 h 32"/>
                <a:gd name="T44" fmla="*/ 16 w 30"/>
                <a:gd name="T45" fmla="*/ 8 h 32"/>
                <a:gd name="T46" fmla="*/ 12 w 30"/>
                <a:gd name="T47" fmla="*/ 4 h 32"/>
                <a:gd name="T48" fmla="*/ 8 w 30"/>
                <a:gd name="T49" fmla="*/ 2 h 32"/>
                <a:gd name="T50" fmla="*/ 4 w 30"/>
                <a:gd name="T51"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0" h="32">
                  <a:moveTo>
                    <a:pt x="4" y="0"/>
                  </a:moveTo>
                  <a:lnTo>
                    <a:pt x="4" y="0"/>
                  </a:lnTo>
                  <a:lnTo>
                    <a:pt x="2" y="2"/>
                  </a:lnTo>
                  <a:lnTo>
                    <a:pt x="0" y="4"/>
                  </a:lnTo>
                  <a:lnTo>
                    <a:pt x="0" y="4"/>
                  </a:lnTo>
                  <a:lnTo>
                    <a:pt x="0" y="8"/>
                  </a:lnTo>
                  <a:lnTo>
                    <a:pt x="2" y="12"/>
                  </a:lnTo>
                  <a:lnTo>
                    <a:pt x="8" y="16"/>
                  </a:lnTo>
                  <a:lnTo>
                    <a:pt x="8" y="16"/>
                  </a:lnTo>
                  <a:lnTo>
                    <a:pt x="14" y="24"/>
                  </a:lnTo>
                  <a:lnTo>
                    <a:pt x="16" y="28"/>
                  </a:lnTo>
                  <a:lnTo>
                    <a:pt x="18" y="32"/>
                  </a:lnTo>
                  <a:lnTo>
                    <a:pt x="18" y="32"/>
                  </a:lnTo>
                  <a:lnTo>
                    <a:pt x="24" y="32"/>
                  </a:lnTo>
                  <a:lnTo>
                    <a:pt x="24" y="32"/>
                  </a:lnTo>
                  <a:lnTo>
                    <a:pt x="28" y="32"/>
                  </a:lnTo>
                  <a:lnTo>
                    <a:pt x="30" y="30"/>
                  </a:lnTo>
                  <a:lnTo>
                    <a:pt x="30" y="28"/>
                  </a:lnTo>
                  <a:lnTo>
                    <a:pt x="30" y="24"/>
                  </a:lnTo>
                  <a:lnTo>
                    <a:pt x="30" y="24"/>
                  </a:lnTo>
                  <a:lnTo>
                    <a:pt x="24" y="16"/>
                  </a:lnTo>
                  <a:lnTo>
                    <a:pt x="16" y="8"/>
                  </a:lnTo>
                  <a:lnTo>
                    <a:pt x="16" y="8"/>
                  </a:lnTo>
                  <a:lnTo>
                    <a:pt x="12" y="4"/>
                  </a:lnTo>
                  <a:lnTo>
                    <a:pt x="8" y="2"/>
                  </a:lnTo>
                  <a:lnTo>
                    <a:pt x="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51" name="Freeform 136"/>
            <p:cNvSpPr>
              <a:spLocks/>
            </p:cNvSpPr>
            <p:nvPr/>
          </p:nvSpPr>
          <p:spPr bwMode="auto">
            <a:xfrm>
              <a:off x="3184" y="2780"/>
              <a:ext cx="12" cy="16"/>
            </a:xfrm>
            <a:custGeom>
              <a:avLst/>
              <a:gdLst>
                <a:gd name="T0" fmla="*/ 8 w 12"/>
                <a:gd name="T1" fmla="*/ 0 h 16"/>
                <a:gd name="T2" fmla="*/ 8 w 12"/>
                <a:gd name="T3" fmla="*/ 0 h 16"/>
                <a:gd name="T4" fmla="*/ 4 w 12"/>
                <a:gd name="T5" fmla="*/ 2 h 16"/>
                <a:gd name="T6" fmla="*/ 4 w 12"/>
                <a:gd name="T7" fmla="*/ 2 h 16"/>
                <a:gd name="T8" fmla="*/ 2 w 12"/>
                <a:gd name="T9" fmla="*/ 4 h 16"/>
                <a:gd name="T10" fmla="*/ 0 w 12"/>
                <a:gd name="T11" fmla="*/ 6 h 16"/>
                <a:gd name="T12" fmla="*/ 0 w 12"/>
                <a:gd name="T13" fmla="*/ 10 h 16"/>
                <a:gd name="T14" fmla="*/ 2 w 12"/>
                <a:gd name="T15" fmla="*/ 12 h 16"/>
                <a:gd name="T16" fmla="*/ 2 w 12"/>
                <a:gd name="T17" fmla="*/ 12 h 16"/>
                <a:gd name="T18" fmla="*/ 4 w 12"/>
                <a:gd name="T19" fmla="*/ 16 h 16"/>
                <a:gd name="T20" fmla="*/ 6 w 12"/>
                <a:gd name="T21" fmla="*/ 16 h 16"/>
                <a:gd name="T22" fmla="*/ 6 w 12"/>
                <a:gd name="T23" fmla="*/ 16 h 16"/>
                <a:gd name="T24" fmla="*/ 8 w 12"/>
                <a:gd name="T25" fmla="*/ 16 h 16"/>
                <a:gd name="T26" fmla="*/ 10 w 12"/>
                <a:gd name="T27" fmla="*/ 14 h 16"/>
                <a:gd name="T28" fmla="*/ 12 w 12"/>
                <a:gd name="T29" fmla="*/ 8 h 16"/>
                <a:gd name="T30" fmla="*/ 12 w 12"/>
                <a:gd name="T31" fmla="*/ 8 h 16"/>
                <a:gd name="T32" fmla="*/ 12 w 12"/>
                <a:gd name="T33" fmla="*/ 2 h 16"/>
                <a:gd name="T34" fmla="*/ 10 w 12"/>
                <a:gd name="T35" fmla="*/ 0 h 16"/>
                <a:gd name="T36" fmla="*/ 8 w 12"/>
                <a:gd name="T37"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 h="16">
                  <a:moveTo>
                    <a:pt x="8" y="0"/>
                  </a:moveTo>
                  <a:lnTo>
                    <a:pt x="8" y="0"/>
                  </a:lnTo>
                  <a:lnTo>
                    <a:pt x="4" y="2"/>
                  </a:lnTo>
                  <a:lnTo>
                    <a:pt x="4" y="2"/>
                  </a:lnTo>
                  <a:lnTo>
                    <a:pt x="2" y="4"/>
                  </a:lnTo>
                  <a:lnTo>
                    <a:pt x="0" y="6"/>
                  </a:lnTo>
                  <a:lnTo>
                    <a:pt x="0" y="10"/>
                  </a:lnTo>
                  <a:lnTo>
                    <a:pt x="2" y="12"/>
                  </a:lnTo>
                  <a:lnTo>
                    <a:pt x="2" y="12"/>
                  </a:lnTo>
                  <a:lnTo>
                    <a:pt x="4" y="16"/>
                  </a:lnTo>
                  <a:lnTo>
                    <a:pt x="6" y="16"/>
                  </a:lnTo>
                  <a:lnTo>
                    <a:pt x="6" y="16"/>
                  </a:lnTo>
                  <a:lnTo>
                    <a:pt x="8" y="16"/>
                  </a:lnTo>
                  <a:lnTo>
                    <a:pt x="10" y="14"/>
                  </a:lnTo>
                  <a:lnTo>
                    <a:pt x="12" y="8"/>
                  </a:lnTo>
                  <a:lnTo>
                    <a:pt x="12" y="8"/>
                  </a:lnTo>
                  <a:lnTo>
                    <a:pt x="12" y="2"/>
                  </a:lnTo>
                  <a:lnTo>
                    <a:pt x="10" y="0"/>
                  </a:lnTo>
                  <a:lnTo>
                    <a:pt x="8"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52" name="Freeform 137"/>
            <p:cNvSpPr>
              <a:spLocks/>
            </p:cNvSpPr>
            <p:nvPr/>
          </p:nvSpPr>
          <p:spPr bwMode="auto">
            <a:xfrm>
              <a:off x="3184" y="2780"/>
              <a:ext cx="12" cy="16"/>
            </a:xfrm>
            <a:custGeom>
              <a:avLst/>
              <a:gdLst>
                <a:gd name="T0" fmla="*/ 8 w 12"/>
                <a:gd name="T1" fmla="*/ 0 h 16"/>
                <a:gd name="T2" fmla="*/ 8 w 12"/>
                <a:gd name="T3" fmla="*/ 0 h 16"/>
                <a:gd name="T4" fmla="*/ 4 w 12"/>
                <a:gd name="T5" fmla="*/ 2 h 16"/>
                <a:gd name="T6" fmla="*/ 4 w 12"/>
                <a:gd name="T7" fmla="*/ 2 h 16"/>
                <a:gd name="T8" fmla="*/ 2 w 12"/>
                <a:gd name="T9" fmla="*/ 4 h 16"/>
                <a:gd name="T10" fmla="*/ 0 w 12"/>
                <a:gd name="T11" fmla="*/ 6 h 16"/>
                <a:gd name="T12" fmla="*/ 0 w 12"/>
                <a:gd name="T13" fmla="*/ 10 h 16"/>
                <a:gd name="T14" fmla="*/ 2 w 12"/>
                <a:gd name="T15" fmla="*/ 12 h 16"/>
                <a:gd name="T16" fmla="*/ 2 w 12"/>
                <a:gd name="T17" fmla="*/ 12 h 16"/>
                <a:gd name="T18" fmla="*/ 4 w 12"/>
                <a:gd name="T19" fmla="*/ 16 h 16"/>
                <a:gd name="T20" fmla="*/ 6 w 12"/>
                <a:gd name="T21" fmla="*/ 16 h 16"/>
                <a:gd name="T22" fmla="*/ 6 w 12"/>
                <a:gd name="T23" fmla="*/ 16 h 16"/>
                <a:gd name="T24" fmla="*/ 8 w 12"/>
                <a:gd name="T25" fmla="*/ 16 h 16"/>
                <a:gd name="T26" fmla="*/ 10 w 12"/>
                <a:gd name="T27" fmla="*/ 14 h 16"/>
                <a:gd name="T28" fmla="*/ 12 w 12"/>
                <a:gd name="T29" fmla="*/ 8 h 16"/>
                <a:gd name="T30" fmla="*/ 12 w 12"/>
                <a:gd name="T31" fmla="*/ 8 h 16"/>
                <a:gd name="T32" fmla="*/ 12 w 12"/>
                <a:gd name="T33" fmla="*/ 2 h 16"/>
                <a:gd name="T34" fmla="*/ 10 w 12"/>
                <a:gd name="T35" fmla="*/ 0 h 16"/>
                <a:gd name="T36" fmla="*/ 8 w 12"/>
                <a:gd name="T37"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 h="16">
                  <a:moveTo>
                    <a:pt x="8" y="0"/>
                  </a:moveTo>
                  <a:lnTo>
                    <a:pt x="8" y="0"/>
                  </a:lnTo>
                  <a:lnTo>
                    <a:pt x="4" y="2"/>
                  </a:lnTo>
                  <a:lnTo>
                    <a:pt x="4" y="2"/>
                  </a:lnTo>
                  <a:lnTo>
                    <a:pt x="2" y="4"/>
                  </a:lnTo>
                  <a:lnTo>
                    <a:pt x="0" y="6"/>
                  </a:lnTo>
                  <a:lnTo>
                    <a:pt x="0" y="10"/>
                  </a:lnTo>
                  <a:lnTo>
                    <a:pt x="2" y="12"/>
                  </a:lnTo>
                  <a:lnTo>
                    <a:pt x="2" y="12"/>
                  </a:lnTo>
                  <a:lnTo>
                    <a:pt x="4" y="16"/>
                  </a:lnTo>
                  <a:lnTo>
                    <a:pt x="6" y="16"/>
                  </a:lnTo>
                  <a:lnTo>
                    <a:pt x="6" y="16"/>
                  </a:lnTo>
                  <a:lnTo>
                    <a:pt x="8" y="16"/>
                  </a:lnTo>
                  <a:lnTo>
                    <a:pt x="10" y="14"/>
                  </a:lnTo>
                  <a:lnTo>
                    <a:pt x="12" y="8"/>
                  </a:lnTo>
                  <a:lnTo>
                    <a:pt x="12" y="8"/>
                  </a:lnTo>
                  <a:lnTo>
                    <a:pt x="12" y="2"/>
                  </a:lnTo>
                  <a:lnTo>
                    <a:pt x="10" y="0"/>
                  </a:lnTo>
                  <a:lnTo>
                    <a:pt x="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53" name="Freeform 138"/>
            <p:cNvSpPr>
              <a:spLocks/>
            </p:cNvSpPr>
            <p:nvPr/>
          </p:nvSpPr>
          <p:spPr bwMode="auto">
            <a:xfrm>
              <a:off x="3156" y="2800"/>
              <a:ext cx="24" cy="30"/>
            </a:xfrm>
            <a:custGeom>
              <a:avLst/>
              <a:gdLst>
                <a:gd name="T0" fmla="*/ 14 w 24"/>
                <a:gd name="T1" fmla="*/ 0 h 30"/>
                <a:gd name="T2" fmla="*/ 14 w 24"/>
                <a:gd name="T3" fmla="*/ 0 h 30"/>
                <a:gd name="T4" fmla="*/ 10 w 24"/>
                <a:gd name="T5" fmla="*/ 0 h 30"/>
                <a:gd name="T6" fmla="*/ 4 w 24"/>
                <a:gd name="T7" fmla="*/ 4 h 30"/>
                <a:gd name="T8" fmla="*/ 2 w 24"/>
                <a:gd name="T9" fmla="*/ 8 h 30"/>
                <a:gd name="T10" fmla="*/ 0 w 24"/>
                <a:gd name="T11" fmla="*/ 12 h 30"/>
                <a:gd name="T12" fmla="*/ 0 w 24"/>
                <a:gd name="T13" fmla="*/ 12 h 30"/>
                <a:gd name="T14" fmla="*/ 4 w 24"/>
                <a:gd name="T15" fmla="*/ 26 h 30"/>
                <a:gd name="T16" fmla="*/ 4 w 24"/>
                <a:gd name="T17" fmla="*/ 26 h 30"/>
                <a:gd name="T18" fmla="*/ 6 w 24"/>
                <a:gd name="T19" fmla="*/ 30 h 30"/>
                <a:gd name="T20" fmla="*/ 6 w 24"/>
                <a:gd name="T21" fmla="*/ 30 h 30"/>
                <a:gd name="T22" fmla="*/ 6 w 24"/>
                <a:gd name="T23" fmla="*/ 30 h 30"/>
                <a:gd name="T24" fmla="*/ 10 w 24"/>
                <a:gd name="T25" fmla="*/ 30 h 30"/>
                <a:gd name="T26" fmla="*/ 10 w 24"/>
                <a:gd name="T27" fmla="*/ 30 h 30"/>
                <a:gd name="T28" fmla="*/ 18 w 24"/>
                <a:gd name="T29" fmla="*/ 24 h 30"/>
                <a:gd name="T30" fmla="*/ 22 w 24"/>
                <a:gd name="T31" fmla="*/ 18 h 30"/>
                <a:gd name="T32" fmla="*/ 24 w 24"/>
                <a:gd name="T33" fmla="*/ 8 h 30"/>
                <a:gd name="T34" fmla="*/ 24 w 24"/>
                <a:gd name="T35" fmla="*/ 6 h 30"/>
                <a:gd name="T36" fmla="*/ 22 w 24"/>
                <a:gd name="T37" fmla="*/ 2 h 30"/>
                <a:gd name="T38" fmla="*/ 22 w 24"/>
                <a:gd name="T39" fmla="*/ 2 h 30"/>
                <a:gd name="T40" fmla="*/ 18 w 24"/>
                <a:gd name="T41" fmla="*/ 0 h 30"/>
                <a:gd name="T42" fmla="*/ 14 w 24"/>
                <a:gd name="T43"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4" h="30">
                  <a:moveTo>
                    <a:pt x="14" y="0"/>
                  </a:moveTo>
                  <a:lnTo>
                    <a:pt x="14" y="0"/>
                  </a:lnTo>
                  <a:lnTo>
                    <a:pt x="10" y="0"/>
                  </a:lnTo>
                  <a:lnTo>
                    <a:pt x="4" y="4"/>
                  </a:lnTo>
                  <a:lnTo>
                    <a:pt x="2" y="8"/>
                  </a:lnTo>
                  <a:lnTo>
                    <a:pt x="0" y="12"/>
                  </a:lnTo>
                  <a:lnTo>
                    <a:pt x="0" y="12"/>
                  </a:lnTo>
                  <a:lnTo>
                    <a:pt x="4" y="26"/>
                  </a:lnTo>
                  <a:lnTo>
                    <a:pt x="4" y="26"/>
                  </a:lnTo>
                  <a:lnTo>
                    <a:pt x="6" y="30"/>
                  </a:lnTo>
                  <a:lnTo>
                    <a:pt x="6" y="30"/>
                  </a:lnTo>
                  <a:lnTo>
                    <a:pt x="6" y="30"/>
                  </a:lnTo>
                  <a:lnTo>
                    <a:pt x="10" y="30"/>
                  </a:lnTo>
                  <a:lnTo>
                    <a:pt x="10" y="30"/>
                  </a:lnTo>
                  <a:lnTo>
                    <a:pt x="18" y="24"/>
                  </a:lnTo>
                  <a:lnTo>
                    <a:pt x="22" y="18"/>
                  </a:lnTo>
                  <a:lnTo>
                    <a:pt x="24" y="8"/>
                  </a:lnTo>
                  <a:lnTo>
                    <a:pt x="24" y="6"/>
                  </a:lnTo>
                  <a:lnTo>
                    <a:pt x="22" y="2"/>
                  </a:lnTo>
                  <a:lnTo>
                    <a:pt x="22" y="2"/>
                  </a:lnTo>
                  <a:lnTo>
                    <a:pt x="18" y="0"/>
                  </a:lnTo>
                  <a:lnTo>
                    <a:pt x="14"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54" name="Freeform 139"/>
            <p:cNvSpPr>
              <a:spLocks/>
            </p:cNvSpPr>
            <p:nvPr/>
          </p:nvSpPr>
          <p:spPr bwMode="auto">
            <a:xfrm>
              <a:off x="3156" y="2800"/>
              <a:ext cx="24" cy="30"/>
            </a:xfrm>
            <a:custGeom>
              <a:avLst/>
              <a:gdLst>
                <a:gd name="T0" fmla="*/ 14 w 24"/>
                <a:gd name="T1" fmla="*/ 0 h 30"/>
                <a:gd name="T2" fmla="*/ 14 w 24"/>
                <a:gd name="T3" fmla="*/ 0 h 30"/>
                <a:gd name="T4" fmla="*/ 10 w 24"/>
                <a:gd name="T5" fmla="*/ 0 h 30"/>
                <a:gd name="T6" fmla="*/ 4 w 24"/>
                <a:gd name="T7" fmla="*/ 4 h 30"/>
                <a:gd name="T8" fmla="*/ 2 w 24"/>
                <a:gd name="T9" fmla="*/ 8 h 30"/>
                <a:gd name="T10" fmla="*/ 0 w 24"/>
                <a:gd name="T11" fmla="*/ 12 h 30"/>
                <a:gd name="T12" fmla="*/ 0 w 24"/>
                <a:gd name="T13" fmla="*/ 12 h 30"/>
                <a:gd name="T14" fmla="*/ 4 w 24"/>
                <a:gd name="T15" fmla="*/ 26 h 30"/>
                <a:gd name="T16" fmla="*/ 4 w 24"/>
                <a:gd name="T17" fmla="*/ 26 h 30"/>
                <a:gd name="T18" fmla="*/ 6 w 24"/>
                <a:gd name="T19" fmla="*/ 30 h 30"/>
                <a:gd name="T20" fmla="*/ 6 w 24"/>
                <a:gd name="T21" fmla="*/ 30 h 30"/>
                <a:gd name="T22" fmla="*/ 6 w 24"/>
                <a:gd name="T23" fmla="*/ 30 h 30"/>
                <a:gd name="T24" fmla="*/ 10 w 24"/>
                <a:gd name="T25" fmla="*/ 30 h 30"/>
                <a:gd name="T26" fmla="*/ 10 w 24"/>
                <a:gd name="T27" fmla="*/ 30 h 30"/>
                <a:gd name="T28" fmla="*/ 18 w 24"/>
                <a:gd name="T29" fmla="*/ 24 h 30"/>
                <a:gd name="T30" fmla="*/ 22 w 24"/>
                <a:gd name="T31" fmla="*/ 18 h 30"/>
                <a:gd name="T32" fmla="*/ 24 w 24"/>
                <a:gd name="T33" fmla="*/ 8 h 30"/>
                <a:gd name="T34" fmla="*/ 24 w 24"/>
                <a:gd name="T35" fmla="*/ 6 h 30"/>
                <a:gd name="T36" fmla="*/ 22 w 24"/>
                <a:gd name="T37" fmla="*/ 2 h 30"/>
                <a:gd name="T38" fmla="*/ 22 w 24"/>
                <a:gd name="T39" fmla="*/ 2 h 30"/>
                <a:gd name="T40" fmla="*/ 18 w 24"/>
                <a:gd name="T41" fmla="*/ 0 h 30"/>
                <a:gd name="T42" fmla="*/ 14 w 24"/>
                <a:gd name="T43"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4" h="30">
                  <a:moveTo>
                    <a:pt x="14" y="0"/>
                  </a:moveTo>
                  <a:lnTo>
                    <a:pt x="14" y="0"/>
                  </a:lnTo>
                  <a:lnTo>
                    <a:pt x="10" y="0"/>
                  </a:lnTo>
                  <a:lnTo>
                    <a:pt x="4" y="4"/>
                  </a:lnTo>
                  <a:lnTo>
                    <a:pt x="2" y="8"/>
                  </a:lnTo>
                  <a:lnTo>
                    <a:pt x="0" y="12"/>
                  </a:lnTo>
                  <a:lnTo>
                    <a:pt x="0" y="12"/>
                  </a:lnTo>
                  <a:lnTo>
                    <a:pt x="4" y="26"/>
                  </a:lnTo>
                  <a:lnTo>
                    <a:pt x="4" y="26"/>
                  </a:lnTo>
                  <a:lnTo>
                    <a:pt x="6" y="30"/>
                  </a:lnTo>
                  <a:lnTo>
                    <a:pt x="6" y="30"/>
                  </a:lnTo>
                  <a:lnTo>
                    <a:pt x="6" y="30"/>
                  </a:lnTo>
                  <a:lnTo>
                    <a:pt x="10" y="30"/>
                  </a:lnTo>
                  <a:lnTo>
                    <a:pt x="10" y="30"/>
                  </a:lnTo>
                  <a:lnTo>
                    <a:pt x="18" y="24"/>
                  </a:lnTo>
                  <a:lnTo>
                    <a:pt x="22" y="18"/>
                  </a:lnTo>
                  <a:lnTo>
                    <a:pt x="24" y="8"/>
                  </a:lnTo>
                  <a:lnTo>
                    <a:pt x="24" y="6"/>
                  </a:lnTo>
                  <a:lnTo>
                    <a:pt x="22" y="2"/>
                  </a:lnTo>
                  <a:lnTo>
                    <a:pt x="22" y="2"/>
                  </a:lnTo>
                  <a:lnTo>
                    <a:pt x="18" y="0"/>
                  </a:lnTo>
                  <a:lnTo>
                    <a:pt x="1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55" name="Freeform 140"/>
            <p:cNvSpPr>
              <a:spLocks/>
            </p:cNvSpPr>
            <p:nvPr/>
          </p:nvSpPr>
          <p:spPr bwMode="auto">
            <a:xfrm>
              <a:off x="3020" y="2756"/>
              <a:ext cx="12" cy="18"/>
            </a:xfrm>
            <a:custGeom>
              <a:avLst/>
              <a:gdLst>
                <a:gd name="T0" fmla="*/ 6 w 12"/>
                <a:gd name="T1" fmla="*/ 0 h 18"/>
                <a:gd name="T2" fmla="*/ 6 w 12"/>
                <a:gd name="T3" fmla="*/ 0 h 18"/>
                <a:gd name="T4" fmla="*/ 4 w 12"/>
                <a:gd name="T5" fmla="*/ 0 h 18"/>
                <a:gd name="T6" fmla="*/ 0 w 12"/>
                <a:gd name="T7" fmla="*/ 6 h 18"/>
                <a:gd name="T8" fmla="*/ 0 w 12"/>
                <a:gd name="T9" fmla="*/ 6 h 18"/>
                <a:gd name="T10" fmla="*/ 0 w 12"/>
                <a:gd name="T11" fmla="*/ 14 h 18"/>
                <a:gd name="T12" fmla="*/ 2 w 12"/>
                <a:gd name="T13" fmla="*/ 16 h 18"/>
                <a:gd name="T14" fmla="*/ 4 w 12"/>
                <a:gd name="T15" fmla="*/ 18 h 18"/>
                <a:gd name="T16" fmla="*/ 4 w 12"/>
                <a:gd name="T17" fmla="*/ 18 h 18"/>
                <a:gd name="T18" fmla="*/ 8 w 12"/>
                <a:gd name="T19" fmla="*/ 16 h 18"/>
                <a:gd name="T20" fmla="*/ 8 w 12"/>
                <a:gd name="T21" fmla="*/ 16 h 18"/>
                <a:gd name="T22" fmla="*/ 12 w 12"/>
                <a:gd name="T23" fmla="*/ 12 h 18"/>
                <a:gd name="T24" fmla="*/ 12 w 12"/>
                <a:gd name="T25" fmla="*/ 6 h 18"/>
                <a:gd name="T26" fmla="*/ 10 w 12"/>
                <a:gd name="T27" fmla="*/ 2 h 18"/>
                <a:gd name="T28" fmla="*/ 6 w 12"/>
                <a:gd name="T29"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 h="18">
                  <a:moveTo>
                    <a:pt x="6" y="0"/>
                  </a:moveTo>
                  <a:lnTo>
                    <a:pt x="6" y="0"/>
                  </a:lnTo>
                  <a:lnTo>
                    <a:pt x="4" y="0"/>
                  </a:lnTo>
                  <a:lnTo>
                    <a:pt x="0" y="6"/>
                  </a:lnTo>
                  <a:lnTo>
                    <a:pt x="0" y="6"/>
                  </a:lnTo>
                  <a:lnTo>
                    <a:pt x="0" y="14"/>
                  </a:lnTo>
                  <a:lnTo>
                    <a:pt x="2" y="16"/>
                  </a:lnTo>
                  <a:lnTo>
                    <a:pt x="4" y="18"/>
                  </a:lnTo>
                  <a:lnTo>
                    <a:pt x="4" y="18"/>
                  </a:lnTo>
                  <a:lnTo>
                    <a:pt x="8" y="16"/>
                  </a:lnTo>
                  <a:lnTo>
                    <a:pt x="8" y="16"/>
                  </a:lnTo>
                  <a:lnTo>
                    <a:pt x="12" y="12"/>
                  </a:lnTo>
                  <a:lnTo>
                    <a:pt x="12" y="6"/>
                  </a:lnTo>
                  <a:lnTo>
                    <a:pt x="10" y="2"/>
                  </a:lnTo>
                  <a:lnTo>
                    <a:pt x="6"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56" name="Freeform 141"/>
            <p:cNvSpPr>
              <a:spLocks/>
            </p:cNvSpPr>
            <p:nvPr/>
          </p:nvSpPr>
          <p:spPr bwMode="auto">
            <a:xfrm>
              <a:off x="3020" y="2756"/>
              <a:ext cx="12" cy="18"/>
            </a:xfrm>
            <a:custGeom>
              <a:avLst/>
              <a:gdLst>
                <a:gd name="T0" fmla="*/ 6 w 12"/>
                <a:gd name="T1" fmla="*/ 0 h 18"/>
                <a:gd name="T2" fmla="*/ 6 w 12"/>
                <a:gd name="T3" fmla="*/ 0 h 18"/>
                <a:gd name="T4" fmla="*/ 4 w 12"/>
                <a:gd name="T5" fmla="*/ 0 h 18"/>
                <a:gd name="T6" fmla="*/ 0 w 12"/>
                <a:gd name="T7" fmla="*/ 6 h 18"/>
                <a:gd name="T8" fmla="*/ 0 w 12"/>
                <a:gd name="T9" fmla="*/ 6 h 18"/>
                <a:gd name="T10" fmla="*/ 0 w 12"/>
                <a:gd name="T11" fmla="*/ 14 h 18"/>
                <a:gd name="T12" fmla="*/ 2 w 12"/>
                <a:gd name="T13" fmla="*/ 16 h 18"/>
                <a:gd name="T14" fmla="*/ 4 w 12"/>
                <a:gd name="T15" fmla="*/ 18 h 18"/>
                <a:gd name="T16" fmla="*/ 4 w 12"/>
                <a:gd name="T17" fmla="*/ 18 h 18"/>
                <a:gd name="T18" fmla="*/ 8 w 12"/>
                <a:gd name="T19" fmla="*/ 16 h 18"/>
                <a:gd name="T20" fmla="*/ 8 w 12"/>
                <a:gd name="T21" fmla="*/ 16 h 18"/>
                <a:gd name="T22" fmla="*/ 12 w 12"/>
                <a:gd name="T23" fmla="*/ 12 h 18"/>
                <a:gd name="T24" fmla="*/ 12 w 12"/>
                <a:gd name="T25" fmla="*/ 6 h 18"/>
                <a:gd name="T26" fmla="*/ 10 w 12"/>
                <a:gd name="T27" fmla="*/ 2 h 18"/>
                <a:gd name="T28" fmla="*/ 6 w 12"/>
                <a:gd name="T29"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 h="18">
                  <a:moveTo>
                    <a:pt x="6" y="0"/>
                  </a:moveTo>
                  <a:lnTo>
                    <a:pt x="6" y="0"/>
                  </a:lnTo>
                  <a:lnTo>
                    <a:pt x="4" y="0"/>
                  </a:lnTo>
                  <a:lnTo>
                    <a:pt x="0" y="6"/>
                  </a:lnTo>
                  <a:lnTo>
                    <a:pt x="0" y="6"/>
                  </a:lnTo>
                  <a:lnTo>
                    <a:pt x="0" y="14"/>
                  </a:lnTo>
                  <a:lnTo>
                    <a:pt x="2" y="16"/>
                  </a:lnTo>
                  <a:lnTo>
                    <a:pt x="4" y="18"/>
                  </a:lnTo>
                  <a:lnTo>
                    <a:pt x="4" y="18"/>
                  </a:lnTo>
                  <a:lnTo>
                    <a:pt x="8" y="16"/>
                  </a:lnTo>
                  <a:lnTo>
                    <a:pt x="8" y="16"/>
                  </a:lnTo>
                  <a:lnTo>
                    <a:pt x="12" y="12"/>
                  </a:lnTo>
                  <a:lnTo>
                    <a:pt x="12" y="6"/>
                  </a:lnTo>
                  <a:lnTo>
                    <a:pt x="10" y="2"/>
                  </a:lnTo>
                  <a:lnTo>
                    <a:pt x="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57" name="Freeform 142"/>
            <p:cNvSpPr>
              <a:spLocks/>
            </p:cNvSpPr>
            <p:nvPr/>
          </p:nvSpPr>
          <p:spPr bwMode="auto">
            <a:xfrm>
              <a:off x="2254" y="2688"/>
              <a:ext cx="570" cy="508"/>
            </a:xfrm>
            <a:custGeom>
              <a:avLst/>
              <a:gdLst>
                <a:gd name="T0" fmla="*/ 416 w 570"/>
                <a:gd name="T1" fmla="*/ 38 h 508"/>
                <a:gd name="T2" fmla="*/ 414 w 570"/>
                <a:gd name="T3" fmla="*/ 80 h 508"/>
                <a:gd name="T4" fmla="*/ 400 w 570"/>
                <a:gd name="T5" fmla="*/ 112 h 508"/>
                <a:gd name="T6" fmla="*/ 378 w 570"/>
                <a:gd name="T7" fmla="*/ 104 h 508"/>
                <a:gd name="T8" fmla="*/ 350 w 570"/>
                <a:gd name="T9" fmla="*/ 82 h 508"/>
                <a:gd name="T10" fmla="*/ 334 w 570"/>
                <a:gd name="T11" fmla="*/ 56 h 508"/>
                <a:gd name="T12" fmla="*/ 356 w 570"/>
                <a:gd name="T13" fmla="*/ 32 h 508"/>
                <a:gd name="T14" fmla="*/ 356 w 570"/>
                <a:gd name="T15" fmla="*/ 20 h 508"/>
                <a:gd name="T16" fmla="*/ 324 w 570"/>
                <a:gd name="T17" fmla="*/ 18 h 508"/>
                <a:gd name="T18" fmla="*/ 300 w 570"/>
                <a:gd name="T19" fmla="*/ 4 h 508"/>
                <a:gd name="T20" fmla="*/ 276 w 570"/>
                <a:gd name="T21" fmla="*/ 18 h 508"/>
                <a:gd name="T22" fmla="*/ 256 w 570"/>
                <a:gd name="T23" fmla="*/ 36 h 508"/>
                <a:gd name="T24" fmla="*/ 252 w 570"/>
                <a:gd name="T25" fmla="*/ 58 h 508"/>
                <a:gd name="T26" fmla="*/ 250 w 570"/>
                <a:gd name="T27" fmla="*/ 66 h 508"/>
                <a:gd name="T28" fmla="*/ 216 w 570"/>
                <a:gd name="T29" fmla="*/ 38 h 508"/>
                <a:gd name="T30" fmla="*/ 176 w 570"/>
                <a:gd name="T31" fmla="*/ 72 h 508"/>
                <a:gd name="T32" fmla="*/ 154 w 570"/>
                <a:gd name="T33" fmla="*/ 90 h 508"/>
                <a:gd name="T34" fmla="*/ 142 w 570"/>
                <a:gd name="T35" fmla="*/ 96 h 508"/>
                <a:gd name="T36" fmla="*/ 118 w 570"/>
                <a:gd name="T37" fmla="*/ 136 h 508"/>
                <a:gd name="T38" fmla="*/ 50 w 570"/>
                <a:gd name="T39" fmla="*/ 156 h 508"/>
                <a:gd name="T40" fmla="*/ 20 w 570"/>
                <a:gd name="T41" fmla="*/ 180 h 508"/>
                <a:gd name="T42" fmla="*/ 0 w 570"/>
                <a:gd name="T43" fmla="*/ 234 h 508"/>
                <a:gd name="T44" fmla="*/ 8 w 570"/>
                <a:gd name="T45" fmla="*/ 256 h 508"/>
                <a:gd name="T46" fmla="*/ 6 w 570"/>
                <a:gd name="T47" fmla="*/ 288 h 508"/>
                <a:gd name="T48" fmla="*/ 12 w 570"/>
                <a:gd name="T49" fmla="*/ 314 h 508"/>
                <a:gd name="T50" fmla="*/ 18 w 570"/>
                <a:gd name="T51" fmla="*/ 370 h 508"/>
                <a:gd name="T52" fmla="*/ 10 w 570"/>
                <a:gd name="T53" fmla="*/ 394 h 508"/>
                <a:gd name="T54" fmla="*/ 14 w 570"/>
                <a:gd name="T55" fmla="*/ 412 h 508"/>
                <a:gd name="T56" fmla="*/ 26 w 570"/>
                <a:gd name="T57" fmla="*/ 422 h 508"/>
                <a:gd name="T58" fmla="*/ 68 w 570"/>
                <a:gd name="T59" fmla="*/ 420 h 508"/>
                <a:gd name="T60" fmla="*/ 104 w 570"/>
                <a:gd name="T61" fmla="*/ 402 h 508"/>
                <a:gd name="T62" fmla="*/ 136 w 570"/>
                <a:gd name="T63" fmla="*/ 400 h 508"/>
                <a:gd name="T64" fmla="*/ 158 w 570"/>
                <a:gd name="T65" fmla="*/ 376 h 508"/>
                <a:gd name="T66" fmla="*/ 186 w 570"/>
                <a:gd name="T67" fmla="*/ 370 h 508"/>
                <a:gd name="T68" fmla="*/ 224 w 570"/>
                <a:gd name="T69" fmla="*/ 352 h 508"/>
                <a:gd name="T70" fmla="*/ 238 w 570"/>
                <a:gd name="T71" fmla="*/ 360 h 508"/>
                <a:gd name="T72" fmla="*/ 252 w 570"/>
                <a:gd name="T73" fmla="*/ 360 h 508"/>
                <a:gd name="T74" fmla="*/ 272 w 570"/>
                <a:gd name="T75" fmla="*/ 374 h 508"/>
                <a:gd name="T76" fmla="*/ 294 w 570"/>
                <a:gd name="T77" fmla="*/ 400 h 508"/>
                <a:gd name="T78" fmla="*/ 328 w 570"/>
                <a:gd name="T79" fmla="*/ 394 h 508"/>
                <a:gd name="T80" fmla="*/ 336 w 570"/>
                <a:gd name="T81" fmla="*/ 398 h 508"/>
                <a:gd name="T82" fmla="*/ 320 w 570"/>
                <a:gd name="T83" fmla="*/ 422 h 508"/>
                <a:gd name="T84" fmla="*/ 336 w 570"/>
                <a:gd name="T85" fmla="*/ 420 h 508"/>
                <a:gd name="T86" fmla="*/ 344 w 570"/>
                <a:gd name="T87" fmla="*/ 436 h 508"/>
                <a:gd name="T88" fmla="*/ 358 w 570"/>
                <a:gd name="T89" fmla="*/ 456 h 508"/>
                <a:gd name="T90" fmla="*/ 370 w 570"/>
                <a:gd name="T91" fmla="*/ 490 h 508"/>
                <a:gd name="T92" fmla="*/ 408 w 570"/>
                <a:gd name="T93" fmla="*/ 508 h 508"/>
                <a:gd name="T94" fmla="*/ 414 w 570"/>
                <a:gd name="T95" fmla="*/ 498 h 508"/>
                <a:gd name="T96" fmla="*/ 436 w 570"/>
                <a:gd name="T97" fmla="*/ 482 h 508"/>
                <a:gd name="T98" fmla="*/ 446 w 570"/>
                <a:gd name="T99" fmla="*/ 502 h 508"/>
                <a:gd name="T100" fmla="*/ 484 w 570"/>
                <a:gd name="T101" fmla="*/ 482 h 508"/>
                <a:gd name="T102" fmla="*/ 504 w 570"/>
                <a:gd name="T103" fmla="*/ 442 h 508"/>
                <a:gd name="T104" fmla="*/ 532 w 570"/>
                <a:gd name="T105" fmla="*/ 400 h 508"/>
                <a:gd name="T106" fmla="*/ 550 w 570"/>
                <a:gd name="T107" fmla="*/ 348 h 508"/>
                <a:gd name="T108" fmla="*/ 562 w 570"/>
                <a:gd name="T109" fmla="*/ 268 h 508"/>
                <a:gd name="T110" fmla="*/ 548 w 570"/>
                <a:gd name="T111" fmla="*/ 230 h 508"/>
                <a:gd name="T112" fmla="*/ 530 w 570"/>
                <a:gd name="T113" fmla="*/ 198 h 508"/>
                <a:gd name="T114" fmla="*/ 506 w 570"/>
                <a:gd name="T115" fmla="*/ 158 h 508"/>
                <a:gd name="T116" fmla="*/ 472 w 570"/>
                <a:gd name="T117" fmla="*/ 122 h 508"/>
                <a:gd name="T118" fmla="*/ 468 w 570"/>
                <a:gd name="T119" fmla="*/ 78 h 508"/>
                <a:gd name="T120" fmla="*/ 454 w 570"/>
                <a:gd name="T121" fmla="*/ 48 h 508"/>
                <a:gd name="T122" fmla="*/ 444 w 570"/>
                <a:gd name="T123" fmla="*/ 28 h 5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70" h="508">
                  <a:moveTo>
                    <a:pt x="434" y="0"/>
                  </a:moveTo>
                  <a:lnTo>
                    <a:pt x="434" y="0"/>
                  </a:lnTo>
                  <a:lnTo>
                    <a:pt x="430" y="2"/>
                  </a:lnTo>
                  <a:lnTo>
                    <a:pt x="426" y="6"/>
                  </a:lnTo>
                  <a:lnTo>
                    <a:pt x="426" y="6"/>
                  </a:lnTo>
                  <a:lnTo>
                    <a:pt x="420" y="22"/>
                  </a:lnTo>
                  <a:lnTo>
                    <a:pt x="416" y="38"/>
                  </a:lnTo>
                  <a:lnTo>
                    <a:pt x="416" y="38"/>
                  </a:lnTo>
                  <a:lnTo>
                    <a:pt x="416" y="46"/>
                  </a:lnTo>
                  <a:lnTo>
                    <a:pt x="416" y="52"/>
                  </a:lnTo>
                  <a:lnTo>
                    <a:pt x="416" y="52"/>
                  </a:lnTo>
                  <a:lnTo>
                    <a:pt x="416" y="66"/>
                  </a:lnTo>
                  <a:lnTo>
                    <a:pt x="416" y="66"/>
                  </a:lnTo>
                  <a:lnTo>
                    <a:pt x="414" y="80"/>
                  </a:lnTo>
                  <a:lnTo>
                    <a:pt x="412" y="94"/>
                  </a:lnTo>
                  <a:lnTo>
                    <a:pt x="412" y="94"/>
                  </a:lnTo>
                  <a:lnTo>
                    <a:pt x="410" y="100"/>
                  </a:lnTo>
                  <a:lnTo>
                    <a:pt x="406" y="104"/>
                  </a:lnTo>
                  <a:lnTo>
                    <a:pt x="406" y="104"/>
                  </a:lnTo>
                  <a:lnTo>
                    <a:pt x="402" y="108"/>
                  </a:lnTo>
                  <a:lnTo>
                    <a:pt x="400" y="112"/>
                  </a:lnTo>
                  <a:lnTo>
                    <a:pt x="396" y="116"/>
                  </a:lnTo>
                  <a:lnTo>
                    <a:pt x="390" y="118"/>
                  </a:lnTo>
                  <a:lnTo>
                    <a:pt x="390" y="118"/>
                  </a:lnTo>
                  <a:lnTo>
                    <a:pt x="386" y="118"/>
                  </a:lnTo>
                  <a:lnTo>
                    <a:pt x="382" y="114"/>
                  </a:lnTo>
                  <a:lnTo>
                    <a:pt x="378" y="104"/>
                  </a:lnTo>
                  <a:lnTo>
                    <a:pt x="378" y="104"/>
                  </a:lnTo>
                  <a:lnTo>
                    <a:pt x="374" y="96"/>
                  </a:lnTo>
                  <a:lnTo>
                    <a:pt x="370" y="94"/>
                  </a:lnTo>
                  <a:lnTo>
                    <a:pt x="366" y="90"/>
                  </a:lnTo>
                  <a:lnTo>
                    <a:pt x="366" y="90"/>
                  </a:lnTo>
                  <a:lnTo>
                    <a:pt x="356" y="88"/>
                  </a:lnTo>
                  <a:lnTo>
                    <a:pt x="350" y="82"/>
                  </a:lnTo>
                  <a:lnTo>
                    <a:pt x="350" y="82"/>
                  </a:lnTo>
                  <a:lnTo>
                    <a:pt x="344" y="76"/>
                  </a:lnTo>
                  <a:lnTo>
                    <a:pt x="338" y="72"/>
                  </a:lnTo>
                  <a:lnTo>
                    <a:pt x="338" y="72"/>
                  </a:lnTo>
                  <a:lnTo>
                    <a:pt x="334" y="68"/>
                  </a:lnTo>
                  <a:lnTo>
                    <a:pt x="332" y="64"/>
                  </a:lnTo>
                  <a:lnTo>
                    <a:pt x="332" y="60"/>
                  </a:lnTo>
                  <a:lnTo>
                    <a:pt x="334" y="56"/>
                  </a:lnTo>
                  <a:lnTo>
                    <a:pt x="338" y="50"/>
                  </a:lnTo>
                  <a:lnTo>
                    <a:pt x="344" y="42"/>
                  </a:lnTo>
                  <a:lnTo>
                    <a:pt x="344" y="42"/>
                  </a:lnTo>
                  <a:lnTo>
                    <a:pt x="348" y="38"/>
                  </a:lnTo>
                  <a:lnTo>
                    <a:pt x="352" y="34"/>
                  </a:lnTo>
                  <a:lnTo>
                    <a:pt x="352" y="34"/>
                  </a:lnTo>
                  <a:lnTo>
                    <a:pt x="356" y="32"/>
                  </a:lnTo>
                  <a:lnTo>
                    <a:pt x="360" y="30"/>
                  </a:lnTo>
                  <a:lnTo>
                    <a:pt x="360" y="30"/>
                  </a:lnTo>
                  <a:lnTo>
                    <a:pt x="364" y="24"/>
                  </a:lnTo>
                  <a:lnTo>
                    <a:pt x="364" y="22"/>
                  </a:lnTo>
                  <a:lnTo>
                    <a:pt x="362" y="20"/>
                  </a:lnTo>
                  <a:lnTo>
                    <a:pt x="356" y="20"/>
                  </a:lnTo>
                  <a:lnTo>
                    <a:pt x="356" y="20"/>
                  </a:lnTo>
                  <a:lnTo>
                    <a:pt x="348" y="16"/>
                  </a:lnTo>
                  <a:lnTo>
                    <a:pt x="340" y="14"/>
                  </a:lnTo>
                  <a:lnTo>
                    <a:pt x="340" y="14"/>
                  </a:lnTo>
                  <a:lnTo>
                    <a:pt x="338" y="14"/>
                  </a:lnTo>
                  <a:lnTo>
                    <a:pt x="338" y="14"/>
                  </a:lnTo>
                  <a:lnTo>
                    <a:pt x="330" y="16"/>
                  </a:lnTo>
                  <a:lnTo>
                    <a:pt x="324" y="18"/>
                  </a:lnTo>
                  <a:lnTo>
                    <a:pt x="324" y="18"/>
                  </a:lnTo>
                  <a:lnTo>
                    <a:pt x="320" y="18"/>
                  </a:lnTo>
                  <a:lnTo>
                    <a:pt x="320" y="18"/>
                  </a:lnTo>
                  <a:lnTo>
                    <a:pt x="316" y="14"/>
                  </a:lnTo>
                  <a:lnTo>
                    <a:pt x="310" y="10"/>
                  </a:lnTo>
                  <a:lnTo>
                    <a:pt x="304" y="6"/>
                  </a:lnTo>
                  <a:lnTo>
                    <a:pt x="300" y="4"/>
                  </a:lnTo>
                  <a:lnTo>
                    <a:pt x="300" y="4"/>
                  </a:lnTo>
                  <a:lnTo>
                    <a:pt x="296" y="4"/>
                  </a:lnTo>
                  <a:lnTo>
                    <a:pt x="292" y="6"/>
                  </a:lnTo>
                  <a:lnTo>
                    <a:pt x="292" y="6"/>
                  </a:lnTo>
                  <a:lnTo>
                    <a:pt x="284" y="14"/>
                  </a:lnTo>
                  <a:lnTo>
                    <a:pt x="280" y="16"/>
                  </a:lnTo>
                  <a:lnTo>
                    <a:pt x="276" y="18"/>
                  </a:lnTo>
                  <a:lnTo>
                    <a:pt x="276" y="18"/>
                  </a:lnTo>
                  <a:lnTo>
                    <a:pt x="266" y="22"/>
                  </a:lnTo>
                  <a:lnTo>
                    <a:pt x="262" y="24"/>
                  </a:lnTo>
                  <a:lnTo>
                    <a:pt x="260" y="28"/>
                  </a:lnTo>
                  <a:lnTo>
                    <a:pt x="260" y="28"/>
                  </a:lnTo>
                  <a:lnTo>
                    <a:pt x="258" y="32"/>
                  </a:lnTo>
                  <a:lnTo>
                    <a:pt x="256" y="36"/>
                  </a:lnTo>
                  <a:lnTo>
                    <a:pt x="256" y="36"/>
                  </a:lnTo>
                  <a:lnTo>
                    <a:pt x="252" y="40"/>
                  </a:lnTo>
                  <a:lnTo>
                    <a:pt x="250" y="44"/>
                  </a:lnTo>
                  <a:lnTo>
                    <a:pt x="250" y="44"/>
                  </a:lnTo>
                  <a:lnTo>
                    <a:pt x="248" y="48"/>
                  </a:lnTo>
                  <a:lnTo>
                    <a:pt x="248" y="52"/>
                  </a:lnTo>
                  <a:lnTo>
                    <a:pt x="252" y="58"/>
                  </a:lnTo>
                  <a:lnTo>
                    <a:pt x="252" y="58"/>
                  </a:lnTo>
                  <a:lnTo>
                    <a:pt x="256" y="64"/>
                  </a:lnTo>
                  <a:lnTo>
                    <a:pt x="256" y="66"/>
                  </a:lnTo>
                  <a:lnTo>
                    <a:pt x="254" y="66"/>
                  </a:lnTo>
                  <a:lnTo>
                    <a:pt x="254" y="66"/>
                  </a:lnTo>
                  <a:lnTo>
                    <a:pt x="250" y="66"/>
                  </a:lnTo>
                  <a:lnTo>
                    <a:pt x="250" y="66"/>
                  </a:lnTo>
                  <a:lnTo>
                    <a:pt x="242" y="58"/>
                  </a:lnTo>
                  <a:lnTo>
                    <a:pt x="234" y="52"/>
                  </a:lnTo>
                  <a:lnTo>
                    <a:pt x="234" y="52"/>
                  </a:lnTo>
                  <a:lnTo>
                    <a:pt x="226" y="42"/>
                  </a:lnTo>
                  <a:lnTo>
                    <a:pt x="222" y="38"/>
                  </a:lnTo>
                  <a:lnTo>
                    <a:pt x="216" y="38"/>
                  </a:lnTo>
                  <a:lnTo>
                    <a:pt x="216" y="38"/>
                  </a:lnTo>
                  <a:lnTo>
                    <a:pt x="212" y="38"/>
                  </a:lnTo>
                  <a:lnTo>
                    <a:pt x="206" y="42"/>
                  </a:lnTo>
                  <a:lnTo>
                    <a:pt x="206" y="42"/>
                  </a:lnTo>
                  <a:lnTo>
                    <a:pt x="198" y="48"/>
                  </a:lnTo>
                  <a:lnTo>
                    <a:pt x="190" y="56"/>
                  </a:lnTo>
                  <a:lnTo>
                    <a:pt x="176" y="72"/>
                  </a:lnTo>
                  <a:lnTo>
                    <a:pt x="176" y="72"/>
                  </a:lnTo>
                  <a:lnTo>
                    <a:pt x="170" y="82"/>
                  </a:lnTo>
                  <a:lnTo>
                    <a:pt x="166" y="86"/>
                  </a:lnTo>
                  <a:lnTo>
                    <a:pt x="164" y="90"/>
                  </a:lnTo>
                  <a:lnTo>
                    <a:pt x="164" y="90"/>
                  </a:lnTo>
                  <a:lnTo>
                    <a:pt x="160" y="92"/>
                  </a:lnTo>
                  <a:lnTo>
                    <a:pt x="160" y="92"/>
                  </a:lnTo>
                  <a:lnTo>
                    <a:pt x="154" y="90"/>
                  </a:lnTo>
                  <a:lnTo>
                    <a:pt x="154" y="90"/>
                  </a:lnTo>
                  <a:lnTo>
                    <a:pt x="150" y="88"/>
                  </a:lnTo>
                  <a:lnTo>
                    <a:pt x="150" y="88"/>
                  </a:lnTo>
                  <a:lnTo>
                    <a:pt x="146" y="90"/>
                  </a:lnTo>
                  <a:lnTo>
                    <a:pt x="146" y="90"/>
                  </a:lnTo>
                  <a:lnTo>
                    <a:pt x="144" y="92"/>
                  </a:lnTo>
                  <a:lnTo>
                    <a:pt x="142" y="96"/>
                  </a:lnTo>
                  <a:lnTo>
                    <a:pt x="142" y="106"/>
                  </a:lnTo>
                  <a:lnTo>
                    <a:pt x="142" y="106"/>
                  </a:lnTo>
                  <a:lnTo>
                    <a:pt x="140" y="116"/>
                  </a:lnTo>
                  <a:lnTo>
                    <a:pt x="138" y="120"/>
                  </a:lnTo>
                  <a:lnTo>
                    <a:pt x="132" y="124"/>
                  </a:lnTo>
                  <a:lnTo>
                    <a:pt x="132" y="124"/>
                  </a:lnTo>
                  <a:lnTo>
                    <a:pt x="118" y="136"/>
                  </a:lnTo>
                  <a:lnTo>
                    <a:pt x="108" y="140"/>
                  </a:lnTo>
                  <a:lnTo>
                    <a:pt x="100" y="144"/>
                  </a:lnTo>
                  <a:lnTo>
                    <a:pt x="100" y="144"/>
                  </a:lnTo>
                  <a:lnTo>
                    <a:pt x="74" y="148"/>
                  </a:lnTo>
                  <a:lnTo>
                    <a:pt x="62" y="150"/>
                  </a:lnTo>
                  <a:lnTo>
                    <a:pt x="50" y="156"/>
                  </a:lnTo>
                  <a:lnTo>
                    <a:pt x="50" y="156"/>
                  </a:lnTo>
                  <a:lnTo>
                    <a:pt x="46" y="160"/>
                  </a:lnTo>
                  <a:lnTo>
                    <a:pt x="44" y="162"/>
                  </a:lnTo>
                  <a:lnTo>
                    <a:pt x="40" y="166"/>
                  </a:lnTo>
                  <a:lnTo>
                    <a:pt x="36" y="170"/>
                  </a:lnTo>
                  <a:lnTo>
                    <a:pt x="36" y="170"/>
                  </a:lnTo>
                  <a:lnTo>
                    <a:pt x="26" y="178"/>
                  </a:lnTo>
                  <a:lnTo>
                    <a:pt x="20" y="180"/>
                  </a:lnTo>
                  <a:lnTo>
                    <a:pt x="16" y="184"/>
                  </a:lnTo>
                  <a:lnTo>
                    <a:pt x="16" y="184"/>
                  </a:lnTo>
                  <a:lnTo>
                    <a:pt x="10" y="194"/>
                  </a:lnTo>
                  <a:lnTo>
                    <a:pt x="8" y="202"/>
                  </a:lnTo>
                  <a:lnTo>
                    <a:pt x="2" y="222"/>
                  </a:lnTo>
                  <a:lnTo>
                    <a:pt x="2" y="222"/>
                  </a:lnTo>
                  <a:lnTo>
                    <a:pt x="0" y="234"/>
                  </a:lnTo>
                  <a:lnTo>
                    <a:pt x="0" y="238"/>
                  </a:lnTo>
                  <a:lnTo>
                    <a:pt x="4" y="242"/>
                  </a:lnTo>
                  <a:lnTo>
                    <a:pt x="4" y="242"/>
                  </a:lnTo>
                  <a:lnTo>
                    <a:pt x="10" y="246"/>
                  </a:lnTo>
                  <a:lnTo>
                    <a:pt x="12" y="250"/>
                  </a:lnTo>
                  <a:lnTo>
                    <a:pt x="8" y="256"/>
                  </a:lnTo>
                  <a:lnTo>
                    <a:pt x="8" y="256"/>
                  </a:lnTo>
                  <a:lnTo>
                    <a:pt x="4" y="262"/>
                  </a:lnTo>
                  <a:lnTo>
                    <a:pt x="2" y="266"/>
                  </a:lnTo>
                  <a:lnTo>
                    <a:pt x="0" y="270"/>
                  </a:lnTo>
                  <a:lnTo>
                    <a:pt x="0" y="270"/>
                  </a:lnTo>
                  <a:lnTo>
                    <a:pt x="0" y="274"/>
                  </a:lnTo>
                  <a:lnTo>
                    <a:pt x="2" y="280"/>
                  </a:lnTo>
                  <a:lnTo>
                    <a:pt x="6" y="288"/>
                  </a:lnTo>
                  <a:lnTo>
                    <a:pt x="6" y="288"/>
                  </a:lnTo>
                  <a:lnTo>
                    <a:pt x="12" y="298"/>
                  </a:lnTo>
                  <a:lnTo>
                    <a:pt x="12" y="298"/>
                  </a:lnTo>
                  <a:lnTo>
                    <a:pt x="12" y="304"/>
                  </a:lnTo>
                  <a:lnTo>
                    <a:pt x="10" y="310"/>
                  </a:lnTo>
                  <a:lnTo>
                    <a:pt x="10" y="310"/>
                  </a:lnTo>
                  <a:lnTo>
                    <a:pt x="12" y="314"/>
                  </a:lnTo>
                  <a:lnTo>
                    <a:pt x="12" y="318"/>
                  </a:lnTo>
                  <a:lnTo>
                    <a:pt x="16" y="326"/>
                  </a:lnTo>
                  <a:lnTo>
                    <a:pt x="16" y="326"/>
                  </a:lnTo>
                  <a:lnTo>
                    <a:pt x="16" y="336"/>
                  </a:lnTo>
                  <a:lnTo>
                    <a:pt x="16" y="348"/>
                  </a:lnTo>
                  <a:lnTo>
                    <a:pt x="16" y="348"/>
                  </a:lnTo>
                  <a:lnTo>
                    <a:pt x="18" y="370"/>
                  </a:lnTo>
                  <a:lnTo>
                    <a:pt x="18" y="370"/>
                  </a:lnTo>
                  <a:lnTo>
                    <a:pt x="18" y="378"/>
                  </a:lnTo>
                  <a:lnTo>
                    <a:pt x="18" y="384"/>
                  </a:lnTo>
                  <a:lnTo>
                    <a:pt x="16" y="388"/>
                  </a:lnTo>
                  <a:lnTo>
                    <a:pt x="16" y="388"/>
                  </a:lnTo>
                  <a:lnTo>
                    <a:pt x="14" y="392"/>
                  </a:lnTo>
                  <a:lnTo>
                    <a:pt x="10" y="394"/>
                  </a:lnTo>
                  <a:lnTo>
                    <a:pt x="8" y="396"/>
                  </a:lnTo>
                  <a:lnTo>
                    <a:pt x="4" y="400"/>
                  </a:lnTo>
                  <a:lnTo>
                    <a:pt x="4" y="400"/>
                  </a:lnTo>
                  <a:lnTo>
                    <a:pt x="4" y="404"/>
                  </a:lnTo>
                  <a:lnTo>
                    <a:pt x="8" y="408"/>
                  </a:lnTo>
                  <a:lnTo>
                    <a:pt x="14" y="412"/>
                  </a:lnTo>
                  <a:lnTo>
                    <a:pt x="14" y="412"/>
                  </a:lnTo>
                  <a:lnTo>
                    <a:pt x="20" y="412"/>
                  </a:lnTo>
                  <a:lnTo>
                    <a:pt x="24" y="414"/>
                  </a:lnTo>
                  <a:lnTo>
                    <a:pt x="24" y="414"/>
                  </a:lnTo>
                  <a:lnTo>
                    <a:pt x="26" y="416"/>
                  </a:lnTo>
                  <a:lnTo>
                    <a:pt x="26" y="418"/>
                  </a:lnTo>
                  <a:lnTo>
                    <a:pt x="26" y="420"/>
                  </a:lnTo>
                  <a:lnTo>
                    <a:pt x="26" y="422"/>
                  </a:lnTo>
                  <a:lnTo>
                    <a:pt x="26" y="422"/>
                  </a:lnTo>
                  <a:lnTo>
                    <a:pt x="32" y="426"/>
                  </a:lnTo>
                  <a:lnTo>
                    <a:pt x="42" y="428"/>
                  </a:lnTo>
                  <a:lnTo>
                    <a:pt x="42" y="428"/>
                  </a:lnTo>
                  <a:lnTo>
                    <a:pt x="56" y="426"/>
                  </a:lnTo>
                  <a:lnTo>
                    <a:pt x="68" y="420"/>
                  </a:lnTo>
                  <a:lnTo>
                    <a:pt x="68" y="420"/>
                  </a:lnTo>
                  <a:lnTo>
                    <a:pt x="78" y="412"/>
                  </a:lnTo>
                  <a:lnTo>
                    <a:pt x="86" y="404"/>
                  </a:lnTo>
                  <a:lnTo>
                    <a:pt x="86" y="404"/>
                  </a:lnTo>
                  <a:lnTo>
                    <a:pt x="90" y="400"/>
                  </a:lnTo>
                  <a:lnTo>
                    <a:pt x="94" y="400"/>
                  </a:lnTo>
                  <a:lnTo>
                    <a:pt x="94" y="400"/>
                  </a:lnTo>
                  <a:lnTo>
                    <a:pt x="104" y="402"/>
                  </a:lnTo>
                  <a:lnTo>
                    <a:pt x="104" y="402"/>
                  </a:lnTo>
                  <a:lnTo>
                    <a:pt x="112" y="404"/>
                  </a:lnTo>
                  <a:lnTo>
                    <a:pt x="122" y="404"/>
                  </a:lnTo>
                  <a:lnTo>
                    <a:pt x="122" y="404"/>
                  </a:lnTo>
                  <a:lnTo>
                    <a:pt x="128" y="404"/>
                  </a:lnTo>
                  <a:lnTo>
                    <a:pt x="132" y="402"/>
                  </a:lnTo>
                  <a:lnTo>
                    <a:pt x="136" y="400"/>
                  </a:lnTo>
                  <a:lnTo>
                    <a:pt x="138" y="394"/>
                  </a:lnTo>
                  <a:lnTo>
                    <a:pt x="138" y="394"/>
                  </a:lnTo>
                  <a:lnTo>
                    <a:pt x="140" y="384"/>
                  </a:lnTo>
                  <a:lnTo>
                    <a:pt x="142" y="382"/>
                  </a:lnTo>
                  <a:lnTo>
                    <a:pt x="148" y="380"/>
                  </a:lnTo>
                  <a:lnTo>
                    <a:pt x="148" y="380"/>
                  </a:lnTo>
                  <a:lnTo>
                    <a:pt x="158" y="376"/>
                  </a:lnTo>
                  <a:lnTo>
                    <a:pt x="168" y="374"/>
                  </a:lnTo>
                  <a:lnTo>
                    <a:pt x="168" y="374"/>
                  </a:lnTo>
                  <a:lnTo>
                    <a:pt x="176" y="370"/>
                  </a:lnTo>
                  <a:lnTo>
                    <a:pt x="182" y="370"/>
                  </a:lnTo>
                  <a:lnTo>
                    <a:pt x="182" y="370"/>
                  </a:lnTo>
                  <a:lnTo>
                    <a:pt x="186" y="370"/>
                  </a:lnTo>
                  <a:lnTo>
                    <a:pt x="186" y="370"/>
                  </a:lnTo>
                  <a:lnTo>
                    <a:pt x="194" y="370"/>
                  </a:lnTo>
                  <a:lnTo>
                    <a:pt x="194" y="370"/>
                  </a:lnTo>
                  <a:lnTo>
                    <a:pt x="200" y="370"/>
                  </a:lnTo>
                  <a:lnTo>
                    <a:pt x="206" y="366"/>
                  </a:lnTo>
                  <a:lnTo>
                    <a:pt x="206" y="366"/>
                  </a:lnTo>
                  <a:lnTo>
                    <a:pt x="214" y="358"/>
                  </a:lnTo>
                  <a:lnTo>
                    <a:pt x="224" y="352"/>
                  </a:lnTo>
                  <a:lnTo>
                    <a:pt x="224" y="352"/>
                  </a:lnTo>
                  <a:lnTo>
                    <a:pt x="224" y="352"/>
                  </a:lnTo>
                  <a:lnTo>
                    <a:pt x="224" y="352"/>
                  </a:lnTo>
                  <a:lnTo>
                    <a:pt x="228" y="354"/>
                  </a:lnTo>
                  <a:lnTo>
                    <a:pt x="232" y="356"/>
                  </a:lnTo>
                  <a:lnTo>
                    <a:pt x="238" y="360"/>
                  </a:lnTo>
                  <a:lnTo>
                    <a:pt x="238" y="360"/>
                  </a:lnTo>
                  <a:lnTo>
                    <a:pt x="244" y="360"/>
                  </a:lnTo>
                  <a:lnTo>
                    <a:pt x="244" y="360"/>
                  </a:lnTo>
                  <a:lnTo>
                    <a:pt x="246" y="360"/>
                  </a:lnTo>
                  <a:lnTo>
                    <a:pt x="246" y="360"/>
                  </a:lnTo>
                  <a:lnTo>
                    <a:pt x="248" y="360"/>
                  </a:lnTo>
                  <a:lnTo>
                    <a:pt x="248" y="360"/>
                  </a:lnTo>
                  <a:lnTo>
                    <a:pt x="252" y="360"/>
                  </a:lnTo>
                  <a:lnTo>
                    <a:pt x="258" y="362"/>
                  </a:lnTo>
                  <a:lnTo>
                    <a:pt x="258" y="362"/>
                  </a:lnTo>
                  <a:lnTo>
                    <a:pt x="260" y="366"/>
                  </a:lnTo>
                  <a:lnTo>
                    <a:pt x="264" y="372"/>
                  </a:lnTo>
                  <a:lnTo>
                    <a:pt x="264" y="372"/>
                  </a:lnTo>
                  <a:lnTo>
                    <a:pt x="268" y="374"/>
                  </a:lnTo>
                  <a:lnTo>
                    <a:pt x="272" y="374"/>
                  </a:lnTo>
                  <a:lnTo>
                    <a:pt x="272" y="374"/>
                  </a:lnTo>
                  <a:lnTo>
                    <a:pt x="278" y="378"/>
                  </a:lnTo>
                  <a:lnTo>
                    <a:pt x="282" y="384"/>
                  </a:lnTo>
                  <a:lnTo>
                    <a:pt x="284" y="390"/>
                  </a:lnTo>
                  <a:lnTo>
                    <a:pt x="288" y="396"/>
                  </a:lnTo>
                  <a:lnTo>
                    <a:pt x="288" y="396"/>
                  </a:lnTo>
                  <a:lnTo>
                    <a:pt x="294" y="400"/>
                  </a:lnTo>
                  <a:lnTo>
                    <a:pt x="300" y="406"/>
                  </a:lnTo>
                  <a:lnTo>
                    <a:pt x="300" y="406"/>
                  </a:lnTo>
                  <a:lnTo>
                    <a:pt x="304" y="410"/>
                  </a:lnTo>
                  <a:lnTo>
                    <a:pt x="308" y="416"/>
                  </a:lnTo>
                  <a:lnTo>
                    <a:pt x="308" y="416"/>
                  </a:lnTo>
                  <a:lnTo>
                    <a:pt x="320" y="402"/>
                  </a:lnTo>
                  <a:lnTo>
                    <a:pt x="328" y="394"/>
                  </a:lnTo>
                  <a:lnTo>
                    <a:pt x="332" y="392"/>
                  </a:lnTo>
                  <a:lnTo>
                    <a:pt x="336" y="392"/>
                  </a:lnTo>
                  <a:lnTo>
                    <a:pt x="336" y="392"/>
                  </a:lnTo>
                  <a:lnTo>
                    <a:pt x="340" y="392"/>
                  </a:lnTo>
                  <a:lnTo>
                    <a:pt x="340" y="392"/>
                  </a:lnTo>
                  <a:lnTo>
                    <a:pt x="336" y="394"/>
                  </a:lnTo>
                  <a:lnTo>
                    <a:pt x="336" y="398"/>
                  </a:lnTo>
                  <a:lnTo>
                    <a:pt x="334" y="404"/>
                  </a:lnTo>
                  <a:lnTo>
                    <a:pt x="332" y="406"/>
                  </a:lnTo>
                  <a:lnTo>
                    <a:pt x="332" y="406"/>
                  </a:lnTo>
                  <a:lnTo>
                    <a:pt x="326" y="414"/>
                  </a:lnTo>
                  <a:lnTo>
                    <a:pt x="322" y="418"/>
                  </a:lnTo>
                  <a:lnTo>
                    <a:pt x="320" y="422"/>
                  </a:lnTo>
                  <a:lnTo>
                    <a:pt x="320" y="422"/>
                  </a:lnTo>
                  <a:lnTo>
                    <a:pt x="320" y="422"/>
                  </a:lnTo>
                  <a:lnTo>
                    <a:pt x="320" y="422"/>
                  </a:lnTo>
                  <a:lnTo>
                    <a:pt x="330" y="422"/>
                  </a:lnTo>
                  <a:lnTo>
                    <a:pt x="330" y="422"/>
                  </a:lnTo>
                  <a:lnTo>
                    <a:pt x="336" y="420"/>
                  </a:lnTo>
                  <a:lnTo>
                    <a:pt x="336" y="420"/>
                  </a:lnTo>
                  <a:lnTo>
                    <a:pt x="336" y="420"/>
                  </a:lnTo>
                  <a:lnTo>
                    <a:pt x="336" y="420"/>
                  </a:lnTo>
                  <a:lnTo>
                    <a:pt x="340" y="424"/>
                  </a:lnTo>
                  <a:lnTo>
                    <a:pt x="342" y="426"/>
                  </a:lnTo>
                  <a:lnTo>
                    <a:pt x="342" y="430"/>
                  </a:lnTo>
                  <a:lnTo>
                    <a:pt x="342" y="434"/>
                  </a:lnTo>
                  <a:lnTo>
                    <a:pt x="342" y="434"/>
                  </a:lnTo>
                  <a:lnTo>
                    <a:pt x="344" y="436"/>
                  </a:lnTo>
                  <a:lnTo>
                    <a:pt x="346" y="438"/>
                  </a:lnTo>
                  <a:lnTo>
                    <a:pt x="350" y="438"/>
                  </a:lnTo>
                  <a:lnTo>
                    <a:pt x="352" y="442"/>
                  </a:lnTo>
                  <a:lnTo>
                    <a:pt x="352" y="442"/>
                  </a:lnTo>
                  <a:lnTo>
                    <a:pt x="356" y="448"/>
                  </a:lnTo>
                  <a:lnTo>
                    <a:pt x="358" y="456"/>
                  </a:lnTo>
                  <a:lnTo>
                    <a:pt x="358" y="456"/>
                  </a:lnTo>
                  <a:lnTo>
                    <a:pt x="360" y="464"/>
                  </a:lnTo>
                  <a:lnTo>
                    <a:pt x="360" y="472"/>
                  </a:lnTo>
                  <a:lnTo>
                    <a:pt x="360" y="480"/>
                  </a:lnTo>
                  <a:lnTo>
                    <a:pt x="362" y="484"/>
                  </a:lnTo>
                  <a:lnTo>
                    <a:pt x="364" y="486"/>
                  </a:lnTo>
                  <a:lnTo>
                    <a:pt x="364" y="486"/>
                  </a:lnTo>
                  <a:lnTo>
                    <a:pt x="370" y="490"/>
                  </a:lnTo>
                  <a:lnTo>
                    <a:pt x="378" y="494"/>
                  </a:lnTo>
                  <a:lnTo>
                    <a:pt x="386" y="496"/>
                  </a:lnTo>
                  <a:lnTo>
                    <a:pt x="394" y="500"/>
                  </a:lnTo>
                  <a:lnTo>
                    <a:pt x="394" y="500"/>
                  </a:lnTo>
                  <a:lnTo>
                    <a:pt x="400" y="504"/>
                  </a:lnTo>
                  <a:lnTo>
                    <a:pt x="404" y="506"/>
                  </a:lnTo>
                  <a:lnTo>
                    <a:pt x="408" y="508"/>
                  </a:lnTo>
                  <a:lnTo>
                    <a:pt x="408" y="508"/>
                  </a:lnTo>
                  <a:lnTo>
                    <a:pt x="410" y="508"/>
                  </a:lnTo>
                  <a:lnTo>
                    <a:pt x="410" y="508"/>
                  </a:lnTo>
                  <a:lnTo>
                    <a:pt x="412" y="506"/>
                  </a:lnTo>
                  <a:lnTo>
                    <a:pt x="412" y="504"/>
                  </a:lnTo>
                  <a:lnTo>
                    <a:pt x="414" y="498"/>
                  </a:lnTo>
                  <a:lnTo>
                    <a:pt x="414" y="498"/>
                  </a:lnTo>
                  <a:lnTo>
                    <a:pt x="416" y="492"/>
                  </a:lnTo>
                  <a:lnTo>
                    <a:pt x="420" y="486"/>
                  </a:lnTo>
                  <a:lnTo>
                    <a:pt x="424" y="480"/>
                  </a:lnTo>
                  <a:lnTo>
                    <a:pt x="432" y="478"/>
                  </a:lnTo>
                  <a:lnTo>
                    <a:pt x="432" y="478"/>
                  </a:lnTo>
                  <a:lnTo>
                    <a:pt x="434" y="478"/>
                  </a:lnTo>
                  <a:lnTo>
                    <a:pt x="436" y="482"/>
                  </a:lnTo>
                  <a:lnTo>
                    <a:pt x="434" y="490"/>
                  </a:lnTo>
                  <a:lnTo>
                    <a:pt x="434" y="500"/>
                  </a:lnTo>
                  <a:lnTo>
                    <a:pt x="436" y="502"/>
                  </a:lnTo>
                  <a:lnTo>
                    <a:pt x="440" y="504"/>
                  </a:lnTo>
                  <a:lnTo>
                    <a:pt x="440" y="504"/>
                  </a:lnTo>
                  <a:lnTo>
                    <a:pt x="446" y="502"/>
                  </a:lnTo>
                  <a:lnTo>
                    <a:pt x="446" y="502"/>
                  </a:lnTo>
                  <a:lnTo>
                    <a:pt x="452" y="500"/>
                  </a:lnTo>
                  <a:lnTo>
                    <a:pt x="456" y="496"/>
                  </a:lnTo>
                  <a:lnTo>
                    <a:pt x="464" y="490"/>
                  </a:lnTo>
                  <a:lnTo>
                    <a:pt x="464" y="490"/>
                  </a:lnTo>
                  <a:lnTo>
                    <a:pt x="472" y="486"/>
                  </a:lnTo>
                  <a:lnTo>
                    <a:pt x="484" y="482"/>
                  </a:lnTo>
                  <a:lnTo>
                    <a:pt x="484" y="482"/>
                  </a:lnTo>
                  <a:lnTo>
                    <a:pt x="492" y="478"/>
                  </a:lnTo>
                  <a:lnTo>
                    <a:pt x="496" y="476"/>
                  </a:lnTo>
                  <a:lnTo>
                    <a:pt x="498" y="474"/>
                  </a:lnTo>
                  <a:lnTo>
                    <a:pt x="498" y="474"/>
                  </a:lnTo>
                  <a:lnTo>
                    <a:pt x="502" y="464"/>
                  </a:lnTo>
                  <a:lnTo>
                    <a:pt x="504" y="454"/>
                  </a:lnTo>
                  <a:lnTo>
                    <a:pt x="504" y="442"/>
                  </a:lnTo>
                  <a:lnTo>
                    <a:pt x="508" y="434"/>
                  </a:lnTo>
                  <a:lnTo>
                    <a:pt x="508" y="434"/>
                  </a:lnTo>
                  <a:lnTo>
                    <a:pt x="516" y="424"/>
                  </a:lnTo>
                  <a:lnTo>
                    <a:pt x="520" y="420"/>
                  </a:lnTo>
                  <a:lnTo>
                    <a:pt x="524" y="416"/>
                  </a:lnTo>
                  <a:lnTo>
                    <a:pt x="524" y="416"/>
                  </a:lnTo>
                  <a:lnTo>
                    <a:pt x="532" y="400"/>
                  </a:lnTo>
                  <a:lnTo>
                    <a:pt x="532" y="400"/>
                  </a:lnTo>
                  <a:lnTo>
                    <a:pt x="542" y="382"/>
                  </a:lnTo>
                  <a:lnTo>
                    <a:pt x="544" y="372"/>
                  </a:lnTo>
                  <a:lnTo>
                    <a:pt x="546" y="362"/>
                  </a:lnTo>
                  <a:lnTo>
                    <a:pt x="546" y="362"/>
                  </a:lnTo>
                  <a:lnTo>
                    <a:pt x="548" y="356"/>
                  </a:lnTo>
                  <a:lnTo>
                    <a:pt x="550" y="348"/>
                  </a:lnTo>
                  <a:lnTo>
                    <a:pt x="556" y="338"/>
                  </a:lnTo>
                  <a:lnTo>
                    <a:pt x="564" y="326"/>
                  </a:lnTo>
                  <a:lnTo>
                    <a:pt x="568" y="314"/>
                  </a:lnTo>
                  <a:lnTo>
                    <a:pt x="568" y="314"/>
                  </a:lnTo>
                  <a:lnTo>
                    <a:pt x="570" y="302"/>
                  </a:lnTo>
                  <a:lnTo>
                    <a:pt x="568" y="290"/>
                  </a:lnTo>
                  <a:lnTo>
                    <a:pt x="562" y="268"/>
                  </a:lnTo>
                  <a:lnTo>
                    <a:pt x="562" y="268"/>
                  </a:lnTo>
                  <a:lnTo>
                    <a:pt x="562" y="258"/>
                  </a:lnTo>
                  <a:lnTo>
                    <a:pt x="560" y="248"/>
                  </a:lnTo>
                  <a:lnTo>
                    <a:pt x="560" y="248"/>
                  </a:lnTo>
                  <a:lnTo>
                    <a:pt x="554" y="238"/>
                  </a:lnTo>
                  <a:lnTo>
                    <a:pt x="548" y="230"/>
                  </a:lnTo>
                  <a:lnTo>
                    <a:pt x="548" y="230"/>
                  </a:lnTo>
                  <a:lnTo>
                    <a:pt x="542" y="224"/>
                  </a:lnTo>
                  <a:lnTo>
                    <a:pt x="538" y="218"/>
                  </a:lnTo>
                  <a:lnTo>
                    <a:pt x="538" y="218"/>
                  </a:lnTo>
                  <a:lnTo>
                    <a:pt x="538" y="212"/>
                  </a:lnTo>
                  <a:lnTo>
                    <a:pt x="534" y="204"/>
                  </a:lnTo>
                  <a:lnTo>
                    <a:pt x="534" y="204"/>
                  </a:lnTo>
                  <a:lnTo>
                    <a:pt x="530" y="198"/>
                  </a:lnTo>
                  <a:lnTo>
                    <a:pt x="526" y="196"/>
                  </a:lnTo>
                  <a:lnTo>
                    <a:pt x="522" y="192"/>
                  </a:lnTo>
                  <a:lnTo>
                    <a:pt x="518" y="186"/>
                  </a:lnTo>
                  <a:lnTo>
                    <a:pt x="518" y="186"/>
                  </a:lnTo>
                  <a:lnTo>
                    <a:pt x="514" y="172"/>
                  </a:lnTo>
                  <a:lnTo>
                    <a:pt x="510" y="164"/>
                  </a:lnTo>
                  <a:lnTo>
                    <a:pt x="506" y="158"/>
                  </a:lnTo>
                  <a:lnTo>
                    <a:pt x="506" y="158"/>
                  </a:lnTo>
                  <a:lnTo>
                    <a:pt x="498" y="148"/>
                  </a:lnTo>
                  <a:lnTo>
                    <a:pt x="486" y="140"/>
                  </a:lnTo>
                  <a:lnTo>
                    <a:pt x="486" y="140"/>
                  </a:lnTo>
                  <a:lnTo>
                    <a:pt x="476" y="132"/>
                  </a:lnTo>
                  <a:lnTo>
                    <a:pt x="472" y="128"/>
                  </a:lnTo>
                  <a:lnTo>
                    <a:pt x="472" y="122"/>
                  </a:lnTo>
                  <a:lnTo>
                    <a:pt x="472" y="122"/>
                  </a:lnTo>
                  <a:lnTo>
                    <a:pt x="472" y="104"/>
                  </a:lnTo>
                  <a:lnTo>
                    <a:pt x="472" y="104"/>
                  </a:lnTo>
                  <a:lnTo>
                    <a:pt x="470" y="94"/>
                  </a:lnTo>
                  <a:lnTo>
                    <a:pt x="468" y="86"/>
                  </a:lnTo>
                  <a:lnTo>
                    <a:pt x="468" y="86"/>
                  </a:lnTo>
                  <a:lnTo>
                    <a:pt x="468" y="78"/>
                  </a:lnTo>
                  <a:lnTo>
                    <a:pt x="470" y="68"/>
                  </a:lnTo>
                  <a:lnTo>
                    <a:pt x="470" y="68"/>
                  </a:lnTo>
                  <a:lnTo>
                    <a:pt x="468" y="64"/>
                  </a:lnTo>
                  <a:lnTo>
                    <a:pt x="466" y="60"/>
                  </a:lnTo>
                  <a:lnTo>
                    <a:pt x="460" y="56"/>
                  </a:lnTo>
                  <a:lnTo>
                    <a:pt x="460" y="56"/>
                  </a:lnTo>
                  <a:lnTo>
                    <a:pt x="454" y="48"/>
                  </a:lnTo>
                  <a:lnTo>
                    <a:pt x="454" y="48"/>
                  </a:lnTo>
                  <a:lnTo>
                    <a:pt x="448" y="46"/>
                  </a:lnTo>
                  <a:lnTo>
                    <a:pt x="444" y="44"/>
                  </a:lnTo>
                  <a:lnTo>
                    <a:pt x="444" y="44"/>
                  </a:lnTo>
                  <a:lnTo>
                    <a:pt x="442" y="40"/>
                  </a:lnTo>
                  <a:lnTo>
                    <a:pt x="442" y="36"/>
                  </a:lnTo>
                  <a:lnTo>
                    <a:pt x="444" y="28"/>
                  </a:lnTo>
                  <a:lnTo>
                    <a:pt x="444" y="28"/>
                  </a:lnTo>
                  <a:lnTo>
                    <a:pt x="442" y="12"/>
                  </a:lnTo>
                  <a:lnTo>
                    <a:pt x="438" y="4"/>
                  </a:lnTo>
                  <a:lnTo>
                    <a:pt x="436" y="2"/>
                  </a:lnTo>
                  <a:lnTo>
                    <a:pt x="434"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58" name="Freeform 143"/>
            <p:cNvSpPr>
              <a:spLocks/>
            </p:cNvSpPr>
            <p:nvPr/>
          </p:nvSpPr>
          <p:spPr bwMode="auto">
            <a:xfrm>
              <a:off x="2254" y="2688"/>
              <a:ext cx="570" cy="508"/>
            </a:xfrm>
            <a:custGeom>
              <a:avLst/>
              <a:gdLst>
                <a:gd name="T0" fmla="*/ 416 w 570"/>
                <a:gd name="T1" fmla="*/ 38 h 508"/>
                <a:gd name="T2" fmla="*/ 414 w 570"/>
                <a:gd name="T3" fmla="*/ 80 h 508"/>
                <a:gd name="T4" fmla="*/ 400 w 570"/>
                <a:gd name="T5" fmla="*/ 112 h 508"/>
                <a:gd name="T6" fmla="*/ 378 w 570"/>
                <a:gd name="T7" fmla="*/ 104 h 508"/>
                <a:gd name="T8" fmla="*/ 350 w 570"/>
                <a:gd name="T9" fmla="*/ 82 h 508"/>
                <a:gd name="T10" fmla="*/ 334 w 570"/>
                <a:gd name="T11" fmla="*/ 56 h 508"/>
                <a:gd name="T12" fmla="*/ 356 w 570"/>
                <a:gd name="T13" fmla="*/ 32 h 508"/>
                <a:gd name="T14" fmla="*/ 356 w 570"/>
                <a:gd name="T15" fmla="*/ 20 h 508"/>
                <a:gd name="T16" fmla="*/ 324 w 570"/>
                <a:gd name="T17" fmla="*/ 18 h 508"/>
                <a:gd name="T18" fmla="*/ 300 w 570"/>
                <a:gd name="T19" fmla="*/ 4 h 508"/>
                <a:gd name="T20" fmla="*/ 276 w 570"/>
                <a:gd name="T21" fmla="*/ 18 h 508"/>
                <a:gd name="T22" fmla="*/ 256 w 570"/>
                <a:gd name="T23" fmla="*/ 36 h 508"/>
                <a:gd name="T24" fmla="*/ 252 w 570"/>
                <a:gd name="T25" fmla="*/ 58 h 508"/>
                <a:gd name="T26" fmla="*/ 250 w 570"/>
                <a:gd name="T27" fmla="*/ 66 h 508"/>
                <a:gd name="T28" fmla="*/ 216 w 570"/>
                <a:gd name="T29" fmla="*/ 38 h 508"/>
                <a:gd name="T30" fmla="*/ 176 w 570"/>
                <a:gd name="T31" fmla="*/ 72 h 508"/>
                <a:gd name="T32" fmla="*/ 154 w 570"/>
                <a:gd name="T33" fmla="*/ 90 h 508"/>
                <a:gd name="T34" fmla="*/ 142 w 570"/>
                <a:gd name="T35" fmla="*/ 96 h 508"/>
                <a:gd name="T36" fmla="*/ 118 w 570"/>
                <a:gd name="T37" fmla="*/ 136 h 508"/>
                <a:gd name="T38" fmla="*/ 50 w 570"/>
                <a:gd name="T39" fmla="*/ 156 h 508"/>
                <a:gd name="T40" fmla="*/ 20 w 570"/>
                <a:gd name="T41" fmla="*/ 180 h 508"/>
                <a:gd name="T42" fmla="*/ 0 w 570"/>
                <a:gd name="T43" fmla="*/ 234 h 508"/>
                <a:gd name="T44" fmla="*/ 8 w 570"/>
                <a:gd name="T45" fmla="*/ 256 h 508"/>
                <a:gd name="T46" fmla="*/ 6 w 570"/>
                <a:gd name="T47" fmla="*/ 288 h 508"/>
                <a:gd name="T48" fmla="*/ 12 w 570"/>
                <a:gd name="T49" fmla="*/ 314 h 508"/>
                <a:gd name="T50" fmla="*/ 18 w 570"/>
                <a:gd name="T51" fmla="*/ 370 h 508"/>
                <a:gd name="T52" fmla="*/ 10 w 570"/>
                <a:gd name="T53" fmla="*/ 394 h 508"/>
                <a:gd name="T54" fmla="*/ 14 w 570"/>
                <a:gd name="T55" fmla="*/ 412 h 508"/>
                <a:gd name="T56" fmla="*/ 26 w 570"/>
                <a:gd name="T57" fmla="*/ 422 h 508"/>
                <a:gd name="T58" fmla="*/ 68 w 570"/>
                <a:gd name="T59" fmla="*/ 420 h 508"/>
                <a:gd name="T60" fmla="*/ 104 w 570"/>
                <a:gd name="T61" fmla="*/ 402 h 508"/>
                <a:gd name="T62" fmla="*/ 136 w 570"/>
                <a:gd name="T63" fmla="*/ 400 h 508"/>
                <a:gd name="T64" fmla="*/ 158 w 570"/>
                <a:gd name="T65" fmla="*/ 376 h 508"/>
                <a:gd name="T66" fmla="*/ 186 w 570"/>
                <a:gd name="T67" fmla="*/ 370 h 508"/>
                <a:gd name="T68" fmla="*/ 224 w 570"/>
                <a:gd name="T69" fmla="*/ 352 h 508"/>
                <a:gd name="T70" fmla="*/ 238 w 570"/>
                <a:gd name="T71" fmla="*/ 360 h 508"/>
                <a:gd name="T72" fmla="*/ 252 w 570"/>
                <a:gd name="T73" fmla="*/ 360 h 508"/>
                <a:gd name="T74" fmla="*/ 272 w 570"/>
                <a:gd name="T75" fmla="*/ 374 h 508"/>
                <a:gd name="T76" fmla="*/ 294 w 570"/>
                <a:gd name="T77" fmla="*/ 400 h 508"/>
                <a:gd name="T78" fmla="*/ 328 w 570"/>
                <a:gd name="T79" fmla="*/ 394 h 508"/>
                <a:gd name="T80" fmla="*/ 336 w 570"/>
                <a:gd name="T81" fmla="*/ 398 h 508"/>
                <a:gd name="T82" fmla="*/ 320 w 570"/>
                <a:gd name="T83" fmla="*/ 422 h 508"/>
                <a:gd name="T84" fmla="*/ 336 w 570"/>
                <a:gd name="T85" fmla="*/ 420 h 508"/>
                <a:gd name="T86" fmla="*/ 344 w 570"/>
                <a:gd name="T87" fmla="*/ 436 h 508"/>
                <a:gd name="T88" fmla="*/ 358 w 570"/>
                <a:gd name="T89" fmla="*/ 456 h 508"/>
                <a:gd name="T90" fmla="*/ 370 w 570"/>
                <a:gd name="T91" fmla="*/ 490 h 508"/>
                <a:gd name="T92" fmla="*/ 408 w 570"/>
                <a:gd name="T93" fmla="*/ 508 h 508"/>
                <a:gd name="T94" fmla="*/ 414 w 570"/>
                <a:gd name="T95" fmla="*/ 498 h 508"/>
                <a:gd name="T96" fmla="*/ 436 w 570"/>
                <a:gd name="T97" fmla="*/ 482 h 508"/>
                <a:gd name="T98" fmla="*/ 446 w 570"/>
                <a:gd name="T99" fmla="*/ 502 h 508"/>
                <a:gd name="T100" fmla="*/ 484 w 570"/>
                <a:gd name="T101" fmla="*/ 482 h 508"/>
                <a:gd name="T102" fmla="*/ 504 w 570"/>
                <a:gd name="T103" fmla="*/ 442 h 508"/>
                <a:gd name="T104" fmla="*/ 532 w 570"/>
                <a:gd name="T105" fmla="*/ 400 h 508"/>
                <a:gd name="T106" fmla="*/ 550 w 570"/>
                <a:gd name="T107" fmla="*/ 348 h 508"/>
                <a:gd name="T108" fmla="*/ 562 w 570"/>
                <a:gd name="T109" fmla="*/ 268 h 508"/>
                <a:gd name="T110" fmla="*/ 548 w 570"/>
                <a:gd name="T111" fmla="*/ 230 h 508"/>
                <a:gd name="T112" fmla="*/ 530 w 570"/>
                <a:gd name="T113" fmla="*/ 198 h 508"/>
                <a:gd name="T114" fmla="*/ 506 w 570"/>
                <a:gd name="T115" fmla="*/ 158 h 508"/>
                <a:gd name="T116" fmla="*/ 472 w 570"/>
                <a:gd name="T117" fmla="*/ 122 h 508"/>
                <a:gd name="T118" fmla="*/ 468 w 570"/>
                <a:gd name="T119" fmla="*/ 78 h 508"/>
                <a:gd name="T120" fmla="*/ 454 w 570"/>
                <a:gd name="T121" fmla="*/ 48 h 508"/>
                <a:gd name="T122" fmla="*/ 444 w 570"/>
                <a:gd name="T123" fmla="*/ 28 h 5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70" h="508">
                  <a:moveTo>
                    <a:pt x="434" y="0"/>
                  </a:moveTo>
                  <a:lnTo>
                    <a:pt x="434" y="0"/>
                  </a:lnTo>
                  <a:lnTo>
                    <a:pt x="430" y="2"/>
                  </a:lnTo>
                  <a:lnTo>
                    <a:pt x="426" y="6"/>
                  </a:lnTo>
                  <a:lnTo>
                    <a:pt x="426" y="6"/>
                  </a:lnTo>
                  <a:lnTo>
                    <a:pt x="420" y="22"/>
                  </a:lnTo>
                  <a:lnTo>
                    <a:pt x="416" y="38"/>
                  </a:lnTo>
                  <a:lnTo>
                    <a:pt x="416" y="38"/>
                  </a:lnTo>
                  <a:lnTo>
                    <a:pt x="416" y="46"/>
                  </a:lnTo>
                  <a:lnTo>
                    <a:pt x="416" y="52"/>
                  </a:lnTo>
                  <a:lnTo>
                    <a:pt x="416" y="52"/>
                  </a:lnTo>
                  <a:lnTo>
                    <a:pt x="416" y="66"/>
                  </a:lnTo>
                  <a:lnTo>
                    <a:pt x="416" y="66"/>
                  </a:lnTo>
                  <a:lnTo>
                    <a:pt x="414" y="80"/>
                  </a:lnTo>
                  <a:lnTo>
                    <a:pt x="412" y="94"/>
                  </a:lnTo>
                  <a:lnTo>
                    <a:pt x="412" y="94"/>
                  </a:lnTo>
                  <a:lnTo>
                    <a:pt x="410" y="100"/>
                  </a:lnTo>
                  <a:lnTo>
                    <a:pt x="406" y="104"/>
                  </a:lnTo>
                  <a:lnTo>
                    <a:pt x="406" y="104"/>
                  </a:lnTo>
                  <a:lnTo>
                    <a:pt x="402" y="108"/>
                  </a:lnTo>
                  <a:lnTo>
                    <a:pt x="400" y="112"/>
                  </a:lnTo>
                  <a:lnTo>
                    <a:pt x="396" y="116"/>
                  </a:lnTo>
                  <a:lnTo>
                    <a:pt x="390" y="118"/>
                  </a:lnTo>
                  <a:lnTo>
                    <a:pt x="390" y="118"/>
                  </a:lnTo>
                  <a:lnTo>
                    <a:pt x="386" y="118"/>
                  </a:lnTo>
                  <a:lnTo>
                    <a:pt x="382" y="114"/>
                  </a:lnTo>
                  <a:lnTo>
                    <a:pt x="378" y="104"/>
                  </a:lnTo>
                  <a:lnTo>
                    <a:pt x="378" y="104"/>
                  </a:lnTo>
                  <a:lnTo>
                    <a:pt x="374" y="96"/>
                  </a:lnTo>
                  <a:lnTo>
                    <a:pt x="370" y="94"/>
                  </a:lnTo>
                  <a:lnTo>
                    <a:pt x="366" y="90"/>
                  </a:lnTo>
                  <a:lnTo>
                    <a:pt x="366" y="90"/>
                  </a:lnTo>
                  <a:lnTo>
                    <a:pt x="356" y="88"/>
                  </a:lnTo>
                  <a:lnTo>
                    <a:pt x="350" y="82"/>
                  </a:lnTo>
                  <a:lnTo>
                    <a:pt x="350" y="82"/>
                  </a:lnTo>
                  <a:lnTo>
                    <a:pt x="344" y="76"/>
                  </a:lnTo>
                  <a:lnTo>
                    <a:pt x="338" y="72"/>
                  </a:lnTo>
                  <a:lnTo>
                    <a:pt x="338" y="72"/>
                  </a:lnTo>
                  <a:lnTo>
                    <a:pt x="334" y="68"/>
                  </a:lnTo>
                  <a:lnTo>
                    <a:pt x="332" y="64"/>
                  </a:lnTo>
                  <a:lnTo>
                    <a:pt x="332" y="60"/>
                  </a:lnTo>
                  <a:lnTo>
                    <a:pt x="334" y="56"/>
                  </a:lnTo>
                  <a:lnTo>
                    <a:pt x="338" y="50"/>
                  </a:lnTo>
                  <a:lnTo>
                    <a:pt x="344" y="42"/>
                  </a:lnTo>
                  <a:lnTo>
                    <a:pt x="344" y="42"/>
                  </a:lnTo>
                  <a:lnTo>
                    <a:pt x="348" y="38"/>
                  </a:lnTo>
                  <a:lnTo>
                    <a:pt x="352" y="34"/>
                  </a:lnTo>
                  <a:lnTo>
                    <a:pt x="352" y="34"/>
                  </a:lnTo>
                  <a:lnTo>
                    <a:pt x="356" y="32"/>
                  </a:lnTo>
                  <a:lnTo>
                    <a:pt x="360" y="30"/>
                  </a:lnTo>
                  <a:lnTo>
                    <a:pt x="360" y="30"/>
                  </a:lnTo>
                  <a:lnTo>
                    <a:pt x="364" y="24"/>
                  </a:lnTo>
                  <a:lnTo>
                    <a:pt x="364" y="22"/>
                  </a:lnTo>
                  <a:lnTo>
                    <a:pt x="362" y="20"/>
                  </a:lnTo>
                  <a:lnTo>
                    <a:pt x="356" y="20"/>
                  </a:lnTo>
                  <a:lnTo>
                    <a:pt x="356" y="20"/>
                  </a:lnTo>
                  <a:lnTo>
                    <a:pt x="348" y="16"/>
                  </a:lnTo>
                  <a:lnTo>
                    <a:pt x="340" y="14"/>
                  </a:lnTo>
                  <a:lnTo>
                    <a:pt x="340" y="14"/>
                  </a:lnTo>
                  <a:lnTo>
                    <a:pt x="338" y="14"/>
                  </a:lnTo>
                  <a:lnTo>
                    <a:pt x="338" y="14"/>
                  </a:lnTo>
                  <a:lnTo>
                    <a:pt x="330" y="16"/>
                  </a:lnTo>
                  <a:lnTo>
                    <a:pt x="324" y="18"/>
                  </a:lnTo>
                  <a:lnTo>
                    <a:pt x="324" y="18"/>
                  </a:lnTo>
                  <a:lnTo>
                    <a:pt x="320" y="18"/>
                  </a:lnTo>
                  <a:lnTo>
                    <a:pt x="320" y="18"/>
                  </a:lnTo>
                  <a:lnTo>
                    <a:pt x="316" y="14"/>
                  </a:lnTo>
                  <a:lnTo>
                    <a:pt x="310" y="10"/>
                  </a:lnTo>
                  <a:lnTo>
                    <a:pt x="304" y="6"/>
                  </a:lnTo>
                  <a:lnTo>
                    <a:pt x="300" y="4"/>
                  </a:lnTo>
                  <a:lnTo>
                    <a:pt x="300" y="4"/>
                  </a:lnTo>
                  <a:lnTo>
                    <a:pt x="296" y="4"/>
                  </a:lnTo>
                  <a:lnTo>
                    <a:pt x="292" y="6"/>
                  </a:lnTo>
                  <a:lnTo>
                    <a:pt x="292" y="6"/>
                  </a:lnTo>
                  <a:lnTo>
                    <a:pt x="284" y="14"/>
                  </a:lnTo>
                  <a:lnTo>
                    <a:pt x="280" y="16"/>
                  </a:lnTo>
                  <a:lnTo>
                    <a:pt x="276" y="18"/>
                  </a:lnTo>
                  <a:lnTo>
                    <a:pt x="276" y="18"/>
                  </a:lnTo>
                  <a:lnTo>
                    <a:pt x="266" y="22"/>
                  </a:lnTo>
                  <a:lnTo>
                    <a:pt x="262" y="24"/>
                  </a:lnTo>
                  <a:lnTo>
                    <a:pt x="260" y="28"/>
                  </a:lnTo>
                  <a:lnTo>
                    <a:pt x="260" y="28"/>
                  </a:lnTo>
                  <a:lnTo>
                    <a:pt x="258" y="32"/>
                  </a:lnTo>
                  <a:lnTo>
                    <a:pt x="256" y="36"/>
                  </a:lnTo>
                  <a:lnTo>
                    <a:pt x="256" y="36"/>
                  </a:lnTo>
                  <a:lnTo>
                    <a:pt x="252" y="40"/>
                  </a:lnTo>
                  <a:lnTo>
                    <a:pt x="250" y="44"/>
                  </a:lnTo>
                  <a:lnTo>
                    <a:pt x="250" y="44"/>
                  </a:lnTo>
                  <a:lnTo>
                    <a:pt x="248" y="48"/>
                  </a:lnTo>
                  <a:lnTo>
                    <a:pt x="248" y="52"/>
                  </a:lnTo>
                  <a:lnTo>
                    <a:pt x="252" y="58"/>
                  </a:lnTo>
                  <a:lnTo>
                    <a:pt x="252" y="58"/>
                  </a:lnTo>
                  <a:lnTo>
                    <a:pt x="256" y="64"/>
                  </a:lnTo>
                  <a:lnTo>
                    <a:pt x="256" y="66"/>
                  </a:lnTo>
                  <a:lnTo>
                    <a:pt x="254" y="66"/>
                  </a:lnTo>
                  <a:lnTo>
                    <a:pt x="254" y="66"/>
                  </a:lnTo>
                  <a:lnTo>
                    <a:pt x="250" y="66"/>
                  </a:lnTo>
                  <a:lnTo>
                    <a:pt x="250" y="66"/>
                  </a:lnTo>
                  <a:lnTo>
                    <a:pt x="242" y="58"/>
                  </a:lnTo>
                  <a:lnTo>
                    <a:pt x="234" y="52"/>
                  </a:lnTo>
                  <a:lnTo>
                    <a:pt x="234" y="52"/>
                  </a:lnTo>
                  <a:lnTo>
                    <a:pt x="226" y="42"/>
                  </a:lnTo>
                  <a:lnTo>
                    <a:pt x="222" y="38"/>
                  </a:lnTo>
                  <a:lnTo>
                    <a:pt x="216" y="38"/>
                  </a:lnTo>
                  <a:lnTo>
                    <a:pt x="216" y="38"/>
                  </a:lnTo>
                  <a:lnTo>
                    <a:pt x="212" y="38"/>
                  </a:lnTo>
                  <a:lnTo>
                    <a:pt x="206" y="42"/>
                  </a:lnTo>
                  <a:lnTo>
                    <a:pt x="206" y="42"/>
                  </a:lnTo>
                  <a:lnTo>
                    <a:pt x="198" y="48"/>
                  </a:lnTo>
                  <a:lnTo>
                    <a:pt x="190" y="56"/>
                  </a:lnTo>
                  <a:lnTo>
                    <a:pt x="176" y="72"/>
                  </a:lnTo>
                  <a:lnTo>
                    <a:pt x="176" y="72"/>
                  </a:lnTo>
                  <a:lnTo>
                    <a:pt x="170" y="82"/>
                  </a:lnTo>
                  <a:lnTo>
                    <a:pt x="166" y="86"/>
                  </a:lnTo>
                  <a:lnTo>
                    <a:pt x="164" y="90"/>
                  </a:lnTo>
                  <a:lnTo>
                    <a:pt x="164" y="90"/>
                  </a:lnTo>
                  <a:lnTo>
                    <a:pt x="160" y="92"/>
                  </a:lnTo>
                  <a:lnTo>
                    <a:pt x="160" y="92"/>
                  </a:lnTo>
                  <a:lnTo>
                    <a:pt x="154" y="90"/>
                  </a:lnTo>
                  <a:lnTo>
                    <a:pt x="154" y="90"/>
                  </a:lnTo>
                  <a:lnTo>
                    <a:pt x="150" y="88"/>
                  </a:lnTo>
                  <a:lnTo>
                    <a:pt x="150" y="88"/>
                  </a:lnTo>
                  <a:lnTo>
                    <a:pt x="146" y="90"/>
                  </a:lnTo>
                  <a:lnTo>
                    <a:pt x="146" y="90"/>
                  </a:lnTo>
                  <a:lnTo>
                    <a:pt x="144" y="92"/>
                  </a:lnTo>
                  <a:lnTo>
                    <a:pt x="142" y="96"/>
                  </a:lnTo>
                  <a:lnTo>
                    <a:pt x="142" y="106"/>
                  </a:lnTo>
                  <a:lnTo>
                    <a:pt x="142" y="106"/>
                  </a:lnTo>
                  <a:lnTo>
                    <a:pt x="140" y="116"/>
                  </a:lnTo>
                  <a:lnTo>
                    <a:pt x="138" y="120"/>
                  </a:lnTo>
                  <a:lnTo>
                    <a:pt x="132" y="124"/>
                  </a:lnTo>
                  <a:lnTo>
                    <a:pt x="132" y="124"/>
                  </a:lnTo>
                  <a:lnTo>
                    <a:pt x="118" y="136"/>
                  </a:lnTo>
                  <a:lnTo>
                    <a:pt x="108" y="140"/>
                  </a:lnTo>
                  <a:lnTo>
                    <a:pt x="100" y="144"/>
                  </a:lnTo>
                  <a:lnTo>
                    <a:pt x="100" y="144"/>
                  </a:lnTo>
                  <a:lnTo>
                    <a:pt x="74" y="148"/>
                  </a:lnTo>
                  <a:lnTo>
                    <a:pt x="62" y="150"/>
                  </a:lnTo>
                  <a:lnTo>
                    <a:pt x="50" y="156"/>
                  </a:lnTo>
                  <a:lnTo>
                    <a:pt x="50" y="156"/>
                  </a:lnTo>
                  <a:lnTo>
                    <a:pt x="46" y="160"/>
                  </a:lnTo>
                  <a:lnTo>
                    <a:pt x="44" y="162"/>
                  </a:lnTo>
                  <a:lnTo>
                    <a:pt x="40" y="166"/>
                  </a:lnTo>
                  <a:lnTo>
                    <a:pt x="36" y="170"/>
                  </a:lnTo>
                  <a:lnTo>
                    <a:pt x="36" y="170"/>
                  </a:lnTo>
                  <a:lnTo>
                    <a:pt x="26" y="178"/>
                  </a:lnTo>
                  <a:lnTo>
                    <a:pt x="20" y="180"/>
                  </a:lnTo>
                  <a:lnTo>
                    <a:pt x="16" y="184"/>
                  </a:lnTo>
                  <a:lnTo>
                    <a:pt x="16" y="184"/>
                  </a:lnTo>
                  <a:lnTo>
                    <a:pt x="10" y="194"/>
                  </a:lnTo>
                  <a:lnTo>
                    <a:pt x="8" y="202"/>
                  </a:lnTo>
                  <a:lnTo>
                    <a:pt x="2" y="222"/>
                  </a:lnTo>
                  <a:lnTo>
                    <a:pt x="2" y="222"/>
                  </a:lnTo>
                  <a:lnTo>
                    <a:pt x="0" y="234"/>
                  </a:lnTo>
                  <a:lnTo>
                    <a:pt x="0" y="238"/>
                  </a:lnTo>
                  <a:lnTo>
                    <a:pt x="4" y="242"/>
                  </a:lnTo>
                  <a:lnTo>
                    <a:pt x="4" y="242"/>
                  </a:lnTo>
                  <a:lnTo>
                    <a:pt x="10" y="246"/>
                  </a:lnTo>
                  <a:lnTo>
                    <a:pt x="12" y="250"/>
                  </a:lnTo>
                  <a:lnTo>
                    <a:pt x="8" y="256"/>
                  </a:lnTo>
                  <a:lnTo>
                    <a:pt x="8" y="256"/>
                  </a:lnTo>
                  <a:lnTo>
                    <a:pt x="4" y="262"/>
                  </a:lnTo>
                  <a:lnTo>
                    <a:pt x="2" y="266"/>
                  </a:lnTo>
                  <a:lnTo>
                    <a:pt x="0" y="270"/>
                  </a:lnTo>
                  <a:lnTo>
                    <a:pt x="0" y="270"/>
                  </a:lnTo>
                  <a:lnTo>
                    <a:pt x="0" y="274"/>
                  </a:lnTo>
                  <a:lnTo>
                    <a:pt x="2" y="280"/>
                  </a:lnTo>
                  <a:lnTo>
                    <a:pt x="6" y="288"/>
                  </a:lnTo>
                  <a:lnTo>
                    <a:pt x="6" y="288"/>
                  </a:lnTo>
                  <a:lnTo>
                    <a:pt x="12" y="298"/>
                  </a:lnTo>
                  <a:lnTo>
                    <a:pt x="12" y="298"/>
                  </a:lnTo>
                  <a:lnTo>
                    <a:pt x="12" y="304"/>
                  </a:lnTo>
                  <a:lnTo>
                    <a:pt x="10" y="310"/>
                  </a:lnTo>
                  <a:lnTo>
                    <a:pt x="10" y="310"/>
                  </a:lnTo>
                  <a:lnTo>
                    <a:pt x="12" y="314"/>
                  </a:lnTo>
                  <a:lnTo>
                    <a:pt x="12" y="318"/>
                  </a:lnTo>
                  <a:lnTo>
                    <a:pt x="16" y="326"/>
                  </a:lnTo>
                  <a:lnTo>
                    <a:pt x="16" y="326"/>
                  </a:lnTo>
                  <a:lnTo>
                    <a:pt x="16" y="336"/>
                  </a:lnTo>
                  <a:lnTo>
                    <a:pt x="16" y="348"/>
                  </a:lnTo>
                  <a:lnTo>
                    <a:pt x="16" y="348"/>
                  </a:lnTo>
                  <a:lnTo>
                    <a:pt x="18" y="370"/>
                  </a:lnTo>
                  <a:lnTo>
                    <a:pt x="18" y="370"/>
                  </a:lnTo>
                  <a:lnTo>
                    <a:pt x="18" y="378"/>
                  </a:lnTo>
                  <a:lnTo>
                    <a:pt x="18" y="384"/>
                  </a:lnTo>
                  <a:lnTo>
                    <a:pt x="16" y="388"/>
                  </a:lnTo>
                  <a:lnTo>
                    <a:pt x="16" y="388"/>
                  </a:lnTo>
                  <a:lnTo>
                    <a:pt x="14" y="392"/>
                  </a:lnTo>
                  <a:lnTo>
                    <a:pt x="10" y="394"/>
                  </a:lnTo>
                  <a:lnTo>
                    <a:pt x="8" y="396"/>
                  </a:lnTo>
                  <a:lnTo>
                    <a:pt x="4" y="400"/>
                  </a:lnTo>
                  <a:lnTo>
                    <a:pt x="4" y="400"/>
                  </a:lnTo>
                  <a:lnTo>
                    <a:pt x="4" y="404"/>
                  </a:lnTo>
                  <a:lnTo>
                    <a:pt x="8" y="408"/>
                  </a:lnTo>
                  <a:lnTo>
                    <a:pt x="14" y="412"/>
                  </a:lnTo>
                  <a:lnTo>
                    <a:pt x="14" y="412"/>
                  </a:lnTo>
                  <a:lnTo>
                    <a:pt x="20" y="412"/>
                  </a:lnTo>
                  <a:lnTo>
                    <a:pt x="24" y="414"/>
                  </a:lnTo>
                  <a:lnTo>
                    <a:pt x="24" y="414"/>
                  </a:lnTo>
                  <a:lnTo>
                    <a:pt x="26" y="416"/>
                  </a:lnTo>
                  <a:lnTo>
                    <a:pt x="26" y="418"/>
                  </a:lnTo>
                  <a:lnTo>
                    <a:pt x="26" y="420"/>
                  </a:lnTo>
                  <a:lnTo>
                    <a:pt x="26" y="422"/>
                  </a:lnTo>
                  <a:lnTo>
                    <a:pt x="26" y="422"/>
                  </a:lnTo>
                  <a:lnTo>
                    <a:pt x="32" y="426"/>
                  </a:lnTo>
                  <a:lnTo>
                    <a:pt x="42" y="428"/>
                  </a:lnTo>
                  <a:lnTo>
                    <a:pt x="42" y="428"/>
                  </a:lnTo>
                  <a:lnTo>
                    <a:pt x="56" y="426"/>
                  </a:lnTo>
                  <a:lnTo>
                    <a:pt x="68" y="420"/>
                  </a:lnTo>
                  <a:lnTo>
                    <a:pt x="68" y="420"/>
                  </a:lnTo>
                  <a:lnTo>
                    <a:pt x="78" y="412"/>
                  </a:lnTo>
                  <a:lnTo>
                    <a:pt x="86" y="404"/>
                  </a:lnTo>
                  <a:lnTo>
                    <a:pt x="86" y="404"/>
                  </a:lnTo>
                  <a:lnTo>
                    <a:pt x="90" y="400"/>
                  </a:lnTo>
                  <a:lnTo>
                    <a:pt x="94" y="400"/>
                  </a:lnTo>
                  <a:lnTo>
                    <a:pt x="94" y="400"/>
                  </a:lnTo>
                  <a:lnTo>
                    <a:pt x="104" y="402"/>
                  </a:lnTo>
                  <a:lnTo>
                    <a:pt x="104" y="402"/>
                  </a:lnTo>
                  <a:lnTo>
                    <a:pt x="112" y="404"/>
                  </a:lnTo>
                  <a:lnTo>
                    <a:pt x="122" y="404"/>
                  </a:lnTo>
                  <a:lnTo>
                    <a:pt x="122" y="404"/>
                  </a:lnTo>
                  <a:lnTo>
                    <a:pt x="128" y="404"/>
                  </a:lnTo>
                  <a:lnTo>
                    <a:pt x="132" y="402"/>
                  </a:lnTo>
                  <a:lnTo>
                    <a:pt x="136" y="400"/>
                  </a:lnTo>
                  <a:lnTo>
                    <a:pt x="138" y="394"/>
                  </a:lnTo>
                  <a:lnTo>
                    <a:pt x="138" y="394"/>
                  </a:lnTo>
                  <a:lnTo>
                    <a:pt x="140" y="384"/>
                  </a:lnTo>
                  <a:lnTo>
                    <a:pt x="142" y="382"/>
                  </a:lnTo>
                  <a:lnTo>
                    <a:pt x="148" y="380"/>
                  </a:lnTo>
                  <a:lnTo>
                    <a:pt x="148" y="380"/>
                  </a:lnTo>
                  <a:lnTo>
                    <a:pt x="158" y="376"/>
                  </a:lnTo>
                  <a:lnTo>
                    <a:pt x="168" y="374"/>
                  </a:lnTo>
                  <a:lnTo>
                    <a:pt x="168" y="374"/>
                  </a:lnTo>
                  <a:lnTo>
                    <a:pt x="176" y="370"/>
                  </a:lnTo>
                  <a:lnTo>
                    <a:pt x="182" y="370"/>
                  </a:lnTo>
                  <a:lnTo>
                    <a:pt x="182" y="370"/>
                  </a:lnTo>
                  <a:lnTo>
                    <a:pt x="186" y="370"/>
                  </a:lnTo>
                  <a:lnTo>
                    <a:pt x="186" y="370"/>
                  </a:lnTo>
                  <a:lnTo>
                    <a:pt x="194" y="370"/>
                  </a:lnTo>
                  <a:lnTo>
                    <a:pt x="194" y="370"/>
                  </a:lnTo>
                  <a:lnTo>
                    <a:pt x="200" y="370"/>
                  </a:lnTo>
                  <a:lnTo>
                    <a:pt x="206" y="366"/>
                  </a:lnTo>
                  <a:lnTo>
                    <a:pt x="206" y="366"/>
                  </a:lnTo>
                  <a:lnTo>
                    <a:pt x="214" y="358"/>
                  </a:lnTo>
                  <a:lnTo>
                    <a:pt x="224" y="352"/>
                  </a:lnTo>
                  <a:lnTo>
                    <a:pt x="224" y="352"/>
                  </a:lnTo>
                  <a:lnTo>
                    <a:pt x="224" y="352"/>
                  </a:lnTo>
                  <a:lnTo>
                    <a:pt x="224" y="352"/>
                  </a:lnTo>
                  <a:lnTo>
                    <a:pt x="228" y="354"/>
                  </a:lnTo>
                  <a:lnTo>
                    <a:pt x="232" y="356"/>
                  </a:lnTo>
                  <a:lnTo>
                    <a:pt x="238" y="360"/>
                  </a:lnTo>
                  <a:lnTo>
                    <a:pt x="238" y="360"/>
                  </a:lnTo>
                  <a:lnTo>
                    <a:pt x="244" y="360"/>
                  </a:lnTo>
                  <a:lnTo>
                    <a:pt x="244" y="360"/>
                  </a:lnTo>
                  <a:lnTo>
                    <a:pt x="246" y="360"/>
                  </a:lnTo>
                  <a:lnTo>
                    <a:pt x="246" y="360"/>
                  </a:lnTo>
                  <a:lnTo>
                    <a:pt x="248" y="360"/>
                  </a:lnTo>
                  <a:lnTo>
                    <a:pt x="248" y="360"/>
                  </a:lnTo>
                  <a:lnTo>
                    <a:pt x="252" y="360"/>
                  </a:lnTo>
                  <a:lnTo>
                    <a:pt x="258" y="362"/>
                  </a:lnTo>
                  <a:lnTo>
                    <a:pt x="258" y="362"/>
                  </a:lnTo>
                  <a:lnTo>
                    <a:pt x="260" y="366"/>
                  </a:lnTo>
                  <a:lnTo>
                    <a:pt x="264" y="372"/>
                  </a:lnTo>
                  <a:lnTo>
                    <a:pt x="264" y="372"/>
                  </a:lnTo>
                  <a:lnTo>
                    <a:pt x="268" y="374"/>
                  </a:lnTo>
                  <a:lnTo>
                    <a:pt x="272" y="374"/>
                  </a:lnTo>
                  <a:lnTo>
                    <a:pt x="272" y="374"/>
                  </a:lnTo>
                  <a:lnTo>
                    <a:pt x="278" y="378"/>
                  </a:lnTo>
                  <a:lnTo>
                    <a:pt x="282" y="384"/>
                  </a:lnTo>
                  <a:lnTo>
                    <a:pt x="284" y="390"/>
                  </a:lnTo>
                  <a:lnTo>
                    <a:pt x="288" y="396"/>
                  </a:lnTo>
                  <a:lnTo>
                    <a:pt x="288" y="396"/>
                  </a:lnTo>
                  <a:lnTo>
                    <a:pt x="294" y="400"/>
                  </a:lnTo>
                  <a:lnTo>
                    <a:pt x="300" y="406"/>
                  </a:lnTo>
                  <a:lnTo>
                    <a:pt x="300" y="406"/>
                  </a:lnTo>
                  <a:lnTo>
                    <a:pt x="304" y="410"/>
                  </a:lnTo>
                  <a:lnTo>
                    <a:pt x="308" y="416"/>
                  </a:lnTo>
                  <a:lnTo>
                    <a:pt x="308" y="416"/>
                  </a:lnTo>
                  <a:lnTo>
                    <a:pt x="320" y="402"/>
                  </a:lnTo>
                  <a:lnTo>
                    <a:pt x="328" y="394"/>
                  </a:lnTo>
                  <a:lnTo>
                    <a:pt x="332" y="392"/>
                  </a:lnTo>
                  <a:lnTo>
                    <a:pt x="336" y="392"/>
                  </a:lnTo>
                  <a:lnTo>
                    <a:pt x="336" y="392"/>
                  </a:lnTo>
                  <a:lnTo>
                    <a:pt x="340" y="392"/>
                  </a:lnTo>
                  <a:lnTo>
                    <a:pt x="340" y="392"/>
                  </a:lnTo>
                  <a:lnTo>
                    <a:pt x="336" y="394"/>
                  </a:lnTo>
                  <a:lnTo>
                    <a:pt x="336" y="398"/>
                  </a:lnTo>
                  <a:lnTo>
                    <a:pt x="334" y="404"/>
                  </a:lnTo>
                  <a:lnTo>
                    <a:pt x="332" y="406"/>
                  </a:lnTo>
                  <a:lnTo>
                    <a:pt x="332" y="406"/>
                  </a:lnTo>
                  <a:lnTo>
                    <a:pt x="326" y="414"/>
                  </a:lnTo>
                  <a:lnTo>
                    <a:pt x="322" y="418"/>
                  </a:lnTo>
                  <a:lnTo>
                    <a:pt x="320" y="422"/>
                  </a:lnTo>
                  <a:lnTo>
                    <a:pt x="320" y="422"/>
                  </a:lnTo>
                  <a:lnTo>
                    <a:pt x="320" y="422"/>
                  </a:lnTo>
                  <a:lnTo>
                    <a:pt x="320" y="422"/>
                  </a:lnTo>
                  <a:lnTo>
                    <a:pt x="330" y="422"/>
                  </a:lnTo>
                  <a:lnTo>
                    <a:pt x="330" y="422"/>
                  </a:lnTo>
                  <a:lnTo>
                    <a:pt x="336" y="420"/>
                  </a:lnTo>
                  <a:lnTo>
                    <a:pt x="336" y="420"/>
                  </a:lnTo>
                  <a:lnTo>
                    <a:pt x="336" y="420"/>
                  </a:lnTo>
                  <a:lnTo>
                    <a:pt x="336" y="420"/>
                  </a:lnTo>
                  <a:lnTo>
                    <a:pt x="340" y="424"/>
                  </a:lnTo>
                  <a:lnTo>
                    <a:pt x="342" y="426"/>
                  </a:lnTo>
                  <a:lnTo>
                    <a:pt x="342" y="430"/>
                  </a:lnTo>
                  <a:lnTo>
                    <a:pt x="342" y="434"/>
                  </a:lnTo>
                  <a:lnTo>
                    <a:pt x="342" y="434"/>
                  </a:lnTo>
                  <a:lnTo>
                    <a:pt x="344" y="436"/>
                  </a:lnTo>
                  <a:lnTo>
                    <a:pt x="346" y="438"/>
                  </a:lnTo>
                  <a:lnTo>
                    <a:pt x="350" y="438"/>
                  </a:lnTo>
                  <a:lnTo>
                    <a:pt x="352" y="442"/>
                  </a:lnTo>
                  <a:lnTo>
                    <a:pt x="352" y="442"/>
                  </a:lnTo>
                  <a:lnTo>
                    <a:pt x="356" y="448"/>
                  </a:lnTo>
                  <a:lnTo>
                    <a:pt x="358" y="456"/>
                  </a:lnTo>
                  <a:lnTo>
                    <a:pt x="358" y="456"/>
                  </a:lnTo>
                  <a:lnTo>
                    <a:pt x="360" y="464"/>
                  </a:lnTo>
                  <a:lnTo>
                    <a:pt x="360" y="472"/>
                  </a:lnTo>
                  <a:lnTo>
                    <a:pt x="360" y="480"/>
                  </a:lnTo>
                  <a:lnTo>
                    <a:pt x="362" y="484"/>
                  </a:lnTo>
                  <a:lnTo>
                    <a:pt x="364" y="486"/>
                  </a:lnTo>
                  <a:lnTo>
                    <a:pt x="364" y="486"/>
                  </a:lnTo>
                  <a:lnTo>
                    <a:pt x="370" y="490"/>
                  </a:lnTo>
                  <a:lnTo>
                    <a:pt x="378" y="494"/>
                  </a:lnTo>
                  <a:lnTo>
                    <a:pt x="386" y="496"/>
                  </a:lnTo>
                  <a:lnTo>
                    <a:pt x="394" y="500"/>
                  </a:lnTo>
                  <a:lnTo>
                    <a:pt x="394" y="500"/>
                  </a:lnTo>
                  <a:lnTo>
                    <a:pt x="400" y="504"/>
                  </a:lnTo>
                  <a:lnTo>
                    <a:pt x="404" y="506"/>
                  </a:lnTo>
                  <a:lnTo>
                    <a:pt x="408" y="508"/>
                  </a:lnTo>
                  <a:lnTo>
                    <a:pt x="408" y="508"/>
                  </a:lnTo>
                  <a:lnTo>
                    <a:pt x="410" y="508"/>
                  </a:lnTo>
                  <a:lnTo>
                    <a:pt x="410" y="508"/>
                  </a:lnTo>
                  <a:lnTo>
                    <a:pt x="412" y="506"/>
                  </a:lnTo>
                  <a:lnTo>
                    <a:pt x="412" y="504"/>
                  </a:lnTo>
                  <a:lnTo>
                    <a:pt x="414" y="498"/>
                  </a:lnTo>
                  <a:lnTo>
                    <a:pt x="414" y="498"/>
                  </a:lnTo>
                  <a:lnTo>
                    <a:pt x="416" y="492"/>
                  </a:lnTo>
                  <a:lnTo>
                    <a:pt x="420" y="486"/>
                  </a:lnTo>
                  <a:lnTo>
                    <a:pt x="424" y="480"/>
                  </a:lnTo>
                  <a:lnTo>
                    <a:pt x="432" y="478"/>
                  </a:lnTo>
                  <a:lnTo>
                    <a:pt x="432" y="478"/>
                  </a:lnTo>
                  <a:lnTo>
                    <a:pt x="434" y="478"/>
                  </a:lnTo>
                  <a:lnTo>
                    <a:pt x="436" y="482"/>
                  </a:lnTo>
                  <a:lnTo>
                    <a:pt x="434" y="490"/>
                  </a:lnTo>
                  <a:lnTo>
                    <a:pt x="434" y="500"/>
                  </a:lnTo>
                  <a:lnTo>
                    <a:pt x="436" y="502"/>
                  </a:lnTo>
                  <a:lnTo>
                    <a:pt x="440" y="504"/>
                  </a:lnTo>
                  <a:lnTo>
                    <a:pt x="440" y="504"/>
                  </a:lnTo>
                  <a:lnTo>
                    <a:pt x="446" y="502"/>
                  </a:lnTo>
                  <a:lnTo>
                    <a:pt x="446" y="502"/>
                  </a:lnTo>
                  <a:lnTo>
                    <a:pt x="452" y="500"/>
                  </a:lnTo>
                  <a:lnTo>
                    <a:pt x="456" y="496"/>
                  </a:lnTo>
                  <a:lnTo>
                    <a:pt x="464" y="490"/>
                  </a:lnTo>
                  <a:lnTo>
                    <a:pt x="464" y="490"/>
                  </a:lnTo>
                  <a:lnTo>
                    <a:pt x="472" y="486"/>
                  </a:lnTo>
                  <a:lnTo>
                    <a:pt x="484" y="482"/>
                  </a:lnTo>
                  <a:lnTo>
                    <a:pt x="484" y="482"/>
                  </a:lnTo>
                  <a:lnTo>
                    <a:pt x="492" y="478"/>
                  </a:lnTo>
                  <a:lnTo>
                    <a:pt x="496" y="476"/>
                  </a:lnTo>
                  <a:lnTo>
                    <a:pt x="498" y="474"/>
                  </a:lnTo>
                  <a:lnTo>
                    <a:pt x="498" y="474"/>
                  </a:lnTo>
                  <a:lnTo>
                    <a:pt x="502" y="464"/>
                  </a:lnTo>
                  <a:lnTo>
                    <a:pt x="504" y="454"/>
                  </a:lnTo>
                  <a:lnTo>
                    <a:pt x="504" y="442"/>
                  </a:lnTo>
                  <a:lnTo>
                    <a:pt x="508" y="434"/>
                  </a:lnTo>
                  <a:lnTo>
                    <a:pt x="508" y="434"/>
                  </a:lnTo>
                  <a:lnTo>
                    <a:pt x="516" y="424"/>
                  </a:lnTo>
                  <a:lnTo>
                    <a:pt x="520" y="420"/>
                  </a:lnTo>
                  <a:lnTo>
                    <a:pt x="524" y="416"/>
                  </a:lnTo>
                  <a:lnTo>
                    <a:pt x="524" y="416"/>
                  </a:lnTo>
                  <a:lnTo>
                    <a:pt x="532" y="400"/>
                  </a:lnTo>
                  <a:lnTo>
                    <a:pt x="532" y="400"/>
                  </a:lnTo>
                  <a:lnTo>
                    <a:pt x="542" y="382"/>
                  </a:lnTo>
                  <a:lnTo>
                    <a:pt x="544" y="372"/>
                  </a:lnTo>
                  <a:lnTo>
                    <a:pt x="546" y="362"/>
                  </a:lnTo>
                  <a:lnTo>
                    <a:pt x="546" y="362"/>
                  </a:lnTo>
                  <a:lnTo>
                    <a:pt x="548" y="356"/>
                  </a:lnTo>
                  <a:lnTo>
                    <a:pt x="550" y="348"/>
                  </a:lnTo>
                  <a:lnTo>
                    <a:pt x="556" y="338"/>
                  </a:lnTo>
                  <a:lnTo>
                    <a:pt x="564" y="326"/>
                  </a:lnTo>
                  <a:lnTo>
                    <a:pt x="568" y="314"/>
                  </a:lnTo>
                  <a:lnTo>
                    <a:pt x="568" y="314"/>
                  </a:lnTo>
                  <a:lnTo>
                    <a:pt x="570" y="302"/>
                  </a:lnTo>
                  <a:lnTo>
                    <a:pt x="568" y="290"/>
                  </a:lnTo>
                  <a:lnTo>
                    <a:pt x="562" y="268"/>
                  </a:lnTo>
                  <a:lnTo>
                    <a:pt x="562" y="268"/>
                  </a:lnTo>
                  <a:lnTo>
                    <a:pt x="562" y="258"/>
                  </a:lnTo>
                  <a:lnTo>
                    <a:pt x="560" y="248"/>
                  </a:lnTo>
                  <a:lnTo>
                    <a:pt x="560" y="248"/>
                  </a:lnTo>
                  <a:lnTo>
                    <a:pt x="554" y="238"/>
                  </a:lnTo>
                  <a:lnTo>
                    <a:pt x="548" y="230"/>
                  </a:lnTo>
                  <a:lnTo>
                    <a:pt x="548" y="230"/>
                  </a:lnTo>
                  <a:lnTo>
                    <a:pt x="542" y="224"/>
                  </a:lnTo>
                  <a:lnTo>
                    <a:pt x="538" y="218"/>
                  </a:lnTo>
                  <a:lnTo>
                    <a:pt x="538" y="218"/>
                  </a:lnTo>
                  <a:lnTo>
                    <a:pt x="538" y="212"/>
                  </a:lnTo>
                  <a:lnTo>
                    <a:pt x="534" y="204"/>
                  </a:lnTo>
                  <a:lnTo>
                    <a:pt x="534" y="204"/>
                  </a:lnTo>
                  <a:lnTo>
                    <a:pt x="530" y="198"/>
                  </a:lnTo>
                  <a:lnTo>
                    <a:pt x="526" y="196"/>
                  </a:lnTo>
                  <a:lnTo>
                    <a:pt x="522" y="192"/>
                  </a:lnTo>
                  <a:lnTo>
                    <a:pt x="518" y="186"/>
                  </a:lnTo>
                  <a:lnTo>
                    <a:pt x="518" y="186"/>
                  </a:lnTo>
                  <a:lnTo>
                    <a:pt x="514" y="172"/>
                  </a:lnTo>
                  <a:lnTo>
                    <a:pt x="510" y="164"/>
                  </a:lnTo>
                  <a:lnTo>
                    <a:pt x="506" y="158"/>
                  </a:lnTo>
                  <a:lnTo>
                    <a:pt x="506" y="158"/>
                  </a:lnTo>
                  <a:lnTo>
                    <a:pt x="498" y="148"/>
                  </a:lnTo>
                  <a:lnTo>
                    <a:pt x="486" y="140"/>
                  </a:lnTo>
                  <a:lnTo>
                    <a:pt x="486" y="140"/>
                  </a:lnTo>
                  <a:lnTo>
                    <a:pt x="476" y="132"/>
                  </a:lnTo>
                  <a:lnTo>
                    <a:pt x="472" y="128"/>
                  </a:lnTo>
                  <a:lnTo>
                    <a:pt x="472" y="122"/>
                  </a:lnTo>
                  <a:lnTo>
                    <a:pt x="472" y="122"/>
                  </a:lnTo>
                  <a:lnTo>
                    <a:pt x="472" y="104"/>
                  </a:lnTo>
                  <a:lnTo>
                    <a:pt x="472" y="104"/>
                  </a:lnTo>
                  <a:lnTo>
                    <a:pt x="470" y="94"/>
                  </a:lnTo>
                  <a:lnTo>
                    <a:pt x="468" y="86"/>
                  </a:lnTo>
                  <a:lnTo>
                    <a:pt x="468" y="86"/>
                  </a:lnTo>
                  <a:lnTo>
                    <a:pt x="468" y="78"/>
                  </a:lnTo>
                  <a:lnTo>
                    <a:pt x="470" y="68"/>
                  </a:lnTo>
                  <a:lnTo>
                    <a:pt x="470" y="68"/>
                  </a:lnTo>
                  <a:lnTo>
                    <a:pt x="468" y="64"/>
                  </a:lnTo>
                  <a:lnTo>
                    <a:pt x="466" y="60"/>
                  </a:lnTo>
                  <a:lnTo>
                    <a:pt x="460" y="56"/>
                  </a:lnTo>
                  <a:lnTo>
                    <a:pt x="460" y="56"/>
                  </a:lnTo>
                  <a:lnTo>
                    <a:pt x="454" y="48"/>
                  </a:lnTo>
                  <a:lnTo>
                    <a:pt x="454" y="48"/>
                  </a:lnTo>
                  <a:lnTo>
                    <a:pt x="448" y="46"/>
                  </a:lnTo>
                  <a:lnTo>
                    <a:pt x="444" y="44"/>
                  </a:lnTo>
                  <a:lnTo>
                    <a:pt x="444" y="44"/>
                  </a:lnTo>
                  <a:lnTo>
                    <a:pt x="442" y="40"/>
                  </a:lnTo>
                  <a:lnTo>
                    <a:pt x="442" y="36"/>
                  </a:lnTo>
                  <a:lnTo>
                    <a:pt x="444" y="28"/>
                  </a:lnTo>
                  <a:lnTo>
                    <a:pt x="444" y="28"/>
                  </a:lnTo>
                  <a:lnTo>
                    <a:pt x="442" y="12"/>
                  </a:lnTo>
                  <a:lnTo>
                    <a:pt x="438" y="4"/>
                  </a:lnTo>
                  <a:lnTo>
                    <a:pt x="436" y="2"/>
                  </a:lnTo>
                  <a:lnTo>
                    <a:pt x="43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59" name="Freeform 144"/>
            <p:cNvSpPr>
              <a:spLocks/>
            </p:cNvSpPr>
            <p:nvPr/>
          </p:nvSpPr>
          <p:spPr bwMode="auto">
            <a:xfrm>
              <a:off x="2670" y="3228"/>
              <a:ext cx="56" cy="68"/>
            </a:xfrm>
            <a:custGeom>
              <a:avLst/>
              <a:gdLst>
                <a:gd name="T0" fmla="*/ 6 w 56"/>
                <a:gd name="T1" fmla="*/ 0 h 68"/>
                <a:gd name="T2" fmla="*/ 6 w 56"/>
                <a:gd name="T3" fmla="*/ 0 h 68"/>
                <a:gd name="T4" fmla="*/ 4 w 56"/>
                <a:gd name="T5" fmla="*/ 0 h 68"/>
                <a:gd name="T6" fmla="*/ 4 w 56"/>
                <a:gd name="T7" fmla="*/ 4 h 68"/>
                <a:gd name="T8" fmla="*/ 4 w 56"/>
                <a:gd name="T9" fmla="*/ 4 h 68"/>
                <a:gd name="T10" fmla="*/ 2 w 56"/>
                <a:gd name="T11" fmla="*/ 6 h 68"/>
                <a:gd name="T12" fmla="*/ 0 w 56"/>
                <a:gd name="T13" fmla="*/ 8 h 68"/>
                <a:gd name="T14" fmla="*/ 2 w 56"/>
                <a:gd name="T15" fmla="*/ 14 h 68"/>
                <a:gd name="T16" fmla="*/ 2 w 56"/>
                <a:gd name="T17" fmla="*/ 14 h 68"/>
                <a:gd name="T18" fmla="*/ 4 w 56"/>
                <a:gd name="T19" fmla="*/ 18 h 68"/>
                <a:gd name="T20" fmla="*/ 8 w 56"/>
                <a:gd name="T21" fmla="*/ 22 h 68"/>
                <a:gd name="T22" fmla="*/ 8 w 56"/>
                <a:gd name="T23" fmla="*/ 22 h 68"/>
                <a:gd name="T24" fmla="*/ 8 w 56"/>
                <a:gd name="T25" fmla="*/ 26 h 68"/>
                <a:gd name="T26" fmla="*/ 8 w 56"/>
                <a:gd name="T27" fmla="*/ 32 h 68"/>
                <a:gd name="T28" fmla="*/ 8 w 56"/>
                <a:gd name="T29" fmla="*/ 42 h 68"/>
                <a:gd name="T30" fmla="*/ 8 w 56"/>
                <a:gd name="T31" fmla="*/ 42 h 68"/>
                <a:gd name="T32" fmla="*/ 12 w 56"/>
                <a:gd name="T33" fmla="*/ 58 h 68"/>
                <a:gd name="T34" fmla="*/ 14 w 56"/>
                <a:gd name="T35" fmla="*/ 66 h 68"/>
                <a:gd name="T36" fmla="*/ 16 w 56"/>
                <a:gd name="T37" fmla="*/ 68 h 68"/>
                <a:gd name="T38" fmla="*/ 20 w 56"/>
                <a:gd name="T39" fmla="*/ 68 h 68"/>
                <a:gd name="T40" fmla="*/ 20 w 56"/>
                <a:gd name="T41" fmla="*/ 68 h 68"/>
                <a:gd name="T42" fmla="*/ 26 w 56"/>
                <a:gd name="T43" fmla="*/ 66 h 68"/>
                <a:gd name="T44" fmla="*/ 26 w 56"/>
                <a:gd name="T45" fmla="*/ 66 h 68"/>
                <a:gd name="T46" fmla="*/ 36 w 56"/>
                <a:gd name="T47" fmla="*/ 56 h 68"/>
                <a:gd name="T48" fmla="*/ 48 w 56"/>
                <a:gd name="T49" fmla="*/ 42 h 68"/>
                <a:gd name="T50" fmla="*/ 52 w 56"/>
                <a:gd name="T51" fmla="*/ 34 h 68"/>
                <a:gd name="T52" fmla="*/ 56 w 56"/>
                <a:gd name="T53" fmla="*/ 26 h 68"/>
                <a:gd name="T54" fmla="*/ 56 w 56"/>
                <a:gd name="T55" fmla="*/ 20 h 68"/>
                <a:gd name="T56" fmla="*/ 54 w 56"/>
                <a:gd name="T57" fmla="*/ 12 h 68"/>
                <a:gd name="T58" fmla="*/ 54 w 56"/>
                <a:gd name="T59" fmla="*/ 12 h 68"/>
                <a:gd name="T60" fmla="*/ 50 w 56"/>
                <a:gd name="T61" fmla="*/ 10 h 68"/>
                <a:gd name="T62" fmla="*/ 48 w 56"/>
                <a:gd name="T63" fmla="*/ 10 h 68"/>
                <a:gd name="T64" fmla="*/ 48 w 56"/>
                <a:gd name="T65" fmla="*/ 10 h 68"/>
                <a:gd name="T66" fmla="*/ 34 w 56"/>
                <a:gd name="T67" fmla="*/ 12 h 68"/>
                <a:gd name="T68" fmla="*/ 34 w 56"/>
                <a:gd name="T69" fmla="*/ 12 h 68"/>
                <a:gd name="T70" fmla="*/ 28 w 56"/>
                <a:gd name="T71" fmla="*/ 14 h 68"/>
                <a:gd name="T72" fmla="*/ 20 w 56"/>
                <a:gd name="T73" fmla="*/ 14 h 68"/>
                <a:gd name="T74" fmla="*/ 20 w 56"/>
                <a:gd name="T75" fmla="*/ 14 h 68"/>
                <a:gd name="T76" fmla="*/ 16 w 56"/>
                <a:gd name="T77" fmla="*/ 14 h 68"/>
                <a:gd name="T78" fmla="*/ 16 w 56"/>
                <a:gd name="T79" fmla="*/ 14 h 68"/>
                <a:gd name="T80" fmla="*/ 14 w 56"/>
                <a:gd name="T81" fmla="*/ 10 h 68"/>
                <a:gd name="T82" fmla="*/ 12 w 56"/>
                <a:gd name="T83" fmla="*/ 6 h 68"/>
                <a:gd name="T84" fmla="*/ 10 w 56"/>
                <a:gd name="T85" fmla="*/ 2 h 68"/>
                <a:gd name="T86" fmla="*/ 6 w 56"/>
                <a:gd name="T87"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6" h="68">
                  <a:moveTo>
                    <a:pt x="6" y="0"/>
                  </a:moveTo>
                  <a:lnTo>
                    <a:pt x="6" y="0"/>
                  </a:lnTo>
                  <a:lnTo>
                    <a:pt x="4" y="0"/>
                  </a:lnTo>
                  <a:lnTo>
                    <a:pt x="4" y="4"/>
                  </a:lnTo>
                  <a:lnTo>
                    <a:pt x="4" y="4"/>
                  </a:lnTo>
                  <a:lnTo>
                    <a:pt x="2" y="6"/>
                  </a:lnTo>
                  <a:lnTo>
                    <a:pt x="0" y="8"/>
                  </a:lnTo>
                  <a:lnTo>
                    <a:pt x="2" y="14"/>
                  </a:lnTo>
                  <a:lnTo>
                    <a:pt x="2" y="14"/>
                  </a:lnTo>
                  <a:lnTo>
                    <a:pt x="4" y="18"/>
                  </a:lnTo>
                  <a:lnTo>
                    <a:pt x="8" y="22"/>
                  </a:lnTo>
                  <a:lnTo>
                    <a:pt x="8" y="22"/>
                  </a:lnTo>
                  <a:lnTo>
                    <a:pt x="8" y="26"/>
                  </a:lnTo>
                  <a:lnTo>
                    <a:pt x="8" y="32"/>
                  </a:lnTo>
                  <a:lnTo>
                    <a:pt x="8" y="42"/>
                  </a:lnTo>
                  <a:lnTo>
                    <a:pt x="8" y="42"/>
                  </a:lnTo>
                  <a:lnTo>
                    <a:pt x="12" y="58"/>
                  </a:lnTo>
                  <a:lnTo>
                    <a:pt x="14" y="66"/>
                  </a:lnTo>
                  <a:lnTo>
                    <a:pt x="16" y="68"/>
                  </a:lnTo>
                  <a:lnTo>
                    <a:pt x="20" y="68"/>
                  </a:lnTo>
                  <a:lnTo>
                    <a:pt x="20" y="68"/>
                  </a:lnTo>
                  <a:lnTo>
                    <a:pt x="26" y="66"/>
                  </a:lnTo>
                  <a:lnTo>
                    <a:pt x="26" y="66"/>
                  </a:lnTo>
                  <a:lnTo>
                    <a:pt x="36" y="56"/>
                  </a:lnTo>
                  <a:lnTo>
                    <a:pt x="48" y="42"/>
                  </a:lnTo>
                  <a:lnTo>
                    <a:pt x="52" y="34"/>
                  </a:lnTo>
                  <a:lnTo>
                    <a:pt x="56" y="26"/>
                  </a:lnTo>
                  <a:lnTo>
                    <a:pt x="56" y="20"/>
                  </a:lnTo>
                  <a:lnTo>
                    <a:pt x="54" y="12"/>
                  </a:lnTo>
                  <a:lnTo>
                    <a:pt x="54" y="12"/>
                  </a:lnTo>
                  <a:lnTo>
                    <a:pt x="50" y="10"/>
                  </a:lnTo>
                  <a:lnTo>
                    <a:pt x="48" y="10"/>
                  </a:lnTo>
                  <a:lnTo>
                    <a:pt x="48" y="10"/>
                  </a:lnTo>
                  <a:lnTo>
                    <a:pt x="34" y="12"/>
                  </a:lnTo>
                  <a:lnTo>
                    <a:pt x="34" y="12"/>
                  </a:lnTo>
                  <a:lnTo>
                    <a:pt x="28" y="14"/>
                  </a:lnTo>
                  <a:lnTo>
                    <a:pt x="20" y="14"/>
                  </a:lnTo>
                  <a:lnTo>
                    <a:pt x="20" y="14"/>
                  </a:lnTo>
                  <a:lnTo>
                    <a:pt x="16" y="14"/>
                  </a:lnTo>
                  <a:lnTo>
                    <a:pt x="16" y="14"/>
                  </a:lnTo>
                  <a:lnTo>
                    <a:pt x="14" y="10"/>
                  </a:lnTo>
                  <a:lnTo>
                    <a:pt x="12" y="6"/>
                  </a:lnTo>
                  <a:lnTo>
                    <a:pt x="10" y="2"/>
                  </a:lnTo>
                  <a:lnTo>
                    <a:pt x="6"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60" name="Freeform 145"/>
            <p:cNvSpPr>
              <a:spLocks/>
            </p:cNvSpPr>
            <p:nvPr/>
          </p:nvSpPr>
          <p:spPr bwMode="auto">
            <a:xfrm>
              <a:off x="2670" y="3228"/>
              <a:ext cx="56" cy="68"/>
            </a:xfrm>
            <a:custGeom>
              <a:avLst/>
              <a:gdLst>
                <a:gd name="T0" fmla="*/ 6 w 56"/>
                <a:gd name="T1" fmla="*/ 0 h 68"/>
                <a:gd name="T2" fmla="*/ 6 w 56"/>
                <a:gd name="T3" fmla="*/ 0 h 68"/>
                <a:gd name="T4" fmla="*/ 4 w 56"/>
                <a:gd name="T5" fmla="*/ 0 h 68"/>
                <a:gd name="T6" fmla="*/ 4 w 56"/>
                <a:gd name="T7" fmla="*/ 4 h 68"/>
                <a:gd name="T8" fmla="*/ 4 w 56"/>
                <a:gd name="T9" fmla="*/ 4 h 68"/>
                <a:gd name="T10" fmla="*/ 2 w 56"/>
                <a:gd name="T11" fmla="*/ 6 h 68"/>
                <a:gd name="T12" fmla="*/ 0 w 56"/>
                <a:gd name="T13" fmla="*/ 8 h 68"/>
                <a:gd name="T14" fmla="*/ 2 w 56"/>
                <a:gd name="T15" fmla="*/ 14 h 68"/>
                <a:gd name="T16" fmla="*/ 2 w 56"/>
                <a:gd name="T17" fmla="*/ 14 h 68"/>
                <a:gd name="T18" fmla="*/ 4 w 56"/>
                <a:gd name="T19" fmla="*/ 18 h 68"/>
                <a:gd name="T20" fmla="*/ 8 w 56"/>
                <a:gd name="T21" fmla="*/ 22 h 68"/>
                <a:gd name="T22" fmla="*/ 8 w 56"/>
                <a:gd name="T23" fmla="*/ 22 h 68"/>
                <a:gd name="T24" fmla="*/ 8 w 56"/>
                <a:gd name="T25" fmla="*/ 26 h 68"/>
                <a:gd name="T26" fmla="*/ 8 w 56"/>
                <a:gd name="T27" fmla="*/ 32 h 68"/>
                <a:gd name="T28" fmla="*/ 8 w 56"/>
                <a:gd name="T29" fmla="*/ 42 h 68"/>
                <a:gd name="T30" fmla="*/ 8 w 56"/>
                <a:gd name="T31" fmla="*/ 42 h 68"/>
                <a:gd name="T32" fmla="*/ 12 w 56"/>
                <a:gd name="T33" fmla="*/ 58 h 68"/>
                <a:gd name="T34" fmla="*/ 14 w 56"/>
                <a:gd name="T35" fmla="*/ 66 h 68"/>
                <a:gd name="T36" fmla="*/ 16 w 56"/>
                <a:gd name="T37" fmla="*/ 68 h 68"/>
                <a:gd name="T38" fmla="*/ 20 w 56"/>
                <a:gd name="T39" fmla="*/ 68 h 68"/>
                <a:gd name="T40" fmla="*/ 20 w 56"/>
                <a:gd name="T41" fmla="*/ 68 h 68"/>
                <a:gd name="T42" fmla="*/ 26 w 56"/>
                <a:gd name="T43" fmla="*/ 66 h 68"/>
                <a:gd name="T44" fmla="*/ 26 w 56"/>
                <a:gd name="T45" fmla="*/ 66 h 68"/>
                <a:gd name="T46" fmla="*/ 36 w 56"/>
                <a:gd name="T47" fmla="*/ 56 h 68"/>
                <a:gd name="T48" fmla="*/ 48 w 56"/>
                <a:gd name="T49" fmla="*/ 42 h 68"/>
                <a:gd name="T50" fmla="*/ 52 w 56"/>
                <a:gd name="T51" fmla="*/ 34 h 68"/>
                <a:gd name="T52" fmla="*/ 56 w 56"/>
                <a:gd name="T53" fmla="*/ 26 h 68"/>
                <a:gd name="T54" fmla="*/ 56 w 56"/>
                <a:gd name="T55" fmla="*/ 20 h 68"/>
                <a:gd name="T56" fmla="*/ 54 w 56"/>
                <a:gd name="T57" fmla="*/ 12 h 68"/>
                <a:gd name="T58" fmla="*/ 54 w 56"/>
                <a:gd name="T59" fmla="*/ 12 h 68"/>
                <a:gd name="T60" fmla="*/ 50 w 56"/>
                <a:gd name="T61" fmla="*/ 10 h 68"/>
                <a:gd name="T62" fmla="*/ 48 w 56"/>
                <a:gd name="T63" fmla="*/ 10 h 68"/>
                <a:gd name="T64" fmla="*/ 48 w 56"/>
                <a:gd name="T65" fmla="*/ 10 h 68"/>
                <a:gd name="T66" fmla="*/ 34 w 56"/>
                <a:gd name="T67" fmla="*/ 12 h 68"/>
                <a:gd name="T68" fmla="*/ 34 w 56"/>
                <a:gd name="T69" fmla="*/ 12 h 68"/>
                <a:gd name="T70" fmla="*/ 28 w 56"/>
                <a:gd name="T71" fmla="*/ 14 h 68"/>
                <a:gd name="T72" fmla="*/ 20 w 56"/>
                <a:gd name="T73" fmla="*/ 14 h 68"/>
                <a:gd name="T74" fmla="*/ 20 w 56"/>
                <a:gd name="T75" fmla="*/ 14 h 68"/>
                <a:gd name="T76" fmla="*/ 16 w 56"/>
                <a:gd name="T77" fmla="*/ 14 h 68"/>
                <a:gd name="T78" fmla="*/ 16 w 56"/>
                <a:gd name="T79" fmla="*/ 14 h 68"/>
                <a:gd name="T80" fmla="*/ 14 w 56"/>
                <a:gd name="T81" fmla="*/ 10 h 68"/>
                <a:gd name="T82" fmla="*/ 12 w 56"/>
                <a:gd name="T83" fmla="*/ 6 h 68"/>
                <a:gd name="T84" fmla="*/ 10 w 56"/>
                <a:gd name="T85" fmla="*/ 2 h 68"/>
                <a:gd name="T86" fmla="*/ 6 w 56"/>
                <a:gd name="T87"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6" h="68">
                  <a:moveTo>
                    <a:pt x="6" y="0"/>
                  </a:moveTo>
                  <a:lnTo>
                    <a:pt x="6" y="0"/>
                  </a:lnTo>
                  <a:lnTo>
                    <a:pt x="4" y="0"/>
                  </a:lnTo>
                  <a:lnTo>
                    <a:pt x="4" y="4"/>
                  </a:lnTo>
                  <a:lnTo>
                    <a:pt x="4" y="4"/>
                  </a:lnTo>
                  <a:lnTo>
                    <a:pt x="2" y="6"/>
                  </a:lnTo>
                  <a:lnTo>
                    <a:pt x="0" y="8"/>
                  </a:lnTo>
                  <a:lnTo>
                    <a:pt x="2" y="14"/>
                  </a:lnTo>
                  <a:lnTo>
                    <a:pt x="2" y="14"/>
                  </a:lnTo>
                  <a:lnTo>
                    <a:pt x="4" y="18"/>
                  </a:lnTo>
                  <a:lnTo>
                    <a:pt x="8" y="22"/>
                  </a:lnTo>
                  <a:lnTo>
                    <a:pt x="8" y="22"/>
                  </a:lnTo>
                  <a:lnTo>
                    <a:pt x="8" y="26"/>
                  </a:lnTo>
                  <a:lnTo>
                    <a:pt x="8" y="32"/>
                  </a:lnTo>
                  <a:lnTo>
                    <a:pt x="8" y="42"/>
                  </a:lnTo>
                  <a:lnTo>
                    <a:pt x="8" y="42"/>
                  </a:lnTo>
                  <a:lnTo>
                    <a:pt x="12" y="58"/>
                  </a:lnTo>
                  <a:lnTo>
                    <a:pt x="14" y="66"/>
                  </a:lnTo>
                  <a:lnTo>
                    <a:pt x="16" y="68"/>
                  </a:lnTo>
                  <a:lnTo>
                    <a:pt x="20" y="68"/>
                  </a:lnTo>
                  <a:lnTo>
                    <a:pt x="20" y="68"/>
                  </a:lnTo>
                  <a:lnTo>
                    <a:pt x="26" y="66"/>
                  </a:lnTo>
                  <a:lnTo>
                    <a:pt x="26" y="66"/>
                  </a:lnTo>
                  <a:lnTo>
                    <a:pt x="36" y="56"/>
                  </a:lnTo>
                  <a:lnTo>
                    <a:pt x="48" y="42"/>
                  </a:lnTo>
                  <a:lnTo>
                    <a:pt x="52" y="34"/>
                  </a:lnTo>
                  <a:lnTo>
                    <a:pt x="56" y="26"/>
                  </a:lnTo>
                  <a:lnTo>
                    <a:pt x="56" y="20"/>
                  </a:lnTo>
                  <a:lnTo>
                    <a:pt x="54" y="12"/>
                  </a:lnTo>
                  <a:lnTo>
                    <a:pt x="54" y="12"/>
                  </a:lnTo>
                  <a:lnTo>
                    <a:pt x="50" y="10"/>
                  </a:lnTo>
                  <a:lnTo>
                    <a:pt x="48" y="10"/>
                  </a:lnTo>
                  <a:lnTo>
                    <a:pt x="48" y="10"/>
                  </a:lnTo>
                  <a:lnTo>
                    <a:pt x="34" y="12"/>
                  </a:lnTo>
                  <a:lnTo>
                    <a:pt x="34" y="12"/>
                  </a:lnTo>
                  <a:lnTo>
                    <a:pt x="28" y="14"/>
                  </a:lnTo>
                  <a:lnTo>
                    <a:pt x="20" y="14"/>
                  </a:lnTo>
                  <a:lnTo>
                    <a:pt x="20" y="14"/>
                  </a:lnTo>
                  <a:lnTo>
                    <a:pt x="16" y="14"/>
                  </a:lnTo>
                  <a:lnTo>
                    <a:pt x="16" y="14"/>
                  </a:lnTo>
                  <a:lnTo>
                    <a:pt x="14" y="10"/>
                  </a:lnTo>
                  <a:lnTo>
                    <a:pt x="12" y="6"/>
                  </a:lnTo>
                  <a:lnTo>
                    <a:pt x="10" y="2"/>
                  </a:lnTo>
                  <a:lnTo>
                    <a:pt x="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61" name="Freeform 146"/>
            <p:cNvSpPr>
              <a:spLocks/>
            </p:cNvSpPr>
            <p:nvPr/>
          </p:nvSpPr>
          <p:spPr bwMode="auto">
            <a:xfrm>
              <a:off x="3084" y="3112"/>
              <a:ext cx="74" cy="144"/>
            </a:xfrm>
            <a:custGeom>
              <a:avLst/>
              <a:gdLst>
                <a:gd name="T0" fmla="*/ 6 w 74"/>
                <a:gd name="T1" fmla="*/ 0 h 144"/>
                <a:gd name="T2" fmla="*/ 0 w 74"/>
                <a:gd name="T3" fmla="*/ 4 h 144"/>
                <a:gd name="T4" fmla="*/ 0 w 74"/>
                <a:gd name="T5" fmla="*/ 10 h 144"/>
                <a:gd name="T6" fmla="*/ 12 w 74"/>
                <a:gd name="T7" fmla="*/ 22 h 144"/>
                <a:gd name="T8" fmla="*/ 16 w 74"/>
                <a:gd name="T9" fmla="*/ 28 h 144"/>
                <a:gd name="T10" fmla="*/ 20 w 74"/>
                <a:gd name="T11" fmla="*/ 42 h 144"/>
                <a:gd name="T12" fmla="*/ 24 w 74"/>
                <a:gd name="T13" fmla="*/ 48 h 144"/>
                <a:gd name="T14" fmla="*/ 26 w 74"/>
                <a:gd name="T15" fmla="*/ 52 h 144"/>
                <a:gd name="T16" fmla="*/ 28 w 74"/>
                <a:gd name="T17" fmla="*/ 70 h 144"/>
                <a:gd name="T18" fmla="*/ 20 w 74"/>
                <a:gd name="T19" fmla="*/ 84 h 144"/>
                <a:gd name="T20" fmla="*/ 16 w 74"/>
                <a:gd name="T21" fmla="*/ 84 h 144"/>
                <a:gd name="T22" fmla="*/ 14 w 74"/>
                <a:gd name="T23" fmla="*/ 84 h 144"/>
                <a:gd name="T24" fmla="*/ 12 w 74"/>
                <a:gd name="T25" fmla="*/ 84 h 144"/>
                <a:gd name="T26" fmla="*/ 10 w 74"/>
                <a:gd name="T27" fmla="*/ 84 h 144"/>
                <a:gd name="T28" fmla="*/ 6 w 74"/>
                <a:gd name="T29" fmla="*/ 86 h 144"/>
                <a:gd name="T30" fmla="*/ 4 w 74"/>
                <a:gd name="T31" fmla="*/ 94 h 144"/>
                <a:gd name="T32" fmla="*/ 4 w 74"/>
                <a:gd name="T33" fmla="*/ 102 h 144"/>
                <a:gd name="T34" fmla="*/ 24 w 74"/>
                <a:gd name="T35" fmla="*/ 108 h 144"/>
                <a:gd name="T36" fmla="*/ 28 w 74"/>
                <a:gd name="T37" fmla="*/ 116 h 144"/>
                <a:gd name="T38" fmla="*/ 26 w 74"/>
                <a:gd name="T39" fmla="*/ 124 h 144"/>
                <a:gd name="T40" fmla="*/ 20 w 74"/>
                <a:gd name="T41" fmla="*/ 138 h 144"/>
                <a:gd name="T42" fmla="*/ 26 w 74"/>
                <a:gd name="T43" fmla="*/ 144 h 144"/>
                <a:gd name="T44" fmla="*/ 32 w 74"/>
                <a:gd name="T45" fmla="*/ 136 h 144"/>
                <a:gd name="T46" fmla="*/ 48 w 74"/>
                <a:gd name="T47" fmla="*/ 110 h 144"/>
                <a:gd name="T48" fmla="*/ 50 w 74"/>
                <a:gd name="T49" fmla="*/ 104 h 144"/>
                <a:gd name="T50" fmla="*/ 60 w 74"/>
                <a:gd name="T51" fmla="*/ 98 h 144"/>
                <a:gd name="T52" fmla="*/ 62 w 74"/>
                <a:gd name="T53" fmla="*/ 92 h 144"/>
                <a:gd name="T54" fmla="*/ 74 w 74"/>
                <a:gd name="T55" fmla="*/ 66 h 144"/>
                <a:gd name="T56" fmla="*/ 74 w 74"/>
                <a:gd name="T57" fmla="*/ 62 h 144"/>
                <a:gd name="T58" fmla="*/ 70 w 74"/>
                <a:gd name="T59" fmla="*/ 54 h 144"/>
                <a:gd name="T60" fmla="*/ 66 w 74"/>
                <a:gd name="T61" fmla="*/ 54 h 144"/>
                <a:gd name="T62" fmla="*/ 62 w 74"/>
                <a:gd name="T63" fmla="*/ 56 h 144"/>
                <a:gd name="T64" fmla="*/ 54 w 74"/>
                <a:gd name="T65" fmla="*/ 64 h 144"/>
                <a:gd name="T66" fmla="*/ 52 w 74"/>
                <a:gd name="T67" fmla="*/ 66 h 144"/>
                <a:gd name="T68" fmla="*/ 46 w 74"/>
                <a:gd name="T69" fmla="*/ 64 h 144"/>
                <a:gd name="T70" fmla="*/ 42 w 74"/>
                <a:gd name="T71" fmla="*/ 54 h 144"/>
                <a:gd name="T72" fmla="*/ 40 w 74"/>
                <a:gd name="T73" fmla="*/ 46 h 144"/>
                <a:gd name="T74" fmla="*/ 36 w 74"/>
                <a:gd name="T75" fmla="*/ 46 h 144"/>
                <a:gd name="T76" fmla="*/ 32 w 74"/>
                <a:gd name="T77" fmla="*/ 44 h 144"/>
                <a:gd name="T78" fmla="*/ 26 w 74"/>
                <a:gd name="T79" fmla="*/ 40 h 144"/>
                <a:gd name="T80" fmla="*/ 22 w 74"/>
                <a:gd name="T81" fmla="*/ 32 h 144"/>
                <a:gd name="T82" fmla="*/ 20 w 74"/>
                <a:gd name="T83" fmla="*/ 20 h 144"/>
                <a:gd name="T84" fmla="*/ 18 w 74"/>
                <a:gd name="T85" fmla="*/ 12 h 144"/>
                <a:gd name="T86" fmla="*/ 16 w 74"/>
                <a:gd name="T87" fmla="*/ 8 h 144"/>
                <a:gd name="T88" fmla="*/ 6 w 74"/>
                <a:gd name="T89" fmla="*/ 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4" h="144">
                  <a:moveTo>
                    <a:pt x="6" y="0"/>
                  </a:moveTo>
                  <a:lnTo>
                    <a:pt x="6" y="0"/>
                  </a:lnTo>
                  <a:lnTo>
                    <a:pt x="2" y="2"/>
                  </a:lnTo>
                  <a:lnTo>
                    <a:pt x="0" y="4"/>
                  </a:lnTo>
                  <a:lnTo>
                    <a:pt x="0" y="4"/>
                  </a:lnTo>
                  <a:lnTo>
                    <a:pt x="0" y="10"/>
                  </a:lnTo>
                  <a:lnTo>
                    <a:pt x="4" y="14"/>
                  </a:lnTo>
                  <a:lnTo>
                    <a:pt x="12" y="22"/>
                  </a:lnTo>
                  <a:lnTo>
                    <a:pt x="12" y="22"/>
                  </a:lnTo>
                  <a:lnTo>
                    <a:pt x="16" y="28"/>
                  </a:lnTo>
                  <a:lnTo>
                    <a:pt x="16" y="32"/>
                  </a:lnTo>
                  <a:lnTo>
                    <a:pt x="20" y="42"/>
                  </a:lnTo>
                  <a:lnTo>
                    <a:pt x="20" y="42"/>
                  </a:lnTo>
                  <a:lnTo>
                    <a:pt x="24" y="48"/>
                  </a:lnTo>
                  <a:lnTo>
                    <a:pt x="26" y="52"/>
                  </a:lnTo>
                  <a:lnTo>
                    <a:pt x="26" y="52"/>
                  </a:lnTo>
                  <a:lnTo>
                    <a:pt x="28" y="60"/>
                  </a:lnTo>
                  <a:lnTo>
                    <a:pt x="28" y="70"/>
                  </a:lnTo>
                  <a:lnTo>
                    <a:pt x="24" y="78"/>
                  </a:lnTo>
                  <a:lnTo>
                    <a:pt x="20" y="84"/>
                  </a:lnTo>
                  <a:lnTo>
                    <a:pt x="20" y="84"/>
                  </a:lnTo>
                  <a:lnTo>
                    <a:pt x="16" y="84"/>
                  </a:lnTo>
                  <a:lnTo>
                    <a:pt x="16" y="84"/>
                  </a:lnTo>
                  <a:lnTo>
                    <a:pt x="14" y="84"/>
                  </a:lnTo>
                  <a:lnTo>
                    <a:pt x="14" y="84"/>
                  </a:lnTo>
                  <a:lnTo>
                    <a:pt x="12" y="84"/>
                  </a:lnTo>
                  <a:lnTo>
                    <a:pt x="12" y="84"/>
                  </a:lnTo>
                  <a:lnTo>
                    <a:pt x="10" y="84"/>
                  </a:lnTo>
                  <a:lnTo>
                    <a:pt x="6" y="86"/>
                  </a:lnTo>
                  <a:lnTo>
                    <a:pt x="6" y="86"/>
                  </a:lnTo>
                  <a:lnTo>
                    <a:pt x="4" y="90"/>
                  </a:lnTo>
                  <a:lnTo>
                    <a:pt x="4" y="94"/>
                  </a:lnTo>
                  <a:lnTo>
                    <a:pt x="4" y="102"/>
                  </a:lnTo>
                  <a:lnTo>
                    <a:pt x="4" y="102"/>
                  </a:lnTo>
                  <a:lnTo>
                    <a:pt x="18" y="106"/>
                  </a:lnTo>
                  <a:lnTo>
                    <a:pt x="24" y="108"/>
                  </a:lnTo>
                  <a:lnTo>
                    <a:pt x="26" y="112"/>
                  </a:lnTo>
                  <a:lnTo>
                    <a:pt x="28" y="116"/>
                  </a:lnTo>
                  <a:lnTo>
                    <a:pt x="28" y="116"/>
                  </a:lnTo>
                  <a:lnTo>
                    <a:pt x="26" y="124"/>
                  </a:lnTo>
                  <a:lnTo>
                    <a:pt x="22" y="130"/>
                  </a:lnTo>
                  <a:lnTo>
                    <a:pt x="20" y="138"/>
                  </a:lnTo>
                  <a:lnTo>
                    <a:pt x="22" y="142"/>
                  </a:lnTo>
                  <a:lnTo>
                    <a:pt x="26" y="144"/>
                  </a:lnTo>
                  <a:lnTo>
                    <a:pt x="26" y="144"/>
                  </a:lnTo>
                  <a:lnTo>
                    <a:pt x="32" y="136"/>
                  </a:lnTo>
                  <a:lnTo>
                    <a:pt x="38" y="128"/>
                  </a:lnTo>
                  <a:lnTo>
                    <a:pt x="48" y="110"/>
                  </a:lnTo>
                  <a:lnTo>
                    <a:pt x="48" y="110"/>
                  </a:lnTo>
                  <a:lnTo>
                    <a:pt x="50" y="104"/>
                  </a:lnTo>
                  <a:lnTo>
                    <a:pt x="54" y="100"/>
                  </a:lnTo>
                  <a:lnTo>
                    <a:pt x="60" y="98"/>
                  </a:lnTo>
                  <a:lnTo>
                    <a:pt x="62" y="92"/>
                  </a:lnTo>
                  <a:lnTo>
                    <a:pt x="62" y="92"/>
                  </a:lnTo>
                  <a:lnTo>
                    <a:pt x="70" y="78"/>
                  </a:lnTo>
                  <a:lnTo>
                    <a:pt x="74" y="66"/>
                  </a:lnTo>
                  <a:lnTo>
                    <a:pt x="74" y="66"/>
                  </a:lnTo>
                  <a:lnTo>
                    <a:pt x="74" y="62"/>
                  </a:lnTo>
                  <a:lnTo>
                    <a:pt x="74" y="58"/>
                  </a:lnTo>
                  <a:lnTo>
                    <a:pt x="70" y="54"/>
                  </a:lnTo>
                  <a:lnTo>
                    <a:pt x="66" y="54"/>
                  </a:lnTo>
                  <a:lnTo>
                    <a:pt x="66" y="54"/>
                  </a:lnTo>
                  <a:lnTo>
                    <a:pt x="62" y="56"/>
                  </a:lnTo>
                  <a:lnTo>
                    <a:pt x="62" y="56"/>
                  </a:lnTo>
                  <a:lnTo>
                    <a:pt x="56" y="62"/>
                  </a:lnTo>
                  <a:lnTo>
                    <a:pt x="54" y="64"/>
                  </a:lnTo>
                  <a:lnTo>
                    <a:pt x="52" y="66"/>
                  </a:lnTo>
                  <a:lnTo>
                    <a:pt x="52" y="66"/>
                  </a:lnTo>
                  <a:lnTo>
                    <a:pt x="46" y="64"/>
                  </a:lnTo>
                  <a:lnTo>
                    <a:pt x="46" y="64"/>
                  </a:lnTo>
                  <a:lnTo>
                    <a:pt x="44" y="60"/>
                  </a:lnTo>
                  <a:lnTo>
                    <a:pt x="42" y="54"/>
                  </a:lnTo>
                  <a:lnTo>
                    <a:pt x="42" y="50"/>
                  </a:lnTo>
                  <a:lnTo>
                    <a:pt x="40" y="46"/>
                  </a:lnTo>
                  <a:lnTo>
                    <a:pt x="40" y="46"/>
                  </a:lnTo>
                  <a:lnTo>
                    <a:pt x="36" y="46"/>
                  </a:lnTo>
                  <a:lnTo>
                    <a:pt x="32" y="44"/>
                  </a:lnTo>
                  <a:lnTo>
                    <a:pt x="32" y="44"/>
                  </a:lnTo>
                  <a:lnTo>
                    <a:pt x="28" y="42"/>
                  </a:lnTo>
                  <a:lnTo>
                    <a:pt x="26" y="40"/>
                  </a:lnTo>
                  <a:lnTo>
                    <a:pt x="26" y="40"/>
                  </a:lnTo>
                  <a:lnTo>
                    <a:pt x="22" y="32"/>
                  </a:lnTo>
                  <a:lnTo>
                    <a:pt x="22" y="26"/>
                  </a:lnTo>
                  <a:lnTo>
                    <a:pt x="20" y="20"/>
                  </a:lnTo>
                  <a:lnTo>
                    <a:pt x="18" y="12"/>
                  </a:lnTo>
                  <a:lnTo>
                    <a:pt x="18" y="12"/>
                  </a:lnTo>
                  <a:lnTo>
                    <a:pt x="16" y="8"/>
                  </a:lnTo>
                  <a:lnTo>
                    <a:pt x="16" y="8"/>
                  </a:lnTo>
                  <a:lnTo>
                    <a:pt x="12" y="4"/>
                  </a:lnTo>
                  <a:lnTo>
                    <a:pt x="6"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62" name="Freeform 147"/>
            <p:cNvSpPr>
              <a:spLocks/>
            </p:cNvSpPr>
            <p:nvPr/>
          </p:nvSpPr>
          <p:spPr bwMode="auto">
            <a:xfrm>
              <a:off x="3084" y="3112"/>
              <a:ext cx="74" cy="144"/>
            </a:xfrm>
            <a:custGeom>
              <a:avLst/>
              <a:gdLst>
                <a:gd name="T0" fmla="*/ 6 w 74"/>
                <a:gd name="T1" fmla="*/ 0 h 144"/>
                <a:gd name="T2" fmla="*/ 0 w 74"/>
                <a:gd name="T3" fmla="*/ 4 h 144"/>
                <a:gd name="T4" fmla="*/ 0 w 74"/>
                <a:gd name="T5" fmla="*/ 10 h 144"/>
                <a:gd name="T6" fmla="*/ 12 w 74"/>
                <a:gd name="T7" fmla="*/ 22 h 144"/>
                <a:gd name="T8" fmla="*/ 16 w 74"/>
                <a:gd name="T9" fmla="*/ 28 h 144"/>
                <a:gd name="T10" fmla="*/ 20 w 74"/>
                <a:gd name="T11" fmla="*/ 42 h 144"/>
                <a:gd name="T12" fmla="*/ 24 w 74"/>
                <a:gd name="T13" fmla="*/ 48 h 144"/>
                <a:gd name="T14" fmla="*/ 26 w 74"/>
                <a:gd name="T15" fmla="*/ 52 h 144"/>
                <a:gd name="T16" fmla="*/ 28 w 74"/>
                <a:gd name="T17" fmla="*/ 70 h 144"/>
                <a:gd name="T18" fmla="*/ 20 w 74"/>
                <a:gd name="T19" fmla="*/ 84 h 144"/>
                <a:gd name="T20" fmla="*/ 16 w 74"/>
                <a:gd name="T21" fmla="*/ 84 h 144"/>
                <a:gd name="T22" fmla="*/ 14 w 74"/>
                <a:gd name="T23" fmla="*/ 84 h 144"/>
                <a:gd name="T24" fmla="*/ 12 w 74"/>
                <a:gd name="T25" fmla="*/ 84 h 144"/>
                <a:gd name="T26" fmla="*/ 10 w 74"/>
                <a:gd name="T27" fmla="*/ 84 h 144"/>
                <a:gd name="T28" fmla="*/ 6 w 74"/>
                <a:gd name="T29" fmla="*/ 86 h 144"/>
                <a:gd name="T30" fmla="*/ 4 w 74"/>
                <a:gd name="T31" fmla="*/ 94 h 144"/>
                <a:gd name="T32" fmla="*/ 4 w 74"/>
                <a:gd name="T33" fmla="*/ 102 h 144"/>
                <a:gd name="T34" fmla="*/ 24 w 74"/>
                <a:gd name="T35" fmla="*/ 108 h 144"/>
                <a:gd name="T36" fmla="*/ 28 w 74"/>
                <a:gd name="T37" fmla="*/ 116 h 144"/>
                <a:gd name="T38" fmla="*/ 26 w 74"/>
                <a:gd name="T39" fmla="*/ 124 h 144"/>
                <a:gd name="T40" fmla="*/ 20 w 74"/>
                <a:gd name="T41" fmla="*/ 138 h 144"/>
                <a:gd name="T42" fmla="*/ 26 w 74"/>
                <a:gd name="T43" fmla="*/ 144 h 144"/>
                <a:gd name="T44" fmla="*/ 32 w 74"/>
                <a:gd name="T45" fmla="*/ 136 h 144"/>
                <a:gd name="T46" fmla="*/ 48 w 74"/>
                <a:gd name="T47" fmla="*/ 110 h 144"/>
                <a:gd name="T48" fmla="*/ 50 w 74"/>
                <a:gd name="T49" fmla="*/ 104 h 144"/>
                <a:gd name="T50" fmla="*/ 60 w 74"/>
                <a:gd name="T51" fmla="*/ 98 h 144"/>
                <a:gd name="T52" fmla="*/ 62 w 74"/>
                <a:gd name="T53" fmla="*/ 92 h 144"/>
                <a:gd name="T54" fmla="*/ 74 w 74"/>
                <a:gd name="T55" fmla="*/ 66 h 144"/>
                <a:gd name="T56" fmla="*/ 74 w 74"/>
                <a:gd name="T57" fmla="*/ 62 h 144"/>
                <a:gd name="T58" fmla="*/ 70 w 74"/>
                <a:gd name="T59" fmla="*/ 54 h 144"/>
                <a:gd name="T60" fmla="*/ 66 w 74"/>
                <a:gd name="T61" fmla="*/ 54 h 144"/>
                <a:gd name="T62" fmla="*/ 62 w 74"/>
                <a:gd name="T63" fmla="*/ 56 h 144"/>
                <a:gd name="T64" fmla="*/ 54 w 74"/>
                <a:gd name="T65" fmla="*/ 64 h 144"/>
                <a:gd name="T66" fmla="*/ 52 w 74"/>
                <a:gd name="T67" fmla="*/ 66 h 144"/>
                <a:gd name="T68" fmla="*/ 46 w 74"/>
                <a:gd name="T69" fmla="*/ 64 h 144"/>
                <a:gd name="T70" fmla="*/ 42 w 74"/>
                <a:gd name="T71" fmla="*/ 54 h 144"/>
                <a:gd name="T72" fmla="*/ 40 w 74"/>
                <a:gd name="T73" fmla="*/ 46 h 144"/>
                <a:gd name="T74" fmla="*/ 36 w 74"/>
                <a:gd name="T75" fmla="*/ 46 h 144"/>
                <a:gd name="T76" fmla="*/ 32 w 74"/>
                <a:gd name="T77" fmla="*/ 44 h 144"/>
                <a:gd name="T78" fmla="*/ 26 w 74"/>
                <a:gd name="T79" fmla="*/ 40 h 144"/>
                <a:gd name="T80" fmla="*/ 22 w 74"/>
                <a:gd name="T81" fmla="*/ 32 h 144"/>
                <a:gd name="T82" fmla="*/ 20 w 74"/>
                <a:gd name="T83" fmla="*/ 20 h 144"/>
                <a:gd name="T84" fmla="*/ 18 w 74"/>
                <a:gd name="T85" fmla="*/ 12 h 144"/>
                <a:gd name="T86" fmla="*/ 16 w 74"/>
                <a:gd name="T87" fmla="*/ 8 h 144"/>
                <a:gd name="T88" fmla="*/ 6 w 74"/>
                <a:gd name="T89" fmla="*/ 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4" h="144">
                  <a:moveTo>
                    <a:pt x="6" y="0"/>
                  </a:moveTo>
                  <a:lnTo>
                    <a:pt x="6" y="0"/>
                  </a:lnTo>
                  <a:lnTo>
                    <a:pt x="2" y="2"/>
                  </a:lnTo>
                  <a:lnTo>
                    <a:pt x="0" y="4"/>
                  </a:lnTo>
                  <a:lnTo>
                    <a:pt x="0" y="4"/>
                  </a:lnTo>
                  <a:lnTo>
                    <a:pt x="0" y="10"/>
                  </a:lnTo>
                  <a:lnTo>
                    <a:pt x="4" y="14"/>
                  </a:lnTo>
                  <a:lnTo>
                    <a:pt x="12" y="22"/>
                  </a:lnTo>
                  <a:lnTo>
                    <a:pt x="12" y="22"/>
                  </a:lnTo>
                  <a:lnTo>
                    <a:pt x="16" y="28"/>
                  </a:lnTo>
                  <a:lnTo>
                    <a:pt x="16" y="32"/>
                  </a:lnTo>
                  <a:lnTo>
                    <a:pt x="20" y="42"/>
                  </a:lnTo>
                  <a:lnTo>
                    <a:pt x="20" y="42"/>
                  </a:lnTo>
                  <a:lnTo>
                    <a:pt x="24" y="48"/>
                  </a:lnTo>
                  <a:lnTo>
                    <a:pt x="26" y="52"/>
                  </a:lnTo>
                  <a:lnTo>
                    <a:pt x="26" y="52"/>
                  </a:lnTo>
                  <a:lnTo>
                    <a:pt x="28" y="60"/>
                  </a:lnTo>
                  <a:lnTo>
                    <a:pt x="28" y="70"/>
                  </a:lnTo>
                  <a:lnTo>
                    <a:pt x="24" y="78"/>
                  </a:lnTo>
                  <a:lnTo>
                    <a:pt x="20" y="84"/>
                  </a:lnTo>
                  <a:lnTo>
                    <a:pt x="20" y="84"/>
                  </a:lnTo>
                  <a:lnTo>
                    <a:pt x="16" y="84"/>
                  </a:lnTo>
                  <a:lnTo>
                    <a:pt x="16" y="84"/>
                  </a:lnTo>
                  <a:lnTo>
                    <a:pt x="14" y="84"/>
                  </a:lnTo>
                  <a:lnTo>
                    <a:pt x="14" y="84"/>
                  </a:lnTo>
                  <a:lnTo>
                    <a:pt x="12" y="84"/>
                  </a:lnTo>
                  <a:lnTo>
                    <a:pt x="12" y="84"/>
                  </a:lnTo>
                  <a:lnTo>
                    <a:pt x="10" y="84"/>
                  </a:lnTo>
                  <a:lnTo>
                    <a:pt x="6" y="86"/>
                  </a:lnTo>
                  <a:lnTo>
                    <a:pt x="6" y="86"/>
                  </a:lnTo>
                  <a:lnTo>
                    <a:pt x="4" y="90"/>
                  </a:lnTo>
                  <a:lnTo>
                    <a:pt x="4" y="94"/>
                  </a:lnTo>
                  <a:lnTo>
                    <a:pt x="4" y="102"/>
                  </a:lnTo>
                  <a:lnTo>
                    <a:pt x="4" y="102"/>
                  </a:lnTo>
                  <a:lnTo>
                    <a:pt x="18" y="106"/>
                  </a:lnTo>
                  <a:lnTo>
                    <a:pt x="24" y="108"/>
                  </a:lnTo>
                  <a:lnTo>
                    <a:pt x="26" y="112"/>
                  </a:lnTo>
                  <a:lnTo>
                    <a:pt x="28" y="116"/>
                  </a:lnTo>
                  <a:lnTo>
                    <a:pt x="28" y="116"/>
                  </a:lnTo>
                  <a:lnTo>
                    <a:pt x="26" y="124"/>
                  </a:lnTo>
                  <a:lnTo>
                    <a:pt x="22" y="130"/>
                  </a:lnTo>
                  <a:lnTo>
                    <a:pt x="20" y="138"/>
                  </a:lnTo>
                  <a:lnTo>
                    <a:pt x="22" y="142"/>
                  </a:lnTo>
                  <a:lnTo>
                    <a:pt x="26" y="144"/>
                  </a:lnTo>
                  <a:lnTo>
                    <a:pt x="26" y="144"/>
                  </a:lnTo>
                  <a:lnTo>
                    <a:pt x="32" y="136"/>
                  </a:lnTo>
                  <a:lnTo>
                    <a:pt x="38" y="128"/>
                  </a:lnTo>
                  <a:lnTo>
                    <a:pt x="48" y="110"/>
                  </a:lnTo>
                  <a:lnTo>
                    <a:pt x="48" y="110"/>
                  </a:lnTo>
                  <a:lnTo>
                    <a:pt x="50" y="104"/>
                  </a:lnTo>
                  <a:lnTo>
                    <a:pt x="54" y="100"/>
                  </a:lnTo>
                  <a:lnTo>
                    <a:pt x="60" y="98"/>
                  </a:lnTo>
                  <a:lnTo>
                    <a:pt x="62" y="92"/>
                  </a:lnTo>
                  <a:lnTo>
                    <a:pt x="62" y="92"/>
                  </a:lnTo>
                  <a:lnTo>
                    <a:pt x="70" y="78"/>
                  </a:lnTo>
                  <a:lnTo>
                    <a:pt x="74" y="66"/>
                  </a:lnTo>
                  <a:lnTo>
                    <a:pt x="74" y="66"/>
                  </a:lnTo>
                  <a:lnTo>
                    <a:pt x="74" y="62"/>
                  </a:lnTo>
                  <a:lnTo>
                    <a:pt x="74" y="58"/>
                  </a:lnTo>
                  <a:lnTo>
                    <a:pt x="70" y="54"/>
                  </a:lnTo>
                  <a:lnTo>
                    <a:pt x="66" y="54"/>
                  </a:lnTo>
                  <a:lnTo>
                    <a:pt x="66" y="54"/>
                  </a:lnTo>
                  <a:lnTo>
                    <a:pt x="62" y="56"/>
                  </a:lnTo>
                  <a:lnTo>
                    <a:pt x="62" y="56"/>
                  </a:lnTo>
                  <a:lnTo>
                    <a:pt x="56" y="62"/>
                  </a:lnTo>
                  <a:lnTo>
                    <a:pt x="54" y="64"/>
                  </a:lnTo>
                  <a:lnTo>
                    <a:pt x="52" y="66"/>
                  </a:lnTo>
                  <a:lnTo>
                    <a:pt x="52" y="66"/>
                  </a:lnTo>
                  <a:lnTo>
                    <a:pt x="46" y="64"/>
                  </a:lnTo>
                  <a:lnTo>
                    <a:pt x="46" y="64"/>
                  </a:lnTo>
                  <a:lnTo>
                    <a:pt x="44" y="60"/>
                  </a:lnTo>
                  <a:lnTo>
                    <a:pt x="42" y="54"/>
                  </a:lnTo>
                  <a:lnTo>
                    <a:pt x="42" y="50"/>
                  </a:lnTo>
                  <a:lnTo>
                    <a:pt x="40" y="46"/>
                  </a:lnTo>
                  <a:lnTo>
                    <a:pt x="40" y="46"/>
                  </a:lnTo>
                  <a:lnTo>
                    <a:pt x="36" y="46"/>
                  </a:lnTo>
                  <a:lnTo>
                    <a:pt x="32" y="44"/>
                  </a:lnTo>
                  <a:lnTo>
                    <a:pt x="32" y="44"/>
                  </a:lnTo>
                  <a:lnTo>
                    <a:pt x="28" y="42"/>
                  </a:lnTo>
                  <a:lnTo>
                    <a:pt x="26" y="40"/>
                  </a:lnTo>
                  <a:lnTo>
                    <a:pt x="26" y="40"/>
                  </a:lnTo>
                  <a:lnTo>
                    <a:pt x="22" y="32"/>
                  </a:lnTo>
                  <a:lnTo>
                    <a:pt x="22" y="26"/>
                  </a:lnTo>
                  <a:lnTo>
                    <a:pt x="20" y="20"/>
                  </a:lnTo>
                  <a:lnTo>
                    <a:pt x="18" y="12"/>
                  </a:lnTo>
                  <a:lnTo>
                    <a:pt x="18" y="12"/>
                  </a:lnTo>
                  <a:lnTo>
                    <a:pt x="16" y="8"/>
                  </a:lnTo>
                  <a:lnTo>
                    <a:pt x="16" y="8"/>
                  </a:lnTo>
                  <a:lnTo>
                    <a:pt x="12" y="4"/>
                  </a:lnTo>
                  <a:lnTo>
                    <a:pt x="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63" name="Freeform 148"/>
            <p:cNvSpPr>
              <a:spLocks/>
            </p:cNvSpPr>
            <p:nvPr/>
          </p:nvSpPr>
          <p:spPr bwMode="auto">
            <a:xfrm>
              <a:off x="2974" y="3232"/>
              <a:ext cx="124" cy="138"/>
            </a:xfrm>
            <a:custGeom>
              <a:avLst/>
              <a:gdLst>
                <a:gd name="T0" fmla="*/ 102 w 124"/>
                <a:gd name="T1" fmla="*/ 0 h 138"/>
                <a:gd name="T2" fmla="*/ 100 w 124"/>
                <a:gd name="T3" fmla="*/ 0 h 138"/>
                <a:gd name="T4" fmla="*/ 92 w 124"/>
                <a:gd name="T5" fmla="*/ 4 h 138"/>
                <a:gd name="T6" fmla="*/ 88 w 124"/>
                <a:gd name="T7" fmla="*/ 12 h 138"/>
                <a:gd name="T8" fmla="*/ 66 w 124"/>
                <a:gd name="T9" fmla="*/ 48 h 138"/>
                <a:gd name="T10" fmla="*/ 58 w 124"/>
                <a:gd name="T11" fmla="*/ 54 h 138"/>
                <a:gd name="T12" fmla="*/ 50 w 124"/>
                <a:gd name="T13" fmla="*/ 58 h 138"/>
                <a:gd name="T14" fmla="*/ 34 w 124"/>
                <a:gd name="T15" fmla="*/ 74 h 138"/>
                <a:gd name="T16" fmla="*/ 26 w 124"/>
                <a:gd name="T17" fmla="*/ 80 h 138"/>
                <a:gd name="T18" fmla="*/ 10 w 124"/>
                <a:gd name="T19" fmla="*/ 92 h 138"/>
                <a:gd name="T20" fmla="*/ 4 w 124"/>
                <a:gd name="T21" fmla="*/ 98 h 138"/>
                <a:gd name="T22" fmla="*/ 0 w 124"/>
                <a:gd name="T23" fmla="*/ 110 h 138"/>
                <a:gd name="T24" fmla="*/ 8 w 124"/>
                <a:gd name="T25" fmla="*/ 114 h 138"/>
                <a:gd name="T26" fmla="*/ 24 w 124"/>
                <a:gd name="T27" fmla="*/ 118 h 138"/>
                <a:gd name="T28" fmla="*/ 28 w 124"/>
                <a:gd name="T29" fmla="*/ 122 h 138"/>
                <a:gd name="T30" fmla="*/ 28 w 124"/>
                <a:gd name="T31" fmla="*/ 130 h 138"/>
                <a:gd name="T32" fmla="*/ 32 w 124"/>
                <a:gd name="T33" fmla="*/ 136 h 138"/>
                <a:gd name="T34" fmla="*/ 36 w 124"/>
                <a:gd name="T35" fmla="*/ 138 h 138"/>
                <a:gd name="T36" fmla="*/ 40 w 124"/>
                <a:gd name="T37" fmla="*/ 136 h 138"/>
                <a:gd name="T38" fmla="*/ 44 w 124"/>
                <a:gd name="T39" fmla="*/ 132 h 138"/>
                <a:gd name="T40" fmla="*/ 54 w 124"/>
                <a:gd name="T41" fmla="*/ 126 h 138"/>
                <a:gd name="T42" fmla="*/ 64 w 124"/>
                <a:gd name="T43" fmla="*/ 120 h 138"/>
                <a:gd name="T44" fmla="*/ 66 w 124"/>
                <a:gd name="T45" fmla="*/ 116 h 138"/>
                <a:gd name="T46" fmla="*/ 70 w 124"/>
                <a:gd name="T47" fmla="*/ 102 h 138"/>
                <a:gd name="T48" fmla="*/ 72 w 124"/>
                <a:gd name="T49" fmla="*/ 94 h 138"/>
                <a:gd name="T50" fmla="*/ 76 w 124"/>
                <a:gd name="T51" fmla="*/ 84 h 138"/>
                <a:gd name="T52" fmla="*/ 84 w 124"/>
                <a:gd name="T53" fmla="*/ 78 h 138"/>
                <a:gd name="T54" fmla="*/ 94 w 124"/>
                <a:gd name="T55" fmla="*/ 76 h 138"/>
                <a:gd name="T56" fmla="*/ 98 w 124"/>
                <a:gd name="T57" fmla="*/ 72 h 138"/>
                <a:gd name="T58" fmla="*/ 98 w 124"/>
                <a:gd name="T59" fmla="*/ 64 h 138"/>
                <a:gd name="T60" fmla="*/ 100 w 124"/>
                <a:gd name="T61" fmla="*/ 58 h 138"/>
                <a:gd name="T62" fmla="*/ 108 w 124"/>
                <a:gd name="T63" fmla="*/ 50 h 138"/>
                <a:gd name="T64" fmla="*/ 118 w 124"/>
                <a:gd name="T65" fmla="*/ 44 h 138"/>
                <a:gd name="T66" fmla="*/ 122 w 124"/>
                <a:gd name="T67" fmla="*/ 34 h 138"/>
                <a:gd name="T68" fmla="*/ 124 w 124"/>
                <a:gd name="T69" fmla="*/ 22 h 138"/>
                <a:gd name="T70" fmla="*/ 120 w 124"/>
                <a:gd name="T71" fmla="*/ 18 h 138"/>
                <a:gd name="T72" fmla="*/ 112 w 124"/>
                <a:gd name="T73" fmla="*/ 18 h 138"/>
                <a:gd name="T74" fmla="*/ 108 w 124"/>
                <a:gd name="T75" fmla="*/ 16 h 138"/>
                <a:gd name="T76" fmla="*/ 108 w 124"/>
                <a:gd name="T77" fmla="*/ 6 h 138"/>
                <a:gd name="T78" fmla="*/ 106 w 124"/>
                <a:gd name="T79"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4" h="138">
                  <a:moveTo>
                    <a:pt x="102" y="0"/>
                  </a:moveTo>
                  <a:lnTo>
                    <a:pt x="102" y="0"/>
                  </a:lnTo>
                  <a:lnTo>
                    <a:pt x="100" y="0"/>
                  </a:lnTo>
                  <a:lnTo>
                    <a:pt x="100" y="0"/>
                  </a:lnTo>
                  <a:lnTo>
                    <a:pt x="96" y="2"/>
                  </a:lnTo>
                  <a:lnTo>
                    <a:pt x="92" y="4"/>
                  </a:lnTo>
                  <a:lnTo>
                    <a:pt x="88" y="12"/>
                  </a:lnTo>
                  <a:lnTo>
                    <a:pt x="88" y="12"/>
                  </a:lnTo>
                  <a:lnTo>
                    <a:pt x="80" y="30"/>
                  </a:lnTo>
                  <a:lnTo>
                    <a:pt x="66" y="48"/>
                  </a:lnTo>
                  <a:lnTo>
                    <a:pt x="66" y="48"/>
                  </a:lnTo>
                  <a:lnTo>
                    <a:pt x="58" y="54"/>
                  </a:lnTo>
                  <a:lnTo>
                    <a:pt x="50" y="58"/>
                  </a:lnTo>
                  <a:lnTo>
                    <a:pt x="50" y="58"/>
                  </a:lnTo>
                  <a:lnTo>
                    <a:pt x="42" y="66"/>
                  </a:lnTo>
                  <a:lnTo>
                    <a:pt x="34" y="74"/>
                  </a:lnTo>
                  <a:lnTo>
                    <a:pt x="34" y="74"/>
                  </a:lnTo>
                  <a:lnTo>
                    <a:pt x="26" y="80"/>
                  </a:lnTo>
                  <a:lnTo>
                    <a:pt x="18" y="86"/>
                  </a:lnTo>
                  <a:lnTo>
                    <a:pt x="10" y="92"/>
                  </a:lnTo>
                  <a:lnTo>
                    <a:pt x="4" y="98"/>
                  </a:lnTo>
                  <a:lnTo>
                    <a:pt x="4" y="98"/>
                  </a:lnTo>
                  <a:lnTo>
                    <a:pt x="0" y="104"/>
                  </a:lnTo>
                  <a:lnTo>
                    <a:pt x="0" y="110"/>
                  </a:lnTo>
                  <a:lnTo>
                    <a:pt x="4" y="112"/>
                  </a:lnTo>
                  <a:lnTo>
                    <a:pt x="8" y="114"/>
                  </a:lnTo>
                  <a:lnTo>
                    <a:pt x="20" y="116"/>
                  </a:lnTo>
                  <a:lnTo>
                    <a:pt x="24" y="118"/>
                  </a:lnTo>
                  <a:lnTo>
                    <a:pt x="28" y="122"/>
                  </a:lnTo>
                  <a:lnTo>
                    <a:pt x="28" y="122"/>
                  </a:lnTo>
                  <a:lnTo>
                    <a:pt x="28" y="126"/>
                  </a:lnTo>
                  <a:lnTo>
                    <a:pt x="28" y="130"/>
                  </a:lnTo>
                  <a:lnTo>
                    <a:pt x="30" y="134"/>
                  </a:lnTo>
                  <a:lnTo>
                    <a:pt x="32" y="136"/>
                  </a:lnTo>
                  <a:lnTo>
                    <a:pt x="32" y="136"/>
                  </a:lnTo>
                  <a:lnTo>
                    <a:pt x="36" y="138"/>
                  </a:lnTo>
                  <a:lnTo>
                    <a:pt x="36" y="138"/>
                  </a:lnTo>
                  <a:lnTo>
                    <a:pt x="40" y="136"/>
                  </a:lnTo>
                  <a:lnTo>
                    <a:pt x="44" y="132"/>
                  </a:lnTo>
                  <a:lnTo>
                    <a:pt x="44" y="132"/>
                  </a:lnTo>
                  <a:lnTo>
                    <a:pt x="50" y="128"/>
                  </a:lnTo>
                  <a:lnTo>
                    <a:pt x="54" y="126"/>
                  </a:lnTo>
                  <a:lnTo>
                    <a:pt x="60" y="124"/>
                  </a:lnTo>
                  <a:lnTo>
                    <a:pt x="64" y="120"/>
                  </a:lnTo>
                  <a:lnTo>
                    <a:pt x="64" y="120"/>
                  </a:lnTo>
                  <a:lnTo>
                    <a:pt x="66" y="116"/>
                  </a:lnTo>
                  <a:lnTo>
                    <a:pt x="68" y="112"/>
                  </a:lnTo>
                  <a:lnTo>
                    <a:pt x="70" y="102"/>
                  </a:lnTo>
                  <a:lnTo>
                    <a:pt x="70" y="102"/>
                  </a:lnTo>
                  <a:lnTo>
                    <a:pt x="72" y="94"/>
                  </a:lnTo>
                  <a:lnTo>
                    <a:pt x="76" y="84"/>
                  </a:lnTo>
                  <a:lnTo>
                    <a:pt x="76" y="84"/>
                  </a:lnTo>
                  <a:lnTo>
                    <a:pt x="80" y="80"/>
                  </a:lnTo>
                  <a:lnTo>
                    <a:pt x="84" y="78"/>
                  </a:lnTo>
                  <a:lnTo>
                    <a:pt x="90" y="78"/>
                  </a:lnTo>
                  <a:lnTo>
                    <a:pt x="94" y="76"/>
                  </a:lnTo>
                  <a:lnTo>
                    <a:pt x="94" y="76"/>
                  </a:lnTo>
                  <a:lnTo>
                    <a:pt x="98" y="72"/>
                  </a:lnTo>
                  <a:lnTo>
                    <a:pt x="98" y="68"/>
                  </a:lnTo>
                  <a:lnTo>
                    <a:pt x="98" y="64"/>
                  </a:lnTo>
                  <a:lnTo>
                    <a:pt x="100" y="58"/>
                  </a:lnTo>
                  <a:lnTo>
                    <a:pt x="100" y="58"/>
                  </a:lnTo>
                  <a:lnTo>
                    <a:pt x="104" y="54"/>
                  </a:lnTo>
                  <a:lnTo>
                    <a:pt x="108" y="50"/>
                  </a:lnTo>
                  <a:lnTo>
                    <a:pt x="114" y="48"/>
                  </a:lnTo>
                  <a:lnTo>
                    <a:pt x="118" y="44"/>
                  </a:lnTo>
                  <a:lnTo>
                    <a:pt x="118" y="44"/>
                  </a:lnTo>
                  <a:lnTo>
                    <a:pt x="122" y="34"/>
                  </a:lnTo>
                  <a:lnTo>
                    <a:pt x="124" y="28"/>
                  </a:lnTo>
                  <a:lnTo>
                    <a:pt x="124" y="22"/>
                  </a:lnTo>
                  <a:lnTo>
                    <a:pt x="124" y="22"/>
                  </a:lnTo>
                  <a:lnTo>
                    <a:pt x="120" y="18"/>
                  </a:lnTo>
                  <a:lnTo>
                    <a:pt x="116" y="18"/>
                  </a:lnTo>
                  <a:lnTo>
                    <a:pt x="112" y="18"/>
                  </a:lnTo>
                  <a:lnTo>
                    <a:pt x="108" y="16"/>
                  </a:lnTo>
                  <a:lnTo>
                    <a:pt x="108" y="16"/>
                  </a:lnTo>
                  <a:lnTo>
                    <a:pt x="108" y="10"/>
                  </a:lnTo>
                  <a:lnTo>
                    <a:pt x="108" y="6"/>
                  </a:lnTo>
                  <a:lnTo>
                    <a:pt x="108" y="2"/>
                  </a:lnTo>
                  <a:lnTo>
                    <a:pt x="106" y="0"/>
                  </a:lnTo>
                  <a:lnTo>
                    <a:pt x="102"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64" name="Freeform 149"/>
            <p:cNvSpPr>
              <a:spLocks/>
            </p:cNvSpPr>
            <p:nvPr/>
          </p:nvSpPr>
          <p:spPr bwMode="auto">
            <a:xfrm>
              <a:off x="2974" y="3232"/>
              <a:ext cx="124" cy="138"/>
            </a:xfrm>
            <a:custGeom>
              <a:avLst/>
              <a:gdLst>
                <a:gd name="T0" fmla="*/ 102 w 124"/>
                <a:gd name="T1" fmla="*/ 0 h 138"/>
                <a:gd name="T2" fmla="*/ 100 w 124"/>
                <a:gd name="T3" fmla="*/ 0 h 138"/>
                <a:gd name="T4" fmla="*/ 92 w 124"/>
                <a:gd name="T5" fmla="*/ 4 h 138"/>
                <a:gd name="T6" fmla="*/ 88 w 124"/>
                <a:gd name="T7" fmla="*/ 12 h 138"/>
                <a:gd name="T8" fmla="*/ 66 w 124"/>
                <a:gd name="T9" fmla="*/ 48 h 138"/>
                <a:gd name="T10" fmla="*/ 58 w 124"/>
                <a:gd name="T11" fmla="*/ 54 h 138"/>
                <a:gd name="T12" fmla="*/ 50 w 124"/>
                <a:gd name="T13" fmla="*/ 58 h 138"/>
                <a:gd name="T14" fmla="*/ 34 w 124"/>
                <a:gd name="T15" fmla="*/ 74 h 138"/>
                <a:gd name="T16" fmla="*/ 26 w 124"/>
                <a:gd name="T17" fmla="*/ 80 h 138"/>
                <a:gd name="T18" fmla="*/ 10 w 124"/>
                <a:gd name="T19" fmla="*/ 92 h 138"/>
                <a:gd name="T20" fmla="*/ 4 w 124"/>
                <a:gd name="T21" fmla="*/ 98 h 138"/>
                <a:gd name="T22" fmla="*/ 0 w 124"/>
                <a:gd name="T23" fmla="*/ 110 h 138"/>
                <a:gd name="T24" fmla="*/ 8 w 124"/>
                <a:gd name="T25" fmla="*/ 114 h 138"/>
                <a:gd name="T26" fmla="*/ 24 w 124"/>
                <a:gd name="T27" fmla="*/ 118 h 138"/>
                <a:gd name="T28" fmla="*/ 28 w 124"/>
                <a:gd name="T29" fmla="*/ 122 h 138"/>
                <a:gd name="T30" fmla="*/ 28 w 124"/>
                <a:gd name="T31" fmla="*/ 130 h 138"/>
                <a:gd name="T32" fmla="*/ 32 w 124"/>
                <a:gd name="T33" fmla="*/ 136 h 138"/>
                <a:gd name="T34" fmla="*/ 36 w 124"/>
                <a:gd name="T35" fmla="*/ 138 h 138"/>
                <a:gd name="T36" fmla="*/ 40 w 124"/>
                <a:gd name="T37" fmla="*/ 136 h 138"/>
                <a:gd name="T38" fmla="*/ 44 w 124"/>
                <a:gd name="T39" fmla="*/ 132 h 138"/>
                <a:gd name="T40" fmla="*/ 54 w 124"/>
                <a:gd name="T41" fmla="*/ 126 h 138"/>
                <a:gd name="T42" fmla="*/ 64 w 124"/>
                <a:gd name="T43" fmla="*/ 120 h 138"/>
                <a:gd name="T44" fmla="*/ 66 w 124"/>
                <a:gd name="T45" fmla="*/ 116 h 138"/>
                <a:gd name="T46" fmla="*/ 70 w 124"/>
                <a:gd name="T47" fmla="*/ 102 h 138"/>
                <a:gd name="T48" fmla="*/ 72 w 124"/>
                <a:gd name="T49" fmla="*/ 94 h 138"/>
                <a:gd name="T50" fmla="*/ 76 w 124"/>
                <a:gd name="T51" fmla="*/ 84 h 138"/>
                <a:gd name="T52" fmla="*/ 84 w 124"/>
                <a:gd name="T53" fmla="*/ 78 h 138"/>
                <a:gd name="T54" fmla="*/ 94 w 124"/>
                <a:gd name="T55" fmla="*/ 76 h 138"/>
                <a:gd name="T56" fmla="*/ 98 w 124"/>
                <a:gd name="T57" fmla="*/ 72 h 138"/>
                <a:gd name="T58" fmla="*/ 98 w 124"/>
                <a:gd name="T59" fmla="*/ 64 h 138"/>
                <a:gd name="T60" fmla="*/ 100 w 124"/>
                <a:gd name="T61" fmla="*/ 58 h 138"/>
                <a:gd name="T62" fmla="*/ 108 w 124"/>
                <a:gd name="T63" fmla="*/ 50 h 138"/>
                <a:gd name="T64" fmla="*/ 118 w 124"/>
                <a:gd name="T65" fmla="*/ 44 h 138"/>
                <a:gd name="T66" fmla="*/ 122 w 124"/>
                <a:gd name="T67" fmla="*/ 34 h 138"/>
                <a:gd name="T68" fmla="*/ 124 w 124"/>
                <a:gd name="T69" fmla="*/ 22 h 138"/>
                <a:gd name="T70" fmla="*/ 120 w 124"/>
                <a:gd name="T71" fmla="*/ 18 h 138"/>
                <a:gd name="T72" fmla="*/ 112 w 124"/>
                <a:gd name="T73" fmla="*/ 18 h 138"/>
                <a:gd name="T74" fmla="*/ 108 w 124"/>
                <a:gd name="T75" fmla="*/ 16 h 138"/>
                <a:gd name="T76" fmla="*/ 108 w 124"/>
                <a:gd name="T77" fmla="*/ 6 h 138"/>
                <a:gd name="T78" fmla="*/ 106 w 124"/>
                <a:gd name="T79"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4" h="138">
                  <a:moveTo>
                    <a:pt x="102" y="0"/>
                  </a:moveTo>
                  <a:lnTo>
                    <a:pt x="102" y="0"/>
                  </a:lnTo>
                  <a:lnTo>
                    <a:pt x="100" y="0"/>
                  </a:lnTo>
                  <a:lnTo>
                    <a:pt x="100" y="0"/>
                  </a:lnTo>
                  <a:lnTo>
                    <a:pt x="96" y="2"/>
                  </a:lnTo>
                  <a:lnTo>
                    <a:pt x="92" y="4"/>
                  </a:lnTo>
                  <a:lnTo>
                    <a:pt x="88" y="12"/>
                  </a:lnTo>
                  <a:lnTo>
                    <a:pt x="88" y="12"/>
                  </a:lnTo>
                  <a:lnTo>
                    <a:pt x="80" y="30"/>
                  </a:lnTo>
                  <a:lnTo>
                    <a:pt x="66" y="48"/>
                  </a:lnTo>
                  <a:lnTo>
                    <a:pt x="66" y="48"/>
                  </a:lnTo>
                  <a:lnTo>
                    <a:pt x="58" y="54"/>
                  </a:lnTo>
                  <a:lnTo>
                    <a:pt x="50" y="58"/>
                  </a:lnTo>
                  <a:lnTo>
                    <a:pt x="50" y="58"/>
                  </a:lnTo>
                  <a:lnTo>
                    <a:pt x="42" y="66"/>
                  </a:lnTo>
                  <a:lnTo>
                    <a:pt x="34" y="74"/>
                  </a:lnTo>
                  <a:lnTo>
                    <a:pt x="34" y="74"/>
                  </a:lnTo>
                  <a:lnTo>
                    <a:pt x="26" y="80"/>
                  </a:lnTo>
                  <a:lnTo>
                    <a:pt x="18" y="86"/>
                  </a:lnTo>
                  <a:lnTo>
                    <a:pt x="10" y="92"/>
                  </a:lnTo>
                  <a:lnTo>
                    <a:pt x="4" y="98"/>
                  </a:lnTo>
                  <a:lnTo>
                    <a:pt x="4" y="98"/>
                  </a:lnTo>
                  <a:lnTo>
                    <a:pt x="0" y="104"/>
                  </a:lnTo>
                  <a:lnTo>
                    <a:pt x="0" y="110"/>
                  </a:lnTo>
                  <a:lnTo>
                    <a:pt x="4" y="112"/>
                  </a:lnTo>
                  <a:lnTo>
                    <a:pt x="8" y="114"/>
                  </a:lnTo>
                  <a:lnTo>
                    <a:pt x="20" y="116"/>
                  </a:lnTo>
                  <a:lnTo>
                    <a:pt x="24" y="118"/>
                  </a:lnTo>
                  <a:lnTo>
                    <a:pt x="28" y="122"/>
                  </a:lnTo>
                  <a:lnTo>
                    <a:pt x="28" y="122"/>
                  </a:lnTo>
                  <a:lnTo>
                    <a:pt x="28" y="126"/>
                  </a:lnTo>
                  <a:lnTo>
                    <a:pt x="28" y="130"/>
                  </a:lnTo>
                  <a:lnTo>
                    <a:pt x="30" y="134"/>
                  </a:lnTo>
                  <a:lnTo>
                    <a:pt x="32" y="136"/>
                  </a:lnTo>
                  <a:lnTo>
                    <a:pt x="32" y="136"/>
                  </a:lnTo>
                  <a:lnTo>
                    <a:pt x="36" y="138"/>
                  </a:lnTo>
                  <a:lnTo>
                    <a:pt x="36" y="138"/>
                  </a:lnTo>
                  <a:lnTo>
                    <a:pt x="40" y="136"/>
                  </a:lnTo>
                  <a:lnTo>
                    <a:pt x="44" y="132"/>
                  </a:lnTo>
                  <a:lnTo>
                    <a:pt x="44" y="132"/>
                  </a:lnTo>
                  <a:lnTo>
                    <a:pt x="50" y="128"/>
                  </a:lnTo>
                  <a:lnTo>
                    <a:pt x="54" y="126"/>
                  </a:lnTo>
                  <a:lnTo>
                    <a:pt x="60" y="124"/>
                  </a:lnTo>
                  <a:lnTo>
                    <a:pt x="64" y="120"/>
                  </a:lnTo>
                  <a:lnTo>
                    <a:pt x="64" y="120"/>
                  </a:lnTo>
                  <a:lnTo>
                    <a:pt x="66" y="116"/>
                  </a:lnTo>
                  <a:lnTo>
                    <a:pt x="68" y="112"/>
                  </a:lnTo>
                  <a:lnTo>
                    <a:pt x="70" y="102"/>
                  </a:lnTo>
                  <a:lnTo>
                    <a:pt x="70" y="102"/>
                  </a:lnTo>
                  <a:lnTo>
                    <a:pt x="72" y="94"/>
                  </a:lnTo>
                  <a:lnTo>
                    <a:pt x="76" y="84"/>
                  </a:lnTo>
                  <a:lnTo>
                    <a:pt x="76" y="84"/>
                  </a:lnTo>
                  <a:lnTo>
                    <a:pt x="80" y="80"/>
                  </a:lnTo>
                  <a:lnTo>
                    <a:pt x="84" y="78"/>
                  </a:lnTo>
                  <a:lnTo>
                    <a:pt x="90" y="78"/>
                  </a:lnTo>
                  <a:lnTo>
                    <a:pt x="94" y="76"/>
                  </a:lnTo>
                  <a:lnTo>
                    <a:pt x="94" y="76"/>
                  </a:lnTo>
                  <a:lnTo>
                    <a:pt x="98" y="72"/>
                  </a:lnTo>
                  <a:lnTo>
                    <a:pt x="98" y="68"/>
                  </a:lnTo>
                  <a:lnTo>
                    <a:pt x="98" y="64"/>
                  </a:lnTo>
                  <a:lnTo>
                    <a:pt x="100" y="58"/>
                  </a:lnTo>
                  <a:lnTo>
                    <a:pt x="100" y="58"/>
                  </a:lnTo>
                  <a:lnTo>
                    <a:pt x="104" y="54"/>
                  </a:lnTo>
                  <a:lnTo>
                    <a:pt x="108" y="50"/>
                  </a:lnTo>
                  <a:lnTo>
                    <a:pt x="114" y="48"/>
                  </a:lnTo>
                  <a:lnTo>
                    <a:pt x="118" y="44"/>
                  </a:lnTo>
                  <a:lnTo>
                    <a:pt x="118" y="44"/>
                  </a:lnTo>
                  <a:lnTo>
                    <a:pt x="122" y="34"/>
                  </a:lnTo>
                  <a:lnTo>
                    <a:pt x="124" y="28"/>
                  </a:lnTo>
                  <a:lnTo>
                    <a:pt x="124" y="22"/>
                  </a:lnTo>
                  <a:lnTo>
                    <a:pt x="124" y="22"/>
                  </a:lnTo>
                  <a:lnTo>
                    <a:pt x="120" y="18"/>
                  </a:lnTo>
                  <a:lnTo>
                    <a:pt x="116" y="18"/>
                  </a:lnTo>
                  <a:lnTo>
                    <a:pt x="112" y="18"/>
                  </a:lnTo>
                  <a:lnTo>
                    <a:pt x="108" y="16"/>
                  </a:lnTo>
                  <a:lnTo>
                    <a:pt x="108" y="16"/>
                  </a:lnTo>
                  <a:lnTo>
                    <a:pt x="108" y="10"/>
                  </a:lnTo>
                  <a:lnTo>
                    <a:pt x="108" y="6"/>
                  </a:lnTo>
                  <a:lnTo>
                    <a:pt x="108" y="2"/>
                  </a:lnTo>
                  <a:lnTo>
                    <a:pt x="106" y="0"/>
                  </a:lnTo>
                  <a:lnTo>
                    <a:pt x="10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65" name="Freeform 150"/>
            <p:cNvSpPr>
              <a:spLocks/>
            </p:cNvSpPr>
            <p:nvPr/>
          </p:nvSpPr>
          <p:spPr bwMode="auto">
            <a:xfrm>
              <a:off x="1748" y="992"/>
              <a:ext cx="52" cy="20"/>
            </a:xfrm>
            <a:custGeom>
              <a:avLst/>
              <a:gdLst>
                <a:gd name="T0" fmla="*/ 24 w 52"/>
                <a:gd name="T1" fmla="*/ 0 h 20"/>
                <a:gd name="T2" fmla="*/ 24 w 52"/>
                <a:gd name="T3" fmla="*/ 0 h 20"/>
                <a:gd name="T4" fmla="*/ 22 w 52"/>
                <a:gd name="T5" fmla="*/ 0 h 20"/>
                <a:gd name="T6" fmla="*/ 22 w 52"/>
                <a:gd name="T7" fmla="*/ 0 h 20"/>
                <a:gd name="T8" fmla="*/ 10 w 52"/>
                <a:gd name="T9" fmla="*/ 4 h 20"/>
                <a:gd name="T10" fmla="*/ 2 w 52"/>
                <a:gd name="T11" fmla="*/ 10 h 20"/>
                <a:gd name="T12" fmla="*/ 0 w 52"/>
                <a:gd name="T13" fmla="*/ 12 h 20"/>
                <a:gd name="T14" fmla="*/ 0 w 52"/>
                <a:gd name="T15" fmla="*/ 16 h 20"/>
                <a:gd name="T16" fmla="*/ 2 w 52"/>
                <a:gd name="T17" fmla="*/ 18 h 20"/>
                <a:gd name="T18" fmla="*/ 8 w 52"/>
                <a:gd name="T19" fmla="*/ 20 h 20"/>
                <a:gd name="T20" fmla="*/ 8 w 52"/>
                <a:gd name="T21" fmla="*/ 20 h 20"/>
                <a:gd name="T22" fmla="*/ 26 w 52"/>
                <a:gd name="T23" fmla="*/ 20 h 20"/>
                <a:gd name="T24" fmla="*/ 26 w 52"/>
                <a:gd name="T25" fmla="*/ 20 h 20"/>
                <a:gd name="T26" fmla="*/ 36 w 52"/>
                <a:gd name="T27" fmla="*/ 20 h 20"/>
                <a:gd name="T28" fmla="*/ 46 w 52"/>
                <a:gd name="T29" fmla="*/ 20 h 20"/>
                <a:gd name="T30" fmla="*/ 52 w 52"/>
                <a:gd name="T31" fmla="*/ 18 h 20"/>
                <a:gd name="T32" fmla="*/ 52 w 52"/>
                <a:gd name="T33" fmla="*/ 16 h 20"/>
                <a:gd name="T34" fmla="*/ 52 w 52"/>
                <a:gd name="T35" fmla="*/ 12 h 20"/>
                <a:gd name="T36" fmla="*/ 52 w 52"/>
                <a:gd name="T37" fmla="*/ 12 h 20"/>
                <a:gd name="T38" fmla="*/ 50 w 52"/>
                <a:gd name="T39" fmla="*/ 10 h 20"/>
                <a:gd name="T40" fmla="*/ 46 w 52"/>
                <a:gd name="T41" fmla="*/ 10 h 20"/>
                <a:gd name="T42" fmla="*/ 46 w 52"/>
                <a:gd name="T43" fmla="*/ 10 h 20"/>
                <a:gd name="T44" fmla="*/ 44 w 52"/>
                <a:gd name="T45" fmla="*/ 10 h 20"/>
                <a:gd name="T46" fmla="*/ 44 w 52"/>
                <a:gd name="T47" fmla="*/ 10 h 20"/>
                <a:gd name="T48" fmla="*/ 42 w 52"/>
                <a:gd name="T49" fmla="*/ 10 h 20"/>
                <a:gd name="T50" fmla="*/ 42 w 52"/>
                <a:gd name="T51" fmla="*/ 10 h 20"/>
                <a:gd name="T52" fmla="*/ 38 w 52"/>
                <a:gd name="T53" fmla="*/ 10 h 20"/>
                <a:gd name="T54" fmla="*/ 38 w 52"/>
                <a:gd name="T55" fmla="*/ 10 h 20"/>
                <a:gd name="T56" fmla="*/ 34 w 52"/>
                <a:gd name="T57" fmla="*/ 6 h 20"/>
                <a:gd name="T58" fmla="*/ 32 w 52"/>
                <a:gd name="T59" fmla="*/ 2 h 20"/>
                <a:gd name="T60" fmla="*/ 28 w 52"/>
                <a:gd name="T61" fmla="*/ 0 h 20"/>
                <a:gd name="T62" fmla="*/ 28 w 52"/>
                <a:gd name="T63" fmla="*/ 0 h 20"/>
                <a:gd name="T64" fmla="*/ 24 w 52"/>
                <a:gd name="T65"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2" h="20">
                  <a:moveTo>
                    <a:pt x="24" y="0"/>
                  </a:moveTo>
                  <a:lnTo>
                    <a:pt x="24" y="0"/>
                  </a:lnTo>
                  <a:lnTo>
                    <a:pt x="22" y="0"/>
                  </a:lnTo>
                  <a:lnTo>
                    <a:pt x="22" y="0"/>
                  </a:lnTo>
                  <a:lnTo>
                    <a:pt x="10" y="4"/>
                  </a:lnTo>
                  <a:lnTo>
                    <a:pt x="2" y="10"/>
                  </a:lnTo>
                  <a:lnTo>
                    <a:pt x="0" y="12"/>
                  </a:lnTo>
                  <a:lnTo>
                    <a:pt x="0" y="16"/>
                  </a:lnTo>
                  <a:lnTo>
                    <a:pt x="2" y="18"/>
                  </a:lnTo>
                  <a:lnTo>
                    <a:pt x="8" y="20"/>
                  </a:lnTo>
                  <a:lnTo>
                    <a:pt x="8" y="20"/>
                  </a:lnTo>
                  <a:lnTo>
                    <a:pt x="26" y="20"/>
                  </a:lnTo>
                  <a:lnTo>
                    <a:pt x="26" y="20"/>
                  </a:lnTo>
                  <a:lnTo>
                    <a:pt x="36" y="20"/>
                  </a:lnTo>
                  <a:lnTo>
                    <a:pt x="46" y="20"/>
                  </a:lnTo>
                  <a:lnTo>
                    <a:pt x="52" y="18"/>
                  </a:lnTo>
                  <a:lnTo>
                    <a:pt x="52" y="16"/>
                  </a:lnTo>
                  <a:lnTo>
                    <a:pt x="52" y="12"/>
                  </a:lnTo>
                  <a:lnTo>
                    <a:pt x="52" y="12"/>
                  </a:lnTo>
                  <a:lnTo>
                    <a:pt x="50" y="10"/>
                  </a:lnTo>
                  <a:lnTo>
                    <a:pt x="46" y="10"/>
                  </a:lnTo>
                  <a:lnTo>
                    <a:pt x="46" y="10"/>
                  </a:lnTo>
                  <a:lnTo>
                    <a:pt x="44" y="10"/>
                  </a:lnTo>
                  <a:lnTo>
                    <a:pt x="44" y="10"/>
                  </a:lnTo>
                  <a:lnTo>
                    <a:pt x="42" y="10"/>
                  </a:lnTo>
                  <a:lnTo>
                    <a:pt x="42" y="10"/>
                  </a:lnTo>
                  <a:lnTo>
                    <a:pt x="38" y="10"/>
                  </a:lnTo>
                  <a:lnTo>
                    <a:pt x="38" y="10"/>
                  </a:lnTo>
                  <a:lnTo>
                    <a:pt x="34" y="6"/>
                  </a:lnTo>
                  <a:lnTo>
                    <a:pt x="32" y="2"/>
                  </a:lnTo>
                  <a:lnTo>
                    <a:pt x="28" y="0"/>
                  </a:lnTo>
                  <a:lnTo>
                    <a:pt x="28" y="0"/>
                  </a:lnTo>
                  <a:lnTo>
                    <a:pt x="24"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66" name="Freeform 151"/>
            <p:cNvSpPr>
              <a:spLocks/>
            </p:cNvSpPr>
            <p:nvPr/>
          </p:nvSpPr>
          <p:spPr bwMode="auto">
            <a:xfrm>
              <a:off x="1748" y="992"/>
              <a:ext cx="52" cy="20"/>
            </a:xfrm>
            <a:custGeom>
              <a:avLst/>
              <a:gdLst>
                <a:gd name="T0" fmla="*/ 24 w 52"/>
                <a:gd name="T1" fmla="*/ 0 h 20"/>
                <a:gd name="T2" fmla="*/ 24 w 52"/>
                <a:gd name="T3" fmla="*/ 0 h 20"/>
                <a:gd name="T4" fmla="*/ 22 w 52"/>
                <a:gd name="T5" fmla="*/ 0 h 20"/>
                <a:gd name="T6" fmla="*/ 22 w 52"/>
                <a:gd name="T7" fmla="*/ 0 h 20"/>
                <a:gd name="T8" fmla="*/ 10 w 52"/>
                <a:gd name="T9" fmla="*/ 4 h 20"/>
                <a:gd name="T10" fmla="*/ 2 w 52"/>
                <a:gd name="T11" fmla="*/ 10 h 20"/>
                <a:gd name="T12" fmla="*/ 0 w 52"/>
                <a:gd name="T13" fmla="*/ 12 h 20"/>
                <a:gd name="T14" fmla="*/ 0 w 52"/>
                <a:gd name="T15" fmla="*/ 16 h 20"/>
                <a:gd name="T16" fmla="*/ 2 w 52"/>
                <a:gd name="T17" fmla="*/ 18 h 20"/>
                <a:gd name="T18" fmla="*/ 8 w 52"/>
                <a:gd name="T19" fmla="*/ 20 h 20"/>
                <a:gd name="T20" fmla="*/ 8 w 52"/>
                <a:gd name="T21" fmla="*/ 20 h 20"/>
                <a:gd name="T22" fmla="*/ 26 w 52"/>
                <a:gd name="T23" fmla="*/ 20 h 20"/>
                <a:gd name="T24" fmla="*/ 26 w 52"/>
                <a:gd name="T25" fmla="*/ 20 h 20"/>
                <a:gd name="T26" fmla="*/ 36 w 52"/>
                <a:gd name="T27" fmla="*/ 20 h 20"/>
                <a:gd name="T28" fmla="*/ 46 w 52"/>
                <a:gd name="T29" fmla="*/ 20 h 20"/>
                <a:gd name="T30" fmla="*/ 52 w 52"/>
                <a:gd name="T31" fmla="*/ 18 h 20"/>
                <a:gd name="T32" fmla="*/ 52 w 52"/>
                <a:gd name="T33" fmla="*/ 16 h 20"/>
                <a:gd name="T34" fmla="*/ 52 w 52"/>
                <a:gd name="T35" fmla="*/ 12 h 20"/>
                <a:gd name="T36" fmla="*/ 52 w 52"/>
                <a:gd name="T37" fmla="*/ 12 h 20"/>
                <a:gd name="T38" fmla="*/ 50 w 52"/>
                <a:gd name="T39" fmla="*/ 10 h 20"/>
                <a:gd name="T40" fmla="*/ 46 w 52"/>
                <a:gd name="T41" fmla="*/ 10 h 20"/>
                <a:gd name="T42" fmla="*/ 46 w 52"/>
                <a:gd name="T43" fmla="*/ 10 h 20"/>
                <a:gd name="T44" fmla="*/ 44 w 52"/>
                <a:gd name="T45" fmla="*/ 10 h 20"/>
                <a:gd name="T46" fmla="*/ 44 w 52"/>
                <a:gd name="T47" fmla="*/ 10 h 20"/>
                <a:gd name="T48" fmla="*/ 42 w 52"/>
                <a:gd name="T49" fmla="*/ 10 h 20"/>
                <a:gd name="T50" fmla="*/ 42 w 52"/>
                <a:gd name="T51" fmla="*/ 10 h 20"/>
                <a:gd name="T52" fmla="*/ 38 w 52"/>
                <a:gd name="T53" fmla="*/ 10 h 20"/>
                <a:gd name="T54" fmla="*/ 38 w 52"/>
                <a:gd name="T55" fmla="*/ 10 h 20"/>
                <a:gd name="T56" fmla="*/ 34 w 52"/>
                <a:gd name="T57" fmla="*/ 6 h 20"/>
                <a:gd name="T58" fmla="*/ 32 w 52"/>
                <a:gd name="T59" fmla="*/ 2 h 20"/>
                <a:gd name="T60" fmla="*/ 28 w 52"/>
                <a:gd name="T61" fmla="*/ 0 h 20"/>
                <a:gd name="T62" fmla="*/ 28 w 52"/>
                <a:gd name="T63" fmla="*/ 0 h 20"/>
                <a:gd name="T64" fmla="*/ 24 w 52"/>
                <a:gd name="T65"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2" h="20">
                  <a:moveTo>
                    <a:pt x="24" y="0"/>
                  </a:moveTo>
                  <a:lnTo>
                    <a:pt x="24" y="0"/>
                  </a:lnTo>
                  <a:lnTo>
                    <a:pt x="22" y="0"/>
                  </a:lnTo>
                  <a:lnTo>
                    <a:pt x="22" y="0"/>
                  </a:lnTo>
                  <a:lnTo>
                    <a:pt x="10" y="4"/>
                  </a:lnTo>
                  <a:lnTo>
                    <a:pt x="2" y="10"/>
                  </a:lnTo>
                  <a:lnTo>
                    <a:pt x="0" y="12"/>
                  </a:lnTo>
                  <a:lnTo>
                    <a:pt x="0" y="16"/>
                  </a:lnTo>
                  <a:lnTo>
                    <a:pt x="2" y="18"/>
                  </a:lnTo>
                  <a:lnTo>
                    <a:pt x="8" y="20"/>
                  </a:lnTo>
                  <a:lnTo>
                    <a:pt x="8" y="20"/>
                  </a:lnTo>
                  <a:lnTo>
                    <a:pt x="26" y="20"/>
                  </a:lnTo>
                  <a:lnTo>
                    <a:pt x="26" y="20"/>
                  </a:lnTo>
                  <a:lnTo>
                    <a:pt x="36" y="20"/>
                  </a:lnTo>
                  <a:lnTo>
                    <a:pt x="46" y="20"/>
                  </a:lnTo>
                  <a:lnTo>
                    <a:pt x="52" y="18"/>
                  </a:lnTo>
                  <a:lnTo>
                    <a:pt x="52" y="16"/>
                  </a:lnTo>
                  <a:lnTo>
                    <a:pt x="52" y="12"/>
                  </a:lnTo>
                  <a:lnTo>
                    <a:pt x="52" y="12"/>
                  </a:lnTo>
                  <a:lnTo>
                    <a:pt x="50" y="10"/>
                  </a:lnTo>
                  <a:lnTo>
                    <a:pt x="46" y="10"/>
                  </a:lnTo>
                  <a:lnTo>
                    <a:pt x="46" y="10"/>
                  </a:lnTo>
                  <a:lnTo>
                    <a:pt x="44" y="10"/>
                  </a:lnTo>
                  <a:lnTo>
                    <a:pt x="44" y="10"/>
                  </a:lnTo>
                  <a:lnTo>
                    <a:pt x="42" y="10"/>
                  </a:lnTo>
                  <a:lnTo>
                    <a:pt x="42" y="10"/>
                  </a:lnTo>
                  <a:lnTo>
                    <a:pt x="38" y="10"/>
                  </a:lnTo>
                  <a:lnTo>
                    <a:pt x="38" y="10"/>
                  </a:lnTo>
                  <a:lnTo>
                    <a:pt x="34" y="6"/>
                  </a:lnTo>
                  <a:lnTo>
                    <a:pt x="32" y="2"/>
                  </a:lnTo>
                  <a:lnTo>
                    <a:pt x="28" y="0"/>
                  </a:lnTo>
                  <a:lnTo>
                    <a:pt x="28" y="0"/>
                  </a:lnTo>
                  <a:lnTo>
                    <a:pt x="2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67" name="Freeform 152"/>
            <p:cNvSpPr>
              <a:spLocks/>
            </p:cNvSpPr>
            <p:nvPr/>
          </p:nvSpPr>
          <p:spPr bwMode="auto">
            <a:xfrm>
              <a:off x="1806" y="956"/>
              <a:ext cx="98" cy="44"/>
            </a:xfrm>
            <a:custGeom>
              <a:avLst/>
              <a:gdLst>
                <a:gd name="T0" fmla="*/ 90 w 98"/>
                <a:gd name="T1" fmla="*/ 0 h 44"/>
                <a:gd name="T2" fmla="*/ 90 w 98"/>
                <a:gd name="T3" fmla="*/ 0 h 44"/>
                <a:gd name="T4" fmla="*/ 78 w 98"/>
                <a:gd name="T5" fmla="*/ 4 h 44"/>
                <a:gd name="T6" fmla="*/ 68 w 98"/>
                <a:gd name="T7" fmla="*/ 8 h 44"/>
                <a:gd name="T8" fmla="*/ 68 w 98"/>
                <a:gd name="T9" fmla="*/ 8 h 44"/>
                <a:gd name="T10" fmla="*/ 64 w 98"/>
                <a:gd name="T11" fmla="*/ 14 h 44"/>
                <a:gd name="T12" fmla="*/ 60 w 98"/>
                <a:gd name="T13" fmla="*/ 16 h 44"/>
                <a:gd name="T14" fmla="*/ 56 w 98"/>
                <a:gd name="T15" fmla="*/ 16 h 44"/>
                <a:gd name="T16" fmla="*/ 56 w 98"/>
                <a:gd name="T17" fmla="*/ 16 h 44"/>
                <a:gd name="T18" fmla="*/ 48 w 98"/>
                <a:gd name="T19" fmla="*/ 16 h 44"/>
                <a:gd name="T20" fmla="*/ 48 w 98"/>
                <a:gd name="T21" fmla="*/ 16 h 44"/>
                <a:gd name="T22" fmla="*/ 46 w 98"/>
                <a:gd name="T23" fmla="*/ 16 h 44"/>
                <a:gd name="T24" fmla="*/ 46 w 98"/>
                <a:gd name="T25" fmla="*/ 16 h 44"/>
                <a:gd name="T26" fmla="*/ 44 w 98"/>
                <a:gd name="T27" fmla="*/ 16 h 44"/>
                <a:gd name="T28" fmla="*/ 44 w 98"/>
                <a:gd name="T29" fmla="*/ 16 h 44"/>
                <a:gd name="T30" fmla="*/ 32 w 98"/>
                <a:gd name="T31" fmla="*/ 18 h 44"/>
                <a:gd name="T32" fmla="*/ 32 w 98"/>
                <a:gd name="T33" fmla="*/ 18 h 44"/>
                <a:gd name="T34" fmla="*/ 26 w 98"/>
                <a:gd name="T35" fmla="*/ 20 h 44"/>
                <a:gd name="T36" fmla="*/ 18 w 98"/>
                <a:gd name="T37" fmla="*/ 24 h 44"/>
                <a:gd name="T38" fmla="*/ 18 w 98"/>
                <a:gd name="T39" fmla="*/ 24 h 44"/>
                <a:gd name="T40" fmla="*/ 10 w 98"/>
                <a:gd name="T41" fmla="*/ 28 h 44"/>
                <a:gd name="T42" fmla="*/ 4 w 98"/>
                <a:gd name="T43" fmla="*/ 32 h 44"/>
                <a:gd name="T44" fmla="*/ 2 w 98"/>
                <a:gd name="T45" fmla="*/ 34 h 44"/>
                <a:gd name="T46" fmla="*/ 0 w 98"/>
                <a:gd name="T47" fmla="*/ 36 h 44"/>
                <a:gd name="T48" fmla="*/ 2 w 98"/>
                <a:gd name="T49" fmla="*/ 40 h 44"/>
                <a:gd name="T50" fmla="*/ 8 w 98"/>
                <a:gd name="T51" fmla="*/ 42 h 44"/>
                <a:gd name="T52" fmla="*/ 8 w 98"/>
                <a:gd name="T53" fmla="*/ 42 h 44"/>
                <a:gd name="T54" fmla="*/ 18 w 98"/>
                <a:gd name="T55" fmla="*/ 44 h 44"/>
                <a:gd name="T56" fmla="*/ 18 w 98"/>
                <a:gd name="T57" fmla="*/ 44 h 44"/>
                <a:gd name="T58" fmla="*/ 32 w 98"/>
                <a:gd name="T59" fmla="*/ 42 h 44"/>
                <a:gd name="T60" fmla="*/ 32 w 98"/>
                <a:gd name="T61" fmla="*/ 42 h 44"/>
                <a:gd name="T62" fmla="*/ 40 w 98"/>
                <a:gd name="T63" fmla="*/ 40 h 44"/>
                <a:gd name="T64" fmla="*/ 48 w 98"/>
                <a:gd name="T65" fmla="*/ 40 h 44"/>
                <a:gd name="T66" fmla="*/ 48 w 98"/>
                <a:gd name="T67" fmla="*/ 40 h 44"/>
                <a:gd name="T68" fmla="*/ 54 w 98"/>
                <a:gd name="T69" fmla="*/ 38 h 44"/>
                <a:gd name="T70" fmla="*/ 60 w 98"/>
                <a:gd name="T71" fmla="*/ 34 h 44"/>
                <a:gd name="T72" fmla="*/ 68 w 98"/>
                <a:gd name="T73" fmla="*/ 26 h 44"/>
                <a:gd name="T74" fmla="*/ 68 w 98"/>
                <a:gd name="T75" fmla="*/ 26 h 44"/>
                <a:gd name="T76" fmla="*/ 74 w 98"/>
                <a:gd name="T77" fmla="*/ 24 h 44"/>
                <a:gd name="T78" fmla="*/ 82 w 98"/>
                <a:gd name="T79" fmla="*/ 22 h 44"/>
                <a:gd name="T80" fmla="*/ 88 w 98"/>
                <a:gd name="T81" fmla="*/ 20 h 44"/>
                <a:gd name="T82" fmla="*/ 94 w 98"/>
                <a:gd name="T83" fmla="*/ 16 h 44"/>
                <a:gd name="T84" fmla="*/ 94 w 98"/>
                <a:gd name="T85" fmla="*/ 16 h 44"/>
                <a:gd name="T86" fmla="*/ 96 w 98"/>
                <a:gd name="T87" fmla="*/ 14 h 44"/>
                <a:gd name="T88" fmla="*/ 96 w 98"/>
                <a:gd name="T89" fmla="*/ 14 h 44"/>
                <a:gd name="T90" fmla="*/ 98 w 98"/>
                <a:gd name="T91" fmla="*/ 10 h 44"/>
                <a:gd name="T92" fmla="*/ 98 w 98"/>
                <a:gd name="T93" fmla="*/ 8 h 44"/>
                <a:gd name="T94" fmla="*/ 98 w 98"/>
                <a:gd name="T95" fmla="*/ 4 h 44"/>
                <a:gd name="T96" fmla="*/ 94 w 98"/>
                <a:gd name="T97" fmla="*/ 2 h 44"/>
                <a:gd name="T98" fmla="*/ 94 w 98"/>
                <a:gd name="T99" fmla="*/ 2 h 44"/>
                <a:gd name="T100" fmla="*/ 90 w 98"/>
                <a:gd name="T101"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8" h="44">
                  <a:moveTo>
                    <a:pt x="90" y="0"/>
                  </a:moveTo>
                  <a:lnTo>
                    <a:pt x="90" y="0"/>
                  </a:lnTo>
                  <a:lnTo>
                    <a:pt x="78" y="4"/>
                  </a:lnTo>
                  <a:lnTo>
                    <a:pt x="68" y="8"/>
                  </a:lnTo>
                  <a:lnTo>
                    <a:pt x="68" y="8"/>
                  </a:lnTo>
                  <a:lnTo>
                    <a:pt x="64" y="14"/>
                  </a:lnTo>
                  <a:lnTo>
                    <a:pt x="60" y="16"/>
                  </a:lnTo>
                  <a:lnTo>
                    <a:pt x="56" y="16"/>
                  </a:lnTo>
                  <a:lnTo>
                    <a:pt x="56" y="16"/>
                  </a:lnTo>
                  <a:lnTo>
                    <a:pt x="48" y="16"/>
                  </a:lnTo>
                  <a:lnTo>
                    <a:pt x="48" y="16"/>
                  </a:lnTo>
                  <a:lnTo>
                    <a:pt x="46" y="16"/>
                  </a:lnTo>
                  <a:lnTo>
                    <a:pt x="46" y="16"/>
                  </a:lnTo>
                  <a:lnTo>
                    <a:pt x="44" y="16"/>
                  </a:lnTo>
                  <a:lnTo>
                    <a:pt x="44" y="16"/>
                  </a:lnTo>
                  <a:lnTo>
                    <a:pt x="32" y="18"/>
                  </a:lnTo>
                  <a:lnTo>
                    <a:pt x="32" y="18"/>
                  </a:lnTo>
                  <a:lnTo>
                    <a:pt x="26" y="20"/>
                  </a:lnTo>
                  <a:lnTo>
                    <a:pt x="18" y="24"/>
                  </a:lnTo>
                  <a:lnTo>
                    <a:pt x="18" y="24"/>
                  </a:lnTo>
                  <a:lnTo>
                    <a:pt x="10" y="28"/>
                  </a:lnTo>
                  <a:lnTo>
                    <a:pt x="4" y="32"/>
                  </a:lnTo>
                  <a:lnTo>
                    <a:pt x="2" y="34"/>
                  </a:lnTo>
                  <a:lnTo>
                    <a:pt x="0" y="36"/>
                  </a:lnTo>
                  <a:lnTo>
                    <a:pt x="2" y="40"/>
                  </a:lnTo>
                  <a:lnTo>
                    <a:pt x="8" y="42"/>
                  </a:lnTo>
                  <a:lnTo>
                    <a:pt x="8" y="42"/>
                  </a:lnTo>
                  <a:lnTo>
                    <a:pt x="18" y="44"/>
                  </a:lnTo>
                  <a:lnTo>
                    <a:pt x="18" y="44"/>
                  </a:lnTo>
                  <a:lnTo>
                    <a:pt x="32" y="42"/>
                  </a:lnTo>
                  <a:lnTo>
                    <a:pt x="32" y="42"/>
                  </a:lnTo>
                  <a:lnTo>
                    <a:pt x="40" y="40"/>
                  </a:lnTo>
                  <a:lnTo>
                    <a:pt x="48" y="40"/>
                  </a:lnTo>
                  <a:lnTo>
                    <a:pt x="48" y="40"/>
                  </a:lnTo>
                  <a:lnTo>
                    <a:pt x="54" y="38"/>
                  </a:lnTo>
                  <a:lnTo>
                    <a:pt x="60" y="34"/>
                  </a:lnTo>
                  <a:lnTo>
                    <a:pt x="68" y="26"/>
                  </a:lnTo>
                  <a:lnTo>
                    <a:pt x="68" y="26"/>
                  </a:lnTo>
                  <a:lnTo>
                    <a:pt x="74" y="24"/>
                  </a:lnTo>
                  <a:lnTo>
                    <a:pt x="82" y="22"/>
                  </a:lnTo>
                  <a:lnTo>
                    <a:pt x="88" y="20"/>
                  </a:lnTo>
                  <a:lnTo>
                    <a:pt x="94" y="16"/>
                  </a:lnTo>
                  <a:lnTo>
                    <a:pt x="94" y="16"/>
                  </a:lnTo>
                  <a:lnTo>
                    <a:pt x="96" y="14"/>
                  </a:lnTo>
                  <a:lnTo>
                    <a:pt x="96" y="14"/>
                  </a:lnTo>
                  <a:lnTo>
                    <a:pt x="98" y="10"/>
                  </a:lnTo>
                  <a:lnTo>
                    <a:pt x="98" y="8"/>
                  </a:lnTo>
                  <a:lnTo>
                    <a:pt x="98" y="4"/>
                  </a:lnTo>
                  <a:lnTo>
                    <a:pt x="94" y="2"/>
                  </a:lnTo>
                  <a:lnTo>
                    <a:pt x="94" y="2"/>
                  </a:lnTo>
                  <a:lnTo>
                    <a:pt x="90"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68" name="Freeform 153"/>
            <p:cNvSpPr>
              <a:spLocks/>
            </p:cNvSpPr>
            <p:nvPr/>
          </p:nvSpPr>
          <p:spPr bwMode="auto">
            <a:xfrm>
              <a:off x="1806" y="956"/>
              <a:ext cx="98" cy="44"/>
            </a:xfrm>
            <a:custGeom>
              <a:avLst/>
              <a:gdLst>
                <a:gd name="T0" fmla="*/ 90 w 98"/>
                <a:gd name="T1" fmla="*/ 0 h 44"/>
                <a:gd name="T2" fmla="*/ 90 w 98"/>
                <a:gd name="T3" fmla="*/ 0 h 44"/>
                <a:gd name="T4" fmla="*/ 78 w 98"/>
                <a:gd name="T5" fmla="*/ 4 h 44"/>
                <a:gd name="T6" fmla="*/ 68 w 98"/>
                <a:gd name="T7" fmla="*/ 8 h 44"/>
                <a:gd name="T8" fmla="*/ 68 w 98"/>
                <a:gd name="T9" fmla="*/ 8 h 44"/>
                <a:gd name="T10" fmla="*/ 64 w 98"/>
                <a:gd name="T11" fmla="*/ 14 h 44"/>
                <a:gd name="T12" fmla="*/ 60 w 98"/>
                <a:gd name="T13" fmla="*/ 16 h 44"/>
                <a:gd name="T14" fmla="*/ 56 w 98"/>
                <a:gd name="T15" fmla="*/ 16 h 44"/>
                <a:gd name="T16" fmla="*/ 56 w 98"/>
                <a:gd name="T17" fmla="*/ 16 h 44"/>
                <a:gd name="T18" fmla="*/ 48 w 98"/>
                <a:gd name="T19" fmla="*/ 16 h 44"/>
                <a:gd name="T20" fmla="*/ 48 w 98"/>
                <a:gd name="T21" fmla="*/ 16 h 44"/>
                <a:gd name="T22" fmla="*/ 46 w 98"/>
                <a:gd name="T23" fmla="*/ 16 h 44"/>
                <a:gd name="T24" fmla="*/ 46 w 98"/>
                <a:gd name="T25" fmla="*/ 16 h 44"/>
                <a:gd name="T26" fmla="*/ 44 w 98"/>
                <a:gd name="T27" fmla="*/ 16 h 44"/>
                <a:gd name="T28" fmla="*/ 44 w 98"/>
                <a:gd name="T29" fmla="*/ 16 h 44"/>
                <a:gd name="T30" fmla="*/ 32 w 98"/>
                <a:gd name="T31" fmla="*/ 18 h 44"/>
                <a:gd name="T32" fmla="*/ 32 w 98"/>
                <a:gd name="T33" fmla="*/ 18 h 44"/>
                <a:gd name="T34" fmla="*/ 26 w 98"/>
                <a:gd name="T35" fmla="*/ 20 h 44"/>
                <a:gd name="T36" fmla="*/ 18 w 98"/>
                <a:gd name="T37" fmla="*/ 24 h 44"/>
                <a:gd name="T38" fmla="*/ 18 w 98"/>
                <a:gd name="T39" fmla="*/ 24 h 44"/>
                <a:gd name="T40" fmla="*/ 10 w 98"/>
                <a:gd name="T41" fmla="*/ 28 h 44"/>
                <a:gd name="T42" fmla="*/ 4 w 98"/>
                <a:gd name="T43" fmla="*/ 32 h 44"/>
                <a:gd name="T44" fmla="*/ 2 w 98"/>
                <a:gd name="T45" fmla="*/ 34 h 44"/>
                <a:gd name="T46" fmla="*/ 0 w 98"/>
                <a:gd name="T47" fmla="*/ 36 h 44"/>
                <a:gd name="T48" fmla="*/ 2 w 98"/>
                <a:gd name="T49" fmla="*/ 40 h 44"/>
                <a:gd name="T50" fmla="*/ 8 w 98"/>
                <a:gd name="T51" fmla="*/ 42 h 44"/>
                <a:gd name="T52" fmla="*/ 8 w 98"/>
                <a:gd name="T53" fmla="*/ 42 h 44"/>
                <a:gd name="T54" fmla="*/ 18 w 98"/>
                <a:gd name="T55" fmla="*/ 44 h 44"/>
                <a:gd name="T56" fmla="*/ 18 w 98"/>
                <a:gd name="T57" fmla="*/ 44 h 44"/>
                <a:gd name="T58" fmla="*/ 32 w 98"/>
                <a:gd name="T59" fmla="*/ 42 h 44"/>
                <a:gd name="T60" fmla="*/ 32 w 98"/>
                <a:gd name="T61" fmla="*/ 42 h 44"/>
                <a:gd name="T62" fmla="*/ 40 w 98"/>
                <a:gd name="T63" fmla="*/ 40 h 44"/>
                <a:gd name="T64" fmla="*/ 48 w 98"/>
                <a:gd name="T65" fmla="*/ 40 h 44"/>
                <a:gd name="T66" fmla="*/ 48 w 98"/>
                <a:gd name="T67" fmla="*/ 40 h 44"/>
                <a:gd name="T68" fmla="*/ 54 w 98"/>
                <a:gd name="T69" fmla="*/ 38 h 44"/>
                <a:gd name="T70" fmla="*/ 60 w 98"/>
                <a:gd name="T71" fmla="*/ 34 h 44"/>
                <a:gd name="T72" fmla="*/ 68 w 98"/>
                <a:gd name="T73" fmla="*/ 26 h 44"/>
                <a:gd name="T74" fmla="*/ 68 w 98"/>
                <a:gd name="T75" fmla="*/ 26 h 44"/>
                <a:gd name="T76" fmla="*/ 74 w 98"/>
                <a:gd name="T77" fmla="*/ 24 h 44"/>
                <a:gd name="T78" fmla="*/ 82 w 98"/>
                <a:gd name="T79" fmla="*/ 22 h 44"/>
                <a:gd name="T80" fmla="*/ 88 w 98"/>
                <a:gd name="T81" fmla="*/ 20 h 44"/>
                <a:gd name="T82" fmla="*/ 94 w 98"/>
                <a:gd name="T83" fmla="*/ 16 h 44"/>
                <a:gd name="T84" fmla="*/ 94 w 98"/>
                <a:gd name="T85" fmla="*/ 16 h 44"/>
                <a:gd name="T86" fmla="*/ 96 w 98"/>
                <a:gd name="T87" fmla="*/ 14 h 44"/>
                <a:gd name="T88" fmla="*/ 96 w 98"/>
                <a:gd name="T89" fmla="*/ 14 h 44"/>
                <a:gd name="T90" fmla="*/ 98 w 98"/>
                <a:gd name="T91" fmla="*/ 10 h 44"/>
                <a:gd name="T92" fmla="*/ 98 w 98"/>
                <a:gd name="T93" fmla="*/ 8 h 44"/>
                <a:gd name="T94" fmla="*/ 98 w 98"/>
                <a:gd name="T95" fmla="*/ 4 h 44"/>
                <a:gd name="T96" fmla="*/ 94 w 98"/>
                <a:gd name="T97" fmla="*/ 2 h 44"/>
                <a:gd name="T98" fmla="*/ 94 w 98"/>
                <a:gd name="T99" fmla="*/ 2 h 44"/>
                <a:gd name="T100" fmla="*/ 90 w 98"/>
                <a:gd name="T101"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8" h="44">
                  <a:moveTo>
                    <a:pt x="90" y="0"/>
                  </a:moveTo>
                  <a:lnTo>
                    <a:pt x="90" y="0"/>
                  </a:lnTo>
                  <a:lnTo>
                    <a:pt x="78" y="4"/>
                  </a:lnTo>
                  <a:lnTo>
                    <a:pt x="68" y="8"/>
                  </a:lnTo>
                  <a:lnTo>
                    <a:pt x="68" y="8"/>
                  </a:lnTo>
                  <a:lnTo>
                    <a:pt x="64" y="14"/>
                  </a:lnTo>
                  <a:lnTo>
                    <a:pt x="60" y="16"/>
                  </a:lnTo>
                  <a:lnTo>
                    <a:pt x="56" y="16"/>
                  </a:lnTo>
                  <a:lnTo>
                    <a:pt x="56" y="16"/>
                  </a:lnTo>
                  <a:lnTo>
                    <a:pt x="48" y="16"/>
                  </a:lnTo>
                  <a:lnTo>
                    <a:pt x="48" y="16"/>
                  </a:lnTo>
                  <a:lnTo>
                    <a:pt x="46" y="16"/>
                  </a:lnTo>
                  <a:lnTo>
                    <a:pt x="46" y="16"/>
                  </a:lnTo>
                  <a:lnTo>
                    <a:pt x="44" y="16"/>
                  </a:lnTo>
                  <a:lnTo>
                    <a:pt x="44" y="16"/>
                  </a:lnTo>
                  <a:lnTo>
                    <a:pt x="32" y="18"/>
                  </a:lnTo>
                  <a:lnTo>
                    <a:pt x="32" y="18"/>
                  </a:lnTo>
                  <a:lnTo>
                    <a:pt x="26" y="20"/>
                  </a:lnTo>
                  <a:lnTo>
                    <a:pt x="18" y="24"/>
                  </a:lnTo>
                  <a:lnTo>
                    <a:pt x="18" y="24"/>
                  </a:lnTo>
                  <a:lnTo>
                    <a:pt x="10" y="28"/>
                  </a:lnTo>
                  <a:lnTo>
                    <a:pt x="4" y="32"/>
                  </a:lnTo>
                  <a:lnTo>
                    <a:pt x="2" y="34"/>
                  </a:lnTo>
                  <a:lnTo>
                    <a:pt x="0" y="36"/>
                  </a:lnTo>
                  <a:lnTo>
                    <a:pt x="2" y="40"/>
                  </a:lnTo>
                  <a:lnTo>
                    <a:pt x="8" y="42"/>
                  </a:lnTo>
                  <a:lnTo>
                    <a:pt x="8" y="42"/>
                  </a:lnTo>
                  <a:lnTo>
                    <a:pt x="18" y="44"/>
                  </a:lnTo>
                  <a:lnTo>
                    <a:pt x="18" y="44"/>
                  </a:lnTo>
                  <a:lnTo>
                    <a:pt x="32" y="42"/>
                  </a:lnTo>
                  <a:lnTo>
                    <a:pt x="32" y="42"/>
                  </a:lnTo>
                  <a:lnTo>
                    <a:pt x="40" y="40"/>
                  </a:lnTo>
                  <a:lnTo>
                    <a:pt x="48" y="40"/>
                  </a:lnTo>
                  <a:lnTo>
                    <a:pt x="48" y="40"/>
                  </a:lnTo>
                  <a:lnTo>
                    <a:pt x="54" y="38"/>
                  </a:lnTo>
                  <a:lnTo>
                    <a:pt x="60" y="34"/>
                  </a:lnTo>
                  <a:lnTo>
                    <a:pt x="68" y="26"/>
                  </a:lnTo>
                  <a:lnTo>
                    <a:pt x="68" y="26"/>
                  </a:lnTo>
                  <a:lnTo>
                    <a:pt x="74" y="24"/>
                  </a:lnTo>
                  <a:lnTo>
                    <a:pt x="82" y="22"/>
                  </a:lnTo>
                  <a:lnTo>
                    <a:pt x="88" y="20"/>
                  </a:lnTo>
                  <a:lnTo>
                    <a:pt x="94" y="16"/>
                  </a:lnTo>
                  <a:lnTo>
                    <a:pt x="94" y="16"/>
                  </a:lnTo>
                  <a:lnTo>
                    <a:pt x="96" y="14"/>
                  </a:lnTo>
                  <a:lnTo>
                    <a:pt x="96" y="14"/>
                  </a:lnTo>
                  <a:lnTo>
                    <a:pt x="98" y="10"/>
                  </a:lnTo>
                  <a:lnTo>
                    <a:pt x="98" y="8"/>
                  </a:lnTo>
                  <a:lnTo>
                    <a:pt x="98" y="4"/>
                  </a:lnTo>
                  <a:lnTo>
                    <a:pt x="94" y="2"/>
                  </a:lnTo>
                  <a:lnTo>
                    <a:pt x="94" y="2"/>
                  </a:lnTo>
                  <a:lnTo>
                    <a:pt x="9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69" name="Freeform 154"/>
            <p:cNvSpPr>
              <a:spLocks/>
            </p:cNvSpPr>
            <p:nvPr/>
          </p:nvSpPr>
          <p:spPr bwMode="auto">
            <a:xfrm>
              <a:off x="658" y="1308"/>
              <a:ext cx="46" cy="26"/>
            </a:xfrm>
            <a:custGeom>
              <a:avLst/>
              <a:gdLst>
                <a:gd name="T0" fmla="*/ 34 w 46"/>
                <a:gd name="T1" fmla="*/ 0 h 26"/>
                <a:gd name="T2" fmla="*/ 34 w 46"/>
                <a:gd name="T3" fmla="*/ 0 h 26"/>
                <a:gd name="T4" fmla="*/ 30 w 46"/>
                <a:gd name="T5" fmla="*/ 0 h 26"/>
                <a:gd name="T6" fmla="*/ 26 w 46"/>
                <a:gd name="T7" fmla="*/ 2 h 26"/>
                <a:gd name="T8" fmla="*/ 26 w 46"/>
                <a:gd name="T9" fmla="*/ 2 h 26"/>
                <a:gd name="T10" fmla="*/ 20 w 46"/>
                <a:gd name="T11" fmla="*/ 6 h 26"/>
                <a:gd name="T12" fmla="*/ 12 w 46"/>
                <a:gd name="T13" fmla="*/ 10 h 26"/>
                <a:gd name="T14" fmla="*/ 12 w 46"/>
                <a:gd name="T15" fmla="*/ 10 h 26"/>
                <a:gd name="T16" fmla="*/ 6 w 46"/>
                <a:gd name="T17" fmla="*/ 12 h 26"/>
                <a:gd name="T18" fmla="*/ 4 w 46"/>
                <a:gd name="T19" fmla="*/ 16 h 26"/>
                <a:gd name="T20" fmla="*/ 0 w 46"/>
                <a:gd name="T21" fmla="*/ 26 h 26"/>
                <a:gd name="T22" fmla="*/ 0 w 46"/>
                <a:gd name="T23" fmla="*/ 26 h 26"/>
                <a:gd name="T24" fmla="*/ 2 w 46"/>
                <a:gd name="T25" fmla="*/ 26 h 26"/>
                <a:gd name="T26" fmla="*/ 2 w 46"/>
                <a:gd name="T27" fmla="*/ 26 h 26"/>
                <a:gd name="T28" fmla="*/ 6 w 46"/>
                <a:gd name="T29" fmla="*/ 26 h 26"/>
                <a:gd name="T30" fmla="*/ 10 w 46"/>
                <a:gd name="T31" fmla="*/ 24 h 26"/>
                <a:gd name="T32" fmla="*/ 16 w 46"/>
                <a:gd name="T33" fmla="*/ 20 h 26"/>
                <a:gd name="T34" fmla="*/ 16 w 46"/>
                <a:gd name="T35" fmla="*/ 20 h 26"/>
                <a:gd name="T36" fmla="*/ 22 w 46"/>
                <a:gd name="T37" fmla="*/ 18 h 26"/>
                <a:gd name="T38" fmla="*/ 26 w 46"/>
                <a:gd name="T39" fmla="*/ 18 h 26"/>
                <a:gd name="T40" fmla="*/ 26 w 46"/>
                <a:gd name="T41" fmla="*/ 18 h 26"/>
                <a:gd name="T42" fmla="*/ 28 w 46"/>
                <a:gd name="T43" fmla="*/ 18 h 26"/>
                <a:gd name="T44" fmla="*/ 28 w 46"/>
                <a:gd name="T45" fmla="*/ 18 h 26"/>
                <a:gd name="T46" fmla="*/ 28 w 46"/>
                <a:gd name="T47" fmla="*/ 18 h 26"/>
                <a:gd name="T48" fmla="*/ 28 w 46"/>
                <a:gd name="T49" fmla="*/ 18 h 26"/>
                <a:gd name="T50" fmla="*/ 32 w 46"/>
                <a:gd name="T51" fmla="*/ 18 h 26"/>
                <a:gd name="T52" fmla="*/ 32 w 46"/>
                <a:gd name="T53" fmla="*/ 18 h 26"/>
                <a:gd name="T54" fmla="*/ 40 w 46"/>
                <a:gd name="T55" fmla="*/ 16 h 26"/>
                <a:gd name="T56" fmla="*/ 46 w 46"/>
                <a:gd name="T57" fmla="*/ 10 h 26"/>
                <a:gd name="T58" fmla="*/ 46 w 46"/>
                <a:gd name="T59" fmla="*/ 10 h 26"/>
                <a:gd name="T60" fmla="*/ 46 w 46"/>
                <a:gd name="T61" fmla="*/ 6 h 26"/>
                <a:gd name="T62" fmla="*/ 44 w 46"/>
                <a:gd name="T63" fmla="*/ 2 h 26"/>
                <a:gd name="T64" fmla="*/ 40 w 46"/>
                <a:gd name="T65" fmla="*/ 0 h 26"/>
                <a:gd name="T66" fmla="*/ 34 w 46"/>
                <a:gd name="T67"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6" h="26">
                  <a:moveTo>
                    <a:pt x="34" y="0"/>
                  </a:moveTo>
                  <a:lnTo>
                    <a:pt x="34" y="0"/>
                  </a:lnTo>
                  <a:lnTo>
                    <a:pt x="30" y="0"/>
                  </a:lnTo>
                  <a:lnTo>
                    <a:pt x="26" y="2"/>
                  </a:lnTo>
                  <a:lnTo>
                    <a:pt x="26" y="2"/>
                  </a:lnTo>
                  <a:lnTo>
                    <a:pt x="20" y="6"/>
                  </a:lnTo>
                  <a:lnTo>
                    <a:pt x="12" y="10"/>
                  </a:lnTo>
                  <a:lnTo>
                    <a:pt x="12" y="10"/>
                  </a:lnTo>
                  <a:lnTo>
                    <a:pt x="6" y="12"/>
                  </a:lnTo>
                  <a:lnTo>
                    <a:pt x="4" y="16"/>
                  </a:lnTo>
                  <a:lnTo>
                    <a:pt x="0" y="26"/>
                  </a:lnTo>
                  <a:lnTo>
                    <a:pt x="0" y="26"/>
                  </a:lnTo>
                  <a:lnTo>
                    <a:pt x="2" y="26"/>
                  </a:lnTo>
                  <a:lnTo>
                    <a:pt x="2" y="26"/>
                  </a:lnTo>
                  <a:lnTo>
                    <a:pt x="6" y="26"/>
                  </a:lnTo>
                  <a:lnTo>
                    <a:pt x="10" y="24"/>
                  </a:lnTo>
                  <a:lnTo>
                    <a:pt x="16" y="20"/>
                  </a:lnTo>
                  <a:lnTo>
                    <a:pt x="16" y="20"/>
                  </a:lnTo>
                  <a:lnTo>
                    <a:pt x="22" y="18"/>
                  </a:lnTo>
                  <a:lnTo>
                    <a:pt x="26" y="18"/>
                  </a:lnTo>
                  <a:lnTo>
                    <a:pt x="26" y="18"/>
                  </a:lnTo>
                  <a:lnTo>
                    <a:pt x="28" y="18"/>
                  </a:lnTo>
                  <a:lnTo>
                    <a:pt x="28" y="18"/>
                  </a:lnTo>
                  <a:lnTo>
                    <a:pt x="28" y="18"/>
                  </a:lnTo>
                  <a:lnTo>
                    <a:pt x="28" y="18"/>
                  </a:lnTo>
                  <a:lnTo>
                    <a:pt x="32" y="18"/>
                  </a:lnTo>
                  <a:lnTo>
                    <a:pt x="32" y="18"/>
                  </a:lnTo>
                  <a:lnTo>
                    <a:pt x="40" y="16"/>
                  </a:lnTo>
                  <a:lnTo>
                    <a:pt x="46" y="10"/>
                  </a:lnTo>
                  <a:lnTo>
                    <a:pt x="46" y="10"/>
                  </a:lnTo>
                  <a:lnTo>
                    <a:pt x="46" y="6"/>
                  </a:lnTo>
                  <a:lnTo>
                    <a:pt x="44" y="2"/>
                  </a:lnTo>
                  <a:lnTo>
                    <a:pt x="40" y="0"/>
                  </a:lnTo>
                  <a:lnTo>
                    <a:pt x="34"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70" name="Freeform 155"/>
            <p:cNvSpPr>
              <a:spLocks/>
            </p:cNvSpPr>
            <p:nvPr/>
          </p:nvSpPr>
          <p:spPr bwMode="auto">
            <a:xfrm>
              <a:off x="658" y="1308"/>
              <a:ext cx="46" cy="26"/>
            </a:xfrm>
            <a:custGeom>
              <a:avLst/>
              <a:gdLst>
                <a:gd name="T0" fmla="*/ 34 w 46"/>
                <a:gd name="T1" fmla="*/ 0 h 26"/>
                <a:gd name="T2" fmla="*/ 34 w 46"/>
                <a:gd name="T3" fmla="*/ 0 h 26"/>
                <a:gd name="T4" fmla="*/ 30 w 46"/>
                <a:gd name="T5" fmla="*/ 0 h 26"/>
                <a:gd name="T6" fmla="*/ 26 w 46"/>
                <a:gd name="T7" fmla="*/ 2 h 26"/>
                <a:gd name="T8" fmla="*/ 26 w 46"/>
                <a:gd name="T9" fmla="*/ 2 h 26"/>
                <a:gd name="T10" fmla="*/ 20 w 46"/>
                <a:gd name="T11" fmla="*/ 6 h 26"/>
                <a:gd name="T12" fmla="*/ 12 w 46"/>
                <a:gd name="T13" fmla="*/ 10 h 26"/>
                <a:gd name="T14" fmla="*/ 12 w 46"/>
                <a:gd name="T15" fmla="*/ 10 h 26"/>
                <a:gd name="T16" fmla="*/ 6 w 46"/>
                <a:gd name="T17" fmla="*/ 12 h 26"/>
                <a:gd name="T18" fmla="*/ 4 w 46"/>
                <a:gd name="T19" fmla="*/ 16 h 26"/>
                <a:gd name="T20" fmla="*/ 0 w 46"/>
                <a:gd name="T21" fmla="*/ 26 h 26"/>
                <a:gd name="T22" fmla="*/ 0 w 46"/>
                <a:gd name="T23" fmla="*/ 26 h 26"/>
                <a:gd name="T24" fmla="*/ 2 w 46"/>
                <a:gd name="T25" fmla="*/ 26 h 26"/>
                <a:gd name="T26" fmla="*/ 2 w 46"/>
                <a:gd name="T27" fmla="*/ 26 h 26"/>
                <a:gd name="T28" fmla="*/ 6 w 46"/>
                <a:gd name="T29" fmla="*/ 26 h 26"/>
                <a:gd name="T30" fmla="*/ 10 w 46"/>
                <a:gd name="T31" fmla="*/ 24 h 26"/>
                <a:gd name="T32" fmla="*/ 16 w 46"/>
                <a:gd name="T33" fmla="*/ 20 h 26"/>
                <a:gd name="T34" fmla="*/ 16 w 46"/>
                <a:gd name="T35" fmla="*/ 20 h 26"/>
                <a:gd name="T36" fmla="*/ 22 w 46"/>
                <a:gd name="T37" fmla="*/ 18 h 26"/>
                <a:gd name="T38" fmla="*/ 26 w 46"/>
                <a:gd name="T39" fmla="*/ 18 h 26"/>
                <a:gd name="T40" fmla="*/ 26 w 46"/>
                <a:gd name="T41" fmla="*/ 18 h 26"/>
                <a:gd name="T42" fmla="*/ 28 w 46"/>
                <a:gd name="T43" fmla="*/ 18 h 26"/>
                <a:gd name="T44" fmla="*/ 28 w 46"/>
                <a:gd name="T45" fmla="*/ 18 h 26"/>
                <a:gd name="T46" fmla="*/ 28 w 46"/>
                <a:gd name="T47" fmla="*/ 18 h 26"/>
                <a:gd name="T48" fmla="*/ 28 w 46"/>
                <a:gd name="T49" fmla="*/ 18 h 26"/>
                <a:gd name="T50" fmla="*/ 32 w 46"/>
                <a:gd name="T51" fmla="*/ 18 h 26"/>
                <a:gd name="T52" fmla="*/ 32 w 46"/>
                <a:gd name="T53" fmla="*/ 18 h 26"/>
                <a:gd name="T54" fmla="*/ 40 w 46"/>
                <a:gd name="T55" fmla="*/ 16 h 26"/>
                <a:gd name="T56" fmla="*/ 46 w 46"/>
                <a:gd name="T57" fmla="*/ 10 h 26"/>
                <a:gd name="T58" fmla="*/ 46 w 46"/>
                <a:gd name="T59" fmla="*/ 10 h 26"/>
                <a:gd name="T60" fmla="*/ 46 w 46"/>
                <a:gd name="T61" fmla="*/ 6 h 26"/>
                <a:gd name="T62" fmla="*/ 44 w 46"/>
                <a:gd name="T63" fmla="*/ 2 h 26"/>
                <a:gd name="T64" fmla="*/ 40 w 46"/>
                <a:gd name="T65" fmla="*/ 0 h 26"/>
                <a:gd name="T66" fmla="*/ 34 w 46"/>
                <a:gd name="T67"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6" h="26">
                  <a:moveTo>
                    <a:pt x="34" y="0"/>
                  </a:moveTo>
                  <a:lnTo>
                    <a:pt x="34" y="0"/>
                  </a:lnTo>
                  <a:lnTo>
                    <a:pt x="30" y="0"/>
                  </a:lnTo>
                  <a:lnTo>
                    <a:pt x="26" y="2"/>
                  </a:lnTo>
                  <a:lnTo>
                    <a:pt x="26" y="2"/>
                  </a:lnTo>
                  <a:lnTo>
                    <a:pt x="20" y="6"/>
                  </a:lnTo>
                  <a:lnTo>
                    <a:pt x="12" y="10"/>
                  </a:lnTo>
                  <a:lnTo>
                    <a:pt x="12" y="10"/>
                  </a:lnTo>
                  <a:lnTo>
                    <a:pt x="6" y="12"/>
                  </a:lnTo>
                  <a:lnTo>
                    <a:pt x="4" y="16"/>
                  </a:lnTo>
                  <a:lnTo>
                    <a:pt x="0" y="26"/>
                  </a:lnTo>
                  <a:lnTo>
                    <a:pt x="0" y="26"/>
                  </a:lnTo>
                  <a:lnTo>
                    <a:pt x="2" y="26"/>
                  </a:lnTo>
                  <a:lnTo>
                    <a:pt x="2" y="26"/>
                  </a:lnTo>
                  <a:lnTo>
                    <a:pt x="6" y="26"/>
                  </a:lnTo>
                  <a:lnTo>
                    <a:pt x="10" y="24"/>
                  </a:lnTo>
                  <a:lnTo>
                    <a:pt x="16" y="20"/>
                  </a:lnTo>
                  <a:lnTo>
                    <a:pt x="16" y="20"/>
                  </a:lnTo>
                  <a:lnTo>
                    <a:pt x="22" y="18"/>
                  </a:lnTo>
                  <a:lnTo>
                    <a:pt x="26" y="18"/>
                  </a:lnTo>
                  <a:lnTo>
                    <a:pt x="26" y="18"/>
                  </a:lnTo>
                  <a:lnTo>
                    <a:pt x="28" y="18"/>
                  </a:lnTo>
                  <a:lnTo>
                    <a:pt x="28" y="18"/>
                  </a:lnTo>
                  <a:lnTo>
                    <a:pt x="28" y="18"/>
                  </a:lnTo>
                  <a:lnTo>
                    <a:pt x="28" y="18"/>
                  </a:lnTo>
                  <a:lnTo>
                    <a:pt x="32" y="18"/>
                  </a:lnTo>
                  <a:lnTo>
                    <a:pt x="32" y="18"/>
                  </a:lnTo>
                  <a:lnTo>
                    <a:pt x="40" y="16"/>
                  </a:lnTo>
                  <a:lnTo>
                    <a:pt x="46" y="10"/>
                  </a:lnTo>
                  <a:lnTo>
                    <a:pt x="46" y="10"/>
                  </a:lnTo>
                  <a:lnTo>
                    <a:pt x="46" y="6"/>
                  </a:lnTo>
                  <a:lnTo>
                    <a:pt x="44" y="2"/>
                  </a:lnTo>
                  <a:lnTo>
                    <a:pt x="40" y="0"/>
                  </a:lnTo>
                  <a:lnTo>
                    <a:pt x="3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71" name="Freeform 156"/>
            <p:cNvSpPr>
              <a:spLocks/>
            </p:cNvSpPr>
            <p:nvPr/>
          </p:nvSpPr>
          <p:spPr bwMode="auto">
            <a:xfrm>
              <a:off x="672" y="1304"/>
              <a:ext cx="130" cy="78"/>
            </a:xfrm>
            <a:custGeom>
              <a:avLst/>
              <a:gdLst>
                <a:gd name="T0" fmla="*/ 106 w 130"/>
                <a:gd name="T1" fmla="*/ 0 h 78"/>
                <a:gd name="T2" fmla="*/ 102 w 130"/>
                <a:gd name="T3" fmla="*/ 0 h 78"/>
                <a:gd name="T4" fmla="*/ 94 w 130"/>
                <a:gd name="T5" fmla="*/ 6 h 78"/>
                <a:gd name="T6" fmla="*/ 86 w 130"/>
                <a:gd name="T7" fmla="*/ 14 h 78"/>
                <a:gd name="T8" fmla="*/ 80 w 130"/>
                <a:gd name="T9" fmla="*/ 14 h 78"/>
                <a:gd name="T10" fmla="*/ 70 w 130"/>
                <a:gd name="T11" fmla="*/ 14 h 78"/>
                <a:gd name="T12" fmla="*/ 68 w 130"/>
                <a:gd name="T13" fmla="*/ 14 h 78"/>
                <a:gd name="T14" fmla="*/ 62 w 130"/>
                <a:gd name="T15" fmla="*/ 14 h 78"/>
                <a:gd name="T16" fmla="*/ 54 w 130"/>
                <a:gd name="T17" fmla="*/ 18 h 78"/>
                <a:gd name="T18" fmla="*/ 40 w 130"/>
                <a:gd name="T19" fmla="*/ 22 h 78"/>
                <a:gd name="T20" fmla="*/ 34 w 130"/>
                <a:gd name="T21" fmla="*/ 26 h 78"/>
                <a:gd name="T22" fmla="*/ 26 w 130"/>
                <a:gd name="T23" fmla="*/ 30 h 78"/>
                <a:gd name="T24" fmla="*/ 10 w 130"/>
                <a:gd name="T25" fmla="*/ 32 h 78"/>
                <a:gd name="T26" fmla="*/ 2 w 130"/>
                <a:gd name="T27" fmla="*/ 38 h 78"/>
                <a:gd name="T28" fmla="*/ 0 w 130"/>
                <a:gd name="T29" fmla="*/ 44 h 78"/>
                <a:gd name="T30" fmla="*/ 2 w 130"/>
                <a:gd name="T31" fmla="*/ 46 h 78"/>
                <a:gd name="T32" fmla="*/ 16 w 130"/>
                <a:gd name="T33" fmla="*/ 52 h 78"/>
                <a:gd name="T34" fmla="*/ 20 w 130"/>
                <a:gd name="T35" fmla="*/ 58 h 78"/>
                <a:gd name="T36" fmla="*/ 22 w 130"/>
                <a:gd name="T37" fmla="*/ 70 h 78"/>
                <a:gd name="T38" fmla="*/ 28 w 130"/>
                <a:gd name="T39" fmla="*/ 74 h 78"/>
                <a:gd name="T40" fmla="*/ 36 w 130"/>
                <a:gd name="T41" fmla="*/ 74 h 78"/>
                <a:gd name="T42" fmla="*/ 42 w 130"/>
                <a:gd name="T43" fmla="*/ 76 h 78"/>
                <a:gd name="T44" fmla="*/ 46 w 130"/>
                <a:gd name="T45" fmla="*/ 78 h 78"/>
                <a:gd name="T46" fmla="*/ 50 w 130"/>
                <a:gd name="T47" fmla="*/ 78 h 78"/>
                <a:gd name="T48" fmla="*/ 60 w 130"/>
                <a:gd name="T49" fmla="*/ 74 h 78"/>
                <a:gd name="T50" fmla="*/ 74 w 130"/>
                <a:gd name="T51" fmla="*/ 64 h 78"/>
                <a:gd name="T52" fmla="*/ 90 w 130"/>
                <a:gd name="T53" fmla="*/ 58 h 78"/>
                <a:gd name="T54" fmla="*/ 98 w 130"/>
                <a:gd name="T55" fmla="*/ 56 h 78"/>
                <a:gd name="T56" fmla="*/ 122 w 130"/>
                <a:gd name="T57" fmla="*/ 44 h 78"/>
                <a:gd name="T58" fmla="*/ 128 w 130"/>
                <a:gd name="T59" fmla="*/ 40 h 78"/>
                <a:gd name="T60" fmla="*/ 130 w 130"/>
                <a:gd name="T61" fmla="*/ 32 h 78"/>
                <a:gd name="T62" fmla="*/ 120 w 130"/>
                <a:gd name="T63" fmla="*/ 22 h 78"/>
                <a:gd name="T64" fmla="*/ 116 w 130"/>
                <a:gd name="T65" fmla="*/ 14 h 78"/>
                <a:gd name="T66" fmla="*/ 112 w 130"/>
                <a:gd name="T67" fmla="*/ 6 h 78"/>
                <a:gd name="T68" fmla="*/ 106 w 130"/>
                <a:gd name="T69"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30" h="78">
                  <a:moveTo>
                    <a:pt x="106" y="0"/>
                  </a:moveTo>
                  <a:lnTo>
                    <a:pt x="106" y="0"/>
                  </a:lnTo>
                  <a:lnTo>
                    <a:pt x="102" y="0"/>
                  </a:lnTo>
                  <a:lnTo>
                    <a:pt x="102" y="0"/>
                  </a:lnTo>
                  <a:lnTo>
                    <a:pt x="98" y="2"/>
                  </a:lnTo>
                  <a:lnTo>
                    <a:pt x="94" y="6"/>
                  </a:lnTo>
                  <a:lnTo>
                    <a:pt x="90" y="10"/>
                  </a:lnTo>
                  <a:lnTo>
                    <a:pt x="86" y="14"/>
                  </a:lnTo>
                  <a:lnTo>
                    <a:pt x="86" y="14"/>
                  </a:lnTo>
                  <a:lnTo>
                    <a:pt x="80" y="14"/>
                  </a:lnTo>
                  <a:lnTo>
                    <a:pt x="80" y="14"/>
                  </a:lnTo>
                  <a:lnTo>
                    <a:pt x="70" y="14"/>
                  </a:lnTo>
                  <a:lnTo>
                    <a:pt x="70" y="14"/>
                  </a:lnTo>
                  <a:lnTo>
                    <a:pt x="68" y="14"/>
                  </a:lnTo>
                  <a:lnTo>
                    <a:pt x="68" y="14"/>
                  </a:lnTo>
                  <a:lnTo>
                    <a:pt x="62" y="14"/>
                  </a:lnTo>
                  <a:lnTo>
                    <a:pt x="54" y="18"/>
                  </a:lnTo>
                  <a:lnTo>
                    <a:pt x="54" y="18"/>
                  </a:lnTo>
                  <a:lnTo>
                    <a:pt x="46" y="20"/>
                  </a:lnTo>
                  <a:lnTo>
                    <a:pt x="40" y="22"/>
                  </a:lnTo>
                  <a:lnTo>
                    <a:pt x="40" y="22"/>
                  </a:lnTo>
                  <a:lnTo>
                    <a:pt x="34" y="26"/>
                  </a:lnTo>
                  <a:lnTo>
                    <a:pt x="26" y="30"/>
                  </a:lnTo>
                  <a:lnTo>
                    <a:pt x="26" y="30"/>
                  </a:lnTo>
                  <a:lnTo>
                    <a:pt x="18" y="32"/>
                  </a:lnTo>
                  <a:lnTo>
                    <a:pt x="10" y="32"/>
                  </a:lnTo>
                  <a:lnTo>
                    <a:pt x="10" y="32"/>
                  </a:lnTo>
                  <a:lnTo>
                    <a:pt x="2" y="38"/>
                  </a:lnTo>
                  <a:lnTo>
                    <a:pt x="0" y="42"/>
                  </a:lnTo>
                  <a:lnTo>
                    <a:pt x="0" y="44"/>
                  </a:lnTo>
                  <a:lnTo>
                    <a:pt x="0" y="44"/>
                  </a:lnTo>
                  <a:lnTo>
                    <a:pt x="2" y="46"/>
                  </a:lnTo>
                  <a:lnTo>
                    <a:pt x="6" y="48"/>
                  </a:lnTo>
                  <a:lnTo>
                    <a:pt x="16" y="52"/>
                  </a:lnTo>
                  <a:lnTo>
                    <a:pt x="16" y="52"/>
                  </a:lnTo>
                  <a:lnTo>
                    <a:pt x="20" y="58"/>
                  </a:lnTo>
                  <a:lnTo>
                    <a:pt x="20" y="64"/>
                  </a:lnTo>
                  <a:lnTo>
                    <a:pt x="22" y="70"/>
                  </a:lnTo>
                  <a:lnTo>
                    <a:pt x="26" y="72"/>
                  </a:lnTo>
                  <a:lnTo>
                    <a:pt x="28" y="74"/>
                  </a:lnTo>
                  <a:lnTo>
                    <a:pt x="28" y="74"/>
                  </a:lnTo>
                  <a:lnTo>
                    <a:pt x="36" y="74"/>
                  </a:lnTo>
                  <a:lnTo>
                    <a:pt x="36" y="74"/>
                  </a:lnTo>
                  <a:lnTo>
                    <a:pt x="42" y="76"/>
                  </a:lnTo>
                  <a:lnTo>
                    <a:pt x="46" y="78"/>
                  </a:lnTo>
                  <a:lnTo>
                    <a:pt x="46" y="78"/>
                  </a:lnTo>
                  <a:lnTo>
                    <a:pt x="50" y="78"/>
                  </a:lnTo>
                  <a:lnTo>
                    <a:pt x="50" y="78"/>
                  </a:lnTo>
                  <a:lnTo>
                    <a:pt x="54" y="78"/>
                  </a:lnTo>
                  <a:lnTo>
                    <a:pt x="60" y="74"/>
                  </a:lnTo>
                  <a:lnTo>
                    <a:pt x="60" y="74"/>
                  </a:lnTo>
                  <a:lnTo>
                    <a:pt x="74" y="64"/>
                  </a:lnTo>
                  <a:lnTo>
                    <a:pt x="80" y="60"/>
                  </a:lnTo>
                  <a:lnTo>
                    <a:pt x="90" y="58"/>
                  </a:lnTo>
                  <a:lnTo>
                    <a:pt x="90" y="58"/>
                  </a:lnTo>
                  <a:lnTo>
                    <a:pt x="98" y="56"/>
                  </a:lnTo>
                  <a:lnTo>
                    <a:pt x="106" y="52"/>
                  </a:lnTo>
                  <a:lnTo>
                    <a:pt x="122" y="44"/>
                  </a:lnTo>
                  <a:lnTo>
                    <a:pt x="122" y="44"/>
                  </a:lnTo>
                  <a:lnTo>
                    <a:pt x="128" y="40"/>
                  </a:lnTo>
                  <a:lnTo>
                    <a:pt x="130" y="36"/>
                  </a:lnTo>
                  <a:lnTo>
                    <a:pt x="130" y="32"/>
                  </a:lnTo>
                  <a:lnTo>
                    <a:pt x="128" y="28"/>
                  </a:lnTo>
                  <a:lnTo>
                    <a:pt x="120" y="22"/>
                  </a:lnTo>
                  <a:lnTo>
                    <a:pt x="116" y="18"/>
                  </a:lnTo>
                  <a:lnTo>
                    <a:pt x="116" y="14"/>
                  </a:lnTo>
                  <a:lnTo>
                    <a:pt x="116" y="14"/>
                  </a:lnTo>
                  <a:lnTo>
                    <a:pt x="112" y="6"/>
                  </a:lnTo>
                  <a:lnTo>
                    <a:pt x="110" y="2"/>
                  </a:lnTo>
                  <a:lnTo>
                    <a:pt x="106"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72" name="Freeform 157"/>
            <p:cNvSpPr>
              <a:spLocks/>
            </p:cNvSpPr>
            <p:nvPr/>
          </p:nvSpPr>
          <p:spPr bwMode="auto">
            <a:xfrm>
              <a:off x="672" y="1304"/>
              <a:ext cx="130" cy="78"/>
            </a:xfrm>
            <a:custGeom>
              <a:avLst/>
              <a:gdLst>
                <a:gd name="T0" fmla="*/ 106 w 130"/>
                <a:gd name="T1" fmla="*/ 0 h 78"/>
                <a:gd name="T2" fmla="*/ 102 w 130"/>
                <a:gd name="T3" fmla="*/ 0 h 78"/>
                <a:gd name="T4" fmla="*/ 94 w 130"/>
                <a:gd name="T5" fmla="*/ 6 h 78"/>
                <a:gd name="T6" fmla="*/ 86 w 130"/>
                <a:gd name="T7" fmla="*/ 14 h 78"/>
                <a:gd name="T8" fmla="*/ 80 w 130"/>
                <a:gd name="T9" fmla="*/ 14 h 78"/>
                <a:gd name="T10" fmla="*/ 70 w 130"/>
                <a:gd name="T11" fmla="*/ 14 h 78"/>
                <a:gd name="T12" fmla="*/ 68 w 130"/>
                <a:gd name="T13" fmla="*/ 14 h 78"/>
                <a:gd name="T14" fmla="*/ 62 w 130"/>
                <a:gd name="T15" fmla="*/ 14 h 78"/>
                <a:gd name="T16" fmla="*/ 54 w 130"/>
                <a:gd name="T17" fmla="*/ 18 h 78"/>
                <a:gd name="T18" fmla="*/ 40 w 130"/>
                <a:gd name="T19" fmla="*/ 22 h 78"/>
                <a:gd name="T20" fmla="*/ 34 w 130"/>
                <a:gd name="T21" fmla="*/ 26 h 78"/>
                <a:gd name="T22" fmla="*/ 26 w 130"/>
                <a:gd name="T23" fmla="*/ 30 h 78"/>
                <a:gd name="T24" fmla="*/ 10 w 130"/>
                <a:gd name="T25" fmla="*/ 32 h 78"/>
                <a:gd name="T26" fmla="*/ 2 w 130"/>
                <a:gd name="T27" fmla="*/ 38 h 78"/>
                <a:gd name="T28" fmla="*/ 0 w 130"/>
                <a:gd name="T29" fmla="*/ 44 h 78"/>
                <a:gd name="T30" fmla="*/ 2 w 130"/>
                <a:gd name="T31" fmla="*/ 46 h 78"/>
                <a:gd name="T32" fmla="*/ 16 w 130"/>
                <a:gd name="T33" fmla="*/ 52 h 78"/>
                <a:gd name="T34" fmla="*/ 20 w 130"/>
                <a:gd name="T35" fmla="*/ 58 h 78"/>
                <a:gd name="T36" fmla="*/ 22 w 130"/>
                <a:gd name="T37" fmla="*/ 70 h 78"/>
                <a:gd name="T38" fmla="*/ 28 w 130"/>
                <a:gd name="T39" fmla="*/ 74 h 78"/>
                <a:gd name="T40" fmla="*/ 36 w 130"/>
                <a:gd name="T41" fmla="*/ 74 h 78"/>
                <a:gd name="T42" fmla="*/ 42 w 130"/>
                <a:gd name="T43" fmla="*/ 76 h 78"/>
                <a:gd name="T44" fmla="*/ 46 w 130"/>
                <a:gd name="T45" fmla="*/ 78 h 78"/>
                <a:gd name="T46" fmla="*/ 50 w 130"/>
                <a:gd name="T47" fmla="*/ 78 h 78"/>
                <a:gd name="T48" fmla="*/ 60 w 130"/>
                <a:gd name="T49" fmla="*/ 74 h 78"/>
                <a:gd name="T50" fmla="*/ 74 w 130"/>
                <a:gd name="T51" fmla="*/ 64 h 78"/>
                <a:gd name="T52" fmla="*/ 90 w 130"/>
                <a:gd name="T53" fmla="*/ 58 h 78"/>
                <a:gd name="T54" fmla="*/ 98 w 130"/>
                <a:gd name="T55" fmla="*/ 56 h 78"/>
                <a:gd name="T56" fmla="*/ 122 w 130"/>
                <a:gd name="T57" fmla="*/ 44 h 78"/>
                <a:gd name="T58" fmla="*/ 128 w 130"/>
                <a:gd name="T59" fmla="*/ 40 h 78"/>
                <a:gd name="T60" fmla="*/ 130 w 130"/>
                <a:gd name="T61" fmla="*/ 32 h 78"/>
                <a:gd name="T62" fmla="*/ 120 w 130"/>
                <a:gd name="T63" fmla="*/ 22 h 78"/>
                <a:gd name="T64" fmla="*/ 116 w 130"/>
                <a:gd name="T65" fmla="*/ 14 h 78"/>
                <a:gd name="T66" fmla="*/ 112 w 130"/>
                <a:gd name="T67" fmla="*/ 6 h 78"/>
                <a:gd name="T68" fmla="*/ 106 w 130"/>
                <a:gd name="T69"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30" h="78">
                  <a:moveTo>
                    <a:pt x="106" y="0"/>
                  </a:moveTo>
                  <a:lnTo>
                    <a:pt x="106" y="0"/>
                  </a:lnTo>
                  <a:lnTo>
                    <a:pt x="102" y="0"/>
                  </a:lnTo>
                  <a:lnTo>
                    <a:pt x="102" y="0"/>
                  </a:lnTo>
                  <a:lnTo>
                    <a:pt x="98" y="2"/>
                  </a:lnTo>
                  <a:lnTo>
                    <a:pt x="94" y="6"/>
                  </a:lnTo>
                  <a:lnTo>
                    <a:pt x="90" y="10"/>
                  </a:lnTo>
                  <a:lnTo>
                    <a:pt x="86" y="14"/>
                  </a:lnTo>
                  <a:lnTo>
                    <a:pt x="86" y="14"/>
                  </a:lnTo>
                  <a:lnTo>
                    <a:pt x="80" y="14"/>
                  </a:lnTo>
                  <a:lnTo>
                    <a:pt x="80" y="14"/>
                  </a:lnTo>
                  <a:lnTo>
                    <a:pt x="70" y="14"/>
                  </a:lnTo>
                  <a:lnTo>
                    <a:pt x="70" y="14"/>
                  </a:lnTo>
                  <a:lnTo>
                    <a:pt x="68" y="14"/>
                  </a:lnTo>
                  <a:lnTo>
                    <a:pt x="68" y="14"/>
                  </a:lnTo>
                  <a:lnTo>
                    <a:pt x="62" y="14"/>
                  </a:lnTo>
                  <a:lnTo>
                    <a:pt x="54" y="18"/>
                  </a:lnTo>
                  <a:lnTo>
                    <a:pt x="54" y="18"/>
                  </a:lnTo>
                  <a:lnTo>
                    <a:pt x="46" y="20"/>
                  </a:lnTo>
                  <a:lnTo>
                    <a:pt x="40" y="22"/>
                  </a:lnTo>
                  <a:lnTo>
                    <a:pt x="40" y="22"/>
                  </a:lnTo>
                  <a:lnTo>
                    <a:pt x="34" y="26"/>
                  </a:lnTo>
                  <a:lnTo>
                    <a:pt x="26" y="30"/>
                  </a:lnTo>
                  <a:lnTo>
                    <a:pt x="26" y="30"/>
                  </a:lnTo>
                  <a:lnTo>
                    <a:pt x="18" y="32"/>
                  </a:lnTo>
                  <a:lnTo>
                    <a:pt x="10" y="32"/>
                  </a:lnTo>
                  <a:lnTo>
                    <a:pt x="10" y="32"/>
                  </a:lnTo>
                  <a:lnTo>
                    <a:pt x="2" y="38"/>
                  </a:lnTo>
                  <a:lnTo>
                    <a:pt x="0" y="42"/>
                  </a:lnTo>
                  <a:lnTo>
                    <a:pt x="0" y="44"/>
                  </a:lnTo>
                  <a:lnTo>
                    <a:pt x="0" y="44"/>
                  </a:lnTo>
                  <a:lnTo>
                    <a:pt x="2" y="46"/>
                  </a:lnTo>
                  <a:lnTo>
                    <a:pt x="6" y="48"/>
                  </a:lnTo>
                  <a:lnTo>
                    <a:pt x="16" y="52"/>
                  </a:lnTo>
                  <a:lnTo>
                    <a:pt x="16" y="52"/>
                  </a:lnTo>
                  <a:lnTo>
                    <a:pt x="20" y="58"/>
                  </a:lnTo>
                  <a:lnTo>
                    <a:pt x="20" y="64"/>
                  </a:lnTo>
                  <a:lnTo>
                    <a:pt x="22" y="70"/>
                  </a:lnTo>
                  <a:lnTo>
                    <a:pt x="26" y="72"/>
                  </a:lnTo>
                  <a:lnTo>
                    <a:pt x="28" y="74"/>
                  </a:lnTo>
                  <a:lnTo>
                    <a:pt x="28" y="74"/>
                  </a:lnTo>
                  <a:lnTo>
                    <a:pt x="36" y="74"/>
                  </a:lnTo>
                  <a:lnTo>
                    <a:pt x="36" y="74"/>
                  </a:lnTo>
                  <a:lnTo>
                    <a:pt x="42" y="76"/>
                  </a:lnTo>
                  <a:lnTo>
                    <a:pt x="46" y="78"/>
                  </a:lnTo>
                  <a:lnTo>
                    <a:pt x="46" y="78"/>
                  </a:lnTo>
                  <a:lnTo>
                    <a:pt x="50" y="78"/>
                  </a:lnTo>
                  <a:lnTo>
                    <a:pt x="50" y="78"/>
                  </a:lnTo>
                  <a:lnTo>
                    <a:pt x="54" y="78"/>
                  </a:lnTo>
                  <a:lnTo>
                    <a:pt x="60" y="74"/>
                  </a:lnTo>
                  <a:lnTo>
                    <a:pt x="60" y="74"/>
                  </a:lnTo>
                  <a:lnTo>
                    <a:pt x="74" y="64"/>
                  </a:lnTo>
                  <a:lnTo>
                    <a:pt x="80" y="60"/>
                  </a:lnTo>
                  <a:lnTo>
                    <a:pt x="90" y="58"/>
                  </a:lnTo>
                  <a:lnTo>
                    <a:pt x="90" y="58"/>
                  </a:lnTo>
                  <a:lnTo>
                    <a:pt x="98" y="56"/>
                  </a:lnTo>
                  <a:lnTo>
                    <a:pt x="106" y="52"/>
                  </a:lnTo>
                  <a:lnTo>
                    <a:pt x="122" y="44"/>
                  </a:lnTo>
                  <a:lnTo>
                    <a:pt x="122" y="44"/>
                  </a:lnTo>
                  <a:lnTo>
                    <a:pt x="128" y="40"/>
                  </a:lnTo>
                  <a:lnTo>
                    <a:pt x="130" y="36"/>
                  </a:lnTo>
                  <a:lnTo>
                    <a:pt x="130" y="32"/>
                  </a:lnTo>
                  <a:lnTo>
                    <a:pt x="128" y="28"/>
                  </a:lnTo>
                  <a:lnTo>
                    <a:pt x="120" y="22"/>
                  </a:lnTo>
                  <a:lnTo>
                    <a:pt x="116" y="18"/>
                  </a:lnTo>
                  <a:lnTo>
                    <a:pt x="116" y="14"/>
                  </a:lnTo>
                  <a:lnTo>
                    <a:pt x="116" y="14"/>
                  </a:lnTo>
                  <a:lnTo>
                    <a:pt x="112" y="6"/>
                  </a:lnTo>
                  <a:lnTo>
                    <a:pt x="110" y="2"/>
                  </a:lnTo>
                  <a:lnTo>
                    <a:pt x="10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73" name="Freeform 158"/>
            <p:cNvSpPr>
              <a:spLocks/>
            </p:cNvSpPr>
            <p:nvPr/>
          </p:nvSpPr>
          <p:spPr bwMode="auto">
            <a:xfrm>
              <a:off x="4448" y="2170"/>
              <a:ext cx="138" cy="60"/>
            </a:xfrm>
            <a:custGeom>
              <a:avLst/>
              <a:gdLst>
                <a:gd name="T0" fmla="*/ 38 w 138"/>
                <a:gd name="T1" fmla="*/ 0 h 60"/>
                <a:gd name="T2" fmla="*/ 36 w 138"/>
                <a:gd name="T3" fmla="*/ 0 h 60"/>
                <a:gd name="T4" fmla="*/ 26 w 138"/>
                <a:gd name="T5" fmla="*/ 4 h 60"/>
                <a:gd name="T6" fmla="*/ 18 w 138"/>
                <a:gd name="T7" fmla="*/ 10 h 60"/>
                <a:gd name="T8" fmla="*/ 2 w 138"/>
                <a:gd name="T9" fmla="*/ 10 h 60"/>
                <a:gd name="T10" fmla="*/ 0 w 138"/>
                <a:gd name="T11" fmla="*/ 14 h 60"/>
                <a:gd name="T12" fmla="*/ 2 w 138"/>
                <a:gd name="T13" fmla="*/ 22 h 60"/>
                <a:gd name="T14" fmla="*/ 10 w 138"/>
                <a:gd name="T15" fmla="*/ 28 h 60"/>
                <a:gd name="T16" fmla="*/ 12 w 138"/>
                <a:gd name="T17" fmla="*/ 28 h 60"/>
                <a:gd name="T18" fmla="*/ 16 w 138"/>
                <a:gd name="T19" fmla="*/ 26 h 60"/>
                <a:gd name="T20" fmla="*/ 26 w 138"/>
                <a:gd name="T21" fmla="*/ 22 h 60"/>
                <a:gd name="T22" fmla="*/ 32 w 138"/>
                <a:gd name="T23" fmla="*/ 20 h 60"/>
                <a:gd name="T24" fmla="*/ 40 w 138"/>
                <a:gd name="T25" fmla="*/ 22 h 60"/>
                <a:gd name="T26" fmla="*/ 62 w 138"/>
                <a:gd name="T27" fmla="*/ 30 h 60"/>
                <a:gd name="T28" fmla="*/ 70 w 138"/>
                <a:gd name="T29" fmla="*/ 36 h 60"/>
                <a:gd name="T30" fmla="*/ 78 w 138"/>
                <a:gd name="T31" fmla="*/ 40 h 60"/>
                <a:gd name="T32" fmla="*/ 88 w 138"/>
                <a:gd name="T33" fmla="*/ 44 h 60"/>
                <a:gd name="T34" fmla="*/ 96 w 138"/>
                <a:gd name="T35" fmla="*/ 50 h 60"/>
                <a:gd name="T36" fmla="*/ 100 w 138"/>
                <a:gd name="T37" fmla="*/ 56 h 60"/>
                <a:gd name="T38" fmla="*/ 108 w 138"/>
                <a:gd name="T39" fmla="*/ 60 h 60"/>
                <a:gd name="T40" fmla="*/ 108 w 138"/>
                <a:gd name="T41" fmla="*/ 60 h 60"/>
                <a:gd name="T42" fmla="*/ 116 w 138"/>
                <a:gd name="T43" fmla="*/ 58 h 60"/>
                <a:gd name="T44" fmla="*/ 122 w 138"/>
                <a:gd name="T45" fmla="*/ 58 h 60"/>
                <a:gd name="T46" fmla="*/ 124 w 138"/>
                <a:gd name="T47" fmla="*/ 58 h 60"/>
                <a:gd name="T48" fmla="*/ 126 w 138"/>
                <a:gd name="T49" fmla="*/ 58 h 60"/>
                <a:gd name="T50" fmla="*/ 128 w 138"/>
                <a:gd name="T51" fmla="*/ 58 h 60"/>
                <a:gd name="T52" fmla="*/ 132 w 138"/>
                <a:gd name="T53" fmla="*/ 56 h 60"/>
                <a:gd name="T54" fmla="*/ 138 w 138"/>
                <a:gd name="T55" fmla="*/ 52 h 60"/>
                <a:gd name="T56" fmla="*/ 138 w 138"/>
                <a:gd name="T57" fmla="*/ 48 h 60"/>
                <a:gd name="T58" fmla="*/ 130 w 138"/>
                <a:gd name="T59" fmla="*/ 42 h 60"/>
                <a:gd name="T60" fmla="*/ 120 w 138"/>
                <a:gd name="T61" fmla="*/ 42 h 60"/>
                <a:gd name="T62" fmla="*/ 96 w 138"/>
                <a:gd name="T63" fmla="*/ 30 h 60"/>
                <a:gd name="T64" fmla="*/ 92 w 138"/>
                <a:gd name="T65" fmla="*/ 26 h 60"/>
                <a:gd name="T66" fmla="*/ 86 w 138"/>
                <a:gd name="T67" fmla="*/ 22 h 60"/>
                <a:gd name="T68" fmla="*/ 82 w 138"/>
                <a:gd name="T69" fmla="*/ 22 h 60"/>
                <a:gd name="T70" fmla="*/ 80 w 138"/>
                <a:gd name="T71" fmla="*/ 22 h 60"/>
                <a:gd name="T72" fmla="*/ 80 w 138"/>
                <a:gd name="T73" fmla="*/ 22 h 60"/>
                <a:gd name="T74" fmla="*/ 74 w 138"/>
                <a:gd name="T75" fmla="*/ 20 h 60"/>
                <a:gd name="T76" fmla="*/ 72 w 138"/>
                <a:gd name="T77" fmla="*/ 18 h 60"/>
                <a:gd name="T78" fmla="*/ 68 w 138"/>
                <a:gd name="T79" fmla="*/ 16 h 60"/>
                <a:gd name="T80" fmla="*/ 48 w 138"/>
                <a:gd name="T81" fmla="*/ 2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38" h="60">
                  <a:moveTo>
                    <a:pt x="38" y="0"/>
                  </a:moveTo>
                  <a:lnTo>
                    <a:pt x="38" y="0"/>
                  </a:lnTo>
                  <a:lnTo>
                    <a:pt x="36" y="0"/>
                  </a:lnTo>
                  <a:lnTo>
                    <a:pt x="36" y="0"/>
                  </a:lnTo>
                  <a:lnTo>
                    <a:pt x="30" y="2"/>
                  </a:lnTo>
                  <a:lnTo>
                    <a:pt x="26" y="4"/>
                  </a:lnTo>
                  <a:lnTo>
                    <a:pt x="18" y="10"/>
                  </a:lnTo>
                  <a:lnTo>
                    <a:pt x="18" y="10"/>
                  </a:lnTo>
                  <a:lnTo>
                    <a:pt x="6" y="10"/>
                  </a:lnTo>
                  <a:lnTo>
                    <a:pt x="2" y="10"/>
                  </a:lnTo>
                  <a:lnTo>
                    <a:pt x="0" y="14"/>
                  </a:lnTo>
                  <a:lnTo>
                    <a:pt x="0" y="14"/>
                  </a:lnTo>
                  <a:lnTo>
                    <a:pt x="0" y="18"/>
                  </a:lnTo>
                  <a:lnTo>
                    <a:pt x="2" y="22"/>
                  </a:lnTo>
                  <a:lnTo>
                    <a:pt x="6" y="26"/>
                  </a:lnTo>
                  <a:lnTo>
                    <a:pt x="10" y="28"/>
                  </a:lnTo>
                  <a:lnTo>
                    <a:pt x="10" y="28"/>
                  </a:lnTo>
                  <a:lnTo>
                    <a:pt x="12" y="28"/>
                  </a:lnTo>
                  <a:lnTo>
                    <a:pt x="12" y="28"/>
                  </a:lnTo>
                  <a:lnTo>
                    <a:pt x="16" y="26"/>
                  </a:lnTo>
                  <a:lnTo>
                    <a:pt x="18" y="26"/>
                  </a:lnTo>
                  <a:lnTo>
                    <a:pt x="26" y="22"/>
                  </a:lnTo>
                  <a:lnTo>
                    <a:pt x="26" y="22"/>
                  </a:lnTo>
                  <a:lnTo>
                    <a:pt x="32" y="20"/>
                  </a:lnTo>
                  <a:lnTo>
                    <a:pt x="32" y="20"/>
                  </a:lnTo>
                  <a:lnTo>
                    <a:pt x="40" y="22"/>
                  </a:lnTo>
                  <a:lnTo>
                    <a:pt x="48" y="24"/>
                  </a:lnTo>
                  <a:lnTo>
                    <a:pt x="62" y="30"/>
                  </a:lnTo>
                  <a:lnTo>
                    <a:pt x="62" y="30"/>
                  </a:lnTo>
                  <a:lnTo>
                    <a:pt x="70" y="36"/>
                  </a:lnTo>
                  <a:lnTo>
                    <a:pt x="74" y="38"/>
                  </a:lnTo>
                  <a:lnTo>
                    <a:pt x="78" y="40"/>
                  </a:lnTo>
                  <a:lnTo>
                    <a:pt x="78" y="40"/>
                  </a:lnTo>
                  <a:lnTo>
                    <a:pt x="88" y="44"/>
                  </a:lnTo>
                  <a:lnTo>
                    <a:pt x="92" y="46"/>
                  </a:lnTo>
                  <a:lnTo>
                    <a:pt x="96" y="50"/>
                  </a:lnTo>
                  <a:lnTo>
                    <a:pt x="96" y="50"/>
                  </a:lnTo>
                  <a:lnTo>
                    <a:pt x="100" y="56"/>
                  </a:lnTo>
                  <a:lnTo>
                    <a:pt x="104" y="58"/>
                  </a:lnTo>
                  <a:lnTo>
                    <a:pt x="108" y="60"/>
                  </a:lnTo>
                  <a:lnTo>
                    <a:pt x="108" y="60"/>
                  </a:lnTo>
                  <a:lnTo>
                    <a:pt x="108" y="60"/>
                  </a:lnTo>
                  <a:lnTo>
                    <a:pt x="108" y="60"/>
                  </a:lnTo>
                  <a:lnTo>
                    <a:pt x="116" y="58"/>
                  </a:lnTo>
                  <a:lnTo>
                    <a:pt x="116" y="58"/>
                  </a:lnTo>
                  <a:lnTo>
                    <a:pt x="122" y="58"/>
                  </a:lnTo>
                  <a:lnTo>
                    <a:pt x="122" y="58"/>
                  </a:lnTo>
                  <a:lnTo>
                    <a:pt x="124" y="58"/>
                  </a:lnTo>
                  <a:lnTo>
                    <a:pt x="124" y="58"/>
                  </a:lnTo>
                  <a:lnTo>
                    <a:pt x="126" y="58"/>
                  </a:lnTo>
                  <a:lnTo>
                    <a:pt x="126" y="58"/>
                  </a:lnTo>
                  <a:lnTo>
                    <a:pt x="128" y="58"/>
                  </a:lnTo>
                  <a:lnTo>
                    <a:pt x="128" y="58"/>
                  </a:lnTo>
                  <a:lnTo>
                    <a:pt x="132" y="56"/>
                  </a:lnTo>
                  <a:lnTo>
                    <a:pt x="136" y="56"/>
                  </a:lnTo>
                  <a:lnTo>
                    <a:pt x="138" y="52"/>
                  </a:lnTo>
                  <a:lnTo>
                    <a:pt x="138" y="48"/>
                  </a:lnTo>
                  <a:lnTo>
                    <a:pt x="138" y="48"/>
                  </a:lnTo>
                  <a:lnTo>
                    <a:pt x="134" y="44"/>
                  </a:lnTo>
                  <a:lnTo>
                    <a:pt x="130" y="42"/>
                  </a:lnTo>
                  <a:lnTo>
                    <a:pt x="120" y="42"/>
                  </a:lnTo>
                  <a:lnTo>
                    <a:pt x="120" y="42"/>
                  </a:lnTo>
                  <a:lnTo>
                    <a:pt x="108" y="38"/>
                  </a:lnTo>
                  <a:lnTo>
                    <a:pt x="96" y="30"/>
                  </a:lnTo>
                  <a:lnTo>
                    <a:pt x="96" y="30"/>
                  </a:lnTo>
                  <a:lnTo>
                    <a:pt x="92" y="26"/>
                  </a:lnTo>
                  <a:lnTo>
                    <a:pt x="88" y="22"/>
                  </a:lnTo>
                  <a:lnTo>
                    <a:pt x="86" y="22"/>
                  </a:lnTo>
                  <a:lnTo>
                    <a:pt x="86" y="22"/>
                  </a:lnTo>
                  <a:lnTo>
                    <a:pt x="82" y="22"/>
                  </a:lnTo>
                  <a:lnTo>
                    <a:pt x="82" y="22"/>
                  </a:lnTo>
                  <a:lnTo>
                    <a:pt x="80" y="22"/>
                  </a:lnTo>
                  <a:lnTo>
                    <a:pt x="80" y="22"/>
                  </a:lnTo>
                  <a:lnTo>
                    <a:pt x="80" y="22"/>
                  </a:lnTo>
                  <a:lnTo>
                    <a:pt x="80" y="22"/>
                  </a:lnTo>
                  <a:lnTo>
                    <a:pt x="74" y="20"/>
                  </a:lnTo>
                  <a:lnTo>
                    <a:pt x="74" y="20"/>
                  </a:lnTo>
                  <a:lnTo>
                    <a:pt x="72" y="18"/>
                  </a:lnTo>
                  <a:lnTo>
                    <a:pt x="68" y="16"/>
                  </a:lnTo>
                  <a:lnTo>
                    <a:pt x="68" y="16"/>
                  </a:lnTo>
                  <a:lnTo>
                    <a:pt x="54" y="4"/>
                  </a:lnTo>
                  <a:lnTo>
                    <a:pt x="48" y="2"/>
                  </a:lnTo>
                  <a:lnTo>
                    <a:pt x="38"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74" name="Freeform 159"/>
            <p:cNvSpPr>
              <a:spLocks/>
            </p:cNvSpPr>
            <p:nvPr/>
          </p:nvSpPr>
          <p:spPr bwMode="auto">
            <a:xfrm>
              <a:off x="4448" y="2170"/>
              <a:ext cx="138" cy="60"/>
            </a:xfrm>
            <a:custGeom>
              <a:avLst/>
              <a:gdLst>
                <a:gd name="T0" fmla="*/ 38 w 138"/>
                <a:gd name="T1" fmla="*/ 0 h 60"/>
                <a:gd name="T2" fmla="*/ 36 w 138"/>
                <a:gd name="T3" fmla="*/ 0 h 60"/>
                <a:gd name="T4" fmla="*/ 26 w 138"/>
                <a:gd name="T5" fmla="*/ 4 h 60"/>
                <a:gd name="T6" fmla="*/ 18 w 138"/>
                <a:gd name="T7" fmla="*/ 10 h 60"/>
                <a:gd name="T8" fmla="*/ 2 w 138"/>
                <a:gd name="T9" fmla="*/ 10 h 60"/>
                <a:gd name="T10" fmla="*/ 0 w 138"/>
                <a:gd name="T11" fmla="*/ 14 h 60"/>
                <a:gd name="T12" fmla="*/ 2 w 138"/>
                <a:gd name="T13" fmla="*/ 22 h 60"/>
                <a:gd name="T14" fmla="*/ 10 w 138"/>
                <a:gd name="T15" fmla="*/ 28 h 60"/>
                <a:gd name="T16" fmla="*/ 12 w 138"/>
                <a:gd name="T17" fmla="*/ 28 h 60"/>
                <a:gd name="T18" fmla="*/ 16 w 138"/>
                <a:gd name="T19" fmla="*/ 26 h 60"/>
                <a:gd name="T20" fmla="*/ 26 w 138"/>
                <a:gd name="T21" fmla="*/ 22 h 60"/>
                <a:gd name="T22" fmla="*/ 32 w 138"/>
                <a:gd name="T23" fmla="*/ 20 h 60"/>
                <a:gd name="T24" fmla="*/ 40 w 138"/>
                <a:gd name="T25" fmla="*/ 22 h 60"/>
                <a:gd name="T26" fmla="*/ 62 w 138"/>
                <a:gd name="T27" fmla="*/ 30 h 60"/>
                <a:gd name="T28" fmla="*/ 70 w 138"/>
                <a:gd name="T29" fmla="*/ 36 h 60"/>
                <a:gd name="T30" fmla="*/ 78 w 138"/>
                <a:gd name="T31" fmla="*/ 40 h 60"/>
                <a:gd name="T32" fmla="*/ 88 w 138"/>
                <a:gd name="T33" fmla="*/ 44 h 60"/>
                <a:gd name="T34" fmla="*/ 96 w 138"/>
                <a:gd name="T35" fmla="*/ 50 h 60"/>
                <a:gd name="T36" fmla="*/ 100 w 138"/>
                <a:gd name="T37" fmla="*/ 56 h 60"/>
                <a:gd name="T38" fmla="*/ 108 w 138"/>
                <a:gd name="T39" fmla="*/ 60 h 60"/>
                <a:gd name="T40" fmla="*/ 108 w 138"/>
                <a:gd name="T41" fmla="*/ 60 h 60"/>
                <a:gd name="T42" fmla="*/ 116 w 138"/>
                <a:gd name="T43" fmla="*/ 58 h 60"/>
                <a:gd name="T44" fmla="*/ 122 w 138"/>
                <a:gd name="T45" fmla="*/ 58 h 60"/>
                <a:gd name="T46" fmla="*/ 124 w 138"/>
                <a:gd name="T47" fmla="*/ 58 h 60"/>
                <a:gd name="T48" fmla="*/ 126 w 138"/>
                <a:gd name="T49" fmla="*/ 58 h 60"/>
                <a:gd name="T50" fmla="*/ 128 w 138"/>
                <a:gd name="T51" fmla="*/ 58 h 60"/>
                <a:gd name="T52" fmla="*/ 132 w 138"/>
                <a:gd name="T53" fmla="*/ 56 h 60"/>
                <a:gd name="T54" fmla="*/ 138 w 138"/>
                <a:gd name="T55" fmla="*/ 52 h 60"/>
                <a:gd name="T56" fmla="*/ 138 w 138"/>
                <a:gd name="T57" fmla="*/ 48 h 60"/>
                <a:gd name="T58" fmla="*/ 130 w 138"/>
                <a:gd name="T59" fmla="*/ 42 h 60"/>
                <a:gd name="T60" fmla="*/ 120 w 138"/>
                <a:gd name="T61" fmla="*/ 42 h 60"/>
                <a:gd name="T62" fmla="*/ 96 w 138"/>
                <a:gd name="T63" fmla="*/ 30 h 60"/>
                <a:gd name="T64" fmla="*/ 92 w 138"/>
                <a:gd name="T65" fmla="*/ 26 h 60"/>
                <a:gd name="T66" fmla="*/ 86 w 138"/>
                <a:gd name="T67" fmla="*/ 22 h 60"/>
                <a:gd name="T68" fmla="*/ 82 w 138"/>
                <a:gd name="T69" fmla="*/ 22 h 60"/>
                <a:gd name="T70" fmla="*/ 80 w 138"/>
                <a:gd name="T71" fmla="*/ 22 h 60"/>
                <a:gd name="T72" fmla="*/ 80 w 138"/>
                <a:gd name="T73" fmla="*/ 22 h 60"/>
                <a:gd name="T74" fmla="*/ 74 w 138"/>
                <a:gd name="T75" fmla="*/ 20 h 60"/>
                <a:gd name="T76" fmla="*/ 72 w 138"/>
                <a:gd name="T77" fmla="*/ 18 h 60"/>
                <a:gd name="T78" fmla="*/ 68 w 138"/>
                <a:gd name="T79" fmla="*/ 16 h 60"/>
                <a:gd name="T80" fmla="*/ 48 w 138"/>
                <a:gd name="T81" fmla="*/ 2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38" h="60">
                  <a:moveTo>
                    <a:pt x="38" y="0"/>
                  </a:moveTo>
                  <a:lnTo>
                    <a:pt x="38" y="0"/>
                  </a:lnTo>
                  <a:lnTo>
                    <a:pt x="36" y="0"/>
                  </a:lnTo>
                  <a:lnTo>
                    <a:pt x="36" y="0"/>
                  </a:lnTo>
                  <a:lnTo>
                    <a:pt x="30" y="2"/>
                  </a:lnTo>
                  <a:lnTo>
                    <a:pt x="26" y="4"/>
                  </a:lnTo>
                  <a:lnTo>
                    <a:pt x="18" y="10"/>
                  </a:lnTo>
                  <a:lnTo>
                    <a:pt x="18" y="10"/>
                  </a:lnTo>
                  <a:lnTo>
                    <a:pt x="6" y="10"/>
                  </a:lnTo>
                  <a:lnTo>
                    <a:pt x="2" y="10"/>
                  </a:lnTo>
                  <a:lnTo>
                    <a:pt x="0" y="14"/>
                  </a:lnTo>
                  <a:lnTo>
                    <a:pt x="0" y="14"/>
                  </a:lnTo>
                  <a:lnTo>
                    <a:pt x="0" y="18"/>
                  </a:lnTo>
                  <a:lnTo>
                    <a:pt x="2" y="22"/>
                  </a:lnTo>
                  <a:lnTo>
                    <a:pt x="6" y="26"/>
                  </a:lnTo>
                  <a:lnTo>
                    <a:pt x="10" y="28"/>
                  </a:lnTo>
                  <a:lnTo>
                    <a:pt x="10" y="28"/>
                  </a:lnTo>
                  <a:lnTo>
                    <a:pt x="12" y="28"/>
                  </a:lnTo>
                  <a:lnTo>
                    <a:pt x="12" y="28"/>
                  </a:lnTo>
                  <a:lnTo>
                    <a:pt x="16" y="26"/>
                  </a:lnTo>
                  <a:lnTo>
                    <a:pt x="18" y="26"/>
                  </a:lnTo>
                  <a:lnTo>
                    <a:pt x="26" y="22"/>
                  </a:lnTo>
                  <a:lnTo>
                    <a:pt x="26" y="22"/>
                  </a:lnTo>
                  <a:lnTo>
                    <a:pt x="32" y="20"/>
                  </a:lnTo>
                  <a:lnTo>
                    <a:pt x="32" y="20"/>
                  </a:lnTo>
                  <a:lnTo>
                    <a:pt x="40" y="22"/>
                  </a:lnTo>
                  <a:lnTo>
                    <a:pt x="48" y="24"/>
                  </a:lnTo>
                  <a:lnTo>
                    <a:pt x="62" y="30"/>
                  </a:lnTo>
                  <a:lnTo>
                    <a:pt x="62" y="30"/>
                  </a:lnTo>
                  <a:lnTo>
                    <a:pt x="70" y="36"/>
                  </a:lnTo>
                  <a:lnTo>
                    <a:pt x="74" y="38"/>
                  </a:lnTo>
                  <a:lnTo>
                    <a:pt x="78" y="40"/>
                  </a:lnTo>
                  <a:lnTo>
                    <a:pt x="78" y="40"/>
                  </a:lnTo>
                  <a:lnTo>
                    <a:pt x="88" y="44"/>
                  </a:lnTo>
                  <a:lnTo>
                    <a:pt x="92" y="46"/>
                  </a:lnTo>
                  <a:lnTo>
                    <a:pt x="96" y="50"/>
                  </a:lnTo>
                  <a:lnTo>
                    <a:pt x="96" y="50"/>
                  </a:lnTo>
                  <a:lnTo>
                    <a:pt x="100" y="56"/>
                  </a:lnTo>
                  <a:lnTo>
                    <a:pt x="104" y="58"/>
                  </a:lnTo>
                  <a:lnTo>
                    <a:pt x="108" y="60"/>
                  </a:lnTo>
                  <a:lnTo>
                    <a:pt x="108" y="60"/>
                  </a:lnTo>
                  <a:lnTo>
                    <a:pt x="108" y="60"/>
                  </a:lnTo>
                  <a:lnTo>
                    <a:pt x="108" y="60"/>
                  </a:lnTo>
                  <a:lnTo>
                    <a:pt x="116" y="58"/>
                  </a:lnTo>
                  <a:lnTo>
                    <a:pt x="116" y="58"/>
                  </a:lnTo>
                  <a:lnTo>
                    <a:pt x="122" y="58"/>
                  </a:lnTo>
                  <a:lnTo>
                    <a:pt x="122" y="58"/>
                  </a:lnTo>
                  <a:lnTo>
                    <a:pt x="124" y="58"/>
                  </a:lnTo>
                  <a:lnTo>
                    <a:pt x="124" y="58"/>
                  </a:lnTo>
                  <a:lnTo>
                    <a:pt x="126" y="58"/>
                  </a:lnTo>
                  <a:lnTo>
                    <a:pt x="126" y="58"/>
                  </a:lnTo>
                  <a:lnTo>
                    <a:pt x="128" y="58"/>
                  </a:lnTo>
                  <a:lnTo>
                    <a:pt x="128" y="58"/>
                  </a:lnTo>
                  <a:lnTo>
                    <a:pt x="132" y="56"/>
                  </a:lnTo>
                  <a:lnTo>
                    <a:pt x="136" y="56"/>
                  </a:lnTo>
                  <a:lnTo>
                    <a:pt x="138" y="52"/>
                  </a:lnTo>
                  <a:lnTo>
                    <a:pt x="138" y="48"/>
                  </a:lnTo>
                  <a:lnTo>
                    <a:pt x="138" y="48"/>
                  </a:lnTo>
                  <a:lnTo>
                    <a:pt x="134" y="44"/>
                  </a:lnTo>
                  <a:lnTo>
                    <a:pt x="130" y="42"/>
                  </a:lnTo>
                  <a:lnTo>
                    <a:pt x="120" y="42"/>
                  </a:lnTo>
                  <a:lnTo>
                    <a:pt x="120" y="42"/>
                  </a:lnTo>
                  <a:lnTo>
                    <a:pt x="108" y="38"/>
                  </a:lnTo>
                  <a:lnTo>
                    <a:pt x="96" y="30"/>
                  </a:lnTo>
                  <a:lnTo>
                    <a:pt x="96" y="30"/>
                  </a:lnTo>
                  <a:lnTo>
                    <a:pt x="92" y="26"/>
                  </a:lnTo>
                  <a:lnTo>
                    <a:pt x="88" y="22"/>
                  </a:lnTo>
                  <a:lnTo>
                    <a:pt x="86" y="22"/>
                  </a:lnTo>
                  <a:lnTo>
                    <a:pt x="86" y="22"/>
                  </a:lnTo>
                  <a:lnTo>
                    <a:pt x="82" y="22"/>
                  </a:lnTo>
                  <a:lnTo>
                    <a:pt x="82" y="22"/>
                  </a:lnTo>
                  <a:lnTo>
                    <a:pt x="80" y="22"/>
                  </a:lnTo>
                  <a:lnTo>
                    <a:pt x="80" y="22"/>
                  </a:lnTo>
                  <a:lnTo>
                    <a:pt x="80" y="22"/>
                  </a:lnTo>
                  <a:lnTo>
                    <a:pt x="80" y="22"/>
                  </a:lnTo>
                  <a:lnTo>
                    <a:pt x="74" y="20"/>
                  </a:lnTo>
                  <a:lnTo>
                    <a:pt x="74" y="20"/>
                  </a:lnTo>
                  <a:lnTo>
                    <a:pt x="72" y="18"/>
                  </a:lnTo>
                  <a:lnTo>
                    <a:pt x="68" y="16"/>
                  </a:lnTo>
                  <a:lnTo>
                    <a:pt x="68" y="16"/>
                  </a:lnTo>
                  <a:lnTo>
                    <a:pt x="54" y="4"/>
                  </a:lnTo>
                  <a:lnTo>
                    <a:pt x="48" y="2"/>
                  </a:lnTo>
                  <a:lnTo>
                    <a:pt x="3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75" name="Freeform 160"/>
            <p:cNvSpPr>
              <a:spLocks/>
            </p:cNvSpPr>
            <p:nvPr/>
          </p:nvSpPr>
          <p:spPr bwMode="auto">
            <a:xfrm>
              <a:off x="4534" y="2248"/>
              <a:ext cx="26" cy="20"/>
            </a:xfrm>
            <a:custGeom>
              <a:avLst/>
              <a:gdLst>
                <a:gd name="T0" fmla="*/ 8 w 26"/>
                <a:gd name="T1" fmla="*/ 0 h 20"/>
                <a:gd name="T2" fmla="*/ 8 w 26"/>
                <a:gd name="T3" fmla="*/ 0 h 20"/>
                <a:gd name="T4" fmla="*/ 2 w 26"/>
                <a:gd name="T5" fmla="*/ 0 h 20"/>
                <a:gd name="T6" fmla="*/ 0 w 26"/>
                <a:gd name="T7" fmla="*/ 4 h 20"/>
                <a:gd name="T8" fmla="*/ 0 w 26"/>
                <a:gd name="T9" fmla="*/ 6 h 20"/>
                <a:gd name="T10" fmla="*/ 0 w 26"/>
                <a:gd name="T11" fmla="*/ 6 h 20"/>
                <a:gd name="T12" fmla="*/ 0 w 26"/>
                <a:gd name="T13" fmla="*/ 10 h 20"/>
                <a:gd name="T14" fmla="*/ 2 w 26"/>
                <a:gd name="T15" fmla="*/ 12 h 20"/>
                <a:gd name="T16" fmla="*/ 10 w 26"/>
                <a:gd name="T17" fmla="*/ 16 h 20"/>
                <a:gd name="T18" fmla="*/ 10 w 26"/>
                <a:gd name="T19" fmla="*/ 16 h 20"/>
                <a:gd name="T20" fmla="*/ 14 w 26"/>
                <a:gd name="T21" fmla="*/ 18 h 20"/>
                <a:gd name="T22" fmla="*/ 20 w 26"/>
                <a:gd name="T23" fmla="*/ 20 h 20"/>
                <a:gd name="T24" fmla="*/ 20 w 26"/>
                <a:gd name="T25" fmla="*/ 20 h 20"/>
                <a:gd name="T26" fmla="*/ 24 w 26"/>
                <a:gd name="T27" fmla="*/ 18 h 20"/>
                <a:gd name="T28" fmla="*/ 26 w 26"/>
                <a:gd name="T29" fmla="*/ 14 h 20"/>
                <a:gd name="T30" fmla="*/ 26 w 26"/>
                <a:gd name="T31" fmla="*/ 14 h 20"/>
                <a:gd name="T32" fmla="*/ 26 w 26"/>
                <a:gd name="T33" fmla="*/ 10 h 20"/>
                <a:gd name="T34" fmla="*/ 22 w 26"/>
                <a:gd name="T35" fmla="*/ 6 h 20"/>
                <a:gd name="T36" fmla="*/ 16 w 26"/>
                <a:gd name="T37" fmla="*/ 0 h 20"/>
                <a:gd name="T38" fmla="*/ 16 w 26"/>
                <a:gd name="T39" fmla="*/ 0 h 20"/>
                <a:gd name="T40" fmla="*/ 8 w 26"/>
                <a:gd name="T41"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6" h="20">
                  <a:moveTo>
                    <a:pt x="8" y="0"/>
                  </a:moveTo>
                  <a:lnTo>
                    <a:pt x="8" y="0"/>
                  </a:lnTo>
                  <a:lnTo>
                    <a:pt x="2" y="0"/>
                  </a:lnTo>
                  <a:lnTo>
                    <a:pt x="0" y="4"/>
                  </a:lnTo>
                  <a:lnTo>
                    <a:pt x="0" y="6"/>
                  </a:lnTo>
                  <a:lnTo>
                    <a:pt x="0" y="6"/>
                  </a:lnTo>
                  <a:lnTo>
                    <a:pt x="0" y="10"/>
                  </a:lnTo>
                  <a:lnTo>
                    <a:pt x="2" y="12"/>
                  </a:lnTo>
                  <a:lnTo>
                    <a:pt x="10" y="16"/>
                  </a:lnTo>
                  <a:lnTo>
                    <a:pt x="10" y="16"/>
                  </a:lnTo>
                  <a:lnTo>
                    <a:pt x="14" y="18"/>
                  </a:lnTo>
                  <a:lnTo>
                    <a:pt x="20" y="20"/>
                  </a:lnTo>
                  <a:lnTo>
                    <a:pt x="20" y="20"/>
                  </a:lnTo>
                  <a:lnTo>
                    <a:pt x="24" y="18"/>
                  </a:lnTo>
                  <a:lnTo>
                    <a:pt x="26" y="14"/>
                  </a:lnTo>
                  <a:lnTo>
                    <a:pt x="26" y="14"/>
                  </a:lnTo>
                  <a:lnTo>
                    <a:pt x="26" y="10"/>
                  </a:lnTo>
                  <a:lnTo>
                    <a:pt x="22" y="6"/>
                  </a:lnTo>
                  <a:lnTo>
                    <a:pt x="16" y="0"/>
                  </a:lnTo>
                  <a:lnTo>
                    <a:pt x="16" y="0"/>
                  </a:lnTo>
                  <a:lnTo>
                    <a:pt x="8"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76" name="Freeform 161"/>
            <p:cNvSpPr>
              <a:spLocks/>
            </p:cNvSpPr>
            <p:nvPr/>
          </p:nvSpPr>
          <p:spPr bwMode="auto">
            <a:xfrm>
              <a:off x="4534" y="2248"/>
              <a:ext cx="26" cy="20"/>
            </a:xfrm>
            <a:custGeom>
              <a:avLst/>
              <a:gdLst>
                <a:gd name="T0" fmla="*/ 8 w 26"/>
                <a:gd name="T1" fmla="*/ 0 h 20"/>
                <a:gd name="T2" fmla="*/ 8 w 26"/>
                <a:gd name="T3" fmla="*/ 0 h 20"/>
                <a:gd name="T4" fmla="*/ 2 w 26"/>
                <a:gd name="T5" fmla="*/ 0 h 20"/>
                <a:gd name="T6" fmla="*/ 0 w 26"/>
                <a:gd name="T7" fmla="*/ 4 h 20"/>
                <a:gd name="T8" fmla="*/ 0 w 26"/>
                <a:gd name="T9" fmla="*/ 6 h 20"/>
                <a:gd name="T10" fmla="*/ 0 w 26"/>
                <a:gd name="T11" fmla="*/ 6 h 20"/>
                <a:gd name="T12" fmla="*/ 0 w 26"/>
                <a:gd name="T13" fmla="*/ 10 h 20"/>
                <a:gd name="T14" fmla="*/ 2 w 26"/>
                <a:gd name="T15" fmla="*/ 12 h 20"/>
                <a:gd name="T16" fmla="*/ 10 w 26"/>
                <a:gd name="T17" fmla="*/ 16 h 20"/>
                <a:gd name="T18" fmla="*/ 10 w 26"/>
                <a:gd name="T19" fmla="*/ 16 h 20"/>
                <a:gd name="T20" fmla="*/ 14 w 26"/>
                <a:gd name="T21" fmla="*/ 18 h 20"/>
                <a:gd name="T22" fmla="*/ 20 w 26"/>
                <a:gd name="T23" fmla="*/ 20 h 20"/>
                <a:gd name="T24" fmla="*/ 20 w 26"/>
                <a:gd name="T25" fmla="*/ 20 h 20"/>
                <a:gd name="T26" fmla="*/ 24 w 26"/>
                <a:gd name="T27" fmla="*/ 18 h 20"/>
                <a:gd name="T28" fmla="*/ 26 w 26"/>
                <a:gd name="T29" fmla="*/ 14 h 20"/>
                <a:gd name="T30" fmla="*/ 26 w 26"/>
                <a:gd name="T31" fmla="*/ 14 h 20"/>
                <a:gd name="T32" fmla="*/ 26 w 26"/>
                <a:gd name="T33" fmla="*/ 10 h 20"/>
                <a:gd name="T34" fmla="*/ 22 w 26"/>
                <a:gd name="T35" fmla="*/ 6 h 20"/>
                <a:gd name="T36" fmla="*/ 16 w 26"/>
                <a:gd name="T37" fmla="*/ 0 h 20"/>
                <a:gd name="T38" fmla="*/ 16 w 26"/>
                <a:gd name="T39" fmla="*/ 0 h 20"/>
                <a:gd name="T40" fmla="*/ 8 w 26"/>
                <a:gd name="T41"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6" h="20">
                  <a:moveTo>
                    <a:pt x="8" y="0"/>
                  </a:moveTo>
                  <a:lnTo>
                    <a:pt x="8" y="0"/>
                  </a:lnTo>
                  <a:lnTo>
                    <a:pt x="2" y="0"/>
                  </a:lnTo>
                  <a:lnTo>
                    <a:pt x="0" y="4"/>
                  </a:lnTo>
                  <a:lnTo>
                    <a:pt x="0" y="6"/>
                  </a:lnTo>
                  <a:lnTo>
                    <a:pt x="0" y="6"/>
                  </a:lnTo>
                  <a:lnTo>
                    <a:pt x="0" y="10"/>
                  </a:lnTo>
                  <a:lnTo>
                    <a:pt x="2" y="12"/>
                  </a:lnTo>
                  <a:lnTo>
                    <a:pt x="10" y="16"/>
                  </a:lnTo>
                  <a:lnTo>
                    <a:pt x="10" y="16"/>
                  </a:lnTo>
                  <a:lnTo>
                    <a:pt x="14" y="18"/>
                  </a:lnTo>
                  <a:lnTo>
                    <a:pt x="20" y="20"/>
                  </a:lnTo>
                  <a:lnTo>
                    <a:pt x="20" y="20"/>
                  </a:lnTo>
                  <a:lnTo>
                    <a:pt x="24" y="18"/>
                  </a:lnTo>
                  <a:lnTo>
                    <a:pt x="26" y="14"/>
                  </a:lnTo>
                  <a:lnTo>
                    <a:pt x="26" y="14"/>
                  </a:lnTo>
                  <a:lnTo>
                    <a:pt x="26" y="10"/>
                  </a:lnTo>
                  <a:lnTo>
                    <a:pt x="22" y="6"/>
                  </a:lnTo>
                  <a:lnTo>
                    <a:pt x="16" y="0"/>
                  </a:lnTo>
                  <a:lnTo>
                    <a:pt x="16" y="0"/>
                  </a:lnTo>
                  <a:lnTo>
                    <a:pt x="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77" name="Freeform 162"/>
            <p:cNvSpPr>
              <a:spLocks/>
            </p:cNvSpPr>
            <p:nvPr/>
          </p:nvSpPr>
          <p:spPr bwMode="auto">
            <a:xfrm>
              <a:off x="4578" y="2230"/>
              <a:ext cx="86" cy="40"/>
            </a:xfrm>
            <a:custGeom>
              <a:avLst/>
              <a:gdLst>
                <a:gd name="T0" fmla="*/ 46 w 86"/>
                <a:gd name="T1" fmla="*/ 0 h 40"/>
                <a:gd name="T2" fmla="*/ 40 w 86"/>
                <a:gd name="T3" fmla="*/ 2 h 40"/>
                <a:gd name="T4" fmla="*/ 36 w 86"/>
                <a:gd name="T5" fmla="*/ 4 h 40"/>
                <a:gd name="T6" fmla="*/ 36 w 86"/>
                <a:gd name="T7" fmla="*/ 4 h 40"/>
                <a:gd name="T8" fmla="*/ 34 w 86"/>
                <a:gd name="T9" fmla="*/ 4 h 40"/>
                <a:gd name="T10" fmla="*/ 32 w 86"/>
                <a:gd name="T11" fmla="*/ 2 h 40"/>
                <a:gd name="T12" fmla="*/ 28 w 86"/>
                <a:gd name="T13" fmla="*/ 0 h 40"/>
                <a:gd name="T14" fmla="*/ 26 w 86"/>
                <a:gd name="T15" fmla="*/ 0 h 40"/>
                <a:gd name="T16" fmla="*/ 24 w 86"/>
                <a:gd name="T17" fmla="*/ 0 h 40"/>
                <a:gd name="T18" fmla="*/ 22 w 86"/>
                <a:gd name="T19" fmla="*/ 4 h 40"/>
                <a:gd name="T20" fmla="*/ 24 w 86"/>
                <a:gd name="T21" fmla="*/ 14 h 40"/>
                <a:gd name="T22" fmla="*/ 22 w 86"/>
                <a:gd name="T23" fmla="*/ 18 h 40"/>
                <a:gd name="T24" fmla="*/ 16 w 86"/>
                <a:gd name="T25" fmla="*/ 18 h 40"/>
                <a:gd name="T26" fmla="*/ 12 w 86"/>
                <a:gd name="T27" fmla="*/ 18 h 40"/>
                <a:gd name="T28" fmla="*/ 8 w 86"/>
                <a:gd name="T29" fmla="*/ 18 h 40"/>
                <a:gd name="T30" fmla="*/ 2 w 86"/>
                <a:gd name="T31" fmla="*/ 20 h 40"/>
                <a:gd name="T32" fmla="*/ 0 w 86"/>
                <a:gd name="T33" fmla="*/ 22 h 40"/>
                <a:gd name="T34" fmla="*/ 4 w 86"/>
                <a:gd name="T35" fmla="*/ 26 h 40"/>
                <a:gd name="T36" fmla="*/ 12 w 86"/>
                <a:gd name="T37" fmla="*/ 30 h 40"/>
                <a:gd name="T38" fmla="*/ 14 w 86"/>
                <a:gd name="T39" fmla="*/ 30 h 40"/>
                <a:gd name="T40" fmla="*/ 20 w 86"/>
                <a:gd name="T41" fmla="*/ 30 h 40"/>
                <a:gd name="T42" fmla="*/ 26 w 86"/>
                <a:gd name="T43" fmla="*/ 28 h 40"/>
                <a:gd name="T44" fmla="*/ 32 w 86"/>
                <a:gd name="T45" fmla="*/ 30 h 40"/>
                <a:gd name="T46" fmla="*/ 40 w 86"/>
                <a:gd name="T47" fmla="*/ 38 h 40"/>
                <a:gd name="T48" fmla="*/ 42 w 86"/>
                <a:gd name="T49" fmla="*/ 40 h 40"/>
                <a:gd name="T50" fmla="*/ 44 w 86"/>
                <a:gd name="T51" fmla="*/ 38 h 40"/>
                <a:gd name="T52" fmla="*/ 46 w 86"/>
                <a:gd name="T53" fmla="*/ 32 h 40"/>
                <a:gd name="T54" fmla="*/ 52 w 86"/>
                <a:gd name="T55" fmla="*/ 28 h 40"/>
                <a:gd name="T56" fmla="*/ 72 w 86"/>
                <a:gd name="T57" fmla="*/ 24 h 40"/>
                <a:gd name="T58" fmla="*/ 86 w 86"/>
                <a:gd name="T59" fmla="*/ 18 h 40"/>
                <a:gd name="T60" fmla="*/ 84 w 86"/>
                <a:gd name="T61" fmla="*/ 16 h 40"/>
                <a:gd name="T62" fmla="*/ 72 w 86"/>
                <a:gd name="T63" fmla="*/ 12 h 40"/>
                <a:gd name="T64" fmla="*/ 58 w 86"/>
                <a:gd name="T65" fmla="*/ 10 h 40"/>
                <a:gd name="T66" fmla="*/ 52 w 86"/>
                <a:gd name="T67" fmla="*/ 4 h 40"/>
                <a:gd name="T68" fmla="*/ 46 w 86"/>
                <a:gd name="T69" fmla="*/ 0 h 40"/>
                <a:gd name="T70" fmla="*/ 46 w 86"/>
                <a:gd name="T71"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6" h="40">
                  <a:moveTo>
                    <a:pt x="46" y="0"/>
                  </a:moveTo>
                  <a:lnTo>
                    <a:pt x="46" y="0"/>
                  </a:lnTo>
                  <a:lnTo>
                    <a:pt x="42" y="0"/>
                  </a:lnTo>
                  <a:lnTo>
                    <a:pt x="40" y="2"/>
                  </a:lnTo>
                  <a:lnTo>
                    <a:pt x="40" y="4"/>
                  </a:lnTo>
                  <a:lnTo>
                    <a:pt x="36" y="4"/>
                  </a:lnTo>
                  <a:lnTo>
                    <a:pt x="36" y="4"/>
                  </a:lnTo>
                  <a:lnTo>
                    <a:pt x="36" y="4"/>
                  </a:lnTo>
                  <a:lnTo>
                    <a:pt x="36" y="4"/>
                  </a:lnTo>
                  <a:lnTo>
                    <a:pt x="34" y="4"/>
                  </a:lnTo>
                  <a:lnTo>
                    <a:pt x="32" y="2"/>
                  </a:lnTo>
                  <a:lnTo>
                    <a:pt x="32" y="2"/>
                  </a:lnTo>
                  <a:lnTo>
                    <a:pt x="30" y="0"/>
                  </a:lnTo>
                  <a:lnTo>
                    <a:pt x="28" y="0"/>
                  </a:lnTo>
                  <a:lnTo>
                    <a:pt x="28" y="0"/>
                  </a:lnTo>
                  <a:lnTo>
                    <a:pt x="26" y="0"/>
                  </a:lnTo>
                  <a:lnTo>
                    <a:pt x="26" y="0"/>
                  </a:lnTo>
                  <a:lnTo>
                    <a:pt x="24" y="0"/>
                  </a:lnTo>
                  <a:lnTo>
                    <a:pt x="24" y="0"/>
                  </a:lnTo>
                  <a:lnTo>
                    <a:pt x="22" y="4"/>
                  </a:lnTo>
                  <a:lnTo>
                    <a:pt x="24" y="10"/>
                  </a:lnTo>
                  <a:lnTo>
                    <a:pt x="24" y="14"/>
                  </a:lnTo>
                  <a:lnTo>
                    <a:pt x="22" y="18"/>
                  </a:lnTo>
                  <a:lnTo>
                    <a:pt x="22" y="18"/>
                  </a:lnTo>
                  <a:lnTo>
                    <a:pt x="16" y="18"/>
                  </a:lnTo>
                  <a:lnTo>
                    <a:pt x="16" y="18"/>
                  </a:lnTo>
                  <a:lnTo>
                    <a:pt x="12" y="18"/>
                  </a:lnTo>
                  <a:lnTo>
                    <a:pt x="12" y="18"/>
                  </a:lnTo>
                  <a:lnTo>
                    <a:pt x="8" y="18"/>
                  </a:lnTo>
                  <a:lnTo>
                    <a:pt x="8" y="18"/>
                  </a:lnTo>
                  <a:lnTo>
                    <a:pt x="6" y="18"/>
                  </a:lnTo>
                  <a:lnTo>
                    <a:pt x="2" y="20"/>
                  </a:lnTo>
                  <a:lnTo>
                    <a:pt x="2" y="20"/>
                  </a:lnTo>
                  <a:lnTo>
                    <a:pt x="0" y="22"/>
                  </a:lnTo>
                  <a:lnTo>
                    <a:pt x="0" y="24"/>
                  </a:lnTo>
                  <a:lnTo>
                    <a:pt x="4" y="26"/>
                  </a:lnTo>
                  <a:lnTo>
                    <a:pt x="12" y="30"/>
                  </a:lnTo>
                  <a:lnTo>
                    <a:pt x="12" y="30"/>
                  </a:lnTo>
                  <a:lnTo>
                    <a:pt x="14" y="30"/>
                  </a:lnTo>
                  <a:lnTo>
                    <a:pt x="14" y="30"/>
                  </a:lnTo>
                  <a:lnTo>
                    <a:pt x="20" y="30"/>
                  </a:lnTo>
                  <a:lnTo>
                    <a:pt x="20" y="30"/>
                  </a:lnTo>
                  <a:lnTo>
                    <a:pt x="26" y="28"/>
                  </a:lnTo>
                  <a:lnTo>
                    <a:pt x="26" y="28"/>
                  </a:lnTo>
                  <a:lnTo>
                    <a:pt x="32" y="30"/>
                  </a:lnTo>
                  <a:lnTo>
                    <a:pt x="32" y="30"/>
                  </a:lnTo>
                  <a:lnTo>
                    <a:pt x="38" y="36"/>
                  </a:lnTo>
                  <a:lnTo>
                    <a:pt x="40" y="38"/>
                  </a:lnTo>
                  <a:lnTo>
                    <a:pt x="42" y="40"/>
                  </a:lnTo>
                  <a:lnTo>
                    <a:pt x="42" y="40"/>
                  </a:lnTo>
                  <a:lnTo>
                    <a:pt x="44" y="38"/>
                  </a:lnTo>
                  <a:lnTo>
                    <a:pt x="44" y="38"/>
                  </a:lnTo>
                  <a:lnTo>
                    <a:pt x="46" y="36"/>
                  </a:lnTo>
                  <a:lnTo>
                    <a:pt x="46" y="32"/>
                  </a:lnTo>
                  <a:lnTo>
                    <a:pt x="48" y="30"/>
                  </a:lnTo>
                  <a:lnTo>
                    <a:pt x="52" y="28"/>
                  </a:lnTo>
                  <a:lnTo>
                    <a:pt x="52" y="28"/>
                  </a:lnTo>
                  <a:lnTo>
                    <a:pt x="72" y="24"/>
                  </a:lnTo>
                  <a:lnTo>
                    <a:pt x="84" y="20"/>
                  </a:lnTo>
                  <a:lnTo>
                    <a:pt x="86" y="18"/>
                  </a:lnTo>
                  <a:lnTo>
                    <a:pt x="84" y="16"/>
                  </a:lnTo>
                  <a:lnTo>
                    <a:pt x="84" y="16"/>
                  </a:lnTo>
                  <a:lnTo>
                    <a:pt x="72" y="12"/>
                  </a:lnTo>
                  <a:lnTo>
                    <a:pt x="72" y="12"/>
                  </a:lnTo>
                  <a:lnTo>
                    <a:pt x="66" y="12"/>
                  </a:lnTo>
                  <a:lnTo>
                    <a:pt x="58" y="10"/>
                  </a:lnTo>
                  <a:lnTo>
                    <a:pt x="58" y="10"/>
                  </a:lnTo>
                  <a:lnTo>
                    <a:pt x="52" y="4"/>
                  </a:lnTo>
                  <a:lnTo>
                    <a:pt x="50" y="2"/>
                  </a:lnTo>
                  <a:lnTo>
                    <a:pt x="46" y="0"/>
                  </a:lnTo>
                  <a:lnTo>
                    <a:pt x="46" y="0"/>
                  </a:lnTo>
                  <a:lnTo>
                    <a:pt x="46"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78" name="Freeform 163"/>
            <p:cNvSpPr>
              <a:spLocks/>
            </p:cNvSpPr>
            <p:nvPr/>
          </p:nvSpPr>
          <p:spPr bwMode="auto">
            <a:xfrm>
              <a:off x="4578" y="2230"/>
              <a:ext cx="86" cy="40"/>
            </a:xfrm>
            <a:custGeom>
              <a:avLst/>
              <a:gdLst>
                <a:gd name="T0" fmla="*/ 46 w 86"/>
                <a:gd name="T1" fmla="*/ 0 h 40"/>
                <a:gd name="T2" fmla="*/ 40 w 86"/>
                <a:gd name="T3" fmla="*/ 2 h 40"/>
                <a:gd name="T4" fmla="*/ 36 w 86"/>
                <a:gd name="T5" fmla="*/ 4 h 40"/>
                <a:gd name="T6" fmla="*/ 36 w 86"/>
                <a:gd name="T7" fmla="*/ 4 h 40"/>
                <a:gd name="T8" fmla="*/ 34 w 86"/>
                <a:gd name="T9" fmla="*/ 4 h 40"/>
                <a:gd name="T10" fmla="*/ 32 w 86"/>
                <a:gd name="T11" fmla="*/ 2 h 40"/>
                <a:gd name="T12" fmla="*/ 28 w 86"/>
                <a:gd name="T13" fmla="*/ 0 h 40"/>
                <a:gd name="T14" fmla="*/ 26 w 86"/>
                <a:gd name="T15" fmla="*/ 0 h 40"/>
                <a:gd name="T16" fmla="*/ 24 w 86"/>
                <a:gd name="T17" fmla="*/ 0 h 40"/>
                <a:gd name="T18" fmla="*/ 22 w 86"/>
                <a:gd name="T19" fmla="*/ 4 h 40"/>
                <a:gd name="T20" fmla="*/ 24 w 86"/>
                <a:gd name="T21" fmla="*/ 14 h 40"/>
                <a:gd name="T22" fmla="*/ 22 w 86"/>
                <a:gd name="T23" fmla="*/ 18 h 40"/>
                <a:gd name="T24" fmla="*/ 16 w 86"/>
                <a:gd name="T25" fmla="*/ 18 h 40"/>
                <a:gd name="T26" fmla="*/ 12 w 86"/>
                <a:gd name="T27" fmla="*/ 18 h 40"/>
                <a:gd name="T28" fmla="*/ 8 w 86"/>
                <a:gd name="T29" fmla="*/ 18 h 40"/>
                <a:gd name="T30" fmla="*/ 2 w 86"/>
                <a:gd name="T31" fmla="*/ 20 h 40"/>
                <a:gd name="T32" fmla="*/ 0 w 86"/>
                <a:gd name="T33" fmla="*/ 22 h 40"/>
                <a:gd name="T34" fmla="*/ 4 w 86"/>
                <a:gd name="T35" fmla="*/ 26 h 40"/>
                <a:gd name="T36" fmla="*/ 12 w 86"/>
                <a:gd name="T37" fmla="*/ 30 h 40"/>
                <a:gd name="T38" fmla="*/ 14 w 86"/>
                <a:gd name="T39" fmla="*/ 30 h 40"/>
                <a:gd name="T40" fmla="*/ 20 w 86"/>
                <a:gd name="T41" fmla="*/ 30 h 40"/>
                <a:gd name="T42" fmla="*/ 26 w 86"/>
                <a:gd name="T43" fmla="*/ 28 h 40"/>
                <a:gd name="T44" fmla="*/ 32 w 86"/>
                <a:gd name="T45" fmla="*/ 30 h 40"/>
                <a:gd name="T46" fmla="*/ 40 w 86"/>
                <a:gd name="T47" fmla="*/ 38 h 40"/>
                <a:gd name="T48" fmla="*/ 42 w 86"/>
                <a:gd name="T49" fmla="*/ 40 h 40"/>
                <a:gd name="T50" fmla="*/ 44 w 86"/>
                <a:gd name="T51" fmla="*/ 38 h 40"/>
                <a:gd name="T52" fmla="*/ 46 w 86"/>
                <a:gd name="T53" fmla="*/ 32 h 40"/>
                <a:gd name="T54" fmla="*/ 52 w 86"/>
                <a:gd name="T55" fmla="*/ 28 h 40"/>
                <a:gd name="T56" fmla="*/ 72 w 86"/>
                <a:gd name="T57" fmla="*/ 24 h 40"/>
                <a:gd name="T58" fmla="*/ 86 w 86"/>
                <a:gd name="T59" fmla="*/ 18 h 40"/>
                <a:gd name="T60" fmla="*/ 84 w 86"/>
                <a:gd name="T61" fmla="*/ 16 h 40"/>
                <a:gd name="T62" fmla="*/ 72 w 86"/>
                <a:gd name="T63" fmla="*/ 12 h 40"/>
                <a:gd name="T64" fmla="*/ 58 w 86"/>
                <a:gd name="T65" fmla="*/ 10 h 40"/>
                <a:gd name="T66" fmla="*/ 52 w 86"/>
                <a:gd name="T67" fmla="*/ 4 h 40"/>
                <a:gd name="T68" fmla="*/ 46 w 86"/>
                <a:gd name="T69" fmla="*/ 0 h 40"/>
                <a:gd name="T70" fmla="*/ 46 w 86"/>
                <a:gd name="T71"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6" h="40">
                  <a:moveTo>
                    <a:pt x="46" y="0"/>
                  </a:moveTo>
                  <a:lnTo>
                    <a:pt x="46" y="0"/>
                  </a:lnTo>
                  <a:lnTo>
                    <a:pt x="42" y="0"/>
                  </a:lnTo>
                  <a:lnTo>
                    <a:pt x="40" y="2"/>
                  </a:lnTo>
                  <a:lnTo>
                    <a:pt x="40" y="4"/>
                  </a:lnTo>
                  <a:lnTo>
                    <a:pt x="36" y="4"/>
                  </a:lnTo>
                  <a:lnTo>
                    <a:pt x="36" y="4"/>
                  </a:lnTo>
                  <a:lnTo>
                    <a:pt x="36" y="4"/>
                  </a:lnTo>
                  <a:lnTo>
                    <a:pt x="36" y="4"/>
                  </a:lnTo>
                  <a:lnTo>
                    <a:pt x="34" y="4"/>
                  </a:lnTo>
                  <a:lnTo>
                    <a:pt x="32" y="2"/>
                  </a:lnTo>
                  <a:lnTo>
                    <a:pt x="32" y="2"/>
                  </a:lnTo>
                  <a:lnTo>
                    <a:pt x="30" y="0"/>
                  </a:lnTo>
                  <a:lnTo>
                    <a:pt x="28" y="0"/>
                  </a:lnTo>
                  <a:lnTo>
                    <a:pt x="28" y="0"/>
                  </a:lnTo>
                  <a:lnTo>
                    <a:pt x="26" y="0"/>
                  </a:lnTo>
                  <a:lnTo>
                    <a:pt x="26" y="0"/>
                  </a:lnTo>
                  <a:lnTo>
                    <a:pt x="24" y="0"/>
                  </a:lnTo>
                  <a:lnTo>
                    <a:pt x="24" y="0"/>
                  </a:lnTo>
                  <a:lnTo>
                    <a:pt x="22" y="4"/>
                  </a:lnTo>
                  <a:lnTo>
                    <a:pt x="24" y="10"/>
                  </a:lnTo>
                  <a:lnTo>
                    <a:pt x="24" y="14"/>
                  </a:lnTo>
                  <a:lnTo>
                    <a:pt x="22" y="18"/>
                  </a:lnTo>
                  <a:lnTo>
                    <a:pt x="22" y="18"/>
                  </a:lnTo>
                  <a:lnTo>
                    <a:pt x="16" y="18"/>
                  </a:lnTo>
                  <a:lnTo>
                    <a:pt x="16" y="18"/>
                  </a:lnTo>
                  <a:lnTo>
                    <a:pt x="12" y="18"/>
                  </a:lnTo>
                  <a:lnTo>
                    <a:pt x="12" y="18"/>
                  </a:lnTo>
                  <a:lnTo>
                    <a:pt x="8" y="18"/>
                  </a:lnTo>
                  <a:lnTo>
                    <a:pt x="8" y="18"/>
                  </a:lnTo>
                  <a:lnTo>
                    <a:pt x="6" y="18"/>
                  </a:lnTo>
                  <a:lnTo>
                    <a:pt x="2" y="20"/>
                  </a:lnTo>
                  <a:lnTo>
                    <a:pt x="2" y="20"/>
                  </a:lnTo>
                  <a:lnTo>
                    <a:pt x="0" y="22"/>
                  </a:lnTo>
                  <a:lnTo>
                    <a:pt x="0" y="24"/>
                  </a:lnTo>
                  <a:lnTo>
                    <a:pt x="4" y="26"/>
                  </a:lnTo>
                  <a:lnTo>
                    <a:pt x="12" y="30"/>
                  </a:lnTo>
                  <a:lnTo>
                    <a:pt x="12" y="30"/>
                  </a:lnTo>
                  <a:lnTo>
                    <a:pt x="14" y="30"/>
                  </a:lnTo>
                  <a:lnTo>
                    <a:pt x="14" y="30"/>
                  </a:lnTo>
                  <a:lnTo>
                    <a:pt x="20" y="30"/>
                  </a:lnTo>
                  <a:lnTo>
                    <a:pt x="20" y="30"/>
                  </a:lnTo>
                  <a:lnTo>
                    <a:pt x="26" y="28"/>
                  </a:lnTo>
                  <a:lnTo>
                    <a:pt x="26" y="28"/>
                  </a:lnTo>
                  <a:lnTo>
                    <a:pt x="32" y="30"/>
                  </a:lnTo>
                  <a:lnTo>
                    <a:pt x="32" y="30"/>
                  </a:lnTo>
                  <a:lnTo>
                    <a:pt x="38" y="36"/>
                  </a:lnTo>
                  <a:lnTo>
                    <a:pt x="40" y="38"/>
                  </a:lnTo>
                  <a:lnTo>
                    <a:pt x="42" y="40"/>
                  </a:lnTo>
                  <a:lnTo>
                    <a:pt x="42" y="40"/>
                  </a:lnTo>
                  <a:lnTo>
                    <a:pt x="44" y="38"/>
                  </a:lnTo>
                  <a:lnTo>
                    <a:pt x="44" y="38"/>
                  </a:lnTo>
                  <a:lnTo>
                    <a:pt x="46" y="36"/>
                  </a:lnTo>
                  <a:lnTo>
                    <a:pt x="46" y="32"/>
                  </a:lnTo>
                  <a:lnTo>
                    <a:pt x="48" y="30"/>
                  </a:lnTo>
                  <a:lnTo>
                    <a:pt x="52" y="28"/>
                  </a:lnTo>
                  <a:lnTo>
                    <a:pt x="52" y="28"/>
                  </a:lnTo>
                  <a:lnTo>
                    <a:pt x="72" y="24"/>
                  </a:lnTo>
                  <a:lnTo>
                    <a:pt x="84" y="20"/>
                  </a:lnTo>
                  <a:lnTo>
                    <a:pt x="86" y="18"/>
                  </a:lnTo>
                  <a:lnTo>
                    <a:pt x="84" y="16"/>
                  </a:lnTo>
                  <a:lnTo>
                    <a:pt x="84" y="16"/>
                  </a:lnTo>
                  <a:lnTo>
                    <a:pt x="72" y="12"/>
                  </a:lnTo>
                  <a:lnTo>
                    <a:pt x="72" y="12"/>
                  </a:lnTo>
                  <a:lnTo>
                    <a:pt x="66" y="12"/>
                  </a:lnTo>
                  <a:lnTo>
                    <a:pt x="58" y="10"/>
                  </a:lnTo>
                  <a:lnTo>
                    <a:pt x="58" y="10"/>
                  </a:lnTo>
                  <a:lnTo>
                    <a:pt x="52" y="4"/>
                  </a:lnTo>
                  <a:lnTo>
                    <a:pt x="50" y="2"/>
                  </a:lnTo>
                  <a:lnTo>
                    <a:pt x="46" y="0"/>
                  </a:lnTo>
                  <a:lnTo>
                    <a:pt x="46" y="0"/>
                  </a:lnTo>
                  <a:lnTo>
                    <a:pt x="4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79" name="Freeform 164"/>
            <p:cNvSpPr>
              <a:spLocks/>
            </p:cNvSpPr>
            <p:nvPr/>
          </p:nvSpPr>
          <p:spPr bwMode="auto">
            <a:xfrm>
              <a:off x="4676" y="2248"/>
              <a:ext cx="20" cy="12"/>
            </a:xfrm>
            <a:custGeom>
              <a:avLst/>
              <a:gdLst>
                <a:gd name="T0" fmla="*/ 6 w 20"/>
                <a:gd name="T1" fmla="*/ 0 h 12"/>
                <a:gd name="T2" fmla="*/ 6 w 20"/>
                <a:gd name="T3" fmla="*/ 0 h 12"/>
                <a:gd name="T4" fmla="*/ 4 w 20"/>
                <a:gd name="T5" fmla="*/ 0 h 12"/>
                <a:gd name="T6" fmla="*/ 4 w 20"/>
                <a:gd name="T7" fmla="*/ 0 h 12"/>
                <a:gd name="T8" fmla="*/ 2 w 20"/>
                <a:gd name="T9" fmla="*/ 2 h 12"/>
                <a:gd name="T10" fmla="*/ 0 w 20"/>
                <a:gd name="T11" fmla="*/ 4 h 12"/>
                <a:gd name="T12" fmla="*/ 0 w 20"/>
                <a:gd name="T13" fmla="*/ 8 h 12"/>
                <a:gd name="T14" fmla="*/ 2 w 20"/>
                <a:gd name="T15" fmla="*/ 10 h 12"/>
                <a:gd name="T16" fmla="*/ 2 w 20"/>
                <a:gd name="T17" fmla="*/ 10 h 12"/>
                <a:gd name="T18" fmla="*/ 4 w 20"/>
                <a:gd name="T19" fmla="*/ 12 h 12"/>
                <a:gd name="T20" fmla="*/ 10 w 20"/>
                <a:gd name="T21" fmla="*/ 12 h 12"/>
                <a:gd name="T22" fmla="*/ 10 w 20"/>
                <a:gd name="T23" fmla="*/ 12 h 12"/>
                <a:gd name="T24" fmla="*/ 16 w 20"/>
                <a:gd name="T25" fmla="*/ 12 h 12"/>
                <a:gd name="T26" fmla="*/ 20 w 20"/>
                <a:gd name="T27" fmla="*/ 10 h 12"/>
                <a:gd name="T28" fmla="*/ 20 w 20"/>
                <a:gd name="T29" fmla="*/ 10 h 12"/>
                <a:gd name="T30" fmla="*/ 20 w 20"/>
                <a:gd name="T31" fmla="*/ 6 h 12"/>
                <a:gd name="T32" fmla="*/ 16 w 20"/>
                <a:gd name="T33" fmla="*/ 4 h 12"/>
                <a:gd name="T34" fmla="*/ 12 w 20"/>
                <a:gd name="T35" fmla="*/ 2 h 12"/>
                <a:gd name="T36" fmla="*/ 6 w 20"/>
                <a:gd name="T3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 h="12">
                  <a:moveTo>
                    <a:pt x="6" y="0"/>
                  </a:moveTo>
                  <a:lnTo>
                    <a:pt x="6" y="0"/>
                  </a:lnTo>
                  <a:lnTo>
                    <a:pt x="4" y="0"/>
                  </a:lnTo>
                  <a:lnTo>
                    <a:pt x="4" y="0"/>
                  </a:lnTo>
                  <a:lnTo>
                    <a:pt x="2" y="2"/>
                  </a:lnTo>
                  <a:lnTo>
                    <a:pt x="0" y="4"/>
                  </a:lnTo>
                  <a:lnTo>
                    <a:pt x="0" y="8"/>
                  </a:lnTo>
                  <a:lnTo>
                    <a:pt x="2" y="10"/>
                  </a:lnTo>
                  <a:lnTo>
                    <a:pt x="2" y="10"/>
                  </a:lnTo>
                  <a:lnTo>
                    <a:pt x="4" y="12"/>
                  </a:lnTo>
                  <a:lnTo>
                    <a:pt x="10" y="12"/>
                  </a:lnTo>
                  <a:lnTo>
                    <a:pt x="10" y="12"/>
                  </a:lnTo>
                  <a:lnTo>
                    <a:pt x="16" y="12"/>
                  </a:lnTo>
                  <a:lnTo>
                    <a:pt x="20" y="10"/>
                  </a:lnTo>
                  <a:lnTo>
                    <a:pt x="20" y="10"/>
                  </a:lnTo>
                  <a:lnTo>
                    <a:pt x="20" y="6"/>
                  </a:lnTo>
                  <a:lnTo>
                    <a:pt x="16" y="4"/>
                  </a:lnTo>
                  <a:lnTo>
                    <a:pt x="12" y="2"/>
                  </a:lnTo>
                  <a:lnTo>
                    <a:pt x="6"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80" name="Freeform 165"/>
            <p:cNvSpPr>
              <a:spLocks/>
            </p:cNvSpPr>
            <p:nvPr/>
          </p:nvSpPr>
          <p:spPr bwMode="auto">
            <a:xfrm>
              <a:off x="4676" y="2248"/>
              <a:ext cx="20" cy="12"/>
            </a:xfrm>
            <a:custGeom>
              <a:avLst/>
              <a:gdLst>
                <a:gd name="T0" fmla="*/ 6 w 20"/>
                <a:gd name="T1" fmla="*/ 0 h 12"/>
                <a:gd name="T2" fmla="*/ 6 w 20"/>
                <a:gd name="T3" fmla="*/ 0 h 12"/>
                <a:gd name="T4" fmla="*/ 4 w 20"/>
                <a:gd name="T5" fmla="*/ 0 h 12"/>
                <a:gd name="T6" fmla="*/ 4 w 20"/>
                <a:gd name="T7" fmla="*/ 0 h 12"/>
                <a:gd name="T8" fmla="*/ 2 w 20"/>
                <a:gd name="T9" fmla="*/ 2 h 12"/>
                <a:gd name="T10" fmla="*/ 0 w 20"/>
                <a:gd name="T11" fmla="*/ 4 h 12"/>
                <a:gd name="T12" fmla="*/ 0 w 20"/>
                <a:gd name="T13" fmla="*/ 8 h 12"/>
                <a:gd name="T14" fmla="*/ 2 w 20"/>
                <a:gd name="T15" fmla="*/ 10 h 12"/>
                <a:gd name="T16" fmla="*/ 2 w 20"/>
                <a:gd name="T17" fmla="*/ 10 h 12"/>
                <a:gd name="T18" fmla="*/ 4 w 20"/>
                <a:gd name="T19" fmla="*/ 12 h 12"/>
                <a:gd name="T20" fmla="*/ 10 w 20"/>
                <a:gd name="T21" fmla="*/ 12 h 12"/>
                <a:gd name="T22" fmla="*/ 10 w 20"/>
                <a:gd name="T23" fmla="*/ 12 h 12"/>
                <a:gd name="T24" fmla="*/ 16 w 20"/>
                <a:gd name="T25" fmla="*/ 12 h 12"/>
                <a:gd name="T26" fmla="*/ 20 w 20"/>
                <a:gd name="T27" fmla="*/ 10 h 12"/>
                <a:gd name="T28" fmla="*/ 20 w 20"/>
                <a:gd name="T29" fmla="*/ 10 h 12"/>
                <a:gd name="T30" fmla="*/ 20 w 20"/>
                <a:gd name="T31" fmla="*/ 6 h 12"/>
                <a:gd name="T32" fmla="*/ 16 w 20"/>
                <a:gd name="T33" fmla="*/ 4 h 12"/>
                <a:gd name="T34" fmla="*/ 12 w 20"/>
                <a:gd name="T35" fmla="*/ 2 h 12"/>
                <a:gd name="T36" fmla="*/ 6 w 20"/>
                <a:gd name="T3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 h="12">
                  <a:moveTo>
                    <a:pt x="6" y="0"/>
                  </a:moveTo>
                  <a:lnTo>
                    <a:pt x="6" y="0"/>
                  </a:lnTo>
                  <a:lnTo>
                    <a:pt x="4" y="0"/>
                  </a:lnTo>
                  <a:lnTo>
                    <a:pt x="4" y="0"/>
                  </a:lnTo>
                  <a:lnTo>
                    <a:pt x="2" y="2"/>
                  </a:lnTo>
                  <a:lnTo>
                    <a:pt x="0" y="4"/>
                  </a:lnTo>
                  <a:lnTo>
                    <a:pt x="0" y="8"/>
                  </a:lnTo>
                  <a:lnTo>
                    <a:pt x="2" y="10"/>
                  </a:lnTo>
                  <a:lnTo>
                    <a:pt x="2" y="10"/>
                  </a:lnTo>
                  <a:lnTo>
                    <a:pt x="4" y="12"/>
                  </a:lnTo>
                  <a:lnTo>
                    <a:pt x="10" y="12"/>
                  </a:lnTo>
                  <a:lnTo>
                    <a:pt x="10" y="12"/>
                  </a:lnTo>
                  <a:lnTo>
                    <a:pt x="16" y="12"/>
                  </a:lnTo>
                  <a:lnTo>
                    <a:pt x="20" y="10"/>
                  </a:lnTo>
                  <a:lnTo>
                    <a:pt x="20" y="10"/>
                  </a:lnTo>
                  <a:lnTo>
                    <a:pt x="20" y="6"/>
                  </a:lnTo>
                  <a:lnTo>
                    <a:pt x="16" y="4"/>
                  </a:lnTo>
                  <a:lnTo>
                    <a:pt x="12" y="2"/>
                  </a:lnTo>
                  <a:lnTo>
                    <a:pt x="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81" name="Freeform 166"/>
            <p:cNvSpPr>
              <a:spLocks/>
            </p:cNvSpPr>
            <p:nvPr/>
          </p:nvSpPr>
          <p:spPr bwMode="auto">
            <a:xfrm>
              <a:off x="4520" y="2342"/>
              <a:ext cx="682" cy="904"/>
            </a:xfrm>
            <a:custGeom>
              <a:avLst/>
              <a:gdLst>
                <a:gd name="T0" fmla="*/ 68 w 682"/>
                <a:gd name="T1" fmla="*/ 18 h 904"/>
                <a:gd name="T2" fmla="*/ 38 w 682"/>
                <a:gd name="T3" fmla="*/ 42 h 904"/>
                <a:gd name="T4" fmla="*/ 24 w 682"/>
                <a:gd name="T5" fmla="*/ 38 h 904"/>
                <a:gd name="T6" fmla="*/ 24 w 682"/>
                <a:gd name="T7" fmla="*/ 52 h 904"/>
                <a:gd name="T8" fmla="*/ 44 w 682"/>
                <a:gd name="T9" fmla="*/ 104 h 904"/>
                <a:gd name="T10" fmla="*/ 2 w 682"/>
                <a:gd name="T11" fmla="*/ 166 h 904"/>
                <a:gd name="T12" fmla="*/ 24 w 682"/>
                <a:gd name="T13" fmla="*/ 172 h 904"/>
                <a:gd name="T14" fmla="*/ 22 w 682"/>
                <a:gd name="T15" fmla="*/ 216 h 904"/>
                <a:gd name="T16" fmla="*/ 58 w 682"/>
                <a:gd name="T17" fmla="*/ 248 h 904"/>
                <a:gd name="T18" fmla="*/ 120 w 682"/>
                <a:gd name="T19" fmla="*/ 324 h 904"/>
                <a:gd name="T20" fmla="*/ 212 w 682"/>
                <a:gd name="T21" fmla="*/ 394 h 904"/>
                <a:gd name="T22" fmla="*/ 210 w 682"/>
                <a:gd name="T23" fmla="*/ 474 h 904"/>
                <a:gd name="T24" fmla="*/ 216 w 682"/>
                <a:gd name="T25" fmla="*/ 576 h 904"/>
                <a:gd name="T26" fmla="*/ 208 w 682"/>
                <a:gd name="T27" fmla="*/ 664 h 904"/>
                <a:gd name="T28" fmla="*/ 214 w 682"/>
                <a:gd name="T29" fmla="*/ 730 h 904"/>
                <a:gd name="T30" fmla="*/ 226 w 682"/>
                <a:gd name="T31" fmla="*/ 696 h 904"/>
                <a:gd name="T32" fmla="*/ 240 w 682"/>
                <a:gd name="T33" fmla="*/ 752 h 904"/>
                <a:gd name="T34" fmla="*/ 220 w 682"/>
                <a:gd name="T35" fmla="*/ 778 h 904"/>
                <a:gd name="T36" fmla="*/ 224 w 682"/>
                <a:gd name="T37" fmla="*/ 798 h 904"/>
                <a:gd name="T38" fmla="*/ 226 w 682"/>
                <a:gd name="T39" fmla="*/ 818 h 904"/>
                <a:gd name="T40" fmla="*/ 210 w 682"/>
                <a:gd name="T41" fmla="*/ 834 h 904"/>
                <a:gd name="T42" fmla="*/ 230 w 682"/>
                <a:gd name="T43" fmla="*/ 856 h 904"/>
                <a:gd name="T44" fmla="*/ 268 w 682"/>
                <a:gd name="T45" fmla="*/ 882 h 904"/>
                <a:gd name="T46" fmla="*/ 300 w 682"/>
                <a:gd name="T47" fmla="*/ 904 h 904"/>
                <a:gd name="T48" fmla="*/ 332 w 682"/>
                <a:gd name="T49" fmla="*/ 886 h 904"/>
                <a:gd name="T50" fmla="*/ 338 w 682"/>
                <a:gd name="T51" fmla="*/ 846 h 904"/>
                <a:gd name="T52" fmla="*/ 352 w 682"/>
                <a:gd name="T53" fmla="*/ 818 h 904"/>
                <a:gd name="T54" fmla="*/ 342 w 682"/>
                <a:gd name="T55" fmla="*/ 788 h 904"/>
                <a:gd name="T56" fmla="*/ 342 w 682"/>
                <a:gd name="T57" fmla="*/ 762 h 904"/>
                <a:gd name="T58" fmla="*/ 360 w 682"/>
                <a:gd name="T59" fmla="*/ 728 h 904"/>
                <a:gd name="T60" fmla="*/ 352 w 682"/>
                <a:gd name="T61" fmla="*/ 702 h 904"/>
                <a:gd name="T62" fmla="*/ 374 w 682"/>
                <a:gd name="T63" fmla="*/ 694 h 904"/>
                <a:gd name="T64" fmla="*/ 394 w 682"/>
                <a:gd name="T65" fmla="*/ 664 h 904"/>
                <a:gd name="T66" fmla="*/ 404 w 682"/>
                <a:gd name="T67" fmla="*/ 654 h 904"/>
                <a:gd name="T68" fmla="*/ 454 w 682"/>
                <a:gd name="T69" fmla="*/ 644 h 904"/>
                <a:gd name="T70" fmla="*/ 458 w 682"/>
                <a:gd name="T71" fmla="*/ 612 h 904"/>
                <a:gd name="T72" fmla="*/ 466 w 682"/>
                <a:gd name="T73" fmla="*/ 594 h 904"/>
                <a:gd name="T74" fmla="*/ 510 w 682"/>
                <a:gd name="T75" fmla="*/ 560 h 904"/>
                <a:gd name="T76" fmla="*/ 540 w 682"/>
                <a:gd name="T77" fmla="*/ 518 h 904"/>
                <a:gd name="T78" fmla="*/ 578 w 682"/>
                <a:gd name="T79" fmla="*/ 432 h 904"/>
                <a:gd name="T80" fmla="*/ 648 w 682"/>
                <a:gd name="T81" fmla="*/ 406 h 904"/>
                <a:gd name="T82" fmla="*/ 652 w 682"/>
                <a:gd name="T83" fmla="*/ 348 h 904"/>
                <a:gd name="T84" fmla="*/ 674 w 682"/>
                <a:gd name="T85" fmla="*/ 256 h 904"/>
                <a:gd name="T86" fmla="*/ 662 w 682"/>
                <a:gd name="T87" fmla="*/ 204 h 904"/>
                <a:gd name="T88" fmla="*/ 568 w 682"/>
                <a:gd name="T89" fmla="*/ 170 h 904"/>
                <a:gd name="T90" fmla="*/ 538 w 682"/>
                <a:gd name="T91" fmla="*/ 166 h 904"/>
                <a:gd name="T92" fmla="*/ 516 w 682"/>
                <a:gd name="T93" fmla="*/ 168 h 904"/>
                <a:gd name="T94" fmla="*/ 480 w 682"/>
                <a:gd name="T95" fmla="*/ 150 h 904"/>
                <a:gd name="T96" fmla="*/ 442 w 682"/>
                <a:gd name="T97" fmla="*/ 140 h 904"/>
                <a:gd name="T98" fmla="*/ 422 w 682"/>
                <a:gd name="T99" fmla="*/ 140 h 904"/>
                <a:gd name="T100" fmla="*/ 418 w 682"/>
                <a:gd name="T101" fmla="*/ 104 h 904"/>
                <a:gd name="T102" fmla="*/ 372 w 682"/>
                <a:gd name="T103" fmla="*/ 74 h 904"/>
                <a:gd name="T104" fmla="*/ 346 w 682"/>
                <a:gd name="T105" fmla="*/ 74 h 904"/>
                <a:gd name="T106" fmla="*/ 296 w 682"/>
                <a:gd name="T107" fmla="*/ 56 h 904"/>
                <a:gd name="T108" fmla="*/ 238 w 682"/>
                <a:gd name="T109" fmla="*/ 24 h 904"/>
                <a:gd name="T110" fmla="*/ 196 w 682"/>
                <a:gd name="T111" fmla="*/ 26 h 904"/>
                <a:gd name="T112" fmla="*/ 174 w 682"/>
                <a:gd name="T113" fmla="*/ 26 h 904"/>
                <a:gd name="T114" fmla="*/ 138 w 682"/>
                <a:gd name="T115" fmla="*/ 8 h 904"/>
                <a:gd name="T116" fmla="*/ 108 w 682"/>
                <a:gd name="T117" fmla="*/ 24 h 9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82" h="904">
                  <a:moveTo>
                    <a:pt x="104" y="0"/>
                  </a:moveTo>
                  <a:lnTo>
                    <a:pt x="104" y="0"/>
                  </a:lnTo>
                  <a:lnTo>
                    <a:pt x="100" y="2"/>
                  </a:lnTo>
                  <a:lnTo>
                    <a:pt x="94" y="6"/>
                  </a:lnTo>
                  <a:lnTo>
                    <a:pt x="84" y="14"/>
                  </a:lnTo>
                  <a:lnTo>
                    <a:pt x="84" y="14"/>
                  </a:lnTo>
                  <a:lnTo>
                    <a:pt x="76" y="14"/>
                  </a:lnTo>
                  <a:lnTo>
                    <a:pt x="76" y="14"/>
                  </a:lnTo>
                  <a:lnTo>
                    <a:pt x="70" y="16"/>
                  </a:lnTo>
                  <a:lnTo>
                    <a:pt x="68" y="18"/>
                  </a:lnTo>
                  <a:lnTo>
                    <a:pt x="68" y="18"/>
                  </a:lnTo>
                  <a:lnTo>
                    <a:pt x="60" y="26"/>
                  </a:lnTo>
                  <a:lnTo>
                    <a:pt x="60" y="26"/>
                  </a:lnTo>
                  <a:lnTo>
                    <a:pt x="56" y="32"/>
                  </a:lnTo>
                  <a:lnTo>
                    <a:pt x="54" y="38"/>
                  </a:lnTo>
                  <a:lnTo>
                    <a:pt x="52" y="42"/>
                  </a:lnTo>
                  <a:lnTo>
                    <a:pt x="48" y="42"/>
                  </a:lnTo>
                  <a:lnTo>
                    <a:pt x="44" y="44"/>
                  </a:lnTo>
                  <a:lnTo>
                    <a:pt x="44" y="44"/>
                  </a:lnTo>
                  <a:lnTo>
                    <a:pt x="42" y="44"/>
                  </a:lnTo>
                  <a:lnTo>
                    <a:pt x="42" y="44"/>
                  </a:lnTo>
                  <a:lnTo>
                    <a:pt x="38" y="42"/>
                  </a:lnTo>
                  <a:lnTo>
                    <a:pt x="34" y="40"/>
                  </a:lnTo>
                  <a:lnTo>
                    <a:pt x="28" y="36"/>
                  </a:lnTo>
                  <a:lnTo>
                    <a:pt x="22" y="32"/>
                  </a:lnTo>
                  <a:lnTo>
                    <a:pt x="20" y="30"/>
                  </a:lnTo>
                  <a:lnTo>
                    <a:pt x="14" y="30"/>
                  </a:lnTo>
                  <a:lnTo>
                    <a:pt x="14" y="30"/>
                  </a:lnTo>
                  <a:lnTo>
                    <a:pt x="12" y="30"/>
                  </a:lnTo>
                  <a:lnTo>
                    <a:pt x="12" y="30"/>
                  </a:lnTo>
                  <a:lnTo>
                    <a:pt x="20" y="34"/>
                  </a:lnTo>
                  <a:lnTo>
                    <a:pt x="24" y="38"/>
                  </a:lnTo>
                  <a:lnTo>
                    <a:pt x="24" y="38"/>
                  </a:lnTo>
                  <a:lnTo>
                    <a:pt x="24" y="38"/>
                  </a:lnTo>
                  <a:lnTo>
                    <a:pt x="24" y="38"/>
                  </a:lnTo>
                  <a:lnTo>
                    <a:pt x="24" y="38"/>
                  </a:lnTo>
                  <a:lnTo>
                    <a:pt x="10" y="40"/>
                  </a:lnTo>
                  <a:lnTo>
                    <a:pt x="10" y="40"/>
                  </a:lnTo>
                  <a:lnTo>
                    <a:pt x="16" y="42"/>
                  </a:lnTo>
                  <a:lnTo>
                    <a:pt x="16" y="42"/>
                  </a:lnTo>
                  <a:lnTo>
                    <a:pt x="20" y="48"/>
                  </a:lnTo>
                  <a:lnTo>
                    <a:pt x="22" y="50"/>
                  </a:lnTo>
                  <a:lnTo>
                    <a:pt x="24" y="52"/>
                  </a:lnTo>
                  <a:lnTo>
                    <a:pt x="24" y="52"/>
                  </a:lnTo>
                  <a:lnTo>
                    <a:pt x="34" y="56"/>
                  </a:lnTo>
                  <a:lnTo>
                    <a:pt x="36" y="58"/>
                  </a:lnTo>
                  <a:lnTo>
                    <a:pt x="40" y="62"/>
                  </a:lnTo>
                  <a:lnTo>
                    <a:pt x="40" y="62"/>
                  </a:lnTo>
                  <a:lnTo>
                    <a:pt x="42" y="68"/>
                  </a:lnTo>
                  <a:lnTo>
                    <a:pt x="42" y="76"/>
                  </a:lnTo>
                  <a:lnTo>
                    <a:pt x="42" y="76"/>
                  </a:lnTo>
                  <a:lnTo>
                    <a:pt x="44" y="90"/>
                  </a:lnTo>
                  <a:lnTo>
                    <a:pt x="44" y="96"/>
                  </a:lnTo>
                  <a:lnTo>
                    <a:pt x="44" y="104"/>
                  </a:lnTo>
                  <a:lnTo>
                    <a:pt x="44" y="104"/>
                  </a:lnTo>
                  <a:lnTo>
                    <a:pt x="40" y="110"/>
                  </a:lnTo>
                  <a:lnTo>
                    <a:pt x="34" y="116"/>
                  </a:lnTo>
                  <a:lnTo>
                    <a:pt x="20" y="126"/>
                  </a:lnTo>
                  <a:lnTo>
                    <a:pt x="20" y="126"/>
                  </a:lnTo>
                  <a:lnTo>
                    <a:pt x="10" y="138"/>
                  </a:lnTo>
                  <a:lnTo>
                    <a:pt x="4" y="146"/>
                  </a:lnTo>
                  <a:lnTo>
                    <a:pt x="2" y="152"/>
                  </a:lnTo>
                  <a:lnTo>
                    <a:pt x="2" y="152"/>
                  </a:lnTo>
                  <a:lnTo>
                    <a:pt x="0" y="160"/>
                  </a:lnTo>
                  <a:lnTo>
                    <a:pt x="0" y="164"/>
                  </a:lnTo>
                  <a:lnTo>
                    <a:pt x="2" y="166"/>
                  </a:lnTo>
                  <a:lnTo>
                    <a:pt x="2" y="166"/>
                  </a:lnTo>
                  <a:lnTo>
                    <a:pt x="6" y="168"/>
                  </a:lnTo>
                  <a:lnTo>
                    <a:pt x="8" y="170"/>
                  </a:lnTo>
                  <a:lnTo>
                    <a:pt x="8" y="170"/>
                  </a:lnTo>
                  <a:lnTo>
                    <a:pt x="12" y="170"/>
                  </a:lnTo>
                  <a:lnTo>
                    <a:pt x="12" y="170"/>
                  </a:lnTo>
                  <a:lnTo>
                    <a:pt x="16" y="168"/>
                  </a:lnTo>
                  <a:lnTo>
                    <a:pt x="16" y="168"/>
                  </a:lnTo>
                  <a:lnTo>
                    <a:pt x="20" y="170"/>
                  </a:lnTo>
                  <a:lnTo>
                    <a:pt x="20" y="170"/>
                  </a:lnTo>
                  <a:lnTo>
                    <a:pt x="24" y="172"/>
                  </a:lnTo>
                  <a:lnTo>
                    <a:pt x="24" y="174"/>
                  </a:lnTo>
                  <a:lnTo>
                    <a:pt x="16" y="180"/>
                  </a:lnTo>
                  <a:lnTo>
                    <a:pt x="8" y="186"/>
                  </a:lnTo>
                  <a:lnTo>
                    <a:pt x="4" y="190"/>
                  </a:lnTo>
                  <a:lnTo>
                    <a:pt x="4" y="192"/>
                  </a:lnTo>
                  <a:lnTo>
                    <a:pt x="4" y="192"/>
                  </a:lnTo>
                  <a:lnTo>
                    <a:pt x="6" y="198"/>
                  </a:lnTo>
                  <a:lnTo>
                    <a:pt x="12" y="204"/>
                  </a:lnTo>
                  <a:lnTo>
                    <a:pt x="12" y="204"/>
                  </a:lnTo>
                  <a:lnTo>
                    <a:pt x="16" y="210"/>
                  </a:lnTo>
                  <a:lnTo>
                    <a:pt x="22" y="216"/>
                  </a:lnTo>
                  <a:lnTo>
                    <a:pt x="22" y="216"/>
                  </a:lnTo>
                  <a:lnTo>
                    <a:pt x="28" y="220"/>
                  </a:lnTo>
                  <a:lnTo>
                    <a:pt x="36" y="224"/>
                  </a:lnTo>
                  <a:lnTo>
                    <a:pt x="36" y="224"/>
                  </a:lnTo>
                  <a:lnTo>
                    <a:pt x="40" y="226"/>
                  </a:lnTo>
                  <a:lnTo>
                    <a:pt x="42" y="230"/>
                  </a:lnTo>
                  <a:lnTo>
                    <a:pt x="46" y="236"/>
                  </a:lnTo>
                  <a:lnTo>
                    <a:pt x="46" y="236"/>
                  </a:lnTo>
                  <a:lnTo>
                    <a:pt x="52" y="242"/>
                  </a:lnTo>
                  <a:lnTo>
                    <a:pt x="58" y="248"/>
                  </a:lnTo>
                  <a:lnTo>
                    <a:pt x="58" y="248"/>
                  </a:lnTo>
                  <a:lnTo>
                    <a:pt x="62" y="256"/>
                  </a:lnTo>
                  <a:lnTo>
                    <a:pt x="68" y="262"/>
                  </a:lnTo>
                  <a:lnTo>
                    <a:pt x="68" y="262"/>
                  </a:lnTo>
                  <a:lnTo>
                    <a:pt x="94" y="290"/>
                  </a:lnTo>
                  <a:lnTo>
                    <a:pt x="94" y="290"/>
                  </a:lnTo>
                  <a:lnTo>
                    <a:pt x="98" y="296"/>
                  </a:lnTo>
                  <a:lnTo>
                    <a:pt x="102" y="304"/>
                  </a:lnTo>
                  <a:lnTo>
                    <a:pt x="106" y="310"/>
                  </a:lnTo>
                  <a:lnTo>
                    <a:pt x="110" y="316"/>
                  </a:lnTo>
                  <a:lnTo>
                    <a:pt x="110" y="316"/>
                  </a:lnTo>
                  <a:lnTo>
                    <a:pt x="120" y="324"/>
                  </a:lnTo>
                  <a:lnTo>
                    <a:pt x="130" y="332"/>
                  </a:lnTo>
                  <a:lnTo>
                    <a:pt x="154" y="344"/>
                  </a:lnTo>
                  <a:lnTo>
                    <a:pt x="154" y="344"/>
                  </a:lnTo>
                  <a:lnTo>
                    <a:pt x="176" y="352"/>
                  </a:lnTo>
                  <a:lnTo>
                    <a:pt x="188" y="356"/>
                  </a:lnTo>
                  <a:lnTo>
                    <a:pt x="198" y="362"/>
                  </a:lnTo>
                  <a:lnTo>
                    <a:pt x="198" y="362"/>
                  </a:lnTo>
                  <a:lnTo>
                    <a:pt x="204" y="370"/>
                  </a:lnTo>
                  <a:lnTo>
                    <a:pt x="208" y="378"/>
                  </a:lnTo>
                  <a:lnTo>
                    <a:pt x="210" y="386"/>
                  </a:lnTo>
                  <a:lnTo>
                    <a:pt x="212" y="394"/>
                  </a:lnTo>
                  <a:lnTo>
                    <a:pt x="212" y="394"/>
                  </a:lnTo>
                  <a:lnTo>
                    <a:pt x="210" y="410"/>
                  </a:lnTo>
                  <a:lnTo>
                    <a:pt x="210" y="410"/>
                  </a:lnTo>
                  <a:lnTo>
                    <a:pt x="212" y="418"/>
                  </a:lnTo>
                  <a:lnTo>
                    <a:pt x="212" y="428"/>
                  </a:lnTo>
                  <a:lnTo>
                    <a:pt x="212" y="428"/>
                  </a:lnTo>
                  <a:lnTo>
                    <a:pt x="208" y="442"/>
                  </a:lnTo>
                  <a:lnTo>
                    <a:pt x="208" y="448"/>
                  </a:lnTo>
                  <a:lnTo>
                    <a:pt x="208" y="456"/>
                  </a:lnTo>
                  <a:lnTo>
                    <a:pt x="208" y="456"/>
                  </a:lnTo>
                  <a:lnTo>
                    <a:pt x="210" y="474"/>
                  </a:lnTo>
                  <a:lnTo>
                    <a:pt x="210" y="482"/>
                  </a:lnTo>
                  <a:lnTo>
                    <a:pt x="208" y="490"/>
                  </a:lnTo>
                  <a:lnTo>
                    <a:pt x="208" y="490"/>
                  </a:lnTo>
                  <a:lnTo>
                    <a:pt x="206" y="504"/>
                  </a:lnTo>
                  <a:lnTo>
                    <a:pt x="206" y="510"/>
                  </a:lnTo>
                  <a:lnTo>
                    <a:pt x="206" y="518"/>
                  </a:lnTo>
                  <a:lnTo>
                    <a:pt x="206" y="518"/>
                  </a:lnTo>
                  <a:lnTo>
                    <a:pt x="214" y="552"/>
                  </a:lnTo>
                  <a:lnTo>
                    <a:pt x="214" y="552"/>
                  </a:lnTo>
                  <a:lnTo>
                    <a:pt x="216" y="568"/>
                  </a:lnTo>
                  <a:lnTo>
                    <a:pt x="216" y="576"/>
                  </a:lnTo>
                  <a:lnTo>
                    <a:pt x="214" y="584"/>
                  </a:lnTo>
                  <a:lnTo>
                    <a:pt x="214" y="584"/>
                  </a:lnTo>
                  <a:lnTo>
                    <a:pt x="210" y="594"/>
                  </a:lnTo>
                  <a:lnTo>
                    <a:pt x="208" y="604"/>
                  </a:lnTo>
                  <a:lnTo>
                    <a:pt x="208" y="604"/>
                  </a:lnTo>
                  <a:lnTo>
                    <a:pt x="204" y="614"/>
                  </a:lnTo>
                  <a:lnTo>
                    <a:pt x="200" y="622"/>
                  </a:lnTo>
                  <a:lnTo>
                    <a:pt x="200" y="622"/>
                  </a:lnTo>
                  <a:lnTo>
                    <a:pt x="198" y="634"/>
                  </a:lnTo>
                  <a:lnTo>
                    <a:pt x="202" y="644"/>
                  </a:lnTo>
                  <a:lnTo>
                    <a:pt x="208" y="664"/>
                  </a:lnTo>
                  <a:lnTo>
                    <a:pt x="208" y="664"/>
                  </a:lnTo>
                  <a:lnTo>
                    <a:pt x="210" y="672"/>
                  </a:lnTo>
                  <a:lnTo>
                    <a:pt x="208" y="678"/>
                  </a:lnTo>
                  <a:lnTo>
                    <a:pt x="206" y="692"/>
                  </a:lnTo>
                  <a:lnTo>
                    <a:pt x="206" y="692"/>
                  </a:lnTo>
                  <a:lnTo>
                    <a:pt x="204" y="700"/>
                  </a:lnTo>
                  <a:lnTo>
                    <a:pt x="204" y="714"/>
                  </a:lnTo>
                  <a:lnTo>
                    <a:pt x="204" y="720"/>
                  </a:lnTo>
                  <a:lnTo>
                    <a:pt x="206" y="726"/>
                  </a:lnTo>
                  <a:lnTo>
                    <a:pt x="208" y="730"/>
                  </a:lnTo>
                  <a:lnTo>
                    <a:pt x="214" y="730"/>
                  </a:lnTo>
                  <a:lnTo>
                    <a:pt x="214" y="730"/>
                  </a:lnTo>
                  <a:lnTo>
                    <a:pt x="214" y="730"/>
                  </a:lnTo>
                  <a:lnTo>
                    <a:pt x="214" y="730"/>
                  </a:lnTo>
                  <a:lnTo>
                    <a:pt x="218" y="730"/>
                  </a:lnTo>
                  <a:lnTo>
                    <a:pt x="220" y="726"/>
                  </a:lnTo>
                  <a:lnTo>
                    <a:pt x="220" y="716"/>
                  </a:lnTo>
                  <a:lnTo>
                    <a:pt x="220" y="716"/>
                  </a:lnTo>
                  <a:lnTo>
                    <a:pt x="220" y="712"/>
                  </a:lnTo>
                  <a:lnTo>
                    <a:pt x="220" y="706"/>
                  </a:lnTo>
                  <a:lnTo>
                    <a:pt x="222" y="700"/>
                  </a:lnTo>
                  <a:lnTo>
                    <a:pt x="226" y="696"/>
                  </a:lnTo>
                  <a:lnTo>
                    <a:pt x="226" y="696"/>
                  </a:lnTo>
                  <a:lnTo>
                    <a:pt x="232" y="722"/>
                  </a:lnTo>
                  <a:lnTo>
                    <a:pt x="232" y="722"/>
                  </a:lnTo>
                  <a:lnTo>
                    <a:pt x="232" y="728"/>
                  </a:lnTo>
                  <a:lnTo>
                    <a:pt x="234" y="734"/>
                  </a:lnTo>
                  <a:lnTo>
                    <a:pt x="234" y="734"/>
                  </a:lnTo>
                  <a:lnTo>
                    <a:pt x="238" y="740"/>
                  </a:lnTo>
                  <a:lnTo>
                    <a:pt x="242" y="746"/>
                  </a:lnTo>
                  <a:lnTo>
                    <a:pt x="242" y="746"/>
                  </a:lnTo>
                  <a:lnTo>
                    <a:pt x="242" y="750"/>
                  </a:lnTo>
                  <a:lnTo>
                    <a:pt x="240" y="752"/>
                  </a:lnTo>
                  <a:lnTo>
                    <a:pt x="240" y="752"/>
                  </a:lnTo>
                  <a:lnTo>
                    <a:pt x="236" y="758"/>
                  </a:lnTo>
                  <a:lnTo>
                    <a:pt x="236" y="762"/>
                  </a:lnTo>
                  <a:lnTo>
                    <a:pt x="236" y="762"/>
                  </a:lnTo>
                  <a:lnTo>
                    <a:pt x="234" y="766"/>
                  </a:lnTo>
                  <a:lnTo>
                    <a:pt x="232" y="770"/>
                  </a:lnTo>
                  <a:lnTo>
                    <a:pt x="232" y="770"/>
                  </a:lnTo>
                  <a:lnTo>
                    <a:pt x="228" y="774"/>
                  </a:lnTo>
                  <a:lnTo>
                    <a:pt x="226" y="780"/>
                  </a:lnTo>
                  <a:lnTo>
                    <a:pt x="226" y="780"/>
                  </a:lnTo>
                  <a:lnTo>
                    <a:pt x="220" y="778"/>
                  </a:lnTo>
                  <a:lnTo>
                    <a:pt x="218" y="776"/>
                  </a:lnTo>
                  <a:lnTo>
                    <a:pt x="218" y="776"/>
                  </a:lnTo>
                  <a:lnTo>
                    <a:pt x="216" y="776"/>
                  </a:lnTo>
                  <a:lnTo>
                    <a:pt x="214" y="780"/>
                  </a:lnTo>
                  <a:lnTo>
                    <a:pt x="214" y="780"/>
                  </a:lnTo>
                  <a:lnTo>
                    <a:pt x="212" y="786"/>
                  </a:lnTo>
                  <a:lnTo>
                    <a:pt x="214" y="790"/>
                  </a:lnTo>
                  <a:lnTo>
                    <a:pt x="214" y="794"/>
                  </a:lnTo>
                  <a:lnTo>
                    <a:pt x="214" y="794"/>
                  </a:lnTo>
                  <a:lnTo>
                    <a:pt x="220" y="796"/>
                  </a:lnTo>
                  <a:lnTo>
                    <a:pt x="224" y="798"/>
                  </a:lnTo>
                  <a:lnTo>
                    <a:pt x="224" y="798"/>
                  </a:lnTo>
                  <a:lnTo>
                    <a:pt x="226" y="800"/>
                  </a:lnTo>
                  <a:lnTo>
                    <a:pt x="226" y="802"/>
                  </a:lnTo>
                  <a:lnTo>
                    <a:pt x="226" y="806"/>
                  </a:lnTo>
                  <a:lnTo>
                    <a:pt x="226" y="806"/>
                  </a:lnTo>
                  <a:lnTo>
                    <a:pt x="232" y="812"/>
                  </a:lnTo>
                  <a:lnTo>
                    <a:pt x="234" y="816"/>
                  </a:lnTo>
                  <a:lnTo>
                    <a:pt x="230" y="818"/>
                  </a:lnTo>
                  <a:lnTo>
                    <a:pt x="230" y="818"/>
                  </a:lnTo>
                  <a:lnTo>
                    <a:pt x="226" y="818"/>
                  </a:lnTo>
                  <a:lnTo>
                    <a:pt x="226" y="818"/>
                  </a:lnTo>
                  <a:lnTo>
                    <a:pt x="220" y="818"/>
                  </a:lnTo>
                  <a:lnTo>
                    <a:pt x="220" y="818"/>
                  </a:lnTo>
                  <a:lnTo>
                    <a:pt x="214" y="816"/>
                  </a:lnTo>
                  <a:lnTo>
                    <a:pt x="214" y="816"/>
                  </a:lnTo>
                  <a:lnTo>
                    <a:pt x="210" y="818"/>
                  </a:lnTo>
                  <a:lnTo>
                    <a:pt x="210" y="818"/>
                  </a:lnTo>
                  <a:lnTo>
                    <a:pt x="206" y="820"/>
                  </a:lnTo>
                  <a:lnTo>
                    <a:pt x="206" y="826"/>
                  </a:lnTo>
                  <a:lnTo>
                    <a:pt x="208" y="830"/>
                  </a:lnTo>
                  <a:lnTo>
                    <a:pt x="210" y="834"/>
                  </a:lnTo>
                  <a:lnTo>
                    <a:pt x="210" y="834"/>
                  </a:lnTo>
                  <a:lnTo>
                    <a:pt x="214" y="838"/>
                  </a:lnTo>
                  <a:lnTo>
                    <a:pt x="218" y="838"/>
                  </a:lnTo>
                  <a:lnTo>
                    <a:pt x="226" y="842"/>
                  </a:lnTo>
                  <a:lnTo>
                    <a:pt x="226" y="842"/>
                  </a:lnTo>
                  <a:lnTo>
                    <a:pt x="232" y="846"/>
                  </a:lnTo>
                  <a:lnTo>
                    <a:pt x="236" y="850"/>
                  </a:lnTo>
                  <a:lnTo>
                    <a:pt x="236" y="850"/>
                  </a:lnTo>
                  <a:lnTo>
                    <a:pt x="236" y="852"/>
                  </a:lnTo>
                  <a:lnTo>
                    <a:pt x="234" y="854"/>
                  </a:lnTo>
                  <a:lnTo>
                    <a:pt x="232" y="856"/>
                  </a:lnTo>
                  <a:lnTo>
                    <a:pt x="230" y="856"/>
                  </a:lnTo>
                  <a:lnTo>
                    <a:pt x="230" y="856"/>
                  </a:lnTo>
                  <a:lnTo>
                    <a:pt x="232" y="860"/>
                  </a:lnTo>
                  <a:lnTo>
                    <a:pt x="234" y="864"/>
                  </a:lnTo>
                  <a:lnTo>
                    <a:pt x="242" y="870"/>
                  </a:lnTo>
                  <a:lnTo>
                    <a:pt x="242" y="870"/>
                  </a:lnTo>
                  <a:lnTo>
                    <a:pt x="252" y="874"/>
                  </a:lnTo>
                  <a:lnTo>
                    <a:pt x="252" y="876"/>
                  </a:lnTo>
                  <a:lnTo>
                    <a:pt x="254" y="880"/>
                  </a:lnTo>
                  <a:lnTo>
                    <a:pt x="254" y="880"/>
                  </a:lnTo>
                  <a:lnTo>
                    <a:pt x="260" y="882"/>
                  </a:lnTo>
                  <a:lnTo>
                    <a:pt x="268" y="882"/>
                  </a:lnTo>
                  <a:lnTo>
                    <a:pt x="268" y="882"/>
                  </a:lnTo>
                  <a:lnTo>
                    <a:pt x="270" y="884"/>
                  </a:lnTo>
                  <a:lnTo>
                    <a:pt x="270" y="888"/>
                  </a:lnTo>
                  <a:lnTo>
                    <a:pt x="272" y="892"/>
                  </a:lnTo>
                  <a:lnTo>
                    <a:pt x="272" y="892"/>
                  </a:lnTo>
                  <a:lnTo>
                    <a:pt x="276" y="896"/>
                  </a:lnTo>
                  <a:lnTo>
                    <a:pt x="282" y="898"/>
                  </a:lnTo>
                  <a:lnTo>
                    <a:pt x="282" y="898"/>
                  </a:lnTo>
                  <a:lnTo>
                    <a:pt x="290" y="902"/>
                  </a:lnTo>
                  <a:lnTo>
                    <a:pt x="300" y="904"/>
                  </a:lnTo>
                  <a:lnTo>
                    <a:pt x="300" y="904"/>
                  </a:lnTo>
                  <a:lnTo>
                    <a:pt x="308" y="902"/>
                  </a:lnTo>
                  <a:lnTo>
                    <a:pt x="308" y="902"/>
                  </a:lnTo>
                  <a:lnTo>
                    <a:pt x="310" y="900"/>
                  </a:lnTo>
                  <a:lnTo>
                    <a:pt x="312" y="896"/>
                  </a:lnTo>
                  <a:lnTo>
                    <a:pt x="312" y="896"/>
                  </a:lnTo>
                  <a:lnTo>
                    <a:pt x="314" y="894"/>
                  </a:lnTo>
                  <a:lnTo>
                    <a:pt x="322" y="892"/>
                  </a:lnTo>
                  <a:lnTo>
                    <a:pt x="322" y="892"/>
                  </a:lnTo>
                  <a:lnTo>
                    <a:pt x="328" y="892"/>
                  </a:lnTo>
                  <a:lnTo>
                    <a:pt x="332" y="890"/>
                  </a:lnTo>
                  <a:lnTo>
                    <a:pt x="332" y="886"/>
                  </a:lnTo>
                  <a:lnTo>
                    <a:pt x="330" y="884"/>
                  </a:lnTo>
                  <a:lnTo>
                    <a:pt x="326" y="876"/>
                  </a:lnTo>
                  <a:lnTo>
                    <a:pt x="322" y="872"/>
                  </a:lnTo>
                  <a:lnTo>
                    <a:pt x="322" y="868"/>
                  </a:lnTo>
                  <a:lnTo>
                    <a:pt x="322" y="868"/>
                  </a:lnTo>
                  <a:lnTo>
                    <a:pt x="324" y="860"/>
                  </a:lnTo>
                  <a:lnTo>
                    <a:pt x="326" y="852"/>
                  </a:lnTo>
                  <a:lnTo>
                    <a:pt x="326" y="852"/>
                  </a:lnTo>
                  <a:lnTo>
                    <a:pt x="330" y="850"/>
                  </a:lnTo>
                  <a:lnTo>
                    <a:pt x="334" y="848"/>
                  </a:lnTo>
                  <a:lnTo>
                    <a:pt x="338" y="846"/>
                  </a:lnTo>
                  <a:lnTo>
                    <a:pt x="340" y="844"/>
                  </a:lnTo>
                  <a:lnTo>
                    <a:pt x="340" y="844"/>
                  </a:lnTo>
                  <a:lnTo>
                    <a:pt x="342" y="840"/>
                  </a:lnTo>
                  <a:lnTo>
                    <a:pt x="340" y="834"/>
                  </a:lnTo>
                  <a:lnTo>
                    <a:pt x="338" y="830"/>
                  </a:lnTo>
                  <a:lnTo>
                    <a:pt x="336" y="826"/>
                  </a:lnTo>
                  <a:lnTo>
                    <a:pt x="336" y="826"/>
                  </a:lnTo>
                  <a:lnTo>
                    <a:pt x="338" y="822"/>
                  </a:lnTo>
                  <a:lnTo>
                    <a:pt x="342" y="822"/>
                  </a:lnTo>
                  <a:lnTo>
                    <a:pt x="352" y="818"/>
                  </a:lnTo>
                  <a:lnTo>
                    <a:pt x="352" y="818"/>
                  </a:lnTo>
                  <a:lnTo>
                    <a:pt x="356" y="816"/>
                  </a:lnTo>
                  <a:lnTo>
                    <a:pt x="356" y="814"/>
                  </a:lnTo>
                  <a:lnTo>
                    <a:pt x="358" y="806"/>
                  </a:lnTo>
                  <a:lnTo>
                    <a:pt x="358" y="806"/>
                  </a:lnTo>
                  <a:lnTo>
                    <a:pt x="362" y="800"/>
                  </a:lnTo>
                  <a:lnTo>
                    <a:pt x="362" y="798"/>
                  </a:lnTo>
                  <a:lnTo>
                    <a:pt x="358" y="796"/>
                  </a:lnTo>
                  <a:lnTo>
                    <a:pt x="358" y="796"/>
                  </a:lnTo>
                  <a:lnTo>
                    <a:pt x="350" y="792"/>
                  </a:lnTo>
                  <a:lnTo>
                    <a:pt x="342" y="788"/>
                  </a:lnTo>
                  <a:lnTo>
                    <a:pt x="342" y="788"/>
                  </a:lnTo>
                  <a:lnTo>
                    <a:pt x="334" y="784"/>
                  </a:lnTo>
                  <a:lnTo>
                    <a:pt x="326" y="778"/>
                  </a:lnTo>
                  <a:lnTo>
                    <a:pt x="326" y="778"/>
                  </a:lnTo>
                  <a:lnTo>
                    <a:pt x="324" y="774"/>
                  </a:lnTo>
                  <a:lnTo>
                    <a:pt x="324" y="772"/>
                  </a:lnTo>
                  <a:lnTo>
                    <a:pt x="326" y="768"/>
                  </a:lnTo>
                  <a:lnTo>
                    <a:pt x="330" y="764"/>
                  </a:lnTo>
                  <a:lnTo>
                    <a:pt x="330" y="764"/>
                  </a:lnTo>
                  <a:lnTo>
                    <a:pt x="334" y="762"/>
                  </a:lnTo>
                  <a:lnTo>
                    <a:pt x="338" y="762"/>
                  </a:lnTo>
                  <a:lnTo>
                    <a:pt x="342" y="762"/>
                  </a:lnTo>
                  <a:lnTo>
                    <a:pt x="346" y="760"/>
                  </a:lnTo>
                  <a:lnTo>
                    <a:pt x="346" y="760"/>
                  </a:lnTo>
                  <a:lnTo>
                    <a:pt x="350" y="756"/>
                  </a:lnTo>
                  <a:lnTo>
                    <a:pt x="352" y="750"/>
                  </a:lnTo>
                  <a:lnTo>
                    <a:pt x="352" y="750"/>
                  </a:lnTo>
                  <a:lnTo>
                    <a:pt x="356" y="746"/>
                  </a:lnTo>
                  <a:lnTo>
                    <a:pt x="354" y="738"/>
                  </a:lnTo>
                  <a:lnTo>
                    <a:pt x="354" y="738"/>
                  </a:lnTo>
                  <a:lnTo>
                    <a:pt x="354" y="734"/>
                  </a:lnTo>
                  <a:lnTo>
                    <a:pt x="356" y="732"/>
                  </a:lnTo>
                  <a:lnTo>
                    <a:pt x="360" y="728"/>
                  </a:lnTo>
                  <a:lnTo>
                    <a:pt x="366" y="724"/>
                  </a:lnTo>
                  <a:lnTo>
                    <a:pt x="368" y="722"/>
                  </a:lnTo>
                  <a:lnTo>
                    <a:pt x="370" y="718"/>
                  </a:lnTo>
                  <a:lnTo>
                    <a:pt x="370" y="718"/>
                  </a:lnTo>
                  <a:lnTo>
                    <a:pt x="362" y="716"/>
                  </a:lnTo>
                  <a:lnTo>
                    <a:pt x="356" y="714"/>
                  </a:lnTo>
                  <a:lnTo>
                    <a:pt x="356" y="714"/>
                  </a:lnTo>
                  <a:lnTo>
                    <a:pt x="354" y="712"/>
                  </a:lnTo>
                  <a:lnTo>
                    <a:pt x="352" y="708"/>
                  </a:lnTo>
                  <a:lnTo>
                    <a:pt x="352" y="702"/>
                  </a:lnTo>
                  <a:lnTo>
                    <a:pt x="352" y="702"/>
                  </a:lnTo>
                  <a:lnTo>
                    <a:pt x="350" y="694"/>
                  </a:lnTo>
                  <a:lnTo>
                    <a:pt x="350" y="690"/>
                  </a:lnTo>
                  <a:lnTo>
                    <a:pt x="350" y="688"/>
                  </a:lnTo>
                  <a:lnTo>
                    <a:pt x="350" y="688"/>
                  </a:lnTo>
                  <a:lnTo>
                    <a:pt x="352" y="688"/>
                  </a:lnTo>
                  <a:lnTo>
                    <a:pt x="352" y="688"/>
                  </a:lnTo>
                  <a:lnTo>
                    <a:pt x="360" y="690"/>
                  </a:lnTo>
                  <a:lnTo>
                    <a:pt x="366" y="694"/>
                  </a:lnTo>
                  <a:lnTo>
                    <a:pt x="366" y="694"/>
                  </a:lnTo>
                  <a:lnTo>
                    <a:pt x="374" y="694"/>
                  </a:lnTo>
                  <a:lnTo>
                    <a:pt x="374" y="694"/>
                  </a:lnTo>
                  <a:lnTo>
                    <a:pt x="386" y="692"/>
                  </a:lnTo>
                  <a:lnTo>
                    <a:pt x="392" y="690"/>
                  </a:lnTo>
                  <a:lnTo>
                    <a:pt x="396" y="686"/>
                  </a:lnTo>
                  <a:lnTo>
                    <a:pt x="396" y="686"/>
                  </a:lnTo>
                  <a:lnTo>
                    <a:pt x="396" y="682"/>
                  </a:lnTo>
                  <a:lnTo>
                    <a:pt x="394" y="678"/>
                  </a:lnTo>
                  <a:lnTo>
                    <a:pt x="392" y="674"/>
                  </a:lnTo>
                  <a:lnTo>
                    <a:pt x="390" y="670"/>
                  </a:lnTo>
                  <a:lnTo>
                    <a:pt x="390" y="670"/>
                  </a:lnTo>
                  <a:lnTo>
                    <a:pt x="392" y="668"/>
                  </a:lnTo>
                  <a:lnTo>
                    <a:pt x="394" y="664"/>
                  </a:lnTo>
                  <a:lnTo>
                    <a:pt x="394" y="664"/>
                  </a:lnTo>
                  <a:lnTo>
                    <a:pt x="392" y="662"/>
                  </a:lnTo>
                  <a:lnTo>
                    <a:pt x="390" y="662"/>
                  </a:lnTo>
                  <a:lnTo>
                    <a:pt x="384" y="658"/>
                  </a:lnTo>
                  <a:lnTo>
                    <a:pt x="384" y="658"/>
                  </a:lnTo>
                  <a:lnTo>
                    <a:pt x="382" y="654"/>
                  </a:lnTo>
                  <a:lnTo>
                    <a:pt x="384" y="652"/>
                  </a:lnTo>
                  <a:lnTo>
                    <a:pt x="388" y="650"/>
                  </a:lnTo>
                  <a:lnTo>
                    <a:pt x="388" y="650"/>
                  </a:lnTo>
                  <a:lnTo>
                    <a:pt x="404" y="654"/>
                  </a:lnTo>
                  <a:lnTo>
                    <a:pt x="404" y="654"/>
                  </a:lnTo>
                  <a:lnTo>
                    <a:pt x="416" y="656"/>
                  </a:lnTo>
                  <a:lnTo>
                    <a:pt x="416" y="656"/>
                  </a:lnTo>
                  <a:lnTo>
                    <a:pt x="416" y="656"/>
                  </a:lnTo>
                  <a:lnTo>
                    <a:pt x="416" y="656"/>
                  </a:lnTo>
                  <a:lnTo>
                    <a:pt x="420" y="656"/>
                  </a:lnTo>
                  <a:lnTo>
                    <a:pt x="426" y="654"/>
                  </a:lnTo>
                  <a:lnTo>
                    <a:pt x="436" y="648"/>
                  </a:lnTo>
                  <a:lnTo>
                    <a:pt x="436" y="648"/>
                  </a:lnTo>
                  <a:lnTo>
                    <a:pt x="446" y="648"/>
                  </a:lnTo>
                  <a:lnTo>
                    <a:pt x="450" y="646"/>
                  </a:lnTo>
                  <a:lnTo>
                    <a:pt x="454" y="644"/>
                  </a:lnTo>
                  <a:lnTo>
                    <a:pt x="454" y="644"/>
                  </a:lnTo>
                  <a:lnTo>
                    <a:pt x="456" y="640"/>
                  </a:lnTo>
                  <a:lnTo>
                    <a:pt x="458" y="636"/>
                  </a:lnTo>
                  <a:lnTo>
                    <a:pt x="460" y="628"/>
                  </a:lnTo>
                  <a:lnTo>
                    <a:pt x="460" y="628"/>
                  </a:lnTo>
                  <a:lnTo>
                    <a:pt x="462" y="624"/>
                  </a:lnTo>
                  <a:lnTo>
                    <a:pt x="462" y="620"/>
                  </a:lnTo>
                  <a:lnTo>
                    <a:pt x="462" y="620"/>
                  </a:lnTo>
                  <a:lnTo>
                    <a:pt x="462" y="616"/>
                  </a:lnTo>
                  <a:lnTo>
                    <a:pt x="458" y="612"/>
                  </a:lnTo>
                  <a:lnTo>
                    <a:pt x="458" y="612"/>
                  </a:lnTo>
                  <a:lnTo>
                    <a:pt x="452" y="604"/>
                  </a:lnTo>
                  <a:lnTo>
                    <a:pt x="446" y="596"/>
                  </a:lnTo>
                  <a:lnTo>
                    <a:pt x="446" y="596"/>
                  </a:lnTo>
                  <a:lnTo>
                    <a:pt x="440" y="588"/>
                  </a:lnTo>
                  <a:lnTo>
                    <a:pt x="432" y="582"/>
                  </a:lnTo>
                  <a:lnTo>
                    <a:pt x="432" y="582"/>
                  </a:lnTo>
                  <a:lnTo>
                    <a:pt x="440" y="584"/>
                  </a:lnTo>
                  <a:lnTo>
                    <a:pt x="446" y="586"/>
                  </a:lnTo>
                  <a:lnTo>
                    <a:pt x="460" y="592"/>
                  </a:lnTo>
                  <a:lnTo>
                    <a:pt x="460" y="592"/>
                  </a:lnTo>
                  <a:lnTo>
                    <a:pt x="466" y="594"/>
                  </a:lnTo>
                  <a:lnTo>
                    <a:pt x="472" y="596"/>
                  </a:lnTo>
                  <a:lnTo>
                    <a:pt x="472" y="596"/>
                  </a:lnTo>
                  <a:lnTo>
                    <a:pt x="480" y="594"/>
                  </a:lnTo>
                  <a:lnTo>
                    <a:pt x="480" y="594"/>
                  </a:lnTo>
                  <a:lnTo>
                    <a:pt x="488" y="590"/>
                  </a:lnTo>
                  <a:lnTo>
                    <a:pt x="492" y="584"/>
                  </a:lnTo>
                  <a:lnTo>
                    <a:pt x="502" y="572"/>
                  </a:lnTo>
                  <a:lnTo>
                    <a:pt x="502" y="572"/>
                  </a:lnTo>
                  <a:lnTo>
                    <a:pt x="508" y="566"/>
                  </a:lnTo>
                  <a:lnTo>
                    <a:pt x="508" y="564"/>
                  </a:lnTo>
                  <a:lnTo>
                    <a:pt x="510" y="560"/>
                  </a:lnTo>
                  <a:lnTo>
                    <a:pt x="510" y="560"/>
                  </a:lnTo>
                  <a:lnTo>
                    <a:pt x="506" y="552"/>
                  </a:lnTo>
                  <a:lnTo>
                    <a:pt x="506" y="548"/>
                  </a:lnTo>
                  <a:lnTo>
                    <a:pt x="506" y="544"/>
                  </a:lnTo>
                  <a:lnTo>
                    <a:pt x="506" y="544"/>
                  </a:lnTo>
                  <a:lnTo>
                    <a:pt x="508" y="540"/>
                  </a:lnTo>
                  <a:lnTo>
                    <a:pt x="510" y="536"/>
                  </a:lnTo>
                  <a:lnTo>
                    <a:pt x="520" y="530"/>
                  </a:lnTo>
                  <a:lnTo>
                    <a:pt x="530" y="524"/>
                  </a:lnTo>
                  <a:lnTo>
                    <a:pt x="540" y="518"/>
                  </a:lnTo>
                  <a:lnTo>
                    <a:pt x="540" y="518"/>
                  </a:lnTo>
                  <a:lnTo>
                    <a:pt x="546" y="510"/>
                  </a:lnTo>
                  <a:lnTo>
                    <a:pt x="548" y="504"/>
                  </a:lnTo>
                  <a:lnTo>
                    <a:pt x="550" y="496"/>
                  </a:lnTo>
                  <a:lnTo>
                    <a:pt x="550" y="488"/>
                  </a:lnTo>
                  <a:lnTo>
                    <a:pt x="550" y="488"/>
                  </a:lnTo>
                  <a:lnTo>
                    <a:pt x="548" y="470"/>
                  </a:lnTo>
                  <a:lnTo>
                    <a:pt x="548" y="462"/>
                  </a:lnTo>
                  <a:lnTo>
                    <a:pt x="552" y="454"/>
                  </a:lnTo>
                  <a:lnTo>
                    <a:pt x="552" y="454"/>
                  </a:lnTo>
                  <a:lnTo>
                    <a:pt x="566" y="442"/>
                  </a:lnTo>
                  <a:lnTo>
                    <a:pt x="578" y="432"/>
                  </a:lnTo>
                  <a:lnTo>
                    <a:pt x="578" y="432"/>
                  </a:lnTo>
                  <a:lnTo>
                    <a:pt x="586" y="426"/>
                  </a:lnTo>
                  <a:lnTo>
                    <a:pt x="596" y="424"/>
                  </a:lnTo>
                  <a:lnTo>
                    <a:pt x="616" y="422"/>
                  </a:lnTo>
                  <a:lnTo>
                    <a:pt x="616" y="422"/>
                  </a:lnTo>
                  <a:lnTo>
                    <a:pt x="626" y="418"/>
                  </a:lnTo>
                  <a:lnTo>
                    <a:pt x="634" y="416"/>
                  </a:lnTo>
                  <a:lnTo>
                    <a:pt x="634" y="416"/>
                  </a:lnTo>
                  <a:lnTo>
                    <a:pt x="642" y="412"/>
                  </a:lnTo>
                  <a:lnTo>
                    <a:pt x="646" y="410"/>
                  </a:lnTo>
                  <a:lnTo>
                    <a:pt x="648" y="406"/>
                  </a:lnTo>
                  <a:lnTo>
                    <a:pt x="648" y="406"/>
                  </a:lnTo>
                  <a:lnTo>
                    <a:pt x="652" y="400"/>
                  </a:lnTo>
                  <a:lnTo>
                    <a:pt x="652" y="392"/>
                  </a:lnTo>
                  <a:lnTo>
                    <a:pt x="656" y="376"/>
                  </a:lnTo>
                  <a:lnTo>
                    <a:pt x="656" y="376"/>
                  </a:lnTo>
                  <a:lnTo>
                    <a:pt x="658" y="368"/>
                  </a:lnTo>
                  <a:lnTo>
                    <a:pt x="658" y="362"/>
                  </a:lnTo>
                  <a:lnTo>
                    <a:pt x="658" y="362"/>
                  </a:lnTo>
                  <a:lnTo>
                    <a:pt x="658" y="356"/>
                  </a:lnTo>
                  <a:lnTo>
                    <a:pt x="654" y="352"/>
                  </a:lnTo>
                  <a:lnTo>
                    <a:pt x="652" y="348"/>
                  </a:lnTo>
                  <a:lnTo>
                    <a:pt x="650" y="342"/>
                  </a:lnTo>
                  <a:lnTo>
                    <a:pt x="650" y="342"/>
                  </a:lnTo>
                  <a:lnTo>
                    <a:pt x="644" y="310"/>
                  </a:lnTo>
                  <a:lnTo>
                    <a:pt x="644" y="310"/>
                  </a:lnTo>
                  <a:lnTo>
                    <a:pt x="644" y="302"/>
                  </a:lnTo>
                  <a:lnTo>
                    <a:pt x="646" y="294"/>
                  </a:lnTo>
                  <a:lnTo>
                    <a:pt x="650" y="288"/>
                  </a:lnTo>
                  <a:lnTo>
                    <a:pt x="656" y="282"/>
                  </a:lnTo>
                  <a:lnTo>
                    <a:pt x="666" y="270"/>
                  </a:lnTo>
                  <a:lnTo>
                    <a:pt x="670" y="262"/>
                  </a:lnTo>
                  <a:lnTo>
                    <a:pt x="674" y="256"/>
                  </a:lnTo>
                  <a:lnTo>
                    <a:pt x="674" y="256"/>
                  </a:lnTo>
                  <a:lnTo>
                    <a:pt x="680" y="242"/>
                  </a:lnTo>
                  <a:lnTo>
                    <a:pt x="682" y="234"/>
                  </a:lnTo>
                  <a:lnTo>
                    <a:pt x="682" y="228"/>
                  </a:lnTo>
                  <a:lnTo>
                    <a:pt x="682" y="228"/>
                  </a:lnTo>
                  <a:lnTo>
                    <a:pt x="676" y="222"/>
                  </a:lnTo>
                  <a:lnTo>
                    <a:pt x="672" y="216"/>
                  </a:lnTo>
                  <a:lnTo>
                    <a:pt x="672" y="216"/>
                  </a:lnTo>
                  <a:lnTo>
                    <a:pt x="668" y="208"/>
                  </a:lnTo>
                  <a:lnTo>
                    <a:pt x="666" y="206"/>
                  </a:lnTo>
                  <a:lnTo>
                    <a:pt x="662" y="204"/>
                  </a:lnTo>
                  <a:lnTo>
                    <a:pt x="662" y="204"/>
                  </a:lnTo>
                  <a:lnTo>
                    <a:pt x="652" y="200"/>
                  </a:lnTo>
                  <a:lnTo>
                    <a:pt x="642" y="198"/>
                  </a:lnTo>
                  <a:lnTo>
                    <a:pt x="632" y="196"/>
                  </a:lnTo>
                  <a:lnTo>
                    <a:pt x="624" y="192"/>
                  </a:lnTo>
                  <a:lnTo>
                    <a:pt x="624" y="192"/>
                  </a:lnTo>
                  <a:lnTo>
                    <a:pt x="606" y="182"/>
                  </a:lnTo>
                  <a:lnTo>
                    <a:pt x="598" y="178"/>
                  </a:lnTo>
                  <a:lnTo>
                    <a:pt x="588" y="174"/>
                  </a:lnTo>
                  <a:lnTo>
                    <a:pt x="588" y="174"/>
                  </a:lnTo>
                  <a:lnTo>
                    <a:pt x="568" y="170"/>
                  </a:lnTo>
                  <a:lnTo>
                    <a:pt x="568" y="170"/>
                  </a:lnTo>
                  <a:lnTo>
                    <a:pt x="566" y="170"/>
                  </a:lnTo>
                  <a:lnTo>
                    <a:pt x="566" y="170"/>
                  </a:lnTo>
                  <a:lnTo>
                    <a:pt x="560" y="170"/>
                  </a:lnTo>
                  <a:lnTo>
                    <a:pt x="560" y="170"/>
                  </a:lnTo>
                  <a:lnTo>
                    <a:pt x="554" y="172"/>
                  </a:lnTo>
                  <a:lnTo>
                    <a:pt x="554" y="172"/>
                  </a:lnTo>
                  <a:lnTo>
                    <a:pt x="548" y="170"/>
                  </a:lnTo>
                  <a:lnTo>
                    <a:pt x="548" y="170"/>
                  </a:lnTo>
                  <a:lnTo>
                    <a:pt x="542" y="168"/>
                  </a:lnTo>
                  <a:lnTo>
                    <a:pt x="538" y="166"/>
                  </a:lnTo>
                  <a:lnTo>
                    <a:pt x="534" y="166"/>
                  </a:lnTo>
                  <a:lnTo>
                    <a:pt x="534" y="166"/>
                  </a:lnTo>
                  <a:lnTo>
                    <a:pt x="534" y="166"/>
                  </a:lnTo>
                  <a:lnTo>
                    <a:pt x="530" y="166"/>
                  </a:lnTo>
                  <a:lnTo>
                    <a:pt x="526" y="168"/>
                  </a:lnTo>
                  <a:lnTo>
                    <a:pt x="524" y="172"/>
                  </a:lnTo>
                  <a:lnTo>
                    <a:pt x="518" y="174"/>
                  </a:lnTo>
                  <a:lnTo>
                    <a:pt x="518" y="174"/>
                  </a:lnTo>
                  <a:lnTo>
                    <a:pt x="516" y="170"/>
                  </a:lnTo>
                  <a:lnTo>
                    <a:pt x="516" y="168"/>
                  </a:lnTo>
                  <a:lnTo>
                    <a:pt x="516" y="168"/>
                  </a:lnTo>
                  <a:lnTo>
                    <a:pt x="518" y="166"/>
                  </a:lnTo>
                  <a:lnTo>
                    <a:pt x="522" y="164"/>
                  </a:lnTo>
                  <a:lnTo>
                    <a:pt x="522" y="164"/>
                  </a:lnTo>
                  <a:lnTo>
                    <a:pt x="520" y="160"/>
                  </a:lnTo>
                  <a:lnTo>
                    <a:pt x="518" y="158"/>
                  </a:lnTo>
                  <a:lnTo>
                    <a:pt x="510" y="156"/>
                  </a:lnTo>
                  <a:lnTo>
                    <a:pt x="510" y="156"/>
                  </a:lnTo>
                  <a:lnTo>
                    <a:pt x="498" y="150"/>
                  </a:lnTo>
                  <a:lnTo>
                    <a:pt x="486" y="148"/>
                  </a:lnTo>
                  <a:lnTo>
                    <a:pt x="486" y="148"/>
                  </a:lnTo>
                  <a:lnTo>
                    <a:pt x="480" y="150"/>
                  </a:lnTo>
                  <a:lnTo>
                    <a:pt x="480" y="150"/>
                  </a:lnTo>
                  <a:lnTo>
                    <a:pt x="476" y="150"/>
                  </a:lnTo>
                  <a:lnTo>
                    <a:pt x="476" y="150"/>
                  </a:lnTo>
                  <a:lnTo>
                    <a:pt x="470" y="148"/>
                  </a:lnTo>
                  <a:lnTo>
                    <a:pt x="470" y="148"/>
                  </a:lnTo>
                  <a:lnTo>
                    <a:pt x="464" y="146"/>
                  </a:lnTo>
                  <a:lnTo>
                    <a:pt x="460" y="142"/>
                  </a:lnTo>
                  <a:lnTo>
                    <a:pt x="454" y="140"/>
                  </a:lnTo>
                  <a:lnTo>
                    <a:pt x="448" y="138"/>
                  </a:lnTo>
                  <a:lnTo>
                    <a:pt x="448" y="138"/>
                  </a:lnTo>
                  <a:lnTo>
                    <a:pt x="442" y="140"/>
                  </a:lnTo>
                  <a:lnTo>
                    <a:pt x="442" y="140"/>
                  </a:lnTo>
                  <a:lnTo>
                    <a:pt x="438" y="142"/>
                  </a:lnTo>
                  <a:lnTo>
                    <a:pt x="434" y="146"/>
                  </a:lnTo>
                  <a:lnTo>
                    <a:pt x="430" y="150"/>
                  </a:lnTo>
                  <a:lnTo>
                    <a:pt x="424" y="150"/>
                  </a:lnTo>
                  <a:lnTo>
                    <a:pt x="424" y="150"/>
                  </a:lnTo>
                  <a:lnTo>
                    <a:pt x="422" y="150"/>
                  </a:lnTo>
                  <a:lnTo>
                    <a:pt x="422" y="150"/>
                  </a:lnTo>
                  <a:lnTo>
                    <a:pt x="420" y="148"/>
                  </a:lnTo>
                  <a:lnTo>
                    <a:pt x="420" y="144"/>
                  </a:lnTo>
                  <a:lnTo>
                    <a:pt x="422" y="140"/>
                  </a:lnTo>
                  <a:lnTo>
                    <a:pt x="426" y="136"/>
                  </a:lnTo>
                  <a:lnTo>
                    <a:pt x="434" y="130"/>
                  </a:lnTo>
                  <a:lnTo>
                    <a:pt x="436" y="128"/>
                  </a:lnTo>
                  <a:lnTo>
                    <a:pt x="438" y="124"/>
                  </a:lnTo>
                  <a:lnTo>
                    <a:pt x="438" y="124"/>
                  </a:lnTo>
                  <a:lnTo>
                    <a:pt x="436" y="122"/>
                  </a:lnTo>
                  <a:lnTo>
                    <a:pt x="432" y="120"/>
                  </a:lnTo>
                  <a:lnTo>
                    <a:pt x="426" y="116"/>
                  </a:lnTo>
                  <a:lnTo>
                    <a:pt x="426" y="116"/>
                  </a:lnTo>
                  <a:lnTo>
                    <a:pt x="422" y="110"/>
                  </a:lnTo>
                  <a:lnTo>
                    <a:pt x="418" y="104"/>
                  </a:lnTo>
                  <a:lnTo>
                    <a:pt x="418" y="104"/>
                  </a:lnTo>
                  <a:lnTo>
                    <a:pt x="416" y="98"/>
                  </a:lnTo>
                  <a:lnTo>
                    <a:pt x="412" y="94"/>
                  </a:lnTo>
                  <a:lnTo>
                    <a:pt x="406" y="90"/>
                  </a:lnTo>
                  <a:lnTo>
                    <a:pt x="398" y="86"/>
                  </a:lnTo>
                  <a:lnTo>
                    <a:pt x="398" y="86"/>
                  </a:lnTo>
                  <a:lnTo>
                    <a:pt x="386" y="80"/>
                  </a:lnTo>
                  <a:lnTo>
                    <a:pt x="380" y="76"/>
                  </a:lnTo>
                  <a:lnTo>
                    <a:pt x="374" y="74"/>
                  </a:lnTo>
                  <a:lnTo>
                    <a:pt x="374" y="74"/>
                  </a:lnTo>
                  <a:lnTo>
                    <a:pt x="372" y="74"/>
                  </a:lnTo>
                  <a:lnTo>
                    <a:pt x="372" y="74"/>
                  </a:lnTo>
                  <a:lnTo>
                    <a:pt x="368" y="74"/>
                  </a:lnTo>
                  <a:lnTo>
                    <a:pt x="368" y="74"/>
                  </a:lnTo>
                  <a:lnTo>
                    <a:pt x="362" y="74"/>
                  </a:lnTo>
                  <a:lnTo>
                    <a:pt x="362" y="74"/>
                  </a:lnTo>
                  <a:lnTo>
                    <a:pt x="360" y="74"/>
                  </a:lnTo>
                  <a:lnTo>
                    <a:pt x="360" y="74"/>
                  </a:lnTo>
                  <a:lnTo>
                    <a:pt x="350" y="74"/>
                  </a:lnTo>
                  <a:lnTo>
                    <a:pt x="350" y="74"/>
                  </a:lnTo>
                  <a:lnTo>
                    <a:pt x="346" y="74"/>
                  </a:lnTo>
                  <a:lnTo>
                    <a:pt x="346" y="74"/>
                  </a:lnTo>
                  <a:lnTo>
                    <a:pt x="332" y="76"/>
                  </a:lnTo>
                  <a:lnTo>
                    <a:pt x="332" y="76"/>
                  </a:lnTo>
                  <a:lnTo>
                    <a:pt x="324" y="74"/>
                  </a:lnTo>
                  <a:lnTo>
                    <a:pt x="318" y="70"/>
                  </a:lnTo>
                  <a:lnTo>
                    <a:pt x="318" y="70"/>
                  </a:lnTo>
                  <a:lnTo>
                    <a:pt x="316" y="66"/>
                  </a:lnTo>
                  <a:lnTo>
                    <a:pt x="314" y="64"/>
                  </a:lnTo>
                  <a:lnTo>
                    <a:pt x="310" y="62"/>
                  </a:lnTo>
                  <a:lnTo>
                    <a:pt x="310" y="62"/>
                  </a:lnTo>
                  <a:lnTo>
                    <a:pt x="304" y="60"/>
                  </a:lnTo>
                  <a:lnTo>
                    <a:pt x="296" y="56"/>
                  </a:lnTo>
                  <a:lnTo>
                    <a:pt x="296" y="56"/>
                  </a:lnTo>
                  <a:lnTo>
                    <a:pt x="290" y="52"/>
                  </a:lnTo>
                  <a:lnTo>
                    <a:pt x="284" y="46"/>
                  </a:lnTo>
                  <a:lnTo>
                    <a:pt x="284" y="46"/>
                  </a:lnTo>
                  <a:lnTo>
                    <a:pt x="274" y="44"/>
                  </a:lnTo>
                  <a:lnTo>
                    <a:pt x="270" y="42"/>
                  </a:lnTo>
                  <a:lnTo>
                    <a:pt x="266" y="40"/>
                  </a:lnTo>
                  <a:lnTo>
                    <a:pt x="266" y="40"/>
                  </a:lnTo>
                  <a:lnTo>
                    <a:pt x="254" y="30"/>
                  </a:lnTo>
                  <a:lnTo>
                    <a:pt x="254" y="30"/>
                  </a:lnTo>
                  <a:lnTo>
                    <a:pt x="238" y="24"/>
                  </a:lnTo>
                  <a:lnTo>
                    <a:pt x="228" y="20"/>
                  </a:lnTo>
                  <a:lnTo>
                    <a:pt x="222" y="20"/>
                  </a:lnTo>
                  <a:lnTo>
                    <a:pt x="222" y="20"/>
                  </a:lnTo>
                  <a:lnTo>
                    <a:pt x="220" y="20"/>
                  </a:lnTo>
                  <a:lnTo>
                    <a:pt x="220" y="20"/>
                  </a:lnTo>
                  <a:lnTo>
                    <a:pt x="212" y="22"/>
                  </a:lnTo>
                  <a:lnTo>
                    <a:pt x="206" y="26"/>
                  </a:lnTo>
                  <a:lnTo>
                    <a:pt x="206" y="26"/>
                  </a:lnTo>
                  <a:lnTo>
                    <a:pt x="202" y="26"/>
                  </a:lnTo>
                  <a:lnTo>
                    <a:pt x="202" y="26"/>
                  </a:lnTo>
                  <a:lnTo>
                    <a:pt x="196" y="26"/>
                  </a:lnTo>
                  <a:lnTo>
                    <a:pt x="196" y="26"/>
                  </a:lnTo>
                  <a:lnTo>
                    <a:pt x="192" y="24"/>
                  </a:lnTo>
                  <a:lnTo>
                    <a:pt x="188" y="22"/>
                  </a:lnTo>
                  <a:lnTo>
                    <a:pt x="188" y="22"/>
                  </a:lnTo>
                  <a:lnTo>
                    <a:pt x="182" y="20"/>
                  </a:lnTo>
                  <a:lnTo>
                    <a:pt x="182" y="20"/>
                  </a:lnTo>
                  <a:lnTo>
                    <a:pt x="180" y="20"/>
                  </a:lnTo>
                  <a:lnTo>
                    <a:pt x="180" y="20"/>
                  </a:lnTo>
                  <a:lnTo>
                    <a:pt x="176" y="22"/>
                  </a:lnTo>
                  <a:lnTo>
                    <a:pt x="174" y="26"/>
                  </a:lnTo>
                  <a:lnTo>
                    <a:pt x="174" y="26"/>
                  </a:lnTo>
                  <a:lnTo>
                    <a:pt x="172" y="26"/>
                  </a:lnTo>
                  <a:lnTo>
                    <a:pt x="172" y="26"/>
                  </a:lnTo>
                  <a:lnTo>
                    <a:pt x="170" y="24"/>
                  </a:lnTo>
                  <a:lnTo>
                    <a:pt x="166" y="22"/>
                  </a:lnTo>
                  <a:lnTo>
                    <a:pt x="162" y="18"/>
                  </a:lnTo>
                  <a:lnTo>
                    <a:pt x="162" y="18"/>
                  </a:lnTo>
                  <a:lnTo>
                    <a:pt x="152" y="10"/>
                  </a:lnTo>
                  <a:lnTo>
                    <a:pt x="148" y="8"/>
                  </a:lnTo>
                  <a:lnTo>
                    <a:pt x="140" y="6"/>
                  </a:lnTo>
                  <a:lnTo>
                    <a:pt x="140" y="6"/>
                  </a:lnTo>
                  <a:lnTo>
                    <a:pt x="138" y="8"/>
                  </a:lnTo>
                  <a:lnTo>
                    <a:pt x="138" y="8"/>
                  </a:lnTo>
                  <a:lnTo>
                    <a:pt x="132" y="10"/>
                  </a:lnTo>
                  <a:lnTo>
                    <a:pt x="128" y="14"/>
                  </a:lnTo>
                  <a:lnTo>
                    <a:pt x="128" y="14"/>
                  </a:lnTo>
                  <a:lnTo>
                    <a:pt x="122" y="16"/>
                  </a:lnTo>
                  <a:lnTo>
                    <a:pt x="116" y="18"/>
                  </a:lnTo>
                  <a:lnTo>
                    <a:pt x="116" y="18"/>
                  </a:lnTo>
                  <a:lnTo>
                    <a:pt x="116" y="22"/>
                  </a:lnTo>
                  <a:lnTo>
                    <a:pt x="112" y="26"/>
                  </a:lnTo>
                  <a:lnTo>
                    <a:pt x="112" y="26"/>
                  </a:lnTo>
                  <a:lnTo>
                    <a:pt x="108" y="24"/>
                  </a:lnTo>
                  <a:lnTo>
                    <a:pt x="106" y="20"/>
                  </a:lnTo>
                  <a:lnTo>
                    <a:pt x="106" y="18"/>
                  </a:lnTo>
                  <a:lnTo>
                    <a:pt x="108" y="14"/>
                  </a:lnTo>
                  <a:lnTo>
                    <a:pt x="112" y="8"/>
                  </a:lnTo>
                  <a:lnTo>
                    <a:pt x="112" y="4"/>
                  </a:lnTo>
                  <a:lnTo>
                    <a:pt x="110" y="2"/>
                  </a:lnTo>
                  <a:lnTo>
                    <a:pt x="110" y="2"/>
                  </a:lnTo>
                  <a:lnTo>
                    <a:pt x="104"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82" name="Freeform 167"/>
            <p:cNvSpPr>
              <a:spLocks/>
            </p:cNvSpPr>
            <p:nvPr/>
          </p:nvSpPr>
          <p:spPr bwMode="auto">
            <a:xfrm>
              <a:off x="4520" y="2342"/>
              <a:ext cx="682" cy="904"/>
            </a:xfrm>
            <a:custGeom>
              <a:avLst/>
              <a:gdLst>
                <a:gd name="T0" fmla="*/ 68 w 682"/>
                <a:gd name="T1" fmla="*/ 18 h 904"/>
                <a:gd name="T2" fmla="*/ 38 w 682"/>
                <a:gd name="T3" fmla="*/ 42 h 904"/>
                <a:gd name="T4" fmla="*/ 24 w 682"/>
                <a:gd name="T5" fmla="*/ 38 h 904"/>
                <a:gd name="T6" fmla="*/ 24 w 682"/>
                <a:gd name="T7" fmla="*/ 52 h 904"/>
                <a:gd name="T8" fmla="*/ 44 w 682"/>
                <a:gd name="T9" fmla="*/ 104 h 904"/>
                <a:gd name="T10" fmla="*/ 2 w 682"/>
                <a:gd name="T11" fmla="*/ 166 h 904"/>
                <a:gd name="T12" fmla="*/ 24 w 682"/>
                <a:gd name="T13" fmla="*/ 172 h 904"/>
                <a:gd name="T14" fmla="*/ 22 w 682"/>
                <a:gd name="T15" fmla="*/ 216 h 904"/>
                <a:gd name="T16" fmla="*/ 58 w 682"/>
                <a:gd name="T17" fmla="*/ 248 h 904"/>
                <a:gd name="T18" fmla="*/ 120 w 682"/>
                <a:gd name="T19" fmla="*/ 324 h 904"/>
                <a:gd name="T20" fmla="*/ 212 w 682"/>
                <a:gd name="T21" fmla="*/ 394 h 904"/>
                <a:gd name="T22" fmla="*/ 210 w 682"/>
                <a:gd name="T23" fmla="*/ 474 h 904"/>
                <a:gd name="T24" fmla="*/ 216 w 682"/>
                <a:gd name="T25" fmla="*/ 576 h 904"/>
                <a:gd name="T26" fmla="*/ 208 w 682"/>
                <a:gd name="T27" fmla="*/ 664 h 904"/>
                <a:gd name="T28" fmla="*/ 214 w 682"/>
                <a:gd name="T29" fmla="*/ 730 h 904"/>
                <a:gd name="T30" fmla="*/ 226 w 682"/>
                <a:gd name="T31" fmla="*/ 696 h 904"/>
                <a:gd name="T32" fmla="*/ 240 w 682"/>
                <a:gd name="T33" fmla="*/ 752 h 904"/>
                <a:gd name="T34" fmla="*/ 220 w 682"/>
                <a:gd name="T35" fmla="*/ 778 h 904"/>
                <a:gd name="T36" fmla="*/ 224 w 682"/>
                <a:gd name="T37" fmla="*/ 798 h 904"/>
                <a:gd name="T38" fmla="*/ 226 w 682"/>
                <a:gd name="T39" fmla="*/ 818 h 904"/>
                <a:gd name="T40" fmla="*/ 210 w 682"/>
                <a:gd name="T41" fmla="*/ 834 h 904"/>
                <a:gd name="T42" fmla="*/ 230 w 682"/>
                <a:gd name="T43" fmla="*/ 856 h 904"/>
                <a:gd name="T44" fmla="*/ 268 w 682"/>
                <a:gd name="T45" fmla="*/ 882 h 904"/>
                <a:gd name="T46" fmla="*/ 300 w 682"/>
                <a:gd name="T47" fmla="*/ 904 h 904"/>
                <a:gd name="T48" fmla="*/ 332 w 682"/>
                <a:gd name="T49" fmla="*/ 886 h 904"/>
                <a:gd name="T50" fmla="*/ 338 w 682"/>
                <a:gd name="T51" fmla="*/ 846 h 904"/>
                <a:gd name="T52" fmla="*/ 352 w 682"/>
                <a:gd name="T53" fmla="*/ 818 h 904"/>
                <a:gd name="T54" fmla="*/ 342 w 682"/>
                <a:gd name="T55" fmla="*/ 788 h 904"/>
                <a:gd name="T56" fmla="*/ 342 w 682"/>
                <a:gd name="T57" fmla="*/ 762 h 904"/>
                <a:gd name="T58" fmla="*/ 360 w 682"/>
                <a:gd name="T59" fmla="*/ 728 h 904"/>
                <a:gd name="T60" fmla="*/ 352 w 682"/>
                <a:gd name="T61" fmla="*/ 702 h 904"/>
                <a:gd name="T62" fmla="*/ 374 w 682"/>
                <a:gd name="T63" fmla="*/ 694 h 904"/>
                <a:gd name="T64" fmla="*/ 394 w 682"/>
                <a:gd name="T65" fmla="*/ 664 h 904"/>
                <a:gd name="T66" fmla="*/ 404 w 682"/>
                <a:gd name="T67" fmla="*/ 654 h 904"/>
                <a:gd name="T68" fmla="*/ 454 w 682"/>
                <a:gd name="T69" fmla="*/ 644 h 904"/>
                <a:gd name="T70" fmla="*/ 458 w 682"/>
                <a:gd name="T71" fmla="*/ 612 h 904"/>
                <a:gd name="T72" fmla="*/ 466 w 682"/>
                <a:gd name="T73" fmla="*/ 594 h 904"/>
                <a:gd name="T74" fmla="*/ 510 w 682"/>
                <a:gd name="T75" fmla="*/ 560 h 904"/>
                <a:gd name="T76" fmla="*/ 540 w 682"/>
                <a:gd name="T77" fmla="*/ 518 h 904"/>
                <a:gd name="T78" fmla="*/ 578 w 682"/>
                <a:gd name="T79" fmla="*/ 432 h 904"/>
                <a:gd name="T80" fmla="*/ 648 w 682"/>
                <a:gd name="T81" fmla="*/ 406 h 904"/>
                <a:gd name="T82" fmla="*/ 652 w 682"/>
                <a:gd name="T83" fmla="*/ 348 h 904"/>
                <a:gd name="T84" fmla="*/ 674 w 682"/>
                <a:gd name="T85" fmla="*/ 256 h 904"/>
                <a:gd name="T86" fmla="*/ 662 w 682"/>
                <a:gd name="T87" fmla="*/ 204 h 904"/>
                <a:gd name="T88" fmla="*/ 568 w 682"/>
                <a:gd name="T89" fmla="*/ 170 h 904"/>
                <a:gd name="T90" fmla="*/ 538 w 682"/>
                <a:gd name="T91" fmla="*/ 166 h 904"/>
                <a:gd name="T92" fmla="*/ 516 w 682"/>
                <a:gd name="T93" fmla="*/ 168 h 904"/>
                <a:gd name="T94" fmla="*/ 480 w 682"/>
                <a:gd name="T95" fmla="*/ 150 h 904"/>
                <a:gd name="T96" fmla="*/ 442 w 682"/>
                <a:gd name="T97" fmla="*/ 140 h 904"/>
                <a:gd name="T98" fmla="*/ 422 w 682"/>
                <a:gd name="T99" fmla="*/ 140 h 904"/>
                <a:gd name="T100" fmla="*/ 418 w 682"/>
                <a:gd name="T101" fmla="*/ 104 h 904"/>
                <a:gd name="T102" fmla="*/ 372 w 682"/>
                <a:gd name="T103" fmla="*/ 74 h 904"/>
                <a:gd name="T104" fmla="*/ 346 w 682"/>
                <a:gd name="T105" fmla="*/ 74 h 904"/>
                <a:gd name="T106" fmla="*/ 296 w 682"/>
                <a:gd name="T107" fmla="*/ 56 h 904"/>
                <a:gd name="T108" fmla="*/ 238 w 682"/>
                <a:gd name="T109" fmla="*/ 24 h 904"/>
                <a:gd name="T110" fmla="*/ 196 w 682"/>
                <a:gd name="T111" fmla="*/ 26 h 904"/>
                <a:gd name="T112" fmla="*/ 174 w 682"/>
                <a:gd name="T113" fmla="*/ 26 h 904"/>
                <a:gd name="T114" fmla="*/ 138 w 682"/>
                <a:gd name="T115" fmla="*/ 8 h 904"/>
                <a:gd name="T116" fmla="*/ 108 w 682"/>
                <a:gd name="T117" fmla="*/ 24 h 9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82" h="904">
                  <a:moveTo>
                    <a:pt x="104" y="0"/>
                  </a:moveTo>
                  <a:lnTo>
                    <a:pt x="104" y="0"/>
                  </a:lnTo>
                  <a:lnTo>
                    <a:pt x="100" y="2"/>
                  </a:lnTo>
                  <a:lnTo>
                    <a:pt x="94" y="6"/>
                  </a:lnTo>
                  <a:lnTo>
                    <a:pt x="84" y="14"/>
                  </a:lnTo>
                  <a:lnTo>
                    <a:pt x="84" y="14"/>
                  </a:lnTo>
                  <a:lnTo>
                    <a:pt x="76" y="14"/>
                  </a:lnTo>
                  <a:lnTo>
                    <a:pt x="76" y="14"/>
                  </a:lnTo>
                  <a:lnTo>
                    <a:pt x="70" y="16"/>
                  </a:lnTo>
                  <a:lnTo>
                    <a:pt x="68" y="18"/>
                  </a:lnTo>
                  <a:lnTo>
                    <a:pt x="68" y="18"/>
                  </a:lnTo>
                  <a:lnTo>
                    <a:pt x="60" y="26"/>
                  </a:lnTo>
                  <a:lnTo>
                    <a:pt x="60" y="26"/>
                  </a:lnTo>
                  <a:lnTo>
                    <a:pt x="56" y="32"/>
                  </a:lnTo>
                  <a:lnTo>
                    <a:pt x="54" y="38"/>
                  </a:lnTo>
                  <a:lnTo>
                    <a:pt x="52" y="42"/>
                  </a:lnTo>
                  <a:lnTo>
                    <a:pt x="48" y="42"/>
                  </a:lnTo>
                  <a:lnTo>
                    <a:pt x="44" y="44"/>
                  </a:lnTo>
                  <a:lnTo>
                    <a:pt x="44" y="44"/>
                  </a:lnTo>
                  <a:lnTo>
                    <a:pt x="42" y="44"/>
                  </a:lnTo>
                  <a:lnTo>
                    <a:pt x="42" y="44"/>
                  </a:lnTo>
                  <a:lnTo>
                    <a:pt x="38" y="42"/>
                  </a:lnTo>
                  <a:lnTo>
                    <a:pt x="34" y="40"/>
                  </a:lnTo>
                  <a:lnTo>
                    <a:pt x="28" y="36"/>
                  </a:lnTo>
                  <a:lnTo>
                    <a:pt x="22" y="32"/>
                  </a:lnTo>
                  <a:lnTo>
                    <a:pt x="20" y="30"/>
                  </a:lnTo>
                  <a:lnTo>
                    <a:pt x="14" y="30"/>
                  </a:lnTo>
                  <a:lnTo>
                    <a:pt x="14" y="30"/>
                  </a:lnTo>
                  <a:lnTo>
                    <a:pt x="12" y="30"/>
                  </a:lnTo>
                  <a:lnTo>
                    <a:pt x="12" y="30"/>
                  </a:lnTo>
                  <a:lnTo>
                    <a:pt x="20" y="34"/>
                  </a:lnTo>
                  <a:lnTo>
                    <a:pt x="24" y="38"/>
                  </a:lnTo>
                  <a:lnTo>
                    <a:pt x="24" y="38"/>
                  </a:lnTo>
                  <a:lnTo>
                    <a:pt x="24" y="38"/>
                  </a:lnTo>
                  <a:lnTo>
                    <a:pt x="24" y="38"/>
                  </a:lnTo>
                  <a:lnTo>
                    <a:pt x="24" y="38"/>
                  </a:lnTo>
                  <a:lnTo>
                    <a:pt x="10" y="40"/>
                  </a:lnTo>
                  <a:lnTo>
                    <a:pt x="10" y="40"/>
                  </a:lnTo>
                  <a:lnTo>
                    <a:pt x="16" y="42"/>
                  </a:lnTo>
                  <a:lnTo>
                    <a:pt x="16" y="42"/>
                  </a:lnTo>
                  <a:lnTo>
                    <a:pt x="20" y="48"/>
                  </a:lnTo>
                  <a:lnTo>
                    <a:pt x="22" y="50"/>
                  </a:lnTo>
                  <a:lnTo>
                    <a:pt x="24" y="52"/>
                  </a:lnTo>
                  <a:lnTo>
                    <a:pt x="24" y="52"/>
                  </a:lnTo>
                  <a:lnTo>
                    <a:pt x="34" y="56"/>
                  </a:lnTo>
                  <a:lnTo>
                    <a:pt x="36" y="58"/>
                  </a:lnTo>
                  <a:lnTo>
                    <a:pt x="40" y="62"/>
                  </a:lnTo>
                  <a:lnTo>
                    <a:pt x="40" y="62"/>
                  </a:lnTo>
                  <a:lnTo>
                    <a:pt x="42" y="68"/>
                  </a:lnTo>
                  <a:lnTo>
                    <a:pt x="42" y="76"/>
                  </a:lnTo>
                  <a:lnTo>
                    <a:pt x="42" y="76"/>
                  </a:lnTo>
                  <a:lnTo>
                    <a:pt x="44" y="90"/>
                  </a:lnTo>
                  <a:lnTo>
                    <a:pt x="44" y="96"/>
                  </a:lnTo>
                  <a:lnTo>
                    <a:pt x="44" y="104"/>
                  </a:lnTo>
                  <a:lnTo>
                    <a:pt x="44" y="104"/>
                  </a:lnTo>
                  <a:lnTo>
                    <a:pt x="40" y="110"/>
                  </a:lnTo>
                  <a:lnTo>
                    <a:pt x="34" y="116"/>
                  </a:lnTo>
                  <a:lnTo>
                    <a:pt x="20" y="126"/>
                  </a:lnTo>
                  <a:lnTo>
                    <a:pt x="20" y="126"/>
                  </a:lnTo>
                  <a:lnTo>
                    <a:pt x="10" y="138"/>
                  </a:lnTo>
                  <a:lnTo>
                    <a:pt x="4" y="146"/>
                  </a:lnTo>
                  <a:lnTo>
                    <a:pt x="2" y="152"/>
                  </a:lnTo>
                  <a:lnTo>
                    <a:pt x="2" y="152"/>
                  </a:lnTo>
                  <a:lnTo>
                    <a:pt x="0" y="160"/>
                  </a:lnTo>
                  <a:lnTo>
                    <a:pt x="0" y="164"/>
                  </a:lnTo>
                  <a:lnTo>
                    <a:pt x="2" y="166"/>
                  </a:lnTo>
                  <a:lnTo>
                    <a:pt x="2" y="166"/>
                  </a:lnTo>
                  <a:lnTo>
                    <a:pt x="6" y="168"/>
                  </a:lnTo>
                  <a:lnTo>
                    <a:pt x="8" y="170"/>
                  </a:lnTo>
                  <a:lnTo>
                    <a:pt x="8" y="170"/>
                  </a:lnTo>
                  <a:lnTo>
                    <a:pt x="12" y="170"/>
                  </a:lnTo>
                  <a:lnTo>
                    <a:pt x="12" y="170"/>
                  </a:lnTo>
                  <a:lnTo>
                    <a:pt x="16" y="168"/>
                  </a:lnTo>
                  <a:lnTo>
                    <a:pt x="16" y="168"/>
                  </a:lnTo>
                  <a:lnTo>
                    <a:pt x="20" y="170"/>
                  </a:lnTo>
                  <a:lnTo>
                    <a:pt x="20" y="170"/>
                  </a:lnTo>
                  <a:lnTo>
                    <a:pt x="24" y="172"/>
                  </a:lnTo>
                  <a:lnTo>
                    <a:pt x="24" y="174"/>
                  </a:lnTo>
                  <a:lnTo>
                    <a:pt x="16" y="180"/>
                  </a:lnTo>
                  <a:lnTo>
                    <a:pt x="8" y="186"/>
                  </a:lnTo>
                  <a:lnTo>
                    <a:pt x="4" y="190"/>
                  </a:lnTo>
                  <a:lnTo>
                    <a:pt x="4" y="192"/>
                  </a:lnTo>
                  <a:lnTo>
                    <a:pt x="4" y="192"/>
                  </a:lnTo>
                  <a:lnTo>
                    <a:pt x="6" y="198"/>
                  </a:lnTo>
                  <a:lnTo>
                    <a:pt x="12" y="204"/>
                  </a:lnTo>
                  <a:lnTo>
                    <a:pt x="12" y="204"/>
                  </a:lnTo>
                  <a:lnTo>
                    <a:pt x="16" y="210"/>
                  </a:lnTo>
                  <a:lnTo>
                    <a:pt x="22" y="216"/>
                  </a:lnTo>
                  <a:lnTo>
                    <a:pt x="22" y="216"/>
                  </a:lnTo>
                  <a:lnTo>
                    <a:pt x="28" y="220"/>
                  </a:lnTo>
                  <a:lnTo>
                    <a:pt x="36" y="224"/>
                  </a:lnTo>
                  <a:lnTo>
                    <a:pt x="36" y="224"/>
                  </a:lnTo>
                  <a:lnTo>
                    <a:pt x="40" y="226"/>
                  </a:lnTo>
                  <a:lnTo>
                    <a:pt x="42" y="230"/>
                  </a:lnTo>
                  <a:lnTo>
                    <a:pt x="46" y="236"/>
                  </a:lnTo>
                  <a:lnTo>
                    <a:pt x="46" y="236"/>
                  </a:lnTo>
                  <a:lnTo>
                    <a:pt x="52" y="242"/>
                  </a:lnTo>
                  <a:lnTo>
                    <a:pt x="58" y="248"/>
                  </a:lnTo>
                  <a:lnTo>
                    <a:pt x="58" y="248"/>
                  </a:lnTo>
                  <a:lnTo>
                    <a:pt x="62" y="256"/>
                  </a:lnTo>
                  <a:lnTo>
                    <a:pt x="68" y="262"/>
                  </a:lnTo>
                  <a:lnTo>
                    <a:pt x="68" y="262"/>
                  </a:lnTo>
                  <a:lnTo>
                    <a:pt x="94" y="290"/>
                  </a:lnTo>
                  <a:lnTo>
                    <a:pt x="94" y="290"/>
                  </a:lnTo>
                  <a:lnTo>
                    <a:pt x="98" y="296"/>
                  </a:lnTo>
                  <a:lnTo>
                    <a:pt x="102" y="304"/>
                  </a:lnTo>
                  <a:lnTo>
                    <a:pt x="106" y="310"/>
                  </a:lnTo>
                  <a:lnTo>
                    <a:pt x="110" y="316"/>
                  </a:lnTo>
                  <a:lnTo>
                    <a:pt x="110" y="316"/>
                  </a:lnTo>
                  <a:lnTo>
                    <a:pt x="120" y="324"/>
                  </a:lnTo>
                  <a:lnTo>
                    <a:pt x="130" y="332"/>
                  </a:lnTo>
                  <a:lnTo>
                    <a:pt x="154" y="344"/>
                  </a:lnTo>
                  <a:lnTo>
                    <a:pt x="154" y="344"/>
                  </a:lnTo>
                  <a:lnTo>
                    <a:pt x="176" y="352"/>
                  </a:lnTo>
                  <a:lnTo>
                    <a:pt x="188" y="356"/>
                  </a:lnTo>
                  <a:lnTo>
                    <a:pt x="198" y="362"/>
                  </a:lnTo>
                  <a:lnTo>
                    <a:pt x="198" y="362"/>
                  </a:lnTo>
                  <a:lnTo>
                    <a:pt x="204" y="370"/>
                  </a:lnTo>
                  <a:lnTo>
                    <a:pt x="208" y="378"/>
                  </a:lnTo>
                  <a:lnTo>
                    <a:pt x="210" y="386"/>
                  </a:lnTo>
                  <a:lnTo>
                    <a:pt x="212" y="394"/>
                  </a:lnTo>
                  <a:lnTo>
                    <a:pt x="212" y="394"/>
                  </a:lnTo>
                  <a:lnTo>
                    <a:pt x="210" y="410"/>
                  </a:lnTo>
                  <a:lnTo>
                    <a:pt x="210" y="410"/>
                  </a:lnTo>
                  <a:lnTo>
                    <a:pt x="212" y="418"/>
                  </a:lnTo>
                  <a:lnTo>
                    <a:pt x="212" y="428"/>
                  </a:lnTo>
                  <a:lnTo>
                    <a:pt x="212" y="428"/>
                  </a:lnTo>
                  <a:lnTo>
                    <a:pt x="208" y="442"/>
                  </a:lnTo>
                  <a:lnTo>
                    <a:pt x="208" y="448"/>
                  </a:lnTo>
                  <a:lnTo>
                    <a:pt x="208" y="456"/>
                  </a:lnTo>
                  <a:lnTo>
                    <a:pt x="208" y="456"/>
                  </a:lnTo>
                  <a:lnTo>
                    <a:pt x="210" y="474"/>
                  </a:lnTo>
                  <a:lnTo>
                    <a:pt x="210" y="482"/>
                  </a:lnTo>
                  <a:lnTo>
                    <a:pt x="208" y="490"/>
                  </a:lnTo>
                  <a:lnTo>
                    <a:pt x="208" y="490"/>
                  </a:lnTo>
                  <a:lnTo>
                    <a:pt x="206" y="504"/>
                  </a:lnTo>
                  <a:lnTo>
                    <a:pt x="206" y="510"/>
                  </a:lnTo>
                  <a:lnTo>
                    <a:pt x="206" y="518"/>
                  </a:lnTo>
                  <a:lnTo>
                    <a:pt x="206" y="518"/>
                  </a:lnTo>
                  <a:lnTo>
                    <a:pt x="214" y="552"/>
                  </a:lnTo>
                  <a:lnTo>
                    <a:pt x="214" y="552"/>
                  </a:lnTo>
                  <a:lnTo>
                    <a:pt x="216" y="568"/>
                  </a:lnTo>
                  <a:lnTo>
                    <a:pt x="216" y="576"/>
                  </a:lnTo>
                  <a:lnTo>
                    <a:pt x="214" y="584"/>
                  </a:lnTo>
                  <a:lnTo>
                    <a:pt x="214" y="584"/>
                  </a:lnTo>
                  <a:lnTo>
                    <a:pt x="210" y="594"/>
                  </a:lnTo>
                  <a:lnTo>
                    <a:pt x="208" y="604"/>
                  </a:lnTo>
                  <a:lnTo>
                    <a:pt x="208" y="604"/>
                  </a:lnTo>
                  <a:lnTo>
                    <a:pt x="204" y="614"/>
                  </a:lnTo>
                  <a:lnTo>
                    <a:pt x="200" y="622"/>
                  </a:lnTo>
                  <a:lnTo>
                    <a:pt x="200" y="622"/>
                  </a:lnTo>
                  <a:lnTo>
                    <a:pt x="198" y="634"/>
                  </a:lnTo>
                  <a:lnTo>
                    <a:pt x="202" y="644"/>
                  </a:lnTo>
                  <a:lnTo>
                    <a:pt x="208" y="664"/>
                  </a:lnTo>
                  <a:lnTo>
                    <a:pt x="208" y="664"/>
                  </a:lnTo>
                  <a:lnTo>
                    <a:pt x="210" y="672"/>
                  </a:lnTo>
                  <a:lnTo>
                    <a:pt x="208" y="678"/>
                  </a:lnTo>
                  <a:lnTo>
                    <a:pt x="206" y="692"/>
                  </a:lnTo>
                  <a:lnTo>
                    <a:pt x="206" y="692"/>
                  </a:lnTo>
                  <a:lnTo>
                    <a:pt x="204" y="700"/>
                  </a:lnTo>
                  <a:lnTo>
                    <a:pt x="204" y="714"/>
                  </a:lnTo>
                  <a:lnTo>
                    <a:pt x="204" y="720"/>
                  </a:lnTo>
                  <a:lnTo>
                    <a:pt x="206" y="726"/>
                  </a:lnTo>
                  <a:lnTo>
                    <a:pt x="208" y="730"/>
                  </a:lnTo>
                  <a:lnTo>
                    <a:pt x="214" y="730"/>
                  </a:lnTo>
                  <a:lnTo>
                    <a:pt x="214" y="730"/>
                  </a:lnTo>
                  <a:lnTo>
                    <a:pt x="214" y="730"/>
                  </a:lnTo>
                  <a:lnTo>
                    <a:pt x="214" y="730"/>
                  </a:lnTo>
                  <a:lnTo>
                    <a:pt x="218" y="730"/>
                  </a:lnTo>
                  <a:lnTo>
                    <a:pt x="220" y="726"/>
                  </a:lnTo>
                  <a:lnTo>
                    <a:pt x="220" y="716"/>
                  </a:lnTo>
                  <a:lnTo>
                    <a:pt x="220" y="716"/>
                  </a:lnTo>
                  <a:lnTo>
                    <a:pt x="220" y="712"/>
                  </a:lnTo>
                  <a:lnTo>
                    <a:pt x="220" y="706"/>
                  </a:lnTo>
                  <a:lnTo>
                    <a:pt x="222" y="700"/>
                  </a:lnTo>
                  <a:lnTo>
                    <a:pt x="226" y="696"/>
                  </a:lnTo>
                  <a:lnTo>
                    <a:pt x="226" y="696"/>
                  </a:lnTo>
                  <a:lnTo>
                    <a:pt x="232" y="722"/>
                  </a:lnTo>
                  <a:lnTo>
                    <a:pt x="232" y="722"/>
                  </a:lnTo>
                  <a:lnTo>
                    <a:pt x="232" y="728"/>
                  </a:lnTo>
                  <a:lnTo>
                    <a:pt x="234" y="734"/>
                  </a:lnTo>
                  <a:lnTo>
                    <a:pt x="234" y="734"/>
                  </a:lnTo>
                  <a:lnTo>
                    <a:pt x="238" y="740"/>
                  </a:lnTo>
                  <a:lnTo>
                    <a:pt x="242" y="746"/>
                  </a:lnTo>
                  <a:lnTo>
                    <a:pt x="242" y="746"/>
                  </a:lnTo>
                  <a:lnTo>
                    <a:pt x="242" y="750"/>
                  </a:lnTo>
                  <a:lnTo>
                    <a:pt x="240" y="752"/>
                  </a:lnTo>
                  <a:lnTo>
                    <a:pt x="240" y="752"/>
                  </a:lnTo>
                  <a:lnTo>
                    <a:pt x="236" y="758"/>
                  </a:lnTo>
                  <a:lnTo>
                    <a:pt x="236" y="762"/>
                  </a:lnTo>
                  <a:lnTo>
                    <a:pt x="236" y="762"/>
                  </a:lnTo>
                  <a:lnTo>
                    <a:pt x="234" y="766"/>
                  </a:lnTo>
                  <a:lnTo>
                    <a:pt x="232" y="770"/>
                  </a:lnTo>
                  <a:lnTo>
                    <a:pt x="232" y="770"/>
                  </a:lnTo>
                  <a:lnTo>
                    <a:pt x="228" y="774"/>
                  </a:lnTo>
                  <a:lnTo>
                    <a:pt x="226" y="780"/>
                  </a:lnTo>
                  <a:lnTo>
                    <a:pt x="226" y="780"/>
                  </a:lnTo>
                  <a:lnTo>
                    <a:pt x="220" y="778"/>
                  </a:lnTo>
                  <a:lnTo>
                    <a:pt x="218" y="776"/>
                  </a:lnTo>
                  <a:lnTo>
                    <a:pt x="218" y="776"/>
                  </a:lnTo>
                  <a:lnTo>
                    <a:pt x="216" y="776"/>
                  </a:lnTo>
                  <a:lnTo>
                    <a:pt x="214" y="780"/>
                  </a:lnTo>
                  <a:lnTo>
                    <a:pt x="214" y="780"/>
                  </a:lnTo>
                  <a:lnTo>
                    <a:pt x="212" y="786"/>
                  </a:lnTo>
                  <a:lnTo>
                    <a:pt x="214" y="790"/>
                  </a:lnTo>
                  <a:lnTo>
                    <a:pt x="214" y="794"/>
                  </a:lnTo>
                  <a:lnTo>
                    <a:pt x="214" y="794"/>
                  </a:lnTo>
                  <a:lnTo>
                    <a:pt x="220" y="796"/>
                  </a:lnTo>
                  <a:lnTo>
                    <a:pt x="224" y="798"/>
                  </a:lnTo>
                  <a:lnTo>
                    <a:pt x="224" y="798"/>
                  </a:lnTo>
                  <a:lnTo>
                    <a:pt x="226" y="800"/>
                  </a:lnTo>
                  <a:lnTo>
                    <a:pt x="226" y="802"/>
                  </a:lnTo>
                  <a:lnTo>
                    <a:pt x="226" y="806"/>
                  </a:lnTo>
                  <a:lnTo>
                    <a:pt x="226" y="806"/>
                  </a:lnTo>
                  <a:lnTo>
                    <a:pt x="232" y="812"/>
                  </a:lnTo>
                  <a:lnTo>
                    <a:pt x="234" y="816"/>
                  </a:lnTo>
                  <a:lnTo>
                    <a:pt x="230" y="818"/>
                  </a:lnTo>
                  <a:lnTo>
                    <a:pt x="230" y="818"/>
                  </a:lnTo>
                  <a:lnTo>
                    <a:pt x="226" y="818"/>
                  </a:lnTo>
                  <a:lnTo>
                    <a:pt x="226" y="818"/>
                  </a:lnTo>
                  <a:lnTo>
                    <a:pt x="220" y="818"/>
                  </a:lnTo>
                  <a:lnTo>
                    <a:pt x="220" y="818"/>
                  </a:lnTo>
                  <a:lnTo>
                    <a:pt x="214" y="816"/>
                  </a:lnTo>
                  <a:lnTo>
                    <a:pt x="214" y="816"/>
                  </a:lnTo>
                  <a:lnTo>
                    <a:pt x="210" y="818"/>
                  </a:lnTo>
                  <a:lnTo>
                    <a:pt x="210" y="818"/>
                  </a:lnTo>
                  <a:lnTo>
                    <a:pt x="206" y="820"/>
                  </a:lnTo>
                  <a:lnTo>
                    <a:pt x="206" y="826"/>
                  </a:lnTo>
                  <a:lnTo>
                    <a:pt x="208" y="830"/>
                  </a:lnTo>
                  <a:lnTo>
                    <a:pt x="210" y="834"/>
                  </a:lnTo>
                  <a:lnTo>
                    <a:pt x="210" y="834"/>
                  </a:lnTo>
                  <a:lnTo>
                    <a:pt x="214" y="838"/>
                  </a:lnTo>
                  <a:lnTo>
                    <a:pt x="218" y="838"/>
                  </a:lnTo>
                  <a:lnTo>
                    <a:pt x="226" y="842"/>
                  </a:lnTo>
                  <a:lnTo>
                    <a:pt x="226" y="842"/>
                  </a:lnTo>
                  <a:lnTo>
                    <a:pt x="232" y="846"/>
                  </a:lnTo>
                  <a:lnTo>
                    <a:pt x="236" y="850"/>
                  </a:lnTo>
                  <a:lnTo>
                    <a:pt x="236" y="850"/>
                  </a:lnTo>
                  <a:lnTo>
                    <a:pt x="236" y="852"/>
                  </a:lnTo>
                  <a:lnTo>
                    <a:pt x="234" y="854"/>
                  </a:lnTo>
                  <a:lnTo>
                    <a:pt x="232" y="856"/>
                  </a:lnTo>
                  <a:lnTo>
                    <a:pt x="230" y="856"/>
                  </a:lnTo>
                  <a:lnTo>
                    <a:pt x="230" y="856"/>
                  </a:lnTo>
                  <a:lnTo>
                    <a:pt x="232" y="860"/>
                  </a:lnTo>
                  <a:lnTo>
                    <a:pt x="234" y="864"/>
                  </a:lnTo>
                  <a:lnTo>
                    <a:pt x="242" y="870"/>
                  </a:lnTo>
                  <a:lnTo>
                    <a:pt x="242" y="870"/>
                  </a:lnTo>
                  <a:lnTo>
                    <a:pt x="252" y="874"/>
                  </a:lnTo>
                  <a:lnTo>
                    <a:pt x="252" y="876"/>
                  </a:lnTo>
                  <a:lnTo>
                    <a:pt x="254" y="880"/>
                  </a:lnTo>
                  <a:lnTo>
                    <a:pt x="254" y="880"/>
                  </a:lnTo>
                  <a:lnTo>
                    <a:pt x="260" y="882"/>
                  </a:lnTo>
                  <a:lnTo>
                    <a:pt x="268" y="882"/>
                  </a:lnTo>
                  <a:lnTo>
                    <a:pt x="268" y="882"/>
                  </a:lnTo>
                  <a:lnTo>
                    <a:pt x="270" y="884"/>
                  </a:lnTo>
                  <a:lnTo>
                    <a:pt x="270" y="888"/>
                  </a:lnTo>
                  <a:lnTo>
                    <a:pt x="272" y="892"/>
                  </a:lnTo>
                  <a:lnTo>
                    <a:pt x="272" y="892"/>
                  </a:lnTo>
                  <a:lnTo>
                    <a:pt x="276" y="896"/>
                  </a:lnTo>
                  <a:lnTo>
                    <a:pt x="282" y="898"/>
                  </a:lnTo>
                  <a:lnTo>
                    <a:pt x="282" y="898"/>
                  </a:lnTo>
                  <a:lnTo>
                    <a:pt x="290" y="902"/>
                  </a:lnTo>
                  <a:lnTo>
                    <a:pt x="300" y="904"/>
                  </a:lnTo>
                  <a:lnTo>
                    <a:pt x="300" y="904"/>
                  </a:lnTo>
                  <a:lnTo>
                    <a:pt x="308" y="902"/>
                  </a:lnTo>
                  <a:lnTo>
                    <a:pt x="308" y="902"/>
                  </a:lnTo>
                  <a:lnTo>
                    <a:pt x="310" y="900"/>
                  </a:lnTo>
                  <a:lnTo>
                    <a:pt x="312" y="896"/>
                  </a:lnTo>
                  <a:lnTo>
                    <a:pt x="312" y="896"/>
                  </a:lnTo>
                  <a:lnTo>
                    <a:pt x="314" y="894"/>
                  </a:lnTo>
                  <a:lnTo>
                    <a:pt x="322" y="892"/>
                  </a:lnTo>
                  <a:lnTo>
                    <a:pt x="322" y="892"/>
                  </a:lnTo>
                  <a:lnTo>
                    <a:pt x="328" y="892"/>
                  </a:lnTo>
                  <a:lnTo>
                    <a:pt x="332" y="890"/>
                  </a:lnTo>
                  <a:lnTo>
                    <a:pt x="332" y="886"/>
                  </a:lnTo>
                  <a:lnTo>
                    <a:pt x="330" y="884"/>
                  </a:lnTo>
                  <a:lnTo>
                    <a:pt x="326" y="876"/>
                  </a:lnTo>
                  <a:lnTo>
                    <a:pt x="322" y="872"/>
                  </a:lnTo>
                  <a:lnTo>
                    <a:pt x="322" y="868"/>
                  </a:lnTo>
                  <a:lnTo>
                    <a:pt x="322" y="868"/>
                  </a:lnTo>
                  <a:lnTo>
                    <a:pt x="324" y="860"/>
                  </a:lnTo>
                  <a:lnTo>
                    <a:pt x="326" y="852"/>
                  </a:lnTo>
                  <a:lnTo>
                    <a:pt x="326" y="852"/>
                  </a:lnTo>
                  <a:lnTo>
                    <a:pt x="330" y="850"/>
                  </a:lnTo>
                  <a:lnTo>
                    <a:pt x="334" y="848"/>
                  </a:lnTo>
                  <a:lnTo>
                    <a:pt x="338" y="846"/>
                  </a:lnTo>
                  <a:lnTo>
                    <a:pt x="340" y="844"/>
                  </a:lnTo>
                  <a:lnTo>
                    <a:pt x="340" y="844"/>
                  </a:lnTo>
                  <a:lnTo>
                    <a:pt x="342" y="840"/>
                  </a:lnTo>
                  <a:lnTo>
                    <a:pt x="340" y="834"/>
                  </a:lnTo>
                  <a:lnTo>
                    <a:pt x="338" y="830"/>
                  </a:lnTo>
                  <a:lnTo>
                    <a:pt x="336" y="826"/>
                  </a:lnTo>
                  <a:lnTo>
                    <a:pt x="336" y="826"/>
                  </a:lnTo>
                  <a:lnTo>
                    <a:pt x="338" y="822"/>
                  </a:lnTo>
                  <a:lnTo>
                    <a:pt x="342" y="822"/>
                  </a:lnTo>
                  <a:lnTo>
                    <a:pt x="352" y="818"/>
                  </a:lnTo>
                  <a:lnTo>
                    <a:pt x="352" y="818"/>
                  </a:lnTo>
                  <a:lnTo>
                    <a:pt x="356" y="816"/>
                  </a:lnTo>
                  <a:lnTo>
                    <a:pt x="356" y="814"/>
                  </a:lnTo>
                  <a:lnTo>
                    <a:pt x="358" y="806"/>
                  </a:lnTo>
                  <a:lnTo>
                    <a:pt x="358" y="806"/>
                  </a:lnTo>
                  <a:lnTo>
                    <a:pt x="362" y="800"/>
                  </a:lnTo>
                  <a:lnTo>
                    <a:pt x="362" y="798"/>
                  </a:lnTo>
                  <a:lnTo>
                    <a:pt x="358" y="796"/>
                  </a:lnTo>
                  <a:lnTo>
                    <a:pt x="358" y="796"/>
                  </a:lnTo>
                  <a:lnTo>
                    <a:pt x="350" y="792"/>
                  </a:lnTo>
                  <a:lnTo>
                    <a:pt x="342" y="788"/>
                  </a:lnTo>
                  <a:lnTo>
                    <a:pt x="342" y="788"/>
                  </a:lnTo>
                  <a:lnTo>
                    <a:pt x="334" y="784"/>
                  </a:lnTo>
                  <a:lnTo>
                    <a:pt x="326" y="778"/>
                  </a:lnTo>
                  <a:lnTo>
                    <a:pt x="326" y="778"/>
                  </a:lnTo>
                  <a:lnTo>
                    <a:pt x="324" y="774"/>
                  </a:lnTo>
                  <a:lnTo>
                    <a:pt x="324" y="772"/>
                  </a:lnTo>
                  <a:lnTo>
                    <a:pt x="326" y="768"/>
                  </a:lnTo>
                  <a:lnTo>
                    <a:pt x="330" y="764"/>
                  </a:lnTo>
                  <a:lnTo>
                    <a:pt x="330" y="764"/>
                  </a:lnTo>
                  <a:lnTo>
                    <a:pt x="334" y="762"/>
                  </a:lnTo>
                  <a:lnTo>
                    <a:pt x="338" y="762"/>
                  </a:lnTo>
                  <a:lnTo>
                    <a:pt x="342" y="762"/>
                  </a:lnTo>
                  <a:lnTo>
                    <a:pt x="346" y="760"/>
                  </a:lnTo>
                  <a:lnTo>
                    <a:pt x="346" y="760"/>
                  </a:lnTo>
                  <a:lnTo>
                    <a:pt x="350" y="756"/>
                  </a:lnTo>
                  <a:lnTo>
                    <a:pt x="352" y="750"/>
                  </a:lnTo>
                  <a:lnTo>
                    <a:pt x="352" y="750"/>
                  </a:lnTo>
                  <a:lnTo>
                    <a:pt x="356" y="746"/>
                  </a:lnTo>
                  <a:lnTo>
                    <a:pt x="354" y="738"/>
                  </a:lnTo>
                  <a:lnTo>
                    <a:pt x="354" y="738"/>
                  </a:lnTo>
                  <a:lnTo>
                    <a:pt x="354" y="734"/>
                  </a:lnTo>
                  <a:lnTo>
                    <a:pt x="356" y="732"/>
                  </a:lnTo>
                  <a:lnTo>
                    <a:pt x="360" y="728"/>
                  </a:lnTo>
                  <a:lnTo>
                    <a:pt x="366" y="724"/>
                  </a:lnTo>
                  <a:lnTo>
                    <a:pt x="368" y="722"/>
                  </a:lnTo>
                  <a:lnTo>
                    <a:pt x="370" y="718"/>
                  </a:lnTo>
                  <a:lnTo>
                    <a:pt x="370" y="718"/>
                  </a:lnTo>
                  <a:lnTo>
                    <a:pt x="362" y="716"/>
                  </a:lnTo>
                  <a:lnTo>
                    <a:pt x="356" y="714"/>
                  </a:lnTo>
                  <a:lnTo>
                    <a:pt x="356" y="714"/>
                  </a:lnTo>
                  <a:lnTo>
                    <a:pt x="354" y="712"/>
                  </a:lnTo>
                  <a:lnTo>
                    <a:pt x="352" y="708"/>
                  </a:lnTo>
                  <a:lnTo>
                    <a:pt x="352" y="702"/>
                  </a:lnTo>
                  <a:lnTo>
                    <a:pt x="352" y="702"/>
                  </a:lnTo>
                  <a:lnTo>
                    <a:pt x="350" y="694"/>
                  </a:lnTo>
                  <a:lnTo>
                    <a:pt x="350" y="690"/>
                  </a:lnTo>
                  <a:lnTo>
                    <a:pt x="350" y="688"/>
                  </a:lnTo>
                  <a:lnTo>
                    <a:pt x="350" y="688"/>
                  </a:lnTo>
                  <a:lnTo>
                    <a:pt x="352" y="688"/>
                  </a:lnTo>
                  <a:lnTo>
                    <a:pt x="352" y="688"/>
                  </a:lnTo>
                  <a:lnTo>
                    <a:pt x="360" y="690"/>
                  </a:lnTo>
                  <a:lnTo>
                    <a:pt x="366" y="694"/>
                  </a:lnTo>
                  <a:lnTo>
                    <a:pt x="366" y="694"/>
                  </a:lnTo>
                  <a:lnTo>
                    <a:pt x="374" y="694"/>
                  </a:lnTo>
                  <a:lnTo>
                    <a:pt x="374" y="694"/>
                  </a:lnTo>
                  <a:lnTo>
                    <a:pt x="386" y="692"/>
                  </a:lnTo>
                  <a:lnTo>
                    <a:pt x="392" y="690"/>
                  </a:lnTo>
                  <a:lnTo>
                    <a:pt x="396" y="686"/>
                  </a:lnTo>
                  <a:lnTo>
                    <a:pt x="396" y="686"/>
                  </a:lnTo>
                  <a:lnTo>
                    <a:pt x="396" y="682"/>
                  </a:lnTo>
                  <a:lnTo>
                    <a:pt x="394" y="678"/>
                  </a:lnTo>
                  <a:lnTo>
                    <a:pt x="392" y="674"/>
                  </a:lnTo>
                  <a:lnTo>
                    <a:pt x="390" y="670"/>
                  </a:lnTo>
                  <a:lnTo>
                    <a:pt x="390" y="670"/>
                  </a:lnTo>
                  <a:lnTo>
                    <a:pt x="392" y="668"/>
                  </a:lnTo>
                  <a:lnTo>
                    <a:pt x="394" y="664"/>
                  </a:lnTo>
                  <a:lnTo>
                    <a:pt x="394" y="664"/>
                  </a:lnTo>
                  <a:lnTo>
                    <a:pt x="392" y="662"/>
                  </a:lnTo>
                  <a:lnTo>
                    <a:pt x="390" y="662"/>
                  </a:lnTo>
                  <a:lnTo>
                    <a:pt x="384" y="658"/>
                  </a:lnTo>
                  <a:lnTo>
                    <a:pt x="384" y="658"/>
                  </a:lnTo>
                  <a:lnTo>
                    <a:pt x="382" y="654"/>
                  </a:lnTo>
                  <a:lnTo>
                    <a:pt x="384" y="652"/>
                  </a:lnTo>
                  <a:lnTo>
                    <a:pt x="388" y="650"/>
                  </a:lnTo>
                  <a:lnTo>
                    <a:pt x="388" y="650"/>
                  </a:lnTo>
                  <a:lnTo>
                    <a:pt x="404" y="654"/>
                  </a:lnTo>
                  <a:lnTo>
                    <a:pt x="404" y="654"/>
                  </a:lnTo>
                  <a:lnTo>
                    <a:pt x="416" y="656"/>
                  </a:lnTo>
                  <a:lnTo>
                    <a:pt x="416" y="656"/>
                  </a:lnTo>
                  <a:lnTo>
                    <a:pt x="416" y="656"/>
                  </a:lnTo>
                  <a:lnTo>
                    <a:pt x="416" y="656"/>
                  </a:lnTo>
                  <a:lnTo>
                    <a:pt x="420" y="656"/>
                  </a:lnTo>
                  <a:lnTo>
                    <a:pt x="426" y="654"/>
                  </a:lnTo>
                  <a:lnTo>
                    <a:pt x="436" y="648"/>
                  </a:lnTo>
                  <a:lnTo>
                    <a:pt x="436" y="648"/>
                  </a:lnTo>
                  <a:lnTo>
                    <a:pt x="446" y="648"/>
                  </a:lnTo>
                  <a:lnTo>
                    <a:pt x="450" y="646"/>
                  </a:lnTo>
                  <a:lnTo>
                    <a:pt x="454" y="644"/>
                  </a:lnTo>
                  <a:lnTo>
                    <a:pt x="454" y="644"/>
                  </a:lnTo>
                  <a:lnTo>
                    <a:pt x="456" y="640"/>
                  </a:lnTo>
                  <a:lnTo>
                    <a:pt x="458" y="636"/>
                  </a:lnTo>
                  <a:lnTo>
                    <a:pt x="460" y="628"/>
                  </a:lnTo>
                  <a:lnTo>
                    <a:pt x="460" y="628"/>
                  </a:lnTo>
                  <a:lnTo>
                    <a:pt x="462" y="624"/>
                  </a:lnTo>
                  <a:lnTo>
                    <a:pt x="462" y="620"/>
                  </a:lnTo>
                  <a:lnTo>
                    <a:pt x="462" y="620"/>
                  </a:lnTo>
                  <a:lnTo>
                    <a:pt x="462" y="616"/>
                  </a:lnTo>
                  <a:lnTo>
                    <a:pt x="458" y="612"/>
                  </a:lnTo>
                  <a:lnTo>
                    <a:pt x="458" y="612"/>
                  </a:lnTo>
                  <a:lnTo>
                    <a:pt x="452" y="604"/>
                  </a:lnTo>
                  <a:lnTo>
                    <a:pt x="446" y="596"/>
                  </a:lnTo>
                  <a:lnTo>
                    <a:pt x="446" y="596"/>
                  </a:lnTo>
                  <a:lnTo>
                    <a:pt x="440" y="588"/>
                  </a:lnTo>
                  <a:lnTo>
                    <a:pt x="432" y="582"/>
                  </a:lnTo>
                  <a:lnTo>
                    <a:pt x="432" y="582"/>
                  </a:lnTo>
                  <a:lnTo>
                    <a:pt x="440" y="584"/>
                  </a:lnTo>
                  <a:lnTo>
                    <a:pt x="446" y="586"/>
                  </a:lnTo>
                  <a:lnTo>
                    <a:pt x="460" y="592"/>
                  </a:lnTo>
                  <a:lnTo>
                    <a:pt x="460" y="592"/>
                  </a:lnTo>
                  <a:lnTo>
                    <a:pt x="466" y="594"/>
                  </a:lnTo>
                  <a:lnTo>
                    <a:pt x="472" y="596"/>
                  </a:lnTo>
                  <a:lnTo>
                    <a:pt x="472" y="596"/>
                  </a:lnTo>
                  <a:lnTo>
                    <a:pt x="480" y="594"/>
                  </a:lnTo>
                  <a:lnTo>
                    <a:pt x="480" y="594"/>
                  </a:lnTo>
                  <a:lnTo>
                    <a:pt x="488" y="590"/>
                  </a:lnTo>
                  <a:lnTo>
                    <a:pt x="492" y="584"/>
                  </a:lnTo>
                  <a:lnTo>
                    <a:pt x="502" y="572"/>
                  </a:lnTo>
                  <a:lnTo>
                    <a:pt x="502" y="572"/>
                  </a:lnTo>
                  <a:lnTo>
                    <a:pt x="508" y="566"/>
                  </a:lnTo>
                  <a:lnTo>
                    <a:pt x="508" y="564"/>
                  </a:lnTo>
                  <a:lnTo>
                    <a:pt x="510" y="560"/>
                  </a:lnTo>
                  <a:lnTo>
                    <a:pt x="510" y="560"/>
                  </a:lnTo>
                  <a:lnTo>
                    <a:pt x="506" y="552"/>
                  </a:lnTo>
                  <a:lnTo>
                    <a:pt x="506" y="548"/>
                  </a:lnTo>
                  <a:lnTo>
                    <a:pt x="506" y="544"/>
                  </a:lnTo>
                  <a:lnTo>
                    <a:pt x="506" y="544"/>
                  </a:lnTo>
                  <a:lnTo>
                    <a:pt x="508" y="540"/>
                  </a:lnTo>
                  <a:lnTo>
                    <a:pt x="510" y="536"/>
                  </a:lnTo>
                  <a:lnTo>
                    <a:pt x="520" y="530"/>
                  </a:lnTo>
                  <a:lnTo>
                    <a:pt x="530" y="524"/>
                  </a:lnTo>
                  <a:lnTo>
                    <a:pt x="540" y="518"/>
                  </a:lnTo>
                  <a:lnTo>
                    <a:pt x="540" y="518"/>
                  </a:lnTo>
                  <a:lnTo>
                    <a:pt x="546" y="510"/>
                  </a:lnTo>
                  <a:lnTo>
                    <a:pt x="548" y="504"/>
                  </a:lnTo>
                  <a:lnTo>
                    <a:pt x="550" y="496"/>
                  </a:lnTo>
                  <a:lnTo>
                    <a:pt x="550" y="488"/>
                  </a:lnTo>
                  <a:lnTo>
                    <a:pt x="550" y="488"/>
                  </a:lnTo>
                  <a:lnTo>
                    <a:pt x="548" y="470"/>
                  </a:lnTo>
                  <a:lnTo>
                    <a:pt x="548" y="462"/>
                  </a:lnTo>
                  <a:lnTo>
                    <a:pt x="552" y="454"/>
                  </a:lnTo>
                  <a:lnTo>
                    <a:pt x="552" y="454"/>
                  </a:lnTo>
                  <a:lnTo>
                    <a:pt x="566" y="442"/>
                  </a:lnTo>
                  <a:lnTo>
                    <a:pt x="578" y="432"/>
                  </a:lnTo>
                  <a:lnTo>
                    <a:pt x="578" y="432"/>
                  </a:lnTo>
                  <a:lnTo>
                    <a:pt x="586" y="426"/>
                  </a:lnTo>
                  <a:lnTo>
                    <a:pt x="596" y="424"/>
                  </a:lnTo>
                  <a:lnTo>
                    <a:pt x="616" y="422"/>
                  </a:lnTo>
                  <a:lnTo>
                    <a:pt x="616" y="422"/>
                  </a:lnTo>
                  <a:lnTo>
                    <a:pt x="626" y="418"/>
                  </a:lnTo>
                  <a:lnTo>
                    <a:pt x="634" y="416"/>
                  </a:lnTo>
                  <a:lnTo>
                    <a:pt x="634" y="416"/>
                  </a:lnTo>
                  <a:lnTo>
                    <a:pt x="642" y="412"/>
                  </a:lnTo>
                  <a:lnTo>
                    <a:pt x="646" y="410"/>
                  </a:lnTo>
                  <a:lnTo>
                    <a:pt x="648" y="406"/>
                  </a:lnTo>
                  <a:lnTo>
                    <a:pt x="648" y="406"/>
                  </a:lnTo>
                  <a:lnTo>
                    <a:pt x="652" y="400"/>
                  </a:lnTo>
                  <a:lnTo>
                    <a:pt x="652" y="392"/>
                  </a:lnTo>
                  <a:lnTo>
                    <a:pt x="656" y="376"/>
                  </a:lnTo>
                  <a:lnTo>
                    <a:pt x="656" y="376"/>
                  </a:lnTo>
                  <a:lnTo>
                    <a:pt x="658" y="368"/>
                  </a:lnTo>
                  <a:lnTo>
                    <a:pt x="658" y="362"/>
                  </a:lnTo>
                  <a:lnTo>
                    <a:pt x="658" y="362"/>
                  </a:lnTo>
                  <a:lnTo>
                    <a:pt x="658" y="356"/>
                  </a:lnTo>
                  <a:lnTo>
                    <a:pt x="654" y="352"/>
                  </a:lnTo>
                  <a:lnTo>
                    <a:pt x="652" y="348"/>
                  </a:lnTo>
                  <a:lnTo>
                    <a:pt x="650" y="342"/>
                  </a:lnTo>
                  <a:lnTo>
                    <a:pt x="650" y="342"/>
                  </a:lnTo>
                  <a:lnTo>
                    <a:pt x="644" y="310"/>
                  </a:lnTo>
                  <a:lnTo>
                    <a:pt x="644" y="310"/>
                  </a:lnTo>
                  <a:lnTo>
                    <a:pt x="644" y="302"/>
                  </a:lnTo>
                  <a:lnTo>
                    <a:pt x="646" y="294"/>
                  </a:lnTo>
                  <a:lnTo>
                    <a:pt x="650" y="288"/>
                  </a:lnTo>
                  <a:lnTo>
                    <a:pt x="656" y="282"/>
                  </a:lnTo>
                  <a:lnTo>
                    <a:pt x="666" y="270"/>
                  </a:lnTo>
                  <a:lnTo>
                    <a:pt x="670" y="262"/>
                  </a:lnTo>
                  <a:lnTo>
                    <a:pt x="674" y="256"/>
                  </a:lnTo>
                  <a:lnTo>
                    <a:pt x="674" y="256"/>
                  </a:lnTo>
                  <a:lnTo>
                    <a:pt x="680" y="242"/>
                  </a:lnTo>
                  <a:lnTo>
                    <a:pt x="682" y="234"/>
                  </a:lnTo>
                  <a:lnTo>
                    <a:pt x="682" y="228"/>
                  </a:lnTo>
                  <a:lnTo>
                    <a:pt x="682" y="228"/>
                  </a:lnTo>
                  <a:lnTo>
                    <a:pt x="676" y="222"/>
                  </a:lnTo>
                  <a:lnTo>
                    <a:pt x="672" y="216"/>
                  </a:lnTo>
                  <a:lnTo>
                    <a:pt x="672" y="216"/>
                  </a:lnTo>
                  <a:lnTo>
                    <a:pt x="668" y="208"/>
                  </a:lnTo>
                  <a:lnTo>
                    <a:pt x="666" y="206"/>
                  </a:lnTo>
                  <a:lnTo>
                    <a:pt x="662" y="204"/>
                  </a:lnTo>
                  <a:lnTo>
                    <a:pt x="662" y="204"/>
                  </a:lnTo>
                  <a:lnTo>
                    <a:pt x="652" y="200"/>
                  </a:lnTo>
                  <a:lnTo>
                    <a:pt x="642" y="198"/>
                  </a:lnTo>
                  <a:lnTo>
                    <a:pt x="632" y="196"/>
                  </a:lnTo>
                  <a:lnTo>
                    <a:pt x="624" y="192"/>
                  </a:lnTo>
                  <a:lnTo>
                    <a:pt x="624" y="192"/>
                  </a:lnTo>
                  <a:lnTo>
                    <a:pt x="606" y="182"/>
                  </a:lnTo>
                  <a:lnTo>
                    <a:pt x="598" y="178"/>
                  </a:lnTo>
                  <a:lnTo>
                    <a:pt x="588" y="174"/>
                  </a:lnTo>
                  <a:lnTo>
                    <a:pt x="588" y="174"/>
                  </a:lnTo>
                  <a:lnTo>
                    <a:pt x="568" y="170"/>
                  </a:lnTo>
                  <a:lnTo>
                    <a:pt x="568" y="170"/>
                  </a:lnTo>
                  <a:lnTo>
                    <a:pt x="566" y="170"/>
                  </a:lnTo>
                  <a:lnTo>
                    <a:pt x="566" y="170"/>
                  </a:lnTo>
                  <a:lnTo>
                    <a:pt x="560" y="170"/>
                  </a:lnTo>
                  <a:lnTo>
                    <a:pt x="560" y="170"/>
                  </a:lnTo>
                  <a:lnTo>
                    <a:pt x="554" y="172"/>
                  </a:lnTo>
                  <a:lnTo>
                    <a:pt x="554" y="172"/>
                  </a:lnTo>
                  <a:lnTo>
                    <a:pt x="548" y="170"/>
                  </a:lnTo>
                  <a:lnTo>
                    <a:pt x="548" y="170"/>
                  </a:lnTo>
                  <a:lnTo>
                    <a:pt x="542" y="168"/>
                  </a:lnTo>
                  <a:lnTo>
                    <a:pt x="538" y="166"/>
                  </a:lnTo>
                  <a:lnTo>
                    <a:pt x="534" y="166"/>
                  </a:lnTo>
                  <a:lnTo>
                    <a:pt x="534" y="166"/>
                  </a:lnTo>
                  <a:lnTo>
                    <a:pt x="534" y="166"/>
                  </a:lnTo>
                  <a:lnTo>
                    <a:pt x="530" y="166"/>
                  </a:lnTo>
                  <a:lnTo>
                    <a:pt x="526" y="168"/>
                  </a:lnTo>
                  <a:lnTo>
                    <a:pt x="524" y="172"/>
                  </a:lnTo>
                  <a:lnTo>
                    <a:pt x="518" y="174"/>
                  </a:lnTo>
                  <a:lnTo>
                    <a:pt x="518" y="174"/>
                  </a:lnTo>
                  <a:lnTo>
                    <a:pt x="516" y="170"/>
                  </a:lnTo>
                  <a:lnTo>
                    <a:pt x="516" y="168"/>
                  </a:lnTo>
                  <a:lnTo>
                    <a:pt x="516" y="168"/>
                  </a:lnTo>
                  <a:lnTo>
                    <a:pt x="518" y="166"/>
                  </a:lnTo>
                  <a:lnTo>
                    <a:pt x="522" y="164"/>
                  </a:lnTo>
                  <a:lnTo>
                    <a:pt x="522" y="164"/>
                  </a:lnTo>
                  <a:lnTo>
                    <a:pt x="520" y="160"/>
                  </a:lnTo>
                  <a:lnTo>
                    <a:pt x="518" y="158"/>
                  </a:lnTo>
                  <a:lnTo>
                    <a:pt x="510" y="156"/>
                  </a:lnTo>
                  <a:lnTo>
                    <a:pt x="510" y="156"/>
                  </a:lnTo>
                  <a:lnTo>
                    <a:pt x="498" y="150"/>
                  </a:lnTo>
                  <a:lnTo>
                    <a:pt x="486" y="148"/>
                  </a:lnTo>
                  <a:lnTo>
                    <a:pt x="486" y="148"/>
                  </a:lnTo>
                  <a:lnTo>
                    <a:pt x="480" y="150"/>
                  </a:lnTo>
                  <a:lnTo>
                    <a:pt x="480" y="150"/>
                  </a:lnTo>
                  <a:lnTo>
                    <a:pt x="476" y="150"/>
                  </a:lnTo>
                  <a:lnTo>
                    <a:pt x="476" y="150"/>
                  </a:lnTo>
                  <a:lnTo>
                    <a:pt x="470" y="148"/>
                  </a:lnTo>
                  <a:lnTo>
                    <a:pt x="470" y="148"/>
                  </a:lnTo>
                  <a:lnTo>
                    <a:pt x="464" y="146"/>
                  </a:lnTo>
                  <a:lnTo>
                    <a:pt x="460" y="142"/>
                  </a:lnTo>
                  <a:lnTo>
                    <a:pt x="454" y="140"/>
                  </a:lnTo>
                  <a:lnTo>
                    <a:pt x="448" y="138"/>
                  </a:lnTo>
                  <a:lnTo>
                    <a:pt x="448" y="138"/>
                  </a:lnTo>
                  <a:lnTo>
                    <a:pt x="442" y="140"/>
                  </a:lnTo>
                  <a:lnTo>
                    <a:pt x="442" y="140"/>
                  </a:lnTo>
                  <a:lnTo>
                    <a:pt x="438" y="142"/>
                  </a:lnTo>
                  <a:lnTo>
                    <a:pt x="434" y="146"/>
                  </a:lnTo>
                  <a:lnTo>
                    <a:pt x="430" y="150"/>
                  </a:lnTo>
                  <a:lnTo>
                    <a:pt x="424" y="150"/>
                  </a:lnTo>
                  <a:lnTo>
                    <a:pt x="424" y="150"/>
                  </a:lnTo>
                  <a:lnTo>
                    <a:pt x="422" y="150"/>
                  </a:lnTo>
                  <a:lnTo>
                    <a:pt x="422" y="150"/>
                  </a:lnTo>
                  <a:lnTo>
                    <a:pt x="420" y="148"/>
                  </a:lnTo>
                  <a:lnTo>
                    <a:pt x="420" y="144"/>
                  </a:lnTo>
                  <a:lnTo>
                    <a:pt x="422" y="140"/>
                  </a:lnTo>
                  <a:lnTo>
                    <a:pt x="426" y="136"/>
                  </a:lnTo>
                  <a:lnTo>
                    <a:pt x="434" y="130"/>
                  </a:lnTo>
                  <a:lnTo>
                    <a:pt x="436" y="128"/>
                  </a:lnTo>
                  <a:lnTo>
                    <a:pt x="438" y="124"/>
                  </a:lnTo>
                  <a:lnTo>
                    <a:pt x="438" y="124"/>
                  </a:lnTo>
                  <a:lnTo>
                    <a:pt x="436" y="122"/>
                  </a:lnTo>
                  <a:lnTo>
                    <a:pt x="432" y="120"/>
                  </a:lnTo>
                  <a:lnTo>
                    <a:pt x="426" y="116"/>
                  </a:lnTo>
                  <a:lnTo>
                    <a:pt x="426" y="116"/>
                  </a:lnTo>
                  <a:lnTo>
                    <a:pt x="422" y="110"/>
                  </a:lnTo>
                  <a:lnTo>
                    <a:pt x="418" y="104"/>
                  </a:lnTo>
                  <a:lnTo>
                    <a:pt x="418" y="104"/>
                  </a:lnTo>
                  <a:lnTo>
                    <a:pt x="416" y="98"/>
                  </a:lnTo>
                  <a:lnTo>
                    <a:pt x="412" y="94"/>
                  </a:lnTo>
                  <a:lnTo>
                    <a:pt x="406" y="90"/>
                  </a:lnTo>
                  <a:lnTo>
                    <a:pt x="398" y="86"/>
                  </a:lnTo>
                  <a:lnTo>
                    <a:pt x="398" y="86"/>
                  </a:lnTo>
                  <a:lnTo>
                    <a:pt x="386" y="80"/>
                  </a:lnTo>
                  <a:lnTo>
                    <a:pt x="380" y="76"/>
                  </a:lnTo>
                  <a:lnTo>
                    <a:pt x="374" y="74"/>
                  </a:lnTo>
                  <a:lnTo>
                    <a:pt x="374" y="74"/>
                  </a:lnTo>
                  <a:lnTo>
                    <a:pt x="372" y="74"/>
                  </a:lnTo>
                  <a:lnTo>
                    <a:pt x="372" y="74"/>
                  </a:lnTo>
                  <a:lnTo>
                    <a:pt x="368" y="74"/>
                  </a:lnTo>
                  <a:lnTo>
                    <a:pt x="368" y="74"/>
                  </a:lnTo>
                  <a:lnTo>
                    <a:pt x="362" y="74"/>
                  </a:lnTo>
                  <a:lnTo>
                    <a:pt x="362" y="74"/>
                  </a:lnTo>
                  <a:lnTo>
                    <a:pt x="360" y="74"/>
                  </a:lnTo>
                  <a:lnTo>
                    <a:pt x="360" y="74"/>
                  </a:lnTo>
                  <a:lnTo>
                    <a:pt x="350" y="74"/>
                  </a:lnTo>
                  <a:lnTo>
                    <a:pt x="350" y="74"/>
                  </a:lnTo>
                  <a:lnTo>
                    <a:pt x="346" y="74"/>
                  </a:lnTo>
                  <a:lnTo>
                    <a:pt x="346" y="74"/>
                  </a:lnTo>
                  <a:lnTo>
                    <a:pt x="332" y="76"/>
                  </a:lnTo>
                  <a:lnTo>
                    <a:pt x="332" y="76"/>
                  </a:lnTo>
                  <a:lnTo>
                    <a:pt x="324" y="74"/>
                  </a:lnTo>
                  <a:lnTo>
                    <a:pt x="318" y="70"/>
                  </a:lnTo>
                  <a:lnTo>
                    <a:pt x="318" y="70"/>
                  </a:lnTo>
                  <a:lnTo>
                    <a:pt x="316" y="66"/>
                  </a:lnTo>
                  <a:lnTo>
                    <a:pt x="314" y="64"/>
                  </a:lnTo>
                  <a:lnTo>
                    <a:pt x="310" y="62"/>
                  </a:lnTo>
                  <a:lnTo>
                    <a:pt x="310" y="62"/>
                  </a:lnTo>
                  <a:lnTo>
                    <a:pt x="304" y="60"/>
                  </a:lnTo>
                  <a:lnTo>
                    <a:pt x="296" y="56"/>
                  </a:lnTo>
                  <a:lnTo>
                    <a:pt x="296" y="56"/>
                  </a:lnTo>
                  <a:lnTo>
                    <a:pt x="290" y="52"/>
                  </a:lnTo>
                  <a:lnTo>
                    <a:pt x="284" y="46"/>
                  </a:lnTo>
                  <a:lnTo>
                    <a:pt x="284" y="46"/>
                  </a:lnTo>
                  <a:lnTo>
                    <a:pt x="274" y="44"/>
                  </a:lnTo>
                  <a:lnTo>
                    <a:pt x="270" y="42"/>
                  </a:lnTo>
                  <a:lnTo>
                    <a:pt x="266" y="40"/>
                  </a:lnTo>
                  <a:lnTo>
                    <a:pt x="266" y="40"/>
                  </a:lnTo>
                  <a:lnTo>
                    <a:pt x="254" y="30"/>
                  </a:lnTo>
                  <a:lnTo>
                    <a:pt x="254" y="30"/>
                  </a:lnTo>
                  <a:lnTo>
                    <a:pt x="238" y="24"/>
                  </a:lnTo>
                  <a:lnTo>
                    <a:pt x="228" y="20"/>
                  </a:lnTo>
                  <a:lnTo>
                    <a:pt x="222" y="20"/>
                  </a:lnTo>
                  <a:lnTo>
                    <a:pt x="222" y="20"/>
                  </a:lnTo>
                  <a:lnTo>
                    <a:pt x="220" y="20"/>
                  </a:lnTo>
                  <a:lnTo>
                    <a:pt x="220" y="20"/>
                  </a:lnTo>
                  <a:lnTo>
                    <a:pt x="212" y="22"/>
                  </a:lnTo>
                  <a:lnTo>
                    <a:pt x="206" y="26"/>
                  </a:lnTo>
                  <a:lnTo>
                    <a:pt x="206" y="26"/>
                  </a:lnTo>
                  <a:lnTo>
                    <a:pt x="202" y="26"/>
                  </a:lnTo>
                  <a:lnTo>
                    <a:pt x="202" y="26"/>
                  </a:lnTo>
                  <a:lnTo>
                    <a:pt x="196" y="26"/>
                  </a:lnTo>
                  <a:lnTo>
                    <a:pt x="196" y="26"/>
                  </a:lnTo>
                  <a:lnTo>
                    <a:pt x="192" y="24"/>
                  </a:lnTo>
                  <a:lnTo>
                    <a:pt x="188" y="22"/>
                  </a:lnTo>
                  <a:lnTo>
                    <a:pt x="188" y="22"/>
                  </a:lnTo>
                  <a:lnTo>
                    <a:pt x="182" y="20"/>
                  </a:lnTo>
                  <a:lnTo>
                    <a:pt x="182" y="20"/>
                  </a:lnTo>
                  <a:lnTo>
                    <a:pt x="180" y="20"/>
                  </a:lnTo>
                  <a:lnTo>
                    <a:pt x="180" y="20"/>
                  </a:lnTo>
                  <a:lnTo>
                    <a:pt x="176" y="22"/>
                  </a:lnTo>
                  <a:lnTo>
                    <a:pt x="174" y="26"/>
                  </a:lnTo>
                  <a:lnTo>
                    <a:pt x="174" y="26"/>
                  </a:lnTo>
                  <a:lnTo>
                    <a:pt x="172" y="26"/>
                  </a:lnTo>
                  <a:lnTo>
                    <a:pt x="172" y="26"/>
                  </a:lnTo>
                  <a:lnTo>
                    <a:pt x="170" y="24"/>
                  </a:lnTo>
                  <a:lnTo>
                    <a:pt x="166" y="22"/>
                  </a:lnTo>
                  <a:lnTo>
                    <a:pt x="162" y="18"/>
                  </a:lnTo>
                  <a:lnTo>
                    <a:pt x="162" y="18"/>
                  </a:lnTo>
                  <a:lnTo>
                    <a:pt x="152" y="10"/>
                  </a:lnTo>
                  <a:lnTo>
                    <a:pt x="148" y="8"/>
                  </a:lnTo>
                  <a:lnTo>
                    <a:pt x="140" y="6"/>
                  </a:lnTo>
                  <a:lnTo>
                    <a:pt x="140" y="6"/>
                  </a:lnTo>
                  <a:lnTo>
                    <a:pt x="138" y="8"/>
                  </a:lnTo>
                  <a:lnTo>
                    <a:pt x="138" y="8"/>
                  </a:lnTo>
                  <a:lnTo>
                    <a:pt x="132" y="10"/>
                  </a:lnTo>
                  <a:lnTo>
                    <a:pt x="128" y="14"/>
                  </a:lnTo>
                  <a:lnTo>
                    <a:pt x="128" y="14"/>
                  </a:lnTo>
                  <a:lnTo>
                    <a:pt x="122" y="16"/>
                  </a:lnTo>
                  <a:lnTo>
                    <a:pt x="116" y="18"/>
                  </a:lnTo>
                  <a:lnTo>
                    <a:pt x="116" y="18"/>
                  </a:lnTo>
                  <a:lnTo>
                    <a:pt x="116" y="22"/>
                  </a:lnTo>
                  <a:lnTo>
                    <a:pt x="112" y="26"/>
                  </a:lnTo>
                  <a:lnTo>
                    <a:pt x="112" y="26"/>
                  </a:lnTo>
                  <a:lnTo>
                    <a:pt x="108" y="24"/>
                  </a:lnTo>
                  <a:lnTo>
                    <a:pt x="106" y="20"/>
                  </a:lnTo>
                  <a:lnTo>
                    <a:pt x="106" y="18"/>
                  </a:lnTo>
                  <a:lnTo>
                    <a:pt x="108" y="14"/>
                  </a:lnTo>
                  <a:lnTo>
                    <a:pt x="112" y="8"/>
                  </a:lnTo>
                  <a:lnTo>
                    <a:pt x="112" y="4"/>
                  </a:lnTo>
                  <a:lnTo>
                    <a:pt x="110" y="2"/>
                  </a:lnTo>
                  <a:lnTo>
                    <a:pt x="110" y="2"/>
                  </a:lnTo>
                  <a:lnTo>
                    <a:pt x="10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83" name="Freeform 168"/>
            <p:cNvSpPr>
              <a:spLocks/>
            </p:cNvSpPr>
            <p:nvPr/>
          </p:nvSpPr>
          <p:spPr bwMode="auto">
            <a:xfrm>
              <a:off x="4974" y="3216"/>
              <a:ext cx="16" cy="14"/>
            </a:xfrm>
            <a:custGeom>
              <a:avLst/>
              <a:gdLst>
                <a:gd name="T0" fmla="*/ 4 w 16"/>
                <a:gd name="T1" fmla="*/ 0 h 14"/>
                <a:gd name="T2" fmla="*/ 4 w 16"/>
                <a:gd name="T3" fmla="*/ 0 h 14"/>
                <a:gd name="T4" fmla="*/ 2 w 16"/>
                <a:gd name="T5" fmla="*/ 0 h 14"/>
                <a:gd name="T6" fmla="*/ 0 w 16"/>
                <a:gd name="T7" fmla="*/ 2 h 14"/>
                <a:gd name="T8" fmla="*/ 0 w 16"/>
                <a:gd name="T9" fmla="*/ 4 h 14"/>
                <a:gd name="T10" fmla="*/ 0 w 16"/>
                <a:gd name="T11" fmla="*/ 8 h 14"/>
                <a:gd name="T12" fmla="*/ 0 w 16"/>
                <a:gd name="T13" fmla="*/ 8 h 14"/>
                <a:gd name="T14" fmla="*/ 2 w 16"/>
                <a:gd name="T15" fmla="*/ 12 h 14"/>
                <a:gd name="T16" fmla="*/ 6 w 16"/>
                <a:gd name="T17" fmla="*/ 14 h 14"/>
                <a:gd name="T18" fmla="*/ 6 w 16"/>
                <a:gd name="T19" fmla="*/ 14 h 14"/>
                <a:gd name="T20" fmla="*/ 12 w 16"/>
                <a:gd name="T21" fmla="*/ 12 h 14"/>
                <a:gd name="T22" fmla="*/ 12 w 16"/>
                <a:gd name="T23" fmla="*/ 12 h 14"/>
                <a:gd name="T24" fmla="*/ 14 w 16"/>
                <a:gd name="T25" fmla="*/ 10 h 14"/>
                <a:gd name="T26" fmla="*/ 16 w 16"/>
                <a:gd name="T27" fmla="*/ 8 h 14"/>
                <a:gd name="T28" fmla="*/ 16 w 16"/>
                <a:gd name="T29" fmla="*/ 6 h 14"/>
                <a:gd name="T30" fmla="*/ 16 w 16"/>
                <a:gd name="T31" fmla="*/ 4 h 14"/>
                <a:gd name="T32" fmla="*/ 10 w 16"/>
                <a:gd name="T33" fmla="*/ 2 h 14"/>
                <a:gd name="T34" fmla="*/ 4 w 16"/>
                <a:gd name="T35"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6" h="14">
                  <a:moveTo>
                    <a:pt x="4" y="0"/>
                  </a:moveTo>
                  <a:lnTo>
                    <a:pt x="4" y="0"/>
                  </a:lnTo>
                  <a:lnTo>
                    <a:pt x="2" y="0"/>
                  </a:lnTo>
                  <a:lnTo>
                    <a:pt x="0" y="2"/>
                  </a:lnTo>
                  <a:lnTo>
                    <a:pt x="0" y="4"/>
                  </a:lnTo>
                  <a:lnTo>
                    <a:pt x="0" y="8"/>
                  </a:lnTo>
                  <a:lnTo>
                    <a:pt x="0" y="8"/>
                  </a:lnTo>
                  <a:lnTo>
                    <a:pt x="2" y="12"/>
                  </a:lnTo>
                  <a:lnTo>
                    <a:pt x="6" y="14"/>
                  </a:lnTo>
                  <a:lnTo>
                    <a:pt x="6" y="14"/>
                  </a:lnTo>
                  <a:lnTo>
                    <a:pt x="12" y="12"/>
                  </a:lnTo>
                  <a:lnTo>
                    <a:pt x="12" y="12"/>
                  </a:lnTo>
                  <a:lnTo>
                    <a:pt x="14" y="10"/>
                  </a:lnTo>
                  <a:lnTo>
                    <a:pt x="16" y="8"/>
                  </a:lnTo>
                  <a:lnTo>
                    <a:pt x="16" y="6"/>
                  </a:lnTo>
                  <a:lnTo>
                    <a:pt x="16" y="4"/>
                  </a:lnTo>
                  <a:lnTo>
                    <a:pt x="10" y="2"/>
                  </a:lnTo>
                  <a:lnTo>
                    <a:pt x="4"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84" name="Freeform 169"/>
            <p:cNvSpPr>
              <a:spLocks/>
            </p:cNvSpPr>
            <p:nvPr/>
          </p:nvSpPr>
          <p:spPr bwMode="auto">
            <a:xfrm>
              <a:off x="4974" y="3216"/>
              <a:ext cx="16" cy="14"/>
            </a:xfrm>
            <a:custGeom>
              <a:avLst/>
              <a:gdLst>
                <a:gd name="T0" fmla="*/ 4 w 16"/>
                <a:gd name="T1" fmla="*/ 0 h 14"/>
                <a:gd name="T2" fmla="*/ 4 w 16"/>
                <a:gd name="T3" fmla="*/ 0 h 14"/>
                <a:gd name="T4" fmla="*/ 2 w 16"/>
                <a:gd name="T5" fmla="*/ 0 h 14"/>
                <a:gd name="T6" fmla="*/ 0 w 16"/>
                <a:gd name="T7" fmla="*/ 2 h 14"/>
                <a:gd name="T8" fmla="*/ 0 w 16"/>
                <a:gd name="T9" fmla="*/ 4 h 14"/>
                <a:gd name="T10" fmla="*/ 0 w 16"/>
                <a:gd name="T11" fmla="*/ 8 h 14"/>
                <a:gd name="T12" fmla="*/ 0 w 16"/>
                <a:gd name="T13" fmla="*/ 8 h 14"/>
                <a:gd name="T14" fmla="*/ 2 w 16"/>
                <a:gd name="T15" fmla="*/ 12 h 14"/>
                <a:gd name="T16" fmla="*/ 6 w 16"/>
                <a:gd name="T17" fmla="*/ 14 h 14"/>
                <a:gd name="T18" fmla="*/ 6 w 16"/>
                <a:gd name="T19" fmla="*/ 14 h 14"/>
                <a:gd name="T20" fmla="*/ 12 w 16"/>
                <a:gd name="T21" fmla="*/ 12 h 14"/>
                <a:gd name="T22" fmla="*/ 12 w 16"/>
                <a:gd name="T23" fmla="*/ 12 h 14"/>
                <a:gd name="T24" fmla="*/ 14 w 16"/>
                <a:gd name="T25" fmla="*/ 10 h 14"/>
                <a:gd name="T26" fmla="*/ 16 w 16"/>
                <a:gd name="T27" fmla="*/ 8 h 14"/>
                <a:gd name="T28" fmla="*/ 16 w 16"/>
                <a:gd name="T29" fmla="*/ 6 h 14"/>
                <a:gd name="T30" fmla="*/ 16 w 16"/>
                <a:gd name="T31" fmla="*/ 4 h 14"/>
                <a:gd name="T32" fmla="*/ 10 w 16"/>
                <a:gd name="T33" fmla="*/ 2 h 14"/>
                <a:gd name="T34" fmla="*/ 4 w 16"/>
                <a:gd name="T35"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6" h="14">
                  <a:moveTo>
                    <a:pt x="4" y="0"/>
                  </a:moveTo>
                  <a:lnTo>
                    <a:pt x="4" y="0"/>
                  </a:lnTo>
                  <a:lnTo>
                    <a:pt x="2" y="0"/>
                  </a:lnTo>
                  <a:lnTo>
                    <a:pt x="0" y="2"/>
                  </a:lnTo>
                  <a:lnTo>
                    <a:pt x="0" y="4"/>
                  </a:lnTo>
                  <a:lnTo>
                    <a:pt x="0" y="8"/>
                  </a:lnTo>
                  <a:lnTo>
                    <a:pt x="0" y="8"/>
                  </a:lnTo>
                  <a:lnTo>
                    <a:pt x="2" y="12"/>
                  </a:lnTo>
                  <a:lnTo>
                    <a:pt x="6" y="14"/>
                  </a:lnTo>
                  <a:lnTo>
                    <a:pt x="6" y="14"/>
                  </a:lnTo>
                  <a:lnTo>
                    <a:pt x="12" y="12"/>
                  </a:lnTo>
                  <a:lnTo>
                    <a:pt x="12" y="12"/>
                  </a:lnTo>
                  <a:lnTo>
                    <a:pt x="14" y="10"/>
                  </a:lnTo>
                  <a:lnTo>
                    <a:pt x="16" y="8"/>
                  </a:lnTo>
                  <a:lnTo>
                    <a:pt x="16" y="6"/>
                  </a:lnTo>
                  <a:lnTo>
                    <a:pt x="16" y="4"/>
                  </a:lnTo>
                  <a:lnTo>
                    <a:pt x="10" y="2"/>
                  </a:lnTo>
                  <a:lnTo>
                    <a:pt x="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85" name="Freeform 170"/>
            <p:cNvSpPr>
              <a:spLocks/>
            </p:cNvSpPr>
            <p:nvPr/>
          </p:nvSpPr>
          <p:spPr bwMode="auto">
            <a:xfrm>
              <a:off x="4996" y="3206"/>
              <a:ext cx="26" cy="28"/>
            </a:xfrm>
            <a:custGeom>
              <a:avLst/>
              <a:gdLst>
                <a:gd name="T0" fmla="*/ 18 w 26"/>
                <a:gd name="T1" fmla="*/ 0 h 28"/>
                <a:gd name="T2" fmla="*/ 18 w 26"/>
                <a:gd name="T3" fmla="*/ 0 h 28"/>
                <a:gd name="T4" fmla="*/ 14 w 26"/>
                <a:gd name="T5" fmla="*/ 0 h 28"/>
                <a:gd name="T6" fmla="*/ 14 w 26"/>
                <a:gd name="T7" fmla="*/ 0 h 28"/>
                <a:gd name="T8" fmla="*/ 12 w 26"/>
                <a:gd name="T9" fmla="*/ 2 h 28"/>
                <a:gd name="T10" fmla="*/ 12 w 26"/>
                <a:gd name="T11" fmla="*/ 4 h 28"/>
                <a:gd name="T12" fmla="*/ 10 w 26"/>
                <a:gd name="T13" fmla="*/ 10 h 28"/>
                <a:gd name="T14" fmla="*/ 10 w 26"/>
                <a:gd name="T15" fmla="*/ 10 h 28"/>
                <a:gd name="T16" fmla="*/ 2 w 26"/>
                <a:gd name="T17" fmla="*/ 14 h 28"/>
                <a:gd name="T18" fmla="*/ 0 w 26"/>
                <a:gd name="T19" fmla="*/ 18 h 28"/>
                <a:gd name="T20" fmla="*/ 2 w 26"/>
                <a:gd name="T21" fmla="*/ 22 h 28"/>
                <a:gd name="T22" fmla="*/ 2 w 26"/>
                <a:gd name="T23" fmla="*/ 22 h 28"/>
                <a:gd name="T24" fmla="*/ 8 w 26"/>
                <a:gd name="T25" fmla="*/ 26 h 28"/>
                <a:gd name="T26" fmla="*/ 12 w 26"/>
                <a:gd name="T27" fmla="*/ 28 h 28"/>
                <a:gd name="T28" fmla="*/ 12 w 26"/>
                <a:gd name="T29" fmla="*/ 28 h 28"/>
                <a:gd name="T30" fmla="*/ 20 w 26"/>
                <a:gd name="T31" fmla="*/ 26 h 28"/>
                <a:gd name="T32" fmla="*/ 26 w 26"/>
                <a:gd name="T33" fmla="*/ 20 h 28"/>
                <a:gd name="T34" fmla="*/ 26 w 26"/>
                <a:gd name="T35" fmla="*/ 20 h 28"/>
                <a:gd name="T36" fmla="*/ 26 w 26"/>
                <a:gd name="T37" fmla="*/ 16 h 28"/>
                <a:gd name="T38" fmla="*/ 26 w 26"/>
                <a:gd name="T39" fmla="*/ 8 h 28"/>
                <a:gd name="T40" fmla="*/ 22 w 26"/>
                <a:gd name="T41" fmla="*/ 2 h 28"/>
                <a:gd name="T42" fmla="*/ 20 w 26"/>
                <a:gd name="T43" fmla="*/ 0 h 28"/>
                <a:gd name="T44" fmla="*/ 18 w 26"/>
                <a:gd name="T45"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6" h="28">
                  <a:moveTo>
                    <a:pt x="18" y="0"/>
                  </a:moveTo>
                  <a:lnTo>
                    <a:pt x="18" y="0"/>
                  </a:lnTo>
                  <a:lnTo>
                    <a:pt x="14" y="0"/>
                  </a:lnTo>
                  <a:lnTo>
                    <a:pt x="14" y="0"/>
                  </a:lnTo>
                  <a:lnTo>
                    <a:pt x="12" y="2"/>
                  </a:lnTo>
                  <a:lnTo>
                    <a:pt x="12" y="4"/>
                  </a:lnTo>
                  <a:lnTo>
                    <a:pt x="10" y="10"/>
                  </a:lnTo>
                  <a:lnTo>
                    <a:pt x="10" y="10"/>
                  </a:lnTo>
                  <a:lnTo>
                    <a:pt x="2" y="14"/>
                  </a:lnTo>
                  <a:lnTo>
                    <a:pt x="0" y="18"/>
                  </a:lnTo>
                  <a:lnTo>
                    <a:pt x="2" y="22"/>
                  </a:lnTo>
                  <a:lnTo>
                    <a:pt x="2" y="22"/>
                  </a:lnTo>
                  <a:lnTo>
                    <a:pt x="8" y="26"/>
                  </a:lnTo>
                  <a:lnTo>
                    <a:pt x="12" y="28"/>
                  </a:lnTo>
                  <a:lnTo>
                    <a:pt x="12" y="28"/>
                  </a:lnTo>
                  <a:lnTo>
                    <a:pt x="20" y="26"/>
                  </a:lnTo>
                  <a:lnTo>
                    <a:pt x="26" y="20"/>
                  </a:lnTo>
                  <a:lnTo>
                    <a:pt x="26" y="20"/>
                  </a:lnTo>
                  <a:lnTo>
                    <a:pt x="26" y="16"/>
                  </a:lnTo>
                  <a:lnTo>
                    <a:pt x="26" y="8"/>
                  </a:lnTo>
                  <a:lnTo>
                    <a:pt x="22" y="2"/>
                  </a:lnTo>
                  <a:lnTo>
                    <a:pt x="20" y="0"/>
                  </a:lnTo>
                  <a:lnTo>
                    <a:pt x="18"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86" name="Freeform 171"/>
            <p:cNvSpPr>
              <a:spLocks/>
            </p:cNvSpPr>
            <p:nvPr/>
          </p:nvSpPr>
          <p:spPr bwMode="auto">
            <a:xfrm>
              <a:off x="4996" y="3206"/>
              <a:ext cx="26" cy="28"/>
            </a:xfrm>
            <a:custGeom>
              <a:avLst/>
              <a:gdLst>
                <a:gd name="T0" fmla="*/ 18 w 26"/>
                <a:gd name="T1" fmla="*/ 0 h 28"/>
                <a:gd name="T2" fmla="*/ 18 w 26"/>
                <a:gd name="T3" fmla="*/ 0 h 28"/>
                <a:gd name="T4" fmla="*/ 14 w 26"/>
                <a:gd name="T5" fmla="*/ 0 h 28"/>
                <a:gd name="T6" fmla="*/ 14 w 26"/>
                <a:gd name="T7" fmla="*/ 0 h 28"/>
                <a:gd name="T8" fmla="*/ 12 w 26"/>
                <a:gd name="T9" fmla="*/ 2 h 28"/>
                <a:gd name="T10" fmla="*/ 12 w 26"/>
                <a:gd name="T11" fmla="*/ 4 h 28"/>
                <a:gd name="T12" fmla="*/ 10 w 26"/>
                <a:gd name="T13" fmla="*/ 10 h 28"/>
                <a:gd name="T14" fmla="*/ 10 w 26"/>
                <a:gd name="T15" fmla="*/ 10 h 28"/>
                <a:gd name="T16" fmla="*/ 2 w 26"/>
                <a:gd name="T17" fmla="*/ 14 h 28"/>
                <a:gd name="T18" fmla="*/ 0 w 26"/>
                <a:gd name="T19" fmla="*/ 18 h 28"/>
                <a:gd name="T20" fmla="*/ 2 w 26"/>
                <a:gd name="T21" fmla="*/ 22 h 28"/>
                <a:gd name="T22" fmla="*/ 2 w 26"/>
                <a:gd name="T23" fmla="*/ 22 h 28"/>
                <a:gd name="T24" fmla="*/ 8 w 26"/>
                <a:gd name="T25" fmla="*/ 26 h 28"/>
                <a:gd name="T26" fmla="*/ 12 w 26"/>
                <a:gd name="T27" fmla="*/ 28 h 28"/>
                <a:gd name="T28" fmla="*/ 12 w 26"/>
                <a:gd name="T29" fmla="*/ 28 h 28"/>
                <a:gd name="T30" fmla="*/ 20 w 26"/>
                <a:gd name="T31" fmla="*/ 26 h 28"/>
                <a:gd name="T32" fmla="*/ 26 w 26"/>
                <a:gd name="T33" fmla="*/ 20 h 28"/>
                <a:gd name="T34" fmla="*/ 26 w 26"/>
                <a:gd name="T35" fmla="*/ 20 h 28"/>
                <a:gd name="T36" fmla="*/ 26 w 26"/>
                <a:gd name="T37" fmla="*/ 16 h 28"/>
                <a:gd name="T38" fmla="*/ 26 w 26"/>
                <a:gd name="T39" fmla="*/ 8 h 28"/>
                <a:gd name="T40" fmla="*/ 22 w 26"/>
                <a:gd name="T41" fmla="*/ 2 h 28"/>
                <a:gd name="T42" fmla="*/ 20 w 26"/>
                <a:gd name="T43" fmla="*/ 0 h 28"/>
                <a:gd name="T44" fmla="*/ 18 w 26"/>
                <a:gd name="T45"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6" h="28">
                  <a:moveTo>
                    <a:pt x="18" y="0"/>
                  </a:moveTo>
                  <a:lnTo>
                    <a:pt x="18" y="0"/>
                  </a:lnTo>
                  <a:lnTo>
                    <a:pt x="14" y="0"/>
                  </a:lnTo>
                  <a:lnTo>
                    <a:pt x="14" y="0"/>
                  </a:lnTo>
                  <a:lnTo>
                    <a:pt x="12" y="2"/>
                  </a:lnTo>
                  <a:lnTo>
                    <a:pt x="12" y="4"/>
                  </a:lnTo>
                  <a:lnTo>
                    <a:pt x="10" y="10"/>
                  </a:lnTo>
                  <a:lnTo>
                    <a:pt x="10" y="10"/>
                  </a:lnTo>
                  <a:lnTo>
                    <a:pt x="2" y="14"/>
                  </a:lnTo>
                  <a:lnTo>
                    <a:pt x="0" y="18"/>
                  </a:lnTo>
                  <a:lnTo>
                    <a:pt x="2" y="22"/>
                  </a:lnTo>
                  <a:lnTo>
                    <a:pt x="2" y="22"/>
                  </a:lnTo>
                  <a:lnTo>
                    <a:pt x="8" y="26"/>
                  </a:lnTo>
                  <a:lnTo>
                    <a:pt x="12" y="28"/>
                  </a:lnTo>
                  <a:lnTo>
                    <a:pt x="12" y="28"/>
                  </a:lnTo>
                  <a:lnTo>
                    <a:pt x="20" y="26"/>
                  </a:lnTo>
                  <a:lnTo>
                    <a:pt x="26" y="20"/>
                  </a:lnTo>
                  <a:lnTo>
                    <a:pt x="26" y="20"/>
                  </a:lnTo>
                  <a:lnTo>
                    <a:pt x="26" y="16"/>
                  </a:lnTo>
                  <a:lnTo>
                    <a:pt x="26" y="8"/>
                  </a:lnTo>
                  <a:lnTo>
                    <a:pt x="22" y="2"/>
                  </a:lnTo>
                  <a:lnTo>
                    <a:pt x="20" y="0"/>
                  </a:lnTo>
                  <a:lnTo>
                    <a:pt x="1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87" name="Freeform 172"/>
            <p:cNvSpPr>
              <a:spLocks/>
            </p:cNvSpPr>
            <p:nvPr/>
          </p:nvSpPr>
          <p:spPr bwMode="auto">
            <a:xfrm>
              <a:off x="4812" y="3240"/>
              <a:ext cx="104" cy="62"/>
            </a:xfrm>
            <a:custGeom>
              <a:avLst/>
              <a:gdLst>
                <a:gd name="T0" fmla="*/ 34 w 104"/>
                <a:gd name="T1" fmla="*/ 0 h 62"/>
                <a:gd name="T2" fmla="*/ 28 w 104"/>
                <a:gd name="T3" fmla="*/ 4 h 62"/>
                <a:gd name="T4" fmla="*/ 26 w 104"/>
                <a:gd name="T5" fmla="*/ 10 h 62"/>
                <a:gd name="T6" fmla="*/ 26 w 104"/>
                <a:gd name="T7" fmla="*/ 18 h 62"/>
                <a:gd name="T8" fmla="*/ 26 w 104"/>
                <a:gd name="T9" fmla="*/ 32 h 62"/>
                <a:gd name="T10" fmla="*/ 24 w 104"/>
                <a:gd name="T11" fmla="*/ 36 h 62"/>
                <a:gd name="T12" fmla="*/ 22 w 104"/>
                <a:gd name="T13" fmla="*/ 38 h 62"/>
                <a:gd name="T14" fmla="*/ 18 w 104"/>
                <a:gd name="T15" fmla="*/ 38 h 62"/>
                <a:gd name="T16" fmla="*/ 8 w 104"/>
                <a:gd name="T17" fmla="*/ 36 h 62"/>
                <a:gd name="T18" fmla="*/ 2 w 104"/>
                <a:gd name="T19" fmla="*/ 38 h 62"/>
                <a:gd name="T20" fmla="*/ 0 w 104"/>
                <a:gd name="T21" fmla="*/ 44 h 62"/>
                <a:gd name="T22" fmla="*/ 6 w 104"/>
                <a:gd name="T23" fmla="*/ 50 h 62"/>
                <a:gd name="T24" fmla="*/ 16 w 104"/>
                <a:gd name="T25" fmla="*/ 52 h 62"/>
                <a:gd name="T26" fmla="*/ 24 w 104"/>
                <a:gd name="T27" fmla="*/ 54 h 62"/>
                <a:gd name="T28" fmla="*/ 28 w 104"/>
                <a:gd name="T29" fmla="*/ 54 h 62"/>
                <a:gd name="T30" fmla="*/ 34 w 104"/>
                <a:gd name="T31" fmla="*/ 48 h 62"/>
                <a:gd name="T32" fmla="*/ 38 w 104"/>
                <a:gd name="T33" fmla="*/ 48 h 62"/>
                <a:gd name="T34" fmla="*/ 38 w 104"/>
                <a:gd name="T35" fmla="*/ 56 h 62"/>
                <a:gd name="T36" fmla="*/ 42 w 104"/>
                <a:gd name="T37" fmla="*/ 60 h 62"/>
                <a:gd name="T38" fmla="*/ 48 w 104"/>
                <a:gd name="T39" fmla="*/ 62 h 62"/>
                <a:gd name="T40" fmla="*/ 56 w 104"/>
                <a:gd name="T41" fmla="*/ 60 h 62"/>
                <a:gd name="T42" fmla="*/ 64 w 104"/>
                <a:gd name="T43" fmla="*/ 54 h 62"/>
                <a:gd name="T44" fmla="*/ 68 w 104"/>
                <a:gd name="T45" fmla="*/ 54 h 62"/>
                <a:gd name="T46" fmla="*/ 70 w 104"/>
                <a:gd name="T47" fmla="*/ 54 h 62"/>
                <a:gd name="T48" fmla="*/ 92 w 104"/>
                <a:gd name="T49" fmla="*/ 56 h 62"/>
                <a:gd name="T50" fmla="*/ 102 w 104"/>
                <a:gd name="T51" fmla="*/ 52 h 62"/>
                <a:gd name="T52" fmla="*/ 104 w 104"/>
                <a:gd name="T53" fmla="*/ 50 h 62"/>
                <a:gd name="T54" fmla="*/ 102 w 104"/>
                <a:gd name="T55" fmla="*/ 44 h 62"/>
                <a:gd name="T56" fmla="*/ 72 w 104"/>
                <a:gd name="T57" fmla="*/ 30 h 62"/>
                <a:gd name="T58" fmla="*/ 58 w 104"/>
                <a:gd name="T59" fmla="*/ 22 h 62"/>
                <a:gd name="T60" fmla="*/ 48 w 104"/>
                <a:gd name="T61" fmla="*/ 10 h 62"/>
                <a:gd name="T62" fmla="*/ 38 w 104"/>
                <a:gd name="T63" fmla="*/ 2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4" h="62">
                  <a:moveTo>
                    <a:pt x="34" y="0"/>
                  </a:moveTo>
                  <a:lnTo>
                    <a:pt x="34" y="0"/>
                  </a:lnTo>
                  <a:lnTo>
                    <a:pt x="28" y="4"/>
                  </a:lnTo>
                  <a:lnTo>
                    <a:pt x="28" y="4"/>
                  </a:lnTo>
                  <a:lnTo>
                    <a:pt x="26" y="6"/>
                  </a:lnTo>
                  <a:lnTo>
                    <a:pt x="26" y="10"/>
                  </a:lnTo>
                  <a:lnTo>
                    <a:pt x="26" y="18"/>
                  </a:lnTo>
                  <a:lnTo>
                    <a:pt x="26" y="18"/>
                  </a:lnTo>
                  <a:lnTo>
                    <a:pt x="26" y="24"/>
                  </a:lnTo>
                  <a:lnTo>
                    <a:pt x="26" y="32"/>
                  </a:lnTo>
                  <a:lnTo>
                    <a:pt x="26" y="32"/>
                  </a:lnTo>
                  <a:lnTo>
                    <a:pt x="24" y="36"/>
                  </a:lnTo>
                  <a:lnTo>
                    <a:pt x="22" y="38"/>
                  </a:lnTo>
                  <a:lnTo>
                    <a:pt x="22" y="38"/>
                  </a:lnTo>
                  <a:lnTo>
                    <a:pt x="18" y="38"/>
                  </a:lnTo>
                  <a:lnTo>
                    <a:pt x="18" y="38"/>
                  </a:lnTo>
                  <a:lnTo>
                    <a:pt x="8" y="36"/>
                  </a:lnTo>
                  <a:lnTo>
                    <a:pt x="8" y="36"/>
                  </a:lnTo>
                  <a:lnTo>
                    <a:pt x="2" y="38"/>
                  </a:lnTo>
                  <a:lnTo>
                    <a:pt x="2" y="38"/>
                  </a:lnTo>
                  <a:lnTo>
                    <a:pt x="0" y="40"/>
                  </a:lnTo>
                  <a:lnTo>
                    <a:pt x="0" y="44"/>
                  </a:lnTo>
                  <a:lnTo>
                    <a:pt x="2" y="46"/>
                  </a:lnTo>
                  <a:lnTo>
                    <a:pt x="6" y="50"/>
                  </a:lnTo>
                  <a:lnTo>
                    <a:pt x="6" y="50"/>
                  </a:lnTo>
                  <a:lnTo>
                    <a:pt x="16" y="52"/>
                  </a:lnTo>
                  <a:lnTo>
                    <a:pt x="24" y="54"/>
                  </a:lnTo>
                  <a:lnTo>
                    <a:pt x="24" y="54"/>
                  </a:lnTo>
                  <a:lnTo>
                    <a:pt x="24" y="54"/>
                  </a:lnTo>
                  <a:lnTo>
                    <a:pt x="28" y="54"/>
                  </a:lnTo>
                  <a:lnTo>
                    <a:pt x="30" y="52"/>
                  </a:lnTo>
                  <a:lnTo>
                    <a:pt x="34" y="48"/>
                  </a:lnTo>
                  <a:lnTo>
                    <a:pt x="38" y="48"/>
                  </a:lnTo>
                  <a:lnTo>
                    <a:pt x="38" y="48"/>
                  </a:lnTo>
                  <a:lnTo>
                    <a:pt x="38" y="54"/>
                  </a:lnTo>
                  <a:lnTo>
                    <a:pt x="38" y="56"/>
                  </a:lnTo>
                  <a:lnTo>
                    <a:pt x="42" y="60"/>
                  </a:lnTo>
                  <a:lnTo>
                    <a:pt x="42" y="60"/>
                  </a:lnTo>
                  <a:lnTo>
                    <a:pt x="48" y="62"/>
                  </a:lnTo>
                  <a:lnTo>
                    <a:pt x="48" y="62"/>
                  </a:lnTo>
                  <a:lnTo>
                    <a:pt x="56" y="60"/>
                  </a:lnTo>
                  <a:lnTo>
                    <a:pt x="56" y="60"/>
                  </a:lnTo>
                  <a:lnTo>
                    <a:pt x="62" y="56"/>
                  </a:lnTo>
                  <a:lnTo>
                    <a:pt x="64" y="54"/>
                  </a:lnTo>
                  <a:lnTo>
                    <a:pt x="68" y="54"/>
                  </a:lnTo>
                  <a:lnTo>
                    <a:pt x="68" y="54"/>
                  </a:lnTo>
                  <a:lnTo>
                    <a:pt x="70" y="54"/>
                  </a:lnTo>
                  <a:lnTo>
                    <a:pt x="70" y="54"/>
                  </a:lnTo>
                  <a:lnTo>
                    <a:pt x="92" y="56"/>
                  </a:lnTo>
                  <a:lnTo>
                    <a:pt x="92" y="56"/>
                  </a:lnTo>
                  <a:lnTo>
                    <a:pt x="100" y="54"/>
                  </a:lnTo>
                  <a:lnTo>
                    <a:pt x="102" y="52"/>
                  </a:lnTo>
                  <a:lnTo>
                    <a:pt x="104" y="50"/>
                  </a:lnTo>
                  <a:lnTo>
                    <a:pt x="104" y="50"/>
                  </a:lnTo>
                  <a:lnTo>
                    <a:pt x="104" y="46"/>
                  </a:lnTo>
                  <a:lnTo>
                    <a:pt x="102" y="44"/>
                  </a:lnTo>
                  <a:lnTo>
                    <a:pt x="94" y="38"/>
                  </a:lnTo>
                  <a:lnTo>
                    <a:pt x="72" y="30"/>
                  </a:lnTo>
                  <a:lnTo>
                    <a:pt x="72" y="30"/>
                  </a:lnTo>
                  <a:lnTo>
                    <a:pt x="58" y="22"/>
                  </a:lnTo>
                  <a:lnTo>
                    <a:pt x="58" y="22"/>
                  </a:lnTo>
                  <a:lnTo>
                    <a:pt x="48" y="10"/>
                  </a:lnTo>
                  <a:lnTo>
                    <a:pt x="42" y="4"/>
                  </a:lnTo>
                  <a:lnTo>
                    <a:pt x="38" y="2"/>
                  </a:lnTo>
                  <a:lnTo>
                    <a:pt x="34"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88" name="Freeform 173"/>
            <p:cNvSpPr>
              <a:spLocks/>
            </p:cNvSpPr>
            <p:nvPr/>
          </p:nvSpPr>
          <p:spPr bwMode="auto">
            <a:xfrm>
              <a:off x="4812" y="3240"/>
              <a:ext cx="104" cy="62"/>
            </a:xfrm>
            <a:custGeom>
              <a:avLst/>
              <a:gdLst>
                <a:gd name="T0" fmla="*/ 34 w 104"/>
                <a:gd name="T1" fmla="*/ 0 h 62"/>
                <a:gd name="T2" fmla="*/ 28 w 104"/>
                <a:gd name="T3" fmla="*/ 4 h 62"/>
                <a:gd name="T4" fmla="*/ 26 w 104"/>
                <a:gd name="T5" fmla="*/ 10 h 62"/>
                <a:gd name="T6" fmla="*/ 26 w 104"/>
                <a:gd name="T7" fmla="*/ 18 h 62"/>
                <a:gd name="T8" fmla="*/ 26 w 104"/>
                <a:gd name="T9" fmla="*/ 32 h 62"/>
                <a:gd name="T10" fmla="*/ 24 w 104"/>
                <a:gd name="T11" fmla="*/ 36 h 62"/>
                <a:gd name="T12" fmla="*/ 22 w 104"/>
                <a:gd name="T13" fmla="*/ 38 h 62"/>
                <a:gd name="T14" fmla="*/ 18 w 104"/>
                <a:gd name="T15" fmla="*/ 38 h 62"/>
                <a:gd name="T16" fmla="*/ 8 w 104"/>
                <a:gd name="T17" fmla="*/ 36 h 62"/>
                <a:gd name="T18" fmla="*/ 2 w 104"/>
                <a:gd name="T19" fmla="*/ 38 h 62"/>
                <a:gd name="T20" fmla="*/ 0 w 104"/>
                <a:gd name="T21" fmla="*/ 44 h 62"/>
                <a:gd name="T22" fmla="*/ 6 w 104"/>
                <a:gd name="T23" fmla="*/ 50 h 62"/>
                <a:gd name="T24" fmla="*/ 16 w 104"/>
                <a:gd name="T25" fmla="*/ 52 h 62"/>
                <a:gd name="T26" fmla="*/ 24 w 104"/>
                <a:gd name="T27" fmla="*/ 54 h 62"/>
                <a:gd name="T28" fmla="*/ 28 w 104"/>
                <a:gd name="T29" fmla="*/ 54 h 62"/>
                <a:gd name="T30" fmla="*/ 34 w 104"/>
                <a:gd name="T31" fmla="*/ 48 h 62"/>
                <a:gd name="T32" fmla="*/ 38 w 104"/>
                <a:gd name="T33" fmla="*/ 48 h 62"/>
                <a:gd name="T34" fmla="*/ 38 w 104"/>
                <a:gd name="T35" fmla="*/ 56 h 62"/>
                <a:gd name="T36" fmla="*/ 42 w 104"/>
                <a:gd name="T37" fmla="*/ 60 h 62"/>
                <a:gd name="T38" fmla="*/ 48 w 104"/>
                <a:gd name="T39" fmla="*/ 62 h 62"/>
                <a:gd name="T40" fmla="*/ 56 w 104"/>
                <a:gd name="T41" fmla="*/ 60 h 62"/>
                <a:gd name="T42" fmla="*/ 64 w 104"/>
                <a:gd name="T43" fmla="*/ 54 h 62"/>
                <a:gd name="T44" fmla="*/ 68 w 104"/>
                <a:gd name="T45" fmla="*/ 54 h 62"/>
                <a:gd name="T46" fmla="*/ 70 w 104"/>
                <a:gd name="T47" fmla="*/ 54 h 62"/>
                <a:gd name="T48" fmla="*/ 92 w 104"/>
                <a:gd name="T49" fmla="*/ 56 h 62"/>
                <a:gd name="T50" fmla="*/ 102 w 104"/>
                <a:gd name="T51" fmla="*/ 52 h 62"/>
                <a:gd name="T52" fmla="*/ 104 w 104"/>
                <a:gd name="T53" fmla="*/ 50 h 62"/>
                <a:gd name="T54" fmla="*/ 102 w 104"/>
                <a:gd name="T55" fmla="*/ 44 h 62"/>
                <a:gd name="T56" fmla="*/ 72 w 104"/>
                <a:gd name="T57" fmla="*/ 30 h 62"/>
                <a:gd name="T58" fmla="*/ 58 w 104"/>
                <a:gd name="T59" fmla="*/ 22 h 62"/>
                <a:gd name="T60" fmla="*/ 48 w 104"/>
                <a:gd name="T61" fmla="*/ 10 h 62"/>
                <a:gd name="T62" fmla="*/ 38 w 104"/>
                <a:gd name="T63" fmla="*/ 2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4" h="62">
                  <a:moveTo>
                    <a:pt x="34" y="0"/>
                  </a:moveTo>
                  <a:lnTo>
                    <a:pt x="34" y="0"/>
                  </a:lnTo>
                  <a:lnTo>
                    <a:pt x="28" y="4"/>
                  </a:lnTo>
                  <a:lnTo>
                    <a:pt x="28" y="4"/>
                  </a:lnTo>
                  <a:lnTo>
                    <a:pt x="26" y="6"/>
                  </a:lnTo>
                  <a:lnTo>
                    <a:pt x="26" y="10"/>
                  </a:lnTo>
                  <a:lnTo>
                    <a:pt x="26" y="18"/>
                  </a:lnTo>
                  <a:lnTo>
                    <a:pt x="26" y="18"/>
                  </a:lnTo>
                  <a:lnTo>
                    <a:pt x="26" y="24"/>
                  </a:lnTo>
                  <a:lnTo>
                    <a:pt x="26" y="32"/>
                  </a:lnTo>
                  <a:lnTo>
                    <a:pt x="26" y="32"/>
                  </a:lnTo>
                  <a:lnTo>
                    <a:pt x="24" y="36"/>
                  </a:lnTo>
                  <a:lnTo>
                    <a:pt x="22" y="38"/>
                  </a:lnTo>
                  <a:lnTo>
                    <a:pt x="22" y="38"/>
                  </a:lnTo>
                  <a:lnTo>
                    <a:pt x="18" y="38"/>
                  </a:lnTo>
                  <a:lnTo>
                    <a:pt x="18" y="38"/>
                  </a:lnTo>
                  <a:lnTo>
                    <a:pt x="8" y="36"/>
                  </a:lnTo>
                  <a:lnTo>
                    <a:pt x="8" y="36"/>
                  </a:lnTo>
                  <a:lnTo>
                    <a:pt x="2" y="38"/>
                  </a:lnTo>
                  <a:lnTo>
                    <a:pt x="2" y="38"/>
                  </a:lnTo>
                  <a:lnTo>
                    <a:pt x="0" y="40"/>
                  </a:lnTo>
                  <a:lnTo>
                    <a:pt x="0" y="44"/>
                  </a:lnTo>
                  <a:lnTo>
                    <a:pt x="2" y="46"/>
                  </a:lnTo>
                  <a:lnTo>
                    <a:pt x="6" y="50"/>
                  </a:lnTo>
                  <a:lnTo>
                    <a:pt x="6" y="50"/>
                  </a:lnTo>
                  <a:lnTo>
                    <a:pt x="16" y="52"/>
                  </a:lnTo>
                  <a:lnTo>
                    <a:pt x="24" y="54"/>
                  </a:lnTo>
                  <a:lnTo>
                    <a:pt x="24" y="54"/>
                  </a:lnTo>
                  <a:lnTo>
                    <a:pt x="24" y="54"/>
                  </a:lnTo>
                  <a:lnTo>
                    <a:pt x="28" y="54"/>
                  </a:lnTo>
                  <a:lnTo>
                    <a:pt x="30" y="52"/>
                  </a:lnTo>
                  <a:lnTo>
                    <a:pt x="34" y="48"/>
                  </a:lnTo>
                  <a:lnTo>
                    <a:pt x="38" y="48"/>
                  </a:lnTo>
                  <a:lnTo>
                    <a:pt x="38" y="48"/>
                  </a:lnTo>
                  <a:lnTo>
                    <a:pt x="38" y="54"/>
                  </a:lnTo>
                  <a:lnTo>
                    <a:pt x="38" y="56"/>
                  </a:lnTo>
                  <a:lnTo>
                    <a:pt x="42" y="60"/>
                  </a:lnTo>
                  <a:lnTo>
                    <a:pt x="42" y="60"/>
                  </a:lnTo>
                  <a:lnTo>
                    <a:pt x="48" y="62"/>
                  </a:lnTo>
                  <a:lnTo>
                    <a:pt x="48" y="62"/>
                  </a:lnTo>
                  <a:lnTo>
                    <a:pt x="56" y="60"/>
                  </a:lnTo>
                  <a:lnTo>
                    <a:pt x="56" y="60"/>
                  </a:lnTo>
                  <a:lnTo>
                    <a:pt x="62" y="56"/>
                  </a:lnTo>
                  <a:lnTo>
                    <a:pt x="64" y="54"/>
                  </a:lnTo>
                  <a:lnTo>
                    <a:pt x="68" y="54"/>
                  </a:lnTo>
                  <a:lnTo>
                    <a:pt x="68" y="54"/>
                  </a:lnTo>
                  <a:lnTo>
                    <a:pt x="70" y="54"/>
                  </a:lnTo>
                  <a:lnTo>
                    <a:pt x="70" y="54"/>
                  </a:lnTo>
                  <a:lnTo>
                    <a:pt x="92" y="56"/>
                  </a:lnTo>
                  <a:lnTo>
                    <a:pt x="92" y="56"/>
                  </a:lnTo>
                  <a:lnTo>
                    <a:pt x="100" y="54"/>
                  </a:lnTo>
                  <a:lnTo>
                    <a:pt x="102" y="52"/>
                  </a:lnTo>
                  <a:lnTo>
                    <a:pt x="104" y="50"/>
                  </a:lnTo>
                  <a:lnTo>
                    <a:pt x="104" y="50"/>
                  </a:lnTo>
                  <a:lnTo>
                    <a:pt x="104" y="46"/>
                  </a:lnTo>
                  <a:lnTo>
                    <a:pt x="102" y="44"/>
                  </a:lnTo>
                  <a:lnTo>
                    <a:pt x="94" y="38"/>
                  </a:lnTo>
                  <a:lnTo>
                    <a:pt x="72" y="30"/>
                  </a:lnTo>
                  <a:lnTo>
                    <a:pt x="72" y="30"/>
                  </a:lnTo>
                  <a:lnTo>
                    <a:pt x="58" y="22"/>
                  </a:lnTo>
                  <a:lnTo>
                    <a:pt x="58" y="22"/>
                  </a:lnTo>
                  <a:lnTo>
                    <a:pt x="48" y="10"/>
                  </a:lnTo>
                  <a:lnTo>
                    <a:pt x="42" y="4"/>
                  </a:lnTo>
                  <a:lnTo>
                    <a:pt x="38" y="2"/>
                  </a:lnTo>
                  <a:lnTo>
                    <a:pt x="3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89" name="Freeform 174"/>
            <p:cNvSpPr>
              <a:spLocks/>
            </p:cNvSpPr>
            <p:nvPr/>
          </p:nvSpPr>
          <p:spPr bwMode="auto">
            <a:xfrm>
              <a:off x="4806" y="3252"/>
              <a:ext cx="18" cy="18"/>
            </a:xfrm>
            <a:custGeom>
              <a:avLst/>
              <a:gdLst>
                <a:gd name="T0" fmla="*/ 6 w 18"/>
                <a:gd name="T1" fmla="*/ 0 h 18"/>
                <a:gd name="T2" fmla="*/ 6 w 18"/>
                <a:gd name="T3" fmla="*/ 0 h 18"/>
                <a:gd name="T4" fmla="*/ 4 w 18"/>
                <a:gd name="T5" fmla="*/ 2 h 18"/>
                <a:gd name="T6" fmla="*/ 2 w 18"/>
                <a:gd name="T7" fmla="*/ 4 h 18"/>
                <a:gd name="T8" fmla="*/ 2 w 18"/>
                <a:gd name="T9" fmla="*/ 4 h 18"/>
                <a:gd name="T10" fmla="*/ 0 w 18"/>
                <a:gd name="T11" fmla="*/ 8 h 18"/>
                <a:gd name="T12" fmla="*/ 2 w 18"/>
                <a:gd name="T13" fmla="*/ 12 h 18"/>
                <a:gd name="T14" fmla="*/ 4 w 18"/>
                <a:gd name="T15" fmla="*/ 16 h 18"/>
                <a:gd name="T16" fmla="*/ 10 w 18"/>
                <a:gd name="T17" fmla="*/ 18 h 18"/>
                <a:gd name="T18" fmla="*/ 10 w 18"/>
                <a:gd name="T19" fmla="*/ 18 h 18"/>
                <a:gd name="T20" fmla="*/ 14 w 18"/>
                <a:gd name="T21" fmla="*/ 16 h 18"/>
                <a:gd name="T22" fmla="*/ 14 w 18"/>
                <a:gd name="T23" fmla="*/ 16 h 18"/>
                <a:gd name="T24" fmla="*/ 16 w 18"/>
                <a:gd name="T25" fmla="*/ 14 h 18"/>
                <a:gd name="T26" fmla="*/ 18 w 18"/>
                <a:gd name="T27" fmla="*/ 12 h 18"/>
                <a:gd name="T28" fmla="*/ 16 w 18"/>
                <a:gd name="T29" fmla="*/ 8 h 18"/>
                <a:gd name="T30" fmla="*/ 12 w 18"/>
                <a:gd name="T31" fmla="*/ 2 h 18"/>
                <a:gd name="T32" fmla="*/ 6 w 18"/>
                <a:gd name="T3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8" h="18">
                  <a:moveTo>
                    <a:pt x="6" y="0"/>
                  </a:moveTo>
                  <a:lnTo>
                    <a:pt x="6" y="0"/>
                  </a:lnTo>
                  <a:lnTo>
                    <a:pt x="4" y="2"/>
                  </a:lnTo>
                  <a:lnTo>
                    <a:pt x="2" y="4"/>
                  </a:lnTo>
                  <a:lnTo>
                    <a:pt x="2" y="4"/>
                  </a:lnTo>
                  <a:lnTo>
                    <a:pt x="0" y="8"/>
                  </a:lnTo>
                  <a:lnTo>
                    <a:pt x="2" y="12"/>
                  </a:lnTo>
                  <a:lnTo>
                    <a:pt x="4" y="16"/>
                  </a:lnTo>
                  <a:lnTo>
                    <a:pt x="10" y="18"/>
                  </a:lnTo>
                  <a:lnTo>
                    <a:pt x="10" y="18"/>
                  </a:lnTo>
                  <a:lnTo>
                    <a:pt x="14" y="16"/>
                  </a:lnTo>
                  <a:lnTo>
                    <a:pt x="14" y="16"/>
                  </a:lnTo>
                  <a:lnTo>
                    <a:pt x="16" y="14"/>
                  </a:lnTo>
                  <a:lnTo>
                    <a:pt x="18" y="12"/>
                  </a:lnTo>
                  <a:lnTo>
                    <a:pt x="16" y="8"/>
                  </a:lnTo>
                  <a:lnTo>
                    <a:pt x="12" y="2"/>
                  </a:lnTo>
                  <a:lnTo>
                    <a:pt x="6"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90" name="Freeform 175"/>
            <p:cNvSpPr>
              <a:spLocks/>
            </p:cNvSpPr>
            <p:nvPr/>
          </p:nvSpPr>
          <p:spPr bwMode="auto">
            <a:xfrm>
              <a:off x="4806" y="3252"/>
              <a:ext cx="18" cy="18"/>
            </a:xfrm>
            <a:custGeom>
              <a:avLst/>
              <a:gdLst>
                <a:gd name="T0" fmla="*/ 6 w 18"/>
                <a:gd name="T1" fmla="*/ 0 h 18"/>
                <a:gd name="T2" fmla="*/ 6 w 18"/>
                <a:gd name="T3" fmla="*/ 0 h 18"/>
                <a:gd name="T4" fmla="*/ 4 w 18"/>
                <a:gd name="T5" fmla="*/ 2 h 18"/>
                <a:gd name="T6" fmla="*/ 2 w 18"/>
                <a:gd name="T7" fmla="*/ 4 h 18"/>
                <a:gd name="T8" fmla="*/ 2 w 18"/>
                <a:gd name="T9" fmla="*/ 4 h 18"/>
                <a:gd name="T10" fmla="*/ 0 w 18"/>
                <a:gd name="T11" fmla="*/ 8 h 18"/>
                <a:gd name="T12" fmla="*/ 2 w 18"/>
                <a:gd name="T13" fmla="*/ 12 h 18"/>
                <a:gd name="T14" fmla="*/ 4 w 18"/>
                <a:gd name="T15" fmla="*/ 16 h 18"/>
                <a:gd name="T16" fmla="*/ 10 w 18"/>
                <a:gd name="T17" fmla="*/ 18 h 18"/>
                <a:gd name="T18" fmla="*/ 10 w 18"/>
                <a:gd name="T19" fmla="*/ 18 h 18"/>
                <a:gd name="T20" fmla="*/ 14 w 18"/>
                <a:gd name="T21" fmla="*/ 16 h 18"/>
                <a:gd name="T22" fmla="*/ 14 w 18"/>
                <a:gd name="T23" fmla="*/ 16 h 18"/>
                <a:gd name="T24" fmla="*/ 16 w 18"/>
                <a:gd name="T25" fmla="*/ 14 h 18"/>
                <a:gd name="T26" fmla="*/ 18 w 18"/>
                <a:gd name="T27" fmla="*/ 12 h 18"/>
                <a:gd name="T28" fmla="*/ 16 w 18"/>
                <a:gd name="T29" fmla="*/ 8 h 18"/>
                <a:gd name="T30" fmla="*/ 12 w 18"/>
                <a:gd name="T31" fmla="*/ 2 h 18"/>
                <a:gd name="T32" fmla="*/ 6 w 18"/>
                <a:gd name="T3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8" h="18">
                  <a:moveTo>
                    <a:pt x="6" y="0"/>
                  </a:moveTo>
                  <a:lnTo>
                    <a:pt x="6" y="0"/>
                  </a:lnTo>
                  <a:lnTo>
                    <a:pt x="4" y="2"/>
                  </a:lnTo>
                  <a:lnTo>
                    <a:pt x="2" y="4"/>
                  </a:lnTo>
                  <a:lnTo>
                    <a:pt x="2" y="4"/>
                  </a:lnTo>
                  <a:lnTo>
                    <a:pt x="0" y="8"/>
                  </a:lnTo>
                  <a:lnTo>
                    <a:pt x="2" y="12"/>
                  </a:lnTo>
                  <a:lnTo>
                    <a:pt x="4" y="16"/>
                  </a:lnTo>
                  <a:lnTo>
                    <a:pt x="10" y="18"/>
                  </a:lnTo>
                  <a:lnTo>
                    <a:pt x="10" y="18"/>
                  </a:lnTo>
                  <a:lnTo>
                    <a:pt x="14" y="16"/>
                  </a:lnTo>
                  <a:lnTo>
                    <a:pt x="14" y="16"/>
                  </a:lnTo>
                  <a:lnTo>
                    <a:pt x="16" y="14"/>
                  </a:lnTo>
                  <a:lnTo>
                    <a:pt x="18" y="12"/>
                  </a:lnTo>
                  <a:lnTo>
                    <a:pt x="16" y="8"/>
                  </a:lnTo>
                  <a:lnTo>
                    <a:pt x="12" y="2"/>
                  </a:lnTo>
                  <a:lnTo>
                    <a:pt x="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91" name="Freeform 176"/>
            <p:cNvSpPr>
              <a:spLocks/>
            </p:cNvSpPr>
            <p:nvPr/>
          </p:nvSpPr>
          <p:spPr bwMode="auto">
            <a:xfrm>
              <a:off x="4766" y="3260"/>
              <a:ext cx="36" cy="12"/>
            </a:xfrm>
            <a:custGeom>
              <a:avLst/>
              <a:gdLst>
                <a:gd name="T0" fmla="*/ 18 w 36"/>
                <a:gd name="T1" fmla="*/ 0 h 12"/>
                <a:gd name="T2" fmla="*/ 18 w 36"/>
                <a:gd name="T3" fmla="*/ 0 h 12"/>
                <a:gd name="T4" fmla="*/ 6 w 36"/>
                <a:gd name="T5" fmla="*/ 0 h 12"/>
                <a:gd name="T6" fmla="*/ 0 w 36"/>
                <a:gd name="T7" fmla="*/ 2 h 12"/>
                <a:gd name="T8" fmla="*/ 0 w 36"/>
                <a:gd name="T9" fmla="*/ 2 h 12"/>
                <a:gd name="T10" fmla="*/ 0 w 36"/>
                <a:gd name="T11" fmla="*/ 6 h 12"/>
                <a:gd name="T12" fmla="*/ 2 w 36"/>
                <a:gd name="T13" fmla="*/ 8 h 12"/>
                <a:gd name="T14" fmla="*/ 10 w 36"/>
                <a:gd name="T15" fmla="*/ 10 h 12"/>
                <a:gd name="T16" fmla="*/ 26 w 36"/>
                <a:gd name="T17" fmla="*/ 12 h 12"/>
                <a:gd name="T18" fmla="*/ 26 w 36"/>
                <a:gd name="T19" fmla="*/ 12 h 12"/>
                <a:gd name="T20" fmla="*/ 32 w 36"/>
                <a:gd name="T21" fmla="*/ 12 h 12"/>
                <a:gd name="T22" fmla="*/ 32 w 36"/>
                <a:gd name="T23" fmla="*/ 12 h 12"/>
                <a:gd name="T24" fmla="*/ 34 w 36"/>
                <a:gd name="T25" fmla="*/ 12 h 12"/>
                <a:gd name="T26" fmla="*/ 36 w 36"/>
                <a:gd name="T27" fmla="*/ 10 h 12"/>
                <a:gd name="T28" fmla="*/ 36 w 36"/>
                <a:gd name="T29" fmla="*/ 10 h 12"/>
                <a:gd name="T30" fmla="*/ 36 w 36"/>
                <a:gd name="T31" fmla="*/ 4 h 12"/>
                <a:gd name="T32" fmla="*/ 32 w 36"/>
                <a:gd name="T33" fmla="*/ 2 h 12"/>
                <a:gd name="T34" fmla="*/ 26 w 36"/>
                <a:gd name="T35" fmla="*/ 0 h 12"/>
                <a:gd name="T36" fmla="*/ 18 w 36"/>
                <a:gd name="T3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6" h="12">
                  <a:moveTo>
                    <a:pt x="18" y="0"/>
                  </a:moveTo>
                  <a:lnTo>
                    <a:pt x="18" y="0"/>
                  </a:lnTo>
                  <a:lnTo>
                    <a:pt x="6" y="0"/>
                  </a:lnTo>
                  <a:lnTo>
                    <a:pt x="0" y="2"/>
                  </a:lnTo>
                  <a:lnTo>
                    <a:pt x="0" y="2"/>
                  </a:lnTo>
                  <a:lnTo>
                    <a:pt x="0" y="6"/>
                  </a:lnTo>
                  <a:lnTo>
                    <a:pt x="2" y="8"/>
                  </a:lnTo>
                  <a:lnTo>
                    <a:pt x="10" y="10"/>
                  </a:lnTo>
                  <a:lnTo>
                    <a:pt x="26" y="12"/>
                  </a:lnTo>
                  <a:lnTo>
                    <a:pt x="26" y="12"/>
                  </a:lnTo>
                  <a:lnTo>
                    <a:pt x="32" y="12"/>
                  </a:lnTo>
                  <a:lnTo>
                    <a:pt x="32" y="12"/>
                  </a:lnTo>
                  <a:lnTo>
                    <a:pt x="34" y="12"/>
                  </a:lnTo>
                  <a:lnTo>
                    <a:pt x="36" y="10"/>
                  </a:lnTo>
                  <a:lnTo>
                    <a:pt x="36" y="10"/>
                  </a:lnTo>
                  <a:lnTo>
                    <a:pt x="36" y="4"/>
                  </a:lnTo>
                  <a:lnTo>
                    <a:pt x="32" y="2"/>
                  </a:lnTo>
                  <a:lnTo>
                    <a:pt x="26" y="0"/>
                  </a:lnTo>
                  <a:lnTo>
                    <a:pt x="18"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92" name="Freeform 177"/>
            <p:cNvSpPr>
              <a:spLocks/>
            </p:cNvSpPr>
            <p:nvPr/>
          </p:nvSpPr>
          <p:spPr bwMode="auto">
            <a:xfrm>
              <a:off x="4766" y="3260"/>
              <a:ext cx="36" cy="12"/>
            </a:xfrm>
            <a:custGeom>
              <a:avLst/>
              <a:gdLst>
                <a:gd name="T0" fmla="*/ 18 w 36"/>
                <a:gd name="T1" fmla="*/ 0 h 12"/>
                <a:gd name="T2" fmla="*/ 18 w 36"/>
                <a:gd name="T3" fmla="*/ 0 h 12"/>
                <a:gd name="T4" fmla="*/ 6 w 36"/>
                <a:gd name="T5" fmla="*/ 0 h 12"/>
                <a:gd name="T6" fmla="*/ 0 w 36"/>
                <a:gd name="T7" fmla="*/ 2 h 12"/>
                <a:gd name="T8" fmla="*/ 0 w 36"/>
                <a:gd name="T9" fmla="*/ 2 h 12"/>
                <a:gd name="T10" fmla="*/ 0 w 36"/>
                <a:gd name="T11" fmla="*/ 6 h 12"/>
                <a:gd name="T12" fmla="*/ 2 w 36"/>
                <a:gd name="T13" fmla="*/ 8 h 12"/>
                <a:gd name="T14" fmla="*/ 10 w 36"/>
                <a:gd name="T15" fmla="*/ 10 h 12"/>
                <a:gd name="T16" fmla="*/ 26 w 36"/>
                <a:gd name="T17" fmla="*/ 12 h 12"/>
                <a:gd name="T18" fmla="*/ 26 w 36"/>
                <a:gd name="T19" fmla="*/ 12 h 12"/>
                <a:gd name="T20" fmla="*/ 32 w 36"/>
                <a:gd name="T21" fmla="*/ 12 h 12"/>
                <a:gd name="T22" fmla="*/ 32 w 36"/>
                <a:gd name="T23" fmla="*/ 12 h 12"/>
                <a:gd name="T24" fmla="*/ 34 w 36"/>
                <a:gd name="T25" fmla="*/ 12 h 12"/>
                <a:gd name="T26" fmla="*/ 36 w 36"/>
                <a:gd name="T27" fmla="*/ 10 h 12"/>
                <a:gd name="T28" fmla="*/ 36 w 36"/>
                <a:gd name="T29" fmla="*/ 10 h 12"/>
                <a:gd name="T30" fmla="*/ 36 w 36"/>
                <a:gd name="T31" fmla="*/ 4 h 12"/>
                <a:gd name="T32" fmla="*/ 32 w 36"/>
                <a:gd name="T33" fmla="*/ 2 h 12"/>
                <a:gd name="T34" fmla="*/ 26 w 36"/>
                <a:gd name="T35" fmla="*/ 0 h 12"/>
                <a:gd name="T36" fmla="*/ 18 w 36"/>
                <a:gd name="T3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6" h="12">
                  <a:moveTo>
                    <a:pt x="18" y="0"/>
                  </a:moveTo>
                  <a:lnTo>
                    <a:pt x="18" y="0"/>
                  </a:lnTo>
                  <a:lnTo>
                    <a:pt x="6" y="0"/>
                  </a:lnTo>
                  <a:lnTo>
                    <a:pt x="0" y="2"/>
                  </a:lnTo>
                  <a:lnTo>
                    <a:pt x="0" y="2"/>
                  </a:lnTo>
                  <a:lnTo>
                    <a:pt x="0" y="6"/>
                  </a:lnTo>
                  <a:lnTo>
                    <a:pt x="2" y="8"/>
                  </a:lnTo>
                  <a:lnTo>
                    <a:pt x="10" y="10"/>
                  </a:lnTo>
                  <a:lnTo>
                    <a:pt x="26" y="12"/>
                  </a:lnTo>
                  <a:lnTo>
                    <a:pt x="26" y="12"/>
                  </a:lnTo>
                  <a:lnTo>
                    <a:pt x="32" y="12"/>
                  </a:lnTo>
                  <a:lnTo>
                    <a:pt x="32" y="12"/>
                  </a:lnTo>
                  <a:lnTo>
                    <a:pt x="34" y="12"/>
                  </a:lnTo>
                  <a:lnTo>
                    <a:pt x="36" y="10"/>
                  </a:lnTo>
                  <a:lnTo>
                    <a:pt x="36" y="10"/>
                  </a:lnTo>
                  <a:lnTo>
                    <a:pt x="36" y="4"/>
                  </a:lnTo>
                  <a:lnTo>
                    <a:pt x="32" y="2"/>
                  </a:lnTo>
                  <a:lnTo>
                    <a:pt x="26" y="0"/>
                  </a:lnTo>
                  <a:lnTo>
                    <a:pt x="1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93" name="Freeform 178"/>
            <p:cNvSpPr>
              <a:spLocks/>
            </p:cNvSpPr>
            <p:nvPr/>
          </p:nvSpPr>
          <p:spPr bwMode="auto">
            <a:xfrm>
              <a:off x="4764" y="3228"/>
              <a:ext cx="34" cy="28"/>
            </a:xfrm>
            <a:custGeom>
              <a:avLst/>
              <a:gdLst>
                <a:gd name="T0" fmla="*/ 8 w 34"/>
                <a:gd name="T1" fmla="*/ 0 h 28"/>
                <a:gd name="T2" fmla="*/ 8 w 34"/>
                <a:gd name="T3" fmla="*/ 0 h 28"/>
                <a:gd name="T4" fmla="*/ 2 w 34"/>
                <a:gd name="T5" fmla="*/ 0 h 28"/>
                <a:gd name="T6" fmla="*/ 2 w 34"/>
                <a:gd name="T7" fmla="*/ 2 h 28"/>
                <a:gd name="T8" fmla="*/ 2 w 34"/>
                <a:gd name="T9" fmla="*/ 2 h 28"/>
                <a:gd name="T10" fmla="*/ 0 w 34"/>
                <a:gd name="T11" fmla="*/ 4 h 28"/>
                <a:gd name="T12" fmla="*/ 0 w 34"/>
                <a:gd name="T13" fmla="*/ 8 h 28"/>
                <a:gd name="T14" fmla="*/ 4 w 34"/>
                <a:gd name="T15" fmla="*/ 10 h 28"/>
                <a:gd name="T16" fmla="*/ 14 w 34"/>
                <a:gd name="T17" fmla="*/ 16 h 28"/>
                <a:gd name="T18" fmla="*/ 14 w 34"/>
                <a:gd name="T19" fmla="*/ 16 h 28"/>
                <a:gd name="T20" fmla="*/ 24 w 34"/>
                <a:gd name="T21" fmla="*/ 22 h 28"/>
                <a:gd name="T22" fmla="*/ 30 w 34"/>
                <a:gd name="T23" fmla="*/ 28 h 28"/>
                <a:gd name="T24" fmla="*/ 30 w 34"/>
                <a:gd name="T25" fmla="*/ 28 h 28"/>
                <a:gd name="T26" fmla="*/ 34 w 34"/>
                <a:gd name="T27" fmla="*/ 26 h 28"/>
                <a:gd name="T28" fmla="*/ 34 w 34"/>
                <a:gd name="T29" fmla="*/ 24 h 28"/>
                <a:gd name="T30" fmla="*/ 32 w 34"/>
                <a:gd name="T31" fmla="*/ 18 h 28"/>
                <a:gd name="T32" fmla="*/ 22 w 34"/>
                <a:gd name="T33" fmla="*/ 10 h 28"/>
                <a:gd name="T34" fmla="*/ 22 w 34"/>
                <a:gd name="T35" fmla="*/ 10 h 28"/>
                <a:gd name="T36" fmla="*/ 16 w 34"/>
                <a:gd name="T37" fmla="*/ 2 h 28"/>
                <a:gd name="T38" fmla="*/ 12 w 34"/>
                <a:gd name="T39" fmla="*/ 0 h 28"/>
                <a:gd name="T40" fmla="*/ 8 w 34"/>
                <a:gd name="T41"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4" h="28">
                  <a:moveTo>
                    <a:pt x="8" y="0"/>
                  </a:moveTo>
                  <a:lnTo>
                    <a:pt x="8" y="0"/>
                  </a:lnTo>
                  <a:lnTo>
                    <a:pt x="2" y="0"/>
                  </a:lnTo>
                  <a:lnTo>
                    <a:pt x="2" y="2"/>
                  </a:lnTo>
                  <a:lnTo>
                    <a:pt x="2" y="2"/>
                  </a:lnTo>
                  <a:lnTo>
                    <a:pt x="0" y="4"/>
                  </a:lnTo>
                  <a:lnTo>
                    <a:pt x="0" y="8"/>
                  </a:lnTo>
                  <a:lnTo>
                    <a:pt x="4" y="10"/>
                  </a:lnTo>
                  <a:lnTo>
                    <a:pt x="14" y="16"/>
                  </a:lnTo>
                  <a:lnTo>
                    <a:pt x="14" y="16"/>
                  </a:lnTo>
                  <a:lnTo>
                    <a:pt x="24" y="22"/>
                  </a:lnTo>
                  <a:lnTo>
                    <a:pt x="30" y="28"/>
                  </a:lnTo>
                  <a:lnTo>
                    <a:pt x="30" y="28"/>
                  </a:lnTo>
                  <a:lnTo>
                    <a:pt x="34" y="26"/>
                  </a:lnTo>
                  <a:lnTo>
                    <a:pt x="34" y="24"/>
                  </a:lnTo>
                  <a:lnTo>
                    <a:pt x="32" y="18"/>
                  </a:lnTo>
                  <a:lnTo>
                    <a:pt x="22" y="10"/>
                  </a:lnTo>
                  <a:lnTo>
                    <a:pt x="22" y="10"/>
                  </a:lnTo>
                  <a:lnTo>
                    <a:pt x="16" y="2"/>
                  </a:lnTo>
                  <a:lnTo>
                    <a:pt x="12" y="0"/>
                  </a:lnTo>
                  <a:lnTo>
                    <a:pt x="8"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94" name="Freeform 179"/>
            <p:cNvSpPr>
              <a:spLocks/>
            </p:cNvSpPr>
            <p:nvPr/>
          </p:nvSpPr>
          <p:spPr bwMode="auto">
            <a:xfrm>
              <a:off x="4764" y="3228"/>
              <a:ext cx="34" cy="28"/>
            </a:xfrm>
            <a:custGeom>
              <a:avLst/>
              <a:gdLst>
                <a:gd name="T0" fmla="*/ 8 w 34"/>
                <a:gd name="T1" fmla="*/ 0 h 28"/>
                <a:gd name="T2" fmla="*/ 8 w 34"/>
                <a:gd name="T3" fmla="*/ 0 h 28"/>
                <a:gd name="T4" fmla="*/ 2 w 34"/>
                <a:gd name="T5" fmla="*/ 0 h 28"/>
                <a:gd name="T6" fmla="*/ 2 w 34"/>
                <a:gd name="T7" fmla="*/ 2 h 28"/>
                <a:gd name="T8" fmla="*/ 2 w 34"/>
                <a:gd name="T9" fmla="*/ 2 h 28"/>
                <a:gd name="T10" fmla="*/ 0 w 34"/>
                <a:gd name="T11" fmla="*/ 4 h 28"/>
                <a:gd name="T12" fmla="*/ 0 w 34"/>
                <a:gd name="T13" fmla="*/ 8 h 28"/>
                <a:gd name="T14" fmla="*/ 4 w 34"/>
                <a:gd name="T15" fmla="*/ 10 h 28"/>
                <a:gd name="T16" fmla="*/ 14 w 34"/>
                <a:gd name="T17" fmla="*/ 16 h 28"/>
                <a:gd name="T18" fmla="*/ 14 w 34"/>
                <a:gd name="T19" fmla="*/ 16 h 28"/>
                <a:gd name="T20" fmla="*/ 24 w 34"/>
                <a:gd name="T21" fmla="*/ 22 h 28"/>
                <a:gd name="T22" fmla="*/ 30 w 34"/>
                <a:gd name="T23" fmla="*/ 28 h 28"/>
                <a:gd name="T24" fmla="*/ 30 w 34"/>
                <a:gd name="T25" fmla="*/ 28 h 28"/>
                <a:gd name="T26" fmla="*/ 34 w 34"/>
                <a:gd name="T27" fmla="*/ 26 h 28"/>
                <a:gd name="T28" fmla="*/ 34 w 34"/>
                <a:gd name="T29" fmla="*/ 24 h 28"/>
                <a:gd name="T30" fmla="*/ 32 w 34"/>
                <a:gd name="T31" fmla="*/ 18 h 28"/>
                <a:gd name="T32" fmla="*/ 22 w 34"/>
                <a:gd name="T33" fmla="*/ 10 h 28"/>
                <a:gd name="T34" fmla="*/ 22 w 34"/>
                <a:gd name="T35" fmla="*/ 10 h 28"/>
                <a:gd name="T36" fmla="*/ 16 w 34"/>
                <a:gd name="T37" fmla="*/ 2 h 28"/>
                <a:gd name="T38" fmla="*/ 12 w 34"/>
                <a:gd name="T39" fmla="*/ 0 h 28"/>
                <a:gd name="T40" fmla="*/ 8 w 34"/>
                <a:gd name="T41"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4" h="28">
                  <a:moveTo>
                    <a:pt x="8" y="0"/>
                  </a:moveTo>
                  <a:lnTo>
                    <a:pt x="8" y="0"/>
                  </a:lnTo>
                  <a:lnTo>
                    <a:pt x="2" y="0"/>
                  </a:lnTo>
                  <a:lnTo>
                    <a:pt x="2" y="2"/>
                  </a:lnTo>
                  <a:lnTo>
                    <a:pt x="2" y="2"/>
                  </a:lnTo>
                  <a:lnTo>
                    <a:pt x="0" y="4"/>
                  </a:lnTo>
                  <a:lnTo>
                    <a:pt x="0" y="8"/>
                  </a:lnTo>
                  <a:lnTo>
                    <a:pt x="4" y="10"/>
                  </a:lnTo>
                  <a:lnTo>
                    <a:pt x="14" y="16"/>
                  </a:lnTo>
                  <a:lnTo>
                    <a:pt x="14" y="16"/>
                  </a:lnTo>
                  <a:lnTo>
                    <a:pt x="24" y="22"/>
                  </a:lnTo>
                  <a:lnTo>
                    <a:pt x="30" y="28"/>
                  </a:lnTo>
                  <a:lnTo>
                    <a:pt x="30" y="28"/>
                  </a:lnTo>
                  <a:lnTo>
                    <a:pt x="34" y="26"/>
                  </a:lnTo>
                  <a:lnTo>
                    <a:pt x="34" y="24"/>
                  </a:lnTo>
                  <a:lnTo>
                    <a:pt x="32" y="18"/>
                  </a:lnTo>
                  <a:lnTo>
                    <a:pt x="22" y="10"/>
                  </a:lnTo>
                  <a:lnTo>
                    <a:pt x="22" y="10"/>
                  </a:lnTo>
                  <a:lnTo>
                    <a:pt x="16" y="2"/>
                  </a:lnTo>
                  <a:lnTo>
                    <a:pt x="12" y="0"/>
                  </a:lnTo>
                  <a:lnTo>
                    <a:pt x="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95" name="Freeform 180"/>
            <p:cNvSpPr>
              <a:spLocks/>
            </p:cNvSpPr>
            <p:nvPr/>
          </p:nvSpPr>
          <p:spPr bwMode="auto">
            <a:xfrm>
              <a:off x="4682" y="1752"/>
              <a:ext cx="26" cy="14"/>
            </a:xfrm>
            <a:custGeom>
              <a:avLst/>
              <a:gdLst>
                <a:gd name="T0" fmla="*/ 10 w 26"/>
                <a:gd name="T1" fmla="*/ 0 h 14"/>
                <a:gd name="T2" fmla="*/ 10 w 26"/>
                <a:gd name="T3" fmla="*/ 0 h 14"/>
                <a:gd name="T4" fmla="*/ 0 w 26"/>
                <a:gd name="T5" fmla="*/ 0 h 14"/>
                <a:gd name="T6" fmla="*/ 0 w 26"/>
                <a:gd name="T7" fmla="*/ 0 h 14"/>
                <a:gd name="T8" fmla="*/ 2 w 26"/>
                <a:gd name="T9" fmla="*/ 2 h 14"/>
                <a:gd name="T10" fmla="*/ 4 w 26"/>
                <a:gd name="T11" fmla="*/ 4 h 14"/>
                <a:gd name="T12" fmla="*/ 10 w 26"/>
                <a:gd name="T13" fmla="*/ 4 h 14"/>
                <a:gd name="T14" fmla="*/ 10 w 26"/>
                <a:gd name="T15" fmla="*/ 4 h 14"/>
                <a:gd name="T16" fmla="*/ 12 w 26"/>
                <a:gd name="T17" fmla="*/ 6 h 14"/>
                <a:gd name="T18" fmla="*/ 14 w 26"/>
                <a:gd name="T19" fmla="*/ 8 h 14"/>
                <a:gd name="T20" fmla="*/ 16 w 26"/>
                <a:gd name="T21" fmla="*/ 12 h 14"/>
                <a:gd name="T22" fmla="*/ 16 w 26"/>
                <a:gd name="T23" fmla="*/ 12 h 14"/>
                <a:gd name="T24" fmla="*/ 20 w 26"/>
                <a:gd name="T25" fmla="*/ 14 h 14"/>
                <a:gd name="T26" fmla="*/ 20 w 26"/>
                <a:gd name="T27" fmla="*/ 14 h 14"/>
                <a:gd name="T28" fmla="*/ 24 w 26"/>
                <a:gd name="T29" fmla="*/ 14 h 14"/>
                <a:gd name="T30" fmla="*/ 26 w 26"/>
                <a:gd name="T31" fmla="*/ 12 h 14"/>
                <a:gd name="T32" fmla="*/ 26 w 26"/>
                <a:gd name="T33" fmla="*/ 12 h 14"/>
                <a:gd name="T34" fmla="*/ 26 w 26"/>
                <a:gd name="T35" fmla="*/ 8 h 14"/>
                <a:gd name="T36" fmla="*/ 24 w 26"/>
                <a:gd name="T37" fmla="*/ 6 h 14"/>
                <a:gd name="T38" fmla="*/ 18 w 26"/>
                <a:gd name="T39" fmla="*/ 0 h 14"/>
                <a:gd name="T40" fmla="*/ 18 w 26"/>
                <a:gd name="T41" fmla="*/ 0 h 14"/>
                <a:gd name="T42" fmla="*/ 10 w 26"/>
                <a:gd name="T43"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6" h="14">
                  <a:moveTo>
                    <a:pt x="10" y="0"/>
                  </a:moveTo>
                  <a:lnTo>
                    <a:pt x="10" y="0"/>
                  </a:lnTo>
                  <a:lnTo>
                    <a:pt x="0" y="0"/>
                  </a:lnTo>
                  <a:lnTo>
                    <a:pt x="0" y="0"/>
                  </a:lnTo>
                  <a:lnTo>
                    <a:pt x="2" y="2"/>
                  </a:lnTo>
                  <a:lnTo>
                    <a:pt x="4" y="4"/>
                  </a:lnTo>
                  <a:lnTo>
                    <a:pt x="10" y="4"/>
                  </a:lnTo>
                  <a:lnTo>
                    <a:pt x="10" y="4"/>
                  </a:lnTo>
                  <a:lnTo>
                    <a:pt x="12" y="6"/>
                  </a:lnTo>
                  <a:lnTo>
                    <a:pt x="14" y="8"/>
                  </a:lnTo>
                  <a:lnTo>
                    <a:pt x="16" y="12"/>
                  </a:lnTo>
                  <a:lnTo>
                    <a:pt x="16" y="12"/>
                  </a:lnTo>
                  <a:lnTo>
                    <a:pt x="20" y="14"/>
                  </a:lnTo>
                  <a:lnTo>
                    <a:pt x="20" y="14"/>
                  </a:lnTo>
                  <a:lnTo>
                    <a:pt x="24" y="14"/>
                  </a:lnTo>
                  <a:lnTo>
                    <a:pt x="26" y="12"/>
                  </a:lnTo>
                  <a:lnTo>
                    <a:pt x="26" y="12"/>
                  </a:lnTo>
                  <a:lnTo>
                    <a:pt x="26" y="8"/>
                  </a:lnTo>
                  <a:lnTo>
                    <a:pt x="24" y="6"/>
                  </a:lnTo>
                  <a:lnTo>
                    <a:pt x="18" y="0"/>
                  </a:lnTo>
                  <a:lnTo>
                    <a:pt x="18" y="0"/>
                  </a:lnTo>
                  <a:lnTo>
                    <a:pt x="10"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96" name="Freeform 181"/>
            <p:cNvSpPr>
              <a:spLocks/>
            </p:cNvSpPr>
            <p:nvPr/>
          </p:nvSpPr>
          <p:spPr bwMode="auto">
            <a:xfrm>
              <a:off x="4682" y="1752"/>
              <a:ext cx="26" cy="14"/>
            </a:xfrm>
            <a:custGeom>
              <a:avLst/>
              <a:gdLst>
                <a:gd name="T0" fmla="*/ 10 w 26"/>
                <a:gd name="T1" fmla="*/ 0 h 14"/>
                <a:gd name="T2" fmla="*/ 10 w 26"/>
                <a:gd name="T3" fmla="*/ 0 h 14"/>
                <a:gd name="T4" fmla="*/ 0 w 26"/>
                <a:gd name="T5" fmla="*/ 0 h 14"/>
                <a:gd name="T6" fmla="*/ 0 w 26"/>
                <a:gd name="T7" fmla="*/ 0 h 14"/>
                <a:gd name="T8" fmla="*/ 2 w 26"/>
                <a:gd name="T9" fmla="*/ 2 h 14"/>
                <a:gd name="T10" fmla="*/ 4 w 26"/>
                <a:gd name="T11" fmla="*/ 4 h 14"/>
                <a:gd name="T12" fmla="*/ 10 w 26"/>
                <a:gd name="T13" fmla="*/ 4 h 14"/>
                <a:gd name="T14" fmla="*/ 10 w 26"/>
                <a:gd name="T15" fmla="*/ 4 h 14"/>
                <a:gd name="T16" fmla="*/ 12 w 26"/>
                <a:gd name="T17" fmla="*/ 6 h 14"/>
                <a:gd name="T18" fmla="*/ 14 w 26"/>
                <a:gd name="T19" fmla="*/ 8 h 14"/>
                <a:gd name="T20" fmla="*/ 16 w 26"/>
                <a:gd name="T21" fmla="*/ 12 h 14"/>
                <a:gd name="T22" fmla="*/ 16 w 26"/>
                <a:gd name="T23" fmla="*/ 12 h 14"/>
                <a:gd name="T24" fmla="*/ 20 w 26"/>
                <a:gd name="T25" fmla="*/ 14 h 14"/>
                <a:gd name="T26" fmla="*/ 20 w 26"/>
                <a:gd name="T27" fmla="*/ 14 h 14"/>
                <a:gd name="T28" fmla="*/ 24 w 26"/>
                <a:gd name="T29" fmla="*/ 14 h 14"/>
                <a:gd name="T30" fmla="*/ 26 w 26"/>
                <a:gd name="T31" fmla="*/ 12 h 14"/>
                <a:gd name="T32" fmla="*/ 26 w 26"/>
                <a:gd name="T33" fmla="*/ 12 h 14"/>
                <a:gd name="T34" fmla="*/ 26 w 26"/>
                <a:gd name="T35" fmla="*/ 8 h 14"/>
                <a:gd name="T36" fmla="*/ 24 w 26"/>
                <a:gd name="T37" fmla="*/ 6 h 14"/>
                <a:gd name="T38" fmla="*/ 18 w 26"/>
                <a:gd name="T39" fmla="*/ 0 h 14"/>
                <a:gd name="T40" fmla="*/ 18 w 26"/>
                <a:gd name="T41" fmla="*/ 0 h 14"/>
                <a:gd name="T42" fmla="*/ 10 w 26"/>
                <a:gd name="T43"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6" h="14">
                  <a:moveTo>
                    <a:pt x="10" y="0"/>
                  </a:moveTo>
                  <a:lnTo>
                    <a:pt x="10" y="0"/>
                  </a:lnTo>
                  <a:lnTo>
                    <a:pt x="0" y="0"/>
                  </a:lnTo>
                  <a:lnTo>
                    <a:pt x="0" y="0"/>
                  </a:lnTo>
                  <a:lnTo>
                    <a:pt x="2" y="2"/>
                  </a:lnTo>
                  <a:lnTo>
                    <a:pt x="4" y="4"/>
                  </a:lnTo>
                  <a:lnTo>
                    <a:pt x="10" y="4"/>
                  </a:lnTo>
                  <a:lnTo>
                    <a:pt x="10" y="4"/>
                  </a:lnTo>
                  <a:lnTo>
                    <a:pt x="12" y="6"/>
                  </a:lnTo>
                  <a:lnTo>
                    <a:pt x="14" y="8"/>
                  </a:lnTo>
                  <a:lnTo>
                    <a:pt x="16" y="12"/>
                  </a:lnTo>
                  <a:lnTo>
                    <a:pt x="16" y="12"/>
                  </a:lnTo>
                  <a:lnTo>
                    <a:pt x="20" y="14"/>
                  </a:lnTo>
                  <a:lnTo>
                    <a:pt x="20" y="14"/>
                  </a:lnTo>
                  <a:lnTo>
                    <a:pt x="24" y="14"/>
                  </a:lnTo>
                  <a:lnTo>
                    <a:pt x="26" y="12"/>
                  </a:lnTo>
                  <a:lnTo>
                    <a:pt x="26" y="12"/>
                  </a:lnTo>
                  <a:lnTo>
                    <a:pt x="26" y="8"/>
                  </a:lnTo>
                  <a:lnTo>
                    <a:pt x="24" y="6"/>
                  </a:lnTo>
                  <a:lnTo>
                    <a:pt x="18" y="0"/>
                  </a:lnTo>
                  <a:lnTo>
                    <a:pt x="18" y="0"/>
                  </a:lnTo>
                  <a:lnTo>
                    <a:pt x="1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97" name="Freeform 182"/>
            <p:cNvSpPr>
              <a:spLocks/>
            </p:cNvSpPr>
            <p:nvPr/>
          </p:nvSpPr>
          <p:spPr bwMode="auto">
            <a:xfrm>
              <a:off x="4744" y="1722"/>
              <a:ext cx="72" cy="78"/>
            </a:xfrm>
            <a:custGeom>
              <a:avLst/>
              <a:gdLst>
                <a:gd name="T0" fmla="*/ 40 w 72"/>
                <a:gd name="T1" fmla="*/ 2 h 78"/>
                <a:gd name="T2" fmla="*/ 38 w 72"/>
                <a:gd name="T3" fmla="*/ 0 h 78"/>
                <a:gd name="T4" fmla="*/ 36 w 72"/>
                <a:gd name="T5" fmla="*/ 2 h 78"/>
                <a:gd name="T6" fmla="*/ 32 w 72"/>
                <a:gd name="T7" fmla="*/ 10 h 78"/>
                <a:gd name="T8" fmla="*/ 26 w 72"/>
                <a:gd name="T9" fmla="*/ 12 h 78"/>
                <a:gd name="T10" fmla="*/ 22 w 72"/>
                <a:gd name="T11" fmla="*/ 14 h 78"/>
                <a:gd name="T12" fmla="*/ 18 w 72"/>
                <a:gd name="T13" fmla="*/ 26 h 78"/>
                <a:gd name="T14" fmla="*/ 16 w 72"/>
                <a:gd name="T15" fmla="*/ 36 h 78"/>
                <a:gd name="T16" fmla="*/ 10 w 72"/>
                <a:gd name="T17" fmla="*/ 40 h 78"/>
                <a:gd name="T18" fmla="*/ 8 w 72"/>
                <a:gd name="T19" fmla="*/ 46 h 78"/>
                <a:gd name="T20" fmla="*/ 6 w 72"/>
                <a:gd name="T21" fmla="*/ 58 h 78"/>
                <a:gd name="T22" fmla="*/ 2 w 72"/>
                <a:gd name="T23" fmla="*/ 62 h 78"/>
                <a:gd name="T24" fmla="*/ 0 w 72"/>
                <a:gd name="T25" fmla="*/ 66 h 78"/>
                <a:gd name="T26" fmla="*/ 0 w 72"/>
                <a:gd name="T27" fmla="*/ 70 h 78"/>
                <a:gd name="T28" fmla="*/ 6 w 72"/>
                <a:gd name="T29" fmla="*/ 74 h 78"/>
                <a:gd name="T30" fmla="*/ 8 w 72"/>
                <a:gd name="T31" fmla="*/ 74 h 78"/>
                <a:gd name="T32" fmla="*/ 18 w 72"/>
                <a:gd name="T33" fmla="*/ 72 h 78"/>
                <a:gd name="T34" fmla="*/ 28 w 72"/>
                <a:gd name="T35" fmla="*/ 70 h 78"/>
                <a:gd name="T36" fmla="*/ 36 w 72"/>
                <a:gd name="T37" fmla="*/ 72 h 78"/>
                <a:gd name="T38" fmla="*/ 54 w 72"/>
                <a:gd name="T39" fmla="*/ 78 h 78"/>
                <a:gd name="T40" fmla="*/ 60 w 72"/>
                <a:gd name="T41" fmla="*/ 78 h 78"/>
                <a:gd name="T42" fmla="*/ 64 w 72"/>
                <a:gd name="T43" fmla="*/ 72 h 78"/>
                <a:gd name="T44" fmla="*/ 66 w 72"/>
                <a:gd name="T45" fmla="*/ 68 h 78"/>
                <a:gd name="T46" fmla="*/ 72 w 72"/>
                <a:gd name="T47" fmla="*/ 62 h 78"/>
                <a:gd name="T48" fmla="*/ 72 w 72"/>
                <a:gd name="T49" fmla="*/ 58 h 78"/>
                <a:gd name="T50" fmla="*/ 68 w 72"/>
                <a:gd name="T51" fmla="*/ 40 h 78"/>
                <a:gd name="T52" fmla="*/ 62 w 72"/>
                <a:gd name="T53" fmla="*/ 38 h 78"/>
                <a:gd name="T54" fmla="*/ 58 w 72"/>
                <a:gd name="T55" fmla="*/ 40 h 78"/>
                <a:gd name="T56" fmla="*/ 50 w 72"/>
                <a:gd name="T57" fmla="*/ 42 h 78"/>
                <a:gd name="T58" fmla="*/ 44 w 72"/>
                <a:gd name="T59" fmla="*/ 38 h 78"/>
                <a:gd name="T60" fmla="*/ 44 w 72"/>
                <a:gd name="T61" fmla="*/ 34 h 78"/>
                <a:gd name="T62" fmla="*/ 40 w 72"/>
                <a:gd name="T63" fmla="*/ 32 h 78"/>
                <a:gd name="T64" fmla="*/ 38 w 72"/>
                <a:gd name="T65" fmla="*/ 32 h 78"/>
                <a:gd name="T66" fmla="*/ 30 w 72"/>
                <a:gd name="T67" fmla="*/ 32 h 78"/>
                <a:gd name="T68" fmla="*/ 30 w 72"/>
                <a:gd name="T69" fmla="*/ 24 h 78"/>
                <a:gd name="T70" fmla="*/ 34 w 72"/>
                <a:gd name="T71" fmla="*/ 20 h 78"/>
                <a:gd name="T72" fmla="*/ 36 w 72"/>
                <a:gd name="T73" fmla="*/ 18 h 78"/>
                <a:gd name="T74" fmla="*/ 42 w 72"/>
                <a:gd name="T75" fmla="*/ 4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2" h="78">
                  <a:moveTo>
                    <a:pt x="40" y="0"/>
                  </a:moveTo>
                  <a:lnTo>
                    <a:pt x="40" y="2"/>
                  </a:lnTo>
                  <a:lnTo>
                    <a:pt x="40" y="2"/>
                  </a:lnTo>
                  <a:lnTo>
                    <a:pt x="38" y="0"/>
                  </a:lnTo>
                  <a:lnTo>
                    <a:pt x="38" y="0"/>
                  </a:lnTo>
                  <a:lnTo>
                    <a:pt x="36" y="2"/>
                  </a:lnTo>
                  <a:lnTo>
                    <a:pt x="34" y="4"/>
                  </a:lnTo>
                  <a:lnTo>
                    <a:pt x="32" y="10"/>
                  </a:lnTo>
                  <a:lnTo>
                    <a:pt x="32" y="10"/>
                  </a:lnTo>
                  <a:lnTo>
                    <a:pt x="26" y="12"/>
                  </a:lnTo>
                  <a:lnTo>
                    <a:pt x="22" y="14"/>
                  </a:lnTo>
                  <a:lnTo>
                    <a:pt x="22" y="14"/>
                  </a:lnTo>
                  <a:lnTo>
                    <a:pt x="20" y="20"/>
                  </a:lnTo>
                  <a:lnTo>
                    <a:pt x="18" y="26"/>
                  </a:lnTo>
                  <a:lnTo>
                    <a:pt x="18" y="30"/>
                  </a:lnTo>
                  <a:lnTo>
                    <a:pt x="16" y="36"/>
                  </a:lnTo>
                  <a:lnTo>
                    <a:pt x="16" y="36"/>
                  </a:lnTo>
                  <a:lnTo>
                    <a:pt x="10" y="40"/>
                  </a:lnTo>
                  <a:lnTo>
                    <a:pt x="8" y="46"/>
                  </a:lnTo>
                  <a:lnTo>
                    <a:pt x="8" y="46"/>
                  </a:lnTo>
                  <a:lnTo>
                    <a:pt x="8" y="52"/>
                  </a:lnTo>
                  <a:lnTo>
                    <a:pt x="6" y="58"/>
                  </a:lnTo>
                  <a:lnTo>
                    <a:pt x="6" y="58"/>
                  </a:lnTo>
                  <a:lnTo>
                    <a:pt x="2" y="62"/>
                  </a:lnTo>
                  <a:lnTo>
                    <a:pt x="0" y="64"/>
                  </a:lnTo>
                  <a:lnTo>
                    <a:pt x="0" y="66"/>
                  </a:lnTo>
                  <a:lnTo>
                    <a:pt x="0" y="66"/>
                  </a:lnTo>
                  <a:lnTo>
                    <a:pt x="0" y="70"/>
                  </a:lnTo>
                  <a:lnTo>
                    <a:pt x="0" y="72"/>
                  </a:lnTo>
                  <a:lnTo>
                    <a:pt x="6" y="74"/>
                  </a:lnTo>
                  <a:lnTo>
                    <a:pt x="6" y="74"/>
                  </a:lnTo>
                  <a:lnTo>
                    <a:pt x="8" y="74"/>
                  </a:lnTo>
                  <a:lnTo>
                    <a:pt x="8" y="74"/>
                  </a:lnTo>
                  <a:lnTo>
                    <a:pt x="18" y="72"/>
                  </a:lnTo>
                  <a:lnTo>
                    <a:pt x="28" y="70"/>
                  </a:lnTo>
                  <a:lnTo>
                    <a:pt x="28" y="70"/>
                  </a:lnTo>
                  <a:lnTo>
                    <a:pt x="36" y="72"/>
                  </a:lnTo>
                  <a:lnTo>
                    <a:pt x="36" y="72"/>
                  </a:lnTo>
                  <a:lnTo>
                    <a:pt x="44" y="76"/>
                  </a:lnTo>
                  <a:lnTo>
                    <a:pt x="54" y="78"/>
                  </a:lnTo>
                  <a:lnTo>
                    <a:pt x="54" y="78"/>
                  </a:lnTo>
                  <a:lnTo>
                    <a:pt x="60" y="78"/>
                  </a:lnTo>
                  <a:lnTo>
                    <a:pt x="60" y="78"/>
                  </a:lnTo>
                  <a:lnTo>
                    <a:pt x="64" y="72"/>
                  </a:lnTo>
                  <a:lnTo>
                    <a:pt x="66" y="68"/>
                  </a:lnTo>
                  <a:lnTo>
                    <a:pt x="66" y="68"/>
                  </a:lnTo>
                  <a:lnTo>
                    <a:pt x="72" y="64"/>
                  </a:lnTo>
                  <a:lnTo>
                    <a:pt x="72" y="62"/>
                  </a:lnTo>
                  <a:lnTo>
                    <a:pt x="72" y="58"/>
                  </a:lnTo>
                  <a:lnTo>
                    <a:pt x="72" y="58"/>
                  </a:lnTo>
                  <a:lnTo>
                    <a:pt x="70" y="46"/>
                  </a:lnTo>
                  <a:lnTo>
                    <a:pt x="68" y="40"/>
                  </a:lnTo>
                  <a:lnTo>
                    <a:pt x="62" y="38"/>
                  </a:lnTo>
                  <a:lnTo>
                    <a:pt x="62" y="38"/>
                  </a:lnTo>
                  <a:lnTo>
                    <a:pt x="58" y="40"/>
                  </a:lnTo>
                  <a:lnTo>
                    <a:pt x="58" y="40"/>
                  </a:lnTo>
                  <a:lnTo>
                    <a:pt x="50" y="42"/>
                  </a:lnTo>
                  <a:lnTo>
                    <a:pt x="50" y="42"/>
                  </a:lnTo>
                  <a:lnTo>
                    <a:pt x="46" y="40"/>
                  </a:lnTo>
                  <a:lnTo>
                    <a:pt x="44" y="38"/>
                  </a:lnTo>
                  <a:lnTo>
                    <a:pt x="44" y="38"/>
                  </a:lnTo>
                  <a:lnTo>
                    <a:pt x="44" y="34"/>
                  </a:lnTo>
                  <a:lnTo>
                    <a:pt x="40" y="32"/>
                  </a:lnTo>
                  <a:lnTo>
                    <a:pt x="40" y="32"/>
                  </a:lnTo>
                  <a:lnTo>
                    <a:pt x="38" y="32"/>
                  </a:lnTo>
                  <a:lnTo>
                    <a:pt x="38" y="32"/>
                  </a:lnTo>
                  <a:lnTo>
                    <a:pt x="30" y="32"/>
                  </a:lnTo>
                  <a:lnTo>
                    <a:pt x="30" y="32"/>
                  </a:lnTo>
                  <a:lnTo>
                    <a:pt x="30" y="28"/>
                  </a:lnTo>
                  <a:lnTo>
                    <a:pt x="30" y="24"/>
                  </a:lnTo>
                  <a:lnTo>
                    <a:pt x="30" y="24"/>
                  </a:lnTo>
                  <a:lnTo>
                    <a:pt x="34" y="20"/>
                  </a:lnTo>
                  <a:lnTo>
                    <a:pt x="36" y="18"/>
                  </a:lnTo>
                  <a:lnTo>
                    <a:pt x="36" y="18"/>
                  </a:lnTo>
                  <a:lnTo>
                    <a:pt x="40" y="10"/>
                  </a:lnTo>
                  <a:lnTo>
                    <a:pt x="42" y="4"/>
                  </a:lnTo>
                  <a:lnTo>
                    <a:pt x="40"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98" name="Freeform 183"/>
            <p:cNvSpPr>
              <a:spLocks/>
            </p:cNvSpPr>
            <p:nvPr/>
          </p:nvSpPr>
          <p:spPr bwMode="auto">
            <a:xfrm>
              <a:off x="4744" y="1722"/>
              <a:ext cx="72" cy="78"/>
            </a:xfrm>
            <a:custGeom>
              <a:avLst/>
              <a:gdLst>
                <a:gd name="T0" fmla="*/ 40 w 72"/>
                <a:gd name="T1" fmla="*/ 2 h 78"/>
                <a:gd name="T2" fmla="*/ 38 w 72"/>
                <a:gd name="T3" fmla="*/ 0 h 78"/>
                <a:gd name="T4" fmla="*/ 36 w 72"/>
                <a:gd name="T5" fmla="*/ 2 h 78"/>
                <a:gd name="T6" fmla="*/ 32 w 72"/>
                <a:gd name="T7" fmla="*/ 10 h 78"/>
                <a:gd name="T8" fmla="*/ 26 w 72"/>
                <a:gd name="T9" fmla="*/ 12 h 78"/>
                <a:gd name="T10" fmla="*/ 22 w 72"/>
                <a:gd name="T11" fmla="*/ 14 h 78"/>
                <a:gd name="T12" fmla="*/ 18 w 72"/>
                <a:gd name="T13" fmla="*/ 26 h 78"/>
                <a:gd name="T14" fmla="*/ 16 w 72"/>
                <a:gd name="T15" fmla="*/ 36 h 78"/>
                <a:gd name="T16" fmla="*/ 10 w 72"/>
                <a:gd name="T17" fmla="*/ 40 h 78"/>
                <a:gd name="T18" fmla="*/ 8 w 72"/>
                <a:gd name="T19" fmla="*/ 46 h 78"/>
                <a:gd name="T20" fmla="*/ 6 w 72"/>
                <a:gd name="T21" fmla="*/ 58 h 78"/>
                <a:gd name="T22" fmla="*/ 2 w 72"/>
                <a:gd name="T23" fmla="*/ 62 h 78"/>
                <a:gd name="T24" fmla="*/ 0 w 72"/>
                <a:gd name="T25" fmla="*/ 66 h 78"/>
                <a:gd name="T26" fmla="*/ 0 w 72"/>
                <a:gd name="T27" fmla="*/ 70 h 78"/>
                <a:gd name="T28" fmla="*/ 6 w 72"/>
                <a:gd name="T29" fmla="*/ 74 h 78"/>
                <a:gd name="T30" fmla="*/ 8 w 72"/>
                <a:gd name="T31" fmla="*/ 74 h 78"/>
                <a:gd name="T32" fmla="*/ 18 w 72"/>
                <a:gd name="T33" fmla="*/ 72 h 78"/>
                <a:gd name="T34" fmla="*/ 28 w 72"/>
                <a:gd name="T35" fmla="*/ 70 h 78"/>
                <a:gd name="T36" fmla="*/ 36 w 72"/>
                <a:gd name="T37" fmla="*/ 72 h 78"/>
                <a:gd name="T38" fmla="*/ 54 w 72"/>
                <a:gd name="T39" fmla="*/ 78 h 78"/>
                <a:gd name="T40" fmla="*/ 60 w 72"/>
                <a:gd name="T41" fmla="*/ 78 h 78"/>
                <a:gd name="T42" fmla="*/ 64 w 72"/>
                <a:gd name="T43" fmla="*/ 72 h 78"/>
                <a:gd name="T44" fmla="*/ 66 w 72"/>
                <a:gd name="T45" fmla="*/ 68 h 78"/>
                <a:gd name="T46" fmla="*/ 72 w 72"/>
                <a:gd name="T47" fmla="*/ 62 h 78"/>
                <a:gd name="T48" fmla="*/ 72 w 72"/>
                <a:gd name="T49" fmla="*/ 58 h 78"/>
                <a:gd name="T50" fmla="*/ 68 w 72"/>
                <a:gd name="T51" fmla="*/ 40 h 78"/>
                <a:gd name="T52" fmla="*/ 62 w 72"/>
                <a:gd name="T53" fmla="*/ 38 h 78"/>
                <a:gd name="T54" fmla="*/ 58 w 72"/>
                <a:gd name="T55" fmla="*/ 40 h 78"/>
                <a:gd name="T56" fmla="*/ 50 w 72"/>
                <a:gd name="T57" fmla="*/ 42 h 78"/>
                <a:gd name="T58" fmla="*/ 44 w 72"/>
                <a:gd name="T59" fmla="*/ 38 h 78"/>
                <a:gd name="T60" fmla="*/ 44 w 72"/>
                <a:gd name="T61" fmla="*/ 34 h 78"/>
                <a:gd name="T62" fmla="*/ 40 w 72"/>
                <a:gd name="T63" fmla="*/ 32 h 78"/>
                <a:gd name="T64" fmla="*/ 38 w 72"/>
                <a:gd name="T65" fmla="*/ 32 h 78"/>
                <a:gd name="T66" fmla="*/ 30 w 72"/>
                <a:gd name="T67" fmla="*/ 32 h 78"/>
                <a:gd name="T68" fmla="*/ 30 w 72"/>
                <a:gd name="T69" fmla="*/ 24 h 78"/>
                <a:gd name="T70" fmla="*/ 34 w 72"/>
                <a:gd name="T71" fmla="*/ 20 h 78"/>
                <a:gd name="T72" fmla="*/ 36 w 72"/>
                <a:gd name="T73" fmla="*/ 18 h 78"/>
                <a:gd name="T74" fmla="*/ 42 w 72"/>
                <a:gd name="T75" fmla="*/ 4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2" h="78">
                  <a:moveTo>
                    <a:pt x="40" y="0"/>
                  </a:moveTo>
                  <a:lnTo>
                    <a:pt x="40" y="2"/>
                  </a:lnTo>
                  <a:lnTo>
                    <a:pt x="40" y="2"/>
                  </a:lnTo>
                  <a:lnTo>
                    <a:pt x="38" y="0"/>
                  </a:lnTo>
                  <a:lnTo>
                    <a:pt x="38" y="0"/>
                  </a:lnTo>
                  <a:lnTo>
                    <a:pt x="36" y="2"/>
                  </a:lnTo>
                  <a:lnTo>
                    <a:pt x="34" y="4"/>
                  </a:lnTo>
                  <a:lnTo>
                    <a:pt x="32" y="10"/>
                  </a:lnTo>
                  <a:lnTo>
                    <a:pt x="32" y="10"/>
                  </a:lnTo>
                  <a:lnTo>
                    <a:pt x="26" y="12"/>
                  </a:lnTo>
                  <a:lnTo>
                    <a:pt x="22" y="14"/>
                  </a:lnTo>
                  <a:lnTo>
                    <a:pt x="22" y="14"/>
                  </a:lnTo>
                  <a:lnTo>
                    <a:pt x="20" y="20"/>
                  </a:lnTo>
                  <a:lnTo>
                    <a:pt x="18" y="26"/>
                  </a:lnTo>
                  <a:lnTo>
                    <a:pt x="18" y="30"/>
                  </a:lnTo>
                  <a:lnTo>
                    <a:pt x="16" y="36"/>
                  </a:lnTo>
                  <a:lnTo>
                    <a:pt x="16" y="36"/>
                  </a:lnTo>
                  <a:lnTo>
                    <a:pt x="10" y="40"/>
                  </a:lnTo>
                  <a:lnTo>
                    <a:pt x="8" y="46"/>
                  </a:lnTo>
                  <a:lnTo>
                    <a:pt x="8" y="46"/>
                  </a:lnTo>
                  <a:lnTo>
                    <a:pt x="8" y="52"/>
                  </a:lnTo>
                  <a:lnTo>
                    <a:pt x="6" y="58"/>
                  </a:lnTo>
                  <a:lnTo>
                    <a:pt x="6" y="58"/>
                  </a:lnTo>
                  <a:lnTo>
                    <a:pt x="2" y="62"/>
                  </a:lnTo>
                  <a:lnTo>
                    <a:pt x="0" y="64"/>
                  </a:lnTo>
                  <a:lnTo>
                    <a:pt x="0" y="66"/>
                  </a:lnTo>
                  <a:lnTo>
                    <a:pt x="0" y="66"/>
                  </a:lnTo>
                  <a:lnTo>
                    <a:pt x="0" y="70"/>
                  </a:lnTo>
                  <a:lnTo>
                    <a:pt x="0" y="72"/>
                  </a:lnTo>
                  <a:lnTo>
                    <a:pt x="6" y="74"/>
                  </a:lnTo>
                  <a:lnTo>
                    <a:pt x="6" y="74"/>
                  </a:lnTo>
                  <a:lnTo>
                    <a:pt x="8" y="74"/>
                  </a:lnTo>
                  <a:lnTo>
                    <a:pt x="8" y="74"/>
                  </a:lnTo>
                  <a:lnTo>
                    <a:pt x="18" y="72"/>
                  </a:lnTo>
                  <a:lnTo>
                    <a:pt x="28" y="70"/>
                  </a:lnTo>
                  <a:lnTo>
                    <a:pt x="28" y="70"/>
                  </a:lnTo>
                  <a:lnTo>
                    <a:pt x="36" y="72"/>
                  </a:lnTo>
                  <a:lnTo>
                    <a:pt x="36" y="72"/>
                  </a:lnTo>
                  <a:lnTo>
                    <a:pt x="44" y="76"/>
                  </a:lnTo>
                  <a:lnTo>
                    <a:pt x="54" y="78"/>
                  </a:lnTo>
                  <a:lnTo>
                    <a:pt x="54" y="78"/>
                  </a:lnTo>
                  <a:lnTo>
                    <a:pt x="60" y="78"/>
                  </a:lnTo>
                  <a:lnTo>
                    <a:pt x="60" y="78"/>
                  </a:lnTo>
                  <a:lnTo>
                    <a:pt x="64" y="72"/>
                  </a:lnTo>
                  <a:lnTo>
                    <a:pt x="66" y="68"/>
                  </a:lnTo>
                  <a:lnTo>
                    <a:pt x="66" y="68"/>
                  </a:lnTo>
                  <a:lnTo>
                    <a:pt x="72" y="64"/>
                  </a:lnTo>
                  <a:lnTo>
                    <a:pt x="72" y="62"/>
                  </a:lnTo>
                  <a:lnTo>
                    <a:pt x="72" y="58"/>
                  </a:lnTo>
                  <a:lnTo>
                    <a:pt x="72" y="58"/>
                  </a:lnTo>
                  <a:lnTo>
                    <a:pt x="70" y="46"/>
                  </a:lnTo>
                  <a:lnTo>
                    <a:pt x="68" y="40"/>
                  </a:lnTo>
                  <a:lnTo>
                    <a:pt x="62" y="38"/>
                  </a:lnTo>
                  <a:lnTo>
                    <a:pt x="62" y="38"/>
                  </a:lnTo>
                  <a:lnTo>
                    <a:pt x="58" y="40"/>
                  </a:lnTo>
                  <a:lnTo>
                    <a:pt x="58" y="40"/>
                  </a:lnTo>
                  <a:lnTo>
                    <a:pt x="50" y="42"/>
                  </a:lnTo>
                  <a:lnTo>
                    <a:pt x="50" y="42"/>
                  </a:lnTo>
                  <a:lnTo>
                    <a:pt x="46" y="40"/>
                  </a:lnTo>
                  <a:lnTo>
                    <a:pt x="44" y="38"/>
                  </a:lnTo>
                  <a:lnTo>
                    <a:pt x="44" y="38"/>
                  </a:lnTo>
                  <a:lnTo>
                    <a:pt x="44" y="34"/>
                  </a:lnTo>
                  <a:lnTo>
                    <a:pt x="40" y="32"/>
                  </a:lnTo>
                  <a:lnTo>
                    <a:pt x="40" y="32"/>
                  </a:lnTo>
                  <a:lnTo>
                    <a:pt x="38" y="32"/>
                  </a:lnTo>
                  <a:lnTo>
                    <a:pt x="38" y="32"/>
                  </a:lnTo>
                  <a:lnTo>
                    <a:pt x="30" y="32"/>
                  </a:lnTo>
                  <a:lnTo>
                    <a:pt x="30" y="32"/>
                  </a:lnTo>
                  <a:lnTo>
                    <a:pt x="30" y="28"/>
                  </a:lnTo>
                  <a:lnTo>
                    <a:pt x="30" y="24"/>
                  </a:lnTo>
                  <a:lnTo>
                    <a:pt x="30" y="24"/>
                  </a:lnTo>
                  <a:lnTo>
                    <a:pt x="34" y="20"/>
                  </a:lnTo>
                  <a:lnTo>
                    <a:pt x="36" y="18"/>
                  </a:lnTo>
                  <a:lnTo>
                    <a:pt x="36" y="18"/>
                  </a:lnTo>
                  <a:lnTo>
                    <a:pt x="40" y="10"/>
                  </a:lnTo>
                  <a:lnTo>
                    <a:pt x="42" y="4"/>
                  </a:lnTo>
                  <a:lnTo>
                    <a:pt x="4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99" name="Freeform 184"/>
            <p:cNvSpPr>
              <a:spLocks/>
            </p:cNvSpPr>
            <p:nvPr/>
          </p:nvSpPr>
          <p:spPr bwMode="auto">
            <a:xfrm>
              <a:off x="4810" y="1794"/>
              <a:ext cx="16" cy="18"/>
            </a:xfrm>
            <a:custGeom>
              <a:avLst/>
              <a:gdLst>
                <a:gd name="T0" fmla="*/ 8 w 16"/>
                <a:gd name="T1" fmla="*/ 0 h 18"/>
                <a:gd name="T2" fmla="*/ 8 w 16"/>
                <a:gd name="T3" fmla="*/ 0 h 18"/>
                <a:gd name="T4" fmla="*/ 6 w 16"/>
                <a:gd name="T5" fmla="*/ 2 h 18"/>
                <a:gd name="T6" fmla="*/ 4 w 16"/>
                <a:gd name="T7" fmla="*/ 6 h 18"/>
                <a:gd name="T8" fmla="*/ 4 w 16"/>
                <a:gd name="T9" fmla="*/ 6 h 18"/>
                <a:gd name="T10" fmla="*/ 0 w 16"/>
                <a:gd name="T11" fmla="*/ 10 h 18"/>
                <a:gd name="T12" fmla="*/ 0 w 16"/>
                <a:gd name="T13" fmla="*/ 10 h 18"/>
                <a:gd name="T14" fmla="*/ 2 w 16"/>
                <a:gd name="T15" fmla="*/ 14 h 18"/>
                <a:gd name="T16" fmla="*/ 2 w 16"/>
                <a:gd name="T17" fmla="*/ 16 h 18"/>
                <a:gd name="T18" fmla="*/ 8 w 16"/>
                <a:gd name="T19" fmla="*/ 18 h 18"/>
                <a:gd name="T20" fmla="*/ 8 w 16"/>
                <a:gd name="T21" fmla="*/ 18 h 18"/>
                <a:gd name="T22" fmla="*/ 14 w 16"/>
                <a:gd name="T23" fmla="*/ 16 h 18"/>
                <a:gd name="T24" fmla="*/ 14 w 16"/>
                <a:gd name="T25" fmla="*/ 16 h 18"/>
                <a:gd name="T26" fmla="*/ 16 w 16"/>
                <a:gd name="T27" fmla="*/ 12 h 18"/>
                <a:gd name="T28" fmla="*/ 16 w 16"/>
                <a:gd name="T29" fmla="*/ 8 h 18"/>
                <a:gd name="T30" fmla="*/ 12 w 16"/>
                <a:gd name="T31" fmla="*/ 2 h 18"/>
                <a:gd name="T32" fmla="*/ 8 w 16"/>
                <a:gd name="T3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 h="18">
                  <a:moveTo>
                    <a:pt x="8" y="0"/>
                  </a:moveTo>
                  <a:lnTo>
                    <a:pt x="8" y="0"/>
                  </a:lnTo>
                  <a:lnTo>
                    <a:pt x="6" y="2"/>
                  </a:lnTo>
                  <a:lnTo>
                    <a:pt x="4" y="6"/>
                  </a:lnTo>
                  <a:lnTo>
                    <a:pt x="4" y="6"/>
                  </a:lnTo>
                  <a:lnTo>
                    <a:pt x="0" y="10"/>
                  </a:lnTo>
                  <a:lnTo>
                    <a:pt x="0" y="10"/>
                  </a:lnTo>
                  <a:lnTo>
                    <a:pt x="2" y="14"/>
                  </a:lnTo>
                  <a:lnTo>
                    <a:pt x="2" y="16"/>
                  </a:lnTo>
                  <a:lnTo>
                    <a:pt x="8" y="18"/>
                  </a:lnTo>
                  <a:lnTo>
                    <a:pt x="8" y="18"/>
                  </a:lnTo>
                  <a:lnTo>
                    <a:pt x="14" y="16"/>
                  </a:lnTo>
                  <a:lnTo>
                    <a:pt x="14" y="16"/>
                  </a:lnTo>
                  <a:lnTo>
                    <a:pt x="16" y="12"/>
                  </a:lnTo>
                  <a:lnTo>
                    <a:pt x="16" y="8"/>
                  </a:lnTo>
                  <a:lnTo>
                    <a:pt x="12" y="2"/>
                  </a:lnTo>
                  <a:lnTo>
                    <a:pt x="8"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200" name="Freeform 185"/>
            <p:cNvSpPr>
              <a:spLocks/>
            </p:cNvSpPr>
            <p:nvPr/>
          </p:nvSpPr>
          <p:spPr bwMode="auto">
            <a:xfrm>
              <a:off x="4810" y="1794"/>
              <a:ext cx="16" cy="18"/>
            </a:xfrm>
            <a:custGeom>
              <a:avLst/>
              <a:gdLst>
                <a:gd name="T0" fmla="*/ 8 w 16"/>
                <a:gd name="T1" fmla="*/ 0 h 18"/>
                <a:gd name="T2" fmla="*/ 8 w 16"/>
                <a:gd name="T3" fmla="*/ 0 h 18"/>
                <a:gd name="T4" fmla="*/ 6 w 16"/>
                <a:gd name="T5" fmla="*/ 2 h 18"/>
                <a:gd name="T6" fmla="*/ 4 w 16"/>
                <a:gd name="T7" fmla="*/ 6 h 18"/>
                <a:gd name="T8" fmla="*/ 4 w 16"/>
                <a:gd name="T9" fmla="*/ 6 h 18"/>
                <a:gd name="T10" fmla="*/ 0 w 16"/>
                <a:gd name="T11" fmla="*/ 10 h 18"/>
                <a:gd name="T12" fmla="*/ 0 w 16"/>
                <a:gd name="T13" fmla="*/ 10 h 18"/>
                <a:gd name="T14" fmla="*/ 2 w 16"/>
                <a:gd name="T15" fmla="*/ 14 h 18"/>
                <a:gd name="T16" fmla="*/ 2 w 16"/>
                <a:gd name="T17" fmla="*/ 16 h 18"/>
                <a:gd name="T18" fmla="*/ 8 w 16"/>
                <a:gd name="T19" fmla="*/ 18 h 18"/>
                <a:gd name="T20" fmla="*/ 8 w 16"/>
                <a:gd name="T21" fmla="*/ 18 h 18"/>
                <a:gd name="T22" fmla="*/ 14 w 16"/>
                <a:gd name="T23" fmla="*/ 16 h 18"/>
                <a:gd name="T24" fmla="*/ 14 w 16"/>
                <a:gd name="T25" fmla="*/ 16 h 18"/>
                <a:gd name="T26" fmla="*/ 16 w 16"/>
                <a:gd name="T27" fmla="*/ 12 h 18"/>
                <a:gd name="T28" fmla="*/ 16 w 16"/>
                <a:gd name="T29" fmla="*/ 8 h 18"/>
                <a:gd name="T30" fmla="*/ 12 w 16"/>
                <a:gd name="T31" fmla="*/ 2 h 18"/>
                <a:gd name="T32" fmla="*/ 8 w 16"/>
                <a:gd name="T3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 h="18">
                  <a:moveTo>
                    <a:pt x="8" y="0"/>
                  </a:moveTo>
                  <a:lnTo>
                    <a:pt x="8" y="0"/>
                  </a:lnTo>
                  <a:lnTo>
                    <a:pt x="6" y="2"/>
                  </a:lnTo>
                  <a:lnTo>
                    <a:pt x="4" y="6"/>
                  </a:lnTo>
                  <a:lnTo>
                    <a:pt x="4" y="6"/>
                  </a:lnTo>
                  <a:lnTo>
                    <a:pt x="0" y="10"/>
                  </a:lnTo>
                  <a:lnTo>
                    <a:pt x="0" y="10"/>
                  </a:lnTo>
                  <a:lnTo>
                    <a:pt x="2" y="14"/>
                  </a:lnTo>
                  <a:lnTo>
                    <a:pt x="2" y="16"/>
                  </a:lnTo>
                  <a:lnTo>
                    <a:pt x="8" y="18"/>
                  </a:lnTo>
                  <a:lnTo>
                    <a:pt x="8" y="18"/>
                  </a:lnTo>
                  <a:lnTo>
                    <a:pt x="14" y="16"/>
                  </a:lnTo>
                  <a:lnTo>
                    <a:pt x="14" y="16"/>
                  </a:lnTo>
                  <a:lnTo>
                    <a:pt x="16" y="12"/>
                  </a:lnTo>
                  <a:lnTo>
                    <a:pt x="16" y="8"/>
                  </a:lnTo>
                  <a:lnTo>
                    <a:pt x="12" y="2"/>
                  </a:lnTo>
                  <a:lnTo>
                    <a:pt x="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201" name="Freeform 186"/>
            <p:cNvSpPr>
              <a:spLocks/>
            </p:cNvSpPr>
            <p:nvPr/>
          </p:nvSpPr>
          <p:spPr bwMode="auto">
            <a:xfrm>
              <a:off x="4666" y="1826"/>
              <a:ext cx="56" cy="28"/>
            </a:xfrm>
            <a:custGeom>
              <a:avLst/>
              <a:gdLst>
                <a:gd name="T0" fmla="*/ 46 w 56"/>
                <a:gd name="T1" fmla="*/ 0 h 28"/>
                <a:gd name="T2" fmla="*/ 46 w 56"/>
                <a:gd name="T3" fmla="*/ 0 h 28"/>
                <a:gd name="T4" fmla="*/ 36 w 56"/>
                <a:gd name="T5" fmla="*/ 0 h 28"/>
                <a:gd name="T6" fmla="*/ 36 w 56"/>
                <a:gd name="T7" fmla="*/ 0 h 28"/>
                <a:gd name="T8" fmla="*/ 30 w 56"/>
                <a:gd name="T9" fmla="*/ 2 h 28"/>
                <a:gd name="T10" fmla="*/ 24 w 56"/>
                <a:gd name="T11" fmla="*/ 4 h 28"/>
                <a:gd name="T12" fmla="*/ 20 w 56"/>
                <a:gd name="T13" fmla="*/ 6 h 28"/>
                <a:gd name="T14" fmla="*/ 12 w 56"/>
                <a:gd name="T15" fmla="*/ 8 h 28"/>
                <a:gd name="T16" fmla="*/ 12 w 56"/>
                <a:gd name="T17" fmla="*/ 8 h 28"/>
                <a:gd name="T18" fmla="*/ 8 w 56"/>
                <a:gd name="T19" fmla="*/ 8 h 28"/>
                <a:gd name="T20" fmla="*/ 2 w 56"/>
                <a:gd name="T21" fmla="*/ 12 h 28"/>
                <a:gd name="T22" fmla="*/ 2 w 56"/>
                <a:gd name="T23" fmla="*/ 12 h 28"/>
                <a:gd name="T24" fmla="*/ 0 w 56"/>
                <a:gd name="T25" fmla="*/ 18 h 28"/>
                <a:gd name="T26" fmla="*/ 0 w 56"/>
                <a:gd name="T27" fmla="*/ 22 h 28"/>
                <a:gd name="T28" fmla="*/ 2 w 56"/>
                <a:gd name="T29" fmla="*/ 26 h 28"/>
                <a:gd name="T30" fmla="*/ 6 w 56"/>
                <a:gd name="T31" fmla="*/ 28 h 28"/>
                <a:gd name="T32" fmla="*/ 6 w 56"/>
                <a:gd name="T33" fmla="*/ 28 h 28"/>
                <a:gd name="T34" fmla="*/ 10 w 56"/>
                <a:gd name="T35" fmla="*/ 28 h 28"/>
                <a:gd name="T36" fmla="*/ 10 w 56"/>
                <a:gd name="T37" fmla="*/ 28 h 28"/>
                <a:gd name="T38" fmla="*/ 22 w 56"/>
                <a:gd name="T39" fmla="*/ 22 h 28"/>
                <a:gd name="T40" fmla="*/ 32 w 56"/>
                <a:gd name="T41" fmla="*/ 16 h 28"/>
                <a:gd name="T42" fmla="*/ 32 w 56"/>
                <a:gd name="T43" fmla="*/ 16 h 28"/>
                <a:gd name="T44" fmla="*/ 44 w 56"/>
                <a:gd name="T45" fmla="*/ 12 h 28"/>
                <a:gd name="T46" fmla="*/ 54 w 56"/>
                <a:gd name="T47" fmla="*/ 6 h 28"/>
                <a:gd name="T48" fmla="*/ 54 w 56"/>
                <a:gd name="T49" fmla="*/ 6 h 28"/>
                <a:gd name="T50" fmla="*/ 56 w 56"/>
                <a:gd name="T51" fmla="*/ 4 h 28"/>
                <a:gd name="T52" fmla="*/ 56 w 56"/>
                <a:gd name="T53" fmla="*/ 0 h 28"/>
                <a:gd name="T54" fmla="*/ 52 w 56"/>
                <a:gd name="T55" fmla="*/ 0 h 28"/>
                <a:gd name="T56" fmla="*/ 46 w 56"/>
                <a:gd name="T5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28">
                  <a:moveTo>
                    <a:pt x="46" y="0"/>
                  </a:moveTo>
                  <a:lnTo>
                    <a:pt x="46" y="0"/>
                  </a:lnTo>
                  <a:lnTo>
                    <a:pt x="36" y="0"/>
                  </a:lnTo>
                  <a:lnTo>
                    <a:pt x="36" y="0"/>
                  </a:lnTo>
                  <a:lnTo>
                    <a:pt x="30" y="2"/>
                  </a:lnTo>
                  <a:lnTo>
                    <a:pt x="24" y="4"/>
                  </a:lnTo>
                  <a:lnTo>
                    <a:pt x="20" y="6"/>
                  </a:lnTo>
                  <a:lnTo>
                    <a:pt x="12" y="8"/>
                  </a:lnTo>
                  <a:lnTo>
                    <a:pt x="12" y="8"/>
                  </a:lnTo>
                  <a:lnTo>
                    <a:pt x="8" y="8"/>
                  </a:lnTo>
                  <a:lnTo>
                    <a:pt x="2" y="12"/>
                  </a:lnTo>
                  <a:lnTo>
                    <a:pt x="2" y="12"/>
                  </a:lnTo>
                  <a:lnTo>
                    <a:pt x="0" y="18"/>
                  </a:lnTo>
                  <a:lnTo>
                    <a:pt x="0" y="22"/>
                  </a:lnTo>
                  <a:lnTo>
                    <a:pt x="2" y="26"/>
                  </a:lnTo>
                  <a:lnTo>
                    <a:pt x="6" y="28"/>
                  </a:lnTo>
                  <a:lnTo>
                    <a:pt x="6" y="28"/>
                  </a:lnTo>
                  <a:lnTo>
                    <a:pt x="10" y="28"/>
                  </a:lnTo>
                  <a:lnTo>
                    <a:pt x="10" y="28"/>
                  </a:lnTo>
                  <a:lnTo>
                    <a:pt x="22" y="22"/>
                  </a:lnTo>
                  <a:lnTo>
                    <a:pt x="32" y="16"/>
                  </a:lnTo>
                  <a:lnTo>
                    <a:pt x="32" y="16"/>
                  </a:lnTo>
                  <a:lnTo>
                    <a:pt x="44" y="12"/>
                  </a:lnTo>
                  <a:lnTo>
                    <a:pt x="54" y="6"/>
                  </a:lnTo>
                  <a:lnTo>
                    <a:pt x="54" y="6"/>
                  </a:lnTo>
                  <a:lnTo>
                    <a:pt x="56" y="4"/>
                  </a:lnTo>
                  <a:lnTo>
                    <a:pt x="56" y="0"/>
                  </a:lnTo>
                  <a:lnTo>
                    <a:pt x="52" y="0"/>
                  </a:lnTo>
                  <a:lnTo>
                    <a:pt x="46"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202" name="Freeform 187"/>
            <p:cNvSpPr>
              <a:spLocks/>
            </p:cNvSpPr>
            <p:nvPr/>
          </p:nvSpPr>
          <p:spPr bwMode="auto">
            <a:xfrm>
              <a:off x="4666" y="1826"/>
              <a:ext cx="56" cy="28"/>
            </a:xfrm>
            <a:custGeom>
              <a:avLst/>
              <a:gdLst>
                <a:gd name="T0" fmla="*/ 46 w 56"/>
                <a:gd name="T1" fmla="*/ 0 h 28"/>
                <a:gd name="T2" fmla="*/ 46 w 56"/>
                <a:gd name="T3" fmla="*/ 0 h 28"/>
                <a:gd name="T4" fmla="*/ 36 w 56"/>
                <a:gd name="T5" fmla="*/ 0 h 28"/>
                <a:gd name="T6" fmla="*/ 36 w 56"/>
                <a:gd name="T7" fmla="*/ 0 h 28"/>
                <a:gd name="T8" fmla="*/ 30 w 56"/>
                <a:gd name="T9" fmla="*/ 2 h 28"/>
                <a:gd name="T10" fmla="*/ 24 w 56"/>
                <a:gd name="T11" fmla="*/ 4 h 28"/>
                <a:gd name="T12" fmla="*/ 20 w 56"/>
                <a:gd name="T13" fmla="*/ 6 h 28"/>
                <a:gd name="T14" fmla="*/ 12 w 56"/>
                <a:gd name="T15" fmla="*/ 8 h 28"/>
                <a:gd name="T16" fmla="*/ 12 w 56"/>
                <a:gd name="T17" fmla="*/ 8 h 28"/>
                <a:gd name="T18" fmla="*/ 8 w 56"/>
                <a:gd name="T19" fmla="*/ 8 h 28"/>
                <a:gd name="T20" fmla="*/ 2 w 56"/>
                <a:gd name="T21" fmla="*/ 12 h 28"/>
                <a:gd name="T22" fmla="*/ 2 w 56"/>
                <a:gd name="T23" fmla="*/ 12 h 28"/>
                <a:gd name="T24" fmla="*/ 0 w 56"/>
                <a:gd name="T25" fmla="*/ 18 h 28"/>
                <a:gd name="T26" fmla="*/ 0 w 56"/>
                <a:gd name="T27" fmla="*/ 22 h 28"/>
                <a:gd name="T28" fmla="*/ 2 w 56"/>
                <a:gd name="T29" fmla="*/ 26 h 28"/>
                <a:gd name="T30" fmla="*/ 6 w 56"/>
                <a:gd name="T31" fmla="*/ 28 h 28"/>
                <a:gd name="T32" fmla="*/ 6 w 56"/>
                <a:gd name="T33" fmla="*/ 28 h 28"/>
                <a:gd name="T34" fmla="*/ 10 w 56"/>
                <a:gd name="T35" fmla="*/ 28 h 28"/>
                <a:gd name="T36" fmla="*/ 10 w 56"/>
                <a:gd name="T37" fmla="*/ 28 h 28"/>
                <a:gd name="T38" fmla="*/ 22 w 56"/>
                <a:gd name="T39" fmla="*/ 22 h 28"/>
                <a:gd name="T40" fmla="*/ 32 w 56"/>
                <a:gd name="T41" fmla="*/ 16 h 28"/>
                <a:gd name="T42" fmla="*/ 32 w 56"/>
                <a:gd name="T43" fmla="*/ 16 h 28"/>
                <a:gd name="T44" fmla="*/ 44 w 56"/>
                <a:gd name="T45" fmla="*/ 12 h 28"/>
                <a:gd name="T46" fmla="*/ 54 w 56"/>
                <a:gd name="T47" fmla="*/ 6 h 28"/>
                <a:gd name="T48" fmla="*/ 54 w 56"/>
                <a:gd name="T49" fmla="*/ 6 h 28"/>
                <a:gd name="T50" fmla="*/ 56 w 56"/>
                <a:gd name="T51" fmla="*/ 4 h 28"/>
                <a:gd name="T52" fmla="*/ 56 w 56"/>
                <a:gd name="T53" fmla="*/ 0 h 28"/>
                <a:gd name="T54" fmla="*/ 52 w 56"/>
                <a:gd name="T55" fmla="*/ 0 h 28"/>
                <a:gd name="T56" fmla="*/ 46 w 56"/>
                <a:gd name="T5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28">
                  <a:moveTo>
                    <a:pt x="46" y="0"/>
                  </a:moveTo>
                  <a:lnTo>
                    <a:pt x="46" y="0"/>
                  </a:lnTo>
                  <a:lnTo>
                    <a:pt x="36" y="0"/>
                  </a:lnTo>
                  <a:lnTo>
                    <a:pt x="36" y="0"/>
                  </a:lnTo>
                  <a:lnTo>
                    <a:pt x="30" y="2"/>
                  </a:lnTo>
                  <a:lnTo>
                    <a:pt x="24" y="4"/>
                  </a:lnTo>
                  <a:lnTo>
                    <a:pt x="20" y="6"/>
                  </a:lnTo>
                  <a:lnTo>
                    <a:pt x="12" y="8"/>
                  </a:lnTo>
                  <a:lnTo>
                    <a:pt x="12" y="8"/>
                  </a:lnTo>
                  <a:lnTo>
                    <a:pt x="8" y="8"/>
                  </a:lnTo>
                  <a:lnTo>
                    <a:pt x="2" y="12"/>
                  </a:lnTo>
                  <a:lnTo>
                    <a:pt x="2" y="12"/>
                  </a:lnTo>
                  <a:lnTo>
                    <a:pt x="0" y="18"/>
                  </a:lnTo>
                  <a:lnTo>
                    <a:pt x="0" y="22"/>
                  </a:lnTo>
                  <a:lnTo>
                    <a:pt x="2" y="26"/>
                  </a:lnTo>
                  <a:lnTo>
                    <a:pt x="6" y="28"/>
                  </a:lnTo>
                  <a:lnTo>
                    <a:pt x="6" y="28"/>
                  </a:lnTo>
                  <a:lnTo>
                    <a:pt x="10" y="28"/>
                  </a:lnTo>
                  <a:lnTo>
                    <a:pt x="10" y="28"/>
                  </a:lnTo>
                  <a:lnTo>
                    <a:pt x="22" y="22"/>
                  </a:lnTo>
                  <a:lnTo>
                    <a:pt x="32" y="16"/>
                  </a:lnTo>
                  <a:lnTo>
                    <a:pt x="32" y="16"/>
                  </a:lnTo>
                  <a:lnTo>
                    <a:pt x="44" y="12"/>
                  </a:lnTo>
                  <a:lnTo>
                    <a:pt x="54" y="6"/>
                  </a:lnTo>
                  <a:lnTo>
                    <a:pt x="54" y="6"/>
                  </a:lnTo>
                  <a:lnTo>
                    <a:pt x="56" y="4"/>
                  </a:lnTo>
                  <a:lnTo>
                    <a:pt x="56" y="0"/>
                  </a:lnTo>
                  <a:lnTo>
                    <a:pt x="52" y="0"/>
                  </a:lnTo>
                  <a:lnTo>
                    <a:pt x="4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203" name="Freeform 188"/>
            <p:cNvSpPr>
              <a:spLocks/>
            </p:cNvSpPr>
            <p:nvPr/>
          </p:nvSpPr>
          <p:spPr bwMode="auto">
            <a:xfrm>
              <a:off x="4722" y="1808"/>
              <a:ext cx="16" cy="18"/>
            </a:xfrm>
            <a:custGeom>
              <a:avLst/>
              <a:gdLst>
                <a:gd name="T0" fmla="*/ 10 w 16"/>
                <a:gd name="T1" fmla="*/ 0 h 18"/>
                <a:gd name="T2" fmla="*/ 10 w 16"/>
                <a:gd name="T3" fmla="*/ 0 h 18"/>
                <a:gd name="T4" fmla="*/ 4 w 16"/>
                <a:gd name="T5" fmla="*/ 2 h 18"/>
                <a:gd name="T6" fmla="*/ 4 w 16"/>
                <a:gd name="T7" fmla="*/ 2 h 18"/>
                <a:gd name="T8" fmla="*/ 0 w 16"/>
                <a:gd name="T9" fmla="*/ 8 h 18"/>
                <a:gd name="T10" fmla="*/ 0 w 16"/>
                <a:gd name="T11" fmla="*/ 12 h 18"/>
                <a:gd name="T12" fmla="*/ 0 w 16"/>
                <a:gd name="T13" fmla="*/ 14 h 18"/>
                <a:gd name="T14" fmla="*/ 0 w 16"/>
                <a:gd name="T15" fmla="*/ 14 h 18"/>
                <a:gd name="T16" fmla="*/ 4 w 16"/>
                <a:gd name="T17" fmla="*/ 16 h 18"/>
                <a:gd name="T18" fmla="*/ 6 w 16"/>
                <a:gd name="T19" fmla="*/ 18 h 18"/>
                <a:gd name="T20" fmla="*/ 6 w 16"/>
                <a:gd name="T21" fmla="*/ 18 h 18"/>
                <a:gd name="T22" fmla="*/ 10 w 16"/>
                <a:gd name="T23" fmla="*/ 16 h 18"/>
                <a:gd name="T24" fmla="*/ 12 w 16"/>
                <a:gd name="T25" fmla="*/ 14 h 18"/>
                <a:gd name="T26" fmla="*/ 16 w 16"/>
                <a:gd name="T27" fmla="*/ 8 h 18"/>
                <a:gd name="T28" fmla="*/ 16 w 16"/>
                <a:gd name="T29" fmla="*/ 8 h 18"/>
                <a:gd name="T30" fmla="*/ 14 w 16"/>
                <a:gd name="T31" fmla="*/ 2 h 18"/>
                <a:gd name="T32" fmla="*/ 10 w 16"/>
                <a:gd name="T3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 h="18">
                  <a:moveTo>
                    <a:pt x="10" y="0"/>
                  </a:moveTo>
                  <a:lnTo>
                    <a:pt x="10" y="0"/>
                  </a:lnTo>
                  <a:lnTo>
                    <a:pt x="4" y="2"/>
                  </a:lnTo>
                  <a:lnTo>
                    <a:pt x="4" y="2"/>
                  </a:lnTo>
                  <a:lnTo>
                    <a:pt x="0" y="8"/>
                  </a:lnTo>
                  <a:lnTo>
                    <a:pt x="0" y="12"/>
                  </a:lnTo>
                  <a:lnTo>
                    <a:pt x="0" y="14"/>
                  </a:lnTo>
                  <a:lnTo>
                    <a:pt x="0" y="14"/>
                  </a:lnTo>
                  <a:lnTo>
                    <a:pt x="4" y="16"/>
                  </a:lnTo>
                  <a:lnTo>
                    <a:pt x="6" y="18"/>
                  </a:lnTo>
                  <a:lnTo>
                    <a:pt x="6" y="18"/>
                  </a:lnTo>
                  <a:lnTo>
                    <a:pt x="10" y="16"/>
                  </a:lnTo>
                  <a:lnTo>
                    <a:pt x="12" y="14"/>
                  </a:lnTo>
                  <a:lnTo>
                    <a:pt x="16" y="8"/>
                  </a:lnTo>
                  <a:lnTo>
                    <a:pt x="16" y="8"/>
                  </a:lnTo>
                  <a:lnTo>
                    <a:pt x="14" y="2"/>
                  </a:lnTo>
                  <a:lnTo>
                    <a:pt x="10"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204" name="Freeform 189"/>
            <p:cNvSpPr>
              <a:spLocks/>
            </p:cNvSpPr>
            <p:nvPr/>
          </p:nvSpPr>
          <p:spPr bwMode="auto">
            <a:xfrm>
              <a:off x="4722" y="1808"/>
              <a:ext cx="16" cy="18"/>
            </a:xfrm>
            <a:custGeom>
              <a:avLst/>
              <a:gdLst>
                <a:gd name="T0" fmla="*/ 10 w 16"/>
                <a:gd name="T1" fmla="*/ 0 h 18"/>
                <a:gd name="T2" fmla="*/ 10 w 16"/>
                <a:gd name="T3" fmla="*/ 0 h 18"/>
                <a:gd name="T4" fmla="*/ 4 w 16"/>
                <a:gd name="T5" fmla="*/ 2 h 18"/>
                <a:gd name="T6" fmla="*/ 4 w 16"/>
                <a:gd name="T7" fmla="*/ 2 h 18"/>
                <a:gd name="T8" fmla="*/ 0 w 16"/>
                <a:gd name="T9" fmla="*/ 8 h 18"/>
                <a:gd name="T10" fmla="*/ 0 w 16"/>
                <a:gd name="T11" fmla="*/ 12 h 18"/>
                <a:gd name="T12" fmla="*/ 0 w 16"/>
                <a:gd name="T13" fmla="*/ 14 h 18"/>
                <a:gd name="T14" fmla="*/ 0 w 16"/>
                <a:gd name="T15" fmla="*/ 14 h 18"/>
                <a:gd name="T16" fmla="*/ 4 w 16"/>
                <a:gd name="T17" fmla="*/ 16 h 18"/>
                <a:gd name="T18" fmla="*/ 6 w 16"/>
                <a:gd name="T19" fmla="*/ 18 h 18"/>
                <a:gd name="T20" fmla="*/ 6 w 16"/>
                <a:gd name="T21" fmla="*/ 18 h 18"/>
                <a:gd name="T22" fmla="*/ 10 w 16"/>
                <a:gd name="T23" fmla="*/ 16 h 18"/>
                <a:gd name="T24" fmla="*/ 12 w 16"/>
                <a:gd name="T25" fmla="*/ 14 h 18"/>
                <a:gd name="T26" fmla="*/ 16 w 16"/>
                <a:gd name="T27" fmla="*/ 8 h 18"/>
                <a:gd name="T28" fmla="*/ 16 w 16"/>
                <a:gd name="T29" fmla="*/ 8 h 18"/>
                <a:gd name="T30" fmla="*/ 14 w 16"/>
                <a:gd name="T31" fmla="*/ 2 h 18"/>
                <a:gd name="T32" fmla="*/ 10 w 16"/>
                <a:gd name="T3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 h="18">
                  <a:moveTo>
                    <a:pt x="10" y="0"/>
                  </a:moveTo>
                  <a:lnTo>
                    <a:pt x="10" y="0"/>
                  </a:lnTo>
                  <a:lnTo>
                    <a:pt x="4" y="2"/>
                  </a:lnTo>
                  <a:lnTo>
                    <a:pt x="4" y="2"/>
                  </a:lnTo>
                  <a:lnTo>
                    <a:pt x="0" y="8"/>
                  </a:lnTo>
                  <a:lnTo>
                    <a:pt x="0" y="12"/>
                  </a:lnTo>
                  <a:lnTo>
                    <a:pt x="0" y="14"/>
                  </a:lnTo>
                  <a:lnTo>
                    <a:pt x="0" y="14"/>
                  </a:lnTo>
                  <a:lnTo>
                    <a:pt x="4" y="16"/>
                  </a:lnTo>
                  <a:lnTo>
                    <a:pt x="6" y="18"/>
                  </a:lnTo>
                  <a:lnTo>
                    <a:pt x="6" y="18"/>
                  </a:lnTo>
                  <a:lnTo>
                    <a:pt x="10" y="16"/>
                  </a:lnTo>
                  <a:lnTo>
                    <a:pt x="12" y="14"/>
                  </a:lnTo>
                  <a:lnTo>
                    <a:pt x="16" y="8"/>
                  </a:lnTo>
                  <a:lnTo>
                    <a:pt x="16" y="8"/>
                  </a:lnTo>
                  <a:lnTo>
                    <a:pt x="14" y="2"/>
                  </a:lnTo>
                  <a:lnTo>
                    <a:pt x="1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205" name="Freeform 190"/>
            <p:cNvSpPr>
              <a:spLocks/>
            </p:cNvSpPr>
            <p:nvPr/>
          </p:nvSpPr>
          <p:spPr bwMode="auto">
            <a:xfrm>
              <a:off x="4472" y="1510"/>
              <a:ext cx="16" cy="16"/>
            </a:xfrm>
            <a:custGeom>
              <a:avLst/>
              <a:gdLst>
                <a:gd name="T0" fmla="*/ 10 w 16"/>
                <a:gd name="T1" fmla="*/ 0 h 16"/>
                <a:gd name="T2" fmla="*/ 10 w 16"/>
                <a:gd name="T3" fmla="*/ 0 h 16"/>
                <a:gd name="T4" fmla="*/ 6 w 16"/>
                <a:gd name="T5" fmla="*/ 0 h 16"/>
                <a:gd name="T6" fmla="*/ 6 w 16"/>
                <a:gd name="T7" fmla="*/ 0 h 16"/>
                <a:gd name="T8" fmla="*/ 4 w 16"/>
                <a:gd name="T9" fmla="*/ 4 h 16"/>
                <a:gd name="T10" fmla="*/ 4 w 16"/>
                <a:gd name="T11" fmla="*/ 8 h 16"/>
                <a:gd name="T12" fmla="*/ 4 w 16"/>
                <a:gd name="T13" fmla="*/ 8 h 16"/>
                <a:gd name="T14" fmla="*/ 2 w 16"/>
                <a:gd name="T15" fmla="*/ 12 h 16"/>
                <a:gd name="T16" fmla="*/ 0 w 16"/>
                <a:gd name="T17" fmla="*/ 12 h 16"/>
                <a:gd name="T18" fmla="*/ 2 w 16"/>
                <a:gd name="T19" fmla="*/ 14 h 16"/>
                <a:gd name="T20" fmla="*/ 2 w 16"/>
                <a:gd name="T21" fmla="*/ 14 h 16"/>
                <a:gd name="T22" fmla="*/ 6 w 16"/>
                <a:gd name="T23" fmla="*/ 16 h 16"/>
                <a:gd name="T24" fmla="*/ 6 w 16"/>
                <a:gd name="T25" fmla="*/ 16 h 16"/>
                <a:gd name="T26" fmla="*/ 10 w 16"/>
                <a:gd name="T27" fmla="*/ 16 h 16"/>
                <a:gd name="T28" fmla="*/ 14 w 16"/>
                <a:gd name="T29" fmla="*/ 14 h 16"/>
                <a:gd name="T30" fmla="*/ 14 w 16"/>
                <a:gd name="T31" fmla="*/ 14 h 16"/>
                <a:gd name="T32" fmla="*/ 16 w 16"/>
                <a:gd name="T33" fmla="*/ 10 h 16"/>
                <a:gd name="T34" fmla="*/ 16 w 16"/>
                <a:gd name="T35" fmla="*/ 6 h 16"/>
                <a:gd name="T36" fmla="*/ 14 w 16"/>
                <a:gd name="T37" fmla="*/ 2 h 16"/>
                <a:gd name="T38" fmla="*/ 10 w 16"/>
                <a:gd name="T39"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6" h="16">
                  <a:moveTo>
                    <a:pt x="10" y="0"/>
                  </a:moveTo>
                  <a:lnTo>
                    <a:pt x="10" y="0"/>
                  </a:lnTo>
                  <a:lnTo>
                    <a:pt x="6" y="0"/>
                  </a:lnTo>
                  <a:lnTo>
                    <a:pt x="6" y="0"/>
                  </a:lnTo>
                  <a:lnTo>
                    <a:pt x="4" y="4"/>
                  </a:lnTo>
                  <a:lnTo>
                    <a:pt x="4" y="8"/>
                  </a:lnTo>
                  <a:lnTo>
                    <a:pt x="4" y="8"/>
                  </a:lnTo>
                  <a:lnTo>
                    <a:pt x="2" y="12"/>
                  </a:lnTo>
                  <a:lnTo>
                    <a:pt x="0" y="12"/>
                  </a:lnTo>
                  <a:lnTo>
                    <a:pt x="2" y="14"/>
                  </a:lnTo>
                  <a:lnTo>
                    <a:pt x="2" y="14"/>
                  </a:lnTo>
                  <a:lnTo>
                    <a:pt x="6" y="16"/>
                  </a:lnTo>
                  <a:lnTo>
                    <a:pt x="6" y="16"/>
                  </a:lnTo>
                  <a:lnTo>
                    <a:pt x="10" y="16"/>
                  </a:lnTo>
                  <a:lnTo>
                    <a:pt x="14" y="14"/>
                  </a:lnTo>
                  <a:lnTo>
                    <a:pt x="14" y="14"/>
                  </a:lnTo>
                  <a:lnTo>
                    <a:pt x="16" y="10"/>
                  </a:lnTo>
                  <a:lnTo>
                    <a:pt x="16" y="6"/>
                  </a:lnTo>
                  <a:lnTo>
                    <a:pt x="14" y="2"/>
                  </a:lnTo>
                  <a:lnTo>
                    <a:pt x="10"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206" name="Freeform 191"/>
            <p:cNvSpPr>
              <a:spLocks/>
            </p:cNvSpPr>
            <p:nvPr/>
          </p:nvSpPr>
          <p:spPr bwMode="auto">
            <a:xfrm>
              <a:off x="4472" y="1510"/>
              <a:ext cx="16" cy="16"/>
            </a:xfrm>
            <a:custGeom>
              <a:avLst/>
              <a:gdLst>
                <a:gd name="T0" fmla="*/ 10 w 16"/>
                <a:gd name="T1" fmla="*/ 0 h 16"/>
                <a:gd name="T2" fmla="*/ 10 w 16"/>
                <a:gd name="T3" fmla="*/ 0 h 16"/>
                <a:gd name="T4" fmla="*/ 6 w 16"/>
                <a:gd name="T5" fmla="*/ 0 h 16"/>
                <a:gd name="T6" fmla="*/ 6 w 16"/>
                <a:gd name="T7" fmla="*/ 0 h 16"/>
                <a:gd name="T8" fmla="*/ 4 w 16"/>
                <a:gd name="T9" fmla="*/ 4 h 16"/>
                <a:gd name="T10" fmla="*/ 4 w 16"/>
                <a:gd name="T11" fmla="*/ 8 h 16"/>
                <a:gd name="T12" fmla="*/ 4 w 16"/>
                <a:gd name="T13" fmla="*/ 8 h 16"/>
                <a:gd name="T14" fmla="*/ 2 w 16"/>
                <a:gd name="T15" fmla="*/ 12 h 16"/>
                <a:gd name="T16" fmla="*/ 0 w 16"/>
                <a:gd name="T17" fmla="*/ 12 h 16"/>
                <a:gd name="T18" fmla="*/ 2 w 16"/>
                <a:gd name="T19" fmla="*/ 14 h 16"/>
                <a:gd name="T20" fmla="*/ 2 w 16"/>
                <a:gd name="T21" fmla="*/ 14 h 16"/>
                <a:gd name="T22" fmla="*/ 6 w 16"/>
                <a:gd name="T23" fmla="*/ 16 h 16"/>
                <a:gd name="T24" fmla="*/ 6 w 16"/>
                <a:gd name="T25" fmla="*/ 16 h 16"/>
                <a:gd name="T26" fmla="*/ 10 w 16"/>
                <a:gd name="T27" fmla="*/ 16 h 16"/>
                <a:gd name="T28" fmla="*/ 14 w 16"/>
                <a:gd name="T29" fmla="*/ 14 h 16"/>
                <a:gd name="T30" fmla="*/ 14 w 16"/>
                <a:gd name="T31" fmla="*/ 14 h 16"/>
                <a:gd name="T32" fmla="*/ 16 w 16"/>
                <a:gd name="T33" fmla="*/ 10 h 16"/>
                <a:gd name="T34" fmla="*/ 16 w 16"/>
                <a:gd name="T35" fmla="*/ 6 h 16"/>
                <a:gd name="T36" fmla="*/ 14 w 16"/>
                <a:gd name="T37" fmla="*/ 2 h 16"/>
                <a:gd name="T38" fmla="*/ 10 w 16"/>
                <a:gd name="T39"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6" h="16">
                  <a:moveTo>
                    <a:pt x="10" y="0"/>
                  </a:moveTo>
                  <a:lnTo>
                    <a:pt x="10" y="0"/>
                  </a:lnTo>
                  <a:lnTo>
                    <a:pt x="6" y="0"/>
                  </a:lnTo>
                  <a:lnTo>
                    <a:pt x="6" y="0"/>
                  </a:lnTo>
                  <a:lnTo>
                    <a:pt x="4" y="4"/>
                  </a:lnTo>
                  <a:lnTo>
                    <a:pt x="4" y="8"/>
                  </a:lnTo>
                  <a:lnTo>
                    <a:pt x="4" y="8"/>
                  </a:lnTo>
                  <a:lnTo>
                    <a:pt x="2" y="12"/>
                  </a:lnTo>
                  <a:lnTo>
                    <a:pt x="0" y="12"/>
                  </a:lnTo>
                  <a:lnTo>
                    <a:pt x="2" y="14"/>
                  </a:lnTo>
                  <a:lnTo>
                    <a:pt x="2" y="14"/>
                  </a:lnTo>
                  <a:lnTo>
                    <a:pt x="6" y="16"/>
                  </a:lnTo>
                  <a:lnTo>
                    <a:pt x="6" y="16"/>
                  </a:lnTo>
                  <a:lnTo>
                    <a:pt x="10" y="16"/>
                  </a:lnTo>
                  <a:lnTo>
                    <a:pt x="14" y="14"/>
                  </a:lnTo>
                  <a:lnTo>
                    <a:pt x="14" y="14"/>
                  </a:lnTo>
                  <a:lnTo>
                    <a:pt x="16" y="10"/>
                  </a:lnTo>
                  <a:lnTo>
                    <a:pt x="16" y="6"/>
                  </a:lnTo>
                  <a:lnTo>
                    <a:pt x="14" y="2"/>
                  </a:lnTo>
                  <a:lnTo>
                    <a:pt x="1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207" name="Freeform 192"/>
            <p:cNvSpPr>
              <a:spLocks/>
            </p:cNvSpPr>
            <p:nvPr/>
          </p:nvSpPr>
          <p:spPr bwMode="auto">
            <a:xfrm>
              <a:off x="4506" y="1384"/>
              <a:ext cx="26" cy="30"/>
            </a:xfrm>
            <a:custGeom>
              <a:avLst/>
              <a:gdLst>
                <a:gd name="T0" fmla="*/ 14 w 26"/>
                <a:gd name="T1" fmla="*/ 0 h 30"/>
                <a:gd name="T2" fmla="*/ 14 w 26"/>
                <a:gd name="T3" fmla="*/ 0 h 30"/>
                <a:gd name="T4" fmla="*/ 14 w 26"/>
                <a:gd name="T5" fmla="*/ 0 h 30"/>
                <a:gd name="T6" fmla="*/ 14 w 26"/>
                <a:gd name="T7" fmla="*/ 0 h 30"/>
                <a:gd name="T8" fmla="*/ 10 w 26"/>
                <a:gd name="T9" fmla="*/ 2 h 30"/>
                <a:gd name="T10" fmla="*/ 8 w 26"/>
                <a:gd name="T11" fmla="*/ 4 h 30"/>
                <a:gd name="T12" fmla="*/ 4 w 26"/>
                <a:gd name="T13" fmla="*/ 8 h 30"/>
                <a:gd name="T14" fmla="*/ 4 w 26"/>
                <a:gd name="T15" fmla="*/ 8 h 30"/>
                <a:gd name="T16" fmla="*/ 0 w 26"/>
                <a:gd name="T17" fmla="*/ 14 h 30"/>
                <a:gd name="T18" fmla="*/ 0 w 26"/>
                <a:gd name="T19" fmla="*/ 20 h 30"/>
                <a:gd name="T20" fmla="*/ 0 w 26"/>
                <a:gd name="T21" fmla="*/ 20 h 30"/>
                <a:gd name="T22" fmla="*/ 2 w 26"/>
                <a:gd name="T23" fmla="*/ 26 h 30"/>
                <a:gd name="T24" fmla="*/ 2 w 26"/>
                <a:gd name="T25" fmla="*/ 28 h 30"/>
                <a:gd name="T26" fmla="*/ 6 w 26"/>
                <a:gd name="T27" fmla="*/ 30 h 30"/>
                <a:gd name="T28" fmla="*/ 6 w 26"/>
                <a:gd name="T29" fmla="*/ 30 h 30"/>
                <a:gd name="T30" fmla="*/ 8 w 26"/>
                <a:gd name="T31" fmla="*/ 30 h 30"/>
                <a:gd name="T32" fmla="*/ 8 w 26"/>
                <a:gd name="T33" fmla="*/ 30 h 30"/>
                <a:gd name="T34" fmla="*/ 12 w 26"/>
                <a:gd name="T35" fmla="*/ 28 h 30"/>
                <a:gd name="T36" fmla="*/ 16 w 26"/>
                <a:gd name="T37" fmla="*/ 26 h 30"/>
                <a:gd name="T38" fmla="*/ 22 w 26"/>
                <a:gd name="T39" fmla="*/ 22 h 30"/>
                <a:gd name="T40" fmla="*/ 22 w 26"/>
                <a:gd name="T41" fmla="*/ 22 h 30"/>
                <a:gd name="T42" fmla="*/ 26 w 26"/>
                <a:gd name="T43" fmla="*/ 16 h 30"/>
                <a:gd name="T44" fmla="*/ 26 w 26"/>
                <a:gd name="T45" fmla="*/ 10 h 30"/>
                <a:gd name="T46" fmla="*/ 22 w 26"/>
                <a:gd name="T47" fmla="*/ 4 h 30"/>
                <a:gd name="T48" fmla="*/ 18 w 26"/>
                <a:gd name="T49" fmla="*/ 2 h 30"/>
                <a:gd name="T50" fmla="*/ 14 w 26"/>
                <a:gd name="T51"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6" h="30">
                  <a:moveTo>
                    <a:pt x="14" y="0"/>
                  </a:moveTo>
                  <a:lnTo>
                    <a:pt x="14" y="0"/>
                  </a:lnTo>
                  <a:lnTo>
                    <a:pt x="14" y="0"/>
                  </a:lnTo>
                  <a:lnTo>
                    <a:pt x="14" y="0"/>
                  </a:lnTo>
                  <a:lnTo>
                    <a:pt x="10" y="2"/>
                  </a:lnTo>
                  <a:lnTo>
                    <a:pt x="8" y="4"/>
                  </a:lnTo>
                  <a:lnTo>
                    <a:pt x="4" y="8"/>
                  </a:lnTo>
                  <a:lnTo>
                    <a:pt x="4" y="8"/>
                  </a:lnTo>
                  <a:lnTo>
                    <a:pt x="0" y="14"/>
                  </a:lnTo>
                  <a:lnTo>
                    <a:pt x="0" y="20"/>
                  </a:lnTo>
                  <a:lnTo>
                    <a:pt x="0" y="20"/>
                  </a:lnTo>
                  <a:lnTo>
                    <a:pt x="2" y="26"/>
                  </a:lnTo>
                  <a:lnTo>
                    <a:pt x="2" y="28"/>
                  </a:lnTo>
                  <a:lnTo>
                    <a:pt x="6" y="30"/>
                  </a:lnTo>
                  <a:lnTo>
                    <a:pt x="6" y="30"/>
                  </a:lnTo>
                  <a:lnTo>
                    <a:pt x="8" y="30"/>
                  </a:lnTo>
                  <a:lnTo>
                    <a:pt x="8" y="30"/>
                  </a:lnTo>
                  <a:lnTo>
                    <a:pt x="12" y="28"/>
                  </a:lnTo>
                  <a:lnTo>
                    <a:pt x="16" y="26"/>
                  </a:lnTo>
                  <a:lnTo>
                    <a:pt x="22" y="22"/>
                  </a:lnTo>
                  <a:lnTo>
                    <a:pt x="22" y="22"/>
                  </a:lnTo>
                  <a:lnTo>
                    <a:pt x="26" y="16"/>
                  </a:lnTo>
                  <a:lnTo>
                    <a:pt x="26" y="10"/>
                  </a:lnTo>
                  <a:lnTo>
                    <a:pt x="22" y="4"/>
                  </a:lnTo>
                  <a:lnTo>
                    <a:pt x="18" y="2"/>
                  </a:lnTo>
                  <a:lnTo>
                    <a:pt x="14"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208" name="Freeform 193"/>
            <p:cNvSpPr>
              <a:spLocks/>
            </p:cNvSpPr>
            <p:nvPr/>
          </p:nvSpPr>
          <p:spPr bwMode="auto">
            <a:xfrm>
              <a:off x="4506" y="1384"/>
              <a:ext cx="26" cy="30"/>
            </a:xfrm>
            <a:custGeom>
              <a:avLst/>
              <a:gdLst>
                <a:gd name="T0" fmla="*/ 14 w 26"/>
                <a:gd name="T1" fmla="*/ 0 h 30"/>
                <a:gd name="T2" fmla="*/ 14 w 26"/>
                <a:gd name="T3" fmla="*/ 0 h 30"/>
                <a:gd name="T4" fmla="*/ 14 w 26"/>
                <a:gd name="T5" fmla="*/ 0 h 30"/>
                <a:gd name="T6" fmla="*/ 14 w 26"/>
                <a:gd name="T7" fmla="*/ 0 h 30"/>
                <a:gd name="T8" fmla="*/ 10 w 26"/>
                <a:gd name="T9" fmla="*/ 2 h 30"/>
                <a:gd name="T10" fmla="*/ 8 w 26"/>
                <a:gd name="T11" fmla="*/ 4 h 30"/>
                <a:gd name="T12" fmla="*/ 4 w 26"/>
                <a:gd name="T13" fmla="*/ 8 h 30"/>
                <a:gd name="T14" fmla="*/ 4 w 26"/>
                <a:gd name="T15" fmla="*/ 8 h 30"/>
                <a:gd name="T16" fmla="*/ 0 w 26"/>
                <a:gd name="T17" fmla="*/ 14 h 30"/>
                <a:gd name="T18" fmla="*/ 0 w 26"/>
                <a:gd name="T19" fmla="*/ 20 h 30"/>
                <a:gd name="T20" fmla="*/ 0 w 26"/>
                <a:gd name="T21" fmla="*/ 20 h 30"/>
                <a:gd name="T22" fmla="*/ 2 w 26"/>
                <a:gd name="T23" fmla="*/ 26 h 30"/>
                <a:gd name="T24" fmla="*/ 2 w 26"/>
                <a:gd name="T25" fmla="*/ 28 h 30"/>
                <a:gd name="T26" fmla="*/ 6 w 26"/>
                <a:gd name="T27" fmla="*/ 30 h 30"/>
                <a:gd name="T28" fmla="*/ 6 w 26"/>
                <a:gd name="T29" fmla="*/ 30 h 30"/>
                <a:gd name="T30" fmla="*/ 8 w 26"/>
                <a:gd name="T31" fmla="*/ 30 h 30"/>
                <a:gd name="T32" fmla="*/ 8 w 26"/>
                <a:gd name="T33" fmla="*/ 30 h 30"/>
                <a:gd name="T34" fmla="*/ 12 w 26"/>
                <a:gd name="T35" fmla="*/ 28 h 30"/>
                <a:gd name="T36" fmla="*/ 16 w 26"/>
                <a:gd name="T37" fmla="*/ 26 h 30"/>
                <a:gd name="T38" fmla="*/ 22 w 26"/>
                <a:gd name="T39" fmla="*/ 22 h 30"/>
                <a:gd name="T40" fmla="*/ 22 w 26"/>
                <a:gd name="T41" fmla="*/ 22 h 30"/>
                <a:gd name="T42" fmla="*/ 26 w 26"/>
                <a:gd name="T43" fmla="*/ 16 h 30"/>
                <a:gd name="T44" fmla="*/ 26 w 26"/>
                <a:gd name="T45" fmla="*/ 10 h 30"/>
                <a:gd name="T46" fmla="*/ 22 w 26"/>
                <a:gd name="T47" fmla="*/ 4 h 30"/>
                <a:gd name="T48" fmla="*/ 18 w 26"/>
                <a:gd name="T49" fmla="*/ 2 h 30"/>
                <a:gd name="T50" fmla="*/ 14 w 26"/>
                <a:gd name="T51"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6" h="30">
                  <a:moveTo>
                    <a:pt x="14" y="0"/>
                  </a:moveTo>
                  <a:lnTo>
                    <a:pt x="14" y="0"/>
                  </a:lnTo>
                  <a:lnTo>
                    <a:pt x="14" y="0"/>
                  </a:lnTo>
                  <a:lnTo>
                    <a:pt x="14" y="0"/>
                  </a:lnTo>
                  <a:lnTo>
                    <a:pt x="10" y="2"/>
                  </a:lnTo>
                  <a:lnTo>
                    <a:pt x="8" y="4"/>
                  </a:lnTo>
                  <a:lnTo>
                    <a:pt x="4" y="8"/>
                  </a:lnTo>
                  <a:lnTo>
                    <a:pt x="4" y="8"/>
                  </a:lnTo>
                  <a:lnTo>
                    <a:pt x="0" y="14"/>
                  </a:lnTo>
                  <a:lnTo>
                    <a:pt x="0" y="20"/>
                  </a:lnTo>
                  <a:lnTo>
                    <a:pt x="0" y="20"/>
                  </a:lnTo>
                  <a:lnTo>
                    <a:pt x="2" y="26"/>
                  </a:lnTo>
                  <a:lnTo>
                    <a:pt x="2" y="28"/>
                  </a:lnTo>
                  <a:lnTo>
                    <a:pt x="6" y="30"/>
                  </a:lnTo>
                  <a:lnTo>
                    <a:pt x="6" y="30"/>
                  </a:lnTo>
                  <a:lnTo>
                    <a:pt x="8" y="30"/>
                  </a:lnTo>
                  <a:lnTo>
                    <a:pt x="8" y="30"/>
                  </a:lnTo>
                  <a:lnTo>
                    <a:pt x="12" y="28"/>
                  </a:lnTo>
                  <a:lnTo>
                    <a:pt x="16" y="26"/>
                  </a:lnTo>
                  <a:lnTo>
                    <a:pt x="22" y="22"/>
                  </a:lnTo>
                  <a:lnTo>
                    <a:pt x="22" y="22"/>
                  </a:lnTo>
                  <a:lnTo>
                    <a:pt x="26" y="16"/>
                  </a:lnTo>
                  <a:lnTo>
                    <a:pt x="26" y="10"/>
                  </a:lnTo>
                  <a:lnTo>
                    <a:pt x="22" y="4"/>
                  </a:lnTo>
                  <a:lnTo>
                    <a:pt x="18" y="2"/>
                  </a:lnTo>
                  <a:lnTo>
                    <a:pt x="1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209" name="Freeform 194"/>
            <p:cNvSpPr>
              <a:spLocks/>
            </p:cNvSpPr>
            <p:nvPr/>
          </p:nvSpPr>
          <p:spPr bwMode="auto">
            <a:xfrm>
              <a:off x="4604" y="1344"/>
              <a:ext cx="16" cy="10"/>
            </a:xfrm>
            <a:custGeom>
              <a:avLst/>
              <a:gdLst>
                <a:gd name="T0" fmla="*/ 10 w 16"/>
                <a:gd name="T1" fmla="*/ 0 h 10"/>
                <a:gd name="T2" fmla="*/ 10 w 16"/>
                <a:gd name="T3" fmla="*/ 0 h 10"/>
                <a:gd name="T4" fmla="*/ 8 w 16"/>
                <a:gd name="T5" fmla="*/ 0 h 10"/>
                <a:gd name="T6" fmla="*/ 8 w 16"/>
                <a:gd name="T7" fmla="*/ 0 h 10"/>
                <a:gd name="T8" fmla="*/ 2 w 16"/>
                <a:gd name="T9" fmla="*/ 4 h 10"/>
                <a:gd name="T10" fmla="*/ 0 w 16"/>
                <a:gd name="T11" fmla="*/ 6 h 10"/>
                <a:gd name="T12" fmla="*/ 0 w 16"/>
                <a:gd name="T13" fmla="*/ 8 h 10"/>
                <a:gd name="T14" fmla="*/ 0 w 16"/>
                <a:gd name="T15" fmla="*/ 8 h 10"/>
                <a:gd name="T16" fmla="*/ 8 w 16"/>
                <a:gd name="T17" fmla="*/ 10 h 10"/>
                <a:gd name="T18" fmla="*/ 8 w 16"/>
                <a:gd name="T19" fmla="*/ 10 h 10"/>
                <a:gd name="T20" fmla="*/ 14 w 16"/>
                <a:gd name="T21" fmla="*/ 8 h 10"/>
                <a:gd name="T22" fmla="*/ 16 w 16"/>
                <a:gd name="T23" fmla="*/ 6 h 10"/>
                <a:gd name="T24" fmla="*/ 16 w 16"/>
                <a:gd name="T25" fmla="*/ 6 h 10"/>
                <a:gd name="T26" fmla="*/ 16 w 16"/>
                <a:gd name="T27" fmla="*/ 4 h 10"/>
                <a:gd name="T28" fmla="*/ 14 w 16"/>
                <a:gd name="T29" fmla="*/ 2 h 10"/>
                <a:gd name="T30" fmla="*/ 10 w 16"/>
                <a:gd name="T3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6" h="10">
                  <a:moveTo>
                    <a:pt x="10" y="0"/>
                  </a:moveTo>
                  <a:lnTo>
                    <a:pt x="10" y="0"/>
                  </a:lnTo>
                  <a:lnTo>
                    <a:pt x="8" y="0"/>
                  </a:lnTo>
                  <a:lnTo>
                    <a:pt x="8" y="0"/>
                  </a:lnTo>
                  <a:lnTo>
                    <a:pt x="2" y="4"/>
                  </a:lnTo>
                  <a:lnTo>
                    <a:pt x="0" y="6"/>
                  </a:lnTo>
                  <a:lnTo>
                    <a:pt x="0" y="8"/>
                  </a:lnTo>
                  <a:lnTo>
                    <a:pt x="0" y="8"/>
                  </a:lnTo>
                  <a:lnTo>
                    <a:pt x="8" y="10"/>
                  </a:lnTo>
                  <a:lnTo>
                    <a:pt x="8" y="10"/>
                  </a:lnTo>
                  <a:lnTo>
                    <a:pt x="14" y="8"/>
                  </a:lnTo>
                  <a:lnTo>
                    <a:pt x="16" y="6"/>
                  </a:lnTo>
                  <a:lnTo>
                    <a:pt x="16" y="6"/>
                  </a:lnTo>
                  <a:lnTo>
                    <a:pt x="16" y="4"/>
                  </a:lnTo>
                  <a:lnTo>
                    <a:pt x="14" y="2"/>
                  </a:lnTo>
                  <a:lnTo>
                    <a:pt x="10"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210" name="Freeform 195"/>
            <p:cNvSpPr>
              <a:spLocks/>
            </p:cNvSpPr>
            <p:nvPr/>
          </p:nvSpPr>
          <p:spPr bwMode="auto">
            <a:xfrm>
              <a:off x="4604" y="1344"/>
              <a:ext cx="16" cy="10"/>
            </a:xfrm>
            <a:custGeom>
              <a:avLst/>
              <a:gdLst>
                <a:gd name="T0" fmla="*/ 10 w 16"/>
                <a:gd name="T1" fmla="*/ 0 h 10"/>
                <a:gd name="T2" fmla="*/ 10 w 16"/>
                <a:gd name="T3" fmla="*/ 0 h 10"/>
                <a:gd name="T4" fmla="*/ 8 w 16"/>
                <a:gd name="T5" fmla="*/ 0 h 10"/>
                <a:gd name="T6" fmla="*/ 8 w 16"/>
                <a:gd name="T7" fmla="*/ 0 h 10"/>
                <a:gd name="T8" fmla="*/ 2 w 16"/>
                <a:gd name="T9" fmla="*/ 4 h 10"/>
                <a:gd name="T10" fmla="*/ 0 w 16"/>
                <a:gd name="T11" fmla="*/ 6 h 10"/>
                <a:gd name="T12" fmla="*/ 0 w 16"/>
                <a:gd name="T13" fmla="*/ 8 h 10"/>
                <a:gd name="T14" fmla="*/ 0 w 16"/>
                <a:gd name="T15" fmla="*/ 8 h 10"/>
                <a:gd name="T16" fmla="*/ 8 w 16"/>
                <a:gd name="T17" fmla="*/ 10 h 10"/>
                <a:gd name="T18" fmla="*/ 8 w 16"/>
                <a:gd name="T19" fmla="*/ 10 h 10"/>
                <a:gd name="T20" fmla="*/ 14 w 16"/>
                <a:gd name="T21" fmla="*/ 8 h 10"/>
                <a:gd name="T22" fmla="*/ 16 w 16"/>
                <a:gd name="T23" fmla="*/ 6 h 10"/>
                <a:gd name="T24" fmla="*/ 16 w 16"/>
                <a:gd name="T25" fmla="*/ 6 h 10"/>
                <a:gd name="T26" fmla="*/ 16 w 16"/>
                <a:gd name="T27" fmla="*/ 4 h 10"/>
                <a:gd name="T28" fmla="*/ 14 w 16"/>
                <a:gd name="T29" fmla="*/ 2 h 10"/>
                <a:gd name="T30" fmla="*/ 10 w 16"/>
                <a:gd name="T3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6" h="10">
                  <a:moveTo>
                    <a:pt x="10" y="0"/>
                  </a:moveTo>
                  <a:lnTo>
                    <a:pt x="10" y="0"/>
                  </a:lnTo>
                  <a:lnTo>
                    <a:pt x="8" y="0"/>
                  </a:lnTo>
                  <a:lnTo>
                    <a:pt x="8" y="0"/>
                  </a:lnTo>
                  <a:lnTo>
                    <a:pt x="2" y="4"/>
                  </a:lnTo>
                  <a:lnTo>
                    <a:pt x="0" y="6"/>
                  </a:lnTo>
                  <a:lnTo>
                    <a:pt x="0" y="8"/>
                  </a:lnTo>
                  <a:lnTo>
                    <a:pt x="0" y="8"/>
                  </a:lnTo>
                  <a:lnTo>
                    <a:pt x="8" y="10"/>
                  </a:lnTo>
                  <a:lnTo>
                    <a:pt x="8" y="10"/>
                  </a:lnTo>
                  <a:lnTo>
                    <a:pt x="14" y="8"/>
                  </a:lnTo>
                  <a:lnTo>
                    <a:pt x="16" y="6"/>
                  </a:lnTo>
                  <a:lnTo>
                    <a:pt x="16" y="6"/>
                  </a:lnTo>
                  <a:lnTo>
                    <a:pt x="16" y="4"/>
                  </a:lnTo>
                  <a:lnTo>
                    <a:pt x="14" y="2"/>
                  </a:lnTo>
                  <a:lnTo>
                    <a:pt x="1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211" name="Freeform 196"/>
            <p:cNvSpPr>
              <a:spLocks noEditPoints="1"/>
            </p:cNvSpPr>
            <p:nvPr/>
          </p:nvSpPr>
          <p:spPr bwMode="auto">
            <a:xfrm>
              <a:off x="3406" y="1248"/>
              <a:ext cx="1382" cy="1176"/>
            </a:xfrm>
            <a:custGeom>
              <a:avLst/>
              <a:gdLst>
                <a:gd name="T0" fmla="*/ 1092 w 1382"/>
                <a:gd name="T1" fmla="*/ 606 h 1176"/>
                <a:gd name="T2" fmla="*/ 1076 w 1382"/>
                <a:gd name="T3" fmla="*/ 562 h 1176"/>
                <a:gd name="T4" fmla="*/ 1004 w 1382"/>
                <a:gd name="T5" fmla="*/ 642 h 1176"/>
                <a:gd name="T6" fmla="*/ 998 w 1382"/>
                <a:gd name="T7" fmla="*/ 556 h 1176"/>
                <a:gd name="T8" fmla="*/ 876 w 1382"/>
                <a:gd name="T9" fmla="*/ 464 h 1176"/>
                <a:gd name="T10" fmla="*/ 836 w 1382"/>
                <a:gd name="T11" fmla="*/ 446 h 1176"/>
                <a:gd name="T12" fmla="*/ 758 w 1382"/>
                <a:gd name="T13" fmla="*/ 344 h 1176"/>
                <a:gd name="T14" fmla="*/ 746 w 1382"/>
                <a:gd name="T15" fmla="*/ 316 h 1176"/>
                <a:gd name="T16" fmla="*/ 648 w 1382"/>
                <a:gd name="T17" fmla="*/ 256 h 1176"/>
                <a:gd name="T18" fmla="*/ 566 w 1382"/>
                <a:gd name="T19" fmla="*/ 154 h 1176"/>
                <a:gd name="T20" fmla="*/ 1062 w 1382"/>
                <a:gd name="T21" fmla="*/ 34 h 1176"/>
                <a:gd name="T22" fmla="*/ 1058 w 1382"/>
                <a:gd name="T23" fmla="*/ 52 h 1176"/>
                <a:gd name="T24" fmla="*/ 996 w 1382"/>
                <a:gd name="T25" fmla="*/ 32 h 1176"/>
                <a:gd name="T26" fmla="*/ 1002 w 1382"/>
                <a:gd name="T27" fmla="*/ 4 h 1176"/>
                <a:gd name="T28" fmla="*/ 968 w 1382"/>
                <a:gd name="T29" fmla="*/ 80 h 1176"/>
                <a:gd name="T30" fmla="*/ 962 w 1382"/>
                <a:gd name="T31" fmla="*/ 110 h 1176"/>
                <a:gd name="T32" fmla="*/ 880 w 1382"/>
                <a:gd name="T33" fmla="*/ 52 h 1176"/>
                <a:gd name="T34" fmla="*/ 888 w 1382"/>
                <a:gd name="T35" fmla="*/ 134 h 1176"/>
                <a:gd name="T36" fmla="*/ 786 w 1382"/>
                <a:gd name="T37" fmla="*/ 130 h 1176"/>
                <a:gd name="T38" fmla="*/ 734 w 1382"/>
                <a:gd name="T39" fmla="*/ 154 h 1176"/>
                <a:gd name="T40" fmla="*/ 618 w 1382"/>
                <a:gd name="T41" fmla="*/ 102 h 1176"/>
                <a:gd name="T42" fmla="*/ 524 w 1382"/>
                <a:gd name="T43" fmla="*/ 96 h 1176"/>
                <a:gd name="T44" fmla="*/ 404 w 1382"/>
                <a:gd name="T45" fmla="*/ 94 h 1176"/>
                <a:gd name="T46" fmla="*/ 258 w 1382"/>
                <a:gd name="T47" fmla="*/ 66 h 1176"/>
                <a:gd name="T48" fmla="*/ 146 w 1382"/>
                <a:gd name="T49" fmla="*/ 34 h 1176"/>
                <a:gd name="T50" fmla="*/ 24 w 1382"/>
                <a:gd name="T51" fmla="*/ 102 h 1176"/>
                <a:gd name="T52" fmla="*/ 18 w 1382"/>
                <a:gd name="T53" fmla="*/ 144 h 1176"/>
                <a:gd name="T54" fmla="*/ 62 w 1382"/>
                <a:gd name="T55" fmla="*/ 210 h 1176"/>
                <a:gd name="T56" fmla="*/ 84 w 1382"/>
                <a:gd name="T57" fmla="*/ 294 h 1176"/>
                <a:gd name="T58" fmla="*/ 152 w 1382"/>
                <a:gd name="T59" fmla="*/ 322 h 1176"/>
                <a:gd name="T60" fmla="*/ 226 w 1382"/>
                <a:gd name="T61" fmla="*/ 282 h 1176"/>
                <a:gd name="T62" fmla="*/ 392 w 1382"/>
                <a:gd name="T63" fmla="*/ 322 h 1176"/>
                <a:gd name="T64" fmla="*/ 548 w 1382"/>
                <a:gd name="T65" fmla="*/ 500 h 1176"/>
                <a:gd name="T66" fmla="*/ 534 w 1382"/>
                <a:gd name="T67" fmla="*/ 642 h 1176"/>
                <a:gd name="T68" fmla="*/ 706 w 1382"/>
                <a:gd name="T69" fmla="*/ 910 h 1176"/>
                <a:gd name="T70" fmla="*/ 714 w 1382"/>
                <a:gd name="T71" fmla="*/ 852 h 1176"/>
                <a:gd name="T72" fmla="*/ 984 w 1382"/>
                <a:gd name="T73" fmla="*/ 1080 h 1176"/>
                <a:gd name="T74" fmla="*/ 1098 w 1382"/>
                <a:gd name="T75" fmla="*/ 1146 h 1176"/>
                <a:gd name="T76" fmla="*/ 990 w 1382"/>
                <a:gd name="T77" fmla="*/ 952 h 1176"/>
                <a:gd name="T78" fmla="*/ 880 w 1382"/>
                <a:gd name="T79" fmla="*/ 864 h 1176"/>
                <a:gd name="T80" fmla="*/ 1014 w 1382"/>
                <a:gd name="T81" fmla="*/ 818 h 1176"/>
                <a:gd name="T82" fmla="*/ 1086 w 1382"/>
                <a:gd name="T83" fmla="*/ 832 h 1176"/>
                <a:gd name="T84" fmla="*/ 1138 w 1382"/>
                <a:gd name="T85" fmla="*/ 682 h 1176"/>
                <a:gd name="T86" fmla="*/ 1250 w 1382"/>
                <a:gd name="T87" fmla="*/ 588 h 1176"/>
                <a:gd name="T88" fmla="*/ 1272 w 1382"/>
                <a:gd name="T89" fmla="*/ 530 h 1176"/>
                <a:gd name="T90" fmla="*/ 1312 w 1382"/>
                <a:gd name="T91" fmla="*/ 502 h 1176"/>
                <a:gd name="T92" fmla="*/ 1310 w 1382"/>
                <a:gd name="T93" fmla="*/ 396 h 1176"/>
                <a:gd name="T94" fmla="*/ 1238 w 1382"/>
                <a:gd name="T95" fmla="*/ 342 h 1176"/>
                <a:gd name="T96" fmla="*/ 1106 w 1382"/>
                <a:gd name="T97" fmla="*/ 248 h 1176"/>
                <a:gd name="T98" fmla="*/ 1116 w 1382"/>
                <a:gd name="T99" fmla="*/ 388 h 1176"/>
                <a:gd name="T100" fmla="*/ 1040 w 1382"/>
                <a:gd name="T101" fmla="*/ 396 h 1176"/>
                <a:gd name="T102" fmla="*/ 914 w 1382"/>
                <a:gd name="T103" fmla="*/ 324 h 1176"/>
                <a:gd name="T104" fmla="*/ 948 w 1382"/>
                <a:gd name="T105" fmla="*/ 226 h 1176"/>
                <a:gd name="T106" fmla="*/ 1002 w 1382"/>
                <a:gd name="T107" fmla="*/ 176 h 1176"/>
                <a:gd name="T108" fmla="*/ 1042 w 1382"/>
                <a:gd name="T109" fmla="*/ 114 h 1176"/>
                <a:gd name="T110" fmla="*/ 1110 w 1382"/>
                <a:gd name="T111" fmla="*/ 112 h 1176"/>
                <a:gd name="T112" fmla="*/ 1106 w 1382"/>
                <a:gd name="T113" fmla="*/ 194 h 1176"/>
                <a:gd name="T114" fmla="*/ 1228 w 1382"/>
                <a:gd name="T115" fmla="*/ 278 h 1176"/>
                <a:gd name="T116" fmla="*/ 1208 w 1382"/>
                <a:gd name="T117" fmla="*/ 192 h 1176"/>
                <a:gd name="T118" fmla="*/ 1264 w 1382"/>
                <a:gd name="T119" fmla="*/ 170 h 1176"/>
                <a:gd name="T120" fmla="*/ 1196 w 1382"/>
                <a:gd name="T121" fmla="*/ 114 h 1176"/>
                <a:gd name="T122" fmla="*/ 1154 w 1382"/>
                <a:gd name="T123" fmla="*/ 72 h 1176"/>
                <a:gd name="T124" fmla="*/ 1090 w 1382"/>
                <a:gd name="T125" fmla="*/ 32 h 1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82" h="1176">
                  <a:moveTo>
                    <a:pt x="1116" y="600"/>
                  </a:moveTo>
                  <a:lnTo>
                    <a:pt x="1116" y="600"/>
                  </a:lnTo>
                  <a:lnTo>
                    <a:pt x="1118" y="600"/>
                  </a:lnTo>
                  <a:lnTo>
                    <a:pt x="1118" y="600"/>
                  </a:lnTo>
                  <a:lnTo>
                    <a:pt x="1128" y="596"/>
                  </a:lnTo>
                  <a:lnTo>
                    <a:pt x="1134" y="594"/>
                  </a:lnTo>
                  <a:lnTo>
                    <a:pt x="1138" y="592"/>
                  </a:lnTo>
                  <a:lnTo>
                    <a:pt x="1138" y="592"/>
                  </a:lnTo>
                  <a:lnTo>
                    <a:pt x="1142" y="594"/>
                  </a:lnTo>
                  <a:lnTo>
                    <a:pt x="1142" y="594"/>
                  </a:lnTo>
                  <a:lnTo>
                    <a:pt x="1142" y="596"/>
                  </a:lnTo>
                  <a:lnTo>
                    <a:pt x="1142" y="600"/>
                  </a:lnTo>
                  <a:lnTo>
                    <a:pt x="1138" y="606"/>
                  </a:lnTo>
                  <a:lnTo>
                    <a:pt x="1130" y="610"/>
                  </a:lnTo>
                  <a:lnTo>
                    <a:pt x="1124" y="612"/>
                  </a:lnTo>
                  <a:lnTo>
                    <a:pt x="1124" y="612"/>
                  </a:lnTo>
                  <a:lnTo>
                    <a:pt x="1124" y="612"/>
                  </a:lnTo>
                  <a:lnTo>
                    <a:pt x="1124" y="612"/>
                  </a:lnTo>
                  <a:lnTo>
                    <a:pt x="1118" y="612"/>
                  </a:lnTo>
                  <a:lnTo>
                    <a:pt x="1118" y="612"/>
                  </a:lnTo>
                  <a:lnTo>
                    <a:pt x="1110" y="610"/>
                  </a:lnTo>
                  <a:lnTo>
                    <a:pt x="1110" y="610"/>
                  </a:lnTo>
                  <a:lnTo>
                    <a:pt x="1106" y="610"/>
                  </a:lnTo>
                  <a:lnTo>
                    <a:pt x="1106" y="610"/>
                  </a:lnTo>
                  <a:lnTo>
                    <a:pt x="1102" y="612"/>
                  </a:lnTo>
                  <a:lnTo>
                    <a:pt x="1102" y="614"/>
                  </a:lnTo>
                  <a:lnTo>
                    <a:pt x="1098" y="620"/>
                  </a:lnTo>
                  <a:lnTo>
                    <a:pt x="1098" y="620"/>
                  </a:lnTo>
                  <a:lnTo>
                    <a:pt x="1092" y="628"/>
                  </a:lnTo>
                  <a:lnTo>
                    <a:pt x="1082" y="632"/>
                  </a:lnTo>
                  <a:lnTo>
                    <a:pt x="1082" y="632"/>
                  </a:lnTo>
                  <a:lnTo>
                    <a:pt x="1072" y="636"/>
                  </a:lnTo>
                  <a:lnTo>
                    <a:pt x="1060" y="640"/>
                  </a:lnTo>
                  <a:lnTo>
                    <a:pt x="1060" y="640"/>
                  </a:lnTo>
                  <a:lnTo>
                    <a:pt x="1052" y="642"/>
                  </a:lnTo>
                  <a:lnTo>
                    <a:pt x="1052" y="642"/>
                  </a:lnTo>
                  <a:lnTo>
                    <a:pt x="1048" y="640"/>
                  </a:lnTo>
                  <a:lnTo>
                    <a:pt x="1048" y="638"/>
                  </a:lnTo>
                  <a:lnTo>
                    <a:pt x="1048" y="636"/>
                  </a:lnTo>
                  <a:lnTo>
                    <a:pt x="1052" y="632"/>
                  </a:lnTo>
                  <a:lnTo>
                    <a:pt x="1052" y="632"/>
                  </a:lnTo>
                  <a:lnTo>
                    <a:pt x="1062" y="628"/>
                  </a:lnTo>
                  <a:lnTo>
                    <a:pt x="1072" y="624"/>
                  </a:lnTo>
                  <a:lnTo>
                    <a:pt x="1072" y="624"/>
                  </a:lnTo>
                  <a:lnTo>
                    <a:pt x="1082" y="620"/>
                  </a:lnTo>
                  <a:lnTo>
                    <a:pt x="1088" y="618"/>
                  </a:lnTo>
                  <a:lnTo>
                    <a:pt x="1090" y="614"/>
                  </a:lnTo>
                  <a:lnTo>
                    <a:pt x="1090" y="614"/>
                  </a:lnTo>
                  <a:lnTo>
                    <a:pt x="1092" y="610"/>
                  </a:lnTo>
                  <a:lnTo>
                    <a:pt x="1092" y="606"/>
                  </a:lnTo>
                  <a:lnTo>
                    <a:pt x="1092" y="602"/>
                  </a:lnTo>
                  <a:lnTo>
                    <a:pt x="1098" y="598"/>
                  </a:lnTo>
                  <a:lnTo>
                    <a:pt x="1098" y="598"/>
                  </a:lnTo>
                  <a:lnTo>
                    <a:pt x="1102" y="598"/>
                  </a:lnTo>
                  <a:lnTo>
                    <a:pt x="1102" y="598"/>
                  </a:lnTo>
                  <a:lnTo>
                    <a:pt x="1110" y="598"/>
                  </a:lnTo>
                  <a:lnTo>
                    <a:pt x="1110" y="598"/>
                  </a:lnTo>
                  <a:lnTo>
                    <a:pt x="1116" y="600"/>
                  </a:lnTo>
                  <a:close/>
                  <a:moveTo>
                    <a:pt x="954" y="550"/>
                  </a:moveTo>
                  <a:lnTo>
                    <a:pt x="954" y="550"/>
                  </a:lnTo>
                  <a:lnTo>
                    <a:pt x="950" y="550"/>
                  </a:lnTo>
                  <a:lnTo>
                    <a:pt x="944" y="548"/>
                  </a:lnTo>
                  <a:lnTo>
                    <a:pt x="936" y="542"/>
                  </a:lnTo>
                  <a:lnTo>
                    <a:pt x="936" y="542"/>
                  </a:lnTo>
                  <a:lnTo>
                    <a:pt x="944" y="536"/>
                  </a:lnTo>
                  <a:lnTo>
                    <a:pt x="954" y="530"/>
                  </a:lnTo>
                  <a:lnTo>
                    <a:pt x="964" y="526"/>
                  </a:lnTo>
                  <a:lnTo>
                    <a:pt x="974" y="520"/>
                  </a:lnTo>
                  <a:lnTo>
                    <a:pt x="974" y="520"/>
                  </a:lnTo>
                  <a:lnTo>
                    <a:pt x="982" y="512"/>
                  </a:lnTo>
                  <a:lnTo>
                    <a:pt x="986" y="506"/>
                  </a:lnTo>
                  <a:lnTo>
                    <a:pt x="990" y="504"/>
                  </a:lnTo>
                  <a:lnTo>
                    <a:pt x="990" y="504"/>
                  </a:lnTo>
                  <a:lnTo>
                    <a:pt x="990" y="504"/>
                  </a:lnTo>
                  <a:lnTo>
                    <a:pt x="990" y="504"/>
                  </a:lnTo>
                  <a:lnTo>
                    <a:pt x="994" y="506"/>
                  </a:lnTo>
                  <a:lnTo>
                    <a:pt x="998" y="508"/>
                  </a:lnTo>
                  <a:lnTo>
                    <a:pt x="1004" y="514"/>
                  </a:lnTo>
                  <a:lnTo>
                    <a:pt x="1004" y="514"/>
                  </a:lnTo>
                  <a:lnTo>
                    <a:pt x="1010" y="522"/>
                  </a:lnTo>
                  <a:lnTo>
                    <a:pt x="1014" y="526"/>
                  </a:lnTo>
                  <a:lnTo>
                    <a:pt x="1018" y="530"/>
                  </a:lnTo>
                  <a:lnTo>
                    <a:pt x="1018" y="530"/>
                  </a:lnTo>
                  <a:lnTo>
                    <a:pt x="1028" y="534"/>
                  </a:lnTo>
                  <a:lnTo>
                    <a:pt x="1032" y="536"/>
                  </a:lnTo>
                  <a:lnTo>
                    <a:pt x="1032" y="542"/>
                  </a:lnTo>
                  <a:lnTo>
                    <a:pt x="1032" y="542"/>
                  </a:lnTo>
                  <a:lnTo>
                    <a:pt x="1034" y="548"/>
                  </a:lnTo>
                  <a:lnTo>
                    <a:pt x="1036" y="552"/>
                  </a:lnTo>
                  <a:lnTo>
                    <a:pt x="1038" y="554"/>
                  </a:lnTo>
                  <a:lnTo>
                    <a:pt x="1042" y="554"/>
                  </a:lnTo>
                  <a:lnTo>
                    <a:pt x="1042" y="554"/>
                  </a:lnTo>
                  <a:lnTo>
                    <a:pt x="1048" y="554"/>
                  </a:lnTo>
                  <a:lnTo>
                    <a:pt x="1048" y="554"/>
                  </a:lnTo>
                  <a:lnTo>
                    <a:pt x="1056" y="554"/>
                  </a:lnTo>
                  <a:lnTo>
                    <a:pt x="1056" y="554"/>
                  </a:lnTo>
                  <a:lnTo>
                    <a:pt x="1060" y="554"/>
                  </a:lnTo>
                  <a:lnTo>
                    <a:pt x="1060" y="554"/>
                  </a:lnTo>
                  <a:lnTo>
                    <a:pt x="1068" y="556"/>
                  </a:lnTo>
                  <a:lnTo>
                    <a:pt x="1076" y="562"/>
                  </a:lnTo>
                  <a:lnTo>
                    <a:pt x="1082" y="568"/>
                  </a:lnTo>
                  <a:lnTo>
                    <a:pt x="1086" y="576"/>
                  </a:lnTo>
                  <a:lnTo>
                    <a:pt x="1086" y="576"/>
                  </a:lnTo>
                  <a:lnTo>
                    <a:pt x="1088" y="584"/>
                  </a:lnTo>
                  <a:lnTo>
                    <a:pt x="1088" y="586"/>
                  </a:lnTo>
                  <a:lnTo>
                    <a:pt x="1086" y="586"/>
                  </a:lnTo>
                  <a:lnTo>
                    <a:pt x="1086" y="586"/>
                  </a:lnTo>
                  <a:lnTo>
                    <a:pt x="1078" y="582"/>
                  </a:lnTo>
                  <a:lnTo>
                    <a:pt x="1068" y="578"/>
                  </a:lnTo>
                  <a:lnTo>
                    <a:pt x="1068" y="578"/>
                  </a:lnTo>
                  <a:lnTo>
                    <a:pt x="1070" y="598"/>
                  </a:lnTo>
                  <a:lnTo>
                    <a:pt x="1068" y="610"/>
                  </a:lnTo>
                  <a:lnTo>
                    <a:pt x="1068" y="614"/>
                  </a:lnTo>
                  <a:lnTo>
                    <a:pt x="1064" y="616"/>
                  </a:lnTo>
                  <a:lnTo>
                    <a:pt x="1064" y="616"/>
                  </a:lnTo>
                  <a:lnTo>
                    <a:pt x="1064" y="616"/>
                  </a:lnTo>
                  <a:lnTo>
                    <a:pt x="1064" y="616"/>
                  </a:lnTo>
                  <a:lnTo>
                    <a:pt x="1060" y="614"/>
                  </a:lnTo>
                  <a:lnTo>
                    <a:pt x="1060" y="612"/>
                  </a:lnTo>
                  <a:lnTo>
                    <a:pt x="1060" y="606"/>
                  </a:lnTo>
                  <a:lnTo>
                    <a:pt x="1060" y="606"/>
                  </a:lnTo>
                  <a:lnTo>
                    <a:pt x="1054" y="600"/>
                  </a:lnTo>
                  <a:lnTo>
                    <a:pt x="1050" y="592"/>
                  </a:lnTo>
                  <a:lnTo>
                    <a:pt x="1050" y="592"/>
                  </a:lnTo>
                  <a:lnTo>
                    <a:pt x="1048" y="586"/>
                  </a:lnTo>
                  <a:lnTo>
                    <a:pt x="1048" y="580"/>
                  </a:lnTo>
                  <a:lnTo>
                    <a:pt x="1048" y="580"/>
                  </a:lnTo>
                  <a:lnTo>
                    <a:pt x="1042" y="572"/>
                  </a:lnTo>
                  <a:lnTo>
                    <a:pt x="1034" y="568"/>
                  </a:lnTo>
                  <a:lnTo>
                    <a:pt x="1034" y="568"/>
                  </a:lnTo>
                  <a:lnTo>
                    <a:pt x="1032" y="568"/>
                  </a:lnTo>
                  <a:lnTo>
                    <a:pt x="1032" y="568"/>
                  </a:lnTo>
                  <a:lnTo>
                    <a:pt x="1028" y="568"/>
                  </a:lnTo>
                  <a:lnTo>
                    <a:pt x="1024" y="570"/>
                  </a:lnTo>
                  <a:lnTo>
                    <a:pt x="1018" y="578"/>
                  </a:lnTo>
                  <a:lnTo>
                    <a:pt x="1018" y="578"/>
                  </a:lnTo>
                  <a:lnTo>
                    <a:pt x="1016" y="582"/>
                  </a:lnTo>
                  <a:lnTo>
                    <a:pt x="1014" y="586"/>
                  </a:lnTo>
                  <a:lnTo>
                    <a:pt x="1014" y="586"/>
                  </a:lnTo>
                  <a:lnTo>
                    <a:pt x="1012" y="588"/>
                  </a:lnTo>
                  <a:lnTo>
                    <a:pt x="1008" y="590"/>
                  </a:lnTo>
                  <a:lnTo>
                    <a:pt x="1008" y="590"/>
                  </a:lnTo>
                  <a:lnTo>
                    <a:pt x="1006" y="594"/>
                  </a:lnTo>
                  <a:lnTo>
                    <a:pt x="1006" y="598"/>
                  </a:lnTo>
                  <a:lnTo>
                    <a:pt x="1008" y="608"/>
                  </a:lnTo>
                  <a:lnTo>
                    <a:pt x="1008" y="608"/>
                  </a:lnTo>
                  <a:lnTo>
                    <a:pt x="1010" y="626"/>
                  </a:lnTo>
                  <a:lnTo>
                    <a:pt x="1008" y="636"/>
                  </a:lnTo>
                  <a:lnTo>
                    <a:pt x="1008" y="640"/>
                  </a:lnTo>
                  <a:lnTo>
                    <a:pt x="1004" y="642"/>
                  </a:lnTo>
                  <a:lnTo>
                    <a:pt x="1004" y="642"/>
                  </a:lnTo>
                  <a:lnTo>
                    <a:pt x="1004" y="642"/>
                  </a:lnTo>
                  <a:lnTo>
                    <a:pt x="1004" y="642"/>
                  </a:lnTo>
                  <a:lnTo>
                    <a:pt x="1002" y="642"/>
                  </a:lnTo>
                  <a:lnTo>
                    <a:pt x="1000" y="640"/>
                  </a:lnTo>
                  <a:lnTo>
                    <a:pt x="998" y="634"/>
                  </a:lnTo>
                  <a:lnTo>
                    <a:pt x="996" y="622"/>
                  </a:lnTo>
                  <a:lnTo>
                    <a:pt x="996" y="622"/>
                  </a:lnTo>
                  <a:lnTo>
                    <a:pt x="996" y="612"/>
                  </a:lnTo>
                  <a:lnTo>
                    <a:pt x="998" y="600"/>
                  </a:lnTo>
                  <a:lnTo>
                    <a:pt x="998" y="600"/>
                  </a:lnTo>
                  <a:lnTo>
                    <a:pt x="996" y="592"/>
                  </a:lnTo>
                  <a:lnTo>
                    <a:pt x="992" y="584"/>
                  </a:lnTo>
                  <a:lnTo>
                    <a:pt x="992" y="584"/>
                  </a:lnTo>
                  <a:lnTo>
                    <a:pt x="988" y="584"/>
                  </a:lnTo>
                  <a:lnTo>
                    <a:pt x="984" y="582"/>
                  </a:lnTo>
                  <a:lnTo>
                    <a:pt x="982" y="580"/>
                  </a:lnTo>
                  <a:lnTo>
                    <a:pt x="982" y="578"/>
                  </a:lnTo>
                  <a:lnTo>
                    <a:pt x="982" y="578"/>
                  </a:lnTo>
                  <a:lnTo>
                    <a:pt x="984" y="574"/>
                  </a:lnTo>
                  <a:lnTo>
                    <a:pt x="988" y="572"/>
                  </a:lnTo>
                  <a:lnTo>
                    <a:pt x="996" y="568"/>
                  </a:lnTo>
                  <a:lnTo>
                    <a:pt x="996" y="568"/>
                  </a:lnTo>
                  <a:lnTo>
                    <a:pt x="1000" y="562"/>
                  </a:lnTo>
                  <a:lnTo>
                    <a:pt x="1002" y="560"/>
                  </a:lnTo>
                  <a:lnTo>
                    <a:pt x="1004" y="558"/>
                  </a:lnTo>
                  <a:lnTo>
                    <a:pt x="1004" y="558"/>
                  </a:lnTo>
                  <a:lnTo>
                    <a:pt x="1004" y="558"/>
                  </a:lnTo>
                  <a:lnTo>
                    <a:pt x="1004" y="558"/>
                  </a:lnTo>
                  <a:lnTo>
                    <a:pt x="1008" y="560"/>
                  </a:lnTo>
                  <a:lnTo>
                    <a:pt x="1008" y="560"/>
                  </a:lnTo>
                  <a:lnTo>
                    <a:pt x="1012" y="560"/>
                  </a:lnTo>
                  <a:lnTo>
                    <a:pt x="1012" y="560"/>
                  </a:lnTo>
                  <a:lnTo>
                    <a:pt x="1012" y="560"/>
                  </a:lnTo>
                  <a:lnTo>
                    <a:pt x="1012" y="560"/>
                  </a:lnTo>
                  <a:lnTo>
                    <a:pt x="1016" y="558"/>
                  </a:lnTo>
                  <a:lnTo>
                    <a:pt x="1018" y="556"/>
                  </a:lnTo>
                  <a:lnTo>
                    <a:pt x="1018" y="554"/>
                  </a:lnTo>
                  <a:lnTo>
                    <a:pt x="1018" y="550"/>
                  </a:lnTo>
                  <a:lnTo>
                    <a:pt x="1020" y="554"/>
                  </a:lnTo>
                  <a:lnTo>
                    <a:pt x="1020" y="554"/>
                  </a:lnTo>
                  <a:lnTo>
                    <a:pt x="1018" y="550"/>
                  </a:lnTo>
                  <a:lnTo>
                    <a:pt x="1016" y="548"/>
                  </a:lnTo>
                  <a:lnTo>
                    <a:pt x="1016" y="548"/>
                  </a:lnTo>
                  <a:lnTo>
                    <a:pt x="1012" y="550"/>
                  </a:lnTo>
                  <a:lnTo>
                    <a:pt x="1006" y="552"/>
                  </a:lnTo>
                  <a:lnTo>
                    <a:pt x="998" y="556"/>
                  </a:lnTo>
                  <a:lnTo>
                    <a:pt x="998" y="556"/>
                  </a:lnTo>
                  <a:lnTo>
                    <a:pt x="998" y="556"/>
                  </a:lnTo>
                  <a:lnTo>
                    <a:pt x="998" y="556"/>
                  </a:lnTo>
                  <a:lnTo>
                    <a:pt x="994" y="554"/>
                  </a:lnTo>
                  <a:lnTo>
                    <a:pt x="992" y="552"/>
                  </a:lnTo>
                  <a:lnTo>
                    <a:pt x="990" y="548"/>
                  </a:lnTo>
                  <a:lnTo>
                    <a:pt x="986" y="542"/>
                  </a:lnTo>
                  <a:lnTo>
                    <a:pt x="984" y="540"/>
                  </a:lnTo>
                  <a:lnTo>
                    <a:pt x="980" y="540"/>
                  </a:lnTo>
                  <a:lnTo>
                    <a:pt x="980" y="540"/>
                  </a:lnTo>
                  <a:lnTo>
                    <a:pt x="980" y="540"/>
                  </a:lnTo>
                  <a:lnTo>
                    <a:pt x="980" y="540"/>
                  </a:lnTo>
                  <a:lnTo>
                    <a:pt x="974" y="540"/>
                  </a:lnTo>
                  <a:lnTo>
                    <a:pt x="968" y="544"/>
                  </a:lnTo>
                  <a:lnTo>
                    <a:pt x="964" y="548"/>
                  </a:lnTo>
                  <a:lnTo>
                    <a:pt x="958" y="550"/>
                  </a:lnTo>
                  <a:lnTo>
                    <a:pt x="958" y="550"/>
                  </a:lnTo>
                  <a:lnTo>
                    <a:pt x="954" y="550"/>
                  </a:lnTo>
                  <a:close/>
                  <a:moveTo>
                    <a:pt x="980" y="498"/>
                  </a:moveTo>
                  <a:lnTo>
                    <a:pt x="980" y="498"/>
                  </a:lnTo>
                  <a:lnTo>
                    <a:pt x="976" y="496"/>
                  </a:lnTo>
                  <a:lnTo>
                    <a:pt x="974" y="492"/>
                  </a:lnTo>
                  <a:lnTo>
                    <a:pt x="974" y="488"/>
                  </a:lnTo>
                  <a:lnTo>
                    <a:pt x="976" y="486"/>
                  </a:lnTo>
                  <a:lnTo>
                    <a:pt x="976" y="486"/>
                  </a:lnTo>
                  <a:lnTo>
                    <a:pt x="980" y="484"/>
                  </a:lnTo>
                  <a:lnTo>
                    <a:pt x="980" y="484"/>
                  </a:lnTo>
                  <a:lnTo>
                    <a:pt x="984" y="486"/>
                  </a:lnTo>
                  <a:lnTo>
                    <a:pt x="984" y="492"/>
                  </a:lnTo>
                  <a:lnTo>
                    <a:pt x="984" y="496"/>
                  </a:lnTo>
                  <a:lnTo>
                    <a:pt x="982" y="498"/>
                  </a:lnTo>
                  <a:lnTo>
                    <a:pt x="980" y="498"/>
                  </a:lnTo>
                  <a:lnTo>
                    <a:pt x="980" y="498"/>
                  </a:lnTo>
                  <a:lnTo>
                    <a:pt x="980" y="498"/>
                  </a:lnTo>
                  <a:close/>
                  <a:moveTo>
                    <a:pt x="838" y="426"/>
                  </a:moveTo>
                  <a:lnTo>
                    <a:pt x="838" y="426"/>
                  </a:lnTo>
                  <a:lnTo>
                    <a:pt x="844" y="426"/>
                  </a:lnTo>
                  <a:lnTo>
                    <a:pt x="848" y="426"/>
                  </a:lnTo>
                  <a:lnTo>
                    <a:pt x="848" y="426"/>
                  </a:lnTo>
                  <a:lnTo>
                    <a:pt x="852" y="420"/>
                  </a:lnTo>
                  <a:lnTo>
                    <a:pt x="852" y="418"/>
                  </a:lnTo>
                  <a:lnTo>
                    <a:pt x="854" y="418"/>
                  </a:lnTo>
                  <a:lnTo>
                    <a:pt x="854" y="418"/>
                  </a:lnTo>
                  <a:lnTo>
                    <a:pt x="860" y="420"/>
                  </a:lnTo>
                  <a:lnTo>
                    <a:pt x="860" y="420"/>
                  </a:lnTo>
                  <a:lnTo>
                    <a:pt x="864" y="424"/>
                  </a:lnTo>
                  <a:lnTo>
                    <a:pt x="866" y="430"/>
                  </a:lnTo>
                  <a:lnTo>
                    <a:pt x="868" y="442"/>
                  </a:lnTo>
                  <a:lnTo>
                    <a:pt x="868" y="442"/>
                  </a:lnTo>
                  <a:lnTo>
                    <a:pt x="870" y="450"/>
                  </a:lnTo>
                  <a:lnTo>
                    <a:pt x="872" y="458"/>
                  </a:lnTo>
                  <a:lnTo>
                    <a:pt x="872" y="458"/>
                  </a:lnTo>
                  <a:lnTo>
                    <a:pt x="876" y="464"/>
                  </a:lnTo>
                  <a:lnTo>
                    <a:pt x="880" y="470"/>
                  </a:lnTo>
                  <a:lnTo>
                    <a:pt x="880" y="470"/>
                  </a:lnTo>
                  <a:lnTo>
                    <a:pt x="882" y="476"/>
                  </a:lnTo>
                  <a:lnTo>
                    <a:pt x="884" y="480"/>
                  </a:lnTo>
                  <a:lnTo>
                    <a:pt x="884" y="480"/>
                  </a:lnTo>
                  <a:lnTo>
                    <a:pt x="890" y="486"/>
                  </a:lnTo>
                  <a:lnTo>
                    <a:pt x="896" y="488"/>
                  </a:lnTo>
                  <a:lnTo>
                    <a:pt x="896" y="488"/>
                  </a:lnTo>
                  <a:lnTo>
                    <a:pt x="900" y="488"/>
                  </a:lnTo>
                  <a:lnTo>
                    <a:pt x="900" y="488"/>
                  </a:lnTo>
                  <a:lnTo>
                    <a:pt x="904" y="488"/>
                  </a:lnTo>
                  <a:lnTo>
                    <a:pt x="904" y="488"/>
                  </a:lnTo>
                  <a:lnTo>
                    <a:pt x="908" y="488"/>
                  </a:lnTo>
                  <a:lnTo>
                    <a:pt x="908" y="488"/>
                  </a:lnTo>
                  <a:lnTo>
                    <a:pt x="910" y="496"/>
                  </a:lnTo>
                  <a:lnTo>
                    <a:pt x="910" y="504"/>
                  </a:lnTo>
                  <a:lnTo>
                    <a:pt x="908" y="510"/>
                  </a:lnTo>
                  <a:lnTo>
                    <a:pt x="906" y="512"/>
                  </a:lnTo>
                  <a:lnTo>
                    <a:pt x="902" y="512"/>
                  </a:lnTo>
                  <a:lnTo>
                    <a:pt x="902" y="512"/>
                  </a:lnTo>
                  <a:lnTo>
                    <a:pt x="900" y="512"/>
                  </a:lnTo>
                  <a:lnTo>
                    <a:pt x="900" y="512"/>
                  </a:lnTo>
                  <a:lnTo>
                    <a:pt x="900" y="504"/>
                  </a:lnTo>
                  <a:lnTo>
                    <a:pt x="900" y="500"/>
                  </a:lnTo>
                  <a:lnTo>
                    <a:pt x="898" y="496"/>
                  </a:lnTo>
                  <a:lnTo>
                    <a:pt x="898" y="496"/>
                  </a:lnTo>
                  <a:lnTo>
                    <a:pt x="890" y="492"/>
                  </a:lnTo>
                  <a:lnTo>
                    <a:pt x="884" y="488"/>
                  </a:lnTo>
                  <a:lnTo>
                    <a:pt x="884" y="488"/>
                  </a:lnTo>
                  <a:lnTo>
                    <a:pt x="876" y="476"/>
                  </a:lnTo>
                  <a:lnTo>
                    <a:pt x="868" y="460"/>
                  </a:lnTo>
                  <a:lnTo>
                    <a:pt x="868" y="460"/>
                  </a:lnTo>
                  <a:lnTo>
                    <a:pt x="860" y="446"/>
                  </a:lnTo>
                  <a:lnTo>
                    <a:pt x="852" y="438"/>
                  </a:lnTo>
                  <a:lnTo>
                    <a:pt x="850" y="436"/>
                  </a:lnTo>
                  <a:lnTo>
                    <a:pt x="846" y="436"/>
                  </a:lnTo>
                  <a:lnTo>
                    <a:pt x="846" y="436"/>
                  </a:lnTo>
                  <a:lnTo>
                    <a:pt x="842" y="436"/>
                  </a:lnTo>
                  <a:lnTo>
                    <a:pt x="842" y="436"/>
                  </a:lnTo>
                  <a:lnTo>
                    <a:pt x="842" y="440"/>
                  </a:lnTo>
                  <a:lnTo>
                    <a:pt x="842" y="444"/>
                  </a:lnTo>
                  <a:lnTo>
                    <a:pt x="848" y="454"/>
                  </a:lnTo>
                  <a:lnTo>
                    <a:pt x="852" y="462"/>
                  </a:lnTo>
                  <a:lnTo>
                    <a:pt x="852" y="466"/>
                  </a:lnTo>
                  <a:lnTo>
                    <a:pt x="850" y="470"/>
                  </a:lnTo>
                  <a:lnTo>
                    <a:pt x="850" y="470"/>
                  </a:lnTo>
                  <a:lnTo>
                    <a:pt x="846" y="464"/>
                  </a:lnTo>
                  <a:lnTo>
                    <a:pt x="842" y="458"/>
                  </a:lnTo>
                  <a:lnTo>
                    <a:pt x="836" y="446"/>
                  </a:lnTo>
                  <a:lnTo>
                    <a:pt x="836" y="446"/>
                  </a:lnTo>
                  <a:lnTo>
                    <a:pt x="832" y="442"/>
                  </a:lnTo>
                  <a:lnTo>
                    <a:pt x="826" y="438"/>
                  </a:lnTo>
                  <a:lnTo>
                    <a:pt x="822" y="434"/>
                  </a:lnTo>
                  <a:lnTo>
                    <a:pt x="820" y="430"/>
                  </a:lnTo>
                  <a:lnTo>
                    <a:pt x="820" y="430"/>
                  </a:lnTo>
                  <a:lnTo>
                    <a:pt x="820" y="428"/>
                  </a:lnTo>
                  <a:lnTo>
                    <a:pt x="824" y="428"/>
                  </a:lnTo>
                  <a:lnTo>
                    <a:pt x="834" y="426"/>
                  </a:lnTo>
                  <a:lnTo>
                    <a:pt x="834" y="426"/>
                  </a:lnTo>
                  <a:lnTo>
                    <a:pt x="836" y="426"/>
                  </a:lnTo>
                  <a:lnTo>
                    <a:pt x="836" y="426"/>
                  </a:lnTo>
                  <a:lnTo>
                    <a:pt x="838" y="426"/>
                  </a:lnTo>
                  <a:close/>
                  <a:moveTo>
                    <a:pt x="736" y="388"/>
                  </a:moveTo>
                  <a:lnTo>
                    <a:pt x="736" y="388"/>
                  </a:lnTo>
                  <a:lnTo>
                    <a:pt x="732" y="386"/>
                  </a:lnTo>
                  <a:lnTo>
                    <a:pt x="732" y="386"/>
                  </a:lnTo>
                  <a:lnTo>
                    <a:pt x="728" y="382"/>
                  </a:lnTo>
                  <a:lnTo>
                    <a:pt x="724" y="376"/>
                  </a:lnTo>
                  <a:lnTo>
                    <a:pt x="722" y="366"/>
                  </a:lnTo>
                  <a:lnTo>
                    <a:pt x="722" y="366"/>
                  </a:lnTo>
                  <a:lnTo>
                    <a:pt x="724" y="362"/>
                  </a:lnTo>
                  <a:lnTo>
                    <a:pt x="726" y="360"/>
                  </a:lnTo>
                  <a:lnTo>
                    <a:pt x="726" y="360"/>
                  </a:lnTo>
                  <a:lnTo>
                    <a:pt x="726" y="360"/>
                  </a:lnTo>
                  <a:lnTo>
                    <a:pt x="726" y="360"/>
                  </a:lnTo>
                  <a:lnTo>
                    <a:pt x="730" y="362"/>
                  </a:lnTo>
                  <a:lnTo>
                    <a:pt x="732" y="364"/>
                  </a:lnTo>
                  <a:lnTo>
                    <a:pt x="734" y="372"/>
                  </a:lnTo>
                  <a:lnTo>
                    <a:pt x="734" y="372"/>
                  </a:lnTo>
                  <a:lnTo>
                    <a:pt x="736" y="374"/>
                  </a:lnTo>
                  <a:lnTo>
                    <a:pt x="740" y="376"/>
                  </a:lnTo>
                  <a:lnTo>
                    <a:pt x="744" y="378"/>
                  </a:lnTo>
                  <a:lnTo>
                    <a:pt x="746" y="382"/>
                  </a:lnTo>
                  <a:lnTo>
                    <a:pt x="746" y="382"/>
                  </a:lnTo>
                  <a:lnTo>
                    <a:pt x="746" y="384"/>
                  </a:lnTo>
                  <a:lnTo>
                    <a:pt x="744" y="386"/>
                  </a:lnTo>
                  <a:lnTo>
                    <a:pt x="736" y="388"/>
                  </a:lnTo>
                  <a:close/>
                  <a:moveTo>
                    <a:pt x="744" y="358"/>
                  </a:moveTo>
                  <a:lnTo>
                    <a:pt x="744" y="358"/>
                  </a:lnTo>
                  <a:lnTo>
                    <a:pt x="740" y="356"/>
                  </a:lnTo>
                  <a:lnTo>
                    <a:pt x="738" y="352"/>
                  </a:lnTo>
                  <a:lnTo>
                    <a:pt x="738" y="352"/>
                  </a:lnTo>
                  <a:lnTo>
                    <a:pt x="738" y="350"/>
                  </a:lnTo>
                  <a:lnTo>
                    <a:pt x="744" y="346"/>
                  </a:lnTo>
                  <a:lnTo>
                    <a:pt x="750" y="342"/>
                  </a:lnTo>
                  <a:lnTo>
                    <a:pt x="754" y="342"/>
                  </a:lnTo>
                  <a:lnTo>
                    <a:pt x="754" y="342"/>
                  </a:lnTo>
                  <a:lnTo>
                    <a:pt x="756" y="342"/>
                  </a:lnTo>
                  <a:lnTo>
                    <a:pt x="756" y="342"/>
                  </a:lnTo>
                  <a:lnTo>
                    <a:pt x="758" y="344"/>
                  </a:lnTo>
                  <a:lnTo>
                    <a:pt x="758" y="346"/>
                  </a:lnTo>
                  <a:lnTo>
                    <a:pt x="756" y="352"/>
                  </a:lnTo>
                  <a:lnTo>
                    <a:pt x="750" y="356"/>
                  </a:lnTo>
                  <a:lnTo>
                    <a:pt x="744" y="358"/>
                  </a:lnTo>
                  <a:close/>
                  <a:moveTo>
                    <a:pt x="830" y="374"/>
                  </a:moveTo>
                  <a:lnTo>
                    <a:pt x="830" y="374"/>
                  </a:lnTo>
                  <a:lnTo>
                    <a:pt x="826" y="374"/>
                  </a:lnTo>
                  <a:lnTo>
                    <a:pt x="826" y="374"/>
                  </a:lnTo>
                  <a:lnTo>
                    <a:pt x="824" y="372"/>
                  </a:lnTo>
                  <a:lnTo>
                    <a:pt x="824" y="370"/>
                  </a:lnTo>
                  <a:lnTo>
                    <a:pt x="826" y="364"/>
                  </a:lnTo>
                  <a:lnTo>
                    <a:pt x="834" y="358"/>
                  </a:lnTo>
                  <a:lnTo>
                    <a:pt x="834" y="358"/>
                  </a:lnTo>
                  <a:lnTo>
                    <a:pt x="840" y="354"/>
                  </a:lnTo>
                  <a:lnTo>
                    <a:pt x="844" y="350"/>
                  </a:lnTo>
                  <a:lnTo>
                    <a:pt x="844" y="350"/>
                  </a:lnTo>
                  <a:lnTo>
                    <a:pt x="846" y="346"/>
                  </a:lnTo>
                  <a:lnTo>
                    <a:pt x="846" y="344"/>
                  </a:lnTo>
                  <a:lnTo>
                    <a:pt x="848" y="342"/>
                  </a:lnTo>
                  <a:lnTo>
                    <a:pt x="848" y="342"/>
                  </a:lnTo>
                  <a:lnTo>
                    <a:pt x="852" y="340"/>
                  </a:lnTo>
                  <a:lnTo>
                    <a:pt x="852" y="340"/>
                  </a:lnTo>
                  <a:lnTo>
                    <a:pt x="852" y="342"/>
                  </a:lnTo>
                  <a:lnTo>
                    <a:pt x="854" y="342"/>
                  </a:lnTo>
                  <a:lnTo>
                    <a:pt x="854" y="348"/>
                  </a:lnTo>
                  <a:lnTo>
                    <a:pt x="850" y="358"/>
                  </a:lnTo>
                  <a:lnTo>
                    <a:pt x="850" y="358"/>
                  </a:lnTo>
                  <a:lnTo>
                    <a:pt x="842" y="368"/>
                  </a:lnTo>
                  <a:lnTo>
                    <a:pt x="836" y="372"/>
                  </a:lnTo>
                  <a:lnTo>
                    <a:pt x="830" y="374"/>
                  </a:lnTo>
                  <a:close/>
                  <a:moveTo>
                    <a:pt x="694" y="324"/>
                  </a:moveTo>
                  <a:lnTo>
                    <a:pt x="694" y="324"/>
                  </a:lnTo>
                  <a:lnTo>
                    <a:pt x="690" y="322"/>
                  </a:lnTo>
                  <a:lnTo>
                    <a:pt x="688" y="320"/>
                  </a:lnTo>
                  <a:lnTo>
                    <a:pt x="688" y="320"/>
                  </a:lnTo>
                  <a:lnTo>
                    <a:pt x="692" y="318"/>
                  </a:lnTo>
                  <a:lnTo>
                    <a:pt x="696" y="314"/>
                  </a:lnTo>
                  <a:lnTo>
                    <a:pt x="704" y="308"/>
                  </a:lnTo>
                  <a:lnTo>
                    <a:pt x="704" y="308"/>
                  </a:lnTo>
                  <a:lnTo>
                    <a:pt x="710" y="306"/>
                  </a:lnTo>
                  <a:lnTo>
                    <a:pt x="716" y="304"/>
                  </a:lnTo>
                  <a:lnTo>
                    <a:pt x="716" y="304"/>
                  </a:lnTo>
                  <a:lnTo>
                    <a:pt x="728" y="308"/>
                  </a:lnTo>
                  <a:lnTo>
                    <a:pt x="728" y="308"/>
                  </a:lnTo>
                  <a:lnTo>
                    <a:pt x="742" y="308"/>
                  </a:lnTo>
                  <a:lnTo>
                    <a:pt x="750" y="310"/>
                  </a:lnTo>
                  <a:lnTo>
                    <a:pt x="756" y="314"/>
                  </a:lnTo>
                  <a:lnTo>
                    <a:pt x="756" y="314"/>
                  </a:lnTo>
                  <a:lnTo>
                    <a:pt x="750" y="316"/>
                  </a:lnTo>
                  <a:lnTo>
                    <a:pt x="746" y="316"/>
                  </a:lnTo>
                  <a:lnTo>
                    <a:pt x="746" y="316"/>
                  </a:lnTo>
                  <a:lnTo>
                    <a:pt x="736" y="316"/>
                  </a:lnTo>
                  <a:lnTo>
                    <a:pt x="736" y="316"/>
                  </a:lnTo>
                  <a:lnTo>
                    <a:pt x="728" y="314"/>
                  </a:lnTo>
                  <a:lnTo>
                    <a:pt x="728" y="314"/>
                  </a:lnTo>
                  <a:lnTo>
                    <a:pt x="718" y="316"/>
                  </a:lnTo>
                  <a:lnTo>
                    <a:pt x="718" y="316"/>
                  </a:lnTo>
                  <a:lnTo>
                    <a:pt x="708" y="320"/>
                  </a:lnTo>
                  <a:lnTo>
                    <a:pt x="700" y="324"/>
                  </a:lnTo>
                  <a:lnTo>
                    <a:pt x="694" y="324"/>
                  </a:lnTo>
                  <a:close/>
                  <a:moveTo>
                    <a:pt x="670" y="254"/>
                  </a:moveTo>
                  <a:lnTo>
                    <a:pt x="670" y="254"/>
                  </a:lnTo>
                  <a:lnTo>
                    <a:pt x="680" y="254"/>
                  </a:lnTo>
                  <a:lnTo>
                    <a:pt x="688" y="250"/>
                  </a:lnTo>
                  <a:lnTo>
                    <a:pt x="688" y="250"/>
                  </a:lnTo>
                  <a:lnTo>
                    <a:pt x="692" y="248"/>
                  </a:lnTo>
                  <a:lnTo>
                    <a:pt x="696" y="242"/>
                  </a:lnTo>
                  <a:lnTo>
                    <a:pt x="700" y="240"/>
                  </a:lnTo>
                  <a:lnTo>
                    <a:pt x="706" y="236"/>
                  </a:lnTo>
                  <a:lnTo>
                    <a:pt x="706" y="236"/>
                  </a:lnTo>
                  <a:lnTo>
                    <a:pt x="710" y="236"/>
                  </a:lnTo>
                  <a:lnTo>
                    <a:pt x="710" y="236"/>
                  </a:lnTo>
                  <a:lnTo>
                    <a:pt x="714" y="238"/>
                  </a:lnTo>
                  <a:lnTo>
                    <a:pt x="714" y="240"/>
                  </a:lnTo>
                  <a:lnTo>
                    <a:pt x="714" y="242"/>
                  </a:lnTo>
                  <a:lnTo>
                    <a:pt x="710" y="246"/>
                  </a:lnTo>
                  <a:lnTo>
                    <a:pt x="710" y="246"/>
                  </a:lnTo>
                  <a:lnTo>
                    <a:pt x="700" y="252"/>
                  </a:lnTo>
                  <a:lnTo>
                    <a:pt x="690" y="256"/>
                  </a:lnTo>
                  <a:lnTo>
                    <a:pt x="690" y="256"/>
                  </a:lnTo>
                  <a:lnTo>
                    <a:pt x="684" y="260"/>
                  </a:lnTo>
                  <a:lnTo>
                    <a:pt x="680" y="262"/>
                  </a:lnTo>
                  <a:lnTo>
                    <a:pt x="672" y="270"/>
                  </a:lnTo>
                  <a:lnTo>
                    <a:pt x="672" y="270"/>
                  </a:lnTo>
                  <a:lnTo>
                    <a:pt x="668" y="272"/>
                  </a:lnTo>
                  <a:lnTo>
                    <a:pt x="660" y="274"/>
                  </a:lnTo>
                  <a:lnTo>
                    <a:pt x="646" y="276"/>
                  </a:lnTo>
                  <a:lnTo>
                    <a:pt x="646" y="276"/>
                  </a:lnTo>
                  <a:lnTo>
                    <a:pt x="636" y="276"/>
                  </a:lnTo>
                  <a:lnTo>
                    <a:pt x="636" y="276"/>
                  </a:lnTo>
                  <a:lnTo>
                    <a:pt x="628" y="276"/>
                  </a:lnTo>
                  <a:lnTo>
                    <a:pt x="624" y="274"/>
                  </a:lnTo>
                  <a:lnTo>
                    <a:pt x="624" y="274"/>
                  </a:lnTo>
                  <a:lnTo>
                    <a:pt x="624" y="270"/>
                  </a:lnTo>
                  <a:lnTo>
                    <a:pt x="624" y="268"/>
                  </a:lnTo>
                  <a:lnTo>
                    <a:pt x="630" y="266"/>
                  </a:lnTo>
                  <a:lnTo>
                    <a:pt x="640" y="262"/>
                  </a:lnTo>
                  <a:lnTo>
                    <a:pt x="640" y="262"/>
                  </a:lnTo>
                  <a:lnTo>
                    <a:pt x="644" y="260"/>
                  </a:lnTo>
                  <a:lnTo>
                    <a:pt x="648" y="256"/>
                  </a:lnTo>
                  <a:lnTo>
                    <a:pt x="648" y="252"/>
                  </a:lnTo>
                  <a:lnTo>
                    <a:pt x="646" y="248"/>
                  </a:lnTo>
                  <a:lnTo>
                    <a:pt x="646" y="248"/>
                  </a:lnTo>
                  <a:lnTo>
                    <a:pt x="640" y="246"/>
                  </a:lnTo>
                  <a:lnTo>
                    <a:pt x="636" y="244"/>
                  </a:lnTo>
                  <a:lnTo>
                    <a:pt x="636" y="242"/>
                  </a:lnTo>
                  <a:lnTo>
                    <a:pt x="636" y="242"/>
                  </a:lnTo>
                  <a:lnTo>
                    <a:pt x="634" y="240"/>
                  </a:lnTo>
                  <a:lnTo>
                    <a:pt x="636" y="240"/>
                  </a:lnTo>
                  <a:lnTo>
                    <a:pt x="640" y="238"/>
                  </a:lnTo>
                  <a:lnTo>
                    <a:pt x="640" y="238"/>
                  </a:lnTo>
                  <a:lnTo>
                    <a:pt x="646" y="240"/>
                  </a:lnTo>
                  <a:lnTo>
                    <a:pt x="652" y="242"/>
                  </a:lnTo>
                  <a:lnTo>
                    <a:pt x="652" y="242"/>
                  </a:lnTo>
                  <a:lnTo>
                    <a:pt x="656" y="244"/>
                  </a:lnTo>
                  <a:lnTo>
                    <a:pt x="658" y="248"/>
                  </a:lnTo>
                  <a:lnTo>
                    <a:pt x="660" y="252"/>
                  </a:lnTo>
                  <a:lnTo>
                    <a:pt x="664" y="254"/>
                  </a:lnTo>
                  <a:lnTo>
                    <a:pt x="664" y="254"/>
                  </a:lnTo>
                  <a:lnTo>
                    <a:pt x="670" y="254"/>
                  </a:lnTo>
                  <a:close/>
                  <a:moveTo>
                    <a:pt x="1172" y="226"/>
                  </a:moveTo>
                  <a:lnTo>
                    <a:pt x="1172" y="226"/>
                  </a:lnTo>
                  <a:lnTo>
                    <a:pt x="1170" y="224"/>
                  </a:lnTo>
                  <a:lnTo>
                    <a:pt x="1168" y="222"/>
                  </a:lnTo>
                  <a:lnTo>
                    <a:pt x="1166" y="216"/>
                  </a:lnTo>
                  <a:lnTo>
                    <a:pt x="1166" y="216"/>
                  </a:lnTo>
                  <a:lnTo>
                    <a:pt x="1166" y="214"/>
                  </a:lnTo>
                  <a:lnTo>
                    <a:pt x="1168" y="212"/>
                  </a:lnTo>
                  <a:lnTo>
                    <a:pt x="1170" y="210"/>
                  </a:lnTo>
                  <a:lnTo>
                    <a:pt x="1174" y="208"/>
                  </a:lnTo>
                  <a:lnTo>
                    <a:pt x="1174" y="208"/>
                  </a:lnTo>
                  <a:lnTo>
                    <a:pt x="1176" y="210"/>
                  </a:lnTo>
                  <a:lnTo>
                    <a:pt x="1176" y="210"/>
                  </a:lnTo>
                  <a:lnTo>
                    <a:pt x="1182" y="212"/>
                  </a:lnTo>
                  <a:lnTo>
                    <a:pt x="1180" y="214"/>
                  </a:lnTo>
                  <a:lnTo>
                    <a:pt x="1180" y="214"/>
                  </a:lnTo>
                  <a:lnTo>
                    <a:pt x="1178" y="220"/>
                  </a:lnTo>
                  <a:lnTo>
                    <a:pt x="1174" y="226"/>
                  </a:lnTo>
                  <a:lnTo>
                    <a:pt x="1174" y="226"/>
                  </a:lnTo>
                  <a:lnTo>
                    <a:pt x="1172" y="226"/>
                  </a:lnTo>
                  <a:close/>
                  <a:moveTo>
                    <a:pt x="548" y="166"/>
                  </a:moveTo>
                  <a:lnTo>
                    <a:pt x="548" y="166"/>
                  </a:lnTo>
                  <a:lnTo>
                    <a:pt x="544" y="166"/>
                  </a:lnTo>
                  <a:lnTo>
                    <a:pt x="544" y="166"/>
                  </a:lnTo>
                  <a:lnTo>
                    <a:pt x="540" y="164"/>
                  </a:lnTo>
                  <a:lnTo>
                    <a:pt x="542" y="162"/>
                  </a:lnTo>
                  <a:lnTo>
                    <a:pt x="550" y="160"/>
                  </a:lnTo>
                  <a:lnTo>
                    <a:pt x="550" y="160"/>
                  </a:lnTo>
                  <a:lnTo>
                    <a:pt x="558" y="158"/>
                  </a:lnTo>
                  <a:lnTo>
                    <a:pt x="566" y="154"/>
                  </a:lnTo>
                  <a:lnTo>
                    <a:pt x="574" y="150"/>
                  </a:lnTo>
                  <a:lnTo>
                    <a:pt x="582" y="148"/>
                  </a:lnTo>
                  <a:lnTo>
                    <a:pt x="582" y="148"/>
                  </a:lnTo>
                  <a:lnTo>
                    <a:pt x="588" y="150"/>
                  </a:lnTo>
                  <a:lnTo>
                    <a:pt x="588" y="150"/>
                  </a:lnTo>
                  <a:lnTo>
                    <a:pt x="588" y="154"/>
                  </a:lnTo>
                  <a:lnTo>
                    <a:pt x="590" y="156"/>
                  </a:lnTo>
                  <a:lnTo>
                    <a:pt x="590" y="156"/>
                  </a:lnTo>
                  <a:lnTo>
                    <a:pt x="596" y="158"/>
                  </a:lnTo>
                  <a:lnTo>
                    <a:pt x="600" y="158"/>
                  </a:lnTo>
                  <a:lnTo>
                    <a:pt x="600" y="158"/>
                  </a:lnTo>
                  <a:lnTo>
                    <a:pt x="610" y="162"/>
                  </a:lnTo>
                  <a:lnTo>
                    <a:pt x="610" y="166"/>
                  </a:lnTo>
                  <a:lnTo>
                    <a:pt x="606" y="168"/>
                  </a:lnTo>
                  <a:lnTo>
                    <a:pt x="606" y="168"/>
                  </a:lnTo>
                  <a:lnTo>
                    <a:pt x="600" y="168"/>
                  </a:lnTo>
                  <a:lnTo>
                    <a:pt x="594" y="170"/>
                  </a:lnTo>
                  <a:lnTo>
                    <a:pt x="588" y="170"/>
                  </a:lnTo>
                  <a:lnTo>
                    <a:pt x="580" y="170"/>
                  </a:lnTo>
                  <a:lnTo>
                    <a:pt x="580" y="170"/>
                  </a:lnTo>
                  <a:lnTo>
                    <a:pt x="574" y="174"/>
                  </a:lnTo>
                  <a:lnTo>
                    <a:pt x="568" y="174"/>
                  </a:lnTo>
                  <a:lnTo>
                    <a:pt x="568" y="174"/>
                  </a:lnTo>
                  <a:lnTo>
                    <a:pt x="560" y="172"/>
                  </a:lnTo>
                  <a:lnTo>
                    <a:pt x="560" y="172"/>
                  </a:lnTo>
                  <a:lnTo>
                    <a:pt x="562" y="168"/>
                  </a:lnTo>
                  <a:lnTo>
                    <a:pt x="564" y="164"/>
                  </a:lnTo>
                  <a:lnTo>
                    <a:pt x="564" y="164"/>
                  </a:lnTo>
                  <a:lnTo>
                    <a:pt x="564" y="164"/>
                  </a:lnTo>
                  <a:lnTo>
                    <a:pt x="564" y="164"/>
                  </a:lnTo>
                  <a:lnTo>
                    <a:pt x="556" y="166"/>
                  </a:lnTo>
                  <a:lnTo>
                    <a:pt x="556" y="166"/>
                  </a:lnTo>
                  <a:lnTo>
                    <a:pt x="548" y="166"/>
                  </a:lnTo>
                  <a:close/>
                  <a:moveTo>
                    <a:pt x="1060" y="0"/>
                  </a:moveTo>
                  <a:lnTo>
                    <a:pt x="1060" y="0"/>
                  </a:lnTo>
                  <a:lnTo>
                    <a:pt x="1058" y="0"/>
                  </a:lnTo>
                  <a:lnTo>
                    <a:pt x="1056" y="2"/>
                  </a:lnTo>
                  <a:lnTo>
                    <a:pt x="1054" y="6"/>
                  </a:lnTo>
                  <a:lnTo>
                    <a:pt x="1054" y="18"/>
                  </a:lnTo>
                  <a:lnTo>
                    <a:pt x="1054" y="18"/>
                  </a:lnTo>
                  <a:lnTo>
                    <a:pt x="1052" y="22"/>
                  </a:lnTo>
                  <a:lnTo>
                    <a:pt x="1052" y="24"/>
                  </a:lnTo>
                  <a:lnTo>
                    <a:pt x="1054" y="26"/>
                  </a:lnTo>
                  <a:lnTo>
                    <a:pt x="1054" y="26"/>
                  </a:lnTo>
                  <a:lnTo>
                    <a:pt x="1058" y="28"/>
                  </a:lnTo>
                  <a:lnTo>
                    <a:pt x="1060" y="28"/>
                  </a:lnTo>
                  <a:lnTo>
                    <a:pt x="1060" y="28"/>
                  </a:lnTo>
                  <a:lnTo>
                    <a:pt x="1062" y="32"/>
                  </a:lnTo>
                  <a:lnTo>
                    <a:pt x="1062" y="34"/>
                  </a:lnTo>
                  <a:lnTo>
                    <a:pt x="1062" y="34"/>
                  </a:lnTo>
                  <a:lnTo>
                    <a:pt x="1066" y="36"/>
                  </a:lnTo>
                  <a:lnTo>
                    <a:pt x="1066" y="36"/>
                  </a:lnTo>
                  <a:lnTo>
                    <a:pt x="1068" y="36"/>
                  </a:lnTo>
                  <a:lnTo>
                    <a:pt x="1068" y="36"/>
                  </a:lnTo>
                  <a:lnTo>
                    <a:pt x="1072" y="34"/>
                  </a:lnTo>
                  <a:lnTo>
                    <a:pt x="1072" y="34"/>
                  </a:lnTo>
                  <a:lnTo>
                    <a:pt x="1072" y="34"/>
                  </a:lnTo>
                  <a:lnTo>
                    <a:pt x="1078" y="32"/>
                  </a:lnTo>
                  <a:lnTo>
                    <a:pt x="1084" y="32"/>
                  </a:lnTo>
                  <a:lnTo>
                    <a:pt x="1084" y="32"/>
                  </a:lnTo>
                  <a:lnTo>
                    <a:pt x="1084" y="32"/>
                  </a:lnTo>
                  <a:lnTo>
                    <a:pt x="1084" y="32"/>
                  </a:lnTo>
                  <a:lnTo>
                    <a:pt x="1084" y="38"/>
                  </a:lnTo>
                  <a:lnTo>
                    <a:pt x="1088" y="44"/>
                  </a:lnTo>
                  <a:lnTo>
                    <a:pt x="1088" y="44"/>
                  </a:lnTo>
                  <a:lnTo>
                    <a:pt x="1094" y="46"/>
                  </a:lnTo>
                  <a:lnTo>
                    <a:pt x="1096" y="46"/>
                  </a:lnTo>
                  <a:lnTo>
                    <a:pt x="1096" y="48"/>
                  </a:lnTo>
                  <a:lnTo>
                    <a:pt x="1096" y="48"/>
                  </a:lnTo>
                  <a:lnTo>
                    <a:pt x="1096" y="50"/>
                  </a:lnTo>
                  <a:lnTo>
                    <a:pt x="1094" y="50"/>
                  </a:lnTo>
                  <a:lnTo>
                    <a:pt x="1094" y="50"/>
                  </a:lnTo>
                  <a:lnTo>
                    <a:pt x="1092" y="50"/>
                  </a:lnTo>
                  <a:lnTo>
                    <a:pt x="1092" y="50"/>
                  </a:lnTo>
                  <a:lnTo>
                    <a:pt x="1092" y="50"/>
                  </a:lnTo>
                  <a:lnTo>
                    <a:pt x="1092" y="50"/>
                  </a:lnTo>
                  <a:lnTo>
                    <a:pt x="1090" y="50"/>
                  </a:lnTo>
                  <a:lnTo>
                    <a:pt x="1090" y="50"/>
                  </a:lnTo>
                  <a:lnTo>
                    <a:pt x="1088" y="50"/>
                  </a:lnTo>
                  <a:lnTo>
                    <a:pt x="1086" y="52"/>
                  </a:lnTo>
                  <a:lnTo>
                    <a:pt x="1086" y="52"/>
                  </a:lnTo>
                  <a:lnTo>
                    <a:pt x="1084" y="54"/>
                  </a:lnTo>
                  <a:lnTo>
                    <a:pt x="1080" y="56"/>
                  </a:lnTo>
                  <a:lnTo>
                    <a:pt x="1080" y="56"/>
                  </a:lnTo>
                  <a:lnTo>
                    <a:pt x="1078" y="56"/>
                  </a:lnTo>
                  <a:lnTo>
                    <a:pt x="1078" y="56"/>
                  </a:lnTo>
                  <a:lnTo>
                    <a:pt x="1074" y="56"/>
                  </a:lnTo>
                  <a:lnTo>
                    <a:pt x="1072" y="54"/>
                  </a:lnTo>
                  <a:lnTo>
                    <a:pt x="1072" y="48"/>
                  </a:lnTo>
                  <a:lnTo>
                    <a:pt x="1072" y="48"/>
                  </a:lnTo>
                  <a:lnTo>
                    <a:pt x="1070" y="44"/>
                  </a:lnTo>
                  <a:lnTo>
                    <a:pt x="1066" y="42"/>
                  </a:lnTo>
                  <a:lnTo>
                    <a:pt x="1066" y="42"/>
                  </a:lnTo>
                  <a:lnTo>
                    <a:pt x="1062" y="42"/>
                  </a:lnTo>
                  <a:lnTo>
                    <a:pt x="1062" y="42"/>
                  </a:lnTo>
                  <a:lnTo>
                    <a:pt x="1060" y="44"/>
                  </a:lnTo>
                  <a:lnTo>
                    <a:pt x="1060" y="46"/>
                  </a:lnTo>
                  <a:lnTo>
                    <a:pt x="1060" y="50"/>
                  </a:lnTo>
                  <a:lnTo>
                    <a:pt x="1058" y="52"/>
                  </a:lnTo>
                  <a:lnTo>
                    <a:pt x="1058" y="52"/>
                  </a:lnTo>
                  <a:lnTo>
                    <a:pt x="1056" y="54"/>
                  </a:lnTo>
                  <a:lnTo>
                    <a:pt x="1054" y="54"/>
                  </a:lnTo>
                  <a:lnTo>
                    <a:pt x="1054" y="54"/>
                  </a:lnTo>
                  <a:lnTo>
                    <a:pt x="1050" y="54"/>
                  </a:lnTo>
                  <a:lnTo>
                    <a:pt x="1048" y="52"/>
                  </a:lnTo>
                  <a:lnTo>
                    <a:pt x="1048" y="52"/>
                  </a:lnTo>
                  <a:lnTo>
                    <a:pt x="1046" y="48"/>
                  </a:lnTo>
                  <a:lnTo>
                    <a:pt x="1046" y="46"/>
                  </a:lnTo>
                  <a:lnTo>
                    <a:pt x="1048" y="42"/>
                  </a:lnTo>
                  <a:lnTo>
                    <a:pt x="1048" y="42"/>
                  </a:lnTo>
                  <a:lnTo>
                    <a:pt x="1052" y="36"/>
                  </a:lnTo>
                  <a:lnTo>
                    <a:pt x="1054" y="34"/>
                  </a:lnTo>
                  <a:lnTo>
                    <a:pt x="1052" y="32"/>
                  </a:lnTo>
                  <a:lnTo>
                    <a:pt x="1052" y="32"/>
                  </a:lnTo>
                  <a:lnTo>
                    <a:pt x="1050" y="30"/>
                  </a:lnTo>
                  <a:lnTo>
                    <a:pt x="1048" y="28"/>
                  </a:lnTo>
                  <a:lnTo>
                    <a:pt x="1044" y="28"/>
                  </a:lnTo>
                  <a:lnTo>
                    <a:pt x="1042" y="24"/>
                  </a:lnTo>
                  <a:lnTo>
                    <a:pt x="1042" y="24"/>
                  </a:lnTo>
                  <a:lnTo>
                    <a:pt x="1042" y="22"/>
                  </a:lnTo>
                  <a:lnTo>
                    <a:pt x="1044" y="20"/>
                  </a:lnTo>
                  <a:lnTo>
                    <a:pt x="1048" y="14"/>
                  </a:lnTo>
                  <a:lnTo>
                    <a:pt x="1050" y="10"/>
                  </a:lnTo>
                  <a:lnTo>
                    <a:pt x="1050" y="8"/>
                  </a:lnTo>
                  <a:lnTo>
                    <a:pt x="1048" y="4"/>
                  </a:lnTo>
                  <a:lnTo>
                    <a:pt x="1048" y="4"/>
                  </a:lnTo>
                  <a:lnTo>
                    <a:pt x="1046" y="4"/>
                  </a:lnTo>
                  <a:lnTo>
                    <a:pt x="1046" y="4"/>
                  </a:lnTo>
                  <a:lnTo>
                    <a:pt x="1038" y="6"/>
                  </a:lnTo>
                  <a:lnTo>
                    <a:pt x="1030" y="8"/>
                  </a:lnTo>
                  <a:lnTo>
                    <a:pt x="1030" y="8"/>
                  </a:lnTo>
                  <a:lnTo>
                    <a:pt x="1028" y="10"/>
                  </a:lnTo>
                  <a:lnTo>
                    <a:pt x="1026" y="12"/>
                  </a:lnTo>
                  <a:lnTo>
                    <a:pt x="1026" y="12"/>
                  </a:lnTo>
                  <a:lnTo>
                    <a:pt x="1022" y="14"/>
                  </a:lnTo>
                  <a:lnTo>
                    <a:pt x="1018" y="16"/>
                  </a:lnTo>
                  <a:lnTo>
                    <a:pt x="1018" y="16"/>
                  </a:lnTo>
                  <a:lnTo>
                    <a:pt x="1014" y="16"/>
                  </a:lnTo>
                  <a:lnTo>
                    <a:pt x="1012" y="18"/>
                  </a:lnTo>
                  <a:lnTo>
                    <a:pt x="1010" y="20"/>
                  </a:lnTo>
                  <a:lnTo>
                    <a:pt x="1010" y="20"/>
                  </a:lnTo>
                  <a:lnTo>
                    <a:pt x="1012" y="22"/>
                  </a:lnTo>
                  <a:lnTo>
                    <a:pt x="1012" y="24"/>
                  </a:lnTo>
                  <a:lnTo>
                    <a:pt x="1012" y="26"/>
                  </a:lnTo>
                  <a:lnTo>
                    <a:pt x="1012" y="26"/>
                  </a:lnTo>
                  <a:lnTo>
                    <a:pt x="1004" y="26"/>
                  </a:lnTo>
                  <a:lnTo>
                    <a:pt x="1004" y="26"/>
                  </a:lnTo>
                  <a:lnTo>
                    <a:pt x="996" y="28"/>
                  </a:lnTo>
                  <a:lnTo>
                    <a:pt x="996" y="28"/>
                  </a:lnTo>
                  <a:lnTo>
                    <a:pt x="996" y="32"/>
                  </a:lnTo>
                  <a:lnTo>
                    <a:pt x="1000" y="36"/>
                  </a:lnTo>
                  <a:lnTo>
                    <a:pt x="1000" y="36"/>
                  </a:lnTo>
                  <a:lnTo>
                    <a:pt x="1006" y="38"/>
                  </a:lnTo>
                  <a:lnTo>
                    <a:pt x="1006" y="38"/>
                  </a:lnTo>
                  <a:lnTo>
                    <a:pt x="1006" y="38"/>
                  </a:lnTo>
                  <a:lnTo>
                    <a:pt x="1006" y="38"/>
                  </a:lnTo>
                  <a:lnTo>
                    <a:pt x="1008" y="38"/>
                  </a:lnTo>
                  <a:lnTo>
                    <a:pt x="1008" y="38"/>
                  </a:lnTo>
                  <a:lnTo>
                    <a:pt x="1012" y="40"/>
                  </a:lnTo>
                  <a:lnTo>
                    <a:pt x="1012" y="40"/>
                  </a:lnTo>
                  <a:lnTo>
                    <a:pt x="1016" y="42"/>
                  </a:lnTo>
                  <a:lnTo>
                    <a:pt x="1016" y="46"/>
                  </a:lnTo>
                  <a:lnTo>
                    <a:pt x="1014" y="48"/>
                  </a:lnTo>
                  <a:lnTo>
                    <a:pt x="1014" y="48"/>
                  </a:lnTo>
                  <a:lnTo>
                    <a:pt x="1010" y="48"/>
                  </a:lnTo>
                  <a:lnTo>
                    <a:pt x="1004" y="50"/>
                  </a:lnTo>
                  <a:lnTo>
                    <a:pt x="1004" y="50"/>
                  </a:lnTo>
                  <a:lnTo>
                    <a:pt x="1008" y="58"/>
                  </a:lnTo>
                  <a:lnTo>
                    <a:pt x="1012" y="62"/>
                  </a:lnTo>
                  <a:lnTo>
                    <a:pt x="1012" y="66"/>
                  </a:lnTo>
                  <a:lnTo>
                    <a:pt x="1012" y="66"/>
                  </a:lnTo>
                  <a:lnTo>
                    <a:pt x="1008" y="68"/>
                  </a:lnTo>
                  <a:lnTo>
                    <a:pt x="1004" y="68"/>
                  </a:lnTo>
                  <a:lnTo>
                    <a:pt x="1004" y="68"/>
                  </a:lnTo>
                  <a:lnTo>
                    <a:pt x="1000" y="68"/>
                  </a:lnTo>
                  <a:lnTo>
                    <a:pt x="1000" y="68"/>
                  </a:lnTo>
                  <a:lnTo>
                    <a:pt x="998" y="62"/>
                  </a:lnTo>
                  <a:lnTo>
                    <a:pt x="996" y="58"/>
                  </a:lnTo>
                  <a:lnTo>
                    <a:pt x="996" y="58"/>
                  </a:lnTo>
                  <a:lnTo>
                    <a:pt x="992" y="56"/>
                  </a:lnTo>
                  <a:lnTo>
                    <a:pt x="988" y="54"/>
                  </a:lnTo>
                  <a:lnTo>
                    <a:pt x="988" y="54"/>
                  </a:lnTo>
                  <a:lnTo>
                    <a:pt x="986" y="50"/>
                  </a:lnTo>
                  <a:lnTo>
                    <a:pt x="986" y="44"/>
                  </a:lnTo>
                  <a:lnTo>
                    <a:pt x="986" y="44"/>
                  </a:lnTo>
                  <a:lnTo>
                    <a:pt x="986" y="32"/>
                  </a:lnTo>
                  <a:lnTo>
                    <a:pt x="986" y="32"/>
                  </a:lnTo>
                  <a:lnTo>
                    <a:pt x="988" y="28"/>
                  </a:lnTo>
                  <a:lnTo>
                    <a:pt x="990" y="24"/>
                  </a:lnTo>
                  <a:lnTo>
                    <a:pt x="990" y="24"/>
                  </a:lnTo>
                  <a:lnTo>
                    <a:pt x="990" y="20"/>
                  </a:lnTo>
                  <a:lnTo>
                    <a:pt x="990" y="18"/>
                  </a:lnTo>
                  <a:lnTo>
                    <a:pt x="992" y="16"/>
                  </a:lnTo>
                  <a:lnTo>
                    <a:pt x="992" y="16"/>
                  </a:lnTo>
                  <a:lnTo>
                    <a:pt x="1000" y="14"/>
                  </a:lnTo>
                  <a:lnTo>
                    <a:pt x="1002" y="12"/>
                  </a:lnTo>
                  <a:lnTo>
                    <a:pt x="1004" y="10"/>
                  </a:lnTo>
                  <a:lnTo>
                    <a:pt x="1004" y="10"/>
                  </a:lnTo>
                  <a:lnTo>
                    <a:pt x="1004" y="6"/>
                  </a:lnTo>
                  <a:lnTo>
                    <a:pt x="1002" y="4"/>
                  </a:lnTo>
                  <a:lnTo>
                    <a:pt x="1002" y="4"/>
                  </a:lnTo>
                  <a:lnTo>
                    <a:pt x="996" y="4"/>
                  </a:lnTo>
                  <a:lnTo>
                    <a:pt x="996" y="4"/>
                  </a:lnTo>
                  <a:lnTo>
                    <a:pt x="996" y="4"/>
                  </a:lnTo>
                  <a:lnTo>
                    <a:pt x="996" y="4"/>
                  </a:lnTo>
                  <a:lnTo>
                    <a:pt x="982" y="2"/>
                  </a:lnTo>
                  <a:lnTo>
                    <a:pt x="982" y="2"/>
                  </a:lnTo>
                  <a:lnTo>
                    <a:pt x="980" y="2"/>
                  </a:lnTo>
                  <a:lnTo>
                    <a:pt x="980" y="2"/>
                  </a:lnTo>
                  <a:lnTo>
                    <a:pt x="978" y="2"/>
                  </a:lnTo>
                  <a:lnTo>
                    <a:pt x="976" y="4"/>
                  </a:lnTo>
                  <a:lnTo>
                    <a:pt x="972" y="8"/>
                  </a:lnTo>
                  <a:lnTo>
                    <a:pt x="972" y="8"/>
                  </a:lnTo>
                  <a:lnTo>
                    <a:pt x="966" y="10"/>
                  </a:lnTo>
                  <a:lnTo>
                    <a:pt x="964" y="12"/>
                  </a:lnTo>
                  <a:lnTo>
                    <a:pt x="962" y="14"/>
                  </a:lnTo>
                  <a:lnTo>
                    <a:pt x="962" y="14"/>
                  </a:lnTo>
                  <a:lnTo>
                    <a:pt x="964" y="16"/>
                  </a:lnTo>
                  <a:lnTo>
                    <a:pt x="966" y="18"/>
                  </a:lnTo>
                  <a:lnTo>
                    <a:pt x="968" y="20"/>
                  </a:lnTo>
                  <a:lnTo>
                    <a:pt x="968" y="22"/>
                  </a:lnTo>
                  <a:lnTo>
                    <a:pt x="968" y="22"/>
                  </a:lnTo>
                  <a:lnTo>
                    <a:pt x="966" y="24"/>
                  </a:lnTo>
                  <a:lnTo>
                    <a:pt x="964" y="26"/>
                  </a:lnTo>
                  <a:lnTo>
                    <a:pt x="964" y="26"/>
                  </a:lnTo>
                  <a:lnTo>
                    <a:pt x="958" y="24"/>
                  </a:lnTo>
                  <a:lnTo>
                    <a:pt x="958" y="24"/>
                  </a:lnTo>
                  <a:lnTo>
                    <a:pt x="956" y="24"/>
                  </a:lnTo>
                  <a:lnTo>
                    <a:pt x="956" y="24"/>
                  </a:lnTo>
                  <a:lnTo>
                    <a:pt x="952" y="24"/>
                  </a:lnTo>
                  <a:lnTo>
                    <a:pt x="952" y="26"/>
                  </a:lnTo>
                  <a:lnTo>
                    <a:pt x="950" y="30"/>
                  </a:lnTo>
                  <a:lnTo>
                    <a:pt x="950" y="30"/>
                  </a:lnTo>
                  <a:lnTo>
                    <a:pt x="946" y="36"/>
                  </a:lnTo>
                  <a:lnTo>
                    <a:pt x="942" y="40"/>
                  </a:lnTo>
                  <a:lnTo>
                    <a:pt x="942" y="40"/>
                  </a:lnTo>
                  <a:lnTo>
                    <a:pt x="940" y="46"/>
                  </a:lnTo>
                  <a:lnTo>
                    <a:pt x="942" y="50"/>
                  </a:lnTo>
                  <a:lnTo>
                    <a:pt x="946" y="56"/>
                  </a:lnTo>
                  <a:lnTo>
                    <a:pt x="950" y="60"/>
                  </a:lnTo>
                  <a:lnTo>
                    <a:pt x="950" y="60"/>
                  </a:lnTo>
                  <a:lnTo>
                    <a:pt x="958" y="62"/>
                  </a:lnTo>
                  <a:lnTo>
                    <a:pt x="962" y="66"/>
                  </a:lnTo>
                  <a:lnTo>
                    <a:pt x="962" y="66"/>
                  </a:lnTo>
                  <a:lnTo>
                    <a:pt x="964" y="70"/>
                  </a:lnTo>
                  <a:lnTo>
                    <a:pt x="968" y="74"/>
                  </a:lnTo>
                  <a:lnTo>
                    <a:pt x="968" y="74"/>
                  </a:lnTo>
                  <a:lnTo>
                    <a:pt x="966" y="76"/>
                  </a:lnTo>
                  <a:lnTo>
                    <a:pt x="968" y="80"/>
                  </a:lnTo>
                  <a:lnTo>
                    <a:pt x="968" y="80"/>
                  </a:lnTo>
                  <a:lnTo>
                    <a:pt x="970" y="84"/>
                  </a:lnTo>
                  <a:lnTo>
                    <a:pt x="976" y="86"/>
                  </a:lnTo>
                  <a:lnTo>
                    <a:pt x="986" y="92"/>
                  </a:lnTo>
                  <a:lnTo>
                    <a:pt x="986" y="92"/>
                  </a:lnTo>
                  <a:lnTo>
                    <a:pt x="996" y="100"/>
                  </a:lnTo>
                  <a:lnTo>
                    <a:pt x="1000" y="104"/>
                  </a:lnTo>
                  <a:lnTo>
                    <a:pt x="1000" y="106"/>
                  </a:lnTo>
                  <a:lnTo>
                    <a:pt x="998" y="108"/>
                  </a:lnTo>
                  <a:lnTo>
                    <a:pt x="998" y="108"/>
                  </a:lnTo>
                  <a:lnTo>
                    <a:pt x="1002" y="112"/>
                  </a:lnTo>
                  <a:lnTo>
                    <a:pt x="1008" y="116"/>
                  </a:lnTo>
                  <a:lnTo>
                    <a:pt x="1010" y="120"/>
                  </a:lnTo>
                  <a:lnTo>
                    <a:pt x="1010" y="122"/>
                  </a:lnTo>
                  <a:lnTo>
                    <a:pt x="1006" y="124"/>
                  </a:lnTo>
                  <a:lnTo>
                    <a:pt x="1006" y="124"/>
                  </a:lnTo>
                  <a:lnTo>
                    <a:pt x="1004" y="124"/>
                  </a:lnTo>
                  <a:lnTo>
                    <a:pt x="1000" y="126"/>
                  </a:lnTo>
                  <a:lnTo>
                    <a:pt x="1000" y="126"/>
                  </a:lnTo>
                  <a:lnTo>
                    <a:pt x="1000" y="128"/>
                  </a:lnTo>
                  <a:lnTo>
                    <a:pt x="1000" y="132"/>
                  </a:lnTo>
                  <a:lnTo>
                    <a:pt x="1000" y="132"/>
                  </a:lnTo>
                  <a:lnTo>
                    <a:pt x="998" y="136"/>
                  </a:lnTo>
                  <a:lnTo>
                    <a:pt x="996" y="138"/>
                  </a:lnTo>
                  <a:lnTo>
                    <a:pt x="992" y="138"/>
                  </a:lnTo>
                  <a:lnTo>
                    <a:pt x="992" y="138"/>
                  </a:lnTo>
                  <a:lnTo>
                    <a:pt x="992" y="142"/>
                  </a:lnTo>
                  <a:lnTo>
                    <a:pt x="992" y="142"/>
                  </a:lnTo>
                  <a:lnTo>
                    <a:pt x="990" y="150"/>
                  </a:lnTo>
                  <a:lnTo>
                    <a:pt x="990" y="154"/>
                  </a:lnTo>
                  <a:lnTo>
                    <a:pt x="990" y="156"/>
                  </a:lnTo>
                  <a:lnTo>
                    <a:pt x="990" y="156"/>
                  </a:lnTo>
                  <a:lnTo>
                    <a:pt x="986" y="158"/>
                  </a:lnTo>
                  <a:lnTo>
                    <a:pt x="986" y="158"/>
                  </a:lnTo>
                  <a:lnTo>
                    <a:pt x="986" y="156"/>
                  </a:lnTo>
                  <a:lnTo>
                    <a:pt x="984" y="154"/>
                  </a:lnTo>
                  <a:lnTo>
                    <a:pt x="982" y="150"/>
                  </a:lnTo>
                  <a:lnTo>
                    <a:pt x="982" y="150"/>
                  </a:lnTo>
                  <a:lnTo>
                    <a:pt x="978" y="146"/>
                  </a:lnTo>
                  <a:lnTo>
                    <a:pt x="972" y="142"/>
                  </a:lnTo>
                  <a:lnTo>
                    <a:pt x="972" y="142"/>
                  </a:lnTo>
                  <a:lnTo>
                    <a:pt x="968" y="138"/>
                  </a:lnTo>
                  <a:lnTo>
                    <a:pt x="968" y="136"/>
                  </a:lnTo>
                  <a:lnTo>
                    <a:pt x="968" y="130"/>
                  </a:lnTo>
                  <a:lnTo>
                    <a:pt x="970" y="124"/>
                  </a:lnTo>
                  <a:lnTo>
                    <a:pt x="972" y="118"/>
                  </a:lnTo>
                  <a:lnTo>
                    <a:pt x="972" y="118"/>
                  </a:lnTo>
                  <a:lnTo>
                    <a:pt x="970" y="114"/>
                  </a:lnTo>
                  <a:lnTo>
                    <a:pt x="968" y="112"/>
                  </a:lnTo>
                  <a:lnTo>
                    <a:pt x="966" y="110"/>
                  </a:lnTo>
                  <a:lnTo>
                    <a:pt x="962" y="110"/>
                  </a:lnTo>
                  <a:lnTo>
                    <a:pt x="962" y="110"/>
                  </a:lnTo>
                  <a:lnTo>
                    <a:pt x="960" y="110"/>
                  </a:lnTo>
                  <a:lnTo>
                    <a:pt x="960" y="110"/>
                  </a:lnTo>
                  <a:lnTo>
                    <a:pt x="956" y="110"/>
                  </a:lnTo>
                  <a:lnTo>
                    <a:pt x="954" y="112"/>
                  </a:lnTo>
                  <a:lnTo>
                    <a:pt x="952" y="118"/>
                  </a:lnTo>
                  <a:lnTo>
                    <a:pt x="954" y="126"/>
                  </a:lnTo>
                  <a:lnTo>
                    <a:pt x="952" y="130"/>
                  </a:lnTo>
                  <a:lnTo>
                    <a:pt x="950" y="134"/>
                  </a:lnTo>
                  <a:lnTo>
                    <a:pt x="950" y="134"/>
                  </a:lnTo>
                  <a:lnTo>
                    <a:pt x="946" y="128"/>
                  </a:lnTo>
                  <a:lnTo>
                    <a:pt x="942" y="122"/>
                  </a:lnTo>
                  <a:lnTo>
                    <a:pt x="940" y="118"/>
                  </a:lnTo>
                  <a:lnTo>
                    <a:pt x="934" y="114"/>
                  </a:lnTo>
                  <a:lnTo>
                    <a:pt x="934" y="114"/>
                  </a:lnTo>
                  <a:lnTo>
                    <a:pt x="930" y="112"/>
                  </a:lnTo>
                  <a:lnTo>
                    <a:pt x="926" y="110"/>
                  </a:lnTo>
                  <a:lnTo>
                    <a:pt x="926" y="110"/>
                  </a:lnTo>
                  <a:lnTo>
                    <a:pt x="924" y="108"/>
                  </a:lnTo>
                  <a:lnTo>
                    <a:pt x="924" y="104"/>
                  </a:lnTo>
                  <a:lnTo>
                    <a:pt x="924" y="104"/>
                  </a:lnTo>
                  <a:lnTo>
                    <a:pt x="918" y="98"/>
                  </a:lnTo>
                  <a:lnTo>
                    <a:pt x="918" y="96"/>
                  </a:lnTo>
                  <a:lnTo>
                    <a:pt x="922" y="94"/>
                  </a:lnTo>
                  <a:lnTo>
                    <a:pt x="922" y="94"/>
                  </a:lnTo>
                  <a:lnTo>
                    <a:pt x="928" y="92"/>
                  </a:lnTo>
                  <a:lnTo>
                    <a:pt x="932" y="92"/>
                  </a:lnTo>
                  <a:lnTo>
                    <a:pt x="934" y="88"/>
                  </a:lnTo>
                  <a:lnTo>
                    <a:pt x="934" y="88"/>
                  </a:lnTo>
                  <a:lnTo>
                    <a:pt x="934" y="82"/>
                  </a:lnTo>
                  <a:lnTo>
                    <a:pt x="930" y="78"/>
                  </a:lnTo>
                  <a:lnTo>
                    <a:pt x="930" y="78"/>
                  </a:lnTo>
                  <a:lnTo>
                    <a:pt x="922" y="72"/>
                  </a:lnTo>
                  <a:lnTo>
                    <a:pt x="916" y="68"/>
                  </a:lnTo>
                  <a:lnTo>
                    <a:pt x="916" y="68"/>
                  </a:lnTo>
                  <a:lnTo>
                    <a:pt x="912" y="62"/>
                  </a:lnTo>
                  <a:lnTo>
                    <a:pt x="908" y="56"/>
                  </a:lnTo>
                  <a:lnTo>
                    <a:pt x="908" y="56"/>
                  </a:lnTo>
                  <a:lnTo>
                    <a:pt x="902" y="54"/>
                  </a:lnTo>
                  <a:lnTo>
                    <a:pt x="898" y="52"/>
                  </a:lnTo>
                  <a:lnTo>
                    <a:pt x="896" y="50"/>
                  </a:lnTo>
                  <a:lnTo>
                    <a:pt x="896" y="50"/>
                  </a:lnTo>
                  <a:lnTo>
                    <a:pt x="890" y="46"/>
                  </a:lnTo>
                  <a:lnTo>
                    <a:pt x="882" y="42"/>
                  </a:lnTo>
                  <a:lnTo>
                    <a:pt x="882" y="42"/>
                  </a:lnTo>
                  <a:lnTo>
                    <a:pt x="882" y="44"/>
                  </a:lnTo>
                  <a:lnTo>
                    <a:pt x="882" y="44"/>
                  </a:lnTo>
                  <a:lnTo>
                    <a:pt x="880" y="48"/>
                  </a:lnTo>
                  <a:lnTo>
                    <a:pt x="880" y="52"/>
                  </a:lnTo>
                  <a:lnTo>
                    <a:pt x="880" y="52"/>
                  </a:lnTo>
                  <a:lnTo>
                    <a:pt x="882" y="58"/>
                  </a:lnTo>
                  <a:lnTo>
                    <a:pt x="882" y="58"/>
                  </a:lnTo>
                  <a:lnTo>
                    <a:pt x="880" y="60"/>
                  </a:lnTo>
                  <a:lnTo>
                    <a:pt x="876" y="60"/>
                  </a:lnTo>
                  <a:lnTo>
                    <a:pt x="876" y="60"/>
                  </a:lnTo>
                  <a:lnTo>
                    <a:pt x="874" y="64"/>
                  </a:lnTo>
                  <a:lnTo>
                    <a:pt x="872" y="68"/>
                  </a:lnTo>
                  <a:lnTo>
                    <a:pt x="870" y="72"/>
                  </a:lnTo>
                  <a:lnTo>
                    <a:pt x="868" y="74"/>
                  </a:lnTo>
                  <a:lnTo>
                    <a:pt x="868" y="74"/>
                  </a:lnTo>
                  <a:lnTo>
                    <a:pt x="864" y="78"/>
                  </a:lnTo>
                  <a:lnTo>
                    <a:pt x="862" y="78"/>
                  </a:lnTo>
                  <a:lnTo>
                    <a:pt x="860" y="82"/>
                  </a:lnTo>
                  <a:lnTo>
                    <a:pt x="860" y="82"/>
                  </a:lnTo>
                  <a:lnTo>
                    <a:pt x="860" y="84"/>
                  </a:lnTo>
                  <a:lnTo>
                    <a:pt x="862" y="86"/>
                  </a:lnTo>
                  <a:lnTo>
                    <a:pt x="868" y="90"/>
                  </a:lnTo>
                  <a:lnTo>
                    <a:pt x="868" y="90"/>
                  </a:lnTo>
                  <a:lnTo>
                    <a:pt x="880" y="98"/>
                  </a:lnTo>
                  <a:lnTo>
                    <a:pt x="886" y="100"/>
                  </a:lnTo>
                  <a:lnTo>
                    <a:pt x="894" y="102"/>
                  </a:lnTo>
                  <a:lnTo>
                    <a:pt x="894" y="102"/>
                  </a:lnTo>
                  <a:lnTo>
                    <a:pt x="894" y="102"/>
                  </a:lnTo>
                  <a:lnTo>
                    <a:pt x="894" y="102"/>
                  </a:lnTo>
                  <a:lnTo>
                    <a:pt x="898" y="102"/>
                  </a:lnTo>
                  <a:lnTo>
                    <a:pt x="898" y="102"/>
                  </a:lnTo>
                  <a:lnTo>
                    <a:pt x="902" y="102"/>
                  </a:lnTo>
                  <a:lnTo>
                    <a:pt x="902" y="102"/>
                  </a:lnTo>
                  <a:lnTo>
                    <a:pt x="904" y="102"/>
                  </a:lnTo>
                  <a:lnTo>
                    <a:pt x="906" y="106"/>
                  </a:lnTo>
                  <a:lnTo>
                    <a:pt x="906" y="106"/>
                  </a:lnTo>
                  <a:lnTo>
                    <a:pt x="904" y="108"/>
                  </a:lnTo>
                  <a:lnTo>
                    <a:pt x="902" y="108"/>
                  </a:lnTo>
                  <a:lnTo>
                    <a:pt x="894" y="110"/>
                  </a:lnTo>
                  <a:lnTo>
                    <a:pt x="894" y="110"/>
                  </a:lnTo>
                  <a:lnTo>
                    <a:pt x="892" y="112"/>
                  </a:lnTo>
                  <a:lnTo>
                    <a:pt x="890" y="116"/>
                  </a:lnTo>
                  <a:lnTo>
                    <a:pt x="890" y="118"/>
                  </a:lnTo>
                  <a:lnTo>
                    <a:pt x="894" y="122"/>
                  </a:lnTo>
                  <a:lnTo>
                    <a:pt x="894" y="122"/>
                  </a:lnTo>
                  <a:lnTo>
                    <a:pt x="898" y="122"/>
                  </a:lnTo>
                  <a:lnTo>
                    <a:pt x="902" y="124"/>
                  </a:lnTo>
                  <a:lnTo>
                    <a:pt x="902" y="124"/>
                  </a:lnTo>
                  <a:lnTo>
                    <a:pt x="902" y="124"/>
                  </a:lnTo>
                  <a:lnTo>
                    <a:pt x="902" y="126"/>
                  </a:lnTo>
                  <a:lnTo>
                    <a:pt x="902" y="128"/>
                  </a:lnTo>
                  <a:lnTo>
                    <a:pt x="898" y="128"/>
                  </a:lnTo>
                  <a:lnTo>
                    <a:pt x="898" y="128"/>
                  </a:lnTo>
                  <a:lnTo>
                    <a:pt x="894" y="132"/>
                  </a:lnTo>
                  <a:lnTo>
                    <a:pt x="888" y="134"/>
                  </a:lnTo>
                  <a:lnTo>
                    <a:pt x="888" y="134"/>
                  </a:lnTo>
                  <a:lnTo>
                    <a:pt x="878" y="134"/>
                  </a:lnTo>
                  <a:lnTo>
                    <a:pt x="874" y="136"/>
                  </a:lnTo>
                  <a:lnTo>
                    <a:pt x="872" y="140"/>
                  </a:lnTo>
                  <a:lnTo>
                    <a:pt x="872" y="140"/>
                  </a:lnTo>
                  <a:lnTo>
                    <a:pt x="874" y="142"/>
                  </a:lnTo>
                  <a:lnTo>
                    <a:pt x="876" y="146"/>
                  </a:lnTo>
                  <a:lnTo>
                    <a:pt x="878" y="148"/>
                  </a:lnTo>
                  <a:lnTo>
                    <a:pt x="876" y="150"/>
                  </a:lnTo>
                  <a:lnTo>
                    <a:pt x="876" y="150"/>
                  </a:lnTo>
                  <a:lnTo>
                    <a:pt x="874" y="150"/>
                  </a:lnTo>
                  <a:lnTo>
                    <a:pt x="874" y="150"/>
                  </a:lnTo>
                  <a:lnTo>
                    <a:pt x="870" y="148"/>
                  </a:lnTo>
                  <a:lnTo>
                    <a:pt x="866" y="146"/>
                  </a:lnTo>
                  <a:lnTo>
                    <a:pt x="864" y="140"/>
                  </a:lnTo>
                  <a:lnTo>
                    <a:pt x="864" y="132"/>
                  </a:lnTo>
                  <a:lnTo>
                    <a:pt x="864" y="130"/>
                  </a:lnTo>
                  <a:lnTo>
                    <a:pt x="860" y="126"/>
                  </a:lnTo>
                  <a:lnTo>
                    <a:pt x="860" y="126"/>
                  </a:lnTo>
                  <a:lnTo>
                    <a:pt x="858" y="124"/>
                  </a:lnTo>
                  <a:lnTo>
                    <a:pt x="852" y="124"/>
                  </a:lnTo>
                  <a:lnTo>
                    <a:pt x="852" y="124"/>
                  </a:lnTo>
                  <a:lnTo>
                    <a:pt x="848" y="126"/>
                  </a:lnTo>
                  <a:lnTo>
                    <a:pt x="848" y="128"/>
                  </a:lnTo>
                  <a:lnTo>
                    <a:pt x="848" y="130"/>
                  </a:lnTo>
                  <a:lnTo>
                    <a:pt x="848" y="130"/>
                  </a:lnTo>
                  <a:lnTo>
                    <a:pt x="854" y="134"/>
                  </a:lnTo>
                  <a:lnTo>
                    <a:pt x="856" y="136"/>
                  </a:lnTo>
                  <a:lnTo>
                    <a:pt x="856" y="140"/>
                  </a:lnTo>
                  <a:lnTo>
                    <a:pt x="856" y="140"/>
                  </a:lnTo>
                  <a:lnTo>
                    <a:pt x="856" y="140"/>
                  </a:lnTo>
                  <a:lnTo>
                    <a:pt x="856" y="140"/>
                  </a:lnTo>
                  <a:lnTo>
                    <a:pt x="850" y="138"/>
                  </a:lnTo>
                  <a:lnTo>
                    <a:pt x="850" y="138"/>
                  </a:lnTo>
                  <a:lnTo>
                    <a:pt x="844" y="136"/>
                  </a:lnTo>
                  <a:lnTo>
                    <a:pt x="844" y="136"/>
                  </a:lnTo>
                  <a:lnTo>
                    <a:pt x="844" y="136"/>
                  </a:lnTo>
                  <a:lnTo>
                    <a:pt x="844" y="136"/>
                  </a:lnTo>
                  <a:lnTo>
                    <a:pt x="836" y="138"/>
                  </a:lnTo>
                  <a:lnTo>
                    <a:pt x="830" y="142"/>
                  </a:lnTo>
                  <a:lnTo>
                    <a:pt x="830" y="142"/>
                  </a:lnTo>
                  <a:lnTo>
                    <a:pt x="826" y="142"/>
                  </a:lnTo>
                  <a:lnTo>
                    <a:pt x="826" y="142"/>
                  </a:lnTo>
                  <a:lnTo>
                    <a:pt x="820" y="140"/>
                  </a:lnTo>
                  <a:lnTo>
                    <a:pt x="814" y="138"/>
                  </a:lnTo>
                  <a:lnTo>
                    <a:pt x="804" y="136"/>
                  </a:lnTo>
                  <a:lnTo>
                    <a:pt x="804" y="136"/>
                  </a:lnTo>
                  <a:lnTo>
                    <a:pt x="794" y="134"/>
                  </a:lnTo>
                  <a:lnTo>
                    <a:pt x="786" y="130"/>
                  </a:lnTo>
                  <a:lnTo>
                    <a:pt x="786" y="130"/>
                  </a:lnTo>
                  <a:lnTo>
                    <a:pt x="780" y="124"/>
                  </a:lnTo>
                  <a:lnTo>
                    <a:pt x="774" y="122"/>
                  </a:lnTo>
                  <a:lnTo>
                    <a:pt x="774" y="122"/>
                  </a:lnTo>
                  <a:lnTo>
                    <a:pt x="774" y="122"/>
                  </a:lnTo>
                  <a:lnTo>
                    <a:pt x="774" y="122"/>
                  </a:lnTo>
                  <a:lnTo>
                    <a:pt x="770" y="122"/>
                  </a:lnTo>
                  <a:lnTo>
                    <a:pt x="770" y="122"/>
                  </a:lnTo>
                  <a:lnTo>
                    <a:pt x="764" y="122"/>
                  </a:lnTo>
                  <a:lnTo>
                    <a:pt x="764" y="122"/>
                  </a:lnTo>
                  <a:lnTo>
                    <a:pt x="760" y="120"/>
                  </a:lnTo>
                  <a:lnTo>
                    <a:pt x="760" y="120"/>
                  </a:lnTo>
                  <a:lnTo>
                    <a:pt x="760" y="118"/>
                  </a:lnTo>
                  <a:lnTo>
                    <a:pt x="760" y="116"/>
                  </a:lnTo>
                  <a:lnTo>
                    <a:pt x="764" y="114"/>
                  </a:lnTo>
                  <a:lnTo>
                    <a:pt x="764" y="112"/>
                  </a:lnTo>
                  <a:lnTo>
                    <a:pt x="764" y="112"/>
                  </a:lnTo>
                  <a:lnTo>
                    <a:pt x="756" y="108"/>
                  </a:lnTo>
                  <a:lnTo>
                    <a:pt x="756" y="108"/>
                  </a:lnTo>
                  <a:lnTo>
                    <a:pt x="752" y="110"/>
                  </a:lnTo>
                  <a:lnTo>
                    <a:pt x="746" y="110"/>
                  </a:lnTo>
                  <a:lnTo>
                    <a:pt x="746" y="110"/>
                  </a:lnTo>
                  <a:lnTo>
                    <a:pt x="738" y="114"/>
                  </a:lnTo>
                  <a:lnTo>
                    <a:pt x="738" y="114"/>
                  </a:lnTo>
                  <a:lnTo>
                    <a:pt x="734" y="114"/>
                  </a:lnTo>
                  <a:lnTo>
                    <a:pt x="730" y="116"/>
                  </a:lnTo>
                  <a:lnTo>
                    <a:pt x="730" y="116"/>
                  </a:lnTo>
                  <a:lnTo>
                    <a:pt x="728" y="118"/>
                  </a:lnTo>
                  <a:lnTo>
                    <a:pt x="726" y="122"/>
                  </a:lnTo>
                  <a:lnTo>
                    <a:pt x="728" y="124"/>
                  </a:lnTo>
                  <a:lnTo>
                    <a:pt x="732" y="126"/>
                  </a:lnTo>
                  <a:lnTo>
                    <a:pt x="732" y="126"/>
                  </a:lnTo>
                  <a:lnTo>
                    <a:pt x="734" y="128"/>
                  </a:lnTo>
                  <a:lnTo>
                    <a:pt x="734" y="128"/>
                  </a:lnTo>
                  <a:lnTo>
                    <a:pt x="740" y="126"/>
                  </a:lnTo>
                  <a:lnTo>
                    <a:pt x="740" y="126"/>
                  </a:lnTo>
                  <a:lnTo>
                    <a:pt x="746" y="124"/>
                  </a:lnTo>
                  <a:lnTo>
                    <a:pt x="746" y="124"/>
                  </a:lnTo>
                  <a:lnTo>
                    <a:pt x="748" y="126"/>
                  </a:lnTo>
                  <a:lnTo>
                    <a:pt x="748" y="126"/>
                  </a:lnTo>
                  <a:lnTo>
                    <a:pt x="744" y="130"/>
                  </a:lnTo>
                  <a:lnTo>
                    <a:pt x="740" y="132"/>
                  </a:lnTo>
                  <a:lnTo>
                    <a:pt x="736" y="134"/>
                  </a:lnTo>
                  <a:lnTo>
                    <a:pt x="734" y="136"/>
                  </a:lnTo>
                  <a:lnTo>
                    <a:pt x="734" y="136"/>
                  </a:lnTo>
                  <a:lnTo>
                    <a:pt x="734" y="142"/>
                  </a:lnTo>
                  <a:lnTo>
                    <a:pt x="736" y="146"/>
                  </a:lnTo>
                  <a:lnTo>
                    <a:pt x="738" y="150"/>
                  </a:lnTo>
                  <a:lnTo>
                    <a:pt x="736" y="154"/>
                  </a:lnTo>
                  <a:lnTo>
                    <a:pt x="736" y="154"/>
                  </a:lnTo>
                  <a:lnTo>
                    <a:pt x="734" y="154"/>
                  </a:lnTo>
                  <a:lnTo>
                    <a:pt x="734" y="154"/>
                  </a:lnTo>
                  <a:lnTo>
                    <a:pt x="728" y="152"/>
                  </a:lnTo>
                  <a:lnTo>
                    <a:pt x="726" y="148"/>
                  </a:lnTo>
                  <a:lnTo>
                    <a:pt x="720" y="140"/>
                  </a:lnTo>
                  <a:lnTo>
                    <a:pt x="720" y="140"/>
                  </a:lnTo>
                  <a:lnTo>
                    <a:pt x="716" y="136"/>
                  </a:lnTo>
                  <a:lnTo>
                    <a:pt x="712" y="134"/>
                  </a:lnTo>
                  <a:lnTo>
                    <a:pt x="706" y="132"/>
                  </a:lnTo>
                  <a:lnTo>
                    <a:pt x="704" y="128"/>
                  </a:lnTo>
                  <a:lnTo>
                    <a:pt x="704" y="128"/>
                  </a:lnTo>
                  <a:lnTo>
                    <a:pt x="696" y="132"/>
                  </a:lnTo>
                  <a:lnTo>
                    <a:pt x="688" y="132"/>
                  </a:lnTo>
                  <a:lnTo>
                    <a:pt x="688" y="132"/>
                  </a:lnTo>
                  <a:lnTo>
                    <a:pt x="686" y="132"/>
                  </a:lnTo>
                  <a:lnTo>
                    <a:pt x="686" y="132"/>
                  </a:lnTo>
                  <a:lnTo>
                    <a:pt x="682" y="132"/>
                  </a:lnTo>
                  <a:lnTo>
                    <a:pt x="682" y="132"/>
                  </a:lnTo>
                  <a:lnTo>
                    <a:pt x="672" y="134"/>
                  </a:lnTo>
                  <a:lnTo>
                    <a:pt x="662" y="134"/>
                  </a:lnTo>
                  <a:lnTo>
                    <a:pt x="662" y="134"/>
                  </a:lnTo>
                  <a:lnTo>
                    <a:pt x="660" y="134"/>
                  </a:lnTo>
                  <a:lnTo>
                    <a:pt x="660" y="134"/>
                  </a:lnTo>
                  <a:lnTo>
                    <a:pt x="654" y="134"/>
                  </a:lnTo>
                  <a:lnTo>
                    <a:pt x="650" y="132"/>
                  </a:lnTo>
                  <a:lnTo>
                    <a:pt x="648" y="130"/>
                  </a:lnTo>
                  <a:lnTo>
                    <a:pt x="650" y="126"/>
                  </a:lnTo>
                  <a:lnTo>
                    <a:pt x="650" y="126"/>
                  </a:lnTo>
                  <a:lnTo>
                    <a:pt x="654" y="124"/>
                  </a:lnTo>
                  <a:lnTo>
                    <a:pt x="658" y="122"/>
                  </a:lnTo>
                  <a:lnTo>
                    <a:pt x="662" y="120"/>
                  </a:lnTo>
                  <a:lnTo>
                    <a:pt x="664" y="118"/>
                  </a:lnTo>
                  <a:lnTo>
                    <a:pt x="664" y="118"/>
                  </a:lnTo>
                  <a:lnTo>
                    <a:pt x="664" y="118"/>
                  </a:lnTo>
                  <a:lnTo>
                    <a:pt x="662" y="116"/>
                  </a:lnTo>
                  <a:lnTo>
                    <a:pt x="660" y="114"/>
                  </a:lnTo>
                  <a:lnTo>
                    <a:pt x="656" y="112"/>
                  </a:lnTo>
                  <a:lnTo>
                    <a:pt x="656" y="112"/>
                  </a:lnTo>
                  <a:lnTo>
                    <a:pt x="652" y="108"/>
                  </a:lnTo>
                  <a:lnTo>
                    <a:pt x="652" y="108"/>
                  </a:lnTo>
                  <a:lnTo>
                    <a:pt x="650" y="106"/>
                  </a:lnTo>
                  <a:lnTo>
                    <a:pt x="646" y="104"/>
                  </a:lnTo>
                  <a:lnTo>
                    <a:pt x="636" y="104"/>
                  </a:lnTo>
                  <a:lnTo>
                    <a:pt x="636" y="104"/>
                  </a:lnTo>
                  <a:lnTo>
                    <a:pt x="636" y="104"/>
                  </a:lnTo>
                  <a:lnTo>
                    <a:pt x="636" y="104"/>
                  </a:lnTo>
                  <a:lnTo>
                    <a:pt x="630" y="104"/>
                  </a:lnTo>
                  <a:lnTo>
                    <a:pt x="630" y="104"/>
                  </a:lnTo>
                  <a:lnTo>
                    <a:pt x="624" y="104"/>
                  </a:lnTo>
                  <a:lnTo>
                    <a:pt x="624" y="104"/>
                  </a:lnTo>
                  <a:lnTo>
                    <a:pt x="618" y="102"/>
                  </a:lnTo>
                  <a:lnTo>
                    <a:pt x="618" y="102"/>
                  </a:lnTo>
                  <a:lnTo>
                    <a:pt x="612" y="98"/>
                  </a:lnTo>
                  <a:lnTo>
                    <a:pt x="612" y="98"/>
                  </a:lnTo>
                  <a:lnTo>
                    <a:pt x="610" y="98"/>
                  </a:lnTo>
                  <a:lnTo>
                    <a:pt x="610" y="98"/>
                  </a:lnTo>
                  <a:lnTo>
                    <a:pt x="608" y="98"/>
                  </a:lnTo>
                  <a:lnTo>
                    <a:pt x="608" y="98"/>
                  </a:lnTo>
                  <a:lnTo>
                    <a:pt x="604" y="100"/>
                  </a:lnTo>
                  <a:lnTo>
                    <a:pt x="604" y="100"/>
                  </a:lnTo>
                  <a:lnTo>
                    <a:pt x="604" y="100"/>
                  </a:lnTo>
                  <a:lnTo>
                    <a:pt x="604" y="100"/>
                  </a:lnTo>
                  <a:lnTo>
                    <a:pt x="600" y="98"/>
                  </a:lnTo>
                  <a:lnTo>
                    <a:pt x="598" y="96"/>
                  </a:lnTo>
                  <a:lnTo>
                    <a:pt x="592" y="92"/>
                  </a:lnTo>
                  <a:lnTo>
                    <a:pt x="592" y="92"/>
                  </a:lnTo>
                  <a:lnTo>
                    <a:pt x="588" y="92"/>
                  </a:lnTo>
                  <a:lnTo>
                    <a:pt x="582" y="90"/>
                  </a:lnTo>
                  <a:lnTo>
                    <a:pt x="582" y="90"/>
                  </a:lnTo>
                  <a:lnTo>
                    <a:pt x="580" y="88"/>
                  </a:lnTo>
                  <a:lnTo>
                    <a:pt x="576" y="86"/>
                  </a:lnTo>
                  <a:lnTo>
                    <a:pt x="576" y="86"/>
                  </a:lnTo>
                  <a:lnTo>
                    <a:pt x="574" y="84"/>
                  </a:lnTo>
                  <a:lnTo>
                    <a:pt x="572" y="82"/>
                  </a:lnTo>
                  <a:lnTo>
                    <a:pt x="572" y="82"/>
                  </a:lnTo>
                  <a:lnTo>
                    <a:pt x="564" y="80"/>
                  </a:lnTo>
                  <a:lnTo>
                    <a:pt x="564" y="80"/>
                  </a:lnTo>
                  <a:lnTo>
                    <a:pt x="564" y="80"/>
                  </a:lnTo>
                  <a:lnTo>
                    <a:pt x="564" y="80"/>
                  </a:lnTo>
                  <a:lnTo>
                    <a:pt x="558" y="82"/>
                  </a:lnTo>
                  <a:lnTo>
                    <a:pt x="554" y="84"/>
                  </a:lnTo>
                  <a:lnTo>
                    <a:pt x="550" y="88"/>
                  </a:lnTo>
                  <a:lnTo>
                    <a:pt x="544" y="90"/>
                  </a:lnTo>
                  <a:lnTo>
                    <a:pt x="544" y="90"/>
                  </a:lnTo>
                  <a:lnTo>
                    <a:pt x="544" y="90"/>
                  </a:lnTo>
                  <a:lnTo>
                    <a:pt x="544" y="90"/>
                  </a:lnTo>
                  <a:lnTo>
                    <a:pt x="540" y="88"/>
                  </a:lnTo>
                  <a:lnTo>
                    <a:pt x="538" y="86"/>
                  </a:lnTo>
                  <a:lnTo>
                    <a:pt x="538" y="82"/>
                  </a:lnTo>
                  <a:lnTo>
                    <a:pt x="536" y="80"/>
                  </a:lnTo>
                  <a:lnTo>
                    <a:pt x="536" y="80"/>
                  </a:lnTo>
                  <a:lnTo>
                    <a:pt x="532" y="78"/>
                  </a:lnTo>
                  <a:lnTo>
                    <a:pt x="532" y="78"/>
                  </a:lnTo>
                  <a:lnTo>
                    <a:pt x="530" y="80"/>
                  </a:lnTo>
                  <a:lnTo>
                    <a:pt x="528" y="82"/>
                  </a:lnTo>
                  <a:lnTo>
                    <a:pt x="526" y="86"/>
                  </a:lnTo>
                  <a:lnTo>
                    <a:pt x="526" y="86"/>
                  </a:lnTo>
                  <a:lnTo>
                    <a:pt x="528" y="90"/>
                  </a:lnTo>
                  <a:lnTo>
                    <a:pt x="528" y="92"/>
                  </a:lnTo>
                  <a:lnTo>
                    <a:pt x="528" y="94"/>
                  </a:lnTo>
                  <a:lnTo>
                    <a:pt x="524" y="96"/>
                  </a:lnTo>
                  <a:lnTo>
                    <a:pt x="524" y="96"/>
                  </a:lnTo>
                  <a:lnTo>
                    <a:pt x="522" y="96"/>
                  </a:lnTo>
                  <a:lnTo>
                    <a:pt x="522" y="96"/>
                  </a:lnTo>
                  <a:lnTo>
                    <a:pt x="516" y="94"/>
                  </a:lnTo>
                  <a:lnTo>
                    <a:pt x="512" y="90"/>
                  </a:lnTo>
                  <a:lnTo>
                    <a:pt x="504" y="78"/>
                  </a:lnTo>
                  <a:lnTo>
                    <a:pt x="504" y="78"/>
                  </a:lnTo>
                  <a:lnTo>
                    <a:pt x="500" y="74"/>
                  </a:lnTo>
                  <a:lnTo>
                    <a:pt x="494" y="72"/>
                  </a:lnTo>
                  <a:lnTo>
                    <a:pt x="494" y="72"/>
                  </a:lnTo>
                  <a:lnTo>
                    <a:pt x="490" y="72"/>
                  </a:lnTo>
                  <a:lnTo>
                    <a:pt x="490" y="72"/>
                  </a:lnTo>
                  <a:lnTo>
                    <a:pt x="488" y="74"/>
                  </a:lnTo>
                  <a:lnTo>
                    <a:pt x="488" y="76"/>
                  </a:lnTo>
                  <a:lnTo>
                    <a:pt x="486" y="76"/>
                  </a:lnTo>
                  <a:lnTo>
                    <a:pt x="484" y="78"/>
                  </a:lnTo>
                  <a:lnTo>
                    <a:pt x="484" y="78"/>
                  </a:lnTo>
                  <a:lnTo>
                    <a:pt x="480" y="76"/>
                  </a:lnTo>
                  <a:lnTo>
                    <a:pt x="480" y="76"/>
                  </a:lnTo>
                  <a:lnTo>
                    <a:pt x="476" y="72"/>
                  </a:lnTo>
                  <a:lnTo>
                    <a:pt x="474" y="70"/>
                  </a:lnTo>
                  <a:lnTo>
                    <a:pt x="472" y="70"/>
                  </a:lnTo>
                  <a:lnTo>
                    <a:pt x="472" y="70"/>
                  </a:lnTo>
                  <a:lnTo>
                    <a:pt x="468" y="70"/>
                  </a:lnTo>
                  <a:lnTo>
                    <a:pt x="468" y="70"/>
                  </a:lnTo>
                  <a:lnTo>
                    <a:pt x="462" y="72"/>
                  </a:lnTo>
                  <a:lnTo>
                    <a:pt x="454" y="74"/>
                  </a:lnTo>
                  <a:lnTo>
                    <a:pt x="454" y="74"/>
                  </a:lnTo>
                  <a:lnTo>
                    <a:pt x="446" y="76"/>
                  </a:lnTo>
                  <a:lnTo>
                    <a:pt x="442" y="76"/>
                  </a:lnTo>
                  <a:lnTo>
                    <a:pt x="438" y="80"/>
                  </a:lnTo>
                  <a:lnTo>
                    <a:pt x="438" y="80"/>
                  </a:lnTo>
                  <a:lnTo>
                    <a:pt x="434" y="86"/>
                  </a:lnTo>
                  <a:lnTo>
                    <a:pt x="434" y="86"/>
                  </a:lnTo>
                  <a:lnTo>
                    <a:pt x="430" y="88"/>
                  </a:lnTo>
                  <a:lnTo>
                    <a:pt x="430" y="88"/>
                  </a:lnTo>
                  <a:lnTo>
                    <a:pt x="426" y="86"/>
                  </a:lnTo>
                  <a:lnTo>
                    <a:pt x="426" y="86"/>
                  </a:lnTo>
                  <a:lnTo>
                    <a:pt x="424" y="86"/>
                  </a:lnTo>
                  <a:lnTo>
                    <a:pt x="422" y="84"/>
                  </a:lnTo>
                  <a:lnTo>
                    <a:pt x="422" y="84"/>
                  </a:lnTo>
                  <a:lnTo>
                    <a:pt x="420" y="84"/>
                  </a:lnTo>
                  <a:lnTo>
                    <a:pt x="420" y="84"/>
                  </a:lnTo>
                  <a:lnTo>
                    <a:pt x="418" y="84"/>
                  </a:lnTo>
                  <a:lnTo>
                    <a:pt x="414" y="86"/>
                  </a:lnTo>
                  <a:lnTo>
                    <a:pt x="414" y="86"/>
                  </a:lnTo>
                  <a:lnTo>
                    <a:pt x="412" y="90"/>
                  </a:lnTo>
                  <a:lnTo>
                    <a:pt x="410" y="92"/>
                  </a:lnTo>
                  <a:lnTo>
                    <a:pt x="410" y="92"/>
                  </a:lnTo>
                  <a:lnTo>
                    <a:pt x="404" y="94"/>
                  </a:lnTo>
                  <a:lnTo>
                    <a:pt x="404" y="94"/>
                  </a:lnTo>
                  <a:lnTo>
                    <a:pt x="404" y="94"/>
                  </a:lnTo>
                  <a:lnTo>
                    <a:pt x="404" y="94"/>
                  </a:lnTo>
                  <a:lnTo>
                    <a:pt x="402" y="92"/>
                  </a:lnTo>
                  <a:lnTo>
                    <a:pt x="402" y="92"/>
                  </a:lnTo>
                  <a:lnTo>
                    <a:pt x="400" y="98"/>
                  </a:lnTo>
                  <a:lnTo>
                    <a:pt x="398" y="100"/>
                  </a:lnTo>
                  <a:lnTo>
                    <a:pt x="394" y="102"/>
                  </a:lnTo>
                  <a:lnTo>
                    <a:pt x="390" y="102"/>
                  </a:lnTo>
                  <a:lnTo>
                    <a:pt x="390" y="102"/>
                  </a:lnTo>
                  <a:lnTo>
                    <a:pt x="376" y="100"/>
                  </a:lnTo>
                  <a:lnTo>
                    <a:pt x="364" y="96"/>
                  </a:lnTo>
                  <a:lnTo>
                    <a:pt x="364" y="96"/>
                  </a:lnTo>
                  <a:lnTo>
                    <a:pt x="358" y="90"/>
                  </a:lnTo>
                  <a:lnTo>
                    <a:pt x="352" y="86"/>
                  </a:lnTo>
                  <a:lnTo>
                    <a:pt x="352" y="86"/>
                  </a:lnTo>
                  <a:lnTo>
                    <a:pt x="344" y="86"/>
                  </a:lnTo>
                  <a:lnTo>
                    <a:pt x="338" y="82"/>
                  </a:lnTo>
                  <a:lnTo>
                    <a:pt x="338" y="82"/>
                  </a:lnTo>
                  <a:lnTo>
                    <a:pt x="332" y="78"/>
                  </a:lnTo>
                  <a:lnTo>
                    <a:pt x="332" y="78"/>
                  </a:lnTo>
                  <a:lnTo>
                    <a:pt x="330" y="76"/>
                  </a:lnTo>
                  <a:lnTo>
                    <a:pt x="326" y="76"/>
                  </a:lnTo>
                  <a:lnTo>
                    <a:pt x="326" y="76"/>
                  </a:lnTo>
                  <a:lnTo>
                    <a:pt x="318" y="70"/>
                  </a:lnTo>
                  <a:lnTo>
                    <a:pt x="314" y="68"/>
                  </a:lnTo>
                  <a:lnTo>
                    <a:pt x="310" y="66"/>
                  </a:lnTo>
                  <a:lnTo>
                    <a:pt x="310" y="66"/>
                  </a:lnTo>
                  <a:lnTo>
                    <a:pt x="308" y="66"/>
                  </a:lnTo>
                  <a:lnTo>
                    <a:pt x="308" y="66"/>
                  </a:lnTo>
                  <a:lnTo>
                    <a:pt x="306" y="66"/>
                  </a:lnTo>
                  <a:lnTo>
                    <a:pt x="302" y="68"/>
                  </a:lnTo>
                  <a:lnTo>
                    <a:pt x="302" y="68"/>
                  </a:lnTo>
                  <a:lnTo>
                    <a:pt x="300" y="68"/>
                  </a:lnTo>
                  <a:lnTo>
                    <a:pt x="300" y="68"/>
                  </a:lnTo>
                  <a:lnTo>
                    <a:pt x="298" y="68"/>
                  </a:lnTo>
                  <a:lnTo>
                    <a:pt x="298" y="68"/>
                  </a:lnTo>
                  <a:lnTo>
                    <a:pt x="296" y="68"/>
                  </a:lnTo>
                  <a:lnTo>
                    <a:pt x="296" y="68"/>
                  </a:lnTo>
                  <a:lnTo>
                    <a:pt x="294" y="68"/>
                  </a:lnTo>
                  <a:lnTo>
                    <a:pt x="294" y="68"/>
                  </a:lnTo>
                  <a:lnTo>
                    <a:pt x="286" y="68"/>
                  </a:lnTo>
                  <a:lnTo>
                    <a:pt x="278" y="70"/>
                  </a:lnTo>
                  <a:lnTo>
                    <a:pt x="278" y="70"/>
                  </a:lnTo>
                  <a:lnTo>
                    <a:pt x="276" y="70"/>
                  </a:lnTo>
                  <a:lnTo>
                    <a:pt x="276" y="70"/>
                  </a:lnTo>
                  <a:lnTo>
                    <a:pt x="260" y="66"/>
                  </a:lnTo>
                  <a:lnTo>
                    <a:pt x="260" y="66"/>
                  </a:lnTo>
                  <a:lnTo>
                    <a:pt x="258" y="66"/>
                  </a:lnTo>
                  <a:lnTo>
                    <a:pt x="258" y="66"/>
                  </a:lnTo>
                  <a:lnTo>
                    <a:pt x="254" y="66"/>
                  </a:lnTo>
                  <a:lnTo>
                    <a:pt x="254" y="66"/>
                  </a:lnTo>
                  <a:lnTo>
                    <a:pt x="250" y="66"/>
                  </a:lnTo>
                  <a:lnTo>
                    <a:pt x="250" y="66"/>
                  </a:lnTo>
                  <a:lnTo>
                    <a:pt x="244" y="66"/>
                  </a:lnTo>
                  <a:lnTo>
                    <a:pt x="244" y="66"/>
                  </a:lnTo>
                  <a:lnTo>
                    <a:pt x="236" y="62"/>
                  </a:lnTo>
                  <a:lnTo>
                    <a:pt x="228" y="58"/>
                  </a:lnTo>
                  <a:lnTo>
                    <a:pt x="228" y="58"/>
                  </a:lnTo>
                  <a:lnTo>
                    <a:pt x="224" y="58"/>
                  </a:lnTo>
                  <a:lnTo>
                    <a:pt x="224" y="58"/>
                  </a:lnTo>
                  <a:lnTo>
                    <a:pt x="220" y="58"/>
                  </a:lnTo>
                  <a:lnTo>
                    <a:pt x="220" y="60"/>
                  </a:lnTo>
                  <a:lnTo>
                    <a:pt x="218" y="60"/>
                  </a:lnTo>
                  <a:lnTo>
                    <a:pt x="214" y="62"/>
                  </a:lnTo>
                  <a:lnTo>
                    <a:pt x="214" y="62"/>
                  </a:lnTo>
                  <a:lnTo>
                    <a:pt x="214" y="62"/>
                  </a:lnTo>
                  <a:lnTo>
                    <a:pt x="214" y="62"/>
                  </a:lnTo>
                  <a:lnTo>
                    <a:pt x="208" y="60"/>
                  </a:lnTo>
                  <a:lnTo>
                    <a:pt x="202" y="58"/>
                  </a:lnTo>
                  <a:lnTo>
                    <a:pt x="202" y="58"/>
                  </a:lnTo>
                  <a:lnTo>
                    <a:pt x="198" y="56"/>
                  </a:lnTo>
                  <a:lnTo>
                    <a:pt x="196" y="54"/>
                  </a:lnTo>
                  <a:lnTo>
                    <a:pt x="196" y="54"/>
                  </a:lnTo>
                  <a:lnTo>
                    <a:pt x="194" y="50"/>
                  </a:lnTo>
                  <a:lnTo>
                    <a:pt x="192" y="48"/>
                  </a:lnTo>
                  <a:lnTo>
                    <a:pt x="192" y="48"/>
                  </a:lnTo>
                  <a:lnTo>
                    <a:pt x="190" y="48"/>
                  </a:lnTo>
                  <a:lnTo>
                    <a:pt x="190" y="48"/>
                  </a:lnTo>
                  <a:lnTo>
                    <a:pt x="186" y="48"/>
                  </a:lnTo>
                  <a:lnTo>
                    <a:pt x="186" y="48"/>
                  </a:lnTo>
                  <a:lnTo>
                    <a:pt x="184" y="48"/>
                  </a:lnTo>
                  <a:lnTo>
                    <a:pt x="184" y="48"/>
                  </a:lnTo>
                  <a:lnTo>
                    <a:pt x="184" y="48"/>
                  </a:lnTo>
                  <a:lnTo>
                    <a:pt x="184" y="48"/>
                  </a:lnTo>
                  <a:lnTo>
                    <a:pt x="176" y="46"/>
                  </a:lnTo>
                  <a:lnTo>
                    <a:pt x="176" y="46"/>
                  </a:lnTo>
                  <a:lnTo>
                    <a:pt x="174" y="46"/>
                  </a:lnTo>
                  <a:lnTo>
                    <a:pt x="174" y="46"/>
                  </a:lnTo>
                  <a:lnTo>
                    <a:pt x="168" y="46"/>
                  </a:lnTo>
                  <a:lnTo>
                    <a:pt x="168" y="46"/>
                  </a:lnTo>
                  <a:lnTo>
                    <a:pt x="162" y="48"/>
                  </a:lnTo>
                  <a:lnTo>
                    <a:pt x="162" y="48"/>
                  </a:lnTo>
                  <a:lnTo>
                    <a:pt x="160" y="48"/>
                  </a:lnTo>
                  <a:lnTo>
                    <a:pt x="160" y="48"/>
                  </a:lnTo>
                  <a:lnTo>
                    <a:pt x="156" y="44"/>
                  </a:lnTo>
                  <a:lnTo>
                    <a:pt x="152" y="40"/>
                  </a:lnTo>
                  <a:lnTo>
                    <a:pt x="150" y="36"/>
                  </a:lnTo>
                  <a:lnTo>
                    <a:pt x="146" y="34"/>
                  </a:lnTo>
                  <a:lnTo>
                    <a:pt x="146" y="34"/>
                  </a:lnTo>
                  <a:lnTo>
                    <a:pt x="140" y="36"/>
                  </a:lnTo>
                  <a:lnTo>
                    <a:pt x="140" y="36"/>
                  </a:lnTo>
                  <a:lnTo>
                    <a:pt x="134" y="42"/>
                  </a:lnTo>
                  <a:lnTo>
                    <a:pt x="132" y="44"/>
                  </a:lnTo>
                  <a:lnTo>
                    <a:pt x="128" y="44"/>
                  </a:lnTo>
                  <a:lnTo>
                    <a:pt x="128" y="44"/>
                  </a:lnTo>
                  <a:lnTo>
                    <a:pt x="126" y="44"/>
                  </a:lnTo>
                  <a:lnTo>
                    <a:pt x="126" y="44"/>
                  </a:lnTo>
                  <a:lnTo>
                    <a:pt x="122" y="44"/>
                  </a:lnTo>
                  <a:lnTo>
                    <a:pt x="122" y="44"/>
                  </a:lnTo>
                  <a:lnTo>
                    <a:pt x="118" y="44"/>
                  </a:lnTo>
                  <a:lnTo>
                    <a:pt x="118" y="44"/>
                  </a:lnTo>
                  <a:lnTo>
                    <a:pt x="110" y="44"/>
                  </a:lnTo>
                  <a:lnTo>
                    <a:pt x="110" y="44"/>
                  </a:lnTo>
                  <a:lnTo>
                    <a:pt x="104" y="48"/>
                  </a:lnTo>
                  <a:lnTo>
                    <a:pt x="96" y="50"/>
                  </a:lnTo>
                  <a:lnTo>
                    <a:pt x="96" y="50"/>
                  </a:lnTo>
                  <a:lnTo>
                    <a:pt x="94" y="50"/>
                  </a:lnTo>
                  <a:lnTo>
                    <a:pt x="94" y="50"/>
                  </a:lnTo>
                  <a:lnTo>
                    <a:pt x="90" y="50"/>
                  </a:lnTo>
                  <a:lnTo>
                    <a:pt x="90" y="50"/>
                  </a:lnTo>
                  <a:lnTo>
                    <a:pt x="86" y="50"/>
                  </a:lnTo>
                  <a:lnTo>
                    <a:pt x="82" y="54"/>
                  </a:lnTo>
                  <a:lnTo>
                    <a:pt x="82" y="54"/>
                  </a:lnTo>
                  <a:lnTo>
                    <a:pt x="74" y="58"/>
                  </a:lnTo>
                  <a:lnTo>
                    <a:pt x="68" y="62"/>
                  </a:lnTo>
                  <a:lnTo>
                    <a:pt x="68" y="62"/>
                  </a:lnTo>
                  <a:lnTo>
                    <a:pt x="66" y="66"/>
                  </a:lnTo>
                  <a:lnTo>
                    <a:pt x="64" y="68"/>
                  </a:lnTo>
                  <a:lnTo>
                    <a:pt x="64" y="72"/>
                  </a:lnTo>
                  <a:lnTo>
                    <a:pt x="62" y="76"/>
                  </a:lnTo>
                  <a:lnTo>
                    <a:pt x="62" y="76"/>
                  </a:lnTo>
                  <a:lnTo>
                    <a:pt x="58" y="80"/>
                  </a:lnTo>
                  <a:lnTo>
                    <a:pt x="52" y="82"/>
                  </a:lnTo>
                  <a:lnTo>
                    <a:pt x="44" y="84"/>
                  </a:lnTo>
                  <a:lnTo>
                    <a:pt x="38" y="86"/>
                  </a:lnTo>
                  <a:lnTo>
                    <a:pt x="38" y="86"/>
                  </a:lnTo>
                  <a:lnTo>
                    <a:pt x="32" y="84"/>
                  </a:lnTo>
                  <a:lnTo>
                    <a:pt x="32" y="84"/>
                  </a:lnTo>
                  <a:lnTo>
                    <a:pt x="26" y="84"/>
                  </a:lnTo>
                  <a:lnTo>
                    <a:pt x="26" y="84"/>
                  </a:lnTo>
                  <a:lnTo>
                    <a:pt x="22" y="84"/>
                  </a:lnTo>
                  <a:lnTo>
                    <a:pt x="18" y="86"/>
                  </a:lnTo>
                  <a:lnTo>
                    <a:pt x="18" y="86"/>
                  </a:lnTo>
                  <a:lnTo>
                    <a:pt x="14" y="88"/>
                  </a:lnTo>
                  <a:lnTo>
                    <a:pt x="12" y="92"/>
                  </a:lnTo>
                  <a:lnTo>
                    <a:pt x="14" y="96"/>
                  </a:lnTo>
                  <a:lnTo>
                    <a:pt x="18" y="98"/>
                  </a:lnTo>
                  <a:lnTo>
                    <a:pt x="18" y="98"/>
                  </a:lnTo>
                  <a:lnTo>
                    <a:pt x="24" y="102"/>
                  </a:lnTo>
                  <a:lnTo>
                    <a:pt x="30" y="106"/>
                  </a:lnTo>
                  <a:lnTo>
                    <a:pt x="30" y="106"/>
                  </a:lnTo>
                  <a:lnTo>
                    <a:pt x="32" y="110"/>
                  </a:lnTo>
                  <a:lnTo>
                    <a:pt x="34" y="112"/>
                  </a:lnTo>
                  <a:lnTo>
                    <a:pt x="34" y="112"/>
                  </a:lnTo>
                  <a:lnTo>
                    <a:pt x="38" y="114"/>
                  </a:lnTo>
                  <a:lnTo>
                    <a:pt x="42" y="116"/>
                  </a:lnTo>
                  <a:lnTo>
                    <a:pt x="42" y="116"/>
                  </a:lnTo>
                  <a:lnTo>
                    <a:pt x="46" y="118"/>
                  </a:lnTo>
                  <a:lnTo>
                    <a:pt x="48" y="120"/>
                  </a:lnTo>
                  <a:lnTo>
                    <a:pt x="52" y="126"/>
                  </a:lnTo>
                  <a:lnTo>
                    <a:pt x="52" y="126"/>
                  </a:lnTo>
                  <a:lnTo>
                    <a:pt x="58" y="128"/>
                  </a:lnTo>
                  <a:lnTo>
                    <a:pt x="58" y="128"/>
                  </a:lnTo>
                  <a:lnTo>
                    <a:pt x="60" y="128"/>
                  </a:lnTo>
                  <a:lnTo>
                    <a:pt x="60" y="128"/>
                  </a:lnTo>
                  <a:lnTo>
                    <a:pt x="64" y="128"/>
                  </a:lnTo>
                  <a:lnTo>
                    <a:pt x="64" y="128"/>
                  </a:lnTo>
                  <a:lnTo>
                    <a:pt x="68" y="128"/>
                  </a:lnTo>
                  <a:lnTo>
                    <a:pt x="68" y="128"/>
                  </a:lnTo>
                  <a:lnTo>
                    <a:pt x="74" y="132"/>
                  </a:lnTo>
                  <a:lnTo>
                    <a:pt x="80" y="134"/>
                  </a:lnTo>
                  <a:lnTo>
                    <a:pt x="80" y="134"/>
                  </a:lnTo>
                  <a:lnTo>
                    <a:pt x="84" y="134"/>
                  </a:lnTo>
                  <a:lnTo>
                    <a:pt x="84" y="134"/>
                  </a:lnTo>
                  <a:lnTo>
                    <a:pt x="86" y="134"/>
                  </a:lnTo>
                  <a:lnTo>
                    <a:pt x="86" y="134"/>
                  </a:lnTo>
                  <a:lnTo>
                    <a:pt x="86" y="134"/>
                  </a:lnTo>
                  <a:lnTo>
                    <a:pt x="86" y="134"/>
                  </a:lnTo>
                  <a:lnTo>
                    <a:pt x="90" y="136"/>
                  </a:lnTo>
                  <a:lnTo>
                    <a:pt x="92" y="138"/>
                  </a:lnTo>
                  <a:lnTo>
                    <a:pt x="94" y="140"/>
                  </a:lnTo>
                  <a:lnTo>
                    <a:pt x="94" y="140"/>
                  </a:lnTo>
                  <a:lnTo>
                    <a:pt x="84" y="146"/>
                  </a:lnTo>
                  <a:lnTo>
                    <a:pt x="72" y="148"/>
                  </a:lnTo>
                  <a:lnTo>
                    <a:pt x="72" y="148"/>
                  </a:lnTo>
                  <a:lnTo>
                    <a:pt x="54" y="148"/>
                  </a:lnTo>
                  <a:lnTo>
                    <a:pt x="54" y="148"/>
                  </a:lnTo>
                  <a:lnTo>
                    <a:pt x="48" y="148"/>
                  </a:lnTo>
                  <a:lnTo>
                    <a:pt x="42" y="144"/>
                  </a:lnTo>
                  <a:lnTo>
                    <a:pt x="42" y="144"/>
                  </a:lnTo>
                  <a:lnTo>
                    <a:pt x="36" y="138"/>
                  </a:lnTo>
                  <a:lnTo>
                    <a:pt x="34" y="136"/>
                  </a:lnTo>
                  <a:lnTo>
                    <a:pt x="30" y="134"/>
                  </a:lnTo>
                  <a:lnTo>
                    <a:pt x="30" y="134"/>
                  </a:lnTo>
                  <a:lnTo>
                    <a:pt x="24" y="136"/>
                  </a:lnTo>
                  <a:lnTo>
                    <a:pt x="24" y="136"/>
                  </a:lnTo>
                  <a:lnTo>
                    <a:pt x="22" y="140"/>
                  </a:lnTo>
                  <a:lnTo>
                    <a:pt x="18" y="144"/>
                  </a:lnTo>
                  <a:lnTo>
                    <a:pt x="18" y="144"/>
                  </a:lnTo>
                  <a:lnTo>
                    <a:pt x="12" y="148"/>
                  </a:lnTo>
                  <a:lnTo>
                    <a:pt x="6" y="150"/>
                  </a:lnTo>
                  <a:lnTo>
                    <a:pt x="6" y="150"/>
                  </a:lnTo>
                  <a:lnTo>
                    <a:pt x="0" y="154"/>
                  </a:lnTo>
                  <a:lnTo>
                    <a:pt x="0" y="158"/>
                  </a:lnTo>
                  <a:lnTo>
                    <a:pt x="2" y="162"/>
                  </a:lnTo>
                  <a:lnTo>
                    <a:pt x="6" y="166"/>
                  </a:lnTo>
                  <a:lnTo>
                    <a:pt x="6" y="166"/>
                  </a:lnTo>
                  <a:lnTo>
                    <a:pt x="10" y="176"/>
                  </a:lnTo>
                  <a:lnTo>
                    <a:pt x="14" y="182"/>
                  </a:lnTo>
                  <a:lnTo>
                    <a:pt x="18" y="184"/>
                  </a:lnTo>
                  <a:lnTo>
                    <a:pt x="18" y="184"/>
                  </a:lnTo>
                  <a:lnTo>
                    <a:pt x="22" y="186"/>
                  </a:lnTo>
                  <a:lnTo>
                    <a:pt x="26" y="188"/>
                  </a:lnTo>
                  <a:lnTo>
                    <a:pt x="26" y="188"/>
                  </a:lnTo>
                  <a:lnTo>
                    <a:pt x="38" y="186"/>
                  </a:lnTo>
                  <a:lnTo>
                    <a:pt x="48" y="184"/>
                  </a:lnTo>
                  <a:lnTo>
                    <a:pt x="48" y="184"/>
                  </a:lnTo>
                  <a:lnTo>
                    <a:pt x="50" y="184"/>
                  </a:lnTo>
                  <a:lnTo>
                    <a:pt x="50" y="184"/>
                  </a:lnTo>
                  <a:lnTo>
                    <a:pt x="56" y="184"/>
                  </a:lnTo>
                  <a:lnTo>
                    <a:pt x="56" y="184"/>
                  </a:lnTo>
                  <a:lnTo>
                    <a:pt x="60" y="184"/>
                  </a:lnTo>
                  <a:lnTo>
                    <a:pt x="60" y="184"/>
                  </a:lnTo>
                  <a:lnTo>
                    <a:pt x="62" y="184"/>
                  </a:lnTo>
                  <a:lnTo>
                    <a:pt x="62" y="184"/>
                  </a:lnTo>
                  <a:lnTo>
                    <a:pt x="70" y="180"/>
                  </a:lnTo>
                  <a:lnTo>
                    <a:pt x="72" y="178"/>
                  </a:lnTo>
                  <a:lnTo>
                    <a:pt x="74" y="178"/>
                  </a:lnTo>
                  <a:lnTo>
                    <a:pt x="74" y="178"/>
                  </a:lnTo>
                  <a:lnTo>
                    <a:pt x="78" y="180"/>
                  </a:lnTo>
                  <a:lnTo>
                    <a:pt x="78" y="180"/>
                  </a:lnTo>
                  <a:lnTo>
                    <a:pt x="80" y="184"/>
                  </a:lnTo>
                  <a:lnTo>
                    <a:pt x="80" y="188"/>
                  </a:lnTo>
                  <a:lnTo>
                    <a:pt x="80" y="194"/>
                  </a:lnTo>
                  <a:lnTo>
                    <a:pt x="80" y="198"/>
                  </a:lnTo>
                  <a:lnTo>
                    <a:pt x="80" y="198"/>
                  </a:lnTo>
                  <a:lnTo>
                    <a:pt x="84" y="202"/>
                  </a:lnTo>
                  <a:lnTo>
                    <a:pt x="86" y="204"/>
                  </a:lnTo>
                  <a:lnTo>
                    <a:pt x="86" y="206"/>
                  </a:lnTo>
                  <a:lnTo>
                    <a:pt x="86" y="206"/>
                  </a:lnTo>
                  <a:lnTo>
                    <a:pt x="84" y="208"/>
                  </a:lnTo>
                  <a:lnTo>
                    <a:pt x="82" y="210"/>
                  </a:lnTo>
                  <a:lnTo>
                    <a:pt x="82" y="210"/>
                  </a:lnTo>
                  <a:lnTo>
                    <a:pt x="76" y="208"/>
                  </a:lnTo>
                  <a:lnTo>
                    <a:pt x="76" y="208"/>
                  </a:lnTo>
                  <a:lnTo>
                    <a:pt x="72" y="208"/>
                  </a:lnTo>
                  <a:lnTo>
                    <a:pt x="72" y="208"/>
                  </a:lnTo>
                  <a:lnTo>
                    <a:pt x="62" y="210"/>
                  </a:lnTo>
                  <a:lnTo>
                    <a:pt x="62" y="210"/>
                  </a:lnTo>
                  <a:lnTo>
                    <a:pt x="60" y="212"/>
                  </a:lnTo>
                  <a:lnTo>
                    <a:pt x="58" y="214"/>
                  </a:lnTo>
                  <a:lnTo>
                    <a:pt x="58" y="214"/>
                  </a:lnTo>
                  <a:lnTo>
                    <a:pt x="58" y="214"/>
                  </a:lnTo>
                  <a:lnTo>
                    <a:pt x="56" y="214"/>
                  </a:lnTo>
                  <a:lnTo>
                    <a:pt x="56" y="214"/>
                  </a:lnTo>
                  <a:lnTo>
                    <a:pt x="52" y="212"/>
                  </a:lnTo>
                  <a:lnTo>
                    <a:pt x="48" y="212"/>
                  </a:lnTo>
                  <a:lnTo>
                    <a:pt x="48" y="212"/>
                  </a:lnTo>
                  <a:lnTo>
                    <a:pt x="42" y="210"/>
                  </a:lnTo>
                  <a:lnTo>
                    <a:pt x="42" y="210"/>
                  </a:lnTo>
                  <a:lnTo>
                    <a:pt x="40" y="210"/>
                  </a:lnTo>
                  <a:lnTo>
                    <a:pt x="36" y="214"/>
                  </a:lnTo>
                  <a:lnTo>
                    <a:pt x="36" y="214"/>
                  </a:lnTo>
                  <a:lnTo>
                    <a:pt x="30" y="220"/>
                  </a:lnTo>
                  <a:lnTo>
                    <a:pt x="26" y="226"/>
                  </a:lnTo>
                  <a:lnTo>
                    <a:pt x="26" y="226"/>
                  </a:lnTo>
                  <a:lnTo>
                    <a:pt x="16" y="236"/>
                  </a:lnTo>
                  <a:lnTo>
                    <a:pt x="12" y="244"/>
                  </a:lnTo>
                  <a:lnTo>
                    <a:pt x="12" y="246"/>
                  </a:lnTo>
                  <a:lnTo>
                    <a:pt x="14" y="250"/>
                  </a:lnTo>
                  <a:lnTo>
                    <a:pt x="14" y="250"/>
                  </a:lnTo>
                  <a:lnTo>
                    <a:pt x="18" y="252"/>
                  </a:lnTo>
                  <a:lnTo>
                    <a:pt x="20" y="252"/>
                  </a:lnTo>
                  <a:lnTo>
                    <a:pt x="24" y="254"/>
                  </a:lnTo>
                  <a:lnTo>
                    <a:pt x="26" y="258"/>
                  </a:lnTo>
                  <a:lnTo>
                    <a:pt x="26" y="258"/>
                  </a:lnTo>
                  <a:lnTo>
                    <a:pt x="30" y="274"/>
                  </a:lnTo>
                  <a:lnTo>
                    <a:pt x="30" y="274"/>
                  </a:lnTo>
                  <a:lnTo>
                    <a:pt x="40" y="280"/>
                  </a:lnTo>
                  <a:lnTo>
                    <a:pt x="46" y="284"/>
                  </a:lnTo>
                  <a:lnTo>
                    <a:pt x="50" y="286"/>
                  </a:lnTo>
                  <a:lnTo>
                    <a:pt x="50" y="286"/>
                  </a:lnTo>
                  <a:lnTo>
                    <a:pt x="50" y="286"/>
                  </a:lnTo>
                  <a:lnTo>
                    <a:pt x="50" y="286"/>
                  </a:lnTo>
                  <a:lnTo>
                    <a:pt x="54" y="284"/>
                  </a:lnTo>
                  <a:lnTo>
                    <a:pt x="56" y="280"/>
                  </a:lnTo>
                  <a:lnTo>
                    <a:pt x="60" y="274"/>
                  </a:lnTo>
                  <a:lnTo>
                    <a:pt x="62" y="272"/>
                  </a:lnTo>
                  <a:lnTo>
                    <a:pt x="62" y="272"/>
                  </a:lnTo>
                  <a:lnTo>
                    <a:pt x="64" y="274"/>
                  </a:lnTo>
                  <a:lnTo>
                    <a:pt x="66" y="278"/>
                  </a:lnTo>
                  <a:lnTo>
                    <a:pt x="68" y="288"/>
                  </a:lnTo>
                  <a:lnTo>
                    <a:pt x="72" y="298"/>
                  </a:lnTo>
                  <a:lnTo>
                    <a:pt x="74" y="302"/>
                  </a:lnTo>
                  <a:lnTo>
                    <a:pt x="76" y="302"/>
                  </a:lnTo>
                  <a:lnTo>
                    <a:pt x="76" y="302"/>
                  </a:lnTo>
                  <a:lnTo>
                    <a:pt x="78" y="300"/>
                  </a:lnTo>
                  <a:lnTo>
                    <a:pt x="84" y="294"/>
                  </a:lnTo>
                  <a:lnTo>
                    <a:pt x="84" y="294"/>
                  </a:lnTo>
                  <a:lnTo>
                    <a:pt x="88" y="298"/>
                  </a:lnTo>
                  <a:lnTo>
                    <a:pt x="94" y="300"/>
                  </a:lnTo>
                  <a:lnTo>
                    <a:pt x="94" y="300"/>
                  </a:lnTo>
                  <a:lnTo>
                    <a:pt x="106" y="298"/>
                  </a:lnTo>
                  <a:lnTo>
                    <a:pt x="106" y="298"/>
                  </a:lnTo>
                  <a:lnTo>
                    <a:pt x="116" y="296"/>
                  </a:lnTo>
                  <a:lnTo>
                    <a:pt x="116" y="296"/>
                  </a:lnTo>
                  <a:lnTo>
                    <a:pt x="120" y="296"/>
                  </a:lnTo>
                  <a:lnTo>
                    <a:pt x="124" y="300"/>
                  </a:lnTo>
                  <a:lnTo>
                    <a:pt x="124" y="300"/>
                  </a:lnTo>
                  <a:lnTo>
                    <a:pt x="126" y="306"/>
                  </a:lnTo>
                  <a:lnTo>
                    <a:pt x="124" y="310"/>
                  </a:lnTo>
                  <a:lnTo>
                    <a:pt x="118" y="318"/>
                  </a:lnTo>
                  <a:lnTo>
                    <a:pt x="118" y="318"/>
                  </a:lnTo>
                  <a:lnTo>
                    <a:pt x="112" y="326"/>
                  </a:lnTo>
                  <a:lnTo>
                    <a:pt x="108" y="336"/>
                  </a:lnTo>
                  <a:lnTo>
                    <a:pt x="108" y="336"/>
                  </a:lnTo>
                  <a:lnTo>
                    <a:pt x="96" y="344"/>
                  </a:lnTo>
                  <a:lnTo>
                    <a:pt x="84" y="350"/>
                  </a:lnTo>
                  <a:lnTo>
                    <a:pt x="72" y="356"/>
                  </a:lnTo>
                  <a:lnTo>
                    <a:pt x="60" y="364"/>
                  </a:lnTo>
                  <a:lnTo>
                    <a:pt x="60" y="364"/>
                  </a:lnTo>
                  <a:lnTo>
                    <a:pt x="50" y="368"/>
                  </a:lnTo>
                  <a:lnTo>
                    <a:pt x="38" y="372"/>
                  </a:lnTo>
                  <a:lnTo>
                    <a:pt x="26" y="378"/>
                  </a:lnTo>
                  <a:lnTo>
                    <a:pt x="22" y="382"/>
                  </a:lnTo>
                  <a:lnTo>
                    <a:pt x="20" y="386"/>
                  </a:lnTo>
                  <a:lnTo>
                    <a:pt x="20" y="386"/>
                  </a:lnTo>
                  <a:lnTo>
                    <a:pt x="24" y="386"/>
                  </a:lnTo>
                  <a:lnTo>
                    <a:pt x="24" y="386"/>
                  </a:lnTo>
                  <a:lnTo>
                    <a:pt x="40" y="384"/>
                  </a:lnTo>
                  <a:lnTo>
                    <a:pt x="54" y="380"/>
                  </a:lnTo>
                  <a:lnTo>
                    <a:pt x="54" y="380"/>
                  </a:lnTo>
                  <a:lnTo>
                    <a:pt x="68" y="370"/>
                  </a:lnTo>
                  <a:lnTo>
                    <a:pt x="82" y="362"/>
                  </a:lnTo>
                  <a:lnTo>
                    <a:pt x="82" y="362"/>
                  </a:lnTo>
                  <a:lnTo>
                    <a:pt x="86" y="358"/>
                  </a:lnTo>
                  <a:lnTo>
                    <a:pt x="90" y="356"/>
                  </a:lnTo>
                  <a:lnTo>
                    <a:pt x="90" y="356"/>
                  </a:lnTo>
                  <a:lnTo>
                    <a:pt x="96" y="354"/>
                  </a:lnTo>
                  <a:lnTo>
                    <a:pt x="104" y="352"/>
                  </a:lnTo>
                  <a:lnTo>
                    <a:pt x="104" y="352"/>
                  </a:lnTo>
                  <a:lnTo>
                    <a:pt x="114" y="348"/>
                  </a:lnTo>
                  <a:lnTo>
                    <a:pt x="124" y="340"/>
                  </a:lnTo>
                  <a:lnTo>
                    <a:pt x="124" y="340"/>
                  </a:lnTo>
                  <a:lnTo>
                    <a:pt x="138" y="334"/>
                  </a:lnTo>
                  <a:lnTo>
                    <a:pt x="144" y="330"/>
                  </a:lnTo>
                  <a:lnTo>
                    <a:pt x="150" y="326"/>
                  </a:lnTo>
                  <a:lnTo>
                    <a:pt x="150" y="326"/>
                  </a:lnTo>
                  <a:lnTo>
                    <a:pt x="152" y="322"/>
                  </a:lnTo>
                  <a:lnTo>
                    <a:pt x="156" y="316"/>
                  </a:lnTo>
                  <a:lnTo>
                    <a:pt x="156" y="316"/>
                  </a:lnTo>
                  <a:lnTo>
                    <a:pt x="160" y="314"/>
                  </a:lnTo>
                  <a:lnTo>
                    <a:pt x="166" y="310"/>
                  </a:lnTo>
                  <a:lnTo>
                    <a:pt x="170" y="306"/>
                  </a:lnTo>
                  <a:lnTo>
                    <a:pt x="172" y="300"/>
                  </a:lnTo>
                  <a:lnTo>
                    <a:pt x="172" y="300"/>
                  </a:lnTo>
                  <a:lnTo>
                    <a:pt x="168" y="298"/>
                  </a:lnTo>
                  <a:lnTo>
                    <a:pt x="162" y="298"/>
                  </a:lnTo>
                  <a:lnTo>
                    <a:pt x="162" y="298"/>
                  </a:lnTo>
                  <a:lnTo>
                    <a:pt x="166" y="292"/>
                  </a:lnTo>
                  <a:lnTo>
                    <a:pt x="170" y="290"/>
                  </a:lnTo>
                  <a:lnTo>
                    <a:pt x="178" y="282"/>
                  </a:lnTo>
                  <a:lnTo>
                    <a:pt x="178" y="282"/>
                  </a:lnTo>
                  <a:lnTo>
                    <a:pt x="188" y="270"/>
                  </a:lnTo>
                  <a:lnTo>
                    <a:pt x="192" y="266"/>
                  </a:lnTo>
                  <a:lnTo>
                    <a:pt x="198" y="262"/>
                  </a:lnTo>
                  <a:lnTo>
                    <a:pt x="198" y="262"/>
                  </a:lnTo>
                  <a:lnTo>
                    <a:pt x="206" y="260"/>
                  </a:lnTo>
                  <a:lnTo>
                    <a:pt x="206" y="260"/>
                  </a:lnTo>
                  <a:lnTo>
                    <a:pt x="208" y="260"/>
                  </a:lnTo>
                  <a:lnTo>
                    <a:pt x="208" y="264"/>
                  </a:lnTo>
                  <a:lnTo>
                    <a:pt x="208" y="264"/>
                  </a:lnTo>
                  <a:lnTo>
                    <a:pt x="204" y="268"/>
                  </a:lnTo>
                  <a:lnTo>
                    <a:pt x="202" y="268"/>
                  </a:lnTo>
                  <a:lnTo>
                    <a:pt x="198" y="270"/>
                  </a:lnTo>
                  <a:lnTo>
                    <a:pt x="196" y="272"/>
                  </a:lnTo>
                  <a:lnTo>
                    <a:pt x="196" y="272"/>
                  </a:lnTo>
                  <a:lnTo>
                    <a:pt x="196" y="276"/>
                  </a:lnTo>
                  <a:lnTo>
                    <a:pt x="196" y="280"/>
                  </a:lnTo>
                  <a:lnTo>
                    <a:pt x="196" y="280"/>
                  </a:lnTo>
                  <a:lnTo>
                    <a:pt x="194" y="284"/>
                  </a:lnTo>
                  <a:lnTo>
                    <a:pt x="192" y="288"/>
                  </a:lnTo>
                  <a:lnTo>
                    <a:pt x="192" y="288"/>
                  </a:lnTo>
                  <a:lnTo>
                    <a:pt x="190" y="292"/>
                  </a:lnTo>
                  <a:lnTo>
                    <a:pt x="190" y="296"/>
                  </a:lnTo>
                  <a:lnTo>
                    <a:pt x="192" y="298"/>
                  </a:lnTo>
                  <a:lnTo>
                    <a:pt x="196" y="300"/>
                  </a:lnTo>
                  <a:lnTo>
                    <a:pt x="196" y="300"/>
                  </a:lnTo>
                  <a:lnTo>
                    <a:pt x="198" y="300"/>
                  </a:lnTo>
                  <a:lnTo>
                    <a:pt x="198" y="300"/>
                  </a:lnTo>
                  <a:lnTo>
                    <a:pt x="202" y="298"/>
                  </a:lnTo>
                  <a:lnTo>
                    <a:pt x="206" y="296"/>
                  </a:lnTo>
                  <a:lnTo>
                    <a:pt x="212" y="290"/>
                  </a:lnTo>
                  <a:lnTo>
                    <a:pt x="212" y="290"/>
                  </a:lnTo>
                  <a:lnTo>
                    <a:pt x="218" y="286"/>
                  </a:lnTo>
                  <a:lnTo>
                    <a:pt x="224" y="284"/>
                  </a:lnTo>
                  <a:lnTo>
                    <a:pt x="224" y="284"/>
                  </a:lnTo>
                  <a:lnTo>
                    <a:pt x="226" y="282"/>
                  </a:lnTo>
                  <a:lnTo>
                    <a:pt x="226" y="282"/>
                  </a:lnTo>
                  <a:lnTo>
                    <a:pt x="230" y="284"/>
                  </a:lnTo>
                  <a:lnTo>
                    <a:pt x="230" y="284"/>
                  </a:lnTo>
                  <a:lnTo>
                    <a:pt x="232" y="284"/>
                  </a:lnTo>
                  <a:lnTo>
                    <a:pt x="232" y="284"/>
                  </a:lnTo>
                  <a:lnTo>
                    <a:pt x="234" y="284"/>
                  </a:lnTo>
                  <a:lnTo>
                    <a:pt x="238" y="282"/>
                  </a:lnTo>
                  <a:lnTo>
                    <a:pt x="238" y="282"/>
                  </a:lnTo>
                  <a:lnTo>
                    <a:pt x="238" y="278"/>
                  </a:lnTo>
                  <a:lnTo>
                    <a:pt x="238" y="274"/>
                  </a:lnTo>
                  <a:lnTo>
                    <a:pt x="236" y="270"/>
                  </a:lnTo>
                  <a:lnTo>
                    <a:pt x="236" y="266"/>
                  </a:lnTo>
                  <a:lnTo>
                    <a:pt x="236" y="266"/>
                  </a:lnTo>
                  <a:lnTo>
                    <a:pt x="240" y="262"/>
                  </a:lnTo>
                  <a:lnTo>
                    <a:pt x="244" y="262"/>
                  </a:lnTo>
                  <a:lnTo>
                    <a:pt x="244" y="262"/>
                  </a:lnTo>
                  <a:lnTo>
                    <a:pt x="250" y="262"/>
                  </a:lnTo>
                  <a:lnTo>
                    <a:pt x="250" y="262"/>
                  </a:lnTo>
                  <a:lnTo>
                    <a:pt x="258" y="266"/>
                  </a:lnTo>
                  <a:lnTo>
                    <a:pt x="264" y="270"/>
                  </a:lnTo>
                  <a:lnTo>
                    <a:pt x="264" y="270"/>
                  </a:lnTo>
                  <a:lnTo>
                    <a:pt x="270" y="276"/>
                  </a:lnTo>
                  <a:lnTo>
                    <a:pt x="278" y="280"/>
                  </a:lnTo>
                  <a:lnTo>
                    <a:pt x="278" y="280"/>
                  </a:lnTo>
                  <a:lnTo>
                    <a:pt x="290" y="280"/>
                  </a:lnTo>
                  <a:lnTo>
                    <a:pt x="302" y="282"/>
                  </a:lnTo>
                  <a:lnTo>
                    <a:pt x="302" y="282"/>
                  </a:lnTo>
                  <a:lnTo>
                    <a:pt x="312" y="286"/>
                  </a:lnTo>
                  <a:lnTo>
                    <a:pt x="322" y="288"/>
                  </a:lnTo>
                  <a:lnTo>
                    <a:pt x="322" y="288"/>
                  </a:lnTo>
                  <a:lnTo>
                    <a:pt x="334" y="290"/>
                  </a:lnTo>
                  <a:lnTo>
                    <a:pt x="338" y="290"/>
                  </a:lnTo>
                  <a:lnTo>
                    <a:pt x="344" y="294"/>
                  </a:lnTo>
                  <a:lnTo>
                    <a:pt x="344" y="294"/>
                  </a:lnTo>
                  <a:lnTo>
                    <a:pt x="360" y="308"/>
                  </a:lnTo>
                  <a:lnTo>
                    <a:pt x="360" y="308"/>
                  </a:lnTo>
                  <a:lnTo>
                    <a:pt x="370" y="312"/>
                  </a:lnTo>
                  <a:lnTo>
                    <a:pt x="376" y="316"/>
                  </a:lnTo>
                  <a:lnTo>
                    <a:pt x="380" y="318"/>
                  </a:lnTo>
                  <a:lnTo>
                    <a:pt x="380" y="318"/>
                  </a:lnTo>
                  <a:lnTo>
                    <a:pt x="386" y="326"/>
                  </a:lnTo>
                  <a:lnTo>
                    <a:pt x="390" y="338"/>
                  </a:lnTo>
                  <a:lnTo>
                    <a:pt x="396" y="348"/>
                  </a:lnTo>
                  <a:lnTo>
                    <a:pt x="400" y="350"/>
                  </a:lnTo>
                  <a:lnTo>
                    <a:pt x="404" y="352"/>
                  </a:lnTo>
                  <a:lnTo>
                    <a:pt x="404" y="352"/>
                  </a:lnTo>
                  <a:lnTo>
                    <a:pt x="408" y="348"/>
                  </a:lnTo>
                  <a:lnTo>
                    <a:pt x="408" y="342"/>
                  </a:lnTo>
                  <a:lnTo>
                    <a:pt x="404" y="338"/>
                  </a:lnTo>
                  <a:lnTo>
                    <a:pt x="400" y="332"/>
                  </a:lnTo>
                  <a:lnTo>
                    <a:pt x="392" y="322"/>
                  </a:lnTo>
                  <a:lnTo>
                    <a:pt x="390" y="318"/>
                  </a:lnTo>
                  <a:lnTo>
                    <a:pt x="390" y="312"/>
                  </a:lnTo>
                  <a:lnTo>
                    <a:pt x="390" y="312"/>
                  </a:lnTo>
                  <a:lnTo>
                    <a:pt x="392" y="314"/>
                  </a:lnTo>
                  <a:lnTo>
                    <a:pt x="396" y="316"/>
                  </a:lnTo>
                  <a:lnTo>
                    <a:pt x="400" y="322"/>
                  </a:lnTo>
                  <a:lnTo>
                    <a:pt x="400" y="322"/>
                  </a:lnTo>
                  <a:lnTo>
                    <a:pt x="408" y="330"/>
                  </a:lnTo>
                  <a:lnTo>
                    <a:pt x="416" y="340"/>
                  </a:lnTo>
                  <a:lnTo>
                    <a:pt x="416" y="340"/>
                  </a:lnTo>
                  <a:lnTo>
                    <a:pt x="420" y="346"/>
                  </a:lnTo>
                  <a:lnTo>
                    <a:pt x="428" y="352"/>
                  </a:lnTo>
                  <a:lnTo>
                    <a:pt x="436" y="358"/>
                  </a:lnTo>
                  <a:lnTo>
                    <a:pt x="440" y="364"/>
                  </a:lnTo>
                  <a:lnTo>
                    <a:pt x="440" y="364"/>
                  </a:lnTo>
                  <a:lnTo>
                    <a:pt x="444" y="370"/>
                  </a:lnTo>
                  <a:lnTo>
                    <a:pt x="446" y="374"/>
                  </a:lnTo>
                  <a:lnTo>
                    <a:pt x="448" y="380"/>
                  </a:lnTo>
                  <a:lnTo>
                    <a:pt x="452" y="386"/>
                  </a:lnTo>
                  <a:lnTo>
                    <a:pt x="452" y="386"/>
                  </a:lnTo>
                  <a:lnTo>
                    <a:pt x="472" y="404"/>
                  </a:lnTo>
                  <a:lnTo>
                    <a:pt x="472" y="404"/>
                  </a:lnTo>
                  <a:lnTo>
                    <a:pt x="474" y="406"/>
                  </a:lnTo>
                  <a:lnTo>
                    <a:pt x="474" y="406"/>
                  </a:lnTo>
                  <a:lnTo>
                    <a:pt x="476" y="410"/>
                  </a:lnTo>
                  <a:lnTo>
                    <a:pt x="478" y="414"/>
                  </a:lnTo>
                  <a:lnTo>
                    <a:pt x="478" y="414"/>
                  </a:lnTo>
                  <a:lnTo>
                    <a:pt x="484" y="420"/>
                  </a:lnTo>
                  <a:lnTo>
                    <a:pt x="486" y="422"/>
                  </a:lnTo>
                  <a:lnTo>
                    <a:pt x="488" y="426"/>
                  </a:lnTo>
                  <a:lnTo>
                    <a:pt x="488" y="426"/>
                  </a:lnTo>
                  <a:lnTo>
                    <a:pt x="490" y="434"/>
                  </a:lnTo>
                  <a:lnTo>
                    <a:pt x="490" y="440"/>
                  </a:lnTo>
                  <a:lnTo>
                    <a:pt x="490" y="440"/>
                  </a:lnTo>
                  <a:lnTo>
                    <a:pt x="494" y="446"/>
                  </a:lnTo>
                  <a:lnTo>
                    <a:pt x="500" y="450"/>
                  </a:lnTo>
                  <a:lnTo>
                    <a:pt x="500" y="450"/>
                  </a:lnTo>
                  <a:lnTo>
                    <a:pt x="504" y="456"/>
                  </a:lnTo>
                  <a:lnTo>
                    <a:pt x="506" y="460"/>
                  </a:lnTo>
                  <a:lnTo>
                    <a:pt x="510" y="462"/>
                  </a:lnTo>
                  <a:lnTo>
                    <a:pt x="510" y="462"/>
                  </a:lnTo>
                  <a:lnTo>
                    <a:pt x="526" y="468"/>
                  </a:lnTo>
                  <a:lnTo>
                    <a:pt x="532" y="472"/>
                  </a:lnTo>
                  <a:lnTo>
                    <a:pt x="540" y="476"/>
                  </a:lnTo>
                  <a:lnTo>
                    <a:pt x="540" y="476"/>
                  </a:lnTo>
                  <a:lnTo>
                    <a:pt x="548" y="488"/>
                  </a:lnTo>
                  <a:lnTo>
                    <a:pt x="550" y="496"/>
                  </a:lnTo>
                  <a:lnTo>
                    <a:pt x="550" y="500"/>
                  </a:lnTo>
                  <a:lnTo>
                    <a:pt x="548" y="500"/>
                  </a:lnTo>
                  <a:lnTo>
                    <a:pt x="548" y="500"/>
                  </a:lnTo>
                  <a:lnTo>
                    <a:pt x="548" y="500"/>
                  </a:lnTo>
                  <a:lnTo>
                    <a:pt x="548" y="500"/>
                  </a:lnTo>
                  <a:lnTo>
                    <a:pt x="544" y="500"/>
                  </a:lnTo>
                  <a:lnTo>
                    <a:pt x="540" y="496"/>
                  </a:lnTo>
                  <a:lnTo>
                    <a:pt x="536" y="490"/>
                  </a:lnTo>
                  <a:lnTo>
                    <a:pt x="536" y="490"/>
                  </a:lnTo>
                  <a:lnTo>
                    <a:pt x="532" y="482"/>
                  </a:lnTo>
                  <a:lnTo>
                    <a:pt x="528" y="480"/>
                  </a:lnTo>
                  <a:lnTo>
                    <a:pt x="524" y="478"/>
                  </a:lnTo>
                  <a:lnTo>
                    <a:pt x="524" y="478"/>
                  </a:lnTo>
                  <a:lnTo>
                    <a:pt x="518" y="476"/>
                  </a:lnTo>
                  <a:lnTo>
                    <a:pt x="510" y="474"/>
                  </a:lnTo>
                  <a:lnTo>
                    <a:pt x="510" y="474"/>
                  </a:lnTo>
                  <a:lnTo>
                    <a:pt x="498" y="464"/>
                  </a:lnTo>
                  <a:lnTo>
                    <a:pt x="498" y="464"/>
                  </a:lnTo>
                  <a:lnTo>
                    <a:pt x="490" y="460"/>
                  </a:lnTo>
                  <a:lnTo>
                    <a:pt x="480" y="456"/>
                  </a:lnTo>
                  <a:lnTo>
                    <a:pt x="480" y="456"/>
                  </a:lnTo>
                  <a:lnTo>
                    <a:pt x="476" y="458"/>
                  </a:lnTo>
                  <a:lnTo>
                    <a:pt x="476" y="458"/>
                  </a:lnTo>
                  <a:lnTo>
                    <a:pt x="476" y="460"/>
                  </a:lnTo>
                  <a:lnTo>
                    <a:pt x="476" y="462"/>
                  </a:lnTo>
                  <a:lnTo>
                    <a:pt x="478" y="466"/>
                  </a:lnTo>
                  <a:lnTo>
                    <a:pt x="480" y="472"/>
                  </a:lnTo>
                  <a:lnTo>
                    <a:pt x="484" y="474"/>
                  </a:lnTo>
                  <a:lnTo>
                    <a:pt x="484" y="474"/>
                  </a:lnTo>
                  <a:lnTo>
                    <a:pt x="492" y="478"/>
                  </a:lnTo>
                  <a:lnTo>
                    <a:pt x="498" y="480"/>
                  </a:lnTo>
                  <a:lnTo>
                    <a:pt x="498" y="480"/>
                  </a:lnTo>
                  <a:lnTo>
                    <a:pt x="508" y="486"/>
                  </a:lnTo>
                  <a:lnTo>
                    <a:pt x="508" y="486"/>
                  </a:lnTo>
                  <a:lnTo>
                    <a:pt x="526" y="500"/>
                  </a:lnTo>
                  <a:lnTo>
                    <a:pt x="526" y="500"/>
                  </a:lnTo>
                  <a:lnTo>
                    <a:pt x="532" y="508"/>
                  </a:lnTo>
                  <a:lnTo>
                    <a:pt x="538" y="516"/>
                  </a:lnTo>
                  <a:lnTo>
                    <a:pt x="544" y="526"/>
                  </a:lnTo>
                  <a:lnTo>
                    <a:pt x="544" y="532"/>
                  </a:lnTo>
                  <a:lnTo>
                    <a:pt x="544" y="536"/>
                  </a:lnTo>
                  <a:lnTo>
                    <a:pt x="544" y="536"/>
                  </a:lnTo>
                  <a:lnTo>
                    <a:pt x="542" y="546"/>
                  </a:lnTo>
                  <a:lnTo>
                    <a:pt x="540" y="550"/>
                  </a:lnTo>
                  <a:lnTo>
                    <a:pt x="542" y="556"/>
                  </a:lnTo>
                  <a:lnTo>
                    <a:pt x="542" y="556"/>
                  </a:lnTo>
                  <a:lnTo>
                    <a:pt x="540" y="568"/>
                  </a:lnTo>
                  <a:lnTo>
                    <a:pt x="538" y="580"/>
                  </a:lnTo>
                  <a:lnTo>
                    <a:pt x="538" y="580"/>
                  </a:lnTo>
                  <a:lnTo>
                    <a:pt x="536" y="600"/>
                  </a:lnTo>
                  <a:lnTo>
                    <a:pt x="534" y="622"/>
                  </a:lnTo>
                  <a:lnTo>
                    <a:pt x="534" y="622"/>
                  </a:lnTo>
                  <a:lnTo>
                    <a:pt x="534" y="642"/>
                  </a:lnTo>
                  <a:lnTo>
                    <a:pt x="536" y="652"/>
                  </a:lnTo>
                  <a:lnTo>
                    <a:pt x="538" y="662"/>
                  </a:lnTo>
                  <a:lnTo>
                    <a:pt x="538" y="662"/>
                  </a:lnTo>
                  <a:lnTo>
                    <a:pt x="540" y="670"/>
                  </a:lnTo>
                  <a:lnTo>
                    <a:pt x="546" y="676"/>
                  </a:lnTo>
                  <a:lnTo>
                    <a:pt x="556" y="690"/>
                  </a:lnTo>
                  <a:lnTo>
                    <a:pt x="556" y="690"/>
                  </a:lnTo>
                  <a:lnTo>
                    <a:pt x="560" y="698"/>
                  </a:lnTo>
                  <a:lnTo>
                    <a:pt x="564" y="708"/>
                  </a:lnTo>
                  <a:lnTo>
                    <a:pt x="564" y="708"/>
                  </a:lnTo>
                  <a:lnTo>
                    <a:pt x="568" y="716"/>
                  </a:lnTo>
                  <a:lnTo>
                    <a:pt x="574" y="726"/>
                  </a:lnTo>
                  <a:lnTo>
                    <a:pt x="580" y="736"/>
                  </a:lnTo>
                  <a:lnTo>
                    <a:pt x="588" y="742"/>
                  </a:lnTo>
                  <a:lnTo>
                    <a:pt x="588" y="742"/>
                  </a:lnTo>
                  <a:lnTo>
                    <a:pt x="598" y="746"/>
                  </a:lnTo>
                  <a:lnTo>
                    <a:pt x="606" y="748"/>
                  </a:lnTo>
                  <a:lnTo>
                    <a:pt x="606" y="748"/>
                  </a:lnTo>
                  <a:lnTo>
                    <a:pt x="614" y="754"/>
                  </a:lnTo>
                  <a:lnTo>
                    <a:pt x="618" y="762"/>
                  </a:lnTo>
                  <a:lnTo>
                    <a:pt x="618" y="762"/>
                  </a:lnTo>
                  <a:lnTo>
                    <a:pt x="626" y="776"/>
                  </a:lnTo>
                  <a:lnTo>
                    <a:pt x="634" y="792"/>
                  </a:lnTo>
                  <a:lnTo>
                    <a:pt x="634" y="792"/>
                  </a:lnTo>
                  <a:lnTo>
                    <a:pt x="642" y="800"/>
                  </a:lnTo>
                  <a:lnTo>
                    <a:pt x="642" y="800"/>
                  </a:lnTo>
                  <a:lnTo>
                    <a:pt x="646" y="806"/>
                  </a:lnTo>
                  <a:lnTo>
                    <a:pt x="648" y="810"/>
                  </a:lnTo>
                  <a:lnTo>
                    <a:pt x="648" y="810"/>
                  </a:lnTo>
                  <a:lnTo>
                    <a:pt x="650" y="818"/>
                  </a:lnTo>
                  <a:lnTo>
                    <a:pt x="656" y="824"/>
                  </a:lnTo>
                  <a:lnTo>
                    <a:pt x="656" y="824"/>
                  </a:lnTo>
                  <a:lnTo>
                    <a:pt x="662" y="828"/>
                  </a:lnTo>
                  <a:lnTo>
                    <a:pt x="666" y="836"/>
                  </a:lnTo>
                  <a:lnTo>
                    <a:pt x="666" y="836"/>
                  </a:lnTo>
                  <a:lnTo>
                    <a:pt x="668" y="842"/>
                  </a:lnTo>
                  <a:lnTo>
                    <a:pt x="668" y="842"/>
                  </a:lnTo>
                  <a:lnTo>
                    <a:pt x="666" y="846"/>
                  </a:lnTo>
                  <a:lnTo>
                    <a:pt x="666" y="852"/>
                  </a:lnTo>
                  <a:lnTo>
                    <a:pt x="666" y="852"/>
                  </a:lnTo>
                  <a:lnTo>
                    <a:pt x="672" y="856"/>
                  </a:lnTo>
                  <a:lnTo>
                    <a:pt x="678" y="860"/>
                  </a:lnTo>
                  <a:lnTo>
                    <a:pt x="678" y="860"/>
                  </a:lnTo>
                  <a:lnTo>
                    <a:pt x="686" y="876"/>
                  </a:lnTo>
                  <a:lnTo>
                    <a:pt x="686" y="876"/>
                  </a:lnTo>
                  <a:lnTo>
                    <a:pt x="700" y="894"/>
                  </a:lnTo>
                  <a:lnTo>
                    <a:pt x="700" y="894"/>
                  </a:lnTo>
                  <a:lnTo>
                    <a:pt x="702" y="902"/>
                  </a:lnTo>
                  <a:lnTo>
                    <a:pt x="704" y="906"/>
                  </a:lnTo>
                  <a:lnTo>
                    <a:pt x="706" y="910"/>
                  </a:lnTo>
                  <a:lnTo>
                    <a:pt x="706" y="910"/>
                  </a:lnTo>
                  <a:lnTo>
                    <a:pt x="712" y="914"/>
                  </a:lnTo>
                  <a:lnTo>
                    <a:pt x="716" y="916"/>
                  </a:lnTo>
                  <a:lnTo>
                    <a:pt x="716" y="916"/>
                  </a:lnTo>
                  <a:lnTo>
                    <a:pt x="720" y="916"/>
                  </a:lnTo>
                  <a:lnTo>
                    <a:pt x="722" y="912"/>
                  </a:lnTo>
                  <a:lnTo>
                    <a:pt x="722" y="908"/>
                  </a:lnTo>
                  <a:lnTo>
                    <a:pt x="718" y="904"/>
                  </a:lnTo>
                  <a:lnTo>
                    <a:pt x="718" y="904"/>
                  </a:lnTo>
                  <a:lnTo>
                    <a:pt x="714" y="900"/>
                  </a:lnTo>
                  <a:lnTo>
                    <a:pt x="710" y="896"/>
                  </a:lnTo>
                  <a:lnTo>
                    <a:pt x="710" y="896"/>
                  </a:lnTo>
                  <a:lnTo>
                    <a:pt x="708" y="886"/>
                  </a:lnTo>
                  <a:lnTo>
                    <a:pt x="708" y="886"/>
                  </a:lnTo>
                  <a:lnTo>
                    <a:pt x="700" y="870"/>
                  </a:lnTo>
                  <a:lnTo>
                    <a:pt x="696" y="862"/>
                  </a:lnTo>
                  <a:lnTo>
                    <a:pt x="690" y="856"/>
                  </a:lnTo>
                  <a:lnTo>
                    <a:pt x="690" y="856"/>
                  </a:lnTo>
                  <a:lnTo>
                    <a:pt x="688" y="850"/>
                  </a:lnTo>
                  <a:lnTo>
                    <a:pt x="686" y="844"/>
                  </a:lnTo>
                  <a:lnTo>
                    <a:pt x="686" y="844"/>
                  </a:lnTo>
                  <a:lnTo>
                    <a:pt x="684" y="838"/>
                  </a:lnTo>
                  <a:lnTo>
                    <a:pt x="680" y="832"/>
                  </a:lnTo>
                  <a:lnTo>
                    <a:pt x="680" y="832"/>
                  </a:lnTo>
                  <a:lnTo>
                    <a:pt x="670" y="818"/>
                  </a:lnTo>
                  <a:lnTo>
                    <a:pt x="670" y="818"/>
                  </a:lnTo>
                  <a:lnTo>
                    <a:pt x="664" y="810"/>
                  </a:lnTo>
                  <a:lnTo>
                    <a:pt x="662" y="800"/>
                  </a:lnTo>
                  <a:lnTo>
                    <a:pt x="662" y="790"/>
                  </a:lnTo>
                  <a:lnTo>
                    <a:pt x="662" y="780"/>
                  </a:lnTo>
                  <a:lnTo>
                    <a:pt x="662" y="780"/>
                  </a:lnTo>
                  <a:lnTo>
                    <a:pt x="662" y="780"/>
                  </a:lnTo>
                  <a:lnTo>
                    <a:pt x="662" y="780"/>
                  </a:lnTo>
                  <a:lnTo>
                    <a:pt x="664" y="780"/>
                  </a:lnTo>
                  <a:lnTo>
                    <a:pt x="664" y="780"/>
                  </a:lnTo>
                  <a:lnTo>
                    <a:pt x="668" y="784"/>
                  </a:lnTo>
                  <a:lnTo>
                    <a:pt x="668" y="788"/>
                  </a:lnTo>
                  <a:lnTo>
                    <a:pt x="672" y="796"/>
                  </a:lnTo>
                  <a:lnTo>
                    <a:pt x="672" y="796"/>
                  </a:lnTo>
                  <a:lnTo>
                    <a:pt x="676" y="802"/>
                  </a:lnTo>
                  <a:lnTo>
                    <a:pt x="682" y="808"/>
                  </a:lnTo>
                  <a:lnTo>
                    <a:pt x="682" y="808"/>
                  </a:lnTo>
                  <a:lnTo>
                    <a:pt x="686" y="814"/>
                  </a:lnTo>
                  <a:lnTo>
                    <a:pt x="688" y="822"/>
                  </a:lnTo>
                  <a:lnTo>
                    <a:pt x="692" y="830"/>
                  </a:lnTo>
                  <a:lnTo>
                    <a:pt x="696" y="838"/>
                  </a:lnTo>
                  <a:lnTo>
                    <a:pt x="696" y="838"/>
                  </a:lnTo>
                  <a:lnTo>
                    <a:pt x="702" y="844"/>
                  </a:lnTo>
                  <a:lnTo>
                    <a:pt x="708" y="848"/>
                  </a:lnTo>
                  <a:lnTo>
                    <a:pt x="714" y="852"/>
                  </a:lnTo>
                  <a:lnTo>
                    <a:pt x="720" y="858"/>
                  </a:lnTo>
                  <a:lnTo>
                    <a:pt x="720" y="858"/>
                  </a:lnTo>
                  <a:lnTo>
                    <a:pt x="724" y="866"/>
                  </a:lnTo>
                  <a:lnTo>
                    <a:pt x="726" y="876"/>
                  </a:lnTo>
                  <a:lnTo>
                    <a:pt x="726" y="876"/>
                  </a:lnTo>
                  <a:lnTo>
                    <a:pt x="730" y="884"/>
                  </a:lnTo>
                  <a:lnTo>
                    <a:pt x="738" y="892"/>
                  </a:lnTo>
                  <a:lnTo>
                    <a:pt x="738" y="892"/>
                  </a:lnTo>
                  <a:lnTo>
                    <a:pt x="750" y="904"/>
                  </a:lnTo>
                  <a:lnTo>
                    <a:pt x="762" y="918"/>
                  </a:lnTo>
                  <a:lnTo>
                    <a:pt x="762" y="918"/>
                  </a:lnTo>
                  <a:lnTo>
                    <a:pt x="772" y="930"/>
                  </a:lnTo>
                  <a:lnTo>
                    <a:pt x="776" y="936"/>
                  </a:lnTo>
                  <a:lnTo>
                    <a:pt x="776" y="944"/>
                  </a:lnTo>
                  <a:lnTo>
                    <a:pt x="776" y="944"/>
                  </a:lnTo>
                  <a:lnTo>
                    <a:pt x="778" y="960"/>
                  </a:lnTo>
                  <a:lnTo>
                    <a:pt x="778" y="968"/>
                  </a:lnTo>
                  <a:lnTo>
                    <a:pt x="782" y="978"/>
                  </a:lnTo>
                  <a:lnTo>
                    <a:pt x="782" y="978"/>
                  </a:lnTo>
                  <a:lnTo>
                    <a:pt x="788" y="988"/>
                  </a:lnTo>
                  <a:lnTo>
                    <a:pt x="794" y="994"/>
                  </a:lnTo>
                  <a:lnTo>
                    <a:pt x="802" y="1000"/>
                  </a:lnTo>
                  <a:lnTo>
                    <a:pt x="812" y="1004"/>
                  </a:lnTo>
                  <a:lnTo>
                    <a:pt x="812" y="1004"/>
                  </a:lnTo>
                  <a:lnTo>
                    <a:pt x="836" y="1014"/>
                  </a:lnTo>
                  <a:lnTo>
                    <a:pt x="858" y="1024"/>
                  </a:lnTo>
                  <a:lnTo>
                    <a:pt x="858" y="1024"/>
                  </a:lnTo>
                  <a:lnTo>
                    <a:pt x="876" y="1036"/>
                  </a:lnTo>
                  <a:lnTo>
                    <a:pt x="886" y="1040"/>
                  </a:lnTo>
                  <a:lnTo>
                    <a:pt x="896" y="1042"/>
                  </a:lnTo>
                  <a:lnTo>
                    <a:pt x="896" y="1042"/>
                  </a:lnTo>
                  <a:lnTo>
                    <a:pt x="898" y="1042"/>
                  </a:lnTo>
                  <a:lnTo>
                    <a:pt x="898" y="1042"/>
                  </a:lnTo>
                  <a:lnTo>
                    <a:pt x="904" y="1040"/>
                  </a:lnTo>
                  <a:lnTo>
                    <a:pt x="910" y="1036"/>
                  </a:lnTo>
                  <a:lnTo>
                    <a:pt x="914" y="1032"/>
                  </a:lnTo>
                  <a:lnTo>
                    <a:pt x="918" y="1032"/>
                  </a:lnTo>
                  <a:lnTo>
                    <a:pt x="918" y="1032"/>
                  </a:lnTo>
                  <a:lnTo>
                    <a:pt x="926" y="1034"/>
                  </a:lnTo>
                  <a:lnTo>
                    <a:pt x="926" y="1034"/>
                  </a:lnTo>
                  <a:lnTo>
                    <a:pt x="932" y="1040"/>
                  </a:lnTo>
                  <a:lnTo>
                    <a:pt x="936" y="1046"/>
                  </a:lnTo>
                  <a:lnTo>
                    <a:pt x="936" y="1046"/>
                  </a:lnTo>
                  <a:lnTo>
                    <a:pt x="942" y="1054"/>
                  </a:lnTo>
                  <a:lnTo>
                    <a:pt x="950" y="1058"/>
                  </a:lnTo>
                  <a:lnTo>
                    <a:pt x="950" y="1058"/>
                  </a:lnTo>
                  <a:lnTo>
                    <a:pt x="960" y="1064"/>
                  </a:lnTo>
                  <a:lnTo>
                    <a:pt x="970" y="1072"/>
                  </a:lnTo>
                  <a:lnTo>
                    <a:pt x="978" y="1078"/>
                  </a:lnTo>
                  <a:lnTo>
                    <a:pt x="984" y="1080"/>
                  </a:lnTo>
                  <a:lnTo>
                    <a:pt x="990" y="1082"/>
                  </a:lnTo>
                  <a:lnTo>
                    <a:pt x="990" y="1082"/>
                  </a:lnTo>
                  <a:lnTo>
                    <a:pt x="1000" y="1082"/>
                  </a:lnTo>
                  <a:lnTo>
                    <a:pt x="1004" y="1084"/>
                  </a:lnTo>
                  <a:lnTo>
                    <a:pt x="1010" y="1086"/>
                  </a:lnTo>
                  <a:lnTo>
                    <a:pt x="1010" y="1086"/>
                  </a:lnTo>
                  <a:lnTo>
                    <a:pt x="1022" y="1100"/>
                  </a:lnTo>
                  <a:lnTo>
                    <a:pt x="1030" y="1108"/>
                  </a:lnTo>
                  <a:lnTo>
                    <a:pt x="1034" y="1114"/>
                  </a:lnTo>
                  <a:lnTo>
                    <a:pt x="1034" y="1114"/>
                  </a:lnTo>
                  <a:lnTo>
                    <a:pt x="1040" y="1128"/>
                  </a:lnTo>
                  <a:lnTo>
                    <a:pt x="1052" y="1138"/>
                  </a:lnTo>
                  <a:lnTo>
                    <a:pt x="1052" y="1138"/>
                  </a:lnTo>
                  <a:lnTo>
                    <a:pt x="1066" y="1146"/>
                  </a:lnTo>
                  <a:lnTo>
                    <a:pt x="1078" y="1156"/>
                  </a:lnTo>
                  <a:lnTo>
                    <a:pt x="1078" y="1156"/>
                  </a:lnTo>
                  <a:lnTo>
                    <a:pt x="1088" y="1168"/>
                  </a:lnTo>
                  <a:lnTo>
                    <a:pt x="1094" y="1174"/>
                  </a:lnTo>
                  <a:lnTo>
                    <a:pt x="1102" y="1176"/>
                  </a:lnTo>
                  <a:lnTo>
                    <a:pt x="1102" y="1176"/>
                  </a:lnTo>
                  <a:lnTo>
                    <a:pt x="1102" y="1176"/>
                  </a:lnTo>
                  <a:lnTo>
                    <a:pt x="1102" y="1172"/>
                  </a:lnTo>
                  <a:lnTo>
                    <a:pt x="1106" y="1166"/>
                  </a:lnTo>
                  <a:lnTo>
                    <a:pt x="1112" y="1160"/>
                  </a:lnTo>
                  <a:lnTo>
                    <a:pt x="1114" y="1156"/>
                  </a:lnTo>
                  <a:lnTo>
                    <a:pt x="1114" y="1156"/>
                  </a:lnTo>
                  <a:lnTo>
                    <a:pt x="1116" y="1150"/>
                  </a:lnTo>
                  <a:lnTo>
                    <a:pt x="1120" y="1148"/>
                  </a:lnTo>
                  <a:lnTo>
                    <a:pt x="1120" y="1148"/>
                  </a:lnTo>
                  <a:lnTo>
                    <a:pt x="1118" y="1146"/>
                  </a:lnTo>
                  <a:lnTo>
                    <a:pt x="1116" y="1144"/>
                  </a:lnTo>
                  <a:lnTo>
                    <a:pt x="1116" y="1144"/>
                  </a:lnTo>
                  <a:lnTo>
                    <a:pt x="1116" y="1142"/>
                  </a:lnTo>
                  <a:lnTo>
                    <a:pt x="1116" y="1142"/>
                  </a:lnTo>
                  <a:lnTo>
                    <a:pt x="1116" y="1142"/>
                  </a:lnTo>
                  <a:lnTo>
                    <a:pt x="1116" y="1138"/>
                  </a:lnTo>
                  <a:lnTo>
                    <a:pt x="1118" y="1136"/>
                  </a:lnTo>
                  <a:lnTo>
                    <a:pt x="1124" y="1132"/>
                  </a:lnTo>
                  <a:lnTo>
                    <a:pt x="1124" y="1132"/>
                  </a:lnTo>
                  <a:lnTo>
                    <a:pt x="1124" y="1132"/>
                  </a:lnTo>
                  <a:lnTo>
                    <a:pt x="1120" y="1130"/>
                  </a:lnTo>
                  <a:lnTo>
                    <a:pt x="1120" y="1130"/>
                  </a:lnTo>
                  <a:lnTo>
                    <a:pt x="1120" y="1130"/>
                  </a:lnTo>
                  <a:lnTo>
                    <a:pt x="1120" y="1130"/>
                  </a:lnTo>
                  <a:lnTo>
                    <a:pt x="1116" y="1132"/>
                  </a:lnTo>
                  <a:lnTo>
                    <a:pt x="1112" y="1136"/>
                  </a:lnTo>
                  <a:lnTo>
                    <a:pt x="1108" y="1142"/>
                  </a:lnTo>
                  <a:lnTo>
                    <a:pt x="1104" y="1144"/>
                  </a:lnTo>
                  <a:lnTo>
                    <a:pt x="1104" y="1144"/>
                  </a:lnTo>
                  <a:lnTo>
                    <a:pt x="1098" y="1146"/>
                  </a:lnTo>
                  <a:lnTo>
                    <a:pt x="1098" y="1146"/>
                  </a:lnTo>
                  <a:lnTo>
                    <a:pt x="1094" y="1144"/>
                  </a:lnTo>
                  <a:lnTo>
                    <a:pt x="1090" y="1144"/>
                  </a:lnTo>
                  <a:lnTo>
                    <a:pt x="1084" y="1138"/>
                  </a:lnTo>
                  <a:lnTo>
                    <a:pt x="1078" y="1130"/>
                  </a:lnTo>
                  <a:lnTo>
                    <a:pt x="1076" y="1122"/>
                  </a:lnTo>
                  <a:lnTo>
                    <a:pt x="1076" y="1122"/>
                  </a:lnTo>
                  <a:lnTo>
                    <a:pt x="1068" y="1104"/>
                  </a:lnTo>
                  <a:lnTo>
                    <a:pt x="1062" y="1086"/>
                  </a:lnTo>
                  <a:lnTo>
                    <a:pt x="1062" y="1086"/>
                  </a:lnTo>
                  <a:lnTo>
                    <a:pt x="1062" y="1078"/>
                  </a:lnTo>
                  <a:lnTo>
                    <a:pt x="1064" y="1070"/>
                  </a:lnTo>
                  <a:lnTo>
                    <a:pt x="1066" y="1062"/>
                  </a:lnTo>
                  <a:lnTo>
                    <a:pt x="1068" y="1054"/>
                  </a:lnTo>
                  <a:lnTo>
                    <a:pt x="1068" y="1054"/>
                  </a:lnTo>
                  <a:lnTo>
                    <a:pt x="1066" y="1050"/>
                  </a:lnTo>
                  <a:lnTo>
                    <a:pt x="1064" y="1046"/>
                  </a:lnTo>
                  <a:lnTo>
                    <a:pt x="1056" y="1040"/>
                  </a:lnTo>
                  <a:lnTo>
                    <a:pt x="1046" y="1036"/>
                  </a:lnTo>
                  <a:lnTo>
                    <a:pt x="1036" y="1034"/>
                  </a:lnTo>
                  <a:lnTo>
                    <a:pt x="1036" y="1034"/>
                  </a:lnTo>
                  <a:lnTo>
                    <a:pt x="1036" y="1034"/>
                  </a:lnTo>
                  <a:lnTo>
                    <a:pt x="1036" y="1034"/>
                  </a:lnTo>
                  <a:lnTo>
                    <a:pt x="1026" y="1036"/>
                  </a:lnTo>
                  <a:lnTo>
                    <a:pt x="1026" y="1036"/>
                  </a:lnTo>
                  <a:lnTo>
                    <a:pt x="1016" y="1038"/>
                  </a:lnTo>
                  <a:lnTo>
                    <a:pt x="1016" y="1038"/>
                  </a:lnTo>
                  <a:lnTo>
                    <a:pt x="1008" y="1036"/>
                  </a:lnTo>
                  <a:lnTo>
                    <a:pt x="1004" y="1030"/>
                  </a:lnTo>
                  <a:lnTo>
                    <a:pt x="1004" y="1030"/>
                  </a:lnTo>
                  <a:lnTo>
                    <a:pt x="1000" y="1022"/>
                  </a:lnTo>
                  <a:lnTo>
                    <a:pt x="1000" y="1014"/>
                  </a:lnTo>
                  <a:lnTo>
                    <a:pt x="1006" y="998"/>
                  </a:lnTo>
                  <a:lnTo>
                    <a:pt x="1006" y="998"/>
                  </a:lnTo>
                  <a:lnTo>
                    <a:pt x="1010" y="982"/>
                  </a:lnTo>
                  <a:lnTo>
                    <a:pt x="1012" y="974"/>
                  </a:lnTo>
                  <a:lnTo>
                    <a:pt x="1016" y="966"/>
                  </a:lnTo>
                  <a:lnTo>
                    <a:pt x="1016" y="966"/>
                  </a:lnTo>
                  <a:lnTo>
                    <a:pt x="1020" y="960"/>
                  </a:lnTo>
                  <a:lnTo>
                    <a:pt x="1022" y="956"/>
                  </a:lnTo>
                  <a:lnTo>
                    <a:pt x="1020" y="952"/>
                  </a:lnTo>
                  <a:lnTo>
                    <a:pt x="1020" y="952"/>
                  </a:lnTo>
                  <a:lnTo>
                    <a:pt x="1014" y="946"/>
                  </a:lnTo>
                  <a:lnTo>
                    <a:pt x="1006" y="944"/>
                  </a:lnTo>
                  <a:lnTo>
                    <a:pt x="1006" y="944"/>
                  </a:lnTo>
                  <a:lnTo>
                    <a:pt x="1004" y="944"/>
                  </a:lnTo>
                  <a:lnTo>
                    <a:pt x="1004" y="944"/>
                  </a:lnTo>
                  <a:lnTo>
                    <a:pt x="1000" y="946"/>
                  </a:lnTo>
                  <a:lnTo>
                    <a:pt x="996" y="948"/>
                  </a:lnTo>
                  <a:lnTo>
                    <a:pt x="990" y="952"/>
                  </a:lnTo>
                  <a:lnTo>
                    <a:pt x="990" y="952"/>
                  </a:lnTo>
                  <a:lnTo>
                    <a:pt x="982" y="956"/>
                  </a:lnTo>
                  <a:lnTo>
                    <a:pt x="974" y="958"/>
                  </a:lnTo>
                  <a:lnTo>
                    <a:pt x="974" y="958"/>
                  </a:lnTo>
                  <a:lnTo>
                    <a:pt x="970" y="960"/>
                  </a:lnTo>
                  <a:lnTo>
                    <a:pt x="970" y="964"/>
                  </a:lnTo>
                  <a:lnTo>
                    <a:pt x="970" y="970"/>
                  </a:lnTo>
                  <a:lnTo>
                    <a:pt x="970" y="970"/>
                  </a:lnTo>
                  <a:lnTo>
                    <a:pt x="970" y="974"/>
                  </a:lnTo>
                  <a:lnTo>
                    <a:pt x="968" y="978"/>
                  </a:lnTo>
                  <a:lnTo>
                    <a:pt x="968" y="978"/>
                  </a:lnTo>
                  <a:lnTo>
                    <a:pt x="966" y="980"/>
                  </a:lnTo>
                  <a:lnTo>
                    <a:pt x="962" y="982"/>
                  </a:lnTo>
                  <a:lnTo>
                    <a:pt x="962" y="982"/>
                  </a:lnTo>
                  <a:lnTo>
                    <a:pt x="960" y="986"/>
                  </a:lnTo>
                  <a:lnTo>
                    <a:pt x="960" y="988"/>
                  </a:lnTo>
                  <a:lnTo>
                    <a:pt x="958" y="990"/>
                  </a:lnTo>
                  <a:lnTo>
                    <a:pt x="954" y="992"/>
                  </a:lnTo>
                  <a:lnTo>
                    <a:pt x="954" y="992"/>
                  </a:lnTo>
                  <a:lnTo>
                    <a:pt x="946" y="996"/>
                  </a:lnTo>
                  <a:lnTo>
                    <a:pt x="938" y="996"/>
                  </a:lnTo>
                  <a:lnTo>
                    <a:pt x="938" y="996"/>
                  </a:lnTo>
                  <a:lnTo>
                    <a:pt x="936" y="996"/>
                  </a:lnTo>
                  <a:lnTo>
                    <a:pt x="936" y="996"/>
                  </a:lnTo>
                  <a:lnTo>
                    <a:pt x="928" y="996"/>
                  </a:lnTo>
                  <a:lnTo>
                    <a:pt x="920" y="994"/>
                  </a:lnTo>
                  <a:lnTo>
                    <a:pt x="910" y="990"/>
                  </a:lnTo>
                  <a:lnTo>
                    <a:pt x="904" y="986"/>
                  </a:lnTo>
                  <a:lnTo>
                    <a:pt x="904" y="986"/>
                  </a:lnTo>
                  <a:lnTo>
                    <a:pt x="900" y="982"/>
                  </a:lnTo>
                  <a:lnTo>
                    <a:pt x="898" y="978"/>
                  </a:lnTo>
                  <a:lnTo>
                    <a:pt x="896" y="970"/>
                  </a:lnTo>
                  <a:lnTo>
                    <a:pt x="896" y="970"/>
                  </a:lnTo>
                  <a:lnTo>
                    <a:pt x="890" y="966"/>
                  </a:lnTo>
                  <a:lnTo>
                    <a:pt x="886" y="962"/>
                  </a:lnTo>
                  <a:lnTo>
                    <a:pt x="886" y="962"/>
                  </a:lnTo>
                  <a:lnTo>
                    <a:pt x="884" y="958"/>
                  </a:lnTo>
                  <a:lnTo>
                    <a:pt x="884" y="952"/>
                  </a:lnTo>
                  <a:lnTo>
                    <a:pt x="884" y="952"/>
                  </a:lnTo>
                  <a:lnTo>
                    <a:pt x="874" y="924"/>
                  </a:lnTo>
                  <a:lnTo>
                    <a:pt x="874" y="924"/>
                  </a:lnTo>
                  <a:lnTo>
                    <a:pt x="872" y="914"/>
                  </a:lnTo>
                  <a:lnTo>
                    <a:pt x="872" y="904"/>
                  </a:lnTo>
                  <a:lnTo>
                    <a:pt x="872" y="896"/>
                  </a:lnTo>
                  <a:lnTo>
                    <a:pt x="876" y="888"/>
                  </a:lnTo>
                  <a:lnTo>
                    <a:pt x="876" y="888"/>
                  </a:lnTo>
                  <a:lnTo>
                    <a:pt x="880" y="882"/>
                  </a:lnTo>
                  <a:lnTo>
                    <a:pt x="880" y="874"/>
                  </a:lnTo>
                  <a:lnTo>
                    <a:pt x="880" y="874"/>
                  </a:lnTo>
                  <a:lnTo>
                    <a:pt x="880" y="864"/>
                  </a:lnTo>
                  <a:lnTo>
                    <a:pt x="880" y="860"/>
                  </a:lnTo>
                  <a:lnTo>
                    <a:pt x="882" y="856"/>
                  </a:lnTo>
                  <a:lnTo>
                    <a:pt x="882" y="856"/>
                  </a:lnTo>
                  <a:lnTo>
                    <a:pt x="888" y="848"/>
                  </a:lnTo>
                  <a:lnTo>
                    <a:pt x="896" y="842"/>
                  </a:lnTo>
                  <a:lnTo>
                    <a:pt x="896" y="842"/>
                  </a:lnTo>
                  <a:lnTo>
                    <a:pt x="908" y="834"/>
                  </a:lnTo>
                  <a:lnTo>
                    <a:pt x="908" y="834"/>
                  </a:lnTo>
                  <a:lnTo>
                    <a:pt x="918" y="828"/>
                  </a:lnTo>
                  <a:lnTo>
                    <a:pt x="930" y="826"/>
                  </a:lnTo>
                  <a:lnTo>
                    <a:pt x="930" y="826"/>
                  </a:lnTo>
                  <a:lnTo>
                    <a:pt x="936" y="828"/>
                  </a:lnTo>
                  <a:lnTo>
                    <a:pt x="944" y="830"/>
                  </a:lnTo>
                  <a:lnTo>
                    <a:pt x="944" y="830"/>
                  </a:lnTo>
                  <a:lnTo>
                    <a:pt x="952" y="834"/>
                  </a:lnTo>
                  <a:lnTo>
                    <a:pt x="960" y="836"/>
                  </a:lnTo>
                  <a:lnTo>
                    <a:pt x="960" y="836"/>
                  </a:lnTo>
                  <a:lnTo>
                    <a:pt x="962" y="836"/>
                  </a:lnTo>
                  <a:lnTo>
                    <a:pt x="962" y="836"/>
                  </a:lnTo>
                  <a:lnTo>
                    <a:pt x="964" y="836"/>
                  </a:lnTo>
                  <a:lnTo>
                    <a:pt x="964" y="836"/>
                  </a:lnTo>
                  <a:lnTo>
                    <a:pt x="968" y="836"/>
                  </a:lnTo>
                  <a:lnTo>
                    <a:pt x="968" y="836"/>
                  </a:lnTo>
                  <a:lnTo>
                    <a:pt x="970" y="836"/>
                  </a:lnTo>
                  <a:lnTo>
                    <a:pt x="970" y="836"/>
                  </a:lnTo>
                  <a:lnTo>
                    <a:pt x="982" y="838"/>
                  </a:lnTo>
                  <a:lnTo>
                    <a:pt x="982" y="838"/>
                  </a:lnTo>
                  <a:lnTo>
                    <a:pt x="982" y="838"/>
                  </a:lnTo>
                  <a:lnTo>
                    <a:pt x="982" y="838"/>
                  </a:lnTo>
                  <a:lnTo>
                    <a:pt x="986" y="838"/>
                  </a:lnTo>
                  <a:lnTo>
                    <a:pt x="986" y="836"/>
                  </a:lnTo>
                  <a:lnTo>
                    <a:pt x="984" y="832"/>
                  </a:lnTo>
                  <a:lnTo>
                    <a:pt x="974" y="824"/>
                  </a:lnTo>
                  <a:lnTo>
                    <a:pt x="974" y="824"/>
                  </a:lnTo>
                  <a:lnTo>
                    <a:pt x="970" y="818"/>
                  </a:lnTo>
                  <a:lnTo>
                    <a:pt x="970" y="816"/>
                  </a:lnTo>
                  <a:lnTo>
                    <a:pt x="972" y="814"/>
                  </a:lnTo>
                  <a:lnTo>
                    <a:pt x="972" y="814"/>
                  </a:lnTo>
                  <a:lnTo>
                    <a:pt x="974" y="814"/>
                  </a:lnTo>
                  <a:lnTo>
                    <a:pt x="974" y="814"/>
                  </a:lnTo>
                  <a:lnTo>
                    <a:pt x="982" y="816"/>
                  </a:lnTo>
                  <a:lnTo>
                    <a:pt x="982" y="816"/>
                  </a:lnTo>
                  <a:lnTo>
                    <a:pt x="988" y="816"/>
                  </a:lnTo>
                  <a:lnTo>
                    <a:pt x="988" y="816"/>
                  </a:lnTo>
                  <a:lnTo>
                    <a:pt x="990" y="816"/>
                  </a:lnTo>
                  <a:lnTo>
                    <a:pt x="990" y="816"/>
                  </a:lnTo>
                  <a:lnTo>
                    <a:pt x="1000" y="816"/>
                  </a:lnTo>
                  <a:lnTo>
                    <a:pt x="1000" y="816"/>
                  </a:lnTo>
                  <a:lnTo>
                    <a:pt x="1014" y="818"/>
                  </a:lnTo>
                  <a:lnTo>
                    <a:pt x="1014" y="818"/>
                  </a:lnTo>
                  <a:lnTo>
                    <a:pt x="1018" y="820"/>
                  </a:lnTo>
                  <a:lnTo>
                    <a:pt x="1022" y="822"/>
                  </a:lnTo>
                  <a:lnTo>
                    <a:pt x="1026" y="824"/>
                  </a:lnTo>
                  <a:lnTo>
                    <a:pt x="1030" y="824"/>
                  </a:lnTo>
                  <a:lnTo>
                    <a:pt x="1030" y="824"/>
                  </a:lnTo>
                  <a:lnTo>
                    <a:pt x="1030" y="824"/>
                  </a:lnTo>
                  <a:lnTo>
                    <a:pt x="1030" y="824"/>
                  </a:lnTo>
                  <a:lnTo>
                    <a:pt x="1042" y="822"/>
                  </a:lnTo>
                  <a:lnTo>
                    <a:pt x="1042" y="822"/>
                  </a:lnTo>
                  <a:lnTo>
                    <a:pt x="1044" y="824"/>
                  </a:lnTo>
                  <a:lnTo>
                    <a:pt x="1044" y="824"/>
                  </a:lnTo>
                  <a:lnTo>
                    <a:pt x="1048" y="824"/>
                  </a:lnTo>
                  <a:lnTo>
                    <a:pt x="1050" y="826"/>
                  </a:lnTo>
                  <a:lnTo>
                    <a:pt x="1056" y="832"/>
                  </a:lnTo>
                  <a:lnTo>
                    <a:pt x="1056" y="832"/>
                  </a:lnTo>
                  <a:lnTo>
                    <a:pt x="1060" y="836"/>
                  </a:lnTo>
                  <a:lnTo>
                    <a:pt x="1062" y="844"/>
                  </a:lnTo>
                  <a:lnTo>
                    <a:pt x="1062" y="844"/>
                  </a:lnTo>
                  <a:lnTo>
                    <a:pt x="1064" y="850"/>
                  </a:lnTo>
                  <a:lnTo>
                    <a:pt x="1064" y="858"/>
                  </a:lnTo>
                  <a:lnTo>
                    <a:pt x="1064" y="858"/>
                  </a:lnTo>
                  <a:lnTo>
                    <a:pt x="1066" y="864"/>
                  </a:lnTo>
                  <a:lnTo>
                    <a:pt x="1070" y="870"/>
                  </a:lnTo>
                  <a:lnTo>
                    <a:pt x="1070" y="870"/>
                  </a:lnTo>
                  <a:lnTo>
                    <a:pt x="1072" y="876"/>
                  </a:lnTo>
                  <a:lnTo>
                    <a:pt x="1074" y="882"/>
                  </a:lnTo>
                  <a:lnTo>
                    <a:pt x="1074" y="882"/>
                  </a:lnTo>
                  <a:lnTo>
                    <a:pt x="1078" y="886"/>
                  </a:lnTo>
                  <a:lnTo>
                    <a:pt x="1084" y="892"/>
                  </a:lnTo>
                  <a:lnTo>
                    <a:pt x="1084" y="892"/>
                  </a:lnTo>
                  <a:lnTo>
                    <a:pt x="1088" y="896"/>
                  </a:lnTo>
                  <a:lnTo>
                    <a:pt x="1092" y="898"/>
                  </a:lnTo>
                  <a:lnTo>
                    <a:pt x="1092" y="898"/>
                  </a:lnTo>
                  <a:lnTo>
                    <a:pt x="1092" y="898"/>
                  </a:lnTo>
                  <a:lnTo>
                    <a:pt x="1094" y="896"/>
                  </a:lnTo>
                  <a:lnTo>
                    <a:pt x="1094" y="896"/>
                  </a:lnTo>
                  <a:lnTo>
                    <a:pt x="1096" y="892"/>
                  </a:lnTo>
                  <a:lnTo>
                    <a:pt x="1096" y="886"/>
                  </a:lnTo>
                  <a:lnTo>
                    <a:pt x="1092" y="878"/>
                  </a:lnTo>
                  <a:lnTo>
                    <a:pt x="1092" y="878"/>
                  </a:lnTo>
                  <a:lnTo>
                    <a:pt x="1086" y="872"/>
                  </a:lnTo>
                  <a:lnTo>
                    <a:pt x="1084" y="870"/>
                  </a:lnTo>
                  <a:lnTo>
                    <a:pt x="1086" y="866"/>
                  </a:lnTo>
                  <a:lnTo>
                    <a:pt x="1086" y="866"/>
                  </a:lnTo>
                  <a:lnTo>
                    <a:pt x="1092" y="858"/>
                  </a:lnTo>
                  <a:lnTo>
                    <a:pt x="1092" y="856"/>
                  </a:lnTo>
                  <a:lnTo>
                    <a:pt x="1092" y="850"/>
                  </a:lnTo>
                  <a:lnTo>
                    <a:pt x="1092" y="850"/>
                  </a:lnTo>
                  <a:lnTo>
                    <a:pt x="1090" y="840"/>
                  </a:lnTo>
                  <a:lnTo>
                    <a:pt x="1086" y="832"/>
                  </a:lnTo>
                  <a:lnTo>
                    <a:pt x="1086" y="832"/>
                  </a:lnTo>
                  <a:lnTo>
                    <a:pt x="1082" y="826"/>
                  </a:lnTo>
                  <a:lnTo>
                    <a:pt x="1078" y="820"/>
                  </a:lnTo>
                  <a:lnTo>
                    <a:pt x="1074" y="816"/>
                  </a:lnTo>
                  <a:lnTo>
                    <a:pt x="1078" y="808"/>
                  </a:lnTo>
                  <a:lnTo>
                    <a:pt x="1078" y="808"/>
                  </a:lnTo>
                  <a:lnTo>
                    <a:pt x="1078" y="804"/>
                  </a:lnTo>
                  <a:lnTo>
                    <a:pt x="1080" y="802"/>
                  </a:lnTo>
                  <a:lnTo>
                    <a:pt x="1080" y="802"/>
                  </a:lnTo>
                  <a:lnTo>
                    <a:pt x="1082" y="798"/>
                  </a:lnTo>
                  <a:lnTo>
                    <a:pt x="1084" y="794"/>
                  </a:lnTo>
                  <a:lnTo>
                    <a:pt x="1092" y="788"/>
                  </a:lnTo>
                  <a:lnTo>
                    <a:pt x="1092" y="788"/>
                  </a:lnTo>
                  <a:lnTo>
                    <a:pt x="1096" y="784"/>
                  </a:lnTo>
                  <a:lnTo>
                    <a:pt x="1102" y="780"/>
                  </a:lnTo>
                  <a:lnTo>
                    <a:pt x="1102" y="780"/>
                  </a:lnTo>
                  <a:lnTo>
                    <a:pt x="1106" y="776"/>
                  </a:lnTo>
                  <a:lnTo>
                    <a:pt x="1108" y="772"/>
                  </a:lnTo>
                  <a:lnTo>
                    <a:pt x="1108" y="768"/>
                  </a:lnTo>
                  <a:lnTo>
                    <a:pt x="1112" y="764"/>
                  </a:lnTo>
                  <a:lnTo>
                    <a:pt x="1112" y="764"/>
                  </a:lnTo>
                  <a:lnTo>
                    <a:pt x="1118" y="760"/>
                  </a:lnTo>
                  <a:lnTo>
                    <a:pt x="1126" y="756"/>
                  </a:lnTo>
                  <a:lnTo>
                    <a:pt x="1126" y="756"/>
                  </a:lnTo>
                  <a:lnTo>
                    <a:pt x="1132" y="750"/>
                  </a:lnTo>
                  <a:lnTo>
                    <a:pt x="1136" y="744"/>
                  </a:lnTo>
                  <a:lnTo>
                    <a:pt x="1136" y="744"/>
                  </a:lnTo>
                  <a:lnTo>
                    <a:pt x="1142" y="738"/>
                  </a:lnTo>
                  <a:lnTo>
                    <a:pt x="1144" y="734"/>
                  </a:lnTo>
                  <a:lnTo>
                    <a:pt x="1142" y="730"/>
                  </a:lnTo>
                  <a:lnTo>
                    <a:pt x="1142" y="730"/>
                  </a:lnTo>
                  <a:lnTo>
                    <a:pt x="1138" y="728"/>
                  </a:lnTo>
                  <a:lnTo>
                    <a:pt x="1138" y="728"/>
                  </a:lnTo>
                  <a:lnTo>
                    <a:pt x="1136" y="724"/>
                  </a:lnTo>
                  <a:lnTo>
                    <a:pt x="1136" y="724"/>
                  </a:lnTo>
                  <a:lnTo>
                    <a:pt x="1136" y="720"/>
                  </a:lnTo>
                  <a:lnTo>
                    <a:pt x="1138" y="718"/>
                  </a:lnTo>
                  <a:lnTo>
                    <a:pt x="1140" y="718"/>
                  </a:lnTo>
                  <a:lnTo>
                    <a:pt x="1140" y="718"/>
                  </a:lnTo>
                  <a:lnTo>
                    <a:pt x="1138" y="714"/>
                  </a:lnTo>
                  <a:lnTo>
                    <a:pt x="1134" y="708"/>
                  </a:lnTo>
                  <a:lnTo>
                    <a:pt x="1134" y="708"/>
                  </a:lnTo>
                  <a:lnTo>
                    <a:pt x="1132" y="698"/>
                  </a:lnTo>
                  <a:lnTo>
                    <a:pt x="1132" y="698"/>
                  </a:lnTo>
                  <a:lnTo>
                    <a:pt x="1134" y="690"/>
                  </a:lnTo>
                  <a:lnTo>
                    <a:pt x="1136" y="684"/>
                  </a:lnTo>
                  <a:lnTo>
                    <a:pt x="1138" y="682"/>
                  </a:lnTo>
                  <a:lnTo>
                    <a:pt x="1138" y="682"/>
                  </a:lnTo>
                  <a:lnTo>
                    <a:pt x="1138" y="682"/>
                  </a:lnTo>
                  <a:lnTo>
                    <a:pt x="1138" y="682"/>
                  </a:lnTo>
                  <a:lnTo>
                    <a:pt x="1140" y="684"/>
                  </a:lnTo>
                  <a:lnTo>
                    <a:pt x="1142" y="686"/>
                  </a:lnTo>
                  <a:lnTo>
                    <a:pt x="1142" y="690"/>
                  </a:lnTo>
                  <a:lnTo>
                    <a:pt x="1142" y="698"/>
                  </a:lnTo>
                  <a:lnTo>
                    <a:pt x="1144" y="702"/>
                  </a:lnTo>
                  <a:lnTo>
                    <a:pt x="1144" y="702"/>
                  </a:lnTo>
                  <a:lnTo>
                    <a:pt x="1148" y="704"/>
                  </a:lnTo>
                  <a:lnTo>
                    <a:pt x="1148" y="704"/>
                  </a:lnTo>
                  <a:lnTo>
                    <a:pt x="1150" y="702"/>
                  </a:lnTo>
                  <a:lnTo>
                    <a:pt x="1150" y="700"/>
                  </a:lnTo>
                  <a:lnTo>
                    <a:pt x="1150" y="696"/>
                  </a:lnTo>
                  <a:lnTo>
                    <a:pt x="1150" y="696"/>
                  </a:lnTo>
                  <a:lnTo>
                    <a:pt x="1150" y="688"/>
                  </a:lnTo>
                  <a:lnTo>
                    <a:pt x="1150" y="686"/>
                  </a:lnTo>
                  <a:lnTo>
                    <a:pt x="1152" y="682"/>
                  </a:lnTo>
                  <a:lnTo>
                    <a:pt x="1152" y="682"/>
                  </a:lnTo>
                  <a:lnTo>
                    <a:pt x="1156" y="680"/>
                  </a:lnTo>
                  <a:lnTo>
                    <a:pt x="1158" y="678"/>
                  </a:lnTo>
                  <a:lnTo>
                    <a:pt x="1160" y="676"/>
                  </a:lnTo>
                  <a:lnTo>
                    <a:pt x="1160" y="676"/>
                  </a:lnTo>
                  <a:lnTo>
                    <a:pt x="1162" y="670"/>
                  </a:lnTo>
                  <a:lnTo>
                    <a:pt x="1162" y="664"/>
                  </a:lnTo>
                  <a:lnTo>
                    <a:pt x="1162" y="664"/>
                  </a:lnTo>
                  <a:lnTo>
                    <a:pt x="1166" y="660"/>
                  </a:lnTo>
                  <a:lnTo>
                    <a:pt x="1168" y="654"/>
                  </a:lnTo>
                  <a:lnTo>
                    <a:pt x="1168" y="654"/>
                  </a:lnTo>
                  <a:lnTo>
                    <a:pt x="1172" y="648"/>
                  </a:lnTo>
                  <a:lnTo>
                    <a:pt x="1176" y="644"/>
                  </a:lnTo>
                  <a:lnTo>
                    <a:pt x="1190" y="644"/>
                  </a:lnTo>
                  <a:lnTo>
                    <a:pt x="1190" y="644"/>
                  </a:lnTo>
                  <a:lnTo>
                    <a:pt x="1194" y="642"/>
                  </a:lnTo>
                  <a:lnTo>
                    <a:pt x="1196" y="640"/>
                  </a:lnTo>
                  <a:lnTo>
                    <a:pt x="1198" y="638"/>
                  </a:lnTo>
                  <a:lnTo>
                    <a:pt x="1198" y="636"/>
                  </a:lnTo>
                  <a:lnTo>
                    <a:pt x="1196" y="630"/>
                  </a:lnTo>
                  <a:lnTo>
                    <a:pt x="1196" y="622"/>
                  </a:lnTo>
                  <a:lnTo>
                    <a:pt x="1196" y="622"/>
                  </a:lnTo>
                  <a:lnTo>
                    <a:pt x="1196" y="620"/>
                  </a:lnTo>
                  <a:lnTo>
                    <a:pt x="1198" y="618"/>
                  </a:lnTo>
                  <a:lnTo>
                    <a:pt x="1202" y="614"/>
                  </a:lnTo>
                  <a:lnTo>
                    <a:pt x="1202" y="614"/>
                  </a:lnTo>
                  <a:lnTo>
                    <a:pt x="1212" y="604"/>
                  </a:lnTo>
                  <a:lnTo>
                    <a:pt x="1212" y="604"/>
                  </a:lnTo>
                  <a:lnTo>
                    <a:pt x="1216" y="602"/>
                  </a:lnTo>
                  <a:lnTo>
                    <a:pt x="1220" y="602"/>
                  </a:lnTo>
                  <a:lnTo>
                    <a:pt x="1228" y="600"/>
                  </a:lnTo>
                  <a:lnTo>
                    <a:pt x="1228" y="600"/>
                  </a:lnTo>
                  <a:lnTo>
                    <a:pt x="1238" y="594"/>
                  </a:lnTo>
                  <a:lnTo>
                    <a:pt x="1238" y="594"/>
                  </a:lnTo>
                  <a:lnTo>
                    <a:pt x="1250" y="588"/>
                  </a:lnTo>
                  <a:lnTo>
                    <a:pt x="1262" y="582"/>
                  </a:lnTo>
                  <a:lnTo>
                    <a:pt x="1262" y="582"/>
                  </a:lnTo>
                  <a:lnTo>
                    <a:pt x="1268" y="580"/>
                  </a:lnTo>
                  <a:lnTo>
                    <a:pt x="1274" y="580"/>
                  </a:lnTo>
                  <a:lnTo>
                    <a:pt x="1282" y="580"/>
                  </a:lnTo>
                  <a:lnTo>
                    <a:pt x="1288" y="576"/>
                  </a:lnTo>
                  <a:lnTo>
                    <a:pt x="1288" y="576"/>
                  </a:lnTo>
                  <a:lnTo>
                    <a:pt x="1292" y="572"/>
                  </a:lnTo>
                  <a:lnTo>
                    <a:pt x="1296" y="568"/>
                  </a:lnTo>
                  <a:lnTo>
                    <a:pt x="1296" y="568"/>
                  </a:lnTo>
                  <a:lnTo>
                    <a:pt x="1302" y="566"/>
                  </a:lnTo>
                  <a:lnTo>
                    <a:pt x="1304" y="566"/>
                  </a:lnTo>
                  <a:lnTo>
                    <a:pt x="1306" y="564"/>
                  </a:lnTo>
                  <a:lnTo>
                    <a:pt x="1306" y="564"/>
                  </a:lnTo>
                  <a:lnTo>
                    <a:pt x="1306" y="562"/>
                  </a:lnTo>
                  <a:lnTo>
                    <a:pt x="1302" y="560"/>
                  </a:lnTo>
                  <a:lnTo>
                    <a:pt x="1302" y="560"/>
                  </a:lnTo>
                  <a:lnTo>
                    <a:pt x="1294" y="562"/>
                  </a:lnTo>
                  <a:lnTo>
                    <a:pt x="1288" y="564"/>
                  </a:lnTo>
                  <a:lnTo>
                    <a:pt x="1288" y="564"/>
                  </a:lnTo>
                  <a:lnTo>
                    <a:pt x="1282" y="566"/>
                  </a:lnTo>
                  <a:lnTo>
                    <a:pt x="1282" y="566"/>
                  </a:lnTo>
                  <a:lnTo>
                    <a:pt x="1280" y="566"/>
                  </a:lnTo>
                  <a:lnTo>
                    <a:pt x="1280" y="566"/>
                  </a:lnTo>
                  <a:lnTo>
                    <a:pt x="1276" y="562"/>
                  </a:lnTo>
                  <a:lnTo>
                    <a:pt x="1276" y="558"/>
                  </a:lnTo>
                  <a:lnTo>
                    <a:pt x="1274" y="552"/>
                  </a:lnTo>
                  <a:lnTo>
                    <a:pt x="1274" y="552"/>
                  </a:lnTo>
                  <a:lnTo>
                    <a:pt x="1268" y="542"/>
                  </a:lnTo>
                  <a:lnTo>
                    <a:pt x="1268" y="542"/>
                  </a:lnTo>
                  <a:lnTo>
                    <a:pt x="1266" y="540"/>
                  </a:lnTo>
                  <a:lnTo>
                    <a:pt x="1264" y="540"/>
                  </a:lnTo>
                  <a:lnTo>
                    <a:pt x="1264" y="540"/>
                  </a:lnTo>
                  <a:lnTo>
                    <a:pt x="1262" y="540"/>
                  </a:lnTo>
                  <a:lnTo>
                    <a:pt x="1262" y="540"/>
                  </a:lnTo>
                  <a:lnTo>
                    <a:pt x="1262" y="540"/>
                  </a:lnTo>
                  <a:lnTo>
                    <a:pt x="1262" y="540"/>
                  </a:lnTo>
                  <a:lnTo>
                    <a:pt x="1258" y="538"/>
                  </a:lnTo>
                  <a:lnTo>
                    <a:pt x="1258" y="538"/>
                  </a:lnTo>
                  <a:lnTo>
                    <a:pt x="1254" y="538"/>
                  </a:lnTo>
                  <a:lnTo>
                    <a:pt x="1252" y="534"/>
                  </a:lnTo>
                  <a:lnTo>
                    <a:pt x="1254" y="532"/>
                  </a:lnTo>
                  <a:lnTo>
                    <a:pt x="1256" y="530"/>
                  </a:lnTo>
                  <a:lnTo>
                    <a:pt x="1256" y="530"/>
                  </a:lnTo>
                  <a:lnTo>
                    <a:pt x="1260" y="530"/>
                  </a:lnTo>
                  <a:lnTo>
                    <a:pt x="1260" y="530"/>
                  </a:lnTo>
                  <a:lnTo>
                    <a:pt x="1266" y="530"/>
                  </a:lnTo>
                  <a:lnTo>
                    <a:pt x="1266" y="530"/>
                  </a:lnTo>
                  <a:lnTo>
                    <a:pt x="1272" y="530"/>
                  </a:lnTo>
                  <a:lnTo>
                    <a:pt x="1272" y="530"/>
                  </a:lnTo>
                  <a:lnTo>
                    <a:pt x="1278" y="530"/>
                  </a:lnTo>
                  <a:lnTo>
                    <a:pt x="1280" y="528"/>
                  </a:lnTo>
                  <a:lnTo>
                    <a:pt x="1282" y="524"/>
                  </a:lnTo>
                  <a:lnTo>
                    <a:pt x="1282" y="524"/>
                  </a:lnTo>
                  <a:lnTo>
                    <a:pt x="1280" y="518"/>
                  </a:lnTo>
                  <a:lnTo>
                    <a:pt x="1276" y="516"/>
                  </a:lnTo>
                  <a:lnTo>
                    <a:pt x="1264" y="514"/>
                  </a:lnTo>
                  <a:lnTo>
                    <a:pt x="1264" y="514"/>
                  </a:lnTo>
                  <a:lnTo>
                    <a:pt x="1260" y="512"/>
                  </a:lnTo>
                  <a:lnTo>
                    <a:pt x="1256" y="510"/>
                  </a:lnTo>
                  <a:lnTo>
                    <a:pt x="1256" y="510"/>
                  </a:lnTo>
                  <a:lnTo>
                    <a:pt x="1256" y="510"/>
                  </a:lnTo>
                  <a:lnTo>
                    <a:pt x="1256" y="510"/>
                  </a:lnTo>
                  <a:lnTo>
                    <a:pt x="1252" y="512"/>
                  </a:lnTo>
                  <a:lnTo>
                    <a:pt x="1248" y="516"/>
                  </a:lnTo>
                  <a:lnTo>
                    <a:pt x="1240" y="522"/>
                  </a:lnTo>
                  <a:lnTo>
                    <a:pt x="1240" y="522"/>
                  </a:lnTo>
                  <a:lnTo>
                    <a:pt x="1224" y="528"/>
                  </a:lnTo>
                  <a:lnTo>
                    <a:pt x="1224" y="528"/>
                  </a:lnTo>
                  <a:lnTo>
                    <a:pt x="1214" y="538"/>
                  </a:lnTo>
                  <a:lnTo>
                    <a:pt x="1206" y="544"/>
                  </a:lnTo>
                  <a:lnTo>
                    <a:pt x="1206" y="544"/>
                  </a:lnTo>
                  <a:lnTo>
                    <a:pt x="1206" y="544"/>
                  </a:lnTo>
                  <a:lnTo>
                    <a:pt x="1206" y="544"/>
                  </a:lnTo>
                  <a:lnTo>
                    <a:pt x="1204" y="542"/>
                  </a:lnTo>
                  <a:lnTo>
                    <a:pt x="1206" y="538"/>
                  </a:lnTo>
                  <a:lnTo>
                    <a:pt x="1210" y="532"/>
                  </a:lnTo>
                  <a:lnTo>
                    <a:pt x="1210" y="532"/>
                  </a:lnTo>
                  <a:lnTo>
                    <a:pt x="1220" y="522"/>
                  </a:lnTo>
                  <a:lnTo>
                    <a:pt x="1232" y="516"/>
                  </a:lnTo>
                  <a:lnTo>
                    <a:pt x="1232" y="516"/>
                  </a:lnTo>
                  <a:lnTo>
                    <a:pt x="1240" y="508"/>
                  </a:lnTo>
                  <a:lnTo>
                    <a:pt x="1244" y="504"/>
                  </a:lnTo>
                  <a:lnTo>
                    <a:pt x="1248" y="502"/>
                  </a:lnTo>
                  <a:lnTo>
                    <a:pt x="1248" y="502"/>
                  </a:lnTo>
                  <a:lnTo>
                    <a:pt x="1258" y="498"/>
                  </a:lnTo>
                  <a:lnTo>
                    <a:pt x="1266" y="498"/>
                  </a:lnTo>
                  <a:lnTo>
                    <a:pt x="1266" y="498"/>
                  </a:lnTo>
                  <a:lnTo>
                    <a:pt x="1284" y="494"/>
                  </a:lnTo>
                  <a:lnTo>
                    <a:pt x="1284" y="494"/>
                  </a:lnTo>
                  <a:lnTo>
                    <a:pt x="1284" y="494"/>
                  </a:lnTo>
                  <a:lnTo>
                    <a:pt x="1284" y="494"/>
                  </a:lnTo>
                  <a:lnTo>
                    <a:pt x="1292" y="496"/>
                  </a:lnTo>
                  <a:lnTo>
                    <a:pt x="1298" y="498"/>
                  </a:lnTo>
                  <a:lnTo>
                    <a:pt x="1298" y="498"/>
                  </a:lnTo>
                  <a:lnTo>
                    <a:pt x="1304" y="502"/>
                  </a:lnTo>
                  <a:lnTo>
                    <a:pt x="1310" y="502"/>
                  </a:lnTo>
                  <a:lnTo>
                    <a:pt x="1310" y="502"/>
                  </a:lnTo>
                  <a:lnTo>
                    <a:pt x="1312" y="502"/>
                  </a:lnTo>
                  <a:lnTo>
                    <a:pt x="1312" y="502"/>
                  </a:lnTo>
                  <a:lnTo>
                    <a:pt x="1318" y="502"/>
                  </a:lnTo>
                  <a:lnTo>
                    <a:pt x="1324" y="500"/>
                  </a:lnTo>
                  <a:lnTo>
                    <a:pt x="1330" y="496"/>
                  </a:lnTo>
                  <a:lnTo>
                    <a:pt x="1334" y="492"/>
                  </a:lnTo>
                  <a:lnTo>
                    <a:pt x="1334" y="492"/>
                  </a:lnTo>
                  <a:lnTo>
                    <a:pt x="1338" y="488"/>
                  </a:lnTo>
                  <a:lnTo>
                    <a:pt x="1344" y="486"/>
                  </a:lnTo>
                  <a:lnTo>
                    <a:pt x="1344" y="486"/>
                  </a:lnTo>
                  <a:lnTo>
                    <a:pt x="1348" y="482"/>
                  </a:lnTo>
                  <a:lnTo>
                    <a:pt x="1352" y="478"/>
                  </a:lnTo>
                  <a:lnTo>
                    <a:pt x="1352" y="478"/>
                  </a:lnTo>
                  <a:lnTo>
                    <a:pt x="1358" y="476"/>
                  </a:lnTo>
                  <a:lnTo>
                    <a:pt x="1364" y="476"/>
                  </a:lnTo>
                  <a:lnTo>
                    <a:pt x="1364" y="476"/>
                  </a:lnTo>
                  <a:lnTo>
                    <a:pt x="1368" y="472"/>
                  </a:lnTo>
                  <a:lnTo>
                    <a:pt x="1372" y="470"/>
                  </a:lnTo>
                  <a:lnTo>
                    <a:pt x="1372" y="470"/>
                  </a:lnTo>
                  <a:lnTo>
                    <a:pt x="1376" y="468"/>
                  </a:lnTo>
                  <a:lnTo>
                    <a:pt x="1380" y="466"/>
                  </a:lnTo>
                  <a:lnTo>
                    <a:pt x="1382" y="464"/>
                  </a:lnTo>
                  <a:lnTo>
                    <a:pt x="1382" y="464"/>
                  </a:lnTo>
                  <a:lnTo>
                    <a:pt x="1382" y="460"/>
                  </a:lnTo>
                  <a:lnTo>
                    <a:pt x="1382" y="456"/>
                  </a:lnTo>
                  <a:lnTo>
                    <a:pt x="1380" y="446"/>
                  </a:lnTo>
                  <a:lnTo>
                    <a:pt x="1380" y="446"/>
                  </a:lnTo>
                  <a:lnTo>
                    <a:pt x="1378" y="442"/>
                  </a:lnTo>
                  <a:lnTo>
                    <a:pt x="1374" y="442"/>
                  </a:lnTo>
                  <a:lnTo>
                    <a:pt x="1366" y="440"/>
                  </a:lnTo>
                  <a:lnTo>
                    <a:pt x="1366" y="440"/>
                  </a:lnTo>
                  <a:lnTo>
                    <a:pt x="1362" y="436"/>
                  </a:lnTo>
                  <a:lnTo>
                    <a:pt x="1358" y="432"/>
                  </a:lnTo>
                  <a:lnTo>
                    <a:pt x="1358" y="430"/>
                  </a:lnTo>
                  <a:lnTo>
                    <a:pt x="1358" y="430"/>
                  </a:lnTo>
                  <a:lnTo>
                    <a:pt x="1358" y="430"/>
                  </a:lnTo>
                  <a:lnTo>
                    <a:pt x="1352" y="430"/>
                  </a:lnTo>
                  <a:lnTo>
                    <a:pt x="1348" y="430"/>
                  </a:lnTo>
                  <a:lnTo>
                    <a:pt x="1346" y="426"/>
                  </a:lnTo>
                  <a:lnTo>
                    <a:pt x="1346" y="426"/>
                  </a:lnTo>
                  <a:lnTo>
                    <a:pt x="1348" y="426"/>
                  </a:lnTo>
                  <a:lnTo>
                    <a:pt x="1348" y="426"/>
                  </a:lnTo>
                  <a:lnTo>
                    <a:pt x="1350" y="428"/>
                  </a:lnTo>
                  <a:lnTo>
                    <a:pt x="1350" y="428"/>
                  </a:lnTo>
                  <a:lnTo>
                    <a:pt x="1350" y="422"/>
                  </a:lnTo>
                  <a:lnTo>
                    <a:pt x="1348" y="420"/>
                  </a:lnTo>
                  <a:lnTo>
                    <a:pt x="1340" y="416"/>
                  </a:lnTo>
                  <a:lnTo>
                    <a:pt x="1340" y="416"/>
                  </a:lnTo>
                  <a:lnTo>
                    <a:pt x="1328" y="410"/>
                  </a:lnTo>
                  <a:lnTo>
                    <a:pt x="1318" y="402"/>
                  </a:lnTo>
                  <a:lnTo>
                    <a:pt x="1318" y="402"/>
                  </a:lnTo>
                  <a:lnTo>
                    <a:pt x="1310" y="396"/>
                  </a:lnTo>
                  <a:lnTo>
                    <a:pt x="1304" y="388"/>
                  </a:lnTo>
                  <a:lnTo>
                    <a:pt x="1304" y="388"/>
                  </a:lnTo>
                  <a:lnTo>
                    <a:pt x="1298" y="386"/>
                  </a:lnTo>
                  <a:lnTo>
                    <a:pt x="1296" y="386"/>
                  </a:lnTo>
                  <a:lnTo>
                    <a:pt x="1294" y="384"/>
                  </a:lnTo>
                  <a:lnTo>
                    <a:pt x="1294" y="384"/>
                  </a:lnTo>
                  <a:lnTo>
                    <a:pt x="1296" y="380"/>
                  </a:lnTo>
                  <a:lnTo>
                    <a:pt x="1298" y="378"/>
                  </a:lnTo>
                  <a:lnTo>
                    <a:pt x="1298" y="378"/>
                  </a:lnTo>
                  <a:lnTo>
                    <a:pt x="1302" y="376"/>
                  </a:lnTo>
                  <a:lnTo>
                    <a:pt x="1304" y="374"/>
                  </a:lnTo>
                  <a:lnTo>
                    <a:pt x="1302" y="372"/>
                  </a:lnTo>
                  <a:lnTo>
                    <a:pt x="1302" y="372"/>
                  </a:lnTo>
                  <a:lnTo>
                    <a:pt x="1298" y="370"/>
                  </a:lnTo>
                  <a:lnTo>
                    <a:pt x="1296" y="370"/>
                  </a:lnTo>
                  <a:lnTo>
                    <a:pt x="1296" y="368"/>
                  </a:lnTo>
                  <a:lnTo>
                    <a:pt x="1296" y="368"/>
                  </a:lnTo>
                  <a:lnTo>
                    <a:pt x="1296" y="364"/>
                  </a:lnTo>
                  <a:lnTo>
                    <a:pt x="1296" y="360"/>
                  </a:lnTo>
                  <a:lnTo>
                    <a:pt x="1296" y="360"/>
                  </a:lnTo>
                  <a:lnTo>
                    <a:pt x="1292" y="356"/>
                  </a:lnTo>
                  <a:lnTo>
                    <a:pt x="1288" y="354"/>
                  </a:lnTo>
                  <a:lnTo>
                    <a:pt x="1288" y="354"/>
                  </a:lnTo>
                  <a:lnTo>
                    <a:pt x="1286" y="350"/>
                  </a:lnTo>
                  <a:lnTo>
                    <a:pt x="1286" y="346"/>
                  </a:lnTo>
                  <a:lnTo>
                    <a:pt x="1286" y="346"/>
                  </a:lnTo>
                  <a:lnTo>
                    <a:pt x="1286" y="338"/>
                  </a:lnTo>
                  <a:lnTo>
                    <a:pt x="1280" y="332"/>
                  </a:lnTo>
                  <a:lnTo>
                    <a:pt x="1280" y="332"/>
                  </a:lnTo>
                  <a:lnTo>
                    <a:pt x="1274" y="326"/>
                  </a:lnTo>
                  <a:lnTo>
                    <a:pt x="1272" y="318"/>
                  </a:lnTo>
                  <a:lnTo>
                    <a:pt x="1272" y="318"/>
                  </a:lnTo>
                  <a:lnTo>
                    <a:pt x="1272" y="314"/>
                  </a:lnTo>
                  <a:lnTo>
                    <a:pt x="1270" y="312"/>
                  </a:lnTo>
                  <a:lnTo>
                    <a:pt x="1270" y="310"/>
                  </a:lnTo>
                  <a:lnTo>
                    <a:pt x="1270" y="310"/>
                  </a:lnTo>
                  <a:lnTo>
                    <a:pt x="1264" y="308"/>
                  </a:lnTo>
                  <a:lnTo>
                    <a:pt x="1264" y="308"/>
                  </a:lnTo>
                  <a:lnTo>
                    <a:pt x="1258" y="308"/>
                  </a:lnTo>
                  <a:lnTo>
                    <a:pt x="1254" y="312"/>
                  </a:lnTo>
                  <a:lnTo>
                    <a:pt x="1254" y="312"/>
                  </a:lnTo>
                  <a:lnTo>
                    <a:pt x="1252" y="316"/>
                  </a:lnTo>
                  <a:lnTo>
                    <a:pt x="1252" y="322"/>
                  </a:lnTo>
                  <a:lnTo>
                    <a:pt x="1252" y="326"/>
                  </a:lnTo>
                  <a:lnTo>
                    <a:pt x="1250" y="332"/>
                  </a:lnTo>
                  <a:lnTo>
                    <a:pt x="1250" y="332"/>
                  </a:lnTo>
                  <a:lnTo>
                    <a:pt x="1248" y="334"/>
                  </a:lnTo>
                  <a:lnTo>
                    <a:pt x="1246" y="334"/>
                  </a:lnTo>
                  <a:lnTo>
                    <a:pt x="1246" y="334"/>
                  </a:lnTo>
                  <a:lnTo>
                    <a:pt x="1238" y="342"/>
                  </a:lnTo>
                  <a:lnTo>
                    <a:pt x="1234" y="346"/>
                  </a:lnTo>
                  <a:lnTo>
                    <a:pt x="1228" y="348"/>
                  </a:lnTo>
                  <a:lnTo>
                    <a:pt x="1228" y="348"/>
                  </a:lnTo>
                  <a:lnTo>
                    <a:pt x="1224" y="348"/>
                  </a:lnTo>
                  <a:lnTo>
                    <a:pt x="1220" y="344"/>
                  </a:lnTo>
                  <a:lnTo>
                    <a:pt x="1220" y="344"/>
                  </a:lnTo>
                  <a:lnTo>
                    <a:pt x="1220" y="340"/>
                  </a:lnTo>
                  <a:lnTo>
                    <a:pt x="1218" y="340"/>
                  </a:lnTo>
                  <a:lnTo>
                    <a:pt x="1216" y="338"/>
                  </a:lnTo>
                  <a:lnTo>
                    <a:pt x="1216" y="338"/>
                  </a:lnTo>
                  <a:lnTo>
                    <a:pt x="1210" y="336"/>
                  </a:lnTo>
                  <a:lnTo>
                    <a:pt x="1204" y="334"/>
                  </a:lnTo>
                  <a:lnTo>
                    <a:pt x="1204" y="334"/>
                  </a:lnTo>
                  <a:lnTo>
                    <a:pt x="1200" y="326"/>
                  </a:lnTo>
                  <a:lnTo>
                    <a:pt x="1198" y="320"/>
                  </a:lnTo>
                  <a:lnTo>
                    <a:pt x="1198" y="320"/>
                  </a:lnTo>
                  <a:lnTo>
                    <a:pt x="1200" y="312"/>
                  </a:lnTo>
                  <a:lnTo>
                    <a:pt x="1202" y="306"/>
                  </a:lnTo>
                  <a:lnTo>
                    <a:pt x="1202" y="306"/>
                  </a:lnTo>
                  <a:lnTo>
                    <a:pt x="1202" y="300"/>
                  </a:lnTo>
                  <a:lnTo>
                    <a:pt x="1200" y="298"/>
                  </a:lnTo>
                  <a:lnTo>
                    <a:pt x="1192" y="294"/>
                  </a:lnTo>
                  <a:lnTo>
                    <a:pt x="1192" y="294"/>
                  </a:lnTo>
                  <a:lnTo>
                    <a:pt x="1184" y="290"/>
                  </a:lnTo>
                  <a:lnTo>
                    <a:pt x="1176" y="284"/>
                  </a:lnTo>
                  <a:lnTo>
                    <a:pt x="1176" y="284"/>
                  </a:lnTo>
                  <a:lnTo>
                    <a:pt x="1170" y="282"/>
                  </a:lnTo>
                  <a:lnTo>
                    <a:pt x="1166" y="278"/>
                  </a:lnTo>
                  <a:lnTo>
                    <a:pt x="1166" y="278"/>
                  </a:lnTo>
                  <a:lnTo>
                    <a:pt x="1162" y="274"/>
                  </a:lnTo>
                  <a:lnTo>
                    <a:pt x="1160" y="270"/>
                  </a:lnTo>
                  <a:lnTo>
                    <a:pt x="1160" y="270"/>
                  </a:lnTo>
                  <a:lnTo>
                    <a:pt x="1154" y="264"/>
                  </a:lnTo>
                  <a:lnTo>
                    <a:pt x="1150" y="260"/>
                  </a:lnTo>
                  <a:lnTo>
                    <a:pt x="1146" y="260"/>
                  </a:lnTo>
                  <a:lnTo>
                    <a:pt x="1146" y="260"/>
                  </a:lnTo>
                  <a:lnTo>
                    <a:pt x="1142" y="260"/>
                  </a:lnTo>
                  <a:lnTo>
                    <a:pt x="1142" y="260"/>
                  </a:lnTo>
                  <a:lnTo>
                    <a:pt x="1134" y="264"/>
                  </a:lnTo>
                  <a:lnTo>
                    <a:pt x="1132" y="266"/>
                  </a:lnTo>
                  <a:lnTo>
                    <a:pt x="1130" y="268"/>
                  </a:lnTo>
                  <a:lnTo>
                    <a:pt x="1130" y="268"/>
                  </a:lnTo>
                  <a:lnTo>
                    <a:pt x="1128" y="266"/>
                  </a:lnTo>
                  <a:lnTo>
                    <a:pt x="1124" y="262"/>
                  </a:lnTo>
                  <a:lnTo>
                    <a:pt x="1124" y="262"/>
                  </a:lnTo>
                  <a:lnTo>
                    <a:pt x="1120" y="258"/>
                  </a:lnTo>
                  <a:lnTo>
                    <a:pt x="1114" y="256"/>
                  </a:lnTo>
                  <a:lnTo>
                    <a:pt x="1114" y="256"/>
                  </a:lnTo>
                  <a:lnTo>
                    <a:pt x="1110" y="252"/>
                  </a:lnTo>
                  <a:lnTo>
                    <a:pt x="1106" y="248"/>
                  </a:lnTo>
                  <a:lnTo>
                    <a:pt x="1106" y="248"/>
                  </a:lnTo>
                  <a:lnTo>
                    <a:pt x="1104" y="252"/>
                  </a:lnTo>
                  <a:lnTo>
                    <a:pt x="1102" y="252"/>
                  </a:lnTo>
                  <a:lnTo>
                    <a:pt x="1098" y="256"/>
                  </a:lnTo>
                  <a:lnTo>
                    <a:pt x="1098" y="256"/>
                  </a:lnTo>
                  <a:lnTo>
                    <a:pt x="1096" y="258"/>
                  </a:lnTo>
                  <a:lnTo>
                    <a:pt x="1094" y="264"/>
                  </a:lnTo>
                  <a:lnTo>
                    <a:pt x="1094" y="264"/>
                  </a:lnTo>
                  <a:lnTo>
                    <a:pt x="1094" y="268"/>
                  </a:lnTo>
                  <a:lnTo>
                    <a:pt x="1094" y="272"/>
                  </a:lnTo>
                  <a:lnTo>
                    <a:pt x="1094" y="272"/>
                  </a:lnTo>
                  <a:lnTo>
                    <a:pt x="1098" y="274"/>
                  </a:lnTo>
                  <a:lnTo>
                    <a:pt x="1104" y="276"/>
                  </a:lnTo>
                  <a:lnTo>
                    <a:pt x="1104" y="276"/>
                  </a:lnTo>
                  <a:lnTo>
                    <a:pt x="1106" y="280"/>
                  </a:lnTo>
                  <a:lnTo>
                    <a:pt x="1104" y="284"/>
                  </a:lnTo>
                  <a:lnTo>
                    <a:pt x="1100" y="286"/>
                  </a:lnTo>
                  <a:lnTo>
                    <a:pt x="1098" y="288"/>
                  </a:lnTo>
                  <a:lnTo>
                    <a:pt x="1098" y="288"/>
                  </a:lnTo>
                  <a:lnTo>
                    <a:pt x="1096" y="292"/>
                  </a:lnTo>
                  <a:lnTo>
                    <a:pt x="1096" y="294"/>
                  </a:lnTo>
                  <a:lnTo>
                    <a:pt x="1100" y="298"/>
                  </a:lnTo>
                  <a:lnTo>
                    <a:pt x="1106" y="302"/>
                  </a:lnTo>
                  <a:lnTo>
                    <a:pt x="1114" y="306"/>
                  </a:lnTo>
                  <a:lnTo>
                    <a:pt x="1114" y="306"/>
                  </a:lnTo>
                  <a:lnTo>
                    <a:pt x="1114" y="308"/>
                  </a:lnTo>
                  <a:lnTo>
                    <a:pt x="1114" y="310"/>
                  </a:lnTo>
                  <a:lnTo>
                    <a:pt x="1112" y="316"/>
                  </a:lnTo>
                  <a:lnTo>
                    <a:pt x="1112" y="316"/>
                  </a:lnTo>
                  <a:lnTo>
                    <a:pt x="1106" y="318"/>
                  </a:lnTo>
                  <a:lnTo>
                    <a:pt x="1100" y="322"/>
                  </a:lnTo>
                  <a:lnTo>
                    <a:pt x="1096" y="324"/>
                  </a:lnTo>
                  <a:lnTo>
                    <a:pt x="1092" y="330"/>
                  </a:lnTo>
                  <a:lnTo>
                    <a:pt x="1092" y="330"/>
                  </a:lnTo>
                  <a:lnTo>
                    <a:pt x="1094" y="336"/>
                  </a:lnTo>
                  <a:lnTo>
                    <a:pt x="1100" y="340"/>
                  </a:lnTo>
                  <a:lnTo>
                    <a:pt x="1104" y="344"/>
                  </a:lnTo>
                  <a:lnTo>
                    <a:pt x="1108" y="350"/>
                  </a:lnTo>
                  <a:lnTo>
                    <a:pt x="1108" y="350"/>
                  </a:lnTo>
                  <a:lnTo>
                    <a:pt x="1108" y="354"/>
                  </a:lnTo>
                  <a:lnTo>
                    <a:pt x="1110" y="360"/>
                  </a:lnTo>
                  <a:lnTo>
                    <a:pt x="1110" y="360"/>
                  </a:lnTo>
                  <a:lnTo>
                    <a:pt x="1114" y="364"/>
                  </a:lnTo>
                  <a:lnTo>
                    <a:pt x="1120" y="368"/>
                  </a:lnTo>
                  <a:lnTo>
                    <a:pt x="1120" y="368"/>
                  </a:lnTo>
                  <a:lnTo>
                    <a:pt x="1120" y="372"/>
                  </a:lnTo>
                  <a:lnTo>
                    <a:pt x="1120" y="376"/>
                  </a:lnTo>
                  <a:lnTo>
                    <a:pt x="1120" y="376"/>
                  </a:lnTo>
                  <a:lnTo>
                    <a:pt x="1116" y="388"/>
                  </a:lnTo>
                  <a:lnTo>
                    <a:pt x="1116" y="388"/>
                  </a:lnTo>
                  <a:lnTo>
                    <a:pt x="1112" y="394"/>
                  </a:lnTo>
                  <a:lnTo>
                    <a:pt x="1106" y="396"/>
                  </a:lnTo>
                  <a:lnTo>
                    <a:pt x="1102" y="398"/>
                  </a:lnTo>
                  <a:lnTo>
                    <a:pt x="1096" y="402"/>
                  </a:lnTo>
                  <a:lnTo>
                    <a:pt x="1096" y="402"/>
                  </a:lnTo>
                  <a:lnTo>
                    <a:pt x="1092" y="406"/>
                  </a:lnTo>
                  <a:lnTo>
                    <a:pt x="1088" y="412"/>
                  </a:lnTo>
                  <a:lnTo>
                    <a:pt x="1088" y="412"/>
                  </a:lnTo>
                  <a:lnTo>
                    <a:pt x="1088" y="416"/>
                  </a:lnTo>
                  <a:lnTo>
                    <a:pt x="1088" y="418"/>
                  </a:lnTo>
                  <a:lnTo>
                    <a:pt x="1090" y="426"/>
                  </a:lnTo>
                  <a:lnTo>
                    <a:pt x="1090" y="426"/>
                  </a:lnTo>
                  <a:lnTo>
                    <a:pt x="1090" y="434"/>
                  </a:lnTo>
                  <a:lnTo>
                    <a:pt x="1090" y="440"/>
                  </a:lnTo>
                  <a:lnTo>
                    <a:pt x="1092" y="446"/>
                  </a:lnTo>
                  <a:lnTo>
                    <a:pt x="1100" y="450"/>
                  </a:lnTo>
                  <a:lnTo>
                    <a:pt x="1100" y="450"/>
                  </a:lnTo>
                  <a:lnTo>
                    <a:pt x="1092" y="462"/>
                  </a:lnTo>
                  <a:lnTo>
                    <a:pt x="1088" y="466"/>
                  </a:lnTo>
                  <a:lnTo>
                    <a:pt x="1082" y="470"/>
                  </a:lnTo>
                  <a:lnTo>
                    <a:pt x="1082" y="470"/>
                  </a:lnTo>
                  <a:lnTo>
                    <a:pt x="1082" y="466"/>
                  </a:lnTo>
                  <a:lnTo>
                    <a:pt x="1080" y="464"/>
                  </a:lnTo>
                  <a:lnTo>
                    <a:pt x="1074" y="462"/>
                  </a:lnTo>
                  <a:lnTo>
                    <a:pt x="1074" y="462"/>
                  </a:lnTo>
                  <a:lnTo>
                    <a:pt x="1068" y="458"/>
                  </a:lnTo>
                  <a:lnTo>
                    <a:pt x="1064" y="454"/>
                  </a:lnTo>
                  <a:lnTo>
                    <a:pt x="1064" y="454"/>
                  </a:lnTo>
                  <a:lnTo>
                    <a:pt x="1062" y="450"/>
                  </a:lnTo>
                  <a:lnTo>
                    <a:pt x="1058" y="446"/>
                  </a:lnTo>
                  <a:lnTo>
                    <a:pt x="1058" y="446"/>
                  </a:lnTo>
                  <a:lnTo>
                    <a:pt x="1054" y="444"/>
                  </a:lnTo>
                  <a:lnTo>
                    <a:pt x="1048" y="440"/>
                  </a:lnTo>
                  <a:lnTo>
                    <a:pt x="1048" y="440"/>
                  </a:lnTo>
                  <a:lnTo>
                    <a:pt x="1046" y="438"/>
                  </a:lnTo>
                  <a:lnTo>
                    <a:pt x="1048" y="436"/>
                  </a:lnTo>
                  <a:lnTo>
                    <a:pt x="1052" y="432"/>
                  </a:lnTo>
                  <a:lnTo>
                    <a:pt x="1052" y="432"/>
                  </a:lnTo>
                  <a:lnTo>
                    <a:pt x="1054" y="428"/>
                  </a:lnTo>
                  <a:lnTo>
                    <a:pt x="1054" y="426"/>
                  </a:lnTo>
                  <a:lnTo>
                    <a:pt x="1050" y="424"/>
                  </a:lnTo>
                  <a:lnTo>
                    <a:pt x="1050" y="424"/>
                  </a:lnTo>
                  <a:lnTo>
                    <a:pt x="1048" y="418"/>
                  </a:lnTo>
                  <a:lnTo>
                    <a:pt x="1048" y="414"/>
                  </a:lnTo>
                  <a:lnTo>
                    <a:pt x="1050" y="408"/>
                  </a:lnTo>
                  <a:lnTo>
                    <a:pt x="1050" y="404"/>
                  </a:lnTo>
                  <a:lnTo>
                    <a:pt x="1050" y="404"/>
                  </a:lnTo>
                  <a:lnTo>
                    <a:pt x="1048" y="400"/>
                  </a:lnTo>
                  <a:lnTo>
                    <a:pt x="1046" y="398"/>
                  </a:lnTo>
                  <a:lnTo>
                    <a:pt x="1040" y="396"/>
                  </a:lnTo>
                  <a:lnTo>
                    <a:pt x="1040" y="396"/>
                  </a:lnTo>
                  <a:lnTo>
                    <a:pt x="1032" y="396"/>
                  </a:lnTo>
                  <a:lnTo>
                    <a:pt x="1032" y="396"/>
                  </a:lnTo>
                  <a:lnTo>
                    <a:pt x="1024" y="398"/>
                  </a:lnTo>
                  <a:lnTo>
                    <a:pt x="1024" y="398"/>
                  </a:lnTo>
                  <a:lnTo>
                    <a:pt x="1018" y="396"/>
                  </a:lnTo>
                  <a:lnTo>
                    <a:pt x="1012" y="394"/>
                  </a:lnTo>
                  <a:lnTo>
                    <a:pt x="1006" y="392"/>
                  </a:lnTo>
                  <a:lnTo>
                    <a:pt x="1002" y="386"/>
                  </a:lnTo>
                  <a:lnTo>
                    <a:pt x="1002" y="386"/>
                  </a:lnTo>
                  <a:lnTo>
                    <a:pt x="996" y="380"/>
                  </a:lnTo>
                  <a:lnTo>
                    <a:pt x="986" y="378"/>
                  </a:lnTo>
                  <a:lnTo>
                    <a:pt x="986" y="378"/>
                  </a:lnTo>
                  <a:lnTo>
                    <a:pt x="982" y="378"/>
                  </a:lnTo>
                  <a:lnTo>
                    <a:pt x="980" y="374"/>
                  </a:lnTo>
                  <a:lnTo>
                    <a:pt x="974" y="368"/>
                  </a:lnTo>
                  <a:lnTo>
                    <a:pt x="974" y="368"/>
                  </a:lnTo>
                  <a:lnTo>
                    <a:pt x="970" y="364"/>
                  </a:lnTo>
                  <a:lnTo>
                    <a:pt x="962" y="360"/>
                  </a:lnTo>
                  <a:lnTo>
                    <a:pt x="962" y="360"/>
                  </a:lnTo>
                  <a:lnTo>
                    <a:pt x="960" y="360"/>
                  </a:lnTo>
                  <a:lnTo>
                    <a:pt x="960" y="360"/>
                  </a:lnTo>
                  <a:lnTo>
                    <a:pt x="956" y="360"/>
                  </a:lnTo>
                  <a:lnTo>
                    <a:pt x="956" y="360"/>
                  </a:lnTo>
                  <a:lnTo>
                    <a:pt x="952" y="360"/>
                  </a:lnTo>
                  <a:lnTo>
                    <a:pt x="952" y="360"/>
                  </a:lnTo>
                  <a:lnTo>
                    <a:pt x="948" y="360"/>
                  </a:lnTo>
                  <a:lnTo>
                    <a:pt x="946" y="356"/>
                  </a:lnTo>
                  <a:lnTo>
                    <a:pt x="946" y="356"/>
                  </a:lnTo>
                  <a:lnTo>
                    <a:pt x="942" y="356"/>
                  </a:lnTo>
                  <a:lnTo>
                    <a:pt x="942" y="356"/>
                  </a:lnTo>
                  <a:lnTo>
                    <a:pt x="938" y="356"/>
                  </a:lnTo>
                  <a:lnTo>
                    <a:pt x="936" y="358"/>
                  </a:lnTo>
                  <a:lnTo>
                    <a:pt x="934" y="360"/>
                  </a:lnTo>
                  <a:lnTo>
                    <a:pt x="930" y="362"/>
                  </a:lnTo>
                  <a:lnTo>
                    <a:pt x="930" y="362"/>
                  </a:lnTo>
                  <a:lnTo>
                    <a:pt x="928" y="362"/>
                  </a:lnTo>
                  <a:lnTo>
                    <a:pt x="928" y="362"/>
                  </a:lnTo>
                  <a:lnTo>
                    <a:pt x="926" y="362"/>
                  </a:lnTo>
                  <a:lnTo>
                    <a:pt x="924" y="358"/>
                  </a:lnTo>
                  <a:lnTo>
                    <a:pt x="920" y="350"/>
                  </a:lnTo>
                  <a:lnTo>
                    <a:pt x="920" y="350"/>
                  </a:lnTo>
                  <a:lnTo>
                    <a:pt x="918" y="342"/>
                  </a:lnTo>
                  <a:lnTo>
                    <a:pt x="918" y="334"/>
                  </a:lnTo>
                  <a:lnTo>
                    <a:pt x="918" y="334"/>
                  </a:lnTo>
                  <a:lnTo>
                    <a:pt x="920" y="330"/>
                  </a:lnTo>
                  <a:lnTo>
                    <a:pt x="920" y="328"/>
                  </a:lnTo>
                  <a:lnTo>
                    <a:pt x="918" y="326"/>
                  </a:lnTo>
                  <a:lnTo>
                    <a:pt x="918" y="326"/>
                  </a:lnTo>
                  <a:lnTo>
                    <a:pt x="914" y="324"/>
                  </a:lnTo>
                  <a:lnTo>
                    <a:pt x="914" y="324"/>
                  </a:lnTo>
                  <a:lnTo>
                    <a:pt x="908" y="326"/>
                  </a:lnTo>
                  <a:lnTo>
                    <a:pt x="908" y="326"/>
                  </a:lnTo>
                  <a:lnTo>
                    <a:pt x="900" y="328"/>
                  </a:lnTo>
                  <a:lnTo>
                    <a:pt x="900" y="328"/>
                  </a:lnTo>
                  <a:lnTo>
                    <a:pt x="900" y="328"/>
                  </a:lnTo>
                  <a:lnTo>
                    <a:pt x="900" y="328"/>
                  </a:lnTo>
                  <a:lnTo>
                    <a:pt x="896" y="326"/>
                  </a:lnTo>
                  <a:lnTo>
                    <a:pt x="896" y="324"/>
                  </a:lnTo>
                  <a:lnTo>
                    <a:pt x="894" y="316"/>
                  </a:lnTo>
                  <a:lnTo>
                    <a:pt x="894" y="316"/>
                  </a:lnTo>
                  <a:lnTo>
                    <a:pt x="894" y="308"/>
                  </a:lnTo>
                  <a:lnTo>
                    <a:pt x="894" y="300"/>
                  </a:lnTo>
                  <a:lnTo>
                    <a:pt x="894" y="300"/>
                  </a:lnTo>
                  <a:lnTo>
                    <a:pt x="898" y="292"/>
                  </a:lnTo>
                  <a:lnTo>
                    <a:pt x="900" y="282"/>
                  </a:lnTo>
                  <a:lnTo>
                    <a:pt x="900" y="282"/>
                  </a:lnTo>
                  <a:lnTo>
                    <a:pt x="902" y="276"/>
                  </a:lnTo>
                  <a:lnTo>
                    <a:pt x="908" y="270"/>
                  </a:lnTo>
                  <a:lnTo>
                    <a:pt x="914" y="266"/>
                  </a:lnTo>
                  <a:lnTo>
                    <a:pt x="918" y="262"/>
                  </a:lnTo>
                  <a:lnTo>
                    <a:pt x="918" y="262"/>
                  </a:lnTo>
                  <a:lnTo>
                    <a:pt x="920" y="258"/>
                  </a:lnTo>
                  <a:lnTo>
                    <a:pt x="920" y="254"/>
                  </a:lnTo>
                  <a:lnTo>
                    <a:pt x="922" y="252"/>
                  </a:lnTo>
                  <a:lnTo>
                    <a:pt x="924" y="248"/>
                  </a:lnTo>
                  <a:lnTo>
                    <a:pt x="924" y="248"/>
                  </a:lnTo>
                  <a:lnTo>
                    <a:pt x="938" y="244"/>
                  </a:lnTo>
                  <a:lnTo>
                    <a:pt x="940" y="244"/>
                  </a:lnTo>
                  <a:lnTo>
                    <a:pt x="942" y="242"/>
                  </a:lnTo>
                  <a:lnTo>
                    <a:pt x="940" y="240"/>
                  </a:lnTo>
                  <a:lnTo>
                    <a:pt x="938" y="238"/>
                  </a:lnTo>
                  <a:lnTo>
                    <a:pt x="938" y="238"/>
                  </a:lnTo>
                  <a:lnTo>
                    <a:pt x="932" y="236"/>
                  </a:lnTo>
                  <a:lnTo>
                    <a:pt x="924" y="234"/>
                  </a:lnTo>
                  <a:lnTo>
                    <a:pt x="918" y="232"/>
                  </a:lnTo>
                  <a:lnTo>
                    <a:pt x="914" y="230"/>
                  </a:lnTo>
                  <a:lnTo>
                    <a:pt x="914" y="230"/>
                  </a:lnTo>
                  <a:lnTo>
                    <a:pt x="914" y="228"/>
                  </a:lnTo>
                  <a:lnTo>
                    <a:pt x="916" y="226"/>
                  </a:lnTo>
                  <a:lnTo>
                    <a:pt x="916" y="226"/>
                  </a:lnTo>
                  <a:lnTo>
                    <a:pt x="928" y="230"/>
                  </a:lnTo>
                  <a:lnTo>
                    <a:pt x="928" y="230"/>
                  </a:lnTo>
                  <a:lnTo>
                    <a:pt x="940" y="232"/>
                  </a:lnTo>
                  <a:lnTo>
                    <a:pt x="940" y="232"/>
                  </a:lnTo>
                  <a:lnTo>
                    <a:pt x="942" y="232"/>
                  </a:lnTo>
                  <a:lnTo>
                    <a:pt x="942" y="232"/>
                  </a:lnTo>
                  <a:lnTo>
                    <a:pt x="944" y="230"/>
                  </a:lnTo>
                  <a:lnTo>
                    <a:pt x="948" y="226"/>
                  </a:lnTo>
                  <a:lnTo>
                    <a:pt x="948" y="226"/>
                  </a:lnTo>
                  <a:lnTo>
                    <a:pt x="956" y="224"/>
                  </a:lnTo>
                  <a:lnTo>
                    <a:pt x="964" y="222"/>
                  </a:lnTo>
                  <a:lnTo>
                    <a:pt x="972" y="220"/>
                  </a:lnTo>
                  <a:lnTo>
                    <a:pt x="974" y="218"/>
                  </a:lnTo>
                  <a:lnTo>
                    <a:pt x="976" y="214"/>
                  </a:lnTo>
                  <a:lnTo>
                    <a:pt x="976" y="214"/>
                  </a:lnTo>
                  <a:lnTo>
                    <a:pt x="976" y="206"/>
                  </a:lnTo>
                  <a:lnTo>
                    <a:pt x="974" y="202"/>
                  </a:lnTo>
                  <a:lnTo>
                    <a:pt x="972" y="198"/>
                  </a:lnTo>
                  <a:lnTo>
                    <a:pt x="972" y="198"/>
                  </a:lnTo>
                  <a:lnTo>
                    <a:pt x="968" y="196"/>
                  </a:lnTo>
                  <a:lnTo>
                    <a:pt x="964" y="196"/>
                  </a:lnTo>
                  <a:lnTo>
                    <a:pt x="964" y="196"/>
                  </a:lnTo>
                  <a:lnTo>
                    <a:pt x="960" y="196"/>
                  </a:lnTo>
                  <a:lnTo>
                    <a:pt x="960" y="196"/>
                  </a:lnTo>
                  <a:lnTo>
                    <a:pt x="956" y="196"/>
                  </a:lnTo>
                  <a:lnTo>
                    <a:pt x="956" y="196"/>
                  </a:lnTo>
                  <a:lnTo>
                    <a:pt x="952" y="196"/>
                  </a:lnTo>
                  <a:lnTo>
                    <a:pt x="952" y="196"/>
                  </a:lnTo>
                  <a:lnTo>
                    <a:pt x="946" y="194"/>
                  </a:lnTo>
                  <a:lnTo>
                    <a:pt x="944" y="190"/>
                  </a:lnTo>
                  <a:lnTo>
                    <a:pt x="944" y="188"/>
                  </a:lnTo>
                  <a:lnTo>
                    <a:pt x="948" y="188"/>
                  </a:lnTo>
                  <a:lnTo>
                    <a:pt x="948" y="188"/>
                  </a:lnTo>
                  <a:lnTo>
                    <a:pt x="950" y="188"/>
                  </a:lnTo>
                  <a:lnTo>
                    <a:pt x="950" y="188"/>
                  </a:lnTo>
                  <a:lnTo>
                    <a:pt x="956" y="188"/>
                  </a:lnTo>
                  <a:lnTo>
                    <a:pt x="962" y="192"/>
                  </a:lnTo>
                  <a:lnTo>
                    <a:pt x="962" y="192"/>
                  </a:lnTo>
                  <a:lnTo>
                    <a:pt x="968" y="194"/>
                  </a:lnTo>
                  <a:lnTo>
                    <a:pt x="974" y="196"/>
                  </a:lnTo>
                  <a:lnTo>
                    <a:pt x="974" y="196"/>
                  </a:lnTo>
                  <a:lnTo>
                    <a:pt x="980" y="194"/>
                  </a:lnTo>
                  <a:lnTo>
                    <a:pt x="980" y="194"/>
                  </a:lnTo>
                  <a:lnTo>
                    <a:pt x="980" y="192"/>
                  </a:lnTo>
                  <a:lnTo>
                    <a:pt x="982" y="188"/>
                  </a:lnTo>
                  <a:lnTo>
                    <a:pt x="982" y="188"/>
                  </a:lnTo>
                  <a:lnTo>
                    <a:pt x="986" y="188"/>
                  </a:lnTo>
                  <a:lnTo>
                    <a:pt x="990" y="188"/>
                  </a:lnTo>
                  <a:lnTo>
                    <a:pt x="990" y="188"/>
                  </a:lnTo>
                  <a:lnTo>
                    <a:pt x="992" y="184"/>
                  </a:lnTo>
                  <a:lnTo>
                    <a:pt x="990" y="182"/>
                  </a:lnTo>
                  <a:lnTo>
                    <a:pt x="988" y="178"/>
                  </a:lnTo>
                  <a:lnTo>
                    <a:pt x="986" y="176"/>
                  </a:lnTo>
                  <a:lnTo>
                    <a:pt x="986" y="176"/>
                  </a:lnTo>
                  <a:lnTo>
                    <a:pt x="988" y="172"/>
                  </a:lnTo>
                  <a:lnTo>
                    <a:pt x="990" y="172"/>
                  </a:lnTo>
                  <a:lnTo>
                    <a:pt x="990" y="172"/>
                  </a:lnTo>
                  <a:lnTo>
                    <a:pt x="996" y="174"/>
                  </a:lnTo>
                  <a:lnTo>
                    <a:pt x="1002" y="176"/>
                  </a:lnTo>
                  <a:lnTo>
                    <a:pt x="1002" y="176"/>
                  </a:lnTo>
                  <a:lnTo>
                    <a:pt x="1008" y="178"/>
                  </a:lnTo>
                  <a:lnTo>
                    <a:pt x="1008" y="178"/>
                  </a:lnTo>
                  <a:lnTo>
                    <a:pt x="1014" y="178"/>
                  </a:lnTo>
                  <a:lnTo>
                    <a:pt x="1018" y="176"/>
                  </a:lnTo>
                  <a:lnTo>
                    <a:pt x="1018" y="176"/>
                  </a:lnTo>
                  <a:lnTo>
                    <a:pt x="1014" y="172"/>
                  </a:lnTo>
                  <a:lnTo>
                    <a:pt x="1010" y="168"/>
                  </a:lnTo>
                  <a:lnTo>
                    <a:pt x="1010" y="168"/>
                  </a:lnTo>
                  <a:lnTo>
                    <a:pt x="1010" y="166"/>
                  </a:lnTo>
                  <a:lnTo>
                    <a:pt x="1012" y="166"/>
                  </a:lnTo>
                  <a:lnTo>
                    <a:pt x="1012" y="166"/>
                  </a:lnTo>
                  <a:lnTo>
                    <a:pt x="1018" y="168"/>
                  </a:lnTo>
                  <a:lnTo>
                    <a:pt x="1018" y="168"/>
                  </a:lnTo>
                  <a:lnTo>
                    <a:pt x="1022" y="172"/>
                  </a:lnTo>
                  <a:lnTo>
                    <a:pt x="1028" y="174"/>
                  </a:lnTo>
                  <a:lnTo>
                    <a:pt x="1028" y="174"/>
                  </a:lnTo>
                  <a:lnTo>
                    <a:pt x="1030" y="174"/>
                  </a:lnTo>
                  <a:lnTo>
                    <a:pt x="1030" y="174"/>
                  </a:lnTo>
                  <a:lnTo>
                    <a:pt x="1034" y="174"/>
                  </a:lnTo>
                  <a:lnTo>
                    <a:pt x="1034" y="174"/>
                  </a:lnTo>
                  <a:lnTo>
                    <a:pt x="1040" y="172"/>
                  </a:lnTo>
                  <a:lnTo>
                    <a:pt x="1040" y="172"/>
                  </a:lnTo>
                  <a:lnTo>
                    <a:pt x="1040" y="172"/>
                  </a:lnTo>
                  <a:lnTo>
                    <a:pt x="1040" y="172"/>
                  </a:lnTo>
                  <a:lnTo>
                    <a:pt x="1042" y="166"/>
                  </a:lnTo>
                  <a:lnTo>
                    <a:pt x="1042" y="166"/>
                  </a:lnTo>
                  <a:lnTo>
                    <a:pt x="1048" y="160"/>
                  </a:lnTo>
                  <a:lnTo>
                    <a:pt x="1052" y="156"/>
                  </a:lnTo>
                  <a:lnTo>
                    <a:pt x="1052" y="154"/>
                  </a:lnTo>
                  <a:lnTo>
                    <a:pt x="1052" y="152"/>
                  </a:lnTo>
                  <a:lnTo>
                    <a:pt x="1052" y="152"/>
                  </a:lnTo>
                  <a:lnTo>
                    <a:pt x="1048" y="150"/>
                  </a:lnTo>
                  <a:lnTo>
                    <a:pt x="1044" y="148"/>
                  </a:lnTo>
                  <a:lnTo>
                    <a:pt x="1042" y="148"/>
                  </a:lnTo>
                  <a:lnTo>
                    <a:pt x="1038" y="146"/>
                  </a:lnTo>
                  <a:lnTo>
                    <a:pt x="1038" y="146"/>
                  </a:lnTo>
                  <a:lnTo>
                    <a:pt x="1038" y="144"/>
                  </a:lnTo>
                  <a:lnTo>
                    <a:pt x="1036" y="140"/>
                  </a:lnTo>
                  <a:lnTo>
                    <a:pt x="1038" y="134"/>
                  </a:lnTo>
                  <a:lnTo>
                    <a:pt x="1038" y="134"/>
                  </a:lnTo>
                  <a:lnTo>
                    <a:pt x="1038" y="130"/>
                  </a:lnTo>
                  <a:lnTo>
                    <a:pt x="1040" y="130"/>
                  </a:lnTo>
                  <a:lnTo>
                    <a:pt x="1044" y="126"/>
                  </a:lnTo>
                  <a:lnTo>
                    <a:pt x="1044" y="126"/>
                  </a:lnTo>
                  <a:lnTo>
                    <a:pt x="1048" y="122"/>
                  </a:lnTo>
                  <a:lnTo>
                    <a:pt x="1048" y="118"/>
                  </a:lnTo>
                  <a:lnTo>
                    <a:pt x="1046" y="116"/>
                  </a:lnTo>
                  <a:lnTo>
                    <a:pt x="1046" y="116"/>
                  </a:lnTo>
                  <a:lnTo>
                    <a:pt x="1042" y="114"/>
                  </a:lnTo>
                  <a:lnTo>
                    <a:pt x="1038" y="112"/>
                  </a:lnTo>
                  <a:lnTo>
                    <a:pt x="1032" y="110"/>
                  </a:lnTo>
                  <a:lnTo>
                    <a:pt x="1032" y="110"/>
                  </a:lnTo>
                  <a:lnTo>
                    <a:pt x="1026" y="108"/>
                  </a:lnTo>
                  <a:lnTo>
                    <a:pt x="1020" y="104"/>
                  </a:lnTo>
                  <a:lnTo>
                    <a:pt x="1020" y="104"/>
                  </a:lnTo>
                  <a:lnTo>
                    <a:pt x="1012" y="102"/>
                  </a:lnTo>
                  <a:lnTo>
                    <a:pt x="1010" y="100"/>
                  </a:lnTo>
                  <a:lnTo>
                    <a:pt x="1008" y="96"/>
                  </a:lnTo>
                  <a:lnTo>
                    <a:pt x="1008" y="96"/>
                  </a:lnTo>
                  <a:lnTo>
                    <a:pt x="1010" y="92"/>
                  </a:lnTo>
                  <a:lnTo>
                    <a:pt x="1012" y="92"/>
                  </a:lnTo>
                  <a:lnTo>
                    <a:pt x="1014" y="90"/>
                  </a:lnTo>
                  <a:lnTo>
                    <a:pt x="1014" y="88"/>
                  </a:lnTo>
                  <a:lnTo>
                    <a:pt x="1014" y="88"/>
                  </a:lnTo>
                  <a:lnTo>
                    <a:pt x="1024" y="86"/>
                  </a:lnTo>
                  <a:lnTo>
                    <a:pt x="1024" y="86"/>
                  </a:lnTo>
                  <a:lnTo>
                    <a:pt x="1032" y="88"/>
                  </a:lnTo>
                  <a:lnTo>
                    <a:pt x="1032" y="88"/>
                  </a:lnTo>
                  <a:lnTo>
                    <a:pt x="1040" y="90"/>
                  </a:lnTo>
                  <a:lnTo>
                    <a:pt x="1040" y="90"/>
                  </a:lnTo>
                  <a:lnTo>
                    <a:pt x="1050" y="88"/>
                  </a:lnTo>
                  <a:lnTo>
                    <a:pt x="1050" y="88"/>
                  </a:lnTo>
                  <a:lnTo>
                    <a:pt x="1052" y="88"/>
                  </a:lnTo>
                  <a:lnTo>
                    <a:pt x="1052" y="88"/>
                  </a:lnTo>
                  <a:lnTo>
                    <a:pt x="1058" y="90"/>
                  </a:lnTo>
                  <a:lnTo>
                    <a:pt x="1066" y="92"/>
                  </a:lnTo>
                  <a:lnTo>
                    <a:pt x="1066" y="92"/>
                  </a:lnTo>
                  <a:lnTo>
                    <a:pt x="1066" y="92"/>
                  </a:lnTo>
                  <a:lnTo>
                    <a:pt x="1066" y="92"/>
                  </a:lnTo>
                  <a:lnTo>
                    <a:pt x="1072" y="90"/>
                  </a:lnTo>
                  <a:lnTo>
                    <a:pt x="1078" y="86"/>
                  </a:lnTo>
                  <a:lnTo>
                    <a:pt x="1078" y="86"/>
                  </a:lnTo>
                  <a:lnTo>
                    <a:pt x="1082" y="84"/>
                  </a:lnTo>
                  <a:lnTo>
                    <a:pt x="1084" y="84"/>
                  </a:lnTo>
                  <a:lnTo>
                    <a:pt x="1084" y="84"/>
                  </a:lnTo>
                  <a:lnTo>
                    <a:pt x="1088" y="86"/>
                  </a:lnTo>
                  <a:lnTo>
                    <a:pt x="1088" y="86"/>
                  </a:lnTo>
                  <a:lnTo>
                    <a:pt x="1090" y="88"/>
                  </a:lnTo>
                  <a:lnTo>
                    <a:pt x="1090" y="92"/>
                  </a:lnTo>
                  <a:lnTo>
                    <a:pt x="1090" y="94"/>
                  </a:lnTo>
                  <a:lnTo>
                    <a:pt x="1092" y="98"/>
                  </a:lnTo>
                  <a:lnTo>
                    <a:pt x="1092" y="98"/>
                  </a:lnTo>
                  <a:lnTo>
                    <a:pt x="1098" y="100"/>
                  </a:lnTo>
                  <a:lnTo>
                    <a:pt x="1104" y="104"/>
                  </a:lnTo>
                  <a:lnTo>
                    <a:pt x="1104" y="104"/>
                  </a:lnTo>
                  <a:lnTo>
                    <a:pt x="1106" y="106"/>
                  </a:lnTo>
                  <a:lnTo>
                    <a:pt x="1106" y="110"/>
                  </a:lnTo>
                  <a:lnTo>
                    <a:pt x="1106" y="110"/>
                  </a:lnTo>
                  <a:lnTo>
                    <a:pt x="1110" y="112"/>
                  </a:lnTo>
                  <a:lnTo>
                    <a:pt x="1112" y="114"/>
                  </a:lnTo>
                  <a:lnTo>
                    <a:pt x="1112" y="114"/>
                  </a:lnTo>
                  <a:lnTo>
                    <a:pt x="1114" y="116"/>
                  </a:lnTo>
                  <a:lnTo>
                    <a:pt x="1114" y="118"/>
                  </a:lnTo>
                  <a:lnTo>
                    <a:pt x="1114" y="120"/>
                  </a:lnTo>
                  <a:lnTo>
                    <a:pt x="1116" y="122"/>
                  </a:lnTo>
                  <a:lnTo>
                    <a:pt x="1116" y="122"/>
                  </a:lnTo>
                  <a:lnTo>
                    <a:pt x="1122" y="124"/>
                  </a:lnTo>
                  <a:lnTo>
                    <a:pt x="1130" y="126"/>
                  </a:lnTo>
                  <a:lnTo>
                    <a:pt x="1130" y="126"/>
                  </a:lnTo>
                  <a:lnTo>
                    <a:pt x="1134" y="130"/>
                  </a:lnTo>
                  <a:lnTo>
                    <a:pt x="1138" y="134"/>
                  </a:lnTo>
                  <a:lnTo>
                    <a:pt x="1138" y="134"/>
                  </a:lnTo>
                  <a:lnTo>
                    <a:pt x="1142" y="138"/>
                  </a:lnTo>
                  <a:lnTo>
                    <a:pt x="1148" y="142"/>
                  </a:lnTo>
                  <a:lnTo>
                    <a:pt x="1148" y="142"/>
                  </a:lnTo>
                  <a:lnTo>
                    <a:pt x="1156" y="148"/>
                  </a:lnTo>
                  <a:lnTo>
                    <a:pt x="1158" y="152"/>
                  </a:lnTo>
                  <a:lnTo>
                    <a:pt x="1160" y="158"/>
                  </a:lnTo>
                  <a:lnTo>
                    <a:pt x="1160" y="158"/>
                  </a:lnTo>
                  <a:lnTo>
                    <a:pt x="1156" y="166"/>
                  </a:lnTo>
                  <a:lnTo>
                    <a:pt x="1148" y="172"/>
                  </a:lnTo>
                  <a:lnTo>
                    <a:pt x="1148" y="172"/>
                  </a:lnTo>
                  <a:lnTo>
                    <a:pt x="1142" y="178"/>
                  </a:lnTo>
                  <a:lnTo>
                    <a:pt x="1140" y="180"/>
                  </a:lnTo>
                  <a:lnTo>
                    <a:pt x="1142" y="186"/>
                  </a:lnTo>
                  <a:lnTo>
                    <a:pt x="1142" y="186"/>
                  </a:lnTo>
                  <a:lnTo>
                    <a:pt x="1146" y="190"/>
                  </a:lnTo>
                  <a:lnTo>
                    <a:pt x="1148" y="192"/>
                  </a:lnTo>
                  <a:lnTo>
                    <a:pt x="1148" y="196"/>
                  </a:lnTo>
                  <a:lnTo>
                    <a:pt x="1148" y="196"/>
                  </a:lnTo>
                  <a:lnTo>
                    <a:pt x="1146" y="196"/>
                  </a:lnTo>
                  <a:lnTo>
                    <a:pt x="1144" y="198"/>
                  </a:lnTo>
                  <a:lnTo>
                    <a:pt x="1136" y="198"/>
                  </a:lnTo>
                  <a:lnTo>
                    <a:pt x="1136" y="198"/>
                  </a:lnTo>
                  <a:lnTo>
                    <a:pt x="1134" y="200"/>
                  </a:lnTo>
                  <a:lnTo>
                    <a:pt x="1132" y="202"/>
                  </a:lnTo>
                  <a:lnTo>
                    <a:pt x="1132" y="206"/>
                  </a:lnTo>
                  <a:lnTo>
                    <a:pt x="1130" y="208"/>
                  </a:lnTo>
                  <a:lnTo>
                    <a:pt x="1130" y="208"/>
                  </a:lnTo>
                  <a:lnTo>
                    <a:pt x="1128" y="208"/>
                  </a:lnTo>
                  <a:lnTo>
                    <a:pt x="1128" y="208"/>
                  </a:lnTo>
                  <a:lnTo>
                    <a:pt x="1122" y="204"/>
                  </a:lnTo>
                  <a:lnTo>
                    <a:pt x="1116" y="200"/>
                  </a:lnTo>
                  <a:lnTo>
                    <a:pt x="1116" y="200"/>
                  </a:lnTo>
                  <a:lnTo>
                    <a:pt x="1112" y="196"/>
                  </a:lnTo>
                  <a:lnTo>
                    <a:pt x="1106" y="194"/>
                  </a:lnTo>
                  <a:lnTo>
                    <a:pt x="1106" y="194"/>
                  </a:lnTo>
                  <a:lnTo>
                    <a:pt x="1106" y="194"/>
                  </a:lnTo>
                  <a:lnTo>
                    <a:pt x="1106" y="194"/>
                  </a:lnTo>
                  <a:lnTo>
                    <a:pt x="1102" y="196"/>
                  </a:lnTo>
                  <a:lnTo>
                    <a:pt x="1098" y="200"/>
                  </a:lnTo>
                  <a:lnTo>
                    <a:pt x="1098" y="200"/>
                  </a:lnTo>
                  <a:lnTo>
                    <a:pt x="1092" y="204"/>
                  </a:lnTo>
                  <a:lnTo>
                    <a:pt x="1092" y="204"/>
                  </a:lnTo>
                  <a:lnTo>
                    <a:pt x="1090" y="206"/>
                  </a:lnTo>
                  <a:lnTo>
                    <a:pt x="1086" y="208"/>
                  </a:lnTo>
                  <a:lnTo>
                    <a:pt x="1086" y="208"/>
                  </a:lnTo>
                  <a:lnTo>
                    <a:pt x="1084" y="210"/>
                  </a:lnTo>
                  <a:lnTo>
                    <a:pt x="1084" y="212"/>
                  </a:lnTo>
                  <a:lnTo>
                    <a:pt x="1088" y="218"/>
                  </a:lnTo>
                  <a:lnTo>
                    <a:pt x="1092" y="222"/>
                  </a:lnTo>
                  <a:lnTo>
                    <a:pt x="1098" y="224"/>
                  </a:lnTo>
                  <a:lnTo>
                    <a:pt x="1098" y="224"/>
                  </a:lnTo>
                  <a:lnTo>
                    <a:pt x="1104" y="226"/>
                  </a:lnTo>
                  <a:lnTo>
                    <a:pt x="1108" y="228"/>
                  </a:lnTo>
                  <a:lnTo>
                    <a:pt x="1112" y="232"/>
                  </a:lnTo>
                  <a:lnTo>
                    <a:pt x="1116" y="232"/>
                  </a:lnTo>
                  <a:lnTo>
                    <a:pt x="1116" y="232"/>
                  </a:lnTo>
                  <a:lnTo>
                    <a:pt x="1118" y="232"/>
                  </a:lnTo>
                  <a:lnTo>
                    <a:pt x="1122" y="230"/>
                  </a:lnTo>
                  <a:lnTo>
                    <a:pt x="1122" y="230"/>
                  </a:lnTo>
                  <a:lnTo>
                    <a:pt x="1124" y="226"/>
                  </a:lnTo>
                  <a:lnTo>
                    <a:pt x="1126" y="222"/>
                  </a:lnTo>
                  <a:lnTo>
                    <a:pt x="1126" y="222"/>
                  </a:lnTo>
                  <a:lnTo>
                    <a:pt x="1134" y="220"/>
                  </a:lnTo>
                  <a:lnTo>
                    <a:pt x="1138" y="220"/>
                  </a:lnTo>
                  <a:lnTo>
                    <a:pt x="1140" y="218"/>
                  </a:lnTo>
                  <a:lnTo>
                    <a:pt x="1140" y="218"/>
                  </a:lnTo>
                  <a:lnTo>
                    <a:pt x="1146" y="214"/>
                  </a:lnTo>
                  <a:lnTo>
                    <a:pt x="1146" y="214"/>
                  </a:lnTo>
                  <a:lnTo>
                    <a:pt x="1150" y="218"/>
                  </a:lnTo>
                  <a:lnTo>
                    <a:pt x="1150" y="218"/>
                  </a:lnTo>
                  <a:lnTo>
                    <a:pt x="1154" y="224"/>
                  </a:lnTo>
                  <a:lnTo>
                    <a:pt x="1154" y="224"/>
                  </a:lnTo>
                  <a:lnTo>
                    <a:pt x="1156" y="232"/>
                  </a:lnTo>
                  <a:lnTo>
                    <a:pt x="1156" y="232"/>
                  </a:lnTo>
                  <a:lnTo>
                    <a:pt x="1162" y="236"/>
                  </a:lnTo>
                  <a:lnTo>
                    <a:pt x="1170" y="238"/>
                  </a:lnTo>
                  <a:lnTo>
                    <a:pt x="1170" y="238"/>
                  </a:lnTo>
                  <a:lnTo>
                    <a:pt x="1174" y="242"/>
                  </a:lnTo>
                  <a:lnTo>
                    <a:pt x="1178" y="246"/>
                  </a:lnTo>
                  <a:lnTo>
                    <a:pt x="1178" y="246"/>
                  </a:lnTo>
                  <a:lnTo>
                    <a:pt x="1188" y="256"/>
                  </a:lnTo>
                  <a:lnTo>
                    <a:pt x="1200" y="262"/>
                  </a:lnTo>
                  <a:lnTo>
                    <a:pt x="1200" y="262"/>
                  </a:lnTo>
                  <a:lnTo>
                    <a:pt x="1210" y="270"/>
                  </a:lnTo>
                  <a:lnTo>
                    <a:pt x="1222" y="276"/>
                  </a:lnTo>
                  <a:lnTo>
                    <a:pt x="1222" y="276"/>
                  </a:lnTo>
                  <a:lnTo>
                    <a:pt x="1228" y="278"/>
                  </a:lnTo>
                  <a:lnTo>
                    <a:pt x="1228" y="278"/>
                  </a:lnTo>
                  <a:lnTo>
                    <a:pt x="1236" y="276"/>
                  </a:lnTo>
                  <a:lnTo>
                    <a:pt x="1238" y="274"/>
                  </a:lnTo>
                  <a:lnTo>
                    <a:pt x="1240" y="272"/>
                  </a:lnTo>
                  <a:lnTo>
                    <a:pt x="1240" y="272"/>
                  </a:lnTo>
                  <a:lnTo>
                    <a:pt x="1238" y="268"/>
                  </a:lnTo>
                  <a:lnTo>
                    <a:pt x="1232" y="264"/>
                  </a:lnTo>
                  <a:lnTo>
                    <a:pt x="1220" y="256"/>
                  </a:lnTo>
                  <a:lnTo>
                    <a:pt x="1220" y="256"/>
                  </a:lnTo>
                  <a:lnTo>
                    <a:pt x="1216" y="252"/>
                  </a:lnTo>
                  <a:lnTo>
                    <a:pt x="1214" y="246"/>
                  </a:lnTo>
                  <a:lnTo>
                    <a:pt x="1210" y="242"/>
                  </a:lnTo>
                  <a:lnTo>
                    <a:pt x="1204" y="238"/>
                  </a:lnTo>
                  <a:lnTo>
                    <a:pt x="1204" y="238"/>
                  </a:lnTo>
                  <a:lnTo>
                    <a:pt x="1204" y="238"/>
                  </a:lnTo>
                  <a:lnTo>
                    <a:pt x="1204" y="238"/>
                  </a:lnTo>
                  <a:lnTo>
                    <a:pt x="1212" y="240"/>
                  </a:lnTo>
                  <a:lnTo>
                    <a:pt x="1218" y="244"/>
                  </a:lnTo>
                  <a:lnTo>
                    <a:pt x="1230" y="252"/>
                  </a:lnTo>
                  <a:lnTo>
                    <a:pt x="1230" y="252"/>
                  </a:lnTo>
                  <a:lnTo>
                    <a:pt x="1236" y="256"/>
                  </a:lnTo>
                  <a:lnTo>
                    <a:pt x="1242" y="256"/>
                  </a:lnTo>
                  <a:lnTo>
                    <a:pt x="1242" y="256"/>
                  </a:lnTo>
                  <a:lnTo>
                    <a:pt x="1244" y="258"/>
                  </a:lnTo>
                  <a:lnTo>
                    <a:pt x="1244" y="258"/>
                  </a:lnTo>
                  <a:lnTo>
                    <a:pt x="1248" y="258"/>
                  </a:lnTo>
                  <a:lnTo>
                    <a:pt x="1248" y="258"/>
                  </a:lnTo>
                  <a:lnTo>
                    <a:pt x="1254" y="258"/>
                  </a:lnTo>
                  <a:lnTo>
                    <a:pt x="1254" y="258"/>
                  </a:lnTo>
                  <a:lnTo>
                    <a:pt x="1256" y="258"/>
                  </a:lnTo>
                  <a:lnTo>
                    <a:pt x="1256" y="258"/>
                  </a:lnTo>
                  <a:lnTo>
                    <a:pt x="1260" y="256"/>
                  </a:lnTo>
                  <a:lnTo>
                    <a:pt x="1260" y="254"/>
                  </a:lnTo>
                  <a:lnTo>
                    <a:pt x="1258" y="248"/>
                  </a:lnTo>
                  <a:lnTo>
                    <a:pt x="1258" y="248"/>
                  </a:lnTo>
                  <a:lnTo>
                    <a:pt x="1254" y="242"/>
                  </a:lnTo>
                  <a:lnTo>
                    <a:pt x="1254" y="242"/>
                  </a:lnTo>
                  <a:lnTo>
                    <a:pt x="1254" y="240"/>
                  </a:lnTo>
                  <a:lnTo>
                    <a:pt x="1254" y="236"/>
                  </a:lnTo>
                  <a:lnTo>
                    <a:pt x="1254" y="236"/>
                  </a:lnTo>
                  <a:lnTo>
                    <a:pt x="1246" y="230"/>
                  </a:lnTo>
                  <a:lnTo>
                    <a:pt x="1238" y="224"/>
                  </a:lnTo>
                  <a:lnTo>
                    <a:pt x="1238" y="224"/>
                  </a:lnTo>
                  <a:lnTo>
                    <a:pt x="1228" y="212"/>
                  </a:lnTo>
                  <a:lnTo>
                    <a:pt x="1228" y="212"/>
                  </a:lnTo>
                  <a:lnTo>
                    <a:pt x="1222" y="206"/>
                  </a:lnTo>
                  <a:lnTo>
                    <a:pt x="1214" y="200"/>
                  </a:lnTo>
                  <a:lnTo>
                    <a:pt x="1214" y="200"/>
                  </a:lnTo>
                  <a:lnTo>
                    <a:pt x="1210" y="196"/>
                  </a:lnTo>
                  <a:lnTo>
                    <a:pt x="1208" y="192"/>
                  </a:lnTo>
                  <a:lnTo>
                    <a:pt x="1208" y="190"/>
                  </a:lnTo>
                  <a:lnTo>
                    <a:pt x="1208" y="190"/>
                  </a:lnTo>
                  <a:lnTo>
                    <a:pt x="1214" y="176"/>
                  </a:lnTo>
                  <a:lnTo>
                    <a:pt x="1214" y="176"/>
                  </a:lnTo>
                  <a:lnTo>
                    <a:pt x="1214" y="176"/>
                  </a:lnTo>
                  <a:lnTo>
                    <a:pt x="1218" y="176"/>
                  </a:lnTo>
                  <a:lnTo>
                    <a:pt x="1218" y="176"/>
                  </a:lnTo>
                  <a:lnTo>
                    <a:pt x="1226" y="178"/>
                  </a:lnTo>
                  <a:lnTo>
                    <a:pt x="1232" y="184"/>
                  </a:lnTo>
                  <a:lnTo>
                    <a:pt x="1232" y="184"/>
                  </a:lnTo>
                  <a:lnTo>
                    <a:pt x="1234" y="188"/>
                  </a:lnTo>
                  <a:lnTo>
                    <a:pt x="1236" y="190"/>
                  </a:lnTo>
                  <a:lnTo>
                    <a:pt x="1236" y="190"/>
                  </a:lnTo>
                  <a:lnTo>
                    <a:pt x="1242" y="192"/>
                  </a:lnTo>
                  <a:lnTo>
                    <a:pt x="1248" y="194"/>
                  </a:lnTo>
                  <a:lnTo>
                    <a:pt x="1248" y="194"/>
                  </a:lnTo>
                  <a:lnTo>
                    <a:pt x="1250" y="196"/>
                  </a:lnTo>
                  <a:lnTo>
                    <a:pt x="1252" y="200"/>
                  </a:lnTo>
                  <a:lnTo>
                    <a:pt x="1254" y="204"/>
                  </a:lnTo>
                  <a:lnTo>
                    <a:pt x="1258" y="206"/>
                  </a:lnTo>
                  <a:lnTo>
                    <a:pt x="1258" y="206"/>
                  </a:lnTo>
                  <a:lnTo>
                    <a:pt x="1266" y="208"/>
                  </a:lnTo>
                  <a:lnTo>
                    <a:pt x="1266" y="208"/>
                  </a:lnTo>
                  <a:lnTo>
                    <a:pt x="1268" y="208"/>
                  </a:lnTo>
                  <a:lnTo>
                    <a:pt x="1268" y="208"/>
                  </a:lnTo>
                  <a:lnTo>
                    <a:pt x="1268" y="204"/>
                  </a:lnTo>
                  <a:lnTo>
                    <a:pt x="1268" y="200"/>
                  </a:lnTo>
                  <a:lnTo>
                    <a:pt x="1268" y="200"/>
                  </a:lnTo>
                  <a:lnTo>
                    <a:pt x="1270" y="200"/>
                  </a:lnTo>
                  <a:lnTo>
                    <a:pt x="1270" y="200"/>
                  </a:lnTo>
                  <a:lnTo>
                    <a:pt x="1274" y="200"/>
                  </a:lnTo>
                  <a:lnTo>
                    <a:pt x="1274" y="200"/>
                  </a:lnTo>
                  <a:lnTo>
                    <a:pt x="1278" y="200"/>
                  </a:lnTo>
                  <a:lnTo>
                    <a:pt x="1278" y="200"/>
                  </a:lnTo>
                  <a:lnTo>
                    <a:pt x="1282" y="200"/>
                  </a:lnTo>
                  <a:lnTo>
                    <a:pt x="1286" y="200"/>
                  </a:lnTo>
                  <a:lnTo>
                    <a:pt x="1288" y="196"/>
                  </a:lnTo>
                  <a:lnTo>
                    <a:pt x="1290" y="192"/>
                  </a:lnTo>
                  <a:lnTo>
                    <a:pt x="1290" y="192"/>
                  </a:lnTo>
                  <a:lnTo>
                    <a:pt x="1288" y="186"/>
                  </a:lnTo>
                  <a:lnTo>
                    <a:pt x="1282" y="180"/>
                  </a:lnTo>
                  <a:lnTo>
                    <a:pt x="1276" y="174"/>
                  </a:lnTo>
                  <a:lnTo>
                    <a:pt x="1270" y="172"/>
                  </a:lnTo>
                  <a:lnTo>
                    <a:pt x="1270" y="172"/>
                  </a:lnTo>
                  <a:lnTo>
                    <a:pt x="1268" y="170"/>
                  </a:lnTo>
                  <a:lnTo>
                    <a:pt x="1268" y="170"/>
                  </a:lnTo>
                  <a:lnTo>
                    <a:pt x="1266" y="170"/>
                  </a:lnTo>
                  <a:lnTo>
                    <a:pt x="1266" y="170"/>
                  </a:lnTo>
                  <a:lnTo>
                    <a:pt x="1264" y="170"/>
                  </a:lnTo>
                  <a:lnTo>
                    <a:pt x="1264" y="170"/>
                  </a:lnTo>
                  <a:lnTo>
                    <a:pt x="1256" y="168"/>
                  </a:lnTo>
                  <a:lnTo>
                    <a:pt x="1256" y="168"/>
                  </a:lnTo>
                  <a:lnTo>
                    <a:pt x="1250" y="164"/>
                  </a:lnTo>
                  <a:lnTo>
                    <a:pt x="1248" y="162"/>
                  </a:lnTo>
                  <a:lnTo>
                    <a:pt x="1248" y="160"/>
                  </a:lnTo>
                  <a:lnTo>
                    <a:pt x="1248" y="160"/>
                  </a:lnTo>
                  <a:lnTo>
                    <a:pt x="1252" y="158"/>
                  </a:lnTo>
                  <a:lnTo>
                    <a:pt x="1254" y="156"/>
                  </a:lnTo>
                  <a:lnTo>
                    <a:pt x="1256" y="156"/>
                  </a:lnTo>
                  <a:lnTo>
                    <a:pt x="1254" y="152"/>
                  </a:lnTo>
                  <a:lnTo>
                    <a:pt x="1254" y="152"/>
                  </a:lnTo>
                  <a:lnTo>
                    <a:pt x="1250" y="150"/>
                  </a:lnTo>
                  <a:lnTo>
                    <a:pt x="1246" y="150"/>
                  </a:lnTo>
                  <a:lnTo>
                    <a:pt x="1246" y="150"/>
                  </a:lnTo>
                  <a:lnTo>
                    <a:pt x="1238" y="150"/>
                  </a:lnTo>
                  <a:lnTo>
                    <a:pt x="1238" y="150"/>
                  </a:lnTo>
                  <a:lnTo>
                    <a:pt x="1234" y="150"/>
                  </a:lnTo>
                  <a:lnTo>
                    <a:pt x="1234" y="150"/>
                  </a:lnTo>
                  <a:lnTo>
                    <a:pt x="1224" y="148"/>
                  </a:lnTo>
                  <a:lnTo>
                    <a:pt x="1224" y="148"/>
                  </a:lnTo>
                  <a:lnTo>
                    <a:pt x="1218" y="144"/>
                  </a:lnTo>
                  <a:lnTo>
                    <a:pt x="1212" y="138"/>
                  </a:lnTo>
                  <a:lnTo>
                    <a:pt x="1212" y="138"/>
                  </a:lnTo>
                  <a:lnTo>
                    <a:pt x="1206" y="136"/>
                  </a:lnTo>
                  <a:lnTo>
                    <a:pt x="1202" y="134"/>
                  </a:lnTo>
                  <a:lnTo>
                    <a:pt x="1202" y="134"/>
                  </a:lnTo>
                  <a:lnTo>
                    <a:pt x="1198" y="130"/>
                  </a:lnTo>
                  <a:lnTo>
                    <a:pt x="1198" y="128"/>
                  </a:lnTo>
                  <a:lnTo>
                    <a:pt x="1200" y="126"/>
                  </a:lnTo>
                  <a:lnTo>
                    <a:pt x="1202" y="126"/>
                  </a:lnTo>
                  <a:lnTo>
                    <a:pt x="1202" y="126"/>
                  </a:lnTo>
                  <a:lnTo>
                    <a:pt x="1206" y="126"/>
                  </a:lnTo>
                  <a:lnTo>
                    <a:pt x="1206" y="126"/>
                  </a:lnTo>
                  <a:lnTo>
                    <a:pt x="1208" y="126"/>
                  </a:lnTo>
                  <a:lnTo>
                    <a:pt x="1208" y="126"/>
                  </a:lnTo>
                  <a:lnTo>
                    <a:pt x="1212" y="126"/>
                  </a:lnTo>
                  <a:lnTo>
                    <a:pt x="1212" y="126"/>
                  </a:lnTo>
                  <a:lnTo>
                    <a:pt x="1216" y="124"/>
                  </a:lnTo>
                  <a:lnTo>
                    <a:pt x="1216" y="124"/>
                  </a:lnTo>
                  <a:lnTo>
                    <a:pt x="1218" y="122"/>
                  </a:lnTo>
                  <a:lnTo>
                    <a:pt x="1216" y="120"/>
                  </a:lnTo>
                  <a:lnTo>
                    <a:pt x="1210" y="116"/>
                  </a:lnTo>
                  <a:lnTo>
                    <a:pt x="1210" y="116"/>
                  </a:lnTo>
                  <a:lnTo>
                    <a:pt x="1208" y="116"/>
                  </a:lnTo>
                  <a:lnTo>
                    <a:pt x="1208" y="116"/>
                  </a:lnTo>
                  <a:lnTo>
                    <a:pt x="1204" y="116"/>
                  </a:lnTo>
                  <a:lnTo>
                    <a:pt x="1204" y="116"/>
                  </a:lnTo>
                  <a:lnTo>
                    <a:pt x="1200" y="116"/>
                  </a:lnTo>
                  <a:lnTo>
                    <a:pt x="1200" y="116"/>
                  </a:lnTo>
                  <a:lnTo>
                    <a:pt x="1196" y="114"/>
                  </a:lnTo>
                  <a:lnTo>
                    <a:pt x="1196" y="114"/>
                  </a:lnTo>
                  <a:lnTo>
                    <a:pt x="1192" y="110"/>
                  </a:lnTo>
                  <a:lnTo>
                    <a:pt x="1192" y="110"/>
                  </a:lnTo>
                  <a:lnTo>
                    <a:pt x="1186" y="108"/>
                  </a:lnTo>
                  <a:lnTo>
                    <a:pt x="1186" y="108"/>
                  </a:lnTo>
                  <a:lnTo>
                    <a:pt x="1180" y="106"/>
                  </a:lnTo>
                  <a:lnTo>
                    <a:pt x="1178" y="104"/>
                  </a:lnTo>
                  <a:lnTo>
                    <a:pt x="1176" y="100"/>
                  </a:lnTo>
                  <a:lnTo>
                    <a:pt x="1176" y="100"/>
                  </a:lnTo>
                  <a:lnTo>
                    <a:pt x="1176" y="98"/>
                  </a:lnTo>
                  <a:lnTo>
                    <a:pt x="1178" y="96"/>
                  </a:lnTo>
                  <a:lnTo>
                    <a:pt x="1184" y="96"/>
                  </a:lnTo>
                  <a:lnTo>
                    <a:pt x="1184" y="96"/>
                  </a:lnTo>
                  <a:lnTo>
                    <a:pt x="1194" y="94"/>
                  </a:lnTo>
                  <a:lnTo>
                    <a:pt x="1198" y="90"/>
                  </a:lnTo>
                  <a:lnTo>
                    <a:pt x="1200" y="88"/>
                  </a:lnTo>
                  <a:lnTo>
                    <a:pt x="1200" y="88"/>
                  </a:lnTo>
                  <a:lnTo>
                    <a:pt x="1200" y="84"/>
                  </a:lnTo>
                  <a:lnTo>
                    <a:pt x="1198" y="82"/>
                  </a:lnTo>
                  <a:lnTo>
                    <a:pt x="1194" y="82"/>
                  </a:lnTo>
                  <a:lnTo>
                    <a:pt x="1194" y="82"/>
                  </a:lnTo>
                  <a:lnTo>
                    <a:pt x="1188" y="82"/>
                  </a:lnTo>
                  <a:lnTo>
                    <a:pt x="1188" y="82"/>
                  </a:lnTo>
                  <a:lnTo>
                    <a:pt x="1180" y="84"/>
                  </a:lnTo>
                  <a:lnTo>
                    <a:pt x="1180" y="84"/>
                  </a:lnTo>
                  <a:lnTo>
                    <a:pt x="1176" y="84"/>
                  </a:lnTo>
                  <a:lnTo>
                    <a:pt x="1176" y="84"/>
                  </a:lnTo>
                  <a:lnTo>
                    <a:pt x="1172" y="82"/>
                  </a:lnTo>
                  <a:lnTo>
                    <a:pt x="1172" y="82"/>
                  </a:lnTo>
                  <a:lnTo>
                    <a:pt x="1168" y="82"/>
                  </a:lnTo>
                  <a:lnTo>
                    <a:pt x="1164" y="86"/>
                  </a:lnTo>
                  <a:lnTo>
                    <a:pt x="1164" y="86"/>
                  </a:lnTo>
                  <a:lnTo>
                    <a:pt x="1160" y="86"/>
                  </a:lnTo>
                  <a:lnTo>
                    <a:pt x="1160" y="86"/>
                  </a:lnTo>
                  <a:lnTo>
                    <a:pt x="1152" y="86"/>
                  </a:lnTo>
                  <a:lnTo>
                    <a:pt x="1152" y="86"/>
                  </a:lnTo>
                  <a:lnTo>
                    <a:pt x="1152" y="82"/>
                  </a:lnTo>
                  <a:lnTo>
                    <a:pt x="1152" y="80"/>
                  </a:lnTo>
                  <a:lnTo>
                    <a:pt x="1156" y="78"/>
                  </a:lnTo>
                  <a:lnTo>
                    <a:pt x="1162" y="78"/>
                  </a:lnTo>
                  <a:lnTo>
                    <a:pt x="1166" y="76"/>
                  </a:lnTo>
                  <a:lnTo>
                    <a:pt x="1166" y="76"/>
                  </a:lnTo>
                  <a:lnTo>
                    <a:pt x="1170" y="74"/>
                  </a:lnTo>
                  <a:lnTo>
                    <a:pt x="1168" y="70"/>
                  </a:lnTo>
                  <a:lnTo>
                    <a:pt x="1166" y="68"/>
                  </a:lnTo>
                  <a:lnTo>
                    <a:pt x="1162" y="68"/>
                  </a:lnTo>
                  <a:lnTo>
                    <a:pt x="1162" y="68"/>
                  </a:lnTo>
                  <a:lnTo>
                    <a:pt x="1158" y="68"/>
                  </a:lnTo>
                  <a:lnTo>
                    <a:pt x="1154" y="72"/>
                  </a:lnTo>
                  <a:lnTo>
                    <a:pt x="1154" y="72"/>
                  </a:lnTo>
                  <a:lnTo>
                    <a:pt x="1150" y="76"/>
                  </a:lnTo>
                  <a:lnTo>
                    <a:pt x="1146" y="78"/>
                  </a:lnTo>
                  <a:lnTo>
                    <a:pt x="1146" y="78"/>
                  </a:lnTo>
                  <a:lnTo>
                    <a:pt x="1142" y="78"/>
                  </a:lnTo>
                  <a:lnTo>
                    <a:pt x="1142" y="78"/>
                  </a:lnTo>
                  <a:lnTo>
                    <a:pt x="1136" y="76"/>
                  </a:lnTo>
                  <a:lnTo>
                    <a:pt x="1136" y="76"/>
                  </a:lnTo>
                  <a:lnTo>
                    <a:pt x="1136" y="72"/>
                  </a:lnTo>
                  <a:lnTo>
                    <a:pt x="1138" y="68"/>
                  </a:lnTo>
                  <a:lnTo>
                    <a:pt x="1138" y="68"/>
                  </a:lnTo>
                  <a:lnTo>
                    <a:pt x="1136" y="68"/>
                  </a:lnTo>
                  <a:lnTo>
                    <a:pt x="1136" y="68"/>
                  </a:lnTo>
                  <a:lnTo>
                    <a:pt x="1132" y="70"/>
                  </a:lnTo>
                  <a:lnTo>
                    <a:pt x="1132" y="70"/>
                  </a:lnTo>
                  <a:lnTo>
                    <a:pt x="1126" y="70"/>
                  </a:lnTo>
                  <a:lnTo>
                    <a:pt x="1126" y="70"/>
                  </a:lnTo>
                  <a:lnTo>
                    <a:pt x="1124" y="70"/>
                  </a:lnTo>
                  <a:lnTo>
                    <a:pt x="1122" y="68"/>
                  </a:lnTo>
                  <a:lnTo>
                    <a:pt x="1122" y="68"/>
                  </a:lnTo>
                  <a:lnTo>
                    <a:pt x="1124" y="64"/>
                  </a:lnTo>
                  <a:lnTo>
                    <a:pt x="1126" y="60"/>
                  </a:lnTo>
                  <a:lnTo>
                    <a:pt x="1130" y="60"/>
                  </a:lnTo>
                  <a:lnTo>
                    <a:pt x="1132" y="56"/>
                  </a:lnTo>
                  <a:lnTo>
                    <a:pt x="1132" y="56"/>
                  </a:lnTo>
                  <a:lnTo>
                    <a:pt x="1132" y="54"/>
                  </a:lnTo>
                  <a:lnTo>
                    <a:pt x="1130" y="52"/>
                  </a:lnTo>
                  <a:lnTo>
                    <a:pt x="1128" y="50"/>
                  </a:lnTo>
                  <a:lnTo>
                    <a:pt x="1126" y="48"/>
                  </a:lnTo>
                  <a:lnTo>
                    <a:pt x="1126" y="48"/>
                  </a:lnTo>
                  <a:lnTo>
                    <a:pt x="1126" y="46"/>
                  </a:lnTo>
                  <a:lnTo>
                    <a:pt x="1126" y="44"/>
                  </a:lnTo>
                  <a:lnTo>
                    <a:pt x="1128" y="42"/>
                  </a:lnTo>
                  <a:lnTo>
                    <a:pt x="1126" y="40"/>
                  </a:lnTo>
                  <a:lnTo>
                    <a:pt x="1126" y="40"/>
                  </a:lnTo>
                  <a:lnTo>
                    <a:pt x="1122" y="38"/>
                  </a:lnTo>
                  <a:lnTo>
                    <a:pt x="1122" y="38"/>
                  </a:lnTo>
                  <a:lnTo>
                    <a:pt x="1118" y="40"/>
                  </a:lnTo>
                  <a:lnTo>
                    <a:pt x="1118" y="40"/>
                  </a:lnTo>
                  <a:lnTo>
                    <a:pt x="1114" y="42"/>
                  </a:lnTo>
                  <a:lnTo>
                    <a:pt x="1114" y="42"/>
                  </a:lnTo>
                  <a:lnTo>
                    <a:pt x="1110" y="44"/>
                  </a:lnTo>
                  <a:lnTo>
                    <a:pt x="1106" y="44"/>
                  </a:lnTo>
                  <a:lnTo>
                    <a:pt x="1106" y="44"/>
                  </a:lnTo>
                  <a:lnTo>
                    <a:pt x="1104" y="40"/>
                  </a:lnTo>
                  <a:lnTo>
                    <a:pt x="1100" y="38"/>
                  </a:lnTo>
                  <a:lnTo>
                    <a:pt x="1100" y="38"/>
                  </a:lnTo>
                  <a:lnTo>
                    <a:pt x="1096" y="36"/>
                  </a:lnTo>
                  <a:lnTo>
                    <a:pt x="1092" y="34"/>
                  </a:lnTo>
                  <a:lnTo>
                    <a:pt x="1092" y="34"/>
                  </a:lnTo>
                  <a:lnTo>
                    <a:pt x="1090" y="32"/>
                  </a:lnTo>
                  <a:lnTo>
                    <a:pt x="1092" y="30"/>
                  </a:lnTo>
                  <a:lnTo>
                    <a:pt x="1098" y="28"/>
                  </a:lnTo>
                  <a:lnTo>
                    <a:pt x="1098" y="28"/>
                  </a:lnTo>
                  <a:lnTo>
                    <a:pt x="1102" y="26"/>
                  </a:lnTo>
                  <a:lnTo>
                    <a:pt x="1104" y="22"/>
                  </a:lnTo>
                  <a:lnTo>
                    <a:pt x="1104" y="22"/>
                  </a:lnTo>
                  <a:lnTo>
                    <a:pt x="1104" y="18"/>
                  </a:lnTo>
                  <a:lnTo>
                    <a:pt x="1104" y="16"/>
                  </a:lnTo>
                  <a:lnTo>
                    <a:pt x="1104" y="14"/>
                  </a:lnTo>
                  <a:lnTo>
                    <a:pt x="1104" y="14"/>
                  </a:lnTo>
                  <a:lnTo>
                    <a:pt x="1102" y="12"/>
                  </a:lnTo>
                  <a:lnTo>
                    <a:pt x="1102" y="12"/>
                  </a:lnTo>
                  <a:lnTo>
                    <a:pt x="1100" y="14"/>
                  </a:lnTo>
                  <a:lnTo>
                    <a:pt x="1100" y="14"/>
                  </a:lnTo>
                  <a:lnTo>
                    <a:pt x="1096" y="14"/>
                  </a:lnTo>
                  <a:lnTo>
                    <a:pt x="1096" y="14"/>
                  </a:lnTo>
                  <a:lnTo>
                    <a:pt x="1096" y="14"/>
                  </a:lnTo>
                  <a:lnTo>
                    <a:pt x="1096" y="14"/>
                  </a:lnTo>
                  <a:lnTo>
                    <a:pt x="1088" y="10"/>
                  </a:lnTo>
                  <a:lnTo>
                    <a:pt x="1088" y="10"/>
                  </a:lnTo>
                  <a:lnTo>
                    <a:pt x="1084" y="10"/>
                  </a:lnTo>
                  <a:lnTo>
                    <a:pt x="1084" y="10"/>
                  </a:lnTo>
                  <a:lnTo>
                    <a:pt x="1080" y="10"/>
                  </a:lnTo>
                  <a:lnTo>
                    <a:pt x="1080" y="10"/>
                  </a:lnTo>
                  <a:lnTo>
                    <a:pt x="1078" y="10"/>
                  </a:lnTo>
                  <a:lnTo>
                    <a:pt x="1078" y="10"/>
                  </a:lnTo>
                  <a:lnTo>
                    <a:pt x="1074" y="8"/>
                  </a:lnTo>
                  <a:lnTo>
                    <a:pt x="1074" y="8"/>
                  </a:lnTo>
                  <a:lnTo>
                    <a:pt x="1070" y="6"/>
                  </a:lnTo>
                  <a:lnTo>
                    <a:pt x="1068" y="4"/>
                  </a:lnTo>
                  <a:lnTo>
                    <a:pt x="1066" y="2"/>
                  </a:lnTo>
                  <a:lnTo>
                    <a:pt x="1064" y="0"/>
                  </a:lnTo>
                  <a:lnTo>
                    <a:pt x="1064" y="0"/>
                  </a:lnTo>
                  <a:lnTo>
                    <a:pt x="1060"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212" name="Freeform 197"/>
            <p:cNvSpPr>
              <a:spLocks/>
            </p:cNvSpPr>
            <p:nvPr/>
          </p:nvSpPr>
          <p:spPr bwMode="auto">
            <a:xfrm>
              <a:off x="4454" y="1840"/>
              <a:ext cx="94" cy="50"/>
            </a:xfrm>
            <a:custGeom>
              <a:avLst/>
              <a:gdLst>
                <a:gd name="T0" fmla="*/ 68 w 94"/>
                <a:gd name="T1" fmla="*/ 8 h 50"/>
                <a:gd name="T2" fmla="*/ 68 w 94"/>
                <a:gd name="T3" fmla="*/ 8 h 50"/>
                <a:gd name="T4" fmla="*/ 70 w 94"/>
                <a:gd name="T5" fmla="*/ 8 h 50"/>
                <a:gd name="T6" fmla="*/ 70 w 94"/>
                <a:gd name="T7" fmla="*/ 8 h 50"/>
                <a:gd name="T8" fmla="*/ 80 w 94"/>
                <a:gd name="T9" fmla="*/ 4 h 50"/>
                <a:gd name="T10" fmla="*/ 86 w 94"/>
                <a:gd name="T11" fmla="*/ 2 h 50"/>
                <a:gd name="T12" fmla="*/ 90 w 94"/>
                <a:gd name="T13" fmla="*/ 0 h 50"/>
                <a:gd name="T14" fmla="*/ 90 w 94"/>
                <a:gd name="T15" fmla="*/ 0 h 50"/>
                <a:gd name="T16" fmla="*/ 94 w 94"/>
                <a:gd name="T17" fmla="*/ 2 h 50"/>
                <a:gd name="T18" fmla="*/ 94 w 94"/>
                <a:gd name="T19" fmla="*/ 2 h 50"/>
                <a:gd name="T20" fmla="*/ 94 w 94"/>
                <a:gd name="T21" fmla="*/ 4 h 50"/>
                <a:gd name="T22" fmla="*/ 94 w 94"/>
                <a:gd name="T23" fmla="*/ 8 h 50"/>
                <a:gd name="T24" fmla="*/ 90 w 94"/>
                <a:gd name="T25" fmla="*/ 14 h 50"/>
                <a:gd name="T26" fmla="*/ 82 w 94"/>
                <a:gd name="T27" fmla="*/ 18 h 50"/>
                <a:gd name="T28" fmla="*/ 76 w 94"/>
                <a:gd name="T29" fmla="*/ 20 h 50"/>
                <a:gd name="T30" fmla="*/ 76 w 94"/>
                <a:gd name="T31" fmla="*/ 20 h 50"/>
                <a:gd name="T32" fmla="*/ 76 w 94"/>
                <a:gd name="T33" fmla="*/ 20 h 50"/>
                <a:gd name="T34" fmla="*/ 76 w 94"/>
                <a:gd name="T35" fmla="*/ 20 h 50"/>
                <a:gd name="T36" fmla="*/ 70 w 94"/>
                <a:gd name="T37" fmla="*/ 20 h 50"/>
                <a:gd name="T38" fmla="*/ 70 w 94"/>
                <a:gd name="T39" fmla="*/ 20 h 50"/>
                <a:gd name="T40" fmla="*/ 62 w 94"/>
                <a:gd name="T41" fmla="*/ 18 h 50"/>
                <a:gd name="T42" fmla="*/ 62 w 94"/>
                <a:gd name="T43" fmla="*/ 18 h 50"/>
                <a:gd name="T44" fmla="*/ 58 w 94"/>
                <a:gd name="T45" fmla="*/ 18 h 50"/>
                <a:gd name="T46" fmla="*/ 58 w 94"/>
                <a:gd name="T47" fmla="*/ 18 h 50"/>
                <a:gd name="T48" fmla="*/ 54 w 94"/>
                <a:gd name="T49" fmla="*/ 20 h 50"/>
                <a:gd name="T50" fmla="*/ 54 w 94"/>
                <a:gd name="T51" fmla="*/ 22 h 50"/>
                <a:gd name="T52" fmla="*/ 50 w 94"/>
                <a:gd name="T53" fmla="*/ 28 h 50"/>
                <a:gd name="T54" fmla="*/ 50 w 94"/>
                <a:gd name="T55" fmla="*/ 28 h 50"/>
                <a:gd name="T56" fmla="*/ 44 w 94"/>
                <a:gd name="T57" fmla="*/ 36 h 50"/>
                <a:gd name="T58" fmla="*/ 34 w 94"/>
                <a:gd name="T59" fmla="*/ 40 h 50"/>
                <a:gd name="T60" fmla="*/ 34 w 94"/>
                <a:gd name="T61" fmla="*/ 40 h 50"/>
                <a:gd name="T62" fmla="*/ 24 w 94"/>
                <a:gd name="T63" fmla="*/ 44 h 50"/>
                <a:gd name="T64" fmla="*/ 12 w 94"/>
                <a:gd name="T65" fmla="*/ 48 h 50"/>
                <a:gd name="T66" fmla="*/ 12 w 94"/>
                <a:gd name="T67" fmla="*/ 48 h 50"/>
                <a:gd name="T68" fmla="*/ 4 w 94"/>
                <a:gd name="T69" fmla="*/ 50 h 50"/>
                <a:gd name="T70" fmla="*/ 4 w 94"/>
                <a:gd name="T71" fmla="*/ 50 h 50"/>
                <a:gd name="T72" fmla="*/ 0 w 94"/>
                <a:gd name="T73" fmla="*/ 48 h 50"/>
                <a:gd name="T74" fmla="*/ 0 w 94"/>
                <a:gd name="T75" fmla="*/ 46 h 50"/>
                <a:gd name="T76" fmla="*/ 0 w 94"/>
                <a:gd name="T77" fmla="*/ 44 h 50"/>
                <a:gd name="T78" fmla="*/ 4 w 94"/>
                <a:gd name="T79" fmla="*/ 40 h 50"/>
                <a:gd name="T80" fmla="*/ 4 w 94"/>
                <a:gd name="T81" fmla="*/ 40 h 50"/>
                <a:gd name="T82" fmla="*/ 14 w 94"/>
                <a:gd name="T83" fmla="*/ 36 h 50"/>
                <a:gd name="T84" fmla="*/ 24 w 94"/>
                <a:gd name="T85" fmla="*/ 32 h 50"/>
                <a:gd name="T86" fmla="*/ 24 w 94"/>
                <a:gd name="T87" fmla="*/ 32 h 50"/>
                <a:gd name="T88" fmla="*/ 34 w 94"/>
                <a:gd name="T89" fmla="*/ 28 h 50"/>
                <a:gd name="T90" fmla="*/ 40 w 94"/>
                <a:gd name="T91" fmla="*/ 26 h 50"/>
                <a:gd name="T92" fmla="*/ 42 w 94"/>
                <a:gd name="T93" fmla="*/ 22 h 50"/>
                <a:gd name="T94" fmla="*/ 42 w 94"/>
                <a:gd name="T95" fmla="*/ 22 h 50"/>
                <a:gd name="T96" fmla="*/ 44 w 94"/>
                <a:gd name="T97" fmla="*/ 18 h 50"/>
                <a:gd name="T98" fmla="*/ 44 w 94"/>
                <a:gd name="T99" fmla="*/ 14 h 50"/>
                <a:gd name="T100" fmla="*/ 44 w 94"/>
                <a:gd name="T101" fmla="*/ 10 h 50"/>
                <a:gd name="T102" fmla="*/ 50 w 94"/>
                <a:gd name="T103" fmla="*/ 6 h 50"/>
                <a:gd name="T104" fmla="*/ 50 w 94"/>
                <a:gd name="T105" fmla="*/ 6 h 50"/>
                <a:gd name="T106" fmla="*/ 54 w 94"/>
                <a:gd name="T107" fmla="*/ 6 h 50"/>
                <a:gd name="T108" fmla="*/ 54 w 94"/>
                <a:gd name="T109" fmla="*/ 6 h 50"/>
                <a:gd name="T110" fmla="*/ 62 w 94"/>
                <a:gd name="T111" fmla="*/ 6 h 50"/>
                <a:gd name="T112" fmla="*/ 62 w 94"/>
                <a:gd name="T113" fmla="*/ 6 h 50"/>
                <a:gd name="T114" fmla="*/ 68 w 94"/>
                <a:gd name="T115" fmla="*/ 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94" h="50">
                  <a:moveTo>
                    <a:pt x="68" y="8"/>
                  </a:moveTo>
                  <a:lnTo>
                    <a:pt x="68" y="8"/>
                  </a:lnTo>
                  <a:lnTo>
                    <a:pt x="70" y="8"/>
                  </a:lnTo>
                  <a:lnTo>
                    <a:pt x="70" y="8"/>
                  </a:lnTo>
                  <a:lnTo>
                    <a:pt x="80" y="4"/>
                  </a:lnTo>
                  <a:lnTo>
                    <a:pt x="86" y="2"/>
                  </a:lnTo>
                  <a:lnTo>
                    <a:pt x="90" y="0"/>
                  </a:lnTo>
                  <a:lnTo>
                    <a:pt x="90" y="0"/>
                  </a:lnTo>
                  <a:lnTo>
                    <a:pt x="94" y="2"/>
                  </a:lnTo>
                  <a:lnTo>
                    <a:pt x="94" y="2"/>
                  </a:lnTo>
                  <a:lnTo>
                    <a:pt x="94" y="4"/>
                  </a:lnTo>
                  <a:lnTo>
                    <a:pt x="94" y="8"/>
                  </a:lnTo>
                  <a:lnTo>
                    <a:pt x="90" y="14"/>
                  </a:lnTo>
                  <a:lnTo>
                    <a:pt x="82" y="18"/>
                  </a:lnTo>
                  <a:lnTo>
                    <a:pt x="76" y="20"/>
                  </a:lnTo>
                  <a:lnTo>
                    <a:pt x="76" y="20"/>
                  </a:lnTo>
                  <a:lnTo>
                    <a:pt x="76" y="20"/>
                  </a:lnTo>
                  <a:lnTo>
                    <a:pt x="76" y="20"/>
                  </a:lnTo>
                  <a:lnTo>
                    <a:pt x="70" y="20"/>
                  </a:lnTo>
                  <a:lnTo>
                    <a:pt x="70" y="20"/>
                  </a:lnTo>
                  <a:lnTo>
                    <a:pt x="62" y="18"/>
                  </a:lnTo>
                  <a:lnTo>
                    <a:pt x="62" y="18"/>
                  </a:lnTo>
                  <a:lnTo>
                    <a:pt x="58" y="18"/>
                  </a:lnTo>
                  <a:lnTo>
                    <a:pt x="58" y="18"/>
                  </a:lnTo>
                  <a:lnTo>
                    <a:pt x="54" y="20"/>
                  </a:lnTo>
                  <a:lnTo>
                    <a:pt x="54" y="22"/>
                  </a:lnTo>
                  <a:lnTo>
                    <a:pt x="50" y="28"/>
                  </a:lnTo>
                  <a:lnTo>
                    <a:pt x="50" y="28"/>
                  </a:lnTo>
                  <a:lnTo>
                    <a:pt x="44" y="36"/>
                  </a:lnTo>
                  <a:lnTo>
                    <a:pt x="34" y="40"/>
                  </a:lnTo>
                  <a:lnTo>
                    <a:pt x="34" y="40"/>
                  </a:lnTo>
                  <a:lnTo>
                    <a:pt x="24" y="44"/>
                  </a:lnTo>
                  <a:lnTo>
                    <a:pt x="12" y="48"/>
                  </a:lnTo>
                  <a:lnTo>
                    <a:pt x="12" y="48"/>
                  </a:lnTo>
                  <a:lnTo>
                    <a:pt x="4" y="50"/>
                  </a:lnTo>
                  <a:lnTo>
                    <a:pt x="4" y="50"/>
                  </a:lnTo>
                  <a:lnTo>
                    <a:pt x="0" y="48"/>
                  </a:lnTo>
                  <a:lnTo>
                    <a:pt x="0" y="46"/>
                  </a:lnTo>
                  <a:lnTo>
                    <a:pt x="0" y="44"/>
                  </a:lnTo>
                  <a:lnTo>
                    <a:pt x="4" y="40"/>
                  </a:lnTo>
                  <a:lnTo>
                    <a:pt x="4" y="40"/>
                  </a:lnTo>
                  <a:lnTo>
                    <a:pt x="14" y="36"/>
                  </a:lnTo>
                  <a:lnTo>
                    <a:pt x="24" y="32"/>
                  </a:lnTo>
                  <a:lnTo>
                    <a:pt x="24" y="32"/>
                  </a:lnTo>
                  <a:lnTo>
                    <a:pt x="34" y="28"/>
                  </a:lnTo>
                  <a:lnTo>
                    <a:pt x="40" y="26"/>
                  </a:lnTo>
                  <a:lnTo>
                    <a:pt x="42" y="22"/>
                  </a:lnTo>
                  <a:lnTo>
                    <a:pt x="42" y="22"/>
                  </a:lnTo>
                  <a:lnTo>
                    <a:pt x="44" y="18"/>
                  </a:lnTo>
                  <a:lnTo>
                    <a:pt x="44" y="14"/>
                  </a:lnTo>
                  <a:lnTo>
                    <a:pt x="44" y="10"/>
                  </a:lnTo>
                  <a:lnTo>
                    <a:pt x="50" y="6"/>
                  </a:lnTo>
                  <a:lnTo>
                    <a:pt x="50" y="6"/>
                  </a:lnTo>
                  <a:lnTo>
                    <a:pt x="54" y="6"/>
                  </a:lnTo>
                  <a:lnTo>
                    <a:pt x="54" y="6"/>
                  </a:lnTo>
                  <a:lnTo>
                    <a:pt x="62" y="6"/>
                  </a:lnTo>
                  <a:lnTo>
                    <a:pt x="62" y="6"/>
                  </a:lnTo>
                  <a:lnTo>
                    <a:pt x="68" y="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213" name="Freeform 198"/>
            <p:cNvSpPr>
              <a:spLocks/>
            </p:cNvSpPr>
            <p:nvPr/>
          </p:nvSpPr>
          <p:spPr bwMode="auto">
            <a:xfrm>
              <a:off x="4342" y="1752"/>
              <a:ext cx="152" cy="138"/>
            </a:xfrm>
            <a:custGeom>
              <a:avLst/>
              <a:gdLst>
                <a:gd name="T0" fmla="*/ 14 w 152"/>
                <a:gd name="T1" fmla="*/ 46 h 138"/>
                <a:gd name="T2" fmla="*/ 0 w 152"/>
                <a:gd name="T3" fmla="*/ 38 h 138"/>
                <a:gd name="T4" fmla="*/ 28 w 152"/>
                <a:gd name="T5" fmla="*/ 22 h 138"/>
                <a:gd name="T6" fmla="*/ 46 w 152"/>
                <a:gd name="T7" fmla="*/ 8 h 138"/>
                <a:gd name="T8" fmla="*/ 54 w 152"/>
                <a:gd name="T9" fmla="*/ 0 h 138"/>
                <a:gd name="T10" fmla="*/ 58 w 152"/>
                <a:gd name="T11" fmla="*/ 2 h 138"/>
                <a:gd name="T12" fmla="*/ 68 w 152"/>
                <a:gd name="T13" fmla="*/ 10 h 138"/>
                <a:gd name="T14" fmla="*/ 82 w 152"/>
                <a:gd name="T15" fmla="*/ 26 h 138"/>
                <a:gd name="T16" fmla="*/ 96 w 152"/>
                <a:gd name="T17" fmla="*/ 32 h 138"/>
                <a:gd name="T18" fmla="*/ 98 w 152"/>
                <a:gd name="T19" fmla="*/ 44 h 138"/>
                <a:gd name="T20" fmla="*/ 106 w 152"/>
                <a:gd name="T21" fmla="*/ 50 h 138"/>
                <a:gd name="T22" fmla="*/ 112 w 152"/>
                <a:gd name="T23" fmla="*/ 50 h 138"/>
                <a:gd name="T24" fmla="*/ 124 w 152"/>
                <a:gd name="T25" fmla="*/ 50 h 138"/>
                <a:gd name="T26" fmla="*/ 140 w 152"/>
                <a:gd name="T27" fmla="*/ 58 h 138"/>
                <a:gd name="T28" fmla="*/ 150 w 152"/>
                <a:gd name="T29" fmla="*/ 72 h 138"/>
                <a:gd name="T30" fmla="*/ 150 w 152"/>
                <a:gd name="T31" fmla="*/ 82 h 138"/>
                <a:gd name="T32" fmla="*/ 132 w 152"/>
                <a:gd name="T33" fmla="*/ 74 h 138"/>
                <a:gd name="T34" fmla="*/ 132 w 152"/>
                <a:gd name="T35" fmla="*/ 106 h 138"/>
                <a:gd name="T36" fmla="*/ 128 w 152"/>
                <a:gd name="T37" fmla="*/ 112 h 138"/>
                <a:gd name="T38" fmla="*/ 124 w 152"/>
                <a:gd name="T39" fmla="*/ 110 h 138"/>
                <a:gd name="T40" fmla="*/ 124 w 152"/>
                <a:gd name="T41" fmla="*/ 102 h 138"/>
                <a:gd name="T42" fmla="*/ 114 w 152"/>
                <a:gd name="T43" fmla="*/ 88 h 138"/>
                <a:gd name="T44" fmla="*/ 112 w 152"/>
                <a:gd name="T45" fmla="*/ 76 h 138"/>
                <a:gd name="T46" fmla="*/ 98 w 152"/>
                <a:gd name="T47" fmla="*/ 64 h 138"/>
                <a:gd name="T48" fmla="*/ 92 w 152"/>
                <a:gd name="T49" fmla="*/ 64 h 138"/>
                <a:gd name="T50" fmla="*/ 82 w 152"/>
                <a:gd name="T51" fmla="*/ 74 h 138"/>
                <a:gd name="T52" fmla="*/ 78 w 152"/>
                <a:gd name="T53" fmla="*/ 82 h 138"/>
                <a:gd name="T54" fmla="*/ 72 w 152"/>
                <a:gd name="T55" fmla="*/ 86 h 138"/>
                <a:gd name="T56" fmla="*/ 72 w 152"/>
                <a:gd name="T57" fmla="*/ 104 h 138"/>
                <a:gd name="T58" fmla="*/ 72 w 152"/>
                <a:gd name="T59" fmla="*/ 132 h 138"/>
                <a:gd name="T60" fmla="*/ 68 w 152"/>
                <a:gd name="T61" fmla="*/ 138 h 138"/>
                <a:gd name="T62" fmla="*/ 66 w 152"/>
                <a:gd name="T63" fmla="*/ 138 h 138"/>
                <a:gd name="T64" fmla="*/ 60 w 152"/>
                <a:gd name="T65" fmla="*/ 118 h 138"/>
                <a:gd name="T66" fmla="*/ 62 w 152"/>
                <a:gd name="T67" fmla="*/ 96 h 138"/>
                <a:gd name="T68" fmla="*/ 56 w 152"/>
                <a:gd name="T69" fmla="*/ 80 h 138"/>
                <a:gd name="T70" fmla="*/ 48 w 152"/>
                <a:gd name="T71" fmla="*/ 78 h 138"/>
                <a:gd name="T72" fmla="*/ 46 w 152"/>
                <a:gd name="T73" fmla="*/ 74 h 138"/>
                <a:gd name="T74" fmla="*/ 60 w 152"/>
                <a:gd name="T75" fmla="*/ 64 h 138"/>
                <a:gd name="T76" fmla="*/ 66 w 152"/>
                <a:gd name="T77" fmla="*/ 56 h 138"/>
                <a:gd name="T78" fmla="*/ 68 w 152"/>
                <a:gd name="T79" fmla="*/ 54 h 138"/>
                <a:gd name="T80" fmla="*/ 72 w 152"/>
                <a:gd name="T81" fmla="*/ 56 h 138"/>
                <a:gd name="T82" fmla="*/ 76 w 152"/>
                <a:gd name="T83" fmla="*/ 56 h 138"/>
                <a:gd name="T84" fmla="*/ 82 w 152"/>
                <a:gd name="T85" fmla="*/ 52 h 138"/>
                <a:gd name="T86" fmla="*/ 84 w 152"/>
                <a:gd name="T87" fmla="*/ 50 h 138"/>
                <a:gd name="T88" fmla="*/ 80 w 152"/>
                <a:gd name="T89" fmla="*/ 44 h 138"/>
                <a:gd name="T90" fmla="*/ 70 w 152"/>
                <a:gd name="T91" fmla="*/ 48 h 138"/>
                <a:gd name="T92" fmla="*/ 62 w 152"/>
                <a:gd name="T93" fmla="*/ 52 h 138"/>
                <a:gd name="T94" fmla="*/ 56 w 152"/>
                <a:gd name="T95" fmla="*/ 48 h 138"/>
                <a:gd name="T96" fmla="*/ 48 w 152"/>
                <a:gd name="T97" fmla="*/ 36 h 138"/>
                <a:gd name="T98" fmla="*/ 44 w 152"/>
                <a:gd name="T99" fmla="*/ 36 h 138"/>
                <a:gd name="T100" fmla="*/ 32 w 152"/>
                <a:gd name="T101" fmla="*/ 40 h 138"/>
                <a:gd name="T102" fmla="*/ 22 w 152"/>
                <a:gd name="T103" fmla="*/ 46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52" h="138">
                  <a:moveTo>
                    <a:pt x="18" y="46"/>
                  </a:moveTo>
                  <a:lnTo>
                    <a:pt x="18" y="46"/>
                  </a:lnTo>
                  <a:lnTo>
                    <a:pt x="14" y="46"/>
                  </a:lnTo>
                  <a:lnTo>
                    <a:pt x="8" y="44"/>
                  </a:lnTo>
                  <a:lnTo>
                    <a:pt x="0" y="38"/>
                  </a:lnTo>
                  <a:lnTo>
                    <a:pt x="0" y="38"/>
                  </a:lnTo>
                  <a:lnTo>
                    <a:pt x="8" y="32"/>
                  </a:lnTo>
                  <a:lnTo>
                    <a:pt x="18" y="26"/>
                  </a:lnTo>
                  <a:lnTo>
                    <a:pt x="28" y="22"/>
                  </a:lnTo>
                  <a:lnTo>
                    <a:pt x="38" y="16"/>
                  </a:lnTo>
                  <a:lnTo>
                    <a:pt x="38" y="16"/>
                  </a:lnTo>
                  <a:lnTo>
                    <a:pt x="46" y="8"/>
                  </a:lnTo>
                  <a:lnTo>
                    <a:pt x="50" y="2"/>
                  </a:lnTo>
                  <a:lnTo>
                    <a:pt x="54" y="0"/>
                  </a:lnTo>
                  <a:lnTo>
                    <a:pt x="54" y="0"/>
                  </a:lnTo>
                  <a:lnTo>
                    <a:pt x="54" y="0"/>
                  </a:lnTo>
                  <a:lnTo>
                    <a:pt x="54" y="0"/>
                  </a:lnTo>
                  <a:lnTo>
                    <a:pt x="58" y="2"/>
                  </a:lnTo>
                  <a:lnTo>
                    <a:pt x="62" y="4"/>
                  </a:lnTo>
                  <a:lnTo>
                    <a:pt x="68" y="10"/>
                  </a:lnTo>
                  <a:lnTo>
                    <a:pt x="68" y="10"/>
                  </a:lnTo>
                  <a:lnTo>
                    <a:pt x="74" y="18"/>
                  </a:lnTo>
                  <a:lnTo>
                    <a:pt x="78" y="22"/>
                  </a:lnTo>
                  <a:lnTo>
                    <a:pt x="82" y="26"/>
                  </a:lnTo>
                  <a:lnTo>
                    <a:pt x="82" y="26"/>
                  </a:lnTo>
                  <a:lnTo>
                    <a:pt x="92" y="30"/>
                  </a:lnTo>
                  <a:lnTo>
                    <a:pt x="96" y="32"/>
                  </a:lnTo>
                  <a:lnTo>
                    <a:pt x="96" y="38"/>
                  </a:lnTo>
                  <a:lnTo>
                    <a:pt x="96" y="38"/>
                  </a:lnTo>
                  <a:lnTo>
                    <a:pt x="98" y="44"/>
                  </a:lnTo>
                  <a:lnTo>
                    <a:pt x="100" y="48"/>
                  </a:lnTo>
                  <a:lnTo>
                    <a:pt x="102" y="50"/>
                  </a:lnTo>
                  <a:lnTo>
                    <a:pt x="106" y="50"/>
                  </a:lnTo>
                  <a:lnTo>
                    <a:pt x="106" y="50"/>
                  </a:lnTo>
                  <a:lnTo>
                    <a:pt x="112" y="50"/>
                  </a:lnTo>
                  <a:lnTo>
                    <a:pt x="112" y="50"/>
                  </a:lnTo>
                  <a:lnTo>
                    <a:pt x="120" y="50"/>
                  </a:lnTo>
                  <a:lnTo>
                    <a:pt x="120" y="50"/>
                  </a:lnTo>
                  <a:lnTo>
                    <a:pt x="124" y="50"/>
                  </a:lnTo>
                  <a:lnTo>
                    <a:pt x="124" y="50"/>
                  </a:lnTo>
                  <a:lnTo>
                    <a:pt x="132" y="52"/>
                  </a:lnTo>
                  <a:lnTo>
                    <a:pt x="140" y="58"/>
                  </a:lnTo>
                  <a:lnTo>
                    <a:pt x="146" y="64"/>
                  </a:lnTo>
                  <a:lnTo>
                    <a:pt x="150" y="72"/>
                  </a:lnTo>
                  <a:lnTo>
                    <a:pt x="150" y="72"/>
                  </a:lnTo>
                  <a:lnTo>
                    <a:pt x="152" y="80"/>
                  </a:lnTo>
                  <a:lnTo>
                    <a:pt x="152" y="82"/>
                  </a:lnTo>
                  <a:lnTo>
                    <a:pt x="150" y="82"/>
                  </a:lnTo>
                  <a:lnTo>
                    <a:pt x="150" y="82"/>
                  </a:lnTo>
                  <a:lnTo>
                    <a:pt x="142" y="78"/>
                  </a:lnTo>
                  <a:lnTo>
                    <a:pt x="132" y="74"/>
                  </a:lnTo>
                  <a:lnTo>
                    <a:pt x="132" y="74"/>
                  </a:lnTo>
                  <a:lnTo>
                    <a:pt x="134" y="94"/>
                  </a:lnTo>
                  <a:lnTo>
                    <a:pt x="132" y="106"/>
                  </a:lnTo>
                  <a:lnTo>
                    <a:pt x="132" y="110"/>
                  </a:lnTo>
                  <a:lnTo>
                    <a:pt x="128" y="112"/>
                  </a:lnTo>
                  <a:lnTo>
                    <a:pt x="128" y="112"/>
                  </a:lnTo>
                  <a:lnTo>
                    <a:pt x="128" y="112"/>
                  </a:lnTo>
                  <a:lnTo>
                    <a:pt x="128" y="112"/>
                  </a:lnTo>
                  <a:lnTo>
                    <a:pt x="124" y="110"/>
                  </a:lnTo>
                  <a:lnTo>
                    <a:pt x="124" y="108"/>
                  </a:lnTo>
                  <a:lnTo>
                    <a:pt x="124" y="102"/>
                  </a:lnTo>
                  <a:lnTo>
                    <a:pt x="124" y="102"/>
                  </a:lnTo>
                  <a:lnTo>
                    <a:pt x="118" y="96"/>
                  </a:lnTo>
                  <a:lnTo>
                    <a:pt x="114" y="88"/>
                  </a:lnTo>
                  <a:lnTo>
                    <a:pt x="114" y="88"/>
                  </a:lnTo>
                  <a:lnTo>
                    <a:pt x="112" y="82"/>
                  </a:lnTo>
                  <a:lnTo>
                    <a:pt x="112" y="76"/>
                  </a:lnTo>
                  <a:lnTo>
                    <a:pt x="112" y="76"/>
                  </a:lnTo>
                  <a:lnTo>
                    <a:pt x="106" y="68"/>
                  </a:lnTo>
                  <a:lnTo>
                    <a:pt x="98" y="64"/>
                  </a:lnTo>
                  <a:lnTo>
                    <a:pt x="98" y="64"/>
                  </a:lnTo>
                  <a:lnTo>
                    <a:pt x="96" y="64"/>
                  </a:lnTo>
                  <a:lnTo>
                    <a:pt x="96" y="64"/>
                  </a:lnTo>
                  <a:lnTo>
                    <a:pt x="92" y="64"/>
                  </a:lnTo>
                  <a:lnTo>
                    <a:pt x="88" y="66"/>
                  </a:lnTo>
                  <a:lnTo>
                    <a:pt x="82" y="74"/>
                  </a:lnTo>
                  <a:lnTo>
                    <a:pt x="82" y="74"/>
                  </a:lnTo>
                  <a:lnTo>
                    <a:pt x="80" y="78"/>
                  </a:lnTo>
                  <a:lnTo>
                    <a:pt x="78" y="82"/>
                  </a:lnTo>
                  <a:lnTo>
                    <a:pt x="78" y="82"/>
                  </a:lnTo>
                  <a:lnTo>
                    <a:pt x="76" y="84"/>
                  </a:lnTo>
                  <a:lnTo>
                    <a:pt x="72" y="86"/>
                  </a:lnTo>
                  <a:lnTo>
                    <a:pt x="72" y="86"/>
                  </a:lnTo>
                  <a:lnTo>
                    <a:pt x="70" y="90"/>
                  </a:lnTo>
                  <a:lnTo>
                    <a:pt x="70" y="94"/>
                  </a:lnTo>
                  <a:lnTo>
                    <a:pt x="72" y="104"/>
                  </a:lnTo>
                  <a:lnTo>
                    <a:pt x="72" y="104"/>
                  </a:lnTo>
                  <a:lnTo>
                    <a:pt x="74" y="122"/>
                  </a:lnTo>
                  <a:lnTo>
                    <a:pt x="72" y="132"/>
                  </a:lnTo>
                  <a:lnTo>
                    <a:pt x="72" y="136"/>
                  </a:lnTo>
                  <a:lnTo>
                    <a:pt x="68" y="138"/>
                  </a:lnTo>
                  <a:lnTo>
                    <a:pt x="68" y="138"/>
                  </a:lnTo>
                  <a:lnTo>
                    <a:pt x="68" y="138"/>
                  </a:lnTo>
                  <a:lnTo>
                    <a:pt x="68" y="138"/>
                  </a:lnTo>
                  <a:lnTo>
                    <a:pt x="66" y="138"/>
                  </a:lnTo>
                  <a:lnTo>
                    <a:pt x="64" y="136"/>
                  </a:lnTo>
                  <a:lnTo>
                    <a:pt x="62" y="130"/>
                  </a:lnTo>
                  <a:lnTo>
                    <a:pt x="60" y="118"/>
                  </a:lnTo>
                  <a:lnTo>
                    <a:pt x="60" y="118"/>
                  </a:lnTo>
                  <a:lnTo>
                    <a:pt x="60" y="108"/>
                  </a:lnTo>
                  <a:lnTo>
                    <a:pt x="62" y="96"/>
                  </a:lnTo>
                  <a:lnTo>
                    <a:pt x="62" y="96"/>
                  </a:lnTo>
                  <a:lnTo>
                    <a:pt x="60" y="88"/>
                  </a:lnTo>
                  <a:lnTo>
                    <a:pt x="56" y="80"/>
                  </a:lnTo>
                  <a:lnTo>
                    <a:pt x="56" y="80"/>
                  </a:lnTo>
                  <a:lnTo>
                    <a:pt x="52" y="80"/>
                  </a:lnTo>
                  <a:lnTo>
                    <a:pt x="48" y="78"/>
                  </a:lnTo>
                  <a:lnTo>
                    <a:pt x="46" y="76"/>
                  </a:lnTo>
                  <a:lnTo>
                    <a:pt x="46" y="74"/>
                  </a:lnTo>
                  <a:lnTo>
                    <a:pt x="46" y="74"/>
                  </a:lnTo>
                  <a:lnTo>
                    <a:pt x="48" y="70"/>
                  </a:lnTo>
                  <a:lnTo>
                    <a:pt x="52" y="68"/>
                  </a:lnTo>
                  <a:lnTo>
                    <a:pt x="60" y="64"/>
                  </a:lnTo>
                  <a:lnTo>
                    <a:pt x="60" y="64"/>
                  </a:lnTo>
                  <a:lnTo>
                    <a:pt x="64" y="58"/>
                  </a:lnTo>
                  <a:lnTo>
                    <a:pt x="66" y="56"/>
                  </a:lnTo>
                  <a:lnTo>
                    <a:pt x="68" y="54"/>
                  </a:lnTo>
                  <a:lnTo>
                    <a:pt x="68" y="54"/>
                  </a:lnTo>
                  <a:lnTo>
                    <a:pt x="68" y="54"/>
                  </a:lnTo>
                  <a:lnTo>
                    <a:pt x="68" y="54"/>
                  </a:lnTo>
                  <a:lnTo>
                    <a:pt x="72" y="56"/>
                  </a:lnTo>
                  <a:lnTo>
                    <a:pt x="72" y="56"/>
                  </a:lnTo>
                  <a:lnTo>
                    <a:pt x="76" y="56"/>
                  </a:lnTo>
                  <a:lnTo>
                    <a:pt x="76" y="56"/>
                  </a:lnTo>
                  <a:lnTo>
                    <a:pt x="76" y="56"/>
                  </a:lnTo>
                  <a:lnTo>
                    <a:pt x="76" y="56"/>
                  </a:lnTo>
                  <a:lnTo>
                    <a:pt x="80" y="54"/>
                  </a:lnTo>
                  <a:lnTo>
                    <a:pt x="82" y="52"/>
                  </a:lnTo>
                  <a:lnTo>
                    <a:pt x="82" y="50"/>
                  </a:lnTo>
                  <a:lnTo>
                    <a:pt x="82" y="46"/>
                  </a:lnTo>
                  <a:lnTo>
                    <a:pt x="84" y="50"/>
                  </a:lnTo>
                  <a:lnTo>
                    <a:pt x="84" y="50"/>
                  </a:lnTo>
                  <a:lnTo>
                    <a:pt x="82" y="46"/>
                  </a:lnTo>
                  <a:lnTo>
                    <a:pt x="80" y="44"/>
                  </a:lnTo>
                  <a:lnTo>
                    <a:pt x="80" y="44"/>
                  </a:lnTo>
                  <a:lnTo>
                    <a:pt x="76" y="46"/>
                  </a:lnTo>
                  <a:lnTo>
                    <a:pt x="70" y="48"/>
                  </a:lnTo>
                  <a:lnTo>
                    <a:pt x="62" y="52"/>
                  </a:lnTo>
                  <a:lnTo>
                    <a:pt x="62" y="52"/>
                  </a:lnTo>
                  <a:lnTo>
                    <a:pt x="62" y="52"/>
                  </a:lnTo>
                  <a:lnTo>
                    <a:pt x="62" y="52"/>
                  </a:lnTo>
                  <a:lnTo>
                    <a:pt x="58" y="50"/>
                  </a:lnTo>
                  <a:lnTo>
                    <a:pt x="56" y="48"/>
                  </a:lnTo>
                  <a:lnTo>
                    <a:pt x="54" y="44"/>
                  </a:lnTo>
                  <a:lnTo>
                    <a:pt x="50" y="38"/>
                  </a:lnTo>
                  <a:lnTo>
                    <a:pt x="48" y="36"/>
                  </a:lnTo>
                  <a:lnTo>
                    <a:pt x="44" y="36"/>
                  </a:lnTo>
                  <a:lnTo>
                    <a:pt x="44" y="36"/>
                  </a:lnTo>
                  <a:lnTo>
                    <a:pt x="44" y="36"/>
                  </a:lnTo>
                  <a:lnTo>
                    <a:pt x="44" y="36"/>
                  </a:lnTo>
                  <a:lnTo>
                    <a:pt x="38" y="36"/>
                  </a:lnTo>
                  <a:lnTo>
                    <a:pt x="32" y="40"/>
                  </a:lnTo>
                  <a:lnTo>
                    <a:pt x="28" y="44"/>
                  </a:lnTo>
                  <a:lnTo>
                    <a:pt x="22" y="46"/>
                  </a:lnTo>
                  <a:lnTo>
                    <a:pt x="22" y="46"/>
                  </a:lnTo>
                  <a:lnTo>
                    <a:pt x="18" y="4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214" name="Freeform 199"/>
            <p:cNvSpPr>
              <a:spLocks/>
            </p:cNvSpPr>
            <p:nvPr/>
          </p:nvSpPr>
          <p:spPr bwMode="auto">
            <a:xfrm>
              <a:off x="4380" y="1732"/>
              <a:ext cx="10" cy="14"/>
            </a:xfrm>
            <a:custGeom>
              <a:avLst/>
              <a:gdLst>
                <a:gd name="T0" fmla="*/ 6 w 10"/>
                <a:gd name="T1" fmla="*/ 14 h 14"/>
                <a:gd name="T2" fmla="*/ 6 w 10"/>
                <a:gd name="T3" fmla="*/ 14 h 14"/>
                <a:gd name="T4" fmla="*/ 2 w 10"/>
                <a:gd name="T5" fmla="*/ 12 h 14"/>
                <a:gd name="T6" fmla="*/ 0 w 10"/>
                <a:gd name="T7" fmla="*/ 8 h 14"/>
                <a:gd name="T8" fmla="*/ 0 w 10"/>
                <a:gd name="T9" fmla="*/ 4 h 14"/>
                <a:gd name="T10" fmla="*/ 2 w 10"/>
                <a:gd name="T11" fmla="*/ 2 h 14"/>
                <a:gd name="T12" fmla="*/ 2 w 10"/>
                <a:gd name="T13" fmla="*/ 2 h 14"/>
                <a:gd name="T14" fmla="*/ 6 w 10"/>
                <a:gd name="T15" fmla="*/ 0 h 14"/>
                <a:gd name="T16" fmla="*/ 6 w 10"/>
                <a:gd name="T17" fmla="*/ 0 h 14"/>
                <a:gd name="T18" fmla="*/ 10 w 10"/>
                <a:gd name="T19" fmla="*/ 2 h 14"/>
                <a:gd name="T20" fmla="*/ 10 w 10"/>
                <a:gd name="T21" fmla="*/ 8 h 14"/>
                <a:gd name="T22" fmla="*/ 10 w 10"/>
                <a:gd name="T23" fmla="*/ 12 h 14"/>
                <a:gd name="T24" fmla="*/ 8 w 10"/>
                <a:gd name="T25" fmla="*/ 14 h 14"/>
                <a:gd name="T26" fmla="*/ 6 w 10"/>
                <a:gd name="T27" fmla="*/ 14 h 14"/>
                <a:gd name="T28" fmla="*/ 6 w 10"/>
                <a:gd name="T29" fmla="*/ 14 h 14"/>
                <a:gd name="T30" fmla="*/ 6 w 10"/>
                <a:gd name="T31"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 h="14">
                  <a:moveTo>
                    <a:pt x="6" y="14"/>
                  </a:moveTo>
                  <a:lnTo>
                    <a:pt x="6" y="14"/>
                  </a:lnTo>
                  <a:lnTo>
                    <a:pt x="2" y="12"/>
                  </a:lnTo>
                  <a:lnTo>
                    <a:pt x="0" y="8"/>
                  </a:lnTo>
                  <a:lnTo>
                    <a:pt x="0" y="4"/>
                  </a:lnTo>
                  <a:lnTo>
                    <a:pt x="2" y="2"/>
                  </a:lnTo>
                  <a:lnTo>
                    <a:pt x="2" y="2"/>
                  </a:lnTo>
                  <a:lnTo>
                    <a:pt x="6" y="0"/>
                  </a:lnTo>
                  <a:lnTo>
                    <a:pt x="6" y="0"/>
                  </a:lnTo>
                  <a:lnTo>
                    <a:pt x="10" y="2"/>
                  </a:lnTo>
                  <a:lnTo>
                    <a:pt x="10" y="8"/>
                  </a:lnTo>
                  <a:lnTo>
                    <a:pt x="10" y="12"/>
                  </a:lnTo>
                  <a:lnTo>
                    <a:pt x="8" y="14"/>
                  </a:lnTo>
                  <a:lnTo>
                    <a:pt x="6" y="14"/>
                  </a:lnTo>
                  <a:lnTo>
                    <a:pt x="6" y="14"/>
                  </a:lnTo>
                  <a:lnTo>
                    <a:pt x="6" y="1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215" name="Freeform 200"/>
            <p:cNvSpPr>
              <a:spLocks/>
            </p:cNvSpPr>
            <p:nvPr/>
          </p:nvSpPr>
          <p:spPr bwMode="auto">
            <a:xfrm>
              <a:off x="4226" y="1666"/>
              <a:ext cx="90" cy="94"/>
            </a:xfrm>
            <a:custGeom>
              <a:avLst/>
              <a:gdLst>
                <a:gd name="T0" fmla="*/ 18 w 90"/>
                <a:gd name="T1" fmla="*/ 8 h 94"/>
                <a:gd name="T2" fmla="*/ 28 w 90"/>
                <a:gd name="T3" fmla="*/ 8 h 94"/>
                <a:gd name="T4" fmla="*/ 32 w 90"/>
                <a:gd name="T5" fmla="*/ 2 h 94"/>
                <a:gd name="T6" fmla="*/ 34 w 90"/>
                <a:gd name="T7" fmla="*/ 0 h 94"/>
                <a:gd name="T8" fmla="*/ 40 w 90"/>
                <a:gd name="T9" fmla="*/ 2 h 94"/>
                <a:gd name="T10" fmla="*/ 44 w 90"/>
                <a:gd name="T11" fmla="*/ 6 h 94"/>
                <a:gd name="T12" fmla="*/ 48 w 90"/>
                <a:gd name="T13" fmla="*/ 24 h 94"/>
                <a:gd name="T14" fmla="*/ 50 w 90"/>
                <a:gd name="T15" fmla="*/ 32 h 94"/>
                <a:gd name="T16" fmla="*/ 52 w 90"/>
                <a:gd name="T17" fmla="*/ 40 h 94"/>
                <a:gd name="T18" fmla="*/ 60 w 90"/>
                <a:gd name="T19" fmla="*/ 52 h 94"/>
                <a:gd name="T20" fmla="*/ 62 w 90"/>
                <a:gd name="T21" fmla="*/ 58 h 94"/>
                <a:gd name="T22" fmla="*/ 64 w 90"/>
                <a:gd name="T23" fmla="*/ 62 h 94"/>
                <a:gd name="T24" fmla="*/ 76 w 90"/>
                <a:gd name="T25" fmla="*/ 70 h 94"/>
                <a:gd name="T26" fmla="*/ 80 w 90"/>
                <a:gd name="T27" fmla="*/ 70 h 94"/>
                <a:gd name="T28" fmla="*/ 84 w 90"/>
                <a:gd name="T29" fmla="*/ 70 h 94"/>
                <a:gd name="T30" fmla="*/ 88 w 90"/>
                <a:gd name="T31" fmla="*/ 70 h 94"/>
                <a:gd name="T32" fmla="*/ 90 w 90"/>
                <a:gd name="T33" fmla="*/ 78 h 94"/>
                <a:gd name="T34" fmla="*/ 88 w 90"/>
                <a:gd name="T35" fmla="*/ 92 h 94"/>
                <a:gd name="T36" fmla="*/ 82 w 90"/>
                <a:gd name="T37" fmla="*/ 94 h 94"/>
                <a:gd name="T38" fmla="*/ 80 w 90"/>
                <a:gd name="T39" fmla="*/ 94 h 94"/>
                <a:gd name="T40" fmla="*/ 80 w 90"/>
                <a:gd name="T41" fmla="*/ 86 h 94"/>
                <a:gd name="T42" fmla="*/ 78 w 90"/>
                <a:gd name="T43" fmla="*/ 78 h 94"/>
                <a:gd name="T44" fmla="*/ 70 w 90"/>
                <a:gd name="T45" fmla="*/ 74 h 94"/>
                <a:gd name="T46" fmla="*/ 64 w 90"/>
                <a:gd name="T47" fmla="*/ 70 h 94"/>
                <a:gd name="T48" fmla="*/ 48 w 90"/>
                <a:gd name="T49" fmla="*/ 42 h 94"/>
                <a:gd name="T50" fmla="*/ 40 w 90"/>
                <a:gd name="T51" fmla="*/ 28 h 94"/>
                <a:gd name="T52" fmla="*/ 30 w 90"/>
                <a:gd name="T53" fmla="*/ 18 h 94"/>
                <a:gd name="T54" fmla="*/ 26 w 90"/>
                <a:gd name="T55" fmla="*/ 18 h 94"/>
                <a:gd name="T56" fmla="*/ 22 w 90"/>
                <a:gd name="T57" fmla="*/ 18 h 94"/>
                <a:gd name="T58" fmla="*/ 22 w 90"/>
                <a:gd name="T59" fmla="*/ 26 h 94"/>
                <a:gd name="T60" fmla="*/ 32 w 90"/>
                <a:gd name="T61" fmla="*/ 44 h 94"/>
                <a:gd name="T62" fmla="*/ 30 w 90"/>
                <a:gd name="T63" fmla="*/ 52 h 94"/>
                <a:gd name="T64" fmla="*/ 26 w 90"/>
                <a:gd name="T65" fmla="*/ 46 h 94"/>
                <a:gd name="T66" fmla="*/ 16 w 90"/>
                <a:gd name="T67" fmla="*/ 28 h 94"/>
                <a:gd name="T68" fmla="*/ 12 w 90"/>
                <a:gd name="T69" fmla="*/ 24 h 94"/>
                <a:gd name="T70" fmla="*/ 2 w 90"/>
                <a:gd name="T71" fmla="*/ 16 h 94"/>
                <a:gd name="T72" fmla="*/ 0 w 90"/>
                <a:gd name="T73" fmla="*/ 12 h 94"/>
                <a:gd name="T74" fmla="*/ 4 w 90"/>
                <a:gd name="T75" fmla="*/ 10 h 94"/>
                <a:gd name="T76" fmla="*/ 14 w 90"/>
                <a:gd name="T77" fmla="*/ 8 h 94"/>
                <a:gd name="T78" fmla="*/ 16 w 90"/>
                <a:gd name="T79" fmla="*/ 8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90" h="94">
                  <a:moveTo>
                    <a:pt x="18" y="8"/>
                  </a:moveTo>
                  <a:lnTo>
                    <a:pt x="18" y="8"/>
                  </a:lnTo>
                  <a:lnTo>
                    <a:pt x="24" y="8"/>
                  </a:lnTo>
                  <a:lnTo>
                    <a:pt x="28" y="8"/>
                  </a:lnTo>
                  <a:lnTo>
                    <a:pt x="28" y="8"/>
                  </a:lnTo>
                  <a:lnTo>
                    <a:pt x="32" y="2"/>
                  </a:lnTo>
                  <a:lnTo>
                    <a:pt x="32" y="0"/>
                  </a:lnTo>
                  <a:lnTo>
                    <a:pt x="34" y="0"/>
                  </a:lnTo>
                  <a:lnTo>
                    <a:pt x="34" y="0"/>
                  </a:lnTo>
                  <a:lnTo>
                    <a:pt x="40" y="2"/>
                  </a:lnTo>
                  <a:lnTo>
                    <a:pt x="40" y="2"/>
                  </a:lnTo>
                  <a:lnTo>
                    <a:pt x="44" y="6"/>
                  </a:lnTo>
                  <a:lnTo>
                    <a:pt x="46" y="12"/>
                  </a:lnTo>
                  <a:lnTo>
                    <a:pt x="48" y="24"/>
                  </a:lnTo>
                  <a:lnTo>
                    <a:pt x="48" y="24"/>
                  </a:lnTo>
                  <a:lnTo>
                    <a:pt x="50" y="32"/>
                  </a:lnTo>
                  <a:lnTo>
                    <a:pt x="52" y="40"/>
                  </a:lnTo>
                  <a:lnTo>
                    <a:pt x="52" y="40"/>
                  </a:lnTo>
                  <a:lnTo>
                    <a:pt x="56" y="46"/>
                  </a:lnTo>
                  <a:lnTo>
                    <a:pt x="60" y="52"/>
                  </a:lnTo>
                  <a:lnTo>
                    <a:pt x="60" y="52"/>
                  </a:lnTo>
                  <a:lnTo>
                    <a:pt x="62" y="58"/>
                  </a:lnTo>
                  <a:lnTo>
                    <a:pt x="64" y="62"/>
                  </a:lnTo>
                  <a:lnTo>
                    <a:pt x="64" y="62"/>
                  </a:lnTo>
                  <a:lnTo>
                    <a:pt x="70" y="68"/>
                  </a:lnTo>
                  <a:lnTo>
                    <a:pt x="76" y="70"/>
                  </a:lnTo>
                  <a:lnTo>
                    <a:pt x="76" y="70"/>
                  </a:lnTo>
                  <a:lnTo>
                    <a:pt x="80" y="70"/>
                  </a:lnTo>
                  <a:lnTo>
                    <a:pt x="80" y="70"/>
                  </a:lnTo>
                  <a:lnTo>
                    <a:pt x="84" y="70"/>
                  </a:lnTo>
                  <a:lnTo>
                    <a:pt x="84" y="70"/>
                  </a:lnTo>
                  <a:lnTo>
                    <a:pt x="88" y="70"/>
                  </a:lnTo>
                  <a:lnTo>
                    <a:pt x="88" y="70"/>
                  </a:lnTo>
                  <a:lnTo>
                    <a:pt x="90" y="78"/>
                  </a:lnTo>
                  <a:lnTo>
                    <a:pt x="90" y="86"/>
                  </a:lnTo>
                  <a:lnTo>
                    <a:pt x="88" y="92"/>
                  </a:lnTo>
                  <a:lnTo>
                    <a:pt x="86" y="94"/>
                  </a:lnTo>
                  <a:lnTo>
                    <a:pt x="82" y="94"/>
                  </a:lnTo>
                  <a:lnTo>
                    <a:pt x="82" y="94"/>
                  </a:lnTo>
                  <a:lnTo>
                    <a:pt x="80" y="94"/>
                  </a:lnTo>
                  <a:lnTo>
                    <a:pt x="80" y="94"/>
                  </a:lnTo>
                  <a:lnTo>
                    <a:pt x="80" y="86"/>
                  </a:lnTo>
                  <a:lnTo>
                    <a:pt x="80" y="82"/>
                  </a:lnTo>
                  <a:lnTo>
                    <a:pt x="78" y="78"/>
                  </a:lnTo>
                  <a:lnTo>
                    <a:pt x="78" y="78"/>
                  </a:lnTo>
                  <a:lnTo>
                    <a:pt x="70" y="74"/>
                  </a:lnTo>
                  <a:lnTo>
                    <a:pt x="64" y="70"/>
                  </a:lnTo>
                  <a:lnTo>
                    <a:pt x="64" y="70"/>
                  </a:lnTo>
                  <a:lnTo>
                    <a:pt x="56" y="58"/>
                  </a:lnTo>
                  <a:lnTo>
                    <a:pt x="48" y="42"/>
                  </a:lnTo>
                  <a:lnTo>
                    <a:pt x="48" y="42"/>
                  </a:lnTo>
                  <a:lnTo>
                    <a:pt x="40" y="28"/>
                  </a:lnTo>
                  <a:lnTo>
                    <a:pt x="32" y="20"/>
                  </a:lnTo>
                  <a:lnTo>
                    <a:pt x="30" y="18"/>
                  </a:lnTo>
                  <a:lnTo>
                    <a:pt x="26" y="18"/>
                  </a:lnTo>
                  <a:lnTo>
                    <a:pt x="26" y="18"/>
                  </a:lnTo>
                  <a:lnTo>
                    <a:pt x="22" y="18"/>
                  </a:lnTo>
                  <a:lnTo>
                    <a:pt x="22" y="18"/>
                  </a:lnTo>
                  <a:lnTo>
                    <a:pt x="22" y="22"/>
                  </a:lnTo>
                  <a:lnTo>
                    <a:pt x="22" y="26"/>
                  </a:lnTo>
                  <a:lnTo>
                    <a:pt x="28" y="36"/>
                  </a:lnTo>
                  <a:lnTo>
                    <a:pt x="32" y="44"/>
                  </a:lnTo>
                  <a:lnTo>
                    <a:pt x="32" y="48"/>
                  </a:lnTo>
                  <a:lnTo>
                    <a:pt x="30" y="52"/>
                  </a:lnTo>
                  <a:lnTo>
                    <a:pt x="30" y="52"/>
                  </a:lnTo>
                  <a:lnTo>
                    <a:pt x="26" y="46"/>
                  </a:lnTo>
                  <a:lnTo>
                    <a:pt x="22" y="40"/>
                  </a:lnTo>
                  <a:lnTo>
                    <a:pt x="16" y="28"/>
                  </a:lnTo>
                  <a:lnTo>
                    <a:pt x="16" y="28"/>
                  </a:lnTo>
                  <a:lnTo>
                    <a:pt x="12" y="24"/>
                  </a:lnTo>
                  <a:lnTo>
                    <a:pt x="6" y="20"/>
                  </a:lnTo>
                  <a:lnTo>
                    <a:pt x="2" y="16"/>
                  </a:lnTo>
                  <a:lnTo>
                    <a:pt x="0" y="12"/>
                  </a:lnTo>
                  <a:lnTo>
                    <a:pt x="0" y="12"/>
                  </a:lnTo>
                  <a:lnTo>
                    <a:pt x="0" y="10"/>
                  </a:lnTo>
                  <a:lnTo>
                    <a:pt x="4" y="10"/>
                  </a:lnTo>
                  <a:lnTo>
                    <a:pt x="14" y="8"/>
                  </a:lnTo>
                  <a:lnTo>
                    <a:pt x="14" y="8"/>
                  </a:lnTo>
                  <a:lnTo>
                    <a:pt x="16" y="8"/>
                  </a:lnTo>
                  <a:lnTo>
                    <a:pt x="16" y="8"/>
                  </a:lnTo>
                  <a:lnTo>
                    <a:pt x="18" y="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216" name="Freeform 201"/>
            <p:cNvSpPr>
              <a:spLocks/>
            </p:cNvSpPr>
            <p:nvPr/>
          </p:nvSpPr>
          <p:spPr bwMode="auto">
            <a:xfrm>
              <a:off x="4128" y="1608"/>
              <a:ext cx="24" cy="28"/>
            </a:xfrm>
            <a:custGeom>
              <a:avLst/>
              <a:gdLst>
                <a:gd name="T0" fmla="*/ 14 w 24"/>
                <a:gd name="T1" fmla="*/ 28 h 28"/>
                <a:gd name="T2" fmla="*/ 14 w 24"/>
                <a:gd name="T3" fmla="*/ 28 h 28"/>
                <a:gd name="T4" fmla="*/ 10 w 24"/>
                <a:gd name="T5" fmla="*/ 26 h 28"/>
                <a:gd name="T6" fmla="*/ 10 w 24"/>
                <a:gd name="T7" fmla="*/ 26 h 28"/>
                <a:gd name="T8" fmla="*/ 6 w 24"/>
                <a:gd name="T9" fmla="*/ 22 h 28"/>
                <a:gd name="T10" fmla="*/ 2 w 24"/>
                <a:gd name="T11" fmla="*/ 16 h 28"/>
                <a:gd name="T12" fmla="*/ 0 w 24"/>
                <a:gd name="T13" fmla="*/ 6 h 28"/>
                <a:gd name="T14" fmla="*/ 0 w 24"/>
                <a:gd name="T15" fmla="*/ 6 h 28"/>
                <a:gd name="T16" fmla="*/ 2 w 24"/>
                <a:gd name="T17" fmla="*/ 2 h 28"/>
                <a:gd name="T18" fmla="*/ 4 w 24"/>
                <a:gd name="T19" fmla="*/ 0 h 28"/>
                <a:gd name="T20" fmla="*/ 4 w 24"/>
                <a:gd name="T21" fmla="*/ 0 h 28"/>
                <a:gd name="T22" fmla="*/ 4 w 24"/>
                <a:gd name="T23" fmla="*/ 0 h 28"/>
                <a:gd name="T24" fmla="*/ 4 w 24"/>
                <a:gd name="T25" fmla="*/ 0 h 28"/>
                <a:gd name="T26" fmla="*/ 8 w 24"/>
                <a:gd name="T27" fmla="*/ 2 h 28"/>
                <a:gd name="T28" fmla="*/ 10 w 24"/>
                <a:gd name="T29" fmla="*/ 4 h 28"/>
                <a:gd name="T30" fmla="*/ 12 w 24"/>
                <a:gd name="T31" fmla="*/ 12 h 28"/>
                <a:gd name="T32" fmla="*/ 12 w 24"/>
                <a:gd name="T33" fmla="*/ 12 h 28"/>
                <a:gd name="T34" fmla="*/ 14 w 24"/>
                <a:gd name="T35" fmla="*/ 14 h 28"/>
                <a:gd name="T36" fmla="*/ 18 w 24"/>
                <a:gd name="T37" fmla="*/ 16 h 28"/>
                <a:gd name="T38" fmla="*/ 22 w 24"/>
                <a:gd name="T39" fmla="*/ 18 h 28"/>
                <a:gd name="T40" fmla="*/ 24 w 24"/>
                <a:gd name="T41" fmla="*/ 22 h 28"/>
                <a:gd name="T42" fmla="*/ 24 w 24"/>
                <a:gd name="T43" fmla="*/ 22 h 28"/>
                <a:gd name="T44" fmla="*/ 24 w 24"/>
                <a:gd name="T45" fmla="*/ 24 h 28"/>
                <a:gd name="T46" fmla="*/ 22 w 24"/>
                <a:gd name="T47" fmla="*/ 26 h 28"/>
                <a:gd name="T48" fmla="*/ 14 w 24"/>
                <a:gd name="T49"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4" h="28">
                  <a:moveTo>
                    <a:pt x="14" y="28"/>
                  </a:moveTo>
                  <a:lnTo>
                    <a:pt x="14" y="28"/>
                  </a:lnTo>
                  <a:lnTo>
                    <a:pt x="10" y="26"/>
                  </a:lnTo>
                  <a:lnTo>
                    <a:pt x="10" y="26"/>
                  </a:lnTo>
                  <a:lnTo>
                    <a:pt x="6" y="22"/>
                  </a:lnTo>
                  <a:lnTo>
                    <a:pt x="2" y="16"/>
                  </a:lnTo>
                  <a:lnTo>
                    <a:pt x="0" y="6"/>
                  </a:lnTo>
                  <a:lnTo>
                    <a:pt x="0" y="6"/>
                  </a:lnTo>
                  <a:lnTo>
                    <a:pt x="2" y="2"/>
                  </a:lnTo>
                  <a:lnTo>
                    <a:pt x="4" y="0"/>
                  </a:lnTo>
                  <a:lnTo>
                    <a:pt x="4" y="0"/>
                  </a:lnTo>
                  <a:lnTo>
                    <a:pt x="4" y="0"/>
                  </a:lnTo>
                  <a:lnTo>
                    <a:pt x="4" y="0"/>
                  </a:lnTo>
                  <a:lnTo>
                    <a:pt x="8" y="2"/>
                  </a:lnTo>
                  <a:lnTo>
                    <a:pt x="10" y="4"/>
                  </a:lnTo>
                  <a:lnTo>
                    <a:pt x="12" y="12"/>
                  </a:lnTo>
                  <a:lnTo>
                    <a:pt x="12" y="12"/>
                  </a:lnTo>
                  <a:lnTo>
                    <a:pt x="14" y="14"/>
                  </a:lnTo>
                  <a:lnTo>
                    <a:pt x="18" y="16"/>
                  </a:lnTo>
                  <a:lnTo>
                    <a:pt x="22" y="18"/>
                  </a:lnTo>
                  <a:lnTo>
                    <a:pt x="24" y="22"/>
                  </a:lnTo>
                  <a:lnTo>
                    <a:pt x="24" y="22"/>
                  </a:lnTo>
                  <a:lnTo>
                    <a:pt x="24" y="24"/>
                  </a:lnTo>
                  <a:lnTo>
                    <a:pt x="22" y="26"/>
                  </a:lnTo>
                  <a:lnTo>
                    <a:pt x="14" y="2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217" name="Freeform 202"/>
            <p:cNvSpPr>
              <a:spLocks/>
            </p:cNvSpPr>
            <p:nvPr/>
          </p:nvSpPr>
          <p:spPr bwMode="auto">
            <a:xfrm>
              <a:off x="4144" y="1590"/>
              <a:ext cx="20" cy="16"/>
            </a:xfrm>
            <a:custGeom>
              <a:avLst/>
              <a:gdLst>
                <a:gd name="T0" fmla="*/ 6 w 20"/>
                <a:gd name="T1" fmla="*/ 16 h 16"/>
                <a:gd name="T2" fmla="*/ 6 w 20"/>
                <a:gd name="T3" fmla="*/ 16 h 16"/>
                <a:gd name="T4" fmla="*/ 2 w 20"/>
                <a:gd name="T5" fmla="*/ 14 h 16"/>
                <a:gd name="T6" fmla="*/ 0 w 20"/>
                <a:gd name="T7" fmla="*/ 10 h 16"/>
                <a:gd name="T8" fmla="*/ 0 w 20"/>
                <a:gd name="T9" fmla="*/ 10 h 16"/>
                <a:gd name="T10" fmla="*/ 0 w 20"/>
                <a:gd name="T11" fmla="*/ 8 h 16"/>
                <a:gd name="T12" fmla="*/ 6 w 20"/>
                <a:gd name="T13" fmla="*/ 4 h 16"/>
                <a:gd name="T14" fmla="*/ 12 w 20"/>
                <a:gd name="T15" fmla="*/ 0 h 16"/>
                <a:gd name="T16" fmla="*/ 16 w 20"/>
                <a:gd name="T17" fmla="*/ 0 h 16"/>
                <a:gd name="T18" fmla="*/ 16 w 20"/>
                <a:gd name="T19" fmla="*/ 0 h 16"/>
                <a:gd name="T20" fmla="*/ 18 w 20"/>
                <a:gd name="T21" fmla="*/ 0 h 16"/>
                <a:gd name="T22" fmla="*/ 18 w 20"/>
                <a:gd name="T23" fmla="*/ 0 h 16"/>
                <a:gd name="T24" fmla="*/ 20 w 20"/>
                <a:gd name="T25" fmla="*/ 2 h 16"/>
                <a:gd name="T26" fmla="*/ 20 w 20"/>
                <a:gd name="T27" fmla="*/ 4 h 16"/>
                <a:gd name="T28" fmla="*/ 18 w 20"/>
                <a:gd name="T29" fmla="*/ 10 h 16"/>
                <a:gd name="T30" fmla="*/ 12 w 20"/>
                <a:gd name="T31" fmla="*/ 14 h 16"/>
                <a:gd name="T32" fmla="*/ 6 w 20"/>
                <a:gd name="T33"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 h="16">
                  <a:moveTo>
                    <a:pt x="6" y="16"/>
                  </a:moveTo>
                  <a:lnTo>
                    <a:pt x="6" y="16"/>
                  </a:lnTo>
                  <a:lnTo>
                    <a:pt x="2" y="14"/>
                  </a:lnTo>
                  <a:lnTo>
                    <a:pt x="0" y="10"/>
                  </a:lnTo>
                  <a:lnTo>
                    <a:pt x="0" y="10"/>
                  </a:lnTo>
                  <a:lnTo>
                    <a:pt x="0" y="8"/>
                  </a:lnTo>
                  <a:lnTo>
                    <a:pt x="6" y="4"/>
                  </a:lnTo>
                  <a:lnTo>
                    <a:pt x="12" y="0"/>
                  </a:lnTo>
                  <a:lnTo>
                    <a:pt x="16" y="0"/>
                  </a:lnTo>
                  <a:lnTo>
                    <a:pt x="16" y="0"/>
                  </a:lnTo>
                  <a:lnTo>
                    <a:pt x="18" y="0"/>
                  </a:lnTo>
                  <a:lnTo>
                    <a:pt x="18" y="0"/>
                  </a:lnTo>
                  <a:lnTo>
                    <a:pt x="20" y="2"/>
                  </a:lnTo>
                  <a:lnTo>
                    <a:pt x="20" y="4"/>
                  </a:lnTo>
                  <a:lnTo>
                    <a:pt x="18" y="10"/>
                  </a:lnTo>
                  <a:lnTo>
                    <a:pt x="12" y="14"/>
                  </a:lnTo>
                  <a:lnTo>
                    <a:pt x="6" y="1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218" name="Freeform 203"/>
            <p:cNvSpPr>
              <a:spLocks/>
            </p:cNvSpPr>
            <p:nvPr/>
          </p:nvSpPr>
          <p:spPr bwMode="auto">
            <a:xfrm>
              <a:off x="4230" y="1588"/>
              <a:ext cx="30" cy="34"/>
            </a:xfrm>
            <a:custGeom>
              <a:avLst/>
              <a:gdLst>
                <a:gd name="T0" fmla="*/ 6 w 30"/>
                <a:gd name="T1" fmla="*/ 34 h 34"/>
                <a:gd name="T2" fmla="*/ 6 w 30"/>
                <a:gd name="T3" fmla="*/ 34 h 34"/>
                <a:gd name="T4" fmla="*/ 2 w 30"/>
                <a:gd name="T5" fmla="*/ 34 h 34"/>
                <a:gd name="T6" fmla="*/ 2 w 30"/>
                <a:gd name="T7" fmla="*/ 34 h 34"/>
                <a:gd name="T8" fmla="*/ 0 w 30"/>
                <a:gd name="T9" fmla="*/ 32 h 34"/>
                <a:gd name="T10" fmla="*/ 0 w 30"/>
                <a:gd name="T11" fmla="*/ 30 h 34"/>
                <a:gd name="T12" fmla="*/ 2 w 30"/>
                <a:gd name="T13" fmla="*/ 24 h 34"/>
                <a:gd name="T14" fmla="*/ 10 w 30"/>
                <a:gd name="T15" fmla="*/ 18 h 34"/>
                <a:gd name="T16" fmla="*/ 10 w 30"/>
                <a:gd name="T17" fmla="*/ 18 h 34"/>
                <a:gd name="T18" fmla="*/ 16 w 30"/>
                <a:gd name="T19" fmla="*/ 14 h 34"/>
                <a:gd name="T20" fmla="*/ 20 w 30"/>
                <a:gd name="T21" fmla="*/ 10 h 34"/>
                <a:gd name="T22" fmla="*/ 20 w 30"/>
                <a:gd name="T23" fmla="*/ 10 h 34"/>
                <a:gd name="T24" fmla="*/ 22 w 30"/>
                <a:gd name="T25" fmla="*/ 6 h 34"/>
                <a:gd name="T26" fmla="*/ 22 w 30"/>
                <a:gd name="T27" fmla="*/ 4 h 34"/>
                <a:gd name="T28" fmla="*/ 24 w 30"/>
                <a:gd name="T29" fmla="*/ 2 h 34"/>
                <a:gd name="T30" fmla="*/ 24 w 30"/>
                <a:gd name="T31" fmla="*/ 2 h 34"/>
                <a:gd name="T32" fmla="*/ 28 w 30"/>
                <a:gd name="T33" fmla="*/ 0 h 34"/>
                <a:gd name="T34" fmla="*/ 28 w 30"/>
                <a:gd name="T35" fmla="*/ 0 h 34"/>
                <a:gd name="T36" fmla="*/ 28 w 30"/>
                <a:gd name="T37" fmla="*/ 2 h 34"/>
                <a:gd name="T38" fmla="*/ 30 w 30"/>
                <a:gd name="T39" fmla="*/ 2 h 34"/>
                <a:gd name="T40" fmla="*/ 30 w 30"/>
                <a:gd name="T41" fmla="*/ 8 h 34"/>
                <a:gd name="T42" fmla="*/ 26 w 30"/>
                <a:gd name="T43" fmla="*/ 18 h 34"/>
                <a:gd name="T44" fmla="*/ 26 w 30"/>
                <a:gd name="T45" fmla="*/ 18 h 34"/>
                <a:gd name="T46" fmla="*/ 18 w 30"/>
                <a:gd name="T47" fmla="*/ 28 h 34"/>
                <a:gd name="T48" fmla="*/ 12 w 30"/>
                <a:gd name="T49" fmla="*/ 32 h 34"/>
                <a:gd name="T50" fmla="*/ 6 w 30"/>
                <a:gd name="T51"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0" h="34">
                  <a:moveTo>
                    <a:pt x="6" y="34"/>
                  </a:moveTo>
                  <a:lnTo>
                    <a:pt x="6" y="34"/>
                  </a:lnTo>
                  <a:lnTo>
                    <a:pt x="2" y="34"/>
                  </a:lnTo>
                  <a:lnTo>
                    <a:pt x="2" y="34"/>
                  </a:lnTo>
                  <a:lnTo>
                    <a:pt x="0" y="32"/>
                  </a:lnTo>
                  <a:lnTo>
                    <a:pt x="0" y="30"/>
                  </a:lnTo>
                  <a:lnTo>
                    <a:pt x="2" y="24"/>
                  </a:lnTo>
                  <a:lnTo>
                    <a:pt x="10" y="18"/>
                  </a:lnTo>
                  <a:lnTo>
                    <a:pt x="10" y="18"/>
                  </a:lnTo>
                  <a:lnTo>
                    <a:pt x="16" y="14"/>
                  </a:lnTo>
                  <a:lnTo>
                    <a:pt x="20" y="10"/>
                  </a:lnTo>
                  <a:lnTo>
                    <a:pt x="20" y="10"/>
                  </a:lnTo>
                  <a:lnTo>
                    <a:pt x="22" y="6"/>
                  </a:lnTo>
                  <a:lnTo>
                    <a:pt x="22" y="4"/>
                  </a:lnTo>
                  <a:lnTo>
                    <a:pt x="24" y="2"/>
                  </a:lnTo>
                  <a:lnTo>
                    <a:pt x="24" y="2"/>
                  </a:lnTo>
                  <a:lnTo>
                    <a:pt x="28" y="0"/>
                  </a:lnTo>
                  <a:lnTo>
                    <a:pt x="28" y="0"/>
                  </a:lnTo>
                  <a:lnTo>
                    <a:pt x="28" y="2"/>
                  </a:lnTo>
                  <a:lnTo>
                    <a:pt x="30" y="2"/>
                  </a:lnTo>
                  <a:lnTo>
                    <a:pt x="30" y="8"/>
                  </a:lnTo>
                  <a:lnTo>
                    <a:pt x="26" y="18"/>
                  </a:lnTo>
                  <a:lnTo>
                    <a:pt x="26" y="18"/>
                  </a:lnTo>
                  <a:lnTo>
                    <a:pt x="18" y="28"/>
                  </a:lnTo>
                  <a:lnTo>
                    <a:pt x="12" y="32"/>
                  </a:lnTo>
                  <a:lnTo>
                    <a:pt x="6" y="3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219" name="Freeform 204"/>
            <p:cNvSpPr>
              <a:spLocks/>
            </p:cNvSpPr>
            <p:nvPr/>
          </p:nvSpPr>
          <p:spPr bwMode="auto">
            <a:xfrm>
              <a:off x="4094" y="1552"/>
              <a:ext cx="68" cy="20"/>
            </a:xfrm>
            <a:custGeom>
              <a:avLst/>
              <a:gdLst>
                <a:gd name="T0" fmla="*/ 6 w 68"/>
                <a:gd name="T1" fmla="*/ 20 h 20"/>
                <a:gd name="T2" fmla="*/ 6 w 68"/>
                <a:gd name="T3" fmla="*/ 20 h 20"/>
                <a:gd name="T4" fmla="*/ 2 w 68"/>
                <a:gd name="T5" fmla="*/ 18 h 20"/>
                <a:gd name="T6" fmla="*/ 0 w 68"/>
                <a:gd name="T7" fmla="*/ 16 h 20"/>
                <a:gd name="T8" fmla="*/ 0 w 68"/>
                <a:gd name="T9" fmla="*/ 16 h 20"/>
                <a:gd name="T10" fmla="*/ 4 w 68"/>
                <a:gd name="T11" fmla="*/ 14 h 20"/>
                <a:gd name="T12" fmla="*/ 8 w 68"/>
                <a:gd name="T13" fmla="*/ 10 h 20"/>
                <a:gd name="T14" fmla="*/ 16 w 68"/>
                <a:gd name="T15" fmla="*/ 4 h 20"/>
                <a:gd name="T16" fmla="*/ 16 w 68"/>
                <a:gd name="T17" fmla="*/ 4 h 20"/>
                <a:gd name="T18" fmla="*/ 22 w 68"/>
                <a:gd name="T19" fmla="*/ 2 h 20"/>
                <a:gd name="T20" fmla="*/ 28 w 68"/>
                <a:gd name="T21" fmla="*/ 0 h 20"/>
                <a:gd name="T22" fmla="*/ 28 w 68"/>
                <a:gd name="T23" fmla="*/ 0 h 20"/>
                <a:gd name="T24" fmla="*/ 40 w 68"/>
                <a:gd name="T25" fmla="*/ 4 h 20"/>
                <a:gd name="T26" fmla="*/ 40 w 68"/>
                <a:gd name="T27" fmla="*/ 4 h 20"/>
                <a:gd name="T28" fmla="*/ 54 w 68"/>
                <a:gd name="T29" fmla="*/ 4 h 20"/>
                <a:gd name="T30" fmla="*/ 62 w 68"/>
                <a:gd name="T31" fmla="*/ 6 h 20"/>
                <a:gd name="T32" fmla="*/ 68 w 68"/>
                <a:gd name="T33" fmla="*/ 10 h 20"/>
                <a:gd name="T34" fmla="*/ 68 w 68"/>
                <a:gd name="T35" fmla="*/ 10 h 20"/>
                <a:gd name="T36" fmla="*/ 62 w 68"/>
                <a:gd name="T37" fmla="*/ 12 h 20"/>
                <a:gd name="T38" fmla="*/ 58 w 68"/>
                <a:gd name="T39" fmla="*/ 12 h 20"/>
                <a:gd name="T40" fmla="*/ 58 w 68"/>
                <a:gd name="T41" fmla="*/ 12 h 20"/>
                <a:gd name="T42" fmla="*/ 48 w 68"/>
                <a:gd name="T43" fmla="*/ 12 h 20"/>
                <a:gd name="T44" fmla="*/ 48 w 68"/>
                <a:gd name="T45" fmla="*/ 12 h 20"/>
                <a:gd name="T46" fmla="*/ 40 w 68"/>
                <a:gd name="T47" fmla="*/ 10 h 20"/>
                <a:gd name="T48" fmla="*/ 40 w 68"/>
                <a:gd name="T49" fmla="*/ 10 h 20"/>
                <a:gd name="T50" fmla="*/ 30 w 68"/>
                <a:gd name="T51" fmla="*/ 12 h 20"/>
                <a:gd name="T52" fmla="*/ 30 w 68"/>
                <a:gd name="T53" fmla="*/ 12 h 20"/>
                <a:gd name="T54" fmla="*/ 20 w 68"/>
                <a:gd name="T55" fmla="*/ 16 h 20"/>
                <a:gd name="T56" fmla="*/ 12 w 68"/>
                <a:gd name="T57" fmla="*/ 20 h 20"/>
                <a:gd name="T58" fmla="*/ 6 w 68"/>
                <a:gd name="T59" fmla="*/ 2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8" h="20">
                  <a:moveTo>
                    <a:pt x="6" y="20"/>
                  </a:moveTo>
                  <a:lnTo>
                    <a:pt x="6" y="20"/>
                  </a:lnTo>
                  <a:lnTo>
                    <a:pt x="2" y="18"/>
                  </a:lnTo>
                  <a:lnTo>
                    <a:pt x="0" y="16"/>
                  </a:lnTo>
                  <a:lnTo>
                    <a:pt x="0" y="16"/>
                  </a:lnTo>
                  <a:lnTo>
                    <a:pt x="4" y="14"/>
                  </a:lnTo>
                  <a:lnTo>
                    <a:pt x="8" y="10"/>
                  </a:lnTo>
                  <a:lnTo>
                    <a:pt x="16" y="4"/>
                  </a:lnTo>
                  <a:lnTo>
                    <a:pt x="16" y="4"/>
                  </a:lnTo>
                  <a:lnTo>
                    <a:pt x="22" y="2"/>
                  </a:lnTo>
                  <a:lnTo>
                    <a:pt x="28" y="0"/>
                  </a:lnTo>
                  <a:lnTo>
                    <a:pt x="28" y="0"/>
                  </a:lnTo>
                  <a:lnTo>
                    <a:pt x="40" y="4"/>
                  </a:lnTo>
                  <a:lnTo>
                    <a:pt x="40" y="4"/>
                  </a:lnTo>
                  <a:lnTo>
                    <a:pt x="54" y="4"/>
                  </a:lnTo>
                  <a:lnTo>
                    <a:pt x="62" y="6"/>
                  </a:lnTo>
                  <a:lnTo>
                    <a:pt x="68" y="10"/>
                  </a:lnTo>
                  <a:lnTo>
                    <a:pt x="68" y="10"/>
                  </a:lnTo>
                  <a:lnTo>
                    <a:pt x="62" y="12"/>
                  </a:lnTo>
                  <a:lnTo>
                    <a:pt x="58" y="12"/>
                  </a:lnTo>
                  <a:lnTo>
                    <a:pt x="58" y="12"/>
                  </a:lnTo>
                  <a:lnTo>
                    <a:pt x="48" y="12"/>
                  </a:lnTo>
                  <a:lnTo>
                    <a:pt x="48" y="12"/>
                  </a:lnTo>
                  <a:lnTo>
                    <a:pt x="40" y="10"/>
                  </a:lnTo>
                  <a:lnTo>
                    <a:pt x="40" y="10"/>
                  </a:lnTo>
                  <a:lnTo>
                    <a:pt x="30" y="12"/>
                  </a:lnTo>
                  <a:lnTo>
                    <a:pt x="30" y="12"/>
                  </a:lnTo>
                  <a:lnTo>
                    <a:pt x="20" y="16"/>
                  </a:lnTo>
                  <a:lnTo>
                    <a:pt x="12" y="20"/>
                  </a:lnTo>
                  <a:lnTo>
                    <a:pt x="6" y="2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grpSp>
      <p:sp>
        <p:nvSpPr>
          <p:cNvPr id="7" name="TextBox 6"/>
          <p:cNvSpPr txBox="1">
            <a:spLocks noChangeArrowheads="1"/>
          </p:cNvSpPr>
          <p:nvPr/>
        </p:nvSpPr>
        <p:spPr bwMode="auto">
          <a:xfrm>
            <a:off x="-41436" y="1735564"/>
            <a:ext cx="9581988" cy="4283161"/>
          </a:xfrm>
          <a:prstGeom prst="rect">
            <a:avLst/>
          </a:prstGeom>
          <a:noFill/>
          <a:ln w="9525">
            <a:noFill/>
            <a:miter lim="800000"/>
            <a:headEnd/>
            <a:tailEnd/>
          </a:ln>
        </p:spPr>
        <p:txBody>
          <a:bodyPr wrap="none" lIns="91062" tIns="45530" rIns="91062" bIns="45530">
            <a:spAutoFit/>
          </a:bodyPr>
          <a:lstStyle/>
          <a:p>
            <a:pPr>
              <a:lnSpc>
                <a:spcPct val="180000"/>
              </a:lnSpc>
            </a:pPr>
            <a:r>
              <a:rPr lang="en-US" altLang="ko-KR" b="1" dirty="0">
                <a:solidFill>
                  <a:schemeClr val="accent2">
                    <a:lumMod val="50000"/>
                  </a:schemeClr>
                </a:solidFill>
                <a:effectLst>
                  <a:outerShdw blurRad="38100" dist="38100" dir="2700000" algn="tl">
                    <a:srgbClr val="000000">
                      <a:alpha val="43137"/>
                    </a:srgbClr>
                  </a:outerShdw>
                </a:effectLst>
                <a:latin typeface="Arial" panose="020B0604020202020204" pitchFamily="34" charset="0"/>
                <a:ea typeface="나눔고딕 ExtraBold" panose="020D0904000000000000" pitchFamily="50" charset="-127"/>
                <a:cs typeface="Arial" panose="020B0604020202020204" pitchFamily="34" charset="0"/>
              </a:rPr>
              <a:t>Ⅰ. </a:t>
            </a:r>
            <a:r>
              <a:rPr lang="mn-MN" altLang="ko-KR" b="1" dirty="0">
                <a:solidFill>
                  <a:schemeClr val="accent2">
                    <a:lumMod val="50000"/>
                  </a:schemeClr>
                </a:solidFill>
                <a:effectLst>
                  <a:outerShdw blurRad="38100" dist="38100" dir="2700000" algn="tl">
                    <a:srgbClr val="000000">
                      <a:alpha val="43137"/>
                    </a:srgbClr>
                  </a:outerShdw>
                </a:effectLst>
                <a:latin typeface="Arial" panose="020B0604020202020204" pitchFamily="34" charset="0"/>
                <a:ea typeface="나눔고딕 ExtraBold" panose="020D0904000000000000" pitchFamily="50" charset="-127"/>
                <a:cs typeface="Arial" panose="020B0604020202020204" pitchFamily="34" charset="0"/>
              </a:rPr>
              <a:t>Танилцуулга </a:t>
            </a:r>
            <a:endParaRPr lang="en-US" altLang="ko-KR" b="1" dirty="0">
              <a:solidFill>
                <a:schemeClr val="accent2">
                  <a:lumMod val="50000"/>
                </a:schemeClr>
              </a:solidFill>
              <a:effectLst>
                <a:outerShdw blurRad="38100" dist="38100" dir="2700000" algn="tl">
                  <a:srgbClr val="000000">
                    <a:alpha val="43137"/>
                  </a:srgbClr>
                </a:outerShdw>
              </a:effectLst>
              <a:latin typeface="Arial" panose="020B0604020202020204" pitchFamily="34" charset="0"/>
              <a:ea typeface="나눔고딕 ExtraBold" panose="020D0904000000000000" pitchFamily="50" charset="-127"/>
              <a:cs typeface="Arial" panose="020B0604020202020204" pitchFamily="34" charset="0"/>
            </a:endParaRPr>
          </a:p>
          <a:p>
            <a:pPr>
              <a:lnSpc>
                <a:spcPct val="180000"/>
              </a:lnSpc>
            </a:pPr>
            <a:r>
              <a:rPr lang="en-US" altLang="ko-KR" b="1" dirty="0">
                <a:solidFill>
                  <a:schemeClr val="accent2">
                    <a:lumMod val="50000"/>
                  </a:schemeClr>
                </a:solidFill>
                <a:effectLst>
                  <a:outerShdw blurRad="38100" dist="38100" dir="2700000" algn="tl">
                    <a:srgbClr val="000000">
                      <a:alpha val="43137"/>
                    </a:srgbClr>
                  </a:outerShdw>
                </a:effectLst>
                <a:latin typeface="Arial" panose="020B0604020202020204" pitchFamily="34" charset="0"/>
                <a:ea typeface="나눔고딕 ExtraBold" panose="020D0904000000000000" pitchFamily="50" charset="-127"/>
                <a:cs typeface="Arial" panose="020B0604020202020204" pitchFamily="34" charset="0"/>
              </a:rPr>
              <a:t>Ⅱ. </a:t>
            </a:r>
            <a:r>
              <a:rPr lang="mn-MN" altLang="ko-KR" b="1" dirty="0">
                <a:solidFill>
                  <a:schemeClr val="accent2">
                    <a:lumMod val="50000"/>
                  </a:schemeClr>
                </a:solidFill>
                <a:effectLst>
                  <a:outerShdw blurRad="38100" dist="38100" dir="2700000" algn="tl">
                    <a:srgbClr val="000000">
                      <a:alpha val="43137"/>
                    </a:srgbClr>
                  </a:outerShdw>
                </a:effectLst>
                <a:latin typeface="Arial" panose="020B0604020202020204" pitchFamily="34" charset="0"/>
                <a:ea typeface="나눔고딕 ExtraBold" panose="020D0904000000000000" pitchFamily="50" charset="-127"/>
                <a:cs typeface="Arial" panose="020B0604020202020204" pitchFamily="34" charset="0"/>
              </a:rPr>
              <a:t>Одоогийн нөхцөл байдал, онцлог шинж </a:t>
            </a:r>
            <a:endParaRPr lang="en-US" altLang="ko-KR" b="1" dirty="0">
              <a:solidFill>
                <a:schemeClr val="accent2">
                  <a:lumMod val="50000"/>
                </a:schemeClr>
              </a:solidFill>
              <a:effectLst>
                <a:outerShdw blurRad="38100" dist="38100" dir="2700000" algn="tl">
                  <a:srgbClr val="000000">
                    <a:alpha val="43137"/>
                  </a:srgbClr>
                </a:outerShdw>
              </a:effectLst>
              <a:latin typeface="Arial" panose="020B0604020202020204" pitchFamily="34" charset="0"/>
              <a:ea typeface="나눔고딕 ExtraBold" panose="020D0904000000000000" pitchFamily="50" charset="-127"/>
              <a:cs typeface="Arial" panose="020B0604020202020204" pitchFamily="34" charset="0"/>
            </a:endParaRPr>
          </a:p>
          <a:p>
            <a:pPr>
              <a:lnSpc>
                <a:spcPct val="180000"/>
              </a:lnSpc>
            </a:pPr>
            <a:r>
              <a:rPr lang="en-US" altLang="ko-KR" b="1" dirty="0">
                <a:solidFill>
                  <a:schemeClr val="accent2">
                    <a:lumMod val="50000"/>
                  </a:schemeClr>
                </a:solidFill>
                <a:effectLst>
                  <a:outerShdw blurRad="38100" dist="38100" dir="2700000" algn="tl">
                    <a:srgbClr val="000000">
                      <a:alpha val="43137"/>
                    </a:srgbClr>
                  </a:outerShdw>
                </a:effectLst>
                <a:latin typeface="Arial" panose="020B0604020202020204" pitchFamily="34" charset="0"/>
                <a:ea typeface="나눔고딕 ExtraBold" panose="020D0904000000000000" pitchFamily="50" charset="-127"/>
                <a:cs typeface="Arial" panose="020B0604020202020204" pitchFamily="34" charset="0"/>
              </a:rPr>
              <a:t>Ⅲ. </a:t>
            </a:r>
            <a:r>
              <a:rPr lang="mn-MN" altLang="ko-KR" b="1" dirty="0">
                <a:solidFill>
                  <a:srgbClr val="002060"/>
                </a:solidFill>
                <a:effectLst>
                  <a:outerShdw blurRad="38100" dist="38100" dir="2700000" algn="tl">
                    <a:srgbClr val="000000">
                      <a:alpha val="43137"/>
                    </a:srgbClr>
                  </a:outerShdw>
                </a:effectLst>
                <a:latin typeface="Arial" panose="020B0604020202020204" pitchFamily="34" charset="0"/>
                <a:ea typeface="나눔고딕 ExtraBold" panose="020D0904000000000000" pitchFamily="50" charset="-127"/>
                <a:cs typeface="Arial" panose="020B0604020202020204" pitchFamily="34" charset="0"/>
              </a:rPr>
              <a:t>Хэрэгцээ шаардлагыг тодорхойлох судалгаа </a:t>
            </a:r>
          </a:p>
          <a:p>
            <a:pPr>
              <a:lnSpc>
                <a:spcPct val="180000"/>
              </a:lnSpc>
            </a:pPr>
            <a:r>
              <a:rPr lang="en-US" altLang="ko-KR" sz="2800" b="1" dirty="0">
                <a:solidFill>
                  <a:srgbClr val="C00000"/>
                </a:solidFill>
                <a:effectLst>
                  <a:outerShdw blurRad="38100" dist="38100" dir="2700000" algn="tl">
                    <a:srgbClr val="000000">
                      <a:alpha val="43137"/>
                    </a:srgbClr>
                  </a:outerShdw>
                </a:effectLst>
                <a:latin typeface="Arial" panose="020B0604020202020204" pitchFamily="34" charset="0"/>
                <a:ea typeface="나눔고딕 ExtraBold" panose="020D0904000000000000" pitchFamily="50" charset="-127"/>
                <a:cs typeface="Arial" panose="020B0604020202020204" pitchFamily="34" charset="0"/>
              </a:rPr>
              <a:t>Ⅳ. </a:t>
            </a:r>
            <a:r>
              <a:rPr lang="ru-RU" altLang="ko-KR" sz="2800" b="1" dirty="0">
                <a:solidFill>
                  <a:srgbClr val="C00000"/>
                </a:solidFill>
                <a:effectLst>
                  <a:outerShdw blurRad="38100" dist="38100" dir="2700000" algn="tl">
                    <a:srgbClr val="000000">
                      <a:alpha val="43137"/>
                    </a:srgbClr>
                  </a:outerShdw>
                </a:effectLst>
                <a:latin typeface="Arial" panose="020B0604020202020204" pitchFamily="34" charset="0"/>
                <a:ea typeface="나눔고딕 ExtraBold" panose="020D0904000000000000" pitchFamily="50" charset="-127"/>
                <a:cs typeface="Arial" panose="020B0604020202020204" pitchFamily="34" charset="0"/>
              </a:rPr>
              <a:t>Тээврийн ухаалаг системийг хөгжүүлэх стратеги </a:t>
            </a:r>
            <a:endParaRPr lang="mn-MN" altLang="ko-KR" sz="2800" b="1" dirty="0">
              <a:solidFill>
                <a:srgbClr val="C00000"/>
              </a:solidFill>
              <a:effectLst>
                <a:outerShdw blurRad="38100" dist="38100" dir="2700000" algn="tl">
                  <a:srgbClr val="000000">
                    <a:alpha val="43137"/>
                  </a:srgbClr>
                </a:outerShdw>
              </a:effectLst>
              <a:latin typeface="Arial" panose="020B0604020202020204" pitchFamily="34" charset="0"/>
              <a:ea typeface="나눔고딕 ExtraBold" panose="020D0904000000000000" pitchFamily="50" charset="-127"/>
              <a:cs typeface="Arial" panose="020B0604020202020204" pitchFamily="34" charset="0"/>
            </a:endParaRPr>
          </a:p>
          <a:p>
            <a:pPr>
              <a:lnSpc>
                <a:spcPct val="180000"/>
              </a:lnSpc>
            </a:pPr>
            <a:r>
              <a:rPr lang="en-US" altLang="ko-KR" b="1" dirty="0">
                <a:solidFill>
                  <a:srgbClr val="002060"/>
                </a:solidFill>
                <a:effectLst>
                  <a:outerShdw blurRad="38100" dist="38100" dir="2700000" algn="tl">
                    <a:srgbClr val="000000">
                      <a:alpha val="43137"/>
                    </a:srgbClr>
                  </a:outerShdw>
                </a:effectLst>
                <a:latin typeface="Arial" panose="020B0604020202020204" pitchFamily="34" charset="0"/>
                <a:ea typeface="나눔고딕 ExtraBold" panose="020D0904000000000000" pitchFamily="50" charset="-127"/>
                <a:cs typeface="Arial" panose="020B0604020202020204" pitchFamily="34" charset="0"/>
              </a:rPr>
              <a:t>Ⅴ. </a:t>
            </a:r>
            <a:r>
              <a:rPr lang="mn-MN" altLang="ko-KR" b="1" dirty="0">
                <a:solidFill>
                  <a:srgbClr val="002060"/>
                </a:solidFill>
                <a:effectLst>
                  <a:outerShdw blurRad="38100" dist="38100" dir="2700000" algn="tl">
                    <a:srgbClr val="000000">
                      <a:alpha val="43137"/>
                    </a:srgbClr>
                  </a:outerShdw>
                </a:effectLst>
                <a:latin typeface="Arial" panose="020B0604020202020204" pitchFamily="34" charset="0"/>
                <a:ea typeface="나눔고딕 ExtraBold" panose="020D0904000000000000" pitchFamily="50" charset="-127"/>
                <a:cs typeface="Arial" panose="020B0604020202020204" pitchFamily="34" charset="0"/>
              </a:rPr>
              <a:t>ТУС-ийн үйлчилгээнүүдийг сонгох</a:t>
            </a:r>
            <a:endParaRPr lang="en-US" altLang="ko-KR" b="1" dirty="0">
              <a:solidFill>
                <a:srgbClr val="002060"/>
              </a:solidFill>
              <a:effectLst>
                <a:outerShdw blurRad="38100" dist="38100" dir="2700000" algn="tl">
                  <a:srgbClr val="000000">
                    <a:alpha val="43137"/>
                  </a:srgbClr>
                </a:outerShdw>
              </a:effectLst>
              <a:latin typeface="Arial" panose="020B0604020202020204" pitchFamily="34" charset="0"/>
              <a:ea typeface="나눔고딕 ExtraBold" panose="020D0904000000000000" pitchFamily="50" charset="-127"/>
              <a:cs typeface="Arial" panose="020B0604020202020204" pitchFamily="34" charset="0"/>
            </a:endParaRPr>
          </a:p>
          <a:p>
            <a:pPr>
              <a:lnSpc>
                <a:spcPct val="180000"/>
              </a:lnSpc>
            </a:pPr>
            <a:r>
              <a:rPr lang="en-US" altLang="ko-KR" b="1" dirty="0">
                <a:solidFill>
                  <a:srgbClr val="002060"/>
                </a:solidFill>
                <a:effectLst>
                  <a:outerShdw blurRad="38100" dist="38100" dir="2700000" algn="tl">
                    <a:srgbClr val="000000">
                      <a:alpha val="43137"/>
                    </a:srgbClr>
                  </a:outerShdw>
                </a:effectLst>
                <a:latin typeface="Arial" panose="020B0604020202020204" pitchFamily="34" charset="0"/>
                <a:ea typeface="나눔고딕 ExtraBold" panose="020D0904000000000000" pitchFamily="50" charset="-127"/>
                <a:cs typeface="Arial" panose="020B0604020202020204" pitchFamily="34" charset="0"/>
              </a:rPr>
              <a:t>Ⅵ. </a:t>
            </a:r>
            <a:r>
              <a:rPr lang="mn-MN" altLang="ko-KR" b="1" dirty="0">
                <a:solidFill>
                  <a:srgbClr val="002060"/>
                </a:solidFill>
                <a:effectLst>
                  <a:outerShdw blurRad="38100" dist="38100" dir="2700000" algn="tl">
                    <a:srgbClr val="000000">
                      <a:alpha val="43137"/>
                    </a:srgbClr>
                  </a:outerShdw>
                </a:effectLst>
                <a:latin typeface="Arial" panose="020B0604020202020204" pitchFamily="34" charset="0"/>
                <a:ea typeface="나눔고딕 ExtraBold" panose="020D0904000000000000" pitchFamily="50" charset="-127"/>
                <a:cs typeface="Arial" panose="020B0604020202020204" pitchFamily="34" charset="0"/>
              </a:rPr>
              <a:t>ТУС-ийн үйлчилгээг эрэмблэх</a:t>
            </a:r>
            <a:r>
              <a:rPr lang="en-US" altLang="ko-KR" b="1" dirty="0">
                <a:solidFill>
                  <a:srgbClr val="002060"/>
                </a:solidFill>
                <a:effectLst>
                  <a:outerShdw blurRad="38100" dist="38100" dir="2700000" algn="tl">
                    <a:srgbClr val="000000">
                      <a:alpha val="43137"/>
                    </a:srgbClr>
                  </a:outerShdw>
                </a:effectLst>
                <a:latin typeface="Arial" panose="020B0604020202020204" pitchFamily="34" charset="0"/>
                <a:ea typeface="나눔고딕 ExtraBold" panose="020D0904000000000000" pitchFamily="50" charset="-127"/>
                <a:cs typeface="Arial" panose="020B0604020202020204" pitchFamily="34" charset="0"/>
              </a:rPr>
              <a:t> &amp; </a:t>
            </a:r>
            <a:r>
              <a:rPr lang="mn-MN" altLang="ko-KR" b="1" dirty="0">
                <a:solidFill>
                  <a:srgbClr val="002060"/>
                </a:solidFill>
                <a:effectLst>
                  <a:outerShdw blurRad="38100" dist="38100" dir="2700000" algn="tl">
                    <a:srgbClr val="000000">
                      <a:alpha val="43137"/>
                    </a:srgbClr>
                  </a:outerShdw>
                </a:effectLst>
                <a:latin typeface="Arial" panose="020B0604020202020204" pitchFamily="34" charset="0"/>
                <a:ea typeface="나눔고딕 ExtraBold" panose="020D0904000000000000" pitchFamily="50" charset="-127"/>
                <a:cs typeface="Arial" panose="020B0604020202020204" pitchFamily="34" charset="0"/>
              </a:rPr>
              <a:t>Дэд системүүдийг нэвтрүүлэх төлөвлөгөө </a:t>
            </a:r>
            <a:endParaRPr lang="en-US" altLang="ko-KR" b="1" dirty="0">
              <a:solidFill>
                <a:srgbClr val="002060"/>
              </a:solidFill>
              <a:effectLst>
                <a:outerShdw blurRad="38100" dist="38100" dir="2700000" algn="tl">
                  <a:srgbClr val="000000">
                    <a:alpha val="43137"/>
                  </a:srgbClr>
                </a:outerShdw>
              </a:effectLst>
              <a:latin typeface="Arial" panose="020B0604020202020204" pitchFamily="34" charset="0"/>
              <a:ea typeface="나눔고딕 ExtraBold" panose="020D0904000000000000" pitchFamily="50" charset="-127"/>
              <a:cs typeface="Arial" panose="020B0604020202020204" pitchFamily="34" charset="0"/>
            </a:endParaRPr>
          </a:p>
          <a:p>
            <a:pPr>
              <a:lnSpc>
                <a:spcPct val="180000"/>
              </a:lnSpc>
            </a:pPr>
            <a:r>
              <a:rPr lang="en-US" altLang="ko-KR" b="1" dirty="0">
                <a:solidFill>
                  <a:srgbClr val="002060"/>
                </a:solidFill>
                <a:effectLst>
                  <a:outerShdw blurRad="38100" dist="38100" dir="2700000" algn="tl">
                    <a:srgbClr val="000000">
                      <a:alpha val="43137"/>
                    </a:srgbClr>
                  </a:outerShdw>
                </a:effectLst>
                <a:latin typeface="Arial" panose="020B0604020202020204" pitchFamily="34" charset="0"/>
                <a:ea typeface="나눔고딕 ExtraBold" panose="020D0904000000000000" pitchFamily="50" charset="-127"/>
                <a:cs typeface="Arial" panose="020B0604020202020204" pitchFamily="34" charset="0"/>
              </a:rPr>
              <a:t>Ⅶ. </a:t>
            </a:r>
            <a:r>
              <a:rPr lang="mn-MN" altLang="ko-KR" b="1" dirty="0">
                <a:solidFill>
                  <a:srgbClr val="002060"/>
                </a:solidFill>
                <a:effectLst>
                  <a:outerShdw blurRad="38100" dist="38100" dir="2700000" algn="tl">
                    <a:srgbClr val="000000">
                      <a:alpha val="43137"/>
                    </a:srgbClr>
                  </a:outerShdw>
                </a:effectLst>
                <a:latin typeface="Arial" panose="020B0604020202020204" pitchFamily="34" charset="0"/>
                <a:ea typeface="나눔고딕 ExtraBold" panose="020D0904000000000000" pitchFamily="50" charset="-127"/>
                <a:cs typeface="Arial" panose="020B0604020202020204" pitchFamily="34" charset="0"/>
              </a:rPr>
              <a:t>ТУС-ийн Дэд системүүдийн суурь дизайн болон удирдлагын төвийн систем</a:t>
            </a:r>
            <a:endParaRPr lang="en-US" altLang="ko-KR" b="1" dirty="0">
              <a:solidFill>
                <a:srgbClr val="002060"/>
              </a:solidFill>
              <a:effectLst>
                <a:outerShdw blurRad="38100" dist="38100" dir="2700000" algn="tl">
                  <a:srgbClr val="000000">
                    <a:alpha val="43137"/>
                  </a:srgbClr>
                </a:outerShdw>
              </a:effectLst>
              <a:latin typeface="Arial" panose="020B0604020202020204" pitchFamily="34" charset="0"/>
              <a:ea typeface="나눔고딕 ExtraBold" panose="020D0904000000000000" pitchFamily="50" charset="-127"/>
              <a:cs typeface="Arial" panose="020B0604020202020204" pitchFamily="34" charset="0"/>
            </a:endParaRPr>
          </a:p>
          <a:p>
            <a:pPr>
              <a:lnSpc>
                <a:spcPct val="180000"/>
              </a:lnSpc>
            </a:pPr>
            <a:r>
              <a:rPr lang="en-US" altLang="ko-KR" b="1" dirty="0">
                <a:solidFill>
                  <a:srgbClr val="002060"/>
                </a:solidFill>
                <a:effectLst>
                  <a:outerShdw blurRad="38100" dist="38100" dir="2700000" algn="tl">
                    <a:srgbClr val="000000">
                      <a:alpha val="43137"/>
                    </a:srgbClr>
                  </a:outerShdw>
                </a:effectLst>
                <a:latin typeface="Arial" panose="020B0604020202020204" pitchFamily="34" charset="0"/>
                <a:ea typeface="나눔고딕 ExtraBold" panose="020D0904000000000000" pitchFamily="50" charset="-127"/>
                <a:cs typeface="Arial" panose="020B0604020202020204" pitchFamily="34" charset="0"/>
              </a:rPr>
              <a:t>Ⅷ. </a:t>
            </a:r>
            <a:r>
              <a:rPr lang="mn-MN" altLang="ko-KR" b="1" dirty="0">
                <a:solidFill>
                  <a:srgbClr val="002060"/>
                </a:solidFill>
                <a:effectLst>
                  <a:outerShdw blurRad="38100" dist="38100" dir="2700000" algn="tl">
                    <a:srgbClr val="000000">
                      <a:alpha val="43137"/>
                    </a:srgbClr>
                  </a:outerShdw>
                </a:effectLst>
                <a:latin typeface="Arial" panose="020B0604020202020204" pitchFamily="34" charset="0"/>
                <a:ea typeface="나눔고딕 ExtraBold" panose="020D0904000000000000" pitchFamily="50" charset="-127"/>
                <a:cs typeface="Arial" panose="020B0604020202020204" pitchFamily="34" charset="0"/>
              </a:rPr>
              <a:t>ТУС-ийг хэрэгжүүлэхэд шаардлагатай нөхцөл </a:t>
            </a:r>
            <a:endParaRPr lang="en-US" altLang="ko-KR" b="1" dirty="0">
              <a:solidFill>
                <a:srgbClr val="002060"/>
              </a:solidFill>
              <a:effectLst>
                <a:outerShdw blurRad="38100" dist="38100" dir="2700000" algn="tl">
                  <a:srgbClr val="000000">
                    <a:alpha val="43137"/>
                  </a:srgbClr>
                </a:outerShdw>
              </a:effectLst>
              <a:latin typeface="Arial" panose="020B0604020202020204" pitchFamily="34" charset="0"/>
              <a:ea typeface="나눔고딕 ExtraBold" panose="020D0904000000000000" pitchFamily="50" charset="-127"/>
              <a:cs typeface="Arial" panose="020B0604020202020204" pitchFamily="34" charset="0"/>
            </a:endParaRPr>
          </a:p>
        </p:txBody>
      </p:sp>
      <p:pic>
        <p:nvPicPr>
          <p:cNvPr id="19" name="Picture 2"/>
          <p:cNvPicPr>
            <a:picLocks noChangeAspect="1" noChangeArrowheads="1"/>
          </p:cNvPicPr>
          <p:nvPr/>
        </p:nvPicPr>
        <p:blipFill rotWithShape="1">
          <a:blip r:embed="rId2" cstate="print">
            <a:extLst>
              <a:ext uri="{28A0092B-C50C-407E-A947-70E740481C1C}">
                <a14:useLocalDpi xmlns:a14="http://schemas.microsoft.com/office/drawing/2010/main" val="0"/>
              </a:ext>
            </a:extLst>
          </a:blip>
          <a:srcRect l="11848" t="49728" r="59432" b="47850"/>
          <a:stretch/>
        </p:blipFill>
        <p:spPr bwMode="auto">
          <a:xfrm>
            <a:off x="5838" y="1202879"/>
            <a:ext cx="9144000" cy="281905"/>
          </a:xfrm>
          <a:prstGeom prst="rect">
            <a:avLst/>
          </a:prstGeom>
          <a:solidFill>
            <a:schemeClr val="bg1">
              <a:alpha val="30000"/>
            </a:schemeClr>
          </a:solidFill>
          <a:ln>
            <a:noFill/>
          </a:ln>
        </p:spPr>
      </p:pic>
      <p:sp>
        <p:nvSpPr>
          <p:cNvPr id="221" name="직사각형 220"/>
          <p:cNvSpPr/>
          <p:nvPr/>
        </p:nvSpPr>
        <p:spPr>
          <a:xfrm>
            <a:off x="-13007" y="1397805"/>
            <a:ext cx="9142984" cy="2051059"/>
          </a:xfrm>
          <a:prstGeom prst="rect">
            <a:avLst/>
          </a:prstGeom>
          <a:solidFill>
            <a:schemeClr val="bg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91062" tIns="45530" rIns="91062" bIns="45530" anchor="ctr"/>
          <a:lstStyle/>
          <a:p>
            <a:pPr algn="ctr">
              <a:defRPr/>
            </a:pPr>
            <a:endParaRPr lang="ko-KR" altLang="en-US" dirty="0">
              <a:solidFill>
                <a:prstClr val="white"/>
              </a:solidFill>
            </a:endParaRPr>
          </a:p>
        </p:txBody>
      </p:sp>
      <p:sp>
        <p:nvSpPr>
          <p:cNvPr id="220" name="직사각형 219"/>
          <p:cNvSpPr/>
          <p:nvPr/>
        </p:nvSpPr>
        <p:spPr>
          <a:xfrm>
            <a:off x="0" y="4005781"/>
            <a:ext cx="9142984" cy="2736304"/>
          </a:xfrm>
          <a:prstGeom prst="rect">
            <a:avLst/>
          </a:prstGeom>
          <a:solidFill>
            <a:schemeClr val="bg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91062" tIns="45530" rIns="91062" bIns="45530" anchor="ctr"/>
          <a:lstStyle/>
          <a:p>
            <a:pPr algn="ctr">
              <a:defRPr/>
            </a:pPr>
            <a:endParaRPr lang="ko-KR" altLang="en-US" dirty="0">
              <a:solidFill>
                <a:prstClr val="white"/>
              </a:solidFill>
            </a:endParaRPr>
          </a:p>
        </p:txBody>
      </p:sp>
    </p:spTree>
    <p:extLst>
      <p:ext uri="{BB962C8B-B14F-4D97-AF65-F5344CB8AC3E}">
        <p14:creationId xmlns:p14="http://schemas.microsoft.com/office/powerpoint/2010/main" val="1122417231"/>
      </p:ext>
    </p:extLst>
  </p:cSld>
  <p:clrMapOvr>
    <a:masterClrMapping/>
  </p:clrMapOvr>
  <p:transition>
    <p:fade/>
  </p:transition>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Box 4"/>
          <p:cNvSpPr txBox="1"/>
          <p:nvPr/>
        </p:nvSpPr>
        <p:spPr>
          <a:xfrm>
            <a:off x="143508" y="44624"/>
            <a:ext cx="8856984" cy="523220"/>
          </a:xfrm>
          <a:prstGeom prst="rect">
            <a:avLst/>
          </a:prstGeom>
          <a:noFill/>
        </p:spPr>
        <p:txBody>
          <a:bodyPr wrap="square" rtlCol="0">
            <a:spAutoFit/>
          </a:bodyPr>
          <a:lstStyle/>
          <a:p>
            <a:pPr algn="ctr" fontAlgn="base">
              <a:spcBef>
                <a:spcPct val="0"/>
              </a:spcBef>
              <a:spcAft>
                <a:spcPct val="0"/>
              </a:spcAft>
              <a:defRPr/>
            </a:pPr>
            <a:r>
              <a:rPr kumimoji="1" lang="mn-MN" altLang="ko-KR" sz="2800" dirty="0">
                <a:solidFill>
                  <a:srgbClr val="FFFFFF"/>
                </a:solidFill>
                <a:latin typeface="Calibri" panose="020F0502020204030204" pitchFamily="34" charset="0"/>
                <a:ea typeface="나눔고딕 ExtraBold" panose="020D0904000000000000" pitchFamily="50" charset="-127"/>
                <a:cs typeface="Calibri" panose="020F0502020204030204" pitchFamily="34" charset="0"/>
              </a:rPr>
              <a:t>Тээврийн ухаалаг системийг хөгжүүлэх стратеги</a:t>
            </a:r>
            <a:endParaRPr kumimoji="1" lang="ko-KR" altLang="en-US" sz="2800" dirty="0">
              <a:solidFill>
                <a:srgbClr val="FFFFFF"/>
              </a:solidFill>
              <a:latin typeface="Calibri" panose="020F0502020204030204" pitchFamily="34" charset="0"/>
              <a:ea typeface="나눔고딕 ExtraBold" panose="020D0904000000000000" pitchFamily="50" charset="-127"/>
              <a:cs typeface="Calibri" panose="020F0502020204030204" pitchFamily="34" charset="0"/>
            </a:endParaRPr>
          </a:p>
        </p:txBody>
      </p:sp>
      <p:sp>
        <p:nvSpPr>
          <p:cNvPr id="6" name="직사각형 5"/>
          <p:cNvSpPr/>
          <p:nvPr/>
        </p:nvSpPr>
        <p:spPr>
          <a:xfrm>
            <a:off x="0" y="2670003"/>
            <a:ext cx="9144000" cy="414337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062" tIns="45530" rIns="91062" bIns="45530" anchor="ctr"/>
          <a:lstStyle/>
          <a:p>
            <a:pPr algn="ctr">
              <a:defRPr/>
            </a:pPr>
            <a:endParaRPr lang="ko-KR" altLang="en-US" b="1">
              <a:solidFill>
                <a:prstClr val="white"/>
              </a:solidFill>
              <a:latin typeface="Calibri" panose="020F0502020204030204" pitchFamily="34" charset="0"/>
              <a:ea typeface="나눔고딕 ExtraBold" panose="020D0904000000000000" pitchFamily="50" charset="-127"/>
              <a:cs typeface="Calibri" panose="020F0502020204030204" pitchFamily="34" charset="0"/>
            </a:endParaRPr>
          </a:p>
        </p:txBody>
      </p:sp>
      <p:grpSp>
        <p:nvGrpSpPr>
          <p:cNvPr id="21" name="그룹 20"/>
          <p:cNvGrpSpPr/>
          <p:nvPr/>
        </p:nvGrpSpPr>
        <p:grpSpPr>
          <a:xfrm>
            <a:off x="179513" y="1185037"/>
            <a:ext cx="8928991" cy="947819"/>
            <a:chOff x="2978360" y="2297347"/>
            <a:chExt cx="8181739" cy="1068478"/>
          </a:xfrm>
        </p:grpSpPr>
        <p:grpSp>
          <p:nvGrpSpPr>
            <p:cNvPr id="22" name="그룹 21"/>
            <p:cNvGrpSpPr/>
            <p:nvPr/>
          </p:nvGrpSpPr>
          <p:grpSpPr>
            <a:xfrm>
              <a:off x="2978360" y="2297347"/>
              <a:ext cx="8181739" cy="997952"/>
              <a:chOff x="722992" y="-183713"/>
              <a:chExt cx="7534016" cy="918948"/>
            </a:xfrm>
          </p:grpSpPr>
          <p:pic>
            <p:nvPicPr>
              <p:cNvPr id="24" name="Picture 3" descr="D:\[01]Showtime\[00]작업\이미지작업\제안서 이미지 작업\04.png"/>
              <p:cNvPicPr>
                <a:picLocks noChangeAspect="1" noChangeArrowheads="1"/>
              </p:cNvPicPr>
              <p:nvPr/>
            </p:nvPicPr>
            <p:blipFill>
              <a:blip r:embed="rId2"/>
              <a:srcRect/>
              <a:stretch>
                <a:fillRect/>
              </a:stretch>
            </p:blipFill>
            <p:spPr bwMode="auto">
              <a:xfrm>
                <a:off x="722992" y="-183713"/>
                <a:ext cx="3698501" cy="819901"/>
              </a:xfrm>
              <a:prstGeom prst="rect">
                <a:avLst/>
              </a:prstGeom>
              <a:noFill/>
            </p:spPr>
          </p:pic>
          <p:pic>
            <p:nvPicPr>
              <p:cNvPr id="25" name="Picture 3" descr="D:\[01]Showtime\[00]작업\이미지작업\제안서 이미지 작업\04.png"/>
              <p:cNvPicPr>
                <a:picLocks noChangeAspect="1" noChangeArrowheads="1"/>
              </p:cNvPicPr>
              <p:nvPr userDrawn="1"/>
            </p:nvPicPr>
            <p:blipFill>
              <a:blip r:embed="rId2"/>
              <a:srcRect/>
              <a:stretch>
                <a:fillRect/>
              </a:stretch>
            </p:blipFill>
            <p:spPr bwMode="auto">
              <a:xfrm>
                <a:off x="4558504" y="-84666"/>
                <a:ext cx="3698504" cy="819901"/>
              </a:xfrm>
              <a:prstGeom prst="rect">
                <a:avLst/>
              </a:prstGeom>
              <a:noFill/>
            </p:spPr>
          </p:pic>
        </p:grpSp>
        <p:pic>
          <p:nvPicPr>
            <p:cNvPr id="23" name="Picture 3" descr="H:\★소스\img\열기구.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8982701" y="2334383"/>
              <a:ext cx="2122678" cy="1031442"/>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26" name="그룹 25"/>
          <p:cNvGrpSpPr/>
          <p:nvPr/>
        </p:nvGrpSpPr>
        <p:grpSpPr>
          <a:xfrm>
            <a:off x="258315" y="1132817"/>
            <a:ext cx="919467" cy="916316"/>
            <a:chOff x="1336669" y="1764407"/>
            <a:chExt cx="919467" cy="916316"/>
          </a:xfrm>
        </p:grpSpPr>
        <p:pic>
          <p:nvPicPr>
            <p:cNvPr id="27" name="Picture 3"/>
            <p:cNvPicPr>
              <a:picLocks noChangeAspect="1" noChangeArrowheads="1"/>
            </p:cNvPicPr>
            <p:nvPr/>
          </p:nvPicPr>
          <p:blipFill>
            <a:blip r:embed="rId4" cstate="print">
              <a:duotone>
                <a:srgbClr val="C0504D">
                  <a:shade val="45000"/>
                  <a:satMod val="135000"/>
                </a:srgbClr>
                <a:prstClr val="white"/>
              </a:duotone>
              <a:extLst>
                <a:ext uri="{28A0092B-C50C-407E-A947-70E740481C1C}">
                  <a14:useLocalDpi xmlns:a14="http://schemas.microsoft.com/office/drawing/2010/main" val="0"/>
                </a:ext>
              </a:extLst>
            </a:blip>
            <a:srcRect/>
            <a:stretch>
              <a:fillRect/>
            </a:stretch>
          </p:blipFill>
          <p:spPr bwMode="auto">
            <a:xfrm>
              <a:off x="1336669" y="1764407"/>
              <a:ext cx="919467" cy="91631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28" name="TextBox 27"/>
            <p:cNvSpPr txBox="1"/>
            <p:nvPr/>
          </p:nvSpPr>
          <p:spPr>
            <a:xfrm>
              <a:off x="1398474" y="1930178"/>
              <a:ext cx="795857" cy="584775"/>
            </a:xfrm>
            <a:prstGeom prst="rect">
              <a:avLst/>
            </a:prstGeom>
            <a:noFill/>
          </p:spPr>
          <p:txBody>
            <a:bodyPr wrap="square" rtlCol="0" anchor="ctr">
              <a:spAutoFit/>
            </a:bodyPr>
            <a:lstStyle/>
            <a:p>
              <a:pPr algn="ctr" fontAlgn="base">
                <a:spcBef>
                  <a:spcPct val="0"/>
                </a:spcBef>
                <a:spcAft>
                  <a:spcPct val="0"/>
                </a:spcAft>
              </a:pPr>
              <a:r>
                <a:rPr kumimoji="1" lang="mn-MN" altLang="ko-KR" sz="1600" b="1" spc="-30" dirty="0">
                  <a:ln w="3175">
                    <a:solidFill>
                      <a:srgbClr val="FFFFFF">
                        <a:alpha val="0"/>
                      </a:srgbClr>
                    </a:solidFill>
                  </a:ln>
                  <a:solidFill>
                    <a:srgbClr val="ED2024">
                      <a:lumMod val="75000"/>
                    </a:srgbClr>
                  </a:solidFill>
                  <a:latin typeface="Calibri" panose="020F0502020204030204" pitchFamily="34" charset="0"/>
                  <a:ea typeface="나눔고딕 ExtraBold" panose="020D0904000000000000" pitchFamily="50" charset="-127"/>
                  <a:cs typeface="Calibri" panose="020F0502020204030204" pitchFamily="34" charset="0"/>
                </a:rPr>
                <a:t>Алсын хараа</a:t>
              </a:r>
              <a:endParaRPr kumimoji="1" lang="en-US" altLang="ko-KR" sz="1600" b="1" spc="-30" dirty="0">
                <a:ln w="3175">
                  <a:solidFill>
                    <a:srgbClr val="FFFFFF">
                      <a:alpha val="0"/>
                    </a:srgbClr>
                  </a:solidFill>
                </a:ln>
                <a:solidFill>
                  <a:srgbClr val="ED2024">
                    <a:lumMod val="75000"/>
                  </a:srgbClr>
                </a:solidFill>
                <a:latin typeface="Calibri" panose="020F0502020204030204" pitchFamily="34" charset="0"/>
                <a:ea typeface="나눔고딕 ExtraBold" panose="020D0904000000000000" pitchFamily="50" charset="-127"/>
                <a:cs typeface="Calibri" panose="020F0502020204030204" pitchFamily="34" charset="0"/>
              </a:endParaRPr>
            </a:p>
          </p:txBody>
        </p:sp>
      </p:grpSp>
      <p:grpSp>
        <p:nvGrpSpPr>
          <p:cNvPr id="3" name="그룹 2"/>
          <p:cNvGrpSpPr/>
          <p:nvPr/>
        </p:nvGrpSpPr>
        <p:grpSpPr>
          <a:xfrm>
            <a:off x="1259633" y="1124744"/>
            <a:ext cx="7201967" cy="918445"/>
            <a:chOff x="1302430" y="1031263"/>
            <a:chExt cx="7089641" cy="855884"/>
          </a:xfrm>
        </p:grpSpPr>
        <p:sp>
          <p:nvSpPr>
            <p:cNvPr id="30" name="직사각형 29"/>
            <p:cNvSpPr/>
            <p:nvPr/>
          </p:nvSpPr>
          <p:spPr>
            <a:xfrm>
              <a:off x="1302431" y="1031263"/>
              <a:ext cx="7085993" cy="855883"/>
            </a:xfrm>
            <a:prstGeom prst="rect">
              <a:avLst/>
            </a:prstGeom>
            <a:solidFill>
              <a:sysClr val="window" lastClr="FFFFFF"/>
            </a:solidFill>
            <a:effectLst>
              <a:outerShdw blurRad="63500" algn="ctr" rotWithShape="0">
                <a:prstClr val="black">
                  <a:alpha val="45000"/>
                </a:prstClr>
              </a:outerShdw>
            </a:effectLst>
          </p:spPr>
          <p:txBody>
            <a:bodyPr lIns="180000" tIns="36000" rIns="180000" bIns="36000" anchor="ctr">
              <a:scene3d>
                <a:camera prst="orthographicFront"/>
                <a:lightRig rig="threePt" dir="t"/>
              </a:scene3d>
              <a:sp3d>
                <a:bevelT w="0" h="0" prst="artDeco"/>
                <a:bevelB w="0" h="0"/>
                <a:contourClr>
                  <a:schemeClr val="tx2">
                    <a:lumMod val="50000"/>
                  </a:schemeClr>
                </a:contourClr>
              </a:sp3d>
            </a:bodyPr>
            <a:lstStyle/>
            <a:p>
              <a:pPr lvl="0" algn="ctr" fontAlgn="base" latinLnBrk="0">
                <a:spcBef>
                  <a:spcPct val="0"/>
                </a:spcBef>
                <a:spcAft>
                  <a:spcPts val="600"/>
                </a:spcAft>
              </a:pPr>
              <a:r>
                <a:rPr kumimoji="1" lang="mn-MN" altLang="ko-KR" sz="1600" b="1" kern="0" spc="-30" dirty="0">
                  <a:ln w="3175">
                    <a:solidFill>
                      <a:srgbClr val="FFFFFF">
                        <a:alpha val="0"/>
                      </a:srgbClr>
                    </a:solidFill>
                  </a:ln>
                  <a:solidFill>
                    <a:srgbClr val="ED2024">
                      <a:lumMod val="50000"/>
                    </a:srgbClr>
                  </a:solidFill>
                  <a:latin typeface="Calibri" panose="020F0502020204030204" pitchFamily="34" charset="0"/>
                  <a:ea typeface="나눔고딕 ExtraBold" panose="020D0904000000000000" pitchFamily="50" charset="-127"/>
                  <a:cs typeface="Calibri" panose="020F0502020204030204" pitchFamily="34" charset="0"/>
                </a:rPr>
                <a:t>ТУС-ийг шат дараалалтай, амжилттай хэрэгжүүлснээр Монгол улсын эдийн засгийн хөгжлийг нэмэгдүүлж, иргэдийн ая тухтай амьдрах орчныг бий болгоно.</a:t>
              </a:r>
              <a:endParaRPr kumimoji="1" lang="en-US" altLang="ko-KR" sz="1600" b="1" kern="0" spc="-30" dirty="0">
                <a:ln w="3175">
                  <a:solidFill>
                    <a:srgbClr val="FFFFFF">
                      <a:alpha val="0"/>
                    </a:srgbClr>
                  </a:solidFill>
                </a:ln>
                <a:solidFill>
                  <a:srgbClr val="ED2024">
                    <a:lumMod val="50000"/>
                  </a:srgbClr>
                </a:solidFill>
                <a:latin typeface="Calibri" panose="020F0502020204030204" pitchFamily="34" charset="0"/>
                <a:ea typeface="나눔고딕 ExtraBold" panose="020D0904000000000000" pitchFamily="50" charset="-127"/>
                <a:cs typeface="Calibri" panose="020F0502020204030204" pitchFamily="34" charset="0"/>
              </a:endParaRPr>
            </a:p>
          </p:txBody>
        </p:sp>
        <p:sp>
          <p:nvSpPr>
            <p:cNvPr id="31" name="직사각형 30"/>
            <p:cNvSpPr/>
            <p:nvPr/>
          </p:nvSpPr>
          <p:spPr>
            <a:xfrm>
              <a:off x="1302430" y="1031263"/>
              <a:ext cx="45006" cy="855884"/>
            </a:xfrm>
            <a:prstGeom prst="rect">
              <a:avLst/>
            </a:prstGeom>
            <a:gradFill>
              <a:gsLst>
                <a:gs pos="50000">
                  <a:srgbClr val="006E7C">
                    <a:lumMod val="60000"/>
                    <a:lumOff val="40000"/>
                  </a:srgbClr>
                </a:gs>
                <a:gs pos="99167">
                  <a:srgbClr val="006E7C"/>
                </a:gs>
                <a:gs pos="0">
                  <a:srgbClr val="006E7C"/>
                </a:gs>
              </a:gsLst>
              <a:lin ang="16200000" scaled="1"/>
            </a:gradFill>
            <a:ln w="25400" cap="flat" cmpd="sng" algn="ctr">
              <a:noFill/>
              <a:prstDash val="solid"/>
            </a:ln>
            <a:effectLst/>
          </p:spPr>
          <p:txBody>
            <a:bodyPr rtlCol="0" anchor="ctr">
              <a:scene3d>
                <a:camera prst="orthographicFront"/>
                <a:lightRig rig="threePt" dir="t"/>
              </a:scene3d>
              <a:sp3d>
                <a:bevelT w="0" h="0"/>
                <a:bevelB w="0" h="0"/>
              </a:sp3d>
            </a:bodyPr>
            <a:lstStyle/>
            <a:p>
              <a:pPr marL="0" marR="0" lvl="0" indent="0" algn="ctr" defTabSz="914400" eaLnBrk="1" fontAlgn="base" latinLnBrk="0" hangingPunct="1">
                <a:lnSpc>
                  <a:spcPct val="150000"/>
                </a:lnSpc>
                <a:spcBef>
                  <a:spcPct val="0"/>
                </a:spcBef>
                <a:spcAft>
                  <a:spcPct val="0"/>
                </a:spcAft>
                <a:buClrTx/>
                <a:buSzTx/>
                <a:buFontTx/>
                <a:buNone/>
                <a:tabLst/>
                <a:defRPr/>
              </a:pPr>
              <a:endParaRPr kumimoji="1" lang="ko-KR" altLang="en-US" sz="1300" b="0" i="0" u="none" strike="noStrike" kern="0" cap="none" spc="0" normalizeH="0" baseline="0" noProof="0">
                <a:ln w="3175">
                  <a:solidFill>
                    <a:srgbClr val="FFFFFF">
                      <a:alpha val="0"/>
                    </a:srgbClr>
                  </a:solidFill>
                </a:ln>
                <a:solidFill>
                  <a:srgbClr val="FFFFFF"/>
                </a:solidFill>
                <a:effectLst/>
                <a:uLnTx/>
                <a:uFillTx/>
                <a:latin typeface="Calibri" panose="020F0502020204030204" pitchFamily="34" charset="0"/>
                <a:ea typeface="나눔고딕 Bold" panose="020D0804000000000000" pitchFamily="50" charset="-127"/>
                <a:cs typeface="Calibri" panose="020F0502020204030204" pitchFamily="34" charset="0"/>
              </a:endParaRPr>
            </a:p>
          </p:txBody>
        </p:sp>
        <p:sp>
          <p:nvSpPr>
            <p:cNvPr id="32" name="직사각형 31"/>
            <p:cNvSpPr/>
            <p:nvPr/>
          </p:nvSpPr>
          <p:spPr>
            <a:xfrm>
              <a:off x="8347065" y="1031263"/>
              <a:ext cx="45006" cy="855884"/>
            </a:xfrm>
            <a:prstGeom prst="rect">
              <a:avLst/>
            </a:prstGeom>
            <a:gradFill>
              <a:gsLst>
                <a:gs pos="50000">
                  <a:srgbClr val="006E7C">
                    <a:lumMod val="60000"/>
                    <a:lumOff val="40000"/>
                  </a:srgbClr>
                </a:gs>
                <a:gs pos="99167">
                  <a:srgbClr val="006E7C"/>
                </a:gs>
                <a:gs pos="0">
                  <a:srgbClr val="006E7C"/>
                </a:gs>
              </a:gsLst>
              <a:lin ang="16200000" scaled="1"/>
            </a:gradFill>
            <a:ln w="25400" cap="flat" cmpd="sng" algn="ctr">
              <a:noFill/>
              <a:prstDash val="solid"/>
            </a:ln>
            <a:effectLst/>
          </p:spPr>
          <p:txBody>
            <a:bodyPr rtlCol="0" anchor="ctr">
              <a:scene3d>
                <a:camera prst="orthographicFront"/>
                <a:lightRig rig="threePt" dir="t"/>
              </a:scene3d>
              <a:sp3d>
                <a:bevelT w="0" h="0"/>
                <a:bevelB w="0" h="0"/>
              </a:sp3d>
            </a:bodyPr>
            <a:lstStyle/>
            <a:p>
              <a:pPr marL="0" marR="0" lvl="0" indent="0" algn="ctr" defTabSz="914400" eaLnBrk="1" fontAlgn="base" latinLnBrk="0" hangingPunct="1">
                <a:lnSpc>
                  <a:spcPct val="150000"/>
                </a:lnSpc>
                <a:spcBef>
                  <a:spcPct val="0"/>
                </a:spcBef>
                <a:spcAft>
                  <a:spcPct val="0"/>
                </a:spcAft>
                <a:buClrTx/>
                <a:buSzTx/>
                <a:buFontTx/>
                <a:buNone/>
                <a:tabLst/>
                <a:defRPr/>
              </a:pPr>
              <a:endParaRPr kumimoji="1" lang="ko-KR" altLang="en-US" sz="1300" b="0" i="0" u="none" strike="noStrike" kern="0" cap="none" spc="0" normalizeH="0" baseline="0" noProof="0">
                <a:ln w="3175">
                  <a:solidFill>
                    <a:srgbClr val="FFFFFF">
                      <a:alpha val="0"/>
                    </a:srgbClr>
                  </a:solidFill>
                </a:ln>
                <a:solidFill>
                  <a:srgbClr val="FFFFFF"/>
                </a:solidFill>
                <a:effectLst/>
                <a:uLnTx/>
                <a:uFillTx/>
                <a:latin typeface="Calibri" panose="020F0502020204030204" pitchFamily="34" charset="0"/>
                <a:ea typeface="나눔고딕 Bold" panose="020D0804000000000000" pitchFamily="50" charset="-127"/>
                <a:cs typeface="Calibri" panose="020F0502020204030204" pitchFamily="34" charset="0"/>
              </a:endParaRPr>
            </a:p>
          </p:txBody>
        </p:sp>
      </p:grpSp>
      <p:sp>
        <p:nvSpPr>
          <p:cNvPr id="18" name="슬라이드 번호 개체 틀 2"/>
          <p:cNvSpPr txBox="1">
            <a:spLocks/>
          </p:cNvSpPr>
          <p:nvPr/>
        </p:nvSpPr>
        <p:spPr>
          <a:xfrm>
            <a:off x="8748464" y="6597352"/>
            <a:ext cx="360040" cy="241086"/>
          </a:xfrm>
          <a:prstGeom prst="rect">
            <a:avLst/>
          </a:prstGeom>
        </p:spPr>
        <p:txBody>
          <a:bodyPr/>
          <a:lstStyle>
            <a:defPPr>
              <a:defRPr lang="ko-KR"/>
            </a:defPPr>
            <a:lvl1pPr marL="0" algn="l" defTabSz="914400" rtl="0" eaLnBrk="1" latinLnBrk="1" hangingPunct="1">
              <a:defRPr sz="1800" kern="1200">
                <a:solidFill>
                  <a:schemeClr val="tx1"/>
                </a:solidFill>
                <a:latin typeface="+mn-lt"/>
                <a:ea typeface="+mn-ea"/>
                <a:cs typeface="+mn-cs"/>
              </a:defRPr>
            </a:lvl1pPr>
            <a:lvl2pPr marL="457200" algn="l" defTabSz="914400" rtl="0" eaLnBrk="1" latinLnBrk="1" hangingPunct="1">
              <a:defRPr sz="1800" kern="1200">
                <a:solidFill>
                  <a:schemeClr val="tx1"/>
                </a:solidFill>
                <a:latin typeface="+mn-lt"/>
                <a:ea typeface="+mn-ea"/>
                <a:cs typeface="+mn-cs"/>
              </a:defRPr>
            </a:lvl2pPr>
            <a:lvl3pPr marL="914400" algn="l" defTabSz="914400" rtl="0" eaLnBrk="1" latinLnBrk="1" hangingPunct="1">
              <a:defRPr sz="1800" kern="1200">
                <a:solidFill>
                  <a:schemeClr val="tx1"/>
                </a:solidFill>
                <a:latin typeface="+mn-lt"/>
                <a:ea typeface="+mn-ea"/>
                <a:cs typeface="+mn-cs"/>
              </a:defRPr>
            </a:lvl3pPr>
            <a:lvl4pPr marL="1371600" algn="l" defTabSz="914400" rtl="0" eaLnBrk="1" latinLnBrk="1" hangingPunct="1">
              <a:defRPr sz="1800" kern="1200">
                <a:solidFill>
                  <a:schemeClr val="tx1"/>
                </a:solidFill>
                <a:latin typeface="+mn-lt"/>
                <a:ea typeface="+mn-ea"/>
                <a:cs typeface="+mn-cs"/>
              </a:defRPr>
            </a:lvl4pPr>
            <a:lvl5pPr marL="1828800" algn="l" defTabSz="914400" rtl="0" eaLnBrk="1" latinLnBrk="1" hangingPunct="1">
              <a:defRPr sz="1800" kern="1200">
                <a:solidFill>
                  <a:schemeClr val="tx1"/>
                </a:solidFill>
                <a:latin typeface="+mn-lt"/>
                <a:ea typeface="+mn-ea"/>
                <a:cs typeface="+mn-cs"/>
              </a:defRPr>
            </a:lvl5pPr>
            <a:lvl6pPr marL="2286000" algn="l" defTabSz="914400" rtl="0" eaLnBrk="1" latinLnBrk="1" hangingPunct="1">
              <a:defRPr sz="1800" kern="1200">
                <a:solidFill>
                  <a:schemeClr val="tx1"/>
                </a:solidFill>
                <a:latin typeface="+mn-lt"/>
                <a:ea typeface="+mn-ea"/>
                <a:cs typeface="+mn-cs"/>
              </a:defRPr>
            </a:lvl6pPr>
            <a:lvl7pPr marL="2743200" algn="l" defTabSz="914400" rtl="0" eaLnBrk="1" latinLnBrk="1" hangingPunct="1">
              <a:defRPr sz="1800" kern="1200">
                <a:solidFill>
                  <a:schemeClr val="tx1"/>
                </a:solidFill>
                <a:latin typeface="+mn-lt"/>
                <a:ea typeface="+mn-ea"/>
                <a:cs typeface="+mn-cs"/>
              </a:defRPr>
            </a:lvl7pPr>
            <a:lvl8pPr marL="3200400" algn="l" defTabSz="914400" rtl="0" eaLnBrk="1" latinLnBrk="1" hangingPunct="1">
              <a:defRPr sz="1800" kern="1200">
                <a:solidFill>
                  <a:schemeClr val="tx1"/>
                </a:solidFill>
                <a:latin typeface="+mn-lt"/>
                <a:ea typeface="+mn-ea"/>
                <a:cs typeface="+mn-cs"/>
              </a:defRPr>
            </a:lvl8pPr>
            <a:lvl9pPr marL="3657600" algn="l" defTabSz="914400" rtl="0" eaLnBrk="1" latinLnBrk="1" hangingPunct="1">
              <a:defRPr sz="1800" kern="1200">
                <a:solidFill>
                  <a:schemeClr val="tx1"/>
                </a:solidFill>
                <a:latin typeface="+mn-lt"/>
                <a:ea typeface="+mn-ea"/>
                <a:cs typeface="+mn-cs"/>
              </a:defRPr>
            </a:lvl9pPr>
          </a:lstStyle>
          <a:p>
            <a:pPr algn="r"/>
            <a:r>
              <a:rPr lang="de-DE" sz="1000" dirty="0">
                <a:latin typeface="Calibri" panose="020F0502020204030204" pitchFamily="34" charset="0"/>
                <a:ea typeface="나눔고딕 ExtraBold" panose="020D0904000000000000" pitchFamily="50" charset="-127"/>
                <a:cs typeface="Calibri" panose="020F0502020204030204" pitchFamily="34" charset="0"/>
              </a:rPr>
              <a:t>18</a:t>
            </a:r>
          </a:p>
        </p:txBody>
      </p:sp>
      <p:pic>
        <p:nvPicPr>
          <p:cNvPr id="19" name="그림 3"/>
          <p:cNvPicPr/>
          <p:nvPr/>
        </p:nvPicPr>
        <p:blipFill>
          <a:blip r:embed="rId5" cstate="print">
            <a:extLst>
              <a:ext uri="{28A0092B-C50C-407E-A947-70E740481C1C}">
                <a14:useLocalDpi xmlns:a14="http://schemas.microsoft.com/office/drawing/2010/main" val="0"/>
              </a:ext>
            </a:extLst>
          </a:blip>
          <a:stretch>
            <a:fillRect/>
          </a:stretch>
        </p:blipFill>
        <p:spPr bwMode="auto">
          <a:xfrm>
            <a:off x="899592" y="2276872"/>
            <a:ext cx="7560840" cy="4392488"/>
          </a:xfrm>
          <a:prstGeom prst="rect">
            <a:avLst/>
          </a:prstGeom>
          <a:noFill/>
        </p:spPr>
      </p:pic>
    </p:spTree>
    <p:extLst>
      <p:ext uri="{BB962C8B-B14F-4D97-AF65-F5344CB8AC3E}">
        <p14:creationId xmlns:p14="http://schemas.microsoft.com/office/powerpoint/2010/main" val="1343585384"/>
      </p:ext>
    </p:extLst>
  </p:cSld>
  <p:clrMapOvr>
    <a:masterClrMapping/>
  </p:clrMapOvr>
  <p:transition>
    <p:fade/>
  </p:transition>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8" name="Group 205"/>
          <p:cNvGrpSpPr>
            <a:grpSpLocks/>
          </p:cNvGrpSpPr>
          <p:nvPr/>
        </p:nvGrpSpPr>
        <p:grpSpPr bwMode="auto">
          <a:xfrm>
            <a:off x="4759622" y="2034714"/>
            <a:ext cx="4346538" cy="1399501"/>
            <a:chOff x="516" y="950"/>
            <a:chExt cx="4686" cy="2420"/>
          </a:xfrm>
        </p:grpSpPr>
        <p:sp>
          <p:nvSpPr>
            <p:cNvPr id="20" name="Freeform 5"/>
            <p:cNvSpPr>
              <a:spLocks/>
            </p:cNvSpPr>
            <p:nvPr/>
          </p:nvSpPr>
          <p:spPr bwMode="auto">
            <a:xfrm>
              <a:off x="1180" y="978"/>
              <a:ext cx="178" cy="94"/>
            </a:xfrm>
            <a:custGeom>
              <a:avLst/>
              <a:gdLst>
                <a:gd name="T0" fmla="*/ 92 w 178"/>
                <a:gd name="T1" fmla="*/ 2 h 94"/>
                <a:gd name="T2" fmla="*/ 88 w 178"/>
                <a:gd name="T3" fmla="*/ 2 h 94"/>
                <a:gd name="T4" fmla="*/ 86 w 178"/>
                <a:gd name="T5" fmla="*/ 2 h 94"/>
                <a:gd name="T6" fmla="*/ 84 w 178"/>
                <a:gd name="T7" fmla="*/ 2 h 94"/>
                <a:gd name="T8" fmla="*/ 74 w 178"/>
                <a:gd name="T9" fmla="*/ 16 h 94"/>
                <a:gd name="T10" fmla="*/ 62 w 178"/>
                <a:gd name="T11" fmla="*/ 20 h 94"/>
                <a:gd name="T12" fmla="*/ 56 w 178"/>
                <a:gd name="T13" fmla="*/ 16 h 94"/>
                <a:gd name="T14" fmla="*/ 62 w 178"/>
                <a:gd name="T15" fmla="*/ 8 h 94"/>
                <a:gd name="T16" fmla="*/ 58 w 178"/>
                <a:gd name="T17" fmla="*/ 0 h 94"/>
                <a:gd name="T18" fmla="*/ 58 w 178"/>
                <a:gd name="T19" fmla="*/ 0 h 94"/>
                <a:gd name="T20" fmla="*/ 44 w 178"/>
                <a:gd name="T21" fmla="*/ 4 h 94"/>
                <a:gd name="T22" fmla="*/ 30 w 178"/>
                <a:gd name="T23" fmla="*/ 6 h 94"/>
                <a:gd name="T24" fmla="*/ 28 w 178"/>
                <a:gd name="T25" fmla="*/ 6 h 94"/>
                <a:gd name="T26" fmla="*/ 10 w 178"/>
                <a:gd name="T27" fmla="*/ 8 h 94"/>
                <a:gd name="T28" fmla="*/ 0 w 178"/>
                <a:gd name="T29" fmla="*/ 18 h 94"/>
                <a:gd name="T30" fmla="*/ 2 w 178"/>
                <a:gd name="T31" fmla="*/ 24 h 94"/>
                <a:gd name="T32" fmla="*/ 22 w 178"/>
                <a:gd name="T33" fmla="*/ 30 h 94"/>
                <a:gd name="T34" fmla="*/ 30 w 178"/>
                <a:gd name="T35" fmla="*/ 38 h 94"/>
                <a:gd name="T36" fmla="*/ 30 w 178"/>
                <a:gd name="T37" fmla="*/ 48 h 94"/>
                <a:gd name="T38" fmla="*/ 32 w 178"/>
                <a:gd name="T39" fmla="*/ 50 h 94"/>
                <a:gd name="T40" fmla="*/ 52 w 178"/>
                <a:gd name="T41" fmla="*/ 46 h 94"/>
                <a:gd name="T42" fmla="*/ 70 w 178"/>
                <a:gd name="T43" fmla="*/ 40 h 94"/>
                <a:gd name="T44" fmla="*/ 76 w 178"/>
                <a:gd name="T45" fmla="*/ 42 h 94"/>
                <a:gd name="T46" fmla="*/ 72 w 178"/>
                <a:gd name="T47" fmla="*/ 48 h 94"/>
                <a:gd name="T48" fmla="*/ 46 w 178"/>
                <a:gd name="T49" fmla="*/ 54 h 94"/>
                <a:gd name="T50" fmla="*/ 38 w 178"/>
                <a:gd name="T51" fmla="*/ 64 h 94"/>
                <a:gd name="T52" fmla="*/ 48 w 178"/>
                <a:gd name="T53" fmla="*/ 64 h 94"/>
                <a:gd name="T54" fmla="*/ 58 w 178"/>
                <a:gd name="T55" fmla="*/ 64 h 94"/>
                <a:gd name="T56" fmla="*/ 54 w 178"/>
                <a:gd name="T57" fmla="*/ 68 h 94"/>
                <a:gd name="T58" fmla="*/ 34 w 178"/>
                <a:gd name="T59" fmla="*/ 72 h 94"/>
                <a:gd name="T60" fmla="*/ 32 w 178"/>
                <a:gd name="T61" fmla="*/ 76 h 94"/>
                <a:gd name="T62" fmla="*/ 46 w 178"/>
                <a:gd name="T63" fmla="*/ 84 h 94"/>
                <a:gd name="T64" fmla="*/ 74 w 178"/>
                <a:gd name="T65" fmla="*/ 94 h 94"/>
                <a:gd name="T66" fmla="*/ 78 w 178"/>
                <a:gd name="T67" fmla="*/ 94 h 94"/>
                <a:gd name="T68" fmla="*/ 98 w 178"/>
                <a:gd name="T69" fmla="*/ 84 h 94"/>
                <a:gd name="T70" fmla="*/ 110 w 178"/>
                <a:gd name="T71" fmla="*/ 66 h 94"/>
                <a:gd name="T72" fmla="*/ 128 w 178"/>
                <a:gd name="T73" fmla="*/ 50 h 94"/>
                <a:gd name="T74" fmla="*/ 130 w 178"/>
                <a:gd name="T75" fmla="*/ 50 h 94"/>
                <a:gd name="T76" fmla="*/ 136 w 178"/>
                <a:gd name="T77" fmla="*/ 64 h 94"/>
                <a:gd name="T78" fmla="*/ 142 w 178"/>
                <a:gd name="T79" fmla="*/ 80 h 94"/>
                <a:gd name="T80" fmla="*/ 150 w 178"/>
                <a:gd name="T81" fmla="*/ 82 h 94"/>
                <a:gd name="T82" fmla="*/ 172 w 178"/>
                <a:gd name="T83" fmla="*/ 78 h 94"/>
                <a:gd name="T84" fmla="*/ 176 w 178"/>
                <a:gd name="T85" fmla="*/ 72 h 94"/>
                <a:gd name="T86" fmla="*/ 168 w 178"/>
                <a:gd name="T87" fmla="*/ 68 h 94"/>
                <a:gd name="T88" fmla="*/ 162 w 178"/>
                <a:gd name="T89" fmla="*/ 56 h 94"/>
                <a:gd name="T90" fmla="*/ 140 w 178"/>
                <a:gd name="T91" fmla="*/ 34 h 94"/>
                <a:gd name="T92" fmla="*/ 128 w 178"/>
                <a:gd name="T93" fmla="*/ 28 h 94"/>
                <a:gd name="T94" fmla="*/ 128 w 178"/>
                <a:gd name="T95" fmla="*/ 20 h 94"/>
                <a:gd name="T96" fmla="*/ 126 w 178"/>
                <a:gd name="T97" fmla="*/ 18 h 94"/>
                <a:gd name="T98" fmla="*/ 122 w 178"/>
                <a:gd name="T99" fmla="*/ 20 h 94"/>
                <a:gd name="T100" fmla="*/ 118 w 178"/>
                <a:gd name="T101" fmla="*/ 20 h 94"/>
                <a:gd name="T102" fmla="*/ 114 w 178"/>
                <a:gd name="T103" fmla="*/ 14 h 94"/>
                <a:gd name="T104" fmla="*/ 112 w 178"/>
                <a:gd name="T105" fmla="*/ 4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78" h="94">
                  <a:moveTo>
                    <a:pt x="104" y="0"/>
                  </a:moveTo>
                  <a:lnTo>
                    <a:pt x="104" y="0"/>
                  </a:lnTo>
                  <a:lnTo>
                    <a:pt x="92" y="2"/>
                  </a:lnTo>
                  <a:lnTo>
                    <a:pt x="92" y="2"/>
                  </a:lnTo>
                  <a:lnTo>
                    <a:pt x="88" y="2"/>
                  </a:lnTo>
                  <a:lnTo>
                    <a:pt x="88" y="2"/>
                  </a:lnTo>
                  <a:lnTo>
                    <a:pt x="88" y="2"/>
                  </a:lnTo>
                  <a:lnTo>
                    <a:pt x="88" y="2"/>
                  </a:lnTo>
                  <a:lnTo>
                    <a:pt x="86" y="2"/>
                  </a:lnTo>
                  <a:lnTo>
                    <a:pt x="86" y="2"/>
                  </a:lnTo>
                  <a:lnTo>
                    <a:pt x="84" y="2"/>
                  </a:lnTo>
                  <a:lnTo>
                    <a:pt x="84" y="2"/>
                  </a:lnTo>
                  <a:lnTo>
                    <a:pt x="82" y="6"/>
                  </a:lnTo>
                  <a:lnTo>
                    <a:pt x="82" y="6"/>
                  </a:lnTo>
                  <a:lnTo>
                    <a:pt x="74" y="16"/>
                  </a:lnTo>
                  <a:lnTo>
                    <a:pt x="68" y="20"/>
                  </a:lnTo>
                  <a:lnTo>
                    <a:pt x="62" y="20"/>
                  </a:lnTo>
                  <a:lnTo>
                    <a:pt x="62" y="20"/>
                  </a:lnTo>
                  <a:lnTo>
                    <a:pt x="58" y="20"/>
                  </a:lnTo>
                  <a:lnTo>
                    <a:pt x="56" y="16"/>
                  </a:lnTo>
                  <a:lnTo>
                    <a:pt x="56" y="16"/>
                  </a:lnTo>
                  <a:lnTo>
                    <a:pt x="56" y="14"/>
                  </a:lnTo>
                  <a:lnTo>
                    <a:pt x="58" y="12"/>
                  </a:lnTo>
                  <a:lnTo>
                    <a:pt x="62" y="8"/>
                  </a:lnTo>
                  <a:lnTo>
                    <a:pt x="64" y="4"/>
                  </a:lnTo>
                  <a:lnTo>
                    <a:pt x="62" y="2"/>
                  </a:lnTo>
                  <a:lnTo>
                    <a:pt x="58" y="0"/>
                  </a:lnTo>
                  <a:lnTo>
                    <a:pt x="58" y="0"/>
                  </a:lnTo>
                  <a:lnTo>
                    <a:pt x="58" y="0"/>
                  </a:lnTo>
                  <a:lnTo>
                    <a:pt x="58" y="0"/>
                  </a:lnTo>
                  <a:lnTo>
                    <a:pt x="50" y="2"/>
                  </a:lnTo>
                  <a:lnTo>
                    <a:pt x="44" y="4"/>
                  </a:lnTo>
                  <a:lnTo>
                    <a:pt x="44" y="4"/>
                  </a:lnTo>
                  <a:lnTo>
                    <a:pt x="36" y="4"/>
                  </a:lnTo>
                  <a:lnTo>
                    <a:pt x="30" y="6"/>
                  </a:lnTo>
                  <a:lnTo>
                    <a:pt x="30" y="6"/>
                  </a:lnTo>
                  <a:lnTo>
                    <a:pt x="30" y="6"/>
                  </a:lnTo>
                  <a:lnTo>
                    <a:pt x="30" y="6"/>
                  </a:lnTo>
                  <a:lnTo>
                    <a:pt x="28" y="6"/>
                  </a:lnTo>
                  <a:lnTo>
                    <a:pt x="28" y="6"/>
                  </a:lnTo>
                  <a:lnTo>
                    <a:pt x="20" y="6"/>
                  </a:lnTo>
                  <a:lnTo>
                    <a:pt x="10" y="8"/>
                  </a:lnTo>
                  <a:lnTo>
                    <a:pt x="4" y="10"/>
                  </a:lnTo>
                  <a:lnTo>
                    <a:pt x="2" y="14"/>
                  </a:lnTo>
                  <a:lnTo>
                    <a:pt x="0" y="18"/>
                  </a:lnTo>
                  <a:lnTo>
                    <a:pt x="0" y="18"/>
                  </a:lnTo>
                  <a:lnTo>
                    <a:pt x="0" y="20"/>
                  </a:lnTo>
                  <a:lnTo>
                    <a:pt x="2" y="24"/>
                  </a:lnTo>
                  <a:lnTo>
                    <a:pt x="8" y="26"/>
                  </a:lnTo>
                  <a:lnTo>
                    <a:pt x="22" y="30"/>
                  </a:lnTo>
                  <a:lnTo>
                    <a:pt x="22" y="30"/>
                  </a:lnTo>
                  <a:lnTo>
                    <a:pt x="26" y="32"/>
                  </a:lnTo>
                  <a:lnTo>
                    <a:pt x="28" y="34"/>
                  </a:lnTo>
                  <a:lnTo>
                    <a:pt x="30" y="38"/>
                  </a:lnTo>
                  <a:lnTo>
                    <a:pt x="28" y="44"/>
                  </a:lnTo>
                  <a:lnTo>
                    <a:pt x="28" y="46"/>
                  </a:lnTo>
                  <a:lnTo>
                    <a:pt x="30" y="48"/>
                  </a:lnTo>
                  <a:lnTo>
                    <a:pt x="30" y="48"/>
                  </a:lnTo>
                  <a:lnTo>
                    <a:pt x="30" y="50"/>
                  </a:lnTo>
                  <a:lnTo>
                    <a:pt x="32" y="50"/>
                  </a:lnTo>
                  <a:lnTo>
                    <a:pt x="32" y="50"/>
                  </a:lnTo>
                  <a:lnTo>
                    <a:pt x="42" y="50"/>
                  </a:lnTo>
                  <a:lnTo>
                    <a:pt x="52" y="46"/>
                  </a:lnTo>
                  <a:lnTo>
                    <a:pt x="52" y="46"/>
                  </a:lnTo>
                  <a:lnTo>
                    <a:pt x="62" y="42"/>
                  </a:lnTo>
                  <a:lnTo>
                    <a:pt x="70" y="40"/>
                  </a:lnTo>
                  <a:lnTo>
                    <a:pt x="70" y="40"/>
                  </a:lnTo>
                  <a:lnTo>
                    <a:pt x="76" y="42"/>
                  </a:lnTo>
                  <a:lnTo>
                    <a:pt x="76" y="42"/>
                  </a:lnTo>
                  <a:lnTo>
                    <a:pt x="76" y="44"/>
                  </a:lnTo>
                  <a:lnTo>
                    <a:pt x="76" y="44"/>
                  </a:lnTo>
                  <a:lnTo>
                    <a:pt x="72" y="48"/>
                  </a:lnTo>
                  <a:lnTo>
                    <a:pt x="58" y="50"/>
                  </a:lnTo>
                  <a:lnTo>
                    <a:pt x="58" y="50"/>
                  </a:lnTo>
                  <a:lnTo>
                    <a:pt x="46" y="54"/>
                  </a:lnTo>
                  <a:lnTo>
                    <a:pt x="40" y="58"/>
                  </a:lnTo>
                  <a:lnTo>
                    <a:pt x="38" y="64"/>
                  </a:lnTo>
                  <a:lnTo>
                    <a:pt x="38" y="64"/>
                  </a:lnTo>
                  <a:lnTo>
                    <a:pt x="40" y="64"/>
                  </a:lnTo>
                  <a:lnTo>
                    <a:pt x="40" y="64"/>
                  </a:lnTo>
                  <a:lnTo>
                    <a:pt x="48" y="64"/>
                  </a:lnTo>
                  <a:lnTo>
                    <a:pt x="48" y="64"/>
                  </a:lnTo>
                  <a:lnTo>
                    <a:pt x="58" y="64"/>
                  </a:lnTo>
                  <a:lnTo>
                    <a:pt x="58" y="64"/>
                  </a:lnTo>
                  <a:lnTo>
                    <a:pt x="62" y="64"/>
                  </a:lnTo>
                  <a:lnTo>
                    <a:pt x="62" y="64"/>
                  </a:lnTo>
                  <a:lnTo>
                    <a:pt x="54" y="68"/>
                  </a:lnTo>
                  <a:lnTo>
                    <a:pt x="46" y="68"/>
                  </a:lnTo>
                  <a:lnTo>
                    <a:pt x="38" y="70"/>
                  </a:lnTo>
                  <a:lnTo>
                    <a:pt x="34" y="72"/>
                  </a:lnTo>
                  <a:lnTo>
                    <a:pt x="32" y="74"/>
                  </a:lnTo>
                  <a:lnTo>
                    <a:pt x="32" y="74"/>
                  </a:lnTo>
                  <a:lnTo>
                    <a:pt x="32" y="76"/>
                  </a:lnTo>
                  <a:lnTo>
                    <a:pt x="32" y="78"/>
                  </a:lnTo>
                  <a:lnTo>
                    <a:pt x="36" y="80"/>
                  </a:lnTo>
                  <a:lnTo>
                    <a:pt x="46" y="84"/>
                  </a:lnTo>
                  <a:lnTo>
                    <a:pt x="46" y="84"/>
                  </a:lnTo>
                  <a:lnTo>
                    <a:pt x="60" y="88"/>
                  </a:lnTo>
                  <a:lnTo>
                    <a:pt x="74" y="94"/>
                  </a:lnTo>
                  <a:lnTo>
                    <a:pt x="74" y="94"/>
                  </a:lnTo>
                  <a:lnTo>
                    <a:pt x="78" y="94"/>
                  </a:lnTo>
                  <a:lnTo>
                    <a:pt x="78" y="94"/>
                  </a:lnTo>
                  <a:lnTo>
                    <a:pt x="84" y="94"/>
                  </a:lnTo>
                  <a:lnTo>
                    <a:pt x="90" y="90"/>
                  </a:lnTo>
                  <a:lnTo>
                    <a:pt x="98" y="84"/>
                  </a:lnTo>
                  <a:lnTo>
                    <a:pt x="104" y="74"/>
                  </a:lnTo>
                  <a:lnTo>
                    <a:pt x="110" y="66"/>
                  </a:lnTo>
                  <a:lnTo>
                    <a:pt x="110" y="66"/>
                  </a:lnTo>
                  <a:lnTo>
                    <a:pt x="118" y="56"/>
                  </a:lnTo>
                  <a:lnTo>
                    <a:pt x="122" y="52"/>
                  </a:lnTo>
                  <a:lnTo>
                    <a:pt x="128" y="50"/>
                  </a:lnTo>
                  <a:lnTo>
                    <a:pt x="128" y="50"/>
                  </a:lnTo>
                  <a:lnTo>
                    <a:pt x="130" y="50"/>
                  </a:lnTo>
                  <a:lnTo>
                    <a:pt x="130" y="50"/>
                  </a:lnTo>
                  <a:lnTo>
                    <a:pt x="136" y="52"/>
                  </a:lnTo>
                  <a:lnTo>
                    <a:pt x="136" y="56"/>
                  </a:lnTo>
                  <a:lnTo>
                    <a:pt x="136" y="64"/>
                  </a:lnTo>
                  <a:lnTo>
                    <a:pt x="136" y="64"/>
                  </a:lnTo>
                  <a:lnTo>
                    <a:pt x="140" y="76"/>
                  </a:lnTo>
                  <a:lnTo>
                    <a:pt x="142" y="80"/>
                  </a:lnTo>
                  <a:lnTo>
                    <a:pt x="146" y="82"/>
                  </a:lnTo>
                  <a:lnTo>
                    <a:pt x="146" y="82"/>
                  </a:lnTo>
                  <a:lnTo>
                    <a:pt x="150" y="82"/>
                  </a:lnTo>
                  <a:lnTo>
                    <a:pt x="150" y="82"/>
                  </a:lnTo>
                  <a:lnTo>
                    <a:pt x="166" y="80"/>
                  </a:lnTo>
                  <a:lnTo>
                    <a:pt x="172" y="78"/>
                  </a:lnTo>
                  <a:lnTo>
                    <a:pt x="178" y="76"/>
                  </a:lnTo>
                  <a:lnTo>
                    <a:pt x="178" y="76"/>
                  </a:lnTo>
                  <a:lnTo>
                    <a:pt x="176" y="72"/>
                  </a:lnTo>
                  <a:lnTo>
                    <a:pt x="174" y="72"/>
                  </a:lnTo>
                  <a:lnTo>
                    <a:pt x="168" y="68"/>
                  </a:lnTo>
                  <a:lnTo>
                    <a:pt x="168" y="68"/>
                  </a:lnTo>
                  <a:lnTo>
                    <a:pt x="164" y="62"/>
                  </a:lnTo>
                  <a:lnTo>
                    <a:pt x="162" y="56"/>
                  </a:lnTo>
                  <a:lnTo>
                    <a:pt x="162" y="56"/>
                  </a:lnTo>
                  <a:lnTo>
                    <a:pt x="158" y="50"/>
                  </a:lnTo>
                  <a:lnTo>
                    <a:pt x="152" y="44"/>
                  </a:lnTo>
                  <a:lnTo>
                    <a:pt x="140" y="34"/>
                  </a:lnTo>
                  <a:lnTo>
                    <a:pt x="140" y="34"/>
                  </a:lnTo>
                  <a:lnTo>
                    <a:pt x="134" y="32"/>
                  </a:lnTo>
                  <a:lnTo>
                    <a:pt x="128" y="28"/>
                  </a:lnTo>
                  <a:lnTo>
                    <a:pt x="128" y="28"/>
                  </a:lnTo>
                  <a:lnTo>
                    <a:pt x="128" y="24"/>
                  </a:lnTo>
                  <a:lnTo>
                    <a:pt x="128" y="20"/>
                  </a:lnTo>
                  <a:lnTo>
                    <a:pt x="126" y="18"/>
                  </a:lnTo>
                  <a:lnTo>
                    <a:pt x="126" y="18"/>
                  </a:lnTo>
                  <a:lnTo>
                    <a:pt x="126" y="18"/>
                  </a:lnTo>
                  <a:lnTo>
                    <a:pt x="126" y="18"/>
                  </a:lnTo>
                  <a:lnTo>
                    <a:pt x="122" y="20"/>
                  </a:lnTo>
                  <a:lnTo>
                    <a:pt x="122" y="20"/>
                  </a:lnTo>
                  <a:lnTo>
                    <a:pt x="120" y="20"/>
                  </a:lnTo>
                  <a:lnTo>
                    <a:pt x="120" y="20"/>
                  </a:lnTo>
                  <a:lnTo>
                    <a:pt x="118" y="20"/>
                  </a:lnTo>
                  <a:lnTo>
                    <a:pt x="118" y="20"/>
                  </a:lnTo>
                  <a:lnTo>
                    <a:pt x="114" y="18"/>
                  </a:lnTo>
                  <a:lnTo>
                    <a:pt x="114" y="14"/>
                  </a:lnTo>
                  <a:lnTo>
                    <a:pt x="114" y="10"/>
                  </a:lnTo>
                  <a:lnTo>
                    <a:pt x="112" y="4"/>
                  </a:lnTo>
                  <a:lnTo>
                    <a:pt x="112" y="4"/>
                  </a:lnTo>
                  <a:lnTo>
                    <a:pt x="108" y="2"/>
                  </a:lnTo>
                  <a:lnTo>
                    <a:pt x="104"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21" name="Freeform 6"/>
            <p:cNvSpPr>
              <a:spLocks/>
            </p:cNvSpPr>
            <p:nvPr/>
          </p:nvSpPr>
          <p:spPr bwMode="auto">
            <a:xfrm>
              <a:off x="1180" y="978"/>
              <a:ext cx="178" cy="94"/>
            </a:xfrm>
            <a:custGeom>
              <a:avLst/>
              <a:gdLst>
                <a:gd name="T0" fmla="*/ 92 w 178"/>
                <a:gd name="T1" fmla="*/ 2 h 94"/>
                <a:gd name="T2" fmla="*/ 88 w 178"/>
                <a:gd name="T3" fmla="*/ 2 h 94"/>
                <a:gd name="T4" fmla="*/ 86 w 178"/>
                <a:gd name="T5" fmla="*/ 2 h 94"/>
                <a:gd name="T6" fmla="*/ 84 w 178"/>
                <a:gd name="T7" fmla="*/ 2 h 94"/>
                <a:gd name="T8" fmla="*/ 74 w 178"/>
                <a:gd name="T9" fmla="*/ 16 h 94"/>
                <a:gd name="T10" fmla="*/ 62 w 178"/>
                <a:gd name="T11" fmla="*/ 20 h 94"/>
                <a:gd name="T12" fmla="*/ 56 w 178"/>
                <a:gd name="T13" fmla="*/ 16 h 94"/>
                <a:gd name="T14" fmla="*/ 62 w 178"/>
                <a:gd name="T15" fmla="*/ 8 h 94"/>
                <a:gd name="T16" fmla="*/ 58 w 178"/>
                <a:gd name="T17" fmla="*/ 0 h 94"/>
                <a:gd name="T18" fmla="*/ 58 w 178"/>
                <a:gd name="T19" fmla="*/ 0 h 94"/>
                <a:gd name="T20" fmla="*/ 44 w 178"/>
                <a:gd name="T21" fmla="*/ 4 h 94"/>
                <a:gd name="T22" fmla="*/ 30 w 178"/>
                <a:gd name="T23" fmla="*/ 6 h 94"/>
                <a:gd name="T24" fmla="*/ 28 w 178"/>
                <a:gd name="T25" fmla="*/ 6 h 94"/>
                <a:gd name="T26" fmla="*/ 10 w 178"/>
                <a:gd name="T27" fmla="*/ 8 h 94"/>
                <a:gd name="T28" fmla="*/ 0 w 178"/>
                <a:gd name="T29" fmla="*/ 18 h 94"/>
                <a:gd name="T30" fmla="*/ 2 w 178"/>
                <a:gd name="T31" fmla="*/ 24 h 94"/>
                <a:gd name="T32" fmla="*/ 22 w 178"/>
                <a:gd name="T33" fmla="*/ 30 h 94"/>
                <a:gd name="T34" fmla="*/ 30 w 178"/>
                <a:gd name="T35" fmla="*/ 38 h 94"/>
                <a:gd name="T36" fmla="*/ 30 w 178"/>
                <a:gd name="T37" fmla="*/ 48 h 94"/>
                <a:gd name="T38" fmla="*/ 32 w 178"/>
                <a:gd name="T39" fmla="*/ 50 h 94"/>
                <a:gd name="T40" fmla="*/ 52 w 178"/>
                <a:gd name="T41" fmla="*/ 46 h 94"/>
                <a:gd name="T42" fmla="*/ 70 w 178"/>
                <a:gd name="T43" fmla="*/ 40 h 94"/>
                <a:gd name="T44" fmla="*/ 76 w 178"/>
                <a:gd name="T45" fmla="*/ 42 h 94"/>
                <a:gd name="T46" fmla="*/ 72 w 178"/>
                <a:gd name="T47" fmla="*/ 48 h 94"/>
                <a:gd name="T48" fmla="*/ 46 w 178"/>
                <a:gd name="T49" fmla="*/ 54 h 94"/>
                <a:gd name="T50" fmla="*/ 38 w 178"/>
                <a:gd name="T51" fmla="*/ 64 h 94"/>
                <a:gd name="T52" fmla="*/ 48 w 178"/>
                <a:gd name="T53" fmla="*/ 64 h 94"/>
                <a:gd name="T54" fmla="*/ 58 w 178"/>
                <a:gd name="T55" fmla="*/ 64 h 94"/>
                <a:gd name="T56" fmla="*/ 54 w 178"/>
                <a:gd name="T57" fmla="*/ 68 h 94"/>
                <a:gd name="T58" fmla="*/ 34 w 178"/>
                <a:gd name="T59" fmla="*/ 72 h 94"/>
                <a:gd name="T60" fmla="*/ 32 w 178"/>
                <a:gd name="T61" fmla="*/ 76 h 94"/>
                <a:gd name="T62" fmla="*/ 46 w 178"/>
                <a:gd name="T63" fmla="*/ 84 h 94"/>
                <a:gd name="T64" fmla="*/ 74 w 178"/>
                <a:gd name="T65" fmla="*/ 94 h 94"/>
                <a:gd name="T66" fmla="*/ 78 w 178"/>
                <a:gd name="T67" fmla="*/ 94 h 94"/>
                <a:gd name="T68" fmla="*/ 98 w 178"/>
                <a:gd name="T69" fmla="*/ 84 h 94"/>
                <a:gd name="T70" fmla="*/ 110 w 178"/>
                <a:gd name="T71" fmla="*/ 66 h 94"/>
                <a:gd name="T72" fmla="*/ 128 w 178"/>
                <a:gd name="T73" fmla="*/ 50 h 94"/>
                <a:gd name="T74" fmla="*/ 130 w 178"/>
                <a:gd name="T75" fmla="*/ 50 h 94"/>
                <a:gd name="T76" fmla="*/ 136 w 178"/>
                <a:gd name="T77" fmla="*/ 64 h 94"/>
                <a:gd name="T78" fmla="*/ 142 w 178"/>
                <a:gd name="T79" fmla="*/ 80 h 94"/>
                <a:gd name="T80" fmla="*/ 150 w 178"/>
                <a:gd name="T81" fmla="*/ 82 h 94"/>
                <a:gd name="T82" fmla="*/ 172 w 178"/>
                <a:gd name="T83" fmla="*/ 78 h 94"/>
                <a:gd name="T84" fmla="*/ 176 w 178"/>
                <a:gd name="T85" fmla="*/ 72 h 94"/>
                <a:gd name="T86" fmla="*/ 168 w 178"/>
                <a:gd name="T87" fmla="*/ 68 h 94"/>
                <a:gd name="T88" fmla="*/ 162 w 178"/>
                <a:gd name="T89" fmla="*/ 56 h 94"/>
                <a:gd name="T90" fmla="*/ 140 w 178"/>
                <a:gd name="T91" fmla="*/ 34 h 94"/>
                <a:gd name="T92" fmla="*/ 128 w 178"/>
                <a:gd name="T93" fmla="*/ 28 h 94"/>
                <a:gd name="T94" fmla="*/ 128 w 178"/>
                <a:gd name="T95" fmla="*/ 20 h 94"/>
                <a:gd name="T96" fmla="*/ 126 w 178"/>
                <a:gd name="T97" fmla="*/ 18 h 94"/>
                <a:gd name="T98" fmla="*/ 122 w 178"/>
                <a:gd name="T99" fmla="*/ 20 h 94"/>
                <a:gd name="T100" fmla="*/ 118 w 178"/>
                <a:gd name="T101" fmla="*/ 20 h 94"/>
                <a:gd name="T102" fmla="*/ 114 w 178"/>
                <a:gd name="T103" fmla="*/ 14 h 94"/>
                <a:gd name="T104" fmla="*/ 112 w 178"/>
                <a:gd name="T105" fmla="*/ 4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78" h="94">
                  <a:moveTo>
                    <a:pt x="104" y="0"/>
                  </a:moveTo>
                  <a:lnTo>
                    <a:pt x="104" y="0"/>
                  </a:lnTo>
                  <a:lnTo>
                    <a:pt x="92" y="2"/>
                  </a:lnTo>
                  <a:lnTo>
                    <a:pt x="92" y="2"/>
                  </a:lnTo>
                  <a:lnTo>
                    <a:pt x="88" y="2"/>
                  </a:lnTo>
                  <a:lnTo>
                    <a:pt x="88" y="2"/>
                  </a:lnTo>
                  <a:lnTo>
                    <a:pt x="88" y="2"/>
                  </a:lnTo>
                  <a:lnTo>
                    <a:pt x="88" y="2"/>
                  </a:lnTo>
                  <a:lnTo>
                    <a:pt x="86" y="2"/>
                  </a:lnTo>
                  <a:lnTo>
                    <a:pt x="86" y="2"/>
                  </a:lnTo>
                  <a:lnTo>
                    <a:pt x="84" y="2"/>
                  </a:lnTo>
                  <a:lnTo>
                    <a:pt x="84" y="2"/>
                  </a:lnTo>
                  <a:lnTo>
                    <a:pt x="82" y="6"/>
                  </a:lnTo>
                  <a:lnTo>
                    <a:pt x="82" y="6"/>
                  </a:lnTo>
                  <a:lnTo>
                    <a:pt x="74" y="16"/>
                  </a:lnTo>
                  <a:lnTo>
                    <a:pt x="68" y="20"/>
                  </a:lnTo>
                  <a:lnTo>
                    <a:pt x="62" y="20"/>
                  </a:lnTo>
                  <a:lnTo>
                    <a:pt x="62" y="20"/>
                  </a:lnTo>
                  <a:lnTo>
                    <a:pt x="58" y="20"/>
                  </a:lnTo>
                  <a:lnTo>
                    <a:pt x="56" y="16"/>
                  </a:lnTo>
                  <a:lnTo>
                    <a:pt x="56" y="16"/>
                  </a:lnTo>
                  <a:lnTo>
                    <a:pt x="56" y="14"/>
                  </a:lnTo>
                  <a:lnTo>
                    <a:pt x="58" y="12"/>
                  </a:lnTo>
                  <a:lnTo>
                    <a:pt x="62" y="8"/>
                  </a:lnTo>
                  <a:lnTo>
                    <a:pt x="64" y="4"/>
                  </a:lnTo>
                  <a:lnTo>
                    <a:pt x="62" y="2"/>
                  </a:lnTo>
                  <a:lnTo>
                    <a:pt x="58" y="0"/>
                  </a:lnTo>
                  <a:lnTo>
                    <a:pt x="58" y="0"/>
                  </a:lnTo>
                  <a:lnTo>
                    <a:pt x="58" y="0"/>
                  </a:lnTo>
                  <a:lnTo>
                    <a:pt x="58" y="0"/>
                  </a:lnTo>
                  <a:lnTo>
                    <a:pt x="50" y="2"/>
                  </a:lnTo>
                  <a:lnTo>
                    <a:pt x="44" y="4"/>
                  </a:lnTo>
                  <a:lnTo>
                    <a:pt x="44" y="4"/>
                  </a:lnTo>
                  <a:lnTo>
                    <a:pt x="36" y="4"/>
                  </a:lnTo>
                  <a:lnTo>
                    <a:pt x="30" y="6"/>
                  </a:lnTo>
                  <a:lnTo>
                    <a:pt x="30" y="6"/>
                  </a:lnTo>
                  <a:lnTo>
                    <a:pt x="30" y="6"/>
                  </a:lnTo>
                  <a:lnTo>
                    <a:pt x="30" y="6"/>
                  </a:lnTo>
                  <a:lnTo>
                    <a:pt x="28" y="6"/>
                  </a:lnTo>
                  <a:lnTo>
                    <a:pt x="28" y="6"/>
                  </a:lnTo>
                  <a:lnTo>
                    <a:pt x="20" y="6"/>
                  </a:lnTo>
                  <a:lnTo>
                    <a:pt x="10" y="8"/>
                  </a:lnTo>
                  <a:lnTo>
                    <a:pt x="4" y="10"/>
                  </a:lnTo>
                  <a:lnTo>
                    <a:pt x="2" y="14"/>
                  </a:lnTo>
                  <a:lnTo>
                    <a:pt x="0" y="18"/>
                  </a:lnTo>
                  <a:lnTo>
                    <a:pt x="0" y="18"/>
                  </a:lnTo>
                  <a:lnTo>
                    <a:pt x="0" y="20"/>
                  </a:lnTo>
                  <a:lnTo>
                    <a:pt x="2" y="24"/>
                  </a:lnTo>
                  <a:lnTo>
                    <a:pt x="8" y="26"/>
                  </a:lnTo>
                  <a:lnTo>
                    <a:pt x="22" y="30"/>
                  </a:lnTo>
                  <a:lnTo>
                    <a:pt x="22" y="30"/>
                  </a:lnTo>
                  <a:lnTo>
                    <a:pt x="26" y="32"/>
                  </a:lnTo>
                  <a:lnTo>
                    <a:pt x="28" y="34"/>
                  </a:lnTo>
                  <a:lnTo>
                    <a:pt x="30" y="38"/>
                  </a:lnTo>
                  <a:lnTo>
                    <a:pt x="28" y="44"/>
                  </a:lnTo>
                  <a:lnTo>
                    <a:pt x="28" y="46"/>
                  </a:lnTo>
                  <a:lnTo>
                    <a:pt x="30" y="48"/>
                  </a:lnTo>
                  <a:lnTo>
                    <a:pt x="30" y="48"/>
                  </a:lnTo>
                  <a:lnTo>
                    <a:pt x="30" y="50"/>
                  </a:lnTo>
                  <a:lnTo>
                    <a:pt x="32" y="50"/>
                  </a:lnTo>
                  <a:lnTo>
                    <a:pt x="32" y="50"/>
                  </a:lnTo>
                  <a:lnTo>
                    <a:pt x="42" y="50"/>
                  </a:lnTo>
                  <a:lnTo>
                    <a:pt x="52" y="46"/>
                  </a:lnTo>
                  <a:lnTo>
                    <a:pt x="52" y="46"/>
                  </a:lnTo>
                  <a:lnTo>
                    <a:pt x="62" y="42"/>
                  </a:lnTo>
                  <a:lnTo>
                    <a:pt x="70" y="40"/>
                  </a:lnTo>
                  <a:lnTo>
                    <a:pt x="70" y="40"/>
                  </a:lnTo>
                  <a:lnTo>
                    <a:pt x="76" y="42"/>
                  </a:lnTo>
                  <a:lnTo>
                    <a:pt x="76" y="42"/>
                  </a:lnTo>
                  <a:lnTo>
                    <a:pt x="76" y="44"/>
                  </a:lnTo>
                  <a:lnTo>
                    <a:pt x="76" y="44"/>
                  </a:lnTo>
                  <a:lnTo>
                    <a:pt x="72" y="48"/>
                  </a:lnTo>
                  <a:lnTo>
                    <a:pt x="58" y="50"/>
                  </a:lnTo>
                  <a:lnTo>
                    <a:pt x="58" y="50"/>
                  </a:lnTo>
                  <a:lnTo>
                    <a:pt x="46" y="54"/>
                  </a:lnTo>
                  <a:lnTo>
                    <a:pt x="40" y="58"/>
                  </a:lnTo>
                  <a:lnTo>
                    <a:pt x="38" y="64"/>
                  </a:lnTo>
                  <a:lnTo>
                    <a:pt x="38" y="64"/>
                  </a:lnTo>
                  <a:lnTo>
                    <a:pt x="40" y="64"/>
                  </a:lnTo>
                  <a:lnTo>
                    <a:pt x="40" y="64"/>
                  </a:lnTo>
                  <a:lnTo>
                    <a:pt x="48" y="64"/>
                  </a:lnTo>
                  <a:lnTo>
                    <a:pt x="48" y="64"/>
                  </a:lnTo>
                  <a:lnTo>
                    <a:pt x="58" y="64"/>
                  </a:lnTo>
                  <a:lnTo>
                    <a:pt x="58" y="64"/>
                  </a:lnTo>
                  <a:lnTo>
                    <a:pt x="62" y="64"/>
                  </a:lnTo>
                  <a:lnTo>
                    <a:pt x="62" y="64"/>
                  </a:lnTo>
                  <a:lnTo>
                    <a:pt x="54" y="68"/>
                  </a:lnTo>
                  <a:lnTo>
                    <a:pt x="46" y="68"/>
                  </a:lnTo>
                  <a:lnTo>
                    <a:pt x="38" y="70"/>
                  </a:lnTo>
                  <a:lnTo>
                    <a:pt x="34" y="72"/>
                  </a:lnTo>
                  <a:lnTo>
                    <a:pt x="32" y="74"/>
                  </a:lnTo>
                  <a:lnTo>
                    <a:pt x="32" y="74"/>
                  </a:lnTo>
                  <a:lnTo>
                    <a:pt x="32" y="76"/>
                  </a:lnTo>
                  <a:lnTo>
                    <a:pt x="32" y="78"/>
                  </a:lnTo>
                  <a:lnTo>
                    <a:pt x="36" y="80"/>
                  </a:lnTo>
                  <a:lnTo>
                    <a:pt x="46" y="84"/>
                  </a:lnTo>
                  <a:lnTo>
                    <a:pt x="46" y="84"/>
                  </a:lnTo>
                  <a:lnTo>
                    <a:pt x="60" y="88"/>
                  </a:lnTo>
                  <a:lnTo>
                    <a:pt x="74" y="94"/>
                  </a:lnTo>
                  <a:lnTo>
                    <a:pt x="74" y="94"/>
                  </a:lnTo>
                  <a:lnTo>
                    <a:pt x="78" y="94"/>
                  </a:lnTo>
                  <a:lnTo>
                    <a:pt x="78" y="94"/>
                  </a:lnTo>
                  <a:lnTo>
                    <a:pt x="84" y="94"/>
                  </a:lnTo>
                  <a:lnTo>
                    <a:pt x="90" y="90"/>
                  </a:lnTo>
                  <a:lnTo>
                    <a:pt x="98" y="84"/>
                  </a:lnTo>
                  <a:lnTo>
                    <a:pt x="104" y="74"/>
                  </a:lnTo>
                  <a:lnTo>
                    <a:pt x="110" y="66"/>
                  </a:lnTo>
                  <a:lnTo>
                    <a:pt x="110" y="66"/>
                  </a:lnTo>
                  <a:lnTo>
                    <a:pt x="118" y="56"/>
                  </a:lnTo>
                  <a:lnTo>
                    <a:pt x="122" y="52"/>
                  </a:lnTo>
                  <a:lnTo>
                    <a:pt x="128" y="50"/>
                  </a:lnTo>
                  <a:lnTo>
                    <a:pt x="128" y="50"/>
                  </a:lnTo>
                  <a:lnTo>
                    <a:pt x="130" y="50"/>
                  </a:lnTo>
                  <a:lnTo>
                    <a:pt x="130" y="50"/>
                  </a:lnTo>
                  <a:lnTo>
                    <a:pt x="136" y="52"/>
                  </a:lnTo>
                  <a:lnTo>
                    <a:pt x="136" y="56"/>
                  </a:lnTo>
                  <a:lnTo>
                    <a:pt x="136" y="64"/>
                  </a:lnTo>
                  <a:lnTo>
                    <a:pt x="136" y="64"/>
                  </a:lnTo>
                  <a:lnTo>
                    <a:pt x="140" y="76"/>
                  </a:lnTo>
                  <a:lnTo>
                    <a:pt x="142" y="80"/>
                  </a:lnTo>
                  <a:lnTo>
                    <a:pt x="146" y="82"/>
                  </a:lnTo>
                  <a:lnTo>
                    <a:pt x="146" y="82"/>
                  </a:lnTo>
                  <a:lnTo>
                    <a:pt x="150" y="82"/>
                  </a:lnTo>
                  <a:lnTo>
                    <a:pt x="150" y="82"/>
                  </a:lnTo>
                  <a:lnTo>
                    <a:pt x="166" y="80"/>
                  </a:lnTo>
                  <a:lnTo>
                    <a:pt x="172" y="78"/>
                  </a:lnTo>
                  <a:lnTo>
                    <a:pt x="178" y="76"/>
                  </a:lnTo>
                  <a:lnTo>
                    <a:pt x="178" y="76"/>
                  </a:lnTo>
                  <a:lnTo>
                    <a:pt x="176" y="72"/>
                  </a:lnTo>
                  <a:lnTo>
                    <a:pt x="174" y="72"/>
                  </a:lnTo>
                  <a:lnTo>
                    <a:pt x="168" y="68"/>
                  </a:lnTo>
                  <a:lnTo>
                    <a:pt x="168" y="68"/>
                  </a:lnTo>
                  <a:lnTo>
                    <a:pt x="164" y="62"/>
                  </a:lnTo>
                  <a:lnTo>
                    <a:pt x="162" y="56"/>
                  </a:lnTo>
                  <a:lnTo>
                    <a:pt x="162" y="56"/>
                  </a:lnTo>
                  <a:lnTo>
                    <a:pt x="158" y="50"/>
                  </a:lnTo>
                  <a:lnTo>
                    <a:pt x="152" y="44"/>
                  </a:lnTo>
                  <a:lnTo>
                    <a:pt x="140" y="34"/>
                  </a:lnTo>
                  <a:lnTo>
                    <a:pt x="140" y="34"/>
                  </a:lnTo>
                  <a:lnTo>
                    <a:pt x="134" y="32"/>
                  </a:lnTo>
                  <a:lnTo>
                    <a:pt x="128" y="28"/>
                  </a:lnTo>
                  <a:lnTo>
                    <a:pt x="128" y="28"/>
                  </a:lnTo>
                  <a:lnTo>
                    <a:pt x="128" y="24"/>
                  </a:lnTo>
                  <a:lnTo>
                    <a:pt x="128" y="20"/>
                  </a:lnTo>
                  <a:lnTo>
                    <a:pt x="126" y="18"/>
                  </a:lnTo>
                  <a:lnTo>
                    <a:pt x="126" y="18"/>
                  </a:lnTo>
                  <a:lnTo>
                    <a:pt x="126" y="18"/>
                  </a:lnTo>
                  <a:lnTo>
                    <a:pt x="126" y="18"/>
                  </a:lnTo>
                  <a:lnTo>
                    <a:pt x="122" y="20"/>
                  </a:lnTo>
                  <a:lnTo>
                    <a:pt x="122" y="20"/>
                  </a:lnTo>
                  <a:lnTo>
                    <a:pt x="120" y="20"/>
                  </a:lnTo>
                  <a:lnTo>
                    <a:pt x="120" y="20"/>
                  </a:lnTo>
                  <a:lnTo>
                    <a:pt x="118" y="20"/>
                  </a:lnTo>
                  <a:lnTo>
                    <a:pt x="118" y="20"/>
                  </a:lnTo>
                  <a:lnTo>
                    <a:pt x="114" y="18"/>
                  </a:lnTo>
                  <a:lnTo>
                    <a:pt x="114" y="14"/>
                  </a:lnTo>
                  <a:lnTo>
                    <a:pt x="114" y="10"/>
                  </a:lnTo>
                  <a:lnTo>
                    <a:pt x="112" y="4"/>
                  </a:lnTo>
                  <a:lnTo>
                    <a:pt x="112" y="4"/>
                  </a:lnTo>
                  <a:lnTo>
                    <a:pt x="108" y="2"/>
                  </a:lnTo>
                  <a:lnTo>
                    <a:pt x="10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22" name="Freeform 7"/>
            <p:cNvSpPr>
              <a:spLocks/>
            </p:cNvSpPr>
            <p:nvPr/>
          </p:nvSpPr>
          <p:spPr bwMode="auto">
            <a:xfrm>
              <a:off x="1296" y="960"/>
              <a:ext cx="120" cy="48"/>
            </a:xfrm>
            <a:custGeom>
              <a:avLst/>
              <a:gdLst>
                <a:gd name="T0" fmla="*/ 42 w 120"/>
                <a:gd name="T1" fmla="*/ 0 h 48"/>
                <a:gd name="T2" fmla="*/ 42 w 120"/>
                <a:gd name="T3" fmla="*/ 0 h 48"/>
                <a:gd name="T4" fmla="*/ 36 w 120"/>
                <a:gd name="T5" fmla="*/ 0 h 48"/>
                <a:gd name="T6" fmla="*/ 32 w 120"/>
                <a:gd name="T7" fmla="*/ 2 h 48"/>
                <a:gd name="T8" fmla="*/ 26 w 120"/>
                <a:gd name="T9" fmla="*/ 10 h 48"/>
                <a:gd name="T10" fmla="*/ 26 w 120"/>
                <a:gd name="T11" fmla="*/ 10 h 48"/>
                <a:gd name="T12" fmla="*/ 18 w 120"/>
                <a:gd name="T13" fmla="*/ 14 h 48"/>
                <a:gd name="T14" fmla="*/ 10 w 120"/>
                <a:gd name="T15" fmla="*/ 18 h 48"/>
                <a:gd name="T16" fmla="*/ 10 w 120"/>
                <a:gd name="T17" fmla="*/ 18 h 48"/>
                <a:gd name="T18" fmla="*/ 4 w 120"/>
                <a:gd name="T19" fmla="*/ 20 h 48"/>
                <a:gd name="T20" fmla="*/ 2 w 120"/>
                <a:gd name="T21" fmla="*/ 22 h 48"/>
                <a:gd name="T22" fmla="*/ 0 w 120"/>
                <a:gd name="T23" fmla="*/ 24 h 48"/>
                <a:gd name="T24" fmla="*/ 0 w 120"/>
                <a:gd name="T25" fmla="*/ 24 h 48"/>
                <a:gd name="T26" fmla="*/ 2 w 120"/>
                <a:gd name="T27" fmla="*/ 28 h 48"/>
                <a:gd name="T28" fmla="*/ 4 w 120"/>
                <a:gd name="T29" fmla="*/ 30 h 48"/>
                <a:gd name="T30" fmla="*/ 12 w 120"/>
                <a:gd name="T31" fmla="*/ 32 h 48"/>
                <a:gd name="T32" fmla="*/ 12 w 120"/>
                <a:gd name="T33" fmla="*/ 32 h 48"/>
                <a:gd name="T34" fmla="*/ 12 w 120"/>
                <a:gd name="T35" fmla="*/ 32 h 48"/>
                <a:gd name="T36" fmla="*/ 12 w 120"/>
                <a:gd name="T37" fmla="*/ 32 h 48"/>
                <a:gd name="T38" fmla="*/ 22 w 120"/>
                <a:gd name="T39" fmla="*/ 30 h 48"/>
                <a:gd name="T40" fmla="*/ 22 w 120"/>
                <a:gd name="T41" fmla="*/ 30 h 48"/>
                <a:gd name="T42" fmla="*/ 34 w 120"/>
                <a:gd name="T43" fmla="*/ 28 h 48"/>
                <a:gd name="T44" fmla="*/ 34 w 120"/>
                <a:gd name="T45" fmla="*/ 28 h 48"/>
                <a:gd name="T46" fmla="*/ 38 w 120"/>
                <a:gd name="T47" fmla="*/ 28 h 48"/>
                <a:gd name="T48" fmla="*/ 40 w 120"/>
                <a:gd name="T49" fmla="*/ 32 h 48"/>
                <a:gd name="T50" fmla="*/ 40 w 120"/>
                <a:gd name="T51" fmla="*/ 32 h 48"/>
                <a:gd name="T52" fmla="*/ 30 w 120"/>
                <a:gd name="T53" fmla="*/ 40 h 48"/>
                <a:gd name="T54" fmla="*/ 30 w 120"/>
                <a:gd name="T55" fmla="*/ 40 h 48"/>
                <a:gd name="T56" fmla="*/ 34 w 120"/>
                <a:gd name="T57" fmla="*/ 42 h 48"/>
                <a:gd name="T58" fmla="*/ 38 w 120"/>
                <a:gd name="T59" fmla="*/ 46 h 48"/>
                <a:gd name="T60" fmla="*/ 48 w 120"/>
                <a:gd name="T61" fmla="*/ 48 h 48"/>
                <a:gd name="T62" fmla="*/ 48 w 120"/>
                <a:gd name="T63" fmla="*/ 48 h 48"/>
                <a:gd name="T64" fmla="*/ 62 w 120"/>
                <a:gd name="T65" fmla="*/ 46 h 48"/>
                <a:gd name="T66" fmla="*/ 76 w 120"/>
                <a:gd name="T67" fmla="*/ 44 h 48"/>
                <a:gd name="T68" fmla="*/ 76 w 120"/>
                <a:gd name="T69" fmla="*/ 44 h 48"/>
                <a:gd name="T70" fmla="*/ 96 w 120"/>
                <a:gd name="T71" fmla="*/ 38 h 48"/>
                <a:gd name="T72" fmla="*/ 108 w 120"/>
                <a:gd name="T73" fmla="*/ 32 h 48"/>
                <a:gd name="T74" fmla="*/ 118 w 120"/>
                <a:gd name="T75" fmla="*/ 26 h 48"/>
                <a:gd name="T76" fmla="*/ 118 w 120"/>
                <a:gd name="T77" fmla="*/ 26 h 48"/>
                <a:gd name="T78" fmla="*/ 120 w 120"/>
                <a:gd name="T79" fmla="*/ 20 h 48"/>
                <a:gd name="T80" fmla="*/ 118 w 120"/>
                <a:gd name="T81" fmla="*/ 18 h 48"/>
                <a:gd name="T82" fmla="*/ 116 w 120"/>
                <a:gd name="T83" fmla="*/ 16 h 48"/>
                <a:gd name="T84" fmla="*/ 116 w 120"/>
                <a:gd name="T85" fmla="*/ 16 h 48"/>
                <a:gd name="T86" fmla="*/ 108 w 120"/>
                <a:gd name="T87" fmla="*/ 14 h 48"/>
                <a:gd name="T88" fmla="*/ 108 w 120"/>
                <a:gd name="T89" fmla="*/ 14 h 48"/>
                <a:gd name="T90" fmla="*/ 96 w 120"/>
                <a:gd name="T91" fmla="*/ 16 h 48"/>
                <a:gd name="T92" fmla="*/ 96 w 120"/>
                <a:gd name="T93" fmla="*/ 16 h 48"/>
                <a:gd name="T94" fmla="*/ 86 w 120"/>
                <a:gd name="T95" fmla="*/ 18 h 48"/>
                <a:gd name="T96" fmla="*/ 86 w 120"/>
                <a:gd name="T97" fmla="*/ 18 h 48"/>
                <a:gd name="T98" fmla="*/ 84 w 120"/>
                <a:gd name="T99" fmla="*/ 18 h 48"/>
                <a:gd name="T100" fmla="*/ 84 w 120"/>
                <a:gd name="T101" fmla="*/ 18 h 48"/>
                <a:gd name="T102" fmla="*/ 78 w 120"/>
                <a:gd name="T103" fmla="*/ 16 h 48"/>
                <a:gd name="T104" fmla="*/ 74 w 120"/>
                <a:gd name="T105" fmla="*/ 12 h 48"/>
                <a:gd name="T106" fmla="*/ 70 w 120"/>
                <a:gd name="T107" fmla="*/ 8 h 48"/>
                <a:gd name="T108" fmla="*/ 66 w 120"/>
                <a:gd name="T109" fmla="*/ 4 h 48"/>
                <a:gd name="T110" fmla="*/ 66 w 120"/>
                <a:gd name="T111" fmla="*/ 4 h 48"/>
                <a:gd name="T112" fmla="*/ 54 w 120"/>
                <a:gd name="T113" fmla="*/ 2 h 48"/>
                <a:gd name="T114" fmla="*/ 44 w 120"/>
                <a:gd name="T115" fmla="*/ 0 h 48"/>
                <a:gd name="T116" fmla="*/ 44 w 120"/>
                <a:gd name="T117" fmla="*/ 0 h 48"/>
                <a:gd name="T118" fmla="*/ 42 w 120"/>
                <a:gd name="T119"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0" h="48">
                  <a:moveTo>
                    <a:pt x="42" y="0"/>
                  </a:moveTo>
                  <a:lnTo>
                    <a:pt x="42" y="0"/>
                  </a:lnTo>
                  <a:lnTo>
                    <a:pt x="36" y="0"/>
                  </a:lnTo>
                  <a:lnTo>
                    <a:pt x="32" y="2"/>
                  </a:lnTo>
                  <a:lnTo>
                    <a:pt x="26" y="10"/>
                  </a:lnTo>
                  <a:lnTo>
                    <a:pt x="26" y="10"/>
                  </a:lnTo>
                  <a:lnTo>
                    <a:pt x="18" y="14"/>
                  </a:lnTo>
                  <a:lnTo>
                    <a:pt x="10" y="18"/>
                  </a:lnTo>
                  <a:lnTo>
                    <a:pt x="10" y="18"/>
                  </a:lnTo>
                  <a:lnTo>
                    <a:pt x="4" y="20"/>
                  </a:lnTo>
                  <a:lnTo>
                    <a:pt x="2" y="22"/>
                  </a:lnTo>
                  <a:lnTo>
                    <a:pt x="0" y="24"/>
                  </a:lnTo>
                  <a:lnTo>
                    <a:pt x="0" y="24"/>
                  </a:lnTo>
                  <a:lnTo>
                    <a:pt x="2" y="28"/>
                  </a:lnTo>
                  <a:lnTo>
                    <a:pt x="4" y="30"/>
                  </a:lnTo>
                  <a:lnTo>
                    <a:pt x="12" y="32"/>
                  </a:lnTo>
                  <a:lnTo>
                    <a:pt x="12" y="32"/>
                  </a:lnTo>
                  <a:lnTo>
                    <a:pt x="12" y="32"/>
                  </a:lnTo>
                  <a:lnTo>
                    <a:pt x="12" y="32"/>
                  </a:lnTo>
                  <a:lnTo>
                    <a:pt x="22" y="30"/>
                  </a:lnTo>
                  <a:lnTo>
                    <a:pt x="22" y="30"/>
                  </a:lnTo>
                  <a:lnTo>
                    <a:pt x="34" y="28"/>
                  </a:lnTo>
                  <a:lnTo>
                    <a:pt x="34" y="28"/>
                  </a:lnTo>
                  <a:lnTo>
                    <a:pt x="38" y="28"/>
                  </a:lnTo>
                  <a:lnTo>
                    <a:pt x="40" y="32"/>
                  </a:lnTo>
                  <a:lnTo>
                    <a:pt x="40" y="32"/>
                  </a:lnTo>
                  <a:lnTo>
                    <a:pt x="30" y="40"/>
                  </a:lnTo>
                  <a:lnTo>
                    <a:pt x="30" y="40"/>
                  </a:lnTo>
                  <a:lnTo>
                    <a:pt x="34" y="42"/>
                  </a:lnTo>
                  <a:lnTo>
                    <a:pt x="38" y="46"/>
                  </a:lnTo>
                  <a:lnTo>
                    <a:pt x="48" y="48"/>
                  </a:lnTo>
                  <a:lnTo>
                    <a:pt x="48" y="48"/>
                  </a:lnTo>
                  <a:lnTo>
                    <a:pt x="62" y="46"/>
                  </a:lnTo>
                  <a:lnTo>
                    <a:pt x="76" y="44"/>
                  </a:lnTo>
                  <a:lnTo>
                    <a:pt x="76" y="44"/>
                  </a:lnTo>
                  <a:lnTo>
                    <a:pt x="96" y="38"/>
                  </a:lnTo>
                  <a:lnTo>
                    <a:pt x="108" y="32"/>
                  </a:lnTo>
                  <a:lnTo>
                    <a:pt x="118" y="26"/>
                  </a:lnTo>
                  <a:lnTo>
                    <a:pt x="118" y="26"/>
                  </a:lnTo>
                  <a:lnTo>
                    <a:pt x="120" y="20"/>
                  </a:lnTo>
                  <a:lnTo>
                    <a:pt x="118" y="18"/>
                  </a:lnTo>
                  <a:lnTo>
                    <a:pt x="116" y="16"/>
                  </a:lnTo>
                  <a:lnTo>
                    <a:pt x="116" y="16"/>
                  </a:lnTo>
                  <a:lnTo>
                    <a:pt x="108" y="14"/>
                  </a:lnTo>
                  <a:lnTo>
                    <a:pt x="108" y="14"/>
                  </a:lnTo>
                  <a:lnTo>
                    <a:pt x="96" y="16"/>
                  </a:lnTo>
                  <a:lnTo>
                    <a:pt x="96" y="16"/>
                  </a:lnTo>
                  <a:lnTo>
                    <a:pt x="86" y="18"/>
                  </a:lnTo>
                  <a:lnTo>
                    <a:pt x="86" y="18"/>
                  </a:lnTo>
                  <a:lnTo>
                    <a:pt x="84" y="18"/>
                  </a:lnTo>
                  <a:lnTo>
                    <a:pt x="84" y="18"/>
                  </a:lnTo>
                  <a:lnTo>
                    <a:pt x="78" y="16"/>
                  </a:lnTo>
                  <a:lnTo>
                    <a:pt x="74" y="12"/>
                  </a:lnTo>
                  <a:lnTo>
                    <a:pt x="70" y="8"/>
                  </a:lnTo>
                  <a:lnTo>
                    <a:pt x="66" y="4"/>
                  </a:lnTo>
                  <a:lnTo>
                    <a:pt x="66" y="4"/>
                  </a:lnTo>
                  <a:lnTo>
                    <a:pt x="54" y="2"/>
                  </a:lnTo>
                  <a:lnTo>
                    <a:pt x="44" y="0"/>
                  </a:lnTo>
                  <a:lnTo>
                    <a:pt x="44" y="0"/>
                  </a:lnTo>
                  <a:lnTo>
                    <a:pt x="42"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23" name="Freeform 8"/>
            <p:cNvSpPr>
              <a:spLocks/>
            </p:cNvSpPr>
            <p:nvPr/>
          </p:nvSpPr>
          <p:spPr bwMode="auto">
            <a:xfrm>
              <a:off x="1296" y="960"/>
              <a:ext cx="120" cy="48"/>
            </a:xfrm>
            <a:custGeom>
              <a:avLst/>
              <a:gdLst>
                <a:gd name="T0" fmla="*/ 42 w 120"/>
                <a:gd name="T1" fmla="*/ 0 h 48"/>
                <a:gd name="T2" fmla="*/ 42 w 120"/>
                <a:gd name="T3" fmla="*/ 0 h 48"/>
                <a:gd name="T4" fmla="*/ 36 w 120"/>
                <a:gd name="T5" fmla="*/ 0 h 48"/>
                <a:gd name="T6" fmla="*/ 32 w 120"/>
                <a:gd name="T7" fmla="*/ 2 h 48"/>
                <a:gd name="T8" fmla="*/ 26 w 120"/>
                <a:gd name="T9" fmla="*/ 10 h 48"/>
                <a:gd name="T10" fmla="*/ 26 w 120"/>
                <a:gd name="T11" fmla="*/ 10 h 48"/>
                <a:gd name="T12" fmla="*/ 18 w 120"/>
                <a:gd name="T13" fmla="*/ 14 h 48"/>
                <a:gd name="T14" fmla="*/ 10 w 120"/>
                <a:gd name="T15" fmla="*/ 18 h 48"/>
                <a:gd name="T16" fmla="*/ 10 w 120"/>
                <a:gd name="T17" fmla="*/ 18 h 48"/>
                <a:gd name="T18" fmla="*/ 4 w 120"/>
                <a:gd name="T19" fmla="*/ 20 h 48"/>
                <a:gd name="T20" fmla="*/ 2 w 120"/>
                <a:gd name="T21" fmla="*/ 22 h 48"/>
                <a:gd name="T22" fmla="*/ 0 w 120"/>
                <a:gd name="T23" fmla="*/ 24 h 48"/>
                <a:gd name="T24" fmla="*/ 0 w 120"/>
                <a:gd name="T25" fmla="*/ 24 h 48"/>
                <a:gd name="T26" fmla="*/ 2 w 120"/>
                <a:gd name="T27" fmla="*/ 28 h 48"/>
                <a:gd name="T28" fmla="*/ 4 w 120"/>
                <a:gd name="T29" fmla="*/ 30 h 48"/>
                <a:gd name="T30" fmla="*/ 12 w 120"/>
                <a:gd name="T31" fmla="*/ 32 h 48"/>
                <a:gd name="T32" fmla="*/ 12 w 120"/>
                <a:gd name="T33" fmla="*/ 32 h 48"/>
                <a:gd name="T34" fmla="*/ 12 w 120"/>
                <a:gd name="T35" fmla="*/ 32 h 48"/>
                <a:gd name="T36" fmla="*/ 12 w 120"/>
                <a:gd name="T37" fmla="*/ 32 h 48"/>
                <a:gd name="T38" fmla="*/ 22 w 120"/>
                <a:gd name="T39" fmla="*/ 30 h 48"/>
                <a:gd name="T40" fmla="*/ 22 w 120"/>
                <a:gd name="T41" fmla="*/ 30 h 48"/>
                <a:gd name="T42" fmla="*/ 34 w 120"/>
                <a:gd name="T43" fmla="*/ 28 h 48"/>
                <a:gd name="T44" fmla="*/ 34 w 120"/>
                <a:gd name="T45" fmla="*/ 28 h 48"/>
                <a:gd name="T46" fmla="*/ 38 w 120"/>
                <a:gd name="T47" fmla="*/ 28 h 48"/>
                <a:gd name="T48" fmla="*/ 40 w 120"/>
                <a:gd name="T49" fmla="*/ 32 h 48"/>
                <a:gd name="T50" fmla="*/ 40 w 120"/>
                <a:gd name="T51" fmla="*/ 32 h 48"/>
                <a:gd name="T52" fmla="*/ 30 w 120"/>
                <a:gd name="T53" fmla="*/ 40 h 48"/>
                <a:gd name="T54" fmla="*/ 30 w 120"/>
                <a:gd name="T55" fmla="*/ 40 h 48"/>
                <a:gd name="T56" fmla="*/ 34 w 120"/>
                <a:gd name="T57" fmla="*/ 42 h 48"/>
                <a:gd name="T58" fmla="*/ 38 w 120"/>
                <a:gd name="T59" fmla="*/ 46 h 48"/>
                <a:gd name="T60" fmla="*/ 48 w 120"/>
                <a:gd name="T61" fmla="*/ 48 h 48"/>
                <a:gd name="T62" fmla="*/ 48 w 120"/>
                <a:gd name="T63" fmla="*/ 48 h 48"/>
                <a:gd name="T64" fmla="*/ 62 w 120"/>
                <a:gd name="T65" fmla="*/ 46 h 48"/>
                <a:gd name="T66" fmla="*/ 76 w 120"/>
                <a:gd name="T67" fmla="*/ 44 h 48"/>
                <a:gd name="T68" fmla="*/ 76 w 120"/>
                <a:gd name="T69" fmla="*/ 44 h 48"/>
                <a:gd name="T70" fmla="*/ 96 w 120"/>
                <a:gd name="T71" fmla="*/ 38 h 48"/>
                <a:gd name="T72" fmla="*/ 108 w 120"/>
                <a:gd name="T73" fmla="*/ 32 h 48"/>
                <a:gd name="T74" fmla="*/ 118 w 120"/>
                <a:gd name="T75" fmla="*/ 26 h 48"/>
                <a:gd name="T76" fmla="*/ 118 w 120"/>
                <a:gd name="T77" fmla="*/ 26 h 48"/>
                <a:gd name="T78" fmla="*/ 120 w 120"/>
                <a:gd name="T79" fmla="*/ 20 h 48"/>
                <a:gd name="T80" fmla="*/ 118 w 120"/>
                <a:gd name="T81" fmla="*/ 18 h 48"/>
                <a:gd name="T82" fmla="*/ 116 w 120"/>
                <a:gd name="T83" fmla="*/ 16 h 48"/>
                <a:gd name="T84" fmla="*/ 116 w 120"/>
                <a:gd name="T85" fmla="*/ 16 h 48"/>
                <a:gd name="T86" fmla="*/ 108 w 120"/>
                <a:gd name="T87" fmla="*/ 14 h 48"/>
                <a:gd name="T88" fmla="*/ 108 w 120"/>
                <a:gd name="T89" fmla="*/ 14 h 48"/>
                <a:gd name="T90" fmla="*/ 96 w 120"/>
                <a:gd name="T91" fmla="*/ 16 h 48"/>
                <a:gd name="T92" fmla="*/ 96 w 120"/>
                <a:gd name="T93" fmla="*/ 16 h 48"/>
                <a:gd name="T94" fmla="*/ 86 w 120"/>
                <a:gd name="T95" fmla="*/ 18 h 48"/>
                <a:gd name="T96" fmla="*/ 86 w 120"/>
                <a:gd name="T97" fmla="*/ 18 h 48"/>
                <a:gd name="T98" fmla="*/ 84 w 120"/>
                <a:gd name="T99" fmla="*/ 18 h 48"/>
                <a:gd name="T100" fmla="*/ 84 w 120"/>
                <a:gd name="T101" fmla="*/ 18 h 48"/>
                <a:gd name="T102" fmla="*/ 78 w 120"/>
                <a:gd name="T103" fmla="*/ 16 h 48"/>
                <a:gd name="T104" fmla="*/ 74 w 120"/>
                <a:gd name="T105" fmla="*/ 12 h 48"/>
                <a:gd name="T106" fmla="*/ 70 w 120"/>
                <a:gd name="T107" fmla="*/ 8 h 48"/>
                <a:gd name="T108" fmla="*/ 66 w 120"/>
                <a:gd name="T109" fmla="*/ 4 h 48"/>
                <a:gd name="T110" fmla="*/ 66 w 120"/>
                <a:gd name="T111" fmla="*/ 4 h 48"/>
                <a:gd name="T112" fmla="*/ 54 w 120"/>
                <a:gd name="T113" fmla="*/ 2 h 48"/>
                <a:gd name="T114" fmla="*/ 44 w 120"/>
                <a:gd name="T115" fmla="*/ 0 h 48"/>
                <a:gd name="T116" fmla="*/ 44 w 120"/>
                <a:gd name="T117" fmla="*/ 0 h 48"/>
                <a:gd name="T118" fmla="*/ 42 w 120"/>
                <a:gd name="T119"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0" h="48">
                  <a:moveTo>
                    <a:pt x="42" y="0"/>
                  </a:moveTo>
                  <a:lnTo>
                    <a:pt x="42" y="0"/>
                  </a:lnTo>
                  <a:lnTo>
                    <a:pt x="36" y="0"/>
                  </a:lnTo>
                  <a:lnTo>
                    <a:pt x="32" y="2"/>
                  </a:lnTo>
                  <a:lnTo>
                    <a:pt x="26" y="10"/>
                  </a:lnTo>
                  <a:lnTo>
                    <a:pt x="26" y="10"/>
                  </a:lnTo>
                  <a:lnTo>
                    <a:pt x="18" y="14"/>
                  </a:lnTo>
                  <a:lnTo>
                    <a:pt x="10" y="18"/>
                  </a:lnTo>
                  <a:lnTo>
                    <a:pt x="10" y="18"/>
                  </a:lnTo>
                  <a:lnTo>
                    <a:pt x="4" y="20"/>
                  </a:lnTo>
                  <a:lnTo>
                    <a:pt x="2" y="22"/>
                  </a:lnTo>
                  <a:lnTo>
                    <a:pt x="0" y="24"/>
                  </a:lnTo>
                  <a:lnTo>
                    <a:pt x="0" y="24"/>
                  </a:lnTo>
                  <a:lnTo>
                    <a:pt x="2" y="28"/>
                  </a:lnTo>
                  <a:lnTo>
                    <a:pt x="4" y="30"/>
                  </a:lnTo>
                  <a:lnTo>
                    <a:pt x="12" y="32"/>
                  </a:lnTo>
                  <a:lnTo>
                    <a:pt x="12" y="32"/>
                  </a:lnTo>
                  <a:lnTo>
                    <a:pt x="12" y="32"/>
                  </a:lnTo>
                  <a:lnTo>
                    <a:pt x="12" y="32"/>
                  </a:lnTo>
                  <a:lnTo>
                    <a:pt x="22" y="30"/>
                  </a:lnTo>
                  <a:lnTo>
                    <a:pt x="22" y="30"/>
                  </a:lnTo>
                  <a:lnTo>
                    <a:pt x="34" y="28"/>
                  </a:lnTo>
                  <a:lnTo>
                    <a:pt x="34" y="28"/>
                  </a:lnTo>
                  <a:lnTo>
                    <a:pt x="38" y="28"/>
                  </a:lnTo>
                  <a:lnTo>
                    <a:pt x="40" y="32"/>
                  </a:lnTo>
                  <a:lnTo>
                    <a:pt x="40" y="32"/>
                  </a:lnTo>
                  <a:lnTo>
                    <a:pt x="30" y="40"/>
                  </a:lnTo>
                  <a:lnTo>
                    <a:pt x="30" y="40"/>
                  </a:lnTo>
                  <a:lnTo>
                    <a:pt x="34" y="42"/>
                  </a:lnTo>
                  <a:lnTo>
                    <a:pt x="38" y="46"/>
                  </a:lnTo>
                  <a:lnTo>
                    <a:pt x="48" y="48"/>
                  </a:lnTo>
                  <a:lnTo>
                    <a:pt x="48" y="48"/>
                  </a:lnTo>
                  <a:lnTo>
                    <a:pt x="62" y="46"/>
                  </a:lnTo>
                  <a:lnTo>
                    <a:pt x="76" y="44"/>
                  </a:lnTo>
                  <a:lnTo>
                    <a:pt x="76" y="44"/>
                  </a:lnTo>
                  <a:lnTo>
                    <a:pt x="96" y="38"/>
                  </a:lnTo>
                  <a:lnTo>
                    <a:pt x="108" y="32"/>
                  </a:lnTo>
                  <a:lnTo>
                    <a:pt x="118" y="26"/>
                  </a:lnTo>
                  <a:lnTo>
                    <a:pt x="118" y="26"/>
                  </a:lnTo>
                  <a:lnTo>
                    <a:pt x="120" y="20"/>
                  </a:lnTo>
                  <a:lnTo>
                    <a:pt x="118" y="18"/>
                  </a:lnTo>
                  <a:lnTo>
                    <a:pt x="116" y="16"/>
                  </a:lnTo>
                  <a:lnTo>
                    <a:pt x="116" y="16"/>
                  </a:lnTo>
                  <a:lnTo>
                    <a:pt x="108" y="14"/>
                  </a:lnTo>
                  <a:lnTo>
                    <a:pt x="108" y="14"/>
                  </a:lnTo>
                  <a:lnTo>
                    <a:pt x="96" y="16"/>
                  </a:lnTo>
                  <a:lnTo>
                    <a:pt x="96" y="16"/>
                  </a:lnTo>
                  <a:lnTo>
                    <a:pt x="86" y="18"/>
                  </a:lnTo>
                  <a:lnTo>
                    <a:pt x="86" y="18"/>
                  </a:lnTo>
                  <a:lnTo>
                    <a:pt x="84" y="18"/>
                  </a:lnTo>
                  <a:lnTo>
                    <a:pt x="84" y="18"/>
                  </a:lnTo>
                  <a:lnTo>
                    <a:pt x="78" y="16"/>
                  </a:lnTo>
                  <a:lnTo>
                    <a:pt x="74" y="12"/>
                  </a:lnTo>
                  <a:lnTo>
                    <a:pt x="70" y="8"/>
                  </a:lnTo>
                  <a:lnTo>
                    <a:pt x="66" y="4"/>
                  </a:lnTo>
                  <a:lnTo>
                    <a:pt x="66" y="4"/>
                  </a:lnTo>
                  <a:lnTo>
                    <a:pt x="54" y="2"/>
                  </a:lnTo>
                  <a:lnTo>
                    <a:pt x="44" y="0"/>
                  </a:lnTo>
                  <a:lnTo>
                    <a:pt x="44" y="0"/>
                  </a:lnTo>
                  <a:lnTo>
                    <a:pt x="4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24" name="Freeform 9"/>
            <p:cNvSpPr>
              <a:spLocks/>
            </p:cNvSpPr>
            <p:nvPr/>
          </p:nvSpPr>
          <p:spPr bwMode="auto">
            <a:xfrm>
              <a:off x="1584" y="962"/>
              <a:ext cx="82" cy="22"/>
            </a:xfrm>
            <a:custGeom>
              <a:avLst/>
              <a:gdLst>
                <a:gd name="T0" fmla="*/ 76 w 82"/>
                <a:gd name="T1" fmla="*/ 0 h 22"/>
                <a:gd name="T2" fmla="*/ 76 w 82"/>
                <a:gd name="T3" fmla="*/ 0 h 22"/>
                <a:gd name="T4" fmla="*/ 56 w 82"/>
                <a:gd name="T5" fmla="*/ 2 h 22"/>
                <a:gd name="T6" fmla="*/ 32 w 82"/>
                <a:gd name="T7" fmla="*/ 4 h 22"/>
                <a:gd name="T8" fmla="*/ 10 w 82"/>
                <a:gd name="T9" fmla="*/ 10 h 22"/>
                <a:gd name="T10" fmla="*/ 4 w 82"/>
                <a:gd name="T11" fmla="*/ 12 h 22"/>
                <a:gd name="T12" fmla="*/ 0 w 82"/>
                <a:gd name="T13" fmla="*/ 16 h 22"/>
                <a:gd name="T14" fmla="*/ 0 w 82"/>
                <a:gd name="T15" fmla="*/ 16 h 22"/>
                <a:gd name="T16" fmla="*/ 0 w 82"/>
                <a:gd name="T17" fmla="*/ 20 h 22"/>
                <a:gd name="T18" fmla="*/ 2 w 82"/>
                <a:gd name="T19" fmla="*/ 22 h 22"/>
                <a:gd name="T20" fmla="*/ 10 w 82"/>
                <a:gd name="T21" fmla="*/ 22 h 22"/>
                <a:gd name="T22" fmla="*/ 10 w 82"/>
                <a:gd name="T23" fmla="*/ 22 h 22"/>
                <a:gd name="T24" fmla="*/ 22 w 82"/>
                <a:gd name="T25" fmla="*/ 22 h 22"/>
                <a:gd name="T26" fmla="*/ 22 w 82"/>
                <a:gd name="T27" fmla="*/ 22 h 22"/>
                <a:gd name="T28" fmla="*/ 38 w 82"/>
                <a:gd name="T29" fmla="*/ 22 h 22"/>
                <a:gd name="T30" fmla="*/ 58 w 82"/>
                <a:gd name="T31" fmla="*/ 20 h 22"/>
                <a:gd name="T32" fmla="*/ 68 w 82"/>
                <a:gd name="T33" fmla="*/ 18 h 22"/>
                <a:gd name="T34" fmla="*/ 76 w 82"/>
                <a:gd name="T35" fmla="*/ 14 h 22"/>
                <a:gd name="T36" fmla="*/ 80 w 82"/>
                <a:gd name="T37" fmla="*/ 10 h 22"/>
                <a:gd name="T38" fmla="*/ 82 w 82"/>
                <a:gd name="T39" fmla="*/ 2 h 22"/>
                <a:gd name="T40" fmla="*/ 82 w 82"/>
                <a:gd name="T41" fmla="*/ 2 h 22"/>
                <a:gd name="T42" fmla="*/ 76 w 82"/>
                <a:gd name="T43"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2" h="22">
                  <a:moveTo>
                    <a:pt x="76" y="0"/>
                  </a:moveTo>
                  <a:lnTo>
                    <a:pt x="76" y="0"/>
                  </a:lnTo>
                  <a:lnTo>
                    <a:pt x="56" y="2"/>
                  </a:lnTo>
                  <a:lnTo>
                    <a:pt x="32" y="4"/>
                  </a:lnTo>
                  <a:lnTo>
                    <a:pt x="10" y="10"/>
                  </a:lnTo>
                  <a:lnTo>
                    <a:pt x="4" y="12"/>
                  </a:lnTo>
                  <a:lnTo>
                    <a:pt x="0" y="16"/>
                  </a:lnTo>
                  <a:lnTo>
                    <a:pt x="0" y="16"/>
                  </a:lnTo>
                  <a:lnTo>
                    <a:pt x="0" y="20"/>
                  </a:lnTo>
                  <a:lnTo>
                    <a:pt x="2" y="22"/>
                  </a:lnTo>
                  <a:lnTo>
                    <a:pt x="10" y="22"/>
                  </a:lnTo>
                  <a:lnTo>
                    <a:pt x="10" y="22"/>
                  </a:lnTo>
                  <a:lnTo>
                    <a:pt x="22" y="22"/>
                  </a:lnTo>
                  <a:lnTo>
                    <a:pt x="22" y="22"/>
                  </a:lnTo>
                  <a:lnTo>
                    <a:pt x="38" y="22"/>
                  </a:lnTo>
                  <a:lnTo>
                    <a:pt x="58" y="20"/>
                  </a:lnTo>
                  <a:lnTo>
                    <a:pt x="68" y="18"/>
                  </a:lnTo>
                  <a:lnTo>
                    <a:pt x="76" y="14"/>
                  </a:lnTo>
                  <a:lnTo>
                    <a:pt x="80" y="10"/>
                  </a:lnTo>
                  <a:lnTo>
                    <a:pt x="82" y="2"/>
                  </a:lnTo>
                  <a:lnTo>
                    <a:pt x="82" y="2"/>
                  </a:lnTo>
                  <a:lnTo>
                    <a:pt x="76"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25" name="Freeform 10"/>
            <p:cNvSpPr>
              <a:spLocks/>
            </p:cNvSpPr>
            <p:nvPr/>
          </p:nvSpPr>
          <p:spPr bwMode="auto">
            <a:xfrm>
              <a:off x="1584" y="962"/>
              <a:ext cx="82" cy="22"/>
            </a:xfrm>
            <a:custGeom>
              <a:avLst/>
              <a:gdLst>
                <a:gd name="T0" fmla="*/ 76 w 82"/>
                <a:gd name="T1" fmla="*/ 0 h 22"/>
                <a:gd name="T2" fmla="*/ 76 w 82"/>
                <a:gd name="T3" fmla="*/ 0 h 22"/>
                <a:gd name="T4" fmla="*/ 56 w 82"/>
                <a:gd name="T5" fmla="*/ 2 h 22"/>
                <a:gd name="T6" fmla="*/ 32 w 82"/>
                <a:gd name="T7" fmla="*/ 4 h 22"/>
                <a:gd name="T8" fmla="*/ 10 w 82"/>
                <a:gd name="T9" fmla="*/ 10 h 22"/>
                <a:gd name="T10" fmla="*/ 4 w 82"/>
                <a:gd name="T11" fmla="*/ 12 h 22"/>
                <a:gd name="T12" fmla="*/ 0 w 82"/>
                <a:gd name="T13" fmla="*/ 16 h 22"/>
                <a:gd name="T14" fmla="*/ 0 w 82"/>
                <a:gd name="T15" fmla="*/ 16 h 22"/>
                <a:gd name="T16" fmla="*/ 0 w 82"/>
                <a:gd name="T17" fmla="*/ 20 h 22"/>
                <a:gd name="T18" fmla="*/ 2 w 82"/>
                <a:gd name="T19" fmla="*/ 22 h 22"/>
                <a:gd name="T20" fmla="*/ 10 w 82"/>
                <a:gd name="T21" fmla="*/ 22 h 22"/>
                <a:gd name="T22" fmla="*/ 10 w 82"/>
                <a:gd name="T23" fmla="*/ 22 h 22"/>
                <a:gd name="T24" fmla="*/ 22 w 82"/>
                <a:gd name="T25" fmla="*/ 22 h 22"/>
                <a:gd name="T26" fmla="*/ 22 w 82"/>
                <a:gd name="T27" fmla="*/ 22 h 22"/>
                <a:gd name="T28" fmla="*/ 38 w 82"/>
                <a:gd name="T29" fmla="*/ 22 h 22"/>
                <a:gd name="T30" fmla="*/ 58 w 82"/>
                <a:gd name="T31" fmla="*/ 20 h 22"/>
                <a:gd name="T32" fmla="*/ 68 w 82"/>
                <a:gd name="T33" fmla="*/ 18 h 22"/>
                <a:gd name="T34" fmla="*/ 76 w 82"/>
                <a:gd name="T35" fmla="*/ 14 h 22"/>
                <a:gd name="T36" fmla="*/ 80 w 82"/>
                <a:gd name="T37" fmla="*/ 10 h 22"/>
                <a:gd name="T38" fmla="*/ 82 w 82"/>
                <a:gd name="T39" fmla="*/ 2 h 22"/>
                <a:gd name="T40" fmla="*/ 82 w 82"/>
                <a:gd name="T41" fmla="*/ 2 h 22"/>
                <a:gd name="T42" fmla="*/ 76 w 82"/>
                <a:gd name="T43"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2" h="22">
                  <a:moveTo>
                    <a:pt x="76" y="0"/>
                  </a:moveTo>
                  <a:lnTo>
                    <a:pt x="76" y="0"/>
                  </a:lnTo>
                  <a:lnTo>
                    <a:pt x="56" y="2"/>
                  </a:lnTo>
                  <a:lnTo>
                    <a:pt x="32" y="4"/>
                  </a:lnTo>
                  <a:lnTo>
                    <a:pt x="10" y="10"/>
                  </a:lnTo>
                  <a:lnTo>
                    <a:pt x="4" y="12"/>
                  </a:lnTo>
                  <a:lnTo>
                    <a:pt x="0" y="16"/>
                  </a:lnTo>
                  <a:lnTo>
                    <a:pt x="0" y="16"/>
                  </a:lnTo>
                  <a:lnTo>
                    <a:pt x="0" y="20"/>
                  </a:lnTo>
                  <a:lnTo>
                    <a:pt x="2" y="22"/>
                  </a:lnTo>
                  <a:lnTo>
                    <a:pt x="10" y="22"/>
                  </a:lnTo>
                  <a:lnTo>
                    <a:pt x="10" y="22"/>
                  </a:lnTo>
                  <a:lnTo>
                    <a:pt x="22" y="22"/>
                  </a:lnTo>
                  <a:lnTo>
                    <a:pt x="22" y="22"/>
                  </a:lnTo>
                  <a:lnTo>
                    <a:pt x="38" y="22"/>
                  </a:lnTo>
                  <a:lnTo>
                    <a:pt x="58" y="20"/>
                  </a:lnTo>
                  <a:lnTo>
                    <a:pt x="68" y="18"/>
                  </a:lnTo>
                  <a:lnTo>
                    <a:pt x="76" y="14"/>
                  </a:lnTo>
                  <a:lnTo>
                    <a:pt x="80" y="10"/>
                  </a:lnTo>
                  <a:lnTo>
                    <a:pt x="82" y="2"/>
                  </a:lnTo>
                  <a:lnTo>
                    <a:pt x="82" y="2"/>
                  </a:lnTo>
                  <a:lnTo>
                    <a:pt x="7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26" name="Freeform 11"/>
            <p:cNvSpPr>
              <a:spLocks/>
            </p:cNvSpPr>
            <p:nvPr/>
          </p:nvSpPr>
          <p:spPr bwMode="auto">
            <a:xfrm>
              <a:off x="1650" y="968"/>
              <a:ext cx="110" cy="30"/>
            </a:xfrm>
            <a:custGeom>
              <a:avLst/>
              <a:gdLst>
                <a:gd name="T0" fmla="*/ 76 w 110"/>
                <a:gd name="T1" fmla="*/ 0 h 30"/>
                <a:gd name="T2" fmla="*/ 76 w 110"/>
                <a:gd name="T3" fmla="*/ 0 h 30"/>
                <a:gd name="T4" fmla="*/ 62 w 110"/>
                <a:gd name="T5" fmla="*/ 2 h 30"/>
                <a:gd name="T6" fmla="*/ 48 w 110"/>
                <a:gd name="T7" fmla="*/ 6 h 30"/>
                <a:gd name="T8" fmla="*/ 18 w 110"/>
                <a:gd name="T9" fmla="*/ 16 h 30"/>
                <a:gd name="T10" fmla="*/ 18 w 110"/>
                <a:gd name="T11" fmla="*/ 16 h 30"/>
                <a:gd name="T12" fmla="*/ 6 w 110"/>
                <a:gd name="T13" fmla="*/ 20 h 30"/>
                <a:gd name="T14" fmla="*/ 0 w 110"/>
                <a:gd name="T15" fmla="*/ 24 h 30"/>
                <a:gd name="T16" fmla="*/ 2 w 110"/>
                <a:gd name="T17" fmla="*/ 28 h 30"/>
                <a:gd name="T18" fmla="*/ 4 w 110"/>
                <a:gd name="T19" fmla="*/ 30 h 30"/>
                <a:gd name="T20" fmla="*/ 4 w 110"/>
                <a:gd name="T21" fmla="*/ 30 h 30"/>
                <a:gd name="T22" fmla="*/ 10 w 110"/>
                <a:gd name="T23" fmla="*/ 30 h 30"/>
                <a:gd name="T24" fmla="*/ 10 w 110"/>
                <a:gd name="T25" fmla="*/ 30 h 30"/>
                <a:gd name="T26" fmla="*/ 20 w 110"/>
                <a:gd name="T27" fmla="*/ 30 h 30"/>
                <a:gd name="T28" fmla="*/ 32 w 110"/>
                <a:gd name="T29" fmla="*/ 26 h 30"/>
                <a:gd name="T30" fmla="*/ 52 w 110"/>
                <a:gd name="T31" fmla="*/ 20 h 30"/>
                <a:gd name="T32" fmla="*/ 52 w 110"/>
                <a:gd name="T33" fmla="*/ 20 h 30"/>
                <a:gd name="T34" fmla="*/ 60 w 110"/>
                <a:gd name="T35" fmla="*/ 16 h 30"/>
                <a:gd name="T36" fmla="*/ 70 w 110"/>
                <a:gd name="T37" fmla="*/ 14 h 30"/>
                <a:gd name="T38" fmla="*/ 70 w 110"/>
                <a:gd name="T39" fmla="*/ 14 h 30"/>
                <a:gd name="T40" fmla="*/ 74 w 110"/>
                <a:gd name="T41" fmla="*/ 12 h 30"/>
                <a:gd name="T42" fmla="*/ 74 w 110"/>
                <a:gd name="T43" fmla="*/ 12 h 30"/>
                <a:gd name="T44" fmla="*/ 84 w 110"/>
                <a:gd name="T45" fmla="*/ 14 h 30"/>
                <a:gd name="T46" fmla="*/ 84 w 110"/>
                <a:gd name="T47" fmla="*/ 14 h 30"/>
                <a:gd name="T48" fmla="*/ 94 w 110"/>
                <a:gd name="T49" fmla="*/ 16 h 30"/>
                <a:gd name="T50" fmla="*/ 94 w 110"/>
                <a:gd name="T51" fmla="*/ 16 h 30"/>
                <a:gd name="T52" fmla="*/ 94 w 110"/>
                <a:gd name="T53" fmla="*/ 16 h 30"/>
                <a:gd name="T54" fmla="*/ 94 w 110"/>
                <a:gd name="T55" fmla="*/ 16 h 30"/>
                <a:gd name="T56" fmla="*/ 100 w 110"/>
                <a:gd name="T57" fmla="*/ 16 h 30"/>
                <a:gd name="T58" fmla="*/ 106 w 110"/>
                <a:gd name="T59" fmla="*/ 14 h 30"/>
                <a:gd name="T60" fmla="*/ 110 w 110"/>
                <a:gd name="T61" fmla="*/ 10 h 30"/>
                <a:gd name="T62" fmla="*/ 110 w 110"/>
                <a:gd name="T63" fmla="*/ 8 h 30"/>
                <a:gd name="T64" fmla="*/ 108 w 110"/>
                <a:gd name="T65" fmla="*/ 6 h 30"/>
                <a:gd name="T66" fmla="*/ 108 w 110"/>
                <a:gd name="T67" fmla="*/ 6 h 30"/>
                <a:gd name="T68" fmla="*/ 104 w 110"/>
                <a:gd name="T69" fmla="*/ 2 h 30"/>
                <a:gd name="T70" fmla="*/ 96 w 110"/>
                <a:gd name="T71" fmla="*/ 2 h 30"/>
                <a:gd name="T72" fmla="*/ 82 w 110"/>
                <a:gd name="T73" fmla="*/ 0 h 30"/>
                <a:gd name="T74" fmla="*/ 82 w 110"/>
                <a:gd name="T75" fmla="*/ 0 h 30"/>
                <a:gd name="T76" fmla="*/ 76 w 110"/>
                <a:gd name="T77"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10" h="30">
                  <a:moveTo>
                    <a:pt x="76" y="0"/>
                  </a:moveTo>
                  <a:lnTo>
                    <a:pt x="76" y="0"/>
                  </a:lnTo>
                  <a:lnTo>
                    <a:pt x="62" y="2"/>
                  </a:lnTo>
                  <a:lnTo>
                    <a:pt x="48" y="6"/>
                  </a:lnTo>
                  <a:lnTo>
                    <a:pt x="18" y="16"/>
                  </a:lnTo>
                  <a:lnTo>
                    <a:pt x="18" y="16"/>
                  </a:lnTo>
                  <a:lnTo>
                    <a:pt x="6" y="20"/>
                  </a:lnTo>
                  <a:lnTo>
                    <a:pt x="0" y="24"/>
                  </a:lnTo>
                  <a:lnTo>
                    <a:pt x="2" y="28"/>
                  </a:lnTo>
                  <a:lnTo>
                    <a:pt x="4" y="30"/>
                  </a:lnTo>
                  <a:lnTo>
                    <a:pt x="4" y="30"/>
                  </a:lnTo>
                  <a:lnTo>
                    <a:pt x="10" y="30"/>
                  </a:lnTo>
                  <a:lnTo>
                    <a:pt x="10" y="30"/>
                  </a:lnTo>
                  <a:lnTo>
                    <a:pt x="20" y="30"/>
                  </a:lnTo>
                  <a:lnTo>
                    <a:pt x="32" y="26"/>
                  </a:lnTo>
                  <a:lnTo>
                    <a:pt x="52" y="20"/>
                  </a:lnTo>
                  <a:lnTo>
                    <a:pt x="52" y="20"/>
                  </a:lnTo>
                  <a:lnTo>
                    <a:pt x="60" y="16"/>
                  </a:lnTo>
                  <a:lnTo>
                    <a:pt x="70" y="14"/>
                  </a:lnTo>
                  <a:lnTo>
                    <a:pt x="70" y="14"/>
                  </a:lnTo>
                  <a:lnTo>
                    <a:pt x="74" y="12"/>
                  </a:lnTo>
                  <a:lnTo>
                    <a:pt x="74" y="12"/>
                  </a:lnTo>
                  <a:lnTo>
                    <a:pt x="84" y="14"/>
                  </a:lnTo>
                  <a:lnTo>
                    <a:pt x="84" y="14"/>
                  </a:lnTo>
                  <a:lnTo>
                    <a:pt x="94" y="16"/>
                  </a:lnTo>
                  <a:lnTo>
                    <a:pt x="94" y="16"/>
                  </a:lnTo>
                  <a:lnTo>
                    <a:pt x="94" y="16"/>
                  </a:lnTo>
                  <a:lnTo>
                    <a:pt x="94" y="16"/>
                  </a:lnTo>
                  <a:lnTo>
                    <a:pt x="100" y="16"/>
                  </a:lnTo>
                  <a:lnTo>
                    <a:pt x="106" y="14"/>
                  </a:lnTo>
                  <a:lnTo>
                    <a:pt x="110" y="10"/>
                  </a:lnTo>
                  <a:lnTo>
                    <a:pt x="110" y="8"/>
                  </a:lnTo>
                  <a:lnTo>
                    <a:pt x="108" y="6"/>
                  </a:lnTo>
                  <a:lnTo>
                    <a:pt x="108" y="6"/>
                  </a:lnTo>
                  <a:lnTo>
                    <a:pt x="104" y="2"/>
                  </a:lnTo>
                  <a:lnTo>
                    <a:pt x="96" y="2"/>
                  </a:lnTo>
                  <a:lnTo>
                    <a:pt x="82" y="0"/>
                  </a:lnTo>
                  <a:lnTo>
                    <a:pt x="82" y="0"/>
                  </a:lnTo>
                  <a:lnTo>
                    <a:pt x="76"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27" name="Freeform 12"/>
            <p:cNvSpPr>
              <a:spLocks/>
            </p:cNvSpPr>
            <p:nvPr/>
          </p:nvSpPr>
          <p:spPr bwMode="auto">
            <a:xfrm>
              <a:off x="1650" y="968"/>
              <a:ext cx="110" cy="30"/>
            </a:xfrm>
            <a:custGeom>
              <a:avLst/>
              <a:gdLst>
                <a:gd name="T0" fmla="*/ 76 w 110"/>
                <a:gd name="T1" fmla="*/ 0 h 30"/>
                <a:gd name="T2" fmla="*/ 76 w 110"/>
                <a:gd name="T3" fmla="*/ 0 h 30"/>
                <a:gd name="T4" fmla="*/ 62 w 110"/>
                <a:gd name="T5" fmla="*/ 2 h 30"/>
                <a:gd name="T6" fmla="*/ 48 w 110"/>
                <a:gd name="T7" fmla="*/ 6 h 30"/>
                <a:gd name="T8" fmla="*/ 18 w 110"/>
                <a:gd name="T9" fmla="*/ 16 h 30"/>
                <a:gd name="T10" fmla="*/ 18 w 110"/>
                <a:gd name="T11" fmla="*/ 16 h 30"/>
                <a:gd name="T12" fmla="*/ 6 w 110"/>
                <a:gd name="T13" fmla="*/ 20 h 30"/>
                <a:gd name="T14" fmla="*/ 0 w 110"/>
                <a:gd name="T15" fmla="*/ 24 h 30"/>
                <a:gd name="T16" fmla="*/ 2 w 110"/>
                <a:gd name="T17" fmla="*/ 28 h 30"/>
                <a:gd name="T18" fmla="*/ 4 w 110"/>
                <a:gd name="T19" fmla="*/ 30 h 30"/>
                <a:gd name="T20" fmla="*/ 4 w 110"/>
                <a:gd name="T21" fmla="*/ 30 h 30"/>
                <a:gd name="T22" fmla="*/ 10 w 110"/>
                <a:gd name="T23" fmla="*/ 30 h 30"/>
                <a:gd name="T24" fmla="*/ 10 w 110"/>
                <a:gd name="T25" fmla="*/ 30 h 30"/>
                <a:gd name="T26" fmla="*/ 20 w 110"/>
                <a:gd name="T27" fmla="*/ 30 h 30"/>
                <a:gd name="T28" fmla="*/ 32 w 110"/>
                <a:gd name="T29" fmla="*/ 26 h 30"/>
                <a:gd name="T30" fmla="*/ 52 w 110"/>
                <a:gd name="T31" fmla="*/ 20 h 30"/>
                <a:gd name="T32" fmla="*/ 52 w 110"/>
                <a:gd name="T33" fmla="*/ 20 h 30"/>
                <a:gd name="T34" fmla="*/ 60 w 110"/>
                <a:gd name="T35" fmla="*/ 16 h 30"/>
                <a:gd name="T36" fmla="*/ 70 w 110"/>
                <a:gd name="T37" fmla="*/ 14 h 30"/>
                <a:gd name="T38" fmla="*/ 70 w 110"/>
                <a:gd name="T39" fmla="*/ 14 h 30"/>
                <a:gd name="T40" fmla="*/ 74 w 110"/>
                <a:gd name="T41" fmla="*/ 12 h 30"/>
                <a:gd name="T42" fmla="*/ 74 w 110"/>
                <a:gd name="T43" fmla="*/ 12 h 30"/>
                <a:gd name="T44" fmla="*/ 84 w 110"/>
                <a:gd name="T45" fmla="*/ 14 h 30"/>
                <a:gd name="T46" fmla="*/ 84 w 110"/>
                <a:gd name="T47" fmla="*/ 14 h 30"/>
                <a:gd name="T48" fmla="*/ 94 w 110"/>
                <a:gd name="T49" fmla="*/ 16 h 30"/>
                <a:gd name="T50" fmla="*/ 94 w 110"/>
                <a:gd name="T51" fmla="*/ 16 h 30"/>
                <a:gd name="T52" fmla="*/ 94 w 110"/>
                <a:gd name="T53" fmla="*/ 16 h 30"/>
                <a:gd name="T54" fmla="*/ 94 w 110"/>
                <a:gd name="T55" fmla="*/ 16 h 30"/>
                <a:gd name="T56" fmla="*/ 100 w 110"/>
                <a:gd name="T57" fmla="*/ 16 h 30"/>
                <a:gd name="T58" fmla="*/ 106 w 110"/>
                <a:gd name="T59" fmla="*/ 14 h 30"/>
                <a:gd name="T60" fmla="*/ 110 w 110"/>
                <a:gd name="T61" fmla="*/ 10 h 30"/>
                <a:gd name="T62" fmla="*/ 110 w 110"/>
                <a:gd name="T63" fmla="*/ 8 h 30"/>
                <a:gd name="T64" fmla="*/ 108 w 110"/>
                <a:gd name="T65" fmla="*/ 6 h 30"/>
                <a:gd name="T66" fmla="*/ 108 w 110"/>
                <a:gd name="T67" fmla="*/ 6 h 30"/>
                <a:gd name="T68" fmla="*/ 104 w 110"/>
                <a:gd name="T69" fmla="*/ 2 h 30"/>
                <a:gd name="T70" fmla="*/ 96 w 110"/>
                <a:gd name="T71" fmla="*/ 2 h 30"/>
                <a:gd name="T72" fmla="*/ 82 w 110"/>
                <a:gd name="T73" fmla="*/ 0 h 30"/>
                <a:gd name="T74" fmla="*/ 82 w 110"/>
                <a:gd name="T75" fmla="*/ 0 h 30"/>
                <a:gd name="T76" fmla="*/ 76 w 110"/>
                <a:gd name="T77"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10" h="30">
                  <a:moveTo>
                    <a:pt x="76" y="0"/>
                  </a:moveTo>
                  <a:lnTo>
                    <a:pt x="76" y="0"/>
                  </a:lnTo>
                  <a:lnTo>
                    <a:pt x="62" y="2"/>
                  </a:lnTo>
                  <a:lnTo>
                    <a:pt x="48" y="6"/>
                  </a:lnTo>
                  <a:lnTo>
                    <a:pt x="18" y="16"/>
                  </a:lnTo>
                  <a:lnTo>
                    <a:pt x="18" y="16"/>
                  </a:lnTo>
                  <a:lnTo>
                    <a:pt x="6" y="20"/>
                  </a:lnTo>
                  <a:lnTo>
                    <a:pt x="0" y="24"/>
                  </a:lnTo>
                  <a:lnTo>
                    <a:pt x="2" y="28"/>
                  </a:lnTo>
                  <a:lnTo>
                    <a:pt x="4" y="30"/>
                  </a:lnTo>
                  <a:lnTo>
                    <a:pt x="4" y="30"/>
                  </a:lnTo>
                  <a:lnTo>
                    <a:pt x="10" y="30"/>
                  </a:lnTo>
                  <a:lnTo>
                    <a:pt x="10" y="30"/>
                  </a:lnTo>
                  <a:lnTo>
                    <a:pt x="20" y="30"/>
                  </a:lnTo>
                  <a:lnTo>
                    <a:pt x="32" y="26"/>
                  </a:lnTo>
                  <a:lnTo>
                    <a:pt x="52" y="20"/>
                  </a:lnTo>
                  <a:lnTo>
                    <a:pt x="52" y="20"/>
                  </a:lnTo>
                  <a:lnTo>
                    <a:pt x="60" y="16"/>
                  </a:lnTo>
                  <a:lnTo>
                    <a:pt x="70" y="14"/>
                  </a:lnTo>
                  <a:lnTo>
                    <a:pt x="70" y="14"/>
                  </a:lnTo>
                  <a:lnTo>
                    <a:pt x="74" y="12"/>
                  </a:lnTo>
                  <a:lnTo>
                    <a:pt x="74" y="12"/>
                  </a:lnTo>
                  <a:lnTo>
                    <a:pt x="84" y="14"/>
                  </a:lnTo>
                  <a:lnTo>
                    <a:pt x="84" y="14"/>
                  </a:lnTo>
                  <a:lnTo>
                    <a:pt x="94" y="16"/>
                  </a:lnTo>
                  <a:lnTo>
                    <a:pt x="94" y="16"/>
                  </a:lnTo>
                  <a:lnTo>
                    <a:pt x="94" y="16"/>
                  </a:lnTo>
                  <a:lnTo>
                    <a:pt x="94" y="16"/>
                  </a:lnTo>
                  <a:lnTo>
                    <a:pt x="100" y="16"/>
                  </a:lnTo>
                  <a:lnTo>
                    <a:pt x="106" y="14"/>
                  </a:lnTo>
                  <a:lnTo>
                    <a:pt x="110" y="10"/>
                  </a:lnTo>
                  <a:lnTo>
                    <a:pt x="110" y="8"/>
                  </a:lnTo>
                  <a:lnTo>
                    <a:pt x="108" y="6"/>
                  </a:lnTo>
                  <a:lnTo>
                    <a:pt x="108" y="6"/>
                  </a:lnTo>
                  <a:lnTo>
                    <a:pt x="104" y="2"/>
                  </a:lnTo>
                  <a:lnTo>
                    <a:pt x="96" y="2"/>
                  </a:lnTo>
                  <a:lnTo>
                    <a:pt x="82" y="0"/>
                  </a:lnTo>
                  <a:lnTo>
                    <a:pt x="82" y="0"/>
                  </a:lnTo>
                  <a:lnTo>
                    <a:pt x="7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28" name="Freeform 13"/>
            <p:cNvSpPr>
              <a:spLocks/>
            </p:cNvSpPr>
            <p:nvPr/>
          </p:nvSpPr>
          <p:spPr bwMode="auto">
            <a:xfrm>
              <a:off x="1762" y="950"/>
              <a:ext cx="64" cy="40"/>
            </a:xfrm>
            <a:custGeom>
              <a:avLst/>
              <a:gdLst>
                <a:gd name="T0" fmla="*/ 58 w 64"/>
                <a:gd name="T1" fmla="*/ 0 h 40"/>
                <a:gd name="T2" fmla="*/ 58 w 64"/>
                <a:gd name="T3" fmla="*/ 0 h 40"/>
                <a:gd name="T4" fmla="*/ 48 w 64"/>
                <a:gd name="T5" fmla="*/ 0 h 40"/>
                <a:gd name="T6" fmla="*/ 38 w 64"/>
                <a:gd name="T7" fmla="*/ 4 h 40"/>
                <a:gd name="T8" fmla="*/ 18 w 64"/>
                <a:gd name="T9" fmla="*/ 8 h 40"/>
                <a:gd name="T10" fmla="*/ 18 w 64"/>
                <a:gd name="T11" fmla="*/ 8 h 40"/>
                <a:gd name="T12" fmla="*/ 4 w 64"/>
                <a:gd name="T13" fmla="*/ 10 h 40"/>
                <a:gd name="T14" fmla="*/ 0 w 64"/>
                <a:gd name="T15" fmla="*/ 12 h 40"/>
                <a:gd name="T16" fmla="*/ 0 w 64"/>
                <a:gd name="T17" fmla="*/ 14 h 40"/>
                <a:gd name="T18" fmla="*/ 0 w 64"/>
                <a:gd name="T19" fmla="*/ 16 h 40"/>
                <a:gd name="T20" fmla="*/ 0 w 64"/>
                <a:gd name="T21" fmla="*/ 16 h 40"/>
                <a:gd name="T22" fmla="*/ 4 w 64"/>
                <a:gd name="T23" fmla="*/ 20 h 40"/>
                <a:gd name="T24" fmla="*/ 6 w 64"/>
                <a:gd name="T25" fmla="*/ 22 h 40"/>
                <a:gd name="T26" fmla="*/ 14 w 64"/>
                <a:gd name="T27" fmla="*/ 26 h 40"/>
                <a:gd name="T28" fmla="*/ 14 w 64"/>
                <a:gd name="T29" fmla="*/ 26 h 40"/>
                <a:gd name="T30" fmla="*/ 18 w 64"/>
                <a:gd name="T31" fmla="*/ 34 h 40"/>
                <a:gd name="T32" fmla="*/ 20 w 64"/>
                <a:gd name="T33" fmla="*/ 36 h 40"/>
                <a:gd name="T34" fmla="*/ 24 w 64"/>
                <a:gd name="T35" fmla="*/ 38 h 40"/>
                <a:gd name="T36" fmla="*/ 24 w 64"/>
                <a:gd name="T37" fmla="*/ 38 h 40"/>
                <a:gd name="T38" fmla="*/ 28 w 64"/>
                <a:gd name="T39" fmla="*/ 40 h 40"/>
                <a:gd name="T40" fmla="*/ 28 w 64"/>
                <a:gd name="T41" fmla="*/ 40 h 40"/>
                <a:gd name="T42" fmla="*/ 34 w 64"/>
                <a:gd name="T43" fmla="*/ 38 h 40"/>
                <a:gd name="T44" fmla="*/ 36 w 64"/>
                <a:gd name="T45" fmla="*/ 36 h 40"/>
                <a:gd name="T46" fmla="*/ 38 w 64"/>
                <a:gd name="T47" fmla="*/ 32 h 40"/>
                <a:gd name="T48" fmla="*/ 40 w 64"/>
                <a:gd name="T49" fmla="*/ 28 h 40"/>
                <a:gd name="T50" fmla="*/ 42 w 64"/>
                <a:gd name="T51" fmla="*/ 20 h 40"/>
                <a:gd name="T52" fmla="*/ 44 w 64"/>
                <a:gd name="T53" fmla="*/ 16 h 40"/>
                <a:gd name="T54" fmla="*/ 46 w 64"/>
                <a:gd name="T55" fmla="*/ 14 h 40"/>
                <a:gd name="T56" fmla="*/ 46 w 64"/>
                <a:gd name="T57" fmla="*/ 14 h 40"/>
                <a:gd name="T58" fmla="*/ 58 w 64"/>
                <a:gd name="T59" fmla="*/ 10 h 40"/>
                <a:gd name="T60" fmla="*/ 64 w 64"/>
                <a:gd name="T61" fmla="*/ 6 h 40"/>
                <a:gd name="T62" fmla="*/ 64 w 64"/>
                <a:gd name="T63" fmla="*/ 4 h 40"/>
                <a:gd name="T64" fmla="*/ 60 w 64"/>
                <a:gd name="T65" fmla="*/ 0 h 40"/>
                <a:gd name="T66" fmla="*/ 60 w 64"/>
                <a:gd name="T67" fmla="*/ 0 h 40"/>
                <a:gd name="T68" fmla="*/ 58 w 64"/>
                <a:gd name="T69"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4" h="40">
                  <a:moveTo>
                    <a:pt x="58" y="0"/>
                  </a:moveTo>
                  <a:lnTo>
                    <a:pt x="58" y="0"/>
                  </a:lnTo>
                  <a:lnTo>
                    <a:pt x="48" y="0"/>
                  </a:lnTo>
                  <a:lnTo>
                    <a:pt x="38" y="4"/>
                  </a:lnTo>
                  <a:lnTo>
                    <a:pt x="18" y="8"/>
                  </a:lnTo>
                  <a:lnTo>
                    <a:pt x="18" y="8"/>
                  </a:lnTo>
                  <a:lnTo>
                    <a:pt x="4" y="10"/>
                  </a:lnTo>
                  <a:lnTo>
                    <a:pt x="0" y="12"/>
                  </a:lnTo>
                  <a:lnTo>
                    <a:pt x="0" y="14"/>
                  </a:lnTo>
                  <a:lnTo>
                    <a:pt x="0" y="16"/>
                  </a:lnTo>
                  <a:lnTo>
                    <a:pt x="0" y="16"/>
                  </a:lnTo>
                  <a:lnTo>
                    <a:pt x="4" y="20"/>
                  </a:lnTo>
                  <a:lnTo>
                    <a:pt x="6" y="22"/>
                  </a:lnTo>
                  <a:lnTo>
                    <a:pt x="14" y="26"/>
                  </a:lnTo>
                  <a:lnTo>
                    <a:pt x="14" y="26"/>
                  </a:lnTo>
                  <a:lnTo>
                    <a:pt x="18" y="34"/>
                  </a:lnTo>
                  <a:lnTo>
                    <a:pt x="20" y="36"/>
                  </a:lnTo>
                  <a:lnTo>
                    <a:pt x="24" y="38"/>
                  </a:lnTo>
                  <a:lnTo>
                    <a:pt x="24" y="38"/>
                  </a:lnTo>
                  <a:lnTo>
                    <a:pt x="28" y="40"/>
                  </a:lnTo>
                  <a:lnTo>
                    <a:pt x="28" y="40"/>
                  </a:lnTo>
                  <a:lnTo>
                    <a:pt x="34" y="38"/>
                  </a:lnTo>
                  <a:lnTo>
                    <a:pt x="36" y="36"/>
                  </a:lnTo>
                  <a:lnTo>
                    <a:pt x="38" y="32"/>
                  </a:lnTo>
                  <a:lnTo>
                    <a:pt x="40" y="28"/>
                  </a:lnTo>
                  <a:lnTo>
                    <a:pt x="42" y="20"/>
                  </a:lnTo>
                  <a:lnTo>
                    <a:pt x="44" y="16"/>
                  </a:lnTo>
                  <a:lnTo>
                    <a:pt x="46" y="14"/>
                  </a:lnTo>
                  <a:lnTo>
                    <a:pt x="46" y="14"/>
                  </a:lnTo>
                  <a:lnTo>
                    <a:pt x="58" y="10"/>
                  </a:lnTo>
                  <a:lnTo>
                    <a:pt x="64" y="6"/>
                  </a:lnTo>
                  <a:lnTo>
                    <a:pt x="64" y="4"/>
                  </a:lnTo>
                  <a:lnTo>
                    <a:pt x="60" y="0"/>
                  </a:lnTo>
                  <a:lnTo>
                    <a:pt x="60" y="0"/>
                  </a:lnTo>
                  <a:lnTo>
                    <a:pt x="58"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29" name="Freeform 14"/>
            <p:cNvSpPr>
              <a:spLocks/>
            </p:cNvSpPr>
            <p:nvPr/>
          </p:nvSpPr>
          <p:spPr bwMode="auto">
            <a:xfrm>
              <a:off x="1762" y="950"/>
              <a:ext cx="64" cy="40"/>
            </a:xfrm>
            <a:custGeom>
              <a:avLst/>
              <a:gdLst>
                <a:gd name="T0" fmla="*/ 58 w 64"/>
                <a:gd name="T1" fmla="*/ 0 h 40"/>
                <a:gd name="T2" fmla="*/ 58 w 64"/>
                <a:gd name="T3" fmla="*/ 0 h 40"/>
                <a:gd name="T4" fmla="*/ 48 w 64"/>
                <a:gd name="T5" fmla="*/ 0 h 40"/>
                <a:gd name="T6" fmla="*/ 38 w 64"/>
                <a:gd name="T7" fmla="*/ 4 h 40"/>
                <a:gd name="T8" fmla="*/ 18 w 64"/>
                <a:gd name="T9" fmla="*/ 8 h 40"/>
                <a:gd name="T10" fmla="*/ 18 w 64"/>
                <a:gd name="T11" fmla="*/ 8 h 40"/>
                <a:gd name="T12" fmla="*/ 4 w 64"/>
                <a:gd name="T13" fmla="*/ 10 h 40"/>
                <a:gd name="T14" fmla="*/ 0 w 64"/>
                <a:gd name="T15" fmla="*/ 12 h 40"/>
                <a:gd name="T16" fmla="*/ 0 w 64"/>
                <a:gd name="T17" fmla="*/ 14 h 40"/>
                <a:gd name="T18" fmla="*/ 0 w 64"/>
                <a:gd name="T19" fmla="*/ 16 h 40"/>
                <a:gd name="T20" fmla="*/ 0 w 64"/>
                <a:gd name="T21" fmla="*/ 16 h 40"/>
                <a:gd name="T22" fmla="*/ 4 w 64"/>
                <a:gd name="T23" fmla="*/ 20 h 40"/>
                <a:gd name="T24" fmla="*/ 6 w 64"/>
                <a:gd name="T25" fmla="*/ 22 h 40"/>
                <a:gd name="T26" fmla="*/ 14 w 64"/>
                <a:gd name="T27" fmla="*/ 26 h 40"/>
                <a:gd name="T28" fmla="*/ 14 w 64"/>
                <a:gd name="T29" fmla="*/ 26 h 40"/>
                <a:gd name="T30" fmla="*/ 18 w 64"/>
                <a:gd name="T31" fmla="*/ 34 h 40"/>
                <a:gd name="T32" fmla="*/ 20 w 64"/>
                <a:gd name="T33" fmla="*/ 36 h 40"/>
                <a:gd name="T34" fmla="*/ 24 w 64"/>
                <a:gd name="T35" fmla="*/ 38 h 40"/>
                <a:gd name="T36" fmla="*/ 24 w 64"/>
                <a:gd name="T37" fmla="*/ 38 h 40"/>
                <a:gd name="T38" fmla="*/ 28 w 64"/>
                <a:gd name="T39" fmla="*/ 40 h 40"/>
                <a:gd name="T40" fmla="*/ 28 w 64"/>
                <a:gd name="T41" fmla="*/ 40 h 40"/>
                <a:gd name="T42" fmla="*/ 34 w 64"/>
                <a:gd name="T43" fmla="*/ 38 h 40"/>
                <a:gd name="T44" fmla="*/ 36 w 64"/>
                <a:gd name="T45" fmla="*/ 36 h 40"/>
                <a:gd name="T46" fmla="*/ 38 w 64"/>
                <a:gd name="T47" fmla="*/ 32 h 40"/>
                <a:gd name="T48" fmla="*/ 40 w 64"/>
                <a:gd name="T49" fmla="*/ 28 h 40"/>
                <a:gd name="T50" fmla="*/ 42 w 64"/>
                <a:gd name="T51" fmla="*/ 20 h 40"/>
                <a:gd name="T52" fmla="*/ 44 w 64"/>
                <a:gd name="T53" fmla="*/ 16 h 40"/>
                <a:gd name="T54" fmla="*/ 46 w 64"/>
                <a:gd name="T55" fmla="*/ 14 h 40"/>
                <a:gd name="T56" fmla="*/ 46 w 64"/>
                <a:gd name="T57" fmla="*/ 14 h 40"/>
                <a:gd name="T58" fmla="*/ 58 w 64"/>
                <a:gd name="T59" fmla="*/ 10 h 40"/>
                <a:gd name="T60" fmla="*/ 64 w 64"/>
                <a:gd name="T61" fmla="*/ 6 h 40"/>
                <a:gd name="T62" fmla="*/ 64 w 64"/>
                <a:gd name="T63" fmla="*/ 4 h 40"/>
                <a:gd name="T64" fmla="*/ 60 w 64"/>
                <a:gd name="T65" fmla="*/ 0 h 40"/>
                <a:gd name="T66" fmla="*/ 60 w 64"/>
                <a:gd name="T67" fmla="*/ 0 h 40"/>
                <a:gd name="T68" fmla="*/ 58 w 64"/>
                <a:gd name="T69"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4" h="40">
                  <a:moveTo>
                    <a:pt x="58" y="0"/>
                  </a:moveTo>
                  <a:lnTo>
                    <a:pt x="58" y="0"/>
                  </a:lnTo>
                  <a:lnTo>
                    <a:pt x="48" y="0"/>
                  </a:lnTo>
                  <a:lnTo>
                    <a:pt x="38" y="4"/>
                  </a:lnTo>
                  <a:lnTo>
                    <a:pt x="18" y="8"/>
                  </a:lnTo>
                  <a:lnTo>
                    <a:pt x="18" y="8"/>
                  </a:lnTo>
                  <a:lnTo>
                    <a:pt x="4" y="10"/>
                  </a:lnTo>
                  <a:lnTo>
                    <a:pt x="0" y="12"/>
                  </a:lnTo>
                  <a:lnTo>
                    <a:pt x="0" y="14"/>
                  </a:lnTo>
                  <a:lnTo>
                    <a:pt x="0" y="16"/>
                  </a:lnTo>
                  <a:lnTo>
                    <a:pt x="0" y="16"/>
                  </a:lnTo>
                  <a:lnTo>
                    <a:pt x="4" y="20"/>
                  </a:lnTo>
                  <a:lnTo>
                    <a:pt x="6" y="22"/>
                  </a:lnTo>
                  <a:lnTo>
                    <a:pt x="14" y="26"/>
                  </a:lnTo>
                  <a:lnTo>
                    <a:pt x="14" y="26"/>
                  </a:lnTo>
                  <a:lnTo>
                    <a:pt x="18" y="34"/>
                  </a:lnTo>
                  <a:lnTo>
                    <a:pt x="20" y="36"/>
                  </a:lnTo>
                  <a:lnTo>
                    <a:pt x="24" y="38"/>
                  </a:lnTo>
                  <a:lnTo>
                    <a:pt x="24" y="38"/>
                  </a:lnTo>
                  <a:lnTo>
                    <a:pt x="28" y="40"/>
                  </a:lnTo>
                  <a:lnTo>
                    <a:pt x="28" y="40"/>
                  </a:lnTo>
                  <a:lnTo>
                    <a:pt x="34" y="38"/>
                  </a:lnTo>
                  <a:lnTo>
                    <a:pt x="36" y="36"/>
                  </a:lnTo>
                  <a:lnTo>
                    <a:pt x="38" y="32"/>
                  </a:lnTo>
                  <a:lnTo>
                    <a:pt x="40" y="28"/>
                  </a:lnTo>
                  <a:lnTo>
                    <a:pt x="42" y="20"/>
                  </a:lnTo>
                  <a:lnTo>
                    <a:pt x="44" y="16"/>
                  </a:lnTo>
                  <a:lnTo>
                    <a:pt x="46" y="14"/>
                  </a:lnTo>
                  <a:lnTo>
                    <a:pt x="46" y="14"/>
                  </a:lnTo>
                  <a:lnTo>
                    <a:pt x="58" y="10"/>
                  </a:lnTo>
                  <a:lnTo>
                    <a:pt x="64" y="6"/>
                  </a:lnTo>
                  <a:lnTo>
                    <a:pt x="64" y="4"/>
                  </a:lnTo>
                  <a:lnTo>
                    <a:pt x="60" y="0"/>
                  </a:lnTo>
                  <a:lnTo>
                    <a:pt x="60" y="0"/>
                  </a:lnTo>
                  <a:lnTo>
                    <a:pt x="5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30" name="Freeform 15"/>
            <p:cNvSpPr>
              <a:spLocks/>
            </p:cNvSpPr>
            <p:nvPr/>
          </p:nvSpPr>
          <p:spPr bwMode="auto">
            <a:xfrm>
              <a:off x="1706" y="1086"/>
              <a:ext cx="218" cy="108"/>
            </a:xfrm>
            <a:custGeom>
              <a:avLst/>
              <a:gdLst>
                <a:gd name="T0" fmla="*/ 194 w 218"/>
                <a:gd name="T1" fmla="*/ 0 h 108"/>
                <a:gd name="T2" fmla="*/ 180 w 218"/>
                <a:gd name="T3" fmla="*/ 4 h 108"/>
                <a:gd name="T4" fmla="*/ 168 w 218"/>
                <a:gd name="T5" fmla="*/ 12 h 108"/>
                <a:gd name="T6" fmla="*/ 152 w 218"/>
                <a:gd name="T7" fmla="*/ 18 h 108"/>
                <a:gd name="T8" fmla="*/ 134 w 218"/>
                <a:gd name="T9" fmla="*/ 20 h 108"/>
                <a:gd name="T10" fmla="*/ 116 w 218"/>
                <a:gd name="T11" fmla="*/ 24 h 108"/>
                <a:gd name="T12" fmla="*/ 112 w 218"/>
                <a:gd name="T13" fmla="*/ 22 h 108"/>
                <a:gd name="T14" fmla="*/ 100 w 218"/>
                <a:gd name="T15" fmla="*/ 20 h 108"/>
                <a:gd name="T16" fmla="*/ 96 w 218"/>
                <a:gd name="T17" fmla="*/ 20 h 108"/>
                <a:gd name="T18" fmla="*/ 90 w 218"/>
                <a:gd name="T19" fmla="*/ 24 h 108"/>
                <a:gd name="T20" fmla="*/ 72 w 218"/>
                <a:gd name="T21" fmla="*/ 34 h 108"/>
                <a:gd name="T22" fmla="*/ 60 w 218"/>
                <a:gd name="T23" fmla="*/ 38 h 108"/>
                <a:gd name="T24" fmla="*/ 48 w 218"/>
                <a:gd name="T25" fmla="*/ 40 h 108"/>
                <a:gd name="T26" fmla="*/ 36 w 218"/>
                <a:gd name="T27" fmla="*/ 44 h 108"/>
                <a:gd name="T28" fmla="*/ 28 w 218"/>
                <a:gd name="T29" fmla="*/ 54 h 108"/>
                <a:gd name="T30" fmla="*/ 28 w 218"/>
                <a:gd name="T31" fmla="*/ 64 h 108"/>
                <a:gd name="T32" fmla="*/ 22 w 218"/>
                <a:gd name="T33" fmla="*/ 74 h 108"/>
                <a:gd name="T34" fmla="*/ 18 w 218"/>
                <a:gd name="T35" fmla="*/ 76 h 108"/>
                <a:gd name="T36" fmla="*/ 6 w 218"/>
                <a:gd name="T37" fmla="*/ 78 h 108"/>
                <a:gd name="T38" fmla="*/ 2 w 218"/>
                <a:gd name="T39" fmla="*/ 80 h 108"/>
                <a:gd name="T40" fmla="*/ 0 w 218"/>
                <a:gd name="T41" fmla="*/ 88 h 108"/>
                <a:gd name="T42" fmla="*/ 6 w 218"/>
                <a:gd name="T43" fmla="*/ 96 h 108"/>
                <a:gd name="T44" fmla="*/ 14 w 218"/>
                <a:gd name="T45" fmla="*/ 102 h 108"/>
                <a:gd name="T46" fmla="*/ 20 w 218"/>
                <a:gd name="T47" fmla="*/ 108 h 108"/>
                <a:gd name="T48" fmla="*/ 24 w 218"/>
                <a:gd name="T49" fmla="*/ 108 h 108"/>
                <a:gd name="T50" fmla="*/ 36 w 218"/>
                <a:gd name="T51" fmla="*/ 102 h 108"/>
                <a:gd name="T52" fmla="*/ 54 w 218"/>
                <a:gd name="T53" fmla="*/ 84 h 108"/>
                <a:gd name="T54" fmla="*/ 74 w 218"/>
                <a:gd name="T55" fmla="*/ 72 h 108"/>
                <a:gd name="T56" fmla="*/ 104 w 218"/>
                <a:gd name="T57" fmla="*/ 54 h 108"/>
                <a:gd name="T58" fmla="*/ 116 w 218"/>
                <a:gd name="T59" fmla="*/ 50 h 108"/>
                <a:gd name="T60" fmla="*/ 184 w 218"/>
                <a:gd name="T61" fmla="*/ 34 h 108"/>
                <a:gd name="T62" fmla="*/ 202 w 218"/>
                <a:gd name="T63" fmla="*/ 28 h 108"/>
                <a:gd name="T64" fmla="*/ 216 w 218"/>
                <a:gd name="T65" fmla="*/ 16 h 108"/>
                <a:gd name="T66" fmla="*/ 218 w 218"/>
                <a:gd name="T67" fmla="*/ 12 h 108"/>
                <a:gd name="T68" fmla="*/ 216 w 218"/>
                <a:gd name="T69" fmla="*/ 6 h 108"/>
                <a:gd name="T70" fmla="*/ 206 w 218"/>
                <a:gd name="T71" fmla="*/ 2 h 108"/>
                <a:gd name="T72" fmla="*/ 196 w 218"/>
                <a:gd name="T73"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18" h="108">
                  <a:moveTo>
                    <a:pt x="194" y="0"/>
                  </a:moveTo>
                  <a:lnTo>
                    <a:pt x="194" y="0"/>
                  </a:lnTo>
                  <a:lnTo>
                    <a:pt x="186" y="0"/>
                  </a:lnTo>
                  <a:lnTo>
                    <a:pt x="180" y="4"/>
                  </a:lnTo>
                  <a:lnTo>
                    <a:pt x="168" y="12"/>
                  </a:lnTo>
                  <a:lnTo>
                    <a:pt x="168" y="12"/>
                  </a:lnTo>
                  <a:lnTo>
                    <a:pt x="160" y="16"/>
                  </a:lnTo>
                  <a:lnTo>
                    <a:pt x="152" y="18"/>
                  </a:lnTo>
                  <a:lnTo>
                    <a:pt x="134" y="20"/>
                  </a:lnTo>
                  <a:lnTo>
                    <a:pt x="134" y="20"/>
                  </a:lnTo>
                  <a:lnTo>
                    <a:pt x="124" y="22"/>
                  </a:lnTo>
                  <a:lnTo>
                    <a:pt x="116" y="24"/>
                  </a:lnTo>
                  <a:lnTo>
                    <a:pt x="116" y="24"/>
                  </a:lnTo>
                  <a:lnTo>
                    <a:pt x="112" y="22"/>
                  </a:lnTo>
                  <a:lnTo>
                    <a:pt x="112" y="22"/>
                  </a:lnTo>
                  <a:lnTo>
                    <a:pt x="100" y="20"/>
                  </a:lnTo>
                  <a:lnTo>
                    <a:pt x="100" y="20"/>
                  </a:lnTo>
                  <a:lnTo>
                    <a:pt x="96" y="20"/>
                  </a:lnTo>
                  <a:lnTo>
                    <a:pt x="90" y="24"/>
                  </a:lnTo>
                  <a:lnTo>
                    <a:pt x="90" y="24"/>
                  </a:lnTo>
                  <a:lnTo>
                    <a:pt x="82" y="30"/>
                  </a:lnTo>
                  <a:lnTo>
                    <a:pt x="72" y="34"/>
                  </a:lnTo>
                  <a:lnTo>
                    <a:pt x="72" y="34"/>
                  </a:lnTo>
                  <a:lnTo>
                    <a:pt x="60" y="38"/>
                  </a:lnTo>
                  <a:lnTo>
                    <a:pt x="48" y="40"/>
                  </a:lnTo>
                  <a:lnTo>
                    <a:pt x="48" y="40"/>
                  </a:lnTo>
                  <a:lnTo>
                    <a:pt x="40" y="42"/>
                  </a:lnTo>
                  <a:lnTo>
                    <a:pt x="36" y="44"/>
                  </a:lnTo>
                  <a:lnTo>
                    <a:pt x="32" y="48"/>
                  </a:lnTo>
                  <a:lnTo>
                    <a:pt x="28" y="54"/>
                  </a:lnTo>
                  <a:lnTo>
                    <a:pt x="28" y="54"/>
                  </a:lnTo>
                  <a:lnTo>
                    <a:pt x="28" y="64"/>
                  </a:lnTo>
                  <a:lnTo>
                    <a:pt x="26" y="70"/>
                  </a:lnTo>
                  <a:lnTo>
                    <a:pt x="22" y="74"/>
                  </a:lnTo>
                  <a:lnTo>
                    <a:pt x="22" y="74"/>
                  </a:lnTo>
                  <a:lnTo>
                    <a:pt x="18" y="76"/>
                  </a:lnTo>
                  <a:lnTo>
                    <a:pt x="12" y="76"/>
                  </a:lnTo>
                  <a:lnTo>
                    <a:pt x="6" y="78"/>
                  </a:lnTo>
                  <a:lnTo>
                    <a:pt x="2" y="80"/>
                  </a:lnTo>
                  <a:lnTo>
                    <a:pt x="2" y="80"/>
                  </a:lnTo>
                  <a:lnTo>
                    <a:pt x="0" y="84"/>
                  </a:lnTo>
                  <a:lnTo>
                    <a:pt x="0" y="88"/>
                  </a:lnTo>
                  <a:lnTo>
                    <a:pt x="2" y="92"/>
                  </a:lnTo>
                  <a:lnTo>
                    <a:pt x="6" y="96"/>
                  </a:lnTo>
                  <a:lnTo>
                    <a:pt x="6" y="96"/>
                  </a:lnTo>
                  <a:lnTo>
                    <a:pt x="14" y="102"/>
                  </a:lnTo>
                  <a:lnTo>
                    <a:pt x="20" y="108"/>
                  </a:lnTo>
                  <a:lnTo>
                    <a:pt x="20" y="108"/>
                  </a:lnTo>
                  <a:lnTo>
                    <a:pt x="24" y="108"/>
                  </a:lnTo>
                  <a:lnTo>
                    <a:pt x="24" y="108"/>
                  </a:lnTo>
                  <a:lnTo>
                    <a:pt x="30" y="106"/>
                  </a:lnTo>
                  <a:lnTo>
                    <a:pt x="36" y="102"/>
                  </a:lnTo>
                  <a:lnTo>
                    <a:pt x="36" y="102"/>
                  </a:lnTo>
                  <a:lnTo>
                    <a:pt x="54" y="84"/>
                  </a:lnTo>
                  <a:lnTo>
                    <a:pt x="74" y="72"/>
                  </a:lnTo>
                  <a:lnTo>
                    <a:pt x="74" y="72"/>
                  </a:lnTo>
                  <a:lnTo>
                    <a:pt x="94" y="60"/>
                  </a:lnTo>
                  <a:lnTo>
                    <a:pt x="104" y="54"/>
                  </a:lnTo>
                  <a:lnTo>
                    <a:pt x="116" y="50"/>
                  </a:lnTo>
                  <a:lnTo>
                    <a:pt x="116" y="50"/>
                  </a:lnTo>
                  <a:lnTo>
                    <a:pt x="150" y="42"/>
                  </a:lnTo>
                  <a:lnTo>
                    <a:pt x="184" y="34"/>
                  </a:lnTo>
                  <a:lnTo>
                    <a:pt x="184" y="34"/>
                  </a:lnTo>
                  <a:lnTo>
                    <a:pt x="202" y="28"/>
                  </a:lnTo>
                  <a:lnTo>
                    <a:pt x="210" y="22"/>
                  </a:lnTo>
                  <a:lnTo>
                    <a:pt x="216" y="16"/>
                  </a:lnTo>
                  <a:lnTo>
                    <a:pt x="216" y="16"/>
                  </a:lnTo>
                  <a:lnTo>
                    <a:pt x="218" y="12"/>
                  </a:lnTo>
                  <a:lnTo>
                    <a:pt x="218" y="10"/>
                  </a:lnTo>
                  <a:lnTo>
                    <a:pt x="216" y="6"/>
                  </a:lnTo>
                  <a:lnTo>
                    <a:pt x="214" y="4"/>
                  </a:lnTo>
                  <a:lnTo>
                    <a:pt x="206" y="2"/>
                  </a:lnTo>
                  <a:lnTo>
                    <a:pt x="196" y="0"/>
                  </a:lnTo>
                  <a:lnTo>
                    <a:pt x="196" y="0"/>
                  </a:lnTo>
                  <a:lnTo>
                    <a:pt x="194"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31" name="Freeform 16"/>
            <p:cNvSpPr>
              <a:spLocks/>
            </p:cNvSpPr>
            <p:nvPr/>
          </p:nvSpPr>
          <p:spPr bwMode="auto">
            <a:xfrm>
              <a:off x="1706" y="1086"/>
              <a:ext cx="218" cy="108"/>
            </a:xfrm>
            <a:custGeom>
              <a:avLst/>
              <a:gdLst>
                <a:gd name="T0" fmla="*/ 194 w 218"/>
                <a:gd name="T1" fmla="*/ 0 h 108"/>
                <a:gd name="T2" fmla="*/ 180 w 218"/>
                <a:gd name="T3" fmla="*/ 4 h 108"/>
                <a:gd name="T4" fmla="*/ 168 w 218"/>
                <a:gd name="T5" fmla="*/ 12 h 108"/>
                <a:gd name="T6" fmla="*/ 152 w 218"/>
                <a:gd name="T7" fmla="*/ 18 h 108"/>
                <a:gd name="T8" fmla="*/ 134 w 218"/>
                <a:gd name="T9" fmla="*/ 20 h 108"/>
                <a:gd name="T10" fmla="*/ 116 w 218"/>
                <a:gd name="T11" fmla="*/ 24 h 108"/>
                <a:gd name="T12" fmla="*/ 112 w 218"/>
                <a:gd name="T13" fmla="*/ 22 h 108"/>
                <a:gd name="T14" fmla="*/ 100 w 218"/>
                <a:gd name="T15" fmla="*/ 20 h 108"/>
                <a:gd name="T16" fmla="*/ 96 w 218"/>
                <a:gd name="T17" fmla="*/ 20 h 108"/>
                <a:gd name="T18" fmla="*/ 90 w 218"/>
                <a:gd name="T19" fmla="*/ 24 h 108"/>
                <a:gd name="T20" fmla="*/ 72 w 218"/>
                <a:gd name="T21" fmla="*/ 34 h 108"/>
                <a:gd name="T22" fmla="*/ 60 w 218"/>
                <a:gd name="T23" fmla="*/ 38 h 108"/>
                <a:gd name="T24" fmla="*/ 48 w 218"/>
                <a:gd name="T25" fmla="*/ 40 h 108"/>
                <a:gd name="T26" fmla="*/ 36 w 218"/>
                <a:gd name="T27" fmla="*/ 44 h 108"/>
                <a:gd name="T28" fmla="*/ 28 w 218"/>
                <a:gd name="T29" fmla="*/ 54 h 108"/>
                <a:gd name="T30" fmla="*/ 28 w 218"/>
                <a:gd name="T31" fmla="*/ 64 h 108"/>
                <a:gd name="T32" fmla="*/ 22 w 218"/>
                <a:gd name="T33" fmla="*/ 74 h 108"/>
                <a:gd name="T34" fmla="*/ 18 w 218"/>
                <a:gd name="T35" fmla="*/ 76 h 108"/>
                <a:gd name="T36" fmla="*/ 6 w 218"/>
                <a:gd name="T37" fmla="*/ 78 h 108"/>
                <a:gd name="T38" fmla="*/ 2 w 218"/>
                <a:gd name="T39" fmla="*/ 80 h 108"/>
                <a:gd name="T40" fmla="*/ 0 w 218"/>
                <a:gd name="T41" fmla="*/ 88 h 108"/>
                <a:gd name="T42" fmla="*/ 6 w 218"/>
                <a:gd name="T43" fmla="*/ 96 h 108"/>
                <a:gd name="T44" fmla="*/ 14 w 218"/>
                <a:gd name="T45" fmla="*/ 102 h 108"/>
                <a:gd name="T46" fmla="*/ 20 w 218"/>
                <a:gd name="T47" fmla="*/ 108 h 108"/>
                <a:gd name="T48" fmla="*/ 24 w 218"/>
                <a:gd name="T49" fmla="*/ 108 h 108"/>
                <a:gd name="T50" fmla="*/ 36 w 218"/>
                <a:gd name="T51" fmla="*/ 102 h 108"/>
                <a:gd name="T52" fmla="*/ 54 w 218"/>
                <a:gd name="T53" fmla="*/ 84 h 108"/>
                <a:gd name="T54" fmla="*/ 74 w 218"/>
                <a:gd name="T55" fmla="*/ 72 h 108"/>
                <a:gd name="T56" fmla="*/ 104 w 218"/>
                <a:gd name="T57" fmla="*/ 54 h 108"/>
                <a:gd name="T58" fmla="*/ 116 w 218"/>
                <a:gd name="T59" fmla="*/ 50 h 108"/>
                <a:gd name="T60" fmla="*/ 184 w 218"/>
                <a:gd name="T61" fmla="*/ 34 h 108"/>
                <a:gd name="T62" fmla="*/ 202 w 218"/>
                <a:gd name="T63" fmla="*/ 28 h 108"/>
                <a:gd name="T64" fmla="*/ 216 w 218"/>
                <a:gd name="T65" fmla="*/ 16 h 108"/>
                <a:gd name="T66" fmla="*/ 218 w 218"/>
                <a:gd name="T67" fmla="*/ 12 h 108"/>
                <a:gd name="T68" fmla="*/ 216 w 218"/>
                <a:gd name="T69" fmla="*/ 6 h 108"/>
                <a:gd name="T70" fmla="*/ 206 w 218"/>
                <a:gd name="T71" fmla="*/ 2 h 108"/>
                <a:gd name="T72" fmla="*/ 196 w 218"/>
                <a:gd name="T73"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18" h="108">
                  <a:moveTo>
                    <a:pt x="194" y="0"/>
                  </a:moveTo>
                  <a:lnTo>
                    <a:pt x="194" y="0"/>
                  </a:lnTo>
                  <a:lnTo>
                    <a:pt x="186" y="0"/>
                  </a:lnTo>
                  <a:lnTo>
                    <a:pt x="180" y="4"/>
                  </a:lnTo>
                  <a:lnTo>
                    <a:pt x="168" y="12"/>
                  </a:lnTo>
                  <a:lnTo>
                    <a:pt x="168" y="12"/>
                  </a:lnTo>
                  <a:lnTo>
                    <a:pt x="160" y="16"/>
                  </a:lnTo>
                  <a:lnTo>
                    <a:pt x="152" y="18"/>
                  </a:lnTo>
                  <a:lnTo>
                    <a:pt x="134" y="20"/>
                  </a:lnTo>
                  <a:lnTo>
                    <a:pt x="134" y="20"/>
                  </a:lnTo>
                  <a:lnTo>
                    <a:pt x="124" y="22"/>
                  </a:lnTo>
                  <a:lnTo>
                    <a:pt x="116" y="24"/>
                  </a:lnTo>
                  <a:lnTo>
                    <a:pt x="116" y="24"/>
                  </a:lnTo>
                  <a:lnTo>
                    <a:pt x="112" y="22"/>
                  </a:lnTo>
                  <a:lnTo>
                    <a:pt x="112" y="22"/>
                  </a:lnTo>
                  <a:lnTo>
                    <a:pt x="100" y="20"/>
                  </a:lnTo>
                  <a:lnTo>
                    <a:pt x="100" y="20"/>
                  </a:lnTo>
                  <a:lnTo>
                    <a:pt x="96" y="20"/>
                  </a:lnTo>
                  <a:lnTo>
                    <a:pt x="90" y="24"/>
                  </a:lnTo>
                  <a:lnTo>
                    <a:pt x="90" y="24"/>
                  </a:lnTo>
                  <a:lnTo>
                    <a:pt x="82" y="30"/>
                  </a:lnTo>
                  <a:lnTo>
                    <a:pt x="72" y="34"/>
                  </a:lnTo>
                  <a:lnTo>
                    <a:pt x="72" y="34"/>
                  </a:lnTo>
                  <a:lnTo>
                    <a:pt x="60" y="38"/>
                  </a:lnTo>
                  <a:lnTo>
                    <a:pt x="48" y="40"/>
                  </a:lnTo>
                  <a:lnTo>
                    <a:pt x="48" y="40"/>
                  </a:lnTo>
                  <a:lnTo>
                    <a:pt x="40" y="42"/>
                  </a:lnTo>
                  <a:lnTo>
                    <a:pt x="36" y="44"/>
                  </a:lnTo>
                  <a:lnTo>
                    <a:pt x="32" y="48"/>
                  </a:lnTo>
                  <a:lnTo>
                    <a:pt x="28" y="54"/>
                  </a:lnTo>
                  <a:lnTo>
                    <a:pt x="28" y="54"/>
                  </a:lnTo>
                  <a:lnTo>
                    <a:pt x="28" y="64"/>
                  </a:lnTo>
                  <a:lnTo>
                    <a:pt x="26" y="70"/>
                  </a:lnTo>
                  <a:lnTo>
                    <a:pt x="22" y="74"/>
                  </a:lnTo>
                  <a:lnTo>
                    <a:pt x="22" y="74"/>
                  </a:lnTo>
                  <a:lnTo>
                    <a:pt x="18" y="76"/>
                  </a:lnTo>
                  <a:lnTo>
                    <a:pt x="12" y="76"/>
                  </a:lnTo>
                  <a:lnTo>
                    <a:pt x="6" y="78"/>
                  </a:lnTo>
                  <a:lnTo>
                    <a:pt x="2" y="80"/>
                  </a:lnTo>
                  <a:lnTo>
                    <a:pt x="2" y="80"/>
                  </a:lnTo>
                  <a:lnTo>
                    <a:pt x="0" y="84"/>
                  </a:lnTo>
                  <a:lnTo>
                    <a:pt x="0" y="88"/>
                  </a:lnTo>
                  <a:lnTo>
                    <a:pt x="2" y="92"/>
                  </a:lnTo>
                  <a:lnTo>
                    <a:pt x="6" y="96"/>
                  </a:lnTo>
                  <a:lnTo>
                    <a:pt x="6" y="96"/>
                  </a:lnTo>
                  <a:lnTo>
                    <a:pt x="14" y="102"/>
                  </a:lnTo>
                  <a:lnTo>
                    <a:pt x="20" y="108"/>
                  </a:lnTo>
                  <a:lnTo>
                    <a:pt x="20" y="108"/>
                  </a:lnTo>
                  <a:lnTo>
                    <a:pt x="24" y="108"/>
                  </a:lnTo>
                  <a:lnTo>
                    <a:pt x="24" y="108"/>
                  </a:lnTo>
                  <a:lnTo>
                    <a:pt x="30" y="106"/>
                  </a:lnTo>
                  <a:lnTo>
                    <a:pt x="36" y="102"/>
                  </a:lnTo>
                  <a:lnTo>
                    <a:pt x="36" y="102"/>
                  </a:lnTo>
                  <a:lnTo>
                    <a:pt x="54" y="84"/>
                  </a:lnTo>
                  <a:lnTo>
                    <a:pt x="74" y="72"/>
                  </a:lnTo>
                  <a:lnTo>
                    <a:pt x="74" y="72"/>
                  </a:lnTo>
                  <a:lnTo>
                    <a:pt x="94" y="60"/>
                  </a:lnTo>
                  <a:lnTo>
                    <a:pt x="104" y="54"/>
                  </a:lnTo>
                  <a:lnTo>
                    <a:pt x="116" y="50"/>
                  </a:lnTo>
                  <a:lnTo>
                    <a:pt x="116" y="50"/>
                  </a:lnTo>
                  <a:lnTo>
                    <a:pt x="150" y="42"/>
                  </a:lnTo>
                  <a:lnTo>
                    <a:pt x="184" y="34"/>
                  </a:lnTo>
                  <a:lnTo>
                    <a:pt x="184" y="34"/>
                  </a:lnTo>
                  <a:lnTo>
                    <a:pt x="202" y="28"/>
                  </a:lnTo>
                  <a:lnTo>
                    <a:pt x="210" y="22"/>
                  </a:lnTo>
                  <a:lnTo>
                    <a:pt x="216" y="16"/>
                  </a:lnTo>
                  <a:lnTo>
                    <a:pt x="216" y="16"/>
                  </a:lnTo>
                  <a:lnTo>
                    <a:pt x="218" y="12"/>
                  </a:lnTo>
                  <a:lnTo>
                    <a:pt x="218" y="10"/>
                  </a:lnTo>
                  <a:lnTo>
                    <a:pt x="216" y="6"/>
                  </a:lnTo>
                  <a:lnTo>
                    <a:pt x="214" y="4"/>
                  </a:lnTo>
                  <a:lnTo>
                    <a:pt x="206" y="2"/>
                  </a:lnTo>
                  <a:lnTo>
                    <a:pt x="196" y="0"/>
                  </a:lnTo>
                  <a:lnTo>
                    <a:pt x="196" y="0"/>
                  </a:lnTo>
                  <a:lnTo>
                    <a:pt x="19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32" name="Freeform 17"/>
            <p:cNvSpPr>
              <a:spLocks/>
            </p:cNvSpPr>
            <p:nvPr/>
          </p:nvSpPr>
          <p:spPr bwMode="auto">
            <a:xfrm>
              <a:off x="1660" y="1180"/>
              <a:ext cx="88" cy="70"/>
            </a:xfrm>
            <a:custGeom>
              <a:avLst/>
              <a:gdLst>
                <a:gd name="T0" fmla="*/ 36 w 88"/>
                <a:gd name="T1" fmla="*/ 0 h 70"/>
                <a:gd name="T2" fmla="*/ 36 w 88"/>
                <a:gd name="T3" fmla="*/ 0 h 70"/>
                <a:gd name="T4" fmla="*/ 26 w 88"/>
                <a:gd name="T5" fmla="*/ 8 h 70"/>
                <a:gd name="T6" fmla="*/ 22 w 88"/>
                <a:gd name="T7" fmla="*/ 20 h 70"/>
                <a:gd name="T8" fmla="*/ 16 w 88"/>
                <a:gd name="T9" fmla="*/ 28 h 70"/>
                <a:gd name="T10" fmla="*/ 8 w 88"/>
                <a:gd name="T11" fmla="*/ 32 h 70"/>
                <a:gd name="T12" fmla="*/ 0 w 88"/>
                <a:gd name="T13" fmla="*/ 40 h 70"/>
                <a:gd name="T14" fmla="*/ 2 w 88"/>
                <a:gd name="T15" fmla="*/ 48 h 70"/>
                <a:gd name="T16" fmla="*/ 6 w 88"/>
                <a:gd name="T17" fmla="*/ 50 h 70"/>
                <a:gd name="T18" fmla="*/ 10 w 88"/>
                <a:gd name="T19" fmla="*/ 50 h 70"/>
                <a:gd name="T20" fmla="*/ 14 w 88"/>
                <a:gd name="T21" fmla="*/ 48 h 70"/>
                <a:gd name="T22" fmla="*/ 14 w 88"/>
                <a:gd name="T23" fmla="*/ 48 h 70"/>
                <a:gd name="T24" fmla="*/ 26 w 88"/>
                <a:gd name="T25" fmla="*/ 52 h 70"/>
                <a:gd name="T26" fmla="*/ 32 w 88"/>
                <a:gd name="T27" fmla="*/ 54 h 70"/>
                <a:gd name="T28" fmla="*/ 36 w 88"/>
                <a:gd name="T29" fmla="*/ 64 h 70"/>
                <a:gd name="T30" fmla="*/ 40 w 88"/>
                <a:gd name="T31" fmla="*/ 68 h 70"/>
                <a:gd name="T32" fmla="*/ 48 w 88"/>
                <a:gd name="T33" fmla="*/ 70 h 70"/>
                <a:gd name="T34" fmla="*/ 58 w 88"/>
                <a:gd name="T35" fmla="*/ 68 h 70"/>
                <a:gd name="T36" fmla="*/ 70 w 88"/>
                <a:gd name="T37" fmla="*/ 66 h 70"/>
                <a:gd name="T38" fmla="*/ 70 w 88"/>
                <a:gd name="T39" fmla="*/ 66 h 70"/>
                <a:gd name="T40" fmla="*/ 74 w 88"/>
                <a:gd name="T41" fmla="*/ 68 h 70"/>
                <a:gd name="T42" fmla="*/ 80 w 88"/>
                <a:gd name="T43" fmla="*/ 68 h 70"/>
                <a:gd name="T44" fmla="*/ 86 w 88"/>
                <a:gd name="T45" fmla="*/ 64 h 70"/>
                <a:gd name="T46" fmla="*/ 88 w 88"/>
                <a:gd name="T47" fmla="*/ 62 h 70"/>
                <a:gd name="T48" fmla="*/ 80 w 88"/>
                <a:gd name="T49" fmla="*/ 54 h 70"/>
                <a:gd name="T50" fmla="*/ 66 w 88"/>
                <a:gd name="T51" fmla="*/ 46 h 70"/>
                <a:gd name="T52" fmla="*/ 66 w 88"/>
                <a:gd name="T53" fmla="*/ 40 h 70"/>
                <a:gd name="T54" fmla="*/ 68 w 88"/>
                <a:gd name="T55" fmla="*/ 28 h 70"/>
                <a:gd name="T56" fmla="*/ 68 w 88"/>
                <a:gd name="T57" fmla="*/ 22 h 70"/>
                <a:gd name="T58" fmla="*/ 60 w 88"/>
                <a:gd name="T59" fmla="*/ 16 h 70"/>
                <a:gd name="T60" fmla="*/ 48 w 88"/>
                <a:gd name="T61" fmla="*/ 12 h 70"/>
                <a:gd name="T62" fmla="*/ 46 w 88"/>
                <a:gd name="T63" fmla="*/ 10 h 70"/>
                <a:gd name="T64" fmla="*/ 40 w 88"/>
                <a:gd name="T65"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8" h="70">
                  <a:moveTo>
                    <a:pt x="36" y="0"/>
                  </a:moveTo>
                  <a:lnTo>
                    <a:pt x="36" y="0"/>
                  </a:lnTo>
                  <a:lnTo>
                    <a:pt x="36" y="0"/>
                  </a:lnTo>
                  <a:lnTo>
                    <a:pt x="36" y="0"/>
                  </a:lnTo>
                  <a:lnTo>
                    <a:pt x="30" y="4"/>
                  </a:lnTo>
                  <a:lnTo>
                    <a:pt x="26" y="8"/>
                  </a:lnTo>
                  <a:lnTo>
                    <a:pt x="22" y="20"/>
                  </a:lnTo>
                  <a:lnTo>
                    <a:pt x="22" y="20"/>
                  </a:lnTo>
                  <a:lnTo>
                    <a:pt x="20" y="24"/>
                  </a:lnTo>
                  <a:lnTo>
                    <a:pt x="16" y="28"/>
                  </a:lnTo>
                  <a:lnTo>
                    <a:pt x="8" y="32"/>
                  </a:lnTo>
                  <a:lnTo>
                    <a:pt x="8" y="32"/>
                  </a:lnTo>
                  <a:lnTo>
                    <a:pt x="4" y="36"/>
                  </a:lnTo>
                  <a:lnTo>
                    <a:pt x="0" y="40"/>
                  </a:lnTo>
                  <a:lnTo>
                    <a:pt x="0" y="46"/>
                  </a:lnTo>
                  <a:lnTo>
                    <a:pt x="2" y="48"/>
                  </a:lnTo>
                  <a:lnTo>
                    <a:pt x="2" y="48"/>
                  </a:lnTo>
                  <a:lnTo>
                    <a:pt x="6" y="50"/>
                  </a:lnTo>
                  <a:lnTo>
                    <a:pt x="6" y="50"/>
                  </a:lnTo>
                  <a:lnTo>
                    <a:pt x="10" y="50"/>
                  </a:lnTo>
                  <a:lnTo>
                    <a:pt x="10" y="50"/>
                  </a:lnTo>
                  <a:lnTo>
                    <a:pt x="14" y="48"/>
                  </a:lnTo>
                  <a:lnTo>
                    <a:pt x="14" y="48"/>
                  </a:lnTo>
                  <a:lnTo>
                    <a:pt x="14" y="48"/>
                  </a:lnTo>
                  <a:lnTo>
                    <a:pt x="14" y="48"/>
                  </a:lnTo>
                  <a:lnTo>
                    <a:pt x="26" y="52"/>
                  </a:lnTo>
                  <a:lnTo>
                    <a:pt x="26" y="52"/>
                  </a:lnTo>
                  <a:lnTo>
                    <a:pt x="32" y="54"/>
                  </a:lnTo>
                  <a:lnTo>
                    <a:pt x="34" y="58"/>
                  </a:lnTo>
                  <a:lnTo>
                    <a:pt x="36" y="64"/>
                  </a:lnTo>
                  <a:lnTo>
                    <a:pt x="40" y="68"/>
                  </a:lnTo>
                  <a:lnTo>
                    <a:pt x="40" y="68"/>
                  </a:lnTo>
                  <a:lnTo>
                    <a:pt x="44" y="70"/>
                  </a:lnTo>
                  <a:lnTo>
                    <a:pt x="48" y="70"/>
                  </a:lnTo>
                  <a:lnTo>
                    <a:pt x="48" y="70"/>
                  </a:lnTo>
                  <a:lnTo>
                    <a:pt x="58" y="68"/>
                  </a:lnTo>
                  <a:lnTo>
                    <a:pt x="70" y="66"/>
                  </a:lnTo>
                  <a:lnTo>
                    <a:pt x="70" y="66"/>
                  </a:lnTo>
                  <a:lnTo>
                    <a:pt x="70" y="66"/>
                  </a:lnTo>
                  <a:lnTo>
                    <a:pt x="70" y="66"/>
                  </a:lnTo>
                  <a:lnTo>
                    <a:pt x="74" y="68"/>
                  </a:lnTo>
                  <a:lnTo>
                    <a:pt x="74" y="68"/>
                  </a:lnTo>
                  <a:lnTo>
                    <a:pt x="80" y="68"/>
                  </a:lnTo>
                  <a:lnTo>
                    <a:pt x="80" y="68"/>
                  </a:lnTo>
                  <a:lnTo>
                    <a:pt x="84" y="68"/>
                  </a:lnTo>
                  <a:lnTo>
                    <a:pt x="86" y="64"/>
                  </a:lnTo>
                  <a:lnTo>
                    <a:pt x="86" y="64"/>
                  </a:lnTo>
                  <a:lnTo>
                    <a:pt x="88" y="62"/>
                  </a:lnTo>
                  <a:lnTo>
                    <a:pt x="86" y="58"/>
                  </a:lnTo>
                  <a:lnTo>
                    <a:pt x="80" y="54"/>
                  </a:lnTo>
                  <a:lnTo>
                    <a:pt x="72" y="50"/>
                  </a:lnTo>
                  <a:lnTo>
                    <a:pt x="66" y="46"/>
                  </a:lnTo>
                  <a:lnTo>
                    <a:pt x="66" y="46"/>
                  </a:lnTo>
                  <a:lnTo>
                    <a:pt x="66" y="40"/>
                  </a:lnTo>
                  <a:lnTo>
                    <a:pt x="66" y="34"/>
                  </a:lnTo>
                  <a:lnTo>
                    <a:pt x="68" y="28"/>
                  </a:lnTo>
                  <a:lnTo>
                    <a:pt x="68" y="22"/>
                  </a:lnTo>
                  <a:lnTo>
                    <a:pt x="68" y="22"/>
                  </a:lnTo>
                  <a:lnTo>
                    <a:pt x="66" y="18"/>
                  </a:lnTo>
                  <a:lnTo>
                    <a:pt x="60" y="16"/>
                  </a:lnTo>
                  <a:lnTo>
                    <a:pt x="54" y="14"/>
                  </a:lnTo>
                  <a:lnTo>
                    <a:pt x="48" y="12"/>
                  </a:lnTo>
                  <a:lnTo>
                    <a:pt x="48" y="12"/>
                  </a:lnTo>
                  <a:lnTo>
                    <a:pt x="46" y="10"/>
                  </a:lnTo>
                  <a:lnTo>
                    <a:pt x="44" y="6"/>
                  </a:lnTo>
                  <a:lnTo>
                    <a:pt x="40" y="2"/>
                  </a:lnTo>
                  <a:lnTo>
                    <a:pt x="36"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33" name="Freeform 18"/>
            <p:cNvSpPr>
              <a:spLocks/>
            </p:cNvSpPr>
            <p:nvPr/>
          </p:nvSpPr>
          <p:spPr bwMode="auto">
            <a:xfrm>
              <a:off x="1660" y="1180"/>
              <a:ext cx="88" cy="70"/>
            </a:xfrm>
            <a:custGeom>
              <a:avLst/>
              <a:gdLst>
                <a:gd name="T0" fmla="*/ 36 w 88"/>
                <a:gd name="T1" fmla="*/ 0 h 70"/>
                <a:gd name="T2" fmla="*/ 36 w 88"/>
                <a:gd name="T3" fmla="*/ 0 h 70"/>
                <a:gd name="T4" fmla="*/ 26 w 88"/>
                <a:gd name="T5" fmla="*/ 8 h 70"/>
                <a:gd name="T6" fmla="*/ 22 w 88"/>
                <a:gd name="T7" fmla="*/ 20 h 70"/>
                <a:gd name="T8" fmla="*/ 16 w 88"/>
                <a:gd name="T9" fmla="*/ 28 h 70"/>
                <a:gd name="T10" fmla="*/ 8 w 88"/>
                <a:gd name="T11" fmla="*/ 32 h 70"/>
                <a:gd name="T12" fmla="*/ 0 w 88"/>
                <a:gd name="T13" fmla="*/ 40 h 70"/>
                <a:gd name="T14" fmla="*/ 2 w 88"/>
                <a:gd name="T15" fmla="*/ 48 h 70"/>
                <a:gd name="T16" fmla="*/ 6 w 88"/>
                <a:gd name="T17" fmla="*/ 50 h 70"/>
                <a:gd name="T18" fmla="*/ 10 w 88"/>
                <a:gd name="T19" fmla="*/ 50 h 70"/>
                <a:gd name="T20" fmla="*/ 14 w 88"/>
                <a:gd name="T21" fmla="*/ 48 h 70"/>
                <a:gd name="T22" fmla="*/ 14 w 88"/>
                <a:gd name="T23" fmla="*/ 48 h 70"/>
                <a:gd name="T24" fmla="*/ 26 w 88"/>
                <a:gd name="T25" fmla="*/ 52 h 70"/>
                <a:gd name="T26" fmla="*/ 32 w 88"/>
                <a:gd name="T27" fmla="*/ 54 h 70"/>
                <a:gd name="T28" fmla="*/ 36 w 88"/>
                <a:gd name="T29" fmla="*/ 64 h 70"/>
                <a:gd name="T30" fmla="*/ 40 w 88"/>
                <a:gd name="T31" fmla="*/ 68 h 70"/>
                <a:gd name="T32" fmla="*/ 48 w 88"/>
                <a:gd name="T33" fmla="*/ 70 h 70"/>
                <a:gd name="T34" fmla="*/ 58 w 88"/>
                <a:gd name="T35" fmla="*/ 68 h 70"/>
                <a:gd name="T36" fmla="*/ 70 w 88"/>
                <a:gd name="T37" fmla="*/ 66 h 70"/>
                <a:gd name="T38" fmla="*/ 70 w 88"/>
                <a:gd name="T39" fmla="*/ 66 h 70"/>
                <a:gd name="T40" fmla="*/ 74 w 88"/>
                <a:gd name="T41" fmla="*/ 68 h 70"/>
                <a:gd name="T42" fmla="*/ 80 w 88"/>
                <a:gd name="T43" fmla="*/ 68 h 70"/>
                <a:gd name="T44" fmla="*/ 86 w 88"/>
                <a:gd name="T45" fmla="*/ 64 h 70"/>
                <a:gd name="T46" fmla="*/ 88 w 88"/>
                <a:gd name="T47" fmla="*/ 62 h 70"/>
                <a:gd name="T48" fmla="*/ 80 w 88"/>
                <a:gd name="T49" fmla="*/ 54 h 70"/>
                <a:gd name="T50" fmla="*/ 66 w 88"/>
                <a:gd name="T51" fmla="*/ 46 h 70"/>
                <a:gd name="T52" fmla="*/ 66 w 88"/>
                <a:gd name="T53" fmla="*/ 40 h 70"/>
                <a:gd name="T54" fmla="*/ 68 w 88"/>
                <a:gd name="T55" fmla="*/ 28 h 70"/>
                <a:gd name="T56" fmla="*/ 68 w 88"/>
                <a:gd name="T57" fmla="*/ 22 h 70"/>
                <a:gd name="T58" fmla="*/ 60 w 88"/>
                <a:gd name="T59" fmla="*/ 16 h 70"/>
                <a:gd name="T60" fmla="*/ 48 w 88"/>
                <a:gd name="T61" fmla="*/ 12 h 70"/>
                <a:gd name="T62" fmla="*/ 46 w 88"/>
                <a:gd name="T63" fmla="*/ 10 h 70"/>
                <a:gd name="T64" fmla="*/ 40 w 88"/>
                <a:gd name="T65"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8" h="70">
                  <a:moveTo>
                    <a:pt x="36" y="0"/>
                  </a:moveTo>
                  <a:lnTo>
                    <a:pt x="36" y="0"/>
                  </a:lnTo>
                  <a:lnTo>
                    <a:pt x="36" y="0"/>
                  </a:lnTo>
                  <a:lnTo>
                    <a:pt x="36" y="0"/>
                  </a:lnTo>
                  <a:lnTo>
                    <a:pt x="30" y="4"/>
                  </a:lnTo>
                  <a:lnTo>
                    <a:pt x="26" y="8"/>
                  </a:lnTo>
                  <a:lnTo>
                    <a:pt x="22" y="20"/>
                  </a:lnTo>
                  <a:lnTo>
                    <a:pt x="22" y="20"/>
                  </a:lnTo>
                  <a:lnTo>
                    <a:pt x="20" y="24"/>
                  </a:lnTo>
                  <a:lnTo>
                    <a:pt x="16" y="28"/>
                  </a:lnTo>
                  <a:lnTo>
                    <a:pt x="8" y="32"/>
                  </a:lnTo>
                  <a:lnTo>
                    <a:pt x="8" y="32"/>
                  </a:lnTo>
                  <a:lnTo>
                    <a:pt x="4" y="36"/>
                  </a:lnTo>
                  <a:lnTo>
                    <a:pt x="0" y="40"/>
                  </a:lnTo>
                  <a:lnTo>
                    <a:pt x="0" y="46"/>
                  </a:lnTo>
                  <a:lnTo>
                    <a:pt x="2" y="48"/>
                  </a:lnTo>
                  <a:lnTo>
                    <a:pt x="2" y="48"/>
                  </a:lnTo>
                  <a:lnTo>
                    <a:pt x="6" y="50"/>
                  </a:lnTo>
                  <a:lnTo>
                    <a:pt x="6" y="50"/>
                  </a:lnTo>
                  <a:lnTo>
                    <a:pt x="10" y="50"/>
                  </a:lnTo>
                  <a:lnTo>
                    <a:pt x="10" y="50"/>
                  </a:lnTo>
                  <a:lnTo>
                    <a:pt x="14" y="48"/>
                  </a:lnTo>
                  <a:lnTo>
                    <a:pt x="14" y="48"/>
                  </a:lnTo>
                  <a:lnTo>
                    <a:pt x="14" y="48"/>
                  </a:lnTo>
                  <a:lnTo>
                    <a:pt x="14" y="48"/>
                  </a:lnTo>
                  <a:lnTo>
                    <a:pt x="26" y="52"/>
                  </a:lnTo>
                  <a:lnTo>
                    <a:pt x="26" y="52"/>
                  </a:lnTo>
                  <a:lnTo>
                    <a:pt x="32" y="54"/>
                  </a:lnTo>
                  <a:lnTo>
                    <a:pt x="34" y="58"/>
                  </a:lnTo>
                  <a:lnTo>
                    <a:pt x="36" y="64"/>
                  </a:lnTo>
                  <a:lnTo>
                    <a:pt x="40" y="68"/>
                  </a:lnTo>
                  <a:lnTo>
                    <a:pt x="40" y="68"/>
                  </a:lnTo>
                  <a:lnTo>
                    <a:pt x="44" y="70"/>
                  </a:lnTo>
                  <a:lnTo>
                    <a:pt x="48" y="70"/>
                  </a:lnTo>
                  <a:lnTo>
                    <a:pt x="48" y="70"/>
                  </a:lnTo>
                  <a:lnTo>
                    <a:pt x="58" y="68"/>
                  </a:lnTo>
                  <a:lnTo>
                    <a:pt x="70" y="66"/>
                  </a:lnTo>
                  <a:lnTo>
                    <a:pt x="70" y="66"/>
                  </a:lnTo>
                  <a:lnTo>
                    <a:pt x="70" y="66"/>
                  </a:lnTo>
                  <a:lnTo>
                    <a:pt x="70" y="66"/>
                  </a:lnTo>
                  <a:lnTo>
                    <a:pt x="74" y="68"/>
                  </a:lnTo>
                  <a:lnTo>
                    <a:pt x="74" y="68"/>
                  </a:lnTo>
                  <a:lnTo>
                    <a:pt x="80" y="68"/>
                  </a:lnTo>
                  <a:lnTo>
                    <a:pt x="80" y="68"/>
                  </a:lnTo>
                  <a:lnTo>
                    <a:pt x="84" y="68"/>
                  </a:lnTo>
                  <a:lnTo>
                    <a:pt x="86" y="64"/>
                  </a:lnTo>
                  <a:lnTo>
                    <a:pt x="86" y="64"/>
                  </a:lnTo>
                  <a:lnTo>
                    <a:pt x="88" y="62"/>
                  </a:lnTo>
                  <a:lnTo>
                    <a:pt x="86" y="58"/>
                  </a:lnTo>
                  <a:lnTo>
                    <a:pt x="80" y="54"/>
                  </a:lnTo>
                  <a:lnTo>
                    <a:pt x="72" y="50"/>
                  </a:lnTo>
                  <a:lnTo>
                    <a:pt x="66" y="46"/>
                  </a:lnTo>
                  <a:lnTo>
                    <a:pt x="66" y="46"/>
                  </a:lnTo>
                  <a:lnTo>
                    <a:pt x="66" y="40"/>
                  </a:lnTo>
                  <a:lnTo>
                    <a:pt x="66" y="34"/>
                  </a:lnTo>
                  <a:lnTo>
                    <a:pt x="68" y="28"/>
                  </a:lnTo>
                  <a:lnTo>
                    <a:pt x="68" y="22"/>
                  </a:lnTo>
                  <a:lnTo>
                    <a:pt x="68" y="22"/>
                  </a:lnTo>
                  <a:lnTo>
                    <a:pt x="66" y="18"/>
                  </a:lnTo>
                  <a:lnTo>
                    <a:pt x="60" y="16"/>
                  </a:lnTo>
                  <a:lnTo>
                    <a:pt x="54" y="14"/>
                  </a:lnTo>
                  <a:lnTo>
                    <a:pt x="48" y="12"/>
                  </a:lnTo>
                  <a:lnTo>
                    <a:pt x="48" y="12"/>
                  </a:lnTo>
                  <a:lnTo>
                    <a:pt x="46" y="10"/>
                  </a:lnTo>
                  <a:lnTo>
                    <a:pt x="44" y="6"/>
                  </a:lnTo>
                  <a:lnTo>
                    <a:pt x="40" y="2"/>
                  </a:lnTo>
                  <a:lnTo>
                    <a:pt x="3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34" name="Freeform 19"/>
            <p:cNvSpPr>
              <a:spLocks/>
            </p:cNvSpPr>
            <p:nvPr/>
          </p:nvSpPr>
          <p:spPr bwMode="auto">
            <a:xfrm>
              <a:off x="1604" y="1266"/>
              <a:ext cx="36" cy="24"/>
            </a:xfrm>
            <a:custGeom>
              <a:avLst/>
              <a:gdLst>
                <a:gd name="T0" fmla="*/ 28 w 36"/>
                <a:gd name="T1" fmla="*/ 0 h 24"/>
                <a:gd name="T2" fmla="*/ 28 w 36"/>
                <a:gd name="T3" fmla="*/ 0 h 24"/>
                <a:gd name="T4" fmla="*/ 20 w 36"/>
                <a:gd name="T5" fmla="*/ 2 h 24"/>
                <a:gd name="T6" fmla="*/ 12 w 36"/>
                <a:gd name="T7" fmla="*/ 4 h 24"/>
                <a:gd name="T8" fmla="*/ 4 w 36"/>
                <a:gd name="T9" fmla="*/ 8 h 24"/>
                <a:gd name="T10" fmla="*/ 0 w 36"/>
                <a:gd name="T11" fmla="*/ 12 h 24"/>
                <a:gd name="T12" fmla="*/ 0 w 36"/>
                <a:gd name="T13" fmla="*/ 12 h 24"/>
                <a:gd name="T14" fmla="*/ 2 w 36"/>
                <a:gd name="T15" fmla="*/ 16 h 24"/>
                <a:gd name="T16" fmla="*/ 4 w 36"/>
                <a:gd name="T17" fmla="*/ 20 h 24"/>
                <a:gd name="T18" fmla="*/ 10 w 36"/>
                <a:gd name="T19" fmla="*/ 22 h 24"/>
                <a:gd name="T20" fmla="*/ 16 w 36"/>
                <a:gd name="T21" fmla="*/ 24 h 24"/>
                <a:gd name="T22" fmla="*/ 16 w 36"/>
                <a:gd name="T23" fmla="*/ 24 h 24"/>
                <a:gd name="T24" fmla="*/ 16 w 36"/>
                <a:gd name="T25" fmla="*/ 24 h 24"/>
                <a:gd name="T26" fmla="*/ 16 w 36"/>
                <a:gd name="T27" fmla="*/ 24 h 24"/>
                <a:gd name="T28" fmla="*/ 22 w 36"/>
                <a:gd name="T29" fmla="*/ 22 h 24"/>
                <a:gd name="T30" fmla="*/ 28 w 36"/>
                <a:gd name="T31" fmla="*/ 18 h 24"/>
                <a:gd name="T32" fmla="*/ 32 w 36"/>
                <a:gd name="T33" fmla="*/ 14 h 24"/>
                <a:gd name="T34" fmla="*/ 36 w 36"/>
                <a:gd name="T35" fmla="*/ 10 h 24"/>
                <a:gd name="T36" fmla="*/ 36 w 36"/>
                <a:gd name="T37" fmla="*/ 10 h 24"/>
                <a:gd name="T38" fmla="*/ 36 w 36"/>
                <a:gd name="T39" fmla="*/ 6 h 24"/>
                <a:gd name="T40" fmla="*/ 36 w 36"/>
                <a:gd name="T41" fmla="*/ 2 h 24"/>
                <a:gd name="T42" fmla="*/ 32 w 36"/>
                <a:gd name="T43" fmla="*/ 2 h 24"/>
                <a:gd name="T44" fmla="*/ 28 w 36"/>
                <a:gd name="T45"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6" h="24">
                  <a:moveTo>
                    <a:pt x="28" y="0"/>
                  </a:moveTo>
                  <a:lnTo>
                    <a:pt x="28" y="0"/>
                  </a:lnTo>
                  <a:lnTo>
                    <a:pt x="20" y="2"/>
                  </a:lnTo>
                  <a:lnTo>
                    <a:pt x="12" y="4"/>
                  </a:lnTo>
                  <a:lnTo>
                    <a:pt x="4" y="8"/>
                  </a:lnTo>
                  <a:lnTo>
                    <a:pt x="0" y="12"/>
                  </a:lnTo>
                  <a:lnTo>
                    <a:pt x="0" y="12"/>
                  </a:lnTo>
                  <a:lnTo>
                    <a:pt x="2" y="16"/>
                  </a:lnTo>
                  <a:lnTo>
                    <a:pt x="4" y="20"/>
                  </a:lnTo>
                  <a:lnTo>
                    <a:pt x="10" y="22"/>
                  </a:lnTo>
                  <a:lnTo>
                    <a:pt x="16" y="24"/>
                  </a:lnTo>
                  <a:lnTo>
                    <a:pt x="16" y="24"/>
                  </a:lnTo>
                  <a:lnTo>
                    <a:pt x="16" y="24"/>
                  </a:lnTo>
                  <a:lnTo>
                    <a:pt x="16" y="24"/>
                  </a:lnTo>
                  <a:lnTo>
                    <a:pt x="22" y="22"/>
                  </a:lnTo>
                  <a:lnTo>
                    <a:pt x="28" y="18"/>
                  </a:lnTo>
                  <a:lnTo>
                    <a:pt x="32" y="14"/>
                  </a:lnTo>
                  <a:lnTo>
                    <a:pt x="36" y="10"/>
                  </a:lnTo>
                  <a:lnTo>
                    <a:pt x="36" y="10"/>
                  </a:lnTo>
                  <a:lnTo>
                    <a:pt x="36" y="6"/>
                  </a:lnTo>
                  <a:lnTo>
                    <a:pt x="36" y="2"/>
                  </a:lnTo>
                  <a:lnTo>
                    <a:pt x="32" y="2"/>
                  </a:lnTo>
                  <a:lnTo>
                    <a:pt x="28"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35" name="Freeform 20"/>
            <p:cNvSpPr>
              <a:spLocks/>
            </p:cNvSpPr>
            <p:nvPr/>
          </p:nvSpPr>
          <p:spPr bwMode="auto">
            <a:xfrm>
              <a:off x="1604" y="1266"/>
              <a:ext cx="36" cy="24"/>
            </a:xfrm>
            <a:custGeom>
              <a:avLst/>
              <a:gdLst>
                <a:gd name="T0" fmla="*/ 28 w 36"/>
                <a:gd name="T1" fmla="*/ 0 h 24"/>
                <a:gd name="T2" fmla="*/ 28 w 36"/>
                <a:gd name="T3" fmla="*/ 0 h 24"/>
                <a:gd name="T4" fmla="*/ 20 w 36"/>
                <a:gd name="T5" fmla="*/ 2 h 24"/>
                <a:gd name="T6" fmla="*/ 12 w 36"/>
                <a:gd name="T7" fmla="*/ 4 h 24"/>
                <a:gd name="T8" fmla="*/ 4 w 36"/>
                <a:gd name="T9" fmla="*/ 8 h 24"/>
                <a:gd name="T10" fmla="*/ 0 w 36"/>
                <a:gd name="T11" fmla="*/ 12 h 24"/>
                <a:gd name="T12" fmla="*/ 0 w 36"/>
                <a:gd name="T13" fmla="*/ 12 h 24"/>
                <a:gd name="T14" fmla="*/ 2 w 36"/>
                <a:gd name="T15" fmla="*/ 16 h 24"/>
                <a:gd name="T16" fmla="*/ 4 w 36"/>
                <a:gd name="T17" fmla="*/ 20 h 24"/>
                <a:gd name="T18" fmla="*/ 10 w 36"/>
                <a:gd name="T19" fmla="*/ 22 h 24"/>
                <a:gd name="T20" fmla="*/ 16 w 36"/>
                <a:gd name="T21" fmla="*/ 24 h 24"/>
                <a:gd name="T22" fmla="*/ 16 w 36"/>
                <a:gd name="T23" fmla="*/ 24 h 24"/>
                <a:gd name="T24" fmla="*/ 16 w 36"/>
                <a:gd name="T25" fmla="*/ 24 h 24"/>
                <a:gd name="T26" fmla="*/ 16 w 36"/>
                <a:gd name="T27" fmla="*/ 24 h 24"/>
                <a:gd name="T28" fmla="*/ 22 w 36"/>
                <a:gd name="T29" fmla="*/ 22 h 24"/>
                <a:gd name="T30" fmla="*/ 28 w 36"/>
                <a:gd name="T31" fmla="*/ 18 h 24"/>
                <a:gd name="T32" fmla="*/ 32 w 36"/>
                <a:gd name="T33" fmla="*/ 14 h 24"/>
                <a:gd name="T34" fmla="*/ 36 w 36"/>
                <a:gd name="T35" fmla="*/ 10 h 24"/>
                <a:gd name="T36" fmla="*/ 36 w 36"/>
                <a:gd name="T37" fmla="*/ 10 h 24"/>
                <a:gd name="T38" fmla="*/ 36 w 36"/>
                <a:gd name="T39" fmla="*/ 6 h 24"/>
                <a:gd name="T40" fmla="*/ 36 w 36"/>
                <a:gd name="T41" fmla="*/ 2 h 24"/>
                <a:gd name="T42" fmla="*/ 32 w 36"/>
                <a:gd name="T43" fmla="*/ 2 h 24"/>
                <a:gd name="T44" fmla="*/ 28 w 36"/>
                <a:gd name="T45"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6" h="24">
                  <a:moveTo>
                    <a:pt x="28" y="0"/>
                  </a:moveTo>
                  <a:lnTo>
                    <a:pt x="28" y="0"/>
                  </a:lnTo>
                  <a:lnTo>
                    <a:pt x="20" y="2"/>
                  </a:lnTo>
                  <a:lnTo>
                    <a:pt x="12" y="4"/>
                  </a:lnTo>
                  <a:lnTo>
                    <a:pt x="4" y="8"/>
                  </a:lnTo>
                  <a:lnTo>
                    <a:pt x="0" y="12"/>
                  </a:lnTo>
                  <a:lnTo>
                    <a:pt x="0" y="12"/>
                  </a:lnTo>
                  <a:lnTo>
                    <a:pt x="2" y="16"/>
                  </a:lnTo>
                  <a:lnTo>
                    <a:pt x="4" y="20"/>
                  </a:lnTo>
                  <a:lnTo>
                    <a:pt x="10" y="22"/>
                  </a:lnTo>
                  <a:lnTo>
                    <a:pt x="16" y="24"/>
                  </a:lnTo>
                  <a:lnTo>
                    <a:pt x="16" y="24"/>
                  </a:lnTo>
                  <a:lnTo>
                    <a:pt x="16" y="24"/>
                  </a:lnTo>
                  <a:lnTo>
                    <a:pt x="16" y="24"/>
                  </a:lnTo>
                  <a:lnTo>
                    <a:pt x="22" y="22"/>
                  </a:lnTo>
                  <a:lnTo>
                    <a:pt x="28" y="18"/>
                  </a:lnTo>
                  <a:lnTo>
                    <a:pt x="32" y="14"/>
                  </a:lnTo>
                  <a:lnTo>
                    <a:pt x="36" y="10"/>
                  </a:lnTo>
                  <a:lnTo>
                    <a:pt x="36" y="10"/>
                  </a:lnTo>
                  <a:lnTo>
                    <a:pt x="36" y="6"/>
                  </a:lnTo>
                  <a:lnTo>
                    <a:pt x="36" y="2"/>
                  </a:lnTo>
                  <a:lnTo>
                    <a:pt x="32" y="2"/>
                  </a:lnTo>
                  <a:lnTo>
                    <a:pt x="2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36" name="Freeform 21"/>
            <p:cNvSpPr>
              <a:spLocks/>
            </p:cNvSpPr>
            <p:nvPr/>
          </p:nvSpPr>
          <p:spPr bwMode="auto">
            <a:xfrm>
              <a:off x="2294" y="1040"/>
              <a:ext cx="86" cy="40"/>
            </a:xfrm>
            <a:custGeom>
              <a:avLst/>
              <a:gdLst>
                <a:gd name="T0" fmla="*/ 42 w 86"/>
                <a:gd name="T1" fmla="*/ 0 h 40"/>
                <a:gd name="T2" fmla="*/ 42 w 86"/>
                <a:gd name="T3" fmla="*/ 0 h 40"/>
                <a:gd name="T4" fmla="*/ 40 w 86"/>
                <a:gd name="T5" fmla="*/ 0 h 40"/>
                <a:gd name="T6" fmla="*/ 40 w 86"/>
                <a:gd name="T7" fmla="*/ 0 h 40"/>
                <a:gd name="T8" fmla="*/ 36 w 86"/>
                <a:gd name="T9" fmla="*/ 4 h 40"/>
                <a:gd name="T10" fmla="*/ 30 w 86"/>
                <a:gd name="T11" fmla="*/ 8 h 40"/>
                <a:gd name="T12" fmla="*/ 24 w 86"/>
                <a:gd name="T13" fmla="*/ 20 h 40"/>
                <a:gd name="T14" fmla="*/ 24 w 86"/>
                <a:gd name="T15" fmla="*/ 20 h 40"/>
                <a:gd name="T16" fmla="*/ 18 w 86"/>
                <a:gd name="T17" fmla="*/ 22 h 40"/>
                <a:gd name="T18" fmla="*/ 12 w 86"/>
                <a:gd name="T19" fmla="*/ 26 h 40"/>
                <a:gd name="T20" fmla="*/ 6 w 86"/>
                <a:gd name="T21" fmla="*/ 28 h 40"/>
                <a:gd name="T22" fmla="*/ 2 w 86"/>
                <a:gd name="T23" fmla="*/ 32 h 40"/>
                <a:gd name="T24" fmla="*/ 2 w 86"/>
                <a:gd name="T25" fmla="*/ 32 h 40"/>
                <a:gd name="T26" fmla="*/ 0 w 86"/>
                <a:gd name="T27" fmla="*/ 36 h 40"/>
                <a:gd name="T28" fmla="*/ 2 w 86"/>
                <a:gd name="T29" fmla="*/ 38 h 40"/>
                <a:gd name="T30" fmla="*/ 6 w 86"/>
                <a:gd name="T31" fmla="*/ 40 h 40"/>
                <a:gd name="T32" fmla="*/ 10 w 86"/>
                <a:gd name="T33" fmla="*/ 40 h 40"/>
                <a:gd name="T34" fmla="*/ 10 w 86"/>
                <a:gd name="T35" fmla="*/ 40 h 40"/>
                <a:gd name="T36" fmla="*/ 14 w 86"/>
                <a:gd name="T37" fmla="*/ 40 h 40"/>
                <a:gd name="T38" fmla="*/ 14 w 86"/>
                <a:gd name="T39" fmla="*/ 40 h 40"/>
                <a:gd name="T40" fmla="*/ 20 w 86"/>
                <a:gd name="T41" fmla="*/ 40 h 40"/>
                <a:gd name="T42" fmla="*/ 24 w 86"/>
                <a:gd name="T43" fmla="*/ 38 h 40"/>
                <a:gd name="T44" fmla="*/ 36 w 86"/>
                <a:gd name="T45" fmla="*/ 32 h 40"/>
                <a:gd name="T46" fmla="*/ 36 w 86"/>
                <a:gd name="T47" fmla="*/ 32 h 40"/>
                <a:gd name="T48" fmla="*/ 46 w 86"/>
                <a:gd name="T49" fmla="*/ 32 h 40"/>
                <a:gd name="T50" fmla="*/ 46 w 86"/>
                <a:gd name="T51" fmla="*/ 32 h 40"/>
                <a:gd name="T52" fmla="*/ 54 w 86"/>
                <a:gd name="T53" fmla="*/ 32 h 40"/>
                <a:gd name="T54" fmla="*/ 54 w 86"/>
                <a:gd name="T55" fmla="*/ 32 h 40"/>
                <a:gd name="T56" fmla="*/ 62 w 86"/>
                <a:gd name="T57" fmla="*/ 32 h 40"/>
                <a:gd name="T58" fmla="*/ 62 w 86"/>
                <a:gd name="T59" fmla="*/ 32 h 40"/>
                <a:gd name="T60" fmla="*/ 74 w 86"/>
                <a:gd name="T61" fmla="*/ 32 h 40"/>
                <a:gd name="T62" fmla="*/ 80 w 86"/>
                <a:gd name="T63" fmla="*/ 30 h 40"/>
                <a:gd name="T64" fmla="*/ 84 w 86"/>
                <a:gd name="T65" fmla="*/ 26 h 40"/>
                <a:gd name="T66" fmla="*/ 84 w 86"/>
                <a:gd name="T67" fmla="*/ 26 h 40"/>
                <a:gd name="T68" fmla="*/ 86 w 86"/>
                <a:gd name="T69" fmla="*/ 22 h 40"/>
                <a:gd name="T70" fmla="*/ 86 w 86"/>
                <a:gd name="T71" fmla="*/ 18 h 40"/>
                <a:gd name="T72" fmla="*/ 84 w 86"/>
                <a:gd name="T73" fmla="*/ 14 h 40"/>
                <a:gd name="T74" fmla="*/ 78 w 86"/>
                <a:gd name="T75" fmla="*/ 12 h 40"/>
                <a:gd name="T76" fmla="*/ 68 w 86"/>
                <a:gd name="T77" fmla="*/ 8 h 40"/>
                <a:gd name="T78" fmla="*/ 60 w 86"/>
                <a:gd name="T79" fmla="*/ 6 h 40"/>
                <a:gd name="T80" fmla="*/ 60 w 86"/>
                <a:gd name="T81" fmla="*/ 6 h 40"/>
                <a:gd name="T82" fmla="*/ 52 w 86"/>
                <a:gd name="T83" fmla="*/ 2 h 40"/>
                <a:gd name="T84" fmla="*/ 42 w 86"/>
                <a:gd name="T85"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86" h="40">
                  <a:moveTo>
                    <a:pt x="42" y="0"/>
                  </a:moveTo>
                  <a:lnTo>
                    <a:pt x="42" y="0"/>
                  </a:lnTo>
                  <a:lnTo>
                    <a:pt x="40" y="0"/>
                  </a:lnTo>
                  <a:lnTo>
                    <a:pt x="40" y="0"/>
                  </a:lnTo>
                  <a:lnTo>
                    <a:pt x="36" y="4"/>
                  </a:lnTo>
                  <a:lnTo>
                    <a:pt x="30" y="8"/>
                  </a:lnTo>
                  <a:lnTo>
                    <a:pt x="24" y="20"/>
                  </a:lnTo>
                  <a:lnTo>
                    <a:pt x="24" y="20"/>
                  </a:lnTo>
                  <a:lnTo>
                    <a:pt x="18" y="22"/>
                  </a:lnTo>
                  <a:lnTo>
                    <a:pt x="12" y="26"/>
                  </a:lnTo>
                  <a:lnTo>
                    <a:pt x="6" y="28"/>
                  </a:lnTo>
                  <a:lnTo>
                    <a:pt x="2" y="32"/>
                  </a:lnTo>
                  <a:lnTo>
                    <a:pt x="2" y="32"/>
                  </a:lnTo>
                  <a:lnTo>
                    <a:pt x="0" y="36"/>
                  </a:lnTo>
                  <a:lnTo>
                    <a:pt x="2" y="38"/>
                  </a:lnTo>
                  <a:lnTo>
                    <a:pt x="6" y="40"/>
                  </a:lnTo>
                  <a:lnTo>
                    <a:pt x="10" y="40"/>
                  </a:lnTo>
                  <a:lnTo>
                    <a:pt x="10" y="40"/>
                  </a:lnTo>
                  <a:lnTo>
                    <a:pt x="14" y="40"/>
                  </a:lnTo>
                  <a:lnTo>
                    <a:pt x="14" y="40"/>
                  </a:lnTo>
                  <a:lnTo>
                    <a:pt x="20" y="40"/>
                  </a:lnTo>
                  <a:lnTo>
                    <a:pt x="24" y="38"/>
                  </a:lnTo>
                  <a:lnTo>
                    <a:pt x="36" y="32"/>
                  </a:lnTo>
                  <a:lnTo>
                    <a:pt x="36" y="32"/>
                  </a:lnTo>
                  <a:lnTo>
                    <a:pt x="46" y="32"/>
                  </a:lnTo>
                  <a:lnTo>
                    <a:pt x="46" y="32"/>
                  </a:lnTo>
                  <a:lnTo>
                    <a:pt x="54" y="32"/>
                  </a:lnTo>
                  <a:lnTo>
                    <a:pt x="54" y="32"/>
                  </a:lnTo>
                  <a:lnTo>
                    <a:pt x="62" y="32"/>
                  </a:lnTo>
                  <a:lnTo>
                    <a:pt x="62" y="32"/>
                  </a:lnTo>
                  <a:lnTo>
                    <a:pt x="74" y="32"/>
                  </a:lnTo>
                  <a:lnTo>
                    <a:pt x="80" y="30"/>
                  </a:lnTo>
                  <a:lnTo>
                    <a:pt x="84" y="26"/>
                  </a:lnTo>
                  <a:lnTo>
                    <a:pt x="84" y="26"/>
                  </a:lnTo>
                  <a:lnTo>
                    <a:pt x="86" y="22"/>
                  </a:lnTo>
                  <a:lnTo>
                    <a:pt x="86" y="18"/>
                  </a:lnTo>
                  <a:lnTo>
                    <a:pt x="84" y="14"/>
                  </a:lnTo>
                  <a:lnTo>
                    <a:pt x="78" y="12"/>
                  </a:lnTo>
                  <a:lnTo>
                    <a:pt x="68" y="8"/>
                  </a:lnTo>
                  <a:lnTo>
                    <a:pt x="60" y="6"/>
                  </a:lnTo>
                  <a:lnTo>
                    <a:pt x="60" y="6"/>
                  </a:lnTo>
                  <a:lnTo>
                    <a:pt x="52" y="2"/>
                  </a:lnTo>
                  <a:lnTo>
                    <a:pt x="42"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37" name="Freeform 22"/>
            <p:cNvSpPr>
              <a:spLocks/>
            </p:cNvSpPr>
            <p:nvPr/>
          </p:nvSpPr>
          <p:spPr bwMode="auto">
            <a:xfrm>
              <a:off x="2294" y="1040"/>
              <a:ext cx="86" cy="40"/>
            </a:xfrm>
            <a:custGeom>
              <a:avLst/>
              <a:gdLst>
                <a:gd name="T0" fmla="*/ 42 w 86"/>
                <a:gd name="T1" fmla="*/ 0 h 40"/>
                <a:gd name="T2" fmla="*/ 42 w 86"/>
                <a:gd name="T3" fmla="*/ 0 h 40"/>
                <a:gd name="T4" fmla="*/ 40 w 86"/>
                <a:gd name="T5" fmla="*/ 0 h 40"/>
                <a:gd name="T6" fmla="*/ 40 w 86"/>
                <a:gd name="T7" fmla="*/ 0 h 40"/>
                <a:gd name="T8" fmla="*/ 36 w 86"/>
                <a:gd name="T9" fmla="*/ 4 h 40"/>
                <a:gd name="T10" fmla="*/ 30 w 86"/>
                <a:gd name="T11" fmla="*/ 8 h 40"/>
                <a:gd name="T12" fmla="*/ 24 w 86"/>
                <a:gd name="T13" fmla="*/ 20 h 40"/>
                <a:gd name="T14" fmla="*/ 24 w 86"/>
                <a:gd name="T15" fmla="*/ 20 h 40"/>
                <a:gd name="T16" fmla="*/ 18 w 86"/>
                <a:gd name="T17" fmla="*/ 22 h 40"/>
                <a:gd name="T18" fmla="*/ 12 w 86"/>
                <a:gd name="T19" fmla="*/ 26 h 40"/>
                <a:gd name="T20" fmla="*/ 6 w 86"/>
                <a:gd name="T21" fmla="*/ 28 h 40"/>
                <a:gd name="T22" fmla="*/ 2 w 86"/>
                <a:gd name="T23" fmla="*/ 32 h 40"/>
                <a:gd name="T24" fmla="*/ 2 w 86"/>
                <a:gd name="T25" fmla="*/ 32 h 40"/>
                <a:gd name="T26" fmla="*/ 0 w 86"/>
                <a:gd name="T27" fmla="*/ 36 h 40"/>
                <a:gd name="T28" fmla="*/ 2 w 86"/>
                <a:gd name="T29" fmla="*/ 38 h 40"/>
                <a:gd name="T30" fmla="*/ 6 w 86"/>
                <a:gd name="T31" fmla="*/ 40 h 40"/>
                <a:gd name="T32" fmla="*/ 10 w 86"/>
                <a:gd name="T33" fmla="*/ 40 h 40"/>
                <a:gd name="T34" fmla="*/ 10 w 86"/>
                <a:gd name="T35" fmla="*/ 40 h 40"/>
                <a:gd name="T36" fmla="*/ 14 w 86"/>
                <a:gd name="T37" fmla="*/ 40 h 40"/>
                <a:gd name="T38" fmla="*/ 14 w 86"/>
                <a:gd name="T39" fmla="*/ 40 h 40"/>
                <a:gd name="T40" fmla="*/ 20 w 86"/>
                <a:gd name="T41" fmla="*/ 40 h 40"/>
                <a:gd name="T42" fmla="*/ 24 w 86"/>
                <a:gd name="T43" fmla="*/ 38 h 40"/>
                <a:gd name="T44" fmla="*/ 36 w 86"/>
                <a:gd name="T45" fmla="*/ 32 h 40"/>
                <a:gd name="T46" fmla="*/ 36 w 86"/>
                <a:gd name="T47" fmla="*/ 32 h 40"/>
                <a:gd name="T48" fmla="*/ 46 w 86"/>
                <a:gd name="T49" fmla="*/ 32 h 40"/>
                <a:gd name="T50" fmla="*/ 46 w 86"/>
                <a:gd name="T51" fmla="*/ 32 h 40"/>
                <a:gd name="T52" fmla="*/ 54 w 86"/>
                <a:gd name="T53" fmla="*/ 32 h 40"/>
                <a:gd name="T54" fmla="*/ 54 w 86"/>
                <a:gd name="T55" fmla="*/ 32 h 40"/>
                <a:gd name="T56" fmla="*/ 62 w 86"/>
                <a:gd name="T57" fmla="*/ 32 h 40"/>
                <a:gd name="T58" fmla="*/ 62 w 86"/>
                <a:gd name="T59" fmla="*/ 32 h 40"/>
                <a:gd name="T60" fmla="*/ 74 w 86"/>
                <a:gd name="T61" fmla="*/ 32 h 40"/>
                <a:gd name="T62" fmla="*/ 80 w 86"/>
                <a:gd name="T63" fmla="*/ 30 h 40"/>
                <a:gd name="T64" fmla="*/ 84 w 86"/>
                <a:gd name="T65" fmla="*/ 26 h 40"/>
                <a:gd name="T66" fmla="*/ 84 w 86"/>
                <a:gd name="T67" fmla="*/ 26 h 40"/>
                <a:gd name="T68" fmla="*/ 86 w 86"/>
                <a:gd name="T69" fmla="*/ 22 h 40"/>
                <a:gd name="T70" fmla="*/ 86 w 86"/>
                <a:gd name="T71" fmla="*/ 18 h 40"/>
                <a:gd name="T72" fmla="*/ 84 w 86"/>
                <a:gd name="T73" fmla="*/ 14 h 40"/>
                <a:gd name="T74" fmla="*/ 78 w 86"/>
                <a:gd name="T75" fmla="*/ 12 h 40"/>
                <a:gd name="T76" fmla="*/ 68 w 86"/>
                <a:gd name="T77" fmla="*/ 8 h 40"/>
                <a:gd name="T78" fmla="*/ 60 w 86"/>
                <a:gd name="T79" fmla="*/ 6 h 40"/>
                <a:gd name="T80" fmla="*/ 60 w 86"/>
                <a:gd name="T81" fmla="*/ 6 h 40"/>
                <a:gd name="T82" fmla="*/ 52 w 86"/>
                <a:gd name="T83" fmla="*/ 2 h 40"/>
                <a:gd name="T84" fmla="*/ 42 w 86"/>
                <a:gd name="T85"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86" h="40">
                  <a:moveTo>
                    <a:pt x="42" y="0"/>
                  </a:moveTo>
                  <a:lnTo>
                    <a:pt x="42" y="0"/>
                  </a:lnTo>
                  <a:lnTo>
                    <a:pt x="40" y="0"/>
                  </a:lnTo>
                  <a:lnTo>
                    <a:pt x="40" y="0"/>
                  </a:lnTo>
                  <a:lnTo>
                    <a:pt x="36" y="4"/>
                  </a:lnTo>
                  <a:lnTo>
                    <a:pt x="30" y="8"/>
                  </a:lnTo>
                  <a:lnTo>
                    <a:pt x="24" y="20"/>
                  </a:lnTo>
                  <a:lnTo>
                    <a:pt x="24" y="20"/>
                  </a:lnTo>
                  <a:lnTo>
                    <a:pt x="18" y="22"/>
                  </a:lnTo>
                  <a:lnTo>
                    <a:pt x="12" y="26"/>
                  </a:lnTo>
                  <a:lnTo>
                    <a:pt x="6" y="28"/>
                  </a:lnTo>
                  <a:lnTo>
                    <a:pt x="2" y="32"/>
                  </a:lnTo>
                  <a:lnTo>
                    <a:pt x="2" y="32"/>
                  </a:lnTo>
                  <a:lnTo>
                    <a:pt x="0" y="36"/>
                  </a:lnTo>
                  <a:lnTo>
                    <a:pt x="2" y="38"/>
                  </a:lnTo>
                  <a:lnTo>
                    <a:pt x="6" y="40"/>
                  </a:lnTo>
                  <a:lnTo>
                    <a:pt x="10" y="40"/>
                  </a:lnTo>
                  <a:lnTo>
                    <a:pt x="10" y="40"/>
                  </a:lnTo>
                  <a:lnTo>
                    <a:pt x="14" y="40"/>
                  </a:lnTo>
                  <a:lnTo>
                    <a:pt x="14" y="40"/>
                  </a:lnTo>
                  <a:lnTo>
                    <a:pt x="20" y="40"/>
                  </a:lnTo>
                  <a:lnTo>
                    <a:pt x="24" y="38"/>
                  </a:lnTo>
                  <a:lnTo>
                    <a:pt x="36" y="32"/>
                  </a:lnTo>
                  <a:lnTo>
                    <a:pt x="36" y="32"/>
                  </a:lnTo>
                  <a:lnTo>
                    <a:pt x="46" y="32"/>
                  </a:lnTo>
                  <a:lnTo>
                    <a:pt x="46" y="32"/>
                  </a:lnTo>
                  <a:lnTo>
                    <a:pt x="54" y="32"/>
                  </a:lnTo>
                  <a:lnTo>
                    <a:pt x="54" y="32"/>
                  </a:lnTo>
                  <a:lnTo>
                    <a:pt x="62" y="32"/>
                  </a:lnTo>
                  <a:lnTo>
                    <a:pt x="62" y="32"/>
                  </a:lnTo>
                  <a:lnTo>
                    <a:pt x="74" y="32"/>
                  </a:lnTo>
                  <a:lnTo>
                    <a:pt x="80" y="30"/>
                  </a:lnTo>
                  <a:lnTo>
                    <a:pt x="84" y="26"/>
                  </a:lnTo>
                  <a:lnTo>
                    <a:pt x="84" y="26"/>
                  </a:lnTo>
                  <a:lnTo>
                    <a:pt x="86" y="22"/>
                  </a:lnTo>
                  <a:lnTo>
                    <a:pt x="86" y="18"/>
                  </a:lnTo>
                  <a:lnTo>
                    <a:pt x="84" y="14"/>
                  </a:lnTo>
                  <a:lnTo>
                    <a:pt x="78" y="12"/>
                  </a:lnTo>
                  <a:lnTo>
                    <a:pt x="68" y="8"/>
                  </a:lnTo>
                  <a:lnTo>
                    <a:pt x="60" y="6"/>
                  </a:lnTo>
                  <a:lnTo>
                    <a:pt x="60" y="6"/>
                  </a:lnTo>
                  <a:lnTo>
                    <a:pt x="52" y="2"/>
                  </a:lnTo>
                  <a:lnTo>
                    <a:pt x="4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38" name="Freeform 23"/>
            <p:cNvSpPr>
              <a:spLocks/>
            </p:cNvSpPr>
            <p:nvPr/>
          </p:nvSpPr>
          <p:spPr bwMode="auto">
            <a:xfrm>
              <a:off x="2198" y="992"/>
              <a:ext cx="114" cy="66"/>
            </a:xfrm>
            <a:custGeom>
              <a:avLst/>
              <a:gdLst>
                <a:gd name="T0" fmla="*/ 64 w 114"/>
                <a:gd name="T1" fmla="*/ 0 h 66"/>
                <a:gd name="T2" fmla="*/ 48 w 114"/>
                <a:gd name="T3" fmla="*/ 4 h 66"/>
                <a:gd name="T4" fmla="*/ 36 w 114"/>
                <a:gd name="T5" fmla="*/ 10 h 66"/>
                <a:gd name="T6" fmla="*/ 24 w 114"/>
                <a:gd name="T7" fmla="*/ 14 h 66"/>
                <a:gd name="T8" fmla="*/ 20 w 114"/>
                <a:gd name="T9" fmla="*/ 18 h 66"/>
                <a:gd name="T10" fmla="*/ 16 w 114"/>
                <a:gd name="T11" fmla="*/ 28 h 66"/>
                <a:gd name="T12" fmla="*/ 8 w 114"/>
                <a:gd name="T13" fmla="*/ 30 h 66"/>
                <a:gd name="T14" fmla="*/ 2 w 114"/>
                <a:gd name="T15" fmla="*/ 34 h 66"/>
                <a:gd name="T16" fmla="*/ 0 w 114"/>
                <a:gd name="T17" fmla="*/ 36 h 66"/>
                <a:gd name="T18" fmla="*/ 4 w 114"/>
                <a:gd name="T19" fmla="*/ 42 h 66"/>
                <a:gd name="T20" fmla="*/ 14 w 114"/>
                <a:gd name="T21" fmla="*/ 44 h 66"/>
                <a:gd name="T22" fmla="*/ 30 w 114"/>
                <a:gd name="T23" fmla="*/ 48 h 66"/>
                <a:gd name="T24" fmla="*/ 34 w 114"/>
                <a:gd name="T25" fmla="*/ 52 h 66"/>
                <a:gd name="T26" fmla="*/ 46 w 114"/>
                <a:gd name="T27" fmla="*/ 64 h 66"/>
                <a:gd name="T28" fmla="*/ 52 w 114"/>
                <a:gd name="T29" fmla="*/ 66 h 66"/>
                <a:gd name="T30" fmla="*/ 54 w 114"/>
                <a:gd name="T31" fmla="*/ 66 h 66"/>
                <a:gd name="T32" fmla="*/ 64 w 114"/>
                <a:gd name="T33" fmla="*/ 66 h 66"/>
                <a:gd name="T34" fmla="*/ 72 w 114"/>
                <a:gd name="T35" fmla="*/ 64 h 66"/>
                <a:gd name="T36" fmla="*/ 74 w 114"/>
                <a:gd name="T37" fmla="*/ 64 h 66"/>
                <a:gd name="T38" fmla="*/ 94 w 114"/>
                <a:gd name="T39" fmla="*/ 66 h 66"/>
                <a:gd name="T40" fmla="*/ 112 w 114"/>
                <a:gd name="T41" fmla="*/ 64 h 66"/>
                <a:gd name="T42" fmla="*/ 114 w 114"/>
                <a:gd name="T43" fmla="*/ 60 h 66"/>
                <a:gd name="T44" fmla="*/ 112 w 114"/>
                <a:gd name="T45" fmla="*/ 50 h 66"/>
                <a:gd name="T46" fmla="*/ 112 w 114"/>
                <a:gd name="T47" fmla="*/ 46 h 66"/>
                <a:gd name="T48" fmla="*/ 112 w 114"/>
                <a:gd name="T49" fmla="*/ 40 h 66"/>
                <a:gd name="T50" fmla="*/ 104 w 114"/>
                <a:gd name="T51" fmla="*/ 32 h 66"/>
                <a:gd name="T52" fmla="*/ 94 w 114"/>
                <a:gd name="T53" fmla="*/ 28 h 66"/>
                <a:gd name="T54" fmla="*/ 82 w 114"/>
                <a:gd name="T55" fmla="*/ 26 h 66"/>
                <a:gd name="T56" fmla="*/ 70 w 114"/>
                <a:gd name="T57" fmla="*/ 26 h 66"/>
                <a:gd name="T58" fmla="*/ 60 w 114"/>
                <a:gd name="T59" fmla="*/ 28 h 66"/>
                <a:gd name="T60" fmla="*/ 46 w 114"/>
                <a:gd name="T61" fmla="*/ 34 h 66"/>
                <a:gd name="T62" fmla="*/ 42 w 114"/>
                <a:gd name="T63" fmla="*/ 34 h 66"/>
                <a:gd name="T64" fmla="*/ 40 w 114"/>
                <a:gd name="T65" fmla="*/ 34 h 66"/>
                <a:gd name="T66" fmla="*/ 34 w 114"/>
                <a:gd name="T67" fmla="*/ 30 h 66"/>
                <a:gd name="T68" fmla="*/ 34 w 114"/>
                <a:gd name="T69" fmla="*/ 20 h 66"/>
                <a:gd name="T70" fmla="*/ 54 w 114"/>
                <a:gd name="T71" fmla="*/ 20 h 66"/>
                <a:gd name="T72" fmla="*/ 72 w 114"/>
                <a:gd name="T73" fmla="*/ 18 h 66"/>
                <a:gd name="T74" fmla="*/ 74 w 114"/>
                <a:gd name="T75" fmla="*/ 18 h 66"/>
                <a:gd name="T76" fmla="*/ 78 w 114"/>
                <a:gd name="T77" fmla="*/ 16 h 66"/>
                <a:gd name="T78" fmla="*/ 78 w 114"/>
                <a:gd name="T79" fmla="*/ 10 h 66"/>
                <a:gd name="T80" fmla="*/ 70 w 114"/>
                <a:gd name="T81" fmla="*/ 6 h 66"/>
                <a:gd name="T82" fmla="*/ 66 w 114"/>
                <a:gd name="T83" fmla="*/ 6 h 66"/>
                <a:gd name="T84" fmla="*/ 66 w 114"/>
                <a:gd name="T85" fmla="*/ 6 h 66"/>
                <a:gd name="T86" fmla="*/ 64 w 114"/>
                <a:gd name="T87" fmla="*/ 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14" h="66">
                  <a:moveTo>
                    <a:pt x="64" y="0"/>
                  </a:moveTo>
                  <a:lnTo>
                    <a:pt x="64" y="0"/>
                  </a:lnTo>
                  <a:lnTo>
                    <a:pt x="58" y="0"/>
                  </a:lnTo>
                  <a:lnTo>
                    <a:pt x="48" y="4"/>
                  </a:lnTo>
                  <a:lnTo>
                    <a:pt x="36" y="10"/>
                  </a:lnTo>
                  <a:lnTo>
                    <a:pt x="36" y="10"/>
                  </a:lnTo>
                  <a:lnTo>
                    <a:pt x="26" y="12"/>
                  </a:lnTo>
                  <a:lnTo>
                    <a:pt x="24" y="14"/>
                  </a:lnTo>
                  <a:lnTo>
                    <a:pt x="20" y="18"/>
                  </a:lnTo>
                  <a:lnTo>
                    <a:pt x="20" y="18"/>
                  </a:lnTo>
                  <a:lnTo>
                    <a:pt x="20" y="24"/>
                  </a:lnTo>
                  <a:lnTo>
                    <a:pt x="16" y="28"/>
                  </a:lnTo>
                  <a:lnTo>
                    <a:pt x="16" y="28"/>
                  </a:lnTo>
                  <a:lnTo>
                    <a:pt x="8" y="30"/>
                  </a:lnTo>
                  <a:lnTo>
                    <a:pt x="4" y="32"/>
                  </a:lnTo>
                  <a:lnTo>
                    <a:pt x="2" y="34"/>
                  </a:lnTo>
                  <a:lnTo>
                    <a:pt x="2" y="34"/>
                  </a:lnTo>
                  <a:lnTo>
                    <a:pt x="0" y="36"/>
                  </a:lnTo>
                  <a:lnTo>
                    <a:pt x="0" y="38"/>
                  </a:lnTo>
                  <a:lnTo>
                    <a:pt x="4" y="42"/>
                  </a:lnTo>
                  <a:lnTo>
                    <a:pt x="14" y="44"/>
                  </a:lnTo>
                  <a:lnTo>
                    <a:pt x="14" y="44"/>
                  </a:lnTo>
                  <a:lnTo>
                    <a:pt x="26" y="46"/>
                  </a:lnTo>
                  <a:lnTo>
                    <a:pt x="30" y="48"/>
                  </a:lnTo>
                  <a:lnTo>
                    <a:pt x="34" y="52"/>
                  </a:lnTo>
                  <a:lnTo>
                    <a:pt x="34" y="52"/>
                  </a:lnTo>
                  <a:lnTo>
                    <a:pt x="42" y="60"/>
                  </a:lnTo>
                  <a:lnTo>
                    <a:pt x="46" y="64"/>
                  </a:lnTo>
                  <a:lnTo>
                    <a:pt x="52" y="66"/>
                  </a:lnTo>
                  <a:lnTo>
                    <a:pt x="52" y="66"/>
                  </a:lnTo>
                  <a:lnTo>
                    <a:pt x="54" y="66"/>
                  </a:lnTo>
                  <a:lnTo>
                    <a:pt x="54" y="66"/>
                  </a:lnTo>
                  <a:lnTo>
                    <a:pt x="64" y="66"/>
                  </a:lnTo>
                  <a:lnTo>
                    <a:pt x="64" y="66"/>
                  </a:lnTo>
                  <a:lnTo>
                    <a:pt x="72" y="64"/>
                  </a:lnTo>
                  <a:lnTo>
                    <a:pt x="72" y="64"/>
                  </a:lnTo>
                  <a:lnTo>
                    <a:pt x="74" y="64"/>
                  </a:lnTo>
                  <a:lnTo>
                    <a:pt x="74" y="64"/>
                  </a:lnTo>
                  <a:lnTo>
                    <a:pt x="94" y="66"/>
                  </a:lnTo>
                  <a:lnTo>
                    <a:pt x="94" y="66"/>
                  </a:lnTo>
                  <a:lnTo>
                    <a:pt x="108" y="66"/>
                  </a:lnTo>
                  <a:lnTo>
                    <a:pt x="112" y="64"/>
                  </a:lnTo>
                  <a:lnTo>
                    <a:pt x="114" y="60"/>
                  </a:lnTo>
                  <a:lnTo>
                    <a:pt x="114" y="60"/>
                  </a:lnTo>
                  <a:lnTo>
                    <a:pt x="114" y="56"/>
                  </a:lnTo>
                  <a:lnTo>
                    <a:pt x="112" y="50"/>
                  </a:lnTo>
                  <a:lnTo>
                    <a:pt x="112" y="50"/>
                  </a:lnTo>
                  <a:lnTo>
                    <a:pt x="112" y="46"/>
                  </a:lnTo>
                  <a:lnTo>
                    <a:pt x="112" y="40"/>
                  </a:lnTo>
                  <a:lnTo>
                    <a:pt x="112" y="40"/>
                  </a:lnTo>
                  <a:lnTo>
                    <a:pt x="110" y="36"/>
                  </a:lnTo>
                  <a:lnTo>
                    <a:pt x="104" y="32"/>
                  </a:lnTo>
                  <a:lnTo>
                    <a:pt x="100" y="28"/>
                  </a:lnTo>
                  <a:lnTo>
                    <a:pt x="94" y="28"/>
                  </a:lnTo>
                  <a:lnTo>
                    <a:pt x="94" y="28"/>
                  </a:lnTo>
                  <a:lnTo>
                    <a:pt x="82" y="26"/>
                  </a:lnTo>
                  <a:lnTo>
                    <a:pt x="82" y="26"/>
                  </a:lnTo>
                  <a:lnTo>
                    <a:pt x="70" y="26"/>
                  </a:lnTo>
                  <a:lnTo>
                    <a:pt x="60" y="28"/>
                  </a:lnTo>
                  <a:lnTo>
                    <a:pt x="60" y="28"/>
                  </a:lnTo>
                  <a:lnTo>
                    <a:pt x="52" y="32"/>
                  </a:lnTo>
                  <a:lnTo>
                    <a:pt x="46" y="34"/>
                  </a:lnTo>
                  <a:lnTo>
                    <a:pt x="42" y="34"/>
                  </a:lnTo>
                  <a:lnTo>
                    <a:pt x="42" y="34"/>
                  </a:lnTo>
                  <a:lnTo>
                    <a:pt x="40" y="34"/>
                  </a:lnTo>
                  <a:lnTo>
                    <a:pt x="40" y="34"/>
                  </a:lnTo>
                  <a:lnTo>
                    <a:pt x="36" y="32"/>
                  </a:lnTo>
                  <a:lnTo>
                    <a:pt x="34" y="30"/>
                  </a:lnTo>
                  <a:lnTo>
                    <a:pt x="32" y="26"/>
                  </a:lnTo>
                  <a:lnTo>
                    <a:pt x="34" y="20"/>
                  </a:lnTo>
                  <a:lnTo>
                    <a:pt x="34" y="20"/>
                  </a:lnTo>
                  <a:lnTo>
                    <a:pt x="54" y="20"/>
                  </a:lnTo>
                  <a:lnTo>
                    <a:pt x="64" y="20"/>
                  </a:lnTo>
                  <a:lnTo>
                    <a:pt x="72" y="18"/>
                  </a:lnTo>
                  <a:lnTo>
                    <a:pt x="72" y="18"/>
                  </a:lnTo>
                  <a:lnTo>
                    <a:pt x="74" y="18"/>
                  </a:lnTo>
                  <a:lnTo>
                    <a:pt x="74" y="18"/>
                  </a:lnTo>
                  <a:lnTo>
                    <a:pt x="78" y="16"/>
                  </a:lnTo>
                  <a:lnTo>
                    <a:pt x="80" y="14"/>
                  </a:lnTo>
                  <a:lnTo>
                    <a:pt x="78" y="10"/>
                  </a:lnTo>
                  <a:lnTo>
                    <a:pt x="76" y="10"/>
                  </a:lnTo>
                  <a:lnTo>
                    <a:pt x="70" y="6"/>
                  </a:lnTo>
                  <a:lnTo>
                    <a:pt x="66" y="6"/>
                  </a:lnTo>
                  <a:lnTo>
                    <a:pt x="66" y="6"/>
                  </a:lnTo>
                  <a:lnTo>
                    <a:pt x="66" y="6"/>
                  </a:lnTo>
                  <a:lnTo>
                    <a:pt x="66" y="6"/>
                  </a:lnTo>
                  <a:lnTo>
                    <a:pt x="66" y="0"/>
                  </a:lnTo>
                  <a:lnTo>
                    <a:pt x="64"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39" name="Freeform 24"/>
            <p:cNvSpPr>
              <a:spLocks/>
            </p:cNvSpPr>
            <p:nvPr/>
          </p:nvSpPr>
          <p:spPr bwMode="auto">
            <a:xfrm>
              <a:off x="2198" y="992"/>
              <a:ext cx="114" cy="66"/>
            </a:xfrm>
            <a:custGeom>
              <a:avLst/>
              <a:gdLst>
                <a:gd name="T0" fmla="*/ 64 w 114"/>
                <a:gd name="T1" fmla="*/ 0 h 66"/>
                <a:gd name="T2" fmla="*/ 48 w 114"/>
                <a:gd name="T3" fmla="*/ 4 h 66"/>
                <a:gd name="T4" fmla="*/ 36 w 114"/>
                <a:gd name="T5" fmla="*/ 10 h 66"/>
                <a:gd name="T6" fmla="*/ 24 w 114"/>
                <a:gd name="T7" fmla="*/ 14 h 66"/>
                <a:gd name="T8" fmla="*/ 20 w 114"/>
                <a:gd name="T9" fmla="*/ 18 h 66"/>
                <a:gd name="T10" fmla="*/ 16 w 114"/>
                <a:gd name="T11" fmla="*/ 28 h 66"/>
                <a:gd name="T12" fmla="*/ 8 w 114"/>
                <a:gd name="T13" fmla="*/ 30 h 66"/>
                <a:gd name="T14" fmla="*/ 2 w 114"/>
                <a:gd name="T15" fmla="*/ 34 h 66"/>
                <a:gd name="T16" fmla="*/ 0 w 114"/>
                <a:gd name="T17" fmla="*/ 36 h 66"/>
                <a:gd name="T18" fmla="*/ 4 w 114"/>
                <a:gd name="T19" fmla="*/ 42 h 66"/>
                <a:gd name="T20" fmla="*/ 14 w 114"/>
                <a:gd name="T21" fmla="*/ 44 h 66"/>
                <a:gd name="T22" fmla="*/ 30 w 114"/>
                <a:gd name="T23" fmla="*/ 48 h 66"/>
                <a:gd name="T24" fmla="*/ 34 w 114"/>
                <a:gd name="T25" fmla="*/ 52 h 66"/>
                <a:gd name="T26" fmla="*/ 46 w 114"/>
                <a:gd name="T27" fmla="*/ 64 h 66"/>
                <a:gd name="T28" fmla="*/ 52 w 114"/>
                <a:gd name="T29" fmla="*/ 66 h 66"/>
                <a:gd name="T30" fmla="*/ 54 w 114"/>
                <a:gd name="T31" fmla="*/ 66 h 66"/>
                <a:gd name="T32" fmla="*/ 64 w 114"/>
                <a:gd name="T33" fmla="*/ 66 h 66"/>
                <a:gd name="T34" fmla="*/ 72 w 114"/>
                <a:gd name="T35" fmla="*/ 64 h 66"/>
                <a:gd name="T36" fmla="*/ 74 w 114"/>
                <a:gd name="T37" fmla="*/ 64 h 66"/>
                <a:gd name="T38" fmla="*/ 94 w 114"/>
                <a:gd name="T39" fmla="*/ 66 h 66"/>
                <a:gd name="T40" fmla="*/ 112 w 114"/>
                <a:gd name="T41" fmla="*/ 64 h 66"/>
                <a:gd name="T42" fmla="*/ 114 w 114"/>
                <a:gd name="T43" fmla="*/ 60 h 66"/>
                <a:gd name="T44" fmla="*/ 112 w 114"/>
                <a:gd name="T45" fmla="*/ 50 h 66"/>
                <a:gd name="T46" fmla="*/ 112 w 114"/>
                <a:gd name="T47" fmla="*/ 46 h 66"/>
                <a:gd name="T48" fmla="*/ 112 w 114"/>
                <a:gd name="T49" fmla="*/ 40 h 66"/>
                <a:gd name="T50" fmla="*/ 104 w 114"/>
                <a:gd name="T51" fmla="*/ 32 h 66"/>
                <a:gd name="T52" fmla="*/ 94 w 114"/>
                <a:gd name="T53" fmla="*/ 28 h 66"/>
                <a:gd name="T54" fmla="*/ 82 w 114"/>
                <a:gd name="T55" fmla="*/ 26 h 66"/>
                <a:gd name="T56" fmla="*/ 70 w 114"/>
                <a:gd name="T57" fmla="*/ 26 h 66"/>
                <a:gd name="T58" fmla="*/ 60 w 114"/>
                <a:gd name="T59" fmla="*/ 28 h 66"/>
                <a:gd name="T60" fmla="*/ 46 w 114"/>
                <a:gd name="T61" fmla="*/ 34 h 66"/>
                <a:gd name="T62" fmla="*/ 42 w 114"/>
                <a:gd name="T63" fmla="*/ 34 h 66"/>
                <a:gd name="T64" fmla="*/ 40 w 114"/>
                <a:gd name="T65" fmla="*/ 34 h 66"/>
                <a:gd name="T66" fmla="*/ 34 w 114"/>
                <a:gd name="T67" fmla="*/ 30 h 66"/>
                <a:gd name="T68" fmla="*/ 34 w 114"/>
                <a:gd name="T69" fmla="*/ 20 h 66"/>
                <a:gd name="T70" fmla="*/ 54 w 114"/>
                <a:gd name="T71" fmla="*/ 20 h 66"/>
                <a:gd name="T72" fmla="*/ 72 w 114"/>
                <a:gd name="T73" fmla="*/ 18 h 66"/>
                <a:gd name="T74" fmla="*/ 74 w 114"/>
                <a:gd name="T75" fmla="*/ 18 h 66"/>
                <a:gd name="T76" fmla="*/ 78 w 114"/>
                <a:gd name="T77" fmla="*/ 16 h 66"/>
                <a:gd name="T78" fmla="*/ 78 w 114"/>
                <a:gd name="T79" fmla="*/ 10 h 66"/>
                <a:gd name="T80" fmla="*/ 70 w 114"/>
                <a:gd name="T81" fmla="*/ 6 h 66"/>
                <a:gd name="T82" fmla="*/ 66 w 114"/>
                <a:gd name="T83" fmla="*/ 6 h 66"/>
                <a:gd name="T84" fmla="*/ 66 w 114"/>
                <a:gd name="T85" fmla="*/ 6 h 66"/>
                <a:gd name="T86" fmla="*/ 64 w 114"/>
                <a:gd name="T87" fmla="*/ 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14" h="66">
                  <a:moveTo>
                    <a:pt x="64" y="0"/>
                  </a:moveTo>
                  <a:lnTo>
                    <a:pt x="64" y="0"/>
                  </a:lnTo>
                  <a:lnTo>
                    <a:pt x="58" y="0"/>
                  </a:lnTo>
                  <a:lnTo>
                    <a:pt x="48" y="4"/>
                  </a:lnTo>
                  <a:lnTo>
                    <a:pt x="36" y="10"/>
                  </a:lnTo>
                  <a:lnTo>
                    <a:pt x="36" y="10"/>
                  </a:lnTo>
                  <a:lnTo>
                    <a:pt x="26" y="12"/>
                  </a:lnTo>
                  <a:lnTo>
                    <a:pt x="24" y="14"/>
                  </a:lnTo>
                  <a:lnTo>
                    <a:pt x="20" y="18"/>
                  </a:lnTo>
                  <a:lnTo>
                    <a:pt x="20" y="18"/>
                  </a:lnTo>
                  <a:lnTo>
                    <a:pt x="20" y="24"/>
                  </a:lnTo>
                  <a:lnTo>
                    <a:pt x="16" y="28"/>
                  </a:lnTo>
                  <a:lnTo>
                    <a:pt x="16" y="28"/>
                  </a:lnTo>
                  <a:lnTo>
                    <a:pt x="8" y="30"/>
                  </a:lnTo>
                  <a:lnTo>
                    <a:pt x="4" y="32"/>
                  </a:lnTo>
                  <a:lnTo>
                    <a:pt x="2" y="34"/>
                  </a:lnTo>
                  <a:lnTo>
                    <a:pt x="2" y="34"/>
                  </a:lnTo>
                  <a:lnTo>
                    <a:pt x="0" y="36"/>
                  </a:lnTo>
                  <a:lnTo>
                    <a:pt x="0" y="38"/>
                  </a:lnTo>
                  <a:lnTo>
                    <a:pt x="4" y="42"/>
                  </a:lnTo>
                  <a:lnTo>
                    <a:pt x="14" y="44"/>
                  </a:lnTo>
                  <a:lnTo>
                    <a:pt x="14" y="44"/>
                  </a:lnTo>
                  <a:lnTo>
                    <a:pt x="26" y="46"/>
                  </a:lnTo>
                  <a:lnTo>
                    <a:pt x="30" y="48"/>
                  </a:lnTo>
                  <a:lnTo>
                    <a:pt x="34" y="52"/>
                  </a:lnTo>
                  <a:lnTo>
                    <a:pt x="34" y="52"/>
                  </a:lnTo>
                  <a:lnTo>
                    <a:pt x="42" y="60"/>
                  </a:lnTo>
                  <a:lnTo>
                    <a:pt x="46" y="64"/>
                  </a:lnTo>
                  <a:lnTo>
                    <a:pt x="52" y="66"/>
                  </a:lnTo>
                  <a:lnTo>
                    <a:pt x="52" y="66"/>
                  </a:lnTo>
                  <a:lnTo>
                    <a:pt x="54" y="66"/>
                  </a:lnTo>
                  <a:lnTo>
                    <a:pt x="54" y="66"/>
                  </a:lnTo>
                  <a:lnTo>
                    <a:pt x="64" y="66"/>
                  </a:lnTo>
                  <a:lnTo>
                    <a:pt x="64" y="66"/>
                  </a:lnTo>
                  <a:lnTo>
                    <a:pt x="72" y="64"/>
                  </a:lnTo>
                  <a:lnTo>
                    <a:pt x="72" y="64"/>
                  </a:lnTo>
                  <a:lnTo>
                    <a:pt x="74" y="64"/>
                  </a:lnTo>
                  <a:lnTo>
                    <a:pt x="74" y="64"/>
                  </a:lnTo>
                  <a:lnTo>
                    <a:pt x="94" y="66"/>
                  </a:lnTo>
                  <a:lnTo>
                    <a:pt x="94" y="66"/>
                  </a:lnTo>
                  <a:lnTo>
                    <a:pt x="108" y="66"/>
                  </a:lnTo>
                  <a:lnTo>
                    <a:pt x="112" y="64"/>
                  </a:lnTo>
                  <a:lnTo>
                    <a:pt x="114" y="60"/>
                  </a:lnTo>
                  <a:lnTo>
                    <a:pt x="114" y="60"/>
                  </a:lnTo>
                  <a:lnTo>
                    <a:pt x="114" y="56"/>
                  </a:lnTo>
                  <a:lnTo>
                    <a:pt x="112" y="50"/>
                  </a:lnTo>
                  <a:lnTo>
                    <a:pt x="112" y="50"/>
                  </a:lnTo>
                  <a:lnTo>
                    <a:pt x="112" y="46"/>
                  </a:lnTo>
                  <a:lnTo>
                    <a:pt x="112" y="40"/>
                  </a:lnTo>
                  <a:lnTo>
                    <a:pt x="112" y="40"/>
                  </a:lnTo>
                  <a:lnTo>
                    <a:pt x="110" y="36"/>
                  </a:lnTo>
                  <a:lnTo>
                    <a:pt x="104" y="32"/>
                  </a:lnTo>
                  <a:lnTo>
                    <a:pt x="100" y="28"/>
                  </a:lnTo>
                  <a:lnTo>
                    <a:pt x="94" y="28"/>
                  </a:lnTo>
                  <a:lnTo>
                    <a:pt x="94" y="28"/>
                  </a:lnTo>
                  <a:lnTo>
                    <a:pt x="82" y="26"/>
                  </a:lnTo>
                  <a:lnTo>
                    <a:pt x="82" y="26"/>
                  </a:lnTo>
                  <a:lnTo>
                    <a:pt x="70" y="26"/>
                  </a:lnTo>
                  <a:lnTo>
                    <a:pt x="60" y="28"/>
                  </a:lnTo>
                  <a:lnTo>
                    <a:pt x="60" y="28"/>
                  </a:lnTo>
                  <a:lnTo>
                    <a:pt x="52" y="32"/>
                  </a:lnTo>
                  <a:lnTo>
                    <a:pt x="46" y="34"/>
                  </a:lnTo>
                  <a:lnTo>
                    <a:pt x="42" y="34"/>
                  </a:lnTo>
                  <a:lnTo>
                    <a:pt x="42" y="34"/>
                  </a:lnTo>
                  <a:lnTo>
                    <a:pt x="40" y="34"/>
                  </a:lnTo>
                  <a:lnTo>
                    <a:pt x="40" y="34"/>
                  </a:lnTo>
                  <a:lnTo>
                    <a:pt x="36" y="32"/>
                  </a:lnTo>
                  <a:lnTo>
                    <a:pt x="34" y="30"/>
                  </a:lnTo>
                  <a:lnTo>
                    <a:pt x="32" y="26"/>
                  </a:lnTo>
                  <a:lnTo>
                    <a:pt x="34" y="20"/>
                  </a:lnTo>
                  <a:lnTo>
                    <a:pt x="34" y="20"/>
                  </a:lnTo>
                  <a:lnTo>
                    <a:pt x="54" y="20"/>
                  </a:lnTo>
                  <a:lnTo>
                    <a:pt x="64" y="20"/>
                  </a:lnTo>
                  <a:lnTo>
                    <a:pt x="72" y="18"/>
                  </a:lnTo>
                  <a:lnTo>
                    <a:pt x="72" y="18"/>
                  </a:lnTo>
                  <a:lnTo>
                    <a:pt x="74" y="18"/>
                  </a:lnTo>
                  <a:lnTo>
                    <a:pt x="74" y="18"/>
                  </a:lnTo>
                  <a:lnTo>
                    <a:pt x="78" y="16"/>
                  </a:lnTo>
                  <a:lnTo>
                    <a:pt x="80" y="14"/>
                  </a:lnTo>
                  <a:lnTo>
                    <a:pt x="78" y="10"/>
                  </a:lnTo>
                  <a:lnTo>
                    <a:pt x="76" y="10"/>
                  </a:lnTo>
                  <a:lnTo>
                    <a:pt x="70" y="6"/>
                  </a:lnTo>
                  <a:lnTo>
                    <a:pt x="66" y="6"/>
                  </a:lnTo>
                  <a:lnTo>
                    <a:pt x="66" y="6"/>
                  </a:lnTo>
                  <a:lnTo>
                    <a:pt x="66" y="6"/>
                  </a:lnTo>
                  <a:lnTo>
                    <a:pt x="66" y="6"/>
                  </a:lnTo>
                  <a:lnTo>
                    <a:pt x="66" y="0"/>
                  </a:lnTo>
                  <a:lnTo>
                    <a:pt x="6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40" name="Freeform 25"/>
            <p:cNvSpPr>
              <a:spLocks/>
            </p:cNvSpPr>
            <p:nvPr/>
          </p:nvSpPr>
          <p:spPr bwMode="auto">
            <a:xfrm>
              <a:off x="2738" y="1140"/>
              <a:ext cx="62" cy="50"/>
            </a:xfrm>
            <a:custGeom>
              <a:avLst/>
              <a:gdLst>
                <a:gd name="T0" fmla="*/ 34 w 62"/>
                <a:gd name="T1" fmla="*/ 0 h 50"/>
                <a:gd name="T2" fmla="*/ 34 w 62"/>
                <a:gd name="T3" fmla="*/ 0 h 50"/>
                <a:gd name="T4" fmla="*/ 30 w 62"/>
                <a:gd name="T5" fmla="*/ 0 h 50"/>
                <a:gd name="T6" fmla="*/ 30 w 62"/>
                <a:gd name="T7" fmla="*/ 0 h 50"/>
                <a:gd name="T8" fmla="*/ 26 w 62"/>
                <a:gd name="T9" fmla="*/ 4 h 50"/>
                <a:gd name="T10" fmla="*/ 22 w 62"/>
                <a:gd name="T11" fmla="*/ 6 h 50"/>
                <a:gd name="T12" fmla="*/ 20 w 62"/>
                <a:gd name="T13" fmla="*/ 10 h 50"/>
                <a:gd name="T14" fmla="*/ 14 w 62"/>
                <a:gd name="T15" fmla="*/ 14 h 50"/>
                <a:gd name="T16" fmla="*/ 14 w 62"/>
                <a:gd name="T17" fmla="*/ 14 h 50"/>
                <a:gd name="T18" fmla="*/ 6 w 62"/>
                <a:gd name="T19" fmla="*/ 16 h 50"/>
                <a:gd name="T20" fmla="*/ 0 w 62"/>
                <a:gd name="T21" fmla="*/ 18 h 50"/>
                <a:gd name="T22" fmla="*/ 0 w 62"/>
                <a:gd name="T23" fmla="*/ 22 h 50"/>
                <a:gd name="T24" fmla="*/ 0 w 62"/>
                <a:gd name="T25" fmla="*/ 22 h 50"/>
                <a:gd name="T26" fmla="*/ 2 w 62"/>
                <a:gd name="T27" fmla="*/ 26 h 50"/>
                <a:gd name="T28" fmla="*/ 10 w 62"/>
                <a:gd name="T29" fmla="*/ 32 h 50"/>
                <a:gd name="T30" fmla="*/ 22 w 62"/>
                <a:gd name="T31" fmla="*/ 42 h 50"/>
                <a:gd name="T32" fmla="*/ 22 w 62"/>
                <a:gd name="T33" fmla="*/ 42 h 50"/>
                <a:gd name="T34" fmla="*/ 28 w 62"/>
                <a:gd name="T35" fmla="*/ 48 h 50"/>
                <a:gd name="T36" fmla="*/ 32 w 62"/>
                <a:gd name="T37" fmla="*/ 50 h 50"/>
                <a:gd name="T38" fmla="*/ 32 w 62"/>
                <a:gd name="T39" fmla="*/ 50 h 50"/>
                <a:gd name="T40" fmla="*/ 36 w 62"/>
                <a:gd name="T41" fmla="*/ 48 h 50"/>
                <a:gd name="T42" fmla="*/ 38 w 62"/>
                <a:gd name="T43" fmla="*/ 46 h 50"/>
                <a:gd name="T44" fmla="*/ 38 w 62"/>
                <a:gd name="T45" fmla="*/ 46 h 50"/>
                <a:gd name="T46" fmla="*/ 42 w 62"/>
                <a:gd name="T47" fmla="*/ 44 h 50"/>
                <a:gd name="T48" fmla="*/ 44 w 62"/>
                <a:gd name="T49" fmla="*/ 40 h 50"/>
                <a:gd name="T50" fmla="*/ 44 w 62"/>
                <a:gd name="T51" fmla="*/ 40 h 50"/>
                <a:gd name="T52" fmla="*/ 48 w 62"/>
                <a:gd name="T53" fmla="*/ 38 h 50"/>
                <a:gd name="T54" fmla="*/ 52 w 62"/>
                <a:gd name="T55" fmla="*/ 36 h 50"/>
                <a:gd name="T56" fmla="*/ 52 w 62"/>
                <a:gd name="T57" fmla="*/ 36 h 50"/>
                <a:gd name="T58" fmla="*/ 58 w 62"/>
                <a:gd name="T59" fmla="*/ 34 h 50"/>
                <a:gd name="T60" fmla="*/ 62 w 62"/>
                <a:gd name="T61" fmla="*/ 30 h 50"/>
                <a:gd name="T62" fmla="*/ 62 w 62"/>
                <a:gd name="T63" fmla="*/ 26 h 50"/>
                <a:gd name="T64" fmla="*/ 60 w 62"/>
                <a:gd name="T65" fmla="*/ 22 h 50"/>
                <a:gd name="T66" fmla="*/ 60 w 62"/>
                <a:gd name="T67" fmla="*/ 22 h 50"/>
                <a:gd name="T68" fmla="*/ 56 w 62"/>
                <a:gd name="T69" fmla="*/ 18 h 50"/>
                <a:gd name="T70" fmla="*/ 50 w 62"/>
                <a:gd name="T71" fmla="*/ 16 h 50"/>
                <a:gd name="T72" fmla="*/ 42 w 62"/>
                <a:gd name="T73" fmla="*/ 12 h 50"/>
                <a:gd name="T74" fmla="*/ 42 w 62"/>
                <a:gd name="T75" fmla="*/ 12 h 50"/>
                <a:gd name="T76" fmla="*/ 38 w 62"/>
                <a:gd name="T77" fmla="*/ 8 h 50"/>
                <a:gd name="T78" fmla="*/ 38 w 62"/>
                <a:gd name="T79" fmla="*/ 4 h 50"/>
                <a:gd name="T80" fmla="*/ 36 w 62"/>
                <a:gd name="T81" fmla="*/ 2 h 50"/>
                <a:gd name="T82" fmla="*/ 34 w 62"/>
                <a:gd name="T8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2" h="50">
                  <a:moveTo>
                    <a:pt x="34" y="0"/>
                  </a:moveTo>
                  <a:lnTo>
                    <a:pt x="34" y="0"/>
                  </a:lnTo>
                  <a:lnTo>
                    <a:pt x="30" y="0"/>
                  </a:lnTo>
                  <a:lnTo>
                    <a:pt x="30" y="0"/>
                  </a:lnTo>
                  <a:lnTo>
                    <a:pt x="26" y="4"/>
                  </a:lnTo>
                  <a:lnTo>
                    <a:pt x="22" y="6"/>
                  </a:lnTo>
                  <a:lnTo>
                    <a:pt x="20" y="10"/>
                  </a:lnTo>
                  <a:lnTo>
                    <a:pt x="14" y="14"/>
                  </a:lnTo>
                  <a:lnTo>
                    <a:pt x="14" y="14"/>
                  </a:lnTo>
                  <a:lnTo>
                    <a:pt x="6" y="16"/>
                  </a:lnTo>
                  <a:lnTo>
                    <a:pt x="0" y="18"/>
                  </a:lnTo>
                  <a:lnTo>
                    <a:pt x="0" y="22"/>
                  </a:lnTo>
                  <a:lnTo>
                    <a:pt x="0" y="22"/>
                  </a:lnTo>
                  <a:lnTo>
                    <a:pt x="2" y="26"/>
                  </a:lnTo>
                  <a:lnTo>
                    <a:pt x="10" y="32"/>
                  </a:lnTo>
                  <a:lnTo>
                    <a:pt x="22" y="42"/>
                  </a:lnTo>
                  <a:lnTo>
                    <a:pt x="22" y="42"/>
                  </a:lnTo>
                  <a:lnTo>
                    <a:pt x="28" y="48"/>
                  </a:lnTo>
                  <a:lnTo>
                    <a:pt x="32" y="50"/>
                  </a:lnTo>
                  <a:lnTo>
                    <a:pt x="32" y="50"/>
                  </a:lnTo>
                  <a:lnTo>
                    <a:pt x="36" y="48"/>
                  </a:lnTo>
                  <a:lnTo>
                    <a:pt x="38" y="46"/>
                  </a:lnTo>
                  <a:lnTo>
                    <a:pt x="38" y="46"/>
                  </a:lnTo>
                  <a:lnTo>
                    <a:pt x="42" y="44"/>
                  </a:lnTo>
                  <a:lnTo>
                    <a:pt x="44" y="40"/>
                  </a:lnTo>
                  <a:lnTo>
                    <a:pt x="44" y="40"/>
                  </a:lnTo>
                  <a:lnTo>
                    <a:pt x="48" y="38"/>
                  </a:lnTo>
                  <a:lnTo>
                    <a:pt x="52" y="36"/>
                  </a:lnTo>
                  <a:lnTo>
                    <a:pt x="52" y="36"/>
                  </a:lnTo>
                  <a:lnTo>
                    <a:pt x="58" y="34"/>
                  </a:lnTo>
                  <a:lnTo>
                    <a:pt x="62" y="30"/>
                  </a:lnTo>
                  <a:lnTo>
                    <a:pt x="62" y="26"/>
                  </a:lnTo>
                  <a:lnTo>
                    <a:pt x="60" y="22"/>
                  </a:lnTo>
                  <a:lnTo>
                    <a:pt x="60" y="22"/>
                  </a:lnTo>
                  <a:lnTo>
                    <a:pt x="56" y="18"/>
                  </a:lnTo>
                  <a:lnTo>
                    <a:pt x="50" y="16"/>
                  </a:lnTo>
                  <a:lnTo>
                    <a:pt x="42" y="12"/>
                  </a:lnTo>
                  <a:lnTo>
                    <a:pt x="42" y="12"/>
                  </a:lnTo>
                  <a:lnTo>
                    <a:pt x="38" y="8"/>
                  </a:lnTo>
                  <a:lnTo>
                    <a:pt x="38" y="4"/>
                  </a:lnTo>
                  <a:lnTo>
                    <a:pt x="36" y="2"/>
                  </a:lnTo>
                  <a:lnTo>
                    <a:pt x="34"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41" name="Freeform 26"/>
            <p:cNvSpPr>
              <a:spLocks/>
            </p:cNvSpPr>
            <p:nvPr/>
          </p:nvSpPr>
          <p:spPr bwMode="auto">
            <a:xfrm>
              <a:off x="2738" y="1140"/>
              <a:ext cx="62" cy="50"/>
            </a:xfrm>
            <a:custGeom>
              <a:avLst/>
              <a:gdLst>
                <a:gd name="T0" fmla="*/ 34 w 62"/>
                <a:gd name="T1" fmla="*/ 0 h 50"/>
                <a:gd name="T2" fmla="*/ 34 w 62"/>
                <a:gd name="T3" fmla="*/ 0 h 50"/>
                <a:gd name="T4" fmla="*/ 30 w 62"/>
                <a:gd name="T5" fmla="*/ 0 h 50"/>
                <a:gd name="T6" fmla="*/ 30 w 62"/>
                <a:gd name="T7" fmla="*/ 0 h 50"/>
                <a:gd name="T8" fmla="*/ 26 w 62"/>
                <a:gd name="T9" fmla="*/ 4 h 50"/>
                <a:gd name="T10" fmla="*/ 22 w 62"/>
                <a:gd name="T11" fmla="*/ 6 h 50"/>
                <a:gd name="T12" fmla="*/ 20 w 62"/>
                <a:gd name="T13" fmla="*/ 10 h 50"/>
                <a:gd name="T14" fmla="*/ 14 w 62"/>
                <a:gd name="T15" fmla="*/ 14 h 50"/>
                <a:gd name="T16" fmla="*/ 14 w 62"/>
                <a:gd name="T17" fmla="*/ 14 h 50"/>
                <a:gd name="T18" fmla="*/ 6 w 62"/>
                <a:gd name="T19" fmla="*/ 16 h 50"/>
                <a:gd name="T20" fmla="*/ 0 w 62"/>
                <a:gd name="T21" fmla="*/ 18 h 50"/>
                <a:gd name="T22" fmla="*/ 0 w 62"/>
                <a:gd name="T23" fmla="*/ 22 h 50"/>
                <a:gd name="T24" fmla="*/ 0 w 62"/>
                <a:gd name="T25" fmla="*/ 22 h 50"/>
                <a:gd name="T26" fmla="*/ 2 w 62"/>
                <a:gd name="T27" fmla="*/ 26 h 50"/>
                <a:gd name="T28" fmla="*/ 10 w 62"/>
                <a:gd name="T29" fmla="*/ 32 h 50"/>
                <a:gd name="T30" fmla="*/ 22 w 62"/>
                <a:gd name="T31" fmla="*/ 42 h 50"/>
                <a:gd name="T32" fmla="*/ 22 w 62"/>
                <a:gd name="T33" fmla="*/ 42 h 50"/>
                <a:gd name="T34" fmla="*/ 28 w 62"/>
                <a:gd name="T35" fmla="*/ 48 h 50"/>
                <a:gd name="T36" fmla="*/ 32 w 62"/>
                <a:gd name="T37" fmla="*/ 50 h 50"/>
                <a:gd name="T38" fmla="*/ 32 w 62"/>
                <a:gd name="T39" fmla="*/ 50 h 50"/>
                <a:gd name="T40" fmla="*/ 36 w 62"/>
                <a:gd name="T41" fmla="*/ 48 h 50"/>
                <a:gd name="T42" fmla="*/ 38 w 62"/>
                <a:gd name="T43" fmla="*/ 46 h 50"/>
                <a:gd name="T44" fmla="*/ 38 w 62"/>
                <a:gd name="T45" fmla="*/ 46 h 50"/>
                <a:gd name="T46" fmla="*/ 42 w 62"/>
                <a:gd name="T47" fmla="*/ 44 h 50"/>
                <a:gd name="T48" fmla="*/ 44 w 62"/>
                <a:gd name="T49" fmla="*/ 40 h 50"/>
                <a:gd name="T50" fmla="*/ 44 w 62"/>
                <a:gd name="T51" fmla="*/ 40 h 50"/>
                <a:gd name="T52" fmla="*/ 48 w 62"/>
                <a:gd name="T53" fmla="*/ 38 h 50"/>
                <a:gd name="T54" fmla="*/ 52 w 62"/>
                <a:gd name="T55" fmla="*/ 36 h 50"/>
                <a:gd name="T56" fmla="*/ 52 w 62"/>
                <a:gd name="T57" fmla="*/ 36 h 50"/>
                <a:gd name="T58" fmla="*/ 58 w 62"/>
                <a:gd name="T59" fmla="*/ 34 h 50"/>
                <a:gd name="T60" fmla="*/ 62 w 62"/>
                <a:gd name="T61" fmla="*/ 30 h 50"/>
                <a:gd name="T62" fmla="*/ 62 w 62"/>
                <a:gd name="T63" fmla="*/ 26 h 50"/>
                <a:gd name="T64" fmla="*/ 60 w 62"/>
                <a:gd name="T65" fmla="*/ 22 h 50"/>
                <a:gd name="T66" fmla="*/ 60 w 62"/>
                <a:gd name="T67" fmla="*/ 22 h 50"/>
                <a:gd name="T68" fmla="*/ 56 w 62"/>
                <a:gd name="T69" fmla="*/ 18 h 50"/>
                <a:gd name="T70" fmla="*/ 50 w 62"/>
                <a:gd name="T71" fmla="*/ 16 h 50"/>
                <a:gd name="T72" fmla="*/ 42 w 62"/>
                <a:gd name="T73" fmla="*/ 12 h 50"/>
                <a:gd name="T74" fmla="*/ 42 w 62"/>
                <a:gd name="T75" fmla="*/ 12 h 50"/>
                <a:gd name="T76" fmla="*/ 38 w 62"/>
                <a:gd name="T77" fmla="*/ 8 h 50"/>
                <a:gd name="T78" fmla="*/ 38 w 62"/>
                <a:gd name="T79" fmla="*/ 4 h 50"/>
                <a:gd name="T80" fmla="*/ 36 w 62"/>
                <a:gd name="T81" fmla="*/ 2 h 50"/>
                <a:gd name="T82" fmla="*/ 34 w 62"/>
                <a:gd name="T8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2" h="50">
                  <a:moveTo>
                    <a:pt x="34" y="0"/>
                  </a:moveTo>
                  <a:lnTo>
                    <a:pt x="34" y="0"/>
                  </a:lnTo>
                  <a:lnTo>
                    <a:pt x="30" y="0"/>
                  </a:lnTo>
                  <a:lnTo>
                    <a:pt x="30" y="0"/>
                  </a:lnTo>
                  <a:lnTo>
                    <a:pt x="26" y="4"/>
                  </a:lnTo>
                  <a:lnTo>
                    <a:pt x="22" y="6"/>
                  </a:lnTo>
                  <a:lnTo>
                    <a:pt x="20" y="10"/>
                  </a:lnTo>
                  <a:lnTo>
                    <a:pt x="14" y="14"/>
                  </a:lnTo>
                  <a:lnTo>
                    <a:pt x="14" y="14"/>
                  </a:lnTo>
                  <a:lnTo>
                    <a:pt x="6" y="16"/>
                  </a:lnTo>
                  <a:lnTo>
                    <a:pt x="0" y="18"/>
                  </a:lnTo>
                  <a:lnTo>
                    <a:pt x="0" y="22"/>
                  </a:lnTo>
                  <a:lnTo>
                    <a:pt x="0" y="22"/>
                  </a:lnTo>
                  <a:lnTo>
                    <a:pt x="2" y="26"/>
                  </a:lnTo>
                  <a:lnTo>
                    <a:pt x="10" y="32"/>
                  </a:lnTo>
                  <a:lnTo>
                    <a:pt x="22" y="42"/>
                  </a:lnTo>
                  <a:lnTo>
                    <a:pt x="22" y="42"/>
                  </a:lnTo>
                  <a:lnTo>
                    <a:pt x="28" y="48"/>
                  </a:lnTo>
                  <a:lnTo>
                    <a:pt x="32" y="50"/>
                  </a:lnTo>
                  <a:lnTo>
                    <a:pt x="32" y="50"/>
                  </a:lnTo>
                  <a:lnTo>
                    <a:pt x="36" y="48"/>
                  </a:lnTo>
                  <a:lnTo>
                    <a:pt x="38" y="46"/>
                  </a:lnTo>
                  <a:lnTo>
                    <a:pt x="38" y="46"/>
                  </a:lnTo>
                  <a:lnTo>
                    <a:pt x="42" y="44"/>
                  </a:lnTo>
                  <a:lnTo>
                    <a:pt x="44" y="40"/>
                  </a:lnTo>
                  <a:lnTo>
                    <a:pt x="44" y="40"/>
                  </a:lnTo>
                  <a:lnTo>
                    <a:pt x="48" y="38"/>
                  </a:lnTo>
                  <a:lnTo>
                    <a:pt x="52" y="36"/>
                  </a:lnTo>
                  <a:lnTo>
                    <a:pt x="52" y="36"/>
                  </a:lnTo>
                  <a:lnTo>
                    <a:pt x="58" y="34"/>
                  </a:lnTo>
                  <a:lnTo>
                    <a:pt x="62" y="30"/>
                  </a:lnTo>
                  <a:lnTo>
                    <a:pt x="62" y="26"/>
                  </a:lnTo>
                  <a:lnTo>
                    <a:pt x="60" y="22"/>
                  </a:lnTo>
                  <a:lnTo>
                    <a:pt x="60" y="22"/>
                  </a:lnTo>
                  <a:lnTo>
                    <a:pt x="56" y="18"/>
                  </a:lnTo>
                  <a:lnTo>
                    <a:pt x="50" y="16"/>
                  </a:lnTo>
                  <a:lnTo>
                    <a:pt x="42" y="12"/>
                  </a:lnTo>
                  <a:lnTo>
                    <a:pt x="42" y="12"/>
                  </a:lnTo>
                  <a:lnTo>
                    <a:pt x="38" y="8"/>
                  </a:lnTo>
                  <a:lnTo>
                    <a:pt x="38" y="4"/>
                  </a:lnTo>
                  <a:lnTo>
                    <a:pt x="36" y="2"/>
                  </a:lnTo>
                  <a:lnTo>
                    <a:pt x="3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42" name="Freeform 27"/>
            <p:cNvSpPr>
              <a:spLocks/>
            </p:cNvSpPr>
            <p:nvPr/>
          </p:nvSpPr>
          <p:spPr bwMode="auto">
            <a:xfrm>
              <a:off x="2818" y="1152"/>
              <a:ext cx="34" cy="24"/>
            </a:xfrm>
            <a:custGeom>
              <a:avLst/>
              <a:gdLst>
                <a:gd name="T0" fmla="*/ 14 w 34"/>
                <a:gd name="T1" fmla="*/ 0 h 24"/>
                <a:gd name="T2" fmla="*/ 14 w 34"/>
                <a:gd name="T3" fmla="*/ 0 h 24"/>
                <a:gd name="T4" fmla="*/ 10 w 34"/>
                <a:gd name="T5" fmla="*/ 0 h 24"/>
                <a:gd name="T6" fmla="*/ 6 w 34"/>
                <a:gd name="T7" fmla="*/ 2 h 24"/>
                <a:gd name="T8" fmla="*/ 6 w 34"/>
                <a:gd name="T9" fmla="*/ 2 h 24"/>
                <a:gd name="T10" fmla="*/ 2 w 34"/>
                <a:gd name="T11" fmla="*/ 12 h 24"/>
                <a:gd name="T12" fmla="*/ 0 w 34"/>
                <a:gd name="T13" fmla="*/ 18 h 24"/>
                <a:gd name="T14" fmla="*/ 2 w 34"/>
                <a:gd name="T15" fmla="*/ 22 h 24"/>
                <a:gd name="T16" fmla="*/ 2 w 34"/>
                <a:gd name="T17" fmla="*/ 22 h 24"/>
                <a:gd name="T18" fmla="*/ 14 w 34"/>
                <a:gd name="T19" fmla="*/ 24 h 24"/>
                <a:gd name="T20" fmla="*/ 14 w 34"/>
                <a:gd name="T21" fmla="*/ 24 h 24"/>
                <a:gd name="T22" fmla="*/ 22 w 34"/>
                <a:gd name="T23" fmla="*/ 24 h 24"/>
                <a:gd name="T24" fmla="*/ 28 w 34"/>
                <a:gd name="T25" fmla="*/ 22 h 24"/>
                <a:gd name="T26" fmla="*/ 32 w 34"/>
                <a:gd name="T27" fmla="*/ 18 h 24"/>
                <a:gd name="T28" fmla="*/ 34 w 34"/>
                <a:gd name="T29" fmla="*/ 14 h 24"/>
                <a:gd name="T30" fmla="*/ 34 w 34"/>
                <a:gd name="T31" fmla="*/ 14 h 24"/>
                <a:gd name="T32" fmla="*/ 32 w 34"/>
                <a:gd name="T33" fmla="*/ 8 h 24"/>
                <a:gd name="T34" fmla="*/ 26 w 34"/>
                <a:gd name="T35" fmla="*/ 4 h 24"/>
                <a:gd name="T36" fmla="*/ 20 w 34"/>
                <a:gd name="T37" fmla="*/ 2 h 24"/>
                <a:gd name="T38" fmla="*/ 14 w 34"/>
                <a:gd name="T3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4" h="24">
                  <a:moveTo>
                    <a:pt x="14" y="0"/>
                  </a:moveTo>
                  <a:lnTo>
                    <a:pt x="14" y="0"/>
                  </a:lnTo>
                  <a:lnTo>
                    <a:pt x="10" y="0"/>
                  </a:lnTo>
                  <a:lnTo>
                    <a:pt x="6" y="2"/>
                  </a:lnTo>
                  <a:lnTo>
                    <a:pt x="6" y="2"/>
                  </a:lnTo>
                  <a:lnTo>
                    <a:pt x="2" y="12"/>
                  </a:lnTo>
                  <a:lnTo>
                    <a:pt x="0" y="18"/>
                  </a:lnTo>
                  <a:lnTo>
                    <a:pt x="2" y="22"/>
                  </a:lnTo>
                  <a:lnTo>
                    <a:pt x="2" y="22"/>
                  </a:lnTo>
                  <a:lnTo>
                    <a:pt x="14" y="24"/>
                  </a:lnTo>
                  <a:lnTo>
                    <a:pt x="14" y="24"/>
                  </a:lnTo>
                  <a:lnTo>
                    <a:pt x="22" y="24"/>
                  </a:lnTo>
                  <a:lnTo>
                    <a:pt x="28" y="22"/>
                  </a:lnTo>
                  <a:lnTo>
                    <a:pt x="32" y="18"/>
                  </a:lnTo>
                  <a:lnTo>
                    <a:pt x="34" y="14"/>
                  </a:lnTo>
                  <a:lnTo>
                    <a:pt x="34" y="14"/>
                  </a:lnTo>
                  <a:lnTo>
                    <a:pt x="32" y="8"/>
                  </a:lnTo>
                  <a:lnTo>
                    <a:pt x="26" y="4"/>
                  </a:lnTo>
                  <a:lnTo>
                    <a:pt x="20" y="2"/>
                  </a:lnTo>
                  <a:lnTo>
                    <a:pt x="14"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43" name="Freeform 28"/>
            <p:cNvSpPr>
              <a:spLocks/>
            </p:cNvSpPr>
            <p:nvPr/>
          </p:nvSpPr>
          <p:spPr bwMode="auto">
            <a:xfrm>
              <a:off x="2818" y="1152"/>
              <a:ext cx="34" cy="24"/>
            </a:xfrm>
            <a:custGeom>
              <a:avLst/>
              <a:gdLst>
                <a:gd name="T0" fmla="*/ 14 w 34"/>
                <a:gd name="T1" fmla="*/ 0 h 24"/>
                <a:gd name="T2" fmla="*/ 14 w 34"/>
                <a:gd name="T3" fmla="*/ 0 h 24"/>
                <a:gd name="T4" fmla="*/ 10 w 34"/>
                <a:gd name="T5" fmla="*/ 0 h 24"/>
                <a:gd name="T6" fmla="*/ 6 w 34"/>
                <a:gd name="T7" fmla="*/ 2 h 24"/>
                <a:gd name="T8" fmla="*/ 6 w 34"/>
                <a:gd name="T9" fmla="*/ 2 h 24"/>
                <a:gd name="T10" fmla="*/ 2 w 34"/>
                <a:gd name="T11" fmla="*/ 12 h 24"/>
                <a:gd name="T12" fmla="*/ 0 w 34"/>
                <a:gd name="T13" fmla="*/ 18 h 24"/>
                <a:gd name="T14" fmla="*/ 2 w 34"/>
                <a:gd name="T15" fmla="*/ 22 h 24"/>
                <a:gd name="T16" fmla="*/ 2 w 34"/>
                <a:gd name="T17" fmla="*/ 22 h 24"/>
                <a:gd name="T18" fmla="*/ 14 w 34"/>
                <a:gd name="T19" fmla="*/ 24 h 24"/>
                <a:gd name="T20" fmla="*/ 14 w 34"/>
                <a:gd name="T21" fmla="*/ 24 h 24"/>
                <a:gd name="T22" fmla="*/ 22 w 34"/>
                <a:gd name="T23" fmla="*/ 24 h 24"/>
                <a:gd name="T24" fmla="*/ 28 w 34"/>
                <a:gd name="T25" fmla="*/ 22 h 24"/>
                <a:gd name="T26" fmla="*/ 32 w 34"/>
                <a:gd name="T27" fmla="*/ 18 h 24"/>
                <a:gd name="T28" fmla="*/ 34 w 34"/>
                <a:gd name="T29" fmla="*/ 14 h 24"/>
                <a:gd name="T30" fmla="*/ 34 w 34"/>
                <a:gd name="T31" fmla="*/ 14 h 24"/>
                <a:gd name="T32" fmla="*/ 32 w 34"/>
                <a:gd name="T33" fmla="*/ 8 h 24"/>
                <a:gd name="T34" fmla="*/ 26 w 34"/>
                <a:gd name="T35" fmla="*/ 4 h 24"/>
                <a:gd name="T36" fmla="*/ 20 w 34"/>
                <a:gd name="T37" fmla="*/ 2 h 24"/>
                <a:gd name="T38" fmla="*/ 14 w 34"/>
                <a:gd name="T3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4" h="24">
                  <a:moveTo>
                    <a:pt x="14" y="0"/>
                  </a:moveTo>
                  <a:lnTo>
                    <a:pt x="14" y="0"/>
                  </a:lnTo>
                  <a:lnTo>
                    <a:pt x="10" y="0"/>
                  </a:lnTo>
                  <a:lnTo>
                    <a:pt x="6" y="2"/>
                  </a:lnTo>
                  <a:lnTo>
                    <a:pt x="6" y="2"/>
                  </a:lnTo>
                  <a:lnTo>
                    <a:pt x="2" y="12"/>
                  </a:lnTo>
                  <a:lnTo>
                    <a:pt x="0" y="18"/>
                  </a:lnTo>
                  <a:lnTo>
                    <a:pt x="2" y="22"/>
                  </a:lnTo>
                  <a:lnTo>
                    <a:pt x="2" y="22"/>
                  </a:lnTo>
                  <a:lnTo>
                    <a:pt x="14" y="24"/>
                  </a:lnTo>
                  <a:lnTo>
                    <a:pt x="14" y="24"/>
                  </a:lnTo>
                  <a:lnTo>
                    <a:pt x="22" y="24"/>
                  </a:lnTo>
                  <a:lnTo>
                    <a:pt x="28" y="22"/>
                  </a:lnTo>
                  <a:lnTo>
                    <a:pt x="32" y="18"/>
                  </a:lnTo>
                  <a:lnTo>
                    <a:pt x="34" y="14"/>
                  </a:lnTo>
                  <a:lnTo>
                    <a:pt x="34" y="14"/>
                  </a:lnTo>
                  <a:lnTo>
                    <a:pt x="32" y="8"/>
                  </a:lnTo>
                  <a:lnTo>
                    <a:pt x="26" y="4"/>
                  </a:lnTo>
                  <a:lnTo>
                    <a:pt x="20" y="2"/>
                  </a:lnTo>
                  <a:lnTo>
                    <a:pt x="1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44" name="Freeform 29"/>
            <p:cNvSpPr>
              <a:spLocks/>
            </p:cNvSpPr>
            <p:nvPr/>
          </p:nvSpPr>
          <p:spPr bwMode="auto">
            <a:xfrm>
              <a:off x="2868" y="1162"/>
              <a:ext cx="50" cy="30"/>
            </a:xfrm>
            <a:custGeom>
              <a:avLst/>
              <a:gdLst>
                <a:gd name="T0" fmla="*/ 16 w 50"/>
                <a:gd name="T1" fmla="*/ 0 h 30"/>
                <a:gd name="T2" fmla="*/ 16 w 50"/>
                <a:gd name="T3" fmla="*/ 0 h 30"/>
                <a:gd name="T4" fmla="*/ 6 w 50"/>
                <a:gd name="T5" fmla="*/ 2 h 30"/>
                <a:gd name="T6" fmla="*/ 2 w 50"/>
                <a:gd name="T7" fmla="*/ 4 h 30"/>
                <a:gd name="T8" fmla="*/ 0 w 50"/>
                <a:gd name="T9" fmla="*/ 6 h 30"/>
                <a:gd name="T10" fmla="*/ 0 w 50"/>
                <a:gd name="T11" fmla="*/ 6 h 30"/>
                <a:gd name="T12" fmla="*/ 2 w 50"/>
                <a:gd name="T13" fmla="*/ 10 h 30"/>
                <a:gd name="T14" fmla="*/ 4 w 50"/>
                <a:gd name="T15" fmla="*/ 14 h 30"/>
                <a:gd name="T16" fmla="*/ 10 w 50"/>
                <a:gd name="T17" fmla="*/ 18 h 30"/>
                <a:gd name="T18" fmla="*/ 10 w 50"/>
                <a:gd name="T19" fmla="*/ 18 h 30"/>
                <a:gd name="T20" fmla="*/ 26 w 50"/>
                <a:gd name="T21" fmla="*/ 26 h 30"/>
                <a:gd name="T22" fmla="*/ 26 w 50"/>
                <a:gd name="T23" fmla="*/ 26 h 30"/>
                <a:gd name="T24" fmla="*/ 32 w 50"/>
                <a:gd name="T25" fmla="*/ 28 h 30"/>
                <a:gd name="T26" fmla="*/ 38 w 50"/>
                <a:gd name="T27" fmla="*/ 30 h 30"/>
                <a:gd name="T28" fmla="*/ 38 w 50"/>
                <a:gd name="T29" fmla="*/ 30 h 30"/>
                <a:gd name="T30" fmla="*/ 42 w 50"/>
                <a:gd name="T31" fmla="*/ 30 h 30"/>
                <a:gd name="T32" fmla="*/ 42 w 50"/>
                <a:gd name="T33" fmla="*/ 30 h 30"/>
                <a:gd name="T34" fmla="*/ 48 w 50"/>
                <a:gd name="T35" fmla="*/ 28 h 30"/>
                <a:gd name="T36" fmla="*/ 50 w 50"/>
                <a:gd name="T37" fmla="*/ 26 h 30"/>
                <a:gd name="T38" fmla="*/ 50 w 50"/>
                <a:gd name="T39" fmla="*/ 24 h 30"/>
                <a:gd name="T40" fmla="*/ 46 w 50"/>
                <a:gd name="T41" fmla="*/ 22 h 30"/>
                <a:gd name="T42" fmla="*/ 40 w 50"/>
                <a:gd name="T43" fmla="*/ 16 h 30"/>
                <a:gd name="T44" fmla="*/ 32 w 50"/>
                <a:gd name="T45" fmla="*/ 14 h 30"/>
                <a:gd name="T46" fmla="*/ 32 w 50"/>
                <a:gd name="T47" fmla="*/ 14 h 30"/>
                <a:gd name="T48" fmla="*/ 28 w 50"/>
                <a:gd name="T49" fmla="*/ 10 h 30"/>
                <a:gd name="T50" fmla="*/ 24 w 50"/>
                <a:gd name="T51" fmla="*/ 6 h 30"/>
                <a:gd name="T52" fmla="*/ 22 w 50"/>
                <a:gd name="T53" fmla="*/ 2 h 30"/>
                <a:gd name="T54" fmla="*/ 18 w 50"/>
                <a:gd name="T55" fmla="*/ 0 h 30"/>
                <a:gd name="T56" fmla="*/ 18 w 50"/>
                <a:gd name="T57" fmla="*/ 0 h 30"/>
                <a:gd name="T58" fmla="*/ 16 w 50"/>
                <a:gd name="T59"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0" h="30">
                  <a:moveTo>
                    <a:pt x="16" y="0"/>
                  </a:moveTo>
                  <a:lnTo>
                    <a:pt x="16" y="0"/>
                  </a:lnTo>
                  <a:lnTo>
                    <a:pt x="6" y="2"/>
                  </a:lnTo>
                  <a:lnTo>
                    <a:pt x="2" y="4"/>
                  </a:lnTo>
                  <a:lnTo>
                    <a:pt x="0" y="6"/>
                  </a:lnTo>
                  <a:lnTo>
                    <a:pt x="0" y="6"/>
                  </a:lnTo>
                  <a:lnTo>
                    <a:pt x="2" y="10"/>
                  </a:lnTo>
                  <a:lnTo>
                    <a:pt x="4" y="14"/>
                  </a:lnTo>
                  <a:lnTo>
                    <a:pt x="10" y="18"/>
                  </a:lnTo>
                  <a:lnTo>
                    <a:pt x="10" y="18"/>
                  </a:lnTo>
                  <a:lnTo>
                    <a:pt x="26" y="26"/>
                  </a:lnTo>
                  <a:lnTo>
                    <a:pt x="26" y="26"/>
                  </a:lnTo>
                  <a:lnTo>
                    <a:pt x="32" y="28"/>
                  </a:lnTo>
                  <a:lnTo>
                    <a:pt x="38" y="30"/>
                  </a:lnTo>
                  <a:lnTo>
                    <a:pt x="38" y="30"/>
                  </a:lnTo>
                  <a:lnTo>
                    <a:pt x="42" y="30"/>
                  </a:lnTo>
                  <a:lnTo>
                    <a:pt x="42" y="30"/>
                  </a:lnTo>
                  <a:lnTo>
                    <a:pt x="48" y="28"/>
                  </a:lnTo>
                  <a:lnTo>
                    <a:pt x="50" y="26"/>
                  </a:lnTo>
                  <a:lnTo>
                    <a:pt x="50" y="24"/>
                  </a:lnTo>
                  <a:lnTo>
                    <a:pt x="46" y="22"/>
                  </a:lnTo>
                  <a:lnTo>
                    <a:pt x="40" y="16"/>
                  </a:lnTo>
                  <a:lnTo>
                    <a:pt x="32" y="14"/>
                  </a:lnTo>
                  <a:lnTo>
                    <a:pt x="32" y="14"/>
                  </a:lnTo>
                  <a:lnTo>
                    <a:pt x="28" y="10"/>
                  </a:lnTo>
                  <a:lnTo>
                    <a:pt x="24" y="6"/>
                  </a:lnTo>
                  <a:lnTo>
                    <a:pt x="22" y="2"/>
                  </a:lnTo>
                  <a:lnTo>
                    <a:pt x="18" y="0"/>
                  </a:lnTo>
                  <a:lnTo>
                    <a:pt x="18" y="0"/>
                  </a:lnTo>
                  <a:lnTo>
                    <a:pt x="16"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45" name="Freeform 30"/>
            <p:cNvSpPr>
              <a:spLocks/>
            </p:cNvSpPr>
            <p:nvPr/>
          </p:nvSpPr>
          <p:spPr bwMode="auto">
            <a:xfrm>
              <a:off x="2868" y="1162"/>
              <a:ext cx="50" cy="30"/>
            </a:xfrm>
            <a:custGeom>
              <a:avLst/>
              <a:gdLst>
                <a:gd name="T0" fmla="*/ 16 w 50"/>
                <a:gd name="T1" fmla="*/ 0 h 30"/>
                <a:gd name="T2" fmla="*/ 16 w 50"/>
                <a:gd name="T3" fmla="*/ 0 h 30"/>
                <a:gd name="T4" fmla="*/ 6 w 50"/>
                <a:gd name="T5" fmla="*/ 2 h 30"/>
                <a:gd name="T6" fmla="*/ 2 w 50"/>
                <a:gd name="T7" fmla="*/ 4 h 30"/>
                <a:gd name="T8" fmla="*/ 0 w 50"/>
                <a:gd name="T9" fmla="*/ 6 h 30"/>
                <a:gd name="T10" fmla="*/ 0 w 50"/>
                <a:gd name="T11" fmla="*/ 6 h 30"/>
                <a:gd name="T12" fmla="*/ 2 w 50"/>
                <a:gd name="T13" fmla="*/ 10 h 30"/>
                <a:gd name="T14" fmla="*/ 4 w 50"/>
                <a:gd name="T15" fmla="*/ 14 h 30"/>
                <a:gd name="T16" fmla="*/ 10 w 50"/>
                <a:gd name="T17" fmla="*/ 18 h 30"/>
                <a:gd name="T18" fmla="*/ 10 w 50"/>
                <a:gd name="T19" fmla="*/ 18 h 30"/>
                <a:gd name="T20" fmla="*/ 26 w 50"/>
                <a:gd name="T21" fmla="*/ 26 h 30"/>
                <a:gd name="T22" fmla="*/ 26 w 50"/>
                <a:gd name="T23" fmla="*/ 26 h 30"/>
                <a:gd name="T24" fmla="*/ 32 w 50"/>
                <a:gd name="T25" fmla="*/ 28 h 30"/>
                <a:gd name="T26" fmla="*/ 38 w 50"/>
                <a:gd name="T27" fmla="*/ 30 h 30"/>
                <a:gd name="T28" fmla="*/ 38 w 50"/>
                <a:gd name="T29" fmla="*/ 30 h 30"/>
                <a:gd name="T30" fmla="*/ 42 w 50"/>
                <a:gd name="T31" fmla="*/ 30 h 30"/>
                <a:gd name="T32" fmla="*/ 42 w 50"/>
                <a:gd name="T33" fmla="*/ 30 h 30"/>
                <a:gd name="T34" fmla="*/ 48 w 50"/>
                <a:gd name="T35" fmla="*/ 28 h 30"/>
                <a:gd name="T36" fmla="*/ 50 w 50"/>
                <a:gd name="T37" fmla="*/ 26 h 30"/>
                <a:gd name="T38" fmla="*/ 50 w 50"/>
                <a:gd name="T39" fmla="*/ 24 h 30"/>
                <a:gd name="T40" fmla="*/ 46 w 50"/>
                <a:gd name="T41" fmla="*/ 22 h 30"/>
                <a:gd name="T42" fmla="*/ 40 w 50"/>
                <a:gd name="T43" fmla="*/ 16 h 30"/>
                <a:gd name="T44" fmla="*/ 32 w 50"/>
                <a:gd name="T45" fmla="*/ 14 h 30"/>
                <a:gd name="T46" fmla="*/ 32 w 50"/>
                <a:gd name="T47" fmla="*/ 14 h 30"/>
                <a:gd name="T48" fmla="*/ 28 w 50"/>
                <a:gd name="T49" fmla="*/ 10 h 30"/>
                <a:gd name="T50" fmla="*/ 24 w 50"/>
                <a:gd name="T51" fmla="*/ 6 h 30"/>
                <a:gd name="T52" fmla="*/ 22 w 50"/>
                <a:gd name="T53" fmla="*/ 2 h 30"/>
                <a:gd name="T54" fmla="*/ 18 w 50"/>
                <a:gd name="T55" fmla="*/ 0 h 30"/>
                <a:gd name="T56" fmla="*/ 18 w 50"/>
                <a:gd name="T57" fmla="*/ 0 h 30"/>
                <a:gd name="T58" fmla="*/ 16 w 50"/>
                <a:gd name="T59"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0" h="30">
                  <a:moveTo>
                    <a:pt x="16" y="0"/>
                  </a:moveTo>
                  <a:lnTo>
                    <a:pt x="16" y="0"/>
                  </a:lnTo>
                  <a:lnTo>
                    <a:pt x="6" y="2"/>
                  </a:lnTo>
                  <a:lnTo>
                    <a:pt x="2" y="4"/>
                  </a:lnTo>
                  <a:lnTo>
                    <a:pt x="0" y="6"/>
                  </a:lnTo>
                  <a:lnTo>
                    <a:pt x="0" y="6"/>
                  </a:lnTo>
                  <a:lnTo>
                    <a:pt x="2" y="10"/>
                  </a:lnTo>
                  <a:lnTo>
                    <a:pt x="4" y="14"/>
                  </a:lnTo>
                  <a:lnTo>
                    <a:pt x="10" y="18"/>
                  </a:lnTo>
                  <a:lnTo>
                    <a:pt x="10" y="18"/>
                  </a:lnTo>
                  <a:lnTo>
                    <a:pt x="26" y="26"/>
                  </a:lnTo>
                  <a:lnTo>
                    <a:pt x="26" y="26"/>
                  </a:lnTo>
                  <a:lnTo>
                    <a:pt x="32" y="28"/>
                  </a:lnTo>
                  <a:lnTo>
                    <a:pt x="38" y="30"/>
                  </a:lnTo>
                  <a:lnTo>
                    <a:pt x="38" y="30"/>
                  </a:lnTo>
                  <a:lnTo>
                    <a:pt x="42" y="30"/>
                  </a:lnTo>
                  <a:lnTo>
                    <a:pt x="42" y="30"/>
                  </a:lnTo>
                  <a:lnTo>
                    <a:pt x="48" y="28"/>
                  </a:lnTo>
                  <a:lnTo>
                    <a:pt x="50" y="26"/>
                  </a:lnTo>
                  <a:lnTo>
                    <a:pt x="50" y="24"/>
                  </a:lnTo>
                  <a:lnTo>
                    <a:pt x="46" y="22"/>
                  </a:lnTo>
                  <a:lnTo>
                    <a:pt x="40" y="16"/>
                  </a:lnTo>
                  <a:lnTo>
                    <a:pt x="32" y="14"/>
                  </a:lnTo>
                  <a:lnTo>
                    <a:pt x="32" y="14"/>
                  </a:lnTo>
                  <a:lnTo>
                    <a:pt x="28" y="10"/>
                  </a:lnTo>
                  <a:lnTo>
                    <a:pt x="24" y="6"/>
                  </a:lnTo>
                  <a:lnTo>
                    <a:pt x="22" y="2"/>
                  </a:lnTo>
                  <a:lnTo>
                    <a:pt x="18" y="0"/>
                  </a:lnTo>
                  <a:lnTo>
                    <a:pt x="18" y="0"/>
                  </a:lnTo>
                  <a:lnTo>
                    <a:pt x="1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46" name="Freeform 31"/>
            <p:cNvSpPr>
              <a:spLocks/>
            </p:cNvSpPr>
            <p:nvPr/>
          </p:nvSpPr>
          <p:spPr bwMode="auto">
            <a:xfrm>
              <a:off x="2786" y="1194"/>
              <a:ext cx="48" cy="32"/>
            </a:xfrm>
            <a:custGeom>
              <a:avLst/>
              <a:gdLst>
                <a:gd name="T0" fmla="*/ 6 w 48"/>
                <a:gd name="T1" fmla="*/ 0 h 32"/>
                <a:gd name="T2" fmla="*/ 6 w 48"/>
                <a:gd name="T3" fmla="*/ 0 h 32"/>
                <a:gd name="T4" fmla="*/ 2 w 48"/>
                <a:gd name="T5" fmla="*/ 2 h 32"/>
                <a:gd name="T6" fmla="*/ 0 w 48"/>
                <a:gd name="T7" fmla="*/ 4 h 32"/>
                <a:gd name="T8" fmla="*/ 0 w 48"/>
                <a:gd name="T9" fmla="*/ 4 h 32"/>
                <a:gd name="T10" fmla="*/ 2 w 48"/>
                <a:gd name="T11" fmla="*/ 10 h 32"/>
                <a:gd name="T12" fmla="*/ 4 w 48"/>
                <a:gd name="T13" fmla="*/ 14 h 32"/>
                <a:gd name="T14" fmla="*/ 14 w 48"/>
                <a:gd name="T15" fmla="*/ 20 h 32"/>
                <a:gd name="T16" fmla="*/ 14 w 48"/>
                <a:gd name="T17" fmla="*/ 20 h 32"/>
                <a:gd name="T18" fmla="*/ 24 w 48"/>
                <a:gd name="T19" fmla="*/ 28 h 32"/>
                <a:gd name="T20" fmla="*/ 30 w 48"/>
                <a:gd name="T21" fmla="*/ 30 h 32"/>
                <a:gd name="T22" fmla="*/ 36 w 48"/>
                <a:gd name="T23" fmla="*/ 32 h 32"/>
                <a:gd name="T24" fmla="*/ 36 w 48"/>
                <a:gd name="T25" fmla="*/ 32 h 32"/>
                <a:gd name="T26" fmla="*/ 40 w 48"/>
                <a:gd name="T27" fmla="*/ 32 h 32"/>
                <a:gd name="T28" fmla="*/ 42 w 48"/>
                <a:gd name="T29" fmla="*/ 30 h 32"/>
                <a:gd name="T30" fmla="*/ 42 w 48"/>
                <a:gd name="T31" fmla="*/ 30 h 32"/>
                <a:gd name="T32" fmla="*/ 46 w 48"/>
                <a:gd name="T33" fmla="*/ 26 h 32"/>
                <a:gd name="T34" fmla="*/ 48 w 48"/>
                <a:gd name="T35" fmla="*/ 22 h 32"/>
                <a:gd name="T36" fmla="*/ 48 w 48"/>
                <a:gd name="T37" fmla="*/ 22 h 32"/>
                <a:gd name="T38" fmla="*/ 48 w 48"/>
                <a:gd name="T39" fmla="*/ 18 h 32"/>
                <a:gd name="T40" fmla="*/ 46 w 48"/>
                <a:gd name="T41" fmla="*/ 16 h 32"/>
                <a:gd name="T42" fmla="*/ 40 w 48"/>
                <a:gd name="T43" fmla="*/ 10 h 32"/>
                <a:gd name="T44" fmla="*/ 32 w 48"/>
                <a:gd name="T45" fmla="*/ 6 h 32"/>
                <a:gd name="T46" fmla="*/ 24 w 48"/>
                <a:gd name="T47" fmla="*/ 4 h 32"/>
                <a:gd name="T48" fmla="*/ 24 w 48"/>
                <a:gd name="T49" fmla="*/ 4 h 32"/>
                <a:gd name="T50" fmla="*/ 16 w 48"/>
                <a:gd name="T51" fmla="*/ 2 h 32"/>
                <a:gd name="T52" fmla="*/ 6 w 48"/>
                <a:gd name="T53"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8" h="32">
                  <a:moveTo>
                    <a:pt x="6" y="0"/>
                  </a:moveTo>
                  <a:lnTo>
                    <a:pt x="6" y="0"/>
                  </a:lnTo>
                  <a:lnTo>
                    <a:pt x="2" y="2"/>
                  </a:lnTo>
                  <a:lnTo>
                    <a:pt x="0" y="4"/>
                  </a:lnTo>
                  <a:lnTo>
                    <a:pt x="0" y="4"/>
                  </a:lnTo>
                  <a:lnTo>
                    <a:pt x="2" y="10"/>
                  </a:lnTo>
                  <a:lnTo>
                    <a:pt x="4" y="14"/>
                  </a:lnTo>
                  <a:lnTo>
                    <a:pt x="14" y="20"/>
                  </a:lnTo>
                  <a:lnTo>
                    <a:pt x="14" y="20"/>
                  </a:lnTo>
                  <a:lnTo>
                    <a:pt x="24" y="28"/>
                  </a:lnTo>
                  <a:lnTo>
                    <a:pt x="30" y="30"/>
                  </a:lnTo>
                  <a:lnTo>
                    <a:pt x="36" y="32"/>
                  </a:lnTo>
                  <a:lnTo>
                    <a:pt x="36" y="32"/>
                  </a:lnTo>
                  <a:lnTo>
                    <a:pt x="40" y="32"/>
                  </a:lnTo>
                  <a:lnTo>
                    <a:pt x="42" y="30"/>
                  </a:lnTo>
                  <a:lnTo>
                    <a:pt x="42" y="30"/>
                  </a:lnTo>
                  <a:lnTo>
                    <a:pt x="46" y="26"/>
                  </a:lnTo>
                  <a:lnTo>
                    <a:pt x="48" y="22"/>
                  </a:lnTo>
                  <a:lnTo>
                    <a:pt x="48" y="22"/>
                  </a:lnTo>
                  <a:lnTo>
                    <a:pt x="48" y="18"/>
                  </a:lnTo>
                  <a:lnTo>
                    <a:pt x="46" y="16"/>
                  </a:lnTo>
                  <a:lnTo>
                    <a:pt x="40" y="10"/>
                  </a:lnTo>
                  <a:lnTo>
                    <a:pt x="32" y="6"/>
                  </a:lnTo>
                  <a:lnTo>
                    <a:pt x="24" y="4"/>
                  </a:lnTo>
                  <a:lnTo>
                    <a:pt x="24" y="4"/>
                  </a:lnTo>
                  <a:lnTo>
                    <a:pt x="16" y="2"/>
                  </a:lnTo>
                  <a:lnTo>
                    <a:pt x="6"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47" name="Freeform 32"/>
            <p:cNvSpPr>
              <a:spLocks/>
            </p:cNvSpPr>
            <p:nvPr/>
          </p:nvSpPr>
          <p:spPr bwMode="auto">
            <a:xfrm>
              <a:off x="2786" y="1194"/>
              <a:ext cx="48" cy="32"/>
            </a:xfrm>
            <a:custGeom>
              <a:avLst/>
              <a:gdLst>
                <a:gd name="T0" fmla="*/ 6 w 48"/>
                <a:gd name="T1" fmla="*/ 0 h 32"/>
                <a:gd name="T2" fmla="*/ 6 w 48"/>
                <a:gd name="T3" fmla="*/ 0 h 32"/>
                <a:gd name="T4" fmla="*/ 2 w 48"/>
                <a:gd name="T5" fmla="*/ 2 h 32"/>
                <a:gd name="T6" fmla="*/ 0 w 48"/>
                <a:gd name="T7" fmla="*/ 4 h 32"/>
                <a:gd name="T8" fmla="*/ 0 w 48"/>
                <a:gd name="T9" fmla="*/ 4 h 32"/>
                <a:gd name="T10" fmla="*/ 2 w 48"/>
                <a:gd name="T11" fmla="*/ 10 h 32"/>
                <a:gd name="T12" fmla="*/ 4 w 48"/>
                <a:gd name="T13" fmla="*/ 14 h 32"/>
                <a:gd name="T14" fmla="*/ 14 w 48"/>
                <a:gd name="T15" fmla="*/ 20 h 32"/>
                <a:gd name="T16" fmla="*/ 14 w 48"/>
                <a:gd name="T17" fmla="*/ 20 h 32"/>
                <a:gd name="T18" fmla="*/ 24 w 48"/>
                <a:gd name="T19" fmla="*/ 28 h 32"/>
                <a:gd name="T20" fmla="*/ 30 w 48"/>
                <a:gd name="T21" fmla="*/ 30 h 32"/>
                <a:gd name="T22" fmla="*/ 36 w 48"/>
                <a:gd name="T23" fmla="*/ 32 h 32"/>
                <a:gd name="T24" fmla="*/ 36 w 48"/>
                <a:gd name="T25" fmla="*/ 32 h 32"/>
                <a:gd name="T26" fmla="*/ 40 w 48"/>
                <a:gd name="T27" fmla="*/ 32 h 32"/>
                <a:gd name="T28" fmla="*/ 42 w 48"/>
                <a:gd name="T29" fmla="*/ 30 h 32"/>
                <a:gd name="T30" fmla="*/ 42 w 48"/>
                <a:gd name="T31" fmla="*/ 30 h 32"/>
                <a:gd name="T32" fmla="*/ 46 w 48"/>
                <a:gd name="T33" fmla="*/ 26 h 32"/>
                <a:gd name="T34" fmla="*/ 48 w 48"/>
                <a:gd name="T35" fmla="*/ 22 h 32"/>
                <a:gd name="T36" fmla="*/ 48 w 48"/>
                <a:gd name="T37" fmla="*/ 22 h 32"/>
                <a:gd name="T38" fmla="*/ 48 w 48"/>
                <a:gd name="T39" fmla="*/ 18 h 32"/>
                <a:gd name="T40" fmla="*/ 46 w 48"/>
                <a:gd name="T41" fmla="*/ 16 h 32"/>
                <a:gd name="T42" fmla="*/ 40 w 48"/>
                <a:gd name="T43" fmla="*/ 10 h 32"/>
                <a:gd name="T44" fmla="*/ 32 w 48"/>
                <a:gd name="T45" fmla="*/ 6 h 32"/>
                <a:gd name="T46" fmla="*/ 24 w 48"/>
                <a:gd name="T47" fmla="*/ 4 h 32"/>
                <a:gd name="T48" fmla="*/ 24 w 48"/>
                <a:gd name="T49" fmla="*/ 4 h 32"/>
                <a:gd name="T50" fmla="*/ 16 w 48"/>
                <a:gd name="T51" fmla="*/ 2 h 32"/>
                <a:gd name="T52" fmla="*/ 6 w 48"/>
                <a:gd name="T53"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8" h="32">
                  <a:moveTo>
                    <a:pt x="6" y="0"/>
                  </a:moveTo>
                  <a:lnTo>
                    <a:pt x="6" y="0"/>
                  </a:lnTo>
                  <a:lnTo>
                    <a:pt x="2" y="2"/>
                  </a:lnTo>
                  <a:lnTo>
                    <a:pt x="0" y="4"/>
                  </a:lnTo>
                  <a:lnTo>
                    <a:pt x="0" y="4"/>
                  </a:lnTo>
                  <a:lnTo>
                    <a:pt x="2" y="10"/>
                  </a:lnTo>
                  <a:lnTo>
                    <a:pt x="4" y="14"/>
                  </a:lnTo>
                  <a:lnTo>
                    <a:pt x="14" y="20"/>
                  </a:lnTo>
                  <a:lnTo>
                    <a:pt x="14" y="20"/>
                  </a:lnTo>
                  <a:lnTo>
                    <a:pt x="24" y="28"/>
                  </a:lnTo>
                  <a:lnTo>
                    <a:pt x="30" y="30"/>
                  </a:lnTo>
                  <a:lnTo>
                    <a:pt x="36" y="32"/>
                  </a:lnTo>
                  <a:lnTo>
                    <a:pt x="36" y="32"/>
                  </a:lnTo>
                  <a:lnTo>
                    <a:pt x="40" y="32"/>
                  </a:lnTo>
                  <a:lnTo>
                    <a:pt x="42" y="30"/>
                  </a:lnTo>
                  <a:lnTo>
                    <a:pt x="42" y="30"/>
                  </a:lnTo>
                  <a:lnTo>
                    <a:pt x="46" y="26"/>
                  </a:lnTo>
                  <a:lnTo>
                    <a:pt x="48" y="22"/>
                  </a:lnTo>
                  <a:lnTo>
                    <a:pt x="48" y="22"/>
                  </a:lnTo>
                  <a:lnTo>
                    <a:pt x="48" y="18"/>
                  </a:lnTo>
                  <a:lnTo>
                    <a:pt x="46" y="16"/>
                  </a:lnTo>
                  <a:lnTo>
                    <a:pt x="40" y="10"/>
                  </a:lnTo>
                  <a:lnTo>
                    <a:pt x="32" y="6"/>
                  </a:lnTo>
                  <a:lnTo>
                    <a:pt x="24" y="4"/>
                  </a:lnTo>
                  <a:lnTo>
                    <a:pt x="24" y="4"/>
                  </a:lnTo>
                  <a:lnTo>
                    <a:pt x="16" y="2"/>
                  </a:lnTo>
                  <a:lnTo>
                    <a:pt x="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48" name="Freeform 33"/>
            <p:cNvSpPr>
              <a:spLocks/>
            </p:cNvSpPr>
            <p:nvPr/>
          </p:nvSpPr>
          <p:spPr bwMode="auto">
            <a:xfrm>
              <a:off x="974" y="1782"/>
              <a:ext cx="24" cy="26"/>
            </a:xfrm>
            <a:custGeom>
              <a:avLst/>
              <a:gdLst>
                <a:gd name="T0" fmla="*/ 16 w 24"/>
                <a:gd name="T1" fmla="*/ 0 h 26"/>
                <a:gd name="T2" fmla="*/ 16 w 24"/>
                <a:gd name="T3" fmla="*/ 0 h 26"/>
                <a:gd name="T4" fmla="*/ 12 w 24"/>
                <a:gd name="T5" fmla="*/ 0 h 26"/>
                <a:gd name="T6" fmla="*/ 8 w 24"/>
                <a:gd name="T7" fmla="*/ 2 h 26"/>
                <a:gd name="T8" fmla="*/ 8 w 24"/>
                <a:gd name="T9" fmla="*/ 2 h 26"/>
                <a:gd name="T10" fmla="*/ 6 w 24"/>
                <a:gd name="T11" fmla="*/ 8 h 26"/>
                <a:gd name="T12" fmla="*/ 2 w 24"/>
                <a:gd name="T13" fmla="*/ 12 h 26"/>
                <a:gd name="T14" fmla="*/ 0 w 24"/>
                <a:gd name="T15" fmla="*/ 18 h 26"/>
                <a:gd name="T16" fmla="*/ 0 w 24"/>
                <a:gd name="T17" fmla="*/ 22 h 26"/>
                <a:gd name="T18" fmla="*/ 0 w 24"/>
                <a:gd name="T19" fmla="*/ 22 h 26"/>
                <a:gd name="T20" fmla="*/ 4 w 24"/>
                <a:gd name="T21" fmla="*/ 24 h 26"/>
                <a:gd name="T22" fmla="*/ 6 w 24"/>
                <a:gd name="T23" fmla="*/ 26 h 26"/>
                <a:gd name="T24" fmla="*/ 6 w 24"/>
                <a:gd name="T25" fmla="*/ 26 h 26"/>
                <a:gd name="T26" fmla="*/ 12 w 24"/>
                <a:gd name="T27" fmla="*/ 24 h 26"/>
                <a:gd name="T28" fmla="*/ 18 w 24"/>
                <a:gd name="T29" fmla="*/ 22 h 26"/>
                <a:gd name="T30" fmla="*/ 18 w 24"/>
                <a:gd name="T31" fmla="*/ 22 h 26"/>
                <a:gd name="T32" fmla="*/ 22 w 24"/>
                <a:gd name="T33" fmla="*/ 14 h 26"/>
                <a:gd name="T34" fmla="*/ 24 w 24"/>
                <a:gd name="T35" fmla="*/ 8 h 26"/>
                <a:gd name="T36" fmla="*/ 20 w 24"/>
                <a:gd name="T37" fmla="*/ 2 h 26"/>
                <a:gd name="T38" fmla="*/ 18 w 24"/>
                <a:gd name="T39" fmla="*/ 0 h 26"/>
                <a:gd name="T40" fmla="*/ 16 w 24"/>
                <a:gd name="T41"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4" h="26">
                  <a:moveTo>
                    <a:pt x="16" y="0"/>
                  </a:moveTo>
                  <a:lnTo>
                    <a:pt x="16" y="0"/>
                  </a:lnTo>
                  <a:lnTo>
                    <a:pt x="12" y="0"/>
                  </a:lnTo>
                  <a:lnTo>
                    <a:pt x="8" y="2"/>
                  </a:lnTo>
                  <a:lnTo>
                    <a:pt x="8" y="2"/>
                  </a:lnTo>
                  <a:lnTo>
                    <a:pt x="6" y="8"/>
                  </a:lnTo>
                  <a:lnTo>
                    <a:pt x="2" y="12"/>
                  </a:lnTo>
                  <a:lnTo>
                    <a:pt x="0" y="18"/>
                  </a:lnTo>
                  <a:lnTo>
                    <a:pt x="0" y="22"/>
                  </a:lnTo>
                  <a:lnTo>
                    <a:pt x="0" y="22"/>
                  </a:lnTo>
                  <a:lnTo>
                    <a:pt x="4" y="24"/>
                  </a:lnTo>
                  <a:lnTo>
                    <a:pt x="6" y="26"/>
                  </a:lnTo>
                  <a:lnTo>
                    <a:pt x="6" y="26"/>
                  </a:lnTo>
                  <a:lnTo>
                    <a:pt x="12" y="24"/>
                  </a:lnTo>
                  <a:lnTo>
                    <a:pt x="18" y="22"/>
                  </a:lnTo>
                  <a:lnTo>
                    <a:pt x="18" y="22"/>
                  </a:lnTo>
                  <a:lnTo>
                    <a:pt x="22" y="14"/>
                  </a:lnTo>
                  <a:lnTo>
                    <a:pt x="24" y="8"/>
                  </a:lnTo>
                  <a:lnTo>
                    <a:pt x="20" y="2"/>
                  </a:lnTo>
                  <a:lnTo>
                    <a:pt x="18" y="0"/>
                  </a:lnTo>
                  <a:lnTo>
                    <a:pt x="16"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49" name="Freeform 34"/>
            <p:cNvSpPr>
              <a:spLocks/>
            </p:cNvSpPr>
            <p:nvPr/>
          </p:nvSpPr>
          <p:spPr bwMode="auto">
            <a:xfrm>
              <a:off x="974" y="1782"/>
              <a:ext cx="24" cy="26"/>
            </a:xfrm>
            <a:custGeom>
              <a:avLst/>
              <a:gdLst>
                <a:gd name="T0" fmla="*/ 16 w 24"/>
                <a:gd name="T1" fmla="*/ 0 h 26"/>
                <a:gd name="T2" fmla="*/ 16 w 24"/>
                <a:gd name="T3" fmla="*/ 0 h 26"/>
                <a:gd name="T4" fmla="*/ 12 w 24"/>
                <a:gd name="T5" fmla="*/ 0 h 26"/>
                <a:gd name="T6" fmla="*/ 8 w 24"/>
                <a:gd name="T7" fmla="*/ 2 h 26"/>
                <a:gd name="T8" fmla="*/ 8 w 24"/>
                <a:gd name="T9" fmla="*/ 2 h 26"/>
                <a:gd name="T10" fmla="*/ 6 w 24"/>
                <a:gd name="T11" fmla="*/ 8 h 26"/>
                <a:gd name="T12" fmla="*/ 2 w 24"/>
                <a:gd name="T13" fmla="*/ 12 h 26"/>
                <a:gd name="T14" fmla="*/ 0 w 24"/>
                <a:gd name="T15" fmla="*/ 18 h 26"/>
                <a:gd name="T16" fmla="*/ 0 w 24"/>
                <a:gd name="T17" fmla="*/ 22 h 26"/>
                <a:gd name="T18" fmla="*/ 0 w 24"/>
                <a:gd name="T19" fmla="*/ 22 h 26"/>
                <a:gd name="T20" fmla="*/ 4 w 24"/>
                <a:gd name="T21" fmla="*/ 24 h 26"/>
                <a:gd name="T22" fmla="*/ 6 w 24"/>
                <a:gd name="T23" fmla="*/ 26 h 26"/>
                <a:gd name="T24" fmla="*/ 6 w 24"/>
                <a:gd name="T25" fmla="*/ 26 h 26"/>
                <a:gd name="T26" fmla="*/ 12 w 24"/>
                <a:gd name="T27" fmla="*/ 24 h 26"/>
                <a:gd name="T28" fmla="*/ 18 w 24"/>
                <a:gd name="T29" fmla="*/ 22 h 26"/>
                <a:gd name="T30" fmla="*/ 18 w 24"/>
                <a:gd name="T31" fmla="*/ 22 h 26"/>
                <a:gd name="T32" fmla="*/ 22 w 24"/>
                <a:gd name="T33" fmla="*/ 14 h 26"/>
                <a:gd name="T34" fmla="*/ 24 w 24"/>
                <a:gd name="T35" fmla="*/ 8 h 26"/>
                <a:gd name="T36" fmla="*/ 20 w 24"/>
                <a:gd name="T37" fmla="*/ 2 h 26"/>
                <a:gd name="T38" fmla="*/ 18 w 24"/>
                <a:gd name="T39" fmla="*/ 0 h 26"/>
                <a:gd name="T40" fmla="*/ 16 w 24"/>
                <a:gd name="T41"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4" h="26">
                  <a:moveTo>
                    <a:pt x="16" y="0"/>
                  </a:moveTo>
                  <a:lnTo>
                    <a:pt x="16" y="0"/>
                  </a:lnTo>
                  <a:lnTo>
                    <a:pt x="12" y="0"/>
                  </a:lnTo>
                  <a:lnTo>
                    <a:pt x="8" y="2"/>
                  </a:lnTo>
                  <a:lnTo>
                    <a:pt x="8" y="2"/>
                  </a:lnTo>
                  <a:lnTo>
                    <a:pt x="6" y="8"/>
                  </a:lnTo>
                  <a:lnTo>
                    <a:pt x="2" y="12"/>
                  </a:lnTo>
                  <a:lnTo>
                    <a:pt x="0" y="18"/>
                  </a:lnTo>
                  <a:lnTo>
                    <a:pt x="0" y="22"/>
                  </a:lnTo>
                  <a:lnTo>
                    <a:pt x="0" y="22"/>
                  </a:lnTo>
                  <a:lnTo>
                    <a:pt x="4" y="24"/>
                  </a:lnTo>
                  <a:lnTo>
                    <a:pt x="6" y="26"/>
                  </a:lnTo>
                  <a:lnTo>
                    <a:pt x="6" y="26"/>
                  </a:lnTo>
                  <a:lnTo>
                    <a:pt x="12" y="24"/>
                  </a:lnTo>
                  <a:lnTo>
                    <a:pt x="18" y="22"/>
                  </a:lnTo>
                  <a:lnTo>
                    <a:pt x="18" y="22"/>
                  </a:lnTo>
                  <a:lnTo>
                    <a:pt x="22" y="14"/>
                  </a:lnTo>
                  <a:lnTo>
                    <a:pt x="24" y="8"/>
                  </a:lnTo>
                  <a:lnTo>
                    <a:pt x="20" y="2"/>
                  </a:lnTo>
                  <a:lnTo>
                    <a:pt x="18" y="0"/>
                  </a:lnTo>
                  <a:lnTo>
                    <a:pt x="1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50" name="Freeform 35"/>
            <p:cNvSpPr>
              <a:spLocks/>
            </p:cNvSpPr>
            <p:nvPr/>
          </p:nvSpPr>
          <p:spPr bwMode="auto">
            <a:xfrm>
              <a:off x="980" y="1784"/>
              <a:ext cx="2" cy="2"/>
            </a:xfrm>
            <a:custGeom>
              <a:avLst/>
              <a:gdLst>
                <a:gd name="T0" fmla="*/ 2 w 2"/>
                <a:gd name="T1" fmla="*/ 0 h 2"/>
                <a:gd name="T2" fmla="*/ 2 w 2"/>
                <a:gd name="T3" fmla="*/ 0 h 2"/>
                <a:gd name="T4" fmla="*/ 0 w 2"/>
                <a:gd name="T5" fmla="*/ 2 h 2"/>
                <a:gd name="T6" fmla="*/ 0 w 2"/>
                <a:gd name="T7" fmla="*/ 2 h 2"/>
                <a:gd name="T8" fmla="*/ 0 w 2"/>
                <a:gd name="T9" fmla="*/ 2 h 2"/>
                <a:gd name="T10" fmla="*/ 2 w 2"/>
                <a:gd name="T11" fmla="*/ 0 h 2"/>
                <a:gd name="T12" fmla="*/ 2 w 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2" y="0"/>
                  </a:moveTo>
                  <a:lnTo>
                    <a:pt x="2" y="0"/>
                  </a:lnTo>
                  <a:lnTo>
                    <a:pt x="0" y="2"/>
                  </a:lnTo>
                  <a:lnTo>
                    <a:pt x="0" y="2"/>
                  </a:lnTo>
                  <a:lnTo>
                    <a:pt x="0" y="2"/>
                  </a:lnTo>
                  <a:lnTo>
                    <a:pt x="2" y="0"/>
                  </a:lnTo>
                  <a:lnTo>
                    <a:pt x="2"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51" name="Freeform 36"/>
            <p:cNvSpPr>
              <a:spLocks/>
            </p:cNvSpPr>
            <p:nvPr/>
          </p:nvSpPr>
          <p:spPr bwMode="auto">
            <a:xfrm>
              <a:off x="980" y="1784"/>
              <a:ext cx="2" cy="2"/>
            </a:xfrm>
            <a:custGeom>
              <a:avLst/>
              <a:gdLst>
                <a:gd name="T0" fmla="*/ 2 w 2"/>
                <a:gd name="T1" fmla="*/ 0 h 2"/>
                <a:gd name="T2" fmla="*/ 2 w 2"/>
                <a:gd name="T3" fmla="*/ 0 h 2"/>
                <a:gd name="T4" fmla="*/ 0 w 2"/>
                <a:gd name="T5" fmla="*/ 2 h 2"/>
                <a:gd name="T6" fmla="*/ 0 w 2"/>
                <a:gd name="T7" fmla="*/ 2 h 2"/>
                <a:gd name="T8" fmla="*/ 0 w 2"/>
                <a:gd name="T9" fmla="*/ 2 h 2"/>
                <a:gd name="T10" fmla="*/ 2 w 2"/>
                <a:gd name="T11" fmla="*/ 0 h 2"/>
                <a:gd name="T12" fmla="*/ 2 w 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2" y="0"/>
                  </a:moveTo>
                  <a:lnTo>
                    <a:pt x="2" y="0"/>
                  </a:lnTo>
                  <a:lnTo>
                    <a:pt x="0" y="2"/>
                  </a:lnTo>
                  <a:lnTo>
                    <a:pt x="0" y="2"/>
                  </a:lnTo>
                  <a:lnTo>
                    <a:pt x="0" y="2"/>
                  </a:lnTo>
                  <a:lnTo>
                    <a:pt x="2" y="0"/>
                  </a:lnTo>
                  <a:lnTo>
                    <a:pt x="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52" name="Freeform 37"/>
            <p:cNvSpPr>
              <a:spLocks/>
            </p:cNvSpPr>
            <p:nvPr/>
          </p:nvSpPr>
          <p:spPr bwMode="auto">
            <a:xfrm>
              <a:off x="966" y="1818"/>
              <a:ext cx="32" cy="38"/>
            </a:xfrm>
            <a:custGeom>
              <a:avLst/>
              <a:gdLst>
                <a:gd name="T0" fmla="*/ 18 w 32"/>
                <a:gd name="T1" fmla="*/ 0 h 38"/>
                <a:gd name="T2" fmla="*/ 18 w 32"/>
                <a:gd name="T3" fmla="*/ 0 h 38"/>
                <a:gd name="T4" fmla="*/ 14 w 32"/>
                <a:gd name="T5" fmla="*/ 0 h 38"/>
                <a:gd name="T6" fmla="*/ 10 w 32"/>
                <a:gd name="T7" fmla="*/ 2 h 38"/>
                <a:gd name="T8" fmla="*/ 6 w 32"/>
                <a:gd name="T9" fmla="*/ 6 h 38"/>
                <a:gd name="T10" fmla="*/ 4 w 32"/>
                <a:gd name="T11" fmla="*/ 12 h 38"/>
                <a:gd name="T12" fmla="*/ 4 w 32"/>
                <a:gd name="T13" fmla="*/ 12 h 38"/>
                <a:gd name="T14" fmla="*/ 2 w 32"/>
                <a:gd name="T15" fmla="*/ 28 h 38"/>
                <a:gd name="T16" fmla="*/ 2 w 32"/>
                <a:gd name="T17" fmla="*/ 28 h 38"/>
                <a:gd name="T18" fmla="*/ 0 w 32"/>
                <a:gd name="T19" fmla="*/ 36 h 38"/>
                <a:gd name="T20" fmla="*/ 2 w 32"/>
                <a:gd name="T21" fmla="*/ 38 h 38"/>
                <a:gd name="T22" fmla="*/ 4 w 32"/>
                <a:gd name="T23" fmla="*/ 38 h 38"/>
                <a:gd name="T24" fmla="*/ 4 w 32"/>
                <a:gd name="T25" fmla="*/ 38 h 38"/>
                <a:gd name="T26" fmla="*/ 6 w 32"/>
                <a:gd name="T27" fmla="*/ 38 h 38"/>
                <a:gd name="T28" fmla="*/ 6 w 32"/>
                <a:gd name="T29" fmla="*/ 38 h 38"/>
                <a:gd name="T30" fmla="*/ 12 w 32"/>
                <a:gd name="T31" fmla="*/ 38 h 38"/>
                <a:gd name="T32" fmla="*/ 16 w 32"/>
                <a:gd name="T33" fmla="*/ 34 h 38"/>
                <a:gd name="T34" fmla="*/ 26 w 32"/>
                <a:gd name="T35" fmla="*/ 26 h 38"/>
                <a:gd name="T36" fmla="*/ 32 w 32"/>
                <a:gd name="T37" fmla="*/ 16 h 38"/>
                <a:gd name="T38" fmla="*/ 32 w 32"/>
                <a:gd name="T39" fmla="*/ 12 h 38"/>
                <a:gd name="T40" fmla="*/ 32 w 32"/>
                <a:gd name="T41" fmla="*/ 8 h 38"/>
                <a:gd name="T42" fmla="*/ 32 w 32"/>
                <a:gd name="T43" fmla="*/ 8 h 38"/>
                <a:gd name="T44" fmla="*/ 26 w 32"/>
                <a:gd name="T45" fmla="*/ 2 h 38"/>
                <a:gd name="T46" fmla="*/ 18 w 32"/>
                <a:gd name="T47"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2" h="38">
                  <a:moveTo>
                    <a:pt x="18" y="0"/>
                  </a:moveTo>
                  <a:lnTo>
                    <a:pt x="18" y="0"/>
                  </a:lnTo>
                  <a:lnTo>
                    <a:pt x="14" y="0"/>
                  </a:lnTo>
                  <a:lnTo>
                    <a:pt x="10" y="2"/>
                  </a:lnTo>
                  <a:lnTo>
                    <a:pt x="6" y="6"/>
                  </a:lnTo>
                  <a:lnTo>
                    <a:pt x="4" y="12"/>
                  </a:lnTo>
                  <a:lnTo>
                    <a:pt x="4" y="12"/>
                  </a:lnTo>
                  <a:lnTo>
                    <a:pt x="2" y="28"/>
                  </a:lnTo>
                  <a:lnTo>
                    <a:pt x="2" y="28"/>
                  </a:lnTo>
                  <a:lnTo>
                    <a:pt x="0" y="36"/>
                  </a:lnTo>
                  <a:lnTo>
                    <a:pt x="2" y="38"/>
                  </a:lnTo>
                  <a:lnTo>
                    <a:pt x="4" y="38"/>
                  </a:lnTo>
                  <a:lnTo>
                    <a:pt x="4" y="38"/>
                  </a:lnTo>
                  <a:lnTo>
                    <a:pt x="6" y="38"/>
                  </a:lnTo>
                  <a:lnTo>
                    <a:pt x="6" y="38"/>
                  </a:lnTo>
                  <a:lnTo>
                    <a:pt x="12" y="38"/>
                  </a:lnTo>
                  <a:lnTo>
                    <a:pt x="16" y="34"/>
                  </a:lnTo>
                  <a:lnTo>
                    <a:pt x="26" y="26"/>
                  </a:lnTo>
                  <a:lnTo>
                    <a:pt x="32" y="16"/>
                  </a:lnTo>
                  <a:lnTo>
                    <a:pt x="32" y="12"/>
                  </a:lnTo>
                  <a:lnTo>
                    <a:pt x="32" y="8"/>
                  </a:lnTo>
                  <a:lnTo>
                    <a:pt x="32" y="8"/>
                  </a:lnTo>
                  <a:lnTo>
                    <a:pt x="26" y="2"/>
                  </a:lnTo>
                  <a:lnTo>
                    <a:pt x="18"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53" name="Freeform 38"/>
            <p:cNvSpPr>
              <a:spLocks/>
            </p:cNvSpPr>
            <p:nvPr/>
          </p:nvSpPr>
          <p:spPr bwMode="auto">
            <a:xfrm>
              <a:off x="966" y="1818"/>
              <a:ext cx="32" cy="38"/>
            </a:xfrm>
            <a:custGeom>
              <a:avLst/>
              <a:gdLst>
                <a:gd name="T0" fmla="*/ 18 w 32"/>
                <a:gd name="T1" fmla="*/ 0 h 38"/>
                <a:gd name="T2" fmla="*/ 18 w 32"/>
                <a:gd name="T3" fmla="*/ 0 h 38"/>
                <a:gd name="T4" fmla="*/ 14 w 32"/>
                <a:gd name="T5" fmla="*/ 0 h 38"/>
                <a:gd name="T6" fmla="*/ 10 w 32"/>
                <a:gd name="T7" fmla="*/ 2 h 38"/>
                <a:gd name="T8" fmla="*/ 6 w 32"/>
                <a:gd name="T9" fmla="*/ 6 h 38"/>
                <a:gd name="T10" fmla="*/ 4 w 32"/>
                <a:gd name="T11" fmla="*/ 12 h 38"/>
                <a:gd name="T12" fmla="*/ 4 w 32"/>
                <a:gd name="T13" fmla="*/ 12 h 38"/>
                <a:gd name="T14" fmla="*/ 2 w 32"/>
                <a:gd name="T15" fmla="*/ 28 h 38"/>
                <a:gd name="T16" fmla="*/ 2 w 32"/>
                <a:gd name="T17" fmla="*/ 28 h 38"/>
                <a:gd name="T18" fmla="*/ 0 w 32"/>
                <a:gd name="T19" fmla="*/ 36 h 38"/>
                <a:gd name="T20" fmla="*/ 2 w 32"/>
                <a:gd name="T21" fmla="*/ 38 h 38"/>
                <a:gd name="T22" fmla="*/ 4 w 32"/>
                <a:gd name="T23" fmla="*/ 38 h 38"/>
                <a:gd name="T24" fmla="*/ 4 w 32"/>
                <a:gd name="T25" fmla="*/ 38 h 38"/>
                <a:gd name="T26" fmla="*/ 6 w 32"/>
                <a:gd name="T27" fmla="*/ 38 h 38"/>
                <a:gd name="T28" fmla="*/ 6 w 32"/>
                <a:gd name="T29" fmla="*/ 38 h 38"/>
                <a:gd name="T30" fmla="*/ 12 w 32"/>
                <a:gd name="T31" fmla="*/ 38 h 38"/>
                <a:gd name="T32" fmla="*/ 16 w 32"/>
                <a:gd name="T33" fmla="*/ 34 h 38"/>
                <a:gd name="T34" fmla="*/ 26 w 32"/>
                <a:gd name="T35" fmla="*/ 26 h 38"/>
                <a:gd name="T36" fmla="*/ 32 w 32"/>
                <a:gd name="T37" fmla="*/ 16 h 38"/>
                <a:gd name="T38" fmla="*/ 32 w 32"/>
                <a:gd name="T39" fmla="*/ 12 h 38"/>
                <a:gd name="T40" fmla="*/ 32 w 32"/>
                <a:gd name="T41" fmla="*/ 8 h 38"/>
                <a:gd name="T42" fmla="*/ 32 w 32"/>
                <a:gd name="T43" fmla="*/ 8 h 38"/>
                <a:gd name="T44" fmla="*/ 26 w 32"/>
                <a:gd name="T45" fmla="*/ 2 h 38"/>
                <a:gd name="T46" fmla="*/ 18 w 32"/>
                <a:gd name="T47"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2" h="38">
                  <a:moveTo>
                    <a:pt x="18" y="0"/>
                  </a:moveTo>
                  <a:lnTo>
                    <a:pt x="18" y="0"/>
                  </a:lnTo>
                  <a:lnTo>
                    <a:pt x="14" y="0"/>
                  </a:lnTo>
                  <a:lnTo>
                    <a:pt x="10" y="2"/>
                  </a:lnTo>
                  <a:lnTo>
                    <a:pt x="6" y="6"/>
                  </a:lnTo>
                  <a:lnTo>
                    <a:pt x="4" y="12"/>
                  </a:lnTo>
                  <a:lnTo>
                    <a:pt x="4" y="12"/>
                  </a:lnTo>
                  <a:lnTo>
                    <a:pt x="2" y="28"/>
                  </a:lnTo>
                  <a:lnTo>
                    <a:pt x="2" y="28"/>
                  </a:lnTo>
                  <a:lnTo>
                    <a:pt x="0" y="36"/>
                  </a:lnTo>
                  <a:lnTo>
                    <a:pt x="2" y="38"/>
                  </a:lnTo>
                  <a:lnTo>
                    <a:pt x="4" y="38"/>
                  </a:lnTo>
                  <a:lnTo>
                    <a:pt x="4" y="38"/>
                  </a:lnTo>
                  <a:lnTo>
                    <a:pt x="6" y="38"/>
                  </a:lnTo>
                  <a:lnTo>
                    <a:pt x="6" y="38"/>
                  </a:lnTo>
                  <a:lnTo>
                    <a:pt x="12" y="38"/>
                  </a:lnTo>
                  <a:lnTo>
                    <a:pt x="16" y="34"/>
                  </a:lnTo>
                  <a:lnTo>
                    <a:pt x="26" y="26"/>
                  </a:lnTo>
                  <a:lnTo>
                    <a:pt x="32" y="16"/>
                  </a:lnTo>
                  <a:lnTo>
                    <a:pt x="32" y="12"/>
                  </a:lnTo>
                  <a:lnTo>
                    <a:pt x="32" y="8"/>
                  </a:lnTo>
                  <a:lnTo>
                    <a:pt x="32" y="8"/>
                  </a:lnTo>
                  <a:lnTo>
                    <a:pt x="26" y="2"/>
                  </a:lnTo>
                  <a:lnTo>
                    <a:pt x="1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54" name="Freeform 39"/>
            <p:cNvSpPr>
              <a:spLocks/>
            </p:cNvSpPr>
            <p:nvPr/>
          </p:nvSpPr>
          <p:spPr bwMode="auto">
            <a:xfrm>
              <a:off x="1014" y="1864"/>
              <a:ext cx="44" cy="30"/>
            </a:xfrm>
            <a:custGeom>
              <a:avLst/>
              <a:gdLst>
                <a:gd name="T0" fmla="*/ 16 w 44"/>
                <a:gd name="T1" fmla="*/ 0 h 30"/>
                <a:gd name="T2" fmla="*/ 16 w 44"/>
                <a:gd name="T3" fmla="*/ 0 h 30"/>
                <a:gd name="T4" fmla="*/ 10 w 44"/>
                <a:gd name="T5" fmla="*/ 0 h 30"/>
                <a:gd name="T6" fmla="*/ 4 w 44"/>
                <a:gd name="T7" fmla="*/ 2 h 30"/>
                <a:gd name="T8" fmla="*/ 4 w 44"/>
                <a:gd name="T9" fmla="*/ 2 h 30"/>
                <a:gd name="T10" fmla="*/ 2 w 44"/>
                <a:gd name="T11" fmla="*/ 6 h 30"/>
                <a:gd name="T12" fmla="*/ 0 w 44"/>
                <a:gd name="T13" fmla="*/ 10 h 30"/>
                <a:gd name="T14" fmla="*/ 2 w 44"/>
                <a:gd name="T15" fmla="*/ 14 h 30"/>
                <a:gd name="T16" fmla="*/ 4 w 44"/>
                <a:gd name="T17" fmla="*/ 16 h 30"/>
                <a:gd name="T18" fmla="*/ 4 w 44"/>
                <a:gd name="T19" fmla="*/ 16 h 30"/>
                <a:gd name="T20" fmla="*/ 8 w 44"/>
                <a:gd name="T21" fmla="*/ 18 h 30"/>
                <a:gd name="T22" fmla="*/ 12 w 44"/>
                <a:gd name="T23" fmla="*/ 18 h 30"/>
                <a:gd name="T24" fmla="*/ 16 w 44"/>
                <a:gd name="T25" fmla="*/ 18 h 30"/>
                <a:gd name="T26" fmla="*/ 20 w 44"/>
                <a:gd name="T27" fmla="*/ 20 h 30"/>
                <a:gd name="T28" fmla="*/ 20 w 44"/>
                <a:gd name="T29" fmla="*/ 20 h 30"/>
                <a:gd name="T30" fmla="*/ 26 w 44"/>
                <a:gd name="T31" fmla="*/ 26 h 30"/>
                <a:gd name="T32" fmla="*/ 30 w 44"/>
                <a:gd name="T33" fmla="*/ 28 h 30"/>
                <a:gd name="T34" fmla="*/ 32 w 44"/>
                <a:gd name="T35" fmla="*/ 30 h 30"/>
                <a:gd name="T36" fmla="*/ 32 w 44"/>
                <a:gd name="T37" fmla="*/ 30 h 30"/>
                <a:gd name="T38" fmla="*/ 32 w 44"/>
                <a:gd name="T39" fmla="*/ 30 h 30"/>
                <a:gd name="T40" fmla="*/ 32 w 44"/>
                <a:gd name="T41" fmla="*/ 30 h 30"/>
                <a:gd name="T42" fmla="*/ 38 w 44"/>
                <a:gd name="T43" fmla="*/ 28 h 30"/>
                <a:gd name="T44" fmla="*/ 42 w 44"/>
                <a:gd name="T45" fmla="*/ 24 h 30"/>
                <a:gd name="T46" fmla="*/ 44 w 44"/>
                <a:gd name="T47" fmla="*/ 18 h 30"/>
                <a:gd name="T48" fmla="*/ 44 w 44"/>
                <a:gd name="T49" fmla="*/ 14 h 30"/>
                <a:gd name="T50" fmla="*/ 44 w 44"/>
                <a:gd name="T51" fmla="*/ 14 h 30"/>
                <a:gd name="T52" fmla="*/ 40 w 44"/>
                <a:gd name="T53" fmla="*/ 8 h 30"/>
                <a:gd name="T54" fmla="*/ 34 w 44"/>
                <a:gd name="T55" fmla="*/ 4 h 30"/>
                <a:gd name="T56" fmla="*/ 26 w 44"/>
                <a:gd name="T57" fmla="*/ 0 h 30"/>
                <a:gd name="T58" fmla="*/ 16 w 44"/>
                <a:gd name="T59"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4" h="30">
                  <a:moveTo>
                    <a:pt x="16" y="0"/>
                  </a:moveTo>
                  <a:lnTo>
                    <a:pt x="16" y="0"/>
                  </a:lnTo>
                  <a:lnTo>
                    <a:pt x="10" y="0"/>
                  </a:lnTo>
                  <a:lnTo>
                    <a:pt x="4" y="2"/>
                  </a:lnTo>
                  <a:lnTo>
                    <a:pt x="4" y="2"/>
                  </a:lnTo>
                  <a:lnTo>
                    <a:pt x="2" y="6"/>
                  </a:lnTo>
                  <a:lnTo>
                    <a:pt x="0" y="10"/>
                  </a:lnTo>
                  <a:lnTo>
                    <a:pt x="2" y="14"/>
                  </a:lnTo>
                  <a:lnTo>
                    <a:pt x="4" y="16"/>
                  </a:lnTo>
                  <a:lnTo>
                    <a:pt x="4" y="16"/>
                  </a:lnTo>
                  <a:lnTo>
                    <a:pt x="8" y="18"/>
                  </a:lnTo>
                  <a:lnTo>
                    <a:pt x="12" y="18"/>
                  </a:lnTo>
                  <a:lnTo>
                    <a:pt x="16" y="18"/>
                  </a:lnTo>
                  <a:lnTo>
                    <a:pt x="20" y="20"/>
                  </a:lnTo>
                  <a:lnTo>
                    <a:pt x="20" y="20"/>
                  </a:lnTo>
                  <a:lnTo>
                    <a:pt x="26" y="26"/>
                  </a:lnTo>
                  <a:lnTo>
                    <a:pt x="30" y="28"/>
                  </a:lnTo>
                  <a:lnTo>
                    <a:pt x="32" y="30"/>
                  </a:lnTo>
                  <a:lnTo>
                    <a:pt x="32" y="30"/>
                  </a:lnTo>
                  <a:lnTo>
                    <a:pt x="32" y="30"/>
                  </a:lnTo>
                  <a:lnTo>
                    <a:pt x="32" y="30"/>
                  </a:lnTo>
                  <a:lnTo>
                    <a:pt x="38" y="28"/>
                  </a:lnTo>
                  <a:lnTo>
                    <a:pt x="42" y="24"/>
                  </a:lnTo>
                  <a:lnTo>
                    <a:pt x="44" y="18"/>
                  </a:lnTo>
                  <a:lnTo>
                    <a:pt x="44" y="14"/>
                  </a:lnTo>
                  <a:lnTo>
                    <a:pt x="44" y="14"/>
                  </a:lnTo>
                  <a:lnTo>
                    <a:pt x="40" y="8"/>
                  </a:lnTo>
                  <a:lnTo>
                    <a:pt x="34" y="4"/>
                  </a:lnTo>
                  <a:lnTo>
                    <a:pt x="26" y="0"/>
                  </a:lnTo>
                  <a:lnTo>
                    <a:pt x="16"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55" name="Freeform 40"/>
            <p:cNvSpPr>
              <a:spLocks/>
            </p:cNvSpPr>
            <p:nvPr/>
          </p:nvSpPr>
          <p:spPr bwMode="auto">
            <a:xfrm>
              <a:off x="1014" y="1864"/>
              <a:ext cx="44" cy="30"/>
            </a:xfrm>
            <a:custGeom>
              <a:avLst/>
              <a:gdLst>
                <a:gd name="T0" fmla="*/ 16 w 44"/>
                <a:gd name="T1" fmla="*/ 0 h 30"/>
                <a:gd name="T2" fmla="*/ 16 w 44"/>
                <a:gd name="T3" fmla="*/ 0 h 30"/>
                <a:gd name="T4" fmla="*/ 10 w 44"/>
                <a:gd name="T5" fmla="*/ 0 h 30"/>
                <a:gd name="T6" fmla="*/ 4 w 44"/>
                <a:gd name="T7" fmla="*/ 2 h 30"/>
                <a:gd name="T8" fmla="*/ 4 w 44"/>
                <a:gd name="T9" fmla="*/ 2 h 30"/>
                <a:gd name="T10" fmla="*/ 2 w 44"/>
                <a:gd name="T11" fmla="*/ 6 h 30"/>
                <a:gd name="T12" fmla="*/ 0 w 44"/>
                <a:gd name="T13" fmla="*/ 10 h 30"/>
                <a:gd name="T14" fmla="*/ 2 w 44"/>
                <a:gd name="T15" fmla="*/ 14 h 30"/>
                <a:gd name="T16" fmla="*/ 4 w 44"/>
                <a:gd name="T17" fmla="*/ 16 h 30"/>
                <a:gd name="T18" fmla="*/ 4 w 44"/>
                <a:gd name="T19" fmla="*/ 16 h 30"/>
                <a:gd name="T20" fmla="*/ 8 w 44"/>
                <a:gd name="T21" fmla="*/ 18 h 30"/>
                <a:gd name="T22" fmla="*/ 12 w 44"/>
                <a:gd name="T23" fmla="*/ 18 h 30"/>
                <a:gd name="T24" fmla="*/ 16 w 44"/>
                <a:gd name="T25" fmla="*/ 18 h 30"/>
                <a:gd name="T26" fmla="*/ 20 w 44"/>
                <a:gd name="T27" fmla="*/ 20 h 30"/>
                <a:gd name="T28" fmla="*/ 20 w 44"/>
                <a:gd name="T29" fmla="*/ 20 h 30"/>
                <a:gd name="T30" fmla="*/ 26 w 44"/>
                <a:gd name="T31" fmla="*/ 26 h 30"/>
                <a:gd name="T32" fmla="*/ 30 w 44"/>
                <a:gd name="T33" fmla="*/ 28 h 30"/>
                <a:gd name="T34" fmla="*/ 32 w 44"/>
                <a:gd name="T35" fmla="*/ 30 h 30"/>
                <a:gd name="T36" fmla="*/ 32 w 44"/>
                <a:gd name="T37" fmla="*/ 30 h 30"/>
                <a:gd name="T38" fmla="*/ 32 w 44"/>
                <a:gd name="T39" fmla="*/ 30 h 30"/>
                <a:gd name="T40" fmla="*/ 32 w 44"/>
                <a:gd name="T41" fmla="*/ 30 h 30"/>
                <a:gd name="T42" fmla="*/ 38 w 44"/>
                <a:gd name="T43" fmla="*/ 28 h 30"/>
                <a:gd name="T44" fmla="*/ 42 w 44"/>
                <a:gd name="T45" fmla="*/ 24 h 30"/>
                <a:gd name="T46" fmla="*/ 44 w 44"/>
                <a:gd name="T47" fmla="*/ 18 h 30"/>
                <a:gd name="T48" fmla="*/ 44 w 44"/>
                <a:gd name="T49" fmla="*/ 14 h 30"/>
                <a:gd name="T50" fmla="*/ 44 w 44"/>
                <a:gd name="T51" fmla="*/ 14 h 30"/>
                <a:gd name="T52" fmla="*/ 40 w 44"/>
                <a:gd name="T53" fmla="*/ 8 h 30"/>
                <a:gd name="T54" fmla="*/ 34 w 44"/>
                <a:gd name="T55" fmla="*/ 4 h 30"/>
                <a:gd name="T56" fmla="*/ 26 w 44"/>
                <a:gd name="T57" fmla="*/ 0 h 30"/>
                <a:gd name="T58" fmla="*/ 16 w 44"/>
                <a:gd name="T59"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4" h="30">
                  <a:moveTo>
                    <a:pt x="16" y="0"/>
                  </a:moveTo>
                  <a:lnTo>
                    <a:pt x="16" y="0"/>
                  </a:lnTo>
                  <a:lnTo>
                    <a:pt x="10" y="0"/>
                  </a:lnTo>
                  <a:lnTo>
                    <a:pt x="4" y="2"/>
                  </a:lnTo>
                  <a:lnTo>
                    <a:pt x="4" y="2"/>
                  </a:lnTo>
                  <a:lnTo>
                    <a:pt x="2" y="6"/>
                  </a:lnTo>
                  <a:lnTo>
                    <a:pt x="0" y="10"/>
                  </a:lnTo>
                  <a:lnTo>
                    <a:pt x="2" y="14"/>
                  </a:lnTo>
                  <a:lnTo>
                    <a:pt x="4" y="16"/>
                  </a:lnTo>
                  <a:lnTo>
                    <a:pt x="4" y="16"/>
                  </a:lnTo>
                  <a:lnTo>
                    <a:pt x="8" y="18"/>
                  </a:lnTo>
                  <a:lnTo>
                    <a:pt x="12" y="18"/>
                  </a:lnTo>
                  <a:lnTo>
                    <a:pt x="16" y="18"/>
                  </a:lnTo>
                  <a:lnTo>
                    <a:pt x="20" y="20"/>
                  </a:lnTo>
                  <a:lnTo>
                    <a:pt x="20" y="20"/>
                  </a:lnTo>
                  <a:lnTo>
                    <a:pt x="26" y="26"/>
                  </a:lnTo>
                  <a:lnTo>
                    <a:pt x="30" y="28"/>
                  </a:lnTo>
                  <a:lnTo>
                    <a:pt x="32" y="30"/>
                  </a:lnTo>
                  <a:lnTo>
                    <a:pt x="32" y="30"/>
                  </a:lnTo>
                  <a:lnTo>
                    <a:pt x="32" y="30"/>
                  </a:lnTo>
                  <a:lnTo>
                    <a:pt x="32" y="30"/>
                  </a:lnTo>
                  <a:lnTo>
                    <a:pt x="38" y="28"/>
                  </a:lnTo>
                  <a:lnTo>
                    <a:pt x="42" y="24"/>
                  </a:lnTo>
                  <a:lnTo>
                    <a:pt x="44" y="18"/>
                  </a:lnTo>
                  <a:lnTo>
                    <a:pt x="44" y="14"/>
                  </a:lnTo>
                  <a:lnTo>
                    <a:pt x="44" y="14"/>
                  </a:lnTo>
                  <a:lnTo>
                    <a:pt x="40" y="8"/>
                  </a:lnTo>
                  <a:lnTo>
                    <a:pt x="34" y="4"/>
                  </a:lnTo>
                  <a:lnTo>
                    <a:pt x="26" y="0"/>
                  </a:lnTo>
                  <a:lnTo>
                    <a:pt x="1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56" name="Freeform 41"/>
            <p:cNvSpPr>
              <a:spLocks/>
            </p:cNvSpPr>
            <p:nvPr/>
          </p:nvSpPr>
          <p:spPr bwMode="auto">
            <a:xfrm>
              <a:off x="1138" y="1870"/>
              <a:ext cx="26" cy="30"/>
            </a:xfrm>
            <a:custGeom>
              <a:avLst/>
              <a:gdLst>
                <a:gd name="T0" fmla="*/ 8 w 26"/>
                <a:gd name="T1" fmla="*/ 0 h 30"/>
                <a:gd name="T2" fmla="*/ 8 w 26"/>
                <a:gd name="T3" fmla="*/ 0 h 30"/>
                <a:gd name="T4" fmla="*/ 0 w 26"/>
                <a:gd name="T5" fmla="*/ 2 h 30"/>
                <a:gd name="T6" fmla="*/ 4 w 26"/>
                <a:gd name="T7" fmla="*/ 0 h 30"/>
                <a:gd name="T8" fmla="*/ 4 w 26"/>
                <a:gd name="T9" fmla="*/ 0 h 30"/>
                <a:gd name="T10" fmla="*/ 2 w 26"/>
                <a:gd name="T11" fmla="*/ 4 h 30"/>
                <a:gd name="T12" fmla="*/ 4 w 26"/>
                <a:gd name="T13" fmla="*/ 10 h 30"/>
                <a:gd name="T14" fmla="*/ 8 w 26"/>
                <a:gd name="T15" fmla="*/ 18 h 30"/>
                <a:gd name="T16" fmla="*/ 8 w 26"/>
                <a:gd name="T17" fmla="*/ 18 h 30"/>
                <a:gd name="T18" fmla="*/ 10 w 26"/>
                <a:gd name="T19" fmla="*/ 26 h 30"/>
                <a:gd name="T20" fmla="*/ 12 w 26"/>
                <a:gd name="T21" fmla="*/ 30 h 30"/>
                <a:gd name="T22" fmla="*/ 14 w 26"/>
                <a:gd name="T23" fmla="*/ 30 h 30"/>
                <a:gd name="T24" fmla="*/ 14 w 26"/>
                <a:gd name="T25" fmla="*/ 30 h 30"/>
                <a:gd name="T26" fmla="*/ 18 w 26"/>
                <a:gd name="T27" fmla="*/ 30 h 30"/>
                <a:gd name="T28" fmla="*/ 22 w 26"/>
                <a:gd name="T29" fmla="*/ 28 h 30"/>
                <a:gd name="T30" fmla="*/ 22 w 26"/>
                <a:gd name="T31" fmla="*/ 28 h 30"/>
                <a:gd name="T32" fmla="*/ 26 w 26"/>
                <a:gd name="T33" fmla="*/ 24 h 30"/>
                <a:gd name="T34" fmla="*/ 26 w 26"/>
                <a:gd name="T35" fmla="*/ 18 h 30"/>
                <a:gd name="T36" fmla="*/ 22 w 26"/>
                <a:gd name="T37" fmla="*/ 10 h 30"/>
                <a:gd name="T38" fmla="*/ 22 w 26"/>
                <a:gd name="T39" fmla="*/ 10 h 30"/>
                <a:gd name="T40" fmla="*/ 16 w 26"/>
                <a:gd name="T41" fmla="*/ 4 h 30"/>
                <a:gd name="T42" fmla="*/ 12 w 26"/>
                <a:gd name="T43" fmla="*/ 2 h 30"/>
                <a:gd name="T44" fmla="*/ 8 w 26"/>
                <a:gd name="T45"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6" h="30">
                  <a:moveTo>
                    <a:pt x="8" y="0"/>
                  </a:moveTo>
                  <a:lnTo>
                    <a:pt x="8" y="0"/>
                  </a:lnTo>
                  <a:lnTo>
                    <a:pt x="0" y="2"/>
                  </a:lnTo>
                  <a:lnTo>
                    <a:pt x="4" y="0"/>
                  </a:lnTo>
                  <a:lnTo>
                    <a:pt x="4" y="0"/>
                  </a:lnTo>
                  <a:lnTo>
                    <a:pt x="2" y="4"/>
                  </a:lnTo>
                  <a:lnTo>
                    <a:pt x="4" y="10"/>
                  </a:lnTo>
                  <a:lnTo>
                    <a:pt x="8" y="18"/>
                  </a:lnTo>
                  <a:lnTo>
                    <a:pt x="8" y="18"/>
                  </a:lnTo>
                  <a:lnTo>
                    <a:pt x="10" y="26"/>
                  </a:lnTo>
                  <a:lnTo>
                    <a:pt x="12" y="30"/>
                  </a:lnTo>
                  <a:lnTo>
                    <a:pt x="14" y="30"/>
                  </a:lnTo>
                  <a:lnTo>
                    <a:pt x="14" y="30"/>
                  </a:lnTo>
                  <a:lnTo>
                    <a:pt x="18" y="30"/>
                  </a:lnTo>
                  <a:lnTo>
                    <a:pt x="22" y="28"/>
                  </a:lnTo>
                  <a:lnTo>
                    <a:pt x="22" y="28"/>
                  </a:lnTo>
                  <a:lnTo>
                    <a:pt x="26" y="24"/>
                  </a:lnTo>
                  <a:lnTo>
                    <a:pt x="26" y="18"/>
                  </a:lnTo>
                  <a:lnTo>
                    <a:pt x="22" y="10"/>
                  </a:lnTo>
                  <a:lnTo>
                    <a:pt x="22" y="10"/>
                  </a:lnTo>
                  <a:lnTo>
                    <a:pt x="16" y="4"/>
                  </a:lnTo>
                  <a:lnTo>
                    <a:pt x="12" y="2"/>
                  </a:lnTo>
                  <a:lnTo>
                    <a:pt x="8"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57" name="Freeform 42"/>
            <p:cNvSpPr>
              <a:spLocks/>
            </p:cNvSpPr>
            <p:nvPr/>
          </p:nvSpPr>
          <p:spPr bwMode="auto">
            <a:xfrm>
              <a:off x="1138" y="1870"/>
              <a:ext cx="26" cy="30"/>
            </a:xfrm>
            <a:custGeom>
              <a:avLst/>
              <a:gdLst>
                <a:gd name="T0" fmla="*/ 8 w 26"/>
                <a:gd name="T1" fmla="*/ 0 h 30"/>
                <a:gd name="T2" fmla="*/ 8 w 26"/>
                <a:gd name="T3" fmla="*/ 0 h 30"/>
                <a:gd name="T4" fmla="*/ 0 w 26"/>
                <a:gd name="T5" fmla="*/ 2 h 30"/>
                <a:gd name="T6" fmla="*/ 4 w 26"/>
                <a:gd name="T7" fmla="*/ 0 h 30"/>
                <a:gd name="T8" fmla="*/ 4 w 26"/>
                <a:gd name="T9" fmla="*/ 0 h 30"/>
                <a:gd name="T10" fmla="*/ 2 w 26"/>
                <a:gd name="T11" fmla="*/ 4 h 30"/>
                <a:gd name="T12" fmla="*/ 4 w 26"/>
                <a:gd name="T13" fmla="*/ 10 h 30"/>
                <a:gd name="T14" fmla="*/ 8 w 26"/>
                <a:gd name="T15" fmla="*/ 18 h 30"/>
                <a:gd name="T16" fmla="*/ 8 w 26"/>
                <a:gd name="T17" fmla="*/ 18 h 30"/>
                <a:gd name="T18" fmla="*/ 10 w 26"/>
                <a:gd name="T19" fmla="*/ 26 h 30"/>
                <a:gd name="T20" fmla="*/ 12 w 26"/>
                <a:gd name="T21" fmla="*/ 30 h 30"/>
                <a:gd name="T22" fmla="*/ 14 w 26"/>
                <a:gd name="T23" fmla="*/ 30 h 30"/>
                <a:gd name="T24" fmla="*/ 14 w 26"/>
                <a:gd name="T25" fmla="*/ 30 h 30"/>
                <a:gd name="T26" fmla="*/ 18 w 26"/>
                <a:gd name="T27" fmla="*/ 30 h 30"/>
                <a:gd name="T28" fmla="*/ 22 w 26"/>
                <a:gd name="T29" fmla="*/ 28 h 30"/>
                <a:gd name="T30" fmla="*/ 22 w 26"/>
                <a:gd name="T31" fmla="*/ 28 h 30"/>
                <a:gd name="T32" fmla="*/ 26 w 26"/>
                <a:gd name="T33" fmla="*/ 24 h 30"/>
                <a:gd name="T34" fmla="*/ 26 w 26"/>
                <a:gd name="T35" fmla="*/ 18 h 30"/>
                <a:gd name="T36" fmla="*/ 22 w 26"/>
                <a:gd name="T37" fmla="*/ 10 h 30"/>
                <a:gd name="T38" fmla="*/ 22 w 26"/>
                <a:gd name="T39" fmla="*/ 10 h 30"/>
                <a:gd name="T40" fmla="*/ 16 w 26"/>
                <a:gd name="T41" fmla="*/ 4 h 30"/>
                <a:gd name="T42" fmla="*/ 12 w 26"/>
                <a:gd name="T43" fmla="*/ 2 h 30"/>
                <a:gd name="T44" fmla="*/ 8 w 26"/>
                <a:gd name="T45"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6" h="30">
                  <a:moveTo>
                    <a:pt x="8" y="0"/>
                  </a:moveTo>
                  <a:lnTo>
                    <a:pt x="8" y="0"/>
                  </a:lnTo>
                  <a:lnTo>
                    <a:pt x="0" y="2"/>
                  </a:lnTo>
                  <a:lnTo>
                    <a:pt x="4" y="0"/>
                  </a:lnTo>
                  <a:lnTo>
                    <a:pt x="4" y="0"/>
                  </a:lnTo>
                  <a:lnTo>
                    <a:pt x="2" y="4"/>
                  </a:lnTo>
                  <a:lnTo>
                    <a:pt x="4" y="10"/>
                  </a:lnTo>
                  <a:lnTo>
                    <a:pt x="8" y="18"/>
                  </a:lnTo>
                  <a:lnTo>
                    <a:pt x="8" y="18"/>
                  </a:lnTo>
                  <a:lnTo>
                    <a:pt x="10" y="26"/>
                  </a:lnTo>
                  <a:lnTo>
                    <a:pt x="12" y="30"/>
                  </a:lnTo>
                  <a:lnTo>
                    <a:pt x="14" y="30"/>
                  </a:lnTo>
                  <a:lnTo>
                    <a:pt x="14" y="30"/>
                  </a:lnTo>
                  <a:lnTo>
                    <a:pt x="18" y="30"/>
                  </a:lnTo>
                  <a:lnTo>
                    <a:pt x="22" y="28"/>
                  </a:lnTo>
                  <a:lnTo>
                    <a:pt x="22" y="28"/>
                  </a:lnTo>
                  <a:lnTo>
                    <a:pt x="26" y="24"/>
                  </a:lnTo>
                  <a:lnTo>
                    <a:pt x="26" y="18"/>
                  </a:lnTo>
                  <a:lnTo>
                    <a:pt x="22" y="10"/>
                  </a:lnTo>
                  <a:lnTo>
                    <a:pt x="22" y="10"/>
                  </a:lnTo>
                  <a:lnTo>
                    <a:pt x="16" y="4"/>
                  </a:lnTo>
                  <a:lnTo>
                    <a:pt x="12" y="2"/>
                  </a:lnTo>
                  <a:lnTo>
                    <a:pt x="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58" name="Freeform 43"/>
            <p:cNvSpPr>
              <a:spLocks/>
            </p:cNvSpPr>
            <p:nvPr/>
          </p:nvSpPr>
          <p:spPr bwMode="auto">
            <a:xfrm>
              <a:off x="1166" y="1912"/>
              <a:ext cx="28" cy="26"/>
            </a:xfrm>
            <a:custGeom>
              <a:avLst/>
              <a:gdLst>
                <a:gd name="T0" fmla="*/ 12 w 28"/>
                <a:gd name="T1" fmla="*/ 0 h 26"/>
                <a:gd name="T2" fmla="*/ 12 w 28"/>
                <a:gd name="T3" fmla="*/ 0 h 26"/>
                <a:gd name="T4" fmla="*/ 4 w 28"/>
                <a:gd name="T5" fmla="*/ 0 h 26"/>
                <a:gd name="T6" fmla="*/ 0 w 28"/>
                <a:gd name="T7" fmla="*/ 4 h 26"/>
                <a:gd name="T8" fmla="*/ 0 w 28"/>
                <a:gd name="T9" fmla="*/ 6 h 26"/>
                <a:gd name="T10" fmla="*/ 0 w 28"/>
                <a:gd name="T11" fmla="*/ 6 h 26"/>
                <a:gd name="T12" fmla="*/ 0 w 28"/>
                <a:gd name="T13" fmla="*/ 12 h 26"/>
                <a:gd name="T14" fmla="*/ 4 w 28"/>
                <a:gd name="T15" fmla="*/ 16 h 26"/>
                <a:gd name="T16" fmla="*/ 14 w 28"/>
                <a:gd name="T17" fmla="*/ 24 h 26"/>
                <a:gd name="T18" fmla="*/ 14 w 28"/>
                <a:gd name="T19" fmla="*/ 24 h 26"/>
                <a:gd name="T20" fmla="*/ 18 w 28"/>
                <a:gd name="T21" fmla="*/ 26 h 26"/>
                <a:gd name="T22" fmla="*/ 18 w 28"/>
                <a:gd name="T23" fmla="*/ 26 h 26"/>
                <a:gd name="T24" fmla="*/ 22 w 28"/>
                <a:gd name="T25" fmla="*/ 26 h 26"/>
                <a:gd name="T26" fmla="*/ 24 w 28"/>
                <a:gd name="T27" fmla="*/ 24 h 26"/>
                <a:gd name="T28" fmla="*/ 26 w 28"/>
                <a:gd name="T29" fmla="*/ 16 h 26"/>
                <a:gd name="T30" fmla="*/ 28 w 28"/>
                <a:gd name="T31" fmla="*/ 8 h 26"/>
                <a:gd name="T32" fmla="*/ 24 w 28"/>
                <a:gd name="T33" fmla="*/ 2 h 26"/>
                <a:gd name="T34" fmla="*/ 24 w 28"/>
                <a:gd name="T35" fmla="*/ 2 h 26"/>
                <a:gd name="T36" fmla="*/ 20 w 28"/>
                <a:gd name="T37" fmla="*/ 0 h 26"/>
                <a:gd name="T38" fmla="*/ 12 w 28"/>
                <a:gd name="T39"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 h="26">
                  <a:moveTo>
                    <a:pt x="12" y="0"/>
                  </a:moveTo>
                  <a:lnTo>
                    <a:pt x="12" y="0"/>
                  </a:lnTo>
                  <a:lnTo>
                    <a:pt x="4" y="0"/>
                  </a:lnTo>
                  <a:lnTo>
                    <a:pt x="0" y="4"/>
                  </a:lnTo>
                  <a:lnTo>
                    <a:pt x="0" y="6"/>
                  </a:lnTo>
                  <a:lnTo>
                    <a:pt x="0" y="6"/>
                  </a:lnTo>
                  <a:lnTo>
                    <a:pt x="0" y="12"/>
                  </a:lnTo>
                  <a:lnTo>
                    <a:pt x="4" y="16"/>
                  </a:lnTo>
                  <a:lnTo>
                    <a:pt x="14" y="24"/>
                  </a:lnTo>
                  <a:lnTo>
                    <a:pt x="14" y="24"/>
                  </a:lnTo>
                  <a:lnTo>
                    <a:pt x="18" y="26"/>
                  </a:lnTo>
                  <a:lnTo>
                    <a:pt x="18" y="26"/>
                  </a:lnTo>
                  <a:lnTo>
                    <a:pt x="22" y="26"/>
                  </a:lnTo>
                  <a:lnTo>
                    <a:pt x="24" y="24"/>
                  </a:lnTo>
                  <a:lnTo>
                    <a:pt x="26" y="16"/>
                  </a:lnTo>
                  <a:lnTo>
                    <a:pt x="28" y="8"/>
                  </a:lnTo>
                  <a:lnTo>
                    <a:pt x="24" y="2"/>
                  </a:lnTo>
                  <a:lnTo>
                    <a:pt x="24" y="2"/>
                  </a:lnTo>
                  <a:lnTo>
                    <a:pt x="20" y="0"/>
                  </a:lnTo>
                  <a:lnTo>
                    <a:pt x="12"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59" name="Freeform 44"/>
            <p:cNvSpPr>
              <a:spLocks/>
            </p:cNvSpPr>
            <p:nvPr/>
          </p:nvSpPr>
          <p:spPr bwMode="auto">
            <a:xfrm>
              <a:off x="1166" y="1912"/>
              <a:ext cx="28" cy="26"/>
            </a:xfrm>
            <a:custGeom>
              <a:avLst/>
              <a:gdLst>
                <a:gd name="T0" fmla="*/ 12 w 28"/>
                <a:gd name="T1" fmla="*/ 0 h 26"/>
                <a:gd name="T2" fmla="*/ 12 w 28"/>
                <a:gd name="T3" fmla="*/ 0 h 26"/>
                <a:gd name="T4" fmla="*/ 4 w 28"/>
                <a:gd name="T5" fmla="*/ 0 h 26"/>
                <a:gd name="T6" fmla="*/ 0 w 28"/>
                <a:gd name="T7" fmla="*/ 4 h 26"/>
                <a:gd name="T8" fmla="*/ 0 w 28"/>
                <a:gd name="T9" fmla="*/ 6 h 26"/>
                <a:gd name="T10" fmla="*/ 0 w 28"/>
                <a:gd name="T11" fmla="*/ 6 h 26"/>
                <a:gd name="T12" fmla="*/ 0 w 28"/>
                <a:gd name="T13" fmla="*/ 12 h 26"/>
                <a:gd name="T14" fmla="*/ 4 w 28"/>
                <a:gd name="T15" fmla="*/ 16 h 26"/>
                <a:gd name="T16" fmla="*/ 14 w 28"/>
                <a:gd name="T17" fmla="*/ 24 h 26"/>
                <a:gd name="T18" fmla="*/ 14 w 28"/>
                <a:gd name="T19" fmla="*/ 24 h 26"/>
                <a:gd name="T20" fmla="*/ 18 w 28"/>
                <a:gd name="T21" fmla="*/ 26 h 26"/>
                <a:gd name="T22" fmla="*/ 18 w 28"/>
                <a:gd name="T23" fmla="*/ 26 h 26"/>
                <a:gd name="T24" fmla="*/ 22 w 28"/>
                <a:gd name="T25" fmla="*/ 26 h 26"/>
                <a:gd name="T26" fmla="*/ 24 w 28"/>
                <a:gd name="T27" fmla="*/ 24 h 26"/>
                <a:gd name="T28" fmla="*/ 26 w 28"/>
                <a:gd name="T29" fmla="*/ 16 h 26"/>
                <a:gd name="T30" fmla="*/ 28 w 28"/>
                <a:gd name="T31" fmla="*/ 8 h 26"/>
                <a:gd name="T32" fmla="*/ 24 w 28"/>
                <a:gd name="T33" fmla="*/ 2 h 26"/>
                <a:gd name="T34" fmla="*/ 24 w 28"/>
                <a:gd name="T35" fmla="*/ 2 h 26"/>
                <a:gd name="T36" fmla="*/ 20 w 28"/>
                <a:gd name="T37" fmla="*/ 0 h 26"/>
                <a:gd name="T38" fmla="*/ 12 w 28"/>
                <a:gd name="T39"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 h="26">
                  <a:moveTo>
                    <a:pt x="12" y="0"/>
                  </a:moveTo>
                  <a:lnTo>
                    <a:pt x="12" y="0"/>
                  </a:lnTo>
                  <a:lnTo>
                    <a:pt x="4" y="0"/>
                  </a:lnTo>
                  <a:lnTo>
                    <a:pt x="0" y="4"/>
                  </a:lnTo>
                  <a:lnTo>
                    <a:pt x="0" y="6"/>
                  </a:lnTo>
                  <a:lnTo>
                    <a:pt x="0" y="6"/>
                  </a:lnTo>
                  <a:lnTo>
                    <a:pt x="0" y="12"/>
                  </a:lnTo>
                  <a:lnTo>
                    <a:pt x="4" y="16"/>
                  </a:lnTo>
                  <a:lnTo>
                    <a:pt x="14" y="24"/>
                  </a:lnTo>
                  <a:lnTo>
                    <a:pt x="14" y="24"/>
                  </a:lnTo>
                  <a:lnTo>
                    <a:pt x="18" y="26"/>
                  </a:lnTo>
                  <a:lnTo>
                    <a:pt x="18" y="26"/>
                  </a:lnTo>
                  <a:lnTo>
                    <a:pt x="22" y="26"/>
                  </a:lnTo>
                  <a:lnTo>
                    <a:pt x="24" y="24"/>
                  </a:lnTo>
                  <a:lnTo>
                    <a:pt x="26" y="16"/>
                  </a:lnTo>
                  <a:lnTo>
                    <a:pt x="28" y="8"/>
                  </a:lnTo>
                  <a:lnTo>
                    <a:pt x="24" y="2"/>
                  </a:lnTo>
                  <a:lnTo>
                    <a:pt x="24" y="2"/>
                  </a:lnTo>
                  <a:lnTo>
                    <a:pt x="20" y="0"/>
                  </a:lnTo>
                  <a:lnTo>
                    <a:pt x="1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60" name="Freeform 45"/>
            <p:cNvSpPr>
              <a:spLocks/>
            </p:cNvSpPr>
            <p:nvPr/>
          </p:nvSpPr>
          <p:spPr bwMode="auto">
            <a:xfrm>
              <a:off x="1278" y="1920"/>
              <a:ext cx="26" cy="16"/>
            </a:xfrm>
            <a:custGeom>
              <a:avLst/>
              <a:gdLst>
                <a:gd name="T0" fmla="*/ 18 w 26"/>
                <a:gd name="T1" fmla="*/ 0 h 16"/>
                <a:gd name="T2" fmla="*/ 18 w 26"/>
                <a:gd name="T3" fmla="*/ 0 h 16"/>
                <a:gd name="T4" fmla="*/ 10 w 26"/>
                <a:gd name="T5" fmla="*/ 2 h 16"/>
                <a:gd name="T6" fmla="*/ 2 w 26"/>
                <a:gd name="T7" fmla="*/ 6 h 16"/>
                <a:gd name="T8" fmla="*/ 0 w 26"/>
                <a:gd name="T9" fmla="*/ 8 h 16"/>
                <a:gd name="T10" fmla="*/ 0 w 26"/>
                <a:gd name="T11" fmla="*/ 12 h 16"/>
                <a:gd name="T12" fmla="*/ 0 w 26"/>
                <a:gd name="T13" fmla="*/ 14 h 16"/>
                <a:gd name="T14" fmla="*/ 4 w 26"/>
                <a:gd name="T15" fmla="*/ 16 h 16"/>
                <a:gd name="T16" fmla="*/ 4 w 26"/>
                <a:gd name="T17" fmla="*/ 16 h 16"/>
                <a:gd name="T18" fmla="*/ 8 w 26"/>
                <a:gd name="T19" fmla="*/ 16 h 16"/>
                <a:gd name="T20" fmla="*/ 8 w 26"/>
                <a:gd name="T21" fmla="*/ 16 h 16"/>
                <a:gd name="T22" fmla="*/ 14 w 26"/>
                <a:gd name="T23" fmla="*/ 16 h 16"/>
                <a:gd name="T24" fmla="*/ 18 w 26"/>
                <a:gd name="T25" fmla="*/ 14 h 16"/>
                <a:gd name="T26" fmla="*/ 26 w 26"/>
                <a:gd name="T27" fmla="*/ 8 h 16"/>
                <a:gd name="T28" fmla="*/ 26 w 26"/>
                <a:gd name="T29" fmla="*/ 6 h 16"/>
                <a:gd name="T30" fmla="*/ 26 w 26"/>
                <a:gd name="T31" fmla="*/ 4 h 16"/>
                <a:gd name="T32" fmla="*/ 24 w 26"/>
                <a:gd name="T33" fmla="*/ 2 h 16"/>
                <a:gd name="T34" fmla="*/ 18 w 26"/>
                <a:gd name="T35" fmla="*/ 0 h 16"/>
                <a:gd name="T36" fmla="*/ 18 w 26"/>
                <a:gd name="T37" fmla="*/ 0 h 16"/>
                <a:gd name="T38" fmla="*/ 18 w 26"/>
                <a:gd name="T39"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6" h="16">
                  <a:moveTo>
                    <a:pt x="18" y="0"/>
                  </a:moveTo>
                  <a:lnTo>
                    <a:pt x="18" y="0"/>
                  </a:lnTo>
                  <a:lnTo>
                    <a:pt x="10" y="2"/>
                  </a:lnTo>
                  <a:lnTo>
                    <a:pt x="2" y="6"/>
                  </a:lnTo>
                  <a:lnTo>
                    <a:pt x="0" y="8"/>
                  </a:lnTo>
                  <a:lnTo>
                    <a:pt x="0" y="12"/>
                  </a:lnTo>
                  <a:lnTo>
                    <a:pt x="0" y="14"/>
                  </a:lnTo>
                  <a:lnTo>
                    <a:pt x="4" y="16"/>
                  </a:lnTo>
                  <a:lnTo>
                    <a:pt x="4" y="16"/>
                  </a:lnTo>
                  <a:lnTo>
                    <a:pt x="8" y="16"/>
                  </a:lnTo>
                  <a:lnTo>
                    <a:pt x="8" y="16"/>
                  </a:lnTo>
                  <a:lnTo>
                    <a:pt x="14" y="16"/>
                  </a:lnTo>
                  <a:lnTo>
                    <a:pt x="18" y="14"/>
                  </a:lnTo>
                  <a:lnTo>
                    <a:pt x="26" y="8"/>
                  </a:lnTo>
                  <a:lnTo>
                    <a:pt x="26" y="6"/>
                  </a:lnTo>
                  <a:lnTo>
                    <a:pt x="26" y="4"/>
                  </a:lnTo>
                  <a:lnTo>
                    <a:pt x="24" y="2"/>
                  </a:lnTo>
                  <a:lnTo>
                    <a:pt x="18" y="0"/>
                  </a:lnTo>
                  <a:lnTo>
                    <a:pt x="18" y="0"/>
                  </a:lnTo>
                  <a:lnTo>
                    <a:pt x="18"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61" name="Freeform 46"/>
            <p:cNvSpPr>
              <a:spLocks/>
            </p:cNvSpPr>
            <p:nvPr/>
          </p:nvSpPr>
          <p:spPr bwMode="auto">
            <a:xfrm>
              <a:off x="1278" y="1920"/>
              <a:ext cx="26" cy="16"/>
            </a:xfrm>
            <a:custGeom>
              <a:avLst/>
              <a:gdLst>
                <a:gd name="T0" fmla="*/ 18 w 26"/>
                <a:gd name="T1" fmla="*/ 0 h 16"/>
                <a:gd name="T2" fmla="*/ 18 w 26"/>
                <a:gd name="T3" fmla="*/ 0 h 16"/>
                <a:gd name="T4" fmla="*/ 10 w 26"/>
                <a:gd name="T5" fmla="*/ 2 h 16"/>
                <a:gd name="T6" fmla="*/ 2 w 26"/>
                <a:gd name="T7" fmla="*/ 6 h 16"/>
                <a:gd name="T8" fmla="*/ 0 w 26"/>
                <a:gd name="T9" fmla="*/ 8 h 16"/>
                <a:gd name="T10" fmla="*/ 0 w 26"/>
                <a:gd name="T11" fmla="*/ 12 h 16"/>
                <a:gd name="T12" fmla="*/ 0 w 26"/>
                <a:gd name="T13" fmla="*/ 14 h 16"/>
                <a:gd name="T14" fmla="*/ 4 w 26"/>
                <a:gd name="T15" fmla="*/ 16 h 16"/>
                <a:gd name="T16" fmla="*/ 4 w 26"/>
                <a:gd name="T17" fmla="*/ 16 h 16"/>
                <a:gd name="T18" fmla="*/ 8 w 26"/>
                <a:gd name="T19" fmla="*/ 16 h 16"/>
                <a:gd name="T20" fmla="*/ 8 w 26"/>
                <a:gd name="T21" fmla="*/ 16 h 16"/>
                <a:gd name="T22" fmla="*/ 14 w 26"/>
                <a:gd name="T23" fmla="*/ 16 h 16"/>
                <a:gd name="T24" fmla="*/ 18 w 26"/>
                <a:gd name="T25" fmla="*/ 14 h 16"/>
                <a:gd name="T26" fmla="*/ 26 w 26"/>
                <a:gd name="T27" fmla="*/ 8 h 16"/>
                <a:gd name="T28" fmla="*/ 26 w 26"/>
                <a:gd name="T29" fmla="*/ 6 h 16"/>
                <a:gd name="T30" fmla="*/ 26 w 26"/>
                <a:gd name="T31" fmla="*/ 4 h 16"/>
                <a:gd name="T32" fmla="*/ 24 w 26"/>
                <a:gd name="T33" fmla="*/ 2 h 16"/>
                <a:gd name="T34" fmla="*/ 18 w 26"/>
                <a:gd name="T35" fmla="*/ 0 h 16"/>
                <a:gd name="T36" fmla="*/ 18 w 26"/>
                <a:gd name="T37" fmla="*/ 0 h 16"/>
                <a:gd name="T38" fmla="*/ 18 w 26"/>
                <a:gd name="T39"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6" h="16">
                  <a:moveTo>
                    <a:pt x="18" y="0"/>
                  </a:moveTo>
                  <a:lnTo>
                    <a:pt x="18" y="0"/>
                  </a:lnTo>
                  <a:lnTo>
                    <a:pt x="10" y="2"/>
                  </a:lnTo>
                  <a:lnTo>
                    <a:pt x="2" y="6"/>
                  </a:lnTo>
                  <a:lnTo>
                    <a:pt x="0" y="8"/>
                  </a:lnTo>
                  <a:lnTo>
                    <a:pt x="0" y="12"/>
                  </a:lnTo>
                  <a:lnTo>
                    <a:pt x="0" y="14"/>
                  </a:lnTo>
                  <a:lnTo>
                    <a:pt x="4" y="16"/>
                  </a:lnTo>
                  <a:lnTo>
                    <a:pt x="4" y="16"/>
                  </a:lnTo>
                  <a:lnTo>
                    <a:pt x="8" y="16"/>
                  </a:lnTo>
                  <a:lnTo>
                    <a:pt x="8" y="16"/>
                  </a:lnTo>
                  <a:lnTo>
                    <a:pt x="14" y="16"/>
                  </a:lnTo>
                  <a:lnTo>
                    <a:pt x="18" y="14"/>
                  </a:lnTo>
                  <a:lnTo>
                    <a:pt x="26" y="8"/>
                  </a:lnTo>
                  <a:lnTo>
                    <a:pt x="26" y="6"/>
                  </a:lnTo>
                  <a:lnTo>
                    <a:pt x="26" y="4"/>
                  </a:lnTo>
                  <a:lnTo>
                    <a:pt x="24" y="2"/>
                  </a:lnTo>
                  <a:lnTo>
                    <a:pt x="18" y="0"/>
                  </a:lnTo>
                  <a:lnTo>
                    <a:pt x="18" y="0"/>
                  </a:lnTo>
                  <a:lnTo>
                    <a:pt x="1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62" name="Freeform 47"/>
            <p:cNvSpPr>
              <a:spLocks/>
            </p:cNvSpPr>
            <p:nvPr/>
          </p:nvSpPr>
          <p:spPr bwMode="auto">
            <a:xfrm>
              <a:off x="1074" y="1542"/>
              <a:ext cx="20" cy="18"/>
            </a:xfrm>
            <a:custGeom>
              <a:avLst/>
              <a:gdLst>
                <a:gd name="T0" fmla="*/ 12 w 20"/>
                <a:gd name="T1" fmla="*/ 0 h 18"/>
                <a:gd name="T2" fmla="*/ 12 w 20"/>
                <a:gd name="T3" fmla="*/ 0 h 18"/>
                <a:gd name="T4" fmla="*/ 8 w 20"/>
                <a:gd name="T5" fmla="*/ 0 h 18"/>
                <a:gd name="T6" fmla="*/ 10 w 20"/>
                <a:gd name="T7" fmla="*/ 0 h 18"/>
                <a:gd name="T8" fmla="*/ 10 w 20"/>
                <a:gd name="T9" fmla="*/ 0 h 18"/>
                <a:gd name="T10" fmla="*/ 4 w 20"/>
                <a:gd name="T11" fmla="*/ 8 h 18"/>
                <a:gd name="T12" fmla="*/ 2 w 20"/>
                <a:gd name="T13" fmla="*/ 12 h 18"/>
                <a:gd name="T14" fmla="*/ 0 w 20"/>
                <a:gd name="T15" fmla="*/ 16 h 18"/>
                <a:gd name="T16" fmla="*/ 0 w 20"/>
                <a:gd name="T17" fmla="*/ 16 h 18"/>
                <a:gd name="T18" fmla="*/ 2 w 20"/>
                <a:gd name="T19" fmla="*/ 18 h 18"/>
                <a:gd name="T20" fmla="*/ 6 w 20"/>
                <a:gd name="T21" fmla="*/ 18 h 18"/>
                <a:gd name="T22" fmla="*/ 6 w 20"/>
                <a:gd name="T23" fmla="*/ 18 h 18"/>
                <a:gd name="T24" fmla="*/ 12 w 20"/>
                <a:gd name="T25" fmla="*/ 18 h 18"/>
                <a:gd name="T26" fmla="*/ 16 w 20"/>
                <a:gd name="T27" fmla="*/ 16 h 18"/>
                <a:gd name="T28" fmla="*/ 16 w 20"/>
                <a:gd name="T29" fmla="*/ 16 h 18"/>
                <a:gd name="T30" fmla="*/ 20 w 20"/>
                <a:gd name="T31" fmla="*/ 10 h 18"/>
                <a:gd name="T32" fmla="*/ 20 w 20"/>
                <a:gd name="T33" fmla="*/ 6 h 18"/>
                <a:gd name="T34" fmla="*/ 18 w 20"/>
                <a:gd name="T35" fmla="*/ 2 h 18"/>
                <a:gd name="T36" fmla="*/ 12 w 20"/>
                <a:gd name="T3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 h="18">
                  <a:moveTo>
                    <a:pt x="12" y="0"/>
                  </a:moveTo>
                  <a:lnTo>
                    <a:pt x="12" y="0"/>
                  </a:lnTo>
                  <a:lnTo>
                    <a:pt x="8" y="0"/>
                  </a:lnTo>
                  <a:lnTo>
                    <a:pt x="10" y="0"/>
                  </a:lnTo>
                  <a:lnTo>
                    <a:pt x="10" y="0"/>
                  </a:lnTo>
                  <a:lnTo>
                    <a:pt x="4" y="8"/>
                  </a:lnTo>
                  <a:lnTo>
                    <a:pt x="2" y="12"/>
                  </a:lnTo>
                  <a:lnTo>
                    <a:pt x="0" y="16"/>
                  </a:lnTo>
                  <a:lnTo>
                    <a:pt x="0" y="16"/>
                  </a:lnTo>
                  <a:lnTo>
                    <a:pt x="2" y="18"/>
                  </a:lnTo>
                  <a:lnTo>
                    <a:pt x="6" y="18"/>
                  </a:lnTo>
                  <a:lnTo>
                    <a:pt x="6" y="18"/>
                  </a:lnTo>
                  <a:lnTo>
                    <a:pt x="12" y="18"/>
                  </a:lnTo>
                  <a:lnTo>
                    <a:pt x="16" y="16"/>
                  </a:lnTo>
                  <a:lnTo>
                    <a:pt x="16" y="16"/>
                  </a:lnTo>
                  <a:lnTo>
                    <a:pt x="20" y="10"/>
                  </a:lnTo>
                  <a:lnTo>
                    <a:pt x="20" y="6"/>
                  </a:lnTo>
                  <a:lnTo>
                    <a:pt x="18" y="2"/>
                  </a:lnTo>
                  <a:lnTo>
                    <a:pt x="12"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63" name="Freeform 48"/>
            <p:cNvSpPr>
              <a:spLocks/>
            </p:cNvSpPr>
            <p:nvPr/>
          </p:nvSpPr>
          <p:spPr bwMode="auto">
            <a:xfrm>
              <a:off x="1074" y="1542"/>
              <a:ext cx="20" cy="18"/>
            </a:xfrm>
            <a:custGeom>
              <a:avLst/>
              <a:gdLst>
                <a:gd name="T0" fmla="*/ 12 w 20"/>
                <a:gd name="T1" fmla="*/ 0 h 18"/>
                <a:gd name="T2" fmla="*/ 12 w 20"/>
                <a:gd name="T3" fmla="*/ 0 h 18"/>
                <a:gd name="T4" fmla="*/ 8 w 20"/>
                <a:gd name="T5" fmla="*/ 0 h 18"/>
                <a:gd name="T6" fmla="*/ 10 w 20"/>
                <a:gd name="T7" fmla="*/ 0 h 18"/>
                <a:gd name="T8" fmla="*/ 10 w 20"/>
                <a:gd name="T9" fmla="*/ 0 h 18"/>
                <a:gd name="T10" fmla="*/ 4 w 20"/>
                <a:gd name="T11" fmla="*/ 8 h 18"/>
                <a:gd name="T12" fmla="*/ 2 w 20"/>
                <a:gd name="T13" fmla="*/ 12 h 18"/>
                <a:gd name="T14" fmla="*/ 0 w 20"/>
                <a:gd name="T15" fmla="*/ 16 h 18"/>
                <a:gd name="T16" fmla="*/ 0 w 20"/>
                <a:gd name="T17" fmla="*/ 16 h 18"/>
                <a:gd name="T18" fmla="*/ 2 w 20"/>
                <a:gd name="T19" fmla="*/ 18 h 18"/>
                <a:gd name="T20" fmla="*/ 6 w 20"/>
                <a:gd name="T21" fmla="*/ 18 h 18"/>
                <a:gd name="T22" fmla="*/ 6 w 20"/>
                <a:gd name="T23" fmla="*/ 18 h 18"/>
                <a:gd name="T24" fmla="*/ 12 w 20"/>
                <a:gd name="T25" fmla="*/ 18 h 18"/>
                <a:gd name="T26" fmla="*/ 16 w 20"/>
                <a:gd name="T27" fmla="*/ 16 h 18"/>
                <a:gd name="T28" fmla="*/ 16 w 20"/>
                <a:gd name="T29" fmla="*/ 16 h 18"/>
                <a:gd name="T30" fmla="*/ 20 w 20"/>
                <a:gd name="T31" fmla="*/ 10 h 18"/>
                <a:gd name="T32" fmla="*/ 20 w 20"/>
                <a:gd name="T33" fmla="*/ 6 h 18"/>
                <a:gd name="T34" fmla="*/ 18 w 20"/>
                <a:gd name="T35" fmla="*/ 2 h 18"/>
                <a:gd name="T36" fmla="*/ 12 w 20"/>
                <a:gd name="T3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 h="18">
                  <a:moveTo>
                    <a:pt x="12" y="0"/>
                  </a:moveTo>
                  <a:lnTo>
                    <a:pt x="12" y="0"/>
                  </a:lnTo>
                  <a:lnTo>
                    <a:pt x="8" y="0"/>
                  </a:lnTo>
                  <a:lnTo>
                    <a:pt x="10" y="0"/>
                  </a:lnTo>
                  <a:lnTo>
                    <a:pt x="10" y="0"/>
                  </a:lnTo>
                  <a:lnTo>
                    <a:pt x="4" y="8"/>
                  </a:lnTo>
                  <a:lnTo>
                    <a:pt x="2" y="12"/>
                  </a:lnTo>
                  <a:lnTo>
                    <a:pt x="0" y="16"/>
                  </a:lnTo>
                  <a:lnTo>
                    <a:pt x="0" y="16"/>
                  </a:lnTo>
                  <a:lnTo>
                    <a:pt x="2" y="18"/>
                  </a:lnTo>
                  <a:lnTo>
                    <a:pt x="6" y="18"/>
                  </a:lnTo>
                  <a:lnTo>
                    <a:pt x="6" y="18"/>
                  </a:lnTo>
                  <a:lnTo>
                    <a:pt x="12" y="18"/>
                  </a:lnTo>
                  <a:lnTo>
                    <a:pt x="16" y="16"/>
                  </a:lnTo>
                  <a:lnTo>
                    <a:pt x="16" y="16"/>
                  </a:lnTo>
                  <a:lnTo>
                    <a:pt x="20" y="10"/>
                  </a:lnTo>
                  <a:lnTo>
                    <a:pt x="20" y="6"/>
                  </a:lnTo>
                  <a:lnTo>
                    <a:pt x="18" y="2"/>
                  </a:lnTo>
                  <a:lnTo>
                    <a:pt x="1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64" name="Freeform 49"/>
            <p:cNvSpPr>
              <a:spLocks/>
            </p:cNvSpPr>
            <p:nvPr/>
          </p:nvSpPr>
          <p:spPr bwMode="auto">
            <a:xfrm>
              <a:off x="824" y="1482"/>
              <a:ext cx="118" cy="172"/>
            </a:xfrm>
            <a:custGeom>
              <a:avLst/>
              <a:gdLst>
                <a:gd name="T0" fmla="*/ 72 w 118"/>
                <a:gd name="T1" fmla="*/ 2 h 172"/>
                <a:gd name="T2" fmla="*/ 62 w 118"/>
                <a:gd name="T3" fmla="*/ 2 h 172"/>
                <a:gd name="T4" fmla="*/ 56 w 118"/>
                <a:gd name="T5" fmla="*/ 2 h 172"/>
                <a:gd name="T6" fmla="*/ 42 w 118"/>
                <a:gd name="T7" fmla="*/ 2 h 172"/>
                <a:gd name="T8" fmla="*/ 36 w 118"/>
                <a:gd name="T9" fmla="*/ 8 h 172"/>
                <a:gd name="T10" fmla="*/ 32 w 118"/>
                <a:gd name="T11" fmla="*/ 16 h 172"/>
                <a:gd name="T12" fmla="*/ 20 w 118"/>
                <a:gd name="T13" fmla="*/ 20 h 172"/>
                <a:gd name="T14" fmla="*/ 20 w 118"/>
                <a:gd name="T15" fmla="*/ 30 h 172"/>
                <a:gd name="T16" fmla="*/ 30 w 118"/>
                <a:gd name="T17" fmla="*/ 42 h 172"/>
                <a:gd name="T18" fmla="*/ 30 w 118"/>
                <a:gd name="T19" fmla="*/ 58 h 172"/>
                <a:gd name="T20" fmla="*/ 28 w 118"/>
                <a:gd name="T21" fmla="*/ 66 h 172"/>
                <a:gd name="T22" fmla="*/ 40 w 118"/>
                <a:gd name="T23" fmla="*/ 74 h 172"/>
                <a:gd name="T24" fmla="*/ 44 w 118"/>
                <a:gd name="T25" fmla="*/ 78 h 172"/>
                <a:gd name="T26" fmla="*/ 48 w 118"/>
                <a:gd name="T27" fmla="*/ 90 h 172"/>
                <a:gd name="T28" fmla="*/ 50 w 118"/>
                <a:gd name="T29" fmla="*/ 98 h 172"/>
                <a:gd name="T30" fmla="*/ 52 w 118"/>
                <a:gd name="T31" fmla="*/ 104 h 172"/>
                <a:gd name="T32" fmla="*/ 44 w 118"/>
                <a:gd name="T33" fmla="*/ 108 h 172"/>
                <a:gd name="T34" fmla="*/ 34 w 118"/>
                <a:gd name="T35" fmla="*/ 106 h 172"/>
                <a:gd name="T36" fmla="*/ 32 w 118"/>
                <a:gd name="T37" fmla="*/ 106 h 172"/>
                <a:gd name="T38" fmla="*/ 30 w 118"/>
                <a:gd name="T39" fmla="*/ 114 h 172"/>
                <a:gd name="T40" fmla="*/ 30 w 118"/>
                <a:gd name="T41" fmla="*/ 122 h 172"/>
                <a:gd name="T42" fmla="*/ 16 w 118"/>
                <a:gd name="T43" fmla="*/ 128 h 172"/>
                <a:gd name="T44" fmla="*/ 8 w 118"/>
                <a:gd name="T45" fmla="*/ 134 h 172"/>
                <a:gd name="T46" fmla="*/ 18 w 118"/>
                <a:gd name="T47" fmla="*/ 136 h 172"/>
                <a:gd name="T48" fmla="*/ 24 w 118"/>
                <a:gd name="T49" fmla="*/ 136 h 172"/>
                <a:gd name="T50" fmla="*/ 32 w 118"/>
                <a:gd name="T51" fmla="*/ 138 h 172"/>
                <a:gd name="T52" fmla="*/ 38 w 118"/>
                <a:gd name="T53" fmla="*/ 148 h 172"/>
                <a:gd name="T54" fmla="*/ 28 w 118"/>
                <a:gd name="T55" fmla="*/ 152 h 172"/>
                <a:gd name="T56" fmla="*/ 8 w 118"/>
                <a:gd name="T57" fmla="*/ 154 h 172"/>
                <a:gd name="T58" fmla="*/ 2 w 118"/>
                <a:gd name="T59" fmla="*/ 170 h 172"/>
                <a:gd name="T60" fmla="*/ 4 w 118"/>
                <a:gd name="T61" fmla="*/ 172 h 172"/>
                <a:gd name="T62" fmla="*/ 18 w 118"/>
                <a:gd name="T63" fmla="*/ 168 h 172"/>
                <a:gd name="T64" fmla="*/ 44 w 118"/>
                <a:gd name="T65" fmla="*/ 158 h 172"/>
                <a:gd name="T66" fmla="*/ 56 w 118"/>
                <a:gd name="T67" fmla="*/ 154 h 172"/>
                <a:gd name="T68" fmla="*/ 62 w 118"/>
                <a:gd name="T69" fmla="*/ 156 h 172"/>
                <a:gd name="T70" fmla="*/ 66 w 118"/>
                <a:gd name="T71" fmla="*/ 158 h 172"/>
                <a:gd name="T72" fmla="*/ 70 w 118"/>
                <a:gd name="T73" fmla="*/ 156 h 172"/>
                <a:gd name="T74" fmla="*/ 76 w 118"/>
                <a:gd name="T75" fmla="*/ 152 h 172"/>
                <a:gd name="T76" fmla="*/ 80 w 118"/>
                <a:gd name="T77" fmla="*/ 154 h 172"/>
                <a:gd name="T78" fmla="*/ 86 w 118"/>
                <a:gd name="T79" fmla="*/ 158 h 172"/>
                <a:gd name="T80" fmla="*/ 92 w 118"/>
                <a:gd name="T81" fmla="*/ 160 h 172"/>
                <a:gd name="T82" fmla="*/ 98 w 118"/>
                <a:gd name="T83" fmla="*/ 152 h 172"/>
                <a:gd name="T84" fmla="*/ 94 w 118"/>
                <a:gd name="T85" fmla="*/ 138 h 172"/>
                <a:gd name="T86" fmla="*/ 104 w 118"/>
                <a:gd name="T87" fmla="*/ 132 h 172"/>
                <a:gd name="T88" fmla="*/ 118 w 118"/>
                <a:gd name="T89" fmla="*/ 114 h 172"/>
                <a:gd name="T90" fmla="*/ 108 w 118"/>
                <a:gd name="T91" fmla="*/ 108 h 172"/>
                <a:gd name="T92" fmla="*/ 100 w 118"/>
                <a:gd name="T93" fmla="*/ 108 h 172"/>
                <a:gd name="T94" fmla="*/ 98 w 118"/>
                <a:gd name="T95" fmla="*/ 86 h 172"/>
                <a:gd name="T96" fmla="*/ 90 w 118"/>
                <a:gd name="T97" fmla="*/ 66 h 172"/>
                <a:gd name="T98" fmla="*/ 76 w 118"/>
                <a:gd name="T99" fmla="*/ 60 h 172"/>
                <a:gd name="T100" fmla="*/ 64 w 118"/>
                <a:gd name="T101" fmla="*/ 50 h 172"/>
                <a:gd name="T102" fmla="*/ 64 w 118"/>
                <a:gd name="T103" fmla="*/ 44 h 172"/>
                <a:gd name="T104" fmla="*/ 84 w 118"/>
                <a:gd name="T105" fmla="*/ 32 h 172"/>
                <a:gd name="T106" fmla="*/ 84 w 118"/>
                <a:gd name="T107" fmla="*/ 24 h 172"/>
                <a:gd name="T108" fmla="*/ 76 w 118"/>
                <a:gd name="T109" fmla="*/ 18 h 172"/>
                <a:gd name="T110" fmla="*/ 74 w 118"/>
                <a:gd name="T111" fmla="*/ 12 h 172"/>
                <a:gd name="T112" fmla="*/ 82 w 118"/>
                <a:gd name="T113" fmla="*/ 0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8" h="172">
                  <a:moveTo>
                    <a:pt x="82" y="0"/>
                  </a:moveTo>
                  <a:lnTo>
                    <a:pt x="82" y="0"/>
                  </a:lnTo>
                  <a:lnTo>
                    <a:pt x="72" y="2"/>
                  </a:lnTo>
                  <a:lnTo>
                    <a:pt x="64" y="2"/>
                  </a:lnTo>
                  <a:lnTo>
                    <a:pt x="64" y="2"/>
                  </a:lnTo>
                  <a:lnTo>
                    <a:pt x="62" y="2"/>
                  </a:lnTo>
                  <a:lnTo>
                    <a:pt x="62" y="2"/>
                  </a:lnTo>
                  <a:lnTo>
                    <a:pt x="56" y="2"/>
                  </a:lnTo>
                  <a:lnTo>
                    <a:pt x="56" y="2"/>
                  </a:lnTo>
                  <a:lnTo>
                    <a:pt x="48" y="2"/>
                  </a:lnTo>
                  <a:lnTo>
                    <a:pt x="48" y="2"/>
                  </a:lnTo>
                  <a:lnTo>
                    <a:pt x="42" y="2"/>
                  </a:lnTo>
                  <a:lnTo>
                    <a:pt x="42" y="2"/>
                  </a:lnTo>
                  <a:lnTo>
                    <a:pt x="38" y="6"/>
                  </a:lnTo>
                  <a:lnTo>
                    <a:pt x="36" y="8"/>
                  </a:lnTo>
                  <a:lnTo>
                    <a:pt x="34" y="12"/>
                  </a:lnTo>
                  <a:lnTo>
                    <a:pt x="32" y="16"/>
                  </a:lnTo>
                  <a:lnTo>
                    <a:pt x="32" y="16"/>
                  </a:lnTo>
                  <a:lnTo>
                    <a:pt x="28" y="18"/>
                  </a:lnTo>
                  <a:lnTo>
                    <a:pt x="24" y="20"/>
                  </a:lnTo>
                  <a:lnTo>
                    <a:pt x="20" y="20"/>
                  </a:lnTo>
                  <a:lnTo>
                    <a:pt x="18" y="26"/>
                  </a:lnTo>
                  <a:lnTo>
                    <a:pt x="18" y="26"/>
                  </a:lnTo>
                  <a:lnTo>
                    <a:pt x="20" y="30"/>
                  </a:lnTo>
                  <a:lnTo>
                    <a:pt x="22" y="34"/>
                  </a:lnTo>
                  <a:lnTo>
                    <a:pt x="30" y="42"/>
                  </a:lnTo>
                  <a:lnTo>
                    <a:pt x="30" y="42"/>
                  </a:lnTo>
                  <a:lnTo>
                    <a:pt x="34" y="48"/>
                  </a:lnTo>
                  <a:lnTo>
                    <a:pt x="34" y="54"/>
                  </a:lnTo>
                  <a:lnTo>
                    <a:pt x="30" y="58"/>
                  </a:lnTo>
                  <a:lnTo>
                    <a:pt x="24" y="64"/>
                  </a:lnTo>
                  <a:lnTo>
                    <a:pt x="24" y="64"/>
                  </a:lnTo>
                  <a:lnTo>
                    <a:pt x="28" y="66"/>
                  </a:lnTo>
                  <a:lnTo>
                    <a:pt x="34" y="68"/>
                  </a:lnTo>
                  <a:lnTo>
                    <a:pt x="38" y="72"/>
                  </a:lnTo>
                  <a:lnTo>
                    <a:pt x="40" y="74"/>
                  </a:lnTo>
                  <a:lnTo>
                    <a:pt x="38" y="76"/>
                  </a:lnTo>
                  <a:lnTo>
                    <a:pt x="38" y="76"/>
                  </a:lnTo>
                  <a:lnTo>
                    <a:pt x="44" y="78"/>
                  </a:lnTo>
                  <a:lnTo>
                    <a:pt x="48" y="82"/>
                  </a:lnTo>
                  <a:lnTo>
                    <a:pt x="48" y="88"/>
                  </a:lnTo>
                  <a:lnTo>
                    <a:pt x="48" y="90"/>
                  </a:lnTo>
                  <a:lnTo>
                    <a:pt x="44" y="92"/>
                  </a:lnTo>
                  <a:lnTo>
                    <a:pt x="44" y="92"/>
                  </a:lnTo>
                  <a:lnTo>
                    <a:pt x="50" y="98"/>
                  </a:lnTo>
                  <a:lnTo>
                    <a:pt x="52" y="100"/>
                  </a:lnTo>
                  <a:lnTo>
                    <a:pt x="52" y="104"/>
                  </a:lnTo>
                  <a:lnTo>
                    <a:pt x="52" y="104"/>
                  </a:lnTo>
                  <a:lnTo>
                    <a:pt x="48" y="106"/>
                  </a:lnTo>
                  <a:lnTo>
                    <a:pt x="44" y="108"/>
                  </a:lnTo>
                  <a:lnTo>
                    <a:pt x="44" y="108"/>
                  </a:lnTo>
                  <a:lnTo>
                    <a:pt x="38" y="106"/>
                  </a:lnTo>
                  <a:lnTo>
                    <a:pt x="38" y="106"/>
                  </a:lnTo>
                  <a:lnTo>
                    <a:pt x="34" y="106"/>
                  </a:lnTo>
                  <a:lnTo>
                    <a:pt x="34" y="106"/>
                  </a:lnTo>
                  <a:lnTo>
                    <a:pt x="32" y="106"/>
                  </a:lnTo>
                  <a:lnTo>
                    <a:pt x="32" y="106"/>
                  </a:lnTo>
                  <a:lnTo>
                    <a:pt x="26" y="110"/>
                  </a:lnTo>
                  <a:lnTo>
                    <a:pt x="28" y="112"/>
                  </a:lnTo>
                  <a:lnTo>
                    <a:pt x="30" y="114"/>
                  </a:lnTo>
                  <a:lnTo>
                    <a:pt x="32" y="118"/>
                  </a:lnTo>
                  <a:lnTo>
                    <a:pt x="32" y="118"/>
                  </a:lnTo>
                  <a:lnTo>
                    <a:pt x="30" y="122"/>
                  </a:lnTo>
                  <a:lnTo>
                    <a:pt x="26" y="124"/>
                  </a:lnTo>
                  <a:lnTo>
                    <a:pt x="16" y="128"/>
                  </a:lnTo>
                  <a:lnTo>
                    <a:pt x="16" y="128"/>
                  </a:lnTo>
                  <a:lnTo>
                    <a:pt x="8" y="132"/>
                  </a:lnTo>
                  <a:lnTo>
                    <a:pt x="8" y="134"/>
                  </a:lnTo>
                  <a:lnTo>
                    <a:pt x="8" y="134"/>
                  </a:lnTo>
                  <a:lnTo>
                    <a:pt x="12" y="136"/>
                  </a:lnTo>
                  <a:lnTo>
                    <a:pt x="18" y="136"/>
                  </a:lnTo>
                  <a:lnTo>
                    <a:pt x="18" y="136"/>
                  </a:lnTo>
                  <a:lnTo>
                    <a:pt x="20" y="136"/>
                  </a:lnTo>
                  <a:lnTo>
                    <a:pt x="20" y="136"/>
                  </a:lnTo>
                  <a:lnTo>
                    <a:pt x="24" y="136"/>
                  </a:lnTo>
                  <a:lnTo>
                    <a:pt x="24" y="136"/>
                  </a:lnTo>
                  <a:lnTo>
                    <a:pt x="32" y="138"/>
                  </a:lnTo>
                  <a:lnTo>
                    <a:pt x="32" y="138"/>
                  </a:lnTo>
                  <a:lnTo>
                    <a:pt x="38" y="140"/>
                  </a:lnTo>
                  <a:lnTo>
                    <a:pt x="38" y="144"/>
                  </a:lnTo>
                  <a:lnTo>
                    <a:pt x="38" y="148"/>
                  </a:lnTo>
                  <a:lnTo>
                    <a:pt x="32" y="150"/>
                  </a:lnTo>
                  <a:lnTo>
                    <a:pt x="32" y="150"/>
                  </a:lnTo>
                  <a:lnTo>
                    <a:pt x="28" y="152"/>
                  </a:lnTo>
                  <a:lnTo>
                    <a:pt x="20" y="154"/>
                  </a:lnTo>
                  <a:lnTo>
                    <a:pt x="8" y="154"/>
                  </a:lnTo>
                  <a:lnTo>
                    <a:pt x="8" y="154"/>
                  </a:lnTo>
                  <a:lnTo>
                    <a:pt x="2" y="164"/>
                  </a:lnTo>
                  <a:lnTo>
                    <a:pt x="0" y="168"/>
                  </a:lnTo>
                  <a:lnTo>
                    <a:pt x="2" y="170"/>
                  </a:lnTo>
                  <a:lnTo>
                    <a:pt x="2" y="172"/>
                  </a:lnTo>
                  <a:lnTo>
                    <a:pt x="2" y="172"/>
                  </a:lnTo>
                  <a:lnTo>
                    <a:pt x="4" y="172"/>
                  </a:lnTo>
                  <a:lnTo>
                    <a:pt x="4" y="172"/>
                  </a:lnTo>
                  <a:lnTo>
                    <a:pt x="10" y="172"/>
                  </a:lnTo>
                  <a:lnTo>
                    <a:pt x="18" y="168"/>
                  </a:lnTo>
                  <a:lnTo>
                    <a:pt x="32" y="164"/>
                  </a:lnTo>
                  <a:lnTo>
                    <a:pt x="32" y="164"/>
                  </a:lnTo>
                  <a:lnTo>
                    <a:pt x="44" y="158"/>
                  </a:lnTo>
                  <a:lnTo>
                    <a:pt x="50" y="156"/>
                  </a:lnTo>
                  <a:lnTo>
                    <a:pt x="56" y="154"/>
                  </a:lnTo>
                  <a:lnTo>
                    <a:pt x="56" y="154"/>
                  </a:lnTo>
                  <a:lnTo>
                    <a:pt x="58" y="154"/>
                  </a:lnTo>
                  <a:lnTo>
                    <a:pt x="58" y="154"/>
                  </a:lnTo>
                  <a:lnTo>
                    <a:pt x="62" y="156"/>
                  </a:lnTo>
                  <a:lnTo>
                    <a:pt x="66" y="158"/>
                  </a:lnTo>
                  <a:lnTo>
                    <a:pt x="66" y="158"/>
                  </a:lnTo>
                  <a:lnTo>
                    <a:pt x="66" y="158"/>
                  </a:lnTo>
                  <a:lnTo>
                    <a:pt x="66" y="158"/>
                  </a:lnTo>
                  <a:lnTo>
                    <a:pt x="70" y="158"/>
                  </a:lnTo>
                  <a:lnTo>
                    <a:pt x="70" y="156"/>
                  </a:lnTo>
                  <a:lnTo>
                    <a:pt x="72" y="154"/>
                  </a:lnTo>
                  <a:lnTo>
                    <a:pt x="76" y="152"/>
                  </a:lnTo>
                  <a:lnTo>
                    <a:pt x="76" y="152"/>
                  </a:lnTo>
                  <a:lnTo>
                    <a:pt x="76" y="152"/>
                  </a:lnTo>
                  <a:lnTo>
                    <a:pt x="76" y="152"/>
                  </a:lnTo>
                  <a:lnTo>
                    <a:pt x="80" y="154"/>
                  </a:lnTo>
                  <a:lnTo>
                    <a:pt x="82" y="156"/>
                  </a:lnTo>
                  <a:lnTo>
                    <a:pt x="82" y="156"/>
                  </a:lnTo>
                  <a:lnTo>
                    <a:pt x="86" y="158"/>
                  </a:lnTo>
                  <a:lnTo>
                    <a:pt x="90" y="160"/>
                  </a:lnTo>
                  <a:lnTo>
                    <a:pt x="90" y="160"/>
                  </a:lnTo>
                  <a:lnTo>
                    <a:pt x="92" y="160"/>
                  </a:lnTo>
                  <a:lnTo>
                    <a:pt x="92" y="160"/>
                  </a:lnTo>
                  <a:lnTo>
                    <a:pt x="98" y="156"/>
                  </a:lnTo>
                  <a:lnTo>
                    <a:pt x="98" y="152"/>
                  </a:lnTo>
                  <a:lnTo>
                    <a:pt x="96" y="142"/>
                  </a:lnTo>
                  <a:lnTo>
                    <a:pt x="96" y="142"/>
                  </a:lnTo>
                  <a:lnTo>
                    <a:pt x="94" y="138"/>
                  </a:lnTo>
                  <a:lnTo>
                    <a:pt x="94" y="136"/>
                  </a:lnTo>
                  <a:lnTo>
                    <a:pt x="104" y="132"/>
                  </a:lnTo>
                  <a:lnTo>
                    <a:pt x="104" y="132"/>
                  </a:lnTo>
                  <a:lnTo>
                    <a:pt x="114" y="124"/>
                  </a:lnTo>
                  <a:lnTo>
                    <a:pt x="116" y="120"/>
                  </a:lnTo>
                  <a:lnTo>
                    <a:pt x="118" y="114"/>
                  </a:lnTo>
                  <a:lnTo>
                    <a:pt x="118" y="114"/>
                  </a:lnTo>
                  <a:lnTo>
                    <a:pt x="112" y="110"/>
                  </a:lnTo>
                  <a:lnTo>
                    <a:pt x="108" y="108"/>
                  </a:lnTo>
                  <a:lnTo>
                    <a:pt x="104" y="108"/>
                  </a:lnTo>
                  <a:lnTo>
                    <a:pt x="104" y="108"/>
                  </a:lnTo>
                  <a:lnTo>
                    <a:pt x="100" y="108"/>
                  </a:lnTo>
                  <a:lnTo>
                    <a:pt x="100" y="108"/>
                  </a:lnTo>
                  <a:lnTo>
                    <a:pt x="100" y="96"/>
                  </a:lnTo>
                  <a:lnTo>
                    <a:pt x="98" y="86"/>
                  </a:lnTo>
                  <a:lnTo>
                    <a:pt x="98" y="86"/>
                  </a:lnTo>
                  <a:lnTo>
                    <a:pt x="94" y="76"/>
                  </a:lnTo>
                  <a:lnTo>
                    <a:pt x="90" y="66"/>
                  </a:lnTo>
                  <a:lnTo>
                    <a:pt x="90" y="66"/>
                  </a:lnTo>
                  <a:lnTo>
                    <a:pt x="84" y="62"/>
                  </a:lnTo>
                  <a:lnTo>
                    <a:pt x="76" y="60"/>
                  </a:lnTo>
                  <a:lnTo>
                    <a:pt x="68" y="56"/>
                  </a:lnTo>
                  <a:lnTo>
                    <a:pt x="64" y="50"/>
                  </a:lnTo>
                  <a:lnTo>
                    <a:pt x="64" y="50"/>
                  </a:lnTo>
                  <a:lnTo>
                    <a:pt x="62" y="48"/>
                  </a:lnTo>
                  <a:lnTo>
                    <a:pt x="64" y="44"/>
                  </a:lnTo>
                  <a:lnTo>
                    <a:pt x="64" y="44"/>
                  </a:lnTo>
                  <a:lnTo>
                    <a:pt x="70" y="40"/>
                  </a:lnTo>
                  <a:lnTo>
                    <a:pt x="78" y="36"/>
                  </a:lnTo>
                  <a:lnTo>
                    <a:pt x="84" y="32"/>
                  </a:lnTo>
                  <a:lnTo>
                    <a:pt x="86" y="28"/>
                  </a:lnTo>
                  <a:lnTo>
                    <a:pt x="84" y="24"/>
                  </a:lnTo>
                  <a:lnTo>
                    <a:pt x="84" y="24"/>
                  </a:lnTo>
                  <a:lnTo>
                    <a:pt x="82" y="22"/>
                  </a:lnTo>
                  <a:lnTo>
                    <a:pt x="78" y="20"/>
                  </a:lnTo>
                  <a:lnTo>
                    <a:pt x="76" y="18"/>
                  </a:lnTo>
                  <a:lnTo>
                    <a:pt x="74" y="16"/>
                  </a:lnTo>
                  <a:lnTo>
                    <a:pt x="74" y="16"/>
                  </a:lnTo>
                  <a:lnTo>
                    <a:pt x="74" y="12"/>
                  </a:lnTo>
                  <a:lnTo>
                    <a:pt x="78" y="8"/>
                  </a:lnTo>
                  <a:lnTo>
                    <a:pt x="80" y="4"/>
                  </a:lnTo>
                  <a:lnTo>
                    <a:pt x="82"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65" name="Freeform 50"/>
            <p:cNvSpPr>
              <a:spLocks/>
            </p:cNvSpPr>
            <p:nvPr/>
          </p:nvSpPr>
          <p:spPr bwMode="auto">
            <a:xfrm>
              <a:off x="824" y="1482"/>
              <a:ext cx="118" cy="172"/>
            </a:xfrm>
            <a:custGeom>
              <a:avLst/>
              <a:gdLst>
                <a:gd name="T0" fmla="*/ 72 w 118"/>
                <a:gd name="T1" fmla="*/ 2 h 172"/>
                <a:gd name="T2" fmla="*/ 62 w 118"/>
                <a:gd name="T3" fmla="*/ 2 h 172"/>
                <a:gd name="T4" fmla="*/ 56 w 118"/>
                <a:gd name="T5" fmla="*/ 2 h 172"/>
                <a:gd name="T6" fmla="*/ 42 w 118"/>
                <a:gd name="T7" fmla="*/ 2 h 172"/>
                <a:gd name="T8" fmla="*/ 36 w 118"/>
                <a:gd name="T9" fmla="*/ 8 h 172"/>
                <a:gd name="T10" fmla="*/ 32 w 118"/>
                <a:gd name="T11" fmla="*/ 16 h 172"/>
                <a:gd name="T12" fmla="*/ 20 w 118"/>
                <a:gd name="T13" fmla="*/ 20 h 172"/>
                <a:gd name="T14" fmla="*/ 20 w 118"/>
                <a:gd name="T15" fmla="*/ 30 h 172"/>
                <a:gd name="T16" fmla="*/ 30 w 118"/>
                <a:gd name="T17" fmla="*/ 42 h 172"/>
                <a:gd name="T18" fmla="*/ 30 w 118"/>
                <a:gd name="T19" fmla="*/ 58 h 172"/>
                <a:gd name="T20" fmla="*/ 28 w 118"/>
                <a:gd name="T21" fmla="*/ 66 h 172"/>
                <a:gd name="T22" fmla="*/ 40 w 118"/>
                <a:gd name="T23" fmla="*/ 74 h 172"/>
                <a:gd name="T24" fmla="*/ 44 w 118"/>
                <a:gd name="T25" fmla="*/ 78 h 172"/>
                <a:gd name="T26" fmla="*/ 48 w 118"/>
                <a:gd name="T27" fmla="*/ 90 h 172"/>
                <a:gd name="T28" fmla="*/ 50 w 118"/>
                <a:gd name="T29" fmla="*/ 98 h 172"/>
                <a:gd name="T30" fmla="*/ 52 w 118"/>
                <a:gd name="T31" fmla="*/ 104 h 172"/>
                <a:gd name="T32" fmla="*/ 44 w 118"/>
                <a:gd name="T33" fmla="*/ 108 h 172"/>
                <a:gd name="T34" fmla="*/ 34 w 118"/>
                <a:gd name="T35" fmla="*/ 106 h 172"/>
                <a:gd name="T36" fmla="*/ 32 w 118"/>
                <a:gd name="T37" fmla="*/ 106 h 172"/>
                <a:gd name="T38" fmla="*/ 30 w 118"/>
                <a:gd name="T39" fmla="*/ 114 h 172"/>
                <a:gd name="T40" fmla="*/ 30 w 118"/>
                <a:gd name="T41" fmla="*/ 122 h 172"/>
                <a:gd name="T42" fmla="*/ 16 w 118"/>
                <a:gd name="T43" fmla="*/ 128 h 172"/>
                <a:gd name="T44" fmla="*/ 8 w 118"/>
                <a:gd name="T45" fmla="*/ 134 h 172"/>
                <a:gd name="T46" fmla="*/ 18 w 118"/>
                <a:gd name="T47" fmla="*/ 136 h 172"/>
                <a:gd name="T48" fmla="*/ 24 w 118"/>
                <a:gd name="T49" fmla="*/ 136 h 172"/>
                <a:gd name="T50" fmla="*/ 32 w 118"/>
                <a:gd name="T51" fmla="*/ 138 h 172"/>
                <a:gd name="T52" fmla="*/ 38 w 118"/>
                <a:gd name="T53" fmla="*/ 148 h 172"/>
                <a:gd name="T54" fmla="*/ 28 w 118"/>
                <a:gd name="T55" fmla="*/ 152 h 172"/>
                <a:gd name="T56" fmla="*/ 8 w 118"/>
                <a:gd name="T57" fmla="*/ 154 h 172"/>
                <a:gd name="T58" fmla="*/ 2 w 118"/>
                <a:gd name="T59" fmla="*/ 170 h 172"/>
                <a:gd name="T60" fmla="*/ 4 w 118"/>
                <a:gd name="T61" fmla="*/ 172 h 172"/>
                <a:gd name="T62" fmla="*/ 18 w 118"/>
                <a:gd name="T63" fmla="*/ 168 h 172"/>
                <a:gd name="T64" fmla="*/ 44 w 118"/>
                <a:gd name="T65" fmla="*/ 158 h 172"/>
                <a:gd name="T66" fmla="*/ 56 w 118"/>
                <a:gd name="T67" fmla="*/ 154 h 172"/>
                <a:gd name="T68" fmla="*/ 62 w 118"/>
                <a:gd name="T69" fmla="*/ 156 h 172"/>
                <a:gd name="T70" fmla="*/ 66 w 118"/>
                <a:gd name="T71" fmla="*/ 158 h 172"/>
                <a:gd name="T72" fmla="*/ 70 w 118"/>
                <a:gd name="T73" fmla="*/ 156 h 172"/>
                <a:gd name="T74" fmla="*/ 76 w 118"/>
                <a:gd name="T75" fmla="*/ 152 h 172"/>
                <a:gd name="T76" fmla="*/ 80 w 118"/>
                <a:gd name="T77" fmla="*/ 154 h 172"/>
                <a:gd name="T78" fmla="*/ 86 w 118"/>
                <a:gd name="T79" fmla="*/ 158 h 172"/>
                <a:gd name="T80" fmla="*/ 92 w 118"/>
                <a:gd name="T81" fmla="*/ 160 h 172"/>
                <a:gd name="T82" fmla="*/ 98 w 118"/>
                <a:gd name="T83" fmla="*/ 152 h 172"/>
                <a:gd name="T84" fmla="*/ 94 w 118"/>
                <a:gd name="T85" fmla="*/ 138 h 172"/>
                <a:gd name="T86" fmla="*/ 104 w 118"/>
                <a:gd name="T87" fmla="*/ 132 h 172"/>
                <a:gd name="T88" fmla="*/ 118 w 118"/>
                <a:gd name="T89" fmla="*/ 114 h 172"/>
                <a:gd name="T90" fmla="*/ 108 w 118"/>
                <a:gd name="T91" fmla="*/ 108 h 172"/>
                <a:gd name="T92" fmla="*/ 100 w 118"/>
                <a:gd name="T93" fmla="*/ 108 h 172"/>
                <a:gd name="T94" fmla="*/ 98 w 118"/>
                <a:gd name="T95" fmla="*/ 86 h 172"/>
                <a:gd name="T96" fmla="*/ 90 w 118"/>
                <a:gd name="T97" fmla="*/ 66 h 172"/>
                <a:gd name="T98" fmla="*/ 76 w 118"/>
                <a:gd name="T99" fmla="*/ 60 h 172"/>
                <a:gd name="T100" fmla="*/ 64 w 118"/>
                <a:gd name="T101" fmla="*/ 50 h 172"/>
                <a:gd name="T102" fmla="*/ 64 w 118"/>
                <a:gd name="T103" fmla="*/ 44 h 172"/>
                <a:gd name="T104" fmla="*/ 84 w 118"/>
                <a:gd name="T105" fmla="*/ 32 h 172"/>
                <a:gd name="T106" fmla="*/ 84 w 118"/>
                <a:gd name="T107" fmla="*/ 24 h 172"/>
                <a:gd name="T108" fmla="*/ 76 w 118"/>
                <a:gd name="T109" fmla="*/ 18 h 172"/>
                <a:gd name="T110" fmla="*/ 74 w 118"/>
                <a:gd name="T111" fmla="*/ 12 h 172"/>
                <a:gd name="T112" fmla="*/ 82 w 118"/>
                <a:gd name="T113" fmla="*/ 0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8" h="172">
                  <a:moveTo>
                    <a:pt x="82" y="0"/>
                  </a:moveTo>
                  <a:lnTo>
                    <a:pt x="82" y="0"/>
                  </a:lnTo>
                  <a:lnTo>
                    <a:pt x="72" y="2"/>
                  </a:lnTo>
                  <a:lnTo>
                    <a:pt x="64" y="2"/>
                  </a:lnTo>
                  <a:lnTo>
                    <a:pt x="64" y="2"/>
                  </a:lnTo>
                  <a:lnTo>
                    <a:pt x="62" y="2"/>
                  </a:lnTo>
                  <a:lnTo>
                    <a:pt x="62" y="2"/>
                  </a:lnTo>
                  <a:lnTo>
                    <a:pt x="56" y="2"/>
                  </a:lnTo>
                  <a:lnTo>
                    <a:pt x="56" y="2"/>
                  </a:lnTo>
                  <a:lnTo>
                    <a:pt x="48" y="2"/>
                  </a:lnTo>
                  <a:lnTo>
                    <a:pt x="48" y="2"/>
                  </a:lnTo>
                  <a:lnTo>
                    <a:pt x="42" y="2"/>
                  </a:lnTo>
                  <a:lnTo>
                    <a:pt x="42" y="2"/>
                  </a:lnTo>
                  <a:lnTo>
                    <a:pt x="38" y="6"/>
                  </a:lnTo>
                  <a:lnTo>
                    <a:pt x="36" y="8"/>
                  </a:lnTo>
                  <a:lnTo>
                    <a:pt x="34" y="12"/>
                  </a:lnTo>
                  <a:lnTo>
                    <a:pt x="32" y="16"/>
                  </a:lnTo>
                  <a:lnTo>
                    <a:pt x="32" y="16"/>
                  </a:lnTo>
                  <a:lnTo>
                    <a:pt x="28" y="18"/>
                  </a:lnTo>
                  <a:lnTo>
                    <a:pt x="24" y="20"/>
                  </a:lnTo>
                  <a:lnTo>
                    <a:pt x="20" y="20"/>
                  </a:lnTo>
                  <a:lnTo>
                    <a:pt x="18" y="26"/>
                  </a:lnTo>
                  <a:lnTo>
                    <a:pt x="18" y="26"/>
                  </a:lnTo>
                  <a:lnTo>
                    <a:pt x="20" y="30"/>
                  </a:lnTo>
                  <a:lnTo>
                    <a:pt x="22" y="34"/>
                  </a:lnTo>
                  <a:lnTo>
                    <a:pt x="30" y="42"/>
                  </a:lnTo>
                  <a:lnTo>
                    <a:pt x="30" y="42"/>
                  </a:lnTo>
                  <a:lnTo>
                    <a:pt x="34" y="48"/>
                  </a:lnTo>
                  <a:lnTo>
                    <a:pt x="34" y="54"/>
                  </a:lnTo>
                  <a:lnTo>
                    <a:pt x="30" y="58"/>
                  </a:lnTo>
                  <a:lnTo>
                    <a:pt x="24" y="64"/>
                  </a:lnTo>
                  <a:lnTo>
                    <a:pt x="24" y="64"/>
                  </a:lnTo>
                  <a:lnTo>
                    <a:pt x="28" y="66"/>
                  </a:lnTo>
                  <a:lnTo>
                    <a:pt x="34" y="68"/>
                  </a:lnTo>
                  <a:lnTo>
                    <a:pt x="38" y="72"/>
                  </a:lnTo>
                  <a:lnTo>
                    <a:pt x="40" y="74"/>
                  </a:lnTo>
                  <a:lnTo>
                    <a:pt x="38" y="76"/>
                  </a:lnTo>
                  <a:lnTo>
                    <a:pt x="38" y="76"/>
                  </a:lnTo>
                  <a:lnTo>
                    <a:pt x="44" y="78"/>
                  </a:lnTo>
                  <a:lnTo>
                    <a:pt x="48" y="82"/>
                  </a:lnTo>
                  <a:lnTo>
                    <a:pt x="48" y="88"/>
                  </a:lnTo>
                  <a:lnTo>
                    <a:pt x="48" y="90"/>
                  </a:lnTo>
                  <a:lnTo>
                    <a:pt x="44" y="92"/>
                  </a:lnTo>
                  <a:lnTo>
                    <a:pt x="44" y="92"/>
                  </a:lnTo>
                  <a:lnTo>
                    <a:pt x="50" y="98"/>
                  </a:lnTo>
                  <a:lnTo>
                    <a:pt x="52" y="100"/>
                  </a:lnTo>
                  <a:lnTo>
                    <a:pt x="52" y="104"/>
                  </a:lnTo>
                  <a:lnTo>
                    <a:pt x="52" y="104"/>
                  </a:lnTo>
                  <a:lnTo>
                    <a:pt x="48" y="106"/>
                  </a:lnTo>
                  <a:lnTo>
                    <a:pt x="44" y="108"/>
                  </a:lnTo>
                  <a:lnTo>
                    <a:pt x="44" y="108"/>
                  </a:lnTo>
                  <a:lnTo>
                    <a:pt x="38" y="106"/>
                  </a:lnTo>
                  <a:lnTo>
                    <a:pt x="38" y="106"/>
                  </a:lnTo>
                  <a:lnTo>
                    <a:pt x="34" y="106"/>
                  </a:lnTo>
                  <a:lnTo>
                    <a:pt x="34" y="106"/>
                  </a:lnTo>
                  <a:lnTo>
                    <a:pt x="32" y="106"/>
                  </a:lnTo>
                  <a:lnTo>
                    <a:pt x="32" y="106"/>
                  </a:lnTo>
                  <a:lnTo>
                    <a:pt x="26" y="110"/>
                  </a:lnTo>
                  <a:lnTo>
                    <a:pt x="28" y="112"/>
                  </a:lnTo>
                  <a:lnTo>
                    <a:pt x="30" y="114"/>
                  </a:lnTo>
                  <a:lnTo>
                    <a:pt x="32" y="118"/>
                  </a:lnTo>
                  <a:lnTo>
                    <a:pt x="32" y="118"/>
                  </a:lnTo>
                  <a:lnTo>
                    <a:pt x="30" y="122"/>
                  </a:lnTo>
                  <a:lnTo>
                    <a:pt x="26" y="124"/>
                  </a:lnTo>
                  <a:lnTo>
                    <a:pt x="16" y="128"/>
                  </a:lnTo>
                  <a:lnTo>
                    <a:pt x="16" y="128"/>
                  </a:lnTo>
                  <a:lnTo>
                    <a:pt x="8" y="132"/>
                  </a:lnTo>
                  <a:lnTo>
                    <a:pt x="8" y="134"/>
                  </a:lnTo>
                  <a:lnTo>
                    <a:pt x="8" y="134"/>
                  </a:lnTo>
                  <a:lnTo>
                    <a:pt x="12" y="136"/>
                  </a:lnTo>
                  <a:lnTo>
                    <a:pt x="18" y="136"/>
                  </a:lnTo>
                  <a:lnTo>
                    <a:pt x="18" y="136"/>
                  </a:lnTo>
                  <a:lnTo>
                    <a:pt x="20" y="136"/>
                  </a:lnTo>
                  <a:lnTo>
                    <a:pt x="20" y="136"/>
                  </a:lnTo>
                  <a:lnTo>
                    <a:pt x="24" y="136"/>
                  </a:lnTo>
                  <a:lnTo>
                    <a:pt x="24" y="136"/>
                  </a:lnTo>
                  <a:lnTo>
                    <a:pt x="32" y="138"/>
                  </a:lnTo>
                  <a:lnTo>
                    <a:pt x="32" y="138"/>
                  </a:lnTo>
                  <a:lnTo>
                    <a:pt x="38" y="140"/>
                  </a:lnTo>
                  <a:lnTo>
                    <a:pt x="38" y="144"/>
                  </a:lnTo>
                  <a:lnTo>
                    <a:pt x="38" y="148"/>
                  </a:lnTo>
                  <a:lnTo>
                    <a:pt x="32" y="150"/>
                  </a:lnTo>
                  <a:lnTo>
                    <a:pt x="32" y="150"/>
                  </a:lnTo>
                  <a:lnTo>
                    <a:pt x="28" y="152"/>
                  </a:lnTo>
                  <a:lnTo>
                    <a:pt x="20" y="154"/>
                  </a:lnTo>
                  <a:lnTo>
                    <a:pt x="8" y="154"/>
                  </a:lnTo>
                  <a:lnTo>
                    <a:pt x="8" y="154"/>
                  </a:lnTo>
                  <a:lnTo>
                    <a:pt x="2" y="164"/>
                  </a:lnTo>
                  <a:lnTo>
                    <a:pt x="0" y="168"/>
                  </a:lnTo>
                  <a:lnTo>
                    <a:pt x="2" y="170"/>
                  </a:lnTo>
                  <a:lnTo>
                    <a:pt x="2" y="172"/>
                  </a:lnTo>
                  <a:lnTo>
                    <a:pt x="2" y="172"/>
                  </a:lnTo>
                  <a:lnTo>
                    <a:pt x="4" y="172"/>
                  </a:lnTo>
                  <a:lnTo>
                    <a:pt x="4" y="172"/>
                  </a:lnTo>
                  <a:lnTo>
                    <a:pt x="10" y="172"/>
                  </a:lnTo>
                  <a:lnTo>
                    <a:pt x="18" y="168"/>
                  </a:lnTo>
                  <a:lnTo>
                    <a:pt x="32" y="164"/>
                  </a:lnTo>
                  <a:lnTo>
                    <a:pt x="32" y="164"/>
                  </a:lnTo>
                  <a:lnTo>
                    <a:pt x="44" y="158"/>
                  </a:lnTo>
                  <a:lnTo>
                    <a:pt x="50" y="156"/>
                  </a:lnTo>
                  <a:lnTo>
                    <a:pt x="56" y="154"/>
                  </a:lnTo>
                  <a:lnTo>
                    <a:pt x="56" y="154"/>
                  </a:lnTo>
                  <a:lnTo>
                    <a:pt x="58" y="154"/>
                  </a:lnTo>
                  <a:lnTo>
                    <a:pt x="58" y="154"/>
                  </a:lnTo>
                  <a:lnTo>
                    <a:pt x="62" y="156"/>
                  </a:lnTo>
                  <a:lnTo>
                    <a:pt x="66" y="158"/>
                  </a:lnTo>
                  <a:lnTo>
                    <a:pt x="66" y="158"/>
                  </a:lnTo>
                  <a:lnTo>
                    <a:pt x="66" y="158"/>
                  </a:lnTo>
                  <a:lnTo>
                    <a:pt x="66" y="158"/>
                  </a:lnTo>
                  <a:lnTo>
                    <a:pt x="70" y="158"/>
                  </a:lnTo>
                  <a:lnTo>
                    <a:pt x="70" y="156"/>
                  </a:lnTo>
                  <a:lnTo>
                    <a:pt x="72" y="154"/>
                  </a:lnTo>
                  <a:lnTo>
                    <a:pt x="76" y="152"/>
                  </a:lnTo>
                  <a:lnTo>
                    <a:pt x="76" y="152"/>
                  </a:lnTo>
                  <a:lnTo>
                    <a:pt x="76" y="152"/>
                  </a:lnTo>
                  <a:lnTo>
                    <a:pt x="76" y="152"/>
                  </a:lnTo>
                  <a:lnTo>
                    <a:pt x="80" y="154"/>
                  </a:lnTo>
                  <a:lnTo>
                    <a:pt x="82" y="156"/>
                  </a:lnTo>
                  <a:lnTo>
                    <a:pt x="82" y="156"/>
                  </a:lnTo>
                  <a:lnTo>
                    <a:pt x="86" y="158"/>
                  </a:lnTo>
                  <a:lnTo>
                    <a:pt x="90" y="160"/>
                  </a:lnTo>
                  <a:lnTo>
                    <a:pt x="90" y="160"/>
                  </a:lnTo>
                  <a:lnTo>
                    <a:pt x="92" y="160"/>
                  </a:lnTo>
                  <a:lnTo>
                    <a:pt x="92" y="160"/>
                  </a:lnTo>
                  <a:lnTo>
                    <a:pt x="98" y="156"/>
                  </a:lnTo>
                  <a:lnTo>
                    <a:pt x="98" y="152"/>
                  </a:lnTo>
                  <a:lnTo>
                    <a:pt x="96" y="142"/>
                  </a:lnTo>
                  <a:lnTo>
                    <a:pt x="96" y="142"/>
                  </a:lnTo>
                  <a:lnTo>
                    <a:pt x="94" y="138"/>
                  </a:lnTo>
                  <a:lnTo>
                    <a:pt x="94" y="136"/>
                  </a:lnTo>
                  <a:lnTo>
                    <a:pt x="104" y="132"/>
                  </a:lnTo>
                  <a:lnTo>
                    <a:pt x="104" y="132"/>
                  </a:lnTo>
                  <a:lnTo>
                    <a:pt x="114" y="124"/>
                  </a:lnTo>
                  <a:lnTo>
                    <a:pt x="116" y="120"/>
                  </a:lnTo>
                  <a:lnTo>
                    <a:pt x="118" y="114"/>
                  </a:lnTo>
                  <a:lnTo>
                    <a:pt x="118" y="114"/>
                  </a:lnTo>
                  <a:lnTo>
                    <a:pt x="112" y="110"/>
                  </a:lnTo>
                  <a:lnTo>
                    <a:pt x="108" y="108"/>
                  </a:lnTo>
                  <a:lnTo>
                    <a:pt x="104" y="108"/>
                  </a:lnTo>
                  <a:lnTo>
                    <a:pt x="104" y="108"/>
                  </a:lnTo>
                  <a:lnTo>
                    <a:pt x="100" y="108"/>
                  </a:lnTo>
                  <a:lnTo>
                    <a:pt x="100" y="108"/>
                  </a:lnTo>
                  <a:lnTo>
                    <a:pt x="100" y="96"/>
                  </a:lnTo>
                  <a:lnTo>
                    <a:pt x="98" y="86"/>
                  </a:lnTo>
                  <a:lnTo>
                    <a:pt x="98" y="86"/>
                  </a:lnTo>
                  <a:lnTo>
                    <a:pt x="94" y="76"/>
                  </a:lnTo>
                  <a:lnTo>
                    <a:pt x="90" y="66"/>
                  </a:lnTo>
                  <a:lnTo>
                    <a:pt x="90" y="66"/>
                  </a:lnTo>
                  <a:lnTo>
                    <a:pt x="84" y="62"/>
                  </a:lnTo>
                  <a:lnTo>
                    <a:pt x="76" y="60"/>
                  </a:lnTo>
                  <a:lnTo>
                    <a:pt x="68" y="56"/>
                  </a:lnTo>
                  <a:lnTo>
                    <a:pt x="64" y="50"/>
                  </a:lnTo>
                  <a:lnTo>
                    <a:pt x="64" y="50"/>
                  </a:lnTo>
                  <a:lnTo>
                    <a:pt x="62" y="48"/>
                  </a:lnTo>
                  <a:lnTo>
                    <a:pt x="64" y="44"/>
                  </a:lnTo>
                  <a:lnTo>
                    <a:pt x="64" y="44"/>
                  </a:lnTo>
                  <a:lnTo>
                    <a:pt x="70" y="40"/>
                  </a:lnTo>
                  <a:lnTo>
                    <a:pt x="78" y="36"/>
                  </a:lnTo>
                  <a:lnTo>
                    <a:pt x="84" y="32"/>
                  </a:lnTo>
                  <a:lnTo>
                    <a:pt x="86" y="28"/>
                  </a:lnTo>
                  <a:lnTo>
                    <a:pt x="84" y="24"/>
                  </a:lnTo>
                  <a:lnTo>
                    <a:pt x="84" y="24"/>
                  </a:lnTo>
                  <a:lnTo>
                    <a:pt x="82" y="22"/>
                  </a:lnTo>
                  <a:lnTo>
                    <a:pt x="78" y="20"/>
                  </a:lnTo>
                  <a:lnTo>
                    <a:pt x="76" y="18"/>
                  </a:lnTo>
                  <a:lnTo>
                    <a:pt x="74" y="16"/>
                  </a:lnTo>
                  <a:lnTo>
                    <a:pt x="74" y="16"/>
                  </a:lnTo>
                  <a:lnTo>
                    <a:pt x="74" y="12"/>
                  </a:lnTo>
                  <a:lnTo>
                    <a:pt x="78" y="8"/>
                  </a:lnTo>
                  <a:lnTo>
                    <a:pt x="80" y="4"/>
                  </a:lnTo>
                  <a:lnTo>
                    <a:pt x="8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66" name="Freeform 51"/>
            <p:cNvSpPr>
              <a:spLocks/>
            </p:cNvSpPr>
            <p:nvPr/>
          </p:nvSpPr>
          <p:spPr bwMode="auto">
            <a:xfrm>
              <a:off x="758" y="1544"/>
              <a:ext cx="88" cy="82"/>
            </a:xfrm>
            <a:custGeom>
              <a:avLst/>
              <a:gdLst>
                <a:gd name="T0" fmla="*/ 66 w 88"/>
                <a:gd name="T1" fmla="*/ 0 h 82"/>
                <a:gd name="T2" fmla="*/ 66 w 88"/>
                <a:gd name="T3" fmla="*/ 0 h 82"/>
                <a:gd name="T4" fmla="*/ 60 w 88"/>
                <a:gd name="T5" fmla="*/ 2 h 82"/>
                <a:gd name="T6" fmla="*/ 52 w 88"/>
                <a:gd name="T7" fmla="*/ 8 h 82"/>
                <a:gd name="T8" fmla="*/ 52 w 88"/>
                <a:gd name="T9" fmla="*/ 8 h 82"/>
                <a:gd name="T10" fmla="*/ 46 w 88"/>
                <a:gd name="T11" fmla="*/ 16 h 82"/>
                <a:gd name="T12" fmla="*/ 42 w 88"/>
                <a:gd name="T13" fmla="*/ 18 h 82"/>
                <a:gd name="T14" fmla="*/ 38 w 88"/>
                <a:gd name="T15" fmla="*/ 22 h 82"/>
                <a:gd name="T16" fmla="*/ 38 w 88"/>
                <a:gd name="T17" fmla="*/ 22 h 82"/>
                <a:gd name="T18" fmla="*/ 32 w 88"/>
                <a:gd name="T19" fmla="*/ 24 h 82"/>
                <a:gd name="T20" fmla="*/ 26 w 88"/>
                <a:gd name="T21" fmla="*/ 24 h 82"/>
                <a:gd name="T22" fmla="*/ 20 w 88"/>
                <a:gd name="T23" fmla="*/ 26 h 82"/>
                <a:gd name="T24" fmla="*/ 16 w 88"/>
                <a:gd name="T25" fmla="*/ 30 h 82"/>
                <a:gd name="T26" fmla="*/ 16 w 88"/>
                <a:gd name="T27" fmla="*/ 30 h 82"/>
                <a:gd name="T28" fmla="*/ 16 w 88"/>
                <a:gd name="T29" fmla="*/ 36 h 82"/>
                <a:gd name="T30" fmla="*/ 20 w 88"/>
                <a:gd name="T31" fmla="*/ 38 h 82"/>
                <a:gd name="T32" fmla="*/ 30 w 88"/>
                <a:gd name="T33" fmla="*/ 42 h 82"/>
                <a:gd name="T34" fmla="*/ 36 w 88"/>
                <a:gd name="T35" fmla="*/ 42 h 82"/>
                <a:gd name="T36" fmla="*/ 38 w 88"/>
                <a:gd name="T37" fmla="*/ 44 h 82"/>
                <a:gd name="T38" fmla="*/ 36 w 88"/>
                <a:gd name="T39" fmla="*/ 48 h 82"/>
                <a:gd name="T40" fmla="*/ 30 w 88"/>
                <a:gd name="T41" fmla="*/ 52 h 82"/>
                <a:gd name="T42" fmla="*/ 30 w 88"/>
                <a:gd name="T43" fmla="*/ 52 h 82"/>
                <a:gd name="T44" fmla="*/ 20 w 88"/>
                <a:gd name="T45" fmla="*/ 58 h 82"/>
                <a:gd name="T46" fmla="*/ 6 w 88"/>
                <a:gd name="T47" fmla="*/ 64 h 82"/>
                <a:gd name="T48" fmla="*/ 2 w 88"/>
                <a:gd name="T49" fmla="*/ 68 h 82"/>
                <a:gd name="T50" fmla="*/ 0 w 88"/>
                <a:gd name="T51" fmla="*/ 72 h 82"/>
                <a:gd name="T52" fmla="*/ 0 w 88"/>
                <a:gd name="T53" fmla="*/ 76 h 82"/>
                <a:gd name="T54" fmla="*/ 6 w 88"/>
                <a:gd name="T55" fmla="*/ 80 h 82"/>
                <a:gd name="T56" fmla="*/ 6 w 88"/>
                <a:gd name="T57" fmla="*/ 80 h 82"/>
                <a:gd name="T58" fmla="*/ 10 w 88"/>
                <a:gd name="T59" fmla="*/ 82 h 82"/>
                <a:gd name="T60" fmla="*/ 10 w 88"/>
                <a:gd name="T61" fmla="*/ 82 h 82"/>
                <a:gd name="T62" fmla="*/ 18 w 88"/>
                <a:gd name="T63" fmla="*/ 80 h 82"/>
                <a:gd name="T64" fmla="*/ 28 w 88"/>
                <a:gd name="T65" fmla="*/ 74 h 82"/>
                <a:gd name="T66" fmla="*/ 28 w 88"/>
                <a:gd name="T67" fmla="*/ 74 h 82"/>
                <a:gd name="T68" fmla="*/ 40 w 88"/>
                <a:gd name="T69" fmla="*/ 72 h 82"/>
                <a:gd name="T70" fmla="*/ 44 w 88"/>
                <a:gd name="T71" fmla="*/ 70 h 82"/>
                <a:gd name="T72" fmla="*/ 50 w 88"/>
                <a:gd name="T73" fmla="*/ 66 h 82"/>
                <a:gd name="T74" fmla="*/ 50 w 88"/>
                <a:gd name="T75" fmla="*/ 66 h 82"/>
                <a:gd name="T76" fmla="*/ 66 w 88"/>
                <a:gd name="T77" fmla="*/ 56 h 82"/>
                <a:gd name="T78" fmla="*/ 66 w 88"/>
                <a:gd name="T79" fmla="*/ 56 h 82"/>
                <a:gd name="T80" fmla="*/ 70 w 88"/>
                <a:gd name="T81" fmla="*/ 54 h 82"/>
                <a:gd name="T82" fmla="*/ 72 w 88"/>
                <a:gd name="T83" fmla="*/ 50 h 82"/>
                <a:gd name="T84" fmla="*/ 72 w 88"/>
                <a:gd name="T85" fmla="*/ 48 h 82"/>
                <a:gd name="T86" fmla="*/ 70 w 88"/>
                <a:gd name="T87" fmla="*/ 44 h 82"/>
                <a:gd name="T88" fmla="*/ 70 w 88"/>
                <a:gd name="T89" fmla="*/ 44 h 82"/>
                <a:gd name="T90" fmla="*/ 68 w 88"/>
                <a:gd name="T91" fmla="*/ 38 h 82"/>
                <a:gd name="T92" fmla="*/ 68 w 88"/>
                <a:gd name="T93" fmla="*/ 36 h 82"/>
                <a:gd name="T94" fmla="*/ 70 w 88"/>
                <a:gd name="T95" fmla="*/ 32 h 82"/>
                <a:gd name="T96" fmla="*/ 72 w 88"/>
                <a:gd name="T97" fmla="*/ 30 h 82"/>
                <a:gd name="T98" fmla="*/ 88 w 88"/>
                <a:gd name="T99" fmla="*/ 22 h 82"/>
                <a:gd name="T100" fmla="*/ 88 w 88"/>
                <a:gd name="T101" fmla="*/ 22 h 82"/>
                <a:gd name="T102" fmla="*/ 84 w 88"/>
                <a:gd name="T103" fmla="*/ 18 h 82"/>
                <a:gd name="T104" fmla="*/ 78 w 88"/>
                <a:gd name="T105" fmla="*/ 10 h 82"/>
                <a:gd name="T106" fmla="*/ 72 w 88"/>
                <a:gd name="T107" fmla="*/ 4 h 82"/>
                <a:gd name="T108" fmla="*/ 68 w 88"/>
                <a:gd name="T109" fmla="*/ 2 h 82"/>
                <a:gd name="T110" fmla="*/ 66 w 88"/>
                <a:gd name="T111"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8" h="82">
                  <a:moveTo>
                    <a:pt x="66" y="0"/>
                  </a:moveTo>
                  <a:lnTo>
                    <a:pt x="66" y="0"/>
                  </a:lnTo>
                  <a:lnTo>
                    <a:pt x="60" y="2"/>
                  </a:lnTo>
                  <a:lnTo>
                    <a:pt x="52" y="8"/>
                  </a:lnTo>
                  <a:lnTo>
                    <a:pt x="52" y="8"/>
                  </a:lnTo>
                  <a:lnTo>
                    <a:pt x="46" y="16"/>
                  </a:lnTo>
                  <a:lnTo>
                    <a:pt x="42" y="18"/>
                  </a:lnTo>
                  <a:lnTo>
                    <a:pt x="38" y="22"/>
                  </a:lnTo>
                  <a:lnTo>
                    <a:pt x="38" y="22"/>
                  </a:lnTo>
                  <a:lnTo>
                    <a:pt x="32" y="24"/>
                  </a:lnTo>
                  <a:lnTo>
                    <a:pt x="26" y="24"/>
                  </a:lnTo>
                  <a:lnTo>
                    <a:pt x="20" y="26"/>
                  </a:lnTo>
                  <a:lnTo>
                    <a:pt x="16" y="30"/>
                  </a:lnTo>
                  <a:lnTo>
                    <a:pt x="16" y="30"/>
                  </a:lnTo>
                  <a:lnTo>
                    <a:pt x="16" y="36"/>
                  </a:lnTo>
                  <a:lnTo>
                    <a:pt x="20" y="38"/>
                  </a:lnTo>
                  <a:lnTo>
                    <a:pt x="30" y="42"/>
                  </a:lnTo>
                  <a:lnTo>
                    <a:pt x="36" y="42"/>
                  </a:lnTo>
                  <a:lnTo>
                    <a:pt x="38" y="44"/>
                  </a:lnTo>
                  <a:lnTo>
                    <a:pt x="36" y="48"/>
                  </a:lnTo>
                  <a:lnTo>
                    <a:pt x="30" y="52"/>
                  </a:lnTo>
                  <a:lnTo>
                    <a:pt x="30" y="52"/>
                  </a:lnTo>
                  <a:lnTo>
                    <a:pt x="20" y="58"/>
                  </a:lnTo>
                  <a:lnTo>
                    <a:pt x="6" y="64"/>
                  </a:lnTo>
                  <a:lnTo>
                    <a:pt x="2" y="68"/>
                  </a:lnTo>
                  <a:lnTo>
                    <a:pt x="0" y="72"/>
                  </a:lnTo>
                  <a:lnTo>
                    <a:pt x="0" y="76"/>
                  </a:lnTo>
                  <a:lnTo>
                    <a:pt x="6" y="80"/>
                  </a:lnTo>
                  <a:lnTo>
                    <a:pt x="6" y="80"/>
                  </a:lnTo>
                  <a:lnTo>
                    <a:pt x="10" y="82"/>
                  </a:lnTo>
                  <a:lnTo>
                    <a:pt x="10" y="82"/>
                  </a:lnTo>
                  <a:lnTo>
                    <a:pt x="18" y="80"/>
                  </a:lnTo>
                  <a:lnTo>
                    <a:pt x="28" y="74"/>
                  </a:lnTo>
                  <a:lnTo>
                    <a:pt x="28" y="74"/>
                  </a:lnTo>
                  <a:lnTo>
                    <a:pt x="40" y="72"/>
                  </a:lnTo>
                  <a:lnTo>
                    <a:pt x="44" y="70"/>
                  </a:lnTo>
                  <a:lnTo>
                    <a:pt x="50" y="66"/>
                  </a:lnTo>
                  <a:lnTo>
                    <a:pt x="50" y="66"/>
                  </a:lnTo>
                  <a:lnTo>
                    <a:pt x="66" y="56"/>
                  </a:lnTo>
                  <a:lnTo>
                    <a:pt x="66" y="56"/>
                  </a:lnTo>
                  <a:lnTo>
                    <a:pt x="70" y="54"/>
                  </a:lnTo>
                  <a:lnTo>
                    <a:pt x="72" y="50"/>
                  </a:lnTo>
                  <a:lnTo>
                    <a:pt x="72" y="48"/>
                  </a:lnTo>
                  <a:lnTo>
                    <a:pt x="70" y="44"/>
                  </a:lnTo>
                  <a:lnTo>
                    <a:pt x="70" y="44"/>
                  </a:lnTo>
                  <a:lnTo>
                    <a:pt x="68" y="38"/>
                  </a:lnTo>
                  <a:lnTo>
                    <a:pt x="68" y="36"/>
                  </a:lnTo>
                  <a:lnTo>
                    <a:pt x="70" y="32"/>
                  </a:lnTo>
                  <a:lnTo>
                    <a:pt x="72" y="30"/>
                  </a:lnTo>
                  <a:lnTo>
                    <a:pt x="88" y="22"/>
                  </a:lnTo>
                  <a:lnTo>
                    <a:pt x="88" y="22"/>
                  </a:lnTo>
                  <a:lnTo>
                    <a:pt x="84" y="18"/>
                  </a:lnTo>
                  <a:lnTo>
                    <a:pt x="78" y="10"/>
                  </a:lnTo>
                  <a:lnTo>
                    <a:pt x="72" y="4"/>
                  </a:lnTo>
                  <a:lnTo>
                    <a:pt x="68" y="2"/>
                  </a:lnTo>
                  <a:lnTo>
                    <a:pt x="66"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67" name="Freeform 52"/>
            <p:cNvSpPr>
              <a:spLocks/>
            </p:cNvSpPr>
            <p:nvPr/>
          </p:nvSpPr>
          <p:spPr bwMode="auto">
            <a:xfrm>
              <a:off x="758" y="1544"/>
              <a:ext cx="88" cy="82"/>
            </a:xfrm>
            <a:custGeom>
              <a:avLst/>
              <a:gdLst>
                <a:gd name="T0" fmla="*/ 66 w 88"/>
                <a:gd name="T1" fmla="*/ 0 h 82"/>
                <a:gd name="T2" fmla="*/ 66 w 88"/>
                <a:gd name="T3" fmla="*/ 0 h 82"/>
                <a:gd name="T4" fmla="*/ 60 w 88"/>
                <a:gd name="T5" fmla="*/ 2 h 82"/>
                <a:gd name="T6" fmla="*/ 52 w 88"/>
                <a:gd name="T7" fmla="*/ 8 h 82"/>
                <a:gd name="T8" fmla="*/ 52 w 88"/>
                <a:gd name="T9" fmla="*/ 8 h 82"/>
                <a:gd name="T10" fmla="*/ 46 w 88"/>
                <a:gd name="T11" fmla="*/ 16 h 82"/>
                <a:gd name="T12" fmla="*/ 42 w 88"/>
                <a:gd name="T13" fmla="*/ 18 h 82"/>
                <a:gd name="T14" fmla="*/ 38 w 88"/>
                <a:gd name="T15" fmla="*/ 22 h 82"/>
                <a:gd name="T16" fmla="*/ 38 w 88"/>
                <a:gd name="T17" fmla="*/ 22 h 82"/>
                <a:gd name="T18" fmla="*/ 32 w 88"/>
                <a:gd name="T19" fmla="*/ 24 h 82"/>
                <a:gd name="T20" fmla="*/ 26 w 88"/>
                <a:gd name="T21" fmla="*/ 24 h 82"/>
                <a:gd name="T22" fmla="*/ 20 w 88"/>
                <a:gd name="T23" fmla="*/ 26 h 82"/>
                <a:gd name="T24" fmla="*/ 16 w 88"/>
                <a:gd name="T25" fmla="*/ 30 h 82"/>
                <a:gd name="T26" fmla="*/ 16 w 88"/>
                <a:gd name="T27" fmla="*/ 30 h 82"/>
                <a:gd name="T28" fmla="*/ 16 w 88"/>
                <a:gd name="T29" fmla="*/ 36 h 82"/>
                <a:gd name="T30" fmla="*/ 20 w 88"/>
                <a:gd name="T31" fmla="*/ 38 h 82"/>
                <a:gd name="T32" fmla="*/ 30 w 88"/>
                <a:gd name="T33" fmla="*/ 42 h 82"/>
                <a:gd name="T34" fmla="*/ 36 w 88"/>
                <a:gd name="T35" fmla="*/ 42 h 82"/>
                <a:gd name="T36" fmla="*/ 38 w 88"/>
                <a:gd name="T37" fmla="*/ 44 h 82"/>
                <a:gd name="T38" fmla="*/ 36 w 88"/>
                <a:gd name="T39" fmla="*/ 48 h 82"/>
                <a:gd name="T40" fmla="*/ 30 w 88"/>
                <a:gd name="T41" fmla="*/ 52 h 82"/>
                <a:gd name="T42" fmla="*/ 30 w 88"/>
                <a:gd name="T43" fmla="*/ 52 h 82"/>
                <a:gd name="T44" fmla="*/ 20 w 88"/>
                <a:gd name="T45" fmla="*/ 58 h 82"/>
                <a:gd name="T46" fmla="*/ 6 w 88"/>
                <a:gd name="T47" fmla="*/ 64 h 82"/>
                <a:gd name="T48" fmla="*/ 2 w 88"/>
                <a:gd name="T49" fmla="*/ 68 h 82"/>
                <a:gd name="T50" fmla="*/ 0 w 88"/>
                <a:gd name="T51" fmla="*/ 72 h 82"/>
                <a:gd name="T52" fmla="*/ 0 w 88"/>
                <a:gd name="T53" fmla="*/ 76 h 82"/>
                <a:gd name="T54" fmla="*/ 6 w 88"/>
                <a:gd name="T55" fmla="*/ 80 h 82"/>
                <a:gd name="T56" fmla="*/ 6 w 88"/>
                <a:gd name="T57" fmla="*/ 80 h 82"/>
                <a:gd name="T58" fmla="*/ 10 w 88"/>
                <a:gd name="T59" fmla="*/ 82 h 82"/>
                <a:gd name="T60" fmla="*/ 10 w 88"/>
                <a:gd name="T61" fmla="*/ 82 h 82"/>
                <a:gd name="T62" fmla="*/ 18 w 88"/>
                <a:gd name="T63" fmla="*/ 80 h 82"/>
                <a:gd name="T64" fmla="*/ 28 w 88"/>
                <a:gd name="T65" fmla="*/ 74 h 82"/>
                <a:gd name="T66" fmla="*/ 28 w 88"/>
                <a:gd name="T67" fmla="*/ 74 h 82"/>
                <a:gd name="T68" fmla="*/ 40 w 88"/>
                <a:gd name="T69" fmla="*/ 72 h 82"/>
                <a:gd name="T70" fmla="*/ 44 w 88"/>
                <a:gd name="T71" fmla="*/ 70 h 82"/>
                <a:gd name="T72" fmla="*/ 50 w 88"/>
                <a:gd name="T73" fmla="*/ 66 h 82"/>
                <a:gd name="T74" fmla="*/ 50 w 88"/>
                <a:gd name="T75" fmla="*/ 66 h 82"/>
                <a:gd name="T76" fmla="*/ 66 w 88"/>
                <a:gd name="T77" fmla="*/ 56 h 82"/>
                <a:gd name="T78" fmla="*/ 66 w 88"/>
                <a:gd name="T79" fmla="*/ 56 h 82"/>
                <a:gd name="T80" fmla="*/ 70 w 88"/>
                <a:gd name="T81" fmla="*/ 54 h 82"/>
                <a:gd name="T82" fmla="*/ 72 w 88"/>
                <a:gd name="T83" fmla="*/ 50 h 82"/>
                <a:gd name="T84" fmla="*/ 72 w 88"/>
                <a:gd name="T85" fmla="*/ 48 h 82"/>
                <a:gd name="T86" fmla="*/ 70 w 88"/>
                <a:gd name="T87" fmla="*/ 44 h 82"/>
                <a:gd name="T88" fmla="*/ 70 w 88"/>
                <a:gd name="T89" fmla="*/ 44 h 82"/>
                <a:gd name="T90" fmla="*/ 68 w 88"/>
                <a:gd name="T91" fmla="*/ 38 h 82"/>
                <a:gd name="T92" fmla="*/ 68 w 88"/>
                <a:gd name="T93" fmla="*/ 36 h 82"/>
                <a:gd name="T94" fmla="*/ 70 w 88"/>
                <a:gd name="T95" fmla="*/ 32 h 82"/>
                <a:gd name="T96" fmla="*/ 72 w 88"/>
                <a:gd name="T97" fmla="*/ 30 h 82"/>
                <a:gd name="T98" fmla="*/ 88 w 88"/>
                <a:gd name="T99" fmla="*/ 22 h 82"/>
                <a:gd name="T100" fmla="*/ 88 w 88"/>
                <a:gd name="T101" fmla="*/ 22 h 82"/>
                <a:gd name="T102" fmla="*/ 84 w 88"/>
                <a:gd name="T103" fmla="*/ 18 h 82"/>
                <a:gd name="T104" fmla="*/ 78 w 88"/>
                <a:gd name="T105" fmla="*/ 10 h 82"/>
                <a:gd name="T106" fmla="*/ 72 w 88"/>
                <a:gd name="T107" fmla="*/ 4 h 82"/>
                <a:gd name="T108" fmla="*/ 68 w 88"/>
                <a:gd name="T109" fmla="*/ 2 h 82"/>
                <a:gd name="T110" fmla="*/ 66 w 88"/>
                <a:gd name="T111"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8" h="82">
                  <a:moveTo>
                    <a:pt x="66" y="0"/>
                  </a:moveTo>
                  <a:lnTo>
                    <a:pt x="66" y="0"/>
                  </a:lnTo>
                  <a:lnTo>
                    <a:pt x="60" y="2"/>
                  </a:lnTo>
                  <a:lnTo>
                    <a:pt x="52" y="8"/>
                  </a:lnTo>
                  <a:lnTo>
                    <a:pt x="52" y="8"/>
                  </a:lnTo>
                  <a:lnTo>
                    <a:pt x="46" y="16"/>
                  </a:lnTo>
                  <a:lnTo>
                    <a:pt x="42" y="18"/>
                  </a:lnTo>
                  <a:lnTo>
                    <a:pt x="38" y="22"/>
                  </a:lnTo>
                  <a:lnTo>
                    <a:pt x="38" y="22"/>
                  </a:lnTo>
                  <a:lnTo>
                    <a:pt x="32" y="24"/>
                  </a:lnTo>
                  <a:lnTo>
                    <a:pt x="26" y="24"/>
                  </a:lnTo>
                  <a:lnTo>
                    <a:pt x="20" y="26"/>
                  </a:lnTo>
                  <a:lnTo>
                    <a:pt x="16" y="30"/>
                  </a:lnTo>
                  <a:lnTo>
                    <a:pt x="16" y="30"/>
                  </a:lnTo>
                  <a:lnTo>
                    <a:pt x="16" y="36"/>
                  </a:lnTo>
                  <a:lnTo>
                    <a:pt x="20" y="38"/>
                  </a:lnTo>
                  <a:lnTo>
                    <a:pt x="30" y="42"/>
                  </a:lnTo>
                  <a:lnTo>
                    <a:pt x="36" y="42"/>
                  </a:lnTo>
                  <a:lnTo>
                    <a:pt x="38" y="44"/>
                  </a:lnTo>
                  <a:lnTo>
                    <a:pt x="36" y="48"/>
                  </a:lnTo>
                  <a:lnTo>
                    <a:pt x="30" y="52"/>
                  </a:lnTo>
                  <a:lnTo>
                    <a:pt x="30" y="52"/>
                  </a:lnTo>
                  <a:lnTo>
                    <a:pt x="20" y="58"/>
                  </a:lnTo>
                  <a:lnTo>
                    <a:pt x="6" y="64"/>
                  </a:lnTo>
                  <a:lnTo>
                    <a:pt x="2" y="68"/>
                  </a:lnTo>
                  <a:lnTo>
                    <a:pt x="0" y="72"/>
                  </a:lnTo>
                  <a:lnTo>
                    <a:pt x="0" y="76"/>
                  </a:lnTo>
                  <a:lnTo>
                    <a:pt x="6" y="80"/>
                  </a:lnTo>
                  <a:lnTo>
                    <a:pt x="6" y="80"/>
                  </a:lnTo>
                  <a:lnTo>
                    <a:pt x="10" y="82"/>
                  </a:lnTo>
                  <a:lnTo>
                    <a:pt x="10" y="82"/>
                  </a:lnTo>
                  <a:lnTo>
                    <a:pt x="18" y="80"/>
                  </a:lnTo>
                  <a:lnTo>
                    <a:pt x="28" y="74"/>
                  </a:lnTo>
                  <a:lnTo>
                    <a:pt x="28" y="74"/>
                  </a:lnTo>
                  <a:lnTo>
                    <a:pt x="40" y="72"/>
                  </a:lnTo>
                  <a:lnTo>
                    <a:pt x="44" y="70"/>
                  </a:lnTo>
                  <a:lnTo>
                    <a:pt x="50" y="66"/>
                  </a:lnTo>
                  <a:lnTo>
                    <a:pt x="50" y="66"/>
                  </a:lnTo>
                  <a:lnTo>
                    <a:pt x="66" y="56"/>
                  </a:lnTo>
                  <a:lnTo>
                    <a:pt x="66" y="56"/>
                  </a:lnTo>
                  <a:lnTo>
                    <a:pt x="70" y="54"/>
                  </a:lnTo>
                  <a:lnTo>
                    <a:pt x="72" y="50"/>
                  </a:lnTo>
                  <a:lnTo>
                    <a:pt x="72" y="48"/>
                  </a:lnTo>
                  <a:lnTo>
                    <a:pt x="70" y="44"/>
                  </a:lnTo>
                  <a:lnTo>
                    <a:pt x="70" y="44"/>
                  </a:lnTo>
                  <a:lnTo>
                    <a:pt x="68" y="38"/>
                  </a:lnTo>
                  <a:lnTo>
                    <a:pt x="68" y="36"/>
                  </a:lnTo>
                  <a:lnTo>
                    <a:pt x="70" y="32"/>
                  </a:lnTo>
                  <a:lnTo>
                    <a:pt x="72" y="30"/>
                  </a:lnTo>
                  <a:lnTo>
                    <a:pt x="88" y="22"/>
                  </a:lnTo>
                  <a:lnTo>
                    <a:pt x="88" y="22"/>
                  </a:lnTo>
                  <a:lnTo>
                    <a:pt x="84" y="18"/>
                  </a:lnTo>
                  <a:lnTo>
                    <a:pt x="78" y="10"/>
                  </a:lnTo>
                  <a:lnTo>
                    <a:pt x="72" y="4"/>
                  </a:lnTo>
                  <a:lnTo>
                    <a:pt x="68" y="2"/>
                  </a:lnTo>
                  <a:lnTo>
                    <a:pt x="6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68" name="Freeform 53"/>
            <p:cNvSpPr>
              <a:spLocks/>
            </p:cNvSpPr>
            <p:nvPr/>
          </p:nvSpPr>
          <p:spPr bwMode="auto">
            <a:xfrm>
              <a:off x="3250" y="1274"/>
              <a:ext cx="60" cy="20"/>
            </a:xfrm>
            <a:custGeom>
              <a:avLst/>
              <a:gdLst>
                <a:gd name="T0" fmla="*/ 44 w 60"/>
                <a:gd name="T1" fmla="*/ 0 h 20"/>
                <a:gd name="T2" fmla="*/ 44 w 60"/>
                <a:gd name="T3" fmla="*/ 0 h 20"/>
                <a:gd name="T4" fmla="*/ 34 w 60"/>
                <a:gd name="T5" fmla="*/ 0 h 20"/>
                <a:gd name="T6" fmla="*/ 26 w 60"/>
                <a:gd name="T7" fmla="*/ 2 h 20"/>
                <a:gd name="T8" fmla="*/ 12 w 60"/>
                <a:gd name="T9" fmla="*/ 6 h 20"/>
                <a:gd name="T10" fmla="*/ 12 w 60"/>
                <a:gd name="T11" fmla="*/ 6 h 20"/>
                <a:gd name="T12" fmla="*/ 4 w 60"/>
                <a:gd name="T13" fmla="*/ 8 h 20"/>
                <a:gd name="T14" fmla="*/ 0 w 60"/>
                <a:gd name="T15" fmla="*/ 10 h 20"/>
                <a:gd name="T16" fmla="*/ 0 w 60"/>
                <a:gd name="T17" fmla="*/ 14 h 20"/>
                <a:gd name="T18" fmla="*/ 0 w 60"/>
                <a:gd name="T19" fmla="*/ 14 h 20"/>
                <a:gd name="T20" fmla="*/ 2 w 60"/>
                <a:gd name="T21" fmla="*/ 18 h 20"/>
                <a:gd name="T22" fmla="*/ 4 w 60"/>
                <a:gd name="T23" fmla="*/ 20 h 20"/>
                <a:gd name="T24" fmla="*/ 10 w 60"/>
                <a:gd name="T25" fmla="*/ 20 h 20"/>
                <a:gd name="T26" fmla="*/ 10 w 60"/>
                <a:gd name="T27" fmla="*/ 20 h 20"/>
                <a:gd name="T28" fmla="*/ 24 w 60"/>
                <a:gd name="T29" fmla="*/ 20 h 20"/>
                <a:gd name="T30" fmla="*/ 24 w 60"/>
                <a:gd name="T31" fmla="*/ 20 h 20"/>
                <a:gd name="T32" fmla="*/ 34 w 60"/>
                <a:gd name="T33" fmla="*/ 18 h 20"/>
                <a:gd name="T34" fmla="*/ 34 w 60"/>
                <a:gd name="T35" fmla="*/ 18 h 20"/>
                <a:gd name="T36" fmla="*/ 36 w 60"/>
                <a:gd name="T37" fmla="*/ 18 h 20"/>
                <a:gd name="T38" fmla="*/ 36 w 60"/>
                <a:gd name="T39" fmla="*/ 18 h 20"/>
                <a:gd name="T40" fmla="*/ 52 w 60"/>
                <a:gd name="T41" fmla="*/ 20 h 20"/>
                <a:gd name="T42" fmla="*/ 52 w 60"/>
                <a:gd name="T43" fmla="*/ 20 h 20"/>
                <a:gd name="T44" fmla="*/ 54 w 60"/>
                <a:gd name="T45" fmla="*/ 20 h 20"/>
                <a:gd name="T46" fmla="*/ 58 w 60"/>
                <a:gd name="T47" fmla="*/ 18 h 20"/>
                <a:gd name="T48" fmla="*/ 60 w 60"/>
                <a:gd name="T49" fmla="*/ 16 h 20"/>
                <a:gd name="T50" fmla="*/ 60 w 60"/>
                <a:gd name="T51" fmla="*/ 12 h 20"/>
                <a:gd name="T52" fmla="*/ 60 w 60"/>
                <a:gd name="T53" fmla="*/ 12 h 20"/>
                <a:gd name="T54" fmla="*/ 58 w 60"/>
                <a:gd name="T55" fmla="*/ 6 h 20"/>
                <a:gd name="T56" fmla="*/ 56 w 60"/>
                <a:gd name="T57" fmla="*/ 2 h 20"/>
                <a:gd name="T58" fmla="*/ 50 w 60"/>
                <a:gd name="T59" fmla="*/ 0 h 20"/>
                <a:gd name="T60" fmla="*/ 44 w 60"/>
                <a:gd name="T61"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60" h="20">
                  <a:moveTo>
                    <a:pt x="44" y="0"/>
                  </a:moveTo>
                  <a:lnTo>
                    <a:pt x="44" y="0"/>
                  </a:lnTo>
                  <a:lnTo>
                    <a:pt x="34" y="0"/>
                  </a:lnTo>
                  <a:lnTo>
                    <a:pt x="26" y="2"/>
                  </a:lnTo>
                  <a:lnTo>
                    <a:pt x="12" y="6"/>
                  </a:lnTo>
                  <a:lnTo>
                    <a:pt x="12" y="6"/>
                  </a:lnTo>
                  <a:lnTo>
                    <a:pt x="4" y="8"/>
                  </a:lnTo>
                  <a:lnTo>
                    <a:pt x="0" y="10"/>
                  </a:lnTo>
                  <a:lnTo>
                    <a:pt x="0" y="14"/>
                  </a:lnTo>
                  <a:lnTo>
                    <a:pt x="0" y="14"/>
                  </a:lnTo>
                  <a:lnTo>
                    <a:pt x="2" y="18"/>
                  </a:lnTo>
                  <a:lnTo>
                    <a:pt x="4" y="20"/>
                  </a:lnTo>
                  <a:lnTo>
                    <a:pt x="10" y="20"/>
                  </a:lnTo>
                  <a:lnTo>
                    <a:pt x="10" y="20"/>
                  </a:lnTo>
                  <a:lnTo>
                    <a:pt x="24" y="20"/>
                  </a:lnTo>
                  <a:lnTo>
                    <a:pt x="24" y="20"/>
                  </a:lnTo>
                  <a:lnTo>
                    <a:pt x="34" y="18"/>
                  </a:lnTo>
                  <a:lnTo>
                    <a:pt x="34" y="18"/>
                  </a:lnTo>
                  <a:lnTo>
                    <a:pt x="36" y="18"/>
                  </a:lnTo>
                  <a:lnTo>
                    <a:pt x="36" y="18"/>
                  </a:lnTo>
                  <a:lnTo>
                    <a:pt x="52" y="20"/>
                  </a:lnTo>
                  <a:lnTo>
                    <a:pt x="52" y="20"/>
                  </a:lnTo>
                  <a:lnTo>
                    <a:pt x="54" y="20"/>
                  </a:lnTo>
                  <a:lnTo>
                    <a:pt x="58" y="18"/>
                  </a:lnTo>
                  <a:lnTo>
                    <a:pt x="60" y="16"/>
                  </a:lnTo>
                  <a:lnTo>
                    <a:pt x="60" y="12"/>
                  </a:lnTo>
                  <a:lnTo>
                    <a:pt x="60" y="12"/>
                  </a:lnTo>
                  <a:lnTo>
                    <a:pt x="58" y="6"/>
                  </a:lnTo>
                  <a:lnTo>
                    <a:pt x="56" y="2"/>
                  </a:lnTo>
                  <a:lnTo>
                    <a:pt x="50" y="0"/>
                  </a:lnTo>
                  <a:lnTo>
                    <a:pt x="44"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69" name="Freeform 54"/>
            <p:cNvSpPr>
              <a:spLocks/>
            </p:cNvSpPr>
            <p:nvPr/>
          </p:nvSpPr>
          <p:spPr bwMode="auto">
            <a:xfrm>
              <a:off x="3250" y="1274"/>
              <a:ext cx="60" cy="20"/>
            </a:xfrm>
            <a:custGeom>
              <a:avLst/>
              <a:gdLst>
                <a:gd name="T0" fmla="*/ 44 w 60"/>
                <a:gd name="T1" fmla="*/ 0 h 20"/>
                <a:gd name="T2" fmla="*/ 44 w 60"/>
                <a:gd name="T3" fmla="*/ 0 h 20"/>
                <a:gd name="T4" fmla="*/ 34 w 60"/>
                <a:gd name="T5" fmla="*/ 0 h 20"/>
                <a:gd name="T6" fmla="*/ 26 w 60"/>
                <a:gd name="T7" fmla="*/ 2 h 20"/>
                <a:gd name="T8" fmla="*/ 12 w 60"/>
                <a:gd name="T9" fmla="*/ 6 h 20"/>
                <a:gd name="T10" fmla="*/ 12 w 60"/>
                <a:gd name="T11" fmla="*/ 6 h 20"/>
                <a:gd name="T12" fmla="*/ 4 w 60"/>
                <a:gd name="T13" fmla="*/ 8 h 20"/>
                <a:gd name="T14" fmla="*/ 0 w 60"/>
                <a:gd name="T15" fmla="*/ 10 h 20"/>
                <a:gd name="T16" fmla="*/ 0 w 60"/>
                <a:gd name="T17" fmla="*/ 14 h 20"/>
                <a:gd name="T18" fmla="*/ 0 w 60"/>
                <a:gd name="T19" fmla="*/ 14 h 20"/>
                <a:gd name="T20" fmla="*/ 2 w 60"/>
                <a:gd name="T21" fmla="*/ 18 h 20"/>
                <a:gd name="T22" fmla="*/ 4 w 60"/>
                <a:gd name="T23" fmla="*/ 20 h 20"/>
                <a:gd name="T24" fmla="*/ 10 w 60"/>
                <a:gd name="T25" fmla="*/ 20 h 20"/>
                <a:gd name="T26" fmla="*/ 10 w 60"/>
                <a:gd name="T27" fmla="*/ 20 h 20"/>
                <a:gd name="T28" fmla="*/ 24 w 60"/>
                <a:gd name="T29" fmla="*/ 20 h 20"/>
                <a:gd name="T30" fmla="*/ 24 w 60"/>
                <a:gd name="T31" fmla="*/ 20 h 20"/>
                <a:gd name="T32" fmla="*/ 34 w 60"/>
                <a:gd name="T33" fmla="*/ 18 h 20"/>
                <a:gd name="T34" fmla="*/ 34 w 60"/>
                <a:gd name="T35" fmla="*/ 18 h 20"/>
                <a:gd name="T36" fmla="*/ 36 w 60"/>
                <a:gd name="T37" fmla="*/ 18 h 20"/>
                <a:gd name="T38" fmla="*/ 36 w 60"/>
                <a:gd name="T39" fmla="*/ 18 h 20"/>
                <a:gd name="T40" fmla="*/ 52 w 60"/>
                <a:gd name="T41" fmla="*/ 20 h 20"/>
                <a:gd name="T42" fmla="*/ 52 w 60"/>
                <a:gd name="T43" fmla="*/ 20 h 20"/>
                <a:gd name="T44" fmla="*/ 54 w 60"/>
                <a:gd name="T45" fmla="*/ 20 h 20"/>
                <a:gd name="T46" fmla="*/ 58 w 60"/>
                <a:gd name="T47" fmla="*/ 18 h 20"/>
                <a:gd name="T48" fmla="*/ 60 w 60"/>
                <a:gd name="T49" fmla="*/ 16 h 20"/>
                <a:gd name="T50" fmla="*/ 60 w 60"/>
                <a:gd name="T51" fmla="*/ 12 h 20"/>
                <a:gd name="T52" fmla="*/ 60 w 60"/>
                <a:gd name="T53" fmla="*/ 12 h 20"/>
                <a:gd name="T54" fmla="*/ 58 w 60"/>
                <a:gd name="T55" fmla="*/ 6 h 20"/>
                <a:gd name="T56" fmla="*/ 56 w 60"/>
                <a:gd name="T57" fmla="*/ 2 h 20"/>
                <a:gd name="T58" fmla="*/ 50 w 60"/>
                <a:gd name="T59" fmla="*/ 0 h 20"/>
                <a:gd name="T60" fmla="*/ 44 w 60"/>
                <a:gd name="T61"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60" h="20">
                  <a:moveTo>
                    <a:pt x="44" y="0"/>
                  </a:moveTo>
                  <a:lnTo>
                    <a:pt x="44" y="0"/>
                  </a:lnTo>
                  <a:lnTo>
                    <a:pt x="34" y="0"/>
                  </a:lnTo>
                  <a:lnTo>
                    <a:pt x="26" y="2"/>
                  </a:lnTo>
                  <a:lnTo>
                    <a:pt x="12" y="6"/>
                  </a:lnTo>
                  <a:lnTo>
                    <a:pt x="12" y="6"/>
                  </a:lnTo>
                  <a:lnTo>
                    <a:pt x="4" y="8"/>
                  </a:lnTo>
                  <a:lnTo>
                    <a:pt x="0" y="10"/>
                  </a:lnTo>
                  <a:lnTo>
                    <a:pt x="0" y="14"/>
                  </a:lnTo>
                  <a:lnTo>
                    <a:pt x="0" y="14"/>
                  </a:lnTo>
                  <a:lnTo>
                    <a:pt x="2" y="18"/>
                  </a:lnTo>
                  <a:lnTo>
                    <a:pt x="4" y="20"/>
                  </a:lnTo>
                  <a:lnTo>
                    <a:pt x="10" y="20"/>
                  </a:lnTo>
                  <a:lnTo>
                    <a:pt x="10" y="20"/>
                  </a:lnTo>
                  <a:lnTo>
                    <a:pt x="24" y="20"/>
                  </a:lnTo>
                  <a:lnTo>
                    <a:pt x="24" y="20"/>
                  </a:lnTo>
                  <a:lnTo>
                    <a:pt x="34" y="18"/>
                  </a:lnTo>
                  <a:lnTo>
                    <a:pt x="34" y="18"/>
                  </a:lnTo>
                  <a:lnTo>
                    <a:pt x="36" y="18"/>
                  </a:lnTo>
                  <a:lnTo>
                    <a:pt x="36" y="18"/>
                  </a:lnTo>
                  <a:lnTo>
                    <a:pt x="52" y="20"/>
                  </a:lnTo>
                  <a:lnTo>
                    <a:pt x="52" y="20"/>
                  </a:lnTo>
                  <a:lnTo>
                    <a:pt x="54" y="20"/>
                  </a:lnTo>
                  <a:lnTo>
                    <a:pt x="58" y="18"/>
                  </a:lnTo>
                  <a:lnTo>
                    <a:pt x="60" y="16"/>
                  </a:lnTo>
                  <a:lnTo>
                    <a:pt x="60" y="12"/>
                  </a:lnTo>
                  <a:lnTo>
                    <a:pt x="60" y="12"/>
                  </a:lnTo>
                  <a:lnTo>
                    <a:pt x="58" y="6"/>
                  </a:lnTo>
                  <a:lnTo>
                    <a:pt x="56" y="2"/>
                  </a:lnTo>
                  <a:lnTo>
                    <a:pt x="50" y="0"/>
                  </a:lnTo>
                  <a:lnTo>
                    <a:pt x="4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70" name="Freeform 55"/>
            <p:cNvSpPr>
              <a:spLocks/>
            </p:cNvSpPr>
            <p:nvPr/>
          </p:nvSpPr>
          <p:spPr bwMode="auto">
            <a:xfrm>
              <a:off x="3378" y="1446"/>
              <a:ext cx="22" cy="18"/>
            </a:xfrm>
            <a:custGeom>
              <a:avLst/>
              <a:gdLst>
                <a:gd name="T0" fmla="*/ 8 w 22"/>
                <a:gd name="T1" fmla="*/ 0 h 18"/>
                <a:gd name="T2" fmla="*/ 8 w 22"/>
                <a:gd name="T3" fmla="*/ 0 h 18"/>
                <a:gd name="T4" fmla="*/ 4 w 22"/>
                <a:gd name="T5" fmla="*/ 2 h 18"/>
                <a:gd name="T6" fmla="*/ 0 w 22"/>
                <a:gd name="T7" fmla="*/ 4 h 18"/>
                <a:gd name="T8" fmla="*/ 0 w 22"/>
                <a:gd name="T9" fmla="*/ 8 h 18"/>
                <a:gd name="T10" fmla="*/ 2 w 22"/>
                <a:gd name="T11" fmla="*/ 12 h 18"/>
                <a:gd name="T12" fmla="*/ 2 w 22"/>
                <a:gd name="T13" fmla="*/ 12 h 18"/>
                <a:gd name="T14" fmla="*/ 6 w 22"/>
                <a:gd name="T15" fmla="*/ 16 h 18"/>
                <a:gd name="T16" fmla="*/ 10 w 22"/>
                <a:gd name="T17" fmla="*/ 18 h 18"/>
                <a:gd name="T18" fmla="*/ 10 w 22"/>
                <a:gd name="T19" fmla="*/ 18 h 18"/>
                <a:gd name="T20" fmla="*/ 18 w 22"/>
                <a:gd name="T21" fmla="*/ 16 h 18"/>
                <a:gd name="T22" fmla="*/ 20 w 22"/>
                <a:gd name="T23" fmla="*/ 12 h 18"/>
                <a:gd name="T24" fmla="*/ 22 w 22"/>
                <a:gd name="T25" fmla="*/ 10 h 18"/>
                <a:gd name="T26" fmla="*/ 20 w 22"/>
                <a:gd name="T27" fmla="*/ 6 h 18"/>
                <a:gd name="T28" fmla="*/ 18 w 22"/>
                <a:gd name="T29" fmla="*/ 4 h 18"/>
                <a:gd name="T30" fmla="*/ 14 w 22"/>
                <a:gd name="T31" fmla="*/ 2 h 18"/>
                <a:gd name="T32" fmla="*/ 14 w 22"/>
                <a:gd name="T33" fmla="*/ 2 h 18"/>
                <a:gd name="T34" fmla="*/ 8 w 22"/>
                <a:gd name="T35"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2" h="18">
                  <a:moveTo>
                    <a:pt x="8" y="0"/>
                  </a:moveTo>
                  <a:lnTo>
                    <a:pt x="8" y="0"/>
                  </a:lnTo>
                  <a:lnTo>
                    <a:pt x="4" y="2"/>
                  </a:lnTo>
                  <a:lnTo>
                    <a:pt x="0" y="4"/>
                  </a:lnTo>
                  <a:lnTo>
                    <a:pt x="0" y="8"/>
                  </a:lnTo>
                  <a:lnTo>
                    <a:pt x="2" y="12"/>
                  </a:lnTo>
                  <a:lnTo>
                    <a:pt x="2" y="12"/>
                  </a:lnTo>
                  <a:lnTo>
                    <a:pt x="6" y="16"/>
                  </a:lnTo>
                  <a:lnTo>
                    <a:pt x="10" y="18"/>
                  </a:lnTo>
                  <a:lnTo>
                    <a:pt x="10" y="18"/>
                  </a:lnTo>
                  <a:lnTo>
                    <a:pt x="18" y="16"/>
                  </a:lnTo>
                  <a:lnTo>
                    <a:pt x="20" y="12"/>
                  </a:lnTo>
                  <a:lnTo>
                    <a:pt x="22" y="10"/>
                  </a:lnTo>
                  <a:lnTo>
                    <a:pt x="20" y="6"/>
                  </a:lnTo>
                  <a:lnTo>
                    <a:pt x="18" y="4"/>
                  </a:lnTo>
                  <a:lnTo>
                    <a:pt x="14" y="2"/>
                  </a:lnTo>
                  <a:lnTo>
                    <a:pt x="14" y="2"/>
                  </a:lnTo>
                  <a:lnTo>
                    <a:pt x="8"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71" name="Freeform 56"/>
            <p:cNvSpPr>
              <a:spLocks/>
            </p:cNvSpPr>
            <p:nvPr/>
          </p:nvSpPr>
          <p:spPr bwMode="auto">
            <a:xfrm>
              <a:off x="3378" y="1446"/>
              <a:ext cx="22" cy="18"/>
            </a:xfrm>
            <a:custGeom>
              <a:avLst/>
              <a:gdLst>
                <a:gd name="T0" fmla="*/ 8 w 22"/>
                <a:gd name="T1" fmla="*/ 0 h 18"/>
                <a:gd name="T2" fmla="*/ 8 w 22"/>
                <a:gd name="T3" fmla="*/ 0 h 18"/>
                <a:gd name="T4" fmla="*/ 4 w 22"/>
                <a:gd name="T5" fmla="*/ 2 h 18"/>
                <a:gd name="T6" fmla="*/ 0 w 22"/>
                <a:gd name="T7" fmla="*/ 4 h 18"/>
                <a:gd name="T8" fmla="*/ 0 w 22"/>
                <a:gd name="T9" fmla="*/ 8 h 18"/>
                <a:gd name="T10" fmla="*/ 2 w 22"/>
                <a:gd name="T11" fmla="*/ 12 h 18"/>
                <a:gd name="T12" fmla="*/ 2 w 22"/>
                <a:gd name="T13" fmla="*/ 12 h 18"/>
                <a:gd name="T14" fmla="*/ 6 w 22"/>
                <a:gd name="T15" fmla="*/ 16 h 18"/>
                <a:gd name="T16" fmla="*/ 10 w 22"/>
                <a:gd name="T17" fmla="*/ 18 h 18"/>
                <a:gd name="T18" fmla="*/ 10 w 22"/>
                <a:gd name="T19" fmla="*/ 18 h 18"/>
                <a:gd name="T20" fmla="*/ 18 w 22"/>
                <a:gd name="T21" fmla="*/ 16 h 18"/>
                <a:gd name="T22" fmla="*/ 20 w 22"/>
                <a:gd name="T23" fmla="*/ 12 h 18"/>
                <a:gd name="T24" fmla="*/ 22 w 22"/>
                <a:gd name="T25" fmla="*/ 10 h 18"/>
                <a:gd name="T26" fmla="*/ 20 w 22"/>
                <a:gd name="T27" fmla="*/ 6 h 18"/>
                <a:gd name="T28" fmla="*/ 18 w 22"/>
                <a:gd name="T29" fmla="*/ 4 h 18"/>
                <a:gd name="T30" fmla="*/ 14 w 22"/>
                <a:gd name="T31" fmla="*/ 2 h 18"/>
                <a:gd name="T32" fmla="*/ 14 w 22"/>
                <a:gd name="T33" fmla="*/ 2 h 18"/>
                <a:gd name="T34" fmla="*/ 8 w 22"/>
                <a:gd name="T35"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2" h="18">
                  <a:moveTo>
                    <a:pt x="8" y="0"/>
                  </a:moveTo>
                  <a:lnTo>
                    <a:pt x="8" y="0"/>
                  </a:lnTo>
                  <a:lnTo>
                    <a:pt x="4" y="2"/>
                  </a:lnTo>
                  <a:lnTo>
                    <a:pt x="0" y="4"/>
                  </a:lnTo>
                  <a:lnTo>
                    <a:pt x="0" y="8"/>
                  </a:lnTo>
                  <a:lnTo>
                    <a:pt x="2" y="12"/>
                  </a:lnTo>
                  <a:lnTo>
                    <a:pt x="2" y="12"/>
                  </a:lnTo>
                  <a:lnTo>
                    <a:pt x="6" y="16"/>
                  </a:lnTo>
                  <a:lnTo>
                    <a:pt x="10" y="18"/>
                  </a:lnTo>
                  <a:lnTo>
                    <a:pt x="10" y="18"/>
                  </a:lnTo>
                  <a:lnTo>
                    <a:pt x="18" y="16"/>
                  </a:lnTo>
                  <a:lnTo>
                    <a:pt x="20" y="12"/>
                  </a:lnTo>
                  <a:lnTo>
                    <a:pt x="22" y="10"/>
                  </a:lnTo>
                  <a:lnTo>
                    <a:pt x="20" y="6"/>
                  </a:lnTo>
                  <a:lnTo>
                    <a:pt x="18" y="4"/>
                  </a:lnTo>
                  <a:lnTo>
                    <a:pt x="14" y="2"/>
                  </a:lnTo>
                  <a:lnTo>
                    <a:pt x="14" y="2"/>
                  </a:lnTo>
                  <a:lnTo>
                    <a:pt x="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72" name="Freeform 57"/>
            <p:cNvSpPr>
              <a:spLocks/>
            </p:cNvSpPr>
            <p:nvPr/>
          </p:nvSpPr>
          <p:spPr bwMode="auto">
            <a:xfrm>
              <a:off x="3122" y="1306"/>
              <a:ext cx="22" cy="10"/>
            </a:xfrm>
            <a:custGeom>
              <a:avLst/>
              <a:gdLst>
                <a:gd name="T0" fmla="*/ 12 w 22"/>
                <a:gd name="T1" fmla="*/ 0 h 10"/>
                <a:gd name="T2" fmla="*/ 12 w 22"/>
                <a:gd name="T3" fmla="*/ 0 h 10"/>
                <a:gd name="T4" fmla="*/ 0 w 22"/>
                <a:gd name="T5" fmla="*/ 0 h 10"/>
                <a:gd name="T6" fmla="*/ 0 w 22"/>
                <a:gd name="T7" fmla="*/ 0 h 10"/>
                <a:gd name="T8" fmla="*/ 0 w 22"/>
                <a:gd name="T9" fmla="*/ 0 h 10"/>
                <a:gd name="T10" fmla="*/ 6 w 22"/>
                <a:gd name="T11" fmla="*/ 6 h 10"/>
                <a:gd name="T12" fmla="*/ 6 w 22"/>
                <a:gd name="T13" fmla="*/ 6 h 10"/>
                <a:gd name="T14" fmla="*/ 10 w 22"/>
                <a:gd name="T15" fmla="*/ 8 h 10"/>
                <a:gd name="T16" fmla="*/ 16 w 22"/>
                <a:gd name="T17" fmla="*/ 10 h 10"/>
                <a:gd name="T18" fmla="*/ 16 w 22"/>
                <a:gd name="T19" fmla="*/ 10 h 10"/>
                <a:gd name="T20" fmla="*/ 18 w 22"/>
                <a:gd name="T21" fmla="*/ 10 h 10"/>
                <a:gd name="T22" fmla="*/ 22 w 22"/>
                <a:gd name="T23" fmla="*/ 8 h 10"/>
                <a:gd name="T24" fmla="*/ 22 w 22"/>
                <a:gd name="T25" fmla="*/ 8 h 10"/>
                <a:gd name="T26" fmla="*/ 22 w 22"/>
                <a:gd name="T27" fmla="*/ 4 h 10"/>
                <a:gd name="T28" fmla="*/ 22 w 22"/>
                <a:gd name="T29" fmla="*/ 2 h 10"/>
                <a:gd name="T30" fmla="*/ 18 w 22"/>
                <a:gd name="T31" fmla="*/ 0 h 10"/>
                <a:gd name="T32" fmla="*/ 12 w 22"/>
                <a:gd name="T3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 h="10">
                  <a:moveTo>
                    <a:pt x="12" y="0"/>
                  </a:moveTo>
                  <a:lnTo>
                    <a:pt x="12" y="0"/>
                  </a:lnTo>
                  <a:lnTo>
                    <a:pt x="0" y="0"/>
                  </a:lnTo>
                  <a:lnTo>
                    <a:pt x="0" y="0"/>
                  </a:lnTo>
                  <a:lnTo>
                    <a:pt x="0" y="0"/>
                  </a:lnTo>
                  <a:lnTo>
                    <a:pt x="6" y="6"/>
                  </a:lnTo>
                  <a:lnTo>
                    <a:pt x="6" y="6"/>
                  </a:lnTo>
                  <a:lnTo>
                    <a:pt x="10" y="8"/>
                  </a:lnTo>
                  <a:lnTo>
                    <a:pt x="16" y="10"/>
                  </a:lnTo>
                  <a:lnTo>
                    <a:pt x="16" y="10"/>
                  </a:lnTo>
                  <a:lnTo>
                    <a:pt x="18" y="10"/>
                  </a:lnTo>
                  <a:lnTo>
                    <a:pt x="22" y="8"/>
                  </a:lnTo>
                  <a:lnTo>
                    <a:pt x="22" y="8"/>
                  </a:lnTo>
                  <a:lnTo>
                    <a:pt x="22" y="4"/>
                  </a:lnTo>
                  <a:lnTo>
                    <a:pt x="22" y="2"/>
                  </a:lnTo>
                  <a:lnTo>
                    <a:pt x="18" y="0"/>
                  </a:lnTo>
                  <a:lnTo>
                    <a:pt x="12"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73" name="Freeform 58"/>
            <p:cNvSpPr>
              <a:spLocks/>
            </p:cNvSpPr>
            <p:nvPr/>
          </p:nvSpPr>
          <p:spPr bwMode="auto">
            <a:xfrm>
              <a:off x="3122" y="1306"/>
              <a:ext cx="22" cy="10"/>
            </a:xfrm>
            <a:custGeom>
              <a:avLst/>
              <a:gdLst>
                <a:gd name="T0" fmla="*/ 12 w 22"/>
                <a:gd name="T1" fmla="*/ 0 h 10"/>
                <a:gd name="T2" fmla="*/ 12 w 22"/>
                <a:gd name="T3" fmla="*/ 0 h 10"/>
                <a:gd name="T4" fmla="*/ 0 w 22"/>
                <a:gd name="T5" fmla="*/ 0 h 10"/>
                <a:gd name="T6" fmla="*/ 0 w 22"/>
                <a:gd name="T7" fmla="*/ 0 h 10"/>
                <a:gd name="T8" fmla="*/ 0 w 22"/>
                <a:gd name="T9" fmla="*/ 0 h 10"/>
                <a:gd name="T10" fmla="*/ 6 w 22"/>
                <a:gd name="T11" fmla="*/ 6 h 10"/>
                <a:gd name="T12" fmla="*/ 6 w 22"/>
                <a:gd name="T13" fmla="*/ 6 h 10"/>
                <a:gd name="T14" fmla="*/ 10 w 22"/>
                <a:gd name="T15" fmla="*/ 8 h 10"/>
                <a:gd name="T16" fmla="*/ 16 w 22"/>
                <a:gd name="T17" fmla="*/ 10 h 10"/>
                <a:gd name="T18" fmla="*/ 16 w 22"/>
                <a:gd name="T19" fmla="*/ 10 h 10"/>
                <a:gd name="T20" fmla="*/ 18 w 22"/>
                <a:gd name="T21" fmla="*/ 10 h 10"/>
                <a:gd name="T22" fmla="*/ 22 w 22"/>
                <a:gd name="T23" fmla="*/ 8 h 10"/>
                <a:gd name="T24" fmla="*/ 22 w 22"/>
                <a:gd name="T25" fmla="*/ 8 h 10"/>
                <a:gd name="T26" fmla="*/ 22 w 22"/>
                <a:gd name="T27" fmla="*/ 4 h 10"/>
                <a:gd name="T28" fmla="*/ 22 w 22"/>
                <a:gd name="T29" fmla="*/ 2 h 10"/>
                <a:gd name="T30" fmla="*/ 18 w 22"/>
                <a:gd name="T31" fmla="*/ 0 h 10"/>
                <a:gd name="T32" fmla="*/ 12 w 22"/>
                <a:gd name="T3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 h="10">
                  <a:moveTo>
                    <a:pt x="12" y="0"/>
                  </a:moveTo>
                  <a:lnTo>
                    <a:pt x="12" y="0"/>
                  </a:lnTo>
                  <a:lnTo>
                    <a:pt x="0" y="0"/>
                  </a:lnTo>
                  <a:lnTo>
                    <a:pt x="0" y="0"/>
                  </a:lnTo>
                  <a:lnTo>
                    <a:pt x="0" y="0"/>
                  </a:lnTo>
                  <a:lnTo>
                    <a:pt x="6" y="6"/>
                  </a:lnTo>
                  <a:lnTo>
                    <a:pt x="6" y="6"/>
                  </a:lnTo>
                  <a:lnTo>
                    <a:pt x="10" y="8"/>
                  </a:lnTo>
                  <a:lnTo>
                    <a:pt x="16" y="10"/>
                  </a:lnTo>
                  <a:lnTo>
                    <a:pt x="16" y="10"/>
                  </a:lnTo>
                  <a:lnTo>
                    <a:pt x="18" y="10"/>
                  </a:lnTo>
                  <a:lnTo>
                    <a:pt x="22" y="8"/>
                  </a:lnTo>
                  <a:lnTo>
                    <a:pt x="22" y="8"/>
                  </a:lnTo>
                  <a:lnTo>
                    <a:pt x="22" y="4"/>
                  </a:lnTo>
                  <a:lnTo>
                    <a:pt x="22" y="2"/>
                  </a:lnTo>
                  <a:lnTo>
                    <a:pt x="18" y="0"/>
                  </a:lnTo>
                  <a:lnTo>
                    <a:pt x="1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74" name="Freeform 59"/>
            <p:cNvSpPr>
              <a:spLocks/>
            </p:cNvSpPr>
            <p:nvPr/>
          </p:nvSpPr>
          <p:spPr bwMode="auto">
            <a:xfrm>
              <a:off x="2760" y="1636"/>
              <a:ext cx="34" cy="138"/>
            </a:xfrm>
            <a:custGeom>
              <a:avLst/>
              <a:gdLst>
                <a:gd name="T0" fmla="*/ 24 w 34"/>
                <a:gd name="T1" fmla="*/ 0 h 138"/>
                <a:gd name="T2" fmla="*/ 24 w 34"/>
                <a:gd name="T3" fmla="*/ 0 h 138"/>
                <a:gd name="T4" fmla="*/ 20 w 34"/>
                <a:gd name="T5" fmla="*/ 0 h 138"/>
                <a:gd name="T6" fmla="*/ 16 w 34"/>
                <a:gd name="T7" fmla="*/ 4 h 138"/>
                <a:gd name="T8" fmla="*/ 16 w 34"/>
                <a:gd name="T9" fmla="*/ 4 h 138"/>
                <a:gd name="T10" fmla="*/ 12 w 34"/>
                <a:gd name="T11" fmla="*/ 8 h 138"/>
                <a:gd name="T12" fmla="*/ 10 w 34"/>
                <a:gd name="T13" fmla="*/ 14 h 138"/>
                <a:gd name="T14" fmla="*/ 4 w 34"/>
                <a:gd name="T15" fmla="*/ 26 h 138"/>
                <a:gd name="T16" fmla="*/ 4 w 34"/>
                <a:gd name="T17" fmla="*/ 26 h 138"/>
                <a:gd name="T18" fmla="*/ 2 w 34"/>
                <a:gd name="T19" fmla="*/ 34 h 138"/>
                <a:gd name="T20" fmla="*/ 4 w 34"/>
                <a:gd name="T21" fmla="*/ 40 h 138"/>
                <a:gd name="T22" fmla="*/ 6 w 34"/>
                <a:gd name="T23" fmla="*/ 46 h 138"/>
                <a:gd name="T24" fmla="*/ 8 w 34"/>
                <a:gd name="T25" fmla="*/ 54 h 138"/>
                <a:gd name="T26" fmla="*/ 8 w 34"/>
                <a:gd name="T27" fmla="*/ 54 h 138"/>
                <a:gd name="T28" fmla="*/ 8 w 34"/>
                <a:gd name="T29" fmla="*/ 76 h 138"/>
                <a:gd name="T30" fmla="*/ 6 w 34"/>
                <a:gd name="T31" fmla="*/ 96 h 138"/>
                <a:gd name="T32" fmla="*/ 2 w 34"/>
                <a:gd name="T33" fmla="*/ 118 h 138"/>
                <a:gd name="T34" fmla="*/ 0 w 34"/>
                <a:gd name="T35" fmla="*/ 138 h 138"/>
                <a:gd name="T36" fmla="*/ 0 w 34"/>
                <a:gd name="T37" fmla="*/ 138 h 138"/>
                <a:gd name="T38" fmla="*/ 0 w 34"/>
                <a:gd name="T39" fmla="*/ 138 h 138"/>
                <a:gd name="T40" fmla="*/ 0 w 34"/>
                <a:gd name="T41" fmla="*/ 138 h 138"/>
                <a:gd name="T42" fmla="*/ 10 w 34"/>
                <a:gd name="T43" fmla="*/ 132 h 138"/>
                <a:gd name="T44" fmla="*/ 10 w 34"/>
                <a:gd name="T45" fmla="*/ 132 h 138"/>
                <a:gd name="T46" fmla="*/ 14 w 34"/>
                <a:gd name="T47" fmla="*/ 126 h 138"/>
                <a:gd name="T48" fmla="*/ 18 w 34"/>
                <a:gd name="T49" fmla="*/ 120 h 138"/>
                <a:gd name="T50" fmla="*/ 18 w 34"/>
                <a:gd name="T51" fmla="*/ 120 h 138"/>
                <a:gd name="T52" fmla="*/ 18 w 34"/>
                <a:gd name="T53" fmla="*/ 114 h 138"/>
                <a:gd name="T54" fmla="*/ 18 w 34"/>
                <a:gd name="T55" fmla="*/ 110 h 138"/>
                <a:gd name="T56" fmla="*/ 16 w 34"/>
                <a:gd name="T57" fmla="*/ 108 h 138"/>
                <a:gd name="T58" fmla="*/ 12 w 34"/>
                <a:gd name="T59" fmla="*/ 102 h 138"/>
                <a:gd name="T60" fmla="*/ 12 w 34"/>
                <a:gd name="T61" fmla="*/ 102 h 138"/>
                <a:gd name="T62" fmla="*/ 10 w 34"/>
                <a:gd name="T63" fmla="*/ 96 h 138"/>
                <a:gd name="T64" fmla="*/ 10 w 34"/>
                <a:gd name="T65" fmla="*/ 92 h 138"/>
                <a:gd name="T66" fmla="*/ 14 w 34"/>
                <a:gd name="T67" fmla="*/ 88 h 138"/>
                <a:gd name="T68" fmla="*/ 18 w 34"/>
                <a:gd name="T69" fmla="*/ 88 h 138"/>
                <a:gd name="T70" fmla="*/ 28 w 34"/>
                <a:gd name="T71" fmla="*/ 84 h 138"/>
                <a:gd name="T72" fmla="*/ 32 w 34"/>
                <a:gd name="T73" fmla="*/ 82 h 138"/>
                <a:gd name="T74" fmla="*/ 34 w 34"/>
                <a:gd name="T75" fmla="*/ 78 h 138"/>
                <a:gd name="T76" fmla="*/ 34 w 34"/>
                <a:gd name="T77" fmla="*/ 78 h 138"/>
                <a:gd name="T78" fmla="*/ 34 w 34"/>
                <a:gd name="T79" fmla="*/ 74 h 138"/>
                <a:gd name="T80" fmla="*/ 32 w 34"/>
                <a:gd name="T81" fmla="*/ 68 h 138"/>
                <a:gd name="T82" fmla="*/ 28 w 34"/>
                <a:gd name="T83" fmla="*/ 64 h 138"/>
                <a:gd name="T84" fmla="*/ 28 w 34"/>
                <a:gd name="T85" fmla="*/ 58 h 138"/>
                <a:gd name="T86" fmla="*/ 28 w 34"/>
                <a:gd name="T87" fmla="*/ 58 h 138"/>
                <a:gd name="T88" fmla="*/ 28 w 34"/>
                <a:gd name="T89" fmla="*/ 48 h 138"/>
                <a:gd name="T90" fmla="*/ 26 w 34"/>
                <a:gd name="T91" fmla="*/ 38 h 138"/>
                <a:gd name="T92" fmla="*/ 26 w 34"/>
                <a:gd name="T93" fmla="*/ 38 h 138"/>
                <a:gd name="T94" fmla="*/ 28 w 34"/>
                <a:gd name="T95" fmla="*/ 18 h 138"/>
                <a:gd name="T96" fmla="*/ 28 w 34"/>
                <a:gd name="T97" fmla="*/ 6 h 138"/>
                <a:gd name="T98" fmla="*/ 26 w 34"/>
                <a:gd name="T99" fmla="*/ 2 h 138"/>
                <a:gd name="T100" fmla="*/ 24 w 34"/>
                <a:gd name="T101"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4" h="138">
                  <a:moveTo>
                    <a:pt x="24" y="0"/>
                  </a:moveTo>
                  <a:lnTo>
                    <a:pt x="24" y="0"/>
                  </a:lnTo>
                  <a:lnTo>
                    <a:pt x="20" y="0"/>
                  </a:lnTo>
                  <a:lnTo>
                    <a:pt x="16" y="4"/>
                  </a:lnTo>
                  <a:lnTo>
                    <a:pt x="16" y="4"/>
                  </a:lnTo>
                  <a:lnTo>
                    <a:pt x="12" y="8"/>
                  </a:lnTo>
                  <a:lnTo>
                    <a:pt x="10" y="14"/>
                  </a:lnTo>
                  <a:lnTo>
                    <a:pt x="4" y="26"/>
                  </a:lnTo>
                  <a:lnTo>
                    <a:pt x="4" y="26"/>
                  </a:lnTo>
                  <a:lnTo>
                    <a:pt x="2" y="34"/>
                  </a:lnTo>
                  <a:lnTo>
                    <a:pt x="4" y="40"/>
                  </a:lnTo>
                  <a:lnTo>
                    <a:pt x="6" y="46"/>
                  </a:lnTo>
                  <a:lnTo>
                    <a:pt x="8" y="54"/>
                  </a:lnTo>
                  <a:lnTo>
                    <a:pt x="8" y="54"/>
                  </a:lnTo>
                  <a:lnTo>
                    <a:pt x="8" y="76"/>
                  </a:lnTo>
                  <a:lnTo>
                    <a:pt x="6" y="96"/>
                  </a:lnTo>
                  <a:lnTo>
                    <a:pt x="2" y="118"/>
                  </a:lnTo>
                  <a:lnTo>
                    <a:pt x="0" y="138"/>
                  </a:lnTo>
                  <a:lnTo>
                    <a:pt x="0" y="138"/>
                  </a:lnTo>
                  <a:lnTo>
                    <a:pt x="0" y="138"/>
                  </a:lnTo>
                  <a:lnTo>
                    <a:pt x="0" y="138"/>
                  </a:lnTo>
                  <a:lnTo>
                    <a:pt x="10" y="132"/>
                  </a:lnTo>
                  <a:lnTo>
                    <a:pt x="10" y="132"/>
                  </a:lnTo>
                  <a:lnTo>
                    <a:pt x="14" y="126"/>
                  </a:lnTo>
                  <a:lnTo>
                    <a:pt x="18" y="120"/>
                  </a:lnTo>
                  <a:lnTo>
                    <a:pt x="18" y="120"/>
                  </a:lnTo>
                  <a:lnTo>
                    <a:pt x="18" y="114"/>
                  </a:lnTo>
                  <a:lnTo>
                    <a:pt x="18" y="110"/>
                  </a:lnTo>
                  <a:lnTo>
                    <a:pt x="16" y="108"/>
                  </a:lnTo>
                  <a:lnTo>
                    <a:pt x="12" y="102"/>
                  </a:lnTo>
                  <a:lnTo>
                    <a:pt x="12" y="102"/>
                  </a:lnTo>
                  <a:lnTo>
                    <a:pt x="10" y="96"/>
                  </a:lnTo>
                  <a:lnTo>
                    <a:pt x="10" y="92"/>
                  </a:lnTo>
                  <a:lnTo>
                    <a:pt x="14" y="88"/>
                  </a:lnTo>
                  <a:lnTo>
                    <a:pt x="18" y="88"/>
                  </a:lnTo>
                  <a:lnTo>
                    <a:pt x="28" y="84"/>
                  </a:lnTo>
                  <a:lnTo>
                    <a:pt x="32" y="82"/>
                  </a:lnTo>
                  <a:lnTo>
                    <a:pt x="34" y="78"/>
                  </a:lnTo>
                  <a:lnTo>
                    <a:pt x="34" y="78"/>
                  </a:lnTo>
                  <a:lnTo>
                    <a:pt x="34" y="74"/>
                  </a:lnTo>
                  <a:lnTo>
                    <a:pt x="32" y="68"/>
                  </a:lnTo>
                  <a:lnTo>
                    <a:pt x="28" y="64"/>
                  </a:lnTo>
                  <a:lnTo>
                    <a:pt x="28" y="58"/>
                  </a:lnTo>
                  <a:lnTo>
                    <a:pt x="28" y="58"/>
                  </a:lnTo>
                  <a:lnTo>
                    <a:pt x="28" y="48"/>
                  </a:lnTo>
                  <a:lnTo>
                    <a:pt x="26" y="38"/>
                  </a:lnTo>
                  <a:lnTo>
                    <a:pt x="26" y="38"/>
                  </a:lnTo>
                  <a:lnTo>
                    <a:pt x="28" y="18"/>
                  </a:lnTo>
                  <a:lnTo>
                    <a:pt x="28" y="6"/>
                  </a:lnTo>
                  <a:lnTo>
                    <a:pt x="26" y="2"/>
                  </a:lnTo>
                  <a:lnTo>
                    <a:pt x="24"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75" name="Freeform 60"/>
            <p:cNvSpPr>
              <a:spLocks/>
            </p:cNvSpPr>
            <p:nvPr/>
          </p:nvSpPr>
          <p:spPr bwMode="auto">
            <a:xfrm>
              <a:off x="2760" y="1636"/>
              <a:ext cx="34" cy="138"/>
            </a:xfrm>
            <a:custGeom>
              <a:avLst/>
              <a:gdLst>
                <a:gd name="T0" fmla="*/ 24 w 34"/>
                <a:gd name="T1" fmla="*/ 0 h 138"/>
                <a:gd name="T2" fmla="*/ 24 w 34"/>
                <a:gd name="T3" fmla="*/ 0 h 138"/>
                <a:gd name="T4" fmla="*/ 20 w 34"/>
                <a:gd name="T5" fmla="*/ 0 h 138"/>
                <a:gd name="T6" fmla="*/ 16 w 34"/>
                <a:gd name="T7" fmla="*/ 4 h 138"/>
                <a:gd name="T8" fmla="*/ 16 w 34"/>
                <a:gd name="T9" fmla="*/ 4 h 138"/>
                <a:gd name="T10" fmla="*/ 12 w 34"/>
                <a:gd name="T11" fmla="*/ 8 h 138"/>
                <a:gd name="T12" fmla="*/ 10 w 34"/>
                <a:gd name="T13" fmla="*/ 14 h 138"/>
                <a:gd name="T14" fmla="*/ 4 w 34"/>
                <a:gd name="T15" fmla="*/ 26 h 138"/>
                <a:gd name="T16" fmla="*/ 4 w 34"/>
                <a:gd name="T17" fmla="*/ 26 h 138"/>
                <a:gd name="T18" fmla="*/ 2 w 34"/>
                <a:gd name="T19" fmla="*/ 34 h 138"/>
                <a:gd name="T20" fmla="*/ 4 w 34"/>
                <a:gd name="T21" fmla="*/ 40 h 138"/>
                <a:gd name="T22" fmla="*/ 6 w 34"/>
                <a:gd name="T23" fmla="*/ 46 h 138"/>
                <a:gd name="T24" fmla="*/ 8 w 34"/>
                <a:gd name="T25" fmla="*/ 54 h 138"/>
                <a:gd name="T26" fmla="*/ 8 w 34"/>
                <a:gd name="T27" fmla="*/ 54 h 138"/>
                <a:gd name="T28" fmla="*/ 8 w 34"/>
                <a:gd name="T29" fmla="*/ 76 h 138"/>
                <a:gd name="T30" fmla="*/ 6 w 34"/>
                <a:gd name="T31" fmla="*/ 96 h 138"/>
                <a:gd name="T32" fmla="*/ 2 w 34"/>
                <a:gd name="T33" fmla="*/ 118 h 138"/>
                <a:gd name="T34" fmla="*/ 0 w 34"/>
                <a:gd name="T35" fmla="*/ 138 h 138"/>
                <a:gd name="T36" fmla="*/ 0 w 34"/>
                <a:gd name="T37" fmla="*/ 138 h 138"/>
                <a:gd name="T38" fmla="*/ 0 w 34"/>
                <a:gd name="T39" fmla="*/ 138 h 138"/>
                <a:gd name="T40" fmla="*/ 0 w 34"/>
                <a:gd name="T41" fmla="*/ 138 h 138"/>
                <a:gd name="T42" fmla="*/ 10 w 34"/>
                <a:gd name="T43" fmla="*/ 132 h 138"/>
                <a:gd name="T44" fmla="*/ 10 w 34"/>
                <a:gd name="T45" fmla="*/ 132 h 138"/>
                <a:gd name="T46" fmla="*/ 14 w 34"/>
                <a:gd name="T47" fmla="*/ 126 h 138"/>
                <a:gd name="T48" fmla="*/ 18 w 34"/>
                <a:gd name="T49" fmla="*/ 120 h 138"/>
                <a:gd name="T50" fmla="*/ 18 w 34"/>
                <a:gd name="T51" fmla="*/ 120 h 138"/>
                <a:gd name="T52" fmla="*/ 18 w 34"/>
                <a:gd name="T53" fmla="*/ 114 h 138"/>
                <a:gd name="T54" fmla="*/ 18 w 34"/>
                <a:gd name="T55" fmla="*/ 110 h 138"/>
                <a:gd name="T56" fmla="*/ 16 w 34"/>
                <a:gd name="T57" fmla="*/ 108 h 138"/>
                <a:gd name="T58" fmla="*/ 12 w 34"/>
                <a:gd name="T59" fmla="*/ 102 h 138"/>
                <a:gd name="T60" fmla="*/ 12 w 34"/>
                <a:gd name="T61" fmla="*/ 102 h 138"/>
                <a:gd name="T62" fmla="*/ 10 w 34"/>
                <a:gd name="T63" fmla="*/ 96 h 138"/>
                <a:gd name="T64" fmla="*/ 10 w 34"/>
                <a:gd name="T65" fmla="*/ 92 h 138"/>
                <a:gd name="T66" fmla="*/ 14 w 34"/>
                <a:gd name="T67" fmla="*/ 88 h 138"/>
                <a:gd name="T68" fmla="*/ 18 w 34"/>
                <a:gd name="T69" fmla="*/ 88 h 138"/>
                <a:gd name="T70" fmla="*/ 28 w 34"/>
                <a:gd name="T71" fmla="*/ 84 h 138"/>
                <a:gd name="T72" fmla="*/ 32 w 34"/>
                <a:gd name="T73" fmla="*/ 82 h 138"/>
                <a:gd name="T74" fmla="*/ 34 w 34"/>
                <a:gd name="T75" fmla="*/ 78 h 138"/>
                <a:gd name="T76" fmla="*/ 34 w 34"/>
                <a:gd name="T77" fmla="*/ 78 h 138"/>
                <a:gd name="T78" fmla="*/ 34 w 34"/>
                <a:gd name="T79" fmla="*/ 74 h 138"/>
                <a:gd name="T80" fmla="*/ 32 w 34"/>
                <a:gd name="T81" fmla="*/ 68 h 138"/>
                <a:gd name="T82" fmla="*/ 28 w 34"/>
                <a:gd name="T83" fmla="*/ 64 h 138"/>
                <a:gd name="T84" fmla="*/ 28 w 34"/>
                <a:gd name="T85" fmla="*/ 58 h 138"/>
                <a:gd name="T86" fmla="*/ 28 w 34"/>
                <a:gd name="T87" fmla="*/ 58 h 138"/>
                <a:gd name="T88" fmla="*/ 28 w 34"/>
                <a:gd name="T89" fmla="*/ 48 h 138"/>
                <a:gd name="T90" fmla="*/ 26 w 34"/>
                <a:gd name="T91" fmla="*/ 38 h 138"/>
                <a:gd name="T92" fmla="*/ 26 w 34"/>
                <a:gd name="T93" fmla="*/ 38 h 138"/>
                <a:gd name="T94" fmla="*/ 28 w 34"/>
                <a:gd name="T95" fmla="*/ 18 h 138"/>
                <a:gd name="T96" fmla="*/ 28 w 34"/>
                <a:gd name="T97" fmla="*/ 6 h 138"/>
                <a:gd name="T98" fmla="*/ 26 w 34"/>
                <a:gd name="T99" fmla="*/ 2 h 138"/>
                <a:gd name="T100" fmla="*/ 24 w 34"/>
                <a:gd name="T101"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4" h="138">
                  <a:moveTo>
                    <a:pt x="24" y="0"/>
                  </a:moveTo>
                  <a:lnTo>
                    <a:pt x="24" y="0"/>
                  </a:lnTo>
                  <a:lnTo>
                    <a:pt x="20" y="0"/>
                  </a:lnTo>
                  <a:lnTo>
                    <a:pt x="16" y="4"/>
                  </a:lnTo>
                  <a:lnTo>
                    <a:pt x="16" y="4"/>
                  </a:lnTo>
                  <a:lnTo>
                    <a:pt x="12" y="8"/>
                  </a:lnTo>
                  <a:lnTo>
                    <a:pt x="10" y="14"/>
                  </a:lnTo>
                  <a:lnTo>
                    <a:pt x="4" y="26"/>
                  </a:lnTo>
                  <a:lnTo>
                    <a:pt x="4" y="26"/>
                  </a:lnTo>
                  <a:lnTo>
                    <a:pt x="2" y="34"/>
                  </a:lnTo>
                  <a:lnTo>
                    <a:pt x="4" y="40"/>
                  </a:lnTo>
                  <a:lnTo>
                    <a:pt x="6" y="46"/>
                  </a:lnTo>
                  <a:lnTo>
                    <a:pt x="8" y="54"/>
                  </a:lnTo>
                  <a:lnTo>
                    <a:pt x="8" y="54"/>
                  </a:lnTo>
                  <a:lnTo>
                    <a:pt x="8" y="76"/>
                  </a:lnTo>
                  <a:lnTo>
                    <a:pt x="6" y="96"/>
                  </a:lnTo>
                  <a:lnTo>
                    <a:pt x="2" y="118"/>
                  </a:lnTo>
                  <a:lnTo>
                    <a:pt x="0" y="138"/>
                  </a:lnTo>
                  <a:lnTo>
                    <a:pt x="0" y="138"/>
                  </a:lnTo>
                  <a:lnTo>
                    <a:pt x="0" y="138"/>
                  </a:lnTo>
                  <a:lnTo>
                    <a:pt x="0" y="138"/>
                  </a:lnTo>
                  <a:lnTo>
                    <a:pt x="10" y="132"/>
                  </a:lnTo>
                  <a:lnTo>
                    <a:pt x="10" y="132"/>
                  </a:lnTo>
                  <a:lnTo>
                    <a:pt x="14" y="126"/>
                  </a:lnTo>
                  <a:lnTo>
                    <a:pt x="18" y="120"/>
                  </a:lnTo>
                  <a:lnTo>
                    <a:pt x="18" y="120"/>
                  </a:lnTo>
                  <a:lnTo>
                    <a:pt x="18" y="114"/>
                  </a:lnTo>
                  <a:lnTo>
                    <a:pt x="18" y="110"/>
                  </a:lnTo>
                  <a:lnTo>
                    <a:pt x="16" y="108"/>
                  </a:lnTo>
                  <a:lnTo>
                    <a:pt x="12" y="102"/>
                  </a:lnTo>
                  <a:lnTo>
                    <a:pt x="12" y="102"/>
                  </a:lnTo>
                  <a:lnTo>
                    <a:pt x="10" y="96"/>
                  </a:lnTo>
                  <a:lnTo>
                    <a:pt x="10" y="92"/>
                  </a:lnTo>
                  <a:lnTo>
                    <a:pt x="14" y="88"/>
                  </a:lnTo>
                  <a:lnTo>
                    <a:pt x="18" y="88"/>
                  </a:lnTo>
                  <a:lnTo>
                    <a:pt x="28" y="84"/>
                  </a:lnTo>
                  <a:lnTo>
                    <a:pt x="32" y="82"/>
                  </a:lnTo>
                  <a:lnTo>
                    <a:pt x="34" y="78"/>
                  </a:lnTo>
                  <a:lnTo>
                    <a:pt x="34" y="78"/>
                  </a:lnTo>
                  <a:lnTo>
                    <a:pt x="34" y="74"/>
                  </a:lnTo>
                  <a:lnTo>
                    <a:pt x="32" y="68"/>
                  </a:lnTo>
                  <a:lnTo>
                    <a:pt x="28" y="64"/>
                  </a:lnTo>
                  <a:lnTo>
                    <a:pt x="28" y="58"/>
                  </a:lnTo>
                  <a:lnTo>
                    <a:pt x="28" y="58"/>
                  </a:lnTo>
                  <a:lnTo>
                    <a:pt x="28" y="48"/>
                  </a:lnTo>
                  <a:lnTo>
                    <a:pt x="26" y="38"/>
                  </a:lnTo>
                  <a:lnTo>
                    <a:pt x="26" y="38"/>
                  </a:lnTo>
                  <a:lnTo>
                    <a:pt x="28" y="18"/>
                  </a:lnTo>
                  <a:lnTo>
                    <a:pt x="28" y="6"/>
                  </a:lnTo>
                  <a:lnTo>
                    <a:pt x="26" y="2"/>
                  </a:lnTo>
                  <a:lnTo>
                    <a:pt x="2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76" name="Freeform 61"/>
            <p:cNvSpPr>
              <a:spLocks/>
            </p:cNvSpPr>
            <p:nvPr/>
          </p:nvSpPr>
          <p:spPr bwMode="auto">
            <a:xfrm>
              <a:off x="2736" y="1784"/>
              <a:ext cx="72" cy="64"/>
            </a:xfrm>
            <a:custGeom>
              <a:avLst/>
              <a:gdLst>
                <a:gd name="T0" fmla="*/ 20 w 72"/>
                <a:gd name="T1" fmla="*/ 0 h 64"/>
                <a:gd name="T2" fmla="*/ 20 w 72"/>
                <a:gd name="T3" fmla="*/ 0 h 64"/>
                <a:gd name="T4" fmla="*/ 18 w 72"/>
                <a:gd name="T5" fmla="*/ 2 h 64"/>
                <a:gd name="T6" fmla="*/ 18 w 72"/>
                <a:gd name="T7" fmla="*/ 2 h 64"/>
                <a:gd name="T8" fmla="*/ 14 w 72"/>
                <a:gd name="T9" fmla="*/ 8 h 64"/>
                <a:gd name="T10" fmla="*/ 12 w 72"/>
                <a:gd name="T11" fmla="*/ 16 h 64"/>
                <a:gd name="T12" fmla="*/ 10 w 72"/>
                <a:gd name="T13" fmla="*/ 24 h 64"/>
                <a:gd name="T14" fmla="*/ 10 w 72"/>
                <a:gd name="T15" fmla="*/ 30 h 64"/>
                <a:gd name="T16" fmla="*/ 10 w 72"/>
                <a:gd name="T17" fmla="*/ 30 h 64"/>
                <a:gd name="T18" fmla="*/ 4 w 72"/>
                <a:gd name="T19" fmla="*/ 38 h 64"/>
                <a:gd name="T20" fmla="*/ 0 w 72"/>
                <a:gd name="T21" fmla="*/ 40 h 64"/>
                <a:gd name="T22" fmla="*/ 0 w 72"/>
                <a:gd name="T23" fmla="*/ 44 h 64"/>
                <a:gd name="T24" fmla="*/ 0 w 72"/>
                <a:gd name="T25" fmla="*/ 44 h 64"/>
                <a:gd name="T26" fmla="*/ 2 w 72"/>
                <a:gd name="T27" fmla="*/ 48 h 64"/>
                <a:gd name="T28" fmla="*/ 4 w 72"/>
                <a:gd name="T29" fmla="*/ 50 h 64"/>
                <a:gd name="T30" fmla="*/ 4 w 72"/>
                <a:gd name="T31" fmla="*/ 50 h 64"/>
                <a:gd name="T32" fmla="*/ 8 w 72"/>
                <a:gd name="T33" fmla="*/ 50 h 64"/>
                <a:gd name="T34" fmla="*/ 8 w 72"/>
                <a:gd name="T35" fmla="*/ 50 h 64"/>
                <a:gd name="T36" fmla="*/ 12 w 72"/>
                <a:gd name="T37" fmla="*/ 50 h 64"/>
                <a:gd name="T38" fmla="*/ 12 w 72"/>
                <a:gd name="T39" fmla="*/ 50 h 64"/>
                <a:gd name="T40" fmla="*/ 16 w 72"/>
                <a:gd name="T41" fmla="*/ 50 h 64"/>
                <a:gd name="T42" fmla="*/ 16 w 72"/>
                <a:gd name="T43" fmla="*/ 50 h 64"/>
                <a:gd name="T44" fmla="*/ 20 w 72"/>
                <a:gd name="T45" fmla="*/ 52 h 64"/>
                <a:gd name="T46" fmla="*/ 24 w 72"/>
                <a:gd name="T47" fmla="*/ 56 h 64"/>
                <a:gd name="T48" fmla="*/ 24 w 72"/>
                <a:gd name="T49" fmla="*/ 56 h 64"/>
                <a:gd name="T50" fmla="*/ 26 w 72"/>
                <a:gd name="T51" fmla="*/ 60 h 64"/>
                <a:gd name="T52" fmla="*/ 28 w 72"/>
                <a:gd name="T53" fmla="*/ 62 h 64"/>
                <a:gd name="T54" fmla="*/ 30 w 72"/>
                <a:gd name="T55" fmla="*/ 64 h 64"/>
                <a:gd name="T56" fmla="*/ 30 w 72"/>
                <a:gd name="T57" fmla="*/ 64 h 64"/>
                <a:gd name="T58" fmla="*/ 32 w 72"/>
                <a:gd name="T59" fmla="*/ 64 h 64"/>
                <a:gd name="T60" fmla="*/ 32 w 72"/>
                <a:gd name="T61" fmla="*/ 64 h 64"/>
                <a:gd name="T62" fmla="*/ 36 w 72"/>
                <a:gd name="T63" fmla="*/ 62 h 64"/>
                <a:gd name="T64" fmla="*/ 36 w 72"/>
                <a:gd name="T65" fmla="*/ 60 h 64"/>
                <a:gd name="T66" fmla="*/ 38 w 72"/>
                <a:gd name="T67" fmla="*/ 56 h 64"/>
                <a:gd name="T68" fmla="*/ 40 w 72"/>
                <a:gd name="T69" fmla="*/ 54 h 64"/>
                <a:gd name="T70" fmla="*/ 40 w 72"/>
                <a:gd name="T71" fmla="*/ 54 h 64"/>
                <a:gd name="T72" fmla="*/ 50 w 72"/>
                <a:gd name="T73" fmla="*/ 48 h 64"/>
                <a:gd name="T74" fmla="*/ 64 w 72"/>
                <a:gd name="T75" fmla="*/ 42 h 64"/>
                <a:gd name="T76" fmla="*/ 70 w 72"/>
                <a:gd name="T77" fmla="*/ 38 h 64"/>
                <a:gd name="T78" fmla="*/ 72 w 72"/>
                <a:gd name="T79" fmla="*/ 34 h 64"/>
                <a:gd name="T80" fmla="*/ 70 w 72"/>
                <a:gd name="T81" fmla="*/ 30 h 64"/>
                <a:gd name="T82" fmla="*/ 60 w 72"/>
                <a:gd name="T83" fmla="*/ 26 h 64"/>
                <a:gd name="T84" fmla="*/ 60 w 72"/>
                <a:gd name="T85" fmla="*/ 26 h 64"/>
                <a:gd name="T86" fmla="*/ 46 w 72"/>
                <a:gd name="T87" fmla="*/ 20 h 64"/>
                <a:gd name="T88" fmla="*/ 40 w 72"/>
                <a:gd name="T89" fmla="*/ 16 h 64"/>
                <a:gd name="T90" fmla="*/ 34 w 72"/>
                <a:gd name="T91" fmla="*/ 12 h 64"/>
                <a:gd name="T92" fmla="*/ 34 w 72"/>
                <a:gd name="T93" fmla="*/ 12 h 64"/>
                <a:gd name="T94" fmla="*/ 28 w 72"/>
                <a:gd name="T95" fmla="*/ 4 h 64"/>
                <a:gd name="T96" fmla="*/ 24 w 72"/>
                <a:gd name="T97" fmla="*/ 2 h 64"/>
                <a:gd name="T98" fmla="*/ 20 w 72"/>
                <a:gd name="T99"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2" h="64">
                  <a:moveTo>
                    <a:pt x="20" y="0"/>
                  </a:moveTo>
                  <a:lnTo>
                    <a:pt x="20" y="0"/>
                  </a:lnTo>
                  <a:lnTo>
                    <a:pt x="18" y="2"/>
                  </a:lnTo>
                  <a:lnTo>
                    <a:pt x="18" y="2"/>
                  </a:lnTo>
                  <a:lnTo>
                    <a:pt x="14" y="8"/>
                  </a:lnTo>
                  <a:lnTo>
                    <a:pt x="12" y="16"/>
                  </a:lnTo>
                  <a:lnTo>
                    <a:pt x="10" y="24"/>
                  </a:lnTo>
                  <a:lnTo>
                    <a:pt x="10" y="30"/>
                  </a:lnTo>
                  <a:lnTo>
                    <a:pt x="10" y="30"/>
                  </a:lnTo>
                  <a:lnTo>
                    <a:pt x="4" y="38"/>
                  </a:lnTo>
                  <a:lnTo>
                    <a:pt x="0" y="40"/>
                  </a:lnTo>
                  <a:lnTo>
                    <a:pt x="0" y="44"/>
                  </a:lnTo>
                  <a:lnTo>
                    <a:pt x="0" y="44"/>
                  </a:lnTo>
                  <a:lnTo>
                    <a:pt x="2" y="48"/>
                  </a:lnTo>
                  <a:lnTo>
                    <a:pt x="4" y="50"/>
                  </a:lnTo>
                  <a:lnTo>
                    <a:pt x="4" y="50"/>
                  </a:lnTo>
                  <a:lnTo>
                    <a:pt x="8" y="50"/>
                  </a:lnTo>
                  <a:lnTo>
                    <a:pt x="8" y="50"/>
                  </a:lnTo>
                  <a:lnTo>
                    <a:pt x="12" y="50"/>
                  </a:lnTo>
                  <a:lnTo>
                    <a:pt x="12" y="50"/>
                  </a:lnTo>
                  <a:lnTo>
                    <a:pt x="16" y="50"/>
                  </a:lnTo>
                  <a:lnTo>
                    <a:pt x="16" y="50"/>
                  </a:lnTo>
                  <a:lnTo>
                    <a:pt x="20" y="52"/>
                  </a:lnTo>
                  <a:lnTo>
                    <a:pt x="24" y="56"/>
                  </a:lnTo>
                  <a:lnTo>
                    <a:pt x="24" y="56"/>
                  </a:lnTo>
                  <a:lnTo>
                    <a:pt x="26" y="60"/>
                  </a:lnTo>
                  <a:lnTo>
                    <a:pt x="28" y="62"/>
                  </a:lnTo>
                  <a:lnTo>
                    <a:pt x="30" y="64"/>
                  </a:lnTo>
                  <a:lnTo>
                    <a:pt x="30" y="64"/>
                  </a:lnTo>
                  <a:lnTo>
                    <a:pt x="32" y="64"/>
                  </a:lnTo>
                  <a:lnTo>
                    <a:pt x="32" y="64"/>
                  </a:lnTo>
                  <a:lnTo>
                    <a:pt x="36" y="62"/>
                  </a:lnTo>
                  <a:lnTo>
                    <a:pt x="36" y="60"/>
                  </a:lnTo>
                  <a:lnTo>
                    <a:pt x="38" y="56"/>
                  </a:lnTo>
                  <a:lnTo>
                    <a:pt x="40" y="54"/>
                  </a:lnTo>
                  <a:lnTo>
                    <a:pt x="40" y="54"/>
                  </a:lnTo>
                  <a:lnTo>
                    <a:pt x="50" y="48"/>
                  </a:lnTo>
                  <a:lnTo>
                    <a:pt x="64" y="42"/>
                  </a:lnTo>
                  <a:lnTo>
                    <a:pt x="70" y="38"/>
                  </a:lnTo>
                  <a:lnTo>
                    <a:pt x="72" y="34"/>
                  </a:lnTo>
                  <a:lnTo>
                    <a:pt x="70" y="30"/>
                  </a:lnTo>
                  <a:lnTo>
                    <a:pt x="60" y="26"/>
                  </a:lnTo>
                  <a:lnTo>
                    <a:pt x="60" y="26"/>
                  </a:lnTo>
                  <a:lnTo>
                    <a:pt x="46" y="20"/>
                  </a:lnTo>
                  <a:lnTo>
                    <a:pt x="40" y="16"/>
                  </a:lnTo>
                  <a:lnTo>
                    <a:pt x="34" y="12"/>
                  </a:lnTo>
                  <a:lnTo>
                    <a:pt x="34" y="12"/>
                  </a:lnTo>
                  <a:lnTo>
                    <a:pt x="28" y="4"/>
                  </a:lnTo>
                  <a:lnTo>
                    <a:pt x="24" y="2"/>
                  </a:lnTo>
                  <a:lnTo>
                    <a:pt x="20"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77" name="Freeform 62"/>
            <p:cNvSpPr>
              <a:spLocks/>
            </p:cNvSpPr>
            <p:nvPr/>
          </p:nvSpPr>
          <p:spPr bwMode="auto">
            <a:xfrm>
              <a:off x="2736" y="1784"/>
              <a:ext cx="72" cy="64"/>
            </a:xfrm>
            <a:custGeom>
              <a:avLst/>
              <a:gdLst>
                <a:gd name="T0" fmla="*/ 20 w 72"/>
                <a:gd name="T1" fmla="*/ 0 h 64"/>
                <a:gd name="T2" fmla="*/ 20 w 72"/>
                <a:gd name="T3" fmla="*/ 0 h 64"/>
                <a:gd name="T4" fmla="*/ 18 w 72"/>
                <a:gd name="T5" fmla="*/ 2 h 64"/>
                <a:gd name="T6" fmla="*/ 18 w 72"/>
                <a:gd name="T7" fmla="*/ 2 h 64"/>
                <a:gd name="T8" fmla="*/ 14 w 72"/>
                <a:gd name="T9" fmla="*/ 8 h 64"/>
                <a:gd name="T10" fmla="*/ 12 w 72"/>
                <a:gd name="T11" fmla="*/ 16 h 64"/>
                <a:gd name="T12" fmla="*/ 10 w 72"/>
                <a:gd name="T13" fmla="*/ 24 h 64"/>
                <a:gd name="T14" fmla="*/ 10 w 72"/>
                <a:gd name="T15" fmla="*/ 30 h 64"/>
                <a:gd name="T16" fmla="*/ 10 w 72"/>
                <a:gd name="T17" fmla="*/ 30 h 64"/>
                <a:gd name="T18" fmla="*/ 4 w 72"/>
                <a:gd name="T19" fmla="*/ 38 h 64"/>
                <a:gd name="T20" fmla="*/ 0 w 72"/>
                <a:gd name="T21" fmla="*/ 40 h 64"/>
                <a:gd name="T22" fmla="*/ 0 w 72"/>
                <a:gd name="T23" fmla="*/ 44 h 64"/>
                <a:gd name="T24" fmla="*/ 0 w 72"/>
                <a:gd name="T25" fmla="*/ 44 h 64"/>
                <a:gd name="T26" fmla="*/ 2 w 72"/>
                <a:gd name="T27" fmla="*/ 48 h 64"/>
                <a:gd name="T28" fmla="*/ 4 w 72"/>
                <a:gd name="T29" fmla="*/ 50 h 64"/>
                <a:gd name="T30" fmla="*/ 4 w 72"/>
                <a:gd name="T31" fmla="*/ 50 h 64"/>
                <a:gd name="T32" fmla="*/ 8 w 72"/>
                <a:gd name="T33" fmla="*/ 50 h 64"/>
                <a:gd name="T34" fmla="*/ 8 w 72"/>
                <a:gd name="T35" fmla="*/ 50 h 64"/>
                <a:gd name="T36" fmla="*/ 12 w 72"/>
                <a:gd name="T37" fmla="*/ 50 h 64"/>
                <a:gd name="T38" fmla="*/ 12 w 72"/>
                <a:gd name="T39" fmla="*/ 50 h 64"/>
                <a:gd name="T40" fmla="*/ 16 w 72"/>
                <a:gd name="T41" fmla="*/ 50 h 64"/>
                <a:gd name="T42" fmla="*/ 16 w 72"/>
                <a:gd name="T43" fmla="*/ 50 h 64"/>
                <a:gd name="T44" fmla="*/ 20 w 72"/>
                <a:gd name="T45" fmla="*/ 52 h 64"/>
                <a:gd name="T46" fmla="*/ 24 w 72"/>
                <a:gd name="T47" fmla="*/ 56 h 64"/>
                <a:gd name="T48" fmla="*/ 24 w 72"/>
                <a:gd name="T49" fmla="*/ 56 h 64"/>
                <a:gd name="T50" fmla="*/ 26 w 72"/>
                <a:gd name="T51" fmla="*/ 60 h 64"/>
                <a:gd name="T52" fmla="*/ 28 w 72"/>
                <a:gd name="T53" fmla="*/ 62 h 64"/>
                <a:gd name="T54" fmla="*/ 30 w 72"/>
                <a:gd name="T55" fmla="*/ 64 h 64"/>
                <a:gd name="T56" fmla="*/ 30 w 72"/>
                <a:gd name="T57" fmla="*/ 64 h 64"/>
                <a:gd name="T58" fmla="*/ 32 w 72"/>
                <a:gd name="T59" fmla="*/ 64 h 64"/>
                <a:gd name="T60" fmla="*/ 32 w 72"/>
                <a:gd name="T61" fmla="*/ 64 h 64"/>
                <a:gd name="T62" fmla="*/ 36 w 72"/>
                <a:gd name="T63" fmla="*/ 62 h 64"/>
                <a:gd name="T64" fmla="*/ 36 w 72"/>
                <a:gd name="T65" fmla="*/ 60 h 64"/>
                <a:gd name="T66" fmla="*/ 38 w 72"/>
                <a:gd name="T67" fmla="*/ 56 h 64"/>
                <a:gd name="T68" fmla="*/ 40 w 72"/>
                <a:gd name="T69" fmla="*/ 54 h 64"/>
                <a:gd name="T70" fmla="*/ 40 w 72"/>
                <a:gd name="T71" fmla="*/ 54 h 64"/>
                <a:gd name="T72" fmla="*/ 50 w 72"/>
                <a:gd name="T73" fmla="*/ 48 h 64"/>
                <a:gd name="T74" fmla="*/ 64 w 72"/>
                <a:gd name="T75" fmla="*/ 42 h 64"/>
                <a:gd name="T76" fmla="*/ 70 w 72"/>
                <a:gd name="T77" fmla="*/ 38 h 64"/>
                <a:gd name="T78" fmla="*/ 72 w 72"/>
                <a:gd name="T79" fmla="*/ 34 h 64"/>
                <a:gd name="T80" fmla="*/ 70 w 72"/>
                <a:gd name="T81" fmla="*/ 30 h 64"/>
                <a:gd name="T82" fmla="*/ 60 w 72"/>
                <a:gd name="T83" fmla="*/ 26 h 64"/>
                <a:gd name="T84" fmla="*/ 60 w 72"/>
                <a:gd name="T85" fmla="*/ 26 h 64"/>
                <a:gd name="T86" fmla="*/ 46 w 72"/>
                <a:gd name="T87" fmla="*/ 20 h 64"/>
                <a:gd name="T88" fmla="*/ 40 w 72"/>
                <a:gd name="T89" fmla="*/ 16 h 64"/>
                <a:gd name="T90" fmla="*/ 34 w 72"/>
                <a:gd name="T91" fmla="*/ 12 h 64"/>
                <a:gd name="T92" fmla="*/ 34 w 72"/>
                <a:gd name="T93" fmla="*/ 12 h 64"/>
                <a:gd name="T94" fmla="*/ 28 w 72"/>
                <a:gd name="T95" fmla="*/ 4 h 64"/>
                <a:gd name="T96" fmla="*/ 24 w 72"/>
                <a:gd name="T97" fmla="*/ 2 h 64"/>
                <a:gd name="T98" fmla="*/ 20 w 72"/>
                <a:gd name="T99"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2" h="64">
                  <a:moveTo>
                    <a:pt x="20" y="0"/>
                  </a:moveTo>
                  <a:lnTo>
                    <a:pt x="20" y="0"/>
                  </a:lnTo>
                  <a:lnTo>
                    <a:pt x="18" y="2"/>
                  </a:lnTo>
                  <a:lnTo>
                    <a:pt x="18" y="2"/>
                  </a:lnTo>
                  <a:lnTo>
                    <a:pt x="14" y="8"/>
                  </a:lnTo>
                  <a:lnTo>
                    <a:pt x="12" y="16"/>
                  </a:lnTo>
                  <a:lnTo>
                    <a:pt x="10" y="24"/>
                  </a:lnTo>
                  <a:lnTo>
                    <a:pt x="10" y="30"/>
                  </a:lnTo>
                  <a:lnTo>
                    <a:pt x="10" y="30"/>
                  </a:lnTo>
                  <a:lnTo>
                    <a:pt x="4" y="38"/>
                  </a:lnTo>
                  <a:lnTo>
                    <a:pt x="0" y="40"/>
                  </a:lnTo>
                  <a:lnTo>
                    <a:pt x="0" y="44"/>
                  </a:lnTo>
                  <a:lnTo>
                    <a:pt x="0" y="44"/>
                  </a:lnTo>
                  <a:lnTo>
                    <a:pt x="2" y="48"/>
                  </a:lnTo>
                  <a:lnTo>
                    <a:pt x="4" y="50"/>
                  </a:lnTo>
                  <a:lnTo>
                    <a:pt x="4" y="50"/>
                  </a:lnTo>
                  <a:lnTo>
                    <a:pt x="8" y="50"/>
                  </a:lnTo>
                  <a:lnTo>
                    <a:pt x="8" y="50"/>
                  </a:lnTo>
                  <a:lnTo>
                    <a:pt x="12" y="50"/>
                  </a:lnTo>
                  <a:lnTo>
                    <a:pt x="12" y="50"/>
                  </a:lnTo>
                  <a:lnTo>
                    <a:pt x="16" y="50"/>
                  </a:lnTo>
                  <a:lnTo>
                    <a:pt x="16" y="50"/>
                  </a:lnTo>
                  <a:lnTo>
                    <a:pt x="20" y="52"/>
                  </a:lnTo>
                  <a:lnTo>
                    <a:pt x="24" y="56"/>
                  </a:lnTo>
                  <a:lnTo>
                    <a:pt x="24" y="56"/>
                  </a:lnTo>
                  <a:lnTo>
                    <a:pt x="26" y="60"/>
                  </a:lnTo>
                  <a:lnTo>
                    <a:pt x="28" y="62"/>
                  </a:lnTo>
                  <a:lnTo>
                    <a:pt x="30" y="64"/>
                  </a:lnTo>
                  <a:lnTo>
                    <a:pt x="30" y="64"/>
                  </a:lnTo>
                  <a:lnTo>
                    <a:pt x="32" y="64"/>
                  </a:lnTo>
                  <a:lnTo>
                    <a:pt x="32" y="64"/>
                  </a:lnTo>
                  <a:lnTo>
                    <a:pt x="36" y="62"/>
                  </a:lnTo>
                  <a:lnTo>
                    <a:pt x="36" y="60"/>
                  </a:lnTo>
                  <a:lnTo>
                    <a:pt x="38" y="56"/>
                  </a:lnTo>
                  <a:lnTo>
                    <a:pt x="40" y="54"/>
                  </a:lnTo>
                  <a:lnTo>
                    <a:pt x="40" y="54"/>
                  </a:lnTo>
                  <a:lnTo>
                    <a:pt x="50" y="48"/>
                  </a:lnTo>
                  <a:lnTo>
                    <a:pt x="64" y="42"/>
                  </a:lnTo>
                  <a:lnTo>
                    <a:pt x="70" y="38"/>
                  </a:lnTo>
                  <a:lnTo>
                    <a:pt x="72" y="34"/>
                  </a:lnTo>
                  <a:lnTo>
                    <a:pt x="70" y="30"/>
                  </a:lnTo>
                  <a:lnTo>
                    <a:pt x="60" y="26"/>
                  </a:lnTo>
                  <a:lnTo>
                    <a:pt x="60" y="26"/>
                  </a:lnTo>
                  <a:lnTo>
                    <a:pt x="46" y="20"/>
                  </a:lnTo>
                  <a:lnTo>
                    <a:pt x="40" y="16"/>
                  </a:lnTo>
                  <a:lnTo>
                    <a:pt x="34" y="12"/>
                  </a:lnTo>
                  <a:lnTo>
                    <a:pt x="34" y="12"/>
                  </a:lnTo>
                  <a:lnTo>
                    <a:pt x="28" y="4"/>
                  </a:lnTo>
                  <a:lnTo>
                    <a:pt x="24" y="2"/>
                  </a:lnTo>
                  <a:lnTo>
                    <a:pt x="2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78" name="Freeform 63"/>
            <p:cNvSpPr>
              <a:spLocks/>
            </p:cNvSpPr>
            <p:nvPr/>
          </p:nvSpPr>
          <p:spPr bwMode="auto">
            <a:xfrm>
              <a:off x="2516" y="1982"/>
              <a:ext cx="16" cy="6"/>
            </a:xfrm>
            <a:custGeom>
              <a:avLst/>
              <a:gdLst>
                <a:gd name="T0" fmla="*/ 10 w 16"/>
                <a:gd name="T1" fmla="*/ 0 h 6"/>
                <a:gd name="T2" fmla="*/ 10 w 16"/>
                <a:gd name="T3" fmla="*/ 0 h 6"/>
                <a:gd name="T4" fmla="*/ 6 w 16"/>
                <a:gd name="T5" fmla="*/ 0 h 6"/>
                <a:gd name="T6" fmla="*/ 4 w 16"/>
                <a:gd name="T7" fmla="*/ 2 h 6"/>
                <a:gd name="T8" fmla="*/ 4 w 16"/>
                <a:gd name="T9" fmla="*/ 2 h 6"/>
                <a:gd name="T10" fmla="*/ 0 w 16"/>
                <a:gd name="T11" fmla="*/ 6 h 6"/>
                <a:gd name="T12" fmla="*/ 0 w 16"/>
                <a:gd name="T13" fmla="*/ 6 h 6"/>
                <a:gd name="T14" fmla="*/ 0 w 16"/>
                <a:gd name="T15" fmla="*/ 6 h 6"/>
                <a:gd name="T16" fmla="*/ 0 w 16"/>
                <a:gd name="T17" fmla="*/ 6 h 6"/>
                <a:gd name="T18" fmla="*/ 4 w 16"/>
                <a:gd name="T19" fmla="*/ 6 h 6"/>
                <a:gd name="T20" fmla="*/ 4 w 16"/>
                <a:gd name="T21" fmla="*/ 6 h 6"/>
                <a:gd name="T22" fmla="*/ 14 w 16"/>
                <a:gd name="T23" fmla="*/ 6 h 6"/>
                <a:gd name="T24" fmla="*/ 16 w 16"/>
                <a:gd name="T25" fmla="*/ 4 h 6"/>
                <a:gd name="T26" fmla="*/ 14 w 16"/>
                <a:gd name="T27" fmla="*/ 2 h 6"/>
                <a:gd name="T28" fmla="*/ 14 w 16"/>
                <a:gd name="T29" fmla="*/ 2 h 6"/>
                <a:gd name="T30" fmla="*/ 10 w 16"/>
                <a:gd name="T3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6" h="6">
                  <a:moveTo>
                    <a:pt x="10" y="0"/>
                  </a:moveTo>
                  <a:lnTo>
                    <a:pt x="10" y="0"/>
                  </a:lnTo>
                  <a:lnTo>
                    <a:pt x="6" y="0"/>
                  </a:lnTo>
                  <a:lnTo>
                    <a:pt x="4" y="2"/>
                  </a:lnTo>
                  <a:lnTo>
                    <a:pt x="4" y="2"/>
                  </a:lnTo>
                  <a:lnTo>
                    <a:pt x="0" y="6"/>
                  </a:lnTo>
                  <a:lnTo>
                    <a:pt x="0" y="6"/>
                  </a:lnTo>
                  <a:lnTo>
                    <a:pt x="0" y="6"/>
                  </a:lnTo>
                  <a:lnTo>
                    <a:pt x="0" y="6"/>
                  </a:lnTo>
                  <a:lnTo>
                    <a:pt x="4" y="6"/>
                  </a:lnTo>
                  <a:lnTo>
                    <a:pt x="4" y="6"/>
                  </a:lnTo>
                  <a:lnTo>
                    <a:pt x="14" y="6"/>
                  </a:lnTo>
                  <a:lnTo>
                    <a:pt x="16" y="4"/>
                  </a:lnTo>
                  <a:lnTo>
                    <a:pt x="14" y="2"/>
                  </a:lnTo>
                  <a:lnTo>
                    <a:pt x="14" y="2"/>
                  </a:lnTo>
                  <a:lnTo>
                    <a:pt x="10"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79" name="Freeform 64"/>
            <p:cNvSpPr>
              <a:spLocks/>
            </p:cNvSpPr>
            <p:nvPr/>
          </p:nvSpPr>
          <p:spPr bwMode="auto">
            <a:xfrm>
              <a:off x="2516" y="1982"/>
              <a:ext cx="16" cy="6"/>
            </a:xfrm>
            <a:custGeom>
              <a:avLst/>
              <a:gdLst>
                <a:gd name="T0" fmla="*/ 10 w 16"/>
                <a:gd name="T1" fmla="*/ 0 h 6"/>
                <a:gd name="T2" fmla="*/ 10 w 16"/>
                <a:gd name="T3" fmla="*/ 0 h 6"/>
                <a:gd name="T4" fmla="*/ 6 w 16"/>
                <a:gd name="T5" fmla="*/ 0 h 6"/>
                <a:gd name="T6" fmla="*/ 4 w 16"/>
                <a:gd name="T7" fmla="*/ 2 h 6"/>
                <a:gd name="T8" fmla="*/ 4 w 16"/>
                <a:gd name="T9" fmla="*/ 2 h 6"/>
                <a:gd name="T10" fmla="*/ 0 w 16"/>
                <a:gd name="T11" fmla="*/ 6 h 6"/>
                <a:gd name="T12" fmla="*/ 0 w 16"/>
                <a:gd name="T13" fmla="*/ 6 h 6"/>
                <a:gd name="T14" fmla="*/ 0 w 16"/>
                <a:gd name="T15" fmla="*/ 6 h 6"/>
                <a:gd name="T16" fmla="*/ 0 w 16"/>
                <a:gd name="T17" fmla="*/ 6 h 6"/>
                <a:gd name="T18" fmla="*/ 4 w 16"/>
                <a:gd name="T19" fmla="*/ 6 h 6"/>
                <a:gd name="T20" fmla="*/ 4 w 16"/>
                <a:gd name="T21" fmla="*/ 6 h 6"/>
                <a:gd name="T22" fmla="*/ 14 w 16"/>
                <a:gd name="T23" fmla="*/ 6 h 6"/>
                <a:gd name="T24" fmla="*/ 16 w 16"/>
                <a:gd name="T25" fmla="*/ 4 h 6"/>
                <a:gd name="T26" fmla="*/ 14 w 16"/>
                <a:gd name="T27" fmla="*/ 2 h 6"/>
                <a:gd name="T28" fmla="*/ 14 w 16"/>
                <a:gd name="T29" fmla="*/ 2 h 6"/>
                <a:gd name="T30" fmla="*/ 10 w 16"/>
                <a:gd name="T3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6" h="6">
                  <a:moveTo>
                    <a:pt x="10" y="0"/>
                  </a:moveTo>
                  <a:lnTo>
                    <a:pt x="10" y="0"/>
                  </a:lnTo>
                  <a:lnTo>
                    <a:pt x="6" y="0"/>
                  </a:lnTo>
                  <a:lnTo>
                    <a:pt x="4" y="2"/>
                  </a:lnTo>
                  <a:lnTo>
                    <a:pt x="4" y="2"/>
                  </a:lnTo>
                  <a:lnTo>
                    <a:pt x="0" y="6"/>
                  </a:lnTo>
                  <a:lnTo>
                    <a:pt x="0" y="6"/>
                  </a:lnTo>
                  <a:lnTo>
                    <a:pt x="0" y="6"/>
                  </a:lnTo>
                  <a:lnTo>
                    <a:pt x="0" y="6"/>
                  </a:lnTo>
                  <a:lnTo>
                    <a:pt x="4" y="6"/>
                  </a:lnTo>
                  <a:lnTo>
                    <a:pt x="4" y="6"/>
                  </a:lnTo>
                  <a:lnTo>
                    <a:pt x="14" y="6"/>
                  </a:lnTo>
                  <a:lnTo>
                    <a:pt x="16" y="4"/>
                  </a:lnTo>
                  <a:lnTo>
                    <a:pt x="14" y="2"/>
                  </a:lnTo>
                  <a:lnTo>
                    <a:pt x="14" y="2"/>
                  </a:lnTo>
                  <a:lnTo>
                    <a:pt x="1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80" name="Freeform 65"/>
            <p:cNvSpPr>
              <a:spLocks/>
            </p:cNvSpPr>
            <p:nvPr/>
          </p:nvSpPr>
          <p:spPr bwMode="auto">
            <a:xfrm>
              <a:off x="2564" y="1834"/>
              <a:ext cx="188" cy="188"/>
            </a:xfrm>
            <a:custGeom>
              <a:avLst/>
              <a:gdLst>
                <a:gd name="T0" fmla="*/ 170 w 188"/>
                <a:gd name="T1" fmla="*/ 0 h 188"/>
                <a:gd name="T2" fmla="*/ 164 w 188"/>
                <a:gd name="T3" fmla="*/ 6 h 188"/>
                <a:gd name="T4" fmla="*/ 160 w 188"/>
                <a:gd name="T5" fmla="*/ 24 h 188"/>
                <a:gd name="T6" fmla="*/ 158 w 188"/>
                <a:gd name="T7" fmla="*/ 42 h 188"/>
                <a:gd name="T8" fmla="*/ 158 w 188"/>
                <a:gd name="T9" fmla="*/ 56 h 188"/>
                <a:gd name="T10" fmla="*/ 144 w 188"/>
                <a:gd name="T11" fmla="*/ 74 h 188"/>
                <a:gd name="T12" fmla="*/ 128 w 188"/>
                <a:gd name="T13" fmla="*/ 80 h 188"/>
                <a:gd name="T14" fmla="*/ 116 w 188"/>
                <a:gd name="T15" fmla="*/ 86 h 188"/>
                <a:gd name="T16" fmla="*/ 108 w 188"/>
                <a:gd name="T17" fmla="*/ 104 h 188"/>
                <a:gd name="T18" fmla="*/ 96 w 188"/>
                <a:gd name="T19" fmla="*/ 112 h 188"/>
                <a:gd name="T20" fmla="*/ 74 w 188"/>
                <a:gd name="T21" fmla="*/ 106 h 188"/>
                <a:gd name="T22" fmla="*/ 62 w 188"/>
                <a:gd name="T23" fmla="*/ 114 h 188"/>
                <a:gd name="T24" fmla="*/ 42 w 188"/>
                <a:gd name="T25" fmla="*/ 124 h 188"/>
                <a:gd name="T26" fmla="*/ 36 w 188"/>
                <a:gd name="T27" fmla="*/ 134 h 188"/>
                <a:gd name="T28" fmla="*/ 32 w 188"/>
                <a:gd name="T29" fmla="*/ 142 h 188"/>
                <a:gd name="T30" fmla="*/ 18 w 188"/>
                <a:gd name="T31" fmla="*/ 146 h 188"/>
                <a:gd name="T32" fmla="*/ 6 w 188"/>
                <a:gd name="T33" fmla="*/ 154 h 188"/>
                <a:gd name="T34" fmla="*/ 0 w 188"/>
                <a:gd name="T35" fmla="*/ 166 h 188"/>
                <a:gd name="T36" fmla="*/ 10 w 188"/>
                <a:gd name="T37" fmla="*/ 168 h 188"/>
                <a:gd name="T38" fmla="*/ 16 w 188"/>
                <a:gd name="T39" fmla="*/ 174 h 188"/>
                <a:gd name="T40" fmla="*/ 22 w 188"/>
                <a:gd name="T41" fmla="*/ 188 h 188"/>
                <a:gd name="T42" fmla="*/ 30 w 188"/>
                <a:gd name="T43" fmla="*/ 180 h 188"/>
                <a:gd name="T44" fmla="*/ 38 w 188"/>
                <a:gd name="T45" fmla="*/ 164 h 188"/>
                <a:gd name="T46" fmla="*/ 42 w 188"/>
                <a:gd name="T47" fmla="*/ 156 h 188"/>
                <a:gd name="T48" fmla="*/ 44 w 188"/>
                <a:gd name="T49" fmla="*/ 146 h 188"/>
                <a:gd name="T50" fmla="*/ 56 w 188"/>
                <a:gd name="T51" fmla="*/ 140 h 188"/>
                <a:gd name="T52" fmla="*/ 72 w 188"/>
                <a:gd name="T53" fmla="*/ 134 h 188"/>
                <a:gd name="T54" fmla="*/ 80 w 188"/>
                <a:gd name="T55" fmla="*/ 134 h 188"/>
                <a:gd name="T56" fmla="*/ 84 w 188"/>
                <a:gd name="T57" fmla="*/ 138 h 188"/>
                <a:gd name="T58" fmla="*/ 90 w 188"/>
                <a:gd name="T59" fmla="*/ 148 h 188"/>
                <a:gd name="T60" fmla="*/ 92 w 188"/>
                <a:gd name="T61" fmla="*/ 150 h 188"/>
                <a:gd name="T62" fmla="*/ 100 w 188"/>
                <a:gd name="T63" fmla="*/ 140 h 188"/>
                <a:gd name="T64" fmla="*/ 108 w 188"/>
                <a:gd name="T65" fmla="*/ 128 h 188"/>
                <a:gd name="T66" fmla="*/ 116 w 188"/>
                <a:gd name="T67" fmla="*/ 134 h 188"/>
                <a:gd name="T68" fmla="*/ 118 w 188"/>
                <a:gd name="T69" fmla="*/ 132 h 188"/>
                <a:gd name="T70" fmla="*/ 124 w 188"/>
                <a:gd name="T71" fmla="*/ 130 h 188"/>
                <a:gd name="T72" fmla="*/ 128 w 188"/>
                <a:gd name="T73" fmla="*/ 130 h 188"/>
                <a:gd name="T74" fmla="*/ 136 w 188"/>
                <a:gd name="T75" fmla="*/ 130 h 188"/>
                <a:gd name="T76" fmla="*/ 148 w 188"/>
                <a:gd name="T77" fmla="*/ 124 h 188"/>
                <a:gd name="T78" fmla="*/ 160 w 188"/>
                <a:gd name="T79" fmla="*/ 118 h 188"/>
                <a:gd name="T80" fmla="*/ 166 w 188"/>
                <a:gd name="T81" fmla="*/ 106 h 188"/>
                <a:gd name="T82" fmla="*/ 170 w 188"/>
                <a:gd name="T83" fmla="*/ 88 h 188"/>
                <a:gd name="T84" fmla="*/ 174 w 188"/>
                <a:gd name="T85" fmla="*/ 78 h 188"/>
                <a:gd name="T86" fmla="*/ 186 w 188"/>
                <a:gd name="T87" fmla="*/ 70 h 188"/>
                <a:gd name="T88" fmla="*/ 188 w 188"/>
                <a:gd name="T89" fmla="*/ 56 h 188"/>
                <a:gd name="T90" fmla="*/ 182 w 188"/>
                <a:gd name="T91" fmla="*/ 36 h 188"/>
                <a:gd name="T92" fmla="*/ 178 w 188"/>
                <a:gd name="T93" fmla="*/ 24 h 188"/>
                <a:gd name="T94" fmla="*/ 174 w 188"/>
                <a:gd name="T95" fmla="*/ 16 h 188"/>
                <a:gd name="T96" fmla="*/ 172 w 188"/>
                <a:gd name="T97" fmla="*/ 0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88" h="188">
                  <a:moveTo>
                    <a:pt x="170" y="0"/>
                  </a:moveTo>
                  <a:lnTo>
                    <a:pt x="170" y="0"/>
                  </a:lnTo>
                  <a:lnTo>
                    <a:pt x="170" y="0"/>
                  </a:lnTo>
                  <a:lnTo>
                    <a:pt x="170" y="0"/>
                  </a:lnTo>
                  <a:lnTo>
                    <a:pt x="166" y="2"/>
                  </a:lnTo>
                  <a:lnTo>
                    <a:pt x="164" y="6"/>
                  </a:lnTo>
                  <a:lnTo>
                    <a:pt x="162" y="16"/>
                  </a:lnTo>
                  <a:lnTo>
                    <a:pt x="162" y="16"/>
                  </a:lnTo>
                  <a:lnTo>
                    <a:pt x="160" y="24"/>
                  </a:lnTo>
                  <a:lnTo>
                    <a:pt x="158" y="34"/>
                  </a:lnTo>
                  <a:lnTo>
                    <a:pt x="158" y="34"/>
                  </a:lnTo>
                  <a:lnTo>
                    <a:pt x="158" y="42"/>
                  </a:lnTo>
                  <a:lnTo>
                    <a:pt x="158" y="50"/>
                  </a:lnTo>
                  <a:lnTo>
                    <a:pt x="158" y="50"/>
                  </a:lnTo>
                  <a:lnTo>
                    <a:pt x="158" y="56"/>
                  </a:lnTo>
                  <a:lnTo>
                    <a:pt x="154" y="62"/>
                  </a:lnTo>
                  <a:lnTo>
                    <a:pt x="144" y="74"/>
                  </a:lnTo>
                  <a:lnTo>
                    <a:pt x="144" y="74"/>
                  </a:lnTo>
                  <a:lnTo>
                    <a:pt x="138" y="78"/>
                  </a:lnTo>
                  <a:lnTo>
                    <a:pt x="132" y="80"/>
                  </a:lnTo>
                  <a:lnTo>
                    <a:pt x="128" y="80"/>
                  </a:lnTo>
                  <a:lnTo>
                    <a:pt x="122" y="82"/>
                  </a:lnTo>
                  <a:lnTo>
                    <a:pt x="122" y="82"/>
                  </a:lnTo>
                  <a:lnTo>
                    <a:pt x="116" y="86"/>
                  </a:lnTo>
                  <a:lnTo>
                    <a:pt x="114" y="92"/>
                  </a:lnTo>
                  <a:lnTo>
                    <a:pt x="108" y="104"/>
                  </a:lnTo>
                  <a:lnTo>
                    <a:pt x="108" y="104"/>
                  </a:lnTo>
                  <a:lnTo>
                    <a:pt x="102" y="110"/>
                  </a:lnTo>
                  <a:lnTo>
                    <a:pt x="96" y="112"/>
                  </a:lnTo>
                  <a:lnTo>
                    <a:pt x="96" y="112"/>
                  </a:lnTo>
                  <a:lnTo>
                    <a:pt x="84" y="110"/>
                  </a:lnTo>
                  <a:lnTo>
                    <a:pt x="84" y="110"/>
                  </a:lnTo>
                  <a:lnTo>
                    <a:pt x="74" y="106"/>
                  </a:lnTo>
                  <a:lnTo>
                    <a:pt x="74" y="106"/>
                  </a:lnTo>
                  <a:lnTo>
                    <a:pt x="70" y="108"/>
                  </a:lnTo>
                  <a:lnTo>
                    <a:pt x="62" y="114"/>
                  </a:lnTo>
                  <a:lnTo>
                    <a:pt x="62" y="114"/>
                  </a:lnTo>
                  <a:lnTo>
                    <a:pt x="48" y="120"/>
                  </a:lnTo>
                  <a:lnTo>
                    <a:pt x="42" y="124"/>
                  </a:lnTo>
                  <a:lnTo>
                    <a:pt x="38" y="130"/>
                  </a:lnTo>
                  <a:lnTo>
                    <a:pt x="38" y="130"/>
                  </a:lnTo>
                  <a:lnTo>
                    <a:pt x="36" y="134"/>
                  </a:lnTo>
                  <a:lnTo>
                    <a:pt x="36" y="136"/>
                  </a:lnTo>
                  <a:lnTo>
                    <a:pt x="34" y="140"/>
                  </a:lnTo>
                  <a:lnTo>
                    <a:pt x="32" y="142"/>
                  </a:lnTo>
                  <a:lnTo>
                    <a:pt x="32" y="142"/>
                  </a:lnTo>
                  <a:lnTo>
                    <a:pt x="24" y="144"/>
                  </a:lnTo>
                  <a:lnTo>
                    <a:pt x="18" y="146"/>
                  </a:lnTo>
                  <a:lnTo>
                    <a:pt x="18" y="146"/>
                  </a:lnTo>
                  <a:lnTo>
                    <a:pt x="10" y="150"/>
                  </a:lnTo>
                  <a:lnTo>
                    <a:pt x="6" y="154"/>
                  </a:lnTo>
                  <a:lnTo>
                    <a:pt x="2" y="160"/>
                  </a:lnTo>
                  <a:lnTo>
                    <a:pt x="0" y="166"/>
                  </a:lnTo>
                  <a:lnTo>
                    <a:pt x="0" y="166"/>
                  </a:lnTo>
                  <a:lnTo>
                    <a:pt x="4" y="166"/>
                  </a:lnTo>
                  <a:lnTo>
                    <a:pt x="4" y="166"/>
                  </a:lnTo>
                  <a:lnTo>
                    <a:pt x="10" y="168"/>
                  </a:lnTo>
                  <a:lnTo>
                    <a:pt x="12" y="170"/>
                  </a:lnTo>
                  <a:lnTo>
                    <a:pt x="14" y="172"/>
                  </a:lnTo>
                  <a:lnTo>
                    <a:pt x="16" y="174"/>
                  </a:lnTo>
                  <a:lnTo>
                    <a:pt x="16" y="182"/>
                  </a:lnTo>
                  <a:lnTo>
                    <a:pt x="18" y="184"/>
                  </a:lnTo>
                  <a:lnTo>
                    <a:pt x="22" y="188"/>
                  </a:lnTo>
                  <a:lnTo>
                    <a:pt x="22" y="188"/>
                  </a:lnTo>
                  <a:lnTo>
                    <a:pt x="28" y="184"/>
                  </a:lnTo>
                  <a:lnTo>
                    <a:pt x="30" y="180"/>
                  </a:lnTo>
                  <a:lnTo>
                    <a:pt x="36" y="170"/>
                  </a:lnTo>
                  <a:lnTo>
                    <a:pt x="36" y="170"/>
                  </a:lnTo>
                  <a:lnTo>
                    <a:pt x="38" y="164"/>
                  </a:lnTo>
                  <a:lnTo>
                    <a:pt x="40" y="160"/>
                  </a:lnTo>
                  <a:lnTo>
                    <a:pt x="40" y="160"/>
                  </a:lnTo>
                  <a:lnTo>
                    <a:pt x="42" y="156"/>
                  </a:lnTo>
                  <a:lnTo>
                    <a:pt x="42" y="150"/>
                  </a:lnTo>
                  <a:lnTo>
                    <a:pt x="42" y="150"/>
                  </a:lnTo>
                  <a:lnTo>
                    <a:pt x="44" y="146"/>
                  </a:lnTo>
                  <a:lnTo>
                    <a:pt x="48" y="144"/>
                  </a:lnTo>
                  <a:lnTo>
                    <a:pt x="48" y="144"/>
                  </a:lnTo>
                  <a:lnTo>
                    <a:pt x="56" y="140"/>
                  </a:lnTo>
                  <a:lnTo>
                    <a:pt x="64" y="136"/>
                  </a:lnTo>
                  <a:lnTo>
                    <a:pt x="64" y="136"/>
                  </a:lnTo>
                  <a:lnTo>
                    <a:pt x="72" y="134"/>
                  </a:lnTo>
                  <a:lnTo>
                    <a:pt x="76" y="132"/>
                  </a:lnTo>
                  <a:lnTo>
                    <a:pt x="76" y="132"/>
                  </a:lnTo>
                  <a:lnTo>
                    <a:pt x="80" y="134"/>
                  </a:lnTo>
                  <a:lnTo>
                    <a:pt x="82" y="136"/>
                  </a:lnTo>
                  <a:lnTo>
                    <a:pt x="82" y="136"/>
                  </a:lnTo>
                  <a:lnTo>
                    <a:pt x="84" y="138"/>
                  </a:lnTo>
                  <a:lnTo>
                    <a:pt x="86" y="142"/>
                  </a:lnTo>
                  <a:lnTo>
                    <a:pt x="86" y="146"/>
                  </a:lnTo>
                  <a:lnTo>
                    <a:pt x="90" y="148"/>
                  </a:lnTo>
                  <a:lnTo>
                    <a:pt x="90" y="148"/>
                  </a:lnTo>
                  <a:lnTo>
                    <a:pt x="92" y="150"/>
                  </a:lnTo>
                  <a:lnTo>
                    <a:pt x="92" y="150"/>
                  </a:lnTo>
                  <a:lnTo>
                    <a:pt x="94" y="148"/>
                  </a:lnTo>
                  <a:lnTo>
                    <a:pt x="98" y="146"/>
                  </a:lnTo>
                  <a:lnTo>
                    <a:pt x="100" y="140"/>
                  </a:lnTo>
                  <a:lnTo>
                    <a:pt x="104" y="132"/>
                  </a:lnTo>
                  <a:lnTo>
                    <a:pt x="108" y="128"/>
                  </a:lnTo>
                  <a:lnTo>
                    <a:pt x="108" y="128"/>
                  </a:lnTo>
                  <a:lnTo>
                    <a:pt x="110" y="130"/>
                  </a:lnTo>
                  <a:lnTo>
                    <a:pt x="116" y="134"/>
                  </a:lnTo>
                  <a:lnTo>
                    <a:pt x="116" y="134"/>
                  </a:lnTo>
                  <a:lnTo>
                    <a:pt x="116" y="134"/>
                  </a:lnTo>
                  <a:lnTo>
                    <a:pt x="116" y="134"/>
                  </a:lnTo>
                  <a:lnTo>
                    <a:pt x="118" y="132"/>
                  </a:lnTo>
                  <a:lnTo>
                    <a:pt x="122" y="130"/>
                  </a:lnTo>
                  <a:lnTo>
                    <a:pt x="122" y="130"/>
                  </a:lnTo>
                  <a:lnTo>
                    <a:pt x="124" y="130"/>
                  </a:lnTo>
                  <a:lnTo>
                    <a:pt x="124" y="130"/>
                  </a:lnTo>
                  <a:lnTo>
                    <a:pt x="128" y="130"/>
                  </a:lnTo>
                  <a:lnTo>
                    <a:pt x="128" y="130"/>
                  </a:lnTo>
                  <a:lnTo>
                    <a:pt x="132" y="132"/>
                  </a:lnTo>
                  <a:lnTo>
                    <a:pt x="132" y="132"/>
                  </a:lnTo>
                  <a:lnTo>
                    <a:pt x="136" y="130"/>
                  </a:lnTo>
                  <a:lnTo>
                    <a:pt x="136" y="130"/>
                  </a:lnTo>
                  <a:lnTo>
                    <a:pt x="142" y="126"/>
                  </a:lnTo>
                  <a:lnTo>
                    <a:pt x="148" y="124"/>
                  </a:lnTo>
                  <a:lnTo>
                    <a:pt x="148" y="124"/>
                  </a:lnTo>
                  <a:lnTo>
                    <a:pt x="154" y="122"/>
                  </a:lnTo>
                  <a:lnTo>
                    <a:pt x="160" y="118"/>
                  </a:lnTo>
                  <a:lnTo>
                    <a:pt x="164" y="112"/>
                  </a:lnTo>
                  <a:lnTo>
                    <a:pt x="166" y="106"/>
                  </a:lnTo>
                  <a:lnTo>
                    <a:pt x="166" y="106"/>
                  </a:lnTo>
                  <a:lnTo>
                    <a:pt x="168" y="94"/>
                  </a:lnTo>
                  <a:lnTo>
                    <a:pt x="168" y="94"/>
                  </a:lnTo>
                  <a:lnTo>
                    <a:pt x="170" y="88"/>
                  </a:lnTo>
                  <a:lnTo>
                    <a:pt x="170" y="82"/>
                  </a:lnTo>
                  <a:lnTo>
                    <a:pt x="170" y="82"/>
                  </a:lnTo>
                  <a:lnTo>
                    <a:pt x="174" y="78"/>
                  </a:lnTo>
                  <a:lnTo>
                    <a:pt x="180" y="74"/>
                  </a:lnTo>
                  <a:lnTo>
                    <a:pt x="180" y="74"/>
                  </a:lnTo>
                  <a:lnTo>
                    <a:pt x="186" y="70"/>
                  </a:lnTo>
                  <a:lnTo>
                    <a:pt x="188" y="66"/>
                  </a:lnTo>
                  <a:lnTo>
                    <a:pt x="188" y="62"/>
                  </a:lnTo>
                  <a:lnTo>
                    <a:pt x="188" y="56"/>
                  </a:lnTo>
                  <a:lnTo>
                    <a:pt x="188" y="56"/>
                  </a:lnTo>
                  <a:lnTo>
                    <a:pt x="184" y="46"/>
                  </a:lnTo>
                  <a:lnTo>
                    <a:pt x="182" y="36"/>
                  </a:lnTo>
                  <a:lnTo>
                    <a:pt x="182" y="36"/>
                  </a:lnTo>
                  <a:lnTo>
                    <a:pt x="180" y="30"/>
                  </a:lnTo>
                  <a:lnTo>
                    <a:pt x="178" y="24"/>
                  </a:lnTo>
                  <a:lnTo>
                    <a:pt x="178" y="24"/>
                  </a:lnTo>
                  <a:lnTo>
                    <a:pt x="174" y="16"/>
                  </a:lnTo>
                  <a:lnTo>
                    <a:pt x="174" y="16"/>
                  </a:lnTo>
                  <a:lnTo>
                    <a:pt x="172" y="6"/>
                  </a:lnTo>
                  <a:lnTo>
                    <a:pt x="172" y="2"/>
                  </a:lnTo>
                  <a:lnTo>
                    <a:pt x="172" y="0"/>
                  </a:lnTo>
                  <a:lnTo>
                    <a:pt x="170"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81" name="Freeform 66"/>
            <p:cNvSpPr>
              <a:spLocks/>
            </p:cNvSpPr>
            <p:nvPr/>
          </p:nvSpPr>
          <p:spPr bwMode="auto">
            <a:xfrm>
              <a:off x="2564" y="1834"/>
              <a:ext cx="188" cy="188"/>
            </a:xfrm>
            <a:custGeom>
              <a:avLst/>
              <a:gdLst>
                <a:gd name="T0" fmla="*/ 170 w 188"/>
                <a:gd name="T1" fmla="*/ 0 h 188"/>
                <a:gd name="T2" fmla="*/ 164 w 188"/>
                <a:gd name="T3" fmla="*/ 6 h 188"/>
                <a:gd name="T4" fmla="*/ 160 w 188"/>
                <a:gd name="T5" fmla="*/ 24 h 188"/>
                <a:gd name="T6" fmla="*/ 158 w 188"/>
                <a:gd name="T7" fmla="*/ 42 h 188"/>
                <a:gd name="T8" fmla="*/ 158 w 188"/>
                <a:gd name="T9" fmla="*/ 56 h 188"/>
                <a:gd name="T10" fmla="*/ 144 w 188"/>
                <a:gd name="T11" fmla="*/ 74 h 188"/>
                <a:gd name="T12" fmla="*/ 128 w 188"/>
                <a:gd name="T13" fmla="*/ 80 h 188"/>
                <a:gd name="T14" fmla="*/ 116 w 188"/>
                <a:gd name="T15" fmla="*/ 86 h 188"/>
                <a:gd name="T16" fmla="*/ 108 w 188"/>
                <a:gd name="T17" fmla="*/ 104 h 188"/>
                <a:gd name="T18" fmla="*/ 96 w 188"/>
                <a:gd name="T19" fmla="*/ 112 h 188"/>
                <a:gd name="T20" fmla="*/ 74 w 188"/>
                <a:gd name="T21" fmla="*/ 106 h 188"/>
                <a:gd name="T22" fmla="*/ 62 w 188"/>
                <a:gd name="T23" fmla="*/ 114 h 188"/>
                <a:gd name="T24" fmla="*/ 42 w 188"/>
                <a:gd name="T25" fmla="*/ 124 h 188"/>
                <a:gd name="T26" fmla="*/ 36 w 188"/>
                <a:gd name="T27" fmla="*/ 134 h 188"/>
                <a:gd name="T28" fmla="*/ 32 w 188"/>
                <a:gd name="T29" fmla="*/ 142 h 188"/>
                <a:gd name="T30" fmla="*/ 18 w 188"/>
                <a:gd name="T31" fmla="*/ 146 h 188"/>
                <a:gd name="T32" fmla="*/ 6 w 188"/>
                <a:gd name="T33" fmla="*/ 154 h 188"/>
                <a:gd name="T34" fmla="*/ 0 w 188"/>
                <a:gd name="T35" fmla="*/ 166 h 188"/>
                <a:gd name="T36" fmla="*/ 10 w 188"/>
                <a:gd name="T37" fmla="*/ 168 h 188"/>
                <a:gd name="T38" fmla="*/ 16 w 188"/>
                <a:gd name="T39" fmla="*/ 174 h 188"/>
                <a:gd name="T40" fmla="*/ 22 w 188"/>
                <a:gd name="T41" fmla="*/ 188 h 188"/>
                <a:gd name="T42" fmla="*/ 30 w 188"/>
                <a:gd name="T43" fmla="*/ 180 h 188"/>
                <a:gd name="T44" fmla="*/ 38 w 188"/>
                <a:gd name="T45" fmla="*/ 164 h 188"/>
                <a:gd name="T46" fmla="*/ 42 w 188"/>
                <a:gd name="T47" fmla="*/ 156 h 188"/>
                <a:gd name="T48" fmla="*/ 44 w 188"/>
                <a:gd name="T49" fmla="*/ 146 h 188"/>
                <a:gd name="T50" fmla="*/ 56 w 188"/>
                <a:gd name="T51" fmla="*/ 140 h 188"/>
                <a:gd name="T52" fmla="*/ 72 w 188"/>
                <a:gd name="T53" fmla="*/ 134 h 188"/>
                <a:gd name="T54" fmla="*/ 80 w 188"/>
                <a:gd name="T55" fmla="*/ 134 h 188"/>
                <a:gd name="T56" fmla="*/ 84 w 188"/>
                <a:gd name="T57" fmla="*/ 138 h 188"/>
                <a:gd name="T58" fmla="*/ 90 w 188"/>
                <a:gd name="T59" fmla="*/ 148 h 188"/>
                <a:gd name="T60" fmla="*/ 92 w 188"/>
                <a:gd name="T61" fmla="*/ 150 h 188"/>
                <a:gd name="T62" fmla="*/ 100 w 188"/>
                <a:gd name="T63" fmla="*/ 140 h 188"/>
                <a:gd name="T64" fmla="*/ 108 w 188"/>
                <a:gd name="T65" fmla="*/ 128 h 188"/>
                <a:gd name="T66" fmla="*/ 116 w 188"/>
                <a:gd name="T67" fmla="*/ 134 h 188"/>
                <a:gd name="T68" fmla="*/ 118 w 188"/>
                <a:gd name="T69" fmla="*/ 132 h 188"/>
                <a:gd name="T70" fmla="*/ 124 w 188"/>
                <a:gd name="T71" fmla="*/ 130 h 188"/>
                <a:gd name="T72" fmla="*/ 128 w 188"/>
                <a:gd name="T73" fmla="*/ 130 h 188"/>
                <a:gd name="T74" fmla="*/ 136 w 188"/>
                <a:gd name="T75" fmla="*/ 130 h 188"/>
                <a:gd name="T76" fmla="*/ 148 w 188"/>
                <a:gd name="T77" fmla="*/ 124 h 188"/>
                <a:gd name="T78" fmla="*/ 160 w 188"/>
                <a:gd name="T79" fmla="*/ 118 h 188"/>
                <a:gd name="T80" fmla="*/ 166 w 188"/>
                <a:gd name="T81" fmla="*/ 106 h 188"/>
                <a:gd name="T82" fmla="*/ 170 w 188"/>
                <a:gd name="T83" fmla="*/ 88 h 188"/>
                <a:gd name="T84" fmla="*/ 174 w 188"/>
                <a:gd name="T85" fmla="*/ 78 h 188"/>
                <a:gd name="T86" fmla="*/ 186 w 188"/>
                <a:gd name="T87" fmla="*/ 70 h 188"/>
                <a:gd name="T88" fmla="*/ 188 w 188"/>
                <a:gd name="T89" fmla="*/ 56 h 188"/>
                <a:gd name="T90" fmla="*/ 182 w 188"/>
                <a:gd name="T91" fmla="*/ 36 h 188"/>
                <a:gd name="T92" fmla="*/ 178 w 188"/>
                <a:gd name="T93" fmla="*/ 24 h 188"/>
                <a:gd name="T94" fmla="*/ 174 w 188"/>
                <a:gd name="T95" fmla="*/ 16 h 188"/>
                <a:gd name="T96" fmla="*/ 172 w 188"/>
                <a:gd name="T97" fmla="*/ 0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88" h="188">
                  <a:moveTo>
                    <a:pt x="170" y="0"/>
                  </a:moveTo>
                  <a:lnTo>
                    <a:pt x="170" y="0"/>
                  </a:lnTo>
                  <a:lnTo>
                    <a:pt x="170" y="0"/>
                  </a:lnTo>
                  <a:lnTo>
                    <a:pt x="170" y="0"/>
                  </a:lnTo>
                  <a:lnTo>
                    <a:pt x="166" y="2"/>
                  </a:lnTo>
                  <a:lnTo>
                    <a:pt x="164" y="6"/>
                  </a:lnTo>
                  <a:lnTo>
                    <a:pt x="162" y="16"/>
                  </a:lnTo>
                  <a:lnTo>
                    <a:pt x="162" y="16"/>
                  </a:lnTo>
                  <a:lnTo>
                    <a:pt x="160" y="24"/>
                  </a:lnTo>
                  <a:lnTo>
                    <a:pt x="158" y="34"/>
                  </a:lnTo>
                  <a:lnTo>
                    <a:pt x="158" y="34"/>
                  </a:lnTo>
                  <a:lnTo>
                    <a:pt x="158" y="42"/>
                  </a:lnTo>
                  <a:lnTo>
                    <a:pt x="158" y="50"/>
                  </a:lnTo>
                  <a:lnTo>
                    <a:pt x="158" y="50"/>
                  </a:lnTo>
                  <a:lnTo>
                    <a:pt x="158" y="56"/>
                  </a:lnTo>
                  <a:lnTo>
                    <a:pt x="154" y="62"/>
                  </a:lnTo>
                  <a:lnTo>
                    <a:pt x="144" y="74"/>
                  </a:lnTo>
                  <a:lnTo>
                    <a:pt x="144" y="74"/>
                  </a:lnTo>
                  <a:lnTo>
                    <a:pt x="138" y="78"/>
                  </a:lnTo>
                  <a:lnTo>
                    <a:pt x="132" y="80"/>
                  </a:lnTo>
                  <a:lnTo>
                    <a:pt x="128" y="80"/>
                  </a:lnTo>
                  <a:lnTo>
                    <a:pt x="122" y="82"/>
                  </a:lnTo>
                  <a:lnTo>
                    <a:pt x="122" y="82"/>
                  </a:lnTo>
                  <a:lnTo>
                    <a:pt x="116" y="86"/>
                  </a:lnTo>
                  <a:lnTo>
                    <a:pt x="114" y="92"/>
                  </a:lnTo>
                  <a:lnTo>
                    <a:pt x="108" y="104"/>
                  </a:lnTo>
                  <a:lnTo>
                    <a:pt x="108" y="104"/>
                  </a:lnTo>
                  <a:lnTo>
                    <a:pt x="102" y="110"/>
                  </a:lnTo>
                  <a:lnTo>
                    <a:pt x="96" y="112"/>
                  </a:lnTo>
                  <a:lnTo>
                    <a:pt x="96" y="112"/>
                  </a:lnTo>
                  <a:lnTo>
                    <a:pt x="84" y="110"/>
                  </a:lnTo>
                  <a:lnTo>
                    <a:pt x="84" y="110"/>
                  </a:lnTo>
                  <a:lnTo>
                    <a:pt x="74" y="106"/>
                  </a:lnTo>
                  <a:lnTo>
                    <a:pt x="74" y="106"/>
                  </a:lnTo>
                  <a:lnTo>
                    <a:pt x="70" y="108"/>
                  </a:lnTo>
                  <a:lnTo>
                    <a:pt x="62" y="114"/>
                  </a:lnTo>
                  <a:lnTo>
                    <a:pt x="62" y="114"/>
                  </a:lnTo>
                  <a:lnTo>
                    <a:pt x="48" y="120"/>
                  </a:lnTo>
                  <a:lnTo>
                    <a:pt x="42" y="124"/>
                  </a:lnTo>
                  <a:lnTo>
                    <a:pt x="38" y="130"/>
                  </a:lnTo>
                  <a:lnTo>
                    <a:pt x="38" y="130"/>
                  </a:lnTo>
                  <a:lnTo>
                    <a:pt x="36" y="134"/>
                  </a:lnTo>
                  <a:lnTo>
                    <a:pt x="36" y="136"/>
                  </a:lnTo>
                  <a:lnTo>
                    <a:pt x="34" y="140"/>
                  </a:lnTo>
                  <a:lnTo>
                    <a:pt x="32" y="142"/>
                  </a:lnTo>
                  <a:lnTo>
                    <a:pt x="32" y="142"/>
                  </a:lnTo>
                  <a:lnTo>
                    <a:pt x="24" y="144"/>
                  </a:lnTo>
                  <a:lnTo>
                    <a:pt x="18" y="146"/>
                  </a:lnTo>
                  <a:lnTo>
                    <a:pt x="18" y="146"/>
                  </a:lnTo>
                  <a:lnTo>
                    <a:pt x="10" y="150"/>
                  </a:lnTo>
                  <a:lnTo>
                    <a:pt x="6" y="154"/>
                  </a:lnTo>
                  <a:lnTo>
                    <a:pt x="2" y="160"/>
                  </a:lnTo>
                  <a:lnTo>
                    <a:pt x="0" y="166"/>
                  </a:lnTo>
                  <a:lnTo>
                    <a:pt x="0" y="166"/>
                  </a:lnTo>
                  <a:lnTo>
                    <a:pt x="4" y="166"/>
                  </a:lnTo>
                  <a:lnTo>
                    <a:pt x="4" y="166"/>
                  </a:lnTo>
                  <a:lnTo>
                    <a:pt x="10" y="168"/>
                  </a:lnTo>
                  <a:lnTo>
                    <a:pt x="12" y="170"/>
                  </a:lnTo>
                  <a:lnTo>
                    <a:pt x="14" y="172"/>
                  </a:lnTo>
                  <a:lnTo>
                    <a:pt x="16" y="174"/>
                  </a:lnTo>
                  <a:lnTo>
                    <a:pt x="16" y="182"/>
                  </a:lnTo>
                  <a:lnTo>
                    <a:pt x="18" y="184"/>
                  </a:lnTo>
                  <a:lnTo>
                    <a:pt x="22" y="188"/>
                  </a:lnTo>
                  <a:lnTo>
                    <a:pt x="22" y="188"/>
                  </a:lnTo>
                  <a:lnTo>
                    <a:pt x="28" y="184"/>
                  </a:lnTo>
                  <a:lnTo>
                    <a:pt x="30" y="180"/>
                  </a:lnTo>
                  <a:lnTo>
                    <a:pt x="36" y="170"/>
                  </a:lnTo>
                  <a:lnTo>
                    <a:pt x="36" y="170"/>
                  </a:lnTo>
                  <a:lnTo>
                    <a:pt x="38" y="164"/>
                  </a:lnTo>
                  <a:lnTo>
                    <a:pt x="40" y="160"/>
                  </a:lnTo>
                  <a:lnTo>
                    <a:pt x="40" y="160"/>
                  </a:lnTo>
                  <a:lnTo>
                    <a:pt x="42" y="156"/>
                  </a:lnTo>
                  <a:lnTo>
                    <a:pt x="42" y="150"/>
                  </a:lnTo>
                  <a:lnTo>
                    <a:pt x="42" y="150"/>
                  </a:lnTo>
                  <a:lnTo>
                    <a:pt x="44" y="146"/>
                  </a:lnTo>
                  <a:lnTo>
                    <a:pt x="48" y="144"/>
                  </a:lnTo>
                  <a:lnTo>
                    <a:pt x="48" y="144"/>
                  </a:lnTo>
                  <a:lnTo>
                    <a:pt x="56" y="140"/>
                  </a:lnTo>
                  <a:lnTo>
                    <a:pt x="64" y="136"/>
                  </a:lnTo>
                  <a:lnTo>
                    <a:pt x="64" y="136"/>
                  </a:lnTo>
                  <a:lnTo>
                    <a:pt x="72" y="134"/>
                  </a:lnTo>
                  <a:lnTo>
                    <a:pt x="76" y="132"/>
                  </a:lnTo>
                  <a:lnTo>
                    <a:pt x="76" y="132"/>
                  </a:lnTo>
                  <a:lnTo>
                    <a:pt x="80" y="134"/>
                  </a:lnTo>
                  <a:lnTo>
                    <a:pt x="82" y="136"/>
                  </a:lnTo>
                  <a:lnTo>
                    <a:pt x="82" y="136"/>
                  </a:lnTo>
                  <a:lnTo>
                    <a:pt x="84" y="138"/>
                  </a:lnTo>
                  <a:lnTo>
                    <a:pt x="86" y="142"/>
                  </a:lnTo>
                  <a:lnTo>
                    <a:pt x="86" y="146"/>
                  </a:lnTo>
                  <a:lnTo>
                    <a:pt x="90" y="148"/>
                  </a:lnTo>
                  <a:lnTo>
                    <a:pt x="90" y="148"/>
                  </a:lnTo>
                  <a:lnTo>
                    <a:pt x="92" y="150"/>
                  </a:lnTo>
                  <a:lnTo>
                    <a:pt x="92" y="150"/>
                  </a:lnTo>
                  <a:lnTo>
                    <a:pt x="94" y="148"/>
                  </a:lnTo>
                  <a:lnTo>
                    <a:pt x="98" y="146"/>
                  </a:lnTo>
                  <a:lnTo>
                    <a:pt x="100" y="140"/>
                  </a:lnTo>
                  <a:lnTo>
                    <a:pt x="104" y="132"/>
                  </a:lnTo>
                  <a:lnTo>
                    <a:pt x="108" y="128"/>
                  </a:lnTo>
                  <a:lnTo>
                    <a:pt x="108" y="128"/>
                  </a:lnTo>
                  <a:lnTo>
                    <a:pt x="110" y="130"/>
                  </a:lnTo>
                  <a:lnTo>
                    <a:pt x="116" y="134"/>
                  </a:lnTo>
                  <a:lnTo>
                    <a:pt x="116" y="134"/>
                  </a:lnTo>
                  <a:lnTo>
                    <a:pt x="116" y="134"/>
                  </a:lnTo>
                  <a:lnTo>
                    <a:pt x="116" y="134"/>
                  </a:lnTo>
                  <a:lnTo>
                    <a:pt x="118" y="132"/>
                  </a:lnTo>
                  <a:lnTo>
                    <a:pt x="122" y="130"/>
                  </a:lnTo>
                  <a:lnTo>
                    <a:pt x="122" y="130"/>
                  </a:lnTo>
                  <a:lnTo>
                    <a:pt x="124" y="130"/>
                  </a:lnTo>
                  <a:lnTo>
                    <a:pt x="124" y="130"/>
                  </a:lnTo>
                  <a:lnTo>
                    <a:pt x="128" y="130"/>
                  </a:lnTo>
                  <a:lnTo>
                    <a:pt x="128" y="130"/>
                  </a:lnTo>
                  <a:lnTo>
                    <a:pt x="132" y="132"/>
                  </a:lnTo>
                  <a:lnTo>
                    <a:pt x="132" y="132"/>
                  </a:lnTo>
                  <a:lnTo>
                    <a:pt x="136" y="130"/>
                  </a:lnTo>
                  <a:lnTo>
                    <a:pt x="136" y="130"/>
                  </a:lnTo>
                  <a:lnTo>
                    <a:pt x="142" y="126"/>
                  </a:lnTo>
                  <a:lnTo>
                    <a:pt x="148" y="124"/>
                  </a:lnTo>
                  <a:lnTo>
                    <a:pt x="148" y="124"/>
                  </a:lnTo>
                  <a:lnTo>
                    <a:pt x="154" y="122"/>
                  </a:lnTo>
                  <a:lnTo>
                    <a:pt x="160" y="118"/>
                  </a:lnTo>
                  <a:lnTo>
                    <a:pt x="164" y="112"/>
                  </a:lnTo>
                  <a:lnTo>
                    <a:pt x="166" y="106"/>
                  </a:lnTo>
                  <a:lnTo>
                    <a:pt x="166" y="106"/>
                  </a:lnTo>
                  <a:lnTo>
                    <a:pt x="168" y="94"/>
                  </a:lnTo>
                  <a:lnTo>
                    <a:pt x="168" y="94"/>
                  </a:lnTo>
                  <a:lnTo>
                    <a:pt x="170" y="88"/>
                  </a:lnTo>
                  <a:lnTo>
                    <a:pt x="170" y="82"/>
                  </a:lnTo>
                  <a:lnTo>
                    <a:pt x="170" y="82"/>
                  </a:lnTo>
                  <a:lnTo>
                    <a:pt x="174" y="78"/>
                  </a:lnTo>
                  <a:lnTo>
                    <a:pt x="180" y="74"/>
                  </a:lnTo>
                  <a:lnTo>
                    <a:pt x="180" y="74"/>
                  </a:lnTo>
                  <a:lnTo>
                    <a:pt x="186" y="70"/>
                  </a:lnTo>
                  <a:lnTo>
                    <a:pt x="188" y="66"/>
                  </a:lnTo>
                  <a:lnTo>
                    <a:pt x="188" y="62"/>
                  </a:lnTo>
                  <a:lnTo>
                    <a:pt x="188" y="56"/>
                  </a:lnTo>
                  <a:lnTo>
                    <a:pt x="188" y="56"/>
                  </a:lnTo>
                  <a:lnTo>
                    <a:pt x="184" y="46"/>
                  </a:lnTo>
                  <a:lnTo>
                    <a:pt x="182" y="36"/>
                  </a:lnTo>
                  <a:lnTo>
                    <a:pt x="182" y="36"/>
                  </a:lnTo>
                  <a:lnTo>
                    <a:pt x="180" y="30"/>
                  </a:lnTo>
                  <a:lnTo>
                    <a:pt x="178" y="24"/>
                  </a:lnTo>
                  <a:lnTo>
                    <a:pt x="178" y="24"/>
                  </a:lnTo>
                  <a:lnTo>
                    <a:pt x="174" y="16"/>
                  </a:lnTo>
                  <a:lnTo>
                    <a:pt x="174" y="16"/>
                  </a:lnTo>
                  <a:lnTo>
                    <a:pt x="172" y="6"/>
                  </a:lnTo>
                  <a:lnTo>
                    <a:pt x="172" y="2"/>
                  </a:lnTo>
                  <a:lnTo>
                    <a:pt x="172" y="0"/>
                  </a:lnTo>
                  <a:lnTo>
                    <a:pt x="17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82" name="Freeform 67"/>
            <p:cNvSpPr>
              <a:spLocks/>
            </p:cNvSpPr>
            <p:nvPr/>
          </p:nvSpPr>
          <p:spPr bwMode="auto">
            <a:xfrm>
              <a:off x="2426" y="2110"/>
              <a:ext cx="38" cy="58"/>
            </a:xfrm>
            <a:custGeom>
              <a:avLst/>
              <a:gdLst>
                <a:gd name="T0" fmla="*/ 34 w 38"/>
                <a:gd name="T1" fmla="*/ 0 h 58"/>
                <a:gd name="T2" fmla="*/ 34 w 38"/>
                <a:gd name="T3" fmla="*/ 0 h 58"/>
                <a:gd name="T4" fmla="*/ 28 w 38"/>
                <a:gd name="T5" fmla="*/ 2 h 58"/>
                <a:gd name="T6" fmla="*/ 28 w 38"/>
                <a:gd name="T7" fmla="*/ 2 h 58"/>
                <a:gd name="T8" fmla="*/ 26 w 38"/>
                <a:gd name="T9" fmla="*/ 4 h 58"/>
                <a:gd name="T10" fmla="*/ 24 w 38"/>
                <a:gd name="T11" fmla="*/ 10 h 58"/>
                <a:gd name="T12" fmla="*/ 20 w 38"/>
                <a:gd name="T13" fmla="*/ 18 h 58"/>
                <a:gd name="T14" fmla="*/ 20 w 38"/>
                <a:gd name="T15" fmla="*/ 18 h 58"/>
                <a:gd name="T16" fmla="*/ 16 w 38"/>
                <a:gd name="T17" fmla="*/ 20 h 58"/>
                <a:gd name="T18" fmla="*/ 12 w 38"/>
                <a:gd name="T19" fmla="*/ 22 h 58"/>
                <a:gd name="T20" fmla="*/ 8 w 38"/>
                <a:gd name="T21" fmla="*/ 24 h 58"/>
                <a:gd name="T22" fmla="*/ 6 w 38"/>
                <a:gd name="T23" fmla="*/ 26 h 58"/>
                <a:gd name="T24" fmla="*/ 6 w 38"/>
                <a:gd name="T25" fmla="*/ 26 h 58"/>
                <a:gd name="T26" fmla="*/ 2 w 38"/>
                <a:gd name="T27" fmla="*/ 34 h 58"/>
                <a:gd name="T28" fmla="*/ 0 w 38"/>
                <a:gd name="T29" fmla="*/ 44 h 58"/>
                <a:gd name="T30" fmla="*/ 2 w 38"/>
                <a:gd name="T31" fmla="*/ 54 h 58"/>
                <a:gd name="T32" fmla="*/ 4 w 38"/>
                <a:gd name="T33" fmla="*/ 56 h 58"/>
                <a:gd name="T34" fmla="*/ 6 w 38"/>
                <a:gd name="T35" fmla="*/ 58 h 58"/>
                <a:gd name="T36" fmla="*/ 6 w 38"/>
                <a:gd name="T37" fmla="*/ 58 h 58"/>
                <a:gd name="T38" fmla="*/ 10 w 38"/>
                <a:gd name="T39" fmla="*/ 58 h 58"/>
                <a:gd name="T40" fmla="*/ 10 w 38"/>
                <a:gd name="T41" fmla="*/ 58 h 58"/>
                <a:gd name="T42" fmla="*/ 12 w 38"/>
                <a:gd name="T43" fmla="*/ 56 h 58"/>
                <a:gd name="T44" fmla="*/ 16 w 38"/>
                <a:gd name="T45" fmla="*/ 52 h 58"/>
                <a:gd name="T46" fmla="*/ 20 w 38"/>
                <a:gd name="T47" fmla="*/ 44 h 58"/>
                <a:gd name="T48" fmla="*/ 22 w 38"/>
                <a:gd name="T49" fmla="*/ 36 h 58"/>
                <a:gd name="T50" fmla="*/ 24 w 38"/>
                <a:gd name="T51" fmla="*/ 28 h 58"/>
                <a:gd name="T52" fmla="*/ 24 w 38"/>
                <a:gd name="T53" fmla="*/ 28 h 58"/>
                <a:gd name="T54" fmla="*/ 30 w 38"/>
                <a:gd name="T55" fmla="*/ 24 h 58"/>
                <a:gd name="T56" fmla="*/ 34 w 38"/>
                <a:gd name="T57" fmla="*/ 22 h 58"/>
                <a:gd name="T58" fmla="*/ 36 w 38"/>
                <a:gd name="T59" fmla="*/ 18 h 58"/>
                <a:gd name="T60" fmla="*/ 36 w 38"/>
                <a:gd name="T61" fmla="*/ 18 h 58"/>
                <a:gd name="T62" fmla="*/ 38 w 38"/>
                <a:gd name="T63" fmla="*/ 14 h 58"/>
                <a:gd name="T64" fmla="*/ 38 w 38"/>
                <a:gd name="T65" fmla="*/ 8 h 58"/>
                <a:gd name="T66" fmla="*/ 38 w 38"/>
                <a:gd name="T67" fmla="*/ 2 h 58"/>
                <a:gd name="T68" fmla="*/ 36 w 38"/>
                <a:gd name="T69" fmla="*/ 0 h 58"/>
                <a:gd name="T70" fmla="*/ 34 w 38"/>
                <a:gd name="T71"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8" h="58">
                  <a:moveTo>
                    <a:pt x="34" y="0"/>
                  </a:moveTo>
                  <a:lnTo>
                    <a:pt x="34" y="0"/>
                  </a:lnTo>
                  <a:lnTo>
                    <a:pt x="28" y="2"/>
                  </a:lnTo>
                  <a:lnTo>
                    <a:pt x="28" y="2"/>
                  </a:lnTo>
                  <a:lnTo>
                    <a:pt x="26" y="4"/>
                  </a:lnTo>
                  <a:lnTo>
                    <a:pt x="24" y="10"/>
                  </a:lnTo>
                  <a:lnTo>
                    <a:pt x="20" y="18"/>
                  </a:lnTo>
                  <a:lnTo>
                    <a:pt x="20" y="18"/>
                  </a:lnTo>
                  <a:lnTo>
                    <a:pt x="16" y="20"/>
                  </a:lnTo>
                  <a:lnTo>
                    <a:pt x="12" y="22"/>
                  </a:lnTo>
                  <a:lnTo>
                    <a:pt x="8" y="24"/>
                  </a:lnTo>
                  <a:lnTo>
                    <a:pt x="6" y="26"/>
                  </a:lnTo>
                  <a:lnTo>
                    <a:pt x="6" y="26"/>
                  </a:lnTo>
                  <a:lnTo>
                    <a:pt x="2" y="34"/>
                  </a:lnTo>
                  <a:lnTo>
                    <a:pt x="0" y="44"/>
                  </a:lnTo>
                  <a:lnTo>
                    <a:pt x="2" y="54"/>
                  </a:lnTo>
                  <a:lnTo>
                    <a:pt x="4" y="56"/>
                  </a:lnTo>
                  <a:lnTo>
                    <a:pt x="6" y="58"/>
                  </a:lnTo>
                  <a:lnTo>
                    <a:pt x="6" y="58"/>
                  </a:lnTo>
                  <a:lnTo>
                    <a:pt x="10" y="58"/>
                  </a:lnTo>
                  <a:lnTo>
                    <a:pt x="10" y="58"/>
                  </a:lnTo>
                  <a:lnTo>
                    <a:pt x="12" y="56"/>
                  </a:lnTo>
                  <a:lnTo>
                    <a:pt x="16" y="52"/>
                  </a:lnTo>
                  <a:lnTo>
                    <a:pt x="20" y="44"/>
                  </a:lnTo>
                  <a:lnTo>
                    <a:pt x="22" y="36"/>
                  </a:lnTo>
                  <a:lnTo>
                    <a:pt x="24" y="28"/>
                  </a:lnTo>
                  <a:lnTo>
                    <a:pt x="24" y="28"/>
                  </a:lnTo>
                  <a:lnTo>
                    <a:pt x="30" y="24"/>
                  </a:lnTo>
                  <a:lnTo>
                    <a:pt x="34" y="22"/>
                  </a:lnTo>
                  <a:lnTo>
                    <a:pt x="36" y="18"/>
                  </a:lnTo>
                  <a:lnTo>
                    <a:pt x="36" y="18"/>
                  </a:lnTo>
                  <a:lnTo>
                    <a:pt x="38" y="14"/>
                  </a:lnTo>
                  <a:lnTo>
                    <a:pt x="38" y="8"/>
                  </a:lnTo>
                  <a:lnTo>
                    <a:pt x="38" y="2"/>
                  </a:lnTo>
                  <a:lnTo>
                    <a:pt x="36" y="0"/>
                  </a:lnTo>
                  <a:lnTo>
                    <a:pt x="34"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83" name="Freeform 68"/>
            <p:cNvSpPr>
              <a:spLocks/>
            </p:cNvSpPr>
            <p:nvPr/>
          </p:nvSpPr>
          <p:spPr bwMode="auto">
            <a:xfrm>
              <a:off x="2426" y="2110"/>
              <a:ext cx="38" cy="58"/>
            </a:xfrm>
            <a:custGeom>
              <a:avLst/>
              <a:gdLst>
                <a:gd name="T0" fmla="*/ 34 w 38"/>
                <a:gd name="T1" fmla="*/ 0 h 58"/>
                <a:gd name="T2" fmla="*/ 34 w 38"/>
                <a:gd name="T3" fmla="*/ 0 h 58"/>
                <a:gd name="T4" fmla="*/ 28 w 38"/>
                <a:gd name="T5" fmla="*/ 2 h 58"/>
                <a:gd name="T6" fmla="*/ 28 w 38"/>
                <a:gd name="T7" fmla="*/ 2 h 58"/>
                <a:gd name="T8" fmla="*/ 26 w 38"/>
                <a:gd name="T9" fmla="*/ 4 h 58"/>
                <a:gd name="T10" fmla="*/ 24 w 38"/>
                <a:gd name="T11" fmla="*/ 10 h 58"/>
                <a:gd name="T12" fmla="*/ 20 w 38"/>
                <a:gd name="T13" fmla="*/ 18 h 58"/>
                <a:gd name="T14" fmla="*/ 20 w 38"/>
                <a:gd name="T15" fmla="*/ 18 h 58"/>
                <a:gd name="T16" fmla="*/ 16 w 38"/>
                <a:gd name="T17" fmla="*/ 20 h 58"/>
                <a:gd name="T18" fmla="*/ 12 w 38"/>
                <a:gd name="T19" fmla="*/ 22 h 58"/>
                <a:gd name="T20" fmla="*/ 8 w 38"/>
                <a:gd name="T21" fmla="*/ 24 h 58"/>
                <a:gd name="T22" fmla="*/ 6 w 38"/>
                <a:gd name="T23" fmla="*/ 26 h 58"/>
                <a:gd name="T24" fmla="*/ 6 w 38"/>
                <a:gd name="T25" fmla="*/ 26 h 58"/>
                <a:gd name="T26" fmla="*/ 2 w 38"/>
                <a:gd name="T27" fmla="*/ 34 h 58"/>
                <a:gd name="T28" fmla="*/ 0 w 38"/>
                <a:gd name="T29" fmla="*/ 44 h 58"/>
                <a:gd name="T30" fmla="*/ 2 w 38"/>
                <a:gd name="T31" fmla="*/ 54 h 58"/>
                <a:gd name="T32" fmla="*/ 4 w 38"/>
                <a:gd name="T33" fmla="*/ 56 h 58"/>
                <a:gd name="T34" fmla="*/ 6 w 38"/>
                <a:gd name="T35" fmla="*/ 58 h 58"/>
                <a:gd name="T36" fmla="*/ 6 w 38"/>
                <a:gd name="T37" fmla="*/ 58 h 58"/>
                <a:gd name="T38" fmla="*/ 10 w 38"/>
                <a:gd name="T39" fmla="*/ 58 h 58"/>
                <a:gd name="T40" fmla="*/ 10 w 38"/>
                <a:gd name="T41" fmla="*/ 58 h 58"/>
                <a:gd name="T42" fmla="*/ 12 w 38"/>
                <a:gd name="T43" fmla="*/ 56 h 58"/>
                <a:gd name="T44" fmla="*/ 16 w 38"/>
                <a:gd name="T45" fmla="*/ 52 h 58"/>
                <a:gd name="T46" fmla="*/ 20 w 38"/>
                <a:gd name="T47" fmla="*/ 44 h 58"/>
                <a:gd name="T48" fmla="*/ 22 w 38"/>
                <a:gd name="T49" fmla="*/ 36 h 58"/>
                <a:gd name="T50" fmla="*/ 24 w 38"/>
                <a:gd name="T51" fmla="*/ 28 h 58"/>
                <a:gd name="T52" fmla="*/ 24 w 38"/>
                <a:gd name="T53" fmla="*/ 28 h 58"/>
                <a:gd name="T54" fmla="*/ 30 w 38"/>
                <a:gd name="T55" fmla="*/ 24 h 58"/>
                <a:gd name="T56" fmla="*/ 34 w 38"/>
                <a:gd name="T57" fmla="*/ 22 h 58"/>
                <a:gd name="T58" fmla="*/ 36 w 38"/>
                <a:gd name="T59" fmla="*/ 18 h 58"/>
                <a:gd name="T60" fmla="*/ 36 w 38"/>
                <a:gd name="T61" fmla="*/ 18 h 58"/>
                <a:gd name="T62" fmla="*/ 38 w 38"/>
                <a:gd name="T63" fmla="*/ 14 h 58"/>
                <a:gd name="T64" fmla="*/ 38 w 38"/>
                <a:gd name="T65" fmla="*/ 8 h 58"/>
                <a:gd name="T66" fmla="*/ 38 w 38"/>
                <a:gd name="T67" fmla="*/ 2 h 58"/>
                <a:gd name="T68" fmla="*/ 36 w 38"/>
                <a:gd name="T69" fmla="*/ 0 h 58"/>
                <a:gd name="T70" fmla="*/ 34 w 38"/>
                <a:gd name="T71"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8" h="58">
                  <a:moveTo>
                    <a:pt x="34" y="0"/>
                  </a:moveTo>
                  <a:lnTo>
                    <a:pt x="34" y="0"/>
                  </a:lnTo>
                  <a:lnTo>
                    <a:pt x="28" y="2"/>
                  </a:lnTo>
                  <a:lnTo>
                    <a:pt x="28" y="2"/>
                  </a:lnTo>
                  <a:lnTo>
                    <a:pt x="26" y="4"/>
                  </a:lnTo>
                  <a:lnTo>
                    <a:pt x="24" y="10"/>
                  </a:lnTo>
                  <a:lnTo>
                    <a:pt x="20" y="18"/>
                  </a:lnTo>
                  <a:lnTo>
                    <a:pt x="20" y="18"/>
                  </a:lnTo>
                  <a:lnTo>
                    <a:pt x="16" y="20"/>
                  </a:lnTo>
                  <a:lnTo>
                    <a:pt x="12" y="22"/>
                  </a:lnTo>
                  <a:lnTo>
                    <a:pt x="8" y="24"/>
                  </a:lnTo>
                  <a:lnTo>
                    <a:pt x="6" y="26"/>
                  </a:lnTo>
                  <a:lnTo>
                    <a:pt x="6" y="26"/>
                  </a:lnTo>
                  <a:lnTo>
                    <a:pt x="2" y="34"/>
                  </a:lnTo>
                  <a:lnTo>
                    <a:pt x="0" y="44"/>
                  </a:lnTo>
                  <a:lnTo>
                    <a:pt x="2" y="54"/>
                  </a:lnTo>
                  <a:lnTo>
                    <a:pt x="4" y="56"/>
                  </a:lnTo>
                  <a:lnTo>
                    <a:pt x="6" y="58"/>
                  </a:lnTo>
                  <a:lnTo>
                    <a:pt x="6" y="58"/>
                  </a:lnTo>
                  <a:lnTo>
                    <a:pt x="10" y="58"/>
                  </a:lnTo>
                  <a:lnTo>
                    <a:pt x="10" y="58"/>
                  </a:lnTo>
                  <a:lnTo>
                    <a:pt x="12" y="56"/>
                  </a:lnTo>
                  <a:lnTo>
                    <a:pt x="16" y="52"/>
                  </a:lnTo>
                  <a:lnTo>
                    <a:pt x="20" y="44"/>
                  </a:lnTo>
                  <a:lnTo>
                    <a:pt x="22" y="36"/>
                  </a:lnTo>
                  <a:lnTo>
                    <a:pt x="24" y="28"/>
                  </a:lnTo>
                  <a:lnTo>
                    <a:pt x="24" y="28"/>
                  </a:lnTo>
                  <a:lnTo>
                    <a:pt x="30" y="24"/>
                  </a:lnTo>
                  <a:lnTo>
                    <a:pt x="34" y="22"/>
                  </a:lnTo>
                  <a:lnTo>
                    <a:pt x="36" y="18"/>
                  </a:lnTo>
                  <a:lnTo>
                    <a:pt x="36" y="18"/>
                  </a:lnTo>
                  <a:lnTo>
                    <a:pt x="38" y="14"/>
                  </a:lnTo>
                  <a:lnTo>
                    <a:pt x="38" y="8"/>
                  </a:lnTo>
                  <a:lnTo>
                    <a:pt x="38" y="2"/>
                  </a:lnTo>
                  <a:lnTo>
                    <a:pt x="36" y="0"/>
                  </a:lnTo>
                  <a:lnTo>
                    <a:pt x="3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84" name="Freeform 69"/>
            <p:cNvSpPr>
              <a:spLocks/>
            </p:cNvSpPr>
            <p:nvPr/>
          </p:nvSpPr>
          <p:spPr bwMode="auto">
            <a:xfrm>
              <a:off x="2604" y="1974"/>
              <a:ext cx="38" cy="32"/>
            </a:xfrm>
            <a:custGeom>
              <a:avLst/>
              <a:gdLst>
                <a:gd name="T0" fmla="*/ 32 w 38"/>
                <a:gd name="T1" fmla="*/ 0 h 32"/>
                <a:gd name="T2" fmla="*/ 32 w 38"/>
                <a:gd name="T3" fmla="*/ 0 h 32"/>
                <a:gd name="T4" fmla="*/ 28 w 38"/>
                <a:gd name="T5" fmla="*/ 2 h 32"/>
                <a:gd name="T6" fmla="*/ 24 w 38"/>
                <a:gd name="T7" fmla="*/ 4 h 32"/>
                <a:gd name="T8" fmla="*/ 24 w 38"/>
                <a:gd name="T9" fmla="*/ 4 h 32"/>
                <a:gd name="T10" fmla="*/ 16 w 38"/>
                <a:gd name="T11" fmla="*/ 10 h 32"/>
                <a:gd name="T12" fmla="*/ 10 w 38"/>
                <a:gd name="T13" fmla="*/ 18 h 32"/>
                <a:gd name="T14" fmla="*/ 10 w 38"/>
                <a:gd name="T15" fmla="*/ 18 h 32"/>
                <a:gd name="T16" fmla="*/ 8 w 38"/>
                <a:gd name="T17" fmla="*/ 20 h 32"/>
                <a:gd name="T18" fmla="*/ 4 w 38"/>
                <a:gd name="T19" fmla="*/ 22 h 32"/>
                <a:gd name="T20" fmla="*/ 4 w 38"/>
                <a:gd name="T21" fmla="*/ 22 h 32"/>
                <a:gd name="T22" fmla="*/ 0 w 38"/>
                <a:gd name="T23" fmla="*/ 24 h 32"/>
                <a:gd name="T24" fmla="*/ 0 w 38"/>
                <a:gd name="T25" fmla="*/ 28 h 32"/>
                <a:gd name="T26" fmla="*/ 0 w 38"/>
                <a:gd name="T27" fmla="*/ 32 h 32"/>
                <a:gd name="T28" fmla="*/ 4 w 38"/>
                <a:gd name="T29" fmla="*/ 32 h 32"/>
                <a:gd name="T30" fmla="*/ 4 w 38"/>
                <a:gd name="T31" fmla="*/ 32 h 32"/>
                <a:gd name="T32" fmla="*/ 4 w 38"/>
                <a:gd name="T33" fmla="*/ 32 h 32"/>
                <a:gd name="T34" fmla="*/ 4 w 38"/>
                <a:gd name="T35" fmla="*/ 32 h 32"/>
                <a:gd name="T36" fmla="*/ 12 w 38"/>
                <a:gd name="T37" fmla="*/ 30 h 32"/>
                <a:gd name="T38" fmla="*/ 18 w 38"/>
                <a:gd name="T39" fmla="*/ 26 h 32"/>
                <a:gd name="T40" fmla="*/ 18 w 38"/>
                <a:gd name="T41" fmla="*/ 26 h 32"/>
                <a:gd name="T42" fmla="*/ 24 w 38"/>
                <a:gd name="T43" fmla="*/ 22 h 32"/>
                <a:gd name="T44" fmla="*/ 32 w 38"/>
                <a:gd name="T45" fmla="*/ 16 h 32"/>
                <a:gd name="T46" fmla="*/ 36 w 38"/>
                <a:gd name="T47" fmla="*/ 10 h 32"/>
                <a:gd name="T48" fmla="*/ 38 w 38"/>
                <a:gd name="T49" fmla="*/ 6 h 32"/>
                <a:gd name="T50" fmla="*/ 38 w 38"/>
                <a:gd name="T51" fmla="*/ 4 h 32"/>
                <a:gd name="T52" fmla="*/ 38 w 38"/>
                <a:gd name="T53" fmla="*/ 4 h 32"/>
                <a:gd name="T54" fmla="*/ 36 w 38"/>
                <a:gd name="T55" fmla="*/ 2 h 32"/>
                <a:gd name="T56" fmla="*/ 32 w 38"/>
                <a:gd name="T57"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8" h="32">
                  <a:moveTo>
                    <a:pt x="32" y="0"/>
                  </a:moveTo>
                  <a:lnTo>
                    <a:pt x="32" y="0"/>
                  </a:lnTo>
                  <a:lnTo>
                    <a:pt x="28" y="2"/>
                  </a:lnTo>
                  <a:lnTo>
                    <a:pt x="24" y="4"/>
                  </a:lnTo>
                  <a:lnTo>
                    <a:pt x="24" y="4"/>
                  </a:lnTo>
                  <a:lnTo>
                    <a:pt x="16" y="10"/>
                  </a:lnTo>
                  <a:lnTo>
                    <a:pt x="10" y="18"/>
                  </a:lnTo>
                  <a:lnTo>
                    <a:pt x="10" y="18"/>
                  </a:lnTo>
                  <a:lnTo>
                    <a:pt x="8" y="20"/>
                  </a:lnTo>
                  <a:lnTo>
                    <a:pt x="4" y="22"/>
                  </a:lnTo>
                  <a:lnTo>
                    <a:pt x="4" y="22"/>
                  </a:lnTo>
                  <a:lnTo>
                    <a:pt x="0" y="24"/>
                  </a:lnTo>
                  <a:lnTo>
                    <a:pt x="0" y="28"/>
                  </a:lnTo>
                  <a:lnTo>
                    <a:pt x="0" y="32"/>
                  </a:lnTo>
                  <a:lnTo>
                    <a:pt x="4" y="32"/>
                  </a:lnTo>
                  <a:lnTo>
                    <a:pt x="4" y="32"/>
                  </a:lnTo>
                  <a:lnTo>
                    <a:pt x="4" y="32"/>
                  </a:lnTo>
                  <a:lnTo>
                    <a:pt x="4" y="32"/>
                  </a:lnTo>
                  <a:lnTo>
                    <a:pt x="12" y="30"/>
                  </a:lnTo>
                  <a:lnTo>
                    <a:pt x="18" y="26"/>
                  </a:lnTo>
                  <a:lnTo>
                    <a:pt x="18" y="26"/>
                  </a:lnTo>
                  <a:lnTo>
                    <a:pt x="24" y="22"/>
                  </a:lnTo>
                  <a:lnTo>
                    <a:pt x="32" y="16"/>
                  </a:lnTo>
                  <a:lnTo>
                    <a:pt x="36" y="10"/>
                  </a:lnTo>
                  <a:lnTo>
                    <a:pt x="38" y="6"/>
                  </a:lnTo>
                  <a:lnTo>
                    <a:pt x="38" y="4"/>
                  </a:lnTo>
                  <a:lnTo>
                    <a:pt x="38" y="4"/>
                  </a:lnTo>
                  <a:lnTo>
                    <a:pt x="36" y="2"/>
                  </a:lnTo>
                  <a:lnTo>
                    <a:pt x="32"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85" name="Freeform 70"/>
            <p:cNvSpPr>
              <a:spLocks/>
            </p:cNvSpPr>
            <p:nvPr/>
          </p:nvSpPr>
          <p:spPr bwMode="auto">
            <a:xfrm>
              <a:off x="2604" y="1974"/>
              <a:ext cx="38" cy="32"/>
            </a:xfrm>
            <a:custGeom>
              <a:avLst/>
              <a:gdLst>
                <a:gd name="T0" fmla="*/ 32 w 38"/>
                <a:gd name="T1" fmla="*/ 0 h 32"/>
                <a:gd name="T2" fmla="*/ 32 w 38"/>
                <a:gd name="T3" fmla="*/ 0 h 32"/>
                <a:gd name="T4" fmla="*/ 28 w 38"/>
                <a:gd name="T5" fmla="*/ 2 h 32"/>
                <a:gd name="T6" fmla="*/ 24 w 38"/>
                <a:gd name="T7" fmla="*/ 4 h 32"/>
                <a:gd name="T8" fmla="*/ 24 w 38"/>
                <a:gd name="T9" fmla="*/ 4 h 32"/>
                <a:gd name="T10" fmla="*/ 16 w 38"/>
                <a:gd name="T11" fmla="*/ 10 h 32"/>
                <a:gd name="T12" fmla="*/ 10 w 38"/>
                <a:gd name="T13" fmla="*/ 18 h 32"/>
                <a:gd name="T14" fmla="*/ 10 w 38"/>
                <a:gd name="T15" fmla="*/ 18 h 32"/>
                <a:gd name="T16" fmla="*/ 8 w 38"/>
                <a:gd name="T17" fmla="*/ 20 h 32"/>
                <a:gd name="T18" fmla="*/ 4 w 38"/>
                <a:gd name="T19" fmla="*/ 22 h 32"/>
                <a:gd name="T20" fmla="*/ 4 w 38"/>
                <a:gd name="T21" fmla="*/ 22 h 32"/>
                <a:gd name="T22" fmla="*/ 0 w 38"/>
                <a:gd name="T23" fmla="*/ 24 h 32"/>
                <a:gd name="T24" fmla="*/ 0 w 38"/>
                <a:gd name="T25" fmla="*/ 28 h 32"/>
                <a:gd name="T26" fmla="*/ 0 w 38"/>
                <a:gd name="T27" fmla="*/ 32 h 32"/>
                <a:gd name="T28" fmla="*/ 4 w 38"/>
                <a:gd name="T29" fmla="*/ 32 h 32"/>
                <a:gd name="T30" fmla="*/ 4 w 38"/>
                <a:gd name="T31" fmla="*/ 32 h 32"/>
                <a:gd name="T32" fmla="*/ 4 w 38"/>
                <a:gd name="T33" fmla="*/ 32 h 32"/>
                <a:gd name="T34" fmla="*/ 4 w 38"/>
                <a:gd name="T35" fmla="*/ 32 h 32"/>
                <a:gd name="T36" fmla="*/ 12 w 38"/>
                <a:gd name="T37" fmla="*/ 30 h 32"/>
                <a:gd name="T38" fmla="*/ 18 w 38"/>
                <a:gd name="T39" fmla="*/ 26 h 32"/>
                <a:gd name="T40" fmla="*/ 18 w 38"/>
                <a:gd name="T41" fmla="*/ 26 h 32"/>
                <a:gd name="T42" fmla="*/ 24 w 38"/>
                <a:gd name="T43" fmla="*/ 22 h 32"/>
                <a:gd name="T44" fmla="*/ 32 w 38"/>
                <a:gd name="T45" fmla="*/ 16 h 32"/>
                <a:gd name="T46" fmla="*/ 36 w 38"/>
                <a:gd name="T47" fmla="*/ 10 h 32"/>
                <a:gd name="T48" fmla="*/ 38 w 38"/>
                <a:gd name="T49" fmla="*/ 6 h 32"/>
                <a:gd name="T50" fmla="*/ 38 w 38"/>
                <a:gd name="T51" fmla="*/ 4 h 32"/>
                <a:gd name="T52" fmla="*/ 38 w 38"/>
                <a:gd name="T53" fmla="*/ 4 h 32"/>
                <a:gd name="T54" fmla="*/ 36 w 38"/>
                <a:gd name="T55" fmla="*/ 2 h 32"/>
                <a:gd name="T56" fmla="*/ 32 w 38"/>
                <a:gd name="T57"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8" h="32">
                  <a:moveTo>
                    <a:pt x="32" y="0"/>
                  </a:moveTo>
                  <a:lnTo>
                    <a:pt x="32" y="0"/>
                  </a:lnTo>
                  <a:lnTo>
                    <a:pt x="28" y="2"/>
                  </a:lnTo>
                  <a:lnTo>
                    <a:pt x="24" y="4"/>
                  </a:lnTo>
                  <a:lnTo>
                    <a:pt x="24" y="4"/>
                  </a:lnTo>
                  <a:lnTo>
                    <a:pt x="16" y="10"/>
                  </a:lnTo>
                  <a:lnTo>
                    <a:pt x="10" y="18"/>
                  </a:lnTo>
                  <a:lnTo>
                    <a:pt x="10" y="18"/>
                  </a:lnTo>
                  <a:lnTo>
                    <a:pt x="8" y="20"/>
                  </a:lnTo>
                  <a:lnTo>
                    <a:pt x="4" y="22"/>
                  </a:lnTo>
                  <a:lnTo>
                    <a:pt x="4" y="22"/>
                  </a:lnTo>
                  <a:lnTo>
                    <a:pt x="0" y="24"/>
                  </a:lnTo>
                  <a:lnTo>
                    <a:pt x="0" y="28"/>
                  </a:lnTo>
                  <a:lnTo>
                    <a:pt x="0" y="32"/>
                  </a:lnTo>
                  <a:lnTo>
                    <a:pt x="4" y="32"/>
                  </a:lnTo>
                  <a:lnTo>
                    <a:pt x="4" y="32"/>
                  </a:lnTo>
                  <a:lnTo>
                    <a:pt x="4" y="32"/>
                  </a:lnTo>
                  <a:lnTo>
                    <a:pt x="4" y="32"/>
                  </a:lnTo>
                  <a:lnTo>
                    <a:pt x="12" y="30"/>
                  </a:lnTo>
                  <a:lnTo>
                    <a:pt x="18" y="26"/>
                  </a:lnTo>
                  <a:lnTo>
                    <a:pt x="18" y="26"/>
                  </a:lnTo>
                  <a:lnTo>
                    <a:pt x="24" y="22"/>
                  </a:lnTo>
                  <a:lnTo>
                    <a:pt x="32" y="16"/>
                  </a:lnTo>
                  <a:lnTo>
                    <a:pt x="36" y="10"/>
                  </a:lnTo>
                  <a:lnTo>
                    <a:pt x="38" y="6"/>
                  </a:lnTo>
                  <a:lnTo>
                    <a:pt x="38" y="4"/>
                  </a:lnTo>
                  <a:lnTo>
                    <a:pt x="38" y="4"/>
                  </a:lnTo>
                  <a:lnTo>
                    <a:pt x="36" y="2"/>
                  </a:lnTo>
                  <a:lnTo>
                    <a:pt x="3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86" name="Freeform 71"/>
            <p:cNvSpPr>
              <a:spLocks/>
            </p:cNvSpPr>
            <p:nvPr/>
          </p:nvSpPr>
          <p:spPr bwMode="auto">
            <a:xfrm>
              <a:off x="2272" y="2186"/>
              <a:ext cx="36" cy="38"/>
            </a:xfrm>
            <a:custGeom>
              <a:avLst/>
              <a:gdLst>
                <a:gd name="T0" fmla="*/ 34 w 36"/>
                <a:gd name="T1" fmla="*/ 0 h 38"/>
                <a:gd name="T2" fmla="*/ 34 w 36"/>
                <a:gd name="T3" fmla="*/ 0 h 38"/>
                <a:gd name="T4" fmla="*/ 28 w 36"/>
                <a:gd name="T5" fmla="*/ 2 h 38"/>
                <a:gd name="T6" fmla="*/ 28 w 36"/>
                <a:gd name="T7" fmla="*/ 2 h 38"/>
                <a:gd name="T8" fmla="*/ 18 w 36"/>
                <a:gd name="T9" fmla="*/ 8 h 38"/>
                <a:gd name="T10" fmla="*/ 12 w 36"/>
                <a:gd name="T11" fmla="*/ 10 h 38"/>
                <a:gd name="T12" fmla="*/ 6 w 36"/>
                <a:gd name="T13" fmla="*/ 12 h 38"/>
                <a:gd name="T14" fmla="*/ 6 w 36"/>
                <a:gd name="T15" fmla="*/ 12 h 38"/>
                <a:gd name="T16" fmla="*/ 2 w 36"/>
                <a:gd name="T17" fmla="*/ 22 h 38"/>
                <a:gd name="T18" fmla="*/ 0 w 36"/>
                <a:gd name="T19" fmla="*/ 26 h 38"/>
                <a:gd name="T20" fmla="*/ 0 w 36"/>
                <a:gd name="T21" fmla="*/ 32 h 38"/>
                <a:gd name="T22" fmla="*/ 0 w 36"/>
                <a:gd name="T23" fmla="*/ 32 h 38"/>
                <a:gd name="T24" fmla="*/ 2 w 36"/>
                <a:gd name="T25" fmla="*/ 36 h 38"/>
                <a:gd name="T26" fmla="*/ 4 w 36"/>
                <a:gd name="T27" fmla="*/ 38 h 38"/>
                <a:gd name="T28" fmla="*/ 6 w 36"/>
                <a:gd name="T29" fmla="*/ 38 h 38"/>
                <a:gd name="T30" fmla="*/ 6 w 36"/>
                <a:gd name="T31" fmla="*/ 38 h 38"/>
                <a:gd name="T32" fmla="*/ 6 w 36"/>
                <a:gd name="T33" fmla="*/ 38 h 38"/>
                <a:gd name="T34" fmla="*/ 10 w 36"/>
                <a:gd name="T35" fmla="*/ 38 h 38"/>
                <a:gd name="T36" fmla="*/ 12 w 36"/>
                <a:gd name="T37" fmla="*/ 34 h 38"/>
                <a:gd name="T38" fmla="*/ 16 w 36"/>
                <a:gd name="T39" fmla="*/ 28 h 38"/>
                <a:gd name="T40" fmla="*/ 16 w 36"/>
                <a:gd name="T41" fmla="*/ 28 h 38"/>
                <a:gd name="T42" fmla="*/ 26 w 36"/>
                <a:gd name="T43" fmla="*/ 20 h 38"/>
                <a:gd name="T44" fmla="*/ 30 w 36"/>
                <a:gd name="T45" fmla="*/ 16 h 38"/>
                <a:gd name="T46" fmla="*/ 34 w 36"/>
                <a:gd name="T47" fmla="*/ 10 h 38"/>
                <a:gd name="T48" fmla="*/ 34 w 36"/>
                <a:gd name="T49" fmla="*/ 10 h 38"/>
                <a:gd name="T50" fmla="*/ 36 w 36"/>
                <a:gd name="T51" fmla="*/ 2 h 38"/>
                <a:gd name="T52" fmla="*/ 36 w 36"/>
                <a:gd name="T53" fmla="*/ 0 h 38"/>
                <a:gd name="T54" fmla="*/ 34 w 36"/>
                <a:gd name="T55"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6" h="38">
                  <a:moveTo>
                    <a:pt x="34" y="0"/>
                  </a:moveTo>
                  <a:lnTo>
                    <a:pt x="34" y="0"/>
                  </a:lnTo>
                  <a:lnTo>
                    <a:pt x="28" y="2"/>
                  </a:lnTo>
                  <a:lnTo>
                    <a:pt x="28" y="2"/>
                  </a:lnTo>
                  <a:lnTo>
                    <a:pt x="18" y="8"/>
                  </a:lnTo>
                  <a:lnTo>
                    <a:pt x="12" y="10"/>
                  </a:lnTo>
                  <a:lnTo>
                    <a:pt x="6" y="12"/>
                  </a:lnTo>
                  <a:lnTo>
                    <a:pt x="6" y="12"/>
                  </a:lnTo>
                  <a:lnTo>
                    <a:pt x="2" y="22"/>
                  </a:lnTo>
                  <a:lnTo>
                    <a:pt x="0" y="26"/>
                  </a:lnTo>
                  <a:lnTo>
                    <a:pt x="0" y="32"/>
                  </a:lnTo>
                  <a:lnTo>
                    <a:pt x="0" y="32"/>
                  </a:lnTo>
                  <a:lnTo>
                    <a:pt x="2" y="36"/>
                  </a:lnTo>
                  <a:lnTo>
                    <a:pt x="4" y="38"/>
                  </a:lnTo>
                  <a:lnTo>
                    <a:pt x="6" y="38"/>
                  </a:lnTo>
                  <a:lnTo>
                    <a:pt x="6" y="38"/>
                  </a:lnTo>
                  <a:lnTo>
                    <a:pt x="6" y="38"/>
                  </a:lnTo>
                  <a:lnTo>
                    <a:pt x="10" y="38"/>
                  </a:lnTo>
                  <a:lnTo>
                    <a:pt x="12" y="34"/>
                  </a:lnTo>
                  <a:lnTo>
                    <a:pt x="16" y="28"/>
                  </a:lnTo>
                  <a:lnTo>
                    <a:pt x="16" y="28"/>
                  </a:lnTo>
                  <a:lnTo>
                    <a:pt x="26" y="20"/>
                  </a:lnTo>
                  <a:lnTo>
                    <a:pt x="30" y="16"/>
                  </a:lnTo>
                  <a:lnTo>
                    <a:pt x="34" y="10"/>
                  </a:lnTo>
                  <a:lnTo>
                    <a:pt x="34" y="10"/>
                  </a:lnTo>
                  <a:lnTo>
                    <a:pt x="36" y="2"/>
                  </a:lnTo>
                  <a:lnTo>
                    <a:pt x="36" y="0"/>
                  </a:lnTo>
                  <a:lnTo>
                    <a:pt x="34"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87" name="Freeform 72"/>
            <p:cNvSpPr>
              <a:spLocks/>
            </p:cNvSpPr>
            <p:nvPr/>
          </p:nvSpPr>
          <p:spPr bwMode="auto">
            <a:xfrm>
              <a:off x="2272" y="2186"/>
              <a:ext cx="36" cy="38"/>
            </a:xfrm>
            <a:custGeom>
              <a:avLst/>
              <a:gdLst>
                <a:gd name="T0" fmla="*/ 34 w 36"/>
                <a:gd name="T1" fmla="*/ 0 h 38"/>
                <a:gd name="T2" fmla="*/ 34 w 36"/>
                <a:gd name="T3" fmla="*/ 0 h 38"/>
                <a:gd name="T4" fmla="*/ 28 w 36"/>
                <a:gd name="T5" fmla="*/ 2 h 38"/>
                <a:gd name="T6" fmla="*/ 28 w 36"/>
                <a:gd name="T7" fmla="*/ 2 h 38"/>
                <a:gd name="T8" fmla="*/ 18 w 36"/>
                <a:gd name="T9" fmla="*/ 8 h 38"/>
                <a:gd name="T10" fmla="*/ 12 w 36"/>
                <a:gd name="T11" fmla="*/ 10 h 38"/>
                <a:gd name="T12" fmla="*/ 6 w 36"/>
                <a:gd name="T13" fmla="*/ 12 h 38"/>
                <a:gd name="T14" fmla="*/ 6 w 36"/>
                <a:gd name="T15" fmla="*/ 12 h 38"/>
                <a:gd name="T16" fmla="*/ 2 w 36"/>
                <a:gd name="T17" fmla="*/ 22 h 38"/>
                <a:gd name="T18" fmla="*/ 0 w 36"/>
                <a:gd name="T19" fmla="*/ 26 h 38"/>
                <a:gd name="T20" fmla="*/ 0 w 36"/>
                <a:gd name="T21" fmla="*/ 32 h 38"/>
                <a:gd name="T22" fmla="*/ 0 w 36"/>
                <a:gd name="T23" fmla="*/ 32 h 38"/>
                <a:gd name="T24" fmla="*/ 2 w 36"/>
                <a:gd name="T25" fmla="*/ 36 h 38"/>
                <a:gd name="T26" fmla="*/ 4 w 36"/>
                <a:gd name="T27" fmla="*/ 38 h 38"/>
                <a:gd name="T28" fmla="*/ 6 w 36"/>
                <a:gd name="T29" fmla="*/ 38 h 38"/>
                <a:gd name="T30" fmla="*/ 6 w 36"/>
                <a:gd name="T31" fmla="*/ 38 h 38"/>
                <a:gd name="T32" fmla="*/ 6 w 36"/>
                <a:gd name="T33" fmla="*/ 38 h 38"/>
                <a:gd name="T34" fmla="*/ 10 w 36"/>
                <a:gd name="T35" fmla="*/ 38 h 38"/>
                <a:gd name="T36" fmla="*/ 12 w 36"/>
                <a:gd name="T37" fmla="*/ 34 h 38"/>
                <a:gd name="T38" fmla="*/ 16 w 36"/>
                <a:gd name="T39" fmla="*/ 28 h 38"/>
                <a:gd name="T40" fmla="*/ 16 w 36"/>
                <a:gd name="T41" fmla="*/ 28 h 38"/>
                <a:gd name="T42" fmla="*/ 26 w 36"/>
                <a:gd name="T43" fmla="*/ 20 h 38"/>
                <a:gd name="T44" fmla="*/ 30 w 36"/>
                <a:gd name="T45" fmla="*/ 16 h 38"/>
                <a:gd name="T46" fmla="*/ 34 w 36"/>
                <a:gd name="T47" fmla="*/ 10 h 38"/>
                <a:gd name="T48" fmla="*/ 34 w 36"/>
                <a:gd name="T49" fmla="*/ 10 h 38"/>
                <a:gd name="T50" fmla="*/ 36 w 36"/>
                <a:gd name="T51" fmla="*/ 2 h 38"/>
                <a:gd name="T52" fmla="*/ 36 w 36"/>
                <a:gd name="T53" fmla="*/ 0 h 38"/>
                <a:gd name="T54" fmla="*/ 34 w 36"/>
                <a:gd name="T55"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6" h="38">
                  <a:moveTo>
                    <a:pt x="34" y="0"/>
                  </a:moveTo>
                  <a:lnTo>
                    <a:pt x="34" y="0"/>
                  </a:lnTo>
                  <a:lnTo>
                    <a:pt x="28" y="2"/>
                  </a:lnTo>
                  <a:lnTo>
                    <a:pt x="28" y="2"/>
                  </a:lnTo>
                  <a:lnTo>
                    <a:pt x="18" y="8"/>
                  </a:lnTo>
                  <a:lnTo>
                    <a:pt x="12" y="10"/>
                  </a:lnTo>
                  <a:lnTo>
                    <a:pt x="6" y="12"/>
                  </a:lnTo>
                  <a:lnTo>
                    <a:pt x="6" y="12"/>
                  </a:lnTo>
                  <a:lnTo>
                    <a:pt x="2" y="22"/>
                  </a:lnTo>
                  <a:lnTo>
                    <a:pt x="0" y="26"/>
                  </a:lnTo>
                  <a:lnTo>
                    <a:pt x="0" y="32"/>
                  </a:lnTo>
                  <a:lnTo>
                    <a:pt x="0" y="32"/>
                  </a:lnTo>
                  <a:lnTo>
                    <a:pt x="2" y="36"/>
                  </a:lnTo>
                  <a:lnTo>
                    <a:pt x="4" y="38"/>
                  </a:lnTo>
                  <a:lnTo>
                    <a:pt x="6" y="38"/>
                  </a:lnTo>
                  <a:lnTo>
                    <a:pt x="6" y="38"/>
                  </a:lnTo>
                  <a:lnTo>
                    <a:pt x="6" y="38"/>
                  </a:lnTo>
                  <a:lnTo>
                    <a:pt x="10" y="38"/>
                  </a:lnTo>
                  <a:lnTo>
                    <a:pt x="12" y="34"/>
                  </a:lnTo>
                  <a:lnTo>
                    <a:pt x="16" y="28"/>
                  </a:lnTo>
                  <a:lnTo>
                    <a:pt x="16" y="28"/>
                  </a:lnTo>
                  <a:lnTo>
                    <a:pt x="26" y="20"/>
                  </a:lnTo>
                  <a:lnTo>
                    <a:pt x="30" y="16"/>
                  </a:lnTo>
                  <a:lnTo>
                    <a:pt x="34" y="10"/>
                  </a:lnTo>
                  <a:lnTo>
                    <a:pt x="34" y="10"/>
                  </a:lnTo>
                  <a:lnTo>
                    <a:pt x="36" y="2"/>
                  </a:lnTo>
                  <a:lnTo>
                    <a:pt x="36" y="0"/>
                  </a:lnTo>
                  <a:lnTo>
                    <a:pt x="3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88" name="Freeform 73"/>
            <p:cNvSpPr>
              <a:spLocks/>
            </p:cNvSpPr>
            <p:nvPr/>
          </p:nvSpPr>
          <p:spPr bwMode="auto">
            <a:xfrm>
              <a:off x="2414" y="2208"/>
              <a:ext cx="62" cy="108"/>
            </a:xfrm>
            <a:custGeom>
              <a:avLst/>
              <a:gdLst>
                <a:gd name="T0" fmla="*/ 28 w 62"/>
                <a:gd name="T1" fmla="*/ 0 h 108"/>
                <a:gd name="T2" fmla="*/ 24 w 62"/>
                <a:gd name="T3" fmla="*/ 2 h 108"/>
                <a:gd name="T4" fmla="*/ 20 w 62"/>
                <a:gd name="T5" fmla="*/ 8 h 108"/>
                <a:gd name="T6" fmla="*/ 20 w 62"/>
                <a:gd name="T7" fmla="*/ 20 h 108"/>
                <a:gd name="T8" fmla="*/ 18 w 62"/>
                <a:gd name="T9" fmla="*/ 24 h 108"/>
                <a:gd name="T10" fmla="*/ 10 w 62"/>
                <a:gd name="T11" fmla="*/ 32 h 108"/>
                <a:gd name="T12" fmla="*/ 4 w 62"/>
                <a:gd name="T13" fmla="*/ 40 h 108"/>
                <a:gd name="T14" fmla="*/ 4 w 62"/>
                <a:gd name="T15" fmla="*/ 48 h 108"/>
                <a:gd name="T16" fmla="*/ 0 w 62"/>
                <a:gd name="T17" fmla="*/ 60 h 108"/>
                <a:gd name="T18" fmla="*/ 0 w 62"/>
                <a:gd name="T19" fmla="*/ 68 h 108"/>
                <a:gd name="T20" fmla="*/ 4 w 62"/>
                <a:gd name="T21" fmla="*/ 76 h 108"/>
                <a:gd name="T22" fmla="*/ 10 w 62"/>
                <a:gd name="T23" fmla="*/ 80 h 108"/>
                <a:gd name="T24" fmla="*/ 14 w 62"/>
                <a:gd name="T25" fmla="*/ 86 h 108"/>
                <a:gd name="T26" fmla="*/ 14 w 62"/>
                <a:gd name="T27" fmla="*/ 92 h 108"/>
                <a:gd name="T28" fmla="*/ 10 w 62"/>
                <a:gd name="T29" fmla="*/ 102 h 108"/>
                <a:gd name="T30" fmla="*/ 12 w 62"/>
                <a:gd name="T31" fmla="*/ 106 h 108"/>
                <a:gd name="T32" fmla="*/ 16 w 62"/>
                <a:gd name="T33" fmla="*/ 108 h 108"/>
                <a:gd name="T34" fmla="*/ 20 w 62"/>
                <a:gd name="T35" fmla="*/ 106 h 108"/>
                <a:gd name="T36" fmla="*/ 24 w 62"/>
                <a:gd name="T37" fmla="*/ 102 h 108"/>
                <a:gd name="T38" fmla="*/ 22 w 62"/>
                <a:gd name="T39" fmla="*/ 98 h 108"/>
                <a:gd name="T40" fmla="*/ 18 w 62"/>
                <a:gd name="T41" fmla="*/ 92 h 108"/>
                <a:gd name="T42" fmla="*/ 24 w 62"/>
                <a:gd name="T43" fmla="*/ 90 h 108"/>
                <a:gd name="T44" fmla="*/ 26 w 62"/>
                <a:gd name="T45" fmla="*/ 88 h 108"/>
                <a:gd name="T46" fmla="*/ 34 w 62"/>
                <a:gd name="T47" fmla="*/ 90 h 108"/>
                <a:gd name="T48" fmla="*/ 36 w 62"/>
                <a:gd name="T49" fmla="*/ 90 h 108"/>
                <a:gd name="T50" fmla="*/ 38 w 62"/>
                <a:gd name="T51" fmla="*/ 90 h 108"/>
                <a:gd name="T52" fmla="*/ 42 w 62"/>
                <a:gd name="T53" fmla="*/ 90 h 108"/>
                <a:gd name="T54" fmla="*/ 44 w 62"/>
                <a:gd name="T55" fmla="*/ 90 h 108"/>
                <a:gd name="T56" fmla="*/ 48 w 62"/>
                <a:gd name="T57" fmla="*/ 96 h 108"/>
                <a:gd name="T58" fmla="*/ 54 w 62"/>
                <a:gd name="T59" fmla="*/ 100 h 108"/>
                <a:gd name="T60" fmla="*/ 56 w 62"/>
                <a:gd name="T61" fmla="*/ 102 h 108"/>
                <a:gd name="T62" fmla="*/ 60 w 62"/>
                <a:gd name="T63" fmla="*/ 100 h 108"/>
                <a:gd name="T64" fmla="*/ 62 w 62"/>
                <a:gd name="T65" fmla="*/ 92 h 108"/>
                <a:gd name="T66" fmla="*/ 62 w 62"/>
                <a:gd name="T67" fmla="*/ 88 h 108"/>
                <a:gd name="T68" fmla="*/ 56 w 62"/>
                <a:gd name="T69" fmla="*/ 80 h 108"/>
                <a:gd name="T70" fmla="*/ 48 w 62"/>
                <a:gd name="T71" fmla="*/ 76 h 108"/>
                <a:gd name="T72" fmla="*/ 44 w 62"/>
                <a:gd name="T73" fmla="*/ 74 h 108"/>
                <a:gd name="T74" fmla="*/ 40 w 62"/>
                <a:gd name="T75" fmla="*/ 74 h 108"/>
                <a:gd name="T76" fmla="*/ 34 w 62"/>
                <a:gd name="T77" fmla="*/ 74 h 108"/>
                <a:gd name="T78" fmla="*/ 28 w 62"/>
                <a:gd name="T79" fmla="*/ 74 h 108"/>
                <a:gd name="T80" fmla="*/ 24 w 62"/>
                <a:gd name="T81" fmla="*/ 56 h 108"/>
                <a:gd name="T82" fmla="*/ 26 w 62"/>
                <a:gd name="T83" fmla="*/ 54 h 108"/>
                <a:gd name="T84" fmla="*/ 32 w 62"/>
                <a:gd name="T85" fmla="*/ 50 h 108"/>
                <a:gd name="T86" fmla="*/ 36 w 62"/>
                <a:gd name="T87" fmla="*/ 48 h 108"/>
                <a:gd name="T88" fmla="*/ 42 w 62"/>
                <a:gd name="T89" fmla="*/ 34 h 108"/>
                <a:gd name="T90" fmla="*/ 42 w 62"/>
                <a:gd name="T91" fmla="*/ 26 h 108"/>
                <a:gd name="T92" fmla="*/ 34 w 62"/>
                <a:gd name="T93" fmla="*/ 4 h 108"/>
                <a:gd name="T94" fmla="*/ 28 w 62"/>
                <a:gd name="T95"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2" h="108">
                  <a:moveTo>
                    <a:pt x="28" y="0"/>
                  </a:moveTo>
                  <a:lnTo>
                    <a:pt x="28" y="0"/>
                  </a:lnTo>
                  <a:lnTo>
                    <a:pt x="26" y="0"/>
                  </a:lnTo>
                  <a:lnTo>
                    <a:pt x="24" y="2"/>
                  </a:lnTo>
                  <a:lnTo>
                    <a:pt x="24" y="2"/>
                  </a:lnTo>
                  <a:lnTo>
                    <a:pt x="20" y="8"/>
                  </a:lnTo>
                  <a:lnTo>
                    <a:pt x="20" y="14"/>
                  </a:lnTo>
                  <a:lnTo>
                    <a:pt x="20" y="20"/>
                  </a:lnTo>
                  <a:lnTo>
                    <a:pt x="18" y="24"/>
                  </a:lnTo>
                  <a:lnTo>
                    <a:pt x="18" y="24"/>
                  </a:lnTo>
                  <a:lnTo>
                    <a:pt x="14" y="28"/>
                  </a:lnTo>
                  <a:lnTo>
                    <a:pt x="10" y="32"/>
                  </a:lnTo>
                  <a:lnTo>
                    <a:pt x="6" y="34"/>
                  </a:lnTo>
                  <a:lnTo>
                    <a:pt x="4" y="40"/>
                  </a:lnTo>
                  <a:lnTo>
                    <a:pt x="4" y="40"/>
                  </a:lnTo>
                  <a:lnTo>
                    <a:pt x="4" y="48"/>
                  </a:lnTo>
                  <a:lnTo>
                    <a:pt x="4" y="48"/>
                  </a:lnTo>
                  <a:lnTo>
                    <a:pt x="0" y="60"/>
                  </a:lnTo>
                  <a:lnTo>
                    <a:pt x="0" y="60"/>
                  </a:lnTo>
                  <a:lnTo>
                    <a:pt x="0" y="68"/>
                  </a:lnTo>
                  <a:lnTo>
                    <a:pt x="2" y="72"/>
                  </a:lnTo>
                  <a:lnTo>
                    <a:pt x="4" y="76"/>
                  </a:lnTo>
                  <a:lnTo>
                    <a:pt x="4" y="76"/>
                  </a:lnTo>
                  <a:lnTo>
                    <a:pt x="10" y="80"/>
                  </a:lnTo>
                  <a:lnTo>
                    <a:pt x="12" y="82"/>
                  </a:lnTo>
                  <a:lnTo>
                    <a:pt x="14" y="86"/>
                  </a:lnTo>
                  <a:lnTo>
                    <a:pt x="14" y="86"/>
                  </a:lnTo>
                  <a:lnTo>
                    <a:pt x="14" y="92"/>
                  </a:lnTo>
                  <a:lnTo>
                    <a:pt x="12" y="96"/>
                  </a:lnTo>
                  <a:lnTo>
                    <a:pt x="10" y="102"/>
                  </a:lnTo>
                  <a:lnTo>
                    <a:pt x="12" y="106"/>
                  </a:lnTo>
                  <a:lnTo>
                    <a:pt x="12" y="106"/>
                  </a:lnTo>
                  <a:lnTo>
                    <a:pt x="14" y="108"/>
                  </a:lnTo>
                  <a:lnTo>
                    <a:pt x="16" y="108"/>
                  </a:lnTo>
                  <a:lnTo>
                    <a:pt x="16" y="108"/>
                  </a:lnTo>
                  <a:lnTo>
                    <a:pt x="20" y="106"/>
                  </a:lnTo>
                  <a:lnTo>
                    <a:pt x="22" y="104"/>
                  </a:lnTo>
                  <a:lnTo>
                    <a:pt x="24" y="102"/>
                  </a:lnTo>
                  <a:lnTo>
                    <a:pt x="24" y="102"/>
                  </a:lnTo>
                  <a:lnTo>
                    <a:pt x="22" y="98"/>
                  </a:lnTo>
                  <a:lnTo>
                    <a:pt x="20" y="96"/>
                  </a:lnTo>
                  <a:lnTo>
                    <a:pt x="18" y="92"/>
                  </a:lnTo>
                  <a:lnTo>
                    <a:pt x="24" y="90"/>
                  </a:lnTo>
                  <a:lnTo>
                    <a:pt x="24" y="90"/>
                  </a:lnTo>
                  <a:lnTo>
                    <a:pt x="26" y="88"/>
                  </a:lnTo>
                  <a:lnTo>
                    <a:pt x="26" y="88"/>
                  </a:lnTo>
                  <a:lnTo>
                    <a:pt x="34" y="90"/>
                  </a:lnTo>
                  <a:lnTo>
                    <a:pt x="34" y="90"/>
                  </a:lnTo>
                  <a:lnTo>
                    <a:pt x="36" y="90"/>
                  </a:lnTo>
                  <a:lnTo>
                    <a:pt x="36" y="90"/>
                  </a:lnTo>
                  <a:lnTo>
                    <a:pt x="38" y="90"/>
                  </a:lnTo>
                  <a:lnTo>
                    <a:pt x="38" y="90"/>
                  </a:lnTo>
                  <a:lnTo>
                    <a:pt x="42" y="90"/>
                  </a:lnTo>
                  <a:lnTo>
                    <a:pt x="42" y="90"/>
                  </a:lnTo>
                  <a:lnTo>
                    <a:pt x="44" y="90"/>
                  </a:lnTo>
                  <a:lnTo>
                    <a:pt x="44" y="90"/>
                  </a:lnTo>
                  <a:lnTo>
                    <a:pt x="46" y="92"/>
                  </a:lnTo>
                  <a:lnTo>
                    <a:pt x="48" y="96"/>
                  </a:lnTo>
                  <a:lnTo>
                    <a:pt x="50" y="98"/>
                  </a:lnTo>
                  <a:lnTo>
                    <a:pt x="54" y="100"/>
                  </a:lnTo>
                  <a:lnTo>
                    <a:pt x="54" y="100"/>
                  </a:lnTo>
                  <a:lnTo>
                    <a:pt x="56" y="102"/>
                  </a:lnTo>
                  <a:lnTo>
                    <a:pt x="56" y="102"/>
                  </a:lnTo>
                  <a:lnTo>
                    <a:pt x="60" y="100"/>
                  </a:lnTo>
                  <a:lnTo>
                    <a:pt x="62" y="96"/>
                  </a:lnTo>
                  <a:lnTo>
                    <a:pt x="62" y="92"/>
                  </a:lnTo>
                  <a:lnTo>
                    <a:pt x="62" y="88"/>
                  </a:lnTo>
                  <a:lnTo>
                    <a:pt x="62" y="88"/>
                  </a:lnTo>
                  <a:lnTo>
                    <a:pt x="60" y="84"/>
                  </a:lnTo>
                  <a:lnTo>
                    <a:pt x="56" y="80"/>
                  </a:lnTo>
                  <a:lnTo>
                    <a:pt x="48" y="76"/>
                  </a:lnTo>
                  <a:lnTo>
                    <a:pt x="48" y="76"/>
                  </a:lnTo>
                  <a:lnTo>
                    <a:pt x="44" y="74"/>
                  </a:lnTo>
                  <a:lnTo>
                    <a:pt x="44" y="74"/>
                  </a:lnTo>
                  <a:lnTo>
                    <a:pt x="40" y="74"/>
                  </a:lnTo>
                  <a:lnTo>
                    <a:pt x="40" y="74"/>
                  </a:lnTo>
                  <a:lnTo>
                    <a:pt x="34" y="74"/>
                  </a:lnTo>
                  <a:lnTo>
                    <a:pt x="34" y="74"/>
                  </a:lnTo>
                  <a:lnTo>
                    <a:pt x="28" y="74"/>
                  </a:lnTo>
                  <a:lnTo>
                    <a:pt x="28" y="74"/>
                  </a:lnTo>
                  <a:lnTo>
                    <a:pt x="26" y="66"/>
                  </a:lnTo>
                  <a:lnTo>
                    <a:pt x="24" y="56"/>
                  </a:lnTo>
                  <a:lnTo>
                    <a:pt x="24" y="56"/>
                  </a:lnTo>
                  <a:lnTo>
                    <a:pt x="26" y="54"/>
                  </a:lnTo>
                  <a:lnTo>
                    <a:pt x="30" y="52"/>
                  </a:lnTo>
                  <a:lnTo>
                    <a:pt x="32" y="50"/>
                  </a:lnTo>
                  <a:lnTo>
                    <a:pt x="36" y="48"/>
                  </a:lnTo>
                  <a:lnTo>
                    <a:pt x="36" y="48"/>
                  </a:lnTo>
                  <a:lnTo>
                    <a:pt x="40" y="42"/>
                  </a:lnTo>
                  <a:lnTo>
                    <a:pt x="42" y="34"/>
                  </a:lnTo>
                  <a:lnTo>
                    <a:pt x="42" y="34"/>
                  </a:lnTo>
                  <a:lnTo>
                    <a:pt x="42" y="26"/>
                  </a:lnTo>
                  <a:lnTo>
                    <a:pt x="38" y="14"/>
                  </a:lnTo>
                  <a:lnTo>
                    <a:pt x="34" y="4"/>
                  </a:lnTo>
                  <a:lnTo>
                    <a:pt x="32" y="0"/>
                  </a:lnTo>
                  <a:lnTo>
                    <a:pt x="28"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89" name="Freeform 74"/>
            <p:cNvSpPr>
              <a:spLocks/>
            </p:cNvSpPr>
            <p:nvPr/>
          </p:nvSpPr>
          <p:spPr bwMode="auto">
            <a:xfrm>
              <a:off x="2414" y="2208"/>
              <a:ext cx="62" cy="108"/>
            </a:xfrm>
            <a:custGeom>
              <a:avLst/>
              <a:gdLst>
                <a:gd name="T0" fmla="*/ 28 w 62"/>
                <a:gd name="T1" fmla="*/ 0 h 108"/>
                <a:gd name="T2" fmla="*/ 24 w 62"/>
                <a:gd name="T3" fmla="*/ 2 h 108"/>
                <a:gd name="T4" fmla="*/ 20 w 62"/>
                <a:gd name="T5" fmla="*/ 8 h 108"/>
                <a:gd name="T6" fmla="*/ 20 w 62"/>
                <a:gd name="T7" fmla="*/ 20 h 108"/>
                <a:gd name="T8" fmla="*/ 18 w 62"/>
                <a:gd name="T9" fmla="*/ 24 h 108"/>
                <a:gd name="T10" fmla="*/ 10 w 62"/>
                <a:gd name="T11" fmla="*/ 32 h 108"/>
                <a:gd name="T12" fmla="*/ 4 w 62"/>
                <a:gd name="T13" fmla="*/ 40 h 108"/>
                <a:gd name="T14" fmla="*/ 4 w 62"/>
                <a:gd name="T15" fmla="*/ 48 h 108"/>
                <a:gd name="T16" fmla="*/ 0 w 62"/>
                <a:gd name="T17" fmla="*/ 60 h 108"/>
                <a:gd name="T18" fmla="*/ 0 w 62"/>
                <a:gd name="T19" fmla="*/ 68 h 108"/>
                <a:gd name="T20" fmla="*/ 4 w 62"/>
                <a:gd name="T21" fmla="*/ 76 h 108"/>
                <a:gd name="T22" fmla="*/ 10 w 62"/>
                <a:gd name="T23" fmla="*/ 80 h 108"/>
                <a:gd name="T24" fmla="*/ 14 w 62"/>
                <a:gd name="T25" fmla="*/ 86 h 108"/>
                <a:gd name="T26" fmla="*/ 14 w 62"/>
                <a:gd name="T27" fmla="*/ 92 h 108"/>
                <a:gd name="T28" fmla="*/ 10 w 62"/>
                <a:gd name="T29" fmla="*/ 102 h 108"/>
                <a:gd name="T30" fmla="*/ 12 w 62"/>
                <a:gd name="T31" fmla="*/ 106 h 108"/>
                <a:gd name="T32" fmla="*/ 16 w 62"/>
                <a:gd name="T33" fmla="*/ 108 h 108"/>
                <a:gd name="T34" fmla="*/ 20 w 62"/>
                <a:gd name="T35" fmla="*/ 106 h 108"/>
                <a:gd name="T36" fmla="*/ 24 w 62"/>
                <a:gd name="T37" fmla="*/ 102 h 108"/>
                <a:gd name="T38" fmla="*/ 22 w 62"/>
                <a:gd name="T39" fmla="*/ 98 h 108"/>
                <a:gd name="T40" fmla="*/ 18 w 62"/>
                <a:gd name="T41" fmla="*/ 92 h 108"/>
                <a:gd name="T42" fmla="*/ 24 w 62"/>
                <a:gd name="T43" fmla="*/ 90 h 108"/>
                <a:gd name="T44" fmla="*/ 26 w 62"/>
                <a:gd name="T45" fmla="*/ 88 h 108"/>
                <a:gd name="T46" fmla="*/ 34 w 62"/>
                <a:gd name="T47" fmla="*/ 90 h 108"/>
                <a:gd name="T48" fmla="*/ 36 w 62"/>
                <a:gd name="T49" fmla="*/ 90 h 108"/>
                <a:gd name="T50" fmla="*/ 38 w 62"/>
                <a:gd name="T51" fmla="*/ 90 h 108"/>
                <a:gd name="T52" fmla="*/ 42 w 62"/>
                <a:gd name="T53" fmla="*/ 90 h 108"/>
                <a:gd name="T54" fmla="*/ 44 w 62"/>
                <a:gd name="T55" fmla="*/ 90 h 108"/>
                <a:gd name="T56" fmla="*/ 48 w 62"/>
                <a:gd name="T57" fmla="*/ 96 h 108"/>
                <a:gd name="T58" fmla="*/ 54 w 62"/>
                <a:gd name="T59" fmla="*/ 100 h 108"/>
                <a:gd name="T60" fmla="*/ 56 w 62"/>
                <a:gd name="T61" fmla="*/ 102 h 108"/>
                <a:gd name="T62" fmla="*/ 60 w 62"/>
                <a:gd name="T63" fmla="*/ 100 h 108"/>
                <a:gd name="T64" fmla="*/ 62 w 62"/>
                <a:gd name="T65" fmla="*/ 92 h 108"/>
                <a:gd name="T66" fmla="*/ 62 w 62"/>
                <a:gd name="T67" fmla="*/ 88 h 108"/>
                <a:gd name="T68" fmla="*/ 56 w 62"/>
                <a:gd name="T69" fmla="*/ 80 h 108"/>
                <a:gd name="T70" fmla="*/ 48 w 62"/>
                <a:gd name="T71" fmla="*/ 76 h 108"/>
                <a:gd name="T72" fmla="*/ 44 w 62"/>
                <a:gd name="T73" fmla="*/ 74 h 108"/>
                <a:gd name="T74" fmla="*/ 40 w 62"/>
                <a:gd name="T75" fmla="*/ 74 h 108"/>
                <a:gd name="T76" fmla="*/ 34 w 62"/>
                <a:gd name="T77" fmla="*/ 74 h 108"/>
                <a:gd name="T78" fmla="*/ 28 w 62"/>
                <a:gd name="T79" fmla="*/ 74 h 108"/>
                <a:gd name="T80" fmla="*/ 24 w 62"/>
                <a:gd name="T81" fmla="*/ 56 h 108"/>
                <a:gd name="T82" fmla="*/ 26 w 62"/>
                <a:gd name="T83" fmla="*/ 54 h 108"/>
                <a:gd name="T84" fmla="*/ 32 w 62"/>
                <a:gd name="T85" fmla="*/ 50 h 108"/>
                <a:gd name="T86" fmla="*/ 36 w 62"/>
                <a:gd name="T87" fmla="*/ 48 h 108"/>
                <a:gd name="T88" fmla="*/ 42 w 62"/>
                <a:gd name="T89" fmla="*/ 34 h 108"/>
                <a:gd name="T90" fmla="*/ 42 w 62"/>
                <a:gd name="T91" fmla="*/ 26 h 108"/>
                <a:gd name="T92" fmla="*/ 34 w 62"/>
                <a:gd name="T93" fmla="*/ 4 h 108"/>
                <a:gd name="T94" fmla="*/ 28 w 62"/>
                <a:gd name="T95"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2" h="108">
                  <a:moveTo>
                    <a:pt x="28" y="0"/>
                  </a:moveTo>
                  <a:lnTo>
                    <a:pt x="28" y="0"/>
                  </a:lnTo>
                  <a:lnTo>
                    <a:pt x="26" y="0"/>
                  </a:lnTo>
                  <a:lnTo>
                    <a:pt x="24" y="2"/>
                  </a:lnTo>
                  <a:lnTo>
                    <a:pt x="24" y="2"/>
                  </a:lnTo>
                  <a:lnTo>
                    <a:pt x="20" y="8"/>
                  </a:lnTo>
                  <a:lnTo>
                    <a:pt x="20" y="14"/>
                  </a:lnTo>
                  <a:lnTo>
                    <a:pt x="20" y="20"/>
                  </a:lnTo>
                  <a:lnTo>
                    <a:pt x="18" y="24"/>
                  </a:lnTo>
                  <a:lnTo>
                    <a:pt x="18" y="24"/>
                  </a:lnTo>
                  <a:lnTo>
                    <a:pt x="14" y="28"/>
                  </a:lnTo>
                  <a:lnTo>
                    <a:pt x="10" y="32"/>
                  </a:lnTo>
                  <a:lnTo>
                    <a:pt x="6" y="34"/>
                  </a:lnTo>
                  <a:lnTo>
                    <a:pt x="4" y="40"/>
                  </a:lnTo>
                  <a:lnTo>
                    <a:pt x="4" y="40"/>
                  </a:lnTo>
                  <a:lnTo>
                    <a:pt x="4" y="48"/>
                  </a:lnTo>
                  <a:lnTo>
                    <a:pt x="4" y="48"/>
                  </a:lnTo>
                  <a:lnTo>
                    <a:pt x="0" y="60"/>
                  </a:lnTo>
                  <a:lnTo>
                    <a:pt x="0" y="60"/>
                  </a:lnTo>
                  <a:lnTo>
                    <a:pt x="0" y="68"/>
                  </a:lnTo>
                  <a:lnTo>
                    <a:pt x="2" y="72"/>
                  </a:lnTo>
                  <a:lnTo>
                    <a:pt x="4" y="76"/>
                  </a:lnTo>
                  <a:lnTo>
                    <a:pt x="4" y="76"/>
                  </a:lnTo>
                  <a:lnTo>
                    <a:pt x="10" y="80"/>
                  </a:lnTo>
                  <a:lnTo>
                    <a:pt x="12" y="82"/>
                  </a:lnTo>
                  <a:lnTo>
                    <a:pt x="14" y="86"/>
                  </a:lnTo>
                  <a:lnTo>
                    <a:pt x="14" y="86"/>
                  </a:lnTo>
                  <a:lnTo>
                    <a:pt x="14" y="92"/>
                  </a:lnTo>
                  <a:lnTo>
                    <a:pt x="12" y="96"/>
                  </a:lnTo>
                  <a:lnTo>
                    <a:pt x="10" y="102"/>
                  </a:lnTo>
                  <a:lnTo>
                    <a:pt x="12" y="106"/>
                  </a:lnTo>
                  <a:lnTo>
                    <a:pt x="12" y="106"/>
                  </a:lnTo>
                  <a:lnTo>
                    <a:pt x="14" y="108"/>
                  </a:lnTo>
                  <a:lnTo>
                    <a:pt x="16" y="108"/>
                  </a:lnTo>
                  <a:lnTo>
                    <a:pt x="16" y="108"/>
                  </a:lnTo>
                  <a:lnTo>
                    <a:pt x="20" y="106"/>
                  </a:lnTo>
                  <a:lnTo>
                    <a:pt x="22" y="104"/>
                  </a:lnTo>
                  <a:lnTo>
                    <a:pt x="24" y="102"/>
                  </a:lnTo>
                  <a:lnTo>
                    <a:pt x="24" y="102"/>
                  </a:lnTo>
                  <a:lnTo>
                    <a:pt x="22" y="98"/>
                  </a:lnTo>
                  <a:lnTo>
                    <a:pt x="20" y="96"/>
                  </a:lnTo>
                  <a:lnTo>
                    <a:pt x="18" y="92"/>
                  </a:lnTo>
                  <a:lnTo>
                    <a:pt x="24" y="90"/>
                  </a:lnTo>
                  <a:lnTo>
                    <a:pt x="24" y="90"/>
                  </a:lnTo>
                  <a:lnTo>
                    <a:pt x="26" y="88"/>
                  </a:lnTo>
                  <a:lnTo>
                    <a:pt x="26" y="88"/>
                  </a:lnTo>
                  <a:lnTo>
                    <a:pt x="34" y="90"/>
                  </a:lnTo>
                  <a:lnTo>
                    <a:pt x="34" y="90"/>
                  </a:lnTo>
                  <a:lnTo>
                    <a:pt x="36" y="90"/>
                  </a:lnTo>
                  <a:lnTo>
                    <a:pt x="36" y="90"/>
                  </a:lnTo>
                  <a:lnTo>
                    <a:pt x="38" y="90"/>
                  </a:lnTo>
                  <a:lnTo>
                    <a:pt x="38" y="90"/>
                  </a:lnTo>
                  <a:lnTo>
                    <a:pt x="42" y="90"/>
                  </a:lnTo>
                  <a:lnTo>
                    <a:pt x="42" y="90"/>
                  </a:lnTo>
                  <a:lnTo>
                    <a:pt x="44" y="90"/>
                  </a:lnTo>
                  <a:lnTo>
                    <a:pt x="44" y="90"/>
                  </a:lnTo>
                  <a:lnTo>
                    <a:pt x="46" y="92"/>
                  </a:lnTo>
                  <a:lnTo>
                    <a:pt x="48" y="96"/>
                  </a:lnTo>
                  <a:lnTo>
                    <a:pt x="50" y="98"/>
                  </a:lnTo>
                  <a:lnTo>
                    <a:pt x="54" y="100"/>
                  </a:lnTo>
                  <a:lnTo>
                    <a:pt x="54" y="100"/>
                  </a:lnTo>
                  <a:lnTo>
                    <a:pt x="56" y="102"/>
                  </a:lnTo>
                  <a:lnTo>
                    <a:pt x="56" y="102"/>
                  </a:lnTo>
                  <a:lnTo>
                    <a:pt x="60" y="100"/>
                  </a:lnTo>
                  <a:lnTo>
                    <a:pt x="62" y="96"/>
                  </a:lnTo>
                  <a:lnTo>
                    <a:pt x="62" y="92"/>
                  </a:lnTo>
                  <a:lnTo>
                    <a:pt x="62" y="88"/>
                  </a:lnTo>
                  <a:lnTo>
                    <a:pt x="62" y="88"/>
                  </a:lnTo>
                  <a:lnTo>
                    <a:pt x="60" y="84"/>
                  </a:lnTo>
                  <a:lnTo>
                    <a:pt x="56" y="80"/>
                  </a:lnTo>
                  <a:lnTo>
                    <a:pt x="48" y="76"/>
                  </a:lnTo>
                  <a:lnTo>
                    <a:pt x="48" y="76"/>
                  </a:lnTo>
                  <a:lnTo>
                    <a:pt x="44" y="74"/>
                  </a:lnTo>
                  <a:lnTo>
                    <a:pt x="44" y="74"/>
                  </a:lnTo>
                  <a:lnTo>
                    <a:pt x="40" y="74"/>
                  </a:lnTo>
                  <a:lnTo>
                    <a:pt x="40" y="74"/>
                  </a:lnTo>
                  <a:lnTo>
                    <a:pt x="34" y="74"/>
                  </a:lnTo>
                  <a:lnTo>
                    <a:pt x="34" y="74"/>
                  </a:lnTo>
                  <a:lnTo>
                    <a:pt x="28" y="74"/>
                  </a:lnTo>
                  <a:lnTo>
                    <a:pt x="28" y="74"/>
                  </a:lnTo>
                  <a:lnTo>
                    <a:pt x="26" y="66"/>
                  </a:lnTo>
                  <a:lnTo>
                    <a:pt x="24" y="56"/>
                  </a:lnTo>
                  <a:lnTo>
                    <a:pt x="24" y="56"/>
                  </a:lnTo>
                  <a:lnTo>
                    <a:pt x="26" y="54"/>
                  </a:lnTo>
                  <a:lnTo>
                    <a:pt x="30" y="52"/>
                  </a:lnTo>
                  <a:lnTo>
                    <a:pt x="32" y="50"/>
                  </a:lnTo>
                  <a:lnTo>
                    <a:pt x="36" y="48"/>
                  </a:lnTo>
                  <a:lnTo>
                    <a:pt x="36" y="48"/>
                  </a:lnTo>
                  <a:lnTo>
                    <a:pt x="40" y="42"/>
                  </a:lnTo>
                  <a:lnTo>
                    <a:pt x="42" y="34"/>
                  </a:lnTo>
                  <a:lnTo>
                    <a:pt x="42" y="34"/>
                  </a:lnTo>
                  <a:lnTo>
                    <a:pt x="42" y="26"/>
                  </a:lnTo>
                  <a:lnTo>
                    <a:pt x="38" y="14"/>
                  </a:lnTo>
                  <a:lnTo>
                    <a:pt x="34" y="4"/>
                  </a:lnTo>
                  <a:lnTo>
                    <a:pt x="32" y="0"/>
                  </a:lnTo>
                  <a:lnTo>
                    <a:pt x="2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90" name="Freeform 75"/>
            <p:cNvSpPr>
              <a:spLocks/>
            </p:cNvSpPr>
            <p:nvPr/>
          </p:nvSpPr>
          <p:spPr bwMode="auto">
            <a:xfrm>
              <a:off x="2440" y="2364"/>
              <a:ext cx="58" cy="64"/>
            </a:xfrm>
            <a:custGeom>
              <a:avLst/>
              <a:gdLst>
                <a:gd name="T0" fmla="*/ 42 w 58"/>
                <a:gd name="T1" fmla="*/ 0 h 64"/>
                <a:gd name="T2" fmla="*/ 40 w 58"/>
                <a:gd name="T3" fmla="*/ 0 h 64"/>
                <a:gd name="T4" fmla="*/ 32 w 58"/>
                <a:gd name="T5" fmla="*/ 6 h 64"/>
                <a:gd name="T6" fmla="*/ 30 w 58"/>
                <a:gd name="T7" fmla="*/ 12 h 64"/>
                <a:gd name="T8" fmla="*/ 26 w 58"/>
                <a:gd name="T9" fmla="*/ 14 h 64"/>
                <a:gd name="T10" fmla="*/ 26 w 58"/>
                <a:gd name="T11" fmla="*/ 14 h 64"/>
                <a:gd name="T12" fmla="*/ 20 w 58"/>
                <a:gd name="T13" fmla="*/ 14 h 64"/>
                <a:gd name="T14" fmla="*/ 18 w 58"/>
                <a:gd name="T15" fmla="*/ 10 h 64"/>
                <a:gd name="T16" fmla="*/ 12 w 58"/>
                <a:gd name="T17" fmla="*/ 8 h 64"/>
                <a:gd name="T18" fmla="*/ 8 w 58"/>
                <a:gd name="T19" fmla="*/ 10 h 64"/>
                <a:gd name="T20" fmla="*/ 0 w 58"/>
                <a:gd name="T21" fmla="*/ 24 h 64"/>
                <a:gd name="T22" fmla="*/ 10 w 58"/>
                <a:gd name="T23" fmla="*/ 24 h 64"/>
                <a:gd name="T24" fmla="*/ 14 w 58"/>
                <a:gd name="T25" fmla="*/ 28 h 64"/>
                <a:gd name="T26" fmla="*/ 16 w 58"/>
                <a:gd name="T27" fmla="*/ 34 h 64"/>
                <a:gd name="T28" fmla="*/ 12 w 58"/>
                <a:gd name="T29" fmla="*/ 42 h 64"/>
                <a:gd name="T30" fmla="*/ 12 w 58"/>
                <a:gd name="T31" fmla="*/ 46 h 64"/>
                <a:gd name="T32" fmla="*/ 20 w 58"/>
                <a:gd name="T33" fmla="*/ 54 h 64"/>
                <a:gd name="T34" fmla="*/ 30 w 58"/>
                <a:gd name="T35" fmla="*/ 58 h 64"/>
                <a:gd name="T36" fmla="*/ 36 w 58"/>
                <a:gd name="T37" fmla="*/ 64 h 64"/>
                <a:gd name="T38" fmla="*/ 42 w 58"/>
                <a:gd name="T39" fmla="*/ 62 h 64"/>
                <a:gd name="T40" fmla="*/ 44 w 58"/>
                <a:gd name="T41" fmla="*/ 60 h 64"/>
                <a:gd name="T42" fmla="*/ 42 w 58"/>
                <a:gd name="T43" fmla="*/ 54 h 64"/>
                <a:gd name="T44" fmla="*/ 36 w 58"/>
                <a:gd name="T45" fmla="*/ 44 h 64"/>
                <a:gd name="T46" fmla="*/ 36 w 58"/>
                <a:gd name="T47" fmla="*/ 42 h 64"/>
                <a:gd name="T48" fmla="*/ 44 w 58"/>
                <a:gd name="T49" fmla="*/ 34 h 64"/>
                <a:gd name="T50" fmla="*/ 44 w 58"/>
                <a:gd name="T51" fmla="*/ 34 h 64"/>
                <a:gd name="T52" fmla="*/ 52 w 58"/>
                <a:gd name="T53" fmla="*/ 32 h 64"/>
                <a:gd name="T54" fmla="*/ 54 w 58"/>
                <a:gd name="T55" fmla="*/ 28 h 64"/>
                <a:gd name="T56" fmla="*/ 56 w 58"/>
                <a:gd name="T57" fmla="*/ 18 h 64"/>
                <a:gd name="T58" fmla="*/ 58 w 58"/>
                <a:gd name="T59" fmla="*/ 10 h 64"/>
                <a:gd name="T60" fmla="*/ 56 w 58"/>
                <a:gd name="T61" fmla="*/ 8 h 64"/>
                <a:gd name="T62" fmla="*/ 48 w 58"/>
                <a:gd name="T63" fmla="*/ 4 h 64"/>
                <a:gd name="T64" fmla="*/ 46 w 58"/>
                <a:gd name="T65" fmla="*/ 2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8" h="64">
                  <a:moveTo>
                    <a:pt x="42" y="0"/>
                  </a:moveTo>
                  <a:lnTo>
                    <a:pt x="42" y="0"/>
                  </a:lnTo>
                  <a:lnTo>
                    <a:pt x="40" y="0"/>
                  </a:lnTo>
                  <a:lnTo>
                    <a:pt x="40" y="0"/>
                  </a:lnTo>
                  <a:lnTo>
                    <a:pt x="36" y="2"/>
                  </a:lnTo>
                  <a:lnTo>
                    <a:pt x="32" y="6"/>
                  </a:lnTo>
                  <a:lnTo>
                    <a:pt x="32" y="6"/>
                  </a:lnTo>
                  <a:lnTo>
                    <a:pt x="30" y="12"/>
                  </a:lnTo>
                  <a:lnTo>
                    <a:pt x="30" y="14"/>
                  </a:lnTo>
                  <a:lnTo>
                    <a:pt x="26" y="14"/>
                  </a:lnTo>
                  <a:lnTo>
                    <a:pt x="26" y="14"/>
                  </a:lnTo>
                  <a:lnTo>
                    <a:pt x="26" y="14"/>
                  </a:lnTo>
                  <a:lnTo>
                    <a:pt x="26" y="14"/>
                  </a:lnTo>
                  <a:lnTo>
                    <a:pt x="20" y="14"/>
                  </a:lnTo>
                  <a:lnTo>
                    <a:pt x="18" y="10"/>
                  </a:lnTo>
                  <a:lnTo>
                    <a:pt x="18" y="10"/>
                  </a:lnTo>
                  <a:lnTo>
                    <a:pt x="12" y="8"/>
                  </a:lnTo>
                  <a:lnTo>
                    <a:pt x="12" y="8"/>
                  </a:lnTo>
                  <a:lnTo>
                    <a:pt x="8" y="10"/>
                  </a:lnTo>
                  <a:lnTo>
                    <a:pt x="8" y="10"/>
                  </a:lnTo>
                  <a:lnTo>
                    <a:pt x="2" y="16"/>
                  </a:lnTo>
                  <a:lnTo>
                    <a:pt x="0" y="24"/>
                  </a:lnTo>
                  <a:lnTo>
                    <a:pt x="0" y="24"/>
                  </a:lnTo>
                  <a:lnTo>
                    <a:pt x="10" y="24"/>
                  </a:lnTo>
                  <a:lnTo>
                    <a:pt x="12" y="26"/>
                  </a:lnTo>
                  <a:lnTo>
                    <a:pt x="14" y="28"/>
                  </a:lnTo>
                  <a:lnTo>
                    <a:pt x="14" y="28"/>
                  </a:lnTo>
                  <a:lnTo>
                    <a:pt x="16" y="34"/>
                  </a:lnTo>
                  <a:lnTo>
                    <a:pt x="14" y="38"/>
                  </a:lnTo>
                  <a:lnTo>
                    <a:pt x="12" y="42"/>
                  </a:lnTo>
                  <a:lnTo>
                    <a:pt x="12" y="46"/>
                  </a:lnTo>
                  <a:lnTo>
                    <a:pt x="12" y="46"/>
                  </a:lnTo>
                  <a:lnTo>
                    <a:pt x="14" y="52"/>
                  </a:lnTo>
                  <a:lnTo>
                    <a:pt x="20" y="54"/>
                  </a:lnTo>
                  <a:lnTo>
                    <a:pt x="30" y="58"/>
                  </a:lnTo>
                  <a:lnTo>
                    <a:pt x="30" y="58"/>
                  </a:lnTo>
                  <a:lnTo>
                    <a:pt x="34" y="62"/>
                  </a:lnTo>
                  <a:lnTo>
                    <a:pt x="36" y="64"/>
                  </a:lnTo>
                  <a:lnTo>
                    <a:pt x="36" y="64"/>
                  </a:lnTo>
                  <a:lnTo>
                    <a:pt x="42" y="62"/>
                  </a:lnTo>
                  <a:lnTo>
                    <a:pt x="42" y="62"/>
                  </a:lnTo>
                  <a:lnTo>
                    <a:pt x="44" y="60"/>
                  </a:lnTo>
                  <a:lnTo>
                    <a:pt x="44" y="58"/>
                  </a:lnTo>
                  <a:lnTo>
                    <a:pt x="42" y="54"/>
                  </a:lnTo>
                  <a:lnTo>
                    <a:pt x="38" y="48"/>
                  </a:lnTo>
                  <a:lnTo>
                    <a:pt x="36" y="44"/>
                  </a:lnTo>
                  <a:lnTo>
                    <a:pt x="36" y="44"/>
                  </a:lnTo>
                  <a:lnTo>
                    <a:pt x="36" y="42"/>
                  </a:lnTo>
                  <a:lnTo>
                    <a:pt x="38" y="38"/>
                  </a:lnTo>
                  <a:lnTo>
                    <a:pt x="44" y="34"/>
                  </a:lnTo>
                  <a:lnTo>
                    <a:pt x="44" y="34"/>
                  </a:lnTo>
                  <a:lnTo>
                    <a:pt x="44" y="34"/>
                  </a:lnTo>
                  <a:lnTo>
                    <a:pt x="50" y="34"/>
                  </a:lnTo>
                  <a:lnTo>
                    <a:pt x="52" y="32"/>
                  </a:lnTo>
                  <a:lnTo>
                    <a:pt x="54" y="28"/>
                  </a:lnTo>
                  <a:lnTo>
                    <a:pt x="54" y="28"/>
                  </a:lnTo>
                  <a:lnTo>
                    <a:pt x="56" y="18"/>
                  </a:lnTo>
                  <a:lnTo>
                    <a:pt x="56" y="18"/>
                  </a:lnTo>
                  <a:lnTo>
                    <a:pt x="58" y="12"/>
                  </a:lnTo>
                  <a:lnTo>
                    <a:pt x="58" y="10"/>
                  </a:lnTo>
                  <a:lnTo>
                    <a:pt x="56" y="8"/>
                  </a:lnTo>
                  <a:lnTo>
                    <a:pt x="56" y="8"/>
                  </a:lnTo>
                  <a:lnTo>
                    <a:pt x="52" y="6"/>
                  </a:lnTo>
                  <a:lnTo>
                    <a:pt x="48" y="4"/>
                  </a:lnTo>
                  <a:lnTo>
                    <a:pt x="48" y="4"/>
                  </a:lnTo>
                  <a:lnTo>
                    <a:pt x="46" y="2"/>
                  </a:lnTo>
                  <a:lnTo>
                    <a:pt x="42"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91" name="Freeform 76"/>
            <p:cNvSpPr>
              <a:spLocks/>
            </p:cNvSpPr>
            <p:nvPr/>
          </p:nvSpPr>
          <p:spPr bwMode="auto">
            <a:xfrm>
              <a:off x="2440" y="2364"/>
              <a:ext cx="58" cy="64"/>
            </a:xfrm>
            <a:custGeom>
              <a:avLst/>
              <a:gdLst>
                <a:gd name="T0" fmla="*/ 42 w 58"/>
                <a:gd name="T1" fmla="*/ 0 h 64"/>
                <a:gd name="T2" fmla="*/ 40 w 58"/>
                <a:gd name="T3" fmla="*/ 0 h 64"/>
                <a:gd name="T4" fmla="*/ 32 w 58"/>
                <a:gd name="T5" fmla="*/ 6 h 64"/>
                <a:gd name="T6" fmla="*/ 30 w 58"/>
                <a:gd name="T7" fmla="*/ 12 h 64"/>
                <a:gd name="T8" fmla="*/ 26 w 58"/>
                <a:gd name="T9" fmla="*/ 14 h 64"/>
                <a:gd name="T10" fmla="*/ 26 w 58"/>
                <a:gd name="T11" fmla="*/ 14 h 64"/>
                <a:gd name="T12" fmla="*/ 20 w 58"/>
                <a:gd name="T13" fmla="*/ 14 h 64"/>
                <a:gd name="T14" fmla="*/ 18 w 58"/>
                <a:gd name="T15" fmla="*/ 10 h 64"/>
                <a:gd name="T16" fmla="*/ 12 w 58"/>
                <a:gd name="T17" fmla="*/ 8 h 64"/>
                <a:gd name="T18" fmla="*/ 8 w 58"/>
                <a:gd name="T19" fmla="*/ 10 h 64"/>
                <a:gd name="T20" fmla="*/ 0 w 58"/>
                <a:gd name="T21" fmla="*/ 24 h 64"/>
                <a:gd name="T22" fmla="*/ 10 w 58"/>
                <a:gd name="T23" fmla="*/ 24 h 64"/>
                <a:gd name="T24" fmla="*/ 14 w 58"/>
                <a:gd name="T25" fmla="*/ 28 h 64"/>
                <a:gd name="T26" fmla="*/ 16 w 58"/>
                <a:gd name="T27" fmla="*/ 34 h 64"/>
                <a:gd name="T28" fmla="*/ 12 w 58"/>
                <a:gd name="T29" fmla="*/ 42 h 64"/>
                <a:gd name="T30" fmla="*/ 12 w 58"/>
                <a:gd name="T31" fmla="*/ 46 h 64"/>
                <a:gd name="T32" fmla="*/ 20 w 58"/>
                <a:gd name="T33" fmla="*/ 54 h 64"/>
                <a:gd name="T34" fmla="*/ 30 w 58"/>
                <a:gd name="T35" fmla="*/ 58 h 64"/>
                <a:gd name="T36" fmla="*/ 36 w 58"/>
                <a:gd name="T37" fmla="*/ 64 h 64"/>
                <a:gd name="T38" fmla="*/ 42 w 58"/>
                <a:gd name="T39" fmla="*/ 62 h 64"/>
                <a:gd name="T40" fmla="*/ 44 w 58"/>
                <a:gd name="T41" fmla="*/ 60 h 64"/>
                <a:gd name="T42" fmla="*/ 42 w 58"/>
                <a:gd name="T43" fmla="*/ 54 h 64"/>
                <a:gd name="T44" fmla="*/ 36 w 58"/>
                <a:gd name="T45" fmla="*/ 44 h 64"/>
                <a:gd name="T46" fmla="*/ 36 w 58"/>
                <a:gd name="T47" fmla="*/ 42 h 64"/>
                <a:gd name="T48" fmla="*/ 44 w 58"/>
                <a:gd name="T49" fmla="*/ 34 h 64"/>
                <a:gd name="T50" fmla="*/ 44 w 58"/>
                <a:gd name="T51" fmla="*/ 34 h 64"/>
                <a:gd name="T52" fmla="*/ 52 w 58"/>
                <a:gd name="T53" fmla="*/ 32 h 64"/>
                <a:gd name="T54" fmla="*/ 54 w 58"/>
                <a:gd name="T55" fmla="*/ 28 h 64"/>
                <a:gd name="T56" fmla="*/ 56 w 58"/>
                <a:gd name="T57" fmla="*/ 18 h 64"/>
                <a:gd name="T58" fmla="*/ 58 w 58"/>
                <a:gd name="T59" fmla="*/ 10 h 64"/>
                <a:gd name="T60" fmla="*/ 56 w 58"/>
                <a:gd name="T61" fmla="*/ 8 h 64"/>
                <a:gd name="T62" fmla="*/ 48 w 58"/>
                <a:gd name="T63" fmla="*/ 4 h 64"/>
                <a:gd name="T64" fmla="*/ 46 w 58"/>
                <a:gd name="T65" fmla="*/ 2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8" h="64">
                  <a:moveTo>
                    <a:pt x="42" y="0"/>
                  </a:moveTo>
                  <a:lnTo>
                    <a:pt x="42" y="0"/>
                  </a:lnTo>
                  <a:lnTo>
                    <a:pt x="40" y="0"/>
                  </a:lnTo>
                  <a:lnTo>
                    <a:pt x="40" y="0"/>
                  </a:lnTo>
                  <a:lnTo>
                    <a:pt x="36" y="2"/>
                  </a:lnTo>
                  <a:lnTo>
                    <a:pt x="32" y="6"/>
                  </a:lnTo>
                  <a:lnTo>
                    <a:pt x="32" y="6"/>
                  </a:lnTo>
                  <a:lnTo>
                    <a:pt x="30" y="12"/>
                  </a:lnTo>
                  <a:lnTo>
                    <a:pt x="30" y="14"/>
                  </a:lnTo>
                  <a:lnTo>
                    <a:pt x="26" y="14"/>
                  </a:lnTo>
                  <a:lnTo>
                    <a:pt x="26" y="14"/>
                  </a:lnTo>
                  <a:lnTo>
                    <a:pt x="26" y="14"/>
                  </a:lnTo>
                  <a:lnTo>
                    <a:pt x="26" y="14"/>
                  </a:lnTo>
                  <a:lnTo>
                    <a:pt x="20" y="14"/>
                  </a:lnTo>
                  <a:lnTo>
                    <a:pt x="18" y="10"/>
                  </a:lnTo>
                  <a:lnTo>
                    <a:pt x="18" y="10"/>
                  </a:lnTo>
                  <a:lnTo>
                    <a:pt x="12" y="8"/>
                  </a:lnTo>
                  <a:lnTo>
                    <a:pt x="12" y="8"/>
                  </a:lnTo>
                  <a:lnTo>
                    <a:pt x="8" y="10"/>
                  </a:lnTo>
                  <a:lnTo>
                    <a:pt x="8" y="10"/>
                  </a:lnTo>
                  <a:lnTo>
                    <a:pt x="2" y="16"/>
                  </a:lnTo>
                  <a:lnTo>
                    <a:pt x="0" y="24"/>
                  </a:lnTo>
                  <a:lnTo>
                    <a:pt x="0" y="24"/>
                  </a:lnTo>
                  <a:lnTo>
                    <a:pt x="10" y="24"/>
                  </a:lnTo>
                  <a:lnTo>
                    <a:pt x="12" y="26"/>
                  </a:lnTo>
                  <a:lnTo>
                    <a:pt x="14" y="28"/>
                  </a:lnTo>
                  <a:lnTo>
                    <a:pt x="14" y="28"/>
                  </a:lnTo>
                  <a:lnTo>
                    <a:pt x="16" y="34"/>
                  </a:lnTo>
                  <a:lnTo>
                    <a:pt x="14" y="38"/>
                  </a:lnTo>
                  <a:lnTo>
                    <a:pt x="12" y="42"/>
                  </a:lnTo>
                  <a:lnTo>
                    <a:pt x="12" y="46"/>
                  </a:lnTo>
                  <a:lnTo>
                    <a:pt x="12" y="46"/>
                  </a:lnTo>
                  <a:lnTo>
                    <a:pt x="14" y="52"/>
                  </a:lnTo>
                  <a:lnTo>
                    <a:pt x="20" y="54"/>
                  </a:lnTo>
                  <a:lnTo>
                    <a:pt x="30" y="58"/>
                  </a:lnTo>
                  <a:lnTo>
                    <a:pt x="30" y="58"/>
                  </a:lnTo>
                  <a:lnTo>
                    <a:pt x="34" y="62"/>
                  </a:lnTo>
                  <a:lnTo>
                    <a:pt x="36" y="64"/>
                  </a:lnTo>
                  <a:lnTo>
                    <a:pt x="36" y="64"/>
                  </a:lnTo>
                  <a:lnTo>
                    <a:pt x="42" y="62"/>
                  </a:lnTo>
                  <a:lnTo>
                    <a:pt x="42" y="62"/>
                  </a:lnTo>
                  <a:lnTo>
                    <a:pt x="44" y="60"/>
                  </a:lnTo>
                  <a:lnTo>
                    <a:pt x="44" y="58"/>
                  </a:lnTo>
                  <a:lnTo>
                    <a:pt x="42" y="54"/>
                  </a:lnTo>
                  <a:lnTo>
                    <a:pt x="38" y="48"/>
                  </a:lnTo>
                  <a:lnTo>
                    <a:pt x="36" y="44"/>
                  </a:lnTo>
                  <a:lnTo>
                    <a:pt x="36" y="44"/>
                  </a:lnTo>
                  <a:lnTo>
                    <a:pt x="36" y="42"/>
                  </a:lnTo>
                  <a:lnTo>
                    <a:pt x="38" y="38"/>
                  </a:lnTo>
                  <a:lnTo>
                    <a:pt x="44" y="34"/>
                  </a:lnTo>
                  <a:lnTo>
                    <a:pt x="44" y="34"/>
                  </a:lnTo>
                  <a:lnTo>
                    <a:pt x="44" y="34"/>
                  </a:lnTo>
                  <a:lnTo>
                    <a:pt x="50" y="34"/>
                  </a:lnTo>
                  <a:lnTo>
                    <a:pt x="52" y="32"/>
                  </a:lnTo>
                  <a:lnTo>
                    <a:pt x="54" y="28"/>
                  </a:lnTo>
                  <a:lnTo>
                    <a:pt x="54" y="28"/>
                  </a:lnTo>
                  <a:lnTo>
                    <a:pt x="56" y="18"/>
                  </a:lnTo>
                  <a:lnTo>
                    <a:pt x="56" y="18"/>
                  </a:lnTo>
                  <a:lnTo>
                    <a:pt x="58" y="12"/>
                  </a:lnTo>
                  <a:lnTo>
                    <a:pt x="58" y="10"/>
                  </a:lnTo>
                  <a:lnTo>
                    <a:pt x="56" y="8"/>
                  </a:lnTo>
                  <a:lnTo>
                    <a:pt x="56" y="8"/>
                  </a:lnTo>
                  <a:lnTo>
                    <a:pt x="52" y="6"/>
                  </a:lnTo>
                  <a:lnTo>
                    <a:pt x="48" y="4"/>
                  </a:lnTo>
                  <a:lnTo>
                    <a:pt x="48" y="4"/>
                  </a:lnTo>
                  <a:lnTo>
                    <a:pt x="46" y="2"/>
                  </a:lnTo>
                  <a:lnTo>
                    <a:pt x="4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92" name="Freeform 77"/>
            <p:cNvSpPr>
              <a:spLocks/>
            </p:cNvSpPr>
            <p:nvPr/>
          </p:nvSpPr>
          <p:spPr bwMode="auto">
            <a:xfrm>
              <a:off x="2472" y="2312"/>
              <a:ext cx="18" cy="36"/>
            </a:xfrm>
            <a:custGeom>
              <a:avLst/>
              <a:gdLst>
                <a:gd name="T0" fmla="*/ 8 w 18"/>
                <a:gd name="T1" fmla="*/ 0 h 36"/>
                <a:gd name="T2" fmla="*/ 8 w 18"/>
                <a:gd name="T3" fmla="*/ 0 h 36"/>
                <a:gd name="T4" fmla="*/ 6 w 18"/>
                <a:gd name="T5" fmla="*/ 2 h 36"/>
                <a:gd name="T6" fmla="*/ 4 w 18"/>
                <a:gd name="T7" fmla="*/ 8 h 36"/>
                <a:gd name="T8" fmla="*/ 2 w 18"/>
                <a:gd name="T9" fmla="*/ 18 h 36"/>
                <a:gd name="T10" fmla="*/ 2 w 18"/>
                <a:gd name="T11" fmla="*/ 18 h 36"/>
                <a:gd name="T12" fmla="*/ 2 w 18"/>
                <a:gd name="T13" fmla="*/ 22 h 36"/>
                <a:gd name="T14" fmla="*/ 4 w 18"/>
                <a:gd name="T15" fmla="*/ 26 h 36"/>
                <a:gd name="T16" fmla="*/ 4 w 18"/>
                <a:gd name="T17" fmla="*/ 26 h 36"/>
                <a:gd name="T18" fmla="*/ 2 w 18"/>
                <a:gd name="T19" fmla="*/ 32 h 36"/>
                <a:gd name="T20" fmla="*/ 0 w 18"/>
                <a:gd name="T21" fmla="*/ 36 h 36"/>
                <a:gd name="T22" fmla="*/ 0 w 18"/>
                <a:gd name="T23" fmla="*/ 36 h 36"/>
                <a:gd name="T24" fmla="*/ 2 w 18"/>
                <a:gd name="T25" fmla="*/ 36 h 36"/>
                <a:gd name="T26" fmla="*/ 2 w 18"/>
                <a:gd name="T27" fmla="*/ 36 h 36"/>
                <a:gd name="T28" fmla="*/ 8 w 18"/>
                <a:gd name="T29" fmla="*/ 36 h 36"/>
                <a:gd name="T30" fmla="*/ 12 w 18"/>
                <a:gd name="T31" fmla="*/ 32 h 36"/>
                <a:gd name="T32" fmla="*/ 14 w 18"/>
                <a:gd name="T33" fmla="*/ 26 h 36"/>
                <a:gd name="T34" fmla="*/ 16 w 18"/>
                <a:gd name="T35" fmla="*/ 20 h 36"/>
                <a:gd name="T36" fmla="*/ 16 w 18"/>
                <a:gd name="T37" fmla="*/ 20 h 36"/>
                <a:gd name="T38" fmla="*/ 18 w 18"/>
                <a:gd name="T39" fmla="*/ 12 h 36"/>
                <a:gd name="T40" fmla="*/ 18 w 18"/>
                <a:gd name="T41" fmla="*/ 8 h 36"/>
                <a:gd name="T42" fmla="*/ 14 w 18"/>
                <a:gd name="T43" fmla="*/ 4 h 36"/>
                <a:gd name="T44" fmla="*/ 10 w 18"/>
                <a:gd name="T45" fmla="*/ 2 h 36"/>
                <a:gd name="T46" fmla="*/ 10 w 18"/>
                <a:gd name="T47" fmla="*/ 2 h 36"/>
                <a:gd name="T48" fmla="*/ 6 w 18"/>
                <a:gd name="T49" fmla="*/ 2 h 36"/>
                <a:gd name="T50" fmla="*/ 10 w 18"/>
                <a:gd name="T51" fmla="*/ 0 h 36"/>
                <a:gd name="T52" fmla="*/ 10 w 18"/>
                <a:gd name="T53" fmla="*/ 0 h 36"/>
                <a:gd name="T54" fmla="*/ 8 w 18"/>
                <a:gd name="T55"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8" h="36">
                  <a:moveTo>
                    <a:pt x="8" y="0"/>
                  </a:moveTo>
                  <a:lnTo>
                    <a:pt x="8" y="0"/>
                  </a:lnTo>
                  <a:lnTo>
                    <a:pt x="6" y="2"/>
                  </a:lnTo>
                  <a:lnTo>
                    <a:pt x="4" y="8"/>
                  </a:lnTo>
                  <a:lnTo>
                    <a:pt x="2" y="18"/>
                  </a:lnTo>
                  <a:lnTo>
                    <a:pt x="2" y="18"/>
                  </a:lnTo>
                  <a:lnTo>
                    <a:pt x="2" y="22"/>
                  </a:lnTo>
                  <a:lnTo>
                    <a:pt x="4" y="26"/>
                  </a:lnTo>
                  <a:lnTo>
                    <a:pt x="4" y="26"/>
                  </a:lnTo>
                  <a:lnTo>
                    <a:pt x="2" y="32"/>
                  </a:lnTo>
                  <a:lnTo>
                    <a:pt x="0" y="36"/>
                  </a:lnTo>
                  <a:lnTo>
                    <a:pt x="0" y="36"/>
                  </a:lnTo>
                  <a:lnTo>
                    <a:pt x="2" y="36"/>
                  </a:lnTo>
                  <a:lnTo>
                    <a:pt x="2" y="36"/>
                  </a:lnTo>
                  <a:lnTo>
                    <a:pt x="8" y="36"/>
                  </a:lnTo>
                  <a:lnTo>
                    <a:pt x="12" y="32"/>
                  </a:lnTo>
                  <a:lnTo>
                    <a:pt x="14" y="26"/>
                  </a:lnTo>
                  <a:lnTo>
                    <a:pt x="16" y="20"/>
                  </a:lnTo>
                  <a:lnTo>
                    <a:pt x="16" y="20"/>
                  </a:lnTo>
                  <a:lnTo>
                    <a:pt x="18" y="12"/>
                  </a:lnTo>
                  <a:lnTo>
                    <a:pt x="18" y="8"/>
                  </a:lnTo>
                  <a:lnTo>
                    <a:pt x="14" y="4"/>
                  </a:lnTo>
                  <a:lnTo>
                    <a:pt x="10" y="2"/>
                  </a:lnTo>
                  <a:lnTo>
                    <a:pt x="10" y="2"/>
                  </a:lnTo>
                  <a:lnTo>
                    <a:pt x="6" y="2"/>
                  </a:lnTo>
                  <a:lnTo>
                    <a:pt x="10" y="0"/>
                  </a:lnTo>
                  <a:lnTo>
                    <a:pt x="10" y="0"/>
                  </a:lnTo>
                  <a:lnTo>
                    <a:pt x="8"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93" name="Freeform 78"/>
            <p:cNvSpPr>
              <a:spLocks/>
            </p:cNvSpPr>
            <p:nvPr/>
          </p:nvSpPr>
          <p:spPr bwMode="auto">
            <a:xfrm>
              <a:off x="2472" y="2312"/>
              <a:ext cx="18" cy="36"/>
            </a:xfrm>
            <a:custGeom>
              <a:avLst/>
              <a:gdLst>
                <a:gd name="T0" fmla="*/ 8 w 18"/>
                <a:gd name="T1" fmla="*/ 0 h 36"/>
                <a:gd name="T2" fmla="*/ 8 w 18"/>
                <a:gd name="T3" fmla="*/ 0 h 36"/>
                <a:gd name="T4" fmla="*/ 6 w 18"/>
                <a:gd name="T5" fmla="*/ 2 h 36"/>
                <a:gd name="T6" fmla="*/ 4 w 18"/>
                <a:gd name="T7" fmla="*/ 8 h 36"/>
                <a:gd name="T8" fmla="*/ 2 w 18"/>
                <a:gd name="T9" fmla="*/ 18 h 36"/>
                <a:gd name="T10" fmla="*/ 2 w 18"/>
                <a:gd name="T11" fmla="*/ 18 h 36"/>
                <a:gd name="T12" fmla="*/ 2 w 18"/>
                <a:gd name="T13" fmla="*/ 22 h 36"/>
                <a:gd name="T14" fmla="*/ 4 w 18"/>
                <a:gd name="T15" fmla="*/ 26 h 36"/>
                <a:gd name="T16" fmla="*/ 4 w 18"/>
                <a:gd name="T17" fmla="*/ 26 h 36"/>
                <a:gd name="T18" fmla="*/ 2 w 18"/>
                <a:gd name="T19" fmla="*/ 32 h 36"/>
                <a:gd name="T20" fmla="*/ 0 w 18"/>
                <a:gd name="T21" fmla="*/ 36 h 36"/>
                <a:gd name="T22" fmla="*/ 0 w 18"/>
                <a:gd name="T23" fmla="*/ 36 h 36"/>
                <a:gd name="T24" fmla="*/ 2 w 18"/>
                <a:gd name="T25" fmla="*/ 36 h 36"/>
                <a:gd name="T26" fmla="*/ 2 w 18"/>
                <a:gd name="T27" fmla="*/ 36 h 36"/>
                <a:gd name="T28" fmla="*/ 8 w 18"/>
                <a:gd name="T29" fmla="*/ 36 h 36"/>
                <a:gd name="T30" fmla="*/ 12 w 18"/>
                <a:gd name="T31" fmla="*/ 32 h 36"/>
                <a:gd name="T32" fmla="*/ 14 w 18"/>
                <a:gd name="T33" fmla="*/ 26 h 36"/>
                <a:gd name="T34" fmla="*/ 16 w 18"/>
                <a:gd name="T35" fmla="*/ 20 h 36"/>
                <a:gd name="T36" fmla="*/ 16 w 18"/>
                <a:gd name="T37" fmla="*/ 20 h 36"/>
                <a:gd name="T38" fmla="*/ 18 w 18"/>
                <a:gd name="T39" fmla="*/ 12 h 36"/>
                <a:gd name="T40" fmla="*/ 18 w 18"/>
                <a:gd name="T41" fmla="*/ 8 h 36"/>
                <a:gd name="T42" fmla="*/ 14 w 18"/>
                <a:gd name="T43" fmla="*/ 4 h 36"/>
                <a:gd name="T44" fmla="*/ 10 w 18"/>
                <a:gd name="T45" fmla="*/ 2 h 36"/>
                <a:gd name="T46" fmla="*/ 10 w 18"/>
                <a:gd name="T47" fmla="*/ 2 h 36"/>
                <a:gd name="T48" fmla="*/ 6 w 18"/>
                <a:gd name="T49" fmla="*/ 2 h 36"/>
                <a:gd name="T50" fmla="*/ 10 w 18"/>
                <a:gd name="T51" fmla="*/ 0 h 36"/>
                <a:gd name="T52" fmla="*/ 10 w 18"/>
                <a:gd name="T53" fmla="*/ 0 h 36"/>
                <a:gd name="T54" fmla="*/ 8 w 18"/>
                <a:gd name="T55"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8" h="36">
                  <a:moveTo>
                    <a:pt x="8" y="0"/>
                  </a:moveTo>
                  <a:lnTo>
                    <a:pt x="8" y="0"/>
                  </a:lnTo>
                  <a:lnTo>
                    <a:pt x="6" y="2"/>
                  </a:lnTo>
                  <a:lnTo>
                    <a:pt x="4" y="8"/>
                  </a:lnTo>
                  <a:lnTo>
                    <a:pt x="2" y="18"/>
                  </a:lnTo>
                  <a:lnTo>
                    <a:pt x="2" y="18"/>
                  </a:lnTo>
                  <a:lnTo>
                    <a:pt x="2" y="22"/>
                  </a:lnTo>
                  <a:lnTo>
                    <a:pt x="4" y="26"/>
                  </a:lnTo>
                  <a:lnTo>
                    <a:pt x="4" y="26"/>
                  </a:lnTo>
                  <a:lnTo>
                    <a:pt x="2" y="32"/>
                  </a:lnTo>
                  <a:lnTo>
                    <a:pt x="0" y="36"/>
                  </a:lnTo>
                  <a:lnTo>
                    <a:pt x="0" y="36"/>
                  </a:lnTo>
                  <a:lnTo>
                    <a:pt x="2" y="36"/>
                  </a:lnTo>
                  <a:lnTo>
                    <a:pt x="2" y="36"/>
                  </a:lnTo>
                  <a:lnTo>
                    <a:pt x="8" y="36"/>
                  </a:lnTo>
                  <a:lnTo>
                    <a:pt x="12" y="32"/>
                  </a:lnTo>
                  <a:lnTo>
                    <a:pt x="14" y="26"/>
                  </a:lnTo>
                  <a:lnTo>
                    <a:pt x="16" y="20"/>
                  </a:lnTo>
                  <a:lnTo>
                    <a:pt x="16" y="20"/>
                  </a:lnTo>
                  <a:lnTo>
                    <a:pt x="18" y="12"/>
                  </a:lnTo>
                  <a:lnTo>
                    <a:pt x="18" y="8"/>
                  </a:lnTo>
                  <a:lnTo>
                    <a:pt x="14" y="4"/>
                  </a:lnTo>
                  <a:lnTo>
                    <a:pt x="10" y="2"/>
                  </a:lnTo>
                  <a:lnTo>
                    <a:pt x="10" y="2"/>
                  </a:lnTo>
                  <a:lnTo>
                    <a:pt x="6" y="2"/>
                  </a:lnTo>
                  <a:lnTo>
                    <a:pt x="10" y="0"/>
                  </a:lnTo>
                  <a:lnTo>
                    <a:pt x="10" y="0"/>
                  </a:lnTo>
                  <a:lnTo>
                    <a:pt x="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94" name="Freeform 79"/>
            <p:cNvSpPr>
              <a:spLocks/>
            </p:cNvSpPr>
            <p:nvPr/>
          </p:nvSpPr>
          <p:spPr bwMode="auto">
            <a:xfrm>
              <a:off x="2430" y="2328"/>
              <a:ext cx="28" cy="24"/>
            </a:xfrm>
            <a:custGeom>
              <a:avLst/>
              <a:gdLst>
                <a:gd name="T0" fmla="*/ 16 w 28"/>
                <a:gd name="T1" fmla="*/ 0 h 24"/>
                <a:gd name="T2" fmla="*/ 16 w 28"/>
                <a:gd name="T3" fmla="*/ 0 h 24"/>
                <a:gd name="T4" fmla="*/ 10 w 28"/>
                <a:gd name="T5" fmla="*/ 0 h 24"/>
                <a:gd name="T6" fmla="*/ 4 w 28"/>
                <a:gd name="T7" fmla="*/ 2 h 24"/>
                <a:gd name="T8" fmla="*/ 4 w 28"/>
                <a:gd name="T9" fmla="*/ 2 h 24"/>
                <a:gd name="T10" fmla="*/ 0 w 28"/>
                <a:gd name="T11" fmla="*/ 4 h 24"/>
                <a:gd name="T12" fmla="*/ 0 w 28"/>
                <a:gd name="T13" fmla="*/ 6 h 24"/>
                <a:gd name="T14" fmla="*/ 6 w 28"/>
                <a:gd name="T15" fmla="*/ 12 h 24"/>
                <a:gd name="T16" fmla="*/ 6 w 28"/>
                <a:gd name="T17" fmla="*/ 12 h 24"/>
                <a:gd name="T18" fmla="*/ 6 w 28"/>
                <a:gd name="T19" fmla="*/ 16 h 24"/>
                <a:gd name="T20" fmla="*/ 8 w 28"/>
                <a:gd name="T21" fmla="*/ 20 h 24"/>
                <a:gd name="T22" fmla="*/ 8 w 28"/>
                <a:gd name="T23" fmla="*/ 24 h 24"/>
                <a:gd name="T24" fmla="*/ 10 w 28"/>
                <a:gd name="T25" fmla="*/ 24 h 24"/>
                <a:gd name="T26" fmla="*/ 10 w 28"/>
                <a:gd name="T27" fmla="*/ 24 h 24"/>
                <a:gd name="T28" fmla="*/ 12 w 28"/>
                <a:gd name="T29" fmla="*/ 24 h 24"/>
                <a:gd name="T30" fmla="*/ 12 w 28"/>
                <a:gd name="T31" fmla="*/ 24 h 24"/>
                <a:gd name="T32" fmla="*/ 14 w 28"/>
                <a:gd name="T33" fmla="*/ 22 h 24"/>
                <a:gd name="T34" fmla="*/ 16 w 28"/>
                <a:gd name="T35" fmla="*/ 18 h 24"/>
                <a:gd name="T36" fmla="*/ 18 w 28"/>
                <a:gd name="T37" fmla="*/ 10 h 24"/>
                <a:gd name="T38" fmla="*/ 18 w 28"/>
                <a:gd name="T39" fmla="*/ 10 h 24"/>
                <a:gd name="T40" fmla="*/ 20 w 28"/>
                <a:gd name="T41" fmla="*/ 10 h 24"/>
                <a:gd name="T42" fmla="*/ 24 w 28"/>
                <a:gd name="T43" fmla="*/ 8 h 24"/>
                <a:gd name="T44" fmla="*/ 28 w 28"/>
                <a:gd name="T45" fmla="*/ 8 h 24"/>
                <a:gd name="T46" fmla="*/ 28 w 28"/>
                <a:gd name="T47" fmla="*/ 6 h 24"/>
                <a:gd name="T48" fmla="*/ 28 w 28"/>
                <a:gd name="T49" fmla="*/ 2 h 24"/>
                <a:gd name="T50" fmla="*/ 28 w 28"/>
                <a:gd name="T51" fmla="*/ 2 h 24"/>
                <a:gd name="T52" fmla="*/ 24 w 28"/>
                <a:gd name="T53" fmla="*/ 0 h 24"/>
                <a:gd name="T54" fmla="*/ 16 w 28"/>
                <a:gd name="T55"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8" h="24">
                  <a:moveTo>
                    <a:pt x="16" y="0"/>
                  </a:moveTo>
                  <a:lnTo>
                    <a:pt x="16" y="0"/>
                  </a:lnTo>
                  <a:lnTo>
                    <a:pt x="10" y="0"/>
                  </a:lnTo>
                  <a:lnTo>
                    <a:pt x="4" y="2"/>
                  </a:lnTo>
                  <a:lnTo>
                    <a:pt x="4" y="2"/>
                  </a:lnTo>
                  <a:lnTo>
                    <a:pt x="0" y="4"/>
                  </a:lnTo>
                  <a:lnTo>
                    <a:pt x="0" y="6"/>
                  </a:lnTo>
                  <a:lnTo>
                    <a:pt x="6" y="12"/>
                  </a:lnTo>
                  <a:lnTo>
                    <a:pt x="6" y="12"/>
                  </a:lnTo>
                  <a:lnTo>
                    <a:pt x="6" y="16"/>
                  </a:lnTo>
                  <a:lnTo>
                    <a:pt x="8" y="20"/>
                  </a:lnTo>
                  <a:lnTo>
                    <a:pt x="8" y="24"/>
                  </a:lnTo>
                  <a:lnTo>
                    <a:pt x="10" y="24"/>
                  </a:lnTo>
                  <a:lnTo>
                    <a:pt x="10" y="24"/>
                  </a:lnTo>
                  <a:lnTo>
                    <a:pt x="12" y="24"/>
                  </a:lnTo>
                  <a:lnTo>
                    <a:pt x="12" y="24"/>
                  </a:lnTo>
                  <a:lnTo>
                    <a:pt x="14" y="22"/>
                  </a:lnTo>
                  <a:lnTo>
                    <a:pt x="16" y="18"/>
                  </a:lnTo>
                  <a:lnTo>
                    <a:pt x="18" y="10"/>
                  </a:lnTo>
                  <a:lnTo>
                    <a:pt x="18" y="10"/>
                  </a:lnTo>
                  <a:lnTo>
                    <a:pt x="20" y="10"/>
                  </a:lnTo>
                  <a:lnTo>
                    <a:pt x="24" y="8"/>
                  </a:lnTo>
                  <a:lnTo>
                    <a:pt x="28" y="8"/>
                  </a:lnTo>
                  <a:lnTo>
                    <a:pt x="28" y="6"/>
                  </a:lnTo>
                  <a:lnTo>
                    <a:pt x="28" y="2"/>
                  </a:lnTo>
                  <a:lnTo>
                    <a:pt x="28" y="2"/>
                  </a:lnTo>
                  <a:lnTo>
                    <a:pt x="24" y="0"/>
                  </a:lnTo>
                  <a:lnTo>
                    <a:pt x="16"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95" name="Freeform 80"/>
            <p:cNvSpPr>
              <a:spLocks/>
            </p:cNvSpPr>
            <p:nvPr/>
          </p:nvSpPr>
          <p:spPr bwMode="auto">
            <a:xfrm>
              <a:off x="2430" y="2328"/>
              <a:ext cx="28" cy="24"/>
            </a:xfrm>
            <a:custGeom>
              <a:avLst/>
              <a:gdLst>
                <a:gd name="T0" fmla="*/ 16 w 28"/>
                <a:gd name="T1" fmla="*/ 0 h 24"/>
                <a:gd name="T2" fmla="*/ 16 w 28"/>
                <a:gd name="T3" fmla="*/ 0 h 24"/>
                <a:gd name="T4" fmla="*/ 10 w 28"/>
                <a:gd name="T5" fmla="*/ 0 h 24"/>
                <a:gd name="T6" fmla="*/ 4 w 28"/>
                <a:gd name="T7" fmla="*/ 2 h 24"/>
                <a:gd name="T8" fmla="*/ 4 w 28"/>
                <a:gd name="T9" fmla="*/ 2 h 24"/>
                <a:gd name="T10" fmla="*/ 0 w 28"/>
                <a:gd name="T11" fmla="*/ 4 h 24"/>
                <a:gd name="T12" fmla="*/ 0 w 28"/>
                <a:gd name="T13" fmla="*/ 6 h 24"/>
                <a:gd name="T14" fmla="*/ 6 w 28"/>
                <a:gd name="T15" fmla="*/ 12 h 24"/>
                <a:gd name="T16" fmla="*/ 6 w 28"/>
                <a:gd name="T17" fmla="*/ 12 h 24"/>
                <a:gd name="T18" fmla="*/ 6 w 28"/>
                <a:gd name="T19" fmla="*/ 16 h 24"/>
                <a:gd name="T20" fmla="*/ 8 w 28"/>
                <a:gd name="T21" fmla="*/ 20 h 24"/>
                <a:gd name="T22" fmla="*/ 8 w 28"/>
                <a:gd name="T23" fmla="*/ 24 h 24"/>
                <a:gd name="T24" fmla="*/ 10 w 28"/>
                <a:gd name="T25" fmla="*/ 24 h 24"/>
                <a:gd name="T26" fmla="*/ 10 w 28"/>
                <a:gd name="T27" fmla="*/ 24 h 24"/>
                <a:gd name="T28" fmla="*/ 12 w 28"/>
                <a:gd name="T29" fmla="*/ 24 h 24"/>
                <a:gd name="T30" fmla="*/ 12 w 28"/>
                <a:gd name="T31" fmla="*/ 24 h 24"/>
                <a:gd name="T32" fmla="*/ 14 w 28"/>
                <a:gd name="T33" fmla="*/ 22 h 24"/>
                <a:gd name="T34" fmla="*/ 16 w 28"/>
                <a:gd name="T35" fmla="*/ 18 h 24"/>
                <a:gd name="T36" fmla="*/ 18 w 28"/>
                <a:gd name="T37" fmla="*/ 10 h 24"/>
                <a:gd name="T38" fmla="*/ 18 w 28"/>
                <a:gd name="T39" fmla="*/ 10 h 24"/>
                <a:gd name="T40" fmla="*/ 20 w 28"/>
                <a:gd name="T41" fmla="*/ 10 h 24"/>
                <a:gd name="T42" fmla="*/ 24 w 28"/>
                <a:gd name="T43" fmla="*/ 8 h 24"/>
                <a:gd name="T44" fmla="*/ 28 w 28"/>
                <a:gd name="T45" fmla="*/ 8 h 24"/>
                <a:gd name="T46" fmla="*/ 28 w 28"/>
                <a:gd name="T47" fmla="*/ 6 h 24"/>
                <a:gd name="T48" fmla="*/ 28 w 28"/>
                <a:gd name="T49" fmla="*/ 2 h 24"/>
                <a:gd name="T50" fmla="*/ 28 w 28"/>
                <a:gd name="T51" fmla="*/ 2 h 24"/>
                <a:gd name="T52" fmla="*/ 24 w 28"/>
                <a:gd name="T53" fmla="*/ 0 h 24"/>
                <a:gd name="T54" fmla="*/ 16 w 28"/>
                <a:gd name="T55"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8" h="24">
                  <a:moveTo>
                    <a:pt x="16" y="0"/>
                  </a:moveTo>
                  <a:lnTo>
                    <a:pt x="16" y="0"/>
                  </a:lnTo>
                  <a:lnTo>
                    <a:pt x="10" y="0"/>
                  </a:lnTo>
                  <a:lnTo>
                    <a:pt x="4" y="2"/>
                  </a:lnTo>
                  <a:lnTo>
                    <a:pt x="4" y="2"/>
                  </a:lnTo>
                  <a:lnTo>
                    <a:pt x="0" y="4"/>
                  </a:lnTo>
                  <a:lnTo>
                    <a:pt x="0" y="6"/>
                  </a:lnTo>
                  <a:lnTo>
                    <a:pt x="6" y="12"/>
                  </a:lnTo>
                  <a:lnTo>
                    <a:pt x="6" y="12"/>
                  </a:lnTo>
                  <a:lnTo>
                    <a:pt x="6" y="16"/>
                  </a:lnTo>
                  <a:lnTo>
                    <a:pt x="8" y="20"/>
                  </a:lnTo>
                  <a:lnTo>
                    <a:pt x="8" y="24"/>
                  </a:lnTo>
                  <a:lnTo>
                    <a:pt x="10" y="24"/>
                  </a:lnTo>
                  <a:lnTo>
                    <a:pt x="10" y="24"/>
                  </a:lnTo>
                  <a:lnTo>
                    <a:pt x="12" y="24"/>
                  </a:lnTo>
                  <a:lnTo>
                    <a:pt x="12" y="24"/>
                  </a:lnTo>
                  <a:lnTo>
                    <a:pt x="14" y="22"/>
                  </a:lnTo>
                  <a:lnTo>
                    <a:pt x="16" y="18"/>
                  </a:lnTo>
                  <a:lnTo>
                    <a:pt x="18" y="10"/>
                  </a:lnTo>
                  <a:lnTo>
                    <a:pt x="18" y="10"/>
                  </a:lnTo>
                  <a:lnTo>
                    <a:pt x="20" y="10"/>
                  </a:lnTo>
                  <a:lnTo>
                    <a:pt x="24" y="8"/>
                  </a:lnTo>
                  <a:lnTo>
                    <a:pt x="28" y="8"/>
                  </a:lnTo>
                  <a:lnTo>
                    <a:pt x="28" y="6"/>
                  </a:lnTo>
                  <a:lnTo>
                    <a:pt x="28" y="2"/>
                  </a:lnTo>
                  <a:lnTo>
                    <a:pt x="28" y="2"/>
                  </a:lnTo>
                  <a:lnTo>
                    <a:pt x="24" y="0"/>
                  </a:lnTo>
                  <a:lnTo>
                    <a:pt x="1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96" name="Freeform 81"/>
            <p:cNvSpPr>
              <a:spLocks/>
            </p:cNvSpPr>
            <p:nvPr/>
          </p:nvSpPr>
          <p:spPr bwMode="auto">
            <a:xfrm>
              <a:off x="1842" y="2342"/>
              <a:ext cx="44" cy="68"/>
            </a:xfrm>
            <a:custGeom>
              <a:avLst/>
              <a:gdLst>
                <a:gd name="T0" fmla="*/ 22 w 44"/>
                <a:gd name="T1" fmla="*/ 0 h 68"/>
                <a:gd name="T2" fmla="*/ 22 w 44"/>
                <a:gd name="T3" fmla="*/ 0 h 68"/>
                <a:gd name="T4" fmla="*/ 20 w 44"/>
                <a:gd name="T5" fmla="*/ 0 h 68"/>
                <a:gd name="T6" fmla="*/ 16 w 44"/>
                <a:gd name="T7" fmla="*/ 6 h 68"/>
                <a:gd name="T8" fmla="*/ 16 w 44"/>
                <a:gd name="T9" fmla="*/ 6 h 68"/>
                <a:gd name="T10" fmla="*/ 8 w 44"/>
                <a:gd name="T11" fmla="*/ 14 h 68"/>
                <a:gd name="T12" fmla="*/ 2 w 44"/>
                <a:gd name="T13" fmla="*/ 24 h 68"/>
                <a:gd name="T14" fmla="*/ 2 w 44"/>
                <a:gd name="T15" fmla="*/ 24 h 68"/>
                <a:gd name="T16" fmla="*/ 0 w 44"/>
                <a:gd name="T17" fmla="*/ 28 h 68"/>
                <a:gd name="T18" fmla="*/ 0 w 44"/>
                <a:gd name="T19" fmla="*/ 30 h 68"/>
                <a:gd name="T20" fmla="*/ 4 w 44"/>
                <a:gd name="T21" fmla="*/ 32 h 68"/>
                <a:gd name="T22" fmla="*/ 6 w 44"/>
                <a:gd name="T23" fmla="*/ 36 h 68"/>
                <a:gd name="T24" fmla="*/ 6 w 44"/>
                <a:gd name="T25" fmla="*/ 36 h 68"/>
                <a:gd name="T26" fmla="*/ 8 w 44"/>
                <a:gd name="T27" fmla="*/ 54 h 68"/>
                <a:gd name="T28" fmla="*/ 12 w 44"/>
                <a:gd name="T29" fmla="*/ 64 h 68"/>
                <a:gd name="T30" fmla="*/ 14 w 44"/>
                <a:gd name="T31" fmla="*/ 66 h 68"/>
                <a:gd name="T32" fmla="*/ 16 w 44"/>
                <a:gd name="T33" fmla="*/ 68 h 68"/>
                <a:gd name="T34" fmla="*/ 16 w 44"/>
                <a:gd name="T35" fmla="*/ 68 h 68"/>
                <a:gd name="T36" fmla="*/ 22 w 44"/>
                <a:gd name="T37" fmla="*/ 64 h 68"/>
                <a:gd name="T38" fmla="*/ 22 w 44"/>
                <a:gd name="T39" fmla="*/ 64 h 68"/>
                <a:gd name="T40" fmla="*/ 26 w 44"/>
                <a:gd name="T41" fmla="*/ 60 h 68"/>
                <a:gd name="T42" fmla="*/ 32 w 44"/>
                <a:gd name="T43" fmla="*/ 54 h 68"/>
                <a:gd name="T44" fmla="*/ 32 w 44"/>
                <a:gd name="T45" fmla="*/ 54 h 68"/>
                <a:gd name="T46" fmla="*/ 42 w 44"/>
                <a:gd name="T47" fmla="*/ 46 h 68"/>
                <a:gd name="T48" fmla="*/ 42 w 44"/>
                <a:gd name="T49" fmla="*/ 46 h 68"/>
                <a:gd name="T50" fmla="*/ 44 w 44"/>
                <a:gd name="T51" fmla="*/ 42 h 68"/>
                <a:gd name="T52" fmla="*/ 44 w 44"/>
                <a:gd name="T53" fmla="*/ 38 h 68"/>
                <a:gd name="T54" fmla="*/ 44 w 44"/>
                <a:gd name="T55" fmla="*/ 28 h 68"/>
                <a:gd name="T56" fmla="*/ 44 w 44"/>
                <a:gd name="T57" fmla="*/ 28 h 68"/>
                <a:gd name="T58" fmla="*/ 38 w 44"/>
                <a:gd name="T59" fmla="*/ 22 h 68"/>
                <a:gd name="T60" fmla="*/ 32 w 44"/>
                <a:gd name="T61" fmla="*/ 14 h 68"/>
                <a:gd name="T62" fmla="*/ 32 w 44"/>
                <a:gd name="T63" fmla="*/ 14 h 68"/>
                <a:gd name="T64" fmla="*/ 28 w 44"/>
                <a:gd name="T65" fmla="*/ 4 h 68"/>
                <a:gd name="T66" fmla="*/ 26 w 44"/>
                <a:gd name="T67" fmla="*/ 0 h 68"/>
                <a:gd name="T68" fmla="*/ 22 w 44"/>
                <a:gd name="T69"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4" h="68">
                  <a:moveTo>
                    <a:pt x="22" y="0"/>
                  </a:moveTo>
                  <a:lnTo>
                    <a:pt x="22" y="0"/>
                  </a:lnTo>
                  <a:lnTo>
                    <a:pt x="20" y="0"/>
                  </a:lnTo>
                  <a:lnTo>
                    <a:pt x="16" y="6"/>
                  </a:lnTo>
                  <a:lnTo>
                    <a:pt x="16" y="6"/>
                  </a:lnTo>
                  <a:lnTo>
                    <a:pt x="8" y="14"/>
                  </a:lnTo>
                  <a:lnTo>
                    <a:pt x="2" y="24"/>
                  </a:lnTo>
                  <a:lnTo>
                    <a:pt x="2" y="24"/>
                  </a:lnTo>
                  <a:lnTo>
                    <a:pt x="0" y="28"/>
                  </a:lnTo>
                  <a:lnTo>
                    <a:pt x="0" y="30"/>
                  </a:lnTo>
                  <a:lnTo>
                    <a:pt x="4" y="32"/>
                  </a:lnTo>
                  <a:lnTo>
                    <a:pt x="6" y="36"/>
                  </a:lnTo>
                  <a:lnTo>
                    <a:pt x="6" y="36"/>
                  </a:lnTo>
                  <a:lnTo>
                    <a:pt x="8" y="54"/>
                  </a:lnTo>
                  <a:lnTo>
                    <a:pt x="12" y="64"/>
                  </a:lnTo>
                  <a:lnTo>
                    <a:pt x="14" y="66"/>
                  </a:lnTo>
                  <a:lnTo>
                    <a:pt x="16" y="68"/>
                  </a:lnTo>
                  <a:lnTo>
                    <a:pt x="16" y="68"/>
                  </a:lnTo>
                  <a:lnTo>
                    <a:pt x="22" y="64"/>
                  </a:lnTo>
                  <a:lnTo>
                    <a:pt x="22" y="64"/>
                  </a:lnTo>
                  <a:lnTo>
                    <a:pt x="26" y="60"/>
                  </a:lnTo>
                  <a:lnTo>
                    <a:pt x="32" y="54"/>
                  </a:lnTo>
                  <a:lnTo>
                    <a:pt x="32" y="54"/>
                  </a:lnTo>
                  <a:lnTo>
                    <a:pt x="42" y="46"/>
                  </a:lnTo>
                  <a:lnTo>
                    <a:pt x="42" y="46"/>
                  </a:lnTo>
                  <a:lnTo>
                    <a:pt x="44" y="42"/>
                  </a:lnTo>
                  <a:lnTo>
                    <a:pt x="44" y="38"/>
                  </a:lnTo>
                  <a:lnTo>
                    <a:pt x="44" y="28"/>
                  </a:lnTo>
                  <a:lnTo>
                    <a:pt x="44" y="28"/>
                  </a:lnTo>
                  <a:lnTo>
                    <a:pt x="38" y="22"/>
                  </a:lnTo>
                  <a:lnTo>
                    <a:pt x="32" y="14"/>
                  </a:lnTo>
                  <a:lnTo>
                    <a:pt x="32" y="14"/>
                  </a:lnTo>
                  <a:lnTo>
                    <a:pt x="28" y="4"/>
                  </a:lnTo>
                  <a:lnTo>
                    <a:pt x="26" y="0"/>
                  </a:lnTo>
                  <a:lnTo>
                    <a:pt x="22"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97" name="Freeform 82"/>
            <p:cNvSpPr>
              <a:spLocks/>
            </p:cNvSpPr>
            <p:nvPr/>
          </p:nvSpPr>
          <p:spPr bwMode="auto">
            <a:xfrm>
              <a:off x="1842" y="2342"/>
              <a:ext cx="44" cy="68"/>
            </a:xfrm>
            <a:custGeom>
              <a:avLst/>
              <a:gdLst>
                <a:gd name="T0" fmla="*/ 22 w 44"/>
                <a:gd name="T1" fmla="*/ 0 h 68"/>
                <a:gd name="T2" fmla="*/ 22 w 44"/>
                <a:gd name="T3" fmla="*/ 0 h 68"/>
                <a:gd name="T4" fmla="*/ 20 w 44"/>
                <a:gd name="T5" fmla="*/ 0 h 68"/>
                <a:gd name="T6" fmla="*/ 16 w 44"/>
                <a:gd name="T7" fmla="*/ 6 h 68"/>
                <a:gd name="T8" fmla="*/ 16 w 44"/>
                <a:gd name="T9" fmla="*/ 6 h 68"/>
                <a:gd name="T10" fmla="*/ 8 w 44"/>
                <a:gd name="T11" fmla="*/ 14 h 68"/>
                <a:gd name="T12" fmla="*/ 2 w 44"/>
                <a:gd name="T13" fmla="*/ 24 h 68"/>
                <a:gd name="T14" fmla="*/ 2 w 44"/>
                <a:gd name="T15" fmla="*/ 24 h 68"/>
                <a:gd name="T16" fmla="*/ 0 w 44"/>
                <a:gd name="T17" fmla="*/ 28 h 68"/>
                <a:gd name="T18" fmla="*/ 0 w 44"/>
                <a:gd name="T19" fmla="*/ 30 h 68"/>
                <a:gd name="T20" fmla="*/ 4 w 44"/>
                <a:gd name="T21" fmla="*/ 32 h 68"/>
                <a:gd name="T22" fmla="*/ 6 w 44"/>
                <a:gd name="T23" fmla="*/ 36 h 68"/>
                <a:gd name="T24" fmla="*/ 6 w 44"/>
                <a:gd name="T25" fmla="*/ 36 h 68"/>
                <a:gd name="T26" fmla="*/ 8 w 44"/>
                <a:gd name="T27" fmla="*/ 54 h 68"/>
                <a:gd name="T28" fmla="*/ 12 w 44"/>
                <a:gd name="T29" fmla="*/ 64 h 68"/>
                <a:gd name="T30" fmla="*/ 14 w 44"/>
                <a:gd name="T31" fmla="*/ 66 h 68"/>
                <a:gd name="T32" fmla="*/ 16 w 44"/>
                <a:gd name="T33" fmla="*/ 68 h 68"/>
                <a:gd name="T34" fmla="*/ 16 w 44"/>
                <a:gd name="T35" fmla="*/ 68 h 68"/>
                <a:gd name="T36" fmla="*/ 22 w 44"/>
                <a:gd name="T37" fmla="*/ 64 h 68"/>
                <a:gd name="T38" fmla="*/ 22 w 44"/>
                <a:gd name="T39" fmla="*/ 64 h 68"/>
                <a:gd name="T40" fmla="*/ 26 w 44"/>
                <a:gd name="T41" fmla="*/ 60 h 68"/>
                <a:gd name="T42" fmla="*/ 32 w 44"/>
                <a:gd name="T43" fmla="*/ 54 h 68"/>
                <a:gd name="T44" fmla="*/ 32 w 44"/>
                <a:gd name="T45" fmla="*/ 54 h 68"/>
                <a:gd name="T46" fmla="*/ 42 w 44"/>
                <a:gd name="T47" fmla="*/ 46 h 68"/>
                <a:gd name="T48" fmla="*/ 42 w 44"/>
                <a:gd name="T49" fmla="*/ 46 h 68"/>
                <a:gd name="T50" fmla="*/ 44 w 44"/>
                <a:gd name="T51" fmla="*/ 42 h 68"/>
                <a:gd name="T52" fmla="*/ 44 w 44"/>
                <a:gd name="T53" fmla="*/ 38 h 68"/>
                <a:gd name="T54" fmla="*/ 44 w 44"/>
                <a:gd name="T55" fmla="*/ 28 h 68"/>
                <a:gd name="T56" fmla="*/ 44 w 44"/>
                <a:gd name="T57" fmla="*/ 28 h 68"/>
                <a:gd name="T58" fmla="*/ 38 w 44"/>
                <a:gd name="T59" fmla="*/ 22 h 68"/>
                <a:gd name="T60" fmla="*/ 32 w 44"/>
                <a:gd name="T61" fmla="*/ 14 h 68"/>
                <a:gd name="T62" fmla="*/ 32 w 44"/>
                <a:gd name="T63" fmla="*/ 14 h 68"/>
                <a:gd name="T64" fmla="*/ 28 w 44"/>
                <a:gd name="T65" fmla="*/ 4 h 68"/>
                <a:gd name="T66" fmla="*/ 26 w 44"/>
                <a:gd name="T67" fmla="*/ 0 h 68"/>
                <a:gd name="T68" fmla="*/ 22 w 44"/>
                <a:gd name="T69"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4" h="68">
                  <a:moveTo>
                    <a:pt x="22" y="0"/>
                  </a:moveTo>
                  <a:lnTo>
                    <a:pt x="22" y="0"/>
                  </a:lnTo>
                  <a:lnTo>
                    <a:pt x="20" y="0"/>
                  </a:lnTo>
                  <a:lnTo>
                    <a:pt x="16" y="6"/>
                  </a:lnTo>
                  <a:lnTo>
                    <a:pt x="16" y="6"/>
                  </a:lnTo>
                  <a:lnTo>
                    <a:pt x="8" y="14"/>
                  </a:lnTo>
                  <a:lnTo>
                    <a:pt x="2" y="24"/>
                  </a:lnTo>
                  <a:lnTo>
                    <a:pt x="2" y="24"/>
                  </a:lnTo>
                  <a:lnTo>
                    <a:pt x="0" y="28"/>
                  </a:lnTo>
                  <a:lnTo>
                    <a:pt x="0" y="30"/>
                  </a:lnTo>
                  <a:lnTo>
                    <a:pt x="4" y="32"/>
                  </a:lnTo>
                  <a:lnTo>
                    <a:pt x="6" y="36"/>
                  </a:lnTo>
                  <a:lnTo>
                    <a:pt x="6" y="36"/>
                  </a:lnTo>
                  <a:lnTo>
                    <a:pt x="8" y="54"/>
                  </a:lnTo>
                  <a:lnTo>
                    <a:pt x="12" y="64"/>
                  </a:lnTo>
                  <a:lnTo>
                    <a:pt x="14" y="66"/>
                  </a:lnTo>
                  <a:lnTo>
                    <a:pt x="16" y="68"/>
                  </a:lnTo>
                  <a:lnTo>
                    <a:pt x="16" y="68"/>
                  </a:lnTo>
                  <a:lnTo>
                    <a:pt x="22" y="64"/>
                  </a:lnTo>
                  <a:lnTo>
                    <a:pt x="22" y="64"/>
                  </a:lnTo>
                  <a:lnTo>
                    <a:pt x="26" y="60"/>
                  </a:lnTo>
                  <a:lnTo>
                    <a:pt x="32" y="54"/>
                  </a:lnTo>
                  <a:lnTo>
                    <a:pt x="32" y="54"/>
                  </a:lnTo>
                  <a:lnTo>
                    <a:pt x="42" y="46"/>
                  </a:lnTo>
                  <a:lnTo>
                    <a:pt x="42" y="46"/>
                  </a:lnTo>
                  <a:lnTo>
                    <a:pt x="44" y="42"/>
                  </a:lnTo>
                  <a:lnTo>
                    <a:pt x="44" y="38"/>
                  </a:lnTo>
                  <a:lnTo>
                    <a:pt x="44" y="28"/>
                  </a:lnTo>
                  <a:lnTo>
                    <a:pt x="44" y="28"/>
                  </a:lnTo>
                  <a:lnTo>
                    <a:pt x="38" y="22"/>
                  </a:lnTo>
                  <a:lnTo>
                    <a:pt x="32" y="14"/>
                  </a:lnTo>
                  <a:lnTo>
                    <a:pt x="32" y="14"/>
                  </a:lnTo>
                  <a:lnTo>
                    <a:pt x="28" y="4"/>
                  </a:lnTo>
                  <a:lnTo>
                    <a:pt x="26" y="0"/>
                  </a:lnTo>
                  <a:lnTo>
                    <a:pt x="2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98" name="Freeform 83"/>
            <p:cNvSpPr>
              <a:spLocks noEditPoints="1"/>
            </p:cNvSpPr>
            <p:nvPr/>
          </p:nvSpPr>
          <p:spPr bwMode="auto">
            <a:xfrm>
              <a:off x="516" y="1084"/>
              <a:ext cx="2872" cy="2022"/>
            </a:xfrm>
            <a:custGeom>
              <a:avLst/>
              <a:gdLst>
                <a:gd name="T0" fmla="*/ 1162 w 2872"/>
                <a:gd name="T1" fmla="*/ 706 h 2022"/>
                <a:gd name="T2" fmla="*/ 1008 w 2872"/>
                <a:gd name="T3" fmla="*/ 728 h 2022"/>
                <a:gd name="T4" fmla="*/ 1054 w 2872"/>
                <a:gd name="T5" fmla="*/ 712 h 2022"/>
                <a:gd name="T6" fmla="*/ 860 w 2872"/>
                <a:gd name="T7" fmla="*/ 640 h 2022"/>
                <a:gd name="T8" fmla="*/ 812 w 2872"/>
                <a:gd name="T9" fmla="*/ 722 h 2022"/>
                <a:gd name="T10" fmla="*/ 844 w 2872"/>
                <a:gd name="T11" fmla="*/ 384 h 2022"/>
                <a:gd name="T12" fmla="*/ 1802 w 2872"/>
                <a:gd name="T13" fmla="*/ 30 h 2022"/>
                <a:gd name="T14" fmla="*/ 1610 w 2872"/>
                <a:gd name="T15" fmla="*/ 96 h 2022"/>
                <a:gd name="T16" fmla="*/ 1514 w 2872"/>
                <a:gd name="T17" fmla="*/ 134 h 2022"/>
                <a:gd name="T18" fmla="*/ 1432 w 2872"/>
                <a:gd name="T19" fmla="*/ 198 h 2022"/>
                <a:gd name="T20" fmla="*/ 1394 w 2872"/>
                <a:gd name="T21" fmla="*/ 112 h 2022"/>
                <a:gd name="T22" fmla="*/ 1296 w 2872"/>
                <a:gd name="T23" fmla="*/ 186 h 2022"/>
                <a:gd name="T24" fmla="*/ 1166 w 2872"/>
                <a:gd name="T25" fmla="*/ 222 h 2022"/>
                <a:gd name="T26" fmla="*/ 1038 w 2872"/>
                <a:gd name="T27" fmla="*/ 244 h 2022"/>
                <a:gd name="T28" fmla="*/ 944 w 2872"/>
                <a:gd name="T29" fmla="*/ 306 h 2022"/>
                <a:gd name="T30" fmla="*/ 990 w 2872"/>
                <a:gd name="T31" fmla="*/ 208 h 2022"/>
                <a:gd name="T32" fmla="*/ 736 w 2872"/>
                <a:gd name="T33" fmla="*/ 170 h 2022"/>
                <a:gd name="T34" fmla="*/ 498 w 2872"/>
                <a:gd name="T35" fmla="*/ 378 h 2022"/>
                <a:gd name="T36" fmla="*/ 610 w 2872"/>
                <a:gd name="T37" fmla="*/ 464 h 2022"/>
                <a:gd name="T38" fmla="*/ 770 w 2872"/>
                <a:gd name="T39" fmla="*/ 256 h 2022"/>
                <a:gd name="T40" fmla="*/ 746 w 2872"/>
                <a:gd name="T41" fmla="*/ 402 h 2022"/>
                <a:gd name="T42" fmla="*/ 646 w 2872"/>
                <a:gd name="T43" fmla="*/ 488 h 2022"/>
                <a:gd name="T44" fmla="*/ 522 w 2872"/>
                <a:gd name="T45" fmla="*/ 474 h 2022"/>
                <a:gd name="T46" fmla="*/ 340 w 2872"/>
                <a:gd name="T47" fmla="*/ 598 h 2022"/>
                <a:gd name="T48" fmla="*/ 262 w 2872"/>
                <a:gd name="T49" fmla="*/ 670 h 2022"/>
                <a:gd name="T50" fmla="*/ 328 w 2872"/>
                <a:gd name="T51" fmla="*/ 782 h 2022"/>
                <a:gd name="T52" fmla="*/ 552 w 2872"/>
                <a:gd name="T53" fmla="*/ 786 h 2022"/>
                <a:gd name="T54" fmla="*/ 610 w 2872"/>
                <a:gd name="T55" fmla="*/ 748 h 2022"/>
                <a:gd name="T56" fmla="*/ 736 w 2872"/>
                <a:gd name="T57" fmla="*/ 822 h 2022"/>
                <a:gd name="T58" fmla="*/ 704 w 2872"/>
                <a:gd name="T59" fmla="*/ 910 h 2022"/>
                <a:gd name="T60" fmla="*/ 468 w 2872"/>
                <a:gd name="T61" fmla="*/ 862 h 2022"/>
                <a:gd name="T62" fmla="*/ 320 w 2872"/>
                <a:gd name="T63" fmla="*/ 822 h 2022"/>
                <a:gd name="T64" fmla="*/ 24 w 2872"/>
                <a:gd name="T65" fmla="*/ 1054 h 2022"/>
                <a:gd name="T66" fmla="*/ 152 w 2872"/>
                <a:gd name="T67" fmla="*/ 1310 h 2022"/>
                <a:gd name="T68" fmla="*/ 312 w 2872"/>
                <a:gd name="T69" fmla="*/ 1420 h 2022"/>
                <a:gd name="T70" fmla="*/ 302 w 2872"/>
                <a:gd name="T71" fmla="*/ 1770 h 2022"/>
                <a:gd name="T72" fmla="*/ 492 w 2872"/>
                <a:gd name="T73" fmla="*/ 1960 h 2022"/>
                <a:gd name="T74" fmla="*/ 726 w 2872"/>
                <a:gd name="T75" fmla="*/ 1540 h 2022"/>
                <a:gd name="T76" fmla="*/ 840 w 2872"/>
                <a:gd name="T77" fmla="*/ 1214 h 2022"/>
                <a:gd name="T78" fmla="*/ 750 w 2872"/>
                <a:gd name="T79" fmla="*/ 930 h 2022"/>
                <a:gd name="T80" fmla="*/ 986 w 2872"/>
                <a:gd name="T81" fmla="*/ 1152 h 2022"/>
                <a:gd name="T82" fmla="*/ 974 w 2872"/>
                <a:gd name="T83" fmla="*/ 954 h 2022"/>
                <a:gd name="T84" fmla="*/ 1204 w 2872"/>
                <a:gd name="T85" fmla="*/ 1016 h 2022"/>
                <a:gd name="T86" fmla="*/ 1360 w 2872"/>
                <a:gd name="T87" fmla="*/ 1208 h 2022"/>
                <a:gd name="T88" fmla="*/ 1558 w 2872"/>
                <a:gd name="T89" fmla="*/ 1168 h 2022"/>
                <a:gd name="T90" fmla="*/ 1636 w 2872"/>
                <a:gd name="T91" fmla="*/ 1304 h 2022"/>
                <a:gd name="T92" fmla="*/ 1750 w 2872"/>
                <a:gd name="T93" fmla="*/ 1086 h 2022"/>
                <a:gd name="T94" fmla="*/ 1942 w 2872"/>
                <a:gd name="T95" fmla="*/ 858 h 2022"/>
                <a:gd name="T96" fmla="*/ 1968 w 2872"/>
                <a:gd name="T97" fmla="*/ 788 h 2022"/>
                <a:gd name="T98" fmla="*/ 2070 w 2872"/>
                <a:gd name="T99" fmla="*/ 866 h 2022"/>
                <a:gd name="T100" fmla="*/ 2224 w 2872"/>
                <a:gd name="T101" fmla="*/ 650 h 2022"/>
                <a:gd name="T102" fmla="*/ 2284 w 2872"/>
                <a:gd name="T103" fmla="*/ 450 h 2022"/>
                <a:gd name="T104" fmla="*/ 2476 w 2872"/>
                <a:gd name="T105" fmla="*/ 400 h 2022"/>
                <a:gd name="T106" fmla="*/ 2482 w 2872"/>
                <a:gd name="T107" fmla="*/ 560 h 2022"/>
                <a:gd name="T108" fmla="*/ 2586 w 2872"/>
                <a:gd name="T109" fmla="*/ 434 h 2022"/>
                <a:gd name="T110" fmla="*/ 2730 w 2872"/>
                <a:gd name="T111" fmla="*/ 344 h 2022"/>
                <a:gd name="T112" fmla="*/ 2818 w 2872"/>
                <a:gd name="T113" fmla="*/ 304 h 2022"/>
                <a:gd name="T114" fmla="*/ 2574 w 2872"/>
                <a:gd name="T115" fmla="*/ 234 h 2022"/>
                <a:gd name="T116" fmla="*/ 2384 w 2872"/>
                <a:gd name="T117" fmla="*/ 174 h 2022"/>
                <a:gd name="T118" fmla="*/ 2248 w 2872"/>
                <a:gd name="T119" fmla="*/ 182 h 2022"/>
                <a:gd name="T120" fmla="*/ 2126 w 2872"/>
                <a:gd name="T121" fmla="*/ 154 h 2022"/>
                <a:gd name="T122" fmla="*/ 1938 w 2872"/>
                <a:gd name="T123" fmla="*/ 120 h 2022"/>
                <a:gd name="T124" fmla="*/ 1860 w 2872"/>
                <a:gd name="T125" fmla="*/ 28 h 20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72" h="2022">
                  <a:moveTo>
                    <a:pt x="632" y="1626"/>
                  </a:moveTo>
                  <a:lnTo>
                    <a:pt x="632" y="1626"/>
                  </a:lnTo>
                  <a:lnTo>
                    <a:pt x="630" y="1626"/>
                  </a:lnTo>
                  <a:lnTo>
                    <a:pt x="630" y="1626"/>
                  </a:lnTo>
                  <a:lnTo>
                    <a:pt x="628" y="1624"/>
                  </a:lnTo>
                  <a:lnTo>
                    <a:pt x="628" y="1620"/>
                  </a:lnTo>
                  <a:lnTo>
                    <a:pt x="630" y="1610"/>
                  </a:lnTo>
                  <a:lnTo>
                    <a:pt x="638" y="1592"/>
                  </a:lnTo>
                  <a:lnTo>
                    <a:pt x="638" y="1592"/>
                  </a:lnTo>
                  <a:lnTo>
                    <a:pt x="640" y="1584"/>
                  </a:lnTo>
                  <a:lnTo>
                    <a:pt x="640" y="1572"/>
                  </a:lnTo>
                  <a:lnTo>
                    <a:pt x="644" y="1562"/>
                  </a:lnTo>
                  <a:lnTo>
                    <a:pt x="646" y="1558"/>
                  </a:lnTo>
                  <a:lnTo>
                    <a:pt x="648" y="1558"/>
                  </a:lnTo>
                  <a:lnTo>
                    <a:pt x="648" y="1558"/>
                  </a:lnTo>
                  <a:lnTo>
                    <a:pt x="650" y="1558"/>
                  </a:lnTo>
                  <a:lnTo>
                    <a:pt x="650" y="1558"/>
                  </a:lnTo>
                  <a:lnTo>
                    <a:pt x="652" y="1558"/>
                  </a:lnTo>
                  <a:lnTo>
                    <a:pt x="652" y="1562"/>
                  </a:lnTo>
                  <a:lnTo>
                    <a:pt x="650" y="1574"/>
                  </a:lnTo>
                  <a:lnTo>
                    <a:pt x="646" y="1592"/>
                  </a:lnTo>
                  <a:lnTo>
                    <a:pt x="646" y="1592"/>
                  </a:lnTo>
                  <a:lnTo>
                    <a:pt x="642" y="1612"/>
                  </a:lnTo>
                  <a:lnTo>
                    <a:pt x="638" y="1622"/>
                  </a:lnTo>
                  <a:lnTo>
                    <a:pt x="636" y="1624"/>
                  </a:lnTo>
                  <a:lnTo>
                    <a:pt x="632" y="1626"/>
                  </a:lnTo>
                  <a:close/>
                  <a:moveTo>
                    <a:pt x="646" y="1450"/>
                  </a:moveTo>
                  <a:lnTo>
                    <a:pt x="646" y="1450"/>
                  </a:lnTo>
                  <a:lnTo>
                    <a:pt x="644" y="1450"/>
                  </a:lnTo>
                  <a:lnTo>
                    <a:pt x="642" y="1448"/>
                  </a:lnTo>
                  <a:lnTo>
                    <a:pt x="642" y="1442"/>
                  </a:lnTo>
                  <a:lnTo>
                    <a:pt x="644" y="1428"/>
                  </a:lnTo>
                  <a:lnTo>
                    <a:pt x="644" y="1428"/>
                  </a:lnTo>
                  <a:lnTo>
                    <a:pt x="646" y="1420"/>
                  </a:lnTo>
                  <a:lnTo>
                    <a:pt x="650" y="1412"/>
                  </a:lnTo>
                  <a:lnTo>
                    <a:pt x="650" y="1412"/>
                  </a:lnTo>
                  <a:lnTo>
                    <a:pt x="660" y="1402"/>
                  </a:lnTo>
                  <a:lnTo>
                    <a:pt x="668" y="1398"/>
                  </a:lnTo>
                  <a:lnTo>
                    <a:pt x="674" y="1396"/>
                  </a:lnTo>
                  <a:lnTo>
                    <a:pt x="674" y="1396"/>
                  </a:lnTo>
                  <a:lnTo>
                    <a:pt x="676" y="1398"/>
                  </a:lnTo>
                  <a:lnTo>
                    <a:pt x="680" y="1404"/>
                  </a:lnTo>
                  <a:lnTo>
                    <a:pt x="680" y="1404"/>
                  </a:lnTo>
                  <a:lnTo>
                    <a:pt x="678" y="1408"/>
                  </a:lnTo>
                  <a:lnTo>
                    <a:pt x="676" y="1412"/>
                  </a:lnTo>
                  <a:lnTo>
                    <a:pt x="670" y="1420"/>
                  </a:lnTo>
                  <a:lnTo>
                    <a:pt x="670" y="1420"/>
                  </a:lnTo>
                  <a:lnTo>
                    <a:pt x="664" y="1426"/>
                  </a:lnTo>
                  <a:lnTo>
                    <a:pt x="658" y="1434"/>
                  </a:lnTo>
                  <a:lnTo>
                    <a:pt x="658" y="1434"/>
                  </a:lnTo>
                  <a:lnTo>
                    <a:pt x="658" y="1442"/>
                  </a:lnTo>
                  <a:lnTo>
                    <a:pt x="656" y="1446"/>
                  </a:lnTo>
                  <a:lnTo>
                    <a:pt x="652" y="1448"/>
                  </a:lnTo>
                  <a:lnTo>
                    <a:pt x="652" y="1448"/>
                  </a:lnTo>
                  <a:lnTo>
                    <a:pt x="646" y="1450"/>
                  </a:lnTo>
                  <a:close/>
                  <a:moveTo>
                    <a:pt x="1162" y="706"/>
                  </a:moveTo>
                  <a:lnTo>
                    <a:pt x="1162" y="706"/>
                  </a:lnTo>
                  <a:lnTo>
                    <a:pt x="1162" y="706"/>
                  </a:lnTo>
                  <a:lnTo>
                    <a:pt x="1152" y="704"/>
                  </a:lnTo>
                  <a:lnTo>
                    <a:pt x="1148" y="702"/>
                  </a:lnTo>
                  <a:lnTo>
                    <a:pt x="1146" y="698"/>
                  </a:lnTo>
                  <a:lnTo>
                    <a:pt x="1146" y="698"/>
                  </a:lnTo>
                  <a:lnTo>
                    <a:pt x="1146" y="686"/>
                  </a:lnTo>
                  <a:lnTo>
                    <a:pt x="1150" y="676"/>
                  </a:lnTo>
                  <a:lnTo>
                    <a:pt x="1150" y="676"/>
                  </a:lnTo>
                  <a:lnTo>
                    <a:pt x="1156" y="672"/>
                  </a:lnTo>
                  <a:lnTo>
                    <a:pt x="1160" y="670"/>
                  </a:lnTo>
                  <a:lnTo>
                    <a:pt x="1160" y="670"/>
                  </a:lnTo>
                  <a:lnTo>
                    <a:pt x="1164" y="664"/>
                  </a:lnTo>
                  <a:lnTo>
                    <a:pt x="1168" y="660"/>
                  </a:lnTo>
                  <a:lnTo>
                    <a:pt x="1168" y="660"/>
                  </a:lnTo>
                  <a:lnTo>
                    <a:pt x="1174" y="654"/>
                  </a:lnTo>
                  <a:lnTo>
                    <a:pt x="1180" y="650"/>
                  </a:lnTo>
                  <a:lnTo>
                    <a:pt x="1180" y="650"/>
                  </a:lnTo>
                  <a:lnTo>
                    <a:pt x="1184" y="652"/>
                  </a:lnTo>
                  <a:lnTo>
                    <a:pt x="1184" y="656"/>
                  </a:lnTo>
                  <a:lnTo>
                    <a:pt x="1184" y="656"/>
                  </a:lnTo>
                  <a:lnTo>
                    <a:pt x="1184" y="662"/>
                  </a:lnTo>
                  <a:lnTo>
                    <a:pt x="1184" y="668"/>
                  </a:lnTo>
                  <a:lnTo>
                    <a:pt x="1184" y="668"/>
                  </a:lnTo>
                  <a:lnTo>
                    <a:pt x="1188" y="672"/>
                  </a:lnTo>
                  <a:lnTo>
                    <a:pt x="1190" y="676"/>
                  </a:lnTo>
                  <a:lnTo>
                    <a:pt x="1190" y="676"/>
                  </a:lnTo>
                  <a:lnTo>
                    <a:pt x="1190" y="682"/>
                  </a:lnTo>
                  <a:lnTo>
                    <a:pt x="1190" y="688"/>
                  </a:lnTo>
                  <a:lnTo>
                    <a:pt x="1190" y="688"/>
                  </a:lnTo>
                  <a:lnTo>
                    <a:pt x="1184" y="694"/>
                  </a:lnTo>
                  <a:lnTo>
                    <a:pt x="1178" y="698"/>
                  </a:lnTo>
                  <a:lnTo>
                    <a:pt x="1162" y="706"/>
                  </a:lnTo>
                  <a:close/>
                  <a:moveTo>
                    <a:pt x="1052" y="818"/>
                  </a:moveTo>
                  <a:lnTo>
                    <a:pt x="1052" y="818"/>
                  </a:lnTo>
                  <a:lnTo>
                    <a:pt x="1046" y="818"/>
                  </a:lnTo>
                  <a:lnTo>
                    <a:pt x="1046" y="818"/>
                  </a:lnTo>
                  <a:lnTo>
                    <a:pt x="1030" y="816"/>
                  </a:lnTo>
                  <a:lnTo>
                    <a:pt x="1024" y="816"/>
                  </a:lnTo>
                  <a:lnTo>
                    <a:pt x="1016" y="814"/>
                  </a:lnTo>
                  <a:lnTo>
                    <a:pt x="1016" y="814"/>
                  </a:lnTo>
                  <a:lnTo>
                    <a:pt x="1010" y="808"/>
                  </a:lnTo>
                  <a:lnTo>
                    <a:pt x="1006" y="800"/>
                  </a:lnTo>
                  <a:lnTo>
                    <a:pt x="1006" y="800"/>
                  </a:lnTo>
                  <a:lnTo>
                    <a:pt x="1006" y="796"/>
                  </a:lnTo>
                  <a:lnTo>
                    <a:pt x="1006" y="792"/>
                  </a:lnTo>
                  <a:lnTo>
                    <a:pt x="1010" y="784"/>
                  </a:lnTo>
                  <a:lnTo>
                    <a:pt x="1010" y="784"/>
                  </a:lnTo>
                  <a:lnTo>
                    <a:pt x="1010" y="776"/>
                  </a:lnTo>
                  <a:lnTo>
                    <a:pt x="1012" y="772"/>
                  </a:lnTo>
                  <a:lnTo>
                    <a:pt x="1014" y="766"/>
                  </a:lnTo>
                  <a:lnTo>
                    <a:pt x="1014" y="766"/>
                  </a:lnTo>
                  <a:lnTo>
                    <a:pt x="1020" y="758"/>
                  </a:lnTo>
                  <a:lnTo>
                    <a:pt x="1022" y="750"/>
                  </a:lnTo>
                  <a:lnTo>
                    <a:pt x="1022" y="746"/>
                  </a:lnTo>
                  <a:lnTo>
                    <a:pt x="1020" y="744"/>
                  </a:lnTo>
                  <a:lnTo>
                    <a:pt x="1014" y="736"/>
                  </a:lnTo>
                  <a:lnTo>
                    <a:pt x="1014" y="736"/>
                  </a:lnTo>
                  <a:lnTo>
                    <a:pt x="1010" y="732"/>
                  </a:lnTo>
                  <a:lnTo>
                    <a:pt x="1008" y="728"/>
                  </a:lnTo>
                  <a:lnTo>
                    <a:pt x="1006" y="720"/>
                  </a:lnTo>
                  <a:lnTo>
                    <a:pt x="1006" y="720"/>
                  </a:lnTo>
                  <a:lnTo>
                    <a:pt x="1002" y="714"/>
                  </a:lnTo>
                  <a:lnTo>
                    <a:pt x="998" y="708"/>
                  </a:lnTo>
                  <a:lnTo>
                    <a:pt x="998" y="708"/>
                  </a:lnTo>
                  <a:lnTo>
                    <a:pt x="998" y="702"/>
                  </a:lnTo>
                  <a:lnTo>
                    <a:pt x="998" y="698"/>
                  </a:lnTo>
                  <a:lnTo>
                    <a:pt x="998" y="698"/>
                  </a:lnTo>
                  <a:lnTo>
                    <a:pt x="994" y="690"/>
                  </a:lnTo>
                  <a:lnTo>
                    <a:pt x="994" y="686"/>
                  </a:lnTo>
                  <a:lnTo>
                    <a:pt x="994" y="680"/>
                  </a:lnTo>
                  <a:lnTo>
                    <a:pt x="994" y="680"/>
                  </a:lnTo>
                  <a:lnTo>
                    <a:pt x="994" y="678"/>
                  </a:lnTo>
                  <a:lnTo>
                    <a:pt x="994" y="678"/>
                  </a:lnTo>
                  <a:lnTo>
                    <a:pt x="1000" y="674"/>
                  </a:lnTo>
                  <a:lnTo>
                    <a:pt x="1004" y="668"/>
                  </a:lnTo>
                  <a:lnTo>
                    <a:pt x="1010" y="664"/>
                  </a:lnTo>
                  <a:lnTo>
                    <a:pt x="1016" y="658"/>
                  </a:lnTo>
                  <a:lnTo>
                    <a:pt x="1016" y="658"/>
                  </a:lnTo>
                  <a:lnTo>
                    <a:pt x="1022" y="654"/>
                  </a:lnTo>
                  <a:lnTo>
                    <a:pt x="1028" y="654"/>
                  </a:lnTo>
                  <a:lnTo>
                    <a:pt x="1040" y="652"/>
                  </a:lnTo>
                  <a:lnTo>
                    <a:pt x="1040" y="652"/>
                  </a:lnTo>
                  <a:lnTo>
                    <a:pt x="1044" y="652"/>
                  </a:lnTo>
                  <a:lnTo>
                    <a:pt x="1048" y="650"/>
                  </a:lnTo>
                  <a:lnTo>
                    <a:pt x="1056" y="644"/>
                  </a:lnTo>
                  <a:lnTo>
                    <a:pt x="1056" y="644"/>
                  </a:lnTo>
                  <a:lnTo>
                    <a:pt x="1062" y="640"/>
                  </a:lnTo>
                  <a:lnTo>
                    <a:pt x="1070" y="640"/>
                  </a:lnTo>
                  <a:lnTo>
                    <a:pt x="1070" y="640"/>
                  </a:lnTo>
                  <a:lnTo>
                    <a:pt x="1074" y="640"/>
                  </a:lnTo>
                  <a:lnTo>
                    <a:pt x="1080" y="644"/>
                  </a:lnTo>
                  <a:lnTo>
                    <a:pt x="1082" y="648"/>
                  </a:lnTo>
                  <a:lnTo>
                    <a:pt x="1086" y="652"/>
                  </a:lnTo>
                  <a:lnTo>
                    <a:pt x="1086" y="652"/>
                  </a:lnTo>
                  <a:lnTo>
                    <a:pt x="1088" y="656"/>
                  </a:lnTo>
                  <a:lnTo>
                    <a:pt x="1086" y="662"/>
                  </a:lnTo>
                  <a:lnTo>
                    <a:pt x="1084" y="668"/>
                  </a:lnTo>
                  <a:lnTo>
                    <a:pt x="1080" y="672"/>
                  </a:lnTo>
                  <a:lnTo>
                    <a:pt x="1080" y="672"/>
                  </a:lnTo>
                  <a:lnTo>
                    <a:pt x="1076" y="674"/>
                  </a:lnTo>
                  <a:lnTo>
                    <a:pt x="1072" y="674"/>
                  </a:lnTo>
                  <a:lnTo>
                    <a:pt x="1064" y="674"/>
                  </a:lnTo>
                  <a:lnTo>
                    <a:pt x="1064" y="674"/>
                  </a:lnTo>
                  <a:lnTo>
                    <a:pt x="1058" y="678"/>
                  </a:lnTo>
                  <a:lnTo>
                    <a:pt x="1056" y="680"/>
                  </a:lnTo>
                  <a:lnTo>
                    <a:pt x="1054" y="684"/>
                  </a:lnTo>
                  <a:lnTo>
                    <a:pt x="1048" y="688"/>
                  </a:lnTo>
                  <a:lnTo>
                    <a:pt x="1048" y="688"/>
                  </a:lnTo>
                  <a:lnTo>
                    <a:pt x="1044" y="688"/>
                  </a:lnTo>
                  <a:lnTo>
                    <a:pt x="1038" y="688"/>
                  </a:lnTo>
                  <a:lnTo>
                    <a:pt x="1036" y="690"/>
                  </a:lnTo>
                  <a:lnTo>
                    <a:pt x="1036" y="696"/>
                  </a:lnTo>
                  <a:lnTo>
                    <a:pt x="1036" y="696"/>
                  </a:lnTo>
                  <a:lnTo>
                    <a:pt x="1040" y="700"/>
                  </a:lnTo>
                  <a:lnTo>
                    <a:pt x="1042" y="702"/>
                  </a:lnTo>
                  <a:lnTo>
                    <a:pt x="1048" y="708"/>
                  </a:lnTo>
                  <a:lnTo>
                    <a:pt x="1054" y="712"/>
                  </a:lnTo>
                  <a:lnTo>
                    <a:pt x="1054" y="716"/>
                  </a:lnTo>
                  <a:lnTo>
                    <a:pt x="1054" y="722"/>
                  </a:lnTo>
                  <a:lnTo>
                    <a:pt x="1054" y="722"/>
                  </a:lnTo>
                  <a:lnTo>
                    <a:pt x="1062" y="724"/>
                  </a:lnTo>
                  <a:lnTo>
                    <a:pt x="1068" y="726"/>
                  </a:lnTo>
                  <a:lnTo>
                    <a:pt x="1068" y="726"/>
                  </a:lnTo>
                  <a:lnTo>
                    <a:pt x="1070" y="728"/>
                  </a:lnTo>
                  <a:lnTo>
                    <a:pt x="1070" y="730"/>
                  </a:lnTo>
                  <a:lnTo>
                    <a:pt x="1068" y="732"/>
                  </a:lnTo>
                  <a:lnTo>
                    <a:pt x="1070" y="736"/>
                  </a:lnTo>
                  <a:lnTo>
                    <a:pt x="1070" y="736"/>
                  </a:lnTo>
                  <a:lnTo>
                    <a:pt x="1076" y="738"/>
                  </a:lnTo>
                  <a:lnTo>
                    <a:pt x="1084" y="740"/>
                  </a:lnTo>
                  <a:lnTo>
                    <a:pt x="1090" y="742"/>
                  </a:lnTo>
                  <a:lnTo>
                    <a:pt x="1092" y="744"/>
                  </a:lnTo>
                  <a:lnTo>
                    <a:pt x="1092" y="748"/>
                  </a:lnTo>
                  <a:lnTo>
                    <a:pt x="1092" y="748"/>
                  </a:lnTo>
                  <a:lnTo>
                    <a:pt x="1092" y="752"/>
                  </a:lnTo>
                  <a:lnTo>
                    <a:pt x="1090" y="754"/>
                  </a:lnTo>
                  <a:lnTo>
                    <a:pt x="1082" y="756"/>
                  </a:lnTo>
                  <a:lnTo>
                    <a:pt x="1082" y="756"/>
                  </a:lnTo>
                  <a:lnTo>
                    <a:pt x="1076" y="754"/>
                  </a:lnTo>
                  <a:lnTo>
                    <a:pt x="1076" y="754"/>
                  </a:lnTo>
                  <a:lnTo>
                    <a:pt x="1070" y="754"/>
                  </a:lnTo>
                  <a:lnTo>
                    <a:pt x="1070" y="754"/>
                  </a:lnTo>
                  <a:lnTo>
                    <a:pt x="1066" y="754"/>
                  </a:lnTo>
                  <a:lnTo>
                    <a:pt x="1066" y="754"/>
                  </a:lnTo>
                  <a:lnTo>
                    <a:pt x="1060" y="756"/>
                  </a:lnTo>
                  <a:lnTo>
                    <a:pt x="1056" y="758"/>
                  </a:lnTo>
                  <a:lnTo>
                    <a:pt x="1056" y="762"/>
                  </a:lnTo>
                  <a:lnTo>
                    <a:pt x="1056" y="762"/>
                  </a:lnTo>
                  <a:lnTo>
                    <a:pt x="1058" y="766"/>
                  </a:lnTo>
                  <a:lnTo>
                    <a:pt x="1060" y="766"/>
                  </a:lnTo>
                  <a:lnTo>
                    <a:pt x="1068" y="768"/>
                  </a:lnTo>
                  <a:lnTo>
                    <a:pt x="1068" y="768"/>
                  </a:lnTo>
                  <a:lnTo>
                    <a:pt x="1068" y="770"/>
                  </a:lnTo>
                  <a:lnTo>
                    <a:pt x="1066" y="774"/>
                  </a:lnTo>
                  <a:lnTo>
                    <a:pt x="1062" y="780"/>
                  </a:lnTo>
                  <a:lnTo>
                    <a:pt x="1062" y="780"/>
                  </a:lnTo>
                  <a:lnTo>
                    <a:pt x="1062" y="788"/>
                  </a:lnTo>
                  <a:lnTo>
                    <a:pt x="1062" y="796"/>
                  </a:lnTo>
                  <a:lnTo>
                    <a:pt x="1062" y="796"/>
                  </a:lnTo>
                  <a:lnTo>
                    <a:pt x="1060" y="806"/>
                  </a:lnTo>
                  <a:lnTo>
                    <a:pt x="1058" y="814"/>
                  </a:lnTo>
                  <a:lnTo>
                    <a:pt x="1058" y="814"/>
                  </a:lnTo>
                  <a:lnTo>
                    <a:pt x="1052" y="818"/>
                  </a:lnTo>
                  <a:close/>
                  <a:moveTo>
                    <a:pt x="854" y="678"/>
                  </a:moveTo>
                  <a:lnTo>
                    <a:pt x="854" y="678"/>
                  </a:lnTo>
                  <a:lnTo>
                    <a:pt x="854" y="676"/>
                  </a:lnTo>
                  <a:lnTo>
                    <a:pt x="854" y="672"/>
                  </a:lnTo>
                  <a:lnTo>
                    <a:pt x="850" y="668"/>
                  </a:lnTo>
                  <a:lnTo>
                    <a:pt x="846" y="664"/>
                  </a:lnTo>
                  <a:lnTo>
                    <a:pt x="844" y="658"/>
                  </a:lnTo>
                  <a:lnTo>
                    <a:pt x="844" y="658"/>
                  </a:lnTo>
                  <a:lnTo>
                    <a:pt x="846" y="654"/>
                  </a:lnTo>
                  <a:lnTo>
                    <a:pt x="848" y="648"/>
                  </a:lnTo>
                  <a:lnTo>
                    <a:pt x="854" y="644"/>
                  </a:lnTo>
                  <a:lnTo>
                    <a:pt x="860" y="640"/>
                  </a:lnTo>
                  <a:lnTo>
                    <a:pt x="860" y="640"/>
                  </a:lnTo>
                  <a:lnTo>
                    <a:pt x="864" y="640"/>
                  </a:lnTo>
                  <a:lnTo>
                    <a:pt x="872" y="640"/>
                  </a:lnTo>
                  <a:lnTo>
                    <a:pt x="884" y="638"/>
                  </a:lnTo>
                  <a:lnTo>
                    <a:pt x="884" y="638"/>
                  </a:lnTo>
                  <a:lnTo>
                    <a:pt x="894" y="634"/>
                  </a:lnTo>
                  <a:lnTo>
                    <a:pt x="898" y="632"/>
                  </a:lnTo>
                  <a:lnTo>
                    <a:pt x="904" y="632"/>
                  </a:lnTo>
                  <a:lnTo>
                    <a:pt x="904" y="632"/>
                  </a:lnTo>
                  <a:lnTo>
                    <a:pt x="906" y="632"/>
                  </a:lnTo>
                  <a:lnTo>
                    <a:pt x="908" y="634"/>
                  </a:lnTo>
                  <a:lnTo>
                    <a:pt x="908" y="634"/>
                  </a:lnTo>
                  <a:lnTo>
                    <a:pt x="910" y="638"/>
                  </a:lnTo>
                  <a:lnTo>
                    <a:pt x="908" y="642"/>
                  </a:lnTo>
                  <a:lnTo>
                    <a:pt x="902" y="648"/>
                  </a:lnTo>
                  <a:lnTo>
                    <a:pt x="896" y="652"/>
                  </a:lnTo>
                  <a:lnTo>
                    <a:pt x="880" y="660"/>
                  </a:lnTo>
                  <a:lnTo>
                    <a:pt x="874" y="664"/>
                  </a:lnTo>
                  <a:lnTo>
                    <a:pt x="870" y="668"/>
                  </a:lnTo>
                  <a:lnTo>
                    <a:pt x="870" y="668"/>
                  </a:lnTo>
                  <a:lnTo>
                    <a:pt x="868" y="674"/>
                  </a:lnTo>
                  <a:lnTo>
                    <a:pt x="870" y="676"/>
                  </a:lnTo>
                  <a:lnTo>
                    <a:pt x="878" y="682"/>
                  </a:lnTo>
                  <a:lnTo>
                    <a:pt x="878" y="682"/>
                  </a:lnTo>
                  <a:lnTo>
                    <a:pt x="886" y="686"/>
                  </a:lnTo>
                  <a:lnTo>
                    <a:pt x="890" y="692"/>
                  </a:lnTo>
                  <a:lnTo>
                    <a:pt x="900" y="706"/>
                  </a:lnTo>
                  <a:lnTo>
                    <a:pt x="900" y="706"/>
                  </a:lnTo>
                  <a:lnTo>
                    <a:pt x="908" y="712"/>
                  </a:lnTo>
                  <a:lnTo>
                    <a:pt x="916" y="716"/>
                  </a:lnTo>
                  <a:lnTo>
                    <a:pt x="916" y="716"/>
                  </a:lnTo>
                  <a:lnTo>
                    <a:pt x="918" y="720"/>
                  </a:lnTo>
                  <a:lnTo>
                    <a:pt x="918" y="722"/>
                  </a:lnTo>
                  <a:lnTo>
                    <a:pt x="918" y="722"/>
                  </a:lnTo>
                  <a:lnTo>
                    <a:pt x="916" y="730"/>
                  </a:lnTo>
                  <a:lnTo>
                    <a:pt x="912" y="732"/>
                  </a:lnTo>
                  <a:lnTo>
                    <a:pt x="900" y="738"/>
                  </a:lnTo>
                  <a:lnTo>
                    <a:pt x="900" y="738"/>
                  </a:lnTo>
                  <a:lnTo>
                    <a:pt x="888" y="742"/>
                  </a:lnTo>
                  <a:lnTo>
                    <a:pt x="882" y="744"/>
                  </a:lnTo>
                  <a:lnTo>
                    <a:pt x="876" y="746"/>
                  </a:lnTo>
                  <a:lnTo>
                    <a:pt x="876" y="746"/>
                  </a:lnTo>
                  <a:lnTo>
                    <a:pt x="870" y="744"/>
                  </a:lnTo>
                  <a:lnTo>
                    <a:pt x="870" y="744"/>
                  </a:lnTo>
                  <a:lnTo>
                    <a:pt x="862" y="740"/>
                  </a:lnTo>
                  <a:lnTo>
                    <a:pt x="854" y="736"/>
                  </a:lnTo>
                  <a:lnTo>
                    <a:pt x="848" y="730"/>
                  </a:lnTo>
                  <a:lnTo>
                    <a:pt x="840" y="728"/>
                  </a:lnTo>
                  <a:lnTo>
                    <a:pt x="840" y="728"/>
                  </a:lnTo>
                  <a:lnTo>
                    <a:pt x="836" y="726"/>
                  </a:lnTo>
                  <a:lnTo>
                    <a:pt x="836" y="726"/>
                  </a:lnTo>
                  <a:lnTo>
                    <a:pt x="830" y="728"/>
                  </a:lnTo>
                  <a:lnTo>
                    <a:pt x="830" y="728"/>
                  </a:lnTo>
                  <a:lnTo>
                    <a:pt x="824" y="728"/>
                  </a:lnTo>
                  <a:lnTo>
                    <a:pt x="824" y="728"/>
                  </a:lnTo>
                  <a:lnTo>
                    <a:pt x="820" y="728"/>
                  </a:lnTo>
                  <a:lnTo>
                    <a:pt x="820" y="728"/>
                  </a:lnTo>
                  <a:lnTo>
                    <a:pt x="812" y="722"/>
                  </a:lnTo>
                  <a:lnTo>
                    <a:pt x="808" y="720"/>
                  </a:lnTo>
                  <a:lnTo>
                    <a:pt x="804" y="720"/>
                  </a:lnTo>
                  <a:lnTo>
                    <a:pt x="804" y="720"/>
                  </a:lnTo>
                  <a:lnTo>
                    <a:pt x="804" y="720"/>
                  </a:lnTo>
                  <a:lnTo>
                    <a:pt x="804" y="720"/>
                  </a:lnTo>
                  <a:lnTo>
                    <a:pt x="794" y="722"/>
                  </a:lnTo>
                  <a:lnTo>
                    <a:pt x="786" y="726"/>
                  </a:lnTo>
                  <a:lnTo>
                    <a:pt x="776" y="732"/>
                  </a:lnTo>
                  <a:lnTo>
                    <a:pt x="766" y="734"/>
                  </a:lnTo>
                  <a:lnTo>
                    <a:pt x="766" y="734"/>
                  </a:lnTo>
                  <a:lnTo>
                    <a:pt x="766" y="734"/>
                  </a:lnTo>
                  <a:lnTo>
                    <a:pt x="766" y="734"/>
                  </a:lnTo>
                  <a:lnTo>
                    <a:pt x="758" y="732"/>
                  </a:lnTo>
                  <a:lnTo>
                    <a:pt x="758" y="732"/>
                  </a:lnTo>
                  <a:lnTo>
                    <a:pt x="750" y="730"/>
                  </a:lnTo>
                  <a:lnTo>
                    <a:pt x="750" y="730"/>
                  </a:lnTo>
                  <a:lnTo>
                    <a:pt x="748" y="730"/>
                  </a:lnTo>
                  <a:lnTo>
                    <a:pt x="748" y="730"/>
                  </a:lnTo>
                  <a:lnTo>
                    <a:pt x="748" y="730"/>
                  </a:lnTo>
                  <a:lnTo>
                    <a:pt x="748" y="730"/>
                  </a:lnTo>
                  <a:lnTo>
                    <a:pt x="744" y="728"/>
                  </a:lnTo>
                  <a:lnTo>
                    <a:pt x="744" y="728"/>
                  </a:lnTo>
                  <a:lnTo>
                    <a:pt x="742" y="722"/>
                  </a:lnTo>
                  <a:lnTo>
                    <a:pt x="740" y="718"/>
                  </a:lnTo>
                  <a:lnTo>
                    <a:pt x="740" y="714"/>
                  </a:lnTo>
                  <a:lnTo>
                    <a:pt x="744" y="708"/>
                  </a:lnTo>
                  <a:lnTo>
                    <a:pt x="750" y="700"/>
                  </a:lnTo>
                  <a:lnTo>
                    <a:pt x="758" y="690"/>
                  </a:lnTo>
                  <a:lnTo>
                    <a:pt x="758" y="690"/>
                  </a:lnTo>
                  <a:lnTo>
                    <a:pt x="764" y="680"/>
                  </a:lnTo>
                  <a:lnTo>
                    <a:pt x="768" y="668"/>
                  </a:lnTo>
                  <a:lnTo>
                    <a:pt x="774" y="658"/>
                  </a:lnTo>
                  <a:lnTo>
                    <a:pt x="784" y="648"/>
                  </a:lnTo>
                  <a:lnTo>
                    <a:pt x="784" y="648"/>
                  </a:lnTo>
                  <a:lnTo>
                    <a:pt x="792" y="644"/>
                  </a:lnTo>
                  <a:lnTo>
                    <a:pt x="802" y="642"/>
                  </a:lnTo>
                  <a:lnTo>
                    <a:pt x="802" y="642"/>
                  </a:lnTo>
                  <a:lnTo>
                    <a:pt x="806" y="644"/>
                  </a:lnTo>
                  <a:lnTo>
                    <a:pt x="806" y="644"/>
                  </a:lnTo>
                  <a:lnTo>
                    <a:pt x="810" y="648"/>
                  </a:lnTo>
                  <a:lnTo>
                    <a:pt x="810" y="652"/>
                  </a:lnTo>
                  <a:lnTo>
                    <a:pt x="808" y="658"/>
                  </a:lnTo>
                  <a:lnTo>
                    <a:pt x="808" y="664"/>
                  </a:lnTo>
                  <a:lnTo>
                    <a:pt x="808" y="664"/>
                  </a:lnTo>
                  <a:lnTo>
                    <a:pt x="808" y="668"/>
                  </a:lnTo>
                  <a:lnTo>
                    <a:pt x="812" y="674"/>
                  </a:lnTo>
                  <a:lnTo>
                    <a:pt x="812" y="674"/>
                  </a:lnTo>
                  <a:lnTo>
                    <a:pt x="816" y="678"/>
                  </a:lnTo>
                  <a:lnTo>
                    <a:pt x="820" y="680"/>
                  </a:lnTo>
                  <a:lnTo>
                    <a:pt x="820" y="680"/>
                  </a:lnTo>
                  <a:lnTo>
                    <a:pt x="824" y="680"/>
                  </a:lnTo>
                  <a:lnTo>
                    <a:pt x="824" y="680"/>
                  </a:lnTo>
                  <a:lnTo>
                    <a:pt x="848" y="678"/>
                  </a:lnTo>
                  <a:lnTo>
                    <a:pt x="848" y="678"/>
                  </a:lnTo>
                  <a:lnTo>
                    <a:pt x="854" y="678"/>
                  </a:lnTo>
                  <a:close/>
                  <a:moveTo>
                    <a:pt x="848" y="386"/>
                  </a:moveTo>
                  <a:lnTo>
                    <a:pt x="848" y="386"/>
                  </a:lnTo>
                  <a:lnTo>
                    <a:pt x="844" y="384"/>
                  </a:lnTo>
                  <a:lnTo>
                    <a:pt x="840" y="378"/>
                  </a:lnTo>
                  <a:lnTo>
                    <a:pt x="838" y="374"/>
                  </a:lnTo>
                  <a:lnTo>
                    <a:pt x="836" y="368"/>
                  </a:lnTo>
                  <a:lnTo>
                    <a:pt x="836" y="368"/>
                  </a:lnTo>
                  <a:lnTo>
                    <a:pt x="832" y="364"/>
                  </a:lnTo>
                  <a:lnTo>
                    <a:pt x="832" y="360"/>
                  </a:lnTo>
                  <a:lnTo>
                    <a:pt x="832" y="360"/>
                  </a:lnTo>
                  <a:lnTo>
                    <a:pt x="838" y="354"/>
                  </a:lnTo>
                  <a:lnTo>
                    <a:pt x="842" y="352"/>
                  </a:lnTo>
                  <a:lnTo>
                    <a:pt x="846" y="350"/>
                  </a:lnTo>
                  <a:lnTo>
                    <a:pt x="846" y="350"/>
                  </a:lnTo>
                  <a:lnTo>
                    <a:pt x="848" y="352"/>
                  </a:lnTo>
                  <a:lnTo>
                    <a:pt x="848" y="352"/>
                  </a:lnTo>
                  <a:lnTo>
                    <a:pt x="852" y="354"/>
                  </a:lnTo>
                  <a:lnTo>
                    <a:pt x="854" y="358"/>
                  </a:lnTo>
                  <a:lnTo>
                    <a:pt x="854" y="358"/>
                  </a:lnTo>
                  <a:lnTo>
                    <a:pt x="860" y="362"/>
                  </a:lnTo>
                  <a:lnTo>
                    <a:pt x="864" y="364"/>
                  </a:lnTo>
                  <a:lnTo>
                    <a:pt x="864" y="364"/>
                  </a:lnTo>
                  <a:lnTo>
                    <a:pt x="866" y="370"/>
                  </a:lnTo>
                  <a:lnTo>
                    <a:pt x="866" y="376"/>
                  </a:lnTo>
                  <a:lnTo>
                    <a:pt x="860" y="382"/>
                  </a:lnTo>
                  <a:lnTo>
                    <a:pt x="852" y="384"/>
                  </a:lnTo>
                  <a:lnTo>
                    <a:pt x="852" y="384"/>
                  </a:lnTo>
                  <a:lnTo>
                    <a:pt x="848" y="386"/>
                  </a:lnTo>
                  <a:close/>
                  <a:moveTo>
                    <a:pt x="912" y="364"/>
                  </a:moveTo>
                  <a:lnTo>
                    <a:pt x="912" y="364"/>
                  </a:lnTo>
                  <a:lnTo>
                    <a:pt x="898" y="350"/>
                  </a:lnTo>
                  <a:lnTo>
                    <a:pt x="898" y="350"/>
                  </a:lnTo>
                  <a:lnTo>
                    <a:pt x="896" y="344"/>
                  </a:lnTo>
                  <a:lnTo>
                    <a:pt x="896" y="340"/>
                  </a:lnTo>
                  <a:lnTo>
                    <a:pt x="898" y="336"/>
                  </a:lnTo>
                  <a:lnTo>
                    <a:pt x="900" y="334"/>
                  </a:lnTo>
                  <a:lnTo>
                    <a:pt x="900" y="334"/>
                  </a:lnTo>
                  <a:lnTo>
                    <a:pt x="902" y="336"/>
                  </a:lnTo>
                  <a:lnTo>
                    <a:pt x="906" y="338"/>
                  </a:lnTo>
                  <a:lnTo>
                    <a:pt x="906" y="338"/>
                  </a:lnTo>
                  <a:lnTo>
                    <a:pt x="910" y="344"/>
                  </a:lnTo>
                  <a:lnTo>
                    <a:pt x="916" y="352"/>
                  </a:lnTo>
                  <a:lnTo>
                    <a:pt x="916" y="356"/>
                  </a:lnTo>
                  <a:lnTo>
                    <a:pt x="916" y="360"/>
                  </a:lnTo>
                  <a:lnTo>
                    <a:pt x="916" y="362"/>
                  </a:lnTo>
                  <a:lnTo>
                    <a:pt x="912" y="364"/>
                  </a:lnTo>
                  <a:lnTo>
                    <a:pt x="912" y="364"/>
                  </a:lnTo>
                  <a:close/>
                  <a:moveTo>
                    <a:pt x="1848" y="0"/>
                  </a:moveTo>
                  <a:lnTo>
                    <a:pt x="1848" y="0"/>
                  </a:lnTo>
                  <a:lnTo>
                    <a:pt x="1842" y="2"/>
                  </a:lnTo>
                  <a:lnTo>
                    <a:pt x="1836" y="4"/>
                  </a:lnTo>
                  <a:lnTo>
                    <a:pt x="1836" y="4"/>
                  </a:lnTo>
                  <a:lnTo>
                    <a:pt x="1826" y="8"/>
                  </a:lnTo>
                  <a:lnTo>
                    <a:pt x="1814" y="12"/>
                  </a:lnTo>
                  <a:lnTo>
                    <a:pt x="1814" y="12"/>
                  </a:lnTo>
                  <a:lnTo>
                    <a:pt x="1806" y="16"/>
                  </a:lnTo>
                  <a:lnTo>
                    <a:pt x="1802" y="24"/>
                  </a:lnTo>
                  <a:lnTo>
                    <a:pt x="1802" y="24"/>
                  </a:lnTo>
                  <a:lnTo>
                    <a:pt x="1802" y="26"/>
                  </a:lnTo>
                  <a:lnTo>
                    <a:pt x="1802" y="30"/>
                  </a:lnTo>
                  <a:lnTo>
                    <a:pt x="1802" y="30"/>
                  </a:lnTo>
                  <a:lnTo>
                    <a:pt x="1794" y="38"/>
                  </a:lnTo>
                  <a:lnTo>
                    <a:pt x="1794" y="38"/>
                  </a:lnTo>
                  <a:lnTo>
                    <a:pt x="1790" y="38"/>
                  </a:lnTo>
                  <a:lnTo>
                    <a:pt x="1790" y="38"/>
                  </a:lnTo>
                  <a:lnTo>
                    <a:pt x="1786" y="38"/>
                  </a:lnTo>
                  <a:lnTo>
                    <a:pt x="1786" y="38"/>
                  </a:lnTo>
                  <a:lnTo>
                    <a:pt x="1780" y="36"/>
                  </a:lnTo>
                  <a:lnTo>
                    <a:pt x="1780" y="36"/>
                  </a:lnTo>
                  <a:lnTo>
                    <a:pt x="1774" y="38"/>
                  </a:lnTo>
                  <a:lnTo>
                    <a:pt x="1774" y="38"/>
                  </a:lnTo>
                  <a:lnTo>
                    <a:pt x="1770" y="42"/>
                  </a:lnTo>
                  <a:lnTo>
                    <a:pt x="1768" y="44"/>
                  </a:lnTo>
                  <a:lnTo>
                    <a:pt x="1766" y="46"/>
                  </a:lnTo>
                  <a:lnTo>
                    <a:pt x="1758" y="48"/>
                  </a:lnTo>
                  <a:lnTo>
                    <a:pt x="1758" y="48"/>
                  </a:lnTo>
                  <a:lnTo>
                    <a:pt x="1748" y="50"/>
                  </a:lnTo>
                  <a:lnTo>
                    <a:pt x="1736" y="50"/>
                  </a:lnTo>
                  <a:lnTo>
                    <a:pt x="1736" y="50"/>
                  </a:lnTo>
                  <a:lnTo>
                    <a:pt x="1736" y="50"/>
                  </a:lnTo>
                  <a:lnTo>
                    <a:pt x="1736" y="50"/>
                  </a:lnTo>
                  <a:lnTo>
                    <a:pt x="1732" y="50"/>
                  </a:lnTo>
                  <a:lnTo>
                    <a:pt x="1728" y="48"/>
                  </a:lnTo>
                  <a:lnTo>
                    <a:pt x="1722" y="42"/>
                  </a:lnTo>
                  <a:lnTo>
                    <a:pt x="1722" y="42"/>
                  </a:lnTo>
                  <a:lnTo>
                    <a:pt x="1718" y="40"/>
                  </a:lnTo>
                  <a:lnTo>
                    <a:pt x="1714" y="38"/>
                  </a:lnTo>
                  <a:lnTo>
                    <a:pt x="1714" y="38"/>
                  </a:lnTo>
                  <a:lnTo>
                    <a:pt x="1708" y="40"/>
                  </a:lnTo>
                  <a:lnTo>
                    <a:pt x="1702" y="44"/>
                  </a:lnTo>
                  <a:lnTo>
                    <a:pt x="1702" y="44"/>
                  </a:lnTo>
                  <a:lnTo>
                    <a:pt x="1696" y="48"/>
                  </a:lnTo>
                  <a:lnTo>
                    <a:pt x="1688" y="50"/>
                  </a:lnTo>
                  <a:lnTo>
                    <a:pt x="1688" y="50"/>
                  </a:lnTo>
                  <a:lnTo>
                    <a:pt x="1686" y="50"/>
                  </a:lnTo>
                  <a:lnTo>
                    <a:pt x="1686" y="50"/>
                  </a:lnTo>
                  <a:lnTo>
                    <a:pt x="1678" y="48"/>
                  </a:lnTo>
                  <a:lnTo>
                    <a:pt x="1670" y="46"/>
                  </a:lnTo>
                  <a:lnTo>
                    <a:pt x="1670" y="46"/>
                  </a:lnTo>
                  <a:lnTo>
                    <a:pt x="1662" y="48"/>
                  </a:lnTo>
                  <a:lnTo>
                    <a:pt x="1662" y="48"/>
                  </a:lnTo>
                  <a:lnTo>
                    <a:pt x="1654" y="56"/>
                  </a:lnTo>
                  <a:lnTo>
                    <a:pt x="1646" y="62"/>
                  </a:lnTo>
                  <a:lnTo>
                    <a:pt x="1646" y="62"/>
                  </a:lnTo>
                  <a:lnTo>
                    <a:pt x="1634" y="68"/>
                  </a:lnTo>
                  <a:lnTo>
                    <a:pt x="1622" y="72"/>
                  </a:lnTo>
                  <a:lnTo>
                    <a:pt x="1622" y="72"/>
                  </a:lnTo>
                  <a:lnTo>
                    <a:pt x="1616" y="74"/>
                  </a:lnTo>
                  <a:lnTo>
                    <a:pt x="1610" y="76"/>
                  </a:lnTo>
                  <a:lnTo>
                    <a:pt x="1608" y="76"/>
                  </a:lnTo>
                  <a:lnTo>
                    <a:pt x="1606" y="80"/>
                  </a:lnTo>
                  <a:lnTo>
                    <a:pt x="1606" y="82"/>
                  </a:lnTo>
                  <a:lnTo>
                    <a:pt x="1608" y="86"/>
                  </a:lnTo>
                  <a:lnTo>
                    <a:pt x="1608" y="86"/>
                  </a:lnTo>
                  <a:lnTo>
                    <a:pt x="1616" y="92"/>
                  </a:lnTo>
                  <a:lnTo>
                    <a:pt x="1618" y="94"/>
                  </a:lnTo>
                  <a:lnTo>
                    <a:pt x="1612" y="96"/>
                  </a:lnTo>
                  <a:lnTo>
                    <a:pt x="1612" y="96"/>
                  </a:lnTo>
                  <a:lnTo>
                    <a:pt x="1610" y="96"/>
                  </a:lnTo>
                  <a:lnTo>
                    <a:pt x="1610" y="96"/>
                  </a:lnTo>
                  <a:lnTo>
                    <a:pt x="1602" y="94"/>
                  </a:lnTo>
                  <a:lnTo>
                    <a:pt x="1594" y="92"/>
                  </a:lnTo>
                  <a:lnTo>
                    <a:pt x="1594" y="92"/>
                  </a:lnTo>
                  <a:lnTo>
                    <a:pt x="1588" y="92"/>
                  </a:lnTo>
                  <a:lnTo>
                    <a:pt x="1588" y="92"/>
                  </a:lnTo>
                  <a:lnTo>
                    <a:pt x="1580" y="96"/>
                  </a:lnTo>
                  <a:lnTo>
                    <a:pt x="1572" y="98"/>
                  </a:lnTo>
                  <a:lnTo>
                    <a:pt x="1572" y="98"/>
                  </a:lnTo>
                  <a:lnTo>
                    <a:pt x="1564" y="96"/>
                  </a:lnTo>
                  <a:lnTo>
                    <a:pt x="1564" y="96"/>
                  </a:lnTo>
                  <a:lnTo>
                    <a:pt x="1538" y="86"/>
                  </a:lnTo>
                  <a:lnTo>
                    <a:pt x="1538" y="86"/>
                  </a:lnTo>
                  <a:lnTo>
                    <a:pt x="1538" y="86"/>
                  </a:lnTo>
                  <a:lnTo>
                    <a:pt x="1538" y="86"/>
                  </a:lnTo>
                  <a:lnTo>
                    <a:pt x="1534" y="90"/>
                  </a:lnTo>
                  <a:lnTo>
                    <a:pt x="1530" y="96"/>
                  </a:lnTo>
                  <a:lnTo>
                    <a:pt x="1524" y="108"/>
                  </a:lnTo>
                  <a:lnTo>
                    <a:pt x="1524" y="108"/>
                  </a:lnTo>
                  <a:lnTo>
                    <a:pt x="1518" y="112"/>
                  </a:lnTo>
                  <a:lnTo>
                    <a:pt x="1514" y="116"/>
                  </a:lnTo>
                  <a:lnTo>
                    <a:pt x="1514" y="116"/>
                  </a:lnTo>
                  <a:lnTo>
                    <a:pt x="1516" y="120"/>
                  </a:lnTo>
                  <a:lnTo>
                    <a:pt x="1518" y="122"/>
                  </a:lnTo>
                  <a:lnTo>
                    <a:pt x="1528" y="128"/>
                  </a:lnTo>
                  <a:lnTo>
                    <a:pt x="1528" y="128"/>
                  </a:lnTo>
                  <a:lnTo>
                    <a:pt x="1538" y="130"/>
                  </a:lnTo>
                  <a:lnTo>
                    <a:pt x="1540" y="132"/>
                  </a:lnTo>
                  <a:lnTo>
                    <a:pt x="1542" y="136"/>
                  </a:lnTo>
                  <a:lnTo>
                    <a:pt x="1542" y="136"/>
                  </a:lnTo>
                  <a:lnTo>
                    <a:pt x="1546" y="144"/>
                  </a:lnTo>
                  <a:lnTo>
                    <a:pt x="1552" y="150"/>
                  </a:lnTo>
                  <a:lnTo>
                    <a:pt x="1552" y="150"/>
                  </a:lnTo>
                  <a:lnTo>
                    <a:pt x="1558" y="156"/>
                  </a:lnTo>
                  <a:lnTo>
                    <a:pt x="1560" y="160"/>
                  </a:lnTo>
                  <a:lnTo>
                    <a:pt x="1560" y="166"/>
                  </a:lnTo>
                  <a:lnTo>
                    <a:pt x="1560" y="166"/>
                  </a:lnTo>
                  <a:lnTo>
                    <a:pt x="1558" y="174"/>
                  </a:lnTo>
                  <a:lnTo>
                    <a:pt x="1554" y="182"/>
                  </a:lnTo>
                  <a:lnTo>
                    <a:pt x="1554" y="182"/>
                  </a:lnTo>
                  <a:lnTo>
                    <a:pt x="1550" y="188"/>
                  </a:lnTo>
                  <a:lnTo>
                    <a:pt x="1548" y="190"/>
                  </a:lnTo>
                  <a:lnTo>
                    <a:pt x="1548" y="194"/>
                  </a:lnTo>
                  <a:lnTo>
                    <a:pt x="1548" y="194"/>
                  </a:lnTo>
                  <a:lnTo>
                    <a:pt x="1546" y="190"/>
                  </a:lnTo>
                  <a:lnTo>
                    <a:pt x="1546" y="184"/>
                  </a:lnTo>
                  <a:lnTo>
                    <a:pt x="1552" y="172"/>
                  </a:lnTo>
                  <a:lnTo>
                    <a:pt x="1556" y="168"/>
                  </a:lnTo>
                  <a:lnTo>
                    <a:pt x="1556" y="162"/>
                  </a:lnTo>
                  <a:lnTo>
                    <a:pt x="1554" y="158"/>
                  </a:lnTo>
                  <a:lnTo>
                    <a:pt x="1544" y="156"/>
                  </a:lnTo>
                  <a:lnTo>
                    <a:pt x="1544" y="156"/>
                  </a:lnTo>
                  <a:lnTo>
                    <a:pt x="1538" y="152"/>
                  </a:lnTo>
                  <a:lnTo>
                    <a:pt x="1534" y="150"/>
                  </a:lnTo>
                  <a:lnTo>
                    <a:pt x="1530" y="146"/>
                  </a:lnTo>
                  <a:lnTo>
                    <a:pt x="1526" y="140"/>
                  </a:lnTo>
                  <a:lnTo>
                    <a:pt x="1526" y="140"/>
                  </a:lnTo>
                  <a:lnTo>
                    <a:pt x="1514" y="134"/>
                  </a:lnTo>
                  <a:lnTo>
                    <a:pt x="1500" y="128"/>
                  </a:lnTo>
                  <a:lnTo>
                    <a:pt x="1500" y="128"/>
                  </a:lnTo>
                  <a:lnTo>
                    <a:pt x="1498" y="138"/>
                  </a:lnTo>
                  <a:lnTo>
                    <a:pt x="1498" y="142"/>
                  </a:lnTo>
                  <a:lnTo>
                    <a:pt x="1494" y="144"/>
                  </a:lnTo>
                  <a:lnTo>
                    <a:pt x="1494" y="144"/>
                  </a:lnTo>
                  <a:lnTo>
                    <a:pt x="1492" y="144"/>
                  </a:lnTo>
                  <a:lnTo>
                    <a:pt x="1492" y="144"/>
                  </a:lnTo>
                  <a:lnTo>
                    <a:pt x="1490" y="144"/>
                  </a:lnTo>
                  <a:lnTo>
                    <a:pt x="1488" y="142"/>
                  </a:lnTo>
                  <a:lnTo>
                    <a:pt x="1488" y="142"/>
                  </a:lnTo>
                  <a:lnTo>
                    <a:pt x="1484" y="138"/>
                  </a:lnTo>
                  <a:lnTo>
                    <a:pt x="1480" y="138"/>
                  </a:lnTo>
                  <a:lnTo>
                    <a:pt x="1480" y="138"/>
                  </a:lnTo>
                  <a:lnTo>
                    <a:pt x="1478" y="138"/>
                  </a:lnTo>
                  <a:lnTo>
                    <a:pt x="1478" y="138"/>
                  </a:lnTo>
                  <a:lnTo>
                    <a:pt x="1476" y="140"/>
                  </a:lnTo>
                  <a:lnTo>
                    <a:pt x="1476" y="142"/>
                  </a:lnTo>
                  <a:lnTo>
                    <a:pt x="1476" y="146"/>
                  </a:lnTo>
                  <a:lnTo>
                    <a:pt x="1474" y="150"/>
                  </a:lnTo>
                  <a:lnTo>
                    <a:pt x="1470" y="150"/>
                  </a:lnTo>
                  <a:lnTo>
                    <a:pt x="1470" y="150"/>
                  </a:lnTo>
                  <a:lnTo>
                    <a:pt x="1470" y="150"/>
                  </a:lnTo>
                  <a:lnTo>
                    <a:pt x="1470" y="150"/>
                  </a:lnTo>
                  <a:lnTo>
                    <a:pt x="1466" y="150"/>
                  </a:lnTo>
                  <a:lnTo>
                    <a:pt x="1462" y="146"/>
                  </a:lnTo>
                  <a:lnTo>
                    <a:pt x="1458" y="140"/>
                  </a:lnTo>
                  <a:lnTo>
                    <a:pt x="1458" y="140"/>
                  </a:lnTo>
                  <a:lnTo>
                    <a:pt x="1462" y="132"/>
                  </a:lnTo>
                  <a:lnTo>
                    <a:pt x="1464" y="128"/>
                  </a:lnTo>
                  <a:lnTo>
                    <a:pt x="1462" y="124"/>
                  </a:lnTo>
                  <a:lnTo>
                    <a:pt x="1462" y="124"/>
                  </a:lnTo>
                  <a:lnTo>
                    <a:pt x="1460" y="122"/>
                  </a:lnTo>
                  <a:lnTo>
                    <a:pt x="1460" y="122"/>
                  </a:lnTo>
                  <a:lnTo>
                    <a:pt x="1460" y="122"/>
                  </a:lnTo>
                  <a:lnTo>
                    <a:pt x="1456" y="122"/>
                  </a:lnTo>
                  <a:lnTo>
                    <a:pt x="1454" y="124"/>
                  </a:lnTo>
                  <a:lnTo>
                    <a:pt x="1448" y="130"/>
                  </a:lnTo>
                  <a:lnTo>
                    <a:pt x="1448" y="130"/>
                  </a:lnTo>
                  <a:lnTo>
                    <a:pt x="1442" y="138"/>
                  </a:lnTo>
                  <a:lnTo>
                    <a:pt x="1436" y="144"/>
                  </a:lnTo>
                  <a:lnTo>
                    <a:pt x="1436" y="144"/>
                  </a:lnTo>
                  <a:lnTo>
                    <a:pt x="1428" y="150"/>
                  </a:lnTo>
                  <a:lnTo>
                    <a:pt x="1426" y="152"/>
                  </a:lnTo>
                  <a:lnTo>
                    <a:pt x="1422" y="156"/>
                  </a:lnTo>
                  <a:lnTo>
                    <a:pt x="1422" y="156"/>
                  </a:lnTo>
                  <a:lnTo>
                    <a:pt x="1428" y="160"/>
                  </a:lnTo>
                  <a:lnTo>
                    <a:pt x="1434" y="166"/>
                  </a:lnTo>
                  <a:lnTo>
                    <a:pt x="1434" y="166"/>
                  </a:lnTo>
                  <a:lnTo>
                    <a:pt x="1436" y="170"/>
                  </a:lnTo>
                  <a:lnTo>
                    <a:pt x="1436" y="172"/>
                  </a:lnTo>
                  <a:lnTo>
                    <a:pt x="1430" y="178"/>
                  </a:lnTo>
                  <a:lnTo>
                    <a:pt x="1430" y="178"/>
                  </a:lnTo>
                  <a:lnTo>
                    <a:pt x="1426" y="184"/>
                  </a:lnTo>
                  <a:lnTo>
                    <a:pt x="1424" y="186"/>
                  </a:lnTo>
                  <a:lnTo>
                    <a:pt x="1424" y="190"/>
                  </a:lnTo>
                  <a:lnTo>
                    <a:pt x="1426" y="192"/>
                  </a:lnTo>
                  <a:lnTo>
                    <a:pt x="1432" y="198"/>
                  </a:lnTo>
                  <a:lnTo>
                    <a:pt x="1438" y="206"/>
                  </a:lnTo>
                  <a:lnTo>
                    <a:pt x="1438" y="206"/>
                  </a:lnTo>
                  <a:lnTo>
                    <a:pt x="1434" y="212"/>
                  </a:lnTo>
                  <a:lnTo>
                    <a:pt x="1430" y="218"/>
                  </a:lnTo>
                  <a:lnTo>
                    <a:pt x="1426" y="234"/>
                  </a:lnTo>
                  <a:lnTo>
                    <a:pt x="1426" y="234"/>
                  </a:lnTo>
                  <a:lnTo>
                    <a:pt x="1424" y="240"/>
                  </a:lnTo>
                  <a:lnTo>
                    <a:pt x="1416" y="246"/>
                  </a:lnTo>
                  <a:lnTo>
                    <a:pt x="1408" y="250"/>
                  </a:lnTo>
                  <a:lnTo>
                    <a:pt x="1400" y="252"/>
                  </a:lnTo>
                  <a:lnTo>
                    <a:pt x="1400" y="252"/>
                  </a:lnTo>
                  <a:lnTo>
                    <a:pt x="1398" y="252"/>
                  </a:lnTo>
                  <a:lnTo>
                    <a:pt x="1398" y="252"/>
                  </a:lnTo>
                  <a:lnTo>
                    <a:pt x="1406" y="246"/>
                  </a:lnTo>
                  <a:lnTo>
                    <a:pt x="1412" y="240"/>
                  </a:lnTo>
                  <a:lnTo>
                    <a:pt x="1416" y="232"/>
                  </a:lnTo>
                  <a:lnTo>
                    <a:pt x="1420" y="224"/>
                  </a:lnTo>
                  <a:lnTo>
                    <a:pt x="1420" y="224"/>
                  </a:lnTo>
                  <a:lnTo>
                    <a:pt x="1420" y="220"/>
                  </a:lnTo>
                  <a:lnTo>
                    <a:pt x="1420" y="216"/>
                  </a:lnTo>
                  <a:lnTo>
                    <a:pt x="1416" y="210"/>
                  </a:lnTo>
                  <a:lnTo>
                    <a:pt x="1412" y="206"/>
                  </a:lnTo>
                  <a:lnTo>
                    <a:pt x="1408" y="198"/>
                  </a:lnTo>
                  <a:lnTo>
                    <a:pt x="1408" y="198"/>
                  </a:lnTo>
                  <a:lnTo>
                    <a:pt x="1410" y="188"/>
                  </a:lnTo>
                  <a:lnTo>
                    <a:pt x="1414" y="178"/>
                  </a:lnTo>
                  <a:lnTo>
                    <a:pt x="1414" y="178"/>
                  </a:lnTo>
                  <a:lnTo>
                    <a:pt x="1418" y="170"/>
                  </a:lnTo>
                  <a:lnTo>
                    <a:pt x="1418" y="166"/>
                  </a:lnTo>
                  <a:lnTo>
                    <a:pt x="1414" y="162"/>
                  </a:lnTo>
                  <a:lnTo>
                    <a:pt x="1414" y="162"/>
                  </a:lnTo>
                  <a:lnTo>
                    <a:pt x="1408" y="154"/>
                  </a:lnTo>
                  <a:lnTo>
                    <a:pt x="1406" y="150"/>
                  </a:lnTo>
                  <a:lnTo>
                    <a:pt x="1408" y="146"/>
                  </a:lnTo>
                  <a:lnTo>
                    <a:pt x="1408" y="146"/>
                  </a:lnTo>
                  <a:lnTo>
                    <a:pt x="1414" y="142"/>
                  </a:lnTo>
                  <a:lnTo>
                    <a:pt x="1420" y="140"/>
                  </a:lnTo>
                  <a:lnTo>
                    <a:pt x="1428" y="138"/>
                  </a:lnTo>
                  <a:lnTo>
                    <a:pt x="1432" y="134"/>
                  </a:lnTo>
                  <a:lnTo>
                    <a:pt x="1432" y="134"/>
                  </a:lnTo>
                  <a:lnTo>
                    <a:pt x="1434" y="130"/>
                  </a:lnTo>
                  <a:lnTo>
                    <a:pt x="1432" y="126"/>
                  </a:lnTo>
                  <a:lnTo>
                    <a:pt x="1428" y="118"/>
                  </a:lnTo>
                  <a:lnTo>
                    <a:pt x="1428" y="118"/>
                  </a:lnTo>
                  <a:lnTo>
                    <a:pt x="1426" y="114"/>
                  </a:lnTo>
                  <a:lnTo>
                    <a:pt x="1426" y="110"/>
                  </a:lnTo>
                  <a:lnTo>
                    <a:pt x="1424" y="106"/>
                  </a:lnTo>
                  <a:lnTo>
                    <a:pt x="1422" y="104"/>
                  </a:lnTo>
                  <a:lnTo>
                    <a:pt x="1422" y="104"/>
                  </a:lnTo>
                  <a:lnTo>
                    <a:pt x="1420" y="102"/>
                  </a:lnTo>
                  <a:lnTo>
                    <a:pt x="1416" y="100"/>
                  </a:lnTo>
                  <a:lnTo>
                    <a:pt x="1416" y="100"/>
                  </a:lnTo>
                  <a:lnTo>
                    <a:pt x="1412" y="102"/>
                  </a:lnTo>
                  <a:lnTo>
                    <a:pt x="1406" y="106"/>
                  </a:lnTo>
                  <a:lnTo>
                    <a:pt x="1402" y="110"/>
                  </a:lnTo>
                  <a:lnTo>
                    <a:pt x="1396" y="112"/>
                  </a:lnTo>
                  <a:lnTo>
                    <a:pt x="1396" y="112"/>
                  </a:lnTo>
                  <a:lnTo>
                    <a:pt x="1394" y="112"/>
                  </a:lnTo>
                  <a:lnTo>
                    <a:pt x="1394" y="112"/>
                  </a:lnTo>
                  <a:lnTo>
                    <a:pt x="1392" y="112"/>
                  </a:lnTo>
                  <a:lnTo>
                    <a:pt x="1392" y="112"/>
                  </a:lnTo>
                  <a:lnTo>
                    <a:pt x="1386" y="110"/>
                  </a:lnTo>
                  <a:lnTo>
                    <a:pt x="1386" y="110"/>
                  </a:lnTo>
                  <a:lnTo>
                    <a:pt x="1382" y="112"/>
                  </a:lnTo>
                  <a:lnTo>
                    <a:pt x="1380" y="112"/>
                  </a:lnTo>
                  <a:lnTo>
                    <a:pt x="1380" y="112"/>
                  </a:lnTo>
                  <a:lnTo>
                    <a:pt x="1378" y="116"/>
                  </a:lnTo>
                  <a:lnTo>
                    <a:pt x="1378" y="122"/>
                  </a:lnTo>
                  <a:lnTo>
                    <a:pt x="1376" y="132"/>
                  </a:lnTo>
                  <a:lnTo>
                    <a:pt x="1376" y="132"/>
                  </a:lnTo>
                  <a:lnTo>
                    <a:pt x="1372" y="140"/>
                  </a:lnTo>
                  <a:lnTo>
                    <a:pt x="1370" y="144"/>
                  </a:lnTo>
                  <a:lnTo>
                    <a:pt x="1366" y="146"/>
                  </a:lnTo>
                  <a:lnTo>
                    <a:pt x="1366" y="146"/>
                  </a:lnTo>
                  <a:lnTo>
                    <a:pt x="1358" y="150"/>
                  </a:lnTo>
                  <a:lnTo>
                    <a:pt x="1348" y="152"/>
                  </a:lnTo>
                  <a:lnTo>
                    <a:pt x="1340" y="154"/>
                  </a:lnTo>
                  <a:lnTo>
                    <a:pt x="1332" y="158"/>
                  </a:lnTo>
                  <a:lnTo>
                    <a:pt x="1332" y="158"/>
                  </a:lnTo>
                  <a:lnTo>
                    <a:pt x="1332" y="162"/>
                  </a:lnTo>
                  <a:lnTo>
                    <a:pt x="1332" y="166"/>
                  </a:lnTo>
                  <a:lnTo>
                    <a:pt x="1336" y="166"/>
                  </a:lnTo>
                  <a:lnTo>
                    <a:pt x="1338" y="170"/>
                  </a:lnTo>
                  <a:lnTo>
                    <a:pt x="1338" y="170"/>
                  </a:lnTo>
                  <a:lnTo>
                    <a:pt x="1340" y="174"/>
                  </a:lnTo>
                  <a:lnTo>
                    <a:pt x="1338" y="178"/>
                  </a:lnTo>
                  <a:lnTo>
                    <a:pt x="1338" y="182"/>
                  </a:lnTo>
                  <a:lnTo>
                    <a:pt x="1336" y="186"/>
                  </a:lnTo>
                  <a:lnTo>
                    <a:pt x="1336" y="186"/>
                  </a:lnTo>
                  <a:lnTo>
                    <a:pt x="1338" y="190"/>
                  </a:lnTo>
                  <a:lnTo>
                    <a:pt x="1342" y="192"/>
                  </a:lnTo>
                  <a:lnTo>
                    <a:pt x="1346" y="194"/>
                  </a:lnTo>
                  <a:lnTo>
                    <a:pt x="1352" y="196"/>
                  </a:lnTo>
                  <a:lnTo>
                    <a:pt x="1352" y="196"/>
                  </a:lnTo>
                  <a:lnTo>
                    <a:pt x="1358" y="204"/>
                  </a:lnTo>
                  <a:lnTo>
                    <a:pt x="1364" y="212"/>
                  </a:lnTo>
                  <a:lnTo>
                    <a:pt x="1364" y="212"/>
                  </a:lnTo>
                  <a:lnTo>
                    <a:pt x="1364" y="216"/>
                  </a:lnTo>
                  <a:lnTo>
                    <a:pt x="1360" y="220"/>
                  </a:lnTo>
                  <a:lnTo>
                    <a:pt x="1354" y="222"/>
                  </a:lnTo>
                  <a:lnTo>
                    <a:pt x="1350" y="222"/>
                  </a:lnTo>
                  <a:lnTo>
                    <a:pt x="1350" y="222"/>
                  </a:lnTo>
                  <a:lnTo>
                    <a:pt x="1348" y="222"/>
                  </a:lnTo>
                  <a:lnTo>
                    <a:pt x="1348" y="222"/>
                  </a:lnTo>
                  <a:lnTo>
                    <a:pt x="1342" y="218"/>
                  </a:lnTo>
                  <a:lnTo>
                    <a:pt x="1336" y="212"/>
                  </a:lnTo>
                  <a:lnTo>
                    <a:pt x="1336" y="212"/>
                  </a:lnTo>
                  <a:lnTo>
                    <a:pt x="1330" y="206"/>
                  </a:lnTo>
                  <a:lnTo>
                    <a:pt x="1324" y="200"/>
                  </a:lnTo>
                  <a:lnTo>
                    <a:pt x="1324" y="200"/>
                  </a:lnTo>
                  <a:lnTo>
                    <a:pt x="1320" y="196"/>
                  </a:lnTo>
                  <a:lnTo>
                    <a:pt x="1314" y="194"/>
                  </a:lnTo>
                  <a:lnTo>
                    <a:pt x="1302" y="192"/>
                  </a:lnTo>
                  <a:lnTo>
                    <a:pt x="1302" y="192"/>
                  </a:lnTo>
                  <a:lnTo>
                    <a:pt x="1298" y="190"/>
                  </a:lnTo>
                  <a:lnTo>
                    <a:pt x="1296" y="186"/>
                  </a:lnTo>
                  <a:lnTo>
                    <a:pt x="1292" y="184"/>
                  </a:lnTo>
                  <a:lnTo>
                    <a:pt x="1290" y="180"/>
                  </a:lnTo>
                  <a:lnTo>
                    <a:pt x="1290" y="180"/>
                  </a:lnTo>
                  <a:lnTo>
                    <a:pt x="1286" y="180"/>
                  </a:lnTo>
                  <a:lnTo>
                    <a:pt x="1286" y="180"/>
                  </a:lnTo>
                  <a:lnTo>
                    <a:pt x="1280" y="180"/>
                  </a:lnTo>
                  <a:lnTo>
                    <a:pt x="1280" y="180"/>
                  </a:lnTo>
                  <a:lnTo>
                    <a:pt x="1274" y="182"/>
                  </a:lnTo>
                  <a:lnTo>
                    <a:pt x="1274" y="182"/>
                  </a:lnTo>
                  <a:lnTo>
                    <a:pt x="1272" y="180"/>
                  </a:lnTo>
                  <a:lnTo>
                    <a:pt x="1272" y="180"/>
                  </a:lnTo>
                  <a:lnTo>
                    <a:pt x="1268" y="180"/>
                  </a:lnTo>
                  <a:lnTo>
                    <a:pt x="1268" y="178"/>
                  </a:lnTo>
                  <a:lnTo>
                    <a:pt x="1264" y="172"/>
                  </a:lnTo>
                  <a:lnTo>
                    <a:pt x="1264" y="172"/>
                  </a:lnTo>
                  <a:lnTo>
                    <a:pt x="1258" y="168"/>
                  </a:lnTo>
                  <a:lnTo>
                    <a:pt x="1250" y="168"/>
                  </a:lnTo>
                  <a:lnTo>
                    <a:pt x="1242" y="166"/>
                  </a:lnTo>
                  <a:lnTo>
                    <a:pt x="1236" y="164"/>
                  </a:lnTo>
                  <a:lnTo>
                    <a:pt x="1236" y="164"/>
                  </a:lnTo>
                  <a:lnTo>
                    <a:pt x="1230" y="168"/>
                  </a:lnTo>
                  <a:lnTo>
                    <a:pt x="1230" y="172"/>
                  </a:lnTo>
                  <a:lnTo>
                    <a:pt x="1232" y="176"/>
                  </a:lnTo>
                  <a:lnTo>
                    <a:pt x="1236" y="178"/>
                  </a:lnTo>
                  <a:lnTo>
                    <a:pt x="1248" y="184"/>
                  </a:lnTo>
                  <a:lnTo>
                    <a:pt x="1254" y="186"/>
                  </a:lnTo>
                  <a:lnTo>
                    <a:pt x="1256" y="188"/>
                  </a:lnTo>
                  <a:lnTo>
                    <a:pt x="1256" y="188"/>
                  </a:lnTo>
                  <a:lnTo>
                    <a:pt x="1258" y="200"/>
                  </a:lnTo>
                  <a:lnTo>
                    <a:pt x="1258" y="210"/>
                  </a:lnTo>
                  <a:lnTo>
                    <a:pt x="1258" y="210"/>
                  </a:lnTo>
                  <a:lnTo>
                    <a:pt x="1254" y="212"/>
                  </a:lnTo>
                  <a:lnTo>
                    <a:pt x="1248" y="216"/>
                  </a:lnTo>
                  <a:lnTo>
                    <a:pt x="1236" y="222"/>
                  </a:lnTo>
                  <a:lnTo>
                    <a:pt x="1236" y="222"/>
                  </a:lnTo>
                  <a:lnTo>
                    <a:pt x="1234" y="216"/>
                  </a:lnTo>
                  <a:lnTo>
                    <a:pt x="1234" y="208"/>
                  </a:lnTo>
                  <a:lnTo>
                    <a:pt x="1232" y="202"/>
                  </a:lnTo>
                  <a:lnTo>
                    <a:pt x="1230" y="200"/>
                  </a:lnTo>
                  <a:lnTo>
                    <a:pt x="1226" y="200"/>
                  </a:lnTo>
                  <a:lnTo>
                    <a:pt x="1226" y="200"/>
                  </a:lnTo>
                  <a:lnTo>
                    <a:pt x="1222" y="200"/>
                  </a:lnTo>
                  <a:lnTo>
                    <a:pt x="1222" y="200"/>
                  </a:lnTo>
                  <a:lnTo>
                    <a:pt x="1218" y="202"/>
                  </a:lnTo>
                  <a:lnTo>
                    <a:pt x="1214" y="204"/>
                  </a:lnTo>
                  <a:lnTo>
                    <a:pt x="1206" y="210"/>
                  </a:lnTo>
                  <a:lnTo>
                    <a:pt x="1206" y="210"/>
                  </a:lnTo>
                  <a:lnTo>
                    <a:pt x="1200" y="214"/>
                  </a:lnTo>
                  <a:lnTo>
                    <a:pt x="1200" y="214"/>
                  </a:lnTo>
                  <a:lnTo>
                    <a:pt x="1192" y="212"/>
                  </a:lnTo>
                  <a:lnTo>
                    <a:pt x="1192" y="212"/>
                  </a:lnTo>
                  <a:lnTo>
                    <a:pt x="1186" y="210"/>
                  </a:lnTo>
                  <a:lnTo>
                    <a:pt x="1186" y="210"/>
                  </a:lnTo>
                  <a:lnTo>
                    <a:pt x="1180" y="212"/>
                  </a:lnTo>
                  <a:lnTo>
                    <a:pt x="1174" y="214"/>
                  </a:lnTo>
                  <a:lnTo>
                    <a:pt x="1174" y="214"/>
                  </a:lnTo>
                  <a:lnTo>
                    <a:pt x="1170" y="220"/>
                  </a:lnTo>
                  <a:lnTo>
                    <a:pt x="1166" y="222"/>
                  </a:lnTo>
                  <a:lnTo>
                    <a:pt x="1164" y="224"/>
                  </a:lnTo>
                  <a:lnTo>
                    <a:pt x="1164" y="224"/>
                  </a:lnTo>
                  <a:lnTo>
                    <a:pt x="1162" y="222"/>
                  </a:lnTo>
                  <a:lnTo>
                    <a:pt x="1162" y="222"/>
                  </a:lnTo>
                  <a:lnTo>
                    <a:pt x="1158" y="220"/>
                  </a:lnTo>
                  <a:lnTo>
                    <a:pt x="1158" y="218"/>
                  </a:lnTo>
                  <a:lnTo>
                    <a:pt x="1162" y="210"/>
                  </a:lnTo>
                  <a:lnTo>
                    <a:pt x="1164" y="204"/>
                  </a:lnTo>
                  <a:lnTo>
                    <a:pt x="1162" y="202"/>
                  </a:lnTo>
                  <a:lnTo>
                    <a:pt x="1158" y="200"/>
                  </a:lnTo>
                  <a:lnTo>
                    <a:pt x="1158" y="200"/>
                  </a:lnTo>
                  <a:lnTo>
                    <a:pt x="1158" y="200"/>
                  </a:lnTo>
                  <a:lnTo>
                    <a:pt x="1158" y="200"/>
                  </a:lnTo>
                  <a:lnTo>
                    <a:pt x="1152" y="202"/>
                  </a:lnTo>
                  <a:lnTo>
                    <a:pt x="1144" y="208"/>
                  </a:lnTo>
                  <a:lnTo>
                    <a:pt x="1138" y="212"/>
                  </a:lnTo>
                  <a:lnTo>
                    <a:pt x="1130" y="216"/>
                  </a:lnTo>
                  <a:lnTo>
                    <a:pt x="1130" y="216"/>
                  </a:lnTo>
                  <a:lnTo>
                    <a:pt x="1118" y="218"/>
                  </a:lnTo>
                  <a:lnTo>
                    <a:pt x="1112" y="220"/>
                  </a:lnTo>
                  <a:lnTo>
                    <a:pt x="1106" y="224"/>
                  </a:lnTo>
                  <a:lnTo>
                    <a:pt x="1106" y="224"/>
                  </a:lnTo>
                  <a:lnTo>
                    <a:pt x="1098" y="230"/>
                  </a:lnTo>
                  <a:lnTo>
                    <a:pt x="1088" y="236"/>
                  </a:lnTo>
                  <a:lnTo>
                    <a:pt x="1088" y="236"/>
                  </a:lnTo>
                  <a:lnTo>
                    <a:pt x="1078" y="240"/>
                  </a:lnTo>
                  <a:lnTo>
                    <a:pt x="1074" y="244"/>
                  </a:lnTo>
                  <a:lnTo>
                    <a:pt x="1070" y="248"/>
                  </a:lnTo>
                  <a:lnTo>
                    <a:pt x="1070" y="248"/>
                  </a:lnTo>
                  <a:lnTo>
                    <a:pt x="1064" y="246"/>
                  </a:lnTo>
                  <a:lnTo>
                    <a:pt x="1060" y="240"/>
                  </a:lnTo>
                  <a:lnTo>
                    <a:pt x="1058" y="234"/>
                  </a:lnTo>
                  <a:lnTo>
                    <a:pt x="1056" y="230"/>
                  </a:lnTo>
                  <a:lnTo>
                    <a:pt x="1056" y="230"/>
                  </a:lnTo>
                  <a:lnTo>
                    <a:pt x="1074" y="224"/>
                  </a:lnTo>
                  <a:lnTo>
                    <a:pt x="1078" y="222"/>
                  </a:lnTo>
                  <a:lnTo>
                    <a:pt x="1080" y="220"/>
                  </a:lnTo>
                  <a:lnTo>
                    <a:pt x="1080" y="218"/>
                  </a:lnTo>
                  <a:lnTo>
                    <a:pt x="1078" y="214"/>
                  </a:lnTo>
                  <a:lnTo>
                    <a:pt x="1078" y="214"/>
                  </a:lnTo>
                  <a:lnTo>
                    <a:pt x="1072" y="210"/>
                  </a:lnTo>
                  <a:lnTo>
                    <a:pt x="1064" y="206"/>
                  </a:lnTo>
                  <a:lnTo>
                    <a:pt x="1064" y="206"/>
                  </a:lnTo>
                  <a:lnTo>
                    <a:pt x="1060" y="202"/>
                  </a:lnTo>
                  <a:lnTo>
                    <a:pt x="1056" y="200"/>
                  </a:lnTo>
                  <a:lnTo>
                    <a:pt x="1056" y="200"/>
                  </a:lnTo>
                  <a:lnTo>
                    <a:pt x="1050" y="202"/>
                  </a:lnTo>
                  <a:lnTo>
                    <a:pt x="1050" y="202"/>
                  </a:lnTo>
                  <a:lnTo>
                    <a:pt x="1048" y="206"/>
                  </a:lnTo>
                  <a:lnTo>
                    <a:pt x="1046" y="210"/>
                  </a:lnTo>
                  <a:lnTo>
                    <a:pt x="1048" y="218"/>
                  </a:lnTo>
                  <a:lnTo>
                    <a:pt x="1048" y="218"/>
                  </a:lnTo>
                  <a:lnTo>
                    <a:pt x="1050" y="224"/>
                  </a:lnTo>
                  <a:lnTo>
                    <a:pt x="1046" y="230"/>
                  </a:lnTo>
                  <a:lnTo>
                    <a:pt x="1046" y="230"/>
                  </a:lnTo>
                  <a:lnTo>
                    <a:pt x="1038" y="236"/>
                  </a:lnTo>
                  <a:lnTo>
                    <a:pt x="1038" y="240"/>
                  </a:lnTo>
                  <a:lnTo>
                    <a:pt x="1038" y="244"/>
                  </a:lnTo>
                  <a:lnTo>
                    <a:pt x="1038" y="244"/>
                  </a:lnTo>
                  <a:lnTo>
                    <a:pt x="1040" y="250"/>
                  </a:lnTo>
                  <a:lnTo>
                    <a:pt x="1042" y="258"/>
                  </a:lnTo>
                  <a:lnTo>
                    <a:pt x="1042" y="258"/>
                  </a:lnTo>
                  <a:lnTo>
                    <a:pt x="1034" y="258"/>
                  </a:lnTo>
                  <a:lnTo>
                    <a:pt x="1034" y="258"/>
                  </a:lnTo>
                  <a:lnTo>
                    <a:pt x="1026" y="256"/>
                  </a:lnTo>
                  <a:lnTo>
                    <a:pt x="1026" y="256"/>
                  </a:lnTo>
                  <a:lnTo>
                    <a:pt x="1018" y="256"/>
                  </a:lnTo>
                  <a:lnTo>
                    <a:pt x="1018" y="256"/>
                  </a:lnTo>
                  <a:lnTo>
                    <a:pt x="1014" y="256"/>
                  </a:lnTo>
                  <a:lnTo>
                    <a:pt x="1014" y="256"/>
                  </a:lnTo>
                  <a:lnTo>
                    <a:pt x="1008" y="258"/>
                  </a:lnTo>
                  <a:lnTo>
                    <a:pt x="1002" y="260"/>
                  </a:lnTo>
                  <a:lnTo>
                    <a:pt x="996" y="264"/>
                  </a:lnTo>
                  <a:lnTo>
                    <a:pt x="990" y="266"/>
                  </a:lnTo>
                  <a:lnTo>
                    <a:pt x="990" y="266"/>
                  </a:lnTo>
                  <a:lnTo>
                    <a:pt x="976" y="266"/>
                  </a:lnTo>
                  <a:lnTo>
                    <a:pt x="974" y="266"/>
                  </a:lnTo>
                  <a:lnTo>
                    <a:pt x="972" y="268"/>
                  </a:lnTo>
                  <a:lnTo>
                    <a:pt x="972" y="270"/>
                  </a:lnTo>
                  <a:lnTo>
                    <a:pt x="974" y="274"/>
                  </a:lnTo>
                  <a:lnTo>
                    <a:pt x="974" y="274"/>
                  </a:lnTo>
                  <a:lnTo>
                    <a:pt x="978" y="280"/>
                  </a:lnTo>
                  <a:lnTo>
                    <a:pt x="984" y="282"/>
                  </a:lnTo>
                  <a:lnTo>
                    <a:pt x="988" y="288"/>
                  </a:lnTo>
                  <a:lnTo>
                    <a:pt x="990" y="290"/>
                  </a:lnTo>
                  <a:lnTo>
                    <a:pt x="988" y="294"/>
                  </a:lnTo>
                  <a:lnTo>
                    <a:pt x="988" y="294"/>
                  </a:lnTo>
                  <a:lnTo>
                    <a:pt x="986" y="294"/>
                  </a:lnTo>
                  <a:lnTo>
                    <a:pt x="986" y="294"/>
                  </a:lnTo>
                  <a:lnTo>
                    <a:pt x="982" y="292"/>
                  </a:lnTo>
                  <a:lnTo>
                    <a:pt x="978" y="290"/>
                  </a:lnTo>
                  <a:lnTo>
                    <a:pt x="978" y="290"/>
                  </a:lnTo>
                  <a:lnTo>
                    <a:pt x="974" y="288"/>
                  </a:lnTo>
                  <a:lnTo>
                    <a:pt x="970" y="288"/>
                  </a:lnTo>
                  <a:lnTo>
                    <a:pt x="970" y="288"/>
                  </a:lnTo>
                  <a:lnTo>
                    <a:pt x="964" y="288"/>
                  </a:lnTo>
                  <a:lnTo>
                    <a:pt x="964" y="288"/>
                  </a:lnTo>
                  <a:lnTo>
                    <a:pt x="956" y="280"/>
                  </a:lnTo>
                  <a:lnTo>
                    <a:pt x="952" y="278"/>
                  </a:lnTo>
                  <a:lnTo>
                    <a:pt x="948" y="276"/>
                  </a:lnTo>
                  <a:lnTo>
                    <a:pt x="948" y="276"/>
                  </a:lnTo>
                  <a:lnTo>
                    <a:pt x="944" y="276"/>
                  </a:lnTo>
                  <a:lnTo>
                    <a:pt x="944" y="276"/>
                  </a:lnTo>
                  <a:lnTo>
                    <a:pt x="940" y="280"/>
                  </a:lnTo>
                  <a:lnTo>
                    <a:pt x="938" y="284"/>
                  </a:lnTo>
                  <a:lnTo>
                    <a:pt x="938" y="288"/>
                  </a:lnTo>
                  <a:lnTo>
                    <a:pt x="942" y="292"/>
                  </a:lnTo>
                  <a:lnTo>
                    <a:pt x="942" y="292"/>
                  </a:lnTo>
                  <a:lnTo>
                    <a:pt x="946" y="294"/>
                  </a:lnTo>
                  <a:lnTo>
                    <a:pt x="952" y="298"/>
                  </a:lnTo>
                  <a:lnTo>
                    <a:pt x="954" y="300"/>
                  </a:lnTo>
                  <a:lnTo>
                    <a:pt x="954" y="302"/>
                  </a:lnTo>
                  <a:lnTo>
                    <a:pt x="954" y="304"/>
                  </a:lnTo>
                  <a:lnTo>
                    <a:pt x="950" y="306"/>
                  </a:lnTo>
                  <a:lnTo>
                    <a:pt x="950" y="306"/>
                  </a:lnTo>
                  <a:lnTo>
                    <a:pt x="944" y="306"/>
                  </a:lnTo>
                  <a:lnTo>
                    <a:pt x="944" y="306"/>
                  </a:lnTo>
                  <a:lnTo>
                    <a:pt x="936" y="304"/>
                  </a:lnTo>
                  <a:lnTo>
                    <a:pt x="930" y="300"/>
                  </a:lnTo>
                  <a:lnTo>
                    <a:pt x="930" y="300"/>
                  </a:lnTo>
                  <a:lnTo>
                    <a:pt x="922" y="294"/>
                  </a:lnTo>
                  <a:lnTo>
                    <a:pt x="914" y="290"/>
                  </a:lnTo>
                  <a:lnTo>
                    <a:pt x="914" y="290"/>
                  </a:lnTo>
                  <a:lnTo>
                    <a:pt x="914" y="286"/>
                  </a:lnTo>
                  <a:lnTo>
                    <a:pt x="914" y="284"/>
                  </a:lnTo>
                  <a:lnTo>
                    <a:pt x="918" y="276"/>
                  </a:lnTo>
                  <a:lnTo>
                    <a:pt x="920" y="270"/>
                  </a:lnTo>
                  <a:lnTo>
                    <a:pt x="920" y="262"/>
                  </a:lnTo>
                  <a:lnTo>
                    <a:pt x="920" y="262"/>
                  </a:lnTo>
                  <a:lnTo>
                    <a:pt x="918" y="260"/>
                  </a:lnTo>
                  <a:lnTo>
                    <a:pt x="914" y="256"/>
                  </a:lnTo>
                  <a:lnTo>
                    <a:pt x="904" y="252"/>
                  </a:lnTo>
                  <a:lnTo>
                    <a:pt x="904" y="252"/>
                  </a:lnTo>
                  <a:lnTo>
                    <a:pt x="900" y="250"/>
                  </a:lnTo>
                  <a:lnTo>
                    <a:pt x="898" y="246"/>
                  </a:lnTo>
                  <a:lnTo>
                    <a:pt x="896" y="240"/>
                  </a:lnTo>
                  <a:lnTo>
                    <a:pt x="898" y="236"/>
                  </a:lnTo>
                  <a:lnTo>
                    <a:pt x="898" y="236"/>
                  </a:lnTo>
                  <a:lnTo>
                    <a:pt x="902" y="234"/>
                  </a:lnTo>
                  <a:lnTo>
                    <a:pt x="906" y="234"/>
                  </a:lnTo>
                  <a:lnTo>
                    <a:pt x="906" y="234"/>
                  </a:lnTo>
                  <a:lnTo>
                    <a:pt x="906" y="234"/>
                  </a:lnTo>
                  <a:lnTo>
                    <a:pt x="906" y="234"/>
                  </a:lnTo>
                  <a:lnTo>
                    <a:pt x="910" y="242"/>
                  </a:lnTo>
                  <a:lnTo>
                    <a:pt x="918" y="250"/>
                  </a:lnTo>
                  <a:lnTo>
                    <a:pt x="918" y="250"/>
                  </a:lnTo>
                  <a:lnTo>
                    <a:pt x="922" y="252"/>
                  </a:lnTo>
                  <a:lnTo>
                    <a:pt x="926" y="252"/>
                  </a:lnTo>
                  <a:lnTo>
                    <a:pt x="926" y="252"/>
                  </a:lnTo>
                  <a:lnTo>
                    <a:pt x="930" y="252"/>
                  </a:lnTo>
                  <a:lnTo>
                    <a:pt x="930" y="252"/>
                  </a:lnTo>
                  <a:lnTo>
                    <a:pt x="936" y="252"/>
                  </a:lnTo>
                  <a:lnTo>
                    <a:pt x="936" y="252"/>
                  </a:lnTo>
                  <a:lnTo>
                    <a:pt x="938" y="252"/>
                  </a:lnTo>
                  <a:lnTo>
                    <a:pt x="938" y="252"/>
                  </a:lnTo>
                  <a:lnTo>
                    <a:pt x="944" y="254"/>
                  </a:lnTo>
                  <a:lnTo>
                    <a:pt x="948" y="256"/>
                  </a:lnTo>
                  <a:lnTo>
                    <a:pt x="952" y="260"/>
                  </a:lnTo>
                  <a:lnTo>
                    <a:pt x="956" y="262"/>
                  </a:lnTo>
                  <a:lnTo>
                    <a:pt x="956" y="262"/>
                  </a:lnTo>
                  <a:lnTo>
                    <a:pt x="962" y="262"/>
                  </a:lnTo>
                  <a:lnTo>
                    <a:pt x="962" y="262"/>
                  </a:lnTo>
                  <a:lnTo>
                    <a:pt x="970" y="262"/>
                  </a:lnTo>
                  <a:lnTo>
                    <a:pt x="980" y="260"/>
                  </a:lnTo>
                  <a:lnTo>
                    <a:pt x="990" y="256"/>
                  </a:lnTo>
                  <a:lnTo>
                    <a:pt x="998" y="252"/>
                  </a:lnTo>
                  <a:lnTo>
                    <a:pt x="1006" y="248"/>
                  </a:lnTo>
                  <a:lnTo>
                    <a:pt x="1010" y="242"/>
                  </a:lnTo>
                  <a:lnTo>
                    <a:pt x="1010" y="236"/>
                  </a:lnTo>
                  <a:lnTo>
                    <a:pt x="1006" y="230"/>
                  </a:lnTo>
                  <a:lnTo>
                    <a:pt x="1006" y="230"/>
                  </a:lnTo>
                  <a:lnTo>
                    <a:pt x="996" y="220"/>
                  </a:lnTo>
                  <a:lnTo>
                    <a:pt x="992" y="216"/>
                  </a:lnTo>
                  <a:lnTo>
                    <a:pt x="990" y="208"/>
                  </a:lnTo>
                  <a:lnTo>
                    <a:pt x="990" y="208"/>
                  </a:lnTo>
                  <a:lnTo>
                    <a:pt x="972" y="206"/>
                  </a:lnTo>
                  <a:lnTo>
                    <a:pt x="962" y="202"/>
                  </a:lnTo>
                  <a:lnTo>
                    <a:pt x="956" y="198"/>
                  </a:lnTo>
                  <a:lnTo>
                    <a:pt x="956" y="198"/>
                  </a:lnTo>
                  <a:lnTo>
                    <a:pt x="952" y="192"/>
                  </a:lnTo>
                  <a:lnTo>
                    <a:pt x="950" y="186"/>
                  </a:lnTo>
                  <a:lnTo>
                    <a:pt x="946" y="182"/>
                  </a:lnTo>
                  <a:lnTo>
                    <a:pt x="942" y="180"/>
                  </a:lnTo>
                  <a:lnTo>
                    <a:pt x="942" y="180"/>
                  </a:lnTo>
                  <a:lnTo>
                    <a:pt x="934" y="182"/>
                  </a:lnTo>
                  <a:lnTo>
                    <a:pt x="934" y="182"/>
                  </a:lnTo>
                  <a:lnTo>
                    <a:pt x="924" y="184"/>
                  </a:lnTo>
                  <a:lnTo>
                    <a:pt x="912" y="186"/>
                  </a:lnTo>
                  <a:lnTo>
                    <a:pt x="912" y="186"/>
                  </a:lnTo>
                  <a:lnTo>
                    <a:pt x="906" y="184"/>
                  </a:lnTo>
                  <a:lnTo>
                    <a:pt x="904" y="182"/>
                  </a:lnTo>
                  <a:lnTo>
                    <a:pt x="902" y="178"/>
                  </a:lnTo>
                  <a:lnTo>
                    <a:pt x="902" y="178"/>
                  </a:lnTo>
                  <a:lnTo>
                    <a:pt x="904" y="172"/>
                  </a:lnTo>
                  <a:lnTo>
                    <a:pt x="904" y="168"/>
                  </a:lnTo>
                  <a:lnTo>
                    <a:pt x="904" y="166"/>
                  </a:lnTo>
                  <a:lnTo>
                    <a:pt x="900" y="162"/>
                  </a:lnTo>
                  <a:lnTo>
                    <a:pt x="900" y="162"/>
                  </a:lnTo>
                  <a:lnTo>
                    <a:pt x="890" y="158"/>
                  </a:lnTo>
                  <a:lnTo>
                    <a:pt x="880" y="154"/>
                  </a:lnTo>
                  <a:lnTo>
                    <a:pt x="880" y="154"/>
                  </a:lnTo>
                  <a:lnTo>
                    <a:pt x="876" y="150"/>
                  </a:lnTo>
                  <a:lnTo>
                    <a:pt x="872" y="146"/>
                  </a:lnTo>
                  <a:lnTo>
                    <a:pt x="868" y="142"/>
                  </a:lnTo>
                  <a:lnTo>
                    <a:pt x="862" y="138"/>
                  </a:lnTo>
                  <a:lnTo>
                    <a:pt x="862" y="138"/>
                  </a:lnTo>
                  <a:lnTo>
                    <a:pt x="856" y="136"/>
                  </a:lnTo>
                  <a:lnTo>
                    <a:pt x="856" y="136"/>
                  </a:lnTo>
                  <a:lnTo>
                    <a:pt x="846" y="138"/>
                  </a:lnTo>
                  <a:lnTo>
                    <a:pt x="836" y="142"/>
                  </a:lnTo>
                  <a:lnTo>
                    <a:pt x="826" y="144"/>
                  </a:lnTo>
                  <a:lnTo>
                    <a:pt x="818" y="146"/>
                  </a:lnTo>
                  <a:lnTo>
                    <a:pt x="818" y="146"/>
                  </a:lnTo>
                  <a:lnTo>
                    <a:pt x="818" y="146"/>
                  </a:lnTo>
                  <a:lnTo>
                    <a:pt x="818" y="146"/>
                  </a:lnTo>
                  <a:lnTo>
                    <a:pt x="814" y="146"/>
                  </a:lnTo>
                  <a:lnTo>
                    <a:pt x="812" y="144"/>
                  </a:lnTo>
                  <a:lnTo>
                    <a:pt x="810" y="142"/>
                  </a:lnTo>
                  <a:lnTo>
                    <a:pt x="806" y="142"/>
                  </a:lnTo>
                  <a:lnTo>
                    <a:pt x="806" y="142"/>
                  </a:lnTo>
                  <a:lnTo>
                    <a:pt x="806" y="142"/>
                  </a:lnTo>
                  <a:lnTo>
                    <a:pt x="806" y="142"/>
                  </a:lnTo>
                  <a:lnTo>
                    <a:pt x="800" y="142"/>
                  </a:lnTo>
                  <a:lnTo>
                    <a:pt x="796" y="144"/>
                  </a:lnTo>
                  <a:lnTo>
                    <a:pt x="786" y="150"/>
                  </a:lnTo>
                  <a:lnTo>
                    <a:pt x="778" y="158"/>
                  </a:lnTo>
                  <a:lnTo>
                    <a:pt x="768" y="164"/>
                  </a:lnTo>
                  <a:lnTo>
                    <a:pt x="768" y="164"/>
                  </a:lnTo>
                  <a:lnTo>
                    <a:pt x="752" y="168"/>
                  </a:lnTo>
                  <a:lnTo>
                    <a:pt x="738" y="170"/>
                  </a:lnTo>
                  <a:lnTo>
                    <a:pt x="738" y="170"/>
                  </a:lnTo>
                  <a:lnTo>
                    <a:pt x="736" y="170"/>
                  </a:lnTo>
                  <a:lnTo>
                    <a:pt x="736" y="170"/>
                  </a:lnTo>
                  <a:lnTo>
                    <a:pt x="732" y="170"/>
                  </a:lnTo>
                  <a:lnTo>
                    <a:pt x="728" y="168"/>
                  </a:lnTo>
                  <a:lnTo>
                    <a:pt x="728" y="168"/>
                  </a:lnTo>
                  <a:lnTo>
                    <a:pt x="718" y="166"/>
                  </a:lnTo>
                  <a:lnTo>
                    <a:pt x="718" y="166"/>
                  </a:lnTo>
                  <a:lnTo>
                    <a:pt x="716" y="166"/>
                  </a:lnTo>
                  <a:lnTo>
                    <a:pt x="716" y="166"/>
                  </a:lnTo>
                  <a:lnTo>
                    <a:pt x="710" y="168"/>
                  </a:lnTo>
                  <a:lnTo>
                    <a:pt x="706" y="174"/>
                  </a:lnTo>
                  <a:lnTo>
                    <a:pt x="704" y="178"/>
                  </a:lnTo>
                  <a:lnTo>
                    <a:pt x="700" y="182"/>
                  </a:lnTo>
                  <a:lnTo>
                    <a:pt x="700" y="182"/>
                  </a:lnTo>
                  <a:lnTo>
                    <a:pt x="694" y="186"/>
                  </a:lnTo>
                  <a:lnTo>
                    <a:pt x="688" y="186"/>
                  </a:lnTo>
                  <a:lnTo>
                    <a:pt x="688" y="186"/>
                  </a:lnTo>
                  <a:lnTo>
                    <a:pt x="684" y="186"/>
                  </a:lnTo>
                  <a:lnTo>
                    <a:pt x="684" y="186"/>
                  </a:lnTo>
                  <a:lnTo>
                    <a:pt x="678" y="184"/>
                  </a:lnTo>
                  <a:lnTo>
                    <a:pt x="678" y="184"/>
                  </a:lnTo>
                  <a:lnTo>
                    <a:pt x="674" y="184"/>
                  </a:lnTo>
                  <a:lnTo>
                    <a:pt x="674" y="184"/>
                  </a:lnTo>
                  <a:lnTo>
                    <a:pt x="672" y="198"/>
                  </a:lnTo>
                  <a:lnTo>
                    <a:pt x="670" y="210"/>
                  </a:lnTo>
                  <a:lnTo>
                    <a:pt x="666" y="216"/>
                  </a:lnTo>
                  <a:lnTo>
                    <a:pt x="662" y="220"/>
                  </a:lnTo>
                  <a:lnTo>
                    <a:pt x="656" y="224"/>
                  </a:lnTo>
                  <a:lnTo>
                    <a:pt x="648" y="224"/>
                  </a:lnTo>
                  <a:lnTo>
                    <a:pt x="648" y="224"/>
                  </a:lnTo>
                  <a:lnTo>
                    <a:pt x="646" y="224"/>
                  </a:lnTo>
                  <a:lnTo>
                    <a:pt x="646" y="224"/>
                  </a:lnTo>
                  <a:lnTo>
                    <a:pt x="642" y="234"/>
                  </a:lnTo>
                  <a:lnTo>
                    <a:pt x="640" y="238"/>
                  </a:lnTo>
                  <a:lnTo>
                    <a:pt x="636" y="244"/>
                  </a:lnTo>
                  <a:lnTo>
                    <a:pt x="636" y="244"/>
                  </a:lnTo>
                  <a:lnTo>
                    <a:pt x="620" y="256"/>
                  </a:lnTo>
                  <a:lnTo>
                    <a:pt x="604" y="268"/>
                  </a:lnTo>
                  <a:lnTo>
                    <a:pt x="604" y="268"/>
                  </a:lnTo>
                  <a:lnTo>
                    <a:pt x="578" y="284"/>
                  </a:lnTo>
                  <a:lnTo>
                    <a:pt x="554" y="300"/>
                  </a:lnTo>
                  <a:lnTo>
                    <a:pt x="554" y="300"/>
                  </a:lnTo>
                  <a:lnTo>
                    <a:pt x="542" y="308"/>
                  </a:lnTo>
                  <a:lnTo>
                    <a:pt x="528" y="314"/>
                  </a:lnTo>
                  <a:lnTo>
                    <a:pt x="514" y="322"/>
                  </a:lnTo>
                  <a:lnTo>
                    <a:pt x="510" y="326"/>
                  </a:lnTo>
                  <a:lnTo>
                    <a:pt x="508" y="330"/>
                  </a:lnTo>
                  <a:lnTo>
                    <a:pt x="508" y="330"/>
                  </a:lnTo>
                  <a:lnTo>
                    <a:pt x="506" y="336"/>
                  </a:lnTo>
                  <a:lnTo>
                    <a:pt x="506" y="342"/>
                  </a:lnTo>
                  <a:lnTo>
                    <a:pt x="508" y="346"/>
                  </a:lnTo>
                  <a:lnTo>
                    <a:pt x="508" y="352"/>
                  </a:lnTo>
                  <a:lnTo>
                    <a:pt x="508" y="352"/>
                  </a:lnTo>
                  <a:lnTo>
                    <a:pt x="504" y="358"/>
                  </a:lnTo>
                  <a:lnTo>
                    <a:pt x="502" y="364"/>
                  </a:lnTo>
                  <a:lnTo>
                    <a:pt x="498" y="368"/>
                  </a:lnTo>
                  <a:lnTo>
                    <a:pt x="496" y="374"/>
                  </a:lnTo>
                  <a:lnTo>
                    <a:pt x="496" y="374"/>
                  </a:lnTo>
                  <a:lnTo>
                    <a:pt x="498" y="378"/>
                  </a:lnTo>
                  <a:lnTo>
                    <a:pt x="502" y="380"/>
                  </a:lnTo>
                  <a:lnTo>
                    <a:pt x="506" y="384"/>
                  </a:lnTo>
                  <a:lnTo>
                    <a:pt x="508" y="388"/>
                  </a:lnTo>
                  <a:lnTo>
                    <a:pt x="508" y="388"/>
                  </a:lnTo>
                  <a:lnTo>
                    <a:pt x="506" y="392"/>
                  </a:lnTo>
                  <a:lnTo>
                    <a:pt x="504" y="398"/>
                  </a:lnTo>
                  <a:lnTo>
                    <a:pt x="502" y="402"/>
                  </a:lnTo>
                  <a:lnTo>
                    <a:pt x="502" y="408"/>
                  </a:lnTo>
                  <a:lnTo>
                    <a:pt x="502" y="408"/>
                  </a:lnTo>
                  <a:lnTo>
                    <a:pt x="506" y="412"/>
                  </a:lnTo>
                  <a:lnTo>
                    <a:pt x="510" y="418"/>
                  </a:lnTo>
                  <a:lnTo>
                    <a:pt x="514" y="420"/>
                  </a:lnTo>
                  <a:lnTo>
                    <a:pt x="520" y="422"/>
                  </a:lnTo>
                  <a:lnTo>
                    <a:pt x="520" y="422"/>
                  </a:lnTo>
                  <a:lnTo>
                    <a:pt x="520" y="422"/>
                  </a:lnTo>
                  <a:lnTo>
                    <a:pt x="520" y="422"/>
                  </a:lnTo>
                  <a:lnTo>
                    <a:pt x="528" y="420"/>
                  </a:lnTo>
                  <a:lnTo>
                    <a:pt x="536" y="416"/>
                  </a:lnTo>
                  <a:lnTo>
                    <a:pt x="550" y="406"/>
                  </a:lnTo>
                  <a:lnTo>
                    <a:pt x="550" y="406"/>
                  </a:lnTo>
                  <a:lnTo>
                    <a:pt x="560" y="398"/>
                  </a:lnTo>
                  <a:lnTo>
                    <a:pt x="566" y="394"/>
                  </a:lnTo>
                  <a:lnTo>
                    <a:pt x="572" y="392"/>
                  </a:lnTo>
                  <a:lnTo>
                    <a:pt x="572" y="392"/>
                  </a:lnTo>
                  <a:lnTo>
                    <a:pt x="574" y="392"/>
                  </a:lnTo>
                  <a:lnTo>
                    <a:pt x="574" y="392"/>
                  </a:lnTo>
                  <a:lnTo>
                    <a:pt x="578" y="396"/>
                  </a:lnTo>
                  <a:lnTo>
                    <a:pt x="578" y="400"/>
                  </a:lnTo>
                  <a:lnTo>
                    <a:pt x="578" y="406"/>
                  </a:lnTo>
                  <a:lnTo>
                    <a:pt x="576" y="410"/>
                  </a:lnTo>
                  <a:lnTo>
                    <a:pt x="576" y="410"/>
                  </a:lnTo>
                  <a:lnTo>
                    <a:pt x="570" y="414"/>
                  </a:lnTo>
                  <a:lnTo>
                    <a:pt x="568" y="416"/>
                  </a:lnTo>
                  <a:lnTo>
                    <a:pt x="570" y="420"/>
                  </a:lnTo>
                  <a:lnTo>
                    <a:pt x="570" y="420"/>
                  </a:lnTo>
                  <a:lnTo>
                    <a:pt x="570" y="422"/>
                  </a:lnTo>
                  <a:lnTo>
                    <a:pt x="574" y="424"/>
                  </a:lnTo>
                  <a:lnTo>
                    <a:pt x="578" y="426"/>
                  </a:lnTo>
                  <a:lnTo>
                    <a:pt x="578" y="426"/>
                  </a:lnTo>
                  <a:lnTo>
                    <a:pt x="582" y="430"/>
                  </a:lnTo>
                  <a:lnTo>
                    <a:pt x="584" y="434"/>
                  </a:lnTo>
                  <a:lnTo>
                    <a:pt x="582" y="438"/>
                  </a:lnTo>
                  <a:lnTo>
                    <a:pt x="582" y="444"/>
                  </a:lnTo>
                  <a:lnTo>
                    <a:pt x="582" y="444"/>
                  </a:lnTo>
                  <a:lnTo>
                    <a:pt x="586" y="446"/>
                  </a:lnTo>
                  <a:lnTo>
                    <a:pt x="588" y="450"/>
                  </a:lnTo>
                  <a:lnTo>
                    <a:pt x="588" y="450"/>
                  </a:lnTo>
                  <a:lnTo>
                    <a:pt x="588" y="456"/>
                  </a:lnTo>
                  <a:lnTo>
                    <a:pt x="586" y="462"/>
                  </a:lnTo>
                  <a:lnTo>
                    <a:pt x="586" y="462"/>
                  </a:lnTo>
                  <a:lnTo>
                    <a:pt x="588" y="468"/>
                  </a:lnTo>
                  <a:lnTo>
                    <a:pt x="588" y="470"/>
                  </a:lnTo>
                  <a:lnTo>
                    <a:pt x="592" y="470"/>
                  </a:lnTo>
                  <a:lnTo>
                    <a:pt x="592" y="470"/>
                  </a:lnTo>
                  <a:lnTo>
                    <a:pt x="600" y="468"/>
                  </a:lnTo>
                  <a:lnTo>
                    <a:pt x="600" y="468"/>
                  </a:lnTo>
                  <a:lnTo>
                    <a:pt x="606" y="466"/>
                  </a:lnTo>
                  <a:lnTo>
                    <a:pt x="610" y="464"/>
                  </a:lnTo>
                  <a:lnTo>
                    <a:pt x="616" y="456"/>
                  </a:lnTo>
                  <a:lnTo>
                    <a:pt x="616" y="456"/>
                  </a:lnTo>
                  <a:lnTo>
                    <a:pt x="622" y="454"/>
                  </a:lnTo>
                  <a:lnTo>
                    <a:pt x="626" y="452"/>
                  </a:lnTo>
                  <a:lnTo>
                    <a:pt x="636" y="450"/>
                  </a:lnTo>
                  <a:lnTo>
                    <a:pt x="636" y="450"/>
                  </a:lnTo>
                  <a:lnTo>
                    <a:pt x="642" y="448"/>
                  </a:lnTo>
                  <a:lnTo>
                    <a:pt x="644" y="444"/>
                  </a:lnTo>
                  <a:lnTo>
                    <a:pt x="644" y="440"/>
                  </a:lnTo>
                  <a:lnTo>
                    <a:pt x="644" y="434"/>
                  </a:lnTo>
                  <a:lnTo>
                    <a:pt x="642" y="424"/>
                  </a:lnTo>
                  <a:lnTo>
                    <a:pt x="644" y="418"/>
                  </a:lnTo>
                  <a:lnTo>
                    <a:pt x="646" y="414"/>
                  </a:lnTo>
                  <a:lnTo>
                    <a:pt x="646" y="414"/>
                  </a:lnTo>
                  <a:lnTo>
                    <a:pt x="650" y="410"/>
                  </a:lnTo>
                  <a:lnTo>
                    <a:pt x="656" y="406"/>
                  </a:lnTo>
                  <a:lnTo>
                    <a:pt x="666" y="400"/>
                  </a:lnTo>
                  <a:lnTo>
                    <a:pt x="668" y="396"/>
                  </a:lnTo>
                  <a:lnTo>
                    <a:pt x="670" y="394"/>
                  </a:lnTo>
                  <a:lnTo>
                    <a:pt x="666" y="390"/>
                  </a:lnTo>
                  <a:lnTo>
                    <a:pt x="658" y="386"/>
                  </a:lnTo>
                  <a:lnTo>
                    <a:pt x="658" y="386"/>
                  </a:lnTo>
                  <a:lnTo>
                    <a:pt x="662" y="382"/>
                  </a:lnTo>
                  <a:lnTo>
                    <a:pt x="666" y="382"/>
                  </a:lnTo>
                  <a:lnTo>
                    <a:pt x="666" y="382"/>
                  </a:lnTo>
                  <a:lnTo>
                    <a:pt x="672" y="382"/>
                  </a:lnTo>
                  <a:lnTo>
                    <a:pt x="672" y="382"/>
                  </a:lnTo>
                  <a:lnTo>
                    <a:pt x="678" y="384"/>
                  </a:lnTo>
                  <a:lnTo>
                    <a:pt x="678" y="384"/>
                  </a:lnTo>
                  <a:lnTo>
                    <a:pt x="682" y="382"/>
                  </a:lnTo>
                  <a:lnTo>
                    <a:pt x="686" y="380"/>
                  </a:lnTo>
                  <a:lnTo>
                    <a:pt x="686" y="380"/>
                  </a:lnTo>
                  <a:lnTo>
                    <a:pt x="686" y="378"/>
                  </a:lnTo>
                  <a:lnTo>
                    <a:pt x="686" y="374"/>
                  </a:lnTo>
                  <a:lnTo>
                    <a:pt x="682" y="370"/>
                  </a:lnTo>
                  <a:lnTo>
                    <a:pt x="670" y="362"/>
                  </a:lnTo>
                  <a:lnTo>
                    <a:pt x="670" y="362"/>
                  </a:lnTo>
                  <a:lnTo>
                    <a:pt x="666" y="358"/>
                  </a:lnTo>
                  <a:lnTo>
                    <a:pt x="664" y="354"/>
                  </a:lnTo>
                  <a:lnTo>
                    <a:pt x="664" y="348"/>
                  </a:lnTo>
                  <a:lnTo>
                    <a:pt x="668" y="342"/>
                  </a:lnTo>
                  <a:lnTo>
                    <a:pt x="668" y="342"/>
                  </a:lnTo>
                  <a:lnTo>
                    <a:pt x="674" y="330"/>
                  </a:lnTo>
                  <a:lnTo>
                    <a:pt x="678" y="318"/>
                  </a:lnTo>
                  <a:lnTo>
                    <a:pt x="678" y="318"/>
                  </a:lnTo>
                  <a:lnTo>
                    <a:pt x="692" y="314"/>
                  </a:lnTo>
                  <a:lnTo>
                    <a:pt x="704" y="310"/>
                  </a:lnTo>
                  <a:lnTo>
                    <a:pt x="704" y="310"/>
                  </a:lnTo>
                  <a:lnTo>
                    <a:pt x="712" y="308"/>
                  </a:lnTo>
                  <a:lnTo>
                    <a:pt x="716" y="304"/>
                  </a:lnTo>
                  <a:lnTo>
                    <a:pt x="722" y="294"/>
                  </a:lnTo>
                  <a:lnTo>
                    <a:pt x="722" y="294"/>
                  </a:lnTo>
                  <a:lnTo>
                    <a:pt x="736" y="276"/>
                  </a:lnTo>
                  <a:lnTo>
                    <a:pt x="754" y="260"/>
                  </a:lnTo>
                  <a:lnTo>
                    <a:pt x="754" y="260"/>
                  </a:lnTo>
                  <a:lnTo>
                    <a:pt x="762" y="258"/>
                  </a:lnTo>
                  <a:lnTo>
                    <a:pt x="770" y="256"/>
                  </a:lnTo>
                  <a:lnTo>
                    <a:pt x="770" y="256"/>
                  </a:lnTo>
                  <a:lnTo>
                    <a:pt x="778" y="258"/>
                  </a:lnTo>
                  <a:lnTo>
                    <a:pt x="784" y="262"/>
                  </a:lnTo>
                  <a:lnTo>
                    <a:pt x="786" y="266"/>
                  </a:lnTo>
                  <a:lnTo>
                    <a:pt x="786" y="270"/>
                  </a:lnTo>
                  <a:lnTo>
                    <a:pt x="786" y="274"/>
                  </a:lnTo>
                  <a:lnTo>
                    <a:pt x="786" y="274"/>
                  </a:lnTo>
                  <a:lnTo>
                    <a:pt x="780" y="280"/>
                  </a:lnTo>
                  <a:lnTo>
                    <a:pt x="774" y="286"/>
                  </a:lnTo>
                  <a:lnTo>
                    <a:pt x="758" y="294"/>
                  </a:lnTo>
                  <a:lnTo>
                    <a:pt x="742" y="302"/>
                  </a:lnTo>
                  <a:lnTo>
                    <a:pt x="734" y="306"/>
                  </a:lnTo>
                  <a:lnTo>
                    <a:pt x="728" y="312"/>
                  </a:lnTo>
                  <a:lnTo>
                    <a:pt x="728" y="312"/>
                  </a:lnTo>
                  <a:lnTo>
                    <a:pt x="726" y="316"/>
                  </a:lnTo>
                  <a:lnTo>
                    <a:pt x="724" y="322"/>
                  </a:lnTo>
                  <a:lnTo>
                    <a:pt x="724" y="334"/>
                  </a:lnTo>
                  <a:lnTo>
                    <a:pt x="724" y="334"/>
                  </a:lnTo>
                  <a:lnTo>
                    <a:pt x="722" y="346"/>
                  </a:lnTo>
                  <a:lnTo>
                    <a:pt x="718" y="356"/>
                  </a:lnTo>
                  <a:lnTo>
                    <a:pt x="718" y="356"/>
                  </a:lnTo>
                  <a:lnTo>
                    <a:pt x="714" y="366"/>
                  </a:lnTo>
                  <a:lnTo>
                    <a:pt x="712" y="372"/>
                  </a:lnTo>
                  <a:lnTo>
                    <a:pt x="714" y="376"/>
                  </a:lnTo>
                  <a:lnTo>
                    <a:pt x="714" y="376"/>
                  </a:lnTo>
                  <a:lnTo>
                    <a:pt x="720" y="378"/>
                  </a:lnTo>
                  <a:lnTo>
                    <a:pt x="726" y="380"/>
                  </a:lnTo>
                  <a:lnTo>
                    <a:pt x="738" y="382"/>
                  </a:lnTo>
                  <a:lnTo>
                    <a:pt x="738" y="382"/>
                  </a:lnTo>
                  <a:lnTo>
                    <a:pt x="748" y="384"/>
                  </a:lnTo>
                  <a:lnTo>
                    <a:pt x="748" y="384"/>
                  </a:lnTo>
                  <a:lnTo>
                    <a:pt x="752" y="384"/>
                  </a:lnTo>
                  <a:lnTo>
                    <a:pt x="758" y="382"/>
                  </a:lnTo>
                  <a:lnTo>
                    <a:pt x="758" y="382"/>
                  </a:lnTo>
                  <a:lnTo>
                    <a:pt x="770" y="376"/>
                  </a:lnTo>
                  <a:lnTo>
                    <a:pt x="782" y="372"/>
                  </a:lnTo>
                  <a:lnTo>
                    <a:pt x="782" y="372"/>
                  </a:lnTo>
                  <a:lnTo>
                    <a:pt x="790" y="370"/>
                  </a:lnTo>
                  <a:lnTo>
                    <a:pt x="798" y="368"/>
                  </a:lnTo>
                  <a:lnTo>
                    <a:pt x="798" y="368"/>
                  </a:lnTo>
                  <a:lnTo>
                    <a:pt x="804" y="370"/>
                  </a:lnTo>
                  <a:lnTo>
                    <a:pt x="806" y="370"/>
                  </a:lnTo>
                  <a:lnTo>
                    <a:pt x="806" y="370"/>
                  </a:lnTo>
                  <a:lnTo>
                    <a:pt x="810" y="374"/>
                  </a:lnTo>
                  <a:lnTo>
                    <a:pt x="810" y="380"/>
                  </a:lnTo>
                  <a:lnTo>
                    <a:pt x="810" y="392"/>
                  </a:lnTo>
                  <a:lnTo>
                    <a:pt x="810" y="392"/>
                  </a:lnTo>
                  <a:lnTo>
                    <a:pt x="806" y="392"/>
                  </a:lnTo>
                  <a:lnTo>
                    <a:pt x="806" y="392"/>
                  </a:lnTo>
                  <a:lnTo>
                    <a:pt x="790" y="390"/>
                  </a:lnTo>
                  <a:lnTo>
                    <a:pt x="790" y="390"/>
                  </a:lnTo>
                  <a:lnTo>
                    <a:pt x="772" y="388"/>
                  </a:lnTo>
                  <a:lnTo>
                    <a:pt x="772" y="388"/>
                  </a:lnTo>
                  <a:lnTo>
                    <a:pt x="762" y="388"/>
                  </a:lnTo>
                  <a:lnTo>
                    <a:pt x="762" y="388"/>
                  </a:lnTo>
                  <a:lnTo>
                    <a:pt x="754" y="390"/>
                  </a:lnTo>
                  <a:lnTo>
                    <a:pt x="748" y="394"/>
                  </a:lnTo>
                  <a:lnTo>
                    <a:pt x="746" y="398"/>
                  </a:lnTo>
                  <a:lnTo>
                    <a:pt x="746" y="402"/>
                  </a:lnTo>
                  <a:lnTo>
                    <a:pt x="746" y="412"/>
                  </a:lnTo>
                  <a:lnTo>
                    <a:pt x="748" y="422"/>
                  </a:lnTo>
                  <a:lnTo>
                    <a:pt x="748" y="422"/>
                  </a:lnTo>
                  <a:lnTo>
                    <a:pt x="748" y="428"/>
                  </a:lnTo>
                  <a:lnTo>
                    <a:pt x="748" y="434"/>
                  </a:lnTo>
                  <a:lnTo>
                    <a:pt x="744" y="438"/>
                  </a:lnTo>
                  <a:lnTo>
                    <a:pt x="740" y="440"/>
                  </a:lnTo>
                  <a:lnTo>
                    <a:pt x="736" y="440"/>
                  </a:lnTo>
                  <a:lnTo>
                    <a:pt x="736" y="440"/>
                  </a:lnTo>
                  <a:lnTo>
                    <a:pt x="736" y="440"/>
                  </a:lnTo>
                  <a:lnTo>
                    <a:pt x="736" y="440"/>
                  </a:lnTo>
                  <a:lnTo>
                    <a:pt x="734" y="440"/>
                  </a:lnTo>
                  <a:lnTo>
                    <a:pt x="732" y="438"/>
                  </a:lnTo>
                  <a:lnTo>
                    <a:pt x="730" y="434"/>
                  </a:lnTo>
                  <a:lnTo>
                    <a:pt x="730" y="428"/>
                  </a:lnTo>
                  <a:lnTo>
                    <a:pt x="728" y="424"/>
                  </a:lnTo>
                  <a:lnTo>
                    <a:pt x="728" y="424"/>
                  </a:lnTo>
                  <a:lnTo>
                    <a:pt x="724" y="420"/>
                  </a:lnTo>
                  <a:lnTo>
                    <a:pt x="720" y="420"/>
                  </a:lnTo>
                  <a:lnTo>
                    <a:pt x="720" y="420"/>
                  </a:lnTo>
                  <a:lnTo>
                    <a:pt x="714" y="420"/>
                  </a:lnTo>
                  <a:lnTo>
                    <a:pt x="708" y="424"/>
                  </a:lnTo>
                  <a:lnTo>
                    <a:pt x="708" y="424"/>
                  </a:lnTo>
                  <a:lnTo>
                    <a:pt x="704" y="428"/>
                  </a:lnTo>
                  <a:lnTo>
                    <a:pt x="700" y="432"/>
                  </a:lnTo>
                  <a:lnTo>
                    <a:pt x="700" y="432"/>
                  </a:lnTo>
                  <a:lnTo>
                    <a:pt x="694" y="436"/>
                  </a:lnTo>
                  <a:lnTo>
                    <a:pt x="692" y="438"/>
                  </a:lnTo>
                  <a:lnTo>
                    <a:pt x="690" y="440"/>
                  </a:lnTo>
                  <a:lnTo>
                    <a:pt x="690" y="440"/>
                  </a:lnTo>
                  <a:lnTo>
                    <a:pt x="690" y="442"/>
                  </a:lnTo>
                  <a:lnTo>
                    <a:pt x="690" y="444"/>
                  </a:lnTo>
                  <a:lnTo>
                    <a:pt x="694" y="448"/>
                  </a:lnTo>
                  <a:lnTo>
                    <a:pt x="694" y="448"/>
                  </a:lnTo>
                  <a:lnTo>
                    <a:pt x="694" y="458"/>
                  </a:lnTo>
                  <a:lnTo>
                    <a:pt x="694" y="458"/>
                  </a:lnTo>
                  <a:lnTo>
                    <a:pt x="692" y="468"/>
                  </a:lnTo>
                  <a:lnTo>
                    <a:pt x="692" y="472"/>
                  </a:lnTo>
                  <a:lnTo>
                    <a:pt x="690" y="476"/>
                  </a:lnTo>
                  <a:lnTo>
                    <a:pt x="690" y="476"/>
                  </a:lnTo>
                  <a:lnTo>
                    <a:pt x="684" y="480"/>
                  </a:lnTo>
                  <a:lnTo>
                    <a:pt x="680" y="480"/>
                  </a:lnTo>
                  <a:lnTo>
                    <a:pt x="680" y="480"/>
                  </a:lnTo>
                  <a:lnTo>
                    <a:pt x="678" y="480"/>
                  </a:lnTo>
                  <a:lnTo>
                    <a:pt x="678" y="480"/>
                  </a:lnTo>
                  <a:lnTo>
                    <a:pt x="678" y="480"/>
                  </a:lnTo>
                  <a:lnTo>
                    <a:pt x="678" y="480"/>
                  </a:lnTo>
                  <a:lnTo>
                    <a:pt x="670" y="482"/>
                  </a:lnTo>
                  <a:lnTo>
                    <a:pt x="670" y="482"/>
                  </a:lnTo>
                  <a:lnTo>
                    <a:pt x="666" y="484"/>
                  </a:lnTo>
                  <a:lnTo>
                    <a:pt x="664" y="488"/>
                  </a:lnTo>
                  <a:lnTo>
                    <a:pt x="660" y="498"/>
                  </a:lnTo>
                  <a:lnTo>
                    <a:pt x="660" y="498"/>
                  </a:lnTo>
                  <a:lnTo>
                    <a:pt x="654" y="496"/>
                  </a:lnTo>
                  <a:lnTo>
                    <a:pt x="648" y="492"/>
                  </a:lnTo>
                  <a:lnTo>
                    <a:pt x="648" y="492"/>
                  </a:lnTo>
                  <a:lnTo>
                    <a:pt x="646" y="490"/>
                  </a:lnTo>
                  <a:lnTo>
                    <a:pt x="646" y="488"/>
                  </a:lnTo>
                  <a:lnTo>
                    <a:pt x="648" y="482"/>
                  </a:lnTo>
                  <a:lnTo>
                    <a:pt x="648" y="482"/>
                  </a:lnTo>
                  <a:lnTo>
                    <a:pt x="648" y="476"/>
                  </a:lnTo>
                  <a:lnTo>
                    <a:pt x="646" y="474"/>
                  </a:lnTo>
                  <a:lnTo>
                    <a:pt x="644" y="472"/>
                  </a:lnTo>
                  <a:lnTo>
                    <a:pt x="640" y="472"/>
                  </a:lnTo>
                  <a:lnTo>
                    <a:pt x="640" y="472"/>
                  </a:lnTo>
                  <a:lnTo>
                    <a:pt x="632" y="472"/>
                  </a:lnTo>
                  <a:lnTo>
                    <a:pt x="632" y="472"/>
                  </a:lnTo>
                  <a:lnTo>
                    <a:pt x="626" y="474"/>
                  </a:lnTo>
                  <a:lnTo>
                    <a:pt x="622" y="478"/>
                  </a:lnTo>
                  <a:lnTo>
                    <a:pt x="612" y="486"/>
                  </a:lnTo>
                  <a:lnTo>
                    <a:pt x="602" y="496"/>
                  </a:lnTo>
                  <a:lnTo>
                    <a:pt x="596" y="498"/>
                  </a:lnTo>
                  <a:lnTo>
                    <a:pt x="588" y="500"/>
                  </a:lnTo>
                  <a:lnTo>
                    <a:pt x="588" y="500"/>
                  </a:lnTo>
                  <a:lnTo>
                    <a:pt x="584" y="492"/>
                  </a:lnTo>
                  <a:lnTo>
                    <a:pt x="576" y="490"/>
                  </a:lnTo>
                  <a:lnTo>
                    <a:pt x="576" y="490"/>
                  </a:lnTo>
                  <a:lnTo>
                    <a:pt x="572" y="490"/>
                  </a:lnTo>
                  <a:lnTo>
                    <a:pt x="566" y="492"/>
                  </a:lnTo>
                  <a:lnTo>
                    <a:pt x="554" y="502"/>
                  </a:lnTo>
                  <a:lnTo>
                    <a:pt x="554" y="502"/>
                  </a:lnTo>
                  <a:lnTo>
                    <a:pt x="546" y="496"/>
                  </a:lnTo>
                  <a:lnTo>
                    <a:pt x="538" y="490"/>
                  </a:lnTo>
                  <a:lnTo>
                    <a:pt x="536" y="484"/>
                  </a:lnTo>
                  <a:lnTo>
                    <a:pt x="536" y="480"/>
                  </a:lnTo>
                  <a:lnTo>
                    <a:pt x="538" y="476"/>
                  </a:lnTo>
                  <a:lnTo>
                    <a:pt x="542" y="472"/>
                  </a:lnTo>
                  <a:lnTo>
                    <a:pt x="542" y="472"/>
                  </a:lnTo>
                  <a:lnTo>
                    <a:pt x="546" y="468"/>
                  </a:lnTo>
                  <a:lnTo>
                    <a:pt x="550" y="464"/>
                  </a:lnTo>
                  <a:lnTo>
                    <a:pt x="550" y="464"/>
                  </a:lnTo>
                  <a:lnTo>
                    <a:pt x="552" y="462"/>
                  </a:lnTo>
                  <a:lnTo>
                    <a:pt x="552" y="460"/>
                  </a:lnTo>
                  <a:lnTo>
                    <a:pt x="550" y="456"/>
                  </a:lnTo>
                  <a:lnTo>
                    <a:pt x="552" y="454"/>
                  </a:lnTo>
                  <a:lnTo>
                    <a:pt x="552" y="454"/>
                  </a:lnTo>
                  <a:lnTo>
                    <a:pt x="558" y="446"/>
                  </a:lnTo>
                  <a:lnTo>
                    <a:pt x="560" y="442"/>
                  </a:lnTo>
                  <a:lnTo>
                    <a:pt x="562" y="436"/>
                  </a:lnTo>
                  <a:lnTo>
                    <a:pt x="562" y="436"/>
                  </a:lnTo>
                  <a:lnTo>
                    <a:pt x="562" y="430"/>
                  </a:lnTo>
                  <a:lnTo>
                    <a:pt x="562" y="424"/>
                  </a:lnTo>
                  <a:lnTo>
                    <a:pt x="558" y="420"/>
                  </a:lnTo>
                  <a:lnTo>
                    <a:pt x="554" y="420"/>
                  </a:lnTo>
                  <a:lnTo>
                    <a:pt x="554" y="420"/>
                  </a:lnTo>
                  <a:lnTo>
                    <a:pt x="544" y="422"/>
                  </a:lnTo>
                  <a:lnTo>
                    <a:pt x="532" y="430"/>
                  </a:lnTo>
                  <a:lnTo>
                    <a:pt x="532" y="430"/>
                  </a:lnTo>
                  <a:lnTo>
                    <a:pt x="520" y="438"/>
                  </a:lnTo>
                  <a:lnTo>
                    <a:pt x="516" y="444"/>
                  </a:lnTo>
                  <a:lnTo>
                    <a:pt x="512" y="450"/>
                  </a:lnTo>
                  <a:lnTo>
                    <a:pt x="512" y="450"/>
                  </a:lnTo>
                  <a:lnTo>
                    <a:pt x="514" y="456"/>
                  </a:lnTo>
                  <a:lnTo>
                    <a:pt x="516" y="462"/>
                  </a:lnTo>
                  <a:lnTo>
                    <a:pt x="520" y="468"/>
                  </a:lnTo>
                  <a:lnTo>
                    <a:pt x="522" y="474"/>
                  </a:lnTo>
                  <a:lnTo>
                    <a:pt x="522" y="474"/>
                  </a:lnTo>
                  <a:lnTo>
                    <a:pt x="522" y="484"/>
                  </a:lnTo>
                  <a:lnTo>
                    <a:pt x="518" y="496"/>
                  </a:lnTo>
                  <a:lnTo>
                    <a:pt x="514" y="500"/>
                  </a:lnTo>
                  <a:lnTo>
                    <a:pt x="510" y="502"/>
                  </a:lnTo>
                  <a:lnTo>
                    <a:pt x="504" y="504"/>
                  </a:lnTo>
                  <a:lnTo>
                    <a:pt x="496" y="506"/>
                  </a:lnTo>
                  <a:lnTo>
                    <a:pt x="496" y="506"/>
                  </a:lnTo>
                  <a:lnTo>
                    <a:pt x="494" y="506"/>
                  </a:lnTo>
                  <a:lnTo>
                    <a:pt x="494" y="506"/>
                  </a:lnTo>
                  <a:lnTo>
                    <a:pt x="480" y="504"/>
                  </a:lnTo>
                  <a:lnTo>
                    <a:pt x="480" y="504"/>
                  </a:lnTo>
                  <a:lnTo>
                    <a:pt x="474" y="504"/>
                  </a:lnTo>
                  <a:lnTo>
                    <a:pt x="468" y="508"/>
                  </a:lnTo>
                  <a:lnTo>
                    <a:pt x="468" y="508"/>
                  </a:lnTo>
                  <a:lnTo>
                    <a:pt x="464" y="512"/>
                  </a:lnTo>
                  <a:lnTo>
                    <a:pt x="462" y="516"/>
                  </a:lnTo>
                  <a:lnTo>
                    <a:pt x="460" y="522"/>
                  </a:lnTo>
                  <a:lnTo>
                    <a:pt x="458" y="526"/>
                  </a:lnTo>
                  <a:lnTo>
                    <a:pt x="458" y="526"/>
                  </a:lnTo>
                  <a:lnTo>
                    <a:pt x="452" y="530"/>
                  </a:lnTo>
                  <a:lnTo>
                    <a:pt x="446" y="534"/>
                  </a:lnTo>
                  <a:lnTo>
                    <a:pt x="434" y="540"/>
                  </a:lnTo>
                  <a:lnTo>
                    <a:pt x="434" y="540"/>
                  </a:lnTo>
                  <a:lnTo>
                    <a:pt x="426" y="544"/>
                  </a:lnTo>
                  <a:lnTo>
                    <a:pt x="422" y="550"/>
                  </a:lnTo>
                  <a:lnTo>
                    <a:pt x="412" y="560"/>
                  </a:lnTo>
                  <a:lnTo>
                    <a:pt x="412" y="560"/>
                  </a:lnTo>
                  <a:lnTo>
                    <a:pt x="408" y="562"/>
                  </a:lnTo>
                  <a:lnTo>
                    <a:pt x="402" y="564"/>
                  </a:lnTo>
                  <a:lnTo>
                    <a:pt x="392" y="568"/>
                  </a:lnTo>
                  <a:lnTo>
                    <a:pt x="392" y="568"/>
                  </a:lnTo>
                  <a:lnTo>
                    <a:pt x="386" y="572"/>
                  </a:lnTo>
                  <a:lnTo>
                    <a:pt x="384" y="578"/>
                  </a:lnTo>
                  <a:lnTo>
                    <a:pt x="380" y="582"/>
                  </a:lnTo>
                  <a:lnTo>
                    <a:pt x="374" y="584"/>
                  </a:lnTo>
                  <a:lnTo>
                    <a:pt x="374" y="584"/>
                  </a:lnTo>
                  <a:lnTo>
                    <a:pt x="368" y="584"/>
                  </a:lnTo>
                  <a:lnTo>
                    <a:pt x="368" y="584"/>
                  </a:lnTo>
                  <a:lnTo>
                    <a:pt x="362" y="584"/>
                  </a:lnTo>
                  <a:lnTo>
                    <a:pt x="362" y="584"/>
                  </a:lnTo>
                  <a:lnTo>
                    <a:pt x="360" y="582"/>
                  </a:lnTo>
                  <a:lnTo>
                    <a:pt x="360" y="578"/>
                  </a:lnTo>
                  <a:lnTo>
                    <a:pt x="360" y="576"/>
                  </a:lnTo>
                  <a:lnTo>
                    <a:pt x="360" y="574"/>
                  </a:lnTo>
                  <a:lnTo>
                    <a:pt x="360" y="574"/>
                  </a:lnTo>
                  <a:lnTo>
                    <a:pt x="356" y="572"/>
                  </a:lnTo>
                  <a:lnTo>
                    <a:pt x="356" y="572"/>
                  </a:lnTo>
                  <a:lnTo>
                    <a:pt x="352" y="574"/>
                  </a:lnTo>
                  <a:lnTo>
                    <a:pt x="348" y="578"/>
                  </a:lnTo>
                  <a:lnTo>
                    <a:pt x="344" y="588"/>
                  </a:lnTo>
                  <a:lnTo>
                    <a:pt x="344" y="588"/>
                  </a:lnTo>
                  <a:lnTo>
                    <a:pt x="346" y="592"/>
                  </a:lnTo>
                  <a:lnTo>
                    <a:pt x="346" y="594"/>
                  </a:lnTo>
                  <a:lnTo>
                    <a:pt x="344" y="598"/>
                  </a:lnTo>
                  <a:lnTo>
                    <a:pt x="344" y="598"/>
                  </a:lnTo>
                  <a:lnTo>
                    <a:pt x="340" y="598"/>
                  </a:lnTo>
                  <a:lnTo>
                    <a:pt x="340" y="598"/>
                  </a:lnTo>
                  <a:lnTo>
                    <a:pt x="334" y="596"/>
                  </a:lnTo>
                  <a:lnTo>
                    <a:pt x="330" y="594"/>
                  </a:lnTo>
                  <a:lnTo>
                    <a:pt x="330" y="594"/>
                  </a:lnTo>
                  <a:lnTo>
                    <a:pt x="324" y="590"/>
                  </a:lnTo>
                  <a:lnTo>
                    <a:pt x="318" y="588"/>
                  </a:lnTo>
                  <a:lnTo>
                    <a:pt x="318" y="588"/>
                  </a:lnTo>
                  <a:lnTo>
                    <a:pt x="314" y="588"/>
                  </a:lnTo>
                  <a:lnTo>
                    <a:pt x="310" y="592"/>
                  </a:lnTo>
                  <a:lnTo>
                    <a:pt x="310" y="592"/>
                  </a:lnTo>
                  <a:lnTo>
                    <a:pt x="306" y="598"/>
                  </a:lnTo>
                  <a:lnTo>
                    <a:pt x="306" y="602"/>
                  </a:lnTo>
                  <a:lnTo>
                    <a:pt x="308" y="608"/>
                  </a:lnTo>
                  <a:lnTo>
                    <a:pt x="314" y="612"/>
                  </a:lnTo>
                  <a:lnTo>
                    <a:pt x="326" y="620"/>
                  </a:lnTo>
                  <a:lnTo>
                    <a:pt x="336" y="626"/>
                  </a:lnTo>
                  <a:lnTo>
                    <a:pt x="336" y="626"/>
                  </a:lnTo>
                  <a:lnTo>
                    <a:pt x="342" y="634"/>
                  </a:lnTo>
                  <a:lnTo>
                    <a:pt x="346" y="642"/>
                  </a:lnTo>
                  <a:lnTo>
                    <a:pt x="350" y="654"/>
                  </a:lnTo>
                  <a:lnTo>
                    <a:pt x="350" y="658"/>
                  </a:lnTo>
                  <a:lnTo>
                    <a:pt x="348" y="662"/>
                  </a:lnTo>
                  <a:lnTo>
                    <a:pt x="348" y="662"/>
                  </a:lnTo>
                  <a:lnTo>
                    <a:pt x="340" y="670"/>
                  </a:lnTo>
                  <a:lnTo>
                    <a:pt x="336" y="676"/>
                  </a:lnTo>
                  <a:lnTo>
                    <a:pt x="334" y="682"/>
                  </a:lnTo>
                  <a:lnTo>
                    <a:pt x="334" y="682"/>
                  </a:lnTo>
                  <a:lnTo>
                    <a:pt x="330" y="688"/>
                  </a:lnTo>
                  <a:lnTo>
                    <a:pt x="328" y="690"/>
                  </a:lnTo>
                  <a:lnTo>
                    <a:pt x="326" y="690"/>
                  </a:lnTo>
                  <a:lnTo>
                    <a:pt x="326" y="690"/>
                  </a:lnTo>
                  <a:lnTo>
                    <a:pt x="318" y="688"/>
                  </a:lnTo>
                  <a:lnTo>
                    <a:pt x="318" y="688"/>
                  </a:lnTo>
                  <a:lnTo>
                    <a:pt x="312" y="686"/>
                  </a:lnTo>
                  <a:lnTo>
                    <a:pt x="306" y="684"/>
                  </a:lnTo>
                  <a:lnTo>
                    <a:pt x="306" y="684"/>
                  </a:lnTo>
                  <a:lnTo>
                    <a:pt x="304" y="684"/>
                  </a:lnTo>
                  <a:lnTo>
                    <a:pt x="304" y="684"/>
                  </a:lnTo>
                  <a:lnTo>
                    <a:pt x="300" y="684"/>
                  </a:lnTo>
                  <a:lnTo>
                    <a:pt x="300" y="684"/>
                  </a:lnTo>
                  <a:lnTo>
                    <a:pt x="296" y="684"/>
                  </a:lnTo>
                  <a:lnTo>
                    <a:pt x="296" y="684"/>
                  </a:lnTo>
                  <a:lnTo>
                    <a:pt x="296" y="684"/>
                  </a:lnTo>
                  <a:lnTo>
                    <a:pt x="296" y="684"/>
                  </a:lnTo>
                  <a:lnTo>
                    <a:pt x="290" y="684"/>
                  </a:lnTo>
                  <a:lnTo>
                    <a:pt x="288" y="680"/>
                  </a:lnTo>
                  <a:lnTo>
                    <a:pt x="288" y="680"/>
                  </a:lnTo>
                  <a:lnTo>
                    <a:pt x="284" y="676"/>
                  </a:lnTo>
                  <a:lnTo>
                    <a:pt x="280" y="672"/>
                  </a:lnTo>
                  <a:lnTo>
                    <a:pt x="280" y="672"/>
                  </a:lnTo>
                  <a:lnTo>
                    <a:pt x="278" y="672"/>
                  </a:lnTo>
                  <a:lnTo>
                    <a:pt x="278" y="672"/>
                  </a:lnTo>
                  <a:lnTo>
                    <a:pt x="274" y="672"/>
                  </a:lnTo>
                  <a:lnTo>
                    <a:pt x="274" y="672"/>
                  </a:lnTo>
                  <a:lnTo>
                    <a:pt x="270" y="672"/>
                  </a:lnTo>
                  <a:lnTo>
                    <a:pt x="270" y="672"/>
                  </a:lnTo>
                  <a:lnTo>
                    <a:pt x="268" y="672"/>
                  </a:lnTo>
                  <a:lnTo>
                    <a:pt x="268" y="672"/>
                  </a:lnTo>
                  <a:lnTo>
                    <a:pt x="262" y="670"/>
                  </a:lnTo>
                  <a:lnTo>
                    <a:pt x="258" y="666"/>
                  </a:lnTo>
                  <a:lnTo>
                    <a:pt x="258" y="666"/>
                  </a:lnTo>
                  <a:lnTo>
                    <a:pt x="256" y="666"/>
                  </a:lnTo>
                  <a:lnTo>
                    <a:pt x="256" y="666"/>
                  </a:lnTo>
                  <a:lnTo>
                    <a:pt x="250" y="668"/>
                  </a:lnTo>
                  <a:lnTo>
                    <a:pt x="244" y="670"/>
                  </a:lnTo>
                  <a:lnTo>
                    <a:pt x="236" y="678"/>
                  </a:lnTo>
                  <a:lnTo>
                    <a:pt x="236" y="678"/>
                  </a:lnTo>
                  <a:lnTo>
                    <a:pt x="228" y="686"/>
                  </a:lnTo>
                  <a:lnTo>
                    <a:pt x="226" y="690"/>
                  </a:lnTo>
                  <a:lnTo>
                    <a:pt x="226" y="696"/>
                  </a:lnTo>
                  <a:lnTo>
                    <a:pt x="226" y="696"/>
                  </a:lnTo>
                  <a:lnTo>
                    <a:pt x="230" y="702"/>
                  </a:lnTo>
                  <a:lnTo>
                    <a:pt x="232" y="706"/>
                  </a:lnTo>
                  <a:lnTo>
                    <a:pt x="236" y="710"/>
                  </a:lnTo>
                  <a:lnTo>
                    <a:pt x="236" y="718"/>
                  </a:lnTo>
                  <a:lnTo>
                    <a:pt x="236" y="718"/>
                  </a:lnTo>
                  <a:lnTo>
                    <a:pt x="232" y="728"/>
                  </a:lnTo>
                  <a:lnTo>
                    <a:pt x="226" y="738"/>
                  </a:lnTo>
                  <a:lnTo>
                    <a:pt x="218" y="746"/>
                  </a:lnTo>
                  <a:lnTo>
                    <a:pt x="214" y="756"/>
                  </a:lnTo>
                  <a:lnTo>
                    <a:pt x="214" y="756"/>
                  </a:lnTo>
                  <a:lnTo>
                    <a:pt x="212" y="766"/>
                  </a:lnTo>
                  <a:lnTo>
                    <a:pt x="212" y="772"/>
                  </a:lnTo>
                  <a:lnTo>
                    <a:pt x="212" y="776"/>
                  </a:lnTo>
                  <a:lnTo>
                    <a:pt x="212" y="776"/>
                  </a:lnTo>
                  <a:lnTo>
                    <a:pt x="218" y="782"/>
                  </a:lnTo>
                  <a:lnTo>
                    <a:pt x="226" y="788"/>
                  </a:lnTo>
                  <a:lnTo>
                    <a:pt x="226" y="788"/>
                  </a:lnTo>
                  <a:lnTo>
                    <a:pt x="232" y="790"/>
                  </a:lnTo>
                  <a:lnTo>
                    <a:pt x="238" y="790"/>
                  </a:lnTo>
                  <a:lnTo>
                    <a:pt x="242" y="792"/>
                  </a:lnTo>
                  <a:lnTo>
                    <a:pt x="246" y="794"/>
                  </a:lnTo>
                  <a:lnTo>
                    <a:pt x="246" y="794"/>
                  </a:lnTo>
                  <a:lnTo>
                    <a:pt x="248" y="798"/>
                  </a:lnTo>
                  <a:lnTo>
                    <a:pt x="246" y="804"/>
                  </a:lnTo>
                  <a:lnTo>
                    <a:pt x="248" y="810"/>
                  </a:lnTo>
                  <a:lnTo>
                    <a:pt x="248" y="812"/>
                  </a:lnTo>
                  <a:lnTo>
                    <a:pt x="250" y="812"/>
                  </a:lnTo>
                  <a:lnTo>
                    <a:pt x="250" y="812"/>
                  </a:lnTo>
                  <a:lnTo>
                    <a:pt x="250" y="812"/>
                  </a:lnTo>
                  <a:lnTo>
                    <a:pt x="250" y="812"/>
                  </a:lnTo>
                  <a:lnTo>
                    <a:pt x="256" y="810"/>
                  </a:lnTo>
                  <a:lnTo>
                    <a:pt x="260" y="806"/>
                  </a:lnTo>
                  <a:lnTo>
                    <a:pt x="266" y="802"/>
                  </a:lnTo>
                  <a:lnTo>
                    <a:pt x="272" y="800"/>
                  </a:lnTo>
                  <a:lnTo>
                    <a:pt x="272" y="800"/>
                  </a:lnTo>
                  <a:lnTo>
                    <a:pt x="272" y="800"/>
                  </a:lnTo>
                  <a:lnTo>
                    <a:pt x="272" y="800"/>
                  </a:lnTo>
                  <a:lnTo>
                    <a:pt x="280" y="802"/>
                  </a:lnTo>
                  <a:lnTo>
                    <a:pt x="280" y="802"/>
                  </a:lnTo>
                  <a:lnTo>
                    <a:pt x="286" y="802"/>
                  </a:lnTo>
                  <a:lnTo>
                    <a:pt x="286" y="802"/>
                  </a:lnTo>
                  <a:lnTo>
                    <a:pt x="294" y="802"/>
                  </a:lnTo>
                  <a:lnTo>
                    <a:pt x="294" y="802"/>
                  </a:lnTo>
                  <a:lnTo>
                    <a:pt x="306" y="796"/>
                  </a:lnTo>
                  <a:lnTo>
                    <a:pt x="318" y="788"/>
                  </a:lnTo>
                  <a:lnTo>
                    <a:pt x="328" y="782"/>
                  </a:lnTo>
                  <a:lnTo>
                    <a:pt x="334" y="778"/>
                  </a:lnTo>
                  <a:lnTo>
                    <a:pt x="342" y="778"/>
                  </a:lnTo>
                  <a:lnTo>
                    <a:pt x="342" y="778"/>
                  </a:lnTo>
                  <a:lnTo>
                    <a:pt x="342" y="772"/>
                  </a:lnTo>
                  <a:lnTo>
                    <a:pt x="342" y="766"/>
                  </a:lnTo>
                  <a:lnTo>
                    <a:pt x="344" y="756"/>
                  </a:lnTo>
                  <a:lnTo>
                    <a:pt x="344" y="750"/>
                  </a:lnTo>
                  <a:lnTo>
                    <a:pt x="346" y="746"/>
                  </a:lnTo>
                  <a:lnTo>
                    <a:pt x="350" y="740"/>
                  </a:lnTo>
                  <a:lnTo>
                    <a:pt x="358" y="736"/>
                  </a:lnTo>
                  <a:lnTo>
                    <a:pt x="358" y="736"/>
                  </a:lnTo>
                  <a:lnTo>
                    <a:pt x="370" y="730"/>
                  </a:lnTo>
                  <a:lnTo>
                    <a:pt x="382" y="724"/>
                  </a:lnTo>
                  <a:lnTo>
                    <a:pt x="392" y="716"/>
                  </a:lnTo>
                  <a:lnTo>
                    <a:pt x="396" y="712"/>
                  </a:lnTo>
                  <a:lnTo>
                    <a:pt x="400" y="706"/>
                  </a:lnTo>
                  <a:lnTo>
                    <a:pt x="400" y="706"/>
                  </a:lnTo>
                  <a:lnTo>
                    <a:pt x="400" y="694"/>
                  </a:lnTo>
                  <a:lnTo>
                    <a:pt x="402" y="690"/>
                  </a:lnTo>
                  <a:lnTo>
                    <a:pt x="406" y="686"/>
                  </a:lnTo>
                  <a:lnTo>
                    <a:pt x="406" y="686"/>
                  </a:lnTo>
                  <a:lnTo>
                    <a:pt x="410" y="686"/>
                  </a:lnTo>
                  <a:lnTo>
                    <a:pt x="410" y="686"/>
                  </a:lnTo>
                  <a:lnTo>
                    <a:pt x="422" y="688"/>
                  </a:lnTo>
                  <a:lnTo>
                    <a:pt x="432" y="688"/>
                  </a:lnTo>
                  <a:lnTo>
                    <a:pt x="432" y="688"/>
                  </a:lnTo>
                  <a:lnTo>
                    <a:pt x="442" y="692"/>
                  </a:lnTo>
                  <a:lnTo>
                    <a:pt x="442" y="692"/>
                  </a:lnTo>
                  <a:lnTo>
                    <a:pt x="448" y="690"/>
                  </a:lnTo>
                  <a:lnTo>
                    <a:pt x="454" y="686"/>
                  </a:lnTo>
                  <a:lnTo>
                    <a:pt x="454" y="686"/>
                  </a:lnTo>
                  <a:lnTo>
                    <a:pt x="466" y="678"/>
                  </a:lnTo>
                  <a:lnTo>
                    <a:pt x="470" y="674"/>
                  </a:lnTo>
                  <a:lnTo>
                    <a:pt x="478" y="672"/>
                  </a:lnTo>
                  <a:lnTo>
                    <a:pt x="478" y="672"/>
                  </a:lnTo>
                  <a:lnTo>
                    <a:pt x="480" y="672"/>
                  </a:lnTo>
                  <a:lnTo>
                    <a:pt x="480" y="672"/>
                  </a:lnTo>
                  <a:lnTo>
                    <a:pt x="484" y="674"/>
                  </a:lnTo>
                  <a:lnTo>
                    <a:pt x="486" y="676"/>
                  </a:lnTo>
                  <a:lnTo>
                    <a:pt x="492" y="684"/>
                  </a:lnTo>
                  <a:lnTo>
                    <a:pt x="496" y="700"/>
                  </a:lnTo>
                  <a:lnTo>
                    <a:pt x="496" y="700"/>
                  </a:lnTo>
                  <a:lnTo>
                    <a:pt x="502" y="708"/>
                  </a:lnTo>
                  <a:lnTo>
                    <a:pt x="508" y="714"/>
                  </a:lnTo>
                  <a:lnTo>
                    <a:pt x="520" y="724"/>
                  </a:lnTo>
                  <a:lnTo>
                    <a:pt x="520" y="724"/>
                  </a:lnTo>
                  <a:lnTo>
                    <a:pt x="532" y="738"/>
                  </a:lnTo>
                  <a:lnTo>
                    <a:pt x="532" y="738"/>
                  </a:lnTo>
                  <a:lnTo>
                    <a:pt x="542" y="744"/>
                  </a:lnTo>
                  <a:lnTo>
                    <a:pt x="548" y="748"/>
                  </a:lnTo>
                  <a:lnTo>
                    <a:pt x="552" y="752"/>
                  </a:lnTo>
                  <a:lnTo>
                    <a:pt x="552" y="752"/>
                  </a:lnTo>
                  <a:lnTo>
                    <a:pt x="554" y="756"/>
                  </a:lnTo>
                  <a:lnTo>
                    <a:pt x="556" y="760"/>
                  </a:lnTo>
                  <a:lnTo>
                    <a:pt x="554" y="768"/>
                  </a:lnTo>
                  <a:lnTo>
                    <a:pt x="546" y="786"/>
                  </a:lnTo>
                  <a:lnTo>
                    <a:pt x="546" y="786"/>
                  </a:lnTo>
                  <a:lnTo>
                    <a:pt x="552" y="786"/>
                  </a:lnTo>
                  <a:lnTo>
                    <a:pt x="552" y="786"/>
                  </a:lnTo>
                  <a:lnTo>
                    <a:pt x="554" y="786"/>
                  </a:lnTo>
                  <a:lnTo>
                    <a:pt x="558" y="784"/>
                  </a:lnTo>
                  <a:lnTo>
                    <a:pt x="566" y="778"/>
                  </a:lnTo>
                  <a:lnTo>
                    <a:pt x="578" y="766"/>
                  </a:lnTo>
                  <a:lnTo>
                    <a:pt x="578" y="766"/>
                  </a:lnTo>
                  <a:lnTo>
                    <a:pt x="574" y="758"/>
                  </a:lnTo>
                  <a:lnTo>
                    <a:pt x="574" y="754"/>
                  </a:lnTo>
                  <a:lnTo>
                    <a:pt x="576" y="748"/>
                  </a:lnTo>
                  <a:lnTo>
                    <a:pt x="576" y="748"/>
                  </a:lnTo>
                  <a:lnTo>
                    <a:pt x="578" y="746"/>
                  </a:lnTo>
                  <a:lnTo>
                    <a:pt x="580" y="746"/>
                  </a:lnTo>
                  <a:lnTo>
                    <a:pt x="580" y="746"/>
                  </a:lnTo>
                  <a:lnTo>
                    <a:pt x="582" y="746"/>
                  </a:lnTo>
                  <a:lnTo>
                    <a:pt x="584" y="750"/>
                  </a:lnTo>
                  <a:lnTo>
                    <a:pt x="586" y="754"/>
                  </a:lnTo>
                  <a:lnTo>
                    <a:pt x="586" y="754"/>
                  </a:lnTo>
                  <a:lnTo>
                    <a:pt x="590" y="752"/>
                  </a:lnTo>
                  <a:lnTo>
                    <a:pt x="590" y="750"/>
                  </a:lnTo>
                  <a:lnTo>
                    <a:pt x="590" y="746"/>
                  </a:lnTo>
                  <a:lnTo>
                    <a:pt x="586" y="742"/>
                  </a:lnTo>
                  <a:lnTo>
                    <a:pt x="580" y="734"/>
                  </a:lnTo>
                  <a:lnTo>
                    <a:pt x="574" y="730"/>
                  </a:lnTo>
                  <a:lnTo>
                    <a:pt x="574" y="730"/>
                  </a:lnTo>
                  <a:lnTo>
                    <a:pt x="566" y="724"/>
                  </a:lnTo>
                  <a:lnTo>
                    <a:pt x="566" y="724"/>
                  </a:lnTo>
                  <a:lnTo>
                    <a:pt x="562" y="722"/>
                  </a:lnTo>
                  <a:lnTo>
                    <a:pt x="558" y="718"/>
                  </a:lnTo>
                  <a:lnTo>
                    <a:pt x="558" y="718"/>
                  </a:lnTo>
                  <a:lnTo>
                    <a:pt x="554" y="710"/>
                  </a:lnTo>
                  <a:lnTo>
                    <a:pt x="550" y="702"/>
                  </a:lnTo>
                  <a:lnTo>
                    <a:pt x="550" y="702"/>
                  </a:lnTo>
                  <a:lnTo>
                    <a:pt x="536" y="684"/>
                  </a:lnTo>
                  <a:lnTo>
                    <a:pt x="532" y="676"/>
                  </a:lnTo>
                  <a:lnTo>
                    <a:pt x="530" y="670"/>
                  </a:lnTo>
                  <a:lnTo>
                    <a:pt x="532" y="664"/>
                  </a:lnTo>
                  <a:lnTo>
                    <a:pt x="532" y="664"/>
                  </a:lnTo>
                  <a:lnTo>
                    <a:pt x="534" y="656"/>
                  </a:lnTo>
                  <a:lnTo>
                    <a:pt x="536" y="656"/>
                  </a:lnTo>
                  <a:lnTo>
                    <a:pt x="540" y="654"/>
                  </a:lnTo>
                  <a:lnTo>
                    <a:pt x="540" y="654"/>
                  </a:lnTo>
                  <a:lnTo>
                    <a:pt x="544" y="656"/>
                  </a:lnTo>
                  <a:lnTo>
                    <a:pt x="548" y="658"/>
                  </a:lnTo>
                  <a:lnTo>
                    <a:pt x="556" y="666"/>
                  </a:lnTo>
                  <a:lnTo>
                    <a:pt x="568" y="682"/>
                  </a:lnTo>
                  <a:lnTo>
                    <a:pt x="568" y="682"/>
                  </a:lnTo>
                  <a:lnTo>
                    <a:pt x="580" y="698"/>
                  </a:lnTo>
                  <a:lnTo>
                    <a:pt x="588" y="704"/>
                  </a:lnTo>
                  <a:lnTo>
                    <a:pt x="598" y="710"/>
                  </a:lnTo>
                  <a:lnTo>
                    <a:pt x="598" y="710"/>
                  </a:lnTo>
                  <a:lnTo>
                    <a:pt x="602" y="714"/>
                  </a:lnTo>
                  <a:lnTo>
                    <a:pt x="606" y="718"/>
                  </a:lnTo>
                  <a:lnTo>
                    <a:pt x="612" y="726"/>
                  </a:lnTo>
                  <a:lnTo>
                    <a:pt x="612" y="726"/>
                  </a:lnTo>
                  <a:lnTo>
                    <a:pt x="612" y="732"/>
                  </a:lnTo>
                  <a:lnTo>
                    <a:pt x="612" y="738"/>
                  </a:lnTo>
                  <a:lnTo>
                    <a:pt x="610" y="748"/>
                  </a:lnTo>
                  <a:lnTo>
                    <a:pt x="610" y="748"/>
                  </a:lnTo>
                  <a:lnTo>
                    <a:pt x="612" y="756"/>
                  </a:lnTo>
                  <a:lnTo>
                    <a:pt x="616" y="764"/>
                  </a:lnTo>
                  <a:lnTo>
                    <a:pt x="628" y="776"/>
                  </a:lnTo>
                  <a:lnTo>
                    <a:pt x="628" y="776"/>
                  </a:lnTo>
                  <a:lnTo>
                    <a:pt x="632" y="780"/>
                  </a:lnTo>
                  <a:lnTo>
                    <a:pt x="636" y="782"/>
                  </a:lnTo>
                  <a:lnTo>
                    <a:pt x="646" y="784"/>
                  </a:lnTo>
                  <a:lnTo>
                    <a:pt x="646" y="784"/>
                  </a:lnTo>
                  <a:lnTo>
                    <a:pt x="646" y="786"/>
                  </a:lnTo>
                  <a:lnTo>
                    <a:pt x="648" y="790"/>
                  </a:lnTo>
                  <a:lnTo>
                    <a:pt x="648" y="792"/>
                  </a:lnTo>
                  <a:lnTo>
                    <a:pt x="650" y="794"/>
                  </a:lnTo>
                  <a:lnTo>
                    <a:pt x="650" y="794"/>
                  </a:lnTo>
                  <a:lnTo>
                    <a:pt x="654" y="796"/>
                  </a:lnTo>
                  <a:lnTo>
                    <a:pt x="654" y="796"/>
                  </a:lnTo>
                  <a:lnTo>
                    <a:pt x="656" y="796"/>
                  </a:lnTo>
                  <a:lnTo>
                    <a:pt x="658" y="794"/>
                  </a:lnTo>
                  <a:lnTo>
                    <a:pt x="660" y="788"/>
                  </a:lnTo>
                  <a:lnTo>
                    <a:pt x="662" y="778"/>
                  </a:lnTo>
                  <a:lnTo>
                    <a:pt x="662" y="778"/>
                  </a:lnTo>
                  <a:lnTo>
                    <a:pt x="660" y="762"/>
                  </a:lnTo>
                  <a:lnTo>
                    <a:pt x="660" y="754"/>
                  </a:lnTo>
                  <a:lnTo>
                    <a:pt x="662" y="750"/>
                  </a:lnTo>
                  <a:lnTo>
                    <a:pt x="664" y="750"/>
                  </a:lnTo>
                  <a:lnTo>
                    <a:pt x="664" y="750"/>
                  </a:lnTo>
                  <a:lnTo>
                    <a:pt x="664" y="750"/>
                  </a:lnTo>
                  <a:lnTo>
                    <a:pt x="664" y="750"/>
                  </a:lnTo>
                  <a:lnTo>
                    <a:pt x="666" y="752"/>
                  </a:lnTo>
                  <a:lnTo>
                    <a:pt x="670" y="756"/>
                  </a:lnTo>
                  <a:lnTo>
                    <a:pt x="670" y="756"/>
                  </a:lnTo>
                  <a:lnTo>
                    <a:pt x="682" y="748"/>
                  </a:lnTo>
                  <a:lnTo>
                    <a:pt x="682" y="748"/>
                  </a:lnTo>
                  <a:lnTo>
                    <a:pt x="686" y="746"/>
                  </a:lnTo>
                  <a:lnTo>
                    <a:pt x="690" y="746"/>
                  </a:lnTo>
                  <a:lnTo>
                    <a:pt x="690" y="746"/>
                  </a:lnTo>
                  <a:lnTo>
                    <a:pt x="694" y="746"/>
                  </a:lnTo>
                  <a:lnTo>
                    <a:pt x="698" y="748"/>
                  </a:lnTo>
                  <a:lnTo>
                    <a:pt x="700" y="752"/>
                  </a:lnTo>
                  <a:lnTo>
                    <a:pt x="700" y="758"/>
                  </a:lnTo>
                  <a:lnTo>
                    <a:pt x="700" y="758"/>
                  </a:lnTo>
                  <a:lnTo>
                    <a:pt x="698" y="766"/>
                  </a:lnTo>
                  <a:lnTo>
                    <a:pt x="694" y="776"/>
                  </a:lnTo>
                  <a:lnTo>
                    <a:pt x="692" y="784"/>
                  </a:lnTo>
                  <a:lnTo>
                    <a:pt x="690" y="794"/>
                  </a:lnTo>
                  <a:lnTo>
                    <a:pt x="690" y="794"/>
                  </a:lnTo>
                  <a:lnTo>
                    <a:pt x="692" y="798"/>
                  </a:lnTo>
                  <a:lnTo>
                    <a:pt x="694" y="802"/>
                  </a:lnTo>
                  <a:lnTo>
                    <a:pt x="700" y="806"/>
                  </a:lnTo>
                  <a:lnTo>
                    <a:pt x="708" y="810"/>
                  </a:lnTo>
                  <a:lnTo>
                    <a:pt x="716" y="814"/>
                  </a:lnTo>
                  <a:lnTo>
                    <a:pt x="716" y="814"/>
                  </a:lnTo>
                  <a:lnTo>
                    <a:pt x="720" y="818"/>
                  </a:lnTo>
                  <a:lnTo>
                    <a:pt x="722" y="822"/>
                  </a:lnTo>
                  <a:lnTo>
                    <a:pt x="722" y="822"/>
                  </a:lnTo>
                  <a:lnTo>
                    <a:pt x="726" y="822"/>
                  </a:lnTo>
                  <a:lnTo>
                    <a:pt x="726" y="822"/>
                  </a:lnTo>
                  <a:lnTo>
                    <a:pt x="736" y="822"/>
                  </a:lnTo>
                  <a:lnTo>
                    <a:pt x="736" y="822"/>
                  </a:lnTo>
                  <a:lnTo>
                    <a:pt x="742" y="820"/>
                  </a:lnTo>
                  <a:lnTo>
                    <a:pt x="748" y="818"/>
                  </a:lnTo>
                  <a:lnTo>
                    <a:pt x="748" y="818"/>
                  </a:lnTo>
                  <a:lnTo>
                    <a:pt x="752" y="814"/>
                  </a:lnTo>
                  <a:lnTo>
                    <a:pt x="760" y="812"/>
                  </a:lnTo>
                  <a:lnTo>
                    <a:pt x="760" y="812"/>
                  </a:lnTo>
                  <a:lnTo>
                    <a:pt x="760" y="812"/>
                  </a:lnTo>
                  <a:lnTo>
                    <a:pt x="760" y="812"/>
                  </a:lnTo>
                  <a:lnTo>
                    <a:pt x="770" y="816"/>
                  </a:lnTo>
                  <a:lnTo>
                    <a:pt x="770" y="816"/>
                  </a:lnTo>
                  <a:lnTo>
                    <a:pt x="774" y="818"/>
                  </a:lnTo>
                  <a:lnTo>
                    <a:pt x="772" y="824"/>
                  </a:lnTo>
                  <a:lnTo>
                    <a:pt x="772" y="824"/>
                  </a:lnTo>
                  <a:lnTo>
                    <a:pt x="776" y="824"/>
                  </a:lnTo>
                  <a:lnTo>
                    <a:pt x="776" y="824"/>
                  </a:lnTo>
                  <a:lnTo>
                    <a:pt x="778" y="824"/>
                  </a:lnTo>
                  <a:lnTo>
                    <a:pt x="778" y="824"/>
                  </a:lnTo>
                  <a:lnTo>
                    <a:pt x="782" y="824"/>
                  </a:lnTo>
                  <a:lnTo>
                    <a:pt x="782" y="824"/>
                  </a:lnTo>
                  <a:lnTo>
                    <a:pt x="792" y="826"/>
                  </a:lnTo>
                  <a:lnTo>
                    <a:pt x="792" y="826"/>
                  </a:lnTo>
                  <a:lnTo>
                    <a:pt x="792" y="826"/>
                  </a:lnTo>
                  <a:lnTo>
                    <a:pt x="792" y="826"/>
                  </a:lnTo>
                  <a:lnTo>
                    <a:pt x="798" y="820"/>
                  </a:lnTo>
                  <a:lnTo>
                    <a:pt x="798" y="820"/>
                  </a:lnTo>
                  <a:lnTo>
                    <a:pt x="802" y="816"/>
                  </a:lnTo>
                  <a:lnTo>
                    <a:pt x="808" y="814"/>
                  </a:lnTo>
                  <a:lnTo>
                    <a:pt x="808" y="814"/>
                  </a:lnTo>
                  <a:lnTo>
                    <a:pt x="810" y="814"/>
                  </a:lnTo>
                  <a:lnTo>
                    <a:pt x="814" y="816"/>
                  </a:lnTo>
                  <a:lnTo>
                    <a:pt x="814" y="816"/>
                  </a:lnTo>
                  <a:lnTo>
                    <a:pt x="814" y="820"/>
                  </a:lnTo>
                  <a:lnTo>
                    <a:pt x="814" y="822"/>
                  </a:lnTo>
                  <a:lnTo>
                    <a:pt x="814" y="830"/>
                  </a:lnTo>
                  <a:lnTo>
                    <a:pt x="808" y="846"/>
                  </a:lnTo>
                  <a:lnTo>
                    <a:pt x="808" y="846"/>
                  </a:lnTo>
                  <a:lnTo>
                    <a:pt x="806" y="850"/>
                  </a:lnTo>
                  <a:lnTo>
                    <a:pt x="808" y="854"/>
                  </a:lnTo>
                  <a:lnTo>
                    <a:pt x="810" y="860"/>
                  </a:lnTo>
                  <a:lnTo>
                    <a:pt x="810" y="860"/>
                  </a:lnTo>
                  <a:lnTo>
                    <a:pt x="796" y="876"/>
                  </a:lnTo>
                  <a:lnTo>
                    <a:pt x="782" y="894"/>
                  </a:lnTo>
                  <a:lnTo>
                    <a:pt x="782" y="894"/>
                  </a:lnTo>
                  <a:lnTo>
                    <a:pt x="774" y="904"/>
                  </a:lnTo>
                  <a:lnTo>
                    <a:pt x="768" y="910"/>
                  </a:lnTo>
                  <a:lnTo>
                    <a:pt x="762" y="912"/>
                  </a:lnTo>
                  <a:lnTo>
                    <a:pt x="762" y="912"/>
                  </a:lnTo>
                  <a:lnTo>
                    <a:pt x="760" y="912"/>
                  </a:lnTo>
                  <a:lnTo>
                    <a:pt x="760" y="912"/>
                  </a:lnTo>
                  <a:lnTo>
                    <a:pt x="748" y="904"/>
                  </a:lnTo>
                  <a:lnTo>
                    <a:pt x="740" y="898"/>
                  </a:lnTo>
                  <a:lnTo>
                    <a:pt x="740" y="898"/>
                  </a:lnTo>
                  <a:lnTo>
                    <a:pt x="740" y="898"/>
                  </a:lnTo>
                  <a:lnTo>
                    <a:pt x="734" y="904"/>
                  </a:lnTo>
                  <a:lnTo>
                    <a:pt x="724" y="908"/>
                  </a:lnTo>
                  <a:lnTo>
                    <a:pt x="714" y="910"/>
                  </a:lnTo>
                  <a:lnTo>
                    <a:pt x="704" y="910"/>
                  </a:lnTo>
                  <a:lnTo>
                    <a:pt x="704" y="910"/>
                  </a:lnTo>
                  <a:lnTo>
                    <a:pt x="692" y="910"/>
                  </a:lnTo>
                  <a:lnTo>
                    <a:pt x="684" y="908"/>
                  </a:lnTo>
                  <a:lnTo>
                    <a:pt x="684" y="908"/>
                  </a:lnTo>
                  <a:lnTo>
                    <a:pt x="676" y="904"/>
                  </a:lnTo>
                  <a:lnTo>
                    <a:pt x="670" y="900"/>
                  </a:lnTo>
                  <a:lnTo>
                    <a:pt x="662" y="896"/>
                  </a:lnTo>
                  <a:lnTo>
                    <a:pt x="654" y="892"/>
                  </a:lnTo>
                  <a:lnTo>
                    <a:pt x="654" y="892"/>
                  </a:lnTo>
                  <a:lnTo>
                    <a:pt x="646" y="890"/>
                  </a:lnTo>
                  <a:lnTo>
                    <a:pt x="642" y="888"/>
                  </a:lnTo>
                  <a:lnTo>
                    <a:pt x="640" y="884"/>
                  </a:lnTo>
                  <a:lnTo>
                    <a:pt x="640" y="884"/>
                  </a:lnTo>
                  <a:lnTo>
                    <a:pt x="636" y="878"/>
                  </a:lnTo>
                  <a:lnTo>
                    <a:pt x="630" y="872"/>
                  </a:lnTo>
                  <a:lnTo>
                    <a:pt x="630" y="872"/>
                  </a:lnTo>
                  <a:lnTo>
                    <a:pt x="624" y="870"/>
                  </a:lnTo>
                  <a:lnTo>
                    <a:pt x="618" y="868"/>
                  </a:lnTo>
                  <a:lnTo>
                    <a:pt x="618" y="868"/>
                  </a:lnTo>
                  <a:lnTo>
                    <a:pt x="614" y="868"/>
                  </a:lnTo>
                  <a:lnTo>
                    <a:pt x="608" y="870"/>
                  </a:lnTo>
                  <a:lnTo>
                    <a:pt x="596" y="876"/>
                  </a:lnTo>
                  <a:lnTo>
                    <a:pt x="596" y="876"/>
                  </a:lnTo>
                  <a:lnTo>
                    <a:pt x="590" y="878"/>
                  </a:lnTo>
                  <a:lnTo>
                    <a:pt x="588" y="880"/>
                  </a:lnTo>
                  <a:lnTo>
                    <a:pt x="586" y="884"/>
                  </a:lnTo>
                  <a:lnTo>
                    <a:pt x="586" y="888"/>
                  </a:lnTo>
                  <a:lnTo>
                    <a:pt x="586" y="888"/>
                  </a:lnTo>
                  <a:lnTo>
                    <a:pt x="586" y="896"/>
                  </a:lnTo>
                  <a:lnTo>
                    <a:pt x="584" y="904"/>
                  </a:lnTo>
                  <a:lnTo>
                    <a:pt x="584" y="904"/>
                  </a:lnTo>
                  <a:lnTo>
                    <a:pt x="582" y="912"/>
                  </a:lnTo>
                  <a:lnTo>
                    <a:pt x="580" y="914"/>
                  </a:lnTo>
                  <a:lnTo>
                    <a:pt x="574" y="916"/>
                  </a:lnTo>
                  <a:lnTo>
                    <a:pt x="574" y="916"/>
                  </a:lnTo>
                  <a:lnTo>
                    <a:pt x="574" y="916"/>
                  </a:lnTo>
                  <a:lnTo>
                    <a:pt x="574" y="916"/>
                  </a:lnTo>
                  <a:lnTo>
                    <a:pt x="568" y="914"/>
                  </a:lnTo>
                  <a:lnTo>
                    <a:pt x="564" y="912"/>
                  </a:lnTo>
                  <a:lnTo>
                    <a:pt x="558" y="906"/>
                  </a:lnTo>
                  <a:lnTo>
                    <a:pt x="558" y="906"/>
                  </a:lnTo>
                  <a:lnTo>
                    <a:pt x="550" y="902"/>
                  </a:lnTo>
                  <a:lnTo>
                    <a:pt x="542" y="898"/>
                  </a:lnTo>
                  <a:lnTo>
                    <a:pt x="534" y="894"/>
                  </a:lnTo>
                  <a:lnTo>
                    <a:pt x="528" y="888"/>
                  </a:lnTo>
                  <a:lnTo>
                    <a:pt x="528" y="888"/>
                  </a:lnTo>
                  <a:lnTo>
                    <a:pt x="524" y="882"/>
                  </a:lnTo>
                  <a:lnTo>
                    <a:pt x="520" y="874"/>
                  </a:lnTo>
                  <a:lnTo>
                    <a:pt x="520" y="874"/>
                  </a:lnTo>
                  <a:lnTo>
                    <a:pt x="516" y="872"/>
                  </a:lnTo>
                  <a:lnTo>
                    <a:pt x="512" y="870"/>
                  </a:lnTo>
                  <a:lnTo>
                    <a:pt x="512" y="870"/>
                  </a:lnTo>
                  <a:lnTo>
                    <a:pt x="502" y="872"/>
                  </a:lnTo>
                  <a:lnTo>
                    <a:pt x="502" y="872"/>
                  </a:lnTo>
                  <a:lnTo>
                    <a:pt x="498" y="872"/>
                  </a:lnTo>
                  <a:lnTo>
                    <a:pt x="498" y="872"/>
                  </a:lnTo>
                  <a:lnTo>
                    <a:pt x="490" y="870"/>
                  </a:lnTo>
                  <a:lnTo>
                    <a:pt x="482" y="868"/>
                  </a:lnTo>
                  <a:lnTo>
                    <a:pt x="468" y="862"/>
                  </a:lnTo>
                  <a:lnTo>
                    <a:pt x="468" y="862"/>
                  </a:lnTo>
                  <a:lnTo>
                    <a:pt x="460" y="858"/>
                  </a:lnTo>
                  <a:lnTo>
                    <a:pt x="458" y="856"/>
                  </a:lnTo>
                  <a:lnTo>
                    <a:pt x="458" y="852"/>
                  </a:lnTo>
                  <a:lnTo>
                    <a:pt x="458" y="852"/>
                  </a:lnTo>
                  <a:lnTo>
                    <a:pt x="460" y="842"/>
                  </a:lnTo>
                  <a:lnTo>
                    <a:pt x="468" y="838"/>
                  </a:lnTo>
                  <a:lnTo>
                    <a:pt x="468" y="838"/>
                  </a:lnTo>
                  <a:lnTo>
                    <a:pt x="474" y="834"/>
                  </a:lnTo>
                  <a:lnTo>
                    <a:pt x="476" y="832"/>
                  </a:lnTo>
                  <a:lnTo>
                    <a:pt x="478" y="828"/>
                  </a:lnTo>
                  <a:lnTo>
                    <a:pt x="478" y="828"/>
                  </a:lnTo>
                  <a:lnTo>
                    <a:pt x="478" y="824"/>
                  </a:lnTo>
                  <a:lnTo>
                    <a:pt x="476" y="822"/>
                  </a:lnTo>
                  <a:lnTo>
                    <a:pt x="472" y="816"/>
                  </a:lnTo>
                  <a:lnTo>
                    <a:pt x="472" y="816"/>
                  </a:lnTo>
                  <a:lnTo>
                    <a:pt x="472" y="808"/>
                  </a:lnTo>
                  <a:lnTo>
                    <a:pt x="472" y="804"/>
                  </a:lnTo>
                  <a:lnTo>
                    <a:pt x="470" y="802"/>
                  </a:lnTo>
                  <a:lnTo>
                    <a:pt x="470" y="802"/>
                  </a:lnTo>
                  <a:lnTo>
                    <a:pt x="468" y="798"/>
                  </a:lnTo>
                  <a:lnTo>
                    <a:pt x="466" y="798"/>
                  </a:lnTo>
                  <a:lnTo>
                    <a:pt x="466" y="798"/>
                  </a:lnTo>
                  <a:lnTo>
                    <a:pt x="462" y="800"/>
                  </a:lnTo>
                  <a:lnTo>
                    <a:pt x="458" y="802"/>
                  </a:lnTo>
                  <a:lnTo>
                    <a:pt x="458" y="802"/>
                  </a:lnTo>
                  <a:lnTo>
                    <a:pt x="446" y="804"/>
                  </a:lnTo>
                  <a:lnTo>
                    <a:pt x="432" y="804"/>
                  </a:lnTo>
                  <a:lnTo>
                    <a:pt x="432" y="804"/>
                  </a:lnTo>
                  <a:lnTo>
                    <a:pt x="418" y="802"/>
                  </a:lnTo>
                  <a:lnTo>
                    <a:pt x="418" y="802"/>
                  </a:lnTo>
                  <a:lnTo>
                    <a:pt x="408" y="802"/>
                  </a:lnTo>
                  <a:lnTo>
                    <a:pt x="400" y="800"/>
                  </a:lnTo>
                  <a:lnTo>
                    <a:pt x="400" y="800"/>
                  </a:lnTo>
                  <a:lnTo>
                    <a:pt x="394" y="796"/>
                  </a:lnTo>
                  <a:lnTo>
                    <a:pt x="390" y="794"/>
                  </a:lnTo>
                  <a:lnTo>
                    <a:pt x="386" y="794"/>
                  </a:lnTo>
                  <a:lnTo>
                    <a:pt x="386" y="794"/>
                  </a:lnTo>
                  <a:lnTo>
                    <a:pt x="382" y="794"/>
                  </a:lnTo>
                  <a:lnTo>
                    <a:pt x="382" y="794"/>
                  </a:lnTo>
                  <a:lnTo>
                    <a:pt x="374" y="798"/>
                  </a:lnTo>
                  <a:lnTo>
                    <a:pt x="366" y="802"/>
                  </a:lnTo>
                  <a:lnTo>
                    <a:pt x="358" y="806"/>
                  </a:lnTo>
                  <a:lnTo>
                    <a:pt x="350" y="810"/>
                  </a:lnTo>
                  <a:lnTo>
                    <a:pt x="350" y="810"/>
                  </a:lnTo>
                  <a:lnTo>
                    <a:pt x="346" y="810"/>
                  </a:lnTo>
                  <a:lnTo>
                    <a:pt x="346" y="810"/>
                  </a:lnTo>
                  <a:lnTo>
                    <a:pt x="342" y="810"/>
                  </a:lnTo>
                  <a:lnTo>
                    <a:pt x="342" y="810"/>
                  </a:lnTo>
                  <a:lnTo>
                    <a:pt x="338" y="810"/>
                  </a:lnTo>
                  <a:lnTo>
                    <a:pt x="338" y="810"/>
                  </a:lnTo>
                  <a:lnTo>
                    <a:pt x="334" y="810"/>
                  </a:lnTo>
                  <a:lnTo>
                    <a:pt x="330" y="810"/>
                  </a:lnTo>
                  <a:lnTo>
                    <a:pt x="330" y="810"/>
                  </a:lnTo>
                  <a:lnTo>
                    <a:pt x="326" y="814"/>
                  </a:lnTo>
                  <a:lnTo>
                    <a:pt x="324" y="816"/>
                  </a:lnTo>
                  <a:lnTo>
                    <a:pt x="322" y="820"/>
                  </a:lnTo>
                  <a:lnTo>
                    <a:pt x="320" y="822"/>
                  </a:lnTo>
                  <a:lnTo>
                    <a:pt x="320" y="822"/>
                  </a:lnTo>
                  <a:lnTo>
                    <a:pt x="312" y="824"/>
                  </a:lnTo>
                  <a:lnTo>
                    <a:pt x="312" y="824"/>
                  </a:lnTo>
                  <a:lnTo>
                    <a:pt x="306" y="822"/>
                  </a:lnTo>
                  <a:lnTo>
                    <a:pt x="306" y="822"/>
                  </a:lnTo>
                  <a:lnTo>
                    <a:pt x="300" y="822"/>
                  </a:lnTo>
                  <a:lnTo>
                    <a:pt x="300" y="822"/>
                  </a:lnTo>
                  <a:lnTo>
                    <a:pt x="300" y="822"/>
                  </a:lnTo>
                  <a:lnTo>
                    <a:pt x="300" y="822"/>
                  </a:lnTo>
                  <a:lnTo>
                    <a:pt x="288" y="824"/>
                  </a:lnTo>
                  <a:lnTo>
                    <a:pt x="276" y="826"/>
                  </a:lnTo>
                  <a:lnTo>
                    <a:pt x="276" y="826"/>
                  </a:lnTo>
                  <a:lnTo>
                    <a:pt x="266" y="826"/>
                  </a:lnTo>
                  <a:lnTo>
                    <a:pt x="266" y="826"/>
                  </a:lnTo>
                  <a:lnTo>
                    <a:pt x="260" y="826"/>
                  </a:lnTo>
                  <a:lnTo>
                    <a:pt x="256" y="824"/>
                  </a:lnTo>
                  <a:lnTo>
                    <a:pt x="256" y="824"/>
                  </a:lnTo>
                  <a:lnTo>
                    <a:pt x="252" y="822"/>
                  </a:lnTo>
                  <a:lnTo>
                    <a:pt x="248" y="820"/>
                  </a:lnTo>
                  <a:lnTo>
                    <a:pt x="248" y="820"/>
                  </a:lnTo>
                  <a:lnTo>
                    <a:pt x="246" y="822"/>
                  </a:lnTo>
                  <a:lnTo>
                    <a:pt x="242" y="824"/>
                  </a:lnTo>
                  <a:lnTo>
                    <a:pt x="242" y="824"/>
                  </a:lnTo>
                  <a:lnTo>
                    <a:pt x="220" y="850"/>
                  </a:lnTo>
                  <a:lnTo>
                    <a:pt x="220" y="850"/>
                  </a:lnTo>
                  <a:lnTo>
                    <a:pt x="212" y="856"/>
                  </a:lnTo>
                  <a:lnTo>
                    <a:pt x="204" y="862"/>
                  </a:lnTo>
                  <a:lnTo>
                    <a:pt x="186" y="872"/>
                  </a:lnTo>
                  <a:lnTo>
                    <a:pt x="186" y="872"/>
                  </a:lnTo>
                  <a:lnTo>
                    <a:pt x="180" y="878"/>
                  </a:lnTo>
                  <a:lnTo>
                    <a:pt x="174" y="886"/>
                  </a:lnTo>
                  <a:lnTo>
                    <a:pt x="174" y="886"/>
                  </a:lnTo>
                  <a:lnTo>
                    <a:pt x="168" y="892"/>
                  </a:lnTo>
                  <a:lnTo>
                    <a:pt x="166" y="894"/>
                  </a:lnTo>
                  <a:lnTo>
                    <a:pt x="166" y="900"/>
                  </a:lnTo>
                  <a:lnTo>
                    <a:pt x="166" y="900"/>
                  </a:lnTo>
                  <a:lnTo>
                    <a:pt x="164" y="908"/>
                  </a:lnTo>
                  <a:lnTo>
                    <a:pt x="162" y="916"/>
                  </a:lnTo>
                  <a:lnTo>
                    <a:pt x="154" y="922"/>
                  </a:lnTo>
                  <a:lnTo>
                    <a:pt x="144" y="926"/>
                  </a:lnTo>
                  <a:lnTo>
                    <a:pt x="144" y="926"/>
                  </a:lnTo>
                  <a:lnTo>
                    <a:pt x="132" y="932"/>
                  </a:lnTo>
                  <a:lnTo>
                    <a:pt x="120" y="938"/>
                  </a:lnTo>
                  <a:lnTo>
                    <a:pt x="108" y="946"/>
                  </a:lnTo>
                  <a:lnTo>
                    <a:pt x="96" y="956"/>
                  </a:lnTo>
                  <a:lnTo>
                    <a:pt x="96" y="956"/>
                  </a:lnTo>
                  <a:lnTo>
                    <a:pt x="80" y="974"/>
                  </a:lnTo>
                  <a:lnTo>
                    <a:pt x="66" y="992"/>
                  </a:lnTo>
                  <a:lnTo>
                    <a:pt x="66" y="992"/>
                  </a:lnTo>
                  <a:lnTo>
                    <a:pt x="56" y="1010"/>
                  </a:lnTo>
                  <a:lnTo>
                    <a:pt x="50" y="1018"/>
                  </a:lnTo>
                  <a:lnTo>
                    <a:pt x="40" y="1026"/>
                  </a:lnTo>
                  <a:lnTo>
                    <a:pt x="40" y="1026"/>
                  </a:lnTo>
                  <a:lnTo>
                    <a:pt x="34" y="1032"/>
                  </a:lnTo>
                  <a:lnTo>
                    <a:pt x="28" y="1038"/>
                  </a:lnTo>
                  <a:lnTo>
                    <a:pt x="24" y="1046"/>
                  </a:lnTo>
                  <a:lnTo>
                    <a:pt x="24" y="1054"/>
                  </a:lnTo>
                  <a:lnTo>
                    <a:pt x="24" y="1054"/>
                  </a:lnTo>
                  <a:lnTo>
                    <a:pt x="26" y="1062"/>
                  </a:lnTo>
                  <a:lnTo>
                    <a:pt x="32" y="1070"/>
                  </a:lnTo>
                  <a:lnTo>
                    <a:pt x="38" y="1076"/>
                  </a:lnTo>
                  <a:lnTo>
                    <a:pt x="40" y="1080"/>
                  </a:lnTo>
                  <a:lnTo>
                    <a:pt x="40" y="1086"/>
                  </a:lnTo>
                  <a:lnTo>
                    <a:pt x="40" y="1086"/>
                  </a:lnTo>
                  <a:lnTo>
                    <a:pt x="38" y="1096"/>
                  </a:lnTo>
                  <a:lnTo>
                    <a:pt x="34" y="1108"/>
                  </a:lnTo>
                  <a:lnTo>
                    <a:pt x="28" y="1118"/>
                  </a:lnTo>
                  <a:lnTo>
                    <a:pt x="20" y="1128"/>
                  </a:lnTo>
                  <a:lnTo>
                    <a:pt x="20" y="1128"/>
                  </a:lnTo>
                  <a:lnTo>
                    <a:pt x="10" y="1140"/>
                  </a:lnTo>
                  <a:lnTo>
                    <a:pt x="2" y="1152"/>
                  </a:lnTo>
                  <a:lnTo>
                    <a:pt x="0" y="1166"/>
                  </a:lnTo>
                  <a:lnTo>
                    <a:pt x="0" y="1172"/>
                  </a:lnTo>
                  <a:lnTo>
                    <a:pt x="0" y="1180"/>
                  </a:lnTo>
                  <a:lnTo>
                    <a:pt x="0" y="1180"/>
                  </a:lnTo>
                  <a:lnTo>
                    <a:pt x="0" y="1188"/>
                  </a:lnTo>
                  <a:lnTo>
                    <a:pt x="2" y="1198"/>
                  </a:lnTo>
                  <a:lnTo>
                    <a:pt x="2" y="1198"/>
                  </a:lnTo>
                  <a:lnTo>
                    <a:pt x="4" y="1204"/>
                  </a:lnTo>
                  <a:lnTo>
                    <a:pt x="8" y="1208"/>
                  </a:lnTo>
                  <a:lnTo>
                    <a:pt x="14" y="1216"/>
                  </a:lnTo>
                  <a:lnTo>
                    <a:pt x="14" y="1216"/>
                  </a:lnTo>
                  <a:lnTo>
                    <a:pt x="20" y="1224"/>
                  </a:lnTo>
                  <a:lnTo>
                    <a:pt x="24" y="1232"/>
                  </a:lnTo>
                  <a:lnTo>
                    <a:pt x="26" y="1240"/>
                  </a:lnTo>
                  <a:lnTo>
                    <a:pt x="30" y="1248"/>
                  </a:lnTo>
                  <a:lnTo>
                    <a:pt x="30" y="1248"/>
                  </a:lnTo>
                  <a:lnTo>
                    <a:pt x="36" y="1254"/>
                  </a:lnTo>
                  <a:lnTo>
                    <a:pt x="40" y="1260"/>
                  </a:lnTo>
                  <a:lnTo>
                    <a:pt x="40" y="1260"/>
                  </a:lnTo>
                  <a:lnTo>
                    <a:pt x="42" y="1266"/>
                  </a:lnTo>
                  <a:lnTo>
                    <a:pt x="42" y="1272"/>
                  </a:lnTo>
                  <a:lnTo>
                    <a:pt x="42" y="1278"/>
                  </a:lnTo>
                  <a:lnTo>
                    <a:pt x="44" y="1284"/>
                  </a:lnTo>
                  <a:lnTo>
                    <a:pt x="44" y="1284"/>
                  </a:lnTo>
                  <a:lnTo>
                    <a:pt x="48" y="1290"/>
                  </a:lnTo>
                  <a:lnTo>
                    <a:pt x="56" y="1294"/>
                  </a:lnTo>
                  <a:lnTo>
                    <a:pt x="68" y="1300"/>
                  </a:lnTo>
                  <a:lnTo>
                    <a:pt x="68" y="1300"/>
                  </a:lnTo>
                  <a:lnTo>
                    <a:pt x="76" y="1306"/>
                  </a:lnTo>
                  <a:lnTo>
                    <a:pt x="80" y="1310"/>
                  </a:lnTo>
                  <a:lnTo>
                    <a:pt x="82" y="1314"/>
                  </a:lnTo>
                  <a:lnTo>
                    <a:pt x="82" y="1314"/>
                  </a:lnTo>
                  <a:lnTo>
                    <a:pt x="86" y="1322"/>
                  </a:lnTo>
                  <a:lnTo>
                    <a:pt x="90" y="1324"/>
                  </a:lnTo>
                  <a:lnTo>
                    <a:pt x="92" y="1328"/>
                  </a:lnTo>
                  <a:lnTo>
                    <a:pt x="92" y="1328"/>
                  </a:lnTo>
                  <a:lnTo>
                    <a:pt x="98" y="1328"/>
                  </a:lnTo>
                  <a:lnTo>
                    <a:pt x="98" y="1328"/>
                  </a:lnTo>
                  <a:lnTo>
                    <a:pt x="106" y="1328"/>
                  </a:lnTo>
                  <a:lnTo>
                    <a:pt x="114" y="1324"/>
                  </a:lnTo>
                  <a:lnTo>
                    <a:pt x="128" y="1316"/>
                  </a:lnTo>
                  <a:lnTo>
                    <a:pt x="128" y="1316"/>
                  </a:lnTo>
                  <a:lnTo>
                    <a:pt x="140" y="1312"/>
                  </a:lnTo>
                  <a:lnTo>
                    <a:pt x="152" y="1310"/>
                  </a:lnTo>
                  <a:lnTo>
                    <a:pt x="152" y="1310"/>
                  </a:lnTo>
                  <a:lnTo>
                    <a:pt x="160" y="1312"/>
                  </a:lnTo>
                  <a:lnTo>
                    <a:pt x="168" y="1316"/>
                  </a:lnTo>
                  <a:lnTo>
                    <a:pt x="168" y="1316"/>
                  </a:lnTo>
                  <a:lnTo>
                    <a:pt x="170" y="1320"/>
                  </a:lnTo>
                  <a:lnTo>
                    <a:pt x="172" y="1322"/>
                  </a:lnTo>
                  <a:lnTo>
                    <a:pt x="172" y="1322"/>
                  </a:lnTo>
                  <a:lnTo>
                    <a:pt x="174" y="1322"/>
                  </a:lnTo>
                  <a:lnTo>
                    <a:pt x="174" y="1322"/>
                  </a:lnTo>
                  <a:lnTo>
                    <a:pt x="182" y="1320"/>
                  </a:lnTo>
                  <a:lnTo>
                    <a:pt x="182" y="1320"/>
                  </a:lnTo>
                  <a:lnTo>
                    <a:pt x="190" y="1316"/>
                  </a:lnTo>
                  <a:lnTo>
                    <a:pt x="200" y="1312"/>
                  </a:lnTo>
                  <a:lnTo>
                    <a:pt x="200" y="1312"/>
                  </a:lnTo>
                  <a:lnTo>
                    <a:pt x="210" y="1308"/>
                  </a:lnTo>
                  <a:lnTo>
                    <a:pt x="220" y="1306"/>
                  </a:lnTo>
                  <a:lnTo>
                    <a:pt x="220" y="1306"/>
                  </a:lnTo>
                  <a:lnTo>
                    <a:pt x="238" y="1296"/>
                  </a:lnTo>
                  <a:lnTo>
                    <a:pt x="238" y="1296"/>
                  </a:lnTo>
                  <a:lnTo>
                    <a:pt x="250" y="1290"/>
                  </a:lnTo>
                  <a:lnTo>
                    <a:pt x="262" y="1288"/>
                  </a:lnTo>
                  <a:lnTo>
                    <a:pt x="262" y="1288"/>
                  </a:lnTo>
                  <a:lnTo>
                    <a:pt x="270" y="1290"/>
                  </a:lnTo>
                  <a:lnTo>
                    <a:pt x="276" y="1294"/>
                  </a:lnTo>
                  <a:lnTo>
                    <a:pt x="276" y="1294"/>
                  </a:lnTo>
                  <a:lnTo>
                    <a:pt x="280" y="1296"/>
                  </a:lnTo>
                  <a:lnTo>
                    <a:pt x="280" y="1300"/>
                  </a:lnTo>
                  <a:lnTo>
                    <a:pt x="282" y="1310"/>
                  </a:lnTo>
                  <a:lnTo>
                    <a:pt x="280" y="1318"/>
                  </a:lnTo>
                  <a:lnTo>
                    <a:pt x="282" y="1328"/>
                  </a:lnTo>
                  <a:lnTo>
                    <a:pt x="282" y="1328"/>
                  </a:lnTo>
                  <a:lnTo>
                    <a:pt x="284" y="1334"/>
                  </a:lnTo>
                  <a:lnTo>
                    <a:pt x="286" y="1336"/>
                  </a:lnTo>
                  <a:lnTo>
                    <a:pt x="290" y="1338"/>
                  </a:lnTo>
                  <a:lnTo>
                    <a:pt x="290" y="1338"/>
                  </a:lnTo>
                  <a:lnTo>
                    <a:pt x="292" y="1336"/>
                  </a:lnTo>
                  <a:lnTo>
                    <a:pt x="292" y="1336"/>
                  </a:lnTo>
                  <a:lnTo>
                    <a:pt x="304" y="1332"/>
                  </a:lnTo>
                  <a:lnTo>
                    <a:pt x="316" y="1328"/>
                  </a:lnTo>
                  <a:lnTo>
                    <a:pt x="316" y="1328"/>
                  </a:lnTo>
                  <a:lnTo>
                    <a:pt x="322" y="1328"/>
                  </a:lnTo>
                  <a:lnTo>
                    <a:pt x="322" y="1328"/>
                  </a:lnTo>
                  <a:lnTo>
                    <a:pt x="330" y="1330"/>
                  </a:lnTo>
                  <a:lnTo>
                    <a:pt x="334" y="1334"/>
                  </a:lnTo>
                  <a:lnTo>
                    <a:pt x="338" y="1340"/>
                  </a:lnTo>
                  <a:lnTo>
                    <a:pt x="338" y="1348"/>
                  </a:lnTo>
                  <a:lnTo>
                    <a:pt x="338" y="1348"/>
                  </a:lnTo>
                  <a:lnTo>
                    <a:pt x="338" y="1368"/>
                  </a:lnTo>
                  <a:lnTo>
                    <a:pt x="336" y="1378"/>
                  </a:lnTo>
                  <a:lnTo>
                    <a:pt x="330" y="1388"/>
                  </a:lnTo>
                  <a:lnTo>
                    <a:pt x="330" y="1388"/>
                  </a:lnTo>
                  <a:lnTo>
                    <a:pt x="326" y="1390"/>
                  </a:lnTo>
                  <a:lnTo>
                    <a:pt x="320" y="1392"/>
                  </a:lnTo>
                  <a:lnTo>
                    <a:pt x="320" y="1392"/>
                  </a:lnTo>
                  <a:lnTo>
                    <a:pt x="320" y="1396"/>
                  </a:lnTo>
                  <a:lnTo>
                    <a:pt x="318" y="1400"/>
                  </a:lnTo>
                  <a:lnTo>
                    <a:pt x="318" y="1400"/>
                  </a:lnTo>
                  <a:lnTo>
                    <a:pt x="314" y="1414"/>
                  </a:lnTo>
                  <a:lnTo>
                    <a:pt x="312" y="1420"/>
                  </a:lnTo>
                  <a:lnTo>
                    <a:pt x="312" y="1428"/>
                  </a:lnTo>
                  <a:lnTo>
                    <a:pt x="312" y="1428"/>
                  </a:lnTo>
                  <a:lnTo>
                    <a:pt x="314" y="1440"/>
                  </a:lnTo>
                  <a:lnTo>
                    <a:pt x="320" y="1448"/>
                  </a:lnTo>
                  <a:lnTo>
                    <a:pt x="336" y="1466"/>
                  </a:lnTo>
                  <a:lnTo>
                    <a:pt x="336" y="1466"/>
                  </a:lnTo>
                  <a:lnTo>
                    <a:pt x="340" y="1474"/>
                  </a:lnTo>
                  <a:lnTo>
                    <a:pt x="344" y="1484"/>
                  </a:lnTo>
                  <a:lnTo>
                    <a:pt x="348" y="1502"/>
                  </a:lnTo>
                  <a:lnTo>
                    <a:pt x="348" y="1502"/>
                  </a:lnTo>
                  <a:lnTo>
                    <a:pt x="348" y="1512"/>
                  </a:lnTo>
                  <a:lnTo>
                    <a:pt x="346" y="1522"/>
                  </a:lnTo>
                  <a:lnTo>
                    <a:pt x="346" y="1522"/>
                  </a:lnTo>
                  <a:lnTo>
                    <a:pt x="348" y="1530"/>
                  </a:lnTo>
                  <a:lnTo>
                    <a:pt x="352" y="1536"/>
                  </a:lnTo>
                  <a:lnTo>
                    <a:pt x="352" y="1536"/>
                  </a:lnTo>
                  <a:lnTo>
                    <a:pt x="352" y="1542"/>
                  </a:lnTo>
                  <a:lnTo>
                    <a:pt x="350" y="1544"/>
                  </a:lnTo>
                  <a:lnTo>
                    <a:pt x="346" y="1552"/>
                  </a:lnTo>
                  <a:lnTo>
                    <a:pt x="344" y="1560"/>
                  </a:lnTo>
                  <a:lnTo>
                    <a:pt x="344" y="1564"/>
                  </a:lnTo>
                  <a:lnTo>
                    <a:pt x="346" y="1568"/>
                  </a:lnTo>
                  <a:lnTo>
                    <a:pt x="346" y="1568"/>
                  </a:lnTo>
                  <a:lnTo>
                    <a:pt x="348" y="1572"/>
                  </a:lnTo>
                  <a:lnTo>
                    <a:pt x="348" y="1580"/>
                  </a:lnTo>
                  <a:lnTo>
                    <a:pt x="346" y="1586"/>
                  </a:lnTo>
                  <a:lnTo>
                    <a:pt x="344" y="1592"/>
                  </a:lnTo>
                  <a:lnTo>
                    <a:pt x="344" y="1592"/>
                  </a:lnTo>
                  <a:lnTo>
                    <a:pt x="336" y="1604"/>
                  </a:lnTo>
                  <a:lnTo>
                    <a:pt x="326" y="1614"/>
                  </a:lnTo>
                  <a:lnTo>
                    <a:pt x="326" y="1614"/>
                  </a:lnTo>
                  <a:lnTo>
                    <a:pt x="310" y="1624"/>
                  </a:lnTo>
                  <a:lnTo>
                    <a:pt x="304" y="1628"/>
                  </a:lnTo>
                  <a:lnTo>
                    <a:pt x="298" y="1636"/>
                  </a:lnTo>
                  <a:lnTo>
                    <a:pt x="298" y="1636"/>
                  </a:lnTo>
                  <a:lnTo>
                    <a:pt x="294" y="1648"/>
                  </a:lnTo>
                  <a:lnTo>
                    <a:pt x="292" y="1660"/>
                  </a:lnTo>
                  <a:lnTo>
                    <a:pt x="292" y="1660"/>
                  </a:lnTo>
                  <a:lnTo>
                    <a:pt x="286" y="1676"/>
                  </a:lnTo>
                  <a:lnTo>
                    <a:pt x="286" y="1682"/>
                  </a:lnTo>
                  <a:lnTo>
                    <a:pt x="286" y="1690"/>
                  </a:lnTo>
                  <a:lnTo>
                    <a:pt x="286" y="1690"/>
                  </a:lnTo>
                  <a:lnTo>
                    <a:pt x="286" y="1696"/>
                  </a:lnTo>
                  <a:lnTo>
                    <a:pt x="288" y="1700"/>
                  </a:lnTo>
                  <a:lnTo>
                    <a:pt x="288" y="1700"/>
                  </a:lnTo>
                  <a:lnTo>
                    <a:pt x="290" y="1706"/>
                  </a:lnTo>
                  <a:lnTo>
                    <a:pt x="294" y="1710"/>
                  </a:lnTo>
                  <a:lnTo>
                    <a:pt x="298" y="1714"/>
                  </a:lnTo>
                  <a:lnTo>
                    <a:pt x="300" y="1720"/>
                  </a:lnTo>
                  <a:lnTo>
                    <a:pt x="300" y="1720"/>
                  </a:lnTo>
                  <a:lnTo>
                    <a:pt x="298" y="1732"/>
                  </a:lnTo>
                  <a:lnTo>
                    <a:pt x="298" y="1732"/>
                  </a:lnTo>
                  <a:lnTo>
                    <a:pt x="298" y="1740"/>
                  </a:lnTo>
                  <a:lnTo>
                    <a:pt x="300" y="1748"/>
                  </a:lnTo>
                  <a:lnTo>
                    <a:pt x="300" y="1748"/>
                  </a:lnTo>
                  <a:lnTo>
                    <a:pt x="300" y="1760"/>
                  </a:lnTo>
                  <a:lnTo>
                    <a:pt x="302" y="1770"/>
                  </a:lnTo>
                  <a:lnTo>
                    <a:pt x="302" y="1770"/>
                  </a:lnTo>
                  <a:lnTo>
                    <a:pt x="306" y="1778"/>
                  </a:lnTo>
                  <a:lnTo>
                    <a:pt x="308" y="1788"/>
                  </a:lnTo>
                  <a:lnTo>
                    <a:pt x="308" y="1798"/>
                  </a:lnTo>
                  <a:lnTo>
                    <a:pt x="306" y="1806"/>
                  </a:lnTo>
                  <a:lnTo>
                    <a:pt x="306" y="1806"/>
                  </a:lnTo>
                  <a:lnTo>
                    <a:pt x="302" y="1818"/>
                  </a:lnTo>
                  <a:lnTo>
                    <a:pt x="300" y="1830"/>
                  </a:lnTo>
                  <a:lnTo>
                    <a:pt x="298" y="1842"/>
                  </a:lnTo>
                  <a:lnTo>
                    <a:pt x="298" y="1854"/>
                  </a:lnTo>
                  <a:lnTo>
                    <a:pt x="298" y="1854"/>
                  </a:lnTo>
                  <a:lnTo>
                    <a:pt x="304" y="1872"/>
                  </a:lnTo>
                  <a:lnTo>
                    <a:pt x="310" y="1888"/>
                  </a:lnTo>
                  <a:lnTo>
                    <a:pt x="310" y="1888"/>
                  </a:lnTo>
                  <a:lnTo>
                    <a:pt x="318" y="1908"/>
                  </a:lnTo>
                  <a:lnTo>
                    <a:pt x="326" y="1930"/>
                  </a:lnTo>
                  <a:lnTo>
                    <a:pt x="326" y="1930"/>
                  </a:lnTo>
                  <a:lnTo>
                    <a:pt x="328" y="1938"/>
                  </a:lnTo>
                  <a:lnTo>
                    <a:pt x="328" y="1946"/>
                  </a:lnTo>
                  <a:lnTo>
                    <a:pt x="328" y="1954"/>
                  </a:lnTo>
                  <a:lnTo>
                    <a:pt x="324" y="1962"/>
                  </a:lnTo>
                  <a:lnTo>
                    <a:pt x="324" y="1962"/>
                  </a:lnTo>
                  <a:lnTo>
                    <a:pt x="322" y="1972"/>
                  </a:lnTo>
                  <a:lnTo>
                    <a:pt x="322" y="1980"/>
                  </a:lnTo>
                  <a:lnTo>
                    <a:pt x="324" y="1988"/>
                  </a:lnTo>
                  <a:lnTo>
                    <a:pt x="328" y="1996"/>
                  </a:lnTo>
                  <a:lnTo>
                    <a:pt x="328" y="1996"/>
                  </a:lnTo>
                  <a:lnTo>
                    <a:pt x="332" y="2010"/>
                  </a:lnTo>
                  <a:lnTo>
                    <a:pt x="336" y="2016"/>
                  </a:lnTo>
                  <a:lnTo>
                    <a:pt x="340" y="2020"/>
                  </a:lnTo>
                  <a:lnTo>
                    <a:pt x="340" y="2020"/>
                  </a:lnTo>
                  <a:lnTo>
                    <a:pt x="346" y="2022"/>
                  </a:lnTo>
                  <a:lnTo>
                    <a:pt x="346" y="2022"/>
                  </a:lnTo>
                  <a:lnTo>
                    <a:pt x="352" y="2020"/>
                  </a:lnTo>
                  <a:lnTo>
                    <a:pt x="360" y="2018"/>
                  </a:lnTo>
                  <a:lnTo>
                    <a:pt x="372" y="2012"/>
                  </a:lnTo>
                  <a:lnTo>
                    <a:pt x="372" y="2012"/>
                  </a:lnTo>
                  <a:lnTo>
                    <a:pt x="384" y="2004"/>
                  </a:lnTo>
                  <a:lnTo>
                    <a:pt x="388" y="2002"/>
                  </a:lnTo>
                  <a:lnTo>
                    <a:pt x="396" y="2000"/>
                  </a:lnTo>
                  <a:lnTo>
                    <a:pt x="396" y="2000"/>
                  </a:lnTo>
                  <a:lnTo>
                    <a:pt x="404" y="1998"/>
                  </a:lnTo>
                  <a:lnTo>
                    <a:pt x="412" y="1998"/>
                  </a:lnTo>
                  <a:lnTo>
                    <a:pt x="412" y="1998"/>
                  </a:lnTo>
                  <a:lnTo>
                    <a:pt x="414" y="1998"/>
                  </a:lnTo>
                  <a:lnTo>
                    <a:pt x="414" y="1998"/>
                  </a:lnTo>
                  <a:lnTo>
                    <a:pt x="416" y="1998"/>
                  </a:lnTo>
                  <a:lnTo>
                    <a:pt x="416" y="1998"/>
                  </a:lnTo>
                  <a:lnTo>
                    <a:pt x="426" y="1998"/>
                  </a:lnTo>
                  <a:lnTo>
                    <a:pt x="434" y="1996"/>
                  </a:lnTo>
                  <a:lnTo>
                    <a:pt x="434" y="1996"/>
                  </a:lnTo>
                  <a:lnTo>
                    <a:pt x="444" y="1990"/>
                  </a:lnTo>
                  <a:lnTo>
                    <a:pt x="456" y="1984"/>
                  </a:lnTo>
                  <a:lnTo>
                    <a:pt x="456" y="1984"/>
                  </a:lnTo>
                  <a:lnTo>
                    <a:pt x="466" y="1982"/>
                  </a:lnTo>
                  <a:lnTo>
                    <a:pt x="474" y="1976"/>
                  </a:lnTo>
                  <a:lnTo>
                    <a:pt x="474" y="1976"/>
                  </a:lnTo>
                  <a:lnTo>
                    <a:pt x="484" y="1968"/>
                  </a:lnTo>
                  <a:lnTo>
                    <a:pt x="492" y="1960"/>
                  </a:lnTo>
                  <a:lnTo>
                    <a:pt x="510" y="1942"/>
                  </a:lnTo>
                  <a:lnTo>
                    <a:pt x="510" y="1942"/>
                  </a:lnTo>
                  <a:lnTo>
                    <a:pt x="528" y="1922"/>
                  </a:lnTo>
                  <a:lnTo>
                    <a:pt x="544" y="1902"/>
                  </a:lnTo>
                  <a:lnTo>
                    <a:pt x="544" y="1902"/>
                  </a:lnTo>
                  <a:lnTo>
                    <a:pt x="558" y="1884"/>
                  </a:lnTo>
                  <a:lnTo>
                    <a:pt x="562" y="1876"/>
                  </a:lnTo>
                  <a:lnTo>
                    <a:pt x="564" y="1866"/>
                  </a:lnTo>
                  <a:lnTo>
                    <a:pt x="564" y="1866"/>
                  </a:lnTo>
                  <a:lnTo>
                    <a:pt x="564" y="1848"/>
                  </a:lnTo>
                  <a:lnTo>
                    <a:pt x="566" y="1842"/>
                  </a:lnTo>
                  <a:lnTo>
                    <a:pt x="574" y="1832"/>
                  </a:lnTo>
                  <a:lnTo>
                    <a:pt x="574" y="1832"/>
                  </a:lnTo>
                  <a:lnTo>
                    <a:pt x="594" y="1820"/>
                  </a:lnTo>
                  <a:lnTo>
                    <a:pt x="594" y="1820"/>
                  </a:lnTo>
                  <a:lnTo>
                    <a:pt x="604" y="1816"/>
                  </a:lnTo>
                  <a:lnTo>
                    <a:pt x="608" y="1814"/>
                  </a:lnTo>
                  <a:lnTo>
                    <a:pt x="610" y="1808"/>
                  </a:lnTo>
                  <a:lnTo>
                    <a:pt x="610" y="1808"/>
                  </a:lnTo>
                  <a:lnTo>
                    <a:pt x="614" y="1800"/>
                  </a:lnTo>
                  <a:lnTo>
                    <a:pt x="616" y="1790"/>
                  </a:lnTo>
                  <a:lnTo>
                    <a:pt x="616" y="1790"/>
                  </a:lnTo>
                  <a:lnTo>
                    <a:pt x="618" y="1778"/>
                  </a:lnTo>
                  <a:lnTo>
                    <a:pt x="620" y="1768"/>
                  </a:lnTo>
                  <a:lnTo>
                    <a:pt x="620" y="1768"/>
                  </a:lnTo>
                  <a:lnTo>
                    <a:pt x="620" y="1758"/>
                  </a:lnTo>
                  <a:lnTo>
                    <a:pt x="618" y="1750"/>
                  </a:lnTo>
                  <a:lnTo>
                    <a:pt x="618" y="1750"/>
                  </a:lnTo>
                  <a:lnTo>
                    <a:pt x="614" y="1744"/>
                  </a:lnTo>
                  <a:lnTo>
                    <a:pt x="614" y="1740"/>
                  </a:lnTo>
                  <a:lnTo>
                    <a:pt x="616" y="1734"/>
                  </a:lnTo>
                  <a:lnTo>
                    <a:pt x="616" y="1734"/>
                  </a:lnTo>
                  <a:lnTo>
                    <a:pt x="626" y="1728"/>
                  </a:lnTo>
                  <a:lnTo>
                    <a:pt x="638" y="1720"/>
                  </a:lnTo>
                  <a:lnTo>
                    <a:pt x="638" y="1720"/>
                  </a:lnTo>
                  <a:lnTo>
                    <a:pt x="648" y="1714"/>
                  </a:lnTo>
                  <a:lnTo>
                    <a:pt x="658" y="1708"/>
                  </a:lnTo>
                  <a:lnTo>
                    <a:pt x="658" y="1708"/>
                  </a:lnTo>
                  <a:lnTo>
                    <a:pt x="668" y="1702"/>
                  </a:lnTo>
                  <a:lnTo>
                    <a:pt x="676" y="1694"/>
                  </a:lnTo>
                  <a:lnTo>
                    <a:pt x="694" y="1680"/>
                  </a:lnTo>
                  <a:lnTo>
                    <a:pt x="694" y="1680"/>
                  </a:lnTo>
                  <a:lnTo>
                    <a:pt x="704" y="1674"/>
                  </a:lnTo>
                  <a:lnTo>
                    <a:pt x="710" y="1668"/>
                  </a:lnTo>
                  <a:lnTo>
                    <a:pt x="716" y="1660"/>
                  </a:lnTo>
                  <a:lnTo>
                    <a:pt x="718" y="1650"/>
                  </a:lnTo>
                  <a:lnTo>
                    <a:pt x="718" y="1650"/>
                  </a:lnTo>
                  <a:lnTo>
                    <a:pt x="724" y="1628"/>
                  </a:lnTo>
                  <a:lnTo>
                    <a:pt x="732" y="1604"/>
                  </a:lnTo>
                  <a:lnTo>
                    <a:pt x="732" y="1604"/>
                  </a:lnTo>
                  <a:lnTo>
                    <a:pt x="736" y="1592"/>
                  </a:lnTo>
                  <a:lnTo>
                    <a:pt x="738" y="1584"/>
                  </a:lnTo>
                  <a:lnTo>
                    <a:pt x="738" y="1578"/>
                  </a:lnTo>
                  <a:lnTo>
                    <a:pt x="738" y="1578"/>
                  </a:lnTo>
                  <a:lnTo>
                    <a:pt x="734" y="1570"/>
                  </a:lnTo>
                  <a:lnTo>
                    <a:pt x="734" y="1570"/>
                  </a:lnTo>
                  <a:lnTo>
                    <a:pt x="730" y="1556"/>
                  </a:lnTo>
                  <a:lnTo>
                    <a:pt x="726" y="1540"/>
                  </a:lnTo>
                  <a:lnTo>
                    <a:pt x="726" y="1540"/>
                  </a:lnTo>
                  <a:lnTo>
                    <a:pt x="726" y="1522"/>
                  </a:lnTo>
                  <a:lnTo>
                    <a:pt x="726" y="1514"/>
                  </a:lnTo>
                  <a:lnTo>
                    <a:pt x="730" y="1506"/>
                  </a:lnTo>
                  <a:lnTo>
                    <a:pt x="730" y="1506"/>
                  </a:lnTo>
                  <a:lnTo>
                    <a:pt x="732" y="1496"/>
                  </a:lnTo>
                  <a:lnTo>
                    <a:pt x="734" y="1486"/>
                  </a:lnTo>
                  <a:lnTo>
                    <a:pt x="734" y="1486"/>
                  </a:lnTo>
                  <a:lnTo>
                    <a:pt x="738" y="1476"/>
                  </a:lnTo>
                  <a:lnTo>
                    <a:pt x="744" y="1468"/>
                  </a:lnTo>
                  <a:lnTo>
                    <a:pt x="744" y="1468"/>
                  </a:lnTo>
                  <a:lnTo>
                    <a:pt x="756" y="1454"/>
                  </a:lnTo>
                  <a:lnTo>
                    <a:pt x="762" y="1446"/>
                  </a:lnTo>
                  <a:lnTo>
                    <a:pt x="770" y="1440"/>
                  </a:lnTo>
                  <a:lnTo>
                    <a:pt x="770" y="1440"/>
                  </a:lnTo>
                  <a:lnTo>
                    <a:pt x="780" y="1432"/>
                  </a:lnTo>
                  <a:lnTo>
                    <a:pt x="786" y="1424"/>
                  </a:lnTo>
                  <a:lnTo>
                    <a:pt x="800" y="1408"/>
                  </a:lnTo>
                  <a:lnTo>
                    <a:pt x="800" y="1408"/>
                  </a:lnTo>
                  <a:lnTo>
                    <a:pt x="816" y="1392"/>
                  </a:lnTo>
                  <a:lnTo>
                    <a:pt x="834" y="1378"/>
                  </a:lnTo>
                  <a:lnTo>
                    <a:pt x="870" y="1352"/>
                  </a:lnTo>
                  <a:lnTo>
                    <a:pt x="870" y="1352"/>
                  </a:lnTo>
                  <a:lnTo>
                    <a:pt x="882" y="1344"/>
                  </a:lnTo>
                  <a:lnTo>
                    <a:pt x="882" y="1344"/>
                  </a:lnTo>
                  <a:lnTo>
                    <a:pt x="888" y="1336"/>
                  </a:lnTo>
                  <a:lnTo>
                    <a:pt x="892" y="1328"/>
                  </a:lnTo>
                  <a:lnTo>
                    <a:pt x="892" y="1328"/>
                  </a:lnTo>
                  <a:lnTo>
                    <a:pt x="904" y="1312"/>
                  </a:lnTo>
                  <a:lnTo>
                    <a:pt x="918" y="1296"/>
                  </a:lnTo>
                  <a:lnTo>
                    <a:pt x="918" y="1296"/>
                  </a:lnTo>
                  <a:lnTo>
                    <a:pt x="926" y="1286"/>
                  </a:lnTo>
                  <a:lnTo>
                    <a:pt x="932" y="1276"/>
                  </a:lnTo>
                  <a:lnTo>
                    <a:pt x="932" y="1276"/>
                  </a:lnTo>
                  <a:lnTo>
                    <a:pt x="944" y="1254"/>
                  </a:lnTo>
                  <a:lnTo>
                    <a:pt x="948" y="1242"/>
                  </a:lnTo>
                  <a:lnTo>
                    <a:pt x="952" y="1230"/>
                  </a:lnTo>
                  <a:lnTo>
                    <a:pt x="952" y="1230"/>
                  </a:lnTo>
                  <a:lnTo>
                    <a:pt x="954" y="1222"/>
                  </a:lnTo>
                  <a:lnTo>
                    <a:pt x="954" y="1218"/>
                  </a:lnTo>
                  <a:lnTo>
                    <a:pt x="952" y="1216"/>
                  </a:lnTo>
                  <a:lnTo>
                    <a:pt x="952" y="1216"/>
                  </a:lnTo>
                  <a:lnTo>
                    <a:pt x="946" y="1214"/>
                  </a:lnTo>
                  <a:lnTo>
                    <a:pt x="946" y="1214"/>
                  </a:lnTo>
                  <a:lnTo>
                    <a:pt x="940" y="1214"/>
                  </a:lnTo>
                  <a:lnTo>
                    <a:pt x="932" y="1218"/>
                  </a:lnTo>
                  <a:lnTo>
                    <a:pt x="932" y="1218"/>
                  </a:lnTo>
                  <a:lnTo>
                    <a:pt x="914" y="1224"/>
                  </a:lnTo>
                  <a:lnTo>
                    <a:pt x="896" y="1230"/>
                  </a:lnTo>
                  <a:lnTo>
                    <a:pt x="858" y="1240"/>
                  </a:lnTo>
                  <a:lnTo>
                    <a:pt x="858" y="1240"/>
                  </a:lnTo>
                  <a:lnTo>
                    <a:pt x="854" y="1240"/>
                  </a:lnTo>
                  <a:lnTo>
                    <a:pt x="854" y="1240"/>
                  </a:lnTo>
                  <a:lnTo>
                    <a:pt x="850" y="1238"/>
                  </a:lnTo>
                  <a:lnTo>
                    <a:pt x="846" y="1236"/>
                  </a:lnTo>
                  <a:lnTo>
                    <a:pt x="842" y="1230"/>
                  </a:lnTo>
                  <a:lnTo>
                    <a:pt x="840" y="1222"/>
                  </a:lnTo>
                  <a:lnTo>
                    <a:pt x="840" y="1214"/>
                  </a:lnTo>
                  <a:lnTo>
                    <a:pt x="840" y="1214"/>
                  </a:lnTo>
                  <a:lnTo>
                    <a:pt x="836" y="1198"/>
                  </a:lnTo>
                  <a:lnTo>
                    <a:pt x="834" y="1192"/>
                  </a:lnTo>
                  <a:lnTo>
                    <a:pt x="830" y="1184"/>
                  </a:lnTo>
                  <a:lnTo>
                    <a:pt x="830" y="1184"/>
                  </a:lnTo>
                  <a:lnTo>
                    <a:pt x="826" y="1178"/>
                  </a:lnTo>
                  <a:lnTo>
                    <a:pt x="820" y="1174"/>
                  </a:lnTo>
                  <a:lnTo>
                    <a:pt x="808" y="1164"/>
                  </a:lnTo>
                  <a:lnTo>
                    <a:pt x="808" y="1164"/>
                  </a:lnTo>
                  <a:lnTo>
                    <a:pt x="804" y="1158"/>
                  </a:lnTo>
                  <a:lnTo>
                    <a:pt x="802" y="1148"/>
                  </a:lnTo>
                  <a:lnTo>
                    <a:pt x="802" y="1148"/>
                  </a:lnTo>
                  <a:lnTo>
                    <a:pt x="800" y="1142"/>
                  </a:lnTo>
                  <a:lnTo>
                    <a:pt x="798" y="1136"/>
                  </a:lnTo>
                  <a:lnTo>
                    <a:pt x="798" y="1136"/>
                  </a:lnTo>
                  <a:lnTo>
                    <a:pt x="798" y="1126"/>
                  </a:lnTo>
                  <a:lnTo>
                    <a:pt x="800" y="1118"/>
                  </a:lnTo>
                  <a:lnTo>
                    <a:pt x="800" y="1118"/>
                  </a:lnTo>
                  <a:lnTo>
                    <a:pt x="794" y="1118"/>
                  </a:lnTo>
                  <a:lnTo>
                    <a:pt x="792" y="1116"/>
                  </a:lnTo>
                  <a:lnTo>
                    <a:pt x="790" y="1114"/>
                  </a:lnTo>
                  <a:lnTo>
                    <a:pt x="790" y="1114"/>
                  </a:lnTo>
                  <a:lnTo>
                    <a:pt x="788" y="1104"/>
                  </a:lnTo>
                  <a:lnTo>
                    <a:pt x="788" y="1104"/>
                  </a:lnTo>
                  <a:lnTo>
                    <a:pt x="782" y="1096"/>
                  </a:lnTo>
                  <a:lnTo>
                    <a:pt x="782" y="1090"/>
                  </a:lnTo>
                  <a:lnTo>
                    <a:pt x="780" y="1086"/>
                  </a:lnTo>
                  <a:lnTo>
                    <a:pt x="780" y="1086"/>
                  </a:lnTo>
                  <a:lnTo>
                    <a:pt x="784" y="1072"/>
                  </a:lnTo>
                  <a:lnTo>
                    <a:pt x="786" y="1066"/>
                  </a:lnTo>
                  <a:lnTo>
                    <a:pt x="786" y="1060"/>
                  </a:lnTo>
                  <a:lnTo>
                    <a:pt x="786" y="1060"/>
                  </a:lnTo>
                  <a:lnTo>
                    <a:pt x="786" y="1054"/>
                  </a:lnTo>
                  <a:lnTo>
                    <a:pt x="784" y="1050"/>
                  </a:lnTo>
                  <a:lnTo>
                    <a:pt x="778" y="1042"/>
                  </a:lnTo>
                  <a:lnTo>
                    <a:pt x="778" y="1042"/>
                  </a:lnTo>
                  <a:lnTo>
                    <a:pt x="774" y="1024"/>
                  </a:lnTo>
                  <a:lnTo>
                    <a:pt x="774" y="1024"/>
                  </a:lnTo>
                  <a:lnTo>
                    <a:pt x="770" y="1010"/>
                  </a:lnTo>
                  <a:lnTo>
                    <a:pt x="766" y="996"/>
                  </a:lnTo>
                  <a:lnTo>
                    <a:pt x="766" y="996"/>
                  </a:lnTo>
                  <a:lnTo>
                    <a:pt x="758" y="984"/>
                  </a:lnTo>
                  <a:lnTo>
                    <a:pt x="756" y="978"/>
                  </a:lnTo>
                  <a:lnTo>
                    <a:pt x="754" y="972"/>
                  </a:lnTo>
                  <a:lnTo>
                    <a:pt x="754" y="972"/>
                  </a:lnTo>
                  <a:lnTo>
                    <a:pt x="756" y="964"/>
                  </a:lnTo>
                  <a:lnTo>
                    <a:pt x="756" y="962"/>
                  </a:lnTo>
                  <a:lnTo>
                    <a:pt x="754" y="958"/>
                  </a:lnTo>
                  <a:lnTo>
                    <a:pt x="754" y="958"/>
                  </a:lnTo>
                  <a:lnTo>
                    <a:pt x="750" y="952"/>
                  </a:lnTo>
                  <a:lnTo>
                    <a:pt x="746" y="948"/>
                  </a:lnTo>
                  <a:lnTo>
                    <a:pt x="746" y="948"/>
                  </a:lnTo>
                  <a:lnTo>
                    <a:pt x="744" y="940"/>
                  </a:lnTo>
                  <a:lnTo>
                    <a:pt x="746" y="936"/>
                  </a:lnTo>
                  <a:lnTo>
                    <a:pt x="748" y="932"/>
                  </a:lnTo>
                  <a:lnTo>
                    <a:pt x="748" y="932"/>
                  </a:lnTo>
                  <a:lnTo>
                    <a:pt x="750" y="930"/>
                  </a:lnTo>
                  <a:lnTo>
                    <a:pt x="750" y="930"/>
                  </a:lnTo>
                  <a:lnTo>
                    <a:pt x="760" y="942"/>
                  </a:lnTo>
                  <a:lnTo>
                    <a:pt x="766" y="948"/>
                  </a:lnTo>
                  <a:lnTo>
                    <a:pt x="772" y="954"/>
                  </a:lnTo>
                  <a:lnTo>
                    <a:pt x="772" y="954"/>
                  </a:lnTo>
                  <a:lnTo>
                    <a:pt x="778" y="960"/>
                  </a:lnTo>
                  <a:lnTo>
                    <a:pt x="782" y="968"/>
                  </a:lnTo>
                  <a:lnTo>
                    <a:pt x="784" y="978"/>
                  </a:lnTo>
                  <a:lnTo>
                    <a:pt x="790" y="986"/>
                  </a:lnTo>
                  <a:lnTo>
                    <a:pt x="790" y="986"/>
                  </a:lnTo>
                  <a:lnTo>
                    <a:pt x="796" y="994"/>
                  </a:lnTo>
                  <a:lnTo>
                    <a:pt x="802" y="1000"/>
                  </a:lnTo>
                  <a:lnTo>
                    <a:pt x="802" y="1000"/>
                  </a:lnTo>
                  <a:lnTo>
                    <a:pt x="802" y="1004"/>
                  </a:lnTo>
                  <a:lnTo>
                    <a:pt x="804" y="1010"/>
                  </a:lnTo>
                  <a:lnTo>
                    <a:pt x="804" y="1020"/>
                  </a:lnTo>
                  <a:lnTo>
                    <a:pt x="804" y="1020"/>
                  </a:lnTo>
                  <a:lnTo>
                    <a:pt x="808" y="1032"/>
                  </a:lnTo>
                  <a:lnTo>
                    <a:pt x="812" y="1044"/>
                  </a:lnTo>
                  <a:lnTo>
                    <a:pt x="816" y="1056"/>
                  </a:lnTo>
                  <a:lnTo>
                    <a:pt x="816" y="1062"/>
                  </a:lnTo>
                  <a:lnTo>
                    <a:pt x="814" y="1068"/>
                  </a:lnTo>
                  <a:lnTo>
                    <a:pt x="814" y="1068"/>
                  </a:lnTo>
                  <a:lnTo>
                    <a:pt x="810" y="1080"/>
                  </a:lnTo>
                  <a:lnTo>
                    <a:pt x="812" y="1082"/>
                  </a:lnTo>
                  <a:lnTo>
                    <a:pt x="816" y="1088"/>
                  </a:lnTo>
                  <a:lnTo>
                    <a:pt x="816" y="1088"/>
                  </a:lnTo>
                  <a:lnTo>
                    <a:pt x="824" y="1098"/>
                  </a:lnTo>
                  <a:lnTo>
                    <a:pt x="830" y="1108"/>
                  </a:lnTo>
                  <a:lnTo>
                    <a:pt x="830" y="1108"/>
                  </a:lnTo>
                  <a:lnTo>
                    <a:pt x="844" y="1132"/>
                  </a:lnTo>
                  <a:lnTo>
                    <a:pt x="848" y="1144"/>
                  </a:lnTo>
                  <a:lnTo>
                    <a:pt x="850" y="1150"/>
                  </a:lnTo>
                  <a:lnTo>
                    <a:pt x="850" y="1156"/>
                  </a:lnTo>
                  <a:lnTo>
                    <a:pt x="850" y="1156"/>
                  </a:lnTo>
                  <a:lnTo>
                    <a:pt x="850" y="1164"/>
                  </a:lnTo>
                  <a:lnTo>
                    <a:pt x="846" y="1172"/>
                  </a:lnTo>
                  <a:lnTo>
                    <a:pt x="844" y="1182"/>
                  </a:lnTo>
                  <a:lnTo>
                    <a:pt x="844" y="1190"/>
                  </a:lnTo>
                  <a:lnTo>
                    <a:pt x="844" y="1190"/>
                  </a:lnTo>
                  <a:lnTo>
                    <a:pt x="846" y="1216"/>
                  </a:lnTo>
                  <a:lnTo>
                    <a:pt x="846" y="1216"/>
                  </a:lnTo>
                  <a:lnTo>
                    <a:pt x="852" y="1216"/>
                  </a:lnTo>
                  <a:lnTo>
                    <a:pt x="852" y="1216"/>
                  </a:lnTo>
                  <a:lnTo>
                    <a:pt x="860" y="1216"/>
                  </a:lnTo>
                  <a:lnTo>
                    <a:pt x="870" y="1212"/>
                  </a:lnTo>
                  <a:lnTo>
                    <a:pt x="888" y="1202"/>
                  </a:lnTo>
                  <a:lnTo>
                    <a:pt x="888" y="1202"/>
                  </a:lnTo>
                  <a:lnTo>
                    <a:pt x="912" y="1188"/>
                  </a:lnTo>
                  <a:lnTo>
                    <a:pt x="924" y="1182"/>
                  </a:lnTo>
                  <a:lnTo>
                    <a:pt x="936" y="1178"/>
                  </a:lnTo>
                  <a:lnTo>
                    <a:pt x="936" y="1178"/>
                  </a:lnTo>
                  <a:lnTo>
                    <a:pt x="948" y="1176"/>
                  </a:lnTo>
                  <a:lnTo>
                    <a:pt x="958" y="1172"/>
                  </a:lnTo>
                  <a:lnTo>
                    <a:pt x="958" y="1172"/>
                  </a:lnTo>
                  <a:lnTo>
                    <a:pt x="978" y="1160"/>
                  </a:lnTo>
                  <a:lnTo>
                    <a:pt x="978" y="1160"/>
                  </a:lnTo>
                  <a:lnTo>
                    <a:pt x="982" y="1156"/>
                  </a:lnTo>
                  <a:lnTo>
                    <a:pt x="986" y="1152"/>
                  </a:lnTo>
                  <a:lnTo>
                    <a:pt x="990" y="1148"/>
                  </a:lnTo>
                  <a:lnTo>
                    <a:pt x="996" y="1146"/>
                  </a:lnTo>
                  <a:lnTo>
                    <a:pt x="996" y="1146"/>
                  </a:lnTo>
                  <a:lnTo>
                    <a:pt x="1014" y="1142"/>
                  </a:lnTo>
                  <a:lnTo>
                    <a:pt x="1022" y="1140"/>
                  </a:lnTo>
                  <a:lnTo>
                    <a:pt x="1030" y="1136"/>
                  </a:lnTo>
                  <a:lnTo>
                    <a:pt x="1030" y="1136"/>
                  </a:lnTo>
                  <a:lnTo>
                    <a:pt x="1040" y="1126"/>
                  </a:lnTo>
                  <a:lnTo>
                    <a:pt x="1050" y="1118"/>
                  </a:lnTo>
                  <a:lnTo>
                    <a:pt x="1050" y="1118"/>
                  </a:lnTo>
                  <a:lnTo>
                    <a:pt x="1062" y="1108"/>
                  </a:lnTo>
                  <a:lnTo>
                    <a:pt x="1074" y="1096"/>
                  </a:lnTo>
                  <a:lnTo>
                    <a:pt x="1074" y="1096"/>
                  </a:lnTo>
                  <a:lnTo>
                    <a:pt x="1090" y="1084"/>
                  </a:lnTo>
                  <a:lnTo>
                    <a:pt x="1096" y="1076"/>
                  </a:lnTo>
                  <a:lnTo>
                    <a:pt x="1102" y="1068"/>
                  </a:lnTo>
                  <a:lnTo>
                    <a:pt x="1102" y="1068"/>
                  </a:lnTo>
                  <a:lnTo>
                    <a:pt x="1106" y="1060"/>
                  </a:lnTo>
                  <a:lnTo>
                    <a:pt x="1106" y="1052"/>
                  </a:lnTo>
                  <a:lnTo>
                    <a:pt x="1102" y="1046"/>
                  </a:lnTo>
                  <a:lnTo>
                    <a:pt x="1098" y="1042"/>
                  </a:lnTo>
                  <a:lnTo>
                    <a:pt x="1086" y="1034"/>
                  </a:lnTo>
                  <a:lnTo>
                    <a:pt x="1072" y="1028"/>
                  </a:lnTo>
                  <a:lnTo>
                    <a:pt x="1072" y="1028"/>
                  </a:lnTo>
                  <a:lnTo>
                    <a:pt x="1072" y="1018"/>
                  </a:lnTo>
                  <a:lnTo>
                    <a:pt x="1072" y="1008"/>
                  </a:lnTo>
                  <a:lnTo>
                    <a:pt x="1068" y="1000"/>
                  </a:lnTo>
                  <a:lnTo>
                    <a:pt x="1064" y="996"/>
                  </a:lnTo>
                  <a:lnTo>
                    <a:pt x="1062" y="996"/>
                  </a:lnTo>
                  <a:lnTo>
                    <a:pt x="1062" y="996"/>
                  </a:lnTo>
                  <a:lnTo>
                    <a:pt x="1058" y="996"/>
                  </a:lnTo>
                  <a:lnTo>
                    <a:pt x="1054" y="1000"/>
                  </a:lnTo>
                  <a:lnTo>
                    <a:pt x="1054" y="1000"/>
                  </a:lnTo>
                  <a:lnTo>
                    <a:pt x="1052" y="1002"/>
                  </a:lnTo>
                  <a:lnTo>
                    <a:pt x="1052" y="1004"/>
                  </a:lnTo>
                  <a:lnTo>
                    <a:pt x="1048" y="1010"/>
                  </a:lnTo>
                  <a:lnTo>
                    <a:pt x="1048" y="1010"/>
                  </a:lnTo>
                  <a:lnTo>
                    <a:pt x="1044" y="1012"/>
                  </a:lnTo>
                  <a:lnTo>
                    <a:pt x="1040" y="1016"/>
                  </a:lnTo>
                  <a:lnTo>
                    <a:pt x="1040" y="1016"/>
                  </a:lnTo>
                  <a:lnTo>
                    <a:pt x="1028" y="1022"/>
                  </a:lnTo>
                  <a:lnTo>
                    <a:pt x="1020" y="1024"/>
                  </a:lnTo>
                  <a:lnTo>
                    <a:pt x="1012" y="1026"/>
                  </a:lnTo>
                  <a:lnTo>
                    <a:pt x="1012" y="1026"/>
                  </a:lnTo>
                  <a:lnTo>
                    <a:pt x="1010" y="1026"/>
                  </a:lnTo>
                  <a:lnTo>
                    <a:pt x="1010" y="1026"/>
                  </a:lnTo>
                  <a:lnTo>
                    <a:pt x="1006" y="1022"/>
                  </a:lnTo>
                  <a:lnTo>
                    <a:pt x="1002" y="1018"/>
                  </a:lnTo>
                  <a:lnTo>
                    <a:pt x="996" y="1004"/>
                  </a:lnTo>
                  <a:lnTo>
                    <a:pt x="992" y="990"/>
                  </a:lnTo>
                  <a:lnTo>
                    <a:pt x="988" y="980"/>
                  </a:lnTo>
                  <a:lnTo>
                    <a:pt x="988" y="980"/>
                  </a:lnTo>
                  <a:lnTo>
                    <a:pt x="984" y="974"/>
                  </a:lnTo>
                  <a:lnTo>
                    <a:pt x="980" y="970"/>
                  </a:lnTo>
                  <a:lnTo>
                    <a:pt x="976" y="968"/>
                  </a:lnTo>
                  <a:lnTo>
                    <a:pt x="972" y="962"/>
                  </a:lnTo>
                  <a:lnTo>
                    <a:pt x="972" y="962"/>
                  </a:lnTo>
                  <a:lnTo>
                    <a:pt x="974" y="954"/>
                  </a:lnTo>
                  <a:lnTo>
                    <a:pt x="974" y="948"/>
                  </a:lnTo>
                  <a:lnTo>
                    <a:pt x="974" y="948"/>
                  </a:lnTo>
                  <a:lnTo>
                    <a:pt x="972" y="944"/>
                  </a:lnTo>
                  <a:lnTo>
                    <a:pt x="970" y="940"/>
                  </a:lnTo>
                  <a:lnTo>
                    <a:pt x="966" y="936"/>
                  </a:lnTo>
                  <a:lnTo>
                    <a:pt x="966" y="932"/>
                  </a:lnTo>
                  <a:lnTo>
                    <a:pt x="966" y="932"/>
                  </a:lnTo>
                  <a:lnTo>
                    <a:pt x="966" y="928"/>
                  </a:lnTo>
                  <a:lnTo>
                    <a:pt x="968" y="926"/>
                  </a:lnTo>
                  <a:lnTo>
                    <a:pt x="974" y="924"/>
                  </a:lnTo>
                  <a:lnTo>
                    <a:pt x="974" y="924"/>
                  </a:lnTo>
                  <a:lnTo>
                    <a:pt x="980" y="926"/>
                  </a:lnTo>
                  <a:lnTo>
                    <a:pt x="980" y="926"/>
                  </a:lnTo>
                  <a:lnTo>
                    <a:pt x="984" y="930"/>
                  </a:lnTo>
                  <a:lnTo>
                    <a:pt x="986" y="934"/>
                  </a:lnTo>
                  <a:lnTo>
                    <a:pt x="988" y="940"/>
                  </a:lnTo>
                  <a:lnTo>
                    <a:pt x="992" y="944"/>
                  </a:lnTo>
                  <a:lnTo>
                    <a:pt x="992" y="944"/>
                  </a:lnTo>
                  <a:lnTo>
                    <a:pt x="996" y="950"/>
                  </a:lnTo>
                  <a:lnTo>
                    <a:pt x="1002" y="956"/>
                  </a:lnTo>
                  <a:lnTo>
                    <a:pt x="1016" y="964"/>
                  </a:lnTo>
                  <a:lnTo>
                    <a:pt x="1016" y="964"/>
                  </a:lnTo>
                  <a:lnTo>
                    <a:pt x="1020" y="970"/>
                  </a:lnTo>
                  <a:lnTo>
                    <a:pt x="1022" y="978"/>
                  </a:lnTo>
                  <a:lnTo>
                    <a:pt x="1026" y="984"/>
                  </a:lnTo>
                  <a:lnTo>
                    <a:pt x="1030" y="988"/>
                  </a:lnTo>
                  <a:lnTo>
                    <a:pt x="1030" y="988"/>
                  </a:lnTo>
                  <a:lnTo>
                    <a:pt x="1036" y="990"/>
                  </a:lnTo>
                  <a:lnTo>
                    <a:pt x="1036" y="990"/>
                  </a:lnTo>
                  <a:lnTo>
                    <a:pt x="1042" y="988"/>
                  </a:lnTo>
                  <a:lnTo>
                    <a:pt x="1048" y="984"/>
                  </a:lnTo>
                  <a:lnTo>
                    <a:pt x="1054" y="980"/>
                  </a:lnTo>
                  <a:lnTo>
                    <a:pt x="1062" y="976"/>
                  </a:lnTo>
                  <a:lnTo>
                    <a:pt x="1062" y="976"/>
                  </a:lnTo>
                  <a:lnTo>
                    <a:pt x="1068" y="976"/>
                  </a:lnTo>
                  <a:lnTo>
                    <a:pt x="1068" y="976"/>
                  </a:lnTo>
                  <a:lnTo>
                    <a:pt x="1072" y="976"/>
                  </a:lnTo>
                  <a:lnTo>
                    <a:pt x="1072" y="978"/>
                  </a:lnTo>
                  <a:lnTo>
                    <a:pt x="1074" y="982"/>
                  </a:lnTo>
                  <a:lnTo>
                    <a:pt x="1072" y="990"/>
                  </a:lnTo>
                  <a:lnTo>
                    <a:pt x="1072" y="996"/>
                  </a:lnTo>
                  <a:lnTo>
                    <a:pt x="1072" y="996"/>
                  </a:lnTo>
                  <a:lnTo>
                    <a:pt x="1076" y="1002"/>
                  </a:lnTo>
                  <a:lnTo>
                    <a:pt x="1080" y="1006"/>
                  </a:lnTo>
                  <a:lnTo>
                    <a:pt x="1092" y="1010"/>
                  </a:lnTo>
                  <a:lnTo>
                    <a:pt x="1106" y="1014"/>
                  </a:lnTo>
                  <a:lnTo>
                    <a:pt x="1120" y="1014"/>
                  </a:lnTo>
                  <a:lnTo>
                    <a:pt x="1120" y="1014"/>
                  </a:lnTo>
                  <a:lnTo>
                    <a:pt x="1130" y="1014"/>
                  </a:lnTo>
                  <a:lnTo>
                    <a:pt x="1130" y="1014"/>
                  </a:lnTo>
                  <a:lnTo>
                    <a:pt x="1166" y="1012"/>
                  </a:lnTo>
                  <a:lnTo>
                    <a:pt x="1166" y="1012"/>
                  </a:lnTo>
                  <a:lnTo>
                    <a:pt x="1194" y="1010"/>
                  </a:lnTo>
                  <a:lnTo>
                    <a:pt x="1194" y="1010"/>
                  </a:lnTo>
                  <a:lnTo>
                    <a:pt x="1200" y="1012"/>
                  </a:lnTo>
                  <a:lnTo>
                    <a:pt x="1200" y="1012"/>
                  </a:lnTo>
                  <a:lnTo>
                    <a:pt x="1202" y="1014"/>
                  </a:lnTo>
                  <a:lnTo>
                    <a:pt x="1204" y="1016"/>
                  </a:lnTo>
                  <a:lnTo>
                    <a:pt x="1204" y="1024"/>
                  </a:lnTo>
                  <a:lnTo>
                    <a:pt x="1204" y="1032"/>
                  </a:lnTo>
                  <a:lnTo>
                    <a:pt x="1206" y="1038"/>
                  </a:lnTo>
                  <a:lnTo>
                    <a:pt x="1206" y="1038"/>
                  </a:lnTo>
                  <a:lnTo>
                    <a:pt x="1212" y="1042"/>
                  </a:lnTo>
                  <a:lnTo>
                    <a:pt x="1218" y="1046"/>
                  </a:lnTo>
                  <a:lnTo>
                    <a:pt x="1232" y="1052"/>
                  </a:lnTo>
                  <a:lnTo>
                    <a:pt x="1232" y="1052"/>
                  </a:lnTo>
                  <a:lnTo>
                    <a:pt x="1222" y="1058"/>
                  </a:lnTo>
                  <a:lnTo>
                    <a:pt x="1218" y="1060"/>
                  </a:lnTo>
                  <a:lnTo>
                    <a:pt x="1216" y="1064"/>
                  </a:lnTo>
                  <a:lnTo>
                    <a:pt x="1216" y="1064"/>
                  </a:lnTo>
                  <a:lnTo>
                    <a:pt x="1224" y="1070"/>
                  </a:lnTo>
                  <a:lnTo>
                    <a:pt x="1230" y="1078"/>
                  </a:lnTo>
                  <a:lnTo>
                    <a:pt x="1230" y="1078"/>
                  </a:lnTo>
                  <a:lnTo>
                    <a:pt x="1236" y="1086"/>
                  </a:lnTo>
                  <a:lnTo>
                    <a:pt x="1238" y="1090"/>
                  </a:lnTo>
                  <a:lnTo>
                    <a:pt x="1244" y="1092"/>
                  </a:lnTo>
                  <a:lnTo>
                    <a:pt x="1244" y="1092"/>
                  </a:lnTo>
                  <a:lnTo>
                    <a:pt x="1244" y="1092"/>
                  </a:lnTo>
                  <a:lnTo>
                    <a:pt x="1244" y="1092"/>
                  </a:lnTo>
                  <a:lnTo>
                    <a:pt x="1250" y="1090"/>
                  </a:lnTo>
                  <a:lnTo>
                    <a:pt x="1254" y="1088"/>
                  </a:lnTo>
                  <a:lnTo>
                    <a:pt x="1260" y="1080"/>
                  </a:lnTo>
                  <a:lnTo>
                    <a:pt x="1268" y="1072"/>
                  </a:lnTo>
                  <a:lnTo>
                    <a:pt x="1270" y="1070"/>
                  </a:lnTo>
                  <a:lnTo>
                    <a:pt x="1276" y="1068"/>
                  </a:lnTo>
                  <a:lnTo>
                    <a:pt x="1276" y="1068"/>
                  </a:lnTo>
                  <a:lnTo>
                    <a:pt x="1278" y="1074"/>
                  </a:lnTo>
                  <a:lnTo>
                    <a:pt x="1278" y="1082"/>
                  </a:lnTo>
                  <a:lnTo>
                    <a:pt x="1278" y="1096"/>
                  </a:lnTo>
                  <a:lnTo>
                    <a:pt x="1276" y="1112"/>
                  </a:lnTo>
                  <a:lnTo>
                    <a:pt x="1276" y="1126"/>
                  </a:lnTo>
                  <a:lnTo>
                    <a:pt x="1276" y="1126"/>
                  </a:lnTo>
                  <a:lnTo>
                    <a:pt x="1276" y="1152"/>
                  </a:lnTo>
                  <a:lnTo>
                    <a:pt x="1276" y="1178"/>
                  </a:lnTo>
                  <a:lnTo>
                    <a:pt x="1276" y="1190"/>
                  </a:lnTo>
                  <a:lnTo>
                    <a:pt x="1278" y="1202"/>
                  </a:lnTo>
                  <a:lnTo>
                    <a:pt x="1282" y="1214"/>
                  </a:lnTo>
                  <a:lnTo>
                    <a:pt x="1286" y="1226"/>
                  </a:lnTo>
                  <a:lnTo>
                    <a:pt x="1286" y="1226"/>
                  </a:lnTo>
                  <a:lnTo>
                    <a:pt x="1290" y="1236"/>
                  </a:lnTo>
                  <a:lnTo>
                    <a:pt x="1290" y="1248"/>
                  </a:lnTo>
                  <a:lnTo>
                    <a:pt x="1292" y="1260"/>
                  </a:lnTo>
                  <a:lnTo>
                    <a:pt x="1294" y="1272"/>
                  </a:lnTo>
                  <a:lnTo>
                    <a:pt x="1294" y="1272"/>
                  </a:lnTo>
                  <a:lnTo>
                    <a:pt x="1298" y="1276"/>
                  </a:lnTo>
                  <a:lnTo>
                    <a:pt x="1302" y="1278"/>
                  </a:lnTo>
                  <a:lnTo>
                    <a:pt x="1302" y="1278"/>
                  </a:lnTo>
                  <a:lnTo>
                    <a:pt x="1310" y="1276"/>
                  </a:lnTo>
                  <a:lnTo>
                    <a:pt x="1318" y="1270"/>
                  </a:lnTo>
                  <a:lnTo>
                    <a:pt x="1334" y="1260"/>
                  </a:lnTo>
                  <a:lnTo>
                    <a:pt x="1334" y="1260"/>
                  </a:lnTo>
                  <a:lnTo>
                    <a:pt x="1340" y="1256"/>
                  </a:lnTo>
                  <a:lnTo>
                    <a:pt x="1344" y="1250"/>
                  </a:lnTo>
                  <a:lnTo>
                    <a:pt x="1352" y="1236"/>
                  </a:lnTo>
                  <a:lnTo>
                    <a:pt x="1358" y="1220"/>
                  </a:lnTo>
                  <a:lnTo>
                    <a:pt x="1360" y="1208"/>
                  </a:lnTo>
                  <a:lnTo>
                    <a:pt x="1360" y="1208"/>
                  </a:lnTo>
                  <a:lnTo>
                    <a:pt x="1364" y="1194"/>
                  </a:lnTo>
                  <a:lnTo>
                    <a:pt x="1370" y="1180"/>
                  </a:lnTo>
                  <a:lnTo>
                    <a:pt x="1378" y="1168"/>
                  </a:lnTo>
                  <a:lnTo>
                    <a:pt x="1388" y="1156"/>
                  </a:lnTo>
                  <a:lnTo>
                    <a:pt x="1388" y="1156"/>
                  </a:lnTo>
                  <a:lnTo>
                    <a:pt x="1406" y="1146"/>
                  </a:lnTo>
                  <a:lnTo>
                    <a:pt x="1414" y="1142"/>
                  </a:lnTo>
                  <a:lnTo>
                    <a:pt x="1422" y="1136"/>
                  </a:lnTo>
                  <a:lnTo>
                    <a:pt x="1422" y="1136"/>
                  </a:lnTo>
                  <a:lnTo>
                    <a:pt x="1432" y="1126"/>
                  </a:lnTo>
                  <a:lnTo>
                    <a:pt x="1444" y="1118"/>
                  </a:lnTo>
                  <a:lnTo>
                    <a:pt x="1444" y="1118"/>
                  </a:lnTo>
                  <a:lnTo>
                    <a:pt x="1458" y="1108"/>
                  </a:lnTo>
                  <a:lnTo>
                    <a:pt x="1464" y="1104"/>
                  </a:lnTo>
                  <a:lnTo>
                    <a:pt x="1468" y="1096"/>
                  </a:lnTo>
                  <a:lnTo>
                    <a:pt x="1468" y="1096"/>
                  </a:lnTo>
                  <a:lnTo>
                    <a:pt x="1470" y="1088"/>
                  </a:lnTo>
                  <a:lnTo>
                    <a:pt x="1472" y="1082"/>
                  </a:lnTo>
                  <a:lnTo>
                    <a:pt x="1474" y="1080"/>
                  </a:lnTo>
                  <a:lnTo>
                    <a:pt x="1476" y="1080"/>
                  </a:lnTo>
                  <a:lnTo>
                    <a:pt x="1484" y="1078"/>
                  </a:lnTo>
                  <a:lnTo>
                    <a:pt x="1484" y="1078"/>
                  </a:lnTo>
                  <a:lnTo>
                    <a:pt x="1486" y="1078"/>
                  </a:lnTo>
                  <a:lnTo>
                    <a:pt x="1486" y="1078"/>
                  </a:lnTo>
                  <a:lnTo>
                    <a:pt x="1500" y="1080"/>
                  </a:lnTo>
                  <a:lnTo>
                    <a:pt x="1500" y="1080"/>
                  </a:lnTo>
                  <a:lnTo>
                    <a:pt x="1504" y="1080"/>
                  </a:lnTo>
                  <a:lnTo>
                    <a:pt x="1504" y="1080"/>
                  </a:lnTo>
                  <a:lnTo>
                    <a:pt x="1512" y="1076"/>
                  </a:lnTo>
                  <a:lnTo>
                    <a:pt x="1518" y="1070"/>
                  </a:lnTo>
                  <a:lnTo>
                    <a:pt x="1518" y="1070"/>
                  </a:lnTo>
                  <a:lnTo>
                    <a:pt x="1526" y="1068"/>
                  </a:lnTo>
                  <a:lnTo>
                    <a:pt x="1526" y="1068"/>
                  </a:lnTo>
                  <a:lnTo>
                    <a:pt x="1532" y="1070"/>
                  </a:lnTo>
                  <a:lnTo>
                    <a:pt x="1536" y="1072"/>
                  </a:lnTo>
                  <a:lnTo>
                    <a:pt x="1536" y="1072"/>
                  </a:lnTo>
                  <a:lnTo>
                    <a:pt x="1540" y="1078"/>
                  </a:lnTo>
                  <a:lnTo>
                    <a:pt x="1540" y="1082"/>
                  </a:lnTo>
                  <a:lnTo>
                    <a:pt x="1540" y="1094"/>
                  </a:lnTo>
                  <a:lnTo>
                    <a:pt x="1540" y="1094"/>
                  </a:lnTo>
                  <a:lnTo>
                    <a:pt x="1540" y="1098"/>
                  </a:lnTo>
                  <a:lnTo>
                    <a:pt x="1542" y="1100"/>
                  </a:lnTo>
                  <a:lnTo>
                    <a:pt x="1546" y="1106"/>
                  </a:lnTo>
                  <a:lnTo>
                    <a:pt x="1546" y="1106"/>
                  </a:lnTo>
                  <a:lnTo>
                    <a:pt x="1550" y="1110"/>
                  </a:lnTo>
                  <a:lnTo>
                    <a:pt x="1552" y="1116"/>
                  </a:lnTo>
                  <a:lnTo>
                    <a:pt x="1552" y="1116"/>
                  </a:lnTo>
                  <a:lnTo>
                    <a:pt x="1558" y="1118"/>
                  </a:lnTo>
                  <a:lnTo>
                    <a:pt x="1562" y="1122"/>
                  </a:lnTo>
                  <a:lnTo>
                    <a:pt x="1562" y="1122"/>
                  </a:lnTo>
                  <a:lnTo>
                    <a:pt x="1564" y="1130"/>
                  </a:lnTo>
                  <a:lnTo>
                    <a:pt x="1564" y="1138"/>
                  </a:lnTo>
                  <a:lnTo>
                    <a:pt x="1564" y="1138"/>
                  </a:lnTo>
                  <a:lnTo>
                    <a:pt x="1560" y="1150"/>
                  </a:lnTo>
                  <a:lnTo>
                    <a:pt x="1558" y="1162"/>
                  </a:lnTo>
                  <a:lnTo>
                    <a:pt x="1558" y="1162"/>
                  </a:lnTo>
                  <a:lnTo>
                    <a:pt x="1558" y="1168"/>
                  </a:lnTo>
                  <a:lnTo>
                    <a:pt x="1560" y="1170"/>
                  </a:lnTo>
                  <a:lnTo>
                    <a:pt x="1562" y="1172"/>
                  </a:lnTo>
                  <a:lnTo>
                    <a:pt x="1566" y="1174"/>
                  </a:lnTo>
                  <a:lnTo>
                    <a:pt x="1566" y="1174"/>
                  </a:lnTo>
                  <a:lnTo>
                    <a:pt x="1566" y="1174"/>
                  </a:lnTo>
                  <a:lnTo>
                    <a:pt x="1566" y="1174"/>
                  </a:lnTo>
                  <a:lnTo>
                    <a:pt x="1574" y="1172"/>
                  </a:lnTo>
                  <a:lnTo>
                    <a:pt x="1580" y="1164"/>
                  </a:lnTo>
                  <a:lnTo>
                    <a:pt x="1588" y="1158"/>
                  </a:lnTo>
                  <a:lnTo>
                    <a:pt x="1588" y="1156"/>
                  </a:lnTo>
                  <a:lnTo>
                    <a:pt x="1588" y="1156"/>
                  </a:lnTo>
                  <a:lnTo>
                    <a:pt x="1594" y="1158"/>
                  </a:lnTo>
                  <a:lnTo>
                    <a:pt x="1598" y="1164"/>
                  </a:lnTo>
                  <a:lnTo>
                    <a:pt x="1600" y="1176"/>
                  </a:lnTo>
                  <a:lnTo>
                    <a:pt x="1600" y="1176"/>
                  </a:lnTo>
                  <a:lnTo>
                    <a:pt x="1600" y="1190"/>
                  </a:lnTo>
                  <a:lnTo>
                    <a:pt x="1600" y="1196"/>
                  </a:lnTo>
                  <a:lnTo>
                    <a:pt x="1600" y="1198"/>
                  </a:lnTo>
                  <a:lnTo>
                    <a:pt x="1602" y="1198"/>
                  </a:lnTo>
                  <a:lnTo>
                    <a:pt x="1602" y="1198"/>
                  </a:lnTo>
                  <a:lnTo>
                    <a:pt x="1606" y="1198"/>
                  </a:lnTo>
                  <a:lnTo>
                    <a:pt x="1606" y="1198"/>
                  </a:lnTo>
                  <a:lnTo>
                    <a:pt x="1606" y="1198"/>
                  </a:lnTo>
                  <a:lnTo>
                    <a:pt x="1608" y="1204"/>
                  </a:lnTo>
                  <a:lnTo>
                    <a:pt x="1610" y="1212"/>
                  </a:lnTo>
                  <a:lnTo>
                    <a:pt x="1608" y="1228"/>
                  </a:lnTo>
                  <a:lnTo>
                    <a:pt x="1606" y="1244"/>
                  </a:lnTo>
                  <a:lnTo>
                    <a:pt x="1602" y="1258"/>
                  </a:lnTo>
                  <a:lnTo>
                    <a:pt x="1602" y="1258"/>
                  </a:lnTo>
                  <a:lnTo>
                    <a:pt x="1596" y="1272"/>
                  </a:lnTo>
                  <a:lnTo>
                    <a:pt x="1592" y="1278"/>
                  </a:lnTo>
                  <a:lnTo>
                    <a:pt x="1592" y="1284"/>
                  </a:lnTo>
                  <a:lnTo>
                    <a:pt x="1592" y="1284"/>
                  </a:lnTo>
                  <a:lnTo>
                    <a:pt x="1594" y="1290"/>
                  </a:lnTo>
                  <a:lnTo>
                    <a:pt x="1596" y="1296"/>
                  </a:lnTo>
                  <a:lnTo>
                    <a:pt x="1604" y="1306"/>
                  </a:lnTo>
                  <a:lnTo>
                    <a:pt x="1604" y="1306"/>
                  </a:lnTo>
                  <a:lnTo>
                    <a:pt x="1610" y="1318"/>
                  </a:lnTo>
                  <a:lnTo>
                    <a:pt x="1612" y="1332"/>
                  </a:lnTo>
                  <a:lnTo>
                    <a:pt x="1614" y="1362"/>
                  </a:lnTo>
                  <a:lnTo>
                    <a:pt x="1614" y="1362"/>
                  </a:lnTo>
                  <a:lnTo>
                    <a:pt x="1616" y="1368"/>
                  </a:lnTo>
                  <a:lnTo>
                    <a:pt x="1620" y="1374"/>
                  </a:lnTo>
                  <a:lnTo>
                    <a:pt x="1630" y="1382"/>
                  </a:lnTo>
                  <a:lnTo>
                    <a:pt x="1630" y="1382"/>
                  </a:lnTo>
                  <a:lnTo>
                    <a:pt x="1634" y="1390"/>
                  </a:lnTo>
                  <a:lnTo>
                    <a:pt x="1640" y="1396"/>
                  </a:lnTo>
                  <a:lnTo>
                    <a:pt x="1644" y="1404"/>
                  </a:lnTo>
                  <a:lnTo>
                    <a:pt x="1650" y="1410"/>
                  </a:lnTo>
                  <a:lnTo>
                    <a:pt x="1650" y="1410"/>
                  </a:lnTo>
                  <a:lnTo>
                    <a:pt x="1654" y="1384"/>
                  </a:lnTo>
                  <a:lnTo>
                    <a:pt x="1656" y="1358"/>
                  </a:lnTo>
                  <a:lnTo>
                    <a:pt x="1656" y="1348"/>
                  </a:lnTo>
                  <a:lnTo>
                    <a:pt x="1654" y="1336"/>
                  </a:lnTo>
                  <a:lnTo>
                    <a:pt x="1650" y="1324"/>
                  </a:lnTo>
                  <a:lnTo>
                    <a:pt x="1644" y="1314"/>
                  </a:lnTo>
                  <a:lnTo>
                    <a:pt x="1644" y="1314"/>
                  </a:lnTo>
                  <a:lnTo>
                    <a:pt x="1636" y="1304"/>
                  </a:lnTo>
                  <a:lnTo>
                    <a:pt x="1628" y="1292"/>
                  </a:lnTo>
                  <a:lnTo>
                    <a:pt x="1624" y="1282"/>
                  </a:lnTo>
                  <a:lnTo>
                    <a:pt x="1624" y="1268"/>
                  </a:lnTo>
                  <a:lnTo>
                    <a:pt x="1624" y="1268"/>
                  </a:lnTo>
                  <a:lnTo>
                    <a:pt x="1626" y="1254"/>
                  </a:lnTo>
                  <a:lnTo>
                    <a:pt x="1626" y="1240"/>
                  </a:lnTo>
                  <a:lnTo>
                    <a:pt x="1626" y="1240"/>
                  </a:lnTo>
                  <a:lnTo>
                    <a:pt x="1626" y="1226"/>
                  </a:lnTo>
                  <a:lnTo>
                    <a:pt x="1626" y="1220"/>
                  </a:lnTo>
                  <a:lnTo>
                    <a:pt x="1630" y="1212"/>
                  </a:lnTo>
                  <a:lnTo>
                    <a:pt x="1630" y="1212"/>
                  </a:lnTo>
                  <a:lnTo>
                    <a:pt x="1634" y="1218"/>
                  </a:lnTo>
                  <a:lnTo>
                    <a:pt x="1638" y="1222"/>
                  </a:lnTo>
                  <a:lnTo>
                    <a:pt x="1642" y="1234"/>
                  </a:lnTo>
                  <a:lnTo>
                    <a:pt x="1646" y="1244"/>
                  </a:lnTo>
                  <a:lnTo>
                    <a:pt x="1650" y="1250"/>
                  </a:lnTo>
                  <a:lnTo>
                    <a:pt x="1654" y="1254"/>
                  </a:lnTo>
                  <a:lnTo>
                    <a:pt x="1654" y="1254"/>
                  </a:lnTo>
                  <a:lnTo>
                    <a:pt x="1658" y="1256"/>
                  </a:lnTo>
                  <a:lnTo>
                    <a:pt x="1662" y="1258"/>
                  </a:lnTo>
                  <a:lnTo>
                    <a:pt x="1668" y="1260"/>
                  </a:lnTo>
                  <a:lnTo>
                    <a:pt x="1672" y="1262"/>
                  </a:lnTo>
                  <a:lnTo>
                    <a:pt x="1672" y="1262"/>
                  </a:lnTo>
                  <a:lnTo>
                    <a:pt x="1674" y="1268"/>
                  </a:lnTo>
                  <a:lnTo>
                    <a:pt x="1676" y="1274"/>
                  </a:lnTo>
                  <a:lnTo>
                    <a:pt x="1676" y="1288"/>
                  </a:lnTo>
                  <a:lnTo>
                    <a:pt x="1676" y="1288"/>
                  </a:lnTo>
                  <a:lnTo>
                    <a:pt x="1680" y="1290"/>
                  </a:lnTo>
                  <a:lnTo>
                    <a:pt x="1684" y="1292"/>
                  </a:lnTo>
                  <a:lnTo>
                    <a:pt x="1684" y="1292"/>
                  </a:lnTo>
                  <a:lnTo>
                    <a:pt x="1688" y="1290"/>
                  </a:lnTo>
                  <a:lnTo>
                    <a:pt x="1694" y="1288"/>
                  </a:lnTo>
                  <a:lnTo>
                    <a:pt x="1706" y="1280"/>
                  </a:lnTo>
                  <a:lnTo>
                    <a:pt x="1716" y="1272"/>
                  </a:lnTo>
                  <a:lnTo>
                    <a:pt x="1726" y="1266"/>
                  </a:lnTo>
                  <a:lnTo>
                    <a:pt x="1726" y="1266"/>
                  </a:lnTo>
                  <a:lnTo>
                    <a:pt x="1742" y="1260"/>
                  </a:lnTo>
                  <a:lnTo>
                    <a:pt x="1746" y="1256"/>
                  </a:lnTo>
                  <a:lnTo>
                    <a:pt x="1750" y="1250"/>
                  </a:lnTo>
                  <a:lnTo>
                    <a:pt x="1754" y="1240"/>
                  </a:lnTo>
                  <a:lnTo>
                    <a:pt x="1756" y="1226"/>
                  </a:lnTo>
                  <a:lnTo>
                    <a:pt x="1756" y="1226"/>
                  </a:lnTo>
                  <a:lnTo>
                    <a:pt x="1760" y="1194"/>
                  </a:lnTo>
                  <a:lnTo>
                    <a:pt x="1760" y="1194"/>
                  </a:lnTo>
                  <a:lnTo>
                    <a:pt x="1760" y="1184"/>
                  </a:lnTo>
                  <a:lnTo>
                    <a:pt x="1760" y="1178"/>
                  </a:lnTo>
                  <a:lnTo>
                    <a:pt x="1756" y="1174"/>
                  </a:lnTo>
                  <a:lnTo>
                    <a:pt x="1750" y="1168"/>
                  </a:lnTo>
                  <a:lnTo>
                    <a:pt x="1750" y="1168"/>
                  </a:lnTo>
                  <a:lnTo>
                    <a:pt x="1742" y="1160"/>
                  </a:lnTo>
                  <a:lnTo>
                    <a:pt x="1732" y="1148"/>
                  </a:lnTo>
                  <a:lnTo>
                    <a:pt x="1724" y="1134"/>
                  </a:lnTo>
                  <a:lnTo>
                    <a:pt x="1722" y="1128"/>
                  </a:lnTo>
                  <a:lnTo>
                    <a:pt x="1722" y="1122"/>
                  </a:lnTo>
                  <a:lnTo>
                    <a:pt x="1722" y="1122"/>
                  </a:lnTo>
                  <a:lnTo>
                    <a:pt x="1726" y="1112"/>
                  </a:lnTo>
                  <a:lnTo>
                    <a:pt x="1736" y="1098"/>
                  </a:lnTo>
                  <a:lnTo>
                    <a:pt x="1750" y="1086"/>
                  </a:lnTo>
                  <a:lnTo>
                    <a:pt x="1756" y="1082"/>
                  </a:lnTo>
                  <a:lnTo>
                    <a:pt x="1762" y="1080"/>
                  </a:lnTo>
                  <a:lnTo>
                    <a:pt x="1762" y="1080"/>
                  </a:lnTo>
                  <a:lnTo>
                    <a:pt x="1766" y="1080"/>
                  </a:lnTo>
                  <a:lnTo>
                    <a:pt x="1766" y="1080"/>
                  </a:lnTo>
                  <a:lnTo>
                    <a:pt x="1770" y="1080"/>
                  </a:lnTo>
                  <a:lnTo>
                    <a:pt x="1772" y="1082"/>
                  </a:lnTo>
                  <a:lnTo>
                    <a:pt x="1772" y="1086"/>
                  </a:lnTo>
                  <a:lnTo>
                    <a:pt x="1770" y="1092"/>
                  </a:lnTo>
                  <a:lnTo>
                    <a:pt x="1768" y="1096"/>
                  </a:lnTo>
                  <a:lnTo>
                    <a:pt x="1770" y="1098"/>
                  </a:lnTo>
                  <a:lnTo>
                    <a:pt x="1770" y="1098"/>
                  </a:lnTo>
                  <a:lnTo>
                    <a:pt x="1772" y="1104"/>
                  </a:lnTo>
                  <a:lnTo>
                    <a:pt x="1776" y="1104"/>
                  </a:lnTo>
                  <a:lnTo>
                    <a:pt x="1776" y="1104"/>
                  </a:lnTo>
                  <a:lnTo>
                    <a:pt x="1780" y="1104"/>
                  </a:lnTo>
                  <a:lnTo>
                    <a:pt x="1782" y="1100"/>
                  </a:lnTo>
                  <a:lnTo>
                    <a:pt x="1788" y="1092"/>
                  </a:lnTo>
                  <a:lnTo>
                    <a:pt x="1788" y="1092"/>
                  </a:lnTo>
                  <a:lnTo>
                    <a:pt x="1800" y="1086"/>
                  </a:lnTo>
                  <a:lnTo>
                    <a:pt x="1814" y="1080"/>
                  </a:lnTo>
                  <a:lnTo>
                    <a:pt x="1814" y="1080"/>
                  </a:lnTo>
                  <a:lnTo>
                    <a:pt x="1820" y="1076"/>
                  </a:lnTo>
                  <a:lnTo>
                    <a:pt x="1828" y="1076"/>
                  </a:lnTo>
                  <a:lnTo>
                    <a:pt x="1842" y="1074"/>
                  </a:lnTo>
                  <a:lnTo>
                    <a:pt x="1842" y="1074"/>
                  </a:lnTo>
                  <a:lnTo>
                    <a:pt x="1858" y="1070"/>
                  </a:lnTo>
                  <a:lnTo>
                    <a:pt x="1872" y="1062"/>
                  </a:lnTo>
                  <a:lnTo>
                    <a:pt x="1884" y="1052"/>
                  </a:lnTo>
                  <a:lnTo>
                    <a:pt x="1896" y="1042"/>
                  </a:lnTo>
                  <a:lnTo>
                    <a:pt x="1896" y="1042"/>
                  </a:lnTo>
                  <a:lnTo>
                    <a:pt x="1908" y="1032"/>
                  </a:lnTo>
                  <a:lnTo>
                    <a:pt x="1914" y="1026"/>
                  </a:lnTo>
                  <a:lnTo>
                    <a:pt x="1920" y="1018"/>
                  </a:lnTo>
                  <a:lnTo>
                    <a:pt x="1920" y="1018"/>
                  </a:lnTo>
                  <a:lnTo>
                    <a:pt x="1926" y="1006"/>
                  </a:lnTo>
                  <a:lnTo>
                    <a:pt x="1930" y="1000"/>
                  </a:lnTo>
                  <a:lnTo>
                    <a:pt x="1936" y="994"/>
                  </a:lnTo>
                  <a:lnTo>
                    <a:pt x="1936" y="994"/>
                  </a:lnTo>
                  <a:lnTo>
                    <a:pt x="1948" y="984"/>
                  </a:lnTo>
                  <a:lnTo>
                    <a:pt x="1952" y="978"/>
                  </a:lnTo>
                  <a:lnTo>
                    <a:pt x="1956" y="970"/>
                  </a:lnTo>
                  <a:lnTo>
                    <a:pt x="1956" y="970"/>
                  </a:lnTo>
                  <a:lnTo>
                    <a:pt x="1958" y="956"/>
                  </a:lnTo>
                  <a:lnTo>
                    <a:pt x="1958" y="940"/>
                  </a:lnTo>
                  <a:lnTo>
                    <a:pt x="1958" y="940"/>
                  </a:lnTo>
                  <a:lnTo>
                    <a:pt x="1960" y="920"/>
                  </a:lnTo>
                  <a:lnTo>
                    <a:pt x="1960" y="912"/>
                  </a:lnTo>
                  <a:lnTo>
                    <a:pt x="1956" y="902"/>
                  </a:lnTo>
                  <a:lnTo>
                    <a:pt x="1956" y="902"/>
                  </a:lnTo>
                  <a:lnTo>
                    <a:pt x="1950" y="886"/>
                  </a:lnTo>
                  <a:lnTo>
                    <a:pt x="1950" y="886"/>
                  </a:lnTo>
                  <a:lnTo>
                    <a:pt x="1944" y="880"/>
                  </a:lnTo>
                  <a:lnTo>
                    <a:pt x="1940" y="876"/>
                  </a:lnTo>
                  <a:lnTo>
                    <a:pt x="1940" y="876"/>
                  </a:lnTo>
                  <a:lnTo>
                    <a:pt x="1938" y="872"/>
                  </a:lnTo>
                  <a:lnTo>
                    <a:pt x="1940" y="868"/>
                  </a:lnTo>
                  <a:lnTo>
                    <a:pt x="1942" y="858"/>
                  </a:lnTo>
                  <a:lnTo>
                    <a:pt x="1942" y="858"/>
                  </a:lnTo>
                  <a:lnTo>
                    <a:pt x="1948" y="852"/>
                  </a:lnTo>
                  <a:lnTo>
                    <a:pt x="1956" y="848"/>
                  </a:lnTo>
                  <a:lnTo>
                    <a:pt x="1956" y="848"/>
                  </a:lnTo>
                  <a:lnTo>
                    <a:pt x="1964" y="840"/>
                  </a:lnTo>
                  <a:lnTo>
                    <a:pt x="1966" y="838"/>
                  </a:lnTo>
                  <a:lnTo>
                    <a:pt x="1968" y="834"/>
                  </a:lnTo>
                  <a:lnTo>
                    <a:pt x="1966" y="832"/>
                  </a:lnTo>
                  <a:lnTo>
                    <a:pt x="1964" y="830"/>
                  </a:lnTo>
                  <a:lnTo>
                    <a:pt x="1958" y="828"/>
                  </a:lnTo>
                  <a:lnTo>
                    <a:pt x="1958" y="828"/>
                  </a:lnTo>
                  <a:lnTo>
                    <a:pt x="1952" y="828"/>
                  </a:lnTo>
                  <a:lnTo>
                    <a:pt x="1946" y="830"/>
                  </a:lnTo>
                  <a:lnTo>
                    <a:pt x="1946" y="830"/>
                  </a:lnTo>
                  <a:lnTo>
                    <a:pt x="1938" y="836"/>
                  </a:lnTo>
                  <a:lnTo>
                    <a:pt x="1932" y="838"/>
                  </a:lnTo>
                  <a:lnTo>
                    <a:pt x="1932" y="838"/>
                  </a:lnTo>
                  <a:lnTo>
                    <a:pt x="1930" y="836"/>
                  </a:lnTo>
                  <a:lnTo>
                    <a:pt x="1928" y="830"/>
                  </a:lnTo>
                  <a:lnTo>
                    <a:pt x="1928" y="830"/>
                  </a:lnTo>
                  <a:lnTo>
                    <a:pt x="1928" y="824"/>
                  </a:lnTo>
                  <a:lnTo>
                    <a:pt x="1926" y="820"/>
                  </a:lnTo>
                  <a:lnTo>
                    <a:pt x="1926" y="820"/>
                  </a:lnTo>
                  <a:lnTo>
                    <a:pt x="1922" y="816"/>
                  </a:lnTo>
                  <a:lnTo>
                    <a:pt x="1922" y="816"/>
                  </a:lnTo>
                  <a:lnTo>
                    <a:pt x="1920" y="812"/>
                  </a:lnTo>
                  <a:lnTo>
                    <a:pt x="1920" y="808"/>
                  </a:lnTo>
                  <a:lnTo>
                    <a:pt x="1922" y="804"/>
                  </a:lnTo>
                  <a:lnTo>
                    <a:pt x="1926" y="802"/>
                  </a:lnTo>
                  <a:lnTo>
                    <a:pt x="1926" y="802"/>
                  </a:lnTo>
                  <a:lnTo>
                    <a:pt x="1930" y="802"/>
                  </a:lnTo>
                  <a:lnTo>
                    <a:pt x="1930" y="802"/>
                  </a:lnTo>
                  <a:lnTo>
                    <a:pt x="1930" y="802"/>
                  </a:lnTo>
                  <a:lnTo>
                    <a:pt x="1930" y="802"/>
                  </a:lnTo>
                  <a:lnTo>
                    <a:pt x="1932" y="802"/>
                  </a:lnTo>
                  <a:lnTo>
                    <a:pt x="1932" y="802"/>
                  </a:lnTo>
                  <a:lnTo>
                    <a:pt x="1934" y="802"/>
                  </a:lnTo>
                  <a:lnTo>
                    <a:pt x="1936" y="800"/>
                  </a:lnTo>
                  <a:lnTo>
                    <a:pt x="1936" y="800"/>
                  </a:lnTo>
                  <a:lnTo>
                    <a:pt x="1938" y="796"/>
                  </a:lnTo>
                  <a:lnTo>
                    <a:pt x="1942" y="794"/>
                  </a:lnTo>
                  <a:lnTo>
                    <a:pt x="1942" y="794"/>
                  </a:lnTo>
                  <a:lnTo>
                    <a:pt x="1946" y="792"/>
                  </a:lnTo>
                  <a:lnTo>
                    <a:pt x="1950" y="790"/>
                  </a:lnTo>
                  <a:lnTo>
                    <a:pt x="1950" y="790"/>
                  </a:lnTo>
                  <a:lnTo>
                    <a:pt x="1952" y="786"/>
                  </a:lnTo>
                  <a:lnTo>
                    <a:pt x="1954" y="782"/>
                  </a:lnTo>
                  <a:lnTo>
                    <a:pt x="1956" y="778"/>
                  </a:lnTo>
                  <a:lnTo>
                    <a:pt x="1960" y="774"/>
                  </a:lnTo>
                  <a:lnTo>
                    <a:pt x="1960" y="774"/>
                  </a:lnTo>
                  <a:lnTo>
                    <a:pt x="1964" y="772"/>
                  </a:lnTo>
                  <a:lnTo>
                    <a:pt x="1964" y="772"/>
                  </a:lnTo>
                  <a:lnTo>
                    <a:pt x="1966" y="774"/>
                  </a:lnTo>
                  <a:lnTo>
                    <a:pt x="1970" y="776"/>
                  </a:lnTo>
                  <a:lnTo>
                    <a:pt x="1970" y="776"/>
                  </a:lnTo>
                  <a:lnTo>
                    <a:pt x="1972" y="778"/>
                  </a:lnTo>
                  <a:lnTo>
                    <a:pt x="1972" y="780"/>
                  </a:lnTo>
                  <a:lnTo>
                    <a:pt x="1968" y="788"/>
                  </a:lnTo>
                  <a:lnTo>
                    <a:pt x="1964" y="794"/>
                  </a:lnTo>
                  <a:lnTo>
                    <a:pt x="1964" y="800"/>
                  </a:lnTo>
                  <a:lnTo>
                    <a:pt x="1964" y="800"/>
                  </a:lnTo>
                  <a:lnTo>
                    <a:pt x="1966" y="806"/>
                  </a:lnTo>
                  <a:lnTo>
                    <a:pt x="1970" y="808"/>
                  </a:lnTo>
                  <a:lnTo>
                    <a:pt x="1970" y="808"/>
                  </a:lnTo>
                  <a:lnTo>
                    <a:pt x="1978" y="806"/>
                  </a:lnTo>
                  <a:lnTo>
                    <a:pt x="1986" y="802"/>
                  </a:lnTo>
                  <a:lnTo>
                    <a:pt x="1994" y="796"/>
                  </a:lnTo>
                  <a:lnTo>
                    <a:pt x="2000" y="794"/>
                  </a:lnTo>
                  <a:lnTo>
                    <a:pt x="2000" y="794"/>
                  </a:lnTo>
                  <a:lnTo>
                    <a:pt x="2002" y="794"/>
                  </a:lnTo>
                  <a:lnTo>
                    <a:pt x="2002" y="794"/>
                  </a:lnTo>
                  <a:lnTo>
                    <a:pt x="2008" y="794"/>
                  </a:lnTo>
                  <a:lnTo>
                    <a:pt x="2012" y="796"/>
                  </a:lnTo>
                  <a:lnTo>
                    <a:pt x="2014" y="800"/>
                  </a:lnTo>
                  <a:lnTo>
                    <a:pt x="2014" y="804"/>
                  </a:lnTo>
                  <a:lnTo>
                    <a:pt x="2014" y="804"/>
                  </a:lnTo>
                  <a:lnTo>
                    <a:pt x="2014" y="808"/>
                  </a:lnTo>
                  <a:lnTo>
                    <a:pt x="2014" y="812"/>
                  </a:lnTo>
                  <a:lnTo>
                    <a:pt x="2010" y="814"/>
                  </a:lnTo>
                  <a:lnTo>
                    <a:pt x="2006" y="814"/>
                  </a:lnTo>
                  <a:lnTo>
                    <a:pt x="2006" y="814"/>
                  </a:lnTo>
                  <a:lnTo>
                    <a:pt x="2004" y="814"/>
                  </a:lnTo>
                  <a:lnTo>
                    <a:pt x="2004" y="814"/>
                  </a:lnTo>
                  <a:lnTo>
                    <a:pt x="2004" y="824"/>
                  </a:lnTo>
                  <a:lnTo>
                    <a:pt x="2004" y="826"/>
                  </a:lnTo>
                  <a:lnTo>
                    <a:pt x="2008" y="826"/>
                  </a:lnTo>
                  <a:lnTo>
                    <a:pt x="2014" y="826"/>
                  </a:lnTo>
                  <a:lnTo>
                    <a:pt x="2020" y="830"/>
                  </a:lnTo>
                  <a:lnTo>
                    <a:pt x="2020" y="830"/>
                  </a:lnTo>
                  <a:lnTo>
                    <a:pt x="2024" y="834"/>
                  </a:lnTo>
                  <a:lnTo>
                    <a:pt x="2024" y="840"/>
                  </a:lnTo>
                  <a:lnTo>
                    <a:pt x="2020" y="850"/>
                  </a:lnTo>
                  <a:lnTo>
                    <a:pt x="2020" y="850"/>
                  </a:lnTo>
                  <a:lnTo>
                    <a:pt x="2020" y="854"/>
                  </a:lnTo>
                  <a:lnTo>
                    <a:pt x="2020" y="856"/>
                  </a:lnTo>
                  <a:lnTo>
                    <a:pt x="2020" y="856"/>
                  </a:lnTo>
                  <a:lnTo>
                    <a:pt x="2022" y="864"/>
                  </a:lnTo>
                  <a:lnTo>
                    <a:pt x="2020" y="870"/>
                  </a:lnTo>
                  <a:lnTo>
                    <a:pt x="2020" y="870"/>
                  </a:lnTo>
                  <a:lnTo>
                    <a:pt x="2018" y="878"/>
                  </a:lnTo>
                  <a:lnTo>
                    <a:pt x="2016" y="882"/>
                  </a:lnTo>
                  <a:lnTo>
                    <a:pt x="2016" y="886"/>
                  </a:lnTo>
                  <a:lnTo>
                    <a:pt x="2016" y="886"/>
                  </a:lnTo>
                  <a:lnTo>
                    <a:pt x="2018" y="888"/>
                  </a:lnTo>
                  <a:lnTo>
                    <a:pt x="2020" y="888"/>
                  </a:lnTo>
                  <a:lnTo>
                    <a:pt x="2020" y="888"/>
                  </a:lnTo>
                  <a:lnTo>
                    <a:pt x="2026" y="886"/>
                  </a:lnTo>
                  <a:lnTo>
                    <a:pt x="2034" y="882"/>
                  </a:lnTo>
                  <a:lnTo>
                    <a:pt x="2046" y="876"/>
                  </a:lnTo>
                  <a:lnTo>
                    <a:pt x="2046" y="876"/>
                  </a:lnTo>
                  <a:lnTo>
                    <a:pt x="2056" y="876"/>
                  </a:lnTo>
                  <a:lnTo>
                    <a:pt x="2060" y="876"/>
                  </a:lnTo>
                  <a:lnTo>
                    <a:pt x="2064" y="874"/>
                  </a:lnTo>
                  <a:lnTo>
                    <a:pt x="2064" y="874"/>
                  </a:lnTo>
                  <a:lnTo>
                    <a:pt x="2068" y="870"/>
                  </a:lnTo>
                  <a:lnTo>
                    <a:pt x="2070" y="866"/>
                  </a:lnTo>
                  <a:lnTo>
                    <a:pt x="2072" y="856"/>
                  </a:lnTo>
                  <a:lnTo>
                    <a:pt x="2072" y="856"/>
                  </a:lnTo>
                  <a:lnTo>
                    <a:pt x="2066" y="856"/>
                  </a:lnTo>
                  <a:lnTo>
                    <a:pt x="2066" y="856"/>
                  </a:lnTo>
                  <a:lnTo>
                    <a:pt x="2068" y="846"/>
                  </a:lnTo>
                  <a:lnTo>
                    <a:pt x="2066" y="838"/>
                  </a:lnTo>
                  <a:lnTo>
                    <a:pt x="2060" y="818"/>
                  </a:lnTo>
                  <a:lnTo>
                    <a:pt x="2060" y="818"/>
                  </a:lnTo>
                  <a:lnTo>
                    <a:pt x="2058" y="814"/>
                  </a:lnTo>
                  <a:lnTo>
                    <a:pt x="2056" y="810"/>
                  </a:lnTo>
                  <a:lnTo>
                    <a:pt x="2056" y="810"/>
                  </a:lnTo>
                  <a:lnTo>
                    <a:pt x="2052" y="808"/>
                  </a:lnTo>
                  <a:lnTo>
                    <a:pt x="2048" y="806"/>
                  </a:lnTo>
                  <a:lnTo>
                    <a:pt x="2048" y="806"/>
                  </a:lnTo>
                  <a:lnTo>
                    <a:pt x="2046" y="804"/>
                  </a:lnTo>
                  <a:lnTo>
                    <a:pt x="2046" y="800"/>
                  </a:lnTo>
                  <a:lnTo>
                    <a:pt x="2046" y="796"/>
                  </a:lnTo>
                  <a:lnTo>
                    <a:pt x="2048" y="792"/>
                  </a:lnTo>
                  <a:lnTo>
                    <a:pt x="2048" y="792"/>
                  </a:lnTo>
                  <a:lnTo>
                    <a:pt x="2054" y="790"/>
                  </a:lnTo>
                  <a:lnTo>
                    <a:pt x="2058" y="790"/>
                  </a:lnTo>
                  <a:lnTo>
                    <a:pt x="2062" y="788"/>
                  </a:lnTo>
                  <a:lnTo>
                    <a:pt x="2068" y="784"/>
                  </a:lnTo>
                  <a:lnTo>
                    <a:pt x="2068" y="784"/>
                  </a:lnTo>
                  <a:lnTo>
                    <a:pt x="2082" y="768"/>
                  </a:lnTo>
                  <a:lnTo>
                    <a:pt x="2082" y="768"/>
                  </a:lnTo>
                  <a:lnTo>
                    <a:pt x="2090" y="754"/>
                  </a:lnTo>
                  <a:lnTo>
                    <a:pt x="2094" y="746"/>
                  </a:lnTo>
                  <a:lnTo>
                    <a:pt x="2102" y="742"/>
                  </a:lnTo>
                  <a:lnTo>
                    <a:pt x="2102" y="742"/>
                  </a:lnTo>
                  <a:lnTo>
                    <a:pt x="2108" y="740"/>
                  </a:lnTo>
                  <a:lnTo>
                    <a:pt x="2108" y="740"/>
                  </a:lnTo>
                  <a:lnTo>
                    <a:pt x="2112" y="742"/>
                  </a:lnTo>
                  <a:lnTo>
                    <a:pt x="2116" y="746"/>
                  </a:lnTo>
                  <a:lnTo>
                    <a:pt x="2120" y="750"/>
                  </a:lnTo>
                  <a:lnTo>
                    <a:pt x="2126" y="752"/>
                  </a:lnTo>
                  <a:lnTo>
                    <a:pt x="2126" y="752"/>
                  </a:lnTo>
                  <a:lnTo>
                    <a:pt x="2126" y="752"/>
                  </a:lnTo>
                  <a:lnTo>
                    <a:pt x="2126" y="752"/>
                  </a:lnTo>
                  <a:lnTo>
                    <a:pt x="2132" y="750"/>
                  </a:lnTo>
                  <a:lnTo>
                    <a:pt x="2138" y="748"/>
                  </a:lnTo>
                  <a:lnTo>
                    <a:pt x="2148" y="740"/>
                  </a:lnTo>
                  <a:lnTo>
                    <a:pt x="2148" y="740"/>
                  </a:lnTo>
                  <a:lnTo>
                    <a:pt x="2152" y="730"/>
                  </a:lnTo>
                  <a:lnTo>
                    <a:pt x="2156" y="724"/>
                  </a:lnTo>
                  <a:lnTo>
                    <a:pt x="2160" y="720"/>
                  </a:lnTo>
                  <a:lnTo>
                    <a:pt x="2160" y="720"/>
                  </a:lnTo>
                  <a:lnTo>
                    <a:pt x="2168" y="714"/>
                  </a:lnTo>
                  <a:lnTo>
                    <a:pt x="2178" y="708"/>
                  </a:lnTo>
                  <a:lnTo>
                    <a:pt x="2178" y="708"/>
                  </a:lnTo>
                  <a:lnTo>
                    <a:pt x="2182" y="706"/>
                  </a:lnTo>
                  <a:lnTo>
                    <a:pt x="2186" y="702"/>
                  </a:lnTo>
                  <a:lnTo>
                    <a:pt x="2190" y="692"/>
                  </a:lnTo>
                  <a:lnTo>
                    <a:pt x="2190" y="692"/>
                  </a:lnTo>
                  <a:lnTo>
                    <a:pt x="2196" y="684"/>
                  </a:lnTo>
                  <a:lnTo>
                    <a:pt x="2202" y="674"/>
                  </a:lnTo>
                  <a:lnTo>
                    <a:pt x="2202" y="674"/>
                  </a:lnTo>
                  <a:lnTo>
                    <a:pt x="2224" y="650"/>
                  </a:lnTo>
                  <a:lnTo>
                    <a:pt x="2228" y="644"/>
                  </a:lnTo>
                  <a:lnTo>
                    <a:pt x="2230" y="638"/>
                  </a:lnTo>
                  <a:lnTo>
                    <a:pt x="2232" y="632"/>
                  </a:lnTo>
                  <a:lnTo>
                    <a:pt x="2232" y="624"/>
                  </a:lnTo>
                  <a:lnTo>
                    <a:pt x="2232" y="624"/>
                  </a:lnTo>
                  <a:lnTo>
                    <a:pt x="2230" y="610"/>
                  </a:lnTo>
                  <a:lnTo>
                    <a:pt x="2230" y="604"/>
                  </a:lnTo>
                  <a:lnTo>
                    <a:pt x="2232" y="598"/>
                  </a:lnTo>
                  <a:lnTo>
                    <a:pt x="2232" y="598"/>
                  </a:lnTo>
                  <a:lnTo>
                    <a:pt x="2236" y="590"/>
                  </a:lnTo>
                  <a:lnTo>
                    <a:pt x="2240" y="582"/>
                  </a:lnTo>
                  <a:lnTo>
                    <a:pt x="2240" y="582"/>
                  </a:lnTo>
                  <a:lnTo>
                    <a:pt x="2244" y="572"/>
                  </a:lnTo>
                  <a:lnTo>
                    <a:pt x="2244" y="560"/>
                  </a:lnTo>
                  <a:lnTo>
                    <a:pt x="2242" y="550"/>
                  </a:lnTo>
                  <a:lnTo>
                    <a:pt x="2238" y="546"/>
                  </a:lnTo>
                  <a:lnTo>
                    <a:pt x="2234" y="542"/>
                  </a:lnTo>
                  <a:lnTo>
                    <a:pt x="2234" y="542"/>
                  </a:lnTo>
                  <a:lnTo>
                    <a:pt x="2228" y="540"/>
                  </a:lnTo>
                  <a:lnTo>
                    <a:pt x="2228" y="540"/>
                  </a:lnTo>
                  <a:lnTo>
                    <a:pt x="2222" y="542"/>
                  </a:lnTo>
                  <a:lnTo>
                    <a:pt x="2216" y="548"/>
                  </a:lnTo>
                  <a:lnTo>
                    <a:pt x="2216" y="548"/>
                  </a:lnTo>
                  <a:lnTo>
                    <a:pt x="2208" y="552"/>
                  </a:lnTo>
                  <a:lnTo>
                    <a:pt x="2202" y="554"/>
                  </a:lnTo>
                  <a:lnTo>
                    <a:pt x="2202" y="554"/>
                  </a:lnTo>
                  <a:lnTo>
                    <a:pt x="2200" y="552"/>
                  </a:lnTo>
                  <a:lnTo>
                    <a:pt x="2196" y="550"/>
                  </a:lnTo>
                  <a:lnTo>
                    <a:pt x="2196" y="550"/>
                  </a:lnTo>
                  <a:lnTo>
                    <a:pt x="2194" y="546"/>
                  </a:lnTo>
                  <a:lnTo>
                    <a:pt x="2192" y="542"/>
                  </a:lnTo>
                  <a:lnTo>
                    <a:pt x="2192" y="538"/>
                  </a:lnTo>
                  <a:lnTo>
                    <a:pt x="2188" y="536"/>
                  </a:lnTo>
                  <a:lnTo>
                    <a:pt x="2188" y="536"/>
                  </a:lnTo>
                  <a:lnTo>
                    <a:pt x="2182" y="536"/>
                  </a:lnTo>
                  <a:lnTo>
                    <a:pt x="2182" y="536"/>
                  </a:lnTo>
                  <a:lnTo>
                    <a:pt x="2180" y="536"/>
                  </a:lnTo>
                  <a:lnTo>
                    <a:pt x="2180" y="536"/>
                  </a:lnTo>
                  <a:lnTo>
                    <a:pt x="2176" y="536"/>
                  </a:lnTo>
                  <a:lnTo>
                    <a:pt x="2176" y="536"/>
                  </a:lnTo>
                  <a:lnTo>
                    <a:pt x="2172" y="534"/>
                  </a:lnTo>
                  <a:lnTo>
                    <a:pt x="2168" y="532"/>
                  </a:lnTo>
                  <a:lnTo>
                    <a:pt x="2168" y="532"/>
                  </a:lnTo>
                  <a:lnTo>
                    <a:pt x="2174" y="526"/>
                  </a:lnTo>
                  <a:lnTo>
                    <a:pt x="2182" y="524"/>
                  </a:lnTo>
                  <a:lnTo>
                    <a:pt x="2196" y="516"/>
                  </a:lnTo>
                  <a:lnTo>
                    <a:pt x="2196" y="516"/>
                  </a:lnTo>
                  <a:lnTo>
                    <a:pt x="2226" y="494"/>
                  </a:lnTo>
                  <a:lnTo>
                    <a:pt x="2226" y="494"/>
                  </a:lnTo>
                  <a:lnTo>
                    <a:pt x="2240" y="486"/>
                  </a:lnTo>
                  <a:lnTo>
                    <a:pt x="2248" y="480"/>
                  </a:lnTo>
                  <a:lnTo>
                    <a:pt x="2254" y="474"/>
                  </a:lnTo>
                  <a:lnTo>
                    <a:pt x="2254" y="474"/>
                  </a:lnTo>
                  <a:lnTo>
                    <a:pt x="2264" y="462"/>
                  </a:lnTo>
                  <a:lnTo>
                    <a:pt x="2268" y="456"/>
                  </a:lnTo>
                  <a:lnTo>
                    <a:pt x="2276" y="452"/>
                  </a:lnTo>
                  <a:lnTo>
                    <a:pt x="2276" y="452"/>
                  </a:lnTo>
                  <a:lnTo>
                    <a:pt x="2284" y="450"/>
                  </a:lnTo>
                  <a:lnTo>
                    <a:pt x="2284" y="450"/>
                  </a:lnTo>
                  <a:lnTo>
                    <a:pt x="2300" y="454"/>
                  </a:lnTo>
                  <a:lnTo>
                    <a:pt x="2314" y="456"/>
                  </a:lnTo>
                  <a:lnTo>
                    <a:pt x="2314" y="456"/>
                  </a:lnTo>
                  <a:lnTo>
                    <a:pt x="2328" y="458"/>
                  </a:lnTo>
                  <a:lnTo>
                    <a:pt x="2328" y="458"/>
                  </a:lnTo>
                  <a:lnTo>
                    <a:pt x="2342" y="456"/>
                  </a:lnTo>
                  <a:lnTo>
                    <a:pt x="2348" y="456"/>
                  </a:lnTo>
                  <a:lnTo>
                    <a:pt x="2354" y="454"/>
                  </a:lnTo>
                  <a:lnTo>
                    <a:pt x="2354" y="454"/>
                  </a:lnTo>
                  <a:lnTo>
                    <a:pt x="2358" y="446"/>
                  </a:lnTo>
                  <a:lnTo>
                    <a:pt x="2362" y="442"/>
                  </a:lnTo>
                  <a:lnTo>
                    <a:pt x="2366" y="442"/>
                  </a:lnTo>
                  <a:lnTo>
                    <a:pt x="2366" y="442"/>
                  </a:lnTo>
                  <a:lnTo>
                    <a:pt x="2370" y="442"/>
                  </a:lnTo>
                  <a:lnTo>
                    <a:pt x="2370" y="442"/>
                  </a:lnTo>
                  <a:lnTo>
                    <a:pt x="2372" y="444"/>
                  </a:lnTo>
                  <a:lnTo>
                    <a:pt x="2372" y="446"/>
                  </a:lnTo>
                  <a:lnTo>
                    <a:pt x="2374" y="452"/>
                  </a:lnTo>
                  <a:lnTo>
                    <a:pt x="2374" y="458"/>
                  </a:lnTo>
                  <a:lnTo>
                    <a:pt x="2376" y="460"/>
                  </a:lnTo>
                  <a:lnTo>
                    <a:pt x="2378" y="462"/>
                  </a:lnTo>
                  <a:lnTo>
                    <a:pt x="2378" y="462"/>
                  </a:lnTo>
                  <a:lnTo>
                    <a:pt x="2378" y="462"/>
                  </a:lnTo>
                  <a:lnTo>
                    <a:pt x="2378" y="462"/>
                  </a:lnTo>
                  <a:lnTo>
                    <a:pt x="2382" y="460"/>
                  </a:lnTo>
                  <a:lnTo>
                    <a:pt x="2384" y="458"/>
                  </a:lnTo>
                  <a:lnTo>
                    <a:pt x="2388" y="454"/>
                  </a:lnTo>
                  <a:lnTo>
                    <a:pt x="2388" y="454"/>
                  </a:lnTo>
                  <a:lnTo>
                    <a:pt x="2392" y="450"/>
                  </a:lnTo>
                  <a:lnTo>
                    <a:pt x="2398" y="450"/>
                  </a:lnTo>
                  <a:lnTo>
                    <a:pt x="2398" y="450"/>
                  </a:lnTo>
                  <a:lnTo>
                    <a:pt x="2400" y="450"/>
                  </a:lnTo>
                  <a:lnTo>
                    <a:pt x="2400" y="450"/>
                  </a:lnTo>
                  <a:lnTo>
                    <a:pt x="2404" y="450"/>
                  </a:lnTo>
                  <a:lnTo>
                    <a:pt x="2404" y="450"/>
                  </a:lnTo>
                  <a:lnTo>
                    <a:pt x="2408" y="450"/>
                  </a:lnTo>
                  <a:lnTo>
                    <a:pt x="2408" y="450"/>
                  </a:lnTo>
                  <a:lnTo>
                    <a:pt x="2416" y="450"/>
                  </a:lnTo>
                  <a:lnTo>
                    <a:pt x="2420" y="448"/>
                  </a:lnTo>
                  <a:lnTo>
                    <a:pt x="2420" y="448"/>
                  </a:lnTo>
                  <a:lnTo>
                    <a:pt x="2422" y="446"/>
                  </a:lnTo>
                  <a:lnTo>
                    <a:pt x="2422" y="444"/>
                  </a:lnTo>
                  <a:lnTo>
                    <a:pt x="2420" y="440"/>
                  </a:lnTo>
                  <a:lnTo>
                    <a:pt x="2418" y="436"/>
                  </a:lnTo>
                  <a:lnTo>
                    <a:pt x="2418" y="434"/>
                  </a:lnTo>
                  <a:lnTo>
                    <a:pt x="2420" y="432"/>
                  </a:lnTo>
                  <a:lnTo>
                    <a:pt x="2420" y="432"/>
                  </a:lnTo>
                  <a:lnTo>
                    <a:pt x="2426" y="430"/>
                  </a:lnTo>
                  <a:lnTo>
                    <a:pt x="2432" y="428"/>
                  </a:lnTo>
                  <a:lnTo>
                    <a:pt x="2442" y="420"/>
                  </a:lnTo>
                  <a:lnTo>
                    <a:pt x="2450" y="412"/>
                  </a:lnTo>
                  <a:lnTo>
                    <a:pt x="2460" y="404"/>
                  </a:lnTo>
                  <a:lnTo>
                    <a:pt x="2460" y="404"/>
                  </a:lnTo>
                  <a:lnTo>
                    <a:pt x="2468" y="400"/>
                  </a:lnTo>
                  <a:lnTo>
                    <a:pt x="2472" y="400"/>
                  </a:lnTo>
                  <a:lnTo>
                    <a:pt x="2472" y="400"/>
                  </a:lnTo>
                  <a:lnTo>
                    <a:pt x="2476" y="400"/>
                  </a:lnTo>
                  <a:lnTo>
                    <a:pt x="2478" y="402"/>
                  </a:lnTo>
                  <a:lnTo>
                    <a:pt x="2482" y="408"/>
                  </a:lnTo>
                  <a:lnTo>
                    <a:pt x="2486" y="414"/>
                  </a:lnTo>
                  <a:lnTo>
                    <a:pt x="2488" y="422"/>
                  </a:lnTo>
                  <a:lnTo>
                    <a:pt x="2488" y="422"/>
                  </a:lnTo>
                  <a:lnTo>
                    <a:pt x="2498" y="418"/>
                  </a:lnTo>
                  <a:lnTo>
                    <a:pt x="2508" y="414"/>
                  </a:lnTo>
                  <a:lnTo>
                    <a:pt x="2518" y="412"/>
                  </a:lnTo>
                  <a:lnTo>
                    <a:pt x="2522" y="408"/>
                  </a:lnTo>
                  <a:lnTo>
                    <a:pt x="2526" y="406"/>
                  </a:lnTo>
                  <a:lnTo>
                    <a:pt x="2526" y="406"/>
                  </a:lnTo>
                  <a:lnTo>
                    <a:pt x="2532" y="396"/>
                  </a:lnTo>
                  <a:lnTo>
                    <a:pt x="2540" y="390"/>
                  </a:lnTo>
                  <a:lnTo>
                    <a:pt x="2548" y="384"/>
                  </a:lnTo>
                  <a:lnTo>
                    <a:pt x="2560" y="382"/>
                  </a:lnTo>
                  <a:lnTo>
                    <a:pt x="2560" y="382"/>
                  </a:lnTo>
                  <a:lnTo>
                    <a:pt x="2554" y="394"/>
                  </a:lnTo>
                  <a:lnTo>
                    <a:pt x="2546" y="406"/>
                  </a:lnTo>
                  <a:lnTo>
                    <a:pt x="2546" y="406"/>
                  </a:lnTo>
                  <a:lnTo>
                    <a:pt x="2534" y="416"/>
                  </a:lnTo>
                  <a:lnTo>
                    <a:pt x="2522" y="424"/>
                  </a:lnTo>
                  <a:lnTo>
                    <a:pt x="2498" y="438"/>
                  </a:lnTo>
                  <a:lnTo>
                    <a:pt x="2498" y="438"/>
                  </a:lnTo>
                  <a:lnTo>
                    <a:pt x="2488" y="446"/>
                  </a:lnTo>
                  <a:lnTo>
                    <a:pt x="2480" y="456"/>
                  </a:lnTo>
                  <a:lnTo>
                    <a:pt x="2470" y="464"/>
                  </a:lnTo>
                  <a:lnTo>
                    <a:pt x="2460" y="472"/>
                  </a:lnTo>
                  <a:lnTo>
                    <a:pt x="2460" y="472"/>
                  </a:lnTo>
                  <a:lnTo>
                    <a:pt x="2448" y="480"/>
                  </a:lnTo>
                  <a:lnTo>
                    <a:pt x="2442" y="484"/>
                  </a:lnTo>
                  <a:lnTo>
                    <a:pt x="2436" y="490"/>
                  </a:lnTo>
                  <a:lnTo>
                    <a:pt x="2436" y="490"/>
                  </a:lnTo>
                  <a:lnTo>
                    <a:pt x="2430" y="502"/>
                  </a:lnTo>
                  <a:lnTo>
                    <a:pt x="2424" y="514"/>
                  </a:lnTo>
                  <a:lnTo>
                    <a:pt x="2424" y="514"/>
                  </a:lnTo>
                  <a:lnTo>
                    <a:pt x="2422" y="526"/>
                  </a:lnTo>
                  <a:lnTo>
                    <a:pt x="2422" y="536"/>
                  </a:lnTo>
                  <a:lnTo>
                    <a:pt x="2426" y="556"/>
                  </a:lnTo>
                  <a:lnTo>
                    <a:pt x="2426" y="556"/>
                  </a:lnTo>
                  <a:lnTo>
                    <a:pt x="2430" y="580"/>
                  </a:lnTo>
                  <a:lnTo>
                    <a:pt x="2430" y="580"/>
                  </a:lnTo>
                  <a:lnTo>
                    <a:pt x="2432" y="594"/>
                  </a:lnTo>
                  <a:lnTo>
                    <a:pt x="2434" y="600"/>
                  </a:lnTo>
                  <a:lnTo>
                    <a:pt x="2436" y="604"/>
                  </a:lnTo>
                  <a:lnTo>
                    <a:pt x="2438" y="604"/>
                  </a:lnTo>
                  <a:lnTo>
                    <a:pt x="2438" y="604"/>
                  </a:lnTo>
                  <a:lnTo>
                    <a:pt x="2440" y="606"/>
                  </a:lnTo>
                  <a:lnTo>
                    <a:pt x="2440" y="606"/>
                  </a:lnTo>
                  <a:lnTo>
                    <a:pt x="2444" y="604"/>
                  </a:lnTo>
                  <a:lnTo>
                    <a:pt x="2448" y="602"/>
                  </a:lnTo>
                  <a:lnTo>
                    <a:pt x="2454" y="592"/>
                  </a:lnTo>
                  <a:lnTo>
                    <a:pt x="2462" y="574"/>
                  </a:lnTo>
                  <a:lnTo>
                    <a:pt x="2462" y="574"/>
                  </a:lnTo>
                  <a:lnTo>
                    <a:pt x="2466" y="570"/>
                  </a:lnTo>
                  <a:lnTo>
                    <a:pt x="2472" y="566"/>
                  </a:lnTo>
                  <a:lnTo>
                    <a:pt x="2476" y="564"/>
                  </a:lnTo>
                  <a:lnTo>
                    <a:pt x="2482" y="560"/>
                  </a:lnTo>
                  <a:lnTo>
                    <a:pt x="2482" y="560"/>
                  </a:lnTo>
                  <a:lnTo>
                    <a:pt x="2484" y="556"/>
                  </a:lnTo>
                  <a:lnTo>
                    <a:pt x="2486" y="550"/>
                  </a:lnTo>
                  <a:lnTo>
                    <a:pt x="2488" y="546"/>
                  </a:lnTo>
                  <a:lnTo>
                    <a:pt x="2490" y="542"/>
                  </a:lnTo>
                  <a:lnTo>
                    <a:pt x="2490" y="542"/>
                  </a:lnTo>
                  <a:lnTo>
                    <a:pt x="2496" y="540"/>
                  </a:lnTo>
                  <a:lnTo>
                    <a:pt x="2504" y="540"/>
                  </a:lnTo>
                  <a:lnTo>
                    <a:pt x="2504" y="540"/>
                  </a:lnTo>
                  <a:lnTo>
                    <a:pt x="2506" y="536"/>
                  </a:lnTo>
                  <a:lnTo>
                    <a:pt x="2506" y="532"/>
                  </a:lnTo>
                  <a:lnTo>
                    <a:pt x="2506" y="532"/>
                  </a:lnTo>
                  <a:lnTo>
                    <a:pt x="2508" y="522"/>
                  </a:lnTo>
                  <a:lnTo>
                    <a:pt x="2510" y="516"/>
                  </a:lnTo>
                  <a:lnTo>
                    <a:pt x="2512" y="512"/>
                  </a:lnTo>
                  <a:lnTo>
                    <a:pt x="2512" y="512"/>
                  </a:lnTo>
                  <a:lnTo>
                    <a:pt x="2516" y="514"/>
                  </a:lnTo>
                  <a:lnTo>
                    <a:pt x="2522" y="516"/>
                  </a:lnTo>
                  <a:lnTo>
                    <a:pt x="2522" y="516"/>
                  </a:lnTo>
                  <a:lnTo>
                    <a:pt x="2526" y="514"/>
                  </a:lnTo>
                  <a:lnTo>
                    <a:pt x="2528" y="512"/>
                  </a:lnTo>
                  <a:lnTo>
                    <a:pt x="2528" y="512"/>
                  </a:lnTo>
                  <a:lnTo>
                    <a:pt x="2528" y="508"/>
                  </a:lnTo>
                  <a:lnTo>
                    <a:pt x="2526" y="506"/>
                  </a:lnTo>
                  <a:lnTo>
                    <a:pt x="2524" y="502"/>
                  </a:lnTo>
                  <a:lnTo>
                    <a:pt x="2524" y="498"/>
                  </a:lnTo>
                  <a:lnTo>
                    <a:pt x="2524" y="498"/>
                  </a:lnTo>
                  <a:lnTo>
                    <a:pt x="2526" y="492"/>
                  </a:lnTo>
                  <a:lnTo>
                    <a:pt x="2530" y="490"/>
                  </a:lnTo>
                  <a:lnTo>
                    <a:pt x="2530" y="486"/>
                  </a:lnTo>
                  <a:lnTo>
                    <a:pt x="2528" y="482"/>
                  </a:lnTo>
                  <a:lnTo>
                    <a:pt x="2528" y="482"/>
                  </a:lnTo>
                  <a:lnTo>
                    <a:pt x="2524" y="480"/>
                  </a:lnTo>
                  <a:lnTo>
                    <a:pt x="2520" y="478"/>
                  </a:lnTo>
                  <a:lnTo>
                    <a:pt x="2516" y="476"/>
                  </a:lnTo>
                  <a:lnTo>
                    <a:pt x="2514" y="472"/>
                  </a:lnTo>
                  <a:lnTo>
                    <a:pt x="2514" y="472"/>
                  </a:lnTo>
                  <a:lnTo>
                    <a:pt x="2516" y="468"/>
                  </a:lnTo>
                  <a:lnTo>
                    <a:pt x="2522" y="460"/>
                  </a:lnTo>
                  <a:lnTo>
                    <a:pt x="2534" y="448"/>
                  </a:lnTo>
                  <a:lnTo>
                    <a:pt x="2534" y="448"/>
                  </a:lnTo>
                  <a:lnTo>
                    <a:pt x="2542" y="442"/>
                  </a:lnTo>
                  <a:lnTo>
                    <a:pt x="2548" y="438"/>
                  </a:lnTo>
                  <a:lnTo>
                    <a:pt x="2552" y="438"/>
                  </a:lnTo>
                  <a:lnTo>
                    <a:pt x="2552" y="438"/>
                  </a:lnTo>
                  <a:lnTo>
                    <a:pt x="2552" y="438"/>
                  </a:lnTo>
                  <a:lnTo>
                    <a:pt x="2552" y="438"/>
                  </a:lnTo>
                  <a:lnTo>
                    <a:pt x="2556" y="438"/>
                  </a:lnTo>
                  <a:lnTo>
                    <a:pt x="2560" y="442"/>
                  </a:lnTo>
                  <a:lnTo>
                    <a:pt x="2562" y="446"/>
                  </a:lnTo>
                  <a:lnTo>
                    <a:pt x="2566" y="448"/>
                  </a:lnTo>
                  <a:lnTo>
                    <a:pt x="2566" y="448"/>
                  </a:lnTo>
                  <a:lnTo>
                    <a:pt x="2566" y="448"/>
                  </a:lnTo>
                  <a:lnTo>
                    <a:pt x="2566" y="448"/>
                  </a:lnTo>
                  <a:lnTo>
                    <a:pt x="2572" y="446"/>
                  </a:lnTo>
                  <a:lnTo>
                    <a:pt x="2576" y="442"/>
                  </a:lnTo>
                  <a:lnTo>
                    <a:pt x="2580" y="438"/>
                  </a:lnTo>
                  <a:lnTo>
                    <a:pt x="2586" y="434"/>
                  </a:lnTo>
                  <a:lnTo>
                    <a:pt x="2586" y="434"/>
                  </a:lnTo>
                  <a:lnTo>
                    <a:pt x="2592" y="430"/>
                  </a:lnTo>
                  <a:lnTo>
                    <a:pt x="2598" y="430"/>
                  </a:lnTo>
                  <a:lnTo>
                    <a:pt x="2598" y="430"/>
                  </a:lnTo>
                  <a:lnTo>
                    <a:pt x="2606" y="432"/>
                  </a:lnTo>
                  <a:lnTo>
                    <a:pt x="2606" y="432"/>
                  </a:lnTo>
                  <a:lnTo>
                    <a:pt x="2614" y="438"/>
                  </a:lnTo>
                  <a:lnTo>
                    <a:pt x="2616" y="440"/>
                  </a:lnTo>
                  <a:lnTo>
                    <a:pt x="2620" y="442"/>
                  </a:lnTo>
                  <a:lnTo>
                    <a:pt x="2620" y="442"/>
                  </a:lnTo>
                  <a:lnTo>
                    <a:pt x="2626" y="440"/>
                  </a:lnTo>
                  <a:lnTo>
                    <a:pt x="2626" y="440"/>
                  </a:lnTo>
                  <a:lnTo>
                    <a:pt x="2630" y="438"/>
                  </a:lnTo>
                  <a:lnTo>
                    <a:pt x="2636" y="434"/>
                  </a:lnTo>
                  <a:lnTo>
                    <a:pt x="2644" y="424"/>
                  </a:lnTo>
                  <a:lnTo>
                    <a:pt x="2644" y="424"/>
                  </a:lnTo>
                  <a:lnTo>
                    <a:pt x="2654" y="420"/>
                  </a:lnTo>
                  <a:lnTo>
                    <a:pt x="2666" y="414"/>
                  </a:lnTo>
                  <a:lnTo>
                    <a:pt x="2676" y="410"/>
                  </a:lnTo>
                  <a:lnTo>
                    <a:pt x="2686" y="406"/>
                  </a:lnTo>
                  <a:lnTo>
                    <a:pt x="2686" y="406"/>
                  </a:lnTo>
                  <a:lnTo>
                    <a:pt x="2694" y="400"/>
                  </a:lnTo>
                  <a:lnTo>
                    <a:pt x="2704" y="394"/>
                  </a:lnTo>
                  <a:lnTo>
                    <a:pt x="2704" y="394"/>
                  </a:lnTo>
                  <a:lnTo>
                    <a:pt x="2710" y="392"/>
                  </a:lnTo>
                  <a:lnTo>
                    <a:pt x="2710" y="392"/>
                  </a:lnTo>
                  <a:lnTo>
                    <a:pt x="2718" y="394"/>
                  </a:lnTo>
                  <a:lnTo>
                    <a:pt x="2718" y="394"/>
                  </a:lnTo>
                  <a:lnTo>
                    <a:pt x="2724" y="394"/>
                  </a:lnTo>
                  <a:lnTo>
                    <a:pt x="2724" y="394"/>
                  </a:lnTo>
                  <a:lnTo>
                    <a:pt x="2726" y="394"/>
                  </a:lnTo>
                  <a:lnTo>
                    <a:pt x="2726" y="394"/>
                  </a:lnTo>
                  <a:lnTo>
                    <a:pt x="2730" y="394"/>
                  </a:lnTo>
                  <a:lnTo>
                    <a:pt x="2736" y="392"/>
                  </a:lnTo>
                  <a:lnTo>
                    <a:pt x="2740" y="388"/>
                  </a:lnTo>
                  <a:lnTo>
                    <a:pt x="2740" y="384"/>
                  </a:lnTo>
                  <a:lnTo>
                    <a:pt x="2740" y="384"/>
                  </a:lnTo>
                  <a:lnTo>
                    <a:pt x="2738" y="382"/>
                  </a:lnTo>
                  <a:lnTo>
                    <a:pt x="2736" y="380"/>
                  </a:lnTo>
                  <a:lnTo>
                    <a:pt x="2732" y="378"/>
                  </a:lnTo>
                  <a:lnTo>
                    <a:pt x="2732" y="378"/>
                  </a:lnTo>
                  <a:lnTo>
                    <a:pt x="2730" y="372"/>
                  </a:lnTo>
                  <a:lnTo>
                    <a:pt x="2730" y="366"/>
                  </a:lnTo>
                  <a:lnTo>
                    <a:pt x="2730" y="366"/>
                  </a:lnTo>
                  <a:lnTo>
                    <a:pt x="2732" y="362"/>
                  </a:lnTo>
                  <a:lnTo>
                    <a:pt x="2730" y="358"/>
                  </a:lnTo>
                  <a:lnTo>
                    <a:pt x="2728" y="354"/>
                  </a:lnTo>
                  <a:lnTo>
                    <a:pt x="2722" y="352"/>
                  </a:lnTo>
                  <a:lnTo>
                    <a:pt x="2722" y="352"/>
                  </a:lnTo>
                  <a:lnTo>
                    <a:pt x="2708" y="348"/>
                  </a:lnTo>
                  <a:lnTo>
                    <a:pt x="2706" y="346"/>
                  </a:lnTo>
                  <a:lnTo>
                    <a:pt x="2704" y="344"/>
                  </a:lnTo>
                  <a:lnTo>
                    <a:pt x="2704" y="342"/>
                  </a:lnTo>
                  <a:lnTo>
                    <a:pt x="2708" y="340"/>
                  </a:lnTo>
                  <a:lnTo>
                    <a:pt x="2708" y="340"/>
                  </a:lnTo>
                  <a:lnTo>
                    <a:pt x="2710" y="340"/>
                  </a:lnTo>
                  <a:lnTo>
                    <a:pt x="2710" y="340"/>
                  </a:lnTo>
                  <a:lnTo>
                    <a:pt x="2730" y="344"/>
                  </a:lnTo>
                  <a:lnTo>
                    <a:pt x="2730" y="344"/>
                  </a:lnTo>
                  <a:lnTo>
                    <a:pt x="2744" y="346"/>
                  </a:lnTo>
                  <a:lnTo>
                    <a:pt x="2744" y="346"/>
                  </a:lnTo>
                  <a:lnTo>
                    <a:pt x="2750" y="346"/>
                  </a:lnTo>
                  <a:lnTo>
                    <a:pt x="2754" y="342"/>
                  </a:lnTo>
                  <a:lnTo>
                    <a:pt x="2754" y="342"/>
                  </a:lnTo>
                  <a:lnTo>
                    <a:pt x="2754" y="338"/>
                  </a:lnTo>
                  <a:lnTo>
                    <a:pt x="2754" y="332"/>
                  </a:lnTo>
                  <a:lnTo>
                    <a:pt x="2756" y="326"/>
                  </a:lnTo>
                  <a:lnTo>
                    <a:pt x="2756" y="324"/>
                  </a:lnTo>
                  <a:lnTo>
                    <a:pt x="2760" y="322"/>
                  </a:lnTo>
                  <a:lnTo>
                    <a:pt x="2760" y="322"/>
                  </a:lnTo>
                  <a:lnTo>
                    <a:pt x="2762" y="322"/>
                  </a:lnTo>
                  <a:lnTo>
                    <a:pt x="2762" y="322"/>
                  </a:lnTo>
                  <a:lnTo>
                    <a:pt x="2766" y="322"/>
                  </a:lnTo>
                  <a:lnTo>
                    <a:pt x="2768" y="326"/>
                  </a:lnTo>
                  <a:lnTo>
                    <a:pt x="2774" y="332"/>
                  </a:lnTo>
                  <a:lnTo>
                    <a:pt x="2774" y="332"/>
                  </a:lnTo>
                  <a:lnTo>
                    <a:pt x="2782" y="330"/>
                  </a:lnTo>
                  <a:lnTo>
                    <a:pt x="2782" y="330"/>
                  </a:lnTo>
                  <a:lnTo>
                    <a:pt x="2792" y="334"/>
                  </a:lnTo>
                  <a:lnTo>
                    <a:pt x="2800" y="338"/>
                  </a:lnTo>
                  <a:lnTo>
                    <a:pt x="2810" y="344"/>
                  </a:lnTo>
                  <a:lnTo>
                    <a:pt x="2818" y="350"/>
                  </a:lnTo>
                  <a:lnTo>
                    <a:pt x="2818" y="350"/>
                  </a:lnTo>
                  <a:lnTo>
                    <a:pt x="2828" y="352"/>
                  </a:lnTo>
                  <a:lnTo>
                    <a:pt x="2828" y="352"/>
                  </a:lnTo>
                  <a:lnTo>
                    <a:pt x="2834" y="352"/>
                  </a:lnTo>
                  <a:lnTo>
                    <a:pt x="2840" y="348"/>
                  </a:lnTo>
                  <a:lnTo>
                    <a:pt x="2840" y="348"/>
                  </a:lnTo>
                  <a:lnTo>
                    <a:pt x="2844" y="344"/>
                  </a:lnTo>
                  <a:lnTo>
                    <a:pt x="2844" y="340"/>
                  </a:lnTo>
                  <a:lnTo>
                    <a:pt x="2848" y="332"/>
                  </a:lnTo>
                  <a:lnTo>
                    <a:pt x="2848" y="332"/>
                  </a:lnTo>
                  <a:lnTo>
                    <a:pt x="2852" y="330"/>
                  </a:lnTo>
                  <a:lnTo>
                    <a:pt x="2856" y="328"/>
                  </a:lnTo>
                  <a:lnTo>
                    <a:pt x="2860" y="328"/>
                  </a:lnTo>
                  <a:lnTo>
                    <a:pt x="2864" y="326"/>
                  </a:lnTo>
                  <a:lnTo>
                    <a:pt x="2864" y="326"/>
                  </a:lnTo>
                  <a:lnTo>
                    <a:pt x="2870" y="324"/>
                  </a:lnTo>
                  <a:lnTo>
                    <a:pt x="2872" y="318"/>
                  </a:lnTo>
                  <a:lnTo>
                    <a:pt x="2872" y="314"/>
                  </a:lnTo>
                  <a:lnTo>
                    <a:pt x="2870" y="310"/>
                  </a:lnTo>
                  <a:lnTo>
                    <a:pt x="2870" y="310"/>
                  </a:lnTo>
                  <a:lnTo>
                    <a:pt x="2866" y="308"/>
                  </a:lnTo>
                  <a:lnTo>
                    <a:pt x="2860" y="306"/>
                  </a:lnTo>
                  <a:lnTo>
                    <a:pt x="2848" y="306"/>
                  </a:lnTo>
                  <a:lnTo>
                    <a:pt x="2848" y="306"/>
                  </a:lnTo>
                  <a:lnTo>
                    <a:pt x="2840" y="300"/>
                  </a:lnTo>
                  <a:lnTo>
                    <a:pt x="2836" y="298"/>
                  </a:lnTo>
                  <a:lnTo>
                    <a:pt x="2832" y="296"/>
                  </a:lnTo>
                  <a:lnTo>
                    <a:pt x="2832" y="296"/>
                  </a:lnTo>
                  <a:lnTo>
                    <a:pt x="2832" y="296"/>
                  </a:lnTo>
                  <a:lnTo>
                    <a:pt x="2832" y="296"/>
                  </a:lnTo>
                  <a:lnTo>
                    <a:pt x="2828" y="298"/>
                  </a:lnTo>
                  <a:lnTo>
                    <a:pt x="2824" y="300"/>
                  </a:lnTo>
                  <a:lnTo>
                    <a:pt x="2822" y="302"/>
                  </a:lnTo>
                  <a:lnTo>
                    <a:pt x="2818" y="304"/>
                  </a:lnTo>
                  <a:lnTo>
                    <a:pt x="2818" y="304"/>
                  </a:lnTo>
                  <a:lnTo>
                    <a:pt x="2816" y="302"/>
                  </a:lnTo>
                  <a:lnTo>
                    <a:pt x="2816" y="302"/>
                  </a:lnTo>
                  <a:lnTo>
                    <a:pt x="2812" y="298"/>
                  </a:lnTo>
                  <a:lnTo>
                    <a:pt x="2812" y="294"/>
                  </a:lnTo>
                  <a:lnTo>
                    <a:pt x="2810" y="288"/>
                  </a:lnTo>
                  <a:lnTo>
                    <a:pt x="2808" y="282"/>
                  </a:lnTo>
                  <a:lnTo>
                    <a:pt x="2808" y="282"/>
                  </a:lnTo>
                  <a:lnTo>
                    <a:pt x="2798" y="274"/>
                  </a:lnTo>
                  <a:lnTo>
                    <a:pt x="2788" y="266"/>
                  </a:lnTo>
                  <a:lnTo>
                    <a:pt x="2762" y="254"/>
                  </a:lnTo>
                  <a:lnTo>
                    <a:pt x="2762" y="254"/>
                  </a:lnTo>
                  <a:lnTo>
                    <a:pt x="2752" y="250"/>
                  </a:lnTo>
                  <a:lnTo>
                    <a:pt x="2744" y="242"/>
                  </a:lnTo>
                  <a:lnTo>
                    <a:pt x="2744" y="242"/>
                  </a:lnTo>
                  <a:lnTo>
                    <a:pt x="2738" y="234"/>
                  </a:lnTo>
                  <a:lnTo>
                    <a:pt x="2734" y="232"/>
                  </a:lnTo>
                  <a:lnTo>
                    <a:pt x="2728" y="232"/>
                  </a:lnTo>
                  <a:lnTo>
                    <a:pt x="2728" y="232"/>
                  </a:lnTo>
                  <a:lnTo>
                    <a:pt x="2720" y="230"/>
                  </a:lnTo>
                  <a:lnTo>
                    <a:pt x="2712" y="226"/>
                  </a:lnTo>
                  <a:lnTo>
                    <a:pt x="2706" y="224"/>
                  </a:lnTo>
                  <a:lnTo>
                    <a:pt x="2698" y="222"/>
                  </a:lnTo>
                  <a:lnTo>
                    <a:pt x="2698" y="222"/>
                  </a:lnTo>
                  <a:lnTo>
                    <a:pt x="2690" y="224"/>
                  </a:lnTo>
                  <a:lnTo>
                    <a:pt x="2690" y="224"/>
                  </a:lnTo>
                  <a:lnTo>
                    <a:pt x="2684" y="224"/>
                  </a:lnTo>
                  <a:lnTo>
                    <a:pt x="2684" y="224"/>
                  </a:lnTo>
                  <a:lnTo>
                    <a:pt x="2676" y="226"/>
                  </a:lnTo>
                  <a:lnTo>
                    <a:pt x="2676" y="226"/>
                  </a:lnTo>
                  <a:lnTo>
                    <a:pt x="2672" y="226"/>
                  </a:lnTo>
                  <a:lnTo>
                    <a:pt x="2666" y="222"/>
                  </a:lnTo>
                  <a:lnTo>
                    <a:pt x="2666" y="222"/>
                  </a:lnTo>
                  <a:lnTo>
                    <a:pt x="2660" y="220"/>
                  </a:lnTo>
                  <a:lnTo>
                    <a:pt x="2654" y="218"/>
                  </a:lnTo>
                  <a:lnTo>
                    <a:pt x="2654" y="218"/>
                  </a:lnTo>
                  <a:lnTo>
                    <a:pt x="2650" y="218"/>
                  </a:lnTo>
                  <a:lnTo>
                    <a:pt x="2646" y="222"/>
                  </a:lnTo>
                  <a:lnTo>
                    <a:pt x="2646" y="222"/>
                  </a:lnTo>
                  <a:lnTo>
                    <a:pt x="2644" y="226"/>
                  </a:lnTo>
                  <a:lnTo>
                    <a:pt x="2644" y="232"/>
                  </a:lnTo>
                  <a:lnTo>
                    <a:pt x="2644" y="238"/>
                  </a:lnTo>
                  <a:lnTo>
                    <a:pt x="2644" y="244"/>
                  </a:lnTo>
                  <a:lnTo>
                    <a:pt x="2644" y="244"/>
                  </a:lnTo>
                  <a:lnTo>
                    <a:pt x="2638" y="250"/>
                  </a:lnTo>
                  <a:lnTo>
                    <a:pt x="2632" y="250"/>
                  </a:lnTo>
                  <a:lnTo>
                    <a:pt x="2632" y="250"/>
                  </a:lnTo>
                  <a:lnTo>
                    <a:pt x="2626" y="250"/>
                  </a:lnTo>
                  <a:lnTo>
                    <a:pt x="2620" y="246"/>
                  </a:lnTo>
                  <a:lnTo>
                    <a:pt x="2612" y="240"/>
                  </a:lnTo>
                  <a:lnTo>
                    <a:pt x="2612" y="240"/>
                  </a:lnTo>
                  <a:lnTo>
                    <a:pt x="2606" y="234"/>
                  </a:lnTo>
                  <a:lnTo>
                    <a:pt x="2602" y="232"/>
                  </a:lnTo>
                  <a:lnTo>
                    <a:pt x="2598" y="230"/>
                  </a:lnTo>
                  <a:lnTo>
                    <a:pt x="2598" y="230"/>
                  </a:lnTo>
                  <a:lnTo>
                    <a:pt x="2594" y="232"/>
                  </a:lnTo>
                  <a:lnTo>
                    <a:pt x="2594" y="232"/>
                  </a:lnTo>
                  <a:lnTo>
                    <a:pt x="2584" y="232"/>
                  </a:lnTo>
                  <a:lnTo>
                    <a:pt x="2574" y="234"/>
                  </a:lnTo>
                  <a:lnTo>
                    <a:pt x="2574" y="234"/>
                  </a:lnTo>
                  <a:lnTo>
                    <a:pt x="2572" y="234"/>
                  </a:lnTo>
                  <a:lnTo>
                    <a:pt x="2572" y="234"/>
                  </a:lnTo>
                  <a:lnTo>
                    <a:pt x="2560" y="230"/>
                  </a:lnTo>
                  <a:lnTo>
                    <a:pt x="2550" y="228"/>
                  </a:lnTo>
                  <a:lnTo>
                    <a:pt x="2550" y="228"/>
                  </a:lnTo>
                  <a:lnTo>
                    <a:pt x="2548" y="228"/>
                  </a:lnTo>
                  <a:lnTo>
                    <a:pt x="2548" y="228"/>
                  </a:lnTo>
                  <a:lnTo>
                    <a:pt x="2542" y="230"/>
                  </a:lnTo>
                  <a:lnTo>
                    <a:pt x="2538" y="232"/>
                  </a:lnTo>
                  <a:lnTo>
                    <a:pt x="2534" y="236"/>
                  </a:lnTo>
                  <a:lnTo>
                    <a:pt x="2528" y="236"/>
                  </a:lnTo>
                  <a:lnTo>
                    <a:pt x="2528" y="236"/>
                  </a:lnTo>
                  <a:lnTo>
                    <a:pt x="2528" y="236"/>
                  </a:lnTo>
                  <a:lnTo>
                    <a:pt x="2528" y="236"/>
                  </a:lnTo>
                  <a:lnTo>
                    <a:pt x="2526" y="232"/>
                  </a:lnTo>
                  <a:lnTo>
                    <a:pt x="2522" y="230"/>
                  </a:lnTo>
                  <a:lnTo>
                    <a:pt x="2518" y="228"/>
                  </a:lnTo>
                  <a:lnTo>
                    <a:pt x="2514" y="224"/>
                  </a:lnTo>
                  <a:lnTo>
                    <a:pt x="2514" y="224"/>
                  </a:lnTo>
                  <a:lnTo>
                    <a:pt x="2512" y="220"/>
                  </a:lnTo>
                  <a:lnTo>
                    <a:pt x="2512" y="216"/>
                  </a:lnTo>
                  <a:lnTo>
                    <a:pt x="2510" y="212"/>
                  </a:lnTo>
                  <a:lnTo>
                    <a:pt x="2508" y="208"/>
                  </a:lnTo>
                  <a:lnTo>
                    <a:pt x="2508" y="208"/>
                  </a:lnTo>
                  <a:lnTo>
                    <a:pt x="2500" y="202"/>
                  </a:lnTo>
                  <a:lnTo>
                    <a:pt x="2488" y="200"/>
                  </a:lnTo>
                  <a:lnTo>
                    <a:pt x="2488" y="200"/>
                  </a:lnTo>
                  <a:lnTo>
                    <a:pt x="2478" y="196"/>
                  </a:lnTo>
                  <a:lnTo>
                    <a:pt x="2470" y="194"/>
                  </a:lnTo>
                  <a:lnTo>
                    <a:pt x="2470" y="194"/>
                  </a:lnTo>
                  <a:lnTo>
                    <a:pt x="2462" y="190"/>
                  </a:lnTo>
                  <a:lnTo>
                    <a:pt x="2462" y="190"/>
                  </a:lnTo>
                  <a:lnTo>
                    <a:pt x="2460" y="190"/>
                  </a:lnTo>
                  <a:lnTo>
                    <a:pt x="2456" y="192"/>
                  </a:lnTo>
                  <a:lnTo>
                    <a:pt x="2446" y="198"/>
                  </a:lnTo>
                  <a:lnTo>
                    <a:pt x="2446" y="198"/>
                  </a:lnTo>
                  <a:lnTo>
                    <a:pt x="2438" y="202"/>
                  </a:lnTo>
                  <a:lnTo>
                    <a:pt x="2430" y="202"/>
                  </a:lnTo>
                  <a:lnTo>
                    <a:pt x="2430" y="202"/>
                  </a:lnTo>
                  <a:lnTo>
                    <a:pt x="2428" y="202"/>
                  </a:lnTo>
                  <a:lnTo>
                    <a:pt x="2428" y="202"/>
                  </a:lnTo>
                  <a:lnTo>
                    <a:pt x="2424" y="200"/>
                  </a:lnTo>
                  <a:lnTo>
                    <a:pt x="2422" y="196"/>
                  </a:lnTo>
                  <a:lnTo>
                    <a:pt x="2420" y="192"/>
                  </a:lnTo>
                  <a:lnTo>
                    <a:pt x="2416" y="188"/>
                  </a:lnTo>
                  <a:lnTo>
                    <a:pt x="2416" y="188"/>
                  </a:lnTo>
                  <a:lnTo>
                    <a:pt x="2410" y="188"/>
                  </a:lnTo>
                  <a:lnTo>
                    <a:pt x="2410" y="188"/>
                  </a:lnTo>
                  <a:lnTo>
                    <a:pt x="2408" y="188"/>
                  </a:lnTo>
                  <a:lnTo>
                    <a:pt x="2408" y="188"/>
                  </a:lnTo>
                  <a:lnTo>
                    <a:pt x="2404" y="188"/>
                  </a:lnTo>
                  <a:lnTo>
                    <a:pt x="2404" y="188"/>
                  </a:lnTo>
                  <a:lnTo>
                    <a:pt x="2398" y="186"/>
                  </a:lnTo>
                  <a:lnTo>
                    <a:pt x="2398" y="186"/>
                  </a:lnTo>
                  <a:lnTo>
                    <a:pt x="2390" y="180"/>
                  </a:lnTo>
                  <a:lnTo>
                    <a:pt x="2390" y="180"/>
                  </a:lnTo>
                  <a:lnTo>
                    <a:pt x="2384" y="174"/>
                  </a:lnTo>
                  <a:lnTo>
                    <a:pt x="2380" y="166"/>
                  </a:lnTo>
                  <a:lnTo>
                    <a:pt x="2380" y="166"/>
                  </a:lnTo>
                  <a:lnTo>
                    <a:pt x="2376" y="162"/>
                  </a:lnTo>
                  <a:lnTo>
                    <a:pt x="2370" y="160"/>
                  </a:lnTo>
                  <a:lnTo>
                    <a:pt x="2370" y="160"/>
                  </a:lnTo>
                  <a:lnTo>
                    <a:pt x="2364" y="160"/>
                  </a:lnTo>
                  <a:lnTo>
                    <a:pt x="2358" y="162"/>
                  </a:lnTo>
                  <a:lnTo>
                    <a:pt x="2358" y="162"/>
                  </a:lnTo>
                  <a:lnTo>
                    <a:pt x="2354" y="166"/>
                  </a:lnTo>
                  <a:lnTo>
                    <a:pt x="2350" y="172"/>
                  </a:lnTo>
                  <a:lnTo>
                    <a:pt x="2348" y="176"/>
                  </a:lnTo>
                  <a:lnTo>
                    <a:pt x="2342" y="180"/>
                  </a:lnTo>
                  <a:lnTo>
                    <a:pt x="2342" y="180"/>
                  </a:lnTo>
                  <a:lnTo>
                    <a:pt x="2332" y="182"/>
                  </a:lnTo>
                  <a:lnTo>
                    <a:pt x="2332" y="182"/>
                  </a:lnTo>
                  <a:lnTo>
                    <a:pt x="2330" y="182"/>
                  </a:lnTo>
                  <a:lnTo>
                    <a:pt x="2330" y="182"/>
                  </a:lnTo>
                  <a:lnTo>
                    <a:pt x="2328" y="180"/>
                  </a:lnTo>
                  <a:lnTo>
                    <a:pt x="2328" y="180"/>
                  </a:lnTo>
                  <a:lnTo>
                    <a:pt x="2328" y="178"/>
                  </a:lnTo>
                  <a:lnTo>
                    <a:pt x="2328" y="176"/>
                  </a:lnTo>
                  <a:lnTo>
                    <a:pt x="2328" y="176"/>
                  </a:lnTo>
                  <a:lnTo>
                    <a:pt x="2326" y="164"/>
                  </a:lnTo>
                  <a:lnTo>
                    <a:pt x="2324" y="160"/>
                  </a:lnTo>
                  <a:lnTo>
                    <a:pt x="2320" y="156"/>
                  </a:lnTo>
                  <a:lnTo>
                    <a:pt x="2320" y="156"/>
                  </a:lnTo>
                  <a:lnTo>
                    <a:pt x="2314" y="154"/>
                  </a:lnTo>
                  <a:lnTo>
                    <a:pt x="2306" y="152"/>
                  </a:lnTo>
                  <a:lnTo>
                    <a:pt x="2306" y="152"/>
                  </a:lnTo>
                  <a:lnTo>
                    <a:pt x="2296" y="148"/>
                  </a:lnTo>
                  <a:lnTo>
                    <a:pt x="2296" y="148"/>
                  </a:lnTo>
                  <a:lnTo>
                    <a:pt x="2290" y="148"/>
                  </a:lnTo>
                  <a:lnTo>
                    <a:pt x="2290" y="148"/>
                  </a:lnTo>
                  <a:lnTo>
                    <a:pt x="2284" y="148"/>
                  </a:lnTo>
                  <a:lnTo>
                    <a:pt x="2278" y="150"/>
                  </a:lnTo>
                  <a:lnTo>
                    <a:pt x="2278" y="150"/>
                  </a:lnTo>
                  <a:lnTo>
                    <a:pt x="2274" y="150"/>
                  </a:lnTo>
                  <a:lnTo>
                    <a:pt x="2274" y="150"/>
                  </a:lnTo>
                  <a:lnTo>
                    <a:pt x="2274" y="150"/>
                  </a:lnTo>
                  <a:lnTo>
                    <a:pt x="2274" y="150"/>
                  </a:lnTo>
                  <a:lnTo>
                    <a:pt x="2272" y="150"/>
                  </a:lnTo>
                  <a:lnTo>
                    <a:pt x="2272" y="150"/>
                  </a:lnTo>
                  <a:lnTo>
                    <a:pt x="2268" y="154"/>
                  </a:lnTo>
                  <a:lnTo>
                    <a:pt x="2268" y="154"/>
                  </a:lnTo>
                  <a:lnTo>
                    <a:pt x="2262" y="158"/>
                  </a:lnTo>
                  <a:lnTo>
                    <a:pt x="2262" y="162"/>
                  </a:lnTo>
                  <a:lnTo>
                    <a:pt x="2262" y="162"/>
                  </a:lnTo>
                  <a:lnTo>
                    <a:pt x="2262" y="168"/>
                  </a:lnTo>
                  <a:lnTo>
                    <a:pt x="2264" y="172"/>
                  </a:lnTo>
                  <a:lnTo>
                    <a:pt x="2264" y="178"/>
                  </a:lnTo>
                  <a:lnTo>
                    <a:pt x="2262" y="180"/>
                  </a:lnTo>
                  <a:lnTo>
                    <a:pt x="2258" y="182"/>
                  </a:lnTo>
                  <a:lnTo>
                    <a:pt x="2258" y="182"/>
                  </a:lnTo>
                  <a:lnTo>
                    <a:pt x="2250" y="172"/>
                  </a:lnTo>
                  <a:lnTo>
                    <a:pt x="2250" y="172"/>
                  </a:lnTo>
                  <a:lnTo>
                    <a:pt x="2248" y="174"/>
                  </a:lnTo>
                  <a:lnTo>
                    <a:pt x="2246" y="178"/>
                  </a:lnTo>
                  <a:lnTo>
                    <a:pt x="2248" y="182"/>
                  </a:lnTo>
                  <a:lnTo>
                    <a:pt x="2248" y="182"/>
                  </a:lnTo>
                  <a:lnTo>
                    <a:pt x="2240" y="186"/>
                  </a:lnTo>
                  <a:lnTo>
                    <a:pt x="2234" y="188"/>
                  </a:lnTo>
                  <a:lnTo>
                    <a:pt x="2230" y="188"/>
                  </a:lnTo>
                  <a:lnTo>
                    <a:pt x="2230" y="188"/>
                  </a:lnTo>
                  <a:lnTo>
                    <a:pt x="2230" y="188"/>
                  </a:lnTo>
                  <a:lnTo>
                    <a:pt x="2230" y="188"/>
                  </a:lnTo>
                  <a:lnTo>
                    <a:pt x="2226" y="188"/>
                  </a:lnTo>
                  <a:lnTo>
                    <a:pt x="2222" y="184"/>
                  </a:lnTo>
                  <a:lnTo>
                    <a:pt x="2216" y="178"/>
                  </a:lnTo>
                  <a:lnTo>
                    <a:pt x="2216" y="178"/>
                  </a:lnTo>
                  <a:lnTo>
                    <a:pt x="2212" y="174"/>
                  </a:lnTo>
                  <a:lnTo>
                    <a:pt x="2208" y="172"/>
                  </a:lnTo>
                  <a:lnTo>
                    <a:pt x="2208" y="172"/>
                  </a:lnTo>
                  <a:lnTo>
                    <a:pt x="2204" y="174"/>
                  </a:lnTo>
                  <a:lnTo>
                    <a:pt x="2204" y="174"/>
                  </a:lnTo>
                  <a:lnTo>
                    <a:pt x="2202" y="178"/>
                  </a:lnTo>
                  <a:lnTo>
                    <a:pt x="2200" y="180"/>
                  </a:lnTo>
                  <a:lnTo>
                    <a:pt x="2198" y="180"/>
                  </a:lnTo>
                  <a:lnTo>
                    <a:pt x="2198" y="180"/>
                  </a:lnTo>
                  <a:lnTo>
                    <a:pt x="2194" y="182"/>
                  </a:lnTo>
                  <a:lnTo>
                    <a:pt x="2194" y="182"/>
                  </a:lnTo>
                  <a:lnTo>
                    <a:pt x="2190" y="182"/>
                  </a:lnTo>
                  <a:lnTo>
                    <a:pt x="2190" y="182"/>
                  </a:lnTo>
                  <a:lnTo>
                    <a:pt x="2184" y="180"/>
                  </a:lnTo>
                  <a:lnTo>
                    <a:pt x="2180" y="178"/>
                  </a:lnTo>
                  <a:lnTo>
                    <a:pt x="2180" y="178"/>
                  </a:lnTo>
                  <a:lnTo>
                    <a:pt x="2178" y="174"/>
                  </a:lnTo>
                  <a:lnTo>
                    <a:pt x="2178" y="170"/>
                  </a:lnTo>
                  <a:lnTo>
                    <a:pt x="2178" y="170"/>
                  </a:lnTo>
                  <a:lnTo>
                    <a:pt x="2176" y="168"/>
                  </a:lnTo>
                  <a:lnTo>
                    <a:pt x="2172" y="168"/>
                  </a:lnTo>
                  <a:lnTo>
                    <a:pt x="2172" y="168"/>
                  </a:lnTo>
                  <a:lnTo>
                    <a:pt x="2168" y="168"/>
                  </a:lnTo>
                  <a:lnTo>
                    <a:pt x="2164" y="172"/>
                  </a:lnTo>
                  <a:lnTo>
                    <a:pt x="2164" y="172"/>
                  </a:lnTo>
                  <a:lnTo>
                    <a:pt x="2162" y="176"/>
                  </a:lnTo>
                  <a:lnTo>
                    <a:pt x="2160" y="180"/>
                  </a:lnTo>
                  <a:lnTo>
                    <a:pt x="2160" y="184"/>
                  </a:lnTo>
                  <a:lnTo>
                    <a:pt x="2156" y="186"/>
                  </a:lnTo>
                  <a:lnTo>
                    <a:pt x="2156" y="186"/>
                  </a:lnTo>
                  <a:lnTo>
                    <a:pt x="2154" y="188"/>
                  </a:lnTo>
                  <a:lnTo>
                    <a:pt x="2154" y="188"/>
                  </a:lnTo>
                  <a:lnTo>
                    <a:pt x="2150" y="186"/>
                  </a:lnTo>
                  <a:lnTo>
                    <a:pt x="2150" y="186"/>
                  </a:lnTo>
                  <a:lnTo>
                    <a:pt x="2146" y="184"/>
                  </a:lnTo>
                  <a:lnTo>
                    <a:pt x="2142" y="180"/>
                  </a:lnTo>
                  <a:lnTo>
                    <a:pt x="2136" y="174"/>
                  </a:lnTo>
                  <a:lnTo>
                    <a:pt x="2136" y="174"/>
                  </a:lnTo>
                  <a:lnTo>
                    <a:pt x="2132" y="170"/>
                  </a:lnTo>
                  <a:lnTo>
                    <a:pt x="2124" y="166"/>
                  </a:lnTo>
                  <a:lnTo>
                    <a:pt x="2118" y="162"/>
                  </a:lnTo>
                  <a:lnTo>
                    <a:pt x="2118" y="160"/>
                  </a:lnTo>
                  <a:lnTo>
                    <a:pt x="2116" y="158"/>
                  </a:lnTo>
                  <a:lnTo>
                    <a:pt x="2116" y="158"/>
                  </a:lnTo>
                  <a:lnTo>
                    <a:pt x="2118" y="156"/>
                  </a:lnTo>
                  <a:lnTo>
                    <a:pt x="2120" y="154"/>
                  </a:lnTo>
                  <a:lnTo>
                    <a:pt x="2126" y="154"/>
                  </a:lnTo>
                  <a:lnTo>
                    <a:pt x="2126" y="154"/>
                  </a:lnTo>
                  <a:lnTo>
                    <a:pt x="2128" y="154"/>
                  </a:lnTo>
                  <a:lnTo>
                    <a:pt x="2128" y="154"/>
                  </a:lnTo>
                  <a:lnTo>
                    <a:pt x="2130" y="154"/>
                  </a:lnTo>
                  <a:lnTo>
                    <a:pt x="2130" y="154"/>
                  </a:lnTo>
                  <a:lnTo>
                    <a:pt x="2136" y="154"/>
                  </a:lnTo>
                  <a:lnTo>
                    <a:pt x="2136" y="154"/>
                  </a:lnTo>
                  <a:lnTo>
                    <a:pt x="2142" y="150"/>
                  </a:lnTo>
                  <a:lnTo>
                    <a:pt x="2144" y="148"/>
                  </a:lnTo>
                  <a:lnTo>
                    <a:pt x="2144" y="144"/>
                  </a:lnTo>
                  <a:lnTo>
                    <a:pt x="2142" y="142"/>
                  </a:lnTo>
                  <a:lnTo>
                    <a:pt x="2130" y="130"/>
                  </a:lnTo>
                  <a:lnTo>
                    <a:pt x="2130" y="130"/>
                  </a:lnTo>
                  <a:lnTo>
                    <a:pt x="2126" y="124"/>
                  </a:lnTo>
                  <a:lnTo>
                    <a:pt x="2124" y="124"/>
                  </a:lnTo>
                  <a:lnTo>
                    <a:pt x="2120" y="122"/>
                  </a:lnTo>
                  <a:lnTo>
                    <a:pt x="2120" y="122"/>
                  </a:lnTo>
                  <a:lnTo>
                    <a:pt x="2118" y="122"/>
                  </a:lnTo>
                  <a:lnTo>
                    <a:pt x="2118" y="122"/>
                  </a:lnTo>
                  <a:lnTo>
                    <a:pt x="2106" y="126"/>
                  </a:lnTo>
                  <a:lnTo>
                    <a:pt x="2096" y="126"/>
                  </a:lnTo>
                  <a:lnTo>
                    <a:pt x="2096" y="126"/>
                  </a:lnTo>
                  <a:lnTo>
                    <a:pt x="2092" y="126"/>
                  </a:lnTo>
                  <a:lnTo>
                    <a:pt x="2092" y="126"/>
                  </a:lnTo>
                  <a:lnTo>
                    <a:pt x="2088" y="122"/>
                  </a:lnTo>
                  <a:lnTo>
                    <a:pt x="2086" y="118"/>
                  </a:lnTo>
                  <a:lnTo>
                    <a:pt x="2082" y="114"/>
                  </a:lnTo>
                  <a:lnTo>
                    <a:pt x="2076" y="112"/>
                  </a:lnTo>
                  <a:lnTo>
                    <a:pt x="2076" y="112"/>
                  </a:lnTo>
                  <a:lnTo>
                    <a:pt x="2076" y="112"/>
                  </a:lnTo>
                  <a:lnTo>
                    <a:pt x="2076" y="112"/>
                  </a:lnTo>
                  <a:lnTo>
                    <a:pt x="2064" y="114"/>
                  </a:lnTo>
                  <a:lnTo>
                    <a:pt x="2052" y="118"/>
                  </a:lnTo>
                  <a:lnTo>
                    <a:pt x="2052" y="118"/>
                  </a:lnTo>
                  <a:lnTo>
                    <a:pt x="2054" y="124"/>
                  </a:lnTo>
                  <a:lnTo>
                    <a:pt x="2054" y="128"/>
                  </a:lnTo>
                  <a:lnTo>
                    <a:pt x="2050" y="138"/>
                  </a:lnTo>
                  <a:lnTo>
                    <a:pt x="2050" y="138"/>
                  </a:lnTo>
                  <a:lnTo>
                    <a:pt x="2050" y="138"/>
                  </a:lnTo>
                  <a:lnTo>
                    <a:pt x="2050" y="138"/>
                  </a:lnTo>
                  <a:lnTo>
                    <a:pt x="2032" y="134"/>
                  </a:lnTo>
                  <a:lnTo>
                    <a:pt x="2014" y="132"/>
                  </a:lnTo>
                  <a:lnTo>
                    <a:pt x="2014" y="132"/>
                  </a:lnTo>
                  <a:lnTo>
                    <a:pt x="2004" y="130"/>
                  </a:lnTo>
                  <a:lnTo>
                    <a:pt x="2000" y="128"/>
                  </a:lnTo>
                  <a:lnTo>
                    <a:pt x="1998" y="124"/>
                  </a:lnTo>
                  <a:lnTo>
                    <a:pt x="1998" y="124"/>
                  </a:lnTo>
                  <a:lnTo>
                    <a:pt x="1994" y="118"/>
                  </a:lnTo>
                  <a:lnTo>
                    <a:pt x="1988" y="114"/>
                  </a:lnTo>
                  <a:lnTo>
                    <a:pt x="1988" y="114"/>
                  </a:lnTo>
                  <a:lnTo>
                    <a:pt x="1980" y="110"/>
                  </a:lnTo>
                  <a:lnTo>
                    <a:pt x="1974" y="110"/>
                  </a:lnTo>
                  <a:lnTo>
                    <a:pt x="1974" y="110"/>
                  </a:lnTo>
                  <a:lnTo>
                    <a:pt x="1964" y="110"/>
                  </a:lnTo>
                  <a:lnTo>
                    <a:pt x="1954" y="116"/>
                  </a:lnTo>
                  <a:lnTo>
                    <a:pt x="1954" y="116"/>
                  </a:lnTo>
                  <a:lnTo>
                    <a:pt x="1946" y="118"/>
                  </a:lnTo>
                  <a:lnTo>
                    <a:pt x="1938" y="120"/>
                  </a:lnTo>
                  <a:lnTo>
                    <a:pt x="1938" y="120"/>
                  </a:lnTo>
                  <a:lnTo>
                    <a:pt x="1932" y="118"/>
                  </a:lnTo>
                  <a:lnTo>
                    <a:pt x="1924" y="114"/>
                  </a:lnTo>
                  <a:lnTo>
                    <a:pt x="1924" y="114"/>
                  </a:lnTo>
                  <a:lnTo>
                    <a:pt x="1920" y="110"/>
                  </a:lnTo>
                  <a:lnTo>
                    <a:pt x="1916" y="108"/>
                  </a:lnTo>
                  <a:lnTo>
                    <a:pt x="1916" y="108"/>
                  </a:lnTo>
                  <a:lnTo>
                    <a:pt x="1912" y="110"/>
                  </a:lnTo>
                  <a:lnTo>
                    <a:pt x="1904" y="114"/>
                  </a:lnTo>
                  <a:lnTo>
                    <a:pt x="1904" y="114"/>
                  </a:lnTo>
                  <a:lnTo>
                    <a:pt x="1894" y="120"/>
                  </a:lnTo>
                  <a:lnTo>
                    <a:pt x="1886" y="122"/>
                  </a:lnTo>
                  <a:lnTo>
                    <a:pt x="1880" y="124"/>
                  </a:lnTo>
                  <a:lnTo>
                    <a:pt x="1880" y="124"/>
                  </a:lnTo>
                  <a:lnTo>
                    <a:pt x="1876" y="122"/>
                  </a:lnTo>
                  <a:lnTo>
                    <a:pt x="1876" y="120"/>
                  </a:lnTo>
                  <a:lnTo>
                    <a:pt x="1876" y="120"/>
                  </a:lnTo>
                  <a:lnTo>
                    <a:pt x="1878" y="116"/>
                  </a:lnTo>
                  <a:lnTo>
                    <a:pt x="1884" y="112"/>
                  </a:lnTo>
                  <a:lnTo>
                    <a:pt x="1898" y="106"/>
                  </a:lnTo>
                  <a:lnTo>
                    <a:pt x="1898" y="106"/>
                  </a:lnTo>
                  <a:lnTo>
                    <a:pt x="1904" y="102"/>
                  </a:lnTo>
                  <a:lnTo>
                    <a:pt x="1912" y="102"/>
                  </a:lnTo>
                  <a:lnTo>
                    <a:pt x="1918" y="100"/>
                  </a:lnTo>
                  <a:lnTo>
                    <a:pt x="1924" y="96"/>
                  </a:lnTo>
                  <a:lnTo>
                    <a:pt x="1924" y="96"/>
                  </a:lnTo>
                  <a:lnTo>
                    <a:pt x="1942" y="88"/>
                  </a:lnTo>
                  <a:lnTo>
                    <a:pt x="1944" y="86"/>
                  </a:lnTo>
                  <a:lnTo>
                    <a:pt x="1946" y="82"/>
                  </a:lnTo>
                  <a:lnTo>
                    <a:pt x="1948" y="78"/>
                  </a:lnTo>
                  <a:lnTo>
                    <a:pt x="1948" y="72"/>
                  </a:lnTo>
                  <a:lnTo>
                    <a:pt x="1948" y="72"/>
                  </a:lnTo>
                  <a:lnTo>
                    <a:pt x="1946" y="52"/>
                  </a:lnTo>
                  <a:lnTo>
                    <a:pt x="1942" y="42"/>
                  </a:lnTo>
                  <a:lnTo>
                    <a:pt x="1938" y="38"/>
                  </a:lnTo>
                  <a:lnTo>
                    <a:pt x="1934" y="34"/>
                  </a:lnTo>
                  <a:lnTo>
                    <a:pt x="1934" y="34"/>
                  </a:lnTo>
                  <a:lnTo>
                    <a:pt x="1930" y="34"/>
                  </a:lnTo>
                  <a:lnTo>
                    <a:pt x="1924" y="32"/>
                  </a:lnTo>
                  <a:lnTo>
                    <a:pt x="1924" y="32"/>
                  </a:lnTo>
                  <a:lnTo>
                    <a:pt x="1922" y="28"/>
                  </a:lnTo>
                  <a:lnTo>
                    <a:pt x="1920" y="24"/>
                  </a:lnTo>
                  <a:lnTo>
                    <a:pt x="1920" y="24"/>
                  </a:lnTo>
                  <a:lnTo>
                    <a:pt x="1914" y="22"/>
                  </a:lnTo>
                  <a:lnTo>
                    <a:pt x="1914" y="22"/>
                  </a:lnTo>
                  <a:lnTo>
                    <a:pt x="1908" y="24"/>
                  </a:lnTo>
                  <a:lnTo>
                    <a:pt x="1902" y="28"/>
                  </a:lnTo>
                  <a:lnTo>
                    <a:pt x="1902" y="28"/>
                  </a:lnTo>
                  <a:lnTo>
                    <a:pt x="1892" y="34"/>
                  </a:lnTo>
                  <a:lnTo>
                    <a:pt x="1886" y="36"/>
                  </a:lnTo>
                  <a:lnTo>
                    <a:pt x="1882" y="36"/>
                  </a:lnTo>
                  <a:lnTo>
                    <a:pt x="1882" y="36"/>
                  </a:lnTo>
                  <a:lnTo>
                    <a:pt x="1878" y="36"/>
                  </a:lnTo>
                  <a:lnTo>
                    <a:pt x="1874" y="34"/>
                  </a:lnTo>
                  <a:lnTo>
                    <a:pt x="1872" y="30"/>
                  </a:lnTo>
                  <a:lnTo>
                    <a:pt x="1870" y="26"/>
                  </a:lnTo>
                  <a:lnTo>
                    <a:pt x="1870" y="26"/>
                  </a:lnTo>
                  <a:lnTo>
                    <a:pt x="1860" y="28"/>
                  </a:lnTo>
                  <a:lnTo>
                    <a:pt x="1856" y="30"/>
                  </a:lnTo>
                  <a:lnTo>
                    <a:pt x="1850" y="30"/>
                  </a:lnTo>
                  <a:lnTo>
                    <a:pt x="1850" y="30"/>
                  </a:lnTo>
                  <a:lnTo>
                    <a:pt x="1846" y="30"/>
                  </a:lnTo>
                  <a:lnTo>
                    <a:pt x="1844" y="26"/>
                  </a:lnTo>
                  <a:lnTo>
                    <a:pt x="1844" y="26"/>
                  </a:lnTo>
                  <a:lnTo>
                    <a:pt x="1842" y="24"/>
                  </a:lnTo>
                  <a:lnTo>
                    <a:pt x="1844" y="22"/>
                  </a:lnTo>
                  <a:lnTo>
                    <a:pt x="1848" y="18"/>
                  </a:lnTo>
                  <a:lnTo>
                    <a:pt x="1860" y="12"/>
                  </a:lnTo>
                  <a:lnTo>
                    <a:pt x="1860" y="12"/>
                  </a:lnTo>
                  <a:lnTo>
                    <a:pt x="1858" y="6"/>
                  </a:lnTo>
                  <a:lnTo>
                    <a:pt x="1856" y="4"/>
                  </a:lnTo>
                  <a:lnTo>
                    <a:pt x="1852" y="2"/>
                  </a:lnTo>
                  <a:lnTo>
                    <a:pt x="1848"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99" name="Freeform 84"/>
            <p:cNvSpPr>
              <a:spLocks/>
            </p:cNvSpPr>
            <p:nvPr/>
          </p:nvSpPr>
          <p:spPr bwMode="auto">
            <a:xfrm>
              <a:off x="1144" y="2642"/>
              <a:ext cx="24" cy="68"/>
            </a:xfrm>
            <a:custGeom>
              <a:avLst/>
              <a:gdLst>
                <a:gd name="T0" fmla="*/ 4 w 24"/>
                <a:gd name="T1" fmla="*/ 68 h 68"/>
                <a:gd name="T2" fmla="*/ 4 w 24"/>
                <a:gd name="T3" fmla="*/ 68 h 68"/>
                <a:gd name="T4" fmla="*/ 2 w 24"/>
                <a:gd name="T5" fmla="*/ 68 h 68"/>
                <a:gd name="T6" fmla="*/ 2 w 24"/>
                <a:gd name="T7" fmla="*/ 68 h 68"/>
                <a:gd name="T8" fmla="*/ 0 w 24"/>
                <a:gd name="T9" fmla="*/ 66 h 68"/>
                <a:gd name="T10" fmla="*/ 0 w 24"/>
                <a:gd name="T11" fmla="*/ 62 h 68"/>
                <a:gd name="T12" fmla="*/ 2 w 24"/>
                <a:gd name="T13" fmla="*/ 52 h 68"/>
                <a:gd name="T14" fmla="*/ 10 w 24"/>
                <a:gd name="T15" fmla="*/ 34 h 68"/>
                <a:gd name="T16" fmla="*/ 10 w 24"/>
                <a:gd name="T17" fmla="*/ 34 h 68"/>
                <a:gd name="T18" fmla="*/ 12 w 24"/>
                <a:gd name="T19" fmla="*/ 26 h 68"/>
                <a:gd name="T20" fmla="*/ 12 w 24"/>
                <a:gd name="T21" fmla="*/ 14 h 68"/>
                <a:gd name="T22" fmla="*/ 16 w 24"/>
                <a:gd name="T23" fmla="*/ 4 h 68"/>
                <a:gd name="T24" fmla="*/ 18 w 24"/>
                <a:gd name="T25" fmla="*/ 0 h 68"/>
                <a:gd name="T26" fmla="*/ 20 w 24"/>
                <a:gd name="T27" fmla="*/ 0 h 68"/>
                <a:gd name="T28" fmla="*/ 20 w 24"/>
                <a:gd name="T29" fmla="*/ 0 h 68"/>
                <a:gd name="T30" fmla="*/ 22 w 24"/>
                <a:gd name="T31" fmla="*/ 0 h 68"/>
                <a:gd name="T32" fmla="*/ 22 w 24"/>
                <a:gd name="T33" fmla="*/ 0 h 68"/>
                <a:gd name="T34" fmla="*/ 24 w 24"/>
                <a:gd name="T35" fmla="*/ 0 h 68"/>
                <a:gd name="T36" fmla="*/ 24 w 24"/>
                <a:gd name="T37" fmla="*/ 4 h 68"/>
                <a:gd name="T38" fmla="*/ 22 w 24"/>
                <a:gd name="T39" fmla="*/ 16 h 68"/>
                <a:gd name="T40" fmla="*/ 18 w 24"/>
                <a:gd name="T41" fmla="*/ 34 h 68"/>
                <a:gd name="T42" fmla="*/ 18 w 24"/>
                <a:gd name="T43" fmla="*/ 34 h 68"/>
                <a:gd name="T44" fmla="*/ 14 w 24"/>
                <a:gd name="T45" fmla="*/ 54 h 68"/>
                <a:gd name="T46" fmla="*/ 10 w 24"/>
                <a:gd name="T47" fmla="*/ 64 h 68"/>
                <a:gd name="T48" fmla="*/ 8 w 24"/>
                <a:gd name="T49" fmla="*/ 66 h 68"/>
                <a:gd name="T50" fmla="*/ 4 w 24"/>
                <a:gd name="T51" fmla="*/ 6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4" h="68">
                  <a:moveTo>
                    <a:pt x="4" y="68"/>
                  </a:moveTo>
                  <a:lnTo>
                    <a:pt x="4" y="68"/>
                  </a:lnTo>
                  <a:lnTo>
                    <a:pt x="2" y="68"/>
                  </a:lnTo>
                  <a:lnTo>
                    <a:pt x="2" y="68"/>
                  </a:lnTo>
                  <a:lnTo>
                    <a:pt x="0" y="66"/>
                  </a:lnTo>
                  <a:lnTo>
                    <a:pt x="0" y="62"/>
                  </a:lnTo>
                  <a:lnTo>
                    <a:pt x="2" y="52"/>
                  </a:lnTo>
                  <a:lnTo>
                    <a:pt x="10" y="34"/>
                  </a:lnTo>
                  <a:lnTo>
                    <a:pt x="10" y="34"/>
                  </a:lnTo>
                  <a:lnTo>
                    <a:pt x="12" y="26"/>
                  </a:lnTo>
                  <a:lnTo>
                    <a:pt x="12" y="14"/>
                  </a:lnTo>
                  <a:lnTo>
                    <a:pt x="16" y="4"/>
                  </a:lnTo>
                  <a:lnTo>
                    <a:pt x="18" y="0"/>
                  </a:lnTo>
                  <a:lnTo>
                    <a:pt x="20" y="0"/>
                  </a:lnTo>
                  <a:lnTo>
                    <a:pt x="20" y="0"/>
                  </a:lnTo>
                  <a:lnTo>
                    <a:pt x="22" y="0"/>
                  </a:lnTo>
                  <a:lnTo>
                    <a:pt x="22" y="0"/>
                  </a:lnTo>
                  <a:lnTo>
                    <a:pt x="24" y="0"/>
                  </a:lnTo>
                  <a:lnTo>
                    <a:pt x="24" y="4"/>
                  </a:lnTo>
                  <a:lnTo>
                    <a:pt x="22" y="16"/>
                  </a:lnTo>
                  <a:lnTo>
                    <a:pt x="18" y="34"/>
                  </a:lnTo>
                  <a:lnTo>
                    <a:pt x="18" y="34"/>
                  </a:lnTo>
                  <a:lnTo>
                    <a:pt x="14" y="54"/>
                  </a:lnTo>
                  <a:lnTo>
                    <a:pt x="10" y="64"/>
                  </a:lnTo>
                  <a:lnTo>
                    <a:pt x="8" y="66"/>
                  </a:lnTo>
                  <a:lnTo>
                    <a:pt x="4" y="6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00" name="Freeform 85"/>
            <p:cNvSpPr>
              <a:spLocks/>
            </p:cNvSpPr>
            <p:nvPr/>
          </p:nvSpPr>
          <p:spPr bwMode="auto">
            <a:xfrm>
              <a:off x="1158" y="2480"/>
              <a:ext cx="38" cy="54"/>
            </a:xfrm>
            <a:custGeom>
              <a:avLst/>
              <a:gdLst>
                <a:gd name="T0" fmla="*/ 4 w 38"/>
                <a:gd name="T1" fmla="*/ 54 h 54"/>
                <a:gd name="T2" fmla="*/ 4 w 38"/>
                <a:gd name="T3" fmla="*/ 54 h 54"/>
                <a:gd name="T4" fmla="*/ 2 w 38"/>
                <a:gd name="T5" fmla="*/ 54 h 54"/>
                <a:gd name="T6" fmla="*/ 0 w 38"/>
                <a:gd name="T7" fmla="*/ 52 h 54"/>
                <a:gd name="T8" fmla="*/ 0 w 38"/>
                <a:gd name="T9" fmla="*/ 46 h 54"/>
                <a:gd name="T10" fmla="*/ 2 w 38"/>
                <a:gd name="T11" fmla="*/ 32 h 54"/>
                <a:gd name="T12" fmla="*/ 2 w 38"/>
                <a:gd name="T13" fmla="*/ 32 h 54"/>
                <a:gd name="T14" fmla="*/ 4 w 38"/>
                <a:gd name="T15" fmla="*/ 24 h 54"/>
                <a:gd name="T16" fmla="*/ 8 w 38"/>
                <a:gd name="T17" fmla="*/ 16 h 54"/>
                <a:gd name="T18" fmla="*/ 8 w 38"/>
                <a:gd name="T19" fmla="*/ 16 h 54"/>
                <a:gd name="T20" fmla="*/ 18 w 38"/>
                <a:gd name="T21" fmla="*/ 6 h 54"/>
                <a:gd name="T22" fmla="*/ 26 w 38"/>
                <a:gd name="T23" fmla="*/ 2 h 54"/>
                <a:gd name="T24" fmla="*/ 32 w 38"/>
                <a:gd name="T25" fmla="*/ 0 h 54"/>
                <a:gd name="T26" fmla="*/ 32 w 38"/>
                <a:gd name="T27" fmla="*/ 0 h 54"/>
                <a:gd name="T28" fmla="*/ 34 w 38"/>
                <a:gd name="T29" fmla="*/ 2 h 54"/>
                <a:gd name="T30" fmla="*/ 38 w 38"/>
                <a:gd name="T31" fmla="*/ 8 h 54"/>
                <a:gd name="T32" fmla="*/ 38 w 38"/>
                <a:gd name="T33" fmla="*/ 8 h 54"/>
                <a:gd name="T34" fmla="*/ 36 w 38"/>
                <a:gd name="T35" fmla="*/ 12 h 54"/>
                <a:gd name="T36" fmla="*/ 34 w 38"/>
                <a:gd name="T37" fmla="*/ 16 h 54"/>
                <a:gd name="T38" fmla="*/ 28 w 38"/>
                <a:gd name="T39" fmla="*/ 24 h 54"/>
                <a:gd name="T40" fmla="*/ 28 w 38"/>
                <a:gd name="T41" fmla="*/ 24 h 54"/>
                <a:gd name="T42" fmla="*/ 22 w 38"/>
                <a:gd name="T43" fmla="*/ 30 h 54"/>
                <a:gd name="T44" fmla="*/ 16 w 38"/>
                <a:gd name="T45" fmla="*/ 38 h 54"/>
                <a:gd name="T46" fmla="*/ 16 w 38"/>
                <a:gd name="T47" fmla="*/ 38 h 54"/>
                <a:gd name="T48" fmla="*/ 16 w 38"/>
                <a:gd name="T49" fmla="*/ 46 h 54"/>
                <a:gd name="T50" fmla="*/ 14 w 38"/>
                <a:gd name="T51" fmla="*/ 50 h 54"/>
                <a:gd name="T52" fmla="*/ 10 w 38"/>
                <a:gd name="T53" fmla="*/ 52 h 54"/>
                <a:gd name="T54" fmla="*/ 10 w 38"/>
                <a:gd name="T55" fmla="*/ 52 h 54"/>
                <a:gd name="T56" fmla="*/ 4 w 38"/>
                <a:gd name="T57"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8" h="54">
                  <a:moveTo>
                    <a:pt x="4" y="54"/>
                  </a:moveTo>
                  <a:lnTo>
                    <a:pt x="4" y="54"/>
                  </a:lnTo>
                  <a:lnTo>
                    <a:pt x="2" y="54"/>
                  </a:lnTo>
                  <a:lnTo>
                    <a:pt x="0" y="52"/>
                  </a:lnTo>
                  <a:lnTo>
                    <a:pt x="0" y="46"/>
                  </a:lnTo>
                  <a:lnTo>
                    <a:pt x="2" y="32"/>
                  </a:lnTo>
                  <a:lnTo>
                    <a:pt x="2" y="32"/>
                  </a:lnTo>
                  <a:lnTo>
                    <a:pt x="4" y="24"/>
                  </a:lnTo>
                  <a:lnTo>
                    <a:pt x="8" y="16"/>
                  </a:lnTo>
                  <a:lnTo>
                    <a:pt x="8" y="16"/>
                  </a:lnTo>
                  <a:lnTo>
                    <a:pt x="18" y="6"/>
                  </a:lnTo>
                  <a:lnTo>
                    <a:pt x="26" y="2"/>
                  </a:lnTo>
                  <a:lnTo>
                    <a:pt x="32" y="0"/>
                  </a:lnTo>
                  <a:lnTo>
                    <a:pt x="32" y="0"/>
                  </a:lnTo>
                  <a:lnTo>
                    <a:pt x="34" y="2"/>
                  </a:lnTo>
                  <a:lnTo>
                    <a:pt x="38" y="8"/>
                  </a:lnTo>
                  <a:lnTo>
                    <a:pt x="38" y="8"/>
                  </a:lnTo>
                  <a:lnTo>
                    <a:pt x="36" y="12"/>
                  </a:lnTo>
                  <a:lnTo>
                    <a:pt x="34" y="16"/>
                  </a:lnTo>
                  <a:lnTo>
                    <a:pt x="28" y="24"/>
                  </a:lnTo>
                  <a:lnTo>
                    <a:pt x="28" y="24"/>
                  </a:lnTo>
                  <a:lnTo>
                    <a:pt x="22" y="30"/>
                  </a:lnTo>
                  <a:lnTo>
                    <a:pt x="16" y="38"/>
                  </a:lnTo>
                  <a:lnTo>
                    <a:pt x="16" y="38"/>
                  </a:lnTo>
                  <a:lnTo>
                    <a:pt x="16" y="46"/>
                  </a:lnTo>
                  <a:lnTo>
                    <a:pt x="14" y="50"/>
                  </a:lnTo>
                  <a:lnTo>
                    <a:pt x="10" y="52"/>
                  </a:lnTo>
                  <a:lnTo>
                    <a:pt x="10" y="52"/>
                  </a:lnTo>
                  <a:lnTo>
                    <a:pt x="4" y="5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01" name="Freeform 86"/>
            <p:cNvSpPr>
              <a:spLocks/>
            </p:cNvSpPr>
            <p:nvPr/>
          </p:nvSpPr>
          <p:spPr bwMode="auto">
            <a:xfrm>
              <a:off x="1662" y="1734"/>
              <a:ext cx="44" cy="56"/>
            </a:xfrm>
            <a:custGeom>
              <a:avLst/>
              <a:gdLst>
                <a:gd name="T0" fmla="*/ 16 w 44"/>
                <a:gd name="T1" fmla="*/ 56 h 56"/>
                <a:gd name="T2" fmla="*/ 16 w 44"/>
                <a:gd name="T3" fmla="*/ 56 h 56"/>
                <a:gd name="T4" fmla="*/ 16 w 44"/>
                <a:gd name="T5" fmla="*/ 56 h 56"/>
                <a:gd name="T6" fmla="*/ 6 w 44"/>
                <a:gd name="T7" fmla="*/ 54 h 56"/>
                <a:gd name="T8" fmla="*/ 2 w 44"/>
                <a:gd name="T9" fmla="*/ 52 h 56"/>
                <a:gd name="T10" fmla="*/ 0 w 44"/>
                <a:gd name="T11" fmla="*/ 48 h 56"/>
                <a:gd name="T12" fmla="*/ 0 w 44"/>
                <a:gd name="T13" fmla="*/ 48 h 56"/>
                <a:gd name="T14" fmla="*/ 0 w 44"/>
                <a:gd name="T15" fmla="*/ 36 h 56"/>
                <a:gd name="T16" fmla="*/ 4 w 44"/>
                <a:gd name="T17" fmla="*/ 26 h 56"/>
                <a:gd name="T18" fmla="*/ 4 w 44"/>
                <a:gd name="T19" fmla="*/ 26 h 56"/>
                <a:gd name="T20" fmla="*/ 10 w 44"/>
                <a:gd name="T21" fmla="*/ 22 h 56"/>
                <a:gd name="T22" fmla="*/ 14 w 44"/>
                <a:gd name="T23" fmla="*/ 20 h 56"/>
                <a:gd name="T24" fmla="*/ 14 w 44"/>
                <a:gd name="T25" fmla="*/ 20 h 56"/>
                <a:gd name="T26" fmla="*/ 18 w 44"/>
                <a:gd name="T27" fmla="*/ 14 h 56"/>
                <a:gd name="T28" fmla="*/ 22 w 44"/>
                <a:gd name="T29" fmla="*/ 10 h 56"/>
                <a:gd name="T30" fmla="*/ 22 w 44"/>
                <a:gd name="T31" fmla="*/ 10 h 56"/>
                <a:gd name="T32" fmla="*/ 28 w 44"/>
                <a:gd name="T33" fmla="*/ 4 h 56"/>
                <a:gd name="T34" fmla="*/ 34 w 44"/>
                <a:gd name="T35" fmla="*/ 0 h 56"/>
                <a:gd name="T36" fmla="*/ 34 w 44"/>
                <a:gd name="T37" fmla="*/ 0 h 56"/>
                <a:gd name="T38" fmla="*/ 38 w 44"/>
                <a:gd name="T39" fmla="*/ 2 h 56"/>
                <a:gd name="T40" fmla="*/ 38 w 44"/>
                <a:gd name="T41" fmla="*/ 6 h 56"/>
                <a:gd name="T42" fmla="*/ 38 w 44"/>
                <a:gd name="T43" fmla="*/ 6 h 56"/>
                <a:gd name="T44" fmla="*/ 38 w 44"/>
                <a:gd name="T45" fmla="*/ 12 h 56"/>
                <a:gd name="T46" fmla="*/ 38 w 44"/>
                <a:gd name="T47" fmla="*/ 18 h 56"/>
                <a:gd name="T48" fmla="*/ 38 w 44"/>
                <a:gd name="T49" fmla="*/ 18 h 56"/>
                <a:gd name="T50" fmla="*/ 42 w 44"/>
                <a:gd name="T51" fmla="*/ 22 h 56"/>
                <a:gd name="T52" fmla="*/ 44 w 44"/>
                <a:gd name="T53" fmla="*/ 26 h 56"/>
                <a:gd name="T54" fmla="*/ 44 w 44"/>
                <a:gd name="T55" fmla="*/ 26 h 56"/>
                <a:gd name="T56" fmla="*/ 44 w 44"/>
                <a:gd name="T57" fmla="*/ 32 h 56"/>
                <a:gd name="T58" fmla="*/ 44 w 44"/>
                <a:gd name="T59" fmla="*/ 38 h 56"/>
                <a:gd name="T60" fmla="*/ 44 w 44"/>
                <a:gd name="T61" fmla="*/ 38 h 56"/>
                <a:gd name="T62" fmla="*/ 38 w 44"/>
                <a:gd name="T63" fmla="*/ 44 h 56"/>
                <a:gd name="T64" fmla="*/ 32 w 44"/>
                <a:gd name="T65" fmla="*/ 48 h 56"/>
                <a:gd name="T66" fmla="*/ 16 w 44"/>
                <a:gd name="T67" fmla="*/ 5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4" h="56">
                  <a:moveTo>
                    <a:pt x="16" y="56"/>
                  </a:moveTo>
                  <a:lnTo>
                    <a:pt x="16" y="56"/>
                  </a:lnTo>
                  <a:lnTo>
                    <a:pt x="16" y="56"/>
                  </a:lnTo>
                  <a:lnTo>
                    <a:pt x="6" y="54"/>
                  </a:lnTo>
                  <a:lnTo>
                    <a:pt x="2" y="52"/>
                  </a:lnTo>
                  <a:lnTo>
                    <a:pt x="0" y="48"/>
                  </a:lnTo>
                  <a:lnTo>
                    <a:pt x="0" y="48"/>
                  </a:lnTo>
                  <a:lnTo>
                    <a:pt x="0" y="36"/>
                  </a:lnTo>
                  <a:lnTo>
                    <a:pt x="4" y="26"/>
                  </a:lnTo>
                  <a:lnTo>
                    <a:pt x="4" y="26"/>
                  </a:lnTo>
                  <a:lnTo>
                    <a:pt x="10" y="22"/>
                  </a:lnTo>
                  <a:lnTo>
                    <a:pt x="14" y="20"/>
                  </a:lnTo>
                  <a:lnTo>
                    <a:pt x="14" y="20"/>
                  </a:lnTo>
                  <a:lnTo>
                    <a:pt x="18" y="14"/>
                  </a:lnTo>
                  <a:lnTo>
                    <a:pt x="22" y="10"/>
                  </a:lnTo>
                  <a:lnTo>
                    <a:pt x="22" y="10"/>
                  </a:lnTo>
                  <a:lnTo>
                    <a:pt x="28" y="4"/>
                  </a:lnTo>
                  <a:lnTo>
                    <a:pt x="34" y="0"/>
                  </a:lnTo>
                  <a:lnTo>
                    <a:pt x="34" y="0"/>
                  </a:lnTo>
                  <a:lnTo>
                    <a:pt x="38" y="2"/>
                  </a:lnTo>
                  <a:lnTo>
                    <a:pt x="38" y="6"/>
                  </a:lnTo>
                  <a:lnTo>
                    <a:pt x="38" y="6"/>
                  </a:lnTo>
                  <a:lnTo>
                    <a:pt x="38" y="12"/>
                  </a:lnTo>
                  <a:lnTo>
                    <a:pt x="38" y="18"/>
                  </a:lnTo>
                  <a:lnTo>
                    <a:pt x="38" y="18"/>
                  </a:lnTo>
                  <a:lnTo>
                    <a:pt x="42" y="22"/>
                  </a:lnTo>
                  <a:lnTo>
                    <a:pt x="44" y="26"/>
                  </a:lnTo>
                  <a:lnTo>
                    <a:pt x="44" y="26"/>
                  </a:lnTo>
                  <a:lnTo>
                    <a:pt x="44" y="32"/>
                  </a:lnTo>
                  <a:lnTo>
                    <a:pt x="44" y="38"/>
                  </a:lnTo>
                  <a:lnTo>
                    <a:pt x="44" y="38"/>
                  </a:lnTo>
                  <a:lnTo>
                    <a:pt x="38" y="44"/>
                  </a:lnTo>
                  <a:lnTo>
                    <a:pt x="32" y="48"/>
                  </a:lnTo>
                  <a:lnTo>
                    <a:pt x="16" y="5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02" name="Freeform 87"/>
            <p:cNvSpPr>
              <a:spLocks/>
            </p:cNvSpPr>
            <p:nvPr/>
          </p:nvSpPr>
          <p:spPr bwMode="auto">
            <a:xfrm>
              <a:off x="1510" y="1724"/>
              <a:ext cx="98" cy="178"/>
            </a:xfrm>
            <a:custGeom>
              <a:avLst/>
              <a:gdLst>
                <a:gd name="T0" fmla="*/ 52 w 98"/>
                <a:gd name="T1" fmla="*/ 178 h 178"/>
                <a:gd name="T2" fmla="*/ 30 w 98"/>
                <a:gd name="T3" fmla="*/ 176 h 178"/>
                <a:gd name="T4" fmla="*/ 16 w 98"/>
                <a:gd name="T5" fmla="*/ 168 h 178"/>
                <a:gd name="T6" fmla="*/ 12 w 98"/>
                <a:gd name="T7" fmla="*/ 156 h 178"/>
                <a:gd name="T8" fmla="*/ 16 w 98"/>
                <a:gd name="T9" fmla="*/ 144 h 178"/>
                <a:gd name="T10" fmla="*/ 20 w 98"/>
                <a:gd name="T11" fmla="*/ 126 h 178"/>
                <a:gd name="T12" fmla="*/ 28 w 98"/>
                <a:gd name="T13" fmla="*/ 110 h 178"/>
                <a:gd name="T14" fmla="*/ 20 w 98"/>
                <a:gd name="T15" fmla="*/ 96 h 178"/>
                <a:gd name="T16" fmla="*/ 14 w 98"/>
                <a:gd name="T17" fmla="*/ 88 h 178"/>
                <a:gd name="T18" fmla="*/ 8 w 98"/>
                <a:gd name="T19" fmla="*/ 74 h 178"/>
                <a:gd name="T20" fmla="*/ 4 w 98"/>
                <a:gd name="T21" fmla="*/ 62 h 178"/>
                <a:gd name="T22" fmla="*/ 0 w 98"/>
                <a:gd name="T23" fmla="*/ 50 h 178"/>
                <a:gd name="T24" fmla="*/ 0 w 98"/>
                <a:gd name="T25" fmla="*/ 40 h 178"/>
                <a:gd name="T26" fmla="*/ 6 w 98"/>
                <a:gd name="T27" fmla="*/ 34 h 178"/>
                <a:gd name="T28" fmla="*/ 22 w 98"/>
                <a:gd name="T29" fmla="*/ 18 h 178"/>
                <a:gd name="T30" fmla="*/ 34 w 98"/>
                <a:gd name="T31" fmla="*/ 14 h 178"/>
                <a:gd name="T32" fmla="*/ 50 w 98"/>
                <a:gd name="T33" fmla="*/ 12 h 178"/>
                <a:gd name="T34" fmla="*/ 62 w 98"/>
                <a:gd name="T35" fmla="*/ 4 h 178"/>
                <a:gd name="T36" fmla="*/ 76 w 98"/>
                <a:gd name="T37" fmla="*/ 0 h 178"/>
                <a:gd name="T38" fmla="*/ 88 w 98"/>
                <a:gd name="T39" fmla="*/ 8 h 178"/>
                <a:gd name="T40" fmla="*/ 94 w 98"/>
                <a:gd name="T41" fmla="*/ 16 h 178"/>
                <a:gd name="T42" fmla="*/ 86 w 98"/>
                <a:gd name="T43" fmla="*/ 32 h 178"/>
                <a:gd name="T44" fmla="*/ 78 w 98"/>
                <a:gd name="T45" fmla="*/ 34 h 178"/>
                <a:gd name="T46" fmla="*/ 64 w 98"/>
                <a:gd name="T47" fmla="*/ 38 h 178"/>
                <a:gd name="T48" fmla="*/ 54 w 98"/>
                <a:gd name="T49" fmla="*/ 48 h 178"/>
                <a:gd name="T50" fmla="*/ 44 w 98"/>
                <a:gd name="T51" fmla="*/ 48 h 178"/>
                <a:gd name="T52" fmla="*/ 42 w 98"/>
                <a:gd name="T53" fmla="*/ 56 h 178"/>
                <a:gd name="T54" fmla="*/ 54 w 98"/>
                <a:gd name="T55" fmla="*/ 68 h 178"/>
                <a:gd name="T56" fmla="*/ 60 w 98"/>
                <a:gd name="T57" fmla="*/ 82 h 178"/>
                <a:gd name="T58" fmla="*/ 74 w 98"/>
                <a:gd name="T59" fmla="*/ 86 h 178"/>
                <a:gd name="T60" fmla="*/ 76 w 98"/>
                <a:gd name="T61" fmla="*/ 90 h 178"/>
                <a:gd name="T62" fmla="*/ 76 w 98"/>
                <a:gd name="T63" fmla="*/ 96 h 178"/>
                <a:gd name="T64" fmla="*/ 96 w 98"/>
                <a:gd name="T65" fmla="*/ 102 h 178"/>
                <a:gd name="T66" fmla="*/ 98 w 98"/>
                <a:gd name="T67" fmla="*/ 108 h 178"/>
                <a:gd name="T68" fmla="*/ 88 w 98"/>
                <a:gd name="T69" fmla="*/ 116 h 178"/>
                <a:gd name="T70" fmla="*/ 82 w 98"/>
                <a:gd name="T71" fmla="*/ 114 h 178"/>
                <a:gd name="T72" fmla="*/ 72 w 98"/>
                <a:gd name="T73" fmla="*/ 114 h 178"/>
                <a:gd name="T74" fmla="*/ 62 w 98"/>
                <a:gd name="T75" fmla="*/ 118 h 178"/>
                <a:gd name="T76" fmla="*/ 64 w 98"/>
                <a:gd name="T77" fmla="*/ 126 h 178"/>
                <a:gd name="T78" fmla="*/ 74 w 98"/>
                <a:gd name="T79" fmla="*/ 128 h 178"/>
                <a:gd name="T80" fmla="*/ 68 w 98"/>
                <a:gd name="T81" fmla="*/ 140 h 178"/>
                <a:gd name="T82" fmla="*/ 68 w 98"/>
                <a:gd name="T83" fmla="*/ 156 h 178"/>
                <a:gd name="T84" fmla="*/ 64 w 98"/>
                <a:gd name="T85" fmla="*/ 174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8" h="178">
                  <a:moveTo>
                    <a:pt x="58" y="178"/>
                  </a:moveTo>
                  <a:lnTo>
                    <a:pt x="58" y="178"/>
                  </a:lnTo>
                  <a:lnTo>
                    <a:pt x="52" y="178"/>
                  </a:lnTo>
                  <a:lnTo>
                    <a:pt x="52" y="178"/>
                  </a:lnTo>
                  <a:lnTo>
                    <a:pt x="36" y="176"/>
                  </a:lnTo>
                  <a:lnTo>
                    <a:pt x="30" y="176"/>
                  </a:lnTo>
                  <a:lnTo>
                    <a:pt x="22" y="174"/>
                  </a:lnTo>
                  <a:lnTo>
                    <a:pt x="22" y="174"/>
                  </a:lnTo>
                  <a:lnTo>
                    <a:pt x="16" y="168"/>
                  </a:lnTo>
                  <a:lnTo>
                    <a:pt x="12" y="160"/>
                  </a:lnTo>
                  <a:lnTo>
                    <a:pt x="12" y="160"/>
                  </a:lnTo>
                  <a:lnTo>
                    <a:pt x="12" y="156"/>
                  </a:lnTo>
                  <a:lnTo>
                    <a:pt x="12" y="152"/>
                  </a:lnTo>
                  <a:lnTo>
                    <a:pt x="16" y="144"/>
                  </a:lnTo>
                  <a:lnTo>
                    <a:pt x="16" y="144"/>
                  </a:lnTo>
                  <a:lnTo>
                    <a:pt x="16" y="136"/>
                  </a:lnTo>
                  <a:lnTo>
                    <a:pt x="18" y="132"/>
                  </a:lnTo>
                  <a:lnTo>
                    <a:pt x="20" y="126"/>
                  </a:lnTo>
                  <a:lnTo>
                    <a:pt x="20" y="126"/>
                  </a:lnTo>
                  <a:lnTo>
                    <a:pt x="26" y="118"/>
                  </a:lnTo>
                  <a:lnTo>
                    <a:pt x="28" y="110"/>
                  </a:lnTo>
                  <a:lnTo>
                    <a:pt x="28" y="106"/>
                  </a:lnTo>
                  <a:lnTo>
                    <a:pt x="26" y="104"/>
                  </a:lnTo>
                  <a:lnTo>
                    <a:pt x="20" y="96"/>
                  </a:lnTo>
                  <a:lnTo>
                    <a:pt x="20" y="96"/>
                  </a:lnTo>
                  <a:lnTo>
                    <a:pt x="16" y="92"/>
                  </a:lnTo>
                  <a:lnTo>
                    <a:pt x="14" y="88"/>
                  </a:lnTo>
                  <a:lnTo>
                    <a:pt x="12" y="80"/>
                  </a:lnTo>
                  <a:lnTo>
                    <a:pt x="12" y="80"/>
                  </a:lnTo>
                  <a:lnTo>
                    <a:pt x="8" y="74"/>
                  </a:lnTo>
                  <a:lnTo>
                    <a:pt x="4" y="68"/>
                  </a:lnTo>
                  <a:lnTo>
                    <a:pt x="4" y="68"/>
                  </a:lnTo>
                  <a:lnTo>
                    <a:pt x="4" y="62"/>
                  </a:lnTo>
                  <a:lnTo>
                    <a:pt x="4" y="58"/>
                  </a:lnTo>
                  <a:lnTo>
                    <a:pt x="4" y="58"/>
                  </a:lnTo>
                  <a:lnTo>
                    <a:pt x="0" y="50"/>
                  </a:lnTo>
                  <a:lnTo>
                    <a:pt x="0" y="46"/>
                  </a:lnTo>
                  <a:lnTo>
                    <a:pt x="0" y="40"/>
                  </a:lnTo>
                  <a:lnTo>
                    <a:pt x="0" y="40"/>
                  </a:lnTo>
                  <a:lnTo>
                    <a:pt x="0" y="38"/>
                  </a:lnTo>
                  <a:lnTo>
                    <a:pt x="0" y="38"/>
                  </a:lnTo>
                  <a:lnTo>
                    <a:pt x="6" y="34"/>
                  </a:lnTo>
                  <a:lnTo>
                    <a:pt x="10" y="28"/>
                  </a:lnTo>
                  <a:lnTo>
                    <a:pt x="16" y="24"/>
                  </a:lnTo>
                  <a:lnTo>
                    <a:pt x="22" y="18"/>
                  </a:lnTo>
                  <a:lnTo>
                    <a:pt x="22" y="18"/>
                  </a:lnTo>
                  <a:lnTo>
                    <a:pt x="28" y="14"/>
                  </a:lnTo>
                  <a:lnTo>
                    <a:pt x="34" y="14"/>
                  </a:lnTo>
                  <a:lnTo>
                    <a:pt x="46" y="12"/>
                  </a:lnTo>
                  <a:lnTo>
                    <a:pt x="46" y="12"/>
                  </a:lnTo>
                  <a:lnTo>
                    <a:pt x="50" y="12"/>
                  </a:lnTo>
                  <a:lnTo>
                    <a:pt x="54" y="10"/>
                  </a:lnTo>
                  <a:lnTo>
                    <a:pt x="62" y="4"/>
                  </a:lnTo>
                  <a:lnTo>
                    <a:pt x="62" y="4"/>
                  </a:lnTo>
                  <a:lnTo>
                    <a:pt x="68" y="0"/>
                  </a:lnTo>
                  <a:lnTo>
                    <a:pt x="76" y="0"/>
                  </a:lnTo>
                  <a:lnTo>
                    <a:pt x="76" y="0"/>
                  </a:lnTo>
                  <a:lnTo>
                    <a:pt x="80" y="0"/>
                  </a:lnTo>
                  <a:lnTo>
                    <a:pt x="86" y="4"/>
                  </a:lnTo>
                  <a:lnTo>
                    <a:pt x="88" y="8"/>
                  </a:lnTo>
                  <a:lnTo>
                    <a:pt x="92" y="12"/>
                  </a:lnTo>
                  <a:lnTo>
                    <a:pt x="92" y="12"/>
                  </a:lnTo>
                  <a:lnTo>
                    <a:pt x="94" y="16"/>
                  </a:lnTo>
                  <a:lnTo>
                    <a:pt x="92" y="22"/>
                  </a:lnTo>
                  <a:lnTo>
                    <a:pt x="90" y="28"/>
                  </a:lnTo>
                  <a:lnTo>
                    <a:pt x="86" y="32"/>
                  </a:lnTo>
                  <a:lnTo>
                    <a:pt x="86" y="32"/>
                  </a:lnTo>
                  <a:lnTo>
                    <a:pt x="82" y="34"/>
                  </a:lnTo>
                  <a:lnTo>
                    <a:pt x="78" y="34"/>
                  </a:lnTo>
                  <a:lnTo>
                    <a:pt x="70" y="34"/>
                  </a:lnTo>
                  <a:lnTo>
                    <a:pt x="70" y="34"/>
                  </a:lnTo>
                  <a:lnTo>
                    <a:pt x="64" y="38"/>
                  </a:lnTo>
                  <a:lnTo>
                    <a:pt x="62" y="40"/>
                  </a:lnTo>
                  <a:lnTo>
                    <a:pt x="60" y="44"/>
                  </a:lnTo>
                  <a:lnTo>
                    <a:pt x="54" y="48"/>
                  </a:lnTo>
                  <a:lnTo>
                    <a:pt x="54" y="48"/>
                  </a:lnTo>
                  <a:lnTo>
                    <a:pt x="50" y="48"/>
                  </a:lnTo>
                  <a:lnTo>
                    <a:pt x="44" y="48"/>
                  </a:lnTo>
                  <a:lnTo>
                    <a:pt x="42" y="50"/>
                  </a:lnTo>
                  <a:lnTo>
                    <a:pt x="42" y="56"/>
                  </a:lnTo>
                  <a:lnTo>
                    <a:pt x="42" y="56"/>
                  </a:lnTo>
                  <a:lnTo>
                    <a:pt x="46" y="60"/>
                  </a:lnTo>
                  <a:lnTo>
                    <a:pt x="48" y="62"/>
                  </a:lnTo>
                  <a:lnTo>
                    <a:pt x="54" y="68"/>
                  </a:lnTo>
                  <a:lnTo>
                    <a:pt x="60" y="72"/>
                  </a:lnTo>
                  <a:lnTo>
                    <a:pt x="60" y="76"/>
                  </a:lnTo>
                  <a:lnTo>
                    <a:pt x="60" y="82"/>
                  </a:lnTo>
                  <a:lnTo>
                    <a:pt x="60" y="82"/>
                  </a:lnTo>
                  <a:lnTo>
                    <a:pt x="68" y="84"/>
                  </a:lnTo>
                  <a:lnTo>
                    <a:pt x="74" y="86"/>
                  </a:lnTo>
                  <a:lnTo>
                    <a:pt x="74" y="86"/>
                  </a:lnTo>
                  <a:lnTo>
                    <a:pt x="76" y="88"/>
                  </a:lnTo>
                  <a:lnTo>
                    <a:pt x="76" y="90"/>
                  </a:lnTo>
                  <a:lnTo>
                    <a:pt x="74" y="92"/>
                  </a:lnTo>
                  <a:lnTo>
                    <a:pt x="76" y="96"/>
                  </a:lnTo>
                  <a:lnTo>
                    <a:pt x="76" y="96"/>
                  </a:lnTo>
                  <a:lnTo>
                    <a:pt x="82" y="98"/>
                  </a:lnTo>
                  <a:lnTo>
                    <a:pt x="90" y="100"/>
                  </a:lnTo>
                  <a:lnTo>
                    <a:pt x="96" y="102"/>
                  </a:lnTo>
                  <a:lnTo>
                    <a:pt x="98" y="104"/>
                  </a:lnTo>
                  <a:lnTo>
                    <a:pt x="98" y="108"/>
                  </a:lnTo>
                  <a:lnTo>
                    <a:pt x="98" y="108"/>
                  </a:lnTo>
                  <a:lnTo>
                    <a:pt x="98" y="112"/>
                  </a:lnTo>
                  <a:lnTo>
                    <a:pt x="96" y="114"/>
                  </a:lnTo>
                  <a:lnTo>
                    <a:pt x="88" y="116"/>
                  </a:lnTo>
                  <a:lnTo>
                    <a:pt x="88" y="116"/>
                  </a:lnTo>
                  <a:lnTo>
                    <a:pt x="82" y="114"/>
                  </a:lnTo>
                  <a:lnTo>
                    <a:pt x="82" y="114"/>
                  </a:lnTo>
                  <a:lnTo>
                    <a:pt x="76" y="114"/>
                  </a:lnTo>
                  <a:lnTo>
                    <a:pt x="76" y="114"/>
                  </a:lnTo>
                  <a:lnTo>
                    <a:pt x="72" y="114"/>
                  </a:lnTo>
                  <a:lnTo>
                    <a:pt x="72" y="114"/>
                  </a:lnTo>
                  <a:lnTo>
                    <a:pt x="66" y="116"/>
                  </a:lnTo>
                  <a:lnTo>
                    <a:pt x="62" y="118"/>
                  </a:lnTo>
                  <a:lnTo>
                    <a:pt x="62" y="122"/>
                  </a:lnTo>
                  <a:lnTo>
                    <a:pt x="62" y="122"/>
                  </a:lnTo>
                  <a:lnTo>
                    <a:pt x="64" y="126"/>
                  </a:lnTo>
                  <a:lnTo>
                    <a:pt x="66" y="126"/>
                  </a:lnTo>
                  <a:lnTo>
                    <a:pt x="74" y="128"/>
                  </a:lnTo>
                  <a:lnTo>
                    <a:pt x="74" y="128"/>
                  </a:lnTo>
                  <a:lnTo>
                    <a:pt x="74" y="130"/>
                  </a:lnTo>
                  <a:lnTo>
                    <a:pt x="72" y="134"/>
                  </a:lnTo>
                  <a:lnTo>
                    <a:pt x="68" y="140"/>
                  </a:lnTo>
                  <a:lnTo>
                    <a:pt x="68" y="140"/>
                  </a:lnTo>
                  <a:lnTo>
                    <a:pt x="68" y="148"/>
                  </a:lnTo>
                  <a:lnTo>
                    <a:pt x="68" y="156"/>
                  </a:lnTo>
                  <a:lnTo>
                    <a:pt x="68" y="156"/>
                  </a:lnTo>
                  <a:lnTo>
                    <a:pt x="66" y="166"/>
                  </a:lnTo>
                  <a:lnTo>
                    <a:pt x="64" y="174"/>
                  </a:lnTo>
                  <a:lnTo>
                    <a:pt x="64" y="174"/>
                  </a:lnTo>
                  <a:lnTo>
                    <a:pt x="58" y="17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03" name="Freeform 88"/>
            <p:cNvSpPr>
              <a:spLocks/>
            </p:cNvSpPr>
            <p:nvPr/>
          </p:nvSpPr>
          <p:spPr bwMode="auto">
            <a:xfrm>
              <a:off x="1256" y="1716"/>
              <a:ext cx="178" cy="114"/>
            </a:xfrm>
            <a:custGeom>
              <a:avLst/>
              <a:gdLst>
                <a:gd name="T0" fmla="*/ 114 w 178"/>
                <a:gd name="T1" fmla="*/ 46 h 114"/>
                <a:gd name="T2" fmla="*/ 114 w 178"/>
                <a:gd name="T3" fmla="*/ 40 h 114"/>
                <a:gd name="T4" fmla="*/ 106 w 178"/>
                <a:gd name="T5" fmla="*/ 32 h 114"/>
                <a:gd name="T6" fmla="*/ 104 w 178"/>
                <a:gd name="T7" fmla="*/ 26 h 114"/>
                <a:gd name="T8" fmla="*/ 108 w 178"/>
                <a:gd name="T9" fmla="*/ 16 h 114"/>
                <a:gd name="T10" fmla="*/ 120 w 178"/>
                <a:gd name="T11" fmla="*/ 8 h 114"/>
                <a:gd name="T12" fmla="*/ 124 w 178"/>
                <a:gd name="T13" fmla="*/ 8 h 114"/>
                <a:gd name="T14" fmla="*/ 144 w 178"/>
                <a:gd name="T15" fmla="*/ 6 h 114"/>
                <a:gd name="T16" fmla="*/ 154 w 178"/>
                <a:gd name="T17" fmla="*/ 2 h 114"/>
                <a:gd name="T18" fmla="*/ 164 w 178"/>
                <a:gd name="T19" fmla="*/ 0 h 114"/>
                <a:gd name="T20" fmla="*/ 166 w 178"/>
                <a:gd name="T21" fmla="*/ 0 h 114"/>
                <a:gd name="T22" fmla="*/ 168 w 178"/>
                <a:gd name="T23" fmla="*/ 2 h 114"/>
                <a:gd name="T24" fmla="*/ 168 w 178"/>
                <a:gd name="T25" fmla="*/ 10 h 114"/>
                <a:gd name="T26" fmla="*/ 156 w 178"/>
                <a:gd name="T27" fmla="*/ 20 h 114"/>
                <a:gd name="T28" fmla="*/ 134 w 178"/>
                <a:gd name="T29" fmla="*/ 32 h 114"/>
                <a:gd name="T30" fmla="*/ 130 w 178"/>
                <a:gd name="T31" fmla="*/ 36 h 114"/>
                <a:gd name="T32" fmla="*/ 130 w 178"/>
                <a:gd name="T33" fmla="*/ 44 h 114"/>
                <a:gd name="T34" fmla="*/ 138 w 178"/>
                <a:gd name="T35" fmla="*/ 50 h 114"/>
                <a:gd name="T36" fmla="*/ 150 w 178"/>
                <a:gd name="T37" fmla="*/ 60 h 114"/>
                <a:gd name="T38" fmla="*/ 160 w 178"/>
                <a:gd name="T39" fmla="*/ 74 h 114"/>
                <a:gd name="T40" fmla="*/ 176 w 178"/>
                <a:gd name="T41" fmla="*/ 84 h 114"/>
                <a:gd name="T42" fmla="*/ 178 w 178"/>
                <a:gd name="T43" fmla="*/ 88 h 114"/>
                <a:gd name="T44" fmla="*/ 178 w 178"/>
                <a:gd name="T45" fmla="*/ 90 h 114"/>
                <a:gd name="T46" fmla="*/ 172 w 178"/>
                <a:gd name="T47" fmla="*/ 100 h 114"/>
                <a:gd name="T48" fmla="*/ 160 w 178"/>
                <a:gd name="T49" fmla="*/ 106 h 114"/>
                <a:gd name="T50" fmla="*/ 142 w 178"/>
                <a:gd name="T51" fmla="*/ 112 h 114"/>
                <a:gd name="T52" fmla="*/ 136 w 178"/>
                <a:gd name="T53" fmla="*/ 114 h 114"/>
                <a:gd name="T54" fmla="*/ 130 w 178"/>
                <a:gd name="T55" fmla="*/ 112 h 114"/>
                <a:gd name="T56" fmla="*/ 114 w 178"/>
                <a:gd name="T57" fmla="*/ 104 h 114"/>
                <a:gd name="T58" fmla="*/ 100 w 178"/>
                <a:gd name="T59" fmla="*/ 96 h 114"/>
                <a:gd name="T60" fmla="*/ 96 w 178"/>
                <a:gd name="T61" fmla="*/ 94 h 114"/>
                <a:gd name="T62" fmla="*/ 90 w 178"/>
                <a:gd name="T63" fmla="*/ 96 h 114"/>
                <a:gd name="T64" fmla="*/ 84 w 178"/>
                <a:gd name="T65" fmla="*/ 96 h 114"/>
                <a:gd name="T66" fmla="*/ 80 w 178"/>
                <a:gd name="T67" fmla="*/ 96 h 114"/>
                <a:gd name="T68" fmla="*/ 72 w 178"/>
                <a:gd name="T69" fmla="*/ 90 h 114"/>
                <a:gd name="T70" fmla="*/ 64 w 178"/>
                <a:gd name="T71" fmla="*/ 88 h 114"/>
                <a:gd name="T72" fmla="*/ 64 w 178"/>
                <a:gd name="T73" fmla="*/ 88 h 114"/>
                <a:gd name="T74" fmla="*/ 54 w 178"/>
                <a:gd name="T75" fmla="*/ 90 h 114"/>
                <a:gd name="T76" fmla="*/ 36 w 178"/>
                <a:gd name="T77" fmla="*/ 100 h 114"/>
                <a:gd name="T78" fmla="*/ 26 w 178"/>
                <a:gd name="T79" fmla="*/ 102 h 114"/>
                <a:gd name="T80" fmla="*/ 26 w 178"/>
                <a:gd name="T81" fmla="*/ 102 h 114"/>
                <a:gd name="T82" fmla="*/ 18 w 178"/>
                <a:gd name="T83" fmla="*/ 100 h 114"/>
                <a:gd name="T84" fmla="*/ 10 w 178"/>
                <a:gd name="T85" fmla="*/ 98 h 114"/>
                <a:gd name="T86" fmla="*/ 8 w 178"/>
                <a:gd name="T87" fmla="*/ 98 h 114"/>
                <a:gd name="T88" fmla="*/ 8 w 178"/>
                <a:gd name="T89" fmla="*/ 98 h 114"/>
                <a:gd name="T90" fmla="*/ 4 w 178"/>
                <a:gd name="T91" fmla="*/ 96 h 114"/>
                <a:gd name="T92" fmla="*/ 0 w 178"/>
                <a:gd name="T93" fmla="*/ 86 h 114"/>
                <a:gd name="T94" fmla="*/ 4 w 178"/>
                <a:gd name="T95" fmla="*/ 76 h 114"/>
                <a:gd name="T96" fmla="*/ 18 w 178"/>
                <a:gd name="T97" fmla="*/ 58 h 114"/>
                <a:gd name="T98" fmla="*/ 24 w 178"/>
                <a:gd name="T99" fmla="*/ 48 h 114"/>
                <a:gd name="T100" fmla="*/ 34 w 178"/>
                <a:gd name="T101" fmla="*/ 26 h 114"/>
                <a:gd name="T102" fmla="*/ 44 w 178"/>
                <a:gd name="T103" fmla="*/ 16 h 114"/>
                <a:gd name="T104" fmla="*/ 62 w 178"/>
                <a:gd name="T105" fmla="*/ 10 h 114"/>
                <a:gd name="T106" fmla="*/ 66 w 178"/>
                <a:gd name="T107" fmla="*/ 12 h 114"/>
                <a:gd name="T108" fmla="*/ 70 w 178"/>
                <a:gd name="T109" fmla="*/ 16 h 114"/>
                <a:gd name="T110" fmla="*/ 68 w 178"/>
                <a:gd name="T111" fmla="*/ 26 h 114"/>
                <a:gd name="T112" fmla="*/ 68 w 178"/>
                <a:gd name="T113" fmla="*/ 32 h 114"/>
                <a:gd name="T114" fmla="*/ 72 w 178"/>
                <a:gd name="T115" fmla="*/ 42 h 114"/>
                <a:gd name="T116" fmla="*/ 76 w 178"/>
                <a:gd name="T117" fmla="*/ 46 h 114"/>
                <a:gd name="T118" fmla="*/ 80 w 178"/>
                <a:gd name="T119" fmla="*/ 48 h 114"/>
                <a:gd name="T120" fmla="*/ 84 w 178"/>
                <a:gd name="T121" fmla="*/ 48 h 114"/>
                <a:gd name="T122" fmla="*/ 108 w 178"/>
                <a:gd name="T123" fmla="*/ 46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8" h="114">
                  <a:moveTo>
                    <a:pt x="114" y="46"/>
                  </a:moveTo>
                  <a:lnTo>
                    <a:pt x="114" y="46"/>
                  </a:lnTo>
                  <a:lnTo>
                    <a:pt x="114" y="44"/>
                  </a:lnTo>
                  <a:lnTo>
                    <a:pt x="114" y="40"/>
                  </a:lnTo>
                  <a:lnTo>
                    <a:pt x="110" y="36"/>
                  </a:lnTo>
                  <a:lnTo>
                    <a:pt x="106" y="32"/>
                  </a:lnTo>
                  <a:lnTo>
                    <a:pt x="104" y="26"/>
                  </a:lnTo>
                  <a:lnTo>
                    <a:pt x="104" y="26"/>
                  </a:lnTo>
                  <a:lnTo>
                    <a:pt x="106" y="22"/>
                  </a:lnTo>
                  <a:lnTo>
                    <a:pt x="108" y="16"/>
                  </a:lnTo>
                  <a:lnTo>
                    <a:pt x="114" y="12"/>
                  </a:lnTo>
                  <a:lnTo>
                    <a:pt x="120" y="8"/>
                  </a:lnTo>
                  <a:lnTo>
                    <a:pt x="120" y="8"/>
                  </a:lnTo>
                  <a:lnTo>
                    <a:pt x="124" y="8"/>
                  </a:lnTo>
                  <a:lnTo>
                    <a:pt x="132" y="8"/>
                  </a:lnTo>
                  <a:lnTo>
                    <a:pt x="144" y="6"/>
                  </a:lnTo>
                  <a:lnTo>
                    <a:pt x="144" y="6"/>
                  </a:lnTo>
                  <a:lnTo>
                    <a:pt x="154" y="2"/>
                  </a:lnTo>
                  <a:lnTo>
                    <a:pt x="158" y="0"/>
                  </a:lnTo>
                  <a:lnTo>
                    <a:pt x="164" y="0"/>
                  </a:lnTo>
                  <a:lnTo>
                    <a:pt x="164" y="0"/>
                  </a:lnTo>
                  <a:lnTo>
                    <a:pt x="166" y="0"/>
                  </a:lnTo>
                  <a:lnTo>
                    <a:pt x="168" y="2"/>
                  </a:lnTo>
                  <a:lnTo>
                    <a:pt x="168" y="2"/>
                  </a:lnTo>
                  <a:lnTo>
                    <a:pt x="170" y="6"/>
                  </a:lnTo>
                  <a:lnTo>
                    <a:pt x="168" y="10"/>
                  </a:lnTo>
                  <a:lnTo>
                    <a:pt x="162" y="16"/>
                  </a:lnTo>
                  <a:lnTo>
                    <a:pt x="156" y="20"/>
                  </a:lnTo>
                  <a:lnTo>
                    <a:pt x="140" y="28"/>
                  </a:lnTo>
                  <a:lnTo>
                    <a:pt x="134" y="32"/>
                  </a:lnTo>
                  <a:lnTo>
                    <a:pt x="130" y="36"/>
                  </a:lnTo>
                  <a:lnTo>
                    <a:pt x="130" y="36"/>
                  </a:lnTo>
                  <a:lnTo>
                    <a:pt x="128" y="42"/>
                  </a:lnTo>
                  <a:lnTo>
                    <a:pt x="130" y="44"/>
                  </a:lnTo>
                  <a:lnTo>
                    <a:pt x="138" y="50"/>
                  </a:lnTo>
                  <a:lnTo>
                    <a:pt x="138" y="50"/>
                  </a:lnTo>
                  <a:lnTo>
                    <a:pt x="146" y="54"/>
                  </a:lnTo>
                  <a:lnTo>
                    <a:pt x="150" y="60"/>
                  </a:lnTo>
                  <a:lnTo>
                    <a:pt x="160" y="74"/>
                  </a:lnTo>
                  <a:lnTo>
                    <a:pt x="160" y="74"/>
                  </a:lnTo>
                  <a:lnTo>
                    <a:pt x="168" y="80"/>
                  </a:lnTo>
                  <a:lnTo>
                    <a:pt x="176" y="84"/>
                  </a:lnTo>
                  <a:lnTo>
                    <a:pt x="176" y="84"/>
                  </a:lnTo>
                  <a:lnTo>
                    <a:pt x="178" y="88"/>
                  </a:lnTo>
                  <a:lnTo>
                    <a:pt x="178" y="90"/>
                  </a:lnTo>
                  <a:lnTo>
                    <a:pt x="178" y="90"/>
                  </a:lnTo>
                  <a:lnTo>
                    <a:pt x="176" y="98"/>
                  </a:lnTo>
                  <a:lnTo>
                    <a:pt x="172" y="100"/>
                  </a:lnTo>
                  <a:lnTo>
                    <a:pt x="160" y="106"/>
                  </a:lnTo>
                  <a:lnTo>
                    <a:pt x="160" y="106"/>
                  </a:lnTo>
                  <a:lnTo>
                    <a:pt x="148" y="110"/>
                  </a:lnTo>
                  <a:lnTo>
                    <a:pt x="142" y="112"/>
                  </a:lnTo>
                  <a:lnTo>
                    <a:pt x="136" y="114"/>
                  </a:lnTo>
                  <a:lnTo>
                    <a:pt x="136" y="114"/>
                  </a:lnTo>
                  <a:lnTo>
                    <a:pt x="130" y="112"/>
                  </a:lnTo>
                  <a:lnTo>
                    <a:pt x="130" y="112"/>
                  </a:lnTo>
                  <a:lnTo>
                    <a:pt x="122" y="108"/>
                  </a:lnTo>
                  <a:lnTo>
                    <a:pt x="114" y="104"/>
                  </a:lnTo>
                  <a:lnTo>
                    <a:pt x="108" y="98"/>
                  </a:lnTo>
                  <a:lnTo>
                    <a:pt x="100" y="96"/>
                  </a:lnTo>
                  <a:lnTo>
                    <a:pt x="100" y="96"/>
                  </a:lnTo>
                  <a:lnTo>
                    <a:pt x="96" y="94"/>
                  </a:lnTo>
                  <a:lnTo>
                    <a:pt x="96" y="94"/>
                  </a:lnTo>
                  <a:lnTo>
                    <a:pt x="90" y="96"/>
                  </a:lnTo>
                  <a:lnTo>
                    <a:pt x="90" y="96"/>
                  </a:lnTo>
                  <a:lnTo>
                    <a:pt x="84" y="96"/>
                  </a:lnTo>
                  <a:lnTo>
                    <a:pt x="84" y="96"/>
                  </a:lnTo>
                  <a:lnTo>
                    <a:pt x="80" y="96"/>
                  </a:lnTo>
                  <a:lnTo>
                    <a:pt x="80" y="96"/>
                  </a:lnTo>
                  <a:lnTo>
                    <a:pt x="72" y="90"/>
                  </a:lnTo>
                  <a:lnTo>
                    <a:pt x="68" y="88"/>
                  </a:lnTo>
                  <a:lnTo>
                    <a:pt x="64" y="88"/>
                  </a:lnTo>
                  <a:lnTo>
                    <a:pt x="64" y="88"/>
                  </a:lnTo>
                  <a:lnTo>
                    <a:pt x="64" y="88"/>
                  </a:lnTo>
                  <a:lnTo>
                    <a:pt x="64" y="88"/>
                  </a:lnTo>
                  <a:lnTo>
                    <a:pt x="54" y="90"/>
                  </a:lnTo>
                  <a:lnTo>
                    <a:pt x="46" y="94"/>
                  </a:lnTo>
                  <a:lnTo>
                    <a:pt x="36" y="100"/>
                  </a:lnTo>
                  <a:lnTo>
                    <a:pt x="26" y="102"/>
                  </a:lnTo>
                  <a:lnTo>
                    <a:pt x="26" y="102"/>
                  </a:lnTo>
                  <a:lnTo>
                    <a:pt x="26" y="102"/>
                  </a:lnTo>
                  <a:lnTo>
                    <a:pt x="26" y="102"/>
                  </a:lnTo>
                  <a:lnTo>
                    <a:pt x="18" y="100"/>
                  </a:lnTo>
                  <a:lnTo>
                    <a:pt x="18" y="100"/>
                  </a:lnTo>
                  <a:lnTo>
                    <a:pt x="10" y="98"/>
                  </a:lnTo>
                  <a:lnTo>
                    <a:pt x="10" y="98"/>
                  </a:lnTo>
                  <a:lnTo>
                    <a:pt x="8" y="98"/>
                  </a:lnTo>
                  <a:lnTo>
                    <a:pt x="8" y="98"/>
                  </a:lnTo>
                  <a:lnTo>
                    <a:pt x="8" y="98"/>
                  </a:lnTo>
                  <a:lnTo>
                    <a:pt x="8" y="98"/>
                  </a:lnTo>
                  <a:lnTo>
                    <a:pt x="4" y="96"/>
                  </a:lnTo>
                  <a:lnTo>
                    <a:pt x="4" y="96"/>
                  </a:lnTo>
                  <a:lnTo>
                    <a:pt x="2" y="90"/>
                  </a:lnTo>
                  <a:lnTo>
                    <a:pt x="0" y="86"/>
                  </a:lnTo>
                  <a:lnTo>
                    <a:pt x="0" y="82"/>
                  </a:lnTo>
                  <a:lnTo>
                    <a:pt x="4" y="76"/>
                  </a:lnTo>
                  <a:lnTo>
                    <a:pt x="10" y="68"/>
                  </a:lnTo>
                  <a:lnTo>
                    <a:pt x="18" y="58"/>
                  </a:lnTo>
                  <a:lnTo>
                    <a:pt x="18" y="58"/>
                  </a:lnTo>
                  <a:lnTo>
                    <a:pt x="24" y="48"/>
                  </a:lnTo>
                  <a:lnTo>
                    <a:pt x="28" y="36"/>
                  </a:lnTo>
                  <a:lnTo>
                    <a:pt x="34" y="26"/>
                  </a:lnTo>
                  <a:lnTo>
                    <a:pt x="44" y="16"/>
                  </a:lnTo>
                  <a:lnTo>
                    <a:pt x="44" y="16"/>
                  </a:lnTo>
                  <a:lnTo>
                    <a:pt x="52" y="12"/>
                  </a:lnTo>
                  <a:lnTo>
                    <a:pt x="62" y="10"/>
                  </a:lnTo>
                  <a:lnTo>
                    <a:pt x="62" y="10"/>
                  </a:lnTo>
                  <a:lnTo>
                    <a:pt x="66" y="12"/>
                  </a:lnTo>
                  <a:lnTo>
                    <a:pt x="66" y="12"/>
                  </a:lnTo>
                  <a:lnTo>
                    <a:pt x="70" y="16"/>
                  </a:lnTo>
                  <a:lnTo>
                    <a:pt x="70" y="20"/>
                  </a:lnTo>
                  <a:lnTo>
                    <a:pt x="68" y="26"/>
                  </a:lnTo>
                  <a:lnTo>
                    <a:pt x="68" y="32"/>
                  </a:lnTo>
                  <a:lnTo>
                    <a:pt x="68" y="32"/>
                  </a:lnTo>
                  <a:lnTo>
                    <a:pt x="68" y="36"/>
                  </a:lnTo>
                  <a:lnTo>
                    <a:pt x="72" y="42"/>
                  </a:lnTo>
                  <a:lnTo>
                    <a:pt x="72" y="42"/>
                  </a:lnTo>
                  <a:lnTo>
                    <a:pt x="76" y="46"/>
                  </a:lnTo>
                  <a:lnTo>
                    <a:pt x="80" y="48"/>
                  </a:lnTo>
                  <a:lnTo>
                    <a:pt x="80" y="48"/>
                  </a:lnTo>
                  <a:lnTo>
                    <a:pt x="84" y="48"/>
                  </a:lnTo>
                  <a:lnTo>
                    <a:pt x="84" y="48"/>
                  </a:lnTo>
                  <a:lnTo>
                    <a:pt x="108" y="46"/>
                  </a:lnTo>
                  <a:lnTo>
                    <a:pt x="108" y="46"/>
                  </a:lnTo>
                  <a:lnTo>
                    <a:pt x="114" y="4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04" name="Freeform 89"/>
            <p:cNvSpPr>
              <a:spLocks/>
            </p:cNvSpPr>
            <p:nvPr/>
          </p:nvSpPr>
          <p:spPr bwMode="auto">
            <a:xfrm>
              <a:off x="1348" y="1434"/>
              <a:ext cx="34" cy="36"/>
            </a:xfrm>
            <a:custGeom>
              <a:avLst/>
              <a:gdLst>
                <a:gd name="T0" fmla="*/ 16 w 34"/>
                <a:gd name="T1" fmla="*/ 36 h 36"/>
                <a:gd name="T2" fmla="*/ 16 w 34"/>
                <a:gd name="T3" fmla="*/ 36 h 36"/>
                <a:gd name="T4" fmla="*/ 12 w 34"/>
                <a:gd name="T5" fmla="*/ 34 h 36"/>
                <a:gd name="T6" fmla="*/ 8 w 34"/>
                <a:gd name="T7" fmla="*/ 28 h 36"/>
                <a:gd name="T8" fmla="*/ 6 w 34"/>
                <a:gd name="T9" fmla="*/ 24 h 36"/>
                <a:gd name="T10" fmla="*/ 4 w 34"/>
                <a:gd name="T11" fmla="*/ 18 h 36"/>
                <a:gd name="T12" fmla="*/ 4 w 34"/>
                <a:gd name="T13" fmla="*/ 18 h 36"/>
                <a:gd name="T14" fmla="*/ 0 w 34"/>
                <a:gd name="T15" fmla="*/ 14 h 36"/>
                <a:gd name="T16" fmla="*/ 0 w 34"/>
                <a:gd name="T17" fmla="*/ 10 h 36"/>
                <a:gd name="T18" fmla="*/ 0 w 34"/>
                <a:gd name="T19" fmla="*/ 10 h 36"/>
                <a:gd name="T20" fmla="*/ 6 w 34"/>
                <a:gd name="T21" fmla="*/ 4 h 36"/>
                <a:gd name="T22" fmla="*/ 10 w 34"/>
                <a:gd name="T23" fmla="*/ 2 h 36"/>
                <a:gd name="T24" fmla="*/ 14 w 34"/>
                <a:gd name="T25" fmla="*/ 0 h 36"/>
                <a:gd name="T26" fmla="*/ 14 w 34"/>
                <a:gd name="T27" fmla="*/ 0 h 36"/>
                <a:gd name="T28" fmla="*/ 16 w 34"/>
                <a:gd name="T29" fmla="*/ 2 h 36"/>
                <a:gd name="T30" fmla="*/ 16 w 34"/>
                <a:gd name="T31" fmla="*/ 2 h 36"/>
                <a:gd name="T32" fmla="*/ 20 w 34"/>
                <a:gd name="T33" fmla="*/ 4 h 36"/>
                <a:gd name="T34" fmla="*/ 22 w 34"/>
                <a:gd name="T35" fmla="*/ 8 h 36"/>
                <a:gd name="T36" fmla="*/ 22 w 34"/>
                <a:gd name="T37" fmla="*/ 8 h 36"/>
                <a:gd name="T38" fmla="*/ 28 w 34"/>
                <a:gd name="T39" fmla="*/ 12 h 36"/>
                <a:gd name="T40" fmla="*/ 32 w 34"/>
                <a:gd name="T41" fmla="*/ 14 h 36"/>
                <a:gd name="T42" fmla="*/ 32 w 34"/>
                <a:gd name="T43" fmla="*/ 14 h 36"/>
                <a:gd name="T44" fmla="*/ 34 w 34"/>
                <a:gd name="T45" fmla="*/ 20 h 36"/>
                <a:gd name="T46" fmla="*/ 34 w 34"/>
                <a:gd name="T47" fmla="*/ 26 h 36"/>
                <a:gd name="T48" fmla="*/ 28 w 34"/>
                <a:gd name="T49" fmla="*/ 32 h 36"/>
                <a:gd name="T50" fmla="*/ 20 w 34"/>
                <a:gd name="T51" fmla="*/ 34 h 36"/>
                <a:gd name="T52" fmla="*/ 20 w 34"/>
                <a:gd name="T53" fmla="*/ 34 h 36"/>
                <a:gd name="T54" fmla="*/ 16 w 34"/>
                <a:gd name="T55" fmla="*/ 3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4" h="36">
                  <a:moveTo>
                    <a:pt x="16" y="36"/>
                  </a:moveTo>
                  <a:lnTo>
                    <a:pt x="16" y="36"/>
                  </a:lnTo>
                  <a:lnTo>
                    <a:pt x="12" y="34"/>
                  </a:lnTo>
                  <a:lnTo>
                    <a:pt x="8" y="28"/>
                  </a:lnTo>
                  <a:lnTo>
                    <a:pt x="6" y="24"/>
                  </a:lnTo>
                  <a:lnTo>
                    <a:pt x="4" y="18"/>
                  </a:lnTo>
                  <a:lnTo>
                    <a:pt x="4" y="18"/>
                  </a:lnTo>
                  <a:lnTo>
                    <a:pt x="0" y="14"/>
                  </a:lnTo>
                  <a:lnTo>
                    <a:pt x="0" y="10"/>
                  </a:lnTo>
                  <a:lnTo>
                    <a:pt x="0" y="10"/>
                  </a:lnTo>
                  <a:lnTo>
                    <a:pt x="6" y="4"/>
                  </a:lnTo>
                  <a:lnTo>
                    <a:pt x="10" y="2"/>
                  </a:lnTo>
                  <a:lnTo>
                    <a:pt x="14" y="0"/>
                  </a:lnTo>
                  <a:lnTo>
                    <a:pt x="14" y="0"/>
                  </a:lnTo>
                  <a:lnTo>
                    <a:pt x="16" y="2"/>
                  </a:lnTo>
                  <a:lnTo>
                    <a:pt x="16" y="2"/>
                  </a:lnTo>
                  <a:lnTo>
                    <a:pt x="20" y="4"/>
                  </a:lnTo>
                  <a:lnTo>
                    <a:pt x="22" y="8"/>
                  </a:lnTo>
                  <a:lnTo>
                    <a:pt x="22" y="8"/>
                  </a:lnTo>
                  <a:lnTo>
                    <a:pt x="28" y="12"/>
                  </a:lnTo>
                  <a:lnTo>
                    <a:pt x="32" y="14"/>
                  </a:lnTo>
                  <a:lnTo>
                    <a:pt x="32" y="14"/>
                  </a:lnTo>
                  <a:lnTo>
                    <a:pt x="34" y="20"/>
                  </a:lnTo>
                  <a:lnTo>
                    <a:pt x="34" y="26"/>
                  </a:lnTo>
                  <a:lnTo>
                    <a:pt x="28" y="32"/>
                  </a:lnTo>
                  <a:lnTo>
                    <a:pt x="20" y="34"/>
                  </a:lnTo>
                  <a:lnTo>
                    <a:pt x="20" y="34"/>
                  </a:lnTo>
                  <a:lnTo>
                    <a:pt x="16" y="3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05" name="Freeform 90"/>
            <p:cNvSpPr>
              <a:spLocks/>
            </p:cNvSpPr>
            <p:nvPr/>
          </p:nvSpPr>
          <p:spPr bwMode="auto">
            <a:xfrm>
              <a:off x="1412" y="1418"/>
              <a:ext cx="20" cy="30"/>
            </a:xfrm>
            <a:custGeom>
              <a:avLst/>
              <a:gdLst>
                <a:gd name="T0" fmla="*/ 16 w 20"/>
                <a:gd name="T1" fmla="*/ 30 h 30"/>
                <a:gd name="T2" fmla="*/ 16 w 20"/>
                <a:gd name="T3" fmla="*/ 30 h 30"/>
                <a:gd name="T4" fmla="*/ 2 w 20"/>
                <a:gd name="T5" fmla="*/ 16 h 30"/>
                <a:gd name="T6" fmla="*/ 2 w 20"/>
                <a:gd name="T7" fmla="*/ 16 h 30"/>
                <a:gd name="T8" fmla="*/ 0 w 20"/>
                <a:gd name="T9" fmla="*/ 10 h 30"/>
                <a:gd name="T10" fmla="*/ 0 w 20"/>
                <a:gd name="T11" fmla="*/ 6 h 30"/>
                <a:gd name="T12" fmla="*/ 2 w 20"/>
                <a:gd name="T13" fmla="*/ 2 h 30"/>
                <a:gd name="T14" fmla="*/ 4 w 20"/>
                <a:gd name="T15" fmla="*/ 0 h 30"/>
                <a:gd name="T16" fmla="*/ 4 w 20"/>
                <a:gd name="T17" fmla="*/ 0 h 30"/>
                <a:gd name="T18" fmla="*/ 6 w 20"/>
                <a:gd name="T19" fmla="*/ 2 h 30"/>
                <a:gd name="T20" fmla="*/ 10 w 20"/>
                <a:gd name="T21" fmla="*/ 4 h 30"/>
                <a:gd name="T22" fmla="*/ 10 w 20"/>
                <a:gd name="T23" fmla="*/ 4 h 30"/>
                <a:gd name="T24" fmla="*/ 14 w 20"/>
                <a:gd name="T25" fmla="*/ 10 h 30"/>
                <a:gd name="T26" fmla="*/ 20 w 20"/>
                <a:gd name="T27" fmla="*/ 18 h 30"/>
                <a:gd name="T28" fmla="*/ 20 w 20"/>
                <a:gd name="T29" fmla="*/ 22 h 30"/>
                <a:gd name="T30" fmla="*/ 20 w 20"/>
                <a:gd name="T31" fmla="*/ 26 h 30"/>
                <a:gd name="T32" fmla="*/ 20 w 20"/>
                <a:gd name="T33" fmla="*/ 28 h 30"/>
                <a:gd name="T34" fmla="*/ 16 w 20"/>
                <a:gd name="T35" fmla="*/ 30 h 30"/>
                <a:gd name="T36" fmla="*/ 16 w 20"/>
                <a:gd name="T37"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 h="30">
                  <a:moveTo>
                    <a:pt x="16" y="30"/>
                  </a:moveTo>
                  <a:lnTo>
                    <a:pt x="16" y="30"/>
                  </a:lnTo>
                  <a:lnTo>
                    <a:pt x="2" y="16"/>
                  </a:lnTo>
                  <a:lnTo>
                    <a:pt x="2" y="16"/>
                  </a:lnTo>
                  <a:lnTo>
                    <a:pt x="0" y="10"/>
                  </a:lnTo>
                  <a:lnTo>
                    <a:pt x="0" y="6"/>
                  </a:lnTo>
                  <a:lnTo>
                    <a:pt x="2" y="2"/>
                  </a:lnTo>
                  <a:lnTo>
                    <a:pt x="4" y="0"/>
                  </a:lnTo>
                  <a:lnTo>
                    <a:pt x="4" y="0"/>
                  </a:lnTo>
                  <a:lnTo>
                    <a:pt x="6" y="2"/>
                  </a:lnTo>
                  <a:lnTo>
                    <a:pt x="10" y="4"/>
                  </a:lnTo>
                  <a:lnTo>
                    <a:pt x="10" y="4"/>
                  </a:lnTo>
                  <a:lnTo>
                    <a:pt x="14" y="10"/>
                  </a:lnTo>
                  <a:lnTo>
                    <a:pt x="20" y="18"/>
                  </a:lnTo>
                  <a:lnTo>
                    <a:pt x="20" y="22"/>
                  </a:lnTo>
                  <a:lnTo>
                    <a:pt x="20" y="26"/>
                  </a:lnTo>
                  <a:lnTo>
                    <a:pt x="20" y="28"/>
                  </a:lnTo>
                  <a:lnTo>
                    <a:pt x="16" y="30"/>
                  </a:lnTo>
                  <a:lnTo>
                    <a:pt x="16" y="3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06" name="Freeform 91"/>
            <p:cNvSpPr>
              <a:spLocks/>
            </p:cNvSpPr>
            <p:nvPr/>
          </p:nvSpPr>
          <p:spPr bwMode="auto">
            <a:xfrm>
              <a:off x="516" y="1084"/>
              <a:ext cx="2872" cy="2022"/>
            </a:xfrm>
            <a:custGeom>
              <a:avLst/>
              <a:gdLst>
                <a:gd name="T0" fmla="*/ 1670 w 2872"/>
                <a:gd name="T1" fmla="*/ 46 h 2022"/>
                <a:gd name="T2" fmla="*/ 1552 w 2872"/>
                <a:gd name="T3" fmla="*/ 150 h 2022"/>
                <a:gd name="T4" fmla="*/ 1462 w 2872"/>
                <a:gd name="T5" fmla="*/ 146 h 2022"/>
                <a:gd name="T6" fmla="*/ 1420 w 2872"/>
                <a:gd name="T7" fmla="*/ 216 h 2022"/>
                <a:gd name="T8" fmla="*/ 1370 w 2872"/>
                <a:gd name="T9" fmla="*/ 144 h 2022"/>
                <a:gd name="T10" fmla="*/ 1274 w 2872"/>
                <a:gd name="T11" fmla="*/ 182 h 2022"/>
                <a:gd name="T12" fmla="*/ 1164 w 2872"/>
                <a:gd name="T13" fmla="*/ 224 h 2022"/>
                <a:gd name="T14" fmla="*/ 1046 w 2872"/>
                <a:gd name="T15" fmla="*/ 230 h 2022"/>
                <a:gd name="T16" fmla="*/ 938 w 2872"/>
                <a:gd name="T17" fmla="*/ 288 h 2022"/>
                <a:gd name="T18" fmla="*/ 952 w 2872"/>
                <a:gd name="T19" fmla="*/ 260 h 2022"/>
                <a:gd name="T20" fmla="*/ 836 w 2872"/>
                <a:gd name="T21" fmla="*/ 142 h 2022"/>
                <a:gd name="T22" fmla="*/ 646 w 2872"/>
                <a:gd name="T23" fmla="*/ 224 h 2022"/>
                <a:gd name="T24" fmla="*/ 572 w 2872"/>
                <a:gd name="T25" fmla="*/ 392 h 2022"/>
                <a:gd name="T26" fmla="*/ 668 w 2872"/>
                <a:gd name="T27" fmla="*/ 396 h 2022"/>
                <a:gd name="T28" fmla="*/ 728 w 2872"/>
                <a:gd name="T29" fmla="*/ 312 h 2022"/>
                <a:gd name="T30" fmla="*/ 744 w 2872"/>
                <a:gd name="T31" fmla="*/ 438 h 2022"/>
                <a:gd name="T32" fmla="*/ 646 w 2872"/>
                <a:gd name="T33" fmla="*/ 488 h 2022"/>
                <a:gd name="T34" fmla="*/ 516 w 2872"/>
                <a:gd name="T35" fmla="*/ 444 h 2022"/>
                <a:gd name="T36" fmla="*/ 360 w 2872"/>
                <a:gd name="T37" fmla="*/ 574 h 2022"/>
                <a:gd name="T38" fmla="*/ 296 w 2872"/>
                <a:gd name="T39" fmla="*/ 684 h 2022"/>
                <a:gd name="T40" fmla="*/ 246 w 2872"/>
                <a:gd name="T41" fmla="*/ 794 h 2022"/>
                <a:gd name="T42" fmla="*/ 442 w 2872"/>
                <a:gd name="T43" fmla="*/ 692 h 2022"/>
                <a:gd name="T44" fmla="*/ 580 w 2872"/>
                <a:gd name="T45" fmla="*/ 734 h 2022"/>
                <a:gd name="T46" fmla="*/ 656 w 2872"/>
                <a:gd name="T47" fmla="*/ 796 h 2022"/>
                <a:gd name="T48" fmla="*/ 770 w 2872"/>
                <a:gd name="T49" fmla="*/ 816 h 2022"/>
                <a:gd name="T50" fmla="*/ 676 w 2872"/>
                <a:gd name="T51" fmla="*/ 904 h 2022"/>
                <a:gd name="T52" fmla="*/ 490 w 2872"/>
                <a:gd name="T53" fmla="*/ 870 h 2022"/>
                <a:gd name="T54" fmla="*/ 338 w 2872"/>
                <a:gd name="T55" fmla="*/ 810 h 2022"/>
                <a:gd name="T56" fmla="*/ 108 w 2872"/>
                <a:gd name="T57" fmla="*/ 946 h 2022"/>
                <a:gd name="T58" fmla="*/ 48 w 2872"/>
                <a:gd name="T59" fmla="*/ 1290 h 2022"/>
                <a:gd name="T60" fmla="*/ 286 w 2872"/>
                <a:gd name="T61" fmla="*/ 1336 h 2022"/>
                <a:gd name="T62" fmla="*/ 346 w 2872"/>
                <a:gd name="T63" fmla="*/ 1586 h 2022"/>
                <a:gd name="T64" fmla="*/ 324 w 2872"/>
                <a:gd name="T65" fmla="*/ 1962 h 2022"/>
                <a:gd name="T66" fmla="*/ 594 w 2872"/>
                <a:gd name="T67" fmla="*/ 1820 h 2022"/>
                <a:gd name="T68" fmla="*/ 734 w 2872"/>
                <a:gd name="T69" fmla="*/ 1486 h 2022"/>
                <a:gd name="T70" fmla="*/ 836 w 2872"/>
                <a:gd name="T71" fmla="*/ 1198 h 2022"/>
                <a:gd name="T72" fmla="*/ 746 w 2872"/>
                <a:gd name="T73" fmla="*/ 936 h 2022"/>
                <a:gd name="T74" fmla="*/ 912 w 2872"/>
                <a:gd name="T75" fmla="*/ 1188 h 2022"/>
                <a:gd name="T76" fmla="*/ 1020 w 2872"/>
                <a:gd name="T77" fmla="*/ 1024 h 2022"/>
                <a:gd name="T78" fmla="*/ 1068 w 2872"/>
                <a:gd name="T79" fmla="*/ 976 h 2022"/>
                <a:gd name="T80" fmla="*/ 1278 w 2872"/>
                <a:gd name="T81" fmla="*/ 1082 h 2022"/>
                <a:gd name="T82" fmla="*/ 1486 w 2872"/>
                <a:gd name="T83" fmla="*/ 1078 h 2022"/>
                <a:gd name="T84" fmla="*/ 1600 w 2872"/>
                <a:gd name="T85" fmla="*/ 1198 h 2022"/>
                <a:gd name="T86" fmla="*/ 1634 w 2872"/>
                <a:gd name="T87" fmla="*/ 1218 h 2022"/>
                <a:gd name="T88" fmla="*/ 1770 w 2872"/>
                <a:gd name="T89" fmla="*/ 1080 h 2022"/>
                <a:gd name="T90" fmla="*/ 1942 w 2872"/>
                <a:gd name="T91" fmla="*/ 858 h 2022"/>
                <a:gd name="T92" fmla="*/ 1964 w 2872"/>
                <a:gd name="T93" fmla="*/ 772 h 2022"/>
                <a:gd name="T94" fmla="*/ 2018 w 2872"/>
                <a:gd name="T95" fmla="*/ 888 h 2022"/>
                <a:gd name="T96" fmla="*/ 2132 w 2872"/>
                <a:gd name="T97" fmla="*/ 750 h 2022"/>
                <a:gd name="T98" fmla="*/ 2188 w 2872"/>
                <a:gd name="T99" fmla="*/ 536 h 2022"/>
                <a:gd name="T100" fmla="*/ 2388 w 2872"/>
                <a:gd name="T101" fmla="*/ 454 h 2022"/>
                <a:gd name="T102" fmla="*/ 2498 w 2872"/>
                <a:gd name="T103" fmla="*/ 438 h 2022"/>
                <a:gd name="T104" fmla="*/ 2516 w 2872"/>
                <a:gd name="T105" fmla="*/ 514 h 2022"/>
                <a:gd name="T106" fmla="*/ 2626 w 2872"/>
                <a:gd name="T107" fmla="*/ 440 h 2022"/>
                <a:gd name="T108" fmla="*/ 2754 w 2872"/>
                <a:gd name="T109" fmla="*/ 342 h 2022"/>
                <a:gd name="T110" fmla="*/ 2822 w 2872"/>
                <a:gd name="T111" fmla="*/ 302 h 2022"/>
                <a:gd name="T112" fmla="*/ 2612 w 2872"/>
                <a:gd name="T113" fmla="*/ 240 h 2022"/>
                <a:gd name="T114" fmla="*/ 2422 w 2872"/>
                <a:gd name="T115" fmla="*/ 196 h 2022"/>
                <a:gd name="T116" fmla="*/ 2274 w 2872"/>
                <a:gd name="T117" fmla="*/ 150 h 2022"/>
                <a:gd name="T118" fmla="*/ 2172 w 2872"/>
                <a:gd name="T119" fmla="*/ 168 h 2022"/>
                <a:gd name="T120" fmla="*/ 2086 w 2872"/>
                <a:gd name="T121" fmla="*/ 118 h 2022"/>
                <a:gd name="T122" fmla="*/ 1898 w 2872"/>
                <a:gd name="T123" fmla="*/ 106 h 2022"/>
                <a:gd name="T124" fmla="*/ 1852 w 2872"/>
                <a:gd name="T125" fmla="*/ 2 h 20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72" h="2022">
                  <a:moveTo>
                    <a:pt x="1848" y="0"/>
                  </a:moveTo>
                  <a:lnTo>
                    <a:pt x="1848" y="0"/>
                  </a:lnTo>
                  <a:lnTo>
                    <a:pt x="1842" y="2"/>
                  </a:lnTo>
                  <a:lnTo>
                    <a:pt x="1836" y="4"/>
                  </a:lnTo>
                  <a:lnTo>
                    <a:pt x="1836" y="4"/>
                  </a:lnTo>
                  <a:lnTo>
                    <a:pt x="1826" y="8"/>
                  </a:lnTo>
                  <a:lnTo>
                    <a:pt x="1814" y="12"/>
                  </a:lnTo>
                  <a:lnTo>
                    <a:pt x="1814" y="12"/>
                  </a:lnTo>
                  <a:lnTo>
                    <a:pt x="1806" y="16"/>
                  </a:lnTo>
                  <a:lnTo>
                    <a:pt x="1802" y="24"/>
                  </a:lnTo>
                  <a:lnTo>
                    <a:pt x="1802" y="24"/>
                  </a:lnTo>
                  <a:lnTo>
                    <a:pt x="1802" y="26"/>
                  </a:lnTo>
                  <a:lnTo>
                    <a:pt x="1802" y="30"/>
                  </a:lnTo>
                  <a:lnTo>
                    <a:pt x="1802" y="30"/>
                  </a:lnTo>
                  <a:lnTo>
                    <a:pt x="1794" y="38"/>
                  </a:lnTo>
                  <a:lnTo>
                    <a:pt x="1794" y="38"/>
                  </a:lnTo>
                  <a:lnTo>
                    <a:pt x="1790" y="38"/>
                  </a:lnTo>
                  <a:lnTo>
                    <a:pt x="1790" y="38"/>
                  </a:lnTo>
                  <a:lnTo>
                    <a:pt x="1786" y="38"/>
                  </a:lnTo>
                  <a:lnTo>
                    <a:pt x="1786" y="38"/>
                  </a:lnTo>
                  <a:lnTo>
                    <a:pt x="1780" y="36"/>
                  </a:lnTo>
                  <a:lnTo>
                    <a:pt x="1780" y="36"/>
                  </a:lnTo>
                  <a:lnTo>
                    <a:pt x="1774" y="38"/>
                  </a:lnTo>
                  <a:lnTo>
                    <a:pt x="1774" y="38"/>
                  </a:lnTo>
                  <a:lnTo>
                    <a:pt x="1770" y="42"/>
                  </a:lnTo>
                  <a:lnTo>
                    <a:pt x="1768" y="44"/>
                  </a:lnTo>
                  <a:lnTo>
                    <a:pt x="1766" y="46"/>
                  </a:lnTo>
                  <a:lnTo>
                    <a:pt x="1758" y="48"/>
                  </a:lnTo>
                  <a:lnTo>
                    <a:pt x="1758" y="48"/>
                  </a:lnTo>
                  <a:lnTo>
                    <a:pt x="1748" y="50"/>
                  </a:lnTo>
                  <a:lnTo>
                    <a:pt x="1736" y="50"/>
                  </a:lnTo>
                  <a:lnTo>
                    <a:pt x="1736" y="50"/>
                  </a:lnTo>
                  <a:lnTo>
                    <a:pt x="1736" y="50"/>
                  </a:lnTo>
                  <a:lnTo>
                    <a:pt x="1736" y="50"/>
                  </a:lnTo>
                  <a:lnTo>
                    <a:pt x="1732" y="50"/>
                  </a:lnTo>
                  <a:lnTo>
                    <a:pt x="1728" y="48"/>
                  </a:lnTo>
                  <a:lnTo>
                    <a:pt x="1722" y="42"/>
                  </a:lnTo>
                  <a:lnTo>
                    <a:pt x="1722" y="42"/>
                  </a:lnTo>
                  <a:lnTo>
                    <a:pt x="1718" y="40"/>
                  </a:lnTo>
                  <a:lnTo>
                    <a:pt x="1714" y="38"/>
                  </a:lnTo>
                  <a:lnTo>
                    <a:pt x="1714" y="38"/>
                  </a:lnTo>
                  <a:lnTo>
                    <a:pt x="1708" y="40"/>
                  </a:lnTo>
                  <a:lnTo>
                    <a:pt x="1702" y="44"/>
                  </a:lnTo>
                  <a:lnTo>
                    <a:pt x="1702" y="44"/>
                  </a:lnTo>
                  <a:lnTo>
                    <a:pt x="1696" y="48"/>
                  </a:lnTo>
                  <a:lnTo>
                    <a:pt x="1688" y="50"/>
                  </a:lnTo>
                  <a:lnTo>
                    <a:pt x="1688" y="50"/>
                  </a:lnTo>
                  <a:lnTo>
                    <a:pt x="1686" y="50"/>
                  </a:lnTo>
                  <a:lnTo>
                    <a:pt x="1686" y="50"/>
                  </a:lnTo>
                  <a:lnTo>
                    <a:pt x="1678" y="48"/>
                  </a:lnTo>
                  <a:lnTo>
                    <a:pt x="1670" y="46"/>
                  </a:lnTo>
                  <a:lnTo>
                    <a:pt x="1670" y="46"/>
                  </a:lnTo>
                  <a:lnTo>
                    <a:pt x="1662" y="48"/>
                  </a:lnTo>
                  <a:lnTo>
                    <a:pt x="1662" y="48"/>
                  </a:lnTo>
                  <a:lnTo>
                    <a:pt x="1654" y="56"/>
                  </a:lnTo>
                  <a:lnTo>
                    <a:pt x="1646" y="62"/>
                  </a:lnTo>
                  <a:lnTo>
                    <a:pt x="1646" y="62"/>
                  </a:lnTo>
                  <a:lnTo>
                    <a:pt x="1634" y="68"/>
                  </a:lnTo>
                  <a:lnTo>
                    <a:pt x="1622" y="72"/>
                  </a:lnTo>
                  <a:lnTo>
                    <a:pt x="1622" y="72"/>
                  </a:lnTo>
                  <a:lnTo>
                    <a:pt x="1616" y="74"/>
                  </a:lnTo>
                  <a:lnTo>
                    <a:pt x="1610" y="76"/>
                  </a:lnTo>
                  <a:lnTo>
                    <a:pt x="1608" y="76"/>
                  </a:lnTo>
                  <a:lnTo>
                    <a:pt x="1606" y="80"/>
                  </a:lnTo>
                  <a:lnTo>
                    <a:pt x="1606" y="82"/>
                  </a:lnTo>
                  <a:lnTo>
                    <a:pt x="1608" y="86"/>
                  </a:lnTo>
                  <a:lnTo>
                    <a:pt x="1608" y="86"/>
                  </a:lnTo>
                  <a:lnTo>
                    <a:pt x="1616" y="92"/>
                  </a:lnTo>
                  <a:lnTo>
                    <a:pt x="1618" y="94"/>
                  </a:lnTo>
                  <a:lnTo>
                    <a:pt x="1612" y="96"/>
                  </a:lnTo>
                  <a:lnTo>
                    <a:pt x="1612" y="96"/>
                  </a:lnTo>
                  <a:lnTo>
                    <a:pt x="1610" y="96"/>
                  </a:lnTo>
                  <a:lnTo>
                    <a:pt x="1610" y="96"/>
                  </a:lnTo>
                  <a:lnTo>
                    <a:pt x="1602" y="94"/>
                  </a:lnTo>
                  <a:lnTo>
                    <a:pt x="1594" y="92"/>
                  </a:lnTo>
                  <a:lnTo>
                    <a:pt x="1594" y="92"/>
                  </a:lnTo>
                  <a:lnTo>
                    <a:pt x="1588" y="92"/>
                  </a:lnTo>
                  <a:lnTo>
                    <a:pt x="1588" y="92"/>
                  </a:lnTo>
                  <a:lnTo>
                    <a:pt x="1580" y="96"/>
                  </a:lnTo>
                  <a:lnTo>
                    <a:pt x="1572" y="98"/>
                  </a:lnTo>
                  <a:lnTo>
                    <a:pt x="1572" y="98"/>
                  </a:lnTo>
                  <a:lnTo>
                    <a:pt x="1564" y="96"/>
                  </a:lnTo>
                  <a:lnTo>
                    <a:pt x="1564" y="96"/>
                  </a:lnTo>
                  <a:lnTo>
                    <a:pt x="1538" y="86"/>
                  </a:lnTo>
                  <a:lnTo>
                    <a:pt x="1538" y="86"/>
                  </a:lnTo>
                  <a:lnTo>
                    <a:pt x="1538" y="86"/>
                  </a:lnTo>
                  <a:lnTo>
                    <a:pt x="1538" y="86"/>
                  </a:lnTo>
                  <a:lnTo>
                    <a:pt x="1534" y="90"/>
                  </a:lnTo>
                  <a:lnTo>
                    <a:pt x="1530" y="96"/>
                  </a:lnTo>
                  <a:lnTo>
                    <a:pt x="1524" y="108"/>
                  </a:lnTo>
                  <a:lnTo>
                    <a:pt x="1524" y="108"/>
                  </a:lnTo>
                  <a:lnTo>
                    <a:pt x="1518" y="112"/>
                  </a:lnTo>
                  <a:lnTo>
                    <a:pt x="1514" y="116"/>
                  </a:lnTo>
                  <a:lnTo>
                    <a:pt x="1514" y="116"/>
                  </a:lnTo>
                  <a:lnTo>
                    <a:pt x="1516" y="120"/>
                  </a:lnTo>
                  <a:lnTo>
                    <a:pt x="1518" y="122"/>
                  </a:lnTo>
                  <a:lnTo>
                    <a:pt x="1528" y="128"/>
                  </a:lnTo>
                  <a:lnTo>
                    <a:pt x="1528" y="128"/>
                  </a:lnTo>
                  <a:lnTo>
                    <a:pt x="1538" y="130"/>
                  </a:lnTo>
                  <a:lnTo>
                    <a:pt x="1540" y="132"/>
                  </a:lnTo>
                  <a:lnTo>
                    <a:pt x="1542" y="136"/>
                  </a:lnTo>
                  <a:lnTo>
                    <a:pt x="1542" y="136"/>
                  </a:lnTo>
                  <a:lnTo>
                    <a:pt x="1546" y="144"/>
                  </a:lnTo>
                  <a:lnTo>
                    <a:pt x="1552" y="150"/>
                  </a:lnTo>
                  <a:lnTo>
                    <a:pt x="1552" y="150"/>
                  </a:lnTo>
                  <a:lnTo>
                    <a:pt x="1558" y="156"/>
                  </a:lnTo>
                  <a:lnTo>
                    <a:pt x="1560" y="160"/>
                  </a:lnTo>
                  <a:lnTo>
                    <a:pt x="1560" y="166"/>
                  </a:lnTo>
                  <a:lnTo>
                    <a:pt x="1560" y="166"/>
                  </a:lnTo>
                  <a:lnTo>
                    <a:pt x="1558" y="174"/>
                  </a:lnTo>
                  <a:lnTo>
                    <a:pt x="1554" y="182"/>
                  </a:lnTo>
                  <a:lnTo>
                    <a:pt x="1554" y="182"/>
                  </a:lnTo>
                  <a:lnTo>
                    <a:pt x="1550" y="188"/>
                  </a:lnTo>
                  <a:lnTo>
                    <a:pt x="1548" y="190"/>
                  </a:lnTo>
                  <a:lnTo>
                    <a:pt x="1548" y="194"/>
                  </a:lnTo>
                  <a:lnTo>
                    <a:pt x="1548" y="194"/>
                  </a:lnTo>
                  <a:lnTo>
                    <a:pt x="1546" y="190"/>
                  </a:lnTo>
                  <a:lnTo>
                    <a:pt x="1546" y="184"/>
                  </a:lnTo>
                  <a:lnTo>
                    <a:pt x="1552" y="172"/>
                  </a:lnTo>
                  <a:lnTo>
                    <a:pt x="1556" y="168"/>
                  </a:lnTo>
                  <a:lnTo>
                    <a:pt x="1556" y="162"/>
                  </a:lnTo>
                  <a:lnTo>
                    <a:pt x="1554" y="158"/>
                  </a:lnTo>
                  <a:lnTo>
                    <a:pt x="1544" y="156"/>
                  </a:lnTo>
                  <a:lnTo>
                    <a:pt x="1544" y="156"/>
                  </a:lnTo>
                  <a:lnTo>
                    <a:pt x="1538" y="152"/>
                  </a:lnTo>
                  <a:lnTo>
                    <a:pt x="1534" y="150"/>
                  </a:lnTo>
                  <a:lnTo>
                    <a:pt x="1530" y="146"/>
                  </a:lnTo>
                  <a:lnTo>
                    <a:pt x="1526" y="140"/>
                  </a:lnTo>
                  <a:lnTo>
                    <a:pt x="1526" y="140"/>
                  </a:lnTo>
                  <a:lnTo>
                    <a:pt x="1514" y="134"/>
                  </a:lnTo>
                  <a:lnTo>
                    <a:pt x="1500" y="128"/>
                  </a:lnTo>
                  <a:lnTo>
                    <a:pt x="1500" y="128"/>
                  </a:lnTo>
                  <a:lnTo>
                    <a:pt x="1498" y="138"/>
                  </a:lnTo>
                  <a:lnTo>
                    <a:pt x="1498" y="142"/>
                  </a:lnTo>
                  <a:lnTo>
                    <a:pt x="1494" y="144"/>
                  </a:lnTo>
                  <a:lnTo>
                    <a:pt x="1494" y="144"/>
                  </a:lnTo>
                  <a:lnTo>
                    <a:pt x="1492" y="144"/>
                  </a:lnTo>
                  <a:lnTo>
                    <a:pt x="1492" y="144"/>
                  </a:lnTo>
                  <a:lnTo>
                    <a:pt x="1490" y="144"/>
                  </a:lnTo>
                  <a:lnTo>
                    <a:pt x="1488" y="142"/>
                  </a:lnTo>
                  <a:lnTo>
                    <a:pt x="1488" y="142"/>
                  </a:lnTo>
                  <a:lnTo>
                    <a:pt x="1484" y="138"/>
                  </a:lnTo>
                  <a:lnTo>
                    <a:pt x="1480" y="138"/>
                  </a:lnTo>
                  <a:lnTo>
                    <a:pt x="1480" y="138"/>
                  </a:lnTo>
                  <a:lnTo>
                    <a:pt x="1478" y="138"/>
                  </a:lnTo>
                  <a:lnTo>
                    <a:pt x="1478" y="138"/>
                  </a:lnTo>
                  <a:lnTo>
                    <a:pt x="1476" y="140"/>
                  </a:lnTo>
                  <a:lnTo>
                    <a:pt x="1476" y="142"/>
                  </a:lnTo>
                  <a:lnTo>
                    <a:pt x="1476" y="146"/>
                  </a:lnTo>
                  <a:lnTo>
                    <a:pt x="1474" y="150"/>
                  </a:lnTo>
                  <a:lnTo>
                    <a:pt x="1470" y="150"/>
                  </a:lnTo>
                  <a:lnTo>
                    <a:pt x="1470" y="150"/>
                  </a:lnTo>
                  <a:lnTo>
                    <a:pt x="1470" y="150"/>
                  </a:lnTo>
                  <a:lnTo>
                    <a:pt x="1470" y="150"/>
                  </a:lnTo>
                  <a:lnTo>
                    <a:pt x="1466" y="150"/>
                  </a:lnTo>
                  <a:lnTo>
                    <a:pt x="1462" y="146"/>
                  </a:lnTo>
                  <a:lnTo>
                    <a:pt x="1458" y="140"/>
                  </a:lnTo>
                  <a:lnTo>
                    <a:pt x="1458" y="140"/>
                  </a:lnTo>
                  <a:lnTo>
                    <a:pt x="1462" y="132"/>
                  </a:lnTo>
                  <a:lnTo>
                    <a:pt x="1464" y="128"/>
                  </a:lnTo>
                  <a:lnTo>
                    <a:pt x="1462" y="124"/>
                  </a:lnTo>
                  <a:lnTo>
                    <a:pt x="1462" y="124"/>
                  </a:lnTo>
                  <a:lnTo>
                    <a:pt x="1460" y="122"/>
                  </a:lnTo>
                  <a:lnTo>
                    <a:pt x="1460" y="122"/>
                  </a:lnTo>
                  <a:lnTo>
                    <a:pt x="1460" y="122"/>
                  </a:lnTo>
                  <a:lnTo>
                    <a:pt x="1456" y="122"/>
                  </a:lnTo>
                  <a:lnTo>
                    <a:pt x="1454" y="124"/>
                  </a:lnTo>
                  <a:lnTo>
                    <a:pt x="1448" y="130"/>
                  </a:lnTo>
                  <a:lnTo>
                    <a:pt x="1448" y="130"/>
                  </a:lnTo>
                  <a:lnTo>
                    <a:pt x="1442" y="138"/>
                  </a:lnTo>
                  <a:lnTo>
                    <a:pt x="1436" y="144"/>
                  </a:lnTo>
                  <a:lnTo>
                    <a:pt x="1436" y="144"/>
                  </a:lnTo>
                  <a:lnTo>
                    <a:pt x="1428" y="150"/>
                  </a:lnTo>
                  <a:lnTo>
                    <a:pt x="1426" y="152"/>
                  </a:lnTo>
                  <a:lnTo>
                    <a:pt x="1422" y="156"/>
                  </a:lnTo>
                  <a:lnTo>
                    <a:pt x="1422" y="156"/>
                  </a:lnTo>
                  <a:lnTo>
                    <a:pt x="1428" y="160"/>
                  </a:lnTo>
                  <a:lnTo>
                    <a:pt x="1434" y="166"/>
                  </a:lnTo>
                  <a:lnTo>
                    <a:pt x="1434" y="166"/>
                  </a:lnTo>
                  <a:lnTo>
                    <a:pt x="1436" y="170"/>
                  </a:lnTo>
                  <a:lnTo>
                    <a:pt x="1436" y="172"/>
                  </a:lnTo>
                  <a:lnTo>
                    <a:pt x="1430" y="178"/>
                  </a:lnTo>
                  <a:lnTo>
                    <a:pt x="1430" y="178"/>
                  </a:lnTo>
                  <a:lnTo>
                    <a:pt x="1426" y="184"/>
                  </a:lnTo>
                  <a:lnTo>
                    <a:pt x="1424" y="186"/>
                  </a:lnTo>
                  <a:lnTo>
                    <a:pt x="1424" y="190"/>
                  </a:lnTo>
                  <a:lnTo>
                    <a:pt x="1426" y="192"/>
                  </a:lnTo>
                  <a:lnTo>
                    <a:pt x="1432" y="198"/>
                  </a:lnTo>
                  <a:lnTo>
                    <a:pt x="1438" y="206"/>
                  </a:lnTo>
                  <a:lnTo>
                    <a:pt x="1438" y="206"/>
                  </a:lnTo>
                  <a:lnTo>
                    <a:pt x="1434" y="212"/>
                  </a:lnTo>
                  <a:lnTo>
                    <a:pt x="1430" y="218"/>
                  </a:lnTo>
                  <a:lnTo>
                    <a:pt x="1426" y="234"/>
                  </a:lnTo>
                  <a:lnTo>
                    <a:pt x="1426" y="234"/>
                  </a:lnTo>
                  <a:lnTo>
                    <a:pt x="1424" y="240"/>
                  </a:lnTo>
                  <a:lnTo>
                    <a:pt x="1416" y="246"/>
                  </a:lnTo>
                  <a:lnTo>
                    <a:pt x="1408" y="250"/>
                  </a:lnTo>
                  <a:lnTo>
                    <a:pt x="1400" y="252"/>
                  </a:lnTo>
                  <a:lnTo>
                    <a:pt x="1400" y="252"/>
                  </a:lnTo>
                  <a:lnTo>
                    <a:pt x="1398" y="252"/>
                  </a:lnTo>
                  <a:lnTo>
                    <a:pt x="1398" y="252"/>
                  </a:lnTo>
                  <a:lnTo>
                    <a:pt x="1406" y="246"/>
                  </a:lnTo>
                  <a:lnTo>
                    <a:pt x="1412" y="240"/>
                  </a:lnTo>
                  <a:lnTo>
                    <a:pt x="1416" y="232"/>
                  </a:lnTo>
                  <a:lnTo>
                    <a:pt x="1420" y="224"/>
                  </a:lnTo>
                  <a:lnTo>
                    <a:pt x="1420" y="224"/>
                  </a:lnTo>
                  <a:lnTo>
                    <a:pt x="1420" y="220"/>
                  </a:lnTo>
                  <a:lnTo>
                    <a:pt x="1420" y="216"/>
                  </a:lnTo>
                  <a:lnTo>
                    <a:pt x="1416" y="210"/>
                  </a:lnTo>
                  <a:lnTo>
                    <a:pt x="1412" y="206"/>
                  </a:lnTo>
                  <a:lnTo>
                    <a:pt x="1408" y="198"/>
                  </a:lnTo>
                  <a:lnTo>
                    <a:pt x="1408" y="198"/>
                  </a:lnTo>
                  <a:lnTo>
                    <a:pt x="1410" y="188"/>
                  </a:lnTo>
                  <a:lnTo>
                    <a:pt x="1414" y="178"/>
                  </a:lnTo>
                  <a:lnTo>
                    <a:pt x="1414" y="178"/>
                  </a:lnTo>
                  <a:lnTo>
                    <a:pt x="1418" y="170"/>
                  </a:lnTo>
                  <a:lnTo>
                    <a:pt x="1418" y="166"/>
                  </a:lnTo>
                  <a:lnTo>
                    <a:pt x="1414" y="162"/>
                  </a:lnTo>
                  <a:lnTo>
                    <a:pt x="1414" y="162"/>
                  </a:lnTo>
                  <a:lnTo>
                    <a:pt x="1408" y="154"/>
                  </a:lnTo>
                  <a:lnTo>
                    <a:pt x="1406" y="150"/>
                  </a:lnTo>
                  <a:lnTo>
                    <a:pt x="1408" y="146"/>
                  </a:lnTo>
                  <a:lnTo>
                    <a:pt x="1408" y="146"/>
                  </a:lnTo>
                  <a:lnTo>
                    <a:pt x="1414" y="142"/>
                  </a:lnTo>
                  <a:lnTo>
                    <a:pt x="1420" y="140"/>
                  </a:lnTo>
                  <a:lnTo>
                    <a:pt x="1428" y="138"/>
                  </a:lnTo>
                  <a:lnTo>
                    <a:pt x="1432" y="134"/>
                  </a:lnTo>
                  <a:lnTo>
                    <a:pt x="1432" y="134"/>
                  </a:lnTo>
                  <a:lnTo>
                    <a:pt x="1434" y="130"/>
                  </a:lnTo>
                  <a:lnTo>
                    <a:pt x="1432" y="126"/>
                  </a:lnTo>
                  <a:lnTo>
                    <a:pt x="1428" y="118"/>
                  </a:lnTo>
                  <a:lnTo>
                    <a:pt x="1428" y="118"/>
                  </a:lnTo>
                  <a:lnTo>
                    <a:pt x="1426" y="114"/>
                  </a:lnTo>
                  <a:lnTo>
                    <a:pt x="1426" y="110"/>
                  </a:lnTo>
                  <a:lnTo>
                    <a:pt x="1424" y="106"/>
                  </a:lnTo>
                  <a:lnTo>
                    <a:pt x="1422" y="104"/>
                  </a:lnTo>
                  <a:lnTo>
                    <a:pt x="1422" y="104"/>
                  </a:lnTo>
                  <a:lnTo>
                    <a:pt x="1420" y="102"/>
                  </a:lnTo>
                  <a:lnTo>
                    <a:pt x="1416" y="100"/>
                  </a:lnTo>
                  <a:lnTo>
                    <a:pt x="1416" y="100"/>
                  </a:lnTo>
                  <a:lnTo>
                    <a:pt x="1412" y="102"/>
                  </a:lnTo>
                  <a:lnTo>
                    <a:pt x="1406" y="106"/>
                  </a:lnTo>
                  <a:lnTo>
                    <a:pt x="1402" y="110"/>
                  </a:lnTo>
                  <a:lnTo>
                    <a:pt x="1396" y="112"/>
                  </a:lnTo>
                  <a:lnTo>
                    <a:pt x="1396" y="112"/>
                  </a:lnTo>
                  <a:lnTo>
                    <a:pt x="1394" y="112"/>
                  </a:lnTo>
                  <a:lnTo>
                    <a:pt x="1394" y="112"/>
                  </a:lnTo>
                  <a:lnTo>
                    <a:pt x="1392" y="112"/>
                  </a:lnTo>
                  <a:lnTo>
                    <a:pt x="1392" y="112"/>
                  </a:lnTo>
                  <a:lnTo>
                    <a:pt x="1386" y="110"/>
                  </a:lnTo>
                  <a:lnTo>
                    <a:pt x="1386" y="110"/>
                  </a:lnTo>
                  <a:lnTo>
                    <a:pt x="1382" y="112"/>
                  </a:lnTo>
                  <a:lnTo>
                    <a:pt x="1380" y="112"/>
                  </a:lnTo>
                  <a:lnTo>
                    <a:pt x="1380" y="112"/>
                  </a:lnTo>
                  <a:lnTo>
                    <a:pt x="1378" y="116"/>
                  </a:lnTo>
                  <a:lnTo>
                    <a:pt x="1378" y="122"/>
                  </a:lnTo>
                  <a:lnTo>
                    <a:pt x="1376" y="132"/>
                  </a:lnTo>
                  <a:lnTo>
                    <a:pt x="1376" y="132"/>
                  </a:lnTo>
                  <a:lnTo>
                    <a:pt x="1372" y="140"/>
                  </a:lnTo>
                  <a:lnTo>
                    <a:pt x="1370" y="144"/>
                  </a:lnTo>
                  <a:lnTo>
                    <a:pt x="1366" y="146"/>
                  </a:lnTo>
                  <a:lnTo>
                    <a:pt x="1366" y="146"/>
                  </a:lnTo>
                  <a:lnTo>
                    <a:pt x="1358" y="150"/>
                  </a:lnTo>
                  <a:lnTo>
                    <a:pt x="1348" y="152"/>
                  </a:lnTo>
                  <a:lnTo>
                    <a:pt x="1340" y="154"/>
                  </a:lnTo>
                  <a:lnTo>
                    <a:pt x="1332" y="158"/>
                  </a:lnTo>
                  <a:lnTo>
                    <a:pt x="1332" y="158"/>
                  </a:lnTo>
                  <a:lnTo>
                    <a:pt x="1332" y="162"/>
                  </a:lnTo>
                  <a:lnTo>
                    <a:pt x="1332" y="166"/>
                  </a:lnTo>
                  <a:lnTo>
                    <a:pt x="1336" y="166"/>
                  </a:lnTo>
                  <a:lnTo>
                    <a:pt x="1338" y="170"/>
                  </a:lnTo>
                  <a:lnTo>
                    <a:pt x="1338" y="170"/>
                  </a:lnTo>
                  <a:lnTo>
                    <a:pt x="1340" y="174"/>
                  </a:lnTo>
                  <a:lnTo>
                    <a:pt x="1338" y="178"/>
                  </a:lnTo>
                  <a:lnTo>
                    <a:pt x="1338" y="182"/>
                  </a:lnTo>
                  <a:lnTo>
                    <a:pt x="1336" y="186"/>
                  </a:lnTo>
                  <a:lnTo>
                    <a:pt x="1336" y="186"/>
                  </a:lnTo>
                  <a:lnTo>
                    <a:pt x="1338" y="190"/>
                  </a:lnTo>
                  <a:lnTo>
                    <a:pt x="1342" y="192"/>
                  </a:lnTo>
                  <a:lnTo>
                    <a:pt x="1346" y="194"/>
                  </a:lnTo>
                  <a:lnTo>
                    <a:pt x="1352" y="196"/>
                  </a:lnTo>
                  <a:lnTo>
                    <a:pt x="1352" y="196"/>
                  </a:lnTo>
                  <a:lnTo>
                    <a:pt x="1358" y="204"/>
                  </a:lnTo>
                  <a:lnTo>
                    <a:pt x="1364" y="212"/>
                  </a:lnTo>
                  <a:lnTo>
                    <a:pt x="1364" y="212"/>
                  </a:lnTo>
                  <a:lnTo>
                    <a:pt x="1364" y="216"/>
                  </a:lnTo>
                  <a:lnTo>
                    <a:pt x="1360" y="220"/>
                  </a:lnTo>
                  <a:lnTo>
                    <a:pt x="1354" y="222"/>
                  </a:lnTo>
                  <a:lnTo>
                    <a:pt x="1350" y="222"/>
                  </a:lnTo>
                  <a:lnTo>
                    <a:pt x="1350" y="222"/>
                  </a:lnTo>
                  <a:lnTo>
                    <a:pt x="1348" y="222"/>
                  </a:lnTo>
                  <a:lnTo>
                    <a:pt x="1348" y="222"/>
                  </a:lnTo>
                  <a:lnTo>
                    <a:pt x="1342" y="218"/>
                  </a:lnTo>
                  <a:lnTo>
                    <a:pt x="1336" y="212"/>
                  </a:lnTo>
                  <a:lnTo>
                    <a:pt x="1336" y="212"/>
                  </a:lnTo>
                  <a:lnTo>
                    <a:pt x="1330" y="206"/>
                  </a:lnTo>
                  <a:lnTo>
                    <a:pt x="1324" y="200"/>
                  </a:lnTo>
                  <a:lnTo>
                    <a:pt x="1324" y="200"/>
                  </a:lnTo>
                  <a:lnTo>
                    <a:pt x="1320" y="196"/>
                  </a:lnTo>
                  <a:lnTo>
                    <a:pt x="1314" y="194"/>
                  </a:lnTo>
                  <a:lnTo>
                    <a:pt x="1302" y="192"/>
                  </a:lnTo>
                  <a:lnTo>
                    <a:pt x="1302" y="192"/>
                  </a:lnTo>
                  <a:lnTo>
                    <a:pt x="1298" y="190"/>
                  </a:lnTo>
                  <a:lnTo>
                    <a:pt x="1296" y="186"/>
                  </a:lnTo>
                  <a:lnTo>
                    <a:pt x="1292" y="184"/>
                  </a:lnTo>
                  <a:lnTo>
                    <a:pt x="1290" y="180"/>
                  </a:lnTo>
                  <a:lnTo>
                    <a:pt x="1290" y="180"/>
                  </a:lnTo>
                  <a:lnTo>
                    <a:pt x="1286" y="180"/>
                  </a:lnTo>
                  <a:lnTo>
                    <a:pt x="1286" y="180"/>
                  </a:lnTo>
                  <a:lnTo>
                    <a:pt x="1280" y="180"/>
                  </a:lnTo>
                  <a:lnTo>
                    <a:pt x="1280" y="180"/>
                  </a:lnTo>
                  <a:lnTo>
                    <a:pt x="1274" y="182"/>
                  </a:lnTo>
                  <a:lnTo>
                    <a:pt x="1274" y="182"/>
                  </a:lnTo>
                  <a:lnTo>
                    <a:pt x="1272" y="180"/>
                  </a:lnTo>
                  <a:lnTo>
                    <a:pt x="1272" y="180"/>
                  </a:lnTo>
                  <a:lnTo>
                    <a:pt x="1268" y="180"/>
                  </a:lnTo>
                  <a:lnTo>
                    <a:pt x="1268" y="178"/>
                  </a:lnTo>
                  <a:lnTo>
                    <a:pt x="1264" y="172"/>
                  </a:lnTo>
                  <a:lnTo>
                    <a:pt x="1264" y="172"/>
                  </a:lnTo>
                  <a:lnTo>
                    <a:pt x="1258" y="168"/>
                  </a:lnTo>
                  <a:lnTo>
                    <a:pt x="1250" y="168"/>
                  </a:lnTo>
                  <a:lnTo>
                    <a:pt x="1242" y="166"/>
                  </a:lnTo>
                  <a:lnTo>
                    <a:pt x="1236" y="164"/>
                  </a:lnTo>
                  <a:lnTo>
                    <a:pt x="1236" y="164"/>
                  </a:lnTo>
                  <a:lnTo>
                    <a:pt x="1230" y="168"/>
                  </a:lnTo>
                  <a:lnTo>
                    <a:pt x="1230" y="172"/>
                  </a:lnTo>
                  <a:lnTo>
                    <a:pt x="1232" y="176"/>
                  </a:lnTo>
                  <a:lnTo>
                    <a:pt x="1236" y="178"/>
                  </a:lnTo>
                  <a:lnTo>
                    <a:pt x="1248" y="184"/>
                  </a:lnTo>
                  <a:lnTo>
                    <a:pt x="1254" y="186"/>
                  </a:lnTo>
                  <a:lnTo>
                    <a:pt x="1256" y="188"/>
                  </a:lnTo>
                  <a:lnTo>
                    <a:pt x="1256" y="188"/>
                  </a:lnTo>
                  <a:lnTo>
                    <a:pt x="1258" y="200"/>
                  </a:lnTo>
                  <a:lnTo>
                    <a:pt x="1258" y="210"/>
                  </a:lnTo>
                  <a:lnTo>
                    <a:pt x="1258" y="210"/>
                  </a:lnTo>
                  <a:lnTo>
                    <a:pt x="1254" y="212"/>
                  </a:lnTo>
                  <a:lnTo>
                    <a:pt x="1248" y="216"/>
                  </a:lnTo>
                  <a:lnTo>
                    <a:pt x="1236" y="222"/>
                  </a:lnTo>
                  <a:lnTo>
                    <a:pt x="1236" y="222"/>
                  </a:lnTo>
                  <a:lnTo>
                    <a:pt x="1234" y="216"/>
                  </a:lnTo>
                  <a:lnTo>
                    <a:pt x="1234" y="208"/>
                  </a:lnTo>
                  <a:lnTo>
                    <a:pt x="1232" y="202"/>
                  </a:lnTo>
                  <a:lnTo>
                    <a:pt x="1230" y="200"/>
                  </a:lnTo>
                  <a:lnTo>
                    <a:pt x="1226" y="200"/>
                  </a:lnTo>
                  <a:lnTo>
                    <a:pt x="1226" y="200"/>
                  </a:lnTo>
                  <a:lnTo>
                    <a:pt x="1222" y="200"/>
                  </a:lnTo>
                  <a:lnTo>
                    <a:pt x="1222" y="200"/>
                  </a:lnTo>
                  <a:lnTo>
                    <a:pt x="1218" y="202"/>
                  </a:lnTo>
                  <a:lnTo>
                    <a:pt x="1214" y="204"/>
                  </a:lnTo>
                  <a:lnTo>
                    <a:pt x="1206" y="210"/>
                  </a:lnTo>
                  <a:lnTo>
                    <a:pt x="1206" y="210"/>
                  </a:lnTo>
                  <a:lnTo>
                    <a:pt x="1200" y="214"/>
                  </a:lnTo>
                  <a:lnTo>
                    <a:pt x="1200" y="214"/>
                  </a:lnTo>
                  <a:lnTo>
                    <a:pt x="1192" y="212"/>
                  </a:lnTo>
                  <a:lnTo>
                    <a:pt x="1192" y="212"/>
                  </a:lnTo>
                  <a:lnTo>
                    <a:pt x="1186" y="210"/>
                  </a:lnTo>
                  <a:lnTo>
                    <a:pt x="1186" y="210"/>
                  </a:lnTo>
                  <a:lnTo>
                    <a:pt x="1180" y="212"/>
                  </a:lnTo>
                  <a:lnTo>
                    <a:pt x="1174" y="214"/>
                  </a:lnTo>
                  <a:lnTo>
                    <a:pt x="1174" y="214"/>
                  </a:lnTo>
                  <a:lnTo>
                    <a:pt x="1170" y="220"/>
                  </a:lnTo>
                  <a:lnTo>
                    <a:pt x="1166" y="222"/>
                  </a:lnTo>
                  <a:lnTo>
                    <a:pt x="1164" y="224"/>
                  </a:lnTo>
                  <a:lnTo>
                    <a:pt x="1164" y="224"/>
                  </a:lnTo>
                  <a:lnTo>
                    <a:pt x="1162" y="222"/>
                  </a:lnTo>
                  <a:lnTo>
                    <a:pt x="1162" y="222"/>
                  </a:lnTo>
                  <a:lnTo>
                    <a:pt x="1158" y="220"/>
                  </a:lnTo>
                  <a:lnTo>
                    <a:pt x="1158" y="218"/>
                  </a:lnTo>
                  <a:lnTo>
                    <a:pt x="1162" y="210"/>
                  </a:lnTo>
                  <a:lnTo>
                    <a:pt x="1164" y="204"/>
                  </a:lnTo>
                  <a:lnTo>
                    <a:pt x="1162" y="202"/>
                  </a:lnTo>
                  <a:lnTo>
                    <a:pt x="1158" y="200"/>
                  </a:lnTo>
                  <a:lnTo>
                    <a:pt x="1158" y="200"/>
                  </a:lnTo>
                  <a:lnTo>
                    <a:pt x="1158" y="200"/>
                  </a:lnTo>
                  <a:lnTo>
                    <a:pt x="1158" y="200"/>
                  </a:lnTo>
                  <a:lnTo>
                    <a:pt x="1152" y="202"/>
                  </a:lnTo>
                  <a:lnTo>
                    <a:pt x="1144" y="208"/>
                  </a:lnTo>
                  <a:lnTo>
                    <a:pt x="1138" y="212"/>
                  </a:lnTo>
                  <a:lnTo>
                    <a:pt x="1130" y="216"/>
                  </a:lnTo>
                  <a:lnTo>
                    <a:pt x="1130" y="216"/>
                  </a:lnTo>
                  <a:lnTo>
                    <a:pt x="1118" y="218"/>
                  </a:lnTo>
                  <a:lnTo>
                    <a:pt x="1112" y="220"/>
                  </a:lnTo>
                  <a:lnTo>
                    <a:pt x="1106" y="224"/>
                  </a:lnTo>
                  <a:lnTo>
                    <a:pt x="1106" y="224"/>
                  </a:lnTo>
                  <a:lnTo>
                    <a:pt x="1098" y="230"/>
                  </a:lnTo>
                  <a:lnTo>
                    <a:pt x="1088" y="236"/>
                  </a:lnTo>
                  <a:lnTo>
                    <a:pt x="1088" y="236"/>
                  </a:lnTo>
                  <a:lnTo>
                    <a:pt x="1078" y="240"/>
                  </a:lnTo>
                  <a:lnTo>
                    <a:pt x="1074" y="244"/>
                  </a:lnTo>
                  <a:lnTo>
                    <a:pt x="1070" y="248"/>
                  </a:lnTo>
                  <a:lnTo>
                    <a:pt x="1070" y="248"/>
                  </a:lnTo>
                  <a:lnTo>
                    <a:pt x="1064" y="246"/>
                  </a:lnTo>
                  <a:lnTo>
                    <a:pt x="1060" y="240"/>
                  </a:lnTo>
                  <a:lnTo>
                    <a:pt x="1058" y="234"/>
                  </a:lnTo>
                  <a:lnTo>
                    <a:pt x="1056" y="230"/>
                  </a:lnTo>
                  <a:lnTo>
                    <a:pt x="1056" y="230"/>
                  </a:lnTo>
                  <a:lnTo>
                    <a:pt x="1074" y="224"/>
                  </a:lnTo>
                  <a:lnTo>
                    <a:pt x="1078" y="222"/>
                  </a:lnTo>
                  <a:lnTo>
                    <a:pt x="1080" y="220"/>
                  </a:lnTo>
                  <a:lnTo>
                    <a:pt x="1080" y="218"/>
                  </a:lnTo>
                  <a:lnTo>
                    <a:pt x="1078" y="214"/>
                  </a:lnTo>
                  <a:lnTo>
                    <a:pt x="1078" y="214"/>
                  </a:lnTo>
                  <a:lnTo>
                    <a:pt x="1072" y="210"/>
                  </a:lnTo>
                  <a:lnTo>
                    <a:pt x="1064" y="206"/>
                  </a:lnTo>
                  <a:lnTo>
                    <a:pt x="1064" y="206"/>
                  </a:lnTo>
                  <a:lnTo>
                    <a:pt x="1060" y="202"/>
                  </a:lnTo>
                  <a:lnTo>
                    <a:pt x="1056" y="200"/>
                  </a:lnTo>
                  <a:lnTo>
                    <a:pt x="1056" y="200"/>
                  </a:lnTo>
                  <a:lnTo>
                    <a:pt x="1050" y="202"/>
                  </a:lnTo>
                  <a:lnTo>
                    <a:pt x="1050" y="202"/>
                  </a:lnTo>
                  <a:lnTo>
                    <a:pt x="1048" y="206"/>
                  </a:lnTo>
                  <a:lnTo>
                    <a:pt x="1046" y="210"/>
                  </a:lnTo>
                  <a:lnTo>
                    <a:pt x="1048" y="218"/>
                  </a:lnTo>
                  <a:lnTo>
                    <a:pt x="1048" y="218"/>
                  </a:lnTo>
                  <a:lnTo>
                    <a:pt x="1050" y="224"/>
                  </a:lnTo>
                  <a:lnTo>
                    <a:pt x="1046" y="230"/>
                  </a:lnTo>
                  <a:lnTo>
                    <a:pt x="1046" y="230"/>
                  </a:lnTo>
                  <a:lnTo>
                    <a:pt x="1038" y="236"/>
                  </a:lnTo>
                  <a:lnTo>
                    <a:pt x="1038" y="240"/>
                  </a:lnTo>
                  <a:lnTo>
                    <a:pt x="1038" y="244"/>
                  </a:lnTo>
                  <a:lnTo>
                    <a:pt x="1038" y="244"/>
                  </a:lnTo>
                  <a:lnTo>
                    <a:pt x="1040" y="250"/>
                  </a:lnTo>
                  <a:lnTo>
                    <a:pt x="1042" y="258"/>
                  </a:lnTo>
                  <a:lnTo>
                    <a:pt x="1042" y="258"/>
                  </a:lnTo>
                  <a:lnTo>
                    <a:pt x="1034" y="258"/>
                  </a:lnTo>
                  <a:lnTo>
                    <a:pt x="1034" y="258"/>
                  </a:lnTo>
                  <a:lnTo>
                    <a:pt x="1026" y="256"/>
                  </a:lnTo>
                  <a:lnTo>
                    <a:pt x="1026" y="256"/>
                  </a:lnTo>
                  <a:lnTo>
                    <a:pt x="1018" y="256"/>
                  </a:lnTo>
                  <a:lnTo>
                    <a:pt x="1018" y="256"/>
                  </a:lnTo>
                  <a:lnTo>
                    <a:pt x="1014" y="256"/>
                  </a:lnTo>
                  <a:lnTo>
                    <a:pt x="1014" y="256"/>
                  </a:lnTo>
                  <a:lnTo>
                    <a:pt x="1008" y="258"/>
                  </a:lnTo>
                  <a:lnTo>
                    <a:pt x="1002" y="260"/>
                  </a:lnTo>
                  <a:lnTo>
                    <a:pt x="996" y="264"/>
                  </a:lnTo>
                  <a:lnTo>
                    <a:pt x="990" y="266"/>
                  </a:lnTo>
                  <a:lnTo>
                    <a:pt x="990" y="266"/>
                  </a:lnTo>
                  <a:lnTo>
                    <a:pt x="976" y="266"/>
                  </a:lnTo>
                  <a:lnTo>
                    <a:pt x="974" y="266"/>
                  </a:lnTo>
                  <a:lnTo>
                    <a:pt x="972" y="268"/>
                  </a:lnTo>
                  <a:lnTo>
                    <a:pt x="972" y="270"/>
                  </a:lnTo>
                  <a:lnTo>
                    <a:pt x="974" y="274"/>
                  </a:lnTo>
                  <a:lnTo>
                    <a:pt x="974" y="274"/>
                  </a:lnTo>
                  <a:lnTo>
                    <a:pt x="978" y="280"/>
                  </a:lnTo>
                  <a:lnTo>
                    <a:pt x="984" y="282"/>
                  </a:lnTo>
                  <a:lnTo>
                    <a:pt x="988" y="288"/>
                  </a:lnTo>
                  <a:lnTo>
                    <a:pt x="990" y="290"/>
                  </a:lnTo>
                  <a:lnTo>
                    <a:pt x="988" y="294"/>
                  </a:lnTo>
                  <a:lnTo>
                    <a:pt x="988" y="294"/>
                  </a:lnTo>
                  <a:lnTo>
                    <a:pt x="986" y="294"/>
                  </a:lnTo>
                  <a:lnTo>
                    <a:pt x="986" y="294"/>
                  </a:lnTo>
                  <a:lnTo>
                    <a:pt x="982" y="292"/>
                  </a:lnTo>
                  <a:lnTo>
                    <a:pt x="978" y="290"/>
                  </a:lnTo>
                  <a:lnTo>
                    <a:pt x="978" y="290"/>
                  </a:lnTo>
                  <a:lnTo>
                    <a:pt x="974" y="288"/>
                  </a:lnTo>
                  <a:lnTo>
                    <a:pt x="970" y="288"/>
                  </a:lnTo>
                  <a:lnTo>
                    <a:pt x="970" y="288"/>
                  </a:lnTo>
                  <a:lnTo>
                    <a:pt x="964" y="288"/>
                  </a:lnTo>
                  <a:lnTo>
                    <a:pt x="964" y="288"/>
                  </a:lnTo>
                  <a:lnTo>
                    <a:pt x="956" y="280"/>
                  </a:lnTo>
                  <a:lnTo>
                    <a:pt x="952" y="278"/>
                  </a:lnTo>
                  <a:lnTo>
                    <a:pt x="948" y="276"/>
                  </a:lnTo>
                  <a:lnTo>
                    <a:pt x="948" y="276"/>
                  </a:lnTo>
                  <a:lnTo>
                    <a:pt x="944" y="276"/>
                  </a:lnTo>
                  <a:lnTo>
                    <a:pt x="944" y="276"/>
                  </a:lnTo>
                  <a:lnTo>
                    <a:pt x="940" y="280"/>
                  </a:lnTo>
                  <a:lnTo>
                    <a:pt x="938" y="284"/>
                  </a:lnTo>
                  <a:lnTo>
                    <a:pt x="938" y="288"/>
                  </a:lnTo>
                  <a:lnTo>
                    <a:pt x="942" y="292"/>
                  </a:lnTo>
                  <a:lnTo>
                    <a:pt x="942" y="292"/>
                  </a:lnTo>
                  <a:lnTo>
                    <a:pt x="946" y="294"/>
                  </a:lnTo>
                  <a:lnTo>
                    <a:pt x="952" y="298"/>
                  </a:lnTo>
                  <a:lnTo>
                    <a:pt x="954" y="300"/>
                  </a:lnTo>
                  <a:lnTo>
                    <a:pt x="954" y="302"/>
                  </a:lnTo>
                  <a:lnTo>
                    <a:pt x="954" y="304"/>
                  </a:lnTo>
                  <a:lnTo>
                    <a:pt x="950" y="306"/>
                  </a:lnTo>
                  <a:lnTo>
                    <a:pt x="950" y="306"/>
                  </a:lnTo>
                  <a:lnTo>
                    <a:pt x="944" y="306"/>
                  </a:lnTo>
                  <a:lnTo>
                    <a:pt x="944" y="306"/>
                  </a:lnTo>
                  <a:lnTo>
                    <a:pt x="936" y="304"/>
                  </a:lnTo>
                  <a:lnTo>
                    <a:pt x="930" y="300"/>
                  </a:lnTo>
                  <a:lnTo>
                    <a:pt x="930" y="300"/>
                  </a:lnTo>
                  <a:lnTo>
                    <a:pt x="922" y="294"/>
                  </a:lnTo>
                  <a:lnTo>
                    <a:pt x="914" y="290"/>
                  </a:lnTo>
                  <a:lnTo>
                    <a:pt x="914" y="290"/>
                  </a:lnTo>
                  <a:lnTo>
                    <a:pt x="914" y="286"/>
                  </a:lnTo>
                  <a:lnTo>
                    <a:pt x="914" y="284"/>
                  </a:lnTo>
                  <a:lnTo>
                    <a:pt x="918" y="276"/>
                  </a:lnTo>
                  <a:lnTo>
                    <a:pt x="920" y="270"/>
                  </a:lnTo>
                  <a:lnTo>
                    <a:pt x="920" y="262"/>
                  </a:lnTo>
                  <a:lnTo>
                    <a:pt x="920" y="262"/>
                  </a:lnTo>
                  <a:lnTo>
                    <a:pt x="918" y="260"/>
                  </a:lnTo>
                  <a:lnTo>
                    <a:pt x="914" y="256"/>
                  </a:lnTo>
                  <a:lnTo>
                    <a:pt x="904" y="252"/>
                  </a:lnTo>
                  <a:lnTo>
                    <a:pt x="904" y="252"/>
                  </a:lnTo>
                  <a:lnTo>
                    <a:pt x="900" y="250"/>
                  </a:lnTo>
                  <a:lnTo>
                    <a:pt x="898" y="246"/>
                  </a:lnTo>
                  <a:lnTo>
                    <a:pt x="896" y="240"/>
                  </a:lnTo>
                  <a:lnTo>
                    <a:pt x="898" y="236"/>
                  </a:lnTo>
                  <a:lnTo>
                    <a:pt x="898" y="236"/>
                  </a:lnTo>
                  <a:lnTo>
                    <a:pt x="902" y="234"/>
                  </a:lnTo>
                  <a:lnTo>
                    <a:pt x="906" y="234"/>
                  </a:lnTo>
                  <a:lnTo>
                    <a:pt x="906" y="234"/>
                  </a:lnTo>
                  <a:lnTo>
                    <a:pt x="906" y="234"/>
                  </a:lnTo>
                  <a:lnTo>
                    <a:pt x="906" y="234"/>
                  </a:lnTo>
                  <a:lnTo>
                    <a:pt x="910" y="242"/>
                  </a:lnTo>
                  <a:lnTo>
                    <a:pt x="918" y="250"/>
                  </a:lnTo>
                  <a:lnTo>
                    <a:pt x="918" y="250"/>
                  </a:lnTo>
                  <a:lnTo>
                    <a:pt x="922" y="252"/>
                  </a:lnTo>
                  <a:lnTo>
                    <a:pt x="926" y="252"/>
                  </a:lnTo>
                  <a:lnTo>
                    <a:pt x="926" y="252"/>
                  </a:lnTo>
                  <a:lnTo>
                    <a:pt x="930" y="252"/>
                  </a:lnTo>
                  <a:lnTo>
                    <a:pt x="930" y="252"/>
                  </a:lnTo>
                  <a:lnTo>
                    <a:pt x="936" y="252"/>
                  </a:lnTo>
                  <a:lnTo>
                    <a:pt x="936" y="252"/>
                  </a:lnTo>
                  <a:lnTo>
                    <a:pt x="938" y="252"/>
                  </a:lnTo>
                  <a:lnTo>
                    <a:pt x="938" y="252"/>
                  </a:lnTo>
                  <a:lnTo>
                    <a:pt x="944" y="254"/>
                  </a:lnTo>
                  <a:lnTo>
                    <a:pt x="948" y="256"/>
                  </a:lnTo>
                  <a:lnTo>
                    <a:pt x="952" y="260"/>
                  </a:lnTo>
                  <a:lnTo>
                    <a:pt x="956" y="262"/>
                  </a:lnTo>
                  <a:lnTo>
                    <a:pt x="956" y="262"/>
                  </a:lnTo>
                  <a:lnTo>
                    <a:pt x="962" y="262"/>
                  </a:lnTo>
                  <a:lnTo>
                    <a:pt x="962" y="262"/>
                  </a:lnTo>
                  <a:lnTo>
                    <a:pt x="970" y="262"/>
                  </a:lnTo>
                  <a:lnTo>
                    <a:pt x="980" y="260"/>
                  </a:lnTo>
                  <a:lnTo>
                    <a:pt x="990" y="256"/>
                  </a:lnTo>
                  <a:lnTo>
                    <a:pt x="998" y="252"/>
                  </a:lnTo>
                  <a:lnTo>
                    <a:pt x="1006" y="248"/>
                  </a:lnTo>
                  <a:lnTo>
                    <a:pt x="1010" y="242"/>
                  </a:lnTo>
                  <a:lnTo>
                    <a:pt x="1010" y="236"/>
                  </a:lnTo>
                  <a:lnTo>
                    <a:pt x="1006" y="230"/>
                  </a:lnTo>
                  <a:lnTo>
                    <a:pt x="1006" y="230"/>
                  </a:lnTo>
                  <a:lnTo>
                    <a:pt x="996" y="220"/>
                  </a:lnTo>
                  <a:lnTo>
                    <a:pt x="992" y="216"/>
                  </a:lnTo>
                  <a:lnTo>
                    <a:pt x="990" y="208"/>
                  </a:lnTo>
                  <a:lnTo>
                    <a:pt x="990" y="208"/>
                  </a:lnTo>
                  <a:lnTo>
                    <a:pt x="972" y="206"/>
                  </a:lnTo>
                  <a:lnTo>
                    <a:pt x="962" y="202"/>
                  </a:lnTo>
                  <a:lnTo>
                    <a:pt x="956" y="198"/>
                  </a:lnTo>
                  <a:lnTo>
                    <a:pt x="956" y="198"/>
                  </a:lnTo>
                  <a:lnTo>
                    <a:pt x="952" y="192"/>
                  </a:lnTo>
                  <a:lnTo>
                    <a:pt x="950" y="186"/>
                  </a:lnTo>
                  <a:lnTo>
                    <a:pt x="946" y="182"/>
                  </a:lnTo>
                  <a:lnTo>
                    <a:pt x="942" y="180"/>
                  </a:lnTo>
                  <a:lnTo>
                    <a:pt x="942" y="180"/>
                  </a:lnTo>
                  <a:lnTo>
                    <a:pt x="934" y="182"/>
                  </a:lnTo>
                  <a:lnTo>
                    <a:pt x="934" y="182"/>
                  </a:lnTo>
                  <a:lnTo>
                    <a:pt x="924" y="184"/>
                  </a:lnTo>
                  <a:lnTo>
                    <a:pt x="912" y="186"/>
                  </a:lnTo>
                  <a:lnTo>
                    <a:pt x="912" y="186"/>
                  </a:lnTo>
                  <a:lnTo>
                    <a:pt x="906" y="184"/>
                  </a:lnTo>
                  <a:lnTo>
                    <a:pt x="904" y="182"/>
                  </a:lnTo>
                  <a:lnTo>
                    <a:pt x="902" y="178"/>
                  </a:lnTo>
                  <a:lnTo>
                    <a:pt x="902" y="178"/>
                  </a:lnTo>
                  <a:lnTo>
                    <a:pt x="904" y="172"/>
                  </a:lnTo>
                  <a:lnTo>
                    <a:pt x="904" y="168"/>
                  </a:lnTo>
                  <a:lnTo>
                    <a:pt x="904" y="166"/>
                  </a:lnTo>
                  <a:lnTo>
                    <a:pt x="900" y="162"/>
                  </a:lnTo>
                  <a:lnTo>
                    <a:pt x="900" y="162"/>
                  </a:lnTo>
                  <a:lnTo>
                    <a:pt x="890" y="158"/>
                  </a:lnTo>
                  <a:lnTo>
                    <a:pt x="880" y="154"/>
                  </a:lnTo>
                  <a:lnTo>
                    <a:pt x="880" y="154"/>
                  </a:lnTo>
                  <a:lnTo>
                    <a:pt x="876" y="150"/>
                  </a:lnTo>
                  <a:lnTo>
                    <a:pt x="872" y="146"/>
                  </a:lnTo>
                  <a:lnTo>
                    <a:pt x="868" y="142"/>
                  </a:lnTo>
                  <a:lnTo>
                    <a:pt x="862" y="138"/>
                  </a:lnTo>
                  <a:lnTo>
                    <a:pt x="862" y="138"/>
                  </a:lnTo>
                  <a:lnTo>
                    <a:pt x="856" y="136"/>
                  </a:lnTo>
                  <a:lnTo>
                    <a:pt x="856" y="136"/>
                  </a:lnTo>
                  <a:lnTo>
                    <a:pt x="846" y="138"/>
                  </a:lnTo>
                  <a:lnTo>
                    <a:pt x="836" y="142"/>
                  </a:lnTo>
                  <a:lnTo>
                    <a:pt x="826" y="144"/>
                  </a:lnTo>
                  <a:lnTo>
                    <a:pt x="818" y="146"/>
                  </a:lnTo>
                  <a:lnTo>
                    <a:pt x="818" y="146"/>
                  </a:lnTo>
                  <a:lnTo>
                    <a:pt x="818" y="146"/>
                  </a:lnTo>
                  <a:lnTo>
                    <a:pt x="818" y="146"/>
                  </a:lnTo>
                  <a:lnTo>
                    <a:pt x="814" y="146"/>
                  </a:lnTo>
                  <a:lnTo>
                    <a:pt x="812" y="144"/>
                  </a:lnTo>
                  <a:lnTo>
                    <a:pt x="810" y="142"/>
                  </a:lnTo>
                  <a:lnTo>
                    <a:pt x="806" y="142"/>
                  </a:lnTo>
                  <a:lnTo>
                    <a:pt x="806" y="142"/>
                  </a:lnTo>
                  <a:lnTo>
                    <a:pt x="806" y="142"/>
                  </a:lnTo>
                  <a:lnTo>
                    <a:pt x="806" y="142"/>
                  </a:lnTo>
                  <a:lnTo>
                    <a:pt x="800" y="142"/>
                  </a:lnTo>
                  <a:lnTo>
                    <a:pt x="796" y="144"/>
                  </a:lnTo>
                  <a:lnTo>
                    <a:pt x="786" y="150"/>
                  </a:lnTo>
                  <a:lnTo>
                    <a:pt x="778" y="158"/>
                  </a:lnTo>
                  <a:lnTo>
                    <a:pt x="768" y="164"/>
                  </a:lnTo>
                  <a:lnTo>
                    <a:pt x="768" y="164"/>
                  </a:lnTo>
                  <a:lnTo>
                    <a:pt x="752" y="168"/>
                  </a:lnTo>
                  <a:lnTo>
                    <a:pt x="738" y="170"/>
                  </a:lnTo>
                  <a:lnTo>
                    <a:pt x="738" y="170"/>
                  </a:lnTo>
                  <a:lnTo>
                    <a:pt x="736" y="170"/>
                  </a:lnTo>
                  <a:lnTo>
                    <a:pt x="736" y="170"/>
                  </a:lnTo>
                  <a:lnTo>
                    <a:pt x="732" y="170"/>
                  </a:lnTo>
                  <a:lnTo>
                    <a:pt x="728" y="168"/>
                  </a:lnTo>
                  <a:lnTo>
                    <a:pt x="728" y="168"/>
                  </a:lnTo>
                  <a:lnTo>
                    <a:pt x="718" y="166"/>
                  </a:lnTo>
                  <a:lnTo>
                    <a:pt x="718" y="166"/>
                  </a:lnTo>
                  <a:lnTo>
                    <a:pt x="716" y="166"/>
                  </a:lnTo>
                  <a:lnTo>
                    <a:pt x="716" y="166"/>
                  </a:lnTo>
                  <a:lnTo>
                    <a:pt x="710" y="168"/>
                  </a:lnTo>
                  <a:lnTo>
                    <a:pt x="706" y="174"/>
                  </a:lnTo>
                  <a:lnTo>
                    <a:pt x="704" y="178"/>
                  </a:lnTo>
                  <a:lnTo>
                    <a:pt x="700" y="182"/>
                  </a:lnTo>
                  <a:lnTo>
                    <a:pt x="700" y="182"/>
                  </a:lnTo>
                  <a:lnTo>
                    <a:pt x="694" y="186"/>
                  </a:lnTo>
                  <a:lnTo>
                    <a:pt x="688" y="186"/>
                  </a:lnTo>
                  <a:lnTo>
                    <a:pt x="688" y="186"/>
                  </a:lnTo>
                  <a:lnTo>
                    <a:pt x="684" y="186"/>
                  </a:lnTo>
                  <a:lnTo>
                    <a:pt x="684" y="186"/>
                  </a:lnTo>
                  <a:lnTo>
                    <a:pt x="678" y="184"/>
                  </a:lnTo>
                  <a:lnTo>
                    <a:pt x="678" y="184"/>
                  </a:lnTo>
                  <a:lnTo>
                    <a:pt x="674" y="184"/>
                  </a:lnTo>
                  <a:lnTo>
                    <a:pt x="674" y="184"/>
                  </a:lnTo>
                  <a:lnTo>
                    <a:pt x="672" y="198"/>
                  </a:lnTo>
                  <a:lnTo>
                    <a:pt x="670" y="210"/>
                  </a:lnTo>
                  <a:lnTo>
                    <a:pt x="666" y="216"/>
                  </a:lnTo>
                  <a:lnTo>
                    <a:pt x="662" y="220"/>
                  </a:lnTo>
                  <a:lnTo>
                    <a:pt x="656" y="224"/>
                  </a:lnTo>
                  <a:lnTo>
                    <a:pt x="648" y="224"/>
                  </a:lnTo>
                  <a:lnTo>
                    <a:pt x="648" y="224"/>
                  </a:lnTo>
                  <a:lnTo>
                    <a:pt x="646" y="224"/>
                  </a:lnTo>
                  <a:lnTo>
                    <a:pt x="646" y="224"/>
                  </a:lnTo>
                  <a:lnTo>
                    <a:pt x="642" y="234"/>
                  </a:lnTo>
                  <a:lnTo>
                    <a:pt x="640" y="238"/>
                  </a:lnTo>
                  <a:lnTo>
                    <a:pt x="636" y="244"/>
                  </a:lnTo>
                  <a:lnTo>
                    <a:pt x="636" y="244"/>
                  </a:lnTo>
                  <a:lnTo>
                    <a:pt x="620" y="256"/>
                  </a:lnTo>
                  <a:lnTo>
                    <a:pt x="604" y="268"/>
                  </a:lnTo>
                  <a:lnTo>
                    <a:pt x="604" y="268"/>
                  </a:lnTo>
                  <a:lnTo>
                    <a:pt x="578" y="284"/>
                  </a:lnTo>
                  <a:lnTo>
                    <a:pt x="554" y="300"/>
                  </a:lnTo>
                  <a:lnTo>
                    <a:pt x="554" y="300"/>
                  </a:lnTo>
                  <a:lnTo>
                    <a:pt x="542" y="308"/>
                  </a:lnTo>
                  <a:lnTo>
                    <a:pt x="528" y="314"/>
                  </a:lnTo>
                  <a:lnTo>
                    <a:pt x="514" y="322"/>
                  </a:lnTo>
                  <a:lnTo>
                    <a:pt x="510" y="326"/>
                  </a:lnTo>
                  <a:lnTo>
                    <a:pt x="508" y="330"/>
                  </a:lnTo>
                  <a:lnTo>
                    <a:pt x="508" y="330"/>
                  </a:lnTo>
                  <a:lnTo>
                    <a:pt x="506" y="336"/>
                  </a:lnTo>
                  <a:lnTo>
                    <a:pt x="506" y="342"/>
                  </a:lnTo>
                  <a:lnTo>
                    <a:pt x="508" y="346"/>
                  </a:lnTo>
                  <a:lnTo>
                    <a:pt x="508" y="352"/>
                  </a:lnTo>
                  <a:lnTo>
                    <a:pt x="508" y="352"/>
                  </a:lnTo>
                  <a:lnTo>
                    <a:pt x="504" y="358"/>
                  </a:lnTo>
                  <a:lnTo>
                    <a:pt x="502" y="364"/>
                  </a:lnTo>
                  <a:lnTo>
                    <a:pt x="498" y="368"/>
                  </a:lnTo>
                  <a:lnTo>
                    <a:pt x="496" y="374"/>
                  </a:lnTo>
                  <a:lnTo>
                    <a:pt x="496" y="374"/>
                  </a:lnTo>
                  <a:lnTo>
                    <a:pt x="498" y="378"/>
                  </a:lnTo>
                  <a:lnTo>
                    <a:pt x="502" y="380"/>
                  </a:lnTo>
                  <a:lnTo>
                    <a:pt x="506" y="384"/>
                  </a:lnTo>
                  <a:lnTo>
                    <a:pt x="508" y="388"/>
                  </a:lnTo>
                  <a:lnTo>
                    <a:pt x="508" y="388"/>
                  </a:lnTo>
                  <a:lnTo>
                    <a:pt x="506" y="392"/>
                  </a:lnTo>
                  <a:lnTo>
                    <a:pt x="504" y="398"/>
                  </a:lnTo>
                  <a:lnTo>
                    <a:pt x="502" y="402"/>
                  </a:lnTo>
                  <a:lnTo>
                    <a:pt x="502" y="408"/>
                  </a:lnTo>
                  <a:lnTo>
                    <a:pt x="502" y="408"/>
                  </a:lnTo>
                  <a:lnTo>
                    <a:pt x="506" y="412"/>
                  </a:lnTo>
                  <a:lnTo>
                    <a:pt x="510" y="418"/>
                  </a:lnTo>
                  <a:lnTo>
                    <a:pt x="514" y="420"/>
                  </a:lnTo>
                  <a:lnTo>
                    <a:pt x="520" y="422"/>
                  </a:lnTo>
                  <a:lnTo>
                    <a:pt x="520" y="422"/>
                  </a:lnTo>
                  <a:lnTo>
                    <a:pt x="520" y="422"/>
                  </a:lnTo>
                  <a:lnTo>
                    <a:pt x="520" y="422"/>
                  </a:lnTo>
                  <a:lnTo>
                    <a:pt x="528" y="420"/>
                  </a:lnTo>
                  <a:lnTo>
                    <a:pt x="536" y="416"/>
                  </a:lnTo>
                  <a:lnTo>
                    <a:pt x="550" y="406"/>
                  </a:lnTo>
                  <a:lnTo>
                    <a:pt x="550" y="406"/>
                  </a:lnTo>
                  <a:lnTo>
                    <a:pt x="560" y="398"/>
                  </a:lnTo>
                  <a:lnTo>
                    <a:pt x="566" y="394"/>
                  </a:lnTo>
                  <a:lnTo>
                    <a:pt x="572" y="392"/>
                  </a:lnTo>
                  <a:lnTo>
                    <a:pt x="572" y="392"/>
                  </a:lnTo>
                  <a:lnTo>
                    <a:pt x="574" y="392"/>
                  </a:lnTo>
                  <a:lnTo>
                    <a:pt x="574" y="392"/>
                  </a:lnTo>
                  <a:lnTo>
                    <a:pt x="578" y="396"/>
                  </a:lnTo>
                  <a:lnTo>
                    <a:pt x="578" y="400"/>
                  </a:lnTo>
                  <a:lnTo>
                    <a:pt x="578" y="406"/>
                  </a:lnTo>
                  <a:lnTo>
                    <a:pt x="576" y="410"/>
                  </a:lnTo>
                  <a:lnTo>
                    <a:pt x="576" y="410"/>
                  </a:lnTo>
                  <a:lnTo>
                    <a:pt x="570" y="414"/>
                  </a:lnTo>
                  <a:lnTo>
                    <a:pt x="568" y="416"/>
                  </a:lnTo>
                  <a:lnTo>
                    <a:pt x="570" y="420"/>
                  </a:lnTo>
                  <a:lnTo>
                    <a:pt x="570" y="420"/>
                  </a:lnTo>
                  <a:lnTo>
                    <a:pt x="570" y="422"/>
                  </a:lnTo>
                  <a:lnTo>
                    <a:pt x="574" y="424"/>
                  </a:lnTo>
                  <a:lnTo>
                    <a:pt x="578" y="426"/>
                  </a:lnTo>
                  <a:lnTo>
                    <a:pt x="578" y="426"/>
                  </a:lnTo>
                  <a:lnTo>
                    <a:pt x="582" y="430"/>
                  </a:lnTo>
                  <a:lnTo>
                    <a:pt x="584" y="434"/>
                  </a:lnTo>
                  <a:lnTo>
                    <a:pt x="582" y="438"/>
                  </a:lnTo>
                  <a:lnTo>
                    <a:pt x="582" y="444"/>
                  </a:lnTo>
                  <a:lnTo>
                    <a:pt x="582" y="444"/>
                  </a:lnTo>
                  <a:lnTo>
                    <a:pt x="586" y="446"/>
                  </a:lnTo>
                  <a:lnTo>
                    <a:pt x="588" y="450"/>
                  </a:lnTo>
                  <a:lnTo>
                    <a:pt x="588" y="450"/>
                  </a:lnTo>
                  <a:lnTo>
                    <a:pt x="588" y="456"/>
                  </a:lnTo>
                  <a:lnTo>
                    <a:pt x="586" y="462"/>
                  </a:lnTo>
                  <a:lnTo>
                    <a:pt x="586" y="462"/>
                  </a:lnTo>
                  <a:lnTo>
                    <a:pt x="588" y="468"/>
                  </a:lnTo>
                  <a:lnTo>
                    <a:pt x="588" y="470"/>
                  </a:lnTo>
                  <a:lnTo>
                    <a:pt x="592" y="470"/>
                  </a:lnTo>
                  <a:lnTo>
                    <a:pt x="592" y="470"/>
                  </a:lnTo>
                  <a:lnTo>
                    <a:pt x="600" y="468"/>
                  </a:lnTo>
                  <a:lnTo>
                    <a:pt x="600" y="468"/>
                  </a:lnTo>
                  <a:lnTo>
                    <a:pt x="606" y="466"/>
                  </a:lnTo>
                  <a:lnTo>
                    <a:pt x="610" y="464"/>
                  </a:lnTo>
                  <a:lnTo>
                    <a:pt x="616" y="456"/>
                  </a:lnTo>
                  <a:lnTo>
                    <a:pt x="616" y="456"/>
                  </a:lnTo>
                  <a:lnTo>
                    <a:pt x="622" y="454"/>
                  </a:lnTo>
                  <a:lnTo>
                    <a:pt x="626" y="452"/>
                  </a:lnTo>
                  <a:lnTo>
                    <a:pt x="636" y="450"/>
                  </a:lnTo>
                  <a:lnTo>
                    <a:pt x="636" y="450"/>
                  </a:lnTo>
                  <a:lnTo>
                    <a:pt x="642" y="448"/>
                  </a:lnTo>
                  <a:lnTo>
                    <a:pt x="644" y="444"/>
                  </a:lnTo>
                  <a:lnTo>
                    <a:pt x="644" y="440"/>
                  </a:lnTo>
                  <a:lnTo>
                    <a:pt x="644" y="434"/>
                  </a:lnTo>
                  <a:lnTo>
                    <a:pt x="642" y="424"/>
                  </a:lnTo>
                  <a:lnTo>
                    <a:pt x="644" y="418"/>
                  </a:lnTo>
                  <a:lnTo>
                    <a:pt x="646" y="414"/>
                  </a:lnTo>
                  <a:lnTo>
                    <a:pt x="646" y="414"/>
                  </a:lnTo>
                  <a:lnTo>
                    <a:pt x="650" y="410"/>
                  </a:lnTo>
                  <a:lnTo>
                    <a:pt x="656" y="406"/>
                  </a:lnTo>
                  <a:lnTo>
                    <a:pt x="666" y="400"/>
                  </a:lnTo>
                  <a:lnTo>
                    <a:pt x="668" y="396"/>
                  </a:lnTo>
                  <a:lnTo>
                    <a:pt x="670" y="394"/>
                  </a:lnTo>
                  <a:lnTo>
                    <a:pt x="666" y="390"/>
                  </a:lnTo>
                  <a:lnTo>
                    <a:pt x="658" y="386"/>
                  </a:lnTo>
                  <a:lnTo>
                    <a:pt x="658" y="386"/>
                  </a:lnTo>
                  <a:lnTo>
                    <a:pt x="662" y="382"/>
                  </a:lnTo>
                  <a:lnTo>
                    <a:pt x="666" y="382"/>
                  </a:lnTo>
                  <a:lnTo>
                    <a:pt x="666" y="382"/>
                  </a:lnTo>
                  <a:lnTo>
                    <a:pt x="672" y="382"/>
                  </a:lnTo>
                  <a:lnTo>
                    <a:pt x="672" y="382"/>
                  </a:lnTo>
                  <a:lnTo>
                    <a:pt x="678" y="384"/>
                  </a:lnTo>
                  <a:lnTo>
                    <a:pt x="678" y="384"/>
                  </a:lnTo>
                  <a:lnTo>
                    <a:pt x="682" y="382"/>
                  </a:lnTo>
                  <a:lnTo>
                    <a:pt x="686" y="380"/>
                  </a:lnTo>
                  <a:lnTo>
                    <a:pt x="686" y="380"/>
                  </a:lnTo>
                  <a:lnTo>
                    <a:pt x="686" y="378"/>
                  </a:lnTo>
                  <a:lnTo>
                    <a:pt x="686" y="374"/>
                  </a:lnTo>
                  <a:lnTo>
                    <a:pt x="682" y="370"/>
                  </a:lnTo>
                  <a:lnTo>
                    <a:pt x="670" y="362"/>
                  </a:lnTo>
                  <a:lnTo>
                    <a:pt x="670" y="362"/>
                  </a:lnTo>
                  <a:lnTo>
                    <a:pt x="666" y="358"/>
                  </a:lnTo>
                  <a:lnTo>
                    <a:pt x="664" y="354"/>
                  </a:lnTo>
                  <a:lnTo>
                    <a:pt x="664" y="348"/>
                  </a:lnTo>
                  <a:lnTo>
                    <a:pt x="668" y="342"/>
                  </a:lnTo>
                  <a:lnTo>
                    <a:pt x="668" y="342"/>
                  </a:lnTo>
                  <a:lnTo>
                    <a:pt x="674" y="330"/>
                  </a:lnTo>
                  <a:lnTo>
                    <a:pt x="678" y="318"/>
                  </a:lnTo>
                  <a:lnTo>
                    <a:pt x="678" y="318"/>
                  </a:lnTo>
                  <a:lnTo>
                    <a:pt x="692" y="314"/>
                  </a:lnTo>
                  <a:lnTo>
                    <a:pt x="704" y="310"/>
                  </a:lnTo>
                  <a:lnTo>
                    <a:pt x="704" y="310"/>
                  </a:lnTo>
                  <a:lnTo>
                    <a:pt x="712" y="308"/>
                  </a:lnTo>
                  <a:lnTo>
                    <a:pt x="716" y="304"/>
                  </a:lnTo>
                  <a:lnTo>
                    <a:pt x="722" y="294"/>
                  </a:lnTo>
                  <a:lnTo>
                    <a:pt x="722" y="294"/>
                  </a:lnTo>
                  <a:lnTo>
                    <a:pt x="736" y="276"/>
                  </a:lnTo>
                  <a:lnTo>
                    <a:pt x="754" y="260"/>
                  </a:lnTo>
                  <a:lnTo>
                    <a:pt x="754" y="260"/>
                  </a:lnTo>
                  <a:lnTo>
                    <a:pt x="762" y="258"/>
                  </a:lnTo>
                  <a:lnTo>
                    <a:pt x="770" y="256"/>
                  </a:lnTo>
                  <a:lnTo>
                    <a:pt x="770" y="256"/>
                  </a:lnTo>
                  <a:lnTo>
                    <a:pt x="778" y="258"/>
                  </a:lnTo>
                  <a:lnTo>
                    <a:pt x="784" y="262"/>
                  </a:lnTo>
                  <a:lnTo>
                    <a:pt x="786" y="266"/>
                  </a:lnTo>
                  <a:lnTo>
                    <a:pt x="786" y="270"/>
                  </a:lnTo>
                  <a:lnTo>
                    <a:pt x="786" y="274"/>
                  </a:lnTo>
                  <a:lnTo>
                    <a:pt x="786" y="274"/>
                  </a:lnTo>
                  <a:lnTo>
                    <a:pt x="780" y="280"/>
                  </a:lnTo>
                  <a:lnTo>
                    <a:pt x="774" y="286"/>
                  </a:lnTo>
                  <a:lnTo>
                    <a:pt x="758" y="294"/>
                  </a:lnTo>
                  <a:lnTo>
                    <a:pt x="742" y="302"/>
                  </a:lnTo>
                  <a:lnTo>
                    <a:pt x="734" y="306"/>
                  </a:lnTo>
                  <a:lnTo>
                    <a:pt x="728" y="312"/>
                  </a:lnTo>
                  <a:lnTo>
                    <a:pt x="728" y="312"/>
                  </a:lnTo>
                  <a:lnTo>
                    <a:pt x="726" y="316"/>
                  </a:lnTo>
                  <a:lnTo>
                    <a:pt x="724" y="322"/>
                  </a:lnTo>
                  <a:lnTo>
                    <a:pt x="724" y="334"/>
                  </a:lnTo>
                  <a:lnTo>
                    <a:pt x="724" y="334"/>
                  </a:lnTo>
                  <a:lnTo>
                    <a:pt x="722" y="346"/>
                  </a:lnTo>
                  <a:lnTo>
                    <a:pt x="718" y="356"/>
                  </a:lnTo>
                  <a:lnTo>
                    <a:pt x="718" y="356"/>
                  </a:lnTo>
                  <a:lnTo>
                    <a:pt x="714" y="366"/>
                  </a:lnTo>
                  <a:lnTo>
                    <a:pt x="712" y="372"/>
                  </a:lnTo>
                  <a:lnTo>
                    <a:pt x="714" y="376"/>
                  </a:lnTo>
                  <a:lnTo>
                    <a:pt x="714" y="376"/>
                  </a:lnTo>
                  <a:lnTo>
                    <a:pt x="720" y="378"/>
                  </a:lnTo>
                  <a:lnTo>
                    <a:pt x="726" y="380"/>
                  </a:lnTo>
                  <a:lnTo>
                    <a:pt x="738" y="382"/>
                  </a:lnTo>
                  <a:lnTo>
                    <a:pt x="738" y="382"/>
                  </a:lnTo>
                  <a:lnTo>
                    <a:pt x="748" y="384"/>
                  </a:lnTo>
                  <a:lnTo>
                    <a:pt x="748" y="384"/>
                  </a:lnTo>
                  <a:lnTo>
                    <a:pt x="752" y="384"/>
                  </a:lnTo>
                  <a:lnTo>
                    <a:pt x="758" y="382"/>
                  </a:lnTo>
                  <a:lnTo>
                    <a:pt x="758" y="382"/>
                  </a:lnTo>
                  <a:lnTo>
                    <a:pt x="770" y="376"/>
                  </a:lnTo>
                  <a:lnTo>
                    <a:pt x="782" y="372"/>
                  </a:lnTo>
                  <a:lnTo>
                    <a:pt x="782" y="372"/>
                  </a:lnTo>
                  <a:lnTo>
                    <a:pt x="790" y="370"/>
                  </a:lnTo>
                  <a:lnTo>
                    <a:pt x="798" y="368"/>
                  </a:lnTo>
                  <a:lnTo>
                    <a:pt x="798" y="368"/>
                  </a:lnTo>
                  <a:lnTo>
                    <a:pt x="804" y="370"/>
                  </a:lnTo>
                  <a:lnTo>
                    <a:pt x="806" y="370"/>
                  </a:lnTo>
                  <a:lnTo>
                    <a:pt x="806" y="370"/>
                  </a:lnTo>
                  <a:lnTo>
                    <a:pt x="810" y="374"/>
                  </a:lnTo>
                  <a:lnTo>
                    <a:pt x="810" y="380"/>
                  </a:lnTo>
                  <a:lnTo>
                    <a:pt x="810" y="392"/>
                  </a:lnTo>
                  <a:lnTo>
                    <a:pt x="810" y="392"/>
                  </a:lnTo>
                  <a:lnTo>
                    <a:pt x="806" y="392"/>
                  </a:lnTo>
                  <a:lnTo>
                    <a:pt x="806" y="392"/>
                  </a:lnTo>
                  <a:lnTo>
                    <a:pt x="790" y="390"/>
                  </a:lnTo>
                  <a:lnTo>
                    <a:pt x="790" y="390"/>
                  </a:lnTo>
                  <a:lnTo>
                    <a:pt x="772" y="388"/>
                  </a:lnTo>
                  <a:lnTo>
                    <a:pt x="772" y="388"/>
                  </a:lnTo>
                  <a:lnTo>
                    <a:pt x="762" y="388"/>
                  </a:lnTo>
                  <a:lnTo>
                    <a:pt x="762" y="388"/>
                  </a:lnTo>
                  <a:lnTo>
                    <a:pt x="754" y="390"/>
                  </a:lnTo>
                  <a:lnTo>
                    <a:pt x="748" y="394"/>
                  </a:lnTo>
                  <a:lnTo>
                    <a:pt x="746" y="398"/>
                  </a:lnTo>
                  <a:lnTo>
                    <a:pt x="746" y="402"/>
                  </a:lnTo>
                  <a:lnTo>
                    <a:pt x="746" y="412"/>
                  </a:lnTo>
                  <a:lnTo>
                    <a:pt x="748" y="422"/>
                  </a:lnTo>
                  <a:lnTo>
                    <a:pt x="748" y="422"/>
                  </a:lnTo>
                  <a:lnTo>
                    <a:pt x="748" y="428"/>
                  </a:lnTo>
                  <a:lnTo>
                    <a:pt x="748" y="434"/>
                  </a:lnTo>
                  <a:lnTo>
                    <a:pt x="744" y="438"/>
                  </a:lnTo>
                  <a:lnTo>
                    <a:pt x="740" y="440"/>
                  </a:lnTo>
                  <a:lnTo>
                    <a:pt x="736" y="440"/>
                  </a:lnTo>
                  <a:lnTo>
                    <a:pt x="736" y="440"/>
                  </a:lnTo>
                  <a:lnTo>
                    <a:pt x="736" y="440"/>
                  </a:lnTo>
                  <a:lnTo>
                    <a:pt x="736" y="440"/>
                  </a:lnTo>
                  <a:lnTo>
                    <a:pt x="734" y="440"/>
                  </a:lnTo>
                  <a:lnTo>
                    <a:pt x="732" y="438"/>
                  </a:lnTo>
                  <a:lnTo>
                    <a:pt x="730" y="434"/>
                  </a:lnTo>
                  <a:lnTo>
                    <a:pt x="730" y="428"/>
                  </a:lnTo>
                  <a:lnTo>
                    <a:pt x="728" y="424"/>
                  </a:lnTo>
                  <a:lnTo>
                    <a:pt x="728" y="424"/>
                  </a:lnTo>
                  <a:lnTo>
                    <a:pt x="724" y="420"/>
                  </a:lnTo>
                  <a:lnTo>
                    <a:pt x="720" y="420"/>
                  </a:lnTo>
                  <a:lnTo>
                    <a:pt x="720" y="420"/>
                  </a:lnTo>
                  <a:lnTo>
                    <a:pt x="714" y="420"/>
                  </a:lnTo>
                  <a:lnTo>
                    <a:pt x="708" y="424"/>
                  </a:lnTo>
                  <a:lnTo>
                    <a:pt x="708" y="424"/>
                  </a:lnTo>
                  <a:lnTo>
                    <a:pt x="704" y="428"/>
                  </a:lnTo>
                  <a:lnTo>
                    <a:pt x="700" y="432"/>
                  </a:lnTo>
                  <a:lnTo>
                    <a:pt x="700" y="432"/>
                  </a:lnTo>
                  <a:lnTo>
                    <a:pt x="694" y="436"/>
                  </a:lnTo>
                  <a:lnTo>
                    <a:pt x="692" y="438"/>
                  </a:lnTo>
                  <a:lnTo>
                    <a:pt x="690" y="440"/>
                  </a:lnTo>
                  <a:lnTo>
                    <a:pt x="690" y="440"/>
                  </a:lnTo>
                  <a:lnTo>
                    <a:pt x="690" y="442"/>
                  </a:lnTo>
                  <a:lnTo>
                    <a:pt x="690" y="444"/>
                  </a:lnTo>
                  <a:lnTo>
                    <a:pt x="694" y="448"/>
                  </a:lnTo>
                  <a:lnTo>
                    <a:pt x="694" y="448"/>
                  </a:lnTo>
                  <a:lnTo>
                    <a:pt x="694" y="458"/>
                  </a:lnTo>
                  <a:lnTo>
                    <a:pt x="694" y="458"/>
                  </a:lnTo>
                  <a:lnTo>
                    <a:pt x="692" y="468"/>
                  </a:lnTo>
                  <a:lnTo>
                    <a:pt x="692" y="472"/>
                  </a:lnTo>
                  <a:lnTo>
                    <a:pt x="690" y="476"/>
                  </a:lnTo>
                  <a:lnTo>
                    <a:pt x="690" y="476"/>
                  </a:lnTo>
                  <a:lnTo>
                    <a:pt x="684" y="480"/>
                  </a:lnTo>
                  <a:lnTo>
                    <a:pt x="680" y="480"/>
                  </a:lnTo>
                  <a:lnTo>
                    <a:pt x="680" y="480"/>
                  </a:lnTo>
                  <a:lnTo>
                    <a:pt x="678" y="480"/>
                  </a:lnTo>
                  <a:lnTo>
                    <a:pt x="678" y="480"/>
                  </a:lnTo>
                  <a:lnTo>
                    <a:pt x="678" y="480"/>
                  </a:lnTo>
                  <a:lnTo>
                    <a:pt x="678" y="480"/>
                  </a:lnTo>
                  <a:lnTo>
                    <a:pt x="670" y="482"/>
                  </a:lnTo>
                  <a:lnTo>
                    <a:pt x="670" y="482"/>
                  </a:lnTo>
                  <a:lnTo>
                    <a:pt x="666" y="484"/>
                  </a:lnTo>
                  <a:lnTo>
                    <a:pt x="664" y="488"/>
                  </a:lnTo>
                  <a:lnTo>
                    <a:pt x="660" y="498"/>
                  </a:lnTo>
                  <a:lnTo>
                    <a:pt x="660" y="498"/>
                  </a:lnTo>
                  <a:lnTo>
                    <a:pt x="654" y="496"/>
                  </a:lnTo>
                  <a:lnTo>
                    <a:pt x="648" y="492"/>
                  </a:lnTo>
                  <a:lnTo>
                    <a:pt x="648" y="492"/>
                  </a:lnTo>
                  <a:lnTo>
                    <a:pt x="646" y="490"/>
                  </a:lnTo>
                  <a:lnTo>
                    <a:pt x="646" y="488"/>
                  </a:lnTo>
                  <a:lnTo>
                    <a:pt x="648" y="482"/>
                  </a:lnTo>
                  <a:lnTo>
                    <a:pt x="648" y="482"/>
                  </a:lnTo>
                  <a:lnTo>
                    <a:pt x="648" y="476"/>
                  </a:lnTo>
                  <a:lnTo>
                    <a:pt x="646" y="474"/>
                  </a:lnTo>
                  <a:lnTo>
                    <a:pt x="644" y="472"/>
                  </a:lnTo>
                  <a:lnTo>
                    <a:pt x="640" y="472"/>
                  </a:lnTo>
                  <a:lnTo>
                    <a:pt x="640" y="472"/>
                  </a:lnTo>
                  <a:lnTo>
                    <a:pt x="632" y="472"/>
                  </a:lnTo>
                  <a:lnTo>
                    <a:pt x="632" y="472"/>
                  </a:lnTo>
                  <a:lnTo>
                    <a:pt x="626" y="474"/>
                  </a:lnTo>
                  <a:lnTo>
                    <a:pt x="622" y="478"/>
                  </a:lnTo>
                  <a:lnTo>
                    <a:pt x="612" y="486"/>
                  </a:lnTo>
                  <a:lnTo>
                    <a:pt x="602" y="496"/>
                  </a:lnTo>
                  <a:lnTo>
                    <a:pt x="596" y="498"/>
                  </a:lnTo>
                  <a:lnTo>
                    <a:pt x="588" y="500"/>
                  </a:lnTo>
                  <a:lnTo>
                    <a:pt x="588" y="500"/>
                  </a:lnTo>
                  <a:lnTo>
                    <a:pt x="584" y="492"/>
                  </a:lnTo>
                  <a:lnTo>
                    <a:pt x="576" y="490"/>
                  </a:lnTo>
                  <a:lnTo>
                    <a:pt x="576" y="490"/>
                  </a:lnTo>
                  <a:lnTo>
                    <a:pt x="572" y="490"/>
                  </a:lnTo>
                  <a:lnTo>
                    <a:pt x="566" y="492"/>
                  </a:lnTo>
                  <a:lnTo>
                    <a:pt x="554" y="502"/>
                  </a:lnTo>
                  <a:lnTo>
                    <a:pt x="554" y="502"/>
                  </a:lnTo>
                  <a:lnTo>
                    <a:pt x="546" y="496"/>
                  </a:lnTo>
                  <a:lnTo>
                    <a:pt x="538" y="490"/>
                  </a:lnTo>
                  <a:lnTo>
                    <a:pt x="536" y="484"/>
                  </a:lnTo>
                  <a:lnTo>
                    <a:pt x="536" y="480"/>
                  </a:lnTo>
                  <a:lnTo>
                    <a:pt x="538" y="476"/>
                  </a:lnTo>
                  <a:lnTo>
                    <a:pt x="542" y="472"/>
                  </a:lnTo>
                  <a:lnTo>
                    <a:pt x="542" y="472"/>
                  </a:lnTo>
                  <a:lnTo>
                    <a:pt x="546" y="468"/>
                  </a:lnTo>
                  <a:lnTo>
                    <a:pt x="550" y="464"/>
                  </a:lnTo>
                  <a:lnTo>
                    <a:pt x="550" y="464"/>
                  </a:lnTo>
                  <a:lnTo>
                    <a:pt x="552" y="462"/>
                  </a:lnTo>
                  <a:lnTo>
                    <a:pt x="552" y="460"/>
                  </a:lnTo>
                  <a:lnTo>
                    <a:pt x="550" y="456"/>
                  </a:lnTo>
                  <a:lnTo>
                    <a:pt x="552" y="454"/>
                  </a:lnTo>
                  <a:lnTo>
                    <a:pt x="552" y="454"/>
                  </a:lnTo>
                  <a:lnTo>
                    <a:pt x="558" y="446"/>
                  </a:lnTo>
                  <a:lnTo>
                    <a:pt x="560" y="442"/>
                  </a:lnTo>
                  <a:lnTo>
                    <a:pt x="562" y="436"/>
                  </a:lnTo>
                  <a:lnTo>
                    <a:pt x="562" y="436"/>
                  </a:lnTo>
                  <a:lnTo>
                    <a:pt x="562" y="430"/>
                  </a:lnTo>
                  <a:lnTo>
                    <a:pt x="562" y="424"/>
                  </a:lnTo>
                  <a:lnTo>
                    <a:pt x="558" y="420"/>
                  </a:lnTo>
                  <a:lnTo>
                    <a:pt x="554" y="420"/>
                  </a:lnTo>
                  <a:lnTo>
                    <a:pt x="554" y="420"/>
                  </a:lnTo>
                  <a:lnTo>
                    <a:pt x="544" y="422"/>
                  </a:lnTo>
                  <a:lnTo>
                    <a:pt x="532" y="430"/>
                  </a:lnTo>
                  <a:lnTo>
                    <a:pt x="532" y="430"/>
                  </a:lnTo>
                  <a:lnTo>
                    <a:pt x="520" y="438"/>
                  </a:lnTo>
                  <a:lnTo>
                    <a:pt x="516" y="444"/>
                  </a:lnTo>
                  <a:lnTo>
                    <a:pt x="512" y="450"/>
                  </a:lnTo>
                  <a:lnTo>
                    <a:pt x="512" y="450"/>
                  </a:lnTo>
                  <a:lnTo>
                    <a:pt x="514" y="456"/>
                  </a:lnTo>
                  <a:lnTo>
                    <a:pt x="516" y="462"/>
                  </a:lnTo>
                  <a:lnTo>
                    <a:pt x="520" y="468"/>
                  </a:lnTo>
                  <a:lnTo>
                    <a:pt x="522" y="474"/>
                  </a:lnTo>
                  <a:lnTo>
                    <a:pt x="522" y="474"/>
                  </a:lnTo>
                  <a:lnTo>
                    <a:pt x="522" y="484"/>
                  </a:lnTo>
                  <a:lnTo>
                    <a:pt x="518" y="496"/>
                  </a:lnTo>
                  <a:lnTo>
                    <a:pt x="514" y="500"/>
                  </a:lnTo>
                  <a:lnTo>
                    <a:pt x="510" y="502"/>
                  </a:lnTo>
                  <a:lnTo>
                    <a:pt x="504" y="504"/>
                  </a:lnTo>
                  <a:lnTo>
                    <a:pt x="496" y="506"/>
                  </a:lnTo>
                  <a:lnTo>
                    <a:pt x="496" y="506"/>
                  </a:lnTo>
                  <a:lnTo>
                    <a:pt x="494" y="506"/>
                  </a:lnTo>
                  <a:lnTo>
                    <a:pt x="494" y="506"/>
                  </a:lnTo>
                  <a:lnTo>
                    <a:pt x="480" y="504"/>
                  </a:lnTo>
                  <a:lnTo>
                    <a:pt x="480" y="504"/>
                  </a:lnTo>
                  <a:lnTo>
                    <a:pt x="474" y="504"/>
                  </a:lnTo>
                  <a:lnTo>
                    <a:pt x="468" y="508"/>
                  </a:lnTo>
                  <a:lnTo>
                    <a:pt x="468" y="508"/>
                  </a:lnTo>
                  <a:lnTo>
                    <a:pt x="464" y="512"/>
                  </a:lnTo>
                  <a:lnTo>
                    <a:pt x="462" y="516"/>
                  </a:lnTo>
                  <a:lnTo>
                    <a:pt x="460" y="522"/>
                  </a:lnTo>
                  <a:lnTo>
                    <a:pt x="458" y="526"/>
                  </a:lnTo>
                  <a:lnTo>
                    <a:pt x="458" y="526"/>
                  </a:lnTo>
                  <a:lnTo>
                    <a:pt x="452" y="530"/>
                  </a:lnTo>
                  <a:lnTo>
                    <a:pt x="446" y="534"/>
                  </a:lnTo>
                  <a:lnTo>
                    <a:pt x="434" y="540"/>
                  </a:lnTo>
                  <a:lnTo>
                    <a:pt x="434" y="540"/>
                  </a:lnTo>
                  <a:lnTo>
                    <a:pt x="426" y="544"/>
                  </a:lnTo>
                  <a:lnTo>
                    <a:pt x="422" y="550"/>
                  </a:lnTo>
                  <a:lnTo>
                    <a:pt x="412" y="560"/>
                  </a:lnTo>
                  <a:lnTo>
                    <a:pt x="412" y="560"/>
                  </a:lnTo>
                  <a:lnTo>
                    <a:pt x="408" y="562"/>
                  </a:lnTo>
                  <a:lnTo>
                    <a:pt x="402" y="564"/>
                  </a:lnTo>
                  <a:lnTo>
                    <a:pt x="392" y="568"/>
                  </a:lnTo>
                  <a:lnTo>
                    <a:pt x="392" y="568"/>
                  </a:lnTo>
                  <a:lnTo>
                    <a:pt x="386" y="572"/>
                  </a:lnTo>
                  <a:lnTo>
                    <a:pt x="384" y="578"/>
                  </a:lnTo>
                  <a:lnTo>
                    <a:pt x="380" y="582"/>
                  </a:lnTo>
                  <a:lnTo>
                    <a:pt x="374" y="584"/>
                  </a:lnTo>
                  <a:lnTo>
                    <a:pt x="374" y="584"/>
                  </a:lnTo>
                  <a:lnTo>
                    <a:pt x="368" y="584"/>
                  </a:lnTo>
                  <a:lnTo>
                    <a:pt x="368" y="584"/>
                  </a:lnTo>
                  <a:lnTo>
                    <a:pt x="362" y="584"/>
                  </a:lnTo>
                  <a:lnTo>
                    <a:pt x="362" y="584"/>
                  </a:lnTo>
                  <a:lnTo>
                    <a:pt x="360" y="582"/>
                  </a:lnTo>
                  <a:lnTo>
                    <a:pt x="360" y="578"/>
                  </a:lnTo>
                  <a:lnTo>
                    <a:pt x="360" y="576"/>
                  </a:lnTo>
                  <a:lnTo>
                    <a:pt x="360" y="574"/>
                  </a:lnTo>
                  <a:lnTo>
                    <a:pt x="360" y="574"/>
                  </a:lnTo>
                  <a:lnTo>
                    <a:pt x="356" y="572"/>
                  </a:lnTo>
                  <a:lnTo>
                    <a:pt x="356" y="572"/>
                  </a:lnTo>
                  <a:lnTo>
                    <a:pt x="352" y="574"/>
                  </a:lnTo>
                  <a:lnTo>
                    <a:pt x="348" y="578"/>
                  </a:lnTo>
                  <a:lnTo>
                    <a:pt x="344" y="588"/>
                  </a:lnTo>
                  <a:lnTo>
                    <a:pt x="344" y="588"/>
                  </a:lnTo>
                  <a:lnTo>
                    <a:pt x="346" y="592"/>
                  </a:lnTo>
                  <a:lnTo>
                    <a:pt x="346" y="594"/>
                  </a:lnTo>
                  <a:lnTo>
                    <a:pt x="344" y="598"/>
                  </a:lnTo>
                  <a:lnTo>
                    <a:pt x="344" y="598"/>
                  </a:lnTo>
                  <a:lnTo>
                    <a:pt x="340" y="598"/>
                  </a:lnTo>
                  <a:lnTo>
                    <a:pt x="340" y="598"/>
                  </a:lnTo>
                  <a:lnTo>
                    <a:pt x="334" y="596"/>
                  </a:lnTo>
                  <a:lnTo>
                    <a:pt x="330" y="594"/>
                  </a:lnTo>
                  <a:lnTo>
                    <a:pt x="330" y="594"/>
                  </a:lnTo>
                  <a:lnTo>
                    <a:pt x="324" y="590"/>
                  </a:lnTo>
                  <a:lnTo>
                    <a:pt x="318" y="588"/>
                  </a:lnTo>
                  <a:lnTo>
                    <a:pt x="318" y="588"/>
                  </a:lnTo>
                  <a:lnTo>
                    <a:pt x="314" y="588"/>
                  </a:lnTo>
                  <a:lnTo>
                    <a:pt x="310" y="592"/>
                  </a:lnTo>
                  <a:lnTo>
                    <a:pt x="310" y="592"/>
                  </a:lnTo>
                  <a:lnTo>
                    <a:pt x="306" y="598"/>
                  </a:lnTo>
                  <a:lnTo>
                    <a:pt x="306" y="602"/>
                  </a:lnTo>
                  <a:lnTo>
                    <a:pt x="308" y="608"/>
                  </a:lnTo>
                  <a:lnTo>
                    <a:pt x="314" y="612"/>
                  </a:lnTo>
                  <a:lnTo>
                    <a:pt x="326" y="620"/>
                  </a:lnTo>
                  <a:lnTo>
                    <a:pt x="336" y="626"/>
                  </a:lnTo>
                  <a:lnTo>
                    <a:pt x="336" y="626"/>
                  </a:lnTo>
                  <a:lnTo>
                    <a:pt x="342" y="634"/>
                  </a:lnTo>
                  <a:lnTo>
                    <a:pt x="346" y="642"/>
                  </a:lnTo>
                  <a:lnTo>
                    <a:pt x="350" y="654"/>
                  </a:lnTo>
                  <a:lnTo>
                    <a:pt x="350" y="658"/>
                  </a:lnTo>
                  <a:lnTo>
                    <a:pt x="348" y="662"/>
                  </a:lnTo>
                  <a:lnTo>
                    <a:pt x="348" y="662"/>
                  </a:lnTo>
                  <a:lnTo>
                    <a:pt x="340" y="670"/>
                  </a:lnTo>
                  <a:lnTo>
                    <a:pt x="336" y="676"/>
                  </a:lnTo>
                  <a:lnTo>
                    <a:pt x="334" y="682"/>
                  </a:lnTo>
                  <a:lnTo>
                    <a:pt x="334" y="682"/>
                  </a:lnTo>
                  <a:lnTo>
                    <a:pt x="330" y="688"/>
                  </a:lnTo>
                  <a:lnTo>
                    <a:pt x="328" y="690"/>
                  </a:lnTo>
                  <a:lnTo>
                    <a:pt x="326" y="690"/>
                  </a:lnTo>
                  <a:lnTo>
                    <a:pt x="326" y="690"/>
                  </a:lnTo>
                  <a:lnTo>
                    <a:pt x="318" y="688"/>
                  </a:lnTo>
                  <a:lnTo>
                    <a:pt x="318" y="688"/>
                  </a:lnTo>
                  <a:lnTo>
                    <a:pt x="312" y="686"/>
                  </a:lnTo>
                  <a:lnTo>
                    <a:pt x="306" y="684"/>
                  </a:lnTo>
                  <a:lnTo>
                    <a:pt x="306" y="684"/>
                  </a:lnTo>
                  <a:lnTo>
                    <a:pt x="304" y="684"/>
                  </a:lnTo>
                  <a:lnTo>
                    <a:pt x="304" y="684"/>
                  </a:lnTo>
                  <a:lnTo>
                    <a:pt x="300" y="684"/>
                  </a:lnTo>
                  <a:lnTo>
                    <a:pt x="300" y="684"/>
                  </a:lnTo>
                  <a:lnTo>
                    <a:pt x="296" y="684"/>
                  </a:lnTo>
                  <a:lnTo>
                    <a:pt x="296" y="684"/>
                  </a:lnTo>
                  <a:lnTo>
                    <a:pt x="296" y="684"/>
                  </a:lnTo>
                  <a:lnTo>
                    <a:pt x="296" y="684"/>
                  </a:lnTo>
                  <a:lnTo>
                    <a:pt x="290" y="684"/>
                  </a:lnTo>
                  <a:lnTo>
                    <a:pt x="288" y="680"/>
                  </a:lnTo>
                  <a:lnTo>
                    <a:pt x="288" y="680"/>
                  </a:lnTo>
                  <a:lnTo>
                    <a:pt x="284" y="676"/>
                  </a:lnTo>
                  <a:lnTo>
                    <a:pt x="280" y="672"/>
                  </a:lnTo>
                  <a:lnTo>
                    <a:pt x="280" y="672"/>
                  </a:lnTo>
                  <a:lnTo>
                    <a:pt x="278" y="672"/>
                  </a:lnTo>
                  <a:lnTo>
                    <a:pt x="278" y="672"/>
                  </a:lnTo>
                  <a:lnTo>
                    <a:pt x="274" y="672"/>
                  </a:lnTo>
                  <a:lnTo>
                    <a:pt x="274" y="672"/>
                  </a:lnTo>
                  <a:lnTo>
                    <a:pt x="270" y="672"/>
                  </a:lnTo>
                  <a:lnTo>
                    <a:pt x="270" y="672"/>
                  </a:lnTo>
                  <a:lnTo>
                    <a:pt x="268" y="672"/>
                  </a:lnTo>
                  <a:lnTo>
                    <a:pt x="268" y="672"/>
                  </a:lnTo>
                  <a:lnTo>
                    <a:pt x="262" y="670"/>
                  </a:lnTo>
                  <a:lnTo>
                    <a:pt x="258" y="666"/>
                  </a:lnTo>
                  <a:lnTo>
                    <a:pt x="258" y="666"/>
                  </a:lnTo>
                  <a:lnTo>
                    <a:pt x="256" y="666"/>
                  </a:lnTo>
                  <a:lnTo>
                    <a:pt x="256" y="666"/>
                  </a:lnTo>
                  <a:lnTo>
                    <a:pt x="250" y="668"/>
                  </a:lnTo>
                  <a:lnTo>
                    <a:pt x="244" y="670"/>
                  </a:lnTo>
                  <a:lnTo>
                    <a:pt x="236" y="678"/>
                  </a:lnTo>
                  <a:lnTo>
                    <a:pt x="236" y="678"/>
                  </a:lnTo>
                  <a:lnTo>
                    <a:pt x="228" y="686"/>
                  </a:lnTo>
                  <a:lnTo>
                    <a:pt x="226" y="690"/>
                  </a:lnTo>
                  <a:lnTo>
                    <a:pt x="226" y="696"/>
                  </a:lnTo>
                  <a:lnTo>
                    <a:pt x="226" y="696"/>
                  </a:lnTo>
                  <a:lnTo>
                    <a:pt x="230" y="702"/>
                  </a:lnTo>
                  <a:lnTo>
                    <a:pt x="232" y="706"/>
                  </a:lnTo>
                  <a:lnTo>
                    <a:pt x="236" y="710"/>
                  </a:lnTo>
                  <a:lnTo>
                    <a:pt x="236" y="718"/>
                  </a:lnTo>
                  <a:lnTo>
                    <a:pt x="236" y="718"/>
                  </a:lnTo>
                  <a:lnTo>
                    <a:pt x="232" y="728"/>
                  </a:lnTo>
                  <a:lnTo>
                    <a:pt x="226" y="738"/>
                  </a:lnTo>
                  <a:lnTo>
                    <a:pt x="218" y="746"/>
                  </a:lnTo>
                  <a:lnTo>
                    <a:pt x="214" y="756"/>
                  </a:lnTo>
                  <a:lnTo>
                    <a:pt x="214" y="756"/>
                  </a:lnTo>
                  <a:lnTo>
                    <a:pt x="212" y="766"/>
                  </a:lnTo>
                  <a:lnTo>
                    <a:pt x="212" y="772"/>
                  </a:lnTo>
                  <a:lnTo>
                    <a:pt x="212" y="776"/>
                  </a:lnTo>
                  <a:lnTo>
                    <a:pt x="212" y="776"/>
                  </a:lnTo>
                  <a:lnTo>
                    <a:pt x="218" y="782"/>
                  </a:lnTo>
                  <a:lnTo>
                    <a:pt x="226" y="788"/>
                  </a:lnTo>
                  <a:lnTo>
                    <a:pt x="226" y="788"/>
                  </a:lnTo>
                  <a:lnTo>
                    <a:pt x="232" y="790"/>
                  </a:lnTo>
                  <a:lnTo>
                    <a:pt x="238" y="790"/>
                  </a:lnTo>
                  <a:lnTo>
                    <a:pt x="242" y="792"/>
                  </a:lnTo>
                  <a:lnTo>
                    <a:pt x="246" y="794"/>
                  </a:lnTo>
                  <a:lnTo>
                    <a:pt x="246" y="794"/>
                  </a:lnTo>
                  <a:lnTo>
                    <a:pt x="248" y="798"/>
                  </a:lnTo>
                  <a:lnTo>
                    <a:pt x="246" y="804"/>
                  </a:lnTo>
                  <a:lnTo>
                    <a:pt x="248" y="810"/>
                  </a:lnTo>
                  <a:lnTo>
                    <a:pt x="248" y="812"/>
                  </a:lnTo>
                  <a:lnTo>
                    <a:pt x="250" y="812"/>
                  </a:lnTo>
                  <a:lnTo>
                    <a:pt x="250" y="812"/>
                  </a:lnTo>
                  <a:lnTo>
                    <a:pt x="250" y="812"/>
                  </a:lnTo>
                  <a:lnTo>
                    <a:pt x="250" y="812"/>
                  </a:lnTo>
                  <a:lnTo>
                    <a:pt x="256" y="810"/>
                  </a:lnTo>
                  <a:lnTo>
                    <a:pt x="260" y="806"/>
                  </a:lnTo>
                  <a:lnTo>
                    <a:pt x="266" y="802"/>
                  </a:lnTo>
                  <a:lnTo>
                    <a:pt x="272" y="800"/>
                  </a:lnTo>
                  <a:lnTo>
                    <a:pt x="272" y="800"/>
                  </a:lnTo>
                  <a:lnTo>
                    <a:pt x="272" y="800"/>
                  </a:lnTo>
                  <a:lnTo>
                    <a:pt x="272" y="800"/>
                  </a:lnTo>
                  <a:lnTo>
                    <a:pt x="280" y="802"/>
                  </a:lnTo>
                  <a:lnTo>
                    <a:pt x="280" y="802"/>
                  </a:lnTo>
                  <a:lnTo>
                    <a:pt x="286" y="802"/>
                  </a:lnTo>
                  <a:lnTo>
                    <a:pt x="286" y="802"/>
                  </a:lnTo>
                  <a:lnTo>
                    <a:pt x="294" y="802"/>
                  </a:lnTo>
                  <a:lnTo>
                    <a:pt x="294" y="802"/>
                  </a:lnTo>
                  <a:lnTo>
                    <a:pt x="306" y="796"/>
                  </a:lnTo>
                  <a:lnTo>
                    <a:pt x="318" y="788"/>
                  </a:lnTo>
                  <a:lnTo>
                    <a:pt x="328" y="782"/>
                  </a:lnTo>
                  <a:lnTo>
                    <a:pt x="334" y="778"/>
                  </a:lnTo>
                  <a:lnTo>
                    <a:pt x="342" y="778"/>
                  </a:lnTo>
                  <a:lnTo>
                    <a:pt x="342" y="778"/>
                  </a:lnTo>
                  <a:lnTo>
                    <a:pt x="342" y="772"/>
                  </a:lnTo>
                  <a:lnTo>
                    <a:pt x="342" y="766"/>
                  </a:lnTo>
                  <a:lnTo>
                    <a:pt x="344" y="756"/>
                  </a:lnTo>
                  <a:lnTo>
                    <a:pt x="344" y="750"/>
                  </a:lnTo>
                  <a:lnTo>
                    <a:pt x="346" y="746"/>
                  </a:lnTo>
                  <a:lnTo>
                    <a:pt x="350" y="740"/>
                  </a:lnTo>
                  <a:lnTo>
                    <a:pt x="358" y="736"/>
                  </a:lnTo>
                  <a:lnTo>
                    <a:pt x="358" y="736"/>
                  </a:lnTo>
                  <a:lnTo>
                    <a:pt x="370" y="730"/>
                  </a:lnTo>
                  <a:lnTo>
                    <a:pt x="382" y="724"/>
                  </a:lnTo>
                  <a:lnTo>
                    <a:pt x="392" y="716"/>
                  </a:lnTo>
                  <a:lnTo>
                    <a:pt x="396" y="712"/>
                  </a:lnTo>
                  <a:lnTo>
                    <a:pt x="400" y="706"/>
                  </a:lnTo>
                  <a:lnTo>
                    <a:pt x="400" y="706"/>
                  </a:lnTo>
                  <a:lnTo>
                    <a:pt x="400" y="694"/>
                  </a:lnTo>
                  <a:lnTo>
                    <a:pt x="402" y="690"/>
                  </a:lnTo>
                  <a:lnTo>
                    <a:pt x="406" y="686"/>
                  </a:lnTo>
                  <a:lnTo>
                    <a:pt x="406" y="686"/>
                  </a:lnTo>
                  <a:lnTo>
                    <a:pt x="410" y="686"/>
                  </a:lnTo>
                  <a:lnTo>
                    <a:pt x="410" y="686"/>
                  </a:lnTo>
                  <a:lnTo>
                    <a:pt x="422" y="688"/>
                  </a:lnTo>
                  <a:lnTo>
                    <a:pt x="432" y="688"/>
                  </a:lnTo>
                  <a:lnTo>
                    <a:pt x="432" y="688"/>
                  </a:lnTo>
                  <a:lnTo>
                    <a:pt x="442" y="692"/>
                  </a:lnTo>
                  <a:lnTo>
                    <a:pt x="442" y="692"/>
                  </a:lnTo>
                  <a:lnTo>
                    <a:pt x="448" y="690"/>
                  </a:lnTo>
                  <a:lnTo>
                    <a:pt x="454" y="686"/>
                  </a:lnTo>
                  <a:lnTo>
                    <a:pt x="454" y="686"/>
                  </a:lnTo>
                  <a:lnTo>
                    <a:pt x="466" y="678"/>
                  </a:lnTo>
                  <a:lnTo>
                    <a:pt x="470" y="674"/>
                  </a:lnTo>
                  <a:lnTo>
                    <a:pt x="478" y="672"/>
                  </a:lnTo>
                  <a:lnTo>
                    <a:pt x="478" y="672"/>
                  </a:lnTo>
                  <a:lnTo>
                    <a:pt x="480" y="672"/>
                  </a:lnTo>
                  <a:lnTo>
                    <a:pt x="480" y="672"/>
                  </a:lnTo>
                  <a:lnTo>
                    <a:pt x="484" y="674"/>
                  </a:lnTo>
                  <a:lnTo>
                    <a:pt x="486" y="676"/>
                  </a:lnTo>
                  <a:lnTo>
                    <a:pt x="492" y="684"/>
                  </a:lnTo>
                  <a:lnTo>
                    <a:pt x="496" y="700"/>
                  </a:lnTo>
                  <a:lnTo>
                    <a:pt x="496" y="700"/>
                  </a:lnTo>
                  <a:lnTo>
                    <a:pt x="502" y="708"/>
                  </a:lnTo>
                  <a:lnTo>
                    <a:pt x="508" y="714"/>
                  </a:lnTo>
                  <a:lnTo>
                    <a:pt x="520" y="724"/>
                  </a:lnTo>
                  <a:lnTo>
                    <a:pt x="520" y="724"/>
                  </a:lnTo>
                  <a:lnTo>
                    <a:pt x="532" y="738"/>
                  </a:lnTo>
                  <a:lnTo>
                    <a:pt x="532" y="738"/>
                  </a:lnTo>
                  <a:lnTo>
                    <a:pt x="542" y="744"/>
                  </a:lnTo>
                  <a:lnTo>
                    <a:pt x="548" y="748"/>
                  </a:lnTo>
                  <a:lnTo>
                    <a:pt x="552" y="752"/>
                  </a:lnTo>
                  <a:lnTo>
                    <a:pt x="552" y="752"/>
                  </a:lnTo>
                  <a:lnTo>
                    <a:pt x="554" y="756"/>
                  </a:lnTo>
                  <a:lnTo>
                    <a:pt x="556" y="760"/>
                  </a:lnTo>
                  <a:lnTo>
                    <a:pt x="554" y="768"/>
                  </a:lnTo>
                  <a:lnTo>
                    <a:pt x="546" y="786"/>
                  </a:lnTo>
                  <a:lnTo>
                    <a:pt x="546" y="786"/>
                  </a:lnTo>
                  <a:lnTo>
                    <a:pt x="552" y="786"/>
                  </a:lnTo>
                  <a:lnTo>
                    <a:pt x="552" y="786"/>
                  </a:lnTo>
                  <a:lnTo>
                    <a:pt x="554" y="786"/>
                  </a:lnTo>
                  <a:lnTo>
                    <a:pt x="558" y="784"/>
                  </a:lnTo>
                  <a:lnTo>
                    <a:pt x="566" y="778"/>
                  </a:lnTo>
                  <a:lnTo>
                    <a:pt x="578" y="766"/>
                  </a:lnTo>
                  <a:lnTo>
                    <a:pt x="578" y="766"/>
                  </a:lnTo>
                  <a:lnTo>
                    <a:pt x="574" y="758"/>
                  </a:lnTo>
                  <a:lnTo>
                    <a:pt x="574" y="754"/>
                  </a:lnTo>
                  <a:lnTo>
                    <a:pt x="576" y="748"/>
                  </a:lnTo>
                  <a:lnTo>
                    <a:pt x="576" y="748"/>
                  </a:lnTo>
                  <a:lnTo>
                    <a:pt x="578" y="746"/>
                  </a:lnTo>
                  <a:lnTo>
                    <a:pt x="580" y="746"/>
                  </a:lnTo>
                  <a:lnTo>
                    <a:pt x="580" y="746"/>
                  </a:lnTo>
                  <a:lnTo>
                    <a:pt x="582" y="746"/>
                  </a:lnTo>
                  <a:lnTo>
                    <a:pt x="584" y="750"/>
                  </a:lnTo>
                  <a:lnTo>
                    <a:pt x="586" y="754"/>
                  </a:lnTo>
                  <a:lnTo>
                    <a:pt x="586" y="754"/>
                  </a:lnTo>
                  <a:lnTo>
                    <a:pt x="590" y="752"/>
                  </a:lnTo>
                  <a:lnTo>
                    <a:pt x="590" y="750"/>
                  </a:lnTo>
                  <a:lnTo>
                    <a:pt x="590" y="746"/>
                  </a:lnTo>
                  <a:lnTo>
                    <a:pt x="586" y="742"/>
                  </a:lnTo>
                  <a:lnTo>
                    <a:pt x="580" y="734"/>
                  </a:lnTo>
                  <a:lnTo>
                    <a:pt x="574" y="730"/>
                  </a:lnTo>
                  <a:lnTo>
                    <a:pt x="574" y="730"/>
                  </a:lnTo>
                  <a:lnTo>
                    <a:pt x="566" y="724"/>
                  </a:lnTo>
                  <a:lnTo>
                    <a:pt x="566" y="724"/>
                  </a:lnTo>
                  <a:lnTo>
                    <a:pt x="562" y="722"/>
                  </a:lnTo>
                  <a:lnTo>
                    <a:pt x="558" y="718"/>
                  </a:lnTo>
                  <a:lnTo>
                    <a:pt x="558" y="718"/>
                  </a:lnTo>
                  <a:lnTo>
                    <a:pt x="554" y="710"/>
                  </a:lnTo>
                  <a:lnTo>
                    <a:pt x="550" y="702"/>
                  </a:lnTo>
                  <a:lnTo>
                    <a:pt x="550" y="702"/>
                  </a:lnTo>
                  <a:lnTo>
                    <a:pt x="536" y="684"/>
                  </a:lnTo>
                  <a:lnTo>
                    <a:pt x="532" y="676"/>
                  </a:lnTo>
                  <a:lnTo>
                    <a:pt x="530" y="670"/>
                  </a:lnTo>
                  <a:lnTo>
                    <a:pt x="532" y="664"/>
                  </a:lnTo>
                  <a:lnTo>
                    <a:pt x="532" y="664"/>
                  </a:lnTo>
                  <a:lnTo>
                    <a:pt x="534" y="656"/>
                  </a:lnTo>
                  <a:lnTo>
                    <a:pt x="536" y="656"/>
                  </a:lnTo>
                  <a:lnTo>
                    <a:pt x="540" y="654"/>
                  </a:lnTo>
                  <a:lnTo>
                    <a:pt x="540" y="654"/>
                  </a:lnTo>
                  <a:lnTo>
                    <a:pt x="544" y="656"/>
                  </a:lnTo>
                  <a:lnTo>
                    <a:pt x="548" y="658"/>
                  </a:lnTo>
                  <a:lnTo>
                    <a:pt x="556" y="666"/>
                  </a:lnTo>
                  <a:lnTo>
                    <a:pt x="568" y="682"/>
                  </a:lnTo>
                  <a:lnTo>
                    <a:pt x="568" y="682"/>
                  </a:lnTo>
                  <a:lnTo>
                    <a:pt x="580" y="698"/>
                  </a:lnTo>
                  <a:lnTo>
                    <a:pt x="588" y="704"/>
                  </a:lnTo>
                  <a:lnTo>
                    <a:pt x="598" y="710"/>
                  </a:lnTo>
                  <a:lnTo>
                    <a:pt x="598" y="710"/>
                  </a:lnTo>
                  <a:lnTo>
                    <a:pt x="602" y="714"/>
                  </a:lnTo>
                  <a:lnTo>
                    <a:pt x="606" y="718"/>
                  </a:lnTo>
                  <a:lnTo>
                    <a:pt x="612" y="726"/>
                  </a:lnTo>
                  <a:lnTo>
                    <a:pt x="612" y="726"/>
                  </a:lnTo>
                  <a:lnTo>
                    <a:pt x="612" y="732"/>
                  </a:lnTo>
                  <a:lnTo>
                    <a:pt x="612" y="738"/>
                  </a:lnTo>
                  <a:lnTo>
                    <a:pt x="610" y="748"/>
                  </a:lnTo>
                  <a:lnTo>
                    <a:pt x="610" y="748"/>
                  </a:lnTo>
                  <a:lnTo>
                    <a:pt x="612" y="756"/>
                  </a:lnTo>
                  <a:lnTo>
                    <a:pt x="616" y="764"/>
                  </a:lnTo>
                  <a:lnTo>
                    <a:pt x="628" y="776"/>
                  </a:lnTo>
                  <a:lnTo>
                    <a:pt x="628" y="776"/>
                  </a:lnTo>
                  <a:lnTo>
                    <a:pt x="632" y="780"/>
                  </a:lnTo>
                  <a:lnTo>
                    <a:pt x="636" y="782"/>
                  </a:lnTo>
                  <a:lnTo>
                    <a:pt x="646" y="784"/>
                  </a:lnTo>
                  <a:lnTo>
                    <a:pt x="646" y="784"/>
                  </a:lnTo>
                  <a:lnTo>
                    <a:pt x="646" y="786"/>
                  </a:lnTo>
                  <a:lnTo>
                    <a:pt x="648" y="790"/>
                  </a:lnTo>
                  <a:lnTo>
                    <a:pt x="648" y="792"/>
                  </a:lnTo>
                  <a:lnTo>
                    <a:pt x="650" y="794"/>
                  </a:lnTo>
                  <a:lnTo>
                    <a:pt x="650" y="794"/>
                  </a:lnTo>
                  <a:lnTo>
                    <a:pt x="654" y="796"/>
                  </a:lnTo>
                  <a:lnTo>
                    <a:pt x="654" y="796"/>
                  </a:lnTo>
                  <a:lnTo>
                    <a:pt x="656" y="796"/>
                  </a:lnTo>
                  <a:lnTo>
                    <a:pt x="658" y="794"/>
                  </a:lnTo>
                  <a:lnTo>
                    <a:pt x="660" y="788"/>
                  </a:lnTo>
                  <a:lnTo>
                    <a:pt x="662" y="778"/>
                  </a:lnTo>
                  <a:lnTo>
                    <a:pt x="662" y="778"/>
                  </a:lnTo>
                  <a:lnTo>
                    <a:pt x="660" y="762"/>
                  </a:lnTo>
                  <a:lnTo>
                    <a:pt x="660" y="754"/>
                  </a:lnTo>
                  <a:lnTo>
                    <a:pt x="662" y="750"/>
                  </a:lnTo>
                  <a:lnTo>
                    <a:pt x="664" y="750"/>
                  </a:lnTo>
                  <a:lnTo>
                    <a:pt x="664" y="750"/>
                  </a:lnTo>
                  <a:lnTo>
                    <a:pt x="664" y="750"/>
                  </a:lnTo>
                  <a:lnTo>
                    <a:pt x="664" y="750"/>
                  </a:lnTo>
                  <a:lnTo>
                    <a:pt x="666" y="752"/>
                  </a:lnTo>
                  <a:lnTo>
                    <a:pt x="670" y="756"/>
                  </a:lnTo>
                  <a:lnTo>
                    <a:pt x="670" y="756"/>
                  </a:lnTo>
                  <a:lnTo>
                    <a:pt x="682" y="748"/>
                  </a:lnTo>
                  <a:lnTo>
                    <a:pt x="682" y="748"/>
                  </a:lnTo>
                  <a:lnTo>
                    <a:pt x="686" y="746"/>
                  </a:lnTo>
                  <a:lnTo>
                    <a:pt x="690" y="746"/>
                  </a:lnTo>
                  <a:lnTo>
                    <a:pt x="690" y="746"/>
                  </a:lnTo>
                  <a:lnTo>
                    <a:pt x="694" y="746"/>
                  </a:lnTo>
                  <a:lnTo>
                    <a:pt x="698" y="748"/>
                  </a:lnTo>
                  <a:lnTo>
                    <a:pt x="700" y="752"/>
                  </a:lnTo>
                  <a:lnTo>
                    <a:pt x="700" y="758"/>
                  </a:lnTo>
                  <a:lnTo>
                    <a:pt x="700" y="758"/>
                  </a:lnTo>
                  <a:lnTo>
                    <a:pt x="698" y="766"/>
                  </a:lnTo>
                  <a:lnTo>
                    <a:pt x="694" y="776"/>
                  </a:lnTo>
                  <a:lnTo>
                    <a:pt x="692" y="784"/>
                  </a:lnTo>
                  <a:lnTo>
                    <a:pt x="690" y="794"/>
                  </a:lnTo>
                  <a:lnTo>
                    <a:pt x="690" y="794"/>
                  </a:lnTo>
                  <a:lnTo>
                    <a:pt x="692" y="798"/>
                  </a:lnTo>
                  <a:lnTo>
                    <a:pt x="694" y="802"/>
                  </a:lnTo>
                  <a:lnTo>
                    <a:pt x="700" y="806"/>
                  </a:lnTo>
                  <a:lnTo>
                    <a:pt x="708" y="810"/>
                  </a:lnTo>
                  <a:lnTo>
                    <a:pt x="716" y="814"/>
                  </a:lnTo>
                  <a:lnTo>
                    <a:pt x="716" y="814"/>
                  </a:lnTo>
                  <a:lnTo>
                    <a:pt x="720" y="818"/>
                  </a:lnTo>
                  <a:lnTo>
                    <a:pt x="722" y="822"/>
                  </a:lnTo>
                  <a:lnTo>
                    <a:pt x="722" y="822"/>
                  </a:lnTo>
                  <a:lnTo>
                    <a:pt x="726" y="822"/>
                  </a:lnTo>
                  <a:lnTo>
                    <a:pt x="726" y="822"/>
                  </a:lnTo>
                  <a:lnTo>
                    <a:pt x="736" y="822"/>
                  </a:lnTo>
                  <a:lnTo>
                    <a:pt x="736" y="822"/>
                  </a:lnTo>
                  <a:lnTo>
                    <a:pt x="742" y="820"/>
                  </a:lnTo>
                  <a:lnTo>
                    <a:pt x="748" y="818"/>
                  </a:lnTo>
                  <a:lnTo>
                    <a:pt x="748" y="818"/>
                  </a:lnTo>
                  <a:lnTo>
                    <a:pt x="752" y="814"/>
                  </a:lnTo>
                  <a:lnTo>
                    <a:pt x="760" y="812"/>
                  </a:lnTo>
                  <a:lnTo>
                    <a:pt x="760" y="812"/>
                  </a:lnTo>
                  <a:lnTo>
                    <a:pt x="760" y="812"/>
                  </a:lnTo>
                  <a:lnTo>
                    <a:pt x="760" y="812"/>
                  </a:lnTo>
                  <a:lnTo>
                    <a:pt x="770" y="816"/>
                  </a:lnTo>
                  <a:lnTo>
                    <a:pt x="770" y="816"/>
                  </a:lnTo>
                  <a:lnTo>
                    <a:pt x="774" y="818"/>
                  </a:lnTo>
                  <a:lnTo>
                    <a:pt x="772" y="824"/>
                  </a:lnTo>
                  <a:lnTo>
                    <a:pt x="772" y="824"/>
                  </a:lnTo>
                  <a:lnTo>
                    <a:pt x="776" y="824"/>
                  </a:lnTo>
                  <a:lnTo>
                    <a:pt x="776" y="824"/>
                  </a:lnTo>
                  <a:lnTo>
                    <a:pt x="778" y="824"/>
                  </a:lnTo>
                  <a:lnTo>
                    <a:pt x="778" y="824"/>
                  </a:lnTo>
                  <a:lnTo>
                    <a:pt x="782" y="824"/>
                  </a:lnTo>
                  <a:lnTo>
                    <a:pt x="782" y="824"/>
                  </a:lnTo>
                  <a:lnTo>
                    <a:pt x="792" y="826"/>
                  </a:lnTo>
                  <a:lnTo>
                    <a:pt x="792" y="826"/>
                  </a:lnTo>
                  <a:lnTo>
                    <a:pt x="792" y="826"/>
                  </a:lnTo>
                  <a:lnTo>
                    <a:pt x="792" y="826"/>
                  </a:lnTo>
                  <a:lnTo>
                    <a:pt x="798" y="820"/>
                  </a:lnTo>
                  <a:lnTo>
                    <a:pt x="798" y="820"/>
                  </a:lnTo>
                  <a:lnTo>
                    <a:pt x="802" y="816"/>
                  </a:lnTo>
                  <a:lnTo>
                    <a:pt x="808" y="814"/>
                  </a:lnTo>
                  <a:lnTo>
                    <a:pt x="808" y="814"/>
                  </a:lnTo>
                  <a:lnTo>
                    <a:pt x="810" y="814"/>
                  </a:lnTo>
                  <a:lnTo>
                    <a:pt x="814" y="816"/>
                  </a:lnTo>
                  <a:lnTo>
                    <a:pt x="814" y="816"/>
                  </a:lnTo>
                  <a:lnTo>
                    <a:pt x="814" y="820"/>
                  </a:lnTo>
                  <a:lnTo>
                    <a:pt x="814" y="822"/>
                  </a:lnTo>
                  <a:lnTo>
                    <a:pt x="814" y="830"/>
                  </a:lnTo>
                  <a:lnTo>
                    <a:pt x="808" y="846"/>
                  </a:lnTo>
                  <a:lnTo>
                    <a:pt x="808" y="846"/>
                  </a:lnTo>
                  <a:lnTo>
                    <a:pt x="806" y="850"/>
                  </a:lnTo>
                  <a:lnTo>
                    <a:pt x="808" y="854"/>
                  </a:lnTo>
                  <a:lnTo>
                    <a:pt x="810" y="860"/>
                  </a:lnTo>
                  <a:lnTo>
                    <a:pt x="810" y="860"/>
                  </a:lnTo>
                  <a:lnTo>
                    <a:pt x="796" y="876"/>
                  </a:lnTo>
                  <a:lnTo>
                    <a:pt x="782" y="894"/>
                  </a:lnTo>
                  <a:lnTo>
                    <a:pt x="782" y="894"/>
                  </a:lnTo>
                  <a:lnTo>
                    <a:pt x="774" y="904"/>
                  </a:lnTo>
                  <a:lnTo>
                    <a:pt x="768" y="910"/>
                  </a:lnTo>
                  <a:lnTo>
                    <a:pt x="762" y="912"/>
                  </a:lnTo>
                  <a:lnTo>
                    <a:pt x="762" y="912"/>
                  </a:lnTo>
                  <a:lnTo>
                    <a:pt x="760" y="912"/>
                  </a:lnTo>
                  <a:lnTo>
                    <a:pt x="760" y="912"/>
                  </a:lnTo>
                  <a:lnTo>
                    <a:pt x="748" y="904"/>
                  </a:lnTo>
                  <a:lnTo>
                    <a:pt x="740" y="898"/>
                  </a:lnTo>
                  <a:lnTo>
                    <a:pt x="740" y="898"/>
                  </a:lnTo>
                  <a:lnTo>
                    <a:pt x="740" y="898"/>
                  </a:lnTo>
                  <a:lnTo>
                    <a:pt x="734" y="904"/>
                  </a:lnTo>
                  <a:lnTo>
                    <a:pt x="724" y="908"/>
                  </a:lnTo>
                  <a:lnTo>
                    <a:pt x="714" y="910"/>
                  </a:lnTo>
                  <a:lnTo>
                    <a:pt x="704" y="910"/>
                  </a:lnTo>
                  <a:lnTo>
                    <a:pt x="704" y="910"/>
                  </a:lnTo>
                  <a:lnTo>
                    <a:pt x="692" y="910"/>
                  </a:lnTo>
                  <a:lnTo>
                    <a:pt x="684" y="908"/>
                  </a:lnTo>
                  <a:lnTo>
                    <a:pt x="684" y="908"/>
                  </a:lnTo>
                  <a:lnTo>
                    <a:pt x="676" y="904"/>
                  </a:lnTo>
                  <a:lnTo>
                    <a:pt x="670" y="900"/>
                  </a:lnTo>
                  <a:lnTo>
                    <a:pt x="662" y="896"/>
                  </a:lnTo>
                  <a:lnTo>
                    <a:pt x="654" y="892"/>
                  </a:lnTo>
                  <a:lnTo>
                    <a:pt x="654" y="892"/>
                  </a:lnTo>
                  <a:lnTo>
                    <a:pt x="646" y="890"/>
                  </a:lnTo>
                  <a:lnTo>
                    <a:pt x="642" y="888"/>
                  </a:lnTo>
                  <a:lnTo>
                    <a:pt x="640" y="884"/>
                  </a:lnTo>
                  <a:lnTo>
                    <a:pt x="640" y="884"/>
                  </a:lnTo>
                  <a:lnTo>
                    <a:pt x="636" y="878"/>
                  </a:lnTo>
                  <a:lnTo>
                    <a:pt x="630" y="872"/>
                  </a:lnTo>
                  <a:lnTo>
                    <a:pt x="630" y="872"/>
                  </a:lnTo>
                  <a:lnTo>
                    <a:pt x="624" y="870"/>
                  </a:lnTo>
                  <a:lnTo>
                    <a:pt x="618" y="868"/>
                  </a:lnTo>
                  <a:lnTo>
                    <a:pt x="618" y="868"/>
                  </a:lnTo>
                  <a:lnTo>
                    <a:pt x="614" y="868"/>
                  </a:lnTo>
                  <a:lnTo>
                    <a:pt x="608" y="870"/>
                  </a:lnTo>
                  <a:lnTo>
                    <a:pt x="596" y="876"/>
                  </a:lnTo>
                  <a:lnTo>
                    <a:pt x="596" y="876"/>
                  </a:lnTo>
                  <a:lnTo>
                    <a:pt x="590" y="878"/>
                  </a:lnTo>
                  <a:lnTo>
                    <a:pt x="588" y="880"/>
                  </a:lnTo>
                  <a:lnTo>
                    <a:pt x="586" y="884"/>
                  </a:lnTo>
                  <a:lnTo>
                    <a:pt x="586" y="888"/>
                  </a:lnTo>
                  <a:lnTo>
                    <a:pt x="586" y="888"/>
                  </a:lnTo>
                  <a:lnTo>
                    <a:pt x="586" y="896"/>
                  </a:lnTo>
                  <a:lnTo>
                    <a:pt x="584" y="904"/>
                  </a:lnTo>
                  <a:lnTo>
                    <a:pt x="584" y="904"/>
                  </a:lnTo>
                  <a:lnTo>
                    <a:pt x="582" y="912"/>
                  </a:lnTo>
                  <a:lnTo>
                    <a:pt x="580" y="914"/>
                  </a:lnTo>
                  <a:lnTo>
                    <a:pt x="574" y="916"/>
                  </a:lnTo>
                  <a:lnTo>
                    <a:pt x="574" y="916"/>
                  </a:lnTo>
                  <a:lnTo>
                    <a:pt x="574" y="916"/>
                  </a:lnTo>
                  <a:lnTo>
                    <a:pt x="574" y="916"/>
                  </a:lnTo>
                  <a:lnTo>
                    <a:pt x="568" y="914"/>
                  </a:lnTo>
                  <a:lnTo>
                    <a:pt x="564" y="912"/>
                  </a:lnTo>
                  <a:lnTo>
                    <a:pt x="558" y="906"/>
                  </a:lnTo>
                  <a:lnTo>
                    <a:pt x="558" y="906"/>
                  </a:lnTo>
                  <a:lnTo>
                    <a:pt x="550" y="902"/>
                  </a:lnTo>
                  <a:lnTo>
                    <a:pt x="542" y="898"/>
                  </a:lnTo>
                  <a:lnTo>
                    <a:pt x="534" y="894"/>
                  </a:lnTo>
                  <a:lnTo>
                    <a:pt x="528" y="888"/>
                  </a:lnTo>
                  <a:lnTo>
                    <a:pt x="528" y="888"/>
                  </a:lnTo>
                  <a:lnTo>
                    <a:pt x="524" y="882"/>
                  </a:lnTo>
                  <a:lnTo>
                    <a:pt x="520" y="874"/>
                  </a:lnTo>
                  <a:lnTo>
                    <a:pt x="520" y="874"/>
                  </a:lnTo>
                  <a:lnTo>
                    <a:pt x="516" y="872"/>
                  </a:lnTo>
                  <a:lnTo>
                    <a:pt x="512" y="870"/>
                  </a:lnTo>
                  <a:lnTo>
                    <a:pt x="512" y="870"/>
                  </a:lnTo>
                  <a:lnTo>
                    <a:pt x="502" y="872"/>
                  </a:lnTo>
                  <a:lnTo>
                    <a:pt x="502" y="872"/>
                  </a:lnTo>
                  <a:lnTo>
                    <a:pt x="498" y="872"/>
                  </a:lnTo>
                  <a:lnTo>
                    <a:pt x="498" y="872"/>
                  </a:lnTo>
                  <a:lnTo>
                    <a:pt x="490" y="870"/>
                  </a:lnTo>
                  <a:lnTo>
                    <a:pt x="482" y="868"/>
                  </a:lnTo>
                  <a:lnTo>
                    <a:pt x="468" y="862"/>
                  </a:lnTo>
                  <a:lnTo>
                    <a:pt x="468" y="862"/>
                  </a:lnTo>
                  <a:lnTo>
                    <a:pt x="460" y="858"/>
                  </a:lnTo>
                  <a:lnTo>
                    <a:pt x="458" y="856"/>
                  </a:lnTo>
                  <a:lnTo>
                    <a:pt x="458" y="852"/>
                  </a:lnTo>
                  <a:lnTo>
                    <a:pt x="458" y="852"/>
                  </a:lnTo>
                  <a:lnTo>
                    <a:pt x="460" y="842"/>
                  </a:lnTo>
                  <a:lnTo>
                    <a:pt x="468" y="838"/>
                  </a:lnTo>
                  <a:lnTo>
                    <a:pt x="468" y="838"/>
                  </a:lnTo>
                  <a:lnTo>
                    <a:pt x="474" y="834"/>
                  </a:lnTo>
                  <a:lnTo>
                    <a:pt x="476" y="832"/>
                  </a:lnTo>
                  <a:lnTo>
                    <a:pt x="478" y="828"/>
                  </a:lnTo>
                  <a:lnTo>
                    <a:pt x="478" y="828"/>
                  </a:lnTo>
                  <a:lnTo>
                    <a:pt x="478" y="824"/>
                  </a:lnTo>
                  <a:lnTo>
                    <a:pt x="476" y="822"/>
                  </a:lnTo>
                  <a:lnTo>
                    <a:pt x="472" y="816"/>
                  </a:lnTo>
                  <a:lnTo>
                    <a:pt x="472" y="816"/>
                  </a:lnTo>
                  <a:lnTo>
                    <a:pt x="472" y="808"/>
                  </a:lnTo>
                  <a:lnTo>
                    <a:pt x="472" y="804"/>
                  </a:lnTo>
                  <a:lnTo>
                    <a:pt x="470" y="802"/>
                  </a:lnTo>
                  <a:lnTo>
                    <a:pt x="470" y="802"/>
                  </a:lnTo>
                  <a:lnTo>
                    <a:pt x="468" y="798"/>
                  </a:lnTo>
                  <a:lnTo>
                    <a:pt x="466" y="798"/>
                  </a:lnTo>
                  <a:lnTo>
                    <a:pt x="466" y="798"/>
                  </a:lnTo>
                  <a:lnTo>
                    <a:pt x="462" y="800"/>
                  </a:lnTo>
                  <a:lnTo>
                    <a:pt x="458" y="802"/>
                  </a:lnTo>
                  <a:lnTo>
                    <a:pt x="458" y="802"/>
                  </a:lnTo>
                  <a:lnTo>
                    <a:pt x="446" y="804"/>
                  </a:lnTo>
                  <a:lnTo>
                    <a:pt x="432" y="804"/>
                  </a:lnTo>
                  <a:lnTo>
                    <a:pt x="432" y="804"/>
                  </a:lnTo>
                  <a:lnTo>
                    <a:pt x="418" y="802"/>
                  </a:lnTo>
                  <a:lnTo>
                    <a:pt x="418" y="802"/>
                  </a:lnTo>
                  <a:lnTo>
                    <a:pt x="408" y="802"/>
                  </a:lnTo>
                  <a:lnTo>
                    <a:pt x="400" y="800"/>
                  </a:lnTo>
                  <a:lnTo>
                    <a:pt x="400" y="800"/>
                  </a:lnTo>
                  <a:lnTo>
                    <a:pt x="394" y="796"/>
                  </a:lnTo>
                  <a:lnTo>
                    <a:pt x="390" y="794"/>
                  </a:lnTo>
                  <a:lnTo>
                    <a:pt x="386" y="794"/>
                  </a:lnTo>
                  <a:lnTo>
                    <a:pt x="386" y="794"/>
                  </a:lnTo>
                  <a:lnTo>
                    <a:pt x="382" y="794"/>
                  </a:lnTo>
                  <a:lnTo>
                    <a:pt x="382" y="794"/>
                  </a:lnTo>
                  <a:lnTo>
                    <a:pt x="374" y="798"/>
                  </a:lnTo>
                  <a:lnTo>
                    <a:pt x="366" y="802"/>
                  </a:lnTo>
                  <a:lnTo>
                    <a:pt x="358" y="806"/>
                  </a:lnTo>
                  <a:lnTo>
                    <a:pt x="350" y="810"/>
                  </a:lnTo>
                  <a:lnTo>
                    <a:pt x="350" y="810"/>
                  </a:lnTo>
                  <a:lnTo>
                    <a:pt x="346" y="810"/>
                  </a:lnTo>
                  <a:lnTo>
                    <a:pt x="346" y="810"/>
                  </a:lnTo>
                  <a:lnTo>
                    <a:pt x="342" y="810"/>
                  </a:lnTo>
                  <a:lnTo>
                    <a:pt x="342" y="810"/>
                  </a:lnTo>
                  <a:lnTo>
                    <a:pt x="338" y="810"/>
                  </a:lnTo>
                  <a:lnTo>
                    <a:pt x="338" y="810"/>
                  </a:lnTo>
                  <a:lnTo>
                    <a:pt x="334" y="810"/>
                  </a:lnTo>
                  <a:lnTo>
                    <a:pt x="330" y="810"/>
                  </a:lnTo>
                  <a:lnTo>
                    <a:pt x="330" y="810"/>
                  </a:lnTo>
                  <a:lnTo>
                    <a:pt x="326" y="814"/>
                  </a:lnTo>
                  <a:lnTo>
                    <a:pt x="324" y="816"/>
                  </a:lnTo>
                  <a:lnTo>
                    <a:pt x="322" y="820"/>
                  </a:lnTo>
                  <a:lnTo>
                    <a:pt x="320" y="822"/>
                  </a:lnTo>
                  <a:lnTo>
                    <a:pt x="320" y="822"/>
                  </a:lnTo>
                  <a:lnTo>
                    <a:pt x="312" y="824"/>
                  </a:lnTo>
                  <a:lnTo>
                    <a:pt x="312" y="824"/>
                  </a:lnTo>
                  <a:lnTo>
                    <a:pt x="306" y="822"/>
                  </a:lnTo>
                  <a:lnTo>
                    <a:pt x="306" y="822"/>
                  </a:lnTo>
                  <a:lnTo>
                    <a:pt x="300" y="822"/>
                  </a:lnTo>
                  <a:lnTo>
                    <a:pt x="300" y="822"/>
                  </a:lnTo>
                  <a:lnTo>
                    <a:pt x="300" y="822"/>
                  </a:lnTo>
                  <a:lnTo>
                    <a:pt x="300" y="822"/>
                  </a:lnTo>
                  <a:lnTo>
                    <a:pt x="288" y="824"/>
                  </a:lnTo>
                  <a:lnTo>
                    <a:pt x="276" y="826"/>
                  </a:lnTo>
                  <a:lnTo>
                    <a:pt x="276" y="826"/>
                  </a:lnTo>
                  <a:lnTo>
                    <a:pt x="266" y="826"/>
                  </a:lnTo>
                  <a:lnTo>
                    <a:pt x="266" y="826"/>
                  </a:lnTo>
                  <a:lnTo>
                    <a:pt x="260" y="826"/>
                  </a:lnTo>
                  <a:lnTo>
                    <a:pt x="256" y="824"/>
                  </a:lnTo>
                  <a:lnTo>
                    <a:pt x="256" y="824"/>
                  </a:lnTo>
                  <a:lnTo>
                    <a:pt x="252" y="822"/>
                  </a:lnTo>
                  <a:lnTo>
                    <a:pt x="248" y="820"/>
                  </a:lnTo>
                  <a:lnTo>
                    <a:pt x="248" y="820"/>
                  </a:lnTo>
                  <a:lnTo>
                    <a:pt x="246" y="822"/>
                  </a:lnTo>
                  <a:lnTo>
                    <a:pt x="242" y="824"/>
                  </a:lnTo>
                  <a:lnTo>
                    <a:pt x="242" y="824"/>
                  </a:lnTo>
                  <a:lnTo>
                    <a:pt x="220" y="850"/>
                  </a:lnTo>
                  <a:lnTo>
                    <a:pt x="220" y="850"/>
                  </a:lnTo>
                  <a:lnTo>
                    <a:pt x="212" y="856"/>
                  </a:lnTo>
                  <a:lnTo>
                    <a:pt x="204" y="862"/>
                  </a:lnTo>
                  <a:lnTo>
                    <a:pt x="186" y="872"/>
                  </a:lnTo>
                  <a:lnTo>
                    <a:pt x="186" y="872"/>
                  </a:lnTo>
                  <a:lnTo>
                    <a:pt x="180" y="878"/>
                  </a:lnTo>
                  <a:lnTo>
                    <a:pt x="174" y="886"/>
                  </a:lnTo>
                  <a:lnTo>
                    <a:pt x="174" y="886"/>
                  </a:lnTo>
                  <a:lnTo>
                    <a:pt x="168" y="892"/>
                  </a:lnTo>
                  <a:lnTo>
                    <a:pt x="166" y="894"/>
                  </a:lnTo>
                  <a:lnTo>
                    <a:pt x="166" y="900"/>
                  </a:lnTo>
                  <a:lnTo>
                    <a:pt x="166" y="900"/>
                  </a:lnTo>
                  <a:lnTo>
                    <a:pt x="164" y="908"/>
                  </a:lnTo>
                  <a:lnTo>
                    <a:pt x="162" y="916"/>
                  </a:lnTo>
                  <a:lnTo>
                    <a:pt x="154" y="922"/>
                  </a:lnTo>
                  <a:lnTo>
                    <a:pt x="144" y="926"/>
                  </a:lnTo>
                  <a:lnTo>
                    <a:pt x="144" y="926"/>
                  </a:lnTo>
                  <a:lnTo>
                    <a:pt x="132" y="932"/>
                  </a:lnTo>
                  <a:lnTo>
                    <a:pt x="120" y="938"/>
                  </a:lnTo>
                  <a:lnTo>
                    <a:pt x="108" y="946"/>
                  </a:lnTo>
                  <a:lnTo>
                    <a:pt x="96" y="956"/>
                  </a:lnTo>
                  <a:lnTo>
                    <a:pt x="96" y="956"/>
                  </a:lnTo>
                  <a:lnTo>
                    <a:pt x="80" y="974"/>
                  </a:lnTo>
                  <a:lnTo>
                    <a:pt x="66" y="992"/>
                  </a:lnTo>
                  <a:lnTo>
                    <a:pt x="66" y="992"/>
                  </a:lnTo>
                  <a:lnTo>
                    <a:pt x="56" y="1010"/>
                  </a:lnTo>
                  <a:lnTo>
                    <a:pt x="50" y="1018"/>
                  </a:lnTo>
                  <a:lnTo>
                    <a:pt x="40" y="1026"/>
                  </a:lnTo>
                  <a:lnTo>
                    <a:pt x="40" y="1026"/>
                  </a:lnTo>
                  <a:lnTo>
                    <a:pt x="34" y="1032"/>
                  </a:lnTo>
                  <a:lnTo>
                    <a:pt x="28" y="1038"/>
                  </a:lnTo>
                  <a:lnTo>
                    <a:pt x="24" y="1046"/>
                  </a:lnTo>
                  <a:lnTo>
                    <a:pt x="24" y="1054"/>
                  </a:lnTo>
                  <a:lnTo>
                    <a:pt x="24" y="1054"/>
                  </a:lnTo>
                  <a:lnTo>
                    <a:pt x="26" y="1062"/>
                  </a:lnTo>
                  <a:lnTo>
                    <a:pt x="32" y="1070"/>
                  </a:lnTo>
                  <a:lnTo>
                    <a:pt x="38" y="1076"/>
                  </a:lnTo>
                  <a:lnTo>
                    <a:pt x="40" y="1080"/>
                  </a:lnTo>
                  <a:lnTo>
                    <a:pt x="40" y="1086"/>
                  </a:lnTo>
                  <a:lnTo>
                    <a:pt x="40" y="1086"/>
                  </a:lnTo>
                  <a:lnTo>
                    <a:pt x="38" y="1096"/>
                  </a:lnTo>
                  <a:lnTo>
                    <a:pt x="34" y="1108"/>
                  </a:lnTo>
                  <a:lnTo>
                    <a:pt x="28" y="1118"/>
                  </a:lnTo>
                  <a:lnTo>
                    <a:pt x="20" y="1128"/>
                  </a:lnTo>
                  <a:lnTo>
                    <a:pt x="20" y="1128"/>
                  </a:lnTo>
                  <a:lnTo>
                    <a:pt x="10" y="1140"/>
                  </a:lnTo>
                  <a:lnTo>
                    <a:pt x="2" y="1152"/>
                  </a:lnTo>
                  <a:lnTo>
                    <a:pt x="0" y="1166"/>
                  </a:lnTo>
                  <a:lnTo>
                    <a:pt x="0" y="1172"/>
                  </a:lnTo>
                  <a:lnTo>
                    <a:pt x="0" y="1180"/>
                  </a:lnTo>
                  <a:lnTo>
                    <a:pt x="0" y="1180"/>
                  </a:lnTo>
                  <a:lnTo>
                    <a:pt x="0" y="1188"/>
                  </a:lnTo>
                  <a:lnTo>
                    <a:pt x="2" y="1198"/>
                  </a:lnTo>
                  <a:lnTo>
                    <a:pt x="2" y="1198"/>
                  </a:lnTo>
                  <a:lnTo>
                    <a:pt x="4" y="1204"/>
                  </a:lnTo>
                  <a:lnTo>
                    <a:pt x="8" y="1208"/>
                  </a:lnTo>
                  <a:lnTo>
                    <a:pt x="14" y="1216"/>
                  </a:lnTo>
                  <a:lnTo>
                    <a:pt x="14" y="1216"/>
                  </a:lnTo>
                  <a:lnTo>
                    <a:pt x="20" y="1224"/>
                  </a:lnTo>
                  <a:lnTo>
                    <a:pt x="24" y="1232"/>
                  </a:lnTo>
                  <a:lnTo>
                    <a:pt x="26" y="1240"/>
                  </a:lnTo>
                  <a:lnTo>
                    <a:pt x="30" y="1248"/>
                  </a:lnTo>
                  <a:lnTo>
                    <a:pt x="30" y="1248"/>
                  </a:lnTo>
                  <a:lnTo>
                    <a:pt x="36" y="1254"/>
                  </a:lnTo>
                  <a:lnTo>
                    <a:pt x="40" y="1260"/>
                  </a:lnTo>
                  <a:lnTo>
                    <a:pt x="40" y="1260"/>
                  </a:lnTo>
                  <a:lnTo>
                    <a:pt x="42" y="1266"/>
                  </a:lnTo>
                  <a:lnTo>
                    <a:pt x="42" y="1272"/>
                  </a:lnTo>
                  <a:lnTo>
                    <a:pt x="42" y="1278"/>
                  </a:lnTo>
                  <a:lnTo>
                    <a:pt x="44" y="1284"/>
                  </a:lnTo>
                  <a:lnTo>
                    <a:pt x="44" y="1284"/>
                  </a:lnTo>
                  <a:lnTo>
                    <a:pt x="48" y="1290"/>
                  </a:lnTo>
                  <a:lnTo>
                    <a:pt x="56" y="1294"/>
                  </a:lnTo>
                  <a:lnTo>
                    <a:pt x="68" y="1300"/>
                  </a:lnTo>
                  <a:lnTo>
                    <a:pt x="68" y="1300"/>
                  </a:lnTo>
                  <a:lnTo>
                    <a:pt x="76" y="1306"/>
                  </a:lnTo>
                  <a:lnTo>
                    <a:pt x="80" y="1310"/>
                  </a:lnTo>
                  <a:lnTo>
                    <a:pt x="82" y="1314"/>
                  </a:lnTo>
                  <a:lnTo>
                    <a:pt x="82" y="1314"/>
                  </a:lnTo>
                  <a:lnTo>
                    <a:pt x="86" y="1322"/>
                  </a:lnTo>
                  <a:lnTo>
                    <a:pt x="90" y="1324"/>
                  </a:lnTo>
                  <a:lnTo>
                    <a:pt x="92" y="1328"/>
                  </a:lnTo>
                  <a:lnTo>
                    <a:pt x="92" y="1328"/>
                  </a:lnTo>
                  <a:lnTo>
                    <a:pt x="98" y="1328"/>
                  </a:lnTo>
                  <a:lnTo>
                    <a:pt x="98" y="1328"/>
                  </a:lnTo>
                  <a:lnTo>
                    <a:pt x="106" y="1328"/>
                  </a:lnTo>
                  <a:lnTo>
                    <a:pt x="114" y="1324"/>
                  </a:lnTo>
                  <a:lnTo>
                    <a:pt x="128" y="1316"/>
                  </a:lnTo>
                  <a:lnTo>
                    <a:pt x="128" y="1316"/>
                  </a:lnTo>
                  <a:lnTo>
                    <a:pt x="140" y="1312"/>
                  </a:lnTo>
                  <a:lnTo>
                    <a:pt x="152" y="1310"/>
                  </a:lnTo>
                  <a:lnTo>
                    <a:pt x="152" y="1310"/>
                  </a:lnTo>
                  <a:lnTo>
                    <a:pt x="160" y="1312"/>
                  </a:lnTo>
                  <a:lnTo>
                    <a:pt x="168" y="1316"/>
                  </a:lnTo>
                  <a:lnTo>
                    <a:pt x="168" y="1316"/>
                  </a:lnTo>
                  <a:lnTo>
                    <a:pt x="170" y="1320"/>
                  </a:lnTo>
                  <a:lnTo>
                    <a:pt x="172" y="1322"/>
                  </a:lnTo>
                  <a:lnTo>
                    <a:pt x="172" y="1322"/>
                  </a:lnTo>
                  <a:lnTo>
                    <a:pt x="174" y="1322"/>
                  </a:lnTo>
                  <a:lnTo>
                    <a:pt x="174" y="1322"/>
                  </a:lnTo>
                  <a:lnTo>
                    <a:pt x="182" y="1320"/>
                  </a:lnTo>
                  <a:lnTo>
                    <a:pt x="182" y="1320"/>
                  </a:lnTo>
                  <a:lnTo>
                    <a:pt x="190" y="1316"/>
                  </a:lnTo>
                  <a:lnTo>
                    <a:pt x="200" y="1312"/>
                  </a:lnTo>
                  <a:lnTo>
                    <a:pt x="200" y="1312"/>
                  </a:lnTo>
                  <a:lnTo>
                    <a:pt x="210" y="1308"/>
                  </a:lnTo>
                  <a:lnTo>
                    <a:pt x="220" y="1306"/>
                  </a:lnTo>
                  <a:lnTo>
                    <a:pt x="220" y="1306"/>
                  </a:lnTo>
                  <a:lnTo>
                    <a:pt x="238" y="1296"/>
                  </a:lnTo>
                  <a:lnTo>
                    <a:pt x="238" y="1296"/>
                  </a:lnTo>
                  <a:lnTo>
                    <a:pt x="250" y="1290"/>
                  </a:lnTo>
                  <a:lnTo>
                    <a:pt x="262" y="1288"/>
                  </a:lnTo>
                  <a:lnTo>
                    <a:pt x="262" y="1288"/>
                  </a:lnTo>
                  <a:lnTo>
                    <a:pt x="270" y="1290"/>
                  </a:lnTo>
                  <a:lnTo>
                    <a:pt x="276" y="1294"/>
                  </a:lnTo>
                  <a:lnTo>
                    <a:pt x="276" y="1294"/>
                  </a:lnTo>
                  <a:lnTo>
                    <a:pt x="280" y="1296"/>
                  </a:lnTo>
                  <a:lnTo>
                    <a:pt x="280" y="1300"/>
                  </a:lnTo>
                  <a:lnTo>
                    <a:pt x="282" y="1310"/>
                  </a:lnTo>
                  <a:lnTo>
                    <a:pt x="280" y="1318"/>
                  </a:lnTo>
                  <a:lnTo>
                    <a:pt x="282" y="1328"/>
                  </a:lnTo>
                  <a:lnTo>
                    <a:pt x="282" y="1328"/>
                  </a:lnTo>
                  <a:lnTo>
                    <a:pt x="284" y="1334"/>
                  </a:lnTo>
                  <a:lnTo>
                    <a:pt x="286" y="1336"/>
                  </a:lnTo>
                  <a:lnTo>
                    <a:pt x="290" y="1338"/>
                  </a:lnTo>
                  <a:lnTo>
                    <a:pt x="290" y="1338"/>
                  </a:lnTo>
                  <a:lnTo>
                    <a:pt x="292" y="1336"/>
                  </a:lnTo>
                  <a:lnTo>
                    <a:pt x="292" y="1336"/>
                  </a:lnTo>
                  <a:lnTo>
                    <a:pt x="304" y="1332"/>
                  </a:lnTo>
                  <a:lnTo>
                    <a:pt x="316" y="1328"/>
                  </a:lnTo>
                  <a:lnTo>
                    <a:pt x="316" y="1328"/>
                  </a:lnTo>
                  <a:lnTo>
                    <a:pt x="322" y="1328"/>
                  </a:lnTo>
                  <a:lnTo>
                    <a:pt x="322" y="1328"/>
                  </a:lnTo>
                  <a:lnTo>
                    <a:pt x="330" y="1330"/>
                  </a:lnTo>
                  <a:lnTo>
                    <a:pt x="334" y="1334"/>
                  </a:lnTo>
                  <a:lnTo>
                    <a:pt x="338" y="1340"/>
                  </a:lnTo>
                  <a:lnTo>
                    <a:pt x="338" y="1348"/>
                  </a:lnTo>
                  <a:lnTo>
                    <a:pt x="338" y="1348"/>
                  </a:lnTo>
                  <a:lnTo>
                    <a:pt x="338" y="1368"/>
                  </a:lnTo>
                  <a:lnTo>
                    <a:pt x="336" y="1378"/>
                  </a:lnTo>
                  <a:lnTo>
                    <a:pt x="330" y="1388"/>
                  </a:lnTo>
                  <a:lnTo>
                    <a:pt x="330" y="1388"/>
                  </a:lnTo>
                  <a:lnTo>
                    <a:pt x="326" y="1390"/>
                  </a:lnTo>
                  <a:lnTo>
                    <a:pt x="320" y="1392"/>
                  </a:lnTo>
                  <a:lnTo>
                    <a:pt x="320" y="1392"/>
                  </a:lnTo>
                  <a:lnTo>
                    <a:pt x="320" y="1396"/>
                  </a:lnTo>
                  <a:lnTo>
                    <a:pt x="318" y="1400"/>
                  </a:lnTo>
                  <a:lnTo>
                    <a:pt x="318" y="1400"/>
                  </a:lnTo>
                  <a:lnTo>
                    <a:pt x="314" y="1414"/>
                  </a:lnTo>
                  <a:lnTo>
                    <a:pt x="312" y="1420"/>
                  </a:lnTo>
                  <a:lnTo>
                    <a:pt x="312" y="1428"/>
                  </a:lnTo>
                  <a:lnTo>
                    <a:pt x="312" y="1428"/>
                  </a:lnTo>
                  <a:lnTo>
                    <a:pt x="314" y="1440"/>
                  </a:lnTo>
                  <a:lnTo>
                    <a:pt x="320" y="1448"/>
                  </a:lnTo>
                  <a:lnTo>
                    <a:pt x="336" y="1466"/>
                  </a:lnTo>
                  <a:lnTo>
                    <a:pt x="336" y="1466"/>
                  </a:lnTo>
                  <a:lnTo>
                    <a:pt x="340" y="1474"/>
                  </a:lnTo>
                  <a:lnTo>
                    <a:pt x="344" y="1484"/>
                  </a:lnTo>
                  <a:lnTo>
                    <a:pt x="348" y="1502"/>
                  </a:lnTo>
                  <a:lnTo>
                    <a:pt x="348" y="1502"/>
                  </a:lnTo>
                  <a:lnTo>
                    <a:pt x="348" y="1512"/>
                  </a:lnTo>
                  <a:lnTo>
                    <a:pt x="346" y="1522"/>
                  </a:lnTo>
                  <a:lnTo>
                    <a:pt x="346" y="1522"/>
                  </a:lnTo>
                  <a:lnTo>
                    <a:pt x="348" y="1530"/>
                  </a:lnTo>
                  <a:lnTo>
                    <a:pt x="352" y="1536"/>
                  </a:lnTo>
                  <a:lnTo>
                    <a:pt x="352" y="1536"/>
                  </a:lnTo>
                  <a:lnTo>
                    <a:pt x="352" y="1542"/>
                  </a:lnTo>
                  <a:lnTo>
                    <a:pt x="350" y="1544"/>
                  </a:lnTo>
                  <a:lnTo>
                    <a:pt x="346" y="1552"/>
                  </a:lnTo>
                  <a:lnTo>
                    <a:pt x="344" y="1560"/>
                  </a:lnTo>
                  <a:lnTo>
                    <a:pt x="344" y="1564"/>
                  </a:lnTo>
                  <a:lnTo>
                    <a:pt x="346" y="1568"/>
                  </a:lnTo>
                  <a:lnTo>
                    <a:pt x="346" y="1568"/>
                  </a:lnTo>
                  <a:lnTo>
                    <a:pt x="348" y="1572"/>
                  </a:lnTo>
                  <a:lnTo>
                    <a:pt x="348" y="1580"/>
                  </a:lnTo>
                  <a:lnTo>
                    <a:pt x="346" y="1586"/>
                  </a:lnTo>
                  <a:lnTo>
                    <a:pt x="344" y="1592"/>
                  </a:lnTo>
                  <a:lnTo>
                    <a:pt x="344" y="1592"/>
                  </a:lnTo>
                  <a:lnTo>
                    <a:pt x="336" y="1604"/>
                  </a:lnTo>
                  <a:lnTo>
                    <a:pt x="326" y="1614"/>
                  </a:lnTo>
                  <a:lnTo>
                    <a:pt x="326" y="1614"/>
                  </a:lnTo>
                  <a:lnTo>
                    <a:pt x="310" y="1624"/>
                  </a:lnTo>
                  <a:lnTo>
                    <a:pt x="304" y="1628"/>
                  </a:lnTo>
                  <a:lnTo>
                    <a:pt x="298" y="1636"/>
                  </a:lnTo>
                  <a:lnTo>
                    <a:pt x="298" y="1636"/>
                  </a:lnTo>
                  <a:lnTo>
                    <a:pt x="294" y="1648"/>
                  </a:lnTo>
                  <a:lnTo>
                    <a:pt x="292" y="1660"/>
                  </a:lnTo>
                  <a:lnTo>
                    <a:pt x="292" y="1660"/>
                  </a:lnTo>
                  <a:lnTo>
                    <a:pt x="286" y="1676"/>
                  </a:lnTo>
                  <a:lnTo>
                    <a:pt x="286" y="1682"/>
                  </a:lnTo>
                  <a:lnTo>
                    <a:pt x="286" y="1690"/>
                  </a:lnTo>
                  <a:lnTo>
                    <a:pt x="286" y="1690"/>
                  </a:lnTo>
                  <a:lnTo>
                    <a:pt x="286" y="1696"/>
                  </a:lnTo>
                  <a:lnTo>
                    <a:pt x="288" y="1700"/>
                  </a:lnTo>
                  <a:lnTo>
                    <a:pt x="288" y="1700"/>
                  </a:lnTo>
                  <a:lnTo>
                    <a:pt x="290" y="1706"/>
                  </a:lnTo>
                  <a:lnTo>
                    <a:pt x="294" y="1710"/>
                  </a:lnTo>
                  <a:lnTo>
                    <a:pt x="298" y="1714"/>
                  </a:lnTo>
                  <a:lnTo>
                    <a:pt x="300" y="1720"/>
                  </a:lnTo>
                  <a:lnTo>
                    <a:pt x="300" y="1720"/>
                  </a:lnTo>
                  <a:lnTo>
                    <a:pt x="298" y="1732"/>
                  </a:lnTo>
                  <a:lnTo>
                    <a:pt x="298" y="1732"/>
                  </a:lnTo>
                  <a:lnTo>
                    <a:pt x="298" y="1740"/>
                  </a:lnTo>
                  <a:lnTo>
                    <a:pt x="300" y="1748"/>
                  </a:lnTo>
                  <a:lnTo>
                    <a:pt x="300" y="1748"/>
                  </a:lnTo>
                  <a:lnTo>
                    <a:pt x="300" y="1760"/>
                  </a:lnTo>
                  <a:lnTo>
                    <a:pt x="302" y="1770"/>
                  </a:lnTo>
                  <a:lnTo>
                    <a:pt x="302" y="1770"/>
                  </a:lnTo>
                  <a:lnTo>
                    <a:pt x="306" y="1778"/>
                  </a:lnTo>
                  <a:lnTo>
                    <a:pt x="308" y="1788"/>
                  </a:lnTo>
                  <a:lnTo>
                    <a:pt x="308" y="1798"/>
                  </a:lnTo>
                  <a:lnTo>
                    <a:pt x="306" y="1806"/>
                  </a:lnTo>
                  <a:lnTo>
                    <a:pt x="306" y="1806"/>
                  </a:lnTo>
                  <a:lnTo>
                    <a:pt x="302" y="1818"/>
                  </a:lnTo>
                  <a:lnTo>
                    <a:pt x="300" y="1830"/>
                  </a:lnTo>
                  <a:lnTo>
                    <a:pt x="298" y="1842"/>
                  </a:lnTo>
                  <a:lnTo>
                    <a:pt x="298" y="1854"/>
                  </a:lnTo>
                  <a:lnTo>
                    <a:pt x="298" y="1854"/>
                  </a:lnTo>
                  <a:lnTo>
                    <a:pt x="304" y="1872"/>
                  </a:lnTo>
                  <a:lnTo>
                    <a:pt x="310" y="1888"/>
                  </a:lnTo>
                  <a:lnTo>
                    <a:pt x="310" y="1888"/>
                  </a:lnTo>
                  <a:lnTo>
                    <a:pt x="318" y="1908"/>
                  </a:lnTo>
                  <a:lnTo>
                    <a:pt x="326" y="1930"/>
                  </a:lnTo>
                  <a:lnTo>
                    <a:pt x="326" y="1930"/>
                  </a:lnTo>
                  <a:lnTo>
                    <a:pt x="328" y="1938"/>
                  </a:lnTo>
                  <a:lnTo>
                    <a:pt x="328" y="1946"/>
                  </a:lnTo>
                  <a:lnTo>
                    <a:pt x="328" y="1954"/>
                  </a:lnTo>
                  <a:lnTo>
                    <a:pt x="324" y="1962"/>
                  </a:lnTo>
                  <a:lnTo>
                    <a:pt x="324" y="1962"/>
                  </a:lnTo>
                  <a:lnTo>
                    <a:pt x="322" y="1972"/>
                  </a:lnTo>
                  <a:lnTo>
                    <a:pt x="322" y="1980"/>
                  </a:lnTo>
                  <a:lnTo>
                    <a:pt x="324" y="1988"/>
                  </a:lnTo>
                  <a:lnTo>
                    <a:pt x="328" y="1996"/>
                  </a:lnTo>
                  <a:lnTo>
                    <a:pt x="328" y="1996"/>
                  </a:lnTo>
                  <a:lnTo>
                    <a:pt x="332" y="2010"/>
                  </a:lnTo>
                  <a:lnTo>
                    <a:pt x="336" y="2016"/>
                  </a:lnTo>
                  <a:lnTo>
                    <a:pt x="340" y="2020"/>
                  </a:lnTo>
                  <a:lnTo>
                    <a:pt x="340" y="2020"/>
                  </a:lnTo>
                  <a:lnTo>
                    <a:pt x="346" y="2022"/>
                  </a:lnTo>
                  <a:lnTo>
                    <a:pt x="346" y="2022"/>
                  </a:lnTo>
                  <a:lnTo>
                    <a:pt x="352" y="2020"/>
                  </a:lnTo>
                  <a:lnTo>
                    <a:pt x="360" y="2018"/>
                  </a:lnTo>
                  <a:lnTo>
                    <a:pt x="372" y="2012"/>
                  </a:lnTo>
                  <a:lnTo>
                    <a:pt x="372" y="2012"/>
                  </a:lnTo>
                  <a:lnTo>
                    <a:pt x="384" y="2004"/>
                  </a:lnTo>
                  <a:lnTo>
                    <a:pt x="388" y="2002"/>
                  </a:lnTo>
                  <a:lnTo>
                    <a:pt x="396" y="2000"/>
                  </a:lnTo>
                  <a:lnTo>
                    <a:pt x="396" y="2000"/>
                  </a:lnTo>
                  <a:lnTo>
                    <a:pt x="404" y="1998"/>
                  </a:lnTo>
                  <a:lnTo>
                    <a:pt x="412" y="1998"/>
                  </a:lnTo>
                  <a:lnTo>
                    <a:pt x="412" y="1998"/>
                  </a:lnTo>
                  <a:lnTo>
                    <a:pt x="414" y="1998"/>
                  </a:lnTo>
                  <a:lnTo>
                    <a:pt x="414" y="1998"/>
                  </a:lnTo>
                  <a:lnTo>
                    <a:pt x="416" y="1998"/>
                  </a:lnTo>
                  <a:lnTo>
                    <a:pt x="416" y="1998"/>
                  </a:lnTo>
                  <a:lnTo>
                    <a:pt x="426" y="1998"/>
                  </a:lnTo>
                  <a:lnTo>
                    <a:pt x="434" y="1996"/>
                  </a:lnTo>
                  <a:lnTo>
                    <a:pt x="434" y="1996"/>
                  </a:lnTo>
                  <a:lnTo>
                    <a:pt x="444" y="1990"/>
                  </a:lnTo>
                  <a:lnTo>
                    <a:pt x="456" y="1984"/>
                  </a:lnTo>
                  <a:lnTo>
                    <a:pt x="456" y="1984"/>
                  </a:lnTo>
                  <a:lnTo>
                    <a:pt x="466" y="1982"/>
                  </a:lnTo>
                  <a:lnTo>
                    <a:pt x="474" y="1976"/>
                  </a:lnTo>
                  <a:lnTo>
                    <a:pt x="474" y="1976"/>
                  </a:lnTo>
                  <a:lnTo>
                    <a:pt x="484" y="1968"/>
                  </a:lnTo>
                  <a:lnTo>
                    <a:pt x="492" y="1960"/>
                  </a:lnTo>
                  <a:lnTo>
                    <a:pt x="510" y="1942"/>
                  </a:lnTo>
                  <a:lnTo>
                    <a:pt x="510" y="1942"/>
                  </a:lnTo>
                  <a:lnTo>
                    <a:pt x="528" y="1922"/>
                  </a:lnTo>
                  <a:lnTo>
                    <a:pt x="544" y="1902"/>
                  </a:lnTo>
                  <a:lnTo>
                    <a:pt x="544" y="1902"/>
                  </a:lnTo>
                  <a:lnTo>
                    <a:pt x="558" y="1884"/>
                  </a:lnTo>
                  <a:lnTo>
                    <a:pt x="562" y="1876"/>
                  </a:lnTo>
                  <a:lnTo>
                    <a:pt x="564" y="1866"/>
                  </a:lnTo>
                  <a:lnTo>
                    <a:pt x="564" y="1866"/>
                  </a:lnTo>
                  <a:lnTo>
                    <a:pt x="564" y="1848"/>
                  </a:lnTo>
                  <a:lnTo>
                    <a:pt x="566" y="1842"/>
                  </a:lnTo>
                  <a:lnTo>
                    <a:pt x="574" y="1832"/>
                  </a:lnTo>
                  <a:lnTo>
                    <a:pt x="574" y="1832"/>
                  </a:lnTo>
                  <a:lnTo>
                    <a:pt x="594" y="1820"/>
                  </a:lnTo>
                  <a:lnTo>
                    <a:pt x="594" y="1820"/>
                  </a:lnTo>
                  <a:lnTo>
                    <a:pt x="604" y="1816"/>
                  </a:lnTo>
                  <a:lnTo>
                    <a:pt x="608" y="1814"/>
                  </a:lnTo>
                  <a:lnTo>
                    <a:pt x="610" y="1808"/>
                  </a:lnTo>
                  <a:lnTo>
                    <a:pt x="610" y="1808"/>
                  </a:lnTo>
                  <a:lnTo>
                    <a:pt x="614" y="1800"/>
                  </a:lnTo>
                  <a:lnTo>
                    <a:pt x="616" y="1790"/>
                  </a:lnTo>
                  <a:lnTo>
                    <a:pt x="616" y="1790"/>
                  </a:lnTo>
                  <a:lnTo>
                    <a:pt x="618" y="1778"/>
                  </a:lnTo>
                  <a:lnTo>
                    <a:pt x="620" y="1768"/>
                  </a:lnTo>
                  <a:lnTo>
                    <a:pt x="620" y="1768"/>
                  </a:lnTo>
                  <a:lnTo>
                    <a:pt x="620" y="1758"/>
                  </a:lnTo>
                  <a:lnTo>
                    <a:pt x="618" y="1750"/>
                  </a:lnTo>
                  <a:lnTo>
                    <a:pt x="618" y="1750"/>
                  </a:lnTo>
                  <a:lnTo>
                    <a:pt x="614" y="1744"/>
                  </a:lnTo>
                  <a:lnTo>
                    <a:pt x="614" y="1740"/>
                  </a:lnTo>
                  <a:lnTo>
                    <a:pt x="616" y="1734"/>
                  </a:lnTo>
                  <a:lnTo>
                    <a:pt x="616" y="1734"/>
                  </a:lnTo>
                  <a:lnTo>
                    <a:pt x="626" y="1728"/>
                  </a:lnTo>
                  <a:lnTo>
                    <a:pt x="638" y="1720"/>
                  </a:lnTo>
                  <a:lnTo>
                    <a:pt x="638" y="1720"/>
                  </a:lnTo>
                  <a:lnTo>
                    <a:pt x="648" y="1714"/>
                  </a:lnTo>
                  <a:lnTo>
                    <a:pt x="658" y="1708"/>
                  </a:lnTo>
                  <a:lnTo>
                    <a:pt x="658" y="1708"/>
                  </a:lnTo>
                  <a:lnTo>
                    <a:pt x="668" y="1702"/>
                  </a:lnTo>
                  <a:lnTo>
                    <a:pt x="676" y="1694"/>
                  </a:lnTo>
                  <a:lnTo>
                    <a:pt x="694" y="1680"/>
                  </a:lnTo>
                  <a:lnTo>
                    <a:pt x="694" y="1680"/>
                  </a:lnTo>
                  <a:lnTo>
                    <a:pt x="704" y="1674"/>
                  </a:lnTo>
                  <a:lnTo>
                    <a:pt x="710" y="1668"/>
                  </a:lnTo>
                  <a:lnTo>
                    <a:pt x="716" y="1660"/>
                  </a:lnTo>
                  <a:lnTo>
                    <a:pt x="718" y="1650"/>
                  </a:lnTo>
                  <a:lnTo>
                    <a:pt x="718" y="1650"/>
                  </a:lnTo>
                  <a:lnTo>
                    <a:pt x="724" y="1628"/>
                  </a:lnTo>
                  <a:lnTo>
                    <a:pt x="732" y="1604"/>
                  </a:lnTo>
                  <a:lnTo>
                    <a:pt x="732" y="1604"/>
                  </a:lnTo>
                  <a:lnTo>
                    <a:pt x="736" y="1592"/>
                  </a:lnTo>
                  <a:lnTo>
                    <a:pt x="738" y="1584"/>
                  </a:lnTo>
                  <a:lnTo>
                    <a:pt x="738" y="1578"/>
                  </a:lnTo>
                  <a:lnTo>
                    <a:pt x="738" y="1578"/>
                  </a:lnTo>
                  <a:lnTo>
                    <a:pt x="734" y="1570"/>
                  </a:lnTo>
                  <a:lnTo>
                    <a:pt x="734" y="1570"/>
                  </a:lnTo>
                  <a:lnTo>
                    <a:pt x="730" y="1556"/>
                  </a:lnTo>
                  <a:lnTo>
                    <a:pt x="726" y="1540"/>
                  </a:lnTo>
                  <a:lnTo>
                    <a:pt x="726" y="1540"/>
                  </a:lnTo>
                  <a:lnTo>
                    <a:pt x="726" y="1522"/>
                  </a:lnTo>
                  <a:lnTo>
                    <a:pt x="726" y="1514"/>
                  </a:lnTo>
                  <a:lnTo>
                    <a:pt x="730" y="1506"/>
                  </a:lnTo>
                  <a:lnTo>
                    <a:pt x="730" y="1506"/>
                  </a:lnTo>
                  <a:lnTo>
                    <a:pt x="732" y="1496"/>
                  </a:lnTo>
                  <a:lnTo>
                    <a:pt x="734" y="1486"/>
                  </a:lnTo>
                  <a:lnTo>
                    <a:pt x="734" y="1486"/>
                  </a:lnTo>
                  <a:lnTo>
                    <a:pt x="738" y="1476"/>
                  </a:lnTo>
                  <a:lnTo>
                    <a:pt x="744" y="1468"/>
                  </a:lnTo>
                  <a:lnTo>
                    <a:pt x="744" y="1468"/>
                  </a:lnTo>
                  <a:lnTo>
                    <a:pt x="756" y="1454"/>
                  </a:lnTo>
                  <a:lnTo>
                    <a:pt x="762" y="1446"/>
                  </a:lnTo>
                  <a:lnTo>
                    <a:pt x="770" y="1440"/>
                  </a:lnTo>
                  <a:lnTo>
                    <a:pt x="770" y="1440"/>
                  </a:lnTo>
                  <a:lnTo>
                    <a:pt x="780" y="1432"/>
                  </a:lnTo>
                  <a:lnTo>
                    <a:pt x="786" y="1424"/>
                  </a:lnTo>
                  <a:lnTo>
                    <a:pt x="800" y="1408"/>
                  </a:lnTo>
                  <a:lnTo>
                    <a:pt x="800" y="1408"/>
                  </a:lnTo>
                  <a:lnTo>
                    <a:pt x="816" y="1392"/>
                  </a:lnTo>
                  <a:lnTo>
                    <a:pt x="834" y="1378"/>
                  </a:lnTo>
                  <a:lnTo>
                    <a:pt x="870" y="1352"/>
                  </a:lnTo>
                  <a:lnTo>
                    <a:pt x="870" y="1352"/>
                  </a:lnTo>
                  <a:lnTo>
                    <a:pt x="882" y="1344"/>
                  </a:lnTo>
                  <a:lnTo>
                    <a:pt x="882" y="1344"/>
                  </a:lnTo>
                  <a:lnTo>
                    <a:pt x="888" y="1336"/>
                  </a:lnTo>
                  <a:lnTo>
                    <a:pt x="892" y="1328"/>
                  </a:lnTo>
                  <a:lnTo>
                    <a:pt x="892" y="1328"/>
                  </a:lnTo>
                  <a:lnTo>
                    <a:pt x="904" y="1312"/>
                  </a:lnTo>
                  <a:lnTo>
                    <a:pt x="918" y="1296"/>
                  </a:lnTo>
                  <a:lnTo>
                    <a:pt x="918" y="1296"/>
                  </a:lnTo>
                  <a:lnTo>
                    <a:pt x="926" y="1286"/>
                  </a:lnTo>
                  <a:lnTo>
                    <a:pt x="932" y="1276"/>
                  </a:lnTo>
                  <a:lnTo>
                    <a:pt x="932" y="1276"/>
                  </a:lnTo>
                  <a:lnTo>
                    <a:pt x="944" y="1254"/>
                  </a:lnTo>
                  <a:lnTo>
                    <a:pt x="948" y="1242"/>
                  </a:lnTo>
                  <a:lnTo>
                    <a:pt x="952" y="1230"/>
                  </a:lnTo>
                  <a:lnTo>
                    <a:pt x="952" y="1230"/>
                  </a:lnTo>
                  <a:lnTo>
                    <a:pt x="954" y="1222"/>
                  </a:lnTo>
                  <a:lnTo>
                    <a:pt x="954" y="1218"/>
                  </a:lnTo>
                  <a:lnTo>
                    <a:pt x="952" y="1216"/>
                  </a:lnTo>
                  <a:lnTo>
                    <a:pt x="952" y="1216"/>
                  </a:lnTo>
                  <a:lnTo>
                    <a:pt x="946" y="1214"/>
                  </a:lnTo>
                  <a:lnTo>
                    <a:pt x="946" y="1214"/>
                  </a:lnTo>
                  <a:lnTo>
                    <a:pt x="940" y="1214"/>
                  </a:lnTo>
                  <a:lnTo>
                    <a:pt x="932" y="1218"/>
                  </a:lnTo>
                  <a:lnTo>
                    <a:pt x="932" y="1218"/>
                  </a:lnTo>
                  <a:lnTo>
                    <a:pt x="914" y="1224"/>
                  </a:lnTo>
                  <a:lnTo>
                    <a:pt x="896" y="1230"/>
                  </a:lnTo>
                  <a:lnTo>
                    <a:pt x="858" y="1240"/>
                  </a:lnTo>
                  <a:lnTo>
                    <a:pt x="858" y="1240"/>
                  </a:lnTo>
                  <a:lnTo>
                    <a:pt x="854" y="1240"/>
                  </a:lnTo>
                  <a:lnTo>
                    <a:pt x="854" y="1240"/>
                  </a:lnTo>
                  <a:lnTo>
                    <a:pt x="850" y="1238"/>
                  </a:lnTo>
                  <a:lnTo>
                    <a:pt x="846" y="1236"/>
                  </a:lnTo>
                  <a:lnTo>
                    <a:pt x="842" y="1230"/>
                  </a:lnTo>
                  <a:lnTo>
                    <a:pt x="840" y="1222"/>
                  </a:lnTo>
                  <a:lnTo>
                    <a:pt x="840" y="1214"/>
                  </a:lnTo>
                  <a:lnTo>
                    <a:pt x="840" y="1214"/>
                  </a:lnTo>
                  <a:lnTo>
                    <a:pt x="836" y="1198"/>
                  </a:lnTo>
                  <a:lnTo>
                    <a:pt x="834" y="1192"/>
                  </a:lnTo>
                  <a:lnTo>
                    <a:pt x="830" y="1184"/>
                  </a:lnTo>
                  <a:lnTo>
                    <a:pt x="830" y="1184"/>
                  </a:lnTo>
                  <a:lnTo>
                    <a:pt x="826" y="1178"/>
                  </a:lnTo>
                  <a:lnTo>
                    <a:pt x="820" y="1174"/>
                  </a:lnTo>
                  <a:lnTo>
                    <a:pt x="808" y="1164"/>
                  </a:lnTo>
                  <a:lnTo>
                    <a:pt x="808" y="1164"/>
                  </a:lnTo>
                  <a:lnTo>
                    <a:pt x="804" y="1158"/>
                  </a:lnTo>
                  <a:lnTo>
                    <a:pt x="802" y="1148"/>
                  </a:lnTo>
                  <a:lnTo>
                    <a:pt x="802" y="1148"/>
                  </a:lnTo>
                  <a:lnTo>
                    <a:pt x="800" y="1142"/>
                  </a:lnTo>
                  <a:lnTo>
                    <a:pt x="798" y="1136"/>
                  </a:lnTo>
                  <a:lnTo>
                    <a:pt x="798" y="1136"/>
                  </a:lnTo>
                  <a:lnTo>
                    <a:pt x="798" y="1126"/>
                  </a:lnTo>
                  <a:lnTo>
                    <a:pt x="800" y="1118"/>
                  </a:lnTo>
                  <a:lnTo>
                    <a:pt x="800" y="1118"/>
                  </a:lnTo>
                  <a:lnTo>
                    <a:pt x="794" y="1118"/>
                  </a:lnTo>
                  <a:lnTo>
                    <a:pt x="792" y="1116"/>
                  </a:lnTo>
                  <a:lnTo>
                    <a:pt x="790" y="1114"/>
                  </a:lnTo>
                  <a:lnTo>
                    <a:pt x="790" y="1114"/>
                  </a:lnTo>
                  <a:lnTo>
                    <a:pt x="788" y="1104"/>
                  </a:lnTo>
                  <a:lnTo>
                    <a:pt x="788" y="1104"/>
                  </a:lnTo>
                  <a:lnTo>
                    <a:pt x="782" y="1096"/>
                  </a:lnTo>
                  <a:lnTo>
                    <a:pt x="782" y="1090"/>
                  </a:lnTo>
                  <a:lnTo>
                    <a:pt x="780" y="1086"/>
                  </a:lnTo>
                  <a:lnTo>
                    <a:pt x="780" y="1086"/>
                  </a:lnTo>
                  <a:lnTo>
                    <a:pt x="784" y="1072"/>
                  </a:lnTo>
                  <a:lnTo>
                    <a:pt x="786" y="1066"/>
                  </a:lnTo>
                  <a:lnTo>
                    <a:pt x="786" y="1060"/>
                  </a:lnTo>
                  <a:lnTo>
                    <a:pt x="786" y="1060"/>
                  </a:lnTo>
                  <a:lnTo>
                    <a:pt x="786" y="1054"/>
                  </a:lnTo>
                  <a:lnTo>
                    <a:pt x="784" y="1050"/>
                  </a:lnTo>
                  <a:lnTo>
                    <a:pt x="778" y="1042"/>
                  </a:lnTo>
                  <a:lnTo>
                    <a:pt x="778" y="1042"/>
                  </a:lnTo>
                  <a:lnTo>
                    <a:pt x="774" y="1024"/>
                  </a:lnTo>
                  <a:lnTo>
                    <a:pt x="774" y="1024"/>
                  </a:lnTo>
                  <a:lnTo>
                    <a:pt x="770" y="1010"/>
                  </a:lnTo>
                  <a:lnTo>
                    <a:pt x="766" y="996"/>
                  </a:lnTo>
                  <a:lnTo>
                    <a:pt x="766" y="996"/>
                  </a:lnTo>
                  <a:lnTo>
                    <a:pt x="758" y="984"/>
                  </a:lnTo>
                  <a:lnTo>
                    <a:pt x="756" y="978"/>
                  </a:lnTo>
                  <a:lnTo>
                    <a:pt x="754" y="972"/>
                  </a:lnTo>
                  <a:lnTo>
                    <a:pt x="754" y="972"/>
                  </a:lnTo>
                  <a:lnTo>
                    <a:pt x="756" y="964"/>
                  </a:lnTo>
                  <a:lnTo>
                    <a:pt x="756" y="962"/>
                  </a:lnTo>
                  <a:lnTo>
                    <a:pt x="754" y="958"/>
                  </a:lnTo>
                  <a:lnTo>
                    <a:pt x="754" y="958"/>
                  </a:lnTo>
                  <a:lnTo>
                    <a:pt x="750" y="952"/>
                  </a:lnTo>
                  <a:lnTo>
                    <a:pt x="746" y="948"/>
                  </a:lnTo>
                  <a:lnTo>
                    <a:pt x="746" y="948"/>
                  </a:lnTo>
                  <a:lnTo>
                    <a:pt x="744" y="940"/>
                  </a:lnTo>
                  <a:lnTo>
                    <a:pt x="746" y="936"/>
                  </a:lnTo>
                  <a:lnTo>
                    <a:pt x="748" y="932"/>
                  </a:lnTo>
                  <a:lnTo>
                    <a:pt x="748" y="932"/>
                  </a:lnTo>
                  <a:lnTo>
                    <a:pt x="750" y="930"/>
                  </a:lnTo>
                  <a:lnTo>
                    <a:pt x="750" y="930"/>
                  </a:lnTo>
                  <a:lnTo>
                    <a:pt x="760" y="942"/>
                  </a:lnTo>
                  <a:lnTo>
                    <a:pt x="766" y="948"/>
                  </a:lnTo>
                  <a:lnTo>
                    <a:pt x="772" y="954"/>
                  </a:lnTo>
                  <a:lnTo>
                    <a:pt x="772" y="954"/>
                  </a:lnTo>
                  <a:lnTo>
                    <a:pt x="778" y="960"/>
                  </a:lnTo>
                  <a:lnTo>
                    <a:pt x="782" y="968"/>
                  </a:lnTo>
                  <a:lnTo>
                    <a:pt x="784" y="978"/>
                  </a:lnTo>
                  <a:lnTo>
                    <a:pt x="790" y="986"/>
                  </a:lnTo>
                  <a:lnTo>
                    <a:pt x="790" y="986"/>
                  </a:lnTo>
                  <a:lnTo>
                    <a:pt x="796" y="994"/>
                  </a:lnTo>
                  <a:lnTo>
                    <a:pt x="802" y="1000"/>
                  </a:lnTo>
                  <a:lnTo>
                    <a:pt x="802" y="1000"/>
                  </a:lnTo>
                  <a:lnTo>
                    <a:pt x="802" y="1004"/>
                  </a:lnTo>
                  <a:lnTo>
                    <a:pt x="804" y="1010"/>
                  </a:lnTo>
                  <a:lnTo>
                    <a:pt x="804" y="1020"/>
                  </a:lnTo>
                  <a:lnTo>
                    <a:pt x="804" y="1020"/>
                  </a:lnTo>
                  <a:lnTo>
                    <a:pt x="808" y="1032"/>
                  </a:lnTo>
                  <a:lnTo>
                    <a:pt x="812" y="1044"/>
                  </a:lnTo>
                  <a:lnTo>
                    <a:pt x="816" y="1056"/>
                  </a:lnTo>
                  <a:lnTo>
                    <a:pt x="816" y="1062"/>
                  </a:lnTo>
                  <a:lnTo>
                    <a:pt x="814" y="1068"/>
                  </a:lnTo>
                  <a:lnTo>
                    <a:pt x="814" y="1068"/>
                  </a:lnTo>
                  <a:lnTo>
                    <a:pt x="810" y="1080"/>
                  </a:lnTo>
                  <a:lnTo>
                    <a:pt x="812" y="1082"/>
                  </a:lnTo>
                  <a:lnTo>
                    <a:pt x="816" y="1088"/>
                  </a:lnTo>
                  <a:lnTo>
                    <a:pt x="816" y="1088"/>
                  </a:lnTo>
                  <a:lnTo>
                    <a:pt x="824" y="1098"/>
                  </a:lnTo>
                  <a:lnTo>
                    <a:pt x="830" y="1108"/>
                  </a:lnTo>
                  <a:lnTo>
                    <a:pt x="830" y="1108"/>
                  </a:lnTo>
                  <a:lnTo>
                    <a:pt x="844" y="1132"/>
                  </a:lnTo>
                  <a:lnTo>
                    <a:pt x="848" y="1144"/>
                  </a:lnTo>
                  <a:lnTo>
                    <a:pt x="850" y="1150"/>
                  </a:lnTo>
                  <a:lnTo>
                    <a:pt x="850" y="1156"/>
                  </a:lnTo>
                  <a:lnTo>
                    <a:pt x="850" y="1156"/>
                  </a:lnTo>
                  <a:lnTo>
                    <a:pt x="850" y="1164"/>
                  </a:lnTo>
                  <a:lnTo>
                    <a:pt x="846" y="1172"/>
                  </a:lnTo>
                  <a:lnTo>
                    <a:pt x="844" y="1182"/>
                  </a:lnTo>
                  <a:lnTo>
                    <a:pt x="844" y="1190"/>
                  </a:lnTo>
                  <a:lnTo>
                    <a:pt x="844" y="1190"/>
                  </a:lnTo>
                  <a:lnTo>
                    <a:pt x="846" y="1216"/>
                  </a:lnTo>
                  <a:lnTo>
                    <a:pt x="846" y="1216"/>
                  </a:lnTo>
                  <a:lnTo>
                    <a:pt x="852" y="1216"/>
                  </a:lnTo>
                  <a:lnTo>
                    <a:pt x="852" y="1216"/>
                  </a:lnTo>
                  <a:lnTo>
                    <a:pt x="860" y="1216"/>
                  </a:lnTo>
                  <a:lnTo>
                    <a:pt x="870" y="1212"/>
                  </a:lnTo>
                  <a:lnTo>
                    <a:pt x="888" y="1202"/>
                  </a:lnTo>
                  <a:lnTo>
                    <a:pt x="888" y="1202"/>
                  </a:lnTo>
                  <a:lnTo>
                    <a:pt x="912" y="1188"/>
                  </a:lnTo>
                  <a:lnTo>
                    <a:pt x="924" y="1182"/>
                  </a:lnTo>
                  <a:lnTo>
                    <a:pt x="936" y="1178"/>
                  </a:lnTo>
                  <a:lnTo>
                    <a:pt x="936" y="1178"/>
                  </a:lnTo>
                  <a:lnTo>
                    <a:pt x="948" y="1176"/>
                  </a:lnTo>
                  <a:lnTo>
                    <a:pt x="958" y="1172"/>
                  </a:lnTo>
                  <a:lnTo>
                    <a:pt x="958" y="1172"/>
                  </a:lnTo>
                  <a:lnTo>
                    <a:pt x="978" y="1160"/>
                  </a:lnTo>
                  <a:lnTo>
                    <a:pt x="978" y="1160"/>
                  </a:lnTo>
                  <a:lnTo>
                    <a:pt x="982" y="1156"/>
                  </a:lnTo>
                  <a:lnTo>
                    <a:pt x="986" y="1152"/>
                  </a:lnTo>
                  <a:lnTo>
                    <a:pt x="990" y="1148"/>
                  </a:lnTo>
                  <a:lnTo>
                    <a:pt x="996" y="1146"/>
                  </a:lnTo>
                  <a:lnTo>
                    <a:pt x="996" y="1146"/>
                  </a:lnTo>
                  <a:lnTo>
                    <a:pt x="1014" y="1142"/>
                  </a:lnTo>
                  <a:lnTo>
                    <a:pt x="1022" y="1140"/>
                  </a:lnTo>
                  <a:lnTo>
                    <a:pt x="1030" y="1136"/>
                  </a:lnTo>
                  <a:lnTo>
                    <a:pt x="1030" y="1136"/>
                  </a:lnTo>
                  <a:lnTo>
                    <a:pt x="1040" y="1126"/>
                  </a:lnTo>
                  <a:lnTo>
                    <a:pt x="1050" y="1118"/>
                  </a:lnTo>
                  <a:lnTo>
                    <a:pt x="1050" y="1118"/>
                  </a:lnTo>
                  <a:lnTo>
                    <a:pt x="1062" y="1108"/>
                  </a:lnTo>
                  <a:lnTo>
                    <a:pt x="1074" y="1096"/>
                  </a:lnTo>
                  <a:lnTo>
                    <a:pt x="1074" y="1096"/>
                  </a:lnTo>
                  <a:lnTo>
                    <a:pt x="1090" y="1084"/>
                  </a:lnTo>
                  <a:lnTo>
                    <a:pt x="1096" y="1076"/>
                  </a:lnTo>
                  <a:lnTo>
                    <a:pt x="1102" y="1068"/>
                  </a:lnTo>
                  <a:lnTo>
                    <a:pt x="1102" y="1068"/>
                  </a:lnTo>
                  <a:lnTo>
                    <a:pt x="1106" y="1060"/>
                  </a:lnTo>
                  <a:lnTo>
                    <a:pt x="1106" y="1052"/>
                  </a:lnTo>
                  <a:lnTo>
                    <a:pt x="1102" y="1046"/>
                  </a:lnTo>
                  <a:lnTo>
                    <a:pt x="1098" y="1042"/>
                  </a:lnTo>
                  <a:lnTo>
                    <a:pt x="1086" y="1034"/>
                  </a:lnTo>
                  <a:lnTo>
                    <a:pt x="1072" y="1028"/>
                  </a:lnTo>
                  <a:lnTo>
                    <a:pt x="1072" y="1028"/>
                  </a:lnTo>
                  <a:lnTo>
                    <a:pt x="1072" y="1018"/>
                  </a:lnTo>
                  <a:lnTo>
                    <a:pt x="1072" y="1008"/>
                  </a:lnTo>
                  <a:lnTo>
                    <a:pt x="1068" y="1000"/>
                  </a:lnTo>
                  <a:lnTo>
                    <a:pt x="1064" y="996"/>
                  </a:lnTo>
                  <a:lnTo>
                    <a:pt x="1062" y="996"/>
                  </a:lnTo>
                  <a:lnTo>
                    <a:pt x="1062" y="996"/>
                  </a:lnTo>
                  <a:lnTo>
                    <a:pt x="1058" y="996"/>
                  </a:lnTo>
                  <a:lnTo>
                    <a:pt x="1054" y="1000"/>
                  </a:lnTo>
                  <a:lnTo>
                    <a:pt x="1054" y="1000"/>
                  </a:lnTo>
                  <a:lnTo>
                    <a:pt x="1052" y="1002"/>
                  </a:lnTo>
                  <a:lnTo>
                    <a:pt x="1052" y="1004"/>
                  </a:lnTo>
                  <a:lnTo>
                    <a:pt x="1048" y="1010"/>
                  </a:lnTo>
                  <a:lnTo>
                    <a:pt x="1048" y="1010"/>
                  </a:lnTo>
                  <a:lnTo>
                    <a:pt x="1044" y="1012"/>
                  </a:lnTo>
                  <a:lnTo>
                    <a:pt x="1040" y="1016"/>
                  </a:lnTo>
                  <a:lnTo>
                    <a:pt x="1040" y="1016"/>
                  </a:lnTo>
                  <a:lnTo>
                    <a:pt x="1028" y="1022"/>
                  </a:lnTo>
                  <a:lnTo>
                    <a:pt x="1020" y="1024"/>
                  </a:lnTo>
                  <a:lnTo>
                    <a:pt x="1012" y="1026"/>
                  </a:lnTo>
                  <a:lnTo>
                    <a:pt x="1012" y="1026"/>
                  </a:lnTo>
                  <a:lnTo>
                    <a:pt x="1010" y="1026"/>
                  </a:lnTo>
                  <a:lnTo>
                    <a:pt x="1010" y="1026"/>
                  </a:lnTo>
                  <a:lnTo>
                    <a:pt x="1006" y="1022"/>
                  </a:lnTo>
                  <a:lnTo>
                    <a:pt x="1002" y="1018"/>
                  </a:lnTo>
                  <a:lnTo>
                    <a:pt x="996" y="1004"/>
                  </a:lnTo>
                  <a:lnTo>
                    <a:pt x="992" y="990"/>
                  </a:lnTo>
                  <a:lnTo>
                    <a:pt x="988" y="980"/>
                  </a:lnTo>
                  <a:lnTo>
                    <a:pt x="988" y="980"/>
                  </a:lnTo>
                  <a:lnTo>
                    <a:pt x="984" y="974"/>
                  </a:lnTo>
                  <a:lnTo>
                    <a:pt x="980" y="970"/>
                  </a:lnTo>
                  <a:lnTo>
                    <a:pt x="976" y="968"/>
                  </a:lnTo>
                  <a:lnTo>
                    <a:pt x="972" y="962"/>
                  </a:lnTo>
                  <a:lnTo>
                    <a:pt x="972" y="962"/>
                  </a:lnTo>
                  <a:lnTo>
                    <a:pt x="974" y="954"/>
                  </a:lnTo>
                  <a:lnTo>
                    <a:pt x="974" y="948"/>
                  </a:lnTo>
                  <a:lnTo>
                    <a:pt x="974" y="948"/>
                  </a:lnTo>
                  <a:lnTo>
                    <a:pt x="972" y="944"/>
                  </a:lnTo>
                  <a:lnTo>
                    <a:pt x="970" y="940"/>
                  </a:lnTo>
                  <a:lnTo>
                    <a:pt x="966" y="936"/>
                  </a:lnTo>
                  <a:lnTo>
                    <a:pt x="966" y="932"/>
                  </a:lnTo>
                  <a:lnTo>
                    <a:pt x="966" y="932"/>
                  </a:lnTo>
                  <a:lnTo>
                    <a:pt x="966" y="928"/>
                  </a:lnTo>
                  <a:lnTo>
                    <a:pt x="968" y="926"/>
                  </a:lnTo>
                  <a:lnTo>
                    <a:pt x="974" y="924"/>
                  </a:lnTo>
                  <a:lnTo>
                    <a:pt x="974" y="924"/>
                  </a:lnTo>
                  <a:lnTo>
                    <a:pt x="980" y="926"/>
                  </a:lnTo>
                  <a:lnTo>
                    <a:pt x="980" y="926"/>
                  </a:lnTo>
                  <a:lnTo>
                    <a:pt x="984" y="930"/>
                  </a:lnTo>
                  <a:lnTo>
                    <a:pt x="986" y="934"/>
                  </a:lnTo>
                  <a:lnTo>
                    <a:pt x="988" y="940"/>
                  </a:lnTo>
                  <a:lnTo>
                    <a:pt x="992" y="944"/>
                  </a:lnTo>
                  <a:lnTo>
                    <a:pt x="992" y="944"/>
                  </a:lnTo>
                  <a:lnTo>
                    <a:pt x="996" y="950"/>
                  </a:lnTo>
                  <a:lnTo>
                    <a:pt x="1002" y="956"/>
                  </a:lnTo>
                  <a:lnTo>
                    <a:pt x="1016" y="964"/>
                  </a:lnTo>
                  <a:lnTo>
                    <a:pt x="1016" y="964"/>
                  </a:lnTo>
                  <a:lnTo>
                    <a:pt x="1020" y="970"/>
                  </a:lnTo>
                  <a:lnTo>
                    <a:pt x="1022" y="978"/>
                  </a:lnTo>
                  <a:lnTo>
                    <a:pt x="1026" y="984"/>
                  </a:lnTo>
                  <a:lnTo>
                    <a:pt x="1030" y="988"/>
                  </a:lnTo>
                  <a:lnTo>
                    <a:pt x="1030" y="988"/>
                  </a:lnTo>
                  <a:lnTo>
                    <a:pt x="1036" y="990"/>
                  </a:lnTo>
                  <a:lnTo>
                    <a:pt x="1036" y="990"/>
                  </a:lnTo>
                  <a:lnTo>
                    <a:pt x="1042" y="988"/>
                  </a:lnTo>
                  <a:lnTo>
                    <a:pt x="1048" y="984"/>
                  </a:lnTo>
                  <a:lnTo>
                    <a:pt x="1054" y="980"/>
                  </a:lnTo>
                  <a:lnTo>
                    <a:pt x="1062" y="976"/>
                  </a:lnTo>
                  <a:lnTo>
                    <a:pt x="1062" y="976"/>
                  </a:lnTo>
                  <a:lnTo>
                    <a:pt x="1068" y="976"/>
                  </a:lnTo>
                  <a:lnTo>
                    <a:pt x="1068" y="976"/>
                  </a:lnTo>
                  <a:lnTo>
                    <a:pt x="1072" y="976"/>
                  </a:lnTo>
                  <a:lnTo>
                    <a:pt x="1072" y="978"/>
                  </a:lnTo>
                  <a:lnTo>
                    <a:pt x="1074" y="982"/>
                  </a:lnTo>
                  <a:lnTo>
                    <a:pt x="1072" y="990"/>
                  </a:lnTo>
                  <a:lnTo>
                    <a:pt x="1072" y="996"/>
                  </a:lnTo>
                  <a:lnTo>
                    <a:pt x="1072" y="996"/>
                  </a:lnTo>
                  <a:lnTo>
                    <a:pt x="1076" y="1002"/>
                  </a:lnTo>
                  <a:lnTo>
                    <a:pt x="1080" y="1006"/>
                  </a:lnTo>
                  <a:lnTo>
                    <a:pt x="1092" y="1010"/>
                  </a:lnTo>
                  <a:lnTo>
                    <a:pt x="1106" y="1014"/>
                  </a:lnTo>
                  <a:lnTo>
                    <a:pt x="1120" y="1014"/>
                  </a:lnTo>
                  <a:lnTo>
                    <a:pt x="1120" y="1014"/>
                  </a:lnTo>
                  <a:lnTo>
                    <a:pt x="1130" y="1014"/>
                  </a:lnTo>
                  <a:lnTo>
                    <a:pt x="1130" y="1014"/>
                  </a:lnTo>
                  <a:lnTo>
                    <a:pt x="1166" y="1012"/>
                  </a:lnTo>
                  <a:lnTo>
                    <a:pt x="1166" y="1012"/>
                  </a:lnTo>
                  <a:lnTo>
                    <a:pt x="1194" y="1010"/>
                  </a:lnTo>
                  <a:lnTo>
                    <a:pt x="1194" y="1010"/>
                  </a:lnTo>
                  <a:lnTo>
                    <a:pt x="1200" y="1012"/>
                  </a:lnTo>
                  <a:lnTo>
                    <a:pt x="1200" y="1012"/>
                  </a:lnTo>
                  <a:lnTo>
                    <a:pt x="1202" y="1014"/>
                  </a:lnTo>
                  <a:lnTo>
                    <a:pt x="1204" y="1016"/>
                  </a:lnTo>
                  <a:lnTo>
                    <a:pt x="1204" y="1024"/>
                  </a:lnTo>
                  <a:lnTo>
                    <a:pt x="1204" y="1032"/>
                  </a:lnTo>
                  <a:lnTo>
                    <a:pt x="1206" y="1038"/>
                  </a:lnTo>
                  <a:lnTo>
                    <a:pt x="1206" y="1038"/>
                  </a:lnTo>
                  <a:lnTo>
                    <a:pt x="1212" y="1042"/>
                  </a:lnTo>
                  <a:lnTo>
                    <a:pt x="1218" y="1046"/>
                  </a:lnTo>
                  <a:lnTo>
                    <a:pt x="1232" y="1052"/>
                  </a:lnTo>
                  <a:lnTo>
                    <a:pt x="1232" y="1052"/>
                  </a:lnTo>
                  <a:lnTo>
                    <a:pt x="1222" y="1058"/>
                  </a:lnTo>
                  <a:lnTo>
                    <a:pt x="1218" y="1060"/>
                  </a:lnTo>
                  <a:lnTo>
                    <a:pt x="1216" y="1064"/>
                  </a:lnTo>
                  <a:lnTo>
                    <a:pt x="1216" y="1064"/>
                  </a:lnTo>
                  <a:lnTo>
                    <a:pt x="1224" y="1070"/>
                  </a:lnTo>
                  <a:lnTo>
                    <a:pt x="1230" y="1078"/>
                  </a:lnTo>
                  <a:lnTo>
                    <a:pt x="1230" y="1078"/>
                  </a:lnTo>
                  <a:lnTo>
                    <a:pt x="1236" y="1086"/>
                  </a:lnTo>
                  <a:lnTo>
                    <a:pt x="1238" y="1090"/>
                  </a:lnTo>
                  <a:lnTo>
                    <a:pt x="1244" y="1092"/>
                  </a:lnTo>
                  <a:lnTo>
                    <a:pt x="1244" y="1092"/>
                  </a:lnTo>
                  <a:lnTo>
                    <a:pt x="1244" y="1092"/>
                  </a:lnTo>
                  <a:lnTo>
                    <a:pt x="1244" y="1092"/>
                  </a:lnTo>
                  <a:lnTo>
                    <a:pt x="1250" y="1090"/>
                  </a:lnTo>
                  <a:lnTo>
                    <a:pt x="1254" y="1088"/>
                  </a:lnTo>
                  <a:lnTo>
                    <a:pt x="1260" y="1080"/>
                  </a:lnTo>
                  <a:lnTo>
                    <a:pt x="1268" y="1072"/>
                  </a:lnTo>
                  <a:lnTo>
                    <a:pt x="1270" y="1070"/>
                  </a:lnTo>
                  <a:lnTo>
                    <a:pt x="1276" y="1068"/>
                  </a:lnTo>
                  <a:lnTo>
                    <a:pt x="1276" y="1068"/>
                  </a:lnTo>
                  <a:lnTo>
                    <a:pt x="1278" y="1074"/>
                  </a:lnTo>
                  <a:lnTo>
                    <a:pt x="1278" y="1082"/>
                  </a:lnTo>
                  <a:lnTo>
                    <a:pt x="1278" y="1096"/>
                  </a:lnTo>
                  <a:lnTo>
                    <a:pt x="1276" y="1112"/>
                  </a:lnTo>
                  <a:lnTo>
                    <a:pt x="1276" y="1126"/>
                  </a:lnTo>
                  <a:lnTo>
                    <a:pt x="1276" y="1126"/>
                  </a:lnTo>
                  <a:lnTo>
                    <a:pt x="1276" y="1152"/>
                  </a:lnTo>
                  <a:lnTo>
                    <a:pt x="1276" y="1178"/>
                  </a:lnTo>
                  <a:lnTo>
                    <a:pt x="1276" y="1190"/>
                  </a:lnTo>
                  <a:lnTo>
                    <a:pt x="1278" y="1202"/>
                  </a:lnTo>
                  <a:lnTo>
                    <a:pt x="1282" y="1214"/>
                  </a:lnTo>
                  <a:lnTo>
                    <a:pt x="1286" y="1226"/>
                  </a:lnTo>
                  <a:lnTo>
                    <a:pt x="1286" y="1226"/>
                  </a:lnTo>
                  <a:lnTo>
                    <a:pt x="1290" y="1236"/>
                  </a:lnTo>
                  <a:lnTo>
                    <a:pt x="1290" y="1248"/>
                  </a:lnTo>
                  <a:lnTo>
                    <a:pt x="1292" y="1260"/>
                  </a:lnTo>
                  <a:lnTo>
                    <a:pt x="1294" y="1272"/>
                  </a:lnTo>
                  <a:lnTo>
                    <a:pt x="1294" y="1272"/>
                  </a:lnTo>
                  <a:lnTo>
                    <a:pt x="1298" y="1276"/>
                  </a:lnTo>
                  <a:lnTo>
                    <a:pt x="1302" y="1278"/>
                  </a:lnTo>
                  <a:lnTo>
                    <a:pt x="1302" y="1278"/>
                  </a:lnTo>
                  <a:lnTo>
                    <a:pt x="1310" y="1276"/>
                  </a:lnTo>
                  <a:lnTo>
                    <a:pt x="1318" y="1270"/>
                  </a:lnTo>
                  <a:lnTo>
                    <a:pt x="1334" y="1260"/>
                  </a:lnTo>
                  <a:lnTo>
                    <a:pt x="1334" y="1260"/>
                  </a:lnTo>
                  <a:lnTo>
                    <a:pt x="1340" y="1256"/>
                  </a:lnTo>
                  <a:lnTo>
                    <a:pt x="1344" y="1250"/>
                  </a:lnTo>
                  <a:lnTo>
                    <a:pt x="1352" y="1236"/>
                  </a:lnTo>
                  <a:lnTo>
                    <a:pt x="1358" y="1220"/>
                  </a:lnTo>
                  <a:lnTo>
                    <a:pt x="1360" y="1208"/>
                  </a:lnTo>
                  <a:lnTo>
                    <a:pt x="1360" y="1208"/>
                  </a:lnTo>
                  <a:lnTo>
                    <a:pt x="1364" y="1194"/>
                  </a:lnTo>
                  <a:lnTo>
                    <a:pt x="1370" y="1180"/>
                  </a:lnTo>
                  <a:lnTo>
                    <a:pt x="1378" y="1168"/>
                  </a:lnTo>
                  <a:lnTo>
                    <a:pt x="1388" y="1156"/>
                  </a:lnTo>
                  <a:lnTo>
                    <a:pt x="1388" y="1156"/>
                  </a:lnTo>
                  <a:lnTo>
                    <a:pt x="1406" y="1146"/>
                  </a:lnTo>
                  <a:lnTo>
                    <a:pt x="1414" y="1142"/>
                  </a:lnTo>
                  <a:lnTo>
                    <a:pt x="1422" y="1136"/>
                  </a:lnTo>
                  <a:lnTo>
                    <a:pt x="1422" y="1136"/>
                  </a:lnTo>
                  <a:lnTo>
                    <a:pt x="1432" y="1126"/>
                  </a:lnTo>
                  <a:lnTo>
                    <a:pt x="1444" y="1118"/>
                  </a:lnTo>
                  <a:lnTo>
                    <a:pt x="1444" y="1118"/>
                  </a:lnTo>
                  <a:lnTo>
                    <a:pt x="1458" y="1108"/>
                  </a:lnTo>
                  <a:lnTo>
                    <a:pt x="1464" y="1104"/>
                  </a:lnTo>
                  <a:lnTo>
                    <a:pt x="1468" y="1096"/>
                  </a:lnTo>
                  <a:lnTo>
                    <a:pt x="1468" y="1096"/>
                  </a:lnTo>
                  <a:lnTo>
                    <a:pt x="1470" y="1088"/>
                  </a:lnTo>
                  <a:lnTo>
                    <a:pt x="1472" y="1082"/>
                  </a:lnTo>
                  <a:lnTo>
                    <a:pt x="1474" y="1080"/>
                  </a:lnTo>
                  <a:lnTo>
                    <a:pt x="1476" y="1080"/>
                  </a:lnTo>
                  <a:lnTo>
                    <a:pt x="1484" y="1078"/>
                  </a:lnTo>
                  <a:lnTo>
                    <a:pt x="1484" y="1078"/>
                  </a:lnTo>
                  <a:lnTo>
                    <a:pt x="1486" y="1078"/>
                  </a:lnTo>
                  <a:lnTo>
                    <a:pt x="1486" y="1078"/>
                  </a:lnTo>
                  <a:lnTo>
                    <a:pt x="1500" y="1080"/>
                  </a:lnTo>
                  <a:lnTo>
                    <a:pt x="1500" y="1080"/>
                  </a:lnTo>
                  <a:lnTo>
                    <a:pt x="1504" y="1080"/>
                  </a:lnTo>
                  <a:lnTo>
                    <a:pt x="1504" y="1080"/>
                  </a:lnTo>
                  <a:lnTo>
                    <a:pt x="1512" y="1076"/>
                  </a:lnTo>
                  <a:lnTo>
                    <a:pt x="1518" y="1070"/>
                  </a:lnTo>
                  <a:lnTo>
                    <a:pt x="1518" y="1070"/>
                  </a:lnTo>
                  <a:lnTo>
                    <a:pt x="1526" y="1068"/>
                  </a:lnTo>
                  <a:lnTo>
                    <a:pt x="1526" y="1068"/>
                  </a:lnTo>
                  <a:lnTo>
                    <a:pt x="1532" y="1070"/>
                  </a:lnTo>
                  <a:lnTo>
                    <a:pt x="1536" y="1072"/>
                  </a:lnTo>
                  <a:lnTo>
                    <a:pt x="1536" y="1072"/>
                  </a:lnTo>
                  <a:lnTo>
                    <a:pt x="1540" y="1078"/>
                  </a:lnTo>
                  <a:lnTo>
                    <a:pt x="1540" y="1082"/>
                  </a:lnTo>
                  <a:lnTo>
                    <a:pt x="1540" y="1094"/>
                  </a:lnTo>
                  <a:lnTo>
                    <a:pt x="1540" y="1094"/>
                  </a:lnTo>
                  <a:lnTo>
                    <a:pt x="1540" y="1098"/>
                  </a:lnTo>
                  <a:lnTo>
                    <a:pt x="1542" y="1100"/>
                  </a:lnTo>
                  <a:lnTo>
                    <a:pt x="1546" y="1106"/>
                  </a:lnTo>
                  <a:lnTo>
                    <a:pt x="1546" y="1106"/>
                  </a:lnTo>
                  <a:lnTo>
                    <a:pt x="1550" y="1110"/>
                  </a:lnTo>
                  <a:lnTo>
                    <a:pt x="1552" y="1116"/>
                  </a:lnTo>
                  <a:lnTo>
                    <a:pt x="1552" y="1116"/>
                  </a:lnTo>
                  <a:lnTo>
                    <a:pt x="1558" y="1118"/>
                  </a:lnTo>
                  <a:lnTo>
                    <a:pt x="1562" y="1122"/>
                  </a:lnTo>
                  <a:lnTo>
                    <a:pt x="1562" y="1122"/>
                  </a:lnTo>
                  <a:lnTo>
                    <a:pt x="1564" y="1130"/>
                  </a:lnTo>
                  <a:lnTo>
                    <a:pt x="1564" y="1138"/>
                  </a:lnTo>
                  <a:lnTo>
                    <a:pt x="1564" y="1138"/>
                  </a:lnTo>
                  <a:lnTo>
                    <a:pt x="1560" y="1150"/>
                  </a:lnTo>
                  <a:lnTo>
                    <a:pt x="1558" y="1162"/>
                  </a:lnTo>
                  <a:lnTo>
                    <a:pt x="1558" y="1162"/>
                  </a:lnTo>
                  <a:lnTo>
                    <a:pt x="1558" y="1168"/>
                  </a:lnTo>
                  <a:lnTo>
                    <a:pt x="1560" y="1170"/>
                  </a:lnTo>
                  <a:lnTo>
                    <a:pt x="1562" y="1172"/>
                  </a:lnTo>
                  <a:lnTo>
                    <a:pt x="1566" y="1174"/>
                  </a:lnTo>
                  <a:lnTo>
                    <a:pt x="1566" y="1174"/>
                  </a:lnTo>
                  <a:lnTo>
                    <a:pt x="1566" y="1174"/>
                  </a:lnTo>
                  <a:lnTo>
                    <a:pt x="1566" y="1174"/>
                  </a:lnTo>
                  <a:lnTo>
                    <a:pt x="1574" y="1172"/>
                  </a:lnTo>
                  <a:lnTo>
                    <a:pt x="1580" y="1164"/>
                  </a:lnTo>
                  <a:lnTo>
                    <a:pt x="1588" y="1158"/>
                  </a:lnTo>
                  <a:lnTo>
                    <a:pt x="1588" y="1156"/>
                  </a:lnTo>
                  <a:lnTo>
                    <a:pt x="1588" y="1156"/>
                  </a:lnTo>
                  <a:lnTo>
                    <a:pt x="1594" y="1158"/>
                  </a:lnTo>
                  <a:lnTo>
                    <a:pt x="1598" y="1164"/>
                  </a:lnTo>
                  <a:lnTo>
                    <a:pt x="1600" y="1176"/>
                  </a:lnTo>
                  <a:lnTo>
                    <a:pt x="1600" y="1176"/>
                  </a:lnTo>
                  <a:lnTo>
                    <a:pt x="1600" y="1190"/>
                  </a:lnTo>
                  <a:lnTo>
                    <a:pt x="1600" y="1196"/>
                  </a:lnTo>
                  <a:lnTo>
                    <a:pt x="1600" y="1198"/>
                  </a:lnTo>
                  <a:lnTo>
                    <a:pt x="1602" y="1198"/>
                  </a:lnTo>
                  <a:lnTo>
                    <a:pt x="1602" y="1198"/>
                  </a:lnTo>
                  <a:lnTo>
                    <a:pt x="1606" y="1198"/>
                  </a:lnTo>
                  <a:lnTo>
                    <a:pt x="1606" y="1198"/>
                  </a:lnTo>
                  <a:lnTo>
                    <a:pt x="1606" y="1198"/>
                  </a:lnTo>
                  <a:lnTo>
                    <a:pt x="1608" y="1204"/>
                  </a:lnTo>
                  <a:lnTo>
                    <a:pt x="1610" y="1212"/>
                  </a:lnTo>
                  <a:lnTo>
                    <a:pt x="1608" y="1228"/>
                  </a:lnTo>
                  <a:lnTo>
                    <a:pt x="1606" y="1244"/>
                  </a:lnTo>
                  <a:lnTo>
                    <a:pt x="1602" y="1258"/>
                  </a:lnTo>
                  <a:lnTo>
                    <a:pt x="1602" y="1258"/>
                  </a:lnTo>
                  <a:lnTo>
                    <a:pt x="1596" y="1272"/>
                  </a:lnTo>
                  <a:lnTo>
                    <a:pt x="1592" y="1278"/>
                  </a:lnTo>
                  <a:lnTo>
                    <a:pt x="1592" y="1284"/>
                  </a:lnTo>
                  <a:lnTo>
                    <a:pt x="1592" y="1284"/>
                  </a:lnTo>
                  <a:lnTo>
                    <a:pt x="1594" y="1290"/>
                  </a:lnTo>
                  <a:lnTo>
                    <a:pt x="1596" y="1296"/>
                  </a:lnTo>
                  <a:lnTo>
                    <a:pt x="1604" y="1306"/>
                  </a:lnTo>
                  <a:lnTo>
                    <a:pt x="1604" y="1306"/>
                  </a:lnTo>
                  <a:lnTo>
                    <a:pt x="1610" y="1318"/>
                  </a:lnTo>
                  <a:lnTo>
                    <a:pt x="1612" y="1332"/>
                  </a:lnTo>
                  <a:lnTo>
                    <a:pt x="1614" y="1362"/>
                  </a:lnTo>
                  <a:lnTo>
                    <a:pt x="1614" y="1362"/>
                  </a:lnTo>
                  <a:lnTo>
                    <a:pt x="1616" y="1368"/>
                  </a:lnTo>
                  <a:lnTo>
                    <a:pt x="1620" y="1374"/>
                  </a:lnTo>
                  <a:lnTo>
                    <a:pt x="1630" y="1382"/>
                  </a:lnTo>
                  <a:lnTo>
                    <a:pt x="1630" y="1382"/>
                  </a:lnTo>
                  <a:lnTo>
                    <a:pt x="1634" y="1390"/>
                  </a:lnTo>
                  <a:lnTo>
                    <a:pt x="1640" y="1396"/>
                  </a:lnTo>
                  <a:lnTo>
                    <a:pt x="1644" y="1404"/>
                  </a:lnTo>
                  <a:lnTo>
                    <a:pt x="1650" y="1410"/>
                  </a:lnTo>
                  <a:lnTo>
                    <a:pt x="1650" y="1410"/>
                  </a:lnTo>
                  <a:lnTo>
                    <a:pt x="1654" y="1384"/>
                  </a:lnTo>
                  <a:lnTo>
                    <a:pt x="1656" y="1358"/>
                  </a:lnTo>
                  <a:lnTo>
                    <a:pt x="1656" y="1348"/>
                  </a:lnTo>
                  <a:lnTo>
                    <a:pt x="1654" y="1336"/>
                  </a:lnTo>
                  <a:lnTo>
                    <a:pt x="1650" y="1324"/>
                  </a:lnTo>
                  <a:lnTo>
                    <a:pt x="1644" y="1314"/>
                  </a:lnTo>
                  <a:lnTo>
                    <a:pt x="1644" y="1314"/>
                  </a:lnTo>
                  <a:lnTo>
                    <a:pt x="1636" y="1304"/>
                  </a:lnTo>
                  <a:lnTo>
                    <a:pt x="1628" y="1292"/>
                  </a:lnTo>
                  <a:lnTo>
                    <a:pt x="1624" y="1282"/>
                  </a:lnTo>
                  <a:lnTo>
                    <a:pt x="1624" y="1268"/>
                  </a:lnTo>
                  <a:lnTo>
                    <a:pt x="1624" y="1268"/>
                  </a:lnTo>
                  <a:lnTo>
                    <a:pt x="1626" y="1254"/>
                  </a:lnTo>
                  <a:lnTo>
                    <a:pt x="1626" y="1240"/>
                  </a:lnTo>
                  <a:lnTo>
                    <a:pt x="1626" y="1240"/>
                  </a:lnTo>
                  <a:lnTo>
                    <a:pt x="1626" y="1226"/>
                  </a:lnTo>
                  <a:lnTo>
                    <a:pt x="1626" y="1220"/>
                  </a:lnTo>
                  <a:lnTo>
                    <a:pt x="1630" y="1212"/>
                  </a:lnTo>
                  <a:lnTo>
                    <a:pt x="1630" y="1212"/>
                  </a:lnTo>
                  <a:lnTo>
                    <a:pt x="1634" y="1218"/>
                  </a:lnTo>
                  <a:lnTo>
                    <a:pt x="1638" y="1222"/>
                  </a:lnTo>
                  <a:lnTo>
                    <a:pt x="1642" y="1234"/>
                  </a:lnTo>
                  <a:lnTo>
                    <a:pt x="1646" y="1244"/>
                  </a:lnTo>
                  <a:lnTo>
                    <a:pt x="1650" y="1250"/>
                  </a:lnTo>
                  <a:lnTo>
                    <a:pt x="1654" y="1254"/>
                  </a:lnTo>
                  <a:lnTo>
                    <a:pt x="1654" y="1254"/>
                  </a:lnTo>
                  <a:lnTo>
                    <a:pt x="1658" y="1256"/>
                  </a:lnTo>
                  <a:lnTo>
                    <a:pt x="1662" y="1258"/>
                  </a:lnTo>
                  <a:lnTo>
                    <a:pt x="1668" y="1260"/>
                  </a:lnTo>
                  <a:lnTo>
                    <a:pt x="1672" y="1262"/>
                  </a:lnTo>
                  <a:lnTo>
                    <a:pt x="1672" y="1262"/>
                  </a:lnTo>
                  <a:lnTo>
                    <a:pt x="1674" y="1268"/>
                  </a:lnTo>
                  <a:lnTo>
                    <a:pt x="1676" y="1274"/>
                  </a:lnTo>
                  <a:lnTo>
                    <a:pt x="1676" y="1288"/>
                  </a:lnTo>
                  <a:lnTo>
                    <a:pt x="1676" y="1288"/>
                  </a:lnTo>
                  <a:lnTo>
                    <a:pt x="1680" y="1290"/>
                  </a:lnTo>
                  <a:lnTo>
                    <a:pt x="1684" y="1292"/>
                  </a:lnTo>
                  <a:lnTo>
                    <a:pt x="1684" y="1292"/>
                  </a:lnTo>
                  <a:lnTo>
                    <a:pt x="1688" y="1290"/>
                  </a:lnTo>
                  <a:lnTo>
                    <a:pt x="1694" y="1288"/>
                  </a:lnTo>
                  <a:lnTo>
                    <a:pt x="1706" y="1280"/>
                  </a:lnTo>
                  <a:lnTo>
                    <a:pt x="1716" y="1272"/>
                  </a:lnTo>
                  <a:lnTo>
                    <a:pt x="1726" y="1266"/>
                  </a:lnTo>
                  <a:lnTo>
                    <a:pt x="1726" y="1266"/>
                  </a:lnTo>
                  <a:lnTo>
                    <a:pt x="1742" y="1260"/>
                  </a:lnTo>
                  <a:lnTo>
                    <a:pt x="1746" y="1256"/>
                  </a:lnTo>
                  <a:lnTo>
                    <a:pt x="1750" y="1250"/>
                  </a:lnTo>
                  <a:lnTo>
                    <a:pt x="1754" y="1240"/>
                  </a:lnTo>
                  <a:lnTo>
                    <a:pt x="1756" y="1226"/>
                  </a:lnTo>
                  <a:lnTo>
                    <a:pt x="1756" y="1226"/>
                  </a:lnTo>
                  <a:lnTo>
                    <a:pt x="1760" y="1194"/>
                  </a:lnTo>
                  <a:lnTo>
                    <a:pt x="1760" y="1194"/>
                  </a:lnTo>
                  <a:lnTo>
                    <a:pt x="1760" y="1184"/>
                  </a:lnTo>
                  <a:lnTo>
                    <a:pt x="1760" y="1178"/>
                  </a:lnTo>
                  <a:lnTo>
                    <a:pt x="1756" y="1174"/>
                  </a:lnTo>
                  <a:lnTo>
                    <a:pt x="1750" y="1168"/>
                  </a:lnTo>
                  <a:lnTo>
                    <a:pt x="1750" y="1168"/>
                  </a:lnTo>
                  <a:lnTo>
                    <a:pt x="1742" y="1160"/>
                  </a:lnTo>
                  <a:lnTo>
                    <a:pt x="1732" y="1148"/>
                  </a:lnTo>
                  <a:lnTo>
                    <a:pt x="1724" y="1134"/>
                  </a:lnTo>
                  <a:lnTo>
                    <a:pt x="1722" y="1128"/>
                  </a:lnTo>
                  <a:lnTo>
                    <a:pt x="1722" y="1122"/>
                  </a:lnTo>
                  <a:lnTo>
                    <a:pt x="1722" y="1122"/>
                  </a:lnTo>
                  <a:lnTo>
                    <a:pt x="1726" y="1112"/>
                  </a:lnTo>
                  <a:lnTo>
                    <a:pt x="1736" y="1098"/>
                  </a:lnTo>
                  <a:lnTo>
                    <a:pt x="1750" y="1086"/>
                  </a:lnTo>
                  <a:lnTo>
                    <a:pt x="1756" y="1082"/>
                  </a:lnTo>
                  <a:lnTo>
                    <a:pt x="1762" y="1080"/>
                  </a:lnTo>
                  <a:lnTo>
                    <a:pt x="1762" y="1080"/>
                  </a:lnTo>
                  <a:lnTo>
                    <a:pt x="1766" y="1080"/>
                  </a:lnTo>
                  <a:lnTo>
                    <a:pt x="1766" y="1080"/>
                  </a:lnTo>
                  <a:lnTo>
                    <a:pt x="1770" y="1080"/>
                  </a:lnTo>
                  <a:lnTo>
                    <a:pt x="1772" y="1082"/>
                  </a:lnTo>
                  <a:lnTo>
                    <a:pt x="1772" y="1086"/>
                  </a:lnTo>
                  <a:lnTo>
                    <a:pt x="1770" y="1092"/>
                  </a:lnTo>
                  <a:lnTo>
                    <a:pt x="1768" y="1096"/>
                  </a:lnTo>
                  <a:lnTo>
                    <a:pt x="1770" y="1098"/>
                  </a:lnTo>
                  <a:lnTo>
                    <a:pt x="1770" y="1098"/>
                  </a:lnTo>
                  <a:lnTo>
                    <a:pt x="1772" y="1104"/>
                  </a:lnTo>
                  <a:lnTo>
                    <a:pt x="1776" y="1104"/>
                  </a:lnTo>
                  <a:lnTo>
                    <a:pt x="1776" y="1104"/>
                  </a:lnTo>
                  <a:lnTo>
                    <a:pt x="1780" y="1104"/>
                  </a:lnTo>
                  <a:lnTo>
                    <a:pt x="1782" y="1100"/>
                  </a:lnTo>
                  <a:lnTo>
                    <a:pt x="1788" y="1092"/>
                  </a:lnTo>
                  <a:lnTo>
                    <a:pt x="1788" y="1092"/>
                  </a:lnTo>
                  <a:lnTo>
                    <a:pt x="1800" y="1086"/>
                  </a:lnTo>
                  <a:lnTo>
                    <a:pt x="1814" y="1080"/>
                  </a:lnTo>
                  <a:lnTo>
                    <a:pt x="1814" y="1080"/>
                  </a:lnTo>
                  <a:lnTo>
                    <a:pt x="1820" y="1076"/>
                  </a:lnTo>
                  <a:lnTo>
                    <a:pt x="1828" y="1076"/>
                  </a:lnTo>
                  <a:lnTo>
                    <a:pt x="1842" y="1074"/>
                  </a:lnTo>
                  <a:lnTo>
                    <a:pt x="1842" y="1074"/>
                  </a:lnTo>
                  <a:lnTo>
                    <a:pt x="1858" y="1070"/>
                  </a:lnTo>
                  <a:lnTo>
                    <a:pt x="1872" y="1062"/>
                  </a:lnTo>
                  <a:lnTo>
                    <a:pt x="1884" y="1052"/>
                  </a:lnTo>
                  <a:lnTo>
                    <a:pt x="1896" y="1042"/>
                  </a:lnTo>
                  <a:lnTo>
                    <a:pt x="1896" y="1042"/>
                  </a:lnTo>
                  <a:lnTo>
                    <a:pt x="1908" y="1032"/>
                  </a:lnTo>
                  <a:lnTo>
                    <a:pt x="1914" y="1026"/>
                  </a:lnTo>
                  <a:lnTo>
                    <a:pt x="1920" y="1018"/>
                  </a:lnTo>
                  <a:lnTo>
                    <a:pt x="1920" y="1018"/>
                  </a:lnTo>
                  <a:lnTo>
                    <a:pt x="1926" y="1006"/>
                  </a:lnTo>
                  <a:lnTo>
                    <a:pt x="1930" y="1000"/>
                  </a:lnTo>
                  <a:lnTo>
                    <a:pt x="1936" y="994"/>
                  </a:lnTo>
                  <a:lnTo>
                    <a:pt x="1936" y="994"/>
                  </a:lnTo>
                  <a:lnTo>
                    <a:pt x="1948" y="984"/>
                  </a:lnTo>
                  <a:lnTo>
                    <a:pt x="1952" y="978"/>
                  </a:lnTo>
                  <a:lnTo>
                    <a:pt x="1956" y="970"/>
                  </a:lnTo>
                  <a:lnTo>
                    <a:pt x="1956" y="970"/>
                  </a:lnTo>
                  <a:lnTo>
                    <a:pt x="1958" y="956"/>
                  </a:lnTo>
                  <a:lnTo>
                    <a:pt x="1958" y="940"/>
                  </a:lnTo>
                  <a:lnTo>
                    <a:pt x="1958" y="940"/>
                  </a:lnTo>
                  <a:lnTo>
                    <a:pt x="1960" y="920"/>
                  </a:lnTo>
                  <a:lnTo>
                    <a:pt x="1960" y="912"/>
                  </a:lnTo>
                  <a:lnTo>
                    <a:pt x="1956" y="902"/>
                  </a:lnTo>
                  <a:lnTo>
                    <a:pt x="1956" y="902"/>
                  </a:lnTo>
                  <a:lnTo>
                    <a:pt x="1950" y="886"/>
                  </a:lnTo>
                  <a:lnTo>
                    <a:pt x="1950" y="886"/>
                  </a:lnTo>
                  <a:lnTo>
                    <a:pt x="1944" y="880"/>
                  </a:lnTo>
                  <a:lnTo>
                    <a:pt x="1940" y="876"/>
                  </a:lnTo>
                  <a:lnTo>
                    <a:pt x="1940" y="876"/>
                  </a:lnTo>
                  <a:lnTo>
                    <a:pt x="1938" y="872"/>
                  </a:lnTo>
                  <a:lnTo>
                    <a:pt x="1940" y="868"/>
                  </a:lnTo>
                  <a:lnTo>
                    <a:pt x="1942" y="858"/>
                  </a:lnTo>
                  <a:lnTo>
                    <a:pt x="1942" y="858"/>
                  </a:lnTo>
                  <a:lnTo>
                    <a:pt x="1948" y="852"/>
                  </a:lnTo>
                  <a:lnTo>
                    <a:pt x="1956" y="848"/>
                  </a:lnTo>
                  <a:lnTo>
                    <a:pt x="1956" y="848"/>
                  </a:lnTo>
                  <a:lnTo>
                    <a:pt x="1964" y="840"/>
                  </a:lnTo>
                  <a:lnTo>
                    <a:pt x="1966" y="838"/>
                  </a:lnTo>
                  <a:lnTo>
                    <a:pt x="1968" y="834"/>
                  </a:lnTo>
                  <a:lnTo>
                    <a:pt x="1966" y="832"/>
                  </a:lnTo>
                  <a:lnTo>
                    <a:pt x="1964" y="830"/>
                  </a:lnTo>
                  <a:lnTo>
                    <a:pt x="1958" y="828"/>
                  </a:lnTo>
                  <a:lnTo>
                    <a:pt x="1958" y="828"/>
                  </a:lnTo>
                  <a:lnTo>
                    <a:pt x="1952" y="828"/>
                  </a:lnTo>
                  <a:lnTo>
                    <a:pt x="1946" y="830"/>
                  </a:lnTo>
                  <a:lnTo>
                    <a:pt x="1946" y="830"/>
                  </a:lnTo>
                  <a:lnTo>
                    <a:pt x="1938" y="836"/>
                  </a:lnTo>
                  <a:lnTo>
                    <a:pt x="1932" y="838"/>
                  </a:lnTo>
                  <a:lnTo>
                    <a:pt x="1932" y="838"/>
                  </a:lnTo>
                  <a:lnTo>
                    <a:pt x="1930" y="836"/>
                  </a:lnTo>
                  <a:lnTo>
                    <a:pt x="1928" y="830"/>
                  </a:lnTo>
                  <a:lnTo>
                    <a:pt x="1928" y="830"/>
                  </a:lnTo>
                  <a:lnTo>
                    <a:pt x="1928" y="824"/>
                  </a:lnTo>
                  <a:lnTo>
                    <a:pt x="1926" y="820"/>
                  </a:lnTo>
                  <a:lnTo>
                    <a:pt x="1926" y="820"/>
                  </a:lnTo>
                  <a:lnTo>
                    <a:pt x="1922" y="816"/>
                  </a:lnTo>
                  <a:lnTo>
                    <a:pt x="1922" y="816"/>
                  </a:lnTo>
                  <a:lnTo>
                    <a:pt x="1920" y="812"/>
                  </a:lnTo>
                  <a:lnTo>
                    <a:pt x="1920" y="808"/>
                  </a:lnTo>
                  <a:lnTo>
                    <a:pt x="1922" y="804"/>
                  </a:lnTo>
                  <a:lnTo>
                    <a:pt x="1926" y="802"/>
                  </a:lnTo>
                  <a:lnTo>
                    <a:pt x="1926" y="802"/>
                  </a:lnTo>
                  <a:lnTo>
                    <a:pt x="1930" y="802"/>
                  </a:lnTo>
                  <a:lnTo>
                    <a:pt x="1930" y="802"/>
                  </a:lnTo>
                  <a:lnTo>
                    <a:pt x="1930" y="802"/>
                  </a:lnTo>
                  <a:lnTo>
                    <a:pt x="1930" y="802"/>
                  </a:lnTo>
                  <a:lnTo>
                    <a:pt x="1932" y="802"/>
                  </a:lnTo>
                  <a:lnTo>
                    <a:pt x="1932" y="802"/>
                  </a:lnTo>
                  <a:lnTo>
                    <a:pt x="1934" y="802"/>
                  </a:lnTo>
                  <a:lnTo>
                    <a:pt x="1936" y="800"/>
                  </a:lnTo>
                  <a:lnTo>
                    <a:pt x="1936" y="800"/>
                  </a:lnTo>
                  <a:lnTo>
                    <a:pt x="1938" y="796"/>
                  </a:lnTo>
                  <a:lnTo>
                    <a:pt x="1942" y="794"/>
                  </a:lnTo>
                  <a:lnTo>
                    <a:pt x="1942" y="794"/>
                  </a:lnTo>
                  <a:lnTo>
                    <a:pt x="1946" y="792"/>
                  </a:lnTo>
                  <a:lnTo>
                    <a:pt x="1950" y="790"/>
                  </a:lnTo>
                  <a:lnTo>
                    <a:pt x="1950" y="790"/>
                  </a:lnTo>
                  <a:lnTo>
                    <a:pt x="1952" y="786"/>
                  </a:lnTo>
                  <a:lnTo>
                    <a:pt x="1954" y="782"/>
                  </a:lnTo>
                  <a:lnTo>
                    <a:pt x="1956" y="778"/>
                  </a:lnTo>
                  <a:lnTo>
                    <a:pt x="1960" y="774"/>
                  </a:lnTo>
                  <a:lnTo>
                    <a:pt x="1960" y="774"/>
                  </a:lnTo>
                  <a:lnTo>
                    <a:pt x="1964" y="772"/>
                  </a:lnTo>
                  <a:lnTo>
                    <a:pt x="1964" y="772"/>
                  </a:lnTo>
                  <a:lnTo>
                    <a:pt x="1966" y="774"/>
                  </a:lnTo>
                  <a:lnTo>
                    <a:pt x="1970" y="776"/>
                  </a:lnTo>
                  <a:lnTo>
                    <a:pt x="1970" y="776"/>
                  </a:lnTo>
                  <a:lnTo>
                    <a:pt x="1972" y="778"/>
                  </a:lnTo>
                  <a:lnTo>
                    <a:pt x="1972" y="780"/>
                  </a:lnTo>
                  <a:lnTo>
                    <a:pt x="1968" y="788"/>
                  </a:lnTo>
                  <a:lnTo>
                    <a:pt x="1964" y="794"/>
                  </a:lnTo>
                  <a:lnTo>
                    <a:pt x="1964" y="800"/>
                  </a:lnTo>
                  <a:lnTo>
                    <a:pt x="1964" y="800"/>
                  </a:lnTo>
                  <a:lnTo>
                    <a:pt x="1966" y="806"/>
                  </a:lnTo>
                  <a:lnTo>
                    <a:pt x="1970" y="808"/>
                  </a:lnTo>
                  <a:lnTo>
                    <a:pt x="1970" y="808"/>
                  </a:lnTo>
                  <a:lnTo>
                    <a:pt x="1978" y="806"/>
                  </a:lnTo>
                  <a:lnTo>
                    <a:pt x="1986" y="802"/>
                  </a:lnTo>
                  <a:lnTo>
                    <a:pt x="1994" y="796"/>
                  </a:lnTo>
                  <a:lnTo>
                    <a:pt x="2000" y="794"/>
                  </a:lnTo>
                  <a:lnTo>
                    <a:pt x="2000" y="794"/>
                  </a:lnTo>
                  <a:lnTo>
                    <a:pt x="2002" y="794"/>
                  </a:lnTo>
                  <a:lnTo>
                    <a:pt x="2002" y="794"/>
                  </a:lnTo>
                  <a:lnTo>
                    <a:pt x="2008" y="794"/>
                  </a:lnTo>
                  <a:lnTo>
                    <a:pt x="2012" y="796"/>
                  </a:lnTo>
                  <a:lnTo>
                    <a:pt x="2014" y="800"/>
                  </a:lnTo>
                  <a:lnTo>
                    <a:pt x="2014" y="804"/>
                  </a:lnTo>
                  <a:lnTo>
                    <a:pt x="2014" y="804"/>
                  </a:lnTo>
                  <a:lnTo>
                    <a:pt x="2014" y="808"/>
                  </a:lnTo>
                  <a:lnTo>
                    <a:pt x="2014" y="812"/>
                  </a:lnTo>
                  <a:lnTo>
                    <a:pt x="2010" y="814"/>
                  </a:lnTo>
                  <a:lnTo>
                    <a:pt x="2006" y="814"/>
                  </a:lnTo>
                  <a:lnTo>
                    <a:pt x="2006" y="814"/>
                  </a:lnTo>
                  <a:lnTo>
                    <a:pt x="2004" y="814"/>
                  </a:lnTo>
                  <a:lnTo>
                    <a:pt x="2004" y="814"/>
                  </a:lnTo>
                  <a:lnTo>
                    <a:pt x="2004" y="824"/>
                  </a:lnTo>
                  <a:lnTo>
                    <a:pt x="2004" y="826"/>
                  </a:lnTo>
                  <a:lnTo>
                    <a:pt x="2008" y="826"/>
                  </a:lnTo>
                  <a:lnTo>
                    <a:pt x="2014" y="826"/>
                  </a:lnTo>
                  <a:lnTo>
                    <a:pt x="2020" y="830"/>
                  </a:lnTo>
                  <a:lnTo>
                    <a:pt x="2020" y="830"/>
                  </a:lnTo>
                  <a:lnTo>
                    <a:pt x="2024" y="834"/>
                  </a:lnTo>
                  <a:lnTo>
                    <a:pt x="2024" y="840"/>
                  </a:lnTo>
                  <a:lnTo>
                    <a:pt x="2020" y="850"/>
                  </a:lnTo>
                  <a:lnTo>
                    <a:pt x="2020" y="850"/>
                  </a:lnTo>
                  <a:lnTo>
                    <a:pt x="2020" y="854"/>
                  </a:lnTo>
                  <a:lnTo>
                    <a:pt x="2020" y="856"/>
                  </a:lnTo>
                  <a:lnTo>
                    <a:pt x="2020" y="856"/>
                  </a:lnTo>
                  <a:lnTo>
                    <a:pt x="2022" y="864"/>
                  </a:lnTo>
                  <a:lnTo>
                    <a:pt x="2020" y="870"/>
                  </a:lnTo>
                  <a:lnTo>
                    <a:pt x="2020" y="870"/>
                  </a:lnTo>
                  <a:lnTo>
                    <a:pt x="2018" y="878"/>
                  </a:lnTo>
                  <a:lnTo>
                    <a:pt x="2016" y="882"/>
                  </a:lnTo>
                  <a:lnTo>
                    <a:pt x="2016" y="886"/>
                  </a:lnTo>
                  <a:lnTo>
                    <a:pt x="2016" y="886"/>
                  </a:lnTo>
                  <a:lnTo>
                    <a:pt x="2018" y="888"/>
                  </a:lnTo>
                  <a:lnTo>
                    <a:pt x="2020" y="888"/>
                  </a:lnTo>
                  <a:lnTo>
                    <a:pt x="2020" y="888"/>
                  </a:lnTo>
                  <a:lnTo>
                    <a:pt x="2026" y="886"/>
                  </a:lnTo>
                  <a:lnTo>
                    <a:pt x="2034" y="882"/>
                  </a:lnTo>
                  <a:lnTo>
                    <a:pt x="2046" y="876"/>
                  </a:lnTo>
                  <a:lnTo>
                    <a:pt x="2046" y="876"/>
                  </a:lnTo>
                  <a:lnTo>
                    <a:pt x="2056" y="876"/>
                  </a:lnTo>
                  <a:lnTo>
                    <a:pt x="2060" y="876"/>
                  </a:lnTo>
                  <a:lnTo>
                    <a:pt x="2064" y="874"/>
                  </a:lnTo>
                  <a:lnTo>
                    <a:pt x="2064" y="874"/>
                  </a:lnTo>
                  <a:lnTo>
                    <a:pt x="2068" y="870"/>
                  </a:lnTo>
                  <a:lnTo>
                    <a:pt x="2070" y="866"/>
                  </a:lnTo>
                  <a:lnTo>
                    <a:pt x="2072" y="856"/>
                  </a:lnTo>
                  <a:lnTo>
                    <a:pt x="2072" y="856"/>
                  </a:lnTo>
                  <a:lnTo>
                    <a:pt x="2066" y="856"/>
                  </a:lnTo>
                  <a:lnTo>
                    <a:pt x="2066" y="856"/>
                  </a:lnTo>
                  <a:lnTo>
                    <a:pt x="2068" y="846"/>
                  </a:lnTo>
                  <a:lnTo>
                    <a:pt x="2066" y="838"/>
                  </a:lnTo>
                  <a:lnTo>
                    <a:pt x="2060" y="818"/>
                  </a:lnTo>
                  <a:lnTo>
                    <a:pt x="2060" y="818"/>
                  </a:lnTo>
                  <a:lnTo>
                    <a:pt x="2058" y="814"/>
                  </a:lnTo>
                  <a:lnTo>
                    <a:pt x="2056" y="810"/>
                  </a:lnTo>
                  <a:lnTo>
                    <a:pt x="2056" y="810"/>
                  </a:lnTo>
                  <a:lnTo>
                    <a:pt x="2052" y="808"/>
                  </a:lnTo>
                  <a:lnTo>
                    <a:pt x="2048" y="806"/>
                  </a:lnTo>
                  <a:lnTo>
                    <a:pt x="2048" y="806"/>
                  </a:lnTo>
                  <a:lnTo>
                    <a:pt x="2046" y="804"/>
                  </a:lnTo>
                  <a:lnTo>
                    <a:pt x="2046" y="800"/>
                  </a:lnTo>
                  <a:lnTo>
                    <a:pt x="2046" y="796"/>
                  </a:lnTo>
                  <a:lnTo>
                    <a:pt x="2048" y="792"/>
                  </a:lnTo>
                  <a:lnTo>
                    <a:pt x="2048" y="792"/>
                  </a:lnTo>
                  <a:lnTo>
                    <a:pt x="2054" y="790"/>
                  </a:lnTo>
                  <a:lnTo>
                    <a:pt x="2058" y="790"/>
                  </a:lnTo>
                  <a:lnTo>
                    <a:pt x="2062" y="788"/>
                  </a:lnTo>
                  <a:lnTo>
                    <a:pt x="2068" y="784"/>
                  </a:lnTo>
                  <a:lnTo>
                    <a:pt x="2068" y="784"/>
                  </a:lnTo>
                  <a:lnTo>
                    <a:pt x="2082" y="768"/>
                  </a:lnTo>
                  <a:lnTo>
                    <a:pt x="2082" y="768"/>
                  </a:lnTo>
                  <a:lnTo>
                    <a:pt x="2090" y="754"/>
                  </a:lnTo>
                  <a:lnTo>
                    <a:pt x="2094" y="746"/>
                  </a:lnTo>
                  <a:lnTo>
                    <a:pt x="2102" y="742"/>
                  </a:lnTo>
                  <a:lnTo>
                    <a:pt x="2102" y="742"/>
                  </a:lnTo>
                  <a:lnTo>
                    <a:pt x="2108" y="740"/>
                  </a:lnTo>
                  <a:lnTo>
                    <a:pt x="2108" y="740"/>
                  </a:lnTo>
                  <a:lnTo>
                    <a:pt x="2112" y="742"/>
                  </a:lnTo>
                  <a:lnTo>
                    <a:pt x="2116" y="746"/>
                  </a:lnTo>
                  <a:lnTo>
                    <a:pt x="2120" y="750"/>
                  </a:lnTo>
                  <a:lnTo>
                    <a:pt x="2126" y="752"/>
                  </a:lnTo>
                  <a:lnTo>
                    <a:pt x="2126" y="752"/>
                  </a:lnTo>
                  <a:lnTo>
                    <a:pt x="2126" y="752"/>
                  </a:lnTo>
                  <a:lnTo>
                    <a:pt x="2126" y="752"/>
                  </a:lnTo>
                  <a:lnTo>
                    <a:pt x="2132" y="750"/>
                  </a:lnTo>
                  <a:lnTo>
                    <a:pt x="2138" y="748"/>
                  </a:lnTo>
                  <a:lnTo>
                    <a:pt x="2148" y="740"/>
                  </a:lnTo>
                  <a:lnTo>
                    <a:pt x="2148" y="740"/>
                  </a:lnTo>
                  <a:lnTo>
                    <a:pt x="2152" y="730"/>
                  </a:lnTo>
                  <a:lnTo>
                    <a:pt x="2156" y="724"/>
                  </a:lnTo>
                  <a:lnTo>
                    <a:pt x="2160" y="720"/>
                  </a:lnTo>
                  <a:lnTo>
                    <a:pt x="2160" y="720"/>
                  </a:lnTo>
                  <a:lnTo>
                    <a:pt x="2168" y="714"/>
                  </a:lnTo>
                  <a:lnTo>
                    <a:pt x="2178" y="708"/>
                  </a:lnTo>
                  <a:lnTo>
                    <a:pt x="2178" y="708"/>
                  </a:lnTo>
                  <a:lnTo>
                    <a:pt x="2182" y="706"/>
                  </a:lnTo>
                  <a:lnTo>
                    <a:pt x="2186" y="702"/>
                  </a:lnTo>
                  <a:lnTo>
                    <a:pt x="2190" y="692"/>
                  </a:lnTo>
                  <a:lnTo>
                    <a:pt x="2190" y="692"/>
                  </a:lnTo>
                  <a:lnTo>
                    <a:pt x="2196" y="684"/>
                  </a:lnTo>
                  <a:lnTo>
                    <a:pt x="2202" y="674"/>
                  </a:lnTo>
                  <a:lnTo>
                    <a:pt x="2202" y="674"/>
                  </a:lnTo>
                  <a:lnTo>
                    <a:pt x="2224" y="650"/>
                  </a:lnTo>
                  <a:lnTo>
                    <a:pt x="2228" y="644"/>
                  </a:lnTo>
                  <a:lnTo>
                    <a:pt x="2230" y="638"/>
                  </a:lnTo>
                  <a:lnTo>
                    <a:pt x="2232" y="632"/>
                  </a:lnTo>
                  <a:lnTo>
                    <a:pt x="2232" y="624"/>
                  </a:lnTo>
                  <a:lnTo>
                    <a:pt x="2232" y="624"/>
                  </a:lnTo>
                  <a:lnTo>
                    <a:pt x="2230" y="610"/>
                  </a:lnTo>
                  <a:lnTo>
                    <a:pt x="2230" y="604"/>
                  </a:lnTo>
                  <a:lnTo>
                    <a:pt x="2232" y="598"/>
                  </a:lnTo>
                  <a:lnTo>
                    <a:pt x="2232" y="598"/>
                  </a:lnTo>
                  <a:lnTo>
                    <a:pt x="2236" y="590"/>
                  </a:lnTo>
                  <a:lnTo>
                    <a:pt x="2240" y="582"/>
                  </a:lnTo>
                  <a:lnTo>
                    <a:pt x="2240" y="582"/>
                  </a:lnTo>
                  <a:lnTo>
                    <a:pt x="2244" y="572"/>
                  </a:lnTo>
                  <a:lnTo>
                    <a:pt x="2244" y="560"/>
                  </a:lnTo>
                  <a:lnTo>
                    <a:pt x="2242" y="550"/>
                  </a:lnTo>
                  <a:lnTo>
                    <a:pt x="2238" y="546"/>
                  </a:lnTo>
                  <a:lnTo>
                    <a:pt x="2234" y="542"/>
                  </a:lnTo>
                  <a:lnTo>
                    <a:pt x="2234" y="542"/>
                  </a:lnTo>
                  <a:lnTo>
                    <a:pt x="2228" y="540"/>
                  </a:lnTo>
                  <a:lnTo>
                    <a:pt x="2228" y="540"/>
                  </a:lnTo>
                  <a:lnTo>
                    <a:pt x="2222" y="542"/>
                  </a:lnTo>
                  <a:lnTo>
                    <a:pt x="2216" y="548"/>
                  </a:lnTo>
                  <a:lnTo>
                    <a:pt x="2216" y="548"/>
                  </a:lnTo>
                  <a:lnTo>
                    <a:pt x="2208" y="552"/>
                  </a:lnTo>
                  <a:lnTo>
                    <a:pt x="2202" y="554"/>
                  </a:lnTo>
                  <a:lnTo>
                    <a:pt x="2202" y="554"/>
                  </a:lnTo>
                  <a:lnTo>
                    <a:pt x="2200" y="552"/>
                  </a:lnTo>
                  <a:lnTo>
                    <a:pt x="2196" y="550"/>
                  </a:lnTo>
                  <a:lnTo>
                    <a:pt x="2196" y="550"/>
                  </a:lnTo>
                  <a:lnTo>
                    <a:pt x="2194" y="546"/>
                  </a:lnTo>
                  <a:lnTo>
                    <a:pt x="2192" y="542"/>
                  </a:lnTo>
                  <a:lnTo>
                    <a:pt x="2192" y="538"/>
                  </a:lnTo>
                  <a:lnTo>
                    <a:pt x="2188" y="536"/>
                  </a:lnTo>
                  <a:lnTo>
                    <a:pt x="2188" y="536"/>
                  </a:lnTo>
                  <a:lnTo>
                    <a:pt x="2182" y="536"/>
                  </a:lnTo>
                  <a:lnTo>
                    <a:pt x="2182" y="536"/>
                  </a:lnTo>
                  <a:lnTo>
                    <a:pt x="2180" y="536"/>
                  </a:lnTo>
                  <a:lnTo>
                    <a:pt x="2180" y="536"/>
                  </a:lnTo>
                  <a:lnTo>
                    <a:pt x="2176" y="536"/>
                  </a:lnTo>
                  <a:lnTo>
                    <a:pt x="2176" y="536"/>
                  </a:lnTo>
                  <a:lnTo>
                    <a:pt x="2172" y="534"/>
                  </a:lnTo>
                  <a:lnTo>
                    <a:pt x="2168" y="532"/>
                  </a:lnTo>
                  <a:lnTo>
                    <a:pt x="2168" y="532"/>
                  </a:lnTo>
                  <a:lnTo>
                    <a:pt x="2174" y="526"/>
                  </a:lnTo>
                  <a:lnTo>
                    <a:pt x="2182" y="524"/>
                  </a:lnTo>
                  <a:lnTo>
                    <a:pt x="2196" y="516"/>
                  </a:lnTo>
                  <a:lnTo>
                    <a:pt x="2196" y="516"/>
                  </a:lnTo>
                  <a:lnTo>
                    <a:pt x="2226" y="494"/>
                  </a:lnTo>
                  <a:lnTo>
                    <a:pt x="2226" y="494"/>
                  </a:lnTo>
                  <a:lnTo>
                    <a:pt x="2240" y="486"/>
                  </a:lnTo>
                  <a:lnTo>
                    <a:pt x="2248" y="480"/>
                  </a:lnTo>
                  <a:lnTo>
                    <a:pt x="2254" y="474"/>
                  </a:lnTo>
                  <a:lnTo>
                    <a:pt x="2254" y="474"/>
                  </a:lnTo>
                  <a:lnTo>
                    <a:pt x="2264" y="462"/>
                  </a:lnTo>
                  <a:lnTo>
                    <a:pt x="2268" y="456"/>
                  </a:lnTo>
                  <a:lnTo>
                    <a:pt x="2276" y="452"/>
                  </a:lnTo>
                  <a:lnTo>
                    <a:pt x="2276" y="452"/>
                  </a:lnTo>
                  <a:lnTo>
                    <a:pt x="2284" y="450"/>
                  </a:lnTo>
                  <a:lnTo>
                    <a:pt x="2284" y="450"/>
                  </a:lnTo>
                  <a:lnTo>
                    <a:pt x="2300" y="454"/>
                  </a:lnTo>
                  <a:lnTo>
                    <a:pt x="2314" y="456"/>
                  </a:lnTo>
                  <a:lnTo>
                    <a:pt x="2314" y="456"/>
                  </a:lnTo>
                  <a:lnTo>
                    <a:pt x="2328" y="458"/>
                  </a:lnTo>
                  <a:lnTo>
                    <a:pt x="2328" y="458"/>
                  </a:lnTo>
                  <a:lnTo>
                    <a:pt x="2342" y="456"/>
                  </a:lnTo>
                  <a:lnTo>
                    <a:pt x="2348" y="456"/>
                  </a:lnTo>
                  <a:lnTo>
                    <a:pt x="2354" y="454"/>
                  </a:lnTo>
                  <a:lnTo>
                    <a:pt x="2354" y="454"/>
                  </a:lnTo>
                  <a:lnTo>
                    <a:pt x="2358" y="446"/>
                  </a:lnTo>
                  <a:lnTo>
                    <a:pt x="2362" y="442"/>
                  </a:lnTo>
                  <a:lnTo>
                    <a:pt x="2366" y="442"/>
                  </a:lnTo>
                  <a:lnTo>
                    <a:pt x="2366" y="442"/>
                  </a:lnTo>
                  <a:lnTo>
                    <a:pt x="2370" y="442"/>
                  </a:lnTo>
                  <a:lnTo>
                    <a:pt x="2370" y="442"/>
                  </a:lnTo>
                  <a:lnTo>
                    <a:pt x="2372" y="444"/>
                  </a:lnTo>
                  <a:lnTo>
                    <a:pt x="2372" y="446"/>
                  </a:lnTo>
                  <a:lnTo>
                    <a:pt x="2374" y="452"/>
                  </a:lnTo>
                  <a:lnTo>
                    <a:pt x="2374" y="458"/>
                  </a:lnTo>
                  <a:lnTo>
                    <a:pt x="2376" y="460"/>
                  </a:lnTo>
                  <a:lnTo>
                    <a:pt x="2378" y="462"/>
                  </a:lnTo>
                  <a:lnTo>
                    <a:pt x="2378" y="462"/>
                  </a:lnTo>
                  <a:lnTo>
                    <a:pt x="2378" y="462"/>
                  </a:lnTo>
                  <a:lnTo>
                    <a:pt x="2378" y="462"/>
                  </a:lnTo>
                  <a:lnTo>
                    <a:pt x="2382" y="460"/>
                  </a:lnTo>
                  <a:lnTo>
                    <a:pt x="2384" y="458"/>
                  </a:lnTo>
                  <a:lnTo>
                    <a:pt x="2388" y="454"/>
                  </a:lnTo>
                  <a:lnTo>
                    <a:pt x="2388" y="454"/>
                  </a:lnTo>
                  <a:lnTo>
                    <a:pt x="2392" y="450"/>
                  </a:lnTo>
                  <a:lnTo>
                    <a:pt x="2398" y="450"/>
                  </a:lnTo>
                  <a:lnTo>
                    <a:pt x="2398" y="450"/>
                  </a:lnTo>
                  <a:lnTo>
                    <a:pt x="2400" y="450"/>
                  </a:lnTo>
                  <a:lnTo>
                    <a:pt x="2400" y="450"/>
                  </a:lnTo>
                  <a:lnTo>
                    <a:pt x="2404" y="450"/>
                  </a:lnTo>
                  <a:lnTo>
                    <a:pt x="2404" y="450"/>
                  </a:lnTo>
                  <a:lnTo>
                    <a:pt x="2408" y="450"/>
                  </a:lnTo>
                  <a:lnTo>
                    <a:pt x="2408" y="450"/>
                  </a:lnTo>
                  <a:lnTo>
                    <a:pt x="2416" y="450"/>
                  </a:lnTo>
                  <a:lnTo>
                    <a:pt x="2420" y="448"/>
                  </a:lnTo>
                  <a:lnTo>
                    <a:pt x="2420" y="448"/>
                  </a:lnTo>
                  <a:lnTo>
                    <a:pt x="2422" y="446"/>
                  </a:lnTo>
                  <a:lnTo>
                    <a:pt x="2422" y="444"/>
                  </a:lnTo>
                  <a:lnTo>
                    <a:pt x="2420" y="440"/>
                  </a:lnTo>
                  <a:lnTo>
                    <a:pt x="2418" y="436"/>
                  </a:lnTo>
                  <a:lnTo>
                    <a:pt x="2418" y="434"/>
                  </a:lnTo>
                  <a:lnTo>
                    <a:pt x="2420" y="432"/>
                  </a:lnTo>
                  <a:lnTo>
                    <a:pt x="2420" y="432"/>
                  </a:lnTo>
                  <a:lnTo>
                    <a:pt x="2426" y="430"/>
                  </a:lnTo>
                  <a:lnTo>
                    <a:pt x="2432" y="428"/>
                  </a:lnTo>
                  <a:lnTo>
                    <a:pt x="2442" y="420"/>
                  </a:lnTo>
                  <a:lnTo>
                    <a:pt x="2450" y="412"/>
                  </a:lnTo>
                  <a:lnTo>
                    <a:pt x="2460" y="404"/>
                  </a:lnTo>
                  <a:lnTo>
                    <a:pt x="2460" y="404"/>
                  </a:lnTo>
                  <a:lnTo>
                    <a:pt x="2468" y="400"/>
                  </a:lnTo>
                  <a:lnTo>
                    <a:pt x="2472" y="400"/>
                  </a:lnTo>
                  <a:lnTo>
                    <a:pt x="2472" y="400"/>
                  </a:lnTo>
                  <a:lnTo>
                    <a:pt x="2476" y="400"/>
                  </a:lnTo>
                  <a:lnTo>
                    <a:pt x="2478" y="402"/>
                  </a:lnTo>
                  <a:lnTo>
                    <a:pt x="2482" y="408"/>
                  </a:lnTo>
                  <a:lnTo>
                    <a:pt x="2486" y="414"/>
                  </a:lnTo>
                  <a:lnTo>
                    <a:pt x="2488" y="422"/>
                  </a:lnTo>
                  <a:lnTo>
                    <a:pt x="2488" y="422"/>
                  </a:lnTo>
                  <a:lnTo>
                    <a:pt x="2498" y="418"/>
                  </a:lnTo>
                  <a:lnTo>
                    <a:pt x="2508" y="414"/>
                  </a:lnTo>
                  <a:lnTo>
                    <a:pt x="2518" y="412"/>
                  </a:lnTo>
                  <a:lnTo>
                    <a:pt x="2522" y="408"/>
                  </a:lnTo>
                  <a:lnTo>
                    <a:pt x="2526" y="406"/>
                  </a:lnTo>
                  <a:lnTo>
                    <a:pt x="2526" y="406"/>
                  </a:lnTo>
                  <a:lnTo>
                    <a:pt x="2532" y="396"/>
                  </a:lnTo>
                  <a:lnTo>
                    <a:pt x="2540" y="390"/>
                  </a:lnTo>
                  <a:lnTo>
                    <a:pt x="2548" y="384"/>
                  </a:lnTo>
                  <a:lnTo>
                    <a:pt x="2560" y="382"/>
                  </a:lnTo>
                  <a:lnTo>
                    <a:pt x="2560" y="382"/>
                  </a:lnTo>
                  <a:lnTo>
                    <a:pt x="2554" y="394"/>
                  </a:lnTo>
                  <a:lnTo>
                    <a:pt x="2546" y="406"/>
                  </a:lnTo>
                  <a:lnTo>
                    <a:pt x="2546" y="406"/>
                  </a:lnTo>
                  <a:lnTo>
                    <a:pt x="2534" y="416"/>
                  </a:lnTo>
                  <a:lnTo>
                    <a:pt x="2522" y="424"/>
                  </a:lnTo>
                  <a:lnTo>
                    <a:pt x="2498" y="438"/>
                  </a:lnTo>
                  <a:lnTo>
                    <a:pt x="2498" y="438"/>
                  </a:lnTo>
                  <a:lnTo>
                    <a:pt x="2488" y="446"/>
                  </a:lnTo>
                  <a:lnTo>
                    <a:pt x="2480" y="456"/>
                  </a:lnTo>
                  <a:lnTo>
                    <a:pt x="2470" y="464"/>
                  </a:lnTo>
                  <a:lnTo>
                    <a:pt x="2460" y="472"/>
                  </a:lnTo>
                  <a:lnTo>
                    <a:pt x="2460" y="472"/>
                  </a:lnTo>
                  <a:lnTo>
                    <a:pt x="2448" y="480"/>
                  </a:lnTo>
                  <a:lnTo>
                    <a:pt x="2442" y="484"/>
                  </a:lnTo>
                  <a:lnTo>
                    <a:pt x="2436" y="490"/>
                  </a:lnTo>
                  <a:lnTo>
                    <a:pt x="2436" y="490"/>
                  </a:lnTo>
                  <a:lnTo>
                    <a:pt x="2430" y="502"/>
                  </a:lnTo>
                  <a:lnTo>
                    <a:pt x="2424" y="514"/>
                  </a:lnTo>
                  <a:lnTo>
                    <a:pt x="2424" y="514"/>
                  </a:lnTo>
                  <a:lnTo>
                    <a:pt x="2422" y="526"/>
                  </a:lnTo>
                  <a:lnTo>
                    <a:pt x="2422" y="536"/>
                  </a:lnTo>
                  <a:lnTo>
                    <a:pt x="2426" y="556"/>
                  </a:lnTo>
                  <a:lnTo>
                    <a:pt x="2426" y="556"/>
                  </a:lnTo>
                  <a:lnTo>
                    <a:pt x="2430" y="580"/>
                  </a:lnTo>
                  <a:lnTo>
                    <a:pt x="2430" y="580"/>
                  </a:lnTo>
                  <a:lnTo>
                    <a:pt x="2432" y="594"/>
                  </a:lnTo>
                  <a:lnTo>
                    <a:pt x="2434" y="600"/>
                  </a:lnTo>
                  <a:lnTo>
                    <a:pt x="2436" y="604"/>
                  </a:lnTo>
                  <a:lnTo>
                    <a:pt x="2438" y="604"/>
                  </a:lnTo>
                  <a:lnTo>
                    <a:pt x="2438" y="604"/>
                  </a:lnTo>
                  <a:lnTo>
                    <a:pt x="2440" y="606"/>
                  </a:lnTo>
                  <a:lnTo>
                    <a:pt x="2440" y="606"/>
                  </a:lnTo>
                  <a:lnTo>
                    <a:pt x="2444" y="604"/>
                  </a:lnTo>
                  <a:lnTo>
                    <a:pt x="2448" y="602"/>
                  </a:lnTo>
                  <a:lnTo>
                    <a:pt x="2454" y="592"/>
                  </a:lnTo>
                  <a:lnTo>
                    <a:pt x="2462" y="574"/>
                  </a:lnTo>
                  <a:lnTo>
                    <a:pt x="2462" y="574"/>
                  </a:lnTo>
                  <a:lnTo>
                    <a:pt x="2466" y="570"/>
                  </a:lnTo>
                  <a:lnTo>
                    <a:pt x="2472" y="566"/>
                  </a:lnTo>
                  <a:lnTo>
                    <a:pt x="2476" y="564"/>
                  </a:lnTo>
                  <a:lnTo>
                    <a:pt x="2482" y="560"/>
                  </a:lnTo>
                  <a:lnTo>
                    <a:pt x="2482" y="560"/>
                  </a:lnTo>
                  <a:lnTo>
                    <a:pt x="2484" y="556"/>
                  </a:lnTo>
                  <a:lnTo>
                    <a:pt x="2486" y="550"/>
                  </a:lnTo>
                  <a:lnTo>
                    <a:pt x="2488" y="546"/>
                  </a:lnTo>
                  <a:lnTo>
                    <a:pt x="2490" y="542"/>
                  </a:lnTo>
                  <a:lnTo>
                    <a:pt x="2490" y="542"/>
                  </a:lnTo>
                  <a:lnTo>
                    <a:pt x="2496" y="540"/>
                  </a:lnTo>
                  <a:lnTo>
                    <a:pt x="2504" y="540"/>
                  </a:lnTo>
                  <a:lnTo>
                    <a:pt x="2504" y="540"/>
                  </a:lnTo>
                  <a:lnTo>
                    <a:pt x="2506" y="536"/>
                  </a:lnTo>
                  <a:lnTo>
                    <a:pt x="2506" y="532"/>
                  </a:lnTo>
                  <a:lnTo>
                    <a:pt x="2506" y="532"/>
                  </a:lnTo>
                  <a:lnTo>
                    <a:pt x="2508" y="522"/>
                  </a:lnTo>
                  <a:lnTo>
                    <a:pt x="2510" y="516"/>
                  </a:lnTo>
                  <a:lnTo>
                    <a:pt x="2512" y="512"/>
                  </a:lnTo>
                  <a:lnTo>
                    <a:pt x="2512" y="512"/>
                  </a:lnTo>
                  <a:lnTo>
                    <a:pt x="2516" y="514"/>
                  </a:lnTo>
                  <a:lnTo>
                    <a:pt x="2522" y="516"/>
                  </a:lnTo>
                  <a:lnTo>
                    <a:pt x="2522" y="516"/>
                  </a:lnTo>
                  <a:lnTo>
                    <a:pt x="2526" y="514"/>
                  </a:lnTo>
                  <a:lnTo>
                    <a:pt x="2528" y="512"/>
                  </a:lnTo>
                  <a:lnTo>
                    <a:pt x="2528" y="512"/>
                  </a:lnTo>
                  <a:lnTo>
                    <a:pt x="2528" y="508"/>
                  </a:lnTo>
                  <a:lnTo>
                    <a:pt x="2526" y="506"/>
                  </a:lnTo>
                  <a:lnTo>
                    <a:pt x="2524" y="502"/>
                  </a:lnTo>
                  <a:lnTo>
                    <a:pt x="2524" y="498"/>
                  </a:lnTo>
                  <a:lnTo>
                    <a:pt x="2524" y="498"/>
                  </a:lnTo>
                  <a:lnTo>
                    <a:pt x="2526" y="492"/>
                  </a:lnTo>
                  <a:lnTo>
                    <a:pt x="2530" y="490"/>
                  </a:lnTo>
                  <a:lnTo>
                    <a:pt x="2530" y="486"/>
                  </a:lnTo>
                  <a:lnTo>
                    <a:pt x="2528" y="482"/>
                  </a:lnTo>
                  <a:lnTo>
                    <a:pt x="2528" y="482"/>
                  </a:lnTo>
                  <a:lnTo>
                    <a:pt x="2524" y="480"/>
                  </a:lnTo>
                  <a:lnTo>
                    <a:pt x="2520" y="478"/>
                  </a:lnTo>
                  <a:lnTo>
                    <a:pt x="2516" y="476"/>
                  </a:lnTo>
                  <a:lnTo>
                    <a:pt x="2514" y="472"/>
                  </a:lnTo>
                  <a:lnTo>
                    <a:pt x="2514" y="472"/>
                  </a:lnTo>
                  <a:lnTo>
                    <a:pt x="2516" y="468"/>
                  </a:lnTo>
                  <a:lnTo>
                    <a:pt x="2522" y="460"/>
                  </a:lnTo>
                  <a:lnTo>
                    <a:pt x="2534" y="448"/>
                  </a:lnTo>
                  <a:lnTo>
                    <a:pt x="2534" y="448"/>
                  </a:lnTo>
                  <a:lnTo>
                    <a:pt x="2542" y="442"/>
                  </a:lnTo>
                  <a:lnTo>
                    <a:pt x="2548" y="438"/>
                  </a:lnTo>
                  <a:lnTo>
                    <a:pt x="2552" y="438"/>
                  </a:lnTo>
                  <a:lnTo>
                    <a:pt x="2552" y="438"/>
                  </a:lnTo>
                  <a:lnTo>
                    <a:pt x="2552" y="438"/>
                  </a:lnTo>
                  <a:lnTo>
                    <a:pt x="2552" y="438"/>
                  </a:lnTo>
                  <a:lnTo>
                    <a:pt x="2556" y="438"/>
                  </a:lnTo>
                  <a:lnTo>
                    <a:pt x="2560" y="442"/>
                  </a:lnTo>
                  <a:lnTo>
                    <a:pt x="2562" y="446"/>
                  </a:lnTo>
                  <a:lnTo>
                    <a:pt x="2566" y="448"/>
                  </a:lnTo>
                  <a:lnTo>
                    <a:pt x="2566" y="448"/>
                  </a:lnTo>
                  <a:lnTo>
                    <a:pt x="2566" y="448"/>
                  </a:lnTo>
                  <a:lnTo>
                    <a:pt x="2566" y="448"/>
                  </a:lnTo>
                  <a:lnTo>
                    <a:pt x="2572" y="446"/>
                  </a:lnTo>
                  <a:lnTo>
                    <a:pt x="2576" y="442"/>
                  </a:lnTo>
                  <a:lnTo>
                    <a:pt x="2580" y="438"/>
                  </a:lnTo>
                  <a:lnTo>
                    <a:pt x="2586" y="434"/>
                  </a:lnTo>
                  <a:lnTo>
                    <a:pt x="2586" y="434"/>
                  </a:lnTo>
                  <a:lnTo>
                    <a:pt x="2592" y="430"/>
                  </a:lnTo>
                  <a:lnTo>
                    <a:pt x="2598" y="430"/>
                  </a:lnTo>
                  <a:lnTo>
                    <a:pt x="2598" y="430"/>
                  </a:lnTo>
                  <a:lnTo>
                    <a:pt x="2606" y="432"/>
                  </a:lnTo>
                  <a:lnTo>
                    <a:pt x="2606" y="432"/>
                  </a:lnTo>
                  <a:lnTo>
                    <a:pt x="2614" y="438"/>
                  </a:lnTo>
                  <a:lnTo>
                    <a:pt x="2616" y="440"/>
                  </a:lnTo>
                  <a:lnTo>
                    <a:pt x="2620" y="442"/>
                  </a:lnTo>
                  <a:lnTo>
                    <a:pt x="2620" y="442"/>
                  </a:lnTo>
                  <a:lnTo>
                    <a:pt x="2626" y="440"/>
                  </a:lnTo>
                  <a:lnTo>
                    <a:pt x="2626" y="440"/>
                  </a:lnTo>
                  <a:lnTo>
                    <a:pt x="2630" y="438"/>
                  </a:lnTo>
                  <a:lnTo>
                    <a:pt x="2636" y="434"/>
                  </a:lnTo>
                  <a:lnTo>
                    <a:pt x="2644" y="424"/>
                  </a:lnTo>
                  <a:lnTo>
                    <a:pt x="2644" y="424"/>
                  </a:lnTo>
                  <a:lnTo>
                    <a:pt x="2654" y="420"/>
                  </a:lnTo>
                  <a:lnTo>
                    <a:pt x="2666" y="414"/>
                  </a:lnTo>
                  <a:lnTo>
                    <a:pt x="2676" y="410"/>
                  </a:lnTo>
                  <a:lnTo>
                    <a:pt x="2686" y="406"/>
                  </a:lnTo>
                  <a:lnTo>
                    <a:pt x="2686" y="406"/>
                  </a:lnTo>
                  <a:lnTo>
                    <a:pt x="2694" y="400"/>
                  </a:lnTo>
                  <a:lnTo>
                    <a:pt x="2704" y="394"/>
                  </a:lnTo>
                  <a:lnTo>
                    <a:pt x="2704" y="394"/>
                  </a:lnTo>
                  <a:lnTo>
                    <a:pt x="2710" y="392"/>
                  </a:lnTo>
                  <a:lnTo>
                    <a:pt x="2710" y="392"/>
                  </a:lnTo>
                  <a:lnTo>
                    <a:pt x="2718" y="394"/>
                  </a:lnTo>
                  <a:lnTo>
                    <a:pt x="2718" y="394"/>
                  </a:lnTo>
                  <a:lnTo>
                    <a:pt x="2724" y="394"/>
                  </a:lnTo>
                  <a:lnTo>
                    <a:pt x="2724" y="394"/>
                  </a:lnTo>
                  <a:lnTo>
                    <a:pt x="2726" y="394"/>
                  </a:lnTo>
                  <a:lnTo>
                    <a:pt x="2726" y="394"/>
                  </a:lnTo>
                  <a:lnTo>
                    <a:pt x="2730" y="394"/>
                  </a:lnTo>
                  <a:lnTo>
                    <a:pt x="2736" y="392"/>
                  </a:lnTo>
                  <a:lnTo>
                    <a:pt x="2740" y="388"/>
                  </a:lnTo>
                  <a:lnTo>
                    <a:pt x="2740" y="384"/>
                  </a:lnTo>
                  <a:lnTo>
                    <a:pt x="2740" y="384"/>
                  </a:lnTo>
                  <a:lnTo>
                    <a:pt x="2738" y="382"/>
                  </a:lnTo>
                  <a:lnTo>
                    <a:pt x="2736" y="380"/>
                  </a:lnTo>
                  <a:lnTo>
                    <a:pt x="2732" y="378"/>
                  </a:lnTo>
                  <a:lnTo>
                    <a:pt x="2732" y="378"/>
                  </a:lnTo>
                  <a:lnTo>
                    <a:pt x="2730" y="372"/>
                  </a:lnTo>
                  <a:lnTo>
                    <a:pt x="2730" y="366"/>
                  </a:lnTo>
                  <a:lnTo>
                    <a:pt x="2730" y="366"/>
                  </a:lnTo>
                  <a:lnTo>
                    <a:pt x="2732" y="362"/>
                  </a:lnTo>
                  <a:lnTo>
                    <a:pt x="2730" y="358"/>
                  </a:lnTo>
                  <a:lnTo>
                    <a:pt x="2728" y="354"/>
                  </a:lnTo>
                  <a:lnTo>
                    <a:pt x="2722" y="352"/>
                  </a:lnTo>
                  <a:lnTo>
                    <a:pt x="2722" y="352"/>
                  </a:lnTo>
                  <a:lnTo>
                    <a:pt x="2708" y="348"/>
                  </a:lnTo>
                  <a:lnTo>
                    <a:pt x="2706" y="346"/>
                  </a:lnTo>
                  <a:lnTo>
                    <a:pt x="2704" y="344"/>
                  </a:lnTo>
                  <a:lnTo>
                    <a:pt x="2704" y="342"/>
                  </a:lnTo>
                  <a:lnTo>
                    <a:pt x="2708" y="340"/>
                  </a:lnTo>
                  <a:lnTo>
                    <a:pt x="2708" y="340"/>
                  </a:lnTo>
                  <a:lnTo>
                    <a:pt x="2710" y="340"/>
                  </a:lnTo>
                  <a:lnTo>
                    <a:pt x="2710" y="340"/>
                  </a:lnTo>
                  <a:lnTo>
                    <a:pt x="2730" y="344"/>
                  </a:lnTo>
                  <a:lnTo>
                    <a:pt x="2730" y="344"/>
                  </a:lnTo>
                  <a:lnTo>
                    <a:pt x="2744" y="346"/>
                  </a:lnTo>
                  <a:lnTo>
                    <a:pt x="2744" y="346"/>
                  </a:lnTo>
                  <a:lnTo>
                    <a:pt x="2750" y="346"/>
                  </a:lnTo>
                  <a:lnTo>
                    <a:pt x="2754" y="342"/>
                  </a:lnTo>
                  <a:lnTo>
                    <a:pt x="2754" y="342"/>
                  </a:lnTo>
                  <a:lnTo>
                    <a:pt x="2754" y="338"/>
                  </a:lnTo>
                  <a:lnTo>
                    <a:pt x="2754" y="332"/>
                  </a:lnTo>
                  <a:lnTo>
                    <a:pt x="2756" y="326"/>
                  </a:lnTo>
                  <a:lnTo>
                    <a:pt x="2756" y="324"/>
                  </a:lnTo>
                  <a:lnTo>
                    <a:pt x="2760" y="322"/>
                  </a:lnTo>
                  <a:lnTo>
                    <a:pt x="2760" y="322"/>
                  </a:lnTo>
                  <a:lnTo>
                    <a:pt x="2762" y="322"/>
                  </a:lnTo>
                  <a:lnTo>
                    <a:pt x="2762" y="322"/>
                  </a:lnTo>
                  <a:lnTo>
                    <a:pt x="2766" y="322"/>
                  </a:lnTo>
                  <a:lnTo>
                    <a:pt x="2768" y="326"/>
                  </a:lnTo>
                  <a:lnTo>
                    <a:pt x="2774" y="332"/>
                  </a:lnTo>
                  <a:lnTo>
                    <a:pt x="2774" y="332"/>
                  </a:lnTo>
                  <a:lnTo>
                    <a:pt x="2782" y="330"/>
                  </a:lnTo>
                  <a:lnTo>
                    <a:pt x="2782" y="330"/>
                  </a:lnTo>
                  <a:lnTo>
                    <a:pt x="2792" y="334"/>
                  </a:lnTo>
                  <a:lnTo>
                    <a:pt x="2800" y="338"/>
                  </a:lnTo>
                  <a:lnTo>
                    <a:pt x="2810" y="344"/>
                  </a:lnTo>
                  <a:lnTo>
                    <a:pt x="2818" y="350"/>
                  </a:lnTo>
                  <a:lnTo>
                    <a:pt x="2818" y="350"/>
                  </a:lnTo>
                  <a:lnTo>
                    <a:pt x="2828" y="352"/>
                  </a:lnTo>
                  <a:lnTo>
                    <a:pt x="2828" y="352"/>
                  </a:lnTo>
                  <a:lnTo>
                    <a:pt x="2834" y="352"/>
                  </a:lnTo>
                  <a:lnTo>
                    <a:pt x="2840" y="348"/>
                  </a:lnTo>
                  <a:lnTo>
                    <a:pt x="2840" y="348"/>
                  </a:lnTo>
                  <a:lnTo>
                    <a:pt x="2844" y="344"/>
                  </a:lnTo>
                  <a:lnTo>
                    <a:pt x="2844" y="340"/>
                  </a:lnTo>
                  <a:lnTo>
                    <a:pt x="2848" y="332"/>
                  </a:lnTo>
                  <a:lnTo>
                    <a:pt x="2848" y="332"/>
                  </a:lnTo>
                  <a:lnTo>
                    <a:pt x="2852" y="330"/>
                  </a:lnTo>
                  <a:lnTo>
                    <a:pt x="2856" y="328"/>
                  </a:lnTo>
                  <a:lnTo>
                    <a:pt x="2860" y="328"/>
                  </a:lnTo>
                  <a:lnTo>
                    <a:pt x="2864" y="326"/>
                  </a:lnTo>
                  <a:lnTo>
                    <a:pt x="2864" y="326"/>
                  </a:lnTo>
                  <a:lnTo>
                    <a:pt x="2870" y="324"/>
                  </a:lnTo>
                  <a:lnTo>
                    <a:pt x="2872" y="318"/>
                  </a:lnTo>
                  <a:lnTo>
                    <a:pt x="2872" y="314"/>
                  </a:lnTo>
                  <a:lnTo>
                    <a:pt x="2870" y="310"/>
                  </a:lnTo>
                  <a:lnTo>
                    <a:pt x="2870" y="310"/>
                  </a:lnTo>
                  <a:lnTo>
                    <a:pt x="2866" y="308"/>
                  </a:lnTo>
                  <a:lnTo>
                    <a:pt x="2860" y="306"/>
                  </a:lnTo>
                  <a:lnTo>
                    <a:pt x="2848" y="306"/>
                  </a:lnTo>
                  <a:lnTo>
                    <a:pt x="2848" y="306"/>
                  </a:lnTo>
                  <a:lnTo>
                    <a:pt x="2840" y="300"/>
                  </a:lnTo>
                  <a:lnTo>
                    <a:pt x="2836" y="298"/>
                  </a:lnTo>
                  <a:lnTo>
                    <a:pt x="2832" y="296"/>
                  </a:lnTo>
                  <a:lnTo>
                    <a:pt x="2832" y="296"/>
                  </a:lnTo>
                  <a:lnTo>
                    <a:pt x="2832" y="296"/>
                  </a:lnTo>
                  <a:lnTo>
                    <a:pt x="2832" y="296"/>
                  </a:lnTo>
                  <a:lnTo>
                    <a:pt x="2828" y="298"/>
                  </a:lnTo>
                  <a:lnTo>
                    <a:pt x="2824" y="300"/>
                  </a:lnTo>
                  <a:lnTo>
                    <a:pt x="2822" y="302"/>
                  </a:lnTo>
                  <a:lnTo>
                    <a:pt x="2818" y="304"/>
                  </a:lnTo>
                  <a:lnTo>
                    <a:pt x="2818" y="304"/>
                  </a:lnTo>
                  <a:lnTo>
                    <a:pt x="2816" y="302"/>
                  </a:lnTo>
                  <a:lnTo>
                    <a:pt x="2816" y="302"/>
                  </a:lnTo>
                  <a:lnTo>
                    <a:pt x="2812" y="298"/>
                  </a:lnTo>
                  <a:lnTo>
                    <a:pt x="2812" y="294"/>
                  </a:lnTo>
                  <a:lnTo>
                    <a:pt x="2810" y="288"/>
                  </a:lnTo>
                  <a:lnTo>
                    <a:pt x="2808" y="282"/>
                  </a:lnTo>
                  <a:lnTo>
                    <a:pt x="2808" y="282"/>
                  </a:lnTo>
                  <a:lnTo>
                    <a:pt x="2798" y="274"/>
                  </a:lnTo>
                  <a:lnTo>
                    <a:pt x="2788" y="266"/>
                  </a:lnTo>
                  <a:lnTo>
                    <a:pt x="2762" y="254"/>
                  </a:lnTo>
                  <a:lnTo>
                    <a:pt x="2762" y="254"/>
                  </a:lnTo>
                  <a:lnTo>
                    <a:pt x="2752" y="250"/>
                  </a:lnTo>
                  <a:lnTo>
                    <a:pt x="2744" y="242"/>
                  </a:lnTo>
                  <a:lnTo>
                    <a:pt x="2744" y="242"/>
                  </a:lnTo>
                  <a:lnTo>
                    <a:pt x="2738" y="234"/>
                  </a:lnTo>
                  <a:lnTo>
                    <a:pt x="2734" y="232"/>
                  </a:lnTo>
                  <a:lnTo>
                    <a:pt x="2728" y="232"/>
                  </a:lnTo>
                  <a:lnTo>
                    <a:pt x="2728" y="232"/>
                  </a:lnTo>
                  <a:lnTo>
                    <a:pt x="2720" y="230"/>
                  </a:lnTo>
                  <a:lnTo>
                    <a:pt x="2712" y="226"/>
                  </a:lnTo>
                  <a:lnTo>
                    <a:pt x="2706" y="224"/>
                  </a:lnTo>
                  <a:lnTo>
                    <a:pt x="2698" y="222"/>
                  </a:lnTo>
                  <a:lnTo>
                    <a:pt x="2698" y="222"/>
                  </a:lnTo>
                  <a:lnTo>
                    <a:pt x="2690" y="224"/>
                  </a:lnTo>
                  <a:lnTo>
                    <a:pt x="2690" y="224"/>
                  </a:lnTo>
                  <a:lnTo>
                    <a:pt x="2684" y="224"/>
                  </a:lnTo>
                  <a:lnTo>
                    <a:pt x="2684" y="224"/>
                  </a:lnTo>
                  <a:lnTo>
                    <a:pt x="2676" y="226"/>
                  </a:lnTo>
                  <a:lnTo>
                    <a:pt x="2676" y="226"/>
                  </a:lnTo>
                  <a:lnTo>
                    <a:pt x="2672" y="226"/>
                  </a:lnTo>
                  <a:lnTo>
                    <a:pt x="2666" y="222"/>
                  </a:lnTo>
                  <a:lnTo>
                    <a:pt x="2666" y="222"/>
                  </a:lnTo>
                  <a:lnTo>
                    <a:pt x="2660" y="220"/>
                  </a:lnTo>
                  <a:lnTo>
                    <a:pt x="2654" y="218"/>
                  </a:lnTo>
                  <a:lnTo>
                    <a:pt x="2654" y="218"/>
                  </a:lnTo>
                  <a:lnTo>
                    <a:pt x="2650" y="218"/>
                  </a:lnTo>
                  <a:lnTo>
                    <a:pt x="2646" y="222"/>
                  </a:lnTo>
                  <a:lnTo>
                    <a:pt x="2646" y="222"/>
                  </a:lnTo>
                  <a:lnTo>
                    <a:pt x="2644" y="226"/>
                  </a:lnTo>
                  <a:lnTo>
                    <a:pt x="2644" y="232"/>
                  </a:lnTo>
                  <a:lnTo>
                    <a:pt x="2644" y="238"/>
                  </a:lnTo>
                  <a:lnTo>
                    <a:pt x="2644" y="244"/>
                  </a:lnTo>
                  <a:lnTo>
                    <a:pt x="2644" y="244"/>
                  </a:lnTo>
                  <a:lnTo>
                    <a:pt x="2638" y="250"/>
                  </a:lnTo>
                  <a:lnTo>
                    <a:pt x="2632" y="250"/>
                  </a:lnTo>
                  <a:lnTo>
                    <a:pt x="2632" y="250"/>
                  </a:lnTo>
                  <a:lnTo>
                    <a:pt x="2626" y="250"/>
                  </a:lnTo>
                  <a:lnTo>
                    <a:pt x="2620" y="246"/>
                  </a:lnTo>
                  <a:lnTo>
                    <a:pt x="2612" y="240"/>
                  </a:lnTo>
                  <a:lnTo>
                    <a:pt x="2612" y="240"/>
                  </a:lnTo>
                  <a:lnTo>
                    <a:pt x="2606" y="234"/>
                  </a:lnTo>
                  <a:lnTo>
                    <a:pt x="2602" y="232"/>
                  </a:lnTo>
                  <a:lnTo>
                    <a:pt x="2598" y="230"/>
                  </a:lnTo>
                  <a:lnTo>
                    <a:pt x="2598" y="230"/>
                  </a:lnTo>
                  <a:lnTo>
                    <a:pt x="2594" y="232"/>
                  </a:lnTo>
                  <a:lnTo>
                    <a:pt x="2594" y="232"/>
                  </a:lnTo>
                  <a:lnTo>
                    <a:pt x="2584" y="232"/>
                  </a:lnTo>
                  <a:lnTo>
                    <a:pt x="2574" y="234"/>
                  </a:lnTo>
                  <a:lnTo>
                    <a:pt x="2574" y="234"/>
                  </a:lnTo>
                  <a:lnTo>
                    <a:pt x="2572" y="234"/>
                  </a:lnTo>
                  <a:lnTo>
                    <a:pt x="2572" y="234"/>
                  </a:lnTo>
                  <a:lnTo>
                    <a:pt x="2560" y="230"/>
                  </a:lnTo>
                  <a:lnTo>
                    <a:pt x="2550" y="228"/>
                  </a:lnTo>
                  <a:lnTo>
                    <a:pt x="2550" y="228"/>
                  </a:lnTo>
                  <a:lnTo>
                    <a:pt x="2548" y="228"/>
                  </a:lnTo>
                  <a:lnTo>
                    <a:pt x="2548" y="228"/>
                  </a:lnTo>
                  <a:lnTo>
                    <a:pt x="2542" y="230"/>
                  </a:lnTo>
                  <a:lnTo>
                    <a:pt x="2538" y="232"/>
                  </a:lnTo>
                  <a:lnTo>
                    <a:pt x="2534" y="236"/>
                  </a:lnTo>
                  <a:lnTo>
                    <a:pt x="2528" y="236"/>
                  </a:lnTo>
                  <a:lnTo>
                    <a:pt x="2528" y="236"/>
                  </a:lnTo>
                  <a:lnTo>
                    <a:pt x="2528" y="236"/>
                  </a:lnTo>
                  <a:lnTo>
                    <a:pt x="2528" y="236"/>
                  </a:lnTo>
                  <a:lnTo>
                    <a:pt x="2526" y="232"/>
                  </a:lnTo>
                  <a:lnTo>
                    <a:pt x="2522" y="230"/>
                  </a:lnTo>
                  <a:lnTo>
                    <a:pt x="2518" y="228"/>
                  </a:lnTo>
                  <a:lnTo>
                    <a:pt x="2514" y="224"/>
                  </a:lnTo>
                  <a:lnTo>
                    <a:pt x="2514" y="224"/>
                  </a:lnTo>
                  <a:lnTo>
                    <a:pt x="2512" y="220"/>
                  </a:lnTo>
                  <a:lnTo>
                    <a:pt x="2512" y="216"/>
                  </a:lnTo>
                  <a:lnTo>
                    <a:pt x="2510" y="212"/>
                  </a:lnTo>
                  <a:lnTo>
                    <a:pt x="2508" y="208"/>
                  </a:lnTo>
                  <a:lnTo>
                    <a:pt x="2508" y="208"/>
                  </a:lnTo>
                  <a:lnTo>
                    <a:pt x="2500" y="202"/>
                  </a:lnTo>
                  <a:lnTo>
                    <a:pt x="2488" y="200"/>
                  </a:lnTo>
                  <a:lnTo>
                    <a:pt x="2488" y="200"/>
                  </a:lnTo>
                  <a:lnTo>
                    <a:pt x="2478" y="196"/>
                  </a:lnTo>
                  <a:lnTo>
                    <a:pt x="2470" y="194"/>
                  </a:lnTo>
                  <a:lnTo>
                    <a:pt x="2470" y="194"/>
                  </a:lnTo>
                  <a:lnTo>
                    <a:pt x="2462" y="190"/>
                  </a:lnTo>
                  <a:lnTo>
                    <a:pt x="2462" y="190"/>
                  </a:lnTo>
                  <a:lnTo>
                    <a:pt x="2460" y="190"/>
                  </a:lnTo>
                  <a:lnTo>
                    <a:pt x="2456" y="192"/>
                  </a:lnTo>
                  <a:lnTo>
                    <a:pt x="2446" y="198"/>
                  </a:lnTo>
                  <a:lnTo>
                    <a:pt x="2446" y="198"/>
                  </a:lnTo>
                  <a:lnTo>
                    <a:pt x="2438" y="202"/>
                  </a:lnTo>
                  <a:lnTo>
                    <a:pt x="2430" y="202"/>
                  </a:lnTo>
                  <a:lnTo>
                    <a:pt x="2430" y="202"/>
                  </a:lnTo>
                  <a:lnTo>
                    <a:pt x="2428" y="202"/>
                  </a:lnTo>
                  <a:lnTo>
                    <a:pt x="2428" y="202"/>
                  </a:lnTo>
                  <a:lnTo>
                    <a:pt x="2424" y="200"/>
                  </a:lnTo>
                  <a:lnTo>
                    <a:pt x="2422" y="196"/>
                  </a:lnTo>
                  <a:lnTo>
                    <a:pt x="2420" y="192"/>
                  </a:lnTo>
                  <a:lnTo>
                    <a:pt x="2416" y="188"/>
                  </a:lnTo>
                  <a:lnTo>
                    <a:pt x="2416" y="188"/>
                  </a:lnTo>
                  <a:lnTo>
                    <a:pt x="2410" y="188"/>
                  </a:lnTo>
                  <a:lnTo>
                    <a:pt x="2410" y="188"/>
                  </a:lnTo>
                  <a:lnTo>
                    <a:pt x="2408" y="188"/>
                  </a:lnTo>
                  <a:lnTo>
                    <a:pt x="2408" y="188"/>
                  </a:lnTo>
                  <a:lnTo>
                    <a:pt x="2404" y="188"/>
                  </a:lnTo>
                  <a:lnTo>
                    <a:pt x="2404" y="188"/>
                  </a:lnTo>
                  <a:lnTo>
                    <a:pt x="2398" y="186"/>
                  </a:lnTo>
                  <a:lnTo>
                    <a:pt x="2398" y="186"/>
                  </a:lnTo>
                  <a:lnTo>
                    <a:pt x="2390" y="180"/>
                  </a:lnTo>
                  <a:lnTo>
                    <a:pt x="2390" y="180"/>
                  </a:lnTo>
                  <a:lnTo>
                    <a:pt x="2384" y="174"/>
                  </a:lnTo>
                  <a:lnTo>
                    <a:pt x="2380" y="166"/>
                  </a:lnTo>
                  <a:lnTo>
                    <a:pt x="2380" y="166"/>
                  </a:lnTo>
                  <a:lnTo>
                    <a:pt x="2376" y="162"/>
                  </a:lnTo>
                  <a:lnTo>
                    <a:pt x="2370" y="160"/>
                  </a:lnTo>
                  <a:lnTo>
                    <a:pt x="2370" y="160"/>
                  </a:lnTo>
                  <a:lnTo>
                    <a:pt x="2364" y="160"/>
                  </a:lnTo>
                  <a:lnTo>
                    <a:pt x="2358" y="162"/>
                  </a:lnTo>
                  <a:lnTo>
                    <a:pt x="2358" y="162"/>
                  </a:lnTo>
                  <a:lnTo>
                    <a:pt x="2354" y="166"/>
                  </a:lnTo>
                  <a:lnTo>
                    <a:pt x="2350" y="172"/>
                  </a:lnTo>
                  <a:lnTo>
                    <a:pt x="2348" y="176"/>
                  </a:lnTo>
                  <a:lnTo>
                    <a:pt x="2342" y="180"/>
                  </a:lnTo>
                  <a:lnTo>
                    <a:pt x="2342" y="180"/>
                  </a:lnTo>
                  <a:lnTo>
                    <a:pt x="2332" y="182"/>
                  </a:lnTo>
                  <a:lnTo>
                    <a:pt x="2332" y="182"/>
                  </a:lnTo>
                  <a:lnTo>
                    <a:pt x="2330" y="182"/>
                  </a:lnTo>
                  <a:lnTo>
                    <a:pt x="2330" y="182"/>
                  </a:lnTo>
                  <a:lnTo>
                    <a:pt x="2328" y="180"/>
                  </a:lnTo>
                  <a:lnTo>
                    <a:pt x="2328" y="180"/>
                  </a:lnTo>
                  <a:lnTo>
                    <a:pt x="2328" y="178"/>
                  </a:lnTo>
                  <a:lnTo>
                    <a:pt x="2328" y="176"/>
                  </a:lnTo>
                  <a:lnTo>
                    <a:pt x="2328" y="176"/>
                  </a:lnTo>
                  <a:lnTo>
                    <a:pt x="2326" y="164"/>
                  </a:lnTo>
                  <a:lnTo>
                    <a:pt x="2324" y="160"/>
                  </a:lnTo>
                  <a:lnTo>
                    <a:pt x="2320" y="156"/>
                  </a:lnTo>
                  <a:lnTo>
                    <a:pt x="2320" y="156"/>
                  </a:lnTo>
                  <a:lnTo>
                    <a:pt x="2314" y="154"/>
                  </a:lnTo>
                  <a:lnTo>
                    <a:pt x="2306" y="152"/>
                  </a:lnTo>
                  <a:lnTo>
                    <a:pt x="2306" y="152"/>
                  </a:lnTo>
                  <a:lnTo>
                    <a:pt x="2296" y="148"/>
                  </a:lnTo>
                  <a:lnTo>
                    <a:pt x="2296" y="148"/>
                  </a:lnTo>
                  <a:lnTo>
                    <a:pt x="2290" y="148"/>
                  </a:lnTo>
                  <a:lnTo>
                    <a:pt x="2290" y="148"/>
                  </a:lnTo>
                  <a:lnTo>
                    <a:pt x="2284" y="148"/>
                  </a:lnTo>
                  <a:lnTo>
                    <a:pt x="2278" y="150"/>
                  </a:lnTo>
                  <a:lnTo>
                    <a:pt x="2278" y="150"/>
                  </a:lnTo>
                  <a:lnTo>
                    <a:pt x="2274" y="150"/>
                  </a:lnTo>
                  <a:lnTo>
                    <a:pt x="2274" y="150"/>
                  </a:lnTo>
                  <a:lnTo>
                    <a:pt x="2274" y="150"/>
                  </a:lnTo>
                  <a:lnTo>
                    <a:pt x="2274" y="150"/>
                  </a:lnTo>
                  <a:lnTo>
                    <a:pt x="2272" y="150"/>
                  </a:lnTo>
                  <a:lnTo>
                    <a:pt x="2272" y="150"/>
                  </a:lnTo>
                  <a:lnTo>
                    <a:pt x="2268" y="154"/>
                  </a:lnTo>
                  <a:lnTo>
                    <a:pt x="2268" y="154"/>
                  </a:lnTo>
                  <a:lnTo>
                    <a:pt x="2262" y="158"/>
                  </a:lnTo>
                  <a:lnTo>
                    <a:pt x="2262" y="162"/>
                  </a:lnTo>
                  <a:lnTo>
                    <a:pt x="2262" y="162"/>
                  </a:lnTo>
                  <a:lnTo>
                    <a:pt x="2262" y="168"/>
                  </a:lnTo>
                  <a:lnTo>
                    <a:pt x="2264" y="172"/>
                  </a:lnTo>
                  <a:lnTo>
                    <a:pt x="2264" y="178"/>
                  </a:lnTo>
                  <a:lnTo>
                    <a:pt x="2262" y="180"/>
                  </a:lnTo>
                  <a:lnTo>
                    <a:pt x="2258" y="182"/>
                  </a:lnTo>
                  <a:lnTo>
                    <a:pt x="2258" y="182"/>
                  </a:lnTo>
                  <a:lnTo>
                    <a:pt x="2250" y="172"/>
                  </a:lnTo>
                  <a:lnTo>
                    <a:pt x="2250" y="172"/>
                  </a:lnTo>
                  <a:lnTo>
                    <a:pt x="2248" y="174"/>
                  </a:lnTo>
                  <a:lnTo>
                    <a:pt x="2246" y="178"/>
                  </a:lnTo>
                  <a:lnTo>
                    <a:pt x="2248" y="182"/>
                  </a:lnTo>
                  <a:lnTo>
                    <a:pt x="2248" y="182"/>
                  </a:lnTo>
                  <a:lnTo>
                    <a:pt x="2240" y="186"/>
                  </a:lnTo>
                  <a:lnTo>
                    <a:pt x="2234" y="188"/>
                  </a:lnTo>
                  <a:lnTo>
                    <a:pt x="2230" y="188"/>
                  </a:lnTo>
                  <a:lnTo>
                    <a:pt x="2230" y="188"/>
                  </a:lnTo>
                  <a:lnTo>
                    <a:pt x="2230" y="188"/>
                  </a:lnTo>
                  <a:lnTo>
                    <a:pt x="2230" y="188"/>
                  </a:lnTo>
                  <a:lnTo>
                    <a:pt x="2226" y="188"/>
                  </a:lnTo>
                  <a:lnTo>
                    <a:pt x="2222" y="184"/>
                  </a:lnTo>
                  <a:lnTo>
                    <a:pt x="2216" y="178"/>
                  </a:lnTo>
                  <a:lnTo>
                    <a:pt x="2216" y="178"/>
                  </a:lnTo>
                  <a:lnTo>
                    <a:pt x="2212" y="174"/>
                  </a:lnTo>
                  <a:lnTo>
                    <a:pt x="2208" y="172"/>
                  </a:lnTo>
                  <a:lnTo>
                    <a:pt x="2208" y="172"/>
                  </a:lnTo>
                  <a:lnTo>
                    <a:pt x="2204" y="174"/>
                  </a:lnTo>
                  <a:lnTo>
                    <a:pt x="2204" y="174"/>
                  </a:lnTo>
                  <a:lnTo>
                    <a:pt x="2202" y="178"/>
                  </a:lnTo>
                  <a:lnTo>
                    <a:pt x="2200" y="180"/>
                  </a:lnTo>
                  <a:lnTo>
                    <a:pt x="2198" y="180"/>
                  </a:lnTo>
                  <a:lnTo>
                    <a:pt x="2198" y="180"/>
                  </a:lnTo>
                  <a:lnTo>
                    <a:pt x="2194" y="182"/>
                  </a:lnTo>
                  <a:lnTo>
                    <a:pt x="2194" y="182"/>
                  </a:lnTo>
                  <a:lnTo>
                    <a:pt x="2190" y="182"/>
                  </a:lnTo>
                  <a:lnTo>
                    <a:pt x="2190" y="182"/>
                  </a:lnTo>
                  <a:lnTo>
                    <a:pt x="2184" y="180"/>
                  </a:lnTo>
                  <a:lnTo>
                    <a:pt x="2180" y="178"/>
                  </a:lnTo>
                  <a:lnTo>
                    <a:pt x="2180" y="178"/>
                  </a:lnTo>
                  <a:lnTo>
                    <a:pt x="2178" y="174"/>
                  </a:lnTo>
                  <a:lnTo>
                    <a:pt x="2178" y="170"/>
                  </a:lnTo>
                  <a:lnTo>
                    <a:pt x="2178" y="170"/>
                  </a:lnTo>
                  <a:lnTo>
                    <a:pt x="2176" y="168"/>
                  </a:lnTo>
                  <a:lnTo>
                    <a:pt x="2172" y="168"/>
                  </a:lnTo>
                  <a:lnTo>
                    <a:pt x="2172" y="168"/>
                  </a:lnTo>
                  <a:lnTo>
                    <a:pt x="2168" y="168"/>
                  </a:lnTo>
                  <a:lnTo>
                    <a:pt x="2164" y="172"/>
                  </a:lnTo>
                  <a:lnTo>
                    <a:pt x="2164" y="172"/>
                  </a:lnTo>
                  <a:lnTo>
                    <a:pt x="2162" y="176"/>
                  </a:lnTo>
                  <a:lnTo>
                    <a:pt x="2160" y="180"/>
                  </a:lnTo>
                  <a:lnTo>
                    <a:pt x="2160" y="184"/>
                  </a:lnTo>
                  <a:lnTo>
                    <a:pt x="2156" y="186"/>
                  </a:lnTo>
                  <a:lnTo>
                    <a:pt x="2156" y="186"/>
                  </a:lnTo>
                  <a:lnTo>
                    <a:pt x="2154" y="188"/>
                  </a:lnTo>
                  <a:lnTo>
                    <a:pt x="2154" y="188"/>
                  </a:lnTo>
                  <a:lnTo>
                    <a:pt x="2150" y="186"/>
                  </a:lnTo>
                  <a:lnTo>
                    <a:pt x="2150" y="186"/>
                  </a:lnTo>
                  <a:lnTo>
                    <a:pt x="2146" y="184"/>
                  </a:lnTo>
                  <a:lnTo>
                    <a:pt x="2142" y="180"/>
                  </a:lnTo>
                  <a:lnTo>
                    <a:pt x="2136" y="174"/>
                  </a:lnTo>
                  <a:lnTo>
                    <a:pt x="2136" y="174"/>
                  </a:lnTo>
                  <a:lnTo>
                    <a:pt x="2132" y="170"/>
                  </a:lnTo>
                  <a:lnTo>
                    <a:pt x="2124" y="166"/>
                  </a:lnTo>
                  <a:lnTo>
                    <a:pt x="2118" y="162"/>
                  </a:lnTo>
                  <a:lnTo>
                    <a:pt x="2118" y="160"/>
                  </a:lnTo>
                  <a:lnTo>
                    <a:pt x="2116" y="158"/>
                  </a:lnTo>
                  <a:lnTo>
                    <a:pt x="2116" y="158"/>
                  </a:lnTo>
                  <a:lnTo>
                    <a:pt x="2118" y="156"/>
                  </a:lnTo>
                  <a:lnTo>
                    <a:pt x="2120" y="154"/>
                  </a:lnTo>
                  <a:lnTo>
                    <a:pt x="2126" y="154"/>
                  </a:lnTo>
                  <a:lnTo>
                    <a:pt x="2126" y="154"/>
                  </a:lnTo>
                  <a:lnTo>
                    <a:pt x="2128" y="154"/>
                  </a:lnTo>
                  <a:lnTo>
                    <a:pt x="2128" y="154"/>
                  </a:lnTo>
                  <a:lnTo>
                    <a:pt x="2130" y="154"/>
                  </a:lnTo>
                  <a:lnTo>
                    <a:pt x="2130" y="154"/>
                  </a:lnTo>
                  <a:lnTo>
                    <a:pt x="2136" y="154"/>
                  </a:lnTo>
                  <a:lnTo>
                    <a:pt x="2136" y="154"/>
                  </a:lnTo>
                  <a:lnTo>
                    <a:pt x="2142" y="150"/>
                  </a:lnTo>
                  <a:lnTo>
                    <a:pt x="2144" y="148"/>
                  </a:lnTo>
                  <a:lnTo>
                    <a:pt x="2144" y="144"/>
                  </a:lnTo>
                  <a:lnTo>
                    <a:pt x="2142" y="142"/>
                  </a:lnTo>
                  <a:lnTo>
                    <a:pt x="2130" y="130"/>
                  </a:lnTo>
                  <a:lnTo>
                    <a:pt x="2130" y="130"/>
                  </a:lnTo>
                  <a:lnTo>
                    <a:pt x="2126" y="124"/>
                  </a:lnTo>
                  <a:lnTo>
                    <a:pt x="2124" y="124"/>
                  </a:lnTo>
                  <a:lnTo>
                    <a:pt x="2120" y="122"/>
                  </a:lnTo>
                  <a:lnTo>
                    <a:pt x="2120" y="122"/>
                  </a:lnTo>
                  <a:lnTo>
                    <a:pt x="2118" y="122"/>
                  </a:lnTo>
                  <a:lnTo>
                    <a:pt x="2118" y="122"/>
                  </a:lnTo>
                  <a:lnTo>
                    <a:pt x="2106" y="126"/>
                  </a:lnTo>
                  <a:lnTo>
                    <a:pt x="2096" y="126"/>
                  </a:lnTo>
                  <a:lnTo>
                    <a:pt x="2096" y="126"/>
                  </a:lnTo>
                  <a:lnTo>
                    <a:pt x="2092" y="126"/>
                  </a:lnTo>
                  <a:lnTo>
                    <a:pt x="2092" y="126"/>
                  </a:lnTo>
                  <a:lnTo>
                    <a:pt x="2088" y="122"/>
                  </a:lnTo>
                  <a:lnTo>
                    <a:pt x="2086" y="118"/>
                  </a:lnTo>
                  <a:lnTo>
                    <a:pt x="2082" y="114"/>
                  </a:lnTo>
                  <a:lnTo>
                    <a:pt x="2076" y="112"/>
                  </a:lnTo>
                  <a:lnTo>
                    <a:pt x="2076" y="112"/>
                  </a:lnTo>
                  <a:lnTo>
                    <a:pt x="2076" y="112"/>
                  </a:lnTo>
                  <a:lnTo>
                    <a:pt x="2076" y="112"/>
                  </a:lnTo>
                  <a:lnTo>
                    <a:pt x="2064" y="114"/>
                  </a:lnTo>
                  <a:lnTo>
                    <a:pt x="2052" y="118"/>
                  </a:lnTo>
                  <a:lnTo>
                    <a:pt x="2052" y="118"/>
                  </a:lnTo>
                  <a:lnTo>
                    <a:pt x="2054" y="124"/>
                  </a:lnTo>
                  <a:lnTo>
                    <a:pt x="2054" y="128"/>
                  </a:lnTo>
                  <a:lnTo>
                    <a:pt x="2050" y="138"/>
                  </a:lnTo>
                  <a:lnTo>
                    <a:pt x="2050" y="138"/>
                  </a:lnTo>
                  <a:lnTo>
                    <a:pt x="2050" y="138"/>
                  </a:lnTo>
                  <a:lnTo>
                    <a:pt x="2050" y="138"/>
                  </a:lnTo>
                  <a:lnTo>
                    <a:pt x="2032" y="134"/>
                  </a:lnTo>
                  <a:lnTo>
                    <a:pt x="2014" y="132"/>
                  </a:lnTo>
                  <a:lnTo>
                    <a:pt x="2014" y="132"/>
                  </a:lnTo>
                  <a:lnTo>
                    <a:pt x="2004" y="130"/>
                  </a:lnTo>
                  <a:lnTo>
                    <a:pt x="2000" y="128"/>
                  </a:lnTo>
                  <a:lnTo>
                    <a:pt x="1998" y="124"/>
                  </a:lnTo>
                  <a:lnTo>
                    <a:pt x="1998" y="124"/>
                  </a:lnTo>
                  <a:lnTo>
                    <a:pt x="1994" y="118"/>
                  </a:lnTo>
                  <a:lnTo>
                    <a:pt x="1988" y="114"/>
                  </a:lnTo>
                  <a:lnTo>
                    <a:pt x="1988" y="114"/>
                  </a:lnTo>
                  <a:lnTo>
                    <a:pt x="1980" y="110"/>
                  </a:lnTo>
                  <a:lnTo>
                    <a:pt x="1974" y="110"/>
                  </a:lnTo>
                  <a:lnTo>
                    <a:pt x="1974" y="110"/>
                  </a:lnTo>
                  <a:lnTo>
                    <a:pt x="1964" y="110"/>
                  </a:lnTo>
                  <a:lnTo>
                    <a:pt x="1954" y="116"/>
                  </a:lnTo>
                  <a:lnTo>
                    <a:pt x="1954" y="116"/>
                  </a:lnTo>
                  <a:lnTo>
                    <a:pt x="1946" y="118"/>
                  </a:lnTo>
                  <a:lnTo>
                    <a:pt x="1938" y="120"/>
                  </a:lnTo>
                  <a:lnTo>
                    <a:pt x="1938" y="120"/>
                  </a:lnTo>
                  <a:lnTo>
                    <a:pt x="1932" y="118"/>
                  </a:lnTo>
                  <a:lnTo>
                    <a:pt x="1924" y="114"/>
                  </a:lnTo>
                  <a:lnTo>
                    <a:pt x="1924" y="114"/>
                  </a:lnTo>
                  <a:lnTo>
                    <a:pt x="1920" y="110"/>
                  </a:lnTo>
                  <a:lnTo>
                    <a:pt x="1916" y="108"/>
                  </a:lnTo>
                  <a:lnTo>
                    <a:pt x="1916" y="108"/>
                  </a:lnTo>
                  <a:lnTo>
                    <a:pt x="1912" y="110"/>
                  </a:lnTo>
                  <a:lnTo>
                    <a:pt x="1904" y="114"/>
                  </a:lnTo>
                  <a:lnTo>
                    <a:pt x="1904" y="114"/>
                  </a:lnTo>
                  <a:lnTo>
                    <a:pt x="1894" y="120"/>
                  </a:lnTo>
                  <a:lnTo>
                    <a:pt x="1886" y="122"/>
                  </a:lnTo>
                  <a:lnTo>
                    <a:pt x="1880" y="124"/>
                  </a:lnTo>
                  <a:lnTo>
                    <a:pt x="1880" y="124"/>
                  </a:lnTo>
                  <a:lnTo>
                    <a:pt x="1876" y="122"/>
                  </a:lnTo>
                  <a:lnTo>
                    <a:pt x="1876" y="120"/>
                  </a:lnTo>
                  <a:lnTo>
                    <a:pt x="1876" y="120"/>
                  </a:lnTo>
                  <a:lnTo>
                    <a:pt x="1878" y="116"/>
                  </a:lnTo>
                  <a:lnTo>
                    <a:pt x="1884" y="112"/>
                  </a:lnTo>
                  <a:lnTo>
                    <a:pt x="1898" y="106"/>
                  </a:lnTo>
                  <a:lnTo>
                    <a:pt x="1898" y="106"/>
                  </a:lnTo>
                  <a:lnTo>
                    <a:pt x="1904" y="102"/>
                  </a:lnTo>
                  <a:lnTo>
                    <a:pt x="1912" y="102"/>
                  </a:lnTo>
                  <a:lnTo>
                    <a:pt x="1918" y="100"/>
                  </a:lnTo>
                  <a:lnTo>
                    <a:pt x="1924" y="96"/>
                  </a:lnTo>
                  <a:lnTo>
                    <a:pt x="1924" y="96"/>
                  </a:lnTo>
                  <a:lnTo>
                    <a:pt x="1942" y="88"/>
                  </a:lnTo>
                  <a:lnTo>
                    <a:pt x="1944" y="86"/>
                  </a:lnTo>
                  <a:lnTo>
                    <a:pt x="1946" y="82"/>
                  </a:lnTo>
                  <a:lnTo>
                    <a:pt x="1948" y="78"/>
                  </a:lnTo>
                  <a:lnTo>
                    <a:pt x="1948" y="72"/>
                  </a:lnTo>
                  <a:lnTo>
                    <a:pt x="1948" y="72"/>
                  </a:lnTo>
                  <a:lnTo>
                    <a:pt x="1946" y="52"/>
                  </a:lnTo>
                  <a:lnTo>
                    <a:pt x="1942" y="42"/>
                  </a:lnTo>
                  <a:lnTo>
                    <a:pt x="1938" y="38"/>
                  </a:lnTo>
                  <a:lnTo>
                    <a:pt x="1934" y="34"/>
                  </a:lnTo>
                  <a:lnTo>
                    <a:pt x="1934" y="34"/>
                  </a:lnTo>
                  <a:lnTo>
                    <a:pt x="1930" y="34"/>
                  </a:lnTo>
                  <a:lnTo>
                    <a:pt x="1924" y="32"/>
                  </a:lnTo>
                  <a:lnTo>
                    <a:pt x="1924" y="32"/>
                  </a:lnTo>
                  <a:lnTo>
                    <a:pt x="1922" y="28"/>
                  </a:lnTo>
                  <a:lnTo>
                    <a:pt x="1920" y="24"/>
                  </a:lnTo>
                  <a:lnTo>
                    <a:pt x="1920" y="24"/>
                  </a:lnTo>
                  <a:lnTo>
                    <a:pt x="1914" y="22"/>
                  </a:lnTo>
                  <a:lnTo>
                    <a:pt x="1914" y="22"/>
                  </a:lnTo>
                  <a:lnTo>
                    <a:pt x="1908" y="24"/>
                  </a:lnTo>
                  <a:lnTo>
                    <a:pt x="1902" y="28"/>
                  </a:lnTo>
                  <a:lnTo>
                    <a:pt x="1902" y="28"/>
                  </a:lnTo>
                  <a:lnTo>
                    <a:pt x="1892" y="34"/>
                  </a:lnTo>
                  <a:lnTo>
                    <a:pt x="1886" y="36"/>
                  </a:lnTo>
                  <a:lnTo>
                    <a:pt x="1882" y="36"/>
                  </a:lnTo>
                  <a:lnTo>
                    <a:pt x="1882" y="36"/>
                  </a:lnTo>
                  <a:lnTo>
                    <a:pt x="1878" y="36"/>
                  </a:lnTo>
                  <a:lnTo>
                    <a:pt x="1874" y="34"/>
                  </a:lnTo>
                  <a:lnTo>
                    <a:pt x="1872" y="30"/>
                  </a:lnTo>
                  <a:lnTo>
                    <a:pt x="1870" y="26"/>
                  </a:lnTo>
                  <a:lnTo>
                    <a:pt x="1870" y="26"/>
                  </a:lnTo>
                  <a:lnTo>
                    <a:pt x="1860" y="28"/>
                  </a:lnTo>
                  <a:lnTo>
                    <a:pt x="1856" y="30"/>
                  </a:lnTo>
                  <a:lnTo>
                    <a:pt x="1850" y="30"/>
                  </a:lnTo>
                  <a:lnTo>
                    <a:pt x="1850" y="30"/>
                  </a:lnTo>
                  <a:lnTo>
                    <a:pt x="1846" y="30"/>
                  </a:lnTo>
                  <a:lnTo>
                    <a:pt x="1844" y="26"/>
                  </a:lnTo>
                  <a:lnTo>
                    <a:pt x="1844" y="26"/>
                  </a:lnTo>
                  <a:lnTo>
                    <a:pt x="1842" y="24"/>
                  </a:lnTo>
                  <a:lnTo>
                    <a:pt x="1844" y="22"/>
                  </a:lnTo>
                  <a:lnTo>
                    <a:pt x="1848" y="18"/>
                  </a:lnTo>
                  <a:lnTo>
                    <a:pt x="1860" y="12"/>
                  </a:lnTo>
                  <a:lnTo>
                    <a:pt x="1860" y="12"/>
                  </a:lnTo>
                  <a:lnTo>
                    <a:pt x="1858" y="6"/>
                  </a:lnTo>
                  <a:lnTo>
                    <a:pt x="1856" y="4"/>
                  </a:lnTo>
                  <a:lnTo>
                    <a:pt x="1852" y="2"/>
                  </a:lnTo>
                  <a:lnTo>
                    <a:pt x="184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07" name="Freeform 92"/>
            <p:cNvSpPr>
              <a:spLocks/>
            </p:cNvSpPr>
            <p:nvPr/>
          </p:nvSpPr>
          <p:spPr bwMode="auto">
            <a:xfrm>
              <a:off x="1244" y="2682"/>
              <a:ext cx="136" cy="244"/>
            </a:xfrm>
            <a:custGeom>
              <a:avLst/>
              <a:gdLst>
                <a:gd name="T0" fmla="*/ 132 w 136"/>
                <a:gd name="T1" fmla="*/ 0 h 244"/>
                <a:gd name="T2" fmla="*/ 120 w 136"/>
                <a:gd name="T3" fmla="*/ 6 h 244"/>
                <a:gd name="T4" fmla="*/ 116 w 136"/>
                <a:gd name="T5" fmla="*/ 14 h 244"/>
                <a:gd name="T6" fmla="*/ 112 w 136"/>
                <a:gd name="T7" fmla="*/ 22 h 244"/>
                <a:gd name="T8" fmla="*/ 100 w 136"/>
                <a:gd name="T9" fmla="*/ 40 h 244"/>
                <a:gd name="T10" fmla="*/ 90 w 136"/>
                <a:gd name="T11" fmla="*/ 48 h 244"/>
                <a:gd name="T12" fmla="*/ 76 w 136"/>
                <a:gd name="T13" fmla="*/ 60 h 244"/>
                <a:gd name="T14" fmla="*/ 64 w 136"/>
                <a:gd name="T15" fmla="*/ 66 h 244"/>
                <a:gd name="T16" fmla="*/ 44 w 136"/>
                <a:gd name="T17" fmla="*/ 74 h 244"/>
                <a:gd name="T18" fmla="*/ 28 w 136"/>
                <a:gd name="T19" fmla="*/ 88 h 244"/>
                <a:gd name="T20" fmla="*/ 24 w 136"/>
                <a:gd name="T21" fmla="*/ 94 h 244"/>
                <a:gd name="T22" fmla="*/ 22 w 136"/>
                <a:gd name="T23" fmla="*/ 110 h 244"/>
                <a:gd name="T24" fmla="*/ 24 w 136"/>
                <a:gd name="T25" fmla="*/ 114 h 244"/>
                <a:gd name="T26" fmla="*/ 26 w 136"/>
                <a:gd name="T27" fmla="*/ 118 h 244"/>
                <a:gd name="T28" fmla="*/ 32 w 136"/>
                <a:gd name="T29" fmla="*/ 122 h 244"/>
                <a:gd name="T30" fmla="*/ 36 w 136"/>
                <a:gd name="T31" fmla="*/ 126 h 244"/>
                <a:gd name="T32" fmla="*/ 36 w 136"/>
                <a:gd name="T33" fmla="*/ 134 h 244"/>
                <a:gd name="T34" fmla="*/ 30 w 136"/>
                <a:gd name="T35" fmla="*/ 148 h 244"/>
                <a:gd name="T36" fmla="*/ 22 w 136"/>
                <a:gd name="T37" fmla="*/ 156 h 244"/>
                <a:gd name="T38" fmla="*/ 14 w 136"/>
                <a:gd name="T39" fmla="*/ 158 h 244"/>
                <a:gd name="T40" fmla="*/ 6 w 136"/>
                <a:gd name="T41" fmla="*/ 164 h 244"/>
                <a:gd name="T42" fmla="*/ 4 w 136"/>
                <a:gd name="T43" fmla="*/ 168 h 244"/>
                <a:gd name="T44" fmla="*/ 0 w 136"/>
                <a:gd name="T45" fmla="*/ 182 h 244"/>
                <a:gd name="T46" fmla="*/ 0 w 136"/>
                <a:gd name="T47" fmla="*/ 188 h 244"/>
                <a:gd name="T48" fmla="*/ 8 w 136"/>
                <a:gd name="T49" fmla="*/ 196 h 244"/>
                <a:gd name="T50" fmla="*/ 12 w 136"/>
                <a:gd name="T51" fmla="*/ 200 h 244"/>
                <a:gd name="T52" fmla="*/ 12 w 136"/>
                <a:gd name="T53" fmla="*/ 212 h 244"/>
                <a:gd name="T54" fmla="*/ 12 w 136"/>
                <a:gd name="T55" fmla="*/ 222 h 244"/>
                <a:gd name="T56" fmla="*/ 18 w 136"/>
                <a:gd name="T57" fmla="*/ 240 h 244"/>
                <a:gd name="T58" fmla="*/ 24 w 136"/>
                <a:gd name="T59" fmla="*/ 244 h 244"/>
                <a:gd name="T60" fmla="*/ 24 w 136"/>
                <a:gd name="T61" fmla="*/ 244 h 244"/>
                <a:gd name="T62" fmla="*/ 34 w 136"/>
                <a:gd name="T63" fmla="*/ 242 h 244"/>
                <a:gd name="T64" fmla="*/ 52 w 136"/>
                <a:gd name="T65" fmla="*/ 228 h 244"/>
                <a:gd name="T66" fmla="*/ 60 w 136"/>
                <a:gd name="T67" fmla="*/ 220 h 244"/>
                <a:gd name="T68" fmla="*/ 68 w 136"/>
                <a:gd name="T69" fmla="*/ 196 h 244"/>
                <a:gd name="T70" fmla="*/ 78 w 136"/>
                <a:gd name="T71" fmla="*/ 174 h 244"/>
                <a:gd name="T72" fmla="*/ 88 w 136"/>
                <a:gd name="T73" fmla="*/ 154 h 244"/>
                <a:gd name="T74" fmla="*/ 98 w 136"/>
                <a:gd name="T75" fmla="*/ 134 h 244"/>
                <a:gd name="T76" fmla="*/ 112 w 136"/>
                <a:gd name="T77" fmla="*/ 92 h 244"/>
                <a:gd name="T78" fmla="*/ 116 w 136"/>
                <a:gd name="T79" fmla="*/ 78 h 244"/>
                <a:gd name="T80" fmla="*/ 124 w 136"/>
                <a:gd name="T81" fmla="*/ 68 h 244"/>
                <a:gd name="T82" fmla="*/ 130 w 136"/>
                <a:gd name="T83" fmla="*/ 56 h 244"/>
                <a:gd name="T84" fmla="*/ 132 w 136"/>
                <a:gd name="T85" fmla="*/ 44 h 244"/>
                <a:gd name="T86" fmla="*/ 136 w 136"/>
                <a:gd name="T87" fmla="*/ 6 h 244"/>
                <a:gd name="T88" fmla="*/ 132 w 136"/>
                <a:gd name="T89" fmla="*/ 0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36" h="244">
                  <a:moveTo>
                    <a:pt x="132" y="0"/>
                  </a:moveTo>
                  <a:lnTo>
                    <a:pt x="132" y="0"/>
                  </a:lnTo>
                  <a:lnTo>
                    <a:pt x="126" y="0"/>
                  </a:lnTo>
                  <a:lnTo>
                    <a:pt x="120" y="6"/>
                  </a:lnTo>
                  <a:lnTo>
                    <a:pt x="120" y="6"/>
                  </a:lnTo>
                  <a:lnTo>
                    <a:pt x="116" y="14"/>
                  </a:lnTo>
                  <a:lnTo>
                    <a:pt x="112" y="22"/>
                  </a:lnTo>
                  <a:lnTo>
                    <a:pt x="112" y="22"/>
                  </a:lnTo>
                  <a:lnTo>
                    <a:pt x="106" y="32"/>
                  </a:lnTo>
                  <a:lnTo>
                    <a:pt x="100" y="40"/>
                  </a:lnTo>
                  <a:lnTo>
                    <a:pt x="100" y="40"/>
                  </a:lnTo>
                  <a:lnTo>
                    <a:pt x="90" y="48"/>
                  </a:lnTo>
                  <a:lnTo>
                    <a:pt x="84" y="54"/>
                  </a:lnTo>
                  <a:lnTo>
                    <a:pt x="76" y="60"/>
                  </a:lnTo>
                  <a:lnTo>
                    <a:pt x="64" y="66"/>
                  </a:lnTo>
                  <a:lnTo>
                    <a:pt x="64" y="66"/>
                  </a:lnTo>
                  <a:lnTo>
                    <a:pt x="54" y="70"/>
                  </a:lnTo>
                  <a:lnTo>
                    <a:pt x="44" y="74"/>
                  </a:lnTo>
                  <a:lnTo>
                    <a:pt x="34" y="80"/>
                  </a:lnTo>
                  <a:lnTo>
                    <a:pt x="28" y="88"/>
                  </a:lnTo>
                  <a:lnTo>
                    <a:pt x="28" y="88"/>
                  </a:lnTo>
                  <a:lnTo>
                    <a:pt x="24" y="94"/>
                  </a:lnTo>
                  <a:lnTo>
                    <a:pt x="22" y="98"/>
                  </a:lnTo>
                  <a:lnTo>
                    <a:pt x="22" y="110"/>
                  </a:lnTo>
                  <a:lnTo>
                    <a:pt x="22" y="110"/>
                  </a:lnTo>
                  <a:lnTo>
                    <a:pt x="24" y="114"/>
                  </a:lnTo>
                  <a:lnTo>
                    <a:pt x="26" y="118"/>
                  </a:lnTo>
                  <a:lnTo>
                    <a:pt x="26" y="118"/>
                  </a:lnTo>
                  <a:lnTo>
                    <a:pt x="30" y="120"/>
                  </a:lnTo>
                  <a:lnTo>
                    <a:pt x="32" y="122"/>
                  </a:lnTo>
                  <a:lnTo>
                    <a:pt x="32" y="122"/>
                  </a:lnTo>
                  <a:lnTo>
                    <a:pt x="36" y="126"/>
                  </a:lnTo>
                  <a:lnTo>
                    <a:pt x="36" y="130"/>
                  </a:lnTo>
                  <a:lnTo>
                    <a:pt x="36" y="134"/>
                  </a:lnTo>
                  <a:lnTo>
                    <a:pt x="36" y="140"/>
                  </a:lnTo>
                  <a:lnTo>
                    <a:pt x="30" y="148"/>
                  </a:lnTo>
                  <a:lnTo>
                    <a:pt x="26" y="152"/>
                  </a:lnTo>
                  <a:lnTo>
                    <a:pt x="22" y="156"/>
                  </a:lnTo>
                  <a:lnTo>
                    <a:pt x="22" y="156"/>
                  </a:lnTo>
                  <a:lnTo>
                    <a:pt x="14" y="158"/>
                  </a:lnTo>
                  <a:lnTo>
                    <a:pt x="10" y="160"/>
                  </a:lnTo>
                  <a:lnTo>
                    <a:pt x="6" y="164"/>
                  </a:lnTo>
                  <a:lnTo>
                    <a:pt x="6" y="164"/>
                  </a:lnTo>
                  <a:lnTo>
                    <a:pt x="4" y="168"/>
                  </a:lnTo>
                  <a:lnTo>
                    <a:pt x="2" y="174"/>
                  </a:lnTo>
                  <a:lnTo>
                    <a:pt x="0" y="182"/>
                  </a:lnTo>
                  <a:lnTo>
                    <a:pt x="0" y="182"/>
                  </a:lnTo>
                  <a:lnTo>
                    <a:pt x="0" y="188"/>
                  </a:lnTo>
                  <a:lnTo>
                    <a:pt x="2" y="192"/>
                  </a:lnTo>
                  <a:lnTo>
                    <a:pt x="8" y="196"/>
                  </a:lnTo>
                  <a:lnTo>
                    <a:pt x="8" y="196"/>
                  </a:lnTo>
                  <a:lnTo>
                    <a:pt x="12" y="200"/>
                  </a:lnTo>
                  <a:lnTo>
                    <a:pt x="12" y="204"/>
                  </a:lnTo>
                  <a:lnTo>
                    <a:pt x="12" y="212"/>
                  </a:lnTo>
                  <a:lnTo>
                    <a:pt x="12" y="212"/>
                  </a:lnTo>
                  <a:lnTo>
                    <a:pt x="12" y="222"/>
                  </a:lnTo>
                  <a:lnTo>
                    <a:pt x="14" y="232"/>
                  </a:lnTo>
                  <a:lnTo>
                    <a:pt x="18" y="240"/>
                  </a:lnTo>
                  <a:lnTo>
                    <a:pt x="20" y="242"/>
                  </a:lnTo>
                  <a:lnTo>
                    <a:pt x="24" y="244"/>
                  </a:lnTo>
                  <a:lnTo>
                    <a:pt x="24" y="244"/>
                  </a:lnTo>
                  <a:lnTo>
                    <a:pt x="24" y="244"/>
                  </a:lnTo>
                  <a:lnTo>
                    <a:pt x="24" y="244"/>
                  </a:lnTo>
                  <a:lnTo>
                    <a:pt x="34" y="242"/>
                  </a:lnTo>
                  <a:lnTo>
                    <a:pt x="44" y="236"/>
                  </a:lnTo>
                  <a:lnTo>
                    <a:pt x="52" y="228"/>
                  </a:lnTo>
                  <a:lnTo>
                    <a:pt x="60" y="220"/>
                  </a:lnTo>
                  <a:lnTo>
                    <a:pt x="60" y="220"/>
                  </a:lnTo>
                  <a:lnTo>
                    <a:pt x="64" y="208"/>
                  </a:lnTo>
                  <a:lnTo>
                    <a:pt x="68" y="196"/>
                  </a:lnTo>
                  <a:lnTo>
                    <a:pt x="72" y="186"/>
                  </a:lnTo>
                  <a:lnTo>
                    <a:pt x="78" y="174"/>
                  </a:lnTo>
                  <a:lnTo>
                    <a:pt x="78" y="174"/>
                  </a:lnTo>
                  <a:lnTo>
                    <a:pt x="88" y="154"/>
                  </a:lnTo>
                  <a:lnTo>
                    <a:pt x="94" y="144"/>
                  </a:lnTo>
                  <a:lnTo>
                    <a:pt x="98" y="134"/>
                  </a:lnTo>
                  <a:lnTo>
                    <a:pt x="98" y="134"/>
                  </a:lnTo>
                  <a:lnTo>
                    <a:pt x="112" y="92"/>
                  </a:lnTo>
                  <a:lnTo>
                    <a:pt x="112" y="92"/>
                  </a:lnTo>
                  <a:lnTo>
                    <a:pt x="116" y="78"/>
                  </a:lnTo>
                  <a:lnTo>
                    <a:pt x="124" y="68"/>
                  </a:lnTo>
                  <a:lnTo>
                    <a:pt x="124" y="68"/>
                  </a:lnTo>
                  <a:lnTo>
                    <a:pt x="128" y="62"/>
                  </a:lnTo>
                  <a:lnTo>
                    <a:pt x="130" y="56"/>
                  </a:lnTo>
                  <a:lnTo>
                    <a:pt x="132" y="44"/>
                  </a:lnTo>
                  <a:lnTo>
                    <a:pt x="132" y="44"/>
                  </a:lnTo>
                  <a:lnTo>
                    <a:pt x="136" y="20"/>
                  </a:lnTo>
                  <a:lnTo>
                    <a:pt x="136" y="6"/>
                  </a:lnTo>
                  <a:lnTo>
                    <a:pt x="134" y="0"/>
                  </a:lnTo>
                  <a:lnTo>
                    <a:pt x="132"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08" name="Freeform 93"/>
            <p:cNvSpPr>
              <a:spLocks/>
            </p:cNvSpPr>
            <p:nvPr/>
          </p:nvSpPr>
          <p:spPr bwMode="auto">
            <a:xfrm>
              <a:off x="1244" y="2682"/>
              <a:ext cx="136" cy="244"/>
            </a:xfrm>
            <a:custGeom>
              <a:avLst/>
              <a:gdLst>
                <a:gd name="T0" fmla="*/ 132 w 136"/>
                <a:gd name="T1" fmla="*/ 0 h 244"/>
                <a:gd name="T2" fmla="*/ 120 w 136"/>
                <a:gd name="T3" fmla="*/ 6 h 244"/>
                <a:gd name="T4" fmla="*/ 116 w 136"/>
                <a:gd name="T5" fmla="*/ 14 h 244"/>
                <a:gd name="T6" fmla="*/ 112 w 136"/>
                <a:gd name="T7" fmla="*/ 22 h 244"/>
                <a:gd name="T8" fmla="*/ 100 w 136"/>
                <a:gd name="T9" fmla="*/ 40 h 244"/>
                <a:gd name="T10" fmla="*/ 90 w 136"/>
                <a:gd name="T11" fmla="*/ 48 h 244"/>
                <a:gd name="T12" fmla="*/ 76 w 136"/>
                <a:gd name="T13" fmla="*/ 60 h 244"/>
                <a:gd name="T14" fmla="*/ 64 w 136"/>
                <a:gd name="T15" fmla="*/ 66 h 244"/>
                <a:gd name="T16" fmla="*/ 44 w 136"/>
                <a:gd name="T17" fmla="*/ 74 h 244"/>
                <a:gd name="T18" fmla="*/ 28 w 136"/>
                <a:gd name="T19" fmla="*/ 88 h 244"/>
                <a:gd name="T20" fmla="*/ 24 w 136"/>
                <a:gd name="T21" fmla="*/ 94 h 244"/>
                <a:gd name="T22" fmla="*/ 22 w 136"/>
                <a:gd name="T23" fmla="*/ 110 h 244"/>
                <a:gd name="T24" fmla="*/ 24 w 136"/>
                <a:gd name="T25" fmla="*/ 114 h 244"/>
                <a:gd name="T26" fmla="*/ 26 w 136"/>
                <a:gd name="T27" fmla="*/ 118 h 244"/>
                <a:gd name="T28" fmla="*/ 32 w 136"/>
                <a:gd name="T29" fmla="*/ 122 h 244"/>
                <a:gd name="T30" fmla="*/ 36 w 136"/>
                <a:gd name="T31" fmla="*/ 126 h 244"/>
                <a:gd name="T32" fmla="*/ 36 w 136"/>
                <a:gd name="T33" fmla="*/ 134 h 244"/>
                <a:gd name="T34" fmla="*/ 30 w 136"/>
                <a:gd name="T35" fmla="*/ 148 h 244"/>
                <a:gd name="T36" fmla="*/ 22 w 136"/>
                <a:gd name="T37" fmla="*/ 156 h 244"/>
                <a:gd name="T38" fmla="*/ 14 w 136"/>
                <a:gd name="T39" fmla="*/ 158 h 244"/>
                <a:gd name="T40" fmla="*/ 6 w 136"/>
                <a:gd name="T41" fmla="*/ 164 h 244"/>
                <a:gd name="T42" fmla="*/ 4 w 136"/>
                <a:gd name="T43" fmla="*/ 168 h 244"/>
                <a:gd name="T44" fmla="*/ 0 w 136"/>
                <a:gd name="T45" fmla="*/ 182 h 244"/>
                <a:gd name="T46" fmla="*/ 0 w 136"/>
                <a:gd name="T47" fmla="*/ 188 h 244"/>
                <a:gd name="T48" fmla="*/ 8 w 136"/>
                <a:gd name="T49" fmla="*/ 196 h 244"/>
                <a:gd name="T50" fmla="*/ 12 w 136"/>
                <a:gd name="T51" fmla="*/ 200 h 244"/>
                <a:gd name="T52" fmla="*/ 12 w 136"/>
                <a:gd name="T53" fmla="*/ 212 h 244"/>
                <a:gd name="T54" fmla="*/ 12 w 136"/>
                <a:gd name="T55" fmla="*/ 222 h 244"/>
                <a:gd name="T56" fmla="*/ 18 w 136"/>
                <a:gd name="T57" fmla="*/ 240 h 244"/>
                <a:gd name="T58" fmla="*/ 24 w 136"/>
                <a:gd name="T59" fmla="*/ 244 h 244"/>
                <a:gd name="T60" fmla="*/ 24 w 136"/>
                <a:gd name="T61" fmla="*/ 244 h 244"/>
                <a:gd name="T62" fmla="*/ 34 w 136"/>
                <a:gd name="T63" fmla="*/ 242 h 244"/>
                <a:gd name="T64" fmla="*/ 52 w 136"/>
                <a:gd name="T65" fmla="*/ 228 h 244"/>
                <a:gd name="T66" fmla="*/ 60 w 136"/>
                <a:gd name="T67" fmla="*/ 220 h 244"/>
                <a:gd name="T68" fmla="*/ 68 w 136"/>
                <a:gd name="T69" fmla="*/ 196 h 244"/>
                <a:gd name="T70" fmla="*/ 78 w 136"/>
                <a:gd name="T71" fmla="*/ 174 h 244"/>
                <a:gd name="T72" fmla="*/ 88 w 136"/>
                <a:gd name="T73" fmla="*/ 154 h 244"/>
                <a:gd name="T74" fmla="*/ 98 w 136"/>
                <a:gd name="T75" fmla="*/ 134 h 244"/>
                <a:gd name="T76" fmla="*/ 112 w 136"/>
                <a:gd name="T77" fmla="*/ 92 h 244"/>
                <a:gd name="T78" fmla="*/ 116 w 136"/>
                <a:gd name="T79" fmla="*/ 78 h 244"/>
                <a:gd name="T80" fmla="*/ 124 w 136"/>
                <a:gd name="T81" fmla="*/ 68 h 244"/>
                <a:gd name="T82" fmla="*/ 130 w 136"/>
                <a:gd name="T83" fmla="*/ 56 h 244"/>
                <a:gd name="T84" fmla="*/ 132 w 136"/>
                <a:gd name="T85" fmla="*/ 44 h 244"/>
                <a:gd name="T86" fmla="*/ 136 w 136"/>
                <a:gd name="T87" fmla="*/ 6 h 244"/>
                <a:gd name="T88" fmla="*/ 132 w 136"/>
                <a:gd name="T89" fmla="*/ 0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36" h="244">
                  <a:moveTo>
                    <a:pt x="132" y="0"/>
                  </a:moveTo>
                  <a:lnTo>
                    <a:pt x="132" y="0"/>
                  </a:lnTo>
                  <a:lnTo>
                    <a:pt x="126" y="0"/>
                  </a:lnTo>
                  <a:lnTo>
                    <a:pt x="120" y="6"/>
                  </a:lnTo>
                  <a:lnTo>
                    <a:pt x="120" y="6"/>
                  </a:lnTo>
                  <a:lnTo>
                    <a:pt x="116" y="14"/>
                  </a:lnTo>
                  <a:lnTo>
                    <a:pt x="112" y="22"/>
                  </a:lnTo>
                  <a:lnTo>
                    <a:pt x="112" y="22"/>
                  </a:lnTo>
                  <a:lnTo>
                    <a:pt x="106" y="32"/>
                  </a:lnTo>
                  <a:lnTo>
                    <a:pt x="100" y="40"/>
                  </a:lnTo>
                  <a:lnTo>
                    <a:pt x="100" y="40"/>
                  </a:lnTo>
                  <a:lnTo>
                    <a:pt x="90" y="48"/>
                  </a:lnTo>
                  <a:lnTo>
                    <a:pt x="84" y="54"/>
                  </a:lnTo>
                  <a:lnTo>
                    <a:pt x="76" y="60"/>
                  </a:lnTo>
                  <a:lnTo>
                    <a:pt x="64" y="66"/>
                  </a:lnTo>
                  <a:lnTo>
                    <a:pt x="64" y="66"/>
                  </a:lnTo>
                  <a:lnTo>
                    <a:pt x="54" y="70"/>
                  </a:lnTo>
                  <a:lnTo>
                    <a:pt x="44" y="74"/>
                  </a:lnTo>
                  <a:lnTo>
                    <a:pt x="34" y="80"/>
                  </a:lnTo>
                  <a:lnTo>
                    <a:pt x="28" y="88"/>
                  </a:lnTo>
                  <a:lnTo>
                    <a:pt x="28" y="88"/>
                  </a:lnTo>
                  <a:lnTo>
                    <a:pt x="24" y="94"/>
                  </a:lnTo>
                  <a:lnTo>
                    <a:pt x="22" y="98"/>
                  </a:lnTo>
                  <a:lnTo>
                    <a:pt x="22" y="110"/>
                  </a:lnTo>
                  <a:lnTo>
                    <a:pt x="22" y="110"/>
                  </a:lnTo>
                  <a:lnTo>
                    <a:pt x="24" y="114"/>
                  </a:lnTo>
                  <a:lnTo>
                    <a:pt x="26" y="118"/>
                  </a:lnTo>
                  <a:lnTo>
                    <a:pt x="26" y="118"/>
                  </a:lnTo>
                  <a:lnTo>
                    <a:pt x="30" y="120"/>
                  </a:lnTo>
                  <a:lnTo>
                    <a:pt x="32" y="122"/>
                  </a:lnTo>
                  <a:lnTo>
                    <a:pt x="32" y="122"/>
                  </a:lnTo>
                  <a:lnTo>
                    <a:pt x="36" y="126"/>
                  </a:lnTo>
                  <a:lnTo>
                    <a:pt x="36" y="130"/>
                  </a:lnTo>
                  <a:lnTo>
                    <a:pt x="36" y="134"/>
                  </a:lnTo>
                  <a:lnTo>
                    <a:pt x="36" y="140"/>
                  </a:lnTo>
                  <a:lnTo>
                    <a:pt x="30" y="148"/>
                  </a:lnTo>
                  <a:lnTo>
                    <a:pt x="26" y="152"/>
                  </a:lnTo>
                  <a:lnTo>
                    <a:pt x="22" y="156"/>
                  </a:lnTo>
                  <a:lnTo>
                    <a:pt x="22" y="156"/>
                  </a:lnTo>
                  <a:lnTo>
                    <a:pt x="14" y="158"/>
                  </a:lnTo>
                  <a:lnTo>
                    <a:pt x="10" y="160"/>
                  </a:lnTo>
                  <a:lnTo>
                    <a:pt x="6" y="164"/>
                  </a:lnTo>
                  <a:lnTo>
                    <a:pt x="6" y="164"/>
                  </a:lnTo>
                  <a:lnTo>
                    <a:pt x="4" y="168"/>
                  </a:lnTo>
                  <a:lnTo>
                    <a:pt x="2" y="174"/>
                  </a:lnTo>
                  <a:lnTo>
                    <a:pt x="0" y="182"/>
                  </a:lnTo>
                  <a:lnTo>
                    <a:pt x="0" y="182"/>
                  </a:lnTo>
                  <a:lnTo>
                    <a:pt x="0" y="188"/>
                  </a:lnTo>
                  <a:lnTo>
                    <a:pt x="2" y="192"/>
                  </a:lnTo>
                  <a:lnTo>
                    <a:pt x="8" y="196"/>
                  </a:lnTo>
                  <a:lnTo>
                    <a:pt x="8" y="196"/>
                  </a:lnTo>
                  <a:lnTo>
                    <a:pt x="12" y="200"/>
                  </a:lnTo>
                  <a:lnTo>
                    <a:pt x="12" y="204"/>
                  </a:lnTo>
                  <a:lnTo>
                    <a:pt x="12" y="212"/>
                  </a:lnTo>
                  <a:lnTo>
                    <a:pt x="12" y="212"/>
                  </a:lnTo>
                  <a:lnTo>
                    <a:pt x="12" y="222"/>
                  </a:lnTo>
                  <a:lnTo>
                    <a:pt x="14" y="232"/>
                  </a:lnTo>
                  <a:lnTo>
                    <a:pt x="18" y="240"/>
                  </a:lnTo>
                  <a:lnTo>
                    <a:pt x="20" y="242"/>
                  </a:lnTo>
                  <a:lnTo>
                    <a:pt x="24" y="244"/>
                  </a:lnTo>
                  <a:lnTo>
                    <a:pt x="24" y="244"/>
                  </a:lnTo>
                  <a:lnTo>
                    <a:pt x="24" y="244"/>
                  </a:lnTo>
                  <a:lnTo>
                    <a:pt x="24" y="244"/>
                  </a:lnTo>
                  <a:lnTo>
                    <a:pt x="34" y="242"/>
                  </a:lnTo>
                  <a:lnTo>
                    <a:pt x="44" y="236"/>
                  </a:lnTo>
                  <a:lnTo>
                    <a:pt x="52" y="228"/>
                  </a:lnTo>
                  <a:lnTo>
                    <a:pt x="60" y="220"/>
                  </a:lnTo>
                  <a:lnTo>
                    <a:pt x="60" y="220"/>
                  </a:lnTo>
                  <a:lnTo>
                    <a:pt x="64" y="208"/>
                  </a:lnTo>
                  <a:lnTo>
                    <a:pt x="68" y="196"/>
                  </a:lnTo>
                  <a:lnTo>
                    <a:pt x="72" y="186"/>
                  </a:lnTo>
                  <a:lnTo>
                    <a:pt x="78" y="174"/>
                  </a:lnTo>
                  <a:lnTo>
                    <a:pt x="78" y="174"/>
                  </a:lnTo>
                  <a:lnTo>
                    <a:pt x="88" y="154"/>
                  </a:lnTo>
                  <a:lnTo>
                    <a:pt x="94" y="144"/>
                  </a:lnTo>
                  <a:lnTo>
                    <a:pt x="98" y="134"/>
                  </a:lnTo>
                  <a:lnTo>
                    <a:pt x="98" y="134"/>
                  </a:lnTo>
                  <a:lnTo>
                    <a:pt x="112" y="92"/>
                  </a:lnTo>
                  <a:lnTo>
                    <a:pt x="112" y="92"/>
                  </a:lnTo>
                  <a:lnTo>
                    <a:pt x="116" y="78"/>
                  </a:lnTo>
                  <a:lnTo>
                    <a:pt x="124" y="68"/>
                  </a:lnTo>
                  <a:lnTo>
                    <a:pt x="124" y="68"/>
                  </a:lnTo>
                  <a:lnTo>
                    <a:pt x="128" y="62"/>
                  </a:lnTo>
                  <a:lnTo>
                    <a:pt x="130" y="56"/>
                  </a:lnTo>
                  <a:lnTo>
                    <a:pt x="132" y="44"/>
                  </a:lnTo>
                  <a:lnTo>
                    <a:pt x="132" y="44"/>
                  </a:lnTo>
                  <a:lnTo>
                    <a:pt x="136" y="20"/>
                  </a:lnTo>
                  <a:lnTo>
                    <a:pt x="136" y="6"/>
                  </a:lnTo>
                  <a:lnTo>
                    <a:pt x="134" y="0"/>
                  </a:lnTo>
                  <a:lnTo>
                    <a:pt x="13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09" name="Freeform 94"/>
            <p:cNvSpPr>
              <a:spLocks/>
            </p:cNvSpPr>
            <p:nvPr/>
          </p:nvSpPr>
          <p:spPr bwMode="auto">
            <a:xfrm>
              <a:off x="2064" y="2414"/>
              <a:ext cx="2" cy="4"/>
            </a:xfrm>
            <a:custGeom>
              <a:avLst/>
              <a:gdLst>
                <a:gd name="T0" fmla="*/ 2 w 2"/>
                <a:gd name="T1" fmla="*/ 0 h 4"/>
                <a:gd name="T2" fmla="*/ 2 w 2"/>
                <a:gd name="T3" fmla="*/ 0 h 4"/>
                <a:gd name="T4" fmla="*/ 0 w 2"/>
                <a:gd name="T5" fmla="*/ 4 h 4"/>
                <a:gd name="T6" fmla="*/ 2 w 2"/>
                <a:gd name="T7" fmla="*/ 0 h 4"/>
              </a:gdLst>
              <a:ahLst/>
              <a:cxnLst>
                <a:cxn ang="0">
                  <a:pos x="T0" y="T1"/>
                </a:cxn>
                <a:cxn ang="0">
                  <a:pos x="T2" y="T3"/>
                </a:cxn>
                <a:cxn ang="0">
                  <a:pos x="T4" y="T5"/>
                </a:cxn>
                <a:cxn ang="0">
                  <a:pos x="T6" y="T7"/>
                </a:cxn>
              </a:cxnLst>
              <a:rect l="0" t="0" r="r" b="b"/>
              <a:pathLst>
                <a:path w="2" h="4">
                  <a:moveTo>
                    <a:pt x="2" y="0"/>
                  </a:moveTo>
                  <a:lnTo>
                    <a:pt x="2" y="0"/>
                  </a:lnTo>
                  <a:lnTo>
                    <a:pt x="0" y="4"/>
                  </a:lnTo>
                  <a:lnTo>
                    <a:pt x="2"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10" name="Freeform 95"/>
            <p:cNvSpPr>
              <a:spLocks/>
            </p:cNvSpPr>
            <p:nvPr/>
          </p:nvSpPr>
          <p:spPr bwMode="auto">
            <a:xfrm>
              <a:off x="2064" y="2414"/>
              <a:ext cx="2" cy="4"/>
            </a:xfrm>
            <a:custGeom>
              <a:avLst/>
              <a:gdLst>
                <a:gd name="T0" fmla="*/ 2 w 2"/>
                <a:gd name="T1" fmla="*/ 0 h 4"/>
                <a:gd name="T2" fmla="*/ 2 w 2"/>
                <a:gd name="T3" fmla="*/ 0 h 4"/>
                <a:gd name="T4" fmla="*/ 0 w 2"/>
                <a:gd name="T5" fmla="*/ 4 h 4"/>
                <a:gd name="T6" fmla="*/ 2 w 2"/>
                <a:gd name="T7" fmla="*/ 0 h 4"/>
              </a:gdLst>
              <a:ahLst/>
              <a:cxnLst>
                <a:cxn ang="0">
                  <a:pos x="T0" y="T1"/>
                </a:cxn>
                <a:cxn ang="0">
                  <a:pos x="T2" y="T3"/>
                </a:cxn>
                <a:cxn ang="0">
                  <a:pos x="T4" y="T5"/>
                </a:cxn>
                <a:cxn ang="0">
                  <a:pos x="T6" y="T7"/>
                </a:cxn>
              </a:cxnLst>
              <a:rect l="0" t="0" r="r" b="b"/>
              <a:pathLst>
                <a:path w="2" h="4">
                  <a:moveTo>
                    <a:pt x="2" y="0"/>
                  </a:moveTo>
                  <a:lnTo>
                    <a:pt x="2" y="0"/>
                  </a:lnTo>
                  <a:lnTo>
                    <a:pt x="0" y="4"/>
                  </a:lnTo>
                  <a:lnTo>
                    <a:pt x="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11" name="Freeform 96"/>
            <p:cNvSpPr>
              <a:spLocks/>
            </p:cNvSpPr>
            <p:nvPr/>
          </p:nvSpPr>
          <p:spPr bwMode="auto">
            <a:xfrm>
              <a:off x="2066" y="2412"/>
              <a:ext cx="2" cy="2"/>
            </a:xfrm>
            <a:custGeom>
              <a:avLst/>
              <a:gdLst>
                <a:gd name="T0" fmla="*/ 2 w 2"/>
                <a:gd name="T1" fmla="*/ 0 h 2"/>
                <a:gd name="T2" fmla="*/ 0 w 2"/>
                <a:gd name="T3" fmla="*/ 2 h 2"/>
                <a:gd name="T4" fmla="*/ 2 w 2"/>
                <a:gd name="T5" fmla="*/ 2 h 2"/>
                <a:gd name="T6" fmla="*/ 2 w 2"/>
                <a:gd name="T7" fmla="*/ 0 h 2"/>
              </a:gdLst>
              <a:ahLst/>
              <a:cxnLst>
                <a:cxn ang="0">
                  <a:pos x="T0" y="T1"/>
                </a:cxn>
                <a:cxn ang="0">
                  <a:pos x="T2" y="T3"/>
                </a:cxn>
                <a:cxn ang="0">
                  <a:pos x="T4" y="T5"/>
                </a:cxn>
                <a:cxn ang="0">
                  <a:pos x="T6" y="T7"/>
                </a:cxn>
              </a:cxnLst>
              <a:rect l="0" t="0" r="r" b="b"/>
              <a:pathLst>
                <a:path w="2" h="2">
                  <a:moveTo>
                    <a:pt x="2" y="0"/>
                  </a:moveTo>
                  <a:lnTo>
                    <a:pt x="0" y="2"/>
                  </a:lnTo>
                  <a:lnTo>
                    <a:pt x="2" y="2"/>
                  </a:lnTo>
                  <a:lnTo>
                    <a:pt x="2"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12" name="Freeform 97"/>
            <p:cNvSpPr>
              <a:spLocks/>
            </p:cNvSpPr>
            <p:nvPr/>
          </p:nvSpPr>
          <p:spPr bwMode="auto">
            <a:xfrm>
              <a:off x="2066" y="2412"/>
              <a:ext cx="2" cy="2"/>
            </a:xfrm>
            <a:custGeom>
              <a:avLst/>
              <a:gdLst>
                <a:gd name="T0" fmla="*/ 2 w 2"/>
                <a:gd name="T1" fmla="*/ 0 h 2"/>
                <a:gd name="T2" fmla="*/ 0 w 2"/>
                <a:gd name="T3" fmla="*/ 2 h 2"/>
                <a:gd name="T4" fmla="*/ 2 w 2"/>
                <a:gd name="T5" fmla="*/ 2 h 2"/>
                <a:gd name="T6" fmla="*/ 2 w 2"/>
                <a:gd name="T7" fmla="*/ 0 h 2"/>
              </a:gdLst>
              <a:ahLst/>
              <a:cxnLst>
                <a:cxn ang="0">
                  <a:pos x="T0" y="T1"/>
                </a:cxn>
                <a:cxn ang="0">
                  <a:pos x="T2" y="T3"/>
                </a:cxn>
                <a:cxn ang="0">
                  <a:pos x="T4" y="T5"/>
                </a:cxn>
                <a:cxn ang="0">
                  <a:pos x="T6" y="T7"/>
                </a:cxn>
              </a:cxnLst>
              <a:rect l="0" t="0" r="r" b="b"/>
              <a:pathLst>
                <a:path w="2" h="2">
                  <a:moveTo>
                    <a:pt x="2" y="0"/>
                  </a:moveTo>
                  <a:lnTo>
                    <a:pt x="0" y="2"/>
                  </a:lnTo>
                  <a:lnTo>
                    <a:pt x="2" y="2"/>
                  </a:lnTo>
                  <a:lnTo>
                    <a:pt x="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13" name="Freeform 98"/>
            <p:cNvSpPr>
              <a:spLocks/>
            </p:cNvSpPr>
            <p:nvPr/>
          </p:nvSpPr>
          <p:spPr bwMode="auto">
            <a:xfrm>
              <a:off x="2068" y="2410"/>
              <a:ext cx="124" cy="192"/>
            </a:xfrm>
            <a:custGeom>
              <a:avLst/>
              <a:gdLst>
                <a:gd name="T0" fmla="*/ 6 w 124"/>
                <a:gd name="T1" fmla="*/ 0 h 192"/>
                <a:gd name="T2" fmla="*/ 0 w 124"/>
                <a:gd name="T3" fmla="*/ 4 h 192"/>
                <a:gd name="T4" fmla="*/ 0 w 124"/>
                <a:gd name="T5" fmla="*/ 10 h 192"/>
                <a:gd name="T6" fmla="*/ 4 w 124"/>
                <a:gd name="T7" fmla="*/ 24 h 192"/>
                <a:gd name="T8" fmla="*/ 8 w 124"/>
                <a:gd name="T9" fmla="*/ 30 h 192"/>
                <a:gd name="T10" fmla="*/ 26 w 124"/>
                <a:gd name="T11" fmla="*/ 50 h 192"/>
                <a:gd name="T12" fmla="*/ 30 w 124"/>
                <a:gd name="T13" fmla="*/ 58 h 192"/>
                <a:gd name="T14" fmla="*/ 44 w 124"/>
                <a:gd name="T15" fmla="*/ 96 h 192"/>
                <a:gd name="T16" fmla="*/ 48 w 124"/>
                <a:gd name="T17" fmla="*/ 104 h 192"/>
                <a:gd name="T18" fmla="*/ 52 w 124"/>
                <a:gd name="T19" fmla="*/ 124 h 192"/>
                <a:gd name="T20" fmla="*/ 58 w 124"/>
                <a:gd name="T21" fmla="*/ 132 h 192"/>
                <a:gd name="T22" fmla="*/ 84 w 124"/>
                <a:gd name="T23" fmla="*/ 162 h 192"/>
                <a:gd name="T24" fmla="*/ 94 w 124"/>
                <a:gd name="T25" fmla="*/ 176 h 192"/>
                <a:gd name="T26" fmla="*/ 106 w 124"/>
                <a:gd name="T27" fmla="*/ 190 h 192"/>
                <a:gd name="T28" fmla="*/ 112 w 124"/>
                <a:gd name="T29" fmla="*/ 192 h 192"/>
                <a:gd name="T30" fmla="*/ 120 w 124"/>
                <a:gd name="T31" fmla="*/ 186 h 192"/>
                <a:gd name="T32" fmla="*/ 124 w 124"/>
                <a:gd name="T33" fmla="*/ 168 h 192"/>
                <a:gd name="T34" fmla="*/ 124 w 124"/>
                <a:gd name="T35" fmla="*/ 140 h 192"/>
                <a:gd name="T36" fmla="*/ 122 w 124"/>
                <a:gd name="T37" fmla="*/ 136 h 192"/>
                <a:gd name="T38" fmla="*/ 114 w 124"/>
                <a:gd name="T39" fmla="*/ 130 h 192"/>
                <a:gd name="T40" fmla="*/ 110 w 124"/>
                <a:gd name="T41" fmla="*/ 122 h 192"/>
                <a:gd name="T42" fmla="*/ 104 w 124"/>
                <a:gd name="T43" fmla="*/ 104 h 192"/>
                <a:gd name="T44" fmla="*/ 94 w 124"/>
                <a:gd name="T45" fmla="*/ 90 h 192"/>
                <a:gd name="T46" fmla="*/ 80 w 124"/>
                <a:gd name="T47" fmla="*/ 78 h 192"/>
                <a:gd name="T48" fmla="*/ 68 w 124"/>
                <a:gd name="T49" fmla="*/ 62 h 192"/>
                <a:gd name="T50" fmla="*/ 56 w 124"/>
                <a:gd name="T51" fmla="*/ 52 h 192"/>
                <a:gd name="T52" fmla="*/ 48 w 124"/>
                <a:gd name="T53" fmla="*/ 50 h 192"/>
                <a:gd name="T54" fmla="*/ 42 w 124"/>
                <a:gd name="T55" fmla="*/ 42 h 192"/>
                <a:gd name="T56" fmla="*/ 40 w 124"/>
                <a:gd name="T57" fmla="*/ 34 h 192"/>
                <a:gd name="T58" fmla="*/ 38 w 124"/>
                <a:gd name="T59" fmla="*/ 24 h 192"/>
                <a:gd name="T60" fmla="*/ 32 w 124"/>
                <a:gd name="T61" fmla="*/ 18 h 192"/>
                <a:gd name="T62" fmla="*/ 26 w 124"/>
                <a:gd name="T63" fmla="*/ 12 h 192"/>
                <a:gd name="T64" fmla="*/ 12 w 124"/>
                <a:gd name="T65" fmla="*/ 2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4" h="192">
                  <a:moveTo>
                    <a:pt x="6" y="0"/>
                  </a:moveTo>
                  <a:lnTo>
                    <a:pt x="6" y="0"/>
                  </a:lnTo>
                  <a:lnTo>
                    <a:pt x="2" y="0"/>
                  </a:lnTo>
                  <a:lnTo>
                    <a:pt x="0" y="4"/>
                  </a:lnTo>
                  <a:lnTo>
                    <a:pt x="0" y="4"/>
                  </a:lnTo>
                  <a:lnTo>
                    <a:pt x="0" y="10"/>
                  </a:lnTo>
                  <a:lnTo>
                    <a:pt x="0" y="18"/>
                  </a:lnTo>
                  <a:lnTo>
                    <a:pt x="4" y="24"/>
                  </a:lnTo>
                  <a:lnTo>
                    <a:pt x="8" y="30"/>
                  </a:lnTo>
                  <a:lnTo>
                    <a:pt x="8" y="30"/>
                  </a:lnTo>
                  <a:lnTo>
                    <a:pt x="20" y="44"/>
                  </a:lnTo>
                  <a:lnTo>
                    <a:pt x="26" y="50"/>
                  </a:lnTo>
                  <a:lnTo>
                    <a:pt x="30" y="58"/>
                  </a:lnTo>
                  <a:lnTo>
                    <a:pt x="30" y="58"/>
                  </a:lnTo>
                  <a:lnTo>
                    <a:pt x="38" y="78"/>
                  </a:lnTo>
                  <a:lnTo>
                    <a:pt x="44" y="96"/>
                  </a:lnTo>
                  <a:lnTo>
                    <a:pt x="44" y="96"/>
                  </a:lnTo>
                  <a:lnTo>
                    <a:pt x="48" y="104"/>
                  </a:lnTo>
                  <a:lnTo>
                    <a:pt x="50" y="114"/>
                  </a:lnTo>
                  <a:lnTo>
                    <a:pt x="52" y="124"/>
                  </a:lnTo>
                  <a:lnTo>
                    <a:pt x="58" y="132"/>
                  </a:lnTo>
                  <a:lnTo>
                    <a:pt x="58" y="132"/>
                  </a:lnTo>
                  <a:lnTo>
                    <a:pt x="70" y="148"/>
                  </a:lnTo>
                  <a:lnTo>
                    <a:pt x="84" y="162"/>
                  </a:lnTo>
                  <a:lnTo>
                    <a:pt x="84" y="162"/>
                  </a:lnTo>
                  <a:lnTo>
                    <a:pt x="94" y="176"/>
                  </a:lnTo>
                  <a:lnTo>
                    <a:pt x="106" y="190"/>
                  </a:lnTo>
                  <a:lnTo>
                    <a:pt x="106" y="190"/>
                  </a:lnTo>
                  <a:lnTo>
                    <a:pt x="112" y="192"/>
                  </a:lnTo>
                  <a:lnTo>
                    <a:pt x="112" y="192"/>
                  </a:lnTo>
                  <a:lnTo>
                    <a:pt x="116" y="190"/>
                  </a:lnTo>
                  <a:lnTo>
                    <a:pt x="120" y="186"/>
                  </a:lnTo>
                  <a:lnTo>
                    <a:pt x="122" y="176"/>
                  </a:lnTo>
                  <a:lnTo>
                    <a:pt x="124" y="168"/>
                  </a:lnTo>
                  <a:lnTo>
                    <a:pt x="124" y="148"/>
                  </a:lnTo>
                  <a:lnTo>
                    <a:pt x="124" y="140"/>
                  </a:lnTo>
                  <a:lnTo>
                    <a:pt x="122" y="136"/>
                  </a:lnTo>
                  <a:lnTo>
                    <a:pt x="122" y="136"/>
                  </a:lnTo>
                  <a:lnTo>
                    <a:pt x="118" y="132"/>
                  </a:lnTo>
                  <a:lnTo>
                    <a:pt x="114" y="130"/>
                  </a:lnTo>
                  <a:lnTo>
                    <a:pt x="112" y="126"/>
                  </a:lnTo>
                  <a:lnTo>
                    <a:pt x="110" y="122"/>
                  </a:lnTo>
                  <a:lnTo>
                    <a:pt x="110" y="122"/>
                  </a:lnTo>
                  <a:lnTo>
                    <a:pt x="104" y="104"/>
                  </a:lnTo>
                  <a:lnTo>
                    <a:pt x="100" y="98"/>
                  </a:lnTo>
                  <a:lnTo>
                    <a:pt x="94" y="90"/>
                  </a:lnTo>
                  <a:lnTo>
                    <a:pt x="94" y="90"/>
                  </a:lnTo>
                  <a:lnTo>
                    <a:pt x="80" y="78"/>
                  </a:lnTo>
                  <a:lnTo>
                    <a:pt x="68" y="62"/>
                  </a:lnTo>
                  <a:lnTo>
                    <a:pt x="68" y="62"/>
                  </a:lnTo>
                  <a:lnTo>
                    <a:pt x="62" y="56"/>
                  </a:lnTo>
                  <a:lnTo>
                    <a:pt x="56" y="52"/>
                  </a:lnTo>
                  <a:lnTo>
                    <a:pt x="56" y="52"/>
                  </a:lnTo>
                  <a:lnTo>
                    <a:pt x="48" y="50"/>
                  </a:lnTo>
                  <a:lnTo>
                    <a:pt x="44" y="46"/>
                  </a:lnTo>
                  <a:lnTo>
                    <a:pt x="42" y="42"/>
                  </a:lnTo>
                  <a:lnTo>
                    <a:pt x="42" y="42"/>
                  </a:lnTo>
                  <a:lnTo>
                    <a:pt x="40" y="34"/>
                  </a:lnTo>
                  <a:lnTo>
                    <a:pt x="38" y="24"/>
                  </a:lnTo>
                  <a:lnTo>
                    <a:pt x="38" y="24"/>
                  </a:lnTo>
                  <a:lnTo>
                    <a:pt x="36" y="20"/>
                  </a:lnTo>
                  <a:lnTo>
                    <a:pt x="32" y="18"/>
                  </a:lnTo>
                  <a:lnTo>
                    <a:pt x="26" y="12"/>
                  </a:lnTo>
                  <a:lnTo>
                    <a:pt x="26" y="12"/>
                  </a:lnTo>
                  <a:lnTo>
                    <a:pt x="18" y="4"/>
                  </a:lnTo>
                  <a:lnTo>
                    <a:pt x="12" y="2"/>
                  </a:lnTo>
                  <a:lnTo>
                    <a:pt x="6"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14" name="Freeform 99"/>
            <p:cNvSpPr>
              <a:spLocks/>
            </p:cNvSpPr>
            <p:nvPr/>
          </p:nvSpPr>
          <p:spPr bwMode="auto">
            <a:xfrm>
              <a:off x="2068" y="2410"/>
              <a:ext cx="124" cy="192"/>
            </a:xfrm>
            <a:custGeom>
              <a:avLst/>
              <a:gdLst>
                <a:gd name="T0" fmla="*/ 6 w 124"/>
                <a:gd name="T1" fmla="*/ 0 h 192"/>
                <a:gd name="T2" fmla="*/ 0 w 124"/>
                <a:gd name="T3" fmla="*/ 4 h 192"/>
                <a:gd name="T4" fmla="*/ 0 w 124"/>
                <a:gd name="T5" fmla="*/ 10 h 192"/>
                <a:gd name="T6" fmla="*/ 4 w 124"/>
                <a:gd name="T7" fmla="*/ 24 h 192"/>
                <a:gd name="T8" fmla="*/ 8 w 124"/>
                <a:gd name="T9" fmla="*/ 30 h 192"/>
                <a:gd name="T10" fmla="*/ 26 w 124"/>
                <a:gd name="T11" fmla="*/ 50 h 192"/>
                <a:gd name="T12" fmla="*/ 30 w 124"/>
                <a:gd name="T13" fmla="*/ 58 h 192"/>
                <a:gd name="T14" fmla="*/ 44 w 124"/>
                <a:gd name="T15" fmla="*/ 96 h 192"/>
                <a:gd name="T16" fmla="*/ 48 w 124"/>
                <a:gd name="T17" fmla="*/ 104 h 192"/>
                <a:gd name="T18" fmla="*/ 52 w 124"/>
                <a:gd name="T19" fmla="*/ 124 h 192"/>
                <a:gd name="T20" fmla="*/ 58 w 124"/>
                <a:gd name="T21" fmla="*/ 132 h 192"/>
                <a:gd name="T22" fmla="*/ 84 w 124"/>
                <a:gd name="T23" fmla="*/ 162 h 192"/>
                <a:gd name="T24" fmla="*/ 94 w 124"/>
                <a:gd name="T25" fmla="*/ 176 h 192"/>
                <a:gd name="T26" fmla="*/ 106 w 124"/>
                <a:gd name="T27" fmla="*/ 190 h 192"/>
                <a:gd name="T28" fmla="*/ 112 w 124"/>
                <a:gd name="T29" fmla="*/ 192 h 192"/>
                <a:gd name="T30" fmla="*/ 120 w 124"/>
                <a:gd name="T31" fmla="*/ 186 h 192"/>
                <a:gd name="T32" fmla="*/ 124 w 124"/>
                <a:gd name="T33" fmla="*/ 168 h 192"/>
                <a:gd name="T34" fmla="*/ 124 w 124"/>
                <a:gd name="T35" fmla="*/ 140 h 192"/>
                <a:gd name="T36" fmla="*/ 122 w 124"/>
                <a:gd name="T37" fmla="*/ 136 h 192"/>
                <a:gd name="T38" fmla="*/ 114 w 124"/>
                <a:gd name="T39" fmla="*/ 130 h 192"/>
                <a:gd name="T40" fmla="*/ 110 w 124"/>
                <a:gd name="T41" fmla="*/ 122 h 192"/>
                <a:gd name="T42" fmla="*/ 104 w 124"/>
                <a:gd name="T43" fmla="*/ 104 h 192"/>
                <a:gd name="T44" fmla="*/ 94 w 124"/>
                <a:gd name="T45" fmla="*/ 90 h 192"/>
                <a:gd name="T46" fmla="*/ 80 w 124"/>
                <a:gd name="T47" fmla="*/ 78 h 192"/>
                <a:gd name="T48" fmla="*/ 68 w 124"/>
                <a:gd name="T49" fmla="*/ 62 h 192"/>
                <a:gd name="T50" fmla="*/ 56 w 124"/>
                <a:gd name="T51" fmla="*/ 52 h 192"/>
                <a:gd name="T52" fmla="*/ 48 w 124"/>
                <a:gd name="T53" fmla="*/ 50 h 192"/>
                <a:gd name="T54" fmla="*/ 42 w 124"/>
                <a:gd name="T55" fmla="*/ 42 h 192"/>
                <a:gd name="T56" fmla="*/ 40 w 124"/>
                <a:gd name="T57" fmla="*/ 34 h 192"/>
                <a:gd name="T58" fmla="*/ 38 w 124"/>
                <a:gd name="T59" fmla="*/ 24 h 192"/>
                <a:gd name="T60" fmla="*/ 32 w 124"/>
                <a:gd name="T61" fmla="*/ 18 h 192"/>
                <a:gd name="T62" fmla="*/ 26 w 124"/>
                <a:gd name="T63" fmla="*/ 12 h 192"/>
                <a:gd name="T64" fmla="*/ 12 w 124"/>
                <a:gd name="T65" fmla="*/ 2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4" h="192">
                  <a:moveTo>
                    <a:pt x="6" y="0"/>
                  </a:moveTo>
                  <a:lnTo>
                    <a:pt x="6" y="0"/>
                  </a:lnTo>
                  <a:lnTo>
                    <a:pt x="2" y="0"/>
                  </a:lnTo>
                  <a:lnTo>
                    <a:pt x="0" y="4"/>
                  </a:lnTo>
                  <a:lnTo>
                    <a:pt x="0" y="4"/>
                  </a:lnTo>
                  <a:lnTo>
                    <a:pt x="0" y="10"/>
                  </a:lnTo>
                  <a:lnTo>
                    <a:pt x="0" y="18"/>
                  </a:lnTo>
                  <a:lnTo>
                    <a:pt x="4" y="24"/>
                  </a:lnTo>
                  <a:lnTo>
                    <a:pt x="8" y="30"/>
                  </a:lnTo>
                  <a:lnTo>
                    <a:pt x="8" y="30"/>
                  </a:lnTo>
                  <a:lnTo>
                    <a:pt x="20" y="44"/>
                  </a:lnTo>
                  <a:lnTo>
                    <a:pt x="26" y="50"/>
                  </a:lnTo>
                  <a:lnTo>
                    <a:pt x="30" y="58"/>
                  </a:lnTo>
                  <a:lnTo>
                    <a:pt x="30" y="58"/>
                  </a:lnTo>
                  <a:lnTo>
                    <a:pt x="38" y="78"/>
                  </a:lnTo>
                  <a:lnTo>
                    <a:pt x="44" y="96"/>
                  </a:lnTo>
                  <a:lnTo>
                    <a:pt x="44" y="96"/>
                  </a:lnTo>
                  <a:lnTo>
                    <a:pt x="48" y="104"/>
                  </a:lnTo>
                  <a:lnTo>
                    <a:pt x="50" y="114"/>
                  </a:lnTo>
                  <a:lnTo>
                    <a:pt x="52" y="124"/>
                  </a:lnTo>
                  <a:lnTo>
                    <a:pt x="58" y="132"/>
                  </a:lnTo>
                  <a:lnTo>
                    <a:pt x="58" y="132"/>
                  </a:lnTo>
                  <a:lnTo>
                    <a:pt x="70" y="148"/>
                  </a:lnTo>
                  <a:lnTo>
                    <a:pt x="84" y="162"/>
                  </a:lnTo>
                  <a:lnTo>
                    <a:pt x="84" y="162"/>
                  </a:lnTo>
                  <a:lnTo>
                    <a:pt x="94" y="176"/>
                  </a:lnTo>
                  <a:lnTo>
                    <a:pt x="106" y="190"/>
                  </a:lnTo>
                  <a:lnTo>
                    <a:pt x="106" y="190"/>
                  </a:lnTo>
                  <a:lnTo>
                    <a:pt x="112" y="192"/>
                  </a:lnTo>
                  <a:lnTo>
                    <a:pt x="112" y="192"/>
                  </a:lnTo>
                  <a:lnTo>
                    <a:pt x="116" y="190"/>
                  </a:lnTo>
                  <a:lnTo>
                    <a:pt x="120" y="186"/>
                  </a:lnTo>
                  <a:lnTo>
                    <a:pt x="122" y="176"/>
                  </a:lnTo>
                  <a:lnTo>
                    <a:pt x="124" y="168"/>
                  </a:lnTo>
                  <a:lnTo>
                    <a:pt x="124" y="148"/>
                  </a:lnTo>
                  <a:lnTo>
                    <a:pt x="124" y="140"/>
                  </a:lnTo>
                  <a:lnTo>
                    <a:pt x="122" y="136"/>
                  </a:lnTo>
                  <a:lnTo>
                    <a:pt x="122" y="136"/>
                  </a:lnTo>
                  <a:lnTo>
                    <a:pt x="118" y="132"/>
                  </a:lnTo>
                  <a:lnTo>
                    <a:pt x="114" y="130"/>
                  </a:lnTo>
                  <a:lnTo>
                    <a:pt x="112" y="126"/>
                  </a:lnTo>
                  <a:lnTo>
                    <a:pt x="110" y="122"/>
                  </a:lnTo>
                  <a:lnTo>
                    <a:pt x="110" y="122"/>
                  </a:lnTo>
                  <a:lnTo>
                    <a:pt x="104" y="104"/>
                  </a:lnTo>
                  <a:lnTo>
                    <a:pt x="100" y="98"/>
                  </a:lnTo>
                  <a:lnTo>
                    <a:pt x="94" y="90"/>
                  </a:lnTo>
                  <a:lnTo>
                    <a:pt x="94" y="90"/>
                  </a:lnTo>
                  <a:lnTo>
                    <a:pt x="80" y="78"/>
                  </a:lnTo>
                  <a:lnTo>
                    <a:pt x="68" y="62"/>
                  </a:lnTo>
                  <a:lnTo>
                    <a:pt x="68" y="62"/>
                  </a:lnTo>
                  <a:lnTo>
                    <a:pt x="62" y="56"/>
                  </a:lnTo>
                  <a:lnTo>
                    <a:pt x="56" y="52"/>
                  </a:lnTo>
                  <a:lnTo>
                    <a:pt x="56" y="52"/>
                  </a:lnTo>
                  <a:lnTo>
                    <a:pt x="48" y="50"/>
                  </a:lnTo>
                  <a:lnTo>
                    <a:pt x="44" y="46"/>
                  </a:lnTo>
                  <a:lnTo>
                    <a:pt x="42" y="42"/>
                  </a:lnTo>
                  <a:lnTo>
                    <a:pt x="42" y="42"/>
                  </a:lnTo>
                  <a:lnTo>
                    <a:pt x="40" y="34"/>
                  </a:lnTo>
                  <a:lnTo>
                    <a:pt x="38" y="24"/>
                  </a:lnTo>
                  <a:lnTo>
                    <a:pt x="38" y="24"/>
                  </a:lnTo>
                  <a:lnTo>
                    <a:pt x="36" y="20"/>
                  </a:lnTo>
                  <a:lnTo>
                    <a:pt x="32" y="18"/>
                  </a:lnTo>
                  <a:lnTo>
                    <a:pt x="26" y="12"/>
                  </a:lnTo>
                  <a:lnTo>
                    <a:pt x="26" y="12"/>
                  </a:lnTo>
                  <a:lnTo>
                    <a:pt x="18" y="4"/>
                  </a:lnTo>
                  <a:lnTo>
                    <a:pt x="12" y="2"/>
                  </a:lnTo>
                  <a:lnTo>
                    <a:pt x="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15" name="Freeform 100"/>
            <p:cNvSpPr>
              <a:spLocks/>
            </p:cNvSpPr>
            <p:nvPr/>
          </p:nvSpPr>
          <p:spPr bwMode="auto">
            <a:xfrm>
              <a:off x="2240" y="2398"/>
              <a:ext cx="150" cy="178"/>
            </a:xfrm>
            <a:custGeom>
              <a:avLst/>
              <a:gdLst>
                <a:gd name="T0" fmla="*/ 128 w 150"/>
                <a:gd name="T1" fmla="*/ 0 h 178"/>
                <a:gd name="T2" fmla="*/ 122 w 150"/>
                <a:gd name="T3" fmla="*/ 4 h 178"/>
                <a:gd name="T4" fmla="*/ 118 w 150"/>
                <a:gd name="T5" fmla="*/ 10 h 178"/>
                <a:gd name="T6" fmla="*/ 104 w 150"/>
                <a:gd name="T7" fmla="*/ 22 h 178"/>
                <a:gd name="T8" fmla="*/ 96 w 150"/>
                <a:gd name="T9" fmla="*/ 30 h 178"/>
                <a:gd name="T10" fmla="*/ 88 w 150"/>
                <a:gd name="T11" fmla="*/ 40 h 178"/>
                <a:gd name="T12" fmla="*/ 66 w 150"/>
                <a:gd name="T13" fmla="*/ 52 h 178"/>
                <a:gd name="T14" fmla="*/ 58 w 150"/>
                <a:gd name="T15" fmla="*/ 60 h 178"/>
                <a:gd name="T16" fmla="*/ 48 w 150"/>
                <a:gd name="T17" fmla="*/ 70 h 178"/>
                <a:gd name="T18" fmla="*/ 36 w 150"/>
                <a:gd name="T19" fmla="*/ 76 h 178"/>
                <a:gd name="T20" fmla="*/ 30 w 150"/>
                <a:gd name="T21" fmla="*/ 88 h 178"/>
                <a:gd name="T22" fmla="*/ 24 w 150"/>
                <a:gd name="T23" fmla="*/ 88 h 178"/>
                <a:gd name="T24" fmla="*/ 16 w 150"/>
                <a:gd name="T25" fmla="*/ 88 h 178"/>
                <a:gd name="T26" fmla="*/ 2 w 150"/>
                <a:gd name="T27" fmla="*/ 100 h 178"/>
                <a:gd name="T28" fmla="*/ 0 w 150"/>
                <a:gd name="T29" fmla="*/ 108 h 178"/>
                <a:gd name="T30" fmla="*/ 4 w 150"/>
                <a:gd name="T31" fmla="*/ 124 h 178"/>
                <a:gd name="T32" fmla="*/ 12 w 150"/>
                <a:gd name="T33" fmla="*/ 140 h 178"/>
                <a:gd name="T34" fmla="*/ 12 w 150"/>
                <a:gd name="T35" fmla="*/ 150 h 178"/>
                <a:gd name="T36" fmla="*/ 18 w 150"/>
                <a:gd name="T37" fmla="*/ 158 h 178"/>
                <a:gd name="T38" fmla="*/ 26 w 150"/>
                <a:gd name="T39" fmla="*/ 162 h 178"/>
                <a:gd name="T40" fmla="*/ 36 w 150"/>
                <a:gd name="T41" fmla="*/ 162 h 178"/>
                <a:gd name="T42" fmla="*/ 62 w 150"/>
                <a:gd name="T43" fmla="*/ 170 h 178"/>
                <a:gd name="T44" fmla="*/ 70 w 150"/>
                <a:gd name="T45" fmla="*/ 174 h 178"/>
                <a:gd name="T46" fmla="*/ 80 w 150"/>
                <a:gd name="T47" fmla="*/ 178 h 178"/>
                <a:gd name="T48" fmla="*/ 82 w 150"/>
                <a:gd name="T49" fmla="*/ 178 h 178"/>
                <a:gd name="T50" fmla="*/ 92 w 150"/>
                <a:gd name="T51" fmla="*/ 166 h 178"/>
                <a:gd name="T52" fmla="*/ 100 w 150"/>
                <a:gd name="T53" fmla="*/ 150 h 178"/>
                <a:gd name="T54" fmla="*/ 102 w 150"/>
                <a:gd name="T55" fmla="*/ 142 h 178"/>
                <a:gd name="T56" fmla="*/ 104 w 150"/>
                <a:gd name="T57" fmla="*/ 140 h 178"/>
                <a:gd name="T58" fmla="*/ 106 w 150"/>
                <a:gd name="T59" fmla="*/ 136 h 178"/>
                <a:gd name="T60" fmla="*/ 112 w 150"/>
                <a:gd name="T61" fmla="*/ 124 h 178"/>
                <a:gd name="T62" fmla="*/ 116 w 150"/>
                <a:gd name="T63" fmla="*/ 110 h 178"/>
                <a:gd name="T64" fmla="*/ 120 w 150"/>
                <a:gd name="T65" fmla="*/ 98 h 178"/>
                <a:gd name="T66" fmla="*/ 124 w 150"/>
                <a:gd name="T67" fmla="*/ 96 h 178"/>
                <a:gd name="T68" fmla="*/ 130 w 150"/>
                <a:gd name="T69" fmla="*/ 96 h 178"/>
                <a:gd name="T70" fmla="*/ 134 w 150"/>
                <a:gd name="T71" fmla="*/ 96 h 178"/>
                <a:gd name="T72" fmla="*/ 136 w 150"/>
                <a:gd name="T73" fmla="*/ 96 h 178"/>
                <a:gd name="T74" fmla="*/ 138 w 150"/>
                <a:gd name="T75" fmla="*/ 96 h 178"/>
                <a:gd name="T76" fmla="*/ 138 w 150"/>
                <a:gd name="T77" fmla="*/ 80 h 178"/>
                <a:gd name="T78" fmla="*/ 136 w 150"/>
                <a:gd name="T79" fmla="*/ 76 h 178"/>
                <a:gd name="T80" fmla="*/ 126 w 150"/>
                <a:gd name="T81" fmla="*/ 70 h 178"/>
                <a:gd name="T82" fmla="*/ 120 w 150"/>
                <a:gd name="T83" fmla="*/ 64 h 178"/>
                <a:gd name="T84" fmla="*/ 120 w 150"/>
                <a:gd name="T85" fmla="*/ 48 h 178"/>
                <a:gd name="T86" fmla="*/ 126 w 150"/>
                <a:gd name="T87" fmla="*/ 42 h 178"/>
                <a:gd name="T88" fmla="*/ 130 w 150"/>
                <a:gd name="T89" fmla="*/ 42 h 178"/>
                <a:gd name="T90" fmla="*/ 132 w 150"/>
                <a:gd name="T91" fmla="*/ 42 h 178"/>
                <a:gd name="T92" fmla="*/ 134 w 150"/>
                <a:gd name="T93" fmla="*/ 40 h 178"/>
                <a:gd name="T94" fmla="*/ 138 w 150"/>
                <a:gd name="T95" fmla="*/ 36 h 178"/>
                <a:gd name="T96" fmla="*/ 138 w 150"/>
                <a:gd name="T97" fmla="*/ 32 h 178"/>
                <a:gd name="T98" fmla="*/ 148 w 150"/>
                <a:gd name="T99" fmla="*/ 26 h 178"/>
                <a:gd name="T100" fmla="*/ 150 w 150"/>
                <a:gd name="T101" fmla="*/ 22 h 178"/>
                <a:gd name="T102" fmla="*/ 148 w 150"/>
                <a:gd name="T103" fmla="*/ 18 h 178"/>
                <a:gd name="T104" fmla="*/ 138 w 150"/>
                <a:gd name="T105" fmla="*/ 16 h 178"/>
                <a:gd name="T106" fmla="*/ 134 w 150"/>
                <a:gd name="T107" fmla="*/ 14 h 178"/>
                <a:gd name="T108" fmla="*/ 132 w 150"/>
                <a:gd name="T109" fmla="*/ 8 h 178"/>
                <a:gd name="T110" fmla="*/ 130 w 150"/>
                <a:gd name="T111" fmla="*/ 2 h 178"/>
                <a:gd name="T112" fmla="*/ 128 w 150"/>
                <a:gd name="T113"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50" h="178">
                  <a:moveTo>
                    <a:pt x="128" y="0"/>
                  </a:moveTo>
                  <a:lnTo>
                    <a:pt x="128" y="0"/>
                  </a:lnTo>
                  <a:lnTo>
                    <a:pt x="124" y="2"/>
                  </a:lnTo>
                  <a:lnTo>
                    <a:pt x="122" y="4"/>
                  </a:lnTo>
                  <a:lnTo>
                    <a:pt x="118" y="10"/>
                  </a:lnTo>
                  <a:lnTo>
                    <a:pt x="118" y="10"/>
                  </a:lnTo>
                  <a:lnTo>
                    <a:pt x="110" y="16"/>
                  </a:lnTo>
                  <a:lnTo>
                    <a:pt x="104" y="22"/>
                  </a:lnTo>
                  <a:lnTo>
                    <a:pt x="104" y="22"/>
                  </a:lnTo>
                  <a:lnTo>
                    <a:pt x="96" y="30"/>
                  </a:lnTo>
                  <a:lnTo>
                    <a:pt x="88" y="40"/>
                  </a:lnTo>
                  <a:lnTo>
                    <a:pt x="88" y="40"/>
                  </a:lnTo>
                  <a:lnTo>
                    <a:pt x="76" y="46"/>
                  </a:lnTo>
                  <a:lnTo>
                    <a:pt x="66" y="52"/>
                  </a:lnTo>
                  <a:lnTo>
                    <a:pt x="66" y="52"/>
                  </a:lnTo>
                  <a:lnTo>
                    <a:pt x="58" y="60"/>
                  </a:lnTo>
                  <a:lnTo>
                    <a:pt x="52" y="66"/>
                  </a:lnTo>
                  <a:lnTo>
                    <a:pt x="48" y="70"/>
                  </a:lnTo>
                  <a:lnTo>
                    <a:pt x="48" y="70"/>
                  </a:lnTo>
                  <a:lnTo>
                    <a:pt x="36" y="76"/>
                  </a:lnTo>
                  <a:lnTo>
                    <a:pt x="32" y="82"/>
                  </a:lnTo>
                  <a:lnTo>
                    <a:pt x="30" y="88"/>
                  </a:lnTo>
                  <a:lnTo>
                    <a:pt x="30" y="88"/>
                  </a:lnTo>
                  <a:lnTo>
                    <a:pt x="24" y="88"/>
                  </a:lnTo>
                  <a:lnTo>
                    <a:pt x="24" y="88"/>
                  </a:lnTo>
                  <a:lnTo>
                    <a:pt x="16" y="88"/>
                  </a:lnTo>
                  <a:lnTo>
                    <a:pt x="8" y="92"/>
                  </a:lnTo>
                  <a:lnTo>
                    <a:pt x="2" y="100"/>
                  </a:lnTo>
                  <a:lnTo>
                    <a:pt x="0" y="108"/>
                  </a:lnTo>
                  <a:lnTo>
                    <a:pt x="0" y="108"/>
                  </a:lnTo>
                  <a:lnTo>
                    <a:pt x="2" y="116"/>
                  </a:lnTo>
                  <a:lnTo>
                    <a:pt x="4" y="124"/>
                  </a:lnTo>
                  <a:lnTo>
                    <a:pt x="8" y="132"/>
                  </a:lnTo>
                  <a:lnTo>
                    <a:pt x="12" y="140"/>
                  </a:lnTo>
                  <a:lnTo>
                    <a:pt x="12" y="140"/>
                  </a:lnTo>
                  <a:lnTo>
                    <a:pt x="12" y="150"/>
                  </a:lnTo>
                  <a:lnTo>
                    <a:pt x="14" y="154"/>
                  </a:lnTo>
                  <a:lnTo>
                    <a:pt x="18" y="158"/>
                  </a:lnTo>
                  <a:lnTo>
                    <a:pt x="18" y="158"/>
                  </a:lnTo>
                  <a:lnTo>
                    <a:pt x="26" y="162"/>
                  </a:lnTo>
                  <a:lnTo>
                    <a:pt x="36" y="162"/>
                  </a:lnTo>
                  <a:lnTo>
                    <a:pt x="36" y="162"/>
                  </a:lnTo>
                  <a:lnTo>
                    <a:pt x="54" y="166"/>
                  </a:lnTo>
                  <a:lnTo>
                    <a:pt x="62" y="170"/>
                  </a:lnTo>
                  <a:lnTo>
                    <a:pt x="70" y="174"/>
                  </a:lnTo>
                  <a:lnTo>
                    <a:pt x="70" y="174"/>
                  </a:lnTo>
                  <a:lnTo>
                    <a:pt x="76" y="176"/>
                  </a:lnTo>
                  <a:lnTo>
                    <a:pt x="80" y="178"/>
                  </a:lnTo>
                  <a:lnTo>
                    <a:pt x="80" y="178"/>
                  </a:lnTo>
                  <a:lnTo>
                    <a:pt x="82" y="178"/>
                  </a:lnTo>
                  <a:lnTo>
                    <a:pt x="86" y="174"/>
                  </a:lnTo>
                  <a:lnTo>
                    <a:pt x="92" y="166"/>
                  </a:lnTo>
                  <a:lnTo>
                    <a:pt x="92" y="166"/>
                  </a:lnTo>
                  <a:lnTo>
                    <a:pt x="100" y="150"/>
                  </a:lnTo>
                  <a:lnTo>
                    <a:pt x="100" y="150"/>
                  </a:lnTo>
                  <a:lnTo>
                    <a:pt x="102" y="142"/>
                  </a:lnTo>
                  <a:lnTo>
                    <a:pt x="102" y="142"/>
                  </a:lnTo>
                  <a:lnTo>
                    <a:pt x="104" y="140"/>
                  </a:lnTo>
                  <a:lnTo>
                    <a:pt x="106" y="136"/>
                  </a:lnTo>
                  <a:lnTo>
                    <a:pt x="106" y="136"/>
                  </a:lnTo>
                  <a:lnTo>
                    <a:pt x="110" y="130"/>
                  </a:lnTo>
                  <a:lnTo>
                    <a:pt x="112" y="124"/>
                  </a:lnTo>
                  <a:lnTo>
                    <a:pt x="116" y="110"/>
                  </a:lnTo>
                  <a:lnTo>
                    <a:pt x="116" y="110"/>
                  </a:lnTo>
                  <a:lnTo>
                    <a:pt x="118" y="104"/>
                  </a:lnTo>
                  <a:lnTo>
                    <a:pt x="120" y="98"/>
                  </a:lnTo>
                  <a:lnTo>
                    <a:pt x="120" y="98"/>
                  </a:lnTo>
                  <a:lnTo>
                    <a:pt x="124" y="96"/>
                  </a:lnTo>
                  <a:lnTo>
                    <a:pt x="130" y="96"/>
                  </a:lnTo>
                  <a:lnTo>
                    <a:pt x="130" y="96"/>
                  </a:lnTo>
                  <a:lnTo>
                    <a:pt x="134" y="96"/>
                  </a:lnTo>
                  <a:lnTo>
                    <a:pt x="134" y="96"/>
                  </a:lnTo>
                  <a:lnTo>
                    <a:pt x="136" y="96"/>
                  </a:lnTo>
                  <a:lnTo>
                    <a:pt x="136" y="96"/>
                  </a:lnTo>
                  <a:lnTo>
                    <a:pt x="138" y="96"/>
                  </a:lnTo>
                  <a:lnTo>
                    <a:pt x="138" y="96"/>
                  </a:lnTo>
                  <a:lnTo>
                    <a:pt x="140" y="88"/>
                  </a:lnTo>
                  <a:lnTo>
                    <a:pt x="138" y="80"/>
                  </a:lnTo>
                  <a:lnTo>
                    <a:pt x="138" y="80"/>
                  </a:lnTo>
                  <a:lnTo>
                    <a:pt x="136" y="76"/>
                  </a:lnTo>
                  <a:lnTo>
                    <a:pt x="132" y="74"/>
                  </a:lnTo>
                  <a:lnTo>
                    <a:pt x="126" y="70"/>
                  </a:lnTo>
                  <a:lnTo>
                    <a:pt x="126" y="70"/>
                  </a:lnTo>
                  <a:lnTo>
                    <a:pt x="120" y="64"/>
                  </a:lnTo>
                  <a:lnTo>
                    <a:pt x="118" y="56"/>
                  </a:lnTo>
                  <a:lnTo>
                    <a:pt x="120" y="48"/>
                  </a:lnTo>
                  <a:lnTo>
                    <a:pt x="122" y="44"/>
                  </a:lnTo>
                  <a:lnTo>
                    <a:pt x="126" y="42"/>
                  </a:lnTo>
                  <a:lnTo>
                    <a:pt x="126" y="42"/>
                  </a:lnTo>
                  <a:lnTo>
                    <a:pt x="130" y="42"/>
                  </a:lnTo>
                  <a:lnTo>
                    <a:pt x="130" y="42"/>
                  </a:lnTo>
                  <a:lnTo>
                    <a:pt x="132" y="42"/>
                  </a:lnTo>
                  <a:lnTo>
                    <a:pt x="132" y="42"/>
                  </a:lnTo>
                  <a:lnTo>
                    <a:pt x="134" y="40"/>
                  </a:lnTo>
                  <a:lnTo>
                    <a:pt x="134" y="40"/>
                  </a:lnTo>
                  <a:lnTo>
                    <a:pt x="138" y="36"/>
                  </a:lnTo>
                  <a:lnTo>
                    <a:pt x="138" y="32"/>
                  </a:lnTo>
                  <a:lnTo>
                    <a:pt x="138" y="32"/>
                  </a:lnTo>
                  <a:lnTo>
                    <a:pt x="146" y="28"/>
                  </a:lnTo>
                  <a:lnTo>
                    <a:pt x="148" y="26"/>
                  </a:lnTo>
                  <a:lnTo>
                    <a:pt x="150" y="22"/>
                  </a:lnTo>
                  <a:lnTo>
                    <a:pt x="150" y="22"/>
                  </a:lnTo>
                  <a:lnTo>
                    <a:pt x="150" y="20"/>
                  </a:lnTo>
                  <a:lnTo>
                    <a:pt x="148" y="18"/>
                  </a:lnTo>
                  <a:lnTo>
                    <a:pt x="144" y="16"/>
                  </a:lnTo>
                  <a:lnTo>
                    <a:pt x="138" y="16"/>
                  </a:lnTo>
                  <a:lnTo>
                    <a:pt x="134" y="14"/>
                  </a:lnTo>
                  <a:lnTo>
                    <a:pt x="134" y="14"/>
                  </a:lnTo>
                  <a:lnTo>
                    <a:pt x="132" y="12"/>
                  </a:lnTo>
                  <a:lnTo>
                    <a:pt x="132" y="8"/>
                  </a:lnTo>
                  <a:lnTo>
                    <a:pt x="132" y="4"/>
                  </a:lnTo>
                  <a:lnTo>
                    <a:pt x="130" y="2"/>
                  </a:lnTo>
                  <a:lnTo>
                    <a:pt x="130" y="2"/>
                  </a:lnTo>
                  <a:lnTo>
                    <a:pt x="128"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16" name="Freeform 101"/>
            <p:cNvSpPr>
              <a:spLocks/>
            </p:cNvSpPr>
            <p:nvPr/>
          </p:nvSpPr>
          <p:spPr bwMode="auto">
            <a:xfrm>
              <a:off x="2240" y="2398"/>
              <a:ext cx="150" cy="178"/>
            </a:xfrm>
            <a:custGeom>
              <a:avLst/>
              <a:gdLst>
                <a:gd name="T0" fmla="*/ 128 w 150"/>
                <a:gd name="T1" fmla="*/ 0 h 178"/>
                <a:gd name="T2" fmla="*/ 122 w 150"/>
                <a:gd name="T3" fmla="*/ 4 h 178"/>
                <a:gd name="T4" fmla="*/ 118 w 150"/>
                <a:gd name="T5" fmla="*/ 10 h 178"/>
                <a:gd name="T6" fmla="*/ 104 w 150"/>
                <a:gd name="T7" fmla="*/ 22 h 178"/>
                <a:gd name="T8" fmla="*/ 96 w 150"/>
                <a:gd name="T9" fmla="*/ 30 h 178"/>
                <a:gd name="T10" fmla="*/ 88 w 150"/>
                <a:gd name="T11" fmla="*/ 40 h 178"/>
                <a:gd name="T12" fmla="*/ 66 w 150"/>
                <a:gd name="T13" fmla="*/ 52 h 178"/>
                <a:gd name="T14" fmla="*/ 58 w 150"/>
                <a:gd name="T15" fmla="*/ 60 h 178"/>
                <a:gd name="T16" fmla="*/ 48 w 150"/>
                <a:gd name="T17" fmla="*/ 70 h 178"/>
                <a:gd name="T18" fmla="*/ 36 w 150"/>
                <a:gd name="T19" fmla="*/ 76 h 178"/>
                <a:gd name="T20" fmla="*/ 30 w 150"/>
                <a:gd name="T21" fmla="*/ 88 h 178"/>
                <a:gd name="T22" fmla="*/ 24 w 150"/>
                <a:gd name="T23" fmla="*/ 88 h 178"/>
                <a:gd name="T24" fmla="*/ 16 w 150"/>
                <a:gd name="T25" fmla="*/ 88 h 178"/>
                <a:gd name="T26" fmla="*/ 2 w 150"/>
                <a:gd name="T27" fmla="*/ 100 h 178"/>
                <a:gd name="T28" fmla="*/ 0 w 150"/>
                <a:gd name="T29" fmla="*/ 108 h 178"/>
                <a:gd name="T30" fmla="*/ 4 w 150"/>
                <a:gd name="T31" fmla="*/ 124 h 178"/>
                <a:gd name="T32" fmla="*/ 12 w 150"/>
                <a:gd name="T33" fmla="*/ 140 h 178"/>
                <a:gd name="T34" fmla="*/ 12 w 150"/>
                <a:gd name="T35" fmla="*/ 150 h 178"/>
                <a:gd name="T36" fmla="*/ 18 w 150"/>
                <a:gd name="T37" fmla="*/ 158 h 178"/>
                <a:gd name="T38" fmla="*/ 26 w 150"/>
                <a:gd name="T39" fmla="*/ 162 h 178"/>
                <a:gd name="T40" fmla="*/ 36 w 150"/>
                <a:gd name="T41" fmla="*/ 162 h 178"/>
                <a:gd name="T42" fmla="*/ 62 w 150"/>
                <a:gd name="T43" fmla="*/ 170 h 178"/>
                <a:gd name="T44" fmla="*/ 70 w 150"/>
                <a:gd name="T45" fmla="*/ 174 h 178"/>
                <a:gd name="T46" fmla="*/ 80 w 150"/>
                <a:gd name="T47" fmla="*/ 178 h 178"/>
                <a:gd name="T48" fmla="*/ 82 w 150"/>
                <a:gd name="T49" fmla="*/ 178 h 178"/>
                <a:gd name="T50" fmla="*/ 92 w 150"/>
                <a:gd name="T51" fmla="*/ 166 h 178"/>
                <a:gd name="T52" fmla="*/ 100 w 150"/>
                <a:gd name="T53" fmla="*/ 150 h 178"/>
                <a:gd name="T54" fmla="*/ 102 w 150"/>
                <a:gd name="T55" fmla="*/ 142 h 178"/>
                <a:gd name="T56" fmla="*/ 104 w 150"/>
                <a:gd name="T57" fmla="*/ 140 h 178"/>
                <a:gd name="T58" fmla="*/ 106 w 150"/>
                <a:gd name="T59" fmla="*/ 136 h 178"/>
                <a:gd name="T60" fmla="*/ 112 w 150"/>
                <a:gd name="T61" fmla="*/ 124 h 178"/>
                <a:gd name="T62" fmla="*/ 116 w 150"/>
                <a:gd name="T63" fmla="*/ 110 h 178"/>
                <a:gd name="T64" fmla="*/ 120 w 150"/>
                <a:gd name="T65" fmla="*/ 98 h 178"/>
                <a:gd name="T66" fmla="*/ 124 w 150"/>
                <a:gd name="T67" fmla="*/ 96 h 178"/>
                <a:gd name="T68" fmla="*/ 130 w 150"/>
                <a:gd name="T69" fmla="*/ 96 h 178"/>
                <a:gd name="T70" fmla="*/ 134 w 150"/>
                <a:gd name="T71" fmla="*/ 96 h 178"/>
                <a:gd name="T72" fmla="*/ 136 w 150"/>
                <a:gd name="T73" fmla="*/ 96 h 178"/>
                <a:gd name="T74" fmla="*/ 138 w 150"/>
                <a:gd name="T75" fmla="*/ 96 h 178"/>
                <a:gd name="T76" fmla="*/ 138 w 150"/>
                <a:gd name="T77" fmla="*/ 80 h 178"/>
                <a:gd name="T78" fmla="*/ 136 w 150"/>
                <a:gd name="T79" fmla="*/ 76 h 178"/>
                <a:gd name="T80" fmla="*/ 126 w 150"/>
                <a:gd name="T81" fmla="*/ 70 h 178"/>
                <a:gd name="T82" fmla="*/ 120 w 150"/>
                <a:gd name="T83" fmla="*/ 64 h 178"/>
                <a:gd name="T84" fmla="*/ 120 w 150"/>
                <a:gd name="T85" fmla="*/ 48 h 178"/>
                <a:gd name="T86" fmla="*/ 126 w 150"/>
                <a:gd name="T87" fmla="*/ 42 h 178"/>
                <a:gd name="T88" fmla="*/ 130 w 150"/>
                <a:gd name="T89" fmla="*/ 42 h 178"/>
                <a:gd name="T90" fmla="*/ 132 w 150"/>
                <a:gd name="T91" fmla="*/ 42 h 178"/>
                <a:gd name="T92" fmla="*/ 134 w 150"/>
                <a:gd name="T93" fmla="*/ 40 h 178"/>
                <a:gd name="T94" fmla="*/ 138 w 150"/>
                <a:gd name="T95" fmla="*/ 36 h 178"/>
                <a:gd name="T96" fmla="*/ 138 w 150"/>
                <a:gd name="T97" fmla="*/ 32 h 178"/>
                <a:gd name="T98" fmla="*/ 148 w 150"/>
                <a:gd name="T99" fmla="*/ 26 h 178"/>
                <a:gd name="T100" fmla="*/ 150 w 150"/>
                <a:gd name="T101" fmla="*/ 22 h 178"/>
                <a:gd name="T102" fmla="*/ 148 w 150"/>
                <a:gd name="T103" fmla="*/ 18 h 178"/>
                <a:gd name="T104" fmla="*/ 138 w 150"/>
                <a:gd name="T105" fmla="*/ 16 h 178"/>
                <a:gd name="T106" fmla="*/ 134 w 150"/>
                <a:gd name="T107" fmla="*/ 14 h 178"/>
                <a:gd name="T108" fmla="*/ 132 w 150"/>
                <a:gd name="T109" fmla="*/ 8 h 178"/>
                <a:gd name="T110" fmla="*/ 130 w 150"/>
                <a:gd name="T111" fmla="*/ 2 h 178"/>
                <a:gd name="T112" fmla="*/ 128 w 150"/>
                <a:gd name="T113"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50" h="178">
                  <a:moveTo>
                    <a:pt x="128" y="0"/>
                  </a:moveTo>
                  <a:lnTo>
                    <a:pt x="128" y="0"/>
                  </a:lnTo>
                  <a:lnTo>
                    <a:pt x="124" y="2"/>
                  </a:lnTo>
                  <a:lnTo>
                    <a:pt x="122" y="4"/>
                  </a:lnTo>
                  <a:lnTo>
                    <a:pt x="118" y="10"/>
                  </a:lnTo>
                  <a:lnTo>
                    <a:pt x="118" y="10"/>
                  </a:lnTo>
                  <a:lnTo>
                    <a:pt x="110" y="16"/>
                  </a:lnTo>
                  <a:lnTo>
                    <a:pt x="104" y="22"/>
                  </a:lnTo>
                  <a:lnTo>
                    <a:pt x="104" y="22"/>
                  </a:lnTo>
                  <a:lnTo>
                    <a:pt x="96" y="30"/>
                  </a:lnTo>
                  <a:lnTo>
                    <a:pt x="88" y="40"/>
                  </a:lnTo>
                  <a:lnTo>
                    <a:pt x="88" y="40"/>
                  </a:lnTo>
                  <a:lnTo>
                    <a:pt x="76" y="46"/>
                  </a:lnTo>
                  <a:lnTo>
                    <a:pt x="66" y="52"/>
                  </a:lnTo>
                  <a:lnTo>
                    <a:pt x="66" y="52"/>
                  </a:lnTo>
                  <a:lnTo>
                    <a:pt x="58" y="60"/>
                  </a:lnTo>
                  <a:lnTo>
                    <a:pt x="52" y="66"/>
                  </a:lnTo>
                  <a:lnTo>
                    <a:pt x="48" y="70"/>
                  </a:lnTo>
                  <a:lnTo>
                    <a:pt x="48" y="70"/>
                  </a:lnTo>
                  <a:lnTo>
                    <a:pt x="36" y="76"/>
                  </a:lnTo>
                  <a:lnTo>
                    <a:pt x="32" y="82"/>
                  </a:lnTo>
                  <a:lnTo>
                    <a:pt x="30" y="88"/>
                  </a:lnTo>
                  <a:lnTo>
                    <a:pt x="30" y="88"/>
                  </a:lnTo>
                  <a:lnTo>
                    <a:pt x="24" y="88"/>
                  </a:lnTo>
                  <a:lnTo>
                    <a:pt x="24" y="88"/>
                  </a:lnTo>
                  <a:lnTo>
                    <a:pt x="16" y="88"/>
                  </a:lnTo>
                  <a:lnTo>
                    <a:pt x="8" y="92"/>
                  </a:lnTo>
                  <a:lnTo>
                    <a:pt x="2" y="100"/>
                  </a:lnTo>
                  <a:lnTo>
                    <a:pt x="0" y="108"/>
                  </a:lnTo>
                  <a:lnTo>
                    <a:pt x="0" y="108"/>
                  </a:lnTo>
                  <a:lnTo>
                    <a:pt x="2" y="116"/>
                  </a:lnTo>
                  <a:lnTo>
                    <a:pt x="4" y="124"/>
                  </a:lnTo>
                  <a:lnTo>
                    <a:pt x="8" y="132"/>
                  </a:lnTo>
                  <a:lnTo>
                    <a:pt x="12" y="140"/>
                  </a:lnTo>
                  <a:lnTo>
                    <a:pt x="12" y="140"/>
                  </a:lnTo>
                  <a:lnTo>
                    <a:pt x="12" y="150"/>
                  </a:lnTo>
                  <a:lnTo>
                    <a:pt x="14" y="154"/>
                  </a:lnTo>
                  <a:lnTo>
                    <a:pt x="18" y="158"/>
                  </a:lnTo>
                  <a:lnTo>
                    <a:pt x="18" y="158"/>
                  </a:lnTo>
                  <a:lnTo>
                    <a:pt x="26" y="162"/>
                  </a:lnTo>
                  <a:lnTo>
                    <a:pt x="36" y="162"/>
                  </a:lnTo>
                  <a:lnTo>
                    <a:pt x="36" y="162"/>
                  </a:lnTo>
                  <a:lnTo>
                    <a:pt x="54" y="166"/>
                  </a:lnTo>
                  <a:lnTo>
                    <a:pt x="62" y="170"/>
                  </a:lnTo>
                  <a:lnTo>
                    <a:pt x="70" y="174"/>
                  </a:lnTo>
                  <a:lnTo>
                    <a:pt x="70" y="174"/>
                  </a:lnTo>
                  <a:lnTo>
                    <a:pt x="76" y="176"/>
                  </a:lnTo>
                  <a:lnTo>
                    <a:pt x="80" y="178"/>
                  </a:lnTo>
                  <a:lnTo>
                    <a:pt x="80" y="178"/>
                  </a:lnTo>
                  <a:lnTo>
                    <a:pt x="82" y="178"/>
                  </a:lnTo>
                  <a:lnTo>
                    <a:pt x="86" y="174"/>
                  </a:lnTo>
                  <a:lnTo>
                    <a:pt x="92" y="166"/>
                  </a:lnTo>
                  <a:lnTo>
                    <a:pt x="92" y="166"/>
                  </a:lnTo>
                  <a:lnTo>
                    <a:pt x="100" y="150"/>
                  </a:lnTo>
                  <a:lnTo>
                    <a:pt x="100" y="150"/>
                  </a:lnTo>
                  <a:lnTo>
                    <a:pt x="102" y="142"/>
                  </a:lnTo>
                  <a:lnTo>
                    <a:pt x="102" y="142"/>
                  </a:lnTo>
                  <a:lnTo>
                    <a:pt x="104" y="140"/>
                  </a:lnTo>
                  <a:lnTo>
                    <a:pt x="106" y="136"/>
                  </a:lnTo>
                  <a:lnTo>
                    <a:pt x="106" y="136"/>
                  </a:lnTo>
                  <a:lnTo>
                    <a:pt x="110" y="130"/>
                  </a:lnTo>
                  <a:lnTo>
                    <a:pt x="112" y="124"/>
                  </a:lnTo>
                  <a:lnTo>
                    <a:pt x="116" y="110"/>
                  </a:lnTo>
                  <a:lnTo>
                    <a:pt x="116" y="110"/>
                  </a:lnTo>
                  <a:lnTo>
                    <a:pt x="118" y="104"/>
                  </a:lnTo>
                  <a:lnTo>
                    <a:pt x="120" y="98"/>
                  </a:lnTo>
                  <a:lnTo>
                    <a:pt x="120" y="98"/>
                  </a:lnTo>
                  <a:lnTo>
                    <a:pt x="124" y="96"/>
                  </a:lnTo>
                  <a:lnTo>
                    <a:pt x="130" y="96"/>
                  </a:lnTo>
                  <a:lnTo>
                    <a:pt x="130" y="96"/>
                  </a:lnTo>
                  <a:lnTo>
                    <a:pt x="134" y="96"/>
                  </a:lnTo>
                  <a:lnTo>
                    <a:pt x="134" y="96"/>
                  </a:lnTo>
                  <a:lnTo>
                    <a:pt x="136" y="96"/>
                  </a:lnTo>
                  <a:lnTo>
                    <a:pt x="136" y="96"/>
                  </a:lnTo>
                  <a:lnTo>
                    <a:pt x="138" y="96"/>
                  </a:lnTo>
                  <a:lnTo>
                    <a:pt x="138" y="96"/>
                  </a:lnTo>
                  <a:lnTo>
                    <a:pt x="140" y="88"/>
                  </a:lnTo>
                  <a:lnTo>
                    <a:pt x="138" y="80"/>
                  </a:lnTo>
                  <a:lnTo>
                    <a:pt x="138" y="80"/>
                  </a:lnTo>
                  <a:lnTo>
                    <a:pt x="136" y="76"/>
                  </a:lnTo>
                  <a:lnTo>
                    <a:pt x="132" y="74"/>
                  </a:lnTo>
                  <a:lnTo>
                    <a:pt x="126" y="70"/>
                  </a:lnTo>
                  <a:lnTo>
                    <a:pt x="126" y="70"/>
                  </a:lnTo>
                  <a:lnTo>
                    <a:pt x="120" y="64"/>
                  </a:lnTo>
                  <a:lnTo>
                    <a:pt x="118" y="56"/>
                  </a:lnTo>
                  <a:lnTo>
                    <a:pt x="120" y="48"/>
                  </a:lnTo>
                  <a:lnTo>
                    <a:pt x="122" y="44"/>
                  </a:lnTo>
                  <a:lnTo>
                    <a:pt x="126" y="42"/>
                  </a:lnTo>
                  <a:lnTo>
                    <a:pt x="126" y="42"/>
                  </a:lnTo>
                  <a:lnTo>
                    <a:pt x="130" y="42"/>
                  </a:lnTo>
                  <a:lnTo>
                    <a:pt x="130" y="42"/>
                  </a:lnTo>
                  <a:lnTo>
                    <a:pt x="132" y="42"/>
                  </a:lnTo>
                  <a:lnTo>
                    <a:pt x="132" y="42"/>
                  </a:lnTo>
                  <a:lnTo>
                    <a:pt x="134" y="40"/>
                  </a:lnTo>
                  <a:lnTo>
                    <a:pt x="134" y="40"/>
                  </a:lnTo>
                  <a:lnTo>
                    <a:pt x="138" y="36"/>
                  </a:lnTo>
                  <a:lnTo>
                    <a:pt x="138" y="32"/>
                  </a:lnTo>
                  <a:lnTo>
                    <a:pt x="138" y="32"/>
                  </a:lnTo>
                  <a:lnTo>
                    <a:pt x="146" y="28"/>
                  </a:lnTo>
                  <a:lnTo>
                    <a:pt x="148" y="26"/>
                  </a:lnTo>
                  <a:lnTo>
                    <a:pt x="150" y="22"/>
                  </a:lnTo>
                  <a:lnTo>
                    <a:pt x="150" y="22"/>
                  </a:lnTo>
                  <a:lnTo>
                    <a:pt x="150" y="20"/>
                  </a:lnTo>
                  <a:lnTo>
                    <a:pt x="148" y="18"/>
                  </a:lnTo>
                  <a:lnTo>
                    <a:pt x="144" y="16"/>
                  </a:lnTo>
                  <a:lnTo>
                    <a:pt x="138" y="16"/>
                  </a:lnTo>
                  <a:lnTo>
                    <a:pt x="134" y="14"/>
                  </a:lnTo>
                  <a:lnTo>
                    <a:pt x="134" y="14"/>
                  </a:lnTo>
                  <a:lnTo>
                    <a:pt x="132" y="12"/>
                  </a:lnTo>
                  <a:lnTo>
                    <a:pt x="132" y="8"/>
                  </a:lnTo>
                  <a:lnTo>
                    <a:pt x="132" y="4"/>
                  </a:lnTo>
                  <a:lnTo>
                    <a:pt x="130" y="2"/>
                  </a:lnTo>
                  <a:lnTo>
                    <a:pt x="130" y="2"/>
                  </a:lnTo>
                  <a:lnTo>
                    <a:pt x="12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17" name="Freeform 102"/>
            <p:cNvSpPr>
              <a:spLocks/>
            </p:cNvSpPr>
            <p:nvPr/>
          </p:nvSpPr>
          <p:spPr bwMode="auto">
            <a:xfrm>
              <a:off x="2404" y="2486"/>
              <a:ext cx="64" cy="26"/>
            </a:xfrm>
            <a:custGeom>
              <a:avLst/>
              <a:gdLst>
                <a:gd name="T0" fmla="*/ 64 w 64"/>
                <a:gd name="T1" fmla="*/ 0 h 26"/>
                <a:gd name="T2" fmla="*/ 64 w 64"/>
                <a:gd name="T3" fmla="*/ 0 h 26"/>
                <a:gd name="T4" fmla="*/ 56 w 64"/>
                <a:gd name="T5" fmla="*/ 2 h 26"/>
                <a:gd name="T6" fmla="*/ 50 w 64"/>
                <a:gd name="T7" fmla="*/ 2 h 26"/>
                <a:gd name="T8" fmla="*/ 50 w 64"/>
                <a:gd name="T9" fmla="*/ 2 h 26"/>
                <a:gd name="T10" fmla="*/ 30 w 64"/>
                <a:gd name="T11" fmla="*/ 0 h 26"/>
                <a:gd name="T12" fmla="*/ 30 w 64"/>
                <a:gd name="T13" fmla="*/ 0 h 26"/>
                <a:gd name="T14" fmla="*/ 24 w 64"/>
                <a:gd name="T15" fmla="*/ 0 h 26"/>
                <a:gd name="T16" fmla="*/ 24 w 64"/>
                <a:gd name="T17" fmla="*/ 0 h 26"/>
                <a:gd name="T18" fmla="*/ 14 w 64"/>
                <a:gd name="T19" fmla="*/ 0 h 26"/>
                <a:gd name="T20" fmla="*/ 14 w 64"/>
                <a:gd name="T21" fmla="*/ 0 h 26"/>
                <a:gd name="T22" fmla="*/ 8 w 64"/>
                <a:gd name="T23" fmla="*/ 6 h 26"/>
                <a:gd name="T24" fmla="*/ 2 w 64"/>
                <a:gd name="T25" fmla="*/ 12 h 26"/>
                <a:gd name="T26" fmla="*/ 0 w 64"/>
                <a:gd name="T27" fmla="*/ 20 h 26"/>
                <a:gd name="T28" fmla="*/ 0 w 64"/>
                <a:gd name="T29" fmla="*/ 24 h 26"/>
                <a:gd name="T30" fmla="*/ 2 w 64"/>
                <a:gd name="T31" fmla="*/ 26 h 26"/>
                <a:gd name="T32" fmla="*/ 2 w 64"/>
                <a:gd name="T33" fmla="*/ 26 h 26"/>
                <a:gd name="T34" fmla="*/ 4 w 64"/>
                <a:gd name="T35" fmla="*/ 26 h 26"/>
                <a:gd name="T36" fmla="*/ 4 w 64"/>
                <a:gd name="T37" fmla="*/ 26 h 26"/>
                <a:gd name="T38" fmla="*/ 12 w 64"/>
                <a:gd name="T39" fmla="*/ 24 h 26"/>
                <a:gd name="T40" fmla="*/ 18 w 64"/>
                <a:gd name="T41" fmla="*/ 22 h 26"/>
                <a:gd name="T42" fmla="*/ 18 w 64"/>
                <a:gd name="T43" fmla="*/ 22 h 26"/>
                <a:gd name="T44" fmla="*/ 38 w 64"/>
                <a:gd name="T45" fmla="*/ 22 h 26"/>
                <a:gd name="T46" fmla="*/ 38 w 64"/>
                <a:gd name="T47" fmla="*/ 22 h 26"/>
                <a:gd name="T48" fmla="*/ 46 w 64"/>
                <a:gd name="T49" fmla="*/ 20 h 26"/>
                <a:gd name="T50" fmla="*/ 56 w 64"/>
                <a:gd name="T51" fmla="*/ 16 h 26"/>
                <a:gd name="T52" fmla="*/ 60 w 64"/>
                <a:gd name="T53" fmla="*/ 12 h 26"/>
                <a:gd name="T54" fmla="*/ 64 w 64"/>
                <a:gd name="T55" fmla="*/ 8 h 26"/>
                <a:gd name="T56" fmla="*/ 64 w 64"/>
                <a:gd name="T57" fmla="*/ 4 h 26"/>
                <a:gd name="T58" fmla="*/ 64 w 64"/>
                <a:gd name="T59"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4" h="26">
                  <a:moveTo>
                    <a:pt x="64" y="0"/>
                  </a:moveTo>
                  <a:lnTo>
                    <a:pt x="64" y="0"/>
                  </a:lnTo>
                  <a:lnTo>
                    <a:pt x="56" y="2"/>
                  </a:lnTo>
                  <a:lnTo>
                    <a:pt x="50" y="2"/>
                  </a:lnTo>
                  <a:lnTo>
                    <a:pt x="50" y="2"/>
                  </a:lnTo>
                  <a:lnTo>
                    <a:pt x="30" y="0"/>
                  </a:lnTo>
                  <a:lnTo>
                    <a:pt x="30" y="0"/>
                  </a:lnTo>
                  <a:lnTo>
                    <a:pt x="24" y="0"/>
                  </a:lnTo>
                  <a:lnTo>
                    <a:pt x="24" y="0"/>
                  </a:lnTo>
                  <a:lnTo>
                    <a:pt x="14" y="0"/>
                  </a:lnTo>
                  <a:lnTo>
                    <a:pt x="14" y="0"/>
                  </a:lnTo>
                  <a:lnTo>
                    <a:pt x="8" y="6"/>
                  </a:lnTo>
                  <a:lnTo>
                    <a:pt x="2" y="12"/>
                  </a:lnTo>
                  <a:lnTo>
                    <a:pt x="0" y="20"/>
                  </a:lnTo>
                  <a:lnTo>
                    <a:pt x="0" y="24"/>
                  </a:lnTo>
                  <a:lnTo>
                    <a:pt x="2" y="26"/>
                  </a:lnTo>
                  <a:lnTo>
                    <a:pt x="2" y="26"/>
                  </a:lnTo>
                  <a:lnTo>
                    <a:pt x="4" y="26"/>
                  </a:lnTo>
                  <a:lnTo>
                    <a:pt x="4" y="26"/>
                  </a:lnTo>
                  <a:lnTo>
                    <a:pt x="12" y="24"/>
                  </a:lnTo>
                  <a:lnTo>
                    <a:pt x="18" y="22"/>
                  </a:lnTo>
                  <a:lnTo>
                    <a:pt x="18" y="22"/>
                  </a:lnTo>
                  <a:lnTo>
                    <a:pt x="38" y="22"/>
                  </a:lnTo>
                  <a:lnTo>
                    <a:pt x="38" y="22"/>
                  </a:lnTo>
                  <a:lnTo>
                    <a:pt x="46" y="20"/>
                  </a:lnTo>
                  <a:lnTo>
                    <a:pt x="56" y="16"/>
                  </a:lnTo>
                  <a:lnTo>
                    <a:pt x="60" y="12"/>
                  </a:lnTo>
                  <a:lnTo>
                    <a:pt x="64" y="8"/>
                  </a:lnTo>
                  <a:lnTo>
                    <a:pt x="64" y="4"/>
                  </a:lnTo>
                  <a:lnTo>
                    <a:pt x="64"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18" name="Freeform 103"/>
            <p:cNvSpPr>
              <a:spLocks/>
            </p:cNvSpPr>
            <p:nvPr/>
          </p:nvSpPr>
          <p:spPr bwMode="auto">
            <a:xfrm>
              <a:off x="2404" y="2486"/>
              <a:ext cx="64" cy="26"/>
            </a:xfrm>
            <a:custGeom>
              <a:avLst/>
              <a:gdLst>
                <a:gd name="T0" fmla="*/ 64 w 64"/>
                <a:gd name="T1" fmla="*/ 0 h 26"/>
                <a:gd name="T2" fmla="*/ 64 w 64"/>
                <a:gd name="T3" fmla="*/ 0 h 26"/>
                <a:gd name="T4" fmla="*/ 56 w 64"/>
                <a:gd name="T5" fmla="*/ 2 h 26"/>
                <a:gd name="T6" fmla="*/ 50 w 64"/>
                <a:gd name="T7" fmla="*/ 2 h 26"/>
                <a:gd name="T8" fmla="*/ 50 w 64"/>
                <a:gd name="T9" fmla="*/ 2 h 26"/>
                <a:gd name="T10" fmla="*/ 30 w 64"/>
                <a:gd name="T11" fmla="*/ 0 h 26"/>
                <a:gd name="T12" fmla="*/ 30 w 64"/>
                <a:gd name="T13" fmla="*/ 0 h 26"/>
                <a:gd name="T14" fmla="*/ 24 w 64"/>
                <a:gd name="T15" fmla="*/ 0 h 26"/>
                <a:gd name="T16" fmla="*/ 24 w 64"/>
                <a:gd name="T17" fmla="*/ 0 h 26"/>
                <a:gd name="T18" fmla="*/ 14 w 64"/>
                <a:gd name="T19" fmla="*/ 0 h 26"/>
                <a:gd name="T20" fmla="*/ 14 w 64"/>
                <a:gd name="T21" fmla="*/ 0 h 26"/>
                <a:gd name="T22" fmla="*/ 8 w 64"/>
                <a:gd name="T23" fmla="*/ 6 h 26"/>
                <a:gd name="T24" fmla="*/ 2 w 64"/>
                <a:gd name="T25" fmla="*/ 12 h 26"/>
                <a:gd name="T26" fmla="*/ 0 w 64"/>
                <a:gd name="T27" fmla="*/ 20 h 26"/>
                <a:gd name="T28" fmla="*/ 0 w 64"/>
                <a:gd name="T29" fmla="*/ 24 h 26"/>
                <a:gd name="T30" fmla="*/ 2 w 64"/>
                <a:gd name="T31" fmla="*/ 26 h 26"/>
                <a:gd name="T32" fmla="*/ 2 w 64"/>
                <a:gd name="T33" fmla="*/ 26 h 26"/>
                <a:gd name="T34" fmla="*/ 4 w 64"/>
                <a:gd name="T35" fmla="*/ 26 h 26"/>
                <a:gd name="T36" fmla="*/ 4 w 64"/>
                <a:gd name="T37" fmla="*/ 26 h 26"/>
                <a:gd name="T38" fmla="*/ 12 w 64"/>
                <a:gd name="T39" fmla="*/ 24 h 26"/>
                <a:gd name="T40" fmla="*/ 18 w 64"/>
                <a:gd name="T41" fmla="*/ 22 h 26"/>
                <a:gd name="T42" fmla="*/ 18 w 64"/>
                <a:gd name="T43" fmla="*/ 22 h 26"/>
                <a:gd name="T44" fmla="*/ 38 w 64"/>
                <a:gd name="T45" fmla="*/ 22 h 26"/>
                <a:gd name="T46" fmla="*/ 38 w 64"/>
                <a:gd name="T47" fmla="*/ 22 h 26"/>
                <a:gd name="T48" fmla="*/ 46 w 64"/>
                <a:gd name="T49" fmla="*/ 20 h 26"/>
                <a:gd name="T50" fmla="*/ 56 w 64"/>
                <a:gd name="T51" fmla="*/ 16 h 26"/>
                <a:gd name="T52" fmla="*/ 60 w 64"/>
                <a:gd name="T53" fmla="*/ 12 h 26"/>
                <a:gd name="T54" fmla="*/ 64 w 64"/>
                <a:gd name="T55" fmla="*/ 8 h 26"/>
                <a:gd name="T56" fmla="*/ 64 w 64"/>
                <a:gd name="T57" fmla="*/ 4 h 26"/>
                <a:gd name="T58" fmla="*/ 64 w 64"/>
                <a:gd name="T59"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4" h="26">
                  <a:moveTo>
                    <a:pt x="64" y="0"/>
                  </a:moveTo>
                  <a:lnTo>
                    <a:pt x="64" y="0"/>
                  </a:lnTo>
                  <a:lnTo>
                    <a:pt x="56" y="2"/>
                  </a:lnTo>
                  <a:lnTo>
                    <a:pt x="50" y="2"/>
                  </a:lnTo>
                  <a:lnTo>
                    <a:pt x="50" y="2"/>
                  </a:lnTo>
                  <a:lnTo>
                    <a:pt x="30" y="0"/>
                  </a:lnTo>
                  <a:lnTo>
                    <a:pt x="30" y="0"/>
                  </a:lnTo>
                  <a:lnTo>
                    <a:pt x="24" y="0"/>
                  </a:lnTo>
                  <a:lnTo>
                    <a:pt x="24" y="0"/>
                  </a:lnTo>
                  <a:lnTo>
                    <a:pt x="14" y="0"/>
                  </a:lnTo>
                  <a:lnTo>
                    <a:pt x="14" y="0"/>
                  </a:lnTo>
                  <a:lnTo>
                    <a:pt x="8" y="6"/>
                  </a:lnTo>
                  <a:lnTo>
                    <a:pt x="2" y="12"/>
                  </a:lnTo>
                  <a:lnTo>
                    <a:pt x="0" y="20"/>
                  </a:lnTo>
                  <a:lnTo>
                    <a:pt x="0" y="24"/>
                  </a:lnTo>
                  <a:lnTo>
                    <a:pt x="2" y="26"/>
                  </a:lnTo>
                  <a:lnTo>
                    <a:pt x="2" y="26"/>
                  </a:lnTo>
                  <a:lnTo>
                    <a:pt x="4" y="26"/>
                  </a:lnTo>
                  <a:lnTo>
                    <a:pt x="4" y="26"/>
                  </a:lnTo>
                  <a:lnTo>
                    <a:pt x="12" y="24"/>
                  </a:lnTo>
                  <a:lnTo>
                    <a:pt x="18" y="22"/>
                  </a:lnTo>
                  <a:lnTo>
                    <a:pt x="18" y="22"/>
                  </a:lnTo>
                  <a:lnTo>
                    <a:pt x="38" y="22"/>
                  </a:lnTo>
                  <a:lnTo>
                    <a:pt x="38" y="22"/>
                  </a:lnTo>
                  <a:lnTo>
                    <a:pt x="46" y="20"/>
                  </a:lnTo>
                  <a:lnTo>
                    <a:pt x="56" y="16"/>
                  </a:lnTo>
                  <a:lnTo>
                    <a:pt x="60" y="12"/>
                  </a:lnTo>
                  <a:lnTo>
                    <a:pt x="64" y="8"/>
                  </a:lnTo>
                  <a:lnTo>
                    <a:pt x="64" y="4"/>
                  </a:lnTo>
                  <a:lnTo>
                    <a:pt x="6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19" name="Freeform 104"/>
            <p:cNvSpPr>
              <a:spLocks/>
            </p:cNvSpPr>
            <p:nvPr/>
          </p:nvSpPr>
          <p:spPr bwMode="auto">
            <a:xfrm>
              <a:off x="2366" y="2512"/>
              <a:ext cx="62" cy="96"/>
            </a:xfrm>
            <a:custGeom>
              <a:avLst/>
              <a:gdLst>
                <a:gd name="T0" fmla="*/ 26 w 62"/>
                <a:gd name="T1" fmla="*/ 0 h 96"/>
                <a:gd name="T2" fmla="*/ 24 w 62"/>
                <a:gd name="T3" fmla="*/ 0 h 96"/>
                <a:gd name="T4" fmla="*/ 18 w 62"/>
                <a:gd name="T5" fmla="*/ 6 h 96"/>
                <a:gd name="T6" fmla="*/ 16 w 62"/>
                <a:gd name="T7" fmla="*/ 12 h 96"/>
                <a:gd name="T8" fmla="*/ 2 w 62"/>
                <a:gd name="T9" fmla="*/ 34 h 96"/>
                <a:gd name="T10" fmla="*/ 0 w 62"/>
                <a:gd name="T11" fmla="*/ 40 h 96"/>
                <a:gd name="T12" fmla="*/ 2 w 62"/>
                <a:gd name="T13" fmla="*/ 50 h 96"/>
                <a:gd name="T14" fmla="*/ 6 w 62"/>
                <a:gd name="T15" fmla="*/ 56 h 96"/>
                <a:gd name="T16" fmla="*/ 10 w 62"/>
                <a:gd name="T17" fmla="*/ 72 h 96"/>
                <a:gd name="T18" fmla="*/ 6 w 62"/>
                <a:gd name="T19" fmla="*/ 88 h 96"/>
                <a:gd name="T20" fmla="*/ 8 w 62"/>
                <a:gd name="T21" fmla="*/ 94 h 96"/>
                <a:gd name="T22" fmla="*/ 12 w 62"/>
                <a:gd name="T23" fmla="*/ 96 h 96"/>
                <a:gd name="T24" fmla="*/ 18 w 62"/>
                <a:gd name="T25" fmla="*/ 94 h 96"/>
                <a:gd name="T26" fmla="*/ 26 w 62"/>
                <a:gd name="T27" fmla="*/ 86 h 96"/>
                <a:gd name="T28" fmla="*/ 30 w 62"/>
                <a:gd name="T29" fmla="*/ 76 h 96"/>
                <a:gd name="T30" fmla="*/ 30 w 62"/>
                <a:gd name="T31" fmla="*/ 60 h 96"/>
                <a:gd name="T32" fmla="*/ 26 w 62"/>
                <a:gd name="T33" fmla="*/ 44 h 96"/>
                <a:gd name="T34" fmla="*/ 36 w 62"/>
                <a:gd name="T35" fmla="*/ 42 h 96"/>
                <a:gd name="T36" fmla="*/ 36 w 62"/>
                <a:gd name="T37" fmla="*/ 42 h 96"/>
                <a:gd name="T38" fmla="*/ 38 w 62"/>
                <a:gd name="T39" fmla="*/ 50 h 96"/>
                <a:gd name="T40" fmla="*/ 40 w 62"/>
                <a:gd name="T41" fmla="*/ 62 h 96"/>
                <a:gd name="T42" fmla="*/ 44 w 62"/>
                <a:gd name="T43" fmla="*/ 70 h 96"/>
                <a:gd name="T44" fmla="*/ 50 w 62"/>
                <a:gd name="T45" fmla="*/ 72 h 96"/>
                <a:gd name="T46" fmla="*/ 56 w 62"/>
                <a:gd name="T47" fmla="*/ 72 h 96"/>
                <a:gd name="T48" fmla="*/ 60 w 62"/>
                <a:gd name="T49" fmla="*/ 68 h 96"/>
                <a:gd name="T50" fmla="*/ 60 w 62"/>
                <a:gd name="T51" fmla="*/ 58 h 96"/>
                <a:gd name="T52" fmla="*/ 56 w 62"/>
                <a:gd name="T53" fmla="*/ 50 h 96"/>
                <a:gd name="T54" fmla="*/ 48 w 62"/>
                <a:gd name="T55" fmla="*/ 36 h 96"/>
                <a:gd name="T56" fmla="*/ 48 w 62"/>
                <a:gd name="T57" fmla="*/ 30 h 96"/>
                <a:gd name="T58" fmla="*/ 54 w 62"/>
                <a:gd name="T59" fmla="*/ 22 h 96"/>
                <a:gd name="T60" fmla="*/ 60 w 62"/>
                <a:gd name="T61" fmla="*/ 18 h 96"/>
                <a:gd name="T62" fmla="*/ 60 w 62"/>
                <a:gd name="T63" fmla="*/ 12 h 96"/>
                <a:gd name="T64" fmla="*/ 54 w 62"/>
                <a:gd name="T65" fmla="*/ 10 h 96"/>
                <a:gd name="T66" fmla="*/ 48 w 62"/>
                <a:gd name="T67" fmla="*/ 12 h 96"/>
                <a:gd name="T68" fmla="*/ 44 w 62"/>
                <a:gd name="T69" fmla="*/ 14 h 96"/>
                <a:gd name="T70" fmla="*/ 38 w 62"/>
                <a:gd name="T71" fmla="*/ 18 h 96"/>
                <a:gd name="T72" fmla="*/ 36 w 62"/>
                <a:gd name="T73" fmla="*/ 18 h 96"/>
                <a:gd name="T74" fmla="*/ 32 w 62"/>
                <a:gd name="T75" fmla="*/ 14 h 96"/>
                <a:gd name="T76" fmla="*/ 30 w 62"/>
                <a:gd name="T77" fmla="*/ 2 h 96"/>
                <a:gd name="T78" fmla="*/ 28 w 62"/>
                <a:gd name="T79"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2" h="96">
                  <a:moveTo>
                    <a:pt x="26" y="0"/>
                  </a:moveTo>
                  <a:lnTo>
                    <a:pt x="26" y="0"/>
                  </a:lnTo>
                  <a:lnTo>
                    <a:pt x="24" y="0"/>
                  </a:lnTo>
                  <a:lnTo>
                    <a:pt x="24" y="0"/>
                  </a:lnTo>
                  <a:lnTo>
                    <a:pt x="20" y="2"/>
                  </a:lnTo>
                  <a:lnTo>
                    <a:pt x="18" y="6"/>
                  </a:lnTo>
                  <a:lnTo>
                    <a:pt x="16" y="12"/>
                  </a:lnTo>
                  <a:lnTo>
                    <a:pt x="16" y="12"/>
                  </a:lnTo>
                  <a:lnTo>
                    <a:pt x="10" y="24"/>
                  </a:lnTo>
                  <a:lnTo>
                    <a:pt x="2" y="34"/>
                  </a:lnTo>
                  <a:lnTo>
                    <a:pt x="2" y="34"/>
                  </a:lnTo>
                  <a:lnTo>
                    <a:pt x="0" y="40"/>
                  </a:lnTo>
                  <a:lnTo>
                    <a:pt x="0" y="46"/>
                  </a:lnTo>
                  <a:lnTo>
                    <a:pt x="2" y="50"/>
                  </a:lnTo>
                  <a:lnTo>
                    <a:pt x="6" y="56"/>
                  </a:lnTo>
                  <a:lnTo>
                    <a:pt x="6" y="56"/>
                  </a:lnTo>
                  <a:lnTo>
                    <a:pt x="10" y="64"/>
                  </a:lnTo>
                  <a:lnTo>
                    <a:pt x="10" y="72"/>
                  </a:lnTo>
                  <a:lnTo>
                    <a:pt x="8" y="80"/>
                  </a:lnTo>
                  <a:lnTo>
                    <a:pt x="6" y="88"/>
                  </a:lnTo>
                  <a:lnTo>
                    <a:pt x="6" y="88"/>
                  </a:lnTo>
                  <a:lnTo>
                    <a:pt x="8" y="94"/>
                  </a:lnTo>
                  <a:lnTo>
                    <a:pt x="12" y="96"/>
                  </a:lnTo>
                  <a:lnTo>
                    <a:pt x="12" y="96"/>
                  </a:lnTo>
                  <a:lnTo>
                    <a:pt x="18" y="94"/>
                  </a:lnTo>
                  <a:lnTo>
                    <a:pt x="18" y="94"/>
                  </a:lnTo>
                  <a:lnTo>
                    <a:pt x="22" y="90"/>
                  </a:lnTo>
                  <a:lnTo>
                    <a:pt x="26" y="86"/>
                  </a:lnTo>
                  <a:lnTo>
                    <a:pt x="30" y="76"/>
                  </a:lnTo>
                  <a:lnTo>
                    <a:pt x="30" y="76"/>
                  </a:lnTo>
                  <a:lnTo>
                    <a:pt x="32" y="68"/>
                  </a:lnTo>
                  <a:lnTo>
                    <a:pt x="30" y="60"/>
                  </a:lnTo>
                  <a:lnTo>
                    <a:pt x="26" y="52"/>
                  </a:lnTo>
                  <a:lnTo>
                    <a:pt x="26" y="44"/>
                  </a:lnTo>
                  <a:lnTo>
                    <a:pt x="26" y="44"/>
                  </a:lnTo>
                  <a:lnTo>
                    <a:pt x="36" y="42"/>
                  </a:lnTo>
                  <a:lnTo>
                    <a:pt x="36" y="42"/>
                  </a:lnTo>
                  <a:lnTo>
                    <a:pt x="36" y="42"/>
                  </a:lnTo>
                  <a:lnTo>
                    <a:pt x="38" y="44"/>
                  </a:lnTo>
                  <a:lnTo>
                    <a:pt x="38" y="50"/>
                  </a:lnTo>
                  <a:lnTo>
                    <a:pt x="38" y="50"/>
                  </a:lnTo>
                  <a:lnTo>
                    <a:pt x="40" y="62"/>
                  </a:lnTo>
                  <a:lnTo>
                    <a:pt x="44" y="70"/>
                  </a:lnTo>
                  <a:lnTo>
                    <a:pt x="44" y="70"/>
                  </a:lnTo>
                  <a:lnTo>
                    <a:pt x="48" y="72"/>
                  </a:lnTo>
                  <a:lnTo>
                    <a:pt x="50" y="72"/>
                  </a:lnTo>
                  <a:lnTo>
                    <a:pt x="50" y="72"/>
                  </a:lnTo>
                  <a:lnTo>
                    <a:pt x="56" y="72"/>
                  </a:lnTo>
                  <a:lnTo>
                    <a:pt x="60" y="68"/>
                  </a:lnTo>
                  <a:lnTo>
                    <a:pt x="60" y="68"/>
                  </a:lnTo>
                  <a:lnTo>
                    <a:pt x="62" y="64"/>
                  </a:lnTo>
                  <a:lnTo>
                    <a:pt x="60" y="58"/>
                  </a:lnTo>
                  <a:lnTo>
                    <a:pt x="56" y="50"/>
                  </a:lnTo>
                  <a:lnTo>
                    <a:pt x="56" y="50"/>
                  </a:lnTo>
                  <a:lnTo>
                    <a:pt x="52" y="42"/>
                  </a:lnTo>
                  <a:lnTo>
                    <a:pt x="48" y="36"/>
                  </a:lnTo>
                  <a:lnTo>
                    <a:pt x="46" y="34"/>
                  </a:lnTo>
                  <a:lnTo>
                    <a:pt x="48" y="30"/>
                  </a:lnTo>
                  <a:lnTo>
                    <a:pt x="50" y="26"/>
                  </a:lnTo>
                  <a:lnTo>
                    <a:pt x="54" y="22"/>
                  </a:lnTo>
                  <a:lnTo>
                    <a:pt x="54" y="22"/>
                  </a:lnTo>
                  <a:lnTo>
                    <a:pt x="60" y="18"/>
                  </a:lnTo>
                  <a:lnTo>
                    <a:pt x="62" y="16"/>
                  </a:lnTo>
                  <a:lnTo>
                    <a:pt x="60" y="12"/>
                  </a:lnTo>
                  <a:lnTo>
                    <a:pt x="60" y="12"/>
                  </a:lnTo>
                  <a:lnTo>
                    <a:pt x="54" y="10"/>
                  </a:lnTo>
                  <a:lnTo>
                    <a:pt x="54" y="10"/>
                  </a:lnTo>
                  <a:lnTo>
                    <a:pt x="48" y="12"/>
                  </a:lnTo>
                  <a:lnTo>
                    <a:pt x="44" y="14"/>
                  </a:lnTo>
                  <a:lnTo>
                    <a:pt x="44" y="14"/>
                  </a:lnTo>
                  <a:lnTo>
                    <a:pt x="40" y="18"/>
                  </a:lnTo>
                  <a:lnTo>
                    <a:pt x="38" y="18"/>
                  </a:lnTo>
                  <a:lnTo>
                    <a:pt x="38" y="18"/>
                  </a:lnTo>
                  <a:lnTo>
                    <a:pt x="36" y="18"/>
                  </a:lnTo>
                  <a:lnTo>
                    <a:pt x="32" y="14"/>
                  </a:lnTo>
                  <a:lnTo>
                    <a:pt x="32" y="14"/>
                  </a:lnTo>
                  <a:lnTo>
                    <a:pt x="32" y="6"/>
                  </a:lnTo>
                  <a:lnTo>
                    <a:pt x="30" y="2"/>
                  </a:lnTo>
                  <a:lnTo>
                    <a:pt x="28" y="0"/>
                  </a:lnTo>
                  <a:lnTo>
                    <a:pt x="28" y="0"/>
                  </a:lnTo>
                  <a:lnTo>
                    <a:pt x="26"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20" name="Freeform 105"/>
            <p:cNvSpPr>
              <a:spLocks/>
            </p:cNvSpPr>
            <p:nvPr/>
          </p:nvSpPr>
          <p:spPr bwMode="auto">
            <a:xfrm>
              <a:off x="2366" y="2512"/>
              <a:ext cx="62" cy="96"/>
            </a:xfrm>
            <a:custGeom>
              <a:avLst/>
              <a:gdLst>
                <a:gd name="T0" fmla="*/ 26 w 62"/>
                <a:gd name="T1" fmla="*/ 0 h 96"/>
                <a:gd name="T2" fmla="*/ 24 w 62"/>
                <a:gd name="T3" fmla="*/ 0 h 96"/>
                <a:gd name="T4" fmla="*/ 18 w 62"/>
                <a:gd name="T5" fmla="*/ 6 h 96"/>
                <a:gd name="T6" fmla="*/ 16 w 62"/>
                <a:gd name="T7" fmla="*/ 12 h 96"/>
                <a:gd name="T8" fmla="*/ 2 w 62"/>
                <a:gd name="T9" fmla="*/ 34 h 96"/>
                <a:gd name="T10" fmla="*/ 0 w 62"/>
                <a:gd name="T11" fmla="*/ 40 h 96"/>
                <a:gd name="T12" fmla="*/ 2 w 62"/>
                <a:gd name="T13" fmla="*/ 50 h 96"/>
                <a:gd name="T14" fmla="*/ 6 w 62"/>
                <a:gd name="T15" fmla="*/ 56 h 96"/>
                <a:gd name="T16" fmla="*/ 10 w 62"/>
                <a:gd name="T17" fmla="*/ 72 h 96"/>
                <a:gd name="T18" fmla="*/ 6 w 62"/>
                <a:gd name="T19" fmla="*/ 88 h 96"/>
                <a:gd name="T20" fmla="*/ 8 w 62"/>
                <a:gd name="T21" fmla="*/ 94 h 96"/>
                <a:gd name="T22" fmla="*/ 12 w 62"/>
                <a:gd name="T23" fmla="*/ 96 h 96"/>
                <a:gd name="T24" fmla="*/ 18 w 62"/>
                <a:gd name="T25" fmla="*/ 94 h 96"/>
                <a:gd name="T26" fmla="*/ 26 w 62"/>
                <a:gd name="T27" fmla="*/ 86 h 96"/>
                <a:gd name="T28" fmla="*/ 30 w 62"/>
                <a:gd name="T29" fmla="*/ 76 h 96"/>
                <a:gd name="T30" fmla="*/ 30 w 62"/>
                <a:gd name="T31" fmla="*/ 60 h 96"/>
                <a:gd name="T32" fmla="*/ 26 w 62"/>
                <a:gd name="T33" fmla="*/ 44 h 96"/>
                <a:gd name="T34" fmla="*/ 36 w 62"/>
                <a:gd name="T35" fmla="*/ 42 h 96"/>
                <a:gd name="T36" fmla="*/ 36 w 62"/>
                <a:gd name="T37" fmla="*/ 42 h 96"/>
                <a:gd name="T38" fmla="*/ 38 w 62"/>
                <a:gd name="T39" fmla="*/ 50 h 96"/>
                <a:gd name="T40" fmla="*/ 40 w 62"/>
                <a:gd name="T41" fmla="*/ 62 h 96"/>
                <a:gd name="T42" fmla="*/ 44 w 62"/>
                <a:gd name="T43" fmla="*/ 70 h 96"/>
                <a:gd name="T44" fmla="*/ 50 w 62"/>
                <a:gd name="T45" fmla="*/ 72 h 96"/>
                <a:gd name="T46" fmla="*/ 56 w 62"/>
                <a:gd name="T47" fmla="*/ 72 h 96"/>
                <a:gd name="T48" fmla="*/ 60 w 62"/>
                <a:gd name="T49" fmla="*/ 68 h 96"/>
                <a:gd name="T50" fmla="*/ 60 w 62"/>
                <a:gd name="T51" fmla="*/ 58 h 96"/>
                <a:gd name="T52" fmla="*/ 56 w 62"/>
                <a:gd name="T53" fmla="*/ 50 h 96"/>
                <a:gd name="T54" fmla="*/ 48 w 62"/>
                <a:gd name="T55" fmla="*/ 36 h 96"/>
                <a:gd name="T56" fmla="*/ 48 w 62"/>
                <a:gd name="T57" fmla="*/ 30 h 96"/>
                <a:gd name="T58" fmla="*/ 54 w 62"/>
                <a:gd name="T59" fmla="*/ 22 h 96"/>
                <a:gd name="T60" fmla="*/ 60 w 62"/>
                <a:gd name="T61" fmla="*/ 18 h 96"/>
                <a:gd name="T62" fmla="*/ 60 w 62"/>
                <a:gd name="T63" fmla="*/ 12 h 96"/>
                <a:gd name="T64" fmla="*/ 54 w 62"/>
                <a:gd name="T65" fmla="*/ 10 h 96"/>
                <a:gd name="T66" fmla="*/ 48 w 62"/>
                <a:gd name="T67" fmla="*/ 12 h 96"/>
                <a:gd name="T68" fmla="*/ 44 w 62"/>
                <a:gd name="T69" fmla="*/ 14 h 96"/>
                <a:gd name="T70" fmla="*/ 38 w 62"/>
                <a:gd name="T71" fmla="*/ 18 h 96"/>
                <a:gd name="T72" fmla="*/ 36 w 62"/>
                <a:gd name="T73" fmla="*/ 18 h 96"/>
                <a:gd name="T74" fmla="*/ 32 w 62"/>
                <a:gd name="T75" fmla="*/ 14 h 96"/>
                <a:gd name="T76" fmla="*/ 30 w 62"/>
                <a:gd name="T77" fmla="*/ 2 h 96"/>
                <a:gd name="T78" fmla="*/ 28 w 62"/>
                <a:gd name="T79"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2" h="96">
                  <a:moveTo>
                    <a:pt x="26" y="0"/>
                  </a:moveTo>
                  <a:lnTo>
                    <a:pt x="26" y="0"/>
                  </a:lnTo>
                  <a:lnTo>
                    <a:pt x="24" y="0"/>
                  </a:lnTo>
                  <a:lnTo>
                    <a:pt x="24" y="0"/>
                  </a:lnTo>
                  <a:lnTo>
                    <a:pt x="20" y="2"/>
                  </a:lnTo>
                  <a:lnTo>
                    <a:pt x="18" y="6"/>
                  </a:lnTo>
                  <a:lnTo>
                    <a:pt x="16" y="12"/>
                  </a:lnTo>
                  <a:lnTo>
                    <a:pt x="16" y="12"/>
                  </a:lnTo>
                  <a:lnTo>
                    <a:pt x="10" y="24"/>
                  </a:lnTo>
                  <a:lnTo>
                    <a:pt x="2" y="34"/>
                  </a:lnTo>
                  <a:lnTo>
                    <a:pt x="2" y="34"/>
                  </a:lnTo>
                  <a:lnTo>
                    <a:pt x="0" y="40"/>
                  </a:lnTo>
                  <a:lnTo>
                    <a:pt x="0" y="46"/>
                  </a:lnTo>
                  <a:lnTo>
                    <a:pt x="2" y="50"/>
                  </a:lnTo>
                  <a:lnTo>
                    <a:pt x="6" y="56"/>
                  </a:lnTo>
                  <a:lnTo>
                    <a:pt x="6" y="56"/>
                  </a:lnTo>
                  <a:lnTo>
                    <a:pt x="10" y="64"/>
                  </a:lnTo>
                  <a:lnTo>
                    <a:pt x="10" y="72"/>
                  </a:lnTo>
                  <a:lnTo>
                    <a:pt x="8" y="80"/>
                  </a:lnTo>
                  <a:lnTo>
                    <a:pt x="6" y="88"/>
                  </a:lnTo>
                  <a:lnTo>
                    <a:pt x="6" y="88"/>
                  </a:lnTo>
                  <a:lnTo>
                    <a:pt x="8" y="94"/>
                  </a:lnTo>
                  <a:lnTo>
                    <a:pt x="12" y="96"/>
                  </a:lnTo>
                  <a:lnTo>
                    <a:pt x="12" y="96"/>
                  </a:lnTo>
                  <a:lnTo>
                    <a:pt x="18" y="94"/>
                  </a:lnTo>
                  <a:lnTo>
                    <a:pt x="18" y="94"/>
                  </a:lnTo>
                  <a:lnTo>
                    <a:pt x="22" y="90"/>
                  </a:lnTo>
                  <a:lnTo>
                    <a:pt x="26" y="86"/>
                  </a:lnTo>
                  <a:lnTo>
                    <a:pt x="30" y="76"/>
                  </a:lnTo>
                  <a:lnTo>
                    <a:pt x="30" y="76"/>
                  </a:lnTo>
                  <a:lnTo>
                    <a:pt x="32" y="68"/>
                  </a:lnTo>
                  <a:lnTo>
                    <a:pt x="30" y="60"/>
                  </a:lnTo>
                  <a:lnTo>
                    <a:pt x="26" y="52"/>
                  </a:lnTo>
                  <a:lnTo>
                    <a:pt x="26" y="44"/>
                  </a:lnTo>
                  <a:lnTo>
                    <a:pt x="26" y="44"/>
                  </a:lnTo>
                  <a:lnTo>
                    <a:pt x="36" y="42"/>
                  </a:lnTo>
                  <a:lnTo>
                    <a:pt x="36" y="42"/>
                  </a:lnTo>
                  <a:lnTo>
                    <a:pt x="36" y="42"/>
                  </a:lnTo>
                  <a:lnTo>
                    <a:pt x="38" y="44"/>
                  </a:lnTo>
                  <a:lnTo>
                    <a:pt x="38" y="50"/>
                  </a:lnTo>
                  <a:lnTo>
                    <a:pt x="38" y="50"/>
                  </a:lnTo>
                  <a:lnTo>
                    <a:pt x="40" y="62"/>
                  </a:lnTo>
                  <a:lnTo>
                    <a:pt x="44" y="70"/>
                  </a:lnTo>
                  <a:lnTo>
                    <a:pt x="44" y="70"/>
                  </a:lnTo>
                  <a:lnTo>
                    <a:pt x="48" y="72"/>
                  </a:lnTo>
                  <a:lnTo>
                    <a:pt x="50" y="72"/>
                  </a:lnTo>
                  <a:lnTo>
                    <a:pt x="50" y="72"/>
                  </a:lnTo>
                  <a:lnTo>
                    <a:pt x="56" y="72"/>
                  </a:lnTo>
                  <a:lnTo>
                    <a:pt x="60" y="68"/>
                  </a:lnTo>
                  <a:lnTo>
                    <a:pt x="60" y="68"/>
                  </a:lnTo>
                  <a:lnTo>
                    <a:pt x="62" y="64"/>
                  </a:lnTo>
                  <a:lnTo>
                    <a:pt x="60" y="58"/>
                  </a:lnTo>
                  <a:lnTo>
                    <a:pt x="56" y="50"/>
                  </a:lnTo>
                  <a:lnTo>
                    <a:pt x="56" y="50"/>
                  </a:lnTo>
                  <a:lnTo>
                    <a:pt x="52" y="42"/>
                  </a:lnTo>
                  <a:lnTo>
                    <a:pt x="48" y="36"/>
                  </a:lnTo>
                  <a:lnTo>
                    <a:pt x="46" y="34"/>
                  </a:lnTo>
                  <a:lnTo>
                    <a:pt x="48" y="30"/>
                  </a:lnTo>
                  <a:lnTo>
                    <a:pt x="50" y="26"/>
                  </a:lnTo>
                  <a:lnTo>
                    <a:pt x="54" y="22"/>
                  </a:lnTo>
                  <a:lnTo>
                    <a:pt x="54" y="22"/>
                  </a:lnTo>
                  <a:lnTo>
                    <a:pt x="60" y="18"/>
                  </a:lnTo>
                  <a:lnTo>
                    <a:pt x="62" y="16"/>
                  </a:lnTo>
                  <a:lnTo>
                    <a:pt x="60" y="12"/>
                  </a:lnTo>
                  <a:lnTo>
                    <a:pt x="60" y="12"/>
                  </a:lnTo>
                  <a:lnTo>
                    <a:pt x="54" y="10"/>
                  </a:lnTo>
                  <a:lnTo>
                    <a:pt x="54" y="10"/>
                  </a:lnTo>
                  <a:lnTo>
                    <a:pt x="48" y="12"/>
                  </a:lnTo>
                  <a:lnTo>
                    <a:pt x="44" y="14"/>
                  </a:lnTo>
                  <a:lnTo>
                    <a:pt x="44" y="14"/>
                  </a:lnTo>
                  <a:lnTo>
                    <a:pt x="40" y="18"/>
                  </a:lnTo>
                  <a:lnTo>
                    <a:pt x="38" y="18"/>
                  </a:lnTo>
                  <a:lnTo>
                    <a:pt x="38" y="18"/>
                  </a:lnTo>
                  <a:lnTo>
                    <a:pt x="36" y="18"/>
                  </a:lnTo>
                  <a:lnTo>
                    <a:pt x="32" y="14"/>
                  </a:lnTo>
                  <a:lnTo>
                    <a:pt x="32" y="14"/>
                  </a:lnTo>
                  <a:lnTo>
                    <a:pt x="32" y="6"/>
                  </a:lnTo>
                  <a:lnTo>
                    <a:pt x="30" y="2"/>
                  </a:lnTo>
                  <a:lnTo>
                    <a:pt x="28" y="0"/>
                  </a:lnTo>
                  <a:lnTo>
                    <a:pt x="28" y="0"/>
                  </a:lnTo>
                  <a:lnTo>
                    <a:pt x="2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21" name="Freeform 106"/>
            <p:cNvSpPr>
              <a:spLocks/>
            </p:cNvSpPr>
            <p:nvPr/>
          </p:nvSpPr>
          <p:spPr bwMode="auto">
            <a:xfrm>
              <a:off x="2186" y="2600"/>
              <a:ext cx="142" cy="50"/>
            </a:xfrm>
            <a:custGeom>
              <a:avLst/>
              <a:gdLst>
                <a:gd name="T0" fmla="*/ 8 w 142"/>
                <a:gd name="T1" fmla="*/ 0 h 50"/>
                <a:gd name="T2" fmla="*/ 8 w 142"/>
                <a:gd name="T3" fmla="*/ 0 h 50"/>
                <a:gd name="T4" fmla="*/ 6 w 142"/>
                <a:gd name="T5" fmla="*/ 0 h 50"/>
                <a:gd name="T6" fmla="*/ 6 w 142"/>
                <a:gd name="T7" fmla="*/ 0 h 50"/>
                <a:gd name="T8" fmla="*/ 0 w 142"/>
                <a:gd name="T9" fmla="*/ 4 h 50"/>
                <a:gd name="T10" fmla="*/ 0 w 142"/>
                <a:gd name="T11" fmla="*/ 8 h 50"/>
                <a:gd name="T12" fmla="*/ 2 w 142"/>
                <a:gd name="T13" fmla="*/ 12 h 50"/>
                <a:gd name="T14" fmla="*/ 6 w 142"/>
                <a:gd name="T15" fmla="*/ 18 h 50"/>
                <a:gd name="T16" fmla="*/ 16 w 142"/>
                <a:gd name="T17" fmla="*/ 26 h 50"/>
                <a:gd name="T18" fmla="*/ 24 w 142"/>
                <a:gd name="T19" fmla="*/ 32 h 50"/>
                <a:gd name="T20" fmla="*/ 24 w 142"/>
                <a:gd name="T21" fmla="*/ 32 h 50"/>
                <a:gd name="T22" fmla="*/ 32 w 142"/>
                <a:gd name="T23" fmla="*/ 36 h 50"/>
                <a:gd name="T24" fmla="*/ 42 w 142"/>
                <a:gd name="T25" fmla="*/ 38 h 50"/>
                <a:gd name="T26" fmla="*/ 62 w 142"/>
                <a:gd name="T27" fmla="*/ 40 h 50"/>
                <a:gd name="T28" fmla="*/ 62 w 142"/>
                <a:gd name="T29" fmla="*/ 40 h 50"/>
                <a:gd name="T30" fmla="*/ 100 w 142"/>
                <a:gd name="T31" fmla="*/ 46 h 50"/>
                <a:gd name="T32" fmla="*/ 100 w 142"/>
                <a:gd name="T33" fmla="*/ 46 h 50"/>
                <a:gd name="T34" fmla="*/ 112 w 142"/>
                <a:gd name="T35" fmla="*/ 48 h 50"/>
                <a:gd name="T36" fmla="*/ 126 w 142"/>
                <a:gd name="T37" fmla="*/ 50 h 50"/>
                <a:gd name="T38" fmla="*/ 126 w 142"/>
                <a:gd name="T39" fmla="*/ 50 h 50"/>
                <a:gd name="T40" fmla="*/ 134 w 142"/>
                <a:gd name="T41" fmla="*/ 50 h 50"/>
                <a:gd name="T42" fmla="*/ 142 w 142"/>
                <a:gd name="T43" fmla="*/ 46 h 50"/>
                <a:gd name="T44" fmla="*/ 142 w 142"/>
                <a:gd name="T45" fmla="*/ 46 h 50"/>
                <a:gd name="T46" fmla="*/ 140 w 142"/>
                <a:gd name="T47" fmla="*/ 44 h 50"/>
                <a:gd name="T48" fmla="*/ 142 w 142"/>
                <a:gd name="T49" fmla="*/ 44 h 50"/>
                <a:gd name="T50" fmla="*/ 142 w 142"/>
                <a:gd name="T51" fmla="*/ 44 h 50"/>
                <a:gd name="T52" fmla="*/ 124 w 142"/>
                <a:gd name="T53" fmla="*/ 38 h 50"/>
                <a:gd name="T54" fmla="*/ 116 w 142"/>
                <a:gd name="T55" fmla="*/ 36 h 50"/>
                <a:gd name="T56" fmla="*/ 110 w 142"/>
                <a:gd name="T57" fmla="*/ 32 h 50"/>
                <a:gd name="T58" fmla="*/ 110 w 142"/>
                <a:gd name="T59" fmla="*/ 32 h 50"/>
                <a:gd name="T60" fmla="*/ 104 w 142"/>
                <a:gd name="T61" fmla="*/ 26 h 50"/>
                <a:gd name="T62" fmla="*/ 100 w 142"/>
                <a:gd name="T63" fmla="*/ 20 h 50"/>
                <a:gd name="T64" fmla="*/ 100 w 142"/>
                <a:gd name="T65" fmla="*/ 20 h 50"/>
                <a:gd name="T66" fmla="*/ 92 w 142"/>
                <a:gd name="T67" fmla="*/ 14 h 50"/>
                <a:gd name="T68" fmla="*/ 82 w 142"/>
                <a:gd name="T69" fmla="*/ 12 h 50"/>
                <a:gd name="T70" fmla="*/ 82 w 142"/>
                <a:gd name="T71" fmla="*/ 12 h 50"/>
                <a:gd name="T72" fmla="*/ 78 w 142"/>
                <a:gd name="T73" fmla="*/ 10 h 50"/>
                <a:gd name="T74" fmla="*/ 78 w 142"/>
                <a:gd name="T75" fmla="*/ 10 h 50"/>
                <a:gd name="T76" fmla="*/ 72 w 142"/>
                <a:gd name="T77" fmla="*/ 12 h 50"/>
                <a:gd name="T78" fmla="*/ 68 w 142"/>
                <a:gd name="T79" fmla="*/ 16 h 50"/>
                <a:gd name="T80" fmla="*/ 68 w 142"/>
                <a:gd name="T81" fmla="*/ 16 h 50"/>
                <a:gd name="T82" fmla="*/ 60 w 142"/>
                <a:gd name="T83" fmla="*/ 20 h 50"/>
                <a:gd name="T84" fmla="*/ 52 w 142"/>
                <a:gd name="T85" fmla="*/ 22 h 50"/>
                <a:gd name="T86" fmla="*/ 52 w 142"/>
                <a:gd name="T87" fmla="*/ 22 h 50"/>
                <a:gd name="T88" fmla="*/ 48 w 142"/>
                <a:gd name="T89" fmla="*/ 20 h 50"/>
                <a:gd name="T90" fmla="*/ 48 w 142"/>
                <a:gd name="T91" fmla="*/ 20 h 50"/>
                <a:gd name="T92" fmla="*/ 44 w 142"/>
                <a:gd name="T93" fmla="*/ 18 h 50"/>
                <a:gd name="T94" fmla="*/ 42 w 142"/>
                <a:gd name="T95" fmla="*/ 16 h 50"/>
                <a:gd name="T96" fmla="*/ 38 w 142"/>
                <a:gd name="T97" fmla="*/ 12 h 50"/>
                <a:gd name="T98" fmla="*/ 38 w 142"/>
                <a:gd name="T99" fmla="*/ 12 h 50"/>
                <a:gd name="T100" fmla="*/ 32 w 142"/>
                <a:gd name="T101" fmla="*/ 8 h 50"/>
                <a:gd name="T102" fmla="*/ 24 w 142"/>
                <a:gd name="T103" fmla="*/ 4 h 50"/>
                <a:gd name="T104" fmla="*/ 24 w 142"/>
                <a:gd name="T105" fmla="*/ 4 h 50"/>
                <a:gd name="T106" fmla="*/ 16 w 142"/>
                <a:gd name="T107" fmla="*/ 2 h 50"/>
                <a:gd name="T108" fmla="*/ 8 w 142"/>
                <a:gd name="T109"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42" h="50">
                  <a:moveTo>
                    <a:pt x="8" y="0"/>
                  </a:moveTo>
                  <a:lnTo>
                    <a:pt x="8" y="0"/>
                  </a:lnTo>
                  <a:lnTo>
                    <a:pt x="6" y="0"/>
                  </a:lnTo>
                  <a:lnTo>
                    <a:pt x="6" y="0"/>
                  </a:lnTo>
                  <a:lnTo>
                    <a:pt x="0" y="4"/>
                  </a:lnTo>
                  <a:lnTo>
                    <a:pt x="0" y="8"/>
                  </a:lnTo>
                  <a:lnTo>
                    <a:pt x="2" y="12"/>
                  </a:lnTo>
                  <a:lnTo>
                    <a:pt x="6" y="18"/>
                  </a:lnTo>
                  <a:lnTo>
                    <a:pt x="16" y="26"/>
                  </a:lnTo>
                  <a:lnTo>
                    <a:pt x="24" y="32"/>
                  </a:lnTo>
                  <a:lnTo>
                    <a:pt x="24" y="32"/>
                  </a:lnTo>
                  <a:lnTo>
                    <a:pt x="32" y="36"/>
                  </a:lnTo>
                  <a:lnTo>
                    <a:pt x="42" y="38"/>
                  </a:lnTo>
                  <a:lnTo>
                    <a:pt x="62" y="40"/>
                  </a:lnTo>
                  <a:lnTo>
                    <a:pt x="62" y="40"/>
                  </a:lnTo>
                  <a:lnTo>
                    <a:pt x="100" y="46"/>
                  </a:lnTo>
                  <a:lnTo>
                    <a:pt x="100" y="46"/>
                  </a:lnTo>
                  <a:lnTo>
                    <a:pt x="112" y="48"/>
                  </a:lnTo>
                  <a:lnTo>
                    <a:pt x="126" y="50"/>
                  </a:lnTo>
                  <a:lnTo>
                    <a:pt x="126" y="50"/>
                  </a:lnTo>
                  <a:lnTo>
                    <a:pt x="134" y="50"/>
                  </a:lnTo>
                  <a:lnTo>
                    <a:pt x="142" y="46"/>
                  </a:lnTo>
                  <a:lnTo>
                    <a:pt x="142" y="46"/>
                  </a:lnTo>
                  <a:lnTo>
                    <a:pt x="140" y="44"/>
                  </a:lnTo>
                  <a:lnTo>
                    <a:pt x="142" y="44"/>
                  </a:lnTo>
                  <a:lnTo>
                    <a:pt x="142" y="44"/>
                  </a:lnTo>
                  <a:lnTo>
                    <a:pt x="124" y="38"/>
                  </a:lnTo>
                  <a:lnTo>
                    <a:pt x="116" y="36"/>
                  </a:lnTo>
                  <a:lnTo>
                    <a:pt x="110" y="32"/>
                  </a:lnTo>
                  <a:lnTo>
                    <a:pt x="110" y="32"/>
                  </a:lnTo>
                  <a:lnTo>
                    <a:pt x="104" y="26"/>
                  </a:lnTo>
                  <a:lnTo>
                    <a:pt x="100" y="20"/>
                  </a:lnTo>
                  <a:lnTo>
                    <a:pt x="100" y="20"/>
                  </a:lnTo>
                  <a:lnTo>
                    <a:pt x="92" y="14"/>
                  </a:lnTo>
                  <a:lnTo>
                    <a:pt x="82" y="12"/>
                  </a:lnTo>
                  <a:lnTo>
                    <a:pt x="82" y="12"/>
                  </a:lnTo>
                  <a:lnTo>
                    <a:pt x="78" y="10"/>
                  </a:lnTo>
                  <a:lnTo>
                    <a:pt x="78" y="10"/>
                  </a:lnTo>
                  <a:lnTo>
                    <a:pt x="72" y="12"/>
                  </a:lnTo>
                  <a:lnTo>
                    <a:pt x="68" y="16"/>
                  </a:lnTo>
                  <a:lnTo>
                    <a:pt x="68" y="16"/>
                  </a:lnTo>
                  <a:lnTo>
                    <a:pt x="60" y="20"/>
                  </a:lnTo>
                  <a:lnTo>
                    <a:pt x="52" y="22"/>
                  </a:lnTo>
                  <a:lnTo>
                    <a:pt x="52" y="22"/>
                  </a:lnTo>
                  <a:lnTo>
                    <a:pt x="48" y="20"/>
                  </a:lnTo>
                  <a:lnTo>
                    <a:pt x="48" y="20"/>
                  </a:lnTo>
                  <a:lnTo>
                    <a:pt x="44" y="18"/>
                  </a:lnTo>
                  <a:lnTo>
                    <a:pt x="42" y="16"/>
                  </a:lnTo>
                  <a:lnTo>
                    <a:pt x="38" y="12"/>
                  </a:lnTo>
                  <a:lnTo>
                    <a:pt x="38" y="12"/>
                  </a:lnTo>
                  <a:lnTo>
                    <a:pt x="32" y="8"/>
                  </a:lnTo>
                  <a:lnTo>
                    <a:pt x="24" y="4"/>
                  </a:lnTo>
                  <a:lnTo>
                    <a:pt x="24" y="4"/>
                  </a:lnTo>
                  <a:lnTo>
                    <a:pt x="16" y="2"/>
                  </a:lnTo>
                  <a:lnTo>
                    <a:pt x="8"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22" name="Freeform 107"/>
            <p:cNvSpPr>
              <a:spLocks/>
            </p:cNvSpPr>
            <p:nvPr/>
          </p:nvSpPr>
          <p:spPr bwMode="auto">
            <a:xfrm>
              <a:off x="2186" y="2600"/>
              <a:ext cx="142" cy="50"/>
            </a:xfrm>
            <a:custGeom>
              <a:avLst/>
              <a:gdLst>
                <a:gd name="T0" fmla="*/ 8 w 142"/>
                <a:gd name="T1" fmla="*/ 0 h 50"/>
                <a:gd name="T2" fmla="*/ 8 w 142"/>
                <a:gd name="T3" fmla="*/ 0 h 50"/>
                <a:gd name="T4" fmla="*/ 6 w 142"/>
                <a:gd name="T5" fmla="*/ 0 h 50"/>
                <a:gd name="T6" fmla="*/ 6 w 142"/>
                <a:gd name="T7" fmla="*/ 0 h 50"/>
                <a:gd name="T8" fmla="*/ 0 w 142"/>
                <a:gd name="T9" fmla="*/ 4 h 50"/>
                <a:gd name="T10" fmla="*/ 0 w 142"/>
                <a:gd name="T11" fmla="*/ 8 h 50"/>
                <a:gd name="T12" fmla="*/ 2 w 142"/>
                <a:gd name="T13" fmla="*/ 12 h 50"/>
                <a:gd name="T14" fmla="*/ 6 w 142"/>
                <a:gd name="T15" fmla="*/ 18 h 50"/>
                <a:gd name="T16" fmla="*/ 16 w 142"/>
                <a:gd name="T17" fmla="*/ 26 h 50"/>
                <a:gd name="T18" fmla="*/ 24 w 142"/>
                <a:gd name="T19" fmla="*/ 32 h 50"/>
                <a:gd name="T20" fmla="*/ 24 w 142"/>
                <a:gd name="T21" fmla="*/ 32 h 50"/>
                <a:gd name="T22" fmla="*/ 32 w 142"/>
                <a:gd name="T23" fmla="*/ 36 h 50"/>
                <a:gd name="T24" fmla="*/ 42 w 142"/>
                <a:gd name="T25" fmla="*/ 38 h 50"/>
                <a:gd name="T26" fmla="*/ 62 w 142"/>
                <a:gd name="T27" fmla="*/ 40 h 50"/>
                <a:gd name="T28" fmla="*/ 62 w 142"/>
                <a:gd name="T29" fmla="*/ 40 h 50"/>
                <a:gd name="T30" fmla="*/ 100 w 142"/>
                <a:gd name="T31" fmla="*/ 46 h 50"/>
                <a:gd name="T32" fmla="*/ 100 w 142"/>
                <a:gd name="T33" fmla="*/ 46 h 50"/>
                <a:gd name="T34" fmla="*/ 112 w 142"/>
                <a:gd name="T35" fmla="*/ 48 h 50"/>
                <a:gd name="T36" fmla="*/ 126 w 142"/>
                <a:gd name="T37" fmla="*/ 50 h 50"/>
                <a:gd name="T38" fmla="*/ 126 w 142"/>
                <a:gd name="T39" fmla="*/ 50 h 50"/>
                <a:gd name="T40" fmla="*/ 134 w 142"/>
                <a:gd name="T41" fmla="*/ 50 h 50"/>
                <a:gd name="T42" fmla="*/ 142 w 142"/>
                <a:gd name="T43" fmla="*/ 46 h 50"/>
                <a:gd name="T44" fmla="*/ 142 w 142"/>
                <a:gd name="T45" fmla="*/ 46 h 50"/>
                <a:gd name="T46" fmla="*/ 140 w 142"/>
                <a:gd name="T47" fmla="*/ 44 h 50"/>
                <a:gd name="T48" fmla="*/ 142 w 142"/>
                <a:gd name="T49" fmla="*/ 44 h 50"/>
                <a:gd name="T50" fmla="*/ 142 w 142"/>
                <a:gd name="T51" fmla="*/ 44 h 50"/>
                <a:gd name="T52" fmla="*/ 124 w 142"/>
                <a:gd name="T53" fmla="*/ 38 h 50"/>
                <a:gd name="T54" fmla="*/ 116 w 142"/>
                <a:gd name="T55" fmla="*/ 36 h 50"/>
                <a:gd name="T56" fmla="*/ 110 w 142"/>
                <a:gd name="T57" fmla="*/ 32 h 50"/>
                <a:gd name="T58" fmla="*/ 110 w 142"/>
                <a:gd name="T59" fmla="*/ 32 h 50"/>
                <a:gd name="T60" fmla="*/ 104 w 142"/>
                <a:gd name="T61" fmla="*/ 26 h 50"/>
                <a:gd name="T62" fmla="*/ 100 w 142"/>
                <a:gd name="T63" fmla="*/ 20 h 50"/>
                <a:gd name="T64" fmla="*/ 100 w 142"/>
                <a:gd name="T65" fmla="*/ 20 h 50"/>
                <a:gd name="T66" fmla="*/ 92 w 142"/>
                <a:gd name="T67" fmla="*/ 14 h 50"/>
                <a:gd name="T68" fmla="*/ 82 w 142"/>
                <a:gd name="T69" fmla="*/ 12 h 50"/>
                <a:gd name="T70" fmla="*/ 82 w 142"/>
                <a:gd name="T71" fmla="*/ 12 h 50"/>
                <a:gd name="T72" fmla="*/ 78 w 142"/>
                <a:gd name="T73" fmla="*/ 10 h 50"/>
                <a:gd name="T74" fmla="*/ 78 w 142"/>
                <a:gd name="T75" fmla="*/ 10 h 50"/>
                <a:gd name="T76" fmla="*/ 72 w 142"/>
                <a:gd name="T77" fmla="*/ 12 h 50"/>
                <a:gd name="T78" fmla="*/ 68 w 142"/>
                <a:gd name="T79" fmla="*/ 16 h 50"/>
                <a:gd name="T80" fmla="*/ 68 w 142"/>
                <a:gd name="T81" fmla="*/ 16 h 50"/>
                <a:gd name="T82" fmla="*/ 60 w 142"/>
                <a:gd name="T83" fmla="*/ 20 h 50"/>
                <a:gd name="T84" fmla="*/ 52 w 142"/>
                <a:gd name="T85" fmla="*/ 22 h 50"/>
                <a:gd name="T86" fmla="*/ 52 w 142"/>
                <a:gd name="T87" fmla="*/ 22 h 50"/>
                <a:gd name="T88" fmla="*/ 48 w 142"/>
                <a:gd name="T89" fmla="*/ 20 h 50"/>
                <a:gd name="T90" fmla="*/ 48 w 142"/>
                <a:gd name="T91" fmla="*/ 20 h 50"/>
                <a:gd name="T92" fmla="*/ 44 w 142"/>
                <a:gd name="T93" fmla="*/ 18 h 50"/>
                <a:gd name="T94" fmla="*/ 42 w 142"/>
                <a:gd name="T95" fmla="*/ 16 h 50"/>
                <a:gd name="T96" fmla="*/ 38 w 142"/>
                <a:gd name="T97" fmla="*/ 12 h 50"/>
                <a:gd name="T98" fmla="*/ 38 w 142"/>
                <a:gd name="T99" fmla="*/ 12 h 50"/>
                <a:gd name="T100" fmla="*/ 32 w 142"/>
                <a:gd name="T101" fmla="*/ 8 h 50"/>
                <a:gd name="T102" fmla="*/ 24 w 142"/>
                <a:gd name="T103" fmla="*/ 4 h 50"/>
                <a:gd name="T104" fmla="*/ 24 w 142"/>
                <a:gd name="T105" fmla="*/ 4 h 50"/>
                <a:gd name="T106" fmla="*/ 16 w 142"/>
                <a:gd name="T107" fmla="*/ 2 h 50"/>
                <a:gd name="T108" fmla="*/ 8 w 142"/>
                <a:gd name="T109"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42" h="50">
                  <a:moveTo>
                    <a:pt x="8" y="0"/>
                  </a:moveTo>
                  <a:lnTo>
                    <a:pt x="8" y="0"/>
                  </a:lnTo>
                  <a:lnTo>
                    <a:pt x="6" y="0"/>
                  </a:lnTo>
                  <a:lnTo>
                    <a:pt x="6" y="0"/>
                  </a:lnTo>
                  <a:lnTo>
                    <a:pt x="0" y="4"/>
                  </a:lnTo>
                  <a:lnTo>
                    <a:pt x="0" y="8"/>
                  </a:lnTo>
                  <a:lnTo>
                    <a:pt x="2" y="12"/>
                  </a:lnTo>
                  <a:lnTo>
                    <a:pt x="6" y="18"/>
                  </a:lnTo>
                  <a:lnTo>
                    <a:pt x="16" y="26"/>
                  </a:lnTo>
                  <a:lnTo>
                    <a:pt x="24" y="32"/>
                  </a:lnTo>
                  <a:lnTo>
                    <a:pt x="24" y="32"/>
                  </a:lnTo>
                  <a:lnTo>
                    <a:pt x="32" y="36"/>
                  </a:lnTo>
                  <a:lnTo>
                    <a:pt x="42" y="38"/>
                  </a:lnTo>
                  <a:lnTo>
                    <a:pt x="62" y="40"/>
                  </a:lnTo>
                  <a:lnTo>
                    <a:pt x="62" y="40"/>
                  </a:lnTo>
                  <a:lnTo>
                    <a:pt x="100" y="46"/>
                  </a:lnTo>
                  <a:lnTo>
                    <a:pt x="100" y="46"/>
                  </a:lnTo>
                  <a:lnTo>
                    <a:pt x="112" y="48"/>
                  </a:lnTo>
                  <a:lnTo>
                    <a:pt x="126" y="50"/>
                  </a:lnTo>
                  <a:lnTo>
                    <a:pt x="126" y="50"/>
                  </a:lnTo>
                  <a:lnTo>
                    <a:pt x="134" y="50"/>
                  </a:lnTo>
                  <a:lnTo>
                    <a:pt x="142" y="46"/>
                  </a:lnTo>
                  <a:lnTo>
                    <a:pt x="142" y="46"/>
                  </a:lnTo>
                  <a:lnTo>
                    <a:pt x="140" y="44"/>
                  </a:lnTo>
                  <a:lnTo>
                    <a:pt x="142" y="44"/>
                  </a:lnTo>
                  <a:lnTo>
                    <a:pt x="142" y="44"/>
                  </a:lnTo>
                  <a:lnTo>
                    <a:pt x="124" y="38"/>
                  </a:lnTo>
                  <a:lnTo>
                    <a:pt x="116" y="36"/>
                  </a:lnTo>
                  <a:lnTo>
                    <a:pt x="110" y="32"/>
                  </a:lnTo>
                  <a:lnTo>
                    <a:pt x="110" y="32"/>
                  </a:lnTo>
                  <a:lnTo>
                    <a:pt x="104" y="26"/>
                  </a:lnTo>
                  <a:lnTo>
                    <a:pt x="100" y="20"/>
                  </a:lnTo>
                  <a:lnTo>
                    <a:pt x="100" y="20"/>
                  </a:lnTo>
                  <a:lnTo>
                    <a:pt x="92" y="14"/>
                  </a:lnTo>
                  <a:lnTo>
                    <a:pt x="82" y="12"/>
                  </a:lnTo>
                  <a:lnTo>
                    <a:pt x="82" y="12"/>
                  </a:lnTo>
                  <a:lnTo>
                    <a:pt x="78" y="10"/>
                  </a:lnTo>
                  <a:lnTo>
                    <a:pt x="78" y="10"/>
                  </a:lnTo>
                  <a:lnTo>
                    <a:pt x="72" y="12"/>
                  </a:lnTo>
                  <a:lnTo>
                    <a:pt x="68" y="16"/>
                  </a:lnTo>
                  <a:lnTo>
                    <a:pt x="68" y="16"/>
                  </a:lnTo>
                  <a:lnTo>
                    <a:pt x="60" y="20"/>
                  </a:lnTo>
                  <a:lnTo>
                    <a:pt x="52" y="22"/>
                  </a:lnTo>
                  <a:lnTo>
                    <a:pt x="52" y="22"/>
                  </a:lnTo>
                  <a:lnTo>
                    <a:pt x="48" y="20"/>
                  </a:lnTo>
                  <a:lnTo>
                    <a:pt x="48" y="20"/>
                  </a:lnTo>
                  <a:lnTo>
                    <a:pt x="44" y="18"/>
                  </a:lnTo>
                  <a:lnTo>
                    <a:pt x="42" y="16"/>
                  </a:lnTo>
                  <a:lnTo>
                    <a:pt x="38" y="12"/>
                  </a:lnTo>
                  <a:lnTo>
                    <a:pt x="38" y="12"/>
                  </a:lnTo>
                  <a:lnTo>
                    <a:pt x="32" y="8"/>
                  </a:lnTo>
                  <a:lnTo>
                    <a:pt x="24" y="4"/>
                  </a:lnTo>
                  <a:lnTo>
                    <a:pt x="24" y="4"/>
                  </a:lnTo>
                  <a:lnTo>
                    <a:pt x="16" y="2"/>
                  </a:lnTo>
                  <a:lnTo>
                    <a:pt x="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23" name="Freeform 108"/>
            <p:cNvSpPr>
              <a:spLocks/>
            </p:cNvSpPr>
            <p:nvPr/>
          </p:nvSpPr>
          <p:spPr bwMode="auto">
            <a:xfrm>
              <a:off x="2374" y="2636"/>
              <a:ext cx="34" cy="14"/>
            </a:xfrm>
            <a:custGeom>
              <a:avLst/>
              <a:gdLst>
                <a:gd name="T0" fmla="*/ 26 w 34"/>
                <a:gd name="T1" fmla="*/ 0 h 14"/>
                <a:gd name="T2" fmla="*/ 26 w 34"/>
                <a:gd name="T3" fmla="*/ 0 h 14"/>
                <a:gd name="T4" fmla="*/ 22 w 34"/>
                <a:gd name="T5" fmla="*/ 0 h 14"/>
                <a:gd name="T6" fmla="*/ 22 w 34"/>
                <a:gd name="T7" fmla="*/ 0 h 14"/>
                <a:gd name="T8" fmla="*/ 8 w 34"/>
                <a:gd name="T9" fmla="*/ 4 h 14"/>
                <a:gd name="T10" fmla="*/ 2 w 34"/>
                <a:gd name="T11" fmla="*/ 8 h 14"/>
                <a:gd name="T12" fmla="*/ 0 w 34"/>
                <a:gd name="T13" fmla="*/ 10 h 14"/>
                <a:gd name="T14" fmla="*/ 2 w 34"/>
                <a:gd name="T15" fmla="*/ 12 h 14"/>
                <a:gd name="T16" fmla="*/ 2 w 34"/>
                <a:gd name="T17" fmla="*/ 12 h 14"/>
                <a:gd name="T18" fmla="*/ 8 w 34"/>
                <a:gd name="T19" fmla="*/ 14 h 14"/>
                <a:gd name="T20" fmla="*/ 8 w 34"/>
                <a:gd name="T21" fmla="*/ 14 h 14"/>
                <a:gd name="T22" fmla="*/ 22 w 34"/>
                <a:gd name="T23" fmla="*/ 12 h 14"/>
                <a:gd name="T24" fmla="*/ 22 w 34"/>
                <a:gd name="T25" fmla="*/ 12 h 14"/>
                <a:gd name="T26" fmla="*/ 28 w 34"/>
                <a:gd name="T27" fmla="*/ 12 h 14"/>
                <a:gd name="T28" fmla="*/ 30 w 34"/>
                <a:gd name="T29" fmla="*/ 10 h 14"/>
                <a:gd name="T30" fmla="*/ 34 w 34"/>
                <a:gd name="T31" fmla="*/ 6 h 14"/>
                <a:gd name="T32" fmla="*/ 34 w 34"/>
                <a:gd name="T33" fmla="*/ 4 h 14"/>
                <a:gd name="T34" fmla="*/ 32 w 34"/>
                <a:gd name="T35" fmla="*/ 2 h 14"/>
                <a:gd name="T36" fmla="*/ 30 w 34"/>
                <a:gd name="T37" fmla="*/ 0 h 14"/>
                <a:gd name="T38" fmla="*/ 26 w 34"/>
                <a:gd name="T3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4" h="14">
                  <a:moveTo>
                    <a:pt x="26" y="0"/>
                  </a:moveTo>
                  <a:lnTo>
                    <a:pt x="26" y="0"/>
                  </a:lnTo>
                  <a:lnTo>
                    <a:pt x="22" y="0"/>
                  </a:lnTo>
                  <a:lnTo>
                    <a:pt x="22" y="0"/>
                  </a:lnTo>
                  <a:lnTo>
                    <a:pt x="8" y="4"/>
                  </a:lnTo>
                  <a:lnTo>
                    <a:pt x="2" y="8"/>
                  </a:lnTo>
                  <a:lnTo>
                    <a:pt x="0" y="10"/>
                  </a:lnTo>
                  <a:lnTo>
                    <a:pt x="2" y="12"/>
                  </a:lnTo>
                  <a:lnTo>
                    <a:pt x="2" y="12"/>
                  </a:lnTo>
                  <a:lnTo>
                    <a:pt x="8" y="14"/>
                  </a:lnTo>
                  <a:lnTo>
                    <a:pt x="8" y="14"/>
                  </a:lnTo>
                  <a:lnTo>
                    <a:pt x="22" y="12"/>
                  </a:lnTo>
                  <a:lnTo>
                    <a:pt x="22" y="12"/>
                  </a:lnTo>
                  <a:lnTo>
                    <a:pt x="28" y="12"/>
                  </a:lnTo>
                  <a:lnTo>
                    <a:pt x="30" y="10"/>
                  </a:lnTo>
                  <a:lnTo>
                    <a:pt x="34" y="6"/>
                  </a:lnTo>
                  <a:lnTo>
                    <a:pt x="34" y="4"/>
                  </a:lnTo>
                  <a:lnTo>
                    <a:pt x="32" y="2"/>
                  </a:lnTo>
                  <a:lnTo>
                    <a:pt x="30" y="0"/>
                  </a:lnTo>
                  <a:lnTo>
                    <a:pt x="26"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24" name="Freeform 109"/>
            <p:cNvSpPr>
              <a:spLocks/>
            </p:cNvSpPr>
            <p:nvPr/>
          </p:nvSpPr>
          <p:spPr bwMode="auto">
            <a:xfrm>
              <a:off x="2374" y="2636"/>
              <a:ext cx="34" cy="14"/>
            </a:xfrm>
            <a:custGeom>
              <a:avLst/>
              <a:gdLst>
                <a:gd name="T0" fmla="*/ 26 w 34"/>
                <a:gd name="T1" fmla="*/ 0 h 14"/>
                <a:gd name="T2" fmla="*/ 26 w 34"/>
                <a:gd name="T3" fmla="*/ 0 h 14"/>
                <a:gd name="T4" fmla="*/ 22 w 34"/>
                <a:gd name="T5" fmla="*/ 0 h 14"/>
                <a:gd name="T6" fmla="*/ 22 w 34"/>
                <a:gd name="T7" fmla="*/ 0 h 14"/>
                <a:gd name="T8" fmla="*/ 8 w 34"/>
                <a:gd name="T9" fmla="*/ 4 h 14"/>
                <a:gd name="T10" fmla="*/ 2 w 34"/>
                <a:gd name="T11" fmla="*/ 8 h 14"/>
                <a:gd name="T12" fmla="*/ 0 w 34"/>
                <a:gd name="T13" fmla="*/ 10 h 14"/>
                <a:gd name="T14" fmla="*/ 2 w 34"/>
                <a:gd name="T15" fmla="*/ 12 h 14"/>
                <a:gd name="T16" fmla="*/ 2 w 34"/>
                <a:gd name="T17" fmla="*/ 12 h 14"/>
                <a:gd name="T18" fmla="*/ 8 w 34"/>
                <a:gd name="T19" fmla="*/ 14 h 14"/>
                <a:gd name="T20" fmla="*/ 8 w 34"/>
                <a:gd name="T21" fmla="*/ 14 h 14"/>
                <a:gd name="T22" fmla="*/ 22 w 34"/>
                <a:gd name="T23" fmla="*/ 12 h 14"/>
                <a:gd name="T24" fmla="*/ 22 w 34"/>
                <a:gd name="T25" fmla="*/ 12 h 14"/>
                <a:gd name="T26" fmla="*/ 28 w 34"/>
                <a:gd name="T27" fmla="*/ 12 h 14"/>
                <a:gd name="T28" fmla="*/ 30 w 34"/>
                <a:gd name="T29" fmla="*/ 10 h 14"/>
                <a:gd name="T30" fmla="*/ 34 w 34"/>
                <a:gd name="T31" fmla="*/ 6 h 14"/>
                <a:gd name="T32" fmla="*/ 34 w 34"/>
                <a:gd name="T33" fmla="*/ 4 h 14"/>
                <a:gd name="T34" fmla="*/ 32 w 34"/>
                <a:gd name="T35" fmla="*/ 2 h 14"/>
                <a:gd name="T36" fmla="*/ 30 w 34"/>
                <a:gd name="T37" fmla="*/ 0 h 14"/>
                <a:gd name="T38" fmla="*/ 26 w 34"/>
                <a:gd name="T3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4" h="14">
                  <a:moveTo>
                    <a:pt x="26" y="0"/>
                  </a:moveTo>
                  <a:lnTo>
                    <a:pt x="26" y="0"/>
                  </a:lnTo>
                  <a:lnTo>
                    <a:pt x="22" y="0"/>
                  </a:lnTo>
                  <a:lnTo>
                    <a:pt x="22" y="0"/>
                  </a:lnTo>
                  <a:lnTo>
                    <a:pt x="8" y="4"/>
                  </a:lnTo>
                  <a:lnTo>
                    <a:pt x="2" y="8"/>
                  </a:lnTo>
                  <a:lnTo>
                    <a:pt x="0" y="10"/>
                  </a:lnTo>
                  <a:lnTo>
                    <a:pt x="2" y="12"/>
                  </a:lnTo>
                  <a:lnTo>
                    <a:pt x="2" y="12"/>
                  </a:lnTo>
                  <a:lnTo>
                    <a:pt x="8" y="14"/>
                  </a:lnTo>
                  <a:lnTo>
                    <a:pt x="8" y="14"/>
                  </a:lnTo>
                  <a:lnTo>
                    <a:pt x="22" y="12"/>
                  </a:lnTo>
                  <a:lnTo>
                    <a:pt x="22" y="12"/>
                  </a:lnTo>
                  <a:lnTo>
                    <a:pt x="28" y="12"/>
                  </a:lnTo>
                  <a:lnTo>
                    <a:pt x="30" y="10"/>
                  </a:lnTo>
                  <a:lnTo>
                    <a:pt x="34" y="6"/>
                  </a:lnTo>
                  <a:lnTo>
                    <a:pt x="34" y="4"/>
                  </a:lnTo>
                  <a:lnTo>
                    <a:pt x="32" y="2"/>
                  </a:lnTo>
                  <a:lnTo>
                    <a:pt x="30" y="0"/>
                  </a:lnTo>
                  <a:lnTo>
                    <a:pt x="2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25" name="Freeform 110"/>
            <p:cNvSpPr>
              <a:spLocks/>
            </p:cNvSpPr>
            <p:nvPr/>
          </p:nvSpPr>
          <p:spPr bwMode="auto">
            <a:xfrm>
              <a:off x="2328" y="2634"/>
              <a:ext cx="44" cy="24"/>
            </a:xfrm>
            <a:custGeom>
              <a:avLst/>
              <a:gdLst>
                <a:gd name="T0" fmla="*/ 24 w 44"/>
                <a:gd name="T1" fmla="*/ 0 h 24"/>
                <a:gd name="T2" fmla="*/ 24 w 44"/>
                <a:gd name="T3" fmla="*/ 0 h 24"/>
                <a:gd name="T4" fmla="*/ 14 w 44"/>
                <a:gd name="T5" fmla="*/ 0 h 24"/>
                <a:gd name="T6" fmla="*/ 6 w 44"/>
                <a:gd name="T7" fmla="*/ 2 h 24"/>
                <a:gd name="T8" fmla="*/ 6 w 44"/>
                <a:gd name="T9" fmla="*/ 2 h 24"/>
                <a:gd name="T10" fmla="*/ 2 w 44"/>
                <a:gd name="T11" fmla="*/ 6 h 24"/>
                <a:gd name="T12" fmla="*/ 0 w 44"/>
                <a:gd name="T13" fmla="*/ 10 h 24"/>
                <a:gd name="T14" fmla="*/ 0 w 44"/>
                <a:gd name="T15" fmla="*/ 10 h 24"/>
                <a:gd name="T16" fmla="*/ 0 w 44"/>
                <a:gd name="T17" fmla="*/ 10 h 24"/>
                <a:gd name="T18" fmla="*/ 0 w 44"/>
                <a:gd name="T19" fmla="*/ 10 h 24"/>
                <a:gd name="T20" fmla="*/ 2 w 44"/>
                <a:gd name="T21" fmla="*/ 12 h 24"/>
                <a:gd name="T22" fmla="*/ 2 w 44"/>
                <a:gd name="T23" fmla="*/ 12 h 24"/>
                <a:gd name="T24" fmla="*/ 2 w 44"/>
                <a:gd name="T25" fmla="*/ 12 h 24"/>
                <a:gd name="T26" fmla="*/ 2 w 44"/>
                <a:gd name="T27" fmla="*/ 12 h 24"/>
                <a:gd name="T28" fmla="*/ 0 w 44"/>
                <a:gd name="T29" fmla="*/ 12 h 24"/>
                <a:gd name="T30" fmla="*/ 0 w 44"/>
                <a:gd name="T31" fmla="*/ 12 h 24"/>
                <a:gd name="T32" fmla="*/ 6 w 44"/>
                <a:gd name="T33" fmla="*/ 16 h 24"/>
                <a:gd name="T34" fmla="*/ 12 w 44"/>
                <a:gd name="T35" fmla="*/ 18 h 24"/>
                <a:gd name="T36" fmla="*/ 12 w 44"/>
                <a:gd name="T37" fmla="*/ 18 h 24"/>
                <a:gd name="T38" fmla="*/ 16 w 44"/>
                <a:gd name="T39" fmla="*/ 22 h 24"/>
                <a:gd name="T40" fmla="*/ 20 w 44"/>
                <a:gd name="T41" fmla="*/ 24 h 24"/>
                <a:gd name="T42" fmla="*/ 20 w 44"/>
                <a:gd name="T43" fmla="*/ 24 h 24"/>
                <a:gd name="T44" fmla="*/ 24 w 44"/>
                <a:gd name="T45" fmla="*/ 24 h 24"/>
                <a:gd name="T46" fmla="*/ 24 w 44"/>
                <a:gd name="T47" fmla="*/ 24 h 24"/>
                <a:gd name="T48" fmla="*/ 28 w 44"/>
                <a:gd name="T49" fmla="*/ 18 h 24"/>
                <a:gd name="T50" fmla="*/ 32 w 44"/>
                <a:gd name="T51" fmla="*/ 14 h 24"/>
                <a:gd name="T52" fmla="*/ 32 w 44"/>
                <a:gd name="T53" fmla="*/ 14 h 24"/>
                <a:gd name="T54" fmla="*/ 38 w 44"/>
                <a:gd name="T55" fmla="*/ 12 h 24"/>
                <a:gd name="T56" fmla="*/ 40 w 44"/>
                <a:gd name="T57" fmla="*/ 12 h 24"/>
                <a:gd name="T58" fmla="*/ 42 w 44"/>
                <a:gd name="T59" fmla="*/ 10 h 24"/>
                <a:gd name="T60" fmla="*/ 42 w 44"/>
                <a:gd name="T61" fmla="*/ 10 h 24"/>
                <a:gd name="T62" fmla="*/ 44 w 44"/>
                <a:gd name="T63" fmla="*/ 8 h 24"/>
                <a:gd name="T64" fmla="*/ 42 w 44"/>
                <a:gd name="T65" fmla="*/ 6 h 24"/>
                <a:gd name="T66" fmla="*/ 38 w 44"/>
                <a:gd name="T67" fmla="*/ 2 h 24"/>
                <a:gd name="T68" fmla="*/ 38 w 44"/>
                <a:gd name="T69" fmla="*/ 2 h 24"/>
                <a:gd name="T70" fmla="*/ 32 w 44"/>
                <a:gd name="T71" fmla="*/ 0 h 24"/>
                <a:gd name="T72" fmla="*/ 24 w 44"/>
                <a:gd name="T73"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4" h="24">
                  <a:moveTo>
                    <a:pt x="24" y="0"/>
                  </a:moveTo>
                  <a:lnTo>
                    <a:pt x="24" y="0"/>
                  </a:lnTo>
                  <a:lnTo>
                    <a:pt x="14" y="0"/>
                  </a:lnTo>
                  <a:lnTo>
                    <a:pt x="6" y="2"/>
                  </a:lnTo>
                  <a:lnTo>
                    <a:pt x="6" y="2"/>
                  </a:lnTo>
                  <a:lnTo>
                    <a:pt x="2" y="6"/>
                  </a:lnTo>
                  <a:lnTo>
                    <a:pt x="0" y="10"/>
                  </a:lnTo>
                  <a:lnTo>
                    <a:pt x="0" y="10"/>
                  </a:lnTo>
                  <a:lnTo>
                    <a:pt x="0" y="10"/>
                  </a:lnTo>
                  <a:lnTo>
                    <a:pt x="0" y="10"/>
                  </a:lnTo>
                  <a:lnTo>
                    <a:pt x="2" y="12"/>
                  </a:lnTo>
                  <a:lnTo>
                    <a:pt x="2" y="12"/>
                  </a:lnTo>
                  <a:lnTo>
                    <a:pt x="2" y="12"/>
                  </a:lnTo>
                  <a:lnTo>
                    <a:pt x="2" y="12"/>
                  </a:lnTo>
                  <a:lnTo>
                    <a:pt x="0" y="12"/>
                  </a:lnTo>
                  <a:lnTo>
                    <a:pt x="0" y="12"/>
                  </a:lnTo>
                  <a:lnTo>
                    <a:pt x="6" y="16"/>
                  </a:lnTo>
                  <a:lnTo>
                    <a:pt x="12" y="18"/>
                  </a:lnTo>
                  <a:lnTo>
                    <a:pt x="12" y="18"/>
                  </a:lnTo>
                  <a:lnTo>
                    <a:pt x="16" y="22"/>
                  </a:lnTo>
                  <a:lnTo>
                    <a:pt x="20" y="24"/>
                  </a:lnTo>
                  <a:lnTo>
                    <a:pt x="20" y="24"/>
                  </a:lnTo>
                  <a:lnTo>
                    <a:pt x="24" y="24"/>
                  </a:lnTo>
                  <a:lnTo>
                    <a:pt x="24" y="24"/>
                  </a:lnTo>
                  <a:lnTo>
                    <a:pt x="28" y="18"/>
                  </a:lnTo>
                  <a:lnTo>
                    <a:pt x="32" y="14"/>
                  </a:lnTo>
                  <a:lnTo>
                    <a:pt x="32" y="14"/>
                  </a:lnTo>
                  <a:lnTo>
                    <a:pt x="38" y="12"/>
                  </a:lnTo>
                  <a:lnTo>
                    <a:pt x="40" y="12"/>
                  </a:lnTo>
                  <a:lnTo>
                    <a:pt x="42" y="10"/>
                  </a:lnTo>
                  <a:lnTo>
                    <a:pt x="42" y="10"/>
                  </a:lnTo>
                  <a:lnTo>
                    <a:pt x="44" y="8"/>
                  </a:lnTo>
                  <a:lnTo>
                    <a:pt x="42" y="6"/>
                  </a:lnTo>
                  <a:lnTo>
                    <a:pt x="38" y="2"/>
                  </a:lnTo>
                  <a:lnTo>
                    <a:pt x="38" y="2"/>
                  </a:lnTo>
                  <a:lnTo>
                    <a:pt x="32" y="0"/>
                  </a:lnTo>
                  <a:lnTo>
                    <a:pt x="24"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26" name="Freeform 111"/>
            <p:cNvSpPr>
              <a:spLocks/>
            </p:cNvSpPr>
            <p:nvPr/>
          </p:nvSpPr>
          <p:spPr bwMode="auto">
            <a:xfrm>
              <a:off x="2328" y="2634"/>
              <a:ext cx="44" cy="24"/>
            </a:xfrm>
            <a:custGeom>
              <a:avLst/>
              <a:gdLst>
                <a:gd name="T0" fmla="*/ 24 w 44"/>
                <a:gd name="T1" fmla="*/ 0 h 24"/>
                <a:gd name="T2" fmla="*/ 24 w 44"/>
                <a:gd name="T3" fmla="*/ 0 h 24"/>
                <a:gd name="T4" fmla="*/ 14 w 44"/>
                <a:gd name="T5" fmla="*/ 0 h 24"/>
                <a:gd name="T6" fmla="*/ 6 w 44"/>
                <a:gd name="T7" fmla="*/ 2 h 24"/>
                <a:gd name="T8" fmla="*/ 6 w 44"/>
                <a:gd name="T9" fmla="*/ 2 h 24"/>
                <a:gd name="T10" fmla="*/ 2 w 44"/>
                <a:gd name="T11" fmla="*/ 6 h 24"/>
                <a:gd name="T12" fmla="*/ 0 w 44"/>
                <a:gd name="T13" fmla="*/ 10 h 24"/>
                <a:gd name="T14" fmla="*/ 0 w 44"/>
                <a:gd name="T15" fmla="*/ 10 h 24"/>
                <a:gd name="T16" fmla="*/ 0 w 44"/>
                <a:gd name="T17" fmla="*/ 10 h 24"/>
                <a:gd name="T18" fmla="*/ 0 w 44"/>
                <a:gd name="T19" fmla="*/ 10 h 24"/>
                <a:gd name="T20" fmla="*/ 2 w 44"/>
                <a:gd name="T21" fmla="*/ 12 h 24"/>
                <a:gd name="T22" fmla="*/ 2 w 44"/>
                <a:gd name="T23" fmla="*/ 12 h 24"/>
                <a:gd name="T24" fmla="*/ 2 w 44"/>
                <a:gd name="T25" fmla="*/ 12 h 24"/>
                <a:gd name="T26" fmla="*/ 2 w 44"/>
                <a:gd name="T27" fmla="*/ 12 h 24"/>
                <a:gd name="T28" fmla="*/ 0 w 44"/>
                <a:gd name="T29" fmla="*/ 12 h 24"/>
                <a:gd name="T30" fmla="*/ 0 w 44"/>
                <a:gd name="T31" fmla="*/ 12 h 24"/>
                <a:gd name="T32" fmla="*/ 6 w 44"/>
                <a:gd name="T33" fmla="*/ 16 h 24"/>
                <a:gd name="T34" fmla="*/ 12 w 44"/>
                <a:gd name="T35" fmla="*/ 18 h 24"/>
                <a:gd name="T36" fmla="*/ 12 w 44"/>
                <a:gd name="T37" fmla="*/ 18 h 24"/>
                <a:gd name="T38" fmla="*/ 16 w 44"/>
                <a:gd name="T39" fmla="*/ 22 h 24"/>
                <a:gd name="T40" fmla="*/ 20 w 44"/>
                <a:gd name="T41" fmla="*/ 24 h 24"/>
                <a:gd name="T42" fmla="*/ 20 w 44"/>
                <a:gd name="T43" fmla="*/ 24 h 24"/>
                <a:gd name="T44" fmla="*/ 24 w 44"/>
                <a:gd name="T45" fmla="*/ 24 h 24"/>
                <a:gd name="T46" fmla="*/ 24 w 44"/>
                <a:gd name="T47" fmla="*/ 24 h 24"/>
                <a:gd name="T48" fmla="*/ 28 w 44"/>
                <a:gd name="T49" fmla="*/ 18 h 24"/>
                <a:gd name="T50" fmla="*/ 32 w 44"/>
                <a:gd name="T51" fmla="*/ 14 h 24"/>
                <a:gd name="T52" fmla="*/ 32 w 44"/>
                <a:gd name="T53" fmla="*/ 14 h 24"/>
                <a:gd name="T54" fmla="*/ 38 w 44"/>
                <a:gd name="T55" fmla="*/ 12 h 24"/>
                <a:gd name="T56" fmla="*/ 40 w 44"/>
                <a:gd name="T57" fmla="*/ 12 h 24"/>
                <a:gd name="T58" fmla="*/ 42 w 44"/>
                <a:gd name="T59" fmla="*/ 10 h 24"/>
                <a:gd name="T60" fmla="*/ 42 w 44"/>
                <a:gd name="T61" fmla="*/ 10 h 24"/>
                <a:gd name="T62" fmla="*/ 44 w 44"/>
                <a:gd name="T63" fmla="*/ 8 h 24"/>
                <a:gd name="T64" fmla="*/ 42 w 44"/>
                <a:gd name="T65" fmla="*/ 6 h 24"/>
                <a:gd name="T66" fmla="*/ 38 w 44"/>
                <a:gd name="T67" fmla="*/ 2 h 24"/>
                <a:gd name="T68" fmla="*/ 38 w 44"/>
                <a:gd name="T69" fmla="*/ 2 h 24"/>
                <a:gd name="T70" fmla="*/ 32 w 44"/>
                <a:gd name="T71" fmla="*/ 0 h 24"/>
                <a:gd name="T72" fmla="*/ 24 w 44"/>
                <a:gd name="T73"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4" h="24">
                  <a:moveTo>
                    <a:pt x="24" y="0"/>
                  </a:moveTo>
                  <a:lnTo>
                    <a:pt x="24" y="0"/>
                  </a:lnTo>
                  <a:lnTo>
                    <a:pt x="14" y="0"/>
                  </a:lnTo>
                  <a:lnTo>
                    <a:pt x="6" y="2"/>
                  </a:lnTo>
                  <a:lnTo>
                    <a:pt x="6" y="2"/>
                  </a:lnTo>
                  <a:lnTo>
                    <a:pt x="2" y="6"/>
                  </a:lnTo>
                  <a:lnTo>
                    <a:pt x="0" y="10"/>
                  </a:lnTo>
                  <a:lnTo>
                    <a:pt x="0" y="10"/>
                  </a:lnTo>
                  <a:lnTo>
                    <a:pt x="0" y="10"/>
                  </a:lnTo>
                  <a:lnTo>
                    <a:pt x="0" y="10"/>
                  </a:lnTo>
                  <a:lnTo>
                    <a:pt x="2" y="12"/>
                  </a:lnTo>
                  <a:lnTo>
                    <a:pt x="2" y="12"/>
                  </a:lnTo>
                  <a:lnTo>
                    <a:pt x="2" y="12"/>
                  </a:lnTo>
                  <a:lnTo>
                    <a:pt x="2" y="12"/>
                  </a:lnTo>
                  <a:lnTo>
                    <a:pt x="0" y="12"/>
                  </a:lnTo>
                  <a:lnTo>
                    <a:pt x="0" y="12"/>
                  </a:lnTo>
                  <a:lnTo>
                    <a:pt x="6" y="16"/>
                  </a:lnTo>
                  <a:lnTo>
                    <a:pt x="12" y="18"/>
                  </a:lnTo>
                  <a:lnTo>
                    <a:pt x="12" y="18"/>
                  </a:lnTo>
                  <a:lnTo>
                    <a:pt x="16" y="22"/>
                  </a:lnTo>
                  <a:lnTo>
                    <a:pt x="20" y="24"/>
                  </a:lnTo>
                  <a:lnTo>
                    <a:pt x="20" y="24"/>
                  </a:lnTo>
                  <a:lnTo>
                    <a:pt x="24" y="24"/>
                  </a:lnTo>
                  <a:lnTo>
                    <a:pt x="24" y="24"/>
                  </a:lnTo>
                  <a:lnTo>
                    <a:pt x="28" y="18"/>
                  </a:lnTo>
                  <a:lnTo>
                    <a:pt x="32" y="14"/>
                  </a:lnTo>
                  <a:lnTo>
                    <a:pt x="32" y="14"/>
                  </a:lnTo>
                  <a:lnTo>
                    <a:pt x="38" y="12"/>
                  </a:lnTo>
                  <a:lnTo>
                    <a:pt x="40" y="12"/>
                  </a:lnTo>
                  <a:lnTo>
                    <a:pt x="42" y="10"/>
                  </a:lnTo>
                  <a:lnTo>
                    <a:pt x="42" y="10"/>
                  </a:lnTo>
                  <a:lnTo>
                    <a:pt x="44" y="8"/>
                  </a:lnTo>
                  <a:lnTo>
                    <a:pt x="42" y="6"/>
                  </a:lnTo>
                  <a:lnTo>
                    <a:pt x="38" y="2"/>
                  </a:lnTo>
                  <a:lnTo>
                    <a:pt x="38" y="2"/>
                  </a:lnTo>
                  <a:lnTo>
                    <a:pt x="32" y="0"/>
                  </a:lnTo>
                  <a:lnTo>
                    <a:pt x="2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27" name="Freeform 112"/>
            <p:cNvSpPr>
              <a:spLocks/>
            </p:cNvSpPr>
            <p:nvPr/>
          </p:nvSpPr>
          <p:spPr bwMode="auto">
            <a:xfrm>
              <a:off x="2326" y="2644"/>
              <a:ext cx="4" cy="2"/>
            </a:xfrm>
            <a:custGeom>
              <a:avLst/>
              <a:gdLst>
                <a:gd name="T0" fmla="*/ 2 w 4"/>
                <a:gd name="T1" fmla="*/ 0 h 2"/>
                <a:gd name="T2" fmla="*/ 0 w 4"/>
                <a:gd name="T3" fmla="*/ 0 h 2"/>
                <a:gd name="T4" fmla="*/ 0 w 4"/>
                <a:gd name="T5" fmla="*/ 0 h 2"/>
                <a:gd name="T6" fmla="*/ 2 w 4"/>
                <a:gd name="T7" fmla="*/ 2 h 2"/>
                <a:gd name="T8" fmla="*/ 4 w 4"/>
                <a:gd name="T9" fmla="*/ 2 h 2"/>
                <a:gd name="T10" fmla="*/ 4 w 4"/>
                <a:gd name="T11" fmla="*/ 2 h 2"/>
                <a:gd name="T12" fmla="*/ 2 w 4"/>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4" h="2">
                  <a:moveTo>
                    <a:pt x="2" y="0"/>
                  </a:moveTo>
                  <a:lnTo>
                    <a:pt x="0" y="0"/>
                  </a:lnTo>
                  <a:lnTo>
                    <a:pt x="0" y="0"/>
                  </a:lnTo>
                  <a:lnTo>
                    <a:pt x="2" y="2"/>
                  </a:lnTo>
                  <a:lnTo>
                    <a:pt x="4" y="2"/>
                  </a:lnTo>
                  <a:lnTo>
                    <a:pt x="4" y="2"/>
                  </a:lnTo>
                  <a:lnTo>
                    <a:pt x="2"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28" name="Freeform 113"/>
            <p:cNvSpPr>
              <a:spLocks/>
            </p:cNvSpPr>
            <p:nvPr/>
          </p:nvSpPr>
          <p:spPr bwMode="auto">
            <a:xfrm>
              <a:off x="2326" y="2644"/>
              <a:ext cx="4" cy="2"/>
            </a:xfrm>
            <a:custGeom>
              <a:avLst/>
              <a:gdLst>
                <a:gd name="T0" fmla="*/ 2 w 4"/>
                <a:gd name="T1" fmla="*/ 0 h 2"/>
                <a:gd name="T2" fmla="*/ 0 w 4"/>
                <a:gd name="T3" fmla="*/ 0 h 2"/>
                <a:gd name="T4" fmla="*/ 0 w 4"/>
                <a:gd name="T5" fmla="*/ 0 h 2"/>
                <a:gd name="T6" fmla="*/ 2 w 4"/>
                <a:gd name="T7" fmla="*/ 2 h 2"/>
                <a:gd name="T8" fmla="*/ 4 w 4"/>
                <a:gd name="T9" fmla="*/ 2 h 2"/>
                <a:gd name="T10" fmla="*/ 4 w 4"/>
                <a:gd name="T11" fmla="*/ 2 h 2"/>
                <a:gd name="T12" fmla="*/ 2 w 4"/>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4" h="2">
                  <a:moveTo>
                    <a:pt x="2" y="0"/>
                  </a:moveTo>
                  <a:lnTo>
                    <a:pt x="0" y="0"/>
                  </a:lnTo>
                  <a:lnTo>
                    <a:pt x="0" y="0"/>
                  </a:lnTo>
                  <a:lnTo>
                    <a:pt x="2" y="2"/>
                  </a:lnTo>
                  <a:lnTo>
                    <a:pt x="4" y="2"/>
                  </a:lnTo>
                  <a:lnTo>
                    <a:pt x="4" y="2"/>
                  </a:lnTo>
                  <a:lnTo>
                    <a:pt x="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29" name="Freeform 114"/>
            <p:cNvSpPr>
              <a:spLocks/>
            </p:cNvSpPr>
            <p:nvPr/>
          </p:nvSpPr>
          <p:spPr bwMode="auto">
            <a:xfrm>
              <a:off x="2364" y="2660"/>
              <a:ext cx="20" cy="10"/>
            </a:xfrm>
            <a:custGeom>
              <a:avLst/>
              <a:gdLst>
                <a:gd name="T0" fmla="*/ 16 w 20"/>
                <a:gd name="T1" fmla="*/ 0 h 10"/>
                <a:gd name="T2" fmla="*/ 16 w 20"/>
                <a:gd name="T3" fmla="*/ 0 h 10"/>
                <a:gd name="T4" fmla="*/ 8 w 20"/>
                <a:gd name="T5" fmla="*/ 2 h 10"/>
                <a:gd name="T6" fmla="*/ 2 w 20"/>
                <a:gd name="T7" fmla="*/ 4 h 10"/>
                <a:gd name="T8" fmla="*/ 2 w 20"/>
                <a:gd name="T9" fmla="*/ 4 h 10"/>
                <a:gd name="T10" fmla="*/ 0 w 20"/>
                <a:gd name="T11" fmla="*/ 6 h 10"/>
                <a:gd name="T12" fmla="*/ 4 w 20"/>
                <a:gd name="T13" fmla="*/ 10 h 10"/>
                <a:gd name="T14" fmla="*/ 4 w 20"/>
                <a:gd name="T15" fmla="*/ 10 h 10"/>
                <a:gd name="T16" fmla="*/ 6 w 20"/>
                <a:gd name="T17" fmla="*/ 10 h 10"/>
                <a:gd name="T18" fmla="*/ 6 w 20"/>
                <a:gd name="T19" fmla="*/ 10 h 10"/>
                <a:gd name="T20" fmla="*/ 16 w 20"/>
                <a:gd name="T21" fmla="*/ 8 h 10"/>
                <a:gd name="T22" fmla="*/ 20 w 20"/>
                <a:gd name="T23" fmla="*/ 4 h 10"/>
                <a:gd name="T24" fmla="*/ 20 w 20"/>
                <a:gd name="T25" fmla="*/ 2 h 10"/>
                <a:gd name="T26" fmla="*/ 18 w 20"/>
                <a:gd name="T27" fmla="*/ 2 h 10"/>
                <a:gd name="T28" fmla="*/ 18 w 20"/>
                <a:gd name="T29" fmla="*/ 2 h 10"/>
                <a:gd name="T30" fmla="*/ 16 w 20"/>
                <a:gd name="T3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0" h="10">
                  <a:moveTo>
                    <a:pt x="16" y="0"/>
                  </a:moveTo>
                  <a:lnTo>
                    <a:pt x="16" y="0"/>
                  </a:lnTo>
                  <a:lnTo>
                    <a:pt x="8" y="2"/>
                  </a:lnTo>
                  <a:lnTo>
                    <a:pt x="2" y="4"/>
                  </a:lnTo>
                  <a:lnTo>
                    <a:pt x="2" y="4"/>
                  </a:lnTo>
                  <a:lnTo>
                    <a:pt x="0" y="6"/>
                  </a:lnTo>
                  <a:lnTo>
                    <a:pt x="4" y="10"/>
                  </a:lnTo>
                  <a:lnTo>
                    <a:pt x="4" y="10"/>
                  </a:lnTo>
                  <a:lnTo>
                    <a:pt x="6" y="10"/>
                  </a:lnTo>
                  <a:lnTo>
                    <a:pt x="6" y="10"/>
                  </a:lnTo>
                  <a:lnTo>
                    <a:pt x="16" y="8"/>
                  </a:lnTo>
                  <a:lnTo>
                    <a:pt x="20" y="4"/>
                  </a:lnTo>
                  <a:lnTo>
                    <a:pt x="20" y="2"/>
                  </a:lnTo>
                  <a:lnTo>
                    <a:pt x="18" y="2"/>
                  </a:lnTo>
                  <a:lnTo>
                    <a:pt x="18" y="2"/>
                  </a:lnTo>
                  <a:lnTo>
                    <a:pt x="16"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30" name="Freeform 115"/>
            <p:cNvSpPr>
              <a:spLocks/>
            </p:cNvSpPr>
            <p:nvPr/>
          </p:nvSpPr>
          <p:spPr bwMode="auto">
            <a:xfrm>
              <a:off x="2364" y="2660"/>
              <a:ext cx="20" cy="10"/>
            </a:xfrm>
            <a:custGeom>
              <a:avLst/>
              <a:gdLst>
                <a:gd name="T0" fmla="*/ 16 w 20"/>
                <a:gd name="T1" fmla="*/ 0 h 10"/>
                <a:gd name="T2" fmla="*/ 16 w 20"/>
                <a:gd name="T3" fmla="*/ 0 h 10"/>
                <a:gd name="T4" fmla="*/ 8 w 20"/>
                <a:gd name="T5" fmla="*/ 2 h 10"/>
                <a:gd name="T6" fmla="*/ 2 w 20"/>
                <a:gd name="T7" fmla="*/ 4 h 10"/>
                <a:gd name="T8" fmla="*/ 2 w 20"/>
                <a:gd name="T9" fmla="*/ 4 h 10"/>
                <a:gd name="T10" fmla="*/ 0 w 20"/>
                <a:gd name="T11" fmla="*/ 6 h 10"/>
                <a:gd name="T12" fmla="*/ 4 w 20"/>
                <a:gd name="T13" fmla="*/ 10 h 10"/>
                <a:gd name="T14" fmla="*/ 4 w 20"/>
                <a:gd name="T15" fmla="*/ 10 h 10"/>
                <a:gd name="T16" fmla="*/ 6 w 20"/>
                <a:gd name="T17" fmla="*/ 10 h 10"/>
                <a:gd name="T18" fmla="*/ 6 w 20"/>
                <a:gd name="T19" fmla="*/ 10 h 10"/>
                <a:gd name="T20" fmla="*/ 16 w 20"/>
                <a:gd name="T21" fmla="*/ 8 h 10"/>
                <a:gd name="T22" fmla="*/ 20 w 20"/>
                <a:gd name="T23" fmla="*/ 4 h 10"/>
                <a:gd name="T24" fmla="*/ 20 w 20"/>
                <a:gd name="T25" fmla="*/ 2 h 10"/>
                <a:gd name="T26" fmla="*/ 18 w 20"/>
                <a:gd name="T27" fmla="*/ 2 h 10"/>
                <a:gd name="T28" fmla="*/ 18 w 20"/>
                <a:gd name="T29" fmla="*/ 2 h 10"/>
                <a:gd name="T30" fmla="*/ 16 w 20"/>
                <a:gd name="T3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0" h="10">
                  <a:moveTo>
                    <a:pt x="16" y="0"/>
                  </a:moveTo>
                  <a:lnTo>
                    <a:pt x="16" y="0"/>
                  </a:lnTo>
                  <a:lnTo>
                    <a:pt x="8" y="2"/>
                  </a:lnTo>
                  <a:lnTo>
                    <a:pt x="2" y="4"/>
                  </a:lnTo>
                  <a:lnTo>
                    <a:pt x="2" y="4"/>
                  </a:lnTo>
                  <a:lnTo>
                    <a:pt x="0" y="6"/>
                  </a:lnTo>
                  <a:lnTo>
                    <a:pt x="4" y="10"/>
                  </a:lnTo>
                  <a:lnTo>
                    <a:pt x="4" y="10"/>
                  </a:lnTo>
                  <a:lnTo>
                    <a:pt x="6" y="10"/>
                  </a:lnTo>
                  <a:lnTo>
                    <a:pt x="6" y="10"/>
                  </a:lnTo>
                  <a:lnTo>
                    <a:pt x="16" y="8"/>
                  </a:lnTo>
                  <a:lnTo>
                    <a:pt x="20" y="4"/>
                  </a:lnTo>
                  <a:lnTo>
                    <a:pt x="20" y="2"/>
                  </a:lnTo>
                  <a:lnTo>
                    <a:pt x="18" y="2"/>
                  </a:lnTo>
                  <a:lnTo>
                    <a:pt x="18" y="2"/>
                  </a:lnTo>
                  <a:lnTo>
                    <a:pt x="1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31" name="Freeform 116"/>
            <p:cNvSpPr>
              <a:spLocks/>
            </p:cNvSpPr>
            <p:nvPr/>
          </p:nvSpPr>
          <p:spPr bwMode="auto">
            <a:xfrm>
              <a:off x="2424" y="2636"/>
              <a:ext cx="60" cy="38"/>
            </a:xfrm>
            <a:custGeom>
              <a:avLst/>
              <a:gdLst>
                <a:gd name="T0" fmla="*/ 50 w 60"/>
                <a:gd name="T1" fmla="*/ 0 h 38"/>
                <a:gd name="T2" fmla="*/ 50 w 60"/>
                <a:gd name="T3" fmla="*/ 0 h 38"/>
                <a:gd name="T4" fmla="*/ 50 w 60"/>
                <a:gd name="T5" fmla="*/ 0 h 38"/>
                <a:gd name="T6" fmla="*/ 50 w 60"/>
                <a:gd name="T7" fmla="*/ 0 h 38"/>
                <a:gd name="T8" fmla="*/ 44 w 60"/>
                <a:gd name="T9" fmla="*/ 0 h 38"/>
                <a:gd name="T10" fmla="*/ 40 w 60"/>
                <a:gd name="T11" fmla="*/ 2 h 38"/>
                <a:gd name="T12" fmla="*/ 28 w 60"/>
                <a:gd name="T13" fmla="*/ 10 h 38"/>
                <a:gd name="T14" fmla="*/ 18 w 60"/>
                <a:gd name="T15" fmla="*/ 18 h 38"/>
                <a:gd name="T16" fmla="*/ 8 w 60"/>
                <a:gd name="T17" fmla="*/ 24 h 38"/>
                <a:gd name="T18" fmla="*/ 8 w 60"/>
                <a:gd name="T19" fmla="*/ 24 h 38"/>
                <a:gd name="T20" fmla="*/ 4 w 60"/>
                <a:gd name="T21" fmla="*/ 28 h 38"/>
                <a:gd name="T22" fmla="*/ 0 w 60"/>
                <a:gd name="T23" fmla="*/ 32 h 38"/>
                <a:gd name="T24" fmla="*/ 2 w 60"/>
                <a:gd name="T25" fmla="*/ 36 h 38"/>
                <a:gd name="T26" fmla="*/ 6 w 60"/>
                <a:gd name="T27" fmla="*/ 38 h 38"/>
                <a:gd name="T28" fmla="*/ 6 w 60"/>
                <a:gd name="T29" fmla="*/ 38 h 38"/>
                <a:gd name="T30" fmla="*/ 8 w 60"/>
                <a:gd name="T31" fmla="*/ 38 h 38"/>
                <a:gd name="T32" fmla="*/ 8 w 60"/>
                <a:gd name="T33" fmla="*/ 38 h 38"/>
                <a:gd name="T34" fmla="*/ 18 w 60"/>
                <a:gd name="T35" fmla="*/ 36 h 38"/>
                <a:gd name="T36" fmla="*/ 26 w 60"/>
                <a:gd name="T37" fmla="*/ 30 h 38"/>
                <a:gd name="T38" fmla="*/ 42 w 60"/>
                <a:gd name="T39" fmla="*/ 18 h 38"/>
                <a:gd name="T40" fmla="*/ 42 w 60"/>
                <a:gd name="T41" fmla="*/ 18 h 38"/>
                <a:gd name="T42" fmla="*/ 52 w 60"/>
                <a:gd name="T43" fmla="*/ 14 h 38"/>
                <a:gd name="T44" fmla="*/ 56 w 60"/>
                <a:gd name="T45" fmla="*/ 12 h 38"/>
                <a:gd name="T46" fmla="*/ 60 w 60"/>
                <a:gd name="T47" fmla="*/ 8 h 38"/>
                <a:gd name="T48" fmla="*/ 60 w 60"/>
                <a:gd name="T49" fmla="*/ 8 h 38"/>
                <a:gd name="T50" fmla="*/ 60 w 60"/>
                <a:gd name="T51" fmla="*/ 4 h 38"/>
                <a:gd name="T52" fmla="*/ 58 w 60"/>
                <a:gd name="T53" fmla="*/ 2 h 38"/>
                <a:gd name="T54" fmla="*/ 54 w 60"/>
                <a:gd name="T55" fmla="*/ 0 h 38"/>
                <a:gd name="T56" fmla="*/ 50 w 60"/>
                <a:gd name="T57"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38">
                  <a:moveTo>
                    <a:pt x="50" y="0"/>
                  </a:moveTo>
                  <a:lnTo>
                    <a:pt x="50" y="0"/>
                  </a:lnTo>
                  <a:lnTo>
                    <a:pt x="50" y="0"/>
                  </a:lnTo>
                  <a:lnTo>
                    <a:pt x="50" y="0"/>
                  </a:lnTo>
                  <a:lnTo>
                    <a:pt x="44" y="0"/>
                  </a:lnTo>
                  <a:lnTo>
                    <a:pt x="40" y="2"/>
                  </a:lnTo>
                  <a:lnTo>
                    <a:pt x="28" y="10"/>
                  </a:lnTo>
                  <a:lnTo>
                    <a:pt x="18" y="18"/>
                  </a:lnTo>
                  <a:lnTo>
                    <a:pt x="8" y="24"/>
                  </a:lnTo>
                  <a:lnTo>
                    <a:pt x="8" y="24"/>
                  </a:lnTo>
                  <a:lnTo>
                    <a:pt x="4" y="28"/>
                  </a:lnTo>
                  <a:lnTo>
                    <a:pt x="0" y="32"/>
                  </a:lnTo>
                  <a:lnTo>
                    <a:pt x="2" y="36"/>
                  </a:lnTo>
                  <a:lnTo>
                    <a:pt x="6" y="38"/>
                  </a:lnTo>
                  <a:lnTo>
                    <a:pt x="6" y="38"/>
                  </a:lnTo>
                  <a:lnTo>
                    <a:pt x="8" y="38"/>
                  </a:lnTo>
                  <a:lnTo>
                    <a:pt x="8" y="38"/>
                  </a:lnTo>
                  <a:lnTo>
                    <a:pt x="18" y="36"/>
                  </a:lnTo>
                  <a:lnTo>
                    <a:pt x="26" y="30"/>
                  </a:lnTo>
                  <a:lnTo>
                    <a:pt x="42" y="18"/>
                  </a:lnTo>
                  <a:lnTo>
                    <a:pt x="42" y="18"/>
                  </a:lnTo>
                  <a:lnTo>
                    <a:pt x="52" y="14"/>
                  </a:lnTo>
                  <a:lnTo>
                    <a:pt x="56" y="12"/>
                  </a:lnTo>
                  <a:lnTo>
                    <a:pt x="60" y="8"/>
                  </a:lnTo>
                  <a:lnTo>
                    <a:pt x="60" y="8"/>
                  </a:lnTo>
                  <a:lnTo>
                    <a:pt x="60" y="4"/>
                  </a:lnTo>
                  <a:lnTo>
                    <a:pt x="58" y="2"/>
                  </a:lnTo>
                  <a:lnTo>
                    <a:pt x="54" y="0"/>
                  </a:lnTo>
                  <a:lnTo>
                    <a:pt x="50"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32" name="Freeform 117"/>
            <p:cNvSpPr>
              <a:spLocks/>
            </p:cNvSpPr>
            <p:nvPr/>
          </p:nvSpPr>
          <p:spPr bwMode="auto">
            <a:xfrm>
              <a:off x="2424" y="2636"/>
              <a:ext cx="60" cy="38"/>
            </a:xfrm>
            <a:custGeom>
              <a:avLst/>
              <a:gdLst>
                <a:gd name="T0" fmla="*/ 50 w 60"/>
                <a:gd name="T1" fmla="*/ 0 h 38"/>
                <a:gd name="T2" fmla="*/ 50 w 60"/>
                <a:gd name="T3" fmla="*/ 0 h 38"/>
                <a:gd name="T4" fmla="*/ 50 w 60"/>
                <a:gd name="T5" fmla="*/ 0 h 38"/>
                <a:gd name="T6" fmla="*/ 50 w 60"/>
                <a:gd name="T7" fmla="*/ 0 h 38"/>
                <a:gd name="T8" fmla="*/ 44 w 60"/>
                <a:gd name="T9" fmla="*/ 0 h 38"/>
                <a:gd name="T10" fmla="*/ 40 w 60"/>
                <a:gd name="T11" fmla="*/ 2 h 38"/>
                <a:gd name="T12" fmla="*/ 28 w 60"/>
                <a:gd name="T13" fmla="*/ 10 h 38"/>
                <a:gd name="T14" fmla="*/ 18 w 60"/>
                <a:gd name="T15" fmla="*/ 18 h 38"/>
                <a:gd name="T16" fmla="*/ 8 w 60"/>
                <a:gd name="T17" fmla="*/ 24 h 38"/>
                <a:gd name="T18" fmla="*/ 8 w 60"/>
                <a:gd name="T19" fmla="*/ 24 h 38"/>
                <a:gd name="T20" fmla="*/ 4 w 60"/>
                <a:gd name="T21" fmla="*/ 28 h 38"/>
                <a:gd name="T22" fmla="*/ 0 w 60"/>
                <a:gd name="T23" fmla="*/ 32 h 38"/>
                <a:gd name="T24" fmla="*/ 2 w 60"/>
                <a:gd name="T25" fmla="*/ 36 h 38"/>
                <a:gd name="T26" fmla="*/ 6 w 60"/>
                <a:gd name="T27" fmla="*/ 38 h 38"/>
                <a:gd name="T28" fmla="*/ 6 w 60"/>
                <a:gd name="T29" fmla="*/ 38 h 38"/>
                <a:gd name="T30" fmla="*/ 8 w 60"/>
                <a:gd name="T31" fmla="*/ 38 h 38"/>
                <a:gd name="T32" fmla="*/ 8 w 60"/>
                <a:gd name="T33" fmla="*/ 38 h 38"/>
                <a:gd name="T34" fmla="*/ 18 w 60"/>
                <a:gd name="T35" fmla="*/ 36 h 38"/>
                <a:gd name="T36" fmla="*/ 26 w 60"/>
                <a:gd name="T37" fmla="*/ 30 h 38"/>
                <a:gd name="T38" fmla="*/ 42 w 60"/>
                <a:gd name="T39" fmla="*/ 18 h 38"/>
                <a:gd name="T40" fmla="*/ 42 w 60"/>
                <a:gd name="T41" fmla="*/ 18 h 38"/>
                <a:gd name="T42" fmla="*/ 52 w 60"/>
                <a:gd name="T43" fmla="*/ 14 h 38"/>
                <a:gd name="T44" fmla="*/ 56 w 60"/>
                <a:gd name="T45" fmla="*/ 12 h 38"/>
                <a:gd name="T46" fmla="*/ 60 w 60"/>
                <a:gd name="T47" fmla="*/ 8 h 38"/>
                <a:gd name="T48" fmla="*/ 60 w 60"/>
                <a:gd name="T49" fmla="*/ 8 h 38"/>
                <a:gd name="T50" fmla="*/ 60 w 60"/>
                <a:gd name="T51" fmla="*/ 4 h 38"/>
                <a:gd name="T52" fmla="*/ 58 w 60"/>
                <a:gd name="T53" fmla="*/ 2 h 38"/>
                <a:gd name="T54" fmla="*/ 54 w 60"/>
                <a:gd name="T55" fmla="*/ 0 h 38"/>
                <a:gd name="T56" fmla="*/ 50 w 60"/>
                <a:gd name="T57"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38">
                  <a:moveTo>
                    <a:pt x="50" y="0"/>
                  </a:moveTo>
                  <a:lnTo>
                    <a:pt x="50" y="0"/>
                  </a:lnTo>
                  <a:lnTo>
                    <a:pt x="50" y="0"/>
                  </a:lnTo>
                  <a:lnTo>
                    <a:pt x="50" y="0"/>
                  </a:lnTo>
                  <a:lnTo>
                    <a:pt x="44" y="0"/>
                  </a:lnTo>
                  <a:lnTo>
                    <a:pt x="40" y="2"/>
                  </a:lnTo>
                  <a:lnTo>
                    <a:pt x="28" y="10"/>
                  </a:lnTo>
                  <a:lnTo>
                    <a:pt x="18" y="18"/>
                  </a:lnTo>
                  <a:lnTo>
                    <a:pt x="8" y="24"/>
                  </a:lnTo>
                  <a:lnTo>
                    <a:pt x="8" y="24"/>
                  </a:lnTo>
                  <a:lnTo>
                    <a:pt x="4" y="28"/>
                  </a:lnTo>
                  <a:lnTo>
                    <a:pt x="0" y="32"/>
                  </a:lnTo>
                  <a:lnTo>
                    <a:pt x="2" y="36"/>
                  </a:lnTo>
                  <a:lnTo>
                    <a:pt x="6" y="38"/>
                  </a:lnTo>
                  <a:lnTo>
                    <a:pt x="6" y="38"/>
                  </a:lnTo>
                  <a:lnTo>
                    <a:pt x="8" y="38"/>
                  </a:lnTo>
                  <a:lnTo>
                    <a:pt x="8" y="38"/>
                  </a:lnTo>
                  <a:lnTo>
                    <a:pt x="18" y="36"/>
                  </a:lnTo>
                  <a:lnTo>
                    <a:pt x="26" y="30"/>
                  </a:lnTo>
                  <a:lnTo>
                    <a:pt x="42" y="18"/>
                  </a:lnTo>
                  <a:lnTo>
                    <a:pt x="42" y="18"/>
                  </a:lnTo>
                  <a:lnTo>
                    <a:pt x="52" y="14"/>
                  </a:lnTo>
                  <a:lnTo>
                    <a:pt x="56" y="12"/>
                  </a:lnTo>
                  <a:lnTo>
                    <a:pt x="60" y="8"/>
                  </a:lnTo>
                  <a:lnTo>
                    <a:pt x="60" y="8"/>
                  </a:lnTo>
                  <a:lnTo>
                    <a:pt x="60" y="4"/>
                  </a:lnTo>
                  <a:lnTo>
                    <a:pt x="58" y="2"/>
                  </a:lnTo>
                  <a:lnTo>
                    <a:pt x="54" y="0"/>
                  </a:lnTo>
                  <a:lnTo>
                    <a:pt x="5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33" name="Freeform 118"/>
            <p:cNvSpPr>
              <a:spLocks/>
            </p:cNvSpPr>
            <p:nvPr/>
          </p:nvSpPr>
          <p:spPr bwMode="auto">
            <a:xfrm>
              <a:off x="2466" y="2562"/>
              <a:ext cx="24" cy="10"/>
            </a:xfrm>
            <a:custGeom>
              <a:avLst/>
              <a:gdLst>
                <a:gd name="T0" fmla="*/ 12 w 24"/>
                <a:gd name="T1" fmla="*/ 0 h 10"/>
                <a:gd name="T2" fmla="*/ 12 w 24"/>
                <a:gd name="T3" fmla="*/ 0 h 10"/>
                <a:gd name="T4" fmla="*/ 4 w 24"/>
                <a:gd name="T5" fmla="*/ 0 h 10"/>
                <a:gd name="T6" fmla="*/ 4 w 24"/>
                <a:gd name="T7" fmla="*/ 0 h 10"/>
                <a:gd name="T8" fmla="*/ 0 w 24"/>
                <a:gd name="T9" fmla="*/ 4 h 10"/>
                <a:gd name="T10" fmla="*/ 0 w 24"/>
                <a:gd name="T11" fmla="*/ 6 h 10"/>
                <a:gd name="T12" fmla="*/ 2 w 24"/>
                <a:gd name="T13" fmla="*/ 8 h 10"/>
                <a:gd name="T14" fmla="*/ 6 w 24"/>
                <a:gd name="T15" fmla="*/ 8 h 10"/>
                <a:gd name="T16" fmla="*/ 6 w 24"/>
                <a:gd name="T17" fmla="*/ 8 h 10"/>
                <a:gd name="T18" fmla="*/ 14 w 24"/>
                <a:gd name="T19" fmla="*/ 10 h 10"/>
                <a:gd name="T20" fmla="*/ 14 w 24"/>
                <a:gd name="T21" fmla="*/ 10 h 10"/>
                <a:gd name="T22" fmla="*/ 22 w 24"/>
                <a:gd name="T23" fmla="*/ 8 h 10"/>
                <a:gd name="T24" fmla="*/ 24 w 24"/>
                <a:gd name="T25" fmla="*/ 8 h 10"/>
                <a:gd name="T26" fmla="*/ 24 w 24"/>
                <a:gd name="T27" fmla="*/ 4 h 10"/>
                <a:gd name="T28" fmla="*/ 24 w 24"/>
                <a:gd name="T29" fmla="*/ 4 h 10"/>
                <a:gd name="T30" fmla="*/ 22 w 24"/>
                <a:gd name="T31" fmla="*/ 2 h 10"/>
                <a:gd name="T32" fmla="*/ 20 w 24"/>
                <a:gd name="T33" fmla="*/ 0 h 10"/>
                <a:gd name="T34" fmla="*/ 12 w 24"/>
                <a:gd name="T35"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4" h="10">
                  <a:moveTo>
                    <a:pt x="12" y="0"/>
                  </a:moveTo>
                  <a:lnTo>
                    <a:pt x="12" y="0"/>
                  </a:lnTo>
                  <a:lnTo>
                    <a:pt x="4" y="0"/>
                  </a:lnTo>
                  <a:lnTo>
                    <a:pt x="4" y="0"/>
                  </a:lnTo>
                  <a:lnTo>
                    <a:pt x="0" y="4"/>
                  </a:lnTo>
                  <a:lnTo>
                    <a:pt x="0" y="6"/>
                  </a:lnTo>
                  <a:lnTo>
                    <a:pt x="2" y="8"/>
                  </a:lnTo>
                  <a:lnTo>
                    <a:pt x="6" y="8"/>
                  </a:lnTo>
                  <a:lnTo>
                    <a:pt x="6" y="8"/>
                  </a:lnTo>
                  <a:lnTo>
                    <a:pt x="14" y="10"/>
                  </a:lnTo>
                  <a:lnTo>
                    <a:pt x="14" y="10"/>
                  </a:lnTo>
                  <a:lnTo>
                    <a:pt x="22" y="8"/>
                  </a:lnTo>
                  <a:lnTo>
                    <a:pt x="24" y="8"/>
                  </a:lnTo>
                  <a:lnTo>
                    <a:pt x="24" y="4"/>
                  </a:lnTo>
                  <a:lnTo>
                    <a:pt x="24" y="4"/>
                  </a:lnTo>
                  <a:lnTo>
                    <a:pt x="22" y="2"/>
                  </a:lnTo>
                  <a:lnTo>
                    <a:pt x="20" y="0"/>
                  </a:lnTo>
                  <a:lnTo>
                    <a:pt x="12"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34" name="Freeform 119"/>
            <p:cNvSpPr>
              <a:spLocks/>
            </p:cNvSpPr>
            <p:nvPr/>
          </p:nvSpPr>
          <p:spPr bwMode="auto">
            <a:xfrm>
              <a:off x="2466" y="2562"/>
              <a:ext cx="24" cy="10"/>
            </a:xfrm>
            <a:custGeom>
              <a:avLst/>
              <a:gdLst>
                <a:gd name="T0" fmla="*/ 12 w 24"/>
                <a:gd name="T1" fmla="*/ 0 h 10"/>
                <a:gd name="T2" fmla="*/ 12 w 24"/>
                <a:gd name="T3" fmla="*/ 0 h 10"/>
                <a:gd name="T4" fmla="*/ 4 w 24"/>
                <a:gd name="T5" fmla="*/ 0 h 10"/>
                <a:gd name="T6" fmla="*/ 4 w 24"/>
                <a:gd name="T7" fmla="*/ 0 h 10"/>
                <a:gd name="T8" fmla="*/ 0 w 24"/>
                <a:gd name="T9" fmla="*/ 4 h 10"/>
                <a:gd name="T10" fmla="*/ 0 w 24"/>
                <a:gd name="T11" fmla="*/ 6 h 10"/>
                <a:gd name="T12" fmla="*/ 2 w 24"/>
                <a:gd name="T13" fmla="*/ 8 h 10"/>
                <a:gd name="T14" fmla="*/ 6 w 24"/>
                <a:gd name="T15" fmla="*/ 8 h 10"/>
                <a:gd name="T16" fmla="*/ 6 w 24"/>
                <a:gd name="T17" fmla="*/ 8 h 10"/>
                <a:gd name="T18" fmla="*/ 14 w 24"/>
                <a:gd name="T19" fmla="*/ 10 h 10"/>
                <a:gd name="T20" fmla="*/ 14 w 24"/>
                <a:gd name="T21" fmla="*/ 10 h 10"/>
                <a:gd name="T22" fmla="*/ 22 w 24"/>
                <a:gd name="T23" fmla="*/ 8 h 10"/>
                <a:gd name="T24" fmla="*/ 24 w 24"/>
                <a:gd name="T25" fmla="*/ 8 h 10"/>
                <a:gd name="T26" fmla="*/ 24 w 24"/>
                <a:gd name="T27" fmla="*/ 4 h 10"/>
                <a:gd name="T28" fmla="*/ 24 w 24"/>
                <a:gd name="T29" fmla="*/ 4 h 10"/>
                <a:gd name="T30" fmla="*/ 22 w 24"/>
                <a:gd name="T31" fmla="*/ 2 h 10"/>
                <a:gd name="T32" fmla="*/ 20 w 24"/>
                <a:gd name="T33" fmla="*/ 0 h 10"/>
                <a:gd name="T34" fmla="*/ 12 w 24"/>
                <a:gd name="T35"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4" h="10">
                  <a:moveTo>
                    <a:pt x="12" y="0"/>
                  </a:moveTo>
                  <a:lnTo>
                    <a:pt x="12" y="0"/>
                  </a:lnTo>
                  <a:lnTo>
                    <a:pt x="4" y="0"/>
                  </a:lnTo>
                  <a:lnTo>
                    <a:pt x="4" y="0"/>
                  </a:lnTo>
                  <a:lnTo>
                    <a:pt x="0" y="4"/>
                  </a:lnTo>
                  <a:lnTo>
                    <a:pt x="0" y="6"/>
                  </a:lnTo>
                  <a:lnTo>
                    <a:pt x="2" y="8"/>
                  </a:lnTo>
                  <a:lnTo>
                    <a:pt x="6" y="8"/>
                  </a:lnTo>
                  <a:lnTo>
                    <a:pt x="6" y="8"/>
                  </a:lnTo>
                  <a:lnTo>
                    <a:pt x="14" y="10"/>
                  </a:lnTo>
                  <a:lnTo>
                    <a:pt x="14" y="10"/>
                  </a:lnTo>
                  <a:lnTo>
                    <a:pt x="22" y="8"/>
                  </a:lnTo>
                  <a:lnTo>
                    <a:pt x="24" y="8"/>
                  </a:lnTo>
                  <a:lnTo>
                    <a:pt x="24" y="4"/>
                  </a:lnTo>
                  <a:lnTo>
                    <a:pt x="24" y="4"/>
                  </a:lnTo>
                  <a:lnTo>
                    <a:pt x="22" y="2"/>
                  </a:lnTo>
                  <a:lnTo>
                    <a:pt x="20" y="0"/>
                  </a:lnTo>
                  <a:lnTo>
                    <a:pt x="1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35" name="Freeform 120"/>
            <p:cNvSpPr>
              <a:spLocks/>
            </p:cNvSpPr>
            <p:nvPr/>
          </p:nvSpPr>
          <p:spPr bwMode="auto">
            <a:xfrm>
              <a:off x="2500" y="2488"/>
              <a:ext cx="16" cy="16"/>
            </a:xfrm>
            <a:custGeom>
              <a:avLst/>
              <a:gdLst>
                <a:gd name="T0" fmla="*/ 10 w 16"/>
                <a:gd name="T1" fmla="*/ 0 h 16"/>
                <a:gd name="T2" fmla="*/ 10 w 16"/>
                <a:gd name="T3" fmla="*/ 0 h 16"/>
                <a:gd name="T4" fmla="*/ 4 w 16"/>
                <a:gd name="T5" fmla="*/ 2 h 16"/>
                <a:gd name="T6" fmla="*/ 4 w 16"/>
                <a:gd name="T7" fmla="*/ 2 h 16"/>
                <a:gd name="T8" fmla="*/ 0 w 16"/>
                <a:gd name="T9" fmla="*/ 4 h 16"/>
                <a:gd name="T10" fmla="*/ 0 w 16"/>
                <a:gd name="T11" fmla="*/ 8 h 16"/>
                <a:gd name="T12" fmla="*/ 0 w 16"/>
                <a:gd name="T13" fmla="*/ 10 h 16"/>
                <a:gd name="T14" fmla="*/ 4 w 16"/>
                <a:gd name="T15" fmla="*/ 12 h 16"/>
                <a:gd name="T16" fmla="*/ 4 w 16"/>
                <a:gd name="T17" fmla="*/ 12 h 16"/>
                <a:gd name="T18" fmla="*/ 10 w 16"/>
                <a:gd name="T19" fmla="*/ 16 h 16"/>
                <a:gd name="T20" fmla="*/ 10 w 16"/>
                <a:gd name="T21" fmla="*/ 16 h 16"/>
                <a:gd name="T22" fmla="*/ 12 w 16"/>
                <a:gd name="T23" fmla="*/ 14 h 16"/>
                <a:gd name="T24" fmla="*/ 14 w 16"/>
                <a:gd name="T25" fmla="*/ 12 h 16"/>
                <a:gd name="T26" fmla="*/ 16 w 16"/>
                <a:gd name="T27" fmla="*/ 8 h 16"/>
                <a:gd name="T28" fmla="*/ 16 w 16"/>
                <a:gd name="T29" fmla="*/ 8 h 16"/>
                <a:gd name="T30" fmla="*/ 14 w 16"/>
                <a:gd name="T31" fmla="*/ 2 h 16"/>
                <a:gd name="T32" fmla="*/ 12 w 16"/>
                <a:gd name="T33" fmla="*/ 2 h 16"/>
                <a:gd name="T34" fmla="*/ 10 w 16"/>
                <a:gd name="T35"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6" h="16">
                  <a:moveTo>
                    <a:pt x="10" y="0"/>
                  </a:moveTo>
                  <a:lnTo>
                    <a:pt x="10" y="0"/>
                  </a:lnTo>
                  <a:lnTo>
                    <a:pt x="4" y="2"/>
                  </a:lnTo>
                  <a:lnTo>
                    <a:pt x="4" y="2"/>
                  </a:lnTo>
                  <a:lnTo>
                    <a:pt x="0" y="4"/>
                  </a:lnTo>
                  <a:lnTo>
                    <a:pt x="0" y="8"/>
                  </a:lnTo>
                  <a:lnTo>
                    <a:pt x="0" y="10"/>
                  </a:lnTo>
                  <a:lnTo>
                    <a:pt x="4" y="12"/>
                  </a:lnTo>
                  <a:lnTo>
                    <a:pt x="4" y="12"/>
                  </a:lnTo>
                  <a:lnTo>
                    <a:pt x="10" y="16"/>
                  </a:lnTo>
                  <a:lnTo>
                    <a:pt x="10" y="16"/>
                  </a:lnTo>
                  <a:lnTo>
                    <a:pt x="12" y="14"/>
                  </a:lnTo>
                  <a:lnTo>
                    <a:pt x="14" y="12"/>
                  </a:lnTo>
                  <a:lnTo>
                    <a:pt x="16" y="8"/>
                  </a:lnTo>
                  <a:lnTo>
                    <a:pt x="16" y="8"/>
                  </a:lnTo>
                  <a:lnTo>
                    <a:pt x="14" y="2"/>
                  </a:lnTo>
                  <a:lnTo>
                    <a:pt x="12" y="2"/>
                  </a:lnTo>
                  <a:lnTo>
                    <a:pt x="10"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36" name="Freeform 121"/>
            <p:cNvSpPr>
              <a:spLocks/>
            </p:cNvSpPr>
            <p:nvPr/>
          </p:nvSpPr>
          <p:spPr bwMode="auto">
            <a:xfrm>
              <a:off x="2500" y="2488"/>
              <a:ext cx="16" cy="16"/>
            </a:xfrm>
            <a:custGeom>
              <a:avLst/>
              <a:gdLst>
                <a:gd name="T0" fmla="*/ 10 w 16"/>
                <a:gd name="T1" fmla="*/ 0 h 16"/>
                <a:gd name="T2" fmla="*/ 10 w 16"/>
                <a:gd name="T3" fmla="*/ 0 h 16"/>
                <a:gd name="T4" fmla="*/ 4 w 16"/>
                <a:gd name="T5" fmla="*/ 2 h 16"/>
                <a:gd name="T6" fmla="*/ 4 w 16"/>
                <a:gd name="T7" fmla="*/ 2 h 16"/>
                <a:gd name="T8" fmla="*/ 0 w 16"/>
                <a:gd name="T9" fmla="*/ 4 h 16"/>
                <a:gd name="T10" fmla="*/ 0 w 16"/>
                <a:gd name="T11" fmla="*/ 8 h 16"/>
                <a:gd name="T12" fmla="*/ 0 w 16"/>
                <a:gd name="T13" fmla="*/ 10 h 16"/>
                <a:gd name="T14" fmla="*/ 4 w 16"/>
                <a:gd name="T15" fmla="*/ 12 h 16"/>
                <a:gd name="T16" fmla="*/ 4 w 16"/>
                <a:gd name="T17" fmla="*/ 12 h 16"/>
                <a:gd name="T18" fmla="*/ 10 w 16"/>
                <a:gd name="T19" fmla="*/ 16 h 16"/>
                <a:gd name="T20" fmla="*/ 10 w 16"/>
                <a:gd name="T21" fmla="*/ 16 h 16"/>
                <a:gd name="T22" fmla="*/ 12 w 16"/>
                <a:gd name="T23" fmla="*/ 14 h 16"/>
                <a:gd name="T24" fmla="*/ 14 w 16"/>
                <a:gd name="T25" fmla="*/ 12 h 16"/>
                <a:gd name="T26" fmla="*/ 16 w 16"/>
                <a:gd name="T27" fmla="*/ 8 h 16"/>
                <a:gd name="T28" fmla="*/ 16 w 16"/>
                <a:gd name="T29" fmla="*/ 8 h 16"/>
                <a:gd name="T30" fmla="*/ 14 w 16"/>
                <a:gd name="T31" fmla="*/ 2 h 16"/>
                <a:gd name="T32" fmla="*/ 12 w 16"/>
                <a:gd name="T33" fmla="*/ 2 h 16"/>
                <a:gd name="T34" fmla="*/ 10 w 16"/>
                <a:gd name="T35"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6" h="16">
                  <a:moveTo>
                    <a:pt x="10" y="0"/>
                  </a:moveTo>
                  <a:lnTo>
                    <a:pt x="10" y="0"/>
                  </a:lnTo>
                  <a:lnTo>
                    <a:pt x="4" y="2"/>
                  </a:lnTo>
                  <a:lnTo>
                    <a:pt x="4" y="2"/>
                  </a:lnTo>
                  <a:lnTo>
                    <a:pt x="0" y="4"/>
                  </a:lnTo>
                  <a:lnTo>
                    <a:pt x="0" y="8"/>
                  </a:lnTo>
                  <a:lnTo>
                    <a:pt x="0" y="10"/>
                  </a:lnTo>
                  <a:lnTo>
                    <a:pt x="4" y="12"/>
                  </a:lnTo>
                  <a:lnTo>
                    <a:pt x="4" y="12"/>
                  </a:lnTo>
                  <a:lnTo>
                    <a:pt x="10" y="16"/>
                  </a:lnTo>
                  <a:lnTo>
                    <a:pt x="10" y="16"/>
                  </a:lnTo>
                  <a:lnTo>
                    <a:pt x="12" y="14"/>
                  </a:lnTo>
                  <a:lnTo>
                    <a:pt x="14" y="12"/>
                  </a:lnTo>
                  <a:lnTo>
                    <a:pt x="16" y="8"/>
                  </a:lnTo>
                  <a:lnTo>
                    <a:pt x="16" y="8"/>
                  </a:lnTo>
                  <a:lnTo>
                    <a:pt x="14" y="2"/>
                  </a:lnTo>
                  <a:lnTo>
                    <a:pt x="12" y="2"/>
                  </a:lnTo>
                  <a:lnTo>
                    <a:pt x="1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37" name="Freeform 122"/>
            <p:cNvSpPr>
              <a:spLocks/>
            </p:cNvSpPr>
            <p:nvPr/>
          </p:nvSpPr>
          <p:spPr bwMode="auto">
            <a:xfrm>
              <a:off x="2498" y="2552"/>
              <a:ext cx="42" cy="16"/>
            </a:xfrm>
            <a:custGeom>
              <a:avLst/>
              <a:gdLst>
                <a:gd name="T0" fmla="*/ 16 w 42"/>
                <a:gd name="T1" fmla="*/ 0 h 16"/>
                <a:gd name="T2" fmla="*/ 16 w 42"/>
                <a:gd name="T3" fmla="*/ 0 h 16"/>
                <a:gd name="T4" fmla="*/ 8 w 42"/>
                <a:gd name="T5" fmla="*/ 2 h 16"/>
                <a:gd name="T6" fmla="*/ 4 w 42"/>
                <a:gd name="T7" fmla="*/ 4 h 16"/>
                <a:gd name="T8" fmla="*/ 0 w 42"/>
                <a:gd name="T9" fmla="*/ 6 h 16"/>
                <a:gd name="T10" fmla="*/ 0 w 42"/>
                <a:gd name="T11" fmla="*/ 6 h 16"/>
                <a:gd name="T12" fmla="*/ 4 w 42"/>
                <a:gd name="T13" fmla="*/ 8 h 16"/>
                <a:gd name="T14" fmla="*/ 8 w 42"/>
                <a:gd name="T15" fmla="*/ 10 h 16"/>
                <a:gd name="T16" fmla="*/ 16 w 42"/>
                <a:gd name="T17" fmla="*/ 10 h 16"/>
                <a:gd name="T18" fmla="*/ 16 w 42"/>
                <a:gd name="T19" fmla="*/ 10 h 16"/>
                <a:gd name="T20" fmla="*/ 32 w 42"/>
                <a:gd name="T21" fmla="*/ 16 h 16"/>
                <a:gd name="T22" fmla="*/ 32 w 42"/>
                <a:gd name="T23" fmla="*/ 16 h 16"/>
                <a:gd name="T24" fmla="*/ 36 w 42"/>
                <a:gd name="T25" fmla="*/ 16 h 16"/>
                <a:gd name="T26" fmla="*/ 36 w 42"/>
                <a:gd name="T27" fmla="*/ 16 h 16"/>
                <a:gd name="T28" fmla="*/ 40 w 42"/>
                <a:gd name="T29" fmla="*/ 14 h 16"/>
                <a:gd name="T30" fmla="*/ 42 w 42"/>
                <a:gd name="T31" fmla="*/ 10 h 16"/>
                <a:gd name="T32" fmla="*/ 38 w 42"/>
                <a:gd name="T33" fmla="*/ 6 h 16"/>
                <a:gd name="T34" fmla="*/ 32 w 42"/>
                <a:gd name="T35" fmla="*/ 4 h 16"/>
                <a:gd name="T36" fmla="*/ 32 w 42"/>
                <a:gd name="T37" fmla="*/ 4 h 16"/>
                <a:gd name="T38" fmla="*/ 24 w 42"/>
                <a:gd name="T39" fmla="*/ 2 h 16"/>
                <a:gd name="T40" fmla="*/ 16 w 42"/>
                <a:gd name="T41"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2" h="16">
                  <a:moveTo>
                    <a:pt x="16" y="0"/>
                  </a:moveTo>
                  <a:lnTo>
                    <a:pt x="16" y="0"/>
                  </a:lnTo>
                  <a:lnTo>
                    <a:pt x="8" y="2"/>
                  </a:lnTo>
                  <a:lnTo>
                    <a:pt x="4" y="4"/>
                  </a:lnTo>
                  <a:lnTo>
                    <a:pt x="0" y="6"/>
                  </a:lnTo>
                  <a:lnTo>
                    <a:pt x="0" y="6"/>
                  </a:lnTo>
                  <a:lnTo>
                    <a:pt x="4" y="8"/>
                  </a:lnTo>
                  <a:lnTo>
                    <a:pt x="8" y="10"/>
                  </a:lnTo>
                  <a:lnTo>
                    <a:pt x="16" y="10"/>
                  </a:lnTo>
                  <a:lnTo>
                    <a:pt x="16" y="10"/>
                  </a:lnTo>
                  <a:lnTo>
                    <a:pt x="32" y="16"/>
                  </a:lnTo>
                  <a:lnTo>
                    <a:pt x="32" y="16"/>
                  </a:lnTo>
                  <a:lnTo>
                    <a:pt x="36" y="16"/>
                  </a:lnTo>
                  <a:lnTo>
                    <a:pt x="36" y="16"/>
                  </a:lnTo>
                  <a:lnTo>
                    <a:pt x="40" y="14"/>
                  </a:lnTo>
                  <a:lnTo>
                    <a:pt x="42" y="10"/>
                  </a:lnTo>
                  <a:lnTo>
                    <a:pt x="38" y="6"/>
                  </a:lnTo>
                  <a:lnTo>
                    <a:pt x="32" y="4"/>
                  </a:lnTo>
                  <a:lnTo>
                    <a:pt x="32" y="4"/>
                  </a:lnTo>
                  <a:lnTo>
                    <a:pt x="24" y="2"/>
                  </a:lnTo>
                  <a:lnTo>
                    <a:pt x="16"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38" name="Freeform 123"/>
            <p:cNvSpPr>
              <a:spLocks/>
            </p:cNvSpPr>
            <p:nvPr/>
          </p:nvSpPr>
          <p:spPr bwMode="auto">
            <a:xfrm>
              <a:off x="2498" y="2552"/>
              <a:ext cx="42" cy="16"/>
            </a:xfrm>
            <a:custGeom>
              <a:avLst/>
              <a:gdLst>
                <a:gd name="T0" fmla="*/ 16 w 42"/>
                <a:gd name="T1" fmla="*/ 0 h 16"/>
                <a:gd name="T2" fmla="*/ 16 w 42"/>
                <a:gd name="T3" fmla="*/ 0 h 16"/>
                <a:gd name="T4" fmla="*/ 8 w 42"/>
                <a:gd name="T5" fmla="*/ 2 h 16"/>
                <a:gd name="T6" fmla="*/ 4 w 42"/>
                <a:gd name="T7" fmla="*/ 4 h 16"/>
                <a:gd name="T8" fmla="*/ 0 w 42"/>
                <a:gd name="T9" fmla="*/ 6 h 16"/>
                <a:gd name="T10" fmla="*/ 0 w 42"/>
                <a:gd name="T11" fmla="*/ 6 h 16"/>
                <a:gd name="T12" fmla="*/ 4 w 42"/>
                <a:gd name="T13" fmla="*/ 8 h 16"/>
                <a:gd name="T14" fmla="*/ 8 w 42"/>
                <a:gd name="T15" fmla="*/ 10 h 16"/>
                <a:gd name="T16" fmla="*/ 16 w 42"/>
                <a:gd name="T17" fmla="*/ 10 h 16"/>
                <a:gd name="T18" fmla="*/ 16 w 42"/>
                <a:gd name="T19" fmla="*/ 10 h 16"/>
                <a:gd name="T20" fmla="*/ 32 w 42"/>
                <a:gd name="T21" fmla="*/ 16 h 16"/>
                <a:gd name="T22" fmla="*/ 32 w 42"/>
                <a:gd name="T23" fmla="*/ 16 h 16"/>
                <a:gd name="T24" fmla="*/ 36 w 42"/>
                <a:gd name="T25" fmla="*/ 16 h 16"/>
                <a:gd name="T26" fmla="*/ 36 w 42"/>
                <a:gd name="T27" fmla="*/ 16 h 16"/>
                <a:gd name="T28" fmla="*/ 40 w 42"/>
                <a:gd name="T29" fmla="*/ 14 h 16"/>
                <a:gd name="T30" fmla="*/ 42 w 42"/>
                <a:gd name="T31" fmla="*/ 10 h 16"/>
                <a:gd name="T32" fmla="*/ 38 w 42"/>
                <a:gd name="T33" fmla="*/ 6 h 16"/>
                <a:gd name="T34" fmla="*/ 32 w 42"/>
                <a:gd name="T35" fmla="*/ 4 h 16"/>
                <a:gd name="T36" fmla="*/ 32 w 42"/>
                <a:gd name="T37" fmla="*/ 4 h 16"/>
                <a:gd name="T38" fmla="*/ 24 w 42"/>
                <a:gd name="T39" fmla="*/ 2 h 16"/>
                <a:gd name="T40" fmla="*/ 16 w 42"/>
                <a:gd name="T41"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2" h="16">
                  <a:moveTo>
                    <a:pt x="16" y="0"/>
                  </a:moveTo>
                  <a:lnTo>
                    <a:pt x="16" y="0"/>
                  </a:lnTo>
                  <a:lnTo>
                    <a:pt x="8" y="2"/>
                  </a:lnTo>
                  <a:lnTo>
                    <a:pt x="4" y="4"/>
                  </a:lnTo>
                  <a:lnTo>
                    <a:pt x="0" y="6"/>
                  </a:lnTo>
                  <a:lnTo>
                    <a:pt x="0" y="6"/>
                  </a:lnTo>
                  <a:lnTo>
                    <a:pt x="4" y="8"/>
                  </a:lnTo>
                  <a:lnTo>
                    <a:pt x="8" y="10"/>
                  </a:lnTo>
                  <a:lnTo>
                    <a:pt x="16" y="10"/>
                  </a:lnTo>
                  <a:lnTo>
                    <a:pt x="16" y="10"/>
                  </a:lnTo>
                  <a:lnTo>
                    <a:pt x="32" y="16"/>
                  </a:lnTo>
                  <a:lnTo>
                    <a:pt x="32" y="16"/>
                  </a:lnTo>
                  <a:lnTo>
                    <a:pt x="36" y="16"/>
                  </a:lnTo>
                  <a:lnTo>
                    <a:pt x="36" y="16"/>
                  </a:lnTo>
                  <a:lnTo>
                    <a:pt x="40" y="14"/>
                  </a:lnTo>
                  <a:lnTo>
                    <a:pt x="42" y="10"/>
                  </a:lnTo>
                  <a:lnTo>
                    <a:pt x="38" y="6"/>
                  </a:lnTo>
                  <a:lnTo>
                    <a:pt x="32" y="4"/>
                  </a:lnTo>
                  <a:lnTo>
                    <a:pt x="32" y="4"/>
                  </a:lnTo>
                  <a:lnTo>
                    <a:pt x="24" y="2"/>
                  </a:lnTo>
                  <a:lnTo>
                    <a:pt x="1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39" name="Freeform 124"/>
            <p:cNvSpPr>
              <a:spLocks/>
            </p:cNvSpPr>
            <p:nvPr/>
          </p:nvSpPr>
          <p:spPr bwMode="auto">
            <a:xfrm>
              <a:off x="2572" y="2554"/>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lnTo>
                    <a:pt x="0" y="2"/>
                  </a:lnTo>
                  <a:lnTo>
                    <a:pt x="0"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40" name="Freeform 125"/>
            <p:cNvSpPr>
              <a:spLocks/>
            </p:cNvSpPr>
            <p:nvPr/>
          </p:nvSpPr>
          <p:spPr bwMode="auto">
            <a:xfrm>
              <a:off x="2572" y="2554"/>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41" name="Freeform 126"/>
            <p:cNvSpPr>
              <a:spLocks/>
            </p:cNvSpPr>
            <p:nvPr/>
          </p:nvSpPr>
          <p:spPr bwMode="auto">
            <a:xfrm>
              <a:off x="2542" y="2516"/>
              <a:ext cx="264" cy="172"/>
            </a:xfrm>
            <a:custGeom>
              <a:avLst/>
              <a:gdLst>
                <a:gd name="T0" fmla="*/ 16 w 264"/>
                <a:gd name="T1" fmla="*/ 0 h 172"/>
                <a:gd name="T2" fmla="*/ 12 w 264"/>
                <a:gd name="T3" fmla="*/ 8 h 172"/>
                <a:gd name="T4" fmla="*/ 4 w 264"/>
                <a:gd name="T5" fmla="*/ 14 h 172"/>
                <a:gd name="T6" fmla="*/ 0 w 264"/>
                <a:gd name="T7" fmla="*/ 20 h 172"/>
                <a:gd name="T8" fmla="*/ 12 w 264"/>
                <a:gd name="T9" fmla="*/ 26 h 172"/>
                <a:gd name="T10" fmla="*/ 20 w 264"/>
                <a:gd name="T11" fmla="*/ 26 h 172"/>
                <a:gd name="T12" fmla="*/ 22 w 264"/>
                <a:gd name="T13" fmla="*/ 26 h 172"/>
                <a:gd name="T14" fmla="*/ 32 w 264"/>
                <a:gd name="T15" fmla="*/ 36 h 172"/>
                <a:gd name="T16" fmla="*/ 30 w 264"/>
                <a:gd name="T17" fmla="*/ 40 h 172"/>
                <a:gd name="T18" fmla="*/ 14 w 264"/>
                <a:gd name="T19" fmla="*/ 44 h 172"/>
                <a:gd name="T20" fmla="*/ 14 w 264"/>
                <a:gd name="T21" fmla="*/ 50 h 172"/>
                <a:gd name="T22" fmla="*/ 22 w 264"/>
                <a:gd name="T23" fmla="*/ 54 h 172"/>
                <a:gd name="T24" fmla="*/ 36 w 264"/>
                <a:gd name="T25" fmla="*/ 54 h 172"/>
                <a:gd name="T26" fmla="*/ 40 w 264"/>
                <a:gd name="T27" fmla="*/ 54 h 172"/>
                <a:gd name="T28" fmla="*/ 56 w 264"/>
                <a:gd name="T29" fmla="*/ 66 h 172"/>
                <a:gd name="T30" fmla="*/ 74 w 264"/>
                <a:gd name="T31" fmla="*/ 70 h 172"/>
                <a:gd name="T32" fmla="*/ 86 w 264"/>
                <a:gd name="T33" fmla="*/ 78 h 172"/>
                <a:gd name="T34" fmla="*/ 98 w 264"/>
                <a:gd name="T35" fmla="*/ 90 h 172"/>
                <a:gd name="T36" fmla="*/ 100 w 264"/>
                <a:gd name="T37" fmla="*/ 104 h 172"/>
                <a:gd name="T38" fmla="*/ 108 w 264"/>
                <a:gd name="T39" fmla="*/ 120 h 172"/>
                <a:gd name="T40" fmla="*/ 122 w 264"/>
                <a:gd name="T41" fmla="*/ 136 h 172"/>
                <a:gd name="T42" fmla="*/ 144 w 264"/>
                <a:gd name="T43" fmla="*/ 146 h 172"/>
                <a:gd name="T44" fmla="*/ 150 w 264"/>
                <a:gd name="T45" fmla="*/ 146 h 172"/>
                <a:gd name="T46" fmla="*/ 158 w 264"/>
                <a:gd name="T47" fmla="*/ 132 h 172"/>
                <a:gd name="T48" fmla="*/ 166 w 264"/>
                <a:gd name="T49" fmla="*/ 128 h 172"/>
                <a:gd name="T50" fmla="*/ 172 w 264"/>
                <a:gd name="T51" fmla="*/ 124 h 172"/>
                <a:gd name="T52" fmla="*/ 178 w 264"/>
                <a:gd name="T53" fmla="*/ 114 h 172"/>
                <a:gd name="T54" fmla="*/ 182 w 264"/>
                <a:gd name="T55" fmla="*/ 114 h 172"/>
                <a:gd name="T56" fmla="*/ 208 w 264"/>
                <a:gd name="T57" fmla="*/ 140 h 172"/>
                <a:gd name="T58" fmla="*/ 224 w 264"/>
                <a:gd name="T59" fmla="*/ 152 h 172"/>
                <a:gd name="T60" fmla="*/ 238 w 264"/>
                <a:gd name="T61" fmla="*/ 164 h 172"/>
                <a:gd name="T62" fmla="*/ 256 w 264"/>
                <a:gd name="T63" fmla="*/ 172 h 172"/>
                <a:gd name="T64" fmla="*/ 262 w 264"/>
                <a:gd name="T65" fmla="*/ 168 h 172"/>
                <a:gd name="T66" fmla="*/ 264 w 264"/>
                <a:gd name="T67" fmla="*/ 162 h 172"/>
                <a:gd name="T68" fmla="*/ 248 w 264"/>
                <a:gd name="T69" fmla="*/ 146 h 172"/>
                <a:gd name="T70" fmla="*/ 224 w 264"/>
                <a:gd name="T71" fmla="*/ 122 h 172"/>
                <a:gd name="T72" fmla="*/ 216 w 264"/>
                <a:gd name="T73" fmla="*/ 114 h 172"/>
                <a:gd name="T74" fmla="*/ 220 w 264"/>
                <a:gd name="T75" fmla="*/ 102 h 172"/>
                <a:gd name="T76" fmla="*/ 220 w 264"/>
                <a:gd name="T77" fmla="*/ 92 h 172"/>
                <a:gd name="T78" fmla="*/ 202 w 264"/>
                <a:gd name="T79" fmla="*/ 82 h 172"/>
                <a:gd name="T80" fmla="*/ 196 w 264"/>
                <a:gd name="T81" fmla="*/ 68 h 172"/>
                <a:gd name="T82" fmla="*/ 190 w 264"/>
                <a:gd name="T83" fmla="*/ 62 h 172"/>
                <a:gd name="T84" fmla="*/ 166 w 264"/>
                <a:gd name="T85" fmla="*/ 50 h 172"/>
                <a:gd name="T86" fmla="*/ 136 w 264"/>
                <a:gd name="T87" fmla="*/ 40 h 172"/>
                <a:gd name="T88" fmla="*/ 122 w 264"/>
                <a:gd name="T89" fmla="*/ 34 h 172"/>
                <a:gd name="T90" fmla="*/ 110 w 264"/>
                <a:gd name="T91" fmla="*/ 22 h 172"/>
                <a:gd name="T92" fmla="*/ 100 w 264"/>
                <a:gd name="T93" fmla="*/ 20 h 172"/>
                <a:gd name="T94" fmla="*/ 84 w 264"/>
                <a:gd name="T95" fmla="*/ 26 h 172"/>
                <a:gd name="T96" fmla="*/ 66 w 264"/>
                <a:gd name="T97" fmla="*/ 44 h 172"/>
                <a:gd name="T98" fmla="*/ 60 w 264"/>
                <a:gd name="T99" fmla="*/ 52 h 172"/>
                <a:gd name="T100" fmla="*/ 54 w 264"/>
                <a:gd name="T101" fmla="*/ 50 h 172"/>
                <a:gd name="T102" fmla="*/ 48 w 264"/>
                <a:gd name="T103" fmla="*/ 34 h 172"/>
                <a:gd name="T104" fmla="*/ 44 w 264"/>
                <a:gd name="T105" fmla="*/ 22 h 172"/>
                <a:gd name="T106" fmla="*/ 34 w 264"/>
                <a:gd name="T107" fmla="*/ 4 h 172"/>
                <a:gd name="T108" fmla="*/ 20 w 264"/>
                <a:gd name="T109" fmla="*/ 0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64" h="172">
                  <a:moveTo>
                    <a:pt x="20" y="0"/>
                  </a:moveTo>
                  <a:lnTo>
                    <a:pt x="20" y="0"/>
                  </a:lnTo>
                  <a:lnTo>
                    <a:pt x="16" y="0"/>
                  </a:lnTo>
                  <a:lnTo>
                    <a:pt x="14" y="2"/>
                  </a:lnTo>
                  <a:lnTo>
                    <a:pt x="12" y="8"/>
                  </a:lnTo>
                  <a:lnTo>
                    <a:pt x="12" y="8"/>
                  </a:lnTo>
                  <a:lnTo>
                    <a:pt x="10" y="10"/>
                  </a:lnTo>
                  <a:lnTo>
                    <a:pt x="8" y="12"/>
                  </a:lnTo>
                  <a:lnTo>
                    <a:pt x="4" y="14"/>
                  </a:lnTo>
                  <a:lnTo>
                    <a:pt x="4" y="14"/>
                  </a:lnTo>
                  <a:lnTo>
                    <a:pt x="0" y="18"/>
                  </a:lnTo>
                  <a:lnTo>
                    <a:pt x="0" y="20"/>
                  </a:lnTo>
                  <a:lnTo>
                    <a:pt x="2" y="22"/>
                  </a:lnTo>
                  <a:lnTo>
                    <a:pt x="4" y="24"/>
                  </a:lnTo>
                  <a:lnTo>
                    <a:pt x="12" y="26"/>
                  </a:lnTo>
                  <a:lnTo>
                    <a:pt x="20" y="26"/>
                  </a:lnTo>
                  <a:lnTo>
                    <a:pt x="20" y="26"/>
                  </a:lnTo>
                  <a:lnTo>
                    <a:pt x="20" y="26"/>
                  </a:lnTo>
                  <a:lnTo>
                    <a:pt x="20" y="26"/>
                  </a:lnTo>
                  <a:lnTo>
                    <a:pt x="22" y="26"/>
                  </a:lnTo>
                  <a:lnTo>
                    <a:pt x="22" y="26"/>
                  </a:lnTo>
                  <a:lnTo>
                    <a:pt x="28" y="28"/>
                  </a:lnTo>
                  <a:lnTo>
                    <a:pt x="32" y="30"/>
                  </a:lnTo>
                  <a:lnTo>
                    <a:pt x="32" y="36"/>
                  </a:lnTo>
                  <a:lnTo>
                    <a:pt x="28" y="40"/>
                  </a:lnTo>
                  <a:lnTo>
                    <a:pt x="30" y="40"/>
                  </a:lnTo>
                  <a:lnTo>
                    <a:pt x="30" y="40"/>
                  </a:lnTo>
                  <a:lnTo>
                    <a:pt x="24" y="40"/>
                  </a:lnTo>
                  <a:lnTo>
                    <a:pt x="18" y="42"/>
                  </a:lnTo>
                  <a:lnTo>
                    <a:pt x="14" y="44"/>
                  </a:lnTo>
                  <a:lnTo>
                    <a:pt x="14" y="46"/>
                  </a:lnTo>
                  <a:lnTo>
                    <a:pt x="14" y="50"/>
                  </a:lnTo>
                  <a:lnTo>
                    <a:pt x="14" y="50"/>
                  </a:lnTo>
                  <a:lnTo>
                    <a:pt x="16" y="54"/>
                  </a:lnTo>
                  <a:lnTo>
                    <a:pt x="22" y="54"/>
                  </a:lnTo>
                  <a:lnTo>
                    <a:pt x="22" y="54"/>
                  </a:lnTo>
                  <a:lnTo>
                    <a:pt x="28" y="54"/>
                  </a:lnTo>
                  <a:lnTo>
                    <a:pt x="28" y="54"/>
                  </a:lnTo>
                  <a:lnTo>
                    <a:pt x="36" y="54"/>
                  </a:lnTo>
                  <a:lnTo>
                    <a:pt x="36" y="54"/>
                  </a:lnTo>
                  <a:lnTo>
                    <a:pt x="40" y="54"/>
                  </a:lnTo>
                  <a:lnTo>
                    <a:pt x="40" y="54"/>
                  </a:lnTo>
                  <a:lnTo>
                    <a:pt x="42" y="58"/>
                  </a:lnTo>
                  <a:lnTo>
                    <a:pt x="46" y="60"/>
                  </a:lnTo>
                  <a:lnTo>
                    <a:pt x="56" y="66"/>
                  </a:lnTo>
                  <a:lnTo>
                    <a:pt x="56" y="66"/>
                  </a:lnTo>
                  <a:lnTo>
                    <a:pt x="64" y="68"/>
                  </a:lnTo>
                  <a:lnTo>
                    <a:pt x="74" y="70"/>
                  </a:lnTo>
                  <a:lnTo>
                    <a:pt x="74" y="70"/>
                  </a:lnTo>
                  <a:lnTo>
                    <a:pt x="80" y="72"/>
                  </a:lnTo>
                  <a:lnTo>
                    <a:pt x="86" y="78"/>
                  </a:lnTo>
                  <a:lnTo>
                    <a:pt x="86" y="78"/>
                  </a:lnTo>
                  <a:lnTo>
                    <a:pt x="92" y="84"/>
                  </a:lnTo>
                  <a:lnTo>
                    <a:pt x="98" y="90"/>
                  </a:lnTo>
                  <a:lnTo>
                    <a:pt x="98" y="90"/>
                  </a:lnTo>
                  <a:lnTo>
                    <a:pt x="100" y="96"/>
                  </a:lnTo>
                  <a:lnTo>
                    <a:pt x="100" y="104"/>
                  </a:lnTo>
                  <a:lnTo>
                    <a:pt x="100" y="104"/>
                  </a:lnTo>
                  <a:lnTo>
                    <a:pt x="104" y="112"/>
                  </a:lnTo>
                  <a:lnTo>
                    <a:pt x="108" y="120"/>
                  </a:lnTo>
                  <a:lnTo>
                    <a:pt x="108" y="120"/>
                  </a:lnTo>
                  <a:lnTo>
                    <a:pt x="114" y="128"/>
                  </a:lnTo>
                  <a:lnTo>
                    <a:pt x="122" y="136"/>
                  </a:lnTo>
                  <a:lnTo>
                    <a:pt x="132" y="144"/>
                  </a:lnTo>
                  <a:lnTo>
                    <a:pt x="138" y="146"/>
                  </a:lnTo>
                  <a:lnTo>
                    <a:pt x="144" y="146"/>
                  </a:lnTo>
                  <a:lnTo>
                    <a:pt x="144" y="146"/>
                  </a:lnTo>
                  <a:lnTo>
                    <a:pt x="150" y="146"/>
                  </a:lnTo>
                  <a:lnTo>
                    <a:pt x="150" y="146"/>
                  </a:lnTo>
                  <a:lnTo>
                    <a:pt x="154" y="142"/>
                  </a:lnTo>
                  <a:lnTo>
                    <a:pt x="156" y="140"/>
                  </a:lnTo>
                  <a:lnTo>
                    <a:pt x="158" y="132"/>
                  </a:lnTo>
                  <a:lnTo>
                    <a:pt x="158" y="132"/>
                  </a:lnTo>
                  <a:lnTo>
                    <a:pt x="162" y="130"/>
                  </a:lnTo>
                  <a:lnTo>
                    <a:pt x="166" y="128"/>
                  </a:lnTo>
                  <a:lnTo>
                    <a:pt x="168" y="126"/>
                  </a:lnTo>
                  <a:lnTo>
                    <a:pt x="172" y="124"/>
                  </a:lnTo>
                  <a:lnTo>
                    <a:pt x="172" y="124"/>
                  </a:lnTo>
                  <a:lnTo>
                    <a:pt x="174" y="116"/>
                  </a:lnTo>
                  <a:lnTo>
                    <a:pt x="176" y="114"/>
                  </a:lnTo>
                  <a:lnTo>
                    <a:pt x="178" y="114"/>
                  </a:lnTo>
                  <a:lnTo>
                    <a:pt x="178" y="114"/>
                  </a:lnTo>
                  <a:lnTo>
                    <a:pt x="182" y="114"/>
                  </a:lnTo>
                  <a:lnTo>
                    <a:pt x="182" y="114"/>
                  </a:lnTo>
                  <a:lnTo>
                    <a:pt x="190" y="120"/>
                  </a:lnTo>
                  <a:lnTo>
                    <a:pt x="196" y="126"/>
                  </a:lnTo>
                  <a:lnTo>
                    <a:pt x="208" y="140"/>
                  </a:lnTo>
                  <a:lnTo>
                    <a:pt x="208" y="140"/>
                  </a:lnTo>
                  <a:lnTo>
                    <a:pt x="216" y="146"/>
                  </a:lnTo>
                  <a:lnTo>
                    <a:pt x="224" y="152"/>
                  </a:lnTo>
                  <a:lnTo>
                    <a:pt x="224" y="152"/>
                  </a:lnTo>
                  <a:lnTo>
                    <a:pt x="230" y="160"/>
                  </a:lnTo>
                  <a:lnTo>
                    <a:pt x="238" y="164"/>
                  </a:lnTo>
                  <a:lnTo>
                    <a:pt x="238" y="164"/>
                  </a:lnTo>
                  <a:lnTo>
                    <a:pt x="246" y="168"/>
                  </a:lnTo>
                  <a:lnTo>
                    <a:pt x="256" y="172"/>
                  </a:lnTo>
                  <a:lnTo>
                    <a:pt x="256" y="172"/>
                  </a:lnTo>
                  <a:lnTo>
                    <a:pt x="260" y="170"/>
                  </a:lnTo>
                  <a:lnTo>
                    <a:pt x="262" y="168"/>
                  </a:lnTo>
                  <a:lnTo>
                    <a:pt x="262" y="168"/>
                  </a:lnTo>
                  <a:lnTo>
                    <a:pt x="264" y="166"/>
                  </a:lnTo>
                  <a:lnTo>
                    <a:pt x="264" y="162"/>
                  </a:lnTo>
                  <a:lnTo>
                    <a:pt x="258" y="156"/>
                  </a:lnTo>
                  <a:lnTo>
                    <a:pt x="248" y="146"/>
                  </a:lnTo>
                  <a:lnTo>
                    <a:pt x="248" y="146"/>
                  </a:lnTo>
                  <a:lnTo>
                    <a:pt x="236" y="134"/>
                  </a:lnTo>
                  <a:lnTo>
                    <a:pt x="224" y="122"/>
                  </a:lnTo>
                  <a:lnTo>
                    <a:pt x="224" y="122"/>
                  </a:lnTo>
                  <a:lnTo>
                    <a:pt x="220" y="118"/>
                  </a:lnTo>
                  <a:lnTo>
                    <a:pt x="216" y="114"/>
                  </a:lnTo>
                  <a:lnTo>
                    <a:pt x="216" y="114"/>
                  </a:lnTo>
                  <a:lnTo>
                    <a:pt x="214" y="102"/>
                  </a:lnTo>
                  <a:lnTo>
                    <a:pt x="214" y="102"/>
                  </a:lnTo>
                  <a:lnTo>
                    <a:pt x="220" y="102"/>
                  </a:lnTo>
                  <a:lnTo>
                    <a:pt x="226" y="100"/>
                  </a:lnTo>
                  <a:lnTo>
                    <a:pt x="226" y="100"/>
                  </a:lnTo>
                  <a:lnTo>
                    <a:pt x="220" y="92"/>
                  </a:lnTo>
                  <a:lnTo>
                    <a:pt x="216" y="88"/>
                  </a:lnTo>
                  <a:lnTo>
                    <a:pt x="208" y="86"/>
                  </a:lnTo>
                  <a:lnTo>
                    <a:pt x="202" y="82"/>
                  </a:lnTo>
                  <a:lnTo>
                    <a:pt x="202" y="82"/>
                  </a:lnTo>
                  <a:lnTo>
                    <a:pt x="198" y="74"/>
                  </a:lnTo>
                  <a:lnTo>
                    <a:pt x="196" y="68"/>
                  </a:lnTo>
                  <a:lnTo>
                    <a:pt x="196" y="68"/>
                  </a:lnTo>
                  <a:lnTo>
                    <a:pt x="194" y="64"/>
                  </a:lnTo>
                  <a:lnTo>
                    <a:pt x="190" y="62"/>
                  </a:lnTo>
                  <a:lnTo>
                    <a:pt x="182" y="58"/>
                  </a:lnTo>
                  <a:lnTo>
                    <a:pt x="182" y="58"/>
                  </a:lnTo>
                  <a:lnTo>
                    <a:pt x="166" y="50"/>
                  </a:lnTo>
                  <a:lnTo>
                    <a:pt x="152" y="44"/>
                  </a:lnTo>
                  <a:lnTo>
                    <a:pt x="152" y="44"/>
                  </a:lnTo>
                  <a:lnTo>
                    <a:pt x="136" y="40"/>
                  </a:lnTo>
                  <a:lnTo>
                    <a:pt x="128" y="38"/>
                  </a:lnTo>
                  <a:lnTo>
                    <a:pt x="122" y="34"/>
                  </a:lnTo>
                  <a:lnTo>
                    <a:pt x="122" y="34"/>
                  </a:lnTo>
                  <a:lnTo>
                    <a:pt x="116" y="28"/>
                  </a:lnTo>
                  <a:lnTo>
                    <a:pt x="114" y="24"/>
                  </a:lnTo>
                  <a:lnTo>
                    <a:pt x="110" y="22"/>
                  </a:lnTo>
                  <a:lnTo>
                    <a:pt x="110" y="22"/>
                  </a:lnTo>
                  <a:lnTo>
                    <a:pt x="104" y="20"/>
                  </a:lnTo>
                  <a:lnTo>
                    <a:pt x="100" y="20"/>
                  </a:lnTo>
                  <a:lnTo>
                    <a:pt x="100" y="20"/>
                  </a:lnTo>
                  <a:lnTo>
                    <a:pt x="92" y="22"/>
                  </a:lnTo>
                  <a:lnTo>
                    <a:pt x="84" y="26"/>
                  </a:lnTo>
                  <a:lnTo>
                    <a:pt x="84" y="26"/>
                  </a:lnTo>
                  <a:lnTo>
                    <a:pt x="70" y="38"/>
                  </a:lnTo>
                  <a:lnTo>
                    <a:pt x="66" y="44"/>
                  </a:lnTo>
                  <a:lnTo>
                    <a:pt x="62" y="52"/>
                  </a:lnTo>
                  <a:lnTo>
                    <a:pt x="62" y="52"/>
                  </a:lnTo>
                  <a:lnTo>
                    <a:pt x="60" y="52"/>
                  </a:lnTo>
                  <a:lnTo>
                    <a:pt x="60" y="52"/>
                  </a:lnTo>
                  <a:lnTo>
                    <a:pt x="56" y="52"/>
                  </a:lnTo>
                  <a:lnTo>
                    <a:pt x="54" y="50"/>
                  </a:lnTo>
                  <a:lnTo>
                    <a:pt x="50" y="46"/>
                  </a:lnTo>
                  <a:lnTo>
                    <a:pt x="48" y="34"/>
                  </a:lnTo>
                  <a:lnTo>
                    <a:pt x="48" y="34"/>
                  </a:lnTo>
                  <a:lnTo>
                    <a:pt x="46" y="28"/>
                  </a:lnTo>
                  <a:lnTo>
                    <a:pt x="44" y="22"/>
                  </a:lnTo>
                  <a:lnTo>
                    <a:pt x="44" y="22"/>
                  </a:lnTo>
                  <a:lnTo>
                    <a:pt x="46" y="8"/>
                  </a:lnTo>
                  <a:lnTo>
                    <a:pt x="46" y="8"/>
                  </a:lnTo>
                  <a:lnTo>
                    <a:pt x="34" y="4"/>
                  </a:lnTo>
                  <a:lnTo>
                    <a:pt x="20" y="0"/>
                  </a:lnTo>
                  <a:lnTo>
                    <a:pt x="20" y="0"/>
                  </a:lnTo>
                  <a:lnTo>
                    <a:pt x="20"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42" name="Freeform 127"/>
            <p:cNvSpPr>
              <a:spLocks/>
            </p:cNvSpPr>
            <p:nvPr/>
          </p:nvSpPr>
          <p:spPr bwMode="auto">
            <a:xfrm>
              <a:off x="2542" y="2516"/>
              <a:ext cx="264" cy="172"/>
            </a:xfrm>
            <a:custGeom>
              <a:avLst/>
              <a:gdLst>
                <a:gd name="T0" fmla="*/ 16 w 264"/>
                <a:gd name="T1" fmla="*/ 0 h 172"/>
                <a:gd name="T2" fmla="*/ 12 w 264"/>
                <a:gd name="T3" fmla="*/ 8 h 172"/>
                <a:gd name="T4" fmla="*/ 4 w 264"/>
                <a:gd name="T5" fmla="*/ 14 h 172"/>
                <a:gd name="T6" fmla="*/ 0 w 264"/>
                <a:gd name="T7" fmla="*/ 20 h 172"/>
                <a:gd name="T8" fmla="*/ 12 w 264"/>
                <a:gd name="T9" fmla="*/ 26 h 172"/>
                <a:gd name="T10" fmla="*/ 20 w 264"/>
                <a:gd name="T11" fmla="*/ 26 h 172"/>
                <a:gd name="T12" fmla="*/ 22 w 264"/>
                <a:gd name="T13" fmla="*/ 26 h 172"/>
                <a:gd name="T14" fmla="*/ 32 w 264"/>
                <a:gd name="T15" fmla="*/ 36 h 172"/>
                <a:gd name="T16" fmla="*/ 30 w 264"/>
                <a:gd name="T17" fmla="*/ 40 h 172"/>
                <a:gd name="T18" fmla="*/ 14 w 264"/>
                <a:gd name="T19" fmla="*/ 44 h 172"/>
                <a:gd name="T20" fmla="*/ 14 w 264"/>
                <a:gd name="T21" fmla="*/ 50 h 172"/>
                <a:gd name="T22" fmla="*/ 22 w 264"/>
                <a:gd name="T23" fmla="*/ 54 h 172"/>
                <a:gd name="T24" fmla="*/ 36 w 264"/>
                <a:gd name="T25" fmla="*/ 54 h 172"/>
                <a:gd name="T26" fmla="*/ 40 w 264"/>
                <a:gd name="T27" fmla="*/ 54 h 172"/>
                <a:gd name="T28" fmla="*/ 56 w 264"/>
                <a:gd name="T29" fmla="*/ 66 h 172"/>
                <a:gd name="T30" fmla="*/ 74 w 264"/>
                <a:gd name="T31" fmla="*/ 70 h 172"/>
                <a:gd name="T32" fmla="*/ 86 w 264"/>
                <a:gd name="T33" fmla="*/ 78 h 172"/>
                <a:gd name="T34" fmla="*/ 98 w 264"/>
                <a:gd name="T35" fmla="*/ 90 h 172"/>
                <a:gd name="T36" fmla="*/ 100 w 264"/>
                <a:gd name="T37" fmla="*/ 104 h 172"/>
                <a:gd name="T38" fmla="*/ 108 w 264"/>
                <a:gd name="T39" fmla="*/ 120 h 172"/>
                <a:gd name="T40" fmla="*/ 122 w 264"/>
                <a:gd name="T41" fmla="*/ 136 h 172"/>
                <a:gd name="T42" fmla="*/ 144 w 264"/>
                <a:gd name="T43" fmla="*/ 146 h 172"/>
                <a:gd name="T44" fmla="*/ 150 w 264"/>
                <a:gd name="T45" fmla="*/ 146 h 172"/>
                <a:gd name="T46" fmla="*/ 158 w 264"/>
                <a:gd name="T47" fmla="*/ 132 h 172"/>
                <a:gd name="T48" fmla="*/ 166 w 264"/>
                <a:gd name="T49" fmla="*/ 128 h 172"/>
                <a:gd name="T50" fmla="*/ 172 w 264"/>
                <a:gd name="T51" fmla="*/ 124 h 172"/>
                <a:gd name="T52" fmla="*/ 178 w 264"/>
                <a:gd name="T53" fmla="*/ 114 h 172"/>
                <a:gd name="T54" fmla="*/ 182 w 264"/>
                <a:gd name="T55" fmla="*/ 114 h 172"/>
                <a:gd name="T56" fmla="*/ 208 w 264"/>
                <a:gd name="T57" fmla="*/ 140 h 172"/>
                <a:gd name="T58" fmla="*/ 224 w 264"/>
                <a:gd name="T59" fmla="*/ 152 h 172"/>
                <a:gd name="T60" fmla="*/ 238 w 264"/>
                <a:gd name="T61" fmla="*/ 164 h 172"/>
                <a:gd name="T62" fmla="*/ 256 w 264"/>
                <a:gd name="T63" fmla="*/ 172 h 172"/>
                <a:gd name="T64" fmla="*/ 262 w 264"/>
                <a:gd name="T65" fmla="*/ 168 h 172"/>
                <a:gd name="T66" fmla="*/ 264 w 264"/>
                <a:gd name="T67" fmla="*/ 162 h 172"/>
                <a:gd name="T68" fmla="*/ 248 w 264"/>
                <a:gd name="T69" fmla="*/ 146 h 172"/>
                <a:gd name="T70" fmla="*/ 224 w 264"/>
                <a:gd name="T71" fmla="*/ 122 h 172"/>
                <a:gd name="T72" fmla="*/ 216 w 264"/>
                <a:gd name="T73" fmla="*/ 114 h 172"/>
                <a:gd name="T74" fmla="*/ 220 w 264"/>
                <a:gd name="T75" fmla="*/ 102 h 172"/>
                <a:gd name="T76" fmla="*/ 220 w 264"/>
                <a:gd name="T77" fmla="*/ 92 h 172"/>
                <a:gd name="T78" fmla="*/ 202 w 264"/>
                <a:gd name="T79" fmla="*/ 82 h 172"/>
                <a:gd name="T80" fmla="*/ 196 w 264"/>
                <a:gd name="T81" fmla="*/ 68 h 172"/>
                <a:gd name="T82" fmla="*/ 190 w 264"/>
                <a:gd name="T83" fmla="*/ 62 h 172"/>
                <a:gd name="T84" fmla="*/ 166 w 264"/>
                <a:gd name="T85" fmla="*/ 50 h 172"/>
                <a:gd name="T86" fmla="*/ 136 w 264"/>
                <a:gd name="T87" fmla="*/ 40 h 172"/>
                <a:gd name="T88" fmla="*/ 122 w 264"/>
                <a:gd name="T89" fmla="*/ 34 h 172"/>
                <a:gd name="T90" fmla="*/ 110 w 264"/>
                <a:gd name="T91" fmla="*/ 22 h 172"/>
                <a:gd name="T92" fmla="*/ 100 w 264"/>
                <a:gd name="T93" fmla="*/ 20 h 172"/>
                <a:gd name="T94" fmla="*/ 84 w 264"/>
                <a:gd name="T95" fmla="*/ 26 h 172"/>
                <a:gd name="T96" fmla="*/ 66 w 264"/>
                <a:gd name="T97" fmla="*/ 44 h 172"/>
                <a:gd name="T98" fmla="*/ 60 w 264"/>
                <a:gd name="T99" fmla="*/ 52 h 172"/>
                <a:gd name="T100" fmla="*/ 54 w 264"/>
                <a:gd name="T101" fmla="*/ 50 h 172"/>
                <a:gd name="T102" fmla="*/ 48 w 264"/>
                <a:gd name="T103" fmla="*/ 34 h 172"/>
                <a:gd name="T104" fmla="*/ 44 w 264"/>
                <a:gd name="T105" fmla="*/ 22 h 172"/>
                <a:gd name="T106" fmla="*/ 34 w 264"/>
                <a:gd name="T107" fmla="*/ 4 h 172"/>
                <a:gd name="T108" fmla="*/ 20 w 264"/>
                <a:gd name="T109" fmla="*/ 0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64" h="172">
                  <a:moveTo>
                    <a:pt x="20" y="0"/>
                  </a:moveTo>
                  <a:lnTo>
                    <a:pt x="20" y="0"/>
                  </a:lnTo>
                  <a:lnTo>
                    <a:pt x="16" y="0"/>
                  </a:lnTo>
                  <a:lnTo>
                    <a:pt x="14" y="2"/>
                  </a:lnTo>
                  <a:lnTo>
                    <a:pt x="12" y="8"/>
                  </a:lnTo>
                  <a:lnTo>
                    <a:pt x="12" y="8"/>
                  </a:lnTo>
                  <a:lnTo>
                    <a:pt x="10" y="10"/>
                  </a:lnTo>
                  <a:lnTo>
                    <a:pt x="8" y="12"/>
                  </a:lnTo>
                  <a:lnTo>
                    <a:pt x="4" y="14"/>
                  </a:lnTo>
                  <a:lnTo>
                    <a:pt x="4" y="14"/>
                  </a:lnTo>
                  <a:lnTo>
                    <a:pt x="0" y="18"/>
                  </a:lnTo>
                  <a:lnTo>
                    <a:pt x="0" y="20"/>
                  </a:lnTo>
                  <a:lnTo>
                    <a:pt x="2" y="22"/>
                  </a:lnTo>
                  <a:lnTo>
                    <a:pt x="4" y="24"/>
                  </a:lnTo>
                  <a:lnTo>
                    <a:pt x="12" y="26"/>
                  </a:lnTo>
                  <a:lnTo>
                    <a:pt x="20" y="26"/>
                  </a:lnTo>
                  <a:lnTo>
                    <a:pt x="20" y="26"/>
                  </a:lnTo>
                  <a:lnTo>
                    <a:pt x="20" y="26"/>
                  </a:lnTo>
                  <a:lnTo>
                    <a:pt x="20" y="26"/>
                  </a:lnTo>
                  <a:lnTo>
                    <a:pt x="22" y="26"/>
                  </a:lnTo>
                  <a:lnTo>
                    <a:pt x="22" y="26"/>
                  </a:lnTo>
                  <a:lnTo>
                    <a:pt x="28" y="28"/>
                  </a:lnTo>
                  <a:lnTo>
                    <a:pt x="32" y="30"/>
                  </a:lnTo>
                  <a:lnTo>
                    <a:pt x="32" y="36"/>
                  </a:lnTo>
                  <a:lnTo>
                    <a:pt x="28" y="40"/>
                  </a:lnTo>
                  <a:lnTo>
                    <a:pt x="30" y="40"/>
                  </a:lnTo>
                  <a:lnTo>
                    <a:pt x="30" y="40"/>
                  </a:lnTo>
                  <a:lnTo>
                    <a:pt x="24" y="40"/>
                  </a:lnTo>
                  <a:lnTo>
                    <a:pt x="18" y="42"/>
                  </a:lnTo>
                  <a:lnTo>
                    <a:pt x="14" y="44"/>
                  </a:lnTo>
                  <a:lnTo>
                    <a:pt x="14" y="46"/>
                  </a:lnTo>
                  <a:lnTo>
                    <a:pt x="14" y="50"/>
                  </a:lnTo>
                  <a:lnTo>
                    <a:pt x="14" y="50"/>
                  </a:lnTo>
                  <a:lnTo>
                    <a:pt x="16" y="54"/>
                  </a:lnTo>
                  <a:lnTo>
                    <a:pt x="22" y="54"/>
                  </a:lnTo>
                  <a:lnTo>
                    <a:pt x="22" y="54"/>
                  </a:lnTo>
                  <a:lnTo>
                    <a:pt x="28" y="54"/>
                  </a:lnTo>
                  <a:lnTo>
                    <a:pt x="28" y="54"/>
                  </a:lnTo>
                  <a:lnTo>
                    <a:pt x="36" y="54"/>
                  </a:lnTo>
                  <a:lnTo>
                    <a:pt x="36" y="54"/>
                  </a:lnTo>
                  <a:lnTo>
                    <a:pt x="40" y="54"/>
                  </a:lnTo>
                  <a:lnTo>
                    <a:pt x="40" y="54"/>
                  </a:lnTo>
                  <a:lnTo>
                    <a:pt x="42" y="58"/>
                  </a:lnTo>
                  <a:lnTo>
                    <a:pt x="46" y="60"/>
                  </a:lnTo>
                  <a:lnTo>
                    <a:pt x="56" y="66"/>
                  </a:lnTo>
                  <a:lnTo>
                    <a:pt x="56" y="66"/>
                  </a:lnTo>
                  <a:lnTo>
                    <a:pt x="64" y="68"/>
                  </a:lnTo>
                  <a:lnTo>
                    <a:pt x="74" y="70"/>
                  </a:lnTo>
                  <a:lnTo>
                    <a:pt x="74" y="70"/>
                  </a:lnTo>
                  <a:lnTo>
                    <a:pt x="80" y="72"/>
                  </a:lnTo>
                  <a:lnTo>
                    <a:pt x="86" y="78"/>
                  </a:lnTo>
                  <a:lnTo>
                    <a:pt x="86" y="78"/>
                  </a:lnTo>
                  <a:lnTo>
                    <a:pt x="92" y="84"/>
                  </a:lnTo>
                  <a:lnTo>
                    <a:pt x="98" y="90"/>
                  </a:lnTo>
                  <a:lnTo>
                    <a:pt x="98" y="90"/>
                  </a:lnTo>
                  <a:lnTo>
                    <a:pt x="100" y="96"/>
                  </a:lnTo>
                  <a:lnTo>
                    <a:pt x="100" y="104"/>
                  </a:lnTo>
                  <a:lnTo>
                    <a:pt x="100" y="104"/>
                  </a:lnTo>
                  <a:lnTo>
                    <a:pt x="104" y="112"/>
                  </a:lnTo>
                  <a:lnTo>
                    <a:pt x="108" y="120"/>
                  </a:lnTo>
                  <a:lnTo>
                    <a:pt x="108" y="120"/>
                  </a:lnTo>
                  <a:lnTo>
                    <a:pt x="114" y="128"/>
                  </a:lnTo>
                  <a:lnTo>
                    <a:pt x="122" y="136"/>
                  </a:lnTo>
                  <a:lnTo>
                    <a:pt x="132" y="144"/>
                  </a:lnTo>
                  <a:lnTo>
                    <a:pt x="138" y="146"/>
                  </a:lnTo>
                  <a:lnTo>
                    <a:pt x="144" y="146"/>
                  </a:lnTo>
                  <a:lnTo>
                    <a:pt x="144" y="146"/>
                  </a:lnTo>
                  <a:lnTo>
                    <a:pt x="150" y="146"/>
                  </a:lnTo>
                  <a:lnTo>
                    <a:pt x="150" y="146"/>
                  </a:lnTo>
                  <a:lnTo>
                    <a:pt x="154" y="142"/>
                  </a:lnTo>
                  <a:lnTo>
                    <a:pt x="156" y="140"/>
                  </a:lnTo>
                  <a:lnTo>
                    <a:pt x="158" y="132"/>
                  </a:lnTo>
                  <a:lnTo>
                    <a:pt x="158" y="132"/>
                  </a:lnTo>
                  <a:lnTo>
                    <a:pt x="162" y="130"/>
                  </a:lnTo>
                  <a:lnTo>
                    <a:pt x="166" y="128"/>
                  </a:lnTo>
                  <a:lnTo>
                    <a:pt x="168" y="126"/>
                  </a:lnTo>
                  <a:lnTo>
                    <a:pt x="172" y="124"/>
                  </a:lnTo>
                  <a:lnTo>
                    <a:pt x="172" y="124"/>
                  </a:lnTo>
                  <a:lnTo>
                    <a:pt x="174" y="116"/>
                  </a:lnTo>
                  <a:lnTo>
                    <a:pt x="176" y="114"/>
                  </a:lnTo>
                  <a:lnTo>
                    <a:pt x="178" y="114"/>
                  </a:lnTo>
                  <a:lnTo>
                    <a:pt x="178" y="114"/>
                  </a:lnTo>
                  <a:lnTo>
                    <a:pt x="182" y="114"/>
                  </a:lnTo>
                  <a:lnTo>
                    <a:pt x="182" y="114"/>
                  </a:lnTo>
                  <a:lnTo>
                    <a:pt x="190" y="120"/>
                  </a:lnTo>
                  <a:lnTo>
                    <a:pt x="196" y="126"/>
                  </a:lnTo>
                  <a:lnTo>
                    <a:pt x="208" y="140"/>
                  </a:lnTo>
                  <a:lnTo>
                    <a:pt x="208" y="140"/>
                  </a:lnTo>
                  <a:lnTo>
                    <a:pt x="216" y="146"/>
                  </a:lnTo>
                  <a:lnTo>
                    <a:pt x="224" y="152"/>
                  </a:lnTo>
                  <a:lnTo>
                    <a:pt x="224" y="152"/>
                  </a:lnTo>
                  <a:lnTo>
                    <a:pt x="230" y="160"/>
                  </a:lnTo>
                  <a:lnTo>
                    <a:pt x="238" y="164"/>
                  </a:lnTo>
                  <a:lnTo>
                    <a:pt x="238" y="164"/>
                  </a:lnTo>
                  <a:lnTo>
                    <a:pt x="246" y="168"/>
                  </a:lnTo>
                  <a:lnTo>
                    <a:pt x="256" y="172"/>
                  </a:lnTo>
                  <a:lnTo>
                    <a:pt x="256" y="172"/>
                  </a:lnTo>
                  <a:lnTo>
                    <a:pt x="260" y="170"/>
                  </a:lnTo>
                  <a:lnTo>
                    <a:pt x="262" y="168"/>
                  </a:lnTo>
                  <a:lnTo>
                    <a:pt x="262" y="168"/>
                  </a:lnTo>
                  <a:lnTo>
                    <a:pt x="264" y="166"/>
                  </a:lnTo>
                  <a:lnTo>
                    <a:pt x="264" y="162"/>
                  </a:lnTo>
                  <a:lnTo>
                    <a:pt x="258" y="156"/>
                  </a:lnTo>
                  <a:lnTo>
                    <a:pt x="248" y="146"/>
                  </a:lnTo>
                  <a:lnTo>
                    <a:pt x="248" y="146"/>
                  </a:lnTo>
                  <a:lnTo>
                    <a:pt x="236" y="134"/>
                  </a:lnTo>
                  <a:lnTo>
                    <a:pt x="224" y="122"/>
                  </a:lnTo>
                  <a:lnTo>
                    <a:pt x="224" y="122"/>
                  </a:lnTo>
                  <a:lnTo>
                    <a:pt x="220" y="118"/>
                  </a:lnTo>
                  <a:lnTo>
                    <a:pt x="216" y="114"/>
                  </a:lnTo>
                  <a:lnTo>
                    <a:pt x="216" y="114"/>
                  </a:lnTo>
                  <a:lnTo>
                    <a:pt x="214" y="102"/>
                  </a:lnTo>
                  <a:lnTo>
                    <a:pt x="214" y="102"/>
                  </a:lnTo>
                  <a:lnTo>
                    <a:pt x="220" y="102"/>
                  </a:lnTo>
                  <a:lnTo>
                    <a:pt x="226" y="100"/>
                  </a:lnTo>
                  <a:lnTo>
                    <a:pt x="226" y="100"/>
                  </a:lnTo>
                  <a:lnTo>
                    <a:pt x="220" y="92"/>
                  </a:lnTo>
                  <a:lnTo>
                    <a:pt x="216" y="88"/>
                  </a:lnTo>
                  <a:lnTo>
                    <a:pt x="208" y="86"/>
                  </a:lnTo>
                  <a:lnTo>
                    <a:pt x="202" y="82"/>
                  </a:lnTo>
                  <a:lnTo>
                    <a:pt x="202" y="82"/>
                  </a:lnTo>
                  <a:lnTo>
                    <a:pt x="198" y="74"/>
                  </a:lnTo>
                  <a:lnTo>
                    <a:pt x="196" y="68"/>
                  </a:lnTo>
                  <a:lnTo>
                    <a:pt x="196" y="68"/>
                  </a:lnTo>
                  <a:lnTo>
                    <a:pt x="194" y="64"/>
                  </a:lnTo>
                  <a:lnTo>
                    <a:pt x="190" y="62"/>
                  </a:lnTo>
                  <a:lnTo>
                    <a:pt x="182" y="58"/>
                  </a:lnTo>
                  <a:lnTo>
                    <a:pt x="182" y="58"/>
                  </a:lnTo>
                  <a:lnTo>
                    <a:pt x="166" y="50"/>
                  </a:lnTo>
                  <a:lnTo>
                    <a:pt x="152" y="44"/>
                  </a:lnTo>
                  <a:lnTo>
                    <a:pt x="152" y="44"/>
                  </a:lnTo>
                  <a:lnTo>
                    <a:pt x="136" y="40"/>
                  </a:lnTo>
                  <a:lnTo>
                    <a:pt x="128" y="38"/>
                  </a:lnTo>
                  <a:lnTo>
                    <a:pt x="122" y="34"/>
                  </a:lnTo>
                  <a:lnTo>
                    <a:pt x="122" y="34"/>
                  </a:lnTo>
                  <a:lnTo>
                    <a:pt x="116" y="28"/>
                  </a:lnTo>
                  <a:lnTo>
                    <a:pt x="114" y="24"/>
                  </a:lnTo>
                  <a:lnTo>
                    <a:pt x="110" y="22"/>
                  </a:lnTo>
                  <a:lnTo>
                    <a:pt x="110" y="22"/>
                  </a:lnTo>
                  <a:lnTo>
                    <a:pt x="104" y="20"/>
                  </a:lnTo>
                  <a:lnTo>
                    <a:pt x="100" y="20"/>
                  </a:lnTo>
                  <a:lnTo>
                    <a:pt x="100" y="20"/>
                  </a:lnTo>
                  <a:lnTo>
                    <a:pt x="92" y="22"/>
                  </a:lnTo>
                  <a:lnTo>
                    <a:pt x="84" y="26"/>
                  </a:lnTo>
                  <a:lnTo>
                    <a:pt x="84" y="26"/>
                  </a:lnTo>
                  <a:lnTo>
                    <a:pt x="70" y="38"/>
                  </a:lnTo>
                  <a:lnTo>
                    <a:pt x="66" y="44"/>
                  </a:lnTo>
                  <a:lnTo>
                    <a:pt x="62" y="52"/>
                  </a:lnTo>
                  <a:lnTo>
                    <a:pt x="62" y="52"/>
                  </a:lnTo>
                  <a:lnTo>
                    <a:pt x="60" y="52"/>
                  </a:lnTo>
                  <a:lnTo>
                    <a:pt x="60" y="52"/>
                  </a:lnTo>
                  <a:lnTo>
                    <a:pt x="56" y="52"/>
                  </a:lnTo>
                  <a:lnTo>
                    <a:pt x="54" y="50"/>
                  </a:lnTo>
                  <a:lnTo>
                    <a:pt x="50" y="46"/>
                  </a:lnTo>
                  <a:lnTo>
                    <a:pt x="48" y="34"/>
                  </a:lnTo>
                  <a:lnTo>
                    <a:pt x="48" y="34"/>
                  </a:lnTo>
                  <a:lnTo>
                    <a:pt x="46" y="28"/>
                  </a:lnTo>
                  <a:lnTo>
                    <a:pt x="44" y="22"/>
                  </a:lnTo>
                  <a:lnTo>
                    <a:pt x="44" y="22"/>
                  </a:lnTo>
                  <a:lnTo>
                    <a:pt x="46" y="8"/>
                  </a:lnTo>
                  <a:lnTo>
                    <a:pt x="46" y="8"/>
                  </a:lnTo>
                  <a:lnTo>
                    <a:pt x="34" y="4"/>
                  </a:lnTo>
                  <a:lnTo>
                    <a:pt x="20" y="0"/>
                  </a:lnTo>
                  <a:lnTo>
                    <a:pt x="20" y="0"/>
                  </a:lnTo>
                  <a:lnTo>
                    <a:pt x="2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43" name="Freeform 128"/>
            <p:cNvSpPr>
              <a:spLocks/>
            </p:cNvSpPr>
            <p:nvPr/>
          </p:nvSpPr>
          <p:spPr bwMode="auto">
            <a:xfrm>
              <a:off x="2774" y="2572"/>
              <a:ext cx="74" cy="48"/>
            </a:xfrm>
            <a:custGeom>
              <a:avLst/>
              <a:gdLst>
                <a:gd name="T0" fmla="*/ 62 w 74"/>
                <a:gd name="T1" fmla="*/ 0 h 48"/>
                <a:gd name="T2" fmla="*/ 62 w 74"/>
                <a:gd name="T3" fmla="*/ 0 h 48"/>
                <a:gd name="T4" fmla="*/ 56 w 74"/>
                <a:gd name="T5" fmla="*/ 0 h 48"/>
                <a:gd name="T6" fmla="*/ 56 w 74"/>
                <a:gd name="T7" fmla="*/ 0 h 48"/>
                <a:gd name="T8" fmla="*/ 50 w 74"/>
                <a:gd name="T9" fmla="*/ 6 h 48"/>
                <a:gd name="T10" fmla="*/ 46 w 74"/>
                <a:gd name="T11" fmla="*/ 14 h 48"/>
                <a:gd name="T12" fmla="*/ 42 w 74"/>
                <a:gd name="T13" fmla="*/ 22 h 48"/>
                <a:gd name="T14" fmla="*/ 36 w 74"/>
                <a:gd name="T15" fmla="*/ 28 h 48"/>
                <a:gd name="T16" fmla="*/ 36 w 74"/>
                <a:gd name="T17" fmla="*/ 28 h 48"/>
                <a:gd name="T18" fmla="*/ 32 w 74"/>
                <a:gd name="T19" fmla="*/ 30 h 48"/>
                <a:gd name="T20" fmla="*/ 26 w 74"/>
                <a:gd name="T21" fmla="*/ 30 h 48"/>
                <a:gd name="T22" fmla="*/ 26 w 74"/>
                <a:gd name="T23" fmla="*/ 30 h 48"/>
                <a:gd name="T24" fmla="*/ 22 w 74"/>
                <a:gd name="T25" fmla="*/ 30 h 48"/>
                <a:gd name="T26" fmla="*/ 22 w 74"/>
                <a:gd name="T27" fmla="*/ 30 h 48"/>
                <a:gd name="T28" fmla="*/ 18 w 74"/>
                <a:gd name="T29" fmla="*/ 30 h 48"/>
                <a:gd name="T30" fmla="*/ 18 w 74"/>
                <a:gd name="T31" fmla="*/ 30 h 48"/>
                <a:gd name="T32" fmla="*/ 14 w 74"/>
                <a:gd name="T33" fmla="*/ 30 h 48"/>
                <a:gd name="T34" fmla="*/ 14 w 74"/>
                <a:gd name="T35" fmla="*/ 30 h 48"/>
                <a:gd name="T36" fmla="*/ 8 w 74"/>
                <a:gd name="T37" fmla="*/ 32 h 48"/>
                <a:gd name="T38" fmla="*/ 4 w 74"/>
                <a:gd name="T39" fmla="*/ 34 h 48"/>
                <a:gd name="T40" fmla="*/ 2 w 74"/>
                <a:gd name="T41" fmla="*/ 40 h 48"/>
                <a:gd name="T42" fmla="*/ 0 w 74"/>
                <a:gd name="T43" fmla="*/ 44 h 48"/>
                <a:gd name="T44" fmla="*/ 0 w 74"/>
                <a:gd name="T45" fmla="*/ 44 h 48"/>
                <a:gd name="T46" fmla="*/ 12 w 74"/>
                <a:gd name="T47" fmla="*/ 48 h 48"/>
                <a:gd name="T48" fmla="*/ 22 w 74"/>
                <a:gd name="T49" fmla="*/ 48 h 48"/>
                <a:gd name="T50" fmla="*/ 22 w 74"/>
                <a:gd name="T51" fmla="*/ 48 h 48"/>
                <a:gd name="T52" fmla="*/ 26 w 74"/>
                <a:gd name="T53" fmla="*/ 48 h 48"/>
                <a:gd name="T54" fmla="*/ 26 w 74"/>
                <a:gd name="T55" fmla="*/ 48 h 48"/>
                <a:gd name="T56" fmla="*/ 32 w 74"/>
                <a:gd name="T57" fmla="*/ 46 h 48"/>
                <a:gd name="T58" fmla="*/ 38 w 74"/>
                <a:gd name="T59" fmla="*/ 42 h 48"/>
                <a:gd name="T60" fmla="*/ 42 w 74"/>
                <a:gd name="T61" fmla="*/ 36 h 48"/>
                <a:gd name="T62" fmla="*/ 48 w 74"/>
                <a:gd name="T63" fmla="*/ 32 h 48"/>
                <a:gd name="T64" fmla="*/ 48 w 74"/>
                <a:gd name="T65" fmla="*/ 32 h 48"/>
                <a:gd name="T66" fmla="*/ 54 w 74"/>
                <a:gd name="T67" fmla="*/ 30 h 48"/>
                <a:gd name="T68" fmla="*/ 58 w 74"/>
                <a:gd name="T69" fmla="*/ 26 h 48"/>
                <a:gd name="T70" fmla="*/ 58 w 74"/>
                <a:gd name="T71" fmla="*/ 26 h 48"/>
                <a:gd name="T72" fmla="*/ 68 w 74"/>
                <a:gd name="T73" fmla="*/ 16 h 48"/>
                <a:gd name="T74" fmla="*/ 72 w 74"/>
                <a:gd name="T75" fmla="*/ 10 h 48"/>
                <a:gd name="T76" fmla="*/ 74 w 74"/>
                <a:gd name="T77" fmla="*/ 6 h 48"/>
                <a:gd name="T78" fmla="*/ 74 w 74"/>
                <a:gd name="T79" fmla="*/ 6 h 48"/>
                <a:gd name="T80" fmla="*/ 72 w 74"/>
                <a:gd name="T81" fmla="*/ 4 h 48"/>
                <a:gd name="T82" fmla="*/ 70 w 74"/>
                <a:gd name="T83" fmla="*/ 2 h 48"/>
                <a:gd name="T84" fmla="*/ 62 w 74"/>
                <a:gd name="T85"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4" h="48">
                  <a:moveTo>
                    <a:pt x="62" y="0"/>
                  </a:moveTo>
                  <a:lnTo>
                    <a:pt x="62" y="0"/>
                  </a:lnTo>
                  <a:lnTo>
                    <a:pt x="56" y="0"/>
                  </a:lnTo>
                  <a:lnTo>
                    <a:pt x="56" y="0"/>
                  </a:lnTo>
                  <a:lnTo>
                    <a:pt x="50" y="6"/>
                  </a:lnTo>
                  <a:lnTo>
                    <a:pt x="46" y="14"/>
                  </a:lnTo>
                  <a:lnTo>
                    <a:pt x="42" y="22"/>
                  </a:lnTo>
                  <a:lnTo>
                    <a:pt x="36" y="28"/>
                  </a:lnTo>
                  <a:lnTo>
                    <a:pt x="36" y="28"/>
                  </a:lnTo>
                  <a:lnTo>
                    <a:pt x="32" y="30"/>
                  </a:lnTo>
                  <a:lnTo>
                    <a:pt x="26" y="30"/>
                  </a:lnTo>
                  <a:lnTo>
                    <a:pt x="26" y="30"/>
                  </a:lnTo>
                  <a:lnTo>
                    <a:pt x="22" y="30"/>
                  </a:lnTo>
                  <a:lnTo>
                    <a:pt x="22" y="30"/>
                  </a:lnTo>
                  <a:lnTo>
                    <a:pt x="18" y="30"/>
                  </a:lnTo>
                  <a:lnTo>
                    <a:pt x="18" y="30"/>
                  </a:lnTo>
                  <a:lnTo>
                    <a:pt x="14" y="30"/>
                  </a:lnTo>
                  <a:lnTo>
                    <a:pt x="14" y="30"/>
                  </a:lnTo>
                  <a:lnTo>
                    <a:pt x="8" y="32"/>
                  </a:lnTo>
                  <a:lnTo>
                    <a:pt x="4" y="34"/>
                  </a:lnTo>
                  <a:lnTo>
                    <a:pt x="2" y="40"/>
                  </a:lnTo>
                  <a:lnTo>
                    <a:pt x="0" y="44"/>
                  </a:lnTo>
                  <a:lnTo>
                    <a:pt x="0" y="44"/>
                  </a:lnTo>
                  <a:lnTo>
                    <a:pt x="12" y="48"/>
                  </a:lnTo>
                  <a:lnTo>
                    <a:pt x="22" y="48"/>
                  </a:lnTo>
                  <a:lnTo>
                    <a:pt x="22" y="48"/>
                  </a:lnTo>
                  <a:lnTo>
                    <a:pt x="26" y="48"/>
                  </a:lnTo>
                  <a:lnTo>
                    <a:pt x="26" y="48"/>
                  </a:lnTo>
                  <a:lnTo>
                    <a:pt x="32" y="46"/>
                  </a:lnTo>
                  <a:lnTo>
                    <a:pt x="38" y="42"/>
                  </a:lnTo>
                  <a:lnTo>
                    <a:pt x="42" y="36"/>
                  </a:lnTo>
                  <a:lnTo>
                    <a:pt x="48" y="32"/>
                  </a:lnTo>
                  <a:lnTo>
                    <a:pt x="48" y="32"/>
                  </a:lnTo>
                  <a:lnTo>
                    <a:pt x="54" y="30"/>
                  </a:lnTo>
                  <a:lnTo>
                    <a:pt x="58" y="26"/>
                  </a:lnTo>
                  <a:lnTo>
                    <a:pt x="58" y="26"/>
                  </a:lnTo>
                  <a:lnTo>
                    <a:pt x="68" y="16"/>
                  </a:lnTo>
                  <a:lnTo>
                    <a:pt x="72" y="10"/>
                  </a:lnTo>
                  <a:lnTo>
                    <a:pt x="74" y="6"/>
                  </a:lnTo>
                  <a:lnTo>
                    <a:pt x="74" y="6"/>
                  </a:lnTo>
                  <a:lnTo>
                    <a:pt x="72" y="4"/>
                  </a:lnTo>
                  <a:lnTo>
                    <a:pt x="70" y="2"/>
                  </a:lnTo>
                  <a:lnTo>
                    <a:pt x="62"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44" name="Freeform 129"/>
            <p:cNvSpPr>
              <a:spLocks/>
            </p:cNvSpPr>
            <p:nvPr/>
          </p:nvSpPr>
          <p:spPr bwMode="auto">
            <a:xfrm>
              <a:off x="2774" y="2572"/>
              <a:ext cx="74" cy="48"/>
            </a:xfrm>
            <a:custGeom>
              <a:avLst/>
              <a:gdLst>
                <a:gd name="T0" fmla="*/ 62 w 74"/>
                <a:gd name="T1" fmla="*/ 0 h 48"/>
                <a:gd name="T2" fmla="*/ 62 w 74"/>
                <a:gd name="T3" fmla="*/ 0 h 48"/>
                <a:gd name="T4" fmla="*/ 56 w 74"/>
                <a:gd name="T5" fmla="*/ 0 h 48"/>
                <a:gd name="T6" fmla="*/ 56 w 74"/>
                <a:gd name="T7" fmla="*/ 0 h 48"/>
                <a:gd name="T8" fmla="*/ 50 w 74"/>
                <a:gd name="T9" fmla="*/ 6 h 48"/>
                <a:gd name="T10" fmla="*/ 46 w 74"/>
                <a:gd name="T11" fmla="*/ 14 h 48"/>
                <a:gd name="T12" fmla="*/ 42 w 74"/>
                <a:gd name="T13" fmla="*/ 22 h 48"/>
                <a:gd name="T14" fmla="*/ 36 w 74"/>
                <a:gd name="T15" fmla="*/ 28 h 48"/>
                <a:gd name="T16" fmla="*/ 36 w 74"/>
                <a:gd name="T17" fmla="*/ 28 h 48"/>
                <a:gd name="T18" fmla="*/ 32 w 74"/>
                <a:gd name="T19" fmla="*/ 30 h 48"/>
                <a:gd name="T20" fmla="*/ 26 w 74"/>
                <a:gd name="T21" fmla="*/ 30 h 48"/>
                <a:gd name="T22" fmla="*/ 26 w 74"/>
                <a:gd name="T23" fmla="*/ 30 h 48"/>
                <a:gd name="T24" fmla="*/ 22 w 74"/>
                <a:gd name="T25" fmla="*/ 30 h 48"/>
                <a:gd name="T26" fmla="*/ 22 w 74"/>
                <a:gd name="T27" fmla="*/ 30 h 48"/>
                <a:gd name="T28" fmla="*/ 18 w 74"/>
                <a:gd name="T29" fmla="*/ 30 h 48"/>
                <a:gd name="T30" fmla="*/ 18 w 74"/>
                <a:gd name="T31" fmla="*/ 30 h 48"/>
                <a:gd name="T32" fmla="*/ 14 w 74"/>
                <a:gd name="T33" fmla="*/ 30 h 48"/>
                <a:gd name="T34" fmla="*/ 14 w 74"/>
                <a:gd name="T35" fmla="*/ 30 h 48"/>
                <a:gd name="T36" fmla="*/ 8 w 74"/>
                <a:gd name="T37" fmla="*/ 32 h 48"/>
                <a:gd name="T38" fmla="*/ 4 w 74"/>
                <a:gd name="T39" fmla="*/ 34 h 48"/>
                <a:gd name="T40" fmla="*/ 2 w 74"/>
                <a:gd name="T41" fmla="*/ 40 h 48"/>
                <a:gd name="T42" fmla="*/ 0 w 74"/>
                <a:gd name="T43" fmla="*/ 44 h 48"/>
                <a:gd name="T44" fmla="*/ 0 w 74"/>
                <a:gd name="T45" fmla="*/ 44 h 48"/>
                <a:gd name="T46" fmla="*/ 12 w 74"/>
                <a:gd name="T47" fmla="*/ 48 h 48"/>
                <a:gd name="T48" fmla="*/ 22 w 74"/>
                <a:gd name="T49" fmla="*/ 48 h 48"/>
                <a:gd name="T50" fmla="*/ 22 w 74"/>
                <a:gd name="T51" fmla="*/ 48 h 48"/>
                <a:gd name="T52" fmla="*/ 26 w 74"/>
                <a:gd name="T53" fmla="*/ 48 h 48"/>
                <a:gd name="T54" fmla="*/ 26 w 74"/>
                <a:gd name="T55" fmla="*/ 48 h 48"/>
                <a:gd name="T56" fmla="*/ 32 w 74"/>
                <a:gd name="T57" fmla="*/ 46 h 48"/>
                <a:gd name="T58" fmla="*/ 38 w 74"/>
                <a:gd name="T59" fmla="*/ 42 h 48"/>
                <a:gd name="T60" fmla="*/ 42 w 74"/>
                <a:gd name="T61" fmla="*/ 36 h 48"/>
                <a:gd name="T62" fmla="*/ 48 w 74"/>
                <a:gd name="T63" fmla="*/ 32 h 48"/>
                <a:gd name="T64" fmla="*/ 48 w 74"/>
                <a:gd name="T65" fmla="*/ 32 h 48"/>
                <a:gd name="T66" fmla="*/ 54 w 74"/>
                <a:gd name="T67" fmla="*/ 30 h 48"/>
                <a:gd name="T68" fmla="*/ 58 w 74"/>
                <a:gd name="T69" fmla="*/ 26 h 48"/>
                <a:gd name="T70" fmla="*/ 58 w 74"/>
                <a:gd name="T71" fmla="*/ 26 h 48"/>
                <a:gd name="T72" fmla="*/ 68 w 74"/>
                <a:gd name="T73" fmla="*/ 16 h 48"/>
                <a:gd name="T74" fmla="*/ 72 w 74"/>
                <a:gd name="T75" fmla="*/ 10 h 48"/>
                <a:gd name="T76" fmla="*/ 74 w 74"/>
                <a:gd name="T77" fmla="*/ 6 h 48"/>
                <a:gd name="T78" fmla="*/ 74 w 74"/>
                <a:gd name="T79" fmla="*/ 6 h 48"/>
                <a:gd name="T80" fmla="*/ 72 w 74"/>
                <a:gd name="T81" fmla="*/ 4 h 48"/>
                <a:gd name="T82" fmla="*/ 70 w 74"/>
                <a:gd name="T83" fmla="*/ 2 h 48"/>
                <a:gd name="T84" fmla="*/ 62 w 74"/>
                <a:gd name="T85"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4" h="48">
                  <a:moveTo>
                    <a:pt x="62" y="0"/>
                  </a:moveTo>
                  <a:lnTo>
                    <a:pt x="62" y="0"/>
                  </a:lnTo>
                  <a:lnTo>
                    <a:pt x="56" y="0"/>
                  </a:lnTo>
                  <a:lnTo>
                    <a:pt x="56" y="0"/>
                  </a:lnTo>
                  <a:lnTo>
                    <a:pt x="50" y="6"/>
                  </a:lnTo>
                  <a:lnTo>
                    <a:pt x="46" y="14"/>
                  </a:lnTo>
                  <a:lnTo>
                    <a:pt x="42" y="22"/>
                  </a:lnTo>
                  <a:lnTo>
                    <a:pt x="36" y="28"/>
                  </a:lnTo>
                  <a:lnTo>
                    <a:pt x="36" y="28"/>
                  </a:lnTo>
                  <a:lnTo>
                    <a:pt x="32" y="30"/>
                  </a:lnTo>
                  <a:lnTo>
                    <a:pt x="26" y="30"/>
                  </a:lnTo>
                  <a:lnTo>
                    <a:pt x="26" y="30"/>
                  </a:lnTo>
                  <a:lnTo>
                    <a:pt x="22" y="30"/>
                  </a:lnTo>
                  <a:lnTo>
                    <a:pt x="22" y="30"/>
                  </a:lnTo>
                  <a:lnTo>
                    <a:pt x="18" y="30"/>
                  </a:lnTo>
                  <a:lnTo>
                    <a:pt x="18" y="30"/>
                  </a:lnTo>
                  <a:lnTo>
                    <a:pt x="14" y="30"/>
                  </a:lnTo>
                  <a:lnTo>
                    <a:pt x="14" y="30"/>
                  </a:lnTo>
                  <a:lnTo>
                    <a:pt x="8" y="32"/>
                  </a:lnTo>
                  <a:lnTo>
                    <a:pt x="4" y="34"/>
                  </a:lnTo>
                  <a:lnTo>
                    <a:pt x="2" y="40"/>
                  </a:lnTo>
                  <a:lnTo>
                    <a:pt x="0" y="44"/>
                  </a:lnTo>
                  <a:lnTo>
                    <a:pt x="0" y="44"/>
                  </a:lnTo>
                  <a:lnTo>
                    <a:pt x="12" y="48"/>
                  </a:lnTo>
                  <a:lnTo>
                    <a:pt x="22" y="48"/>
                  </a:lnTo>
                  <a:lnTo>
                    <a:pt x="22" y="48"/>
                  </a:lnTo>
                  <a:lnTo>
                    <a:pt x="26" y="48"/>
                  </a:lnTo>
                  <a:lnTo>
                    <a:pt x="26" y="48"/>
                  </a:lnTo>
                  <a:lnTo>
                    <a:pt x="32" y="46"/>
                  </a:lnTo>
                  <a:lnTo>
                    <a:pt x="38" y="42"/>
                  </a:lnTo>
                  <a:lnTo>
                    <a:pt x="42" y="36"/>
                  </a:lnTo>
                  <a:lnTo>
                    <a:pt x="48" y="32"/>
                  </a:lnTo>
                  <a:lnTo>
                    <a:pt x="48" y="32"/>
                  </a:lnTo>
                  <a:lnTo>
                    <a:pt x="54" y="30"/>
                  </a:lnTo>
                  <a:lnTo>
                    <a:pt x="58" y="26"/>
                  </a:lnTo>
                  <a:lnTo>
                    <a:pt x="58" y="26"/>
                  </a:lnTo>
                  <a:lnTo>
                    <a:pt x="68" y="16"/>
                  </a:lnTo>
                  <a:lnTo>
                    <a:pt x="72" y="10"/>
                  </a:lnTo>
                  <a:lnTo>
                    <a:pt x="74" y="6"/>
                  </a:lnTo>
                  <a:lnTo>
                    <a:pt x="74" y="6"/>
                  </a:lnTo>
                  <a:lnTo>
                    <a:pt x="72" y="4"/>
                  </a:lnTo>
                  <a:lnTo>
                    <a:pt x="70" y="2"/>
                  </a:lnTo>
                  <a:lnTo>
                    <a:pt x="6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45" name="Freeform 130"/>
            <p:cNvSpPr>
              <a:spLocks/>
            </p:cNvSpPr>
            <p:nvPr/>
          </p:nvSpPr>
          <p:spPr bwMode="auto">
            <a:xfrm>
              <a:off x="2862" y="2600"/>
              <a:ext cx="22" cy="24"/>
            </a:xfrm>
            <a:custGeom>
              <a:avLst/>
              <a:gdLst>
                <a:gd name="T0" fmla="*/ 4 w 22"/>
                <a:gd name="T1" fmla="*/ 0 h 24"/>
                <a:gd name="T2" fmla="*/ 4 w 22"/>
                <a:gd name="T3" fmla="*/ 0 h 24"/>
                <a:gd name="T4" fmla="*/ 2 w 22"/>
                <a:gd name="T5" fmla="*/ 0 h 24"/>
                <a:gd name="T6" fmla="*/ 0 w 22"/>
                <a:gd name="T7" fmla="*/ 4 h 24"/>
                <a:gd name="T8" fmla="*/ 0 w 22"/>
                <a:gd name="T9" fmla="*/ 4 h 24"/>
                <a:gd name="T10" fmla="*/ 0 w 22"/>
                <a:gd name="T11" fmla="*/ 6 h 24"/>
                <a:gd name="T12" fmla="*/ 0 w 22"/>
                <a:gd name="T13" fmla="*/ 10 h 24"/>
                <a:gd name="T14" fmla="*/ 2 w 22"/>
                <a:gd name="T15" fmla="*/ 18 h 24"/>
                <a:gd name="T16" fmla="*/ 2 w 22"/>
                <a:gd name="T17" fmla="*/ 18 h 24"/>
                <a:gd name="T18" fmla="*/ 10 w 22"/>
                <a:gd name="T19" fmla="*/ 22 h 24"/>
                <a:gd name="T20" fmla="*/ 18 w 22"/>
                <a:gd name="T21" fmla="*/ 24 h 24"/>
                <a:gd name="T22" fmla="*/ 18 w 22"/>
                <a:gd name="T23" fmla="*/ 24 h 24"/>
                <a:gd name="T24" fmla="*/ 18 w 22"/>
                <a:gd name="T25" fmla="*/ 24 h 24"/>
                <a:gd name="T26" fmla="*/ 18 w 22"/>
                <a:gd name="T27" fmla="*/ 24 h 24"/>
                <a:gd name="T28" fmla="*/ 20 w 22"/>
                <a:gd name="T29" fmla="*/ 22 h 24"/>
                <a:gd name="T30" fmla="*/ 22 w 22"/>
                <a:gd name="T31" fmla="*/ 20 h 24"/>
                <a:gd name="T32" fmla="*/ 18 w 22"/>
                <a:gd name="T33" fmla="*/ 12 h 24"/>
                <a:gd name="T34" fmla="*/ 12 w 22"/>
                <a:gd name="T35" fmla="*/ 4 h 24"/>
                <a:gd name="T36" fmla="*/ 8 w 22"/>
                <a:gd name="T37" fmla="*/ 2 h 24"/>
                <a:gd name="T38" fmla="*/ 4 w 22"/>
                <a:gd name="T3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4">
                  <a:moveTo>
                    <a:pt x="4" y="0"/>
                  </a:moveTo>
                  <a:lnTo>
                    <a:pt x="4" y="0"/>
                  </a:lnTo>
                  <a:lnTo>
                    <a:pt x="2" y="0"/>
                  </a:lnTo>
                  <a:lnTo>
                    <a:pt x="0" y="4"/>
                  </a:lnTo>
                  <a:lnTo>
                    <a:pt x="0" y="4"/>
                  </a:lnTo>
                  <a:lnTo>
                    <a:pt x="0" y="6"/>
                  </a:lnTo>
                  <a:lnTo>
                    <a:pt x="0" y="10"/>
                  </a:lnTo>
                  <a:lnTo>
                    <a:pt x="2" y="18"/>
                  </a:lnTo>
                  <a:lnTo>
                    <a:pt x="2" y="18"/>
                  </a:lnTo>
                  <a:lnTo>
                    <a:pt x="10" y="22"/>
                  </a:lnTo>
                  <a:lnTo>
                    <a:pt x="18" y="24"/>
                  </a:lnTo>
                  <a:lnTo>
                    <a:pt x="18" y="24"/>
                  </a:lnTo>
                  <a:lnTo>
                    <a:pt x="18" y="24"/>
                  </a:lnTo>
                  <a:lnTo>
                    <a:pt x="18" y="24"/>
                  </a:lnTo>
                  <a:lnTo>
                    <a:pt x="20" y="22"/>
                  </a:lnTo>
                  <a:lnTo>
                    <a:pt x="22" y="20"/>
                  </a:lnTo>
                  <a:lnTo>
                    <a:pt x="18" y="12"/>
                  </a:lnTo>
                  <a:lnTo>
                    <a:pt x="12" y="4"/>
                  </a:lnTo>
                  <a:lnTo>
                    <a:pt x="8" y="2"/>
                  </a:lnTo>
                  <a:lnTo>
                    <a:pt x="4"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46" name="Freeform 131"/>
            <p:cNvSpPr>
              <a:spLocks/>
            </p:cNvSpPr>
            <p:nvPr/>
          </p:nvSpPr>
          <p:spPr bwMode="auto">
            <a:xfrm>
              <a:off x="2862" y="2600"/>
              <a:ext cx="22" cy="24"/>
            </a:xfrm>
            <a:custGeom>
              <a:avLst/>
              <a:gdLst>
                <a:gd name="T0" fmla="*/ 4 w 22"/>
                <a:gd name="T1" fmla="*/ 0 h 24"/>
                <a:gd name="T2" fmla="*/ 4 w 22"/>
                <a:gd name="T3" fmla="*/ 0 h 24"/>
                <a:gd name="T4" fmla="*/ 2 w 22"/>
                <a:gd name="T5" fmla="*/ 0 h 24"/>
                <a:gd name="T6" fmla="*/ 0 w 22"/>
                <a:gd name="T7" fmla="*/ 4 h 24"/>
                <a:gd name="T8" fmla="*/ 0 w 22"/>
                <a:gd name="T9" fmla="*/ 4 h 24"/>
                <a:gd name="T10" fmla="*/ 0 w 22"/>
                <a:gd name="T11" fmla="*/ 6 h 24"/>
                <a:gd name="T12" fmla="*/ 0 w 22"/>
                <a:gd name="T13" fmla="*/ 10 h 24"/>
                <a:gd name="T14" fmla="*/ 2 w 22"/>
                <a:gd name="T15" fmla="*/ 18 h 24"/>
                <a:gd name="T16" fmla="*/ 2 w 22"/>
                <a:gd name="T17" fmla="*/ 18 h 24"/>
                <a:gd name="T18" fmla="*/ 10 w 22"/>
                <a:gd name="T19" fmla="*/ 22 h 24"/>
                <a:gd name="T20" fmla="*/ 18 w 22"/>
                <a:gd name="T21" fmla="*/ 24 h 24"/>
                <a:gd name="T22" fmla="*/ 18 w 22"/>
                <a:gd name="T23" fmla="*/ 24 h 24"/>
                <a:gd name="T24" fmla="*/ 18 w 22"/>
                <a:gd name="T25" fmla="*/ 24 h 24"/>
                <a:gd name="T26" fmla="*/ 18 w 22"/>
                <a:gd name="T27" fmla="*/ 24 h 24"/>
                <a:gd name="T28" fmla="*/ 20 w 22"/>
                <a:gd name="T29" fmla="*/ 22 h 24"/>
                <a:gd name="T30" fmla="*/ 22 w 22"/>
                <a:gd name="T31" fmla="*/ 20 h 24"/>
                <a:gd name="T32" fmla="*/ 18 w 22"/>
                <a:gd name="T33" fmla="*/ 12 h 24"/>
                <a:gd name="T34" fmla="*/ 12 w 22"/>
                <a:gd name="T35" fmla="*/ 4 h 24"/>
                <a:gd name="T36" fmla="*/ 8 w 22"/>
                <a:gd name="T37" fmla="*/ 2 h 24"/>
                <a:gd name="T38" fmla="*/ 4 w 22"/>
                <a:gd name="T3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4">
                  <a:moveTo>
                    <a:pt x="4" y="0"/>
                  </a:moveTo>
                  <a:lnTo>
                    <a:pt x="4" y="0"/>
                  </a:lnTo>
                  <a:lnTo>
                    <a:pt x="2" y="0"/>
                  </a:lnTo>
                  <a:lnTo>
                    <a:pt x="0" y="4"/>
                  </a:lnTo>
                  <a:lnTo>
                    <a:pt x="0" y="4"/>
                  </a:lnTo>
                  <a:lnTo>
                    <a:pt x="0" y="6"/>
                  </a:lnTo>
                  <a:lnTo>
                    <a:pt x="0" y="10"/>
                  </a:lnTo>
                  <a:lnTo>
                    <a:pt x="2" y="18"/>
                  </a:lnTo>
                  <a:lnTo>
                    <a:pt x="2" y="18"/>
                  </a:lnTo>
                  <a:lnTo>
                    <a:pt x="10" y="22"/>
                  </a:lnTo>
                  <a:lnTo>
                    <a:pt x="18" y="24"/>
                  </a:lnTo>
                  <a:lnTo>
                    <a:pt x="18" y="24"/>
                  </a:lnTo>
                  <a:lnTo>
                    <a:pt x="18" y="24"/>
                  </a:lnTo>
                  <a:lnTo>
                    <a:pt x="18" y="24"/>
                  </a:lnTo>
                  <a:lnTo>
                    <a:pt x="20" y="22"/>
                  </a:lnTo>
                  <a:lnTo>
                    <a:pt x="22" y="20"/>
                  </a:lnTo>
                  <a:lnTo>
                    <a:pt x="18" y="12"/>
                  </a:lnTo>
                  <a:lnTo>
                    <a:pt x="12" y="4"/>
                  </a:lnTo>
                  <a:lnTo>
                    <a:pt x="8" y="2"/>
                  </a:lnTo>
                  <a:lnTo>
                    <a:pt x="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47" name="Freeform 132"/>
            <p:cNvSpPr>
              <a:spLocks/>
            </p:cNvSpPr>
            <p:nvPr/>
          </p:nvSpPr>
          <p:spPr bwMode="auto">
            <a:xfrm>
              <a:off x="2920" y="2664"/>
              <a:ext cx="22" cy="14"/>
            </a:xfrm>
            <a:custGeom>
              <a:avLst/>
              <a:gdLst>
                <a:gd name="T0" fmla="*/ 0 w 22"/>
                <a:gd name="T1" fmla="*/ 0 h 14"/>
                <a:gd name="T2" fmla="*/ 0 w 22"/>
                <a:gd name="T3" fmla="*/ 0 h 14"/>
                <a:gd name="T4" fmla="*/ 0 w 22"/>
                <a:gd name="T5" fmla="*/ 0 h 14"/>
                <a:gd name="T6" fmla="*/ 0 w 22"/>
                <a:gd name="T7" fmla="*/ 0 h 14"/>
                <a:gd name="T8" fmla="*/ 0 w 22"/>
                <a:gd name="T9" fmla="*/ 4 h 14"/>
                <a:gd name="T10" fmla="*/ 4 w 22"/>
                <a:gd name="T11" fmla="*/ 8 h 14"/>
                <a:gd name="T12" fmla="*/ 10 w 22"/>
                <a:gd name="T13" fmla="*/ 12 h 14"/>
                <a:gd name="T14" fmla="*/ 14 w 22"/>
                <a:gd name="T15" fmla="*/ 14 h 14"/>
                <a:gd name="T16" fmla="*/ 14 w 22"/>
                <a:gd name="T17" fmla="*/ 14 h 14"/>
                <a:gd name="T18" fmla="*/ 18 w 22"/>
                <a:gd name="T19" fmla="*/ 14 h 14"/>
                <a:gd name="T20" fmla="*/ 18 w 22"/>
                <a:gd name="T21" fmla="*/ 14 h 14"/>
                <a:gd name="T22" fmla="*/ 20 w 22"/>
                <a:gd name="T23" fmla="*/ 12 h 14"/>
                <a:gd name="T24" fmla="*/ 22 w 22"/>
                <a:gd name="T25" fmla="*/ 8 h 14"/>
                <a:gd name="T26" fmla="*/ 20 w 22"/>
                <a:gd name="T27" fmla="*/ 6 h 14"/>
                <a:gd name="T28" fmla="*/ 16 w 22"/>
                <a:gd name="T29" fmla="*/ 4 h 14"/>
                <a:gd name="T30" fmla="*/ 8 w 22"/>
                <a:gd name="T31" fmla="*/ 0 h 14"/>
                <a:gd name="T32" fmla="*/ 0 w 22"/>
                <a:gd name="T33"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 h="14">
                  <a:moveTo>
                    <a:pt x="0" y="0"/>
                  </a:moveTo>
                  <a:lnTo>
                    <a:pt x="0" y="0"/>
                  </a:lnTo>
                  <a:lnTo>
                    <a:pt x="0" y="0"/>
                  </a:lnTo>
                  <a:lnTo>
                    <a:pt x="0" y="0"/>
                  </a:lnTo>
                  <a:lnTo>
                    <a:pt x="0" y="4"/>
                  </a:lnTo>
                  <a:lnTo>
                    <a:pt x="4" y="8"/>
                  </a:lnTo>
                  <a:lnTo>
                    <a:pt x="10" y="12"/>
                  </a:lnTo>
                  <a:lnTo>
                    <a:pt x="14" y="14"/>
                  </a:lnTo>
                  <a:lnTo>
                    <a:pt x="14" y="14"/>
                  </a:lnTo>
                  <a:lnTo>
                    <a:pt x="18" y="14"/>
                  </a:lnTo>
                  <a:lnTo>
                    <a:pt x="18" y="14"/>
                  </a:lnTo>
                  <a:lnTo>
                    <a:pt x="20" y="12"/>
                  </a:lnTo>
                  <a:lnTo>
                    <a:pt x="22" y="8"/>
                  </a:lnTo>
                  <a:lnTo>
                    <a:pt x="20" y="6"/>
                  </a:lnTo>
                  <a:lnTo>
                    <a:pt x="16" y="4"/>
                  </a:lnTo>
                  <a:lnTo>
                    <a:pt x="8" y="0"/>
                  </a:lnTo>
                  <a:lnTo>
                    <a:pt x="0"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48" name="Freeform 133"/>
            <p:cNvSpPr>
              <a:spLocks/>
            </p:cNvSpPr>
            <p:nvPr/>
          </p:nvSpPr>
          <p:spPr bwMode="auto">
            <a:xfrm>
              <a:off x="2920" y="2664"/>
              <a:ext cx="22" cy="14"/>
            </a:xfrm>
            <a:custGeom>
              <a:avLst/>
              <a:gdLst>
                <a:gd name="T0" fmla="*/ 0 w 22"/>
                <a:gd name="T1" fmla="*/ 0 h 14"/>
                <a:gd name="T2" fmla="*/ 0 w 22"/>
                <a:gd name="T3" fmla="*/ 0 h 14"/>
                <a:gd name="T4" fmla="*/ 0 w 22"/>
                <a:gd name="T5" fmla="*/ 0 h 14"/>
                <a:gd name="T6" fmla="*/ 0 w 22"/>
                <a:gd name="T7" fmla="*/ 0 h 14"/>
                <a:gd name="T8" fmla="*/ 0 w 22"/>
                <a:gd name="T9" fmla="*/ 4 h 14"/>
                <a:gd name="T10" fmla="*/ 4 w 22"/>
                <a:gd name="T11" fmla="*/ 8 h 14"/>
                <a:gd name="T12" fmla="*/ 10 w 22"/>
                <a:gd name="T13" fmla="*/ 12 h 14"/>
                <a:gd name="T14" fmla="*/ 14 w 22"/>
                <a:gd name="T15" fmla="*/ 14 h 14"/>
                <a:gd name="T16" fmla="*/ 14 w 22"/>
                <a:gd name="T17" fmla="*/ 14 h 14"/>
                <a:gd name="T18" fmla="*/ 18 w 22"/>
                <a:gd name="T19" fmla="*/ 14 h 14"/>
                <a:gd name="T20" fmla="*/ 18 w 22"/>
                <a:gd name="T21" fmla="*/ 14 h 14"/>
                <a:gd name="T22" fmla="*/ 20 w 22"/>
                <a:gd name="T23" fmla="*/ 12 h 14"/>
                <a:gd name="T24" fmla="*/ 22 w 22"/>
                <a:gd name="T25" fmla="*/ 8 h 14"/>
                <a:gd name="T26" fmla="*/ 20 w 22"/>
                <a:gd name="T27" fmla="*/ 6 h 14"/>
                <a:gd name="T28" fmla="*/ 16 w 22"/>
                <a:gd name="T29" fmla="*/ 4 h 14"/>
                <a:gd name="T30" fmla="*/ 8 w 22"/>
                <a:gd name="T31" fmla="*/ 0 h 14"/>
                <a:gd name="T32" fmla="*/ 0 w 22"/>
                <a:gd name="T33"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 h="14">
                  <a:moveTo>
                    <a:pt x="0" y="0"/>
                  </a:moveTo>
                  <a:lnTo>
                    <a:pt x="0" y="0"/>
                  </a:lnTo>
                  <a:lnTo>
                    <a:pt x="0" y="0"/>
                  </a:lnTo>
                  <a:lnTo>
                    <a:pt x="0" y="0"/>
                  </a:lnTo>
                  <a:lnTo>
                    <a:pt x="0" y="4"/>
                  </a:lnTo>
                  <a:lnTo>
                    <a:pt x="4" y="8"/>
                  </a:lnTo>
                  <a:lnTo>
                    <a:pt x="10" y="12"/>
                  </a:lnTo>
                  <a:lnTo>
                    <a:pt x="14" y="14"/>
                  </a:lnTo>
                  <a:lnTo>
                    <a:pt x="14" y="14"/>
                  </a:lnTo>
                  <a:lnTo>
                    <a:pt x="18" y="14"/>
                  </a:lnTo>
                  <a:lnTo>
                    <a:pt x="18" y="14"/>
                  </a:lnTo>
                  <a:lnTo>
                    <a:pt x="20" y="12"/>
                  </a:lnTo>
                  <a:lnTo>
                    <a:pt x="22" y="8"/>
                  </a:lnTo>
                  <a:lnTo>
                    <a:pt x="20" y="6"/>
                  </a:lnTo>
                  <a:lnTo>
                    <a:pt x="16" y="4"/>
                  </a:lnTo>
                  <a:lnTo>
                    <a:pt x="8"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49" name="Freeform 134"/>
            <p:cNvSpPr>
              <a:spLocks/>
            </p:cNvSpPr>
            <p:nvPr/>
          </p:nvSpPr>
          <p:spPr bwMode="auto">
            <a:xfrm>
              <a:off x="2978" y="2850"/>
              <a:ext cx="30" cy="32"/>
            </a:xfrm>
            <a:custGeom>
              <a:avLst/>
              <a:gdLst>
                <a:gd name="T0" fmla="*/ 4 w 30"/>
                <a:gd name="T1" fmla="*/ 0 h 32"/>
                <a:gd name="T2" fmla="*/ 4 w 30"/>
                <a:gd name="T3" fmla="*/ 0 h 32"/>
                <a:gd name="T4" fmla="*/ 2 w 30"/>
                <a:gd name="T5" fmla="*/ 2 h 32"/>
                <a:gd name="T6" fmla="*/ 0 w 30"/>
                <a:gd name="T7" fmla="*/ 4 h 32"/>
                <a:gd name="T8" fmla="*/ 0 w 30"/>
                <a:gd name="T9" fmla="*/ 4 h 32"/>
                <a:gd name="T10" fmla="*/ 0 w 30"/>
                <a:gd name="T11" fmla="*/ 8 h 32"/>
                <a:gd name="T12" fmla="*/ 2 w 30"/>
                <a:gd name="T13" fmla="*/ 12 h 32"/>
                <a:gd name="T14" fmla="*/ 8 w 30"/>
                <a:gd name="T15" fmla="*/ 16 h 32"/>
                <a:gd name="T16" fmla="*/ 8 w 30"/>
                <a:gd name="T17" fmla="*/ 16 h 32"/>
                <a:gd name="T18" fmla="*/ 14 w 30"/>
                <a:gd name="T19" fmla="*/ 24 h 32"/>
                <a:gd name="T20" fmla="*/ 16 w 30"/>
                <a:gd name="T21" fmla="*/ 28 h 32"/>
                <a:gd name="T22" fmla="*/ 18 w 30"/>
                <a:gd name="T23" fmla="*/ 32 h 32"/>
                <a:gd name="T24" fmla="*/ 18 w 30"/>
                <a:gd name="T25" fmla="*/ 32 h 32"/>
                <a:gd name="T26" fmla="*/ 24 w 30"/>
                <a:gd name="T27" fmla="*/ 32 h 32"/>
                <a:gd name="T28" fmla="*/ 24 w 30"/>
                <a:gd name="T29" fmla="*/ 32 h 32"/>
                <a:gd name="T30" fmla="*/ 28 w 30"/>
                <a:gd name="T31" fmla="*/ 32 h 32"/>
                <a:gd name="T32" fmla="*/ 30 w 30"/>
                <a:gd name="T33" fmla="*/ 30 h 32"/>
                <a:gd name="T34" fmla="*/ 30 w 30"/>
                <a:gd name="T35" fmla="*/ 28 h 32"/>
                <a:gd name="T36" fmla="*/ 30 w 30"/>
                <a:gd name="T37" fmla="*/ 24 h 32"/>
                <a:gd name="T38" fmla="*/ 30 w 30"/>
                <a:gd name="T39" fmla="*/ 24 h 32"/>
                <a:gd name="T40" fmla="*/ 24 w 30"/>
                <a:gd name="T41" fmla="*/ 16 h 32"/>
                <a:gd name="T42" fmla="*/ 16 w 30"/>
                <a:gd name="T43" fmla="*/ 8 h 32"/>
                <a:gd name="T44" fmla="*/ 16 w 30"/>
                <a:gd name="T45" fmla="*/ 8 h 32"/>
                <a:gd name="T46" fmla="*/ 12 w 30"/>
                <a:gd name="T47" fmla="*/ 4 h 32"/>
                <a:gd name="T48" fmla="*/ 8 w 30"/>
                <a:gd name="T49" fmla="*/ 2 h 32"/>
                <a:gd name="T50" fmla="*/ 4 w 30"/>
                <a:gd name="T51"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0" h="32">
                  <a:moveTo>
                    <a:pt x="4" y="0"/>
                  </a:moveTo>
                  <a:lnTo>
                    <a:pt x="4" y="0"/>
                  </a:lnTo>
                  <a:lnTo>
                    <a:pt x="2" y="2"/>
                  </a:lnTo>
                  <a:lnTo>
                    <a:pt x="0" y="4"/>
                  </a:lnTo>
                  <a:lnTo>
                    <a:pt x="0" y="4"/>
                  </a:lnTo>
                  <a:lnTo>
                    <a:pt x="0" y="8"/>
                  </a:lnTo>
                  <a:lnTo>
                    <a:pt x="2" y="12"/>
                  </a:lnTo>
                  <a:lnTo>
                    <a:pt x="8" y="16"/>
                  </a:lnTo>
                  <a:lnTo>
                    <a:pt x="8" y="16"/>
                  </a:lnTo>
                  <a:lnTo>
                    <a:pt x="14" y="24"/>
                  </a:lnTo>
                  <a:lnTo>
                    <a:pt x="16" y="28"/>
                  </a:lnTo>
                  <a:lnTo>
                    <a:pt x="18" y="32"/>
                  </a:lnTo>
                  <a:lnTo>
                    <a:pt x="18" y="32"/>
                  </a:lnTo>
                  <a:lnTo>
                    <a:pt x="24" y="32"/>
                  </a:lnTo>
                  <a:lnTo>
                    <a:pt x="24" y="32"/>
                  </a:lnTo>
                  <a:lnTo>
                    <a:pt x="28" y="32"/>
                  </a:lnTo>
                  <a:lnTo>
                    <a:pt x="30" y="30"/>
                  </a:lnTo>
                  <a:lnTo>
                    <a:pt x="30" y="28"/>
                  </a:lnTo>
                  <a:lnTo>
                    <a:pt x="30" y="24"/>
                  </a:lnTo>
                  <a:lnTo>
                    <a:pt x="30" y="24"/>
                  </a:lnTo>
                  <a:lnTo>
                    <a:pt x="24" y="16"/>
                  </a:lnTo>
                  <a:lnTo>
                    <a:pt x="16" y="8"/>
                  </a:lnTo>
                  <a:lnTo>
                    <a:pt x="16" y="8"/>
                  </a:lnTo>
                  <a:lnTo>
                    <a:pt x="12" y="4"/>
                  </a:lnTo>
                  <a:lnTo>
                    <a:pt x="8" y="2"/>
                  </a:lnTo>
                  <a:lnTo>
                    <a:pt x="4"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50" name="Freeform 135"/>
            <p:cNvSpPr>
              <a:spLocks/>
            </p:cNvSpPr>
            <p:nvPr/>
          </p:nvSpPr>
          <p:spPr bwMode="auto">
            <a:xfrm>
              <a:off x="2978" y="2850"/>
              <a:ext cx="30" cy="32"/>
            </a:xfrm>
            <a:custGeom>
              <a:avLst/>
              <a:gdLst>
                <a:gd name="T0" fmla="*/ 4 w 30"/>
                <a:gd name="T1" fmla="*/ 0 h 32"/>
                <a:gd name="T2" fmla="*/ 4 w 30"/>
                <a:gd name="T3" fmla="*/ 0 h 32"/>
                <a:gd name="T4" fmla="*/ 2 w 30"/>
                <a:gd name="T5" fmla="*/ 2 h 32"/>
                <a:gd name="T6" fmla="*/ 0 w 30"/>
                <a:gd name="T7" fmla="*/ 4 h 32"/>
                <a:gd name="T8" fmla="*/ 0 w 30"/>
                <a:gd name="T9" fmla="*/ 4 h 32"/>
                <a:gd name="T10" fmla="*/ 0 w 30"/>
                <a:gd name="T11" fmla="*/ 8 h 32"/>
                <a:gd name="T12" fmla="*/ 2 w 30"/>
                <a:gd name="T13" fmla="*/ 12 h 32"/>
                <a:gd name="T14" fmla="*/ 8 w 30"/>
                <a:gd name="T15" fmla="*/ 16 h 32"/>
                <a:gd name="T16" fmla="*/ 8 w 30"/>
                <a:gd name="T17" fmla="*/ 16 h 32"/>
                <a:gd name="T18" fmla="*/ 14 w 30"/>
                <a:gd name="T19" fmla="*/ 24 h 32"/>
                <a:gd name="T20" fmla="*/ 16 w 30"/>
                <a:gd name="T21" fmla="*/ 28 h 32"/>
                <a:gd name="T22" fmla="*/ 18 w 30"/>
                <a:gd name="T23" fmla="*/ 32 h 32"/>
                <a:gd name="T24" fmla="*/ 18 w 30"/>
                <a:gd name="T25" fmla="*/ 32 h 32"/>
                <a:gd name="T26" fmla="*/ 24 w 30"/>
                <a:gd name="T27" fmla="*/ 32 h 32"/>
                <a:gd name="T28" fmla="*/ 24 w 30"/>
                <a:gd name="T29" fmla="*/ 32 h 32"/>
                <a:gd name="T30" fmla="*/ 28 w 30"/>
                <a:gd name="T31" fmla="*/ 32 h 32"/>
                <a:gd name="T32" fmla="*/ 30 w 30"/>
                <a:gd name="T33" fmla="*/ 30 h 32"/>
                <a:gd name="T34" fmla="*/ 30 w 30"/>
                <a:gd name="T35" fmla="*/ 28 h 32"/>
                <a:gd name="T36" fmla="*/ 30 w 30"/>
                <a:gd name="T37" fmla="*/ 24 h 32"/>
                <a:gd name="T38" fmla="*/ 30 w 30"/>
                <a:gd name="T39" fmla="*/ 24 h 32"/>
                <a:gd name="T40" fmla="*/ 24 w 30"/>
                <a:gd name="T41" fmla="*/ 16 h 32"/>
                <a:gd name="T42" fmla="*/ 16 w 30"/>
                <a:gd name="T43" fmla="*/ 8 h 32"/>
                <a:gd name="T44" fmla="*/ 16 w 30"/>
                <a:gd name="T45" fmla="*/ 8 h 32"/>
                <a:gd name="T46" fmla="*/ 12 w 30"/>
                <a:gd name="T47" fmla="*/ 4 h 32"/>
                <a:gd name="T48" fmla="*/ 8 w 30"/>
                <a:gd name="T49" fmla="*/ 2 h 32"/>
                <a:gd name="T50" fmla="*/ 4 w 30"/>
                <a:gd name="T51"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0" h="32">
                  <a:moveTo>
                    <a:pt x="4" y="0"/>
                  </a:moveTo>
                  <a:lnTo>
                    <a:pt x="4" y="0"/>
                  </a:lnTo>
                  <a:lnTo>
                    <a:pt x="2" y="2"/>
                  </a:lnTo>
                  <a:lnTo>
                    <a:pt x="0" y="4"/>
                  </a:lnTo>
                  <a:lnTo>
                    <a:pt x="0" y="4"/>
                  </a:lnTo>
                  <a:lnTo>
                    <a:pt x="0" y="8"/>
                  </a:lnTo>
                  <a:lnTo>
                    <a:pt x="2" y="12"/>
                  </a:lnTo>
                  <a:lnTo>
                    <a:pt x="8" y="16"/>
                  </a:lnTo>
                  <a:lnTo>
                    <a:pt x="8" y="16"/>
                  </a:lnTo>
                  <a:lnTo>
                    <a:pt x="14" y="24"/>
                  </a:lnTo>
                  <a:lnTo>
                    <a:pt x="16" y="28"/>
                  </a:lnTo>
                  <a:lnTo>
                    <a:pt x="18" y="32"/>
                  </a:lnTo>
                  <a:lnTo>
                    <a:pt x="18" y="32"/>
                  </a:lnTo>
                  <a:lnTo>
                    <a:pt x="24" y="32"/>
                  </a:lnTo>
                  <a:lnTo>
                    <a:pt x="24" y="32"/>
                  </a:lnTo>
                  <a:lnTo>
                    <a:pt x="28" y="32"/>
                  </a:lnTo>
                  <a:lnTo>
                    <a:pt x="30" y="30"/>
                  </a:lnTo>
                  <a:lnTo>
                    <a:pt x="30" y="28"/>
                  </a:lnTo>
                  <a:lnTo>
                    <a:pt x="30" y="24"/>
                  </a:lnTo>
                  <a:lnTo>
                    <a:pt x="30" y="24"/>
                  </a:lnTo>
                  <a:lnTo>
                    <a:pt x="24" y="16"/>
                  </a:lnTo>
                  <a:lnTo>
                    <a:pt x="16" y="8"/>
                  </a:lnTo>
                  <a:lnTo>
                    <a:pt x="16" y="8"/>
                  </a:lnTo>
                  <a:lnTo>
                    <a:pt x="12" y="4"/>
                  </a:lnTo>
                  <a:lnTo>
                    <a:pt x="8" y="2"/>
                  </a:lnTo>
                  <a:lnTo>
                    <a:pt x="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51" name="Freeform 136"/>
            <p:cNvSpPr>
              <a:spLocks/>
            </p:cNvSpPr>
            <p:nvPr/>
          </p:nvSpPr>
          <p:spPr bwMode="auto">
            <a:xfrm>
              <a:off x="3184" y="2780"/>
              <a:ext cx="12" cy="16"/>
            </a:xfrm>
            <a:custGeom>
              <a:avLst/>
              <a:gdLst>
                <a:gd name="T0" fmla="*/ 8 w 12"/>
                <a:gd name="T1" fmla="*/ 0 h 16"/>
                <a:gd name="T2" fmla="*/ 8 w 12"/>
                <a:gd name="T3" fmla="*/ 0 h 16"/>
                <a:gd name="T4" fmla="*/ 4 w 12"/>
                <a:gd name="T5" fmla="*/ 2 h 16"/>
                <a:gd name="T6" fmla="*/ 4 w 12"/>
                <a:gd name="T7" fmla="*/ 2 h 16"/>
                <a:gd name="T8" fmla="*/ 2 w 12"/>
                <a:gd name="T9" fmla="*/ 4 h 16"/>
                <a:gd name="T10" fmla="*/ 0 w 12"/>
                <a:gd name="T11" fmla="*/ 6 h 16"/>
                <a:gd name="T12" fmla="*/ 0 w 12"/>
                <a:gd name="T13" fmla="*/ 10 h 16"/>
                <a:gd name="T14" fmla="*/ 2 w 12"/>
                <a:gd name="T15" fmla="*/ 12 h 16"/>
                <a:gd name="T16" fmla="*/ 2 w 12"/>
                <a:gd name="T17" fmla="*/ 12 h 16"/>
                <a:gd name="T18" fmla="*/ 4 w 12"/>
                <a:gd name="T19" fmla="*/ 16 h 16"/>
                <a:gd name="T20" fmla="*/ 6 w 12"/>
                <a:gd name="T21" fmla="*/ 16 h 16"/>
                <a:gd name="T22" fmla="*/ 6 w 12"/>
                <a:gd name="T23" fmla="*/ 16 h 16"/>
                <a:gd name="T24" fmla="*/ 8 w 12"/>
                <a:gd name="T25" fmla="*/ 16 h 16"/>
                <a:gd name="T26" fmla="*/ 10 w 12"/>
                <a:gd name="T27" fmla="*/ 14 h 16"/>
                <a:gd name="T28" fmla="*/ 12 w 12"/>
                <a:gd name="T29" fmla="*/ 8 h 16"/>
                <a:gd name="T30" fmla="*/ 12 w 12"/>
                <a:gd name="T31" fmla="*/ 8 h 16"/>
                <a:gd name="T32" fmla="*/ 12 w 12"/>
                <a:gd name="T33" fmla="*/ 2 h 16"/>
                <a:gd name="T34" fmla="*/ 10 w 12"/>
                <a:gd name="T35" fmla="*/ 0 h 16"/>
                <a:gd name="T36" fmla="*/ 8 w 12"/>
                <a:gd name="T37"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 h="16">
                  <a:moveTo>
                    <a:pt x="8" y="0"/>
                  </a:moveTo>
                  <a:lnTo>
                    <a:pt x="8" y="0"/>
                  </a:lnTo>
                  <a:lnTo>
                    <a:pt x="4" y="2"/>
                  </a:lnTo>
                  <a:lnTo>
                    <a:pt x="4" y="2"/>
                  </a:lnTo>
                  <a:lnTo>
                    <a:pt x="2" y="4"/>
                  </a:lnTo>
                  <a:lnTo>
                    <a:pt x="0" y="6"/>
                  </a:lnTo>
                  <a:lnTo>
                    <a:pt x="0" y="10"/>
                  </a:lnTo>
                  <a:lnTo>
                    <a:pt x="2" y="12"/>
                  </a:lnTo>
                  <a:lnTo>
                    <a:pt x="2" y="12"/>
                  </a:lnTo>
                  <a:lnTo>
                    <a:pt x="4" y="16"/>
                  </a:lnTo>
                  <a:lnTo>
                    <a:pt x="6" y="16"/>
                  </a:lnTo>
                  <a:lnTo>
                    <a:pt x="6" y="16"/>
                  </a:lnTo>
                  <a:lnTo>
                    <a:pt x="8" y="16"/>
                  </a:lnTo>
                  <a:lnTo>
                    <a:pt x="10" y="14"/>
                  </a:lnTo>
                  <a:lnTo>
                    <a:pt x="12" y="8"/>
                  </a:lnTo>
                  <a:lnTo>
                    <a:pt x="12" y="8"/>
                  </a:lnTo>
                  <a:lnTo>
                    <a:pt x="12" y="2"/>
                  </a:lnTo>
                  <a:lnTo>
                    <a:pt x="10" y="0"/>
                  </a:lnTo>
                  <a:lnTo>
                    <a:pt x="8"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52" name="Freeform 137"/>
            <p:cNvSpPr>
              <a:spLocks/>
            </p:cNvSpPr>
            <p:nvPr/>
          </p:nvSpPr>
          <p:spPr bwMode="auto">
            <a:xfrm>
              <a:off x="3184" y="2780"/>
              <a:ext cx="12" cy="16"/>
            </a:xfrm>
            <a:custGeom>
              <a:avLst/>
              <a:gdLst>
                <a:gd name="T0" fmla="*/ 8 w 12"/>
                <a:gd name="T1" fmla="*/ 0 h 16"/>
                <a:gd name="T2" fmla="*/ 8 w 12"/>
                <a:gd name="T3" fmla="*/ 0 h 16"/>
                <a:gd name="T4" fmla="*/ 4 w 12"/>
                <a:gd name="T5" fmla="*/ 2 h 16"/>
                <a:gd name="T6" fmla="*/ 4 w 12"/>
                <a:gd name="T7" fmla="*/ 2 h 16"/>
                <a:gd name="T8" fmla="*/ 2 w 12"/>
                <a:gd name="T9" fmla="*/ 4 h 16"/>
                <a:gd name="T10" fmla="*/ 0 w 12"/>
                <a:gd name="T11" fmla="*/ 6 h 16"/>
                <a:gd name="T12" fmla="*/ 0 w 12"/>
                <a:gd name="T13" fmla="*/ 10 h 16"/>
                <a:gd name="T14" fmla="*/ 2 w 12"/>
                <a:gd name="T15" fmla="*/ 12 h 16"/>
                <a:gd name="T16" fmla="*/ 2 w 12"/>
                <a:gd name="T17" fmla="*/ 12 h 16"/>
                <a:gd name="T18" fmla="*/ 4 w 12"/>
                <a:gd name="T19" fmla="*/ 16 h 16"/>
                <a:gd name="T20" fmla="*/ 6 w 12"/>
                <a:gd name="T21" fmla="*/ 16 h 16"/>
                <a:gd name="T22" fmla="*/ 6 w 12"/>
                <a:gd name="T23" fmla="*/ 16 h 16"/>
                <a:gd name="T24" fmla="*/ 8 w 12"/>
                <a:gd name="T25" fmla="*/ 16 h 16"/>
                <a:gd name="T26" fmla="*/ 10 w 12"/>
                <a:gd name="T27" fmla="*/ 14 h 16"/>
                <a:gd name="T28" fmla="*/ 12 w 12"/>
                <a:gd name="T29" fmla="*/ 8 h 16"/>
                <a:gd name="T30" fmla="*/ 12 w 12"/>
                <a:gd name="T31" fmla="*/ 8 h 16"/>
                <a:gd name="T32" fmla="*/ 12 w 12"/>
                <a:gd name="T33" fmla="*/ 2 h 16"/>
                <a:gd name="T34" fmla="*/ 10 w 12"/>
                <a:gd name="T35" fmla="*/ 0 h 16"/>
                <a:gd name="T36" fmla="*/ 8 w 12"/>
                <a:gd name="T37"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 h="16">
                  <a:moveTo>
                    <a:pt x="8" y="0"/>
                  </a:moveTo>
                  <a:lnTo>
                    <a:pt x="8" y="0"/>
                  </a:lnTo>
                  <a:lnTo>
                    <a:pt x="4" y="2"/>
                  </a:lnTo>
                  <a:lnTo>
                    <a:pt x="4" y="2"/>
                  </a:lnTo>
                  <a:lnTo>
                    <a:pt x="2" y="4"/>
                  </a:lnTo>
                  <a:lnTo>
                    <a:pt x="0" y="6"/>
                  </a:lnTo>
                  <a:lnTo>
                    <a:pt x="0" y="10"/>
                  </a:lnTo>
                  <a:lnTo>
                    <a:pt x="2" y="12"/>
                  </a:lnTo>
                  <a:lnTo>
                    <a:pt x="2" y="12"/>
                  </a:lnTo>
                  <a:lnTo>
                    <a:pt x="4" y="16"/>
                  </a:lnTo>
                  <a:lnTo>
                    <a:pt x="6" y="16"/>
                  </a:lnTo>
                  <a:lnTo>
                    <a:pt x="6" y="16"/>
                  </a:lnTo>
                  <a:lnTo>
                    <a:pt x="8" y="16"/>
                  </a:lnTo>
                  <a:lnTo>
                    <a:pt x="10" y="14"/>
                  </a:lnTo>
                  <a:lnTo>
                    <a:pt x="12" y="8"/>
                  </a:lnTo>
                  <a:lnTo>
                    <a:pt x="12" y="8"/>
                  </a:lnTo>
                  <a:lnTo>
                    <a:pt x="12" y="2"/>
                  </a:lnTo>
                  <a:lnTo>
                    <a:pt x="10" y="0"/>
                  </a:lnTo>
                  <a:lnTo>
                    <a:pt x="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53" name="Freeform 138"/>
            <p:cNvSpPr>
              <a:spLocks/>
            </p:cNvSpPr>
            <p:nvPr/>
          </p:nvSpPr>
          <p:spPr bwMode="auto">
            <a:xfrm>
              <a:off x="3156" y="2800"/>
              <a:ext cx="24" cy="30"/>
            </a:xfrm>
            <a:custGeom>
              <a:avLst/>
              <a:gdLst>
                <a:gd name="T0" fmla="*/ 14 w 24"/>
                <a:gd name="T1" fmla="*/ 0 h 30"/>
                <a:gd name="T2" fmla="*/ 14 w 24"/>
                <a:gd name="T3" fmla="*/ 0 h 30"/>
                <a:gd name="T4" fmla="*/ 10 w 24"/>
                <a:gd name="T5" fmla="*/ 0 h 30"/>
                <a:gd name="T6" fmla="*/ 4 w 24"/>
                <a:gd name="T7" fmla="*/ 4 h 30"/>
                <a:gd name="T8" fmla="*/ 2 w 24"/>
                <a:gd name="T9" fmla="*/ 8 h 30"/>
                <a:gd name="T10" fmla="*/ 0 w 24"/>
                <a:gd name="T11" fmla="*/ 12 h 30"/>
                <a:gd name="T12" fmla="*/ 0 w 24"/>
                <a:gd name="T13" fmla="*/ 12 h 30"/>
                <a:gd name="T14" fmla="*/ 4 w 24"/>
                <a:gd name="T15" fmla="*/ 26 h 30"/>
                <a:gd name="T16" fmla="*/ 4 w 24"/>
                <a:gd name="T17" fmla="*/ 26 h 30"/>
                <a:gd name="T18" fmla="*/ 6 w 24"/>
                <a:gd name="T19" fmla="*/ 30 h 30"/>
                <a:gd name="T20" fmla="*/ 6 w 24"/>
                <a:gd name="T21" fmla="*/ 30 h 30"/>
                <a:gd name="T22" fmla="*/ 6 w 24"/>
                <a:gd name="T23" fmla="*/ 30 h 30"/>
                <a:gd name="T24" fmla="*/ 10 w 24"/>
                <a:gd name="T25" fmla="*/ 30 h 30"/>
                <a:gd name="T26" fmla="*/ 10 w 24"/>
                <a:gd name="T27" fmla="*/ 30 h 30"/>
                <a:gd name="T28" fmla="*/ 18 w 24"/>
                <a:gd name="T29" fmla="*/ 24 h 30"/>
                <a:gd name="T30" fmla="*/ 22 w 24"/>
                <a:gd name="T31" fmla="*/ 18 h 30"/>
                <a:gd name="T32" fmla="*/ 24 w 24"/>
                <a:gd name="T33" fmla="*/ 8 h 30"/>
                <a:gd name="T34" fmla="*/ 24 w 24"/>
                <a:gd name="T35" fmla="*/ 6 h 30"/>
                <a:gd name="T36" fmla="*/ 22 w 24"/>
                <a:gd name="T37" fmla="*/ 2 h 30"/>
                <a:gd name="T38" fmla="*/ 22 w 24"/>
                <a:gd name="T39" fmla="*/ 2 h 30"/>
                <a:gd name="T40" fmla="*/ 18 w 24"/>
                <a:gd name="T41" fmla="*/ 0 h 30"/>
                <a:gd name="T42" fmla="*/ 14 w 24"/>
                <a:gd name="T43"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4" h="30">
                  <a:moveTo>
                    <a:pt x="14" y="0"/>
                  </a:moveTo>
                  <a:lnTo>
                    <a:pt x="14" y="0"/>
                  </a:lnTo>
                  <a:lnTo>
                    <a:pt x="10" y="0"/>
                  </a:lnTo>
                  <a:lnTo>
                    <a:pt x="4" y="4"/>
                  </a:lnTo>
                  <a:lnTo>
                    <a:pt x="2" y="8"/>
                  </a:lnTo>
                  <a:lnTo>
                    <a:pt x="0" y="12"/>
                  </a:lnTo>
                  <a:lnTo>
                    <a:pt x="0" y="12"/>
                  </a:lnTo>
                  <a:lnTo>
                    <a:pt x="4" y="26"/>
                  </a:lnTo>
                  <a:lnTo>
                    <a:pt x="4" y="26"/>
                  </a:lnTo>
                  <a:lnTo>
                    <a:pt x="6" y="30"/>
                  </a:lnTo>
                  <a:lnTo>
                    <a:pt x="6" y="30"/>
                  </a:lnTo>
                  <a:lnTo>
                    <a:pt x="6" y="30"/>
                  </a:lnTo>
                  <a:lnTo>
                    <a:pt x="10" y="30"/>
                  </a:lnTo>
                  <a:lnTo>
                    <a:pt x="10" y="30"/>
                  </a:lnTo>
                  <a:lnTo>
                    <a:pt x="18" y="24"/>
                  </a:lnTo>
                  <a:lnTo>
                    <a:pt x="22" y="18"/>
                  </a:lnTo>
                  <a:lnTo>
                    <a:pt x="24" y="8"/>
                  </a:lnTo>
                  <a:lnTo>
                    <a:pt x="24" y="6"/>
                  </a:lnTo>
                  <a:lnTo>
                    <a:pt x="22" y="2"/>
                  </a:lnTo>
                  <a:lnTo>
                    <a:pt x="22" y="2"/>
                  </a:lnTo>
                  <a:lnTo>
                    <a:pt x="18" y="0"/>
                  </a:lnTo>
                  <a:lnTo>
                    <a:pt x="14"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54" name="Freeform 139"/>
            <p:cNvSpPr>
              <a:spLocks/>
            </p:cNvSpPr>
            <p:nvPr/>
          </p:nvSpPr>
          <p:spPr bwMode="auto">
            <a:xfrm>
              <a:off x="3156" y="2800"/>
              <a:ext cx="24" cy="30"/>
            </a:xfrm>
            <a:custGeom>
              <a:avLst/>
              <a:gdLst>
                <a:gd name="T0" fmla="*/ 14 w 24"/>
                <a:gd name="T1" fmla="*/ 0 h 30"/>
                <a:gd name="T2" fmla="*/ 14 w 24"/>
                <a:gd name="T3" fmla="*/ 0 h 30"/>
                <a:gd name="T4" fmla="*/ 10 w 24"/>
                <a:gd name="T5" fmla="*/ 0 h 30"/>
                <a:gd name="T6" fmla="*/ 4 w 24"/>
                <a:gd name="T7" fmla="*/ 4 h 30"/>
                <a:gd name="T8" fmla="*/ 2 w 24"/>
                <a:gd name="T9" fmla="*/ 8 h 30"/>
                <a:gd name="T10" fmla="*/ 0 w 24"/>
                <a:gd name="T11" fmla="*/ 12 h 30"/>
                <a:gd name="T12" fmla="*/ 0 w 24"/>
                <a:gd name="T13" fmla="*/ 12 h 30"/>
                <a:gd name="T14" fmla="*/ 4 w 24"/>
                <a:gd name="T15" fmla="*/ 26 h 30"/>
                <a:gd name="T16" fmla="*/ 4 w 24"/>
                <a:gd name="T17" fmla="*/ 26 h 30"/>
                <a:gd name="T18" fmla="*/ 6 w 24"/>
                <a:gd name="T19" fmla="*/ 30 h 30"/>
                <a:gd name="T20" fmla="*/ 6 w 24"/>
                <a:gd name="T21" fmla="*/ 30 h 30"/>
                <a:gd name="T22" fmla="*/ 6 w 24"/>
                <a:gd name="T23" fmla="*/ 30 h 30"/>
                <a:gd name="T24" fmla="*/ 10 w 24"/>
                <a:gd name="T25" fmla="*/ 30 h 30"/>
                <a:gd name="T26" fmla="*/ 10 w 24"/>
                <a:gd name="T27" fmla="*/ 30 h 30"/>
                <a:gd name="T28" fmla="*/ 18 w 24"/>
                <a:gd name="T29" fmla="*/ 24 h 30"/>
                <a:gd name="T30" fmla="*/ 22 w 24"/>
                <a:gd name="T31" fmla="*/ 18 h 30"/>
                <a:gd name="T32" fmla="*/ 24 w 24"/>
                <a:gd name="T33" fmla="*/ 8 h 30"/>
                <a:gd name="T34" fmla="*/ 24 w 24"/>
                <a:gd name="T35" fmla="*/ 6 h 30"/>
                <a:gd name="T36" fmla="*/ 22 w 24"/>
                <a:gd name="T37" fmla="*/ 2 h 30"/>
                <a:gd name="T38" fmla="*/ 22 w 24"/>
                <a:gd name="T39" fmla="*/ 2 h 30"/>
                <a:gd name="T40" fmla="*/ 18 w 24"/>
                <a:gd name="T41" fmla="*/ 0 h 30"/>
                <a:gd name="T42" fmla="*/ 14 w 24"/>
                <a:gd name="T43"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4" h="30">
                  <a:moveTo>
                    <a:pt x="14" y="0"/>
                  </a:moveTo>
                  <a:lnTo>
                    <a:pt x="14" y="0"/>
                  </a:lnTo>
                  <a:lnTo>
                    <a:pt x="10" y="0"/>
                  </a:lnTo>
                  <a:lnTo>
                    <a:pt x="4" y="4"/>
                  </a:lnTo>
                  <a:lnTo>
                    <a:pt x="2" y="8"/>
                  </a:lnTo>
                  <a:lnTo>
                    <a:pt x="0" y="12"/>
                  </a:lnTo>
                  <a:lnTo>
                    <a:pt x="0" y="12"/>
                  </a:lnTo>
                  <a:lnTo>
                    <a:pt x="4" y="26"/>
                  </a:lnTo>
                  <a:lnTo>
                    <a:pt x="4" y="26"/>
                  </a:lnTo>
                  <a:lnTo>
                    <a:pt x="6" y="30"/>
                  </a:lnTo>
                  <a:lnTo>
                    <a:pt x="6" y="30"/>
                  </a:lnTo>
                  <a:lnTo>
                    <a:pt x="6" y="30"/>
                  </a:lnTo>
                  <a:lnTo>
                    <a:pt x="10" y="30"/>
                  </a:lnTo>
                  <a:lnTo>
                    <a:pt x="10" y="30"/>
                  </a:lnTo>
                  <a:lnTo>
                    <a:pt x="18" y="24"/>
                  </a:lnTo>
                  <a:lnTo>
                    <a:pt x="22" y="18"/>
                  </a:lnTo>
                  <a:lnTo>
                    <a:pt x="24" y="8"/>
                  </a:lnTo>
                  <a:lnTo>
                    <a:pt x="24" y="6"/>
                  </a:lnTo>
                  <a:lnTo>
                    <a:pt x="22" y="2"/>
                  </a:lnTo>
                  <a:lnTo>
                    <a:pt x="22" y="2"/>
                  </a:lnTo>
                  <a:lnTo>
                    <a:pt x="18" y="0"/>
                  </a:lnTo>
                  <a:lnTo>
                    <a:pt x="1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55" name="Freeform 140"/>
            <p:cNvSpPr>
              <a:spLocks/>
            </p:cNvSpPr>
            <p:nvPr/>
          </p:nvSpPr>
          <p:spPr bwMode="auto">
            <a:xfrm>
              <a:off x="3020" y="2756"/>
              <a:ext cx="12" cy="18"/>
            </a:xfrm>
            <a:custGeom>
              <a:avLst/>
              <a:gdLst>
                <a:gd name="T0" fmla="*/ 6 w 12"/>
                <a:gd name="T1" fmla="*/ 0 h 18"/>
                <a:gd name="T2" fmla="*/ 6 w 12"/>
                <a:gd name="T3" fmla="*/ 0 h 18"/>
                <a:gd name="T4" fmla="*/ 4 w 12"/>
                <a:gd name="T5" fmla="*/ 0 h 18"/>
                <a:gd name="T6" fmla="*/ 0 w 12"/>
                <a:gd name="T7" fmla="*/ 6 h 18"/>
                <a:gd name="T8" fmla="*/ 0 w 12"/>
                <a:gd name="T9" fmla="*/ 6 h 18"/>
                <a:gd name="T10" fmla="*/ 0 w 12"/>
                <a:gd name="T11" fmla="*/ 14 h 18"/>
                <a:gd name="T12" fmla="*/ 2 w 12"/>
                <a:gd name="T13" fmla="*/ 16 h 18"/>
                <a:gd name="T14" fmla="*/ 4 w 12"/>
                <a:gd name="T15" fmla="*/ 18 h 18"/>
                <a:gd name="T16" fmla="*/ 4 w 12"/>
                <a:gd name="T17" fmla="*/ 18 h 18"/>
                <a:gd name="T18" fmla="*/ 8 w 12"/>
                <a:gd name="T19" fmla="*/ 16 h 18"/>
                <a:gd name="T20" fmla="*/ 8 w 12"/>
                <a:gd name="T21" fmla="*/ 16 h 18"/>
                <a:gd name="T22" fmla="*/ 12 w 12"/>
                <a:gd name="T23" fmla="*/ 12 h 18"/>
                <a:gd name="T24" fmla="*/ 12 w 12"/>
                <a:gd name="T25" fmla="*/ 6 h 18"/>
                <a:gd name="T26" fmla="*/ 10 w 12"/>
                <a:gd name="T27" fmla="*/ 2 h 18"/>
                <a:gd name="T28" fmla="*/ 6 w 12"/>
                <a:gd name="T29"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 h="18">
                  <a:moveTo>
                    <a:pt x="6" y="0"/>
                  </a:moveTo>
                  <a:lnTo>
                    <a:pt x="6" y="0"/>
                  </a:lnTo>
                  <a:lnTo>
                    <a:pt x="4" y="0"/>
                  </a:lnTo>
                  <a:lnTo>
                    <a:pt x="0" y="6"/>
                  </a:lnTo>
                  <a:lnTo>
                    <a:pt x="0" y="6"/>
                  </a:lnTo>
                  <a:lnTo>
                    <a:pt x="0" y="14"/>
                  </a:lnTo>
                  <a:lnTo>
                    <a:pt x="2" y="16"/>
                  </a:lnTo>
                  <a:lnTo>
                    <a:pt x="4" y="18"/>
                  </a:lnTo>
                  <a:lnTo>
                    <a:pt x="4" y="18"/>
                  </a:lnTo>
                  <a:lnTo>
                    <a:pt x="8" y="16"/>
                  </a:lnTo>
                  <a:lnTo>
                    <a:pt x="8" y="16"/>
                  </a:lnTo>
                  <a:lnTo>
                    <a:pt x="12" y="12"/>
                  </a:lnTo>
                  <a:lnTo>
                    <a:pt x="12" y="6"/>
                  </a:lnTo>
                  <a:lnTo>
                    <a:pt x="10" y="2"/>
                  </a:lnTo>
                  <a:lnTo>
                    <a:pt x="6"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56" name="Freeform 141"/>
            <p:cNvSpPr>
              <a:spLocks/>
            </p:cNvSpPr>
            <p:nvPr/>
          </p:nvSpPr>
          <p:spPr bwMode="auto">
            <a:xfrm>
              <a:off x="3020" y="2756"/>
              <a:ext cx="12" cy="18"/>
            </a:xfrm>
            <a:custGeom>
              <a:avLst/>
              <a:gdLst>
                <a:gd name="T0" fmla="*/ 6 w 12"/>
                <a:gd name="T1" fmla="*/ 0 h 18"/>
                <a:gd name="T2" fmla="*/ 6 w 12"/>
                <a:gd name="T3" fmla="*/ 0 h 18"/>
                <a:gd name="T4" fmla="*/ 4 w 12"/>
                <a:gd name="T5" fmla="*/ 0 h 18"/>
                <a:gd name="T6" fmla="*/ 0 w 12"/>
                <a:gd name="T7" fmla="*/ 6 h 18"/>
                <a:gd name="T8" fmla="*/ 0 w 12"/>
                <a:gd name="T9" fmla="*/ 6 h 18"/>
                <a:gd name="T10" fmla="*/ 0 w 12"/>
                <a:gd name="T11" fmla="*/ 14 h 18"/>
                <a:gd name="T12" fmla="*/ 2 w 12"/>
                <a:gd name="T13" fmla="*/ 16 h 18"/>
                <a:gd name="T14" fmla="*/ 4 w 12"/>
                <a:gd name="T15" fmla="*/ 18 h 18"/>
                <a:gd name="T16" fmla="*/ 4 w 12"/>
                <a:gd name="T17" fmla="*/ 18 h 18"/>
                <a:gd name="T18" fmla="*/ 8 w 12"/>
                <a:gd name="T19" fmla="*/ 16 h 18"/>
                <a:gd name="T20" fmla="*/ 8 w 12"/>
                <a:gd name="T21" fmla="*/ 16 h 18"/>
                <a:gd name="T22" fmla="*/ 12 w 12"/>
                <a:gd name="T23" fmla="*/ 12 h 18"/>
                <a:gd name="T24" fmla="*/ 12 w 12"/>
                <a:gd name="T25" fmla="*/ 6 h 18"/>
                <a:gd name="T26" fmla="*/ 10 w 12"/>
                <a:gd name="T27" fmla="*/ 2 h 18"/>
                <a:gd name="T28" fmla="*/ 6 w 12"/>
                <a:gd name="T29"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 h="18">
                  <a:moveTo>
                    <a:pt x="6" y="0"/>
                  </a:moveTo>
                  <a:lnTo>
                    <a:pt x="6" y="0"/>
                  </a:lnTo>
                  <a:lnTo>
                    <a:pt x="4" y="0"/>
                  </a:lnTo>
                  <a:lnTo>
                    <a:pt x="0" y="6"/>
                  </a:lnTo>
                  <a:lnTo>
                    <a:pt x="0" y="6"/>
                  </a:lnTo>
                  <a:lnTo>
                    <a:pt x="0" y="14"/>
                  </a:lnTo>
                  <a:lnTo>
                    <a:pt x="2" y="16"/>
                  </a:lnTo>
                  <a:lnTo>
                    <a:pt x="4" y="18"/>
                  </a:lnTo>
                  <a:lnTo>
                    <a:pt x="4" y="18"/>
                  </a:lnTo>
                  <a:lnTo>
                    <a:pt x="8" y="16"/>
                  </a:lnTo>
                  <a:lnTo>
                    <a:pt x="8" y="16"/>
                  </a:lnTo>
                  <a:lnTo>
                    <a:pt x="12" y="12"/>
                  </a:lnTo>
                  <a:lnTo>
                    <a:pt x="12" y="6"/>
                  </a:lnTo>
                  <a:lnTo>
                    <a:pt x="10" y="2"/>
                  </a:lnTo>
                  <a:lnTo>
                    <a:pt x="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57" name="Freeform 142"/>
            <p:cNvSpPr>
              <a:spLocks/>
            </p:cNvSpPr>
            <p:nvPr/>
          </p:nvSpPr>
          <p:spPr bwMode="auto">
            <a:xfrm>
              <a:off x="2254" y="2688"/>
              <a:ext cx="570" cy="508"/>
            </a:xfrm>
            <a:custGeom>
              <a:avLst/>
              <a:gdLst>
                <a:gd name="T0" fmla="*/ 416 w 570"/>
                <a:gd name="T1" fmla="*/ 38 h 508"/>
                <a:gd name="T2" fmla="*/ 414 w 570"/>
                <a:gd name="T3" fmla="*/ 80 h 508"/>
                <a:gd name="T4" fmla="*/ 400 w 570"/>
                <a:gd name="T5" fmla="*/ 112 h 508"/>
                <a:gd name="T6" fmla="*/ 378 w 570"/>
                <a:gd name="T7" fmla="*/ 104 h 508"/>
                <a:gd name="T8" fmla="*/ 350 w 570"/>
                <a:gd name="T9" fmla="*/ 82 h 508"/>
                <a:gd name="T10" fmla="*/ 334 w 570"/>
                <a:gd name="T11" fmla="*/ 56 h 508"/>
                <a:gd name="T12" fmla="*/ 356 w 570"/>
                <a:gd name="T13" fmla="*/ 32 h 508"/>
                <a:gd name="T14" fmla="*/ 356 w 570"/>
                <a:gd name="T15" fmla="*/ 20 h 508"/>
                <a:gd name="T16" fmla="*/ 324 w 570"/>
                <a:gd name="T17" fmla="*/ 18 h 508"/>
                <a:gd name="T18" fmla="*/ 300 w 570"/>
                <a:gd name="T19" fmla="*/ 4 h 508"/>
                <a:gd name="T20" fmla="*/ 276 w 570"/>
                <a:gd name="T21" fmla="*/ 18 h 508"/>
                <a:gd name="T22" fmla="*/ 256 w 570"/>
                <a:gd name="T23" fmla="*/ 36 h 508"/>
                <a:gd name="T24" fmla="*/ 252 w 570"/>
                <a:gd name="T25" fmla="*/ 58 h 508"/>
                <a:gd name="T26" fmla="*/ 250 w 570"/>
                <a:gd name="T27" fmla="*/ 66 h 508"/>
                <a:gd name="T28" fmla="*/ 216 w 570"/>
                <a:gd name="T29" fmla="*/ 38 h 508"/>
                <a:gd name="T30" fmla="*/ 176 w 570"/>
                <a:gd name="T31" fmla="*/ 72 h 508"/>
                <a:gd name="T32" fmla="*/ 154 w 570"/>
                <a:gd name="T33" fmla="*/ 90 h 508"/>
                <a:gd name="T34" fmla="*/ 142 w 570"/>
                <a:gd name="T35" fmla="*/ 96 h 508"/>
                <a:gd name="T36" fmla="*/ 118 w 570"/>
                <a:gd name="T37" fmla="*/ 136 h 508"/>
                <a:gd name="T38" fmla="*/ 50 w 570"/>
                <a:gd name="T39" fmla="*/ 156 h 508"/>
                <a:gd name="T40" fmla="*/ 20 w 570"/>
                <a:gd name="T41" fmla="*/ 180 h 508"/>
                <a:gd name="T42" fmla="*/ 0 w 570"/>
                <a:gd name="T43" fmla="*/ 234 h 508"/>
                <a:gd name="T44" fmla="*/ 8 w 570"/>
                <a:gd name="T45" fmla="*/ 256 h 508"/>
                <a:gd name="T46" fmla="*/ 6 w 570"/>
                <a:gd name="T47" fmla="*/ 288 h 508"/>
                <a:gd name="T48" fmla="*/ 12 w 570"/>
                <a:gd name="T49" fmla="*/ 314 h 508"/>
                <a:gd name="T50" fmla="*/ 18 w 570"/>
                <a:gd name="T51" fmla="*/ 370 h 508"/>
                <a:gd name="T52" fmla="*/ 10 w 570"/>
                <a:gd name="T53" fmla="*/ 394 h 508"/>
                <a:gd name="T54" fmla="*/ 14 w 570"/>
                <a:gd name="T55" fmla="*/ 412 h 508"/>
                <a:gd name="T56" fmla="*/ 26 w 570"/>
                <a:gd name="T57" fmla="*/ 422 h 508"/>
                <a:gd name="T58" fmla="*/ 68 w 570"/>
                <a:gd name="T59" fmla="*/ 420 h 508"/>
                <a:gd name="T60" fmla="*/ 104 w 570"/>
                <a:gd name="T61" fmla="*/ 402 h 508"/>
                <a:gd name="T62" fmla="*/ 136 w 570"/>
                <a:gd name="T63" fmla="*/ 400 h 508"/>
                <a:gd name="T64" fmla="*/ 158 w 570"/>
                <a:gd name="T65" fmla="*/ 376 h 508"/>
                <a:gd name="T66" fmla="*/ 186 w 570"/>
                <a:gd name="T67" fmla="*/ 370 h 508"/>
                <a:gd name="T68" fmla="*/ 224 w 570"/>
                <a:gd name="T69" fmla="*/ 352 h 508"/>
                <a:gd name="T70" fmla="*/ 238 w 570"/>
                <a:gd name="T71" fmla="*/ 360 h 508"/>
                <a:gd name="T72" fmla="*/ 252 w 570"/>
                <a:gd name="T73" fmla="*/ 360 h 508"/>
                <a:gd name="T74" fmla="*/ 272 w 570"/>
                <a:gd name="T75" fmla="*/ 374 h 508"/>
                <a:gd name="T76" fmla="*/ 294 w 570"/>
                <a:gd name="T77" fmla="*/ 400 h 508"/>
                <a:gd name="T78" fmla="*/ 328 w 570"/>
                <a:gd name="T79" fmla="*/ 394 h 508"/>
                <a:gd name="T80" fmla="*/ 336 w 570"/>
                <a:gd name="T81" fmla="*/ 398 h 508"/>
                <a:gd name="T82" fmla="*/ 320 w 570"/>
                <a:gd name="T83" fmla="*/ 422 h 508"/>
                <a:gd name="T84" fmla="*/ 336 w 570"/>
                <a:gd name="T85" fmla="*/ 420 h 508"/>
                <a:gd name="T86" fmla="*/ 344 w 570"/>
                <a:gd name="T87" fmla="*/ 436 h 508"/>
                <a:gd name="T88" fmla="*/ 358 w 570"/>
                <a:gd name="T89" fmla="*/ 456 h 508"/>
                <a:gd name="T90" fmla="*/ 370 w 570"/>
                <a:gd name="T91" fmla="*/ 490 h 508"/>
                <a:gd name="T92" fmla="*/ 408 w 570"/>
                <a:gd name="T93" fmla="*/ 508 h 508"/>
                <a:gd name="T94" fmla="*/ 414 w 570"/>
                <a:gd name="T95" fmla="*/ 498 h 508"/>
                <a:gd name="T96" fmla="*/ 436 w 570"/>
                <a:gd name="T97" fmla="*/ 482 h 508"/>
                <a:gd name="T98" fmla="*/ 446 w 570"/>
                <a:gd name="T99" fmla="*/ 502 h 508"/>
                <a:gd name="T100" fmla="*/ 484 w 570"/>
                <a:gd name="T101" fmla="*/ 482 h 508"/>
                <a:gd name="T102" fmla="*/ 504 w 570"/>
                <a:gd name="T103" fmla="*/ 442 h 508"/>
                <a:gd name="T104" fmla="*/ 532 w 570"/>
                <a:gd name="T105" fmla="*/ 400 h 508"/>
                <a:gd name="T106" fmla="*/ 550 w 570"/>
                <a:gd name="T107" fmla="*/ 348 h 508"/>
                <a:gd name="T108" fmla="*/ 562 w 570"/>
                <a:gd name="T109" fmla="*/ 268 h 508"/>
                <a:gd name="T110" fmla="*/ 548 w 570"/>
                <a:gd name="T111" fmla="*/ 230 h 508"/>
                <a:gd name="T112" fmla="*/ 530 w 570"/>
                <a:gd name="T113" fmla="*/ 198 h 508"/>
                <a:gd name="T114" fmla="*/ 506 w 570"/>
                <a:gd name="T115" fmla="*/ 158 h 508"/>
                <a:gd name="T116" fmla="*/ 472 w 570"/>
                <a:gd name="T117" fmla="*/ 122 h 508"/>
                <a:gd name="T118" fmla="*/ 468 w 570"/>
                <a:gd name="T119" fmla="*/ 78 h 508"/>
                <a:gd name="T120" fmla="*/ 454 w 570"/>
                <a:gd name="T121" fmla="*/ 48 h 508"/>
                <a:gd name="T122" fmla="*/ 444 w 570"/>
                <a:gd name="T123" fmla="*/ 28 h 5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70" h="508">
                  <a:moveTo>
                    <a:pt x="434" y="0"/>
                  </a:moveTo>
                  <a:lnTo>
                    <a:pt x="434" y="0"/>
                  </a:lnTo>
                  <a:lnTo>
                    <a:pt x="430" y="2"/>
                  </a:lnTo>
                  <a:lnTo>
                    <a:pt x="426" y="6"/>
                  </a:lnTo>
                  <a:lnTo>
                    <a:pt x="426" y="6"/>
                  </a:lnTo>
                  <a:lnTo>
                    <a:pt x="420" y="22"/>
                  </a:lnTo>
                  <a:lnTo>
                    <a:pt x="416" y="38"/>
                  </a:lnTo>
                  <a:lnTo>
                    <a:pt x="416" y="38"/>
                  </a:lnTo>
                  <a:lnTo>
                    <a:pt x="416" y="46"/>
                  </a:lnTo>
                  <a:lnTo>
                    <a:pt x="416" y="52"/>
                  </a:lnTo>
                  <a:lnTo>
                    <a:pt x="416" y="52"/>
                  </a:lnTo>
                  <a:lnTo>
                    <a:pt x="416" y="66"/>
                  </a:lnTo>
                  <a:lnTo>
                    <a:pt x="416" y="66"/>
                  </a:lnTo>
                  <a:lnTo>
                    <a:pt x="414" y="80"/>
                  </a:lnTo>
                  <a:lnTo>
                    <a:pt x="412" y="94"/>
                  </a:lnTo>
                  <a:lnTo>
                    <a:pt x="412" y="94"/>
                  </a:lnTo>
                  <a:lnTo>
                    <a:pt x="410" y="100"/>
                  </a:lnTo>
                  <a:lnTo>
                    <a:pt x="406" y="104"/>
                  </a:lnTo>
                  <a:lnTo>
                    <a:pt x="406" y="104"/>
                  </a:lnTo>
                  <a:lnTo>
                    <a:pt x="402" y="108"/>
                  </a:lnTo>
                  <a:lnTo>
                    <a:pt x="400" y="112"/>
                  </a:lnTo>
                  <a:lnTo>
                    <a:pt x="396" y="116"/>
                  </a:lnTo>
                  <a:lnTo>
                    <a:pt x="390" y="118"/>
                  </a:lnTo>
                  <a:lnTo>
                    <a:pt x="390" y="118"/>
                  </a:lnTo>
                  <a:lnTo>
                    <a:pt x="386" y="118"/>
                  </a:lnTo>
                  <a:lnTo>
                    <a:pt x="382" y="114"/>
                  </a:lnTo>
                  <a:lnTo>
                    <a:pt x="378" y="104"/>
                  </a:lnTo>
                  <a:lnTo>
                    <a:pt x="378" y="104"/>
                  </a:lnTo>
                  <a:lnTo>
                    <a:pt x="374" y="96"/>
                  </a:lnTo>
                  <a:lnTo>
                    <a:pt x="370" y="94"/>
                  </a:lnTo>
                  <a:lnTo>
                    <a:pt x="366" y="90"/>
                  </a:lnTo>
                  <a:lnTo>
                    <a:pt x="366" y="90"/>
                  </a:lnTo>
                  <a:lnTo>
                    <a:pt x="356" y="88"/>
                  </a:lnTo>
                  <a:lnTo>
                    <a:pt x="350" y="82"/>
                  </a:lnTo>
                  <a:lnTo>
                    <a:pt x="350" y="82"/>
                  </a:lnTo>
                  <a:lnTo>
                    <a:pt x="344" y="76"/>
                  </a:lnTo>
                  <a:lnTo>
                    <a:pt x="338" y="72"/>
                  </a:lnTo>
                  <a:lnTo>
                    <a:pt x="338" y="72"/>
                  </a:lnTo>
                  <a:lnTo>
                    <a:pt x="334" y="68"/>
                  </a:lnTo>
                  <a:lnTo>
                    <a:pt x="332" y="64"/>
                  </a:lnTo>
                  <a:lnTo>
                    <a:pt x="332" y="60"/>
                  </a:lnTo>
                  <a:lnTo>
                    <a:pt x="334" y="56"/>
                  </a:lnTo>
                  <a:lnTo>
                    <a:pt x="338" y="50"/>
                  </a:lnTo>
                  <a:lnTo>
                    <a:pt x="344" y="42"/>
                  </a:lnTo>
                  <a:lnTo>
                    <a:pt x="344" y="42"/>
                  </a:lnTo>
                  <a:lnTo>
                    <a:pt x="348" y="38"/>
                  </a:lnTo>
                  <a:lnTo>
                    <a:pt x="352" y="34"/>
                  </a:lnTo>
                  <a:lnTo>
                    <a:pt x="352" y="34"/>
                  </a:lnTo>
                  <a:lnTo>
                    <a:pt x="356" y="32"/>
                  </a:lnTo>
                  <a:lnTo>
                    <a:pt x="360" y="30"/>
                  </a:lnTo>
                  <a:lnTo>
                    <a:pt x="360" y="30"/>
                  </a:lnTo>
                  <a:lnTo>
                    <a:pt x="364" y="24"/>
                  </a:lnTo>
                  <a:lnTo>
                    <a:pt x="364" y="22"/>
                  </a:lnTo>
                  <a:lnTo>
                    <a:pt x="362" y="20"/>
                  </a:lnTo>
                  <a:lnTo>
                    <a:pt x="356" y="20"/>
                  </a:lnTo>
                  <a:lnTo>
                    <a:pt x="356" y="20"/>
                  </a:lnTo>
                  <a:lnTo>
                    <a:pt x="348" y="16"/>
                  </a:lnTo>
                  <a:lnTo>
                    <a:pt x="340" y="14"/>
                  </a:lnTo>
                  <a:lnTo>
                    <a:pt x="340" y="14"/>
                  </a:lnTo>
                  <a:lnTo>
                    <a:pt x="338" y="14"/>
                  </a:lnTo>
                  <a:lnTo>
                    <a:pt x="338" y="14"/>
                  </a:lnTo>
                  <a:lnTo>
                    <a:pt x="330" y="16"/>
                  </a:lnTo>
                  <a:lnTo>
                    <a:pt x="324" y="18"/>
                  </a:lnTo>
                  <a:lnTo>
                    <a:pt x="324" y="18"/>
                  </a:lnTo>
                  <a:lnTo>
                    <a:pt x="320" y="18"/>
                  </a:lnTo>
                  <a:lnTo>
                    <a:pt x="320" y="18"/>
                  </a:lnTo>
                  <a:lnTo>
                    <a:pt x="316" y="14"/>
                  </a:lnTo>
                  <a:lnTo>
                    <a:pt x="310" y="10"/>
                  </a:lnTo>
                  <a:lnTo>
                    <a:pt x="304" y="6"/>
                  </a:lnTo>
                  <a:lnTo>
                    <a:pt x="300" y="4"/>
                  </a:lnTo>
                  <a:lnTo>
                    <a:pt x="300" y="4"/>
                  </a:lnTo>
                  <a:lnTo>
                    <a:pt x="296" y="4"/>
                  </a:lnTo>
                  <a:lnTo>
                    <a:pt x="292" y="6"/>
                  </a:lnTo>
                  <a:lnTo>
                    <a:pt x="292" y="6"/>
                  </a:lnTo>
                  <a:lnTo>
                    <a:pt x="284" y="14"/>
                  </a:lnTo>
                  <a:lnTo>
                    <a:pt x="280" y="16"/>
                  </a:lnTo>
                  <a:lnTo>
                    <a:pt x="276" y="18"/>
                  </a:lnTo>
                  <a:lnTo>
                    <a:pt x="276" y="18"/>
                  </a:lnTo>
                  <a:lnTo>
                    <a:pt x="266" y="22"/>
                  </a:lnTo>
                  <a:lnTo>
                    <a:pt x="262" y="24"/>
                  </a:lnTo>
                  <a:lnTo>
                    <a:pt x="260" y="28"/>
                  </a:lnTo>
                  <a:lnTo>
                    <a:pt x="260" y="28"/>
                  </a:lnTo>
                  <a:lnTo>
                    <a:pt x="258" y="32"/>
                  </a:lnTo>
                  <a:lnTo>
                    <a:pt x="256" y="36"/>
                  </a:lnTo>
                  <a:lnTo>
                    <a:pt x="256" y="36"/>
                  </a:lnTo>
                  <a:lnTo>
                    <a:pt x="252" y="40"/>
                  </a:lnTo>
                  <a:lnTo>
                    <a:pt x="250" y="44"/>
                  </a:lnTo>
                  <a:lnTo>
                    <a:pt x="250" y="44"/>
                  </a:lnTo>
                  <a:lnTo>
                    <a:pt x="248" y="48"/>
                  </a:lnTo>
                  <a:lnTo>
                    <a:pt x="248" y="52"/>
                  </a:lnTo>
                  <a:lnTo>
                    <a:pt x="252" y="58"/>
                  </a:lnTo>
                  <a:lnTo>
                    <a:pt x="252" y="58"/>
                  </a:lnTo>
                  <a:lnTo>
                    <a:pt x="256" y="64"/>
                  </a:lnTo>
                  <a:lnTo>
                    <a:pt x="256" y="66"/>
                  </a:lnTo>
                  <a:lnTo>
                    <a:pt x="254" y="66"/>
                  </a:lnTo>
                  <a:lnTo>
                    <a:pt x="254" y="66"/>
                  </a:lnTo>
                  <a:lnTo>
                    <a:pt x="250" y="66"/>
                  </a:lnTo>
                  <a:lnTo>
                    <a:pt x="250" y="66"/>
                  </a:lnTo>
                  <a:lnTo>
                    <a:pt x="242" y="58"/>
                  </a:lnTo>
                  <a:lnTo>
                    <a:pt x="234" y="52"/>
                  </a:lnTo>
                  <a:lnTo>
                    <a:pt x="234" y="52"/>
                  </a:lnTo>
                  <a:lnTo>
                    <a:pt x="226" y="42"/>
                  </a:lnTo>
                  <a:lnTo>
                    <a:pt x="222" y="38"/>
                  </a:lnTo>
                  <a:lnTo>
                    <a:pt x="216" y="38"/>
                  </a:lnTo>
                  <a:lnTo>
                    <a:pt x="216" y="38"/>
                  </a:lnTo>
                  <a:lnTo>
                    <a:pt x="212" y="38"/>
                  </a:lnTo>
                  <a:lnTo>
                    <a:pt x="206" y="42"/>
                  </a:lnTo>
                  <a:lnTo>
                    <a:pt x="206" y="42"/>
                  </a:lnTo>
                  <a:lnTo>
                    <a:pt x="198" y="48"/>
                  </a:lnTo>
                  <a:lnTo>
                    <a:pt x="190" y="56"/>
                  </a:lnTo>
                  <a:lnTo>
                    <a:pt x="176" y="72"/>
                  </a:lnTo>
                  <a:lnTo>
                    <a:pt x="176" y="72"/>
                  </a:lnTo>
                  <a:lnTo>
                    <a:pt x="170" y="82"/>
                  </a:lnTo>
                  <a:lnTo>
                    <a:pt x="166" y="86"/>
                  </a:lnTo>
                  <a:lnTo>
                    <a:pt x="164" y="90"/>
                  </a:lnTo>
                  <a:lnTo>
                    <a:pt x="164" y="90"/>
                  </a:lnTo>
                  <a:lnTo>
                    <a:pt x="160" y="92"/>
                  </a:lnTo>
                  <a:lnTo>
                    <a:pt x="160" y="92"/>
                  </a:lnTo>
                  <a:lnTo>
                    <a:pt x="154" y="90"/>
                  </a:lnTo>
                  <a:lnTo>
                    <a:pt x="154" y="90"/>
                  </a:lnTo>
                  <a:lnTo>
                    <a:pt x="150" y="88"/>
                  </a:lnTo>
                  <a:lnTo>
                    <a:pt x="150" y="88"/>
                  </a:lnTo>
                  <a:lnTo>
                    <a:pt x="146" y="90"/>
                  </a:lnTo>
                  <a:lnTo>
                    <a:pt x="146" y="90"/>
                  </a:lnTo>
                  <a:lnTo>
                    <a:pt x="144" y="92"/>
                  </a:lnTo>
                  <a:lnTo>
                    <a:pt x="142" y="96"/>
                  </a:lnTo>
                  <a:lnTo>
                    <a:pt x="142" y="106"/>
                  </a:lnTo>
                  <a:lnTo>
                    <a:pt x="142" y="106"/>
                  </a:lnTo>
                  <a:lnTo>
                    <a:pt x="140" y="116"/>
                  </a:lnTo>
                  <a:lnTo>
                    <a:pt x="138" y="120"/>
                  </a:lnTo>
                  <a:lnTo>
                    <a:pt x="132" y="124"/>
                  </a:lnTo>
                  <a:lnTo>
                    <a:pt x="132" y="124"/>
                  </a:lnTo>
                  <a:lnTo>
                    <a:pt x="118" y="136"/>
                  </a:lnTo>
                  <a:lnTo>
                    <a:pt x="108" y="140"/>
                  </a:lnTo>
                  <a:lnTo>
                    <a:pt x="100" y="144"/>
                  </a:lnTo>
                  <a:lnTo>
                    <a:pt x="100" y="144"/>
                  </a:lnTo>
                  <a:lnTo>
                    <a:pt x="74" y="148"/>
                  </a:lnTo>
                  <a:lnTo>
                    <a:pt x="62" y="150"/>
                  </a:lnTo>
                  <a:lnTo>
                    <a:pt x="50" y="156"/>
                  </a:lnTo>
                  <a:lnTo>
                    <a:pt x="50" y="156"/>
                  </a:lnTo>
                  <a:lnTo>
                    <a:pt x="46" y="160"/>
                  </a:lnTo>
                  <a:lnTo>
                    <a:pt x="44" y="162"/>
                  </a:lnTo>
                  <a:lnTo>
                    <a:pt x="40" y="166"/>
                  </a:lnTo>
                  <a:lnTo>
                    <a:pt x="36" y="170"/>
                  </a:lnTo>
                  <a:lnTo>
                    <a:pt x="36" y="170"/>
                  </a:lnTo>
                  <a:lnTo>
                    <a:pt x="26" y="178"/>
                  </a:lnTo>
                  <a:lnTo>
                    <a:pt x="20" y="180"/>
                  </a:lnTo>
                  <a:lnTo>
                    <a:pt x="16" y="184"/>
                  </a:lnTo>
                  <a:lnTo>
                    <a:pt x="16" y="184"/>
                  </a:lnTo>
                  <a:lnTo>
                    <a:pt x="10" y="194"/>
                  </a:lnTo>
                  <a:lnTo>
                    <a:pt x="8" y="202"/>
                  </a:lnTo>
                  <a:lnTo>
                    <a:pt x="2" y="222"/>
                  </a:lnTo>
                  <a:lnTo>
                    <a:pt x="2" y="222"/>
                  </a:lnTo>
                  <a:lnTo>
                    <a:pt x="0" y="234"/>
                  </a:lnTo>
                  <a:lnTo>
                    <a:pt x="0" y="238"/>
                  </a:lnTo>
                  <a:lnTo>
                    <a:pt x="4" y="242"/>
                  </a:lnTo>
                  <a:lnTo>
                    <a:pt x="4" y="242"/>
                  </a:lnTo>
                  <a:lnTo>
                    <a:pt x="10" y="246"/>
                  </a:lnTo>
                  <a:lnTo>
                    <a:pt x="12" y="250"/>
                  </a:lnTo>
                  <a:lnTo>
                    <a:pt x="8" y="256"/>
                  </a:lnTo>
                  <a:lnTo>
                    <a:pt x="8" y="256"/>
                  </a:lnTo>
                  <a:lnTo>
                    <a:pt x="4" y="262"/>
                  </a:lnTo>
                  <a:lnTo>
                    <a:pt x="2" y="266"/>
                  </a:lnTo>
                  <a:lnTo>
                    <a:pt x="0" y="270"/>
                  </a:lnTo>
                  <a:lnTo>
                    <a:pt x="0" y="270"/>
                  </a:lnTo>
                  <a:lnTo>
                    <a:pt x="0" y="274"/>
                  </a:lnTo>
                  <a:lnTo>
                    <a:pt x="2" y="280"/>
                  </a:lnTo>
                  <a:lnTo>
                    <a:pt x="6" y="288"/>
                  </a:lnTo>
                  <a:lnTo>
                    <a:pt x="6" y="288"/>
                  </a:lnTo>
                  <a:lnTo>
                    <a:pt x="12" y="298"/>
                  </a:lnTo>
                  <a:lnTo>
                    <a:pt x="12" y="298"/>
                  </a:lnTo>
                  <a:lnTo>
                    <a:pt x="12" y="304"/>
                  </a:lnTo>
                  <a:lnTo>
                    <a:pt x="10" y="310"/>
                  </a:lnTo>
                  <a:lnTo>
                    <a:pt x="10" y="310"/>
                  </a:lnTo>
                  <a:lnTo>
                    <a:pt x="12" y="314"/>
                  </a:lnTo>
                  <a:lnTo>
                    <a:pt x="12" y="318"/>
                  </a:lnTo>
                  <a:lnTo>
                    <a:pt x="16" y="326"/>
                  </a:lnTo>
                  <a:lnTo>
                    <a:pt x="16" y="326"/>
                  </a:lnTo>
                  <a:lnTo>
                    <a:pt x="16" y="336"/>
                  </a:lnTo>
                  <a:lnTo>
                    <a:pt x="16" y="348"/>
                  </a:lnTo>
                  <a:lnTo>
                    <a:pt x="16" y="348"/>
                  </a:lnTo>
                  <a:lnTo>
                    <a:pt x="18" y="370"/>
                  </a:lnTo>
                  <a:lnTo>
                    <a:pt x="18" y="370"/>
                  </a:lnTo>
                  <a:lnTo>
                    <a:pt x="18" y="378"/>
                  </a:lnTo>
                  <a:lnTo>
                    <a:pt x="18" y="384"/>
                  </a:lnTo>
                  <a:lnTo>
                    <a:pt x="16" y="388"/>
                  </a:lnTo>
                  <a:lnTo>
                    <a:pt x="16" y="388"/>
                  </a:lnTo>
                  <a:lnTo>
                    <a:pt x="14" y="392"/>
                  </a:lnTo>
                  <a:lnTo>
                    <a:pt x="10" y="394"/>
                  </a:lnTo>
                  <a:lnTo>
                    <a:pt x="8" y="396"/>
                  </a:lnTo>
                  <a:lnTo>
                    <a:pt x="4" y="400"/>
                  </a:lnTo>
                  <a:lnTo>
                    <a:pt x="4" y="400"/>
                  </a:lnTo>
                  <a:lnTo>
                    <a:pt x="4" y="404"/>
                  </a:lnTo>
                  <a:lnTo>
                    <a:pt x="8" y="408"/>
                  </a:lnTo>
                  <a:lnTo>
                    <a:pt x="14" y="412"/>
                  </a:lnTo>
                  <a:lnTo>
                    <a:pt x="14" y="412"/>
                  </a:lnTo>
                  <a:lnTo>
                    <a:pt x="20" y="412"/>
                  </a:lnTo>
                  <a:lnTo>
                    <a:pt x="24" y="414"/>
                  </a:lnTo>
                  <a:lnTo>
                    <a:pt x="24" y="414"/>
                  </a:lnTo>
                  <a:lnTo>
                    <a:pt x="26" y="416"/>
                  </a:lnTo>
                  <a:lnTo>
                    <a:pt x="26" y="418"/>
                  </a:lnTo>
                  <a:lnTo>
                    <a:pt x="26" y="420"/>
                  </a:lnTo>
                  <a:lnTo>
                    <a:pt x="26" y="422"/>
                  </a:lnTo>
                  <a:lnTo>
                    <a:pt x="26" y="422"/>
                  </a:lnTo>
                  <a:lnTo>
                    <a:pt x="32" y="426"/>
                  </a:lnTo>
                  <a:lnTo>
                    <a:pt x="42" y="428"/>
                  </a:lnTo>
                  <a:lnTo>
                    <a:pt x="42" y="428"/>
                  </a:lnTo>
                  <a:lnTo>
                    <a:pt x="56" y="426"/>
                  </a:lnTo>
                  <a:lnTo>
                    <a:pt x="68" y="420"/>
                  </a:lnTo>
                  <a:lnTo>
                    <a:pt x="68" y="420"/>
                  </a:lnTo>
                  <a:lnTo>
                    <a:pt x="78" y="412"/>
                  </a:lnTo>
                  <a:lnTo>
                    <a:pt x="86" y="404"/>
                  </a:lnTo>
                  <a:lnTo>
                    <a:pt x="86" y="404"/>
                  </a:lnTo>
                  <a:lnTo>
                    <a:pt x="90" y="400"/>
                  </a:lnTo>
                  <a:lnTo>
                    <a:pt x="94" y="400"/>
                  </a:lnTo>
                  <a:lnTo>
                    <a:pt x="94" y="400"/>
                  </a:lnTo>
                  <a:lnTo>
                    <a:pt x="104" y="402"/>
                  </a:lnTo>
                  <a:lnTo>
                    <a:pt x="104" y="402"/>
                  </a:lnTo>
                  <a:lnTo>
                    <a:pt x="112" y="404"/>
                  </a:lnTo>
                  <a:lnTo>
                    <a:pt x="122" y="404"/>
                  </a:lnTo>
                  <a:lnTo>
                    <a:pt x="122" y="404"/>
                  </a:lnTo>
                  <a:lnTo>
                    <a:pt x="128" y="404"/>
                  </a:lnTo>
                  <a:lnTo>
                    <a:pt x="132" y="402"/>
                  </a:lnTo>
                  <a:lnTo>
                    <a:pt x="136" y="400"/>
                  </a:lnTo>
                  <a:lnTo>
                    <a:pt x="138" y="394"/>
                  </a:lnTo>
                  <a:lnTo>
                    <a:pt x="138" y="394"/>
                  </a:lnTo>
                  <a:lnTo>
                    <a:pt x="140" y="384"/>
                  </a:lnTo>
                  <a:lnTo>
                    <a:pt x="142" y="382"/>
                  </a:lnTo>
                  <a:lnTo>
                    <a:pt x="148" y="380"/>
                  </a:lnTo>
                  <a:lnTo>
                    <a:pt x="148" y="380"/>
                  </a:lnTo>
                  <a:lnTo>
                    <a:pt x="158" y="376"/>
                  </a:lnTo>
                  <a:lnTo>
                    <a:pt x="168" y="374"/>
                  </a:lnTo>
                  <a:lnTo>
                    <a:pt x="168" y="374"/>
                  </a:lnTo>
                  <a:lnTo>
                    <a:pt x="176" y="370"/>
                  </a:lnTo>
                  <a:lnTo>
                    <a:pt x="182" y="370"/>
                  </a:lnTo>
                  <a:lnTo>
                    <a:pt x="182" y="370"/>
                  </a:lnTo>
                  <a:lnTo>
                    <a:pt x="186" y="370"/>
                  </a:lnTo>
                  <a:lnTo>
                    <a:pt x="186" y="370"/>
                  </a:lnTo>
                  <a:lnTo>
                    <a:pt x="194" y="370"/>
                  </a:lnTo>
                  <a:lnTo>
                    <a:pt x="194" y="370"/>
                  </a:lnTo>
                  <a:lnTo>
                    <a:pt x="200" y="370"/>
                  </a:lnTo>
                  <a:lnTo>
                    <a:pt x="206" y="366"/>
                  </a:lnTo>
                  <a:lnTo>
                    <a:pt x="206" y="366"/>
                  </a:lnTo>
                  <a:lnTo>
                    <a:pt x="214" y="358"/>
                  </a:lnTo>
                  <a:lnTo>
                    <a:pt x="224" y="352"/>
                  </a:lnTo>
                  <a:lnTo>
                    <a:pt x="224" y="352"/>
                  </a:lnTo>
                  <a:lnTo>
                    <a:pt x="224" y="352"/>
                  </a:lnTo>
                  <a:lnTo>
                    <a:pt x="224" y="352"/>
                  </a:lnTo>
                  <a:lnTo>
                    <a:pt x="228" y="354"/>
                  </a:lnTo>
                  <a:lnTo>
                    <a:pt x="232" y="356"/>
                  </a:lnTo>
                  <a:lnTo>
                    <a:pt x="238" y="360"/>
                  </a:lnTo>
                  <a:lnTo>
                    <a:pt x="238" y="360"/>
                  </a:lnTo>
                  <a:lnTo>
                    <a:pt x="244" y="360"/>
                  </a:lnTo>
                  <a:lnTo>
                    <a:pt x="244" y="360"/>
                  </a:lnTo>
                  <a:lnTo>
                    <a:pt x="246" y="360"/>
                  </a:lnTo>
                  <a:lnTo>
                    <a:pt x="246" y="360"/>
                  </a:lnTo>
                  <a:lnTo>
                    <a:pt x="248" y="360"/>
                  </a:lnTo>
                  <a:lnTo>
                    <a:pt x="248" y="360"/>
                  </a:lnTo>
                  <a:lnTo>
                    <a:pt x="252" y="360"/>
                  </a:lnTo>
                  <a:lnTo>
                    <a:pt x="258" y="362"/>
                  </a:lnTo>
                  <a:lnTo>
                    <a:pt x="258" y="362"/>
                  </a:lnTo>
                  <a:lnTo>
                    <a:pt x="260" y="366"/>
                  </a:lnTo>
                  <a:lnTo>
                    <a:pt x="264" y="372"/>
                  </a:lnTo>
                  <a:lnTo>
                    <a:pt x="264" y="372"/>
                  </a:lnTo>
                  <a:lnTo>
                    <a:pt x="268" y="374"/>
                  </a:lnTo>
                  <a:lnTo>
                    <a:pt x="272" y="374"/>
                  </a:lnTo>
                  <a:lnTo>
                    <a:pt x="272" y="374"/>
                  </a:lnTo>
                  <a:lnTo>
                    <a:pt x="278" y="378"/>
                  </a:lnTo>
                  <a:lnTo>
                    <a:pt x="282" y="384"/>
                  </a:lnTo>
                  <a:lnTo>
                    <a:pt x="284" y="390"/>
                  </a:lnTo>
                  <a:lnTo>
                    <a:pt x="288" y="396"/>
                  </a:lnTo>
                  <a:lnTo>
                    <a:pt x="288" y="396"/>
                  </a:lnTo>
                  <a:lnTo>
                    <a:pt x="294" y="400"/>
                  </a:lnTo>
                  <a:lnTo>
                    <a:pt x="300" y="406"/>
                  </a:lnTo>
                  <a:lnTo>
                    <a:pt x="300" y="406"/>
                  </a:lnTo>
                  <a:lnTo>
                    <a:pt x="304" y="410"/>
                  </a:lnTo>
                  <a:lnTo>
                    <a:pt x="308" y="416"/>
                  </a:lnTo>
                  <a:lnTo>
                    <a:pt x="308" y="416"/>
                  </a:lnTo>
                  <a:lnTo>
                    <a:pt x="320" y="402"/>
                  </a:lnTo>
                  <a:lnTo>
                    <a:pt x="328" y="394"/>
                  </a:lnTo>
                  <a:lnTo>
                    <a:pt x="332" y="392"/>
                  </a:lnTo>
                  <a:lnTo>
                    <a:pt x="336" y="392"/>
                  </a:lnTo>
                  <a:lnTo>
                    <a:pt x="336" y="392"/>
                  </a:lnTo>
                  <a:lnTo>
                    <a:pt x="340" y="392"/>
                  </a:lnTo>
                  <a:lnTo>
                    <a:pt x="340" y="392"/>
                  </a:lnTo>
                  <a:lnTo>
                    <a:pt x="336" y="394"/>
                  </a:lnTo>
                  <a:lnTo>
                    <a:pt x="336" y="398"/>
                  </a:lnTo>
                  <a:lnTo>
                    <a:pt x="334" y="404"/>
                  </a:lnTo>
                  <a:lnTo>
                    <a:pt x="332" y="406"/>
                  </a:lnTo>
                  <a:lnTo>
                    <a:pt x="332" y="406"/>
                  </a:lnTo>
                  <a:lnTo>
                    <a:pt x="326" y="414"/>
                  </a:lnTo>
                  <a:lnTo>
                    <a:pt x="322" y="418"/>
                  </a:lnTo>
                  <a:lnTo>
                    <a:pt x="320" y="422"/>
                  </a:lnTo>
                  <a:lnTo>
                    <a:pt x="320" y="422"/>
                  </a:lnTo>
                  <a:lnTo>
                    <a:pt x="320" y="422"/>
                  </a:lnTo>
                  <a:lnTo>
                    <a:pt x="320" y="422"/>
                  </a:lnTo>
                  <a:lnTo>
                    <a:pt x="330" y="422"/>
                  </a:lnTo>
                  <a:lnTo>
                    <a:pt x="330" y="422"/>
                  </a:lnTo>
                  <a:lnTo>
                    <a:pt x="336" y="420"/>
                  </a:lnTo>
                  <a:lnTo>
                    <a:pt x="336" y="420"/>
                  </a:lnTo>
                  <a:lnTo>
                    <a:pt x="336" y="420"/>
                  </a:lnTo>
                  <a:lnTo>
                    <a:pt x="336" y="420"/>
                  </a:lnTo>
                  <a:lnTo>
                    <a:pt x="340" y="424"/>
                  </a:lnTo>
                  <a:lnTo>
                    <a:pt x="342" y="426"/>
                  </a:lnTo>
                  <a:lnTo>
                    <a:pt x="342" y="430"/>
                  </a:lnTo>
                  <a:lnTo>
                    <a:pt x="342" y="434"/>
                  </a:lnTo>
                  <a:lnTo>
                    <a:pt x="342" y="434"/>
                  </a:lnTo>
                  <a:lnTo>
                    <a:pt x="344" y="436"/>
                  </a:lnTo>
                  <a:lnTo>
                    <a:pt x="346" y="438"/>
                  </a:lnTo>
                  <a:lnTo>
                    <a:pt x="350" y="438"/>
                  </a:lnTo>
                  <a:lnTo>
                    <a:pt x="352" y="442"/>
                  </a:lnTo>
                  <a:lnTo>
                    <a:pt x="352" y="442"/>
                  </a:lnTo>
                  <a:lnTo>
                    <a:pt x="356" y="448"/>
                  </a:lnTo>
                  <a:lnTo>
                    <a:pt x="358" y="456"/>
                  </a:lnTo>
                  <a:lnTo>
                    <a:pt x="358" y="456"/>
                  </a:lnTo>
                  <a:lnTo>
                    <a:pt x="360" y="464"/>
                  </a:lnTo>
                  <a:lnTo>
                    <a:pt x="360" y="472"/>
                  </a:lnTo>
                  <a:lnTo>
                    <a:pt x="360" y="480"/>
                  </a:lnTo>
                  <a:lnTo>
                    <a:pt x="362" y="484"/>
                  </a:lnTo>
                  <a:lnTo>
                    <a:pt x="364" y="486"/>
                  </a:lnTo>
                  <a:lnTo>
                    <a:pt x="364" y="486"/>
                  </a:lnTo>
                  <a:lnTo>
                    <a:pt x="370" y="490"/>
                  </a:lnTo>
                  <a:lnTo>
                    <a:pt x="378" y="494"/>
                  </a:lnTo>
                  <a:lnTo>
                    <a:pt x="386" y="496"/>
                  </a:lnTo>
                  <a:lnTo>
                    <a:pt x="394" y="500"/>
                  </a:lnTo>
                  <a:lnTo>
                    <a:pt x="394" y="500"/>
                  </a:lnTo>
                  <a:lnTo>
                    <a:pt x="400" y="504"/>
                  </a:lnTo>
                  <a:lnTo>
                    <a:pt x="404" y="506"/>
                  </a:lnTo>
                  <a:lnTo>
                    <a:pt x="408" y="508"/>
                  </a:lnTo>
                  <a:lnTo>
                    <a:pt x="408" y="508"/>
                  </a:lnTo>
                  <a:lnTo>
                    <a:pt x="410" y="508"/>
                  </a:lnTo>
                  <a:lnTo>
                    <a:pt x="410" y="508"/>
                  </a:lnTo>
                  <a:lnTo>
                    <a:pt x="412" y="506"/>
                  </a:lnTo>
                  <a:lnTo>
                    <a:pt x="412" y="504"/>
                  </a:lnTo>
                  <a:lnTo>
                    <a:pt x="414" y="498"/>
                  </a:lnTo>
                  <a:lnTo>
                    <a:pt x="414" y="498"/>
                  </a:lnTo>
                  <a:lnTo>
                    <a:pt x="416" y="492"/>
                  </a:lnTo>
                  <a:lnTo>
                    <a:pt x="420" y="486"/>
                  </a:lnTo>
                  <a:lnTo>
                    <a:pt x="424" y="480"/>
                  </a:lnTo>
                  <a:lnTo>
                    <a:pt x="432" y="478"/>
                  </a:lnTo>
                  <a:lnTo>
                    <a:pt x="432" y="478"/>
                  </a:lnTo>
                  <a:lnTo>
                    <a:pt x="434" y="478"/>
                  </a:lnTo>
                  <a:lnTo>
                    <a:pt x="436" y="482"/>
                  </a:lnTo>
                  <a:lnTo>
                    <a:pt x="434" y="490"/>
                  </a:lnTo>
                  <a:lnTo>
                    <a:pt x="434" y="500"/>
                  </a:lnTo>
                  <a:lnTo>
                    <a:pt x="436" y="502"/>
                  </a:lnTo>
                  <a:lnTo>
                    <a:pt x="440" y="504"/>
                  </a:lnTo>
                  <a:lnTo>
                    <a:pt x="440" y="504"/>
                  </a:lnTo>
                  <a:lnTo>
                    <a:pt x="446" y="502"/>
                  </a:lnTo>
                  <a:lnTo>
                    <a:pt x="446" y="502"/>
                  </a:lnTo>
                  <a:lnTo>
                    <a:pt x="452" y="500"/>
                  </a:lnTo>
                  <a:lnTo>
                    <a:pt x="456" y="496"/>
                  </a:lnTo>
                  <a:lnTo>
                    <a:pt x="464" y="490"/>
                  </a:lnTo>
                  <a:lnTo>
                    <a:pt x="464" y="490"/>
                  </a:lnTo>
                  <a:lnTo>
                    <a:pt x="472" y="486"/>
                  </a:lnTo>
                  <a:lnTo>
                    <a:pt x="484" y="482"/>
                  </a:lnTo>
                  <a:lnTo>
                    <a:pt x="484" y="482"/>
                  </a:lnTo>
                  <a:lnTo>
                    <a:pt x="492" y="478"/>
                  </a:lnTo>
                  <a:lnTo>
                    <a:pt x="496" y="476"/>
                  </a:lnTo>
                  <a:lnTo>
                    <a:pt x="498" y="474"/>
                  </a:lnTo>
                  <a:lnTo>
                    <a:pt x="498" y="474"/>
                  </a:lnTo>
                  <a:lnTo>
                    <a:pt x="502" y="464"/>
                  </a:lnTo>
                  <a:lnTo>
                    <a:pt x="504" y="454"/>
                  </a:lnTo>
                  <a:lnTo>
                    <a:pt x="504" y="442"/>
                  </a:lnTo>
                  <a:lnTo>
                    <a:pt x="508" y="434"/>
                  </a:lnTo>
                  <a:lnTo>
                    <a:pt x="508" y="434"/>
                  </a:lnTo>
                  <a:lnTo>
                    <a:pt x="516" y="424"/>
                  </a:lnTo>
                  <a:lnTo>
                    <a:pt x="520" y="420"/>
                  </a:lnTo>
                  <a:lnTo>
                    <a:pt x="524" y="416"/>
                  </a:lnTo>
                  <a:lnTo>
                    <a:pt x="524" y="416"/>
                  </a:lnTo>
                  <a:lnTo>
                    <a:pt x="532" y="400"/>
                  </a:lnTo>
                  <a:lnTo>
                    <a:pt x="532" y="400"/>
                  </a:lnTo>
                  <a:lnTo>
                    <a:pt x="542" y="382"/>
                  </a:lnTo>
                  <a:lnTo>
                    <a:pt x="544" y="372"/>
                  </a:lnTo>
                  <a:lnTo>
                    <a:pt x="546" y="362"/>
                  </a:lnTo>
                  <a:lnTo>
                    <a:pt x="546" y="362"/>
                  </a:lnTo>
                  <a:lnTo>
                    <a:pt x="548" y="356"/>
                  </a:lnTo>
                  <a:lnTo>
                    <a:pt x="550" y="348"/>
                  </a:lnTo>
                  <a:lnTo>
                    <a:pt x="556" y="338"/>
                  </a:lnTo>
                  <a:lnTo>
                    <a:pt x="564" y="326"/>
                  </a:lnTo>
                  <a:lnTo>
                    <a:pt x="568" y="314"/>
                  </a:lnTo>
                  <a:lnTo>
                    <a:pt x="568" y="314"/>
                  </a:lnTo>
                  <a:lnTo>
                    <a:pt x="570" y="302"/>
                  </a:lnTo>
                  <a:lnTo>
                    <a:pt x="568" y="290"/>
                  </a:lnTo>
                  <a:lnTo>
                    <a:pt x="562" y="268"/>
                  </a:lnTo>
                  <a:lnTo>
                    <a:pt x="562" y="268"/>
                  </a:lnTo>
                  <a:lnTo>
                    <a:pt x="562" y="258"/>
                  </a:lnTo>
                  <a:lnTo>
                    <a:pt x="560" y="248"/>
                  </a:lnTo>
                  <a:lnTo>
                    <a:pt x="560" y="248"/>
                  </a:lnTo>
                  <a:lnTo>
                    <a:pt x="554" y="238"/>
                  </a:lnTo>
                  <a:lnTo>
                    <a:pt x="548" y="230"/>
                  </a:lnTo>
                  <a:lnTo>
                    <a:pt x="548" y="230"/>
                  </a:lnTo>
                  <a:lnTo>
                    <a:pt x="542" y="224"/>
                  </a:lnTo>
                  <a:lnTo>
                    <a:pt x="538" y="218"/>
                  </a:lnTo>
                  <a:lnTo>
                    <a:pt x="538" y="218"/>
                  </a:lnTo>
                  <a:lnTo>
                    <a:pt x="538" y="212"/>
                  </a:lnTo>
                  <a:lnTo>
                    <a:pt x="534" y="204"/>
                  </a:lnTo>
                  <a:lnTo>
                    <a:pt x="534" y="204"/>
                  </a:lnTo>
                  <a:lnTo>
                    <a:pt x="530" y="198"/>
                  </a:lnTo>
                  <a:lnTo>
                    <a:pt x="526" y="196"/>
                  </a:lnTo>
                  <a:lnTo>
                    <a:pt x="522" y="192"/>
                  </a:lnTo>
                  <a:lnTo>
                    <a:pt x="518" y="186"/>
                  </a:lnTo>
                  <a:lnTo>
                    <a:pt x="518" y="186"/>
                  </a:lnTo>
                  <a:lnTo>
                    <a:pt x="514" y="172"/>
                  </a:lnTo>
                  <a:lnTo>
                    <a:pt x="510" y="164"/>
                  </a:lnTo>
                  <a:lnTo>
                    <a:pt x="506" y="158"/>
                  </a:lnTo>
                  <a:lnTo>
                    <a:pt x="506" y="158"/>
                  </a:lnTo>
                  <a:lnTo>
                    <a:pt x="498" y="148"/>
                  </a:lnTo>
                  <a:lnTo>
                    <a:pt x="486" y="140"/>
                  </a:lnTo>
                  <a:lnTo>
                    <a:pt x="486" y="140"/>
                  </a:lnTo>
                  <a:lnTo>
                    <a:pt x="476" y="132"/>
                  </a:lnTo>
                  <a:lnTo>
                    <a:pt x="472" y="128"/>
                  </a:lnTo>
                  <a:lnTo>
                    <a:pt x="472" y="122"/>
                  </a:lnTo>
                  <a:lnTo>
                    <a:pt x="472" y="122"/>
                  </a:lnTo>
                  <a:lnTo>
                    <a:pt x="472" y="104"/>
                  </a:lnTo>
                  <a:lnTo>
                    <a:pt x="472" y="104"/>
                  </a:lnTo>
                  <a:lnTo>
                    <a:pt x="470" y="94"/>
                  </a:lnTo>
                  <a:lnTo>
                    <a:pt x="468" y="86"/>
                  </a:lnTo>
                  <a:lnTo>
                    <a:pt x="468" y="86"/>
                  </a:lnTo>
                  <a:lnTo>
                    <a:pt x="468" y="78"/>
                  </a:lnTo>
                  <a:lnTo>
                    <a:pt x="470" y="68"/>
                  </a:lnTo>
                  <a:lnTo>
                    <a:pt x="470" y="68"/>
                  </a:lnTo>
                  <a:lnTo>
                    <a:pt x="468" y="64"/>
                  </a:lnTo>
                  <a:lnTo>
                    <a:pt x="466" y="60"/>
                  </a:lnTo>
                  <a:lnTo>
                    <a:pt x="460" y="56"/>
                  </a:lnTo>
                  <a:lnTo>
                    <a:pt x="460" y="56"/>
                  </a:lnTo>
                  <a:lnTo>
                    <a:pt x="454" y="48"/>
                  </a:lnTo>
                  <a:lnTo>
                    <a:pt x="454" y="48"/>
                  </a:lnTo>
                  <a:lnTo>
                    <a:pt x="448" y="46"/>
                  </a:lnTo>
                  <a:lnTo>
                    <a:pt x="444" y="44"/>
                  </a:lnTo>
                  <a:lnTo>
                    <a:pt x="444" y="44"/>
                  </a:lnTo>
                  <a:lnTo>
                    <a:pt x="442" y="40"/>
                  </a:lnTo>
                  <a:lnTo>
                    <a:pt x="442" y="36"/>
                  </a:lnTo>
                  <a:lnTo>
                    <a:pt x="444" y="28"/>
                  </a:lnTo>
                  <a:lnTo>
                    <a:pt x="444" y="28"/>
                  </a:lnTo>
                  <a:lnTo>
                    <a:pt x="442" y="12"/>
                  </a:lnTo>
                  <a:lnTo>
                    <a:pt x="438" y="4"/>
                  </a:lnTo>
                  <a:lnTo>
                    <a:pt x="436" y="2"/>
                  </a:lnTo>
                  <a:lnTo>
                    <a:pt x="434"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58" name="Freeform 143"/>
            <p:cNvSpPr>
              <a:spLocks/>
            </p:cNvSpPr>
            <p:nvPr/>
          </p:nvSpPr>
          <p:spPr bwMode="auto">
            <a:xfrm>
              <a:off x="2254" y="2688"/>
              <a:ext cx="570" cy="508"/>
            </a:xfrm>
            <a:custGeom>
              <a:avLst/>
              <a:gdLst>
                <a:gd name="T0" fmla="*/ 416 w 570"/>
                <a:gd name="T1" fmla="*/ 38 h 508"/>
                <a:gd name="T2" fmla="*/ 414 w 570"/>
                <a:gd name="T3" fmla="*/ 80 h 508"/>
                <a:gd name="T4" fmla="*/ 400 w 570"/>
                <a:gd name="T5" fmla="*/ 112 h 508"/>
                <a:gd name="T6" fmla="*/ 378 w 570"/>
                <a:gd name="T7" fmla="*/ 104 h 508"/>
                <a:gd name="T8" fmla="*/ 350 w 570"/>
                <a:gd name="T9" fmla="*/ 82 h 508"/>
                <a:gd name="T10" fmla="*/ 334 w 570"/>
                <a:gd name="T11" fmla="*/ 56 h 508"/>
                <a:gd name="T12" fmla="*/ 356 w 570"/>
                <a:gd name="T13" fmla="*/ 32 h 508"/>
                <a:gd name="T14" fmla="*/ 356 w 570"/>
                <a:gd name="T15" fmla="*/ 20 h 508"/>
                <a:gd name="T16" fmla="*/ 324 w 570"/>
                <a:gd name="T17" fmla="*/ 18 h 508"/>
                <a:gd name="T18" fmla="*/ 300 w 570"/>
                <a:gd name="T19" fmla="*/ 4 h 508"/>
                <a:gd name="T20" fmla="*/ 276 w 570"/>
                <a:gd name="T21" fmla="*/ 18 h 508"/>
                <a:gd name="T22" fmla="*/ 256 w 570"/>
                <a:gd name="T23" fmla="*/ 36 h 508"/>
                <a:gd name="T24" fmla="*/ 252 w 570"/>
                <a:gd name="T25" fmla="*/ 58 h 508"/>
                <a:gd name="T26" fmla="*/ 250 w 570"/>
                <a:gd name="T27" fmla="*/ 66 h 508"/>
                <a:gd name="T28" fmla="*/ 216 w 570"/>
                <a:gd name="T29" fmla="*/ 38 h 508"/>
                <a:gd name="T30" fmla="*/ 176 w 570"/>
                <a:gd name="T31" fmla="*/ 72 h 508"/>
                <a:gd name="T32" fmla="*/ 154 w 570"/>
                <a:gd name="T33" fmla="*/ 90 h 508"/>
                <a:gd name="T34" fmla="*/ 142 w 570"/>
                <a:gd name="T35" fmla="*/ 96 h 508"/>
                <a:gd name="T36" fmla="*/ 118 w 570"/>
                <a:gd name="T37" fmla="*/ 136 h 508"/>
                <a:gd name="T38" fmla="*/ 50 w 570"/>
                <a:gd name="T39" fmla="*/ 156 h 508"/>
                <a:gd name="T40" fmla="*/ 20 w 570"/>
                <a:gd name="T41" fmla="*/ 180 h 508"/>
                <a:gd name="T42" fmla="*/ 0 w 570"/>
                <a:gd name="T43" fmla="*/ 234 h 508"/>
                <a:gd name="T44" fmla="*/ 8 w 570"/>
                <a:gd name="T45" fmla="*/ 256 h 508"/>
                <a:gd name="T46" fmla="*/ 6 w 570"/>
                <a:gd name="T47" fmla="*/ 288 h 508"/>
                <a:gd name="T48" fmla="*/ 12 w 570"/>
                <a:gd name="T49" fmla="*/ 314 h 508"/>
                <a:gd name="T50" fmla="*/ 18 w 570"/>
                <a:gd name="T51" fmla="*/ 370 h 508"/>
                <a:gd name="T52" fmla="*/ 10 w 570"/>
                <a:gd name="T53" fmla="*/ 394 h 508"/>
                <a:gd name="T54" fmla="*/ 14 w 570"/>
                <a:gd name="T55" fmla="*/ 412 h 508"/>
                <a:gd name="T56" fmla="*/ 26 w 570"/>
                <a:gd name="T57" fmla="*/ 422 h 508"/>
                <a:gd name="T58" fmla="*/ 68 w 570"/>
                <a:gd name="T59" fmla="*/ 420 h 508"/>
                <a:gd name="T60" fmla="*/ 104 w 570"/>
                <a:gd name="T61" fmla="*/ 402 h 508"/>
                <a:gd name="T62" fmla="*/ 136 w 570"/>
                <a:gd name="T63" fmla="*/ 400 h 508"/>
                <a:gd name="T64" fmla="*/ 158 w 570"/>
                <a:gd name="T65" fmla="*/ 376 h 508"/>
                <a:gd name="T66" fmla="*/ 186 w 570"/>
                <a:gd name="T67" fmla="*/ 370 h 508"/>
                <a:gd name="T68" fmla="*/ 224 w 570"/>
                <a:gd name="T69" fmla="*/ 352 h 508"/>
                <a:gd name="T70" fmla="*/ 238 w 570"/>
                <a:gd name="T71" fmla="*/ 360 h 508"/>
                <a:gd name="T72" fmla="*/ 252 w 570"/>
                <a:gd name="T73" fmla="*/ 360 h 508"/>
                <a:gd name="T74" fmla="*/ 272 w 570"/>
                <a:gd name="T75" fmla="*/ 374 h 508"/>
                <a:gd name="T76" fmla="*/ 294 w 570"/>
                <a:gd name="T77" fmla="*/ 400 h 508"/>
                <a:gd name="T78" fmla="*/ 328 w 570"/>
                <a:gd name="T79" fmla="*/ 394 h 508"/>
                <a:gd name="T80" fmla="*/ 336 w 570"/>
                <a:gd name="T81" fmla="*/ 398 h 508"/>
                <a:gd name="T82" fmla="*/ 320 w 570"/>
                <a:gd name="T83" fmla="*/ 422 h 508"/>
                <a:gd name="T84" fmla="*/ 336 w 570"/>
                <a:gd name="T85" fmla="*/ 420 h 508"/>
                <a:gd name="T86" fmla="*/ 344 w 570"/>
                <a:gd name="T87" fmla="*/ 436 h 508"/>
                <a:gd name="T88" fmla="*/ 358 w 570"/>
                <a:gd name="T89" fmla="*/ 456 h 508"/>
                <a:gd name="T90" fmla="*/ 370 w 570"/>
                <a:gd name="T91" fmla="*/ 490 h 508"/>
                <a:gd name="T92" fmla="*/ 408 w 570"/>
                <a:gd name="T93" fmla="*/ 508 h 508"/>
                <a:gd name="T94" fmla="*/ 414 w 570"/>
                <a:gd name="T95" fmla="*/ 498 h 508"/>
                <a:gd name="T96" fmla="*/ 436 w 570"/>
                <a:gd name="T97" fmla="*/ 482 h 508"/>
                <a:gd name="T98" fmla="*/ 446 w 570"/>
                <a:gd name="T99" fmla="*/ 502 h 508"/>
                <a:gd name="T100" fmla="*/ 484 w 570"/>
                <a:gd name="T101" fmla="*/ 482 h 508"/>
                <a:gd name="T102" fmla="*/ 504 w 570"/>
                <a:gd name="T103" fmla="*/ 442 h 508"/>
                <a:gd name="T104" fmla="*/ 532 w 570"/>
                <a:gd name="T105" fmla="*/ 400 h 508"/>
                <a:gd name="T106" fmla="*/ 550 w 570"/>
                <a:gd name="T107" fmla="*/ 348 h 508"/>
                <a:gd name="T108" fmla="*/ 562 w 570"/>
                <a:gd name="T109" fmla="*/ 268 h 508"/>
                <a:gd name="T110" fmla="*/ 548 w 570"/>
                <a:gd name="T111" fmla="*/ 230 h 508"/>
                <a:gd name="T112" fmla="*/ 530 w 570"/>
                <a:gd name="T113" fmla="*/ 198 h 508"/>
                <a:gd name="T114" fmla="*/ 506 w 570"/>
                <a:gd name="T115" fmla="*/ 158 h 508"/>
                <a:gd name="T116" fmla="*/ 472 w 570"/>
                <a:gd name="T117" fmla="*/ 122 h 508"/>
                <a:gd name="T118" fmla="*/ 468 w 570"/>
                <a:gd name="T119" fmla="*/ 78 h 508"/>
                <a:gd name="T120" fmla="*/ 454 w 570"/>
                <a:gd name="T121" fmla="*/ 48 h 508"/>
                <a:gd name="T122" fmla="*/ 444 w 570"/>
                <a:gd name="T123" fmla="*/ 28 h 5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70" h="508">
                  <a:moveTo>
                    <a:pt x="434" y="0"/>
                  </a:moveTo>
                  <a:lnTo>
                    <a:pt x="434" y="0"/>
                  </a:lnTo>
                  <a:lnTo>
                    <a:pt x="430" y="2"/>
                  </a:lnTo>
                  <a:lnTo>
                    <a:pt x="426" y="6"/>
                  </a:lnTo>
                  <a:lnTo>
                    <a:pt x="426" y="6"/>
                  </a:lnTo>
                  <a:lnTo>
                    <a:pt x="420" y="22"/>
                  </a:lnTo>
                  <a:lnTo>
                    <a:pt x="416" y="38"/>
                  </a:lnTo>
                  <a:lnTo>
                    <a:pt x="416" y="38"/>
                  </a:lnTo>
                  <a:lnTo>
                    <a:pt x="416" y="46"/>
                  </a:lnTo>
                  <a:lnTo>
                    <a:pt x="416" y="52"/>
                  </a:lnTo>
                  <a:lnTo>
                    <a:pt x="416" y="52"/>
                  </a:lnTo>
                  <a:lnTo>
                    <a:pt x="416" y="66"/>
                  </a:lnTo>
                  <a:lnTo>
                    <a:pt x="416" y="66"/>
                  </a:lnTo>
                  <a:lnTo>
                    <a:pt x="414" y="80"/>
                  </a:lnTo>
                  <a:lnTo>
                    <a:pt x="412" y="94"/>
                  </a:lnTo>
                  <a:lnTo>
                    <a:pt x="412" y="94"/>
                  </a:lnTo>
                  <a:lnTo>
                    <a:pt x="410" y="100"/>
                  </a:lnTo>
                  <a:lnTo>
                    <a:pt x="406" y="104"/>
                  </a:lnTo>
                  <a:lnTo>
                    <a:pt x="406" y="104"/>
                  </a:lnTo>
                  <a:lnTo>
                    <a:pt x="402" y="108"/>
                  </a:lnTo>
                  <a:lnTo>
                    <a:pt x="400" y="112"/>
                  </a:lnTo>
                  <a:lnTo>
                    <a:pt x="396" y="116"/>
                  </a:lnTo>
                  <a:lnTo>
                    <a:pt x="390" y="118"/>
                  </a:lnTo>
                  <a:lnTo>
                    <a:pt x="390" y="118"/>
                  </a:lnTo>
                  <a:lnTo>
                    <a:pt x="386" y="118"/>
                  </a:lnTo>
                  <a:lnTo>
                    <a:pt x="382" y="114"/>
                  </a:lnTo>
                  <a:lnTo>
                    <a:pt x="378" y="104"/>
                  </a:lnTo>
                  <a:lnTo>
                    <a:pt x="378" y="104"/>
                  </a:lnTo>
                  <a:lnTo>
                    <a:pt x="374" y="96"/>
                  </a:lnTo>
                  <a:lnTo>
                    <a:pt x="370" y="94"/>
                  </a:lnTo>
                  <a:lnTo>
                    <a:pt x="366" y="90"/>
                  </a:lnTo>
                  <a:lnTo>
                    <a:pt x="366" y="90"/>
                  </a:lnTo>
                  <a:lnTo>
                    <a:pt x="356" y="88"/>
                  </a:lnTo>
                  <a:lnTo>
                    <a:pt x="350" y="82"/>
                  </a:lnTo>
                  <a:lnTo>
                    <a:pt x="350" y="82"/>
                  </a:lnTo>
                  <a:lnTo>
                    <a:pt x="344" y="76"/>
                  </a:lnTo>
                  <a:lnTo>
                    <a:pt x="338" y="72"/>
                  </a:lnTo>
                  <a:lnTo>
                    <a:pt x="338" y="72"/>
                  </a:lnTo>
                  <a:lnTo>
                    <a:pt x="334" y="68"/>
                  </a:lnTo>
                  <a:lnTo>
                    <a:pt x="332" y="64"/>
                  </a:lnTo>
                  <a:lnTo>
                    <a:pt x="332" y="60"/>
                  </a:lnTo>
                  <a:lnTo>
                    <a:pt x="334" y="56"/>
                  </a:lnTo>
                  <a:lnTo>
                    <a:pt x="338" y="50"/>
                  </a:lnTo>
                  <a:lnTo>
                    <a:pt x="344" y="42"/>
                  </a:lnTo>
                  <a:lnTo>
                    <a:pt x="344" y="42"/>
                  </a:lnTo>
                  <a:lnTo>
                    <a:pt x="348" y="38"/>
                  </a:lnTo>
                  <a:lnTo>
                    <a:pt x="352" y="34"/>
                  </a:lnTo>
                  <a:lnTo>
                    <a:pt x="352" y="34"/>
                  </a:lnTo>
                  <a:lnTo>
                    <a:pt x="356" y="32"/>
                  </a:lnTo>
                  <a:lnTo>
                    <a:pt x="360" y="30"/>
                  </a:lnTo>
                  <a:lnTo>
                    <a:pt x="360" y="30"/>
                  </a:lnTo>
                  <a:lnTo>
                    <a:pt x="364" y="24"/>
                  </a:lnTo>
                  <a:lnTo>
                    <a:pt x="364" y="22"/>
                  </a:lnTo>
                  <a:lnTo>
                    <a:pt x="362" y="20"/>
                  </a:lnTo>
                  <a:lnTo>
                    <a:pt x="356" y="20"/>
                  </a:lnTo>
                  <a:lnTo>
                    <a:pt x="356" y="20"/>
                  </a:lnTo>
                  <a:lnTo>
                    <a:pt x="348" y="16"/>
                  </a:lnTo>
                  <a:lnTo>
                    <a:pt x="340" y="14"/>
                  </a:lnTo>
                  <a:lnTo>
                    <a:pt x="340" y="14"/>
                  </a:lnTo>
                  <a:lnTo>
                    <a:pt x="338" y="14"/>
                  </a:lnTo>
                  <a:lnTo>
                    <a:pt x="338" y="14"/>
                  </a:lnTo>
                  <a:lnTo>
                    <a:pt x="330" y="16"/>
                  </a:lnTo>
                  <a:lnTo>
                    <a:pt x="324" y="18"/>
                  </a:lnTo>
                  <a:lnTo>
                    <a:pt x="324" y="18"/>
                  </a:lnTo>
                  <a:lnTo>
                    <a:pt x="320" y="18"/>
                  </a:lnTo>
                  <a:lnTo>
                    <a:pt x="320" y="18"/>
                  </a:lnTo>
                  <a:lnTo>
                    <a:pt x="316" y="14"/>
                  </a:lnTo>
                  <a:lnTo>
                    <a:pt x="310" y="10"/>
                  </a:lnTo>
                  <a:lnTo>
                    <a:pt x="304" y="6"/>
                  </a:lnTo>
                  <a:lnTo>
                    <a:pt x="300" y="4"/>
                  </a:lnTo>
                  <a:lnTo>
                    <a:pt x="300" y="4"/>
                  </a:lnTo>
                  <a:lnTo>
                    <a:pt x="296" y="4"/>
                  </a:lnTo>
                  <a:lnTo>
                    <a:pt x="292" y="6"/>
                  </a:lnTo>
                  <a:lnTo>
                    <a:pt x="292" y="6"/>
                  </a:lnTo>
                  <a:lnTo>
                    <a:pt x="284" y="14"/>
                  </a:lnTo>
                  <a:lnTo>
                    <a:pt x="280" y="16"/>
                  </a:lnTo>
                  <a:lnTo>
                    <a:pt x="276" y="18"/>
                  </a:lnTo>
                  <a:lnTo>
                    <a:pt x="276" y="18"/>
                  </a:lnTo>
                  <a:lnTo>
                    <a:pt x="266" y="22"/>
                  </a:lnTo>
                  <a:lnTo>
                    <a:pt x="262" y="24"/>
                  </a:lnTo>
                  <a:lnTo>
                    <a:pt x="260" y="28"/>
                  </a:lnTo>
                  <a:lnTo>
                    <a:pt x="260" y="28"/>
                  </a:lnTo>
                  <a:lnTo>
                    <a:pt x="258" y="32"/>
                  </a:lnTo>
                  <a:lnTo>
                    <a:pt x="256" y="36"/>
                  </a:lnTo>
                  <a:lnTo>
                    <a:pt x="256" y="36"/>
                  </a:lnTo>
                  <a:lnTo>
                    <a:pt x="252" y="40"/>
                  </a:lnTo>
                  <a:lnTo>
                    <a:pt x="250" y="44"/>
                  </a:lnTo>
                  <a:lnTo>
                    <a:pt x="250" y="44"/>
                  </a:lnTo>
                  <a:lnTo>
                    <a:pt x="248" y="48"/>
                  </a:lnTo>
                  <a:lnTo>
                    <a:pt x="248" y="52"/>
                  </a:lnTo>
                  <a:lnTo>
                    <a:pt x="252" y="58"/>
                  </a:lnTo>
                  <a:lnTo>
                    <a:pt x="252" y="58"/>
                  </a:lnTo>
                  <a:lnTo>
                    <a:pt x="256" y="64"/>
                  </a:lnTo>
                  <a:lnTo>
                    <a:pt x="256" y="66"/>
                  </a:lnTo>
                  <a:lnTo>
                    <a:pt x="254" y="66"/>
                  </a:lnTo>
                  <a:lnTo>
                    <a:pt x="254" y="66"/>
                  </a:lnTo>
                  <a:lnTo>
                    <a:pt x="250" y="66"/>
                  </a:lnTo>
                  <a:lnTo>
                    <a:pt x="250" y="66"/>
                  </a:lnTo>
                  <a:lnTo>
                    <a:pt x="242" y="58"/>
                  </a:lnTo>
                  <a:lnTo>
                    <a:pt x="234" y="52"/>
                  </a:lnTo>
                  <a:lnTo>
                    <a:pt x="234" y="52"/>
                  </a:lnTo>
                  <a:lnTo>
                    <a:pt x="226" y="42"/>
                  </a:lnTo>
                  <a:lnTo>
                    <a:pt x="222" y="38"/>
                  </a:lnTo>
                  <a:lnTo>
                    <a:pt x="216" y="38"/>
                  </a:lnTo>
                  <a:lnTo>
                    <a:pt x="216" y="38"/>
                  </a:lnTo>
                  <a:lnTo>
                    <a:pt x="212" y="38"/>
                  </a:lnTo>
                  <a:lnTo>
                    <a:pt x="206" y="42"/>
                  </a:lnTo>
                  <a:lnTo>
                    <a:pt x="206" y="42"/>
                  </a:lnTo>
                  <a:lnTo>
                    <a:pt x="198" y="48"/>
                  </a:lnTo>
                  <a:lnTo>
                    <a:pt x="190" y="56"/>
                  </a:lnTo>
                  <a:lnTo>
                    <a:pt x="176" y="72"/>
                  </a:lnTo>
                  <a:lnTo>
                    <a:pt x="176" y="72"/>
                  </a:lnTo>
                  <a:lnTo>
                    <a:pt x="170" y="82"/>
                  </a:lnTo>
                  <a:lnTo>
                    <a:pt x="166" y="86"/>
                  </a:lnTo>
                  <a:lnTo>
                    <a:pt x="164" y="90"/>
                  </a:lnTo>
                  <a:lnTo>
                    <a:pt x="164" y="90"/>
                  </a:lnTo>
                  <a:lnTo>
                    <a:pt x="160" y="92"/>
                  </a:lnTo>
                  <a:lnTo>
                    <a:pt x="160" y="92"/>
                  </a:lnTo>
                  <a:lnTo>
                    <a:pt x="154" y="90"/>
                  </a:lnTo>
                  <a:lnTo>
                    <a:pt x="154" y="90"/>
                  </a:lnTo>
                  <a:lnTo>
                    <a:pt x="150" y="88"/>
                  </a:lnTo>
                  <a:lnTo>
                    <a:pt x="150" y="88"/>
                  </a:lnTo>
                  <a:lnTo>
                    <a:pt x="146" y="90"/>
                  </a:lnTo>
                  <a:lnTo>
                    <a:pt x="146" y="90"/>
                  </a:lnTo>
                  <a:lnTo>
                    <a:pt x="144" y="92"/>
                  </a:lnTo>
                  <a:lnTo>
                    <a:pt x="142" y="96"/>
                  </a:lnTo>
                  <a:lnTo>
                    <a:pt x="142" y="106"/>
                  </a:lnTo>
                  <a:lnTo>
                    <a:pt x="142" y="106"/>
                  </a:lnTo>
                  <a:lnTo>
                    <a:pt x="140" y="116"/>
                  </a:lnTo>
                  <a:lnTo>
                    <a:pt x="138" y="120"/>
                  </a:lnTo>
                  <a:lnTo>
                    <a:pt x="132" y="124"/>
                  </a:lnTo>
                  <a:lnTo>
                    <a:pt x="132" y="124"/>
                  </a:lnTo>
                  <a:lnTo>
                    <a:pt x="118" y="136"/>
                  </a:lnTo>
                  <a:lnTo>
                    <a:pt x="108" y="140"/>
                  </a:lnTo>
                  <a:lnTo>
                    <a:pt x="100" y="144"/>
                  </a:lnTo>
                  <a:lnTo>
                    <a:pt x="100" y="144"/>
                  </a:lnTo>
                  <a:lnTo>
                    <a:pt x="74" y="148"/>
                  </a:lnTo>
                  <a:lnTo>
                    <a:pt x="62" y="150"/>
                  </a:lnTo>
                  <a:lnTo>
                    <a:pt x="50" y="156"/>
                  </a:lnTo>
                  <a:lnTo>
                    <a:pt x="50" y="156"/>
                  </a:lnTo>
                  <a:lnTo>
                    <a:pt x="46" y="160"/>
                  </a:lnTo>
                  <a:lnTo>
                    <a:pt x="44" y="162"/>
                  </a:lnTo>
                  <a:lnTo>
                    <a:pt x="40" y="166"/>
                  </a:lnTo>
                  <a:lnTo>
                    <a:pt x="36" y="170"/>
                  </a:lnTo>
                  <a:lnTo>
                    <a:pt x="36" y="170"/>
                  </a:lnTo>
                  <a:lnTo>
                    <a:pt x="26" y="178"/>
                  </a:lnTo>
                  <a:lnTo>
                    <a:pt x="20" y="180"/>
                  </a:lnTo>
                  <a:lnTo>
                    <a:pt x="16" y="184"/>
                  </a:lnTo>
                  <a:lnTo>
                    <a:pt x="16" y="184"/>
                  </a:lnTo>
                  <a:lnTo>
                    <a:pt x="10" y="194"/>
                  </a:lnTo>
                  <a:lnTo>
                    <a:pt x="8" y="202"/>
                  </a:lnTo>
                  <a:lnTo>
                    <a:pt x="2" y="222"/>
                  </a:lnTo>
                  <a:lnTo>
                    <a:pt x="2" y="222"/>
                  </a:lnTo>
                  <a:lnTo>
                    <a:pt x="0" y="234"/>
                  </a:lnTo>
                  <a:lnTo>
                    <a:pt x="0" y="238"/>
                  </a:lnTo>
                  <a:lnTo>
                    <a:pt x="4" y="242"/>
                  </a:lnTo>
                  <a:lnTo>
                    <a:pt x="4" y="242"/>
                  </a:lnTo>
                  <a:lnTo>
                    <a:pt x="10" y="246"/>
                  </a:lnTo>
                  <a:lnTo>
                    <a:pt x="12" y="250"/>
                  </a:lnTo>
                  <a:lnTo>
                    <a:pt x="8" y="256"/>
                  </a:lnTo>
                  <a:lnTo>
                    <a:pt x="8" y="256"/>
                  </a:lnTo>
                  <a:lnTo>
                    <a:pt x="4" y="262"/>
                  </a:lnTo>
                  <a:lnTo>
                    <a:pt x="2" y="266"/>
                  </a:lnTo>
                  <a:lnTo>
                    <a:pt x="0" y="270"/>
                  </a:lnTo>
                  <a:lnTo>
                    <a:pt x="0" y="270"/>
                  </a:lnTo>
                  <a:lnTo>
                    <a:pt x="0" y="274"/>
                  </a:lnTo>
                  <a:lnTo>
                    <a:pt x="2" y="280"/>
                  </a:lnTo>
                  <a:lnTo>
                    <a:pt x="6" y="288"/>
                  </a:lnTo>
                  <a:lnTo>
                    <a:pt x="6" y="288"/>
                  </a:lnTo>
                  <a:lnTo>
                    <a:pt x="12" y="298"/>
                  </a:lnTo>
                  <a:lnTo>
                    <a:pt x="12" y="298"/>
                  </a:lnTo>
                  <a:lnTo>
                    <a:pt x="12" y="304"/>
                  </a:lnTo>
                  <a:lnTo>
                    <a:pt x="10" y="310"/>
                  </a:lnTo>
                  <a:lnTo>
                    <a:pt x="10" y="310"/>
                  </a:lnTo>
                  <a:lnTo>
                    <a:pt x="12" y="314"/>
                  </a:lnTo>
                  <a:lnTo>
                    <a:pt x="12" y="318"/>
                  </a:lnTo>
                  <a:lnTo>
                    <a:pt x="16" y="326"/>
                  </a:lnTo>
                  <a:lnTo>
                    <a:pt x="16" y="326"/>
                  </a:lnTo>
                  <a:lnTo>
                    <a:pt x="16" y="336"/>
                  </a:lnTo>
                  <a:lnTo>
                    <a:pt x="16" y="348"/>
                  </a:lnTo>
                  <a:lnTo>
                    <a:pt x="16" y="348"/>
                  </a:lnTo>
                  <a:lnTo>
                    <a:pt x="18" y="370"/>
                  </a:lnTo>
                  <a:lnTo>
                    <a:pt x="18" y="370"/>
                  </a:lnTo>
                  <a:lnTo>
                    <a:pt x="18" y="378"/>
                  </a:lnTo>
                  <a:lnTo>
                    <a:pt x="18" y="384"/>
                  </a:lnTo>
                  <a:lnTo>
                    <a:pt x="16" y="388"/>
                  </a:lnTo>
                  <a:lnTo>
                    <a:pt x="16" y="388"/>
                  </a:lnTo>
                  <a:lnTo>
                    <a:pt x="14" y="392"/>
                  </a:lnTo>
                  <a:lnTo>
                    <a:pt x="10" y="394"/>
                  </a:lnTo>
                  <a:lnTo>
                    <a:pt x="8" y="396"/>
                  </a:lnTo>
                  <a:lnTo>
                    <a:pt x="4" y="400"/>
                  </a:lnTo>
                  <a:lnTo>
                    <a:pt x="4" y="400"/>
                  </a:lnTo>
                  <a:lnTo>
                    <a:pt x="4" y="404"/>
                  </a:lnTo>
                  <a:lnTo>
                    <a:pt x="8" y="408"/>
                  </a:lnTo>
                  <a:lnTo>
                    <a:pt x="14" y="412"/>
                  </a:lnTo>
                  <a:lnTo>
                    <a:pt x="14" y="412"/>
                  </a:lnTo>
                  <a:lnTo>
                    <a:pt x="20" y="412"/>
                  </a:lnTo>
                  <a:lnTo>
                    <a:pt x="24" y="414"/>
                  </a:lnTo>
                  <a:lnTo>
                    <a:pt x="24" y="414"/>
                  </a:lnTo>
                  <a:lnTo>
                    <a:pt x="26" y="416"/>
                  </a:lnTo>
                  <a:lnTo>
                    <a:pt x="26" y="418"/>
                  </a:lnTo>
                  <a:lnTo>
                    <a:pt x="26" y="420"/>
                  </a:lnTo>
                  <a:lnTo>
                    <a:pt x="26" y="422"/>
                  </a:lnTo>
                  <a:lnTo>
                    <a:pt x="26" y="422"/>
                  </a:lnTo>
                  <a:lnTo>
                    <a:pt x="32" y="426"/>
                  </a:lnTo>
                  <a:lnTo>
                    <a:pt x="42" y="428"/>
                  </a:lnTo>
                  <a:lnTo>
                    <a:pt x="42" y="428"/>
                  </a:lnTo>
                  <a:lnTo>
                    <a:pt x="56" y="426"/>
                  </a:lnTo>
                  <a:lnTo>
                    <a:pt x="68" y="420"/>
                  </a:lnTo>
                  <a:lnTo>
                    <a:pt x="68" y="420"/>
                  </a:lnTo>
                  <a:lnTo>
                    <a:pt x="78" y="412"/>
                  </a:lnTo>
                  <a:lnTo>
                    <a:pt x="86" y="404"/>
                  </a:lnTo>
                  <a:lnTo>
                    <a:pt x="86" y="404"/>
                  </a:lnTo>
                  <a:lnTo>
                    <a:pt x="90" y="400"/>
                  </a:lnTo>
                  <a:lnTo>
                    <a:pt x="94" y="400"/>
                  </a:lnTo>
                  <a:lnTo>
                    <a:pt x="94" y="400"/>
                  </a:lnTo>
                  <a:lnTo>
                    <a:pt x="104" y="402"/>
                  </a:lnTo>
                  <a:lnTo>
                    <a:pt x="104" y="402"/>
                  </a:lnTo>
                  <a:lnTo>
                    <a:pt x="112" y="404"/>
                  </a:lnTo>
                  <a:lnTo>
                    <a:pt x="122" y="404"/>
                  </a:lnTo>
                  <a:lnTo>
                    <a:pt x="122" y="404"/>
                  </a:lnTo>
                  <a:lnTo>
                    <a:pt x="128" y="404"/>
                  </a:lnTo>
                  <a:lnTo>
                    <a:pt x="132" y="402"/>
                  </a:lnTo>
                  <a:lnTo>
                    <a:pt x="136" y="400"/>
                  </a:lnTo>
                  <a:lnTo>
                    <a:pt x="138" y="394"/>
                  </a:lnTo>
                  <a:lnTo>
                    <a:pt x="138" y="394"/>
                  </a:lnTo>
                  <a:lnTo>
                    <a:pt x="140" y="384"/>
                  </a:lnTo>
                  <a:lnTo>
                    <a:pt x="142" y="382"/>
                  </a:lnTo>
                  <a:lnTo>
                    <a:pt x="148" y="380"/>
                  </a:lnTo>
                  <a:lnTo>
                    <a:pt x="148" y="380"/>
                  </a:lnTo>
                  <a:lnTo>
                    <a:pt x="158" y="376"/>
                  </a:lnTo>
                  <a:lnTo>
                    <a:pt x="168" y="374"/>
                  </a:lnTo>
                  <a:lnTo>
                    <a:pt x="168" y="374"/>
                  </a:lnTo>
                  <a:lnTo>
                    <a:pt x="176" y="370"/>
                  </a:lnTo>
                  <a:lnTo>
                    <a:pt x="182" y="370"/>
                  </a:lnTo>
                  <a:lnTo>
                    <a:pt x="182" y="370"/>
                  </a:lnTo>
                  <a:lnTo>
                    <a:pt x="186" y="370"/>
                  </a:lnTo>
                  <a:lnTo>
                    <a:pt x="186" y="370"/>
                  </a:lnTo>
                  <a:lnTo>
                    <a:pt x="194" y="370"/>
                  </a:lnTo>
                  <a:lnTo>
                    <a:pt x="194" y="370"/>
                  </a:lnTo>
                  <a:lnTo>
                    <a:pt x="200" y="370"/>
                  </a:lnTo>
                  <a:lnTo>
                    <a:pt x="206" y="366"/>
                  </a:lnTo>
                  <a:lnTo>
                    <a:pt x="206" y="366"/>
                  </a:lnTo>
                  <a:lnTo>
                    <a:pt x="214" y="358"/>
                  </a:lnTo>
                  <a:lnTo>
                    <a:pt x="224" y="352"/>
                  </a:lnTo>
                  <a:lnTo>
                    <a:pt x="224" y="352"/>
                  </a:lnTo>
                  <a:lnTo>
                    <a:pt x="224" y="352"/>
                  </a:lnTo>
                  <a:lnTo>
                    <a:pt x="224" y="352"/>
                  </a:lnTo>
                  <a:lnTo>
                    <a:pt x="228" y="354"/>
                  </a:lnTo>
                  <a:lnTo>
                    <a:pt x="232" y="356"/>
                  </a:lnTo>
                  <a:lnTo>
                    <a:pt x="238" y="360"/>
                  </a:lnTo>
                  <a:lnTo>
                    <a:pt x="238" y="360"/>
                  </a:lnTo>
                  <a:lnTo>
                    <a:pt x="244" y="360"/>
                  </a:lnTo>
                  <a:lnTo>
                    <a:pt x="244" y="360"/>
                  </a:lnTo>
                  <a:lnTo>
                    <a:pt x="246" y="360"/>
                  </a:lnTo>
                  <a:lnTo>
                    <a:pt x="246" y="360"/>
                  </a:lnTo>
                  <a:lnTo>
                    <a:pt x="248" y="360"/>
                  </a:lnTo>
                  <a:lnTo>
                    <a:pt x="248" y="360"/>
                  </a:lnTo>
                  <a:lnTo>
                    <a:pt x="252" y="360"/>
                  </a:lnTo>
                  <a:lnTo>
                    <a:pt x="258" y="362"/>
                  </a:lnTo>
                  <a:lnTo>
                    <a:pt x="258" y="362"/>
                  </a:lnTo>
                  <a:lnTo>
                    <a:pt x="260" y="366"/>
                  </a:lnTo>
                  <a:lnTo>
                    <a:pt x="264" y="372"/>
                  </a:lnTo>
                  <a:lnTo>
                    <a:pt x="264" y="372"/>
                  </a:lnTo>
                  <a:lnTo>
                    <a:pt x="268" y="374"/>
                  </a:lnTo>
                  <a:lnTo>
                    <a:pt x="272" y="374"/>
                  </a:lnTo>
                  <a:lnTo>
                    <a:pt x="272" y="374"/>
                  </a:lnTo>
                  <a:lnTo>
                    <a:pt x="278" y="378"/>
                  </a:lnTo>
                  <a:lnTo>
                    <a:pt x="282" y="384"/>
                  </a:lnTo>
                  <a:lnTo>
                    <a:pt x="284" y="390"/>
                  </a:lnTo>
                  <a:lnTo>
                    <a:pt x="288" y="396"/>
                  </a:lnTo>
                  <a:lnTo>
                    <a:pt x="288" y="396"/>
                  </a:lnTo>
                  <a:lnTo>
                    <a:pt x="294" y="400"/>
                  </a:lnTo>
                  <a:lnTo>
                    <a:pt x="300" y="406"/>
                  </a:lnTo>
                  <a:lnTo>
                    <a:pt x="300" y="406"/>
                  </a:lnTo>
                  <a:lnTo>
                    <a:pt x="304" y="410"/>
                  </a:lnTo>
                  <a:lnTo>
                    <a:pt x="308" y="416"/>
                  </a:lnTo>
                  <a:lnTo>
                    <a:pt x="308" y="416"/>
                  </a:lnTo>
                  <a:lnTo>
                    <a:pt x="320" y="402"/>
                  </a:lnTo>
                  <a:lnTo>
                    <a:pt x="328" y="394"/>
                  </a:lnTo>
                  <a:lnTo>
                    <a:pt x="332" y="392"/>
                  </a:lnTo>
                  <a:lnTo>
                    <a:pt x="336" y="392"/>
                  </a:lnTo>
                  <a:lnTo>
                    <a:pt x="336" y="392"/>
                  </a:lnTo>
                  <a:lnTo>
                    <a:pt x="340" y="392"/>
                  </a:lnTo>
                  <a:lnTo>
                    <a:pt x="340" y="392"/>
                  </a:lnTo>
                  <a:lnTo>
                    <a:pt x="336" y="394"/>
                  </a:lnTo>
                  <a:lnTo>
                    <a:pt x="336" y="398"/>
                  </a:lnTo>
                  <a:lnTo>
                    <a:pt x="334" y="404"/>
                  </a:lnTo>
                  <a:lnTo>
                    <a:pt x="332" y="406"/>
                  </a:lnTo>
                  <a:lnTo>
                    <a:pt x="332" y="406"/>
                  </a:lnTo>
                  <a:lnTo>
                    <a:pt x="326" y="414"/>
                  </a:lnTo>
                  <a:lnTo>
                    <a:pt x="322" y="418"/>
                  </a:lnTo>
                  <a:lnTo>
                    <a:pt x="320" y="422"/>
                  </a:lnTo>
                  <a:lnTo>
                    <a:pt x="320" y="422"/>
                  </a:lnTo>
                  <a:lnTo>
                    <a:pt x="320" y="422"/>
                  </a:lnTo>
                  <a:lnTo>
                    <a:pt x="320" y="422"/>
                  </a:lnTo>
                  <a:lnTo>
                    <a:pt x="330" y="422"/>
                  </a:lnTo>
                  <a:lnTo>
                    <a:pt x="330" y="422"/>
                  </a:lnTo>
                  <a:lnTo>
                    <a:pt x="336" y="420"/>
                  </a:lnTo>
                  <a:lnTo>
                    <a:pt x="336" y="420"/>
                  </a:lnTo>
                  <a:lnTo>
                    <a:pt x="336" y="420"/>
                  </a:lnTo>
                  <a:lnTo>
                    <a:pt x="336" y="420"/>
                  </a:lnTo>
                  <a:lnTo>
                    <a:pt x="340" y="424"/>
                  </a:lnTo>
                  <a:lnTo>
                    <a:pt x="342" y="426"/>
                  </a:lnTo>
                  <a:lnTo>
                    <a:pt x="342" y="430"/>
                  </a:lnTo>
                  <a:lnTo>
                    <a:pt x="342" y="434"/>
                  </a:lnTo>
                  <a:lnTo>
                    <a:pt x="342" y="434"/>
                  </a:lnTo>
                  <a:lnTo>
                    <a:pt x="344" y="436"/>
                  </a:lnTo>
                  <a:lnTo>
                    <a:pt x="346" y="438"/>
                  </a:lnTo>
                  <a:lnTo>
                    <a:pt x="350" y="438"/>
                  </a:lnTo>
                  <a:lnTo>
                    <a:pt x="352" y="442"/>
                  </a:lnTo>
                  <a:lnTo>
                    <a:pt x="352" y="442"/>
                  </a:lnTo>
                  <a:lnTo>
                    <a:pt x="356" y="448"/>
                  </a:lnTo>
                  <a:lnTo>
                    <a:pt x="358" y="456"/>
                  </a:lnTo>
                  <a:lnTo>
                    <a:pt x="358" y="456"/>
                  </a:lnTo>
                  <a:lnTo>
                    <a:pt x="360" y="464"/>
                  </a:lnTo>
                  <a:lnTo>
                    <a:pt x="360" y="472"/>
                  </a:lnTo>
                  <a:lnTo>
                    <a:pt x="360" y="480"/>
                  </a:lnTo>
                  <a:lnTo>
                    <a:pt x="362" y="484"/>
                  </a:lnTo>
                  <a:lnTo>
                    <a:pt x="364" y="486"/>
                  </a:lnTo>
                  <a:lnTo>
                    <a:pt x="364" y="486"/>
                  </a:lnTo>
                  <a:lnTo>
                    <a:pt x="370" y="490"/>
                  </a:lnTo>
                  <a:lnTo>
                    <a:pt x="378" y="494"/>
                  </a:lnTo>
                  <a:lnTo>
                    <a:pt x="386" y="496"/>
                  </a:lnTo>
                  <a:lnTo>
                    <a:pt x="394" y="500"/>
                  </a:lnTo>
                  <a:lnTo>
                    <a:pt x="394" y="500"/>
                  </a:lnTo>
                  <a:lnTo>
                    <a:pt x="400" y="504"/>
                  </a:lnTo>
                  <a:lnTo>
                    <a:pt x="404" y="506"/>
                  </a:lnTo>
                  <a:lnTo>
                    <a:pt x="408" y="508"/>
                  </a:lnTo>
                  <a:lnTo>
                    <a:pt x="408" y="508"/>
                  </a:lnTo>
                  <a:lnTo>
                    <a:pt x="410" y="508"/>
                  </a:lnTo>
                  <a:lnTo>
                    <a:pt x="410" y="508"/>
                  </a:lnTo>
                  <a:lnTo>
                    <a:pt x="412" y="506"/>
                  </a:lnTo>
                  <a:lnTo>
                    <a:pt x="412" y="504"/>
                  </a:lnTo>
                  <a:lnTo>
                    <a:pt x="414" y="498"/>
                  </a:lnTo>
                  <a:lnTo>
                    <a:pt x="414" y="498"/>
                  </a:lnTo>
                  <a:lnTo>
                    <a:pt x="416" y="492"/>
                  </a:lnTo>
                  <a:lnTo>
                    <a:pt x="420" y="486"/>
                  </a:lnTo>
                  <a:lnTo>
                    <a:pt x="424" y="480"/>
                  </a:lnTo>
                  <a:lnTo>
                    <a:pt x="432" y="478"/>
                  </a:lnTo>
                  <a:lnTo>
                    <a:pt x="432" y="478"/>
                  </a:lnTo>
                  <a:lnTo>
                    <a:pt x="434" y="478"/>
                  </a:lnTo>
                  <a:lnTo>
                    <a:pt x="436" y="482"/>
                  </a:lnTo>
                  <a:lnTo>
                    <a:pt x="434" y="490"/>
                  </a:lnTo>
                  <a:lnTo>
                    <a:pt x="434" y="500"/>
                  </a:lnTo>
                  <a:lnTo>
                    <a:pt x="436" y="502"/>
                  </a:lnTo>
                  <a:lnTo>
                    <a:pt x="440" y="504"/>
                  </a:lnTo>
                  <a:lnTo>
                    <a:pt x="440" y="504"/>
                  </a:lnTo>
                  <a:lnTo>
                    <a:pt x="446" y="502"/>
                  </a:lnTo>
                  <a:lnTo>
                    <a:pt x="446" y="502"/>
                  </a:lnTo>
                  <a:lnTo>
                    <a:pt x="452" y="500"/>
                  </a:lnTo>
                  <a:lnTo>
                    <a:pt x="456" y="496"/>
                  </a:lnTo>
                  <a:lnTo>
                    <a:pt x="464" y="490"/>
                  </a:lnTo>
                  <a:lnTo>
                    <a:pt x="464" y="490"/>
                  </a:lnTo>
                  <a:lnTo>
                    <a:pt x="472" y="486"/>
                  </a:lnTo>
                  <a:lnTo>
                    <a:pt x="484" y="482"/>
                  </a:lnTo>
                  <a:lnTo>
                    <a:pt x="484" y="482"/>
                  </a:lnTo>
                  <a:lnTo>
                    <a:pt x="492" y="478"/>
                  </a:lnTo>
                  <a:lnTo>
                    <a:pt x="496" y="476"/>
                  </a:lnTo>
                  <a:lnTo>
                    <a:pt x="498" y="474"/>
                  </a:lnTo>
                  <a:lnTo>
                    <a:pt x="498" y="474"/>
                  </a:lnTo>
                  <a:lnTo>
                    <a:pt x="502" y="464"/>
                  </a:lnTo>
                  <a:lnTo>
                    <a:pt x="504" y="454"/>
                  </a:lnTo>
                  <a:lnTo>
                    <a:pt x="504" y="442"/>
                  </a:lnTo>
                  <a:lnTo>
                    <a:pt x="508" y="434"/>
                  </a:lnTo>
                  <a:lnTo>
                    <a:pt x="508" y="434"/>
                  </a:lnTo>
                  <a:lnTo>
                    <a:pt x="516" y="424"/>
                  </a:lnTo>
                  <a:lnTo>
                    <a:pt x="520" y="420"/>
                  </a:lnTo>
                  <a:lnTo>
                    <a:pt x="524" y="416"/>
                  </a:lnTo>
                  <a:lnTo>
                    <a:pt x="524" y="416"/>
                  </a:lnTo>
                  <a:lnTo>
                    <a:pt x="532" y="400"/>
                  </a:lnTo>
                  <a:lnTo>
                    <a:pt x="532" y="400"/>
                  </a:lnTo>
                  <a:lnTo>
                    <a:pt x="542" y="382"/>
                  </a:lnTo>
                  <a:lnTo>
                    <a:pt x="544" y="372"/>
                  </a:lnTo>
                  <a:lnTo>
                    <a:pt x="546" y="362"/>
                  </a:lnTo>
                  <a:lnTo>
                    <a:pt x="546" y="362"/>
                  </a:lnTo>
                  <a:lnTo>
                    <a:pt x="548" y="356"/>
                  </a:lnTo>
                  <a:lnTo>
                    <a:pt x="550" y="348"/>
                  </a:lnTo>
                  <a:lnTo>
                    <a:pt x="556" y="338"/>
                  </a:lnTo>
                  <a:lnTo>
                    <a:pt x="564" y="326"/>
                  </a:lnTo>
                  <a:lnTo>
                    <a:pt x="568" y="314"/>
                  </a:lnTo>
                  <a:lnTo>
                    <a:pt x="568" y="314"/>
                  </a:lnTo>
                  <a:lnTo>
                    <a:pt x="570" y="302"/>
                  </a:lnTo>
                  <a:lnTo>
                    <a:pt x="568" y="290"/>
                  </a:lnTo>
                  <a:lnTo>
                    <a:pt x="562" y="268"/>
                  </a:lnTo>
                  <a:lnTo>
                    <a:pt x="562" y="268"/>
                  </a:lnTo>
                  <a:lnTo>
                    <a:pt x="562" y="258"/>
                  </a:lnTo>
                  <a:lnTo>
                    <a:pt x="560" y="248"/>
                  </a:lnTo>
                  <a:lnTo>
                    <a:pt x="560" y="248"/>
                  </a:lnTo>
                  <a:lnTo>
                    <a:pt x="554" y="238"/>
                  </a:lnTo>
                  <a:lnTo>
                    <a:pt x="548" y="230"/>
                  </a:lnTo>
                  <a:lnTo>
                    <a:pt x="548" y="230"/>
                  </a:lnTo>
                  <a:lnTo>
                    <a:pt x="542" y="224"/>
                  </a:lnTo>
                  <a:lnTo>
                    <a:pt x="538" y="218"/>
                  </a:lnTo>
                  <a:lnTo>
                    <a:pt x="538" y="218"/>
                  </a:lnTo>
                  <a:lnTo>
                    <a:pt x="538" y="212"/>
                  </a:lnTo>
                  <a:lnTo>
                    <a:pt x="534" y="204"/>
                  </a:lnTo>
                  <a:lnTo>
                    <a:pt x="534" y="204"/>
                  </a:lnTo>
                  <a:lnTo>
                    <a:pt x="530" y="198"/>
                  </a:lnTo>
                  <a:lnTo>
                    <a:pt x="526" y="196"/>
                  </a:lnTo>
                  <a:lnTo>
                    <a:pt x="522" y="192"/>
                  </a:lnTo>
                  <a:lnTo>
                    <a:pt x="518" y="186"/>
                  </a:lnTo>
                  <a:lnTo>
                    <a:pt x="518" y="186"/>
                  </a:lnTo>
                  <a:lnTo>
                    <a:pt x="514" y="172"/>
                  </a:lnTo>
                  <a:lnTo>
                    <a:pt x="510" y="164"/>
                  </a:lnTo>
                  <a:lnTo>
                    <a:pt x="506" y="158"/>
                  </a:lnTo>
                  <a:lnTo>
                    <a:pt x="506" y="158"/>
                  </a:lnTo>
                  <a:lnTo>
                    <a:pt x="498" y="148"/>
                  </a:lnTo>
                  <a:lnTo>
                    <a:pt x="486" y="140"/>
                  </a:lnTo>
                  <a:lnTo>
                    <a:pt x="486" y="140"/>
                  </a:lnTo>
                  <a:lnTo>
                    <a:pt x="476" y="132"/>
                  </a:lnTo>
                  <a:lnTo>
                    <a:pt x="472" y="128"/>
                  </a:lnTo>
                  <a:lnTo>
                    <a:pt x="472" y="122"/>
                  </a:lnTo>
                  <a:lnTo>
                    <a:pt x="472" y="122"/>
                  </a:lnTo>
                  <a:lnTo>
                    <a:pt x="472" y="104"/>
                  </a:lnTo>
                  <a:lnTo>
                    <a:pt x="472" y="104"/>
                  </a:lnTo>
                  <a:lnTo>
                    <a:pt x="470" y="94"/>
                  </a:lnTo>
                  <a:lnTo>
                    <a:pt x="468" y="86"/>
                  </a:lnTo>
                  <a:lnTo>
                    <a:pt x="468" y="86"/>
                  </a:lnTo>
                  <a:lnTo>
                    <a:pt x="468" y="78"/>
                  </a:lnTo>
                  <a:lnTo>
                    <a:pt x="470" y="68"/>
                  </a:lnTo>
                  <a:lnTo>
                    <a:pt x="470" y="68"/>
                  </a:lnTo>
                  <a:lnTo>
                    <a:pt x="468" y="64"/>
                  </a:lnTo>
                  <a:lnTo>
                    <a:pt x="466" y="60"/>
                  </a:lnTo>
                  <a:lnTo>
                    <a:pt x="460" y="56"/>
                  </a:lnTo>
                  <a:lnTo>
                    <a:pt x="460" y="56"/>
                  </a:lnTo>
                  <a:lnTo>
                    <a:pt x="454" y="48"/>
                  </a:lnTo>
                  <a:lnTo>
                    <a:pt x="454" y="48"/>
                  </a:lnTo>
                  <a:lnTo>
                    <a:pt x="448" y="46"/>
                  </a:lnTo>
                  <a:lnTo>
                    <a:pt x="444" y="44"/>
                  </a:lnTo>
                  <a:lnTo>
                    <a:pt x="444" y="44"/>
                  </a:lnTo>
                  <a:lnTo>
                    <a:pt x="442" y="40"/>
                  </a:lnTo>
                  <a:lnTo>
                    <a:pt x="442" y="36"/>
                  </a:lnTo>
                  <a:lnTo>
                    <a:pt x="444" y="28"/>
                  </a:lnTo>
                  <a:lnTo>
                    <a:pt x="444" y="28"/>
                  </a:lnTo>
                  <a:lnTo>
                    <a:pt x="442" y="12"/>
                  </a:lnTo>
                  <a:lnTo>
                    <a:pt x="438" y="4"/>
                  </a:lnTo>
                  <a:lnTo>
                    <a:pt x="436" y="2"/>
                  </a:lnTo>
                  <a:lnTo>
                    <a:pt x="43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59" name="Freeform 144"/>
            <p:cNvSpPr>
              <a:spLocks/>
            </p:cNvSpPr>
            <p:nvPr/>
          </p:nvSpPr>
          <p:spPr bwMode="auto">
            <a:xfrm>
              <a:off x="2670" y="3228"/>
              <a:ext cx="56" cy="68"/>
            </a:xfrm>
            <a:custGeom>
              <a:avLst/>
              <a:gdLst>
                <a:gd name="T0" fmla="*/ 6 w 56"/>
                <a:gd name="T1" fmla="*/ 0 h 68"/>
                <a:gd name="T2" fmla="*/ 6 w 56"/>
                <a:gd name="T3" fmla="*/ 0 h 68"/>
                <a:gd name="T4" fmla="*/ 4 w 56"/>
                <a:gd name="T5" fmla="*/ 0 h 68"/>
                <a:gd name="T6" fmla="*/ 4 w 56"/>
                <a:gd name="T7" fmla="*/ 4 h 68"/>
                <a:gd name="T8" fmla="*/ 4 w 56"/>
                <a:gd name="T9" fmla="*/ 4 h 68"/>
                <a:gd name="T10" fmla="*/ 2 w 56"/>
                <a:gd name="T11" fmla="*/ 6 h 68"/>
                <a:gd name="T12" fmla="*/ 0 w 56"/>
                <a:gd name="T13" fmla="*/ 8 h 68"/>
                <a:gd name="T14" fmla="*/ 2 w 56"/>
                <a:gd name="T15" fmla="*/ 14 h 68"/>
                <a:gd name="T16" fmla="*/ 2 w 56"/>
                <a:gd name="T17" fmla="*/ 14 h 68"/>
                <a:gd name="T18" fmla="*/ 4 w 56"/>
                <a:gd name="T19" fmla="*/ 18 h 68"/>
                <a:gd name="T20" fmla="*/ 8 w 56"/>
                <a:gd name="T21" fmla="*/ 22 h 68"/>
                <a:gd name="T22" fmla="*/ 8 w 56"/>
                <a:gd name="T23" fmla="*/ 22 h 68"/>
                <a:gd name="T24" fmla="*/ 8 w 56"/>
                <a:gd name="T25" fmla="*/ 26 h 68"/>
                <a:gd name="T26" fmla="*/ 8 w 56"/>
                <a:gd name="T27" fmla="*/ 32 h 68"/>
                <a:gd name="T28" fmla="*/ 8 w 56"/>
                <a:gd name="T29" fmla="*/ 42 h 68"/>
                <a:gd name="T30" fmla="*/ 8 w 56"/>
                <a:gd name="T31" fmla="*/ 42 h 68"/>
                <a:gd name="T32" fmla="*/ 12 w 56"/>
                <a:gd name="T33" fmla="*/ 58 h 68"/>
                <a:gd name="T34" fmla="*/ 14 w 56"/>
                <a:gd name="T35" fmla="*/ 66 h 68"/>
                <a:gd name="T36" fmla="*/ 16 w 56"/>
                <a:gd name="T37" fmla="*/ 68 h 68"/>
                <a:gd name="T38" fmla="*/ 20 w 56"/>
                <a:gd name="T39" fmla="*/ 68 h 68"/>
                <a:gd name="T40" fmla="*/ 20 w 56"/>
                <a:gd name="T41" fmla="*/ 68 h 68"/>
                <a:gd name="T42" fmla="*/ 26 w 56"/>
                <a:gd name="T43" fmla="*/ 66 h 68"/>
                <a:gd name="T44" fmla="*/ 26 w 56"/>
                <a:gd name="T45" fmla="*/ 66 h 68"/>
                <a:gd name="T46" fmla="*/ 36 w 56"/>
                <a:gd name="T47" fmla="*/ 56 h 68"/>
                <a:gd name="T48" fmla="*/ 48 w 56"/>
                <a:gd name="T49" fmla="*/ 42 h 68"/>
                <a:gd name="T50" fmla="*/ 52 w 56"/>
                <a:gd name="T51" fmla="*/ 34 h 68"/>
                <a:gd name="T52" fmla="*/ 56 w 56"/>
                <a:gd name="T53" fmla="*/ 26 h 68"/>
                <a:gd name="T54" fmla="*/ 56 w 56"/>
                <a:gd name="T55" fmla="*/ 20 h 68"/>
                <a:gd name="T56" fmla="*/ 54 w 56"/>
                <a:gd name="T57" fmla="*/ 12 h 68"/>
                <a:gd name="T58" fmla="*/ 54 w 56"/>
                <a:gd name="T59" fmla="*/ 12 h 68"/>
                <a:gd name="T60" fmla="*/ 50 w 56"/>
                <a:gd name="T61" fmla="*/ 10 h 68"/>
                <a:gd name="T62" fmla="*/ 48 w 56"/>
                <a:gd name="T63" fmla="*/ 10 h 68"/>
                <a:gd name="T64" fmla="*/ 48 w 56"/>
                <a:gd name="T65" fmla="*/ 10 h 68"/>
                <a:gd name="T66" fmla="*/ 34 w 56"/>
                <a:gd name="T67" fmla="*/ 12 h 68"/>
                <a:gd name="T68" fmla="*/ 34 w 56"/>
                <a:gd name="T69" fmla="*/ 12 h 68"/>
                <a:gd name="T70" fmla="*/ 28 w 56"/>
                <a:gd name="T71" fmla="*/ 14 h 68"/>
                <a:gd name="T72" fmla="*/ 20 w 56"/>
                <a:gd name="T73" fmla="*/ 14 h 68"/>
                <a:gd name="T74" fmla="*/ 20 w 56"/>
                <a:gd name="T75" fmla="*/ 14 h 68"/>
                <a:gd name="T76" fmla="*/ 16 w 56"/>
                <a:gd name="T77" fmla="*/ 14 h 68"/>
                <a:gd name="T78" fmla="*/ 16 w 56"/>
                <a:gd name="T79" fmla="*/ 14 h 68"/>
                <a:gd name="T80" fmla="*/ 14 w 56"/>
                <a:gd name="T81" fmla="*/ 10 h 68"/>
                <a:gd name="T82" fmla="*/ 12 w 56"/>
                <a:gd name="T83" fmla="*/ 6 h 68"/>
                <a:gd name="T84" fmla="*/ 10 w 56"/>
                <a:gd name="T85" fmla="*/ 2 h 68"/>
                <a:gd name="T86" fmla="*/ 6 w 56"/>
                <a:gd name="T87"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6" h="68">
                  <a:moveTo>
                    <a:pt x="6" y="0"/>
                  </a:moveTo>
                  <a:lnTo>
                    <a:pt x="6" y="0"/>
                  </a:lnTo>
                  <a:lnTo>
                    <a:pt x="4" y="0"/>
                  </a:lnTo>
                  <a:lnTo>
                    <a:pt x="4" y="4"/>
                  </a:lnTo>
                  <a:lnTo>
                    <a:pt x="4" y="4"/>
                  </a:lnTo>
                  <a:lnTo>
                    <a:pt x="2" y="6"/>
                  </a:lnTo>
                  <a:lnTo>
                    <a:pt x="0" y="8"/>
                  </a:lnTo>
                  <a:lnTo>
                    <a:pt x="2" y="14"/>
                  </a:lnTo>
                  <a:lnTo>
                    <a:pt x="2" y="14"/>
                  </a:lnTo>
                  <a:lnTo>
                    <a:pt x="4" y="18"/>
                  </a:lnTo>
                  <a:lnTo>
                    <a:pt x="8" y="22"/>
                  </a:lnTo>
                  <a:lnTo>
                    <a:pt x="8" y="22"/>
                  </a:lnTo>
                  <a:lnTo>
                    <a:pt x="8" y="26"/>
                  </a:lnTo>
                  <a:lnTo>
                    <a:pt x="8" y="32"/>
                  </a:lnTo>
                  <a:lnTo>
                    <a:pt x="8" y="42"/>
                  </a:lnTo>
                  <a:lnTo>
                    <a:pt x="8" y="42"/>
                  </a:lnTo>
                  <a:lnTo>
                    <a:pt x="12" y="58"/>
                  </a:lnTo>
                  <a:lnTo>
                    <a:pt x="14" y="66"/>
                  </a:lnTo>
                  <a:lnTo>
                    <a:pt x="16" y="68"/>
                  </a:lnTo>
                  <a:lnTo>
                    <a:pt x="20" y="68"/>
                  </a:lnTo>
                  <a:lnTo>
                    <a:pt x="20" y="68"/>
                  </a:lnTo>
                  <a:lnTo>
                    <a:pt x="26" y="66"/>
                  </a:lnTo>
                  <a:lnTo>
                    <a:pt x="26" y="66"/>
                  </a:lnTo>
                  <a:lnTo>
                    <a:pt x="36" y="56"/>
                  </a:lnTo>
                  <a:lnTo>
                    <a:pt x="48" y="42"/>
                  </a:lnTo>
                  <a:lnTo>
                    <a:pt x="52" y="34"/>
                  </a:lnTo>
                  <a:lnTo>
                    <a:pt x="56" y="26"/>
                  </a:lnTo>
                  <a:lnTo>
                    <a:pt x="56" y="20"/>
                  </a:lnTo>
                  <a:lnTo>
                    <a:pt x="54" y="12"/>
                  </a:lnTo>
                  <a:lnTo>
                    <a:pt x="54" y="12"/>
                  </a:lnTo>
                  <a:lnTo>
                    <a:pt x="50" y="10"/>
                  </a:lnTo>
                  <a:lnTo>
                    <a:pt x="48" y="10"/>
                  </a:lnTo>
                  <a:lnTo>
                    <a:pt x="48" y="10"/>
                  </a:lnTo>
                  <a:lnTo>
                    <a:pt x="34" y="12"/>
                  </a:lnTo>
                  <a:lnTo>
                    <a:pt x="34" y="12"/>
                  </a:lnTo>
                  <a:lnTo>
                    <a:pt x="28" y="14"/>
                  </a:lnTo>
                  <a:lnTo>
                    <a:pt x="20" y="14"/>
                  </a:lnTo>
                  <a:lnTo>
                    <a:pt x="20" y="14"/>
                  </a:lnTo>
                  <a:lnTo>
                    <a:pt x="16" y="14"/>
                  </a:lnTo>
                  <a:lnTo>
                    <a:pt x="16" y="14"/>
                  </a:lnTo>
                  <a:lnTo>
                    <a:pt x="14" y="10"/>
                  </a:lnTo>
                  <a:lnTo>
                    <a:pt x="12" y="6"/>
                  </a:lnTo>
                  <a:lnTo>
                    <a:pt x="10" y="2"/>
                  </a:lnTo>
                  <a:lnTo>
                    <a:pt x="6"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60" name="Freeform 145"/>
            <p:cNvSpPr>
              <a:spLocks/>
            </p:cNvSpPr>
            <p:nvPr/>
          </p:nvSpPr>
          <p:spPr bwMode="auto">
            <a:xfrm>
              <a:off x="2670" y="3228"/>
              <a:ext cx="56" cy="68"/>
            </a:xfrm>
            <a:custGeom>
              <a:avLst/>
              <a:gdLst>
                <a:gd name="T0" fmla="*/ 6 w 56"/>
                <a:gd name="T1" fmla="*/ 0 h 68"/>
                <a:gd name="T2" fmla="*/ 6 w 56"/>
                <a:gd name="T3" fmla="*/ 0 h 68"/>
                <a:gd name="T4" fmla="*/ 4 w 56"/>
                <a:gd name="T5" fmla="*/ 0 h 68"/>
                <a:gd name="T6" fmla="*/ 4 w 56"/>
                <a:gd name="T7" fmla="*/ 4 h 68"/>
                <a:gd name="T8" fmla="*/ 4 w 56"/>
                <a:gd name="T9" fmla="*/ 4 h 68"/>
                <a:gd name="T10" fmla="*/ 2 w 56"/>
                <a:gd name="T11" fmla="*/ 6 h 68"/>
                <a:gd name="T12" fmla="*/ 0 w 56"/>
                <a:gd name="T13" fmla="*/ 8 h 68"/>
                <a:gd name="T14" fmla="*/ 2 w 56"/>
                <a:gd name="T15" fmla="*/ 14 h 68"/>
                <a:gd name="T16" fmla="*/ 2 w 56"/>
                <a:gd name="T17" fmla="*/ 14 h 68"/>
                <a:gd name="T18" fmla="*/ 4 w 56"/>
                <a:gd name="T19" fmla="*/ 18 h 68"/>
                <a:gd name="T20" fmla="*/ 8 w 56"/>
                <a:gd name="T21" fmla="*/ 22 h 68"/>
                <a:gd name="T22" fmla="*/ 8 w 56"/>
                <a:gd name="T23" fmla="*/ 22 h 68"/>
                <a:gd name="T24" fmla="*/ 8 w 56"/>
                <a:gd name="T25" fmla="*/ 26 h 68"/>
                <a:gd name="T26" fmla="*/ 8 w 56"/>
                <a:gd name="T27" fmla="*/ 32 h 68"/>
                <a:gd name="T28" fmla="*/ 8 w 56"/>
                <a:gd name="T29" fmla="*/ 42 h 68"/>
                <a:gd name="T30" fmla="*/ 8 w 56"/>
                <a:gd name="T31" fmla="*/ 42 h 68"/>
                <a:gd name="T32" fmla="*/ 12 w 56"/>
                <a:gd name="T33" fmla="*/ 58 h 68"/>
                <a:gd name="T34" fmla="*/ 14 w 56"/>
                <a:gd name="T35" fmla="*/ 66 h 68"/>
                <a:gd name="T36" fmla="*/ 16 w 56"/>
                <a:gd name="T37" fmla="*/ 68 h 68"/>
                <a:gd name="T38" fmla="*/ 20 w 56"/>
                <a:gd name="T39" fmla="*/ 68 h 68"/>
                <a:gd name="T40" fmla="*/ 20 w 56"/>
                <a:gd name="T41" fmla="*/ 68 h 68"/>
                <a:gd name="T42" fmla="*/ 26 w 56"/>
                <a:gd name="T43" fmla="*/ 66 h 68"/>
                <a:gd name="T44" fmla="*/ 26 w 56"/>
                <a:gd name="T45" fmla="*/ 66 h 68"/>
                <a:gd name="T46" fmla="*/ 36 w 56"/>
                <a:gd name="T47" fmla="*/ 56 h 68"/>
                <a:gd name="T48" fmla="*/ 48 w 56"/>
                <a:gd name="T49" fmla="*/ 42 h 68"/>
                <a:gd name="T50" fmla="*/ 52 w 56"/>
                <a:gd name="T51" fmla="*/ 34 h 68"/>
                <a:gd name="T52" fmla="*/ 56 w 56"/>
                <a:gd name="T53" fmla="*/ 26 h 68"/>
                <a:gd name="T54" fmla="*/ 56 w 56"/>
                <a:gd name="T55" fmla="*/ 20 h 68"/>
                <a:gd name="T56" fmla="*/ 54 w 56"/>
                <a:gd name="T57" fmla="*/ 12 h 68"/>
                <a:gd name="T58" fmla="*/ 54 w 56"/>
                <a:gd name="T59" fmla="*/ 12 h 68"/>
                <a:gd name="T60" fmla="*/ 50 w 56"/>
                <a:gd name="T61" fmla="*/ 10 h 68"/>
                <a:gd name="T62" fmla="*/ 48 w 56"/>
                <a:gd name="T63" fmla="*/ 10 h 68"/>
                <a:gd name="T64" fmla="*/ 48 w 56"/>
                <a:gd name="T65" fmla="*/ 10 h 68"/>
                <a:gd name="T66" fmla="*/ 34 w 56"/>
                <a:gd name="T67" fmla="*/ 12 h 68"/>
                <a:gd name="T68" fmla="*/ 34 w 56"/>
                <a:gd name="T69" fmla="*/ 12 h 68"/>
                <a:gd name="T70" fmla="*/ 28 w 56"/>
                <a:gd name="T71" fmla="*/ 14 h 68"/>
                <a:gd name="T72" fmla="*/ 20 w 56"/>
                <a:gd name="T73" fmla="*/ 14 h 68"/>
                <a:gd name="T74" fmla="*/ 20 w 56"/>
                <a:gd name="T75" fmla="*/ 14 h 68"/>
                <a:gd name="T76" fmla="*/ 16 w 56"/>
                <a:gd name="T77" fmla="*/ 14 h 68"/>
                <a:gd name="T78" fmla="*/ 16 w 56"/>
                <a:gd name="T79" fmla="*/ 14 h 68"/>
                <a:gd name="T80" fmla="*/ 14 w 56"/>
                <a:gd name="T81" fmla="*/ 10 h 68"/>
                <a:gd name="T82" fmla="*/ 12 w 56"/>
                <a:gd name="T83" fmla="*/ 6 h 68"/>
                <a:gd name="T84" fmla="*/ 10 w 56"/>
                <a:gd name="T85" fmla="*/ 2 h 68"/>
                <a:gd name="T86" fmla="*/ 6 w 56"/>
                <a:gd name="T87"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6" h="68">
                  <a:moveTo>
                    <a:pt x="6" y="0"/>
                  </a:moveTo>
                  <a:lnTo>
                    <a:pt x="6" y="0"/>
                  </a:lnTo>
                  <a:lnTo>
                    <a:pt x="4" y="0"/>
                  </a:lnTo>
                  <a:lnTo>
                    <a:pt x="4" y="4"/>
                  </a:lnTo>
                  <a:lnTo>
                    <a:pt x="4" y="4"/>
                  </a:lnTo>
                  <a:lnTo>
                    <a:pt x="2" y="6"/>
                  </a:lnTo>
                  <a:lnTo>
                    <a:pt x="0" y="8"/>
                  </a:lnTo>
                  <a:lnTo>
                    <a:pt x="2" y="14"/>
                  </a:lnTo>
                  <a:lnTo>
                    <a:pt x="2" y="14"/>
                  </a:lnTo>
                  <a:lnTo>
                    <a:pt x="4" y="18"/>
                  </a:lnTo>
                  <a:lnTo>
                    <a:pt x="8" y="22"/>
                  </a:lnTo>
                  <a:lnTo>
                    <a:pt x="8" y="22"/>
                  </a:lnTo>
                  <a:lnTo>
                    <a:pt x="8" y="26"/>
                  </a:lnTo>
                  <a:lnTo>
                    <a:pt x="8" y="32"/>
                  </a:lnTo>
                  <a:lnTo>
                    <a:pt x="8" y="42"/>
                  </a:lnTo>
                  <a:lnTo>
                    <a:pt x="8" y="42"/>
                  </a:lnTo>
                  <a:lnTo>
                    <a:pt x="12" y="58"/>
                  </a:lnTo>
                  <a:lnTo>
                    <a:pt x="14" y="66"/>
                  </a:lnTo>
                  <a:lnTo>
                    <a:pt x="16" y="68"/>
                  </a:lnTo>
                  <a:lnTo>
                    <a:pt x="20" y="68"/>
                  </a:lnTo>
                  <a:lnTo>
                    <a:pt x="20" y="68"/>
                  </a:lnTo>
                  <a:lnTo>
                    <a:pt x="26" y="66"/>
                  </a:lnTo>
                  <a:lnTo>
                    <a:pt x="26" y="66"/>
                  </a:lnTo>
                  <a:lnTo>
                    <a:pt x="36" y="56"/>
                  </a:lnTo>
                  <a:lnTo>
                    <a:pt x="48" y="42"/>
                  </a:lnTo>
                  <a:lnTo>
                    <a:pt x="52" y="34"/>
                  </a:lnTo>
                  <a:lnTo>
                    <a:pt x="56" y="26"/>
                  </a:lnTo>
                  <a:lnTo>
                    <a:pt x="56" y="20"/>
                  </a:lnTo>
                  <a:lnTo>
                    <a:pt x="54" y="12"/>
                  </a:lnTo>
                  <a:lnTo>
                    <a:pt x="54" y="12"/>
                  </a:lnTo>
                  <a:lnTo>
                    <a:pt x="50" y="10"/>
                  </a:lnTo>
                  <a:lnTo>
                    <a:pt x="48" y="10"/>
                  </a:lnTo>
                  <a:lnTo>
                    <a:pt x="48" y="10"/>
                  </a:lnTo>
                  <a:lnTo>
                    <a:pt x="34" y="12"/>
                  </a:lnTo>
                  <a:lnTo>
                    <a:pt x="34" y="12"/>
                  </a:lnTo>
                  <a:lnTo>
                    <a:pt x="28" y="14"/>
                  </a:lnTo>
                  <a:lnTo>
                    <a:pt x="20" y="14"/>
                  </a:lnTo>
                  <a:lnTo>
                    <a:pt x="20" y="14"/>
                  </a:lnTo>
                  <a:lnTo>
                    <a:pt x="16" y="14"/>
                  </a:lnTo>
                  <a:lnTo>
                    <a:pt x="16" y="14"/>
                  </a:lnTo>
                  <a:lnTo>
                    <a:pt x="14" y="10"/>
                  </a:lnTo>
                  <a:lnTo>
                    <a:pt x="12" y="6"/>
                  </a:lnTo>
                  <a:lnTo>
                    <a:pt x="10" y="2"/>
                  </a:lnTo>
                  <a:lnTo>
                    <a:pt x="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61" name="Freeform 146"/>
            <p:cNvSpPr>
              <a:spLocks/>
            </p:cNvSpPr>
            <p:nvPr/>
          </p:nvSpPr>
          <p:spPr bwMode="auto">
            <a:xfrm>
              <a:off x="3084" y="3112"/>
              <a:ext cx="74" cy="144"/>
            </a:xfrm>
            <a:custGeom>
              <a:avLst/>
              <a:gdLst>
                <a:gd name="T0" fmla="*/ 6 w 74"/>
                <a:gd name="T1" fmla="*/ 0 h 144"/>
                <a:gd name="T2" fmla="*/ 0 w 74"/>
                <a:gd name="T3" fmla="*/ 4 h 144"/>
                <a:gd name="T4" fmla="*/ 0 w 74"/>
                <a:gd name="T5" fmla="*/ 10 h 144"/>
                <a:gd name="T6" fmla="*/ 12 w 74"/>
                <a:gd name="T7" fmla="*/ 22 h 144"/>
                <a:gd name="T8" fmla="*/ 16 w 74"/>
                <a:gd name="T9" fmla="*/ 28 h 144"/>
                <a:gd name="T10" fmla="*/ 20 w 74"/>
                <a:gd name="T11" fmla="*/ 42 h 144"/>
                <a:gd name="T12" fmla="*/ 24 w 74"/>
                <a:gd name="T13" fmla="*/ 48 h 144"/>
                <a:gd name="T14" fmla="*/ 26 w 74"/>
                <a:gd name="T15" fmla="*/ 52 h 144"/>
                <a:gd name="T16" fmla="*/ 28 w 74"/>
                <a:gd name="T17" fmla="*/ 70 h 144"/>
                <a:gd name="T18" fmla="*/ 20 w 74"/>
                <a:gd name="T19" fmla="*/ 84 h 144"/>
                <a:gd name="T20" fmla="*/ 16 w 74"/>
                <a:gd name="T21" fmla="*/ 84 h 144"/>
                <a:gd name="T22" fmla="*/ 14 w 74"/>
                <a:gd name="T23" fmla="*/ 84 h 144"/>
                <a:gd name="T24" fmla="*/ 12 w 74"/>
                <a:gd name="T25" fmla="*/ 84 h 144"/>
                <a:gd name="T26" fmla="*/ 10 w 74"/>
                <a:gd name="T27" fmla="*/ 84 h 144"/>
                <a:gd name="T28" fmla="*/ 6 w 74"/>
                <a:gd name="T29" fmla="*/ 86 h 144"/>
                <a:gd name="T30" fmla="*/ 4 w 74"/>
                <a:gd name="T31" fmla="*/ 94 h 144"/>
                <a:gd name="T32" fmla="*/ 4 w 74"/>
                <a:gd name="T33" fmla="*/ 102 h 144"/>
                <a:gd name="T34" fmla="*/ 24 w 74"/>
                <a:gd name="T35" fmla="*/ 108 h 144"/>
                <a:gd name="T36" fmla="*/ 28 w 74"/>
                <a:gd name="T37" fmla="*/ 116 h 144"/>
                <a:gd name="T38" fmla="*/ 26 w 74"/>
                <a:gd name="T39" fmla="*/ 124 h 144"/>
                <a:gd name="T40" fmla="*/ 20 w 74"/>
                <a:gd name="T41" fmla="*/ 138 h 144"/>
                <a:gd name="T42" fmla="*/ 26 w 74"/>
                <a:gd name="T43" fmla="*/ 144 h 144"/>
                <a:gd name="T44" fmla="*/ 32 w 74"/>
                <a:gd name="T45" fmla="*/ 136 h 144"/>
                <a:gd name="T46" fmla="*/ 48 w 74"/>
                <a:gd name="T47" fmla="*/ 110 h 144"/>
                <a:gd name="T48" fmla="*/ 50 w 74"/>
                <a:gd name="T49" fmla="*/ 104 h 144"/>
                <a:gd name="T50" fmla="*/ 60 w 74"/>
                <a:gd name="T51" fmla="*/ 98 h 144"/>
                <a:gd name="T52" fmla="*/ 62 w 74"/>
                <a:gd name="T53" fmla="*/ 92 h 144"/>
                <a:gd name="T54" fmla="*/ 74 w 74"/>
                <a:gd name="T55" fmla="*/ 66 h 144"/>
                <a:gd name="T56" fmla="*/ 74 w 74"/>
                <a:gd name="T57" fmla="*/ 62 h 144"/>
                <a:gd name="T58" fmla="*/ 70 w 74"/>
                <a:gd name="T59" fmla="*/ 54 h 144"/>
                <a:gd name="T60" fmla="*/ 66 w 74"/>
                <a:gd name="T61" fmla="*/ 54 h 144"/>
                <a:gd name="T62" fmla="*/ 62 w 74"/>
                <a:gd name="T63" fmla="*/ 56 h 144"/>
                <a:gd name="T64" fmla="*/ 54 w 74"/>
                <a:gd name="T65" fmla="*/ 64 h 144"/>
                <a:gd name="T66" fmla="*/ 52 w 74"/>
                <a:gd name="T67" fmla="*/ 66 h 144"/>
                <a:gd name="T68" fmla="*/ 46 w 74"/>
                <a:gd name="T69" fmla="*/ 64 h 144"/>
                <a:gd name="T70" fmla="*/ 42 w 74"/>
                <a:gd name="T71" fmla="*/ 54 h 144"/>
                <a:gd name="T72" fmla="*/ 40 w 74"/>
                <a:gd name="T73" fmla="*/ 46 h 144"/>
                <a:gd name="T74" fmla="*/ 36 w 74"/>
                <a:gd name="T75" fmla="*/ 46 h 144"/>
                <a:gd name="T76" fmla="*/ 32 w 74"/>
                <a:gd name="T77" fmla="*/ 44 h 144"/>
                <a:gd name="T78" fmla="*/ 26 w 74"/>
                <a:gd name="T79" fmla="*/ 40 h 144"/>
                <a:gd name="T80" fmla="*/ 22 w 74"/>
                <a:gd name="T81" fmla="*/ 32 h 144"/>
                <a:gd name="T82" fmla="*/ 20 w 74"/>
                <a:gd name="T83" fmla="*/ 20 h 144"/>
                <a:gd name="T84" fmla="*/ 18 w 74"/>
                <a:gd name="T85" fmla="*/ 12 h 144"/>
                <a:gd name="T86" fmla="*/ 16 w 74"/>
                <a:gd name="T87" fmla="*/ 8 h 144"/>
                <a:gd name="T88" fmla="*/ 6 w 74"/>
                <a:gd name="T89" fmla="*/ 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4" h="144">
                  <a:moveTo>
                    <a:pt x="6" y="0"/>
                  </a:moveTo>
                  <a:lnTo>
                    <a:pt x="6" y="0"/>
                  </a:lnTo>
                  <a:lnTo>
                    <a:pt x="2" y="2"/>
                  </a:lnTo>
                  <a:lnTo>
                    <a:pt x="0" y="4"/>
                  </a:lnTo>
                  <a:lnTo>
                    <a:pt x="0" y="4"/>
                  </a:lnTo>
                  <a:lnTo>
                    <a:pt x="0" y="10"/>
                  </a:lnTo>
                  <a:lnTo>
                    <a:pt x="4" y="14"/>
                  </a:lnTo>
                  <a:lnTo>
                    <a:pt x="12" y="22"/>
                  </a:lnTo>
                  <a:lnTo>
                    <a:pt x="12" y="22"/>
                  </a:lnTo>
                  <a:lnTo>
                    <a:pt x="16" y="28"/>
                  </a:lnTo>
                  <a:lnTo>
                    <a:pt x="16" y="32"/>
                  </a:lnTo>
                  <a:lnTo>
                    <a:pt x="20" y="42"/>
                  </a:lnTo>
                  <a:lnTo>
                    <a:pt x="20" y="42"/>
                  </a:lnTo>
                  <a:lnTo>
                    <a:pt x="24" y="48"/>
                  </a:lnTo>
                  <a:lnTo>
                    <a:pt x="26" y="52"/>
                  </a:lnTo>
                  <a:lnTo>
                    <a:pt x="26" y="52"/>
                  </a:lnTo>
                  <a:lnTo>
                    <a:pt x="28" y="60"/>
                  </a:lnTo>
                  <a:lnTo>
                    <a:pt x="28" y="70"/>
                  </a:lnTo>
                  <a:lnTo>
                    <a:pt x="24" y="78"/>
                  </a:lnTo>
                  <a:lnTo>
                    <a:pt x="20" y="84"/>
                  </a:lnTo>
                  <a:lnTo>
                    <a:pt x="20" y="84"/>
                  </a:lnTo>
                  <a:lnTo>
                    <a:pt x="16" y="84"/>
                  </a:lnTo>
                  <a:lnTo>
                    <a:pt x="16" y="84"/>
                  </a:lnTo>
                  <a:lnTo>
                    <a:pt x="14" y="84"/>
                  </a:lnTo>
                  <a:lnTo>
                    <a:pt x="14" y="84"/>
                  </a:lnTo>
                  <a:lnTo>
                    <a:pt x="12" y="84"/>
                  </a:lnTo>
                  <a:lnTo>
                    <a:pt x="12" y="84"/>
                  </a:lnTo>
                  <a:lnTo>
                    <a:pt x="10" y="84"/>
                  </a:lnTo>
                  <a:lnTo>
                    <a:pt x="6" y="86"/>
                  </a:lnTo>
                  <a:lnTo>
                    <a:pt x="6" y="86"/>
                  </a:lnTo>
                  <a:lnTo>
                    <a:pt x="4" y="90"/>
                  </a:lnTo>
                  <a:lnTo>
                    <a:pt x="4" y="94"/>
                  </a:lnTo>
                  <a:lnTo>
                    <a:pt x="4" y="102"/>
                  </a:lnTo>
                  <a:lnTo>
                    <a:pt x="4" y="102"/>
                  </a:lnTo>
                  <a:lnTo>
                    <a:pt x="18" y="106"/>
                  </a:lnTo>
                  <a:lnTo>
                    <a:pt x="24" y="108"/>
                  </a:lnTo>
                  <a:lnTo>
                    <a:pt x="26" y="112"/>
                  </a:lnTo>
                  <a:lnTo>
                    <a:pt x="28" y="116"/>
                  </a:lnTo>
                  <a:lnTo>
                    <a:pt x="28" y="116"/>
                  </a:lnTo>
                  <a:lnTo>
                    <a:pt x="26" y="124"/>
                  </a:lnTo>
                  <a:lnTo>
                    <a:pt x="22" y="130"/>
                  </a:lnTo>
                  <a:lnTo>
                    <a:pt x="20" y="138"/>
                  </a:lnTo>
                  <a:lnTo>
                    <a:pt x="22" y="142"/>
                  </a:lnTo>
                  <a:lnTo>
                    <a:pt x="26" y="144"/>
                  </a:lnTo>
                  <a:lnTo>
                    <a:pt x="26" y="144"/>
                  </a:lnTo>
                  <a:lnTo>
                    <a:pt x="32" y="136"/>
                  </a:lnTo>
                  <a:lnTo>
                    <a:pt x="38" y="128"/>
                  </a:lnTo>
                  <a:lnTo>
                    <a:pt x="48" y="110"/>
                  </a:lnTo>
                  <a:lnTo>
                    <a:pt x="48" y="110"/>
                  </a:lnTo>
                  <a:lnTo>
                    <a:pt x="50" y="104"/>
                  </a:lnTo>
                  <a:lnTo>
                    <a:pt x="54" y="100"/>
                  </a:lnTo>
                  <a:lnTo>
                    <a:pt x="60" y="98"/>
                  </a:lnTo>
                  <a:lnTo>
                    <a:pt x="62" y="92"/>
                  </a:lnTo>
                  <a:lnTo>
                    <a:pt x="62" y="92"/>
                  </a:lnTo>
                  <a:lnTo>
                    <a:pt x="70" y="78"/>
                  </a:lnTo>
                  <a:lnTo>
                    <a:pt x="74" y="66"/>
                  </a:lnTo>
                  <a:lnTo>
                    <a:pt x="74" y="66"/>
                  </a:lnTo>
                  <a:lnTo>
                    <a:pt x="74" y="62"/>
                  </a:lnTo>
                  <a:lnTo>
                    <a:pt x="74" y="58"/>
                  </a:lnTo>
                  <a:lnTo>
                    <a:pt x="70" y="54"/>
                  </a:lnTo>
                  <a:lnTo>
                    <a:pt x="66" y="54"/>
                  </a:lnTo>
                  <a:lnTo>
                    <a:pt x="66" y="54"/>
                  </a:lnTo>
                  <a:lnTo>
                    <a:pt x="62" y="56"/>
                  </a:lnTo>
                  <a:lnTo>
                    <a:pt x="62" y="56"/>
                  </a:lnTo>
                  <a:lnTo>
                    <a:pt x="56" y="62"/>
                  </a:lnTo>
                  <a:lnTo>
                    <a:pt x="54" y="64"/>
                  </a:lnTo>
                  <a:lnTo>
                    <a:pt x="52" y="66"/>
                  </a:lnTo>
                  <a:lnTo>
                    <a:pt x="52" y="66"/>
                  </a:lnTo>
                  <a:lnTo>
                    <a:pt x="46" y="64"/>
                  </a:lnTo>
                  <a:lnTo>
                    <a:pt x="46" y="64"/>
                  </a:lnTo>
                  <a:lnTo>
                    <a:pt x="44" y="60"/>
                  </a:lnTo>
                  <a:lnTo>
                    <a:pt x="42" y="54"/>
                  </a:lnTo>
                  <a:lnTo>
                    <a:pt x="42" y="50"/>
                  </a:lnTo>
                  <a:lnTo>
                    <a:pt x="40" y="46"/>
                  </a:lnTo>
                  <a:lnTo>
                    <a:pt x="40" y="46"/>
                  </a:lnTo>
                  <a:lnTo>
                    <a:pt x="36" y="46"/>
                  </a:lnTo>
                  <a:lnTo>
                    <a:pt x="32" y="44"/>
                  </a:lnTo>
                  <a:lnTo>
                    <a:pt x="32" y="44"/>
                  </a:lnTo>
                  <a:lnTo>
                    <a:pt x="28" y="42"/>
                  </a:lnTo>
                  <a:lnTo>
                    <a:pt x="26" y="40"/>
                  </a:lnTo>
                  <a:lnTo>
                    <a:pt x="26" y="40"/>
                  </a:lnTo>
                  <a:lnTo>
                    <a:pt x="22" y="32"/>
                  </a:lnTo>
                  <a:lnTo>
                    <a:pt x="22" y="26"/>
                  </a:lnTo>
                  <a:lnTo>
                    <a:pt x="20" y="20"/>
                  </a:lnTo>
                  <a:lnTo>
                    <a:pt x="18" y="12"/>
                  </a:lnTo>
                  <a:lnTo>
                    <a:pt x="18" y="12"/>
                  </a:lnTo>
                  <a:lnTo>
                    <a:pt x="16" y="8"/>
                  </a:lnTo>
                  <a:lnTo>
                    <a:pt x="16" y="8"/>
                  </a:lnTo>
                  <a:lnTo>
                    <a:pt x="12" y="4"/>
                  </a:lnTo>
                  <a:lnTo>
                    <a:pt x="6"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62" name="Freeform 147"/>
            <p:cNvSpPr>
              <a:spLocks/>
            </p:cNvSpPr>
            <p:nvPr/>
          </p:nvSpPr>
          <p:spPr bwMode="auto">
            <a:xfrm>
              <a:off x="3084" y="3112"/>
              <a:ext cx="74" cy="144"/>
            </a:xfrm>
            <a:custGeom>
              <a:avLst/>
              <a:gdLst>
                <a:gd name="T0" fmla="*/ 6 w 74"/>
                <a:gd name="T1" fmla="*/ 0 h 144"/>
                <a:gd name="T2" fmla="*/ 0 w 74"/>
                <a:gd name="T3" fmla="*/ 4 h 144"/>
                <a:gd name="T4" fmla="*/ 0 w 74"/>
                <a:gd name="T5" fmla="*/ 10 h 144"/>
                <a:gd name="T6" fmla="*/ 12 w 74"/>
                <a:gd name="T7" fmla="*/ 22 h 144"/>
                <a:gd name="T8" fmla="*/ 16 w 74"/>
                <a:gd name="T9" fmla="*/ 28 h 144"/>
                <a:gd name="T10" fmla="*/ 20 w 74"/>
                <a:gd name="T11" fmla="*/ 42 h 144"/>
                <a:gd name="T12" fmla="*/ 24 w 74"/>
                <a:gd name="T13" fmla="*/ 48 h 144"/>
                <a:gd name="T14" fmla="*/ 26 w 74"/>
                <a:gd name="T15" fmla="*/ 52 h 144"/>
                <a:gd name="T16" fmla="*/ 28 w 74"/>
                <a:gd name="T17" fmla="*/ 70 h 144"/>
                <a:gd name="T18" fmla="*/ 20 w 74"/>
                <a:gd name="T19" fmla="*/ 84 h 144"/>
                <a:gd name="T20" fmla="*/ 16 w 74"/>
                <a:gd name="T21" fmla="*/ 84 h 144"/>
                <a:gd name="T22" fmla="*/ 14 w 74"/>
                <a:gd name="T23" fmla="*/ 84 h 144"/>
                <a:gd name="T24" fmla="*/ 12 w 74"/>
                <a:gd name="T25" fmla="*/ 84 h 144"/>
                <a:gd name="T26" fmla="*/ 10 w 74"/>
                <a:gd name="T27" fmla="*/ 84 h 144"/>
                <a:gd name="T28" fmla="*/ 6 w 74"/>
                <a:gd name="T29" fmla="*/ 86 h 144"/>
                <a:gd name="T30" fmla="*/ 4 w 74"/>
                <a:gd name="T31" fmla="*/ 94 h 144"/>
                <a:gd name="T32" fmla="*/ 4 w 74"/>
                <a:gd name="T33" fmla="*/ 102 h 144"/>
                <a:gd name="T34" fmla="*/ 24 w 74"/>
                <a:gd name="T35" fmla="*/ 108 h 144"/>
                <a:gd name="T36" fmla="*/ 28 w 74"/>
                <a:gd name="T37" fmla="*/ 116 h 144"/>
                <a:gd name="T38" fmla="*/ 26 w 74"/>
                <a:gd name="T39" fmla="*/ 124 h 144"/>
                <a:gd name="T40" fmla="*/ 20 w 74"/>
                <a:gd name="T41" fmla="*/ 138 h 144"/>
                <a:gd name="T42" fmla="*/ 26 w 74"/>
                <a:gd name="T43" fmla="*/ 144 h 144"/>
                <a:gd name="T44" fmla="*/ 32 w 74"/>
                <a:gd name="T45" fmla="*/ 136 h 144"/>
                <a:gd name="T46" fmla="*/ 48 w 74"/>
                <a:gd name="T47" fmla="*/ 110 h 144"/>
                <a:gd name="T48" fmla="*/ 50 w 74"/>
                <a:gd name="T49" fmla="*/ 104 h 144"/>
                <a:gd name="T50" fmla="*/ 60 w 74"/>
                <a:gd name="T51" fmla="*/ 98 h 144"/>
                <a:gd name="T52" fmla="*/ 62 w 74"/>
                <a:gd name="T53" fmla="*/ 92 h 144"/>
                <a:gd name="T54" fmla="*/ 74 w 74"/>
                <a:gd name="T55" fmla="*/ 66 h 144"/>
                <a:gd name="T56" fmla="*/ 74 w 74"/>
                <a:gd name="T57" fmla="*/ 62 h 144"/>
                <a:gd name="T58" fmla="*/ 70 w 74"/>
                <a:gd name="T59" fmla="*/ 54 h 144"/>
                <a:gd name="T60" fmla="*/ 66 w 74"/>
                <a:gd name="T61" fmla="*/ 54 h 144"/>
                <a:gd name="T62" fmla="*/ 62 w 74"/>
                <a:gd name="T63" fmla="*/ 56 h 144"/>
                <a:gd name="T64" fmla="*/ 54 w 74"/>
                <a:gd name="T65" fmla="*/ 64 h 144"/>
                <a:gd name="T66" fmla="*/ 52 w 74"/>
                <a:gd name="T67" fmla="*/ 66 h 144"/>
                <a:gd name="T68" fmla="*/ 46 w 74"/>
                <a:gd name="T69" fmla="*/ 64 h 144"/>
                <a:gd name="T70" fmla="*/ 42 w 74"/>
                <a:gd name="T71" fmla="*/ 54 h 144"/>
                <a:gd name="T72" fmla="*/ 40 w 74"/>
                <a:gd name="T73" fmla="*/ 46 h 144"/>
                <a:gd name="T74" fmla="*/ 36 w 74"/>
                <a:gd name="T75" fmla="*/ 46 h 144"/>
                <a:gd name="T76" fmla="*/ 32 w 74"/>
                <a:gd name="T77" fmla="*/ 44 h 144"/>
                <a:gd name="T78" fmla="*/ 26 w 74"/>
                <a:gd name="T79" fmla="*/ 40 h 144"/>
                <a:gd name="T80" fmla="*/ 22 w 74"/>
                <a:gd name="T81" fmla="*/ 32 h 144"/>
                <a:gd name="T82" fmla="*/ 20 w 74"/>
                <a:gd name="T83" fmla="*/ 20 h 144"/>
                <a:gd name="T84" fmla="*/ 18 w 74"/>
                <a:gd name="T85" fmla="*/ 12 h 144"/>
                <a:gd name="T86" fmla="*/ 16 w 74"/>
                <a:gd name="T87" fmla="*/ 8 h 144"/>
                <a:gd name="T88" fmla="*/ 6 w 74"/>
                <a:gd name="T89" fmla="*/ 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4" h="144">
                  <a:moveTo>
                    <a:pt x="6" y="0"/>
                  </a:moveTo>
                  <a:lnTo>
                    <a:pt x="6" y="0"/>
                  </a:lnTo>
                  <a:lnTo>
                    <a:pt x="2" y="2"/>
                  </a:lnTo>
                  <a:lnTo>
                    <a:pt x="0" y="4"/>
                  </a:lnTo>
                  <a:lnTo>
                    <a:pt x="0" y="4"/>
                  </a:lnTo>
                  <a:lnTo>
                    <a:pt x="0" y="10"/>
                  </a:lnTo>
                  <a:lnTo>
                    <a:pt x="4" y="14"/>
                  </a:lnTo>
                  <a:lnTo>
                    <a:pt x="12" y="22"/>
                  </a:lnTo>
                  <a:lnTo>
                    <a:pt x="12" y="22"/>
                  </a:lnTo>
                  <a:lnTo>
                    <a:pt x="16" y="28"/>
                  </a:lnTo>
                  <a:lnTo>
                    <a:pt x="16" y="32"/>
                  </a:lnTo>
                  <a:lnTo>
                    <a:pt x="20" y="42"/>
                  </a:lnTo>
                  <a:lnTo>
                    <a:pt x="20" y="42"/>
                  </a:lnTo>
                  <a:lnTo>
                    <a:pt x="24" y="48"/>
                  </a:lnTo>
                  <a:lnTo>
                    <a:pt x="26" y="52"/>
                  </a:lnTo>
                  <a:lnTo>
                    <a:pt x="26" y="52"/>
                  </a:lnTo>
                  <a:lnTo>
                    <a:pt x="28" y="60"/>
                  </a:lnTo>
                  <a:lnTo>
                    <a:pt x="28" y="70"/>
                  </a:lnTo>
                  <a:lnTo>
                    <a:pt x="24" y="78"/>
                  </a:lnTo>
                  <a:lnTo>
                    <a:pt x="20" y="84"/>
                  </a:lnTo>
                  <a:lnTo>
                    <a:pt x="20" y="84"/>
                  </a:lnTo>
                  <a:lnTo>
                    <a:pt x="16" y="84"/>
                  </a:lnTo>
                  <a:lnTo>
                    <a:pt x="16" y="84"/>
                  </a:lnTo>
                  <a:lnTo>
                    <a:pt x="14" y="84"/>
                  </a:lnTo>
                  <a:lnTo>
                    <a:pt x="14" y="84"/>
                  </a:lnTo>
                  <a:lnTo>
                    <a:pt x="12" y="84"/>
                  </a:lnTo>
                  <a:lnTo>
                    <a:pt x="12" y="84"/>
                  </a:lnTo>
                  <a:lnTo>
                    <a:pt x="10" y="84"/>
                  </a:lnTo>
                  <a:lnTo>
                    <a:pt x="6" y="86"/>
                  </a:lnTo>
                  <a:lnTo>
                    <a:pt x="6" y="86"/>
                  </a:lnTo>
                  <a:lnTo>
                    <a:pt x="4" y="90"/>
                  </a:lnTo>
                  <a:lnTo>
                    <a:pt x="4" y="94"/>
                  </a:lnTo>
                  <a:lnTo>
                    <a:pt x="4" y="102"/>
                  </a:lnTo>
                  <a:lnTo>
                    <a:pt x="4" y="102"/>
                  </a:lnTo>
                  <a:lnTo>
                    <a:pt x="18" y="106"/>
                  </a:lnTo>
                  <a:lnTo>
                    <a:pt x="24" y="108"/>
                  </a:lnTo>
                  <a:lnTo>
                    <a:pt x="26" y="112"/>
                  </a:lnTo>
                  <a:lnTo>
                    <a:pt x="28" y="116"/>
                  </a:lnTo>
                  <a:lnTo>
                    <a:pt x="28" y="116"/>
                  </a:lnTo>
                  <a:lnTo>
                    <a:pt x="26" y="124"/>
                  </a:lnTo>
                  <a:lnTo>
                    <a:pt x="22" y="130"/>
                  </a:lnTo>
                  <a:lnTo>
                    <a:pt x="20" y="138"/>
                  </a:lnTo>
                  <a:lnTo>
                    <a:pt x="22" y="142"/>
                  </a:lnTo>
                  <a:lnTo>
                    <a:pt x="26" y="144"/>
                  </a:lnTo>
                  <a:lnTo>
                    <a:pt x="26" y="144"/>
                  </a:lnTo>
                  <a:lnTo>
                    <a:pt x="32" y="136"/>
                  </a:lnTo>
                  <a:lnTo>
                    <a:pt x="38" y="128"/>
                  </a:lnTo>
                  <a:lnTo>
                    <a:pt x="48" y="110"/>
                  </a:lnTo>
                  <a:lnTo>
                    <a:pt x="48" y="110"/>
                  </a:lnTo>
                  <a:lnTo>
                    <a:pt x="50" y="104"/>
                  </a:lnTo>
                  <a:lnTo>
                    <a:pt x="54" y="100"/>
                  </a:lnTo>
                  <a:lnTo>
                    <a:pt x="60" y="98"/>
                  </a:lnTo>
                  <a:lnTo>
                    <a:pt x="62" y="92"/>
                  </a:lnTo>
                  <a:lnTo>
                    <a:pt x="62" y="92"/>
                  </a:lnTo>
                  <a:lnTo>
                    <a:pt x="70" y="78"/>
                  </a:lnTo>
                  <a:lnTo>
                    <a:pt x="74" y="66"/>
                  </a:lnTo>
                  <a:lnTo>
                    <a:pt x="74" y="66"/>
                  </a:lnTo>
                  <a:lnTo>
                    <a:pt x="74" y="62"/>
                  </a:lnTo>
                  <a:lnTo>
                    <a:pt x="74" y="58"/>
                  </a:lnTo>
                  <a:lnTo>
                    <a:pt x="70" y="54"/>
                  </a:lnTo>
                  <a:lnTo>
                    <a:pt x="66" y="54"/>
                  </a:lnTo>
                  <a:lnTo>
                    <a:pt x="66" y="54"/>
                  </a:lnTo>
                  <a:lnTo>
                    <a:pt x="62" y="56"/>
                  </a:lnTo>
                  <a:lnTo>
                    <a:pt x="62" y="56"/>
                  </a:lnTo>
                  <a:lnTo>
                    <a:pt x="56" y="62"/>
                  </a:lnTo>
                  <a:lnTo>
                    <a:pt x="54" y="64"/>
                  </a:lnTo>
                  <a:lnTo>
                    <a:pt x="52" y="66"/>
                  </a:lnTo>
                  <a:lnTo>
                    <a:pt x="52" y="66"/>
                  </a:lnTo>
                  <a:lnTo>
                    <a:pt x="46" y="64"/>
                  </a:lnTo>
                  <a:lnTo>
                    <a:pt x="46" y="64"/>
                  </a:lnTo>
                  <a:lnTo>
                    <a:pt x="44" y="60"/>
                  </a:lnTo>
                  <a:lnTo>
                    <a:pt x="42" y="54"/>
                  </a:lnTo>
                  <a:lnTo>
                    <a:pt x="42" y="50"/>
                  </a:lnTo>
                  <a:lnTo>
                    <a:pt x="40" y="46"/>
                  </a:lnTo>
                  <a:lnTo>
                    <a:pt x="40" y="46"/>
                  </a:lnTo>
                  <a:lnTo>
                    <a:pt x="36" y="46"/>
                  </a:lnTo>
                  <a:lnTo>
                    <a:pt x="32" y="44"/>
                  </a:lnTo>
                  <a:lnTo>
                    <a:pt x="32" y="44"/>
                  </a:lnTo>
                  <a:lnTo>
                    <a:pt x="28" y="42"/>
                  </a:lnTo>
                  <a:lnTo>
                    <a:pt x="26" y="40"/>
                  </a:lnTo>
                  <a:lnTo>
                    <a:pt x="26" y="40"/>
                  </a:lnTo>
                  <a:lnTo>
                    <a:pt x="22" y="32"/>
                  </a:lnTo>
                  <a:lnTo>
                    <a:pt x="22" y="26"/>
                  </a:lnTo>
                  <a:lnTo>
                    <a:pt x="20" y="20"/>
                  </a:lnTo>
                  <a:lnTo>
                    <a:pt x="18" y="12"/>
                  </a:lnTo>
                  <a:lnTo>
                    <a:pt x="18" y="12"/>
                  </a:lnTo>
                  <a:lnTo>
                    <a:pt x="16" y="8"/>
                  </a:lnTo>
                  <a:lnTo>
                    <a:pt x="16" y="8"/>
                  </a:lnTo>
                  <a:lnTo>
                    <a:pt x="12" y="4"/>
                  </a:lnTo>
                  <a:lnTo>
                    <a:pt x="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63" name="Freeform 148"/>
            <p:cNvSpPr>
              <a:spLocks/>
            </p:cNvSpPr>
            <p:nvPr/>
          </p:nvSpPr>
          <p:spPr bwMode="auto">
            <a:xfrm>
              <a:off x="2974" y="3232"/>
              <a:ext cx="124" cy="138"/>
            </a:xfrm>
            <a:custGeom>
              <a:avLst/>
              <a:gdLst>
                <a:gd name="T0" fmla="*/ 102 w 124"/>
                <a:gd name="T1" fmla="*/ 0 h 138"/>
                <a:gd name="T2" fmla="*/ 100 w 124"/>
                <a:gd name="T3" fmla="*/ 0 h 138"/>
                <a:gd name="T4" fmla="*/ 92 w 124"/>
                <a:gd name="T5" fmla="*/ 4 h 138"/>
                <a:gd name="T6" fmla="*/ 88 w 124"/>
                <a:gd name="T7" fmla="*/ 12 h 138"/>
                <a:gd name="T8" fmla="*/ 66 w 124"/>
                <a:gd name="T9" fmla="*/ 48 h 138"/>
                <a:gd name="T10" fmla="*/ 58 w 124"/>
                <a:gd name="T11" fmla="*/ 54 h 138"/>
                <a:gd name="T12" fmla="*/ 50 w 124"/>
                <a:gd name="T13" fmla="*/ 58 h 138"/>
                <a:gd name="T14" fmla="*/ 34 w 124"/>
                <a:gd name="T15" fmla="*/ 74 h 138"/>
                <a:gd name="T16" fmla="*/ 26 w 124"/>
                <a:gd name="T17" fmla="*/ 80 h 138"/>
                <a:gd name="T18" fmla="*/ 10 w 124"/>
                <a:gd name="T19" fmla="*/ 92 h 138"/>
                <a:gd name="T20" fmla="*/ 4 w 124"/>
                <a:gd name="T21" fmla="*/ 98 h 138"/>
                <a:gd name="T22" fmla="*/ 0 w 124"/>
                <a:gd name="T23" fmla="*/ 110 h 138"/>
                <a:gd name="T24" fmla="*/ 8 w 124"/>
                <a:gd name="T25" fmla="*/ 114 h 138"/>
                <a:gd name="T26" fmla="*/ 24 w 124"/>
                <a:gd name="T27" fmla="*/ 118 h 138"/>
                <a:gd name="T28" fmla="*/ 28 w 124"/>
                <a:gd name="T29" fmla="*/ 122 h 138"/>
                <a:gd name="T30" fmla="*/ 28 w 124"/>
                <a:gd name="T31" fmla="*/ 130 h 138"/>
                <a:gd name="T32" fmla="*/ 32 w 124"/>
                <a:gd name="T33" fmla="*/ 136 h 138"/>
                <a:gd name="T34" fmla="*/ 36 w 124"/>
                <a:gd name="T35" fmla="*/ 138 h 138"/>
                <a:gd name="T36" fmla="*/ 40 w 124"/>
                <a:gd name="T37" fmla="*/ 136 h 138"/>
                <a:gd name="T38" fmla="*/ 44 w 124"/>
                <a:gd name="T39" fmla="*/ 132 h 138"/>
                <a:gd name="T40" fmla="*/ 54 w 124"/>
                <a:gd name="T41" fmla="*/ 126 h 138"/>
                <a:gd name="T42" fmla="*/ 64 w 124"/>
                <a:gd name="T43" fmla="*/ 120 h 138"/>
                <a:gd name="T44" fmla="*/ 66 w 124"/>
                <a:gd name="T45" fmla="*/ 116 h 138"/>
                <a:gd name="T46" fmla="*/ 70 w 124"/>
                <a:gd name="T47" fmla="*/ 102 h 138"/>
                <a:gd name="T48" fmla="*/ 72 w 124"/>
                <a:gd name="T49" fmla="*/ 94 h 138"/>
                <a:gd name="T50" fmla="*/ 76 w 124"/>
                <a:gd name="T51" fmla="*/ 84 h 138"/>
                <a:gd name="T52" fmla="*/ 84 w 124"/>
                <a:gd name="T53" fmla="*/ 78 h 138"/>
                <a:gd name="T54" fmla="*/ 94 w 124"/>
                <a:gd name="T55" fmla="*/ 76 h 138"/>
                <a:gd name="T56" fmla="*/ 98 w 124"/>
                <a:gd name="T57" fmla="*/ 72 h 138"/>
                <a:gd name="T58" fmla="*/ 98 w 124"/>
                <a:gd name="T59" fmla="*/ 64 h 138"/>
                <a:gd name="T60" fmla="*/ 100 w 124"/>
                <a:gd name="T61" fmla="*/ 58 h 138"/>
                <a:gd name="T62" fmla="*/ 108 w 124"/>
                <a:gd name="T63" fmla="*/ 50 h 138"/>
                <a:gd name="T64" fmla="*/ 118 w 124"/>
                <a:gd name="T65" fmla="*/ 44 h 138"/>
                <a:gd name="T66" fmla="*/ 122 w 124"/>
                <a:gd name="T67" fmla="*/ 34 h 138"/>
                <a:gd name="T68" fmla="*/ 124 w 124"/>
                <a:gd name="T69" fmla="*/ 22 h 138"/>
                <a:gd name="T70" fmla="*/ 120 w 124"/>
                <a:gd name="T71" fmla="*/ 18 h 138"/>
                <a:gd name="T72" fmla="*/ 112 w 124"/>
                <a:gd name="T73" fmla="*/ 18 h 138"/>
                <a:gd name="T74" fmla="*/ 108 w 124"/>
                <a:gd name="T75" fmla="*/ 16 h 138"/>
                <a:gd name="T76" fmla="*/ 108 w 124"/>
                <a:gd name="T77" fmla="*/ 6 h 138"/>
                <a:gd name="T78" fmla="*/ 106 w 124"/>
                <a:gd name="T79"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4" h="138">
                  <a:moveTo>
                    <a:pt x="102" y="0"/>
                  </a:moveTo>
                  <a:lnTo>
                    <a:pt x="102" y="0"/>
                  </a:lnTo>
                  <a:lnTo>
                    <a:pt x="100" y="0"/>
                  </a:lnTo>
                  <a:lnTo>
                    <a:pt x="100" y="0"/>
                  </a:lnTo>
                  <a:lnTo>
                    <a:pt x="96" y="2"/>
                  </a:lnTo>
                  <a:lnTo>
                    <a:pt x="92" y="4"/>
                  </a:lnTo>
                  <a:lnTo>
                    <a:pt x="88" y="12"/>
                  </a:lnTo>
                  <a:lnTo>
                    <a:pt x="88" y="12"/>
                  </a:lnTo>
                  <a:lnTo>
                    <a:pt x="80" y="30"/>
                  </a:lnTo>
                  <a:lnTo>
                    <a:pt x="66" y="48"/>
                  </a:lnTo>
                  <a:lnTo>
                    <a:pt x="66" y="48"/>
                  </a:lnTo>
                  <a:lnTo>
                    <a:pt x="58" y="54"/>
                  </a:lnTo>
                  <a:lnTo>
                    <a:pt x="50" y="58"/>
                  </a:lnTo>
                  <a:lnTo>
                    <a:pt x="50" y="58"/>
                  </a:lnTo>
                  <a:lnTo>
                    <a:pt x="42" y="66"/>
                  </a:lnTo>
                  <a:lnTo>
                    <a:pt x="34" y="74"/>
                  </a:lnTo>
                  <a:lnTo>
                    <a:pt x="34" y="74"/>
                  </a:lnTo>
                  <a:lnTo>
                    <a:pt x="26" y="80"/>
                  </a:lnTo>
                  <a:lnTo>
                    <a:pt x="18" y="86"/>
                  </a:lnTo>
                  <a:lnTo>
                    <a:pt x="10" y="92"/>
                  </a:lnTo>
                  <a:lnTo>
                    <a:pt x="4" y="98"/>
                  </a:lnTo>
                  <a:lnTo>
                    <a:pt x="4" y="98"/>
                  </a:lnTo>
                  <a:lnTo>
                    <a:pt x="0" y="104"/>
                  </a:lnTo>
                  <a:lnTo>
                    <a:pt x="0" y="110"/>
                  </a:lnTo>
                  <a:lnTo>
                    <a:pt x="4" y="112"/>
                  </a:lnTo>
                  <a:lnTo>
                    <a:pt x="8" y="114"/>
                  </a:lnTo>
                  <a:lnTo>
                    <a:pt x="20" y="116"/>
                  </a:lnTo>
                  <a:lnTo>
                    <a:pt x="24" y="118"/>
                  </a:lnTo>
                  <a:lnTo>
                    <a:pt x="28" y="122"/>
                  </a:lnTo>
                  <a:lnTo>
                    <a:pt x="28" y="122"/>
                  </a:lnTo>
                  <a:lnTo>
                    <a:pt x="28" y="126"/>
                  </a:lnTo>
                  <a:lnTo>
                    <a:pt x="28" y="130"/>
                  </a:lnTo>
                  <a:lnTo>
                    <a:pt x="30" y="134"/>
                  </a:lnTo>
                  <a:lnTo>
                    <a:pt x="32" y="136"/>
                  </a:lnTo>
                  <a:lnTo>
                    <a:pt x="32" y="136"/>
                  </a:lnTo>
                  <a:lnTo>
                    <a:pt x="36" y="138"/>
                  </a:lnTo>
                  <a:lnTo>
                    <a:pt x="36" y="138"/>
                  </a:lnTo>
                  <a:lnTo>
                    <a:pt x="40" y="136"/>
                  </a:lnTo>
                  <a:lnTo>
                    <a:pt x="44" y="132"/>
                  </a:lnTo>
                  <a:lnTo>
                    <a:pt x="44" y="132"/>
                  </a:lnTo>
                  <a:lnTo>
                    <a:pt x="50" y="128"/>
                  </a:lnTo>
                  <a:lnTo>
                    <a:pt x="54" y="126"/>
                  </a:lnTo>
                  <a:lnTo>
                    <a:pt x="60" y="124"/>
                  </a:lnTo>
                  <a:lnTo>
                    <a:pt x="64" y="120"/>
                  </a:lnTo>
                  <a:lnTo>
                    <a:pt x="64" y="120"/>
                  </a:lnTo>
                  <a:lnTo>
                    <a:pt x="66" y="116"/>
                  </a:lnTo>
                  <a:lnTo>
                    <a:pt x="68" y="112"/>
                  </a:lnTo>
                  <a:lnTo>
                    <a:pt x="70" y="102"/>
                  </a:lnTo>
                  <a:lnTo>
                    <a:pt x="70" y="102"/>
                  </a:lnTo>
                  <a:lnTo>
                    <a:pt x="72" y="94"/>
                  </a:lnTo>
                  <a:lnTo>
                    <a:pt x="76" y="84"/>
                  </a:lnTo>
                  <a:lnTo>
                    <a:pt x="76" y="84"/>
                  </a:lnTo>
                  <a:lnTo>
                    <a:pt x="80" y="80"/>
                  </a:lnTo>
                  <a:lnTo>
                    <a:pt x="84" y="78"/>
                  </a:lnTo>
                  <a:lnTo>
                    <a:pt x="90" y="78"/>
                  </a:lnTo>
                  <a:lnTo>
                    <a:pt x="94" y="76"/>
                  </a:lnTo>
                  <a:lnTo>
                    <a:pt x="94" y="76"/>
                  </a:lnTo>
                  <a:lnTo>
                    <a:pt x="98" y="72"/>
                  </a:lnTo>
                  <a:lnTo>
                    <a:pt x="98" y="68"/>
                  </a:lnTo>
                  <a:lnTo>
                    <a:pt x="98" y="64"/>
                  </a:lnTo>
                  <a:lnTo>
                    <a:pt x="100" y="58"/>
                  </a:lnTo>
                  <a:lnTo>
                    <a:pt x="100" y="58"/>
                  </a:lnTo>
                  <a:lnTo>
                    <a:pt x="104" y="54"/>
                  </a:lnTo>
                  <a:lnTo>
                    <a:pt x="108" y="50"/>
                  </a:lnTo>
                  <a:lnTo>
                    <a:pt x="114" y="48"/>
                  </a:lnTo>
                  <a:lnTo>
                    <a:pt x="118" y="44"/>
                  </a:lnTo>
                  <a:lnTo>
                    <a:pt x="118" y="44"/>
                  </a:lnTo>
                  <a:lnTo>
                    <a:pt x="122" y="34"/>
                  </a:lnTo>
                  <a:lnTo>
                    <a:pt x="124" y="28"/>
                  </a:lnTo>
                  <a:lnTo>
                    <a:pt x="124" y="22"/>
                  </a:lnTo>
                  <a:lnTo>
                    <a:pt x="124" y="22"/>
                  </a:lnTo>
                  <a:lnTo>
                    <a:pt x="120" y="18"/>
                  </a:lnTo>
                  <a:lnTo>
                    <a:pt x="116" y="18"/>
                  </a:lnTo>
                  <a:lnTo>
                    <a:pt x="112" y="18"/>
                  </a:lnTo>
                  <a:lnTo>
                    <a:pt x="108" y="16"/>
                  </a:lnTo>
                  <a:lnTo>
                    <a:pt x="108" y="16"/>
                  </a:lnTo>
                  <a:lnTo>
                    <a:pt x="108" y="10"/>
                  </a:lnTo>
                  <a:lnTo>
                    <a:pt x="108" y="6"/>
                  </a:lnTo>
                  <a:lnTo>
                    <a:pt x="108" y="2"/>
                  </a:lnTo>
                  <a:lnTo>
                    <a:pt x="106" y="0"/>
                  </a:lnTo>
                  <a:lnTo>
                    <a:pt x="102"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64" name="Freeform 149"/>
            <p:cNvSpPr>
              <a:spLocks/>
            </p:cNvSpPr>
            <p:nvPr/>
          </p:nvSpPr>
          <p:spPr bwMode="auto">
            <a:xfrm>
              <a:off x="2974" y="3232"/>
              <a:ext cx="124" cy="138"/>
            </a:xfrm>
            <a:custGeom>
              <a:avLst/>
              <a:gdLst>
                <a:gd name="T0" fmla="*/ 102 w 124"/>
                <a:gd name="T1" fmla="*/ 0 h 138"/>
                <a:gd name="T2" fmla="*/ 100 w 124"/>
                <a:gd name="T3" fmla="*/ 0 h 138"/>
                <a:gd name="T4" fmla="*/ 92 w 124"/>
                <a:gd name="T5" fmla="*/ 4 h 138"/>
                <a:gd name="T6" fmla="*/ 88 w 124"/>
                <a:gd name="T7" fmla="*/ 12 h 138"/>
                <a:gd name="T8" fmla="*/ 66 w 124"/>
                <a:gd name="T9" fmla="*/ 48 h 138"/>
                <a:gd name="T10" fmla="*/ 58 w 124"/>
                <a:gd name="T11" fmla="*/ 54 h 138"/>
                <a:gd name="T12" fmla="*/ 50 w 124"/>
                <a:gd name="T13" fmla="*/ 58 h 138"/>
                <a:gd name="T14" fmla="*/ 34 w 124"/>
                <a:gd name="T15" fmla="*/ 74 h 138"/>
                <a:gd name="T16" fmla="*/ 26 w 124"/>
                <a:gd name="T17" fmla="*/ 80 h 138"/>
                <a:gd name="T18" fmla="*/ 10 w 124"/>
                <a:gd name="T19" fmla="*/ 92 h 138"/>
                <a:gd name="T20" fmla="*/ 4 w 124"/>
                <a:gd name="T21" fmla="*/ 98 h 138"/>
                <a:gd name="T22" fmla="*/ 0 w 124"/>
                <a:gd name="T23" fmla="*/ 110 h 138"/>
                <a:gd name="T24" fmla="*/ 8 w 124"/>
                <a:gd name="T25" fmla="*/ 114 h 138"/>
                <a:gd name="T26" fmla="*/ 24 w 124"/>
                <a:gd name="T27" fmla="*/ 118 h 138"/>
                <a:gd name="T28" fmla="*/ 28 w 124"/>
                <a:gd name="T29" fmla="*/ 122 h 138"/>
                <a:gd name="T30" fmla="*/ 28 w 124"/>
                <a:gd name="T31" fmla="*/ 130 h 138"/>
                <a:gd name="T32" fmla="*/ 32 w 124"/>
                <a:gd name="T33" fmla="*/ 136 h 138"/>
                <a:gd name="T34" fmla="*/ 36 w 124"/>
                <a:gd name="T35" fmla="*/ 138 h 138"/>
                <a:gd name="T36" fmla="*/ 40 w 124"/>
                <a:gd name="T37" fmla="*/ 136 h 138"/>
                <a:gd name="T38" fmla="*/ 44 w 124"/>
                <a:gd name="T39" fmla="*/ 132 h 138"/>
                <a:gd name="T40" fmla="*/ 54 w 124"/>
                <a:gd name="T41" fmla="*/ 126 h 138"/>
                <a:gd name="T42" fmla="*/ 64 w 124"/>
                <a:gd name="T43" fmla="*/ 120 h 138"/>
                <a:gd name="T44" fmla="*/ 66 w 124"/>
                <a:gd name="T45" fmla="*/ 116 h 138"/>
                <a:gd name="T46" fmla="*/ 70 w 124"/>
                <a:gd name="T47" fmla="*/ 102 h 138"/>
                <a:gd name="T48" fmla="*/ 72 w 124"/>
                <a:gd name="T49" fmla="*/ 94 h 138"/>
                <a:gd name="T50" fmla="*/ 76 w 124"/>
                <a:gd name="T51" fmla="*/ 84 h 138"/>
                <a:gd name="T52" fmla="*/ 84 w 124"/>
                <a:gd name="T53" fmla="*/ 78 h 138"/>
                <a:gd name="T54" fmla="*/ 94 w 124"/>
                <a:gd name="T55" fmla="*/ 76 h 138"/>
                <a:gd name="T56" fmla="*/ 98 w 124"/>
                <a:gd name="T57" fmla="*/ 72 h 138"/>
                <a:gd name="T58" fmla="*/ 98 w 124"/>
                <a:gd name="T59" fmla="*/ 64 h 138"/>
                <a:gd name="T60" fmla="*/ 100 w 124"/>
                <a:gd name="T61" fmla="*/ 58 h 138"/>
                <a:gd name="T62" fmla="*/ 108 w 124"/>
                <a:gd name="T63" fmla="*/ 50 h 138"/>
                <a:gd name="T64" fmla="*/ 118 w 124"/>
                <a:gd name="T65" fmla="*/ 44 h 138"/>
                <a:gd name="T66" fmla="*/ 122 w 124"/>
                <a:gd name="T67" fmla="*/ 34 h 138"/>
                <a:gd name="T68" fmla="*/ 124 w 124"/>
                <a:gd name="T69" fmla="*/ 22 h 138"/>
                <a:gd name="T70" fmla="*/ 120 w 124"/>
                <a:gd name="T71" fmla="*/ 18 h 138"/>
                <a:gd name="T72" fmla="*/ 112 w 124"/>
                <a:gd name="T73" fmla="*/ 18 h 138"/>
                <a:gd name="T74" fmla="*/ 108 w 124"/>
                <a:gd name="T75" fmla="*/ 16 h 138"/>
                <a:gd name="T76" fmla="*/ 108 w 124"/>
                <a:gd name="T77" fmla="*/ 6 h 138"/>
                <a:gd name="T78" fmla="*/ 106 w 124"/>
                <a:gd name="T79"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4" h="138">
                  <a:moveTo>
                    <a:pt x="102" y="0"/>
                  </a:moveTo>
                  <a:lnTo>
                    <a:pt x="102" y="0"/>
                  </a:lnTo>
                  <a:lnTo>
                    <a:pt x="100" y="0"/>
                  </a:lnTo>
                  <a:lnTo>
                    <a:pt x="100" y="0"/>
                  </a:lnTo>
                  <a:lnTo>
                    <a:pt x="96" y="2"/>
                  </a:lnTo>
                  <a:lnTo>
                    <a:pt x="92" y="4"/>
                  </a:lnTo>
                  <a:lnTo>
                    <a:pt x="88" y="12"/>
                  </a:lnTo>
                  <a:lnTo>
                    <a:pt x="88" y="12"/>
                  </a:lnTo>
                  <a:lnTo>
                    <a:pt x="80" y="30"/>
                  </a:lnTo>
                  <a:lnTo>
                    <a:pt x="66" y="48"/>
                  </a:lnTo>
                  <a:lnTo>
                    <a:pt x="66" y="48"/>
                  </a:lnTo>
                  <a:lnTo>
                    <a:pt x="58" y="54"/>
                  </a:lnTo>
                  <a:lnTo>
                    <a:pt x="50" y="58"/>
                  </a:lnTo>
                  <a:lnTo>
                    <a:pt x="50" y="58"/>
                  </a:lnTo>
                  <a:lnTo>
                    <a:pt x="42" y="66"/>
                  </a:lnTo>
                  <a:lnTo>
                    <a:pt x="34" y="74"/>
                  </a:lnTo>
                  <a:lnTo>
                    <a:pt x="34" y="74"/>
                  </a:lnTo>
                  <a:lnTo>
                    <a:pt x="26" y="80"/>
                  </a:lnTo>
                  <a:lnTo>
                    <a:pt x="18" y="86"/>
                  </a:lnTo>
                  <a:lnTo>
                    <a:pt x="10" y="92"/>
                  </a:lnTo>
                  <a:lnTo>
                    <a:pt x="4" y="98"/>
                  </a:lnTo>
                  <a:lnTo>
                    <a:pt x="4" y="98"/>
                  </a:lnTo>
                  <a:lnTo>
                    <a:pt x="0" y="104"/>
                  </a:lnTo>
                  <a:lnTo>
                    <a:pt x="0" y="110"/>
                  </a:lnTo>
                  <a:lnTo>
                    <a:pt x="4" y="112"/>
                  </a:lnTo>
                  <a:lnTo>
                    <a:pt x="8" y="114"/>
                  </a:lnTo>
                  <a:lnTo>
                    <a:pt x="20" y="116"/>
                  </a:lnTo>
                  <a:lnTo>
                    <a:pt x="24" y="118"/>
                  </a:lnTo>
                  <a:lnTo>
                    <a:pt x="28" y="122"/>
                  </a:lnTo>
                  <a:lnTo>
                    <a:pt x="28" y="122"/>
                  </a:lnTo>
                  <a:lnTo>
                    <a:pt x="28" y="126"/>
                  </a:lnTo>
                  <a:lnTo>
                    <a:pt x="28" y="130"/>
                  </a:lnTo>
                  <a:lnTo>
                    <a:pt x="30" y="134"/>
                  </a:lnTo>
                  <a:lnTo>
                    <a:pt x="32" y="136"/>
                  </a:lnTo>
                  <a:lnTo>
                    <a:pt x="32" y="136"/>
                  </a:lnTo>
                  <a:lnTo>
                    <a:pt x="36" y="138"/>
                  </a:lnTo>
                  <a:lnTo>
                    <a:pt x="36" y="138"/>
                  </a:lnTo>
                  <a:lnTo>
                    <a:pt x="40" y="136"/>
                  </a:lnTo>
                  <a:lnTo>
                    <a:pt x="44" y="132"/>
                  </a:lnTo>
                  <a:lnTo>
                    <a:pt x="44" y="132"/>
                  </a:lnTo>
                  <a:lnTo>
                    <a:pt x="50" y="128"/>
                  </a:lnTo>
                  <a:lnTo>
                    <a:pt x="54" y="126"/>
                  </a:lnTo>
                  <a:lnTo>
                    <a:pt x="60" y="124"/>
                  </a:lnTo>
                  <a:lnTo>
                    <a:pt x="64" y="120"/>
                  </a:lnTo>
                  <a:lnTo>
                    <a:pt x="64" y="120"/>
                  </a:lnTo>
                  <a:lnTo>
                    <a:pt x="66" y="116"/>
                  </a:lnTo>
                  <a:lnTo>
                    <a:pt x="68" y="112"/>
                  </a:lnTo>
                  <a:lnTo>
                    <a:pt x="70" y="102"/>
                  </a:lnTo>
                  <a:lnTo>
                    <a:pt x="70" y="102"/>
                  </a:lnTo>
                  <a:lnTo>
                    <a:pt x="72" y="94"/>
                  </a:lnTo>
                  <a:lnTo>
                    <a:pt x="76" y="84"/>
                  </a:lnTo>
                  <a:lnTo>
                    <a:pt x="76" y="84"/>
                  </a:lnTo>
                  <a:lnTo>
                    <a:pt x="80" y="80"/>
                  </a:lnTo>
                  <a:lnTo>
                    <a:pt x="84" y="78"/>
                  </a:lnTo>
                  <a:lnTo>
                    <a:pt x="90" y="78"/>
                  </a:lnTo>
                  <a:lnTo>
                    <a:pt x="94" y="76"/>
                  </a:lnTo>
                  <a:lnTo>
                    <a:pt x="94" y="76"/>
                  </a:lnTo>
                  <a:lnTo>
                    <a:pt x="98" y="72"/>
                  </a:lnTo>
                  <a:lnTo>
                    <a:pt x="98" y="68"/>
                  </a:lnTo>
                  <a:lnTo>
                    <a:pt x="98" y="64"/>
                  </a:lnTo>
                  <a:lnTo>
                    <a:pt x="100" y="58"/>
                  </a:lnTo>
                  <a:lnTo>
                    <a:pt x="100" y="58"/>
                  </a:lnTo>
                  <a:lnTo>
                    <a:pt x="104" y="54"/>
                  </a:lnTo>
                  <a:lnTo>
                    <a:pt x="108" y="50"/>
                  </a:lnTo>
                  <a:lnTo>
                    <a:pt x="114" y="48"/>
                  </a:lnTo>
                  <a:lnTo>
                    <a:pt x="118" y="44"/>
                  </a:lnTo>
                  <a:lnTo>
                    <a:pt x="118" y="44"/>
                  </a:lnTo>
                  <a:lnTo>
                    <a:pt x="122" y="34"/>
                  </a:lnTo>
                  <a:lnTo>
                    <a:pt x="124" y="28"/>
                  </a:lnTo>
                  <a:lnTo>
                    <a:pt x="124" y="22"/>
                  </a:lnTo>
                  <a:lnTo>
                    <a:pt x="124" y="22"/>
                  </a:lnTo>
                  <a:lnTo>
                    <a:pt x="120" y="18"/>
                  </a:lnTo>
                  <a:lnTo>
                    <a:pt x="116" y="18"/>
                  </a:lnTo>
                  <a:lnTo>
                    <a:pt x="112" y="18"/>
                  </a:lnTo>
                  <a:lnTo>
                    <a:pt x="108" y="16"/>
                  </a:lnTo>
                  <a:lnTo>
                    <a:pt x="108" y="16"/>
                  </a:lnTo>
                  <a:lnTo>
                    <a:pt x="108" y="10"/>
                  </a:lnTo>
                  <a:lnTo>
                    <a:pt x="108" y="6"/>
                  </a:lnTo>
                  <a:lnTo>
                    <a:pt x="108" y="2"/>
                  </a:lnTo>
                  <a:lnTo>
                    <a:pt x="106" y="0"/>
                  </a:lnTo>
                  <a:lnTo>
                    <a:pt x="10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65" name="Freeform 150"/>
            <p:cNvSpPr>
              <a:spLocks/>
            </p:cNvSpPr>
            <p:nvPr/>
          </p:nvSpPr>
          <p:spPr bwMode="auto">
            <a:xfrm>
              <a:off x="1748" y="992"/>
              <a:ext cx="52" cy="20"/>
            </a:xfrm>
            <a:custGeom>
              <a:avLst/>
              <a:gdLst>
                <a:gd name="T0" fmla="*/ 24 w 52"/>
                <a:gd name="T1" fmla="*/ 0 h 20"/>
                <a:gd name="T2" fmla="*/ 24 w 52"/>
                <a:gd name="T3" fmla="*/ 0 h 20"/>
                <a:gd name="T4" fmla="*/ 22 w 52"/>
                <a:gd name="T5" fmla="*/ 0 h 20"/>
                <a:gd name="T6" fmla="*/ 22 w 52"/>
                <a:gd name="T7" fmla="*/ 0 h 20"/>
                <a:gd name="T8" fmla="*/ 10 w 52"/>
                <a:gd name="T9" fmla="*/ 4 h 20"/>
                <a:gd name="T10" fmla="*/ 2 w 52"/>
                <a:gd name="T11" fmla="*/ 10 h 20"/>
                <a:gd name="T12" fmla="*/ 0 w 52"/>
                <a:gd name="T13" fmla="*/ 12 h 20"/>
                <a:gd name="T14" fmla="*/ 0 w 52"/>
                <a:gd name="T15" fmla="*/ 16 h 20"/>
                <a:gd name="T16" fmla="*/ 2 w 52"/>
                <a:gd name="T17" fmla="*/ 18 h 20"/>
                <a:gd name="T18" fmla="*/ 8 w 52"/>
                <a:gd name="T19" fmla="*/ 20 h 20"/>
                <a:gd name="T20" fmla="*/ 8 w 52"/>
                <a:gd name="T21" fmla="*/ 20 h 20"/>
                <a:gd name="T22" fmla="*/ 26 w 52"/>
                <a:gd name="T23" fmla="*/ 20 h 20"/>
                <a:gd name="T24" fmla="*/ 26 w 52"/>
                <a:gd name="T25" fmla="*/ 20 h 20"/>
                <a:gd name="T26" fmla="*/ 36 w 52"/>
                <a:gd name="T27" fmla="*/ 20 h 20"/>
                <a:gd name="T28" fmla="*/ 46 w 52"/>
                <a:gd name="T29" fmla="*/ 20 h 20"/>
                <a:gd name="T30" fmla="*/ 52 w 52"/>
                <a:gd name="T31" fmla="*/ 18 h 20"/>
                <a:gd name="T32" fmla="*/ 52 w 52"/>
                <a:gd name="T33" fmla="*/ 16 h 20"/>
                <a:gd name="T34" fmla="*/ 52 w 52"/>
                <a:gd name="T35" fmla="*/ 12 h 20"/>
                <a:gd name="T36" fmla="*/ 52 w 52"/>
                <a:gd name="T37" fmla="*/ 12 h 20"/>
                <a:gd name="T38" fmla="*/ 50 w 52"/>
                <a:gd name="T39" fmla="*/ 10 h 20"/>
                <a:gd name="T40" fmla="*/ 46 w 52"/>
                <a:gd name="T41" fmla="*/ 10 h 20"/>
                <a:gd name="T42" fmla="*/ 46 w 52"/>
                <a:gd name="T43" fmla="*/ 10 h 20"/>
                <a:gd name="T44" fmla="*/ 44 w 52"/>
                <a:gd name="T45" fmla="*/ 10 h 20"/>
                <a:gd name="T46" fmla="*/ 44 w 52"/>
                <a:gd name="T47" fmla="*/ 10 h 20"/>
                <a:gd name="T48" fmla="*/ 42 w 52"/>
                <a:gd name="T49" fmla="*/ 10 h 20"/>
                <a:gd name="T50" fmla="*/ 42 w 52"/>
                <a:gd name="T51" fmla="*/ 10 h 20"/>
                <a:gd name="T52" fmla="*/ 38 w 52"/>
                <a:gd name="T53" fmla="*/ 10 h 20"/>
                <a:gd name="T54" fmla="*/ 38 w 52"/>
                <a:gd name="T55" fmla="*/ 10 h 20"/>
                <a:gd name="T56" fmla="*/ 34 w 52"/>
                <a:gd name="T57" fmla="*/ 6 h 20"/>
                <a:gd name="T58" fmla="*/ 32 w 52"/>
                <a:gd name="T59" fmla="*/ 2 h 20"/>
                <a:gd name="T60" fmla="*/ 28 w 52"/>
                <a:gd name="T61" fmla="*/ 0 h 20"/>
                <a:gd name="T62" fmla="*/ 28 w 52"/>
                <a:gd name="T63" fmla="*/ 0 h 20"/>
                <a:gd name="T64" fmla="*/ 24 w 52"/>
                <a:gd name="T65"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2" h="20">
                  <a:moveTo>
                    <a:pt x="24" y="0"/>
                  </a:moveTo>
                  <a:lnTo>
                    <a:pt x="24" y="0"/>
                  </a:lnTo>
                  <a:lnTo>
                    <a:pt x="22" y="0"/>
                  </a:lnTo>
                  <a:lnTo>
                    <a:pt x="22" y="0"/>
                  </a:lnTo>
                  <a:lnTo>
                    <a:pt x="10" y="4"/>
                  </a:lnTo>
                  <a:lnTo>
                    <a:pt x="2" y="10"/>
                  </a:lnTo>
                  <a:lnTo>
                    <a:pt x="0" y="12"/>
                  </a:lnTo>
                  <a:lnTo>
                    <a:pt x="0" y="16"/>
                  </a:lnTo>
                  <a:lnTo>
                    <a:pt x="2" y="18"/>
                  </a:lnTo>
                  <a:lnTo>
                    <a:pt x="8" y="20"/>
                  </a:lnTo>
                  <a:lnTo>
                    <a:pt x="8" y="20"/>
                  </a:lnTo>
                  <a:lnTo>
                    <a:pt x="26" y="20"/>
                  </a:lnTo>
                  <a:lnTo>
                    <a:pt x="26" y="20"/>
                  </a:lnTo>
                  <a:lnTo>
                    <a:pt x="36" y="20"/>
                  </a:lnTo>
                  <a:lnTo>
                    <a:pt x="46" y="20"/>
                  </a:lnTo>
                  <a:lnTo>
                    <a:pt x="52" y="18"/>
                  </a:lnTo>
                  <a:lnTo>
                    <a:pt x="52" y="16"/>
                  </a:lnTo>
                  <a:lnTo>
                    <a:pt x="52" y="12"/>
                  </a:lnTo>
                  <a:lnTo>
                    <a:pt x="52" y="12"/>
                  </a:lnTo>
                  <a:lnTo>
                    <a:pt x="50" y="10"/>
                  </a:lnTo>
                  <a:lnTo>
                    <a:pt x="46" y="10"/>
                  </a:lnTo>
                  <a:lnTo>
                    <a:pt x="46" y="10"/>
                  </a:lnTo>
                  <a:lnTo>
                    <a:pt x="44" y="10"/>
                  </a:lnTo>
                  <a:lnTo>
                    <a:pt x="44" y="10"/>
                  </a:lnTo>
                  <a:lnTo>
                    <a:pt x="42" y="10"/>
                  </a:lnTo>
                  <a:lnTo>
                    <a:pt x="42" y="10"/>
                  </a:lnTo>
                  <a:lnTo>
                    <a:pt x="38" y="10"/>
                  </a:lnTo>
                  <a:lnTo>
                    <a:pt x="38" y="10"/>
                  </a:lnTo>
                  <a:lnTo>
                    <a:pt x="34" y="6"/>
                  </a:lnTo>
                  <a:lnTo>
                    <a:pt x="32" y="2"/>
                  </a:lnTo>
                  <a:lnTo>
                    <a:pt x="28" y="0"/>
                  </a:lnTo>
                  <a:lnTo>
                    <a:pt x="28" y="0"/>
                  </a:lnTo>
                  <a:lnTo>
                    <a:pt x="24"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66" name="Freeform 151"/>
            <p:cNvSpPr>
              <a:spLocks/>
            </p:cNvSpPr>
            <p:nvPr/>
          </p:nvSpPr>
          <p:spPr bwMode="auto">
            <a:xfrm>
              <a:off x="1748" y="992"/>
              <a:ext cx="52" cy="20"/>
            </a:xfrm>
            <a:custGeom>
              <a:avLst/>
              <a:gdLst>
                <a:gd name="T0" fmla="*/ 24 w 52"/>
                <a:gd name="T1" fmla="*/ 0 h 20"/>
                <a:gd name="T2" fmla="*/ 24 w 52"/>
                <a:gd name="T3" fmla="*/ 0 h 20"/>
                <a:gd name="T4" fmla="*/ 22 w 52"/>
                <a:gd name="T5" fmla="*/ 0 h 20"/>
                <a:gd name="T6" fmla="*/ 22 w 52"/>
                <a:gd name="T7" fmla="*/ 0 h 20"/>
                <a:gd name="T8" fmla="*/ 10 w 52"/>
                <a:gd name="T9" fmla="*/ 4 h 20"/>
                <a:gd name="T10" fmla="*/ 2 w 52"/>
                <a:gd name="T11" fmla="*/ 10 h 20"/>
                <a:gd name="T12" fmla="*/ 0 w 52"/>
                <a:gd name="T13" fmla="*/ 12 h 20"/>
                <a:gd name="T14" fmla="*/ 0 w 52"/>
                <a:gd name="T15" fmla="*/ 16 h 20"/>
                <a:gd name="T16" fmla="*/ 2 w 52"/>
                <a:gd name="T17" fmla="*/ 18 h 20"/>
                <a:gd name="T18" fmla="*/ 8 w 52"/>
                <a:gd name="T19" fmla="*/ 20 h 20"/>
                <a:gd name="T20" fmla="*/ 8 w 52"/>
                <a:gd name="T21" fmla="*/ 20 h 20"/>
                <a:gd name="T22" fmla="*/ 26 w 52"/>
                <a:gd name="T23" fmla="*/ 20 h 20"/>
                <a:gd name="T24" fmla="*/ 26 w 52"/>
                <a:gd name="T25" fmla="*/ 20 h 20"/>
                <a:gd name="T26" fmla="*/ 36 w 52"/>
                <a:gd name="T27" fmla="*/ 20 h 20"/>
                <a:gd name="T28" fmla="*/ 46 w 52"/>
                <a:gd name="T29" fmla="*/ 20 h 20"/>
                <a:gd name="T30" fmla="*/ 52 w 52"/>
                <a:gd name="T31" fmla="*/ 18 h 20"/>
                <a:gd name="T32" fmla="*/ 52 w 52"/>
                <a:gd name="T33" fmla="*/ 16 h 20"/>
                <a:gd name="T34" fmla="*/ 52 w 52"/>
                <a:gd name="T35" fmla="*/ 12 h 20"/>
                <a:gd name="T36" fmla="*/ 52 w 52"/>
                <a:gd name="T37" fmla="*/ 12 h 20"/>
                <a:gd name="T38" fmla="*/ 50 w 52"/>
                <a:gd name="T39" fmla="*/ 10 h 20"/>
                <a:gd name="T40" fmla="*/ 46 w 52"/>
                <a:gd name="T41" fmla="*/ 10 h 20"/>
                <a:gd name="T42" fmla="*/ 46 w 52"/>
                <a:gd name="T43" fmla="*/ 10 h 20"/>
                <a:gd name="T44" fmla="*/ 44 w 52"/>
                <a:gd name="T45" fmla="*/ 10 h 20"/>
                <a:gd name="T46" fmla="*/ 44 w 52"/>
                <a:gd name="T47" fmla="*/ 10 h 20"/>
                <a:gd name="T48" fmla="*/ 42 w 52"/>
                <a:gd name="T49" fmla="*/ 10 h 20"/>
                <a:gd name="T50" fmla="*/ 42 w 52"/>
                <a:gd name="T51" fmla="*/ 10 h 20"/>
                <a:gd name="T52" fmla="*/ 38 w 52"/>
                <a:gd name="T53" fmla="*/ 10 h 20"/>
                <a:gd name="T54" fmla="*/ 38 w 52"/>
                <a:gd name="T55" fmla="*/ 10 h 20"/>
                <a:gd name="T56" fmla="*/ 34 w 52"/>
                <a:gd name="T57" fmla="*/ 6 h 20"/>
                <a:gd name="T58" fmla="*/ 32 w 52"/>
                <a:gd name="T59" fmla="*/ 2 h 20"/>
                <a:gd name="T60" fmla="*/ 28 w 52"/>
                <a:gd name="T61" fmla="*/ 0 h 20"/>
                <a:gd name="T62" fmla="*/ 28 w 52"/>
                <a:gd name="T63" fmla="*/ 0 h 20"/>
                <a:gd name="T64" fmla="*/ 24 w 52"/>
                <a:gd name="T65"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2" h="20">
                  <a:moveTo>
                    <a:pt x="24" y="0"/>
                  </a:moveTo>
                  <a:lnTo>
                    <a:pt x="24" y="0"/>
                  </a:lnTo>
                  <a:lnTo>
                    <a:pt x="22" y="0"/>
                  </a:lnTo>
                  <a:lnTo>
                    <a:pt x="22" y="0"/>
                  </a:lnTo>
                  <a:lnTo>
                    <a:pt x="10" y="4"/>
                  </a:lnTo>
                  <a:lnTo>
                    <a:pt x="2" y="10"/>
                  </a:lnTo>
                  <a:lnTo>
                    <a:pt x="0" y="12"/>
                  </a:lnTo>
                  <a:lnTo>
                    <a:pt x="0" y="16"/>
                  </a:lnTo>
                  <a:lnTo>
                    <a:pt x="2" y="18"/>
                  </a:lnTo>
                  <a:lnTo>
                    <a:pt x="8" y="20"/>
                  </a:lnTo>
                  <a:lnTo>
                    <a:pt x="8" y="20"/>
                  </a:lnTo>
                  <a:lnTo>
                    <a:pt x="26" y="20"/>
                  </a:lnTo>
                  <a:lnTo>
                    <a:pt x="26" y="20"/>
                  </a:lnTo>
                  <a:lnTo>
                    <a:pt x="36" y="20"/>
                  </a:lnTo>
                  <a:lnTo>
                    <a:pt x="46" y="20"/>
                  </a:lnTo>
                  <a:lnTo>
                    <a:pt x="52" y="18"/>
                  </a:lnTo>
                  <a:lnTo>
                    <a:pt x="52" y="16"/>
                  </a:lnTo>
                  <a:lnTo>
                    <a:pt x="52" y="12"/>
                  </a:lnTo>
                  <a:lnTo>
                    <a:pt x="52" y="12"/>
                  </a:lnTo>
                  <a:lnTo>
                    <a:pt x="50" y="10"/>
                  </a:lnTo>
                  <a:lnTo>
                    <a:pt x="46" y="10"/>
                  </a:lnTo>
                  <a:lnTo>
                    <a:pt x="46" y="10"/>
                  </a:lnTo>
                  <a:lnTo>
                    <a:pt x="44" y="10"/>
                  </a:lnTo>
                  <a:lnTo>
                    <a:pt x="44" y="10"/>
                  </a:lnTo>
                  <a:lnTo>
                    <a:pt x="42" y="10"/>
                  </a:lnTo>
                  <a:lnTo>
                    <a:pt x="42" y="10"/>
                  </a:lnTo>
                  <a:lnTo>
                    <a:pt x="38" y="10"/>
                  </a:lnTo>
                  <a:lnTo>
                    <a:pt x="38" y="10"/>
                  </a:lnTo>
                  <a:lnTo>
                    <a:pt x="34" y="6"/>
                  </a:lnTo>
                  <a:lnTo>
                    <a:pt x="32" y="2"/>
                  </a:lnTo>
                  <a:lnTo>
                    <a:pt x="28" y="0"/>
                  </a:lnTo>
                  <a:lnTo>
                    <a:pt x="28" y="0"/>
                  </a:lnTo>
                  <a:lnTo>
                    <a:pt x="2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67" name="Freeform 152"/>
            <p:cNvSpPr>
              <a:spLocks/>
            </p:cNvSpPr>
            <p:nvPr/>
          </p:nvSpPr>
          <p:spPr bwMode="auto">
            <a:xfrm>
              <a:off x="1806" y="956"/>
              <a:ext cx="98" cy="44"/>
            </a:xfrm>
            <a:custGeom>
              <a:avLst/>
              <a:gdLst>
                <a:gd name="T0" fmla="*/ 90 w 98"/>
                <a:gd name="T1" fmla="*/ 0 h 44"/>
                <a:gd name="T2" fmla="*/ 90 w 98"/>
                <a:gd name="T3" fmla="*/ 0 h 44"/>
                <a:gd name="T4" fmla="*/ 78 w 98"/>
                <a:gd name="T5" fmla="*/ 4 h 44"/>
                <a:gd name="T6" fmla="*/ 68 w 98"/>
                <a:gd name="T7" fmla="*/ 8 h 44"/>
                <a:gd name="T8" fmla="*/ 68 w 98"/>
                <a:gd name="T9" fmla="*/ 8 h 44"/>
                <a:gd name="T10" fmla="*/ 64 w 98"/>
                <a:gd name="T11" fmla="*/ 14 h 44"/>
                <a:gd name="T12" fmla="*/ 60 w 98"/>
                <a:gd name="T13" fmla="*/ 16 h 44"/>
                <a:gd name="T14" fmla="*/ 56 w 98"/>
                <a:gd name="T15" fmla="*/ 16 h 44"/>
                <a:gd name="T16" fmla="*/ 56 w 98"/>
                <a:gd name="T17" fmla="*/ 16 h 44"/>
                <a:gd name="T18" fmla="*/ 48 w 98"/>
                <a:gd name="T19" fmla="*/ 16 h 44"/>
                <a:gd name="T20" fmla="*/ 48 w 98"/>
                <a:gd name="T21" fmla="*/ 16 h 44"/>
                <a:gd name="T22" fmla="*/ 46 w 98"/>
                <a:gd name="T23" fmla="*/ 16 h 44"/>
                <a:gd name="T24" fmla="*/ 46 w 98"/>
                <a:gd name="T25" fmla="*/ 16 h 44"/>
                <a:gd name="T26" fmla="*/ 44 w 98"/>
                <a:gd name="T27" fmla="*/ 16 h 44"/>
                <a:gd name="T28" fmla="*/ 44 w 98"/>
                <a:gd name="T29" fmla="*/ 16 h 44"/>
                <a:gd name="T30" fmla="*/ 32 w 98"/>
                <a:gd name="T31" fmla="*/ 18 h 44"/>
                <a:gd name="T32" fmla="*/ 32 w 98"/>
                <a:gd name="T33" fmla="*/ 18 h 44"/>
                <a:gd name="T34" fmla="*/ 26 w 98"/>
                <a:gd name="T35" fmla="*/ 20 h 44"/>
                <a:gd name="T36" fmla="*/ 18 w 98"/>
                <a:gd name="T37" fmla="*/ 24 h 44"/>
                <a:gd name="T38" fmla="*/ 18 w 98"/>
                <a:gd name="T39" fmla="*/ 24 h 44"/>
                <a:gd name="T40" fmla="*/ 10 w 98"/>
                <a:gd name="T41" fmla="*/ 28 h 44"/>
                <a:gd name="T42" fmla="*/ 4 w 98"/>
                <a:gd name="T43" fmla="*/ 32 h 44"/>
                <a:gd name="T44" fmla="*/ 2 w 98"/>
                <a:gd name="T45" fmla="*/ 34 h 44"/>
                <a:gd name="T46" fmla="*/ 0 w 98"/>
                <a:gd name="T47" fmla="*/ 36 h 44"/>
                <a:gd name="T48" fmla="*/ 2 w 98"/>
                <a:gd name="T49" fmla="*/ 40 h 44"/>
                <a:gd name="T50" fmla="*/ 8 w 98"/>
                <a:gd name="T51" fmla="*/ 42 h 44"/>
                <a:gd name="T52" fmla="*/ 8 w 98"/>
                <a:gd name="T53" fmla="*/ 42 h 44"/>
                <a:gd name="T54" fmla="*/ 18 w 98"/>
                <a:gd name="T55" fmla="*/ 44 h 44"/>
                <a:gd name="T56" fmla="*/ 18 w 98"/>
                <a:gd name="T57" fmla="*/ 44 h 44"/>
                <a:gd name="T58" fmla="*/ 32 w 98"/>
                <a:gd name="T59" fmla="*/ 42 h 44"/>
                <a:gd name="T60" fmla="*/ 32 w 98"/>
                <a:gd name="T61" fmla="*/ 42 h 44"/>
                <a:gd name="T62" fmla="*/ 40 w 98"/>
                <a:gd name="T63" fmla="*/ 40 h 44"/>
                <a:gd name="T64" fmla="*/ 48 w 98"/>
                <a:gd name="T65" fmla="*/ 40 h 44"/>
                <a:gd name="T66" fmla="*/ 48 w 98"/>
                <a:gd name="T67" fmla="*/ 40 h 44"/>
                <a:gd name="T68" fmla="*/ 54 w 98"/>
                <a:gd name="T69" fmla="*/ 38 h 44"/>
                <a:gd name="T70" fmla="*/ 60 w 98"/>
                <a:gd name="T71" fmla="*/ 34 h 44"/>
                <a:gd name="T72" fmla="*/ 68 w 98"/>
                <a:gd name="T73" fmla="*/ 26 h 44"/>
                <a:gd name="T74" fmla="*/ 68 w 98"/>
                <a:gd name="T75" fmla="*/ 26 h 44"/>
                <a:gd name="T76" fmla="*/ 74 w 98"/>
                <a:gd name="T77" fmla="*/ 24 h 44"/>
                <a:gd name="T78" fmla="*/ 82 w 98"/>
                <a:gd name="T79" fmla="*/ 22 h 44"/>
                <a:gd name="T80" fmla="*/ 88 w 98"/>
                <a:gd name="T81" fmla="*/ 20 h 44"/>
                <a:gd name="T82" fmla="*/ 94 w 98"/>
                <a:gd name="T83" fmla="*/ 16 h 44"/>
                <a:gd name="T84" fmla="*/ 94 w 98"/>
                <a:gd name="T85" fmla="*/ 16 h 44"/>
                <a:gd name="T86" fmla="*/ 96 w 98"/>
                <a:gd name="T87" fmla="*/ 14 h 44"/>
                <a:gd name="T88" fmla="*/ 96 w 98"/>
                <a:gd name="T89" fmla="*/ 14 h 44"/>
                <a:gd name="T90" fmla="*/ 98 w 98"/>
                <a:gd name="T91" fmla="*/ 10 h 44"/>
                <a:gd name="T92" fmla="*/ 98 w 98"/>
                <a:gd name="T93" fmla="*/ 8 h 44"/>
                <a:gd name="T94" fmla="*/ 98 w 98"/>
                <a:gd name="T95" fmla="*/ 4 h 44"/>
                <a:gd name="T96" fmla="*/ 94 w 98"/>
                <a:gd name="T97" fmla="*/ 2 h 44"/>
                <a:gd name="T98" fmla="*/ 94 w 98"/>
                <a:gd name="T99" fmla="*/ 2 h 44"/>
                <a:gd name="T100" fmla="*/ 90 w 98"/>
                <a:gd name="T101"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8" h="44">
                  <a:moveTo>
                    <a:pt x="90" y="0"/>
                  </a:moveTo>
                  <a:lnTo>
                    <a:pt x="90" y="0"/>
                  </a:lnTo>
                  <a:lnTo>
                    <a:pt x="78" y="4"/>
                  </a:lnTo>
                  <a:lnTo>
                    <a:pt x="68" y="8"/>
                  </a:lnTo>
                  <a:lnTo>
                    <a:pt x="68" y="8"/>
                  </a:lnTo>
                  <a:lnTo>
                    <a:pt x="64" y="14"/>
                  </a:lnTo>
                  <a:lnTo>
                    <a:pt x="60" y="16"/>
                  </a:lnTo>
                  <a:lnTo>
                    <a:pt x="56" y="16"/>
                  </a:lnTo>
                  <a:lnTo>
                    <a:pt x="56" y="16"/>
                  </a:lnTo>
                  <a:lnTo>
                    <a:pt x="48" y="16"/>
                  </a:lnTo>
                  <a:lnTo>
                    <a:pt x="48" y="16"/>
                  </a:lnTo>
                  <a:lnTo>
                    <a:pt x="46" y="16"/>
                  </a:lnTo>
                  <a:lnTo>
                    <a:pt x="46" y="16"/>
                  </a:lnTo>
                  <a:lnTo>
                    <a:pt x="44" y="16"/>
                  </a:lnTo>
                  <a:lnTo>
                    <a:pt x="44" y="16"/>
                  </a:lnTo>
                  <a:lnTo>
                    <a:pt x="32" y="18"/>
                  </a:lnTo>
                  <a:lnTo>
                    <a:pt x="32" y="18"/>
                  </a:lnTo>
                  <a:lnTo>
                    <a:pt x="26" y="20"/>
                  </a:lnTo>
                  <a:lnTo>
                    <a:pt x="18" y="24"/>
                  </a:lnTo>
                  <a:lnTo>
                    <a:pt x="18" y="24"/>
                  </a:lnTo>
                  <a:lnTo>
                    <a:pt x="10" y="28"/>
                  </a:lnTo>
                  <a:lnTo>
                    <a:pt x="4" y="32"/>
                  </a:lnTo>
                  <a:lnTo>
                    <a:pt x="2" y="34"/>
                  </a:lnTo>
                  <a:lnTo>
                    <a:pt x="0" y="36"/>
                  </a:lnTo>
                  <a:lnTo>
                    <a:pt x="2" y="40"/>
                  </a:lnTo>
                  <a:lnTo>
                    <a:pt x="8" y="42"/>
                  </a:lnTo>
                  <a:lnTo>
                    <a:pt x="8" y="42"/>
                  </a:lnTo>
                  <a:lnTo>
                    <a:pt x="18" y="44"/>
                  </a:lnTo>
                  <a:lnTo>
                    <a:pt x="18" y="44"/>
                  </a:lnTo>
                  <a:lnTo>
                    <a:pt x="32" y="42"/>
                  </a:lnTo>
                  <a:lnTo>
                    <a:pt x="32" y="42"/>
                  </a:lnTo>
                  <a:lnTo>
                    <a:pt x="40" y="40"/>
                  </a:lnTo>
                  <a:lnTo>
                    <a:pt x="48" y="40"/>
                  </a:lnTo>
                  <a:lnTo>
                    <a:pt x="48" y="40"/>
                  </a:lnTo>
                  <a:lnTo>
                    <a:pt x="54" y="38"/>
                  </a:lnTo>
                  <a:lnTo>
                    <a:pt x="60" y="34"/>
                  </a:lnTo>
                  <a:lnTo>
                    <a:pt x="68" y="26"/>
                  </a:lnTo>
                  <a:lnTo>
                    <a:pt x="68" y="26"/>
                  </a:lnTo>
                  <a:lnTo>
                    <a:pt x="74" y="24"/>
                  </a:lnTo>
                  <a:lnTo>
                    <a:pt x="82" y="22"/>
                  </a:lnTo>
                  <a:lnTo>
                    <a:pt x="88" y="20"/>
                  </a:lnTo>
                  <a:lnTo>
                    <a:pt x="94" y="16"/>
                  </a:lnTo>
                  <a:lnTo>
                    <a:pt x="94" y="16"/>
                  </a:lnTo>
                  <a:lnTo>
                    <a:pt x="96" y="14"/>
                  </a:lnTo>
                  <a:lnTo>
                    <a:pt x="96" y="14"/>
                  </a:lnTo>
                  <a:lnTo>
                    <a:pt x="98" y="10"/>
                  </a:lnTo>
                  <a:lnTo>
                    <a:pt x="98" y="8"/>
                  </a:lnTo>
                  <a:lnTo>
                    <a:pt x="98" y="4"/>
                  </a:lnTo>
                  <a:lnTo>
                    <a:pt x="94" y="2"/>
                  </a:lnTo>
                  <a:lnTo>
                    <a:pt x="94" y="2"/>
                  </a:lnTo>
                  <a:lnTo>
                    <a:pt x="90"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68" name="Freeform 153"/>
            <p:cNvSpPr>
              <a:spLocks/>
            </p:cNvSpPr>
            <p:nvPr/>
          </p:nvSpPr>
          <p:spPr bwMode="auto">
            <a:xfrm>
              <a:off x="1806" y="956"/>
              <a:ext cx="98" cy="44"/>
            </a:xfrm>
            <a:custGeom>
              <a:avLst/>
              <a:gdLst>
                <a:gd name="T0" fmla="*/ 90 w 98"/>
                <a:gd name="T1" fmla="*/ 0 h 44"/>
                <a:gd name="T2" fmla="*/ 90 w 98"/>
                <a:gd name="T3" fmla="*/ 0 h 44"/>
                <a:gd name="T4" fmla="*/ 78 w 98"/>
                <a:gd name="T5" fmla="*/ 4 h 44"/>
                <a:gd name="T6" fmla="*/ 68 w 98"/>
                <a:gd name="T7" fmla="*/ 8 h 44"/>
                <a:gd name="T8" fmla="*/ 68 w 98"/>
                <a:gd name="T9" fmla="*/ 8 h 44"/>
                <a:gd name="T10" fmla="*/ 64 w 98"/>
                <a:gd name="T11" fmla="*/ 14 h 44"/>
                <a:gd name="T12" fmla="*/ 60 w 98"/>
                <a:gd name="T13" fmla="*/ 16 h 44"/>
                <a:gd name="T14" fmla="*/ 56 w 98"/>
                <a:gd name="T15" fmla="*/ 16 h 44"/>
                <a:gd name="T16" fmla="*/ 56 w 98"/>
                <a:gd name="T17" fmla="*/ 16 h 44"/>
                <a:gd name="T18" fmla="*/ 48 w 98"/>
                <a:gd name="T19" fmla="*/ 16 h 44"/>
                <a:gd name="T20" fmla="*/ 48 w 98"/>
                <a:gd name="T21" fmla="*/ 16 h 44"/>
                <a:gd name="T22" fmla="*/ 46 w 98"/>
                <a:gd name="T23" fmla="*/ 16 h 44"/>
                <a:gd name="T24" fmla="*/ 46 w 98"/>
                <a:gd name="T25" fmla="*/ 16 h 44"/>
                <a:gd name="T26" fmla="*/ 44 w 98"/>
                <a:gd name="T27" fmla="*/ 16 h 44"/>
                <a:gd name="T28" fmla="*/ 44 w 98"/>
                <a:gd name="T29" fmla="*/ 16 h 44"/>
                <a:gd name="T30" fmla="*/ 32 w 98"/>
                <a:gd name="T31" fmla="*/ 18 h 44"/>
                <a:gd name="T32" fmla="*/ 32 w 98"/>
                <a:gd name="T33" fmla="*/ 18 h 44"/>
                <a:gd name="T34" fmla="*/ 26 w 98"/>
                <a:gd name="T35" fmla="*/ 20 h 44"/>
                <a:gd name="T36" fmla="*/ 18 w 98"/>
                <a:gd name="T37" fmla="*/ 24 h 44"/>
                <a:gd name="T38" fmla="*/ 18 w 98"/>
                <a:gd name="T39" fmla="*/ 24 h 44"/>
                <a:gd name="T40" fmla="*/ 10 w 98"/>
                <a:gd name="T41" fmla="*/ 28 h 44"/>
                <a:gd name="T42" fmla="*/ 4 w 98"/>
                <a:gd name="T43" fmla="*/ 32 h 44"/>
                <a:gd name="T44" fmla="*/ 2 w 98"/>
                <a:gd name="T45" fmla="*/ 34 h 44"/>
                <a:gd name="T46" fmla="*/ 0 w 98"/>
                <a:gd name="T47" fmla="*/ 36 h 44"/>
                <a:gd name="T48" fmla="*/ 2 w 98"/>
                <a:gd name="T49" fmla="*/ 40 h 44"/>
                <a:gd name="T50" fmla="*/ 8 w 98"/>
                <a:gd name="T51" fmla="*/ 42 h 44"/>
                <a:gd name="T52" fmla="*/ 8 w 98"/>
                <a:gd name="T53" fmla="*/ 42 h 44"/>
                <a:gd name="T54" fmla="*/ 18 w 98"/>
                <a:gd name="T55" fmla="*/ 44 h 44"/>
                <a:gd name="T56" fmla="*/ 18 w 98"/>
                <a:gd name="T57" fmla="*/ 44 h 44"/>
                <a:gd name="T58" fmla="*/ 32 w 98"/>
                <a:gd name="T59" fmla="*/ 42 h 44"/>
                <a:gd name="T60" fmla="*/ 32 w 98"/>
                <a:gd name="T61" fmla="*/ 42 h 44"/>
                <a:gd name="T62" fmla="*/ 40 w 98"/>
                <a:gd name="T63" fmla="*/ 40 h 44"/>
                <a:gd name="T64" fmla="*/ 48 w 98"/>
                <a:gd name="T65" fmla="*/ 40 h 44"/>
                <a:gd name="T66" fmla="*/ 48 w 98"/>
                <a:gd name="T67" fmla="*/ 40 h 44"/>
                <a:gd name="T68" fmla="*/ 54 w 98"/>
                <a:gd name="T69" fmla="*/ 38 h 44"/>
                <a:gd name="T70" fmla="*/ 60 w 98"/>
                <a:gd name="T71" fmla="*/ 34 h 44"/>
                <a:gd name="T72" fmla="*/ 68 w 98"/>
                <a:gd name="T73" fmla="*/ 26 h 44"/>
                <a:gd name="T74" fmla="*/ 68 w 98"/>
                <a:gd name="T75" fmla="*/ 26 h 44"/>
                <a:gd name="T76" fmla="*/ 74 w 98"/>
                <a:gd name="T77" fmla="*/ 24 h 44"/>
                <a:gd name="T78" fmla="*/ 82 w 98"/>
                <a:gd name="T79" fmla="*/ 22 h 44"/>
                <a:gd name="T80" fmla="*/ 88 w 98"/>
                <a:gd name="T81" fmla="*/ 20 h 44"/>
                <a:gd name="T82" fmla="*/ 94 w 98"/>
                <a:gd name="T83" fmla="*/ 16 h 44"/>
                <a:gd name="T84" fmla="*/ 94 w 98"/>
                <a:gd name="T85" fmla="*/ 16 h 44"/>
                <a:gd name="T86" fmla="*/ 96 w 98"/>
                <a:gd name="T87" fmla="*/ 14 h 44"/>
                <a:gd name="T88" fmla="*/ 96 w 98"/>
                <a:gd name="T89" fmla="*/ 14 h 44"/>
                <a:gd name="T90" fmla="*/ 98 w 98"/>
                <a:gd name="T91" fmla="*/ 10 h 44"/>
                <a:gd name="T92" fmla="*/ 98 w 98"/>
                <a:gd name="T93" fmla="*/ 8 h 44"/>
                <a:gd name="T94" fmla="*/ 98 w 98"/>
                <a:gd name="T95" fmla="*/ 4 h 44"/>
                <a:gd name="T96" fmla="*/ 94 w 98"/>
                <a:gd name="T97" fmla="*/ 2 h 44"/>
                <a:gd name="T98" fmla="*/ 94 w 98"/>
                <a:gd name="T99" fmla="*/ 2 h 44"/>
                <a:gd name="T100" fmla="*/ 90 w 98"/>
                <a:gd name="T101"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8" h="44">
                  <a:moveTo>
                    <a:pt x="90" y="0"/>
                  </a:moveTo>
                  <a:lnTo>
                    <a:pt x="90" y="0"/>
                  </a:lnTo>
                  <a:lnTo>
                    <a:pt x="78" y="4"/>
                  </a:lnTo>
                  <a:lnTo>
                    <a:pt x="68" y="8"/>
                  </a:lnTo>
                  <a:lnTo>
                    <a:pt x="68" y="8"/>
                  </a:lnTo>
                  <a:lnTo>
                    <a:pt x="64" y="14"/>
                  </a:lnTo>
                  <a:lnTo>
                    <a:pt x="60" y="16"/>
                  </a:lnTo>
                  <a:lnTo>
                    <a:pt x="56" y="16"/>
                  </a:lnTo>
                  <a:lnTo>
                    <a:pt x="56" y="16"/>
                  </a:lnTo>
                  <a:lnTo>
                    <a:pt x="48" y="16"/>
                  </a:lnTo>
                  <a:lnTo>
                    <a:pt x="48" y="16"/>
                  </a:lnTo>
                  <a:lnTo>
                    <a:pt x="46" y="16"/>
                  </a:lnTo>
                  <a:lnTo>
                    <a:pt x="46" y="16"/>
                  </a:lnTo>
                  <a:lnTo>
                    <a:pt x="44" y="16"/>
                  </a:lnTo>
                  <a:lnTo>
                    <a:pt x="44" y="16"/>
                  </a:lnTo>
                  <a:lnTo>
                    <a:pt x="32" y="18"/>
                  </a:lnTo>
                  <a:lnTo>
                    <a:pt x="32" y="18"/>
                  </a:lnTo>
                  <a:lnTo>
                    <a:pt x="26" y="20"/>
                  </a:lnTo>
                  <a:lnTo>
                    <a:pt x="18" y="24"/>
                  </a:lnTo>
                  <a:lnTo>
                    <a:pt x="18" y="24"/>
                  </a:lnTo>
                  <a:lnTo>
                    <a:pt x="10" y="28"/>
                  </a:lnTo>
                  <a:lnTo>
                    <a:pt x="4" y="32"/>
                  </a:lnTo>
                  <a:lnTo>
                    <a:pt x="2" y="34"/>
                  </a:lnTo>
                  <a:lnTo>
                    <a:pt x="0" y="36"/>
                  </a:lnTo>
                  <a:lnTo>
                    <a:pt x="2" y="40"/>
                  </a:lnTo>
                  <a:lnTo>
                    <a:pt x="8" y="42"/>
                  </a:lnTo>
                  <a:lnTo>
                    <a:pt x="8" y="42"/>
                  </a:lnTo>
                  <a:lnTo>
                    <a:pt x="18" y="44"/>
                  </a:lnTo>
                  <a:lnTo>
                    <a:pt x="18" y="44"/>
                  </a:lnTo>
                  <a:lnTo>
                    <a:pt x="32" y="42"/>
                  </a:lnTo>
                  <a:lnTo>
                    <a:pt x="32" y="42"/>
                  </a:lnTo>
                  <a:lnTo>
                    <a:pt x="40" y="40"/>
                  </a:lnTo>
                  <a:lnTo>
                    <a:pt x="48" y="40"/>
                  </a:lnTo>
                  <a:lnTo>
                    <a:pt x="48" y="40"/>
                  </a:lnTo>
                  <a:lnTo>
                    <a:pt x="54" y="38"/>
                  </a:lnTo>
                  <a:lnTo>
                    <a:pt x="60" y="34"/>
                  </a:lnTo>
                  <a:lnTo>
                    <a:pt x="68" y="26"/>
                  </a:lnTo>
                  <a:lnTo>
                    <a:pt x="68" y="26"/>
                  </a:lnTo>
                  <a:lnTo>
                    <a:pt x="74" y="24"/>
                  </a:lnTo>
                  <a:lnTo>
                    <a:pt x="82" y="22"/>
                  </a:lnTo>
                  <a:lnTo>
                    <a:pt x="88" y="20"/>
                  </a:lnTo>
                  <a:lnTo>
                    <a:pt x="94" y="16"/>
                  </a:lnTo>
                  <a:lnTo>
                    <a:pt x="94" y="16"/>
                  </a:lnTo>
                  <a:lnTo>
                    <a:pt x="96" y="14"/>
                  </a:lnTo>
                  <a:lnTo>
                    <a:pt x="96" y="14"/>
                  </a:lnTo>
                  <a:lnTo>
                    <a:pt x="98" y="10"/>
                  </a:lnTo>
                  <a:lnTo>
                    <a:pt x="98" y="8"/>
                  </a:lnTo>
                  <a:lnTo>
                    <a:pt x="98" y="4"/>
                  </a:lnTo>
                  <a:lnTo>
                    <a:pt x="94" y="2"/>
                  </a:lnTo>
                  <a:lnTo>
                    <a:pt x="94" y="2"/>
                  </a:lnTo>
                  <a:lnTo>
                    <a:pt x="9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69" name="Freeform 154"/>
            <p:cNvSpPr>
              <a:spLocks/>
            </p:cNvSpPr>
            <p:nvPr/>
          </p:nvSpPr>
          <p:spPr bwMode="auto">
            <a:xfrm>
              <a:off x="658" y="1308"/>
              <a:ext cx="46" cy="26"/>
            </a:xfrm>
            <a:custGeom>
              <a:avLst/>
              <a:gdLst>
                <a:gd name="T0" fmla="*/ 34 w 46"/>
                <a:gd name="T1" fmla="*/ 0 h 26"/>
                <a:gd name="T2" fmla="*/ 34 w 46"/>
                <a:gd name="T3" fmla="*/ 0 h 26"/>
                <a:gd name="T4" fmla="*/ 30 w 46"/>
                <a:gd name="T5" fmla="*/ 0 h 26"/>
                <a:gd name="T6" fmla="*/ 26 w 46"/>
                <a:gd name="T7" fmla="*/ 2 h 26"/>
                <a:gd name="T8" fmla="*/ 26 w 46"/>
                <a:gd name="T9" fmla="*/ 2 h 26"/>
                <a:gd name="T10" fmla="*/ 20 w 46"/>
                <a:gd name="T11" fmla="*/ 6 h 26"/>
                <a:gd name="T12" fmla="*/ 12 w 46"/>
                <a:gd name="T13" fmla="*/ 10 h 26"/>
                <a:gd name="T14" fmla="*/ 12 w 46"/>
                <a:gd name="T15" fmla="*/ 10 h 26"/>
                <a:gd name="T16" fmla="*/ 6 w 46"/>
                <a:gd name="T17" fmla="*/ 12 h 26"/>
                <a:gd name="T18" fmla="*/ 4 w 46"/>
                <a:gd name="T19" fmla="*/ 16 h 26"/>
                <a:gd name="T20" fmla="*/ 0 w 46"/>
                <a:gd name="T21" fmla="*/ 26 h 26"/>
                <a:gd name="T22" fmla="*/ 0 w 46"/>
                <a:gd name="T23" fmla="*/ 26 h 26"/>
                <a:gd name="T24" fmla="*/ 2 w 46"/>
                <a:gd name="T25" fmla="*/ 26 h 26"/>
                <a:gd name="T26" fmla="*/ 2 w 46"/>
                <a:gd name="T27" fmla="*/ 26 h 26"/>
                <a:gd name="T28" fmla="*/ 6 w 46"/>
                <a:gd name="T29" fmla="*/ 26 h 26"/>
                <a:gd name="T30" fmla="*/ 10 w 46"/>
                <a:gd name="T31" fmla="*/ 24 h 26"/>
                <a:gd name="T32" fmla="*/ 16 w 46"/>
                <a:gd name="T33" fmla="*/ 20 h 26"/>
                <a:gd name="T34" fmla="*/ 16 w 46"/>
                <a:gd name="T35" fmla="*/ 20 h 26"/>
                <a:gd name="T36" fmla="*/ 22 w 46"/>
                <a:gd name="T37" fmla="*/ 18 h 26"/>
                <a:gd name="T38" fmla="*/ 26 w 46"/>
                <a:gd name="T39" fmla="*/ 18 h 26"/>
                <a:gd name="T40" fmla="*/ 26 w 46"/>
                <a:gd name="T41" fmla="*/ 18 h 26"/>
                <a:gd name="T42" fmla="*/ 28 w 46"/>
                <a:gd name="T43" fmla="*/ 18 h 26"/>
                <a:gd name="T44" fmla="*/ 28 w 46"/>
                <a:gd name="T45" fmla="*/ 18 h 26"/>
                <a:gd name="T46" fmla="*/ 28 w 46"/>
                <a:gd name="T47" fmla="*/ 18 h 26"/>
                <a:gd name="T48" fmla="*/ 28 w 46"/>
                <a:gd name="T49" fmla="*/ 18 h 26"/>
                <a:gd name="T50" fmla="*/ 32 w 46"/>
                <a:gd name="T51" fmla="*/ 18 h 26"/>
                <a:gd name="T52" fmla="*/ 32 w 46"/>
                <a:gd name="T53" fmla="*/ 18 h 26"/>
                <a:gd name="T54" fmla="*/ 40 w 46"/>
                <a:gd name="T55" fmla="*/ 16 h 26"/>
                <a:gd name="T56" fmla="*/ 46 w 46"/>
                <a:gd name="T57" fmla="*/ 10 h 26"/>
                <a:gd name="T58" fmla="*/ 46 w 46"/>
                <a:gd name="T59" fmla="*/ 10 h 26"/>
                <a:gd name="T60" fmla="*/ 46 w 46"/>
                <a:gd name="T61" fmla="*/ 6 h 26"/>
                <a:gd name="T62" fmla="*/ 44 w 46"/>
                <a:gd name="T63" fmla="*/ 2 h 26"/>
                <a:gd name="T64" fmla="*/ 40 w 46"/>
                <a:gd name="T65" fmla="*/ 0 h 26"/>
                <a:gd name="T66" fmla="*/ 34 w 46"/>
                <a:gd name="T67"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6" h="26">
                  <a:moveTo>
                    <a:pt x="34" y="0"/>
                  </a:moveTo>
                  <a:lnTo>
                    <a:pt x="34" y="0"/>
                  </a:lnTo>
                  <a:lnTo>
                    <a:pt x="30" y="0"/>
                  </a:lnTo>
                  <a:lnTo>
                    <a:pt x="26" y="2"/>
                  </a:lnTo>
                  <a:lnTo>
                    <a:pt x="26" y="2"/>
                  </a:lnTo>
                  <a:lnTo>
                    <a:pt x="20" y="6"/>
                  </a:lnTo>
                  <a:lnTo>
                    <a:pt x="12" y="10"/>
                  </a:lnTo>
                  <a:lnTo>
                    <a:pt x="12" y="10"/>
                  </a:lnTo>
                  <a:lnTo>
                    <a:pt x="6" y="12"/>
                  </a:lnTo>
                  <a:lnTo>
                    <a:pt x="4" y="16"/>
                  </a:lnTo>
                  <a:lnTo>
                    <a:pt x="0" y="26"/>
                  </a:lnTo>
                  <a:lnTo>
                    <a:pt x="0" y="26"/>
                  </a:lnTo>
                  <a:lnTo>
                    <a:pt x="2" y="26"/>
                  </a:lnTo>
                  <a:lnTo>
                    <a:pt x="2" y="26"/>
                  </a:lnTo>
                  <a:lnTo>
                    <a:pt x="6" y="26"/>
                  </a:lnTo>
                  <a:lnTo>
                    <a:pt x="10" y="24"/>
                  </a:lnTo>
                  <a:lnTo>
                    <a:pt x="16" y="20"/>
                  </a:lnTo>
                  <a:lnTo>
                    <a:pt x="16" y="20"/>
                  </a:lnTo>
                  <a:lnTo>
                    <a:pt x="22" y="18"/>
                  </a:lnTo>
                  <a:lnTo>
                    <a:pt x="26" y="18"/>
                  </a:lnTo>
                  <a:lnTo>
                    <a:pt x="26" y="18"/>
                  </a:lnTo>
                  <a:lnTo>
                    <a:pt x="28" y="18"/>
                  </a:lnTo>
                  <a:lnTo>
                    <a:pt x="28" y="18"/>
                  </a:lnTo>
                  <a:lnTo>
                    <a:pt x="28" y="18"/>
                  </a:lnTo>
                  <a:lnTo>
                    <a:pt x="28" y="18"/>
                  </a:lnTo>
                  <a:lnTo>
                    <a:pt x="32" y="18"/>
                  </a:lnTo>
                  <a:lnTo>
                    <a:pt x="32" y="18"/>
                  </a:lnTo>
                  <a:lnTo>
                    <a:pt x="40" y="16"/>
                  </a:lnTo>
                  <a:lnTo>
                    <a:pt x="46" y="10"/>
                  </a:lnTo>
                  <a:lnTo>
                    <a:pt x="46" y="10"/>
                  </a:lnTo>
                  <a:lnTo>
                    <a:pt x="46" y="6"/>
                  </a:lnTo>
                  <a:lnTo>
                    <a:pt x="44" y="2"/>
                  </a:lnTo>
                  <a:lnTo>
                    <a:pt x="40" y="0"/>
                  </a:lnTo>
                  <a:lnTo>
                    <a:pt x="34"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70" name="Freeform 155"/>
            <p:cNvSpPr>
              <a:spLocks/>
            </p:cNvSpPr>
            <p:nvPr/>
          </p:nvSpPr>
          <p:spPr bwMode="auto">
            <a:xfrm>
              <a:off x="658" y="1308"/>
              <a:ext cx="46" cy="26"/>
            </a:xfrm>
            <a:custGeom>
              <a:avLst/>
              <a:gdLst>
                <a:gd name="T0" fmla="*/ 34 w 46"/>
                <a:gd name="T1" fmla="*/ 0 h 26"/>
                <a:gd name="T2" fmla="*/ 34 w 46"/>
                <a:gd name="T3" fmla="*/ 0 h 26"/>
                <a:gd name="T4" fmla="*/ 30 w 46"/>
                <a:gd name="T5" fmla="*/ 0 h 26"/>
                <a:gd name="T6" fmla="*/ 26 w 46"/>
                <a:gd name="T7" fmla="*/ 2 h 26"/>
                <a:gd name="T8" fmla="*/ 26 w 46"/>
                <a:gd name="T9" fmla="*/ 2 h 26"/>
                <a:gd name="T10" fmla="*/ 20 w 46"/>
                <a:gd name="T11" fmla="*/ 6 h 26"/>
                <a:gd name="T12" fmla="*/ 12 w 46"/>
                <a:gd name="T13" fmla="*/ 10 h 26"/>
                <a:gd name="T14" fmla="*/ 12 w 46"/>
                <a:gd name="T15" fmla="*/ 10 h 26"/>
                <a:gd name="T16" fmla="*/ 6 w 46"/>
                <a:gd name="T17" fmla="*/ 12 h 26"/>
                <a:gd name="T18" fmla="*/ 4 w 46"/>
                <a:gd name="T19" fmla="*/ 16 h 26"/>
                <a:gd name="T20" fmla="*/ 0 w 46"/>
                <a:gd name="T21" fmla="*/ 26 h 26"/>
                <a:gd name="T22" fmla="*/ 0 w 46"/>
                <a:gd name="T23" fmla="*/ 26 h 26"/>
                <a:gd name="T24" fmla="*/ 2 w 46"/>
                <a:gd name="T25" fmla="*/ 26 h 26"/>
                <a:gd name="T26" fmla="*/ 2 w 46"/>
                <a:gd name="T27" fmla="*/ 26 h 26"/>
                <a:gd name="T28" fmla="*/ 6 w 46"/>
                <a:gd name="T29" fmla="*/ 26 h 26"/>
                <a:gd name="T30" fmla="*/ 10 w 46"/>
                <a:gd name="T31" fmla="*/ 24 h 26"/>
                <a:gd name="T32" fmla="*/ 16 w 46"/>
                <a:gd name="T33" fmla="*/ 20 h 26"/>
                <a:gd name="T34" fmla="*/ 16 w 46"/>
                <a:gd name="T35" fmla="*/ 20 h 26"/>
                <a:gd name="T36" fmla="*/ 22 w 46"/>
                <a:gd name="T37" fmla="*/ 18 h 26"/>
                <a:gd name="T38" fmla="*/ 26 w 46"/>
                <a:gd name="T39" fmla="*/ 18 h 26"/>
                <a:gd name="T40" fmla="*/ 26 w 46"/>
                <a:gd name="T41" fmla="*/ 18 h 26"/>
                <a:gd name="T42" fmla="*/ 28 w 46"/>
                <a:gd name="T43" fmla="*/ 18 h 26"/>
                <a:gd name="T44" fmla="*/ 28 w 46"/>
                <a:gd name="T45" fmla="*/ 18 h 26"/>
                <a:gd name="T46" fmla="*/ 28 w 46"/>
                <a:gd name="T47" fmla="*/ 18 h 26"/>
                <a:gd name="T48" fmla="*/ 28 w 46"/>
                <a:gd name="T49" fmla="*/ 18 h 26"/>
                <a:gd name="T50" fmla="*/ 32 w 46"/>
                <a:gd name="T51" fmla="*/ 18 h 26"/>
                <a:gd name="T52" fmla="*/ 32 w 46"/>
                <a:gd name="T53" fmla="*/ 18 h 26"/>
                <a:gd name="T54" fmla="*/ 40 w 46"/>
                <a:gd name="T55" fmla="*/ 16 h 26"/>
                <a:gd name="T56" fmla="*/ 46 w 46"/>
                <a:gd name="T57" fmla="*/ 10 h 26"/>
                <a:gd name="T58" fmla="*/ 46 w 46"/>
                <a:gd name="T59" fmla="*/ 10 h 26"/>
                <a:gd name="T60" fmla="*/ 46 w 46"/>
                <a:gd name="T61" fmla="*/ 6 h 26"/>
                <a:gd name="T62" fmla="*/ 44 w 46"/>
                <a:gd name="T63" fmla="*/ 2 h 26"/>
                <a:gd name="T64" fmla="*/ 40 w 46"/>
                <a:gd name="T65" fmla="*/ 0 h 26"/>
                <a:gd name="T66" fmla="*/ 34 w 46"/>
                <a:gd name="T67"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6" h="26">
                  <a:moveTo>
                    <a:pt x="34" y="0"/>
                  </a:moveTo>
                  <a:lnTo>
                    <a:pt x="34" y="0"/>
                  </a:lnTo>
                  <a:lnTo>
                    <a:pt x="30" y="0"/>
                  </a:lnTo>
                  <a:lnTo>
                    <a:pt x="26" y="2"/>
                  </a:lnTo>
                  <a:lnTo>
                    <a:pt x="26" y="2"/>
                  </a:lnTo>
                  <a:lnTo>
                    <a:pt x="20" y="6"/>
                  </a:lnTo>
                  <a:lnTo>
                    <a:pt x="12" y="10"/>
                  </a:lnTo>
                  <a:lnTo>
                    <a:pt x="12" y="10"/>
                  </a:lnTo>
                  <a:lnTo>
                    <a:pt x="6" y="12"/>
                  </a:lnTo>
                  <a:lnTo>
                    <a:pt x="4" y="16"/>
                  </a:lnTo>
                  <a:lnTo>
                    <a:pt x="0" y="26"/>
                  </a:lnTo>
                  <a:lnTo>
                    <a:pt x="0" y="26"/>
                  </a:lnTo>
                  <a:lnTo>
                    <a:pt x="2" y="26"/>
                  </a:lnTo>
                  <a:lnTo>
                    <a:pt x="2" y="26"/>
                  </a:lnTo>
                  <a:lnTo>
                    <a:pt x="6" y="26"/>
                  </a:lnTo>
                  <a:lnTo>
                    <a:pt x="10" y="24"/>
                  </a:lnTo>
                  <a:lnTo>
                    <a:pt x="16" y="20"/>
                  </a:lnTo>
                  <a:lnTo>
                    <a:pt x="16" y="20"/>
                  </a:lnTo>
                  <a:lnTo>
                    <a:pt x="22" y="18"/>
                  </a:lnTo>
                  <a:lnTo>
                    <a:pt x="26" y="18"/>
                  </a:lnTo>
                  <a:lnTo>
                    <a:pt x="26" y="18"/>
                  </a:lnTo>
                  <a:lnTo>
                    <a:pt x="28" y="18"/>
                  </a:lnTo>
                  <a:lnTo>
                    <a:pt x="28" y="18"/>
                  </a:lnTo>
                  <a:lnTo>
                    <a:pt x="28" y="18"/>
                  </a:lnTo>
                  <a:lnTo>
                    <a:pt x="28" y="18"/>
                  </a:lnTo>
                  <a:lnTo>
                    <a:pt x="32" y="18"/>
                  </a:lnTo>
                  <a:lnTo>
                    <a:pt x="32" y="18"/>
                  </a:lnTo>
                  <a:lnTo>
                    <a:pt x="40" y="16"/>
                  </a:lnTo>
                  <a:lnTo>
                    <a:pt x="46" y="10"/>
                  </a:lnTo>
                  <a:lnTo>
                    <a:pt x="46" y="10"/>
                  </a:lnTo>
                  <a:lnTo>
                    <a:pt x="46" y="6"/>
                  </a:lnTo>
                  <a:lnTo>
                    <a:pt x="44" y="2"/>
                  </a:lnTo>
                  <a:lnTo>
                    <a:pt x="40" y="0"/>
                  </a:lnTo>
                  <a:lnTo>
                    <a:pt x="3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71" name="Freeform 156"/>
            <p:cNvSpPr>
              <a:spLocks/>
            </p:cNvSpPr>
            <p:nvPr/>
          </p:nvSpPr>
          <p:spPr bwMode="auto">
            <a:xfrm>
              <a:off x="672" y="1304"/>
              <a:ext cx="130" cy="78"/>
            </a:xfrm>
            <a:custGeom>
              <a:avLst/>
              <a:gdLst>
                <a:gd name="T0" fmla="*/ 106 w 130"/>
                <a:gd name="T1" fmla="*/ 0 h 78"/>
                <a:gd name="T2" fmla="*/ 102 w 130"/>
                <a:gd name="T3" fmla="*/ 0 h 78"/>
                <a:gd name="T4" fmla="*/ 94 w 130"/>
                <a:gd name="T5" fmla="*/ 6 h 78"/>
                <a:gd name="T6" fmla="*/ 86 w 130"/>
                <a:gd name="T7" fmla="*/ 14 h 78"/>
                <a:gd name="T8" fmla="*/ 80 w 130"/>
                <a:gd name="T9" fmla="*/ 14 h 78"/>
                <a:gd name="T10" fmla="*/ 70 w 130"/>
                <a:gd name="T11" fmla="*/ 14 h 78"/>
                <a:gd name="T12" fmla="*/ 68 w 130"/>
                <a:gd name="T13" fmla="*/ 14 h 78"/>
                <a:gd name="T14" fmla="*/ 62 w 130"/>
                <a:gd name="T15" fmla="*/ 14 h 78"/>
                <a:gd name="T16" fmla="*/ 54 w 130"/>
                <a:gd name="T17" fmla="*/ 18 h 78"/>
                <a:gd name="T18" fmla="*/ 40 w 130"/>
                <a:gd name="T19" fmla="*/ 22 h 78"/>
                <a:gd name="T20" fmla="*/ 34 w 130"/>
                <a:gd name="T21" fmla="*/ 26 h 78"/>
                <a:gd name="T22" fmla="*/ 26 w 130"/>
                <a:gd name="T23" fmla="*/ 30 h 78"/>
                <a:gd name="T24" fmla="*/ 10 w 130"/>
                <a:gd name="T25" fmla="*/ 32 h 78"/>
                <a:gd name="T26" fmla="*/ 2 w 130"/>
                <a:gd name="T27" fmla="*/ 38 h 78"/>
                <a:gd name="T28" fmla="*/ 0 w 130"/>
                <a:gd name="T29" fmla="*/ 44 h 78"/>
                <a:gd name="T30" fmla="*/ 2 w 130"/>
                <a:gd name="T31" fmla="*/ 46 h 78"/>
                <a:gd name="T32" fmla="*/ 16 w 130"/>
                <a:gd name="T33" fmla="*/ 52 h 78"/>
                <a:gd name="T34" fmla="*/ 20 w 130"/>
                <a:gd name="T35" fmla="*/ 58 h 78"/>
                <a:gd name="T36" fmla="*/ 22 w 130"/>
                <a:gd name="T37" fmla="*/ 70 h 78"/>
                <a:gd name="T38" fmla="*/ 28 w 130"/>
                <a:gd name="T39" fmla="*/ 74 h 78"/>
                <a:gd name="T40" fmla="*/ 36 w 130"/>
                <a:gd name="T41" fmla="*/ 74 h 78"/>
                <a:gd name="T42" fmla="*/ 42 w 130"/>
                <a:gd name="T43" fmla="*/ 76 h 78"/>
                <a:gd name="T44" fmla="*/ 46 w 130"/>
                <a:gd name="T45" fmla="*/ 78 h 78"/>
                <a:gd name="T46" fmla="*/ 50 w 130"/>
                <a:gd name="T47" fmla="*/ 78 h 78"/>
                <a:gd name="T48" fmla="*/ 60 w 130"/>
                <a:gd name="T49" fmla="*/ 74 h 78"/>
                <a:gd name="T50" fmla="*/ 74 w 130"/>
                <a:gd name="T51" fmla="*/ 64 h 78"/>
                <a:gd name="T52" fmla="*/ 90 w 130"/>
                <a:gd name="T53" fmla="*/ 58 h 78"/>
                <a:gd name="T54" fmla="*/ 98 w 130"/>
                <a:gd name="T55" fmla="*/ 56 h 78"/>
                <a:gd name="T56" fmla="*/ 122 w 130"/>
                <a:gd name="T57" fmla="*/ 44 h 78"/>
                <a:gd name="T58" fmla="*/ 128 w 130"/>
                <a:gd name="T59" fmla="*/ 40 h 78"/>
                <a:gd name="T60" fmla="*/ 130 w 130"/>
                <a:gd name="T61" fmla="*/ 32 h 78"/>
                <a:gd name="T62" fmla="*/ 120 w 130"/>
                <a:gd name="T63" fmla="*/ 22 h 78"/>
                <a:gd name="T64" fmla="*/ 116 w 130"/>
                <a:gd name="T65" fmla="*/ 14 h 78"/>
                <a:gd name="T66" fmla="*/ 112 w 130"/>
                <a:gd name="T67" fmla="*/ 6 h 78"/>
                <a:gd name="T68" fmla="*/ 106 w 130"/>
                <a:gd name="T69"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30" h="78">
                  <a:moveTo>
                    <a:pt x="106" y="0"/>
                  </a:moveTo>
                  <a:lnTo>
                    <a:pt x="106" y="0"/>
                  </a:lnTo>
                  <a:lnTo>
                    <a:pt x="102" y="0"/>
                  </a:lnTo>
                  <a:lnTo>
                    <a:pt x="102" y="0"/>
                  </a:lnTo>
                  <a:lnTo>
                    <a:pt x="98" y="2"/>
                  </a:lnTo>
                  <a:lnTo>
                    <a:pt x="94" y="6"/>
                  </a:lnTo>
                  <a:lnTo>
                    <a:pt x="90" y="10"/>
                  </a:lnTo>
                  <a:lnTo>
                    <a:pt x="86" y="14"/>
                  </a:lnTo>
                  <a:lnTo>
                    <a:pt x="86" y="14"/>
                  </a:lnTo>
                  <a:lnTo>
                    <a:pt x="80" y="14"/>
                  </a:lnTo>
                  <a:lnTo>
                    <a:pt x="80" y="14"/>
                  </a:lnTo>
                  <a:lnTo>
                    <a:pt x="70" y="14"/>
                  </a:lnTo>
                  <a:lnTo>
                    <a:pt x="70" y="14"/>
                  </a:lnTo>
                  <a:lnTo>
                    <a:pt x="68" y="14"/>
                  </a:lnTo>
                  <a:lnTo>
                    <a:pt x="68" y="14"/>
                  </a:lnTo>
                  <a:lnTo>
                    <a:pt x="62" y="14"/>
                  </a:lnTo>
                  <a:lnTo>
                    <a:pt x="54" y="18"/>
                  </a:lnTo>
                  <a:lnTo>
                    <a:pt x="54" y="18"/>
                  </a:lnTo>
                  <a:lnTo>
                    <a:pt x="46" y="20"/>
                  </a:lnTo>
                  <a:lnTo>
                    <a:pt x="40" y="22"/>
                  </a:lnTo>
                  <a:lnTo>
                    <a:pt x="40" y="22"/>
                  </a:lnTo>
                  <a:lnTo>
                    <a:pt x="34" y="26"/>
                  </a:lnTo>
                  <a:lnTo>
                    <a:pt x="26" y="30"/>
                  </a:lnTo>
                  <a:lnTo>
                    <a:pt x="26" y="30"/>
                  </a:lnTo>
                  <a:lnTo>
                    <a:pt x="18" y="32"/>
                  </a:lnTo>
                  <a:lnTo>
                    <a:pt x="10" y="32"/>
                  </a:lnTo>
                  <a:lnTo>
                    <a:pt x="10" y="32"/>
                  </a:lnTo>
                  <a:lnTo>
                    <a:pt x="2" y="38"/>
                  </a:lnTo>
                  <a:lnTo>
                    <a:pt x="0" y="42"/>
                  </a:lnTo>
                  <a:lnTo>
                    <a:pt x="0" y="44"/>
                  </a:lnTo>
                  <a:lnTo>
                    <a:pt x="0" y="44"/>
                  </a:lnTo>
                  <a:lnTo>
                    <a:pt x="2" y="46"/>
                  </a:lnTo>
                  <a:lnTo>
                    <a:pt x="6" y="48"/>
                  </a:lnTo>
                  <a:lnTo>
                    <a:pt x="16" y="52"/>
                  </a:lnTo>
                  <a:lnTo>
                    <a:pt x="16" y="52"/>
                  </a:lnTo>
                  <a:lnTo>
                    <a:pt x="20" y="58"/>
                  </a:lnTo>
                  <a:lnTo>
                    <a:pt x="20" y="64"/>
                  </a:lnTo>
                  <a:lnTo>
                    <a:pt x="22" y="70"/>
                  </a:lnTo>
                  <a:lnTo>
                    <a:pt x="26" y="72"/>
                  </a:lnTo>
                  <a:lnTo>
                    <a:pt x="28" y="74"/>
                  </a:lnTo>
                  <a:lnTo>
                    <a:pt x="28" y="74"/>
                  </a:lnTo>
                  <a:lnTo>
                    <a:pt x="36" y="74"/>
                  </a:lnTo>
                  <a:lnTo>
                    <a:pt x="36" y="74"/>
                  </a:lnTo>
                  <a:lnTo>
                    <a:pt x="42" y="76"/>
                  </a:lnTo>
                  <a:lnTo>
                    <a:pt x="46" y="78"/>
                  </a:lnTo>
                  <a:lnTo>
                    <a:pt x="46" y="78"/>
                  </a:lnTo>
                  <a:lnTo>
                    <a:pt x="50" y="78"/>
                  </a:lnTo>
                  <a:lnTo>
                    <a:pt x="50" y="78"/>
                  </a:lnTo>
                  <a:lnTo>
                    <a:pt x="54" y="78"/>
                  </a:lnTo>
                  <a:lnTo>
                    <a:pt x="60" y="74"/>
                  </a:lnTo>
                  <a:lnTo>
                    <a:pt x="60" y="74"/>
                  </a:lnTo>
                  <a:lnTo>
                    <a:pt x="74" y="64"/>
                  </a:lnTo>
                  <a:lnTo>
                    <a:pt x="80" y="60"/>
                  </a:lnTo>
                  <a:lnTo>
                    <a:pt x="90" y="58"/>
                  </a:lnTo>
                  <a:lnTo>
                    <a:pt x="90" y="58"/>
                  </a:lnTo>
                  <a:lnTo>
                    <a:pt x="98" y="56"/>
                  </a:lnTo>
                  <a:lnTo>
                    <a:pt x="106" y="52"/>
                  </a:lnTo>
                  <a:lnTo>
                    <a:pt x="122" y="44"/>
                  </a:lnTo>
                  <a:lnTo>
                    <a:pt x="122" y="44"/>
                  </a:lnTo>
                  <a:lnTo>
                    <a:pt x="128" y="40"/>
                  </a:lnTo>
                  <a:lnTo>
                    <a:pt x="130" y="36"/>
                  </a:lnTo>
                  <a:lnTo>
                    <a:pt x="130" y="32"/>
                  </a:lnTo>
                  <a:lnTo>
                    <a:pt x="128" y="28"/>
                  </a:lnTo>
                  <a:lnTo>
                    <a:pt x="120" y="22"/>
                  </a:lnTo>
                  <a:lnTo>
                    <a:pt x="116" y="18"/>
                  </a:lnTo>
                  <a:lnTo>
                    <a:pt x="116" y="14"/>
                  </a:lnTo>
                  <a:lnTo>
                    <a:pt x="116" y="14"/>
                  </a:lnTo>
                  <a:lnTo>
                    <a:pt x="112" y="6"/>
                  </a:lnTo>
                  <a:lnTo>
                    <a:pt x="110" y="2"/>
                  </a:lnTo>
                  <a:lnTo>
                    <a:pt x="106"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72" name="Freeform 157"/>
            <p:cNvSpPr>
              <a:spLocks/>
            </p:cNvSpPr>
            <p:nvPr/>
          </p:nvSpPr>
          <p:spPr bwMode="auto">
            <a:xfrm>
              <a:off x="672" y="1304"/>
              <a:ext cx="130" cy="78"/>
            </a:xfrm>
            <a:custGeom>
              <a:avLst/>
              <a:gdLst>
                <a:gd name="T0" fmla="*/ 106 w 130"/>
                <a:gd name="T1" fmla="*/ 0 h 78"/>
                <a:gd name="T2" fmla="*/ 102 w 130"/>
                <a:gd name="T3" fmla="*/ 0 h 78"/>
                <a:gd name="T4" fmla="*/ 94 w 130"/>
                <a:gd name="T5" fmla="*/ 6 h 78"/>
                <a:gd name="T6" fmla="*/ 86 w 130"/>
                <a:gd name="T7" fmla="*/ 14 h 78"/>
                <a:gd name="T8" fmla="*/ 80 w 130"/>
                <a:gd name="T9" fmla="*/ 14 h 78"/>
                <a:gd name="T10" fmla="*/ 70 w 130"/>
                <a:gd name="T11" fmla="*/ 14 h 78"/>
                <a:gd name="T12" fmla="*/ 68 w 130"/>
                <a:gd name="T13" fmla="*/ 14 h 78"/>
                <a:gd name="T14" fmla="*/ 62 w 130"/>
                <a:gd name="T15" fmla="*/ 14 h 78"/>
                <a:gd name="T16" fmla="*/ 54 w 130"/>
                <a:gd name="T17" fmla="*/ 18 h 78"/>
                <a:gd name="T18" fmla="*/ 40 w 130"/>
                <a:gd name="T19" fmla="*/ 22 h 78"/>
                <a:gd name="T20" fmla="*/ 34 w 130"/>
                <a:gd name="T21" fmla="*/ 26 h 78"/>
                <a:gd name="T22" fmla="*/ 26 w 130"/>
                <a:gd name="T23" fmla="*/ 30 h 78"/>
                <a:gd name="T24" fmla="*/ 10 w 130"/>
                <a:gd name="T25" fmla="*/ 32 h 78"/>
                <a:gd name="T26" fmla="*/ 2 w 130"/>
                <a:gd name="T27" fmla="*/ 38 h 78"/>
                <a:gd name="T28" fmla="*/ 0 w 130"/>
                <a:gd name="T29" fmla="*/ 44 h 78"/>
                <a:gd name="T30" fmla="*/ 2 w 130"/>
                <a:gd name="T31" fmla="*/ 46 h 78"/>
                <a:gd name="T32" fmla="*/ 16 w 130"/>
                <a:gd name="T33" fmla="*/ 52 h 78"/>
                <a:gd name="T34" fmla="*/ 20 w 130"/>
                <a:gd name="T35" fmla="*/ 58 h 78"/>
                <a:gd name="T36" fmla="*/ 22 w 130"/>
                <a:gd name="T37" fmla="*/ 70 h 78"/>
                <a:gd name="T38" fmla="*/ 28 w 130"/>
                <a:gd name="T39" fmla="*/ 74 h 78"/>
                <a:gd name="T40" fmla="*/ 36 w 130"/>
                <a:gd name="T41" fmla="*/ 74 h 78"/>
                <a:gd name="T42" fmla="*/ 42 w 130"/>
                <a:gd name="T43" fmla="*/ 76 h 78"/>
                <a:gd name="T44" fmla="*/ 46 w 130"/>
                <a:gd name="T45" fmla="*/ 78 h 78"/>
                <a:gd name="T46" fmla="*/ 50 w 130"/>
                <a:gd name="T47" fmla="*/ 78 h 78"/>
                <a:gd name="T48" fmla="*/ 60 w 130"/>
                <a:gd name="T49" fmla="*/ 74 h 78"/>
                <a:gd name="T50" fmla="*/ 74 w 130"/>
                <a:gd name="T51" fmla="*/ 64 h 78"/>
                <a:gd name="T52" fmla="*/ 90 w 130"/>
                <a:gd name="T53" fmla="*/ 58 h 78"/>
                <a:gd name="T54" fmla="*/ 98 w 130"/>
                <a:gd name="T55" fmla="*/ 56 h 78"/>
                <a:gd name="T56" fmla="*/ 122 w 130"/>
                <a:gd name="T57" fmla="*/ 44 h 78"/>
                <a:gd name="T58" fmla="*/ 128 w 130"/>
                <a:gd name="T59" fmla="*/ 40 h 78"/>
                <a:gd name="T60" fmla="*/ 130 w 130"/>
                <a:gd name="T61" fmla="*/ 32 h 78"/>
                <a:gd name="T62" fmla="*/ 120 w 130"/>
                <a:gd name="T63" fmla="*/ 22 h 78"/>
                <a:gd name="T64" fmla="*/ 116 w 130"/>
                <a:gd name="T65" fmla="*/ 14 h 78"/>
                <a:gd name="T66" fmla="*/ 112 w 130"/>
                <a:gd name="T67" fmla="*/ 6 h 78"/>
                <a:gd name="T68" fmla="*/ 106 w 130"/>
                <a:gd name="T69"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30" h="78">
                  <a:moveTo>
                    <a:pt x="106" y="0"/>
                  </a:moveTo>
                  <a:lnTo>
                    <a:pt x="106" y="0"/>
                  </a:lnTo>
                  <a:lnTo>
                    <a:pt x="102" y="0"/>
                  </a:lnTo>
                  <a:lnTo>
                    <a:pt x="102" y="0"/>
                  </a:lnTo>
                  <a:lnTo>
                    <a:pt x="98" y="2"/>
                  </a:lnTo>
                  <a:lnTo>
                    <a:pt x="94" y="6"/>
                  </a:lnTo>
                  <a:lnTo>
                    <a:pt x="90" y="10"/>
                  </a:lnTo>
                  <a:lnTo>
                    <a:pt x="86" y="14"/>
                  </a:lnTo>
                  <a:lnTo>
                    <a:pt x="86" y="14"/>
                  </a:lnTo>
                  <a:lnTo>
                    <a:pt x="80" y="14"/>
                  </a:lnTo>
                  <a:lnTo>
                    <a:pt x="80" y="14"/>
                  </a:lnTo>
                  <a:lnTo>
                    <a:pt x="70" y="14"/>
                  </a:lnTo>
                  <a:lnTo>
                    <a:pt x="70" y="14"/>
                  </a:lnTo>
                  <a:lnTo>
                    <a:pt x="68" y="14"/>
                  </a:lnTo>
                  <a:lnTo>
                    <a:pt x="68" y="14"/>
                  </a:lnTo>
                  <a:lnTo>
                    <a:pt x="62" y="14"/>
                  </a:lnTo>
                  <a:lnTo>
                    <a:pt x="54" y="18"/>
                  </a:lnTo>
                  <a:lnTo>
                    <a:pt x="54" y="18"/>
                  </a:lnTo>
                  <a:lnTo>
                    <a:pt x="46" y="20"/>
                  </a:lnTo>
                  <a:lnTo>
                    <a:pt x="40" y="22"/>
                  </a:lnTo>
                  <a:lnTo>
                    <a:pt x="40" y="22"/>
                  </a:lnTo>
                  <a:lnTo>
                    <a:pt x="34" y="26"/>
                  </a:lnTo>
                  <a:lnTo>
                    <a:pt x="26" y="30"/>
                  </a:lnTo>
                  <a:lnTo>
                    <a:pt x="26" y="30"/>
                  </a:lnTo>
                  <a:lnTo>
                    <a:pt x="18" y="32"/>
                  </a:lnTo>
                  <a:lnTo>
                    <a:pt x="10" y="32"/>
                  </a:lnTo>
                  <a:lnTo>
                    <a:pt x="10" y="32"/>
                  </a:lnTo>
                  <a:lnTo>
                    <a:pt x="2" y="38"/>
                  </a:lnTo>
                  <a:lnTo>
                    <a:pt x="0" y="42"/>
                  </a:lnTo>
                  <a:lnTo>
                    <a:pt x="0" y="44"/>
                  </a:lnTo>
                  <a:lnTo>
                    <a:pt x="0" y="44"/>
                  </a:lnTo>
                  <a:lnTo>
                    <a:pt x="2" y="46"/>
                  </a:lnTo>
                  <a:lnTo>
                    <a:pt x="6" y="48"/>
                  </a:lnTo>
                  <a:lnTo>
                    <a:pt x="16" y="52"/>
                  </a:lnTo>
                  <a:lnTo>
                    <a:pt x="16" y="52"/>
                  </a:lnTo>
                  <a:lnTo>
                    <a:pt x="20" y="58"/>
                  </a:lnTo>
                  <a:lnTo>
                    <a:pt x="20" y="64"/>
                  </a:lnTo>
                  <a:lnTo>
                    <a:pt x="22" y="70"/>
                  </a:lnTo>
                  <a:lnTo>
                    <a:pt x="26" y="72"/>
                  </a:lnTo>
                  <a:lnTo>
                    <a:pt x="28" y="74"/>
                  </a:lnTo>
                  <a:lnTo>
                    <a:pt x="28" y="74"/>
                  </a:lnTo>
                  <a:lnTo>
                    <a:pt x="36" y="74"/>
                  </a:lnTo>
                  <a:lnTo>
                    <a:pt x="36" y="74"/>
                  </a:lnTo>
                  <a:lnTo>
                    <a:pt x="42" y="76"/>
                  </a:lnTo>
                  <a:lnTo>
                    <a:pt x="46" y="78"/>
                  </a:lnTo>
                  <a:lnTo>
                    <a:pt x="46" y="78"/>
                  </a:lnTo>
                  <a:lnTo>
                    <a:pt x="50" y="78"/>
                  </a:lnTo>
                  <a:lnTo>
                    <a:pt x="50" y="78"/>
                  </a:lnTo>
                  <a:lnTo>
                    <a:pt x="54" y="78"/>
                  </a:lnTo>
                  <a:lnTo>
                    <a:pt x="60" y="74"/>
                  </a:lnTo>
                  <a:lnTo>
                    <a:pt x="60" y="74"/>
                  </a:lnTo>
                  <a:lnTo>
                    <a:pt x="74" y="64"/>
                  </a:lnTo>
                  <a:lnTo>
                    <a:pt x="80" y="60"/>
                  </a:lnTo>
                  <a:lnTo>
                    <a:pt x="90" y="58"/>
                  </a:lnTo>
                  <a:lnTo>
                    <a:pt x="90" y="58"/>
                  </a:lnTo>
                  <a:lnTo>
                    <a:pt x="98" y="56"/>
                  </a:lnTo>
                  <a:lnTo>
                    <a:pt x="106" y="52"/>
                  </a:lnTo>
                  <a:lnTo>
                    <a:pt x="122" y="44"/>
                  </a:lnTo>
                  <a:lnTo>
                    <a:pt x="122" y="44"/>
                  </a:lnTo>
                  <a:lnTo>
                    <a:pt x="128" y="40"/>
                  </a:lnTo>
                  <a:lnTo>
                    <a:pt x="130" y="36"/>
                  </a:lnTo>
                  <a:lnTo>
                    <a:pt x="130" y="32"/>
                  </a:lnTo>
                  <a:lnTo>
                    <a:pt x="128" y="28"/>
                  </a:lnTo>
                  <a:lnTo>
                    <a:pt x="120" y="22"/>
                  </a:lnTo>
                  <a:lnTo>
                    <a:pt x="116" y="18"/>
                  </a:lnTo>
                  <a:lnTo>
                    <a:pt x="116" y="14"/>
                  </a:lnTo>
                  <a:lnTo>
                    <a:pt x="116" y="14"/>
                  </a:lnTo>
                  <a:lnTo>
                    <a:pt x="112" y="6"/>
                  </a:lnTo>
                  <a:lnTo>
                    <a:pt x="110" y="2"/>
                  </a:lnTo>
                  <a:lnTo>
                    <a:pt x="10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73" name="Freeform 158"/>
            <p:cNvSpPr>
              <a:spLocks/>
            </p:cNvSpPr>
            <p:nvPr/>
          </p:nvSpPr>
          <p:spPr bwMode="auto">
            <a:xfrm>
              <a:off x="4448" y="2170"/>
              <a:ext cx="138" cy="60"/>
            </a:xfrm>
            <a:custGeom>
              <a:avLst/>
              <a:gdLst>
                <a:gd name="T0" fmla="*/ 38 w 138"/>
                <a:gd name="T1" fmla="*/ 0 h 60"/>
                <a:gd name="T2" fmla="*/ 36 w 138"/>
                <a:gd name="T3" fmla="*/ 0 h 60"/>
                <a:gd name="T4" fmla="*/ 26 w 138"/>
                <a:gd name="T5" fmla="*/ 4 h 60"/>
                <a:gd name="T6" fmla="*/ 18 w 138"/>
                <a:gd name="T7" fmla="*/ 10 h 60"/>
                <a:gd name="T8" fmla="*/ 2 w 138"/>
                <a:gd name="T9" fmla="*/ 10 h 60"/>
                <a:gd name="T10" fmla="*/ 0 w 138"/>
                <a:gd name="T11" fmla="*/ 14 h 60"/>
                <a:gd name="T12" fmla="*/ 2 w 138"/>
                <a:gd name="T13" fmla="*/ 22 h 60"/>
                <a:gd name="T14" fmla="*/ 10 w 138"/>
                <a:gd name="T15" fmla="*/ 28 h 60"/>
                <a:gd name="T16" fmla="*/ 12 w 138"/>
                <a:gd name="T17" fmla="*/ 28 h 60"/>
                <a:gd name="T18" fmla="*/ 16 w 138"/>
                <a:gd name="T19" fmla="*/ 26 h 60"/>
                <a:gd name="T20" fmla="*/ 26 w 138"/>
                <a:gd name="T21" fmla="*/ 22 h 60"/>
                <a:gd name="T22" fmla="*/ 32 w 138"/>
                <a:gd name="T23" fmla="*/ 20 h 60"/>
                <a:gd name="T24" fmla="*/ 40 w 138"/>
                <a:gd name="T25" fmla="*/ 22 h 60"/>
                <a:gd name="T26" fmla="*/ 62 w 138"/>
                <a:gd name="T27" fmla="*/ 30 h 60"/>
                <a:gd name="T28" fmla="*/ 70 w 138"/>
                <a:gd name="T29" fmla="*/ 36 h 60"/>
                <a:gd name="T30" fmla="*/ 78 w 138"/>
                <a:gd name="T31" fmla="*/ 40 h 60"/>
                <a:gd name="T32" fmla="*/ 88 w 138"/>
                <a:gd name="T33" fmla="*/ 44 h 60"/>
                <a:gd name="T34" fmla="*/ 96 w 138"/>
                <a:gd name="T35" fmla="*/ 50 h 60"/>
                <a:gd name="T36" fmla="*/ 100 w 138"/>
                <a:gd name="T37" fmla="*/ 56 h 60"/>
                <a:gd name="T38" fmla="*/ 108 w 138"/>
                <a:gd name="T39" fmla="*/ 60 h 60"/>
                <a:gd name="T40" fmla="*/ 108 w 138"/>
                <a:gd name="T41" fmla="*/ 60 h 60"/>
                <a:gd name="T42" fmla="*/ 116 w 138"/>
                <a:gd name="T43" fmla="*/ 58 h 60"/>
                <a:gd name="T44" fmla="*/ 122 w 138"/>
                <a:gd name="T45" fmla="*/ 58 h 60"/>
                <a:gd name="T46" fmla="*/ 124 w 138"/>
                <a:gd name="T47" fmla="*/ 58 h 60"/>
                <a:gd name="T48" fmla="*/ 126 w 138"/>
                <a:gd name="T49" fmla="*/ 58 h 60"/>
                <a:gd name="T50" fmla="*/ 128 w 138"/>
                <a:gd name="T51" fmla="*/ 58 h 60"/>
                <a:gd name="T52" fmla="*/ 132 w 138"/>
                <a:gd name="T53" fmla="*/ 56 h 60"/>
                <a:gd name="T54" fmla="*/ 138 w 138"/>
                <a:gd name="T55" fmla="*/ 52 h 60"/>
                <a:gd name="T56" fmla="*/ 138 w 138"/>
                <a:gd name="T57" fmla="*/ 48 h 60"/>
                <a:gd name="T58" fmla="*/ 130 w 138"/>
                <a:gd name="T59" fmla="*/ 42 h 60"/>
                <a:gd name="T60" fmla="*/ 120 w 138"/>
                <a:gd name="T61" fmla="*/ 42 h 60"/>
                <a:gd name="T62" fmla="*/ 96 w 138"/>
                <a:gd name="T63" fmla="*/ 30 h 60"/>
                <a:gd name="T64" fmla="*/ 92 w 138"/>
                <a:gd name="T65" fmla="*/ 26 h 60"/>
                <a:gd name="T66" fmla="*/ 86 w 138"/>
                <a:gd name="T67" fmla="*/ 22 h 60"/>
                <a:gd name="T68" fmla="*/ 82 w 138"/>
                <a:gd name="T69" fmla="*/ 22 h 60"/>
                <a:gd name="T70" fmla="*/ 80 w 138"/>
                <a:gd name="T71" fmla="*/ 22 h 60"/>
                <a:gd name="T72" fmla="*/ 80 w 138"/>
                <a:gd name="T73" fmla="*/ 22 h 60"/>
                <a:gd name="T74" fmla="*/ 74 w 138"/>
                <a:gd name="T75" fmla="*/ 20 h 60"/>
                <a:gd name="T76" fmla="*/ 72 w 138"/>
                <a:gd name="T77" fmla="*/ 18 h 60"/>
                <a:gd name="T78" fmla="*/ 68 w 138"/>
                <a:gd name="T79" fmla="*/ 16 h 60"/>
                <a:gd name="T80" fmla="*/ 48 w 138"/>
                <a:gd name="T81" fmla="*/ 2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38" h="60">
                  <a:moveTo>
                    <a:pt x="38" y="0"/>
                  </a:moveTo>
                  <a:lnTo>
                    <a:pt x="38" y="0"/>
                  </a:lnTo>
                  <a:lnTo>
                    <a:pt x="36" y="0"/>
                  </a:lnTo>
                  <a:lnTo>
                    <a:pt x="36" y="0"/>
                  </a:lnTo>
                  <a:lnTo>
                    <a:pt x="30" y="2"/>
                  </a:lnTo>
                  <a:lnTo>
                    <a:pt x="26" y="4"/>
                  </a:lnTo>
                  <a:lnTo>
                    <a:pt x="18" y="10"/>
                  </a:lnTo>
                  <a:lnTo>
                    <a:pt x="18" y="10"/>
                  </a:lnTo>
                  <a:lnTo>
                    <a:pt x="6" y="10"/>
                  </a:lnTo>
                  <a:lnTo>
                    <a:pt x="2" y="10"/>
                  </a:lnTo>
                  <a:lnTo>
                    <a:pt x="0" y="14"/>
                  </a:lnTo>
                  <a:lnTo>
                    <a:pt x="0" y="14"/>
                  </a:lnTo>
                  <a:lnTo>
                    <a:pt x="0" y="18"/>
                  </a:lnTo>
                  <a:lnTo>
                    <a:pt x="2" y="22"/>
                  </a:lnTo>
                  <a:lnTo>
                    <a:pt x="6" y="26"/>
                  </a:lnTo>
                  <a:lnTo>
                    <a:pt x="10" y="28"/>
                  </a:lnTo>
                  <a:lnTo>
                    <a:pt x="10" y="28"/>
                  </a:lnTo>
                  <a:lnTo>
                    <a:pt x="12" y="28"/>
                  </a:lnTo>
                  <a:lnTo>
                    <a:pt x="12" y="28"/>
                  </a:lnTo>
                  <a:lnTo>
                    <a:pt x="16" y="26"/>
                  </a:lnTo>
                  <a:lnTo>
                    <a:pt x="18" y="26"/>
                  </a:lnTo>
                  <a:lnTo>
                    <a:pt x="26" y="22"/>
                  </a:lnTo>
                  <a:lnTo>
                    <a:pt x="26" y="22"/>
                  </a:lnTo>
                  <a:lnTo>
                    <a:pt x="32" y="20"/>
                  </a:lnTo>
                  <a:lnTo>
                    <a:pt x="32" y="20"/>
                  </a:lnTo>
                  <a:lnTo>
                    <a:pt x="40" y="22"/>
                  </a:lnTo>
                  <a:lnTo>
                    <a:pt x="48" y="24"/>
                  </a:lnTo>
                  <a:lnTo>
                    <a:pt x="62" y="30"/>
                  </a:lnTo>
                  <a:lnTo>
                    <a:pt x="62" y="30"/>
                  </a:lnTo>
                  <a:lnTo>
                    <a:pt x="70" y="36"/>
                  </a:lnTo>
                  <a:lnTo>
                    <a:pt x="74" y="38"/>
                  </a:lnTo>
                  <a:lnTo>
                    <a:pt x="78" y="40"/>
                  </a:lnTo>
                  <a:lnTo>
                    <a:pt x="78" y="40"/>
                  </a:lnTo>
                  <a:lnTo>
                    <a:pt x="88" y="44"/>
                  </a:lnTo>
                  <a:lnTo>
                    <a:pt x="92" y="46"/>
                  </a:lnTo>
                  <a:lnTo>
                    <a:pt x="96" y="50"/>
                  </a:lnTo>
                  <a:lnTo>
                    <a:pt x="96" y="50"/>
                  </a:lnTo>
                  <a:lnTo>
                    <a:pt x="100" y="56"/>
                  </a:lnTo>
                  <a:lnTo>
                    <a:pt x="104" y="58"/>
                  </a:lnTo>
                  <a:lnTo>
                    <a:pt x="108" y="60"/>
                  </a:lnTo>
                  <a:lnTo>
                    <a:pt x="108" y="60"/>
                  </a:lnTo>
                  <a:lnTo>
                    <a:pt x="108" y="60"/>
                  </a:lnTo>
                  <a:lnTo>
                    <a:pt x="108" y="60"/>
                  </a:lnTo>
                  <a:lnTo>
                    <a:pt x="116" y="58"/>
                  </a:lnTo>
                  <a:lnTo>
                    <a:pt x="116" y="58"/>
                  </a:lnTo>
                  <a:lnTo>
                    <a:pt x="122" y="58"/>
                  </a:lnTo>
                  <a:lnTo>
                    <a:pt x="122" y="58"/>
                  </a:lnTo>
                  <a:lnTo>
                    <a:pt x="124" y="58"/>
                  </a:lnTo>
                  <a:lnTo>
                    <a:pt x="124" y="58"/>
                  </a:lnTo>
                  <a:lnTo>
                    <a:pt x="126" y="58"/>
                  </a:lnTo>
                  <a:lnTo>
                    <a:pt x="126" y="58"/>
                  </a:lnTo>
                  <a:lnTo>
                    <a:pt x="128" y="58"/>
                  </a:lnTo>
                  <a:lnTo>
                    <a:pt x="128" y="58"/>
                  </a:lnTo>
                  <a:lnTo>
                    <a:pt x="132" y="56"/>
                  </a:lnTo>
                  <a:lnTo>
                    <a:pt x="136" y="56"/>
                  </a:lnTo>
                  <a:lnTo>
                    <a:pt x="138" y="52"/>
                  </a:lnTo>
                  <a:lnTo>
                    <a:pt x="138" y="48"/>
                  </a:lnTo>
                  <a:lnTo>
                    <a:pt x="138" y="48"/>
                  </a:lnTo>
                  <a:lnTo>
                    <a:pt x="134" y="44"/>
                  </a:lnTo>
                  <a:lnTo>
                    <a:pt x="130" y="42"/>
                  </a:lnTo>
                  <a:lnTo>
                    <a:pt x="120" y="42"/>
                  </a:lnTo>
                  <a:lnTo>
                    <a:pt x="120" y="42"/>
                  </a:lnTo>
                  <a:lnTo>
                    <a:pt x="108" y="38"/>
                  </a:lnTo>
                  <a:lnTo>
                    <a:pt x="96" y="30"/>
                  </a:lnTo>
                  <a:lnTo>
                    <a:pt x="96" y="30"/>
                  </a:lnTo>
                  <a:lnTo>
                    <a:pt x="92" y="26"/>
                  </a:lnTo>
                  <a:lnTo>
                    <a:pt x="88" y="22"/>
                  </a:lnTo>
                  <a:lnTo>
                    <a:pt x="86" y="22"/>
                  </a:lnTo>
                  <a:lnTo>
                    <a:pt x="86" y="22"/>
                  </a:lnTo>
                  <a:lnTo>
                    <a:pt x="82" y="22"/>
                  </a:lnTo>
                  <a:lnTo>
                    <a:pt x="82" y="22"/>
                  </a:lnTo>
                  <a:lnTo>
                    <a:pt x="80" y="22"/>
                  </a:lnTo>
                  <a:lnTo>
                    <a:pt x="80" y="22"/>
                  </a:lnTo>
                  <a:lnTo>
                    <a:pt x="80" y="22"/>
                  </a:lnTo>
                  <a:lnTo>
                    <a:pt x="80" y="22"/>
                  </a:lnTo>
                  <a:lnTo>
                    <a:pt x="74" y="20"/>
                  </a:lnTo>
                  <a:lnTo>
                    <a:pt x="74" y="20"/>
                  </a:lnTo>
                  <a:lnTo>
                    <a:pt x="72" y="18"/>
                  </a:lnTo>
                  <a:lnTo>
                    <a:pt x="68" y="16"/>
                  </a:lnTo>
                  <a:lnTo>
                    <a:pt x="68" y="16"/>
                  </a:lnTo>
                  <a:lnTo>
                    <a:pt x="54" y="4"/>
                  </a:lnTo>
                  <a:lnTo>
                    <a:pt x="48" y="2"/>
                  </a:lnTo>
                  <a:lnTo>
                    <a:pt x="38"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74" name="Freeform 159"/>
            <p:cNvSpPr>
              <a:spLocks/>
            </p:cNvSpPr>
            <p:nvPr/>
          </p:nvSpPr>
          <p:spPr bwMode="auto">
            <a:xfrm>
              <a:off x="4448" y="2170"/>
              <a:ext cx="138" cy="60"/>
            </a:xfrm>
            <a:custGeom>
              <a:avLst/>
              <a:gdLst>
                <a:gd name="T0" fmla="*/ 38 w 138"/>
                <a:gd name="T1" fmla="*/ 0 h 60"/>
                <a:gd name="T2" fmla="*/ 36 w 138"/>
                <a:gd name="T3" fmla="*/ 0 h 60"/>
                <a:gd name="T4" fmla="*/ 26 w 138"/>
                <a:gd name="T5" fmla="*/ 4 h 60"/>
                <a:gd name="T6" fmla="*/ 18 w 138"/>
                <a:gd name="T7" fmla="*/ 10 h 60"/>
                <a:gd name="T8" fmla="*/ 2 w 138"/>
                <a:gd name="T9" fmla="*/ 10 h 60"/>
                <a:gd name="T10" fmla="*/ 0 w 138"/>
                <a:gd name="T11" fmla="*/ 14 h 60"/>
                <a:gd name="T12" fmla="*/ 2 w 138"/>
                <a:gd name="T13" fmla="*/ 22 h 60"/>
                <a:gd name="T14" fmla="*/ 10 w 138"/>
                <a:gd name="T15" fmla="*/ 28 h 60"/>
                <a:gd name="T16" fmla="*/ 12 w 138"/>
                <a:gd name="T17" fmla="*/ 28 h 60"/>
                <a:gd name="T18" fmla="*/ 16 w 138"/>
                <a:gd name="T19" fmla="*/ 26 h 60"/>
                <a:gd name="T20" fmla="*/ 26 w 138"/>
                <a:gd name="T21" fmla="*/ 22 h 60"/>
                <a:gd name="T22" fmla="*/ 32 w 138"/>
                <a:gd name="T23" fmla="*/ 20 h 60"/>
                <a:gd name="T24" fmla="*/ 40 w 138"/>
                <a:gd name="T25" fmla="*/ 22 h 60"/>
                <a:gd name="T26" fmla="*/ 62 w 138"/>
                <a:gd name="T27" fmla="*/ 30 h 60"/>
                <a:gd name="T28" fmla="*/ 70 w 138"/>
                <a:gd name="T29" fmla="*/ 36 h 60"/>
                <a:gd name="T30" fmla="*/ 78 w 138"/>
                <a:gd name="T31" fmla="*/ 40 h 60"/>
                <a:gd name="T32" fmla="*/ 88 w 138"/>
                <a:gd name="T33" fmla="*/ 44 h 60"/>
                <a:gd name="T34" fmla="*/ 96 w 138"/>
                <a:gd name="T35" fmla="*/ 50 h 60"/>
                <a:gd name="T36" fmla="*/ 100 w 138"/>
                <a:gd name="T37" fmla="*/ 56 h 60"/>
                <a:gd name="T38" fmla="*/ 108 w 138"/>
                <a:gd name="T39" fmla="*/ 60 h 60"/>
                <a:gd name="T40" fmla="*/ 108 w 138"/>
                <a:gd name="T41" fmla="*/ 60 h 60"/>
                <a:gd name="T42" fmla="*/ 116 w 138"/>
                <a:gd name="T43" fmla="*/ 58 h 60"/>
                <a:gd name="T44" fmla="*/ 122 w 138"/>
                <a:gd name="T45" fmla="*/ 58 h 60"/>
                <a:gd name="T46" fmla="*/ 124 w 138"/>
                <a:gd name="T47" fmla="*/ 58 h 60"/>
                <a:gd name="T48" fmla="*/ 126 w 138"/>
                <a:gd name="T49" fmla="*/ 58 h 60"/>
                <a:gd name="T50" fmla="*/ 128 w 138"/>
                <a:gd name="T51" fmla="*/ 58 h 60"/>
                <a:gd name="T52" fmla="*/ 132 w 138"/>
                <a:gd name="T53" fmla="*/ 56 h 60"/>
                <a:gd name="T54" fmla="*/ 138 w 138"/>
                <a:gd name="T55" fmla="*/ 52 h 60"/>
                <a:gd name="T56" fmla="*/ 138 w 138"/>
                <a:gd name="T57" fmla="*/ 48 h 60"/>
                <a:gd name="T58" fmla="*/ 130 w 138"/>
                <a:gd name="T59" fmla="*/ 42 h 60"/>
                <a:gd name="T60" fmla="*/ 120 w 138"/>
                <a:gd name="T61" fmla="*/ 42 h 60"/>
                <a:gd name="T62" fmla="*/ 96 w 138"/>
                <a:gd name="T63" fmla="*/ 30 h 60"/>
                <a:gd name="T64" fmla="*/ 92 w 138"/>
                <a:gd name="T65" fmla="*/ 26 h 60"/>
                <a:gd name="T66" fmla="*/ 86 w 138"/>
                <a:gd name="T67" fmla="*/ 22 h 60"/>
                <a:gd name="T68" fmla="*/ 82 w 138"/>
                <a:gd name="T69" fmla="*/ 22 h 60"/>
                <a:gd name="T70" fmla="*/ 80 w 138"/>
                <a:gd name="T71" fmla="*/ 22 h 60"/>
                <a:gd name="T72" fmla="*/ 80 w 138"/>
                <a:gd name="T73" fmla="*/ 22 h 60"/>
                <a:gd name="T74" fmla="*/ 74 w 138"/>
                <a:gd name="T75" fmla="*/ 20 h 60"/>
                <a:gd name="T76" fmla="*/ 72 w 138"/>
                <a:gd name="T77" fmla="*/ 18 h 60"/>
                <a:gd name="T78" fmla="*/ 68 w 138"/>
                <a:gd name="T79" fmla="*/ 16 h 60"/>
                <a:gd name="T80" fmla="*/ 48 w 138"/>
                <a:gd name="T81" fmla="*/ 2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38" h="60">
                  <a:moveTo>
                    <a:pt x="38" y="0"/>
                  </a:moveTo>
                  <a:lnTo>
                    <a:pt x="38" y="0"/>
                  </a:lnTo>
                  <a:lnTo>
                    <a:pt x="36" y="0"/>
                  </a:lnTo>
                  <a:lnTo>
                    <a:pt x="36" y="0"/>
                  </a:lnTo>
                  <a:lnTo>
                    <a:pt x="30" y="2"/>
                  </a:lnTo>
                  <a:lnTo>
                    <a:pt x="26" y="4"/>
                  </a:lnTo>
                  <a:lnTo>
                    <a:pt x="18" y="10"/>
                  </a:lnTo>
                  <a:lnTo>
                    <a:pt x="18" y="10"/>
                  </a:lnTo>
                  <a:lnTo>
                    <a:pt x="6" y="10"/>
                  </a:lnTo>
                  <a:lnTo>
                    <a:pt x="2" y="10"/>
                  </a:lnTo>
                  <a:lnTo>
                    <a:pt x="0" y="14"/>
                  </a:lnTo>
                  <a:lnTo>
                    <a:pt x="0" y="14"/>
                  </a:lnTo>
                  <a:lnTo>
                    <a:pt x="0" y="18"/>
                  </a:lnTo>
                  <a:lnTo>
                    <a:pt x="2" y="22"/>
                  </a:lnTo>
                  <a:lnTo>
                    <a:pt x="6" y="26"/>
                  </a:lnTo>
                  <a:lnTo>
                    <a:pt x="10" y="28"/>
                  </a:lnTo>
                  <a:lnTo>
                    <a:pt x="10" y="28"/>
                  </a:lnTo>
                  <a:lnTo>
                    <a:pt x="12" y="28"/>
                  </a:lnTo>
                  <a:lnTo>
                    <a:pt x="12" y="28"/>
                  </a:lnTo>
                  <a:lnTo>
                    <a:pt x="16" y="26"/>
                  </a:lnTo>
                  <a:lnTo>
                    <a:pt x="18" y="26"/>
                  </a:lnTo>
                  <a:lnTo>
                    <a:pt x="26" y="22"/>
                  </a:lnTo>
                  <a:lnTo>
                    <a:pt x="26" y="22"/>
                  </a:lnTo>
                  <a:lnTo>
                    <a:pt x="32" y="20"/>
                  </a:lnTo>
                  <a:lnTo>
                    <a:pt x="32" y="20"/>
                  </a:lnTo>
                  <a:lnTo>
                    <a:pt x="40" y="22"/>
                  </a:lnTo>
                  <a:lnTo>
                    <a:pt x="48" y="24"/>
                  </a:lnTo>
                  <a:lnTo>
                    <a:pt x="62" y="30"/>
                  </a:lnTo>
                  <a:lnTo>
                    <a:pt x="62" y="30"/>
                  </a:lnTo>
                  <a:lnTo>
                    <a:pt x="70" y="36"/>
                  </a:lnTo>
                  <a:lnTo>
                    <a:pt x="74" y="38"/>
                  </a:lnTo>
                  <a:lnTo>
                    <a:pt x="78" y="40"/>
                  </a:lnTo>
                  <a:lnTo>
                    <a:pt x="78" y="40"/>
                  </a:lnTo>
                  <a:lnTo>
                    <a:pt x="88" y="44"/>
                  </a:lnTo>
                  <a:lnTo>
                    <a:pt x="92" y="46"/>
                  </a:lnTo>
                  <a:lnTo>
                    <a:pt x="96" y="50"/>
                  </a:lnTo>
                  <a:lnTo>
                    <a:pt x="96" y="50"/>
                  </a:lnTo>
                  <a:lnTo>
                    <a:pt x="100" y="56"/>
                  </a:lnTo>
                  <a:lnTo>
                    <a:pt x="104" y="58"/>
                  </a:lnTo>
                  <a:lnTo>
                    <a:pt x="108" y="60"/>
                  </a:lnTo>
                  <a:lnTo>
                    <a:pt x="108" y="60"/>
                  </a:lnTo>
                  <a:lnTo>
                    <a:pt x="108" y="60"/>
                  </a:lnTo>
                  <a:lnTo>
                    <a:pt x="108" y="60"/>
                  </a:lnTo>
                  <a:lnTo>
                    <a:pt x="116" y="58"/>
                  </a:lnTo>
                  <a:lnTo>
                    <a:pt x="116" y="58"/>
                  </a:lnTo>
                  <a:lnTo>
                    <a:pt x="122" y="58"/>
                  </a:lnTo>
                  <a:lnTo>
                    <a:pt x="122" y="58"/>
                  </a:lnTo>
                  <a:lnTo>
                    <a:pt x="124" y="58"/>
                  </a:lnTo>
                  <a:lnTo>
                    <a:pt x="124" y="58"/>
                  </a:lnTo>
                  <a:lnTo>
                    <a:pt x="126" y="58"/>
                  </a:lnTo>
                  <a:lnTo>
                    <a:pt x="126" y="58"/>
                  </a:lnTo>
                  <a:lnTo>
                    <a:pt x="128" y="58"/>
                  </a:lnTo>
                  <a:lnTo>
                    <a:pt x="128" y="58"/>
                  </a:lnTo>
                  <a:lnTo>
                    <a:pt x="132" y="56"/>
                  </a:lnTo>
                  <a:lnTo>
                    <a:pt x="136" y="56"/>
                  </a:lnTo>
                  <a:lnTo>
                    <a:pt x="138" y="52"/>
                  </a:lnTo>
                  <a:lnTo>
                    <a:pt x="138" y="48"/>
                  </a:lnTo>
                  <a:lnTo>
                    <a:pt x="138" y="48"/>
                  </a:lnTo>
                  <a:lnTo>
                    <a:pt x="134" y="44"/>
                  </a:lnTo>
                  <a:lnTo>
                    <a:pt x="130" y="42"/>
                  </a:lnTo>
                  <a:lnTo>
                    <a:pt x="120" y="42"/>
                  </a:lnTo>
                  <a:lnTo>
                    <a:pt x="120" y="42"/>
                  </a:lnTo>
                  <a:lnTo>
                    <a:pt x="108" y="38"/>
                  </a:lnTo>
                  <a:lnTo>
                    <a:pt x="96" y="30"/>
                  </a:lnTo>
                  <a:lnTo>
                    <a:pt x="96" y="30"/>
                  </a:lnTo>
                  <a:lnTo>
                    <a:pt x="92" y="26"/>
                  </a:lnTo>
                  <a:lnTo>
                    <a:pt x="88" y="22"/>
                  </a:lnTo>
                  <a:lnTo>
                    <a:pt x="86" y="22"/>
                  </a:lnTo>
                  <a:lnTo>
                    <a:pt x="86" y="22"/>
                  </a:lnTo>
                  <a:lnTo>
                    <a:pt x="82" y="22"/>
                  </a:lnTo>
                  <a:lnTo>
                    <a:pt x="82" y="22"/>
                  </a:lnTo>
                  <a:lnTo>
                    <a:pt x="80" y="22"/>
                  </a:lnTo>
                  <a:lnTo>
                    <a:pt x="80" y="22"/>
                  </a:lnTo>
                  <a:lnTo>
                    <a:pt x="80" y="22"/>
                  </a:lnTo>
                  <a:lnTo>
                    <a:pt x="80" y="22"/>
                  </a:lnTo>
                  <a:lnTo>
                    <a:pt x="74" y="20"/>
                  </a:lnTo>
                  <a:lnTo>
                    <a:pt x="74" y="20"/>
                  </a:lnTo>
                  <a:lnTo>
                    <a:pt x="72" y="18"/>
                  </a:lnTo>
                  <a:lnTo>
                    <a:pt x="68" y="16"/>
                  </a:lnTo>
                  <a:lnTo>
                    <a:pt x="68" y="16"/>
                  </a:lnTo>
                  <a:lnTo>
                    <a:pt x="54" y="4"/>
                  </a:lnTo>
                  <a:lnTo>
                    <a:pt x="48" y="2"/>
                  </a:lnTo>
                  <a:lnTo>
                    <a:pt x="3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75" name="Freeform 160"/>
            <p:cNvSpPr>
              <a:spLocks/>
            </p:cNvSpPr>
            <p:nvPr/>
          </p:nvSpPr>
          <p:spPr bwMode="auto">
            <a:xfrm>
              <a:off x="4534" y="2248"/>
              <a:ext cx="26" cy="20"/>
            </a:xfrm>
            <a:custGeom>
              <a:avLst/>
              <a:gdLst>
                <a:gd name="T0" fmla="*/ 8 w 26"/>
                <a:gd name="T1" fmla="*/ 0 h 20"/>
                <a:gd name="T2" fmla="*/ 8 w 26"/>
                <a:gd name="T3" fmla="*/ 0 h 20"/>
                <a:gd name="T4" fmla="*/ 2 w 26"/>
                <a:gd name="T5" fmla="*/ 0 h 20"/>
                <a:gd name="T6" fmla="*/ 0 w 26"/>
                <a:gd name="T7" fmla="*/ 4 h 20"/>
                <a:gd name="T8" fmla="*/ 0 w 26"/>
                <a:gd name="T9" fmla="*/ 6 h 20"/>
                <a:gd name="T10" fmla="*/ 0 w 26"/>
                <a:gd name="T11" fmla="*/ 6 h 20"/>
                <a:gd name="T12" fmla="*/ 0 w 26"/>
                <a:gd name="T13" fmla="*/ 10 h 20"/>
                <a:gd name="T14" fmla="*/ 2 w 26"/>
                <a:gd name="T15" fmla="*/ 12 h 20"/>
                <a:gd name="T16" fmla="*/ 10 w 26"/>
                <a:gd name="T17" fmla="*/ 16 h 20"/>
                <a:gd name="T18" fmla="*/ 10 w 26"/>
                <a:gd name="T19" fmla="*/ 16 h 20"/>
                <a:gd name="T20" fmla="*/ 14 w 26"/>
                <a:gd name="T21" fmla="*/ 18 h 20"/>
                <a:gd name="T22" fmla="*/ 20 w 26"/>
                <a:gd name="T23" fmla="*/ 20 h 20"/>
                <a:gd name="T24" fmla="*/ 20 w 26"/>
                <a:gd name="T25" fmla="*/ 20 h 20"/>
                <a:gd name="T26" fmla="*/ 24 w 26"/>
                <a:gd name="T27" fmla="*/ 18 h 20"/>
                <a:gd name="T28" fmla="*/ 26 w 26"/>
                <a:gd name="T29" fmla="*/ 14 h 20"/>
                <a:gd name="T30" fmla="*/ 26 w 26"/>
                <a:gd name="T31" fmla="*/ 14 h 20"/>
                <a:gd name="T32" fmla="*/ 26 w 26"/>
                <a:gd name="T33" fmla="*/ 10 h 20"/>
                <a:gd name="T34" fmla="*/ 22 w 26"/>
                <a:gd name="T35" fmla="*/ 6 h 20"/>
                <a:gd name="T36" fmla="*/ 16 w 26"/>
                <a:gd name="T37" fmla="*/ 0 h 20"/>
                <a:gd name="T38" fmla="*/ 16 w 26"/>
                <a:gd name="T39" fmla="*/ 0 h 20"/>
                <a:gd name="T40" fmla="*/ 8 w 26"/>
                <a:gd name="T41"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6" h="20">
                  <a:moveTo>
                    <a:pt x="8" y="0"/>
                  </a:moveTo>
                  <a:lnTo>
                    <a:pt x="8" y="0"/>
                  </a:lnTo>
                  <a:lnTo>
                    <a:pt x="2" y="0"/>
                  </a:lnTo>
                  <a:lnTo>
                    <a:pt x="0" y="4"/>
                  </a:lnTo>
                  <a:lnTo>
                    <a:pt x="0" y="6"/>
                  </a:lnTo>
                  <a:lnTo>
                    <a:pt x="0" y="6"/>
                  </a:lnTo>
                  <a:lnTo>
                    <a:pt x="0" y="10"/>
                  </a:lnTo>
                  <a:lnTo>
                    <a:pt x="2" y="12"/>
                  </a:lnTo>
                  <a:lnTo>
                    <a:pt x="10" y="16"/>
                  </a:lnTo>
                  <a:lnTo>
                    <a:pt x="10" y="16"/>
                  </a:lnTo>
                  <a:lnTo>
                    <a:pt x="14" y="18"/>
                  </a:lnTo>
                  <a:lnTo>
                    <a:pt x="20" y="20"/>
                  </a:lnTo>
                  <a:lnTo>
                    <a:pt x="20" y="20"/>
                  </a:lnTo>
                  <a:lnTo>
                    <a:pt x="24" y="18"/>
                  </a:lnTo>
                  <a:lnTo>
                    <a:pt x="26" y="14"/>
                  </a:lnTo>
                  <a:lnTo>
                    <a:pt x="26" y="14"/>
                  </a:lnTo>
                  <a:lnTo>
                    <a:pt x="26" y="10"/>
                  </a:lnTo>
                  <a:lnTo>
                    <a:pt x="22" y="6"/>
                  </a:lnTo>
                  <a:lnTo>
                    <a:pt x="16" y="0"/>
                  </a:lnTo>
                  <a:lnTo>
                    <a:pt x="16" y="0"/>
                  </a:lnTo>
                  <a:lnTo>
                    <a:pt x="8"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76" name="Freeform 161"/>
            <p:cNvSpPr>
              <a:spLocks/>
            </p:cNvSpPr>
            <p:nvPr/>
          </p:nvSpPr>
          <p:spPr bwMode="auto">
            <a:xfrm>
              <a:off x="4534" y="2248"/>
              <a:ext cx="26" cy="20"/>
            </a:xfrm>
            <a:custGeom>
              <a:avLst/>
              <a:gdLst>
                <a:gd name="T0" fmla="*/ 8 w 26"/>
                <a:gd name="T1" fmla="*/ 0 h 20"/>
                <a:gd name="T2" fmla="*/ 8 w 26"/>
                <a:gd name="T3" fmla="*/ 0 h 20"/>
                <a:gd name="T4" fmla="*/ 2 w 26"/>
                <a:gd name="T5" fmla="*/ 0 h 20"/>
                <a:gd name="T6" fmla="*/ 0 w 26"/>
                <a:gd name="T7" fmla="*/ 4 h 20"/>
                <a:gd name="T8" fmla="*/ 0 w 26"/>
                <a:gd name="T9" fmla="*/ 6 h 20"/>
                <a:gd name="T10" fmla="*/ 0 w 26"/>
                <a:gd name="T11" fmla="*/ 6 h 20"/>
                <a:gd name="T12" fmla="*/ 0 w 26"/>
                <a:gd name="T13" fmla="*/ 10 h 20"/>
                <a:gd name="T14" fmla="*/ 2 w 26"/>
                <a:gd name="T15" fmla="*/ 12 h 20"/>
                <a:gd name="T16" fmla="*/ 10 w 26"/>
                <a:gd name="T17" fmla="*/ 16 h 20"/>
                <a:gd name="T18" fmla="*/ 10 w 26"/>
                <a:gd name="T19" fmla="*/ 16 h 20"/>
                <a:gd name="T20" fmla="*/ 14 w 26"/>
                <a:gd name="T21" fmla="*/ 18 h 20"/>
                <a:gd name="T22" fmla="*/ 20 w 26"/>
                <a:gd name="T23" fmla="*/ 20 h 20"/>
                <a:gd name="T24" fmla="*/ 20 w 26"/>
                <a:gd name="T25" fmla="*/ 20 h 20"/>
                <a:gd name="T26" fmla="*/ 24 w 26"/>
                <a:gd name="T27" fmla="*/ 18 h 20"/>
                <a:gd name="T28" fmla="*/ 26 w 26"/>
                <a:gd name="T29" fmla="*/ 14 h 20"/>
                <a:gd name="T30" fmla="*/ 26 w 26"/>
                <a:gd name="T31" fmla="*/ 14 h 20"/>
                <a:gd name="T32" fmla="*/ 26 w 26"/>
                <a:gd name="T33" fmla="*/ 10 h 20"/>
                <a:gd name="T34" fmla="*/ 22 w 26"/>
                <a:gd name="T35" fmla="*/ 6 h 20"/>
                <a:gd name="T36" fmla="*/ 16 w 26"/>
                <a:gd name="T37" fmla="*/ 0 h 20"/>
                <a:gd name="T38" fmla="*/ 16 w 26"/>
                <a:gd name="T39" fmla="*/ 0 h 20"/>
                <a:gd name="T40" fmla="*/ 8 w 26"/>
                <a:gd name="T41"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6" h="20">
                  <a:moveTo>
                    <a:pt x="8" y="0"/>
                  </a:moveTo>
                  <a:lnTo>
                    <a:pt x="8" y="0"/>
                  </a:lnTo>
                  <a:lnTo>
                    <a:pt x="2" y="0"/>
                  </a:lnTo>
                  <a:lnTo>
                    <a:pt x="0" y="4"/>
                  </a:lnTo>
                  <a:lnTo>
                    <a:pt x="0" y="6"/>
                  </a:lnTo>
                  <a:lnTo>
                    <a:pt x="0" y="6"/>
                  </a:lnTo>
                  <a:lnTo>
                    <a:pt x="0" y="10"/>
                  </a:lnTo>
                  <a:lnTo>
                    <a:pt x="2" y="12"/>
                  </a:lnTo>
                  <a:lnTo>
                    <a:pt x="10" y="16"/>
                  </a:lnTo>
                  <a:lnTo>
                    <a:pt x="10" y="16"/>
                  </a:lnTo>
                  <a:lnTo>
                    <a:pt x="14" y="18"/>
                  </a:lnTo>
                  <a:lnTo>
                    <a:pt x="20" y="20"/>
                  </a:lnTo>
                  <a:lnTo>
                    <a:pt x="20" y="20"/>
                  </a:lnTo>
                  <a:lnTo>
                    <a:pt x="24" y="18"/>
                  </a:lnTo>
                  <a:lnTo>
                    <a:pt x="26" y="14"/>
                  </a:lnTo>
                  <a:lnTo>
                    <a:pt x="26" y="14"/>
                  </a:lnTo>
                  <a:lnTo>
                    <a:pt x="26" y="10"/>
                  </a:lnTo>
                  <a:lnTo>
                    <a:pt x="22" y="6"/>
                  </a:lnTo>
                  <a:lnTo>
                    <a:pt x="16" y="0"/>
                  </a:lnTo>
                  <a:lnTo>
                    <a:pt x="16" y="0"/>
                  </a:lnTo>
                  <a:lnTo>
                    <a:pt x="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77" name="Freeform 162"/>
            <p:cNvSpPr>
              <a:spLocks/>
            </p:cNvSpPr>
            <p:nvPr/>
          </p:nvSpPr>
          <p:spPr bwMode="auto">
            <a:xfrm>
              <a:off x="4578" y="2230"/>
              <a:ext cx="86" cy="40"/>
            </a:xfrm>
            <a:custGeom>
              <a:avLst/>
              <a:gdLst>
                <a:gd name="T0" fmla="*/ 46 w 86"/>
                <a:gd name="T1" fmla="*/ 0 h 40"/>
                <a:gd name="T2" fmla="*/ 40 w 86"/>
                <a:gd name="T3" fmla="*/ 2 h 40"/>
                <a:gd name="T4" fmla="*/ 36 w 86"/>
                <a:gd name="T5" fmla="*/ 4 h 40"/>
                <a:gd name="T6" fmla="*/ 36 w 86"/>
                <a:gd name="T7" fmla="*/ 4 h 40"/>
                <a:gd name="T8" fmla="*/ 34 w 86"/>
                <a:gd name="T9" fmla="*/ 4 h 40"/>
                <a:gd name="T10" fmla="*/ 32 w 86"/>
                <a:gd name="T11" fmla="*/ 2 h 40"/>
                <a:gd name="T12" fmla="*/ 28 w 86"/>
                <a:gd name="T13" fmla="*/ 0 h 40"/>
                <a:gd name="T14" fmla="*/ 26 w 86"/>
                <a:gd name="T15" fmla="*/ 0 h 40"/>
                <a:gd name="T16" fmla="*/ 24 w 86"/>
                <a:gd name="T17" fmla="*/ 0 h 40"/>
                <a:gd name="T18" fmla="*/ 22 w 86"/>
                <a:gd name="T19" fmla="*/ 4 h 40"/>
                <a:gd name="T20" fmla="*/ 24 w 86"/>
                <a:gd name="T21" fmla="*/ 14 h 40"/>
                <a:gd name="T22" fmla="*/ 22 w 86"/>
                <a:gd name="T23" fmla="*/ 18 h 40"/>
                <a:gd name="T24" fmla="*/ 16 w 86"/>
                <a:gd name="T25" fmla="*/ 18 h 40"/>
                <a:gd name="T26" fmla="*/ 12 w 86"/>
                <a:gd name="T27" fmla="*/ 18 h 40"/>
                <a:gd name="T28" fmla="*/ 8 w 86"/>
                <a:gd name="T29" fmla="*/ 18 h 40"/>
                <a:gd name="T30" fmla="*/ 2 w 86"/>
                <a:gd name="T31" fmla="*/ 20 h 40"/>
                <a:gd name="T32" fmla="*/ 0 w 86"/>
                <a:gd name="T33" fmla="*/ 22 h 40"/>
                <a:gd name="T34" fmla="*/ 4 w 86"/>
                <a:gd name="T35" fmla="*/ 26 h 40"/>
                <a:gd name="T36" fmla="*/ 12 w 86"/>
                <a:gd name="T37" fmla="*/ 30 h 40"/>
                <a:gd name="T38" fmla="*/ 14 w 86"/>
                <a:gd name="T39" fmla="*/ 30 h 40"/>
                <a:gd name="T40" fmla="*/ 20 w 86"/>
                <a:gd name="T41" fmla="*/ 30 h 40"/>
                <a:gd name="T42" fmla="*/ 26 w 86"/>
                <a:gd name="T43" fmla="*/ 28 h 40"/>
                <a:gd name="T44" fmla="*/ 32 w 86"/>
                <a:gd name="T45" fmla="*/ 30 h 40"/>
                <a:gd name="T46" fmla="*/ 40 w 86"/>
                <a:gd name="T47" fmla="*/ 38 h 40"/>
                <a:gd name="T48" fmla="*/ 42 w 86"/>
                <a:gd name="T49" fmla="*/ 40 h 40"/>
                <a:gd name="T50" fmla="*/ 44 w 86"/>
                <a:gd name="T51" fmla="*/ 38 h 40"/>
                <a:gd name="T52" fmla="*/ 46 w 86"/>
                <a:gd name="T53" fmla="*/ 32 h 40"/>
                <a:gd name="T54" fmla="*/ 52 w 86"/>
                <a:gd name="T55" fmla="*/ 28 h 40"/>
                <a:gd name="T56" fmla="*/ 72 w 86"/>
                <a:gd name="T57" fmla="*/ 24 h 40"/>
                <a:gd name="T58" fmla="*/ 86 w 86"/>
                <a:gd name="T59" fmla="*/ 18 h 40"/>
                <a:gd name="T60" fmla="*/ 84 w 86"/>
                <a:gd name="T61" fmla="*/ 16 h 40"/>
                <a:gd name="T62" fmla="*/ 72 w 86"/>
                <a:gd name="T63" fmla="*/ 12 h 40"/>
                <a:gd name="T64" fmla="*/ 58 w 86"/>
                <a:gd name="T65" fmla="*/ 10 h 40"/>
                <a:gd name="T66" fmla="*/ 52 w 86"/>
                <a:gd name="T67" fmla="*/ 4 h 40"/>
                <a:gd name="T68" fmla="*/ 46 w 86"/>
                <a:gd name="T69" fmla="*/ 0 h 40"/>
                <a:gd name="T70" fmla="*/ 46 w 86"/>
                <a:gd name="T71"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6" h="40">
                  <a:moveTo>
                    <a:pt x="46" y="0"/>
                  </a:moveTo>
                  <a:lnTo>
                    <a:pt x="46" y="0"/>
                  </a:lnTo>
                  <a:lnTo>
                    <a:pt x="42" y="0"/>
                  </a:lnTo>
                  <a:lnTo>
                    <a:pt x="40" y="2"/>
                  </a:lnTo>
                  <a:lnTo>
                    <a:pt x="40" y="4"/>
                  </a:lnTo>
                  <a:lnTo>
                    <a:pt x="36" y="4"/>
                  </a:lnTo>
                  <a:lnTo>
                    <a:pt x="36" y="4"/>
                  </a:lnTo>
                  <a:lnTo>
                    <a:pt x="36" y="4"/>
                  </a:lnTo>
                  <a:lnTo>
                    <a:pt x="36" y="4"/>
                  </a:lnTo>
                  <a:lnTo>
                    <a:pt x="34" y="4"/>
                  </a:lnTo>
                  <a:lnTo>
                    <a:pt x="32" y="2"/>
                  </a:lnTo>
                  <a:lnTo>
                    <a:pt x="32" y="2"/>
                  </a:lnTo>
                  <a:lnTo>
                    <a:pt x="30" y="0"/>
                  </a:lnTo>
                  <a:lnTo>
                    <a:pt x="28" y="0"/>
                  </a:lnTo>
                  <a:lnTo>
                    <a:pt x="28" y="0"/>
                  </a:lnTo>
                  <a:lnTo>
                    <a:pt x="26" y="0"/>
                  </a:lnTo>
                  <a:lnTo>
                    <a:pt x="26" y="0"/>
                  </a:lnTo>
                  <a:lnTo>
                    <a:pt x="24" y="0"/>
                  </a:lnTo>
                  <a:lnTo>
                    <a:pt x="24" y="0"/>
                  </a:lnTo>
                  <a:lnTo>
                    <a:pt x="22" y="4"/>
                  </a:lnTo>
                  <a:lnTo>
                    <a:pt x="24" y="10"/>
                  </a:lnTo>
                  <a:lnTo>
                    <a:pt x="24" y="14"/>
                  </a:lnTo>
                  <a:lnTo>
                    <a:pt x="22" y="18"/>
                  </a:lnTo>
                  <a:lnTo>
                    <a:pt x="22" y="18"/>
                  </a:lnTo>
                  <a:lnTo>
                    <a:pt x="16" y="18"/>
                  </a:lnTo>
                  <a:lnTo>
                    <a:pt x="16" y="18"/>
                  </a:lnTo>
                  <a:lnTo>
                    <a:pt x="12" y="18"/>
                  </a:lnTo>
                  <a:lnTo>
                    <a:pt x="12" y="18"/>
                  </a:lnTo>
                  <a:lnTo>
                    <a:pt x="8" y="18"/>
                  </a:lnTo>
                  <a:lnTo>
                    <a:pt x="8" y="18"/>
                  </a:lnTo>
                  <a:lnTo>
                    <a:pt x="6" y="18"/>
                  </a:lnTo>
                  <a:lnTo>
                    <a:pt x="2" y="20"/>
                  </a:lnTo>
                  <a:lnTo>
                    <a:pt x="2" y="20"/>
                  </a:lnTo>
                  <a:lnTo>
                    <a:pt x="0" y="22"/>
                  </a:lnTo>
                  <a:lnTo>
                    <a:pt x="0" y="24"/>
                  </a:lnTo>
                  <a:lnTo>
                    <a:pt x="4" y="26"/>
                  </a:lnTo>
                  <a:lnTo>
                    <a:pt x="12" y="30"/>
                  </a:lnTo>
                  <a:lnTo>
                    <a:pt x="12" y="30"/>
                  </a:lnTo>
                  <a:lnTo>
                    <a:pt x="14" y="30"/>
                  </a:lnTo>
                  <a:lnTo>
                    <a:pt x="14" y="30"/>
                  </a:lnTo>
                  <a:lnTo>
                    <a:pt x="20" y="30"/>
                  </a:lnTo>
                  <a:lnTo>
                    <a:pt x="20" y="30"/>
                  </a:lnTo>
                  <a:lnTo>
                    <a:pt x="26" y="28"/>
                  </a:lnTo>
                  <a:lnTo>
                    <a:pt x="26" y="28"/>
                  </a:lnTo>
                  <a:lnTo>
                    <a:pt x="32" y="30"/>
                  </a:lnTo>
                  <a:lnTo>
                    <a:pt x="32" y="30"/>
                  </a:lnTo>
                  <a:lnTo>
                    <a:pt x="38" y="36"/>
                  </a:lnTo>
                  <a:lnTo>
                    <a:pt x="40" y="38"/>
                  </a:lnTo>
                  <a:lnTo>
                    <a:pt x="42" y="40"/>
                  </a:lnTo>
                  <a:lnTo>
                    <a:pt x="42" y="40"/>
                  </a:lnTo>
                  <a:lnTo>
                    <a:pt x="44" y="38"/>
                  </a:lnTo>
                  <a:lnTo>
                    <a:pt x="44" y="38"/>
                  </a:lnTo>
                  <a:lnTo>
                    <a:pt x="46" y="36"/>
                  </a:lnTo>
                  <a:lnTo>
                    <a:pt x="46" y="32"/>
                  </a:lnTo>
                  <a:lnTo>
                    <a:pt x="48" y="30"/>
                  </a:lnTo>
                  <a:lnTo>
                    <a:pt x="52" y="28"/>
                  </a:lnTo>
                  <a:lnTo>
                    <a:pt x="52" y="28"/>
                  </a:lnTo>
                  <a:lnTo>
                    <a:pt x="72" y="24"/>
                  </a:lnTo>
                  <a:lnTo>
                    <a:pt x="84" y="20"/>
                  </a:lnTo>
                  <a:lnTo>
                    <a:pt x="86" y="18"/>
                  </a:lnTo>
                  <a:lnTo>
                    <a:pt x="84" y="16"/>
                  </a:lnTo>
                  <a:lnTo>
                    <a:pt x="84" y="16"/>
                  </a:lnTo>
                  <a:lnTo>
                    <a:pt x="72" y="12"/>
                  </a:lnTo>
                  <a:lnTo>
                    <a:pt x="72" y="12"/>
                  </a:lnTo>
                  <a:lnTo>
                    <a:pt x="66" y="12"/>
                  </a:lnTo>
                  <a:lnTo>
                    <a:pt x="58" y="10"/>
                  </a:lnTo>
                  <a:lnTo>
                    <a:pt x="58" y="10"/>
                  </a:lnTo>
                  <a:lnTo>
                    <a:pt x="52" y="4"/>
                  </a:lnTo>
                  <a:lnTo>
                    <a:pt x="50" y="2"/>
                  </a:lnTo>
                  <a:lnTo>
                    <a:pt x="46" y="0"/>
                  </a:lnTo>
                  <a:lnTo>
                    <a:pt x="46" y="0"/>
                  </a:lnTo>
                  <a:lnTo>
                    <a:pt x="46"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78" name="Freeform 163"/>
            <p:cNvSpPr>
              <a:spLocks/>
            </p:cNvSpPr>
            <p:nvPr/>
          </p:nvSpPr>
          <p:spPr bwMode="auto">
            <a:xfrm>
              <a:off x="4578" y="2230"/>
              <a:ext cx="86" cy="40"/>
            </a:xfrm>
            <a:custGeom>
              <a:avLst/>
              <a:gdLst>
                <a:gd name="T0" fmla="*/ 46 w 86"/>
                <a:gd name="T1" fmla="*/ 0 h 40"/>
                <a:gd name="T2" fmla="*/ 40 w 86"/>
                <a:gd name="T3" fmla="*/ 2 h 40"/>
                <a:gd name="T4" fmla="*/ 36 w 86"/>
                <a:gd name="T5" fmla="*/ 4 h 40"/>
                <a:gd name="T6" fmla="*/ 36 w 86"/>
                <a:gd name="T7" fmla="*/ 4 h 40"/>
                <a:gd name="T8" fmla="*/ 34 w 86"/>
                <a:gd name="T9" fmla="*/ 4 h 40"/>
                <a:gd name="T10" fmla="*/ 32 w 86"/>
                <a:gd name="T11" fmla="*/ 2 h 40"/>
                <a:gd name="T12" fmla="*/ 28 w 86"/>
                <a:gd name="T13" fmla="*/ 0 h 40"/>
                <a:gd name="T14" fmla="*/ 26 w 86"/>
                <a:gd name="T15" fmla="*/ 0 h 40"/>
                <a:gd name="T16" fmla="*/ 24 w 86"/>
                <a:gd name="T17" fmla="*/ 0 h 40"/>
                <a:gd name="T18" fmla="*/ 22 w 86"/>
                <a:gd name="T19" fmla="*/ 4 h 40"/>
                <a:gd name="T20" fmla="*/ 24 w 86"/>
                <a:gd name="T21" fmla="*/ 14 h 40"/>
                <a:gd name="T22" fmla="*/ 22 w 86"/>
                <a:gd name="T23" fmla="*/ 18 h 40"/>
                <a:gd name="T24" fmla="*/ 16 w 86"/>
                <a:gd name="T25" fmla="*/ 18 h 40"/>
                <a:gd name="T26" fmla="*/ 12 w 86"/>
                <a:gd name="T27" fmla="*/ 18 h 40"/>
                <a:gd name="T28" fmla="*/ 8 w 86"/>
                <a:gd name="T29" fmla="*/ 18 h 40"/>
                <a:gd name="T30" fmla="*/ 2 w 86"/>
                <a:gd name="T31" fmla="*/ 20 h 40"/>
                <a:gd name="T32" fmla="*/ 0 w 86"/>
                <a:gd name="T33" fmla="*/ 22 h 40"/>
                <a:gd name="T34" fmla="*/ 4 w 86"/>
                <a:gd name="T35" fmla="*/ 26 h 40"/>
                <a:gd name="T36" fmla="*/ 12 w 86"/>
                <a:gd name="T37" fmla="*/ 30 h 40"/>
                <a:gd name="T38" fmla="*/ 14 w 86"/>
                <a:gd name="T39" fmla="*/ 30 h 40"/>
                <a:gd name="T40" fmla="*/ 20 w 86"/>
                <a:gd name="T41" fmla="*/ 30 h 40"/>
                <a:gd name="T42" fmla="*/ 26 w 86"/>
                <a:gd name="T43" fmla="*/ 28 h 40"/>
                <a:gd name="T44" fmla="*/ 32 w 86"/>
                <a:gd name="T45" fmla="*/ 30 h 40"/>
                <a:gd name="T46" fmla="*/ 40 w 86"/>
                <a:gd name="T47" fmla="*/ 38 h 40"/>
                <a:gd name="T48" fmla="*/ 42 w 86"/>
                <a:gd name="T49" fmla="*/ 40 h 40"/>
                <a:gd name="T50" fmla="*/ 44 w 86"/>
                <a:gd name="T51" fmla="*/ 38 h 40"/>
                <a:gd name="T52" fmla="*/ 46 w 86"/>
                <a:gd name="T53" fmla="*/ 32 h 40"/>
                <a:gd name="T54" fmla="*/ 52 w 86"/>
                <a:gd name="T55" fmla="*/ 28 h 40"/>
                <a:gd name="T56" fmla="*/ 72 w 86"/>
                <a:gd name="T57" fmla="*/ 24 h 40"/>
                <a:gd name="T58" fmla="*/ 86 w 86"/>
                <a:gd name="T59" fmla="*/ 18 h 40"/>
                <a:gd name="T60" fmla="*/ 84 w 86"/>
                <a:gd name="T61" fmla="*/ 16 h 40"/>
                <a:gd name="T62" fmla="*/ 72 w 86"/>
                <a:gd name="T63" fmla="*/ 12 h 40"/>
                <a:gd name="T64" fmla="*/ 58 w 86"/>
                <a:gd name="T65" fmla="*/ 10 h 40"/>
                <a:gd name="T66" fmla="*/ 52 w 86"/>
                <a:gd name="T67" fmla="*/ 4 h 40"/>
                <a:gd name="T68" fmla="*/ 46 w 86"/>
                <a:gd name="T69" fmla="*/ 0 h 40"/>
                <a:gd name="T70" fmla="*/ 46 w 86"/>
                <a:gd name="T71"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6" h="40">
                  <a:moveTo>
                    <a:pt x="46" y="0"/>
                  </a:moveTo>
                  <a:lnTo>
                    <a:pt x="46" y="0"/>
                  </a:lnTo>
                  <a:lnTo>
                    <a:pt x="42" y="0"/>
                  </a:lnTo>
                  <a:lnTo>
                    <a:pt x="40" y="2"/>
                  </a:lnTo>
                  <a:lnTo>
                    <a:pt x="40" y="4"/>
                  </a:lnTo>
                  <a:lnTo>
                    <a:pt x="36" y="4"/>
                  </a:lnTo>
                  <a:lnTo>
                    <a:pt x="36" y="4"/>
                  </a:lnTo>
                  <a:lnTo>
                    <a:pt x="36" y="4"/>
                  </a:lnTo>
                  <a:lnTo>
                    <a:pt x="36" y="4"/>
                  </a:lnTo>
                  <a:lnTo>
                    <a:pt x="34" y="4"/>
                  </a:lnTo>
                  <a:lnTo>
                    <a:pt x="32" y="2"/>
                  </a:lnTo>
                  <a:lnTo>
                    <a:pt x="32" y="2"/>
                  </a:lnTo>
                  <a:lnTo>
                    <a:pt x="30" y="0"/>
                  </a:lnTo>
                  <a:lnTo>
                    <a:pt x="28" y="0"/>
                  </a:lnTo>
                  <a:lnTo>
                    <a:pt x="28" y="0"/>
                  </a:lnTo>
                  <a:lnTo>
                    <a:pt x="26" y="0"/>
                  </a:lnTo>
                  <a:lnTo>
                    <a:pt x="26" y="0"/>
                  </a:lnTo>
                  <a:lnTo>
                    <a:pt x="24" y="0"/>
                  </a:lnTo>
                  <a:lnTo>
                    <a:pt x="24" y="0"/>
                  </a:lnTo>
                  <a:lnTo>
                    <a:pt x="22" y="4"/>
                  </a:lnTo>
                  <a:lnTo>
                    <a:pt x="24" y="10"/>
                  </a:lnTo>
                  <a:lnTo>
                    <a:pt x="24" y="14"/>
                  </a:lnTo>
                  <a:lnTo>
                    <a:pt x="22" y="18"/>
                  </a:lnTo>
                  <a:lnTo>
                    <a:pt x="22" y="18"/>
                  </a:lnTo>
                  <a:lnTo>
                    <a:pt x="16" y="18"/>
                  </a:lnTo>
                  <a:lnTo>
                    <a:pt x="16" y="18"/>
                  </a:lnTo>
                  <a:lnTo>
                    <a:pt x="12" y="18"/>
                  </a:lnTo>
                  <a:lnTo>
                    <a:pt x="12" y="18"/>
                  </a:lnTo>
                  <a:lnTo>
                    <a:pt x="8" y="18"/>
                  </a:lnTo>
                  <a:lnTo>
                    <a:pt x="8" y="18"/>
                  </a:lnTo>
                  <a:lnTo>
                    <a:pt x="6" y="18"/>
                  </a:lnTo>
                  <a:lnTo>
                    <a:pt x="2" y="20"/>
                  </a:lnTo>
                  <a:lnTo>
                    <a:pt x="2" y="20"/>
                  </a:lnTo>
                  <a:lnTo>
                    <a:pt x="0" y="22"/>
                  </a:lnTo>
                  <a:lnTo>
                    <a:pt x="0" y="24"/>
                  </a:lnTo>
                  <a:lnTo>
                    <a:pt x="4" y="26"/>
                  </a:lnTo>
                  <a:lnTo>
                    <a:pt x="12" y="30"/>
                  </a:lnTo>
                  <a:lnTo>
                    <a:pt x="12" y="30"/>
                  </a:lnTo>
                  <a:lnTo>
                    <a:pt x="14" y="30"/>
                  </a:lnTo>
                  <a:lnTo>
                    <a:pt x="14" y="30"/>
                  </a:lnTo>
                  <a:lnTo>
                    <a:pt x="20" y="30"/>
                  </a:lnTo>
                  <a:lnTo>
                    <a:pt x="20" y="30"/>
                  </a:lnTo>
                  <a:lnTo>
                    <a:pt x="26" y="28"/>
                  </a:lnTo>
                  <a:lnTo>
                    <a:pt x="26" y="28"/>
                  </a:lnTo>
                  <a:lnTo>
                    <a:pt x="32" y="30"/>
                  </a:lnTo>
                  <a:lnTo>
                    <a:pt x="32" y="30"/>
                  </a:lnTo>
                  <a:lnTo>
                    <a:pt x="38" y="36"/>
                  </a:lnTo>
                  <a:lnTo>
                    <a:pt x="40" y="38"/>
                  </a:lnTo>
                  <a:lnTo>
                    <a:pt x="42" y="40"/>
                  </a:lnTo>
                  <a:lnTo>
                    <a:pt x="42" y="40"/>
                  </a:lnTo>
                  <a:lnTo>
                    <a:pt x="44" y="38"/>
                  </a:lnTo>
                  <a:lnTo>
                    <a:pt x="44" y="38"/>
                  </a:lnTo>
                  <a:lnTo>
                    <a:pt x="46" y="36"/>
                  </a:lnTo>
                  <a:lnTo>
                    <a:pt x="46" y="32"/>
                  </a:lnTo>
                  <a:lnTo>
                    <a:pt x="48" y="30"/>
                  </a:lnTo>
                  <a:lnTo>
                    <a:pt x="52" y="28"/>
                  </a:lnTo>
                  <a:lnTo>
                    <a:pt x="52" y="28"/>
                  </a:lnTo>
                  <a:lnTo>
                    <a:pt x="72" y="24"/>
                  </a:lnTo>
                  <a:lnTo>
                    <a:pt x="84" y="20"/>
                  </a:lnTo>
                  <a:lnTo>
                    <a:pt x="86" y="18"/>
                  </a:lnTo>
                  <a:lnTo>
                    <a:pt x="84" y="16"/>
                  </a:lnTo>
                  <a:lnTo>
                    <a:pt x="84" y="16"/>
                  </a:lnTo>
                  <a:lnTo>
                    <a:pt x="72" y="12"/>
                  </a:lnTo>
                  <a:lnTo>
                    <a:pt x="72" y="12"/>
                  </a:lnTo>
                  <a:lnTo>
                    <a:pt x="66" y="12"/>
                  </a:lnTo>
                  <a:lnTo>
                    <a:pt x="58" y="10"/>
                  </a:lnTo>
                  <a:lnTo>
                    <a:pt x="58" y="10"/>
                  </a:lnTo>
                  <a:lnTo>
                    <a:pt x="52" y="4"/>
                  </a:lnTo>
                  <a:lnTo>
                    <a:pt x="50" y="2"/>
                  </a:lnTo>
                  <a:lnTo>
                    <a:pt x="46" y="0"/>
                  </a:lnTo>
                  <a:lnTo>
                    <a:pt x="46" y="0"/>
                  </a:lnTo>
                  <a:lnTo>
                    <a:pt x="4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79" name="Freeform 164"/>
            <p:cNvSpPr>
              <a:spLocks/>
            </p:cNvSpPr>
            <p:nvPr/>
          </p:nvSpPr>
          <p:spPr bwMode="auto">
            <a:xfrm>
              <a:off x="4676" y="2248"/>
              <a:ext cx="20" cy="12"/>
            </a:xfrm>
            <a:custGeom>
              <a:avLst/>
              <a:gdLst>
                <a:gd name="T0" fmla="*/ 6 w 20"/>
                <a:gd name="T1" fmla="*/ 0 h 12"/>
                <a:gd name="T2" fmla="*/ 6 w 20"/>
                <a:gd name="T3" fmla="*/ 0 h 12"/>
                <a:gd name="T4" fmla="*/ 4 w 20"/>
                <a:gd name="T5" fmla="*/ 0 h 12"/>
                <a:gd name="T6" fmla="*/ 4 w 20"/>
                <a:gd name="T7" fmla="*/ 0 h 12"/>
                <a:gd name="T8" fmla="*/ 2 w 20"/>
                <a:gd name="T9" fmla="*/ 2 h 12"/>
                <a:gd name="T10" fmla="*/ 0 w 20"/>
                <a:gd name="T11" fmla="*/ 4 h 12"/>
                <a:gd name="T12" fmla="*/ 0 w 20"/>
                <a:gd name="T13" fmla="*/ 8 h 12"/>
                <a:gd name="T14" fmla="*/ 2 w 20"/>
                <a:gd name="T15" fmla="*/ 10 h 12"/>
                <a:gd name="T16" fmla="*/ 2 w 20"/>
                <a:gd name="T17" fmla="*/ 10 h 12"/>
                <a:gd name="T18" fmla="*/ 4 w 20"/>
                <a:gd name="T19" fmla="*/ 12 h 12"/>
                <a:gd name="T20" fmla="*/ 10 w 20"/>
                <a:gd name="T21" fmla="*/ 12 h 12"/>
                <a:gd name="T22" fmla="*/ 10 w 20"/>
                <a:gd name="T23" fmla="*/ 12 h 12"/>
                <a:gd name="T24" fmla="*/ 16 w 20"/>
                <a:gd name="T25" fmla="*/ 12 h 12"/>
                <a:gd name="T26" fmla="*/ 20 w 20"/>
                <a:gd name="T27" fmla="*/ 10 h 12"/>
                <a:gd name="T28" fmla="*/ 20 w 20"/>
                <a:gd name="T29" fmla="*/ 10 h 12"/>
                <a:gd name="T30" fmla="*/ 20 w 20"/>
                <a:gd name="T31" fmla="*/ 6 h 12"/>
                <a:gd name="T32" fmla="*/ 16 w 20"/>
                <a:gd name="T33" fmla="*/ 4 h 12"/>
                <a:gd name="T34" fmla="*/ 12 w 20"/>
                <a:gd name="T35" fmla="*/ 2 h 12"/>
                <a:gd name="T36" fmla="*/ 6 w 20"/>
                <a:gd name="T3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 h="12">
                  <a:moveTo>
                    <a:pt x="6" y="0"/>
                  </a:moveTo>
                  <a:lnTo>
                    <a:pt x="6" y="0"/>
                  </a:lnTo>
                  <a:lnTo>
                    <a:pt x="4" y="0"/>
                  </a:lnTo>
                  <a:lnTo>
                    <a:pt x="4" y="0"/>
                  </a:lnTo>
                  <a:lnTo>
                    <a:pt x="2" y="2"/>
                  </a:lnTo>
                  <a:lnTo>
                    <a:pt x="0" y="4"/>
                  </a:lnTo>
                  <a:lnTo>
                    <a:pt x="0" y="8"/>
                  </a:lnTo>
                  <a:lnTo>
                    <a:pt x="2" y="10"/>
                  </a:lnTo>
                  <a:lnTo>
                    <a:pt x="2" y="10"/>
                  </a:lnTo>
                  <a:lnTo>
                    <a:pt x="4" y="12"/>
                  </a:lnTo>
                  <a:lnTo>
                    <a:pt x="10" y="12"/>
                  </a:lnTo>
                  <a:lnTo>
                    <a:pt x="10" y="12"/>
                  </a:lnTo>
                  <a:lnTo>
                    <a:pt x="16" y="12"/>
                  </a:lnTo>
                  <a:lnTo>
                    <a:pt x="20" y="10"/>
                  </a:lnTo>
                  <a:lnTo>
                    <a:pt x="20" y="10"/>
                  </a:lnTo>
                  <a:lnTo>
                    <a:pt x="20" y="6"/>
                  </a:lnTo>
                  <a:lnTo>
                    <a:pt x="16" y="4"/>
                  </a:lnTo>
                  <a:lnTo>
                    <a:pt x="12" y="2"/>
                  </a:lnTo>
                  <a:lnTo>
                    <a:pt x="6"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80" name="Freeform 165"/>
            <p:cNvSpPr>
              <a:spLocks/>
            </p:cNvSpPr>
            <p:nvPr/>
          </p:nvSpPr>
          <p:spPr bwMode="auto">
            <a:xfrm>
              <a:off x="4676" y="2248"/>
              <a:ext cx="20" cy="12"/>
            </a:xfrm>
            <a:custGeom>
              <a:avLst/>
              <a:gdLst>
                <a:gd name="T0" fmla="*/ 6 w 20"/>
                <a:gd name="T1" fmla="*/ 0 h 12"/>
                <a:gd name="T2" fmla="*/ 6 w 20"/>
                <a:gd name="T3" fmla="*/ 0 h 12"/>
                <a:gd name="T4" fmla="*/ 4 w 20"/>
                <a:gd name="T5" fmla="*/ 0 h 12"/>
                <a:gd name="T6" fmla="*/ 4 w 20"/>
                <a:gd name="T7" fmla="*/ 0 h 12"/>
                <a:gd name="T8" fmla="*/ 2 w 20"/>
                <a:gd name="T9" fmla="*/ 2 h 12"/>
                <a:gd name="T10" fmla="*/ 0 w 20"/>
                <a:gd name="T11" fmla="*/ 4 h 12"/>
                <a:gd name="T12" fmla="*/ 0 w 20"/>
                <a:gd name="T13" fmla="*/ 8 h 12"/>
                <a:gd name="T14" fmla="*/ 2 w 20"/>
                <a:gd name="T15" fmla="*/ 10 h 12"/>
                <a:gd name="T16" fmla="*/ 2 w 20"/>
                <a:gd name="T17" fmla="*/ 10 h 12"/>
                <a:gd name="T18" fmla="*/ 4 w 20"/>
                <a:gd name="T19" fmla="*/ 12 h 12"/>
                <a:gd name="T20" fmla="*/ 10 w 20"/>
                <a:gd name="T21" fmla="*/ 12 h 12"/>
                <a:gd name="T22" fmla="*/ 10 w 20"/>
                <a:gd name="T23" fmla="*/ 12 h 12"/>
                <a:gd name="T24" fmla="*/ 16 w 20"/>
                <a:gd name="T25" fmla="*/ 12 h 12"/>
                <a:gd name="T26" fmla="*/ 20 w 20"/>
                <a:gd name="T27" fmla="*/ 10 h 12"/>
                <a:gd name="T28" fmla="*/ 20 w 20"/>
                <a:gd name="T29" fmla="*/ 10 h 12"/>
                <a:gd name="T30" fmla="*/ 20 w 20"/>
                <a:gd name="T31" fmla="*/ 6 h 12"/>
                <a:gd name="T32" fmla="*/ 16 w 20"/>
                <a:gd name="T33" fmla="*/ 4 h 12"/>
                <a:gd name="T34" fmla="*/ 12 w 20"/>
                <a:gd name="T35" fmla="*/ 2 h 12"/>
                <a:gd name="T36" fmla="*/ 6 w 20"/>
                <a:gd name="T3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 h="12">
                  <a:moveTo>
                    <a:pt x="6" y="0"/>
                  </a:moveTo>
                  <a:lnTo>
                    <a:pt x="6" y="0"/>
                  </a:lnTo>
                  <a:lnTo>
                    <a:pt x="4" y="0"/>
                  </a:lnTo>
                  <a:lnTo>
                    <a:pt x="4" y="0"/>
                  </a:lnTo>
                  <a:lnTo>
                    <a:pt x="2" y="2"/>
                  </a:lnTo>
                  <a:lnTo>
                    <a:pt x="0" y="4"/>
                  </a:lnTo>
                  <a:lnTo>
                    <a:pt x="0" y="8"/>
                  </a:lnTo>
                  <a:lnTo>
                    <a:pt x="2" y="10"/>
                  </a:lnTo>
                  <a:lnTo>
                    <a:pt x="2" y="10"/>
                  </a:lnTo>
                  <a:lnTo>
                    <a:pt x="4" y="12"/>
                  </a:lnTo>
                  <a:lnTo>
                    <a:pt x="10" y="12"/>
                  </a:lnTo>
                  <a:lnTo>
                    <a:pt x="10" y="12"/>
                  </a:lnTo>
                  <a:lnTo>
                    <a:pt x="16" y="12"/>
                  </a:lnTo>
                  <a:lnTo>
                    <a:pt x="20" y="10"/>
                  </a:lnTo>
                  <a:lnTo>
                    <a:pt x="20" y="10"/>
                  </a:lnTo>
                  <a:lnTo>
                    <a:pt x="20" y="6"/>
                  </a:lnTo>
                  <a:lnTo>
                    <a:pt x="16" y="4"/>
                  </a:lnTo>
                  <a:lnTo>
                    <a:pt x="12" y="2"/>
                  </a:lnTo>
                  <a:lnTo>
                    <a:pt x="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81" name="Freeform 166"/>
            <p:cNvSpPr>
              <a:spLocks/>
            </p:cNvSpPr>
            <p:nvPr/>
          </p:nvSpPr>
          <p:spPr bwMode="auto">
            <a:xfrm>
              <a:off x="4520" y="2342"/>
              <a:ext cx="682" cy="904"/>
            </a:xfrm>
            <a:custGeom>
              <a:avLst/>
              <a:gdLst>
                <a:gd name="T0" fmla="*/ 68 w 682"/>
                <a:gd name="T1" fmla="*/ 18 h 904"/>
                <a:gd name="T2" fmla="*/ 38 w 682"/>
                <a:gd name="T3" fmla="*/ 42 h 904"/>
                <a:gd name="T4" fmla="*/ 24 w 682"/>
                <a:gd name="T5" fmla="*/ 38 h 904"/>
                <a:gd name="T6" fmla="*/ 24 w 682"/>
                <a:gd name="T7" fmla="*/ 52 h 904"/>
                <a:gd name="T8" fmla="*/ 44 w 682"/>
                <a:gd name="T9" fmla="*/ 104 h 904"/>
                <a:gd name="T10" fmla="*/ 2 w 682"/>
                <a:gd name="T11" fmla="*/ 166 h 904"/>
                <a:gd name="T12" fmla="*/ 24 w 682"/>
                <a:gd name="T13" fmla="*/ 172 h 904"/>
                <a:gd name="T14" fmla="*/ 22 w 682"/>
                <a:gd name="T15" fmla="*/ 216 h 904"/>
                <a:gd name="T16" fmla="*/ 58 w 682"/>
                <a:gd name="T17" fmla="*/ 248 h 904"/>
                <a:gd name="T18" fmla="*/ 120 w 682"/>
                <a:gd name="T19" fmla="*/ 324 h 904"/>
                <a:gd name="T20" fmla="*/ 212 w 682"/>
                <a:gd name="T21" fmla="*/ 394 h 904"/>
                <a:gd name="T22" fmla="*/ 210 w 682"/>
                <a:gd name="T23" fmla="*/ 474 h 904"/>
                <a:gd name="T24" fmla="*/ 216 w 682"/>
                <a:gd name="T25" fmla="*/ 576 h 904"/>
                <a:gd name="T26" fmla="*/ 208 w 682"/>
                <a:gd name="T27" fmla="*/ 664 h 904"/>
                <a:gd name="T28" fmla="*/ 214 w 682"/>
                <a:gd name="T29" fmla="*/ 730 h 904"/>
                <a:gd name="T30" fmla="*/ 226 w 682"/>
                <a:gd name="T31" fmla="*/ 696 h 904"/>
                <a:gd name="T32" fmla="*/ 240 w 682"/>
                <a:gd name="T33" fmla="*/ 752 h 904"/>
                <a:gd name="T34" fmla="*/ 220 w 682"/>
                <a:gd name="T35" fmla="*/ 778 h 904"/>
                <a:gd name="T36" fmla="*/ 224 w 682"/>
                <a:gd name="T37" fmla="*/ 798 h 904"/>
                <a:gd name="T38" fmla="*/ 226 w 682"/>
                <a:gd name="T39" fmla="*/ 818 h 904"/>
                <a:gd name="T40" fmla="*/ 210 w 682"/>
                <a:gd name="T41" fmla="*/ 834 h 904"/>
                <a:gd name="T42" fmla="*/ 230 w 682"/>
                <a:gd name="T43" fmla="*/ 856 h 904"/>
                <a:gd name="T44" fmla="*/ 268 w 682"/>
                <a:gd name="T45" fmla="*/ 882 h 904"/>
                <a:gd name="T46" fmla="*/ 300 w 682"/>
                <a:gd name="T47" fmla="*/ 904 h 904"/>
                <a:gd name="T48" fmla="*/ 332 w 682"/>
                <a:gd name="T49" fmla="*/ 886 h 904"/>
                <a:gd name="T50" fmla="*/ 338 w 682"/>
                <a:gd name="T51" fmla="*/ 846 h 904"/>
                <a:gd name="T52" fmla="*/ 352 w 682"/>
                <a:gd name="T53" fmla="*/ 818 h 904"/>
                <a:gd name="T54" fmla="*/ 342 w 682"/>
                <a:gd name="T55" fmla="*/ 788 h 904"/>
                <a:gd name="T56" fmla="*/ 342 w 682"/>
                <a:gd name="T57" fmla="*/ 762 h 904"/>
                <a:gd name="T58" fmla="*/ 360 w 682"/>
                <a:gd name="T59" fmla="*/ 728 h 904"/>
                <a:gd name="T60" fmla="*/ 352 w 682"/>
                <a:gd name="T61" fmla="*/ 702 h 904"/>
                <a:gd name="T62" fmla="*/ 374 w 682"/>
                <a:gd name="T63" fmla="*/ 694 h 904"/>
                <a:gd name="T64" fmla="*/ 394 w 682"/>
                <a:gd name="T65" fmla="*/ 664 h 904"/>
                <a:gd name="T66" fmla="*/ 404 w 682"/>
                <a:gd name="T67" fmla="*/ 654 h 904"/>
                <a:gd name="T68" fmla="*/ 454 w 682"/>
                <a:gd name="T69" fmla="*/ 644 h 904"/>
                <a:gd name="T70" fmla="*/ 458 w 682"/>
                <a:gd name="T71" fmla="*/ 612 h 904"/>
                <a:gd name="T72" fmla="*/ 466 w 682"/>
                <a:gd name="T73" fmla="*/ 594 h 904"/>
                <a:gd name="T74" fmla="*/ 510 w 682"/>
                <a:gd name="T75" fmla="*/ 560 h 904"/>
                <a:gd name="T76" fmla="*/ 540 w 682"/>
                <a:gd name="T77" fmla="*/ 518 h 904"/>
                <a:gd name="T78" fmla="*/ 578 w 682"/>
                <a:gd name="T79" fmla="*/ 432 h 904"/>
                <a:gd name="T80" fmla="*/ 648 w 682"/>
                <a:gd name="T81" fmla="*/ 406 h 904"/>
                <a:gd name="T82" fmla="*/ 652 w 682"/>
                <a:gd name="T83" fmla="*/ 348 h 904"/>
                <a:gd name="T84" fmla="*/ 674 w 682"/>
                <a:gd name="T85" fmla="*/ 256 h 904"/>
                <a:gd name="T86" fmla="*/ 662 w 682"/>
                <a:gd name="T87" fmla="*/ 204 h 904"/>
                <a:gd name="T88" fmla="*/ 568 w 682"/>
                <a:gd name="T89" fmla="*/ 170 h 904"/>
                <a:gd name="T90" fmla="*/ 538 w 682"/>
                <a:gd name="T91" fmla="*/ 166 h 904"/>
                <a:gd name="T92" fmla="*/ 516 w 682"/>
                <a:gd name="T93" fmla="*/ 168 h 904"/>
                <a:gd name="T94" fmla="*/ 480 w 682"/>
                <a:gd name="T95" fmla="*/ 150 h 904"/>
                <a:gd name="T96" fmla="*/ 442 w 682"/>
                <a:gd name="T97" fmla="*/ 140 h 904"/>
                <a:gd name="T98" fmla="*/ 422 w 682"/>
                <a:gd name="T99" fmla="*/ 140 h 904"/>
                <a:gd name="T100" fmla="*/ 418 w 682"/>
                <a:gd name="T101" fmla="*/ 104 h 904"/>
                <a:gd name="T102" fmla="*/ 372 w 682"/>
                <a:gd name="T103" fmla="*/ 74 h 904"/>
                <a:gd name="T104" fmla="*/ 346 w 682"/>
                <a:gd name="T105" fmla="*/ 74 h 904"/>
                <a:gd name="T106" fmla="*/ 296 w 682"/>
                <a:gd name="T107" fmla="*/ 56 h 904"/>
                <a:gd name="T108" fmla="*/ 238 w 682"/>
                <a:gd name="T109" fmla="*/ 24 h 904"/>
                <a:gd name="T110" fmla="*/ 196 w 682"/>
                <a:gd name="T111" fmla="*/ 26 h 904"/>
                <a:gd name="T112" fmla="*/ 174 w 682"/>
                <a:gd name="T113" fmla="*/ 26 h 904"/>
                <a:gd name="T114" fmla="*/ 138 w 682"/>
                <a:gd name="T115" fmla="*/ 8 h 904"/>
                <a:gd name="T116" fmla="*/ 108 w 682"/>
                <a:gd name="T117" fmla="*/ 24 h 9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82" h="904">
                  <a:moveTo>
                    <a:pt x="104" y="0"/>
                  </a:moveTo>
                  <a:lnTo>
                    <a:pt x="104" y="0"/>
                  </a:lnTo>
                  <a:lnTo>
                    <a:pt x="100" y="2"/>
                  </a:lnTo>
                  <a:lnTo>
                    <a:pt x="94" y="6"/>
                  </a:lnTo>
                  <a:lnTo>
                    <a:pt x="84" y="14"/>
                  </a:lnTo>
                  <a:lnTo>
                    <a:pt x="84" y="14"/>
                  </a:lnTo>
                  <a:lnTo>
                    <a:pt x="76" y="14"/>
                  </a:lnTo>
                  <a:lnTo>
                    <a:pt x="76" y="14"/>
                  </a:lnTo>
                  <a:lnTo>
                    <a:pt x="70" y="16"/>
                  </a:lnTo>
                  <a:lnTo>
                    <a:pt x="68" y="18"/>
                  </a:lnTo>
                  <a:lnTo>
                    <a:pt x="68" y="18"/>
                  </a:lnTo>
                  <a:lnTo>
                    <a:pt x="60" y="26"/>
                  </a:lnTo>
                  <a:lnTo>
                    <a:pt x="60" y="26"/>
                  </a:lnTo>
                  <a:lnTo>
                    <a:pt x="56" y="32"/>
                  </a:lnTo>
                  <a:lnTo>
                    <a:pt x="54" y="38"/>
                  </a:lnTo>
                  <a:lnTo>
                    <a:pt x="52" y="42"/>
                  </a:lnTo>
                  <a:lnTo>
                    <a:pt x="48" y="42"/>
                  </a:lnTo>
                  <a:lnTo>
                    <a:pt x="44" y="44"/>
                  </a:lnTo>
                  <a:lnTo>
                    <a:pt x="44" y="44"/>
                  </a:lnTo>
                  <a:lnTo>
                    <a:pt x="42" y="44"/>
                  </a:lnTo>
                  <a:lnTo>
                    <a:pt x="42" y="44"/>
                  </a:lnTo>
                  <a:lnTo>
                    <a:pt x="38" y="42"/>
                  </a:lnTo>
                  <a:lnTo>
                    <a:pt x="34" y="40"/>
                  </a:lnTo>
                  <a:lnTo>
                    <a:pt x="28" y="36"/>
                  </a:lnTo>
                  <a:lnTo>
                    <a:pt x="22" y="32"/>
                  </a:lnTo>
                  <a:lnTo>
                    <a:pt x="20" y="30"/>
                  </a:lnTo>
                  <a:lnTo>
                    <a:pt x="14" y="30"/>
                  </a:lnTo>
                  <a:lnTo>
                    <a:pt x="14" y="30"/>
                  </a:lnTo>
                  <a:lnTo>
                    <a:pt x="12" y="30"/>
                  </a:lnTo>
                  <a:lnTo>
                    <a:pt x="12" y="30"/>
                  </a:lnTo>
                  <a:lnTo>
                    <a:pt x="20" y="34"/>
                  </a:lnTo>
                  <a:lnTo>
                    <a:pt x="24" y="38"/>
                  </a:lnTo>
                  <a:lnTo>
                    <a:pt x="24" y="38"/>
                  </a:lnTo>
                  <a:lnTo>
                    <a:pt x="24" y="38"/>
                  </a:lnTo>
                  <a:lnTo>
                    <a:pt x="24" y="38"/>
                  </a:lnTo>
                  <a:lnTo>
                    <a:pt x="24" y="38"/>
                  </a:lnTo>
                  <a:lnTo>
                    <a:pt x="10" y="40"/>
                  </a:lnTo>
                  <a:lnTo>
                    <a:pt x="10" y="40"/>
                  </a:lnTo>
                  <a:lnTo>
                    <a:pt x="16" y="42"/>
                  </a:lnTo>
                  <a:lnTo>
                    <a:pt x="16" y="42"/>
                  </a:lnTo>
                  <a:lnTo>
                    <a:pt x="20" y="48"/>
                  </a:lnTo>
                  <a:lnTo>
                    <a:pt x="22" y="50"/>
                  </a:lnTo>
                  <a:lnTo>
                    <a:pt x="24" y="52"/>
                  </a:lnTo>
                  <a:lnTo>
                    <a:pt x="24" y="52"/>
                  </a:lnTo>
                  <a:lnTo>
                    <a:pt x="34" y="56"/>
                  </a:lnTo>
                  <a:lnTo>
                    <a:pt x="36" y="58"/>
                  </a:lnTo>
                  <a:lnTo>
                    <a:pt x="40" y="62"/>
                  </a:lnTo>
                  <a:lnTo>
                    <a:pt x="40" y="62"/>
                  </a:lnTo>
                  <a:lnTo>
                    <a:pt x="42" y="68"/>
                  </a:lnTo>
                  <a:lnTo>
                    <a:pt x="42" y="76"/>
                  </a:lnTo>
                  <a:lnTo>
                    <a:pt x="42" y="76"/>
                  </a:lnTo>
                  <a:lnTo>
                    <a:pt x="44" y="90"/>
                  </a:lnTo>
                  <a:lnTo>
                    <a:pt x="44" y="96"/>
                  </a:lnTo>
                  <a:lnTo>
                    <a:pt x="44" y="104"/>
                  </a:lnTo>
                  <a:lnTo>
                    <a:pt x="44" y="104"/>
                  </a:lnTo>
                  <a:lnTo>
                    <a:pt x="40" y="110"/>
                  </a:lnTo>
                  <a:lnTo>
                    <a:pt x="34" y="116"/>
                  </a:lnTo>
                  <a:lnTo>
                    <a:pt x="20" y="126"/>
                  </a:lnTo>
                  <a:lnTo>
                    <a:pt x="20" y="126"/>
                  </a:lnTo>
                  <a:lnTo>
                    <a:pt x="10" y="138"/>
                  </a:lnTo>
                  <a:lnTo>
                    <a:pt x="4" y="146"/>
                  </a:lnTo>
                  <a:lnTo>
                    <a:pt x="2" y="152"/>
                  </a:lnTo>
                  <a:lnTo>
                    <a:pt x="2" y="152"/>
                  </a:lnTo>
                  <a:lnTo>
                    <a:pt x="0" y="160"/>
                  </a:lnTo>
                  <a:lnTo>
                    <a:pt x="0" y="164"/>
                  </a:lnTo>
                  <a:lnTo>
                    <a:pt x="2" y="166"/>
                  </a:lnTo>
                  <a:lnTo>
                    <a:pt x="2" y="166"/>
                  </a:lnTo>
                  <a:lnTo>
                    <a:pt x="6" y="168"/>
                  </a:lnTo>
                  <a:lnTo>
                    <a:pt x="8" y="170"/>
                  </a:lnTo>
                  <a:lnTo>
                    <a:pt x="8" y="170"/>
                  </a:lnTo>
                  <a:lnTo>
                    <a:pt x="12" y="170"/>
                  </a:lnTo>
                  <a:lnTo>
                    <a:pt x="12" y="170"/>
                  </a:lnTo>
                  <a:lnTo>
                    <a:pt x="16" y="168"/>
                  </a:lnTo>
                  <a:lnTo>
                    <a:pt x="16" y="168"/>
                  </a:lnTo>
                  <a:lnTo>
                    <a:pt x="20" y="170"/>
                  </a:lnTo>
                  <a:lnTo>
                    <a:pt x="20" y="170"/>
                  </a:lnTo>
                  <a:lnTo>
                    <a:pt x="24" y="172"/>
                  </a:lnTo>
                  <a:lnTo>
                    <a:pt x="24" y="174"/>
                  </a:lnTo>
                  <a:lnTo>
                    <a:pt x="16" y="180"/>
                  </a:lnTo>
                  <a:lnTo>
                    <a:pt x="8" y="186"/>
                  </a:lnTo>
                  <a:lnTo>
                    <a:pt x="4" y="190"/>
                  </a:lnTo>
                  <a:lnTo>
                    <a:pt x="4" y="192"/>
                  </a:lnTo>
                  <a:lnTo>
                    <a:pt x="4" y="192"/>
                  </a:lnTo>
                  <a:lnTo>
                    <a:pt x="6" y="198"/>
                  </a:lnTo>
                  <a:lnTo>
                    <a:pt x="12" y="204"/>
                  </a:lnTo>
                  <a:lnTo>
                    <a:pt x="12" y="204"/>
                  </a:lnTo>
                  <a:lnTo>
                    <a:pt x="16" y="210"/>
                  </a:lnTo>
                  <a:lnTo>
                    <a:pt x="22" y="216"/>
                  </a:lnTo>
                  <a:lnTo>
                    <a:pt x="22" y="216"/>
                  </a:lnTo>
                  <a:lnTo>
                    <a:pt x="28" y="220"/>
                  </a:lnTo>
                  <a:lnTo>
                    <a:pt x="36" y="224"/>
                  </a:lnTo>
                  <a:lnTo>
                    <a:pt x="36" y="224"/>
                  </a:lnTo>
                  <a:lnTo>
                    <a:pt x="40" y="226"/>
                  </a:lnTo>
                  <a:lnTo>
                    <a:pt x="42" y="230"/>
                  </a:lnTo>
                  <a:lnTo>
                    <a:pt x="46" y="236"/>
                  </a:lnTo>
                  <a:lnTo>
                    <a:pt x="46" y="236"/>
                  </a:lnTo>
                  <a:lnTo>
                    <a:pt x="52" y="242"/>
                  </a:lnTo>
                  <a:lnTo>
                    <a:pt x="58" y="248"/>
                  </a:lnTo>
                  <a:lnTo>
                    <a:pt x="58" y="248"/>
                  </a:lnTo>
                  <a:lnTo>
                    <a:pt x="62" y="256"/>
                  </a:lnTo>
                  <a:lnTo>
                    <a:pt x="68" y="262"/>
                  </a:lnTo>
                  <a:lnTo>
                    <a:pt x="68" y="262"/>
                  </a:lnTo>
                  <a:lnTo>
                    <a:pt x="94" y="290"/>
                  </a:lnTo>
                  <a:lnTo>
                    <a:pt x="94" y="290"/>
                  </a:lnTo>
                  <a:lnTo>
                    <a:pt x="98" y="296"/>
                  </a:lnTo>
                  <a:lnTo>
                    <a:pt x="102" y="304"/>
                  </a:lnTo>
                  <a:lnTo>
                    <a:pt x="106" y="310"/>
                  </a:lnTo>
                  <a:lnTo>
                    <a:pt x="110" y="316"/>
                  </a:lnTo>
                  <a:lnTo>
                    <a:pt x="110" y="316"/>
                  </a:lnTo>
                  <a:lnTo>
                    <a:pt x="120" y="324"/>
                  </a:lnTo>
                  <a:lnTo>
                    <a:pt x="130" y="332"/>
                  </a:lnTo>
                  <a:lnTo>
                    <a:pt x="154" y="344"/>
                  </a:lnTo>
                  <a:lnTo>
                    <a:pt x="154" y="344"/>
                  </a:lnTo>
                  <a:lnTo>
                    <a:pt x="176" y="352"/>
                  </a:lnTo>
                  <a:lnTo>
                    <a:pt x="188" y="356"/>
                  </a:lnTo>
                  <a:lnTo>
                    <a:pt x="198" y="362"/>
                  </a:lnTo>
                  <a:lnTo>
                    <a:pt x="198" y="362"/>
                  </a:lnTo>
                  <a:lnTo>
                    <a:pt x="204" y="370"/>
                  </a:lnTo>
                  <a:lnTo>
                    <a:pt x="208" y="378"/>
                  </a:lnTo>
                  <a:lnTo>
                    <a:pt x="210" y="386"/>
                  </a:lnTo>
                  <a:lnTo>
                    <a:pt x="212" y="394"/>
                  </a:lnTo>
                  <a:lnTo>
                    <a:pt x="212" y="394"/>
                  </a:lnTo>
                  <a:lnTo>
                    <a:pt x="210" y="410"/>
                  </a:lnTo>
                  <a:lnTo>
                    <a:pt x="210" y="410"/>
                  </a:lnTo>
                  <a:lnTo>
                    <a:pt x="212" y="418"/>
                  </a:lnTo>
                  <a:lnTo>
                    <a:pt x="212" y="428"/>
                  </a:lnTo>
                  <a:lnTo>
                    <a:pt x="212" y="428"/>
                  </a:lnTo>
                  <a:lnTo>
                    <a:pt x="208" y="442"/>
                  </a:lnTo>
                  <a:lnTo>
                    <a:pt x="208" y="448"/>
                  </a:lnTo>
                  <a:lnTo>
                    <a:pt x="208" y="456"/>
                  </a:lnTo>
                  <a:lnTo>
                    <a:pt x="208" y="456"/>
                  </a:lnTo>
                  <a:lnTo>
                    <a:pt x="210" y="474"/>
                  </a:lnTo>
                  <a:lnTo>
                    <a:pt x="210" y="482"/>
                  </a:lnTo>
                  <a:lnTo>
                    <a:pt x="208" y="490"/>
                  </a:lnTo>
                  <a:lnTo>
                    <a:pt x="208" y="490"/>
                  </a:lnTo>
                  <a:lnTo>
                    <a:pt x="206" y="504"/>
                  </a:lnTo>
                  <a:lnTo>
                    <a:pt x="206" y="510"/>
                  </a:lnTo>
                  <a:lnTo>
                    <a:pt x="206" y="518"/>
                  </a:lnTo>
                  <a:lnTo>
                    <a:pt x="206" y="518"/>
                  </a:lnTo>
                  <a:lnTo>
                    <a:pt x="214" y="552"/>
                  </a:lnTo>
                  <a:lnTo>
                    <a:pt x="214" y="552"/>
                  </a:lnTo>
                  <a:lnTo>
                    <a:pt x="216" y="568"/>
                  </a:lnTo>
                  <a:lnTo>
                    <a:pt x="216" y="576"/>
                  </a:lnTo>
                  <a:lnTo>
                    <a:pt x="214" y="584"/>
                  </a:lnTo>
                  <a:lnTo>
                    <a:pt x="214" y="584"/>
                  </a:lnTo>
                  <a:lnTo>
                    <a:pt x="210" y="594"/>
                  </a:lnTo>
                  <a:lnTo>
                    <a:pt x="208" y="604"/>
                  </a:lnTo>
                  <a:lnTo>
                    <a:pt x="208" y="604"/>
                  </a:lnTo>
                  <a:lnTo>
                    <a:pt x="204" y="614"/>
                  </a:lnTo>
                  <a:lnTo>
                    <a:pt x="200" y="622"/>
                  </a:lnTo>
                  <a:lnTo>
                    <a:pt x="200" y="622"/>
                  </a:lnTo>
                  <a:lnTo>
                    <a:pt x="198" y="634"/>
                  </a:lnTo>
                  <a:lnTo>
                    <a:pt x="202" y="644"/>
                  </a:lnTo>
                  <a:lnTo>
                    <a:pt x="208" y="664"/>
                  </a:lnTo>
                  <a:lnTo>
                    <a:pt x="208" y="664"/>
                  </a:lnTo>
                  <a:lnTo>
                    <a:pt x="210" y="672"/>
                  </a:lnTo>
                  <a:lnTo>
                    <a:pt x="208" y="678"/>
                  </a:lnTo>
                  <a:lnTo>
                    <a:pt x="206" y="692"/>
                  </a:lnTo>
                  <a:lnTo>
                    <a:pt x="206" y="692"/>
                  </a:lnTo>
                  <a:lnTo>
                    <a:pt x="204" y="700"/>
                  </a:lnTo>
                  <a:lnTo>
                    <a:pt x="204" y="714"/>
                  </a:lnTo>
                  <a:lnTo>
                    <a:pt x="204" y="720"/>
                  </a:lnTo>
                  <a:lnTo>
                    <a:pt x="206" y="726"/>
                  </a:lnTo>
                  <a:lnTo>
                    <a:pt x="208" y="730"/>
                  </a:lnTo>
                  <a:lnTo>
                    <a:pt x="214" y="730"/>
                  </a:lnTo>
                  <a:lnTo>
                    <a:pt x="214" y="730"/>
                  </a:lnTo>
                  <a:lnTo>
                    <a:pt x="214" y="730"/>
                  </a:lnTo>
                  <a:lnTo>
                    <a:pt x="214" y="730"/>
                  </a:lnTo>
                  <a:lnTo>
                    <a:pt x="218" y="730"/>
                  </a:lnTo>
                  <a:lnTo>
                    <a:pt x="220" y="726"/>
                  </a:lnTo>
                  <a:lnTo>
                    <a:pt x="220" y="716"/>
                  </a:lnTo>
                  <a:lnTo>
                    <a:pt x="220" y="716"/>
                  </a:lnTo>
                  <a:lnTo>
                    <a:pt x="220" y="712"/>
                  </a:lnTo>
                  <a:lnTo>
                    <a:pt x="220" y="706"/>
                  </a:lnTo>
                  <a:lnTo>
                    <a:pt x="222" y="700"/>
                  </a:lnTo>
                  <a:lnTo>
                    <a:pt x="226" y="696"/>
                  </a:lnTo>
                  <a:lnTo>
                    <a:pt x="226" y="696"/>
                  </a:lnTo>
                  <a:lnTo>
                    <a:pt x="232" y="722"/>
                  </a:lnTo>
                  <a:lnTo>
                    <a:pt x="232" y="722"/>
                  </a:lnTo>
                  <a:lnTo>
                    <a:pt x="232" y="728"/>
                  </a:lnTo>
                  <a:lnTo>
                    <a:pt x="234" y="734"/>
                  </a:lnTo>
                  <a:lnTo>
                    <a:pt x="234" y="734"/>
                  </a:lnTo>
                  <a:lnTo>
                    <a:pt x="238" y="740"/>
                  </a:lnTo>
                  <a:lnTo>
                    <a:pt x="242" y="746"/>
                  </a:lnTo>
                  <a:lnTo>
                    <a:pt x="242" y="746"/>
                  </a:lnTo>
                  <a:lnTo>
                    <a:pt x="242" y="750"/>
                  </a:lnTo>
                  <a:lnTo>
                    <a:pt x="240" y="752"/>
                  </a:lnTo>
                  <a:lnTo>
                    <a:pt x="240" y="752"/>
                  </a:lnTo>
                  <a:lnTo>
                    <a:pt x="236" y="758"/>
                  </a:lnTo>
                  <a:lnTo>
                    <a:pt x="236" y="762"/>
                  </a:lnTo>
                  <a:lnTo>
                    <a:pt x="236" y="762"/>
                  </a:lnTo>
                  <a:lnTo>
                    <a:pt x="234" y="766"/>
                  </a:lnTo>
                  <a:lnTo>
                    <a:pt x="232" y="770"/>
                  </a:lnTo>
                  <a:lnTo>
                    <a:pt x="232" y="770"/>
                  </a:lnTo>
                  <a:lnTo>
                    <a:pt x="228" y="774"/>
                  </a:lnTo>
                  <a:lnTo>
                    <a:pt x="226" y="780"/>
                  </a:lnTo>
                  <a:lnTo>
                    <a:pt x="226" y="780"/>
                  </a:lnTo>
                  <a:lnTo>
                    <a:pt x="220" y="778"/>
                  </a:lnTo>
                  <a:lnTo>
                    <a:pt x="218" y="776"/>
                  </a:lnTo>
                  <a:lnTo>
                    <a:pt x="218" y="776"/>
                  </a:lnTo>
                  <a:lnTo>
                    <a:pt x="216" y="776"/>
                  </a:lnTo>
                  <a:lnTo>
                    <a:pt x="214" y="780"/>
                  </a:lnTo>
                  <a:lnTo>
                    <a:pt x="214" y="780"/>
                  </a:lnTo>
                  <a:lnTo>
                    <a:pt x="212" y="786"/>
                  </a:lnTo>
                  <a:lnTo>
                    <a:pt x="214" y="790"/>
                  </a:lnTo>
                  <a:lnTo>
                    <a:pt x="214" y="794"/>
                  </a:lnTo>
                  <a:lnTo>
                    <a:pt x="214" y="794"/>
                  </a:lnTo>
                  <a:lnTo>
                    <a:pt x="220" y="796"/>
                  </a:lnTo>
                  <a:lnTo>
                    <a:pt x="224" y="798"/>
                  </a:lnTo>
                  <a:lnTo>
                    <a:pt x="224" y="798"/>
                  </a:lnTo>
                  <a:lnTo>
                    <a:pt x="226" y="800"/>
                  </a:lnTo>
                  <a:lnTo>
                    <a:pt x="226" y="802"/>
                  </a:lnTo>
                  <a:lnTo>
                    <a:pt x="226" y="806"/>
                  </a:lnTo>
                  <a:lnTo>
                    <a:pt x="226" y="806"/>
                  </a:lnTo>
                  <a:lnTo>
                    <a:pt x="232" y="812"/>
                  </a:lnTo>
                  <a:lnTo>
                    <a:pt x="234" y="816"/>
                  </a:lnTo>
                  <a:lnTo>
                    <a:pt x="230" y="818"/>
                  </a:lnTo>
                  <a:lnTo>
                    <a:pt x="230" y="818"/>
                  </a:lnTo>
                  <a:lnTo>
                    <a:pt x="226" y="818"/>
                  </a:lnTo>
                  <a:lnTo>
                    <a:pt x="226" y="818"/>
                  </a:lnTo>
                  <a:lnTo>
                    <a:pt x="220" y="818"/>
                  </a:lnTo>
                  <a:lnTo>
                    <a:pt x="220" y="818"/>
                  </a:lnTo>
                  <a:lnTo>
                    <a:pt x="214" y="816"/>
                  </a:lnTo>
                  <a:lnTo>
                    <a:pt x="214" y="816"/>
                  </a:lnTo>
                  <a:lnTo>
                    <a:pt x="210" y="818"/>
                  </a:lnTo>
                  <a:lnTo>
                    <a:pt x="210" y="818"/>
                  </a:lnTo>
                  <a:lnTo>
                    <a:pt x="206" y="820"/>
                  </a:lnTo>
                  <a:lnTo>
                    <a:pt x="206" y="826"/>
                  </a:lnTo>
                  <a:lnTo>
                    <a:pt x="208" y="830"/>
                  </a:lnTo>
                  <a:lnTo>
                    <a:pt x="210" y="834"/>
                  </a:lnTo>
                  <a:lnTo>
                    <a:pt x="210" y="834"/>
                  </a:lnTo>
                  <a:lnTo>
                    <a:pt x="214" y="838"/>
                  </a:lnTo>
                  <a:lnTo>
                    <a:pt x="218" y="838"/>
                  </a:lnTo>
                  <a:lnTo>
                    <a:pt x="226" y="842"/>
                  </a:lnTo>
                  <a:lnTo>
                    <a:pt x="226" y="842"/>
                  </a:lnTo>
                  <a:lnTo>
                    <a:pt x="232" y="846"/>
                  </a:lnTo>
                  <a:lnTo>
                    <a:pt x="236" y="850"/>
                  </a:lnTo>
                  <a:lnTo>
                    <a:pt x="236" y="850"/>
                  </a:lnTo>
                  <a:lnTo>
                    <a:pt x="236" y="852"/>
                  </a:lnTo>
                  <a:lnTo>
                    <a:pt x="234" y="854"/>
                  </a:lnTo>
                  <a:lnTo>
                    <a:pt x="232" y="856"/>
                  </a:lnTo>
                  <a:lnTo>
                    <a:pt x="230" y="856"/>
                  </a:lnTo>
                  <a:lnTo>
                    <a:pt x="230" y="856"/>
                  </a:lnTo>
                  <a:lnTo>
                    <a:pt x="232" y="860"/>
                  </a:lnTo>
                  <a:lnTo>
                    <a:pt x="234" y="864"/>
                  </a:lnTo>
                  <a:lnTo>
                    <a:pt x="242" y="870"/>
                  </a:lnTo>
                  <a:lnTo>
                    <a:pt x="242" y="870"/>
                  </a:lnTo>
                  <a:lnTo>
                    <a:pt x="252" y="874"/>
                  </a:lnTo>
                  <a:lnTo>
                    <a:pt x="252" y="876"/>
                  </a:lnTo>
                  <a:lnTo>
                    <a:pt x="254" y="880"/>
                  </a:lnTo>
                  <a:lnTo>
                    <a:pt x="254" y="880"/>
                  </a:lnTo>
                  <a:lnTo>
                    <a:pt x="260" y="882"/>
                  </a:lnTo>
                  <a:lnTo>
                    <a:pt x="268" y="882"/>
                  </a:lnTo>
                  <a:lnTo>
                    <a:pt x="268" y="882"/>
                  </a:lnTo>
                  <a:lnTo>
                    <a:pt x="270" y="884"/>
                  </a:lnTo>
                  <a:lnTo>
                    <a:pt x="270" y="888"/>
                  </a:lnTo>
                  <a:lnTo>
                    <a:pt x="272" y="892"/>
                  </a:lnTo>
                  <a:lnTo>
                    <a:pt x="272" y="892"/>
                  </a:lnTo>
                  <a:lnTo>
                    <a:pt x="276" y="896"/>
                  </a:lnTo>
                  <a:lnTo>
                    <a:pt x="282" y="898"/>
                  </a:lnTo>
                  <a:lnTo>
                    <a:pt x="282" y="898"/>
                  </a:lnTo>
                  <a:lnTo>
                    <a:pt x="290" y="902"/>
                  </a:lnTo>
                  <a:lnTo>
                    <a:pt x="300" y="904"/>
                  </a:lnTo>
                  <a:lnTo>
                    <a:pt x="300" y="904"/>
                  </a:lnTo>
                  <a:lnTo>
                    <a:pt x="308" y="902"/>
                  </a:lnTo>
                  <a:lnTo>
                    <a:pt x="308" y="902"/>
                  </a:lnTo>
                  <a:lnTo>
                    <a:pt x="310" y="900"/>
                  </a:lnTo>
                  <a:lnTo>
                    <a:pt x="312" y="896"/>
                  </a:lnTo>
                  <a:lnTo>
                    <a:pt x="312" y="896"/>
                  </a:lnTo>
                  <a:lnTo>
                    <a:pt x="314" y="894"/>
                  </a:lnTo>
                  <a:lnTo>
                    <a:pt x="322" y="892"/>
                  </a:lnTo>
                  <a:lnTo>
                    <a:pt x="322" y="892"/>
                  </a:lnTo>
                  <a:lnTo>
                    <a:pt x="328" y="892"/>
                  </a:lnTo>
                  <a:lnTo>
                    <a:pt x="332" y="890"/>
                  </a:lnTo>
                  <a:lnTo>
                    <a:pt x="332" y="886"/>
                  </a:lnTo>
                  <a:lnTo>
                    <a:pt x="330" y="884"/>
                  </a:lnTo>
                  <a:lnTo>
                    <a:pt x="326" y="876"/>
                  </a:lnTo>
                  <a:lnTo>
                    <a:pt x="322" y="872"/>
                  </a:lnTo>
                  <a:lnTo>
                    <a:pt x="322" y="868"/>
                  </a:lnTo>
                  <a:lnTo>
                    <a:pt x="322" y="868"/>
                  </a:lnTo>
                  <a:lnTo>
                    <a:pt x="324" y="860"/>
                  </a:lnTo>
                  <a:lnTo>
                    <a:pt x="326" y="852"/>
                  </a:lnTo>
                  <a:lnTo>
                    <a:pt x="326" y="852"/>
                  </a:lnTo>
                  <a:lnTo>
                    <a:pt x="330" y="850"/>
                  </a:lnTo>
                  <a:lnTo>
                    <a:pt x="334" y="848"/>
                  </a:lnTo>
                  <a:lnTo>
                    <a:pt x="338" y="846"/>
                  </a:lnTo>
                  <a:lnTo>
                    <a:pt x="340" y="844"/>
                  </a:lnTo>
                  <a:lnTo>
                    <a:pt x="340" y="844"/>
                  </a:lnTo>
                  <a:lnTo>
                    <a:pt x="342" y="840"/>
                  </a:lnTo>
                  <a:lnTo>
                    <a:pt x="340" y="834"/>
                  </a:lnTo>
                  <a:lnTo>
                    <a:pt x="338" y="830"/>
                  </a:lnTo>
                  <a:lnTo>
                    <a:pt x="336" y="826"/>
                  </a:lnTo>
                  <a:lnTo>
                    <a:pt x="336" y="826"/>
                  </a:lnTo>
                  <a:lnTo>
                    <a:pt x="338" y="822"/>
                  </a:lnTo>
                  <a:lnTo>
                    <a:pt x="342" y="822"/>
                  </a:lnTo>
                  <a:lnTo>
                    <a:pt x="352" y="818"/>
                  </a:lnTo>
                  <a:lnTo>
                    <a:pt x="352" y="818"/>
                  </a:lnTo>
                  <a:lnTo>
                    <a:pt x="356" y="816"/>
                  </a:lnTo>
                  <a:lnTo>
                    <a:pt x="356" y="814"/>
                  </a:lnTo>
                  <a:lnTo>
                    <a:pt x="358" y="806"/>
                  </a:lnTo>
                  <a:lnTo>
                    <a:pt x="358" y="806"/>
                  </a:lnTo>
                  <a:lnTo>
                    <a:pt x="362" y="800"/>
                  </a:lnTo>
                  <a:lnTo>
                    <a:pt x="362" y="798"/>
                  </a:lnTo>
                  <a:lnTo>
                    <a:pt x="358" y="796"/>
                  </a:lnTo>
                  <a:lnTo>
                    <a:pt x="358" y="796"/>
                  </a:lnTo>
                  <a:lnTo>
                    <a:pt x="350" y="792"/>
                  </a:lnTo>
                  <a:lnTo>
                    <a:pt x="342" y="788"/>
                  </a:lnTo>
                  <a:lnTo>
                    <a:pt x="342" y="788"/>
                  </a:lnTo>
                  <a:lnTo>
                    <a:pt x="334" y="784"/>
                  </a:lnTo>
                  <a:lnTo>
                    <a:pt x="326" y="778"/>
                  </a:lnTo>
                  <a:lnTo>
                    <a:pt x="326" y="778"/>
                  </a:lnTo>
                  <a:lnTo>
                    <a:pt x="324" y="774"/>
                  </a:lnTo>
                  <a:lnTo>
                    <a:pt x="324" y="772"/>
                  </a:lnTo>
                  <a:lnTo>
                    <a:pt x="326" y="768"/>
                  </a:lnTo>
                  <a:lnTo>
                    <a:pt x="330" y="764"/>
                  </a:lnTo>
                  <a:lnTo>
                    <a:pt x="330" y="764"/>
                  </a:lnTo>
                  <a:lnTo>
                    <a:pt x="334" y="762"/>
                  </a:lnTo>
                  <a:lnTo>
                    <a:pt x="338" y="762"/>
                  </a:lnTo>
                  <a:lnTo>
                    <a:pt x="342" y="762"/>
                  </a:lnTo>
                  <a:lnTo>
                    <a:pt x="346" y="760"/>
                  </a:lnTo>
                  <a:lnTo>
                    <a:pt x="346" y="760"/>
                  </a:lnTo>
                  <a:lnTo>
                    <a:pt x="350" y="756"/>
                  </a:lnTo>
                  <a:lnTo>
                    <a:pt x="352" y="750"/>
                  </a:lnTo>
                  <a:lnTo>
                    <a:pt x="352" y="750"/>
                  </a:lnTo>
                  <a:lnTo>
                    <a:pt x="356" y="746"/>
                  </a:lnTo>
                  <a:lnTo>
                    <a:pt x="354" y="738"/>
                  </a:lnTo>
                  <a:lnTo>
                    <a:pt x="354" y="738"/>
                  </a:lnTo>
                  <a:lnTo>
                    <a:pt x="354" y="734"/>
                  </a:lnTo>
                  <a:lnTo>
                    <a:pt x="356" y="732"/>
                  </a:lnTo>
                  <a:lnTo>
                    <a:pt x="360" y="728"/>
                  </a:lnTo>
                  <a:lnTo>
                    <a:pt x="366" y="724"/>
                  </a:lnTo>
                  <a:lnTo>
                    <a:pt x="368" y="722"/>
                  </a:lnTo>
                  <a:lnTo>
                    <a:pt x="370" y="718"/>
                  </a:lnTo>
                  <a:lnTo>
                    <a:pt x="370" y="718"/>
                  </a:lnTo>
                  <a:lnTo>
                    <a:pt x="362" y="716"/>
                  </a:lnTo>
                  <a:lnTo>
                    <a:pt x="356" y="714"/>
                  </a:lnTo>
                  <a:lnTo>
                    <a:pt x="356" y="714"/>
                  </a:lnTo>
                  <a:lnTo>
                    <a:pt x="354" y="712"/>
                  </a:lnTo>
                  <a:lnTo>
                    <a:pt x="352" y="708"/>
                  </a:lnTo>
                  <a:lnTo>
                    <a:pt x="352" y="702"/>
                  </a:lnTo>
                  <a:lnTo>
                    <a:pt x="352" y="702"/>
                  </a:lnTo>
                  <a:lnTo>
                    <a:pt x="350" y="694"/>
                  </a:lnTo>
                  <a:lnTo>
                    <a:pt x="350" y="690"/>
                  </a:lnTo>
                  <a:lnTo>
                    <a:pt x="350" y="688"/>
                  </a:lnTo>
                  <a:lnTo>
                    <a:pt x="350" y="688"/>
                  </a:lnTo>
                  <a:lnTo>
                    <a:pt x="352" y="688"/>
                  </a:lnTo>
                  <a:lnTo>
                    <a:pt x="352" y="688"/>
                  </a:lnTo>
                  <a:lnTo>
                    <a:pt x="360" y="690"/>
                  </a:lnTo>
                  <a:lnTo>
                    <a:pt x="366" y="694"/>
                  </a:lnTo>
                  <a:lnTo>
                    <a:pt x="366" y="694"/>
                  </a:lnTo>
                  <a:lnTo>
                    <a:pt x="374" y="694"/>
                  </a:lnTo>
                  <a:lnTo>
                    <a:pt x="374" y="694"/>
                  </a:lnTo>
                  <a:lnTo>
                    <a:pt x="386" y="692"/>
                  </a:lnTo>
                  <a:lnTo>
                    <a:pt x="392" y="690"/>
                  </a:lnTo>
                  <a:lnTo>
                    <a:pt x="396" y="686"/>
                  </a:lnTo>
                  <a:lnTo>
                    <a:pt x="396" y="686"/>
                  </a:lnTo>
                  <a:lnTo>
                    <a:pt x="396" y="682"/>
                  </a:lnTo>
                  <a:lnTo>
                    <a:pt x="394" y="678"/>
                  </a:lnTo>
                  <a:lnTo>
                    <a:pt x="392" y="674"/>
                  </a:lnTo>
                  <a:lnTo>
                    <a:pt x="390" y="670"/>
                  </a:lnTo>
                  <a:lnTo>
                    <a:pt x="390" y="670"/>
                  </a:lnTo>
                  <a:lnTo>
                    <a:pt x="392" y="668"/>
                  </a:lnTo>
                  <a:lnTo>
                    <a:pt x="394" y="664"/>
                  </a:lnTo>
                  <a:lnTo>
                    <a:pt x="394" y="664"/>
                  </a:lnTo>
                  <a:lnTo>
                    <a:pt x="392" y="662"/>
                  </a:lnTo>
                  <a:lnTo>
                    <a:pt x="390" y="662"/>
                  </a:lnTo>
                  <a:lnTo>
                    <a:pt x="384" y="658"/>
                  </a:lnTo>
                  <a:lnTo>
                    <a:pt x="384" y="658"/>
                  </a:lnTo>
                  <a:lnTo>
                    <a:pt x="382" y="654"/>
                  </a:lnTo>
                  <a:lnTo>
                    <a:pt x="384" y="652"/>
                  </a:lnTo>
                  <a:lnTo>
                    <a:pt x="388" y="650"/>
                  </a:lnTo>
                  <a:lnTo>
                    <a:pt x="388" y="650"/>
                  </a:lnTo>
                  <a:lnTo>
                    <a:pt x="404" y="654"/>
                  </a:lnTo>
                  <a:lnTo>
                    <a:pt x="404" y="654"/>
                  </a:lnTo>
                  <a:lnTo>
                    <a:pt x="416" y="656"/>
                  </a:lnTo>
                  <a:lnTo>
                    <a:pt x="416" y="656"/>
                  </a:lnTo>
                  <a:lnTo>
                    <a:pt x="416" y="656"/>
                  </a:lnTo>
                  <a:lnTo>
                    <a:pt x="416" y="656"/>
                  </a:lnTo>
                  <a:lnTo>
                    <a:pt x="420" y="656"/>
                  </a:lnTo>
                  <a:lnTo>
                    <a:pt x="426" y="654"/>
                  </a:lnTo>
                  <a:lnTo>
                    <a:pt x="436" y="648"/>
                  </a:lnTo>
                  <a:lnTo>
                    <a:pt x="436" y="648"/>
                  </a:lnTo>
                  <a:lnTo>
                    <a:pt x="446" y="648"/>
                  </a:lnTo>
                  <a:lnTo>
                    <a:pt x="450" y="646"/>
                  </a:lnTo>
                  <a:lnTo>
                    <a:pt x="454" y="644"/>
                  </a:lnTo>
                  <a:lnTo>
                    <a:pt x="454" y="644"/>
                  </a:lnTo>
                  <a:lnTo>
                    <a:pt x="456" y="640"/>
                  </a:lnTo>
                  <a:lnTo>
                    <a:pt x="458" y="636"/>
                  </a:lnTo>
                  <a:lnTo>
                    <a:pt x="460" y="628"/>
                  </a:lnTo>
                  <a:lnTo>
                    <a:pt x="460" y="628"/>
                  </a:lnTo>
                  <a:lnTo>
                    <a:pt x="462" y="624"/>
                  </a:lnTo>
                  <a:lnTo>
                    <a:pt x="462" y="620"/>
                  </a:lnTo>
                  <a:lnTo>
                    <a:pt x="462" y="620"/>
                  </a:lnTo>
                  <a:lnTo>
                    <a:pt x="462" y="616"/>
                  </a:lnTo>
                  <a:lnTo>
                    <a:pt x="458" y="612"/>
                  </a:lnTo>
                  <a:lnTo>
                    <a:pt x="458" y="612"/>
                  </a:lnTo>
                  <a:lnTo>
                    <a:pt x="452" y="604"/>
                  </a:lnTo>
                  <a:lnTo>
                    <a:pt x="446" y="596"/>
                  </a:lnTo>
                  <a:lnTo>
                    <a:pt x="446" y="596"/>
                  </a:lnTo>
                  <a:lnTo>
                    <a:pt x="440" y="588"/>
                  </a:lnTo>
                  <a:lnTo>
                    <a:pt x="432" y="582"/>
                  </a:lnTo>
                  <a:lnTo>
                    <a:pt x="432" y="582"/>
                  </a:lnTo>
                  <a:lnTo>
                    <a:pt x="440" y="584"/>
                  </a:lnTo>
                  <a:lnTo>
                    <a:pt x="446" y="586"/>
                  </a:lnTo>
                  <a:lnTo>
                    <a:pt x="460" y="592"/>
                  </a:lnTo>
                  <a:lnTo>
                    <a:pt x="460" y="592"/>
                  </a:lnTo>
                  <a:lnTo>
                    <a:pt x="466" y="594"/>
                  </a:lnTo>
                  <a:lnTo>
                    <a:pt x="472" y="596"/>
                  </a:lnTo>
                  <a:lnTo>
                    <a:pt x="472" y="596"/>
                  </a:lnTo>
                  <a:lnTo>
                    <a:pt x="480" y="594"/>
                  </a:lnTo>
                  <a:lnTo>
                    <a:pt x="480" y="594"/>
                  </a:lnTo>
                  <a:lnTo>
                    <a:pt x="488" y="590"/>
                  </a:lnTo>
                  <a:lnTo>
                    <a:pt x="492" y="584"/>
                  </a:lnTo>
                  <a:lnTo>
                    <a:pt x="502" y="572"/>
                  </a:lnTo>
                  <a:lnTo>
                    <a:pt x="502" y="572"/>
                  </a:lnTo>
                  <a:lnTo>
                    <a:pt x="508" y="566"/>
                  </a:lnTo>
                  <a:lnTo>
                    <a:pt x="508" y="564"/>
                  </a:lnTo>
                  <a:lnTo>
                    <a:pt x="510" y="560"/>
                  </a:lnTo>
                  <a:lnTo>
                    <a:pt x="510" y="560"/>
                  </a:lnTo>
                  <a:lnTo>
                    <a:pt x="506" y="552"/>
                  </a:lnTo>
                  <a:lnTo>
                    <a:pt x="506" y="548"/>
                  </a:lnTo>
                  <a:lnTo>
                    <a:pt x="506" y="544"/>
                  </a:lnTo>
                  <a:lnTo>
                    <a:pt x="506" y="544"/>
                  </a:lnTo>
                  <a:lnTo>
                    <a:pt x="508" y="540"/>
                  </a:lnTo>
                  <a:lnTo>
                    <a:pt x="510" y="536"/>
                  </a:lnTo>
                  <a:lnTo>
                    <a:pt x="520" y="530"/>
                  </a:lnTo>
                  <a:lnTo>
                    <a:pt x="530" y="524"/>
                  </a:lnTo>
                  <a:lnTo>
                    <a:pt x="540" y="518"/>
                  </a:lnTo>
                  <a:lnTo>
                    <a:pt x="540" y="518"/>
                  </a:lnTo>
                  <a:lnTo>
                    <a:pt x="546" y="510"/>
                  </a:lnTo>
                  <a:lnTo>
                    <a:pt x="548" y="504"/>
                  </a:lnTo>
                  <a:lnTo>
                    <a:pt x="550" y="496"/>
                  </a:lnTo>
                  <a:lnTo>
                    <a:pt x="550" y="488"/>
                  </a:lnTo>
                  <a:lnTo>
                    <a:pt x="550" y="488"/>
                  </a:lnTo>
                  <a:lnTo>
                    <a:pt x="548" y="470"/>
                  </a:lnTo>
                  <a:lnTo>
                    <a:pt x="548" y="462"/>
                  </a:lnTo>
                  <a:lnTo>
                    <a:pt x="552" y="454"/>
                  </a:lnTo>
                  <a:lnTo>
                    <a:pt x="552" y="454"/>
                  </a:lnTo>
                  <a:lnTo>
                    <a:pt x="566" y="442"/>
                  </a:lnTo>
                  <a:lnTo>
                    <a:pt x="578" y="432"/>
                  </a:lnTo>
                  <a:lnTo>
                    <a:pt x="578" y="432"/>
                  </a:lnTo>
                  <a:lnTo>
                    <a:pt x="586" y="426"/>
                  </a:lnTo>
                  <a:lnTo>
                    <a:pt x="596" y="424"/>
                  </a:lnTo>
                  <a:lnTo>
                    <a:pt x="616" y="422"/>
                  </a:lnTo>
                  <a:lnTo>
                    <a:pt x="616" y="422"/>
                  </a:lnTo>
                  <a:lnTo>
                    <a:pt x="626" y="418"/>
                  </a:lnTo>
                  <a:lnTo>
                    <a:pt x="634" y="416"/>
                  </a:lnTo>
                  <a:lnTo>
                    <a:pt x="634" y="416"/>
                  </a:lnTo>
                  <a:lnTo>
                    <a:pt x="642" y="412"/>
                  </a:lnTo>
                  <a:lnTo>
                    <a:pt x="646" y="410"/>
                  </a:lnTo>
                  <a:lnTo>
                    <a:pt x="648" y="406"/>
                  </a:lnTo>
                  <a:lnTo>
                    <a:pt x="648" y="406"/>
                  </a:lnTo>
                  <a:lnTo>
                    <a:pt x="652" y="400"/>
                  </a:lnTo>
                  <a:lnTo>
                    <a:pt x="652" y="392"/>
                  </a:lnTo>
                  <a:lnTo>
                    <a:pt x="656" y="376"/>
                  </a:lnTo>
                  <a:lnTo>
                    <a:pt x="656" y="376"/>
                  </a:lnTo>
                  <a:lnTo>
                    <a:pt x="658" y="368"/>
                  </a:lnTo>
                  <a:lnTo>
                    <a:pt x="658" y="362"/>
                  </a:lnTo>
                  <a:lnTo>
                    <a:pt x="658" y="362"/>
                  </a:lnTo>
                  <a:lnTo>
                    <a:pt x="658" y="356"/>
                  </a:lnTo>
                  <a:lnTo>
                    <a:pt x="654" y="352"/>
                  </a:lnTo>
                  <a:lnTo>
                    <a:pt x="652" y="348"/>
                  </a:lnTo>
                  <a:lnTo>
                    <a:pt x="650" y="342"/>
                  </a:lnTo>
                  <a:lnTo>
                    <a:pt x="650" y="342"/>
                  </a:lnTo>
                  <a:lnTo>
                    <a:pt x="644" y="310"/>
                  </a:lnTo>
                  <a:lnTo>
                    <a:pt x="644" y="310"/>
                  </a:lnTo>
                  <a:lnTo>
                    <a:pt x="644" y="302"/>
                  </a:lnTo>
                  <a:lnTo>
                    <a:pt x="646" y="294"/>
                  </a:lnTo>
                  <a:lnTo>
                    <a:pt x="650" y="288"/>
                  </a:lnTo>
                  <a:lnTo>
                    <a:pt x="656" y="282"/>
                  </a:lnTo>
                  <a:lnTo>
                    <a:pt x="666" y="270"/>
                  </a:lnTo>
                  <a:lnTo>
                    <a:pt x="670" y="262"/>
                  </a:lnTo>
                  <a:lnTo>
                    <a:pt x="674" y="256"/>
                  </a:lnTo>
                  <a:lnTo>
                    <a:pt x="674" y="256"/>
                  </a:lnTo>
                  <a:lnTo>
                    <a:pt x="680" y="242"/>
                  </a:lnTo>
                  <a:lnTo>
                    <a:pt x="682" y="234"/>
                  </a:lnTo>
                  <a:lnTo>
                    <a:pt x="682" y="228"/>
                  </a:lnTo>
                  <a:lnTo>
                    <a:pt x="682" y="228"/>
                  </a:lnTo>
                  <a:lnTo>
                    <a:pt x="676" y="222"/>
                  </a:lnTo>
                  <a:lnTo>
                    <a:pt x="672" y="216"/>
                  </a:lnTo>
                  <a:lnTo>
                    <a:pt x="672" y="216"/>
                  </a:lnTo>
                  <a:lnTo>
                    <a:pt x="668" y="208"/>
                  </a:lnTo>
                  <a:lnTo>
                    <a:pt x="666" y="206"/>
                  </a:lnTo>
                  <a:lnTo>
                    <a:pt x="662" y="204"/>
                  </a:lnTo>
                  <a:lnTo>
                    <a:pt x="662" y="204"/>
                  </a:lnTo>
                  <a:lnTo>
                    <a:pt x="652" y="200"/>
                  </a:lnTo>
                  <a:lnTo>
                    <a:pt x="642" y="198"/>
                  </a:lnTo>
                  <a:lnTo>
                    <a:pt x="632" y="196"/>
                  </a:lnTo>
                  <a:lnTo>
                    <a:pt x="624" y="192"/>
                  </a:lnTo>
                  <a:lnTo>
                    <a:pt x="624" y="192"/>
                  </a:lnTo>
                  <a:lnTo>
                    <a:pt x="606" y="182"/>
                  </a:lnTo>
                  <a:lnTo>
                    <a:pt x="598" y="178"/>
                  </a:lnTo>
                  <a:lnTo>
                    <a:pt x="588" y="174"/>
                  </a:lnTo>
                  <a:lnTo>
                    <a:pt x="588" y="174"/>
                  </a:lnTo>
                  <a:lnTo>
                    <a:pt x="568" y="170"/>
                  </a:lnTo>
                  <a:lnTo>
                    <a:pt x="568" y="170"/>
                  </a:lnTo>
                  <a:lnTo>
                    <a:pt x="566" y="170"/>
                  </a:lnTo>
                  <a:lnTo>
                    <a:pt x="566" y="170"/>
                  </a:lnTo>
                  <a:lnTo>
                    <a:pt x="560" y="170"/>
                  </a:lnTo>
                  <a:lnTo>
                    <a:pt x="560" y="170"/>
                  </a:lnTo>
                  <a:lnTo>
                    <a:pt x="554" y="172"/>
                  </a:lnTo>
                  <a:lnTo>
                    <a:pt x="554" y="172"/>
                  </a:lnTo>
                  <a:lnTo>
                    <a:pt x="548" y="170"/>
                  </a:lnTo>
                  <a:lnTo>
                    <a:pt x="548" y="170"/>
                  </a:lnTo>
                  <a:lnTo>
                    <a:pt x="542" y="168"/>
                  </a:lnTo>
                  <a:lnTo>
                    <a:pt x="538" y="166"/>
                  </a:lnTo>
                  <a:lnTo>
                    <a:pt x="534" y="166"/>
                  </a:lnTo>
                  <a:lnTo>
                    <a:pt x="534" y="166"/>
                  </a:lnTo>
                  <a:lnTo>
                    <a:pt x="534" y="166"/>
                  </a:lnTo>
                  <a:lnTo>
                    <a:pt x="530" y="166"/>
                  </a:lnTo>
                  <a:lnTo>
                    <a:pt x="526" y="168"/>
                  </a:lnTo>
                  <a:lnTo>
                    <a:pt x="524" y="172"/>
                  </a:lnTo>
                  <a:lnTo>
                    <a:pt x="518" y="174"/>
                  </a:lnTo>
                  <a:lnTo>
                    <a:pt x="518" y="174"/>
                  </a:lnTo>
                  <a:lnTo>
                    <a:pt x="516" y="170"/>
                  </a:lnTo>
                  <a:lnTo>
                    <a:pt x="516" y="168"/>
                  </a:lnTo>
                  <a:lnTo>
                    <a:pt x="516" y="168"/>
                  </a:lnTo>
                  <a:lnTo>
                    <a:pt x="518" y="166"/>
                  </a:lnTo>
                  <a:lnTo>
                    <a:pt x="522" y="164"/>
                  </a:lnTo>
                  <a:lnTo>
                    <a:pt x="522" y="164"/>
                  </a:lnTo>
                  <a:lnTo>
                    <a:pt x="520" y="160"/>
                  </a:lnTo>
                  <a:lnTo>
                    <a:pt x="518" y="158"/>
                  </a:lnTo>
                  <a:lnTo>
                    <a:pt x="510" y="156"/>
                  </a:lnTo>
                  <a:lnTo>
                    <a:pt x="510" y="156"/>
                  </a:lnTo>
                  <a:lnTo>
                    <a:pt x="498" y="150"/>
                  </a:lnTo>
                  <a:lnTo>
                    <a:pt x="486" y="148"/>
                  </a:lnTo>
                  <a:lnTo>
                    <a:pt x="486" y="148"/>
                  </a:lnTo>
                  <a:lnTo>
                    <a:pt x="480" y="150"/>
                  </a:lnTo>
                  <a:lnTo>
                    <a:pt x="480" y="150"/>
                  </a:lnTo>
                  <a:lnTo>
                    <a:pt x="476" y="150"/>
                  </a:lnTo>
                  <a:lnTo>
                    <a:pt x="476" y="150"/>
                  </a:lnTo>
                  <a:lnTo>
                    <a:pt x="470" y="148"/>
                  </a:lnTo>
                  <a:lnTo>
                    <a:pt x="470" y="148"/>
                  </a:lnTo>
                  <a:lnTo>
                    <a:pt x="464" y="146"/>
                  </a:lnTo>
                  <a:lnTo>
                    <a:pt x="460" y="142"/>
                  </a:lnTo>
                  <a:lnTo>
                    <a:pt x="454" y="140"/>
                  </a:lnTo>
                  <a:lnTo>
                    <a:pt x="448" y="138"/>
                  </a:lnTo>
                  <a:lnTo>
                    <a:pt x="448" y="138"/>
                  </a:lnTo>
                  <a:lnTo>
                    <a:pt x="442" y="140"/>
                  </a:lnTo>
                  <a:lnTo>
                    <a:pt x="442" y="140"/>
                  </a:lnTo>
                  <a:lnTo>
                    <a:pt x="438" y="142"/>
                  </a:lnTo>
                  <a:lnTo>
                    <a:pt x="434" y="146"/>
                  </a:lnTo>
                  <a:lnTo>
                    <a:pt x="430" y="150"/>
                  </a:lnTo>
                  <a:lnTo>
                    <a:pt x="424" y="150"/>
                  </a:lnTo>
                  <a:lnTo>
                    <a:pt x="424" y="150"/>
                  </a:lnTo>
                  <a:lnTo>
                    <a:pt x="422" y="150"/>
                  </a:lnTo>
                  <a:lnTo>
                    <a:pt x="422" y="150"/>
                  </a:lnTo>
                  <a:lnTo>
                    <a:pt x="420" y="148"/>
                  </a:lnTo>
                  <a:lnTo>
                    <a:pt x="420" y="144"/>
                  </a:lnTo>
                  <a:lnTo>
                    <a:pt x="422" y="140"/>
                  </a:lnTo>
                  <a:lnTo>
                    <a:pt x="426" y="136"/>
                  </a:lnTo>
                  <a:lnTo>
                    <a:pt x="434" y="130"/>
                  </a:lnTo>
                  <a:lnTo>
                    <a:pt x="436" y="128"/>
                  </a:lnTo>
                  <a:lnTo>
                    <a:pt x="438" y="124"/>
                  </a:lnTo>
                  <a:lnTo>
                    <a:pt x="438" y="124"/>
                  </a:lnTo>
                  <a:lnTo>
                    <a:pt x="436" y="122"/>
                  </a:lnTo>
                  <a:lnTo>
                    <a:pt x="432" y="120"/>
                  </a:lnTo>
                  <a:lnTo>
                    <a:pt x="426" y="116"/>
                  </a:lnTo>
                  <a:lnTo>
                    <a:pt x="426" y="116"/>
                  </a:lnTo>
                  <a:lnTo>
                    <a:pt x="422" y="110"/>
                  </a:lnTo>
                  <a:lnTo>
                    <a:pt x="418" y="104"/>
                  </a:lnTo>
                  <a:lnTo>
                    <a:pt x="418" y="104"/>
                  </a:lnTo>
                  <a:lnTo>
                    <a:pt x="416" y="98"/>
                  </a:lnTo>
                  <a:lnTo>
                    <a:pt x="412" y="94"/>
                  </a:lnTo>
                  <a:lnTo>
                    <a:pt x="406" y="90"/>
                  </a:lnTo>
                  <a:lnTo>
                    <a:pt x="398" y="86"/>
                  </a:lnTo>
                  <a:lnTo>
                    <a:pt x="398" y="86"/>
                  </a:lnTo>
                  <a:lnTo>
                    <a:pt x="386" y="80"/>
                  </a:lnTo>
                  <a:lnTo>
                    <a:pt x="380" y="76"/>
                  </a:lnTo>
                  <a:lnTo>
                    <a:pt x="374" y="74"/>
                  </a:lnTo>
                  <a:lnTo>
                    <a:pt x="374" y="74"/>
                  </a:lnTo>
                  <a:lnTo>
                    <a:pt x="372" y="74"/>
                  </a:lnTo>
                  <a:lnTo>
                    <a:pt x="372" y="74"/>
                  </a:lnTo>
                  <a:lnTo>
                    <a:pt x="368" y="74"/>
                  </a:lnTo>
                  <a:lnTo>
                    <a:pt x="368" y="74"/>
                  </a:lnTo>
                  <a:lnTo>
                    <a:pt x="362" y="74"/>
                  </a:lnTo>
                  <a:lnTo>
                    <a:pt x="362" y="74"/>
                  </a:lnTo>
                  <a:lnTo>
                    <a:pt x="360" y="74"/>
                  </a:lnTo>
                  <a:lnTo>
                    <a:pt x="360" y="74"/>
                  </a:lnTo>
                  <a:lnTo>
                    <a:pt x="350" y="74"/>
                  </a:lnTo>
                  <a:lnTo>
                    <a:pt x="350" y="74"/>
                  </a:lnTo>
                  <a:lnTo>
                    <a:pt x="346" y="74"/>
                  </a:lnTo>
                  <a:lnTo>
                    <a:pt x="346" y="74"/>
                  </a:lnTo>
                  <a:lnTo>
                    <a:pt x="332" y="76"/>
                  </a:lnTo>
                  <a:lnTo>
                    <a:pt x="332" y="76"/>
                  </a:lnTo>
                  <a:lnTo>
                    <a:pt x="324" y="74"/>
                  </a:lnTo>
                  <a:lnTo>
                    <a:pt x="318" y="70"/>
                  </a:lnTo>
                  <a:lnTo>
                    <a:pt x="318" y="70"/>
                  </a:lnTo>
                  <a:lnTo>
                    <a:pt x="316" y="66"/>
                  </a:lnTo>
                  <a:lnTo>
                    <a:pt x="314" y="64"/>
                  </a:lnTo>
                  <a:lnTo>
                    <a:pt x="310" y="62"/>
                  </a:lnTo>
                  <a:lnTo>
                    <a:pt x="310" y="62"/>
                  </a:lnTo>
                  <a:lnTo>
                    <a:pt x="304" y="60"/>
                  </a:lnTo>
                  <a:lnTo>
                    <a:pt x="296" y="56"/>
                  </a:lnTo>
                  <a:lnTo>
                    <a:pt x="296" y="56"/>
                  </a:lnTo>
                  <a:lnTo>
                    <a:pt x="290" y="52"/>
                  </a:lnTo>
                  <a:lnTo>
                    <a:pt x="284" y="46"/>
                  </a:lnTo>
                  <a:lnTo>
                    <a:pt x="284" y="46"/>
                  </a:lnTo>
                  <a:lnTo>
                    <a:pt x="274" y="44"/>
                  </a:lnTo>
                  <a:lnTo>
                    <a:pt x="270" y="42"/>
                  </a:lnTo>
                  <a:lnTo>
                    <a:pt x="266" y="40"/>
                  </a:lnTo>
                  <a:lnTo>
                    <a:pt x="266" y="40"/>
                  </a:lnTo>
                  <a:lnTo>
                    <a:pt x="254" y="30"/>
                  </a:lnTo>
                  <a:lnTo>
                    <a:pt x="254" y="30"/>
                  </a:lnTo>
                  <a:lnTo>
                    <a:pt x="238" y="24"/>
                  </a:lnTo>
                  <a:lnTo>
                    <a:pt x="228" y="20"/>
                  </a:lnTo>
                  <a:lnTo>
                    <a:pt x="222" y="20"/>
                  </a:lnTo>
                  <a:lnTo>
                    <a:pt x="222" y="20"/>
                  </a:lnTo>
                  <a:lnTo>
                    <a:pt x="220" y="20"/>
                  </a:lnTo>
                  <a:lnTo>
                    <a:pt x="220" y="20"/>
                  </a:lnTo>
                  <a:lnTo>
                    <a:pt x="212" y="22"/>
                  </a:lnTo>
                  <a:lnTo>
                    <a:pt x="206" y="26"/>
                  </a:lnTo>
                  <a:lnTo>
                    <a:pt x="206" y="26"/>
                  </a:lnTo>
                  <a:lnTo>
                    <a:pt x="202" y="26"/>
                  </a:lnTo>
                  <a:lnTo>
                    <a:pt x="202" y="26"/>
                  </a:lnTo>
                  <a:lnTo>
                    <a:pt x="196" y="26"/>
                  </a:lnTo>
                  <a:lnTo>
                    <a:pt x="196" y="26"/>
                  </a:lnTo>
                  <a:lnTo>
                    <a:pt x="192" y="24"/>
                  </a:lnTo>
                  <a:lnTo>
                    <a:pt x="188" y="22"/>
                  </a:lnTo>
                  <a:lnTo>
                    <a:pt x="188" y="22"/>
                  </a:lnTo>
                  <a:lnTo>
                    <a:pt x="182" y="20"/>
                  </a:lnTo>
                  <a:lnTo>
                    <a:pt x="182" y="20"/>
                  </a:lnTo>
                  <a:lnTo>
                    <a:pt x="180" y="20"/>
                  </a:lnTo>
                  <a:lnTo>
                    <a:pt x="180" y="20"/>
                  </a:lnTo>
                  <a:lnTo>
                    <a:pt x="176" y="22"/>
                  </a:lnTo>
                  <a:lnTo>
                    <a:pt x="174" y="26"/>
                  </a:lnTo>
                  <a:lnTo>
                    <a:pt x="174" y="26"/>
                  </a:lnTo>
                  <a:lnTo>
                    <a:pt x="172" y="26"/>
                  </a:lnTo>
                  <a:lnTo>
                    <a:pt x="172" y="26"/>
                  </a:lnTo>
                  <a:lnTo>
                    <a:pt x="170" y="24"/>
                  </a:lnTo>
                  <a:lnTo>
                    <a:pt x="166" y="22"/>
                  </a:lnTo>
                  <a:lnTo>
                    <a:pt x="162" y="18"/>
                  </a:lnTo>
                  <a:lnTo>
                    <a:pt x="162" y="18"/>
                  </a:lnTo>
                  <a:lnTo>
                    <a:pt x="152" y="10"/>
                  </a:lnTo>
                  <a:lnTo>
                    <a:pt x="148" y="8"/>
                  </a:lnTo>
                  <a:lnTo>
                    <a:pt x="140" y="6"/>
                  </a:lnTo>
                  <a:lnTo>
                    <a:pt x="140" y="6"/>
                  </a:lnTo>
                  <a:lnTo>
                    <a:pt x="138" y="8"/>
                  </a:lnTo>
                  <a:lnTo>
                    <a:pt x="138" y="8"/>
                  </a:lnTo>
                  <a:lnTo>
                    <a:pt x="132" y="10"/>
                  </a:lnTo>
                  <a:lnTo>
                    <a:pt x="128" y="14"/>
                  </a:lnTo>
                  <a:lnTo>
                    <a:pt x="128" y="14"/>
                  </a:lnTo>
                  <a:lnTo>
                    <a:pt x="122" y="16"/>
                  </a:lnTo>
                  <a:lnTo>
                    <a:pt x="116" y="18"/>
                  </a:lnTo>
                  <a:lnTo>
                    <a:pt x="116" y="18"/>
                  </a:lnTo>
                  <a:lnTo>
                    <a:pt x="116" y="22"/>
                  </a:lnTo>
                  <a:lnTo>
                    <a:pt x="112" y="26"/>
                  </a:lnTo>
                  <a:lnTo>
                    <a:pt x="112" y="26"/>
                  </a:lnTo>
                  <a:lnTo>
                    <a:pt x="108" y="24"/>
                  </a:lnTo>
                  <a:lnTo>
                    <a:pt x="106" y="20"/>
                  </a:lnTo>
                  <a:lnTo>
                    <a:pt x="106" y="18"/>
                  </a:lnTo>
                  <a:lnTo>
                    <a:pt x="108" y="14"/>
                  </a:lnTo>
                  <a:lnTo>
                    <a:pt x="112" y="8"/>
                  </a:lnTo>
                  <a:lnTo>
                    <a:pt x="112" y="4"/>
                  </a:lnTo>
                  <a:lnTo>
                    <a:pt x="110" y="2"/>
                  </a:lnTo>
                  <a:lnTo>
                    <a:pt x="110" y="2"/>
                  </a:lnTo>
                  <a:lnTo>
                    <a:pt x="104"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82" name="Freeform 167"/>
            <p:cNvSpPr>
              <a:spLocks/>
            </p:cNvSpPr>
            <p:nvPr/>
          </p:nvSpPr>
          <p:spPr bwMode="auto">
            <a:xfrm>
              <a:off x="4520" y="2342"/>
              <a:ext cx="682" cy="904"/>
            </a:xfrm>
            <a:custGeom>
              <a:avLst/>
              <a:gdLst>
                <a:gd name="T0" fmla="*/ 68 w 682"/>
                <a:gd name="T1" fmla="*/ 18 h 904"/>
                <a:gd name="T2" fmla="*/ 38 w 682"/>
                <a:gd name="T3" fmla="*/ 42 h 904"/>
                <a:gd name="T4" fmla="*/ 24 w 682"/>
                <a:gd name="T5" fmla="*/ 38 h 904"/>
                <a:gd name="T6" fmla="*/ 24 w 682"/>
                <a:gd name="T7" fmla="*/ 52 h 904"/>
                <a:gd name="T8" fmla="*/ 44 w 682"/>
                <a:gd name="T9" fmla="*/ 104 h 904"/>
                <a:gd name="T10" fmla="*/ 2 w 682"/>
                <a:gd name="T11" fmla="*/ 166 h 904"/>
                <a:gd name="T12" fmla="*/ 24 w 682"/>
                <a:gd name="T13" fmla="*/ 172 h 904"/>
                <a:gd name="T14" fmla="*/ 22 w 682"/>
                <a:gd name="T15" fmla="*/ 216 h 904"/>
                <a:gd name="T16" fmla="*/ 58 w 682"/>
                <a:gd name="T17" fmla="*/ 248 h 904"/>
                <a:gd name="T18" fmla="*/ 120 w 682"/>
                <a:gd name="T19" fmla="*/ 324 h 904"/>
                <a:gd name="T20" fmla="*/ 212 w 682"/>
                <a:gd name="T21" fmla="*/ 394 h 904"/>
                <a:gd name="T22" fmla="*/ 210 w 682"/>
                <a:gd name="T23" fmla="*/ 474 h 904"/>
                <a:gd name="T24" fmla="*/ 216 w 682"/>
                <a:gd name="T25" fmla="*/ 576 h 904"/>
                <a:gd name="T26" fmla="*/ 208 w 682"/>
                <a:gd name="T27" fmla="*/ 664 h 904"/>
                <a:gd name="T28" fmla="*/ 214 w 682"/>
                <a:gd name="T29" fmla="*/ 730 h 904"/>
                <a:gd name="T30" fmla="*/ 226 w 682"/>
                <a:gd name="T31" fmla="*/ 696 h 904"/>
                <a:gd name="T32" fmla="*/ 240 w 682"/>
                <a:gd name="T33" fmla="*/ 752 h 904"/>
                <a:gd name="T34" fmla="*/ 220 w 682"/>
                <a:gd name="T35" fmla="*/ 778 h 904"/>
                <a:gd name="T36" fmla="*/ 224 w 682"/>
                <a:gd name="T37" fmla="*/ 798 h 904"/>
                <a:gd name="T38" fmla="*/ 226 w 682"/>
                <a:gd name="T39" fmla="*/ 818 h 904"/>
                <a:gd name="T40" fmla="*/ 210 w 682"/>
                <a:gd name="T41" fmla="*/ 834 h 904"/>
                <a:gd name="T42" fmla="*/ 230 w 682"/>
                <a:gd name="T43" fmla="*/ 856 h 904"/>
                <a:gd name="T44" fmla="*/ 268 w 682"/>
                <a:gd name="T45" fmla="*/ 882 h 904"/>
                <a:gd name="T46" fmla="*/ 300 w 682"/>
                <a:gd name="T47" fmla="*/ 904 h 904"/>
                <a:gd name="T48" fmla="*/ 332 w 682"/>
                <a:gd name="T49" fmla="*/ 886 h 904"/>
                <a:gd name="T50" fmla="*/ 338 w 682"/>
                <a:gd name="T51" fmla="*/ 846 h 904"/>
                <a:gd name="T52" fmla="*/ 352 w 682"/>
                <a:gd name="T53" fmla="*/ 818 h 904"/>
                <a:gd name="T54" fmla="*/ 342 w 682"/>
                <a:gd name="T55" fmla="*/ 788 h 904"/>
                <a:gd name="T56" fmla="*/ 342 w 682"/>
                <a:gd name="T57" fmla="*/ 762 h 904"/>
                <a:gd name="T58" fmla="*/ 360 w 682"/>
                <a:gd name="T59" fmla="*/ 728 h 904"/>
                <a:gd name="T60" fmla="*/ 352 w 682"/>
                <a:gd name="T61" fmla="*/ 702 h 904"/>
                <a:gd name="T62" fmla="*/ 374 w 682"/>
                <a:gd name="T63" fmla="*/ 694 h 904"/>
                <a:gd name="T64" fmla="*/ 394 w 682"/>
                <a:gd name="T65" fmla="*/ 664 h 904"/>
                <a:gd name="T66" fmla="*/ 404 w 682"/>
                <a:gd name="T67" fmla="*/ 654 h 904"/>
                <a:gd name="T68" fmla="*/ 454 w 682"/>
                <a:gd name="T69" fmla="*/ 644 h 904"/>
                <a:gd name="T70" fmla="*/ 458 w 682"/>
                <a:gd name="T71" fmla="*/ 612 h 904"/>
                <a:gd name="T72" fmla="*/ 466 w 682"/>
                <a:gd name="T73" fmla="*/ 594 h 904"/>
                <a:gd name="T74" fmla="*/ 510 w 682"/>
                <a:gd name="T75" fmla="*/ 560 h 904"/>
                <a:gd name="T76" fmla="*/ 540 w 682"/>
                <a:gd name="T77" fmla="*/ 518 h 904"/>
                <a:gd name="T78" fmla="*/ 578 w 682"/>
                <a:gd name="T79" fmla="*/ 432 h 904"/>
                <a:gd name="T80" fmla="*/ 648 w 682"/>
                <a:gd name="T81" fmla="*/ 406 h 904"/>
                <a:gd name="T82" fmla="*/ 652 w 682"/>
                <a:gd name="T83" fmla="*/ 348 h 904"/>
                <a:gd name="T84" fmla="*/ 674 w 682"/>
                <a:gd name="T85" fmla="*/ 256 h 904"/>
                <a:gd name="T86" fmla="*/ 662 w 682"/>
                <a:gd name="T87" fmla="*/ 204 h 904"/>
                <a:gd name="T88" fmla="*/ 568 w 682"/>
                <a:gd name="T89" fmla="*/ 170 h 904"/>
                <a:gd name="T90" fmla="*/ 538 w 682"/>
                <a:gd name="T91" fmla="*/ 166 h 904"/>
                <a:gd name="T92" fmla="*/ 516 w 682"/>
                <a:gd name="T93" fmla="*/ 168 h 904"/>
                <a:gd name="T94" fmla="*/ 480 w 682"/>
                <a:gd name="T95" fmla="*/ 150 h 904"/>
                <a:gd name="T96" fmla="*/ 442 w 682"/>
                <a:gd name="T97" fmla="*/ 140 h 904"/>
                <a:gd name="T98" fmla="*/ 422 w 682"/>
                <a:gd name="T99" fmla="*/ 140 h 904"/>
                <a:gd name="T100" fmla="*/ 418 w 682"/>
                <a:gd name="T101" fmla="*/ 104 h 904"/>
                <a:gd name="T102" fmla="*/ 372 w 682"/>
                <a:gd name="T103" fmla="*/ 74 h 904"/>
                <a:gd name="T104" fmla="*/ 346 w 682"/>
                <a:gd name="T105" fmla="*/ 74 h 904"/>
                <a:gd name="T106" fmla="*/ 296 w 682"/>
                <a:gd name="T107" fmla="*/ 56 h 904"/>
                <a:gd name="T108" fmla="*/ 238 w 682"/>
                <a:gd name="T109" fmla="*/ 24 h 904"/>
                <a:gd name="T110" fmla="*/ 196 w 682"/>
                <a:gd name="T111" fmla="*/ 26 h 904"/>
                <a:gd name="T112" fmla="*/ 174 w 682"/>
                <a:gd name="T113" fmla="*/ 26 h 904"/>
                <a:gd name="T114" fmla="*/ 138 w 682"/>
                <a:gd name="T115" fmla="*/ 8 h 904"/>
                <a:gd name="T116" fmla="*/ 108 w 682"/>
                <a:gd name="T117" fmla="*/ 24 h 9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82" h="904">
                  <a:moveTo>
                    <a:pt x="104" y="0"/>
                  </a:moveTo>
                  <a:lnTo>
                    <a:pt x="104" y="0"/>
                  </a:lnTo>
                  <a:lnTo>
                    <a:pt x="100" y="2"/>
                  </a:lnTo>
                  <a:lnTo>
                    <a:pt x="94" y="6"/>
                  </a:lnTo>
                  <a:lnTo>
                    <a:pt x="84" y="14"/>
                  </a:lnTo>
                  <a:lnTo>
                    <a:pt x="84" y="14"/>
                  </a:lnTo>
                  <a:lnTo>
                    <a:pt x="76" y="14"/>
                  </a:lnTo>
                  <a:lnTo>
                    <a:pt x="76" y="14"/>
                  </a:lnTo>
                  <a:lnTo>
                    <a:pt x="70" y="16"/>
                  </a:lnTo>
                  <a:lnTo>
                    <a:pt x="68" y="18"/>
                  </a:lnTo>
                  <a:lnTo>
                    <a:pt x="68" y="18"/>
                  </a:lnTo>
                  <a:lnTo>
                    <a:pt x="60" y="26"/>
                  </a:lnTo>
                  <a:lnTo>
                    <a:pt x="60" y="26"/>
                  </a:lnTo>
                  <a:lnTo>
                    <a:pt x="56" y="32"/>
                  </a:lnTo>
                  <a:lnTo>
                    <a:pt x="54" y="38"/>
                  </a:lnTo>
                  <a:lnTo>
                    <a:pt x="52" y="42"/>
                  </a:lnTo>
                  <a:lnTo>
                    <a:pt x="48" y="42"/>
                  </a:lnTo>
                  <a:lnTo>
                    <a:pt x="44" y="44"/>
                  </a:lnTo>
                  <a:lnTo>
                    <a:pt x="44" y="44"/>
                  </a:lnTo>
                  <a:lnTo>
                    <a:pt x="42" y="44"/>
                  </a:lnTo>
                  <a:lnTo>
                    <a:pt x="42" y="44"/>
                  </a:lnTo>
                  <a:lnTo>
                    <a:pt x="38" y="42"/>
                  </a:lnTo>
                  <a:lnTo>
                    <a:pt x="34" y="40"/>
                  </a:lnTo>
                  <a:lnTo>
                    <a:pt x="28" y="36"/>
                  </a:lnTo>
                  <a:lnTo>
                    <a:pt x="22" y="32"/>
                  </a:lnTo>
                  <a:lnTo>
                    <a:pt x="20" y="30"/>
                  </a:lnTo>
                  <a:lnTo>
                    <a:pt x="14" y="30"/>
                  </a:lnTo>
                  <a:lnTo>
                    <a:pt x="14" y="30"/>
                  </a:lnTo>
                  <a:lnTo>
                    <a:pt x="12" y="30"/>
                  </a:lnTo>
                  <a:lnTo>
                    <a:pt x="12" y="30"/>
                  </a:lnTo>
                  <a:lnTo>
                    <a:pt x="20" y="34"/>
                  </a:lnTo>
                  <a:lnTo>
                    <a:pt x="24" y="38"/>
                  </a:lnTo>
                  <a:lnTo>
                    <a:pt x="24" y="38"/>
                  </a:lnTo>
                  <a:lnTo>
                    <a:pt x="24" y="38"/>
                  </a:lnTo>
                  <a:lnTo>
                    <a:pt x="24" y="38"/>
                  </a:lnTo>
                  <a:lnTo>
                    <a:pt x="24" y="38"/>
                  </a:lnTo>
                  <a:lnTo>
                    <a:pt x="10" y="40"/>
                  </a:lnTo>
                  <a:lnTo>
                    <a:pt x="10" y="40"/>
                  </a:lnTo>
                  <a:lnTo>
                    <a:pt x="16" y="42"/>
                  </a:lnTo>
                  <a:lnTo>
                    <a:pt x="16" y="42"/>
                  </a:lnTo>
                  <a:lnTo>
                    <a:pt x="20" y="48"/>
                  </a:lnTo>
                  <a:lnTo>
                    <a:pt x="22" y="50"/>
                  </a:lnTo>
                  <a:lnTo>
                    <a:pt x="24" y="52"/>
                  </a:lnTo>
                  <a:lnTo>
                    <a:pt x="24" y="52"/>
                  </a:lnTo>
                  <a:lnTo>
                    <a:pt x="34" y="56"/>
                  </a:lnTo>
                  <a:lnTo>
                    <a:pt x="36" y="58"/>
                  </a:lnTo>
                  <a:lnTo>
                    <a:pt x="40" y="62"/>
                  </a:lnTo>
                  <a:lnTo>
                    <a:pt x="40" y="62"/>
                  </a:lnTo>
                  <a:lnTo>
                    <a:pt x="42" y="68"/>
                  </a:lnTo>
                  <a:lnTo>
                    <a:pt x="42" y="76"/>
                  </a:lnTo>
                  <a:lnTo>
                    <a:pt x="42" y="76"/>
                  </a:lnTo>
                  <a:lnTo>
                    <a:pt x="44" y="90"/>
                  </a:lnTo>
                  <a:lnTo>
                    <a:pt x="44" y="96"/>
                  </a:lnTo>
                  <a:lnTo>
                    <a:pt x="44" y="104"/>
                  </a:lnTo>
                  <a:lnTo>
                    <a:pt x="44" y="104"/>
                  </a:lnTo>
                  <a:lnTo>
                    <a:pt x="40" y="110"/>
                  </a:lnTo>
                  <a:lnTo>
                    <a:pt x="34" y="116"/>
                  </a:lnTo>
                  <a:lnTo>
                    <a:pt x="20" y="126"/>
                  </a:lnTo>
                  <a:lnTo>
                    <a:pt x="20" y="126"/>
                  </a:lnTo>
                  <a:lnTo>
                    <a:pt x="10" y="138"/>
                  </a:lnTo>
                  <a:lnTo>
                    <a:pt x="4" y="146"/>
                  </a:lnTo>
                  <a:lnTo>
                    <a:pt x="2" y="152"/>
                  </a:lnTo>
                  <a:lnTo>
                    <a:pt x="2" y="152"/>
                  </a:lnTo>
                  <a:lnTo>
                    <a:pt x="0" y="160"/>
                  </a:lnTo>
                  <a:lnTo>
                    <a:pt x="0" y="164"/>
                  </a:lnTo>
                  <a:lnTo>
                    <a:pt x="2" y="166"/>
                  </a:lnTo>
                  <a:lnTo>
                    <a:pt x="2" y="166"/>
                  </a:lnTo>
                  <a:lnTo>
                    <a:pt x="6" y="168"/>
                  </a:lnTo>
                  <a:lnTo>
                    <a:pt x="8" y="170"/>
                  </a:lnTo>
                  <a:lnTo>
                    <a:pt x="8" y="170"/>
                  </a:lnTo>
                  <a:lnTo>
                    <a:pt x="12" y="170"/>
                  </a:lnTo>
                  <a:lnTo>
                    <a:pt x="12" y="170"/>
                  </a:lnTo>
                  <a:lnTo>
                    <a:pt x="16" y="168"/>
                  </a:lnTo>
                  <a:lnTo>
                    <a:pt x="16" y="168"/>
                  </a:lnTo>
                  <a:lnTo>
                    <a:pt x="20" y="170"/>
                  </a:lnTo>
                  <a:lnTo>
                    <a:pt x="20" y="170"/>
                  </a:lnTo>
                  <a:lnTo>
                    <a:pt x="24" y="172"/>
                  </a:lnTo>
                  <a:lnTo>
                    <a:pt x="24" y="174"/>
                  </a:lnTo>
                  <a:lnTo>
                    <a:pt x="16" y="180"/>
                  </a:lnTo>
                  <a:lnTo>
                    <a:pt x="8" y="186"/>
                  </a:lnTo>
                  <a:lnTo>
                    <a:pt x="4" y="190"/>
                  </a:lnTo>
                  <a:lnTo>
                    <a:pt x="4" y="192"/>
                  </a:lnTo>
                  <a:lnTo>
                    <a:pt x="4" y="192"/>
                  </a:lnTo>
                  <a:lnTo>
                    <a:pt x="6" y="198"/>
                  </a:lnTo>
                  <a:lnTo>
                    <a:pt x="12" y="204"/>
                  </a:lnTo>
                  <a:lnTo>
                    <a:pt x="12" y="204"/>
                  </a:lnTo>
                  <a:lnTo>
                    <a:pt x="16" y="210"/>
                  </a:lnTo>
                  <a:lnTo>
                    <a:pt x="22" y="216"/>
                  </a:lnTo>
                  <a:lnTo>
                    <a:pt x="22" y="216"/>
                  </a:lnTo>
                  <a:lnTo>
                    <a:pt x="28" y="220"/>
                  </a:lnTo>
                  <a:lnTo>
                    <a:pt x="36" y="224"/>
                  </a:lnTo>
                  <a:lnTo>
                    <a:pt x="36" y="224"/>
                  </a:lnTo>
                  <a:lnTo>
                    <a:pt x="40" y="226"/>
                  </a:lnTo>
                  <a:lnTo>
                    <a:pt x="42" y="230"/>
                  </a:lnTo>
                  <a:lnTo>
                    <a:pt x="46" y="236"/>
                  </a:lnTo>
                  <a:lnTo>
                    <a:pt x="46" y="236"/>
                  </a:lnTo>
                  <a:lnTo>
                    <a:pt x="52" y="242"/>
                  </a:lnTo>
                  <a:lnTo>
                    <a:pt x="58" y="248"/>
                  </a:lnTo>
                  <a:lnTo>
                    <a:pt x="58" y="248"/>
                  </a:lnTo>
                  <a:lnTo>
                    <a:pt x="62" y="256"/>
                  </a:lnTo>
                  <a:lnTo>
                    <a:pt x="68" y="262"/>
                  </a:lnTo>
                  <a:lnTo>
                    <a:pt x="68" y="262"/>
                  </a:lnTo>
                  <a:lnTo>
                    <a:pt x="94" y="290"/>
                  </a:lnTo>
                  <a:lnTo>
                    <a:pt x="94" y="290"/>
                  </a:lnTo>
                  <a:lnTo>
                    <a:pt x="98" y="296"/>
                  </a:lnTo>
                  <a:lnTo>
                    <a:pt x="102" y="304"/>
                  </a:lnTo>
                  <a:lnTo>
                    <a:pt x="106" y="310"/>
                  </a:lnTo>
                  <a:lnTo>
                    <a:pt x="110" y="316"/>
                  </a:lnTo>
                  <a:lnTo>
                    <a:pt x="110" y="316"/>
                  </a:lnTo>
                  <a:lnTo>
                    <a:pt x="120" y="324"/>
                  </a:lnTo>
                  <a:lnTo>
                    <a:pt x="130" y="332"/>
                  </a:lnTo>
                  <a:lnTo>
                    <a:pt x="154" y="344"/>
                  </a:lnTo>
                  <a:lnTo>
                    <a:pt x="154" y="344"/>
                  </a:lnTo>
                  <a:lnTo>
                    <a:pt x="176" y="352"/>
                  </a:lnTo>
                  <a:lnTo>
                    <a:pt x="188" y="356"/>
                  </a:lnTo>
                  <a:lnTo>
                    <a:pt x="198" y="362"/>
                  </a:lnTo>
                  <a:lnTo>
                    <a:pt x="198" y="362"/>
                  </a:lnTo>
                  <a:lnTo>
                    <a:pt x="204" y="370"/>
                  </a:lnTo>
                  <a:lnTo>
                    <a:pt x="208" y="378"/>
                  </a:lnTo>
                  <a:lnTo>
                    <a:pt x="210" y="386"/>
                  </a:lnTo>
                  <a:lnTo>
                    <a:pt x="212" y="394"/>
                  </a:lnTo>
                  <a:lnTo>
                    <a:pt x="212" y="394"/>
                  </a:lnTo>
                  <a:lnTo>
                    <a:pt x="210" y="410"/>
                  </a:lnTo>
                  <a:lnTo>
                    <a:pt x="210" y="410"/>
                  </a:lnTo>
                  <a:lnTo>
                    <a:pt x="212" y="418"/>
                  </a:lnTo>
                  <a:lnTo>
                    <a:pt x="212" y="428"/>
                  </a:lnTo>
                  <a:lnTo>
                    <a:pt x="212" y="428"/>
                  </a:lnTo>
                  <a:lnTo>
                    <a:pt x="208" y="442"/>
                  </a:lnTo>
                  <a:lnTo>
                    <a:pt x="208" y="448"/>
                  </a:lnTo>
                  <a:lnTo>
                    <a:pt x="208" y="456"/>
                  </a:lnTo>
                  <a:lnTo>
                    <a:pt x="208" y="456"/>
                  </a:lnTo>
                  <a:lnTo>
                    <a:pt x="210" y="474"/>
                  </a:lnTo>
                  <a:lnTo>
                    <a:pt x="210" y="482"/>
                  </a:lnTo>
                  <a:lnTo>
                    <a:pt x="208" y="490"/>
                  </a:lnTo>
                  <a:lnTo>
                    <a:pt x="208" y="490"/>
                  </a:lnTo>
                  <a:lnTo>
                    <a:pt x="206" y="504"/>
                  </a:lnTo>
                  <a:lnTo>
                    <a:pt x="206" y="510"/>
                  </a:lnTo>
                  <a:lnTo>
                    <a:pt x="206" y="518"/>
                  </a:lnTo>
                  <a:lnTo>
                    <a:pt x="206" y="518"/>
                  </a:lnTo>
                  <a:lnTo>
                    <a:pt x="214" y="552"/>
                  </a:lnTo>
                  <a:lnTo>
                    <a:pt x="214" y="552"/>
                  </a:lnTo>
                  <a:lnTo>
                    <a:pt x="216" y="568"/>
                  </a:lnTo>
                  <a:lnTo>
                    <a:pt x="216" y="576"/>
                  </a:lnTo>
                  <a:lnTo>
                    <a:pt x="214" y="584"/>
                  </a:lnTo>
                  <a:lnTo>
                    <a:pt x="214" y="584"/>
                  </a:lnTo>
                  <a:lnTo>
                    <a:pt x="210" y="594"/>
                  </a:lnTo>
                  <a:lnTo>
                    <a:pt x="208" y="604"/>
                  </a:lnTo>
                  <a:lnTo>
                    <a:pt x="208" y="604"/>
                  </a:lnTo>
                  <a:lnTo>
                    <a:pt x="204" y="614"/>
                  </a:lnTo>
                  <a:lnTo>
                    <a:pt x="200" y="622"/>
                  </a:lnTo>
                  <a:lnTo>
                    <a:pt x="200" y="622"/>
                  </a:lnTo>
                  <a:lnTo>
                    <a:pt x="198" y="634"/>
                  </a:lnTo>
                  <a:lnTo>
                    <a:pt x="202" y="644"/>
                  </a:lnTo>
                  <a:lnTo>
                    <a:pt x="208" y="664"/>
                  </a:lnTo>
                  <a:lnTo>
                    <a:pt x="208" y="664"/>
                  </a:lnTo>
                  <a:lnTo>
                    <a:pt x="210" y="672"/>
                  </a:lnTo>
                  <a:lnTo>
                    <a:pt x="208" y="678"/>
                  </a:lnTo>
                  <a:lnTo>
                    <a:pt x="206" y="692"/>
                  </a:lnTo>
                  <a:lnTo>
                    <a:pt x="206" y="692"/>
                  </a:lnTo>
                  <a:lnTo>
                    <a:pt x="204" y="700"/>
                  </a:lnTo>
                  <a:lnTo>
                    <a:pt x="204" y="714"/>
                  </a:lnTo>
                  <a:lnTo>
                    <a:pt x="204" y="720"/>
                  </a:lnTo>
                  <a:lnTo>
                    <a:pt x="206" y="726"/>
                  </a:lnTo>
                  <a:lnTo>
                    <a:pt x="208" y="730"/>
                  </a:lnTo>
                  <a:lnTo>
                    <a:pt x="214" y="730"/>
                  </a:lnTo>
                  <a:lnTo>
                    <a:pt x="214" y="730"/>
                  </a:lnTo>
                  <a:lnTo>
                    <a:pt x="214" y="730"/>
                  </a:lnTo>
                  <a:lnTo>
                    <a:pt x="214" y="730"/>
                  </a:lnTo>
                  <a:lnTo>
                    <a:pt x="218" y="730"/>
                  </a:lnTo>
                  <a:lnTo>
                    <a:pt x="220" y="726"/>
                  </a:lnTo>
                  <a:lnTo>
                    <a:pt x="220" y="716"/>
                  </a:lnTo>
                  <a:lnTo>
                    <a:pt x="220" y="716"/>
                  </a:lnTo>
                  <a:lnTo>
                    <a:pt x="220" y="712"/>
                  </a:lnTo>
                  <a:lnTo>
                    <a:pt x="220" y="706"/>
                  </a:lnTo>
                  <a:lnTo>
                    <a:pt x="222" y="700"/>
                  </a:lnTo>
                  <a:lnTo>
                    <a:pt x="226" y="696"/>
                  </a:lnTo>
                  <a:lnTo>
                    <a:pt x="226" y="696"/>
                  </a:lnTo>
                  <a:lnTo>
                    <a:pt x="232" y="722"/>
                  </a:lnTo>
                  <a:lnTo>
                    <a:pt x="232" y="722"/>
                  </a:lnTo>
                  <a:lnTo>
                    <a:pt x="232" y="728"/>
                  </a:lnTo>
                  <a:lnTo>
                    <a:pt x="234" y="734"/>
                  </a:lnTo>
                  <a:lnTo>
                    <a:pt x="234" y="734"/>
                  </a:lnTo>
                  <a:lnTo>
                    <a:pt x="238" y="740"/>
                  </a:lnTo>
                  <a:lnTo>
                    <a:pt x="242" y="746"/>
                  </a:lnTo>
                  <a:lnTo>
                    <a:pt x="242" y="746"/>
                  </a:lnTo>
                  <a:lnTo>
                    <a:pt x="242" y="750"/>
                  </a:lnTo>
                  <a:lnTo>
                    <a:pt x="240" y="752"/>
                  </a:lnTo>
                  <a:lnTo>
                    <a:pt x="240" y="752"/>
                  </a:lnTo>
                  <a:lnTo>
                    <a:pt x="236" y="758"/>
                  </a:lnTo>
                  <a:lnTo>
                    <a:pt x="236" y="762"/>
                  </a:lnTo>
                  <a:lnTo>
                    <a:pt x="236" y="762"/>
                  </a:lnTo>
                  <a:lnTo>
                    <a:pt x="234" y="766"/>
                  </a:lnTo>
                  <a:lnTo>
                    <a:pt x="232" y="770"/>
                  </a:lnTo>
                  <a:lnTo>
                    <a:pt x="232" y="770"/>
                  </a:lnTo>
                  <a:lnTo>
                    <a:pt x="228" y="774"/>
                  </a:lnTo>
                  <a:lnTo>
                    <a:pt x="226" y="780"/>
                  </a:lnTo>
                  <a:lnTo>
                    <a:pt x="226" y="780"/>
                  </a:lnTo>
                  <a:lnTo>
                    <a:pt x="220" y="778"/>
                  </a:lnTo>
                  <a:lnTo>
                    <a:pt x="218" y="776"/>
                  </a:lnTo>
                  <a:lnTo>
                    <a:pt x="218" y="776"/>
                  </a:lnTo>
                  <a:lnTo>
                    <a:pt x="216" y="776"/>
                  </a:lnTo>
                  <a:lnTo>
                    <a:pt x="214" y="780"/>
                  </a:lnTo>
                  <a:lnTo>
                    <a:pt x="214" y="780"/>
                  </a:lnTo>
                  <a:lnTo>
                    <a:pt x="212" y="786"/>
                  </a:lnTo>
                  <a:lnTo>
                    <a:pt x="214" y="790"/>
                  </a:lnTo>
                  <a:lnTo>
                    <a:pt x="214" y="794"/>
                  </a:lnTo>
                  <a:lnTo>
                    <a:pt x="214" y="794"/>
                  </a:lnTo>
                  <a:lnTo>
                    <a:pt x="220" y="796"/>
                  </a:lnTo>
                  <a:lnTo>
                    <a:pt x="224" y="798"/>
                  </a:lnTo>
                  <a:lnTo>
                    <a:pt x="224" y="798"/>
                  </a:lnTo>
                  <a:lnTo>
                    <a:pt x="226" y="800"/>
                  </a:lnTo>
                  <a:lnTo>
                    <a:pt x="226" y="802"/>
                  </a:lnTo>
                  <a:lnTo>
                    <a:pt x="226" y="806"/>
                  </a:lnTo>
                  <a:lnTo>
                    <a:pt x="226" y="806"/>
                  </a:lnTo>
                  <a:lnTo>
                    <a:pt x="232" y="812"/>
                  </a:lnTo>
                  <a:lnTo>
                    <a:pt x="234" y="816"/>
                  </a:lnTo>
                  <a:lnTo>
                    <a:pt x="230" y="818"/>
                  </a:lnTo>
                  <a:lnTo>
                    <a:pt x="230" y="818"/>
                  </a:lnTo>
                  <a:lnTo>
                    <a:pt x="226" y="818"/>
                  </a:lnTo>
                  <a:lnTo>
                    <a:pt x="226" y="818"/>
                  </a:lnTo>
                  <a:lnTo>
                    <a:pt x="220" y="818"/>
                  </a:lnTo>
                  <a:lnTo>
                    <a:pt x="220" y="818"/>
                  </a:lnTo>
                  <a:lnTo>
                    <a:pt x="214" y="816"/>
                  </a:lnTo>
                  <a:lnTo>
                    <a:pt x="214" y="816"/>
                  </a:lnTo>
                  <a:lnTo>
                    <a:pt x="210" y="818"/>
                  </a:lnTo>
                  <a:lnTo>
                    <a:pt x="210" y="818"/>
                  </a:lnTo>
                  <a:lnTo>
                    <a:pt x="206" y="820"/>
                  </a:lnTo>
                  <a:lnTo>
                    <a:pt x="206" y="826"/>
                  </a:lnTo>
                  <a:lnTo>
                    <a:pt x="208" y="830"/>
                  </a:lnTo>
                  <a:lnTo>
                    <a:pt x="210" y="834"/>
                  </a:lnTo>
                  <a:lnTo>
                    <a:pt x="210" y="834"/>
                  </a:lnTo>
                  <a:lnTo>
                    <a:pt x="214" y="838"/>
                  </a:lnTo>
                  <a:lnTo>
                    <a:pt x="218" y="838"/>
                  </a:lnTo>
                  <a:lnTo>
                    <a:pt x="226" y="842"/>
                  </a:lnTo>
                  <a:lnTo>
                    <a:pt x="226" y="842"/>
                  </a:lnTo>
                  <a:lnTo>
                    <a:pt x="232" y="846"/>
                  </a:lnTo>
                  <a:lnTo>
                    <a:pt x="236" y="850"/>
                  </a:lnTo>
                  <a:lnTo>
                    <a:pt x="236" y="850"/>
                  </a:lnTo>
                  <a:lnTo>
                    <a:pt x="236" y="852"/>
                  </a:lnTo>
                  <a:lnTo>
                    <a:pt x="234" y="854"/>
                  </a:lnTo>
                  <a:lnTo>
                    <a:pt x="232" y="856"/>
                  </a:lnTo>
                  <a:lnTo>
                    <a:pt x="230" y="856"/>
                  </a:lnTo>
                  <a:lnTo>
                    <a:pt x="230" y="856"/>
                  </a:lnTo>
                  <a:lnTo>
                    <a:pt x="232" y="860"/>
                  </a:lnTo>
                  <a:lnTo>
                    <a:pt x="234" y="864"/>
                  </a:lnTo>
                  <a:lnTo>
                    <a:pt x="242" y="870"/>
                  </a:lnTo>
                  <a:lnTo>
                    <a:pt x="242" y="870"/>
                  </a:lnTo>
                  <a:lnTo>
                    <a:pt x="252" y="874"/>
                  </a:lnTo>
                  <a:lnTo>
                    <a:pt x="252" y="876"/>
                  </a:lnTo>
                  <a:lnTo>
                    <a:pt x="254" y="880"/>
                  </a:lnTo>
                  <a:lnTo>
                    <a:pt x="254" y="880"/>
                  </a:lnTo>
                  <a:lnTo>
                    <a:pt x="260" y="882"/>
                  </a:lnTo>
                  <a:lnTo>
                    <a:pt x="268" y="882"/>
                  </a:lnTo>
                  <a:lnTo>
                    <a:pt x="268" y="882"/>
                  </a:lnTo>
                  <a:lnTo>
                    <a:pt x="270" y="884"/>
                  </a:lnTo>
                  <a:lnTo>
                    <a:pt x="270" y="888"/>
                  </a:lnTo>
                  <a:lnTo>
                    <a:pt x="272" y="892"/>
                  </a:lnTo>
                  <a:lnTo>
                    <a:pt x="272" y="892"/>
                  </a:lnTo>
                  <a:lnTo>
                    <a:pt x="276" y="896"/>
                  </a:lnTo>
                  <a:lnTo>
                    <a:pt x="282" y="898"/>
                  </a:lnTo>
                  <a:lnTo>
                    <a:pt x="282" y="898"/>
                  </a:lnTo>
                  <a:lnTo>
                    <a:pt x="290" y="902"/>
                  </a:lnTo>
                  <a:lnTo>
                    <a:pt x="300" y="904"/>
                  </a:lnTo>
                  <a:lnTo>
                    <a:pt x="300" y="904"/>
                  </a:lnTo>
                  <a:lnTo>
                    <a:pt x="308" y="902"/>
                  </a:lnTo>
                  <a:lnTo>
                    <a:pt x="308" y="902"/>
                  </a:lnTo>
                  <a:lnTo>
                    <a:pt x="310" y="900"/>
                  </a:lnTo>
                  <a:lnTo>
                    <a:pt x="312" y="896"/>
                  </a:lnTo>
                  <a:lnTo>
                    <a:pt x="312" y="896"/>
                  </a:lnTo>
                  <a:lnTo>
                    <a:pt x="314" y="894"/>
                  </a:lnTo>
                  <a:lnTo>
                    <a:pt x="322" y="892"/>
                  </a:lnTo>
                  <a:lnTo>
                    <a:pt x="322" y="892"/>
                  </a:lnTo>
                  <a:lnTo>
                    <a:pt x="328" y="892"/>
                  </a:lnTo>
                  <a:lnTo>
                    <a:pt x="332" y="890"/>
                  </a:lnTo>
                  <a:lnTo>
                    <a:pt x="332" y="886"/>
                  </a:lnTo>
                  <a:lnTo>
                    <a:pt x="330" y="884"/>
                  </a:lnTo>
                  <a:lnTo>
                    <a:pt x="326" y="876"/>
                  </a:lnTo>
                  <a:lnTo>
                    <a:pt x="322" y="872"/>
                  </a:lnTo>
                  <a:lnTo>
                    <a:pt x="322" y="868"/>
                  </a:lnTo>
                  <a:lnTo>
                    <a:pt x="322" y="868"/>
                  </a:lnTo>
                  <a:lnTo>
                    <a:pt x="324" y="860"/>
                  </a:lnTo>
                  <a:lnTo>
                    <a:pt x="326" y="852"/>
                  </a:lnTo>
                  <a:lnTo>
                    <a:pt x="326" y="852"/>
                  </a:lnTo>
                  <a:lnTo>
                    <a:pt x="330" y="850"/>
                  </a:lnTo>
                  <a:lnTo>
                    <a:pt x="334" y="848"/>
                  </a:lnTo>
                  <a:lnTo>
                    <a:pt x="338" y="846"/>
                  </a:lnTo>
                  <a:lnTo>
                    <a:pt x="340" y="844"/>
                  </a:lnTo>
                  <a:lnTo>
                    <a:pt x="340" y="844"/>
                  </a:lnTo>
                  <a:lnTo>
                    <a:pt x="342" y="840"/>
                  </a:lnTo>
                  <a:lnTo>
                    <a:pt x="340" y="834"/>
                  </a:lnTo>
                  <a:lnTo>
                    <a:pt x="338" y="830"/>
                  </a:lnTo>
                  <a:lnTo>
                    <a:pt x="336" y="826"/>
                  </a:lnTo>
                  <a:lnTo>
                    <a:pt x="336" y="826"/>
                  </a:lnTo>
                  <a:lnTo>
                    <a:pt x="338" y="822"/>
                  </a:lnTo>
                  <a:lnTo>
                    <a:pt x="342" y="822"/>
                  </a:lnTo>
                  <a:lnTo>
                    <a:pt x="352" y="818"/>
                  </a:lnTo>
                  <a:lnTo>
                    <a:pt x="352" y="818"/>
                  </a:lnTo>
                  <a:lnTo>
                    <a:pt x="356" y="816"/>
                  </a:lnTo>
                  <a:lnTo>
                    <a:pt x="356" y="814"/>
                  </a:lnTo>
                  <a:lnTo>
                    <a:pt x="358" y="806"/>
                  </a:lnTo>
                  <a:lnTo>
                    <a:pt x="358" y="806"/>
                  </a:lnTo>
                  <a:lnTo>
                    <a:pt x="362" y="800"/>
                  </a:lnTo>
                  <a:lnTo>
                    <a:pt x="362" y="798"/>
                  </a:lnTo>
                  <a:lnTo>
                    <a:pt x="358" y="796"/>
                  </a:lnTo>
                  <a:lnTo>
                    <a:pt x="358" y="796"/>
                  </a:lnTo>
                  <a:lnTo>
                    <a:pt x="350" y="792"/>
                  </a:lnTo>
                  <a:lnTo>
                    <a:pt x="342" y="788"/>
                  </a:lnTo>
                  <a:lnTo>
                    <a:pt x="342" y="788"/>
                  </a:lnTo>
                  <a:lnTo>
                    <a:pt x="334" y="784"/>
                  </a:lnTo>
                  <a:lnTo>
                    <a:pt x="326" y="778"/>
                  </a:lnTo>
                  <a:lnTo>
                    <a:pt x="326" y="778"/>
                  </a:lnTo>
                  <a:lnTo>
                    <a:pt x="324" y="774"/>
                  </a:lnTo>
                  <a:lnTo>
                    <a:pt x="324" y="772"/>
                  </a:lnTo>
                  <a:lnTo>
                    <a:pt x="326" y="768"/>
                  </a:lnTo>
                  <a:lnTo>
                    <a:pt x="330" y="764"/>
                  </a:lnTo>
                  <a:lnTo>
                    <a:pt x="330" y="764"/>
                  </a:lnTo>
                  <a:lnTo>
                    <a:pt x="334" y="762"/>
                  </a:lnTo>
                  <a:lnTo>
                    <a:pt x="338" y="762"/>
                  </a:lnTo>
                  <a:lnTo>
                    <a:pt x="342" y="762"/>
                  </a:lnTo>
                  <a:lnTo>
                    <a:pt x="346" y="760"/>
                  </a:lnTo>
                  <a:lnTo>
                    <a:pt x="346" y="760"/>
                  </a:lnTo>
                  <a:lnTo>
                    <a:pt x="350" y="756"/>
                  </a:lnTo>
                  <a:lnTo>
                    <a:pt x="352" y="750"/>
                  </a:lnTo>
                  <a:lnTo>
                    <a:pt x="352" y="750"/>
                  </a:lnTo>
                  <a:lnTo>
                    <a:pt x="356" y="746"/>
                  </a:lnTo>
                  <a:lnTo>
                    <a:pt x="354" y="738"/>
                  </a:lnTo>
                  <a:lnTo>
                    <a:pt x="354" y="738"/>
                  </a:lnTo>
                  <a:lnTo>
                    <a:pt x="354" y="734"/>
                  </a:lnTo>
                  <a:lnTo>
                    <a:pt x="356" y="732"/>
                  </a:lnTo>
                  <a:lnTo>
                    <a:pt x="360" y="728"/>
                  </a:lnTo>
                  <a:lnTo>
                    <a:pt x="366" y="724"/>
                  </a:lnTo>
                  <a:lnTo>
                    <a:pt x="368" y="722"/>
                  </a:lnTo>
                  <a:lnTo>
                    <a:pt x="370" y="718"/>
                  </a:lnTo>
                  <a:lnTo>
                    <a:pt x="370" y="718"/>
                  </a:lnTo>
                  <a:lnTo>
                    <a:pt x="362" y="716"/>
                  </a:lnTo>
                  <a:lnTo>
                    <a:pt x="356" y="714"/>
                  </a:lnTo>
                  <a:lnTo>
                    <a:pt x="356" y="714"/>
                  </a:lnTo>
                  <a:lnTo>
                    <a:pt x="354" y="712"/>
                  </a:lnTo>
                  <a:lnTo>
                    <a:pt x="352" y="708"/>
                  </a:lnTo>
                  <a:lnTo>
                    <a:pt x="352" y="702"/>
                  </a:lnTo>
                  <a:lnTo>
                    <a:pt x="352" y="702"/>
                  </a:lnTo>
                  <a:lnTo>
                    <a:pt x="350" y="694"/>
                  </a:lnTo>
                  <a:lnTo>
                    <a:pt x="350" y="690"/>
                  </a:lnTo>
                  <a:lnTo>
                    <a:pt x="350" y="688"/>
                  </a:lnTo>
                  <a:lnTo>
                    <a:pt x="350" y="688"/>
                  </a:lnTo>
                  <a:lnTo>
                    <a:pt x="352" y="688"/>
                  </a:lnTo>
                  <a:lnTo>
                    <a:pt x="352" y="688"/>
                  </a:lnTo>
                  <a:lnTo>
                    <a:pt x="360" y="690"/>
                  </a:lnTo>
                  <a:lnTo>
                    <a:pt x="366" y="694"/>
                  </a:lnTo>
                  <a:lnTo>
                    <a:pt x="366" y="694"/>
                  </a:lnTo>
                  <a:lnTo>
                    <a:pt x="374" y="694"/>
                  </a:lnTo>
                  <a:lnTo>
                    <a:pt x="374" y="694"/>
                  </a:lnTo>
                  <a:lnTo>
                    <a:pt x="386" y="692"/>
                  </a:lnTo>
                  <a:lnTo>
                    <a:pt x="392" y="690"/>
                  </a:lnTo>
                  <a:lnTo>
                    <a:pt x="396" y="686"/>
                  </a:lnTo>
                  <a:lnTo>
                    <a:pt x="396" y="686"/>
                  </a:lnTo>
                  <a:lnTo>
                    <a:pt x="396" y="682"/>
                  </a:lnTo>
                  <a:lnTo>
                    <a:pt x="394" y="678"/>
                  </a:lnTo>
                  <a:lnTo>
                    <a:pt x="392" y="674"/>
                  </a:lnTo>
                  <a:lnTo>
                    <a:pt x="390" y="670"/>
                  </a:lnTo>
                  <a:lnTo>
                    <a:pt x="390" y="670"/>
                  </a:lnTo>
                  <a:lnTo>
                    <a:pt x="392" y="668"/>
                  </a:lnTo>
                  <a:lnTo>
                    <a:pt x="394" y="664"/>
                  </a:lnTo>
                  <a:lnTo>
                    <a:pt x="394" y="664"/>
                  </a:lnTo>
                  <a:lnTo>
                    <a:pt x="392" y="662"/>
                  </a:lnTo>
                  <a:lnTo>
                    <a:pt x="390" y="662"/>
                  </a:lnTo>
                  <a:lnTo>
                    <a:pt x="384" y="658"/>
                  </a:lnTo>
                  <a:lnTo>
                    <a:pt x="384" y="658"/>
                  </a:lnTo>
                  <a:lnTo>
                    <a:pt x="382" y="654"/>
                  </a:lnTo>
                  <a:lnTo>
                    <a:pt x="384" y="652"/>
                  </a:lnTo>
                  <a:lnTo>
                    <a:pt x="388" y="650"/>
                  </a:lnTo>
                  <a:lnTo>
                    <a:pt x="388" y="650"/>
                  </a:lnTo>
                  <a:lnTo>
                    <a:pt x="404" y="654"/>
                  </a:lnTo>
                  <a:lnTo>
                    <a:pt x="404" y="654"/>
                  </a:lnTo>
                  <a:lnTo>
                    <a:pt x="416" y="656"/>
                  </a:lnTo>
                  <a:lnTo>
                    <a:pt x="416" y="656"/>
                  </a:lnTo>
                  <a:lnTo>
                    <a:pt x="416" y="656"/>
                  </a:lnTo>
                  <a:lnTo>
                    <a:pt x="416" y="656"/>
                  </a:lnTo>
                  <a:lnTo>
                    <a:pt x="420" y="656"/>
                  </a:lnTo>
                  <a:lnTo>
                    <a:pt x="426" y="654"/>
                  </a:lnTo>
                  <a:lnTo>
                    <a:pt x="436" y="648"/>
                  </a:lnTo>
                  <a:lnTo>
                    <a:pt x="436" y="648"/>
                  </a:lnTo>
                  <a:lnTo>
                    <a:pt x="446" y="648"/>
                  </a:lnTo>
                  <a:lnTo>
                    <a:pt x="450" y="646"/>
                  </a:lnTo>
                  <a:lnTo>
                    <a:pt x="454" y="644"/>
                  </a:lnTo>
                  <a:lnTo>
                    <a:pt x="454" y="644"/>
                  </a:lnTo>
                  <a:lnTo>
                    <a:pt x="456" y="640"/>
                  </a:lnTo>
                  <a:lnTo>
                    <a:pt x="458" y="636"/>
                  </a:lnTo>
                  <a:lnTo>
                    <a:pt x="460" y="628"/>
                  </a:lnTo>
                  <a:lnTo>
                    <a:pt x="460" y="628"/>
                  </a:lnTo>
                  <a:lnTo>
                    <a:pt x="462" y="624"/>
                  </a:lnTo>
                  <a:lnTo>
                    <a:pt x="462" y="620"/>
                  </a:lnTo>
                  <a:lnTo>
                    <a:pt x="462" y="620"/>
                  </a:lnTo>
                  <a:lnTo>
                    <a:pt x="462" y="616"/>
                  </a:lnTo>
                  <a:lnTo>
                    <a:pt x="458" y="612"/>
                  </a:lnTo>
                  <a:lnTo>
                    <a:pt x="458" y="612"/>
                  </a:lnTo>
                  <a:lnTo>
                    <a:pt x="452" y="604"/>
                  </a:lnTo>
                  <a:lnTo>
                    <a:pt x="446" y="596"/>
                  </a:lnTo>
                  <a:lnTo>
                    <a:pt x="446" y="596"/>
                  </a:lnTo>
                  <a:lnTo>
                    <a:pt x="440" y="588"/>
                  </a:lnTo>
                  <a:lnTo>
                    <a:pt x="432" y="582"/>
                  </a:lnTo>
                  <a:lnTo>
                    <a:pt x="432" y="582"/>
                  </a:lnTo>
                  <a:lnTo>
                    <a:pt x="440" y="584"/>
                  </a:lnTo>
                  <a:lnTo>
                    <a:pt x="446" y="586"/>
                  </a:lnTo>
                  <a:lnTo>
                    <a:pt x="460" y="592"/>
                  </a:lnTo>
                  <a:lnTo>
                    <a:pt x="460" y="592"/>
                  </a:lnTo>
                  <a:lnTo>
                    <a:pt x="466" y="594"/>
                  </a:lnTo>
                  <a:lnTo>
                    <a:pt x="472" y="596"/>
                  </a:lnTo>
                  <a:lnTo>
                    <a:pt x="472" y="596"/>
                  </a:lnTo>
                  <a:lnTo>
                    <a:pt x="480" y="594"/>
                  </a:lnTo>
                  <a:lnTo>
                    <a:pt x="480" y="594"/>
                  </a:lnTo>
                  <a:lnTo>
                    <a:pt x="488" y="590"/>
                  </a:lnTo>
                  <a:lnTo>
                    <a:pt x="492" y="584"/>
                  </a:lnTo>
                  <a:lnTo>
                    <a:pt x="502" y="572"/>
                  </a:lnTo>
                  <a:lnTo>
                    <a:pt x="502" y="572"/>
                  </a:lnTo>
                  <a:lnTo>
                    <a:pt x="508" y="566"/>
                  </a:lnTo>
                  <a:lnTo>
                    <a:pt x="508" y="564"/>
                  </a:lnTo>
                  <a:lnTo>
                    <a:pt x="510" y="560"/>
                  </a:lnTo>
                  <a:lnTo>
                    <a:pt x="510" y="560"/>
                  </a:lnTo>
                  <a:lnTo>
                    <a:pt x="506" y="552"/>
                  </a:lnTo>
                  <a:lnTo>
                    <a:pt x="506" y="548"/>
                  </a:lnTo>
                  <a:lnTo>
                    <a:pt x="506" y="544"/>
                  </a:lnTo>
                  <a:lnTo>
                    <a:pt x="506" y="544"/>
                  </a:lnTo>
                  <a:lnTo>
                    <a:pt x="508" y="540"/>
                  </a:lnTo>
                  <a:lnTo>
                    <a:pt x="510" y="536"/>
                  </a:lnTo>
                  <a:lnTo>
                    <a:pt x="520" y="530"/>
                  </a:lnTo>
                  <a:lnTo>
                    <a:pt x="530" y="524"/>
                  </a:lnTo>
                  <a:lnTo>
                    <a:pt x="540" y="518"/>
                  </a:lnTo>
                  <a:lnTo>
                    <a:pt x="540" y="518"/>
                  </a:lnTo>
                  <a:lnTo>
                    <a:pt x="546" y="510"/>
                  </a:lnTo>
                  <a:lnTo>
                    <a:pt x="548" y="504"/>
                  </a:lnTo>
                  <a:lnTo>
                    <a:pt x="550" y="496"/>
                  </a:lnTo>
                  <a:lnTo>
                    <a:pt x="550" y="488"/>
                  </a:lnTo>
                  <a:lnTo>
                    <a:pt x="550" y="488"/>
                  </a:lnTo>
                  <a:lnTo>
                    <a:pt x="548" y="470"/>
                  </a:lnTo>
                  <a:lnTo>
                    <a:pt x="548" y="462"/>
                  </a:lnTo>
                  <a:lnTo>
                    <a:pt x="552" y="454"/>
                  </a:lnTo>
                  <a:lnTo>
                    <a:pt x="552" y="454"/>
                  </a:lnTo>
                  <a:lnTo>
                    <a:pt x="566" y="442"/>
                  </a:lnTo>
                  <a:lnTo>
                    <a:pt x="578" y="432"/>
                  </a:lnTo>
                  <a:lnTo>
                    <a:pt x="578" y="432"/>
                  </a:lnTo>
                  <a:lnTo>
                    <a:pt x="586" y="426"/>
                  </a:lnTo>
                  <a:lnTo>
                    <a:pt x="596" y="424"/>
                  </a:lnTo>
                  <a:lnTo>
                    <a:pt x="616" y="422"/>
                  </a:lnTo>
                  <a:lnTo>
                    <a:pt x="616" y="422"/>
                  </a:lnTo>
                  <a:lnTo>
                    <a:pt x="626" y="418"/>
                  </a:lnTo>
                  <a:lnTo>
                    <a:pt x="634" y="416"/>
                  </a:lnTo>
                  <a:lnTo>
                    <a:pt x="634" y="416"/>
                  </a:lnTo>
                  <a:lnTo>
                    <a:pt x="642" y="412"/>
                  </a:lnTo>
                  <a:lnTo>
                    <a:pt x="646" y="410"/>
                  </a:lnTo>
                  <a:lnTo>
                    <a:pt x="648" y="406"/>
                  </a:lnTo>
                  <a:lnTo>
                    <a:pt x="648" y="406"/>
                  </a:lnTo>
                  <a:lnTo>
                    <a:pt x="652" y="400"/>
                  </a:lnTo>
                  <a:lnTo>
                    <a:pt x="652" y="392"/>
                  </a:lnTo>
                  <a:lnTo>
                    <a:pt x="656" y="376"/>
                  </a:lnTo>
                  <a:lnTo>
                    <a:pt x="656" y="376"/>
                  </a:lnTo>
                  <a:lnTo>
                    <a:pt x="658" y="368"/>
                  </a:lnTo>
                  <a:lnTo>
                    <a:pt x="658" y="362"/>
                  </a:lnTo>
                  <a:lnTo>
                    <a:pt x="658" y="362"/>
                  </a:lnTo>
                  <a:lnTo>
                    <a:pt x="658" y="356"/>
                  </a:lnTo>
                  <a:lnTo>
                    <a:pt x="654" y="352"/>
                  </a:lnTo>
                  <a:lnTo>
                    <a:pt x="652" y="348"/>
                  </a:lnTo>
                  <a:lnTo>
                    <a:pt x="650" y="342"/>
                  </a:lnTo>
                  <a:lnTo>
                    <a:pt x="650" y="342"/>
                  </a:lnTo>
                  <a:lnTo>
                    <a:pt x="644" y="310"/>
                  </a:lnTo>
                  <a:lnTo>
                    <a:pt x="644" y="310"/>
                  </a:lnTo>
                  <a:lnTo>
                    <a:pt x="644" y="302"/>
                  </a:lnTo>
                  <a:lnTo>
                    <a:pt x="646" y="294"/>
                  </a:lnTo>
                  <a:lnTo>
                    <a:pt x="650" y="288"/>
                  </a:lnTo>
                  <a:lnTo>
                    <a:pt x="656" y="282"/>
                  </a:lnTo>
                  <a:lnTo>
                    <a:pt x="666" y="270"/>
                  </a:lnTo>
                  <a:lnTo>
                    <a:pt x="670" y="262"/>
                  </a:lnTo>
                  <a:lnTo>
                    <a:pt x="674" y="256"/>
                  </a:lnTo>
                  <a:lnTo>
                    <a:pt x="674" y="256"/>
                  </a:lnTo>
                  <a:lnTo>
                    <a:pt x="680" y="242"/>
                  </a:lnTo>
                  <a:lnTo>
                    <a:pt x="682" y="234"/>
                  </a:lnTo>
                  <a:lnTo>
                    <a:pt x="682" y="228"/>
                  </a:lnTo>
                  <a:lnTo>
                    <a:pt x="682" y="228"/>
                  </a:lnTo>
                  <a:lnTo>
                    <a:pt x="676" y="222"/>
                  </a:lnTo>
                  <a:lnTo>
                    <a:pt x="672" y="216"/>
                  </a:lnTo>
                  <a:lnTo>
                    <a:pt x="672" y="216"/>
                  </a:lnTo>
                  <a:lnTo>
                    <a:pt x="668" y="208"/>
                  </a:lnTo>
                  <a:lnTo>
                    <a:pt x="666" y="206"/>
                  </a:lnTo>
                  <a:lnTo>
                    <a:pt x="662" y="204"/>
                  </a:lnTo>
                  <a:lnTo>
                    <a:pt x="662" y="204"/>
                  </a:lnTo>
                  <a:lnTo>
                    <a:pt x="652" y="200"/>
                  </a:lnTo>
                  <a:lnTo>
                    <a:pt x="642" y="198"/>
                  </a:lnTo>
                  <a:lnTo>
                    <a:pt x="632" y="196"/>
                  </a:lnTo>
                  <a:lnTo>
                    <a:pt x="624" y="192"/>
                  </a:lnTo>
                  <a:lnTo>
                    <a:pt x="624" y="192"/>
                  </a:lnTo>
                  <a:lnTo>
                    <a:pt x="606" y="182"/>
                  </a:lnTo>
                  <a:lnTo>
                    <a:pt x="598" y="178"/>
                  </a:lnTo>
                  <a:lnTo>
                    <a:pt x="588" y="174"/>
                  </a:lnTo>
                  <a:lnTo>
                    <a:pt x="588" y="174"/>
                  </a:lnTo>
                  <a:lnTo>
                    <a:pt x="568" y="170"/>
                  </a:lnTo>
                  <a:lnTo>
                    <a:pt x="568" y="170"/>
                  </a:lnTo>
                  <a:lnTo>
                    <a:pt x="566" y="170"/>
                  </a:lnTo>
                  <a:lnTo>
                    <a:pt x="566" y="170"/>
                  </a:lnTo>
                  <a:lnTo>
                    <a:pt x="560" y="170"/>
                  </a:lnTo>
                  <a:lnTo>
                    <a:pt x="560" y="170"/>
                  </a:lnTo>
                  <a:lnTo>
                    <a:pt x="554" y="172"/>
                  </a:lnTo>
                  <a:lnTo>
                    <a:pt x="554" y="172"/>
                  </a:lnTo>
                  <a:lnTo>
                    <a:pt x="548" y="170"/>
                  </a:lnTo>
                  <a:lnTo>
                    <a:pt x="548" y="170"/>
                  </a:lnTo>
                  <a:lnTo>
                    <a:pt x="542" y="168"/>
                  </a:lnTo>
                  <a:lnTo>
                    <a:pt x="538" y="166"/>
                  </a:lnTo>
                  <a:lnTo>
                    <a:pt x="534" y="166"/>
                  </a:lnTo>
                  <a:lnTo>
                    <a:pt x="534" y="166"/>
                  </a:lnTo>
                  <a:lnTo>
                    <a:pt x="534" y="166"/>
                  </a:lnTo>
                  <a:lnTo>
                    <a:pt x="530" y="166"/>
                  </a:lnTo>
                  <a:lnTo>
                    <a:pt x="526" y="168"/>
                  </a:lnTo>
                  <a:lnTo>
                    <a:pt x="524" y="172"/>
                  </a:lnTo>
                  <a:lnTo>
                    <a:pt x="518" y="174"/>
                  </a:lnTo>
                  <a:lnTo>
                    <a:pt x="518" y="174"/>
                  </a:lnTo>
                  <a:lnTo>
                    <a:pt x="516" y="170"/>
                  </a:lnTo>
                  <a:lnTo>
                    <a:pt x="516" y="168"/>
                  </a:lnTo>
                  <a:lnTo>
                    <a:pt x="516" y="168"/>
                  </a:lnTo>
                  <a:lnTo>
                    <a:pt x="518" y="166"/>
                  </a:lnTo>
                  <a:lnTo>
                    <a:pt x="522" y="164"/>
                  </a:lnTo>
                  <a:lnTo>
                    <a:pt x="522" y="164"/>
                  </a:lnTo>
                  <a:lnTo>
                    <a:pt x="520" y="160"/>
                  </a:lnTo>
                  <a:lnTo>
                    <a:pt x="518" y="158"/>
                  </a:lnTo>
                  <a:lnTo>
                    <a:pt x="510" y="156"/>
                  </a:lnTo>
                  <a:lnTo>
                    <a:pt x="510" y="156"/>
                  </a:lnTo>
                  <a:lnTo>
                    <a:pt x="498" y="150"/>
                  </a:lnTo>
                  <a:lnTo>
                    <a:pt x="486" y="148"/>
                  </a:lnTo>
                  <a:lnTo>
                    <a:pt x="486" y="148"/>
                  </a:lnTo>
                  <a:lnTo>
                    <a:pt x="480" y="150"/>
                  </a:lnTo>
                  <a:lnTo>
                    <a:pt x="480" y="150"/>
                  </a:lnTo>
                  <a:lnTo>
                    <a:pt x="476" y="150"/>
                  </a:lnTo>
                  <a:lnTo>
                    <a:pt x="476" y="150"/>
                  </a:lnTo>
                  <a:lnTo>
                    <a:pt x="470" y="148"/>
                  </a:lnTo>
                  <a:lnTo>
                    <a:pt x="470" y="148"/>
                  </a:lnTo>
                  <a:lnTo>
                    <a:pt x="464" y="146"/>
                  </a:lnTo>
                  <a:lnTo>
                    <a:pt x="460" y="142"/>
                  </a:lnTo>
                  <a:lnTo>
                    <a:pt x="454" y="140"/>
                  </a:lnTo>
                  <a:lnTo>
                    <a:pt x="448" y="138"/>
                  </a:lnTo>
                  <a:lnTo>
                    <a:pt x="448" y="138"/>
                  </a:lnTo>
                  <a:lnTo>
                    <a:pt x="442" y="140"/>
                  </a:lnTo>
                  <a:lnTo>
                    <a:pt x="442" y="140"/>
                  </a:lnTo>
                  <a:lnTo>
                    <a:pt x="438" y="142"/>
                  </a:lnTo>
                  <a:lnTo>
                    <a:pt x="434" y="146"/>
                  </a:lnTo>
                  <a:lnTo>
                    <a:pt x="430" y="150"/>
                  </a:lnTo>
                  <a:lnTo>
                    <a:pt x="424" y="150"/>
                  </a:lnTo>
                  <a:lnTo>
                    <a:pt x="424" y="150"/>
                  </a:lnTo>
                  <a:lnTo>
                    <a:pt x="422" y="150"/>
                  </a:lnTo>
                  <a:lnTo>
                    <a:pt x="422" y="150"/>
                  </a:lnTo>
                  <a:lnTo>
                    <a:pt x="420" y="148"/>
                  </a:lnTo>
                  <a:lnTo>
                    <a:pt x="420" y="144"/>
                  </a:lnTo>
                  <a:lnTo>
                    <a:pt x="422" y="140"/>
                  </a:lnTo>
                  <a:lnTo>
                    <a:pt x="426" y="136"/>
                  </a:lnTo>
                  <a:lnTo>
                    <a:pt x="434" y="130"/>
                  </a:lnTo>
                  <a:lnTo>
                    <a:pt x="436" y="128"/>
                  </a:lnTo>
                  <a:lnTo>
                    <a:pt x="438" y="124"/>
                  </a:lnTo>
                  <a:lnTo>
                    <a:pt x="438" y="124"/>
                  </a:lnTo>
                  <a:lnTo>
                    <a:pt x="436" y="122"/>
                  </a:lnTo>
                  <a:lnTo>
                    <a:pt x="432" y="120"/>
                  </a:lnTo>
                  <a:lnTo>
                    <a:pt x="426" y="116"/>
                  </a:lnTo>
                  <a:lnTo>
                    <a:pt x="426" y="116"/>
                  </a:lnTo>
                  <a:lnTo>
                    <a:pt x="422" y="110"/>
                  </a:lnTo>
                  <a:lnTo>
                    <a:pt x="418" y="104"/>
                  </a:lnTo>
                  <a:lnTo>
                    <a:pt x="418" y="104"/>
                  </a:lnTo>
                  <a:lnTo>
                    <a:pt x="416" y="98"/>
                  </a:lnTo>
                  <a:lnTo>
                    <a:pt x="412" y="94"/>
                  </a:lnTo>
                  <a:lnTo>
                    <a:pt x="406" y="90"/>
                  </a:lnTo>
                  <a:lnTo>
                    <a:pt x="398" y="86"/>
                  </a:lnTo>
                  <a:lnTo>
                    <a:pt x="398" y="86"/>
                  </a:lnTo>
                  <a:lnTo>
                    <a:pt x="386" y="80"/>
                  </a:lnTo>
                  <a:lnTo>
                    <a:pt x="380" y="76"/>
                  </a:lnTo>
                  <a:lnTo>
                    <a:pt x="374" y="74"/>
                  </a:lnTo>
                  <a:lnTo>
                    <a:pt x="374" y="74"/>
                  </a:lnTo>
                  <a:lnTo>
                    <a:pt x="372" y="74"/>
                  </a:lnTo>
                  <a:lnTo>
                    <a:pt x="372" y="74"/>
                  </a:lnTo>
                  <a:lnTo>
                    <a:pt x="368" y="74"/>
                  </a:lnTo>
                  <a:lnTo>
                    <a:pt x="368" y="74"/>
                  </a:lnTo>
                  <a:lnTo>
                    <a:pt x="362" y="74"/>
                  </a:lnTo>
                  <a:lnTo>
                    <a:pt x="362" y="74"/>
                  </a:lnTo>
                  <a:lnTo>
                    <a:pt x="360" y="74"/>
                  </a:lnTo>
                  <a:lnTo>
                    <a:pt x="360" y="74"/>
                  </a:lnTo>
                  <a:lnTo>
                    <a:pt x="350" y="74"/>
                  </a:lnTo>
                  <a:lnTo>
                    <a:pt x="350" y="74"/>
                  </a:lnTo>
                  <a:lnTo>
                    <a:pt x="346" y="74"/>
                  </a:lnTo>
                  <a:lnTo>
                    <a:pt x="346" y="74"/>
                  </a:lnTo>
                  <a:lnTo>
                    <a:pt x="332" y="76"/>
                  </a:lnTo>
                  <a:lnTo>
                    <a:pt x="332" y="76"/>
                  </a:lnTo>
                  <a:lnTo>
                    <a:pt x="324" y="74"/>
                  </a:lnTo>
                  <a:lnTo>
                    <a:pt x="318" y="70"/>
                  </a:lnTo>
                  <a:lnTo>
                    <a:pt x="318" y="70"/>
                  </a:lnTo>
                  <a:lnTo>
                    <a:pt x="316" y="66"/>
                  </a:lnTo>
                  <a:lnTo>
                    <a:pt x="314" y="64"/>
                  </a:lnTo>
                  <a:lnTo>
                    <a:pt x="310" y="62"/>
                  </a:lnTo>
                  <a:lnTo>
                    <a:pt x="310" y="62"/>
                  </a:lnTo>
                  <a:lnTo>
                    <a:pt x="304" y="60"/>
                  </a:lnTo>
                  <a:lnTo>
                    <a:pt x="296" y="56"/>
                  </a:lnTo>
                  <a:lnTo>
                    <a:pt x="296" y="56"/>
                  </a:lnTo>
                  <a:lnTo>
                    <a:pt x="290" y="52"/>
                  </a:lnTo>
                  <a:lnTo>
                    <a:pt x="284" y="46"/>
                  </a:lnTo>
                  <a:lnTo>
                    <a:pt x="284" y="46"/>
                  </a:lnTo>
                  <a:lnTo>
                    <a:pt x="274" y="44"/>
                  </a:lnTo>
                  <a:lnTo>
                    <a:pt x="270" y="42"/>
                  </a:lnTo>
                  <a:lnTo>
                    <a:pt x="266" y="40"/>
                  </a:lnTo>
                  <a:lnTo>
                    <a:pt x="266" y="40"/>
                  </a:lnTo>
                  <a:lnTo>
                    <a:pt x="254" y="30"/>
                  </a:lnTo>
                  <a:lnTo>
                    <a:pt x="254" y="30"/>
                  </a:lnTo>
                  <a:lnTo>
                    <a:pt x="238" y="24"/>
                  </a:lnTo>
                  <a:lnTo>
                    <a:pt x="228" y="20"/>
                  </a:lnTo>
                  <a:lnTo>
                    <a:pt x="222" y="20"/>
                  </a:lnTo>
                  <a:lnTo>
                    <a:pt x="222" y="20"/>
                  </a:lnTo>
                  <a:lnTo>
                    <a:pt x="220" y="20"/>
                  </a:lnTo>
                  <a:lnTo>
                    <a:pt x="220" y="20"/>
                  </a:lnTo>
                  <a:lnTo>
                    <a:pt x="212" y="22"/>
                  </a:lnTo>
                  <a:lnTo>
                    <a:pt x="206" y="26"/>
                  </a:lnTo>
                  <a:lnTo>
                    <a:pt x="206" y="26"/>
                  </a:lnTo>
                  <a:lnTo>
                    <a:pt x="202" y="26"/>
                  </a:lnTo>
                  <a:lnTo>
                    <a:pt x="202" y="26"/>
                  </a:lnTo>
                  <a:lnTo>
                    <a:pt x="196" y="26"/>
                  </a:lnTo>
                  <a:lnTo>
                    <a:pt x="196" y="26"/>
                  </a:lnTo>
                  <a:lnTo>
                    <a:pt x="192" y="24"/>
                  </a:lnTo>
                  <a:lnTo>
                    <a:pt x="188" y="22"/>
                  </a:lnTo>
                  <a:lnTo>
                    <a:pt x="188" y="22"/>
                  </a:lnTo>
                  <a:lnTo>
                    <a:pt x="182" y="20"/>
                  </a:lnTo>
                  <a:lnTo>
                    <a:pt x="182" y="20"/>
                  </a:lnTo>
                  <a:lnTo>
                    <a:pt x="180" y="20"/>
                  </a:lnTo>
                  <a:lnTo>
                    <a:pt x="180" y="20"/>
                  </a:lnTo>
                  <a:lnTo>
                    <a:pt x="176" y="22"/>
                  </a:lnTo>
                  <a:lnTo>
                    <a:pt x="174" y="26"/>
                  </a:lnTo>
                  <a:lnTo>
                    <a:pt x="174" y="26"/>
                  </a:lnTo>
                  <a:lnTo>
                    <a:pt x="172" y="26"/>
                  </a:lnTo>
                  <a:lnTo>
                    <a:pt x="172" y="26"/>
                  </a:lnTo>
                  <a:lnTo>
                    <a:pt x="170" y="24"/>
                  </a:lnTo>
                  <a:lnTo>
                    <a:pt x="166" y="22"/>
                  </a:lnTo>
                  <a:lnTo>
                    <a:pt x="162" y="18"/>
                  </a:lnTo>
                  <a:lnTo>
                    <a:pt x="162" y="18"/>
                  </a:lnTo>
                  <a:lnTo>
                    <a:pt x="152" y="10"/>
                  </a:lnTo>
                  <a:lnTo>
                    <a:pt x="148" y="8"/>
                  </a:lnTo>
                  <a:lnTo>
                    <a:pt x="140" y="6"/>
                  </a:lnTo>
                  <a:lnTo>
                    <a:pt x="140" y="6"/>
                  </a:lnTo>
                  <a:lnTo>
                    <a:pt x="138" y="8"/>
                  </a:lnTo>
                  <a:lnTo>
                    <a:pt x="138" y="8"/>
                  </a:lnTo>
                  <a:lnTo>
                    <a:pt x="132" y="10"/>
                  </a:lnTo>
                  <a:lnTo>
                    <a:pt x="128" y="14"/>
                  </a:lnTo>
                  <a:lnTo>
                    <a:pt x="128" y="14"/>
                  </a:lnTo>
                  <a:lnTo>
                    <a:pt x="122" y="16"/>
                  </a:lnTo>
                  <a:lnTo>
                    <a:pt x="116" y="18"/>
                  </a:lnTo>
                  <a:lnTo>
                    <a:pt x="116" y="18"/>
                  </a:lnTo>
                  <a:lnTo>
                    <a:pt x="116" y="22"/>
                  </a:lnTo>
                  <a:lnTo>
                    <a:pt x="112" y="26"/>
                  </a:lnTo>
                  <a:lnTo>
                    <a:pt x="112" y="26"/>
                  </a:lnTo>
                  <a:lnTo>
                    <a:pt x="108" y="24"/>
                  </a:lnTo>
                  <a:lnTo>
                    <a:pt x="106" y="20"/>
                  </a:lnTo>
                  <a:lnTo>
                    <a:pt x="106" y="18"/>
                  </a:lnTo>
                  <a:lnTo>
                    <a:pt x="108" y="14"/>
                  </a:lnTo>
                  <a:lnTo>
                    <a:pt x="112" y="8"/>
                  </a:lnTo>
                  <a:lnTo>
                    <a:pt x="112" y="4"/>
                  </a:lnTo>
                  <a:lnTo>
                    <a:pt x="110" y="2"/>
                  </a:lnTo>
                  <a:lnTo>
                    <a:pt x="110" y="2"/>
                  </a:lnTo>
                  <a:lnTo>
                    <a:pt x="10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83" name="Freeform 168"/>
            <p:cNvSpPr>
              <a:spLocks/>
            </p:cNvSpPr>
            <p:nvPr/>
          </p:nvSpPr>
          <p:spPr bwMode="auto">
            <a:xfrm>
              <a:off x="4974" y="3216"/>
              <a:ext cx="16" cy="14"/>
            </a:xfrm>
            <a:custGeom>
              <a:avLst/>
              <a:gdLst>
                <a:gd name="T0" fmla="*/ 4 w 16"/>
                <a:gd name="T1" fmla="*/ 0 h 14"/>
                <a:gd name="T2" fmla="*/ 4 w 16"/>
                <a:gd name="T3" fmla="*/ 0 h 14"/>
                <a:gd name="T4" fmla="*/ 2 w 16"/>
                <a:gd name="T5" fmla="*/ 0 h 14"/>
                <a:gd name="T6" fmla="*/ 0 w 16"/>
                <a:gd name="T7" fmla="*/ 2 h 14"/>
                <a:gd name="T8" fmla="*/ 0 w 16"/>
                <a:gd name="T9" fmla="*/ 4 h 14"/>
                <a:gd name="T10" fmla="*/ 0 w 16"/>
                <a:gd name="T11" fmla="*/ 8 h 14"/>
                <a:gd name="T12" fmla="*/ 0 w 16"/>
                <a:gd name="T13" fmla="*/ 8 h 14"/>
                <a:gd name="T14" fmla="*/ 2 w 16"/>
                <a:gd name="T15" fmla="*/ 12 h 14"/>
                <a:gd name="T16" fmla="*/ 6 w 16"/>
                <a:gd name="T17" fmla="*/ 14 h 14"/>
                <a:gd name="T18" fmla="*/ 6 w 16"/>
                <a:gd name="T19" fmla="*/ 14 h 14"/>
                <a:gd name="T20" fmla="*/ 12 w 16"/>
                <a:gd name="T21" fmla="*/ 12 h 14"/>
                <a:gd name="T22" fmla="*/ 12 w 16"/>
                <a:gd name="T23" fmla="*/ 12 h 14"/>
                <a:gd name="T24" fmla="*/ 14 w 16"/>
                <a:gd name="T25" fmla="*/ 10 h 14"/>
                <a:gd name="T26" fmla="*/ 16 w 16"/>
                <a:gd name="T27" fmla="*/ 8 h 14"/>
                <a:gd name="T28" fmla="*/ 16 w 16"/>
                <a:gd name="T29" fmla="*/ 6 h 14"/>
                <a:gd name="T30" fmla="*/ 16 w 16"/>
                <a:gd name="T31" fmla="*/ 4 h 14"/>
                <a:gd name="T32" fmla="*/ 10 w 16"/>
                <a:gd name="T33" fmla="*/ 2 h 14"/>
                <a:gd name="T34" fmla="*/ 4 w 16"/>
                <a:gd name="T35"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6" h="14">
                  <a:moveTo>
                    <a:pt x="4" y="0"/>
                  </a:moveTo>
                  <a:lnTo>
                    <a:pt x="4" y="0"/>
                  </a:lnTo>
                  <a:lnTo>
                    <a:pt x="2" y="0"/>
                  </a:lnTo>
                  <a:lnTo>
                    <a:pt x="0" y="2"/>
                  </a:lnTo>
                  <a:lnTo>
                    <a:pt x="0" y="4"/>
                  </a:lnTo>
                  <a:lnTo>
                    <a:pt x="0" y="8"/>
                  </a:lnTo>
                  <a:lnTo>
                    <a:pt x="0" y="8"/>
                  </a:lnTo>
                  <a:lnTo>
                    <a:pt x="2" y="12"/>
                  </a:lnTo>
                  <a:lnTo>
                    <a:pt x="6" y="14"/>
                  </a:lnTo>
                  <a:lnTo>
                    <a:pt x="6" y="14"/>
                  </a:lnTo>
                  <a:lnTo>
                    <a:pt x="12" y="12"/>
                  </a:lnTo>
                  <a:lnTo>
                    <a:pt x="12" y="12"/>
                  </a:lnTo>
                  <a:lnTo>
                    <a:pt x="14" y="10"/>
                  </a:lnTo>
                  <a:lnTo>
                    <a:pt x="16" y="8"/>
                  </a:lnTo>
                  <a:lnTo>
                    <a:pt x="16" y="6"/>
                  </a:lnTo>
                  <a:lnTo>
                    <a:pt x="16" y="4"/>
                  </a:lnTo>
                  <a:lnTo>
                    <a:pt x="10" y="2"/>
                  </a:lnTo>
                  <a:lnTo>
                    <a:pt x="4"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84" name="Freeform 169"/>
            <p:cNvSpPr>
              <a:spLocks/>
            </p:cNvSpPr>
            <p:nvPr/>
          </p:nvSpPr>
          <p:spPr bwMode="auto">
            <a:xfrm>
              <a:off x="4974" y="3216"/>
              <a:ext cx="16" cy="14"/>
            </a:xfrm>
            <a:custGeom>
              <a:avLst/>
              <a:gdLst>
                <a:gd name="T0" fmla="*/ 4 w 16"/>
                <a:gd name="T1" fmla="*/ 0 h 14"/>
                <a:gd name="T2" fmla="*/ 4 w 16"/>
                <a:gd name="T3" fmla="*/ 0 h 14"/>
                <a:gd name="T4" fmla="*/ 2 w 16"/>
                <a:gd name="T5" fmla="*/ 0 h 14"/>
                <a:gd name="T6" fmla="*/ 0 w 16"/>
                <a:gd name="T7" fmla="*/ 2 h 14"/>
                <a:gd name="T8" fmla="*/ 0 w 16"/>
                <a:gd name="T9" fmla="*/ 4 h 14"/>
                <a:gd name="T10" fmla="*/ 0 w 16"/>
                <a:gd name="T11" fmla="*/ 8 h 14"/>
                <a:gd name="T12" fmla="*/ 0 w 16"/>
                <a:gd name="T13" fmla="*/ 8 h 14"/>
                <a:gd name="T14" fmla="*/ 2 w 16"/>
                <a:gd name="T15" fmla="*/ 12 h 14"/>
                <a:gd name="T16" fmla="*/ 6 w 16"/>
                <a:gd name="T17" fmla="*/ 14 h 14"/>
                <a:gd name="T18" fmla="*/ 6 w 16"/>
                <a:gd name="T19" fmla="*/ 14 h 14"/>
                <a:gd name="T20" fmla="*/ 12 w 16"/>
                <a:gd name="T21" fmla="*/ 12 h 14"/>
                <a:gd name="T22" fmla="*/ 12 w 16"/>
                <a:gd name="T23" fmla="*/ 12 h 14"/>
                <a:gd name="T24" fmla="*/ 14 w 16"/>
                <a:gd name="T25" fmla="*/ 10 h 14"/>
                <a:gd name="T26" fmla="*/ 16 w 16"/>
                <a:gd name="T27" fmla="*/ 8 h 14"/>
                <a:gd name="T28" fmla="*/ 16 w 16"/>
                <a:gd name="T29" fmla="*/ 6 h 14"/>
                <a:gd name="T30" fmla="*/ 16 w 16"/>
                <a:gd name="T31" fmla="*/ 4 h 14"/>
                <a:gd name="T32" fmla="*/ 10 w 16"/>
                <a:gd name="T33" fmla="*/ 2 h 14"/>
                <a:gd name="T34" fmla="*/ 4 w 16"/>
                <a:gd name="T35"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6" h="14">
                  <a:moveTo>
                    <a:pt x="4" y="0"/>
                  </a:moveTo>
                  <a:lnTo>
                    <a:pt x="4" y="0"/>
                  </a:lnTo>
                  <a:lnTo>
                    <a:pt x="2" y="0"/>
                  </a:lnTo>
                  <a:lnTo>
                    <a:pt x="0" y="2"/>
                  </a:lnTo>
                  <a:lnTo>
                    <a:pt x="0" y="4"/>
                  </a:lnTo>
                  <a:lnTo>
                    <a:pt x="0" y="8"/>
                  </a:lnTo>
                  <a:lnTo>
                    <a:pt x="0" y="8"/>
                  </a:lnTo>
                  <a:lnTo>
                    <a:pt x="2" y="12"/>
                  </a:lnTo>
                  <a:lnTo>
                    <a:pt x="6" y="14"/>
                  </a:lnTo>
                  <a:lnTo>
                    <a:pt x="6" y="14"/>
                  </a:lnTo>
                  <a:lnTo>
                    <a:pt x="12" y="12"/>
                  </a:lnTo>
                  <a:lnTo>
                    <a:pt x="12" y="12"/>
                  </a:lnTo>
                  <a:lnTo>
                    <a:pt x="14" y="10"/>
                  </a:lnTo>
                  <a:lnTo>
                    <a:pt x="16" y="8"/>
                  </a:lnTo>
                  <a:lnTo>
                    <a:pt x="16" y="6"/>
                  </a:lnTo>
                  <a:lnTo>
                    <a:pt x="16" y="4"/>
                  </a:lnTo>
                  <a:lnTo>
                    <a:pt x="10" y="2"/>
                  </a:lnTo>
                  <a:lnTo>
                    <a:pt x="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85" name="Freeform 170"/>
            <p:cNvSpPr>
              <a:spLocks/>
            </p:cNvSpPr>
            <p:nvPr/>
          </p:nvSpPr>
          <p:spPr bwMode="auto">
            <a:xfrm>
              <a:off x="4996" y="3206"/>
              <a:ext cx="26" cy="28"/>
            </a:xfrm>
            <a:custGeom>
              <a:avLst/>
              <a:gdLst>
                <a:gd name="T0" fmla="*/ 18 w 26"/>
                <a:gd name="T1" fmla="*/ 0 h 28"/>
                <a:gd name="T2" fmla="*/ 18 w 26"/>
                <a:gd name="T3" fmla="*/ 0 h 28"/>
                <a:gd name="T4" fmla="*/ 14 w 26"/>
                <a:gd name="T5" fmla="*/ 0 h 28"/>
                <a:gd name="T6" fmla="*/ 14 w 26"/>
                <a:gd name="T7" fmla="*/ 0 h 28"/>
                <a:gd name="T8" fmla="*/ 12 w 26"/>
                <a:gd name="T9" fmla="*/ 2 h 28"/>
                <a:gd name="T10" fmla="*/ 12 w 26"/>
                <a:gd name="T11" fmla="*/ 4 h 28"/>
                <a:gd name="T12" fmla="*/ 10 w 26"/>
                <a:gd name="T13" fmla="*/ 10 h 28"/>
                <a:gd name="T14" fmla="*/ 10 w 26"/>
                <a:gd name="T15" fmla="*/ 10 h 28"/>
                <a:gd name="T16" fmla="*/ 2 w 26"/>
                <a:gd name="T17" fmla="*/ 14 h 28"/>
                <a:gd name="T18" fmla="*/ 0 w 26"/>
                <a:gd name="T19" fmla="*/ 18 h 28"/>
                <a:gd name="T20" fmla="*/ 2 w 26"/>
                <a:gd name="T21" fmla="*/ 22 h 28"/>
                <a:gd name="T22" fmla="*/ 2 w 26"/>
                <a:gd name="T23" fmla="*/ 22 h 28"/>
                <a:gd name="T24" fmla="*/ 8 w 26"/>
                <a:gd name="T25" fmla="*/ 26 h 28"/>
                <a:gd name="T26" fmla="*/ 12 w 26"/>
                <a:gd name="T27" fmla="*/ 28 h 28"/>
                <a:gd name="T28" fmla="*/ 12 w 26"/>
                <a:gd name="T29" fmla="*/ 28 h 28"/>
                <a:gd name="T30" fmla="*/ 20 w 26"/>
                <a:gd name="T31" fmla="*/ 26 h 28"/>
                <a:gd name="T32" fmla="*/ 26 w 26"/>
                <a:gd name="T33" fmla="*/ 20 h 28"/>
                <a:gd name="T34" fmla="*/ 26 w 26"/>
                <a:gd name="T35" fmla="*/ 20 h 28"/>
                <a:gd name="T36" fmla="*/ 26 w 26"/>
                <a:gd name="T37" fmla="*/ 16 h 28"/>
                <a:gd name="T38" fmla="*/ 26 w 26"/>
                <a:gd name="T39" fmla="*/ 8 h 28"/>
                <a:gd name="T40" fmla="*/ 22 w 26"/>
                <a:gd name="T41" fmla="*/ 2 h 28"/>
                <a:gd name="T42" fmla="*/ 20 w 26"/>
                <a:gd name="T43" fmla="*/ 0 h 28"/>
                <a:gd name="T44" fmla="*/ 18 w 26"/>
                <a:gd name="T45"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6" h="28">
                  <a:moveTo>
                    <a:pt x="18" y="0"/>
                  </a:moveTo>
                  <a:lnTo>
                    <a:pt x="18" y="0"/>
                  </a:lnTo>
                  <a:lnTo>
                    <a:pt x="14" y="0"/>
                  </a:lnTo>
                  <a:lnTo>
                    <a:pt x="14" y="0"/>
                  </a:lnTo>
                  <a:lnTo>
                    <a:pt x="12" y="2"/>
                  </a:lnTo>
                  <a:lnTo>
                    <a:pt x="12" y="4"/>
                  </a:lnTo>
                  <a:lnTo>
                    <a:pt x="10" y="10"/>
                  </a:lnTo>
                  <a:lnTo>
                    <a:pt x="10" y="10"/>
                  </a:lnTo>
                  <a:lnTo>
                    <a:pt x="2" y="14"/>
                  </a:lnTo>
                  <a:lnTo>
                    <a:pt x="0" y="18"/>
                  </a:lnTo>
                  <a:lnTo>
                    <a:pt x="2" y="22"/>
                  </a:lnTo>
                  <a:lnTo>
                    <a:pt x="2" y="22"/>
                  </a:lnTo>
                  <a:lnTo>
                    <a:pt x="8" y="26"/>
                  </a:lnTo>
                  <a:lnTo>
                    <a:pt x="12" y="28"/>
                  </a:lnTo>
                  <a:lnTo>
                    <a:pt x="12" y="28"/>
                  </a:lnTo>
                  <a:lnTo>
                    <a:pt x="20" y="26"/>
                  </a:lnTo>
                  <a:lnTo>
                    <a:pt x="26" y="20"/>
                  </a:lnTo>
                  <a:lnTo>
                    <a:pt x="26" y="20"/>
                  </a:lnTo>
                  <a:lnTo>
                    <a:pt x="26" y="16"/>
                  </a:lnTo>
                  <a:lnTo>
                    <a:pt x="26" y="8"/>
                  </a:lnTo>
                  <a:lnTo>
                    <a:pt x="22" y="2"/>
                  </a:lnTo>
                  <a:lnTo>
                    <a:pt x="20" y="0"/>
                  </a:lnTo>
                  <a:lnTo>
                    <a:pt x="18"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86" name="Freeform 171"/>
            <p:cNvSpPr>
              <a:spLocks/>
            </p:cNvSpPr>
            <p:nvPr/>
          </p:nvSpPr>
          <p:spPr bwMode="auto">
            <a:xfrm>
              <a:off x="4996" y="3206"/>
              <a:ext cx="26" cy="28"/>
            </a:xfrm>
            <a:custGeom>
              <a:avLst/>
              <a:gdLst>
                <a:gd name="T0" fmla="*/ 18 w 26"/>
                <a:gd name="T1" fmla="*/ 0 h 28"/>
                <a:gd name="T2" fmla="*/ 18 w 26"/>
                <a:gd name="T3" fmla="*/ 0 h 28"/>
                <a:gd name="T4" fmla="*/ 14 w 26"/>
                <a:gd name="T5" fmla="*/ 0 h 28"/>
                <a:gd name="T6" fmla="*/ 14 w 26"/>
                <a:gd name="T7" fmla="*/ 0 h 28"/>
                <a:gd name="T8" fmla="*/ 12 w 26"/>
                <a:gd name="T9" fmla="*/ 2 h 28"/>
                <a:gd name="T10" fmla="*/ 12 w 26"/>
                <a:gd name="T11" fmla="*/ 4 h 28"/>
                <a:gd name="T12" fmla="*/ 10 w 26"/>
                <a:gd name="T13" fmla="*/ 10 h 28"/>
                <a:gd name="T14" fmla="*/ 10 w 26"/>
                <a:gd name="T15" fmla="*/ 10 h 28"/>
                <a:gd name="T16" fmla="*/ 2 w 26"/>
                <a:gd name="T17" fmla="*/ 14 h 28"/>
                <a:gd name="T18" fmla="*/ 0 w 26"/>
                <a:gd name="T19" fmla="*/ 18 h 28"/>
                <a:gd name="T20" fmla="*/ 2 w 26"/>
                <a:gd name="T21" fmla="*/ 22 h 28"/>
                <a:gd name="T22" fmla="*/ 2 w 26"/>
                <a:gd name="T23" fmla="*/ 22 h 28"/>
                <a:gd name="T24" fmla="*/ 8 w 26"/>
                <a:gd name="T25" fmla="*/ 26 h 28"/>
                <a:gd name="T26" fmla="*/ 12 w 26"/>
                <a:gd name="T27" fmla="*/ 28 h 28"/>
                <a:gd name="T28" fmla="*/ 12 w 26"/>
                <a:gd name="T29" fmla="*/ 28 h 28"/>
                <a:gd name="T30" fmla="*/ 20 w 26"/>
                <a:gd name="T31" fmla="*/ 26 h 28"/>
                <a:gd name="T32" fmla="*/ 26 w 26"/>
                <a:gd name="T33" fmla="*/ 20 h 28"/>
                <a:gd name="T34" fmla="*/ 26 w 26"/>
                <a:gd name="T35" fmla="*/ 20 h 28"/>
                <a:gd name="T36" fmla="*/ 26 w 26"/>
                <a:gd name="T37" fmla="*/ 16 h 28"/>
                <a:gd name="T38" fmla="*/ 26 w 26"/>
                <a:gd name="T39" fmla="*/ 8 h 28"/>
                <a:gd name="T40" fmla="*/ 22 w 26"/>
                <a:gd name="T41" fmla="*/ 2 h 28"/>
                <a:gd name="T42" fmla="*/ 20 w 26"/>
                <a:gd name="T43" fmla="*/ 0 h 28"/>
                <a:gd name="T44" fmla="*/ 18 w 26"/>
                <a:gd name="T45"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6" h="28">
                  <a:moveTo>
                    <a:pt x="18" y="0"/>
                  </a:moveTo>
                  <a:lnTo>
                    <a:pt x="18" y="0"/>
                  </a:lnTo>
                  <a:lnTo>
                    <a:pt x="14" y="0"/>
                  </a:lnTo>
                  <a:lnTo>
                    <a:pt x="14" y="0"/>
                  </a:lnTo>
                  <a:lnTo>
                    <a:pt x="12" y="2"/>
                  </a:lnTo>
                  <a:lnTo>
                    <a:pt x="12" y="4"/>
                  </a:lnTo>
                  <a:lnTo>
                    <a:pt x="10" y="10"/>
                  </a:lnTo>
                  <a:lnTo>
                    <a:pt x="10" y="10"/>
                  </a:lnTo>
                  <a:lnTo>
                    <a:pt x="2" y="14"/>
                  </a:lnTo>
                  <a:lnTo>
                    <a:pt x="0" y="18"/>
                  </a:lnTo>
                  <a:lnTo>
                    <a:pt x="2" y="22"/>
                  </a:lnTo>
                  <a:lnTo>
                    <a:pt x="2" y="22"/>
                  </a:lnTo>
                  <a:lnTo>
                    <a:pt x="8" y="26"/>
                  </a:lnTo>
                  <a:lnTo>
                    <a:pt x="12" y="28"/>
                  </a:lnTo>
                  <a:lnTo>
                    <a:pt x="12" y="28"/>
                  </a:lnTo>
                  <a:lnTo>
                    <a:pt x="20" y="26"/>
                  </a:lnTo>
                  <a:lnTo>
                    <a:pt x="26" y="20"/>
                  </a:lnTo>
                  <a:lnTo>
                    <a:pt x="26" y="20"/>
                  </a:lnTo>
                  <a:lnTo>
                    <a:pt x="26" y="16"/>
                  </a:lnTo>
                  <a:lnTo>
                    <a:pt x="26" y="8"/>
                  </a:lnTo>
                  <a:lnTo>
                    <a:pt x="22" y="2"/>
                  </a:lnTo>
                  <a:lnTo>
                    <a:pt x="20" y="0"/>
                  </a:lnTo>
                  <a:lnTo>
                    <a:pt x="1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87" name="Freeform 172"/>
            <p:cNvSpPr>
              <a:spLocks/>
            </p:cNvSpPr>
            <p:nvPr/>
          </p:nvSpPr>
          <p:spPr bwMode="auto">
            <a:xfrm>
              <a:off x="4812" y="3240"/>
              <a:ext cx="104" cy="62"/>
            </a:xfrm>
            <a:custGeom>
              <a:avLst/>
              <a:gdLst>
                <a:gd name="T0" fmla="*/ 34 w 104"/>
                <a:gd name="T1" fmla="*/ 0 h 62"/>
                <a:gd name="T2" fmla="*/ 28 w 104"/>
                <a:gd name="T3" fmla="*/ 4 h 62"/>
                <a:gd name="T4" fmla="*/ 26 w 104"/>
                <a:gd name="T5" fmla="*/ 10 h 62"/>
                <a:gd name="T6" fmla="*/ 26 w 104"/>
                <a:gd name="T7" fmla="*/ 18 h 62"/>
                <a:gd name="T8" fmla="*/ 26 w 104"/>
                <a:gd name="T9" fmla="*/ 32 h 62"/>
                <a:gd name="T10" fmla="*/ 24 w 104"/>
                <a:gd name="T11" fmla="*/ 36 h 62"/>
                <a:gd name="T12" fmla="*/ 22 w 104"/>
                <a:gd name="T13" fmla="*/ 38 h 62"/>
                <a:gd name="T14" fmla="*/ 18 w 104"/>
                <a:gd name="T15" fmla="*/ 38 h 62"/>
                <a:gd name="T16" fmla="*/ 8 w 104"/>
                <a:gd name="T17" fmla="*/ 36 h 62"/>
                <a:gd name="T18" fmla="*/ 2 w 104"/>
                <a:gd name="T19" fmla="*/ 38 h 62"/>
                <a:gd name="T20" fmla="*/ 0 w 104"/>
                <a:gd name="T21" fmla="*/ 44 h 62"/>
                <a:gd name="T22" fmla="*/ 6 w 104"/>
                <a:gd name="T23" fmla="*/ 50 h 62"/>
                <a:gd name="T24" fmla="*/ 16 w 104"/>
                <a:gd name="T25" fmla="*/ 52 h 62"/>
                <a:gd name="T26" fmla="*/ 24 w 104"/>
                <a:gd name="T27" fmla="*/ 54 h 62"/>
                <a:gd name="T28" fmla="*/ 28 w 104"/>
                <a:gd name="T29" fmla="*/ 54 h 62"/>
                <a:gd name="T30" fmla="*/ 34 w 104"/>
                <a:gd name="T31" fmla="*/ 48 h 62"/>
                <a:gd name="T32" fmla="*/ 38 w 104"/>
                <a:gd name="T33" fmla="*/ 48 h 62"/>
                <a:gd name="T34" fmla="*/ 38 w 104"/>
                <a:gd name="T35" fmla="*/ 56 h 62"/>
                <a:gd name="T36" fmla="*/ 42 w 104"/>
                <a:gd name="T37" fmla="*/ 60 h 62"/>
                <a:gd name="T38" fmla="*/ 48 w 104"/>
                <a:gd name="T39" fmla="*/ 62 h 62"/>
                <a:gd name="T40" fmla="*/ 56 w 104"/>
                <a:gd name="T41" fmla="*/ 60 h 62"/>
                <a:gd name="T42" fmla="*/ 64 w 104"/>
                <a:gd name="T43" fmla="*/ 54 h 62"/>
                <a:gd name="T44" fmla="*/ 68 w 104"/>
                <a:gd name="T45" fmla="*/ 54 h 62"/>
                <a:gd name="T46" fmla="*/ 70 w 104"/>
                <a:gd name="T47" fmla="*/ 54 h 62"/>
                <a:gd name="T48" fmla="*/ 92 w 104"/>
                <a:gd name="T49" fmla="*/ 56 h 62"/>
                <a:gd name="T50" fmla="*/ 102 w 104"/>
                <a:gd name="T51" fmla="*/ 52 h 62"/>
                <a:gd name="T52" fmla="*/ 104 w 104"/>
                <a:gd name="T53" fmla="*/ 50 h 62"/>
                <a:gd name="T54" fmla="*/ 102 w 104"/>
                <a:gd name="T55" fmla="*/ 44 h 62"/>
                <a:gd name="T56" fmla="*/ 72 w 104"/>
                <a:gd name="T57" fmla="*/ 30 h 62"/>
                <a:gd name="T58" fmla="*/ 58 w 104"/>
                <a:gd name="T59" fmla="*/ 22 h 62"/>
                <a:gd name="T60" fmla="*/ 48 w 104"/>
                <a:gd name="T61" fmla="*/ 10 h 62"/>
                <a:gd name="T62" fmla="*/ 38 w 104"/>
                <a:gd name="T63" fmla="*/ 2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4" h="62">
                  <a:moveTo>
                    <a:pt x="34" y="0"/>
                  </a:moveTo>
                  <a:lnTo>
                    <a:pt x="34" y="0"/>
                  </a:lnTo>
                  <a:lnTo>
                    <a:pt x="28" y="4"/>
                  </a:lnTo>
                  <a:lnTo>
                    <a:pt x="28" y="4"/>
                  </a:lnTo>
                  <a:lnTo>
                    <a:pt x="26" y="6"/>
                  </a:lnTo>
                  <a:lnTo>
                    <a:pt x="26" y="10"/>
                  </a:lnTo>
                  <a:lnTo>
                    <a:pt x="26" y="18"/>
                  </a:lnTo>
                  <a:lnTo>
                    <a:pt x="26" y="18"/>
                  </a:lnTo>
                  <a:lnTo>
                    <a:pt x="26" y="24"/>
                  </a:lnTo>
                  <a:lnTo>
                    <a:pt x="26" y="32"/>
                  </a:lnTo>
                  <a:lnTo>
                    <a:pt x="26" y="32"/>
                  </a:lnTo>
                  <a:lnTo>
                    <a:pt x="24" y="36"/>
                  </a:lnTo>
                  <a:lnTo>
                    <a:pt x="22" y="38"/>
                  </a:lnTo>
                  <a:lnTo>
                    <a:pt x="22" y="38"/>
                  </a:lnTo>
                  <a:lnTo>
                    <a:pt x="18" y="38"/>
                  </a:lnTo>
                  <a:lnTo>
                    <a:pt x="18" y="38"/>
                  </a:lnTo>
                  <a:lnTo>
                    <a:pt x="8" y="36"/>
                  </a:lnTo>
                  <a:lnTo>
                    <a:pt x="8" y="36"/>
                  </a:lnTo>
                  <a:lnTo>
                    <a:pt x="2" y="38"/>
                  </a:lnTo>
                  <a:lnTo>
                    <a:pt x="2" y="38"/>
                  </a:lnTo>
                  <a:lnTo>
                    <a:pt x="0" y="40"/>
                  </a:lnTo>
                  <a:lnTo>
                    <a:pt x="0" y="44"/>
                  </a:lnTo>
                  <a:lnTo>
                    <a:pt x="2" y="46"/>
                  </a:lnTo>
                  <a:lnTo>
                    <a:pt x="6" y="50"/>
                  </a:lnTo>
                  <a:lnTo>
                    <a:pt x="6" y="50"/>
                  </a:lnTo>
                  <a:lnTo>
                    <a:pt x="16" y="52"/>
                  </a:lnTo>
                  <a:lnTo>
                    <a:pt x="24" y="54"/>
                  </a:lnTo>
                  <a:lnTo>
                    <a:pt x="24" y="54"/>
                  </a:lnTo>
                  <a:lnTo>
                    <a:pt x="24" y="54"/>
                  </a:lnTo>
                  <a:lnTo>
                    <a:pt x="28" y="54"/>
                  </a:lnTo>
                  <a:lnTo>
                    <a:pt x="30" y="52"/>
                  </a:lnTo>
                  <a:lnTo>
                    <a:pt x="34" y="48"/>
                  </a:lnTo>
                  <a:lnTo>
                    <a:pt x="38" y="48"/>
                  </a:lnTo>
                  <a:lnTo>
                    <a:pt x="38" y="48"/>
                  </a:lnTo>
                  <a:lnTo>
                    <a:pt x="38" y="54"/>
                  </a:lnTo>
                  <a:lnTo>
                    <a:pt x="38" y="56"/>
                  </a:lnTo>
                  <a:lnTo>
                    <a:pt x="42" y="60"/>
                  </a:lnTo>
                  <a:lnTo>
                    <a:pt x="42" y="60"/>
                  </a:lnTo>
                  <a:lnTo>
                    <a:pt x="48" y="62"/>
                  </a:lnTo>
                  <a:lnTo>
                    <a:pt x="48" y="62"/>
                  </a:lnTo>
                  <a:lnTo>
                    <a:pt x="56" y="60"/>
                  </a:lnTo>
                  <a:lnTo>
                    <a:pt x="56" y="60"/>
                  </a:lnTo>
                  <a:lnTo>
                    <a:pt x="62" y="56"/>
                  </a:lnTo>
                  <a:lnTo>
                    <a:pt x="64" y="54"/>
                  </a:lnTo>
                  <a:lnTo>
                    <a:pt x="68" y="54"/>
                  </a:lnTo>
                  <a:lnTo>
                    <a:pt x="68" y="54"/>
                  </a:lnTo>
                  <a:lnTo>
                    <a:pt x="70" y="54"/>
                  </a:lnTo>
                  <a:lnTo>
                    <a:pt x="70" y="54"/>
                  </a:lnTo>
                  <a:lnTo>
                    <a:pt x="92" y="56"/>
                  </a:lnTo>
                  <a:lnTo>
                    <a:pt x="92" y="56"/>
                  </a:lnTo>
                  <a:lnTo>
                    <a:pt x="100" y="54"/>
                  </a:lnTo>
                  <a:lnTo>
                    <a:pt x="102" y="52"/>
                  </a:lnTo>
                  <a:lnTo>
                    <a:pt x="104" y="50"/>
                  </a:lnTo>
                  <a:lnTo>
                    <a:pt x="104" y="50"/>
                  </a:lnTo>
                  <a:lnTo>
                    <a:pt x="104" y="46"/>
                  </a:lnTo>
                  <a:lnTo>
                    <a:pt x="102" y="44"/>
                  </a:lnTo>
                  <a:lnTo>
                    <a:pt x="94" y="38"/>
                  </a:lnTo>
                  <a:lnTo>
                    <a:pt x="72" y="30"/>
                  </a:lnTo>
                  <a:lnTo>
                    <a:pt x="72" y="30"/>
                  </a:lnTo>
                  <a:lnTo>
                    <a:pt x="58" y="22"/>
                  </a:lnTo>
                  <a:lnTo>
                    <a:pt x="58" y="22"/>
                  </a:lnTo>
                  <a:lnTo>
                    <a:pt x="48" y="10"/>
                  </a:lnTo>
                  <a:lnTo>
                    <a:pt x="42" y="4"/>
                  </a:lnTo>
                  <a:lnTo>
                    <a:pt x="38" y="2"/>
                  </a:lnTo>
                  <a:lnTo>
                    <a:pt x="34"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88" name="Freeform 173"/>
            <p:cNvSpPr>
              <a:spLocks/>
            </p:cNvSpPr>
            <p:nvPr/>
          </p:nvSpPr>
          <p:spPr bwMode="auto">
            <a:xfrm>
              <a:off x="4812" y="3240"/>
              <a:ext cx="104" cy="62"/>
            </a:xfrm>
            <a:custGeom>
              <a:avLst/>
              <a:gdLst>
                <a:gd name="T0" fmla="*/ 34 w 104"/>
                <a:gd name="T1" fmla="*/ 0 h 62"/>
                <a:gd name="T2" fmla="*/ 28 w 104"/>
                <a:gd name="T3" fmla="*/ 4 h 62"/>
                <a:gd name="T4" fmla="*/ 26 w 104"/>
                <a:gd name="T5" fmla="*/ 10 h 62"/>
                <a:gd name="T6" fmla="*/ 26 w 104"/>
                <a:gd name="T7" fmla="*/ 18 h 62"/>
                <a:gd name="T8" fmla="*/ 26 w 104"/>
                <a:gd name="T9" fmla="*/ 32 h 62"/>
                <a:gd name="T10" fmla="*/ 24 w 104"/>
                <a:gd name="T11" fmla="*/ 36 h 62"/>
                <a:gd name="T12" fmla="*/ 22 w 104"/>
                <a:gd name="T13" fmla="*/ 38 h 62"/>
                <a:gd name="T14" fmla="*/ 18 w 104"/>
                <a:gd name="T15" fmla="*/ 38 h 62"/>
                <a:gd name="T16" fmla="*/ 8 w 104"/>
                <a:gd name="T17" fmla="*/ 36 h 62"/>
                <a:gd name="T18" fmla="*/ 2 w 104"/>
                <a:gd name="T19" fmla="*/ 38 h 62"/>
                <a:gd name="T20" fmla="*/ 0 w 104"/>
                <a:gd name="T21" fmla="*/ 44 h 62"/>
                <a:gd name="T22" fmla="*/ 6 w 104"/>
                <a:gd name="T23" fmla="*/ 50 h 62"/>
                <a:gd name="T24" fmla="*/ 16 w 104"/>
                <a:gd name="T25" fmla="*/ 52 h 62"/>
                <a:gd name="T26" fmla="*/ 24 w 104"/>
                <a:gd name="T27" fmla="*/ 54 h 62"/>
                <a:gd name="T28" fmla="*/ 28 w 104"/>
                <a:gd name="T29" fmla="*/ 54 h 62"/>
                <a:gd name="T30" fmla="*/ 34 w 104"/>
                <a:gd name="T31" fmla="*/ 48 h 62"/>
                <a:gd name="T32" fmla="*/ 38 w 104"/>
                <a:gd name="T33" fmla="*/ 48 h 62"/>
                <a:gd name="T34" fmla="*/ 38 w 104"/>
                <a:gd name="T35" fmla="*/ 56 h 62"/>
                <a:gd name="T36" fmla="*/ 42 w 104"/>
                <a:gd name="T37" fmla="*/ 60 h 62"/>
                <a:gd name="T38" fmla="*/ 48 w 104"/>
                <a:gd name="T39" fmla="*/ 62 h 62"/>
                <a:gd name="T40" fmla="*/ 56 w 104"/>
                <a:gd name="T41" fmla="*/ 60 h 62"/>
                <a:gd name="T42" fmla="*/ 64 w 104"/>
                <a:gd name="T43" fmla="*/ 54 h 62"/>
                <a:gd name="T44" fmla="*/ 68 w 104"/>
                <a:gd name="T45" fmla="*/ 54 h 62"/>
                <a:gd name="T46" fmla="*/ 70 w 104"/>
                <a:gd name="T47" fmla="*/ 54 h 62"/>
                <a:gd name="T48" fmla="*/ 92 w 104"/>
                <a:gd name="T49" fmla="*/ 56 h 62"/>
                <a:gd name="T50" fmla="*/ 102 w 104"/>
                <a:gd name="T51" fmla="*/ 52 h 62"/>
                <a:gd name="T52" fmla="*/ 104 w 104"/>
                <a:gd name="T53" fmla="*/ 50 h 62"/>
                <a:gd name="T54" fmla="*/ 102 w 104"/>
                <a:gd name="T55" fmla="*/ 44 h 62"/>
                <a:gd name="T56" fmla="*/ 72 w 104"/>
                <a:gd name="T57" fmla="*/ 30 h 62"/>
                <a:gd name="T58" fmla="*/ 58 w 104"/>
                <a:gd name="T59" fmla="*/ 22 h 62"/>
                <a:gd name="T60" fmla="*/ 48 w 104"/>
                <a:gd name="T61" fmla="*/ 10 h 62"/>
                <a:gd name="T62" fmla="*/ 38 w 104"/>
                <a:gd name="T63" fmla="*/ 2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4" h="62">
                  <a:moveTo>
                    <a:pt x="34" y="0"/>
                  </a:moveTo>
                  <a:lnTo>
                    <a:pt x="34" y="0"/>
                  </a:lnTo>
                  <a:lnTo>
                    <a:pt x="28" y="4"/>
                  </a:lnTo>
                  <a:lnTo>
                    <a:pt x="28" y="4"/>
                  </a:lnTo>
                  <a:lnTo>
                    <a:pt x="26" y="6"/>
                  </a:lnTo>
                  <a:lnTo>
                    <a:pt x="26" y="10"/>
                  </a:lnTo>
                  <a:lnTo>
                    <a:pt x="26" y="18"/>
                  </a:lnTo>
                  <a:lnTo>
                    <a:pt x="26" y="18"/>
                  </a:lnTo>
                  <a:lnTo>
                    <a:pt x="26" y="24"/>
                  </a:lnTo>
                  <a:lnTo>
                    <a:pt x="26" y="32"/>
                  </a:lnTo>
                  <a:lnTo>
                    <a:pt x="26" y="32"/>
                  </a:lnTo>
                  <a:lnTo>
                    <a:pt x="24" y="36"/>
                  </a:lnTo>
                  <a:lnTo>
                    <a:pt x="22" y="38"/>
                  </a:lnTo>
                  <a:lnTo>
                    <a:pt x="22" y="38"/>
                  </a:lnTo>
                  <a:lnTo>
                    <a:pt x="18" y="38"/>
                  </a:lnTo>
                  <a:lnTo>
                    <a:pt x="18" y="38"/>
                  </a:lnTo>
                  <a:lnTo>
                    <a:pt x="8" y="36"/>
                  </a:lnTo>
                  <a:lnTo>
                    <a:pt x="8" y="36"/>
                  </a:lnTo>
                  <a:lnTo>
                    <a:pt x="2" y="38"/>
                  </a:lnTo>
                  <a:lnTo>
                    <a:pt x="2" y="38"/>
                  </a:lnTo>
                  <a:lnTo>
                    <a:pt x="0" y="40"/>
                  </a:lnTo>
                  <a:lnTo>
                    <a:pt x="0" y="44"/>
                  </a:lnTo>
                  <a:lnTo>
                    <a:pt x="2" y="46"/>
                  </a:lnTo>
                  <a:lnTo>
                    <a:pt x="6" y="50"/>
                  </a:lnTo>
                  <a:lnTo>
                    <a:pt x="6" y="50"/>
                  </a:lnTo>
                  <a:lnTo>
                    <a:pt x="16" y="52"/>
                  </a:lnTo>
                  <a:lnTo>
                    <a:pt x="24" y="54"/>
                  </a:lnTo>
                  <a:lnTo>
                    <a:pt x="24" y="54"/>
                  </a:lnTo>
                  <a:lnTo>
                    <a:pt x="24" y="54"/>
                  </a:lnTo>
                  <a:lnTo>
                    <a:pt x="28" y="54"/>
                  </a:lnTo>
                  <a:lnTo>
                    <a:pt x="30" y="52"/>
                  </a:lnTo>
                  <a:lnTo>
                    <a:pt x="34" y="48"/>
                  </a:lnTo>
                  <a:lnTo>
                    <a:pt x="38" y="48"/>
                  </a:lnTo>
                  <a:lnTo>
                    <a:pt x="38" y="48"/>
                  </a:lnTo>
                  <a:lnTo>
                    <a:pt x="38" y="54"/>
                  </a:lnTo>
                  <a:lnTo>
                    <a:pt x="38" y="56"/>
                  </a:lnTo>
                  <a:lnTo>
                    <a:pt x="42" y="60"/>
                  </a:lnTo>
                  <a:lnTo>
                    <a:pt x="42" y="60"/>
                  </a:lnTo>
                  <a:lnTo>
                    <a:pt x="48" y="62"/>
                  </a:lnTo>
                  <a:lnTo>
                    <a:pt x="48" y="62"/>
                  </a:lnTo>
                  <a:lnTo>
                    <a:pt x="56" y="60"/>
                  </a:lnTo>
                  <a:lnTo>
                    <a:pt x="56" y="60"/>
                  </a:lnTo>
                  <a:lnTo>
                    <a:pt x="62" y="56"/>
                  </a:lnTo>
                  <a:lnTo>
                    <a:pt x="64" y="54"/>
                  </a:lnTo>
                  <a:lnTo>
                    <a:pt x="68" y="54"/>
                  </a:lnTo>
                  <a:lnTo>
                    <a:pt x="68" y="54"/>
                  </a:lnTo>
                  <a:lnTo>
                    <a:pt x="70" y="54"/>
                  </a:lnTo>
                  <a:lnTo>
                    <a:pt x="70" y="54"/>
                  </a:lnTo>
                  <a:lnTo>
                    <a:pt x="92" y="56"/>
                  </a:lnTo>
                  <a:lnTo>
                    <a:pt x="92" y="56"/>
                  </a:lnTo>
                  <a:lnTo>
                    <a:pt x="100" y="54"/>
                  </a:lnTo>
                  <a:lnTo>
                    <a:pt x="102" y="52"/>
                  </a:lnTo>
                  <a:lnTo>
                    <a:pt x="104" y="50"/>
                  </a:lnTo>
                  <a:lnTo>
                    <a:pt x="104" y="50"/>
                  </a:lnTo>
                  <a:lnTo>
                    <a:pt x="104" y="46"/>
                  </a:lnTo>
                  <a:lnTo>
                    <a:pt x="102" y="44"/>
                  </a:lnTo>
                  <a:lnTo>
                    <a:pt x="94" y="38"/>
                  </a:lnTo>
                  <a:lnTo>
                    <a:pt x="72" y="30"/>
                  </a:lnTo>
                  <a:lnTo>
                    <a:pt x="72" y="30"/>
                  </a:lnTo>
                  <a:lnTo>
                    <a:pt x="58" y="22"/>
                  </a:lnTo>
                  <a:lnTo>
                    <a:pt x="58" y="22"/>
                  </a:lnTo>
                  <a:lnTo>
                    <a:pt x="48" y="10"/>
                  </a:lnTo>
                  <a:lnTo>
                    <a:pt x="42" y="4"/>
                  </a:lnTo>
                  <a:lnTo>
                    <a:pt x="38" y="2"/>
                  </a:lnTo>
                  <a:lnTo>
                    <a:pt x="3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89" name="Freeform 174"/>
            <p:cNvSpPr>
              <a:spLocks/>
            </p:cNvSpPr>
            <p:nvPr/>
          </p:nvSpPr>
          <p:spPr bwMode="auto">
            <a:xfrm>
              <a:off x="4806" y="3252"/>
              <a:ext cx="18" cy="18"/>
            </a:xfrm>
            <a:custGeom>
              <a:avLst/>
              <a:gdLst>
                <a:gd name="T0" fmla="*/ 6 w 18"/>
                <a:gd name="T1" fmla="*/ 0 h 18"/>
                <a:gd name="T2" fmla="*/ 6 w 18"/>
                <a:gd name="T3" fmla="*/ 0 h 18"/>
                <a:gd name="T4" fmla="*/ 4 w 18"/>
                <a:gd name="T5" fmla="*/ 2 h 18"/>
                <a:gd name="T6" fmla="*/ 2 w 18"/>
                <a:gd name="T7" fmla="*/ 4 h 18"/>
                <a:gd name="T8" fmla="*/ 2 w 18"/>
                <a:gd name="T9" fmla="*/ 4 h 18"/>
                <a:gd name="T10" fmla="*/ 0 w 18"/>
                <a:gd name="T11" fmla="*/ 8 h 18"/>
                <a:gd name="T12" fmla="*/ 2 w 18"/>
                <a:gd name="T13" fmla="*/ 12 h 18"/>
                <a:gd name="T14" fmla="*/ 4 w 18"/>
                <a:gd name="T15" fmla="*/ 16 h 18"/>
                <a:gd name="T16" fmla="*/ 10 w 18"/>
                <a:gd name="T17" fmla="*/ 18 h 18"/>
                <a:gd name="T18" fmla="*/ 10 w 18"/>
                <a:gd name="T19" fmla="*/ 18 h 18"/>
                <a:gd name="T20" fmla="*/ 14 w 18"/>
                <a:gd name="T21" fmla="*/ 16 h 18"/>
                <a:gd name="T22" fmla="*/ 14 w 18"/>
                <a:gd name="T23" fmla="*/ 16 h 18"/>
                <a:gd name="T24" fmla="*/ 16 w 18"/>
                <a:gd name="T25" fmla="*/ 14 h 18"/>
                <a:gd name="T26" fmla="*/ 18 w 18"/>
                <a:gd name="T27" fmla="*/ 12 h 18"/>
                <a:gd name="T28" fmla="*/ 16 w 18"/>
                <a:gd name="T29" fmla="*/ 8 h 18"/>
                <a:gd name="T30" fmla="*/ 12 w 18"/>
                <a:gd name="T31" fmla="*/ 2 h 18"/>
                <a:gd name="T32" fmla="*/ 6 w 18"/>
                <a:gd name="T3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8" h="18">
                  <a:moveTo>
                    <a:pt x="6" y="0"/>
                  </a:moveTo>
                  <a:lnTo>
                    <a:pt x="6" y="0"/>
                  </a:lnTo>
                  <a:lnTo>
                    <a:pt x="4" y="2"/>
                  </a:lnTo>
                  <a:lnTo>
                    <a:pt x="2" y="4"/>
                  </a:lnTo>
                  <a:lnTo>
                    <a:pt x="2" y="4"/>
                  </a:lnTo>
                  <a:lnTo>
                    <a:pt x="0" y="8"/>
                  </a:lnTo>
                  <a:lnTo>
                    <a:pt x="2" y="12"/>
                  </a:lnTo>
                  <a:lnTo>
                    <a:pt x="4" y="16"/>
                  </a:lnTo>
                  <a:lnTo>
                    <a:pt x="10" y="18"/>
                  </a:lnTo>
                  <a:lnTo>
                    <a:pt x="10" y="18"/>
                  </a:lnTo>
                  <a:lnTo>
                    <a:pt x="14" y="16"/>
                  </a:lnTo>
                  <a:lnTo>
                    <a:pt x="14" y="16"/>
                  </a:lnTo>
                  <a:lnTo>
                    <a:pt x="16" y="14"/>
                  </a:lnTo>
                  <a:lnTo>
                    <a:pt x="18" y="12"/>
                  </a:lnTo>
                  <a:lnTo>
                    <a:pt x="16" y="8"/>
                  </a:lnTo>
                  <a:lnTo>
                    <a:pt x="12" y="2"/>
                  </a:lnTo>
                  <a:lnTo>
                    <a:pt x="6"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90" name="Freeform 175"/>
            <p:cNvSpPr>
              <a:spLocks/>
            </p:cNvSpPr>
            <p:nvPr/>
          </p:nvSpPr>
          <p:spPr bwMode="auto">
            <a:xfrm>
              <a:off x="4806" y="3252"/>
              <a:ext cx="18" cy="18"/>
            </a:xfrm>
            <a:custGeom>
              <a:avLst/>
              <a:gdLst>
                <a:gd name="T0" fmla="*/ 6 w 18"/>
                <a:gd name="T1" fmla="*/ 0 h 18"/>
                <a:gd name="T2" fmla="*/ 6 w 18"/>
                <a:gd name="T3" fmla="*/ 0 h 18"/>
                <a:gd name="T4" fmla="*/ 4 w 18"/>
                <a:gd name="T5" fmla="*/ 2 h 18"/>
                <a:gd name="T6" fmla="*/ 2 w 18"/>
                <a:gd name="T7" fmla="*/ 4 h 18"/>
                <a:gd name="T8" fmla="*/ 2 w 18"/>
                <a:gd name="T9" fmla="*/ 4 h 18"/>
                <a:gd name="T10" fmla="*/ 0 w 18"/>
                <a:gd name="T11" fmla="*/ 8 h 18"/>
                <a:gd name="T12" fmla="*/ 2 w 18"/>
                <a:gd name="T13" fmla="*/ 12 h 18"/>
                <a:gd name="T14" fmla="*/ 4 w 18"/>
                <a:gd name="T15" fmla="*/ 16 h 18"/>
                <a:gd name="T16" fmla="*/ 10 w 18"/>
                <a:gd name="T17" fmla="*/ 18 h 18"/>
                <a:gd name="T18" fmla="*/ 10 w 18"/>
                <a:gd name="T19" fmla="*/ 18 h 18"/>
                <a:gd name="T20" fmla="*/ 14 w 18"/>
                <a:gd name="T21" fmla="*/ 16 h 18"/>
                <a:gd name="T22" fmla="*/ 14 w 18"/>
                <a:gd name="T23" fmla="*/ 16 h 18"/>
                <a:gd name="T24" fmla="*/ 16 w 18"/>
                <a:gd name="T25" fmla="*/ 14 h 18"/>
                <a:gd name="T26" fmla="*/ 18 w 18"/>
                <a:gd name="T27" fmla="*/ 12 h 18"/>
                <a:gd name="T28" fmla="*/ 16 w 18"/>
                <a:gd name="T29" fmla="*/ 8 h 18"/>
                <a:gd name="T30" fmla="*/ 12 w 18"/>
                <a:gd name="T31" fmla="*/ 2 h 18"/>
                <a:gd name="T32" fmla="*/ 6 w 18"/>
                <a:gd name="T3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8" h="18">
                  <a:moveTo>
                    <a:pt x="6" y="0"/>
                  </a:moveTo>
                  <a:lnTo>
                    <a:pt x="6" y="0"/>
                  </a:lnTo>
                  <a:lnTo>
                    <a:pt x="4" y="2"/>
                  </a:lnTo>
                  <a:lnTo>
                    <a:pt x="2" y="4"/>
                  </a:lnTo>
                  <a:lnTo>
                    <a:pt x="2" y="4"/>
                  </a:lnTo>
                  <a:lnTo>
                    <a:pt x="0" y="8"/>
                  </a:lnTo>
                  <a:lnTo>
                    <a:pt x="2" y="12"/>
                  </a:lnTo>
                  <a:lnTo>
                    <a:pt x="4" y="16"/>
                  </a:lnTo>
                  <a:lnTo>
                    <a:pt x="10" y="18"/>
                  </a:lnTo>
                  <a:lnTo>
                    <a:pt x="10" y="18"/>
                  </a:lnTo>
                  <a:lnTo>
                    <a:pt x="14" y="16"/>
                  </a:lnTo>
                  <a:lnTo>
                    <a:pt x="14" y="16"/>
                  </a:lnTo>
                  <a:lnTo>
                    <a:pt x="16" y="14"/>
                  </a:lnTo>
                  <a:lnTo>
                    <a:pt x="18" y="12"/>
                  </a:lnTo>
                  <a:lnTo>
                    <a:pt x="16" y="8"/>
                  </a:lnTo>
                  <a:lnTo>
                    <a:pt x="12" y="2"/>
                  </a:lnTo>
                  <a:lnTo>
                    <a:pt x="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91" name="Freeform 176"/>
            <p:cNvSpPr>
              <a:spLocks/>
            </p:cNvSpPr>
            <p:nvPr/>
          </p:nvSpPr>
          <p:spPr bwMode="auto">
            <a:xfrm>
              <a:off x="4766" y="3260"/>
              <a:ext cx="36" cy="12"/>
            </a:xfrm>
            <a:custGeom>
              <a:avLst/>
              <a:gdLst>
                <a:gd name="T0" fmla="*/ 18 w 36"/>
                <a:gd name="T1" fmla="*/ 0 h 12"/>
                <a:gd name="T2" fmla="*/ 18 w 36"/>
                <a:gd name="T3" fmla="*/ 0 h 12"/>
                <a:gd name="T4" fmla="*/ 6 w 36"/>
                <a:gd name="T5" fmla="*/ 0 h 12"/>
                <a:gd name="T6" fmla="*/ 0 w 36"/>
                <a:gd name="T7" fmla="*/ 2 h 12"/>
                <a:gd name="T8" fmla="*/ 0 w 36"/>
                <a:gd name="T9" fmla="*/ 2 h 12"/>
                <a:gd name="T10" fmla="*/ 0 w 36"/>
                <a:gd name="T11" fmla="*/ 6 h 12"/>
                <a:gd name="T12" fmla="*/ 2 w 36"/>
                <a:gd name="T13" fmla="*/ 8 h 12"/>
                <a:gd name="T14" fmla="*/ 10 w 36"/>
                <a:gd name="T15" fmla="*/ 10 h 12"/>
                <a:gd name="T16" fmla="*/ 26 w 36"/>
                <a:gd name="T17" fmla="*/ 12 h 12"/>
                <a:gd name="T18" fmla="*/ 26 w 36"/>
                <a:gd name="T19" fmla="*/ 12 h 12"/>
                <a:gd name="T20" fmla="*/ 32 w 36"/>
                <a:gd name="T21" fmla="*/ 12 h 12"/>
                <a:gd name="T22" fmla="*/ 32 w 36"/>
                <a:gd name="T23" fmla="*/ 12 h 12"/>
                <a:gd name="T24" fmla="*/ 34 w 36"/>
                <a:gd name="T25" fmla="*/ 12 h 12"/>
                <a:gd name="T26" fmla="*/ 36 w 36"/>
                <a:gd name="T27" fmla="*/ 10 h 12"/>
                <a:gd name="T28" fmla="*/ 36 w 36"/>
                <a:gd name="T29" fmla="*/ 10 h 12"/>
                <a:gd name="T30" fmla="*/ 36 w 36"/>
                <a:gd name="T31" fmla="*/ 4 h 12"/>
                <a:gd name="T32" fmla="*/ 32 w 36"/>
                <a:gd name="T33" fmla="*/ 2 h 12"/>
                <a:gd name="T34" fmla="*/ 26 w 36"/>
                <a:gd name="T35" fmla="*/ 0 h 12"/>
                <a:gd name="T36" fmla="*/ 18 w 36"/>
                <a:gd name="T3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6" h="12">
                  <a:moveTo>
                    <a:pt x="18" y="0"/>
                  </a:moveTo>
                  <a:lnTo>
                    <a:pt x="18" y="0"/>
                  </a:lnTo>
                  <a:lnTo>
                    <a:pt x="6" y="0"/>
                  </a:lnTo>
                  <a:lnTo>
                    <a:pt x="0" y="2"/>
                  </a:lnTo>
                  <a:lnTo>
                    <a:pt x="0" y="2"/>
                  </a:lnTo>
                  <a:lnTo>
                    <a:pt x="0" y="6"/>
                  </a:lnTo>
                  <a:lnTo>
                    <a:pt x="2" y="8"/>
                  </a:lnTo>
                  <a:lnTo>
                    <a:pt x="10" y="10"/>
                  </a:lnTo>
                  <a:lnTo>
                    <a:pt x="26" y="12"/>
                  </a:lnTo>
                  <a:lnTo>
                    <a:pt x="26" y="12"/>
                  </a:lnTo>
                  <a:lnTo>
                    <a:pt x="32" y="12"/>
                  </a:lnTo>
                  <a:lnTo>
                    <a:pt x="32" y="12"/>
                  </a:lnTo>
                  <a:lnTo>
                    <a:pt x="34" y="12"/>
                  </a:lnTo>
                  <a:lnTo>
                    <a:pt x="36" y="10"/>
                  </a:lnTo>
                  <a:lnTo>
                    <a:pt x="36" y="10"/>
                  </a:lnTo>
                  <a:lnTo>
                    <a:pt x="36" y="4"/>
                  </a:lnTo>
                  <a:lnTo>
                    <a:pt x="32" y="2"/>
                  </a:lnTo>
                  <a:lnTo>
                    <a:pt x="26" y="0"/>
                  </a:lnTo>
                  <a:lnTo>
                    <a:pt x="18"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92" name="Freeform 177"/>
            <p:cNvSpPr>
              <a:spLocks/>
            </p:cNvSpPr>
            <p:nvPr/>
          </p:nvSpPr>
          <p:spPr bwMode="auto">
            <a:xfrm>
              <a:off x="4766" y="3260"/>
              <a:ext cx="36" cy="12"/>
            </a:xfrm>
            <a:custGeom>
              <a:avLst/>
              <a:gdLst>
                <a:gd name="T0" fmla="*/ 18 w 36"/>
                <a:gd name="T1" fmla="*/ 0 h 12"/>
                <a:gd name="T2" fmla="*/ 18 w 36"/>
                <a:gd name="T3" fmla="*/ 0 h 12"/>
                <a:gd name="T4" fmla="*/ 6 w 36"/>
                <a:gd name="T5" fmla="*/ 0 h 12"/>
                <a:gd name="T6" fmla="*/ 0 w 36"/>
                <a:gd name="T7" fmla="*/ 2 h 12"/>
                <a:gd name="T8" fmla="*/ 0 w 36"/>
                <a:gd name="T9" fmla="*/ 2 h 12"/>
                <a:gd name="T10" fmla="*/ 0 w 36"/>
                <a:gd name="T11" fmla="*/ 6 h 12"/>
                <a:gd name="T12" fmla="*/ 2 w 36"/>
                <a:gd name="T13" fmla="*/ 8 h 12"/>
                <a:gd name="T14" fmla="*/ 10 w 36"/>
                <a:gd name="T15" fmla="*/ 10 h 12"/>
                <a:gd name="T16" fmla="*/ 26 w 36"/>
                <a:gd name="T17" fmla="*/ 12 h 12"/>
                <a:gd name="T18" fmla="*/ 26 w 36"/>
                <a:gd name="T19" fmla="*/ 12 h 12"/>
                <a:gd name="T20" fmla="*/ 32 w 36"/>
                <a:gd name="T21" fmla="*/ 12 h 12"/>
                <a:gd name="T22" fmla="*/ 32 w 36"/>
                <a:gd name="T23" fmla="*/ 12 h 12"/>
                <a:gd name="T24" fmla="*/ 34 w 36"/>
                <a:gd name="T25" fmla="*/ 12 h 12"/>
                <a:gd name="T26" fmla="*/ 36 w 36"/>
                <a:gd name="T27" fmla="*/ 10 h 12"/>
                <a:gd name="T28" fmla="*/ 36 w 36"/>
                <a:gd name="T29" fmla="*/ 10 h 12"/>
                <a:gd name="T30" fmla="*/ 36 w 36"/>
                <a:gd name="T31" fmla="*/ 4 h 12"/>
                <a:gd name="T32" fmla="*/ 32 w 36"/>
                <a:gd name="T33" fmla="*/ 2 h 12"/>
                <a:gd name="T34" fmla="*/ 26 w 36"/>
                <a:gd name="T35" fmla="*/ 0 h 12"/>
                <a:gd name="T36" fmla="*/ 18 w 36"/>
                <a:gd name="T3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6" h="12">
                  <a:moveTo>
                    <a:pt x="18" y="0"/>
                  </a:moveTo>
                  <a:lnTo>
                    <a:pt x="18" y="0"/>
                  </a:lnTo>
                  <a:lnTo>
                    <a:pt x="6" y="0"/>
                  </a:lnTo>
                  <a:lnTo>
                    <a:pt x="0" y="2"/>
                  </a:lnTo>
                  <a:lnTo>
                    <a:pt x="0" y="2"/>
                  </a:lnTo>
                  <a:lnTo>
                    <a:pt x="0" y="6"/>
                  </a:lnTo>
                  <a:lnTo>
                    <a:pt x="2" y="8"/>
                  </a:lnTo>
                  <a:lnTo>
                    <a:pt x="10" y="10"/>
                  </a:lnTo>
                  <a:lnTo>
                    <a:pt x="26" y="12"/>
                  </a:lnTo>
                  <a:lnTo>
                    <a:pt x="26" y="12"/>
                  </a:lnTo>
                  <a:lnTo>
                    <a:pt x="32" y="12"/>
                  </a:lnTo>
                  <a:lnTo>
                    <a:pt x="32" y="12"/>
                  </a:lnTo>
                  <a:lnTo>
                    <a:pt x="34" y="12"/>
                  </a:lnTo>
                  <a:lnTo>
                    <a:pt x="36" y="10"/>
                  </a:lnTo>
                  <a:lnTo>
                    <a:pt x="36" y="10"/>
                  </a:lnTo>
                  <a:lnTo>
                    <a:pt x="36" y="4"/>
                  </a:lnTo>
                  <a:lnTo>
                    <a:pt x="32" y="2"/>
                  </a:lnTo>
                  <a:lnTo>
                    <a:pt x="26" y="0"/>
                  </a:lnTo>
                  <a:lnTo>
                    <a:pt x="1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93" name="Freeform 178"/>
            <p:cNvSpPr>
              <a:spLocks/>
            </p:cNvSpPr>
            <p:nvPr/>
          </p:nvSpPr>
          <p:spPr bwMode="auto">
            <a:xfrm>
              <a:off x="4764" y="3228"/>
              <a:ext cx="34" cy="28"/>
            </a:xfrm>
            <a:custGeom>
              <a:avLst/>
              <a:gdLst>
                <a:gd name="T0" fmla="*/ 8 w 34"/>
                <a:gd name="T1" fmla="*/ 0 h 28"/>
                <a:gd name="T2" fmla="*/ 8 w 34"/>
                <a:gd name="T3" fmla="*/ 0 h 28"/>
                <a:gd name="T4" fmla="*/ 2 w 34"/>
                <a:gd name="T5" fmla="*/ 0 h 28"/>
                <a:gd name="T6" fmla="*/ 2 w 34"/>
                <a:gd name="T7" fmla="*/ 2 h 28"/>
                <a:gd name="T8" fmla="*/ 2 w 34"/>
                <a:gd name="T9" fmla="*/ 2 h 28"/>
                <a:gd name="T10" fmla="*/ 0 w 34"/>
                <a:gd name="T11" fmla="*/ 4 h 28"/>
                <a:gd name="T12" fmla="*/ 0 w 34"/>
                <a:gd name="T13" fmla="*/ 8 h 28"/>
                <a:gd name="T14" fmla="*/ 4 w 34"/>
                <a:gd name="T15" fmla="*/ 10 h 28"/>
                <a:gd name="T16" fmla="*/ 14 w 34"/>
                <a:gd name="T17" fmla="*/ 16 h 28"/>
                <a:gd name="T18" fmla="*/ 14 w 34"/>
                <a:gd name="T19" fmla="*/ 16 h 28"/>
                <a:gd name="T20" fmla="*/ 24 w 34"/>
                <a:gd name="T21" fmla="*/ 22 h 28"/>
                <a:gd name="T22" fmla="*/ 30 w 34"/>
                <a:gd name="T23" fmla="*/ 28 h 28"/>
                <a:gd name="T24" fmla="*/ 30 w 34"/>
                <a:gd name="T25" fmla="*/ 28 h 28"/>
                <a:gd name="T26" fmla="*/ 34 w 34"/>
                <a:gd name="T27" fmla="*/ 26 h 28"/>
                <a:gd name="T28" fmla="*/ 34 w 34"/>
                <a:gd name="T29" fmla="*/ 24 h 28"/>
                <a:gd name="T30" fmla="*/ 32 w 34"/>
                <a:gd name="T31" fmla="*/ 18 h 28"/>
                <a:gd name="T32" fmla="*/ 22 w 34"/>
                <a:gd name="T33" fmla="*/ 10 h 28"/>
                <a:gd name="T34" fmla="*/ 22 w 34"/>
                <a:gd name="T35" fmla="*/ 10 h 28"/>
                <a:gd name="T36" fmla="*/ 16 w 34"/>
                <a:gd name="T37" fmla="*/ 2 h 28"/>
                <a:gd name="T38" fmla="*/ 12 w 34"/>
                <a:gd name="T39" fmla="*/ 0 h 28"/>
                <a:gd name="T40" fmla="*/ 8 w 34"/>
                <a:gd name="T41"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4" h="28">
                  <a:moveTo>
                    <a:pt x="8" y="0"/>
                  </a:moveTo>
                  <a:lnTo>
                    <a:pt x="8" y="0"/>
                  </a:lnTo>
                  <a:lnTo>
                    <a:pt x="2" y="0"/>
                  </a:lnTo>
                  <a:lnTo>
                    <a:pt x="2" y="2"/>
                  </a:lnTo>
                  <a:lnTo>
                    <a:pt x="2" y="2"/>
                  </a:lnTo>
                  <a:lnTo>
                    <a:pt x="0" y="4"/>
                  </a:lnTo>
                  <a:lnTo>
                    <a:pt x="0" y="8"/>
                  </a:lnTo>
                  <a:lnTo>
                    <a:pt x="4" y="10"/>
                  </a:lnTo>
                  <a:lnTo>
                    <a:pt x="14" y="16"/>
                  </a:lnTo>
                  <a:lnTo>
                    <a:pt x="14" y="16"/>
                  </a:lnTo>
                  <a:lnTo>
                    <a:pt x="24" y="22"/>
                  </a:lnTo>
                  <a:lnTo>
                    <a:pt x="30" y="28"/>
                  </a:lnTo>
                  <a:lnTo>
                    <a:pt x="30" y="28"/>
                  </a:lnTo>
                  <a:lnTo>
                    <a:pt x="34" y="26"/>
                  </a:lnTo>
                  <a:lnTo>
                    <a:pt x="34" y="24"/>
                  </a:lnTo>
                  <a:lnTo>
                    <a:pt x="32" y="18"/>
                  </a:lnTo>
                  <a:lnTo>
                    <a:pt x="22" y="10"/>
                  </a:lnTo>
                  <a:lnTo>
                    <a:pt x="22" y="10"/>
                  </a:lnTo>
                  <a:lnTo>
                    <a:pt x="16" y="2"/>
                  </a:lnTo>
                  <a:lnTo>
                    <a:pt x="12" y="0"/>
                  </a:lnTo>
                  <a:lnTo>
                    <a:pt x="8"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94" name="Freeform 179"/>
            <p:cNvSpPr>
              <a:spLocks/>
            </p:cNvSpPr>
            <p:nvPr/>
          </p:nvSpPr>
          <p:spPr bwMode="auto">
            <a:xfrm>
              <a:off x="4764" y="3228"/>
              <a:ext cx="34" cy="28"/>
            </a:xfrm>
            <a:custGeom>
              <a:avLst/>
              <a:gdLst>
                <a:gd name="T0" fmla="*/ 8 w 34"/>
                <a:gd name="T1" fmla="*/ 0 h 28"/>
                <a:gd name="T2" fmla="*/ 8 w 34"/>
                <a:gd name="T3" fmla="*/ 0 h 28"/>
                <a:gd name="T4" fmla="*/ 2 w 34"/>
                <a:gd name="T5" fmla="*/ 0 h 28"/>
                <a:gd name="T6" fmla="*/ 2 w 34"/>
                <a:gd name="T7" fmla="*/ 2 h 28"/>
                <a:gd name="T8" fmla="*/ 2 w 34"/>
                <a:gd name="T9" fmla="*/ 2 h 28"/>
                <a:gd name="T10" fmla="*/ 0 w 34"/>
                <a:gd name="T11" fmla="*/ 4 h 28"/>
                <a:gd name="T12" fmla="*/ 0 w 34"/>
                <a:gd name="T13" fmla="*/ 8 h 28"/>
                <a:gd name="T14" fmla="*/ 4 w 34"/>
                <a:gd name="T15" fmla="*/ 10 h 28"/>
                <a:gd name="T16" fmla="*/ 14 w 34"/>
                <a:gd name="T17" fmla="*/ 16 h 28"/>
                <a:gd name="T18" fmla="*/ 14 w 34"/>
                <a:gd name="T19" fmla="*/ 16 h 28"/>
                <a:gd name="T20" fmla="*/ 24 w 34"/>
                <a:gd name="T21" fmla="*/ 22 h 28"/>
                <a:gd name="T22" fmla="*/ 30 w 34"/>
                <a:gd name="T23" fmla="*/ 28 h 28"/>
                <a:gd name="T24" fmla="*/ 30 w 34"/>
                <a:gd name="T25" fmla="*/ 28 h 28"/>
                <a:gd name="T26" fmla="*/ 34 w 34"/>
                <a:gd name="T27" fmla="*/ 26 h 28"/>
                <a:gd name="T28" fmla="*/ 34 w 34"/>
                <a:gd name="T29" fmla="*/ 24 h 28"/>
                <a:gd name="T30" fmla="*/ 32 w 34"/>
                <a:gd name="T31" fmla="*/ 18 h 28"/>
                <a:gd name="T32" fmla="*/ 22 w 34"/>
                <a:gd name="T33" fmla="*/ 10 h 28"/>
                <a:gd name="T34" fmla="*/ 22 w 34"/>
                <a:gd name="T35" fmla="*/ 10 h 28"/>
                <a:gd name="T36" fmla="*/ 16 w 34"/>
                <a:gd name="T37" fmla="*/ 2 h 28"/>
                <a:gd name="T38" fmla="*/ 12 w 34"/>
                <a:gd name="T39" fmla="*/ 0 h 28"/>
                <a:gd name="T40" fmla="*/ 8 w 34"/>
                <a:gd name="T41"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4" h="28">
                  <a:moveTo>
                    <a:pt x="8" y="0"/>
                  </a:moveTo>
                  <a:lnTo>
                    <a:pt x="8" y="0"/>
                  </a:lnTo>
                  <a:lnTo>
                    <a:pt x="2" y="0"/>
                  </a:lnTo>
                  <a:lnTo>
                    <a:pt x="2" y="2"/>
                  </a:lnTo>
                  <a:lnTo>
                    <a:pt x="2" y="2"/>
                  </a:lnTo>
                  <a:lnTo>
                    <a:pt x="0" y="4"/>
                  </a:lnTo>
                  <a:lnTo>
                    <a:pt x="0" y="8"/>
                  </a:lnTo>
                  <a:lnTo>
                    <a:pt x="4" y="10"/>
                  </a:lnTo>
                  <a:lnTo>
                    <a:pt x="14" y="16"/>
                  </a:lnTo>
                  <a:lnTo>
                    <a:pt x="14" y="16"/>
                  </a:lnTo>
                  <a:lnTo>
                    <a:pt x="24" y="22"/>
                  </a:lnTo>
                  <a:lnTo>
                    <a:pt x="30" y="28"/>
                  </a:lnTo>
                  <a:lnTo>
                    <a:pt x="30" y="28"/>
                  </a:lnTo>
                  <a:lnTo>
                    <a:pt x="34" y="26"/>
                  </a:lnTo>
                  <a:lnTo>
                    <a:pt x="34" y="24"/>
                  </a:lnTo>
                  <a:lnTo>
                    <a:pt x="32" y="18"/>
                  </a:lnTo>
                  <a:lnTo>
                    <a:pt x="22" y="10"/>
                  </a:lnTo>
                  <a:lnTo>
                    <a:pt x="22" y="10"/>
                  </a:lnTo>
                  <a:lnTo>
                    <a:pt x="16" y="2"/>
                  </a:lnTo>
                  <a:lnTo>
                    <a:pt x="12" y="0"/>
                  </a:lnTo>
                  <a:lnTo>
                    <a:pt x="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95" name="Freeform 180"/>
            <p:cNvSpPr>
              <a:spLocks/>
            </p:cNvSpPr>
            <p:nvPr/>
          </p:nvSpPr>
          <p:spPr bwMode="auto">
            <a:xfrm>
              <a:off x="4682" y="1752"/>
              <a:ext cx="26" cy="14"/>
            </a:xfrm>
            <a:custGeom>
              <a:avLst/>
              <a:gdLst>
                <a:gd name="T0" fmla="*/ 10 w 26"/>
                <a:gd name="T1" fmla="*/ 0 h 14"/>
                <a:gd name="T2" fmla="*/ 10 w 26"/>
                <a:gd name="T3" fmla="*/ 0 h 14"/>
                <a:gd name="T4" fmla="*/ 0 w 26"/>
                <a:gd name="T5" fmla="*/ 0 h 14"/>
                <a:gd name="T6" fmla="*/ 0 w 26"/>
                <a:gd name="T7" fmla="*/ 0 h 14"/>
                <a:gd name="T8" fmla="*/ 2 w 26"/>
                <a:gd name="T9" fmla="*/ 2 h 14"/>
                <a:gd name="T10" fmla="*/ 4 w 26"/>
                <a:gd name="T11" fmla="*/ 4 h 14"/>
                <a:gd name="T12" fmla="*/ 10 w 26"/>
                <a:gd name="T13" fmla="*/ 4 h 14"/>
                <a:gd name="T14" fmla="*/ 10 w 26"/>
                <a:gd name="T15" fmla="*/ 4 h 14"/>
                <a:gd name="T16" fmla="*/ 12 w 26"/>
                <a:gd name="T17" fmla="*/ 6 h 14"/>
                <a:gd name="T18" fmla="*/ 14 w 26"/>
                <a:gd name="T19" fmla="*/ 8 h 14"/>
                <a:gd name="T20" fmla="*/ 16 w 26"/>
                <a:gd name="T21" fmla="*/ 12 h 14"/>
                <a:gd name="T22" fmla="*/ 16 w 26"/>
                <a:gd name="T23" fmla="*/ 12 h 14"/>
                <a:gd name="T24" fmla="*/ 20 w 26"/>
                <a:gd name="T25" fmla="*/ 14 h 14"/>
                <a:gd name="T26" fmla="*/ 20 w 26"/>
                <a:gd name="T27" fmla="*/ 14 h 14"/>
                <a:gd name="T28" fmla="*/ 24 w 26"/>
                <a:gd name="T29" fmla="*/ 14 h 14"/>
                <a:gd name="T30" fmla="*/ 26 w 26"/>
                <a:gd name="T31" fmla="*/ 12 h 14"/>
                <a:gd name="T32" fmla="*/ 26 w 26"/>
                <a:gd name="T33" fmla="*/ 12 h 14"/>
                <a:gd name="T34" fmla="*/ 26 w 26"/>
                <a:gd name="T35" fmla="*/ 8 h 14"/>
                <a:gd name="T36" fmla="*/ 24 w 26"/>
                <a:gd name="T37" fmla="*/ 6 h 14"/>
                <a:gd name="T38" fmla="*/ 18 w 26"/>
                <a:gd name="T39" fmla="*/ 0 h 14"/>
                <a:gd name="T40" fmla="*/ 18 w 26"/>
                <a:gd name="T41" fmla="*/ 0 h 14"/>
                <a:gd name="T42" fmla="*/ 10 w 26"/>
                <a:gd name="T43"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6" h="14">
                  <a:moveTo>
                    <a:pt x="10" y="0"/>
                  </a:moveTo>
                  <a:lnTo>
                    <a:pt x="10" y="0"/>
                  </a:lnTo>
                  <a:lnTo>
                    <a:pt x="0" y="0"/>
                  </a:lnTo>
                  <a:lnTo>
                    <a:pt x="0" y="0"/>
                  </a:lnTo>
                  <a:lnTo>
                    <a:pt x="2" y="2"/>
                  </a:lnTo>
                  <a:lnTo>
                    <a:pt x="4" y="4"/>
                  </a:lnTo>
                  <a:lnTo>
                    <a:pt x="10" y="4"/>
                  </a:lnTo>
                  <a:lnTo>
                    <a:pt x="10" y="4"/>
                  </a:lnTo>
                  <a:lnTo>
                    <a:pt x="12" y="6"/>
                  </a:lnTo>
                  <a:lnTo>
                    <a:pt x="14" y="8"/>
                  </a:lnTo>
                  <a:lnTo>
                    <a:pt x="16" y="12"/>
                  </a:lnTo>
                  <a:lnTo>
                    <a:pt x="16" y="12"/>
                  </a:lnTo>
                  <a:lnTo>
                    <a:pt x="20" y="14"/>
                  </a:lnTo>
                  <a:lnTo>
                    <a:pt x="20" y="14"/>
                  </a:lnTo>
                  <a:lnTo>
                    <a:pt x="24" y="14"/>
                  </a:lnTo>
                  <a:lnTo>
                    <a:pt x="26" y="12"/>
                  </a:lnTo>
                  <a:lnTo>
                    <a:pt x="26" y="12"/>
                  </a:lnTo>
                  <a:lnTo>
                    <a:pt x="26" y="8"/>
                  </a:lnTo>
                  <a:lnTo>
                    <a:pt x="24" y="6"/>
                  </a:lnTo>
                  <a:lnTo>
                    <a:pt x="18" y="0"/>
                  </a:lnTo>
                  <a:lnTo>
                    <a:pt x="18" y="0"/>
                  </a:lnTo>
                  <a:lnTo>
                    <a:pt x="10"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96" name="Freeform 181"/>
            <p:cNvSpPr>
              <a:spLocks/>
            </p:cNvSpPr>
            <p:nvPr/>
          </p:nvSpPr>
          <p:spPr bwMode="auto">
            <a:xfrm>
              <a:off x="4682" y="1752"/>
              <a:ext cx="26" cy="14"/>
            </a:xfrm>
            <a:custGeom>
              <a:avLst/>
              <a:gdLst>
                <a:gd name="T0" fmla="*/ 10 w 26"/>
                <a:gd name="T1" fmla="*/ 0 h 14"/>
                <a:gd name="T2" fmla="*/ 10 w 26"/>
                <a:gd name="T3" fmla="*/ 0 h 14"/>
                <a:gd name="T4" fmla="*/ 0 w 26"/>
                <a:gd name="T5" fmla="*/ 0 h 14"/>
                <a:gd name="T6" fmla="*/ 0 w 26"/>
                <a:gd name="T7" fmla="*/ 0 h 14"/>
                <a:gd name="T8" fmla="*/ 2 w 26"/>
                <a:gd name="T9" fmla="*/ 2 h 14"/>
                <a:gd name="T10" fmla="*/ 4 w 26"/>
                <a:gd name="T11" fmla="*/ 4 h 14"/>
                <a:gd name="T12" fmla="*/ 10 w 26"/>
                <a:gd name="T13" fmla="*/ 4 h 14"/>
                <a:gd name="T14" fmla="*/ 10 w 26"/>
                <a:gd name="T15" fmla="*/ 4 h 14"/>
                <a:gd name="T16" fmla="*/ 12 w 26"/>
                <a:gd name="T17" fmla="*/ 6 h 14"/>
                <a:gd name="T18" fmla="*/ 14 w 26"/>
                <a:gd name="T19" fmla="*/ 8 h 14"/>
                <a:gd name="T20" fmla="*/ 16 w 26"/>
                <a:gd name="T21" fmla="*/ 12 h 14"/>
                <a:gd name="T22" fmla="*/ 16 w 26"/>
                <a:gd name="T23" fmla="*/ 12 h 14"/>
                <a:gd name="T24" fmla="*/ 20 w 26"/>
                <a:gd name="T25" fmla="*/ 14 h 14"/>
                <a:gd name="T26" fmla="*/ 20 w 26"/>
                <a:gd name="T27" fmla="*/ 14 h 14"/>
                <a:gd name="T28" fmla="*/ 24 w 26"/>
                <a:gd name="T29" fmla="*/ 14 h 14"/>
                <a:gd name="T30" fmla="*/ 26 w 26"/>
                <a:gd name="T31" fmla="*/ 12 h 14"/>
                <a:gd name="T32" fmla="*/ 26 w 26"/>
                <a:gd name="T33" fmla="*/ 12 h 14"/>
                <a:gd name="T34" fmla="*/ 26 w 26"/>
                <a:gd name="T35" fmla="*/ 8 h 14"/>
                <a:gd name="T36" fmla="*/ 24 w 26"/>
                <a:gd name="T37" fmla="*/ 6 h 14"/>
                <a:gd name="T38" fmla="*/ 18 w 26"/>
                <a:gd name="T39" fmla="*/ 0 h 14"/>
                <a:gd name="T40" fmla="*/ 18 w 26"/>
                <a:gd name="T41" fmla="*/ 0 h 14"/>
                <a:gd name="T42" fmla="*/ 10 w 26"/>
                <a:gd name="T43"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6" h="14">
                  <a:moveTo>
                    <a:pt x="10" y="0"/>
                  </a:moveTo>
                  <a:lnTo>
                    <a:pt x="10" y="0"/>
                  </a:lnTo>
                  <a:lnTo>
                    <a:pt x="0" y="0"/>
                  </a:lnTo>
                  <a:lnTo>
                    <a:pt x="0" y="0"/>
                  </a:lnTo>
                  <a:lnTo>
                    <a:pt x="2" y="2"/>
                  </a:lnTo>
                  <a:lnTo>
                    <a:pt x="4" y="4"/>
                  </a:lnTo>
                  <a:lnTo>
                    <a:pt x="10" y="4"/>
                  </a:lnTo>
                  <a:lnTo>
                    <a:pt x="10" y="4"/>
                  </a:lnTo>
                  <a:lnTo>
                    <a:pt x="12" y="6"/>
                  </a:lnTo>
                  <a:lnTo>
                    <a:pt x="14" y="8"/>
                  </a:lnTo>
                  <a:lnTo>
                    <a:pt x="16" y="12"/>
                  </a:lnTo>
                  <a:lnTo>
                    <a:pt x="16" y="12"/>
                  </a:lnTo>
                  <a:lnTo>
                    <a:pt x="20" y="14"/>
                  </a:lnTo>
                  <a:lnTo>
                    <a:pt x="20" y="14"/>
                  </a:lnTo>
                  <a:lnTo>
                    <a:pt x="24" y="14"/>
                  </a:lnTo>
                  <a:lnTo>
                    <a:pt x="26" y="12"/>
                  </a:lnTo>
                  <a:lnTo>
                    <a:pt x="26" y="12"/>
                  </a:lnTo>
                  <a:lnTo>
                    <a:pt x="26" y="8"/>
                  </a:lnTo>
                  <a:lnTo>
                    <a:pt x="24" y="6"/>
                  </a:lnTo>
                  <a:lnTo>
                    <a:pt x="18" y="0"/>
                  </a:lnTo>
                  <a:lnTo>
                    <a:pt x="18" y="0"/>
                  </a:lnTo>
                  <a:lnTo>
                    <a:pt x="1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97" name="Freeform 182"/>
            <p:cNvSpPr>
              <a:spLocks/>
            </p:cNvSpPr>
            <p:nvPr/>
          </p:nvSpPr>
          <p:spPr bwMode="auto">
            <a:xfrm>
              <a:off x="4744" y="1722"/>
              <a:ext cx="72" cy="78"/>
            </a:xfrm>
            <a:custGeom>
              <a:avLst/>
              <a:gdLst>
                <a:gd name="T0" fmla="*/ 40 w 72"/>
                <a:gd name="T1" fmla="*/ 2 h 78"/>
                <a:gd name="T2" fmla="*/ 38 w 72"/>
                <a:gd name="T3" fmla="*/ 0 h 78"/>
                <a:gd name="T4" fmla="*/ 36 w 72"/>
                <a:gd name="T5" fmla="*/ 2 h 78"/>
                <a:gd name="T6" fmla="*/ 32 w 72"/>
                <a:gd name="T7" fmla="*/ 10 h 78"/>
                <a:gd name="T8" fmla="*/ 26 w 72"/>
                <a:gd name="T9" fmla="*/ 12 h 78"/>
                <a:gd name="T10" fmla="*/ 22 w 72"/>
                <a:gd name="T11" fmla="*/ 14 h 78"/>
                <a:gd name="T12" fmla="*/ 18 w 72"/>
                <a:gd name="T13" fmla="*/ 26 h 78"/>
                <a:gd name="T14" fmla="*/ 16 w 72"/>
                <a:gd name="T15" fmla="*/ 36 h 78"/>
                <a:gd name="T16" fmla="*/ 10 w 72"/>
                <a:gd name="T17" fmla="*/ 40 h 78"/>
                <a:gd name="T18" fmla="*/ 8 w 72"/>
                <a:gd name="T19" fmla="*/ 46 h 78"/>
                <a:gd name="T20" fmla="*/ 6 w 72"/>
                <a:gd name="T21" fmla="*/ 58 h 78"/>
                <a:gd name="T22" fmla="*/ 2 w 72"/>
                <a:gd name="T23" fmla="*/ 62 h 78"/>
                <a:gd name="T24" fmla="*/ 0 w 72"/>
                <a:gd name="T25" fmla="*/ 66 h 78"/>
                <a:gd name="T26" fmla="*/ 0 w 72"/>
                <a:gd name="T27" fmla="*/ 70 h 78"/>
                <a:gd name="T28" fmla="*/ 6 w 72"/>
                <a:gd name="T29" fmla="*/ 74 h 78"/>
                <a:gd name="T30" fmla="*/ 8 w 72"/>
                <a:gd name="T31" fmla="*/ 74 h 78"/>
                <a:gd name="T32" fmla="*/ 18 w 72"/>
                <a:gd name="T33" fmla="*/ 72 h 78"/>
                <a:gd name="T34" fmla="*/ 28 w 72"/>
                <a:gd name="T35" fmla="*/ 70 h 78"/>
                <a:gd name="T36" fmla="*/ 36 w 72"/>
                <a:gd name="T37" fmla="*/ 72 h 78"/>
                <a:gd name="T38" fmla="*/ 54 w 72"/>
                <a:gd name="T39" fmla="*/ 78 h 78"/>
                <a:gd name="T40" fmla="*/ 60 w 72"/>
                <a:gd name="T41" fmla="*/ 78 h 78"/>
                <a:gd name="T42" fmla="*/ 64 w 72"/>
                <a:gd name="T43" fmla="*/ 72 h 78"/>
                <a:gd name="T44" fmla="*/ 66 w 72"/>
                <a:gd name="T45" fmla="*/ 68 h 78"/>
                <a:gd name="T46" fmla="*/ 72 w 72"/>
                <a:gd name="T47" fmla="*/ 62 h 78"/>
                <a:gd name="T48" fmla="*/ 72 w 72"/>
                <a:gd name="T49" fmla="*/ 58 h 78"/>
                <a:gd name="T50" fmla="*/ 68 w 72"/>
                <a:gd name="T51" fmla="*/ 40 h 78"/>
                <a:gd name="T52" fmla="*/ 62 w 72"/>
                <a:gd name="T53" fmla="*/ 38 h 78"/>
                <a:gd name="T54" fmla="*/ 58 w 72"/>
                <a:gd name="T55" fmla="*/ 40 h 78"/>
                <a:gd name="T56" fmla="*/ 50 w 72"/>
                <a:gd name="T57" fmla="*/ 42 h 78"/>
                <a:gd name="T58" fmla="*/ 44 w 72"/>
                <a:gd name="T59" fmla="*/ 38 h 78"/>
                <a:gd name="T60" fmla="*/ 44 w 72"/>
                <a:gd name="T61" fmla="*/ 34 h 78"/>
                <a:gd name="T62" fmla="*/ 40 w 72"/>
                <a:gd name="T63" fmla="*/ 32 h 78"/>
                <a:gd name="T64" fmla="*/ 38 w 72"/>
                <a:gd name="T65" fmla="*/ 32 h 78"/>
                <a:gd name="T66" fmla="*/ 30 w 72"/>
                <a:gd name="T67" fmla="*/ 32 h 78"/>
                <a:gd name="T68" fmla="*/ 30 w 72"/>
                <a:gd name="T69" fmla="*/ 24 h 78"/>
                <a:gd name="T70" fmla="*/ 34 w 72"/>
                <a:gd name="T71" fmla="*/ 20 h 78"/>
                <a:gd name="T72" fmla="*/ 36 w 72"/>
                <a:gd name="T73" fmla="*/ 18 h 78"/>
                <a:gd name="T74" fmla="*/ 42 w 72"/>
                <a:gd name="T75" fmla="*/ 4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2" h="78">
                  <a:moveTo>
                    <a:pt x="40" y="0"/>
                  </a:moveTo>
                  <a:lnTo>
                    <a:pt x="40" y="2"/>
                  </a:lnTo>
                  <a:lnTo>
                    <a:pt x="40" y="2"/>
                  </a:lnTo>
                  <a:lnTo>
                    <a:pt x="38" y="0"/>
                  </a:lnTo>
                  <a:lnTo>
                    <a:pt x="38" y="0"/>
                  </a:lnTo>
                  <a:lnTo>
                    <a:pt x="36" y="2"/>
                  </a:lnTo>
                  <a:lnTo>
                    <a:pt x="34" y="4"/>
                  </a:lnTo>
                  <a:lnTo>
                    <a:pt x="32" y="10"/>
                  </a:lnTo>
                  <a:lnTo>
                    <a:pt x="32" y="10"/>
                  </a:lnTo>
                  <a:lnTo>
                    <a:pt x="26" y="12"/>
                  </a:lnTo>
                  <a:lnTo>
                    <a:pt x="22" y="14"/>
                  </a:lnTo>
                  <a:lnTo>
                    <a:pt x="22" y="14"/>
                  </a:lnTo>
                  <a:lnTo>
                    <a:pt x="20" y="20"/>
                  </a:lnTo>
                  <a:lnTo>
                    <a:pt x="18" y="26"/>
                  </a:lnTo>
                  <a:lnTo>
                    <a:pt x="18" y="30"/>
                  </a:lnTo>
                  <a:lnTo>
                    <a:pt x="16" y="36"/>
                  </a:lnTo>
                  <a:lnTo>
                    <a:pt x="16" y="36"/>
                  </a:lnTo>
                  <a:lnTo>
                    <a:pt x="10" y="40"/>
                  </a:lnTo>
                  <a:lnTo>
                    <a:pt x="8" y="46"/>
                  </a:lnTo>
                  <a:lnTo>
                    <a:pt x="8" y="46"/>
                  </a:lnTo>
                  <a:lnTo>
                    <a:pt x="8" y="52"/>
                  </a:lnTo>
                  <a:lnTo>
                    <a:pt x="6" y="58"/>
                  </a:lnTo>
                  <a:lnTo>
                    <a:pt x="6" y="58"/>
                  </a:lnTo>
                  <a:lnTo>
                    <a:pt x="2" y="62"/>
                  </a:lnTo>
                  <a:lnTo>
                    <a:pt x="0" y="64"/>
                  </a:lnTo>
                  <a:lnTo>
                    <a:pt x="0" y="66"/>
                  </a:lnTo>
                  <a:lnTo>
                    <a:pt x="0" y="66"/>
                  </a:lnTo>
                  <a:lnTo>
                    <a:pt x="0" y="70"/>
                  </a:lnTo>
                  <a:lnTo>
                    <a:pt x="0" y="72"/>
                  </a:lnTo>
                  <a:lnTo>
                    <a:pt x="6" y="74"/>
                  </a:lnTo>
                  <a:lnTo>
                    <a:pt x="6" y="74"/>
                  </a:lnTo>
                  <a:lnTo>
                    <a:pt x="8" y="74"/>
                  </a:lnTo>
                  <a:lnTo>
                    <a:pt x="8" y="74"/>
                  </a:lnTo>
                  <a:lnTo>
                    <a:pt x="18" y="72"/>
                  </a:lnTo>
                  <a:lnTo>
                    <a:pt x="28" y="70"/>
                  </a:lnTo>
                  <a:lnTo>
                    <a:pt x="28" y="70"/>
                  </a:lnTo>
                  <a:lnTo>
                    <a:pt x="36" y="72"/>
                  </a:lnTo>
                  <a:lnTo>
                    <a:pt x="36" y="72"/>
                  </a:lnTo>
                  <a:lnTo>
                    <a:pt x="44" y="76"/>
                  </a:lnTo>
                  <a:lnTo>
                    <a:pt x="54" y="78"/>
                  </a:lnTo>
                  <a:lnTo>
                    <a:pt x="54" y="78"/>
                  </a:lnTo>
                  <a:lnTo>
                    <a:pt x="60" y="78"/>
                  </a:lnTo>
                  <a:lnTo>
                    <a:pt x="60" y="78"/>
                  </a:lnTo>
                  <a:lnTo>
                    <a:pt x="64" y="72"/>
                  </a:lnTo>
                  <a:lnTo>
                    <a:pt x="66" y="68"/>
                  </a:lnTo>
                  <a:lnTo>
                    <a:pt x="66" y="68"/>
                  </a:lnTo>
                  <a:lnTo>
                    <a:pt x="72" y="64"/>
                  </a:lnTo>
                  <a:lnTo>
                    <a:pt x="72" y="62"/>
                  </a:lnTo>
                  <a:lnTo>
                    <a:pt x="72" y="58"/>
                  </a:lnTo>
                  <a:lnTo>
                    <a:pt x="72" y="58"/>
                  </a:lnTo>
                  <a:lnTo>
                    <a:pt x="70" y="46"/>
                  </a:lnTo>
                  <a:lnTo>
                    <a:pt x="68" y="40"/>
                  </a:lnTo>
                  <a:lnTo>
                    <a:pt x="62" y="38"/>
                  </a:lnTo>
                  <a:lnTo>
                    <a:pt x="62" y="38"/>
                  </a:lnTo>
                  <a:lnTo>
                    <a:pt x="58" y="40"/>
                  </a:lnTo>
                  <a:lnTo>
                    <a:pt x="58" y="40"/>
                  </a:lnTo>
                  <a:lnTo>
                    <a:pt x="50" y="42"/>
                  </a:lnTo>
                  <a:lnTo>
                    <a:pt x="50" y="42"/>
                  </a:lnTo>
                  <a:lnTo>
                    <a:pt x="46" y="40"/>
                  </a:lnTo>
                  <a:lnTo>
                    <a:pt x="44" y="38"/>
                  </a:lnTo>
                  <a:lnTo>
                    <a:pt x="44" y="38"/>
                  </a:lnTo>
                  <a:lnTo>
                    <a:pt x="44" y="34"/>
                  </a:lnTo>
                  <a:lnTo>
                    <a:pt x="40" y="32"/>
                  </a:lnTo>
                  <a:lnTo>
                    <a:pt x="40" y="32"/>
                  </a:lnTo>
                  <a:lnTo>
                    <a:pt x="38" y="32"/>
                  </a:lnTo>
                  <a:lnTo>
                    <a:pt x="38" y="32"/>
                  </a:lnTo>
                  <a:lnTo>
                    <a:pt x="30" y="32"/>
                  </a:lnTo>
                  <a:lnTo>
                    <a:pt x="30" y="32"/>
                  </a:lnTo>
                  <a:lnTo>
                    <a:pt x="30" y="28"/>
                  </a:lnTo>
                  <a:lnTo>
                    <a:pt x="30" y="24"/>
                  </a:lnTo>
                  <a:lnTo>
                    <a:pt x="30" y="24"/>
                  </a:lnTo>
                  <a:lnTo>
                    <a:pt x="34" y="20"/>
                  </a:lnTo>
                  <a:lnTo>
                    <a:pt x="36" y="18"/>
                  </a:lnTo>
                  <a:lnTo>
                    <a:pt x="36" y="18"/>
                  </a:lnTo>
                  <a:lnTo>
                    <a:pt x="40" y="10"/>
                  </a:lnTo>
                  <a:lnTo>
                    <a:pt x="42" y="4"/>
                  </a:lnTo>
                  <a:lnTo>
                    <a:pt x="40"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98" name="Freeform 183"/>
            <p:cNvSpPr>
              <a:spLocks/>
            </p:cNvSpPr>
            <p:nvPr/>
          </p:nvSpPr>
          <p:spPr bwMode="auto">
            <a:xfrm>
              <a:off x="4744" y="1722"/>
              <a:ext cx="72" cy="78"/>
            </a:xfrm>
            <a:custGeom>
              <a:avLst/>
              <a:gdLst>
                <a:gd name="T0" fmla="*/ 40 w 72"/>
                <a:gd name="T1" fmla="*/ 2 h 78"/>
                <a:gd name="T2" fmla="*/ 38 w 72"/>
                <a:gd name="T3" fmla="*/ 0 h 78"/>
                <a:gd name="T4" fmla="*/ 36 w 72"/>
                <a:gd name="T5" fmla="*/ 2 h 78"/>
                <a:gd name="T6" fmla="*/ 32 w 72"/>
                <a:gd name="T7" fmla="*/ 10 h 78"/>
                <a:gd name="T8" fmla="*/ 26 w 72"/>
                <a:gd name="T9" fmla="*/ 12 h 78"/>
                <a:gd name="T10" fmla="*/ 22 w 72"/>
                <a:gd name="T11" fmla="*/ 14 h 78"/>
                <a:gd name="T12" fmla="*/ 18 w 72"/>
                <a:gd name="T13" fmla="*/ 26 h 78"/>
                <a:gd name="T14" fmla="*/ 16 w 72"/>
                <a:gd name="T15" fmla="*/ 36 h 78"/>
                <a:gd name="T16" fmla="*/ 10 w 72"/>
                <a:gd name="T17" fmla="*/ 40 h 78"/>
                <a:gd name="T18" fmla="*/ 8 w 72"/>
                <a:gd name="T19" fmla="*/ 46 h 78"/>
                <a:gd name="T20" fmla="*/ 6 w 72"/>
                <a:gd name="T21" fmla="*/ 58 h 78"/>
                <a:gd name="T22" fmla="*/ 2 w 72"/>
                <a:gd name="T23" fmla="*/ 62 h 78"/>
                <a:gd name="T24" fmla="*/ 0 w 72"/>
                <a:gd name="T25" fmla="*/ 66 h 78"/>
                <a:gd name="T26" fmla="*/ 0 w 72"/>
                <a:gd name="T27" fmla="*/ 70 h 78"/>
                <a:gd name="T28" fmla="*/ 6 w 72"/>
                <a:gd name="T29" fmla="*/ 74 h 78"/>
                <a:gd name="T30" fmla="*/ 8 w 72"/>
                <a:gd name="T31" fmla="*/ 74 h 78"/>
                <a:gd name="T32" fmla="*/ 18 w 72"/>
                <a:gd name="T33" fmla="*/ 72 h 78"/>
                <a:gd name="T34" fmla="*/ 28 w 72"/>
                <a:gd name="T35" fmla="*/ 70 h 78"/>
                <a:gd name="T36" fmla="*/ 36 w 72"/>
                <a:gd name="T37" fmla="*/ 72 h 78"/>
                <a:gd name="T38" fmla="*/ 54 w 72"/>
                <a:gd name="T39" fmla="*/ 78 h 78"/>
                <a:gd name="T40" fmla="*/ 60 w 72"/>
                <a:gd name="T41" fmla="*/ 78 h 78"/>
                <a:gd name="T42" fmla="*/ 64 w 72"/>
                <a:gd name="T43" fmla="*/ 72 h 78"/>
                <a:gd name="T44" fmla="*/ 66 w 72"/>
                <a:gd name="T45" fmla="*/ 68 h 78"/>
                <a:gd name="T46" fmla="*/ 72 w 72"/>
                <a:gd name="T47" fmla="*/ 62 h 78"/>
                <a:gd name="T48" fmla="*/ 72 w 72"/>
                <a:gd name="T49" fmla="*/ 58 h 78"/>
                <a:gd name="T50" fmla="*/ 68 w 72"/>
                <a:gd name="T51" fmla="*/ 40 h 78"/>
                <a:gd name="T52" fmla="*/ 62 w 72"/>
                <a:gd name="T53" fmla="*/ 38 h 78"/>
                <a:gd name="T54" fmla="*/ 58 w 72"/>
                <a:gd name="T55" fmla="*/ 40 h 78"/>
                <a:gd name="T56" fmla="*/ 50 w 72"/>
                <a:gd name="T57" fmla="*/ 42 h 78"/>
                <a:gd name="T58" fmla="*/ 44 w 72"/>
                <a:gd name="T59" fmla="*/ 38 h 78"/>
                <a:gd name="T60" fmla="*/ 44 w 72"/>
                <a:gd name="T61" fmla="*/ 34 h 78"/>
                <a:gd name="T62" fmla="*/ 40 w 72"/>
                <a:gd name="T63" fmla="*/ 32 h 78"/>
                <a:gd name="T64" fmla="*/ 38 w 72"/>
                <a:gd name="T65" fmla="*/ 32 h 78"/>
                <a:gd name="T66" fmla="*/ 30 w 72"/>
                <a:gd name="T67" fmla="*/ 32 h 78"/>
                <a:gd name="T68" fmla="*/ 30 w 72"/>
                <a:gd name="T69" fmla="*/ 24 h 78"/>
                <a:gd name="T70" fmla="*/ 34 w 72"/>
                <a:gd name="T71" fmla="*/ 20 h 78"/>
                <a:gd name="T72" fmla="*/ 36 w 72"/>
                <a:gd name="T73" fmla="*/ 18 h 78"/>
                <a:gd name="T74" fmla="*/ 42 w 72"/>
                <a:gd name="T75" fmla="*/ 4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2" h="78">
                  <a:moveTo>
                    <a:pt x="40" y="0"/>
                  </a:moveTo>
                  <a:lnTo>
                    <a:pt x="40" y="2"/>
                  </a:lnTo>
                  <a:lnTo>
                    <a:pt x="40" y="2"/>
                  </a:lnTo>
                  <a:lnTo>
                    <a:pt x="38" y="0"/>
                  </a:lnTo>
                  <a:lnTo>
                    <a:pt x="38" y="0"/>
                  </a:lnTo>
                  <a:lnTo>
                    <a:pt x="36" y="2"/>
                  </a:lnTo>
                  <a:lnTo>
                    <a:pt x="34" y="4"/>
                  </a:lnTo>
                  <a:lnTo>
                    <a:pt x="32" y="10"/>
                  </a:lnTo>
                  <a:lnTo>
                    <a:pt x="32" y="10"/>
                  </a:lnTo>
                  <a:lnTo>
                    <a:pt x="26" y="12"/>
                  </a:lnTo>
                  <a:lnTo>
                    <a:pt x="22" y="14"/>
                  </a:lnTo>
                  <a:lnTo>
                    <a:pt x="22" y="14"/>
                  </a:lnTo>
                  <a:lnTo>
                    <a:pt x="20" y="20"/>
                  </a:lnTo>
                  <a:lnTo>
                    <a:pt x="18" y="26"/>
                  </a:lnTo>
                  <a:lnTo>
                    <a:pt x="18" y="30"/>
                  </a:lnTo>
                  <a:lnTo>
                    <a:pt x="16" y="36"/>
                  </a:lnTo>
                  <a:lnTo>
                    <a:pt x="16" y="36"/>
                  </a:lnTo>
                  <a:lnTo>
                    <a:pt x="10" y="40"/>
                  </a:lnTo>
                  <a:lnTo>
                    <a:pt x="8" y="46"/>
                  </a:lnTo>
                  <a:lnTo>
                    <a:pt x="8" y="46"/>
                  </a:lnTo>
                  <a:lnTo>
                    <a:pt x="8" y="52"/>
                  </a:lnTo>
                  <a:lnTo>
                    <a:pt x="6" y="58"/>
                  </a:lnTo>
                  <a:lnTo>
                    <a:pt x="6" y="58"/>
                  </a:lnTo>
                  <a:lnTo>
                    <a:pt x="2" y="62"/>
                  </a:lnTo>
                  <a:lnTo>
                    <a:pt x="0" y="64"/>
                  </a:lnTo>
                  <a:lnTo>
                    <a:pt x="0" y="66"/>
                  </a:lnTo>
                  <a:lnTo>
                    <a:pt x="0" y="66"/>
                  </a:lnTo>
                  <a:lnTo>
                    <a:pt x="0" y="70"/>
                  </a:lnTo>
                  <a:lnTo>
                    <a:pt x="0" y="72"/>
                  </a:lnTo>
                  <a:lnTo>
                    <a:pt x="6" y="74"/>
                  </a:lnTo>
                  <a:lnTo>
                    <a:pt x="6" y="74"/>
                  </a:lnTo>
                  <a:lnTo>
                    <a:pt x="8" y="74"/>
                  </a:lnTo>
                  <a:lnTo>
                    <a:pt x="8" y="74"/>
                  </a:lnTo>
                  <a:lnTo>
                    <a:pt x="18" y="72"/>
                  </a:lnTo>
                  <a:lnTo>
                    <a:pt x="28" y="70"/>
                  </a:lnTo>
                  <a:lnTo>
                    <a:pt x="28" y="70"/>
                  </a:lnTo>
                  <a:lnTo>
                    <a:pt x="36" y="72"/>
                  </a:lnTo>
                  <a:lnTo>
                    <a:pt x="36" y="72"/>
                  </a:lnTo>
                  <a:lnTo>
                    <a:pt x="44" y="76"/>
                  </a:lnTo>
                  <a:lnTo>
                    <a:pt x="54" y="78"/>
                  </a:lnTo>
                  <a:lnTo>
                    <a:pt x="54" y="78"/>
                  </a:lnTo>
                  <a:lnTo>
                    <a:pt x="60" y="78"/>
                  </a:lnTo>
                  <a:lnTo>
                    <a:pt x="60" y="78"/>
                  </a:lnTo>
                  <a:lnTo>
                    <a:pt x="64" y="72"/>
                  </a:lnTo>
                  <a:lnTo>
                    <a:pt x="66" y="68"/>
                  </a:lnTo>
                  <a:lnTo>
                    <a:pt x="66" y="68"/>
                  </a:lnTo>
                  <a:lnTo>
                    <a:pt x="72" y="64"/>
                  </a:lnTo>
                  <a:lnTo>
                    <a:pt x="72" y="62"/>
                  </a:lnTo>
                  <a:lnTo>
                    <a:pt x="72" y="58"/>
                  </a:lnTo>
                  <a:lnTo>
                    <a:pt x="72" y="58"/>
                  </a:lnTo>
                  <a:lnTo>
                    <a:pt x="70" y="46"/>
                  </a:lnTo>
                  <a:lnTo>
                    <a:pt x="68" y="40"/>
                  </a:lnTo>
                  <a:lnTo>
                    <a:pt x="62" y="38"/>
                  </a:lnTo>
                  <a:lnTo>
                    <a:pt x="62" y="38"/>
                  </a:lnTo>
                  <a:lnTo>
                    <a:pt x="58" y="40"/>
                  </a:lnTo>
                  <a:lnTo>
                    <a:pt x="58" y="40"/>
                  </a:lnTo>
                  <a:lnTo>
                    <a:pt x="50" y="42"/>
                  </a:lnTo>
                  <a:lnTo>
                    <a:pt x="50" y="42"/>
                  </a:lnTo>
                  <a:lnTo>
                    <a:pt x="46" y="40"/>
                  </a:lnTo>
                  <a:lnTo>
                    <a:pt x="44" y="38"/>
                  </a:lnTo>
                  <a:lnTo>
                    <a:pt x="44" y="38"/>
                  </a:lnTo>
                  <a:lnTo>
                    <a:pt x="44" y="34"/>
                  </a:lnTo>
                  <a:lnTo>
                    <a:pt x="40" y="32"/>
                  </a:lnTo>
                  <a:lnTo>
                    <a:pt x="40" y="32"/>
                  </a:lnTo>
                  <a:lnTo>
                    <a:pt x="38" y="32"/>
                  </a:lnTo>
                  <a:lnTo>
                    <a:pt x="38" y="32"/>
                  </a:lnTo>
                  <a:lnTo>
                    <a:pt x="30" y="32"/>
                  </a:lnTo>
                  <a:lnTo>
                    <a:pt x="30" y="32"/>
                  </a:lnTo>
                  <a:lnTo>
                    <a:pt x="30" y="28"/>
                  </a:lnTo>
                  <a:lnTo>
                    <a:pt x="30" y="24"/>
                  </a:lnTo>
                  <a:lnTo>
                    <a:pt x="30" y="24"/>
                  </a:lnTo>
                  <a:lnTo>
                    <a:pt x="34" y="20"/>
                  </a:lnTo>
                  <a:lnTo>
                    <a:pt x="36" y="18"/>
                  </a:lnTo>
                  <a:lnTo>
                    <a:pt x="36" y="18"/>
                  </a:lnTo>
                  <a:lnTo>
                    <a:pt x="40" y="10"/>
                  </a:lnTo>
                  <a:lnTo>
                    <a:pt x="42" y="4"/>
                  </a:lnTo>
                  <a:lnTo>
                    <a:pt x="4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99" name="Freeform 184"/>
            <p:cNvSpPr>
              <a:spLocks/>
            </p:cNvSpPr>
            <p:nvPr/>
          </p:nvSpPr>
          <p:spPr bwMode="auto">
            <a:xfrm>
              <a:off x="4810" y="1794"/>
              <a:ext cx="16" cy="18"/>
            </a:xfrm>
            <a:custGeom>
              <a:avLst/>
              <a:gdLst>
                <a:gd name="T0" fmla="*/ 8 w 16"/>
                <a:gd name="T1" fmla="*/ 0 h 18"/>
                <a:gd name="T2" fmla="*/ 8 w 16"/>
                <a:gd name="T3" fmla="*/ 0 h 18"/>
                <a:gd name="T4" fmla="*/ 6 w 16"/>
                <a:gd name="T5" fmla="*/ 2 h 18"/>
                <a:gd name="T6" fmla="*/ 4 w 16"/>
                <a:gd name="T7" fmla="*/ 6 h 18"/>
                <a:gd name="T8" fmla="*/ 4 w 16"/>
                <a:gd name="T9" fmla="*/ 6 h 18"/>
                <a:gd name="T10" fmla="*/ 0 w 16"/>
                <a:gd name="T11" fmla="*/ 10 h 18"/>
                <a:gd name="T12" fmla="*/ 0 w 16"/>
                <a:gd name="T13" fmla="*/ 10 h 18"/>
                <a:gd name="T14" fmla="*/ 2 w 16"/>
                <a:gd name="T15" fmla="*/ 14 h 18"/>
                <a:gd name="T16" fmla="*/ 2 w 16"/>
                <a:gd name="T17" fmla="*/ 16 h 18"/>
                <a:gd name="T18" fmla="*/ 8 w 16"/>
                <a:gd name="T19" fmla="*/ 18 h 18"/>
                <a:gd name="T20" fmla="*/ 8 w 16"/>
                <a:gd name="T21" fmla="*/ 18 h 18"/>
                <a:gd name="T22" fmla="*/ 14 w 16"/>
                <a:gd name="T23" fmla="*/ 16 h 18"/>
                <a:gd name="T24" fmla="*/ 14 w 16"/>
                <a:gd name="T25" fmla="*/ 16 h 18"/>
                <a:gd name="T26" fmla="*/ 16 w 16"/>
                <a:gd name="T27" fmla="*/ 12 h 18"/>
                <a:gd name="T28" fmla="*/ 16 w 16"/>
                <a:gd name="T29" fmla="*/ 8 h 18"/>
                <a:gd name="T30" fmla="*/ 12 w 16"/>
                <a:gd name="T31" fmla="*/ 2 h 18"/>
                <a:gd name="T32" fmla="*/ 8 w 16"/>
                <a:gd name="T3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 h="18">
                  <a:moveTo>
                    <a:pt x="8" y="0"/>
                  </a:moveTo>
                  <a:lnTo>
                    <a:pt x="8" y="0"/>
                  </a:lnTo>
                  <a:lnTo>
                    <a:pt x="6" y="2"/>
                  </a:lnTo>
                  <a:lnTo>
                    <a:pt x="4" y="6"/>
                  </a:lnTo>
                  <a:lnTo>
                    <a:pt x="4" y="6"/>
                  </a:lnTo>
                  <a:lnTo>
                    <a:pt x="0" y="10"/>
                  </a:lnTo>
                  <a:lnTo>
                    <a:pt x="0" y="10"/>
                  </a:lnTo>
                  <a:lnTo>
                    <a:pt x="2" y="14"/>
                  </a:lnTo>
                  <a:lnTo>
                    <a:pt x="2" y="16"/>
                  </a:lnTo>
                  <a:lnTo>
                    <a:pt x="8" y="18"/>
                  </a:lnTo>
                  <a:lnTo>
                    <a:pt x="8" y="18"/>
                  </a:lnTo>
                  <a:lnTo>
                    <a:pt x="14" y="16"/>
                  </a:lnTo>
                  <a:lnTo>
                    <a:pt x="14" y="16"/>
                  </a:lnTo>
                  <a:lnTo>
                    <a:pt x="16" y="12"/>
                  </a:lnTo>
                  <a:lnTo>
                    <a:pt x="16" y="8"/>
                  </a:lnTo>
                  <a:lnTo>
                    <a:pt x="12" y="2"/>
                  </a:lnTo>
                  <a:lnTo>
                    <a:pt x="8"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200" name="Freeform 185"/>
            <p:cNvSpPr>
              <a:spLocks/>
            </p:cNvSpPr>
            <p:nvPr/>
          </p:nvSpPr>
          <p:spPr bwMode="auto">
            <a:xfrm>
              <a:off x="4810" y="1794"/>
              <a:ext cx="16" cy="18"/>
            </a:xfrm>
            <a:custGeom>
              <a:avLst/>
              <a:gdLst>
                <a:gd name="T0" fmla="*/ 8 w 16"/>
                <a:gd name="T1" fmla="*/ 0 h 18"/>
                <a:gd name="T2" fmla="*/ 8 w 16"/>
                <a:gd name="T3" fmla="*/ 0 h 18"/>
                <a:gd name="T4" fmla="*/ 6 w 16"/>
                <a:gd name="T5" fmla="*/ 2 h 18"/>
                <a:gd name="T6" fmla="*/ 4 w 16"/>
                <a:gd name="T7" fmla="*/ 6 h 18"/>
                <a:gd name="T8" fmla="*/ 4 w 16"/>
                <a:gd name="T9" fmla="*/ 6 h 18"/>
                <a:gd name="T10" fmla="*/ 0 w 16"/>
                <a:gd name="T11" fmla="*/ 10 h 18"/>
                <a:gd name="T12" fmla="*/ 0 w 16"/>
                <a:gd name="T13" fmla="*/ 10 h 18"/>
                <a:gd name="T14" fmla="*/ 2 w 16"/>
                <a:gd name="T15" fmla="*/ 14 h 18"/>
                <a:gd name="T16" fmla="*/ 2 w 16"/>
                <a:gd name="T17" fmla="*/ 16 h 18"/>
                <a:gd name="T18" fmla="*/ 8 w 16"/>
                <a:gd name="T19" fmla="*/ 18 h 18"/>
                <a:gd name="T20" fmla="*/ 8 w 16"/>
                <a:gd name="T21" fmla="*/ 18 h 18"/>
                <a:gd name="T22" fmla="*/ 14 w 16"/>
                <a:gd name="T23" fmla="*/ 16 h 18"/>
                <a:gd name="T24" fmla="*/ 14 w 16"/>
                <a:gd name="T25" fmla="*/ 16 h 18"/>
                <a:gd name="T26" fmla="*/ 16 w 16"/>
                <a:gd name="T27" fmla="*/ 12 h 18"/>
                <a:gd name="T28" fmla="*/ 16 w 16"/>
                <a:gd name="T29" fmla="*/ 8 h 18"/>
                <a:gd name="T30" fmla="*/ 12 w 16"/>
                <a:gd name="T31" fmla="*/ 2 h 18"/>
                <a:gd name="T32" fmla="*/ 8 w 16"/>
                <a:gd name="T3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 h="18">
                  <a:moveTo>
                    <a:pt x="8" y="0"/>
                  </a:moveTo>
                  <a:lnTo>
                    <a:pt x="8" y="0"/>
                  </a:lnTo>
                  <a:lnTo>
                    <a:pt x="6" y="2"/>
                  </a:lnTo>
                  <a:lnTo>
                    <a:pt x="4" y="6"/>
                  </a:lnTo>
                  <a:lnTo>
                    <a:pt x="4" y="6"/>
                  </a:lnTo>
                  <a:lnTo>
                    <a:pt x="0" y="10"/>
                  </a:lnTo>
                  <a:lnTo>
                    <a:pt x="0" y="10"/>
                  </a:lnTo>
                  <a:lnTo>
                    <a:pt x="2" y="14"/>
                  </a:lnTo>
                  <a:lnTo>
                    <a:pt x="2" y="16"/>
                  </a:lnTo>
                  <a:lnTo>
                    <a:pt x="8" y="18"/>
                  </a:lnTo>
                  <a:lnTo>
                    <a:pt x="8" y="18"/>
                  </a:lnTo>
                  <a:lnTo>
                    <a:pt x="14" y="16"/>
                  </a:lnTo>
                  <a:lnTo>
                    <a:pt x="14" y="16"/>
                  </a:lnTo>
                  <a:lnTo>
                    <a:pt x="16" y="12"/>
                  </a:lnTo>
                  <a:lnTo>
                    <a:pt x="16" y="8"/>
                  </a:lnTo>
                  <a:lnTo>
                    <a:pt x="12" y="2"/>
                  </a:lnTo>
                  <a:lnTo>
                    <a:pt x="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201" name="Freeform 186"/>
            <p:cNvSpPr>
              <a:spLocks/>
            </p:cNvSpPr>
            <p:nvPr/>
          </p:nvSpPr>
          <p:spPr bwMode="auto">
            <a:xfrm>
              <a:off x="4666" y="1826"/>
              <a:ext cx="56" cy="28"/>
            </a:xfrm>
            <a:custGeom>
              <a:avLst/>
              <a:gdLst>
                <a:gd name="T0" fmla="*/ 46 w 56"/>
                <a:gd name="T1" fmla="*/ 0 h 28"/>
                <a:gd name="T2" fmla="*/ 46 w 56"/>
                <a:gd name="T3" fmla="*/ 0 h 28"/>
                <a:gd name="T4" fmla="*/ 36 w 56"/>
                <a:gd name="T5" fmla="*/ 0 h 28"/>
                <a:gd name="T6" fmla="*/ 36 w 56"/>
                <a:gd name="T7" fmla="*/ 0 h 28"/>
                <a:gd name="T8" fmla="*/ 30 w 56"/>
                <a:gd name="T9" fmla="*/ 2 h 28"/>
                <a:gd name="T10" fmla="*/ 24 w 56"/>
                <a:gd name="T11" fmla="*/ 4 h 28"/>
                <a:gd name="T12" fmla="*/ 20 w 56"/>
                <a:gd name="T13" fmla="*/ 6 h 28"/>
                <a:gd name="T14" fmla="*/ 12 w 56"/>
                <a:gd name="T15" fmla="*/ 8 h 28"/>
                <a:gd name="T16" fmla="*/ 12 w 56"/>
                <a:gd name="T17" fmla="*/ 8 h 28"/>
                <a:gd name="T18" fmla="*/ 8 w 56"/>
                <a:gd name="T19" fmla="*/ 8 h 28"/>
                <a:gd name="T20" fmla="*/ 2 w 56"/>
                <a:gd name="T21" fmla="*/ 12 h 28"/>
                <a:gd name="T22" fmla="*/ 2 w 56"/>
                <a:gd name="T23" fmla="*/ 12 h 28"/>
                <a:gd name="T24" fmla="*/ 0 w 56"/>
                <a:gd name="T25" fmla="*/ 18 h 28"/>
                <a:gd name="T26" fmla="*/ 0 w 56"/>
                <a:gd name="T27" fmla="*/ 22 h 28"/>
                <a:gd name="T28" fmla="*/ 2 w 56"/>
                <a:gd name="T29" fmla="*/ 26 h 28"/>
                <a:gd name="T30" fmla="*/ 6 w 56"/>
                <a:gd name="T31" fmla="*/ 28 h 28"/>
                <a:gd name="T32" fmla="*/ 6 w 56"/>
                <a:gd name="T33" fmla="*/ 28 h 28"/>
                <a:gd name="T34" fmla="*/ 10 w 56"/>
                <a:gd name="T35" fmla="*/ 28 h 28"/>
                <a:gd name="T36" fmla="*/ 10 w 56"/>
                <a:gd name="T37" fmla="*/ 28 h 28"/>
                <a:gd name="T38" fmla="*/ 22 w 56"/>
                <a:gd name="T39" fmla="*/ 22 h 28"/>
                <a:gd name="T40" fmla="*/ 32 w 56"/>
                <a:gd name="T41" fmla="*/ 16 h 28"/>
                <a:gd name="T42" fmla="*/ 32 w 56"/>
                <a:gd name="T43" fmla="*/ 16 h 28"/>
                <a:gd name="T44" fmla="*/ 44 w 56"/>
                <a:gd name="T45" fmla="*/ 12 h 28"/>
                <a:gd name="T46" fmla="*/ 54 w 56"/>
                <a:gd name="T47" fmla="*/ 6 h 28"/>
                <a:gd name="T48" fmla="*/ 54 w 56"/>
                <a:gd name="T49" fmla="*/ 6 h 28"/>
                <a:gd name="T50" fmla="*/ 56 w 56"/>
                <a:gd name="T51" fmla="*/ 4 h 28"/>
                <a:gd name="T52" fmla="*/ 56 w 56"/>
                <a:gd name="T53" fmla="*/ 0 h 28"/>
                <a:gd name="T54" fmla="*/ 52 w 56"/>
                <a:gd name="T55" fmla="*/ 0 h 28"/>
                <a:gd name="T56" fmla="*/ 46 w 56"/>
                <a:gd name="T5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28">
                  <a:moveTo>
                    <a:pt x="46" y="0"/>
                  </a:moveTo>
                  <a:lnTo>
                    <a:pt x="46" y="0"/>
                  </a:lnTo>
                  <a:lnTo>
                    <a:pt x="36" y="0"/>
                  </a:lnTo>
                  <a:lnTo>
                    <a:pt x="36" y="0"/>
                  </a:lnTo>
                  <a:lnTo>
                    <a:pt x="30" y="2"/>
                  </a:lnTo>
                  <a:lnTo>
                    <a:pt x="24" y="4"/>
                  </a:lnTo>
                  <a:lnTo>
                    <a:pt x="20" y="6"/>
                  </a:lnTo>
                  <a:lnTo>
                    <a:pt x="12" y="8"/>
                  </a:lnTo>
                  <a:lnTo>
                    <a:pt x="12" y="8"/>
                  </a:lnTo>
                  <a:lnTo>
                    <a:pt x="8" y="8"/>
                  </a:lnTo>
                  <a:lnTo>
                    <a:pt x="2" y="12"/>
                  </a:lnTo>
                  <a:lnTo>
                    <a:pt x="2" y="12"/>
                  </a:lnTo>
                  <a:lnTo>
                    <a:pt x="0" y="18"/>
                  </a:lnTo>
                  <a:lnTo>
                    <a:pt x="0" y="22"/>
                  </a:lnTo>
                  <a:lnTo>
                    <a:pt x="2" y="26"/>
                  </a:lnTo>
                  <a:lnTo>
                    <a:pt x="6" y="28"/>
                  </a:lnTo>
                  <a:lnTo>
                    <a:pt x="6" y="28"/>
                  </a:lnTo>
                  <a:lnTo>
                    <a:pt x="10" y="28"/>
                  </a:lnTo>
                  <a:lnTo>
                    <a:pt x="10" y="28"/>
                  </a:lnTo>
                  <a:lnTo>
                    <a:pt x="22" y="22"/>
                  </a:lnTo>
                  <a:lnTo>
                    <a:pt x="32" y="16"/>
                  </a:lnTo>
                  <a:lnTo>
                    <a:pt x="32" y="16"/>
                  </a:lnTo>
                  <a:lnTo>
                    <a:pt x="44" y="12"/>
                  </a:lnTo>
                  <a:lnTo>
                    <a:pt x="54" y="6"/>
                  </a:lnTo>
                  <a:lnTo>
                    <a:pt x="54" y="6"/>
                  </a:lnTo>
                  <a:lnTo>
                    <a:pt x="56" y="4"/>
                  </a:lnTo>
                  <a:lnTo>
                    <a:pt x="56" y="0"/>
                  </a:lnTo>
                  <a:lnTo>
                    <a:pt x="52" y="0"/>
                  </a:lnTo>
                  <a:lnTo>
                    <a:pt x="46"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202" name="Freeform 187"/>
            <p:cNvSpPr>
              <a:spLocks/>
            </p:cNvSpPr>
            <p:nvPr/>
          </p:nvSpPr>
          <p:spPr bwMode="auto">
            <a:xfrm>
              <a:off x="4666" y="1826"/>
              <a:ext cx="56" cy="28"/>
            </a:xfrm>
            <a:custGeom>
              <a:avLst/>
              <a:gdLst>
                <a:gd name="T0" fmla="*/ 46 w 56"/>
                <a:gd name="T1" fmla="*/ 0 h 28"/>
                <a:gd name="T2" fmla="*/ 46 w 56"/>
                <a:gd name="T3" fmla="*/ 0 h 28"/>
                <a:gd name="T4" fmla="*/ 36 w 56"/>
                <a:gd name="T5" fmla="*/ 0 h 28"/>
                <a:gd name="T6" fmla="*/ 36 w 56"/>
                <a:gd name="T7" fmla="*/ 0 h 28"/>
                <a:gd name="T8" fmla="*/ 30 w 56"/>
                <a:gd name="T9" fmla="*/ 2 h 28"/>
                <a:gd name="T10" fmla="*/ 24 w 56"/>
                <a:gd name="T11" fmla="*/ 4 h 28"/>
                <a:gd name="T12" fmla="*/ 20 w 56"/>
                <a:gd name="T13" fmla="*/ 6 h 28"/>
                <a:gd name="T14" fmla="*/ 12 w 56"/>
                <a:gd name="T15" fmla="*/ 8 h 28"/>
                <a:gd name="T16" fmla="*/ 12 w 56"/>
                <a:gd name="T17" fmla="*/ 8 h 28"/>
                <a:gd name="T18" fmla="*/ 8 w 56"/>
                <a:gd name="T19" fmla="*/ 8 h 28"/>
                <a:gd name="T20" fmla="*/ 2 w 56"/>
                <a:gd name="T21" fmla="*/ 12 h 28"/>
                <a:gd name="T22" fmla="*/ 2 w 56"/>
                <a:gd name="T23" fmla="*/ 12 h 28"/>
                <a:gd name="T24" fmla="*/ 0 w 56"/>
                <a:gd name="T25" fmla="*/ 18 h 28"/>
                <a:gd name="T26" fmla="*/ 0 w 56"/>
                <a:gd name="T27" fmla="*/ 22 h 28"/>
                <a:gd name="T28" fmla="*/ 2 w 56"/>
                <a:gd name="T29" fmla="*/ 26 h 28"/>
                <a:gd name="T30" fmla="*/ 6 w 56"/>
                <a:gd name="T31" fmla="*/ 28 h 28"/>
                <a:gd name="T32" fmla="*/ 6 w 56"/>
                <a:gd name="T33" fmla="*/ 28 h 28"/>
                <a:gd name="T34" fmla="*/ 10 w 56"/>
                <a:gd name="T35" fmla="*/ 28 h 28"/>
                <a:gd name="T36" fmla="*/ 10 w 56"/>
                <a:gd name="T37" fmla="*/ 28 h 28"/>
                <a:gd name="T38" fmla="*/ 22 w 56"/>
                <a:gd name="T39" fmla="*/ 22 h 28"/>
                <a:gd name="T40" fmla="*/ 32 w 56"/>
                <a:gd name="T41" fmla="*/ 16 h 28"/>
                <a:gd name="T42" fmla="*/ 32 w 56"/>
                <a:gd name="T43" fmla="*/ 16 h 28"/>
                <a:gd name="T44" fmla="*/ 44 w 56"/>
                <a:gd name="T45" fmla="*/ 12 h 28"/>
                <a:gd name="T46" fmla="*/ 54 w 56"/>
                <a:gd name="T47" fmla="*/ 6 h 28"/>
                <a:gd name="T48" fmla="*/ 54 w 56"/>
                <a:gd name="T49" fmla="*/ 6 h 28"/>
                <a:gd name="T50" fmla="*/ 56 w 56"/>
                <a:gd name="T51" fmla="*/ 4 h 28"/>
                <a:gd name="T52" fmla="*/ 56 w 56"/>
                <a:gd name="T53" fmla="*/ 0 h 28"/>
                <a:gd name="T54" fmla="*/ 52 w 56"/>
                <a:gd name="T55" fmla="*/ 0 h 28"/>
                <a:gd name="T56" fmla="*/ 46 w 56"/>
                <a:gd name="T5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28">
                  <a:moveTo>
                    <a:pt x="46" y="0"/>
                  </a:moveTo>
                  <a:lnTo>
                    <a:pt x="46" y="0"/>
                  </a:lnTo>
                  <a:lnTo>
                    <a:pt x="36" y="0"/>
                  </a:lnTo>
                  <a:lnTo>
                    <a:pt x="36" y="0"/>
                  </a:lnTo>
                  <a:lnTo>
                    <a:pt x="30" y="2"/>
                  </a:lnTo>
                  <a:lnTo>
                    <a:pt x="24" y="4"/>
                  </a:lnTo>
                  <a:lnTo>
                    <a:pt x="20" y="6"/>
                  </a:lnTo>
                  <a:lnTo>
                    <a:pt x="12" y="8"/>
                  </a:lnTo>
                  <a:lnTo>
                    <a:pt x="12" y="8"/>
                  </a:lnTo>
                  <a:lnTo>
                    <a:pt x="8" y="8"/>
                  </a:lnTo>
                  <a:lnTo>
                    <a:pt x="2" y="12"/>
                  </a:lnTo>
                  <a:lnTo>
                    <a:pt x="2" y="12"/>
                  </a:lnTo>
                  <a:lnTo>
                    <a:pt x="0" y="18"/>
                  </a:lnTo>
                  <a:lnTo>
                    <a:pt x="0" y="22"/>
                  </a:lnTo>
                  <a:lnTo>
                    <a:pt x="2" y="26"/>
                  </a:lnTo>
                  <a:lnTo>
                    <a:pt x="6" y="28"/>
                  </a:lnTo>
                  <a:lnTo>
                    <a:pt x="6" y="28"/>
                  </a:lnTo>
                  <a:lnTo>
                    <a:pt x="10" y="28"/>
                  </a:lnTo>
                  <a:lnTo>
                    <a:pt x="10" y="28"/>
                  </a:lnTo>
                  <a:lnTo>
                    <a:pt x="22" y="22"/>
                  </a:lnTo>
                  <a:lnTo>
                    <a:pt x="32" y="16"/>
                  </a:lnTo>
                  <a:lnTo>
                    <a:pt x="32" y="16"/>
                  </a:lnTo>
                  <a:lnTo>
                    <a:pt x="44" y="12"/>
                  </a:lnTo>
                  <a:lnTo>
                    <a:pt x="54" y="6"/>
                  </a:lnTo>
                  <a:lnTo>
                    <a:pt x="54" y="6"/>
                  </a:lnTo>
                  <a:lnTo>
                    <a:pt x="56" y="4"/>
                  </a:lnTo>
                  <a:lnTo>
                    <a:pt x="56" y="0"/>
                  </a:lnTo>
                  <a:lnTo>
                    <a:pt x="52" y="0"/>
                  </a:lnTo>
                  <a:lnTo>
                    <a:pt x="4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203" name="Freeform 188"/>
            <p:cNvSpPr>
              <a:spLocks/>
            </p:cNvSpPr>
            <p:nvPr/>
          </p:nvSpPr>
          <p:spPr bwMode="auto">
            <a:xfrm>
              <a:off x="4722" y="1808"/>
              <a:ext cx="16" cy="18"/>
            </a:xfrm>
            <a:custGeom>
              <a:avLst/>
              <a:gdLst>
                <a:gd name="T0" fmla="*/ 10 w 16"/>
                <a:gd name="T1" fmla="*/ 0 h 18"/>
                <a:gd name="T2" fmla="*/ 10 w 16"/>
                <a:gd name="T3" fmla="*/ 0 h 18"/>
                <a:gd name="T4" fmla="*/ 4 w 16"/>
                <a:gd name="T5" fmla="*/ 2 h 18"/>
                <a:gd name="T6" fmla="*/ 4 w 16"/>
                <a:gd name="T7" fmla="*/ 2 h 18"/>
                <a:gd name="T8" fmla="*/ 0 w 16"/>
                <a:gd name="T9" fmla="*/ 8 h 18"/>
                <a:gd name="T10" fmla="*/ 0 w 16"/>
                <a:gd name="T11" fmla="*/ 12 h 18"/>
                <a:gd name="T12" fmla="*/ 0 w 16"/>
                <a:gd name="T13" fmla="*/ 14 h 18"/>
                <a:gd name="T14" fmla="*/ 0 w 16"/>
                <a:gd name="T15" fmla="*/ 14 h 18"/>
                <a:gd name="T16" fmla="*/ 4 w 16"/>
                <a:gd name="T17" fmla="*/ 16 h 18"/>
                <a:gd name="T18" fmla="*/ 6 w 16"/>
                <a:gd name="T19" fmla="*/ 18 h 18"/>
                <a:gd name="T20" fmla="*/ 6 w 16"/>
                <a:gd name="T21" fmla="*/ 18 h 18"/>
                <a:gd name="T22" fmla="*/ 10 w 16"/>
                <a:gd name="T23" fmla="*/ 16 h 18"/>
                <a:gd name="T24" fmla="*/ 12 w 16"/>
                <a:gd name="T25" fmla="*/ 14 h 18"/>
                <a:gd name="T26" fmla="*/ 16 w 16"/>
                <a:gd name="T27" fmla="*/ 8 h 18"/>
                <a:gd name="T28" fmla="*/ 16 w 16"/>
                <a:gd name="T29" fmla="*/ 8 h 18"/>
                <a:gd name="T30" fmla="*/ 14 w 16"/>
                <a:gd name="T31" fmla="*/ 2 h 18"/>
                <a:gd name="T32" fmla="*/ 10 w 16"/>
                <a:gd name="T3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 h="18">
                  <a:moveTo>
                    <a:pt x="10" y="0"/>
                  </a:moveTo>
                  <a:lnTo>
                    <a:pt x="10" y="0"/>
                  </a:lnTo>
                  <a:lnTo>
                    <a:pt x="4" y="2"/>
                  </a:lnTo>
                  <a:lnTo>
                    <a:pt x="4" y="2"/>
                  </a:lnTo>
                  <a:lnTo>
                    <a:pt x="0" y="8"/>
                  </a:lnTo>
                  <a:lnTo>
                    <a:pt x="0" y="12"/>
                  </a:lnTo>
                  <a:lnTo>
                    <a:pt x="0" y="14"/>
                  </a:lnTo>
                  <a:lnTo>
                    <a:pt x="0" y="14"/>
                  </a:lnTo>
                  <a:lnTo>
                    <a:pt x="4" y="16"/>
                  </a:lnTo>
                  <a:lnTo>
                    <a:pt x="6" y="18"/>
                  </a:lnTo>
                  <a:lnTo>
                    <a:pt x="6" y="18"/>
                  </a:lnTo>
                  <a:lnTo>
                    <a:pt x="10" y="16"/>
                  </a:lnTo>
                  <a:lnTo>
                    <a:pt x="12" y="14"/>
                  </a:lnTo>
                  <a:lnTo>
                    <a:pt x="16" y="8"/>
                  </a:lnTo>
                  <a:lnTo>
                    <a:pt x="16" y="8"/>
                  </a:lnTo>
                  <a:lnTo>
                    <a:pt x="14" y="2"/>
                  </a:lnTo>
                  <a:lnTo>
                    <a:pt x="10"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204" name="Freeform 189"/>
            <p:cNvSpPr>
              <a:spLocks/>
            </p:cNvSpPr>
            <p:nvPr/>
          </p:nvSpPr>
          <p:spPr bwMode="auto">
            <a:xfrm>
              <a:off x="4722" y="1808"/>
              <a:ext cx="16" cy="18"/>
            </a:xfrm>
            <a:custGeom>
              <a:avLst/>
              <a:gdLst>
                <a:gd name="T0" fmla="*/ 10 w 16"/>
                <a:gd name="T1" fmla="*/ 0 h 18"/>
                <a:gd name="T2" fmla="*/ 10 w 16"/>
                <a:gd name="T3" fmla="*/ 0 h 18"/>
                <a:gd name="T4" fmla="*/ 4 w 16"/>
                <a:gd name="T5" fmla="*/ 2 h 18"/>
                <a:gd name="T6" fmla="*/ 4 w 16"/>
                <a:gd name="T7" fmla="*/ 2 h 18"/>
                <a:gd name="T8" fmla="*/ 0 w 16"/>
                <a:gd name="T9" fmla="*/ 8 h 18"/>
                <a:gd name="T10" fmla="*/ 0 w 16"/>
                <a:gd name="T11" fmla="*/ 12 h 18"/>
                <a:gd name="T12" fmla="*/ 0 w 16"/>
                <a:gd name="T13" fmla="*/ 14 h 18"/>
                <a:gd name="T14" fmla="*/ 0 w 16"/>
                <a:gd name="T15" fmla="*/ 14 h 18"/>
                <a:gd name="T16" fmla="*/ 4 w 16"/>
                <a:gd name="T17" fmla="*/ 16 h 18"/>
                <a:gd name="T18" fmla="*/ 6 w 16"/>
                <a:gd name="T19" fmla="*/ 18 h 18"/>
                <a:gd name="T20" fmla="*/ 6 w 16"/>
                <a:gd name="T21" fmla="*/ 18 h 18"/>
                <a:gd name="T22" fmla="*/ 10 w 16"/>
                <a:gd name="T23" fmla="*/ 16 h 18"/>
                <a:gd name="T24" fmla="*/ 12 w 16"/>
                <a:gd name="T25" fmla="*/ 14 h 18"/>
                <a:gd name="T26" fmla="*/ 16 w 16"/>
                <a:gd name="T27" fmla="*/ 8 h 18"/>
                <a:gd name="T28" fmla="*/ 16 w 16"/>
                <a:gd name="T29" fmla="*/ 8 h 18"/>
                <a:gd name="T30" fmla="*/ 14 w 16"/>
                <a:gd name="T31" fmla="*/ 2 h 18"/>
                <a:gd name="T32" fmla="*/ 10 w 16"/>
                <a:gd name="T3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 h="18">
                  <a:moveTo>
                    <a:pt x="10" y="0"/>
                  </a:moveTo>
                  <a:lnTo>
                    <a:pt x="10" y="0"/>
                  </a:lnTo>
                  <a:lnTo>
                    <a:pt x="4" y="2"/>
                  </a:lnTo>
                  <a:lnTo>
                    <a:pt x="4" y="2"/>
                  </a:lnTo>
                  <a:lnTo>
                    <a:pt x="0" y="8"/>
                  </a:lnTo>
                  <a:lnTo>
                    <a:pt x="0" y="12"/>
                  </a:lnTo>
                  <a:lnTo>
                    <a:pt x="0" y="14"/>
                  </a:lnTo>
                  <a:lnTo>
                    <a:pt x="0" y="14"/>
                  </a:lnTo>
                  <a:lnTo>
                    <a:pt x="4" y="16"/>
                  </a:lnTo>
                  <a:lnTo>
                    <a:pt x="6" y="18"/>
                  </a:lnTo>
                  <a:lnTo>
                    <a:pt x="6" y="18"/>
                  </a:lnTo>
                  <a:lnTo>
                    <a:pt x="10" y="16"/>
                  </a:lnTo>
                  <a:lnTo>
                    <a:pt x="12" y="14"/>
                  </a:lnTo>
                  <a:lnTo>
                    <a:pt x="16" y="8"/>
                  </a:lnTo>
                  <a:lnTo>
                    <a:pt x="16" y="8"/>
                  </a:lnTo>
                  <a:lnTo>
                    <a:pt x="14" y="2"/>
                  </a:lnTo>
                  <a:lnTo>
                    <a:pt x="1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205" name="Freeform 190"/>
            <p:cNvSpPr>
              <a:spLocks/>
            </p:cNvSpPr>
            <p:nvPr/>
          </p:nvSpPr>
          <p:spPr bwMode="auto">
            <a:xfrm>
              <a:off x="4472" y="1510"/>
              <a:ext cx="16" cy="16"/>
            </a:xfrm>
            <a:custGeom>
              <a:avLst/>
              <a:gdLst>
                <a:gd name="T0" fmla="*/ 10 w 16"/>
                <a:gd name="T1" fmla="*/ 0 h 16"/>
                <a:gd name="T2" fmla="*/ 10 w 16"/>
                <a:gd name="T3" fmla="*/ 0 h 16"/>
                <a:gd name="T4" fmla="*/ 6 w 16"/>
                <a:gd name="T5" fmla="*/ 0 h 16"/>
                <a:gd name="T6" fmla="*/ 6 w 16"/>
                <a:gd name="T7" fmla="*/ 0 h 16"/>
                <a:gd name="T8" fmla="*/ 4 w 16"/>
                <a:gd name="T9" fmla="*/ 4 h 16"/>
                <a:gd name="T10" fmla="*/ 4 w 16"/>
                <a:gd name="T11" fmla="*/ 8 h 16"/>
                <a:gd name="T12" fmla="*/ 4 w 16"/>
                <a:gd name="T13" fmla="*/ 8 h 16"/>
                <a:gd name="T14" fmla="*/ 2 w 16"/>
                <a:gd name="T15" fmla="*/ 12 h 16"/>
                <a:gd name="T16" fmla="*/ 0 w 16"/>
                <a:gd name="T17" fmla="*/ 12 h 16"/>
                <a:gd name="T18" fmla="*/ 2 w 16"/>
                <a:gd name="T19" fmla="*/ 14 h 16"/>
                <a:gd name="T20" fmla="*/ 2 w 16"/>
                <a:gd name="T21" fmla="*/ 14 h 16"/>
                <a:gd name="T22" fmla="*/ 6 w 16"/>
                <a:gd name="T23" fmla="*/ 16 h 16"/>
                <a:gd name="T24" fmla="*/ 6 w 16"/>
                <a:gd name="T25" fmla="*/ 16 h 16"/>
                <a:gd name="T26" fmla="*/ 10 w 16"/>
                <a:gd name="T27" fmla="*/ 16 h 16"/>
                <a:gd name="T28" fmla="*/ 14 w 16"/>
                <a:gd name="T29" fmla="*/ 14 h 16"/>
                <a:gd name="T30" fmla="*/ 14 w 16"/>
                <a:gd name="T31" fmla="*/ 14 h 16"/>
                <a:gd name="T32" fmla="*/ 16 w 16"/>
                <a:gd name="T33" fmla="*/ 10 h 16"/>
                <a:gd name="T34" fmla="*/ 16 w 16"/>
                <a:gd name="T35" fmla="*/ 6 h 16"/>
                <a:gd name="T36" fmla="*/ 14 w 16"/>
                <a:gd name="T37" fmla="*/ 2 h 16"/>
                <a:gd name="T38" fmla="*/ 10 w 16"/>
                <a:gd name="T39"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6" h="16">
                  <a:moveTo>
                    <a:pt x="10" y="0"/>
                  </a:moveTo>
                  <a:lnTo>
                    <a:pt x="10" y="0"/>
                  </a:lnTo>
                  <a:lnTo>
                    <a:pt x="6" y="0"/>
                  </a:lnTo>
                  <a:lnTo>
                    <a:pt x="6" y="0"/>
                  </a:lnTo>
                  <a:lnTo>
                    <a:pt x="4" y="4"/>
                  </a:lnTo>
                  <a:lnTo>
                    <a:pt x="4" y="8"/>
                  </a:lnTo>
                  <a:lnTo>
                    <a:pt x="4" y="8"/>
                  </a:lnTo>
                  <a:lnTo>
                    <a:pt x="2" y="12"/>
                  </a:lnTo>
                  <a:lnTo>
                    <a:pt x="0" y="12"/>
                  </a:lnTo>
                  <a:lnTo>
                    <a:pt x="2" y="14"/>
                  </a:lnTo>
                  <a:lnTo>
                    <a:pt x="2" y="14"/>
                  </a:lnTo>
                  <a:lnTo>
                    <a:pt x="6" y="16"/>
                  </a:lnTo>
                  <a:lnTo>
                    <a:pt x="6" y="16"/>
                  </a:lnTo>
                  <a:lnTo>
                    <a:pt x="10" y="16"/>
                  </a:lnTo>
                  <a:lnTo>
                    <a:pt x="14" y="14"/>
                  </a:lnTo>
                  <a:lnTo>
                    <a:pt x="14" y="14"/>
                  </a:lnTo>
                  <a:lnTo>
                    <a:pt x="16" y="10"/>
                  </a:lnTo>
                  <a:lnTo>
                    <a:pt x="16" y="6"/>
                  </a:lnTo>
                  <a:lnTo>
                    <a:pt x="14" y="2"/>
                  </a:lnTo>
                  <a:lnTo>
                    <a:pt x="10"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206" name="Freeform 191"/>
            <p:cNvSpPr>
              <a:spLocks/>
            </p:cNvSpPr>
            <p:nvPr/>
          </p:nvSpPr>
          <p:spPr bwMode="auto">
            <a:xfrm>
              <a:off x="4472" y="1510"/>
              <a:ext cx="16" cy="16"/>
            </a:xfrm>
            <a:custGeom>
              <a:avLst/>
              <a:gdLst>
                <a:gd name="T0" fmla="*/ 10 w 16"/>
                <a:gd name="T1" fmla="*/ 0 h 16"/>
                <a:gd name="T2" fmla="*/ 10 w 16"/>
                <a:gd name="T3" fmla="*/ 0 h 16"/>
                <a:gd name="T4" fmla="*/ 6 w 16"/>
                <a:gd name="T5" fmla="*/ 0 h 16"/>
                <a:gd name="T6" fmla="*/ 6 w 16"/>
                <a:gd name="T7" fmla="*/ 0 h 16"/>
                <a:gd name="T8" fmla="*/ 4 w 16"/>
                <a:gd name="T9" fmla="*/ 4 h 16"/>
                <a:gd name="T10" fmla="*/ 4 w 16"/>
                <a:gd name="T11" fmla="*/ 8 h 16"/>
                <a:gd name="T12" fmla="*/ 4 w 16"/>
                <a:gd name="T13" fmla="*/ 8 h 16"/>
                <a:gd name="T14" fmla="*/ 2 w 16"/>
                <a:gd name="T15" fmla="*/ 12 h 16"/>
                <a:gd name="T16" fmla="*/ 0 w 16"/>
                <a:gd name="T17" fmla="*/ 12 h 16"/>
                <a:gd name="T18" fmla="*/ 2 w 16"/>
                <a:gd name="T19" fmla="*/ 14 h 16"/>
                <a:gd name="T20" fmla="*/ 2 w 16"/>
                <a:gd name="T21" fmla="*/ 14 h 16"/>
                <a:gd name="T22" fmla="*/ 6 w 16"/>
                <a:gd name="T23" fmla="*/ 16 h 16"/>
                <a:gd name="T24" fmla="*/ 6 w 16"/>
                <a:gd name="T25" fmla="*/ 16 h 16"/>
                <a:gd name="T26" fmla="*/ 10 w 16"/>
                <a:gd name="T27" fmla="*/ 16 h 16"/>
                <a:gd name="T28" fmla="*/ 14 w 16"/>
                <a:gd name="T29" fmla="*/ 14 h 16"/>
                <a:gd name="T30" fmla="*/ 14 w 16"/>
                <a:gd name="T31" fmla="*/ 14 h 16"/>
                <a:gd name="T32" fmla="*/ 16 w 16"/>
                <a:gd name="T33" fmla="*/ 10 h 16"/>
                <a:gd name="T34" fmla="*/ 16 w 16"/>
                <a:gd name="T35" fmla="*/ 6 h 16"/>
                <a:gd name="T36" fmla="*/ 14 w 16"/>
                <a:gd name="T37" fmla="*/ 2 h 16"/>
                <a:gd name="T38" fmla="*/ 10 w 16"/>
                <a:gd name="T39"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6" h="16">
                  <a:moveTo>
                    <a:pt x="10" y="0"/>
                  </a:moveTo>
                  <a:lnTo>
                    <a:pt x="10" y="0"/>
                  </a:lnTo>
                  <a:lnTo>
                    <a:pt x="6" y="0"/>
                  </a:lnTo>
                  <a:lnTo>
                    <a:pt x="6" y="0"/>
                  </a:lnTo>
                  <a:lnTo>
                    <a:pt x="4" y="4"/>
                  </a:lnTo>
                  <a:lnTo>
                    <a:pt x="4" y="8"/>
                  </a:lnTo>
                  <a:lnTo>
                    <a:pt x="4" y="8"/>
                  </a:lnTo>
                  <a:lnTo>
                    <a:pt x="2" y="12"/>
                  </a:lnTo>
                  <a:lnTo>
                    <a:pt x="0" y="12"/>
                  </a:lnTo>
                  <a:lnTo>
                    <a:pt x="2" y="14"/>
                  </a:lnTo>
                  <a:lnTo>
                    <a:pt x="2" y="14"/>
                  </a:lnTo>
                  <a:lnTo>
                    <a:pt x="6" y="16"/>
                  </a:lnTo>
                  <a:lnTo>
                    <a:pt x="6" y="16"/>
                  </a:lnTo>
                  <a:lnTo>
                    <a:pt x="10" y="16"/>
                  </a:lnTo>
                  <a:lnTo>
                    <a:pt x="14" y="14"/>
                  </a:lnTo>
                  <a:lnTo>
                    <a:pt x="14" y="14"/>
                  </a:lnTo>
                  <a:lnTo>
                    <a:pt x="16" y="10"/>
                  </a:lnTo>
                  <a:lnTo>
                    <a:pt x="16" y="6"/>
                  </a:lnTo>
                  <a:lnTo>
                    <a:pt x="14" y="2"/>
                  </a:lnTo>
                  <a:lnTo>
                    <a:pt x="1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207" name="Freeform 192"/>
            <p:cNvSpPr>
              <a:spLocks/>
            </p:cNvSpPr>
            <p:nvPr/>
          </p:nvSpPr>
          <p:spPr bwMode="auto">
            <a:xfrm>
              <a:off x="4506" y="1384"/>
              <a:ext cx="26" cy="30"/>
            </a:xfrm>
            <a:custGeom>
              <a:avLst/>
              <a:gdLst>
                <a:gd name="T0" fmla="*/ 14 w 26"/>
                <a:gd name="T1" fmla="*/ 0 h 30"/>
                <a:gd name="T2" fmla="*/ 14 w 26"/>
                <a:gd name="T3" fmla="*/ 0 h 30"/>
                <a:gd name="T4" fmla="*/ 14 w 26"/>
                <a:gd name="T5" fmla="*/ 0 h 30"/>
                <a:gd name="T6" fmla="*/ 14 w 26"/>
                <a:gd name="T7" fmla="*/ 0 h 30"/>
                <a:gd name="T8" fmla="*/ 10 w 26"/>
                <a:gd name="T9" fmla="*/ 2 h 30"/>
                <a:gd name="T10" fmla="*/ 8 w 26"/>
                <a:gd name="T11" fmla="*/ 4 h 30"/>
                <a:gd name="T12" fmla="*/ 4 w 26"/>
                <a:gd name="T13" fmla="*/ 8 h 30"/>
                <a:gd name="T14" fmla="*/ 4 w 26"/>
                <a:gd name="T15" fmla="*/ 8 h 30"/>
                <a:gd name="T16" fmla="*/ 0 w 26"/>
                <a:gd name="T17" fmla="*/ 14 h 30"/>
                <a:gd name="T18" fmla="*/ 0 w 26"/>
                <a:gd name="T19" fmla="*/ 20 h 30"/>
                <a:gd name="T20" fmla="*/ 0 w 26"/>
                <a:gd name="T21" fmla="*/ 20 h 30"/>
                <a:gd name="T22" fmla="*/ 2 w 26"/>
                <a:gd name="T23" fmla="*/ 26 h 30"/>
                <a:gd name="T24" fmla="*/ 2 w 26"/>
                <a:gd name="T25" fmla="*/ 28 h 30"/>
                <a:gd name="T26" fmla="*/ 6 w 26"/>
                <a:gd name="T27" fmla="*/ 30 h 30"/>
                <a:gd name="T28" fmla="*/ 6 w 26"/>
                <a:gd name="T29" fmla="*/ 30 h 30"/>
                <a:gd name="T30" fmla="*/ 8 w 26"/>
                <a:gd name="T31" fmla="*/ 30 h 30"/>
                <a:gd name="T32" fmla="*/ 8 w 26"/>
                <a:gd name="T33" fmla="*/ 30 h 30"/>
                <a:gd name="T34" fmla="*/ 12 w 26"/>
                <a:gd name="T35" fmla="*/ 28 h 30"/>
                <a:gd name="T36" fmla="*/ 16 w 26"/>
                <a:gd name="T37" fmla="*/ 26 h 30"/>
                <a:gd name="T38" fmla="*/ 22 w 26"/>
                <a:gd name="T39" fmla="*/ 22 h 30"/>
                <a:gd name="T40" fmla="*/ 22 w 26"/>
                <a:gd name="T41" fmla="*/ 22 h 30"/>
                <a:gd name="T42" fmla="*/ 26 w 26"/>
                <a:gd name="T43" fmla="*/ 16 h 30"/>
                <a:gd name="T44" fmla="*/ 26 w 26"/>
                <a:gd name="T45" fmla="*/ 10 h 30"/>
                <a:gd name="T46" fmla="*/ 22 w 26"/>
                <a:gd name="T47" fmla="*/ 4 h 30"/>
                <a:gd name="T48" fmla="*/ 18 w 26"/>
                <a:gd name="T49" fmla="*/ 2 h 30"/>
                <a:gd name="T50" fmla="*/ 14 w 26"/>
                <a:gd name="T51"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6" h="30">
                  <a:moveTo>
                    <a:pt x="14" y="0"/>
                  </a:moveTo>
                  <a:lnTo>
                    <a:pt x="14" y="0"/>
                  </a:lnTo>
                  <a:lnTo>
                    <a:pt x="14" y="0"/>
                  </a:lnTo>
                  <a:lnTo>
                    <a:pt x="14" y="0"/>
                  </a:lnTo>
                  <a:lnTo>
                    <a:pt x="10" y="2"/>
                  </a:lnTo>
                  <a:lnTo>
                    <a:pt x="8" y="4"/>
                  </a:lnTo>
                  <a:lnTo>
                    <a:pt x="4" y="8"/>
                  </a:lnTo>
                  <a:lnTo>
                    <a:pt x="4" y="8"/>
                  </a:lnTo>
                  <a:lnTo>
                    <a:pt x="0" y="14"/>
                  </a:lnTo>
                  <a:lnTo>
                    <a:pt x="0" y="20"/>
                  </a:lnTo>
                  <a:lnTo>
                    <a:pt x="0" y="20"/>
                  </a:lnTo>
                  <a:lnTo>
                    <a:pt x="2" y="26"/>
                  </a:lnTo>
                  <a:lnTo>
                    <a:pt x="2" y="28"/>
                  </a:lnTo>
                  <a:lnTo>
                    <a:pt x="6" y="30"/>
                  </a:lnTo>
                  <a:lnTo>
                    <a:pt x="6" y="30"/>
                  </a:lnTo>
                  <a:lnTo>
                    <a:pt x="8" y="30"/>
                  </a:lnTo>
                  <a:lnTo>
                    <a:pt x="8" y="30"/>
                  </a:lnTo>
                  <a:lnTo>
                    <a:pt x="12" y="28"/>
                  </a:lnTo>
                  <a:lnTo>
                    <a:pt x="16" y="26"/>
                  </a:lnTo>
                  <a:lnTo>
                    <a:pt x="22" y="22"/>
                  </a:lnTo>
                  <a:lnTo>
                    <a:pt x="22" y="22"/>
                  </a:lnTo>
                  <a:lnTo>
                    <a:pt x="26" y="16"/>
                  </a:lnTo>
                  <a:lnTo>
                    <a:pt x="26" y="10"/>
                  </a:lnTo>
                  <a:lnTo>
                    <a:pt x="22" y="4"/>
                  </a:lnTo>
                  <a:lnTo>
                    <a:pt x="18" y="2"/>
                  </a:lnTo>
                  <a:lnTo>
                    <a:pt x="14"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208" name="Freeform 193"/>
            <p:cNvSpPr>
              <a:spLocks/>
            </p:cNvSpPr>
            <p:nvPr/>
          </p:nvSpPr>
          <p:spPr bwMode="auto">
            <a:xfrm>
              <a:off x="4506" y="1384"/>
              <a:ext cx="26" cy="30"/>
            </a:xfrm>
            <a:custGeom>
              <a:avLst/>
              <a:gdLst>
                <a:gd name="T0" fmla="*/ 14 w 26"/>
                <a:gd name="T1" fmla="*/ 0 h 30"/>
                <a:gd name="T2" fmla="*/ 14 w 26"/>
                <a:gd name="T3" fmla="*/ 0 h 30"/>
                <a:gd name="T4" fmla="*/ 14 w 26"/>
                <a:gd name="T5" fmla="*/ 0 h 30"/>
                <a:gd name="T6" fmla="*/ 14 w 26"/>
                <a:gd name="T7" fmla="*/ 0 h 30"/>
                <a:gd name="T8" fmla="*/ 10 w 26"/>
                <a:gd name="T9" fmla="*/ 2 h 30"/>
                <a:gd name="T10" fmla="*/ 8 w 26"/>
                <a:gd name="T11" fmla="*/ 4 h 30"/>
                <a:gd name="T12" fmla="*/ 4 w 26"/>
                <a:gd name="T13" fmla="*/ 8 h 30"/>
                <a:gd name="T14" fmla="*/ 4 w 26"/>
                <a:gd name="T15" fmla="*/ 8 h 30"/>
                <a:gd name="T16" fmla="*/ 0 w 26"/>
                <a:gd name="T17" fmla="*/ 14 h 30"/>
                <a:gd name="T18" fmla="*/ 0 w 26"/>
                <a:gd name="T19" fmla="*/ 20 h 30"/>
                <a:gd name="T20" fmla="*/ 0 w 26"/>
                <a:gd name="T21" fmla="*/ 20 h 30"/>
                <a:gd name="T22" fmla="*/ 2 w 26"/>
                <a:gd name="T23" fmla="*/ 26 h 30"/>
                <a:gd name="T24" fmla="*/ 2 w 26"/>
                <a:gd name="T25" fmla="*/ 28 h 30"/>
                <a:gd name="T26" fmla="*/ 6 w 26"/>
                <a:gd name="T27" fmla="*/ 30 h 30"/>
                <a:gd name="T28" fmla="*/ 6 w 26"/>
                <a:gd name="T29" fmla="*/ 30 h 30"/>
                <a:gd name="T30" fmla="*/ 8 w 26"/>
                <a:gd name="T31" fmla="*/ 30 h 30"/>
                <a:gd name="T32" fmla="*/ 8 w 26"/>
                <a:gd name="T33" fmla="*/ 30 h 30"/>
                <a:gd name="T34" fmla="*/ 12 w 26"/>
                <a:gd name="T35" fmla="*/ 28 h 30"/>
                <a:gd name="T36" fmla="*/ 16 w 26"/>
                <a:gd name="T37" fmla="*/ 26 h 30"/>
                <a:gd name="T38" fmla="*/ 22 w 26"/>
                <a:gd name="T39" fmla="*/ 22 h 30"/>
                <a:gd name="T40" fmla="*/ 22 w 26"/>
                <a:gd name="T41" fmla="*/ 22 h 30"/>
                <a:gd name="T42" fmla="*/ 26 w 26"/>
                <a:gd name="T43" fmla="*/ 16 h 30"/>
                <a:gd name="T44" fmla="*/ 26 w 26"/>
                <a:gd name="T45" fmla="*/ 10 h 30"/>
                <a:gd name="T46" fmla="*/ 22 w 26"/>
                <a:gd name="T47" fmla="*/ 4 h 30"/>
                <a:gd name="T48" fmla="*/ 18 w 26"/>
                <a:gd name="T49" fmla="*/ 2 h 30"/>
                <a:gd name="T50" fmla="*/ 14 w 26"/>
                <a:gd name="T51"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6" h="30">
                  <a:moveTo>
                    <a:pt x="14" y="0"/>
                  </a:moveTo>
                  <a:lnTo>
                    <a:pt x="14" y="0"/>
                  </a:lnTo>
                  <a:lnTo>
                    <a:pt x="14" y="0"/>
                  </a:lnTo>
                  <a:lnTo>
                    <a:pt x="14" y="0"/>
                  </a:lnTo>
                  <a:lnTo>
                    <a:pt x="10" y="2"/>
                  </a:lnTo>
                  <a:lnTo>
                    <a:pt x="8" y="4"/>
                  </a:lnTo>
                  <a:lnTo>
                    <a:pt x="4" y="8"/>
                  </a:lnTo>
                  <a:lnTo>
                    <a:pt x="4" y="8"/>
                  </a:lnTo>
                  <a:lnTo>
                    <a:pt x="0" y="14"/>
                  </a:lnTo>
                  <a:lnTo>
                    <a:pt x="0" y="20"/>
                  </a:lnTo>
                  <a:lnTo>
                    <a:pt x="0" y="20"/>
                  </a:lnTo>
                  <a:lnTo>
                    <a:pt x="2" y="26"/>
                  </a:lnTo>
                  <a:lnTo>
                    <a:pt x="2" y="28"/>
                  </a:lnTo>
                  <a:lnTo>
                    <a:pt x="6" y="30"/>
                  </a:lnTo>
                  <a:lnTo>
                    <a:pt x="6" y="30"/>
                  </a:lnTo>
                  <a:lnTo>
                    <a:pt x="8" y="30"/>
                  </a:lnTo>
                  <a:lnTo>
                    <a:pt x="8" y="30"/>
                  </a:lnTo>
                  <a:lnTo>
                    <a:pt x="12" y="28"/>
                  </a:lnTo>
                  <a:lnTo>
                    <a:pt x="16" y="26"/>
                  </a:lnTo>
                  <a:lnTo>
                    <a:pt x="22" y="22"/>
                  </a:lnTo>
                  <a:lnTo>
                    <a:pt x="22" y="22"/>
                  </a:lnTo>
                  <a:lnTo>
                    <a:pt x="26" y="16"/>
                  </a:lnTo>
                  <a:lnTo>
                    <a:pt x="26" y="10"/>
                  </a:lnTo>
                  <a:lnTo>
                    <a:pt x="22" y="4"/>
                  </a:lnTo>
                  <a:lnTo>
                    <a:pt x="18" y="2"/>
                  </a:lnTo>
                  <a:lnTo>
                    <a:pt x="1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209" name="Freeform 194"/>
            <p:cNvSpPr>
              <a:spLocks/>
            </p:cNvSpPr>
            <p:nvPr/>
          </p:nvSpPr>
          <p:spPr bwMode="auto">
            <a:xfrm>
              <a:off x="4604" y="1344"/>
              <a:ext cx="16" cy="10"/>
            </a:xfrm>
            <a:custGeom>
              <a:avLst/>
              <a:gdLst>
                <a:gd name="T0" fmla="*/ 10 w 16"/>
                <a:gd name="T1" fmla="*/ 0 h 10"/>
                <a:gd name="T2" fmla="*/ 10 w 16"/>
                <a:gd name="T3" fmla="*/ 0 h 10"/>
                <a:gd name="T4" fmla="*/ 8 w 16"/>
                <a:gd name="T5" fmla="*/ 0 h 10"/>
                <a:gd name="T6" fmla="*/ 8 w 16"/>
                <a:gd name="T7" fmla="*/ 0 h 10"/>
                <a:gd name="T8" fmla="*/ 2 w 16"/>
                <a:gd name="T9" fmla="*/ 4 h 10"/>
                <a:gd name="T10" fmla="*/ 0 w 16"/>
                <a:gd name="T11" fmla="*/ 6 h 10"/>
                <a:gd name="T12" fmla="*/ 0 w 16"/>
                <a:gd name="T13" fmla="*/ 8 h 10"/>
                <a:gd name="T14" fmla="*/ 0 w 16"/>
                <a:gd name="T15" fmla="*/ 8 h 10"/>
                <a:gd name="T16" fmla="*/ 8 w 16"/>
                <a:gd name="T17" fmla="*/ 10 h 10"/>
                <a:gd name="T18" fmla="*/ 8 w 16"/>
                <a:gd name="T19" fmla="*/ 10 h 10"/>
                <a:gd name="T20" fmla="*/ 14 w 16"/>
                <a:gd name="T21" fmla="*/ 8 h 10"/>
                <a:gd name="T22" fmla="*/ 16 w 16"/>
                <a:gd name="T23" fmla="*/ 6 h 10"/>
                <a:gd name="T24" fmla="*/ 16 w 16"/>
                <a:gd name="T25" fmla="*/ 6 h 10"/>
                <a:gd name="T26" fmla="*/ 16 w 16"/>
                <a:gd name="T27" fmla="*/ 4 h 10"/>
                <a:gd name="T28" fmla="*/ 14 w 16"/>
                <a:gd name="T29" fmla="*/ 2 h 10"/>
                <a:gd name="T30" fmla="*/ 10 w 16"/>
                <a:gd name="T3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6" h="10">
                  <a:moveTo>
                    <a:pt x="10" y="0"/>
                  </a:moveTo>
                  <a:lnTo>
                    <a:pt x="10" y="0"/>
                  </a:lnTo>
                  <a:lnTo>
                    <a:pt x="8" y="0"/>
                  </a:lnTo>
                  <a:lnTo>
                    <a:pt x="8" y="0"/>
                  </a:lnTo>
                  <a:lnTo>
                    <a:pt x="2" y="4"/>
                  </a:lnTo>
                  <a:lnTo>
                    <a:pt x="0" y="6"/>
                  </a:lnTo>
                  <a:lnTo>
                    <a:pt x="0" y="8"/>
                  </a:lnTo>
                  <a:lnTo>
                    <a:pt x="0" y="8"/>
                  </a:lnTo>
                  <a:lnTo>
                    <a:pt x="8" y="10"/>
                  </a:lnTo>
                  <a:lnTo>
                    <a:pt x="8" y="10"/>
                  </a:lnTo>
                  <a:lnTo>
                    <a:pt x="14" y="8"/>
                  </a:lnTo>
                  <a:lnTo>
                    <a:pt x="16" y="6"/>
                  </a:lnTo>
                  <a:lnTo>
                    <a:pt x="16" y="6"/>
                  </a:lnTo>
                  <a:lnTo>
                    <a:pt x="16" y="4"/>
                  </a:lnTo>
                  <a:lnTo>
                    <a:pt x="14" y="2"/>
                  </a:lnTo>
                  <a:lnTo>
                    <a:pt x="10"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210" name="Freeform 195"/>
            <p:cNvSpPr>
              <a:spLocks/>
            </p:cNvSpPr>
            <p:nvPr/>
          </p:nvSpPr>
          <p:spPr bwMode="auto">
            <a:xfrm>
              <a:off x="4604" y="1344"/>
              <a:ext cx="16" cy="10"/>
            </a:xfrm>
            <a:custGeom>
              <a:avLst/>
              <a:gdLst>
                <a:gd name="T0" fmla="*/ 10 w 16"/>
                <a:gd name="T1" fmla="*/ 0 h 10"/>
                <a:gd name="T2" fmla="*/ 10 w 16"/>
                <a:gd name="T3" fmla="*/ 0 h 10"/>
                <a:gd name="T4" fmla="*/ 8 w 16"/>
                <a:gd name="T5" fmla="*/ 0 h 10"/>
                <a:gd name="T6" fmla="*/ 8 w 16"/>
                <a:gd name="T7" fmla="*/ 0 h 10"/>
                <a:gd name="T8" fmla="*/ 2 w 16"/>
                <a:gd name="T9" fmla="*/ 4 h 10"/>
                <a:gd name="T10" fmla="*/ 0 w 16"/>
                <a:gd name="T11" fmla="*/ 6 h 10"/>
                <a:gd name="T12" fmla="*/ 0 w 16"/>
                <a:gd name="T13" fmla="*/ 8 h 10"/>
                <a:gd name="T14" fmla="*/ 0 w 16"/>
                <a:gd name="T15" fmla="*/ 8 h 10"/>
                <a:gd name="T16" fmla="*/ 8 w 16"/>
                <a:gd name="T17" fmla="*/ 10 h 10"/>
                <a:gd name="T18" fmla="*/ 8 w 16"/>
                <a:gd name="T19" fmla="*/ 10 h 10"/>
                <a:gd name="T20" fmla="*/ 14 w 16"/>
                <a:gd name="T21" fmla="*/ 8 h 10"/>
                <a:gd name="T22" fmla="*/ 16 w 16"/>
                <a:gd name="T23" fmla="*/ 6 h 10"/>
                <a:gd name="T24" fmla="*/ 16 w 16"/>
                <a:gd name="T25" fmla="*/ 6 h 10"/>
                <a:gd name="T26" fmla="*/ 16 w 16"/>
                <a:gd name="T27" fmla="*/ 4 h 10"/>
                <a:gd name="T28" fmla="*/ 14 w 16"/>
                <a:gd name="T29" fmla="*/ 2 h 10"/>
                <a:gd name="T30" fmla="*/ 10 w 16"/>
                <a:gd name="T3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6" h="10">
                  <a:moveTo>
                    <a:pt x="10" y="0"/>
                  </a:moveTo>
                  <a:lnTo>
                    <a:pt x="10" y="0"/>
                  </a:lnTo>
                  <a:lnTo>
                    <a:pt x="8" y="0"/>
                  </a:lnTo>
                  <a:lnTo>
                    <a:pt x="8" y="0"/>
                  </a:lnTo>
                  <a:lnTo>
                    <a:pt x="2" y="4"/>
                  </a:lnTo>
                  <a:lnTo>
                    <a:pt x="0" y="6"/>
                  </a:lnTo>
                  <a:lnTo>
                    <a:pt x="0" y="8"/>
                  </a:lnTo>
                  <a:lnTo>
                    <a:pt x="0" y="8"/>
                  </a:lnTo>
                  <a:lnTo>
                    <a:pt x="8" y="10"/>
                  </a:lnTo>
                  <a:lnTo>
                    <a:pt x="8" y="10"/>
                  </a:lnTo>
                  <a:lnTo>
                    <a:pt x="14" y="8"/>
                  </a:lnTo>
                  <a:lnTo>
                    <a:pt x="16" y="6"/>
                  </a:lnTo>
                  <a:lnTo>
                    <a:pt x="16" y="6"/>
                  </a:lnTo>
                  <a:lnTo>
                    <a:pt x="16" y="4"/>
                  </a:lnTo>
                  <a:lnTo>
                    <a:pt x="14" y="2"/>
                  </a:lnTo>
                  <a:lnTo>
                    <a:pt x="1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211" name="Freeform 196"/>
            <p:cNvSpPr>
              <a:spLocks noEditPoints="1"/>
            </p:cNvSpPr>
            <p:nvPr/>
          </p:nvSpPr>
          <p:spPr bwMode="auto">
            <a:xfrm>
              <a:off x="3406" y="1248"/>
              <a:ext cx="1382" cy="1176"/>
            </a:xfrm>
            <a:custGeom>
              <a:avLst/>
              <a:gdLst>
                <a:gd name="T0" fmla="*/ 1092 w 1382"/>
                <a:gd name="T1" fmla="*/ 606 h 1176"/>
                <a:gd name="T2" fmla="*/ 1076 w 1382"/>
                <a:gd name="T3" fmla="*/ 562 h 1176"/>
                <a:gd name="T4" fmla="*/ 1004 w 1382"/>
                <a:gd name="T5" fmla="*/ 642 h 1176"/>
                <a:gd name="T6" fmla="*/ 998 w 1382"/>
                <a:gd name="T7" fmla="*/ 556 h 1176"/>
                <a:gd name="T8" fmla="*/ 876 w 1382"/>
                <a:gd name="T9" fmla="*/ 464 h 1176"/>
                <a:gd name="T10" fmla="*/ 836 w 1382"/>
                <a:gd name="T11" fmla="*/ 446 h 1176"/>
                <a:gd name="T12" fmla="*/ 758 w 1382"/>
                <a:gd name="T13" fmla="*/ 344 h 1176"/>
                <a:gd name="T14" fmla="*/ 746 w 1382"/>
                <a:gd name="T15" fmla="*/ 316 h 1176"/>
                <a:gd name="T16" fmla="*/ 648 w 1382"/>
                <a:gd name="T17" fmla="*/ 256 h 1176"/>
                <a:gd name="T18" fmla="*/ 566 w 1382"/>
                <a:gd name="T19" fmla="*/ 154 h 1176"/>
                <a:gd name="T20" fmla="*/ 1062 w 1382"/>
                <a:gd name="T21" fmla="*/ 34 h 1176"/>
                <a:gd name="T22" fmla="*/ 1058 w 1382"/>
                <a:gd name="T23" fmla="*/ 52 h 1176"/>
                <a:gd name="T24" fmla="*/ 996 w 1382"/>
                <a:gd name="T25" fmla="*/ 32 h 1176"/>
                <a:gd name="T26" fmla="*/ 1002 w 1382"/>
                <a:gd name="T27" fmla="*/ 4 h 1176"/>
                <a:gd name="T28" fmla="*/ 968 w 1382"/>
                <a:gd name="T29" fmla="*/ 80 h 1176"/>
                <a:gd name="T30" fmla="*/ 962 w 1382"/>
                <a:gd name="T31" fmla="*/ 110 h 1176"/>
                <a:gd name="T32" fmla="*/ 880 w 1382"/>
                <a:gd name="T33" fmla="*/ 52 h 1176"/>
                <a:gd name="T34" fmla="*/ 888 w 1382"/>
                <a:gd name="T35" fmla="*/ 134 h 1176"/>
                <a:gd name="T36" fmla="*/ 786 w 1382"/>
                <a:gd name="T37" fmla="*/ 130 h 1176"/>
                <a:gd name="T38" fmla="*/ 734 w 1382"/>
                <a:gd name="T39" fmla="*/ 154 h 1176"/>
                <a:gd name="T40" fmla="*/ 618 w 1382"/>
                <a:gd name="T41" fmla="*/ 102 h 1176"/>
                <a:gd name="T42" fmla="*/ 524 w 1382"/>
                <a:gd name="T43" fmla="*/ 96 h 1176"/>
                <a:gd name="T44" fmla="*/ 404 w 1382"/>
                <a:gd name="T45" fmla="*/ 94 h 1176"/>
                <a:gd name="T46" fmla="*/ 258 w 1382"/>
                <a:gd name="T47" fmla="*/ 66 h 1176"/>
                <a:gd name="T48" fmla="*/ 146 w 1382"/>
                <a:gd name="T49" fmla="*/ 34 h 1176"/>
                <a:gd name="T50" fmla="*/ 24 w 1382"/>
                <a:gd name="T51" fmla="*/ 102 h 1176"/>
                <a:gd name="T52" fmla="*/ 18 w 1382"/>
                <a:gd name="T53" fmla="*/ 144 h 1176"/>
                <a:gd name="T54" fmla="*/ 62 w 1382"/>
                <a:gd name="T55" fmla="*/ 210 h 1176"/>
                <a:gd name="T56" fmla="*/ 84 w 1382"/>
                <a:gd name="T57" fmla="*/ 294 h 1176"/>
                <a:gd name="T58" fmla="*/ 152 w 1382"/>
                <a:gd name="T59" fmla="*/ 322 h 1176"/>
                <a:gd name="T60" fmla="*/ 226 w 1382"/>
                <a:gd name="T61" fmla="*/ 282 h 1176"/>
                <a:gd name="T62" fmla="*/ 392 w 1382"/>
                <a:gd name="T63" fmla="*/ 322 h 1176"/>
                <a:gd name="T64" fmla="*/ 548 w 1382"/>
                <a:gd name="T65" fmla="*/ 500 h 1176"/>
                <a:gd name="T66" fmla="*/ 534 w 1382"/>
                <a:gd name="T67" fmla="*/ 642 h 1176"/>
                <a:gd name="T68" fmla="*/ 706 w 1382"/>
                <a:gd name="T69" fmla="*/ 910 h 1176"/>
                <a:gd name="T70" fmla="*/ 714 w 1382"/>
                <a:gd name="T71" fmla="*/ 852 h 1176"/>
                <a:gd name="T72" fmla="*/ 984 w 1382"/>
                <a:gd name="T73" fmla="*/ 1080 h 1176"/>
                <a:gd name="T74" fmla="*/ 1098 w 1382"/>
                <a:gd name="T75" fmla="*/ 1146 h 1176"/>
                <a:gd name="T76" fmla="*/ 990 w 1382"/>
                <a:gd name="T77" fmla="*/ 952 h 1176"/>
                <a:gd name="T78" fmla="*/ 880 w 1382"/>
                <a:gd name="T79" fmla="*/ 864 h 1176"/>
                <a:gd name="T80" fmla="*/ 1014 w 1382"/>
                <a:gd name="T81" fmla="*/ 818 h 1176"/>
                <a:gd name="T82" fmla="*/ 1086 w 1382"/>
                <a:gd name="T83" fmla="*/ 832 h 1176"/>
                <a:gd name="T84" fmla="*/ 1138 w 1382"/>
                <a:gd name="T85" fmla="*/ 682 h 1176"/>
                <a:gd name="T86" fmla="*/ 1250 w 1382"/>
                <a:gd name="T87" fmla="*/ 588 h 1176"/>
                <a:gd name="T88" fmla="*/ 1272 w 1382"/>
                <a:gd name="T89" fmla="*/ 530 h 1176"/>
                <a:gd name="T90" fmla="*/ 1312 w 1382"/>
                <a:gd name="T91" fmla="*/ 502 h 1176"/>
                <a:gd name="T92" fmla="*/ 1310 w 1382"/>
                <a:gd name="T93" fmla="*/ 396 h 1176"/>
                <a:gd name="T94" fmla="*/ 1238 w 1382"/>
                <a:gd name="T95" fmla="*/ 342 h 1176"/>
                <a:gd name="T96" fmla="*/ 1106 w 1382"/>
                <a:gd name="T97" fmla="*/ 248 h 1176"/>
                <a:gd name="T98" fmla="*/ 1116 w 1382"/>
                <a:gd name="T99" fmla="*/ 388 h 1176"/>
                <a:gd name="T100" fmla="*/ 1040 w 1382"/>
                <a:gd name="T101" fmla="*/ 396 h 1176"/>
                <a:gd name="T102" fmla="*/ 914 w 1382"/>
                <a:gd name="T103" fmla="*/ 324 h 1176"/>
                <a:gd name="T104" fmla="*/ 948 w 1382"/>
                <a:gd name="T105" fmla="*/ 226 h 1176"/>
                <a:gd name="T106" fmla="*/ 1002 w 1382"/>
                <a:gd name="T107" fmla="*/ 176 h 1176"/>
                <a:gd name="T108" fmla="*/ 1042 w 1382"/>
                <a:gd name="T109" fmla="*/ 114 h 1176"/>
                <a:gd name="T110" fmla="*/ 1110 w 1382"/>
                <a:gd name="T111" fmla="*/ 112 h 1176"/>
                <a:gd name="T112" fmla="*/ 1106 w 1382"/>
                <a:gd name="T113" fmla="*/ 194 h 1176"/>
                <a:gd name="T114" fmla="*/ 1228 w 1382"/>
                <a:gd name="T115" fmla="*/ 278 h 1176"/>
                <a:gd name="T116" fmla="*/ 1208 w 1382"/>
                <a:gd name="T117" fmla="*/ 192 h 1176"/>
                <a:gd name="T118" fmla="*/ 1264 w 1382"/>
                <a:gd name="T119" fmla="*/ 170 h 1176"/>
                <a:gd name="T120" fmla="*/ 1196 w 1382"/>
                <a:gd name="T121" fmla="*/ 114 h 1176"/>
                <a:gd name="T122" fmla="*/ 1154 w 1382"/>
                <a:gd name="T123" fmla="*/ 72 h 1176"/>
                <a:gd name="T124" fmla="*/ 1090 w 1382"/>
                <a:gd name="T125" fmla="*/ 32 h 1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82" h="1176">
                  <a:moveTo>
                    <a:pt x="1116" y="600"/>
                  </a:moveTo>
                  <a:lnTo>
                    <a:pt x="1116" y="600"/>
                  </a:lnTo>
                  <a:lnTo>
                    <a:pt x="1118" y="600"/>
                  </a:lnTo>
                  <a:lnTo>
                    <a:pt x="1118" y="600"/>
                  </a:lnTo>
                  <a:lnTo>
                    <a:pt x="1128" y="596"/>
                  </a:lnTo>
                  <a:lnTo>
                    <a:pt x="1134" y="594"/>
                  </a:lnTo>
                  <a:lnTo>
                    <a:pt x="1138" y="592"/>
                  </a:lnTo>
                  <a:lnTo>
                    <a:pt x="1138" y="592"/>
                  </a:lnTo>
                  <a:lnTo>
                    <a:pt x="1142" y="594"/>
                  </a:lnTo>
                  <a:lnTo>
                    <a:pt x="1142" y="594"/>
                  </a:lnTo>
                  <a:lnTo>
                    <a:pt x="1142" y="596"/>
                  </a:lnTo>
                  <a:lnTo>
                    <a:pt x="1142" y="600"/>
                  </a:lnTo>
                  <a:lnTo>
                    <a:pt x="1138" y="606"/>
                  </a:lnTo>
                  <a:lnTo>
                    <a:pt x="1130" y="610"/>
                  </a:lnTo>
                  <a:lnTo>
                    <a:pt x="1124" y="612"/>
                  </a:lnTo>
                  <a:lnTo>
                    <a:pt x="1124" y="612"/>
                  </a:lnTo>
                  <a:lnTo>
                    <a:pt x="1124" y="612"/>
                  </a:lnTo>
                  <a:lnTo>
                    <a:pt x="1124" y="612"/>
                  </a:lnTo>
                  <a:lnTo>
                    <a:pt x="1118" y="612"/>
                  </a:lnTo>
                  <a:lnTo>
                    <a:pt x="1118" y="612"/>
                  </a:lnTo>
                  <a:lnTo>
                    <a:pt x="1110" y="610"/>
                  </a:lnTo>
                  <a:lnTo>
                    <a:pt x="1110" y="610"/>
                  </a:lnTo>
                  <a:lnTo>
                    <a:pt x="1106" y="610"/>
                  </a:lnTo>
                  <a:lnTo>
                    <a:pt x="1106" y="610"/>
                  </a:lnTo>
                  <a:lnTo>
                    <a:pt x="1102" y="612"/>
                  </a:lnTo>
                  <a:lnTo>
                    <a:pt x="1102" y="614"/>
                  </a:lnTo>
                  <a:lnTo>
                    <a:pt x="1098" y="620"/>
                  </a:lnTo>
                  <a:lnTo>
                    <a:pt x="1098" y="620"/>
                  </a:lnTo>
                  <a:lnTo>
                    <a:pt x="1092" y="628"/>
                  </a:lnTo>
                  <a:lnTo>
                    <a:pt x="1082" y="632"/>
                  </a:lnTo>
                  <a:lnTo>
                    <a:pt x="1082" y="632"/>
                  </a:lnTo>
                  <a:lnTo>
                    <a:pt x="1072" y="636"/>
                  </a:lnTo>
                  <a:lnTo>
                    <a:pt x="1060" y="640"/>
                  </a:lnTo>
                  <a:lnTo>
                    <a:pt x="1060" y="640"/>
                  </a:lnTo>
                  <a:lnTo>
                    <a:pt x="1052" y="642"/>
                  </a:lnTo>
                  <a:lnTo>
                    <a:pt x="1052" y="642"/>
                  </a:lnTo>
                  <a:lnTo>
                    <a:pt x="1048" y="640"/>
                  </a:lnTo>
                  <a:lnTo>
                    <a:pt x="1048" y="638"/>
                  </a:lnTo>
                  <a:lnTo>
                    <a:pt x="1048" y="636"/>
                  </a:lnTo>
                  <a:lnTo>
                    <a:pt x="1052" y="632"/>
                  </a:lnTo>
                  <a:lnTo>
                    <a:pt x="1052" y="632"/>
                  </a:lnTo>
                  <a:lnTo>
                    <a:pt x="1062" y="628"/>
                  </a:lnTo>
                  <a:lnTo>
                    <a:pt x="1072" y="624"/>
                  </a:lnTo>
                  <a:lnTo>
                    <a:pt x="1072" y="624"/>
                  </a:lnTo>
                  <a:lnTo>
                    <a:pt x="1082" y="620"/>
                  </a:lnTo>
                  <a:lnTo>
                    <a:pt x="1088" y="618"/>
                  </a:lnTo>
                  <a:lnTo>
                    <a:pt x="1090" y="614"/>
                  </a:lnTo>
                  <a:lnTo>
                    <a:pt x="1090" y="614"/>
                  </a:lnTo>
                  <a:lnTo>
                    <a:pt x="1092" y="610"/>
                  </a:lnTo>
                  <a:lnTo>
                    <a:pt x="1092" y="606"/>
                  </a:lnTo>
                  <a:lnTo>
                    <a:pt x="1092" y="602"/>
                  </a:lnTo>
                  <a:lnTo>
                    <a:pt x="1098" y="598"/>
                  </a:lnTo>
                  <a:lnTo>
                    <a:pt x="1098" y="598"/>
                  </a:lnTo>
                  <a:lnTo>
                    <a:pt x="1102" y="598"/>
                  </a:lnTo>
                  <a:lnTo>
                    <a:pt x="1102" y="598"/>
                  </a:lnTo>
                  <a:lnTo>
                    <a:pt x="1110" y="598"/>
                  </a:lnTo>
                  <a:lnTo>
                    <a:pt x="1110" y="598"/>
                  </a:lnTo>
                  <a:lnTo>
                    <a:pt x="1116" y="600"/>
                  </a:lnTo>
                  <a:close/>
                  <a:moveTo>
                    <a:pt x="954" y="550"/>
                  </a:moveTo>
                  <a:lnTo>
                    <a:pt x="954" y="550"/>
                  </a:lnTo>
                  <a:lnTo>
                    <a:pt x="950" y="550"/>
                  </a:lnTo>
                  <a:lnTo>
                    <a:pt x="944" y="548"/>
                  </a:lnTo>
                  <a:lnTo>
                    <a:pt x="936" y="542"/>
                  </a:lnTo>
                  <a:lnTo>
                    <a:pt x="936" y="542"/>
                  </a:lnTo>
                  <a:lnTo>
                    <a:pt x="944" y="536"/>
                  </a:lnTo>
                  <a:lnTo>
                    <a:pt x="954" y="530"/>
                  </a:lnTo>
                  <a:lnTo>
                    <a:pt x="964" y="526"/>
                  </a:lnTo>
                  <a:lnTo>
                    <a:pt x="974" y="520"/>
                  </a:lnTo>
                  <a:lnTo>
                    <a:pt x="974" y="520"/>
                  </a:lnTo>
                  <a:lnTo>
                    <a:pt x="982" y="512"/>
                  </a:lnTo>
                  <a:lnTo>
                    <a:pt x="986" y="506"/>
                  </a:lnTo>
                  <a:lnTo>
                    <a:pt x="990" y="504"/>
                  </a:lnTo>
                  <a:lnTo>
                    <a:pt x="990" y="504"/>
                  </a:lnTo>
                  <a:lnTo>
                    <a:pt x="990" y="504"/>
                  </a:lnTo>
                  <a:lnTo>
                    <a:pt x="990" y="504"/>
                  </a:lnTo>
                  <a:lnTo>
                    <a:pt x="994" y="506"/>
                  </a:lnTo>
                  <a:lnTo>
                    <a:pt x="998" y="508"/>
                  </a:lnTo>
                  <a:lnTo>
                    <a:pt x="1004" y="514"/>
                  </a:lnTo>
                  <a:lnTo>
                    <a:pt x="1004" y="514"/>
                  </a:lnTo>
                  <a:lnTo>
                    <a:pt x="1010" y="522"/>
                  </a:lnTo>
                  <a:lnTo>
                    <a:pt x="1014" y="526"/>
                  </a:lnTo>
                  <a:lnTo>
                    <a:pt x="1018" y="530"/>
                  </a:lnTo>
                  <a:lnTo>
                    <a:pt x="1018" y="530"/>
                  </a:lnTo>
                  <a:lnTo>
                    <a:pt x="1028" y="534"/>
                  </a:lnTo>
                  <a:lnTo>
                    <a:pt x="1032" y="536"/>
                  </a:lnTo>
                  <a:lnTo>
                    <a:pt x="1032" y="542"/>
                  </a:lnTo>
                  <a:lnTo>
                    <a:pt x="1032" y="542"/>
                  </a:lnTo>
                  <a:lnTo>
                    <a:pt x="1034" y="548"/>
                  </a:lnTo>
                  <a:lnTo>
                    <a:pt x="1036" y="552"/>
                  </a:lnTo>
                  <a:lnTo>
                    <a:pt x="1038" y="554"/>
                  </a:lnTo>
                  <a:lnTo>
                    <a:pt x="1042" y="554"/>
                  </a:lnTo>
                  <a:lnTo>
                    <a:pt x="1042" y="554"/>
                  </a:lnTo>
                  <a:lnTo>
                    <a:pt x="1048" y="554"/>
                  </a:lnTo>
                  <a:lnTo>
                    <a:pt x="1048" y="554"/>
                  </a:lnTo>
                  <a:lnTo>
                    <a:pt x="1056" y="554"/>
                  </a:lnTo>
                  <a:lnTo>
                    <a:pt x="1056" y="554"/>
                  </a:lnTo>
                  <a:lnTo>
                    <a:pt x="1060" y="554"/>
                  </a:lnTo>
                  <a:lnTo>
                    <a:pt x="1060" y="554"/>
                  </a:lnTo>
                  <a:lnTo>
                    <a:pt x="1068" y="556"/>
                  </a:lnTo>
                  <a:lnTo>
                    <a:pt x="1076" y="562"/>
                  </a:lnTo>
                  <a:lnTo>
                    <a:pt x="1082" y="568"/>
                  </a:lnTo>
                  <a:lnTo>
                    <a:pt x="1086" y="576"/>
                  </a:lnTo>
                  <a:lnTo>
                    <a:pt x="1086" y="576"/>
                  </a:lnTo>
                  <a:lnTo>
                    <a:pt x="1088" y="584"/>
                  </a:lnTo>
                  <a:lnTo>
                    <a:pt x="1088" y="586"/>
                  </a:lnTo>
                  <a:lnTo>
                    <a:pt x="1086" y="586"/>
                  </a:lnTo>
                  <a:lnTo>
                    <a:pt x="1086" y="586"/>
                  </a:lnTo>
                  <a:lnTo>
                    <a:pt x="1078" y="582"/>
                  </a:lnTo>
                  <a:lnTo>
                    <a:pt x="1068" y="578"/>
                  </a:lnTo>
                  <a:lnTo>
                    <a:pt x="1068" y="578"/>
                  </a:lnTo>
                  <a:lnTo>
                    <a:pt x="1070" y="598"/>
                  </a:lnTo>
                  <a:lnTo>
                    <a:pt x="1068" y="610"/>
                  </a:lnTo>
                  <a:lnTo>
                    <a:pt x="1068" y="614"/>
                  </a:lnTo>
                  <a:lnTo>
                    <a:pt x="1064" y="616"/>
                  </a:lnTo>
                  <a:lnTo>
                    <a:pt x="1064" y="616"/>
                  </a:lnTo>
                  <a:lnTo>
                    <a:pt x="1064" y="616"/>
                  </a:lnTo>
                  <a:lnTo>
                    <a:pt x="1064" y="616"/>
                  </a:lnTo>
                  <a:lnTo>
                    <a:pt x="1060" y="614"/>
                  </a:lnTo>
                  <a:lnTo>
                    <a:pt x="1060" y="612"/>
                  </a:lnTo>
                  <a:lnTo>
                    <a:pt x="1060" y="606"/>
                  </a:lnTo>
                  <a:lnTo>
                    <a:pt x="1060" y="606"/>
                  </a:lnTo>
                  <a:lnTo>
                    <a:pt x="1054" y="600"/>
                  </a:lnTo>
                  <a:lnTo>
                    <a:pt x="1050" y="592"/>
                  </a:lnTo>
                  <a:lnTo>
                    <a:pt x="1050" y="592"/>
                  </a:lnTo>
                  <a:lnTo>
                    <a:pt x="1048" y="586"/>
                  </a:lnTo>
                  <a:lnTo>
                    <a:pt x="1048" y="580"/>
                  </a:lnTo>
                  <a:lnTo>
                    <a:pt x="1048" y="580"/>
                  </a:lnTo>
                  <a:lnTo>
                    <a:pt x="1042" y="572"/>
                  </a:lnTo>
                  <a:lnTo>
                    <a:pt x="1034" y="568"/>
                  </a:lnTo>
                  <a:lnTo>
                    <a:pt x="1034" y="568"/>
                  </a:lnTo>
                  <a:lnTo>
                    <a:pt x="1032" y="568"/>
                  </a:lnTo>
                  <a:lnTo>
                    <a:pt x="1032" y="568"/>
                  </a:lnTo>
                  <a:lnTo>
                    <a:pt x="1028" y="568"/>
                  </a:lnTo>
                  <a:lnTo>
                    <a:pt x="1024" y="570"/>
                  </a:lnTo>
                  <a:lnTo>
                    <a:pt x="1018" y="578"/>
                  </a:lnTo>
                  <a:lnTo>
                    <a:pt x="1018" y="578"/>
                  </a:lnTo>
                  <a:lnTo>
                    <a:pt x="1016" y="582"/>
                  </a:lnTo>
                  <a:lnTo>
                    <a:pt x="1014" y="586"/>
                  </a:lnTo>
                  <a:lnTo>
                    <a:pt x="1014" y="586"/>
                  </a:lnTo>
                  <a:lnTo>
                    <a:pt x="1012" y="588"/>
                  </a:lnTo>
                  <a:lnTo>
                    <a:pt x="1008" y="590"/>
                  </a:lnTo>
                  <a:lnTo>
                    <a:pt x="1008" y="590"/>
                  </a:lnTo>
                  <a:lnTo>
                    <a:pt x="1006" y="594"/>
                  </a:lnTo>
                  <a:lnTo>
                    <a:pt x="1006" y="598"/>
                  </a:lnTo>
                  <a:lnTo>
                    <a:pt x="1008" y="608"/>
                  </a:lnTo>
                  <a:lnTo>
                    <a:pt x="1008" y="608"/>
                  </a:lnTo>
                  <a:lnTo>
                    <a:pt x="1010" y="626"/>
                  </a:lnTo>
                  <a:lnTo>
                    <a:pt x="1008" y="636"/>
                  </a:lnTo>
                  <a:lnTo>
                    <a:pt x="1008" y="640"/>
                  </a:lnTo>
                  <a:lnTo>
                    <a:pt x="1004" y="642"/>
                  </a:lnTo>
                  <a:lnTo>
                    <a:pt x="1004" y="642"/>
                  </a:lnTo>
                  <a:lnTo>
                    <a:pt x="1004" y="642"/>
                  </a:lnTo>
                  <a:lnTo>
                    <a:pt x="1004" y="642"/>
                  </a:lnTo>
                  <a:lnTo>
                    <a:pt x="1002" y="642"/>
                  </a:lnTo>
                  <a:lnTo>
                    <a:pt x="1000" y="640"/>
                  </a:lnTo>
                  <a:lnTo>
                    <a:pt x="998" y="634"/>
                  </a:lnTo>
                  <a:lnTo>
                    <a:pt x="996" y="622"/>
                  </a:lnTo>
                  <a:lnTo>
                    <a:pt x="996" y="622"/>
                  </a:lnTo>
                  <a:lnTo>
                    <a:pt x="996" y="612"/>
                  </a:lnTo>
                  <a:lnTo>
                    <a:pt x="998" y="600"/>
                  </a:lnTo>
                  <a:lnTo>
                    <a:pt x="998" y="600"/>
                  </a:lnTo>
                  <a:lnTo>
                    <a:pt x="996" y="592"/>
                  </a:lnTo>
                  <a:lnTo>
                    <a:pt x="992" y="584"/>
                  </a:lnTo>
                  <a:lnTo>
                    <a:pt x="992" y="584"/>
                  </a:lnTo>
                  <a:lnTo>
                    <a:pt x="988" y="584"/>
                  </a:lnTo>
                  <a:lnTo>
                    <a:pt x="984" y="582"/>
                  </a:lnTo>
                  <a:lnTo>
                    <a:pt x="982" y="580"/>
                  </a:lnTo>
                  <a:lnTo>
                    <a:pt x="982" y="578"/>
                  </a:lnTo>
                  <a:lnTo>
                    <a:pt x="982" y="578"/>
                  </a:lnTo>
                  <a:lnTo>
                    <a:pt x="984" y="574"/>
                  </a:lnTo>
                  <a:lnTo>
                    <a:pt x="988" y="572"/>
                  </a:lnTo>
                  <a:lnTo>
                    <a:pt x="996" y="568"/>
                  </a:lnTo>
                  <a:lnTo>
                    <a:pt x="996" y="568"/>
                  </a:lnTo>
                  <a:lnTo>
                    <a:pt x="1000" y="562"/>
                  </a:lnTo>
                  <a:lnTo>
                    <a:pt x="1002" y="560"/>
                  </a:lnTo>
                  <a:lnTo>
                    <a:pt x="1004" y="558"/>
                  </a:lnTo>
                  <a:lnTo>
                    <a:pt x="1004" y="558"/>
                  </a:lnTo>
                  <a:lnTo>
                    <a:pt x="1004" y="558"/>
                  </a:lnTo>
                  <a:lnTo>
                    <a:pt x="1004" y="558"/>
                  </a:lnTo>
                  <a:lnTo>
                    <a:pt x="1008" y="560"/>
                  </a:lnTo>
                  <a:lnTo>
                    <a:pt x="1008" y="560"/>
                  </a:lnTo>
                  <a:lnTo>
                    <a:pt x="1012" y="560"/>
                  </a:lnTo>
                  <a:lnTo>
                    <a:pt x="1012" y="560"/>
                  </a:lnTo>
                  <a:lnTo>
                    <a:pt x="1012" y="560"/>
                  </a:lnTo>
                  <a:lnTo>
                    <a:pt x="1012" y="560"/>
                  </a:lnTo>
                  <a:lnTo>
                    <a:pt x="1016" y="558"/>
                  </a:lnTo>
                  <a:lnTo>
                    <a:pt x="1018" y="556"/>
                  </a:lnTo>
                  <a:lnTo>
                    <a:pt x="1018" y="554"/>
                  </a:lnTo>
                  <a:lnTo>
                    <a:pt x="1018" y="550"/>
                  </a:lnTo>
                  <a:lnTo>
                    <a:pt x="1020" y="554"/>
                  </a:lnTo>
                  <a:lnTo>
                    <a:pt x="1020" y="554"/>
                  </a:lnTo>
                  <a:lnTo>
                    <a:pt x="1018" y="550"/>
                  </a:lnTo>
                  <a:lnTo>
                    <a:pt x="1016" y="548"/>
                  </a:lnTo>
                  <a:lnTo>
                    <a:pt x="1016" y="548"/>
                  </a:lnTo>
                  <a:lnTo>
                    <a:pt x="1012" y="550"/>
                  </a:lnTo>
                  <a:lnTo>
                    <a:pt x="1006" y="552"/>
                  </a:lnTo>
                  <a:lnTo>
                    <a:pt x="998" y="556"/>
                  </a:lnTo>
                  <a:lnTo>
                    <a:pt x="998" y="556"/>
                  </a:lnTo>
                  <a:lnTo>
                    <a:pt x="998" y="556"/>
                  </a:lnTo>
                  <a:lnTo>
                    <a:pt x="998" y="556"/>
                  </a:lnTo>
                  <a:lnTo>
                    <a:pt x="994" y="554"/>
                  </a:lnTo>
                  <a:lnTo>
                    <a:pt x="992" y="552"/>
                  </a:lnTo>
                  <a:lnTo>
                    <a:pt x="990" y="548"/>
                  </a:lnTo>
                  <a:lnTo>
                    <a:pt x="986" y="542"/>
                  </a:lnTo>
                  <a:lnTo>
                    <a:pt x="984" y="540"/>
                  </a:lnTo>
                  <a:lnTo>
                    <a:pt x="980" y="540"/>
                  </a:lnTo>
                  <a:lnTo>
                    <a:pt x="980" y="540"/>
                  </a:lnTo>
                  <a:lnTo>
                    <a:pt x="980" y="540"/>
                  </a:lnTo>
                  <a:lnTo>
                    <a:pt x="980" y="540"/>
                  </a:lnTo>
                  <a:lnTo>
                    <a:pt x="974" y="540"/>
                  </a:lnTo>
                  <a:lnTo>
                    <a:pt x="968" y="544"/>
                  </a:lnTo>
                  <a:lnTo>
                    <a:pt x="964" y="548"/>
                  </a:lnTo>
                  <a:lnTo>
                    <a:pt x="958" y="550"/>
                  </a:lnTo>
                  <a:lnTo>
                    <a:pt x="958" y="550"/>
                  </a:lnTo>
                  <a:lnTo>
                    <a:pt x="954" y="550"/>
                  </a:lnTo>
                  <a:close/>
                  <a:moveTo>
                    <a:pt x="980" y="498"/>
                  </a:moveTo>
                  <a:lnTo>
                    <a:pt x="980" y="498"/>
                  </a:lnTo>
                  <a:lnTo>
                    <a:pt x="976" y="496"/>
                  </a:lnTo>
                  <a:lnTo>
                    <a:pt x="974" y="492"/>
                  </a:lnTo>
                  <a:lnTo>
                    <a:pt x="974" y="488"/>
                  </a:lnTo>
                  <a:lnTo>
                    <a:pt x="976" y="486"/>
                  </a:lnTo>
                  <a:lnTo>
                    <a:pt x="976" y="486"/>
                  </a:lnTo>
                  <a:lnTo>
                    <a:pt x="980" y="484"/>
                  </a:lnTo>
                  <a:lnTo>
                    <a:pt x="980" y="484"/>
                  </a:lnTo>
                  <a:lnTo>
                    <a:pt x="984" y="486"/>
                  </a:lnTo>
                  <a:lnTo>
                    <a:pt x="984" y="492"/>
                  </a:lnTo>
                  <a:lnTo>
                    <a:pt x="984" y="496"/>
                  </a:lnTo>
                  <a:lnTo>
                    <a:pt x="982" y="498"/>
                  </a:lnTo>
                  <a:lnTo>
                    <a:pt x="980" y="498"/>
                  </a:lnTo>
                  <a:lnTo>
                    <a:pt x="980" y="498"/>
                  </a:lnTo>
                  <a:lnTo>
                    <a:pt x="980" y="498"/>
                  </a:lnTo>
                  <a:close/>
                  <a:moveTo>
                    <a:pt x="838" y="426"/>
                  </a:moveTo>
                  <a:lnTo>
                    <a:pt x="838" y="426"/>
                  </a:lnTo>
                  <a:lnTo>
                    <a:pt x="844" y="426"/>
                  </a:lnTo>
                  <a:lnTo>
                    <a:pt x="848" y="426"/>
                  </a:lnTo>
                  <a:lnTo>
                    <a:pt x="848" y="426"/>
                  </a:lnTo>
                  <a:lnTo>
                    <a:pt x="852" y="420"/>
                  </a:lnTo>
                  <a:lnTo>
                    <a:pt x="852" y="418"/>
                  </a:lnTo>
                  <a:lnTo>
                    <a:pt x="854" y="418"/>
                  </a:lnTo>
                  <a:lnTo>
                    <a:pt x="854" y="418"/>
                  </a:lnTo>
                  <a:lnTo>
                    <a:pt x="860" y="420"/>
                  </a:lnTo>
                  <a:lnTo>
                    <a:pt x="860" y="420"/>
                  </a:lnTo>
                  <a:lnTo>
                    <a:pt x="864" y="424"/>
                  </a:lnTo>
                  <a:lnTo>
                    <a:pt x="866" y="430"/>
                  </a:lnTo>
                  <a:lnTo>
                    <a:pt x="868" y="442"/>
                  </a:lnTo>
                  <a:lnTo>
                    <a:pt x="868" y="442"/>
                  </a:lnTo>
                  <a:lnTo>
                    <a:pt x="870" y="450"/>
                  </a:lnTo>
                  <a:lnTo>
                    <a:pt x="872" y="458"/>
                  </a:lnTo>
                  <a:lnTo>
                    <a:pt x="872" y="458"/>
                  </a:lnTo>
                  <a:lnTo>
                    <a:pt x="876" y="464"/>
                  </a:lnTo>
                  <a:lnTo>
                    <a:pt x="880" y="470"/>
                  </a:lnTo>
                  <a:lnTo>
                    <a:pt x="880" y="470"/>
                  </a:lnTo>
                  <a:lnTo>
                    <a:pt x="882" y="476"/>
                  </a:lnTo>
                  <a:lnTo>
                    <a:pt x="884" y="480"/>
                  </a:lnTo>
                  <a:lnTo>
                    <a:pt x="884" y="480"/>
                  </a:lnTo>
                  <a:lnTo>
                    <a:pt x="890" y="486"/>
                  </a:lnTo>
                  <a:lnTo>
                    <a:pt x="896" y="488"/>
                  </a:lnTo>
                  <a:lnTo>
                    <a:pt x="896" y="488"/>
                  </a:lnTo>
                  <a:lnTo>
                    <a:pt x="900" y="488"/>
                  </a:lnTo>
                  <a:lnTo>
                    <a:pt x="900" y="488"/>
                  </a:lnTo>
                  <a:lnTo>
                    <a:pt x="904" y="488"/>
                  </a:lnTo>
                  <a:lnTo>
                    <a:pt x="904" y="488"/>
                  </a:lnTo>
                  <a:lnTo>
                    <a:pt x="908" y="488"/>
                  </a:lnTo>
                  <a:lnTo>
                    <a:pt x="908" y="488"/>
                  </a:lnTo>
                  <a:lnTo>
                    <a:pt x="910" y="496"/>
                  </a:lnTo>
                  <a:lnTo>
                    <a:pt x="910" y="504"/>
                  </a:lnTo>
                  <a:lnTo>
                    <a:pt x="908" y="510"/>
                  </a:lnTo>
                  <a:lnTo>
                    <a:pt x="906" y="512"/>
                  </a:lnTo>
                  <a:lnTo>
                    <a:pt x="902" y="512"/>
                  </a:lnTo>
                  <a:lnTo>
                    <a:pt x="902" y="512"/>
                  </a:lnTo>
                  <a:lnTo>
                    <a:pt x="900" y="512"/>
                  </a:lnTo>
                  <a:lnTo>
                    <a:pt x="900" y="512"/>
                  </a:lnTo>
                  <a:lnTo>
                    <a:pt x="900" y="504"/>
                  </a:lnTo>
                  <a:lnTo>
                    <a:pt x="900" y="500"/>
                  </a:lnTo>
                  <a:lnTo>
                    <a:pt x="898" y="496"/>
                  </a:lnTo>
                  <a:lnTo>
                    <a:pt x="898" y="496"/>
                  </a:lnTo>
                  <a:lnTo>
                    <a:pt x="890" y="492"/>
                  </a:lnTo>
                  <a:lnTo>
                    <a:pt x="884" y="488"/>
                  </a:lnTo>
                  <a:lnTo>
                    <a:pt x="884" y="488"/>
                  </a:lnTo>
                  <a:lnTo>
                    <a:pt x="876" y="476"/>
                  </a:lnTo>
                  <a:lnTo>
                    <a:pt x="868" y="460"/>
                  </a:lnTo>
                  <a:lnTo>
                    <a:pt x="868" y="460"/>
                  </a:lnTo>
                  <a:lnTo>
                    <a:pt x="860" y="446"/>
                  </a:lnTo>
                  <a:lnTo>
                    <a:pt x="852" y="438"/>
                  </a:lnTo>
                  <a:lnTo>
                    <a:pt x="850" y="436"/>
                  </a:lnTo>
                  <a:lnTo>
                    <a:pt x="846" y="436"/>
                  </a:lnTo>
                  <a:lnTo>
                    <a:pt x="846" y="436"/>
                  </a:lnTo>
                  <a:lnTo>
                    <a:pt x="842" y="436"/>
                  </a:lnTo>
                  <a:lnTo>
                    <a:pt x="842" y="436"/>
                  </a:lnTo>
                  <a:lnTo>
                    <a:pt x="842" y="440"/>
                  </a:lnTo>
                  <a:lnTo>
                    <a:pt x="842" y="444"/>
                  </a:lnTo>
                  <a:lnTo>
                    <a:pt x="848" y="454"/>
                  </a:lnTo>
                  <a:lnTo>
                    <a:pt x="852" y="462"/>
                  </a:lnTo>
                  <a:lnTo>
                    <a:pt x="852" y="466"/>
                  </a:lnTo>
                  <a:lnTo>
                    <a:pt x="850" y="470"/>
                  </a:lnTo>
                  <a:lnTo>
                    <a:pt x="850" y="470"/>
                  </a:lnTo>
                  <a:lnTo>
                    <a:pt x="846" y="464"/>
                  </a:lnTo>
                  <a:lnTo>
                    <a:pt x="842" y="458"/>
                  </a:lnTo>
                  <a:lnTo>
                    <a:pt x="836" y="446"/>
                  </a:lnTo>
                  <a:lnTo>
                    <a:pt x="836" y="446"/>
                  </a:lnTo>
                  <a:lnTo>
                    <a:pt x="832" y="442"/>
                  </a:lnTo>
                  <a:lnTo>
                    <a:pt x="826" y="438"/>
                  </a:lnTo>
                  <a:lnTo>
                    <a:pt x="822" y="434"/>
                  </a:lnTo>
                  <a:lnTo>
                    <a:pt x="820" y="430"/>
                  </a:lnTo>
                  <a:lnTo>
                    <a:pt x="820" y="430"/>
                  </a:lnTo>
                  <a:lnTo>
                    <a:pt x="820" y="428"/>
                  </a:lnTo>
                  <a:lnTo>
                    <a:pt x="824" y="428"/>
                  </a:lnTo>
                  <a:lnTo>
                    <a:pt x="834" y="426"/>
                  </a:lnTo>
                  <a:lnTo>
                    <a:pt x="834" y="426"/>
                  </a:lnTo>
                  <a:lnTo>
                    <a:pt x="836" y="426"/>
                  </a:lnTo>
                  <a:lnTo>
                    <a:pt x="836" y="426"/>
                  </a:lnTo>
                  <a:lnTo>
                    <a:pt x="838" y="426"/>
                  </a:lnTo>
                  <a:close/>
                  <a:moveTo>
                    <a:pt x="736" y="388"/>
                  </a:moveTo>
                  <a:lnTo>
                    <a:pt x="736" y="388"/>
                  </a:lnTo>
                  <a:lnTo>
                    <a:pt x="732" y="386"/>
                  </a:lnTo>
                  <a:lnTo>
                    <a:pt x="732" y="386"/>
                  </a:lnTo>
                  <a:lnTo>
                    <a:pt x="728" y="382"/>
                  </a:lnTo>
                  <a:lnTo>
                    <a:pt x="724" y="376"/>
                  </a:lnTo>
                  <a:lnTo>
                    <a:pt x="722" y="366"/>
                  </a:lnTo>
                  <a:lnTo>
                    <a:pt x="722" y="366"/>
                  </a:lnTo>
                  <a:lnTo>
                    <a:pt x="724" y="362"/>
                  </a:lnTo>
                  <a:lnTo>
                    <a:pt x="726" y="360"/>
                  </a:lnTo>
                  <a:lnTo>
                    <a:pt x="726" y="360"/>
                  </a:lnTo>
                  <a:lnTo>
                    <a:pt x="726" y="360"/>
                  </a:lnTo>
                  <a:lnTo>
                    <a:pt x="726" y="360"/>
                  </a:lnTo>
                  <a:lnTo>
                    <a:pt x="730" y="362"/>
                  </a:lnTo>
                  <a:lnTo>
                    <a:pt x="732" y="364"/>
                  </a:lnTo>
                  <a:lnTo>
                    <a:pt x="734" y="372"/>
                  </a:lnTo>
                  <a:lnTo>
                    <a:pt x="734" y="372"/>
                  </a:lnTo>
                  <a:lnTo>
                    <a:pt x="736" y="374"/>
                  </a:lnTo>
                  <a:lnTo>
                    <a:pt x="740" y="376"/>
                  </a:lnTo>
                  <a:lnTo>
                    <a:pt x="744" y="378"/>
                  </a:lnTo>
                  <a:lnTo>
                    <a:pt x="746" y="382"/>
                  </a:lnTo>
                  <a:lnTo>
                    <a:pt x="746" y="382"/>
                  </a:lnTo>
                  <a:lnTo>
                    <a:pt x="746" y="384"/>
                  </a:lnTo>
                  <a:lnTo>
                    <a:pt x="744" y="386"/>
                  </a:lnTo>
                  <a:lnTo>
                    <a:pt x="736" y="388"/>
                  </a:lnTo>
                  <a:close/>
                  <a:moveTo>
                    <a:pt x="744" y="358"/>
                  </a:moveTo>
                  <a:lnTo>
                    <a:pt x="744" y="358"/>
                  </a:lnTo>
                  <a:lnTo>
                    <a:pt x="740" y="356"/>
                  </a:lnTo>
                  <a:lnTo>
                    <a:pt x="738" y="352"/>
                  </a:lnTo>
                  <a:lnTo>
                    <a:pt x="738" y="352"/>
                  </a:lnTo>
                  <a:lnTo>
                    <a:pt x="738" y="350"/>
                  </a:lnTo>
                  <a:lnTo>
                    <a:pt x="744" y="346"/>
                  </a:lnTo>
                  <a:lnTo>
                    <a:pt x="750" y="342"/>
                  </a:lnTo>
                  <a:lnTo>
                    <a:pt x="754" y="342"/>
                  </a:lnTo>
                  <a:lnTo>
                    <a:pt x="754" y="342"/>
                  </a:lnTo>
                  <a:lnTo>
                    <a:pt x="756" y="342"/>
                  </a:lnTo>
                  <a:lnTo>
                    <a:pt x="756" y="342"/>
                  </a:lnTo>
                  <a:lnTo>
                    <a:pt x="758" y="344"/>
                  </a:lnTo>
                  <a:lnTo>
                    <a:pt x="758" y="346"/>
                  </a:lnTo>
                  <a:lnTo>
                    <a:pt x="756" y="352"/>
                  </a:lnTo>
                  <a:lnTo>
                    <a:pt x="750" y="356"/>
                  </a:lnTo>
                  <a:lnTo>
                    <a:pt x="744" y="358"/>
                  </a:lnTo>
                  <a:close/>
                  <a:moveTo>
                    <a:pt x="830" y="374"/>
                  </a:moveTo>
                  <a:lnTo>
                    <a:pt x="830" y="374"/>
                  </a:lnTo>
                  <a:lnTo>
                    <a:pt x="826" y="374"/>
                  </a:lnTo>
                  <a:lnTo>
                    <a:pt x="826" y="374"/>
                  </a:lnTo>
                  <a:lnTo>
                    <a:pt x="824" y="372"/>
                  </a:lnTo>
                  <a:lnTo>
                    <a:pt x="824" y="370"/>
                  </a:lnTo>
                  <a:lnTo>
                    <a:pt x="826" y="364"/>
                  </a:lnTo>
                  <a:lnTo>
                    <a:pt x="834" y="358"/>
                  </a:lnTo>
                  <a:lnTo>
                    <a:pt x="834" y="358"/>
                  </a:lnTo>
                  <a:lnTo>
                    <a:pt x="840" y="354"/>
                  </a:lnTo>
                  <a:lnTo>
                    <a:pt x="844" y="350"/>
                  </a:lnTo>
                  <a:lnTo>
                    <a:pt x="844" y="350"/>
                  </a:lnTo>
                  <a:lnTo>
                    <a:pt x="846" y="346"/>
                  </a:lnTo>
                  <a:lnTo>
                    <a:pt x="846" y="344"/>
                  </a:lnTo>
                  <a:lnTo>
                    <a:pt x="848" y="342"/>
                  </a:lnTo>
                  <a:lnTo>
                    <a:pt x="848" y="342"/>
                  </a:lnTo>
                  <a:lnTo>
                    <a:pt x="852" y="340"/>
                  </a:lnTo>
                  <a:lnTo>
                    <a:pt x="852" y="340"/>
                  </a:lnTo>
                  <a:lnTo>
                    <a:pt x="852" y="342"/>
                  </a:lnTo>
                  <a:lnTo>
                    <a:pt x="854" y="342"/>
                  </a:lnTo>
                  <a:lnTo>
                    <a:pt x="854" y="348"/>
                  </a:lnTo>
                  <a:lnTo>
                    <a:pt x="850" y="358"/>
                  </a:lnTo>
                  <a:lnTo>
                    <a:pt x="850" y="358"/>
                  </a:lnTo>
                  <a:lnTo>
                    <a:pt x="842" y="368"/>
                  </a:lnTo>
                  <a:lnTo>
                    <a:pt x="836" y="372"/>
                  </a:lnTo>
                  <a:lnTo>
                    <a:pt x="830" y="374"/>
                  </a:lnTo>
                  <a:close/>
                  <a:moveTo>
                    <a:pt x="694" y="324"/>
                  </a:moveTo>
                  <a:lnTo>
                    <a:pt x="694" y="324"/>
                  </a:lnTo>
                  <a:lnTo>
                    <a:pt x="690" y="322"/>
                  </a:lnTo>
                  <a:lnTo>
                    <a:pt x="688" y="320"/>
                  </a:lnTo>
                  <a:lnTo>
                    <a:pt x="688" y="320"/>
                  </a:lnTo>
                  <a:lnTo>
                    <a:pt x="692" y="318"/>
                  </a:lnTo>
                  <a:lnTo>
                    <a:pt x="696" y="314"/>
                  </a:lnTo>
                  <a:lnTo>
                    <a:pt x="704" y="308"/>
                  </a:lnTo>
                  <a:lnTo>
                    <a:pt x="704" y="308"/>
                  </a:lnTo>
                  <a:lnTo>
                    <a:pt x="710" y="306"/>
                  </a:lnTo>
                  <a:lnTo>
                    <a:pt x="716" y="304"/>
                  </a:lnTo>
                  <a:lnTo>
                    <a:pt x="716" y="304"/>
                  </a:lnTo>
                  <a:lnTo>
                    <a:pt x="728" y="308"/>
                  </a:lnTo>
                  <a:lnTo>
                    <a:pt x="728" y="308"/>
                  </a:lnTo>
                  <a:lnTo>
                    <a:pt x="742" y="308"/>
                  </a:lnTo>
                  <a:lnTo>
                    <a:pt x="750" y="310"/>
                  </a:lnTo>
                  <a:lnTo>
                    <a:pt x="756" y="314"/>
                  </a:lnTo>
                  <a:lnTo>
                    <a:pt x="756" y="314"/>
                  </a:lnTo>
                  <a:lnTo>
                    <a:pt x="750" y="316"/>
                  </a:lnTo>
                  <a:lnTo>
                    <a:pt x="746" y="316"/>
                  </a:lnTo>
                  <a:lnTo>
                    <a:pt x="746" y="316"/>
                  </a:lnTo>
                  <a:lnTo>
                    <a:pt x="736" y="316"/>
                  </a:lnTo>
                  <a:lnTo>
                    <a:pt x="736" y="316"/>
                  </a:lnTo>
                  <a:lnTo>
                    <a:pt x="728" y="314"/>
                  </a:lnTo>
                  <a:lnTo>
                    <a:pt x="728" y="314"/>
                  </a:lnTo>
                  <a:lnTo>
                    <a:pt x="718" y="316"/>
                  </a:lnTo>
                  <a:lnTo>
                    <a:pt x="718" y="316"/>
                  </a:lnTo>
                  <a:lnTo>
                    <a:pt x="708" y="320"/>
                  </a:lnTo>
                  <a:lnTo>
                    <a:pt x="700" y="324"/>
                  </a:lnTo>
                  <a:lnTo>
                    <a:pt x="694" y="324"/>
                  </a:lnTo>
                  <a:close/>
                  <a:moveTo>
                    <a:pt x="670" y="254"/>
                  </a:moveTo>
                  <a:lnTo>
                    <a:pt x="670" y="254"/>
                  </a:lnTo>
                  <a:lnTo>
                    <a:pt x="680" y="254"/>
                  </a:lnTo>
                  <a:lnTo>
                    <a:pt x="688" y="250"/>
                  </a:lnTo>
                  <a:lnTo>
                    <a:pt x="688" y="250"/>
                  </a:lnTo>
                  <a:lnTo>
                    <a:pt x="692" y="248"/>
                  </a:lnTo>
                  <a:lnTo>
                    <a:pt x="696" y="242"/>
                  </a:lnTo>
                  <a:lnTo>
                    <a:pt x="700" y="240"/>
                  </a:lnTo>
                  <a:lnTo>
                    <a:pt x="706" y="236"/>
                  </a:lnTo>
                  <a:lnTo>
                    <a:pt x="706" y="236"/>
                  </a:lnTo>
                  <a:lnTo>
                    <a:pt x="710" y="236"/>
                  </a:lnTo>
                  <a:lnTo>
                    <a:pt x="710" y="236"/>
                  </a:lnTo>
                  <a:lnTo>
                    <a:pt x="714" y="238"/>
                  </a:lnTo>
                  <a:lnTo>
                    <a:pt x="714" y="240"/>
                  </a:lnTo>
                  <a:lnTo>
                    <a:pt x="714" y="242"/>
                  </a:lnTo>
                  <a:lnTo>
                    <a:pt x="710" y="246"/>
                  </a:lnTo>
                  <a:lnTo>
                    <a:pt x="710" y="246"/>
                  </a:lnTo>
                  <a:lnTo>
                    <a:pt x="700" y="252"/>
                  </a:lnTo>
                  <a:lnTo>
                    <a:pt x="690" y="256"/>
                  </a:lnTo>
                  <a:lnTo>
                    <a:pt x="690" y="256"/>
                  </a:lnTo>
                  <a:lnTo>
                    <a:pt x="684" y="260"/>
                  </a:lnTo>
                  <a:lnTo>
                    <a:pt x="680" y="262"/>
                  </a:lnTo>
                  <a:lnTo>
                    <a:pt x="672" y="270"/>
                  </a:lnTo>
                  <a:lnTo>
                    <a:pt x="672" y="270"/>
                  </a:lnTo>
                  <a:lnTo>
                    <a:pt x="668" y="272"/>
                  </a:lnTo>
                  <a:lnTo>
                    <a:pt x="660" y="274"/>
                  </a:lnTo>
                  <a:lnTo>
                    <a:pt x="646" y="276"/>
                  </a:lnTo>
                  <a:lnTo>
                    <a:pt x="646" y="276"/>
                  </a:lnTo>
                  <a:lnTo>
                    <a:pt x="636" y="276"/>
                  </a:lnTo>
                  <a:lnTo>
                    <a:pt x="636" y="276"/>
                  </a:lnTo>
                  <a:lnTo>
                    <a:pt x="628" y="276"/>
                  </a:lnTo>
                  <a:lnTo>
                    <a:pt x="624" y="274"/>
                  </a:lnTo>
                  <a:lnTo>
                    <a:pt x="624" y="274"/>
                  </a:lnTo>
                  <a:lnTo>
                    <a:pt x="624" y="270"/>
                  </a:lnTo>
                  <a:lnTo>
                    <a:pt x="624" y="268"/>
                  </a:lnTo>
                  <a:lnTo>
                    <a:pt x="630" y="266"/>
                  </a:lnTo>
                  <a:lnTo>
                    <a:pt x="640" y="262"/>
                  </a:lnTo>
                  <a:lnTo>
                    <a:pt x="640" y="262"/>
                  </a:lnTo>
                  <a:lnTo>
                    <a:pt x="644" y="260"/>
                  </a:lnTo>
                  <a:lnTo>
                    <a:pt x="648" y="256"/>
                  </a:lnTo>
                  <a:lnTo>
                    <a:pt x="648" y="252"/>
                  </a:lnTo>
                  <a:lnTo>
                    <a:pt x="646" y="248"/>
                  </a:lnTo>
                  <a:lnTo>
                    <a:pt x="646" y="248"/>
                  </a:lnTo>
                  <a:lnTo>
                    <a:pt x="640" y="246"/>
                  </a:lnTo>
                  <a:lnTo>
                    <a:pt x="636" y="244"/>
                  </a:lnTo>
                  <a:lnTo>
                    <a:pt x="636" y="242"/>
                  </a:lnTo>
                  <a:lnTo>
                    <a:pt x="636" y="242"/>
                  </a:lnTo>
                  <a:lnTo>
                    <a:pt x="634" y="240"/>
                  </a:lnTo>
                  <a:lnTo>
                    <a:pt x="636" y="240"/>
                  </a:lnTo>
                  <a:lnTo>
                    <a:pt x="640" y="238"/>
                  </a:lnTo>
                  <a:lnTo>
                    <a:pt x="640" y="238"/>
                  </a:lnTo>
                  <a:lnTo>
                    <a:pt x="646" y="240"/>
                  </a:lnTo>
                  <a:lnTo>
                    <a:pt x="652" y="242"/>
                  </a:lnTo>
                  <a:lnTo>
                    <a:pt x="652" y="242"/>
                  </a:lnTo>
                  <a:lnTo>
                    <a:pt x="656" y="244"/>
                  </a:lnTo>
                  <a:lnTo>
                    <a:pt x="658" y="248"/>
                  </a:lnTo>
                  <a:lnTo>
                    <a:pt x="660" y="252"/>
                  </a:lnTo>
                  <a:lnTo>
                    <a:pt x="664" y="254"/>
                  </a:lnTo>
                  <a:lnTo>
                    <a:pt x="664" y="254"/>
                  </a:lnTo>
                  <a:lnTo>
                    <a:pt x="670" y="254"/>
                  </a:lnTo>
                  <a:close/>
                  <a:moveTo>
                    <a:pt x="1172" y="226"/>
                  </a:moveTo>
                  <a:lnTo>
                    <a:pt x="1172" y="226"/>
                  </a:lnTo>
                  <a:lnTo>
                    <a:pt x="1170" y="224"/>
                  </a:lnTo>
                  <a:lnTo>
                    <a:pt x="1168" y="222"/>
                  </a:lnTo>
                  <a:lnTo>
                    <a:pt x="1166" y="216"/>
                  </a:lnTo>
                  <a:lnTo>
                    <a:pt x="1166" y="216"/>
                  </a:lnTo>
                  <a:lnTo>
                    <a:pt x="1166" y="214"/>
                  </a:lnTo>
                  <a:lnTo>
                    <a:pt x="1168" y="212"/>
                  </a:lnTo>
                  <a:lnTo>
                    <a:pt x="1170" y="210"/>
                  </a:lnTo>
                  <a:lnTo>
                    <a:pt x="1174" y="208"/>
                  </a:lnTo>
                  <a:lnTo>
                    <a:pt x="1174" y="208"/>
                  </a:lnTo>
                  <a:lnTo>
                    <a:pt x="1176" y="210"/>
                  </a:lnTo>
                  <a:lnTo>
                    <a:pt x="1176" y="210"/>
                  </a:lnTo>
                  <a:lnTo>
                    <a:pt x="1182" y="212"/>
                  </a:lnTo>
                  <a:lnTo>
                    <a:pt x="1180" y="214"/>
                  </a:lnTo>
                  <a:lnTo>
                    <a:pt x="1180" y="214"/>
                  </a:lnTo>
                  <a:lnTo>
                    <a:pt x="1178" y="220"/>
                  </a:lnTo>
                  <a:lnTo>
                    <a:pt x="1174" y="226"/>
                  </a:lnTo>
                  <a:lnTo>
                    <a:pt x="1174" y="226"/>
                  </a:lnTo>
                  <a:lnTo>
                    <a:pt x="1172" y="226"/>
                  </a:lnTo>
                  <a:close/>
                  <a:moveTo>
                    <a:pt x="548" y="166"/>
                  </a:moveTo>
                  <a:lnTo>
                    <a:pt x="548" y="166"/>
                  </a:lnTo>
                  <a:lnTo>
                    <a:pt x="544" y="166"/>
                  </a:lnTo>
                  <a:lnTo>
                    <a:pt x="544" y="166"/>
                  </a:lnTo>
                  <a:lnTo>
                    <a:pt x="540" y="164"/>
                  </a:lnTo>
                  <a:lnTo>
                    <a:pt x="542" y="162"/>
                  </a:lnTo>
                  <a:lnTo>
                    <a:pt x="550" y="160"/>
                  </a:lnTo>
                  <a:lnTo>
                    <a:pt x="550" y="160"/>
                  </a:lnTo>
                  <a:lnTo>
                    <a:pt x="558" y="158"/>
                  </a:lnTo>
                  <a:lnTo>
                    <a:pt x="566" y="154"/>
                  </a:lnTo>
                  <a:lnTo>
                    <a:pt x="574" y="150"/>
                  </a:lnTo>
                  <a:lnTo>
                    <a:pt x="582" y="148"/>
                  </a:lnTo>
                  <a:lnTo>
                    <a:pt x="582" y="148"/>
                  </a:lnTo>
                  <a:lnTo>
                    <a:pt x="588" y="150"/>
                  </a:lnTo>
                  <a:lnTo>
                    <a:pt x="588" y="150"/>
                  </a:lnTo>
                  <a:lnTo>
                    <a:pt x="588" y="154"/>
                  </a:lnTo>
                  <a:lnTo>
                    <a:pt x="590" y="156"/>
                  </a:lnTo>
                  <a:lnTo>
                    <a:pt x="590" y="156"/>
                  </a:lnTo>
                  <a:lnTo>
                    <a:pt x="596" y="158"/>
                  </a:lnTo>
                  <a:lnTo>
                    <a:pt x="600" y="158"/>
                  </a:lnTo>
                  <a:lnTo>
                    <a:pt x="600" y="158"/>
                  </a:lnTo>
                  <a:lnTo>
                    <a:pt x="610" y="162"/>
                  </a:lnTo>
                  <a:lnTo>
                    <a:pt x="610" y="166"/>
                  </a:lnTo>
                  <a:lnTo>
                    <a:pt x="606" y="168"/>
                  </a:lnTo>
                  <a:lnTo>
                    <a:pt x="606" y="168"/>
                  </a:lnTo>
                  <a:lnTo>
                    <a:pt x="600" y="168"/>
                  </a:lnTo>
                  <a:lnTo>
                    <a:pt x="594" y="170"/>
                  </a:lnTo>
                  <a:lnTo>
                    <a:pt x="588" y="170"/>
                  </a:lnTo>
                  <a:lnTo>
                    <a:pt x="580" y="170"/>
                  </a:lnTo>
                  <a:lnTo>
                    <a:pt x="580" y="170"/>
                  </a:lnTo>
                  <a:lnTo>
                    <a:pt x="574" y="174"/>
                  </a:lnTo>
                  <a:lnTo>
                    <a:pt x="568" y="174"/>
                  </a:lnTo>
                  <a:lnTo>
                    <a:pt x="568" y="174"/>
                  </a:lnTo>
                  <a:lnTo>
                    <a:pt x="560" y="172"/>
                  </a:lnTo>
                  <a:lnTo>
                    <a:pt x="560" y="172"/>
                  </a:lnTo>
                  <a:lnTo>
                    <a:pt x="562" y="168"/>
                  </a:lnTo>
                  <a:lnTo>
                    <a:pt x="564" y="164"/>
                  </a:lnTo>
                  <a:lnTo>
                    <a:pt x="564" y="164"/>
                  </a:lnTo>
                  <a:lnTo>
                    <a:pt x="564" y="164"/>
                  </a:lnTo>
                  <a:lnTo>
                    <a:pt x="564" y="164"/>
                  </a:lnTo>
                  <a:lnTo>
                    <a:pt x="556" y="166"/>
                  </a:lnTo>
                  <a:lnTo>
                    <a:pt x="556" y="166"/>
                  </a:lnTo>
                  <a:lnTo>
                    <a:pt x="548" y="166"/>
                  </a:lnTo>
                  <a:close/>
                  <a:moveTo>
                    <a:pt x="1060" y="0"/>
                  </a:moveTo>
                  <a:lnTo>
                    <a:pt x="1060" y="0"/>
                  </a:lnTo>
                  <a:lnTo>
                    <a:pt x="1058" y="0"/>
                  </a:lnTo>
                  <a:lnTo>
                    <a:pt x="1056" y="2"/>
                  </a:lnTo>
                  <a:lnTo>
                    <a:pt x="1054" y="6"/>
                  </a:lnTo>
                  <a:lnTo>
                    <a:pt x="1054" y="18"/>
                  </a:lnTo>
                  <a:lnTo>
                    <a:pt x="1054" y="18"/>
                  </a:lnTo>
                  <a:lnTo>
                    <a:pt x="1052" y="22"/>
                  </a:lnTo>
                  <a:lnTo>
                    <a:pt x="1052" y="24"/>
                  </a:lnTo>
                  <a:lnTo>
                    <a:pt x="1054" y="26"/>
                  </a:lnTo>
                  <a:lnTo>
                    <a:pt x="1054" y="26"/>
                  </a:lnTo>
                  <a:lnTo>
                    <a:pt x="1058" y="28"/>
                  </a:lnTo>
                  <a:lnTo>
                    <a:pt x="1060" y="28"/>
                  </a:lnTo>
                  <a:lnTo>
                    <a:pt x="1060" y="28"/>
                  </a:lnTo>
                  <a:lnTo>
                    <a:pt x="1062" y="32"/>
                  </a:lnTo>
                  <a:lnTo>
                    <a:pt x="1062" y="34"/>
                  </a:lnTo>
                  <a:lnTo>
                    <a:pt x="1062" y="34"/>
                  </a:lnTo>
                  <a:lnTo>
                    <a:pt x="1066" y="36"/>
                  </a:lnTo>
                  <a:lnTo>
                    <a:pt x="1066" y="36"/>
                  </a:lnTo>
                  <a:lnTo>
                    <a:pt x="1068" y="36"/>
                  </a:lnTo>
                  <a:lnTo>
                    <a:pt x="1068" y="36"/>
                  </a:lnTo>
                  <a:lnTo>
                    <a:pt x="1072" y="34"/>
                  </a:lnTo>
                  <a:lnTo>
                    <a:pt x="1072" y="34"/>
                  </a:lnTo>
                  <a:lnTo>
                    <a:pt x="1072" y="34"/>
                  </a:lnTo>
                  <a:lnTo>
                    <a:pt x="1078" y="32"/>
                  </a:lnTo>
                  <a:lnTo>
                    <a:pt x="1084" y="32"/>
                  </a:lnTo>
                  <a:lnTo>
                    <a:pt x="1084" y="32"/>
                  </a:lnTo>
                  <a:lnTo>
                    <a:pt x="1084" y="32"/>
                  </a:lnTo>
                  <a:lnTo>
                    <a:pt x="1084" y="32"/>
                  </a:lnTo>
                  <a:lnTo>
                    <a:pt x="1084" y="38"/>
                  </a:lnTo>
                  <a:lnTo>
                    <a:pt x="1088" y="44"/>
                  </a:lnTo>
                  <a:lnTo>
                    <a:pt x="1088" y="44"/>
                  </a:lnTo>
                  <a:lnTo>
                    <a:pt x="1094" y="46"/>
                  </a:lnTo>
                  <a:lnTo>
                    <a:pt x="1096" y="46"/>
                  </a:lnTo>
                  <a:lnTo>
                    <a:pt x="1096" y="48"/>
                  </a:lnTo>
                  <a:lnTo>
                    <a:pt x="1096" y="48"/>
                  </a:lnTo>
                  <a:lnTo>
                    <a:pt x="1096" y="50"/>
                  </a:lnTo>
                  <a:lnTo>
                    <a:pt x="1094" y="50"/>
                  </a:lnTo>
                  <a:lnTo>
                    <a:pt x="1094" y="50"/>
                  </a:lnTo>
                  <a:lnTo>
                    <a:pt x="1092" y="50"/>
                  </a:lnTo>
                  <a:lnTo>
                    <a:pt x="1092" y="50"/>
                  </a:lnTo>
                  <a:lnTo>
                    <a:pt x="1092" y="50"/>
                  </a:lnTo>
                  <a:lnTo>
                    <a:pt x="1092" y="50"/>
                  </a:lnTo>
                  <a:lnTo>
                    <a:pt x="1090" y="50"/>
                  </a:lnTo>
                  <a:lnTo>
                    <a:pt x="1090" y="50"/>
                  </a:lnTo>
                  <a:lnTo>
                    <a:pt x="1088" y="50"/>
                  </a:lnTo>
                  <a:lnTo>
                    <a:pt x="1086" y="52"/>
                  </a:lnTo>
                  <a:lnTo>
                    <a:pt x="1086" y="52"/>
                  </a:lnTo>
                  <a:lnTo>
                    <a:pt x="1084" y="54"/>
                  </a:lnTo>
                  <a:lnTo>
                    <a:pt x="1080" y="56"/>
                  </a:lnTo>
                  <a:lnTo>
                    <a:pt x="1080" y="56"/>
                  </a:lnTo>
                  <a:lnTo>
                    <a:pt x="1078" y="56"/>
                  </a:lnTo>
                  <a:lnTo>
                    <a:pt x="1078" y="56"/>
                  </a:lnTo>
                  <a:lnTo>
                    <a:pt x="1074" y="56"/>
                  </a:lnTo>
                  <a:lnTo>
                    <a:pt x="1072" y="54"/>
                  </a:lnTo>
                  <a:lnTo>
                    <a:pt x="1072" y="48"/>
                  </a:lnTo>
                  <a:lnTo>
                    <a:pt x="1072" y="48"/>
                  </a:lnTo>
                  <a:lnTo>
                    <a:pt x="1070" y="44"/>
                  </a:lnTo>
                  <a:lnTo>
                    <a:pt x="1066" y="42"/>
                  </a:lnTo>
                  <a:lnTo>
                    <a:pt x="1066" y="42"/>
                  </a:lnTo>
                  <a:lnTo>
                    <a:pt x="1062" y="42"/>
                  </a:lnTo>
                  <a:lnTo>
                    <a:pt x="1062" y="42"/>
                  </a:lnTo>
                  <a:lnTo>
                    <a:pt x="1060" y="44"/>
                  </a:lnTo>
                  <a:lnTo>
                    <a:pt x="1060" y="46"/>
                  </a:lnTo>
                  <a:lnTo>
                    <a:pt x="1060" y="50"/>
                  </a:lnTo>
                  <a:lnTo>
                    <a:pt x="1058" y="52"/>
                  </a:lnTo>
                  <a:lnTo>
                    <a:pt x="1058" y="52"/>
                  </a:lnTo>
                  <a:lnTo>
                    <a:pt x="1056" y="54"/>
                  </a:lnTo>
                  <a:lnTo>
                    <a:pt x="1054" y="54"/>
                  </a:lnTo>
                  <a:lnTo>
                    <a:pt x="1054" y="54"/>
                  </a:lnTo>
                  <a:lnTo>
                    <a:pt x="1050" y="54"/>
                  </a:lnTo>
                  <a:lnTo>
                    <a:pt x="1048" y="52"/>
                  </a:lnTo>
                  <a:lnTo>
                    <a:pt x="1048" y="52"/>
                  </a:lnTo>
                  <a:lnTo>
                    <a:pt x="1046" y="48"/>
                  </a:lnTo>
                  <a:lnTo>
                    <a:pt x="1046" y="46"/>
                  </a:lnTo>
                  <a:lnTo>
                    <a:pt x="1048" y="42"/>
                  </a:lnTo>
                  <a:lnTo>
                    <a:pt x="1048" y="42"/>
                  </a:lnTo>
                  <a:lnTo>
                    <a:pt x="1052" y="36"/>
                  </a:lnTo>
                  <a:lnTo>
                    <a:pt x="1054" y="34"/>
                  </a:lnTo>
                  <a:lnTo>
                    <a:pt x="1052" y="32"/>
                  </a:lnTo>
                  <a:lnTo>
                    <a:pt x="1052" y="32"/>
                  </a:lnTo>
                  <a:lnTo>
                    <a:pt x="1050" y="30"/>
                  </a:lnTo>
                  <a:lnTo>
                    <a:pt x="1048" y="28"/>
                  </a:lnTo>
                  <a:lnTo>
                    <a:pt x="1044" y="28"/>
                  </a:lnTo>
                  <a:lnTo>
                    <a:pt x="1042" y="24"/>
                  </a:lnTo>
                  <a:lnTo>
                    <a:pt x="1042" y="24"/>
                  </a:lnTo>
                  <a:lnTo>
                    <a:pt x="1042" y="22"/>
                  </a:lnTo>
                  <a:lnTo>
                    <a:pt x="1044" y="20"/>
                  </a:lnTo>
                  <a:lnTo>
                    <a:pt x="1048" y="14"/>
                  </a:lnTo>
                  <a:lnTo>
                    <a:pt x="1050" y="10"/>
                  </a:lnTo>
                  <a:lnTo>
                    <a:pt x="1050" y="8"/>
                  </a:lnTo>
                  <a:lnTo>
                    <a:pt x="1048" y="4"/>
                  </a:lnTo>
                  <a:lnTo>
                    <a:pt x="1048" y="4"/>
                  </a:lnTo>
                  <a:lnTo>
                    <a:pt x="1046" y="4"/>
                  </a:lnTo>
                  <a:lnTo>
                    <a:pt x="1046" y="4"/>
                  </a:lnTo>
                  <a:lnTo>
                    <a:pt x="1038" y="6"/>
                  </a:lnTo>
                  <a:lnTo>
                    <a:pt x="1030" y="8"/>
                  </a:lnTo>
                  <a:lnTo>
                    <a:pt x="1030" y="8"/>
                  </a:lnTo>
                  <a:lnTo>
                    <a:pt x="1028" y="10"/>
                  </a:lnTo>
                  <a:lnTo>
                    <a:pt x="1026" y="12"/>
                  </a:lnTo>
                  <a:lnTo>
                    <a:pt x="1026" y="12"/>
                  </a:lnTo>
                  <a:lnTo>
                    <a:pt x="1022" y="14"/>
                  </a:lnTo>
                  <a:lnTo>
                    <a:pt x="1018" y="16"/>
                  </a:lnTo>
                  <a:lnTo>
                    <a:pt x="1018" y="16"/>
                  </a:lnTo>
                  <a:lnTo>
                    <a:pt x="1014" y="16"/>
                  </a:lnTo>
                  <a:lnTo>
                    <a:pt x="1012" y="18"/>
                  </a:lnTo>
                  <a:lnTo>
                    <a:pt x="1010" y="20"/>
                  </a:lnTo>
                  <a:lnTo>
                    <a:pt x="1010" y="20"/>
                  </a:lnTo>
                  <a:lnTo>
                    <a:pt x="1012" y="22"/>
                  </a:lnTo>
                  <a:lnTo>
                    <a:pt x="1012" y="24"/>
                  </a:lnTo>
                  <a:lnTo>
                    <a:pt x="1012" y="26"/>
                  </a:lnTo>
                  <a:lnTo>
                    <a:pt x="1012" y="26"/>
                  </a:lnTo>
                  <a:lnTo>
                    <a:pt x="1004" y="26"/>
                  </a:lnTo>
                  <a:lnTo>
                    <a:pt x="1004" y="26"/>
                  </a:lnTo>
                  <a:lnTo>
                    <a:pt x="996" y="28"/>
                  </a:lnTo>
                  <a:lnTo>
                    <a:pt x="996" y="28"/>
                  </a:lnTo>
                  <a:lnTo>
                    <a:pt x="996" y="32"/>
                  </a:lnTo>
                  <a:lnTo>
                    <a:pt x="1000" y="36"/>
                  </a:lnTo>
                  <a:lnTo>
                    <a:pt x="1000" y="36"/>
                  </a:lnTo>
                  <a:lnTo>
                    <a:pt x="1006" y="38"/>
                  </a:lnTo>
                  <a:lnTo>
                    <a:pt x="1006" y="38"/>
                  </a:lnTo>
                  <a:lnTo>
                    <a:pt x="1006" y="38"/>
                  </a:lnTo>
                  <a:lnTo>
                    <a:pt x="1006" y="38"/>
                  </a:lnTo>
                  <a:lnTo>
                    <a:pt x="1008" y="38"/>
                  </a:lnTo>
                  <a:lnTo>
                    <a:pt x="1008" y="38"/>
                  </a:lnTo>
                  <a:lnTo>
                    <a:pt x="1012" y="40"/>
                  </a:lnTo>
                  <a:lnTo>
                    <a:pt x="1012" y="40"/>
                  </a:lnTo>
                  <a:lnTo>
                    <a:pt x="1016" y="42"/>
                  </a:lnTo>
                  <a:lnTo>
                    <a:pt x="1016" y="46"/>
                  </a:lnTo>
                  <a:lnTo>
                    <a:pt x="1014" y="48"/>
                  </a:lnTo>
                  <a:lnTo>
                    <a:pt x="1014" y="48"/>
                  </a:lnTo>
                  <a:lnTo>
                    <a:pt x="1010" y="48"/>
                  </a:lnTo>
                  <a:lnTo>
                    <a:pt x="1004" y="50"/>
                  </a:lnTo>
                  <a:lnTo>
                    <a:pt x="1004" y="50"/>
                  </a:lnTo>
                  <a:lnTo>
                    <a:pt x="1008" y="58"/>
                  </a:lnTo>
                  <a:lnTo>
                    <a:pt x="1012" y="62"/>
                  </a:lnTo>
                  <a:lnTo>
                    <a:pt x="1012" y="66"/>
                  </a:lnTo>
                  <a:lnTo>
                    <a:pt x="1012" y="66"/>
                  </a:lnTo>
                  <a:lnTo>
                    <a:pt x="1008" y="68"/>
                  </a:lnTo>
                  <a:lnTo>
                    <a:pt x="1004" y="68"/>
                  </a:lnTo>
                  <a:lnTo>
                    <a:pt x="1004" y="68"/>
                  </a:lnTo>
                  <a:lnTo>
                    <a:pt x="1000" y="68"/>
                  </a:lnTo>
                  <a:lnTo>
                    <a:pt x="1000" y="68"/>
                  </a:lnTo>
                  <a:lnTo>
                    <a:pt x="998" y="62"/>
                  </a:lnTo>
                  <a:lnTo>
                    <a:pt x="996" y="58"/>
                  </a:lnTo>
                  <a:lnTo>
                    <a:pt x="996" y="58"/>
                  </a:lnTo>
                  <a:lnTo>
                    <a:pt x="992" y="56"/>
                  </a:lnTo>
                  <a:lnTo>
                    <a:pt x="988" y="54"/>
                  </a:lnTo>
                  <a:lnTo>
                    <a:pt x="988" y="54"/>
                  </a:lnTo>
                  <a:lnTo>
                    <a:pt x="986" y="50"/>
                  </a:lnTo>
                  <a:lnTo>
                    <a:pt x="986" y="44"/>
                  </a:lnTo>
                  <a:lnTo>
                    <a:pt x="986" y="44"/>
                  </a:lnTo>
                  <a:lnTo>
                    <a:pt x="986" y="32"/>
                  </a:lnTo>
                  <a:lnTo>
                    <a:pt x="986" y="32"/>
                  </a:lnTo>
                  <a:lnTo>
                    <a:pt x="988" y="28"/>
                  </a:lnTo>
                  <a:lnTo>
                    <a:pt x="990" y="24"/>
                  </a:lnTo>
                  <a:lnTo>
                    <a:pt x="990" y="24"/>
                  </a:lnTo>
                  <a:lnTo>
                    <a:pt x="990" y="20"/>
                  </a:lnTo>
                  <a:lnTo>
                    <a:pt x="990" y="18"/>
                  </a:lnTo>
                  <a:lnTo>
                    <a:pt x="992" y="16"/>
                  </a:lnTo>
                  <a:lnTo>
                    <a:pt x="992" y="16"/>
                  </a:lnTo>
                  <a:lnTo>
                    <a:pt x="1000" y="14"/>
                  </a:lnTo>
                  <a:lnTo>
                    <a:pt x="1002" y="12"/>
                  </a:lnTo>
                  <a:lnTo>
                    <a:pt x="1004" y="10"/>
                  </a:lnTo>
                  <a:lnTo>
                    <a:pt x="1004" y="10"/>
                  </a:lnTo>
                  <a:lnTo>
                    <a:pt x="1004" y="6"/>
                  </a:lnTo>
                  <a:lnTo>
                    <a:pt x="1002" y="4"/>
                  </a:lnTo>
                  <a:lnTo>
                    <a:pt x="1002" y="4"/>
                  </a:lnTo>
                  <a:lnTo>
                    <a:pt x="996" y="4"/>
                  </a:lnTo>
                  <a:lnTo>
                    <a:pt x="996" y="4"/>
                  </a:lnTo>
                  <a:lnTo>
                    <a:pt x="996" y="4"/>
                  </a:lnTo>
                  <a:lnTo>
                    <a:pt x="996" y="4"/>
                  </a:lnTo>
                  <a:lnTo>
                    <a:pt x="982" y="2"/>
                  </a:lnTo>
                  <a:lnTo>
                    <a:pt x="982" y="2"/>
                  </a:lnTo>
                  <a:lnTo>
                    <a:pt x="980" y="2"/>
                  </a:lnTo>
                  <a:lnTo>
                    <a:pt x="980" y="2"/>
                  </a:lnTo>
                  <a:lnTo>
                    <a:pt x="978" y="2"/>
                  </a:lnTo>
                  <a:lnTo>
                    <a:pt x="976" y="4"/>
                  </a:lnTo>
                  <a:lnTo>
                    <a:pt x="972" y="8"/>
                  </a:lnTo>
                  <a:lnTo>
                    <a:pt x="972" y="8"/>
                  </a:lnTo>
                  <a:lnTo>
                    <a:pt x="966" y="10"/>
                  </a:lnTo>
                  <a:lnTo>
                    <a:pt x="964" y="12"/>
                  </a:lnTo>
                  <a:lnTo>
                    <a:pt x="962" y="14"/>
                  </a:lnTo>
                  <a:lnTo>
                    <a:pt x="962" y="14"/>
                  </a:lnTo>
                  <a:lnTo>
                    <a:pt x="964" y="16"/>
                  </a:lnTo>
                  <a:lnTo>
                    <a:pt x="966" y="18"/>
                  </a:lnTo>
                  <a:lnTo>
                    <a:pt x="968" y="20"/>
                  </a:lnTo>
                  <a:lnTo>
                    <a:pt x="968" y="22"/>
                  </a:lnTo>
                  <a:lnTo>
                    <a:pt x="968" y="22"/>
                  </a:lnTo>
                  <a:lnTo>
                    <a:pt x="966" y="24"/>
                  </a:lnTo>
                  <a:lnTo>
                    <a:pt x="964" y="26"/>
                  </a:lnTo>
                  <a:lnTo>
                    <a:pt x="964" y="26"/>
                  </a:lnTo>
                  <a:lnTo>
                    <a:pt x="958" y="24"/>
                  </a:lnTo>
                  <a:lnTo>
                    <a:pt x="958" y="24"/>
                  </a:lnTo>
                  <a:lnTo>
                    <a:pt x="956" y="24"/>
                  </a:lnTo>
                  <a:lnTo>
                    <a:pt x="956" y="24"/>
                  </a:lnTo>
                  <a:lnTo>
                    <a:pt x="952" y="24"/>
                  </a:lnTo>
                  <a:lnTo>
                    <a:pt x="952" y="26"/>
                  </a:lnTo>
                  <a:lnTo>
                    <a:pt x="950" y="30"/>
                  </a:lnTo>
                  <a:lnTo>
                    <a:pt x="950" y="30"/>
                  </a:lnTo>
                  <a:lnTo>
                    <a:pt x="946" y="36"/>
                  </a:lnTo>
                  <a:lnTo>
                    <a:pt x="942" y="40"/>
                  </a:lnTo>
                  <a:lnTo>
                    <a:pt x="942" y="40"/>
                  </a:lnTo>
                  <a:lnTo>
                    <a:pt x="940" y="46"/>
                  </a:lnTo>
                  <a:lnTo>
                    <a:pt x="942" y="50"/>
                  </a:lnTo>
                  <a:lnTo>
                    <a:pt x="946" y="56"/>
                  </a:lnTo>
                  <a:lnTo>
                    <a:pt x="950" y="60"/>
                  </a:lnTo>
                  <a:lnTo>
                    <a:pt x="950" y="60"/>
                  </a:lnTo>
                  <a:lnTo>
                    <a:pt x="958" y="62"/>
                  </a:lnTo>
                  <a:lnTo>
                    <a:pt x="962" y="66"/>
                  </a:lnTo>
                  <a:lnTo>
                    <a:pt x="962" y="66"/>
                  </a:lnTo>
                  <a:lnTo>
                    <a:pt x="964" y="70"/>
                  </a:lnTo>
                  <a:lnTo>
                    <a:pt x="968" y="74"/>
                  </a:lnTo>
                  <a:lnTo>
                    <a:pt x="968" y="74"/>
                  </a:lnTo>
                  <a:lnTo>
                    <a:pt x="966" y="76"/>
                  </a:lnTo>
                  <a:lnTo>
                    <a:pt x="968" y="80"/>
                  </a:lnTo>
                  <a:lnTo>
                    <a:pt x="968" y="80"/>
                  </a:lnTo>
                  <a:lnTo>
                    <a:pt x="970" y="84"/>
                  </a:lnTo>
                  <a:lnTo>
                    <a:pt x="976" y="86"/>
                  </a:lnTo>
                  <a:lnTo>
                    <a:pt x="986" y="92"/>
                  </a:lnTo>
                  <a:lnTo>
                    <a:pt x="986" y="92"/>
                  </a:lnTo>
                  <a:lnTo>
                    <a:pt x="996" y="100"/>
                  </a:lnTo>
                  <a:lnTo>
                    <a:pt x="1000" y="104"/>
                  </a:lnTo>
                  <a:lnTo>
                    <a:pt x="1000" y="106"/>
                  </a:lnTo>
                  <a:lnTo>
                    <a:pt x="998" y="108"/>
                  </a:lnTo>
                  <a:lnTo>
                    <a:pt x="998" y="108"/>
                  </a:lnTo>
                  <a:lnTo>
                    <a:pt x="1002" y="112"/>
                  </a:lnTo>
                  <a:lnTo>
                    <a:pt x="1008" y="116"/>
                  </a:lnTo>
                  <a:lnTo>
                    <a:pt x="1010" y="120"/>
                  </a:lnTo>
                  <a:lnTo>
                    <a:pt x="1010" y="122"/>
                  </a:lnTo>
                  <a:lnTo>
                    <a:pt x="1006" y="124"/>
                  </a:lnTo>
                  <a:lnTo>
                    <a:pt x="1006" y="124"/>
                  </a:lnTo>
                  <a:lnTo>
                    <a:pt x="1004" y="124"/>
                  </a:lnTo>
                  <a:lnTo>
                    <a:pt x="1000" y="126"/>
                  </a:lnTo>
                  <a:lnTo>
                    <a:pt x="1000" y="126"/>
                  </a:lnTo>
                  <a:lnTo>
                    <a:pt x="1000" y="128"/>
                  </a:lnTo>
                  <a:lnTo>
                    <a:pt x="1000" y="132"/>
                  </a:lnTo>
                  <a:lnTo>
                    <a:pt x="1000" y="132"/>
                  </a:lnTo>
                  <a:lnTo>
                    <a:pt x="998" y="136"/>
                  </a:lnTo>
                  <a:lnTo>
                    <a:pt x="996" y="138"/>
                  </a:lnTo>
                  <a:lnTo>
                    <a:pt x="992" y="138"/>
                  </a:lnTo>
                  <a:lnTo>
                    <a:pt x="992" y="138"/>
                  </a:lnTo>
                  <a:lnTo>
                    <a:pt x="992" y="142"/>
                  </a:lnTo>
                  <a:lnTo>
                    <a:pt x="992" y="142"/>
                  </a:lnTo>
                  <a:lnTo>
                    <a:pt x="990" y="150"/>
                  </a:lnTo>
                  <a:lnTo>
                    <a:pt x="990" y="154"/>
                  </a:lnTo>
                  <a:lnTo>
                    <a:pt x="990" y="156"/>
                  </a:lnTo>
                  <a:lnTo>
                    <a:pt x="990" y="156"/>
                  </a:lnTo>
                  <a:lnTo>
                    <a:pt x="986" y="158"/>
                  </a:lnTo>
                  <a:lnTo>
                    <a:pt x="986" y="158"/>
                  </a:lnTo>
                  <a:lnTo>
                    <a:pt x="986" y="156"/>
                  </a:lnTo>
                  <a:lnTo>
                    <a:pt x="984" y="154"/>
                  </a:lnTo>
                  <a:lnTo>
                    <a:pt x="982" y="150"/>
                  </a:lnTo>
                  <a:lnTo>
                    <a:pt x="982" y="150"/>
                  </a:lnTo>
                  <a:lnTo>
                    <a:pt x="978" y="146"/>
                  </a:lnTo>
                  <a:lnTo>
                    <a:pt x="972" y="142"/>
                  </a:lnTo>
                  <a:lnTo>
                    <a:pt x="972" y="142"/>
                  </a:lnTo>
                  <a:lnTo>
                    <a:pt x="968" y="138"/>
                  </a:lnTo>
                  <a:lnTo>
                    <a:pt x="968" y="136"/>
                  </a:lnTo>
                  <a:lnTo>
                    <a:pt x="968" y="130"/>
                  </a:lnTo>
                  <a:lnTo>
                    <a:pt x="970" y="124"/>
                  </a:lnTo>
                  <a:lnTo>
                    <a:pt x="972" y="118"/>
                  </a:lnTo>
                  <a:lnTo>
                    <a:pt x="972" y="118"/>
                  </a:lnTo>
                  <a:lnTo>
                    <a:pt x="970" y="114"/>
                  </a:lnTo>
                  <a:lnTo>
                    <a:pt x="968" y="112"/>
                  </a:lnTo>
                  <a:lnTo>
                    <a:pt x="966" y="110"/>
                  </a:lnTo>
                  <a:lnTo>
                    <a:pt x="962" y="110"/>
                  </a:lnTo>
                  <a:lnTo>
                    <a:pt x="962" y="110"/>
                  </a:lnTo>
                  <a:lnTo>
                    <a:pt x="960" y="110"/>
                  </a:lnTo>
                  <a:lnTo>
                    <a:pt x="960" y="110"/>
                  </a:lnTo>
                  <a:lnTo>
                    <a:pt x="956" y="110"/>
                  </a:lnTo>
                  <a:lnTo>
                    <a:pt x="954" y="112"/>
                  </a:lnTo>
                  <a:lnTo>
                    <a:pt x="952" y="118"/>
                  </a:lnTo>
                  <a:lnTo>
                    <a:pt x="954" y="126"/>
                  </a:lnTo>
                  <a:lnTo>
                    <a:pt x="952" y="130"/>
                  </a:lnTo>
                  <a:lnTo>
                    <a:pt x="950" y="134"/>
                  </a:lnTo>
                  <a:lnTo>
                    <a:pt x="950" y="134"/>
                  </a:lnTo>
                  <a:lnTo>
                    <a:pt x="946" y="128"/>
                  </a:lnTo>
                  <a:lnTo>
                    <a:pt x="942" y="122"/>
                  </a:lnTo>
                  <a:lnTo>
                    <a:pt x="940" y="118"/>
                  </a:lnTo>
                  <a:lnTo>
                    <a:pt x="934" y="114"/>
                  </a:lnTo>
                  <a:lnTo>
                    <a:pt x="934" y="114"/>
                  </a:lnTo>
                  <a:lnTo>
                    <a:pt x="930" y="112"/>
                  </a:lnTo>
                  <a:lnTo>
                    <a:pt x="926" y="110"/>
                  </a:lnTo>
                  <a:lnTo>
                    <a:pt x="926" y="110"/>
                  </a:lnTo>
                  <a:lnTo>
                    <a:pt x="924" y="108"/>
                  </a:lnTo>
                  <a:lnTo>
                    <a:pt x="924" y="104"/>
                  </a:lnTo>
                  <a:lnTo>
                    <a:pt x="924" y="104"/>
                  </a:lnTo>
                  <a:lnTo>
                    <a:pt x="918" y="98"/>
                  </a:lnTo>
                  <a:lnTo>
                    <a:pt x="918" y="96"/>
                  </a:lnTo>
                  <a:lnTo>
                    <a:pt x="922" y="94"/>
                  </a:lnTo>
                  <a:lnTo>
                    <a:pt x="922" y="94"/>
                  </a:lnTo>
                  <a:lnTo>
                    <a:pt x="928" y="92"/>
                  </a:lnTo>
                  <a:lnTo>
                    <a:pt x="932" y="92"/>
                  </a:lnTo>
                  <a:lnTo>
                    <a:pt x="934" y="88"/>
                  </a:lnTo>
                  <a:lnTo>
                    <a:pt x="934" y="88"/>
                  </a:lnTo>
                  <a:lnTo>
                    <a:pt x="934" y="82"/>
                  </a:lnTo>
                  <a:lnTo>
                    <a:pt x="930" y="78"/>
                  </a:lnTo>
                  <a:lnTo>
                    <a:pt x="930" y="78"/>
                  </a:lnTo>
                  <a:lnTo>
                    <a:pt x="922" y="72"/>
                  </a:lnTo>
                  <a:lnTo>
                    <a:pt x="916" y="68"/>
                  </a:lnTo>
                  <a:lnTo>
                    <a:pt x="916" y="68"/>
                  </a:lnTo>
                  <a:lnTo>
                    <a:pt x="912" y="62"/>
                  </a:lnTo>
                  <a:lnTo>
                    <a:pt x="908" y="56"/>
                  </a:lnTo>
                  <a:lnTo>
                    <a:pt x="908" y="56"/>
                  </a:lnTo>
                  <a:lnTo>
                    <a:pt x="902" y="54"/>
                  </a:lnTo>
                  <a:lnTo>
                    <a:pt x="898" y="52"/>
                  </a:lnTo>
                  <a:lnTo>
                    <a:pt x="896" y="50"/>
                  </a:lnTo>
                  <a:lnTo>
                    <a:pt x="896" y="50"/>
                  </a:lnTo>
                  <a:lnTo>
                    <a:pt x="890" y="46"/>
                  </a:lnTo>
                  <a:lnTo>
                    <a:pt x="882" y="42"/>
                  </a:lnTo>
                  <a:lnTo>
                    <a:pt x="882" y="42"/>
                  </a:lnTo>
                  <a:lnTo>
                    <a:pt x="882" y="44"/>
                  </a:lnTo>
                  <a:lnTo>
                    <a:pt x="882" y="44"/>
                  </a:lnTo>
                  <a:lnTo>
                    <a:pt x="880" y="48"/>
                  </a:lnTo>
                  <a:lnTo>
                    <a:pt x="880" y="52"/>
                  </a:lnTo>
                  <a:lnTo>
                    <a:pt x="880" y="52"/>
                  </a:lnTo>
                  <a:lnTo>
                    <a:pt x="882" y="58"/>
                  </a:lnTo>
                  <a:lnTo>
                    <a:pt x="882" y="58"/>
                  </a:lnTo>
                  <a:lnTo>
                    <a:pt x="880" y="60"/>
                  </a:lnTo>
                  <a:lnTo>
                    <a:pt x="876" y="60"/>
                  </a:lnTo>
                  <a:lnTo>
                    <a:pt x="876" y="60"/>
                  </a:lnTo>
                  <a:lnTo>
                    <a:pt x="874" y="64"/>
                  </a:lnTo>
                  <a:lnTo>
                    <a:pt x="872" y="68"/>
                  </a:lnTo>
                  <a:lnTo>
                    <a:pt x="870" y="72"/>
                  </a:lnTo>
                  <a:lnTo>
                    <a:pt x="868" y="74"/>
                  </a:lnTo>
                  <a:lnTo>
                    <a:pt x="868" y="74"/>
                  </a:lnTo>
                  <a:lnTo>
                    <a:pt x="864" y="78"/>
                  </a:lnTo>
                  <a:lnTo>
                    <a:pt x="862" y="78"/>
                  </a:lnTo>
                  <a:lnTo>
                    <a:pt x="860" y="82"/>
                  </a:lnTo>
                  <a:lnTo>
                    <a:pt x="860" y="82"/>
                  </a:lnTo>
                  <a:lnTo>
                    <a:pt x="860" y="84"/>
                  </a:lnTo>
                  <a:lnTo>
                    <a:pt x="862" y="86"/>
                  </a:lnTo>
                  <a:lnTo>
                    <a:pt x="868" y="90"/>
                  </a:lnTo>
                  <a:lnTo>
                    <a:pt x="868" y="90"/>
                  </a:lnTo>
                  <a:lnTo>
                    <a:pt x="880" y="98"/>
                  </a:lnTo>
                  <a:lnTo>
                    <a:pt x="886" y="100"/>
                  </a:lnTo>
                  <a:lnTo>
                    <a:pt x="894" y="102"/>
                  </a:lnTo>
                  <a:lnTo>
                    <a:pt x="894" y="102"/>
                  </a:lnTo>
                  <a:lnTo>
                    <a:pt x="894" y="102"/>
                  </a:lnTo>
                  <a:lnTo>
                    <a:pt x="894" y="102"/>
                  </a:lnTo>
                  <a:lnTo>
                    <a:pt x="898" y="102"/>
                  </a:lnTo>
                  <a:lnTo>
                    <a:pt x="898" y="102"/>
                  </a:lnTo>
                  <a:lnTo>
                    <a:pt x="902" y="102"/>
                  </a:lnTo>
                  <a:lnTo>
                    <a:pt x="902" y="102"/>
                  </a:lnTo>
                  <a:lnTo>
                    <a:pt x="904" y="102"/>
                  </a:lnTo>
                  <a:lnTo>
                    <a:pt x="906" y="106"/>
                  </a:lnTo>
                  <a:lnTo>
                    <a:pt x="906" y="106"/>
                  </a:lnTo>
                  <a:lnTo>
                    <a:pt x="904" y="108"/>
                  </a:lnTo>
                  <a:lnTo>
                    <a:pt x="902" y="108"/>
                  </a:lnTo>
                  <a:lnTo>
                    <a:pt x="894" y="110"/>
                  </a:lnTo>
                  <a:lnTo>
                    <a:pt x="894" y="110"/>
                  </a:lnTo>
                  <a:lnTo>
                    <a:pt x="892" y="112"/>
                  </a:lnTo>
                  <a:lnTo>
                    <a:pt x="890" y="116"/>
                  </a:lnTo>
                  <a:lnTo>
                    <a:pt x="890" y="118"/>
                  </a:lnTo>
                  <a:lnTo>
                    <a:pt x="894" y="122"/>
                  </a:lnTo>
                  <a:lnTo>
                    <a:pt x="894" y="122"/>
                  </a:lnTo>
                  <a:lnTo>
                    <a:pt x="898" y="122"/>
                  </a:lnTo>
                  <a:lnTo>
                    <a:pt x="902" y="124"/>
                  </a:lnTo>
                  <a:lnTo>
                    <a:pt x="902" y="124"/>
                  </a:lnTo>
                  <a:lnTo>
                    <a:pt x="902" y="124"/>
                  </a:lnTo>
                  <a:lnTo>
                    <a:pt x="902" y="126"/>
                  </a:lnTo>
                  <a:lnTo>
                    <a:pt x="902" y="128"/>
                  </a:lnTo>
                  <a:lnTo>
                    <a:pt x="898" y="128"/>
                  </a:lnTo>
                  <a:lnTo>
                    <a:pt x="898" y="128"/>
                  </a:lnTo>
                  <a:lnTo>
                    <a:pt x="894" y="132"/>
                  </a:lnTo>
                  <a:lnTo>
                    <a:pt x="888" y="134"/>
                  </a:lnTo>
                  <a:lnTo>
                    <a:pt x="888" y="134"/>
                  </a:lnTo>
                  <a:lnTo>
                    <a:pt x="878" y="134"/>
                  </a:lnTo>
                  <a:lnTo>
                    <a:pt x="874" y="136"/>
                  </a:lnTo>
                  <a:lnTo>
                    <a:pt x="872" y="140"/>
                  </a:lnTo>
                  <a:lnTo>
                    <a:pt x="872" y="140"/>
                  </a:lnTo>
                  <a:lnTo>
                    <a:pt x="874" y="142"/>
                  </a:lnTo>
                  <a:lnTo>
                    <a:pt x="876" y="146"/>
                  </a:lnTo>
                  <a:lnTo>
                    <a:pt x="878" y="148"/>
                  </a:lnTo>
                  <a:lnTo>
                    <a:pt x="876" y="150"/>
                  </a:lnTo>
                  <a:lnTo>
                    <a:pt x="876" y="150"/>
                  </a:lnTo>
                  <a:lnTo>
                    <a:pt x="874" y="150"/>
                  </a:lnTo>
                  <a:lnTo>
                    <a:pt x="874" y="150"/>
                  </a:lnTo>
                  <a:lnTo>
                    <a:pt x="870" y="148"/>
                  </a:lnTo>
                  <a:lnTo>
                    <a:pt x="866" y="146"/>
                  </a:lnTo>
                  <a:lnTo>
                    <a:pt x="864" y="140"/>
                  </a:lnTo>
                  <a:lnTo>
                    <a:pt x="864" y="132"/>
                  </a:lnTo>
                  <a:lnTo>
                    <a:pt x="864" y="130"/>
                  </a:lnTo>
                  <a:lnTo>
                    <a:pt x="860" y="126"/>
                  </a:lnTo>
                  <a:lnTo>
                    <a:pt x="860" y="126"/>
                  </a:lnTo>
                  <a:lnTo>
                    <a:pt x="858" y="124"/>
                  </a:lnTo>
                  <a:lnTo>
                    <a:pt x="852" y="124"/>
                  </a:lnTo>
                  <a:lnTo>
                    <a:pt x="852" y="124"/>
                  </a:lnTo>
                  <a:lnTo>
                    <a:pt x="848" y="126"/>
                  </a:lnTo>
                  <a:lnTo>
                    <a:pt x="848" y="128"/>
                  </a:lnTo>
                  <a:lnTo>
                    <a:pt x="848" y="130"/>
                  </a:lnTo>
                  <a:lnTo>
                    <a:pt x="848" y="130"/>
                  </a:lnTo>
                  <a:lnTo>
                    <a:pt x="854" y="134"/>
                  </a:lnTo>
                  <a:lnTo>
                    <a:pt x="856" y="136"/>
                  </a:lnTo>
                  <a:lnTo>
                    <a:pt x="856" y="140"/>
                  </a:lnTo>
                  <a:lnTo>
                    <a:pt x="856" y="140"/>
                  </a:lnTo>
                  <a:lnTo>
                    <a:pt x="856" y="140"/>
                  </a:lnTo>
                  <a:lnTo>
                    <a:pt x="856" y="140"/>
                  </a:lnTo>
                  <a:lnTo>
                    <a:pt x="850" y="138"/>
                  </a:lnTo>
                  <a:lnTo>
                    <a:pt x="850" y="138"/>
                  </a:lnTo>
                  <a:lnTo>
                    <a:pt x="844" y="136"/>
                  </a:lnTo>
                  <a:lnTo>
                    <a:pt x="844" y="136"/>
                  </a:lnTo>
                  <a:lnTo>
                    <a:pt x="844" y="136"/>
                  </a:lnTo>
                  <a:lnTo>
                    <a:pt x="844" y="136"/>
                  </a:lnTo>
                  <a:lnTo>
                    <a:pt x="836" y="138"/>
                  </a:lnTo>
                  <a:lnTo>
                    <a:pt x="830" y="142"/>
                  </a:lnTo>
                  <a:lnTo>
                    <a:pt x="830" y="142"/>
                  </a:lnTo>
                  <a:lnTo>
                    <a:pt x="826" y="142"/>
                  </a:lnTo>
                  <a:lnTo>
                    <a:pt x="826" y="142"/>
                  </a:lnTo>
                  <a:lnTo>
                    <a:pt x="820" y="140"/>
                  </a:lnTo>
                  <a:lnTo>
                    <a:pt x="814" y="138"/>
                  </a:lnTo>
                  <a:lnTo>
                    <a:pt x="804" y="136"/>
                  </a:lnTo>
                  <a:lnTo>
                    <a:pt x="804" y="136"/>
                  </a:lnTo>
                  <a:lnTo>
                    <a:pt x="794" y="134"/>
                  </a:lnTo>
                  <a:lnTo>
                    <a:pt x="786" y="130"/>
                  </a:lnTo>
                  <a:lnTo>
                    <a:pt x="786" y="130"/>
                  </a:lnTo>
                  <a:lnTo>
                    <a:pt x="780" y="124"/>
                  </a:lnTo>
                  <a:lnTo>
                    <a:pt x="774" y="122"/>
                  </a:lnTo>
                  <a:lnTo>
                    <a:pt x="774" y="122"/>
                  </a:lnTo>
                  <a:lnTo>
                    <a:pt x="774" y="122"/>
                  </a:lnTo>
                  <a:lnTo>
                    <a:pt x="774" y="122"/>
                  </a:lnTo>
                  <a:lnTo>
                    <a:pt x="770" y="122"/>
                  </a:lnTo>
                  <a:lnTo>
                    <a:pt x="770" y="122"/>
                  </a:lnTo>
                  <a:lnTo>
                    <a:pt x="764" y="122"/>
                  </a:lnTo>
                  <a:lnTo>
                    <a:pt x="764" y="122"/>
                  </a:lnTo>
                  <a:lnTo>
                    <a:pt x="760" y="120"/>
                  </a:lnTo>
                  <a:lnTo>
                    <a:pt x="760" y="120"/>
                  </a:lnTo>
                  <a:lnTo>
                    <a:pt x="760" y="118"/>
                  </a:lnTo>
                  <a:lnTo>
                    <a:pt x="760" y="116"/>
                  </a:lnTo>
                  <a:lnTo>
                    <a:pt x="764" y="114"/>
                  </a:lnTo>
                  <a:lnTo>
                    <a:pt x="764" y="112"/>
                  </a:lnTo>
                  <a:lnTo>
                    <a:pt x="764" y="112"/>
                  </a:lnTo>
                  <a:lnTo>
                    <a:pt x="756" y="108"/>
                  </a:lnTo>
                  <a:lnTo>
                    <a:pt x="756" y="108"/>
                  </a:lnTo>
                  <a:lnTo>
                    <a:pt x="752" y="110"/>
                  </a:lnTo>
                  <a:lnTo>
                    <a:pt x="746" y="110"/>
                  </a:lnTo>
                  <a:lnTo>
                    <a:pt x="746" y="110"/>
                  </a:lnTo>
                  <a:lnTo>
                    <a:pt x="738" y="114"/>
                  </a:lnTo>
                  <a:lnTo>
                    <a:pt x="738" y="114"/>
                  </a:lnTo>
                  <a:lnTo>
                    <a:pt x="734" y="114"/>
                  </a:lnTo>
                  <a:lnTo>
                    <a:pt x="730" y="116"/>
                  </a:lnTo>
                  <a:lnTo>
                    <a:pt x="730" y="116"/>
                  </a:lnTo>
                  <a:lnTo>
                    <a:pt x="728" y="118"/>
                  </a:lnTo>
                  <a:lnTo>
                    <a:pt x="726" y="122"/>
                  </a:lnTo>
                  <a:lnTo>
                    <a:pt x="728" y="124"/>
                  </a:lnTo>
                  <a:lnTo>
                    <a:pt x="732" y="126"/>
                  </a:lnTo>
                  <a:lnTo>
                    <a:pt x="732" y="126"/>
                  </a:lnTo>
                  <a:lnTo>
                    <a:pt x="734" y="128"/>
                  </a:lnTo>
                  <a:lnTo>
                    <a:pt x="734" y="128"/>
                  </a:lnTo>
                  <a:lnTo>
                    <a:pt x="740" y="126"/>
                  </a:lnTo>
                  <a:lnTo>
                    <a:pt x="740" y="126"/>
                  </a:lnTo>
                  <a:lnTo>
                    <a:pt x="746" y="124"/>
                  </a:lnTo>
                  <a:lnTo>
                    <a:pt x="746" y="124"/>
                  </a:lnTo>
                  <a:lnTo>
                    <a:pt x="748" y="126"/>
                  </a:lnTo>
                  <a:lnTo>
                    <a:pt x="748" y="126"/>
                  </a:lnTo>
                  <a:lnTo>
                    <a:pt x="744" y="130"/>
                  </a:lnTo>
                  <a:lnTo>
                    <a:pt x="740" y="132"/>
                  </a:lnTo>
                  <a:lnTo>
                    <a:pt x="736" y="134"/>
                  </a:lnTo>
                  <a:lnTo>
                    <a:pt x="734" y="136"/>
                  </a:lnTo>
                  <a:lnTo>
                    <a:pt x="734" y="136"/>
                  </a:lnTo>
                  <a:lnTo>
                    <a:pt x="734" y="142"/>
                  </a:lnTo>
                  <a:lnTo>
                    <a:pt x="736" y="146"/>
                  </a:lnTo>
                  <a:lnTo>
                    <a:pt x="738" y="150"/>
                  </a:lnTo>
                  <a:lnTo>
                    <a:pt x="736" y="154"/>
                  </a:lnTo>
                  <a:lnTo>
                    <a:pt x="736" y="154"/>
                  </a:lnTo>
                  <a:lnTo>
                    <a:pt x="734" y="154"/>
                  </a:lnTo>
                  <a:lnTo>
                    <a:pt x="734" y="154"/>
                  </a:lnTo>
                  <a:lnTo>
                    <a:pt x="728" y="152"/>
                  </a:lnTo>
                  <a:lnTo>
                    <a:pt x="726" y="148"/>
                  </a:lnTo>
                  <a:lnTo>
                    <a:pt x="720" y="140"/>
                  </a:lnTo>
                  <a:lnTo>
                    <a:pt x="720" y="140"/>
                  </a:lnTo>
                  <a:lnTo>
                    <a:pt x="716" y="136"/>
                  </a:lnTo>
                  <a:lnTo>
                    <a:pt x="712" y="134"/>
                  </a:lnTo>
                  <a:lnTo>
                    <a:pt x="706" y="132"/>
                  </a:lnTo>
                  <a:lnTo>
                    <a:pt x="704" y="128"/>
                  </a:lnTo>
                  <a:lnTo>
                    <a:pt x="704" y="128"/>
                  </a:lnTo>
                  <a:lnTo>
                    <a:pt x="696" y="132"/>
                  </a:lnTo>
                  <a:lnTo>
                    <a:pt x="688" y="132"/>
                  </a:lnTo>
                  <a:lnTo>
                    <a:pt x="688" y="132"/>
                  </a:lnTo>
                  <a:lnTo>
                    <a:pt x="686" y="132"/>
                  </a:lnTo>
                  <a:lnTo>
                    <a:pt x="686" y="132"/>
                  </a:lnTo>
                  <a:lnTo>
                    <a:pt x="682" y="132"/>
                  </a:lnTo>
                  <a:lnTo>
                    <a:pt x="682" y="132"/>
                  </a:lnTo>
                  <a:lnTo>
                    <a:pt x="672" y="134"/>
                  </a:lnTo>
                  <a:lnTo>
                    <a:pt x="662" y="134"/>
                  </a:lnTo>
                  <a:lnTo>
                    <a:pt x="662" y="134"/>
                  </a:lnTo>
                  <a:lnTo>
                    <a:pt x="660" y="134"/>
                  </a:lnTo>
                  <a:lnTo>
                    <a:pt x="660" y="134"/>
                  </a:lnTo>
                  <a:lnTo>
                    <a:pt x="654" y="134"/>
                  </a:lnTo>
                  <a:lnTo>
                    <a:pt x="650" y="132"/>
                  </a:lnTo>
                  <a:lnTo>
                    <a:pt x="648" y="130"/>
                  </a:lnTo>
                  <a:lnTo>
                    <a:pt x="650" y="126"/>
                  </a:lnTo>
                  <a:lnTo>
                    <a:pt x="650" y="126"/>
                  </a:lnTo>
                  <a:lnTo>
                    <a:pt x="654" y="124"/>
                  </a:lnTo>
                  <a:lnTo>
                    <a:pt x="658" y="122"/>
                  </a:lnTo>
                  <a:lnTo>
                    <a:pt x="662" y="120"/>
                  </a:lnTo>
                  <a:lnTo>
                    <a:pt x="664" y="118"/>
                  </a:lnTo>
                  <a:lnTo>
                    <a:pt x="664" y="118"/>
                  </a:lnTo>
                  <a:lnTo>
                    <a:pt x="664" y="118"/>
                  </a:lnTo>
                  <a:lnTo>
                    <a:pt x="662" y="116"/>
                  </a:lnTo>
                  <a:lnTo>
                    <a:pt x="660" y="114"/>
                  </a:lnTo>
                  <a:lnTo>
                    <a:pt x="656" y="112"/>
                  </a:lnTo>
                  <a:lnTo>
                    <a:pt x="656" y="112"/>
                  </a:lnTo>
                  <a:lnTo>
                    <a:pt x="652" y="108"/>
                  </a:lnTo>
                  <a:lnTo>
                    <a:pt x="652" y="108"/>
                  </a:lnTo>
                  <a:lnTo>
                    <a:pt x="650" y="106"/>
                  </a:lnTo>
                  <a:lnTo>
                    <a:pt x="646" y="104"/>
                  </a:lnTo>
                  <a:lnTo>
                    <a:pt x="636" y="104"/>
                  </a:lnTo>
                  <a:lnTo>
                    <a:pt x="636" y="104"/>
                  </a:lnTo>
                  <a:lnTo>
                    <a:pt x="636" y="104"/>
                  </a:lnTo>
                  <a:lnTo>
                    <a:pt x="636" y="104"/>
                  </a:lnTo>
                  <a:lnTo>
                    <a:pt x="630" y="104"/>
                  </a:lnTo>
                  <a:lnTo>
                    <a:pt x="630" y="104"/>
                  </a:lnTo>
                  <a:lnTo>
                    <a:pt x="624" y="104"/>
                  </a:lnTo>
                  <a:lnTo>
                    <a:pt x="624" y="104"/>
                  </a:lnTo>
                  <a:lnTo>
                    <a:pt x="618" y="102"/>
                  </a:lnTo>
                  <a:lnTo>
                    <a:pt x="618" y="102"/>
                  </a:lnTo>
                  <a:lnTo>
                    <a:pt x="612" y="98"/>
                  </a:lnTo>
                  <a:lnTo>
                    <a:pt x="612" y="98"/>
                  </a:lnTo>
                  <a:lnTo>
                    <a:pt x="610" y="98"/>
                  </a:lnTo>
                  <a:lnTo>
                    <a:pt x="610" y="98"/>
                  </a:lnTo>
                  <a:lnTo>
                    <a:pt x="608" y="98"/>
                  </a:lnTo>
                  <a:lnTo>
                    <a:pt x="608" y="98"/>
                  </a:lnTo>
                  <a:lnTo>
                    <a:pt x="604" y="100"/>
                  </a:lnTo>
                  <a:lnTo>
                    <a:pt x="604" y="100"/>
                  </a:lnTo>
                  <a:lnTo>
                    <a:pt x="604" y="100"/>
                  </a:lnTo>
                  <a:lnTo>
                    <a:pt x="604" y="100"/>
                  </a:lnTo>
                  <a:lnTo>
                    <a:pt x="600" y="98"/>
                  </a:lnTo>
                  <a:lnTo>
                    <a:pt x="598" y="96"/>
                  </a:lnTo>
                  <a:lnTo>
                    <a:pt x="592" y="92"/>
                  </a:lnTo>
                  <a:lnTo>
                    <a:pt x="592" y="92"/>
                  </a:lnTo>
                  <a:lnTo>
                    <a:pt x="588" y="92"/>
                  </a:lnTo>
                  <a:lnTo>
                    <a:pt x="582" y="90"/>
                  </a:lnTo>
                  <a:lnTo>
                    <a:pt x="582" y="90"/>
                  </a:lnTo>
                  <a:lnTo>
                    <a:pt x="580" y="88"/>
                  </a:lnTo>
                  <a:lnTo>
                    <a:pt x="576" y="86"/>
                  </a:lnTo>
                  <a:lnTo>
                    <a:pt x="576" y="86"/>
                  </a:lnTo>
                  <a:lnTo>
                    <a:pt x="574" y="84"/>
                  </a:lnTo>
                  <a:lnTo>
                    <a:pt x="572" y="82"/>
                  </a:lnTo>
                  <a:lnTo>
                    <a:pt x="572" y="82"/>
                  </a:lnTo>
                  <a:lnTo>
                    <a:pt x="564" y="80"/>
                  </a:lnTo>
                  <a:lnTo>
                    <a:pt x="564" y="80"/>
                  </a:lnTo>
                  <a:lnTo>
                    <a:pt x="564" y="80"/>
                  </a:lnTo>
                  <a:lnTo>
                    <a:pt x="564" y="80"/>
                  </a:lnTo>
                  <a:lnTo>
                    <a:pt x="558" y="82"/>
                  </a:lnTo>
                  <a:lnTo>
                    <a:pt x="554" y="84"/>
                  </a:lnTo>
                  <a:lnTo>
                    <a:pt x="550" y="88"/>
                  </a:lnTo>
                  <a:lnTo>
                    <a:pt x="544" y="90"/>
                  </a:lnTo>
                  <a:lnTo>
                    <a:pt x="544" y="90"/>
                  </a:lnTo>
                  <a:lnTo>
                    <a:pt x="544" y="90"/>
                  </a:lnTo>
                  <a:lnTo>
                    <a:pt x="544" y="90"/>
                  </a:lnTo>
                  <a:lnTo>
                    <a:pt x="540" y="88"/>
                  </a:lnTo>
                  <a:lnTo>
                    <a:pt x="538" y="86"/>
                  </a:lnTo>
                  <a:lnTo>
                    <a:pt x="538" y="82"/>
                  </a:lnTo>
                  <a:lnTo>
                    <a:pt x="536" y="80"/>
                  </a:lnTo>
                  <a:lnTo>
                    <a:pt x="536" y="80"/>
                  </a:lnTo>
                  <a:lnTo>
                    <a:pt x="532" y="78"/>
                  </a:lnTo>
                  <a:lnTo>
                    <a:pt x="532" y="78"/>
                  </a:lnTo>
                  <a:lnTo>
                    <a:pt x="530" y="80"/>
                  </a:lnTo>
                  <a:lnTo>
                    <a:pt x="528" y="82"/>
                  </a:lnTo>
                  <a:lnTo>
                    <a:pt x="526" y="86"/>
                  </a:lnTo>
                  <a:lnTo>
                    <a:pt x="526" y="86"/>
                  </a:lnTo>
                  <a:lnTo>
                    <a:pt x="528" y="90"/>
                  </a:lnTo>
                  <a:lnTo>
                    <a:pt x="528" y="92"/>
                  </a:lnTo>
                  <a:lnTo>
                    <a:pt x="528" y="94"/>
                  </a:lnTo>
                  <a:lnTo>
                    <a:pt x="524" y="96"/>
                  </a:lnTo>
                  <a:lnTo>
                    <a:pt x="524" y="96"/>
                  </a:lnTo>
                  <a:lnTo>
                    <a:pt x="522" y="96"/>
                  </a:lnTo>
                  <a:lnTo>
                    <a:pt x="522" y="96"/>
                  </a:lnTo>
                  <a:lnTo>
                    <a:pt x="516" y="94"/>
                  </a:lnTo>
                  <a:lnTo>
                    <a:pt x="512" y="90"/>
                  </a:lnTo>
                  <a:lnTo>
                    <a:pt x="504" y="78"/>
                  </a:lnTo>
                  <a:lnTo>
                    <a:pt x="504" y="78"/>
                  </a:lnTo>
                  <a:lnTo>
                    <a:pt x="500" y="74"/>
                  </a:lnTo>
                  <a:lnTo>
                    <a:pt x="494" y="72"/>
                  </a:lnTo>
                  <a:lnTo>
                    <a:pt x="494" y="72"/>
                  </a:lnTo>
                  <a:lnTo>
                    <a:pt x="490" y="72"/>
                  </a:lnTo>
                  <a:lnTo>
                    <a:pt x="490" y="72"/>
                  </a:lnTo>
                  <a:lnTo>
                    <a:pt x="488" y="74"/>
                  </a:lnTo>
                  <a:lnTo>
                    <a:pt x="488" y="76"/>
                  </a:lnTo>
                  <a:lnTo>
                    <a:pt x="486" y="76"/>
                  </a:lnTo>
                  <a:lnTo>
                    <a:pt x="484" y="78"/>
                  </a:lnTo>
                  <a:lnTo>
                    <a:pt x="484" y="78"/>
                  </a:lnTo>
                  <a:lnTo>
                    <a:pt x="480" y="76"/>
                  </a:lnTo>
                  <a:lnTo>
                    <a:pt x="480" y="76"/>
                  </a:lnTo>
                  <a:lnTo>
                    <a:pt x="476" y="72"/>
                  </a:lnTo>
                  <a:lnTo>
                    <a:pt x="474" y="70"/>
                  </a:lnTo>
                  <a:lnTo>
                    <a:pt x="472" y="70"/>
                  </a:lnTo>
                  <a:lnTo>
                    <a:pt x="472" y="70"/>
                  </a:lnTo>
                  <a:lnTo>
                    <a:pt x="468" y="70"/>
                  </a:lnTo>
                  <a:lnTo>
                    <a:pt x="468" y="70"/>
                  </a:lnTo>
                  <a:lnTo>
                    <a:pt x="462" y="72"/>
                  </a:lnTo>
                  <a:lnTo>
                    <a:pt x="454" y="74"/>
                  </a:lnTo>
                  <a:lnTo>
                    <a:pt x="454" y="74"/>
                  </a:lnTo>
                  <a:lnTo>
                    <a:pt x="446" y="76"/>
                  </a:lnTo>
                  <a:lnTo>
                    <a:pt x="442" y="76"/>
                  </a:lnTo>
                  <a:lnTo>
                    <a:pt x="438" y="80"/>
                  </a:lnTo>
                  <a:lnTo>
                    <a:pt x="438" y="80"/>
                  </a:lnTo>
                  <a:lnTo>
                    <a:pt x="434" y="86"/>
                  </a:lnTo>
                  <a:lnTo>
                    <a:pt x="434" y="86"/>
                  </a:lnTo>
                  <a:lnTo>
                    <a:pt x="430" y="88"/>
                  </a:lnTo>
                  <a:lnTo>
                    <a:pt x="430" y="88"/>
                  </a:lnTo>
                  <a:lnTo>
                    <a:pt x="426" y="86"/>
                  </a:lnTo>
                  <a:lnTo>
                    <a:pt x="426" y="86"/>
                  </a:lnTo>
                  <a:lnTo>
                    <a:pt x="424" y="86"/>
                  </a:lnTo>
                  <a:lnTo>
                    <a:pt x="422" y="84"/>
                  </a:lnTo>
                  <a:lnTo>
                    <a:pt x="422" y="84"/>
                  </a:lnTo>
                  <a:lnTo>
                    <a:pt x="420" y="84"/>
                  </a:lnTo>
                  <a:lnTo>
                    <a:pt x="420" y="84"/>
                  </a:lnTo>
                  <a:lnTo>
                    <a:pt x="418" y="84"/>
                  </a:lnTo>
                  <a:lnTo>
                    <a:pt x="414" y="86"/>
                  </a:lnTo>
                  <a:lnTo>
                    <a:pt x="414" y="86"/>
                  </a:lnTo>
                  <a:lnTo>
                    <a:pt x="412" y="90"/>
                  </a:lnTo>
                  <a:lnTo>
                    <a:pt x="410" y="92"/>
                  </a:lnTo>
                  <a:lnTo>
                    <a:pt x="410" y="92"/>
                  </a:lnTo>
                  <a:lnTo>
                    <a:pt x="404" y="94"/>
                  </a:lnTo>
                  <a:lnTo>
                    <a:pt x="404" y="94"/>
                  </a:lnTo>
                  <a:lnTo>
                    <a:pt x="404" y="94"/>
                  </a:lnTo>
                  <a:lnTo>
                    <a:pt x="404" y="94"/>
                  </a:lnTo>
                  <a:lnTo>
                    <a:pt x="402" y="92"/>
                  </a:lnTo>
                  <a:lnTo>
                    <a:pt x="402" y="92"/>
                  </a:lnTo>
                  <a:lnTo>
                    <a:pt x="400" y="98"/>
                  </a:lnTo>
                  <a:lnTo>
                    <a:pt x="398" y="100"/>
                  </a:lnTo>
                  <a:lnTo>
                    <a:pt x="394" y="102"/>
                  </a:lnTo>
                  <a:lnTo>
                    <a:pt x="390" y="102"/>
                  </a:lnTo>
                  <a:lnTo>
                    <a:pt x="390" y="102"/>
                  </a:lnTo>
                  <a:lnTo>
                    <a:pt x="376" y="100"/>
                  </a:lnTo>
                  <a:lnTo>
                    <a:pt x="364" y="96"/>
                  </a:lnTo>
                  <a:lnTo>
                    <a:pt x="364" y="96"/>
                  </a:lnTo>
                  <a:lnTo>
                    <a:pt x="358" y="90"/>
                  </a:lnTo>
                  <a:lnTo>
                    <a:pt x="352" y="86"/>
                  </a:lnTo>
                  <a:lnTo>
                    <a:pt x="352" y="86"/>
                  </a:lnTo>
                  <a:lnTo>
                    <a:pt x="344" y="86"/>
                  </a:lnTo>
                  <a:lnTo>
                    <a:pt x="338" y="82"/>
                  </a:lnTo>
                  <a:lnTo>
                    <a:pt x="338" y="82"/>
                  </a:lnTo>
                  <a:lnTo>
                    <a:pt x="332" y="78"/>
                  </a:lnTo>
                  <a:lnTo>
                    <a:pt x="332" y="78"/>
                  </a:lnTo>
                  <a:lnTo>
                    <a:pt x="330" y="76"/>
                  </a:lnTo>
                  <a:lnTo>
                    <a:pt x="326" y="76"/>
                  </a:lnTo>
                  <a:lnTo>
                    <a:pt x="326" y="76"/>
                  </a:lnTo>
                  <a:lnTo>
                    <a:pt x="318" y="70"/>
                  </a:lnTo>
                  <a:lnTo>
                    <a:pt x="314" y="68"/>
                  </a:lnTo>
                  <a:lnTo>
                    <a:pt x="310" y="66"/>
                  </a:lnTo>
                  <a:lnTo>
                    <a:pt x="310" y="66"/>
                  </a:lnTo>
                  <a:lnTo>
                    <a:pt x="308" y="66"/>
                  </a:lnTo>
                  <a:lnTo>
                    <a:pt x="308" y="66"/>
                  </a:lnTo>
                  <a:lnTo>
                    <a:pt x="306" y="66"/>
                  </a:lnTo>
                  <a:lnTo>
                    <a:pt x="302" y="68"/>
                  </a:lnTo>
                  <a:lnTo>
                    <a:pt x="302" y="68"/>
                  </a:lnTo>
                  <a:lnTo>
                    <a:pt x="300" y="68"/>
                  </a:lnTo>
                  <a:lnTo>
                    <a:pt x="300" y="68"/>
                  </a:lnTo>
                  <a:lnTo>
                    <a:pt x="298" y="68"/>
                  </a:lnTo>
                  <a:lnTo>
                    <a:pt x="298" y="68"/>
                  </a:lnTo>
                  <a:lnTo>
                    <a:pt x="296" y="68"/>
                  </a:lnTo>
                  <a:lnTo>
                    <a:pt x="296" y="68"/>
                  </a:lnTo>
                  <a:lnTo>
                    <a:pt x="294" y="68"/>
                  </a:lnTo>
                  <a:lnTo>
                    <a:pt x="294" y="68"/>
                  </a:lnTo>
                  <a:lnTo>
                    <a:pt x="286" y="68"/>
                  </a:lnTo>
                  <a:lnTo>
                    <a:pt x="278" y="70"/>
                  </a:lnTo>
                  <a:lnTo>
                    <a:pt x="278" y="70"/>
                  </a:lnTo>
                  <a:lnTo>
                    <a:pt x="276" y="70"/>
                  </a:lnTo>
                  <a:lnTo>
                    <a:pt x="276" y="70"/>
                  </a:lnTo>
                  <a:lnTo>
                    <a:pt x="260" y="66"/>
                  </a:lnTo>
                  <a:lnTo>
                    <a:pt x="260" y="66"/>
                  </a:lnTo>
                  <a:lnTo>
                    <a:pt x="258" y="66"/>
                  </a:lnTo>
                  <a:lnTo>
                    <a:pt x="258" y="66"/>
                  </a:lnTo>
                  <a:lnTo>
                    <a:pt x="254" y="66"/>
                  </a:lnTo>
                  <a:lnTo>
                    <a:pt x="254" y="66"/>
                  </a:lnTo>
                  <a:lnTo>
                    <a:pt x="250" y="66"/>
                  </a:lnTo>
                  <a:lnTo>
                    <a:pt x="250" y="66"/>
                  </a:lnTo>
                  <a:lnTo>
                    <a:pt x="244" y="66"/>
                  </a:lnTo>
                  <a:lnTo>
                    <a:pt x="244" y="66"/>
                  </a:lnTo>
                  <a:lnTo>
                    <a:pt x="236" y="62"/>
                  </a:lnTo>
                  <a:lnTo>
                    <a:pt x="228" y="58"/>
                  </a:lnTo>
                  <a:lnTo>
                    <a:pt x="228" y="58"/>
                  </a:lnTo>
                  <a:lnTo>
                    <a:pt x="224" y="58"/>
                  </a:lnTo>
                  <a:lnTo>
                    <a:pt x="224" y="58"/>
                  </a:lnTo>
                  <a:lnTo>
                    <a:pt x="220" y="58"/>
                  </a:lnTo>
                  <a:lnTo>
                    <a:pt x="220" y="60"/>
                  </a:lnTo>
                  <a:lnTo>
                    <a:pt x="218" y="60"/>
                  </a:lnTo>
                  <a:lnTo>
                    <a:pt x="214" y="62"/>
                  </a:lnTo>
                  <a:lnTo>
                    <a:pt x="214" y="62"/>
                  </a:lnTo>
                  <a:lnTo>
                    <a:pt x="214" y="62"/>
                  </a:lnTo>
                  <a:lnTo>
                    <a:pt x="214" y="62"/>
                  </a:lnTo>
                  <a:lnTo>
                    <a:pt x="208" y="60"/>
                  </a:lnTo>
                  <a:lnTo>
                    <a:pt x="202" y="58"/>
                  </a:lnTo>
                  <a:lnTo>
                    <a:pt x="202" y="58"/>
                  </a:lnTo>
                  <a:lnTo>
                    <a:pt x="198" y="56"/>
                  </a:lnTo>
                  <a:lnTo>
                    <a:pt x="196" y="54"/>
                  </a:lnTo>
                  <a:lnTo>
                    <a:pt x="196" y="54"/>
                  </a:lnTo>
                  <a:lnTo>
                    <a:pt x="194" y="50"/>
                  </a:lnTo>
                  <a:lnTo>
                    <a:pt x="192" y="48"/>
                  </a:lnTo>
                  <a:lnTo>
                    <a:pt x="192" y="48"/>
                  </a:lnTo>
                  <a:lnTo>
                    <a:pt x="190" y="48"/>
                  </a:lnTo>
                  <a:lnTo>
                    <a:pt x="190" y="48"/>
                  </a:lnTo>
                  <a:lnTo>
                    <a:pt x="186" y="48"/>
                  </a:lnTo>
                  <a:lnTo>
                    <a:pt x="186" y="48"/>
                  </a:lnTo>
                  <a:lnTo>
                    <a:pt x="184" y="48"/>
                  </a:lnTo>
                  <a:lnTo>
                    <a:pt x="184" y="48"/>
                  </a:lnTo>
                  <a:lnTo>
                    <a:pt x="184" y="48"/>
                  </a:lnTo>
                  <a:lnTo>
                    <a:pt x="184" y="48"/>
                  </a:lnTo>
                  <a:lnTo>
                    <a:pt x="176" y="46"/>
                  </a:lnTo>
                  <a:lnTo>
                    <a:pt x="176" y="46"/>
                  </a:lnTo>
                  <a:lnTo>
                    <a:pt x="174" y="46"/>
                  </a:lnTo>
                  <a:lnTo>
                    <a:pt x="174" y="46"/>
                  </a:lnTo>
                  <a:lnTo>
                    <a:pt x="168" y="46"/>
                  </a:lnTo>
                  <a:lnTo>
                    <a:pt x="168" y="46"/>
                  </a:lnTo>
                  <a:lnTo>
                    <a:pt x="162" y="48"/>
                  </a:lnTo>
                  <a:lnTo>
                    <a:pt x="162" y="48"/>
                  </a:lnTo>
                  <a:lnTo>
                    <a:pt x="160" y="48"/>
                  </a:lnTo>
                  <a:lnTo>
                    <a:pt x="160" y="48"/>
                  </a:lnTo>
                  <a:lnTo>
                    <a:pt x="156" y="44"/>
                  </a:lnTo>
                  <a:lnTo>
                    <a:pt x="152" y="40"/>
                  </a:lnTo>
                  <a:lnTo>
                    <a:pt x="150" y="36"/>
                  </a:lnTo>
                  <a:lnTo>
                    <a:pt x="146" y="34"/>
                  </a:lnTo>
                  <a:lnTo>
                    <a:pt x="146" y="34"/>
                  </a:lnTo>
                  <a:lnTo>
                    <a:pt x="140" y="36"/>
                  </a:lnTo>
                  <a:lnTo>
                    <a:pt x="140" y="36"/>
                  </a:lnTo>
                  <a:lnTo>
                    <a:pt x="134" y="42"/>
                  </a:lnTo>
                  <a:lnTo>
                    <a:pt x="132" y="44"/>
                  </a:lnTo>
                  <a:lnTo>
                    <a:pt x="128" y="44"/>
                  </a:lnTo>
                  <a:lnTo>
                    <a:pt x="128" y="44"/>
                  </a:lnTo>
                  <a:lnTo>
                    <a:pt x="126" y="44"/>
                  </a:lnTo>
                  <a:lnTo>
                    <a:pt x="126" y="44"/>
                  </a:lnTo>
                  <a:lnTo>
                    <a:pt x="122" y="44"/>
                  </a:lnTo>
                  <a:lnTo>
                    <a:pt x="122" y="44"/>
                  </a:lnTo>
                  <a:lnTo>
                    <a:pt x="118" y="44"/>
                  </a:lnTo>
                  <a:lnTo>
                    <a:pt x="118" y="44"/>
                  </a:lnTo>
                  <a:lnTo>
                    <a:pt x="110" y="44"/>
                  </a:lnTo>
                  <a:lnTo>
                    <a:pt x="110" y="44"/>
                  </a:lnTo>
                  <a:lnTo>
                    <a:pt x="104" y="48"/>
                  </a:lnTo>
                  <a:lnTo>
                    <a:pt x="96" y="50"/>
                  </a:lnTo>
                  <a:lnTo>
                    <a:pt x="96" y="50"/>
                  </a:lnTo>
                  <a:lnTo>
                    <a:pt x="94" y="50"/>
                  </a:lnTo>
                  <a:lnTo>
                    <a:pt x="94" y="50"/>
                  </a:lnTo>
                  <a:lnTo>
                    <a:pt x="90" y="50"/>
                  </a:lnTo>
                  <a:lnTo>
                    <a:pt x="90" y="50"/>
                  </a:lnTo>
                  <a:lnTo>
                    <a:pt x="86" y="50"/>
                  </a:lnTo>
                  <a:lnTo>
                    <a:pt x="82" y="54"/>
                  </a:lnTo>
                  <a:lnTo>
                    <a:pt x="82" y="54"/>
                  </a:lnTo>
                  <a:lnTo>
                    <a:pt x="74" y="58"/>
                  </a:lnTo>
                  <a:lnTo>
                    <a:pt x="68" y="62"/>
                  </a:lnTo>
                  <a:lnTo>
                    <a:pt x="68" y="62"/>
                  </a:lnTo>
                  <a:lnTo>
                    <a:pt x="66" y="66"/>
                  </a:lnTo>
                  <a:lnTo>
                    <a:pt x="64" y="68"/>
                  </a:lnTo>
                  <a:lnTo>
                    <a:pt x="64" y="72"/>
                  </a:lnTo>
                  <a:lnTo>
                    <a:pt x="62" y="76"/>
                  </a:lnTo>
                  <a:lnTo>
                    <a:pt x="62" y="76"/>
                  </a:lnTo>
                  <a:lnTo>
                    <a:pt x="58" y="80"/>
                  </a:lnTo>
                  <a:lnTo>
                    <a:pt x="52" y="82"/>
                  </a:lnTo>
                  <a:lnTo>
                    <a:pt x="44" y="84"/>
                  </a:lnTo>
                  <a:lnTo>
                    <a:pt x="38" y="86"/>
                  </a:lnTo>
                  <a:lnTo>
                    <a:pt x="38" y="86"/>
                  </a:lnTo>
                  <a:lnTo>
                    <a:pt x="32" y="84"/>
                  </a:lnTo>
                  <a:lnTo>
                    <a:pt x="32" y="84"/>
                  </a:lnTo>
                  <a:lnTo>
                    <a:pt x="26" y="84"/>
                  </a:lnTo>
                  <a:lnTo>
                    <a:pt x="26" y="84"/>
                  </a:lnTo>
                  <a:lnTo>
                    <a:pt x="22" y="84"/>
                  </a:lnTo>
                  <a:lnTo>
                    <a:pt x="18" y="86"/>
                  </a:lnTo>
                  <a:lnTo>
                    <a:pt x="18" y="86"/>
                  </a:lnTo>
                  <a:lnTo>
                    <a:pt x="14" y="88"/>
                  </a:lnTo>
                  <a:lnTo>
                    <a:pt x="12" y="92"/>
                  </a:lnTo>
                  <a:lnTo>
                    <a:pt x="14" y="96"/>
                  </a:lnTo>
                  <a:lnTo>
                    <a:pt x="18" y="98"/>
                  </a:lnTo>
                  <a:lnTo>
                    <a:pt x="18" y="98"/>
                  </a:lnTo>
                  <a:lnTo>
                    <a:pt x="24" y="102"/>
                  </a:lnTo>
                  <a:lnTo>
                    <a:pt x="30" y="106"/>
                  </a:lnTo>
                  <a:lnTo>
                    <a:pt x="30" y="106"/>
                  </a:lnTo>
                  <a:lnTo>
                    <a:pt x="32" y="110"/>
                  </a:lnTo>
                  <a:lnTo>
                    <a:pt x="34" y="112"/>
                  </a:lnTo>
                  <a:lnTo>
                    <a:pt x="34" y="112"/>
                  </a:lnTo>
                  <a:lnTo>
                    <a:pt x="38" y="114"/>
                  </a:lnTo>
                  <a:lnTo>
                    <a:pt x="42" y="116"/>
                  </a:lnTo>
                  <a:lnTo>
                    <a:pt x="42" y="116"/>
                  </a:lnTo>
                  <a:lnTo>
                    <a:pt x="46" y="118"/>
                  </a:lnTo>
                  <a:lnTo>
                    <a:pt x="48" y="120"/>
                  </a:lnTo>
                  <a:lnTo>
                    <a:pt x="52" y="126"/>
                  </a:lnTo>
                  <a:lnTo>
                    <a:pt x="52" y="126"/>
                  </a:lnTo>
                  <a:lnTo>
                    <a:pt x="58" y="128"/>
                  </a:lnTo>
                  <a:lnTo>
                    <a:pt x="58" y="128"/>
                  </a:lnTo>
                  <a:lnTo>
                    <a:pt x="60" y="128"/>
                  </a:lnTo>
                  <a:lnTo>
                    <a:pt x="60" y="128"/>
                  </a:lnTo>
                  <a:lnTo>
                    <a:pt x="64" y="128"/>
                  </a:lnTo>
                  <a:lnTo>
                    <a:pt x="64" y="128"/>
                  </a:lnTo>
                  <a:lnTo>
                    <a:pt x="68" y="128"/>
                  </a:lnTo>
                  <a:lnTo>
                    <a:pt x="68" y="128"/>
                  </a:lnTo>
                  <a:lnTo>
                    <a:pt x="74" y="132"/>
                  </a:lnTo>
                  <a:lnTo>
                    <a:pt x="80" y="134"/>
                  </a:lnTo>
                  <a:lnTo>
                    <a:pt x="80" y="134"/>
                  </a:lnTo>
                  <a:lnTo>
                    <a:pt x="84" y="134"/>
                  </a:lnTo>
                  <a:lnTo>
                    <a:pt x="84" y="134"/>
                  </a:lnTo>
                  <a:lnTo>
                    <a:pt x="86" y="134"/>
                  </a:lnTo>
                  <a:lnTo>
                    <a:pt x="86" y="134"/>
                  </a:lnTo>
                  <a:lnTo>
                    <a:pt x="86" y="134"/>
                  </a:lnTo>
                  <a:lnTo>
                    <a:pt x="86" y="134"/>
                  </a:lnTo>
                  <a:lnTo>
                    <a:pt x="90" y="136"/>
                  </a:lnTo>
                  <a:lnTo>
                    <a:pt x="92" y="138"/>
                  </a:lnTo>
                  <a:lnTo>
                    <a:pt x="94" y="140"/>
                  </a:lnTo>
                  <a:lnTo>
                    <a:pt x="94" y="140"/>
                  </a:lnTo>
                  <a:lnTo>
                    <a:pt x="84" y="146"/>
                  </a:lnTo>
                  <a:lnTo>
                    <a:pt x="72" y="148"/>
                  </a:lnTo>
                  <a:lnTo>
                    <a:pt x="72" y="148"/>
                  </a:lnTo>
                  <a:lnTo>
                    <a:pt x="54" y="148"/>
                  </a:lnTo>
                  <a:lnTo>
                    <a:pt x="54" y="148"/>
                  </a:lnTo>
                  <a:lnTo>
                    <a:pt x="48" y="148"/>
                  </a:lnTo>
                  <a:lnTo>
                    <a:pt x="42" y="144"/>
                  </a:lnTo>
                  <a:lnTo>
                    <a:pt x="42" y="144"/>
                  </a:lnTo>
                  <a:lnTo>
                    <a:pt x="36" y="138"/>
                  </a:lnTo>
                  <a:lnTo>
                    <a:pt x="34" y="136"/>
                  </a:lnTo>
                  <a:lnTo>
                    <a:pt x="30" y="134"/>
                  </a:lnTo>
                  <a:lnTo>
                    <a:pt x="30" y="134"/>
                  </a:lnTo>
                  <a:lnTo>
                    <a:pt x="24" y="136"/>
                  </a:lnTo>
                  <a:lnTo>
                    <a:pt x="24" y="136"/>
                  </a:lnTo>
                  <a:lnTo>
                    <a:pt x="22" y="140"/>
                  </a:lnTo>
                  <a:lnTo>
                    <a:pt x="18" y="144"/>
                  </a:lnTo>
                  <a:lnTo>
                    <a:pt x="18" y="144"/>
                  </a:lnTo>
                  <a:lnTo>
                    <a:pt x="12" y="148"/>
                  </a:lnTo>
                  <a:lnTo>
                    <a:pt x="6" y="150"/>
                  </a:lnTo>
                  <a:lnTo>
                    <a:pt x="6" y="150"/>
                  </a:lnTo>
                  <a:lnTo>
                    <a:pt x="0" y="154"/>
                  </a:lnTo>
                  <a:lnTo>
                    <a:pt x="0" y="158"/>
                  </a:lnTo>
                  <a:lnTo>
                    <a:pt x="2" y="162"/>
                  </a:lnTo>
                  <a:lnTo>
                    <a:pt x="6" y="166"/>
                  </a:lnTo>
                  <a:lnTo>
                    <a:pt x="6" y="166"/>
                  </a:lnTo>
                  <a:lnTo>
                    <a:pt x="10" y="176"/>
                  </a:lnTo>
                  <a:lnTo>
                    <a:pt x="14" y="182"/>
                  </a:lnTo>
                  <a:lnTo>
                    <a:pt x="18" y="184"/>
                  </a:lnTo>
                  <a:lnTo>
                    <a:pt x="18" y="184"/>
                  </a:lnTo>
                  <a:lnTo>
                    <a:pt x="22" y="186"/>
                  </a:lnTo>
                  <a:lnTo>
                    <a:pt x="26" y="188"/>
                  </a:lnTo>
                  <a:lnTo>
                    <a:pt x="26" y="188"/>
                  </a:lnTo>
                  <a:lnTo>
                    <a:pt x="38" y="186"/>
                  </a:lnTo>
                  <a:lnTo>
                    <a:pt x="48" y="184"/>
                  </a:lnTo>
                  <a:lnTo>
                    <a:pt x="48" y="184"/>
                  </a:lnTo>
                  <a:lnTo>
                    <a:pt x="50" y="184"/>
                  </a:lnTo>
                  <a:lnTo>
                    <a:pt x="50" y="184"/>
                  </a:lnTo>
                  <a:lnTo>
                    <a:pt x="56" y="184"/>
                  </a:lnTo>
                  <a:lnTo>
                    <a:pt x="56" y="184"/>
                  </a:lnTo>
                  <a:lnTo>
                    <a:pt x="60" y="184"/>
                  </a:lnTo>
                  <a:lnTo>
                    <a:pt x="60" y="184"/>
                  </a:lnTo>
                  <a:lnTo>
                    <a:pt x="62" y="184"/>
                  </a:lnTo>
                  <a:lnTo>
                    <a:pt x="62" y="184"/>
                  </a:lnTo>
                  <a:lnTo>
                    <a:pt x="70" y="180"/>
                  </a:lnTo>
                  <a:lnTo>
                    <a:pt x="72" y="178"/>
                  </a:lnTo>
                  <a:lnTo>
                    <a:pt x="74" y="178"/>
                  </a:lnTo>
                  <a:lnTo>
                    <a:pt x="74" y="178"/>
                  </a:lnTo>
                  <a:lnTo>
                    <a:pt x="78" y="180"/>
                  </a:lnTo>
                  <a:lnTo>
                    <a:pt x="78" y="180"/>
                  </a:lnTo>
                  <a:lnTo>
                    <a:pt x="80" y="184"/>
                  </a:lnTo>
                  <a:lnTo>
                    <a:pt x="80" y="188"/>
                  </a:lnTo>
                  <a:lnTo>
                    <a:pt x="80" y="194"/>
                  </a:lnTo>
                  <a:lnTo>
                    <a:pt x="80" y="198"/>
                  </a:lnTo>
                  <a:lnTo>
                    <a:pt x="80" y="198"/>
                  </a:lnTo>
                  <a:lnTo>
                    <a:pt x="84" y="202"/>
                  </a:lnTo>
                  <a:lnTo>
                    <a:pt x="86" y="204"/>
                  </a:lnTo>
                  <a:lnTo>
                    <a:pt x="86" y="206"/>
                  </a:lnTo>
                  <a:lnTo>
                    <a:pt x="86" y="206"/>
                  </a:lnTo>
                  <a:lnTo>
                    <a:pt x="84" y="208"/>
                  </a:lnTo>
                  <a:lnTo>
                    <a:pt x="82" y="210"/>
                  </a:lnTo>
                  <a:lnTo>
                    <a:pt x="82" y="210"/>
                  </a:lnTo>
                  <a:lnTo>
                    <a:pt x="76" y="208"/>
                  </a:lnTo>
                  <a:lnTo>
                    <a:pt x="76" y="208"/>
                  </a:lnTo>
                  <a:lnTo>
                    <a:pt x="72" y="208"/>
                  </a:lnTo>
                  <a:lnTo>
                    <a:pt x="72" y="208"/>
                  </a:lnTo>
                  <a:lnTo>
                    <a:pt x="62" y="210"/>
                  </a:lnTo>
                  <a:lnTo>
                    <a:pt x="62" y="210"/>
                  </a:lnTo>
                  <a:lnTo>
                    <a:pt x="60" y="212"/>
                  </a:lnTo>
                  <a:lnTo>
                    <a:pt x="58" y="214"/>
                  </a:lnTo>
                  <a:lnTo>
                    <a:pt x="58" y="214"/>
                  </a:lnTo>
                  <a:lnTo>
                    <a:pt x="58" y="214"/>
                  </a:lnTo>
                  <a:lnTo>
                    <a:pt x="56" y="214"/>
                  </a:lnTo>
                  <a:lnTo>
                    <a:pt x="56" y="214"/>
                  </a:lnTo>
                  <a:lnTo>
                    <a:pt x="52" y="212"/>
                  </a:lnTo>
                  <a:lnTo>
                    <a:pt x="48" y="212"/>
                  </a:lnTo>
                  <a:lnTo>
                    <a:pt x="48" y="212"/>
                  </a:lnTo>
                  <a:lnTo>
                    <a:pt x="42" y="210"/>
                  </a:lnTo>
                  <a:lnTo>
                    <a:pt x="42" y="210"/>
                  </a:lnTo>
                  <a:lnTo>
                    <a:pt x="40" y="210"/>
                  </a:lnTo>
                  <a:lnTo>
                    <a:pt x="36" y="214"/>
                  </a:lnTo>
                  <a:lnTo>
                    <a:pt x="36" y="214"/>
                  </a:lnTo>
                  <a:lnTo>
                    <a:pt x="30" y="220"/>
                  </a:lnTo>
                  <a:lnTo>
                    <a:pt x="26" y="226"/>
                  </a:lnTo>
                  <a:lnTo>
                    <a:pt x="26" y="226"/>
                  </a:lnTo>
                  <a:lnTo>
                    <a:pt x="16" y="236"/>
                  </a:lnTo>
                  <a:lnTo>
                    <a:pt x="12" y="244"/>
                  </a:lnTo>
                  <a:lnTo>
                    <a:pt x="12" y="246"/>
                  </a:lnTo>
                  <a:lnTo>
                    <a:pt x="14" y="250"/>
                  </a:lnTo>
                  <a:lnTo>
                    <a:pt x="14" y="250"/>
                  </a:lnTo>
                  <a:lnTo>
                    <a:pt x="18" y="252"/>
                  </a:lnTo>
                  <a:lnTo>
                    <a:pt x="20" y="252"/>
                  </a:lnTo>
                  <a:lnTo>
                    <a:pt x="24" y="254"/>
                  </a:lnTo>
                  <a:lnTo>
                    <a:pt x="26" y="258"/>
                  </a:lnTo>
                  <a:lnTo>
                    <a:pt x="26" y="258"/>
                  </a:lnTo>
                  <a:lnTo>
                    <a:pt x="30" y="274"/>
                  </a:lnTo>
                  <a:lnTo>
                    <a:pt x="30" y="274"/>
                  </a:lnTo>
                  <a:lnTo>
                    <a:pt x="40" y="280"/>
                  </a:lnTo>
                  <a:lnTo>
                    <a:pt x="46" y="284"/>
                  </a:lnTo>
                  <a:lnTo>
                    <a:pt x="50" y="286"/>
                  </a:lnTo>
                  <a:lnTo>
                    <a:pt x="50" y="286"/>
                  </a:lnTo>
                  <a:lnTo>
                    <a:pt x="50" y="286"/>
                  </a:lnTo>
                  <a:lnTo>
                    <a:pt x="50" y="286"/>
                  </a:lnTo>
                  <a:lnTo>
                    <a:pt x="54" y="284"/>
                  </a:lnTo>
                  <a:lnTo>
                    <a:pt x="56" y="280"/>
                  </a:lnTo>
                  <a:lnTo>
                    <a:pt x="60" y="274"/>
                  </a:lnTo>
                  <a:lnTo>
                    <a:pt x="62" y="272"/>
                  </a:lnTo>
                  <a:lnTo>
                    <a:pt x="62" y="272"/>
                  </a:lnTo>
                  <a:lnTo>
                    <a:pt x="64" y="274"/>
                  </a:lnTo>
                  <a:lnTo>
                    <a:pt x="66" y="278"/>
                  </a:lnTo>
                  <a:lnTo>
                    <a:pt x="68" y="288"/>
                  </a:lnTo>
                  <a:lnTo>
                    <a:pt x="72" y="298"/>
                  </a:lnTo>
                  <a:lnTo>
                    <a:pt x="74" y="302"/>
                  </a:lnTo>
                  <a:lnTo>
                    <a:pt x="76" y="302"/>
                  </a:lnTo>
                  <a:lnTo>
                    <a:pt x="76" y="302"/>
                  </a:lnTo>
                  <a:lnTo>
                    <a:pt x="78" y="300"/>
                  </a:lnTo>
                  <a:lnTo>
                    <a:pt x="84" y="294"/>
                  </a:lnTo>
                  <a:lnTo>
                    <a:pt x="84" y="294"/>
                  </a:lnTo>
                  <a:lnTo>
                    <a:pt x="88" y="298"/>
                  </a:lnTo>
                  <a:lnTo>
                    <a:pt x="94" y="300"/>
                  </a:lnTo>
                  <a:lnTo>
                    <a:pt x="94" y="300"/>
                  </a:lnTo>
                  <a:lnTo>
                    <a:pt x="106" y="298"/>
                  </a:lnTo>
                  <a:lnTo>
                    <a:pt x="106" y="298"/>
                  </a:lnTo>
                  <a:lnTo>
                    <a:pt x="116" y="296"/>
                  </a:lnTo>
                  <a:lnTo>
                    <a:pt x="116" y="296"/>
                  </a:lnTo>
                  <a:lnTo>
                    <a:pt x="120" y="296"/>
                  </a:lnTo>
                  <a:lnTo>
                    <a:pt x="124" y="300"/>
                  </a:lnTo>
                  <a:lnTo>
                    <a:pt x="124" y="300"/>
                  </a:lnTo>
                  <a:lnTo>
                    <a:pt x="126" y="306"/>
                  </a:lnTo>
                  <a:lnTo>
                    <a:pt x="124" y="310"/>
                  </a:lnTo>
                  <a:lnTo>
                    <a:pt x="118" y="318"/>
                  </a:lnTo>
                  <a:lnTo>
                    <a:pt x="118" y="318"/>
                  </a:lnTo>
                  <a:lnTo>
                    <a:pt x="112" y="326"/>
                  </a:lnTo>
                  <a:lnTo>
                    <a:pt x="108" y="336"/>
                  </a:lnTo>
                  <a:lnTo>
                    <a:pt x="108" y="336"/>
                  </a:lnTo>
                  <a:lnTo>
                    <a:pt x="96" y="344"/>
                  </a:lnTo>
                  <a:lnTo>
                    <a:pt x="84" y="350"/>
                  </a:lnTo>
                  <a:lnTo>
                    <a:pt x="72" y="356"/>
                  </a:lnTo>
                  <a:lnTo>
                    <a:pt x="60" y="364"/>
                  </a:lnTo>
                  <a:lnTo>
                    <a:pt x="60" y="364"/>
                  </a:lnTo>
                  <a:lnTo>
                    <a:pt x="50" y="368"/>
                  </a:lnTo>
                  <a:lnTo>
                    <a:pt x="38" y="372"/>
                  </a:lnTo>
                  <a:lnTo>
                    <a:pt x="26" y="378"/>
                  </a:lnTo>
                  <a:lnTo>
                    <a:pt x="22" y="382"/>
                  </a:lnTo>
                  <a:lnTo>
                    <a:pt x="20" y="386"/>
                  </a:lnTo>
                  <a:lnTo>
                    <a:pt x="20" y="386"/>
                  </a:lnTo>
                  <a:lnTo>
                    <a:pt x="24" y="386"/>
                  </a:lnTo>
                  <a:lnTo>
                    <a:pt x="24" y="386"/>
                  </a:lnTo>
                  <a:lnTo>
                    <a:pt x="40" y="384"/>
                  </a:lnTo>
                  <a:lnTo>
                    <a:pt x="54" y="380"/>
                  </a:lnTo>
                  <a:lnTo>
                    <a:pt x="54" y="380"/>
                  </a:lnTo>
                  <a:lnTo>
                    <a:pt x="68" y="370"/>
                  </a:lnTo>
                  <a:lnTo>
                    <a:pt x="82" y="362"/>
                  </a:lnTo>
                  <a:lnTo>
                    <a:pt x="82" y="362"/>
                  </a:lnTo>
                  <a:lnTo>
                    <a:pt x="86" y="358"/>
                  </a:lnTo>
                  <a:lnTo>
                    <a:pt x="90" y="356"/>
                  </a:lnTo>
                  <a:lnTo>
                    <a:pt x="90" y="356"/>
                  </a:lnTo>
                  <a:lnTo>
                    <a:pt x="96" y="354"/>
                  </a:lnTo>
                  <a:lnTo>
                    <a:pt x="104" y="352"/>
                  </a:lnTo>
                  <a:lnTo>
                    <a:pt x="104" y="352"/>
                  </a:lnTo>
                  <a:lnTo>
                    <a:pt x="114" y="348"/>
                  </a:lnTo>
                  <a:lnTo>
                    <a:pt x="124" y="340"/>
                  </a:lnTo>
                  <a:lnTo>
                    <a:pt x="124" y="340"/>
                  </a:lnTo>
                  <a:lnTo>
                    <a:pt x="138" y="334"/>
                  </a:lnTo>
                  <a:lnTo>
                    <a:pt x="144" y="330"/>
                  </a:lnTo>
                  <a:lnTo>
                    <a:pt x="150" y="326"/>
                  </a:lnTo>
                  <a:lnTo>
                    <a:pt x="150" y="326"/>
                  </a:lnTo>
                  <a:lnTo>
                    <a:pt x="152" y="322"/>
                  </a:lnTo>
                  <a:lnTo>
                    <a:pt x="156" y="316"/>
                  </a:lnTo>
                  <a:lnTo>
                    <a:pt x="156" y="316"/>
                  </a:lnTo>
                  <a:lnTo>
                    <a:pt x="160" y="314"/>
                  </a:lnTo>
                  <a:lnTo>
                    <a:pt x="166" y="310"/>
                  </a:lnTo>
                  <a:lnTo>
                    <a:pt x="170" y="306"/>
                  </a:lnTo>
                  <a:lnTo>
                    <a:pt x="172" y="300"/>
                  </a:lnTo>
                  <a:lnTo>
                    <a:pt x="172" y="300"/>
                  </a:lnTo>
                  <a:lnTo>
                    <a:pt x="168" y="298"/>
                  </a:lnTo>
                  <a:lnTo>
                    <a:pt x="162" y="298"/>
                  </a:lnTo>
                  <a:lnTo>
                    <a:pt x="162" y="298"/>
                  </a:lnTo>
                  <a:lnTo>
                    <a:pt x="166" y="292"/>
                  </a:lnTo>
                  <a:lnTo>
                    <a:pt x="170" y="290"/>
                  </a:lnTo>
                  <a:lnTo>
                    <a:pt x="178" y="282"/>
                  </a:lnTo>
                  <a:lnTo>
                    <a:pt x="178" y="282"/>
                  </a:lnTo>
                  <a:lnTo>
                    <a:pt x="188" y="270"/>
                  </a:lnTo>
                  <a:lnTo>
                    <a:pt x="192" y="266"/>
                  </a:lnTo>
                  <a:lnTo>
                    <a:pt x="198" y="262"/>
                  </a:lnTo>
                  <a:lnTo>
                    <a:pt x="198" y="262"/>
                  </a:lnTo>
                  <a:lnTo>
                    <a:pt x="206" y="260"/>
                  </a:lnTo>
                  <a:lnTo>
                    <a:pt x="206" y="260"/>
                  </a:lnTo>
                  <a:lnTo>
                    <a:pt x="208" y="260"/>
                  </a:lnTo>
                  <a:lnTo>
                    <a:pt x="208" y="264"/>
                  </a:lnTo>
                  <a:lnTo>
                    <a:pt x="208" y="264"/>
                  </a:lnTo>
                  <a:lnTo>
                    <a:pt x="204" y="268"/>
                  </a:lnTo>
                  <a:lnTo>
                    <a:pt x="202" y="268"/>
                  </a:lnTo>
                  <a:lnTo>
                    <a:pt x="198" y="270"/>
                  </a:lnTo>
                  <a:lnTo>
                    <a:pt x="196" y="272"/>
                  </a:lnTo>
                  <a:lnTo>
                    <a:pt x="196" y="272"/>
                  </a:lnTo>
                  <a:lnTo>
                    <a:pt x="196" y="276"/>
                  </a:lnTo>
                  <a:lnTo>
                    <a:pt x="196" y="280"/>
                  </a:lnTo>
                  <a:lnTo>
                    <a:pt x="196" y="280"/>
                  </a:lnTo>
                  <a:lnTo>
                    <a:pt x="194" y="284"/>
                  </a:lnTo>
                  <a:lnTo>
                    <a:pt x="192" y="288"/>
                  </a:lnTo>
                  <a:lnTo>
                    <a:pt x="192" y="288"/>
                  </a:lnTo>
                  <a:lnTo>
                    <a:pt x="190" y="292"/>
                  </a:lnTo>
                  <a:lnTo>
                    <a:pt x="190" y="296"/>
                  </a:lnTo>
                  <a:lnTo>
                    <a:pt x="192" y="298"/>
                  </a:lnTo>
                  <a:lnTo>
                    <a:pt x="196" y="300"/>
                  </a:lnTo>
                  <a:lnTo>
                    <a:pt x="196" y="300"/>
                  </a:lnTo>
                  <a:lnTo>
                    <a:pt x="198" y="300"/>
                  </a:lnTo>
                  <a:lnTo>
                    <a:pt x="198" y="300"/>
                  </a:lnTo>
                  <a:lnTo>
                    <a:pt x="202" y="298"/>
                  </a:lnTo>
                  <a:lnTo>
                    <a:pt x="206" y="296"/>
                  </a:lnTo>
                  <a:lnTo>
                    <a:pt x="212" y="290"/>
                  </a:lnTo>
                  <a:lnTo>
                    <a:pt x="212" y="290"/>
                  </a:lnTo>
                  <a:lnTo>
                    <a:pt x="218" y="286"/>
                  </a:lnTo>
                  <a:lnTo>
                    <a:pt x="224" y="284"/>
                  </a:lnTo>
                  <a:lnTo>
                    <a:pt x="224" y="284"/>
                  </a:lnTo>
                  <a:lnTo>
                    <a:pt x="226" y="282"/>
                  </a:lnTo>
                  <a:lnTo>
                    <a:pt x="226" y="282"/>
                  </a:lnTo>
                  <a:lnTo>
                    <a:pt x="230" y="284"/>
                  </a:lnTo>
                  <a:lnTo>
                    <a:pt x="230" y="284"/>
                  </a:lnTo>
                  <a:lnTo>
                    <a:pt x="232" y="284"/>
                  </a:lnTo>
                  <a:lnTo>
                    <a:pt x="232" y="284"/>
                  </a:lnTo>
                  <a:lnTo>
                    <a:pt x="234" y="284"/>
                  </a:lnTo>
                  <a:lnTo>
                    <a:pt x="238" y="282"/>
                  </a:lnTo>
                  <a:lnTo>
                    <a:pt x="238" y="282"/>
                  </a:lnTo>
                  <a:lnTo>
                    <a:pt x="238" y="278"/>
                  </a:lnTo>
                  <a:lnTo>
                    <a:pt x="238" y="274"/>
                  </a:lnTo>
                  <a:lnTo>
                    <a:pt x="236" y="270"/>
                  </a:lnTo>
                  <a:lnTo>
                    <a:pt x="236" y="266"/>
                  </a:lnTo>
                  <a:lnTo>
                    <a:pt x="236" y="266"/>
                  </a:lnTo>
                  <a:lnTo>
                    <a:pt x="240" y="262"/>
                  </a:lnTo>
                  <a:lnTo>
                    <a:pt x="244" y="262"/>
                  </a:lnTo>
                  <a:lnTo>
                    <a:pt x="244" y="262"/>
                  </a:lnTo>
                  <a:lnTo>
                    <a:pt x="250" y="262"/>
                  </a:lnTo>
                  <a:lnTo>
                    <a:pt x="250" y="262"/>
                  </a:lnTo>
                  <a:lnTo>
                    <a:pt x="258" y="266"/>
                  </a:lnTo>
                  <a:lnTo>
                    <a:pt x="264" y="270"/>
                  </a:lnTo>
                  <a:lnTo>
                    <a:pt x="264" y="270"/>
                  </a:lnTo>
                  <a:lnTo>
                    <a:pt x="270" y="276"/>
                  </a:lnTo>
                  <a:lnTo>
                    <a:pt x="278" y="280"/>
                  </a:lnTo>
                  <a:lnTo>
                    <a:pt x="278" y="280"/>
                  </a:lnTo>
                  <a:lnTo>
                    <a:pt x="290" y="280"/>
                  </a:lnTo>
                  <a:lnTo>
                    <a:pt x="302" y="282"/>
                  </a:lnTo>
                  <a:lnTo>
                    <a:pt x="302" y="282"/>
                  </a:lnTo>
                  <a:lnTo>
                    <a:pt x="312" y="286"/>
                  </a:lnTo>
                  <a:lnTo>
                    <a:pt x="322" y="288"/>
                  </a:lnTo>
                  <a:lnTo>
                    <a:pt x="322" y="288"/>
                  </a:lnTo>
                  <a:lnTo>
                    <a:pt x="334" y="290"/>
                  </a:lnTo>
                  <a:lnTo>
                    <a:pt x="338" y="290"/>
                  </a:lnTo>
                  <a:lnTo>
                    <a:pt x="344" y="294"/>
                  </a:lnTo>
                  <a:lnTo>
                    <a:pt x="344" y="294"/>
                  </a:lnTo>
                  <a:lnTo>
                    <a:pt x="360" y="308"/>
                  </a:lnTo>
                  <a:lnTo>
                    <a:pt x="360" y="308"/>
                  </a:lnTo>
                  <a:lnTo>
                    <a:pt x="370" y="312"/>
                  </a:lnTo>
                  <a:lnTo>
                    <a:pt x="376" y="316"/>
                  </a:lnTo>
                  <a:lnTo>
                    <a:pt x="380" y="318"/>
                  </a:lnTo>
                  <a:lnTo>
                    <a:pt x="380" y="318"/>
                  </a:lnTo>
                  <a:lnTo>
                    <a:pt x="386" y="326"/>
                  </a:lnTo>
                  <a:lnTo>
                    <a:pt x="390" y="338"/>
                  </a:lnTo>
                  <a:lnTo>
                    <a:pt x="396" y="348"/>
                  </a:lnTo>
                  <a:lnTo>
                    <a:pt x="400" y="350"/>
                  </a:lnTo>
                  <a:lnTo>
                    <a:pt x="404" y="352"/>
                  </a:lnTo>
                  <a:lnTo>
                    <a:pt x="404" y="352"/>
                  </a:lnTo>
                  <a:lnTo>
                    <a:pt x="408" y="348"/>
                  </a:lnTo>
                  <a:lnTo>
                    <a:pt x="408" y="342"/>
                  </a:lnTo>
                  <a:lnTo>
                    <a:pt x="404" y="338"/>
                  </a:lnTo>
                  <a:lnTo>
                    <a:pt x="400" y="332"/>
                  </a:lnTo>
                  <a:lnTo>
                    <a:pt x="392" y="322"/>
                  </a:lnTo>
                  <a:lnTo>
                    <a:pt x="390" y="318"/>
                  </a:lnTo>
                  <a:lnTo>
                    <a:pt x="390" y="312"/>
                  </a:lnTo>
                  <a:lnTo>
                    <a:pt x="390" y="312"/>
                  </a:lnTo>
                  <a:lnTo>
                    <a:pt x="392" y="314"/>
                  </a:lnTo>
                  <a:lnTo>
                    <a:pt x="396" y="316"/>
                  </a:lnTo>
                  <a:lnTo>
                    <a:pt x="400" y="322"/>
                  </a:lnTo>
                  <a:lnTo>
                    <a:pt x="400" y="322"/>
                  </a:lnTo>
                  <a:lnTo>
                    <a:pt x="408" y="330"/>
                  </a:lnTo>
                  <a:lnTo>
                    <a:pt x="416" y="340"/>
                  </a:lnTo>
                  <a:lnTo>
                    <a:pt x="416" y="340"/>
                  </a:lnTo>
                  <a:lnTo>
                    <a:pt x="420" y="346"/>
                  </a:lnTo>
                  <a:lnTo>
                    <a:pt x="428" y="352"/>
                  </a:lnTo>
                  <a:lnTo>
                    <a:pt x="436" y="358"/>
                  </a:lnTo>
                  <a:lnTo>
                    <a:pt x="440" y="364"/>
                  </a:lnTo>
                  <a:lnTo>
                    <a:pt x="440" y="364"/>
                  </a:lnTo>
                  <a:lnTo>
                    <a:pt x="444" y="370"/>
                  </a:lnTo>
                  <a:lnTo>
                    <a:pt x="446" y="374"/>
                  </a:lnTo>
                  <a:lnTo>
                    <a:pt x="448" y="380"/>
                  </a:lnTo>
                  <a:lnTo>
                    <a:pt x="452" y="386"/>
                  </a:lnTo>
                  <a:lnTo>
                    <a:pt x="452" y="386"/>
                  </a:lnTo>
                  <a:lnTo>
                    <a:pt x="472" y="404"/>
                  </a:lnTo>
                  <a:lnTo>
                    <a:pt x="472" y="404"/>
                  </a:lnTo>
                  <a:lnTo>
                    <a:pt x="474" y="406"/>
                  </a:lnTo>
                  <a:lnTo>
                    <a:pt x="474" y="406"/>
                  </a:lnTo>
                  <a:lnTo>
                    <a:pt x="476" y="410"/>
                  </a:lnTo>
                  <a:lnTo>
                    <a:pt x="478" y="414"/>
                  </a:lnTo>
                  <a:lnTo>
                    <a:pt x="478" y="414"/>
                  </a:lnTo>
                  <a:lnTo>
                    <a:pt x="484" y="420"/>
                  </a:lnTo>
                  <a:lnTo>
                    <a:pt x="486" y="422"/>
                  </a:lnTo>
                  <a:lnTo>
                    <a:pt x="488" y="426"/>
                  </a:lnTo>
                  <a:lnTo>
                    <a:pt x="488" y="426"/>
                  </a:lnTo>
                  <a:lnTo>
                    <a:pt x="490" y="434"/>
                  </a:lnTo>
                  <a:lnTo>
                    <a:pt x="490" y="440"/>
                  </a:lnTo>
                  <a:lnTo>
                    <a:pt x="490" y="440"/>
                  </a:lnTo>
                  <a:lnTo>
                    <a:pt x="494" y="446"/>
                  </a:lnTo>
                  <a:lnTo>
                    <a:pt x="500" y="450"/>
                  </a:lnTo>
                  <a:lnTo>
                    <a:pt x="500" y="450"/>
                  </a:lnTo>
                  <a:lnTo>
                    <a:pt x="504" y="456"/>
                  </a:lnTo>
                  <a:lnTo>
                    <a:pt x="506" y="460"/>
                  </a:lnTo>
                  <a:lnTo>
                    <a:pt x="510" y="462"/>
                  </a:lnTo>
                  <a:lnTo>
                    <a:pt x="510" y="462"/>
                  </a:lnTo>
                  <a:lnTo>
                    <a:pt x="526" y="468"/>
                  </a:lnTo>
                  <a:lnTo>
                    <a:pt x="532" y="472"/>
                  </a:lnTo>
                  <a:lnTo>
                    <a:pt x="540" y="476"/>
                  </a:lnTo>
                  <a:lnTo>
                    <a:pt x="540" y="476"/>
                  </a:lnTo>
                  <a:lnTo>
                    <a:pt x="548" y="488"/>
                  </a:lnTo>
                  <a:lnTo>
                    <a:pt x="550" y="496"/>
                  </a:lnTo>
                  <a:lnTo>
                    <a:pt x="550" y="500"/>
                  </a:lnTo>
                  <a:lnTo>
                    <a:pt x="548" y="500"/>
                  </a:lnTo>
                  <a:lnTo>
                    <a:pt x="548" y="500"/>
                  </a:lnTo>
                  <a:lnTo>
                    <a:pt x="548" y="500"/>
                  </a:lnTo>
                  <a:lnTo>
                    <a:pt x="548" y="500"/>
                  </a:lnTo>
                  <a:lnTo>
                    <a:pt x="544" y="500"/>
                  </a:lnTo>
                  <a:lnTo>
                    <a:pt x="540" y="496"/>
                  </a:lnTo>
                  <a:lnTo>
                    <a:pt x="536" y="490"/>
                  </a:lnTo>
                  <a:lnTo>
                    <a:pt x="536" y="490"/>
                  </a:lnTo>
                  <a:lnTo>
                    <a:pt x="532" y="482"/>
                  </a:lnTo>
                  <a:lnTo>
                    <a:pt x="528" y="480"/>
                  </a:lnTo>
                  <a:lnTo>
                    <a:pt x="524" y="478"/>
                  </a:lnTo>
                  <a:lnTo>
                    <a:pt x="524" y="478"/>
                  </a:lnTo>
                  <a:lnTo>
                    <a:pt x="518" y="476"/>
                  </a:lnTo>
                  <a:lnTo>
                    <a:pt x="510" y="474"/>
                  </a:lnTo>
                  <a:lnTo>
                    <a:pt x="510" y="474"/>
                  </a:lnTo>
                  <a:lnTo>
                    <a:pt x="498" y="464"/>
                  </a:lnTo>
                  <a:lnTo>
                    <a:pt x="498" y="464"/>
                  </a:lnTo>
                  <a:lnTo>
                    <a:pt x="490" y="460"/>
                  </a:lnTo>
                  <a:lnTo>
                    <a:pt x="480" y="456"/>
                  </a:lnTo>
                  <a:lnTo>
                    <a:pt x="480" y="456"/>
                  </a:lnTo>
                  <a:lnTo>
                    <a:pt x="476" y="458"/>
                  </a:lnTo>
                  <a:lnTo>
                    <a:pt x="476" y="458"/>
                  </a:lnTo>
                  <a:lnTo>
                    <a:pt x="476" y="460"/>
                  </a:lnTo>
                  <a:lnTo>
                    <a:pt x="476" y="462"/>
                  </a:lnTo>
                  <a:lnTo>
                    <a:pt x="478" y="466"/>
                  </a:lnTo>
                  <a:lnTo>
                    <a:pt x="480" y="472"/>
                  </a:lnTo>
                  <a:lnTo>
                    <a:pt x="484" y="474"/>
                  </a:lnTo>
                  <a:lnTo>
                    <a:pt x="484" y="474"/>
                  </a:lnTo>
                  <a:lnTo>
                    <a:pt x="492" y="478"/>
                  </a:lnTo>
                  <a:lnTo>
                    <a:pt x="498" y="480"/>
                  </a:lnTo>
                  <a:lnTo>
                    <a:pt x="498" y="480"/>
                  </a:lnTo>
                  <a:lnTo>
                    <a:pt x="508" y="486"/>
                  </a:lnTo>
                  <a:lnTo>
                    <a:pt x="508" y="486"/>
                  </a:lnTo>
                  <a:lnTo>
                    <a:pt x="526" y="500"/>
                  </a:lnTo>
                  <a:lnTo>
                    <a:pt x="526" y="500"/>
                  </a:lnTo>
                  <a:lnTo>
                    <a:pt x="532" y="508"/>
                  </a:lnTo>
                  <a:lnTo>
                    <a:pt x="538" y="516"/>
                  </a:lnTo>
                  <a:lnTo>
                    <a:pt x="544" y="526"/>
                  </a:lnTo>
                  <a:lnTo>
                    <a:pt x="544" y="532"/>
                  </a:lnTo>
                  <a:lnTo>
                    <a:pt x="544" y="536"/>
                  </a:lnTo>
                  <a:lnTo>
                    <a:pt x="544" y="536"/>
                  </a:lnTo>
                  <a:lnTo>
                    <a:pt x="542" y="546"/>
                  </a:lnTo>
                  <a:lnTo>
                    <a:pt x="540" y="550"/>
                  </a:lnTo>
                  <a:lnTo>
                    <a:pt x="542" y="556"/>
                  </a:lnTo>
                  <a:lnTo>
                    <a:pt x="542" y="556"/>
                  </a:lnTo>
                  <a:lnTo>
                    <a:pt x="540" y="568"/>
                  </a:lnTo>
                  <a:lnTo>
                    <a:pt x="538" y="580"/>
                  </a:lnTo>
                  <a:lnTo>
                    <a:pt x="538" y="580"/>
                  </a:lnTo>
                  <a:lnTo>
                    <a:pt x="536" y="600"/>
                  </a:lnTo>
                  <a:lnTo>
                    <a:pt x="534" y="622"/>
                  </a:lnTo>
                  <a:lnTo>
                    <a:pt x="534" y="622"/>
                  </a:lnTo>
                  <a:lnTo>
                    <a:pt x="534" y="642"/>
                  </a:lnTo>
                  <a:lnTo>
                    <a:pt x="536" y="652"/>
                  </a:lnTo>
                  <a:lnTo>
                    <a:pt x="538" y="662"/>
                  </a:lnTo>
                  <a:lnTo>
                    <a:pt x="538" y="662"/>
                  </a:lnTo>
                  <a:lnTo>
                    <a:pt x="540" y="670"/>
                  </a:lnTo>
                  <a:lnTo>
                    <a:pt x="546" y="676"/>
                  </a:lnTo>
                  <a:lnTo>
                    <a:pt x="556" y="690"/>
                  </a:lnTo>
                  <a:lnTo>
                    <a:pt x="556" y="690"/>
                  </a:lnTo>
                  <a:lnTo>
                    <a:pt x="560" y="698"/>
                  </a:lnTo>
                  <a:lnTo>
                    <a:pt x="564" y="708"/>
                  </a:lnTo>
                  <a:lnTo>
                    <a:pt x="564" y="708"/>
                  </a:lnTo>
                  <a:lnTo>
                    <a:pt x="568" y="716"/>
                  </a:lnTo>
                  <a:lnTo>
                    <a:pt x="574" y="726"/>
                  </a:lnTo>
                  <a:lnTo>
                    <a:pt x="580" y="736"/>
                  </a:lnTo>
                  <a:lnTo>
                    <a:pt x="588" y="742"/>
                  </a:lnTo>
                  <a:lnTo>
                    <a:pt x="588" y="742"/>
                  </a:lnTo>
                  <a:lnTo>
                    <a:pt x="598" y="746"/>
                  </a:lnTo>
                  <a:lnTo>
                    <a:pt x="606" y="748"/>
                  </a:lnTo>
                  <a:lnTo>
                    <a:pt x="606" y="748"/>
                  </a:lnTo>
                  <a:lnTo>
                    <a:pt x="614" y="754"/>
                  </a:lnTo>
                  <a:lnTo>
                    <a:pt x="618" y="762"/>
                  </a:lnTo>
                  <a:lnTo>
                    <a:pt x="618" y="762"/>
                  </a:lnTo>
                  <a:lnTo>
                    <a:pt x="626" y="776"/>
                  </a:lnTo>
                  <a:lnTo>
                    <a:pt x="634" y="792"/>
                  </a:lnTo>
                  <a:lnTo>
                    <a:pt x="634" y="792"/>
                  </a:lnTo>
                  <a:lnTo>
                    <a:pt x="642" y="800"/>
                  </a:lnTo>
                  <a:lnTo>
                    <a:pt x="642" y="800"/>
                  </a:lnTo>
                  <a:lnTo>
                    <a:pt x="646" y="806"/>
                  </a:lnTo>
                  <a:lnTo>
                    <a:pt x="648" y="810"/>
                  </a:lnTo>
                  <a:lnTo>
                    <a:pt x="648" y="810"/>
                  </a:lnTo>
                  <a:lnTo>
                    <a:pt x="650" y="818"/>
                  </a:lnTo>
                  <a:lnTo>
                    <a:pt x="656" y="824"/>
                  </a:lnTo>
                  <a:lnTo>
                    <a:pt x="656" y="824"/>
                  </a:lnTo>
                  <a:lnTo>
                    <a:pt x="662" y="828"/>
                  </a:lnTo>
                  <a:lnTo>
                    <a:pt x="666" y="836"/>
                  </a:lnTo>
                  <a:lnTo>
                    <a:pt x="666" y="836"/>
                  </a:lnTo>
                  <a:lnTo>
                    <a:pt x="668" y="842"/>
                  </a:lnTo>
                  <a:lnTo>
                    <a:pt x="668" y="842"/>
                  </a:lnTo>
                  <a:lnTo>
                    <a:pt x="666" y="846"/>
                  </a:lnTo>
                  <a:lnTo>
                    <a:pt x="666" y="852"/>
                  </a:lnTo>
                  <a:lnTo>
                    <a:pt x="666" y="852"/>
                  </a:lnTo>
                  <a:lnTo>
                    <a:pt x="672" y="856"/>
                  </a:lnTo>
                  <a:lnTo>
                    <a:pt x="678" y="860"/>
                  </a:lnTo>
                  <a:lnTo>
                    <a:pt x="678" y="860"/>
                  </a:lnTo>
                  <a:lnTo>
                    <a:pt x="686" y="876"/>
                  </a:lnTo>
                  <a:lnTo>
                    <a:pt x="686" y="876"/>
                  </a:lnTo>
                  <a:lnTo>
                    <a:pt x="700" y="894"/>
                  </a:lnTo>
                  <a:lnTo>
                    <a:pt x="700" y="894"/>
                  </a:lnTo>
                  <a:lnTo>
                    <a:pt x="702" y="902"/>
                  </a:lnTo>
                  <a:lnTo>
                    <a:pt x="704" y="906"/>
                  </a:lnTo>
                  <a:lnTo>
                    <a:pt x="706" y="910"/>
                  </a:lnTo>
                  <a:lnTo>
                    <a:pt x="706" y="910"/>
                  </a:lnTo>
                  <a:lnTo>
                    <a:pt x="712" y="914"/>
                  </a:lnTo>
                  <a:lnTo>
                    <a:pt x="716" y="916"/>
                  </a:lnTo>
                  <a:lnTo>
                    <a:pt x="716" y="916"/>
                  </a:lnTo>
                  <a:lnTo>
                    <a:pt x="720" y="916"/>
                  </a:lnTo>
                  <a:lnTo>
                    <a:pt x="722" y="912"/>
                  </a:lnTo>
                  <a:lnTo>
                    <a:pt x="722" y="908"/>
                  </a:lnTo>
                  <a:lnTo>
                    <a:pt x="718" y="904"/>
                  </a:lnTo>
                  <a:lnTo>
                    <a:pt x="718" y="904"/>
                  </a:lnTo>
                  <a:lnTo>
                    <a:pt x="714" y="900"/>
                  </a:lnTo>
                  <a:lnTo>
                    <a:pt x="710" y="896"/>
                  </a:lnTo>
                  <a:lnTo>
                    <a:pt x="710" y="896"/>
                  </a:lnTo>
                  <a:lnTo>
                    <a:pt x="708" y="886"/>
                  </a:lnTo>
                  <a:lnTo>
                    <a:pt x="708" y="886"/>
                  </a:lnTo>
                  <a:lnTo>
                    <a:pt x="700" y="870"/>
                  </a:lnTo>
                  <a:lnTo>
                    <a:pt x="696" y="862"/>
                  </a:lnTo>
                  <a:lnTo>
                    <a:pt x="690" y="856"/>
                  </a:lnTo>
                  <a:lnTo>
                    <a:pt x="690" y="856"/>
                  </a:lnTo>
                  <a:lnTo>
                    <a:pt x="688" y="850"/>
                  </a:lnTo>
                  <a:lnTo>
                    <a:pt x="686" y="844"/>
                  </a:lnTo>
                  <a:lnTo>
                    <a:pt x="686" y="844"/>
                  </a:lnTo>
                  <a:lnTo>
                    <a:pt x="684" y="838"/>
                  </a:lnTo>
                  <a:lnTo>
                    <a:pt x="680" y="832"/>
                  </a:lnTo>
                  <a:lnTo>
                    <a:pt x="680" y="832"/>
                  </a:lnTo>
                  <a:lnTo>
                    <a:pt x="670" y="818"/>
                  </a:lnTo>
                  <a:lnTo>
                    <a:pt x="670" y="818"/>
                  </a:lnTo>
                  <a:lnTo>
                    <a:pt x="664" y="810"/>
                  </a:lnTo>
                  <a:lnTo>
                    <a:pt x="662" y="800"/>
                  </a:lnTo>
                  <a:lnTo>
                    <a:pt x="662" y="790"/>
                  </a:lnTo>
                  <a:lnTo>
                    <a:pt x="662" y="780"/>
                  </a:lnTo>
                  <a:lnTo>
                    <a:pt x="662" y="780"/>
                  </a:lnTo>
                  <a:lnTo>
                    <a:pt x="662" y="780"/>
                  </a:lnTo>
                  <a:lnTo>
                    <a:pt x="662" y="780"/>
                  </a:lnTo>
                  <a:lnTo>
                    <a:pt x="664" y="780"/>
                  </a:lnTo>
                  <a:lnTo>
                    <a:pt x="664" y="780"/>
                  </a:lnTo>
                  <a:lnTo>
                    <a:pt x="668" y="784"/>
                  </a:lnTo>
                  <a:lnTo>
                    <a:pt x="668" y="788"/>
                  </a:lnTo>
                  <a:lnTo>
                    <a:pt x="672" y="796"/>
                  </a:lnTo>
                  <a:lnTo>
                    <a:pt x="672" y="796"/>
                  </a:lnTo>
                  <a:lnTo>
                    <a:pt x="676" y="802"/>
                  </a:lnTo>
                  <a:lnTo>
                    <a:pt x="682" y="808"/>
                  </a:lnTo>
                  <a:lnTo>
                    <a:pt x="682" y="808"/>
                  </a:lnTo>
                  <a:lnTo>
                    <a:pt x="686" y="814"/>
                  </a:lnTo>
                  <a:lnTo>
                    <a:pt x="688" y="822"/>
                  </a:lnTo>
                  <a:lnTo>
                    <a:pt x="692" y="830"/>
                  </a:lnTo>
                  <a:lnTo>
                    <a:pt x="696" y="838"/>
                  </a:lnTo>
                  <a:lnTo>
                    <a:pt x="696" y="838"/>
                  </a:lnTo>
                  <a:lnTo>
                    <a:pt x="702" y="844"/>
                  </a:lnTo>
                  <a:lnTo>
                    <a:pt x="708" y="848"/>
                  </a:lnTo>
                  <a:lnTo>
                    <a:pt x="714" y="852"/>
                  </a:lnTo>
                  <a:lnTo>
                    <a:pt x="720" y="858"/>
                  </a:lnTo>
                  <a:lnTo>
                    <a:pt x="720" y="858"/>
                  </a:lnTo>
                  <a:lnTo>
                    <a:pt x="724" y="866"/>
                  </a:lnTo>
                  <a:lnTo>
                    <a:pt x="726" y="876"/>
                  </a:lnTo>
                  <a:lnTo>
                    <a:pt x="726" y="876"/>
                  </a:lnTo>
                  <a:lnTo>
                    <a:pt x="730" y="884"/>
                  </a:lnTo>
                  <a:lnTo>
                    <a:pt x="738" y="892"/>
                  </a:lnTo>
                  <a:lnTo>
                    <a:pt x="738" y="892"/>
                  </a:lnTo>
                  <a:lnTo>
                    <a:pt x="750" y="904"/>
                  </a:lnTo>
                  <a:lnTo>
                    <a:pt x="762" y="918"/>
                  </a:lnTo>
                  <a:lnTo>
                    <a:pt x="762" y="918"/>
                  </a:lnTo>
                  <a:lnTo>
                    <a:pt x="772" y="930"/>
                  </a:lnTo>
                  <a:lnTo>
                    <a:pt x="776" y="936"/>
                  </a:lnTo>
                  <a:lnTo>
                    <a:pt x="776" y="944"/>
                  </a:lnTo>
                  <a:lnTo>
                    <a:pt x="776" y="944"/>
                  </a:lnTo>
                  <a:lnTo>
                    <a:pt x="778" y="960"/>
                  </a:lnTo>
                  <a:lnTo>
                    <a:pt x="778" y="968"/>
                  </a:lnTo>
                  <a:lnTo>
                    <a:pt x="782" y="978"/>
                  </a:lnTo>
                  <a:lnTo>
                    <a:pt x="782" y="978"/>
                  </a:lnTo>
                  <a:lnTo>
                    <a:pt x="788" y="988"/>
                  </a:lnTo>
                  <a:lnTo>
                    <a:pt x="794" y="994"/>
                  </a:lnTo>
                  <a:lnTo>
                    <a:pt x="802" y="1000"/>
                  </a:lnTo>
                  <a:lnTo>
                    <a:pt x="812" y="1004"/>
                  </a:lnTo>
                  <a:lnTo>
                    <a:pt x="812" y="1004"/>
                  </a:lnTo>
                  <a:lnTo>
                    <a:pt x="836" y="1014"/>
                  </a:lnTo>
                  <a:lnTo>
                    <a:pt x="858" y="1024"/>
                  </a:lnTo>
                  <a:lnTo>
                    <a:pt x="858" y="1024"/>
                  </a:lnTo>
                  <a:lnTo>
                    <a:pt x="876" y="1036"/>
                  </a:lnTo>
                  <a:lnTo>
                    <a:pt x="886" y="1040"/>
                  </a:lnTo>
                  <a:lnTo>
                    <a:pt x="896" y="1042"/>
                  </a:lnTo>
                  <a:lnTo>
                    <a:pt x="896" y="1042"/>
                  </a:lnTo>
                  <a:lnTo>
                    <a:pt x="898" y="1042"/>
                  </a:lnTo>
                  <a:lnTo>
                    <a:pt x="898" y="1042"/>
                  </a:lnTo>
                  <a:lnTo>
                    <a:pt x="904" y="1040"/>
                  </a:lnTo>
                  <a:lnTo>
                    <a:pt x="910" y="1036"/>
                  </a:lnTo>
                  <a:lnTo>
                    <a:pt x="914" y="1032"/>
                  </a:lnTo>
                  <a:lnTo>
                    <a:pt x="918" y="1032"/>
                  </a:lnTo>
                  <a:lnTo>
                    <a:pt x="918" y="1032"/>
                  </a:lnTo>
                  <a:lnTo>
                    <a:pt x="926" y="1034"/>
                  </a:lnTo>
                  <a:lnTo>
                    <a:pt x="926" y="1034"/>
                  </a:lnTo>
                  <a:lnTo>
                    <a:pt x="932" y="1040"/>
                  </a:lnTo>
                  <a:lnTo>
                    <a:pt x="936" y="1046"/>
                  </a:lnTo>
                  <a:lnTo>
                    <a:pt x="936" y="1046"/>
                  </a:lnTo>
                  <a:lnTo>
                    <a:pt x="942" y="1054"/>
                  </a:lnTo>
                  <a:lnTo>
                    <a:pt x="950" y="1058"/>
                  </a:lnTo>
                  <a:lnTo>
                    <a:pt x="950" y="1058"/>
                  </a:lnTo>
                  <a:lnTo>
                    <a:pt x="960" y="1064"/>
                  </a:lnTo>
                  <a:lnTo>
                    <a:pt x="970" y="1072"/>
                  </a:lnTo>
                  <a:lnTo>
                    <a:pt x="978" y="1078"/>
                  </a:lnTo>
                  <a:lnTo>
                    <a:pt x="984" y="1080"/>
                  </a:lnTo>
                  <a:lnTo>
                    <a:pt x="990" y="1082"/>
                  </a:lnTo>
                  <a:lnTo>
                    <a:pt x="990" y="1082"/>
                  </a:lnTo>
                  <a:lnTo>
                    <a:pt x="1000" y="1082"/>
                  </a:lnTo>
                  <a:lnTo>
                    <a:pt x="1004" y="1084"/>
                  </a:lnTo>
                  <a:lnTo>
                    <a:pt x="1010" y="1086"/>
                  </a:lnTo>
                  <a:lnTo>
                    <a:pt x="1010" y="1086"/>
                  </a:lnTo>
                  <a:lnTo>
                    <a:pt x="1022" y="1100"/>
                  </a:lnTo>
                  <a:lnTo>
                    <a:pt x="1030" y="1108"/>
                  </a:lnTo>
                  <a:lnTo>
                    <a:pt x="1034" y="1114"/>
                  </a:lnTo>
                  <a:lnTo>
                    <a:pt x="1034" y="1114"/>
                  </a:lnTo>
                  <a:lnTo>
                    <a:pt x="1040" y="1128"/>
                  </a:lnTo>
                  <a:lnTo>
                    <a:pt x="1052" y="1138"/>
                  </a:lnTo>
                  <a:lnTo>
                    <a:pt x="1052" y="1138"/>
                  </a:lnTo>
                  <a:lnTo>
                    <a:pt x="1066" y="1146"/>
                  </a:lnTo>
                  <a:lnTo>
                    <a:pt x="1078" y="1156"/>
                  </a:lnTo>
                  <a:lnTo>
                    <a:pt x="1078" y="1156"/>
                  </a:lnTo>
                  <a:lnTo>
                    <a:pt x="1088" y="1168"/>
                  </a:lnTo>
                  <a:lnTo>
                    <a:pt x="1094" y="1174"/>
                  </a:lnTo>
                  <a:lnTo>
                    <a:pt x="1102" y="1176"/>
                  </a:lnTo>
                  <a:lnTo>
                    <a:pt x="1102" y="1176"/>
                  </a:lnTo>
                  <a:lnTo>
                    <a:pt x="1102" y="1176"/>
                  </a:lnTo>
                  <a:lnTo>
                    <a:pt x="1102" y="1172"/>
                  </a:lnTo>
                  <a:lnTo>
                    <a:pt x="1106" y="1166"/>
                  </a:lnTo>
                  <a:lnTo>
                    <a:pt x="1112" y="1160"/>
                  </a:lnTo>
                  <a:lnTo>
                    <a:pt x="1114" y="1156"/>
                  </a:lnTo>
                  <a:lnTo>
                    <a:pt x="1114" y="1156"/>
                  </a:lnTo>
                  <a:lnTo>
                    <a:pt x="1116" y="1150"/>
                  </a:lnTo>
                  <a:lnTo>
                    <a:pt x="1120" y="1148"/>
                  </a:lnTo>
                  <a:lnTo>
                    <a:pt x="1120" y="1148"/>
                  </a:lnTo>
                  <a:lnTo>
                    <a:pt x="1118" y="1146"/>
                  </a:lnTo>
                  <a:lnTo>
                    <a:pt x="1116" y="1144"/>
                  </a:lnTo>
                  <a:lnTo>
                    <a:pt x="1116" y="1144"/>
                  </a:lnTo>
                  <a:lnTo>
                    <a:pt x="1116" y="1142"/>
                  </a:lnTo>
                  <a:lnTo>
                    <a:pt x="1116" y="1142"/>
                  </a:lnTo>
                  <a:lnTo>
                    <a:pt x="1116" y="1142"/>
                  </a:lnTo>
                  <a:lnTo>
                    <a:pt x="1116" y="1138"/>
                  </a:lnTo>
                  <a:lnTo>
                    <a:pt x="1118" y="1136"/>
                  </a:lnTo>
                  <a:lnTo>
                    <a:pt x="1124" y="1132"/>
                  </a:lnTo>
                  <a:lnTo>
                    <a:pt x="1124" y="1132"/>
                  </a:lnTo>
                  <a:lnTo>
                    <a:pt x="1124" y="1132"/>
                  </a:lnTo>
                  <a:lnTo>
                    <a:pt x="1120" y="1130"/>
                  </a:lnTo>
                  <a:lnTo>
                    <a:pt x="1120" y="1130"/>
                  </a:lnTo>
                  <a:lnTo>
                    <a:pt x="1120" y="1130"/>
                  </a:lnTo>
                  <a:lnTo>
                    <a:pt x="1120" y="1130"/>
                  </a:lnTo>
                  <a:lnTo>
                    <a:pt x="1116" y="1132"/>
                  </a:lnTo>
                  <a:lnTo>
                    <a:pt x="1112" y="1136"/>
                  </a:lnTo>
                  <a:lnTo>
                    <a:pt x="1108" y="1142"/>
                  </a:lnTo>
                  <a:lnTo>
                    <a:pt x="1104" y="1144"/>
                  </a:lnTo>
                  <a:lnTo>
                    <a:pt x="1104" y="1144"/>
                  </a:lnTo>
                  <a:lnTo>
                    <a:pt x="1098" y="1146"/>
                  </a:lnTo>
                  <a:lnTo>
                    <a:pt x="1098" y="1146"/>
                  </a:lnTo>
                  <a:lnTo>
                    <a:pt x="1094" y="1144"/>
                  </a:lnTo>
                  <a:lnTo>
                    <a:pt x="1090" y="1144"/>
                  </a:lnTo>
                  <a:lnTo>
                    <a:pt x="1084" y="1138"/>
                  </a:lnTo>
                  <a:lnTo>
                    <a:pt x="1078" y="1130"/>
                  </a:lnTo>
                  <a:lnTo>
                    <a:pt x="1076" y="1122"/>
                  </a:lnTo>
                  <a:lnTo>
                    <a:pt x="1076" y="1122"/>
                  </a:lnTo>
                  <a:lnTo>
                    <a:pt x="1068" y="1104"/>
                  </a:lnTo>
                  <a:lnTo>
                    <a:pt x="1062" y="1086"/>
                  </a:lnTo>
                  <a:lnTo>
                    <a:pt x="1062" y="1086"/>
                  </a:lnTo>
                  <a:lnTo>
                    <a:pt x="1062" y="1078"/>
                  </a:lnTo>
                  <a:lnTo>
                    <a:pt x="1064" y="1070"/>
                  </a:lnTo>
                  <a:lnTo>
                    <a:pt x="1066" y="1062"/>
                  </a:lnTo>
                  <a:lnTo>
                    <a:pt x="1068" y="1054"/>
                  </a:lnTo>
                  <a:lnTo>
                    <a:pt x="1068" y="1054"/>
                  </a:lnTo>
                  <a:lnTo>
                    <a:pt x="1066" y="1050"/>
                  </a:lnTo>
                  <a:lnTo>
                    <a:pt x="1064" y="1046"/>
                  </a:lnTo>
                  <a:lnTo>
                    <a:pt x="1056" y="1040"/>
                  </a:lnTo>
                  <a:lnTo>
                    <a:pt x="1046" y="1036"/>
                  </a:lnTo>
                  <a:lnTo>
                    <a:pt x="1036" y="1034"/>
                  </a:lnTo>
                  <a:lnTo>
                    <a:pt x="1036" y="1034"/>
                  </a:lnTo>
                  <a:lnTo>
                    <a:pt x="1036" y="1034"/>
                  </a:lnTo>
                  <a:lnTo>
                    <a:pt x="1036" y="1034"/>
                  </a:lnTo>
                  <a:lnTo>
                    <a:pt x="1026" y="1036"/>
                  </a:lnTo>
                  <a:lnTo>
                    <a:pt x="1026" y="1036"/>
                  </a:lnTo>
                  <a:lnTo>
                    <a:pt x="1016" y="1038"/>
                  </a:lnTo>
                  <a:lnTo>
                    <a:pt x="1016" y="1038"/>
                  </a:lnTo>
                  <a:lnTo>
                    <a:pt x="1008" y="1036"/>
                  </a:lnTo>
                  <a:lnTo>
                    <a:pt x="1004" y="1030"/>
                  </a:lnTo>
                  <a:lnTo>
                    <a:pt x="1004" y="1030"/>
                  </a:lnTo>
                  <a:lnTo>
                    <a:pt x="1000" y="1022"/>
                  </a:lnTo>
                  <a:lnTo>
                    <a:pt x="1000" y="1014"/>
                  </a:lnTo>
                  <a:lnTo>
                    <a:pt x="1006" y="998"/>
                  </a:lnTo>
                  <a:lnTo>
                    <a:pt x="1006" y="998"/>
                  </a:lnTo>
                  <a:lnTo>
                    <a:pt x="1010" y="982"/>
                  </a:lnTo>
                  <a:lnTo>
                    <a:pt x="1012" y="974"/>
                  </a:lnTo>
                  <a:lnTo>
                    <a:pt x="1016" y="966"/>
                  </a:lnTo>
                  <a:lnTo>
                    <a:pt x="1016" y="966"/>
                  </a:lnTo>
                  <a:lnTo>
                    <a:pt x="1020" y="960"/>
                  </a:lnTo>
                  <a:lnTo>
                    <a:pt x="1022" y="956"/>
                  </a:lnTo>
                  <a:lnTo>
                    <a:pt x="1020" y="952"/>
                  </a:lnTo>
                  <a:lnTo>
                    <a:pt x="1020" y="952"/>
                  </a:lnTo>
                  <a:lnTo>
                    <a:pt x="1014" y="946"/>
                  </a:lnTo>
                  <a:lnTo>
                    <a:pt x="1006" y="944"/>
                  </a:lnTo>
                  <a:lnTo>
                    <a:pt x="1006" y="944"/>
                  </a:lnTo>
                  <a:lnTo>
                    <a:pt x="1004" y="944"/>
                  </a:lnTo>
                  <a:lnTo>
                    <a:pt x="1004" y="944"/>
                  </a:lnTo>
                  <a:lnTo>
                    <a:pt x="1000" y="946"/>
                  </a:lnTo>
                  <a:lnTo>
                    <a:pt x="996" y="948"/>
                  </a:lnTo>
                  <a:lnTo>
                    <a:pt x="990" y="952"/>
                  </a:lnTo>
                  <a:lnTo>
                    <a:pt x="990" y="952"/>
                  </a:lnTo>
                  <a:lnTo>
                    <a:pt x="982" y="956"/>
                  </a:lnTo>
                  <a:lnTo>
                    <a:pt x="974" y="958"/>
                  </a:lnTo>
                  <a:lnTo>
                    <a:pt x="974" y="958"/>
                  </a:lnTo>
                  <a:lnTo>
                    <a:pt x="970" y="960"/>
                  </a:lnTo>
                  <a:lnTo>
                    <a:pt x="970" y="964"/>
                  </a:lnTo>
                  <a:lnTo>
                    <a:pt x="970" y="970"/>
                  </a:lnTo>
                  <a:lnTo>
                    <a:pt x="970" y="970"/>
                  </a:lnTo>
                  <a:lnTo>
                    <a:pt x="970" y="974"/>
                  </a:lnTo>
                  <a:lnTo>
                    <a:pt x="968" y="978"/>
                  </a:lnTo>
                  <a:lnTo>
                    <a:pt x="968" y="978"/>
                  </a:lnTo>
                  <a:lnTo>
                    <a:pt x="966" y="980"/>
                  </a:lnTo>
                  <a:lnTo>
                    <a:pt x="962" y="982"/>
                  </a:lnTo>
                  <a:lnTo>
                    <a:pt x="962" y="982"/>
                  </a:lnTo>
                  <a:lnTo>
                    <a:pt x="960" y="986"/>
                  </a:lnTo>
                  <a:lnTo>
                    <a:pt x="960" y="988"/>
                  </a:lnTo>
                  <a:lnTo>
                    <a:pt x="958" y="990"/>
                  </a:lnTo>
                  <a:lnTo>
                    <a:pt x="954" y="992"/>
                  </a:lnTo>
                  <a:lnTo>
                    <a:pt x="954" y="992"/>
                  </a:lnTo>
                  <a:lnTo>
                    <a:pt x="946" y="996"/>
                  </a:lnTo>
                  <a:lnTo>
                    <a:pt x="938" y="996"/>
                  </a:lnTo>
                  <a:lnTo>
                    <a:pt x="938" y="996"/>
                  </a:lnTo>
                  <a:lnTo>
                    <a:pt x="936" y="996"/>
                  </a:lnTo>
                  <a:lnTo>
                    <a:pt x="936" y="996"/>
                  </a:lnTo>
                  <a:lnTo>
                    <a:pt x="928" y="996"/>
                  </a:lnTo>
                  <a:lnTo>
                    <a:pt x="920" y="994"/>
                  </a:lnTo>
                  <a:lnTo>
                    <a:pt x="910" y="990"/>
                  </a:lnTo>
                  <a:lnTo>
                    <a:pt x="904" y="986"/>
                  </a:lnTo>
                  <a:lnTo>
                    <a:pt x="904" y="986"/>
                  </a:lnTo>
                  <a:lnTo>
                    <a:pt x="900" y="982"/>
                  </a:lnTo>
                  <a:lnTo>
                    <a:pt x="898" y="978"/>
                  </a:lnTo>
                  <a:lnTo>
                    <a:pt x="896" y="970"/>
                  </a:lnTo>
                  <a:lnTo>
                    <a:pt x="896" y="970"/>
                  </a:lnTo>
                  <a:lnTo>
                    <a:pt x="890" y="966"/>
                  </a:lnTo>
                  <a:lnTo>
                    <a:pt x="886" y="962"/>
                  </a:lnTo>
                  <a:lnTo>
                    <a:pt x="886" y="962"/>
                  </a:lnTo>
                  <a:lnTo>
                    <a:pt x="884" y="958"/>
                  </a:lnTo>
                  <a:lnTo>
                    <a:pt x="884" y="952"/>
                  </a:lnTo>
                  <a:lnTo>
                    <a:pt x="884" y="952"/>
                  </a:lnTo>
                  <a:lnTo>
                    <a:pt x="874" y="924"/>
                  </a:lnTo>
                  <a:lnTo>
                    <a:pt x="874" y="924"/>
                  </a:lnTo>
                  <a:lnTo>
                    <a:pt x="872" y="914"/>
                  </a:lnTo>
                  <a:lnTo>
                    <a:pt x="872" y="904"/>
                  </a:lnTo>
                  <a:lnTo>
                    <a:pt x="872" y="896"/>
                  </a:lnTo>
                  <a:lnTo>
                    <a:pt x="876" y="888"/>
                  </a:lnTo>
                  <a:lnTo>
                    <a:pt x="876" y="888"/>
                  </a:lnTo>
                  <a:lnTo>
                    <a:pt x="880" y="882"/>
                  </a:lnTo>
                  <a:lnTo>
                    <a:pt x="880" y="874"/>
                  </a:lnTo>
                  <a:lnTo>
                    <a:pt x="880" y="874"/>
                  </a:lnTo>
                  <a:lnTo>
                    <a:pt x="880" y="864"/>
                  </a:lnTo>
                  <a:lnTo>
                    <a:pt x="880" y="860"/>
                  </a:lnTo>
                  <a:lnTo>
                    <a:pt x="882" y="856"/>
                  </a:lnTo>
                  <a:lnTo>
                    <a:pt x="882" y="856"/>
                  </a:lnTo>
                  <a:lnTo>
                    <a:pt x="888" y="848"/>
                  </a:lnTo>
                  <a:lnTo>
                    <a:pt x="896" y="842"/>
                  </a:lnTo>
                  <a:lnTo>
                    <a:pt x="896" y="842"/>
                  </a:lnTo>
                  <a:lnTo>
                    <a:pt x="908" y="834"/>
                  </a:lnTo>
                  <a:lnTo>
                    <a:pt x="908" y="834"/>
                  </a:lnTo>
                  <a:lnTo>
                    <a:pt x="918" y="828"/>
                  </a:lnTo>
                  <a:lnTo>
                    <a:pt x="930" y="826"/>
                  </a:lnTo>
                  <a:lnTo>
                    <a:pt x="930" y="826"/>
                  </a:lnTo>
                  <a:lnTo>
                    <a:pt x="936" y="828"/>
                  </a:lnTo>
                  <a:lnTo>
                    <a:pt x="944" y="830"/>
                  </a:lnTo>
                  <a:lnTo>
                    <a:pt x="944" y="830"/>
                  </a:lnTo>
                  <a:lnTo>
                    <a:pt x="952" y="834"/>
                  </a:lnTo>
                  <a:lnTo>
                    <a:pt x="960" y="836"/>
                  </a:lnTo>
                  <a:lnTo>
                    <a:pt x="960" y="836"/>
                  </a:lnTo>
                  <a:lnTo>
                    <a:pt x="962" y="836"/>
                  </a:lnTo>
                  <a:lnTo>
                    <a:pt x="962" y="836"/>
                  </a:lnTo>
                  <a:lnTo>
                    <a:pt x="964" y="836"/>
                  </a:lnTo>
                  <a:lnTo>
                    <a:pt x="964" y="836"/>
                  </a:lnTo>
                  <a:lnTo>
                    <a:pt x="968" y="836"/>
                  </a:lnTo>
                  <a:lnTo>
                    <a:pt x="968" y="836"/>
                  </a:lnTo>
                  <a:lnTo>
                    <a:pt x="970" y="836"/>
                  </a:lnTo>
                  <a:lnTo>
                    <a:pt x="970" y="836"/>
                  </a:lnTo>
                  <a:lnTo>
                    <a:pt x="982" y="838"/>
                  </a:lnTo>
                  <a:lnTo>
                    <a:pt x="982" y="838"/>
                  </a:lnTo>
                  <a:lnTo>
                    <a:pt x="982" y="838"/>
                  </a:lnTo>
                  <a:lnTo>
                    <a:pt x="982" y="838"/>
                  </a:lnTo>
                  <a:lnTo>
                    <a:pt x="986" y="838"/>
                  </a:lnTo>
                  <a:lnTo>
                    <a:pt x="986" y="836"/>
                  </a:lnTo>
                  <a:lnTo>
                    <a:pt x="984" y="832"/>
                  </a:lnTo>
                  <a:lnTo>
                    <a:pt x="974" y="824"/>
                  </a:lnTo>
                  <a:lnTo>
                    <a:pt x="974" y="824"/>
                  </a:lnTo>
                  <a:lnTo>
                    <a:pt x="970" y="818"/>
                  </a:lnTo>
                  <a:lnTo>
                    <a:pt x="970" y="816"/>
                  </a:lnTo>
                  <a:lnTo>
                    <a:pt x="972" y="814"/>
                  </a:lnTo>
                  <a:lnTo>
                    <a:pt x="972" y="814"/>
                  </a:lnTo>
                  <a:lnTo>
                    <a:pt x="974" y="814"/>
                  </a:lnTo>
                  <a:lnTo>
                    <a:pt x="974" y="814"/>
                  </a:lnTo>
                  <a:lnTo>
                    <a:pt x="982" y="816"/>
                  </a:lnTo>
                  <a:lnTo>
                    <a:pt x="982" y="816"/>
                  </a:lnTo>
                  <a:lnTo>
                    <a:pt x="988" y="816"/>
                  </a:lnTo>
                  <a:lnTo>
                    <a:pt x="988" y="816"/>
                  </a:lnTo>
                  <a:lnTo>
                    <a:pt x="990" y="816"/>
                  </a:lnTo>
                  <a:lnTo>
                    <a:pt x="990" y="816"/>
                  </a:lnTo>
                  <a:lnTo>
                    <a:pt x="1000" y="816"/>
                  </a:lnTo>
                  <a:lnTo>
                    <a:pt x="1000" y="816"/>
                  </a:lnTo>
                  <a:lnTo>
                    <a:pt x="1014" y="818"/>
                  </a:lnTo>
                  <a:lnTo>
                    <a:pt x="1014" y="818"/>
                  </a:lnTo>
                  <a:lnTo>
                    <a:pt x="1018" y="820"/>
                  </a:lnTo>
                  <a:lnTo>
                    <a:pt x="1022" y="822"/>
                  </a:lnTo>
                  <a:lnTo>
                    <a:pt x="1026" y="824"/>
                  </a:lnTo>
                  <a:lnTo>
                    <a:pt x="1030" y="824"/>
                  </a:lnTo>
                  <a:lnTo>
                    <a:pt x="1030" y="824"/>
                  </a:lnTo>
                  <a:lnTo>
                    <a:pt x="1030" y="824"/>
                  </a:lnTo>
                  <a:lnTo>
                    <a:pt x="1030" y="824"/>
                  </a:lnTo>
                  <a:lnTo>
                    <a:pt x="1042" y="822"/>
                  </a:lnTo>
                  <a:lnTo>
                    <a:pt x="1042" y="822"/>
                  </a:lnTo>
                  <a:lnTo>
                    <a:pt x="1044" y="824"/>
                  </a:lnTo>
                  <a:lnTo>
                    <a:pt x="1044" y="824"/>
                  </a:lnTo>
                  <a:lnTo>
                    <a:pt x="1048" y="824"/>
                  </a:lnTo>
                  <a:lnTo>
                    <a:pt x="1050" y="826"/>
                  </a:lnTo>
                  <a:lnTo>
                    <a:pt x="1056" y="832"/>
                  </a:lnTo>
                  <a:lnTo>
                    <a:pt x="1056" y="832"/>
                  </a:lnTo>
                  <a:lnTo>
                    <a:pt x="1060" y="836"/>
                  </a:lnTo>
                  <a:lnTo>
                    <a:pt x="1062" y="844"/>
                  </a:lnTo>
                  <a:lnTo>
                    <a:pt x="1062" y="844"/>
                  </a:lnTo>
                  <a:lnTo>
                    <a:pt x="1064" y="850"/>
                  </a:lnTo>
                  <a:lnTo>
                    <a:pt x="1064" y="858"/>
                  </a:lnTo>
                  <a:lnTo>
                    <a:pt x="1064" y="858"/>
                  </a:lnTo>
                  <a:lnTo>
                    <a:pt x="1066" y="864"/>
                  </a:lnTo>
                  <a:lnTo>
                    <a:pt x="1070" y="870"/>
                  </a:lnTo>
                  <a:lnTo>
                    <a:pt x="1070" y="870"/>
                  </a:lnTo>
                  <a:lnTo>
                    <a:pt x="1072" y="876"/>
                  </a:lnTo>
                  <a:lnTo>
                    <a:pt x="1074" y="882"/>
                  </a:lnTo>
                  <a:lnTo>
                    <a:pt x="1074" y="882"/>
                  </a:lnTo>
                  <a:lnTo>
                    <a:pt x="1078" y="886"/>
                  </a:lnTo>
                  <a:lnTo>
                    <a:pt x="1084" y="892"/>
                  </a:lnTo>
                  <a:lnTo>
                    <a:pt x="1084" y="892"/>
                  </a:lnTo>
                  <a:lnTo>
                    <a:pt x="1088" y="896"/>
                  </a:lnTo>
                  <a:lnTo>
                    <a:pt x="1092" y="898"/>
                  </a:lnTo>
                  <a:lnTo>
                    <a:pt x="1092" y="898"/>
                  </a:lnTo>
                  <a:lnTo>
                    <a:pt x="1092" y="898"/>
                  </a:lnTo>
                  <a:lnTo>
                    <a:pt x="1094" y="896"/>
                  </a:lnTo>
                  <a:lnTo>
                    <a:pt x="1094" y="896"/>
                  </a:lnTo>
                  <a:lnTo>
                    <a:pt x="1096" y="892"/>
                  </a:lnTo>
                  <a:lnTo>
                    <a:pt x="1096" y="886"/>
                  </a:lnTo>
                  <a:lnTo>
                    <a:pt x="1092" y="878"/>
                  </a:lnTo>
                  <a:lnTo>
                    <a:pt x="1092" y="878"/>
                  </a:lnTo>
                  <a:lnTo>
                    <a:pt x="1086" y="872"/>
                  </a:lnTo>
                  <a:lnTo>
                    <a:pt x="1084" y="870"/>
                  </a:lnTo>
                  <a:lnTo>
                    <a:pt x="1086" y="866"/>
                  </a:lnTo>
                  <a:lnTo>
                    <a:pt x="1086" y="866"/>
                  </a:lnTo>
                  <a:lnTo>
                    <a:pt x="1092" y="858"/>
                  </a:lnTo>
                  <a:lnTo>
                    <a:pt x="1092" y="856"/>
                  </a:lnTo>
                  <a:lnTo>
                    <a:pt x="1092" y="850"/>
                  </a:lnTo>
                  <a:lnTo>
                    <a:pt x="1092" y="850"/>
                  </a:lnTo>
                  <a:lnTo>
                    <a:pt x="1090" y="840"/>
                  </a:lnTo>
                  <a:lnTo>
                    <a:pt x="1086" y="832"/>
                  </a:lnTo>
                  <a:lnTo>
                    <a:pt x="1086" y="832"/>
                  </a:lnTo>
                  <a:lnTo>
                    <a:pt x="1082" y="826"/>
                  </a:lnTo>
                  <a:lnTo>
                    <a:pt x="1078" y="820"/>
                  </a:lnTo>
                  <a:lnTo>
                    <a:pt x="1074" y="816"/>
                  </a:lnTo>
                  <a:lnTo>
                    <a:pt x="1078" y="808"/>
                  </a:lnTo>
                  <a:lnTo>
                    <a:pt x="1078" y="808"/>
                  </a:lnTo>
                  <a:lnTo>
                    <a:pt x="1078" y="804"/>
                  </a:lnTo>
                  <a:lnTo>
                    <a:pt x="1080" y="802"/>
                  </a:lnTo>
                  <a:lnTo>
                    <a:pt x="1080" y="802"/>
                  </a:lnTo>
                  <a:lnTo>
                    <a:pt x="1082" y="798"/>
                  </a:lnTo>
                  <a:lnTo>
                    <a:pt x="1084" y="794"/>
                  </a:lnTo>
                  <a:lnTo>
                    <a:pt x="1092" y="788"/>
                  </a:lnTo>
                  <a:lnTo>
                    <a:pt x="1092" y="788"/>
                  </a:lnTo>
                  <a:lnTo>
                    <a:pt x="1096" y="784"/>
                  </a:lnTo>
                  <a:lnTo>
                    <a:pt x="1102" y="780"/>
                  </a:lnTo>
                  <a:lnTo>
                    <a:pt x="1102" y="780"/>
                  </a:lnTo>
                  <a:lnTo>
                    <a:pt x="1106" y="776"/>
                  </a:lnTo>
                  <a:lnTo>
                    <a:pt x="1108" y="772"/>
                  </a:lnTo>
                  <a:lnTo>
                    <a:pt x="1108" y="768"/>
                  </a:lnTo>
                  <a:lnTo>
                    <a:pt x="1112" y="764"/>
                  </a:lnTo>
                  <a:lnTo>
                    <a:pt x="1112" y="764"/>
                  </a:lnTo>
                  <a:lnTo>
                    <a:pt x="1118" y="760"/>
                  </a:lnTo>
                  <a:lnTo>
                    <a:pt x="1126" y="756"/>
                  </a:lnTo>
                  <a:lnTo>
                    <a:pt x="1126" y="756"/>
                  </a:lnTo>
                  <a:lnTo>
                    <a:pt x="1132" y="750"/>
                  </a:lnTo>
                  <a:lnTo>
                    <a:pt x="1136" y="744"/>
                  </a:lnTo>
                  <a:lnTo>
                    <a:pt x="1136" y="744"/>
                  </a:lnTo>
                  <a:lnTo>
                    <a:pt x="1142" y="738"/>
                  </a:lnTo>
                  <a:lnTo>
                    <a:pt x="1144" y="734"/>
                  </a:lnTo>
                  <a:lnTo>
                    <a:pt x="1142" y="730"/>
                  </a:lnTo>
                  <a:lnTo>
                    <a:pt x="1142" y="730"/>
                  </a:lnTo>
                  <a:lnTo>
                    <a:pt x="1138" y="728"/>
                  </a:lnTo>
                  <a:lnTo>
                    <a:pt x="1138" y="728"/>
                  </a:lnTo>
                  <a:lnTo>
                    <a:pt x="1136" y="724"/>
                  </a:lnTo>
                  <a:lnTo>
                    <a:pt x="1136" y="724"/>
                  </a:lnTo>
                  <a:lnTo>
                    <a:pt x="1136" y="720"/>
                  </a:lnTo>
                  <a:lnTo>
                    <a:pt x="1138" y="718"/>
                  </a:lnTo>
                  <a:lnTo>
                    <a:pt x="1140" y="718"/>
                  </a:lnTo>
                  <a:lnTo>
                    <a:pt x="1140" y="718"/>
                  </a:lnTo>
                  <a:lnTo>
                    <a:pt x="1138" y="714"/>
                  </a:lnTo>
                  <a:lnTo>
                    <a:pt x="1134" y="708"/>
                  </a:lnTo>
                  <a:lnTo>
                    <a:pt x="1134" y="708"/>
                  </a:lnTo>
                  <a:lnTo>
                    <a:pt x="1132" y="698"/>
                  </a:lnTo>
                  <a:lnTo>
                    <a:pt x="1132" y="698"/>
                  </a:lnTo>
                  <a:lnTo>
                    <a:pt x="1134" y="690"/>
                  </a:lnTo>
                  <a:lnTo>
                    <a:pt x="1136" y="684"/>
                  </a:lnTo>
                  <a:lnTo>
                    <a:pt x="1138" y="682"/>
                  </a:lnTo>
                  <a:lnTo>
                    <a:pt x="1138" y="682"/>
                  </a:lnTo>
                  <a:lnTo>
                    <a:pt x="1138" y="682"/>
                  </a:lnTo>
                  <a:lnTo>
                    <a:pt x="1138" y="682"/>
                  </a:lnTo>
                  <a:lnTo>
                    <a:pt x="1140" y="684"/>
                  </a:lnTo>
                  <a:lnTo>
                    <a:pt x="1142" y="686"/>
                  </a:lnTo>
                  <a:lnTo>
                    <a:pt x="1142" y="690"/>
                  </a:lnTo>
                  <a:lnTo>
                    <a:pt x="1142" y="698"/>
                  </a:lnTo>
                  <a:lnTo>
                    <a:pt x="1144" y="702"/>
                  </a:lnTo>
                  <a:lnTo>
                    <a:pt x="1144" y="702"/>
                  </a:lnTo>
                  <a:lnTo>
                    <a:pt x="1148" y="704"/>
                  </a:lnTo>
                  <a:lnTo>
                    <a:pt x="1148" y="704"/>
                  </a:lnTo>
                  <a:lnTo>
                    <a:pt x="1150" y="702"/>
                  </a:lnTo>
                  <a:lnTo>
                    <a:pt x="1150" y="700"/>
                  </a:lnTo>
                  <a:lnTo>
                    <a:pt x="1150" y="696"/>
                  </a:lnTo>
                  <a:lnTo>
                    <a:pt x="1150" y="696"/>
                  </a:lnTo>
                  <a:lnTo>
                    <a:pt x="1150" y="688"/>
                  </a:lnTo>
                  <a:lnTo>
                    <a:pt x="1150" y="686"/>
                  </a:lnTo>
                  <a:lnTo>
                    <a:pt x="1152" y="682"/>
                  </a:lnTo>
                  <a:lnTo>
                    <a:pt x="1152" y="682"/>
                  </a:lnTo>
                  <a:lnTo>
                    <a:pt x="1156" y="680"/>
                  </a:lnTo>
                  <a:lnTo>
                    <a:pt x="1158" y="678"/>
                  </a:lnTo>
                  <a:lnTo>
                    <a:pt x="1160" y="676"/>
                  </a:lnTo>
                  <a:lnTo>
                    <a:pt x="1160" y="676"/>
                  </a:lnTo>
                  <a:lnTo>
                    <a:pt x="1162" y="670"/>
                  </a:lnTo>
                  <a:lnTo>
                    <a:pt x="1162" y="664"/>
                  </a:lnTo>
                  <a:lnTo>
                    <a:pt x="1162" y="664"/>
                  </a:lnTo>
                  <a:lnTo>
                    <a:pt x="1166" y="660"/>
                  </a:lnTo>
                  <a:lnTo>
                    <a:pt x="1168" y="654"/>
                  </a:lnTo>
                  <a:lnTo>
                    <a:pt x="1168" y="654"/>
                  </a:lnTo>
                  <a:lnTo>
                    <a:pt x="1172" y="648"/>
                  </a:lnTo>
                  <a:lnTo>
                    <a:pt x="1176" y="644"/>
                  </a:lnTo>
                  <a:lnTo>
                    <a:pt x="1190" y="644"/>
                  </a:lnTo>
                  <a:lnTo>
                    <a:pt x="1190" y="644"/>
                  </a:lnTo>
                  <a:lnTo>
                    <a:pt x="1194" y="642"/>
                  </a:lnTo>
                  <a:lnTo>
                    <a:pt x="1196" y="640"/>
                  </a:lnTo>
                  <a:lnTo>
                    <a:pt x="1198" y="638"/>
                  </a:lnTo>
                  <a:lnTo>
                    <a:pt x="1198" y="636"/>
                  </a:lnTo>
                  <a:lnTo>
                    <a:pt x="1196" y="630"/>
                  </a:lnTo>
                  <a:lnTo>
                    <a:pt x="1196" y="622"/>
                  </a:lnTo>
                  <a:lnTo>
                    <a:pt x="1196" y="622"/>
                  </a:lnTo>
                  <a:lnTo>
                    <a:pt x="1196" y="620"/>
                  </a:lnTo>
                  <a:lnTo>
                    <a:pt x="1198" y="618"/>
                  </a:lnTo>
                  <a:lnTo>
                    <a:pt x="1202" y="614"/>
                  </a:lnTo>
                  <a:lnTo>
                    <a:pt x="1202" y="614"/>
                  </a:lnTo>
                  <a:lnTo>
                    <a:pt x="1212" y="604"/>
                  </a:lnTo>
                  <a:lnTo>
                    <a:pt x="1212" y="604"/>
                  </a:lnTo>
                  <a:lnTo>
                    <a:pt x="1216" y="602"/>
                  </a:lnTo>
                  <a:lnTo>
                    <a:pt x="1220" y="602"/>
                  </a:lnTo>
                  <a:lnTo>
                    <a:pt x="1228" y="600"/>
                  </a:lnTo>
                  <a:lnTo>
                    <a:pt x="1228" y="600"/>
                  </a:lnTo>
                  <a:lnTo>
                    <a:pt x="1238" y="594"/>
                  </a:lnTo>
                  <a:lnTo>
                    <a:pt x="1238" y="594"/>
                  </a:lnTo>
                  <a:lnTo>
                    <a:pt x="1250" y="588"/>
                  </a:lnTo>
                  <a:lnTo>
                    <a:pt x="1262" y="582"/>
                  </a:lnTo>
                  <a:lnTo>
                    <a:pt x="1262" y="582"/>
                  </a:lnTo>
                  <a:lnTo>
                    <a:pt x="1268" y="580"/>
                  </a:lnTo>
                  <a:lnTo>
                    <a:pt x="1274" y="580"/>
                  </a:lnTo>
                  <a:lnTo>
                    <a:pt x="1282" y="580"/>
                  </a:lnTo>
                  <a:lnTo>
                    <a:pt x="1288" y="576"/>
                  </a:lnTo>
                  <a:lnTo>
                    <a:pt x="1288" y="576"/>
                  </a:lnTo>
                  <a:lnTo>
                    <a:pt x="1292" y="572"/>
                  </a:lnTo>
                  <a:lnTo>
                    <a:pt x="1296" y="568"/>
                  </a:lnTo>
                  <a:lnTo>
                    <a:pt x="1296" y="568"/>
                  </a:lnTo>
                  <a:lnTo>
                    <a:pt x="1302" y="566"/>
                  </a:lnTo>
                  <a:lnTo>
                    <a:pt x="1304" y="566"/>
                  </a:lnTo>
                  <a:lnTo>
                    <a:pt x="1306" y="564"/>
                  </a:lnTo>
                  <a:lnTo>
                    <a:pt x="1306" y="564"/>
                  </a:lnTo>
                  <a:lnTo>
                    <a:pt x="1306" y="562"/>
                  </a:lnTo>
                  <a:lnTo>
                    <a:pt x="1302" y="560"/>
                  </a:lnTo>
                  <a:lnTo>
                    <a:pt x="1302" y="560"/>
                  </a:lnTo>
                  <a:lnTo>
                    <a:pt x="1294" y="562"/>
                  </a:lnTo>
                  <a:lnTo>
                    <a:pt x="1288" y="564"/>
                  </a:lnTo>
                  <a:lnTo>
                    <a:pt x="1288" y="564"/>
                  </a:lnTo>
                  <a:lnTo>
                    <a:pt x="1282" y="566"/>
                  </a:lnTo>
                  <a:lnTo>
                    <a:pt x="1282" y="566"/>
                  </a:lnTo>
                  <a:lnTo>
                    <a:pt x="1280" y="566"/>
                  </a:lnTo>
                  <a:lnTo>
                    <a:pt x="1280" y="566"/>
                  </a:lnTo>
                  <a:lnTo>
                    <a:pt x="1276" y="562"/>
                  </a:lnTo>
                  <a:lnTo>
                    <a:pt x="1276" y="558"/>
                  </a:lnTo>
                  <a:lnTo>
                    <a:pt x="1274" y="552"/>
                  </a:lnTo>
                  <a:lnTo>
                    <a:pt x="1274" y="552"/>
                  </a:lnTo>
                  <a:lnTo>
                    <a:pt x="1268" y="542"/>
                  </a:lnTo>
                  <a:lnTo>
                    <a:pt x="1268" y="542"/>
                  </a:lnTo>
                  <a:lnTo>
                    <a:pt x="1266" y="540"/>
                  </a:lnTo>
                  <a:lnTo>
                    <a:pt x="1264" y="540"/>
                  </a:lnTo>
                  <a:lnTo>
                    <a:pt x="1264" y="540"/>
                  </a:lnTo>
                  <a:lnTo>
                    <a:pt x="1262" y="540"/>
                  </a:lnTo>
                  <a:lnTo>
                    <a:pt x="1262" y="540"/>
                  </a:lnTo>
                  <a:lnTo>
                    <a:pt x="1262" y="540"/>
                  </a:lnTo>
                  <a:lnTo>
                    <a:pt x="1262" y="540"/>
                  </a:lnTo>
                  <a:lnTo>
                    <a:pt x="1258" y="538"/>
                  </a:lnTo>
                  <a:lnTo>
                    <a:pt x="1258" y="538"/>
                  </a:lnTo>
                  <a:lnTo>
                    <a:pt x="1254" y="538"/>
                  </a:lnTo>
                  <a:lnTo>
                    <a:pt x="1252" y="534"/>
                  </a:lnTo>
                  <a:lnTo>
                    <a:pt x="1254" y="532"/>
                  </a:lnTo>
                  <a:lnTo>
                    <a:pt x="1256" y="530"/>
                  </a:lnTo>
                  <a:lnTo>
                    <a:pt x="1256" y="530"/>
                  </a:lnTo>
                  <a:lnTo>
                    <a:pt x="1260" y="530"/>
                  </a:lnTo>
                  <a:lnTo>
                    <a:pt x="1260" y="530"/>
                  </a:lnTo>
                  <a:lnTo>
                    <a:pt x="1266" y="530"/>
                  </a:lnTo>
                  <a:lnTo>
                    <a:pt x="1266" y="530"/>
                  </a:lnTo>
                  <a:lnTo>
                    <a:pt x="1272" y="530"/>
                  </a:lnTo>
                  <a:lnTo>
                    <a:pt x="1272" y="530"/>
                  </a:lnTo>
                  <a:lnTo>
                    <a:pt x="1278" y="530"/>
                  </a:lnTo>
                  <a:lnTo>
                    <a:pt x="1280" y="528"/>
                  </a:lnTo>
                  <a:lnTo>
                    <a:pt x="1282" y="524"/>
                  </a:lnTo>
                  <a:lnTo>
                    <a:pt x="1282" y="524"/>
                  </a:lnTo>
                  <a:lnTo>
                    <a:pt x="1280" y="518"/>
                  </a:lnTo>
                  <a:lnTo>
                    <a:pt x="1276" y="516"/>
                  </a:lnTo>
                  <a:lnTo>
                    <a:pt x="1264" y="514"/>
                  </a:lnTo>
                  <a:lnTo>
                    <a:pt x="1264" y="514"/>
                  </a:lnTo>
                  <a:lnTo>
                    <a:pt x="1260" y="512"/>
                  </a:lnTo>
                  <a:lnTo>
                    <a:pt x="1256" y="510"/>
                  </a:lnTo>
                  <a:lnTo>
                    <a:pt x="1256" y="510"/>
                  </a:lnTo>
                  <a:lnTo>
                    <a:pt x="1256" y="510"/>
                  </a:lnTo>
                  <a:lnTo>
                    <a:pt x="1256" y="510"/>
                  </a:lnTo>
                  <a:lnTo>
                    <a:pt x="1252" y="512"/>
                  </a:lnTo>
                  <a:lnTo>
                    <a:pt x="1248" y="516"/>
                  </a:lnTo>
                  <a:lnTo>
                    <a:pt x="1240" y="522"/>
                  </a:lnTo>
                  <a:lnTo>
                    <a:pt x="1240" y="522"/>
                  </a:lnTo>
                  <a:lnTo>
                    <a:pt x="1224" y="528"/>
                  </a:lnTo>
                  <a:lnTo>
                    <a:pt x="1224" y="528"/>
                  </a:lnTo>
                  <a:lnTo>
                    <a:pt x="1214" y="538"/>
                  </a:lnTo>
                  <a:lnTo>
                    <a:pt x="1206" y="544"/>
                  </a:lnTo>
                  <a:lnTo>
                    <a:pt x="1206" y="544"/>
                  </a:lnTo>
                  <a:lnTo>
                    <a:pt x="1206" y="544"/>
                  </a:lnTo>
                  <a:lnTo>
                    <a:pt x="1206" y="544"/>
                  </a:lnTo>
                  <a:lnTo>
                    <a:pt x="1204" y="542"/>
                  </a:lnTo>
                  <a:lnTo>
                    <a:pt x="1206" y="538"/>
                  </a:lnTo>
                  <a:lnTo>
                    <a:pt x="1210" y="532"/>
                  </a:lnTo>
                  <a:lnTo>
                    <a:pt x="1210" y="532"/>
                  </a:lnTo>
                  <a:lnTo>
                    <a:pt x="1220" y="522"/>
                  </a:lnTo>
                  <a:lnTo>
                    <a:pt x="1232" y="516"/>
                  </a:lnTo>
                  <a:lnTo>
                    <a:pt x="1232" y="516"/>
                  </a:lnTo>
                  <a:lnTo>
                    <a:pt x="1240" y="508"/>
                  </a:lnTo>
                  <a:lnTo>
                    <a:pt x="1244" y="504"/>
                  </a:lnTo>
                  <a:lnTo>
                    <a:pt x="1248" y="502"/>
                  </a:lnTo>
                  <a:lnTo>
                    <a:pt x="1248" y="502"/>
                  </a:lnTo>
                  <a:lnTo>
                    <a:pt x="1258" y="498"/>
                  </a:lnTo>
                  <a:lnTo>
                    <a:pt x="1266" y="498"/>
                  </a:lnTo>
                  <a:lnTo>
                    <a:pt x="1266" y="498"/>
                  </a:lnTo>
                  <a:lnTo>
                    <a:pt x="1284" y="494"/>
                  </a:lnTo>
                  <a:lnTo>
                    <a:pt x="1284" y="494"/>
                  </a:lnTo>
                  <a:lnTo>
                    <a:pt x="1284" y="494"/>
                  </a:lnTo>
                  <a:lnTo>
                    <a:pt x="1284" y="494"/>
                  </a:lnTo>
                  <a:lnTo>
                    <a:pt x="1292" y="496"/>
                  </a:lnTo>
                  <a:lnTo>
                    <a:pt x="1298" y="498"/>
                  </a:lnTo>
                  <a:lnTo>
                    <a:pt x="1298" y="498"/>
                  </a:lnTo>
                  <a:lnTo>
                    <a:pt x="1304" y="502"/>
                  </a:lnTo>
                  <a:lnTo>
                    <a:pt x="1310" y="502"/>
                  </a:lnTo>
                  <a:lnTo>
                    <a:pt x="1310" y="502"/>
                  </a:lnTo>
                  <a:lnTo>
                    <a:pt x="1312" y="502"/>
                  </a:lnTo>
                  <a:lnTo>
                    <a:pt x="1312" y="502"/>
                  </a:lnTo>
                  <a:lnTo>
                    <a:pt x="1318" y="502"/>
                  </a:lnTo>
                  <a:lnTo>
                    <a:pt x="1324" y="500"/>
                  </a:lnTo>
                  <a:lnTo>
                    <a:pt x="1330" y="496"/>
                  </a:lnTo>
                  <a:lnTo>
                    <a:pt x="1334" y="492"/>
                  </a:lnTo>
                  <a:lnTo>
                    <a:pt x="1334" y="492"/>
                  </a:lnTo>
                  <a:lnTo>
                    <a:pt x="1338" y="488"/>
                  </a:lnTo>
                  <a:lnTo>
                    <a:pt x="1344" y="486"/>
                  </a:lnTo>
                  <a:lnTo>
                    <a:pt x="1344" y="486"/>
                  </a:lnTo>
                  <a:lnTo>
                    <a:pt x="1348" y="482"/>
                  </a:lnTo>
                  <a:lnTo>
                    <a:pt x="1352" y="478"/>
                  </a:lnTo>
                  <a:lnTo>
                    <a:pt x="1352" y="478"/>
                  </a:lnTo>
                  <a:lnTo>
                    <a:pt x="1358" y="476"/>
                  </a:lnTo>
                  <a:lnTo>
                    <a:pt x="1364" y="476"/>
                  </a:lnTo>
                  <a:lnTo>
                    <a:pt x="1364" y="476"/>
                  </a:lnTo>
                  <a:lnTo>
                    <a:pt x="1368" y="472"/>
                  </a:lnTo>
                  <a:lnTo>
                    <a:pt x="1372" y="470"/>
                  </a:lnTo>
                  <a:lnTo>
                    <a:pt x="1372" y="470"/>
                  </a:lnTo>
                  <a:lnTo>
                    <a:pt x="1376" y="468"/>
                  </a:lnTo>
                  <a:lnTo>
                    <a:pt x="1380" y="466"/>
                  </a:lnTo>
                  <a:lnTo>
                    <a:pt x="1382" y="464"/>
                  </a:lnTo>
                  <a:lnTo>
                    <a:pt x="1382" y="464"/>
                  </a:lnTo>
                  <a:lnTo>
                    <a:pt x="1382" y="460"/>
                  </a:lnTo>
                  <a:lnTo>
                    <a:pt x="1382" y="456"/>
                  </a:lnTo>
                  <a:lnTo>
                    <a:pt x="1380" y="446"/>
                  </a:lnTo>
                  <a:lnTo>
                    <a:pt x="1380" y="446"/>
                  </a:lnTo>
                  <a:lnTo>
                    <a:pt x="1378" y="442"/>
                  </a:lnTo>
                  <a:lnTo>
                    <a:pt x="1374" y="442"/>
                  </a:lnTo>
                  <a:lnTo>
                    <a:pt x="1366" y="440"/>
                  </a:lnTo>
                  <a:lnTo>
                    <a:pt x="1366" y="440"/>
                  </a:lnTo>
                  <a:lnTo>
                    <a:pt x="1362" y="436"/>
                  </a:lnTo>
                  <a:lnTo>
                    <a:pt x="1358" y="432"/>
                  </a:lnTo>
                  <a:lnTo>
                    <a:pt x="1358" y="430"/>
                  </a:lnTo>
                  <a:lnTo>
                    <a:pt x="1358" y="430"/>
                  </a:lnTo>
                  <a:lnTo>
                    <a:pt x="1358" y="430"/>
                  </a:lnTo>
                  <a:lnTo>
                    <a:pt x="1352" y="430"/>
                  </a:lnTo>
                  <a:lnTo>
                    <a:pt x="1348" y="430"/>
                  </a:lnTo>
                  <a:lnTo>
                    <a:pt x="1346" y="426"/>
                  </a:lnTo>
                  <a:lnTo>
                    <a:pt x="1346" y="426"/>
                  </a:lnTo>
                  <a:lnTo>
                    <a:pt x="1348" y="426"/>
                  </a:lnTo>
                  <a:lnTo>
                    <a:pt x="1348" y="426"/>
                  </a:lnTo>
                  <a:lnTo>
                    <a:pt x="1350" y="428"/>
                  </a:lnTo>
                  <a:lnTo>
                    <a:pt x="1350" y="428"/>
                  </a:lnTo>
                  <a:lnTo>
                    <a:pt x="1350" y="422"/>
                  </a:lnTo>
                  <a:lnTo>
                    <a:pt x="1348" y="420"/>
                  </a:lnTo>
                  <a:lnTo>
                    <a:pt x="1340" y="416"/>
                  </a:lnTo>
                  <a:lnTo>
                    <a:pt x="1340" y="416"/>
                  </a:lnTo>
                  <a:lnTo>
                    <a:pt x="1328" y="410"/>
                  </a:lnTo>
                  <a:lnTo>
                    <a:pt x="1318" y="402"/>
                  </a:lnTo>
                  <a:lnTo>
                    <a:pt x="1318" y="402"/>
                  </a:lnTo>
                  <a:lnTo>
                    <a:pt x="1310" y="396"/>
                  </a:lnTo>
                  <a:lnTo>
                    <a:pt x="1304" y="388"/>
                  </a:lnTo>
                  <a:lnTo>
                    <a:pt x="1304" y="388"/>
                  </a:lnTo>
                  <a:lnTo>
                    <a:pt x="1298" y="386"/>
                  </a:lnTo>
                  <a:lnTo>
                    <a:pt x="1296" y="386"/>
                  </a:lnTo>
                  <a:lnTo>
                    <a:pt x="1294" y="384"/>
                  </a:lnTo>
                  <a:lnTo>
                    <a:pt x="1294" y="384"/>
                  </a:lnTo>
                  <a:lnTo>
                    <a:pt x="1296" y="380"/>
                  </a:lnTo>
                  <a:lnTo>
                    <a:pt x="1298" y="378"/>
                  </a:lnTo>
                  <a:lnTo>
                    <a:pt x="1298" y="378"/>
                  </a:lnTo>
                  <a:lnTo>
                    <a:pt x="1302" y="376"/>
                  </a:lnTo>
                  <a:lnTo>
                    <a:pt x="1304" y="374"/>
                  </a:lnTo>
                  <a:lnTo>
                    <a:pt x="1302" y="372"/>
                  </a:lnTo>
                  <a:lnTo>
                    <a:pt x="1302" y="372"/>
                  </a:lnTo>
                  <a:lnTo>
                    <a:pt x="1298" y="370"/>
                  </a:lnTo>
                  <a:lnTo>
                    <a:pt x="1296" y="370"/>
                  </a:lnTo>
                  <a:lnTo>
                    <a:pt x="1296" y="368"/>
                  </a:lnTo>
                  <a:lnTo>
                    <a:pt x="1296" y="368"/>
                  </a:lnTo>
                  <a:lnTo>
                    <a:pt x="1296" y="364"/>
                  </a:lnTo>
                  <a:lnTo>
                    <a:pt x="1296" y="360"/>
                  </a:lnTo>
                  <a:lnTo>
                    <a:pt x="1296" y="360"/>
                  </a:lnTo>
                  <a:lnTo>
                    <a:pt x="1292" y="356"/>
                  </a:lnTo>
                  <a:lnTo>
                    <a:pt x="1288" y="354"/>
                  </a:lnTo>
                  <a:lnTo>
                    <a:pt x="1288" y="354"/>
                  </a:lnTo>
                  <a:lnTo>
                    <a:pt x="1286" y="350"/>
                  </a:lnTo>
                  <a:lnTo>
                    <a:pt x="1286" y="346"/>
                  </a:lnTo>
                  <a:lnTo>
                    <a:pt x="1286" y="346"/>
                  </a:lnTo>
                  <a:lnTo>
                    <a:pt x="1286" y="338"/>
                  </a:lnTo>
                  <a:lnTo>
                    <a:pt x="1280" y="332"/>
                  </a:lnTo>
                  <a:lnTo>
                    <a:pt x="1280" y="332"/>
                  </a:lnTo>
                  <a:lnTo>
                    <a:pt x="1274" y="326"/>
                  </a:lnTo>
                  <a:lnTo>
                    <a:pt x="1272" y="318"/>
                  </a:lnTo>
                  <a:lnTo>
                    <a:pt x="1272" y="318"/>
                  </a:lnTo>
                  <a:lnTo>
                    <a:pt x="1272" y="314"/>
                  </a:lnTo>
                  <a:lnTo>
                    <a:pt x="1270" y="312"/>
                  </a:lnTo>
                  <a:lnTo>
                    <a:pt x="1270" y="310"/>
                  </a:lnTo>
                  <a:lnTo>
                    <a:pt x="1270" y="310"/>
                  </a:lnTo>
                  <a:lnTo>
                    <a:pt x="1264" y="308"/>
                  </a:lnTo>
                  <a:lnTo>
                    <a:pt x="1264" y="308"/>
                  </a:lnTo>
                  <a:lnTo>
                    <a:pt x="1258" y="308"/>
                  </a:lnTo>
                  <a:lnTo>
                    <a:pt x="1254" y="312"/>
                  </a:lnTo>
                  <a:lnTo>
                    <a:pt x="1254" y="312"/>
                  </a:lnTo>
                  <a:lnTo>
                    <a:pt x="1252" y="316"/>
                  </a:lnTo>
                  <a:lnTo>
                    <a:pt x="1252" y="322"/>
                  </a:lnTo>
                  <a:lnTo>
                    <a:pt x="1252" y="326"/>
                  </a:lnTo>
                  <a:lnTo>
                    <a:pt x="1250" y="332"/>
                  </a:lnTo>
                  <a:lnTo>
                    <a:pt x="1250" y="332"/>
                  </a:lnTo>
                  <a:lnTo>
                    <a:pt x="1248" y="334"/>
                  </a:lnTo>
                  <a:lnTo>
                    <a:pt x="1246" y="334"/>
                  </a:lnTo>
                  <a:lnTo>
                    <a:pt x="1246" y="334"/>
                  </a:lnTo>
                  <a:lnTo>
                    <a:pt x="1238" y="342"/>
                  </a:lnTo>
                  <a:lnTo>
                    <a:pt x="1234" y="346"/>
                  </a:lnTo>
                  <a:lnTo>
                    <a:pt x="1228" y="348"/>
                  </a:lnTo>
                  <a:lnTo>
                    <a:pt x="1228" y="348"/>
                  </a:lnTo>
                  <a:lnTo>
                    <a:pt x="1224" y="348"/>
                  </a:lnTo>
                  <a:lnTo>
                    <a:pt x="1220" y="344"/>
                  </a:lnTo>
                  <a:lnTo>
                    <a:pt x="1220" y="344"/>
                  </a:lnTo>
                  <a:lnTo>
                    <a:pt x="1220" y="340"/>
                  </a:lnTo>
                  <a:lnTo>
                    <a:pt x="1218" y="340"/>
                  </a:lnTo>
                  <a:lnTo>
                    <a:pt x="1216" y="338"/>
                  </a:lnTo>
                  <a:lnTo>
                    <a:pt x="1216" y="338"/>
                  </a:lnTo>
                  <a:lnTo>
                    <a:pt x="1210" y="336"/>
                  </a:lnTo>
                  <a:lnTo>
                    <a:pt x="1204" y="334"/>
                  </a:lnTo>
                  <a:lnTo>
                    <a:pt x="1204" y="334"/>
                  </a:lnTo>
                  <a:lnTo>
                    <a:pt x="1200" y="326"/>
                  </a:lnTo>
                  <a:lnTo>
                    <a:pt x="1198" y="320"/>
                  </a:lnTo>
                  <a:lnTo>
                    <a:pt x="1198" y="320"/>
                  </a:lnTo>
                  <a:lnTo>
                    <a:pt x="1200" y="312"/>
                  </a:lnTo>
                  <a:lnTo>
                    <a:pt x="1202" y="306"/>
                  </a:lnTo>
                  <a:lnTo>
                    <a:pt x="1202" y="306"/>
                  </a:lnTo>
                  <a:lnTo>
                    <a:pt x="1202" y="300"/>
                  </a:lnTo>
                  <a:lnTo>
                    <a:pt x="1200" y="298"/>
                  </a:lnTo>
                  <a:lnTo>
                    <a:pt x="1192" y="294"/>
                  </a:lnTo>
                  <a:lnTo>
                    <a:pt x="1192" y="294"/>
                  </a:lnTo>
                  <a:lnTo>
                    <a:pt x="1184" y="290"/>
                  </a:lnTo>
                  <a:lnTo>
                    <a:pt x="1176" y="284"/>
                  </a:lnTo>
                  <a:lnTo>
                    <a:pt x="1176" y="284"/>
                  </a:lnTo>
                  <a:lnTo>
                    <a:pt x="1170" y="282"/>
                  </a:lnTo>
                  <a:lnTo>
                    <a:pt x="1166" y="278"/>
                  </a:lnTo>
                  <a:lnTo>
                    <a:pt x="1166" y="278"/>
                  </a:lnTo>
                  <a:lnTo>
                    <a:pt x="1162" y="274"/>
                  </a:lnTo>
                  <a:lnTo>
                    <a:pt x="1160" y="270"/>
                  </a:lnTo>
                  <a:lnTo>
                    <a:pt x="1160" y="270"/>
                  </a:lnTo>
                  <a:lnTo>
                    <a:pt x="1154" y="264"/>
                  </a:lnTo>
                  <a:lnTo>
                    <a:pt x="1150" y="260"/>
                  </a:lnTo>
                  <a:lnTo>
                    <a:pt x="1146" y="260"/>
                  </a:lnTo>
                  <a:lnTo>
                    <a:pt x="1146" y="260"/>
                  </a:lnTo>
                  <a:lnTo>
                    <a:pt x="1142" y="260"/>
                  </a:lnTo>
                  <a:lnTo>
                    <a:pt x="1142" y="260"/>
                  </a:lnTo>
                  <a:lnTo>
                    <a:pt x="1134" y="264"/>
                  </a:lnTo>
                  <a:lnTo>
                    <a:pt x="1132" y="266"/>
                  </a:lnTo>
                  <a:lnTo>
                    <a:pt x="1130" y="268"/>
                  </a:lnTo>
                  <a:lnTo>
                    <a:pt x="1130" y="268"/>
                  </a:lnTo>
                  <a:lnTo>
                    <a:pt x="1128" y="266"/>
                  </a:lnTo>
                  <a:lnTo>
                    <a:pt x="1124" y="262"/>
                  </a:lnTo>
                  <a:lnTo>
                    <a:pt x="1124" y="262"/>
                  </a:lnTo>
                  <a:lnTo>
                    <a:pt x="1120" y="258"/>
                  </a:lnTo>
                  <a:lnTo>
                    <a:pt x="1114" y="256"/>
                  </a:lnTo>
                  <a:lnTo>
                    <a:pt x="1114" y="256"/>
                  </a:lnTo>
                  <a:lnTo>
                    <a:pt x="1110" y="252"/>
                  </a:lnTo>
                  <a:lnTo>
                    <a:pt x="1106" y="248"/>
                  </a:lnTo>
                  <a:lnTo>
                    <a:pt x="1106" y="248"/>
                  </a:lnTo>
                  <a:lnTo>
                    <a:pt x="1104" y="252"/>
                  </a:lnTo>
                  <a:lnTo>
                    <a:pt x="1102" y="252"/>
                  </a:lnTo>
                  <a:lnTo>
                    <a:pt x="1098" y="256"/>
                  </a:lnTo>
                  <a:lnTo>
                    <a:pt x="1098" y="256"/>
                  </a:lnTo>
                  <a:lnTo>
                    <a:pt x="1096" y="258"/>
                  </a:lnTo>
                  <a:lnTo>
                    <a:pt x="1094" y="264"/>
                  </a:lnTo>
                  <a:lnTo>
                    <a:pt x="1094" y="264"/>
                  </a:lnTo>
                  <a:lnTo>
                    <a:pt x="1094" y="268"/>
                  </a:lnTo>
                  <a:lnTo>
                    <a:pt x="1094" y="272"/>
                  </a:lnTo>
                  <a:lnTo>
                    <a:pt x="1094" y="272"/>
                  </a:lnTo>
                  <a:lnTo>
                    <a:pt x="1098" y="274"/>
                  </a:lnTo>
                  <a:lnTo>
                    <a:pt x="1104" y="276"/>
                  </a:lnTo>
                  <a:lnTo>
                    <a:pt x="1104" y="276"/>
                  </a:lnTo>
                  <a:lnTo>
                    <a:pt x="1106" y="280"/>
                  </a:lnTo>
                  <a:lnTo>
                    <a:pt x="1104" y="284"/>
                  </a:lnTo>
                  <a:lnTo>
                    <a:pt x="1100" y="286"/>
                  </a:lnTo>
                  <a:lnTo>
                    <a:pt x="1098" y="288"/>
                  </a:lnTo>
                  <a:lnTo>
                    <a:pt x="1098" y="288"/>
                  </a:lnTo>
                  <a:lnTo>
                    <a:pt x="1096" y="292"/>
                  </a:lnTo>
                  <a:lnTo>
                    <a:pt x="1096" y="294"/>
                  </a:lnTo>
                  <a:lnTo>
                    <a:pt x="1100" y="298"/>
                  </a:lnTo>
                  <a:lnTo>
                    <a:pt x="1106" y="302"/>
                  </a:lnTo>
                  <a:lnTo>
                    <a:pt x="1114" y="306"/>
                  </a:lnTo>
                  <a:lnTo>
                    <a:pt x="1114" y="306"/>
                  </a:lnTo>
                  <a:lnTo>
                    <a:pt x="1114" y="308"/>
                  </a:lnTo>
                  <a:lnTo>
                    <a:pt x="1114" y="310"/>
                  </a:lnTo>
                  <a:lnTo>
                    <a:pt x="1112" y="316"/>
                  </a:lnTo>
                  <a:lnTo>
                    <a:pt x="1112" y="316"/>
                  </a:lnTo>
                  <a:lnTo>
                    <a:pt x="1106" y="318"/>
                  </a:lnTo>
                  <a:lnTo>
                    <a:pt x="1100" y="322"/>
                  </a:lnTo>
                  <a:lnTo>
                    <a:pt x="1096" y="324"/>
                  </a:lnTo>
                  <a:lnTo>
                    <a:pt x="1092" y="330"/>
                  </a:lnTo>
                  <a:lnTo>
                    <a:pt x="1092" y="330"/>
                  </a:lnTo>
                  <a:lnTo>
                    <a:pt x="1094" y="336"/>
                  </a:lnTo>
                  <a:lnTo>
                    <a:pt x="1100" y="340"/>
                  </a:lnTo>
                  <a:lnTo>
                    <a:pt x="1104" y="344"/>
                  </a:lnTo>
                  <a:lnTo>
                    <a:pt x="1108" y="350"/>
                  </a:lnTo>
                  <a:lnTo>
                    <a:pt x="1108" y="350"/>
                  </a:lnTo>
                  <a:lnTo>
                    <a:pt x="1108" y="354"/>
                  </a:lnTo>
                  <a:lnTo>
                    <a:pt x="1110" y="360"/>
                  </a:lnTo>
                  <a:lnTo>
                    <a:pt x="1110" y="360"/>
                  </a:lnTo>
                  <a:lnTo>
                    <a:pt x="1114" y="364"/>
                  </a:lnTo>
                  <a:lnTo>
                    <a:pt x="1120" y="368"/>
                  </a:lnTo>
                  <a:lnTo>
                    <a:pt x="1120" y="368"/>
                  </a:lnTo>
                  <a:lnTo>
                    <a:pt x="1120" y="372"/>
                  </a:lnTo>
                  <a:lnTo>
                    <a:pt x="1120" y="376"/>
                  </a:lnTo>
                  <a:lnTo>
                    <a:pt x="1120" y="376"/>
                  </a:lnTo>
                  <a:lnTo>
                    <a:pt x="1116" y="388"/>
                  </a:lnTo>
                  <a:lnTo>
                    <a:pt x="1116" y="388"/>
                  </a:lnTo>
                  <a:lnTo>
                    <a:pt x="1112" y="394"/>
                  </a:lnTo>
                  <a:lnTo>
                    <a:pt x="1106" y="396"/>
                  </a:lnTo>
                  <a:lnTo>
                    <a:pt x="1102" y="398"/>
                  </a:lnTo>
                  <a:lnTo>
                    <a:pt x="1096" y="402"/>
                  </a:lnTo>
                  <a:lnTo>
                    <a:pt x="1096" y="402"/>
                  </a:lnTo>
                  <a:lnTo>
                    <a:pt x="1092" y="406"/>
                  </a:lnTo>
                  <a:lnTo>
                    <a:pt x="1088" y="412"/>
                  </a:lnTo>
                  <a:lnTo>
                    <a:pt x="1088" y="412"/>
                  </a:lnTo>
                  <a:lnTo>
                    <a:pt x="1088" y="416"/>
                  </a:lnTo>
                  <a:lnTo>
                    <a:pt x="1088" y="418"/>
                  </a:lnTo>
                  <a:lnTo>
                    <a:pt x="1090" y="426"/>
                  </a:lnTo>
                  <a:lnTo>
                    <a:pt x="1090" y="426"/>
                  </a:lnTo>
                  <a:lnTo>
                    <a:pt x="1090" y="434"/>
                  </a:lnTo>
                  <a:lnTo>
                    <a:pt x="1090" y="440"/>
                  </a:lnTo>
                  <a:lnTo>
                    <a:pt x="1092" y="446"/>
                  </a:lnTo>
                  <a:lnTo>
                    <a:pt x="1100" y="450"/>
                  </a:lnTo>
                  <a:lnTo>
                    <a:pt x="1100" y="450"/>
                  </a:lnTo>
                  <a:lnTo>
                    <a:pt x="1092" y="462"/>
                  </a:lnTo>
                  <a:lnTo>
                    <a:pt x="1088" y="466"/>
                  </a:lnTo>
                  <a:lnTo>
                    <a:pt x="1082" y="470"/>
                  </a:lnTo>
                  <a:lnTo>
                    <a:pt x="1082" y="470"/>
                  </a:lnTo>
                  <a:lnTo>
                    <a:pt x="1082" y="466"/>
                  </a:lnTo>
                  <a:lnTo>
                    <a:pt x="1080" y="464"/>
                  </a:lnTo>
                  <a:lnTo>
                    <a:pt x="1074" y="462"/>
                  </a:lnTo>
                  <a:lnTo>
                    <a:pt x="1074" y="462"/>
                  </a:lnTo>
                  <a:lnTo>
                    <a:pt x="1068" y="458"/>
                  </a:lnTo>
                  <a:lnTo>
                    <a:pt x="1064" y="454"/>
                  </a:lnTo>
                  <a:lnTo>
                    <a:pt x="1064" y="454"/>
                  </a:lnTo>
                  <a:lnTo>
                    <a:pt x="1062" y="450"/>
                  </a:lnTo>
                  <a:lnTo>
                    <a:pt x="1058" y="446"/>
                  </a:lnTo>
                  <a:lnTo>
                    <a:pt x="1058" y="446"/>
                  </a:lnTo>
                  <a:lnTo>
                    <a:pt x="1054" y="444"/>
                  </a:lnTo>
                  <a:lnTo>
                    <a:pt x="1048" y="440"/>
                  </a:lnTo>
                  <a:lnTo>
                    <a:pt x="1048" y="440"/>
                  </a:lnTo>
                  <a:lnTo>
                    <a:pt x="1046" y="438"/>
                  </a:lnTo>
                  <a:lnTo>
                    <a:pt x="1048" y="436"/>
                  </a:lnTo>
                  <a:lnTo>
                    <a:pt x="1052" y="432"/>
                  </a:lnTo>
                  <a:lnTo>
                    <a:pt x="1052" y="432"/>
                  </a:lnTo>
                  <a:lnTo>
                    <a:pt x="1054" y="428"/>
                  </a:lnTo>
                  <a:lnTo>
                    <a:pt x="1054" y="426"/>
                  </a:lnTo>
                  <a:lnTo>
                    <a:pt x="1050" y="424"/>
                  </a:lnTo>
                  <a:lnTo>
                    <a:pt x="1050" y="424"/>
                  </a:lnTo>
                  <a:lnTo>
                    <a:pt x="1048" y="418"/>
                  </a:lnTo>
                  <a:lnTo>
                    <a:pt x="1048" y="414"/>
                  </a:lnTo>
                  <a:lnTo>
                    <a:pt x="1050" y="408"/>
                  </a:lnTo>
                  <a:lnTo>
                    <a:pt x="1050" y="404"/>
                  </a:lnTo>
                  <a:lnTo>
                    <a:pt x="1050" y="404"/>
                  </a:lnTo>
                  <a:lnTo>
                    <a:pt x="1048" y="400"/>
                  </a:lnTo>
                  <a:lnTo>
                    <a:pt x="1046" y="398"/>
                  </a:lnTo>
                  <a:lnTo>
                    <a:pt x="1040" y="396"/>
                  </a:lnTo>
                  <a:lnTo>
                    <a:pt x="1040" y="396"/>
                  </a:lnTo>
                  <a:lnTo>
                    <a:pt x="1032" y="396"/>
                  </a:lnTo>
                  <a:lnTo>
                    <a:pt x="1032" y="396"/>
                  </a:lnTo>
                  <a:lnTo>
                    <a:pt x="1024" y="398"/>
                  </a:lnTo>
                  <a:lnTo>
                    <a:pt x="1024" y="398"/>
                  </a:lnTo>
                  <a:lnTo>
                    <a:pt x="1018" y="396"/>
                  </a:lnTo>
                  <a:lnTo>
                    <a:pt x="1012" y="394"/>
                  </a:lnTo>
                  <a:lnTo>
                    <a:pt x="1006" y="392"/>
                  </a:lnTo>
                  <a:lnTo>
                    <a:pt x="1002" y="386"/>
                  </a:lnTo>
                  <a:lnTo>
                    <a:pt x="1002" y="386"/>
                  </a:lnTo>
                  <a:lnTo>
                    <a:pt x="996" y="380"/>
                  </a:lnTo>
                  <a:lnTo>
                    <a:pt x="986" y="378"/>
                  </a:lnTo>
                  <a:lnTo>
                    <a:pt x="986" y="378"/>
                  </a:lnTo>
                  <a:lnTo>
                    <a:pt x="982" y="378"/>
                  </a:lnTo>
                  <a:lnTo>
                    <a:pt x="980" y="374"/>
                  </a:lnTo>
                  <a:lnTo>
                    <a:pt x="974" y="368"/>
                  </a:lnTo>
                  <a:lnTo>
                    <a:pt x="974" y="368"/>
                  </a:lnTo>
                  <a:lnTo>
                    <a:pt x="970" y="364"/>
                  </a:lnTo>
                  <a:lnTo>
                    <a:pt x="962" y="360"/>
                  </a:lnTo>
                  <a:lnTo>
                    <a:pt x="962" y="360"/>
                  </a:lnTo>
                  <a:lnTo>
                    <a:pt x="960" y="360"/>
                  </a:lnTo>
                  <a:lnTo>
                    <a:pt x="960" y="360"/>
                  </a:lnTo>
                  <a:lnTo>
                    <a:pt x="956" y="360"/>
                  </a:lnTo>
                  <a:lnTo>
                    <a:pt x="956" y="360"/>
                  </a:lnTo>
                  <a:lnTo>
                    <a:pt x="952" y="360"/>
                  </a:lnTo>
                  <a:lnTo>
                    <a:pt x="952" y="360"/>
                  </a:lnTo>
                  <a:lnTo>
                    <a:pt x="948" y="360"/>
                  </a:lnTo>
                  <a:lnTo>
                    <a:pt x="946" y="356"/>
                  </a:lnTo>
                  <a:lnTo>
                    <a:pt x="946" y="356"/>
                  </a:lnTo>
                  <a:lnTo>
                    <a:pt x="942" y="356"/>
                  </a:lnTo>
                  <a:lnTo>
                    <a:pt x="942" y="356"/>
                  </a:lnTo>
                  <a:lnTo>
                    <a:pt x="938" y="356"/>
                  </a:lnTo>
                  <a:lnTo>
                    <a:pt x="936" y="358"/>
                  </a:lnTo>
                  <a:lnTo>
                    <a:pt x="934" y="360"/>
                  </a:lnTo>
                  <a:lnTo>
                    <a:pt x="930" y="362"/>
                  </a:lnTo>
                  <a:lnTo>
                    <a:pt x="930" y="362"/>
                  </a:lnTo>
                  <a:lnTo>
                    <a:pt x="928" y="362"/>
                  </a:lnTo>
                  <a:lnTo>
                    <a:pt x="928" y="362"/>
                  </a:lnTo>
                  <a:lnTo>
                    <a:pt x="926" y="362"/>
                  </a:lnTo>
                  <a:lnTo>
                    <a:pt x="924" y="358"/>
                  </a:lnTo>
                  <a:lnTo>
                    <a:pt x="920" y="350"/>
                  </a:lnTo>
                  <a:lnTo>
                    <a:pt x="920" y="350"/>
                  </a:lnTo>
                  <a:lnTo>
                    <a:pt x="918" y="342"/>
                  </a:lnTo>
                  <a:lnTo>
                    <a:pt x="918" y="334"/>
                  </a:lnTo>
                  <a:lnTo>
                    <a:pt x="918" y="334"/>
                  </a:lnTo>
                  <a:lnTo>
                    <a:pt x="920" y="330"/>
                  </a:lnTo>
                  <a:lnTo>
                    <a:pt x="920" y="328"/>
                  </a:lnTo>
                  <a:lnTo>
                    <a:pt x="918" y="326"/>
                  </a:lnTo>
                  <a:lnTo>
                    <a:pt x="918" y="326"/>
                  </a:lnTo>
                  <a:lnTo>
                    <a:pt x="914" y="324"/>
                  </a:lnTo>
                  <a:lnTo>
                    <a:pt x="914" y="324"/>
                  </a:lnTo>
                  <a:lnTo>
                    <a:pt x="908" y="326"/>
                  </a:lnTo>
                  <a:lnTo>
                    <a:pt x="908" y="326"/>
                  </a:lnTo>
                  <a:lnTo>
                    <a:pt x="900" y="328"/>
                  </a:lnTo>
                  <a:lnTo>
                    <a:pt x="900" y="328"/>
                  </a:lnTo>
                  <a:lnTo>
                    <a:pt x="900" y="328"/>
                  </a:lnTo>
                  <a:lnTo>
                    <a:pt x="900" y="328"/>
                  </a:lnTo>
                  <a:lnTo>
                    <a:pt x="896" y="326"/>
                  </a:lnTo>
                  <a:lnTo>
                    <a:pt x="896" y="324"/>
                  </a:lnTo>
                  <a:lnTo>
                    <a:pt x="894" y="316"/>
                  </a:lnTo>
                  <a:lnTo>
                    <a:pt x="894" y="316"/>
                  </a:lnTo>
                  <a:lnTo>
                    <a:pt x="894" y="308"/>
                  </a:lnTo>
                  <a:lnTo>
                    <a:pt x="894" y="300"/>
                  </a:lnTo>
                  <a:lnTo>
                    <a:pt x="894" y="300"/>
                  </a:lnTo>
                  <a:lnTo>
                    <a:pt x="898" y="292"/>
                  </a:lnTo>
                  <a:lnTo>
                    <a:pt x="900" y="282"/>
                  </a:lnTo>
                  <a:lnTo>
                    <a:pt x="900" y="282"/>
                  </a:lnTo>
                  <a:lnTo>
                    <a:pt x="902" y="276"/>
                  </a:lnTo>
                  <a:lnTo>
                    <a:pt x="908" y="270"/>
                  </a:lnTo>
                  <a:lnTo>
                    <a:pt x="914" y="266"/>
                  </a:lnTo>
                  <a:lnTo>
                    <a:pt x="918" y="262"/>
                  </a:lnTo>
                  <a:lnTo>
                    <a:pt x="918" y="262"/>
                  </a:lnTo>
                  <a:lnTo>
                    <a:pt x="920" y="258"/>
                  </a:lnTo>
                  <a:lnTo>
                    <a:pt x="920" y="254"/>
                  </a:lnTo>
                  <a:lnTo>
                    <a:pt x="922" y="252"/>
                  </a:lnTo>
                  <a:lnTo>
                    <a:pt x="924" y="248"/>
                  </a:lnTo>
                  <a:lnTo>
                    <a:pt x="924" y="248"/>
                  </a:lnTo>
                  <a:lnTo>
                    <a:pt x="938" y="244"/>
                  </a:lnTo>
                  <a:lnTo>
                    <a:pt x="940" y="244"/>
                  </a:lnTo>
                  <a:lnTo>
                    <a:pt x="942" y="242"/>
                  </a:lnTo>
                  <a:lnTo>
                    <a:pt x="940" y="240"/>
                  </a:lnTo>
                  <a:lnTo>
                    <a:pt x="938" y="238"/>
                  </a:lnTo>
                  <a:lnTo>
                    <a:pt x="938" y="238"/>
                  </a:lnTo>
                  <a:lnTo>
                    <a:pt x="932" y="236"/>
                  </a:lnTo>
                  <a:lnTo>
                    <a:pt x="924" y="234"/>
                  </a:lnTo>
                  <a:lnTo>
                    <a:pt x="918" y="232"/>
                  </a:lnTo>
                  <a:lnTo>
                    <a:pt x="914" y="230"/>
                  </a:lnTo>
                  <a:lnTo>
                    <a:pt x="914" y="230"/>
                  </a:lnTo>
                  <a:lnTo>
                    <a:pt x="914" y="228"/>
                  </a:lnTo>
                  <a:lnTo>
                    <a:pt x="916" y="226"/>
                  </a:lnTo>
                  <a:lnTo>
                    <a:pt x="916" y="226"/>
                  </a:lnTo>
                  <a:lnTo>
                    <a:pt x="928" y="230"/>
                  </a:lnTo>
                  <a:lnTo>
                    <a:pt x="928" y="230"/>
                  </a:lnTo>
                  <a:lnTo>
                    <a:pt x="940" y="232"/>
                  </a:lnTo>
                  <a:lnTo>
                    <a:pt x="940" y="232"/>
                  </a:lnTo>
                  <a:lnTo>
                    <a:pt x="942" y="232"/>
                  </a:lnTo>
                  <a:lnTo>
                    <a:pt x="942" y="232"/>
                  </a:lnTo>
                  <a:lnTo>
                    <a:pt x="944" y="230"/>
                  </a:lnTo>
                  <a:lnTo>
                    <a:pt x="948" y="226"/>
                  </a:lnTo>
                  <a:lnTo>
                    <a:pt x="948" y="226"/>
                  </a:lnTo>
                  <a:lnTo>
                    <a:pt x="956" y="224"/>
                  </a:lnTo>
                  <a:lnTo>
                    <a:pt x="964" y="222"/>
                  </a:lnTo>
                  <a:lnTo>
                    <a:pt x="972" y="220"/>
                  </a:lnTo>
                  <a:lnTo>
                    <a:pt x="974" y="218"/>
                  </a:lnTo>
                  <a:lnTo>
                    <a:pt x="976" y="214"/>
                  </a:lnTo>
                  <a:lnTo>
                    <a:pt x="976" y="214"/>
                  </a:lnTo>
                  <a:lnTo>
                    <a:pt x="976" y="206"/>
                  </a:lnTo>
                  <a:lnTo>
                    <a:pt x="974" y="202"/>
                  </a:lnTo>
                  <a:lnTo>
                    <a:pt x="972" y="198"/>
                  </a:lnTo>
                  <a:lnTo>
                    <a:pt x="972" y="198"/>
                  </a:lnTo>
                  <a:lnTo>
                    <a:pt x="968" y="196"/>
                  </a:lnTo>
                  <a:lnTo>
                    <a:pt x="964" y="196"/>
                  </a:lnTo>
                  <a:lnTo>
                    <a:pt x="964" y="196"/>
                  </a:lnTo>
                  <a:lnTo>
                    <a:pt x="960" y="196"/>
                  </a:lnTo>
                  <a:lnTo>
                    <a:pt x="960" y="196"/>
                  </a:lnTo>
                  <a:lnTo>
                    <a:pt x="956" y="196"/>
                  </a:lnTo>
                  <a:lnTo>
                    <a:pt x="956" y="196"/>
                  </a:lnTo>
                  <a:lnTo>
                    <a:pt x="952" y="196"/>
                  </a:lnTo>
                  <a:lnTo>
                    <a:pt x="952" y="196"/>
                  </a:lnTo>
                  <a:lnTo>
                    <a:pt x="946" y="194"/>
                  </a:lnTo>
                  <a:lnTo>
                    <a:pt x="944" y="190"/>
                  </a:lnTo>
                  <a:lnTo>
                    <a:pt x="944" y="188"/>
                  </a:lnTo>
                  <a:lnTo>
                    <a:pt x="948" y="188"/>
                  </a:lnTo>
                  <a:lnTo>
                    <a:pt x="948" y="188"/>
                  </a:lnTo>
                  <a:lnTo>
                    <a:pt x="950" y="188"/>
                  </a:lnTo>
                  <a:lnTo>
                    <a:pt x="950" y="188"/>
                  </a:lnTo>
                  <a:lnTo>
                    <a:pt x="956" y="188"/>
                  </a:lnTo>
                  <a:lnTo>
                    <a:pt x="962" y="192"/>
                  </a:lnTo>
                  <a:lnTo>
                    <a:pt x="962" y="192"/>
                  </a:lnTo>
                  <a:lnTo>
                    <a:pt x="968" y="194"/>
                  </a:lnTo>
                  <a:lnTo>
                    <a:pt x="974" y="196"/>
                  </a:lnTo>
                  <a:lnTo>
                    <a:pt x="974" y="196"/>
                  </a:lnTo>
                  <a:lnTo>
                    <a:pt x="980" y="194"/>
                  </a:lnTo>
                  <a:lnTo>
                    <a:pt x="980" y="194"/>
                  </a:lnTo>
                  <a:lnTo>
                    <a:pt x="980" y="192"/>
                  </a:lnTo>
                  <a:lnTo>
                    <a:pt x="982" y="188"/>
                  </a:lnTo>
                  <a:lnTo>
                    <a:pt x="982" y="188"/>
                  </a:lnTo>
                  <a:lnTo>
                    <a:pt x="986" y="188"/>
                  </a:lnTo>
                  <a:lnTo>
                    <a:pt x="990" y="188"/>
                  </a:lnTo>
                  <a:lnTo>
                    <a:pt x="990" y="188"/>
                  </a:lnTo>
                  <a:lnTo>
                    <a:pt x="992" y="184"/>
                  </a:lnTo>
                  <a:lnTo>
                    <a:pt x="990" y="182"/>
                  </a:lnTo>
                  <a:lnTo>
                    <a:pt x="988" y="178"/>
                  </a:lnTo>
                  <a:lnTo>
                    <a:pt x="986" y="176"/>
                  </a:lnTo>
                  <a:lnTo>
                    <a:pt x="986" y="176"/>
                  </a:lnTo>
                  <a:lnTo>
                    <a:pt x="988" y="172"/>
                  </a:lnTo>
                  <a:lnTo>
                    <a:pt x="990" y="172"/>
                  </a:lnTo>
                  <a:lnTo>
                    <a:pt x="990" y="172"/>
                  </a:lnTo>
                  <a:lnTo>
                    <a:pt x="996" y="174"/>
                  </a:lnTo>
                  <a:lnTo>
                    <a:pt x="1002" y="176"/>
                  </a:lnTo>
                  <a:lnTo>
                    <a:pt x="1002" y="176"/>
                  </a:lnTo>
                  <a:lnTo>
                    <a:pt x="1008" y="178"/>
                  </a:lnTo>
                  <a:lnTo>
                    <a:pt x="1008" y="178"/>
                  </a:lnTo>
                  <a:lnTo>
                    <a:pt x="1014" y="178"/>
                  </a:lnTo>
                  <a:lnTo>
                    <a:pt x="1018" y="176"/>
                  </a:lnTo>
                  <a:lnTo>
                    <a:pt x="1018" y="176"/>
                  </a:lnTo>
                  <a:lnTo>
                    <a:pt x="1014" y="172"/>
                  </a:lnTo>
                  <a:lnTo>
                    <a:pt x="1010" y="168"/>
                  </a:lnTo>
                  <a:lnTo>
                    <a:pt x="1010" y="168"/>
                  </a:lnTo>
                  <a:lnTo>
                    <a:pt x="1010" y="166"/>
                  </a:lnTo>
                  <a:lnTo>
                    <a:pt x="1012" y="166"/>
                  </a:lnTo>
                  <a:lnTo>
                    <a:pt x="1012" y="166"/>
                  </a:lnTo>
                  <a:lnTo>
                    <a:pt x="1018" y="168"/>
                  </a:lnTo>
                  <a:lnTo>
                    <a:pt x="1018" y="168"/>
                  </a:lnTo>
                  <a:lnTo>
                    <a:pt x="1022" y="172"/>
                  </a:lnTo>
                  <a:lnTo>
                    <a:pt x="1028" y="174"/>
                  </a:lnTo>
                  <a:lnTo>
                    <a:pt x="1028" y="174"/>
                  </a:lnTo>
                  <a:lnTo>
                    <a:pt x="1030" y="174"/>
                  </a:lnTo>
                  <a:lnTo>
                    <a:pt x="1030" y="174"/>
                  </a:lnTo>
                  <a:lnTo>
                    <a:pt x="1034" y="174"/>
                  </a:lnTo>
                  <a:lnTo>
                    <a:pt x="1034" y="174"/>
                  </a:lnTo>
                  <a:lnTo>
                    <a:pt x="1040" y="172"/>
                  </a:lnTo>
                  <a:lnTo>
                    <a:pt x="1040" y="172"/>
                  </a:lnTo>
                  <a:lnTo>
                    <a:pt x="1040" y="172"/>
                  </a:lnTo>
                  <a:lnTo>
                    <a:pt x="1040" y="172"/>
                  </a:lnTo>
                  <a:lnTo>
                    <a:pt x="1042" y="166"/>
                  </a:lnTo>
                  <a:lnTo>
                    <a:pt x="1042" y="166"/>
                  </a:lnTo>
                  <a:lnTo>
                    <a:pt x="1048" y="160"/>
                  </a:lnTo>
                  <a:lnTo>
                    <a:pt x="1052" y="156"/>
                  </a:lnTo>
                  <a:lnTo>
                    <a:pt x="1052" y="154"/>
                  </a:lnTo>
                  <a:lnTo>
                    <a:pt x="1052" y="152"/>
                  </a:lnTo>
                  <a:lnTo>
                    <a:pt x="1052" y="152"/>
                  </a:lnTo>
                  <a:lnTo>
                    <a:pt x="1048" y="150"/>
                  </a:lnTo>
                  <a:lnTo>
                    <a:pt x="1044" y="148"/>
                  </a:lnTo>
                  <a:lnTo>
                    <a:pt x="1042" y="148"/>
                  </a:lnTo>
                  <a:lnTo>
                    <a:pt x="1038" y="146"/>
                  </a:lnTo>
                  <a:lnTo>
                    <a:pt x="1038" y="146"/>
                  </a:lnTo>
                  <a:lnTo>
                    <a:pt x="1038" y="144"/>
                  </a:lnTo>
                  <a:lnTo>
                    <a:pt x="1036" y="140"/>
                  </a:lnTo>
                  <a:lnTo>
                    <a:pt x="1038" y="134"/>
                  </a:lnTo>
                  <a:lnTo>
                    <a:pt x="1038" y="134"/>
                  </a:lnTo>
                  <a:lnTo>
                    <a:pt x="1038" y="130"/>
                  </a:lnTo>
                  <a:lnTo>
                    <a:pt x="1040" y="130"/>
                  </a:lnTo>
                  <a:lnTo>
                    <a:pt x="1044" y="126"/>
                  </a:lnTo>
                  <a:lnTo>
                    <a:pt x="1044" y="126"/>
                  </a:lnTo>
                  <a:lnTo>
                    <a:pt x="1048" y="122"/>
                  </a:lnTo>
                  <a:lnTo>
                    <a:pt x="1048" y="118"/>
                  </a:lnTo>
                  <a:lnTo>
                    <a:pt x="1046" y="116"/>
                  </a:lnTo>
                  <a:lnTo>
                    <a:pt x="1046" y="116"/>
                  </a:lnTo>
                  <a:lnTo>
                    <a:pt x="1042" y="114"/>
                  </a:lnTo>
                  <a:lnTo>
                    <a:pt x="1038" y="112"/>
                  </a:lnTo>
                  <a:lnTo>
                    <a:pt x="1032" y="110"/>
                  </a:lnTo>
                  <a:lnTo>
                    <a:pt x="1032" y="110"/>
                  </a:lnTo>
                  <a:lnTo>
                    <a:pt x="1026" y="108"/>
                  </a:lnTo>
                  <a:lnTo>
                    <a:pt x="1020" y="104"/>
                  </a:lnTo>
                  <a:lnTo>
                    <a:pt x="1020" y="104"/>
                  </a:lnTo>
                  <a:lnTo>
                    <a:pt x="1012" y="102"/>
                  </a:lnTo>
                  <a:lnTo>
                    <a:pt x="1010" y="100"/>
                  </a:lnTo>
                  <a:lnTo>
                    <a:pt x="1008" y="96"/>
                  </a:lnTo>
                  <a:lnTo>
                    <a:pt x="1008" y="96"/>
                  </a:lnTo>
                  <a:lnTo>
                    <a:pt x="1010" y="92"/>
                  </a:lnTo>
                  <a:lnTo>
                    <a:pt x="1012" y="92"/>
                  </a:lnTo>
                  <a:lnTo>
                    <a:pt x="1014" y="90"/>
                  </a:lnTo>
                  <a:lnTo>
                    <a:pt x="1014" y="88"/>
                  </a:lnTo>
                  <a:lnTo>
                    <a:pt x="1014" y="88"/>
                  </a:lnTo>
                  <a:lnTo>
                    <a:pt x="1024" y="86"/>
                  </a:lnTo>
                  <a:lnTo>
                    <a:pt x="1024" y="86"/>
                  </a:lnTo>
                  <a:lnTo>
                    <a:pt x="1032" y="88"/>
                  </a:lnTo>
                  <a:lnTo>
                    <a:pt x="1032" y="88"/>
                  </a:lnTo>
                  <a:lnTo>
                    <a:pt x="1040" y="90"/>
                  </a:lnTo>
                  <a:lnTo>
                    <a:pt x="1040" y="90"/>
                  </a:lnTo>
                  <a:lnTo>
                    <a:pt x="1050" y="88"/>
                  </a:lnTo>
                  <a:lnTo>
                    <a:pt x="1050" y="88"/>
                  </a:lnTo>
                  <a:lnTo>
                    <a:pt x="1052" y="88"/>
                  </a:lnTo>
                  <a:lnTo>
                    <a:pt x="1052" y="88"/>
                  </a:lnTo>
                  <a:lnTo>
                    <a:pt x="1058" y="90"/>
                  </a:lnTo>
                  <a:lnTo>
                    <a:pt x="1066" y="92"/>
                  </a:lnTo>
                  <a:lnTo>
                    <a:pt x="1066" y="92"/>
                  </a:lnTo>
                  <a:lnTo>
                    <a:pt x="1066" y="92"/>
                  </a:lnTo>
                  <a:lnTo>
                    <a:pt x="1066" y="92"/>
                  </a:lnTo>
                  <a:lnTo>
                    <a:pt x="1072" y="90"/>
                  </a:lnTo>
                  <a:lnTo>
                    <a:pt x="1078" y="86"/>
                  </a:lnTo>
                  <a:lnTo>
                    <a:pt x="1078" y="86"/>
                  </a:lnTo>
                  <a:lnTo>
                    <a:pt x="1082" y="84"/>
                  </a:lnTo>
                  <a:lnTo>
                    <a:pt x="1084" y="84"/>
                  </a:lnTo>
                  <a:lnTo>
                    <a:pt x="1084" y="84"/>
                  </a:lnTo>
                  <a:lnTo>
                    <a:pt x="1088" y="86"/>
                  </a:lnTo>
                  <a:lnTo>
                    <a:pt x="1088" y="86"/>
                  </a:lnTo>
                  <a:lnTo>
                    <a:pt x="1090" y="88"/>
                  </a:lnTo>
                  <a:lnTo>
                    <a:pt x="1090" y="92"/>
                  </a:lnTo>
                  <a:lnTo>
                    <a:pt x="1090" y="94"/>
                  </a:lnTo>
                  <a:lnTo>
                    <a:pt x="1092" y="98"/>
                  </a:lnTo>
                  <a:lnTo>
                    <a:pt x="1092" y="98"/>
                  </a:lnTo>
                  <a:lnTo>
                    <a:pt x="1098" y="100"/>
                  </a:lnTo>
                  <a:lnTo>
                    <a:pt x="1104" y="104"/>
                  </a:lnTo>
                  <a:lnTo>
                    <a:pt x="1104" y="104"/>
                  </a:lnTo>
                  <a:lnTo>
                    <a:pt x="1106" y="106"/>
                  </a:lnTo>
                  <a:lnTo>
                    <a:pt x="1106" y="110"/>
                  </a:lnTo>
                  <a:lnTo>
                    <a:pt x="1106" y="110"/>
                  </a:lnTo>
                  <a:lnTo>
                    <a:pt x="1110" y="112"/>
                  </a:lnTo>
                  <a:lnTo>
                    <a:pt x="1112" y="114"/>
                  </a:lnTo>
                  <a:lnTo>
                    <a:pt x="1112" y="114"/>
                  </a:lnTo>
                  <a:lnTo>
                    <a:pt x="1114" y="116"/>
                  </a:lnTo>
                  <a:lnTo>
                    <a:pt x="1114" y="118"/>
                  </a:lnTo>
                  <a:lnTo>
                    <a:pt x="1114" y="120"/>
                  </a:lnTo>
                  <a:lnTo>
                    <a:pt x="1116" y="122"/>
                  </a:lnTo>
                  <a:lnTo>
                    <a:pt x="1116" y="122"/>
                  </a:lnTo>
                  <a:lnTo>
                    <a:pt x="1122" y="124"/>
                  </a:lnTo>
                  <a:lnTo>
                    <a:pt x="1130" y="126"/>
                  </a:lnTo>
                  <a:lnTo>
                    <a:pt x="1130" y="126"/>
                  </a:lnTo>
                  <a:lnTo>
                    <a:pt x="1134" y="130"/>
                  </a:lnTo>
                  <a:lnTo>
                    <a:pt x="1138" y="134"/>
                  </a:lnTo>
                  <a:lnTo>
                    <a:pt x="1138" y="134"/>
                  </a:lnTo>
                  <a:lnTo>
                    <a:pt x="1142" y="138"/>
                  </a:lnTo>
                  <a:lnTo>
                    <a:pt x="1148" y="142"/>
                  </a:lnTo>
                  <a:lnTo>
                    <a:pt x="1148" y="142"/>
                  </a:lnTo>
                  <a:lnTo>
                    <a:pt x="1156" y="148"/>
                  </a:lnTo>
                  <a:lnTo>
                    <a:pt x="1158" y="152"/>
                  </a:lnTo>
                  <a:lnTo>
                    <a:pt x="1160" y="158"/>
                  </a:lnTo>
                  <a:lnTo>
                    <a:pt x="1160" y="158"/>
                  </a:lnTo>
                  <a:lnTo>
                    <a:pt x="1156" y="166"/>
                  </a:lnTo>
                  <a:lnTo>
                    <a:pt x="1148" y="172"/>
                  </a:lnTo>
                  <a:lnTo>
                    <a:pt x="1148" y="172"/>
                  </a:lnTo>
                  <a:lnTo>
                    <a:pt x="1142" y="178"/>
                  </a:lnTo>
                  <a:lnTo>
                    <a:pt x="1140" y="180"/>
                  </a:lnTo>
                  <a:lnTo>
                    <a:pt x="1142" y="186"/>
                  </a:lnTo>
                  <a:lnTo>
                    <a:pt x="1142" y="186"/>
                  </a:lnTo>
                  <a:lnTo>
                    <a:pt x="1146" y="190"/>
                  </a:lnTo>
                  <a:lnTo>
                    <a:pt x="1148" y="192"/>
                  </a:lnTo>
                  <a:lnTo>
                    <a:pt x="1148" y="196"/>
                  </a:lnTo>
                  <a:lnTo>
                    <a:pt x="1148" y="196"/>
                  </a:lnTo>
                  <a:lnTo>
                    <a:pt x="1146" y="196"/>
                  </a:lnTo>
                  <a:lnTo>
                    <a:pt x="1144" y="198"/>
                  </a:lnTo>
                  <a:lnTo>
                    <a:pt x="1136" y="198"/>
                  </a:lnTo>
                  <a:lnTo>
                    <a:pt x="1136" y="198"/>
                  </a:lnTo>
                  <a:lnTo>
                    <a:pt x="1134" y="200"/>
                  </a:lnTo>
                  <a:lnTo>
                    <a:pt x="1132" y="202"/>
                  </a:lnTo>
                  <a:lnTo>
                    <a:pt x="1132" y="206"/>
                  </a:lnTo>
                  <a:lnTo>
                    <a:pt x="1130" y="208"/>
                  </a:lnTo>
                  <a:lnTo>
                    <a:pt x="1130" y="208"/>
                  </a:lnTo>
                  <a:lnTo>
                    <a:pt x="1128" y="208"/>
                  </a:lnTo>
                  <a:lnTo>
                    <a:pt x="1128" y="208"/>
                  </a:lnTo>
                  <a:lnTo>
                    <a:pt x="1122" y="204"/>
                  </a:lnTo>
                  <a:lnTo>
                    <a:pt x="1116" y="200"/>
                  </a:lnTo>
                  <a:lnTo>
                    <a:pt x="1116" y="200"/>
                  </a:lnTo>
                  <a:lnTo>
                    <a:pt x="1112" y="196"/>
                  </a:lnTo>
                  <a:lnTo>
                    <a:pt x="1106" y="194"/>
                  </a:lnTo>
                  <a:lnTo>
                    <a:pt x="1106" y="194"/>
                  </a:lnTo>
                  <a:lnTo>
                    <a:pt x="1106" y="194"/>
                  </a:lnTo>
                  <a:lnTo>
                    <a:pt x="1106" y="194"/>
                  </a:lnTo>
                  <a:lnTo>
                    <a:pt x="1102" y="196"/>
                  </a:lnTo>
                  <a:lnTo>
                    <a:pt x="1098" y="200"/>
                  </a:lnTo>
                  <a:lnTo>
                    <a:pt x="1098" y="200"/>
                  </a:lnTo>
                  <a:lnTo>
                    <a:pt x="1092" y="204"/>
                  </a:lnTo>
                  <a:lnTo>
                    <a:pt x="1092" y="204"/>
                  </a:lnTo>
                  <a:lnTo>
                    <a:pt x="1090" y="206"/>
                  </a:lnTo>
                  <a:lnTo>
                    <a:pt x="1086" y="208"/>
                  </a:lnTo>
                  <a:lnTo>
                    <a:pt x="1086" y="208"/>
                  </a:lnTo>
                  <a:lnTo>
                    <a:pt x="1084" y="210"/>
                  </a:lnTo>
                  <a:lnTo>
                    <a:pt x="1084" y="212"/>
                  </a:lnTo>
                  <a:lnTo>
                    <a:pt x="1088" y="218"/>
                  </a:lnTo>
                  <a:lnTo>
                    <a:pt x="1092" y="222"/>
                  </a:lnTo>
                  <a:lnTo>
                    <a:pt x="1098" y="224"/>
                  </a:lnTo>
                  <a:lnTo>
                    <a:pt x="1098" y="224"/>
                  </a:lnTo>
                  <a:lnTo>
                    <a:pt x="1104" y="226"/>
                  </a:lnTo>
                  <a:lnTo>
                    <a:pt x="1108" y="228"/>
                  </a:lnTo>
                  <a:lnTo>
                    <a:pt x="1112" y="232"/>
                  </a:lnTo>
                  <a:lnTo>
                    <a:pt x="1116" y="232"/>
                  </a:lnTo>
                  <a:lnTo>
                    <a:pt x="1116" y="232"/>
                  </a:lnTo>
                  <a:lnTo>
                    <a:pt x="1118" y="232"/>
                  </a:lnTo>
                  <a:lnTo>
                    <a:pt x="1122" y="230"/>
                  </a:lnTo>
                  <a:lnTo>
                    <a:pt x="1122" y="230"/>
                  </a:lnTo>
                  <a:lnTo>
                    <a:pt x="1124" y="226"/>
                  </a:lnTo>
                  <a:lnTo>
                    <a:pt x="1126" y="222"/>
                  </a:lnTo>
                  <a:lnTo>
                    <a:pt x="1126" y="222"/>
                  </a:lnTo>
                  <a:lnTo>
                    <a:pt x="1134" y="220"/>
                  </a:lnTo>
                  <a:lnTo>
                    <a:pt x="1138" y="220"/>
                  </a:lnTo>
                  <a:lnTo>
                    <a:pt x="1140" y="218"/>
                  </a:lnTo>
                  <a:lnTo>
                    <a:pt x="1140" y="218"/>
                  </a:lnTo>
                  <a:lnTo>
                    <a:pt x="1146" y="214"/>
                  </a:lnTo>
                  <a:lnTo>
                    <a:pt x="1146" y="214"/>
                  </a:lnTo>
                  <a:lnTo>
                    <a:pt x="1150" y="218"/>
                  </a:lnTo>
                  <a:lnTo>
                    <a:pt x="1150" y="218"/>
                  </a:lnTo>
                  <a:lnTo>
                    <a:pt x="1154" y="224"/>
                  </a:lnTo>
                  <a:lnTo>
                    <a:pt x="1154" y="224"/>
                  </a:lnTo>
                  <a:lnTo>
                    <a:pt x="1156" y="232"/>
                  </a:lnTo>
                  <a:lnTo>
                    <a:pt x="1156" y="232"/>
                  </a:lnTo>
                  <a:lnTo>
                    <a:pt x="1162" y="236"/>
                  </a:lnTo>
                  <a:lnTo>
                    <a:pt x="1170" y="238"/>
                  </a:lnTo>
                  <a:lnTo>
                    <a:pt x="1170" y="238"/>
                  </a:lnTo>
                  <a:lnTo>
                    <a:pt x="1174" y="242"/>
                  </a:lnTo>
                  <a:lnTo>
                    <a:pt x="1178" y="246"/>
                  </a:lnTo>
                  <a:lnTo>
                    <a:pt x="1178" y="246"/>
                  </a:lnTo>
                  <a:lnTo>
                    <a:pt x="1188" y="256"/>
                  </a:lnTo>
                  <a:lnTo>
                    <a:pt x="1200" y="262"/>
                  </a:lnTo>
                  <a:lnTo>
                    <a:pt x="1200" y="262"/>
                  </a:lnTo>
                  <a:lnTo>
                    <a:pt x="1210" y="270"/>
                  </a:lnTo>
                  <a:lnTo>
                    <a:pt x="1222" y="276"/>
                  </a:lnTo>
                  <a:lnTo>
                    <a:pt x="1222" y="276"/>
                  </a:lnTo>
                  <a:lnTo>
                    <a:pt x="1228" y="278"/>
                  </a:lnTo>
                  <a:lnTo>
                    <a:pt x="1228" y="278"/>
                  </a:lnTo>
                  <a:lnTo>
                    <a:pt x="1236" y="276"/>
                  </a:lnTo>
                  <a:lnTo>
                    <a:pt x="1238" y="274"/>
                  </a:lnTo>
                  <a:lnTo>
                    <a:pt x="1240" y="272"/>
                  </a:lnTo>
                  <a:lnTo>
                    <a:pt x="1240" y="272"/>
                  </a:lnTo>
                  <a:lnTo>
                    <a:pt x="1238" y="268"/>
                  </a:lnTo>
                  <a:lnTo>
                    <a:pt x="1232" y="264"/>
                  </a:lnTo>
                  <a:lnTo>
                    <a:pt x="1220" y="256"/>
                  </a:lnTo>
                  <a:lnTo>
                    <a:pt x="1220" y="256"/>
                  </a:lnTo>
                  <a:lnTo>
                    <a:pt x="1216" y="252"/>
                  </a:lnTo>
                  <a:lnTo>
                    <a:pt x="1214" y="246"/>
                  </a:lnTo>
                  <a:lnTo>
                    <a:pt x="1210" y="242"/>
                  </a:lnTo>
                  <a:lnTo>
                    <a:pt x="1204" y="238"/>
                  </a:lnTo>
                  <a:lnTo>
                    <a:pt x="1204" y="238"/>
                  </a:lnTo>
                  <a:lnTo>
                    <a:pt x="1204" y="238"/>
                  </a:lnTo>
                  <a:lnTo>
                    <a:pt x="1204" y="238"/>
                  </a:lnTo>
                  <a:lnTo>
                    <a:pt x="1212" y="240"/>
                  </a:lnTo>
                  <a:lnTo>
                    <a:pt x="1218" y="244"/>
                  </a:lnTo>
                  <a:lnTo>
                    <a:pt x="1230" y="252"/>
                  </a:lnTo>
                  <a:lnTo>
                    <a:pt x="1230" y="252"/>
                  </a:lnTo>
                  <a:lnTo>
                    <a:pt x="1236" y="256"/>
                  </a:lnTo>
                  <a:lnTo>
                    <a:pt x="1242" y="256"/>
                  </a:lnTo>
                  <a:lnTo>
                    <a:pt x="1242" y="256"/>
                  </a:lnTo>
                  <a:lnTo>
                    <a:pt x="1244" y="258"/>
                  </a:lnTo>
                  <a:lnTo>
                    <a:pt x="1244" y="258"/>
                  </a:lnTo>
                  <a:lnTo>
                    <a:pt x="1248" y="258"/>
                  </a:lnTo>
                  <a:lnTo>
                    <a:pt x="1248" y="258"/>
                  </a:lnTo>
                  <a:lnTo>
                    <a:pt x="1254" y="258"/>
                  </a:lnTo>
                  <a:lnTo>
                    <a:pt x="1254" y="258"/>
                  </a:lnTo>
                  <a:lnTo>
                    <a:pt x="1256" y="258"/>
                  </a:lnTo>
                  <a:lnTo>
                    <a:pt x="1256" y="258"/>
                  </a:lnTo>
                  <a:lnTo>
                    <a:pt x="1260" y="256"/>
                  </a:lnTo>
                  <a:lnTo>
                    <a:pt x="1260" y="254"/>
                  </a:lnTo>
                  <a:lnTo>
                    <a:pt x="1258" y="248"/>
                  </a:lnTo>
                  <a:lnTo>
                    <a:pt x="1258" y="248"/>
                  </a:lnTo>
                  <a:lnTo>
                    <a:pt x="1254" y="242"/>
                  </a:lnTo>
                  <a:lnTo>
                    <a:pt x="1254" y="242"/>
                  </a:lnTo>
                  <a:lnTo>
                    <a:pt x="1254" y="240"/>
                  </a:lnTo>
                  <a:lnTo>
                    <a:pt x="1254" y="236"/>
                  </a:lnTo>
                  <a:lnTo>
                    <a:pt x="1254" y="236"/>
                  </a:lnTo>
                  <a:lnTo>
                    <a:pt x="1246" y="230"/>
                  </a:lnTo>
                  <a:lnTo>
                    <a:pt x="1238" y="224"/>
                  </a:lnTo>
                  <a:lnTo>
                    <a:pt x="1238" y="224"/>
                  </a:lnTo>
                  <a:lnTo>
                    <a:pt x="1228" y="212"/>
                  </a:lnTo>
                  <a:lnTo>
                    <a:pt x="1228" y="212"/>
                  </a:lnTo>
                  <a:lnTo>
                    <a:pt x="1222" y="206"/>
                  </a:lnTo>
                  <a:lnTo>
                    <a:pt x="1214" y="200"/>
                  </a:lnTo>
                  <a:lnTo>
                    <a:pt x="1214" y="200"/>
                  </a:lnTo>
                  <a:lnTo>
                    <a:pt x="1210" y="196"/>
                  </a:lnTo>
                  <a:lnTo>
                    <a:pt x="1208" y="192"/>
                  </a:lnTo>
                  <a:lnTo>
                    <a:pt x="1208" y="190"/>
                  </a:lnTo>
                  <a:lnTo>
                    <a:pt x="1208" y="190"/>
                  </a:lnTo>
                  <a:lnTo>
                    <a:pt x="1214" y="176"/>
                  </a:lnTo>
                  <a:lnTo>
                    <a:pt x="1214" y="176"/>
                  </a:lnTo>
                  <a:lnTo>
                    <a:pt x="1214" y="176"/>
                  </a:lnTo>
                  <a:lnTo>
                    <a:pt x="1218" y="176"/>
                  </a:lnTo>
                  <a:lnTo>
                    <a:pt x="1218" y="176"/>
                  </a:lnTo>
                  <a:lnTo>
                    <a:pt x="1226" y="178"/>
                  </a:lnTo>
                  <a:lnTo>
                    <a:pt x="1232" y="184"/>
                  </a:lnTo>
                  <a:lnTo>
                    <a:pt x="1232" y="184"/>
                  </a:lnTo>
                  <a:lnTo>
                    <a:pt x="1234" y="188"/>
                  </a:lnTo>
                  <a:lnTo>
                    <a:pt x="1236" y="190"/>
                  </a:lnTo>
                  <a:lnTo>
                    <a:pt x="1236" y="190"/>
                  </a:lnTo>
                  <a:lnTo>
                    <a:pt x="1242" y="192"/>
                  </a:lnTo>
                  <a:lnTo>
                    <a:pt x="1248" y="194"/>
                  </a:lnTo>
                  <a:lnTo>
                    <a:pt x="1248" y="194"/>
                  </a:lnTo>
                  <a:lnTo>
                    <a:pt x="1250" y="196"/>
                  </a:lnTo>
                  <a:lnTo>
                    <a:pt x="1252" y="200"/>
                  </a:lnTo>
                  <a:lnTo>
                    <a:pt x="1254" y="204"/>
                  </a:lnTo>
                  <a:lnTo>
                    <a:pt x="1258" y="206"/>
                  </a:lnTo>
                  <a:lnTo>
                    <a:pt x="1258" y="206"/>
                  </a:lnTo>
                  <a:lnTo>
                    <a:pt x="1266" y="208"/>
                  </a:lnTo>
                  <a:lnTo>
                    <a:pt x="1266" y="208"/>
                  </a:lnTo>
                  <a:lnTo>
                    <a:pt x="1268" y="208"/>
                  </a:lnTo>
                  <a:lnTo>
                    <a:pt x="1268" y="208"/>
                  </a:lnTo>
                  <a:lnTo>
                    <a:pt x="1268" y="204"/>
                  </a:lnTo>
                  <a:lnTo>
                    <a:pt x="1268" y="200"/>
                  </a:lnTo>
                  <a:lnTo>
                    <a:pt x="1268" y="200"/>
                  </a:lnTo>
                  <a:lnTo>
                    <a:pt x="1270" y="200"/>
                  </a:lnTo>
                  <a:lnTo>
                    <a:pt x="1270" y="200"/>
                  </a:lnTo>
                  <a:lnTo>
                    <a:pt x="1274" y="200"/>
                  </a:lnTo>
                  <a:lnTo>
                    <a:pt x="1274" y="200"/>
                  </a:lnTo>
                  <a:lnTo>
                    <a:pt x="1278" y="200"/>
                  </a:lnTo>
                  <a:lnTo>
                    <a:pt x="1278" y="200"/>
                  </a:lnTo>
                  <a:lnTo>
                    <a:pt x="1282" y="200"/>
                  </a:lnTo>
                  <a:lnTo>
                    <a:pt x="1286" y="200"/>
                  </a:lnTo>
                  <a:lnTo>
                    <a:pt x="1288" y="196"/>
                  </a:lnTo>
                  <a:lnTo>
                    <a:pt x="1290" y="192"/>
                  </a:lnTo>
                  <a:lnTo>
                    <a:pt x="1290" y="192"/>
                  </a:lnTo>
                  <a:lnTo>
                    <a:pt x="1288" y="186"/>
                  </a:lnTo>
                  <a:lnTo>
                    <a:pt x="1282" y="180"/>
                  </a:lnTo>
                  <a:lnTo>
                    <a:pt x="1276" y="174"/>
                  </a:lnTo>
                  <a:lnTo>
                    <a:pt x="1270" y="172"/>
                  </a:lnTo>
                  <a:lnTo>
                    <a:pt x="1270" y="172"/>
                  </a:lnTo>
                  <a:lnTo>
                    <a:pt x="1268" y="170"/>
                  </a:lnTo>
                  <a:lnTo>
                    <a:pt x="1268" y="170"/>
                  </a:lnTo>
                  <a:lnTo>
                    <a:pt x="1266" y="170"/>
                  </a:lnTo>
                  <a:lnTo>
                    <a:pt x="1266" y="170"/>
                  </a:lnTo>
                  <a:lnTo>
                    <a:pt x="1264" y="170"/>
                  </a:lnTo>
                  <a:lnTo>
                    <a:pt x="1264" y="170"/>
                  </a:lnTo>
                  <a:lnTo>
                    <a:pt x="1256" y="168"/>
                  </a:lnTo>
                  <a:lnTo>
                    <a:pt x="1256" y="168"/>
                  </a:lnTo>
                  <a:lnTo>
                    <a:pt x="1250" y="164"/>
                  </a:lnTo>
                  <a:lnTo>
                    <a:pt x="1248" y="162"/>
                  </a:lnTo>
                  <a:lnTo>
                    <a:pt x="1248" y="160"/>
                  </a:lnTo>
                  <a:lnTo>
                    <a:pt x="1248" y="160"/>
                  </a:lnTo>
                  <a:lnTo>
                    <a:pt x="1252" y="158"/>
                  </a:lnTo>
                  <a:lnTo>
                    <a:pt x="1254" y="156"/>
                  </a:lnTo>
                  <a:lnTo>
                    <a:pt x="1256" y="156"/>
                  </a:lnTo>
                  <a:lnTo>
                    <a:pt x="1254" y="152"/>
                  </a:lnTo>
                  <a:lnTo>
                    <a:pt x="1254" y="152"/>
                  </a:lnTo>
                  <a:lnTo>
                    <a:pt x="1250" y="150"/>
                  </a:lnTo>
                  <a:lnTo>
                    <a:pt x="1246" y="150"/>
                  </a:lnTo>
                  <a:lnTo>
                    <a:pt x="1246" y="150"/>
                  </a:lnTo>
                  <a:lnTo>
                    <a:pt x="1238" y="150"/>
                  </a:lnTo>
                  <a:lnTo>
                    <a:pt x="1238" y="150"/>
                  </a:lnTo>
                  <a:lnTo>
                    <a:pt x="1234" y="150"/>
                  </a:lnTo>
                  <a:lnTo>
                    <a:pt x="1234" y="150"/>
                  </a:lnTo>
                  <a:lnTo>
                    <a:pt x="1224" y="148"/>
                  </a:lnTo>
                  <a:lnTo>
                    <a:pt x="1224" y="148"/>
                  </a:lnTo>
                  <a:lnTo>
                    <a:pt x="1218" y="144"/>
                  </a:lnTo>
                  <a:lnTo>
                    <a:pt x="1212" y="138"/>
                  </a:lnTo>
                  <a:lnTo>
                    <a:pt x="1212" y="138"/>
                  </a:lnTo>
                  <a:lnTo>
                    <a:pt x="1206" y="136"/>
                  </a:lnTo>
                  <a:lnTo>
                    <a:pt x="1202" y="134"/>
                  </a:lnTo>
                  <a:lnTo>
                    <a:pt x="1202" y="134"/>
                  </a:lnTo>
                  <a:lnTo>
                    <a:pt x="1198" y="130"/>
                  </a:lnTo>
                  <a:lnTo>
                    <a:pt x="1198" y="128"/>
                  </a:lnTo>
                  <a:lnTo>
                    <a:pt x="1200" y="126"/>
                  </a:lnTo>
                  <a:lnTo>
                    <a:pt x="1202" y="126"/>
                  </a:lnTo>
                  <a:lnTo>
                    <a:pt x="1202" y="126"/>
                  </a:lnTo>
                  <a:lnTo>
                    <a:pt x="1206" y="126"/>
                  </a:lnTo>
                  <a:lnTo>
                    <a:pt x="1206" y="126"/>
                  </a:lnTo>
                  <a:lnTo>
                    <a:pt x="1208" y="126"/>
                  </a:lnTo>
                  <a:lnTo>
                    <a:pt x="1208" y="126"/>
                  </a:lnTo>
                  <a:lnTo>
                    <a:pt x="1212" y="126"/>
                  </a:lnTo>
                  <a:lnTo>
                    <a:pt x="1212" y="126"/>
                  </a:lnTo>
                  <a:lnTo>
                    <a:pt x="1216" y="124"/>
                  </a:lnTo>
                  <a:lnTo>
                    <a:pt x="1216" y="124"/>
                  </a:lnTo>
                  <a:lnTo>
                    <a:pt x="1218" y="122"/>
                  </a:lnTo>
                  <a:lnTo>
                    <a:pt x="1216" y="120"/>
                  </a:lnTo>
                  <a:lnTo>
                    <a:pt x="1210" y="116"/>
                  </a:lnTo>
                  <a:lnTo>
                    <a:pt x="1210" y="116"/>
                  </a:lnTo>
                  <a:lnTo>
                    <a:pt x="1208" y="116"/>
                  </a:lnTo>
                  <a:lnTo>
                    <a:pt x="1208" y="116"/>
                  </a:lnTo>
                  <a:lnTo>
                    <a:pt x="1204" y="116"/>
                  </a:lnTo>
                  <a:lnTo>
                    <a:pt x="1204" y="116"/>
                  </a:lnTo>
                  <a:lnTo>
                    <a:pt x="1200" y="116"/>
                  </a:lnTo>
                  <a:lnTo>
                    <a:pt x="1200" y="116"/>
                  </a:lnTo>
                  <a:lnTo>
                    <a:pt x="1196" y="114"/>
                  </a:lnTo>
                  <a:lnTo>
                    <a:pt x="1196" y="114"/>
                  </a:lnTo>
                  <a:lnTo>
                    <a:pt x="1192" y="110"/>
                  </a:lnTo>
                  <a:lnTo>
                    <a:pt x="1192" y="110"/>
                  </a:lnTo>
                  <a:lnTo>
                    <a:pt x="1186" y="108"/>
                  </a:lnTo>
                  <a:lnTo>
                    <a:pt x="1186" y="108"/>
                  </a:lnTo>
                  <a:lnTo>
                    <a:pt x="1180" y="106"/>
                  </a:lnTo>
                  <a:lnTo>
                    <a:pt x="1178" y="104"/>
                  </a:lnTo>
                  <a:lnTo>
                    <a:pt x="1176" y="100"/>
                  </a:lnTo>
                  <a:lnTo>
                    <a:pt x="1176" y="100"/>
                  </a:lnTo>
                  <a:lnTo>
                    <a:pt x="1176" y="98"/>
                  </a:lnTo>
                  <a:lnTo>
                    <a:pt x="1178" y="96"/>
                  </a:lnTo>
                  <a:lnTo>
                    <a:pt x="1184" y="96"/>
                  </a:lnTo>
                  <a:lnTo>
                    <a:pt x="1184" y="96"/>
                  </a:lnTo>
                  <a:lnTo>
                    <a:pt x="1194" y="94"/>
                  </a:lnTo>
                  <a:lnTo>
                    <a:pt x="1198" y="90"/>
                  </a:lnTo>
                  <a:lnTo>
                    <a:pt x="1200" y="88"/>
                  </a:lnTo>
                  <a:lnTo>
                    <a:pt x="1200" y="88"/>
                  </a:lnTo>
                  <a:lnTo>
                    <a:pt x="1200" y="84"/>
                  </a:lnTo>
                  <a:lnTo>
                    <a:pt x="1198" y="82"/>
                  </a:lnTo>
                  <a:lnTo>
                    <a:pt x="1194" y="82"/>
                  </a:lnTo>
                  <a:lnTo>
                    <a:pt x="1194" y="82"/>
                  </a:lnTo>
                  <a:lnTo>
                    <a:pt x="1188" y="82"/>
                  </a:lnTo>
                  <a:lnTo>
                    <a:pt x="1188" y="82"/>
                  </a:lnTo>
                  <a:lnTo>
                    <a:pt x="1180" y="84"/>
                  </a:lnTo>
                  <a:lnTo>
                    <a:pt x="1180" y="84"/>
                  </a:lnTo>
                  <a:lnTo>
                    <a:pt x="1176" y="84"/>
                  </a:lnTo>
                  <a:lnTo>
                    <a:pt x="1176" y="84"/>
                  </a:lnTo>
                  <a:lnTo>
                    <a:pt x="1172" y="82"/>
                  </a:lnTo>
                  <a:lnTo>
                    <a:pt x="1172" y="82"/>
                  </a:lnTo>
                  <a:lnTo>
                    <a:pt x="1168" y="82"/>
                  </a:lnTo>
                  <a:lnTo>
                    <a:pt x="1164" y="86"/>
                  </a:lnTo>
                  <a:lnTo>
                    <a:pt x="1164" y="86"/>
                  </a:lnTo>
                  <a:lnTo>
                    <a:pt x="1160" y="86"/>
                  </a:lnTo>
                  <a:lnTo>
                    <a:pt x="1160" y="86"/>
                  </a:lnTo>
                  <a:lnTo>
                    <a:pt x="1152" y="86"/>
                  </a:lnTo>
                  <a:lnTo>
                    <a:pt x="1152" y="86"/>
                  </a:lnTo>
                  <a:lnTo>
                    <a:pt x="1152" y="82"/>
                  </a:lnTo>
                  <a:lnTo>
                    <a:pt x="1152" y="80"/>
                  </a:lnTo>
                  <a:lnTo>
                    <a:pt x="1156" y="78"/>
                  </a:lnTo>
                  <a:lnTo>
                    <a:pt x="1162" y="78"/>
                  </a:lnTo>
                  <a:lnTo>
                    <a:pt x="1166" y="76"/>
                  </a:lnTo>
                  <a:lnTo>
                    <a:pt x="1166" y="76"/>
                  </a:lnTo>
                  <a:lnTo>
                    <a:pt x="1170" y="74"/>
                  </a:lnTo>
                  <a:lnTo>
                    <a:pt x="1168" y="70"/>
                  </a:lnTo>
                  <a:lnTo>
                    <a:pt x="1166" y="68"/>
                  </a:lnTo>
                  <a:lnTo>
                    <a:pt x="1162" y="68"/>
                  </a:lnTo>
                  <a:lnTo>
                    <a:pt x="1162" y="68"/>
                  </a:lnTo>
                  <a:lnTo>
                    <a:pt x="1158" y="68"/>
                  </a:lnTo>
                  <a:lnTo>
                    <a:pt x="1154" y="72"/>
                  </a:lnTo>
                  <a:lnTo>
                    <a:pt x="1154" y="72"/>
                  </a:lnTo>
                  <a:lnTo>
                    <a:pt x="1150" y="76"/>
                  </a:lnTo>
                  <a:lnTo>
                    <a:pt x="1146" y="78"/>
                  </a:lnTo>
                  <a:lnTo>
                    <a:pt x="1146" y="78"/>
                  </a:lnTo>
                  <a:lnTo>
                    <a:pt x="1142" y="78"/>
                  </a:lnTo>
                  <a:lnTo>
                    <a:pt x="1142" y="78"/>
                  </a:lnTo>
                  <a:lnTo>
                    <a:pt x="1136" y="76"/>
                  </a:lnTo>
                  <a:lnTo>
                    <a:pt x="1136" y="76"/>
                  </a:lnTo>
                  <a:lnTo>
                    <a:pt x="1136" y="72"/>
                  </a:lnTo>
                  <a:lnTo>
                    <a:pt x="1138" y="68"/>
                  </a:lnTo>
                  <a:lnTo>
                    <a:pt x="1138" y="68"/>
                  </a:lnTo>
                  <a:lnTo>
                    <a:pt x="1136" y="68"/>
                  </a:lnTo>
                  <a:lnTo>
                    <a:pt x="1136" y="68"/>
                  </a:lnTo>
                  <a:lnTo>
                    <a:pt x="1132" y="70"/>
                  </a:lnTo>
                  <a:lnTo>
                    <a:pt x="1132" y="70"/>
                  </a:lnTo>
                  <a:lnTo>
                    <a:pt x="1126" y="70"/>
                  </a:lnTo>
                  <a:lnTo>
                    <a:pt x="1126" y="70"/>
                  </a:lnTo>
                  <a:lnTo>
                    <a:pt x="1124" y="70"/>
                  </a:lnTo>
                  <a:lnTo>
                    <a:pt x="1122" y="68"/>
                  </a:lnTo>
                  <a:lnTo>
                    <a:pt x="1122" y="68"/>
                  </a:lnTo>
                  <a:lnTo>
                    <a:pt x="1124" y="64"/>
                  </a:lnTo>
                  <a:lnTo>
                    <a:pt x="1126" y="60"/>
                  </a:lnTo>
                  <a:lnTo>
                    <a:pt x="1130" y="60"/>
                  </a:lnTo>
                  <a:lnTo>
                    <a:pt x="1132" y="56"/>
                  </a:lnTo>
                  <a:lnTo>
                    <a:pt x="1132" y="56"/>
                  </a:lnTo>
                  <a:lnTo>
                    <a:pt x="1132" y="54"/>
                  </a:lnTo>
                  <a:lnTo>
                    <a:pt x="1130" y="52"/>
                  </a:lnTo>
                  <a:lnTo>
                    <a:pt x="1128" y="50"/>
                  </a:lnTo>
                  <a:lnTo>
                    <a:pt x="1126" y="48"/>
                  </a:lnTo>
                  <a:lnTo>
                    <a:pt x="1126" y="48"/>
                  </a:lnTo>
                  <a:lnTo>
                    <a:pt x="1126" y="46"/>
                  </a:lnTo>
                  <a:lnTo>
                    <a:pt x="1126" y="44"/>
                  </a:lnTo>
                  <a:lnTo>
                    <a:pt x="1128" y="42"/>
                  </a:lnTo>
                  <a:lnTo>
                    <a:pt x="1126" y="40"/>
                  </a:lnTo>
                  <a:lnTo>
                    <a:pt x="1126" y="40"/>
                  </a:lnTo>
                  <a:lnTo>
                    <a:pt x="1122" y="38"/>
                  </a:lnTo>
                  <a:lnTo>
                    <a:pt x="1122" y="38"/>
                  </a:lnTo>
                  <a:lnTo>
                    <a:pt x="1118" y="40"/>
                  </a:lnTo>
                  <a:lnTo>
                    <a:pt x="1118" y="40"/>
                  </a:lnTo>
                  <a:lnTo>
                    <a:pt x="1114" y="42"/>
                  </a:lnTo>
                  <a:lnTo>
                    <a:pt x="1114" y="42"/>
                  </a:lnTo>
                  <a:lnTo>
                    <a:pt x="1110" y="44"/>
                  </a:lnTo>
                  <a:lnTo>
                    <a:pt x="1106" y="44"/>
                  </a:lnTo>
                  <a:lnTo>
                    <a:pt x="1106" y="44"/>
                  </a:lnTo>
                  <a:lnTo>
                    <a:pt x="1104" y="40"/>
                  </a:lnTo>
                  <a:lnTo>
                    <a:pt x="1100" y="38"/>
                  </a:lnTo>
                  <a:lnTo>
                    <a:pt x="1100" y="38"/>
                  </a:lnTo>
                  <a:lnTo>
                    <a:pt x="1096" y="36"/>
                  </a:lnTo>
                  <a:lnTo>
                    <a:pt x="1092" y="34"/>
                  </a:lnTo>
                  <a:lnTo>
                    <a:pt x="1092" y="34"/>
                  </a:lnTo>
                  <a:lnTo>
                    <a:pt x="1090" y="32"/>
                  </a:lnTo>
                  <a:lnTo>
                    <a:pt x="1092" y="30"/>
                  </a:lnTo>
                  <a:lnTo>
                    <a:pt x="1098" y="28"/>
                  </a:lnTo>
                  <a:lnTo>
                    <a:pt x="1098" y="28"/>
                  </a:lnTo>
                  <a:lnTo>
                    <a:pt x="1102" y="26"/>
                  </a:lnTo>
                  <a:lnTo>
                    <a:pt x="1104" y="22"/>
                  </a:lnTo>
                  <a:lnTo>
                    <a:pt x="1104" y="22"/>
                  </a:lnTo>
                  <a:lnTo>
                    <a:pt x="1104" y="18"/>
                  </a:lnTo>
                  <a:lnTo>
                    <a:pt x="1104" y="16"/>
                  </a:lnTo>
                  <a:lnTo>
                    <a:pt x="1104" y="14"/>
                  </a:lnTo>
                  <a:lnTo>
                    <a:pt x="1104" y="14"/>
                  </a:lnTo>
                  <a:lnTo>
                    <a:pt x="1102" y="12"/>
                  </a:lnTo>
                  <a:lnTo>
                    <a:pt x="1102" y="12"/>
                  </a:lnTo>
                  <a:lnTo>
                    <a:pt x="1100" y="14"/>
                  </a:lnTo>
                  <a:lnTo>
                    <a:pt x="1100" y="14"/>
                  </a:lnTo>
                  <a:lnTo>
                    <a:pt x="1096" y="14"/>
                  </a:lnTo>
                  <a:lnTo>
                    <a:pt x="1096" y="14"/>
                  </a:lnTo>
                  <a:lnTo>
                    <a:pt x="1096" y="14"/>
                  </a:lnTo>
                  <a:lnTo>
                    <a:pt x="1096" y="14"/>
                  </a:lnTo>
                  <a:lnTo>
                    <a:pt x="1088" y="10"/>
                  </a:lnTo>
                  <a:lnTo>
                    <a:pt x="1088" y="10"/>
                  </a:lnTo>
                  <a:lnTo>
                    <a:pt x="1084" y="10"/>
                  </a:lnTo>
                  <a:lnTo>
                    <a:pt x="1084" y="10"/>
                  </a:lnTo>
                  <a:lnTo>
                    <a:pt x="1080" y="10"/>
                  </a:lnTo>
                  <a:lnTo>
                    <a:pt x="1080" y="10"/>
                  </a:lnTo>
                  <a:lnTo>
                    <a:pt x="1078" y="10"/>
                  </a:lnTo>
                  <a:lnTo>
                    <a:pt x="1078" y="10"/>
                  </a:lnTo>
                  <a:lnTo>
                    <a:pt x="1074" y="8"/>
                  </a:lnTo>
                  <a:lnTo>
                    <a:pt x="1074" y="8"/>
                  </a:lnTo>
                  <a:lnTo>
                    <a:pt x="1070" y="6"/>
                  </a:lnTo>
                  <a:lnTo>
                    <a:pt x="1068" y="4"/>
                  </a:lnTo>
                  <a:lnTo>
                    <a:pt x="1066" y="2"/>
                  </a:lnTo>
                  <a:lnTo>
                    <a:pt x="1064" y="0"/>
                  </a:lnTo>
                  <a:lnTo>
                    <a:pt x="1064" y="0"/>
                  </a:lnTo>
                  <a:lnTo>
                    <a:pt x="1060"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212" name="Freeform 197"/>
            <p:cNvSpPr>
              <a:spLocks/>
            </p:cNvSpPr>
            <p:nvPr/>
          </p:nvSpPr>
          <p:spPr bwMode="auto">
            <a:xfrm>
              <a:off x="4454" y="1840"/>
              <a:ext cx="94" cy="50"/>
            </a:xfrm>
            <a:custGeom>
              <a:avLst/>
              <a:gdLst>
                <a:gd name="T0" fmla="*/ 68 w 94"/>
                <a:gd name="T1" fmla="*/ 8 h 50"/>
                <a:gd name="T2" fmla="*/ 68 w 94"/>
                <a:gd name="T3" fmla="*/ 8 h 50"/>
                <a:gd name="T4" fmla="*/ 70 w 94"/>
                <a:gd name="T5" fmla="*/ 8 h 50"/>
                <a:gd name="T6" fmla="*/ 70 w 94"/>
                <a:gd name="T7" fmla="*/ 8 h 50"/>
                <a:gd name="T8" fmla="*/ 80 w 94"/>
                <a:gd name="T9" fmla="*/ 4 h 50"/>
                <a:gd name="T10" fmla="*/ 86 w 94"/>
                <a:gd name="T11" fmla="*/ 2 h 50"/>
                <a:gd name="T12" fmla="*/ 90 w 94"/>
                <a:gd name="T13" fmla="*/ 0 h 50"/>
                <a:gd name="T14" fmla="*/ 90 w 94"/>
                <a:gd name="T15" fmla="*/ 0 h 50"/>
                <a:gd name="T16" fmla="*/ 94 w 94"/>
                <a:gd name="T17" fmla="*/ 2 h 50"/>
                <a:gd name="T18" fmla="*/ 94 w 94"/>
                <a:gd name="T19" fmla="*/ 2 h 50"/>
                <a:gd name="T20" fmla="*/ 94 w 94"/>
                <a:gd name="T21" fmla="*/ 4 h 50"/>
                <a:gd name="T22" fmla="*/ 94 w 94"/>
                <a:gd name="T23" fmla="*/ 8 h 50"/>
                <a:gd name="T24" fmla="*/ 90 w 94"/>
                <a:gd name="T25" fmla="*/ 14 h 50"/>
                <a:gd name="T26" fmla="*/ 82 w 94"/>
                <a:gd name="T27" fmla="*/ 18 h 50"/>
                <a:gd name="T28" fmla="*/ 76 w 94"/>
                <a:gd name="T29" fmla="*/ 20 h 50"/>
                <a:gd name="T30" fmla="*/ 76 w 94"/>
                <a:gd name="T31" fmla="*/ 20 h 50"/>
                <a:gd name="T32" fmla="*/ 76 w 94"/>
                <a:gd name="T33" fmla="*/ 20 h 50"/>
                <a:gd name="T34" fmla="*/ 76 w 94"/>
                <a:gd name="T35" fmla="*/ 20 h 50"/>
                <a:gd name="T36" fmla="*/ 70 w 94"/>
                <a:gd name="T37" fmla="*/ 20 h 50"/>
                <a:gd name="T38" fmla="*/ 70 w 94"/>
                <a:gd name="T39" fmla="*/ 20 h 50"/>
                <a:gd name="T40" fmla="*/ 62 w 94"/>
                <a:gd name="T41" fmla="*/ 18 h 50"/>
                <a:gd name="T42" fmla="*/ 62 w 94"/>
                <a:gd name="T43" fmla="*/ 18 h 50"/>
                <a:gd name="T44" fmla="*/ 58 w 94"/>
                <a:gd name="T45" fmla="*/ 18 h 50"/>
                <a:gd name="T46" fmla="*/ 58 w 94"/>
                <a:gd name="T47" fmla="*/ 18 h 50"/>
                <a:gd name="T48" fmla="*/ 54 w 94"/>
                <a:gd name="T49" fmla="*/ 20 h 50"/>
                <a:gd name="T50" fmla="*/ 54 w 94"/>
                <a:gd name="T51" fmla="*/ 22 h 50"/>
                <a:gd name="T52" fmla="*/ 50 w 94"/>
                <a:gd name="T53" fmla="*/ 28 h 50"/>
                <a:gd name="T54" fmla="*/ 50 w 94"/>
                <a:gd name="T55" fmla="*/ 28 h 50"/>
                <a:gd name="T56" fmla="*/ 44 w 94"/>
                <a:gd name="T57" fmla="*/ 36 h 50"/>
                <a:gd name="T58" fmla="*/ 34 w 94"/>
                <a:gd name="T59" fmla="*/ 40 h 50"/>
                <a:gd name="T60" fmla="*/ 34 w 94"/>
                <a:gd name="T61" fmla="*/ 40 h 50"/>
                <a:gd name="T62" fmla="*/ 24 w 94"/>
                <a:gd name="T63" fmla="*/ 44 h 50"/>
                <a:gd name="T64" fmla="*/ 12 w 94"/>
                <a:gd name="T65" fmla="*/ 48 h 50"/>
                <a:gd name="T66" fmla="*/ 12 w 94"/>
                <a:gd name="T67" fmla="*/ 48 h 50"/>
                <a:gd name="T68" fmla="*/ 4 w 94"/>
                <a:gd name="T69" fmla="*/ 50 h 50"/>
                <a:gd name="T70" fmla="*/ 4 w 94"/>
                <a:gd name="T71" fmla="*/ 50 h 50"/>
                <a:gd name="T72" fmla="*/ 0 w 94"/>
                <a:gd name="T73" fmla="*/ 48 h 50"/>
                <a:gd name="T74" fmla="*/ 0 w 94"/>
                <a:gd name="T75" fmla="*/ 46 h 50"/>
                <a:gd name="T76" fmla="*/ 0 w 94"/>
                <a:gd name="T77" fmla="*/ 44 h 50"/>
                <a:gd name="T78" fmla="*/ 4 w 94"/>
                <a:gd name="T79" fmla="*/ 40 h 50"/>
                <a:gd name="T80" fmla="*/ 4 w 94"/>
                <a:gd name="T81" fmla="*/ 40 h 50"/>
                <a:gd name="T82" fmla="*/ 14 w 94"/>
                <a:gd name="T83" fmla="*/ 36 h 50"/>
                <a:gd name="T84" fmla="*/ 24 w 94"/>
                <a:gd name="T85" fmla="*/ 32 h 50"/>
                <a:gd name="T86" fmla="*/ 24 w 94"/>
                <a:gd name="T87" fmla="*/ 32 h 50"/>
                <a:gd name="T88" fmla="*/ 34 w 94"/>
                <a:gd name="T89" fmla="*/ 28 h 50"/>
                <a:gd name="T90" fmla="*/ 40 w 94"/>
                <a:gd name="T91" fmla="*/ 26 h 50"/>
                <a:gd name="T92" fmla="*/ 42 w 94"/>
                <a:gd name="T93" fmla="*/ 22 h 50"/>
                <a:gd name="T94" fmla="*/ 42 w 94"/>
                <a:gd name="T95" fmla="*/ 22 h 50"/>
                <a:gd name="T96" fmla="*/ 44 w 94"/>
                <a:gd name="T97" fmla="*/ 18 h 50"/>
                <a:gd name="T98" fmla="*/ 44 w 94"/>
                <a:gd name="T99" fmla="*/ 14 h 50"/>
                <a:gd name="T100" fmla="*/ 44 w 94"/>
                <a:gd name="T101" fmla="*/ 10 h 50"/>
                <a:gd name="T102" fmla="*/ 50 w 94"/>
                <a:gd name="T103" fmla="*/ 6 h 50"/>
                <a:gd name="T104" fmla="*/ 50 w 94"/>
                <a:gd name="T105" fmla="*/ 6 h 50"/>
                <a:gd name="T106" fmla="*/ 54 w 94"/>
                <a:gd name="T107" fmla="*/ 6 h 50"/>
                <a:gd name="T108" fmla="*/ 54 w 94"/>
                <a:gd name="T109" fmla="*/ 6 h 50"/>
                <a:gd name="T110" fmla="*/ 62 w 94"/>
                <a:gd name="T111" fmla="*/ 6 h 50"/>
                <a:gd name="T112" fmla="*/ 62 w 94"/>
                <a:gd name="T113" fmla="*/ 6 h 50"/>
                <a:gd name="T114" fmla="*/ 68 w 94"/>
                <a:gd name="T115" fmla="*/ 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94" h="50">
                  <a:moveTo>
                    <a:pt x="68" y="8"/>
                  </a:moveTo>
                  <a:lnTo>
                    <a:pt x="68" y="8"/>
                  </a:lnTo>
                  <a:lnTo>
                    <a:pt x="70" y="8"/>
                  </a:lnTo>
                  <a:lnTo>
                    <a:pt x="70" y="8"/>
                  </a:lnTo>
                  <a:lnTo>
                    <a:pt x="80" y="4"/>
                  </a:lnTo>
                  <a:lnTo>
                    <a:pt x="86" y="2"/>
                  </a:lnTo>
                  <a:lnTo>
                    <a:pt x="90" y="0"/>
                  </a:lnTo>
                  <a:lnTo>
                    <a:pt x="90" y="0"/>
                  </a:lnTo>
                  <a:lnTo>
                    <a:pt x="94" y="2"/>
                  </a:lnTo>
                  <a:lnTo>
                    <a:pt x="94" y="2"/>
                  </a:lnTo>
                  <a:lnTo>
                    <a:pt x="94" y="4"/>
                  </a:lnTo>
                  <a:lnTo>
                    <a:pt x="94" y="8"/>
                  </a:lnTo>
                  <a:lnTo>
                    <a:pt x="90" y="14"/>
                  </a:lnTo>
                  <a:lnTo>
                    <a:pt x="82" y="18"/>
                  </a:lnTo>
                  <a:lnTo>
                    <a:pt x="76" y="20"/>
                  </a:lnTo>
                  <a:lnTo>
                    <a:pt x="76" y="20"/>
                  </a:lnTo>
                  <a:lnTo>
                    <a:pt x="76" y="20"/>
                  </a:lnTo>
                  <a:lnTo>
                    <a:pt x="76" y="20"/>
                  </a:lnTo>
                  <a:lnTo>
                    <a:pt x="70" y="20"/>
                  </a:lnTo>
                  <a:lnTo>
                    <a:pt x="70" y="20"/>
                  </a:lnTo>
                  <a:lnTo>
                    <a:pt x="62" y="18"/>
                  </a:lnTo>
                  <a:lnTo>
                    <a:pt x="62" y="18"/>
                  </a:lnTo>
                  <a:lnTo>
                    <a:pt x="58" y="18"/>
                  </a:lnTo>
                  <a:lnTo>
                    <a:pt x="58" y="18"/>
                  </a:lnTo>
                  <a:lnTo>
                    <a:pt x="54" y="20"/>
                  </a:lnTo>
                  <a:lnTo>
                    <a:pt x="54" y="22"/>
                  </a:lnTo>
                  <a:lnTo>
                    <a:pt x="50" y="28"/>
                  </a:lnTo>
                  <a:lnTo>
                    <a:pt x="50" y="28"/>
                  </a:lnTo>
                  <a:lnTo>
                    <a:pt x="44" y="36"/>
                  </a:lnTo>
                  <a:lnTo>
                    <a:pt x="34" y="40"/>
                  </a:lnTo>
                  <a:lnTo>
                    <a:pt x="34" y="40"/>
                  </a:lnTo>
                  <a:lnTo>
                    <a:pt x="24" y="44"/>
                  </a:lnTo>
                  <a:lnTo>
                    <a:pt x="12" y="48"/>
                  </a:lnTo>
                  <a:lnTo>
                    <a:pt x="12" y="48"/>
                  </a:lnTo>
                  <a:lnTo>
                    <a:pt x="4" y="50"/>
                  </a:lnTo>
                  <a:lnTo>
                    <a:pt x="4" y="50"/>
                  </a:lnTo>
                  <a:lnTo>
                    <a:pt x="0" y="48"/>
                  </a:lnTo>
                  <a:lnTo>
                    <a:pt x="0" y="46"/>
                  </a:lnTo>
                  <a:lnTo>
                    <a:pt x="0" y="44"/>
                  </a:lnTo>
                  <a:lnTo>
                    <a:pt x="4" y="40"/>
                  </a:lnTo>
                  <a:lnTo>
                    <a:pt x="4" y="40"/>
                  </a:lnTo>
                  <a:lnTo>
                    <a:pt x="14" y="36"/>
                  </a:lnTo>
                  <a:lnTo>
                    <a:pt x="24" y="32"/>
                  </a:lnTo>
                  <a:lnTo>
                    <a:pt x="24" y="32"/>
                  </a:lnTo>
                  <a:lnTo>
                    <a:pt x="34" y="28"/>
                  </a:lnTo>
                  <a:lnTo>
                    <a:pt x="40" y="26"/>
                  </a:lnTo>
                  <a:lnTo>
                    <a:pt x="42" y="22"/>
                  </a:lnTo>
                  <a:lnTo>
                    <a:pt x="42" y="22"/>
                  </a:lnTo>
                  <a:lnTo>
                    <a:pt x="44" y="18"/>
                  </a:lnTo>
                  <a:lnTo>
                    <a:pt x="44" y="14"/>
                  </a:lnTo>
                  <a:lnTo>
                    <a:pt x="44" y="10"/>
                  </a:lnTo>
                  <a:lnTo>
                    <a:pt x="50" y="6"/>
                  </a:lnTo>
                  <a:lnTo>
                    <a:pt x="50" y="6"/>
                  </a:lnTo>
                  <a:lnTo>
                    <a:pt x="54" y="6"/>
                  </a:lnTo>
                  <a:lnTo>
                    <a:pt x="54" y="6"/>
                  </a:lnTo>
                  <a:lnTo>
                    <a:pt x="62" y="6"/>
                  </a:lnTo>
                  <a:lnTo>
                    <a:pt x="62" y="6"/>
                  </a:lnTo>
                  <a:lnTo>
                    <a:pt x="68" y="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213" name="Freeform 198"/>
            <p:cNvSpPr>
              <a:spLocks/>
            </p:cNvSpPr>
            <p:nvPr/>
          </p:nvSpPr>
          <p:spPr bwMode="auto">
            <a:xfrm>
              <a:off x="4342" y="1752"/>
              <a:ext cx="152" cy="138"/>
            </a:xfrm>
            <a:custGeom>
              <a:avLst/>
              <a:gdLst>
                <a:gd name="T0" fmla="*/ 14 w 152"/>
                <a:gd name="T1" fmla="*/ 46 h 138"/>
                <a:gd name="T2" fmla="*/ 0 w 152"/>
                <a:gd name="T3" fmla="*/ 38 h 138"/>
                <a:gd name="T4" fmla="*/ 28 w 152"/>
                <a:gd name="T5" fmla="*/ 22 h 138"/>
                <a:gd name="T6" fmla="*/ 46 w 152"/>
                <a:gd name="T7" fmla="*/ 8 h 138"/>
                <a:gd name="T8" fmla="*/ 54 w 152"/>
                <a:gd name="T9" fmla="*/ 0 h 138"/>
                <a:gd name="T10" fmla="*/ 58 w 152"/>
                <a:gd name="T11" fmla="*/ 2 h 138"/>
                <a:gd name="T12" fmla="*/ 68 w 152"/>
                <a:gd name="T13" fmla="*/ 10 h 138"/>
                <a:gd name="T14" fmla="*/ 82 w 152"/>
                <a:gd name="T15" fmla="*/ 26 h 138"/>
                <a:gd name="T16" fmla="*/ 96 w 152"/>
                <a:gd name="T17" fmla="*/ 32 h 138"/>
                <a:gd name="T18" fmla="*/ 98 w 152"/>
                <a:gd name="T19" fmla="*/ 44 h 138"/>
                <a:gd name="T20" fmla="*/ 106 w 152"/>
                <a:gd name="T21" fmla="*/ 50 h 138"/>
                <a:gd name="T22" fmla="*/ 112 w 152"/>
                <a:gd name="T23" fmla="*/ 50 h 138"/>
                <a:gd name="T24" fmla="*/ 124 w 152"/>
                <a:gd name="T25" fmla="*/ 50 h 138"/>
                <a:gd name="T26" fmla="*/ 140 w 152"/>
                <a:gd name="T27" fmla="*/ 58 h 138"/>
                <a:gd name="T28" fmla="*/ 150 w 152"/>
                <a:gd name="T29" fmla="*/ 72 h 138"/>
                <a:gd name="T30" fmla="*/ 150 w 152"/>
                <a:gd name="T31" fmla="*/ 82 h 138"/>
                <a:gd name="T32" fmla="*/ 132 w 152"/>
                <a:gd name="T33" fmla="*/ 74 h 138"/>
                <a:gd name="T34" fmla="*/ 132 w 152"/>
                <a:gd name="T35" fmla="*/ 106 h 138"/>
                <a:gd name="T36" fmla="*/ 128 w 152"/>
                <a:gd name="T37" fmla="*/ 112 h 138"/>
                <a:gd name="T38" fmla="*/ 124 w 152"/>
                <a:gd name="T39" fmla="*/ 110 h 138"/>
                <a:gd name="T40" fmla="*/ 124 w 152"/>
                <a:gd name="T41" fmla="*/ 102 h 138"/>
                <a:gd name="T42" fmla="*/ 114 w 152"/>
                <a:gd name="T43" fmla="*/ 88 h 138"/>
                <a:gd name="T44" fmla="*/ 112 w 152"/>
                <a:gd name="T45" fmla="*/ 76 h 138"/>
                <a:gd name="T46" fmla="*/ 98 w 152"/>
                <a:gd name="T47" fmla="*/ 64 h 138"/>
                <a:gd name="T48" fmla="*/ 92 w 152"/>
                <a:gd name="T49" fmla="*/ 64 h 138"/>
                <a:gd name="T50" fmla="*/ 82 w 152"/>
                <a:gd name="T51" fmla="*/ 74 h 138"/>
                <a:gd name="T52" fmla="*/ 78 w 152"/>
                <a:gd name="T53" fmla="*/ 82 h 138"/>
                <a:gd name="T54" fmla="*/ 72 w 152"/>
                <a:gd name="T55" fmla="*/ 86 h 138"/>
                <a:gd name="T56" fmla="*/ 72 w 152"/>
                <a:gd name="T57" fmla="*/ 104 h 138"/>
                <a:gd name="T58" fmla="*/ 72 w 152"/>
                <a:gd name="T59" fmla="*/ 132 h 138"/>
                <a:gd name="T60" fmla="*/ 68 w 152"/>
                <a:gd name="T61" fmla="*/ 138 h 138"/>
                <a:gd name="T62" fmla="*/ 66 w 152"/>
                <a:gd name="T63" fmla="*/ 138 h 138"/>
                <a:gd name="T64" fmla="*/ 60 w 152"/>
                <a:gd name="T65" fmla="*/ 118 h 138"/>
                <a:gd name="T66" fmla="*/ 62 w 152"/>
                <a:gd name="T67" fmla="*/ 96 h 138"/>
                <a:gd name="T68" fmla="*/ 56 w 152"/>
                <a:gd name="T69" fmla="*/ 80 h 138"/>
                <a:gd name="T70" fmla="*/ 48 w 152"/>
                <a:gd name="T71" fmla="*/ 78 h 138"/>
                <a:gd name="T72" fmla="*/ 46 w 152"/>
                <a:gd name="T73" fmla="*/ 74 h 138"/>
                <a:gd name="T74" fmla="*/ 60 w 152"/>
                <a:gd name="T75" fmla="*/ 64 h 138"/>
                <a:gd name="T76" fmla="*/ 66 w 152"/>
                <a:gd name="T77" fmla="*/ 56 h 138"/>
                <a:gd name="T78" fmla="*/ 68 w 152"/>
                <a:gd name="T79" fmla="*/ 54 h 138"/>
                <a:gd name="T80" fmla="*/ 72 w 152"/>
                <a:gd name="T81" fmla="*/ 56 h 138"/>
                <a:gd name="T82" fmla="*/ 76 w 152"/>
                <a:gd name="T83" fmla="*/ 56 h 138"/>
                <a:gd name="T84" fmla="*/ 82 w 152"/>
                <a:gd name="T85" fmla="*/ 52 h 138"/>
                <a:gd name="T86" fmla="*/ 84 w 152"/>
                <a:gd name="T87" fmla="*/ 50 h 138"/>
                <a:gd name="T88" fmla="*/ 80 w 152"/>
                <a:gd name="T89" fmla="*/ 44 h 138"/>
                <a:gd name="T90" fmla="*/ 70 w 152"/>
                <a:gd name="T91" fmla="*/ 48 h 138"/>
                <a:gd name="T92" fmla="*/ 62 w 152"/>
                <a:gd name="T93" fmla="*/ 52 h 138"/>
                <a:gd name="T94" fmla="*/ 56 w 152"/>
                <a:gd name="T95" fmla="*/ 48 h 138"/>
                <a:gd name="T96" fmla="*/ 48 w 152"/>
                <a:gd name="T97" fmla="*/ 36 h 138"/>
                <a:gd name="T98" fmla="*/ 44 w 152"/>
                <a:gd name="T99" fmla="*/ 36 h 138"/>
                <a:gd name="T100" fmla="*/ 32 w 152"/>
                <a:gd name="T101" fmla="*/ 40 h 138"/>
                <a:gd name="T102" fmla="*/ 22 w 152"/>
                <a:gd name="T103" fmla="*/ 46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52" h="138">
                  <a:moveTo>
                    <a:pt x="18" y="46"/>
                  </a:moveTo>
                  <a:lnTo>
                    <a:pt x="18" y="46"/>
                  </a:lnTo>
                  <a:lnTo>
                    <a:pt x="14" y="46"/>
                  </a:lnTo>
                  <a:lnTo>
                    <a:pt x="8" y="44"/>
                  </a:lnTo>
                  <a:lnTo>
                    <a:pt x="0" y="38"/>
                  </a:lnTo>
                  <a:lnTo>
                    <a:pt x="0" y="38"/>
                  </a:lnTo>
                  <a:lnTo>
                    <a:pt x="8" y="32"/>
                  </a:lnTo>
                  <a:lnTo>
                    <a:pt x="18" y="26"/>
                  </a:lnTo>
                  <a:lnTo>
                    <a:pt x="28" y="22"/>
                  </a:lnTo>
                  <a:lnTo>
                    <a:pt x="38" y="16"/>
                  </a:lnTo>
                  <a:lnTo>
                    <a:pt x="38" y="16"/>
                  </a:lnTo>
                  <a:lnTo>
                    <a:pt x="46" y="8"/>
                  </a:lnTo>
                  <a:lnTo>
                    <a:pt x="50" y="2"/>
                  </a:lnTo>
                  <a:lnTo>
                    <a:pt x="54" y="0"/>
                  </a:lnTo>
                  <a:lnTo>
                    <a:pt x="54" y="0"/>
                  </a:lnTo>
                  <a:lnTo>
                    <a:pt x="54" y="0"/>
                  </a:lnTo>
                  <a:lnTo>
                    <a:pt x="54" y="0"/>
                  </a:lnTo>
                  <a:lnTo>
                    <a:pt x="58" y="2"/>
                  </a:lnTo>
                  <a:lnTo>
                    <a:pt x="62" y="4"/>
                  </a:lnTo>
                  <a:lnTo>
                    <a:pt x="68" y="10"/>
                  </a:lnTo>
                  <a:lnTo>
                    <a:pt x="68" y="10"/>
                  </a:lnTo>
                  <a:lnTo>
                    <a:pt x="74" y="18"/>
                  </a:lnTo>
                  <a:lnTo>
                    <a:pt x="78" y="22"/>
                  </a:lnTo>
                  <a:lnTo>
                    <a:pt x="82" y="26"/>
                  </a:lnTo>
                  <a:lnTo>
                    <a:pt x="82" y="26"/>
                  </a:lnTo>
                  <a:lnTo>
                    <a:pt x="92" y="30"/>
                  </a:lnTo>
                  <a:lnTo>
                    <a:pt x="96" y="32"/>
                  </a:lnTo>
                  <a:lnTo>
                    <a:pt x="96" y="38"/>
                  </a:lnTo>
                  <a:lnTo>
                    <a:pt x="96" y="38"/>
                  </a:lnTo>
                  <a:lnTo>
                    <a:pt x="98" y="44"/>
                  </a:lnTo>
                  <a:lnTo>
                    <a:pt x="100" y="48"/>
                  </a:lnTo>
                  <a:lnTo>
                    <a:pt x="102" y="50"/>
                  </a:lnTo>
                  <a:lnTo>
                    <a:pt x="106" y="50"/>
                  </a:lnTo>
                  <a:lnTo>
                    <a:pt x="106" y="50"/>
                  </a:lnTo>
                  <a:lnTo>
                    <a:pt x="112" y="50"/>
                  </a:lnTo>
                  <a:lnTo>
                    <a:pt x="112" y="50"/>
                  </a:lnTo>
                  <a:lnTo>
                    <a:pt x="120" y="50"/>
                  </a:lnTo>
                  <a:lnTo>
                    <a:pt x="120" y="50"/>
                  </a:lnTo>
                  <a:lnTo>
                    <a:pt x="124" y="50"/>
                  </a:lnTo>
                  <a:lnTo>
                    <a:pt x="124" y="50"/>
                  </a:lnTo>
                  <a:lnTo>
                    <a:pt x="132" y="52"/>
                  </a:lnTo>
                  <a:lnTo>
                    <a:pt x="140" y="58"/>
                  </a:lnTo>
                  <a:lnTo>
                    <a:pt x="146" y="64"/>
                  </a:lnTo>
                  <a:lnTo>
                    <a:pt x="150" y="72"/>
                  </a:lnTo>
                  <a:lnTo>
                    <a:pt x="150" y="72"/>
                  </a:lnTo>
                  <a:lnTo>
                    <a:pt x="152" y="80"/>
                  </a:lnTo>
                  <a:lnTo>
                    <a:pt x="152" y="82"/>
                  </a:lnTo>
                  <a:lnTo>
                    <a:pt x="150" y="82"/>
                  </a:lnTo>
                  <a:lnTo>
                    <a:pt x="150" y="82"/>
                  </a:lnTo>
                  <a:lnTo>
                    <a:pt x="142" y="78"/>
                  </a:lnTo>
                  <a:lnTo>
                    <a:pt x="132" y="74"/>
                  </a:lnTo>
                  <a:lnTo>
                    <a:pt x="132" y="74"/>
                  </a:lnTo>
                  <a:lnTo>
                    <a:pt x="134" y="94"/>
                  </a:lnTo>
                  <a:lnTo>
                    <a:pt x="132" y="106"/>
                  </a:lnTo>
                  <a:lnTo>
                    <a:pt x="132" y="110"/>
                  </a:lnTo>
                  <a:lnTo>
                    <a:pt x="128" y="112"/>
                  </a:lnTo>
                  <a:lnTo>
                    <a:pt x="128" y="112"/>
                  </a:lnTo>
                  <a:lnTo>
                    <a:pt x="128" y="112"/>
                  </a:lnTo>
                  <a:lnTo>
                    <a:pt x="128" y="112"/>
                  </a:lnTo>
                  <a:lnTo>
                    <a:pt x="124" y="110"/>
                  </a:lnTo>
                  <a:lnTo>
                    <a:pt x="124" y="108"/>
                  </a:lnTo>
                  <a:lnTo>
                    <a:pt x="124" y="102"/>
                  </a:lnTo>
                  <a:lnTo>
                    <a:pt x="124" y="102"/>
                  </a:lnTo>
                  <a:lnTo>
                    <a:pt x="118" y="96"/>
                  </a:lnTo>
                  <a:lnTo>
                    <a:pt x="114" y="88"/>
                  </a:lnTo>
                  <a:lnTo>
                    <a:pt x="114" y="88"/>
                  </a:lnTo>
                  <a:lnTo>
                    <a:pt x="112" y="82"/>
                  </a:lnTo>
                  <a:lnTo>
                    <a:pt x="112" y="76"/>
                  </a:lnTo>
                  <a:lnTo>
                    <a:pt x="112" y="76"/>
                  </a:lnTo>
                  <a:lnTo>
                    <a:pt x="106" y="68"/>
                  </a:lnTo>
                  <a:lnTo>
                    <a:pt x="98" y="64"/>
                  </a:lnTo>
                  <a:lnTo>
                    <a:pt x="98" y="64"/>
                  </a:lnTo>
                  <a:lnTo>
                    <a:pt x="96" y="64"/>
                  </a:lnTo>
                  <a:lnTo>
                    <a:pt x="96" y="64"/>
                  </a:lnTo>
                  <a:lnTo>
                    <a:pt x="92" y="64"/>
                  </a:lnTo>
                  <a:lnTo>
                    <a:pt x="88" y="66"/>
                  </a:lnTo>
                  <a:lnTo>
                    <a:pt x="82" y="74"/>
                  </a:lnTo>
                  <a:lnTo>
                    <a:pt x="82" y="74"/>
                  </a:lnTo>
                  <a:lnTo>
                    <a:pt x="80" y="78"/>
                  </a:lnTo>
                  <a:lnTo>
                    <a:pt x="78" y="82"/>
                  </a:lnTo>
                  <a:lnTo>
                    <a:pt x="78" y="82"/>
                  </a:lnTo>
                  <a:lnTo>
                    <a:pt x="76" y="84"/>
                  </a:lnTo>
                  <a:lnTo>
                    <a:pt x="72" y="86"/>
                  </a:lnTo>
                  <a:lnTo>
                    <a:pt x="72" y="86"/>
                  </a:lnTo>
                  <a:lnTo>
                    <a:pt x="70" y="90"/>
                  </a:lnTo>
                  <a:lnTo>
                    <a:pt x="70" y="94"/>
                  </a:lnTo>
                  <a:lnTo>
                    <a:pt x="72" y="104"/>
                  </a:lnTo>
                  <a:lnTo>
                    <a:pt x="72" y="104"/>
                  </a:lnTo>
                  <a:lnTo>
                    <a:pt x="74" y="122"/>
                  </a:lnTo>
                  <a:lnTo>
                    <a:pt x="72" y="132"/>
                  </a:lnTo>
                  <a:lnTo>
                    <a:pt x="72" y="136"/>
                  </a:lnTo>
                  <a:lnTo>
                    <a:pt x="68" y="138"/>
                  </a:lnTo>
                  <a:lnTo>
                    <a:pt x="68" y="138"/>
                  </a:lnTo>
                  <a:lnTo>
                    <a:pt x="68" y="138"/>
                  </a:lnTo>
                  <a:lnTo>
                    <a:pt x="68" y="138"/>
                  </a:lnTo>
                  <a:lnTo>
                    <a:pt x="66" y="138"/>
                  </a:lnTo>
                  <a:lnTo>
                    <a:pt x="64" y="136"/>
                  </a:lnTo>
                  <a:lnTo>
                    <a:pt x="62" y="130"/>
                  </a:lnTo>
                  <a:lnTo>
                    <a:pt x="60" y="118"/>
                  </a:lnTo>
                  <a:lnTo>
                    <a:pt x="60" y="118"/>
                  </a:lnTo>
                  <a:lnTo>
                    <a:pt x="60" y="108"/>
                  </a:lnTo>
                  <a:lnTo>
                    <a:pt x="62" y="96"/>
                  </a:lnTo>
                  <a:lnTo>
                    <a:pt x="62" y="96"/>
                  </a:lnTo>
                  <a:lnTo>
                    <a:pt x="60" y="88"/>
                  </a:lnTo>
                  <a:lnTo>
                    <a:pt x="56" y="80"/>
                  </a:lnTo>
                  <a:lnTo>
                    <a:pt x="56" y="80"/>
                  </a:lnTo>
                  <a:lnTo>
                    <a:pt x="52" y="80"/>
                  </a:lnTo>
                  <a:lnTo>
                    <a:pt x="48" y="78"/>
                  </a:lnTo>
                  <a:lnTo>
                    <a:pt x="46" y="76"/>
                  </a:lnTo>
                  <a:lnTo>
                    <a:pt x="46" y="74"/>
                  </a:lnTo>
                  <a:lnTo>
                    <a:pt x="46" y="74"/>
                  </a:lnTo>
                  <a:lnTo>
                    <a:pt x="48" y="70"/>
                  </a:lnTo>
                  <a:lnTo>
                    <a:pt x="52" y="68"/>
                  </a:lnTo>
                  <a:lnTo>
                    <a:pt x="60" y="64"/>
                  </a:lnTo>
                  <a:lnTo>
                    <a:pt x="60" y="64"/>
                  </a:lnTo>
                  <a:lnTo>
                    <a:pt x="64" y="58"/>
                  </a:lnTo>
                  <a:lnTo>
                    <a:pt x="66" y="56"/>
                  </a:lnTo>
                  <a:lnTo>
                    <a:pt x="68" y="54"/>
                  </a:lnTo>
                  <a:lnTo>
                    <a:pt x="68" y="54"/>
                  </a:lnTo>
                  <a:lnTo>
                    <a:pt x="68" y="54"/>
                  </a:lnTo>
                  <a:lnTo>
                    <a:pt x="68" y="54"/>
                  </a:lnTo>
                  <a:lnTo>
                    <a:pt x="72" y="56"/>
                  </a:lnTo>
                  <a:lnTo>
                    <a:pt x="72" y="56"/>
                  </a:lnTo>
                  <a:lnTo>
                    <a:pt x="76" y="56"/>
                  </a:lnTo>
                  <a:lnTo>
                    <a:pt x="76" y="56"/>
                  </a:lnTo>
                  <a:lnTo>
                    <a:pt x="76" y="56"/>
                  </a:lnTo>
                  <a:lnTo>
                    <a:pt x="76" y="56"/>
                  </a:lnTo>
                  <a:lnTo>
                    <a:pt x="80" y="54"/>
                  </a:lnTo>
                  <a:lnTo>
                    <a:pt x="82" y="52"/>
                  </a:lnTo>
                  <a:lnTo>
                    <a:pt x="82" y="50"/>
                  </a:lnTo>
                  <a:lnTo>
                    <a:pt x="82" y="46"/>
                  </a:lnTo>
                  <a:lnTo>
                    <a:pt x="84" y="50"/>
                  </a:lnTo>
                  <a:lnTo>
                    <a:pt x="84" y="50"/>
                  </a:lnTo>
                  <a:lnTo>
                    <a:pt x="82" y="46"/>
                  </a:lnTo>
                  <a:lnTo>
                    <a:pt x="80" y="44"/>
                  </a:lnTo>
                  <a:lnTo>
                    <a:pt x="80" y="44"/>
                  </a:lnTo>
                  <a:lnTo>
                    <a:pt x="76" y="46"/>
                  </a:lnTo>
                  <a:lnTo>
                    <a:pt x="70" y="48"/>
                  </a:lnTo>
                  <a:lnTo>
                    <a:pt x="62" y="52"/>
                  </a:lnTo>
                  <a:lnTo>
                    <a:pt x="62" y="52"/>
                  </a:lnTo>
                  <a:lnTo>
                    <a:pt x="62" y="52"/>
                  </a:lnTo>
                  <a:lnTo>
                    <a:pt x="62" y="52"/>
                  </a:lnTo>
                  <a:lnTo>
                    <a:pt x="58" y="50"/>
                  </a:lnTo>
                  <a:lnTo>
                    <a:pt x="56" y="48"/>
                  </a:lnTo>
                  <a:lnTo>
                    <a:pt x="54" y="44"/>
                  </a:lnTo>
                  <a:lnTo>
                    <a:pt x="50" y="38"/>
                  </a:lnTo>
                  <a:lnTo>
                    <a:pt x="48" y="36"/>
                  </a:lnTo>
                  <a:lnTo>
                    <a:pt x="44" y="36"/>
                  </a:lnTo>
                  <a:lnTo>
                    <a:pt x="44" y="36"/>
                  </a:lnTo>
                  <a:lnTo>
                    <a:pt x="44" y="36"/>
                  </a:lnTo>
                  <a:lnTo>
                    <a:pt x="44" y="36"/>
                  </a:lnTo>
                  <a:lnTo>
                    <a:pt x="38" y="36"/>
                  </a:lnTo>
                  <a:lnTo>
                    <a:pt x="32" y="40"/>
                  </a:lnTo>
                  <a:lnTo>
                    <a:pt x="28" y="44"/>
                  </a:lnTo>
                  <a:lnTo>
                    <a:pt x="22" y="46"/>
                  </a:lnTo>
                  <a:lnTo>
                    <a:pt x="22" y="46"/>
                  </a:lnTo>
                  <a:lnTo>
                    <a:pt x="18" y="4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214" name="Freeform 199"/>
            <p:cNvSpPr>
              <a:spLocks/>
            </p:cNvSpPr>
            <p:nvPr/>
          </p:nvSpPr>
          <p:spPr bwMode="auto">
            <a:xfrm>
              <a:off x="4380" y="1732"/>
              <a:ext cx="10" cy="14"/>
            </a:xfrm>
            <a:custGeom>
              <a:avLst/>
              <a:gdLst>
                <a:gd name="T0" fmla="*/ 6 w 10"/>
                <a:gd name="T1" fmla="*/ 14 h 14"/>
                <a:gd name="T2" fmla="*/ 6 w 10"/>
                <a:gd name="T3" fmla="*/ 14 h 14"/>
                <a:gd name="T4" fmla="*/ 2 w 10"/>
                <a:gd name="T5" fmla="*/ 12 h 14"/>
                <a:gd name="T6" fmla="*/ 0 w 10"/>
                <a:gd name="T7" fmla="*/ 8 h 14"/>
                <a:gd name="T8" fmla="*/ 0 w 10"/>
                <a:gd name="T9" fmla="*/ 4 h 14"/>
                <a:gd name="T10" fmla="*/ 2 w 10"/>
                <a:gd name="T11" fmla="*/ 2 h 14"/>
                <a:gd name="T12" fmla="*/ 2 w 10"/>
                <a:gd name="T13" fmla="*/ 2 h 14"/>
                <a:gd name="T14" fmla="*/ 6 w 10"/>
                <a:gd name="T15" fmla="*/ 0 h 14"/>
                <a:gd name="T16" fmla="*/ 6 w 10"/>
                <a:gd name="T17" fmla="*/ 0 h 14"/>
                <a:gd name="T18" fmla="*/ 10 w 10"/>
                <a:gd name="T19" fmla="*/ 2 h 14"/>
                <a:gd name="T20" fmla="*/ 10 w 10"/>
                <a:gd name="T21" fmla="*/ 8 h 14"/>
                <a:gd name="T22" fmla="*/ 10 w 10"/>
                <a:gd name="T23" fmla="*/ 12 h 14"/>
                <a:gd name="T24" fmla="*/ 8 w 10"/>
                <a:gd name="T25" fmla="*/ 14 h 14"/>
                <a:gd name="T26" fmla="*/ 6 w 10"/>
                <a:gd name="T27" fmla="*/ 14 h 14"/>
                <a:gd name="T28" fmla="*/ 6 w 10"/>
                <a:gd name="T29" fmla="*/ 14 h 14"/>
                <a:gd name="T30" fmla="*/ 6 w 10"/>
                <a:gd name="T31"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 h="14">
                  <a:moveTo>
                    <a:pt x="6" y="14"/>
                  </a:moveTo>
                  <a:lnTo>
                    <a:pt x="6" y="14"/>
                  </a:lnTo>
                  <a:lnTo>
                    <a:pt x="2" y="12"/>
                  </a:lnTo>
                  <a:lnTo>
                    <a:pt x="0" y="8"/>
                  </a:lnTo>
                  <a:lnTo>
                    <a:pt x="0" y="4"/>
                  </a:lnTo>
                  <a:lnTo>
                    <a:pt x="2" y="2"/>
                  </a:lnTo>
                  <a:lnTo>
                    <a:pt x="2" y="2"/>
                  </a:lnTo>
                  <a:lnTo>
                    <a:pt x="6" y="0"/>
                  </a:lnTo>
                  <a:lnTo>
                    <a:pt x="6" y="0"/>
                  </a:lnTo>
                  <a:lnTo>
                    <a:pt x="10" y="2"/>
                  </a:lnTo>
                  <a:lnTo>
                    <a:pt x="10" y="8"/>
                  </a:lnTo>
                  <a:lnTo>
                    <a:pt x="10" y="12"/>
                  </a:lnTo>
                  <a:lnTo>
                    <a:pt x="8" y="14"/>
                  </a:lnTo>
                  <a:lnTo>
                    <a:pt x="6" y="14"/>
                  </a:lnTo>
                  <a:lnTo>
                    <a:pt x="6" y="14"/>
                  </a:lnTo>
                  <a:lnTo>
                    <a:pt x="6" y="1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215" name="Freeform 200"/>
            <p:cNvSpPr>
              <a:spLocks/>
            </p:cNvSpPr>
            <p:nvPr/>
          </p:nvSpPr>
          <p:spPr bwMode="auto">
            <a:xfrm>
              <a:off x="4226" y="1666"/>
              <a:ext cx="90" cy="94"/>
            </a:xfrm>
            <a:custGeom>
              <a:avLst/>
              <a:gdLst>
                <a:gd name="T0" fmla="*/ 18 w 90"/>
                <a:gd name="T1" fmla="*/ 8 h 94"/>
                <a:gd name="T2" fmla="*/ 28 w 90"/>
                <a:gd name="T3" fmla="*/ 8 h 94"/>
                <a:gd name="T4" fmla="*/ 32 w 90"/>
                <a:gd name="T5" fmla="*/ 2 h 94"/>
                <a:gd name="T6" fmla="*/ 34 w 90"/>
                <a:gd name="T7" fmla="*/ 0 h 94"/>
                <a:gd name="T8" fmla="*/ 40 w 90"/>
                <a:gd name="T9" fmla="*/ 2 h 94"/>
                <a:gd name="T10" fmla="*/ 44 w 90"/>
                <a:gd name="T11" fmla="*/ 6 h 94"/>
                <a:gd name="T12" fmla="*/ 48 w 90"/>
                <a:gd name="T13" fmla="*/ 24 h 94"/>
                <a:gd name="T14" fmla="*/ 50 w 90"/>
                <a:gd name="T15" fmla="*/ 32 h 94"/>
                <a:gd name="T16" fmla="*/ 52 w 90"/>
                <a:gd name="T17" fmla="*/ 40 h 94"/>
                <a:gd name="T18" fmla="*/ 60 w 90"/>
                <a:gd name="T19" fmla="*/ 52 h 94"/>
                <a:gd name="T20" fmla="*/ 62 w 90"/>
                <a:gd name="T21" fmla="*/ 58 h 94"/>
                <a:gd name="T22" fmla="*/ 64 w 90"/>
                <a:gd name="T23" fmla="*/ 62 h 94"/>
                <a:gd name="T24" fmla="*/ 76 w 90"/>
                <a:gd name="T25" fmla="*/ 70 h 94"/>
                <a:gd name="T26" fmla="*/ 80 w 90"/>
                <a:gd name="T27" fmla="*/ 70 h 94"/>
                <a:gd name="T28" fmla="*/ 84 w 90"/>
                <a:gd name="T29" fmla="*/ 70 h 94"/>
                <a:gd name="T30" fmla="*/ 88 w 90"/>
                <a:gd name="T31" fmla="*/ 70 h 94"/>
                <a:gd name="T32" fmla="*/ 90 w 90"/>
                <a:gd name="T33" fmla="*/ 78 h 94"/>
                <a:gd name="T34" fmla="*/ 88 w 90"/>
                <a:gd name="T35" fmla="*/ 92 h 94"/>
                <a:gd name="T36" fmla="*/ 82 w 90"/>
                <a:gd name="T37" fmla="*/ 94 h 94"/>
                <a:gd name="T38" fmla="*/ 80 w 90"/>
                <a:gd name="T39" fmla="*/ 94 h 94"/>
                <a:gd name="T40" fmla="*/ 80 w 90"/>
                <a:gd name="T41" fmla="*/ 86 h 94"/>
                <a:gd name="T42" fmla="*/ 78 w 90"/>
                <a:gd name="T43" fmla="*/ 78 h 94"/>
                <a:gd name="T44" fmla="*/ 70 w 90"/>
                <a:gd name="T45" fmla="*/ 74 h 94"/>
                <a:gd name="T46" fmla="*/ 64 w 90"/>
                <a:gd name="T47" fmla="*/ 70 h 94"/>
                <a:gd name="T48" fmla="*/ 48 w 90"/>
                <a:gd name="T49" fmla="*/ 42 h 94"/>
                <a:gd name="T50" fmla="*/ 40 w 90"/>
                <a:gd name="T51" fmla="*/ 28 h 94"/>
                <a:gd name="T52" fmla="*/ 30 w 90"/>
                <a:gd name="T53" fmla="*/ 18 h 94"/>
                <a:gd name="T54" fmla="*/ 26 w 90"/>
                <a:gd name="T55" fmla="*/ 18 h 94"/>
                <a:gd name="T56" fmla="*/ 22 w 90"/>
                <a:gd name="T57" fmla="*/ 18 h 94"/>
                <a:gd name="T58" fmla="*/ 22 w 90"/>
                <a:gd name="T59" fmla="*/ 26 h 94"/>
                <a:gd name="T60" fmla="*/ 32 w 90"/>
                <a:gd name="T61" fmla="*/ 44 h 94"/>
                <a:gd name="T62" fmla="*/ 30 w 90"/>
                <a:gd name="T63" fmla="*/ 52 h 94"/>
                <a:gd name="T64" fmla="*/ 26 w 90"/>
                <a:gd name="T65" fmla="*/ 46 h 94"/>
                <a:gd name="T66" fmla="*/ 16 w 90"/>
                <a:gd name="T67" fmla="*/ 28 h 94"/>
                <a:gd name="T68" fmla="*/ 12 w 90"/>
                <a:gd name="T69" fmla="*/ 24 h 94"/>
                <a:gd name="T70" fmla="*/ 2 w 90"/>
                <a:gd name="T71" fmla="*/ 16 h 94"/>
                <a:gd name="T72" fmla="*/ 0 w 90"/>
                <a:gd name="T73" fmla="*/ 12 h 94"/>
                <a:gd name="T74" fmla="*/ 4 w 90"/>
                <a:gd name="T75" fmla="*/ 10 h 94"/>
                <a:gd name="T76" fmla="*/ 14 w 90"/>
                <a:gd name="T77" fmla="*/ 8 h 94"/>
                <a:gd name="T78" fmla="*/ 16 w 90"/>
                <a:gd name="T79" fmla="*/ 8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90" h="94">
                  <a:moveTo>
                    <a:pt x="18" y="8"/>
                  </a:moveTo>
                  <a:lnTo>
                    <a:pt x="18" y="8"/>
                  </a:lnTo>
                  <a:lnTo>
                    <a:pt x="24" y="8"/>
                  </a:lnTo>
                  <a:lnTo>
                    <a:pt x="28" y="8"/>
                  </a:lnTo>
                  <a:lnTo>
                    <a:pt x="28" y="8"/>
                  </a:lnTo>
                  <a:lnTo>
                    <a:pt x="32" y="2"/>
                  </a:lnTo>
                  <a:lnTo>
                    <a:pt x="32" y="0"/>
                  </a:lnTo>
                  <a:lnTo>
                    <a:pt x="34" y="0"/>
                  </a:lnTo>
                  <a:lnTo>
                    <a:pt x="34" y="0"/>
                  </a:lnTo>
                  <a:lnTo>
                    <a:pt x="40" y="2"/>
                  </a:lnTo>
                  <a:lnTo>
                    <a:pt x="40" y="2"/>
                  </a:lnTo>
                  <a:lnTo>
                    <a:pt x="44" y="6"/>
                  </a:lnTo>
                  <a:lnTo>
                    <a:pt x="46" y="12"/>
                  </a:lnTo>
                  <a:lnTo>
                    <a:pt x="48" y="24"/>
                  </a:lnTo>
                  <a:lnTo>
                    <a:pt x="48" y="24"/>
                  </a:lnTo>
                  <a:lnTo>
                    <a:pt x="50" y="32"/>
                  </a:lnTo>
                  <a:lnTo>
                    <a:pt x="52" y="40"/>
                  </a:lnTo>
                  <a:lnTo>
                    <a:pt x="52" y="40"/>
                  </a:lnTo>
                  <a:lnTo>
                    <a:pt x="56" y="46"/>
                  </a:lnTo>
                  <a:lnTo>
                    <a:pt x="60" y="52"/>
                  </a:lnTo>
                  <a:lnTo>
                    <a:pt x="60" y="52"/>
                  </a:lnTo>
                  <a:lnTo>
                    <a:pt x="62" y="58"/>
                  </a:lnTo>
                  <a:lnTo>
                    <a:pt x="64" y="62"/>
                  </a:lnTo>
                  <a:lnTo>
                    <a:pt x="64" y="62"/>
                  </a:lnTo>
                  <a:lnTo>
                    <a:pt x="70" y="68"/>
                  </a:lnTo>
                  <a:lnTo>
                    <a:pt x="76" y="70"/>
                  </a:lnTo>
                  <a:lnTo>
                    <a:pt x="76" y="70"/>
                  </a:lnTo>
                  <a:lnTo>
                    <a:pt x="80" y="70"/>
                  </a:lnTo>
                  <a:lnTo>
                    <a:pt x="80" y="70"/>
                  </a:lnTo>
                  <a:lnTo>
                    <a:pt x="84" y="70"/>
                  </a:lnTo>
                  <a:lnTo>
                    <a:pt x="84" y="70"/>
                  </a:lnTo>
                  <a:lnTo>
                    <a:pt x="88" y="70"/>
                  </a:lnTo>
                  <a:lnTo>
                    <a:pt x="88" y="70"/>
                  </a:lnTo>
                  <a:lnTo>
                    <a:pt x="90" y="78"/>
                  </a:lnTo>
                  <a:lnTo>
                    <a:pt x="90" y="86"/>
                  </a:lnTo>
                  <a:lnTo>
                    <a:pt x="88" y="92"/>
                  </a:lnTo>
                  <a:lnTo>
                    <a:pt x="86" y="94"/>
                  </a:lnTo>
                  <a:lnTo>
                    <a:pt x="82" y="94"/>
                  </a:lnTo>
                  <a:lnTo>
                    <a:pt x="82" y="94"/>
                  </a:lnTo>
                  <a:lnTo>
                    <a:pt x="80" y="94"/>
                  </a:lnTo>
                  <a:lnTo>
                    <a:pt x="80" y="94"/>
                  </a:lnTo>
                  <a:lnTo>
                    <a:pt x="80" y="86"/>
                  </a:lnTo>
                  <a:lnTo>
                    <a:pt x="80" y="82"/>
                  </a:lnTo>
                  <a:lnTo>
                    <a:pt x="78" y="78"/>
                  </a:lnTo>
                  <a:lnTo>
                    <a:pt x="78" y="78"/>
                  </a:lnTo>
                  <a:lnTo>
                    <a:pt x="70" y="74"/>
                  </a:lnTo>
                  <a:lnTo>
                    <a:pt x="64" y="70"/>
                  </a:lnTo>
                  <a:lnTo>
                    <a:pt x="64" y="70"/>
                  </a:lnTo>
                  <a:lnTo>
                    <a:pt x="56" y="58"/>
                  </a:lnTo>
                  <a:lnTo>
                    <a:pt x="48" y="42"/>
                  </a:lnTo>
                  <a:lnTo>
                    <a:pt x="48" y="42"/>
                  </a:lnTo>
                  <a:lnTo>
                    <a:pt x="40" y="28"/>
                  </a:lnTo>
                  <a:lnTo>
                    <a:pt x="32" y="20"/>
                  </a:lnTo>
                  <a:lnTo>
                    <a:pt x="30" y="18"/>
                  </a:lnTo>
                  <a:lnTo>
                    <a:pt x="26" y="18"/>
                  </a:lnTo>
                  <a:lnTo>
                    <a:pt x="26" y="18"/>
                  </a:lnTo>
                  <a:lnTo>
                    <a:pt x="22" y="18"/>
                  </a:lnTo>
                  <a:lnTo>
                    <a:pt x="22" y="18"/>
                  </a:lnTo>
                  <a:lnTo>
                    <a:pt x="22" y="22"/>
                  </a:lnTo>
                  <a:lnTo>
                    <a:pt x="22" y="26"/>
                  </a:lnTo>
                  <a:lnTo>
                    <a:pt x="28" y="36"/>
                  </a:lnTo>
                  <a:lnTo>
                    <a:pt x="32" y="44"/>
                  </a:lnTo>
                  <a:lnTo>
                    <a:pt x="32" y="48"/>
                  </a:lnTo>
                  <a:lnTo>
                    <a:pt x="30" y="52"/>
                  </a:lnTo>
                  <a:lnTo>
                    <a:pt x="30" y="52"/>
                  </a:lnTo>
                  <a:lnTo>
                    <a:pt x="26" y="46"/>
                  </a:lnTo>
                  <a:lnTo>
                    <a:pt x="22" y="40"/>
                  </a:lnTo>
                  <a:lnTo>
                    <a:pt x="16" y="28"/>
                  </a:lnTo>
                  <a:lnTo>
                    <a:pt x="16" y="28"/>
                  </a:lnTo>
                  <a:lnTo>
                    <a:pt x="12" y="24"/>
                  </a:lnTo>
                  <a:lnTo>
                    <a:pt x="6" y="20"/>
                  </a:lnTo>
                  <a:lnTo>
                    <a:pt x="2" y="16"/>
                  </a:lnTo>
                  <a:lnTo>
                    <a:pt x="0" y="12"/>
                  </a:lnTo>
                  <a:lnTo>
                    <a:pt x="0" y="12"/>
                  </a:lnTo>
                  <a:lnTo>
                    <a:pt x="0" y="10"/>
                  </a:lnTo>
                  <a:lnTo>
                    <a:pt x="4" y="10"/>
                  </a:lnTo>
                  <a:lnTo>
                    <a:pt x="14" y="8"/>
                  </a:lnTo>
                  <a:lnTo>
                    <a:pt x="14" y="8"/>
                  </a:lnTo>
                  <a:lnTo>
                    <a:pt x="16" y="8"/>
                  </a:lnTo>
                  <a:lnTo>
                    <a:pt x="16" y="8"/>
                  </a:lnTo>
                  <a:lnTo>
                    <a:pt x="18" y="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216" name="Freeform 201"/>
            <p:cNvSpPr>
              <a:spLocks/>
            </p:cNvSpPr>
            <p:nvPr/>
          </p:nvSpPr>
          <p:spPr bwMode="auto">
            <a:xfrm>
              <a:off x="4128" y="1608"/>
              <a:ext cx="24" cy="28"/>
            </a:xfrm>
            <a:custGeom>
              <a:avLst/>
              <a:gdLst>
                <a:gd name="T0" fmla="*/ 14 w 24"/>
                <a:gd name="T1" fmla="*/ 28 h 28"/>
                <a:gd name="T2" fmla="*/ 14 w 24"/>
                <a:gd name="T3" fmla="*/ 28 h 28"/>
                <a:gd name="T4" fmla="*/ 10 w 24"/>
                <a:gd name="T5" fmla="*/ 26 h 28"/>
                <a:gd name="T6" fmla="*/ 10 w 24"/>
                <a:gd name="T7" fmla="*/ 26 h 28"/>
                <a:gd name="T8" fmla="*/ 6 w 24"/>
                <a:gd name="T9" fmla="*/ 22 h 28"/>
                <a:gd name="T10" fmla="*/ 2 w 24"/>
                <a:gd name="T11" fmla="*/ 16 h 28"/>
                <a:gd name="T12" fmla="*/ 0 w 24"/>
                <a:gd name="T13" fmla="*/ 6 h 28"/>
                <a:gd name="T14" fmla="*/ 0 w 24"/>
                <a:gd name="T15" fmla="*/ 6 h 28"/>
                <a:gd name="T16" fmla="*/ 2 w 24"/>
                <a:gd name="T17" fmla="*/ 2 h 28"/>
                <a:gd name="T18" fmla="*/ 4 w 24"/>
                <a:gd name="T19" fmla="*/ 0 h 28"/>
                <a:gd name="T20" fmla="*/ 4 w 24"/>
                <a:gd name="T21" fmla="*/ 0 h 28"/>
                <a:gd name="T22" fmla="*/ 4 w 24"/>
                <a:gd name="T23" fmla="*/ 0 h 28"/>
                <a:gd name="T24" fmla="*/ 4 w 24"/>
                <a:gd name="T25" fmla="*/ 0 h 28"/>
                <a:gd name="T26" fmla="*/ 8 w 24"/>
                <a:gd name="T27" fmla="*/ 2 h 28"/>
                <a:gd name="T28" fmla="*/ 10 w 24"/>
                <a:gd name="T29" fmla="*/ 4 h 28"/>
                <a:gd name="T30" fmla="*/ 12 w 24"/>
                <a:gd name="T31" fmla="*/ 12 h 28"/>
                <a:gd name="T32" fmla="*/ 12 w 24"/>
                <a:gd name="T33" fmla="*/ 12 h 28"/>
                <a:gd name="T34" fmla="*/ 14 w 24"/>
                <a:gd name="T35" fmla="*/ 14 h 28"/>
                <a:gd name="T36" fmla="*/ 18 w 24"/>
                <a:gd name="T37" fmla="*/ 16 h 28"/>
                <a:gd name="T38" fmla="*/ 22 w 24"/>
                <a:gd name="T39" fmla="*/ 18 h 28"/>
                <a:gd name="T40" fmla="*/ 24 w 24"/>
                <a:gd name="T41" fmla="*/ 22 h 28"/>
                <a:gd name="T42" fmla="*/ 24 w 24"/>
                <a:gd name="T43" fmla="*/ 22 h 28"/>
                <a:gd name="T44" fmla="*/ 24 w 24"/>
                <a:gd name="T45" fmla="*/ 24 h 28"/>
                <a:gd name="T46" fmla="*/ 22 w 24"/>
                <a:gd name="T47" fmla="*/ 26 h 28"/>
                <a:gd name="T48" fmla="*/ 14 w 24"/>
                <a:gd name="T49"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4" h="28">
                  <a:moveTo>
                    <a:pt x="14" y="28"/>
                  </a:moveTo>
                  <a:lnTo>
                    <a:pt x="14" y="28"/>
                  </a:lnTo>
                  <a:lnTo>
                    <a:pt x="10" y="26"/>
                  </a:lnTo>
                  <a:lnTo>
                    <a:pt x="10" y="26"/>
                  </a:lnTo>
                  <a:lnTo>
                    <a:pt x="6" y="22"/>
                  </a:lnTo>
                  <a:lnTo>
                    <a:pt x="2" y="16"/>
                  </a:lnTo>
                  <a:lnTo>
                    <a:pt x="0" y="6"/>
                  </a:lnTo>
                  <a:lnTo>
                    <a:pt x="0" y="6"/>
                  </a:lnTo>
                  <a:lnTo>
                    <a:pt x="2" y="2"/>
                  </a:lnTo>
                  <a:lnTo>
                    <a:pt x="4" y="0"/>
                  </a:lnTo>
                  <a:lnTo>
                    <a:pt x="4" y="0"/>
                  </a:lnTo>
                  <a:lnTo>
                    <a:pt x="4" y="0"/>
                  </a:lnTo>
                  <a:lnTo>
                    <a:pt x="4" y="0"/>
                  </a:lnTo>
                  <a:lnTo>
                    <a:pt x="8" y="2"/>
                  </a:lnTo>
                  <a:lnTo>
                    <a:pt x="10" y="4"/>
                  </a:lnTo>
                  <a:lnTo>
                    <a:pt x="12" y="12"/>
                  </a:lnTo>
                  <a:lnTo>
                    <a:pt x="12" y="12"/>
                  </a:lnTo>
                  <a:lnTo>
                    <a:pt x="14" y="14"/>
                  </a:lnTo>
                  <a:lnTo>
                    <a:pt x="18" y="16"/>
                  </a:lnTo>
                  <a:lnTo>
                    <a:pt x="22" y="18"/>
                  </a:lnTo>
                  <a:lnTo>
                    <a:pt x="24" y="22"/>
                  </a:lnTo>
                  <a:lnTo>
                    <a:pt x="24" y="22"/>
                  </a:lnTo>
                  <a:lnTo>
                    <a:pt x="24" y="24"/>
                  </a:lnTo>
                  <a:lnTo>
                    <a:pt x="22" y="26"/>
                  </a:lnTo>
                  <a:lnTo>
                    <a:pt x="14" y="2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217" name="Freeform 202"/>
            <p:cNvSpPr>
              <a:spLocks/>
            </p:cNvSpPr>
            <p:nvPr/>
          </p:nvSpPr>
          <p:spPr bwMode="auto">
            <a:xfrm>
              <a:off x="4144" y="1590"/>
              <a:ext cx="20" cy="16"/>
            </a:xfrm>
            <a:custGeom>
              <a:avLst/>
              <a:gdLst>
                <a:gd name="T0" fmla="*/ 6 w 20"/>
                <a:gd name="T1" fmla="*/ 16 h 16"/>
                <a:gd name="T2" fmla="*/ 6 w 20"/>
                <a:gd name="T3" fmla="*/ 16 h 16"/>
                <a:gd name="T4" fmla="*/ 2 w 20"/>
                <a:gd name="T5" fmla="*/ 14 h 16"/>
                <a:gd name="T6" fmla="*/ 0 w 20"/>
                <a:gd name="T7" fmla="*/ 10 h 16"/>
                <a:gd name="T8" fmla="*/ 0 w 20"/>
                <a:gd name="T9" fmla="*/ 10 h 16"/>
                <a:gd name="T10" fmla="*/ 0 w 20"/>
                <a:gd name="T11" fmla="*/ 8 h 16"/>
                <a:gd name="T12" fmla="*/ 6 w 20"/>
                <a:gd name="T13" fmla="*/ 4 h 16"/>
                <a:gd name="T14" fmla="*/ 12 w 20"/>
                <a:gd name="T15" fmla="*/ 0 h 16"/>
                <a:gd name="T16" fmla="*/ 16 w 20"/>
                <a:gd name="T17" fmla="*/ 0 h 16"/>
                <a:gd name="T18" fmla="*/ 16 w 20"/>
                <a:gd name="T19" fmla="*/ 0 h 16"/>
                <a:gd name="T20" fmla="*/ 18 w 20"/>
                <a:gd name="T21" fmla="*/ 0 h 16"/>
                <a:gd name="T22" fmla="*/ 18 w 20"/>
                <a:gd name="T23" fmla="*/ 0 h 16"/>
                <a:gd name="T24" fmla="*/ 20 w 20"/>
                <a:gd name="T25" fmla="*/ 2 h 16"/>
                <a:gd name="T26" fmla="*/ 20 w 20"/>
                <a:gd name="T27" fmla="*/ 4 h 16"/>
                <a:gd name="T28" fmla="*/ 18 w 20"/>
                <a:gd name="T29" fmla="*/ 10 h 16"/>
                <a:gd name="T30" fmla="*/ 12 w 20"/>
                <a:gd name="T31" fmla="*/ 14 h 16"/>
                <a:gd name="T32" fmla="*/ 6 w 20"/>
                <a:gd name="T33"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 h="16">
                  <a:moveTo>
                    <a:pt x="6" y="16"/>
                  </a:moveTo>
                  <a:lnTo>
                    <a:pt x="6" y="16"/>
                  </a:lnTo>
                  <a:lnTo>
                    <a:pt x="2" y="14"/>
                  </a:lnTo>
                  <a:lnTo>
                    <a:pt x="0" y="10"/>
                  </a:lnTo>
                  <a:lnTo>
                    <a:pt x="0" y="10"/>
                  </a:lnTo>
                  <a:lnTo>
                    <a:pt x="0" y="8"/>
                  </a:lnTo>
                  <a:lnTo>
                    <a:pt x="6" y="4"/>
                  </a:lnTo>
                  <a:lnTo>
                    <a:pt x="12" y="0"/>
                  </a:lnTo>
                  <a:lnTo>
                    <a:pt x="16" y="0"/>
                  </a:lnTo>
                  <a:lnTo>
                    <a:pt x="16" y="0"/>
                  </a:lnTo>
                  <a:lnTo>
                    <a:pt x="18" y="0"/>
                  </a:lnTo>
                  <a:lnTo>
                    <a:pt x="18" y="0"/>
                  </a:lnTo>
                  <a:lnTo>
                    <a:pt x="20" y="2"/>
                  </a:lnTo>
                  <a:lnTo>
                    <a:pt x="20" y="4"/>
                  </a:lnTo>
                  <a:lnTo>
                    <a:pt x="18" y="10"/>
                  </a:lnTo>
                  <a:lnTo>
                    <a:pt x="12" y="14"/>
                  </a:lnTo>
                  <a:lnTo>
                    <a:pt x="6" y="1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218" name="Freeform 203"/>
            <p:cNvSpPr>
              <a:spLocks/>
            </p:cNvSpPr>
            <p:nvPr/>
          </p:nvSpPr>
          <p:spPr bwMode="auto">
            <a:xfrm>
              <a:off x="4230" y="1588"/>
              <a:ext cx="30" cy="34"/>
            </a:xfrm>
            <a:custGeom>
              <a:avLst/>
              <a:gdLst>
                <a:gd name="T0" fmla="*/ 6 w 30"/>
                <a:gd name="T1" fmla="*/ 34 h 34"/>
                <a:gd name="T2" fmla="*/ 6 w 30"/>
                <a:gd name="T3" fmla="*/ 34 h 34"/>
                <a:gd name="T4" fmla="*/ 2 w 30"/>
                <a:gd name="T5" fmla="*/ 34 h 34"/>
                <a:gd name="T6" fmla="*/ 2 w 30"/>
                <a:gd name="T7" fmla="*/ 34 h 34"/>
                <a:gd name="T8" fmla="*/ 0 w 30"/>
                <a:gd name="T9" fmla="*/ 32 h 34"/>
                <a:gd name="T10" fmla="*/ 0 w 30"/>
                <a:gd name="T11" fmla="*/ 30 h 34"/>
                <a:gd name="T12" fmla="*/ 2 w 30"/>
                <a:gd name="T13" fmla="*/ 24 h 34"/>
                <a:gd name="T14" fmla="*/ 10 w 30"/>
                <a:gd name="T15" fmla="*/ 18 h 34"/>
                <a:gd name="T16" fmla="*/ 10 w 30"/>
                <a:gd name="T17" fmla="*/ 18 h 34"/>
                <a:gd name="T18" fmla="*/ 16 w 30"/>
                <a:gd name="T19" fmla="*/ 14 h 34"/>
                <a:gd name="T20" fmla="*/ 20 w 30"/>
                <a:gd name="T21" fmla="*/ 10 h 34"/>
                <a:gd name="T22" fmla="*/ 20 w 30"/>
                <a:gd name="T23" fmla="*/ 10 h 34"/>
                <a:gd name="T24" fmla="*/ 22 w 30"/>
                <a:gd name="T25" fmla="*/ 6 h 34"/>
                <a:gd name="T26" fmla="*/ 22 w 30"/>
                <a:gd name="T27" fmla="*/ 4 h 34"/>
                <a:gd name="T28" fmla="*/ 24 w 30"/>
                <a:gd name="T29" fmla="*/ 2 h 34"/>
                <a:gd name="T30" fmla="*/ 24 w 30"/>
                <a:gd name="T31" fmla="*/ 2 h 34"/>
                <a:gd name="T32" fmla="*/ 28 w 30"/>
                <a:gd name="T33" fmla="*/ 0 h 34"/>
                <a:gd name="T34" fmla="*/ 28 w 30"/>
                <a:gd name="T35" fmla="*/ 0 h 34"/>
                <a:gd name="T36" fmla="*/ 28 w 30"/>
                <a:gd name="T37" fmla="*/ 2 h 34"/>
                <a:gd name="T38" fmla="*/ 30 w 30"/>
                <a:gd name="T39" fmla="*/ 2 h 34"/>
                <a:gd name="T40" fmla="*/ 30 w 30"/>
                <a:gd name="T41" fmla="*/ 8 h 34"/>
                <a:gd name="T42" fmla="*/ 26 w 30"/>
                <a:gd name="T43" fmla="*/ 18 h 34"/>
                <a:gd name="T44" fmla="*/ 26 w 30"/>
                <a:gd name="T45" fmla="*/ 18 h 34"/>
                <a:gd name="T46" fmla="*/ 18 w 30"/>
                <a:gd name="T47" fmla="*/ 28 h 34"/>
                <a:gd name="T48" fmla="*/ 12 w 30"/>
                <a:gd name="T49" fmla="*/ 32 h 34"/>
                <a:gd name="T50" fmla="*/ 6 w 30"/>
                <a:gd name="T51"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0" h="34">
                  <a:moveTo>
                    <a:pt x="6" y="34"/>
                  </a:moveTo>
                  <a:lnTo>
                    <a:pt x="6" y="34"/>
                  </a:lnTo>
                  <a:lnTo>
                    <a:pt x="2" y="34"/>
                  </a:lnTo>
                  <a:lnTo>
                    <a:pt x="2" y="34"/>
                  </a:lnTo>
                  <a:lnTo>
                    <a:pt x="0" y="32"/>
                  </a:lnTo>
                  <a:lnTo>
                    <a:pt x="0" y="30"/>
                  </a:lnTo>
                  <a:lnTo>
                    <a:pt x="2" y="24"/>
                  </a:lnTo>
                  <a:lnTo>
                    <a:pt x="10" y="18"/>
                  </a:lnTo>
                  <a:lnTo>
                    <a:pt x="10" y="18"/>
                  </a:lnTo>
                  <a:lnTo>
                    <a:pt x="16" y="14"/>
                  </a:lnTo>
                  <a:lnTo>
                    <a:pt x="20" y="10"/>
                  </a:lnTo>
                  <a:lnTo>
                    <a:pt x="20" y="10"/>
                  </a:lnTo>
                  <a:lnTo>
                    <a:pt x="22" y="6"/>
                  </a:lnTo>
                  <a:lnTo>
                    <a:pt x="22" y="4"/>
                  </a:lnTo>
                  <a:lnTo>
                    <a:pt x="24" y="2"/>
                  </a:lnTo>
                  <a:lnTo>
                    <a:pt x="24" y="2"/>
                  </a:lnTo>
                  <a:lnTo>
                    <a:pt x="28" y="0"/>
                  </a:lnTo>
                  <a:lnTo>
                    <a:pt x="28" y="0"/>
                  </a:lnTo>
                  <a:lnTo>
                    <a:pt x="28" y="2"/>
                  </a:lnTo>
                  <a:lnTo>
                    <a:pt x="30" y="2"/>
                  </a:lnTo>
                  <a:lnTo>
                    <a:pt x="30" y="8"/>
                  </a:lnTo>
                  <a:lnTo>
                    <a:pt x="26" y="18"/>
                  </a:lnTo>
                  <a:lnTo>
                    <a:pt x="26" y="18"/>
                  </a:lnTo>
                  <a:lnTo>
                    <a:pt x="18" y="28"/>
                  </a:lnTo>
                  <a:lnTo>
                    <a:pt x="12" y="32"/>
                  </a:lnTo>
                  <a:lnTo>
                    <a:pt x="6" y="3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219" name="Freeform 204"/>
            <p:cNvSpPr>
              <a:spLocks/>
            </p:cNvSpPr>
            <p:nvPr/>
          </p:nvSpPr>
          <p:spPr bwMode="auto">
            <a:xfrm>
              <a:off x="4094" y="1552"/>
              <a:ext cx="68" cy="20"/>
            </a:xfrm>
            <a:custGeom>
              <a:avLst/>
              <a:gdLst>
                <a:gd name="T0" fmla="*/ 6 w 68"/>
                <a:gd name="T1" fmla="*/ 20 h 20"/>
                <a:gd name="T2" fmla="*/ 6 w 68"/>
                <a:gd name="T3" fmla="*/ 20 h 20"/>
                <a:gd name="T4" fmla="*/ 2 w 68"/>
                <a:gd name="T5" fmla="*/ 18 h 20"/>
                <a:gd name="T6" fmla="*/ 0 w 68"/>
                <a:gd name="T7" fmla="*/ 16 h 20"/>
                <a:gd name="T8" fmla="*/ 0 w 68"/>
                <a:gd name="T9" fmla="*/ 16 h 20"/>
                <a:gd name="T10" fmla="*/ 4 w 68"/>
                <a:gd name="T11" fmla="*/ 14 h 20"/>
                <a:gd name="T12" fmla="*/ 8 w 68"/>
                <a:gd name="T13" fmla="*/ 10 h 20"/>
                <a:gd name="T14" fmla="*/ 16 w 68"/>
                <a:gd name="T15" fmla="*/ 4 h 20"/>
                <a:gd name="T16" fmla="*/ 16 w 68"/>
                <a:gd name="T17" fmla="*/ 4 h 20"/>
                <a:gd name="T18" fmla="*/ 22 w 68"/>
                <a:gd name="T19" fmla="*/ 2 h 20"/>
                <a:gd name="T20" fmla="*/ 28 w 68"/>
                <a:gd name="T21" fmla="*/ 0 h 20"/>
                <a:gd name="T22" fmla="*/ 28 w 68"/>
                <a:gd name="T23" fmla="*/ 0 h 20"/>
                <a:gd name="T24" fmla="*/ 40 w 68"/>
                <a:gd name="T25" fmla="*/ 4 h 20"/>
                <a:gd name="T26" fmla="*/ 40 w 68"/>
                <a:gd name="T27" fmla="*/ 4 h 20"/>
                <a:gd name="T28" fmla="*/ 54 w 68"/>
                <a:gd name="T29" fmla="*/ 4 h 20"/>
                <a:gd name="T30" fmla="*/ 62 w 68"/>
                <a:gd name="T31" fmla="*/ 6 h 20"/>
                <a:gd name="T32" fmla="*/ 68 w 68"/>
                <a:gd name="T33" fmla="*/ 10 h 20"/>
                <a:gd name="T34" fmla="*/ 68 w 68"/>
                <a:gd name="T35" fmla="*/ 10 h 20"/>
                <a:gd name="T36" fmla="*/ 62 w 68"/>
                <a:gd name="T37" fmla="*/ 12 h 20"/>
                <a:gd name="T38" fmla="*/ 58 w 68"/>
                <a:gd name="T39" fmla="*/ 12 h 20"/>
                <a:gd name="T40" fmla="*/ 58 w 68"/>
                <a:gd name="T41" fmla="*/ 12 h 20"/>
                <a:gd name="T42" fmla="*/ 48 w 68"/>
                <a:gd name="T43" fmla="*/ 12 h 20"/>
                <a:gd name="T44" fmla="*/ 48 w 68"/>
                <a:gd name="T45" fmla="*/ 12 h 20"/>
                <a:gd name="T46" fmla="*/ 40 w 68"/>
                <a:gd name="T47" fmla="*/ 10 h 20"/>
                <a:gd name="T48" fmla="*/ 40 w 68"/>
                <a:gd name="T49" fmla="*/ 10 h 20"/>
                <a:gd name="T50" fmla="*/ 30 w 68"/>
                <a:gd name="T51" fmla="*/ 12 h 20"/>
                <a:gd name="T52" fmla="*/ 30 w 68"/>
                <a:gd name="T53" fmla="*/ 12 h 20"/>
                <a:gd name="T54" fmla="*/ 20 w 68"/>
                <a:gd name="T55" fmla="*/ 16 h 20"/>
                <a:gd name="T56" fmla="*/ 12 w 68"/>
                <a:gd name="T57" fmla="*/ 20 h 20"/>
                <a:gd name="T58" fmla="*/ 6 w 68"/>
                <a:gd name="T59" fmla="*/ 2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8" h="20">
                  <a:moveTo>
                    <a:pt x="6" y="20"/>
                  </a:moveTo>
                  <a:lnTo>
                    <a:pt x="6" y="20"/>
                  </a:lnTo>
                  <a:lnTo>
                    <a:pt x="2" y="18"/>
                  </a:lnTo>
                  <a:lnTo>
                    <a:pt x="0" y="16"/>
                  </a:lnTo>
                  <a:lnTo>
                    <a:pt x="0" y="16"/>
                  </a:lnTo>
                  <a:lnTo>
                    <a:pt x="4" y="14"/>
                  </a:lnTo>
                  <a:lnTo>
                    <a:pt x="8" y="10"/>
                  </a:lnTo>
                  <a:lnTo>
                    <a:pt x="16" y="4"/>
                  </a:lnTo>
                  <a:lnTo>
                    <a:pt x="16" y="4"/>
                  </a:lnTo>
                  <a:lnTo>
                    <a:pt x="22" y="2"/>
                  </a:lnTo>
                  <a:lnTo>
                    <a:pt x="28" y="0"/>
                  </a:lnTo>
                  <a:lnTo>
                    <a:pt x="28" y="0"/>
                  </a:lnTo>
                  <a:lnTo>
                    <a:pt x="40" y="4"/>
                  </a:lnTo>
                  <a:lnTo>
                    <a:pt x="40" y="4"/>
                  </a:lnTo>
                  <a:lnTo>
                    <a:pt x="54" y="4"/>
                  </a:lnTo>
                  <a:lnTo>
                    <a:pt x="62" y="6"/>
                  </a:lnTo>
                  <a:lnTo>
                    <a:pt x="68" y="10"/>
                  </a:lnTo>
                  <a:lnTo>
                    <a:pt x="68" y="10"/>
                  </a:lnTo>
                  <a:lnTo>
                    <a:pt x="62" y="12"/>
                  </a:lnTo>
                  <a:lnTo>
                    <a:pt x="58" y="12"/>
                  </a:lnTo>
                  <a:lnTo>
                    <a:pt x="58" y="12"/>
                  </a:lnTo>
                  <a:lnTo>
                    <a:pt x="48" y="12"/>
                  </a:lnTo>
                  <a:lnTo>
                    <a:pt x="48" y="12"/>
                  </a:lnTo>
                  <a:lnTo>
                    <a:pt x="40" y="10"/>
                  </a:lnTo>
                  <a:lnTo>
                    <a:pt x="40" y="10"/>
                  </a:lnTo>
                  <a:lnTo>
                    <a:pt x="30" y="12"/>
                  </a:lnTo>
                  <a:lnTo>
                    <a:pt x="30" y="12"/>
                  </a:lnTo>
                  <a:lnTo>
                    <a:pt x="20" y="16"/>
                  </a:lnTo>
                  <a:lnTo>
                    <a:pt x="12" y="20"/>
                  </a:lnTo>
                  <a:lnTo>
                    <a:pt x="6" y="2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grpSp>
      <p:sp>
        <p:nvSpPr>
          <p:cNvPr id="7" name="TextBox 6"/>
          <p:cNvSpPr txBox="1">
            <a:spLocks noChangeArrowheads="1"/>
          </p:cNvSpPr>
          <p:nvPr/>
        </p:nvSpPr>
        <p:spPr bwMode="auto">
          <a:xfrm>
            <a:off x="35496" y="1735564"/>
            <a:ext cx="9433807" cy="4283161"/>
          </a:xfrm>
          <a:prstGeom prst="rect">
            <a:avLst/>
          </a:prstGeom>
          <a:noFill/>
          <a:ln w="9525">
            <a:noFill/>
            <a:miter lim="800000"/>
            <a:headEnd/>
            <a:tailEnd/>
          </a:ln>
        </p:spPr>
        <p:txBody>
          <a:bodyPr wrap="none" lIns="91062" tIns="45530" rIns="91062" bIns="45530">
            <a:spAutoFit/>
          </a:bodyPr>
          <a:lstStyle/>
          <a:p>
            <a:pPr>
              <a:lnSpc>
                <a:spcPct val="180000"/>
              </a:lnSpc>
            </a:pPr>
            <a:r>
              <a:rPr lang="en-US" altLang="ko-KR" b="1" dirty="0">
                <a:solidFill>
                  <a:schemeClr val="accent2">
                    <a:lumMod val="50000"/>
                  </a:schemeClr>
                </a:solidFill>
                <a:effectLst>
                  <a:outerShdw blurRad="38100" dist="38100" dir="2700000" algn="tl">
                    <a:srgbClr val="000000">
                      <a:alpha val="43137"/>
                    </a:srgbClr>
                  </a:outerShdw>
                </a:effectLst>
                <a:latin typeface="Arial" panose="020B0604020202020204" pitchFamily="34" charset="0"/>
                <a:ea typeface="나눔고딕 ExtraBold" panose="020D0904000000000000" pitchFamily="50" charset="-127"/>
                <a:cs typeface="Arial" panose="020B0604020202020204" pitchFamily="34" charset="0"/>
              </a:rPr>
              <a:t>Ⅰ. </a:t>
            </a:r>
            <a:r>
              <a:rPr lang="mn-MN" altLang="ko-KR" b="1" dirty="0">
                <a:solidFill>
                  <a:schemeClr val="accent2">
                    <a:lumMod val="50000"/>
                  </a:schemeClr>
                </a:solidFill>
                <a:effectLst>
                  <a:outerShdw blurRad="38100" dist="38100" dir="2700000" algn="tl">
                    <a:srgbClr val="000000">
                      <a:alpha val="43137"/>
                    </a:srgbClr>
                  </a:outerShdw>
                </a:effectLst>
                <a:latin typeface="Arial" panose="020B0604020202020204" pitchFamily="34" charset="0"/>
                <a:ea typeface="나눔고딕 ExtraBold" panose="020D0904000000000000" pitchFamily="50" charset="-127"/>
                <a:cs typeface="Arial" panose="020B0604020202020204" pitchFamily="34" charset="0"/>
              </a:rPr>
              <a:t>Танилцуулга </a:t>
            </a:r>
            <a:endParaRPr lang="en-US" altLang="ko-KR" b="1" dirty="0">
              <a:solidFill>
                <a:schemeClr val="accent2">
                  <a:lumMod val="50000"/>
                </a:schemeClr>
              </a:solidFill>
              <a:effectLst>
                <a:outerShdw blurRad="38100" dist="38100" dir="2700000" algn="tl">
                  <a:srgbClr val="000000">
                    <a:alpha val="43137"/>
                  </a:srgbClr>
                </a:outerShdw>
              </a:effectLst>
              <a:latin typeface="Arial" panose="020B0604020202020204" pitchFamily="34" charset="0"/>
              <a:ea typeface="나눔고딕 ExtraBold" panose="020D0904000000000000" pitchFamily="50" charset="-127"/>
              <a:cs typeface="Arial" panose="020B0604020202020204" pitchFamily="34" charset="0"/>
            </a:endParaRPr>
          </a:p>
          <a:p>
            <a:pPr>
              <a:lnSpc>
                <a:spcPct val="180000"/>
              </a:lnSpc>
            </a:pPr>
            <a:r>
              <a:rPr lang="en-US" altLang="ko-KR" b="1" dirty="0">
                <a:solidFill>
                  <a:schemeClr val="accent2">
                    <a:lumMod val="50000"/>
                  </a:schemeClr>
                </a:solidFill>
                <a:effectLst>
                  <a:outerShdw blurRad="38100" dist="38100" dir="2700000" algn="tl">
                    <a:srgbClr val="000000">
                      <a:alpha val="43137"/>
                    </a:srgbClr>
                  </a:outerShdw>
                </a:effectLst>
                <a:latin typeface="Arial" panose="020B0604020202020204" pitchFamily="34" charset="0"/>
                <a:ea typeface="나눔고딕 ExtraBold" panose="020D0904000000000000" pitchFamily="50" charset="-127"/>
                <a:cs typeface="Arial" panose="020B0604020202020204" pitchFamily="34" charset="0"/>
              </a:rPr>
              <a:t>Ⅱ. </a:t>
            </a:r>
            <a:r>
              <a:rPr lang="mn-MN" altLang="ko-KR" b="1" dirty="0">
                <a:solidFill>
                  <a:schemeClr val="accent2">
                    <a:lumMod val="50000"/>
                  </a:schemeClr>
                </a:solidFill>
                <a:effectLst>
                  <a:outerShdw blurRad="38100" dist="38100" dir="2700000" algn="tl">
                    <a:srgbClr val="000000">
                      <a:alpha val="43137"/>
                    </a:srgbClr>
                  </a:outerShdw>
                </a:effectLst>
                <a:latin typeface="Arial" panose="020B0604020202020204" pitchFamily="34" charset="0"/>
                <a:ea typeface="나눔고딕 ExtraBold" panose="020D0904000000000000" pitchFamily="50" charset="-127"/>
                <a:cs typeface="Arial" panose="020B0604020202020204" pitchFamily="34" charset="0"/>
              </a:rPr>
              <a:t>Одоогийн нөхцөл байдал, онцлог шинж </a:t>
            </a:r>
            <a:endParaRPr lang="en-US" altLang="ko-KR" b="1" dirty="0">
              <a:solidFill>
                <a:schemeClr val="accent2">
                  <a:lumMod val="50000"/>
                </a:schemeClr>
              </a:solidFill>
              <a:effectLst>
                <a:outerShdw blurRad="38100" dist="38100" dir="2700000" algn="tl">
                  <a:srgbClr val="000000">
                    <a:alpha val="43137"/>
                  </a:srgbClr>
                </a:outerShdw>
              </a:effectLst>
              <a:latin typeface="Arial" panose="020B0604020202020204" pitchFamily="34" charset="0"/>
              <a:ea typeface="나눔고딕 ExtraBold" panose="020D0904000000000000" pitchFamily="50" charset="-127"/>
              <a:cs typeface="Arial" panose="020B0604020202020204" pitchFamily="34" charset="0"/>
            </a:endParaRPr>
          </a:p>
          <a:p>
            <a:pPr>
              <a:lnSpc>
                <a:spcPct val="180000"/>
              </a:lnSpc>
            </a:pPr>
            <a:r>
              <a:rPr lang="en-US" altLang="ko-KR" b="1" dirty="0">
                <a:solidFill>
                  <a:schemeClr val="accent2">
                    <a:lumMod val="50000"/>
                  </a:schemeClr>
                </a:solidFill>
                <a:effectLst>
                  <a:outerShdw blurRad="38100" dist="38100" dir="2700000" algn="tl">
                    <a:srgbClr val="000000">
                      <a:alpha val="43137"/>
                    </a:srgbClr>
                  </a:outerShdw>
                </a:effectLst>
                <a:latin typeface="Arial" panose="020B0604020202020204" pitchFamily="34" charset="0"/>
                <a:ea typeface="나눔고딕 ExtraBold" panose="020D0904000000000000" pitchFamily="50" charset="-127"/>
                <a:cs typeface="Arial" panose="020B0604020202020204" pitchFamily="34" charset="0"/>
              </a:rPr>
              <a:t>Ⅲ. </a:t>
            </a:r>
            <a:r>
              <a:rPr lang="mn-MN" altLang="ko-KR" b="1" dirty="0">
                <a:solidFill>
                  <a:srgbClr val="002060"/>
                </a:solidFill>
                <a:effectLst>
                  <a:outerShdw blurRad="38100" dist="38100" dir="2700000" algn="tl">
                    <a:srgbClr val="000000">
                      <a:alpha val="43137"/>
                    </a:srgbClr>
                  </a:outerShdw>
                </a:effectLst>
                <a:latin typeface="Arial" panose="020B0604020202020204" pitchFamily="34" charset="0"/>
                <a:ea typeface="나눔고딕 ExtraBold" panose="020D0904000000000000" pitchFamily="50" charset="-127"/>
                <a:cs typeface="Arial" panose="020B0604020202020204" pitchFamily="34" charset="0"/>
              </a:rPr>
              <a:t>Хэрэгцээ шаардлагыг тодорхойлох судалгаа </a:t>
            </a:r>
          </a:p>
          <a:p>
            <a:pPr>
              <a:lnSpc>
                <a:spcPct val="180000"/>
              </a:lnSpc>
            </a:pPr>
            <a:r>
              <a:rPr lang="en-US" altLang="ko-KR" b="1" dirty="0">
                <a:solidFill>
                  <a:schemeClr val="accent2">
                    <a:lumMod val="50000"/>
                  </a:schemeClr>
                </a:solidFill>
                <a:effectLst>
                  <a:outerShdw blurRad="38100" dist="38100" dir="2700000" algn="tl">
                    <a:srgbClr val="000000">
                      <a:alpha val="43137"/>
                    </a:srgbClr>
                  </a:outerShdw>
                </a:effectLst>
                <a:latin typeface="Arial" panose="020B0604020202020204" pitchFamily="34" charset="0"/>
                <a:ea typeface="나눔고딕 ExtraBold" panose="020D0904000000000000" pitchFamily="50" charset="-127"/>
                <a:cs typeface="Arial" panose="020B0604020202020204" pitchFamily="34" charset="0"/>
              </a:rPr>
              <a:t>Ⅳ. </a:t>
            </a:r>
            <a:r>
              <a:rPr lang="mn-MN" altLang="ko-KR" b="1" dirty="0">
                <a:solidFill>
                  <a:schemeClr val="accent2">
                    <a:lumMod val="50000"/>
                  </a:schemeClr>
                </a:solidFill>
                <a:effectLst>
                  <a:outerShdw blurRad="38100" dist="38100" dir="2700000" algn="tl">
                    <a:srgbClr val="000000">
                      <a:alpha val="43137"/>
                    </a:srgbClr>
                  </a:outerShdw>
                </a:effectLst>
                <a:latin typeface="Arial" panose="020B0604020202020204" pitchFamily="34" charset="0"/>
                <a:ea typeface="나눔고딕 ExtraBold" panose="020D0904000000000000" pitchFamily="50" charset="-127"/>
                <a:cs typeface="Arial" panose="020B0604020202020204" pitchFamily="34" charset="0"/>
              </a:rPr>
              <a:t>Тээврийн ухаалаг системийг хөгжүүлэх стратеги</a:t>
            </a:r>
            <a:endParaRPr lang="en-US" altLang="ko-KR" b="1" dirty="0">
              <a:solidFill>
                <a:schemeClr val="accent2">
                  <a:lumMod val="50000"/>
                </a:schemeClr>
              </a:solidFill>
              <a:effectLst>
                <a:outerShdw blurRad="38100" dist="38100" dir="2700000" algn="tl">
                  <a:srgbClr val="000000">
                    <a:alpha val="43137"/>
                  </a:srgbClr>
                </a:outerShdw>
              </a:effectLst>
              <a:latin typeface="Arial" panose="020B0604020202020204" pitchFamily="34" charset="0"/>
              <a:ea typeface="나눔고딕 ExtraBold" panose="020D0904000000000000" pitchFamily="50" charset="-127"/>
              <a:cs typeface="Arial" panose="020B0604020202020204" pitchFamily="34" charset="0"/>
            </a:endParaRPr>
          </a:p>
          <a:p>
            <a:pPr>
              <a:lnSpc>
                <a:spcPct val="180000"/>
              </a:lnSpc>
            </a:pPr>
            <a:r>
              <a:rPr lang="en-US" altLang="ko-KR" sz="2800" b="1" dirty="0">
                <a:solidFill>
                  <a:srgbClr val="C00000"/>
                </a:solidFill>
                <a:effectLst>
                  <a:outerShdw blurRad="38100" dist="38100" dir="2700000" algn="tl">
                    <a:srgbClr val="000000">
                      <a:alpha val="43137"/>
                    </a:srgbClr>
                  </a:outerShdw>
                </a:effectLst>
                <a:latin typeface="Arial" panose="020B0604020202020204" pitchFamily="34" charset="0"/>
                <a:ea typeface="나눔고딕 ExtraBold" panose="020D0904000000000000" pitchFamily="50" charset="-127"/>
                <a:cs typeface="Arial" panose="020B0604020202020204" pitchFamily="34" charset="0"/>
              </a:rPr>
              <a:t>Ⅴ. </a:t>
            </a:r>
            <a:r>
              <a:rPr lang="mn-MN" altLang="ko-KR" sz="2800" b="1" dirty="0">
                <a:solidFill>
                  <a:srgbClr val="C00000"/>
                </a:solidFill>
                <a:effectLst>
                  <a:outerShdw blurRad="38100" dist="38100" dir="2700000" algn="tl">
                    <a:srgbClr val="000000">
                      <a:alpha val="43137"/>
                    </a:srgbClr>
                  </a:outerShdw>
                </a:effectLst>
                <a:latin typeface="Arial" panose="020B0604020202020204" pitchFamily="34" charset="0"/>
                <a:ea typeface="나눔고딕 ExtraBold" panose="020D0904000000000000" pitchFamily="50" charset="-127"/>
                <a:cs typeface="Arial" panose="020B0604020202020204" pitchFamily="34" charset="0"/>
              </a:rPr>
              <a:t>Шаардлагатай ТУС-ын үйлчилгээнүүдийг сонгох</a:t>
            </a:r>
            <a:endParaRPr lang="en-US" altLang="ko-KR" sz="2800" b="1" dirty="0">
              <a:solidFill>
                <a:srgbClr val="C00000"/>
              </a:solidFill>
              <a:effectLst>
                <a:outerShdw blurRad="38100" dist="38100" dir="2700000" algn="tl">
                  <a:srgbClr val="000000">
                    <a:alpha val="43137"/>
                  </a:srgbClr>
                </a:outerShdw>
              </a:effectLst>
              <a:latin typeface="Arial" panose="020B0604020202020204" pitchFamily="34" charset="0"/>
              <a:ea typeface="나눔고딕 ExtraBold" panose="020D0904000000000000" pitchFamily="50" charset="-127"/>
              <a:cs typeface="Arial" panose="020B0604020202020204" pitchFamily="34" charset="0"/>
            </a:endParaRPr>
          </a:p>
          <a:p>
            <a:pPr>
              <a:lnSpc>
                <a:spcPct val="180000"/>
              </a:lnSpc>
            </a:pPr>
            <a:r>
              <a:rPr lang="en-US" altLang="ko-KR" b="1" dirty="0">
                <a:solidFill>
                  <a:srgbClr val="002060"/>
                </a:solidFill>
                <a:effectLst>
                  <a:outerShdw blurRad="38100" dist="38100" dir="2700000" algn="tl">
                    <a:srgbClr val="000000">
                      <a:alpha val="43137"/>
                    </a:srgbClr>
                  </a:outerShdw>
                </a:effectLst>
                <a:latin typeface="Arial" panose="020B0604020202020204" pitchFamily="34" charset="0"/>
                <a:ea typeface="나눔고딕 ExtraBold" panose="020D0904000000000000" pitchFamily="50" charset="-127"/>
                <a:cs typeface="Arial" panose="020B0604020202020204" pitchFamily="34" charset="0"/>
              </a:rPr>
              <a:t>Ⅵ. </a:t>
            </a:r>
            <a:r>
              <a:rPr lang="mn-MN" altLang="ko-KR" b="1" dirty="0">
                <a:solidFill>
                  <a:srgbClr val="002060"/>
                </a:solidFill>
                <a:effectLst>
                  <a:outerShdw blurRad="38100" dist="38100" dir="2700000" algn="tl">
                    <a:srgbClr val="000000">
                      <a:alpha val="43137"/>
                    </a:srgbClr>
                  </a:outerShdw>
                </a:effectLst>
                <a:latin typeface="Arial" panose="020B0604020202020204" pitchFamily="34" charset="0"/>
                <a:ea typeface="나눔고딕 ExtraBold" panose="020D0904000000000000" pitchFamily="50" charset="-127"/>
                <a:cs typeface="Arial" panose="020B0604020202020204" pitchFamily="34" charset="0"/>
              </a:rPr>
              <a:t>ТУС-ын үйлчилгээг эрэмблэх</a:t>
            </a:r>
            <a:r>
              <a:rPr lang="en-US" altLang="ko-KR" b="1" dirty="0">
                <a:solidFill>
                  <a:srgbClr val="002060"/>
                </a:solidFill>
                <a:effectLst>
                  <a:outerShdw blurRad="38100" dist="38100" dir="2700000" algn="tl">
                    <a:srgbClr val="000000">
                      <a:alpha val="43137"/>
                    </a:srgbClr>
                  </a:outerShdw>
                </a:effectLst>
                <a:latin typeface="Arial" panose="020B0604020202020204" pitchFamily="34" charset="0"/>
                <a:ea typeface="나눔고딕 ExtraBold" panose="020D0904000000000000" pitchFamily="50" charset="-127"/>
                <a:cs typeface="Arial" panose="020B0604020202020204" pitchFamily="34" charset="0"/>
              </a:rPr>
              <a:t> &amp; </a:t>
            </a:r>
            <a:r>
              <a:rPr lang="mn-MN" altLang="ko-KR" b="1" dirty="0">
                <a:solidFill>
                  <a:srgbClr val="002060"/>
                </a:solidFill>
                <a:effectLst>
                  <a:outerShdw blurRad="38100" dist="38100" dir="2700000" algn="tl">
                    <a:srgbClr val="000000">
                      <a:alpha val="43137"/>
                    </a:srgbClr>
                  </a:outerShdw>
                </a:effectLst>
                <a:latin typeface="Arial" panose="020B0604020202020204" pitchFamily="34" charset="0"/>
                <a:ea typeface="나눔고딕 ExtraBold" panose="020D0904000000000000" pitchFamily="50" charset="-127"/>
                <a:cs typeface="Arial" panose="020B0604020202020204" pitchFamily="34" charset="0"/>
              </a:rPr>
              <a:t>Дэд системүүдийг нэвтрүүлэх төлөвлөгөө </a:t>
            </a:r>
            <a:endParaRPr lang="en-US" altLang="ko-KR" b="1" dirty="0">
              <a:solidFill>
                <a:srgbClr val="002060"/>
              </a:solidFill>
              <a:effectLst>
                <a:outerShdw blurRad="38100" dist="38100" dir="2700000" algn="tl">
                  <a:srgbClr val="000000">
                    <a:alpha val="43137"/>
                  </a:srgbClr>
                </a:outerShdw>
              </a:effectLst>
              <a:latin typeface="Arial" panose="020B0604020202020204" pitchFamily="34" charset="0"/>
              <a:ea typeface="나눔고딕 ExtraBold" panose="020D0904000000000000" pitchFamily="50" charset="-127"/>
              <a:cs typeface="Arial" panose="020B0604020202020204" pitchFamily="34" charset="0"/>
            </a:endParaRPr>
          </a:p>
          <a:p>
            <a:pPr>
              <a:lnSpc>
                <a:spcPct val="180000"/>
              </a:lnSpc>
            </a:pPr>
            <a:r>
              <a:rPr lang="en-US" altLang="ko-KR" b="1" dirty="0">
                <a:solidFill>
                  <a:srgbClr val="002060"/>
                </a:solidFill>
                <a:effectLst>
                  <a:outerShdw blurRad="38100" dist="38100" dir="2700000" algn="tl">
                    <a:srgbClr val="000000">
                      <a:alpha val="43137"/>
                    </a:srgbClr>
                  </a:outerShdw>
                </a:effectLst>
                <a:latin typeface="Arial" panose="020B0604020202020204" pitchFamily="34" charset="0"/>
                <a:ea typeface="나눔고딕 ExtraBold" panose="020D0904000000000000" pitchFamily="50" charset="-127"/>
                <a:cs typeface="Arial" panose="020B0604020202020204" pitchFamily="34" charset="0"/>
              </a:rPr>
              <a:t>Ⅶ. </a:t>
            </a:r>
            <a:r>
              <a:rPr lang="mn-MN" altLang="ko-KR" b="1" dirty="0">
                <a:solidFill>
                  <a:srgbClr val="002060"/>
                </a:solidFill>
                <a:effectLst>
                  <a:outerShdw blurRad="38100" dist="38100" dir="2700000" algn="tl">
                    <a:srgbClr val="000000">
                      <a:alpha val="43137"/>
                    </a:srgbClr>
                  </a:outerShdw>
                </a:effectLst>
                <a:latin typeface="Arial" panose="020B0604020202020204" pitchFamily="34" charset="0"/>
                <a:ea typeface="나눔고딕 ExtraBold" panose="020D0904000000000000" pitchFamily="50" charset="-127"/>
                <a:cs typeface="Arial" panose="020B0604020202020204" pitchFamily="34" charset="0"/>
              </a:rPr>
              <a:t>ТУС-ын Дэд системүүдийн суурь дизайн болон удирдлагын төвийн систем</a:t>
            </a:r>
            <a:endParaRPr lang="en-US" altLang="ko-KR" b="1" dirty="0">
              <a:solidFill>
                <a:srgbClr val="002060"/>
              </a:solidFill>
              <a:effectLst>
                <a:outerShdw blurRad="38100" dist="38100" dir="2700000" algn="tl">
                  <a:srgbClr val="000000">
                    <a:alpha val="43137"/>
                  </a:srgbClr>
                </a:outerShdw>
              </a:effectLst>
              <a:latin typeface="Arial" panose="020B0604020202020204" pitchFamily="34" charset="0"/>
              <a:ea typeface="나눔고딕 ExtraBold" panose="020D0904000000000000" pitchFamily="50" charset="-127"/>
              <a:cs typeface="Arial" panose="020B0604020202020204" pitchFamily="34" charset="0"/>
            </a:endParaRPr>
          </a:p>
          <a:p>
            <a:pPr>
              <a:lnSpc>
                <a:spcPct val="180000"/>
              </a:lnSpc>
            </a:pPr>
            <a:r>
              <a:rPr lang="en-US" altLang="ko-KR" b="1" dirty="0">
                <a:solidFill>
                  <a:srgbClr val="002060"/>
                </a:solidFill>
                <a:effectLst>
                  <a:outerShdw blurRad="38100" dist="38100" dir="2700000" algn="tl">
                    <a:srgbClr val="000000">
                      <a:alpha val="43137"/>
                    </a:srgbClr>
                  </a:outerShdw>
                </a:effectLst>
                <a:latin typeface="Arial" panose="020B0604020202020204" pitchFamily="34" charset="0"/>
                <a:ea typeface="나눔고딕 ExtraBold" panose="020D0904000000000000" pitchFamily="50" charset="-127"/>
                <a:cs typeface="Arial" panose="020B0604020202020204" pitchFamily="34" charset="0"/>
              </a:rPr>
              <a:t>Ⅷ. </a:t>
            </a:r>
            <a:r>
              <a:rPr lang="mn-MN" altLang="ko-KR" b="1" dirty="0">
                <a:solidFill>
                  <a:srgbClr val="002060"/>
                </a:solidFill>
                <a:effectLst>
                  <a:outerShdw blurRad="38100" dist="38100" dir="2700000" algn="tl">
                    <a:srgbClr val="000000">
                      <a:alpha val="43137"/>
                    </a:srgbClr>
                  </a:outerShdw>
                </a:effectLst>
                <a:latin typeface="Arial" panose="020B0604020202020204" pitchFamily="34" charset="0"/>
                <a:ea typeface="나눔고딕 ExtraBold" panose="020D0904000000000000" pitchFamily="50" charset="-127"/>
                <a:cs typeface="Arial" panose="020B0604020202020204" pitchFamily="34" charset="0"/>
              </a:rPr>
              <a:t>ТУС-ыг хэрэгжүүлэхэд шаардлагатай нөхцөл </a:t>
            </a:r>
            <a:endParaRPr lang="en-US" altLang="ko-KR" b="1" dirty="0">
              <a:solidFill>
                <a:srgbClr val="002060"/>
              </a:solidFill>
              <a:effectLst>
                <a:outerShdw blurRad="38100" dist="38100" dir="2700000" algn="tl">
                  <a:srgbClr val="000000">
                    <a:alpha val="43137"/>
                  </a:srgbClr>
                </a:outerShdw>
              </a:effectLst>
              <a:latin typeface="Arial" panose="020B0604020202020204" pitchFamily="34" charset="0"/>
              <a:ea typeface="나눔고딕 ExtraBold" panose="020D0904000000000000" pitchFamily="50" charset="-127"/>
              <a:cs typeface="Arial" panose="020B0604020202020204" pitchFamily="34" charset="0"/>
            </a:endParaRPr>
          </a:p>
        </p:txBody>
      </p:sp>
      <p:pic>
        <p:nvPicPr>
          <p:cNvPr id="19" name="Picture 2"/>
          <p:cNvPicPr>
            <a:picLocks noChangeAspect="1" noChangeArrowheads="1"/>
          </p:cNvPicPr>
          <p:nvPr/>
        </p:nvPicPr>
        <p:blipFill rotWithShape="1">
          <a:blip r:embed="rId2" cstate="print">
            <a:extLst>
              <a:ext uri="{28A0092B-C50C-407E-A947-70E740481C1C}">
                <a14:useLocalDpi xmlns:a14="http://schemas.microsoft.com/office/drawing/2010/main" val="0"/>
              </a:ext>
            </a:extLst>
          </a:blip>
          <a:srcRect l="11848" t="49728" r="59432" b="47850"/>
          <a:stretch/>
        </p:blipFill>
        <p:spPr bwMode="auto">
          <a:xfrm>
            <a:off x="5838" y="1202879"/>
            <a:ext cx="9144000" cy="281905"/>
          </a:xfrm>
          <a:prstGeom prst="rect">
            <a:avLst/>
          </a:prstGeom>
          <a:solidFill>
            <a:schemeClr val="bg1">
              <a:alpha val="30000"/>
            </a:schemeClr>
          </a:solidFill>
          <a:ln>
            <a:noFill/>
          </a:ln>
        </p:spPr>
      </p:pic>
      <p:sp>
        <p:nvSpPr>
          <p:cNvPr id="221" name="직사각형 220"/>
          <p:cNvSpPr/>
          <p:nvPr/>
        </p:nvSpPr>
        <p:spPr>
          <a:xfrm>
            <a:off x="-36824" y="-706460"/>
            <a:ext cx="9142984" cy="2570599"/>
          </a:xfrm>
          <a:prstGeom prst="rect">
            <a:avLst/>
          </a:prstGeom>
          <a:solidFill>
            <a:schemeClr val="bg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91062" tIns="45530" rIns="91062" bIns="45530" anchor="ctr"/>
          <a:lstStyle/>
          <a:p>
            <a:pPr algn="ctr">
              <a:defRPr/>
            </a:pPr>
            <a:endParaRPr lang="ko-KR" altLang="en-US" dirty="0">
              <a:solidFill>
                <a:prstClr val="white"/>
              </a:solidFill>
            </a:endParaRPr>
          </a:p>
        </p:txBody>
      </p:sp>
      <p:sp>
        <p:nvSpPr>
          <p:cNvPr id="220" name="직사각형 219"/>
          <p:cNvSpPr/>
          <p:nvPr/>
        </p:nvSpPr>
        <p:spPr>
          <a:xfrm>
            <a:off x="0" y="5969545"/>
            <a:ext cx="9142984" cy="2232248"/>
          </a:xfrm>
          <a:prstGeom prst="rect">
            <a:avLst/>
          </a:prstGeom>
          <a:solidFill>
            <a:schemeClr val="bg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91062" tIns="45530" rIns="91062" bIns="45530" anchor="ctr"/>
          <a:lstStyle/>
          <a:p>
            <a:pPr algn="ctr">
              <a:defRPr/>
            </a:pPr>
            <a:endParaRPr lang="ko-KR" altLang="en-US" dirty="0">
              <a:solidFill>
                <a:prstClr val="white"/>
              </a:solidFill>
            </a:endParaRPr>
          </a:p>
        </p:txBody>
      </p:sp>
    </p:spTree>
    <p:extLst>
      <p:ext uri="{BB962C8B-B14F-4D97-AF65-F5344CB8AC3E}">
        <p14:creationId xmlns:p14="http://schemas.microsoft.com/office/powerpoint/2010/main" val="1851131892"/>
      </p:ext>
    </p:extLst>
  </p:cSld>
  <p:clrMapOvr>
    <a:masterClrMapping/>
  </p:clrMapOvr>
  <p:transition>
    <p:fade/>
  </p:transition>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Box 4"/>
          <p:cNvSpPr txBox="1"/>
          <p:nvPr/>
        </p:nvSpPr>
        <p:spPr>
          <a:xfrm>
            <a:off x="143508" y="44624"/>
            <a:ext cx="8856984" cy="523220"/>
          </a:xfrm>
          <a:prstGeom prst="rect">
            <a:avLst/>
          </a:prstGeom>
          <a:noFill/>
        </p:spPr>
        <p:txBody>
          <a:bodyPr wrap="square" rtlCol="0">
            <a:spAutoFit/>
          </a:bodyPr>
          <a:lstStyle/>
          <a:p>
            <a:pPr algn="ctr" fontAlgn="base">
              <a:spcBef>
                <a:spcPct val="0"/>
              </a:spcBef>
              <a:spcAft>
                <a:spcPct val="0"/>
              </a:spcAft>
              <a:defRPr/>
            </a:pPr>
            <a:r>
              <a:rPr kumimoji="1" lang="mn-MN" altLang="ko-KR" sz="2800" dirty="0">
                <a:solidFill>
                  <a:srgbClr val="FFFFFF"/>
                </a:solidFill>
                <a:latin typeface="Arial" panose="020B0604020202020204" pitchFamily="34" charset="0"/>
                <a:ea typeface="나눔고딕 ExtraBold" panose="020D0904000000000000" pitchFamily="50" charset="-127"/>
                <a:cs typeface="Arial" panose="020B0604020202020204" pitchFamily="34" charset="0"/>
              </a:rPr>
              <a:t>Шаардлагатай ТУС-ийн үйлчилгээ</a:t>
            </a:r>
            <a:endParaRPr kumimoji="1" lang="ko-KR" altLang="en-US" sz="2800" dirty="0">
              <a:solidFill>
                <a:srgbClr val="FFFFFF"/>
              </a:solidFill>
              <a:latin typeface="Arial" panose="020B0604020202020204" pitchFamily="34" charset="0"/>
              <a:ea typeface="나눔고딕 ExtraBold" panose="020D0904000000000000" pitchFamily="50" charset="-127"/>
              <a:cs typeface="Arial" panose="020B0604020202020204" pitchFamily="34" charset="0"/>
            </a:endParaRPr>
          </a:p>
        </p:txBody>
      </p:sp>
      <p:sp>
        <p:nvSpPr>
          <p:cNvPr id="6" name="직사각형 5"/>
          <p:cNvSpPr/>
          <p:nvPr/>
        </p:nvSpPr>
        <p:spPr>
          <a:xfrm>
            <a:off x="0" y="2670001"/>
            <a:ext cx="9144000" cy="414337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062" tIns="45530" rIns="91062" bIns="45530" anchor="ctr"/>
          <a:lstStyle/>
          <a:p>
            <a:pPr algn="ctr">
              <a:defRPr/>
            </a:pPr>
            <a:endParaRPr lang="ko-KR" altLang="en-US" b="1">
              <a:solidFill>
                <a:prstClr val="white"/>
              </a:solidFill>
              <a:latin typeface="Arial" panose="020B0604020202020204" pitchFamily="34" charset="0"/>
              <a:ea typeface="나눔고딕 ExtraBold" panose="020D0904000000000000" pitchFamily="50" charset="-127"/>
              <a:cs typeface="Arial" panose="020B0604020202020204" pitchFamily="34" charset="0"/>
            </a:endParaRPr>
          </a:p>
        </p:txBody>
      </p:sp>
      <p:sp>
        <p:nvSpPr>
          <p:cNvPr id="46" name="AutoShape 117"/>
          <p:cNvSpPr>
            <a:spLocks noChangeArrowheads="1"/>
          </p:cNvSpPr>
          <p:nvPr/>
        </p:nvSpPr>
        <p:spPr bwMode="auto">
          <a:xfrm>
            <a:off x="251520" y="980728"/>
            <a:ext cx="8712968" cy="576064"/>
          </a:xfrm>
          <a:prstGeom prst="roundRect">
            <a:avLst>
              <a:gd name="adj" fmla="val 1940"/>
            </a:avLst>
          </a:prstGeom>
          <a:solidFill>
            <a:schemeClr val="bg1"/>
          </a:solidFill>
          <a:ln w="9525" algn="ctr">
            <a:solidFill>
              <a:srgbClr val="71AAD9"/>
            </a:solidFill>
            <a:round/>
            <a:headEnd/>
            <a:tailEnd/>
          </a:ln>
          <a:effectLst>
            <a:prstShdw prst="shdw17" dist="17961" dir="2700000">
              <a:srgbClr val="71AAD9">
                <a:gamma/>
                <a:shade val="60000"/>
                <a:invGamma/>
              </a:srgbClr>
            </a:prstShdw>
          </a:effectLst>
        </p:spPr>
        <p:txBody>
          <a:bodyPr wrap="none" lIns="91262" tIns="45634" rIns="91262" bIns="45634" anchor="ctr"/>
          <a:lstStyle/>
          <a:p>
            <a:pPr algn="ctr" defTabSz="914400" fontAlgn="base">
              <a:spcBef>
                <a:spcPct val="0"/>
              </a:spcBef>
              <a:spcAft>
                <a:spcPct val="0"/>
              </a:spcAft>
              <a:defRPr/>
            </a:pPr>
            <a:endParaRPr kumimoji="1" lang="ko-KR" altLang="en-US" sz="1600" dirty="0">
              <a:solidFill>
                <a:srgbClr val="000000"/>
              </a:solidFill>
              <a:effectLst>
                <a:outerShdw blurRad="38100" dist="38100" dir="2700000" algn="tl">
                  <a:srgbClr val="000000">
                    <a:alpha val="43137"/>
                  </a:srgbClr>
                </a:outerShdw>
              </a:effectLst>
              <a:latin typeface="Arial" panose="020B0604020202020204" pitchFamily="34" charset="0"/>
              <a:ea typeface="나눔고딕 ExtraBold" panose="020D0904000000000000" pitchFamily="50" charset="-127"/>
              <a:cs typeface="Arial" panose="020B0604020202020204" pitchFamily="34" charset="0"/>
            </a:endParaRPr>
          </a:p>
        </p:txBody>
      </p:sp>
      <p:sp>
        <p:nvSpPr>
          <p:cNvPr id="47" name="Rectangle 265"/>
          <p:cNvSpPr>
            <a:spLocks noChangeArrowheads="1"/>
          </p:cNvSpPr>
          <p:nvPr/>
        </p:nvSpPr>
        <p:spPr bwMode="auto">
          <a:xfrm>
            <a:off x="383931" y="1051458"/>
            <a:ext cx="8580557" cy="536622"/>
          </a:xfrm>
          <a:prstGeom prst="rect">
            <a:avLst/>
          </a:prstGeom>
          <a:noFill/>
          <a:ln w="9525" algn="ctr">
            <a:noFill/>
            <a:miter lim="800000"/>
            <a:headEnd/>
            <a:tailEnd/>
          </a:ln>
        </p:spPr>
        <p:txBody>
          <a:bodyPr wrap="square" lIns="0" tIns="0" rIns="0" bIns="0">
            <a:spAutoFit/>
          </a:bodyPr>
          <a:lstStyle/>
          <a:p>
            <a:pPr marL="361245" indent="-361245" eaLnBrk="0" fontAlgn="base" latinLnBrk="0" hangingPunct="0">
              <a:lnSpc>
                <a:spcPct val="130000"/>
              </a:lnSpc>
              <a:spcBef>
                <a:spcPct val="0"/>
              </a:spcBef>
              <a:spcAft>
                <a:spcPct val="0"/>
              </a:spcAft>
              <a:buSzPct val="170000"/>
              <a:buBlip>
                <a:blip r:embed="rId2"/>
              </a:buBlip>
            </a:pPr>
            <a:r>
              <a:rPr kumimoji="1" lang="mn-MN" altLang="ko-KR" sz="1400" dirty="0">
                <a:solidFill>
                  <a:srgbClr val="000000"/>
                </a:solidFill>
                <a:latin typeface="Arial" panose="020B0604020202020204" pitchFamily="34" charset="0"/>
                <a:ea typeface="나눔고딕 ExtraBold" panose="020D0904000000000000" pitchFamily="50" charset="-127"/>
                <a:cs typeface="Arial" panose="020B0604020202020204" pitchFamily="34" charset="0"/>
              </a:rPr>
              <a:t>Төслийн баг Монгол улсад шаадлагатай ТУС-ийн үйлчилгээнүүдийн сонголтыг 5 аргачлалд тулгуурлан хийсэн</a:t>
            </a:r>
            <a:r>
              <a:rPr kumimoji="1" lang="en-US" altLang="ko-KR" sz="1400" dirty="0">
                <a:solidFill>
                  <a:srgbClr val="000000"/>
                </a:solidFill>
                <a:latin typeface="Arial" panose="020B0604020202020204" pitchFamily="34" charset="0"/>
                <a:ea typeface="나눔고딕 ExtraBold" panose="020D0904000000000000" pitchFamily="50" charset="-127"/>
                <a:cs typeface="Arial" panose="020B0604020202020204" pitchFamily="34" charset="0"/>
              </a:rPr>
              <a:t>.</a:t>
            </a:r>
            <a:endParaRPr kumimoji="1" lang="ko-KR" altLang="en-US" sz="1400" dirty="0">
              <a:solidFill>
                <a:srgbClr val="000000"/>
              </a:solidFill>
              <a:latin typeface="Arial" panose="020B0604020202020204" pitchFamily="34" charset="0"/>
              <a:ea typeface="나눔고딕 ExtraBold" panose="020D0904000000000000" pitchFamily="50" charset="-127"/>
              <a:cs typeface="Arial" panose="020B0604020202020204" pitchFamily="34" charset="0"/>
            </a:endParaRPr>
          </a:p>
        </p:txBody>
      </p:sp>
      <p:sp>
        <p:nvSpPr>
          <p:cNvPr id="49" name="Rectangle 48"/>
          <p:cNvSpPr>
            <a:spLocks noChangeArrowheads="1"/>
          </p:cNvSpPr>
          <p:nvPr/>
        </p:nvSpPr>
        <p:spPr bwMode="auto">
          <a:xfrm>
            <a:off x="277900" y="2316350"/>
            <a:ext cx="3169627" cy="596900"/>
          </a:xfrm>
          <a:prstGeom prst="rect">
            <a:avLst/>
          </a:prstGeom>
          <a:solidFill>
            <a:schemeClr val="bg1"/>
          </a:solidFill>
          <a:ln w="127000" algn="ctr">
            <a:noFill/>
            <a:miter lim="800000"/>
            <a:headEnd/>
            <a:tailEnd/>
          </a:ln>
        </p:spPr>
        <p:txBody>
          <a:bodyPr wrap="none" lIns="91262" tIns="45634" rIns="91262" bIns="45634" anchor="ctr"/>
          <a:lstStyle/>
          <a:p>
            <a:pPr defTabSz="914400" fontAlgn="base">
              <a:spcBef>
                <a:spcPct val="0"/>
              </a:spcBef>
              <a:spcAft>
                <a:spcPct val="0"/>
              </a:spcAft>
            </a:pPr>
            <a:endParaRPr kumimoji="1" lang="ko-KR" altLang="en-US">
              <a:solidFill>
                <a:srgbClr val="000000"/>
              </a:solidFill>
              <a:latin typeface="Arial" panose="020B0604020202020204" pitchFamily="34" charset="0"/>
              <a:ea typeface="나눔고딕 ExtraBold" panose="020D0904000000000000" pitchFamily="50" charset="-127"/>
              <a:cs typeface="Arial" panose="020B0604020202020204" pitchFamily="34" charset="0"/>
            </a:endParaRPr>
          </a:p>
        </p:txBody>
      </p:sp>
      <p:sp>
        <p:nvSpPr>
          <p:cNvPr id="50" name="Rectangle 49"/>
          <p:cNvSpPr>
            <a:spLocks noChangeArrowheads="1"/>
          </p:cNvSpPr>
          <p:nvPr/>
        </p:nvSpPr>
        <p:spPr bwMode="auto">
          <a:xfrm>
            <a:off x="277900" y="3138675"/>
            <a:ext cx="3169627" cy="596900"/>
          </a:xfrm>
          <a:prstGeom prst="rect">
            <a:avLst/>
          </a:prstGeom>
          <a:solidFill>
            <a:schemeClr val="bg1"/>
          </a:solidFill>
          <a:ln w="127000" algn="ctr">
            <a:noFill/>
            <a:miter lim="800000"/>
            <a:headEnd/>
            <a:tailEnd/>
          </a:ln>
        </p:spPr>
        <p:txBody>
          <a:bodyPr wrap="none" lIns="91262" tIns="45634" rIns="91262" bIns="45634" anchor="ctr"/>
          <a:lstStyle/>
          <a:p>
            <a:pPr defTabSz="914400" fontAlgn="base">
              <a:spcBef>
                <a:spcPct val="0"/>
              </a:spcBef>
              <a:spcAft>
                <a:spcPct val="0"/>
              </a:spcAft>
            </a:pPr>
            <a:endParaRPr kumimoji="1" lang="ko-KR" altLang="en-US">
              <a:solidFill>
                <a:srgbClr val="000000"/>
              </a:solidFill>
              <a:latin typeface="Arial" panose="020B0604020202020204" pitchFamily="34" charset="0"/>
              <a:ea typeface="나눔고딕 ExtraBold" panose="020D0904000000000000" pitchFamily="50" charset="-127"/>
              <a:cs typeface="Arial" panose="020B0604020202020204" pitchFamily="34" charset="0"/>
            </a:endParaRPr>
          </a:p>
        </p:txBody>
      </p:sp>
      <p:sp>
        <p:nvSpPr>
          <p:cNvPr id="51" name="Rectangle 50"/>
          <p:cNvSpPr>
            <a:spLocks noChangeArrowheads="1"/>
          </p:cNvSpPr>
          <p:nvPr/>
        </p:nvSpPr>
        <p:spPr bwMode="auto">
          <a:xfrm>
            <a:off x="277900" y="3959413"/>
            <a:ext cx="3169627" cy="596900"/>
          </a:xfrm>
          <a:prstGeom prst="rect">
            <a:avLst/>
          </a:prstGeom>
          <a:solidFill>
            <a:schemeClr val="bg1"/>
          </a:solidFill>
          <a:ln w="127000" algn="ctr">
            <a:noFill/>
            <a:miter lim="800000"/>
            <a:headEnd/>
            <a:tailEnd/>
          </a:ln>
        </p:spPr>
        <p:txBody>
          <a:bodyPr wrap="none" lIns="91262" tIns="45634" rIns="91262" bIns="45634" anchor="ctr"/>
          <a:lstStyle/>
          <a:p>
            <a:pPr defTabSz="914400" fontAlgn="base">
              <a:spcBef>
                <a:spcPct val="0"/>
              </a:spcBef>
              <a:spcAft>
                <a:spcPct val="0"/>
              </a:spcAft>
            </a:pPr>
            <a:endParaRPr kumimoji="1" lang="ko-KR" altLang="en-US">
              <a:solidFill>
                <a:srgbClr val="000000"/>
              </a:solidFill>
              <a:latin typeface="Arial" panose="020B0604020202020204" pitchFamily="34" charset="0"/>
              <a:ea typeface="나눔고딕 ExtraBold" panose="020D0904000000000000" pitchFamily="50" charset="-127"/>
              <a:cs typeface="Arial" panose="020B0604020202020204" pitchFamily="34" charset="0"/>
            </a:endParaRPr>
          </a:p>
        </p:txBody>
      </p:sp>
      <p:sp>
        <p:nvSpPr>
          <p:cNvPr id="52" name="Rectangle 51"/>
          <p:cNvSpPr>
            <a:spLocks noChangeArrowheads="1"/>
          </p:cNvSpPr>
          <p:nvPr/>
        </p:nvSpPr>
        <p:spPr bwMode="auto">
          <a:xfrm>
            <a:off x="277900" y="4770625"/>
            <a:ext cx="3169627" cy="596900"/>
          </a:xfrm>
          <a:prstGeom prst="rect">
            <a:avLst/>
          </a:prstGeom>
          <a:solidFill>
            <a:schemeClr val="bg1"/>
          </a:solidFill>
          <a:ln w="127000" algn="ctr">
            <a:noFill/>
            <a:miter lim="800000"/>
            <a:headEnd/>
            <a:tailEnd/>
          </a:ln>
        </p:spPr>
        <p:txBody>
          <a:bodyPr wrap="none" lIns="91262" tIns="45634" rIns="91262" bIns="45634" anchor="ctr"/>
          <a:lstStyle/>
          <a:p>
            <a:pPr defTabSz="914400" fontAlgn="base">
              <a:spcBef>
                <a:spcPct val="0"/>
              </a:spcBef>
              <a:spcAft>
                <a:spcPct val="0"/>
              </a:spcAft>
            </a:pPr>
            <a:endParaRPr kumimoji="1" lang="ko-KR" altLang="en-US">
              <a:solidFill>
                <a:srgbClr val="000000"/>
              </a:solidFill>
              <a:latin typeface="Arial" panose="020B0604020202020204" pitchFamily="34" charset="0"/>
              <a:ea typeface="나눔고딕 ExtraBold" panose="020D0904000000000000" pitchFamily="50" charset="-127"/>
              <a:cs typeface="Arial" panose="020B0604020202020204" pitchFamily="34" charset="0"/>
            </a:endParaRPr>
          </a:p>
        </p:txBody>
      </p:sp>
      <p:sp>
        <p:nvSpPr>
          <p:cNvPr id="53" name="Rectangle 52"/>
          <p:cNvSpPr>
            <a:spLocks noChangeArrowheads="1"/>
          </p:cNvSpPr>
          <p:nvPr/>
        </p:nvSpPr>
        <p:spPr bwMode="auto">
          <a:xfrm>
            <a:off x="277900" y="5581838"/>
            <a:ext cx="3169627" cy="596900"/>
          </a:xfrm>
          <a:prstGeom prst="rect">
            <a:avLst/>
          </a:prstGeom>
          <a:solidFill>
            <a:schemeClr val="bg1"/>
          </a:solidFill>
          <a:ln w="127000" algn="ctr">
            <a:noFill/>
            <a:miter lim="800000"/>
            <a:headEnd/>
            <a:tailEnd/>
          </a:ln>
        </p:spPr>
        <p:txBody>
          <a:bodyPr wrap="none" lIns="91262" tIns="45634" rIns="91262" bIns="45634" anchor="ctr"/>
          <a:lstStyle/>
          <a:p>
            <a:pPr defTabSz="914400" fontAlgn="base">
              <a:spcBef>
                <a:spcPct val="0"/>
              </a:spcBef>
              <a:spcAft>
                <a:spcPct val="0"/>
              </a:spcAft>
            </a:pPr>
            <a:endParaRPr kumimoji="1" lang="ko-KR" altLang="en-US">
              <a:solidFill>
                <a:srgbClr val="000000"/>
              </a:solidFill>
              <a:latin typeface="Arial" panose="020B0604020202020204" pitchFamily="34" charset="0"/>
              <a:ea typeface="나눔고딕 ExtraBold" panose="020D0904000000000000" pitchFamily="50" charset="-127"/>
              <a:cs typeface="Arial" panose="020B0604020202020204" pitchFamily="34" charset="0"/>
            </a:endParaRPr>
          </a:p>
        </p:txBody>
      </p:sp>
      <p:sp>
        <p:nvSpPr>
          <p:cNvPr id="54" name="Rectangle 53"/>
          <p:cNvSpPr>
            <a:spLocks noChangeArrowheads="1"/>
          </p:cNvSpPr>
          <p:nvPr/>
        </p:nvSpPr>
        <p:spPr bwMode="auto">
          <a:xfrm>
            <a:off x="1187624" y="2375825"/>
            <a:ext cx="2016223" cy="686806"/>
          </a:xfrm>
          <a:prstGeom prst="snip2SameRect">
            <a:avLst/>
          </a:prstGeom>
          <a:ln>
            <a:headEnd/>
            <a:tailEnd/>
          </a:ln>
          <a:effectLst>
            <a:innerShdw blurRad="63500" dist="50800" dir="13500000">
              <a:prstClr val="black">
                <a:alpha val="50000"/>
              </a:prstClr>
            </a:innerShdw>
          </a:effectLst>
        </p:spPr>
        <p:style>
          <a:lnRef idx="2">
            <a:schemeClr val="accent6"/>
          </a:lnRef>
          <a:fillRef idx="1">
            <a:schemeClr val="lt1"/>
          </a:fillRef>
          <a:effectRef idx="0">
            <a:schemeClr val="accent6"/>
          </a:effectRef>
          <a:fontRef idx="minor">
            <a:schemeClr val="dk1"/>
          </a:fontRef>
        </p:style>
        <p:txBody>
          <a:bodyPr wrap="none" lIns="91262" tIns="45634" rIns="91262" bIns="45634" anchor="ctr"/>
          <a:lstStyle/>
          <a:p>
            <a:pPr algn="ctr" fontAlgn="base">
              <a:lnSpc>
                <a:spcPct val="120000"/>
              </a:lnSpc>
              <a:spcBef>
                <a:spcPct val="0"/>
              </a:spcBef>
              <a:spcAft>
                <a:spcPct val="0"/>
              </a:spcAft>
            </a:pPr>
            <a:r>
              <a:rPr kumimoji="1" lang="mn-MN" altLang="ko-KR" sz="1200" dirty="0">
                <a:solidFill>
                  <a:srgbClr val="000000"/>
                </a:solidFill>
                <a:latin typeface="Arial" panose="020B0604020202020204" pitchFamily="34" charset="0"/>
                <a:ea typeface="나눔고딕 ExtraBold" panose="020D0904000000000000" pitchFamily="50" charset="-127"/>
                <a:cs typeface="Arial" panose="020B0604020202020204" pitchFamily="34" charset="0"/>
              </a:rPr>
              <a:t>Монгол Улсын тээврийн </a:t>
            </a:r>
            <a:br>
              <a:rPr kumimoji="1" lang="mn-MN" altLang="ko-KR" sz="1200" dirty="0">
                <a:solidFill>
                  <a:srgbClr val="000000"/>
                </a:solidFill>
                <a:latin typeface="Arial" panose="020B0604020202020204" pitchFamily="34" charset="0"/>
                <a:ea typeface="나눔고딕 ExtraBold" panose="020D0904000000000000" pitchFamily="50" charset="-127"/>
                <a:cs typeface="Arial" panose="020B0604020202020204" pitchFamily="34" charset="0"/>
              </a:rPr>
            </a:br>
            <a:r>
              <a:rPr kumimoji="1" lang="mn-MN" altLang="ko-KR" sz="1200" dirty="0">
                <a:solidFill>
                  <a:srgbClr val="000000"/>
                </a:solidFill>
                <a:latin typeface="Arial" panose="020B0604020202020204" pitchFamily="34" charset="0"/>
                <a:ea typeface="나눔고딕 ExtraBold" panose="020D0904000000000000" pitchFamily="50" charset="-127"/>
                <a:cs typeface="Arial" panose="020B0604020202020204" pitchFamily="34" charset="0"/>
              </a:rPr>
              <a:t>бодлого, төлөвлөгөөг </a:t>
            </a:r>
            <a:br>
              <a:rPr kumimoji="1" lang="mn-MN" altLang="ko-KR" sz="1200" dirty="0">
                <a:solidFill>
                  <a:srgbClr val="000000"/>
                </a:solidFill>
                <a:latin typeface="Arial" panose="020B0604020202020204" pitchFamily="34" charset="0"/>
                <a:ea typeface="나눔고딕 ExtraBold" panose="020D0904000000000000" pitchFamily="50" charset="-127"/>
                <a:cs typeface="Arial" panose="020B0604020202020204" pitchFamily="34" charset="0"/>
              </a:rPr>
            </a:br>
            <a:r>
              <a:rPr kumimoji="1" lang="mn-MN" altLang="ko-KR" sz="1200" dirty="0">
                <a:solidFill>
                  <a:srgbClr val="000000"/>
                </a:solidFill>
                <a:latin typeface="Arial" panose="020B0604020202020204" pitchFamily="34" charset="0"/>
                <a:ea typeface="나눔고딕 ExtraBold" panose="020D0904000000000000" pitchFamily="50" charset="-127"/>
                <a:cs typeface="Arial" panose="020B0604020202020204" pitchFamily="34" charset="0"/>
              </a:rPr>
              <a:t>судлах</a:t>
            </a:r>
            <a:endParaRPr kumimoji="1" lang="ko-KR" altLang="en-US" sz="1200" dirty="0">
              <a:solidFill>
                <a:srgbClr val="000000"/>
              </a:solidFill>
              <a:latin typeface="Arial" panose="020B0604020202020204" pitchFamily="34" charset="0"/>
              <a:ea typeface="나눔고딕 ExtraBold" panose="020D0904000000000000" pitchFamily="50" charset="-127"/>
              <a:cs typeface="Arial" panose="020B0604020202020204" pitchFamily="34" charset="0"/>
            </a:endParaRPr>
          </a:p>
        </p:txBody>
      </p:sp>
      <p:sp>
        <p:nvSpPr>
          <p:cNvPr id="55" name="Rectangle 54"/>
          <p:cNvSpPr>
            <a:spLocks noChangeArrowheads="1"/>
          </p:cNvSpPr>
          <p:nvPr/>
        </p:nvSpPr>
        <p:spPr bwMode="auto">
          <a:xfrm>
            <a:off x="1187624" y="3186862"/>
            <a:ext cx="2016224" cy="672881"/>
          </a:xfrm>
          <a:prstGeom prst="snip2SameRect">
            <a:avLst/>
          </a:prstGeom>
          <a:ln>
            <a:headEnd/>
            <a:tailEnd/>
          </a:ln>
          <a:effectLst>
            <a:innerShdw blurRad="63500" dist="50800" dir="13500000">
              <a:prstClr val="black">
                <a:alpha val="50000"/>
              </a:prstClr>
            </a:innerShdw>
          </a:effectLst>
        </p:spPr>
        <p:style>
          <a:lnRef idx="2">
            <a:schemeClr val="accent6"/>
          </a:lnRef>
          <a:fillRef idx="1">
            <a:schemeClr val="lt1"/>
          </a:fillRef>
          <a:effectRef idx="0">
            <a:schemeClr val="accent6"/>
          </a:effectRef>
          <a:fontRef idx="minor">
            <a:schemeClr val="dk1"/>
          </a:fontRef>
        </p:style>
        <p:txBody>
          <a:bodyPr wrap="none" lIns="91262" tIns="45634" rIns="91262" bIns="45634" anchor="ctr"/>
          <a:lstStyle/>
          <a:p>
            <a:pPr lvl="0" algn="ctr" fontAlgn="base">
              <a:lnSpc>
                <a:spcPct val="120000"/>
              </a:lnSpc>
              <a:spcBef>
                <a:spcPct val="0"/>
              </a:spcBef>
              <a:spcAft>
                <a:spcPct val="0"/>
              </a:spcAft>
            </a:pPr>
            <a:r>
              <a:rPr kumimoji="1" lang="mn-MN" altLang="ko-KR" sz="1400" dirty="0">
                <a:solidFill>
                  <a:srgbClr val="000000"/>
                </a:solidFill>
                <a:latin typeface="Arial" panose="020B0604020202020204" pitchFamily="34" charset="0"/>
                <a:ea typeface="나눔고딕 ExtraBold" panose="020D0904000000000000" pitchFamily="50" charset="-127"/>
                <a:cs typeface="Arial" panose="020B0604020202020204" pitchFamily="34" charset="0"/>
              </a:rPr>
              <a:t>Хэрэлэгчдээс</a:t>
            </a:r>
            <a:br>
              <a:rPr kumimoji="1" lang="mn-MN" altLang="ko-KR" sz="1400" dirty="0">
                <a:solidFill>
                  <a:srgbClr val="000000"/>
                </a:solidFill>
                <a:latin typeface="Arial" panose="020B0604020202020204" pitchFamily="34" charset="0"/>
                <a:ea typeface="나눔고딕 ExtraBold" panose="020D0904000000000000" pitchFamily="50" charset="-127"/>
                <a:cs typeface="Arial" panose="020B0604020202020204" pitchFamily="34" charset="0"/>
              </a:rPr>
            </a:br>
            <a:r>
              <a:rPr kumimoji="1" lang="mn-MN" altLang="ko-KR" sz="1400" dirty="0">
                <a:solidFill>
                  <a:srgbClr val="000000"/>
                </a:solidFill>
                <a:latin typeface="Arial" panose="020B0604020202020204" pitchFamily="34" charset="0"/>
                <a:ea typeface="나눔고딕 ExtraBold" panose="020D0904000000000000" pitchFamily="50" charset="-127"/>
                <a:cs typeface="Arial" panose="020B0604020202020204" pitchFamily="34" charset="0"/>
              </a:rPr>
              <a:t>авах судалгаа</a:t>
            </a:r>
            <a:endParaRPr kumimoji="1" lang="ko-KR" altLang="en-US" sz="1400" dirty="0">
              <a:solidFill>
                <a:srgbClr val="000000"/>
              </a:solidFill>
              <a:latin typeface="Arial" panose="020B0604020202020204" pitchFamily="34" charset="0"/>
              <a:ea typeface="나눔고딕 ExtraBold" panose="020D0904000000000000" pitchFamily="50" charset="-127"/>
              <a:cs typeface="Arial" panose="020B0604020202020204" pitchFamily="34" charset="0"/>
            </a:endParaRPr>
          </a:p>
        </p:txBody>
      </p:sp>
      <p:sp>
        <p:nvSpPr>
          <p:cNvPr id="56" name="Rectangle 55"/>
          <p:cNvSpPr>
            <a:spLocks noChangeArrowheads="1"/>
          </p:cNvSpPr>
          <p:nvPr/>
        </p:nvSpPr>
        <p:spPr bwMode="auto">
          <a:xfrm>
            <a:off x="1187624" y="4004387"/>
            <a:ext cx="2016224" cy="669962"/>
          </a:xfrm>
          <a:prstGeom prst="snip2SameRect">
            <a:avLst/>
          </a:prstGeom>
          <a:ln>
            <a:headEnd/>
            <a:tailEnd/>
          </a:ln>
          <a:effectLst>
            <a:innerShdw blurRad="63500" dist="50800" dir="13500000">
              <a:prstClr val="black">
                <a:alpha val="50000"/>
              </a:prstClr>
            </a:innerShdw>
          </a:effectLst>
        </p:spPr>
        <p:style>
          <a:lnRef idx="2">
            <a:schemeClr val="accent6"/>
          </a:lnRef>
          <a:fillRef idx="1">
            <a:schemeClr val="lt1"/>
          </a:fillRef>
          <a:effectRef idx="0">
            <a:schemeClr val="accent6"/>
          </a:effectRef>
          <a:fontRef idx="minor">
            <a:schemeClr val="dk1"/>
          </a:fontRef>
        </p:style>
        <p:txBody>
          <a:bodyPr wrap="none" lIns="91262" tIns="45634" rIns="91262" bIns="45634" anchor="ctr"/>
          <a:lstStyle/>
          <a:p>
            <a:pPr lvl="0" algn="ctr" fontAlgn="base">
              <a:lnSpc>
                <a:spcPct val="120000"/>
              </a:lnSpc>
              <a:spcBef>
                <a:spcPct val="0"/>
              </a:spcBef>
              <a:spcAft>
                <a:spcPct val="0"/>
              </a:spcAft>
            </a:pPr>
            <a:r>
              <a:rPr kumimoji="1" lang="mn-MN" altLang="ko-KR" sz="1200" dirty="0">
                <a:solidFill>
                  <a:srgbClr val="000000"/>
                </a:solidFill>
                <a:latin typeface="Arial" panose="020B0604020202020204" pitchFamily="34" charset="0"/>
                <a:ea typeface="나눔고딕 ExtraBold" panose="020D0904000000000000" pitchFamily="50" charset="-127"/>
                <a:cs typeface="Arial" panose="020B0604020202020204" pitchFamily="34" charset="0"/>
              </a:rPr>
              <a:t>Тээврийн салбарын</a:t>
            </a:r>
            <a:br>
              <a:rPr kumimoji="1" lang="mn-MN" altLang="ko-KR" sz="1200" dirty="0">
                <a:solidFill>
                  <a:srgbClr val="000000"/>
                </a:solidFill>
                <a:latin typeface="Arial" panose="020B0604020202020204" pitchFamily="34" charset="0"/>
                <a:ea typeface="나눔고딕 ExtraBold" panose="020D0904000000000000" pitchFamily="50" charset="-127"/>
                <a:cs typeface="Arial" panose="020B0604020202020204" pitchFamily="34" charset="0"/>
              </a:rPr>
            </a:br>
            <a:r>
              <a:rPr kumimoji="1" lang="mn-MN" altLang="ko-KR" sz="1200" dirty="0">
                <a:solidFill>
                  <a:srgbClr val="000000"/>
                </a:solidFill>
                <a:latin typeface="Arial" panose="020B0604020202020204" pitchFamily="34" charset="0"/>
                <a:ea typeface="나눔고딕 ExtraBold" panose="020D0904000000000000" pitchFamily="50" charset="-127"/>
                <a:cs typeface="Arial" panose="020B0604020202020204" pitchFamily="34" charset="0"/>
              </a:rPr>
              <a:t>мэргэжилтнүүдээс </a:t>
            </a:r>
            <a:br>
              <a:rPr kumimoji="1" lang="mn-MN" altLang="ko-KR" sz="1200" dirty="0">
                <a:solidFill>
                  <a:srgbClr val="000000"/>
                </a:solidFill>
                <a:latin typeface="Arial" panose="020B0604020202020204" pitchFamily="34" charset="0"/>
                <a:ea typeface="나눔고딕 ExtraBold" panose="020D0904000000000000" pitchFamily="50" charset="-127"/>
                <a:cs typeface="Arial" panose="020B0604020202020204" pitchFamily="34" charset="0"/>
              </a:rPr>
            </a:br>
            <a:r>
              <a:rPr kumimoji="1" lang="mn-MN" altLang="ko-KR" sz="1200" dirty="0">
                <a:solidFill>
                  <a:srgbClr val="000000"/>
                </a:solidFill>
                <a:latin typeface="Arial" panose="020B0604020202020204" pitchFamily="34" charset="0"/>
                <a:ea typeface="나눔고딕 ExtraBold" panose="020D0904000000000000" pitchFamily="50" charset="-127"/>
                <a:cs typeface="Arial" panose="020B0604020202020204" pitchFamily="34" charset="0"/>
              </a:rPr>
              <a:t>судалгаа авах</a:t>
            </a:r>
            <a:r>
              <a:rPr kumimoji="1" lang="en-US" altLang="ko-KR" sz="1200" dirty="0">
                <a:solidFill>
                  <a:srgbClr val="000000"/>
                </a:solidFill>
                <a:latin typeface="Arial" panose="020B0604020202020204" pitchFamily="34" charset="0"/>
                <a:ea typeface="나눔고딕 ExtraBold" panose="020D0904000000000000" pitchFamily="50" charset="-127"/>
                <a:cs typeface="Arial" panose="020B0604020202020204" pitchFamily="34" charset="0"/>
              </a:rPr>
              <a:t> </a:t>
            </a:r>
            <a:endParaRPr kumimoji="1" lang="ko-KR" altLang="en-US" sz="1200" dirty="0">
              <a:solidFill>
                <a:srgbClr val="000000"/>
              </a:solidFill>
              <a:latin typeface="Arial" panose="020B0604020202020204" pitchFamily="34" charset="0"/>
              <a:ea typeface="나눔고딕 ExtraBold" panose="020D0904000000000000" pitchFamily="50" charset="-127"/>
              <a:cs typeface="Arial" panose="020B0604020202020204" pitchFamily="34" charset="0"/>
            </a:endParaRPr>
          </a:p>
        </p:txBody>
      </p:sp>
      <p:sp>
        <p:nvSpPr>
          <p:cNvPr id="57" name="Rectangle 56"/>
          <p:cNvSpPr>
            <a:spLocks noChangeArrowheads="1"/>
          </p:cNvSpPr>
          <p:nvPr/>
        </p:nvSpPr>
        <p:spPr bwMode="auto">
          <a:xfrm>
            <a:off x="1187624" y="4817186"/>
            <a:ext cx="2016224" cy="668305"/>
          </a:xfrm>
          <a:prstGeom prst="snip2SameRect">
            <a:avLst/>
          </a:prstGeom>
          <a:ln>
            <a:headEnd/>
            <a:tailEnd/>
          </a:ln>
          <a:effectLst>
            <a:innerShdw blurRad="63500" dist="50800" dir="13500000">
              <a:prstClr val="black">
                <a:alpha val="50000"/>
              </a:prstClr>
            </a:innerShdw>
          </a:effectLst>
        </p:spPr>
        <p:style>
          <a:lnRef idx="2">
            <a:schemeClr val="accent6"/>
          </a:lnRef>
          <a:fillRef idx="1">
            <a:schemeClr val="lt1"/>
          </a:fillRef>
          <a:effectRef idx="0">
            <a:schemeClr val="accent6"/>
          </a:effectRef>
          <a:fontRef idx="minor">
            <a:schemeClr val="dk1"/>
          </a:fontRef>
        </p:style>
        <p:txBody>
          <a:bodyPr wrap="none" lIns="91262" tIns="45634" rIns="91262" bIns="45634" anchor="ctr"/>
          <a:lstStyle/>
          <a:p>
            <a:pPr lvl="0" algn="ctr" fontAlgn="base">
              <a:lnSpc>
                <a:spcPct val="120000"/>
              </a:lnSpc>
              <a:spcBef>
                <a:spcPct val="0"/>
              </a:spcBef>
              <a:spcAft>
                <a:spcPct val="0"/>
              </a:spcAft>
            </a:pPr>
            <a:r>
              <a:rPr kumimoji="1" lang="mn-MN" altLang="ko-KR" sz="1400" dirty="0">
                <a:solidFill>
                  <a:srgbClr val="000000"/>
                </a:solidFill>
                <a:latin typeface="Arial" panose="020B0604020202020204" pitchFamily="34" charset="0"/>
                <a:ea typeface="나눔고딕 ExtraBold" panose="020D0904000000000000" pitchFamily="50" charset="-127"/>
                <a:cs typeface="Arial" panose="020B0604020202020204" pitchFamily="34" charset="0"/>
              </a:rPr>
              <a:t>Одоо ашиглаж буй ТУС</a:t>
            </a:r>
            <a:endParaRPr kumimoji="1" lang="en-US" altLang="ko-KR" sz="1400" dirty="0">
              <a:solidFill>
                <a:srgbClr val="000000"/>
              </a:solidFill>
              <a:latin typeface="Arial" panose="020B0604020202020204" pitchFamily="34" charset="0"/>
              <a:ea typeface="나눔고딕 ExtraBold" panose="020D0904000000000000" pitchFamily="50" charset="-127"/>
              <a:cs typeface="Arial" panose="020B0604020202020204" pitchFamily="34" charset="0"/>
            </a:endParaRPr>
          </a:p>
        </p:txBody>
      </p:sp>
      <p:sp>
        <p:nvSpPr>
          <p:cNvPr id="58" name="Rectangle 57"/>
          <p:cNvSpPr>
            <a:spLocks noChangeArrowheads="1"/>
          </p:cNvSpPr>
          <p:nvPr/>
        </p:nvSpPr>
        <p:spPr bwMode="auto">
          <a:xfrm>
            <a:off x="1187624" y="5628463"/>
            <a:ext cx="2016224" cy="674506"/>
          </a:xfrm>
          <a:prstGeom prst="snip2SameRect">
            <a:avLst/>
          </a:prstGeom>
          <a:ln>
            <a:headEnd/>
            <a:tailEnd/>
          </a:ln>
          <a:effectLst>
            <a:innerShdw blurRad="63500" dist="50800" dir="13500000">
              <a:prstClr val="black">
                <a:alpha val="50000"/>
              </a:prstClr>
            </a:innerShdw>
          </a:effectLst>
        </p:spPr>
        <p:style>
          <a:lnRef idx="2">
            <a:schemeClr val="accent6"/>
          </a:lnRef>
          <a:fillRef idx="1">
            <a:schemeClr val="lt1"/>
          </a:fillRef>
          <a:effectRef idx="0">
            <a:schemeClr val="accent6"/>
          </a:effectRef>
          <a:fontRef idx="minor">
            <a:schemeClr val="dk1"/>
          </a:fontRef>
        </p:style>
        <p:txBody>
          <a:bodyPr wrap="none" lIns="91262" tIns="45634" rIns="91262" bIns="45634" anchor="ctr"/>
          <a:lstStyle/>
          <a:p>
            <a:pPr lvl="0" algn="ctr" fontAlgn="base">
              <a:lnSpc>
                <a:spcPct val="120000"/>
              </a:lnSpc>
              <a:spcBef>
                <a:spcPct val="0"/>
              </a:spcBef>
              <a:spcAft>
                <a:spcPct val="0"/>
              </a:spcAft>
            </a:pPr>
            <a:r>
              <a:rPr kumimoji="1" lang="mn-MN" altLang="ko-KR" sz="800" dirty="0">
                <a:solidFill>
                  <a:srgbClr val="000000"/>
                </a:solidFill>
                <a:latin typeface="Arial" panose="020B0604020202020204" pitchFamily="34" charset="0"/>
                <a:ea typeface="나눔고딕 ExtraBold" panose="020D0904000000000000" pitchFamily="50" charset="-127"/>
                <a:cs typeface="Arial" panose="020B0604020202020204" pitchFamily="34" charset="0"/>
              </a:rPr>
              <a:t>Төслийн баг Монгол Улсын</a:t>
            </a:r>
            <a:br>
              <a:rPr kumimoji="1" lang="mn-MN" altLang="ko-KR" sz="800" dirty="0">
                <a:solidFill>
                  <a:srgbClr val="000000"/>
                </a:solidFill>
                <a:latin typeface="Arial" panose="020B0604020202020204" pitchFamily="34" charset="0"/>
                <a:ea typeface="나눔고딕 ExtraBold" panose="020D0904000000000000" pitchFamily="50" charset="-127"/>
                <a:cs typeface="Arial" panose="020B0604020202020204" pitchFamily="34" charset="0"/>
              </a:rPr>
            </a:br>
            <a:r>
              <a:rPr kumimoji="1" lang="mn-MN" altLang="ko-KR" sz="800" dirty="0">
                <a:solidFill>
                  <a:srgbClr val="000000"/>
                </a:solidFill>
                <a:latin typeface="Arial" panose="020B0604020202020204" pitchFamily="34" charset="0"/>
                <a:ea typeface="나눔고딕 ExtraBold" panose="020D0904000000000000" pitchFamily="50" charset="-127"/>
                <a:cs typeface="Arial" panose="020B0604020202020204" pitchFamily="34" charset="0"/>
              </a:rPr>
              <a:t>замын хөдөлгөөний нөхцөл</a:t>
            </a:r>
            <a:br>
              <a:rPr kumimoji="1" lang="mn-MN" altLang="ko-KR" sz="800" dirty="0">
                <a:solidFill>
                  <a:srgbClr val="000000"/>
                </a:solidFill>
                <a:latin typeface="Arial" panose="020B0604020202020204" pitchFamily="34" charset="0"/>
                <a:ea typeface="나눔고딕 ExtraBold" panose="020D0904000000000000" pitchFamily="50" charset="-127"/>
                <a:cs typeface="Arial" panose="020B0604020202020204" pitchFamily="34" charset="0"/>
              </a:rPr>
            </a:br>
            <a:r>
              <a:rPr kumimoji="1" lang="mn-MN" altLang="ko-KR" sz="800" dirty="0">
                <a:solidFill>
                  <a:srgbClr val="000000"/>
                </a:solidFill>
                <a:latin typeface="Arial" panose="020B0604020202020204" pitchFamily="34" charset="0"/>
                <a:ea typeface="나눔고딕 ExtraBold" panose="020D0904000000000000" pitchFamily="50" charset="-127"/>
                <a:cs typeface="Arial" panose="020B0604020202020204" pitchFamily="34" charset="0"/>
              </a:rPr>
              <a:t>байдалтай газар дээр нь </a:t>
            </a:r>
            <a:br>
              <a:rPr kumimoji="1" lang="mn-MN" altLang="ko-KR" sz="800" dirty="0">
                <a:solidFill>
                  <a:srgbClr val="000000"/>
                </a:solidFill>
                <a:latin typeface="Arial" panose="020B0604020202020204" pitchFamily="34" charset="0"/>
                <a:ea typeface="나눔고딕 ExtraBold" panose="020D0904000000000000" pitchFamily="50" charset="-127"/>
                <a:cs typeface="Arial" panose="020B0604020202020204" pitchFamily="34" charset="0"/>
              </a:rPr>
            </a:br>
            <a:r>
              <a:rPr kumimoji="1" lang="mn-MN" altLang="ko-KR" sz="800" dirty="0">
                <a:solidFill>
                  <a:srgbClr val="000000"/>
                </a:solidFill>
                <a:latin typeface="Arial" panose="020B0604020202020204" pitchFamily="34" charset="0"/>
                <a:ea typeface="나눔고딕 ExtraBold" panose="020D0904000000000000" pitchFamily="50" charset="-127"/>
                <a:cs typeface="Arial" panose="020B0604020202020204" pitchFamily="34" charset="0"/>
              </a:rPr>
              <a:t>танилцаж судалгаа хийх</a:t>
            </a:r>
            <a:endParaRPr kumimoji="1" lang="en-US" altLang="ko-KR" sz="800" dirty="0">
              <a:solidFill>
                <a:srgbClr val="000000"/>
              </a:solidFill>
              <a:latin typeface="Arial" panose="020B0604020202020204" pitchFamily="34" charset="0"/>
              <a:ea typeface="나눔고딕 ExtraBold" panose="020D0904000000000000" pitchFamily="50" charset="-127"/>
              <a:cs typeface="Arial" panose="020B0604020202020204" pitchFamily="34" charset="0"/>
            </a:endParaRPr>
          </a:p>
        </p:txBody>
      </p:sp>
      <p:sp>
        <p:nvSpPr>
          <p:cNvPr id="59" name="Rectangle 58"/>
          <p:cNvSpPr>
            <a:spLocks noChangeArrowheads="1"/>
          </p:cNvSpPr>
          <p:nvPr/>
        </p:nvSpPr>
        <p:spPr bwMode="auto">
          <a:xfrm>
            <a:off x="3419872" y="2375824"/>
            <a:ext cx="5472608" cy="674507"/>
          </a:xfrm>
          <a:prstGeom prst="rect">
            <a:avLst/>
          </a:prstGeom>
          <a:solidFill>
            <a:srgbClr val="003366"/>
          </a:solidFill>
          <a:ln w="9525" algn="ctr">
            <a:solidFill>
              <a:schemeClr val="tx1"/>
            </a:solidFill>
            <a:miter lim="800000"/>
            <a:headEnd/>
            <a:tailEnd/>
          </a:ln>
          <a:effectLst>
            <a:innerShdw blurRad="63500" dist="50800" dir="13500000">
              <a:prstClr val="black">
                <a:alpha val="50000"/>
              </a:prstClr>
            </a:innerShdw>
          </a:effectLst>
        </p:spPr>
        <p:txBody>
          <a:bodyPr wrap="none" lIns="91262" tIns="45634" rIns="91262" bIns="45634" anchor="ctr"/>
          <a:lstStyle/>
          <a:p>
            <a:pPr fontAlgn="base">
              <a:lnSpc>
                <a:spcPct val="120000"/>
              </a:lnSpc>
              <a:spcBef>
                <a:spcPct val="0"/>
              </a:spcBef>
              <a:spcAft>
                <a:spcPct val="0"/>
              </a:spcAft>
              <a:defRPr/>
            </a:pPr>
            <a:r>
              <a:rPr kumimoji="1" lang="en-US" altLang="ko-KR" sz="1200" dirty="0">
                <a:solidFill>
                  <a:srgbClr val="FFFFFF"/>
                </a:solidFill>
                <a:effectLst>
                  <a:outerShdw blurRad="38100" dist="38100" dir="2700000" algn="tl">
                    <a:srgbClr val="000000"/>
                  </a:outerShdw>
                </a:effectLst>
                <a:latin typeface="Arial" panose="020B0604020202020204" pitchFamily="34" charset="0"/>
                <a:ea typeface="나눔고딕 ExtraBold" panose="020D0904000000000000" pitchFamily="50" charset="-127"/>
                <a:cs typeface="Arial" panose="020B0604020202020204" pitchFamily="34" charset="0"/>
              </a:rPr>
              <a:t>· </a:t>
            </a:r>
            <a:r>
              <a:rPr kumimoji="1" lang="mn-MN" altLang="ko-KR" sz="1200" dirty="0">
                <a:solidFill>
                  <a:srgbClr val="FFFFFF"/>
                </a:solidFill>
                <a:effectLst>
                  <a:outerShdw blurRad="38100" dist="38100" dir="2700000" algn="tl">
                    <a:srgbClr val="000000"/>
                  </a:outerShdw>
                </a:effectLst>
                <a:latin typeface="Arial" panose="020B0604020202020204" pitchFamily="34" charset="0"/>
                <a:ea typeface="나눔고딕 ExtraBold" panose="020D0904000000000000" pitchFamily="50" charset="-127"/>
                <a:cs typeface="Arial" panose="020B0604020202020204" pitchFamily="34" charset="0"/>
              </a:rPr>
              <a:t>Үндэсний болон Улаанбаатар хотын тээврийн бодлого, төлөвлөгөөг судлах.</a:t>
            </a:r>
          </a:p>
          <a:p>
            <a:pPr fontAlgn="base">
              <a:lnSpc>
                <a:spcPct val="120000"/>
              </a:lnSpc>
              <a:spcBef>
                <a:spcPct val="0"/>
              </a:spcBef>
              <a:spcAft>
                <a:spcPct val="0"/>
              </a:spcAft>
              <a:defRPr/>
            </a:pPr>
            <a:r>
              <a:rPr kumimoji="1" lang="en-US" altLang="ko-KR" sz="1200" dirty="0">
                <a:solidFill>
                  <a:srgbClr val="FFFFFF"/>
                </a:solidFill>
                <a:effectLst>
                  <a:outerShdw blurRad="38100" dist="38100" dir="2700000" algn="tl">
                    <a:srgbClr val="000000"/>
                  </a:outerShdw>
                </a:effectLst>
                <a:latin typeface="Arial" panose="020B0604020202020204" pitchFamily="34" charset="0"/>
                <a:ea typeface="나눔고딕 ExtraBold" panose="020D0904000000000000" pitchFamily="50" charset="-127"/>
                <a:cs typeface="Arial" panose="020B0604020202020204" pitchFamily="34" charset="0"/>
              </a:rPr>
              <a:t>· </a:t>
            </a:r>
            <a:r>
              <a:rPr kumimoji="1" lang="mn-MN" altLang="ko-KR" sz="1200" dirty="0">
                <a:solidFill>
                  <a:srgbClr val="FFFFFF"/>
                </a:solidFill>
                <a:effectLst>
                  <a:outerShdw blurRad="38100" dist="38100" dir="2700000" algn="tl">
                    <a:srgbClr val="000000"/>
                  </a:outerShdw>
                </a:effectLst>
                <a:latin typeface="Arial" panose="020B0604020202020204" pitchFamily="34" charset="0"/>
                <a:ea typeface="나눔고딕 ExtraBold" panose="020D0904000000000000" pitchFamily="50" charset="-127"/>
                <a:cs typeface="Arial" panose="020B0604020202020204" pitchFamily="34" charset="0"/>
              </a:rPr>
              <a:t>Шаардлагатай ТУС-ийн үйлчилгээнүүдийг сонгох</a:t>
            </a:r>
            <a:endParaRPr kumimoji="1" lang="en-US" altLang="ko-KR" sz="1200" dirty="0">
              <a:solidFill>
                <a:srgbClr val="FFFFFF"/>
              </a:solidFill>
              <a:effectLst>
                <a:outerShdw blurRad="38100" dist="38100" dir="2700000" algn="tl">
                  <a:srgbClr val="000000"/>
                </a:outerShdw>
              </a:effectLst>
              <a:latin typeface="Arial" panose="020B0604020202020204" pitchFamily="34" charset="0"/>
              <a:ea typeface="나눔고딕 ExtraBold" panose="020D0904000000000000" pitchFamily="50" charset="-127"/>
              <a:cs typeface="Arial" panose="020B0604020202020204" pitchFamily="34" charset="0"/>
            </a:endParaRPr>
          </a:p>
        </p:txBody>
      </p:sp>
      <p:sp>
        <p:nvSpPr>
          <p:cNvPr id="60" name="Rectangle 59"/>
          <p:cNvSpPr>
            <a:spLocks noChangeArrowheads="1"/>
          </p:cNvSpPr>
          <p:nvPr/>
        </p:nvSpPr>
        <p:spPr bwMode="auto">
          <a:xfrm>
            <a:off x="3419872" y="3185236"/>
            <a:ext cx="5472608" cy="674507"/>
          </a:xfrm>
          <a:prstGeom prst="rect">
            <a:avLst/>
          </a:prstGeom>
          <a:solidFill>
            <a:srgbClr val="94C4E4"/>
          </a:solidFill>
          <a:ln w="9525" algn="ctr">
            <a:solidFill>
              <a:schemeClr val="tx1"/>
            </a:solidFill>
            <a:miter lim="800000"/>
            <a:headEnd/>
            <a:tailEnd/>
          </a:ln>
          <a:effectLst>
            <a:innerShdw blurRad="63500" dist="50800" dir="13500000">
              <a:prstClr val="black">
                <a:alpha val="50000"/>
              </a:prstClr>
            </a:innerShdw>
          </a:effectLst>
        </p:spPr>
        <p:txBody>
          <a:bodyPr wrap="none" lIns="91262" tIns="45634" rIns="91262" bIns="45634" anchor="ctr"/>
          <a:lstStyle/>
          <a:p>
            <a:pPr fontAlgn="base">
              <a:lnSpc>
                <a:spcPct val="120000"/>
              </a:lnSpc>
              <a:spcBef>
                <a:spcPct val="0"/>
              </a:spcBef>
              <a:spcAft>
                <a:spcPct val="0"/>
              </a:spcAft>
              <a:defRPr/>
            </a:pPr>
            <a:r>
              <a:rPr kumimoji="1" lang="en-US" altLang="ko-KR" sz="900" dirty="0">
                <a:solidFill>
                  <a:schemeClr val="accent2">
                    <a:lumMod val="50000"/>
                  </a:schemeClr>
                </a:solidFill>
                <a:latin typeface="Arial" panose="020B0604020202020204" pitchFamily="34" charset="0"/>
                <a:ea typeface="나눔고딕 ExtraBold" panose="020D0904000000000000" pitchFamily="50" charset="-127"/>
                <a:cs typeface="Arial" panose="020B0604020202020204" pitchFamily="34" charset="0"/>
              </a:rPr>
              <a:t>· </a:t>
            </a:r>
            <a:r>
              <a:rPr kumimoji="1" lang="mn-MN" altLang="ko-KR" sz="900" b="1" dirty="0">
                <a:solidFill>
                  <a:schemeClr val="accent2">
                    <a:lumMod val="50000"/>
                  </a:schemeClr>
                </a:solidFill>
                <a:latin typeface="Arial" panose="020B0604020202020204" pitchFamily="34" charset="0"/>
                <a:ea typeface="나눔고딕 ExtraBold" panose="020D0904000000000000" pitchFamily="50" charset="-127"/>
                <a:cs typeface="Arial" panose="020B0604020202020204" pitchFamily="34" charset="0"/>
              </a:rPr>
              <a:t>Улаанбаатар хот, 21 аймгийн хэрэглэгчдээс судалгаа авах.</a:t>
            </a:r>
            <a:endParaRPr kumimoji="1" lang="en-US" altLang="ko-KR" sz="900" b="1" dirty="0">
              <a:solidFill>
                <a:schemeClr val="accent2">
                  <a:lumMod val="50000"/>
                </a:schemeClr>
              </a:solidFill>
              <a:latin typeface="Arial" panose="020B0604020202020204" pitchFamily="34" charset="0"/>
              <a:ea typeface="나눔고딕 ExtraBold" panose="020D0904000000000000" pitchFamily="50" charset="-127"/>
              <a:cs typeface="Arial" panose="020B0604020202020204" pitchFamily="34" charset="0"/>
            </a:endParaRPr>
          </a:p>
          <a:p>
            <a:pPr fontAlgn="base">
              <a:lnSpc>
                <a:spcPct val="120000"/>
              </a:lnSpc>
              <a:spcBef>
                <a:spcPct val="0"/>
              </a:spcBef>
              <a:spcAft>
                <a:spcPct val="0"/>
              </a:spcAft>
              <a:defRPr/>
            </a:pPr>
            <a:r>
              <a:rPr kumimoji="1" lang="en-US" altLang="ko-KR" sz="900" dirty="0">
                <a:solidFill>
                  <a:schemeClr val="accent2">
                    <a:lumMod val="50000"/>
                  </a:schemeClr>
                </a:solidFill>
                <a:latin typeface="Arial" panose="020B0604020202020204" pitchFamily="34" charset="0"/>
                <a:ea typeface="나눔고딕 ExtraBold" panose="020D0904000000000000" pitchFamily="50" charset="-127"/>
                <a:cs typeface="Arial" panose="020B0604020202020204" pitchFamily="34" charset="0"/>
              </a:rPr>
              <a:t>· </a:t>
            </a:r>
            <a:r>
              <a:rPr kumimoji="1" lang="mn-MN" altLang="ko-KR" sz="900" b="1" dirty="0">
                <a:solidFill>
                  <a:schemeClr val="accent2">
                    <a:lumMod val="50000"/>
                  </a:schemeClr>
                </a:solidFill>
                <a:latin typeface="Arial" panose="020B0604020202020204" pitchFamily="34" charset="0"/>
                <a:ea typeface="나눔고딕 ExtraBold" panose="020D0904000000000000" pitchFamily="50" charset="-127"/>
                <a:cs typeface="Arial" panose="020B0604020202020204" pitchFamily="34" charset="0"/>
              </a:rPr>
              <a:t>Монгол улсын бүс нутгийн цаг уур, байгаль, замын хөдөлгөөний оцлогийн талаар судлах.</a:t>
            </a:r>
          </a:p>
          <a:p>
            <a:pPr fontAlgn="base">
              <a:lnSpc>
                <a:spcPct val="120000"/>
              </a:lnSpc>
              <a:spcBef>
                <a:spcPct val="0"/>
              </a:spcBef>
              <a:spcAft>
                <a:spcPct val="0"/>
              </a:spcAft>
              <a:defRPr/>
            </a:pPr>
            <a:r>
              <a:rPr kumimoji="1" lang="en-US" altLang="ko-KR" sz="900" dirty="0">
                <a:solidFill>
                  <a:schemeClr val="accent2">
                    <a:lumMod val="50000"/>
                  </a:schemeClr>
                </a:solidFill>
                <a:latin typeface="Arial" panose="020B0604020202020204" pitchFamily="34" charset="0"/>
                <a:ea typeface="나눔고딕 ExtraBold" panose="020D0904000000000000" pitchFamily="50" charset="-127"/>
                <a:cs typeface="Arial" panose="020B0604020202020204" pitchFamily="34" charset="0"/>
              </a:rPr>
              <a:t>· </a:t>
            </a:r>
            <a:r>
              <a:rPr kumimoji="1" lang="mn-MN" altLang="ko-KR" sz="900" b="1" dirty="0">
                <a:solidFill>
                  <a:schemeClr val="accent2">
                    <a:lumMod val="50000"/>
                  </a:schemeClr>
                </a:solidFill>
                <a:latin typeface="Arial" panose="020B0604020202020204" pitchFamily="34" charset="0"/>
                <a:ea typeface="나눔고딕 ExtraBold" panose="020D0904000000000000" pitchFamily="50" charset="-127"/>
                <a:cs typeface="Arial" panose="020B0604020202020204" pitchFamily="34" charset="0"/>
              </a:rPr>
              <a:t>Хэрэглэгчдийн судалгаан дээр үндэслэн замын хөдөлгөөний асуудал, бэрхшээлийг тодорхойлох.</a:t>
            </a:r>
            <a:endParaRPr kumimoji="1" lang="en-US" altLang="ko-KR" sz="900" b="1" dirty="0">
              <a:solidFill>
                <a:schemeClr val="accent2">
                  <a:lumMod val="50000"/>
                </a:schemeClr>
              </a:solidFill>
              <a:latin typeface="Arial" panose="020B0604020202020204" pitchFamily="34" charset="0"/>
              <a:ea typeface="나눔고딕 ExtraBold" panose="020D0904000000000000" pitchFamily="50" charset="-127"/>
              <a:cs typeface="Arial" panose="020B0604020202020204" pitchFamily="34" charset="0"/>
            </a:endParaRPr>
          </a:p>
        </p:txBody>
      </p:sp>
      <p:sp>
        <p:nvSpPr>
          <p:cNvPr id="61" name="Rectangle 60"/>
          <p:cNvSpPr>
            <a:spLocks noChangeArrowheads="1"/>
          </p:cNvSpPr>
          <p:nvPr/>
        </p:nvSpPr>
        <p:spPr bwMode="auto">
          <a:xfrm>
            <a:off x="3419872" y="4004387"/>
            <a:ext cx="5472608" cy="687882"/>
          </a:xfrm>
          <a:prstGeom prst="rect">
            <a:avLst/>
          </a:prstGeom>
          <a:solidFill>
            <a:srgbClr val="003366"/>
          </a:solidFill>
          <a:ln w="9525" algn="ctr">
            <a:solidFill>
              <a:schemeClr val="tx1"/>
            </a:solidFill>
            <a:miter lim="800000"/>
            <a:headEnd/>
            <a:tailEnd/>
          </a:ln>
          <a:effectLst>
            <a:innerShdw blurRad="63500" dist="50800" dir="13500000">
              <a:prstClr val="black">
                <a:alpha val="50000"/>
              </a:prstClr>
            </a:innerShdw>
          </a:effectLst>
        </p:spPr>
        <p:txBody>
          <a:bodyPr wrap="none" lIns="91262" tIns="45634" rIns="91262" bIns="45634" anchor="ctr"/>
          <a:lstStyle/>
          <a:p>
            <a:pPr fontAlgn="base">
              <a:lnSpc>
                <a:spcPct val="120000"/>
              </a:lnSpc>
              <a:spcBef>
                <a:spcPct val="0"/>
              </a:spcBef>
              <a:spcAft>
                <a:spcPct val="0"/>
              </a:spcAft>
              <a:defRPr/>
            </a:pPr>
            <a:r>
              <a:rPr kumimoji="1" lang="en-US" altLang="ko-KR" sz="1000" dirty="0">
                <a:solidFill>
                  <a:srgbClr val="FFFFFF"/>
                </a:solidFill>
                <a:effectLst>
                  <a:outerShdw blurRad="38100" dist="38100" dir="2700000" algn="tl">
                    <a:srgbClr val="000000"/>
                  </a:outerShdw>
                </a:effectLst>
                <a:latin typeface="Arial" panose="020B0604020202020204" pitchFamily="34" charset="0"/>
                <a:ea typeface="나눔고딕 ExtraBold" panose="020D0904000000000000" pitchFamily="50" charset="-127"/>
                <a:cs typeface="Arial" panose="020B0604020202020204" pitchFamily="34" charset="0"/>
              </a:rPr>
              <a:t>· </a:t>
            </a:r>
            <a:r>
              <a:rPr kumimoji="1" lang="mn-MN" altLang="ko-KR" sz="1000" dirty="0">
                <a:solidFill>
                  <a:srgbClr val="FFFFFF"/>
                </a:solidFill>
                <a:effectLst>
                  <a:outerShdw blurRad="38100" dist="38100" dir="2700000" algn="tl">
                    <a:srgbClr val="000000"/>
                  </a:outerShdw>
                </a:effectLst>
                <a:latin typeface="Arial" panose="020B0604020202020204" pitchFamily="34" charset="0"/>
                <a:ea typeface="나눔고딕 ExtraBold" panose="020D0904000000000000" pitchFamily="50" charset="-127"/>
                <a:cs typeface="Arial" panose="020B0604020202020204" pitchFamily="34" charset="0"/>
              </a:rPr>
              <a:t>Улаанбаатар хот, 21 аймгийн тээврийн мэргэжилтнүүдээс судалгаа авах.</a:t>
            </a:r>
          </a:p>
          <a:p>
            <a:pPr fontAlgn="base">
              <a:lnSpc>
                <a:spcPct val="120000"/>
              </a:lnSpc>
              <a:spcBef>
                <a:spcPct val="0"/>
              </a:spcBef>
              <a:spcAft>
                <a:spcPct val="0"/>
              </a:spcAft>
              <a:defRPr/>
            </a:pPr>
            <a:r>
              <a:rPr kumimoji="1" lang="en-US" altLang="ko-KR" sz="1000" dirty="0">
                <a:solidFill>
                  <a:srgbClr val="FFFFFF"/>
                </a:solidFill>
                <a:effectLst>
                  <a:outerShdw blurRad="38100" dist="38100" dir="2700000" algn="tl">
                    <a:srgbClr val="000000"/>
                  </a:outerShdw>
                </a:effectLst>
                <a:latin typeface="Arial" panose="020B0604020202020204" pitchFamily="34" charset="0"/>
                <a:ea typeface="나눔고딕 ExtraBold" panose="020D0904000000000000" pitchFamily="50" charset="-127"/>
                <a:cs typeface="Arial" panose="020B0604020202020204" pitchFamily="34" charset="0"/>
              </a:rPr>
              <a:t>· </a:t>
            </a:r>
            <a:r>
              <a:rPr kumimoji="1" lang="mn-MN" altLang="ko-KR" sz="1000" dirty="0">
                <a:solidFill>
                  <a:srgbClr val="FFFFFF"/>
                </a:solidFill>
                <a:effectLst>
                  <a:outerShdw blurRad="38100" dist="38100" dir="2700000" algn="tl">
                    <a:srgbClr val="000000"/>
                  </a:outerShdw>
                </a:effectLst>
                <a:latin typeface="Arial" panose="020B0604020202020204" pitchFamily="34" charset="0"/>
                <a:ea typeface="나눔고딕 ExtraBold" panose="020D0904000000000000" pitchFamily="50" charset="-127"/>
                <a:cs typeface="Arial" panose="020B0604020202020204" pitchFamily="34" charset="0"/>
              </a:rPr>
              <a:t>Монгол улсын бүс нутгийн цаг уур, байгаль, замын хөдөлгөөний оцлогийн талаар судлах.</a:t>
            </a:r>
          </a:p>
          <a:p>
            <a:pPr fontAlgn="base">
              <a:lnSpc>
                <a:spcPct val="120000"/>
              </a:lnSpc>
              <a:spcBef>
                <a:spcPct val="0"/>
              </a:spcBef>
              <a:spcAft>
                <a:spcPct val="0"/>
              </a:spcAft>
              <a:defRPr/>
            </a:pPr>
            <a:r>
              <a:rPr kumimoji="1" lang="en-US" altLang="ko-KR" sz="1000" dirty="0">
                <a:solidFill>
                  <a:srgbClr val="FFFFFF"/>
                </a:solidFill>
                <a:effectLst>
                  <a:outerShdw blurRad="38100" dist="38100" dir="2700000" algn="tl">
                    <a:srgbClr val="000000"/>
                  </a:outerShdw>
                </a:effectLst>
                <a:latin typeface="Arial" panose="020B0604020202020204" pitchFamily="34" charset="0"/>
                <a:ea typeface="나눔고딕 ExtraBold" panose="020D0904000000000000" pitchFamily="50" charset="-127"/>
                <a:cs typeface="Arial" panose="020B0604020202020204" pitchFamily="34" charset="0"/>
              </a:rPr>
              <a:t>· </a:t>
            </a:r>
            <a:r>
              <a:rPr kumimoji="1" lang="mn-MN" altLang="ko-KR" sz="1000" dirty="0">
                <a:solidFill>
                  <a:srgbClr val="FFFFFF"/>
                </a:solidFill>
                <a:effectLst>
                  <a:outerShdw blurRad="38100" dist="38100" dir="2700000" algn="tl">
                    <a:srgbClr val="000000"/>
                  </a:outerShdw>
                </a:effectLst>
                <a:latin typeface="Arial" panose="020B0604020202020204" pitchFamily="34" charset="0"/>
                <a:ea typeface="나눔고딕 ExtraBold" panose="020D0904000000000000" pitchFamily="50" charset="-127"/>
                <a:cs typeface="Arial" panose="020B0604020202020204" pitchFamily="34" charset="0"/>
              </a:rPr>
              <a:t>Тээврийн салбарын мэргэжлийн судалгаан дээр үндэслэн замын хөдөлгөөний асуудал, </a:t>
            </a:r>
            <a:br>
              <a:rPr kumimoji="1" lang="mn-MN" altLang="ko-KR" sz="1000" dirty="0">
                <a:solidFill>
                  <a:srgbClr val="FFFFFF"/>
                </a:solidFill>
                <a:effectLst>
                  <a:outerShdw blurRad="38100" dist="38100" dir="2700000" algn="tl">
                    <a:srgbClr val="000000"/>
                  </a:outerShdw>
                </a:effectLst>
                <a:latin typeface="Arial" panose="020B0604020202020204" pitchFamily="34" charset="0"/>
                <a:ea typeface="나눔고딕 ExtraBold" panose="020D0904000000000000" pitchFamily="50" charset="-127"/>
                <a:cs typeface="Arial" panose="020B0604020202020204" pitchFamily="34" charset="0"/>
              </a:rPr>
            </a:br>
            <a:r>
              <a:rPr kumimoji="1" lang="mn-MN" altLang="ko-KR" sz="1000" dirty="0">
                <a:solidFill>
                  <a:srgbClr val="FFFFFF"/>
                </a:solidFill>
                <a:effectLst>
                  <a:outerShdw blurRad="38100" dist="38100" dir="2700000" algn="tl">
                    <a:srgbClr val="000000"/>
                  </a:outerShdw>
                </a:effectLst>
                <a:latin typeface="Arial" panose="020B0604020202020204" pitchFamily="34" charset="0"/>
                <a:ea typeface="나눔고딕 ExtraBold" panose="020D0904000000000000" pitchFamily="50" charset="-127"/>
                <a:cs typeface="Arial" panose="020B0604020202020204" pitchFamily="34" charset="0"/>
              </a:rPr>
              <a:t>бэрхшээлийг тодорхойлох.</a:t>
            </a:r>
            <a:endParaRPr kumimoji="1" lang="ko-KR" altLang="en-US" sz="1000" dirty="0">
              <a:solidFill>
                <a:srgbClr val="000000"/>
              </a:solidFill>
              <a:effectLst>
                <a:outerShdw blurRad="38100" dist="38100" dir="2700000" algn="tl">
                  <a:srgbClr val="FFFFFF"/>
                </a:outerShdw>
              </a:effectLst>
              <a:latin typeface="Arial" panose="020B0604020202020204" pitchFamily="34" charset="0"/>
              <a:ea typeface="나눔고딕 ExtraBold" panose="020D0904000000000000" pitchFamily="50" charset="-127"/>
              <a:cs typeface="Arial" panose="020B0604020202020204" pitchFamily="34" charset="0"/>
            </a:endParaRPr>
          </a:p>
        </p:txBody>
      </p:sp>
      <p:sp>
        <p:nvSpPr>
          <p:cNvPr id="62" name="Rectangle 61"/>
          <p:cNvSpPr>
            <a:spLocks noChangeArrowheads="1"/>
          </p:cNvSpPr>
          <p:nvPr/>
        </p:nvSpPr>
        <p:spPr bwMode="auto">
          <a:xfrm>
            <a:off x="3419872" y="4818838"/>
            <a:ext cx="5472608" cy="677942"/>
          </a:xfrm>
          <a:prstGeom prst="rect">
            <a:avLst/>
          </a:prstGeom>
          <a:solidFill>
            <a:srgbClr val="94C4E4"/>
          </a:solidFill>
          <a:ln w="9525" algn="ctr">
            <a:solidFill>
              <a:schemeClr val="tx1"/>
            </a:solidFill>
            <a:miter lim="800000"/>
            <a:headEnd/>
            <a:tailEnd/>
          </a:ln>
          <a:effectLst>
            <a:innerShdw blurRad="63500" dist="50800" dir="13500000">
              <a:prstClr val="black">
                <a:alpha val="50000"/>
              </a:prstClr>
            </a:innerShdw>
          </a:effectLst>
        </p:spPr>
        <p:txBody>
          <a:bodyPr wrap="none" lIns="91262" tIns="45634" rIns="91262" bIns="45634" anchor="ctr"/>
          <a:lstStyle/>
          <a:p>
            <a:pPr fontAlgn="base">
              <a:lnSpc>
                <a:spcPct val="120000"/>
              </a:lnSpc>
              <a:spcBef>
                <a:spcPct val="0"/>
              </a:spcBef>
              <a:spcAft>
                <a:spcPct val="0"/>
              </a:spcAft>
              <a:defRPr/>
            </a:pPr>
            <a:r>
              <a:rPr kumimoji="1" lang="en-US" altLang="ko-KR" sz="1200" dirty="0">
                <a:solidFill>
                  <a:schemeClr val="accent2">
                    <a:lumMod val="50000"/>
                  </a:schemeClr>
                </a:solidFill>
                <a:latin typeface="Arial" panose="020B0604020202020204" pitchFamily="34" charset="0"/>
                <a:ea typeface="나눔고딕 ExtraBold" panose="020D0904000000000000" pitchFamily="50" charset="-127"/>
                <a:cs typeface="Arial" panose="020B0604020202020204" pitchFamily="34" charset="0"/>
              </a:rPr>
              <a:t>· </a:t>
            </a:r>
            <a:r>
              <a:rPr kumimoji="1" lang="ru-RU" altLang="ko-KR" sz="1200" dirty="0">
                <a:solidFill>
                  <a:schemeClr val="accent2">
                    <a:lumMod val="50000"/>
                  </a:schemeClr>
                </a:solidFill>
                <a:latin typeface="Arial" panose="020B0604020202020204" pitchFamily="34" charset="0"/>
                <a:ea typeface="나눔고딕 ExtraBold" panose="020D0904000000000000" pitchFamily="50" charset="-127"/>
                <a:cs typeface="Arial" panose="020B0604020202020204" pitchFamily="34" charset="0"/>
              </a:rPr>
              <a:t>Монгол улсад одоо ашиглаж буй ТУС-ийг судлах.</a:t>
            </a:r>
            <a:endParaRPr kumimoji="1" lang="mn-MN" altLang="ko-KR" sz="1200" dirty="0">
              <a:solidFill>
                <a:schemeClr val="accent2">
                  <a:lumMod val="50000"/>
                </a:schemeClr>
              </a:solidFill>
              <a:latin typeface="Arial" panose="020B0604020202020204" pitchFamily="34" charset="0"/>
              <a:ea typeface="나눔고딕 ExtraBold" panose="020D0904000000000000" pitchFamily="50" charset="-127"/>
              <a:cs typeface="Arial" panose="020B0604020202020204" pitchFamily="34" charset="0"/>
            </a:endParaRPr>
          </a:p>
          <a:p>
            <a:pPr fontAlgn="base">
              <a:lnSpc>
                <a:spcPct val="120000"/>
              </a:lnSpc>
              <a:spcBef>
                <a:spcPct val="0"/>
              </a:spcBef>
              <a:spcAft>
                <a:spcPct val="0"/>
              </a:spcAft>
              <a:defRPr/>
            </a:pPr>
            <a:r>
              <a:rPr kumimoji="1" lang="en-US" altLang="ko-KR" sz="1200" dirty="0">
                <a:solidFill>
                  <a:schemeClr val="accent2">
                    <a:lumMod val="50000"/>
                  </a:schemeClr>
                </a:solidFill>
                <a:latin typeface="Arial" panose="020B0604020202020204" pitchFamily="34" charset="0"/>
                <a:ea typeface="나눔고딕 ExtraBold" panose="020D0904000000000000" pitchFamily="50" charset="-127"/>
                <a:cs typeface="Arial" panose="020B0604020202020204" pitchFamily="34" charset="0"/>
              </a:rPr>
              <a:t>· </a:t>
            </a:r>
            <a:r>
              <a:rPr kumimoji="1" lang="mn-MN" altLang="ko-KR" sz="1200" dirty="0">
                <a:solidFill>
                  <a:schemeClr val="accent2">
                    <a:lumMod val="50000"/>
                  </a:schemeClr>
                </a:solidFill>
                <a:latin typeface="Arial" panose="020B0604020202020204" pitchFamily="34" charset="0"/>
                <a:ea typeface="나눔고딕 ExtraBold" panose="020D0904000000000000" pitchFamily="50" charset="-127"/>
                <a:cs typeface="Arial" panose="020B0604020202020204" pitchFamily="34" charset="0"/>
              </a:rPr>
              <a:t>Цаашид өргөжүүлэх, харилцан уялдаж ажиллах боломжтой ТУС-ийн </a:t>
            </a:r>
            <a:br>
              <a:rPr kumimoji="1" lang="mn-MN" altLang="ko-KR" sz="1200" dirty="0">
                <a:solidFill>
                  <a:schemeClr val="accent2">
                    <a:lumMod val="50000"/>
                  </a:schemeClr>
                </a:solidFill>
                <a:latin typeface="Arial" panose="020B0604020202020204" pitchFamily="34" charset="0"/>
                <a:ea typeface="나눔고딕 ExtraBold" panose="020D0904000000000000" pitchFamily="50" charset="-127"/>
                <a:cs typeface="Arial" panose="020B0604020202020204" pitchFamily="34" charset="0"/>
              </a:rPr>
            </a:br>
            <a:r>
              <a:rPr kumimoji="1" lang="mn-MN" altLang="ko-KR" sz="1200" dirty="0">
                <a:solidFill>
                  <a:schemeClr val="accent2">
                    <a:lumMod val="50000"/>
                  </a:schemeClr>
                </a:solidFill>
                <a:latin typeface="Arial" panose="020B0604020202020204" pitchFamily="34" charset="0"/>
                <a:ea typeface="나눔고딕 ExtraBold" panose="020D0904000000000000" pitchFamily="50" charset="-127"/>
                <a:cs typeface="Arial" panose="020B0604020202020204" pitchFamily="34" charset="0"/>
              </a:rPr>
              <a:t>үйлчилгээнүүдийг сонгох</a:t>
            </a:r>
            <a:endParaRPr kumimoji="1" lang="en-US" altLang="ko-KR" sz="1200" dirty="0">
              <a:solidFill>
                <a:schemeClr val="accent2">
                  <a:lumMod val="50000"/>
                </a:schemeClr>
              </a:solidFill>
              <a:latin typeface="Arial" panose="020B0604020202020204" pitchFamily="34" charset="0"/>
              <a:ea typeface="나눔고딕 ExtraBold" panose="020D0904000000000000" pitchFamily="50" charset="-127"/>
              <a:cs typeface="Arial" panose="020B0604020202020204" pitchFamily="34" charset="0"/>
            </a:endParaRPr>
          </a:p>
        </p:txBody>
      </p:sp>
      <p:sp>
        <p:nvSpPr>
          <p:cNvPr id="63" name="Rectangle 62"/>
          <p:cNvSpPr>
            <a:spLocks noChangeArrowheads="1"/>
          </p:cNvSpPr>
          <p:nvPr/>
        </p:nvSpPr>
        <p:spPr bwMode="auto">
          <a:xfrm>
            <a:off x="3419872" y="5628462"/>
            <a:ext cx="5472608" cy="674507"/>
          </a:xfrm>
          <a:prstGeom prst="rect">
            <a:avLst/>
          </a:prstGeom>
          <a:solidFill>
            <a:srgbClr val="003366"/>
          </a:solidFill>
          <a:ln w="9525" algn="ctr">
            <a:solidFill>
              <a:schemeClr val="tx1"/>
            </a:solidFill>
            <a:miter lim="800000"/>
            <a:headEnd/>
            <a:tailEnd/>
          </a:ln>
          <a:effectLst>
            <a:innerShdw blurRad="63500" dist="50800" dir="13500000">
              <a:prstClr val="black">
                <a:alpha val="50000"/>
              </a:prstClr>
            </a:innerShdw>
          </a:effectLst>
        </p:spPr>
        <p:txBody>
          <a:bodyPr wrap="none" lIns="91262" tIns="45634" rIns="91262" bIns="45634" anchor="ctr"/>
          <a:lstStyle/>
          <a:p>
            <a:pPr fontAlgn="base">
              <a:lnSpc>
                <a:spcPct val="120000"/>
              </a:lnSpc>
              <a:spcBef>
                <a:spcPct val="0"/>
              </a:spcBef>
              <a:spcAft>
                <a:spcPct val="0"/>
              </a:spcAft>
              <a:defRPr/>
            </a:pPr>
            <a:r>
              <a:rPr kumimoji="1" lang="en-US" altLang="ko-KR" sz="1100" dirty="0">
                <a:solidFill>
                  <a:srgbClr val="FFFFFF"/>
                </a:solidFill>
                <a:effectLst>
                  <a:outerShdw blurRad="38100" dist="38100" dir="2700000" algn="tl">
                    <a:srgbClr val="000000"/>
                  </a:outerShdw>
                </a:effectLst>
                <a:latin typeface="Arial" panose="020B0604020202020204" pitchFamily="34" charset="0"/>
                <a:ea typeface="나눔고딕 ExtraBold" panose="020D0904000000000000" pitchFamily="50" charset="-127"/>
                <a:cs typeface="Arial" panose="020B0604020202020204" pitchFamily="34" charset="0"/>
              </a:rPr>
              <a:t>· </a:t>
            </a:r>
            <a:r>
              <a:rPr kumimoji="1" lang="mn-MN" altLang="ko-KR" sz="1100" dirty="0">
                <a:solidFill>
                  <a:srgbClr val="FFFFFF"/>
                </a:solidFill>
                <a:effectLst>
                  <a:outerShdw blurRad="38100" dist="38100" dir="2700000" algn="tl">
                    <a:srgbClr val="000000"/>
                  </a:outerShdw>
                </a:effectLst>
                <a:latin typeface="Arial" panose="020B0604020202020204" pitchFamily="34" charset="0"/>
                <a:ea typeface="나눔고딕 ExtraBold" panose="020D0904000000000000" pitchFamily="50" charset="-127"/>
                <a:cs typeface="Arial" panose="020B0604020202020204" pitchFamily="34" charset="0"/>
              </a:rPr>
              <a:t>Төслийн баг Монгол улсын замын хөдөлгөөний нөхцөл байдалтай газар дээр нь</a:t>
            </a:r>
            <a:br>
              <a:rPr kumimoji="1" lang="mn-MN" altLang="ko-KR" sz="1100" dirty="0">
                <a:solidFill>
                  <a:srgbClr val="FFFFFF"/>
                </a:solidFill>
                <a:effectLst>
                  <a:outerShdw blurRad="38100" dist="38100" dir="2700000" algn="tl">
                    <a:srgbClr val="000000"/>
                  </a:outerShdw>
                </a:effectLst>
                <a:latin typeface="Arial" panose="020B0604020202020204" pitchFamily="34" charset="0"/>
                <a:ea typeface="나눔고딕 ExtraBold" panose="020D0904000000000000" pitchFamily="50" charset="-127"/>
                <a:cs typeface="Arial" panose="020B0604020202020204" pitchFamily="34" charset="0"/>
              </a:rPr>
            </a:br>
            <a:r>
              <a:rPr kumimoji="1" lang="mn-MN" altLang="ko-KR" sz="1100" dirty="0">
                <a:solidFill>
                  <a:srgbClr val="FFFFFF"/>
                </a:solidFill>
                <a:effectLst>
                  <a:outerShdw blurRad="38100" dist="38100" dir="2700000" algn="tl">
                    <a:srgbClr val="000000"/>
                  </a:outerShdw>
                </a:effectLst>
                <a:latin typeface="Arial" panose="020B0604020202020204" pitchFamily="34" charset="0"/>
                <a:ea typeface="나눔고딕 ExtraBold" panose="020D0904000000000000" pitchFamily="50" charset="-127"/>
                <a:cs typeface="Arial" panose="020B0604020202020204" pitchFamily="34" charset="0"/>
              </a:rPr>
              <a:t>танилцаж судалгаа хийх замаар асуудал, бэрхшээлийг тодорхойлох</a:t>
            </a:r>
            <a:endParaRPr kumimoji="1" lang="en-US" altLang="ko-KR" sz="1100" dirty="0">
              <a:solidFill>
                <a:srgbClr val="FFFFFF"/>
              </a:solidFill>
              <a:effectLst>
                <a:outerShdw blurRad="38100" dist="38100" dir="2700000" algn="tl">
                  <a:srgbClr val="000000"/>
                </a:outerShdw>
              </a:effectLst>
              <a:latin typeface="Arial" panose="020B0604020202020204" pitchFamily="34" charset="0"/>
              <a:ea typeface="나눔고딕 ExtraBold" panose="020D0904000000000000" pitchFamily="50" charset="-127"/>
              <a:cs typeface="Arial" panose="020B0604020202020204" pitchFamily="34" charset="0"/>
            </a:endParaRPr>
          </a:p>
          <a:p>
            <a:pPr fontAlgn="base">
              <a:lnSpc>
                <a:spcPct val="120000"/>
              </a:lnSpc>
              <a:spcBef>
                <a:spcPct val="0"/>
              </a:spcBef>
              <a:spcAft>
                <a:spcPct val="0"/>
              </a:spcAft>
              <a:defRPr/>
            </a:pPr>
            <a:r>
              <a:rPr kumimoji="1" lang="en-US" altLang="ko-KR" sz="1100" dirty="0">
                <a:solidFill>
                  <a:srgbClr val="FFFFFF"/>
                </a:solidFill>
                <a:effectLst>
                  <a:outerShdw blurRad="38100" dist="38100" dir="2700000" algn="tl">
                    <a:srgbClr val="000000"/>
                  </a:outerShdw>
                </a:effectLst>
                <a:latin typeface="Arial" panose="020B0604020202020204" pitchFamily="34" charset="0"/>
                <a:ea typeface="나눔고딕 ExtraBold" panose="020D0904000000000000" pitchFamily="50" charset="-127"/>
                <a:cs typeface="Arial" panose="020B0604020202020204" pitchFamily="34" charset="0"/>
              </a:rPr>
              <a:t>· </a:t>
            </a:r>
            <a:r>
              <a:rPr kumimoji="1" lang="mn-MN" altLang="ko-KR" sz="1100" dirty="0">
                <a:solidFill>
                  <a:srgbClr val="FFFFFF"/>
                </a:solidFill>
                <a:effectLst>
                  <a:outerShdw blurRad="38100" dist="38100" dir="2700000" algn="tl">
                    <a:srgbClr val="000000"/>
                  </a:outerShdw>
                </a:effectLst>
                <a:latin typeface="Arial" panose="020B0604020202020204" pitchFamily="34" charset="0"/>
                <a:ea typeface="나눔고딕 ExtraBold" panose="020D0904000000000000" pitchFamily="50" charset="-127"/>
                <a:cs typeface="Arial" panose="020B0604020202020204" pitchFamily="34" charset="0"/>
              </a:rPr>
              <a:t>Тулгамдаж буй асуудал, бэрхшээлийг арилгах ТУС-ийн үйлчилгээнүүдийг сонгох.</a:t>
            </a:r>
            <a:endParaRPr kumimoji="1" lang="en-US" altLang="ko-KR" sz="1100" dirty="0">
              <a:solidFill>
                <a:srgbClr val="FFFFFF"/>
              </a:solidFill>
              <a:effectLst>
                <a:outerShdw blurRad="38100" dist="38100" dir="2700000" algn="tl">
                  <a:srgbClr val="000000"/>
                </a:outerShdw>
              </a:effectLst>
              <a:latin typeface="Arial" panose="020B0604020202020204" pitchFamily="34" charset="0"/>
              <a:ea typeface="나눔고딕 ExtraBold" panose="020D0904000000000000" pitchFamily="50" charset="-127"/>
              <a:cs typeface="Arial" panose="020B0604020202020204" pitchFamily="34" charset="0"/>
            </a:endParaRPr>
          </a:p>
        </p:txBody>
      </p:sp>
      <p:pic>
        <p:nvPicPr>
          <p:cNvPr id="69" name="Picture 202" descr="화살표한방향파"/>
          <p:cNvPicPr>
            <a:picLocks noChangeAspect="1" noChangeArrowheads="1"/>
          </p:cNvPicPr>
          <p:nvPr/>
        </p:nvPicPr>
        <p:blipFill>
          <a:blip r:embed="rId3" cstate="print"/>
          <a:srcRect/>
          <a:stretch>
            <a:fillRect/>
          </a:stretch>
        </p:blipFill>
        <p:spPr bwMode="auto">
          <a:xfrm rot="174134" flipV="1">
            <a:off x="3085467" y="2845380"/>
            <a:ext cx="395654" cy="434975"/>
          </a:xfrm>
          <a:prstGeom prst="rect">
            <a:avLst/>
          </a:prstGeom>
          <a:noFill/>
          <a:ln w="9525">
            <a:noFill/>
            <a:miter lim="800000"/>
            <a:headEnd/>
            <a:tailEnd/>
          </a:ln>
        </p:spPr>
      </p:pic>
      <p:pic>
        <p:nvPicPr>
          <p:cNvPr id="70" name="Picture 202" descr="화살표한방향파"/>
          <p:cNvPicPr>
            <a:picLocks noChangeAspect="1" noChangeArrowheads="1"/>
          </p:cNvPicPr>
          <p:nvPr/>
        </p:nvPicPr>
        <p:blipFill>
          <a:blip r:embed="rId3" cstate="print"/>
          <a:srcRect/>
          <a:stretch>
            <a:fillRect/>
          </a:stretch>
        </p:blipFill>
        <p:spPr bwMode="auto">
          <a:xfrm rot="174134" flipV="1">
            <a:off x="3085467" y="3705656"/>
            <a:ext cx="395654" cy="434975"/>
          </a:xfrm>
          <a:prstGeom prst="rect">
            <a:avLst/>
          </a:prstGeom>
          <a:noFill/>
          <a:ln w="9525">
            <a:noFill/>
            <a:miter lim="800000"/>
            <a:headEnd/>
            <a:tailEnd/>
          </a:ln>
        </p:spPr>
      </p:pic>
      <p:pic>
        <p:nvPicPr>
          <p:cNvPr id="71" name="Picture 202" descr="화살표한방향파"/>
          <p:cNvPicPr>
            <a:picLocks noChangeAspect="1" noChangeArrowheads="1"/>
          </p:cNvPicPr>
          <p:nvPr/>
        </p:nvPicPr>
        <p:blipFill>
          <a:blip r:embed="rId3" cstate="print"/>
          <a:srcRect/>
          <a:stretch>
            <a:fillRect/>
          </a:stretch>
        </p:blipFill>
        <p:spPr bwMode="auto">
          <a:xfrm rot="174134" flipV="1">
            <a:off x="3085467" y="4565932"/>
            <a:ext cx="395654" cy="434975"/>
          </a:xfrm>
          <a:prstGeom prst="rect">
            <a:avLst/>
          </a:prstGeom>
          <a:noFill/>
          <a:ln w="9525">
            <a:noFill/>
            <a:miter lim="800000"/>
            <a:headEnd/>
            <a:tailEnd/>
          </a:ln>
        </p:spPr>
      </p:pic>
      <p:pic>
        <p:nvPicPr>
          <p:cNvPr id="72" name="Picture 202" descr="화살표한방향파"/>
          <p:cNvPicPr>
            <a:picLocks noChangeAspect="1" noChangeArrowheads="1"/>
          </p:cNvPicPr>
          <p:nvPr/>
        </p:nvPicPr>
        <p:blipFill>
          <a:blip r:embed="rId3" cstate="print"/>
          <a:srcRect/>
          <a:stretch>
            <a:fillRect/>
          </a:stretch>
        </p:blipFill>
        <p:spPr bwMode="auto">
          <a:xfrm rot="174134" flipV="1">
            <a:off x="3085467" y="5426208"/>
            <a:ext cx="395654" cy="434975"/>
          </a:xfrm>
          <a:prstGeom prst="rect">
            <a:avLst/>
          </a:prstGeom>
          <a:noFill/>
          <a:ln w="9525">
            <a:noFill/>
            <a:miter lim="800000"/>
            <a:headEnd/>
            <a:tailEnd/>
          </a:ln>
        </p:spPr>
      </p:pic>
      <p:sp>
        <p:nvSpPr>
          <p:cNvPr id="76" name="Rectangle 4"/>
          <p:cNvSpPr>
            <a:spLocks noChangeArrowheads="1"/>
          </p:cNvSpPr>
          <p:nvPr/>
        </p:nvSpPr>
        <p:spPr bwMode="auto">
          <a:xfrm>
            <a:off x="613461" y="1790693"/>
            <a:ext cx="3382475" cy="347662"/>
          </a:xfrm>
          <a:prstGeom prst="rect">
            <a:avLst/>
          </a:prstGeom>
          <a:gradFill rotWithShape="1">
            <a:gsLst>
              <a:gs pos="0">
                <a:srgbClr val="336699"/>
              </a:gs>
              <a:gs pos="100000">
                <a:srgbClr val="0099CC"/>
              </a:gs>
            </a:gsLst>
            <a:lin ang="5400000" scaled="1"/>
          </a:gradFill>
          <a:ln w="28575" algn="ctr">
            <a:solidFill>
              <a:schemeClr val="bg1"/>
            </a:solidFill>
            <a:miter lim="800000"/>
            <a:headEnd/>
            <a:tailEnd/>
          </a:ln>
          <a:effectLst>
            <a:outerShdw dist="25400" dir="5400000" algn="ctr" rotWithShape="0">
              <a:srgbClr val="DDDDDD">
                <a:alpha val="50000"/>
              </a:srgbClr>
            </a:outerShdw>
          </a:effectLst>
        </p:spPr>
        <p:txBody>
          <a:bodyPr wrap="none" lIns="91262" tIns="45634" rIns="91262" bIns="45634" anchor="ctr"/>
          <a:lstStyle/>
          <a:p>
            <a:pPr algn="ctr" defTabSz="914400" fontAlgn="base">
              <a:spcBef>
                <a:spcPct val="0"/>
              </a:spcBef>
              <a:spcAft>
                <a:spcPct val="0"/>
              </a:spcAft>
              <a:defRPr/>
            </a:pPr>
            <a:endParaRPr kumimoji="1" lang="ko-KR" altLang="en-US" sz="1600" dirty="0">
              <a:solidFill>
                <a:srgbClr val="000000"/>
              </a:solidFill>
              <a:effectLst>
                <a:outerShdw blurRad="38100" dist="38100" dir="2700000" algn="tl">
                  <a:srgbClr val="000000">
                    <a:alpha val="43137"/>
                  </a:srgbClr>
                </a:outerShdw>
              </a:effectLst>
              <a:latin typeface="Arial" panose="020B0604020202020204" pitchFamily="34" charset="0"/>
              <a:ea typeface="나눔고딕 ExtraBold" panose="020D0904000000000000" pitchFamily="50" charset="-127"/>
              <a:cs typeface="Arial" panose="020B0604020202020204" pitchFamily="34" charset="0"/>
            </a:endParaRPr>
          </a:p>
        </p:txBody>
      </p:sp>
      <p:pic>
        <p:nvPicPr>
          <p:cNvPr id="77" name="Picture 5" descr="aa002"/>
          <p:cNvPicPr>
            <a:picLocks noChangeAspect="1" noChangeArrowheads="1"/>
          </p:cNvPicPr>
          <p:nvPr/>
        </p:nvPicPr>
        <p:blipFill>
          <a:blip r:embed="rId4" cstate="print"/>
          <a:srcRect/>
          <a:stretch>
            <a:fillRect/>
          </a:stretch>
        </p:blipFill>
        <p:spPr bwMode="auto">
          <a:xfrm>
            <a:off x="251520" y="1628800"/>
            <a:ext cx="635977" cy="568325"/>
          </a:xfrm>
          <a:prstGeom prst="rect">
            <a:avLst/>
          </a:prstGeom>
          <a:noFill/>
          <a:effectLst>
            <a:outerShdw dist="45791" dir="3378596" algn="ctr" rotWithShape="0">
              <a:srgbClr val="B1CBE5">
                <a:alpha val="50000"/>
              </a:srgbClr>
            </a:outerShdw>
          </a:effectLst>
        </p:spPr>
      </p:pic>
      <p:sp>
        <p:nvSpPr>
          <p:cNvPr id="78" name="AutoShape 6"/>
          <p:cNvSpPr>
            <a:spLocks noChangeArrowheads="1"/>
          </p:cNvSpPr>
          <p:nvPr/>
        </p:nvSpPr>
        <p:spPr bwMode="auto">
          <a:xfrm>
            <a:off x="1845068" y="1813877"/>
            <a:ext cx="948979" cy="269200"/>
          </a:xfrm>
          <a:prstGeom prst="roundRect">
            <a:avLst>
              <a:gd name="adj" fmla="val 5602"/>
            </a:avLst>
          </a:prstGeom>
          <a:noFill/>
          <a:ln w="9525" algn="ctr">
            <a:noFill/>
            <a:round/>
            <a:headEnd/>
            <a:tailEnd/>
          </a:ln>
          <a:effectLst>
            <a:outerShdw dist="17961" dir="2700000" algn="ctr" rotWithShape="0">
              <a:schemeClr val="tx1"/>
            </a:outerShdw>
          </a:effectLst>
        </p:spPr>
        <p:txBody>
          <a:bodyPr wrap="none" lIns="0" tIns="0" rIns="0" bIns="0">
            <a:spAutoFit/>
          </a:bodyPr>
          <a:lstStyle/>
          <a:p>
            <a:pPr marL="174284" indent="-174284" algn="ctr" defTabSz="1040946" fontAlgn="base">
              <a:spcBef>
                <a:spcPct val="0"/>
              </a:spcBef>
              <a:spcAft>
                <a:spcPct val="0"/>
              </a:spcAft>
              <a:buSzPct val="80000"/>
              <a:defRPr/>
            </a:pPr>
            <a:r>
              <a:rPr kumimoji="1" lang="mn-MN" altLang="ko-KR" sz="1700" dirty="0">
                <a:solidFill>
                  <a:srgbClr val="FFFFFF"/>
                </a:solidFill>
                <a:latin typeface="Arial" panose="020B0604020202020204" pitchFamily="34" charset="0"/>
                <a:ea typeface="나눔고딕 ExtraBold" panose="020D0904000000000000" pitchFamily="50" charset="-127"/>
                <a:cs typeface="Arial" panose="020B0604020202020204" pitchFamily="34" charset="0"/>
              </a:rPr>
              <a:t>Аргачлал</a:t>
            </a:r>
            <a:endParaRPr kumimoji="1" lang="ko-KR" altLang="en-US" sz="1700" dirty="0">
              <a:solidFill>
                <a:srgbClr val="FFFFFF"/>
              </a:solidFill>
              <a:latin typeface="Arial" panose="020B0604020202020204" pitchFamily="34" charset="0"/>
              <a:ea typeface="나눔고딕 ExtraBold" panose="020D0904000000000000" pitchFamily="50" charset="-127"/>
              <a:cs typeface="Arial" panose="020B0604020202020204" pitchFamily="34" charset="0"/>
            </a:endParaRPr>
          </a:p>
        </p:txBody>
      </p:sp>
      <p:sp>
        <p:nvSpPr>
          <p:cNvPr id="39" name="모서리가 둥근 직사각형 38"/>
          <p:cNvSpPr/>
          <p:nvPr/>
        </p:nvSpPr>
        <p:spPr>
          <a:xfrm>
            <a:off x="179512" y="2197125"/>
            <a:ext cx="8748972" cy="4278440"/>
          </a:xfrm>
          <a:prstGeom prst="roundRect">
            <a:avLst>
              <a:gd name="adj" fmla="val 3225"/>
            </a:avLst>
          </a:prstGeom>
          <a:noFill/>
          <a:ln w="19050">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lIns="91428" tIns="45715" rIns="91428" bIns="45715" rtlCol="0" anchor="ctr"/>
          <a:lstStyle/>
          <a:p>
            <a:pPr algn="ctr" defTabSz="914400" fontAlgn="base">
              <a:spcBef>
                <a:spcPct val="0"/>
              </a:spcBef>
              <a:spcAft>
                <a:spcPct val="0"/>
              </a:spcAft>
            </a:pPr>
            <a:endParaRPr kumimoji="1" lang="ko-KR" altLang="en-US">
              <a:solidFill>
                <a:srgbClr val="FFFFFF"/>
              </a:solidFill>
              <a:latin typeface="Arial" panose="020B0604020202020204" pitchFamily="34" charset="0"/>
              <a:cs typeface="Arial" panose="020B0604020202020204" pitchFamily="34" charset="0"/>
            </a:endParaRPr>
          </a:p>
        </p:txBody>
      </p:sp>
      <p:grpSp>
        <p:nvGrpSpPr>
          <p:cNvPr id="38" name="그룹 37"/>
          <p:cNvGrpSpPr/>
          <p:nvPr/>
        </p:nvGrpSpPr>
        <p:grpSpPr>
          <a:xfrm>
            <a:off x="539551" y="2414537"/>
            <a:ext cx="556966" cy="631773"/>
            <a:chOff x="373794" y="1211620"/>
            <a:chExt cx="741822" cy="929897"/>
          </a:xfrm>
        </p:grpSpPr>
        <p:sp>
          <p:nvSpPr>
            <p:cNvPr id="41" name="TextBox 40"/>
            <p:cNvSpPr txBox="1"/>
            <p:nvPr/>
          </p:nvSpPr>
          <p:spPr>
            <a:xfrm>
              <a:off x="737642" y="1416698"/>
              <a:ext cx="286094" cy="724819"/>
            </a:xfrm>
            <a:prstGeom prst="rect">
              <a:avLst/>
            </a:prstGeom>
            <a:noFill/>
          </p:spPr>
          <p:txBody>
            <a:bodyPr wrap="none" lIns="0" tIns="0" rIns="0" bIns="0" rtlCol="0">
              <a:spAutoFit/>
            </a:bodyPr>
            <a:lstStyle>
              <a:defPPr>
                <a:defRPr lang="ko-KR"/>
              </a:defPPr>
              <a:lvl1pPr>
                <a:defRPr sz="2000" b="1" spc="-100">
                  <a:gradFill>
                    <a:gsLst>
                      <a:gs pos="0">
                        <a:srgbClr val="FFE400"/>
                      </a:gs>
                      <a:gs pos="100000">
                        <a:srgbClr val="FFE400"/>
                      </a:gs>
                    </a:gsLst>
                    <a:lin ang="5400000" scaled="0"/>
                  </a:gradFill>
                  <a:effectLst>
                    <a:glow rad="63500">
                      <a:schemeClr val="tx1"/>
                    </a:glow>
                    <a:outerShdw blurRad="38100" dist="38100" dir="2700000" algn="tl">
                      <a:srgbClr val="000000">
                        <a:alpha val="43137"/>
                      </a:srgbClr>
                    </a:outerShdw>
                  </a:effectLst>
                  <a:latin typeface="Rix정고딕 M" pitchFamily="18" charset="-127"/>
                  <a:ea typeface="Rix정고딕 M" pitchFamily="18" charset="-127"/>
                </a:defRPr>
              </a:lvl1pPr>
            </a:lstStyle>
            <a:p>
              <a:pPr defTabSz="911346"/>
              <a:r>
                <a:rPr lang="en-US" altLang="ko-KR" sz="3200" i="1" kern="1100" dirty="0">
                  <a:solidFill>
                    <a:schemeClr val="tx1"/>
                  </a:solidFill>
                  <a:effectLst>
                    <a:outerShdw blurRad="38100" dist="38100" dir="2700000" algn="tl">
                      <a:srgbClr val="000000">
                        <a:alpha val="43137"/>
                      </a:srgbClr>
                    </a:outerShdw>
                    <a:reflection blurRad="6350" stA="32000" endPos="40000" dir="5400000" sy="-100000" algn="bl" rotWithShape="0"/>
                  </a:effectLst>
                  <a:latin typeface="Arial" panose="020B0604020202020204" pitchFamily="34" charset="0"/>
                  <a:cs typeface="Arial" panose="020B0604020202020204" pitchFamily="34" charset="0"/>
                </a:rPr>
                <a:t>1</a:t>
              </a:r>
              <a:endParaRPr lang="ko-KR" altLang="en-US" sz="3200" i="1" kern="1100" dirty="0">
                <a:solidFill>
                  <a:schemeClr val="tx1"/>
                </a:solidFill>
                <a:effectLst>
                  <a:outerShdw blurRad="38100" dist="38100" dir="2700000" algn="tl">
                    <a:srgbClr val="000000">
                      <a:alpha val="43137"/>
                    </a:srgbClr>
                  </a:outerShdw>
                  <a:reflection blurRad="6350" stA="32000" endPos="40000" dir="5400000" sy="-100000" algn="bl" rotWithShape="0"/>
                </a:effectLst>
                <a:latin typeface="Arial" panose="020B0604020202020204" pitchFamily="34" charset="0"/>
                <a:cs typeface="Arial" panose="020B0604020202020204" pitchFamily="34" charset="0"/>
              </a:endParaRPr>
            </a:p>
          </p:txBody>
        </p:sp>
        <p:pic>
          <p:nvPicPr>
            <p:cNvPr id="42" name="Picture 12" descr="C:\Users\user\Desktop\태그2.png"/>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rot="16200000">
              <a:off x="327093" y="1258321"/>
              <a:ext cx="835224" cy="741822"/>
            </a:xfrm>
            <a:prstGeom prst="rect">
              <a:avLst/>
            </a:prstGeom>
          </p:spPr>
        </p:pic>
        <p:sp>
          <p:nvSpPr>
            <p:cNvPr id="43" name="TextBox 42"/>
            <p:cNvSpPr txBox="1"/>
            <p:nvPr/>
          </p:nvSpPr>
          <p:spPr>
            <a:xfrm rot="18755708">
              <a:off x="447396" y="1389980"/>
              <a:ext cx="429418" cy="232976"/>
            </a:xfrm>
            <a:prstGeom prst="rect">
              <a:avLst/>
            </a:prstGeom>
            <a:noFill/>
            <a:ln w="6350" cap="flat" cmpd="sng" algn="ctr">
              <a:noFill/>
              <a:prstDash val="solid"/>
            </a:ln>
            <a:effectLst/>
          </p:spPr>
          <p:txBody>
            <a:bodyPr wrap="none" lIns="0" tIns="0" rIns="0" bIns="0" rtlCol="0" anchor="ctr">
              <a:spAutoFit/>
            </a:bodyPr>
            <a:lstStyle/>
            <a:p>
              <a:pPr algn="ctr" defTabSz="911346" latinLnBrk="0">
                <a:lnSpc>
                  <a:spcPts val="1540"/>
                </a:lnSpc>
                <a:spcBef>
                  <a:spcPct val="0"/>
                </a:spcBef>
                <a:defRPr/>
              </a:pPr>
              <a:r>
                <a:rPr lang="en-US" altLang="ko-KR" sz="1050" b="1" kern="0" dirty="0">
                  <a:ln w="0">
                    <a:noFill/>
                  </a:ln>
                  <a:gradFill flip="none" rotWithShape="1">
                    <a:gsLst>
                      <a:gs pos="0">
                        <a:prstClr val="white"/>
                      </a:gs>
                      <a:gs pos="100000">
                        <a:prstClr val="white"/>
                      </a:gs>
                    </a:gsLst>
                    <a:lin ang="16200000" scaled="1"/>
                    <a:tileRect/>
                  </a:gradFill>
                  <a:effectLst>
                    <a:outerShdw blurRad="63500" sx="102000" sy="102000" algn="ctr" rotWithShape="0">
                      <a:prstClr val="black">
                        <a:alpha val="40000"/>
                      </a:prstClr>
                    </a:outerShdw>
                  </a:effectLst>
                  <a:latin typeface="Arial" panose="020B0604020202020204" pitchFamily="34" charset="0"/>
                  <a:ea typeface="Rix정고딕 M" pitchFamily="18" charset="-127"/>
                  <a:cs typeface="Arial" panose="020B0604020202020204" pitchFamily="34" charset="0"/>
                </a:rPr>
                <a:t>Step</a:t>
              </a:r>
              <a:endParaRPr lang="ko-KR" altLang="en-US" sz="1050" b="1" kern="0" dirty="0">
                <a:ln w="0">
                  <a:noFill/>
                </a:ln>
                <a:gradFill flip="none" rotWithShape="1">
                  <a:gsLst>
                    <a:gs pos="0">
                      <a:prstClr val="white"/>
                    </a:gs>
                    <a:gs pos="100000">
                      <a:prstClr val="white"/>
                    </a:gs>
                  </a:gsLst>
                  <a:lin ang="16200000" scaled="1"/>
                  <a:tileRect/>
                </a:gradFill>
                <a:effectLst>
                  <a:outerShdw blurRad="63500" sx="102000" sy="102000" algn="ctr" rotWithShape="0">
                    <a:prstClr val="black">
                      <a:alpha val="40000"/>
                    </a:prstClr>
                  </a:outerShdw>
                </a:effectLst>
                <a:latin typeface="Arial" panose="020B0604020202020204" pitchFamily="34" charset="0"/>
                <a:ea typeface="Rix정고딕 M" pitchFamily="18" charset="-127"/>
                <a:cs typeface="Arial" panose="020B0604020202020204" pitchFamily="34" charset="0"/>
              </a:endParaRPr>
            </a:p>
          </p:txBody>
        </p:sp>
      </p:grpSp>
      <p:grpSp>
        <p:nvGrpSpPr>
          <p:cNvPr id="44" name="그룹 43"/>
          <p:cNvGrpSpPr/>
          <p:nvPr/>
        </p:nvGrpSpPr>
        <p:grpSpPr>
          <a:xfrm>
            <a:off x="592461" y="3226781"/>
            <a:ext cx="503995" cy="636694"/>
            <a:chOff x="373793" y="2292002"/>
            <a:chExt cx="741822" cy="937141"/>
          </a:xfrm>
        </p:grpSpPr>
        <p:sp>
          <p:nvSpPr>
            <p:cNvPr id="45" name="TextBox 44"/>
            <p:cNvSpPr txBox="1"/>
            <p:nvPr/>
          </p:nvSpPr>
          <p:spPr>
            <a:xfrm>
              <a:off x="737643" y="2504323"/>
              <a:ext cx="316164" cy="724820"/>
            </a:xfrm>
            <a:prstGeom prst="rect">
              <a:avLst/>
            </a:prstGeom>
            <a:noFill/>
          </p:spPr>
          <p:txBody>
            <a:bodyPr wrap="none" lIns="0" tIns="0" rIns="0" bIns="0" rtlCol="0">
              <a:spAutoFit/>
            </a:bodyPr>
            <a:lstStyle>
              <a:defPPr>
                <a:defRPr lang="ko-KR"/>
              </a:defPPr>
              <a:lvl1pPr>
                <a:defRPr sz="2000" b="1" spc="-100">
                  <a:gradFill>
                    <a:gsLst>
                      <a:gs pos="0">
                        <a:srgbClr val="FFE400"/>
                      </a:gs>
                      <a:gs pos="100000">
                        <a:srgbClr val="FFE400"/>
                      </a:gs>
                    </a:gsLst>
                    <a:lin ang="5400000" scaled="0"/>
                  </a:gradFill>
                  <a:effectLst>
                    <a:glow rad="63500">
                      <a:schemeClr val="tx1"/>
                    </a:glow>
                    <a:outerShdw blurRad="38100" dist="38100" dir="2700000" algn="tl">
                      <a:srgbClr val="000000">
                        <a:alpha val="43137"/>
                      </a:srgbClr>
                    </a:outerShdw>
                  </a:effectLst>
                  <a:latin typeface="Rix정고딕 M" pitchFamily="18" charset="-127"/>
                  <a:ea typeface="Rix정고딕 M" pitchFamily="18" charset="-127"/>
                </a:defRPr>
              </a:lvl1pPr>
            </a:lstStyle>
            <a:p>
              <a:pPr defTabSz="911346"/>
              <a:r>
                <a:rPr lang="en-US" altLang="ko-KR" sz="3200" i="1" kern="1100" dirty="0">
                  <a:solidFill>
                    <a:schemeClr val="tx1"/>
                  </a:solidFill>
                  <a:effectLst>
                    <a:outerShdw blurRad="38100" dist="38100" dir="2700000" algn="tl">
                      <a:srgbClr val="000000">
                        <a:alpha val="43137"/>
                      </a:srgbClr>
                    </a:outerShdw>
                    <a:reflection blurRad="6350" stA="32000" endPos="40000" dir="5400000" sy="-100000" algn="bl" rotWithShape="0"/>
                  </a:effectLst>
                  <a:latin typeface="Arial" panose="020B0604020202020204" pitchFamily="34" charset="0"/>
                  <a:cs typeface="Arial" panose="020B0604020202020204" pitchFamily="34" charset="0"/>
                </a:rPr>
                <a:t>2</a:t>
              </a:r>
              <a:endParaRPr lang="ko-KR" altLang="en-US" sz="3200" i="1" kern="1100" dirty="0">
                <a:solidFill>
                  <a:schemeClr val="tx1"/>
                </a:solidFill>
                <a:effectLst>
                  <a:outerShdw blurRad="38100" dist="38100" dir="2700000" algn="tl">
                    <a:srgbClr val="000000">
                      <a:alpha val="43137"/>
                    </a:srgbClr>
                  </a:outerShdw>
                  <a:reflection blurRad="6350" stA="32000" endPos="40000" dir="5400000" sy="-100000" algn="bl" rotWithShape="0"/>
                </a:effectLst>
                <a:latin typeface="Arial" panose="020B0604020202020204" pitchFamily="34" charset="0"/>
                <a:cs typeface="Arial" panose="020B0604020202020204" pitchFamily="34" charset="0"/>
              </a:endParaRPr>
            </a:p>
          </p:txBody>
        </p:sp>
        <p:pic>
          <p:nvPicPr>
            <p:cNvPr id="48" name="Picture 12" descr="C:\Users\user\Desktop\태그2.png"/>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rot="16200000">
              <a:off x="327092" y="2338703"/>
              <a:ext cx="835223" cy="741822"/>
            </a:xfrm>
            <a:prstGeom prst="rect">
              <a:avLst/>
            </a:prstGeom>
          </p:spPr>
        </p:pic>
        <p:sp>
          <p:nvSpPr>
            <p:cNvPr id="64" name="TextBox 63"/>
            <p:cNvSpPr txBox="1"/>
            <p:nvPr/>
          </p:nvSpPr>
          <p:spPr>
            <a:xfrm rot="18755708">
              <a:off x="447400" y="2461282"/>
              <a:ext cx="429418" cy="257462"/>
            </a:xfrm>
            <a:prstGeom prst="rect">
              <a:avLst/>
            </a:prstGeom>
            <a:noFill/>
            <a:ln w="6350" cap="flat" cmpd="sng" algn="ctr">
              <a:noFill/>
              <a:prstDash val="solid"/>
            </a:ln>
            <a:effectLst/>
          </p:spPr>
          <p:txBody>
            <a:bodyPr wrap="none" lIns="0" tIns="0" rIns="0" bIns="0" rtlCol="0" anchor="ctr">
              <a:spAutoFit/>
            </a:bodyPr>
            <a:lstStyle/>
            <a:p>
              <a:pPr algn="ctr" defTabSz="911346" latinLnBrk="0">
                <a:lnSpc>
                  <a:spcPts val="1540"/>
                </a:lnSpc>
                <a:spcBef>
                  <a:spcPct val="0"/>
                </a:spcBef>
                <a:defRPr/>
              </a:pPr>
              <a:r>
                <a:rPr lang="en-US" altLang="ko-KR" sz="1050" b="1" kern="0" dirty="0">
                  <a:ln w="0">
                    <a:noFill/>
                  </a:ln>
                  <a:gradFill flip="none" rotWithShape="1">
                    <a:gsLst>
                      <a:gs pos="0">
                        <a:prstClr val="white"/>
                      </a:gs>
                      <a:gs pos="100000">
                        <a:prstClr val="white"/>
                      </a:gs>
                    </a:gsLst>
                    <a:lin ang="16200000" scaled="1"/>
                    <a:tileRect/>
                  </a:gradFill>
                  <a:effectLst>
                    <a:outerShdw blurRad="63500" sx="102000" sy="102000" algn="ctr" rotWithShape="0">
                      <a:prstClr val="black">
                        <a:alpha val="40000"/>
                      </a:prstClr>
                    </a:outerShdw>
                  </a:effectLst>
                  <a:latin typeface="Arial" panose="020B0604020202020204" pitchFamily="34" charset="0"/>
                  <a:ea typeface="Rix정고딕 M" pitchFamily="18" charset="-127"/>
                  <a:cs typeface="Arial" panose="020B0604020202020204" pitchFamily="34" charset="0"/>
                </a:rPr>
                <a:t>Step</a:t>
              </a:r>
              <a:endParaRPr lang="ko-KR" altLang="en-US" sz="1050" b="1" kern="0" dirty="0">
                <a:ln w="0">
                  <a:noFill/>
                </a:ln>
                <a:gradFill flip="none" rotWithShape="1">
                  <a:gsLst>
                    <a:gs pos="0">
                      <a:prstClr val="white"/>
                    </a:gs>
                    <a:gs pos="100000">
                      <a:prstClr val="white"/>
                    </a:gs>
                  </a:gsLst>
                  <a:lin ang="16200000" scaled="1"/>
                  <a:tileRect/>
                </a:gradFill>
                <a:effectLst>
                  <a:outerShdw blurRad="63500" sx="102000" sy="102000" algn="ctr" rotWithShape="0">
                    <a:prstClr val="black">
                      <a:alpha val="40000"/>
                    </a:prstClr>
                  </a:outerShdw>
                </a:effectLst>
                <a:latin typeface="Arial" panose="020B0604020202020204" pitchFamily="34" charset="0"/>
                <a:ea typeface="Rix정고딕 M" pitchFamily="18" charset="-127"/>
                <a:cs typeface="Arial" panose="020B0604020202020204" pitchFamily="34" charset="0"/>
              </a:endParaRPr>
            </a:p>
          </p:txBody>
        </p:sp>
      </p:grpSp>
      <p:grpSp>
        <p:nvGrpSpPr>
          <p:cNvPr id="65" name="그룹 64"/>
          <p:cNvGrpSpPr/>
          <p:nvPr/>
        </p:nvGrpSpPr>
        <p:grpSpPr>
          <a:xfrm>
            <a:off x="611620" y="5663511"/>
            <a:ext cx="503995" cy="651103"/>
            <a:chOff x="373793" y="5577937"/>
            <a:chExt cx="741822" cy="958349"/>
          </a:xfrm>
        </p:grpSpPr>
        <p:sp>
          <p:nvSpPr>
            <p:cNvPr id="66" name="TextBox 65"/>
            <p:cNvSpPr txBox="1"/>
            <p:nvPr/>
          </p:nvSpPr>
          <p:spPr>
            <a:xfrm>
              <a:off x="737643" y="5811466"/>
              <a:ext cx="316164" cy="724820"/>
            </a:xfrm>
            <a:prstGeom prst="rect">
              <a:avLst/>
            </a:prstGeom>
            <a:noFill/>
          </p:spPr>
          <p:txBody>
            <a:bodyPr wrap="none" lIns="0" tIns="0" rIns="0" bIns="0" rtlCol="0">
              <a:spAutoFit/>
            </a:bodyPr>
            <a:lstStyle>
              <a:defPPr>
                <a:defRPr lang="ko-KR"/>
              </a:defPPr>
              <a:lvl1pPr>
                <a:defRPr sz="2000" b="1" spc="-100">
                  <a:gradFill>
                    <a:gsLst>
                      <a:gs pos="0">
                        <a:srgbClr val="FFE400"/>
                      </a:gs>
                      <a:gs pos="100000">
                        <a:srgbClr val="FFE400"/>
                      </a:gs>
                    </a:gsLst>
                    <a:lin ang="5400000" scaled="0"/>
                  </a:gradFill>
                  <a:effectLst>
                    <a:glow rad="63500">
                      <a:schemeClr val="tx1"/>
                    </a:glow>
                    <a:outerShdw blurRad="38100" dist="38100" dir="2700000" algn="tl">
                      <a:srgbClr val="000000">
                        <a:alpha val="43137"/>
                      </a:srgbClr>
                    </a:outerShdw>
                  </a:effectLst>
                  <a:latin typeface="Rix정고딕 M" pitchFamily="18" charset="-127"/>
                  <a:ea typeface="Rix정고딕 M" pitchFamily="18" charset="-127"/>
                </a:defRPr>
              </a:lvl1pPr>
            </a:lstStyle>
            <a:p>
              <a:pPr defTabSz="911346"/>
              <a:r>
                <a:rPr lang="en-US" altLang="ko-KR" sz="3200" i="1" kern="1100" dirty="0">
                  <a:solidFill>
                    <a:schemeClr val="tx1"/>
                  </a:solidFill>
                  <a:effectLst>
                    <a:outerShdw blurRad="38100" dist="38100" dir="2700000" algn="tl">
                      <a:srgbClr val="000000">
                        <a:alpha val="43137"/>
                      </a:srgbClr>
                    </a:outerShdw>
                    <a:reflection blurRad="6350" stA="32000" endPos="40000" dir="5400000" sy="-100000" algn="bl" rotWithShape="0"/>
                  </a:effectLst>
                  <a:latin typeface="Arial" panose="020B0604020202020204" pitchFamily="34" charset="0"/>
                  <a:cs typeface="Arial" panose="020B0604020202020204" pitchFamily="34" charset="0"/>
                </a:rPr>
                <a:t>5</a:t>
              </a:r>
              <a:endParaRPr lang="ko-KR" altLang="en-US" sz="3200" i="1" kern="1100" dirty="0">
                <a:solidFill>
                  <a:schemeClr val="tx1"/>
                </a:solidFill>
                <a:effectLst>
                  <a:outerShdw blurRad="38100" dist="38100" dir="2700000" algn="tl">
                    <a:srgbClr val="000000">
                      <a:alpha val="43137"/>
                    </a:srgbClr>
                  </a:outerShdw>
                  <a:reflection blurRad="6350" stA="32000" endPos="40000" dir="5400000" sy="-100000" algn="bl" rotWithShape="0"/>
                </a:effectLst>
                <a:latin typeface="Arial" panose="020B0604020202020204" pitchFamily="34" charset="0"/>
                <a:cs typeface="Arial" panose="020B0604020202020204" pitchFamily="34" charset="0"/>
              </a:endParaRPr>
            </a:p>
          </p:txBody>
        </p:sp>
        <p:pic>
          <p:nvPicPr>
            <p:cNvPr id="67" name="Picture 12" descr="C:\Users\user\Desktop\태그2.png"/>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rot="16200000">
              <a:off x="327092" y="5624638"/>
              <a:ext cx="835223" cy="741822"/>
            </a:xfrm>
            <a:prstGeom prst="rect">
              <a:avLst/>
            </a:prstGeom>
          </p:spPr>
        </p:pic>
        <p:sp>
          <p:nvSpPr>
            <p:cNvPr id="68" name="TextBox 67"/>
            <p:cNvSpPr txBox="1"/>
            <p:nvPr/>
          </p:nvSpPr>
          <p:spPr>
            <a:xfrm rot="18755708">
              <a:off x="454914" y="5740399"/>
              <a:ext cx="429418" cy="257462"/>
            </a:xfrm>
            <a:prstGeom prst="rect">
              <a:avLst/>
            </a:prstGeom>
            <a:noFill/>
            <a:ln w="6350" cap="flat" cmpd="sng" algn="ctr">
              <a:noFill/>
              <a:prstDash val="solid"/>
            </a:ln>
            <a:effectLst/>
          </p:spPr>
          <p:txBody>
            <a:bodyPr wrap="none" lIns="0" tIns="0" rIns="0" bIns="0" rtlCol="0" anchor="ctr">
              <a:spAutoFit/>
            </a:bodyPr>
            <a:lstStyle/>
            <a:p>
              <a:pPr algn="ctr" defTabSz="911346" latinLnBrk="0">
                <a:lnSpc>
                  <a:spcPts val="1540"/>
                </a:lnSpc>
                <a:spcBef>
                  <a:spcPct val="0"/>
                </a:spcBef>
                <a:defRPr/>
              </a:pPr>
              <a:r>
                <a:rPr lang="en-US" altLang="ko-KR" sz="1050" b="1" kern="0" dirty="0">
                  <a:ln w="0">
                    <a:noFill/>
                  </a:ln>
                  <a:gradFill flip="none" rotWithShape="1">
                    <a:gsLst>
                      <a:gs pos="0">
                        <a:prstClr val="white"/>
                      </a:gs>
                      <a:gs pos="100000">
                        <a:prstClr val="white"/>
                      </a:gs>
                    </a:gsLst>
                    <a:lin ang="16200000" scaled="1"/>
                    <a:tileRect/>
                  </a:gradFill>
                  <a:effectLst>
                    <a:outerShdw blurRad="63500" sx="102000" sy="102000" algn="ctr" rotWithShape="0">
                      <a:prstClr val="black">
                        <a:alpha val="40000"/>
                      </a:prstClr>
                    </a:outerShdw>
                  </a:effectLst>
                  <a:latin typeface="Arial" panose="020B0604020202020204" pitchFamily="34" charset="0"/>
                  <a:ea typeface="Rix정고딕 M" pitchFamily="18" charset="-127"/>
                  <a:cs typeface="Arial" panose="020B0604020202020204" pitchFamily="34" charset="0"/>
                </a:rPr>
                <a:t>Step</a:t>
              </a:r>
              <a:endParaRPr lang="ko-KR" altLang="en-US" sz="1050" b="1" kern="0" dirty="0">
                <a:ln w="0">
                  <a:noFill/>
                </a:ln>
                <a:gradFill flip="none" rotWithShape="1">
                  <a:gsLst>
                    <a:gs pos="0">
                      <a:prstClr val="white"/>
                    </a:gs>
                    <a:gs pos="100000">
                      <a:prstClr val="white"/>
                    </a:gs>
                  </a:gsLst>
                  <a:lin ang="16200000" scaled="1"/>
                  <a:tileRect/>
                </a:gradFill>
                <a:effectLst>
                  <a:outerShdw blurRad="63500" sx="102000" sy="102000" algn="ctr" rotWithShape="0">
                    <a:prstClr val="black">
                      <a:alpha val="40000"/>
                    </a:prstClr>
                  </a:outerShdw>
                </a:effectLst>
                <a:latin typeface="Arial" panose="020B0604020202020204" pitchFamily="34" charset="0"/>
                <a:ea typeface="Rix정고딕 M" pitchFamily="18" charset="-127"/>
                <a:cs typeface="Arial" panose="020B0604020202020204" pitchFamily="34" charset="0"/>
              </a:endParaRPr>
            </a:p>
          </p:txBody>
        </p:sp>
      </p:grpSp>
      <p:grpSp>
        <p:nvGrpSpPr>
          <p:cNvPr id="80" name="그룹 79"/>
          <p:cNvGrpSpPr/>
          <p:nvPr/>
        </p:nvGrpSpPr>
        <p:grpSpPr>
          <a:xfrm>
            <a:off x="592461" y="4851265"/>
            <a:ext cx="503995" cy="616610"/>
            <a:chOff x="373793" y="4497557"/>
            <a:chExt cx="741822" cy="907580"/>
          </a:xfrm>
        </p:grpSpPr>
        <p:sp>
          <p:nvSpPr>
            <p:cNvPr id="81" name="TextBox 80"/>
            <p:cNvSpPr txBox="1"/>
            <p:nvPr/>
          </p:nvSpPr>
          <p:spPr>
            <a:xfrm>
              <a:off x="737643" y="4680317"/>
              <a:ext cx="316164" cy="724820"/>
            </a:xfrm>
            <a:prstGeom prst="rect">
              <a:avLst/>
            </a:prstGeom>
            <a:noFill/>
          </p:spPr>
          <p:txBody>
            <a:bodyPr wrap="none" lIns="0" tIns="0" rIns="0" bIns="0" rtlCol="0">
              <a:spAutoFit/>
            </a:bodyPr>
            <a:lstStyle>
              <a:defPPr>
                <a:defRPr lang="ko-KR"/>
              </a:defPPr>
              <a:lvl1pPr>
                <a:defRPr sz="2000" b="1" spc="-100">
                  <a:gradFill>
                    <a:gsLst>
                      <a:gs pos="0">
                        <a:srgbClr val="FFE400"/>
                      </a:gs>
                      <a:gs pos="100000">
                        <a:srgbClr val="FFE400"/>
                      </a:gs>
                    </a:gsLst>
                    <a:lin ang="5400000" scaled="0"/>
                  </a:gradFill>
                  <a:effectLst>
                    <a:glow rad="63500">
                      <a:schemeClr val="tx1"/>
                    </a:glow>
                    <a:outerShdw blurRad="38100" dist="38100" dir="2700000" algn="tl">
                      <a:srgbClr val="000000">
                        <a:alpha val="43137"/>
                      </a:srgbClr>
                    </a:outerShdw>
                  </a:effectLst>
                  <a:latin typeface="Rix정고딕 M" pitchFamily="18" charset="-127"/>
                  <a:ea typeface="Rix정고딕 M" pitchFamily="18" charset="-127"/>
                </a:defRPr>
              </a:lvl1pPr>
            </a:lstStyle>
            <a:p>
              <a:pPr defTabSz="911346"/>
              <a:r>
                <a:rPr lang="en-US" altLang="ko-KR" sz="3200" i="1" kern="1100" dirty="0">
                  <a:solidFill>
                    <a:schemeClr val="tx1"/>
                  </a:solidFill>
                  <a:effectLst>
                    <a:outerShdw blurRad="38100" dist="38100" dir="2700000" algn="tl">
                      <a:srgbClr val="000000">
                        <a:alpha val="43137"/>
                      </a:srgbClr>
                    </a:outerShdw>
                    <a:reflection blurRad="6350" stA="32000" endPos="40000" dir="5400000" sy="-100000" algn="bl" rotWithShape="0"/>
                  </a:effectLst>
                  <a:latin typeface="Arial" panose="020B0604020202020204" pitchFamily="34" charset="0"/>
                  <a:cs typeface="Arial" panose="020B0604020202020204" pitchFamily="34" charset="0"/>
                </a:rPr>
                <a:t>4</a:t>
              </a:r>
              <a:endParaRPr lang="ko-KR" altLang="en-US" sz="3200" i="1" kern="1100" dirty="0">
                <a:solidFill>
                  <a:schemeClr val="tx1"/>
                </a:solidFill>
                <a:effectLst>
                  <a:outerShdw blurRad="38100" dist="38100" dir="2700000" algn="tl">
                    <a:srgbClr val="000000">
                      <a:alpha val="43137"/>
                    </a:srgbClr>
                  </a:outerShdw>
                  <a:reflection blurRad="6350" stA="32000" endPos="40000" dir="5400000" sy="-100000" algn="bl" rotWithShape="0"/>
                </a:effectLst>
                <a:latin typeface="Arial" panose="020B0604020202020204" pitchFamily="34" charset="0"/>
                <a:cs typeface="Arial" panose="020B0604020202020204" pitchFamily="34" charset="0"/>
              </a:endParaRPr>
            </a:p>
          </p:txBody>
        </p:sp>
        <p:pic>
          <p:nvPicPr>
            <p:cNvPr id="82" name="Picture 12" descr="C:\Users\user\Desktop\태그2.png"/>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rot="16200000">
              <a:off x="327092" y="4544258"/>
              <a:ext cx="835223" cy="741822"/>
            </a:xfrm>
            <a:prstGeom prst="rect">
              <a:avLst/>
            </a:prstGeom>
          </p:spPr>
        </p:pic>
        <p:sp>
          <p:nvSpPr>
            <p:cNvPr id="83" name="TextBox 82"/>
            <p:cNvSpPr txBox="1"/>
            <p:nvPr/>
          </p:nvSpPr>
          <p:spPr>
            <a:xfrm rot="18755708">
              <a:off x="442756" y="4674560"/>
              <a:ext cx="429419" cy="257462"/>
            </a:xfrm>
            <a:prstGeom prst="rect">
              <a:avLst/>
            </a:prstGeom>
            <a:noFill/>
            <a:ln w="6350" cap="flat" cmpd="sng" algn="ctr">
              <a:noFill/>
              <a:prstDash val="solid"/>
            </a:ln>
            <a:effectLst/>
          </p:spPr>
          <p:txBody>
            <a:bodyPr wrap="none" lIns="0" tIns="0" rIns="0" bIns="0" rtlCol="0" anchor="ctr">
              <a:spAutoFit/>
            </a:bodyPr>
            <a:lstStyle/>
            <a:p>
              <a:pPr algn="ctr" defTabSz="911346" latinLnBrk="0">
                <a:lnSpc>
                  <a:spcPts val="1540"/>
                </a:lnSpc>
                <a:spcBef>
                  <a:spcPct val="0"/>
                </a:spcBef>
                <a:defRPr/>
              </a:pPr>
              <a:r>
                <a:rPr lang="en-US" altLang="ko-KR" sz="1050" b="1" kern="0" dirty="0">
                  <a:ln w="0">
                    <a:noFill/>
                  </a:ln>
                  <a:gradFill flip="none" rotWithShape="1">
                    <a:gsLst>
                      <a:gs pos="0">
                        <a:prstClr val="white"/>
                      </a:gs>
                      <a:gs pos="100000">
                        <a:prstClr val="white"/>
                      </a:gs>
                    </a:gsLst>
                    <a:lin ang="16200000" scaled="1"/>
                    <a:tileRect/>
                  </a:gradFill>
                  <a:effectLst>
                    <a:outerShdw blurRad="63500" sx="102000" sy="102000" algn="ctr" rotWithShape="0">
                      <a:prstClr val="black">
                        <a:alpha val="40000"/>
                      </a:prstClr>
                    </a:outerShdw>
                  </a:effectLst>
                  <a:latin typeface="Arial" panose="020B0604020202020204" pitchFamily="34" charset="0"/>
                  <a:ea typeface="Rix정고딕 M" pitchFamily="18" charset="-127"/>
                  <a:cs typeface="Arial" panose="020B0604020202020204" pitchFamily="34" charset="0"/>
                </a:rPr>
                <a:t>Step</a:t>
              </a:r>
              <a:endParaRPr lang="ko-KR" altLang="en-US" sz="1050" b="1" kern="0" dirty="0">
                <a:ln w="0">
                  <a:noFill/>
                </a:ln>
                <a:gradFill flip="none" rotWithShape="1">
                  <a:gsLst>
                    <a:gs pos="0">
                      <a:prstClr val="white"/>
                    </a:gs>
                    <a:gs pos="100000">
                      <a:prstClr val="white"/>
                    </a:gs>
                  </a:gsLst>
                  <a:lin ang="16200000" scaled="1"/>
                  <a:tileRect/>
                </a:gradFill>
                <a:effectLst>
                  <a:outerShdw blurRad="63500" sx="102000" sy="102000" algn="ctr" rotWithShape="0">
                    <a:prstClr val="black">
                      <a:alpha val="40000"/>
                    </a:prstClr>
                  </a:outerShdw>
                </a:effectLst>
                <a:latin typeface="Arial" panose="020B0604020202020204" pitchFamily="34" charset="0"/>
                <a:ea typeface="Rix정고딕 M" pitchFamily="18" charset="-127"/>
                <a:cs typeface="Arial" panose="020B0604020202020204" pitchFamily="34" charset="0"/>
              </a:endParaRPr>
            </a:p>
          </p:txBody>
        </p:sp>
      </p:grpSp>
      <p:grpSp>
        <p:nvGrpSpPr>
          <p:cNvPr id="84" name="그룹 83"/>
          <p:cNvGrpSpPr/>
          <p:nvPr/>
        </p:nvGrpSpPr>
        <p:grpSpPr>
          <a:xfrm>
            <a:off x="592461" y="4039023"/>
            <a:ext cx="503995" cy="613069"/>
            <a:chOff x="373793" y="3372380"/>
            <a:chExt cx="741822" cy="902368"/>
          </a:xfrm>
        </p:grpSpPr>
        <p:sp>
          <p:nvSpPr>
            <p:cNvPr id="85" name="TextBox 84"/>
            <p:cNvSpPr txBox="1"/>
            <p:nvPr/>
          </p:nvSpPr>
          <p:spPr>
            <a:xfrm>
              <a:off x="737643" y="3549928"/>
              <a:ext cx="316164" cy="724820"/>
            </a:xfrm>
            <a:prstGeom prst="rect">
              <a:avLst/>
            </a:prstGeom>
            <a:noFill/>
          </p:spPr>
          <p:txBody>
            <a:bodyPr wrap="none" lIns="0" tIns="0" rIns="0" bIns="0" rtlCol="0">
              <a:spAutoFit/>
            </a:bodyPr>
            <a:lstStyle>
              <a:defPPr>
                <a:defRPr lang="ko-KR"/>
              </a:defPPr>
              <a:lvl1pPr>
                <a:defRPr sz="2000" b="1" spc="-100">
                  <a:gradFill>
                    <a:gsLst>
                      <a:gs pos="0">
                        <a:srgbClr val="FFE400"/>
                      </a:gs>
                      <a:gs pos="100000">
                        <a:srgbClr val="FFE400"/>
                      </a:gs>
                    </a:gsLst>
                    <a:lin ang="5400000" scaled="0"/>
                  </a:gradFill>
                  <a:effectLst>
                    <a:glow rad="63500">
                      <a:schemeClr val="tx1"/>
                    </a:glow>
                    <a:outerShdw blurRad="38100" dist="38100" dir="2700000" algn="tl">
                      <a:srgbClr val="000000">
                        <a:alpha val="43137"/>
                      </a:srgbClr>
                    </a:outerShdw>
                  </a:effectLst>
                  <a:latin typeface="Rix정고딕 M" pitchFamily="18" charset="-127"/>
                  <a:ea typeface="Rix정고딕 M" pitchFamily="18" charset="-127"/>
                </a:defRPr>
              </a:lvl1pPr>
            </a:lstStyle>
            <a:p>
              <a:pPr defTabSz="911346"/>
              <a:r>
                <a:rPr lang="en-US" altLang="ko-KR" sz="3200" i="1" kern="1100" dirty="0">
                  <a:solidFill>
                    <a:schemeClr val="tx1"/>
                  </a:solidFill>
                  <a:effectLst>
                    <a:outerShdw blurRad="38100" dist="38100" dir="2700000" algn="tl">
                      <a:srgbClr val="000000">
                        <a:alpha val="43137"/>
                      </a:srgbClr>
                    </a:outerShdw>
                    <a:reflection blurRad="6350" stA="32000" endPos="40000" dir="5400000" sy="-100000" algn="bl" rotWithShape="0"/>
                  </a:effectLst>
                  <a:latin typeface="Arial" panose="020B0604020202020204" pitchFamily="34" charset="0"/>
                  <a:cs typeface="Arial" panose="020B0604020202020204" pitchFamily="34" charset="0"/>
                </a:rPr>
                <a:t>3</a:t>
              </a:r>
              <a:endParaRPr lang="ko-KR" altLang="en-US" sz="3200" i="1" kern="1100" dirty="0">
                <a:solidFill>
                  <a:schemeClr val="tx1"/>
                </a:solidFill>
                <a:effectLst>
                  <a:outerShdw blurRad="38100" dist="38100" dir="2700000" algn="tl">
                    <a:srgbClr val="000000">
                      <a:alpha val="43137"/>
                    </a:srgbClr>
                  </a:outerShdw>
                  <a:reflection blurRad="6350" stA="32000" endPos="40000" dir="5400000" sy="-100000" algn="bl" rotWithShape="0"/>
                </a:effectLst>
                <a:latin typeface="Arial" panose="020B0604020202020204" pitchFamily="34" charset="0"/>
                <a:cs typeface="Arial" panose="020B0604020202020204" pitchFamily="34" charset="0"/>
              </a:endParaRPr>
            </a:p>
          </p:txBody>
        </p:sp>
        <p:pic>
          <p:nvPicPr>
            <p:cNvPr id="86" name="Picture 12" descr="C:\Users\user\Desktop\태그2.png"/>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rot="16200000">
              <a:off x="327092" y="3419081"/>
              <a:ext cx="835223" cy="741822"/>
            </a:xfrm>
            <a:prstGeom prst="rect">
              <a:avLst/>
            </a:prstGeom>
          </p:spPr>
        </p:pic>
        <p:sp>
          <p:nvSpPr>
            <p:cNvPr id="87" name="TextBox 86"/>
            <p:cNvSpPr txBox="1"/>
            <p:nvPr/>
          </p:nvSpPr>
          <p:spPr>
            <a:xfrm rot="18755708">
              <a:off x="454915" y="3524432"/>
              <a:ext cx="429418" cy="257462"/>
            </a:xfrm>
            <a:prstGeom prst="rect">
              <a:avLst/>
            </a:prstGeom>
            <a:noFill/>
            <a:ln w="6350" cap="flat" cmpd="sng" algn="ctr">
              <a:noFill/>
              <a:prstDash val="solid"/>
            </a:ln>
            <a:effectLst/>
          </p:spPr>
          <p:txBody>
            <a:bodyPr wrap="none" lIns="0" tIns="0" rIns="0" bIns="0" rtlCol="0" anchor="ctr">
              <a:spAutoFit/>
            </a:bodyPr>
            <a:lstStyle/>
            <a:p>
              <a:pPr algn="ctr" defTabSz="911346" latinLnBrk="0">
                <a:lnSpc>
                  <a:spcPts val="1540"/>
                </a:lnSpc>
                <a:spcBef>
                  <a:spcPct val="0"/>
                </a:spcBef>
                <a:defRPr/>
              </a:pPr>
              <a:r>
                <a:rPr lang="en-US" altLang="ko-KR" sz="1050" b="1" kern="0" dirty="0">
                  <a:ln w="0">
                    <a:noFill/>
                  </a:ln>
                  <a:gradFill flip="none" rotWithShape="1">
                    <a:gsLst>
                      <a:gs pos="0">
                        <a:prstClr val="white"/>
                      </a:gs>
                      <a:gs pos="100000">
                        <a:prstClr val="white"/>
                      </a:gs>
                    </a:gsLst>
                    <a:lin ang="16200000" scaled="1"/>
                    <a:tileRect/>
                  </a:gradFill>
                  <a:effectLst>
                    <a:outerShdw blurRad="63500" sx="102000" sy="102000" algn="ctr" rotWithShape="0">
                      <a:prstClr val="black">
                        <a:alpha val="40000"/>
                      </a:prstClr>
                    </a:outerShdw>
                  </a:effectLst>
                  <a:latin typeface="Arial" panose="020B0604020202020204" pitchFamily="34" charset="0"/>
                  <a:ea typeface="Rix정고딕 M" pitchFamily="18" charset="-127"/>
                  <a:cs typeface="Arial" panose="020B0604020202020204" pitchFamily="34" charset="0"/>
                </a:rPr>
                <a:t>Step</a:t>
              </a:r>
              <a:endParaRPr lang="ko-KR" altLang="en-US" sz="1050" b="1" kern="0" dirty="0">
                <a:ln w="0">
                  <a:noFill/>
                </a:ln>
                <a:gradFill flip="none" rotWithShape="1">
                  <a:gsLst>
                    <a:gs pos="0">
                      <a:prstClr val="white"/>
                    </a:gs>
                    <a:gs pos="100000">
                      <a:prstClr val="white"/>
                    </a:gs>
                  </a:gsLst>
                  <a:lin ang="16200000" scaled="1"/>
                  <a:tileRect/>
                </a:gradFill>
                <a:effectLst>
                  <a:outerShdw blurRad="63500" sx="102000" sy="102000" algn="ctr" rotWithShape="0">
                    <a:prstClr val="black">
                      <a:alpha val="40000"/>
                    </a:prstClr>
                  </a:outerShdw>
                </a:effectLst>
                <a:latin typeface="Arial" panose="020B0604020202020204" pitchFamily="34" charset="0"/>
                <a:ea typeface="Rix정고딕 M" pitchFamily="18" charset="-127"/>
                <a:cs typeface="Arial" panose="020B0604020202020204" pitchFamily="34" charset="0"/>
              </a:endParaRPr>
            </a:p>
          </p:txBody>
        </p:sp>
      </p:grpSp>
      <p:sp>
        <p:nvSpPr>
          <p:cNvPr id="73" name="슬라이드 번호 개체 틀 2"/>
          <p:cNvSpPr txBox="1">
            <a:spLocks/>
          </p:cNvSpPr>
          <p:nvPr/>
        </p:nvSpPr>
        <p:spPr>
          <a:xfrm>
            <a:off x="8748464" y="6597352"/>
            <a:ext cx="360040" cy="241086"/>
          </a:xfrm>
          <a:prstGeom prst="rect">
            <a:avLst/>
          </a:prstGeom>
        </p:spPr>
        <p:txBody>
          <a:bodyPr/>
          <a:lstStyle>
            <a:defPPr>
              <a:defRPr lang="ko-KR"/>
            </a:defPPr>
            <a:lvl1pPr marL="0" algn="l" defTabSz="914400" rtl="0" eaLnBrk="1" latinLnBrk="1" hangingPunct="1">
              <a:defRPr sz="1800" kern="1200">
                <a:solidFill>
                  <a:schemeClr val="tx1"/>
                </a:solidFill>
                <a:latin typeface="+mn-lt"/>
                <a:ea typeface="+mn-ea"/>
                <a:cs typeface="+mn-cs"/>
              </a:defRPr>
            </a:lvl1pPr>
            <a:lvl2pPr marL="457200" algn="l" defTabSz="914400" rtl="0" eaLnBrk="1" latinLnBrk="1" hangingPunct="1">
              <a:defRPr sz="1800" kern="1200">
                <a:solidFill>
                  <a:schemeClr val="tx1"/>
                </a:solidFill>
                <a:latin typeface="+mn-lt"/>
                <a:ea typeface="+mn-ea"/>
                <a:cs typeface="+mn-cs"/>
              </a:defRPr>
            </a:lvl2pPr>
            <a:lvl3pPr marL="914400" algn="l" defTabSz="914400" rtl="0" eaLnBrk="1" latinLnBrk="1" hangingPunct="1">
              <a:defRPr sz="1800" kern="1200">
                <a:solidFill>
                  <a:schemeClr val="tx1"/>
                </a:solidFill>
                <a:latin typeface="+mn-lt"/>
                <a:ea typeface="+mn-ea"/>
                <a:cs typeface="+mn-cs"/>
              </a:defRPr>
            </a:lvl3pPr>
            <a:lvl4pPr marL="1371600" algn="l" defTabSz="914400" rtl="0" eaLnBrk="1" latinLnBrk="1" hangingPunct="1">
              <a:defRPr sz="1800" kern="1200">
                <a:solidFill>
                  <a:schemeClr val="tx1"/>
                </a:solidFill>
                <a:latin typeface="+mn-lt"/>
                <a:ea typeface="+mn-ea"/>
                <a:cs typeface="+mn-cs"/>
              </a:defRPr>
            </a:lvl4pPr>
            <a:lvl5pPr marL="1828800" algn="l" defTabSz="914400" rtl="0" eaLnBrk="1" latinLnBrk="1" hangingPunct="1">
              <a:defRPr sz="1800" kern="1200">
                <a:solidFill>
                  <a:schemeClr val="tx1"/>
                </a:solidFill>
                <a:latin typeface="+mn-lt"/>
                <a:ea typeface="+mn-ea"/>
                <a:cs typeface="+mn-cs"/>
              </a:defRPr>
            </a:lvl5pPr>
            <a:lvl6pPr marL="2286000" algn="l" defTabSz="914400" rtl="0" eaLnBrk="1" latinLnBrk="1" hangingPunct="1">
              <a:defRPr sz="1800" kern="1200">
                <a:solidFill>
                  <a:schemeClr val="tx1"/>
                </a:solidFill>
                <a:latin typeface="+mn-lt"/>
                <a:ea typeface="+mn-ea"/>
                <a:cs typeface="+mn-cs"/>
              </a:defRPr>
            </a:lvl6pPr>
            <a:lvl7pPr marL="2743200" algn="l" defTabSz="914400" rtl="0" eaLnBrk="1" latinLnBrk="1" hangingPunct="1">
              <a:defRPr sz="1800" kern="1200">
                <a:solidFill>
                  <a:schemeClr val="tx1"/>
                </a:solidFill>
                <a:latin typeface="+mn-lt"/>
                <a:ea typeface="+mn-ea"/>
                <a:cs typeface="+mn-cs"/>
              </a:defRPr>
            </a:lvl7pPr>
            <a:lvl8pPr marL="3200400" algn="l" defTabSz="914400" rtl="0" eaLnBrk="1" latinLnBrk="1" hangingPunct="1">
              <a:defRPr sz="1800" kern="1200">
                <a:solidFill>
                  <a:schemeClr val="tx1"/>
                </a:solidFill>
                <a:latin typeface="+mn-lt"/>
                <a:ea typeface="+mn-ea"/>
                <a:cs typeface="+mn-cs"/>
              </a:defRPr>
            </a:lvl8pPr>
            <a:lvl9pPr marL="3657600" algn="l" defTabSz="914400" rtl="0" eaLnBrk="1" latinLnBrk="1" hangingPunct="1">
              <a:defRPr sz="1800" kern="1200">
                <a:solidFill>
                  <a:schemeClr val="tx1"/>
                </a:solidFill>
                <a:latin typeface="+mn-lt"/>
                <a:ea typeface="+mn-ea"/>
                <a:cs typeface="+mn-cs"/>
              </a:defRPr>
            </a:lvl9pPr>
          </a:lstStyle>
          <a:p>
            <a:pPr algn="r"/>
            <a:r>
              <a:rPr lang="de-DE" sz="1000" dirty="0">
                <a:latin typeface="Arial" panose="020B0604020202020204" pitchFamily="34" charset="0"/>
                <a:ea typeface="나눔고딕 ExtraBold" panose="020D0904000000000000" pitchFamily="50" charset="-127"/>
                <a:cs typeface="Arial" panose="020B0604020202020204" pitchFamily="34" charset="0"/>
              </a:rPr>
              <a:t>19</a:t>
            </a:r>
          </a:p>
        </p:txBody>
      </p:sp>
    </p:spTree>
    <p:extLst>
      <p:ext uri="{BB962C8B-B14F-4D97-AF65-F5344CB8AC3E}">
        <p14:creationId xmlns:p14="http://schemas.microsoft.com/office/powerpoint/2010/main" val="573277067"/>
      </p:ext>
    </p:extLst>
  </p:cSld>
  <p:clrMapOvr>
    <a:masterClrMapping/>
  </p:clrMapOvr>
  <p:transition>
    <p:fade/>
  </p:transition>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직사각형 5"/>
          <p:cNvSpPr/>
          <p:nvPr/>
        </p:nvSpPr>
        <p:spPr>
          <a:xfrm>
            <a:off x="35496" y="2708919"/>
            <a:ext cx="9107488" cy="410852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062" tIns="45530" rIns="91062" bIns="45530" anchor="ctr"/>
          <a:lstStyle/>
          <a:p>
            <a:pPr algn="ctr">
              <a:defRPr/>
            </a:pPr>
            <a:endParaRPr lang="ko-KR" altLang="en-US" b="1">
              <a:solidFill>
                <a:prstClr val="white"/>
              </a:solidFill>
              <a:latin typeface="Arial" panose="020B0604020202020204" pitchFamily="34" charset="0"/>
              <a:ea typeface="나눔고딕 ExtraBold" panose="020D0904000000000000" pitchFamily="50" charset="-127"/>
              <a:cs typeface="Arial" panose="020B0604020202020204" pitchFamily="34" charset="0"/>
            </a:endParaRPr>
          </a:p>
        </p:txBody>
      </p:sp>
      <p:sp>
        <p:nvSpPr>
          <p:cNvPr id="5" name="TextBox 4"/>
          <p:cNvSpPr txBox="1"/>
          <p:nvPr/>
        </p:nvSpPr>
        <p:spPr>
          <a:xfrm>
            <a:off x="143508" y="44624"/>
            <a:ext cx="8856984" cy="523220"/>
          </a:xfrm>
          <a:prstGeom prst="rect">
            <a:avLst/>
          </a:prstGeom>
          <a:noFill/>
        </p:spPr>
        <p:txBody>
          <a:bodyPr wrap="square" rtlCol="0">
            <a:spAutoFit/>
          </a:bodyPr>
          <a:lstStyle/>
          <a:p>
            <a:pPr algn="ctr" fontAlgn="base">
              <a:spcBef>
                <a:spcPct val="0"/>
              </a:spcBef>
              <a:spcAft>
                <a:spcPct val="0"/>
              </a:spcAft>
              <a:defRPr/>
            </a:pPr>
            <a:r>
              <a:rPr kumimoji="1" lang="mn-MN" altLang="ko-KR" sz="2800" dirty="0">
                <a:solidFill>
                  <a:srgbClr val="FFFFFF"/>
                </a:solidFill>
                <a:latin typeface="Arial" panose="020B0604020202020204" pitchFamily="34" charset="0"/>
                <a:ea typeface="나눔고딕 ExtraBold" panose="020D0904000000000000" pitchFamily="50" charset="-127"/>
                <a:cs typeface="Arial" panose="020B0604020202020204" pitchFamily="34" charset="0"/>
              </a:rPr>
              <a:t>Шаардлагатай ТУС-ийн үйлчилгээ</a:t>
            </a:r>
            <a:endParaRPr kumimoji="1" lang="ko-KR" altLang="en-US" sz="2800" dirty="0">
              <a:solidFill>
                <a:srgbClr val="FFFFFF"/>
              </a:solidFill>
              <a:latin typeface="Arial" panose="020B0604020202020204" pitchFamily="34" charset="0"/>
              <a:ea typeface="나눔고딕 ExtraBold" panose="020D0904000000000000" pitchFamily="50" charset="-127"/>
              <a:cs typeface="Arial" panose="020B0604020202020204" pitchFamily="34" charset="0"/>
            </a:endParaRPr>
          </a:p>
        </p:txBody>
      </p:sp>
      <p:grpSp>
        <p:nvGrpSpPr>
          <p:cNvPr id="42" name="그룹 278"/>
          <p:cNvGrpSpPr/>
          <p:nvPr/>
        </p:nvGrpSpPr>
        <p:grpSpPr>
          <a:xfrm>
            <a:off x="399708" y="548680"/>
            <a:ext cx="4820364" cy="837093"/>
            <a:chOff x="467400" y="797593"/>
            <a:chExt cx="4283469" cy="644736"/>
          </a:xfrm>
        </p:grpSpPr>
        <p:grpSp>
          <p:nvGrpSpPr>
            <p:cNvPr id="43" name="Group 5"/>
            <p:cNvGrpSpPr>
              <a:grpSpLocks/>
            </p:cNvGrpSpPr>
            <p:nvPr/>
          </p:nvGrpSpPr>
          <p:grpSpPr bwMode="auto">
            <a:xfrm>
              <a:off x="467400" y="923111"/>
              <a:ext cx="4283469" cy="395288"/>
              <a:chOff x="752" y="1413"/>
              <a:chExt cx="1446" cy="294"/>
            </a:xfrm>
          </p:grpSpPr>
          <p:sp>
            <p:nvSpPr>
              <p:cNvPr id="45" name="AutoShape 6"/>
              <p:cNvSpPr>
                <a:spLocks noChangeArrowheads="1"/>
              </p:cNvSpPr>
              <p:nvPr/>
            </p:nvSpPr>
            <p:spPr bwMode="gray">
              <a:xfrm>
                <a:off x="752" y="1413"/>
                <a:ext cx="1446" cy="294"/>
              </a:xfrm>
              <a:prstGeom prst="roundRect">
                <a:avLst>
                  <a:gd name="adj" fmla="val 50000"/>
                </a:avLst>
              </a:prstGeom>
              <a:gradFill rotWithShape="1">
                <a:gsLst>
                  <a:gs pos="0">
                    <a:srgbClr val="0070C0"/>
                  </a:gs>
                  <a:gs pos="50000">
                    <a:srgbClr val="00B0F0"/>
                  </a:gs>
                  <a:gs pos="100000">
                    <a:srgbClr val="0070C0"/>
                  </a:gs>
                </a:gsLst>
                <a:lin ang="0" scaled="1"/>
              </a:gradFill>
              <a:ln w="12700">
                <a:noFill/>
                <a:round/>
                <a:headEnd/>
                <a:tailEnd/>
              </a:ln>
              <a:effectLst>
                <a:outerShdw dist="53882" dir="2700000" algn="ctr" rotWithShape="0">
                  <a:srgbClr val="292929">
                    <a:alpha val="50000"/>
                  </a:srgbClr>
                </a:outerShdw>
              </a:effectLst>
            </p:spPr>
            <p:txBody>
              <a:bodyPr wrap="none" anchor="ctr"/>
              <a:lstStyle/>
              <a:p>
                <a:pPr defTabSz="837945" latinLnBrk="0">
                  <a:defRPr/>
                </a:pPr>
                <a:endParaRPr lang="ko-KR" altLang="en-US" kern="0" dirty="0">
                  <a:solidFill>
                    <a:sysClr val="windowText" lastClr="000000"/>
                  </a:solidFill>
                  <a:latin typeface="Arial" panose="020B0604020202020204" pitchFamily="34" charset="0"/>
                  <a:ea typeface="나눔고딕 ExtraBold" panose="020D0904000000000000" pitchFamily="50" charset="-127"/>
                  <a:cs typeface="Arial" panose="020B0604020202020204" pitchFamily="34" charset="0"/>
                </a:endParaRPr>
              </a:p>
            </p:txBody>
          </p:sp>
          <p:sp>
            <p:nvSpPr>
              <p:cNvPr id="48" name="AutoShape 7"/>
              <p:cNvSpPr>
                <a:spLocks noChangeArrowheads="1"/>
              </p:cNvSpPr>
              <p:nvPr/>
            </p:nvSpPr>
            <p:spPr bwMode="gray">
              <a:xfrm flipH="1">
                <a:off x="2157" y="1457"/>
                <a:ext cx="36" cy="204"/>
              </a:xfrm>
              <a:prstGeom prst="moon">
                <a:avLst>
                  <a:gd name="adj" fmla="val 22032"/>
                </a:avLst>
              </a:prstGeom>
              <a:gradFill rotWithShape="1">
                <a:gsLst>
                  <a:gs pos="0">
                    <a:srgbClr val="FFFFFF">
                      <a:gamma/>
                      <a:shade val="46275"/>
                      <a:invGamma/>
                      <a:alpha val="0"/>
                    </a:srgbClr>
                  </a:gs>
                  <a:gs pos="50000">
                    <a:srgbClr val="FFFFFF">
                      <a:alpha val="84000"/>
                    </a:srgbClr>
                  </a:gs>
                  <a:gs pos="100000">
                    <a:srgbClr val="FFFFFF">
                      <a:gamma/>
                      <a:shade val="46275"/>
                      <a:invGamma/>
                      <a:alpha val="0"/>
                    </a:srgbClr>
                  </a:gs>
                </a:gsLst>
                <a:lin ang="5400000" scaled="1"/>
              </a:gradFill>
              <a:ln w="9525">
                <a:noFill/>
                <a:miter lim="800000"/>
                <a:headEnd/>
                <a:tailEnd/>
              </a:ln>
              <a:effectLst/>
            </p:spPr>
            <p:txBody>
              <a:bodyPr wrap="none" anchor="ctr"/>
              <a:lstStyle/>
              <a:p>
                <a:pPr defTabSz="837945" latinLnBrk="0">
                  <a:defRPr/>
                </a:pPr>
                <a:endParaRPr lang="ko-KR" altLang="en-US" kern="0" dirty="0">
                  <a:solidFill>
                    <a:sysClr val="windowText" lastClr="000000"/>
                  </a:solidFill>
                  <a:latin typeface="Arial" panose="020B0604020202020204" pitchFamily="34" charset="0"/>
                  <a:ea typeface="나눔고딕 ExtraBold" panose="020D0904000000000000" pitchFamily="50" charset="-127"/>
                  <a:cs typeface="Arial" panose="020B0604020202020204" pitchFamily="34" charset="0"/>
                </a:endParaRPr>
              </a:p>
            </p:txBody>
          </p:sp>
          <p:sp>
            <p:nvSpPr>
              <p:cNvPr id="64" name="AutoShape 8"/>
              <p:cNvSpPr>
                <a:spLocks noChangeArrowheads="1"/>
              </p:cNvSpPr>
              <p:nvPr/>
            </p:nvSpPr>
            <p:spPr bwMode="gray">
              <a:xfrm>
                <a:off x="762" y="1457"/>
                <a:ext cx="36" cy="204"/>
              </a:xfrm>
              <a:prstGeom prst="moon">
                <a:avLst>
                  <a:gd name="adj" fmla="val 22032"/>
                </a:avLst>
              </a:prstGeom>
              <a:gradFill rotWithShape="1">
                <a:gsLst>
                  <a:gs pos="0">
                    <a:srgbClr val="FFFFFF">
                      <a:gamma/>
                      <a:shade val="46275"/>
                      <a:invGamma/>
                      <a:alpha val="0"/>
                    </a:srgbClr>
                  </a:gs>
                  <a:gs pos="50000">
                    <a:srgbClr val="FFFFFF">
                      <a:alpha val="84000"/>
                    </a:srgbClr>
                  </a:gs>
                  <a:gs pos="100000">
                    <a:srgbClr val="FFFFFF">
                      <a:gamma/>
                      <a:shade val="46275"/>
                      <a:invGamma/>
                      <a:alpha val="0"/>
                    </a:srgbClr>
                  </a:gs>
                </a:gsLst>
                <a:lin ang="5400000" scaled="1"/>
              </a:gradFill>
              <a:ln w="9525">
                <a:noFill/>
                <a:miter lim="800000"/>
                <a:headEnd/>
                <a:tailEnd/>
              </a:ln>
              <a:effectLst/>
            </p:spPr>
            <p:txBody>
              <a:bodyPr wrap="none" anchor="ctr"/>
              <a:lstStyle/>
              <a:p>
                <a:pPr defTabSz="837945" latinLnBrk="0">
                  <a:defRPr/>
                </a:pPr>
                <a:endParaRPr lang="ko-KR" altLang="en-US" kern="0" dirty="0">
                  <a:solidFill>
                    <a:sysClr val="windowText" lastClr="000000"/>
                  </a:solidFill>
                  <a:latin typeface="Arial" panose="020B0604020202020204" pitchFamily="34" charset="0"/>
                  <a:ea typeface="나눔고딕 ExtraBold" panose="020D0904000000000000" pitchFamily="50" charset="-127"/>
                  <a:cs typeface="Arial" panose="020B0604020202020204" pitchFamily="34" charset="0"/>
                </a:endParaRPr>
              </a:p>
            </p:txBody>
          </p:sp>
        </p:grpSp>
        <p:sp>
          <p:nvSpPr>
            <p:cNvPr id="44" name="Text Box 18"/>
            <p:cNvSpPr txBox="1">
              <a:spLocks noChangeArrowheads="1"/>
            </p:cNvSpPr>
            <p:nvPr/>
          </p:nvSpPr>
          <p:spPr bwMode="white">
            <a:xfrm>
              <a:off x="596515" y="797593"/>
              <a:ext cx="4025238" cy="644736"/>
            </a:xfrm>
            <a:prstGeom prst="rect">
              <a:avLst/>
            </a:prstGeom>
            <a:noFill/>
            <a:ln w="9525" algn="ctr">
              <a:noFill/>
              <a:miter lim="800000"/>
              <a:headEnd/>
              <a:tailEnd/>
            </a:ln>
          </p:spPr>
          <p:txBody>
            <a:bodyPr wrap="square" anchor="ctr">
              <a:spAutoFit/>
            </a:bodyPr>
            <a:lstStyle/>
            <a:p>
              <a:pPr algn="ctr" fontAlgn="base">
                <a:spcBef>
                  <a:spcPct val="50000"/>
                </a:spcBef>
                <a:spcAft>
                  <a:spcPct val="0"/>
                </a:spcAft>
                <a:defRPr/>
              </a:pPr>
              <a:r>
                <a:rPr lang="mn-MN" altLang="ko-KR" sz="1600" b="1" dirty="0">
                  <a:solidFill>
                    <a:srgbClr val="F8F8F8"/>
                  </a:solidFill>
                  <a:effectLst>
                    <a:outerShdw blurRad="38100" dist="38100" dir="2700000" algn="tl">
                      <a:srgbClr val="000000">
                        <a:alpha val="43137"/>
                      </a:srgbClr>
                    </a:outerShdw>
                  </a:effectLst>
                  <a:latin typeface="Arial" panose="020B0604020202020204" pitchFamily="34" charset="0"/>
                  <a:ea typeface="나눔고딕 ExtraBold" panose="020D0904000000000000" pitchFamily="50" charset="-127"/>
                  <a:cs typeface="Arial" panose="020B0604020202020204" pitchFamily="34" charset="0"/>
                </a:rPr>
                <a:t>Шаардлагатай ТУС-ийг сонгох нь</a:t>
              </a:r>
              <a:r>
                <a:rPr lang="en-US" altLang="ko-KR" sz="1600" b="1" dirty="0">
                  <a:solidFill>
                    <a:srgbClr val="F8F8F8"/>
                  </a:solidFill>
                  <a:effectLst>
                    <a:outerShdw blurRad="38100" dist="38100" dir="2700000" algn="tl">
                      <a:srgbClr val="000000">
                        <a:alpha val="43137"/>
                      </a:srgbClr>
                    </a:outerShdw>
                  </a:effectLst>
                  <a:latin typeface="Arial" panose="020B0604020202020204" pitchFamily="34" charset="0"/>
                  <a:ea typeface="나눔고딕 ExtraBold" panose="020D0904000000000000" pitchFamily="50" charset="-127"/>
                  <a:cs typeface="Arial" panose="020B0604020202020204" pitchFamily="34" charset="0"/>
                </a:rPr>
                <a:t>– </a:t>
              </a:r>
              <a:r>
                <a:rPr lang="mn-MN" altLang="ko-KR" sz="1600" b="1" dirty="0">
                  <a:solidFill>
                    <a:srgbClr val="F8F8F8"/>
                  </a:solidFill>
                  <a:effectLst>
                    <a:outerShdw blurRad="38100" dist="38100" dir="2700000" algn="tl">
                      <a:srgbClr val="000000">
                        <a:alpha val="43137"/>
                      </a:srgbClr>
                    </a:outerShdw>
                  </a:effectLst>
                  <a:latin typeface="Arial" panose="020B0604020202020204" pitchFamily="34" charset="0"/>
                  <a:ea typeface="나눔고딕 ExtraBold" panose="020D0904000000000000" pitchFamily="50" charset="-127"/>
                  <a:cs typeface="Arial" panose="020B0604020202020204" pitchFamily="34" charset="0"/>
                </a:rPr>
                <a:t>Эцсийн үр дүн</a:t>
              </a:r>
              <a:endParaRPr lang="ko-KR" altLang="en-US" sz="1600" b="1" dirty="0">
                <a:solidFill>
                  <a:srgbClr val="F8F8F8"/>
                </a:solidFill>
                <a:effectLst>
                  <a:outerShdw blurRad="38100" dist="38100" dir="2700000" algn="tl">
                    <a:srgbClr val="000000">
                      <a:alpha val="43137"/>
                    </a:srgbClr>
                  </a:outerShdw>
                </a:effectLst>
                <a:latin typeface="Arial" panose="020B0604020202020204" pitchFamily="34" charset="0"/>
                <a:ea typeface="나눔고딕 ExtraBold" panose="020D0904000000000000" pitchFamily="50" charset="-127"/>
                <a:cs typeface="Arial" panose="020B0604020202020204" pitchFamily="34" charset="0"/>
              </a:endParaRPr>
            </a:p>
          </p:txBody>
        </p:sp>
      </p:grpSp>
      <p:sp>
        <p:nvSpPr>
          <p:cNvPr id="84" name="TextBox 83"/>
          <p:cNvSpPr txBox="1"/>
          <p:nvPr/>
        </p:nvSpPr>
        <p:spPr>
          <a:xfrm>
            <a:off x="8131387" y="3553474"/>
            <a:ext cx="1121133" cy="1027654"/>
          </a:xfrm>
          <a:prstGeom prst="rect">
            <a:avLst/>
          </a:prstGeom>
          <a:noFill/>
        </p:spPr>
        <p:txBody>
          <a:bodyPr wrap="square" rtlCol="0">
            <a:spAutoFit/>
          </a:bodyPr>
          <a:lstStyle/>
          <a:p>
            <a:pPr algn="ctr">
              <a:lnSpc>
                <a:spcPct val="130000"/>
              </a:lnSpc>
            </a:pPr>
            <a:r>
              <a:rPr lang="mn-MN" altLang="ko-KR" sz="1200" b="1" dirty="0">
                <a:latin typeface="Arial" panose="020B0604020202020204" pitchFamily="34" charset="0"/>
                <a:ea typeface="함초롬돋움" panose="020B0604000101010101" pitchFamily="50" charset="-127"/>
                <a:cs typeface="Arial" panose="020B0604020202020204" pitchFamily="34" charset="0"/>
              </a:rPr>
              <a:t>Нийтдээ ТУС-ийн 20 үйлчилгээг сонгов</a:t>
            </a:r>
            <a:endParaRPr lang="ko-KR" altLang="en-US" sz="1200" b="1" dirty="0">
              <a:latin typeface="Arial" panose="020B0604020202020204" pitchFamily="34" charset="0"/>
              <a:ea typeface="함초롬돋움" panose="020B0604000101010101" pitchFamily="50" charset="-127"/>
              <a:cs typeface="Arial" panose="020B0604020202020204" pitchFamily="34" charset="0"/>
            </a:endParaRPr>
          </a:p>
        </p:txBody>
      </p:sp>
      <p:pic>
        <p:nvPicPr>
          <p:cNvPr id="8194" name="Picture 2"/>
          <p:cNvPicPr>
            <a:picLocks noChangeAspect="1" noChangeArrowheads="1"/>
          </p:cNvPicPr>
          <p:nvPr/>
        </p:nvPicPr>
        <p:blipFill>
          <a:blip r:embed="rId2" cstate="print">
            <a:extLst>
              <a:ext uri="{BEBA8EAE-BF5A-486C-A8C5-ECC9F3942E4B}">
                <a14:imgProps xmlns:a14="http://schemas.microsoft.com/office/drawing/2010/main">
                  <a14:imgLayer r:embed="rId3">
                    <a14:imgEffect>
                      <a14:backgroundRemoval t="0" b="100000" l="0" r="100000"/>
                    </a14:imgEffect>
                  </a14:imgLayer>
                </a14:imgProps>
              </a:ext>
              <a:ext uri="{28A0092B-C50C-407E-A947-70E740481C1C}">
                <a14:useLocalDpi xmlns:a14="http://schemas.microsoft.com/office/drawing/2010/main" val="0"/>
              </a:ext>
            </a:extLst>
          </a:blip>
          <a:srcRect/>
          <a:stretch>
            <a:fillRect/>
          </a:stretch>
        </p:blipFill>
        <p:spPr bwMode="auto">
          <a:xfrm rot="16200000">
            <a:off x="5515508" y="3853644"/>
            <a:ext cx="5097759" cy="36004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graphicFrame>
        <p:nvGraphicFramePr>
          <p:cNvPr id="4" name="표 3"/>
          <p:cNvGraphicFramePr>
            <a:graphicFrameLocks noGrp="1"/>
          </p:cNvGraphicFramePr>
          <p:nvPr>
            <p:extLst>
              <p:ext uri="{D42A27DB-BD31-4B8C-83A1-F6EECF244321}">
                <p14:modId xmlns:p14="http://schemas.microsoft.com/office/powerpoint/2010/main" val="554311752"/>
              </p:ext>
            </p:extLst>
          </p:nvPr>
        </p:nvGraphicFramePr>
        <p:xfrm>
          <a:off x="143508" y="1415125"/>
          <a:ext cx="7884876" cy="5207212"/>
        </p:xfrm>
        <a:graphic>
          <a:graphicData uri="http://schemas.openxmlformats.org/drawingml/2006/table">
            <a:tbl>
              <a:tblPr firstRow="1" bandRow="1">
                <a:tableStyleId>{5940675A-B579-460E-94D1-54222C63F5DA}</a:tableStyleId>
              </a:tblPr>
              <a:tblGrid>
                <a:gridCol w="1115785">
                  <a:extLst>
                    <a:ext uri="{9D8B030D-6E8A-4147-A177-3AD203B41FA5}">
                      <a16:colId xmlns:a16="http://schemas.microsoft.com/office/drawing/2014/main" val="20000"/>
                    </a:ext>
                  </a:extLst>
                </a:gridCol>
                <a:gridCol w="2424364">
                  <a:extLst>
                    <a:ext uri="{9D8B030D-6E8A-4147-A177-3AD203B41FA5}">
                      <a16:colId xmlns:a16="http://schemas.microsoft.com/office/drawing/2014/main" val="20001"/>
                    </a:ext>
                  </a:extLst>
                </a:gridCol>
                <a:gridCol w="2708244">
                  <a:extLst>
                    <a:ext uri="{9D8B030D-6E8A-4147-A177-3AD203B41FA5}">
                      <a16:colId xmlns:a16="http://schemas.microsoft.com/office/drawing/2014/main" val="20002"/>
                    </a:ext>
                  </a:extLst>
                </a:gridCol>
                <a:gridCol w="1636483">
                  <a:extLst>
                    <a:ext uri="{9D8B030D-6E8A-4147-A177-3AD203B41FA5}">
                      <a16:colId xmlns:a16="http://schemas.microsoft.com/office/drawing/2014/main" val="20003"/>
                    </a:ext>
                  </a:extLst>
                </a:gridCol>
              </a:tblGrid>
              <a:tr h="173588">
                <a:tc>
                  <a:txBody>
                    <a:bodyPr/>
                    <a:lstStyle/>
                    <a:p>
                      <a:pPr marL="0" marR="0" algn="ctr" latinLnBrk="0">
                        <a:lnSpc>
                          <a:spcPct val="115000"/>
                        </a:lnSpc>
                        <a:spcBef>
                          <a:spcPts val="0"/>
                        </a:spcBef>
                        <a:spcAft>
                          <a:spcPts val="0"/>
                        </a:spcAft>
                      </a:pPr>
                      <a:r>
                        <a:rPr lang="en-US" sz="1050" b="1" kern="100">
                          <a:effectLst/>
                          <a:latin typeface="Times New Roman" panose="02020603050405020304" pitchFamily="18" charset="0"/>
                          <a:ea typeface="Calibri" panose="020F0502020204030204" pitchFamily="34" charset="0"/>
                        </a:rPr>
                        <a:t>Ү</a:t>
                      </a:r>
                      <a:r>
                        <a:rPr lang="en-US" sz="1050" b="1" kern="100">
                          <a:effectLst/>
                          <a:latin typeface="Times New Roman" panose="02020603050405020304" pitchFamily="18" charset="0"/>
                          <a:ea typeface="Malgun Gothic" panose="020B0503020000020004" pitchFamily="34" charset="-127"/>
                        </a:rPr>
                        <a:t>йлчилгээний ангилал</a:t>
                      </a:r>
                      <a:endParaRPr lang="en-US" sz="1100" kern="100">
                        <a:effectLst/>
                        <a:latin typeface="Times New Roman" panose="02020603050405020304" pitchFamily="18" charset="0"/>
                        <a:ea typeface="Times New Roman" panose="02020603050405020304" pitchFamily="18" charset="0"/>
                      </a:endParaRPr>
                    </a:p>
                  </a:txBody>
                  <a:tcPr marL="64770" marR="64770" marT="17780" marB="17780" anchor="ctr">
                    <a:solidFill>
                      <a:srgbClr val="AFD5EF"/>
                    </a:solidFill>
                  </a:tcPr>
                </a:tc>
                <a:tc>
                  <a:txBody>
                    <a:bodyPr/>
                    <a:lstStyle/>
                    <a:p>
                      <a:pPr marL="0" marR="0" algn="ctr" latinLnBrk="0">
                        <a:lnSpc>
                          <a:spcPct val="115000"/>
                        </a:lnSpc>
                        <a:spcBef>
                          <a:spcPts val="0"/>
                        </a:spcBef>
                        <a:spcAft>
                          <a:spcPts val="0"/>
                        </a:spcAft>
                      </a:pPr>
                      <a:r>
                        <a:rPr lang="en-US" sz="1050" b="1" kern="100" dirty="0" err="1">
                          <a:effectLst/>
                          <a:latin typeface="Times New Roman" panose="02020603050405020304" pitchFamily="18" charset="0"/>
                          <a:ea typeface="Calibri" panose="020F0502020204030204" pitchFamily="34" charset="0"/>
                        </a:rPr>
                        <a:t>Ү</a:t>
                      </a:r>
                      <a:r>
                        <a:rPr lang="en-US" sz="1050" b="1" kern="100" dirty="0" err="1">
                          <a:effectLst/>
                          <a:latin typeface="Times New Roman" panose="02020603050405020304" pitchFamily="18" charset="0"/>
                          <a:ea typeface="Malgun Gothic" panose="020B0503020000020004" pitchFamily="34" charset="-127"/>
                        </a:rPr>
                        <a:t>йлчилгээний</a:t>
                      </a:r>
                      <a:r>
                        <a:rPr lang="en-US" sz="1050" b="1" kern="100" dirty="0">
                          <a:effectLst/>
                          <a:latin typeface="Times New Roman" panose="02020603050405020304" pitchFamily="18" charset="0"/>
                          <a:ea typeface="Malgun Gothic" panose="020B0503020000020004" pitchFamily="34" charset="-127"/>
                        </a:rPr>
                        <a:t> </a:t>
                      </a:r>
                      <a:r>
                        <a:rPr lang="en-US" sz="1050" b="1" kern="100" dirty="0" err="1">
                          <a:effectLst/>
                          <a:latin typeface="Times New Roman" panose="02020603050405020304" pitchFamily="18" charset="0"/>
                          <a:ea typeface="Malgun Gothic" panose="020B0503020000020004" pitchFamily="34" charset="-127"/>
                        </a:rPr>
                        <a:t>төрөл</a:t>
                      </a:r>
                      <a:endParaRPr lang="en-US" sz="1100" kern="100" dirty="0">
                        <a:effectLst/>
                        <a:latin typeface="Times New Roman" panose="02020603050405020304" pitchFamily="18" charset="0"/>
                        <a:ea typeface="Times New Roman" panose="02020603050405020304" pitchFamily="18" charset="0"/>
                      </a:endParaRPr>
                    </a:p>
                  </a:txBody>
                  <a:tcPr marL="64770" marR="64770" marT="17780" marB="17780" anchor="ctr">
                    <a:solidFill>
                      <a:srgbClr val="AFD5EF"/>
                    </a:solidFill>
                  </a:tcPr>
                </a:tc>
                <a:tc>
                  <a:txBody>
                    <a:bodyPr/>
                    <a:lstStyle/>
                    <a:p>
                      <a:pPr marL="508000" marR="0" indent="-15875" algn="ctr" latinLnBrk="0">
                        <a:lnSpc>
                          <a:spcPct val="115000"/>
                        </a:lnSpc>
                        <a:spcBef>
                          <a:spcPts val="0"/>
                        </a:spcBef>
                        <a:spcAft>
                          <a:spcPts val="0"/>
                        </a:spcAft>
                      </a:pPr>
                      <a:r>
                        <a:rPr lang="mn-MN" sz="1050" b="1" kern="100" dirty="0">
                          <a:effectLst/>
                          <a:latin typeface="Times New Roman" panose="02020603050405020304" pitchFamily="18" charset="0"/>
                          <a:ea typeface="Times New Roman" panose="02020603050405020304" pitchFamily="18" charset="0"/>
                        </a:rPr>
                        <a:t>Нэгж үйлчилгээ</a:t>
                      </a:r>
                      <a:endParaRPr lang="en-US" sz="1100" kern="100" dirty="0">
                        <a:effectLst/>
                        <a:latin typeface="Times New Roman" panose="02020603050405020304" pitchFamily="18" charset="0"/>
                        <a:ea typeface="Times New Roman" panose="02020603050405020304" pitchFamily="18" charset="0"/>
                      </a:endParaRPr>
                    </a:p>
                  </a:txBody>
                  <a:tcPr marL="64770" marR="64770" marT="17780" marB="17780" anchor="ctr">
                    <a:solidFill>
                      <a:srgbClr val="AFD5EF"/>
                    </a:solidFill>
                  </a:tcPr>
                </a:tc>
                <a:tc>
                  <a:txBody>
                    <a:bodyPr/>
                    <a:lstStyle/>
                    <a:p>
                      <a:pPr marL="546735" marR="0" indent="-532765" algn="ctr" latinLnBrk="0">
                        <a:lnSpc>
                          <a:spcPct val="115000"/>
                        </a:lnSpc>
                        <a:spcBef>
                          <a:spcPts val="0"/>
                        </a:spcBef>
                        <a:spcAft>
                          <a:spcPts val="0"/>
                        </a:spcAft>
                      </a:pPr>
                      <a:r>
                        <a:rPr lang="mn-MN" sz="1050" b="1" kern="100" dirty="0">
                          <a:effectLst/>
                          <a:latin typeface="Times New Roman" panose="02020603050405020304" pitchFamily="18" charset="0"/>
                          <a:ea typeface="Times New Roman" panose="02020603050405020304" pitchFamily="18" charset="0"/>
                        </a:rPr>
                        <a:t>Төрөл</a:t>
                      </a:r>
                      <a:endParaRPr lang="en-US" sz="1100" kern="100" dirty="0">
                        <a:effectLst/>
                        <a:latin typeface="Times New Roman" panose="02020603050405020304" pitchFamily="18" charset="0"/>
                        <a:ea typeface="Times New Roman" panose="02020603050405020304" pitchFamily="18" charset="0"/>
                      </a:endParaRPr>
                    </a:p>
                  </a:txBody>
                  <a:tcPr marL="64770" marR="64770" marT="17780" marB="17780" anchor="ctr">
                    <a:solidFill>
                      <a:srgbClr val="AFD5EF"/>
                    </a:solidFill>
                  </a:tcPr>
                </a:tc>
                <a:extLst>
                  <a:ext uri="{0D108BD9-81ED-4DB2-BD59-A6C34878D82A}">
                    <a16:rowId xmlns:a16="http://schemas.microsoft.com/office/drawing/2014/main" val="10000"/>
                  </a:ext>
                </a:extLst>
              </a:tr>
              <a:tr h="234026">
                <a:tc rowSpan="9">
                  <a:txBody>
                    <a:bodyPr/>
                    <a:lstStyle/>
                    <a:p>
                      <a:pPr marL="0" marR="0" algn="ctr" latinLnBrk="1">
                        <a:lnSpc>
                          <a:spcPct val="115000"/>
                        </a:lnSpc>
                        <a:spcBef>
                          <a:spcPts val="0"/>
                        </a:spcBef>
                        <a:spcAft>
                          <a:spcPts val="0"/>
                        </a:spcAft>
                      </a:pPr>
                      <a:r>
                        <a:rPr lang="mn-MN" sz="800" kern="1200">
                          <a:solidFill>
                            <a:srgbClr val="000000"/>
                          </a:solidFill>
                          <a:effectLst/>
                          <a:latin typeface="Times New Roman" panose="02020603050405020304" pitchFamily="18" charset="0"/>
                          <a:ea typeface="나눔고딕 ExtraBold" panose="020B0604020202020204" charset="-127"/>
                          <a:cs typeface="Gulim" panose="020B0600000101010101" pitchFamily="34" charset="-127"/>
                        </a:rPr>
                        <a:t>Замын хөдөлгөөний зохицуулалт</a:t>
                      </a:r>
                      <a:endParaRPr lang="en-US" sz="900">
                        <a:effectLst/>
                        <a:latin typeface="Malgun Gothic" panose="020B0503020000020004" pitchFamily="34" charset="-127"/>
                        <a:ea typeface="Malgun Gothic" panose="020B0503020000020004" pitchFamily="34" charset="-127"/>
                        <a:cs typeface="Gulim" panose="020B0600000101010101" pitchFamily="34" charset="-127"/>
                      </a:endParaRPr>
                    </a:p>
                  </a:txBody>
                  <a:tcPr marL="17780" marR="17780" marT="17780" marB="17780" anchor="ctr"/>
                </a:tc>
                <a:tc>
                  <a:txBody>
                    <a:bodyPr/>
                    <a:lstStyle/>
                    <a:p>
                      <a:pPr marL="0" marR="0" algn="ctr" latinLnBrk="1">
                        <a:lnSpc>
                          <a:spcPct val="115000"/>
                        </a:lnSpc>
                        <a:spcBef>
                          <a:spcPts val="0"/>
                        </a:spcBef>
                        <a:spcAft>
                          <a:spcPts val="0"/>
                        </a:spcAft>
                      </a:pPr>
                      <a:r>
                        <a:rPr lang="mn-MN" sz="800" kern="1200">
                          <a:solidFill>
                            <a:srgbClr val="000000"/>
                          </a:solidFill>
                          <a:effectLst/>
                          <a:latin typeface="Times New Roman" panose="02020603050405020304" pitchFamily="18" charset="0"/>
                          <a:ea typeface="나눔고딕 ExtraBold" panose="020B0604020202020204" charset="-127"/>
                          <a:cs typeface="Gulim" panose="020B0600000101010101" pitchFamily="34" charset="-127"/>
                        </a:rPr>
                        <a:t>Замын хөдөлгөөний удирдлагын захиргаанд дэмжлэг үзүүлэх</a:t>
                      </a:r>
                      <a:endParaRPr lang="en-US" sz="900">
                        <a:effectLst/>
                        <a:latin typeface="Malgun Gothic" panose="020B0503020000020004" pitchFamily="34" charset="-127"/>
                        <a:ea typeface="Malgun Gothic" panose="020B0503020000020004" pitchFamily="34" charset="-127"/>
                        <a:cs typeface="Gulim" panose="020B0600000101010101" pitchFamily="34" charset="-127"/>
                      </a:endParaRPr>
                    </a:p>
                  </a:txBody>
                  <a:tcPr marL="17780" marR="17780" marT="17780" marB="17780" anchor="ctr"/>
                </a:tc>
                <a:tc>
                  <a:txBody>
                    <a:bodyPr/>
                    <a:lstStyle/>
                    <a:p>
                      <a:pPr marL="0" marR="0" algn="ctr" fontAlgn="base">
                        <a:lnSpc>
                          <a:spcPct val="115000"/>
                        </a:lnSpc>
                        <a:spcBef>
                          <a:spcPts val="0"/>
                        </a:spcBef>
                        <a:spcAft>
                          <a:spcPts val="0"/>
                        </a:spcAft>
                      </a:pPr>
                      <a:r>
                        <a:rPr lang="mn-MN" sz="800" kern="1200" dirty="0">
                          <a:solidFill>
                            <a:srgbClr val="000000"/>
                          </a:solidFill>
                          <a:effectLst/>
                          <a:latin typeface="Times New Roman" panose="02020603050405020304" pitchFamily="18" charset="0"/>
                          <a:ea typeface="나눔고딕 ExtraBold" panose="020B0604020202020204" charset="-127"/>
                          <a:cs typeface="Gulim" panose="020B0600000101010101" pitchFamily="34" charset="-127"/>
                        </a:rPr>
                        <a:t>Замын хөдөлгөөний эрэлтийн удирдлага</a:t>
                      </a:r>
                      <a:endParaRPr lang="en-US" sz="900" dirty="0">
                        <a:effectLst/>
                        <a:latin typeface="Malgun Gothic" panose="020B0503020000020004" pitchFamily="34" charset="-127"/>
                        <a:ea typeface="Malgun Gothic" panose="020B0503020000020004" pitchFamily="34" charset="-127"/>
                        <a:cs typeface="Gulim" panose="020B0600000101010101" pitchFamily="34" charset="-127"/>
                      </a:endParaRPr>
                    </a:p>
                  </a:txBody>
                  <a:tcPr marL="17780" marR="17780" marT="17780" marB="17780" anchor="ctr"/>
                </a:tc>
                <a:tc>
                  <a:txBody>
                    <a:bodyPr/>
                    <a:lstStyle/>
                    <a:p>
                      <a:pPr marL="0" marR="0" algn="ctr" fontAlgn="base">
                        <a:lnSpc>
                          <a:spcPct val="115000"/>
                        </a:lnSpc>
                        <a:spcBef>
                          <a:spcPts val="0"/>
                        </a:spcBef>
                        <a:spcAft>
                          <a:spcPts val="0"/>
                        </a:spcAft>
                      </a:pPr>
                      <a:r>
                        <a:rPr lang="mn-MN" sz="800" kern="1200">
                          <a:solidFill>
                            <a:srgbClr val="000000"/>
                          </a:solidFill>
                          <a:effectLst/>
                          <a:latin typeface="Times New Roman" panose="02020603050405020304" pitchFamily="18" charset="0"/>
                          <a:ea typeface="나눔고딕 ExtraBold" panose="020B0604020202020204" charset="-127"/>
                          <a:cs typeface="Gulim" panose="020B0600000101010101" pitchFamily="34" charset="-127"/>
                        </a:rPr>
                        <a:t>Шинэ үйлчилгээ</a:t>
                      </a:r>
                      <a:endParaRPr lang="en-US" sz="900">
                        <a:effectLst/>
                        <a:latin typeface="Malgun Gothic" panose="020B0503020000020004" pitchFamily="34" charset="-127"/>
                        <a:ea typeface="Malgun Gothic" panose="020B0503020000020004" pitchFamily="34" charset="-127"/>
                        <a:cs typeface="Gulim" panose="020B0600000101010101" pitchFamily="34" charset="-127"/>
                      </a:endParaRPr>
                    </a:p>
                  </a:txBody>
                  <a:tcPr marL="17780" marR="17780" marT="17780" marB="17780" anchor="ctr"/>
                </a:tc>
                <a:extLst>
                  <a:ext uri="{0D108BD9-81ED-4DB2-BD59-A6C34878D82A}">
                    <a16:rowId xmlns:a16="http://schemas.microsoft.com/office/drawing/2014/main" val="10001"/>
                  </a:ext>
                </a:extLst>
              </a:tr>
              <a:tr h="234026">
                <a:tc vMerge="1">
                  <a:txBody>
                    <a:bodyPr/>
                    <a:lstStyle/>
                    <a:p>
                      <a:endParaRPr lang="en-US"/>
                    </a:p>
                  </a:txBody>
                  <a:tcPr/>
                </a:tc>
                <a:tc>
                  <a:txBody>
                    <a:bodyPr/>
                    <a:lstStyle/>
                    <a:p>
                      <a:pPr marL="0" marR="0" algn="ctr">
                        <a:lnSpc>
                          <a:spcPct val="115000"/>
                        </a:lnSpc>
                      </a:pPr>
                      <a:r>
                        <a:rPr lang="mn-MN" sz="800" kern="1200">
                          <a:solidFill>
                            <a:srgbClr val="000000"/>
                          </a:solidFill>
                          <a:effectLst/>
                          <a:latin typeface="Times New Roman" panose="02020603050405020304" pitchFamily="18" charset="0"/>
                          <a:ea typeface="나눔고딕 ExtraBold" panose="020B0604020202020204" charset="-127"/>
                          <a:cs typeface="Times New Roman" panose="02020603050405020304" pitchFamily="18" charset="0"/>
                        </a:rPr>
                        <a:t>Зорчилт хийж буй иргэдэд зориулсан мэдээлэл</a:t>
                      </a:r>
                      <a:endParaRPr lang="en-US" sz="900">
                        <a:effectLst/>
                        <a:latin typeface="Times New Roman" panose="02020603050405020304" pitchFamily="18" charset="0"/>
                        <a:ea typeface="Malgun Gothic" panose="020B0503020000020004" pitchFamily="34" charset="-127"/>
                        <a:cs typeface="Gulim" panose="020B0600000101010101" pitchFamily="34" charset="-127"/>
                      </a:endParaRPr>
                    </a:p>
                  </a:txBody>
                  <a:tcPr marL="17780" marR="17780" marT="17780" marB="17780" anchor="ctr"/>
                </a:tc>
                <a:tc>
                  <a:txBody>
                    <a:bodyPr/>
                    <a:lstStyle/>
                    <a:p>
                      <a:pPr marL="0" marR="0" algn="ctr">
                        <a:lnSpc>
                          <a:spcPct val="115000"/>
                        </a:lnSpc>
                      </a:pPr>
                      <a:r>
                        <a:rPr lang="mn-MN" sz="800" kern="1200" dirty="0">
                          <a:solidFill>
                            <a:srgbClr val="000000"/>
                          </a:solidFill>
                          <a:effectLst/>
                          <a:latin typeface="Times New Roman" panose="02020603050405020304" pitchFamily="18" charset="0"/>
                          <a:ea typeface="나눔고딕 ExtraBold" panose="020B0604020202020204" charset="-127"/>
                          <a:cs typeface="Times New Roman" panose="02020603050405020304" pitchFamily="18" charset="0"/>
                        </a:rPr>
                        <a:t>Зорчилт хийж буй иргэдэд зориулсан мэдээлэл</a:t>
                      </a:r>
                      <a:endParaRPr lang="en-US" sz="900" dirty="0">
                        <a:effectLst/>
                        <a:latin typeface="Times New Roman" panose="02020603050405020304" pitchFamily="18" charset="0"/>
                        <a:ea typeface="Malgun Gothic" panose="020B0503020000020004" pitchFamily="34" charset="-127"/>
                        <a:cs typeface="Gulim" panose="020B0600000101010101" pitchFamily="34" charset="-127"/>
                      </a:endParaRPr>
                    </a:p>
                  </a:txBody>
                  <a:tcPr marL="17780" marR="17780" marT="17780" marB="17780" anchor="ctr"/>
                </a:tc>
                <a:tc>
                  <a:txBody>
                    <a:bodyPr/>
                    <a:lstStyle/>
                    <a:p>
                      <a:pPr marL="0" marR="0" algn="ctr">
                        <a:lnSpc>
                          <a:spcPct val="115000"/>
                        </a:lnSpc>
                      </a:pPr>
                      <a:r>
                        <a:rPr lang="mn-MN" sz="800" kern="1200">
                          <a:solidFill>
                            <a:srgbClr val="000000"/>
                          </a:solidFill>
                          <a:effectLst/>
                          <a:latin typeface="Times New Roman" panose="02020603050405020304" pitchFamily="18" charset="0"/>
                          <a:ea typeface="나눔고딕 ExtraBold" panose="020B0604020202020204" charset="-127"/>
                          <a:cs typeface="Times New Roman" panose="02020603050405020304" pitchFamily="18" charset="0"/>
                        </a:rPr>
                        <a:t>Өргөжүүлэн сайжруулах үйлчилгээ</a:t>
                      </a:r>
                      <a:endParaRPr lang="en-US" sz="900">
                        <a:effectLst/>
                        <a:latin typeface="Times New Roman" panose="02020603050405020304" pitchFamily="18" charset="0"/>
                        <a:ea typeface="Malgun Gothic" panose="020B0503020000020004" pitchFamily="34" charset="-127"/>
                        <a:cs typeface="Gulim" panose="020B0600000101010101" pitchFamily="34" charset="-127"/>
                      </a:endParaRPr>
                    </a:p>
                  </a:txBody>
                  <a:tcPr marL="17780" marR="17780" marT="17780" marB="17780" anchor="ctr"/>
                </a:tc>
                <a:extLst>
                  <a:ext uri="{0D108BD9-81ED-4DB2-BD59-A6C34878D82A}">
                    <a16:rowId xmlns:a16="http://schemas.microsoft.com/office/drawing/2014/main" val="10002"/>
                  </a:ext>
                </a:extLst>
              </a:tr>
              <a:tr h="233245">
                <a:tc vMerge="1">
                  <a:txBody>
                    <a:bodyPr/>
                    <a:lstStyle/>
                    <a:p>
                      <a:endParaRPr lang="en-US"/>
                    </a:p>
                  </a:txBody>
                  <a:tcPr/>
                </a:tc>
                <a:tc rowSpan="4">
                  <a:txBody>
                    <a:bodyPr/>
                    <a:lstStyle/>
                    <a:p>
                      <a:pPr marL="0" marR="0" algn="ctr">
                        <a:lnSpc>
                          <a:spcPct val="115000"/>
                        </a:lnSpc>
                      </a:pPr>
                      <a:r>
                        <a:rPr lang="mn-MN" sz="800" kern="1200" dirty="0">
                          <a:solidFill>
                            <a:srgbClr val="000000"/>
                          </a:solidFill>
                          <a:effectLst/>
                          <a:latin typeface="Times New Roman" panose="02020603050405020304" pitchFamily="18" charset="0"/>
                          <a:ea typeface="나눔고딕 ExtraBold" panose="020B0604020202020204" charset="-127"/>
                          <a:cs typeface="Times New Roman" panose="02020603050405020304" pitchFamily="18" charset="0"/>
                        </a:rPr>
                        <a:t>Замын хөдөлгөөний зөрчил илрүүлэх автомат систем</a:t>
                      </a:r>
                      <a:endParaRPr lang="en-US" sz="900" dirty="0">
                        <a:effectLst/>
                        <a:latin typeface="Times New Roman" panose="02020603050405020304" pitchFamily="18" charset="0"/>
                        <a:ea typeface="Malgun Gothic" panose="020B0503020000020004" pitchFamily="34" charset="-127"/>
                        <a:cs typeface="Gulim" panose="020B0600000101010101" pitchFamily="34" charset="-127"/>
                      </a:endParaRPr>
                    </a:p>
                  </a:txBody>
                  <a:tcPr marL="17780" marR="17780" marT="17780" marB="17780" anchor="ctr"/>
                </a:tc>
                <a:tc>
                  <a:txBody>
                    <a:bodyPr/>
                    <a:lstStyle/>
                    <a:p>
                      <a:pPr marL="0" marR="0" algn="ctr">
                        <a:lnSpc>
                          <a:spcPct val="115000"/>
                        </a:lnSpc>
                      </a:pPr>
                      <a:r>
                        <a:rPr lang="mn-MN" sz="800" kern="1200" dirty="0">
                          <a:solidFill>
                            <a:srgbClr val="000000"/>
                          </a:solidFill>
                          <a:effectLst/>
                          <a:latin typeface="Times New Roman" panose="02020603050405020304" pitchFamily="18" charset="0"/>
                          <a:ea typeface="나눔고딕 ExtraBold" panose="020B0604020202020204" charset="-127"/>
                          <a:cs typeface="Times New Roman" panose="02020603050405020304" pitchFamily="18" charset="0"/>
                        </a:rPr>
                        <a:t>Хурд хэтрүүлэх зөрчил илрүүлэгч</a:t>
                      </a:r>
                      <a:endParaRPr lang="en-US" sz="900" dirty="0">
                        <a:effectLst/>
                        <a:latin typeface="Times New Roman" panose="02020603050405020304" pitchFamily="18" charset="0"/>
                        <a:ea typeface="Malgun Gothic" panose="020B0503020000020004" pitchFamily="34" charset="-127"/>
                        <a:cs typeface="Gulim" panose="020B0600000101010101" pitchFamily="34" charset="-127"/>
                      </a:endParaRPr>
                    </a:p>
                  </a:txBody>
                  <a:tcPr marL="17780" marR="17780" marT="17780" marB="17780" anchor="ctr"/>
                </a:tc>
                <a:tc>
                  <a:txBody>
                    <a:bodyPr/>
                    <a:lstStyle/>
                    <a:p>
                      <a:pPr marL="0" marR="0" algn="ctr">
                        <a:lnSpc>
                          <a:spcPct val="115000"/>
                        </a:lnSpc>
                      </a:pPr>
                      <a:r>
                        <a:rPr lang="mn-MN" sz="800" kern="1200">
                          <a:solidFill>
                            <a:srgbClr val="000000"/>
                          </a:solidFill>
                          <a:effectLst/>
                          <a:latin typeface="Times New Roman" panose="02020603050405020304" pitchFamily="18" charset="0"/>
                          <a:ea typeface="나눔고딕 ExtraBold" panose="020B0604020202020204" charset="-127"/>
                          <a:cs typeface="Times New Roman" panose="02020603050405020304" pitchFamily="18" charset="0"/>
                        </a:rPr>
                        <a:t>Өргөжүүлэн сайжруулах үйлчилгээ</a:t>
                      </a:r>
                      <a:endParaRPr lang="en-US" sz="900">
                        <a:effectLst/>
                        <a:latin typeface="Times New Roman" panose="02020603050405020304" pitchFamily="18" charset="0"/>
                        <a:ea typeface="Malgun Gothic" panose="020B0503020000020004" pitchFamily="34" charset="-127"/>
                        <a:cs typeface="Gulim" panose="020B0600000101010101" pitchFamily="34" charset="-127"/>
                      </a:endParaRPr>
                    </a:p>
                  </a:txBody>
                  <a:tcPr marL="17780" marR="17780" marT="17780" marB="17780"/>
                </a:tc>
                <a:extLst>
                  <a:ext uri="{0D108BD9-81ED-4DB2-BD59-A6C34878D82A}">
                    <a16:rowId xmlns:a16="http://schemas.microsoft.com/office/drawing/2014/main" val="10003"/>
                  </a:ext>
                </a:extLst>
              </a:tr>
              <a:tr h="233245">
                <a:tc vMerge="1">
                  <a:txBody>
                    <a:bodyPr/>
                    <a:lstStyle/>
                    <a:p>
                      <a:endParaRPr lang="en-US"/>
                    </a:p>
                  </a:txBody>
                  <a:tcPr/>
                </a:tc>
                <a:tc vMerge="1">
                  <a:txBody>
                    <a:bodyPr/>
                    <a:lstStyle/>
                    <a:p>
                      <a:endParaRPr lang="en-US"/>
                    </a:p>
                  </a:txBody>
                  <a:tcPr/>
                </a:tc>
                <a:tc>
                  <a:txBody>
                    <a:bodyPr/>
                    <a:lstStyle/>
                    <a:p>
                      <a:pPr marL="0" marR="0" algn="ctr">
                        <a:lnSpc>
                          <a:spcPct val="115000"/>
                        </a:lnSpc>
                      </a:pPr>
                      <a:r>
                        <a:rPr lang="mn-MN" sz="800" kern="1200" dirty="0">
                          <a:solidFill>
                            <a:srgbClr val="000000"/>
                          </a:solidFill>
                          <a:effectLst/>
                          <a:latin typeface="Times New Roman" panose="02020603050405020304" pitchFamily="18" charset="0"/>
                          <a:ea typeface="나눔고딕 ExtraBold" panose="020B0604020202020204" charset="-127"/>
                          <a:cs typeface="Times New Roman" panose="02020603050405020304" pitchFamily="18" charset="0"/>
                        </a:rPr>
                        <a:t>Гэрлэн дохионы зөрчил илрүүлэгч</a:t>
                      </a:r>
                      <a:endParaRPr lang="en-US" sz="900" dirty="0">
                        <a:effectLst/>
                        <a:latin typeface="Times New Roman" panose="02020603050405020304" pitchFamily="18" charset="0"/>
                        <a:ea typeface="Malgun Gothic" panose="020B0503020000020004" pitchFamily="34" charset="-127"/>
                        <a:cs typeface="Gulim" panose="020B0600000101010101" pitchFamily="34" charset="-127"/>
                      </a:endParaRPr>
                    </a:p>
                  </a:txBody>
                  <a:tcPr marL="17780" marR="17780" marT="17780" marB="17780" anchor="ctr"/>
                </a:tc>
                <a:tc>
                  <a:txBody>
                    <a:bodyPr/>
                    <a:lstStyle/>
                    <a:p>
                      <a:pPr marL="0" marR="0" algn="ctr">
                        <a:lnSpc>
                          <a:spcPct val="115000"/>
                        </a:lnSpc>
                      </a:pPr>
                      <a:r>
                        <a:rPr lang="mn-MN" sz="800" kern="1200">
                          <a:solidFill>
                            <a:srgbClr val="000000"/>
                          </a:solidFill>
                          <a:effectLst/>
                          <a:latin typeface="Times New Roman" panose="02020603050405020304" pitchFamily="18" charset="0"/>
                          <a:ea typeface="나눔고딕 ExtraBold" panose="020B0604020202020204" charset="-127"/>
                          <a:cs typeface="Times New Roman" panose="02020603050405020304" pitchFamily="18" charset="0"/>
                        </a:rPr>
                        <a:t>Өргөжүүлэн сайжруулах үйлчилгээ</a:t>
                      </a:r>
                      <a:endParaRPr lang="en-US" sz="900">
                        <a:effectLst/>
                        <a:latin typeface="Times New Roman" panose="02020603050405020304" pitchFamily="18" charset="0"/>
                        <a:ea typeface="Malgun Gothic" panose="020B0503020000020004" pitchFamily="34" charset="-127"/>
                        <a:cs typeface="Gulim" panose="020B0600000101010101" pitchFamily="34" charset="-127"/>
                      </a:endParaRPr>
                    </a:p>
                  </a:txBody>
                  <a:tcPr marL="17780" marR="17780" marT="17780" marB="17780"/>
                </a:tc>
                <a:extLst>
                  <a:ext uri="{0D108BD9-81ED-4DB2-BD59-A6C34878D82A}">
                    <a16:rowId xmlns:a16="http://schemas.microsoft.com/office/drawing/2014/main" val="10004"/>
                  </a:ext>
                </a:extLst>
              </a:tr>
              <a:tr h="233245">
                <a:tc vMerge="1">
                  <a:txBody>
                    <a:bodyPr/>
                    <a:lstStyle/>
                    <a:p>
                      <a:endParaRPr lang="en-US"/>
                    </a:p>
                  </a:txBody>
                  <a:tcPr/>
                </a:tc>
                <a:tc vMerge="1">
                  <a:txBody>
                    <a:bodyPr/>
                    <a:lstStyle/>
                    <a:p>
                      <a:endParaRPr lang="en-US"/>
                    </a:p>
                  </a:txBody>
                  <a:tcPr/>
                </a:tc>
                <a:tc>
                  <a:txBody>
                    <a:bodyPr/>
                    <a:lstStyle/>
                    <a:p>
                      <a:pPr marL="0" marR="0" algn="ctr">
                        <a:lnSpc>
                          <a:spcPct val="115000"/>
                        </a:lnSpc>
                      </a:pPr>
                      <a:r>
                        <a:rPr lang="mn-MN" sz="800" kern="1200" dirty="0">
                          <a:solidFill>
                            <a:srgbClr val="000000"/>
                          </a:solidFill>
                          <a:effectLst/>
                          <a:latin typeface="Times New Roman" panose="02020603050405020304" pitchFamily="18" charset="0"/>
                          <a:ea typeface="나눔고딕 ExtraBold" panose="020B0604020202020204" charset="-127"/>
                          <a:cs typeface="Times New Roman" panose="02020603050405020304" pitchFamily="18" charset="0"/>
                        </a:rPr>
                        <a:t>Даац хэтрүүлсэн тэврийн хэрэгсэл илрүүлэгч</a:t>
                      </a:r>
                      <a:endParaRPr lang="en-US" sz="900" dirty="0">
                        <a:effectLst/>
                        <a:latin typeface="Times New Roman" panose="02020603050405020304" pitchFamily="18" charset="0"/>
                        <a:ea typeface="Malgun Gothic" panose="020B0503020000020004" pitchFamily="34" charset="-127"/>
                        <a:cs typeface="Gulim" panose="020B0600000101010101" pitchFamily="34" charset="-127"/>
                      </a:endParaRPr>
                    </a:p>
                  </a:txBody>
                  <a:tcPr marL="17780" marR="17780" marT="17780" marB="17780" anchor="ctr"/>
                </a:tc>
                <a:tc>
                  <a:txBody>
                    <a:bodyPr/>
                    <a:lstStyle/>
                    <a:p>
                      <a:pPr marL="0" marR="0" algn="ctr">
                        <a:lnSpc>
                          <a:spcPct val="115000"/>
                        </a:lnSpc>
                      </a:pPr>
                      <a:r>
                        <a:rPr lang="mn-MN" sz="800" kern="1200">
                          <a:solidFill>
                            <a:srgbClr val="000000"/>
                          </a:solidFill>
                          <a:effectLst/>
                          <a:latin typeface="Times New Roman" panose="02020603050405020304" pitchFamily="18" charset="0"/>
                          <a:ea typeface="나눔고딕 ExtraBold" panose="020B0604020202020204" charset="-127"/>
                          <a:cs typeface="Times New Roman" panose="02020603050405020304" pitchFamily="18" charset="0"/>
                        </a:rPr>
                        <a:t>Шинэ үйлчилгээ</a:t>
                      </a:r>
                      <a:endParaRPr lang="en-US" sz="900">
                        <a:effectLst/>
                        <a:latin typeface="Times New Roman" panose="02020603050405020304" pitchFamily="18" charset="0"/>
                        <a:ea typeface="Malgun Gothic" panose="020B0503020000020004" pitchFamily="34" charset="-127"/>
                        <a:cs typeface="Gulim" panose="020B0600000101010101" pitchFamily="34" charset="-127"/>
                      </a:endParaRPr>
                    </a:p>
                  </a:txBody>
                  <a:tcPr marL="17780" marR="17780" marT="17780" marB="17780"/>
                </a:tc>
                <a:extLst>
                  <a:ext uri="{0D108BD9-81ED-4DB2-BD59-A6C34878D82A}">
                    <a16:rowId xmlns:a16="http://schemas.microsoft.com/office/drawing/2014/main" val="10005"/>
                  </a:ext>
                </a:extLst>
              </a:tr>
              <a:tr h="233245">
                <a:tc vMerge="1">
                  <a:txBody>
                    <a:bodyPr/>
                    <a:lstStyle/>
                    <a:p>
                      <a:endParaRPr lang="en-US"/>
                    </a:p>
                  </a:txBody>
                  <a:tcPr/>
                </a:tc>
                <a:tc vMerge="1">
                  <a:txBody>
                    <a:bodyPr/>
                    <a:lstStyle/>
                    <a:p>
                      <a:endParaRPr lang="en-US"/>
                    </a:p>
                  </a:txBody>
                  <a:tcPr/>
                </a:tc>
                <a:tc>
                  <a:txBody>
                    <a:bodyPr/>
                    <a:lstStyle/>
                    <a:p>
                      <a:pPr marL="0" marR="0" algn="ctr">
                        <a:lnSpc>
                          <a:spcPct val="115000"/>
                        </a:lnSpc>
                      </a:pPr>
                      <a:r>
                        <a:rPr lang="mn-MN" sz="800" kern="1200" dirty="0">
                          <a:solidFill>
                            <a:srgbClr val="000000"/>
                          </a:solidFill>
                          <a:effectLst/>
                          <a:latin typeface="Times New Roman" panose="02020603050405020304" pitchFamily="18" charset="0"/>
                          <a:ea typeface="나눔고딕 ExtraBold" panose="020B0604020202020204" charset="-127"/>
                          <a:cs typeface="Times New Roman" panose="02020603050405020304" pitchFamily="18" charset="0"/>
                        </a:rPr>
                        <a:t>Хориглосон газар авто машин тавих зөрчил илрүүлэгч</a:t>
                      </a:r>
                      <a:endParaRPr lang="en-US" sz="900" dirty="0">
                        <a:effectLst/>
                        <a:latin typeface="Times New Roman" panose="02020603050405020304" pitchFamily="18" charset="0"/>
                        <a:ea typeface="Malgun Gothic" panose="020B0503020000020004" pitchFamily="34" charset="-127"/>
                        <a:cs typeface="Gulim" panose="020B0600000101010101" pitchFamily="34" charset="-127"/>
                      </a:endParaRPr>
                    </a:p>
                  </a:txBody>
                  <a:tcPr marL="17780" marR="17780" marT="17780" marB="17780" anchor="ctr"/>
                </a:tc>
                <a:tc>
                  <a:txBody>
                    <a:bodyPr/>
                    <a:lstStyle/>
                    <a:p>
                      <a:pPr marL="0" marR="0" algn="ctr">
                        <a:lnSpc>
                          <a:spcPct val="115000"/>
                        </a:lnSpc>
                      </a:pPr>
                      <a:r>
                        <a:rPr lang="mn-MN" sz="800" kern="1200">
                          <a:solidFill>
                            <a:srgbClr val="000000"/>
                          </a:solidFill>
                          <a:effectLst/>
                          <a:latin typeface="Times New Roman" panose="02020603050405020304" pitchFamily="18" charset="0"/>
                          <a:ea typeface="나눔고딕 ExtraBold" panose="020B0604020202020204" charset="-127"/>
                          <a:cs typeface="Times New Roman" panose="02020603050405020304" pitchFamily="18" charset="0"/>
                        </a:rPr>
                        <a:t>Шинэ үйлчилгээ</a:t>
                      </a:r>
                      <a:endParaRPr lang="en-US" sz="900">
                        <a:effectLst/>
                        <a:latin typeface="Times New Roman" panose="02020603050405020304" pitchFamily="18" charset="0"/>
                        <a:ea typeface="Malgun Gothic" panose="020B0503020000020004" pitchFamily="34" charset="-127"/>
                        <a:cs typeface="Gulim" panose="020B0600000101010101" pitchFamily="34" charset="-127"/>
                      </a:endParaRPr>
                    </a:p>
                  </a:txBody>
                  <a:tcPr marL="17780" marR="17780" marT="17780" marB="17780"/>
                </a:tc>
                <a:extLst>
                  <a:ext uri="{0D108BD9-81ED-4DB2-BD59-A6C34878D82A}">
                    <a16:rowId xmlns:a16="http://schemas.microsoft.com/office/drawing/2014/main" val="10006"/>
                  </a:ext>
                </a:extLst>
              </a:tr>
              <a:tr h="234026">
                <a:tc vMerge="1">
                  <a:txBody>
                    <a:bodyPr/>
                    <a:lstStyle/>
                    <a:p>
                      <a:endParaRPr lang="en-US"/>
                    </a:p>
                  </a:txBody>
                  <a:tcPr/>
                </a:tc>
                <a:tc>
                  <a:txBody>
                    <a:bodyPr/>
                    <a:lstStyle/>
                    <a:p>
                      <a:pPr marL="0" marR="0" algn="ctr">
                        <a:lnSpc>
                          <a:spcPct val="115000"/>
                        </a:lnSpc>
                      </a:pPr>
                      <a:r>
                        <a:rPr lang="mn-MN" sz="800" kern="1200">
                          <a:solidFill>
                            <a:srgbClr val="000000"/>
                          </a:solidFill>
                          <a:effectLst/>
                          <a:latin typeface="Times New Roman" panose="02020603050405020304" pitchFamily="18" charset="0"/>
                          <a:ea typeface="나눔고딕 ExtraBold" panose="020B0604020202020204" charset="-127"/>
                          <a:cs typeface="Times New Roman" panose="02020603050405020304" pitchFamily="18" charset="0"/>
                        </a:rPr>
                        <a:t>Авто замын зохицуулалт</a:t>
                      </a:r>
                      <a:endParaRPr lang="en-US" sz="900">
                        <a:effectLst/>
                        <a:latin typeface="Times New Roman" panose="02020603050405020304" pitchFamily="18" charset="0"/>
                        <a:ea typeface="Malgun Gothic" panose="020B0503020000020004" pitchFamily="34" charset="-127"/>
                        <a:cs typeface="Gulim" panose="020B0600000101010101" pitchFamily="34" charset="-127"/>
                      </a:endParaRPr>
                    </a:p>
                  </a:txBody>
                  <a:tcPr marL="17780" marR="17780" marT="17780" marB="17780" anchor="ctr"/>
                </a:tc>
                <a:tc>
                  <a:txBody>
                    <a:bodyPr/>
                    <a:lstStyle/>
                    <a:p>
                      <a:pPr marL="0" marR="0" algn="ctr">
                        <a:lnSpc>
                          <a:spcPct val="115000"/>
                        </a:lnSpc>
                      </a:pPr>
                      <a:r>
                        <a:rPr lang="mn-MN" sz="800" kern="1200" dirty="0">
                          <a:solidFill>
                            <a:srgbClr val="000000"/>
                          </a:solidFill>
                          <a:effectLst/>
                          <a:latin typeface="Times New Roman" panose="02020603050405020304" pitchFamily="18" charset="0"/>
                          <a:ea typeface="나눔고딕 ExtraBold" panose="020B0604020202020204" charset="-127"/>
                          <a:cs typeface="Times New Roman" panose="02020603050405020304" pitchFamily="18" charset="0"/>
                        </a:rPr>
                        <a:t>З</a:t>
                      </a:r>
                      <a:r>
                        <a:rPr lang="en-US" sz="800" kern="1200" dirty="0" err="1">
                          <a:solidFill>
                            <a:srgbClr val="000000"/>
                          </a:solidFill>
                          <a:effectLst/>
                          <a:latin typeface="Times New Roman" panose="02020603050405020304" pitchFamily="18" charset="0"/>
                          <a:ea typeface="나눔고딕 ExtraBold" panose="020B0604020202020204" charset="-127"/>
                          <a:cs typeface="Times New Roman" panose="02020603050405020304" pitchFamily="18" charset="0"/>
                        </a:rPr>
                        <a:t>амын</a:t>
                      </a:r>
                      <a:r>
                        <a:rPr lang="en-US" sz="800" kern="1200" dirty="0">
                          <a:solidFill>
                            <a:srgbClr val="000000"/>
                          </a:solidFill>
                          <a:effectLst/>
                          <a:latin typeface="Times New Roman" panose="02020603050405020304" pitchFamily="18" charset="0"/>
                          <a:ea typeface="나눔고딕 ExtraBold" panose="020B0604020202020204" charset="-127"/>
                          <a:cs typeface="Times New Roman" panose="02020603050405020304" pitchFamily="18" charset="0"/>
                        </a:rPr>
                        <a:t> </a:t>
                      </a:r>
                      <a:r>
                        <a:rPr lang="en-US" sz="800" kern="1200" dirty="0" err="1">
                          <a:solidFill>
                            <a:srgbClr val="000000"/>
                          </a:solidFill>
                          <a:effectLst/>
                          <a:latin typeface="Times New Roman" panose="02020603050405020304" pitchFamily="18" charset="0"/>
                          <a:ea typeface="나눔고딕 ExtraBold" panose="020B0604020202020204" charset="-127"/>
                          <a:cs typeface="Times New Roman" panose="02020603050405020304" pitchFamily="18" charset="0"/>
                        </a:rPr>
                        <a:t>хажуугийн</a:t>
                      </a:r>
                      <a:r>
                        <a:rPr lang="en-US" sz="800" kern="1200" dirty="0">
                          <a:solidFill>
                            <a:srgbClr val="000000"/>
                          </a:solidFill>
                          <a:effectLst/>
                          <a:latin typeface="Times New Roman" panose="02020603050405020304" pitchFamily="18" charset="0"/>
                          <a:ea typeface="나눔고딕 ExtraBold" panose="020B0604020202020204" charset="-127"/>
                          <a:cs typeface="Times New Roman" panose="02020603050405020304" pitchFamily="18" charset="0"/>
                        </a:rPr>
                        <a:t> </a:t>
                      </a:r>
                      <a:r>
                        <a:rPr lang="mn-MN" sz="800" kern="1200" dirty="0">
                          <a:solidFill>
                            <a:srgbClr val="000000"/>
                          </a:solidFill>
                          <a:effectLst/>
                          <a:latin typeface="Times New Roman" panose="02020603050405020304" pitchFamily="18" charset="0"/>
                          <a:ea typeface="나눔고딕 ExtraBold" panose="020B0604020202020204" charset="-127"/>
                          <a:cs typeface="Times New Roman" panose="02020603050405020304" pitchFamily="18" charset="0"/>
                        </a:rPr>
                        <a:t>х</a:t>
                      </a:r>
                      <a:r>
                        <a:rPr lang="en-US" sz="800" kern="1200" dirty="0" err="1">
                          <a:solidFill>
                            <a:srgbClr val="000000"/>
                          </a:solidFill>
                          <a:effectLst/>
                          <a:latin typeface="Times New Roman" panose="02020603050405020304" pitchFamily="18" charset="0"/>
                          <a:ea typeface="나눔고딕 ExtraBold" panose="020B0604020202020204" charset="-127"/>
                          <a:cs typeface="Times New Roman" panose="02020603050405020304" pitchFamily="18" charset="0"/>
                        </a:rPr>
                        <a:t>урд</a:t>
                      </a:r>
                      <a:r>
                        <a:rPr lang="mn-MN" sz="800" kern="1200" dirty="0">
                          <a:solidFill>
                            <a:srgbClr val="000000"/>
                          </a:solidFill>
                          <a:effectLst/>
                          <a:latin typeface="Times New Roman" panose="02020603050405020304" pitchFamily="18" charset="0"/>
                          <a:ea typeface="나눔고딕 ExtraBold" panose="020B0604020202020204" charset="-127"/>
                          <a:cs typeface="Times New Roman" panose="02020603050405020304" pitchFamily="18" charset="0"/>
                        </a:rPr>
                        <a:t>ны</a:t>
                      </a:r>
                      <a:r>
                        <a:rPr lang="en-US" sz="800" kern="1200" dirty="0">
                          <a:solidFill>
                            <a:srgbClr val="000000"/>
                          </a:solidFill>
                          <a:effectLst/>
                          <a:latin typeface="Times New Roman" panose="02020603050405020304" pitchFamily="18" charset="0"/>
                          <a:ea typeface="나눔고딕 ExtraBold" panose="020B0604020202020204" charset="-127"/>
                          <a:cs typeface="Times New Roman" panose="02020603050405020304" pitchFamily="18" charset="0"/>
                        </a:rPr>
                        <a:t> </a:t>
                      </a:r>
                      <a:r>
                        <a:rPr lang="en-US" sz="800" kern="1200" dirty="0" err="1">
                          <a:solidFill>
                            <a:srgbClr val="000000"/>
                          </a:solidFill>
                          <a:effectLst/>
                          <a:latin typeface="Times New Roman" panose="02020603050405020304" pitchFamily="18" charset="0"/>
                          <a:ea typeface="나눔고딕 ExtraBold" panose="020B0604020202020204" charset="-127"/>
                          <a:cs typeface="Times New Roman" panose="02020603050405020304" pitchFamily="18" charset="0"/>
                        </a:rPr>
                        <a:t>хяналт</a:t>
                      </a:r>
                      <a:endParaRPr lang="en-US" sz="900" dirty="0">
                        <a:effectLst/>
                        <a:latin typeface="Times New Roman" panose="02020603050405020304" pitchFamily="18" charset="0"/>
                        <a:ea typeface="Malgun Gothic" panose="020B0503020000020004" pitchFamily="34" charset="-127"/>
                        <a:cs typeface="Gulim" panose="020B0600000101010101" pitchFamily="34" charset="-127"/>
                      </a:endParaRPr>
                    </a:p>
                  </a:txBody>
                  <a:tcPr marL="17780" marR="17780" marT="17780" marB="17780" anchor="ctr"/>
                </a:tc>
                <a:tc>
                  <a:txBody>
                    <a:bodyPr/>
                    <a:lstStyle/>
                    <a:p>
                      <a:pPr marL="0" marR="0" algn="ctr">
                        <a:lnSpc>
                          <a:spcPct val="115000"/>
                        </a:lnSpc>
                      </a:pPr>
                      <a:r>
                        <a:rPr lang="mn-MN" sz="800" kern="1200">
                          <a:solidFill>
                            <a:srgbClr val="000000"/>
                          </a:solidFill>
                          <a:effectLst/>
                          <a:latin typeface="Times New Roman" panose="02020603050405020304" pitchFamily="18" charset="0"/>
                          <a:ea typeface="나눔고딕 ExtraBold" panose="020B0604020202020204" charset="-127"/>
                          <a:cs typeface="Times New Roman" panose="02020603050405020304" pitchFamily="18" charset="0"/>
                        </a:rPr>
                        <a:t>Шинэ үйлчилгээ</a:t>
                      </a:r>
                      <a:endParaRPr lang="en-US" sz="900">
                        <a:effectLst/>
                        <a:latin typeface="Times New Roman" panose="02020603050405020304" pitchFamily="18" charset="0"/>
                        <a:ea typeface="Malgun Gothic" panose="020B0503020000020004" pitchFamily="34" charset="-127"/>
                        <a:cs typeface="Gulim" panose="020B0600000101010101" pitchFamily="34" charset="-127"/>
                      </a:endParaRPr>
                    </a:p>
                  </a:txBody>
                  <a:tcPr marL="17780" marR="17780" marT="17780" marB="17780"/>
                </a:tc>
                <a:extLst>
                  <a:ext uri="{0D108BD9-81ED-4DB2-BD59-A6C34878D82A}">
                    <a16:rowId xmlns:a16="http://schemas.microsoft.com/office/drawing/2014/main" val="10007"/>
                  </a:ext>
                </a:extLst>
              </a:tr>
              <a:tr h="234026">
                <a:tc vMerge="1">
                  <a:txBody>
                    <a:bodyPr/>
                    <a:lstStyle/>
                    <a:p>
                      <a:endParaRPr lang="en-US"/>
                    </a:p>
                  </a:txBody>
                  <a:tcPr/>
                </a:tc>
                <a:tc rowSpan="2">
                  <a:txBody>
                    <a:bodyPr/>
                    <a:lstStyle/>
                    <a:p>
                      <a:pPr marL="0" marR="0" algn="ctr">
                        <a:lnSpc>
                          <a:spcPct val="115000"/>
                        </a:lnSpc>
                      </a:pPr>
                      <a:r>
                        <a:rPr lang="mn-MN" sz="800" kern="1200">
                          <a:solidFill>
                            <a:srgbClr val="000000"/>
                          </a:solidFill>
                          <a:effectLst/>
                          <a:latin typeface="Times New Roman" panose="02020603050405020304" pitchFamily="18" charset="0"/>
                          <a:ea typeface="나눔고딕 ExtraBold" panose="020B0604020202020204" charset="-127"/>
                          <a:cs typeface="Times New Roman" panose="02020603050405020304" pitchFamily="18" charset="0"/>
                        </a:rPr>
                        <a:t>Хөдөлгөөний зохицуулалт</a:t>
                      </a:r>
                      <a:endParaRPr lang="en-US" sz="900">
                        <a:effectLst/>
                        <a:latin typeface="Times New Roman" panose="02020603050405020304" pitchFamily="18" charset="0"/>
                        <a:ea typeface="Malgun Gothic" panose="020B0503020000020004" pitchFamily="34" charset="-127"/>
                        <a:cs typeface="Gulim" panose="020B0600000101010101" pitchFamily="34" charset="-127"/>
                      </a:endParaRPr>
                    </a:p>
                  </a:txBody>
                  <a:tcPr marL="17780" marR="17780" marT="17780" marB="17780" anchor="ctr"/>
                </a:tc>
                <a:tc>
                  <a:txBody>
                    <a:bodyPr/>
                    <a:lstStyle/>
                    <a:p>
                      <a:pPr marL="0" marR="0" algn="ctr">
                        <a:lnSpc>
                          <a:spcPct val="115000"/>
                        </a:lnSpc>
                      </a:pPr>
                      <a:r>
                        <a:rPr lang="mn-MN" sz="800" kern="1200" dirty="0">
                          <a:solidFill>
                            <a:srgbClr val="000000"/>
                          </a:solidFill>
                          <a:effectLst/>
                          <a:latin typeface="Times New Roman" panose="02020603050405020304" pitchFamily="18" charset="0"/>
                          <a:ea typeface="나눔고딕 ExtraBold" panose="020B0604020202020204" charset="-127"/>
                          <a:cs typeface="Times New Roman" panose="02020603050405020304" pitchFamily="18" charset="0"/>
                        </a:rPr>
                        <a:t>Гэрлэн дохионы хяналт </a:t>
                      </a:r>
                      <a:endParaRPr lang="en-US" sz="900" dirty="0">
                        <a:effectLst/>
                        <a:latin typeface="Times New Roman" panose="02020603050405020304" pitchFamily="18" charset="0"/>
                        <a:ea typeface="Malgun Gothic" panose="020B0503020000020004" pitchFamily="34" charset="-127"/>
                        <a:cs typeface="Gulim" panose="020B0600000101010101" pitchFamily="34" charset="-127"/>
                      </a:endParaRPr>
                    </a:p>
                  </a:txBody>
                  <a:tcPr marL="17780" marR="17780" marT="17780" marB="17780" anchor="ctr"/>
                </a:tc>
                <a:tc>
                  <a:txBody>
                    <a:bodyPr/>
                    <a:lstStyle/>
                    <a:p>
                      <a:pPr marL="0" marR="0" algn="ctr">
                        <a:lnSpc>
                          <a:spcPct val="115000"/>
                        </a:lnSpc>
                      </a:pPr>
                      <a:r>
                        <a:rPr lang="mn-MN" sz="800" kern="1200">
                          <a:solidFill>
                            <a:srgbClr val="000000"/>
                          </a:solidFill>
                          <a:effectLst/>
                          <a:latin typeface="Times New Roman" panose="02020603050405020304" pitchFamily="18" charset="0"/>
                          <a:ea typeface="나눔고딕 ExtraBold" panose="020B0604020202020204" charset="-127"/>
                          <a:cs typeface="Times New Roman" panose="02020603050405020304" pitchFamily="18" charset="0"/>
                        </a:rPr>
                        <a:t>Өргөжүүлэн сайжруулах үйлчилгээ</a:t>
                      </a:r>
                      <a:endParaRPr lang="en-US" sz="900">
                        <a:effectLst/>
                        <a:latin typeface="Times New Roman" panose="02020603050405020304" pitchFamily="18" charset="0"/>
                        <a:ea typeface="Malgun Gothic" panose="020B0503020000020004" pitchFamily="34" charset="-127"/>
                        <a:cs typeface="Gulim" panose="020B0600000101010101" pitchFamily="34" charset="-127"/>
                      </a:endParaRPr>
                    </a:p>
                  </a:txBody>
                  <a:tcPr marL="17780" marR="17780" marT="17780" marB="17780" anchor="ctr"/>
                </a:tc>
                <a:extLst>
                  <a:ext uri="{0D108BD9-81ED-4DB2-BD59-A6C34878D82A}">
                    <a16:rowId xmlns:a16="http://schemas.microsoft.com/office/drawing/2014/main" val="10008"/>
                  </a:ext>
                </a:extLst>
              </a:tr>
              <a:tr h="234026">
                <a:tc vMerge="1">
                  <a:txBody>
                    <a:bodyPr/>
                    <a:lstStyle/>
                    <a:p>
                      <a:endParaRPr lang="en-US"/>
                    </a:p>
                  </a:txBody>
                  <a:tcPr/>
                </a:tc>
                <a:tc vMerge="1">
                  <a:txBody>
                    <a:bodyPr/>
                    <a:lstStyle/>
                    <a:p>
                      <a:endParaRPr lang="en-US"/>
                    </a:p>
                  </a:txBody>
                  <a:tcPr/>
                </a:tc>
                <a:tc>
                  <a:txBody>
                    <a:bodyPr/>
                    <a:lstStyle/>
                    <a:p>
                      <a:pPr marL="0" marR="0" algn="ctr">
                        <a:lnSpc>
                          <a:spcPct val="115000"/>
                        </a:lnSpc>
                      </a:pPr>
                      <a:r>
                        <a:rPr lang="en-US" sz="800" kern="1200" dirty="0" err="1">
                          <a:solidFill>
                            <a:srgbClr val="000000"/>
                          </a:solidFill>
                          <a:effectLst/>
                          <a:latin typeface="Times New Roman" panose="02020603050405020304" pitchFamily="18" charset="0"/>
                          <a:ea typeface="나눔고딕 ExtraBold" panose="020B0604020202020204" charset="-127"/>
                          <a:cs typeface="Times New Roman" panose="02020603050405020304" pitchFamily="18" charset="0"/>
                        </a:rPr>
                        <a:t>Замын</a:t>
                      </a:r>
                      <a:r>
                        <a:rPr lang="en-US" sz="800" kern="1200" dirty="0">
                          <a:solidFill>
                            <a:srgbClr val="000000"/>
                          </a:solidFill>
                          <a:effectLst/>
                          <a:latin typeface="Times New Roman" panose="02020603050405020304" pitchFamily="18" charset="0"/>
                          <a:ea typeface="나눔고딕 ExtraBold" panose="020B0604020202020204" charset="-127"/>
                          <a:cs typeface="Times New Roman" panose="02020603050405020304" pitchFamily="18" charset="0"/>
                        </a:rPr>
                        <a:t> </a:t>
                      </a:r>
                      <a:r>
                        <a:rPr lang="en-US" sz="800" kern="1200" dirty="0" err="1">
                          <a:solidFill>
                            <a:srgbClr val="000000"/>
                          </a:solidFill>
                          <a:effectLst/>
                          <a:latin typeface="Times New Roman" panose="02020603050405020304" pitchFamily="18" charset="0"/>
                          <a:ea typeface="나눔고딕 ExtraBold" panose="020B0604020202020204" charset="-127"/>
                          <a:cs typeface="Times New Roman" panose="02020603050405020304" pitchFamily="18" charset="0"/>
                        </a:rPr>
                        <a:t>хөдөлгөөний</a:t>
                      </a:r>
                      <a:r>
                        <a:rPr lang="en-US" sz="800" kern="1200" dirty="0">
                          <a:solidFill>
                            <a:srgbClr val="000000"/>
                          </a:solidFill>
                          <a:effectLst/>
                          <a:latin typeface="Times New Roman" panose="02020603050405020304" pitchFamily="18" charset="0"/>
                          <a:ea typeface="나눔고딕 ExtraBold" panose="020B0604020202020204" charset="-127"/>
                          <a:cs typeface="Times New Roman" panose="02020603050405020304" pitchFamily="18" charset="0"/>
                        </a:rPr>
                        <a:t> </a:t>
                      </a:r>
                      <a:r>
                        <a:rPr lang="en-US" sz="800" kern="1200" dirty="0" err="1">
                          <a:solidFill>
                            <a:srgbClr val="000000"/>
                          </a:solidFill>
                          <a:effectLst/>
                          <a:latin typeface="Times New Roman" panose="02020603050405020304" pitchFamily="18" charset="0"/>
                          <a:ea typeface="나눔고딕 ExtraBold" panose="020B0604020202020204" charset="-127"/>
                          <a:cs typeface="Times New Roman" panose="02020603050405020304" pitchFamily="18" charset="0"/>
                        </a:rPr>
                        <a:t>чөлөөт</a:t>
                      </a:r>
                      <a:r>
                        <a:rPr lang="en-US" sz="800" kern="1200" dirty="0">
                          <a:solidFill>
                            <a:srgbClr val="000000"/>
                          </a:solidFill>
                          <a:effectLst/>
                          <a:latin typeface="Times New Roman" panose="02020603050405020304" pitchFamily="18" charset="0"/>
                          <a:ea typeface="나눔고딕 ExtraBold" panose="020B0604020202020204" charset="-127"/>
                          <a:cs typeface="Times New Roman" panose="02020603050405020304" pitchFamily="18" charset="0"/>
                        </a:rPr>
                        <a:t> </a:t>
                      </a:r>
                      <a:r>
                        <a:rPr lang="en-US" sz="800" kern="1200" dirty="0" err="1">
                          <a:solidFill>
                            <a:srgbClr val="000000"/>
                          </a:solidFill>
                          <a:effectLst/>
                          <a:latin typeface="Times New Roman" panose="02020603050405020304" pitchFamily="18" charset="0"/>
                          <a:ea typeface="나눔고딕 ExtraBold" panose="020B0604020202020204" charset="-127"/>
                          <a:cs typeface="Times New Roman" panose="02020603050405020304" pitchFamily="18" charset="0"/>
                        </a:rPr>
                        <a:t>урсгалын</a:t>
                      </a:r>
                      <a:r>
                        <a:rPr lang="en-US" sz="800" kern="1200" dirty="0">
                          <a:solidFill>
                            <a:srgbClr val="000000"/>
                          </a:solidFill>
                          <a:effectLst/>
                          <a:latin typeface="Times New Roman" panose="02020603050405020304" pitchFamily="18" charset="0"/>
                          <a:ea typeface="나눔고딕 ExtraBold" panose="020B0604020202020204" charset="-127"/>
                          <a:cs typeface="Times New Roman" panose="02020603050405020304" pitchFamily="18" charset="0"/>
                        </a:rPr>
                        <a:t> </a:t>
                      </a:r>
                      <a:r>
                        <a:rPr lang="en-US" sz="800" kern="1200" dirty="0" err="1">
                          <a:solidFill>
                            <a:srgbClr val="000000"/>
                          </a:solidFill>
                          <a:effectLst/>
                          <a:latin typeface="Times New Roman" panose="02020603050405020304" pitchFamily="18" charset="0"/>
                          <a:ea typeface="나눔고딕 ExtraBold" panose="020B0604020202020204" charset="-127"/>
                          <a:cs typeface="Times New Roman" panose="02020603050405020304" pitchFamily="18" charset="0"/>
                        </a:rPr>
                        <a:t>зохицуулалт</a:t>
                      </a:r>
                      <a:endParaRPr lang="en-US" sz="900" dirty="0">
                        <a:effectLst/>
                        <a:latin typeface="Times New Roman" panose="02020603050405020304" pitchFamily="18" charset="0"/>
                        <a:ea typeface="Malgun Gothic" panose="020B0503020000020004" pitchFamily="34" charset="-127"/>
                        <a:cs typeface="Gulim" panose="020B0600000101010101" pitchFamily="34" charset="-127"/>
                      </a:endParaRPr>
                    </a:p>
                  </a:txBody>
                  <a:tcPr marL="17780" marR="17780" marT="17780" marB="17780" anchor="ctr"/>
                </a:tc>
                <a:tc>
                  <a:txBody>
                    <a:bodyPr/>
                    <a:lstStyle/>
                    <a:p>
                      <a:pPr marL="0" marR="0" algn="ctr">
                        <a:lnSpc>
                          <a:spcPct val="115000"/>
                        </a:lnSpc>
                      </a:pPr>
                      <a:r>
                        <a:rPr lang="mn-MN" sz="800" kern="1200">
                          <a:solidFill>
                            <a:srgbClr val="000000"/>
                          </a:solidFill>
                          <a:effectLst/>
                          <a:latin typeface="Times New Roman" panose="02020603050405020304" pitchFamily="18" charset="0"/>
                          <a:ea typeface="나눔고딕 ExtraBold" panose="020B0604020202020204" charset="-127"/>
                          <a:cs typeface="Times New Roman" panose="02020603050405020304" pitchFamily="18" charset="0"/>
                        </a:rPr>
                        <a:t>Шинэ үйлчилгээ</a:t>
                      </a:r>
                      <a:endParaRPr lang="en-US" sz="900">
                        <a:effectLst/>
                        <a:latin typeface="Times New Roman" panose="02020603050405020304" pitchFamily="18" charset="0"/>
                        <a:ea typeface="Malgun Gothic" panose="020B0503020000020004" pitchFamily="34" charset="-127"/>
                        <a:cs typeface="Gulim" panose="020B0600000101010101" pitchFamily="34" charset="-127"/>
                      </a:endParaRPr>
                    </a:p>
                  </a:txBody>
                  <a:tcPr marL="17780" marR="17780" marT="17780" marB="17780" anchor="ctr"/>
                </a:tc>
                <a:extLst>
                  <a:ext uri="{0D108BD9-81ED-4DB2-BD59-A6C34878D82A}">
                    <a16:rowId xmlns:a16="http://schemas.microsoft.com/office/drawing/2014/main" val="10009"/>
                  </a:ext>
                </a:extLst>
              </a:tr>
              <a:tr h="234026">
                <a:tc>
                  <a:txBody>
                    <a:bodyPr/>
                    <a:lstStyle/>
                    <a:p>
                      <a:pPr marL="0" marR="0" algn="ctr" latinLnBrk="1">
                        <a:lnSpc>
                          <a:spcPct val="115000"/>
                        </a:lnSpc>
                        <a:spcBef>
                          <a:spcPts val="0"/>
                        </a:spcBef>
                        <a:spcAft>
                          <a:spcPts val="0"/>
                        </a:spcAft>
                      </a:pPr>
                      <a:r>
                        <a:rPr lang="mn-MN" sz="800" kern="1200">
                          <a:solidFill>
                            <a:srgbClr val="000000"/>
                          </a:solidFill>
                          <a:effectLst/>
                          <a:latin typeface="Times New Roman" panose="02020603050405020304" pitchFamily="18" charset="0"/>
                          <a:ea typeface="나눔고딕 ExtraBold" panose="020B0604020202020204" charset="-127"/>
                          <a:cs typeface="Gulim" panose="020B0600000101010101" pitchFamily="34" charset="-127"/>
                        </a:rPr>
                        <a:t>Замын хөдөлгөөний мэдээлэл</a:t>
                      </a:r>
                      <a:endParaRPr lang="en-US" sz="900">
                        <a:effectLst/>
                        <a:latin typeface="Malgun Gothic" panose="020B0503020000020004" pitchFamily="34" charset="-127"/>
                        <a:ea typeface="Malgun Gothic" panose="020B0503020000020004" pitchFamily="34" charset="-127"/>
                        <a:cs typeface="Gulim" panose="020B0600000101010101" pitchFamily="34" charset="-127"/>
                      </a:endParaRPr>
                    </a:p>
                  </a:txBody>
                  <a:tcPr marL="17780" marR="17780" marT="17780" marB="17780" anchor="ctr"/>
                </a:tc>
                <a:tc>
                  <a:txBody>
                    <a:bodyPr/>
                    <a:lstStyle/>
                    <a:p>
                      <a:pPr marL="0" marR="0" algn="ctr" latinLnBrk="1">
                        <a:lnSpc>
                          <a:spcPct val="115000"/>
                        </a:lnSpc>
                        <a:spcBef>
                          <a:spcPts val="0"/>
                        </a:spcBef>
                        <a:spcAft>
                          <a:spcPts val="0"/>
                        </a:spcAft>
                      </a:pPr>
                      <a:r>
                        <a:rPr lang="mn-MN" sz="800" kern="1200">
                          <a:solidFill>
                            <a:srgbClr val="000000"/>
                          </a:solidFill>
                          <a:effectLst/>
                          <a:latin typeface="Times New Roman" panose="02020603050405020304" pitchFamily="18" charset="0"/>
                          <a:ea typeface="나눔고딕 ExtraBold" panose="020B0604020202020204" charset="-127"/>
                          <a:cs typeface="Gulim" panose="020B0600000101010101" pitchFamily="34" charset="-127"/>
                        </a:rPr>
                        <a:t>Замын хөдөлгөөний мэдээллийн цогц байдал, удирдлага</a:t>
                      </a:r>
                      <a:endParaRPr lang="en-US" sz="900">
                        <a:effectLst/>
                        <a:latin typeface="Malgun Gothic" panose="020B0503020000020004" pitchFamily="34" charset="-127"/>
                        <a:ea typeface="Malgun Gothic" panose="020B0503020000020004" pitchFamily="34" charset="-127"/>
                        <a:cs typeface="Gulim" panose="020B0600000101010101" pitchFamily="34" charset="-127"/>
                      </a:endParaRPr>
                    </a:p>
                  </a:txBody>
                  <a:tcPr marL="17780" marR="17780" marT="17780" marB="17780" anchor="ctr"/>
                </a:tc>
                <a:tc>
                  <a:txBody>
                    <a:bodyPr/>
                    <a:lstStyle/>
                    <a:p>
                      <a:pPr marL="0" marR="0" algn="ctr" fontAlgn="base">
                        <a:lnSpc>
                          <a:spcPct val="115000"/>
                        </a:lnSpc>
                        <a:spcBef>
                          <a:spcPts val="0"/>
                        </a:spcBef>
                        <a:spcAft>
                          <a:spcPts val="0"/>
                        </a:spcAft>
                      </a:pPr>
                      <a:r>
                        <a:rPr lang="mn-MN" sz="800" kern="1200" dirty="0">
                          <a:solidFill>
                            <a:srgbClr val="000000"/>
                          </a:solidFill>
                          <a:effectLst/>
                          <a:latin typeface="Times New Roman" panose="02020603050405020304" pitchFamily="18" charset="0"/>
                          <a:ea typeface="나눔고딕 ExtraBold" panose="020B0604020202020204" charset="-127"/>
                          <a:cs typeface="Gulim" panose="020B0600000101010101" pitchFamily="34" charset="-127"/>
                        </a:rPr>
                        <a:t>Замын хөдөлгөөний мэдээллийн цогц байдал, удирдлага</a:t>
                      </a:r>
                      <a:endParaRPr lang="en-US" sz="900" dirty="0">
                        <a:effectLst/>
                        <a:latin typeface="Malgun Gothic" panose="020B0503020000020004" pitchFamily="34" charset="-127"/>
                        <a:ea typeface="Malgun Gothic" panose="020B0503020000020004" pitchFamily="34" charset="-127"/>
                        <a:cs typeface="Gulim" panose="020B0600000101010101" pitchFamily="34" charset="-127"/>
                      </a:endParaRPr>
                    </a:p>
                  </a:txBody>
                  <a:tcPr marL="17780" marR="17780" marT="17780" marB="17780" anchor="ctr"/>
                </a:tc>
                <a:tc>
                  <a:txBody>
                    <a:bodyPr/>
                    <a:lstStyle/>
                    <a:p>
                      <a:pPr marL="0" marR="0" algn="ctr" fontAlgn="base">
                        <a:lnSpc>
                          <a:spcPct val="115000"/>
                        </a:lnSpc>
                        <a:spcBef>
                          <a:spcPts val="0"/>
                        </a:spcBef>
                        <a:spcAft>
                          <a:spcPts val="0"/>
                        </a:spcAft>
                      </a:pPr>
                      <a:r>
                        <a:rPr lang="en-US" sz="800">
                          <a:effectLst/>
                          <a:latin typeface="Times New Roman" panose="02020603050405020304" pitchFamily="18" charset="0"/>
                          <a:ea typeface="Malgun Gothic" panose="020B0503020000020004" pitchFamily="34" charset="-127"/>
                          <a:cs typeface="Gulim" panose="020B0600000101010101" pitchFamily="34" charset="-127"/>
                        </a:rPr>
                        <a:t>Өргөжүүлэн сайжруулах үйлчилгээ</a:t>
                      </a:r>
                      <a:endParaRPr lang="en-US" sz="900">
                        <a:effectLst/>
                        <a:latin typeface="Malgun Gothic" panose="020B0503020000020004" pitchFamily="34" charset="-127"/>
                        <a:ea typeface="Malgun Gothic" panose="020B0503020000020004" pitchFamily="34" charset="-127"/>
                        <a:cs typeface="Gulim" panose="020B0600000101010101" pitchFamily="34" charset="-127"/>
                      </a:endParaRPr>
                    </a:p>
                  </a:txBody>
                  <a:tcPr marL="17780" marR="17780" marT="17780" marB="17780"/>
                </a:tc>
                <a:extLst>
                  <a:ext uri="{0D108BD9-81ED-4DB2-BD59-A6C34878D82A}">
                    <a16:rowId xmlns:a16="http://schemas.microsoft.com/office/drawing/2014/main" val="10010"/>
                  </a:ext>
                </a:extLst>
              </a:tr>
              <a:tr h="234026">
                <a:tc rowSpan="2">
                  <a:txBody>
                    <a:bodyPr/>
                    <a:lstStyle/>
                    <a:p>
                      <a:pPr marL="0" marR="0" algn="ctr" latinLnBrk="1">
                        <a:lnSpc>
                          <a:spcPct val="115000"/>
                        </a:lnSpc>
                        <a:spcBef>
                          <a:spcPts val="0"/>
                        </a:spcBef>
                        <a:spcAft>
                          <a:spcPts val="0"/>
                        </a:spcAft>
                      </a:pPr>
                      <a:r>
                        <a:rPr lang="mn-MN" sz="800" kern="1200">
                          <a:solidFill>
                            <a:srgbClr val="000000"/>
                          </a:solidFill>
                          <a:effectLst/>
                          <a:latin typeface="Times New Roman" panose="02020603050405020304" pitchFamily="18" charset="0"/>
                          <a:ea typeface="나눔고딕 ExtraBold" panose="020B0604020202020204" charset="-127"/>
                          <a:cs typeface="Gulim" panose="020B0600000101010101" pitchFamily="34" charset="-127"/>
                        </a:rPr>
                        <a:t>Нийтийн тээвэр</a:t>
                      </a:r>
                      <a:endParaRPr lang="en-US" sz="900">
                        <a:effectLst/>
                        <a:latin typeface="Malgun Gothic" panose="020B0503020000020004" pitchFamily="34" charset="-127"/>
                        <a:ea typeface="Malgun Gothic" panose="020B0503020000020004" pitchFamily="34" charset="-127"/>
                        <a:cs typeface="Gulim" panose="020B0600000101010101" pitchFamily="34" charset="-127"/>
                      </a:endParaRPr>
                    </a:p>
                  </a:txBody>
                  <a:tcPr marL="17780" marR="17780" marT="17780" marB="17780" anchor="ctr"/>
                </a:tc>
                <a:tc>
                  <a:txBody>
                    <a:bodyPr/>
                    <a:lstStyle/>
                    <a:p>
                      <a:pPr marL="0" marR="0" algn="ctr" latinLnBrk="1">
                        <a:lnSpc>
                          <a:spcPct val="115000"/>
                        </a:lnSpc>
                        <a:spcBef>
                          <a:spcPts val="0"/>
                        </a:spcBef>
                        <a:spcAft>
                          <a:spcPts val="0"/>
                        </a:spcAft>
                      </a:pPr>
                      <a:r>
                        <a:rPr lang="mn-MN" sz="800" kern="1200">
                          <a:solidFill>
                            <a:srgbClr val="000000"/>
                          </a:solidFill>
                          <a:effectLst/>
                          <a:latin typeface="Times New Roman" panose="02020603050405020304" pitchFamily="18" charset="0"/>
                          <a:ea typeface="나눔고딕 ExtraBold" panose="020B0604020202020204" charset="-127"/>
                          <a:cs typeface="Gulim" panose="020B0600000101010101" pitchFamily="34" charset="-127"/>
                        </a:rPr>
                        <a:t>Нийтийн тээврийн үйлчилгээ</a:t>
                      </a:r>
                      <a:endParaRPr lang="en-US" sz="900">
                        <a:effectLst/>
                        <a:latin typeface="Malgun Gothic" panose="020B0503020000020004" pitchFamily="34" charset="-127"/>
                        <a:ea typeface="Malgun Gothic" panose="020B0503020000020004" pitchFamily="34" charset="-127"/>
                        <a:cs typeface="Gulim" panose="020B0600000101010101" pitchFamily="34" charset="-127"/>
                      </a:endParaRPr>
                    </a:p>
                  </a:txBody>
                  <a:tcPr marL="17780" marR="17780" marT="17780" marB="17780" anchor="ctr"/>
                </a:tc>
                <a:tc>
                  <a:txBody>
                    <a:bodyPr/>
                    <a:lstStyle/>
                    <a:p>
                      <a:pPr marL="0" marR="0" algn="ctr" fontAlgn="base">
                        <a:lnSpc>
                          <a:spcPct val="115000"/>
                        </a:lnSpc>
                        <a:spcBef>
                          <a:spcPts val="0"/>
                        </a:spcBef>
                        <a:spcAft>
                          <a:spcPts val="0"/>
                        </a:spcAft>
                      </a:pPr>
                      <a:r>
                        <a:rPr lang="mn-MN" sz="800" kern="1200" dirty="0">
                          <a:solidFill>
                            <a:srgbClr val="000000"/>
                          </a:solidFill>
                          <a:effectLst/>
                          <a:latin typeface="Times New Roman" panose="02020603050405020304" pitchFamily="18" charset="0"/>
                          <a:ea typeface="나눔고딕 ExtraBold" panose="020B0604020202020204" charset="-127"/>
                          <a:cs typeface="Gulim" panose="020B0600000101010101" pitchFamily="34" charset="-127"/>
                        </a:rPr>
                        <a:t>Нийтийн тээврийн үйлчилгээний удирдлага</a:t>
                      </a:r>
                      <a:endParaRPr lang="en-US" sz="900" dirty="0">
                        <a:effectLst/>
                        <a:latin typeface="Malgun Gothic" panose="020B0503020000020004" pitchFamily="34" charset="-127"/>
                        <a:ea typeface="Malgun Gothic" panose="020B0503020000020004" pitchFamily="34" charset="-127"/>
                        <a:cs typeface="Gulim" panose="020B0600000101010101" pitchFamily="34" charset="-127"/>
                      </a:endParaRPr>
                    </a:p>
                  </a:txBody>
                  <a:tcPr marL="17780" marR="17780" marT="17780" marB="17780" anchor="ctr"/>
                </a:tc>
                <a:tc>
                  <a:txBody>
                    <a:bodyPr/>
                    <a:lstStyle/>
                    <a:p>
                      <a:pPr marL="0" marR="0" algn="ctr" fontAlgn="base">
                        <a:lnSpc>
                          <a:spcPct val="115000"/>
                        </a:lnSpc>
                        <a:spcBef>
                          <a:spcPts val="0"/>
                        </a:spcBef>
                        <a:spcAft>
                          <a:spcPts val="0"/>
                        </a:spcAft>
                      </a:pPr>
                      <a:r>
                        <a:rPr lang="en-US" sz="800">
                          <a:effectLst/>
                          <a:latin typeface="Times New Roman" panose="02020603050405020304" pitchFamily="18" charset="0"/>
                          <a:ea typeface="Malgun Gothic" panose="020B0503020000020004" pitchFamily="34" charset="-127"/>
                          <a:cs typeface="Gulim" panose="020B0600000101010101" pitchFamily="34" charset="-127"/>
                        </a:rPr>
                        <a:t>Өргөжүүлэн сайжруулах үйлчилгээ</a:t>
                      </a:r>
                      <a:endParaRPr lang="en-US" sz="900">
                        <a:effectLst/>
                        <a:latin typeface="Malgun Gothic" panose="020B0503020000020004" pitchFamily="34" charset="-127"/>
                        <a:ea typeface="Malgun Gothic" panose="020B0503020000020004" pitchFamily="34" charset="-127"/>
                        <a:cs typeface="Gulim" panose="020B0600000101010101" pitchFamily="34" charset="-127"/>
                      </a:endParaRPr>
                    </a:p>
                  </a:txBody>
                  <a:tcPr marL="17780" marR="17780" marT="17780" marB="17780"/>
                </a:tc>
                <a:extLst>
                  <a:ext uri="{0D108BD9-81ED-4DB2-BD59-A6C34878D82A}">
                    <a16:rowId xmlns:a16="http://schemas.microsoft.com/office/drawing/2014/main" val="10011"/>
                  </a:ext>
                </a:extLst>
              </a:tr>
              <a:tr h="234026">
                <a:tc vMerge="1">
                  <a:txBody>
                    <a:bodyPr/>
                    <a:lstStyle/>
                    <a:p>
                      <a:endParaRPr lang="en-US"/>
                    </a:p>
                  </a:txBody>
                  <a:tcPr/>
                </a:tc>
                <a:tc>
                  <a:txBody>
                    <a:bodyPr/>
                    <a:lstStyle/>
                    <a:p>
                      <a:pPr marL="0" marR="0" algn="ctr">
                        <a:lnSpc>
                          <a:spcPct val="115000"/>
                        </a:lnSpc>
                      </a:pPr>
                      <a:r>
                        <a:rPr lang="mn-MN" sz="800" kern="1200">
                          <a:solidFill>
                            <a:srgbClr val="000000"/>
                          </a:solidFill>
                          <a:effectLst/>
                          <a:latin typeface="Times New Roman" panose="02020603050405020304" pitchFamily="18" charset="0"/>
                          <a:ea typeface="나눔고딕 ExtraBold" panose="020B0604020202020204" charset="-127"/>
                          <a:cs typeface="Times New Roman" panose="02020603050405020304" pitchFamily="18" charset="0"/>
                        </a:rPr>
                        <a:t>Нийтийн тээврийн мэдээлэл</a:t>
                      </a:r>
                      <a:endParaRPr lang="en-US" sz="900">
                        <a:effectLst/>
                        <a:latin typeface="Times New Roman" panose="02020603050405020304" pitchFamily="18" charset="0"/>
                        <a:ea typeface="Malgun Gothic" panose="020B0503020000020004" pitchFamily="34" charset="-127"/>
                        <a:cs typeface="Gulim" panose="020B0600000101010101" pitchFamily="34" charset="-127"/>
                      </a:endParaRPr>
                    </a:p>
                  </a:txBody>
                  <a:tcPr marL="17780" marR="17780" marT="17780" marB="17780" anchor="ctr"/>
                </a:tc>
                <a:tc>
                  <a:txBody>
                    <a:bodyPr/>
                    <a:lstStyle/>
                    <a:p>
                      <a:pPr marL="0" marR="0" algn="ctr">
                        <a:lnSpc>
                          <a:spcPct val="115000"/>
                        </a:lnSpc>
                      </a:pPr>
                      <a:r>
                        <a:rPr lang="mn-MN" sz="800" kern="1200" dirty="0">
                          <a:solidFill>
                            <a:srgbClr val="000000"/>
                          </a:solidFill>
                          <a:effectLst/>
                          <a:latin typeface="Times New Roman" panose="02020603050405020304" pitchFamily="18" charset="0"/>
                          <a:ea typeface="나눔고딕 ExtraBold" panose="020B0604020202020204" charset="-127"/>
                          <a:cs typeface="Times New Roman" panose="02020603050405020304" pitchFamily="18" charset="0"/>
                        </a:rPr>
                        <a:t>Автобусны мэдээлэл</a:t>
                      </a:r>
                      <a:endParaRPr lang="en-US" sz="900" dirty="0">
                        <a:effectLst/>
                        <a:latin typeface="Times New Roman" panose="02020603050405020304" pitchFamily="18" charset="0"/>
                        <a:ea typeface="Malgun Gothic" panose="020B0503020000020004" pitchFamily="34" charset="-127"/>
                        <a:cs typeface="Gulim" panose="020B0600000101010101" pitchFamily="34" charset="-127"/>
                      </a:endParaRPr>
                    </a:p>
                  </a:txBody>
                  <a:tcPr marL="17780" marR="17780" marT="17780" marB="17780" anchor="ctr"/>
                </a:tc>
                <a:tc>
                  <a:txBody>
                    <a:bodyPr/>
                    <a:lstStyle/>
                    <a:p>
                      <a:pPr marL="0" marR="0" algn="ctr">
                        <a:lnSpc>
                          <a:spcPct val="115000"/>
                        </a:lnSpc>
                      </a:pPr>
                      <a:r>
                        <a:rPr lang="en-US" sz="800">
                          <a:effectLst/>
                          <a:latin typeface="Times New Roman" panose="02020603050405020304" pitchFamily="18" charset="0"/>
                          <a:ea typeface="Malgun Gothic" panose="020B0503020000020004" pitchFamily="34" charset="-127"/>
                          <a:cs typeface="Times New Roman" panose="02020603050405020304" pitchFamily="18" charset="0"/>
                        </a:rPr>
                        <a:t>Өргөжүүлэн сайжруулах үйлчилгээ</a:t>
                      </a:r>
                      <a:endParaRPr lang="en-US" sz="900">
                        <a:effectLst/>
                        <a:latin typeface="Times New Roman" panose="02020603050405020304" pitchFamily="18" charset="0"/>
                        <a:ea typeface="Malgun Gothic" panose="020B0503020000020004" pitchFamily="34" charset="-127"/>
                        <a:cs typeface="Gulim" panose="020B0600000101010101" pitchFamily="34" charset="-127"/>
                      </a:endParaRPr>
                    </a:p>
                  </a:txBody>
                  <a:tcPr marL="17780" marR="17780" marT="17780" marB="17780"/>
                </a:tc>
                <a:extLst>
                  <a:ext uri="{0D108BD9-81ED-4DB2-BD59-A6C34878D82A}">
                    <a16:rowId xmlns:a16="http://schemas.microsoft.com/office/drawing/2014/main" val="10012"/>
                  </a:ext>
                </a:extLst>
              </a:tr>
              <a:tr h="234026">
                <a:tc rowSpan="4">
                  <a:txBody>
                    <a:bodyPr/>
                    <a:lstStyle/>
                    <a:p>
                      <a:pPr marL="0" marR="0" algn="ctr" latinLnBrk="1">
                        <a:lnSpc>
                          <a:spcPct val="115000"/>
                        </a:lnSpc>
                        <a:spcBef>
                          <a:spcPts val="0"/>
                        </a:spcBef>
                        <a:spcAft>
                          <a:spcPts val="0"/>
                        </a:spcAft>
                      </a:pPr>
                      <a:r>
                        <a:rPr lang="mn-MN" sz="800" kern="1200">
                          <a:solidFill>
                            <a:srgbClr val="000000"/>
                          </a:solidFill>
                          <a:effectLst/>
                          <a:latin typeface="Times New Roman" panose="02020603050405020304" pitchFamily="18" charset="0"/>
                          <a:ea typeface="나눔고딕 ExtraBold" panose="020B0604020202020204" charset="-127"/>
                          <a:cs typeface="Gulim" panose="020B0600000101010101" pitchFamily="34" charset="-127"/>
                        </a:rPr>
                        <a:t>Цахим төлбөрийн систем</a:t>
                      </a:r>
                      <a:endParaRPr lang="en-US" sz="900">
                        <a:effectLst/>
                        <a:latin typeface="Malgun Gothic" panose="020B0503020000020004" pitchFamily="34" charset="-127"/>
                        <a:ea typeface="Malgun Gothic" panose="020B0503020000020004" pitchFamily="34" charset="-127"/>
                        <a:cs typeface="Gulim" panose="020B0600000101010101" pitchFamily="34" charset="-127"/>
                      </a:endParaRPr>
                    </a:p>
                  </a:txBody>
                  <a:tcPr marL="17780" marR="17780" marT="17780" marB="17780" anchor="ctr"/>
                </a:tc>
                <a:tc>
                  <a:txBody>
                    <a:bodyPr/>
                    <a:lstStyle/>
                    <a:p>
                      <a:pPr marL="0" marR="0" algn="ctr" latinLnBrk="1">
                        <a:lnSpc>
                          <a:spcPct val="115000"/>
                        </a:lnSpc>
                        <a:spcBef>
                          <a:spcPts val="0"/>
                        </a:spcBef>
                        <a:spcAft>
                          <a:spcPts val="0"/>
                        </a:spcAft>
                      </a:pPr>
                      <a:r>
                        <a:rPr lang="mn-MN" sz="800" kern="1200">
                          <a:solidFill>
                            <a:srgbClr val="000000"/>
                          </a:solidFill>
                          <a:effectLst/>
                          <a:latin typeface="Times New Roman" panose="02020603050405020304" pitchFamily="18" charset="0"/>
                          <a:ea typeface="나눔고딕 ExtraBold" panose="020B0604020202020204" charset="-127"/>
                          <a:cs typeface="Gulim" panose="020B0600000101010101" pitchFamily="34" charset="-127"/>
                        </a:rPr>
                        <a:t>Нийтийн тээврийн цахим төлбөрийн систем</a:t>
                      </a:r>
                      <a:endParaRPr lang="en-US" sz="900">
                        <a:effectLst/>
                        <a:latin typeface="Malgun Gothic" panose="020B0503020000020004" pitchFamily="34" charset="-127"/>
                        <a:ea typeface="Malgun Gothic" panose="020B0503020000020004" pitchFamily="34" charset="-127"/>
                        <a:cs typeface="Gulim" panose="020B0600000101010101" pitchFamily="34" charset="-127"/>
                      </a:endParaRPr>
                    </a:p>
                  </a:txBody>
                  <a:tcPr marL="17780" marR="17780" marT="17780" marB="17780" anchor="ctr"/>
                </a:tc>
                <a:tc>
                  <a:txBody>
                    <a:bodyPr/>
                    <a:lstStyle/>
                    <a:p>
                      <a:pPr marL="0" marR="0" algn="ctr" fontAlgn="base">
                        <a:lnSpc>
                          <a:spcPct val="115000"/>
                        </a:lnSpc>
                        <a:spcBef>
                          <a:spcPts val="0"/>
                        </a:spcBef>
                        <a:spcAft>
                          <a:spcPts val="0"/>
                        </a:spcAft>
                      </a:pPr>
                      <a:r>
                        <a:rPr lang="mn-MN" sz="800" kern="1200" dirty="0">
                          <a:solidFill>
                            <a:srgbClr val="000000"/>
                          </a:solidFill>
                          <a:effectLst/>
                          <a:latin typeface="Times New Roman" panose="02020603050405020304" pitchFamily="18" charset="0"/>
                          <a:ea typeface="나눔고딕 ExtraBold" panose="020B0604020202020204" charset="-127"/>
                          <a:cs typeface="Gulim" panose="020B0600000101010101" pitchFamily="34" charset="-127"/>
                        </a:rPr>
                        <a:t>Нийтийн тээврийн цахим төлбөрийн систем</a:t>
                      </a:r>
                      <a:endParaRPr lang="en-US" sz="900" dirty="0">
                        <a:effectLst/>
                        <a:latin typeface="Malgun Gothic" panose="020B0503020000020004" pitchFamily="34" charset="-127"/>
                        <a:ea typeface="Malgun Gothic" panose="020B0503020000020004" pitchFamily="34" charset="-127"/>
                        <a:cs typeface="Gulim" panose="020B0600000101010101" pitchFamily="34" charset="-127"/>
                      </a:endParaRPr>
                    </a:p>
                  </a:txBody>
                  <a:tcPr marL="17780" marR="17780" marT="17780" marB="17780" anchor="ctr"/>
                </a:tc>
                <a:tc>
                  <a:txBody>
                    <a:bodyPr/>
                    <a:lstStyle/>
                    <a:p>
                      <a:pPr marL="0" marR="0" algn="ctr" fontAlgn="base">
                        <a:lnSpc>
                          <a:spcPct val="115000"/>
                        </a:lnSpc>
                        <a:spcBef>
                          <a:spcPts val="0"/>
                        </a:spcBef>
                        <a:spcAft>
                          <a:spcPts val="0"/>
                        </a:spcAft>
                      </a:pPr>
                      <a:r>
                        <a:rPr lang="en-US" sz="800">
                          <a:effectLst/>
                          <a:latin typeface="Times New Roman" panose="02020603050405020304" pitchFamily="18" charset="0"/>
                          <a:ea typeface="Malgun Gothic" panose="020B0503020000020004" pitchFamily="34" charset="-127"/>
                          <a:cs typeface="Gulim" panose="020B0600000101010101" pitchFamily="34" charset="-127"/>
                        </a:rPr>
                        <a:t>Өргөжүүлэн сайжруулах үйлчилгээ</a:t>
                      </a:r>
                      <a:endParaRPr lang="en-US" sz="900">
                        <a:effectLst/>
                        <a:latin typeface="Malgun Gothic" panose="020B0503020000020004" pitchFamily="34" charset="-127"/>
                        <a:ea typeface="Malgun Gothic" panose="020B0503020000020004" pitchFamily="34" charset="-127"/>
                        <a:cs typeface="Gulim" panose="020B0600000101010101" pitchFamily="34" charset="-127"/>
                      </a:endParaRPr>
                    </a:p>
                  </a:txBody>
                  <a:tcPr marL="17780" marR="17780" marT="17780" marB="17780"/>
                </a:tc>
                <a:extLst>
                  <a:ext uri="{0D108BD9-81ED-4DB2-BD59-A6C34878D82A}">
                    <a16:rowId xmlns:a16="http://schemas.microsoft.com/office/drawing/2014/main" val="10013"/>
                  </a:ext>
                </a:extLst>
              </a:tr>
              <a:tr h="233245">
                <a:tc vMerge="1">
                  <a:txBody>
                    <a:bodyPr/>
                    <a:lstStyle/>
                    <a:p>
                      <a:endParaRPr lang="en-US"/>
                    </a:p>
                  </a:txBody>
                  <a:tcPr/>
                </a:tc>
                <a:tc rowSpan="2">
                  <a:txBody>
                    <a:bodyPr/>
                    <a:lstStyle/>
                    <a:p>
                      <a:pPr marL="0" marR="0" algn="ctr">
                        <a:lnSpc>
                          <a:spcPct val="115000"/>
                        </a:lnSpc>
                      </a:pPr>
                      <a:r>
                        <a:rPr lang="mn-MN" sz="800" kern="1200">
                          <a:solidFill>
                            <a:srgbClr val="000000"/>
                          </a:solidFill>
                          <a:effectLst/>
                          <a:latin typeface="Times New Roman" panose="02020603050405020304" pitchFamily="18" charset="0"/>
                          <a:ea typeface="나눔고딕 ExtraBold" panose="020B0604020202020204" charset="-127"/>
                          <a:cs typeface="Times New Roman" panose="02020603050405020304" pitchFamily="18" charset="0"/>
                        </a:rPr>
                        <a:t>Зам ашиглалтын цахим төлбөрийн систем</a:t>
                      </a:r>
                      <a:endParaRPr lang="en-US" sz="900">
                        <a:effectLst/>
                        <a:latin typeface="Times New Roman" panose="02020603050405020304" pitchFamily="18" charset="0"/>
                        <a:ea typeface="Malgun Gothic" panose="020B0503020000020004" pitchFamily="34" charset="-127"/>
                        <a:cs typeface="Gulim" panose="020B0600000101010101" pitchFamily="34" charset="-127"/>
                      </a:endParaRPr>
                    </a:p>
                  </a:txBody>
                  <a:tcPr marL="17780" marR="17780" marT="17780" marB="17780" anchor="ctr"/>
                </a:tc>
                <a:tc>
                  <a:txBody>
                    <a:bodyPr/>
                    <a:lstStyle/>
                    <a:p>
                      <a:pPr marL="0" marR="0" algn="ctr">
                        <a:lnSpc>
                          <a:spcPct val="115000"/>
                        </a:lnSpc>
                      </a:pPr>
                      <a:r>
                        <a:rPr lang="mn-MN" sz="800" kern="1200" dirty="0">
                          <a:solidFill>
                            <a:srgbClr val="000000"/>
                          </a:solidFill>
                          <a:effectLst/>
                          <a:latin typeface="Times New Roman" panose="02020603050405020304" pitchFamily="18" charset="0"/>
                          <a:ea typeface="나눔고딕 ExtraBold" panose="020B0604020202020204" charset="-127"/>
                          <a:cs typeface="Times New Roman" panose="02020603050405020304" pitchFamily="18" charset="0"/>
                        </a:rPr>
                        <a:t>Хяналтын цэг дээрх цахим төлбөрийн систем</a:t>
                      </a:r>
                      <a:endParaRPr lang="en-US" sz="900" dirty="0">
                        <a:effectLst/>
                        <a:latin typeface="Times New Roman" panose="02020603050405020304" pitchFamily="18" charset="0"/>
                        <a:ea typeface="Malgun Gothic" panose="020B0503020000020004" pitchFamily="34" charset="-127"/>
                        <a:cs typeface="Gulim" panose="020B0600000101010101" pitchFamily="34" charset="-127"/>
                      </a:endParaRPr>
                    </a:p>
                  </a:txBody>
                  <a:tcPr marL="17780" marR="17780" marT="17780" marB="17780" anchor="ctr"/>
                </a:tc>
                <a:tc>
                  <a:txBody>
                    <a:bodyPr/>
                    <a:lstStyle/>
                    <a:p>
                      <a:pPr marL="0" marR="0" algn="ctr">
                        <a:lnSpc>
                          <a:spcPct val="115000"/>
                        </a:lnSpc>
                      </a:pPr>
                      <a:r>
                        <a:rPr lang="mn-MN" sz="800" kern="1200">
                          <a:solidFill>
                            <a:srgbClr val="000000"/>
                          </a:solidFill>
                          <a:effectLst/>
                          <a:latin typeface="Times New Roman" panose="02020603050405020304" pitchFamily="18" charset="0"/>
                          <a:ea typeface="나눔고딕 ExtraBold" panose="020B0604020202020204" charset="-127"/>
                          <a:cs typeface="Times New Roman" panose="02020603050405020304" pitchFamily="18" charset="0"/>
                        </a:rPr>
                        <a:t>Шинэ үйлчилгээ</a:t>
                      </a:r>
                      <a:endParaRPr lang="en-US" sz="900">
                        <a:effectLst/>
                        <a:latin typeface="Times New Roman" panose="02020603050405020304" pitchFamily="18" charset="0"/>
                        <a:ea typeface="Malgun Gothic" panose="020B0503020000020004" pitchFamily="34" charset="-127"/>
                        <a:cs typeface="Gulim" panose="020B0600000101010101" pitchFamily="34" charset="-127"/>
                      </a:endParaRPr>
                    </a:p>
                  </a:txBody>
                  <a:tcPr marL="17780" marR="17780" marT="17780" marB="17780"/>
                </a:tc>
                <a:extLst>
                  <a:ext uri="{0D108BD9-81ED-4DB2-BD59-A6C34878D82A}">
                    <a16:rowId xmlns:a16="http://schemas.microsoft.com/office/drawing/2014/main" val="10014"/>
                  </a:ext>
                </a:extLst>
              </a:tr>
              <a:tr h="233245">
                <a:tc vMerge="1">
                  <a:txBody>
                    <a:bodyPr/>
                    <a:lstStyle/>
                    <a:p>
                      <a:endParaRPr lang="en-US"/>
                    </a:p>
                  </a:txBody>
                  <a:tcPr/>
                </a:tc>
                <a:tc vMerge="1">
                  <a:txBody>
                    <a:bodyPr/>
                    <a:lstStyle/>
                    <a:p>
                      <a:endParaRPr lang="en-US"/>
                    </a:p>
                  </a:txBody>
                  <a:tcPr/>
                </a:tc>
                <a:tc>
                  <a:txBody>
                    <a:bodyPr/>
                    <a:lstStyle/>
                    <a:p>
                      <a:pPr marL="0" marR="0" algn="ctr">
                        <a:lnSpc>
                          <a:spcPct val="115000"/>
                        </a:lnSpc>
                      </a:pPr>
                      <a:r>
                        <a:rPr lang="mn-MN" sz="800" kern="1200" dirty="0">
                          <a:solidFill>
                            <a:srgbClr val="000000"/>
                          </a:solidFill>
                          <a:effectLst/>
                          <a:latin typeface="Times New Roman" panose="02020603050405020304" pitchFamily="18" charset="0"/>
                          <a:ea typeface="나눔고딕 ExtraBold" panose="020B0604020202020204" charset="-127"/>
                          <a:cs typeface="Times New Roman" panose="02020603050405020304" pitchFamily="18" charset="0"/>
                        </a:rPr>
                        <a:t>Түгжрэлийн төлбөр</a:t>
                      </a:r>
                      <a:endParaRPr lang="en-US" sz="900" dirty="0">
                        <a:effectLst/>
                        <a:latin typeface="Times New Roman" panose="02020603050405020304" pitchFamily="18" charset="0"/>
                        <a:ea typeface="Malgun Gothic" panose="020B0503020000020004" pitchFamily="34" charset="-127"/>
                        <a:cs typeface="Gulim" panose="020B0600000101010101" pitchFamily="34" charset="-127"/>
                      </a:endParaRPr>
                    </a:p>
                  </a:txBody>
                  <a:tcPr marL="17780" marR="17780" marT="17780" marB="17780" anchor="ctr"/>
                </a:tc>
                <a:tc>
                  <a:txBody>
                    <a:bodyPr/>
                    <a:lstStyle/>
                    <a:p>
                      <a:pPr marL="0" marR="0" algn="ctr">
                        <a:lnSpc>
                          <a:spcPct val="115000"/>
                        </a:lnSpc>
                      </a:pPr>
                      <a:r>
                        <a:rPr lang="mn-MN" sz="800" kern="1200">
                          <a:solidFill>
                            <a:srgbClr val="000000"/>
                          </a:solidFill>
                          <a:effectLst/>
                          <a:latin typeface="Times New Roman" panose="02020603050405020304" pitchFamily="18" charset="0"/>
                          <a:ea typeface="나눔고딕 ExtraBold" panose="020B0604020202020204" charset="-127"/>
                          <a:cs typeface="Times New Roman" panose="02020603050405020304" pitchFamily="18" charset="0"/>
                        </a:rPr>
                        <a:t>Шинэ үйлчилгээ</a:t>
                      </a:r>
                      <a:endParaRPr lang="en-US" sz="900">
                        <a:effectLst/>
                        <a:latin typeface="Times New Roman" panose="02020603050405020304" pitchFamily="18" charset="0"/>
                        <a:ea typeface="Malgun Gothic" panose="020B0503020000020004" pitchFamily="34" charset="-127"/>
                        <a:cs typeface="Gulim" panose="020B0600000101010101" pitchFamily="34" charset="-127"/>
                      </a:endParaRPr>
                    </a:p>
                  </a:txBody>
                  <a:tcPr marL="17780" marR="17780" marT="17780" marB="17780"/>
                </a:tc>
                <a:extLst>
                  <a:ext uri="{0D108BD9-81ED-4DB2-BD59-A6C34878D82A}">
                    <a16:rowId xmlns:a16="http://schemas.microsoft.com/office/drawing/2014/main" val="10015"/>
                  </a:ext>
                </a:extLst>
              </a:tr>
              <a:tr h="0">
                <a:tc vMerge="1">
                  <a:txBody>
                    <a:bodyPr/>
                    <a:lstStyle/>
                    <a:p>
                      <a:endParaRPr lang="en-US"/>
                    </a:p>
                  </a:txBody>
                  <a:tcPr/>
                </a:tc>
                <a:tc>
                  <a:txBody>
                    <a:bodyPr/>
                    <a:lstStyle/>
                    <a:p>
                      <a:pPr marL="0" marR="0" algn="ctr">
                        <a:lnSpc>
                          <a:spcPct val="115000"/>
                        </a:lnSpc>
                      </a:pPr>
                      <a:r>
                        <a:rPr lang="mn-MN" sz="800" kern="1200">
                          <a:solidFill>
                            <a:srgbClr val="000000"/>
                          </a:solidFill>
                          <a:effectLst/>
                          <a:latin typeface="Times New Roman" panose="02020603050405020304" pitchFamily="18" charset="0"/>
                          <a:ea typeface="나눔고딕 ExtraBold" panose="020B0604020202020204" charset="-127"/>
                          <a:cs typeface="Times New Roman" panose="02020603050405020304" pitchFamily="18" charset="0"/>
                        </a:rPr>
                        <a:t>Тээврийн үйлчилгээний цахим төлбөрийн систем</a:t>
                      </a:r>
                      <a:endParaRPr lang="en-US" sz="900">
                        <a:effectLst/>
                        <a:latin typeface="Times New Roman" panose="02020603050405020304" pitchFamily="18" charset="0"/>
                        <a:ea typeface="Malgun Gothic" panose="020B0503020000020004" pitchFamily="34" charset="-127"/>
                        <a:cs typeface="Gulim" panose="020B0600000101010101" pitchFamily="34" charset="-127"/>
                      </a:endParaRPr>
                    </a:p>
                  </a:txBody>
                  <a:tcPr marL="17780" marR="17780" marT="17780" marB="17780" anchor="ctr"/>
                </a:tc>
                <a:tc>
                  <a:txBody>
                    <a:bodyPr/>
                    <a:lstStyle/>
                    <a:p>
                      <a:pPr marL="0" marR="0" algn="ctr">
                        <a:lnSpc>
                          <a:spcPct val="115000"/>
                        </a:lnSpc>
                      </a:pPr>
                      <a:r>
                        <a:rPr lang="mn-MN" sz="800" kern="1200" dirty="0">
                          <a:solidFill>
                            <a:srgbClr val="000000"/>
                          </a:solidFill>
                          <a:effectLst/>
                          <a:latin typeface="Times New Roman" panose="02020603050405020304" pitchFamily="18" charset="0"/>
                          <a:ea typeface="나눔고딕 ExtraBold" panose="020B0604020202020204" charset="-127"/>
                          <a:cs typeface="Times New Roman" panose="02020603050405020304" pitchFamily="18" charset="0"/>
                        </a:rPr>
                        <a:t>Авто зогсоолын цахим төлбөрийн систем</a:t>
                      </a:r>
                      <a:endParaRPr lang="en-US" sz="900" dirty="0">
                        <a:effectLst/>
                        <a:latin typeface="Times New Roman" panose="02020603050405020304" pitchFamily="18" charset="0"/>
                        <a:ea typeface="Malgun Gothic" panose="020B0503020000020004" pitchFamily="34" charset="-127"/>
                        <a:cs typeface="Gulim" panose="020B0600000101010101" pitchFamily="34" charset="-127"/>
                      </a:endParaRPr>
                    </a:p>
                  </a:txBody>
                  <a:tcPr marL="17780" marR="17780" marT="17780" marB="17780" anchor="ctr"/>
                </a:tc>
                <a:tc>
                  <a:txBody>
                    <a:bodyPr/>
                    <a:lstStyle/>
                    <a:p>
                      <a:pPr marL="0" marR="0" algn="ctr">
                        <a:lnSpc>
                          <a:spcPct val="115000"/>
                        </a:lnSpc>
                      </a:pPr>
                      <a:r>
                        <a:rPr lang="mn-MN" sz="800" kern="1200">
                          <a:solidFill>
                            <a:srgbClr val="000000"/>
                          </a:solidFill>
                          <a:effectLst/>
                          <a:latin typeface="Times New Roman" panose="02020603050405020304" pitchFamily="18" charset="0"/>
                          <a:ea typeface="나눔고딕 ExtraBold" panose="020B0604020202020204" charset="-127"/>
                          <a:cs typeface="Times New Roman" panose="02020603050405020304" pitchFamily="18" charset="0"/>
                        </a:rPr>
                        <a:t>Шинэ үйлчилгээ</a:t>
                      </a:r>
                      <a:endParaRPr lang="en-US" sz="900">
                        <a:effectLst/>
                        <a:latin typeface="Times New Roman" panose="02020603050405020304" pitchFamily="18" charset="0"/>
                        <a:ea typeface="Malgun Gothic" panose="020B0503020000020004" pitchFamily="34" charset="-127"/>
                        <a:cs typeface="Gulim" panose="020B0600000101010101" pitchFamily="34" charset="-127"/>
                      </a:endParaRPr>
                    </a:p>
                  </a:txBody>
                  <a:tcPr marL="17780" marR="17780" marT="17780" marB="17780"/>
                </a:tc>
                <a:extLst>
                  <a:ext uri="{0D108BD9-81ED-4DB2-BD59-A6C34878D82A}">
                    <a16:rowId xmlns:a16="http://schemas.microsoft.com/office/drawing/2014/main" val="10016"/>
                  </a:ext>
                </a:extLst>
              </a:tr>
              <a:tr h="234026">
                <a:tc>
                  <a:txBody>
                    <a:bodyPr/>
                    <a:lstStyle/>
                    <a:p>
                      <a:pPr marL="0" marR="0" algn="ctr" latinLnBrk="1">
                        <a:lnSpc>
                          <a:spcPct val="115000"/>
                        </a:lnSpc>
                        <a:spcBef>
                          <a:spcPts val="0"/>
                        </a:spcBef>
                        <a:spcAft>
                          <a:spcPts val="0"/>
                        </a:spcAft>
                      </a:pPr>
                      <a:r>
                        <a:rPr lang="mn-MN" sz="800" kern="1200">
                          <a:solidFill>
                            <a:srgbClr val="000000"/>
                          </a:solidFill>
                          <a:effectLst/>
                          <a:latin typeface="Times New Roman" panose="02020603050405020304" pitchFamily="18" charset="0"/>
                          <a:ea typeface="나눔고딕 ExtraBold" panose="020B0604020202020204" charset="-127"/>
                          <a:cs typeface="Gulim" panose="020B0600000101010101" pitchFamily="34" charset="-127"/>
                        </a:rPr>
                        <a:t>Үйлчилгээний тээврийн хэрэгсэл</a:t>
                      </a:r>
                      <a:endParaRPr lang="en-US" sz="900">
                        <a:effectLst/>
                        <a:latin typeface="Malgun Gothic" panose="020B0503020000020004" pitchFamily="34" charset="-127"/>
                        <a:ea typeface="Malgun Gothic" panose="020B0503020000020004" pitchFamily="34" charset="-127"/>
                        <a:cs typeface="Gulim" panose="020B0600000101010101" pitchFamily="34" charset="-127"/>
                      </a:endParaRPr>
                    </a:p>
                  </a:txBody>
                  <a:tcPr marL="17780" marR="17780" marT="17780" marB="17780" anchor="ctr"/>
                </a:tc>
                <a:tc>
                  <a:txBody>
                    <a:bodyPr/>
                    <a:lstStyle/>
                    <a:p>
                      <a:pPr marL="90170" marR="0" indent="0" algn="ctr">
                        <a:lnSpc>
                          <a:spcPct val="115000"/>
                        </a:lnSpc>
                        <a:spcBef>
                          <a:spcPts val="300"/>
                        </a:spcBef>
                        <a:spcAft>
                          <a:spcPts val="300"/>
                        </a:spcAft>
                      </a:pPr>
                      <a:r>
                        <a:rPr lang="mn-MN" sz="800" kern="100">
                          <a:effectLst/>
                          <a:latin typeface="Times New Roman" panose="02020603050405020304" pitchFamily="18" charset="0"/>
                          <a:ea typeface="휴먼명조"/>
                          <a:cs typeface="Gulim" panose="020B0600000101010101" pitchFamily="34" charset="-127"/>
                        </a:rPr>
                        <a:t>Аюултай эд, зүйлс тээвэрлэж буй тээврийн хэрэгсэлд тавих хяналт</a:t>
                      </a:r>
                      <a:endParaRPr lang="en-US" sz="700" kern="100">
                        <a:effectLst/>
                        <a:latin typeface="Times New Roman" panose="02020603050405020304" pitchFamily="18" charset="0"/>
                        <a:ea typeface="휴먼명조"/>
                        <a:cs typeface="Gulim" panose="020B0600000101010101" pitchFamily="34" charset="-127"/>
                      </a:endParaRPr>
                    </a:p>
                  </a:txBody>
                  <a:tcPr marL="17780" marR="17780" marT="17780" marB="17780" anchor="ctr"/>
                </a:tc>
                <a:tc>
                  <a:txBody>
                    <a:bodyPr/>
                    <a:lstStyle/>
                    <a:p>
                      <a:pPr marL="0" marR="0" algn="ctr" fontAlgn="base">
                        <a:lnSpc>
                          <a:spcPct val="115000"/>
                        </a:lnSpc>
                        <a:spcBef>
                          <a:spcPts val="0"/>
                        </a:spcBef>
                        <a:spcAft>
                          <a:spcPts val="0"/>
                        </a:spcAft>
                      </a:pPr>
                      <a:r>
                        <a:rPr lang="mn-MN" sz="800" kern="1200" dirty="0">
                          <a:solidFill>
                            <a:srgbClr val="000000"/>
                          </a:solidFill>
                          <a:effectLst/>
                          <a:latin typeface="Times New Roman" panose="02020603050405020304" pitchFamily="18" charset="0"/>
                          <a:ea typeface="나눔고딕 ExtraBold" panose="020B0604020202020204" charset="-127"/>
                          <a:cs typeface="Gulim" panose="020B0600000101010101" pitchFamily="34" charset="-127"/>
                        </a:rPr>
                        <a:t>Аюултай эд, зүйлс тээвэрлэж буй тээврийн хэрэгсэлд тавих хяналт</a:t>
                      </a:r>
                      <a:endParaRPr lang="en-US" sz="900" dirty="0">
                        <a:effectLst/>
                        <a:latin typeface="Malgun Gothic" panose="020B0503020000020004" pitchFamily="34" charset="-127"/>
                        <a:ea typeface="Malgun Gothic" panose="020B0503020000020004" pitchFamily="34" charset="-127"/>
                        <a:cs typeface="Gulim" panose="020B0600000101010101" pitchFamily="34" charset="-127"/>
                      </a:endParaRPr>
                    </a:p>
                  </a:txBody>
                  <a:tcPr marL="17780" marR="17780" marT="17780" marB="17780" anchor="ctr"/>
                </a:tc>
                <a:tc>
                  <a:txBody>
                    <a:bodyPr/>
                    <a:lstStyle/>
                    <a:p>
                      <a:pPr marL="0" marR="0" algn="ctr" fontAlgn="base">
                        <a:lnSpc>
                          <a:spcPct val="115000"/>
                        </a:lnSpc>
                        <a:spcBef>
                          <a:spcPts val="0"/>
                        </a:spcBef>
                        <a:spcAft>
                          <a:spcPts val="0"/>
                        </a:spcAft>
                      </a:pPr>
                      <a:r>
                        <a:rPr lang="mn-MN" sz="800" kern="1200">
                          <a:solidFill>
                            <a:srgbClr val="000000"/>
                          </a:solidFill>
                          <a:effectLst/>
                          <a:latin typeface="Times New Roman" panose="02020603050405020304" pitchFamily="18" charset="0"/>
                          <a:ea typeface="나눔고딕 ExtraBold" panose="020B0604020202020204" charset="-127"/>
                          <a:cs typeface="Gulim" panose="020B0600000101010101" pitchFamily="34" charset="-127"/>
                        </a:rPr>
                        <a:t>Шинэ үйлчилгээ</a:t>
                      </a:r>
                      <a:endParaRPr lang="en-US" sz="900">
                        <a:effectLst/>
                        <a:latin typeface="Malgun Gothic" panose="020B0503020000020004" pitchFamily="34" charset="-127"/>
                        <a:ea typeface="Malgun Gothic" panose="020B0503020000020004" pitchFamily="34" charset="-127"/>
                        <a:cs typeface="Gulim" panose="020B0600000101010101" pitchFamily="34" charset="-127"/>
                      </a:endParaRPr>
                    </a:p>
                  </a:txBody>
                  <a:tcPr marL="17780" marR="17780" marT="17780" marB="17780"/>
                </a:tc>
                <a:extLst>
                  <a:ext uri="{0D108BD9-81ED-4DB2-BD59-A6C34878D82A}">
                    <a16:rowId xmlns:a16="http://schemas.microsoft.com/office/drawing/2014/main" val="10017"/>
                  </a:ext>
                </a:extLst>
              </a:tr>
              <a:tr h="233245">
                <a:tc rowSpan="3" gridSpan="2">
                  <a:txBody>
                    <a:bodyPr/>
                    <a:lstStyle/>
                    <a:p>
                      <a:pPr marL="0" marR="0" algn="ctr" latinLnBrk="1">
                        <a:lnSpc>
                          <a:spcPct val="115000"/>
                        </a:lnSpc>
                        <a:spcBef>
                          <a:spcPts val="0"/>
                        </a:spcBef>
                        <a:spcAft>
                          <a:spcPts val="0"/>
                        </a:spcAft>
                      </a:pPr>
                      <a:r>
                        <a:rPr lang="mn-MN" sz="800" kern="1200">
                          <a:solidFill>
                            <a:srgbClr val="000000"/>
                          </a:solidFill>
                          <a:effectLst/>
                          <a:latin typeface="Times New Roman" panose="02020603050405020304" pitchFamily="18" charset="0"/>
                          <a:ea typeface="나눔고딕 ExtraBold" panose="020B0604020202020204" charset="-127"/>
                          <a:cs typeface="Gulim" panose="020B0600000101010101" pitchFamily="34" charset="-127"/>
                        </a:rPr>
                        <a:t>Монгол орны онцлог нөхцөл байдалд зориулсан үйлчилгээ </a:t>
                      </a:r>
                      <a:endParaRPr lang="en-US" sz="900">
                        <a:effectLst/>
                        <a:latin typeface="Malgun Gothic" panose="020B0503020000020004" pitchFamily="34" charset="-127"/>
                        <a:ea typeface="Malgun Gothic" panose="020B0503020000020004" pitchFamily="34" charset="-127"/>
                        <a:cs typeface="Gulim" panose="020B0600000101010101" pitchFamily="34" charset="-127"/>
                      </a:endParaRPr>
                    </a:p>
                  </a:txBody>
                  <a:tcPr marL="17780" marR="17780" marT="17780" marB="17780" anchor="ctr"/>
                </a:tc>
                <a:tc rowSpan="3" hMerge="1">
                  <a:txBody>
                    <a:bodyPr/>
                    <a:lstStyle/>
                    <a:p>
                      <a:endParaRPr lang="en-US"/>
                    </a:p>
                  </a:txBody>
                  <a:tcPr/>
                </a:tc>
                <a:tc>
                  <a:txBody>
                    <a:bodyPr/>
                    <a:lstStyle/>
                    <a:p>
                      <a:pPr marL="0" marR="0" algn="ctr" fontAlgn="base">
                        <a:lnSpc>
                          <a:spcPct val="115000"/>
                        </a:lnSpc>
                        <a:spcBef>
                          <a:spcPts val="0"/>
                        </a:spcBef>
                        <a:spcAft>
                          <a:spcPts val="0"/>
                        </a:spcAft>
                      </a:pPr>
                      <a:r>
                        <a:rPr lang="mn-MN" sz="800" kern="1200" dirty="0">
                          <a:solidFill>
                            <a:srgbClr val="000000"/>
                          </a:solidFill>
                          <a:effectLst/>
                          <a:latin typeface="Times New Roman" panose="02020603050405020304" pitchFamily="18" charset="0"/>
                          <a:ea typeface="나눔고딕 ExtraBold" panose="020B0604020202020204" charset="-127"/>
                          <a:cs typeface="Gulim" panose="020B0600000101010101" pitchFamily="34" charset="-127"/>
                        </a:rPr>
                        <a:t>Авто зогсоолын мэдээлэл</a:t>
                      </a:r>
                      <a:endParaRPr lang="en-US" sz="900" dirty="0">
                        <a:effectLst/>
                        <a:latin typeface="Malgun Gothic" panose="020B0503020000020004" pitchFamily="34" charset="-127"/>
                        <a:ea typeface="Malgun Gothic" panose="020B0503020000020004" pitchFamily="34" charset="-127"/>
                        <a:cs typeface="Gulim" panose="020B0600000101010101" pitchFamily="34" charset="-127"/>
                      </a:endParaRPr>
                    </a:p>
                  </a:txBody>
                  <a:tcPr marL="17780" marR="17780" marT="17780" marB="17780" anchor="ctr"/>
                </a:tc>
                <a:tc>
                  <a:txBody>
                    <a:bodyPr/>
                    <a:lstStyle/>
                    <a:p>
                      <a:pPr marL="0" marR="0" algn="ctr" fontAlgn="base">
                        <a:lnSpc>
                          <a:spcPct val="115000"/>
                        </a:lnSpc>
                        <a:spcBef>
                          <a:spcPts val="0"/>
                        </a:spcBef>
                        <a:spcAft>
                          <a:spcPts val="0"/>
                        </a:spcAft>
                      </a:pPr>
                      <a:r>
                        <a:rPr lang="mn-MN" sz="800" kern="1200">
                          <a:solidFill>
                            <a:srgbClr val="000000"/>
                          </a:solidFill>
                          <a:effectLst/>
                          <a:latin typeface="Times New Roman" panose="02020603050405020304" pitchFamily="18" charset="0"/>
                          <a:ea typeface="나눔고딕 ExtraBold" panose="020B0604020202020204" charset="-127"/>
                          <a:cs typeface="Gulim" panose="020B0600000101010101" pitchFamily="34" charset="-127"/>
                        </a:rPr>
                        <a:t>Шинэ үйлчилгээ</a:t>
                      </a:r>
                      <a:endParaRPr lang="en-US" sz="900">
                        <a:effectLst/>
                        <a:latin typeface="Malgun Gothic" panose="020B0503020000020004" pitchFamily="34" charset="-127"/>
                        <a:ea typeface="Malgun Gothic" panose="020B0503020000020004" pitchFamily="34" charset="-127"/>
                        <a:cs typeface="Gulim" panose="020B0600000101010101" pitchFamily="34" charset="-127"/>
                      </a:endParaRPr>
                    </a:p>
                  </a:txBody>
                  <a:tcPr marL="17780" marR="17780" marT="17780" marB="17780"/>
                </a:tc>
                <a:extLst>
                  <a:ext uri="{0D108BD9-81ED-4DB2-BD59-A6C34878D82A}">
                    <a16:rowId xmlns:a16="http://schemas.microsoft.com/office/drawing/2014/main" val="10018"/>
                  </a:ext>
                </a:extLst>
              </a:tr>
              <a:tr h="233245">
                <a:tc gridSpan="2" vMerge="1">
                  <a:txBody>
                    <a:bodyPr/>
                    <a:lstStyle/>
                    <a:p>
                      <a:endParaRPr lang="en-US"/>
                    </a:p>
                  </a:txBody>
                  <a:tcPr/>
                </a:tc>
                <a:tc hMerge="1" vMerge="1">
                  <a:txBody>
                    <a:bodyPr/>
                    <a:lstStyle/>
                    <a:p>
                      <a:endParaRPr lang="en-US"/>
                    </a:p>
                  </a:txBody>
                  <a:tcPr/>
                </a:tc>
                <a:tc>
                  <a:txBody>
                    <a:bodyPr/>
                    <a:lstStyle/>
                    <a:p>
                      <a:pPr marL="0" marR="0" algn="ctr">
                        <a:lnSpc>
                          <a:spcPct val="115000"/>
                        </a:lnSpc>
                      </a:pPr>
                      <a:r>
                        <a:rPr lang="en-US" sz="800" kern="1200" dirty="0" err="1">
                          <a:solidFill>
                            <a:srgbClr val="000000"/>
                          </a:solidFill>
                          <a:effectLst/>
                          <a:latin typeface="Times New Roman" panose="02020603050405020304" pitchFamily="18" charset="0"/>
                          <a:ea typeface="나눔고딕 ExtraBold" panose="020B0604020202020204" charset="-127"/>
                          <a:cs typeface="Times New Roman" panose="02020603050405020304" pitchFamily="18" charset="0"/>
                        </a:rPr>
                        <a:t>Хуучин</a:t>
                      </a:r>
                      <a:r>
                        <a:rPr lang="en-US" sz="800" kern="1200" dirty="0">
                          <a:solidFill>
                            <a:srgbClr val="000000"/>
                          </a:solidFill>
                          <a:effectLst/>
                          <a:latin typeface="Times New Roman" panose="02020603050405020304" pitchFamily="18" charset="0"/>
                          <a:ea typeface="나눔고딕 ExtraBold" panose="020B0604020202020204" charset="-127"/>
                          <a:cs typeface="Times New Roman" panose="02020603050405020304" pitchFamily="18" charset="0"/>
                        </a:rPr>
                        <a:t> </a:t>
                      </a:r>
                      <a:r>
                        <a:rPr lang="en-US" sz="800" kern="1200" dirty="0" err="1">
                          <a:solidFill>
                            <a:srgbClr val="000000"/>
                          </a:solidFill>
                          <a:effectLst/>
                          <a:latin typeface="Times New Roman" panose="02020603050405020304" pitchFamily="18" charset="0"/>
                          <a:ea typeface="나눔고딕 ExtraBold" panose="020B0604020202020204" charset="-127"/>
                          <a:cs typeface="Times New Roman" panose="02020603050405020304" pitchFamily="18" charset="0"/>
                        </a:rPr>
                        <a:t>дизель</a:t>
                      </a:r>
                      <a:r>
                        <a:rPr lang="en-US" sz="800" kern="1200" dirty="0">
                          <a:solidFill>
                            <a:srgbClr val="000000"/>
                          </a:solidFill>
                          <a:effectLst/>
                          <a:latin typeface="Times New Roman" panose="02020603050405020304" pitchFamily="18" charset="0"/>
                          <a:ea typeface="나눔고딕 ExtraBold" panose="020B0604020202020204" charset="-127"/>
                          <a:cs typeface="Times New Roman" panose="02020603050405020304" pitchFamily="18" charset="0"/>
                        </a:rPr>
                        <a:t> </a:t>
                      </a:r>
                      <a:r>
                        <a:rPr lang="en-US" sz="800" kern="1200" dirty="0" err="1">
                          <a:solidFill>
                            <a:srgbClr val="000000"/>
                          </a:solidFill>
                          <a:effectLst/>
                          <a:latin typeface="Times New Roman" panose="02020603050405020304" pitchFamily="18" charset="0"/>
                          <a:ea typeface="나눔고딕 ExtraBold" panose="020B0604020202020204" charset="-127"/>
                          <a:cs typeface="Times New Roman" panose="02020603050405020304" pitchFamily="18" charset="0"/>
                        </a:rPr>
                        <a:t>тээврийн</a:t>
                      </a:r>
                      <a:r>
                        <a:rPr lang="en-US" sz="800" kern="1200" dirty="0">
                          <a:solidFill>
                            <a:srgbClr val="000000"/>
                          </a:solidFill>
                          <a:effectLst/>
                          <a:latin typeface="Times New Roman" panose="02020603050405020304" pitchFamily="18" charset="0"/>
                          <a:ea typeface="나눔고딕 ExtraBold" panose="020B0604020202020204" charset="-127"/>
                          <a:cs typeface="Times New Roman" panose="02020603050405020304" pitchFamily="18" charset="0"/>
                        </a:rPr>
                        <a:t> </a:t>
                      </a:r>
                      <a:r>
                        <a:rPr lang="en-US" sz="800" kern="1200" dirty="0" err="1">
                          <a:solidFill>
                            <a:srgbClr val="000000"/>
                          </a:solidFill>
                          <a:effectLst/>
                          <a:latin typeface="Times New Roman" panose="02020603050405020304" pitchFamily="18" charset="0"/>
                          <a:ea typeface="나눔고딕 ExtraBold" panose="020B0604020202020204" charset="-127"/>
                          <a:cs typeface="Times New Roman" panose="02020603050405020304" pitchFamily="18" charset="0"/>
                        </a:rPr>
                        <a:t>хэрэгслийг</a:t>
                      </a:r>
                      <a:r>
                        <a:rPr lang="en-US" sz="800" kern="1200" dirty="0">
                          <a:solidFill>
                            <a:srgbClr val="000000"/>
                          </a:solidFill>
                          <a:effectLst/>
                          <a:latin typeface="Times New Roman" panose="02020603050405020304" pitchFamily="18" charset="0"/>
                          <a:ea typeface="나눔고딕 ExtraBold" panose="020B0604020202020204" charset="-127"/>
                          <a:cs typeface="Times New Roman" panose="02020603050405020304" pitchFamily="18" charset="0"/>
                        </a:rPr>
                        <a:t> </a:t>
                      </a:r>
                      <a:r>
                        <a:rPr lang="en-US" sz="800" kern="1200" dirty="0" err="1">
                          <a:solidFill>
                            <a:srgbClr val="000000"/>
                          </a:solidFill>
                          <a:effectLst/>
                          <a:latin typeface="Times New Roman" panose="02020603050405020304" pitchFamily="18" charset="0"/>
                          <a:ea typeface="나눔고딕 ExtraBold" panose="020B0604020202020204" charset="-127"/>
                          <a:cs typeface="Times New Roman" panose="02020603050405020304" pitchFamily="18" charset="0"/>
                        </a:rPr>
                        <a:t>хянах</a:t>
                      </a:r>
                      <a:r>
                        <a:rPr lang="en-US" sz="800" kern="1200" dirty="0">
                          <a:solidFill>
                            <a:srgbClr val="000000"/>
                          </a:solidFill>
                          <a:effectLst/>
                          <a:latin typeface="Times New Roman" panose="02020603050405020304" pitchFamily="18" charset="0"/>
                          <a:ea typeface="나눔고딕 ExtraBold" panose="020B0604020202020204" charset="-127"/>
                          <a:cs typeface="Times New Roman" panose="02020603050405020304" pitchFamily="18" charset="0"/>
                        </a:rPr>
                        <a:t> </a:t>
                      </a:r>
                      <a:r>
                        <a:rPr lang="en-US" sz="800" kern="1200" dirty="0" err="1">
                          <a:solidFill>
                            <a:srgbClr val="000000"/>
                          </a:solidFill>
                          <a:effectLst/>
                          <a:latin typeface="Times New Roman" panose="02020603050405020304" pitchFamily="18" charset="0"/>
                          <a:ea typeface="나눔고딕 ExtraBold" panose="020B0604020202020204" charset="-127"/>
                          <a:cs typeface="Times New Roman" panose="02020603050405020304" pitchFamily="18" charset="0"/>
                        </a:rPr>
                        <a:t>хяналт</a:t>
                      </a:r>
                      <a:endParaRPr lang="en-US" sz="900" dirty="0">
                        <a:effectLst/>
                        <a:latin typeface="Times New Roman" panose="02020603050405020304" pitchFamily="18" charset="0"/>
                        <a:ea typeface="Malgun Gothic" panose="020B0503020000020004" pitchFamily="34" charset="-127"/>
                        <a:cs typeface="Gulim" panose="020B0600000101010101" pitchFamily="34" charset="-127"/>
                      </a:endParaRPr>
                    </a:p>
                  </a:txBody>
                  <a:tcPr marL="17780" marR="17780" marT="17780" marB="17780" anchor="ctr"/>
                </a:tc>
                <a:tc>
                  <a:txBody>
                    <a:bodyPr/>
                    <a:lstStyle/>
                    <a:p>
                      <a:pPr marL="0" marR="0" algn="ctr">
                        <a:lnSpc>
                          <a:spcPct val="115000"/>
                        </a:lnSpc>
                      </a:pPr>
                      <a:r>
                        <a:rPr lang="mn-MN" sz="800" kern="1200">
                          <a:solidFill>
                            <a:srgbClr val="000000"/>
                          </a:solidFill>
                          <a:effectLst/>
                          <a:latin typeface="Times New Roman" panose="02020603050405020304" pitchFamily="18" charset="0"/>
                          <a:ea typeface="나눔고딕 ExtraBold" panose="020B0604020202020204" charset="-127"/>
                          <a:cs typeface="Times New Roman" panose="02020603050405020304" pitchFamily="18" charset="0"/>
                        </a:rPr>
                        <a:t>Шинэ үйлчилгээ</a:t>
                      </a:r>
                      <a:endParaRPr lang="en-US" sz="900">
                        <a:effectLst/>
                        <a:latin typeface="Times New Roman" panose="02020603050405020304" pitchFamily="18" charset="0"/>
                        <a:ea typeface="Malgun Gothic" panose="020B0503020000020004" pitchFamily="34" charset="-127"/>
                        <a:cs typeface="Gulim" panose="020B0600000101010101" pitchFamily="34" charset="-127"/>
                      </a:endParaRPr>
                    </a:p>
                  </a:txBody>
                  <a:tcPr marL="17780" marR="17780" marT="17780" marB="17780"/>
                </a:tc>
                <a:extLst>
                  <a:ext uri="{0D108BD9-81ED-4DB2-BD59-A6C34878D82A}">
                    <a16:rowId xmlns:a16="http://schemas.microsoft.com/office/drawing/2014/main" val="10019"/>
                  </a:ext>
                </a:extLst>
              </a:tr>
              <a:tr h="0">
                <a:tc gridSpan="2" vMerge="1">
                  <a:txBody>
                    <a:bodyPr/>
                    <a:lstStyle/>
                    <a:p>
                      <a:endParaRPr lang="en-US"/>
                    </a:p>
                  </a:txBody>
                  <a:tcPr/>
                </a:tc>
                <a:tc hMerge="1" vMerge="1">
                  <a:txBody>
                    <a:bodyPr/>
                    <a:lstStyle/>
                    <a:p>
                      <a:endParaRPr lang="en-US"/>
                    </a:p>
                  </a:txBody>
                  <a:tcPr/>
                </a:tc>
                <a:tc>
                  <a:txBody>
                    <a:bodyPr/>
                    <a:lstStyle/>
                    <a:p>
                      <a:pPr marL="0" marR="0" algn="ctr">
                        <a:lnSpc>
                          <a:spcPct val="115000"/>
                        </a:lnSpc>
                      </a:pPr>
                      <a:r>
                        <a:rPr lang="mn-MN" sz="800" kern="1200" dirty="0">
                          <a:solidFill>
                            <a:srgbClr val="000000"/>
                          </a:solidFill>
                          <a:effectLst/>
                          <a:latin typeface="Times New Roman" panose="02020603050405020304" pitchFamily="18" charset="0"/>
                          <a:ea typeface="나눔고딕 ExtraBold" panose="020B0604020202020204" charset="-127"/>
                          <a:cs typeface="Times New Roman" panose="02020603050405020304" pitchFamily="18" charset="0"/>
                        </a:rPr>
                        <a:t>Нийтийн унадаг дугуйг дэмжих</a:t>
                      </a:r>
                      <a:endParaRPr lang="en-US" sz="900" dirty="0">
                        <a:effectLst/>
                        <a:latin typeface="Times New Roman" panose="02020603050405020304" pitchFamily="18" charset="0"/>
                        <a:ea typeface="Malgun Gothic" panose="020B0503020000020004" pitchFamily="34" charset="-127"/>
                        <a:cs typeface="Gulim" panose="020B0600000101010101" pitchFamily="34" charset="-127"/>
                      </a:endParaRPr>
                    </a:p>
                  </a:txBody>
                  <a:tcPr marL="17780" marR="17780" marT="17780" marB="17780" anchor="ctr"/>
                </a:tc>
                <a:tc>
                  <a:txBody>
                    <a:bodyPr/>
                    <a:lstStyle/>
                    <a:p>
                      <a:pPr marL="0" marR="0" algn="ctr">
                        <a:lnSpc>
                          <a:spcPct val="115000"/>
                        </a:lnSpc>
                      </a:pPr>
                      <a:r>
                        <a:rPr lang="mn-MN" sz="800" kern="1200" dirty="0">
                          <a:solidFill>
                            <a:srgbClr val="000000"/>
                          </a:solidFill>
                          <a:effectLst/>
                          <a:latin typeface="Times New Roman" panose="02020603050405020304" pitchFamily="18" charset="0"/>
                          <a:ea typeface="나눔고딕 ExtraBold" panose="020B0604020202020204" charset="-127"/>
                          <a:cs typeface="Times New Roman" panose="02020603050405020304" pitchFamily="18" charset="0"/>
                        </a:rPr>
                        <a:t>Шинэ үйлчилгээ</a:t>
                      </a:r>
                      <a:endParaRPr lang="en-US" sz="900" dirty="0">
                        <a:effectLst/>
                        <a:latin typeface="Times New Roman" panose="02020603050405020304" pitchFamily="18" charset="0"/>
                        <a:ea typeface="Malgun Gothic" panose="020B0503020000020004" pitchFamily="34" charset="-127"/>
                        <a:cs typeface="Gulim" panose="020B0600000101010101" pitchFamily="34" charset="-127"/>
                      </a:endParaRPr>
                    </a:p>
                  </a:txBody>
                  <a:tcPr marL="17780" marR="17780" marT="17780" marB="17780"/>
                </a:tc>
                <a:extLst>
                  <a:ext uri="{0D108BD9-81ED-4DB2-BD59-A6C34878D82A}">
                    <a16:rowId xmlns:a16="http://schemas.microsoft.com/office/drawing/2014/main" val="10020"/>
                  </a:ext>
                </a:extLst>
              </a:tr>
            </a:tbl>
          </a:graphicData>
        </a:graphic>
      </p:graphicFrame>
      <p:sp>
        <p:nvSpPr>
          <p:cNvPr id="15" name="직사각형 14"/>
          <p:cNvSpPr/>
          <p:nvPr/>
        </p:nvSpPr>
        <p:spPr>
          <a:xfrm>
            <a:off x="3671317" y="1371600"/>
            <a:ext cx="2628875" cy="5324475"/>
          </a:xfrm>
          <a:prstGeom prst="rect">
            <a:avLst/>
          </a:prstGeom>
          <a:noFill/>
          <a:ln>
            <a:solidFill>
              <a:srgbClr val="FF993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a:latin typeface="Arial" panose="020B0604020202020204" pitchFamily="34" charset="0"/>
              <a:cs typeface="Arial" panose="020B0604020202020204" pitchFamily="34" charset="0"/>
            </a:endParaRPr>
          </a:p>
        </p:txBody>
      </p:sp>
      <p:sp>
        <p:nvSpPr>
          <p:cNvPr id="16" name="슬라이드 번호 개체 틀 2"/>
          <p:cNvSpPr txBox="1">
            <a:spLocks/>
          </p:cNvSpPr>
          <p:nvPr/>
        </p:nvSpPr>
        <p:spPr>
          <a:xfrm>
            <a:off x="8748464" y="6597352"/>
            <a:ext cx="360040" cy="241086"/>
          </a:xfrm>
          <a:prstGeom prst="rect">
            <a:avLst/>
          </a:prstGeom>
        </p:spPr>
        <p:txBody>
          <a:bodyPr/>
          <a:lstStyle>
            <a:defPPr>
              <a:defRPr lang="ko-KR"/>
            </a:defPPr>
            <a:lvl1pPr marL="0" algn="l" defTabSz="914400" rtl="0" eaLnBrk="1" latinLnBrk="1" hangingPunct="1">
              <a:defRPr sz="1800" kern="1200">
                <a:solidFill>
                  <a:schemeClr val="tx1"/>
                </a:solidFill>
                <a:latin typeface="+mn-lt"/>
                <a:ea typeface="+mn-ea"/>
                <a:cs typeface="+mn-cs"/>
              </a:defRPr>
            </a:lvl1pPr>
            <a:lvl2pPr marL="457200" algn="l" defTabSz="914400" rtl="0" eaLnBrk="1" latinLnBrk="1" hangingPunct="1">
              <a:defRPr sz="1800" kern="1200">
                <a:solidFill>
                  <a:schemeClr val="tx1"/>
                </a:solidFill>
                <a:latin typeface="+mn-lt"/>
                <a:ea typeface="+mn-ea"/>
                <a:cs typeface="+mn-cs"/>
              </a:defRPr>
            </a:lvl2pPr>
            <a:lvl3pPr marL="914400" algn="l" defTabSz="914400" rtl="0" eaLnBrk="1" latinLnBrk="1" hangingPunct="1">
              <a:defRPr sz="1800" kern="1200">
                <a:solidFill>
                  <a:schemeClr val="tx1"/>
                </a:solidFill>
                <a:latin typeface="+mn-lt"/>
                <a:ea typeface="+mn-ea"/>
                <a:cs typeface="+mn-cs"/>
              </a:defRPr>
            </a:lvl3pPr>
            <a:lvl4pPr marL="1371600" algn="l" defTabSz="914400" rtl="0" eaLnBrk="1" latinLnBrk="1" hangingPunct="1">
              <a:defRPr sz="1800" kern="1200">
                <a:solidFill>
                  <a:schemeClr val="tx1"/>
                </a:solidFill>
                <a:latin typeface="+mn-lt"/>
                <a:ea typeface="+mn-ea"/>
                <a:cs typeface="+mn-cs"/>
              </a:defRPr>
            </a:lvl4pPr>
            <a:lvl5pPr marL="1828800" algn="l" defTabSz="914400" rtl="0" eaLnBrk="1" latinLnBrk="1" hangingPunct="1">
              <a:defRPr sz="1800" kern="1200">
                <a:solidFill>
                  <a:schemeClr val="tx1"/>
                </a:solidFill>
                <a:latin typeface="+mn-lt"/>
                <a:ea typeface="+mn-ea"/>
                <a:cs typeface="+mn-cs"/>
              </a:defRPr>
            </a:lvl5pPr>
            <a:lvl6pPr marL="2286000" algn="l" defTabSz="914400" rtl="0" eaLnBrk="1" latinLnBrk="1" hangingPunct="1">
              <a:defRPr sz="1800" kern="1200">
                <a:solidFill>
                  <a:schemeClr val="tx1"/>
                </a:solidFill>
                <a:latin typeface="+mn-lt"/>
                <a:ea typeface="+mn-ea"/>
                <a:cs typeface="+mn-cs"/>
              </a:defRPr>
            </a:lvl6pPr>
            <a:lvl7pPr marL="2743200" algn="l" defTabSz="914400" rtl="0" eaLnBrk="1" latinLnBrk="1" hangingPunct="1">
              <a:defRPr sz="1800" kern="1200">
                <a:solidFill>
                  <a:schemeClr val="tx1"/>
                </a:solidFill>
                <a:latin typeface="+mn-lt"/>
                <a:ea typeface="+mn-ea"/>
                <a:cs typeface="+mn-cs"/>
              </a:defRPr>
            </a:lvl7pPr>
            <a:lvl8pPr marL="3200400" algn="l" defTabSz="914400" rtl="0" eaLnBrk="1" latinLnBrk="1" hangingPunct="1">
              <a:defRPr sz="1800" kern="1200">
                <a:solidFill>
                  <a:schemeClr val="tx1"/>
                </a:solidFill>
                <a:latin typeface="+mn-lt"/>
                <a:ea typeface="+mn-ea"/>
                <a:cs typeface="+mn-cs"/>
              </a:defRPr>
            </a:lvl8pPr>
            <a:lvl9pPr marL="3657600" algn="l" defTabSz="914400" rtl="0" eaLnBrk="1" latinLnBrk="1" hangingPunct="1">
              <a:defRPr sz="1800" kern="1200">
                <a:solidFill>
                  <a:schemeClr val="tx1"/>
                </a:solidFill>
                <a:latin typeface="+mn-lt"/>
                <a:ea typeface="+mn-ea"/>
                <a:cs typeface="+mn-cs"/>
              </a:defRPr>
            </a:lvl9pPr>
          </a:lstStyle>
          <a:p>
            <a:pPr algn="r"/>
            <a:r>
              <a:rPr lang="de-DE" sz="1000" dirty="0">
                <a:latin typeface="Arial" panose="020B0604020202020204" pitchFamily="34" charset="0"/>
                <a:ea typeface="나눔고딕 ExtraBold" panose="020D0904000000000000" pitchFamily="50" charset="-127"/>
                <a:cs typeface="Arial" panose="020B0604020202020204" pitchFamily="34" charset="0"/>
              </a:rPr>
              <a:t>22</a:t>
            </a:r>
          </a:p>
        </p:txBody>
      </p:sp>
    </p:spTree>
    <p:extLst>
      <p:ext uri="{BB962C8B-B14F-4D97-AF65-F5344CB8AC3E}">
        <p14:creationId xmlns:p14="http://schemas.microsoft.com/office/powerpoint/2010/main" val="2778930281"/>
      </p:ext>
    </p:extLst>
  </p:cSld>
  <p:clrMapOvr>
    <a:masterClrMapping/>
  </p:clrMapOvr>
  <p:transition>
    <p:fade/>
  </p:transition>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8" name="Group 205"/>
          <p:cNvGrpSpPr>
            <a:grpSpLocks/>
          </p:cNvGrpSpPr>
          <p:nvPr/>
        </p:nvGrpSpPr>
        <p:grpSpPr bwMode="auto">
          <a:xfrm>
            <a:off x="4759622" y="2005156"/>
            <a:ext cx="4346538" cy="1399501"/>
            <a:chOff x="516" y="950"/>
            <a:chExt cx="4686" cy="2420"/>
          </a:xfrm>
        </p:grpSpPr>
        <p:sp>
          <p:nvSpPr>
            <p:cNvPr id="20" name="Freeform 5"/>
            <p:cNvSpPr>
              <a:spLocks/>
            </p:cNvSpPr>
            <p:nvPr/>
          </p:nvSpPr>
          <p:spPr bwMode="auto">
            <a:xfrm>
              <a:off x="1180" y="978"/>
              <a:ext cx="178" cy="94"/>
            </a:xfrm>
            <a:custGeom>
              <a:avLst/>
              <a:gdLst>
                <a:gd name="T0" fmla="*/ 92 w 178"/>
                <a:gd name="T1" fmla="*/ 2 h 94"/>
                <a:gd name="T2" fmla="*/ 88 w 178"/>
                <a:gd name="T3" fmla="*/ 2 h 94"/>
                <a:gd name="T4" fmla="*/ 86 w 178"/>
                <a:gd name="T5" fmla="*/ 2 h 94"/>
                <a:gd name="T6" fmla="*/ 84 w 178"/>
                <a:gd name="T7" fmla="*/ 2 h 94"/>
                <a:gd name="T8" fmla="*/ 74 w 178"/>
                <a:gd name="T9" fmla="*/ 16 h 94"/>
                <a:gd name="T10" fmla="*/ 62 w 178"/>
                <a:gd name="T11" fmla="*/ 20 h 94"/>
                <a:gd name="T12" fmla="*/ 56 w 178"/>
                <a:gd name="T13" fmla="*/ 16 h 94"/>
                <a:gd name="T14" fmla="*/ 62 w 178"/>
                <a:gd name="T15" fmla="*/ 8 h 94"/>
                <a:gd name="T16" fmla="*/ 58 w 178"/>
                <a:gd name="T17" fmla="*/ 0 h 94"/>
                <a:gd name="T18" fmla="*/ 58 w 178"/>
                <a:gd name="T19" fmla="*/ 0 h 94"/>
                <a:gd name="T20" fmla="*/ 44 w 178"/>
                <a:gd name="T21" fmla="*/ 4 h 94"/>
                <a:gd name="T22" fmla="*/ 30 w 178"/>
                <a:gd name="T23" fmla="*/ 6 h 94"/>
                <a:gd name="T24" fmla="*/ 28 w 178"/>
                <a:gd name="T25" fmla="*/ 6 h 94"/>
                <a:gd name="T26" fmla="*/ 10 w 178"/>
                <a:gd name="T27" fmla="*/ 8 h 94"/>
                <a:gd name="T28" fmla="*/ 0 w 178"/>
                <a:gd name="T29" fmla="*/ 18 h 94"/>
                <a:gd name="T30" fmla="*/ 2 w 178"/>
                <a:gd name="T31" fmla="*/ 24 h 94"/>
                <a:gd name="T32" fmla="*/ 22 w 178"/>
                <a:gd name="T33" fmla="*/ 30 h 94"/>
                <a:gd name="T34" fmla="*/ 30 w 178"/>
                <a:gd name="T35" fmla="*/ 38 h 94"/>
                <a:gd name="T36" fmla="*/ 30 w 178"/>
                <a:gd name="T37" fmla="*/ 48 h 94"/>
                <a:gd name="T38" fmla="*/ 32 w 178"/>
                <a:gd name="T39" fmla="*/ 50 h 94"/>
                <a:gd name="T40" fmla="*/ 52 w 178"/>
                <a:gd name="T41" fmla="*/ 46 h 94"/>
                <a:gd name="T42" fmla="*/ 70 w 178"/>
                <a:gd name="T43" fmla="*/ 40 h 94"/>
                <a:gd name="T44" fmla="*/ 76 w 178"/>
                <a:gd name="T45" fmla="*/ 42 h 94"/>
                <a:gd name="T46" fmla="*/ 72 w 178"/>
                <a:gd name="T47" fmla="*/ 48 h 94"/>
                <a:gd name="T48" fmla="*/ 46 w 178"/>
                <a:gd name="T49" fmla="*/ 54 h 94"/>
                <a:gd name="T50" fmla="*/ 38 w 178"/>
                <a:gd name="T51" fmla="*/ 64 h 94"/>
                <a:gd name="T52" fmla="*/ 48 w 178"/>
                <a:gd name="T53" fmla="*/ 64 h 94"/>
                <a:gd name="T54" fmla="*/ 58 w 178"/>
                <a:gd name="T55" fmla="*/ 64 h 94"/>
                <a:gd name="T56" fmla="*/ 54 w 178"/>
                <a:gd name="T57" fmla="*/ 68 h 94"/>
                <a:gd name="T58" fmla="*/ 34 w 178"/>
                <a:gd name="T59" fmla="*/ 72 h 94"/>
                <a:gd name="T60" fmla="*/ 32 w 178"/>
                <a:gd name="T61" fmla="*/ 76 h 94"/>
                <a:gd name="T62" fmla="*/ 46 w 178"/>
                <a:gd name="T63" fmla="*/ 84 h 94"/>
                <a:gd name="T64" fmla="*/ 74 w 178"/>
                <a:gd name="T65" fmla="*/ 94 h 94"/>
                <a:gd name="T66" fmla="*/ 78 w 178"/>
                <a:gd name="T67" fmla="*/ 94 h 94"/>
                <a:gd name="T68" fmla="*/ 98 w 178"/>
                <a:gd name="T69" fmla="*/ 84 h 94"/>
                <a:gd name="T70" fmla="*/ 110 w 178"/>
                <a:gd name="T71" fmla="*/ 66 h 94"/>
                <a:gd name="T72" fmla="*/ 128 w 178"/>
                <a:gd name="T73" fmla="*/ 50 h 94"/>
                <a:gd name="T74" fmla="*/ 130 w 178"/>
                <a:gd name="T75" fmla="*/ 50 h 94"/>
                <a:gd name="T76" fmla="*/ 136 w 178"/>
                <a:gd name="T77" fmla="*/ 64 h 94"/>
                <a:gd name="T78" fmla="*/ 142 w 178"/>
                <a:gd name="T79" fmla="*/ 80 h 94"/>
                <a:gd name="T80" fmla="*/ 150 w 178"/>
                <a:gd name="T81" fmla="*/ 82 h 94"/>
                <a:gd name="T82" fmla="*/ 172 w 178"/>
                <a:gd name="T83" fmla="*/ 78 h 94"/>
                <a:gd name="T84" fmla="*/ 176 w 178"/>
                <a:gd name="T85" fmla="*/ 72 h 94"/>
                <a:gd name="T86" fmla="*/ 168 w 178"/>
                <a:gd name="T87" fmla="*/ 68 h 94"/>
                <a:gd name="T88" fmla="*/ 162 w 178"/>
                <a:gd name="T89" fmla="*/ 56 h 94"/>
                <a:gd name="T90" fmla="*/ 140 w 178"/>
                <a:gd name="T91" fmla="*/ 34 h 94"/>
                <a:gd name="T92" fmla="*/ 128 w 178"/>
                <a:gd name="T93" fmla="*/ 28 h 94"/>
                <a:gd name="T94" fmla="*/ 128 w 178"/>
                <a:gd name="T95" fmla="*/ 20 h 94"/>
                <a:gd name="T96" fmla="*/ 126 w 178"/>
                <a:gd name="T97" fmla="*/ 18 h 94"/>
                <a:gd name="T98" fmla="*/ 122 w 178"/>
                <a:gd name="T99" fmla="*/ 20 h 94"/>
                <a:gd name="T100" fmla="*/ 118 w 178"/>
                <a:gd name="T101" fmla="*/ 20 h 94"/>
                <a:gd name="T102" fmla="*/ 114 w 178"/>
                <a:gd name="T103" fmla="*/ 14 h 94"/>
                <a:gd name="T104" fmla="*/ 112 w 178"/>
                <a:gd name="T105" fmla="*/ 4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78" h="94">
                  <a:moveTo>
                    <a:pt x="104" y="0"/>
                  </a:moveTo>
                  <a:lnTo>
                    <a:pt x="104" y="0"/>
                  </a:lnTo>
                  <a:lnTo>
                    <a:pt x="92" y="2"/>
                  </a:lnTo>
                  <a:lnTo>
                    <a:pt x="92" y="2"/>
                  </a:lnTo>
                  <a:lnTo>
                    <a:pt x="88" y="2"/>
                  </a:lnTo>
                  <a:lnTo>
                    <a:pt x="88" y="2"/>
                  </a:lnTo>
                  <a:lnTo>
                    <a:pt x="88" y="2"/>
                  </a:lnTo>
                  <a:lnTo>
                    <a:pt x="88" y="2"/>
                  </a:lnTo>
                  <a:lnTo>
                    <a:pt x="86" y="2"/>
                  </a:lnTo>
                  <a:lnTo>
                    <a:pt x="86" y="2"/>
                  </a:lnTo>
                  <a:lnTo>
                    <a:pt x="84" y="2"/>
                  </a:lnTo>
                  <a:lnTo>
                    <a:pt x="84" y="2"/>
                  </a:lnTo>
                  <a:lnTo>
                    <a:pt x="82" y="6"/>
                  </a:lnTo>
                  <a:lnTo>
                    <a:pt x="82" y="6"/>
                  </a:lnTo>
                  <a:lnTo>
                    <a:pt x="74" y="16"/>
                  </a:lnTo>
                  <a:lnTo>
                    <a:pt x="68" y="20"/>
                  </a:lnTo>
                  <a:lnTo>
                    <a:pt x="62" y="20"/>
                  </a:lnTo>
                  <a:lnTo>
                    <a:pt x="62" y="20"/>
                  </a:lnTo>
                  <a:lnTo>
                    <a:pt x="58" y="20"/>
                  </a:lnTo>
                  <a:lnTo>
                    <a:pt x="56" y="16"/>
                  </a:lnTo>
                  <a:lnTo>
                    <a:pt x="56" y="16"/>
                  </a:lnTo>
                  <a:lnTo>
                    <a:pt x="56" y="14"/>
                  </a:lnTo>
                  <a:lnTo>
                    <a:pt x="58" y="12"/>
                  </a:lnTo>
                  <a:lnTo>
                    <a:pt x="62" y="8"/>
                  </a:lnTo>
                  <a:lnTo>
                    <a:pt x="64" y="4"/>
                  </a:lnTo>
                  <a:lnTo>
                    <a:pt x="62" y="2"/>
                  </a:lnTo>
                  <a:lnTo>
                    <a:pt x="58" y="0"/>
                  </a:lnTo>
                  <a:lnTo>
                    <a:pt x="58" y="0"/>
                  </a:lnTo>
                  <a:lnTo>
                    <a:pt x="58" y="0"/>
                  </a:lnTo>
                  <a:lnTo>
                    <a:pt x="58" y="0"/>
                  </a:lnTo>
                  <a:lnTo>
                    <a:pt x="50" y="2"/>
                  </a:lnTo>
                  <a:lnTo>
                    <a:pt x="44" y="4"/>
                  </a:lnTo>
                  <a:lnTo>
                    <a:pt x="44" y="4"/>
                  </a:lnTo>
                  <a:lnTo>
                    <a:pt x="36" y="4"/>
                  </a:lnTo>
                  <a:lnTo>
                    <a:pt x="30" y="6"/>
                  </a:lnTo>
                  <a:lnTo>
                    <a:pt x="30" y="6"/>
                  </a:lnTo>
                  <a:lnTo>
                    <a:pt x="30" y="6"/>
                  </a:lnTo>
                  <a:lnTo>
                    <a:pt x="30" y="6"/>
                  </a:lnTo>
                  <a:lnTo>
                    <a:pt x="28" y="6"/>
                  </a:lnTo>
                  <a:lnTo>
                    <a:pt x="28" y="6"/>
                  </a:lnTo>
                  <a:lnTo>
                    <a:pt x="20" y="6"/>
                  </a:lnTo>
                  <a:lnTo>
                    <a:pt x="10" y="8"/>
                  </a:lnTo>
                  <a:lnTo>
                    <a:pt x="4" y="10"/>
                  </a:lnTo>
                  <a:lnTo>
                    <a:pt x="2" y="14"/>
                  </a:lnTo>
                  <a:lnTo>
                    <a:pt x="0" y="18"/>
                  </a:lnTo>
                  <a:lnTo>
                    <a:pt x="0" y="18"/>
                  </a:lnTo>
                  <a:lnTo>
                    <a:pt x="0" y="20"/>
                  </a:lnTo>
                  <a:lnTo>
                    <a:pt x="2" y="24"/>
                  </a:lnTo>
                  <a:lnTo>
                    <a:pt x="8" y="26"/>
                  </a:lnTo>
                  <a:lnTo>
                    <a:pt x="22" y="30"/>
                  </a:lnTo>
                  <a:lnTo>
                    <a:pt x="22" y="30"/>
                  </a:lnTo>
                  <a:lnTo>
                    <a:pt x="26" y="32"/>
                  </a:lnTo>
                  <a:lnTo>
                    <a:pt x="28" y="34"/>
                  </a:lnTo>
                  <a:lnTo>
                    <a:pt x="30" y="38"/>
                  </a:lnTo>
                  <a:lnTo>
                    <a:pt x="28" y="44"/>
                  </a:lnTo>
                  <a:lnTo>
                    <a:pt x="28" y="46"/>
                  </a:lnTo>
                  <a:lnTo>
                    <a:pt x="30" y="48"/>
                  </a:lnTo>
                  <a:lnTo>
                    <a:pt x="30" y="48"/>
                  </a:lnTo>
                  <a:lnTo>
                    <a:pt x="30" y="50"/>
                  </a:lnTo>
                  <a:lnTo>
                    <a:pt x="32" y="50"/>
                  </a:lnTo>
                  <a:lnTo>
                    <a:pt x="32" y="50"/>
                  </a:lnTo>
                  <a:lnTo>
                    <a:pt x="42" y="50"/>
                  </a:lnTo>
                  <a:lnTo>
                    <a:pt x="52" y="46"/>
                  </a:lnTo>
                  <a:lnTo>
                    <a:pt x="52" y="46"/>
                  </a:lnTo>
                  <a:lnTo>
                    <a:pt x="62" y="42"/>
                  </a:lnTo>
                  <a:lnTo>
                    <a:pt x="70" y="40"/>
                  </a:lnTo>
                  <a:lnTo>
                    <a:pt x="70" y="40"/>
                  </a:lnTo>
                  <a:lnTo>
                    <a:pt x="76" y="42"/>
                  </a:lnTo>
                  <a:lnTo>
                    <a:pt x="76" y="42"/>
                  </a:lnTo>
                  <a:lnTo>
                    <a:pt x="76" y="44"/>
                  </a:lnTo>
                  <a:lnTo>
                    <a:pt x="76" y="44"/>
                  </a:lnTo>
                  <a:lnTo>
                    <a:pt x="72" y="48"/>
                  </a:lnTo>
                  <a:lnTo>
                    <a:pt x="58" y="50"/>
                  </a:lnTo>
                  <a:lnTo>
                    <a:pt x="58" y="50"/>
                  </a:lnTo>
                  <a:lnTo>
                    <a:pt x="46" y="54"/>
                  </a:lnTo>
                  <a:lnTo>
                    <a:pt x="40" y="58"/>
                  </a:lnTo>
                  <a:lnTo>
                    <a:pt x="38" y="64"/>
                  </a:lnTo>
                  <a:lnTo>
                    <a:pt x="38" y="64"/>
                  </a:lnTo>
                  <a:lnTo>
                    <a:pt x="40" y="64"/>
                  </a:lnTo>
                  <a:lnTo>
                    <a:pt x="40" y="64"/>
                  </a:lnTo>
                  <a:lnTo>
                    <a:pt x="48" y="64"/>
                  </a:lnTo>
                  <a:lnTo>
                    <a:pt x="48" y="64"/>
                  </a:lnTo>
                  <a:lnTo>
                    <a:pt x="58" y="64"/>
                  </a:lnTo>
                  <a:lnTo>
                    <a:pt x="58" y="64"/>
                  </a:lnTo>
                  <a:lnTo>
                    <a:pt x="62" y="64"/>
                  </a:lnTo>
                  <a:lnTo>
                    <a:pt x="62" y="64"/>
                  </a:lnTo>
                  <a:lnTo>
                    <a:pt x="54" y="68"/>
                  </a:lnTo>
                  <a:lnTo>
                    <a:pt x="46" y="68"/>
                  </a:lnTo>
                  <a:lnTo>
                    <a:pt x="38" y="70"/>
                  </a:lnTo>
                  <a:lnTo>
                    <a:pt x="34" y="72"/>
                  </a:lnTo>
                  <a:lnTo>
                    <a:pt x="32" y="74"/>
                  </a:lnTo>
                  <a:lnTo>
                    <a:pt x="32" y="74"/>
                  </a:lnTo>
                  <a:lnTo>
                    <a:pt x="32" y="76"/>
                  </a:lnTo>
                  <a:lnTo>
                    <a:pt x="32" y="78"/>
                  </a:lnTo>
                  <a:lnTo>
                    <a:pt x="36" y="80"/>
                  </a:lnTo>
                  <a:lnTo>
                    <a:pt x="46" y="84"/>
                  </a:lnTo>
                  <a:lnTo>
                    <a:pt x="46" y="84"/>
                  </a:lnTo>
                  <a:lnTo>
                    <a:pt x="60" y="88"/>
                  </a:lnTo>
                  <a:lnTo>
                    <a:pt x="74" y="94"/>
                  </a:lnTo>
                  <a:lnTo>
                    <a:pt x="74" y="94"/>
                  </a:lnTo>
                  <a:lnTo>
                    <a:pt x="78" y="94"/>
                  </a:lnTo>
                  <a:lnTo>
                    <a:pt x="78" y="94"/>
                  </a:lnTo>
                  <a:lnTo>
                    <a:pt x="84" y="94"/>
                  </a:lnTo>
                  <a:lnTo>
                    <a:pt x="90" y="90"/>
                  </a:lnTo>
                  <a:lnTo>
                    <a:pt x="98" y="84"/>
                  </a:lnTo>
                  <a:lnTo>
                    <a:pt x="104" y="74"/>
                  </a:lnTo>
                  <a:lnTo>
                    <a:pt x="110" y="66"/>
                  </a:lnTo>
                  <a:lnTo>
                    <a:pt x="110" y="66"/>
                  </a:lnTo>
                  <a:lnTo>
                    <a:pt x="118" y="56"/>
                  </a:lnTo>
                  <a:lnTo>
                    <a:pt x="122" y="52"/>
                  </a:lnTo>
                  <a:lnTo>
                    <a:pt x="128" y="50"/>
                  </a:lnTo>
                  <a:lnTo>
                    <a:pt x="128" y="50"/>
                  </a:lnTo>
                  <a:lnTo>
                    <a:pt x="130" y="50"/>
                  </a:lnTo>
                  <a:lnTo>
                    <a:pt x="130" y="50"/>
                  </a:lnTo>
                  <a:lnTo>
                    <a:pt x="136" y="52"/>
                  </a:lnTo>
                  <a:lnTo>
                    <a:pt x="136" y="56"/>
                  </a:lnTo>
                  <a:lnTo>
                    <a:pt x="136" y="64"/>
                  </a:lnTo>
                  <a:lnTo>
                    <a:pt x="136" y="64"/>
                  </a:lnTo>
                  <a:lnTo>
                    <a:pt x="140" y="76"/>
                  </a:lnTo>
                  <a:lnTo>
                    <a:pt x="142" y="80"/>
                  </a:lnTo>
                  <a:lnTo>
                    <a:pt x="146" y="82"/>
                  </a:lnTo>
                  <a:lnTo>
                    <a:pt x="146" y="82"/>
                  </a:lnTo>
                  <a:lnTo>
                    <a:pt x="150" y="82"/>
                  </a:lnTo>
                  <a:lnTo>
                    <a:pt x="150" y="82"/>
                  </a:lnTo>
                  <a:lnTo>
                    <a:pt x="166" y="80"/>
                  </a:lnTo>
                  <a:lnTo>
                    <a:pt x="172" y="78"/>
                  </a:lnTo>
                  <a:lnTo>
                    <a:pt x="178" y="76"/>
                  </a:lnTo>
                  <a:lnTo>
                    <a:pt x="178" y="76"/>
                  </a:lnTo>
                  <a:lnTo>
                    <a:pt x="176" y="72"/>
                  </a:lnTo>
                  <a:lnTo>
                    <a:pt x="174" y="72"/>
                  </a:lnTo>
                  <a:lnTo>
                    <a:pt x="168" y="68"/>
                  </a:lnTo>
                  <a:lnTo>
                    <a:pt x="168" y="68"/>
                  </a:lnTo>
                  <a:lnTo>
                    <a:pt x="164" y="62"/>
                  </a:lnTo>
                  <a:lnTo>
                    <a:pt x="162" y="56"/>
                  </a:lnTo>
                  <a:lnTo>
                    <a:pt x="162" y="56"/>
                  </a:lnTo>
                  <a:lnTo>
                    <a:pt x="158" y="50"/>
                  </a:lnTo>
                  <a:lnTo>
                    <a:pt x="152" y="44"/>
                  </a:lnTo>
                  <a:lnTo>
                    <a:pt x="140" y="34"/>
                  </a:lnTo>
                  <a:lnTo>
                    <a:pt x="140" y="34"/>
                  </a:lnTo>
                  <a:lnTo>
                    <a:pt x="134" y="32"/>
                  </a:lnTo>
                  <a:lnTo>
                    <a:pt x="128" y="28"/>
                  </a:lnTo>
                  <a:lnTo>
                    <a:pt x="128" y="28"/>
                  </a:lnTo>
                  <a:lnTo>
                    <a:pt x="128" y="24"/>
                  </a:lnTo>
                  <a:lnTo>
                    <a:pt x="128" y="20"/>
                  </a:lnTo>
                  <a:lnTo>
                    <a:pt x="126" y="18"/>
                  </a:lnTo>
                  <a:lnTo>
                    <a:pt x="126" y="18"/>
                  </a:lnTo>
                  <a:lnTo>
                    <a:pt x="126" y="18"/>
                  </a:lnTo>
                  <a:lnTo>
                    <a:pt x="126" y="18"/>
                  </a:lnTo>
                  <a:lnTo>
                    <a:pt x="122" y="20"/>
                  </a:lnTo>
                  <a:lnTo>
                    <a:pt x="122" y="20"/>
                  </a:lnTo>
                  <a:lnTo>
                    <a:pt x="120" y="20"/>
                  </a:lnTo>
                  <a:lnTo>
                    <a:pt x="120" y="20"/>
                  </a:lnTo>
                  <a:lnTo>
                    <a:pt x="118" y="20"/>
                  </a:lnTo>
                  <a:lnTo>
                    <a:pt x="118" y="20"/>
                  </a:lnTo>
                  <a:lnTo>
                    <a:pt x="114" y="18"/>
                  </a:lnTo>
                  <a:lnTo>
                    <a:pt x="114" y="14"/>
                  </a:lnTo>
                  <a:lnTo>
                    <a:pt x="114" y="10"/>
                  </a:lnTo>
                  <a:lnTo>
                    <a:pt x="112" y="4"/>
                  </a:lnTo>
                  <a:lnTo>
                    <a:pt x="112" y="4"/>
                  </a:lnTo>
                  <a:lnTo>
                    <a:pt x="108" y="2"/>
                  </a:lnTo>
                  <a:lnTo>
                    <a:pt x="104"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21" name="Freeform 6"/>
            <p:cNvSpPr>
              <a:spLocks/>
            </p:cNvSpPr>
            <p:nvPr/>
          </p:nvSpPr>
          <p:spPr bwMode="auto">
            <a:xfrm>
              <a:off x="1180" y="978"/>
              <a:ext cx="178" cy="94"/>
            </a:xfrm>
            <a:custGeom>
              <a:avLst/>
              <a:gdLst>
                <a:gd name="T0" fmla="*/ 92 w 178"/>
                <a:gd name="T1" fmla="*/ 2 h 94"/>
                <a:gd name="T2" fmla="*/ 88 w 178"/>
                <a:gd name="T3" fmla="*/ 2 h 94"/>
                <a:gd name="T4" fmla="*/ 86 w 178"/>
                <a:gd name="T5" fmla="*/ 2 h 94"/>
                <a:gd name="T6" fmla="*/ 84 w 178"/>
                <a:gd name="T7" fmla="*/ 2 h 94"/>
                <a:gd name="T8" fmla="*/ 74 w 178"/>
                <a:gd name="T9" fmla="*/ 16 h 94"/>
                <a:gd name="T10" fmla="*/ 62 w 178"/>
                <a:gd name="T11" fmla="*/ 20 h 94"/>
                <a:gd name="T12" fmla="*/ 56 w 178"/>
                <a:gd name="T13" fmla="*/ 16 h 94"/>
                <a:gd name="T14" fmla="*/ 62 w 178"/>
                <a:gd name="T15" fmla="*/ 8 h 94"/>
                <a:gd name="T16" fmla="*/ 58 w 178"/>
                <a:gd name="T17" fmla="*/ 0 h 94"/>
                <a:gd name="T18" fmla="*/ 58 w 178"/>
                <a:gd name="T19" fmla="*/ 0 h 94"/>
                <a:gd name="T20" fmla="*/ 44 w 178"/>
                <a:gd name="T21" fmla="*/ 4 h 94"/>
                <a:gd name="T22" fmla="*/ 30 w 178"/>
                <a:gd name="T23" fmla="*/ 6 h 94"/>
                <a:gd name="T24" fmla="*/ 28 w 178"/>
                <a:gd name="T25" fmla="*/ 6 h 94"/>
                <a:gd name="T26" fmla="*/ 10 w 178"/>
                <a:gd name="T27" fmla="*/ 8 h 94"/>
                <a:gd name="T28" fmla="*/ 0 w 178"/>
                <a:gd name="T29" fmla="*/ 18 h 94"/>
                <a:gd name="T30" fmla="*/ 2 w 178"/>
                <a:gd name="T31" fmla="*/ 24 h 94"/>
                <a:gd name="T32" fmla="*/ 22 w 178"/>
                <a:gd name="T33" fmla="*/ 30 h 94"/>
                <a:gd name="T34" fmla="*/ 30 w 178"/>
                <a:gd name="T35" fmla="*/ 38 h 94"/>
                <a:gd name="T36" fmla="*/ 30 w 178"/>
                <a:gd name="T37" fmla="*/ 48 h 94"/>
                <a:gd name="T38" fmla="*/ 32 w 178"/>
                <a:gd name="T39" fmla="*/ 50 h 94"/>
                <a:gd name="T40" fmla="*/ 52 w 178"/>
                <a:gd name="T41" fmla="*/ 46 h 94"/>
                <a:gd name="T42" fmla="*/ 70 w 178"/>
                <a:gd name="T43" fmla="*/ 40 h 94"/>
                <a:gd name="T44" fmla="*/ 76 w 178"/>
                <a:gd name="T45" fmla="*/ 42 h 94"/>
                <a:gd name="T46" fmla="*/ 72 w 178"/>
                <a:gd name="T47" fmla="*/ 48 h 94"/>
                <a:gd name="T48" fmla="*/ 46 w 178"/>
                <a:gd name="T49" fmla="*/ 54 h 94"/>
                <a:gd name="T50" fmla="*/ 38 w 178"/>
                <a:gd name="T51" fmla="*/ 64 h 94"/>
                <a:gd name="T52" fmla="*/ 48 w 178"/>
                <a:gd name="T53" fmla="*/ 64 h 94"/>
                <a:gd name="T54" fmla="*/ 58 w 178"/>
                <a:gd name="T55" fmla="*/ 64 h 94"/>
                <a:gd name="T56" fmla="*/ 54 w 178"/>
                <a:gd name="T57" fmla="*/ 68 h 94"/>
                <a:gd name="T58" fmla="*/ 34 w 178"/>
                <a:gd name="T59" fmla="*/ 72 h 94"/>
                <a:gd name="T60" fmla="*/ 32 w 178"/>
                <a:gd name="T61" fmla="*/ 76 h 94"/>
                <a:gd name="T62" fmla="*/ 46 w 178"/>
                <a:gd name="T63" fmla="*/ 84 h 94"/>
                <a:gd name="T64" fmla="*/ 74 w 178"/>
                <a:gd name="T65" fmla="*/ 94 h 94"/>
                <a:gd name="T66" fmla="*/ 78 w 178"/>
                <a:gd name="T67" fmla="*/ 94 h 94"/>
                <a:gd name="T68" fmla="*/ 98 w 178"/>
                <a:gd name="T69" fmla="*/ 84 h 94"/>
                <a:gd name="T70" fmla="*/ 110 w 178"/>
                <a:gd name="T71" fmla="*/ 66 h 94"/>
                <a:gd name="T72" fmla="*/ 128 w 178"/>
                <a:gd name="T73" fmla="*/ 50 h 94"/>
                <a:gd name="T74" fmla="*/ 130 w 178"/>
                <a:gd name="T75" fmla="*/ 50 h 94"/>
                <a:gd name="T76" fmla="*/ 136 w 178"/>
                <a:gd name="T77" fmla="*/ 64 h 94"/>
                <a:gd name="T78" fmla="*/ 142 w 178"/>
                <a:gd name="T79" fmla="*/ 80 h 94"/>
                <a:gd name="T80" fmla="*/ 150 w 178"/>
                <a:gd name="T81" fmla="*/ 82 h 94"/>
                <a:gd name="T82" fmla="*/ 172 w 178"/>
                <a:gd name="T83" fmla="*/ 78 h 94"/>
                <a:gd name="T84" fmla="*/ 176 w 178"/>
                <a:gd name="T85" fmla="*/ 72 h 94"/>
                <a:gd name="T86" fmla="*/ 168 w 178"/>
                <a:gd name="T87" fmla="*/ 68 h 94"/>
                <a:gd name="T88" fmla="*/ 162 w 178"/>
                <a:gd name="T89" fmla="*/ 56 h 94"/>
                <a:gd name="T90" fmla="*/ 140 w 178"/>
                <a:gd name="T91" fmla="*/ 34 h 94"/>
                <a:gd name="T92" fmla="*/ 128 w 178"/>
                <a:gd name="T93" fmla="*/ 28 h 94"/>
                <a:gd name="T94" fmla="*/ 128 w 178"/>
                <a:gd name="T95" fmla="*/ 20 h 94"/>
                <a:gd name="T96" fmla="*/ 126 w 178"/>
                <a:gd name="T97" fmla="*/ 18 h 94"/>
                <a:gd name="T98" fmla="*/ 122 w 178"/>
                <a:gd name="T99" fmla="*/ 20 h 94"/>
                <a:gd name="T100" fmla="*/ 118 w 178"/>
                <a:gd name="T101" fmla="*/ 20 h 94"/>
                <a:gd name="T102" fmla="*/ 114 w 178"/>
                <a:gd name="T103" fmla="*/ 14 h 94"/>
                <a:gd name="T104" fmla="*/ 112 w 178"/>
                <a:gd name="T105" fmla="*/ 4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78" h="94">
                  <a:moveTo>
                    <a:pt x="104" y="0"/>
                  </a:moveTo>
                  <a:lnTo>
                    <a:pt x="104" y="0"/>
                  </a:lnTo>
                  <a:lnTo>
                    <a:pt x="92" y="2"/>
                  </a:lnTo>
                  <a:lnTo>
                    <a:pt x="92" y="2"/>
                  </a:lnTo>
                  <a:lnTo>
                    <a:pt x="88" y="2"/>
                  </a:lnTo>
                  <a:lnTo>
                    <a:pt x="88" y="2"/>
                  </a:lnTo>
                  <a:lnTo>
                    <a:pt x="88" y="2"/>
                  </a:lnTo>
                  <a:lnTo>
                    <a:pt x="88" y="2"/>
                  </a:lnTo>
                  <a:lnTo>
                    <a:pt x="86" y="2"/>
                  </a:lnTo>
                  <a:lnTo>
                    <a:pt x="86" y="2"/>
                  </a:lnTo>
                  <a:lnTo>
                    <a:pt x="84" y="2"/>
                  </a:lnTo>
                  <a:lnTo>
                    <a:pt x="84" y="2"/>
                  </a:lnTo>
                  <a:lnTo>
                    <a:pt x="82" y="6"/>
                  </a:lnTo>
                  <a:lnTo>
                    <a:pt x="82" y="6"/>
                  </a:lnTo>
                  <a:lnTo>
                    <a:pt x="74" y="16"/>
                  </a:lnTo>
                  <a:lnTo>
                    <a:pt x="68" y="20"/>
                  </a:lnTo>
                  <a:lnTo>
                    <a:pt x="62" y="20"/>
                  </a:lnTo>
                  <a:lnTo>
                    <a:pt x="62" y="20"/>
                  </a:lnTo>
                  <a:lnTo>
                    <a:pt x="58" y="20"/>
                  </a:lnTo>
                  <a:lnTo>
                    <a:pt x="56" y="16"/>
                  </a:lnTo>
                  <a:lnTo>
                    <a:pt x="56" y="16"/>
                  </a:lnTo>
                  <a:lnTo>
                    <a:pt x="56" y="14"/>
                  </a:lnTo>
                  <a:lnTo>
                    <a:pt x="58" y="12"/>
                  </a:lnTo>
                  <a:lnTo>
                    <a:pt x="62" y="8"/>
                  </a:lnTo>
                  <a:lnTo>
                    <a:pt x="64" y="4"/>
                  </a:lnTo>
                  <a:lnTo>
                    <a:pt x="62" y="2"/>
                  </a:lnTo>
                  <a:lnTo>
                    <a:pt x="58" y="0"/>
                  </a:lnTo>
                  <a:lnTo>
                    <a:pt x="58" y="0"/>
                  </a:lnTo>
                  <a:lnTo>
                    <a:pt x="58" y="0"/>
                  </a:lnTo>
                  <a:lnTo>
                    <a:pt x="58" y="0"/>
                  </a:lnTo>
                  <a:lnTo>
                    <a:pt x="50" y="2"/>
                  </a:lnTo>
                  <a:lnTo>
                    <a:pt x="44" y="4"/>
                  </a:lnTo>
                  <a:lnTo>
                    <a:pt x="44" y="4"/>
                  </a:lnTo>
                  <a:lnTo>
                    <a:pt x="36" y="4"/>
                  </a:lnTo>
                  <a:lnTo>
                    <a:pt x="30" y="6"/>
                  </a:lnTo>
                  <a:lnTo>
                    <a:pt x="30" y="6"/>
                  </a:lnTo>
                  <a:lnTo>
                    <a:pt x="30" y="6"/>
                  </a:lnTo>
                  <a:lnTo>
                    <a:pt x="30" y="6"/>
                  </a:lnTo>
                  <a:lnTo>
                    <a:pt x="28" y="6"/>
                  </a:lnTo>
                  <a:lnTo>
                    <a:pt x="28" y="6"/>
                  </a:lnTo>
                  <a:lnTo>
                    <a:pt x="20" y="6"/>
                  </a:lnTo>
                  <a:lnTo>
                    <a:pt x="10" y="8"/>
                  </a:lnTo>
                  <a:lnTo>
                    <a:pt x="4" y="10"/>
                  </a:lnTo>
                  <a:lnTo>
                    <a:pt x="2" y="14"/>
                  </a:lnTo>
                  <a:lnTo>
                    <a:pt x="0" y="18"/>
                  </a:lnTo>
                  <a:lnTo>
                    <a:pt x="0" y="18"/>
                  </a:lnTo>
                  <a:lnTo>
                    <a:pt x="0" y="20"/>
                  </a:lnTo>
                  <a:lnTo>
                    <a:pt x="2" y="24"/>
                  </a:lnTo>
                  <a:lnTo>
                    <a:pt x="8" y="26"/>
                  </a:lnTo>
                  <a:lnTo>
                    <a:pt x="22" y="30"/>
                  </a:lnTo>
                  <a:lnTo>
                    <a:pt x="22" y="30"/>
                  </a:lnTo>
                  <a:lnTo>
                    <a:pt x="26" y="32"/>
                  </a:lnTo>
                  <a:lnTo>
                    <a:pt x="28" y="34"/>
                  </a:lnTo>
                  <a:lnTo>
                    <a:pt x="30" y="38"/>
                  </a:lnTo>
                  <a:lnTo>
                    <a:pt x="28" y="44"/>
                  </a:lnTo>
                  <a:lnTo>
                    <a:pt x="28" y="46"/>
                  </a:lnTo>
                  <a:lnTo>
                    <a:pt x="30" y="48"/>
                  </a:lnTo>
                  <a:lnTo>
                    <a:pt x="30" y="48"/>
                  </a:lnTo>
                  <a:lnTo>
                    <a:pt x="30" y="50"/>
                  </a:lnTo>
                  <a:lnTo>
                    <a:pt x="32" y="50"/>
                  </a:lnTo>
                  <a:lnTo>
                    <a:pt x="32" y="50"/>
                  </a:lnTo>
                  <a:lnTo>
                    <a:pt x="42" y="50"/>
                  </a:lnTo>
                  <a:lnTo>
                    <a:pt x="52" y="46"/>
                  </a:lnTo>
                  <a:lnTo>
                    <a:pt x="52" y="46"/>
                  </a:lnTo>
                  <a:lnTo>
                    <a:pt x="62" y="42"/>
                  </a:lnTo>
                  <a:lnTo>
                    <a:pt x="70" y="40"/>
                  </a:lnTo>
                  <a:lnTo>
                    <a:pt x="70" y="40"/>
                  </a:lnTo>
                  <a:lnTo>
                    <a:pt x="76" y="42"/>
                  </a:lnTo>
                  <a:lnTo>
                    <a:pt x="76" y="42"/>
                  </a:lnTo>
                  <a:lnTo>
                    <a:pt x="76" y="44"/>
                  </a:lnTo>
                  <a:lnTo>
                    <a:pt x="76" y="44"/>
                  </a:lnTo>
                  <a:lnTo>
                    <a:pt x="72" y="48"/>
                  </a:lnTo>
                  <a:lnTo>
                    <a:pt x="58" y="50"/>
                  </a:lnTo>
                  <a:lnTo>
                    <a:pt x="58" y="50"/>
                  </a:lnTo>
                  <a:lnTo>
                    <a:pt x="46" y="54"/>
                  </a:lnTo>
                  <a:lnTo>
                    <a:pt x="40" y="58"/>
                  </a:lnTo>
                  <a:lnTo>
                    <a:pt x="38" y="64"/>
                  </a:lnTo>
                  <a:lnTo>
                    <a:pt x="38" y="64"/>
                  </a:lnTo>
                  <a:lnTo>
                    <a:pt x="40" y="64"/>
                  </a:lnTo>
                  <a:lnTo>
                    <a:pt x="40" y="64"/>
                  </a:lnTo>
                  <a:lnTo>
                    <a:pt x="48" y="64"/>
                  </a:lnTo>
                  <a:lnTo>
                    <a:pt x="48" y="64"/>
                  </a:lnTo>
                  <a:lnTo>
                    <a:pt x="58" y="64"/>
                  </a:lnTo>
                  <a:lnTo>
                    <a:pt x="58" y="64"/>
                  </a:lnTo>
                  <a:lnTo>
                    <a:pt x="62" y="64"/>
                  </a:lnTo>
                  <a:lnTo>
                    <a:pt x="62" y="64"/>
                  </a:lnTo>
                  <a:lnTo>
                    <a:pt x="54" y="68"/>
                  </a:lnTo>
                  <a:lnTo>
                    <a:pt x="46" y="68"/>
                  </a:lnTo>
                  <a:lnTo>
                    <a:pt x="38" y="70"/>
                  </a:lnTo>
                  <a:lnTo>
                    <a:pt x="34" y="72"/>
                  </a:lnTo>
                  <a:lnTo>
                    <a:pt x="32" y="74"/>
                  </a:lnTo>
                  <a:lnTo>
                    <a:pt x="32" y="74"/>
                  </a:lnTo>
                  <a:lnTo>
                    <a:pt x="32" y="76"/>
                  </a:lnTo>
                  <a:lnTo>
                    <a:pt x="32" y="78"/>
                  </a:lnTo>
                  <a:lnTo>
                    <a:pt x="36" y="80"/>
                  </a:lnTo>
                  <a:lnTo>
                    <a:pt x="46" y="84"/>
                  </a:lnTo>
                  <a:lnTo>
                    <a:pt x="46" y="84"/>
                  </a:lnTo>
                  <a:lnTo>
                    <a:pt x="60" y="88"/>
                  </a:lnTo>
                  <a:lnTo>
                    <a:pt x="74" y="94"/>
                  </a:lnTo>
                  <a:lnTo>
                    <a:pt x="74" y="94"/>
                  </a:lnTo>
                  <a:lnTo>
                    <a:pt x="78" y="94"/>
                  </a:lnTo>
                  <a:lnTo>
                    <a:pt x="78" y="94"/>
                  </a:lnTo>
                  <a:lnTo>
                    <a:pt x="84" y="94"/>
                  </a:lnTo>
                  <a:lnTo>
                    <a:pt x="90" y="90"/>
                  </a:lnTo>
                  <a:lnTo>
                    <a:pt x="98" y="84"/>
                  </a:lnTo>
                  <a:lnTo>
                    <a:pt x="104" y="74"/>
                  </a:lnTo>
                  <a:lnTo>
                    <a:pt x="110" y="66"/>
                  </a:lnTo>
                  <a:lnTo>
                    <a:pt x="110" y="66"/>
                  </a:lnTo>
                  <a:lnTo>
                    <a:pt x="118" y="56"/>
                  </a:lnTo>
                  <a:lnTo>
                    <a:pt x="122" y="52"/>
                  </a:lnTo>
                  <a:lnTo>
                    <a:pt x="128" y="50"/>
                  </a:lnTo>
                  <a:lnTo>
                    <a:pt x="128" y="50"/>
                  </a:lnTo>
                  <a:lnTo>
                    <a:pt x="130" y="50"/>
                  </a:lnTo>
                  <a:lnTo>
                    <a:pt x="130" y="50"/>
                  </a:lnTo>
                  <a:lnTo>
                    <a:pt x="136" y="52"/>
                  </a:lnTo>
                  <a:lnTo>
                    <a:pt x="136" y="56"/>
                  </a:lnTo>
                  <a:lnTo>
                    <a:pt x="136" y="64"/>
                  </a:lnTo>
                  <a:lnTo>
                    <a:pt x="136" y="64"/>
                  </a:lnTo>
                  <a:lnTo>
                    <a:pt x="140" y="76"/>
                  </a:lnTo>
                  <a:lnTo>
                    <a:pt x="142" y="80"/>
                  </a:lnTo>
                  <a:lnTo>
                    <a:pt x="146" y="82"/>
                  </a:lnTo>
                  <a:lnTo>
                    <a:pt x="146" y="82"/>
                  </a:lnTo>
                  <a:lnTo>
                    <a:pt x="150" y="82"/>
                  </a:lnTo>
                  <a:lnTo>
                    <a:pt x="150" y="82"/>
                  </a:lnTo>
                  <a:lnTo>
                    <a:pt x="166" y="80"/>
                  </a:lnTo>
                  <a:lnTo>
                    <a:pt x="172" y="78"/>
                  </a:lnTo>
                  <a:lnTo>
                    <a:pt x="178" y="76"/>
                  </a:lnTo>
                  <a:lnTo>
                    <a:pt x="178" y="76"/>
                  </a:lnTo>
                  <a:lnTo>
                    <a:pt x="176" y="72"/>
                  </a:lnTo>
                  <a:lnTo>
                    <a:pt x="174" y="72"/>
                  </a:lnTo>
                  <a:lnTo>
                    <a:pt x="168" y="68"/>
                  </a:lnTo>
                  <a:lnTo>
                    <a:pt x="168" y="68"/>
                  </a:lnTo>
                  <a:lnTo>
                    <a:pt x="164" y="62"/>
                  </a:lnTo>
                  <a:lnTo>
                    <a:pt x="162" y="56"/>
                  </a:lnTo>
                  <a:lnTo>
                    <a:pt x="162" y="56"/>
                  </a:lnTo>
                  <a:lnTo>
                    <a:pt x="158" y="50"/>
                  </a:lnTo>
                  <a:lnTo>
                    <a:pt x="152" y="44"/>
                  </a:lnTo>
                  <a:lnTo>
                    <a:pt x="140" y="34"/>
                  </a:lnTo>
                  <a:lnTo>
                    <a:pt x="140" y="34"/>
                  </a:lnTo>
                  <a:lnTo>
                    <a:pt x="134" y="32"/>
                  </a:lnTo>
                  <a:lnTo>
                    <a:pt x="128" y="28"/>
                  </a:lnTo>
                  <a:lnTo>
                    <a:pt x="128" y="28"/>
                  </a:lnTo>
                  <a:lnTo>
                    <a:pt x="128" y="24"/>
                  </a:lnTo>
                  <a:lnTo>
                    <a:pt x="128" y="20"/>
                  </a:lnTo>
                  <a:lnTo>
                    <a:pt x="126" y="18"/>
                  </a:lnTo>
                  <a:lnTo>
                    <a:pt x="126" y="18"/>
                  </a:lnTo>
                  <a:lnTo>
                    <a:pt x="126" y="18"/>
                  </a:lnTo>
                  <a:lnTo>
                    <a:pt x="126" y="18"/>
                  </a:lnTo>
                  <a:lnTo>
                    <a:pt x="122" y="20"/>
                  </a:lnTo>
                  <a:lnTo>
                    <a:pt x="122" y="20"/>
                  </a:lnTo>
                  <a:lnTo>
                    <a:pt x="120" y="20"/>
                  </a:lnTo>
                  <a:lnTo>
                    <a:pt x="120" y="20"/>
                  </a:lnTo>
                  <a:lnTo>
                    <a:pt x="118" y="20"/>
                  </a:lnTo>
                  <a:lnTo>
                    <a:pt x="118" y="20"/>
                  </a:lnTo>
                  <a:lnTo>
                    <a:pt x="114" y="18"/>
                  </a:lnTo>
                  <a:lnTo>
                    <a:pt x="114" y="14"/>
                  </a:lnTo>
                  <a:lnTo>
                    <a:pt x="114" y="10"/>
                  </a:lnTo>
                  <a:lnTo>
                    <a:pt x="112" y="4"/>
                  </a:lnTo>
                  <a:lnTo>
                    <a:pt x="112" y="4"/>
                  </a:lnTo>
                  <a:lnTo>
                    <a:pt x="108" y="2"/>
                  </a:lnTo>
                  <a:lnTo>
                    <a:pt x="10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22" name="Freeform 7"/>
            <p:cNvSpPr>
              <a:spLocks/>
            </p:cNvSpPr>
            <p:nvPr/>
          </p:nvSpPr>
          <p:spPr bwMode="auto">
            <a:xfrm>
              <a:off x="1296" y="960"/>
              <a:ext cx="120" cy="48"/>
            </a:xfrm>
            <a:custGeom>
              <a:avLst/>
              <a:gdLst>
                <a:gd name="T0" fmla="*/ 42 w 120"/>
                <a:gd name="T1" fmla="*/ 0 h 48"/>
                <a:gd name="T2" fmla="*/ 42 w 120"/>
                <a:gd name="T3" fmla="*/ 0 h 48"/>
                <a:gd name="T4" fmla="*/ 36 w 120"/>
                <a:gd name="T5" fmla="*/ 0 h 48"/>
                <a:gd name="T6" fmla="*/ 32 w 120"/>
                <a:gd name="T7" fmla="*/ 2 h 48"/>
                <a:gd name="T8" fmla="*/ 26 w 120"/>
                <a:gd name="T9" fmla="*/ 10 h 48"/>
                <a:gd name="T10" fmla="*/ 26 w 120"/>
                <a:gd name="T11" fmla="*/ 10 h 48"/>
                <a:gd name="T12" fmla="*/ 18 w 120"/>
                <a:gd name="T13" fmla="*/ 14 h 48"/>
                <a:gd name="T14" fmla="*/ 10 w 120"/>
                <a:gd name="T15" fmla="*/ 18 h 48"/>
                <a:gd name="T16" fmla="*/ 10 w 120"/>
                <a:gd name="T17" fmla="*/ 18 h 48"/>
                <a:gd name="T18" fmla="*/ 4 w 120"/>
                <a:gd name="T19" fmla="*/ 20 h 48"/>
                <a:gd name="T20" fmla="*/ 2 w 120"/>
                <a:gd name="T21" fmla="*/ 22 h 48"/>
                <a:gd name="T22" fmla="*/ 0 w 120"/>
                <a:gd name="T23" fmla="*/ 24 h 48"/>
                <a:gd name="T24" fmla="*/ 0 w 120"/>
                <a:gd name="T25" fmla="*/ 24 h 48"/>
                <a:gd name="T26" fmla="*/ 2 w 120"/>
                <a:gd name="T27" fmla="*/ 28 h 48"/>
                <a:gd name="T28" fmla="*/ 4 w 120"/>
                <a:gd name="T29" fmla="*/ 30 h 48"/>
                <a:gd name="T30" fmla="*/ 12 w 120"/>
                <a:gd name="T31" fmla="*/ 32 h 48"/>
                <a:gd name="T32" fmla="*/ 12 w 120"/>
                <a:gd name="T33" fmla="*/ 32 h 48"/>
                <a:gd name="T34" fmla="*/ 12 w 120"/>
                <a:gd name="T35" fmla="*/ 32 h 48"/>
                <a:gd name="T36" fmla="*/ 12 w 120"/>
                <a:gd name="T37" fmla="*/ 32 h 48"/>
                <a:gd name="T38" fmla="*/ 22 w 120"/>
                <a:gd name="T39" fmla="*/ 30 h 48"/>
                <a:gd name="T40" fmla="*/ 22 w 120"/>
                <a:gd name="T41" fmla="*/ 30 h 48"/>
                <a:gd name="T42" fmla="*/ 34 w 120"/>
                <a:gd name="T43" fmla="*/ 28 h 48"/>
                <a:gd name="T44" fmla="*/ 34 w 120"/>
                <a:gd name="T45" fmla="*/ 28 h 48"/>
                <a:gd name="T46" fmla="*/ 38 w 120"/>
                <a:gd name="T47" fmla="*/ 28 h 48"/>
                <a:gd name="T48" fmla="*/ 40 w 120"/>
                <a:gd name="T49" fmla="*/ 32 h 48"/>
                <a:gd name="T50" fmla="*/ 40 w 120"/>
                <a:gd name="T51" fmla="*/ 32 h 48"/>
                <a:gd name="T52" fmla="*/ 30 w 120"/>
                <a:gd name="T53" fmla="*/ 40 h 48"/>
                <a:gd name="T54" fmla="*/ 30 w 120"/>
                <a:gd name="T55" fmla="*/ 40 h 48"/>
                <a:gd name="T56" fmla="*/ 34 w 120"/>
                <a:gd name="T57" fmla="*/ 42 h 48"/>
                <a:gd name="T58" fmla="*/ 38 w 120"/>
                <a:gd name="T59" fmla="*/ 46 h 48"/>
                <a:gd name="T60" fmla="*/ 48 w 120"/>
                <a:gd name="T61" fmla="*/ 48 h 48"/>
                <a:gd name="T62" fmla="*/ 48 w 120"/>
                <a:gd name="T63" fmla="*/ 48 h 48"/>
                <a:gd name="T64" fmla="*/ 62 w 120"/>
                <a:gd name="T65" fmla="*/ 46 h 48"/>
                <a:gd name="T66" fmla="*/ 76 w 120"/>
                <a:gd name="T67" fmla="*/ 44 h 48"/>
                <a:gd name="T68" fmla="*/ 76 w 120"/>
                <a:gd name="T69" fmla="*/ 44 h 48"/>
                <a:gd name="T70" fmla="*/ 96 w 120"/>
                <a:gd name="T71" fmla="*/ 38 h 48"/>
                <a:gd name="T72" fmla="*/ 108 w 120"/>
                <a:gd name="T73" fmla="*/ 32 h 48"/>
                <a:gd name="T74" fmla="*/ 118 w 120"/>
                <a:gd name="T75" fmla="*/ 26 h 48"/>
                <a:gd name="T76" fmla="*/ 118 w 120"/>
                <a:gd name="T77" fmla="*/ 26 h 48"/>
                <a:gd name="T78" fmla="*/ 120 w 120"/>
                <a:gd name="T79" fmla="*/ 20 h 48"/>
                <a:gd name="T80" fmla="*/ 118 w 120"/>
                <a:gd name="T81" fmla="*/ 18 h 48"/>
                <a:gd name="T82" fmla="*/ 116 w 120"/>
                <a:gd name="T83" fmla="*/ 16 h 48"/>
                <a:gd name="T84" fmla="*/ 116 w 120"/>
                <a:gd name="T85" fmla="*/ 16 h 48"/>
                <a:gd name="T86" fmla="*/ 108 w 120"/>
                <a:gd name="T87" fmla="*/ 14 h 48"/>
                <a:gd name="T88" fmla="*/ 108 w 120"/>
                <a:gd name="T89" fmla="*/ 14 h 48"/>
                <a:gd name="T90" fmla="*/ 96 w 120"/>
                <a:gd name="T91" fmla="*/ 16 h 48"/>
                <a:gd name="T92" fmla="*/ 96 w 120"/>
                <a:gd name="T93" fmla="*/ 16 h 48"/>
                <a:gd name="T94" fmla="*/ 86 w 120"/>
                <a:gd name="T95" fmla="*/ 18 h 48"/>
                <a:gd name="T96" fmla="*/ 86 w 120"/>
                <a:gd name="T97" fmla="*/ 18 h 48"/>
                <a:gd name="T98" fmla="*/ 84 w 120"/>
                <a:gd name="T99" fmla="*/ 18 h 48"/>
                <a:gd name="T100" fmla="*/ 84 w 120"/>
                <a:gd name="T101" fmla="*/ 18 h 48"/>
                <a:gd name="T102" fmla="*/ 78 w 120"/>
                <a:gd name="T103" fmla="*/ 16 h 48"/>
                <a:gd name="T104" fmla="*/ 74 w 120"/>
                <a:gd name="T105" fmla="*/ 12 h 48"/>
                <a:gd name="T106" fmla="*/ 70 w 120"/>
                <a:gd name="T107" fmla="*/ 8 h 48"/>
                <a:gd name="T108" fmla="*/ 66 w 120"/>
                <a:gd name="T109" fmla="*/ 4 h 48"/>
                <a:gd name="T110" fmla="*/ 66 w 120"/>
                <a:gd name="T111" fmla="*/ 4 h 48"/>
                <a:gd name="T112" fmla="*/ 54 w 120"/>
                <a:gd name="T113" fmla="*/ 2 h 48"/>
                <a:gd name="T114" fmla="*/ 44 w 120"/>
                <a:gd name="T115" fmla="*/ 0 h 48"/>
                <a:gd name="T116" fmla="*/ 44 w 120"/>
                <a:gd name="T117" fmla="*/ 0 h 48"/>
                <a:gd name="T118" fmla="*/ 42 w 120"/>
                <a:gd name="T119"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0" h="48">
                  <a:moveTo>
                    <a:pt x="42" y="0"/>
                  </a:moveTo>
                  <a:lnTo>
                    <a:pt x="42" y="0"/>
                  </a:lnTo>
                  <a:lnTo>
                    <a:pt x="36" y="0"/>
                  </a:lnTo>
                  <a:lnTo>
                    <a:pt x="32" y="2"/>
                  </a:lnTo>
                  <a:lnTo>
                    <a:pt x="26" y="10"/>
                  </a:lnTo>
                  <a:lnTo>
                    <a:pt x="26" y="10"/>
                  </a:lnTo>
                  <a:lnTo>
                    <a:pt x="18" y="14"/>
                  </a:lnTo>
                  <a:lnTo>
                    <a:pt x="10" y="18"/>
                  </a:lnTo>
                  <a:lnTo>
                    <a:pt x="10" y="18"/>
                  </a:lnTo>
                  <a:lnTo>
                    <a:pt x="4" y="20"/>
                  </a:lnTo>
                  <a:lnTo>
                    <a:pt x="2" y="22"/>
                  </a:lnTo>
                  <a:lnTo>
                    <a:pt x="0" y="24"/>
                  </a:lnTo>
                  <a:lnTo>
                    <a:pt x="0" y="24"/>
                  </a:lnTo>
                  <a:lnTo>
                    <a:pt x="2" y="28"/>
                  </a:lnTo>
                  <a:lnTo>
                    <a:pt x="4" y="30"/>
                  </a:lnTo>
                  <a:lnTo>
                    <a:pt x="12" y="32"/>
                  </a:lnTo>
                  <a:lnTo>
                    <a:pt x="12" y="32"/>
                  </a:lnTo>
                  <a:lnTo>
                    <a:pt x="12" y="32"/>
                  </a:lnTo>
                  <a:lnTo>
                    <a:pt x="12" y="32"/>
                  </a:lnTo>
                  <a:lnTo>
                    <a:pt x="22" y="30"/>
                  </a:lnTo>
                  <a:lnTo>
                    <a:pt x="22" y="30"/>
                  </a:lnTo>
                  <a:lnTo>
                    <a:pt x="34" y="28"/>
                  </a:lnTo>
                  <a:lnTo>
                    <a:pt x="34" y="28"/>
                  </a:lnTo>
                  <a:lnTo>
                    <a:pt x="38" y="28"/>
                  </a:lnTo>
                  <a:lnTo>
                    <a:pt x="40" y="32"/>
                  </a:lnTo>
                  <a:lnTo>
                    <a:pt x="40" y="32"/>
                  </a:lnTo>
                  <a:lnTo>
                    <a:pt x="30" y="40"/>
                  </a:lnTo>
                  <a:lnTo>
                    <a:pt x="30" y="40"/>
                  </a:lnTo>
                  <a:lnTo>
                    <a:pt x="34" y="42"/>
                  </a:lnTo>
                  <a:lnTo>
                    <a:pt x="38" y="46"/>
                  </a:lnTo>
                  <a:lnTo>
                    <a:pt x="48" y="48"/>
                  </a:lnTo>
                  <a:lnTo>
                    <a:pt x="48" y="48"/>
                  </a:lnTo>
                  <a:lnTo>
                    <a:pt x="62" y="46"/>
                  </a:lnTo>
                  <a:lnTo>
                    <a:pt x="76" y="44"/>
                  </a:lnTo>
                  <a:lnTo>
                    <a:pt x="76" y="44"/>
                  </a:lnTo>
                  <a:lnTo>
                    <a:pt x="96" y="38"/>
                  </a:lnTo>
                  <a:lnTo>
                    <a:pt x="108" y="32"/>
                  </a:lnTo>
                  <a:lnTo>
                    <a:pt x="118" y="26"/>
                  </a:lnTo>
                  <a:lnTo>
                    <a:pt x="118" y="26"/>
                  </a:lnTo>
                  <a:lnTo>
                    <a:pt x="120" y="20"/>
                  </a:lnTo>
                  <a:lnTo>
                    <a:pt x="118" y="18"/>
                  </a:lnTo>
                  <a:lnTo>
                    <a:pt x="116" y="16"/>
                  </a:lnTo>
                  <a:lnTo>
                    <a:pt x="116" y="16"/>
                  </a:lnTo>
                  <a:lnTo>
                    <a:pt x="108" y="14"/>
                  </a:lnTo>
                  <a:lnTo>
                    <a:pt x="108" y="14"/>
                  </a:lnTo>
                  <a:lnTo>
                    <a:pt x="96" y="16"/>
                  </a:lnTo>
                  <a:lnTo>
                    <a:pt x="96" y="16"/>
                  </a:lnTo>
                  <a:lnTo>
                    <a:pt x="86" y="18"/>
                  </a:lnTo>
                  <a:lnTo>
                    <a:pt x="86" y="18"/>
                  </a:lnTo>
                  <a:lnTo>
                    <a:pt x="84" y="18"/>
                  </a:lnTo>
                  <a:lnTo>
                    <a:pt x="84" y="18"/>
                  </a:lnTo>
                  <a:lnTo>
                    <a:pt x="78" y="16"/>
                  </a:lnTo>
                  <a:lnTo>
                    <a:pt x="74" y="12"/>
                  </a:lnTo>
                  <a:lnTo>
                    <a:pt x="70" y="8"/>
                  </a:lnTo>
                  <a:lnTo>
                    <a:pt x="66" y="4"/>
                  </a:lnTo>
                  <a:lnTo>
                    <a:pt x="66" y="4"/>
                  </a:lnTo>
                  <a:lnTo>
                    <a:pt x="54" y="2"/>
                  </a:lnTo>
                  <a:lnTo>
                    <a:pt x="44" y="0"/>
                  </a:lnTo>
                  <a:lnTo>
                    <a:pt x="44" y="0"/>
                  </a:lnTo>
                  <a:lnTo>
                    <a:pt x="42"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23" name="Freeform 8"/>
            <p:cNvSpPr>
              <a:spLocks/>
            </p:cNvSpPr>
            <p:nvPr/>
          </p:nvSpPr>
          <p:spPr bwMode="auto">
            <a:xfrm>
              <a:off x="1296" y="960"/>
              <a:ext cx="120" cy="48"/>
            </a:xfrm>
            <a:custGeom>
              <a:avLst/>
              <a:gdLst>
                <a:gd name="T0" fmla="*/ 42 w 120"/>
                <a:gd name="T1" fmla="*/ 0 h 48"/>
                <a:gd name="T2" fmla="*/ 42 w 120"/>
                <a:gd name="T3" fmla="*/ 0 h 48"/>
                <a:gd name="T4" fmla="*/ 36 w 120"/>
                <a:gd name="T5" fmla="*/ 0 h 48"/>
                <a:gd name="T6" fmla="*/ 32 w 120"/>
                <a:gd name="T7" fmla="*/ 2 h 48"/>
                <a:gd name="T8" fmla="*/ 26 w 120"/>
                <a:gd name="T9" fmla="*/ 10 h 48"/>
                <a:gd name="T10" fmla="*/ 26 w 120"/>
                <a:gd name="T11" fmla="*/ 10 h 48"/>
                <a:gd name="T12" fmla="*/ 18 w 120"/>
                <a:gd name="T13" fmla="*/ 14 h 48"/>
                <a:gd name="T14" fmla="*/ 10 w 120"/>
                <a:gd name="T15" fmla="*/ 18 h 48"/>
                <a:gd name="T16" fmla="*/ 10 w 120"/>
                <a:gd name="T17" fmla="*/ 18 h 48"/>
                <a:gd name="T18" fmla="*/ 4 w 120"/>
                <a:gd name="T19" fmla="*/ 20 h 48"/>
                <a:gd name="T20" fmla="*/ 2 w 120"/>
                <a:gd name="T21" fmla="*/ 22 h 48"/>
                <a:gd name="T22" fmla="*/ 0 w 120"/>
                <a:gd name="T23" fmla="*/ 24 h 48"/>
                <a:gd name="T24" fmla="*/ 0 w 120"/>
                <a:gd name="T25" fmla="*/ 24 h 48"/>
                <a:gd name="T26" fmla="*/ 2 w 120"/>
                <a:gd name="T27" fmla="*/ 28 h 48"/>
                <a:gd name="T28" fmla="*/ 4 w 120"/>
                <a:gd name="T29" fmla="*/ 30 h 48"/>
                <a:gd name="T30" fmla="*/ 12 w 120"/>
                <a:gd name="T31" fmla="*/ 32 h 48"/>
                <a:gd name="T32" fmla="*/ 12 w 120"/>
                <a:gd name="T33" fmla="*/ 32 h 48"/>
                <a:gd name="T34" fmla="*/ 12 w 120"/>
                <a:gd name="T35" fmla="*/ 32 h 48"/>
                <a:gd name="T36" fmla="*/ 12 w 120"/>
                <a:gd name="T37" fmla="*/ 32 h 48"/>
                <a:gd name="T38" fmla="*/ 22 w 120"/>
                <a:gd name="T39" fmla="*/ 30 h 48"/>
                <a:gd name="T40" fmla="*/ 22 w 120"/>
                <a:gd name="T41" fmla="*/ 30 h 48"/>
                <a:gd name="T42" fmla="*/ 34 w 120"/>
                <a:gd name="T43" fmla="*/ 28 h 48"/>
                <a:gd name="T44" fmla="*/ 34 w 120"/>
                <a:gd name="T45" fmla="*/ 28 h 48"/>
                <a:gd name="T46" fmla="*/ 38 w 120"/>
                <a:gd name="T47" fmla="*/ 28 h 48"/>
                <a:gd name="T48" fmla="*/ 40 w 120"/>
                <a:gd name="T49" fmla="*/ 32 h 48"/>
                <a:gd name="T50" fmla="*/ 40 w 120"/>
                <a:gd name="T51" fmla="*/ 32 h 48"/>
                <a:gd name="T52" fmla="*/ 30 w 120"/>
                <a:gd name="T53" fmla="*/ 40 h 48"/>
                <a:gd name="T54" fmla="*/ 30 w 120"/>
                <a:gd name="T55" fmla="*/ 40 h 48"/>
                <a:gd name="T56" fmla="*/ 34 w 120"/>
                <a:gd name="T57" fmla="*/ 42 h 48"/>
                <a:gd name="T58" fmla="*/ 38 w 120"/>
                <a:gd name="T59" fmla="*/ 46 h 48"/>
                <a:gd name="T60" fmla="*/ 48 w 120"/>
                <a:gd name="T61" fmla="*/ 48 h 48"/>
                <a:gd name="T62" fmla="*/ 48 w 120"/>
                <a:gd name="T63" fmla="*/ 48 h 48"/>
                <a:gd name="T64" fmla="*/ 62 w 120"/>
                <a:gd name="T65" fmla="*/ 46 h 48"/>
                <a:gd name="T66" fmla="*/ 76 w 120"/>
                <a:gd name="T67" fmla="*/ 44 h 48"/>
                <a:gd name="T68" fmla="*/ 76 w 120"/>
                <a:gd name="T69" fmla="*/ 44 h 48"/>
                <a:gd name="T70" fmla="*/ 96 w 120"/>
                <a:gd name="T71" fmla="*/ 38 h 48"/>
                <a:gd name="T72" fmla="*/ 108 w 120"/>
                <a:gd name="T73" fmla="*/ 32 h 48"/>
                <a:gd name="T74" fmla="*/ 118 w 120"/>
                <a:gd name="T75" fmla="*/ 26 h 48"/>
                <a:gd name="T76" fmla="*/ 118 w 120"/>
                <a:gd name="T77" fmla="*/ 26 h 48"/>
                <a:gd name="T78" fmla="*/ 120 w 120"/>
                <a:gd name="T79" fmla="*/ 20 h 48"/>
                <a:gd name="T80" fmla="*/ 118 w 120"/>
                <a:gd name="T81" fmla="*/ 18 h 48"/>
                <a:gd name="T82" fmla="*/ 116 w 120"/>
                <a:gd name="T83" fmla="*/ 16 h 48"/>
                <a:gd name="T84" fmla="*/ 116 w 120"/>
                <a:gd name="T85" fmla="*/ 16 h 48"/>
                <a:gd name="T86" fmla="*/ 108 w 120"/>
                <a:gd name="T87" fmla="*/ 14 h 48"/>
                <a:gd name="T88" fmla="*/ 108 w 120"/>
                <a:gd name="T89" fmla="*/ 14 h 48"/>
                <a:gd name="T90" fmla="*/ 96 w 120"/>
                <a:gd name="T91" fmla="*/ 16 h 48"/>
                <a:gd name="T92" fmla="*/ 96 w 120"/>
                <a:gd name="T93" fmla="*/ 16 h 48"/>
                <a:gd name="T94" fmla="*/ 86 w 120"/>
                <a:gd name="T95" fmla="*/ 18 h 48"/>
                <a:gd name="T96" fmla="*/ 86 w 120"/>
                <a:gd name="T97" fmla="*/ 18 h 48"/>
                <a:gd name="T98" fmla="*/ 84 w 120"/>
                <a:gd name="T99" fmla="*/ 18 h 48"/>
                <a:gd name="T100" fmla="*/ 84 w 120"/>
                <a:gd name="T101" fmla="*/ 18 h 48"/>
                <a:gd name="T102" fmla="*/ 78 w 120"/>
                <a:gd name="T103" fmla="*/ 16 h 48"/>
                <a:gd name="T104" fmla="*/ 74 w 120"/>
                <a:gd name="T105" fmla="*/ 12 h 48"/>
                <a:gd name="T106" fmla="*/ 70 w 120"/>
                <a:gd name="T107" fmla="*/ 8 h 48"/>
                <a:gd name="T108" fmla="*/ 66 w 120"/>
                <a:gd name="T109" fmla="*/ 4 h 48"/>
                <a:gd name="T110" fmla="*/ 66 w 120"/>
                <a:gd name="T111" fmla="*/ 4 h 48"/>
                <a:gd name="T112" fmla="*/ 54 w 120"/>
                <a:gd name="T113" fmla="*/ 2 h 48"/>
                <a:gd name="T114" fmla="*/ 44 w 120"/>
                <a:gd name="T115" fmla="*/ 0 h 48"/>
                <a:gd name="T116" fmla="*/ 44 w 120"/>
                <a:gd name="T117" fmla="*/ 0 h 48"/>
                <a:gd name="T118" fmla="*/ 42 w 120"/>
                <a:gd name="T119"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0" h="48">
                  <a:moveTo>
                    <a:pt x="42" y="0"/>
                  </a:moveTo>
                  <a:lnTo>
                    <a:pt x="42" y="0"/>
                  </a:lnTo>
                  <a:lnTo>
                    <a:pt x="36" y="0"/>
                  </a:lnTo>
                  <a:lnTo>
                    <a:pt x="32" y="2"/>
                  </a:lnTo>
                  <a:lnTo>
                    <a:pt x="26" y="10"/>
                  </a:lnTo>
                  <a:lnTo>
                    <a:pt x="26" y="10"/>
                  </a:lnTo>
                  <a:lnTo>
                    <a:pt x="18" y="14"/>
                  </a:lnTo>
                  <a:lnTo>
                    <a:pt x="10" y="18"/>
                  </a:lnTo>
                  <a:lnTo>
                    <a:pt x="10" y="18"/>
                  </a:lnTo>
                  <a:lnTo>
                    <a:pt x="4" y="20"/>
                  </a:lnTo>
                  <a:lnTo>
                    <a:pt x="2" y="22"/>
                  </a:lnTo>
                  <a:lnTo>
                    <a:pt x="0" y="24"/>
                  </a:lnTo>
                  <a:lnTo>
                    <a:pt x="0" y="24"/>
                  </a:lnTo>
                  <a:lnTo>
                    <a:pt x="2" y="28"/>
                  </a:lnTo>
                  <a:lnTo>
                    <a:pt x="4" y="30"/>
                  </a:lnTo>
                  <a:lnTo>
                    <a:pt x="12" y="32"/>
                  </a:lnTo>
                  <a:lnTo>
                    <a:pt x="12" y="32"/>
                  </a:lnTo>
                  <a:lnTo>
                    <a:pt x="12" y="32"/>
                  </a:lnTo>
                  <a:lnTo>
                    <a:pt x="12" y="32"/>
                  </a:lnTo>
                  <a:lnTo>
                    <a:pt x="22" y="30"/>
                  </a:lnTo>
                  <a:lnTo>
                    <a:pt x="22" y="30"/>
                  </a:lnTo>
                  <a:lnTo>
                    <a:pt x="34" y="28"/>
                  </a:lnTo>
                  <a:lnTo>
                    <a:pt x="34" y="28"/>
                  </a:lnTo>
                  <a:lnTo>
                    <a:pt x="38" y="28"/>
                  </a:lnTo>
                  <a:lnTo>
                    <a:pt x="40" y="32"/>
                  </a:lnTo>
                  <a:lnTo>
                    <a:pt x="40" y="32"/>
                  </a:lnTo>
                  <a:lnTo>
                    <a:pt x="30" y="40"/>
                  </a:lnTo>
                  <a:lnTo>
                    <a:pt x="30" y="40"/>
                  </a:lnTo>
                  <a:lnTo>
                    <a:pt x="34" y="42"/>
                  </a:lnTo>
                  <a:lnTo>
                    <a:pt x="38" y="46"/>
                  </a:lnTo>
                  <a:lnTo>
                    <a:pt x="48" y="48"/>
                  </a:lnTo>
                  <a:lnTo>
                    <a:pt x="48" y="48"/>
                  </a:lnTo>
                  <a:lnTo>
                    <a:pt x="62" y="46"/>
                  </a:lnTo>
                  <a:lnTo>
                    <a:pt x="76" y="44"/>
                  </a:lnTo>
                  <a:lnTo>
                    <a:pt x="76" y="44"/>
                  </a:lnTo>
                  <a:lnTo>
                    <a:pt x="96" y="38"/>
                  </a:lnTo>
                  <a:lnTo>
                    <a:pt x="108" y="32"/>
                  </a:lnTo>
                  <a:lnTo>
                    <a:pt x="118" y="26"/>
                  </a:lnTo>
                  <a:lnTo>
                    <a:pt x="118" y="26"/>
                  </a:lnTo>
                  <a:lnTo>
                    <a:pt x="120" y="20"/>
                  </a:lnTo>
                  <a:lnTo>
                    <a:pt x="118" y="18"/>
                  </a:lnTo>
                  <a:lnTo>
                    <a:pt x="116" y="16"/>
                  </a:lnTo>
                  <a:lnTo>
                    <a:pt x="116" y="16"/>
                  </a:lnTo>
                  <a:lnTo>
                    <a:pt x="108" y="14"/>
                  </a:lnTo>
                  <a:lnTo>
                    <a:pt x="108" y="14"/>
                  </a:lnTo>
                  <a:lnTo>
                    <a:pt x="96" y="16"/>
                  </a:lnTo>
                  <a:lnTo>
                    <a:pt x="96" y="16"/>
                  </a:lnTo>
                  <a:lnTo>
                    <a:pt x="86" y="18"/>
                  </a:lnTo>
                  <a:lnTo>
                    <a:pt x="86" y="18"/>
                  </a:lnTo>
                  <a:lnTo>
                    <a:pt x="84" y="18"/>
                  </a:lnTo>
                  <a:lnTo>
                    <a:pt x="84" y="18"/>
                  </a:lnTo>
                  <a:lnTo>
                    <a:pt x="78" y="16"/>
                  </a:lnTo>
                  <a:lnTo>
                    <a:pt x="74" y="12"/>
                  </a:lnTo>
                  <a:lnTo>
                    <a:pt x="70" y="8"/>
                  </a:lnTo>
                  <a:lnTo>
                    <a:pt x="66" y="4"/>
                  </a:lnTo>
                  <a:lnTo>
                    <a:pt x="66" y="4"/>
                  </a:lnTo>
                  <a:lnTo>
                    <a:pt x="54" y="2"/>
                  </a:lnTo>
                  <a:lnTo>
                    <a:pt x="44" y="0"/>
                  </a:lnTo>
                  <a:lnTo>
                    <a:pt x="44" y="0"/>
                  </a:lnTo>
                  <a:lnTo>
                    <a:pt x="4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24" name="Freeform 9"/>
            <p:cNvSpPr>
              <a:spLocks/>
            </p:cNvSpPr>
            <p:nvPr/>
          </p:nvSpPr>
          <p:spPr bwMode="auto">
            <a:xfrm>
              <a:off x="1584" y="962"/>
              <a:ext cx="82" cy="22"/>
            </a:xfrm>
            <a:custGeom>
              <a:avLst/>
              <a:gdLst>
                <a:gd name="T0" fmla="*/ 76 w 82"/>
                <a:gd name="T1" fmla="*/ 0 h 22"/>
                <a:gd name="T2" fmla="*/ 76 w 82"/>
                <a:gd name="T3" fmla="*/ 0 h 22"/>
                <a:gd name="T4" fmla="*/ 56 w 82"/>
                <a:gd name="T5" fmla="*/ 2 h 22"/>
                <a:gd name="T6" fmla="*/ 32 w 82"/>
                <a:gd name="T7" fmla="*/ 4 h 22"/>
                <a:gd name="T8" fmla="*/ 10 w 82"/>
                <a:gd name="T9" fmla="*/ 10 h 22"/>
                <a:gd name="T10" fmla="*/ 4 w 82"/>
                <a:gd name="T11" fmla="*/ 12 h 22"/>
                <a:gd name="T12" fmla="*/ 0 w 82"/>
                <a:gd name="T13" fmla="*/ 16 h 22"/>
                <a:gd name="T14" fmla="*/ 0 w 82"/>
                <a:gd name="T15" fmla="*/ 16 h 22"/>
                <a:gd name="T16" fmla="*/ 0 w 82"/>
                <a:gd name="T17" fmla="*/ 20 h 22"/>
                <a:gd name="T18" fmla="*/ 2 w 82"/>
                <a:gd name="T19" fmla="*/ 22 h 22"/>
                <a:gd name="T20" fmla="*/ 10 w 82"/>
                <a:gd name="T21" fmla="*/ 22 h 22"/>
                <a:gd name="T22" fmla="*/ 10 w 82"/>
                <a:gd name="T23" fmla="*/ 22 h 22"/>
                <a:gd name="T24" fmla="*/ 22 w 82"/>
                <a:gd name="T25" fmla="*/ 22 h 22"/>
                <a:gd name="T26" fmla="*/ 22 w 82"/>
                <a:gd name="T27" fmla="*/ 22 h 22"/>
                <a:gd name="T28" fmla="*/ 38 w 82"/>
                <a:gd name="T29" fmla="*/ 22 h 22"/>
                <a:gd name="T30" fmla="*/ 58 w 82"/>
                <a:gd name="T31" fmla="*/ 20 h 22"/>
                <a:gd name="T32" fmla="*/ 68 w 82"/>
                <a:gd name="T33" fmla="*/ 18 h 22"/>
                <a:gd name="T34" fmla="*/ 76 w 82"/>
                <a:gd name="T35" fmla="*/ 14 h 22"/>
                <a:gd name="T36" fmla="*/ 80 w 82"/>
                <a:gd name="T37" fmla="*/ 10 h 22"/>
                <a:gd name="T38" fmla="*/ 82 w 82"/>
                <a:gd name="T39" fmla="*/ 2 h 22"/>
                <a:gd name="T40" fmla="*/ 82 w 82"/>
                <a:gd name="T41" fmla="*/ 2 h 22"/>
                <a:gd name="T42" fmla="*/ 76 w 82"/>
                <a:gd name="T43"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2" h="22">
                  <a:moveTo>
                    <a:pt x="76" y="0"/>
                  </a:moveTo>
                  <a:lnTo>
                    <a:pt x="76" y="0"/>
                  </a:lnTo>
                  <a:lnTo>
                    <a:pt x="56" y="2"/>
                  </a:lnTo>
                  <a:lnTo>
                    <a:pt x="32" y="4"/>
                  </a:lnTo>
                  <a:lnTo>
                    <a:pt x="10" y="10"/>
                  </a:lnTo>
                  <a:lnTo>
                    <a:pt x="4" y="12"/>
                  </a:lnTo>
                  <a:lnTo>
                    <a:pt x="0" y="16"/>
                  </a:lnTo>
                  <a:lnTo>
                    <a:pt x="0" y="16"/>
                  </a:lnTo>
                  <a:lnTo>
                    <a:pt x="0" y="20"/>
                  </a:lnTo>
                  <a:lnTo>
                    <a:pt x="2" y="22"/>
                  </a:lnTo>
                  <a:lnTo>
                    <a:pt x="10" y="22"/>
                  </a:lnTo>
                  <a:lnTo>
                    <a:pt x="10" y="22"/>
                  </a:lnTo>
                  <a:lnTo>
                    <a:pt x="22" y="22"/>
                  </a:lnTo>
                  <a:lnTo>
                    <a:pt x="22" y="22"/>
                  </a:lnTo>
                  <a:lnTo>
                    <a:pt x="38" y="22"/>
                  </a:lnTo>
                  <a:lnTo>
                    <a:pt x="58" y="20"/>
                  </a:lnTo>
                  <a:lnTo>
                    <a:pt x="68" y="18"/>
                  </a:lnTo>
                  <a:lnTo>
                    <a:pt x="76" y="14"/>
                  </a:lnTo>
                  <a:lnTo>
                    <a:pt x="80" y="10"/>
                  </a:lnTo>
                  <a:lnTo>
                    <a:pt x="82" y="2"/>
                  </a:lnTo>
                  <a:lnTo>
                    <a:pt x="82" y="2"/>
                  </a:lnTo>
                  <a:lnTo>
                    <a:pt x="76"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25" name="Freeform 10"/>
            <p:cNvSpPr>
              <a:spLocks/>
            </p:cNvSpPr>
            <p:nvPr/>
          </p:nvSpPr>
          <p:spPr bwMode="auto">
            <a:xfrm>
              <a:off x="1584" y="962"/>
              <a:ext cx="82" cy="22"/>
            </a:xfrm>
            <a:custGeom>
              <a:avLst/>
              <a:gdLst>
                <a:gd name="T0" fmla="*/ 76 w 82"/>
                <a:gd name="T1" fmla="*/ 0 h 22"/>
                <a:gd name="T2" fmla="*/ 76 w 82"/>
                <a:gd name="T3" fmla="*/ 0 h 22"/>
                <a:gd name="T4" fmla="*/ 56 w 82"/>
                <a:gd name="T5" fmla="*/ 2 h 22"/>
                <a:gd name="T6" fmla="*/ 32 w 82"/>
                <a:gd name="T7" fmla="*/ 4 h 22"/>
                <a:gd name="T8" fmla="*/ 10 w 82"/>
                <a:gd name="T9" fmla="*/ 10 h 22"/>
                <a:gd name="T10" fmla="*/ 4 w 82"/>
                <a:gd name="T11" fmla="*/ 12 h 22"/>
                <a:gd name="T12" fmla="*/ 0 w 82"/>
                <a:gd name="T13" fmla="*/ 16 h 22"/>
                <a:gd name="T14" fmla="*/ 0 w 82"/>
                <a:gd name="T15" fmla="*/ 16 h 22"/>
                <a:gd name="T16" fmla="*/ 0 w 82"/>
                <a:gd name="T17" fmla="*/ 20 h 22"/>
                <a:gd name="T18" fmla="*/ 2 w 82"/>
                <a:gd name="T19" fmla="*/ 22 h 22"/>
                <a:gd name="T20" fmla="*/ 10 w 82"/>
                <a:gd name="T21" fmla="*/ 22 h 22"/>
                <a:gd name="T22" fmla="*/ 10 w 82"/>
                <a:gd name="T23" fmla="*/ 22 h 22"/>
                <a:gd name="T24" fmla="*/ 22 w 82"/>
                <a:gd name="T25" fmla="*/ 22 h 22"/>
                <a:gd name="T26" fmla="*/ 22 w 82"/>
                <a:gd name="T27" fmla="*/ 22 h 22"/>
                <a:gd name="T28" fmla="*/ 38 w 82"/>
                <a:gd name="T29" fmla="*/ 22 h 22"/>
                <a:gd name="T30" fmla="*/ 58 w 82"/>
                <a:gd name="T31" fmla="*/ 20 h 22"/>
                <a:gd name="T32" fmla="*/ 68 w 82"/>
                <a:gd name="T33" fmla="*/ 18 h 22"/>
                <a:gd name="T34" fmla="*/ 76 w 82"/>
                <a:gd name="T35" fmla="*/ 14 h 22"/>
                <a:gd name="T36" fmla="*/ 80 w 82"/>
                <a:gd name="T37" fmla="*/ 10 h 22"/>
                <a:gd name="T38" fmla="*/ 82 w 82"/>
                <a:gd name="T39" fmla="*/ 2 h 22"/>
                <a:gd name="T40" fmla="*/ 82 w 82"/>
                <a:gd name="T41" fmla="*/ 2 h 22"/>
                <a:gd name="T42" fmla="*/ 76 w 82"/>
                <a:gd name="T43"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2" h="22">
                  <a:moveTo>
                    <a:pt x="76" y="0"/>
                  </a:moveTo>
                  <a:lnTo>
                    <a:pt x="76" y="0"/>
                  </a:lnTo>
                  <a:lnTo>
                    <a:pt x="56" y="2"/>
                  </a:lnTo>
                  <a:lnTo>
                    <a:pt x="32" y="4"/>
                  </a:lnTo>
                  <a:lnTo>
                    <a:pt x="10" y="10"/>
                  </a:lnTo>
                  <a:lnTo>
                    <a:pt x="4" y="12"/>
                  </a:lnTo>
                  <a:lnTo>
                    <a:pt x="0" y="16"/>
                  </a:lnTo>
                  <a:lnTo>
                    <a:pt x="0" y="16"/>
                  </a:lnTo>
                  <a:lnTo>
                    <a:pt x="0" y="20"/>
                  </a:lnTo>
                  <a:lnTo>
                    <a:pt x="2" y="22"/>
                  </a:lnTo>
                  <a:lnTo>
                    <a:pt x="10" y="22"/>
                  </a:lnTo>
                  <a:lnTo>
                    <a:pt x="10" y="22"/>
                  </a:lnTo>
                  <a:lnTo>
                    <a:pt x="22" y="22"/>
                  </a:lnTo>
                  <a:lnTo>
                    <a:pt x="22" y="22"/>
                  </a:lnTo>
                  <a:lnTo>
                    <a:pt x="38" y="22"/>
                  </a:lnTo>
                  <a:lnTo>
                    <a:pt x="58" y="20"/>
                  </a:lnTo>
                  <a:lnTo>
                    <a:pt x="68" y="18"/>
                  </a:lnTo>
                  <a:lnTo>
                    <a:pt x="76" y="14"/>
                  </a:lnTo>
                  <a:lnTo>
                    <a:pt x="80" y="10"/>
                  </a:lnTo>
                  <a:lnTo>
                    <a:pt x="82" y="2"/>
                  </a:lnTo>
                  <a:lnTo>
                    <a:pt x="82" y="2"/>
                  </a:lnTo>
                  <a:lnTo>
                    <a:pt x="7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26" name="Freeform 11"/>
            <p:cNvSpPr>
              <a:spLocks/>
            </p:cNvSpPr>
            <p:nvPr/>
          </p:nvSpPr>
          <p:spPr bwMode="auto">
            <a:xfrm>
              <a:off x="1650" y="968"/>
              <a:ext cx="110" cy="30"/>
            </a:xfrm>
            <a:custGeom>
              <a:avLst/>
              <a:gdLst>
                <a:gd name="T0" fmla="*/ 76 w 110"/>
                <a:gd name="T1" fmla="*/ 0 h 30"/>
                <a:gd name="T2" fmla="*/ 76 w 110"/>
                <a:gd name="T3" fmla="*/ 0 h 30"/>
                <a:gd name="T4" fmla="*/ 62 w 110"/>
                <a:gd name="T5" fmla="*/ 2 h 30"/>
                <a:gd name="T6" fmla="*/ 48 w 110"/>
                <a:gd name="T7" fmla="*/ 6 h 30"/>
                <a:gd name="T8" fmla="*/ 18 w 110"/>
                <a:gd name="T9" fmla="*/ 16 h 30"/>
                <a:gd name="T10" fmla="*/ 18 w 110"/>
                <a:gd name="T11" fmla="*/ 16 h 30"/>
                <a:gd name="T12" fmla="*/ 6 w 110"/>
                <a:gd name="T13" fmla="*/ 20 h 30"/>
                <a:gd name="T14" fmla="*/ 0 w 110"/>
                <a:gd name="T15" fmla="*/ 24 h 30"/>
                <a:gd name="T16" fmla="*/ 2 w 110"/>
                <a:gd name="T17" fmla="*/ 28 h 30"/>
                <a:gd name="T18" fmla="*/ 4 w 110"/>
                <a:gd name="T19" fmla="*/ 30 h 30"/>
                <a:gd name="T20" fmla="*/ 4 w 110"/>
                <a:gd name="T21" fmla="*/ 30 h 30"/>
                <a:gd name="T22" fmla="*/ 10 w 110"/>
                <a:gd name="T23" fmla="*/ 30 h 30"/>
                <a:gd name="T24" fmla="*/ 10 w 110"/>
                <a:gd name="T25" fmla="*/ 30 h 30"/>
                <a:gd name="T26" fmla="*/ 20 w 110"/>
                <a:gd name="T27" fmla="*/ 30 h 30"/>
                <a:gd name="T28" fmla="*/ 32 w 110"/>
                <a:gd name="T29" fmla="*/ 26 h 30"/>
                <a:gd name="T30" fmla="*/ 52 w 110"/>
                <a:gd name="T31" fmla="*/ 20 h 30"/>
                <a:gd name="T32" fmla="*/ 52 w 110"/>
                <a:gd name="T33" fmla="*/ 20 h 30"/>
                <a:gd name="T34" fmla="*/ 60 w 110"/>
                <a:gd name="T35" fmla="*/ 16 h 30"/>
                <a:gd name="T36" fmla="*/ 70 w 110"/>
                <a:gd name="T37" fmla="*/ 14 h 30"/>
                <a:gd name="T38" fmla="*/ 70 w 110"/>
                <a:gd name="T39" fmla="*/ 14 h 30"/>
                <a:gd name="T40" fmla="*/ 74 w 110"/>
                <a:gd name="T41" fmla="*/ 12 h 30"/>
                <a:gd name="T42" fmla="*/ 74 w 110"/>
                <a:gd name="T43" fmla="*/ 12 h 30"/>
                <a:gd name="T44" fmla="*/ 84 w 110"/>
                <a:gd name="T45" fmla="*/ 14 h 30"/>
                <a:gd name="T46" fmla="*/ 84 w 110"/>
                <a:gd name="T47" fmla="*/ 14 h 30"/>
                <a:gd name="T48" fmla="*/ 94 w 110"/>
                <a:gd name="T49" fmla="*/ 16 h 30"/>
                <a:gd name="T50" fmla="*/ 94 w 110"/>
                <a:gd name="T51" fmla="*/ 16 h 30"/>
                <a:gd name="T52" fmla="*/ 94 w 110"/>
                <a:gd name="T53" fmla="*/ 16 h 30"/>
                <a:gd name="T54" fmla="*/ 94 w 110"/>
                <a:gd name="T55" fmla="*/ 16 h 30"/>
                <a:gd name="T56" fmla="*/ 100 w 110"/>
                <a:gd name="T57" fmla="*/ 16 h 30"/>
                <a:gd name="T58" fmla="*/ 106 w 110"/>
                <a:gd name="T59" fmla="*/ 14 h 30"/>
                <a:gd name="T60" fmla="*/ 110 w 110"/>
                <a:gd name="T61" fmla="*/ 10 h 30"/>
                <a:gd name="T62" fmla="*/ 110 w 110"/>
                <a:gd name="T63" fmla="*/ 8 h 30"/>
                <a:gd name="T64" fmla="*/ 108 w 110"/>
                <a:gd name="T65" fmla="*/ 6 h 30"/>
                <a:gd name="T66" fmla="*/ 108 w 110"/>
                <a:gd name="T67" fmla="*/ 6 h 30"/>
                <a:gd name="T68" fmla="*/ 104 w 110"/>
                <a:gd name="T69" fmla="*/ 2 h 30"/>
                <a:gd name="T70" fmla="*/ 96 w 110"/>
                <a:gd name="T71" fmla="*/ 2 h 30"/>
                <a:gd name="T72" fmla="*/ 82 w 110"/>
                <a:gd name="T73" fmla="*/ 0 h 30"/>
                <a:gd name="T74" fmla="*/ 82 w 110"/>
                <a:gd name="T75" fmla="*/ 0 h 30"/>
                <a:gd name="T76" fmla="*/ 76 w 110"/>
                <a:gd name="T77"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10" h="30">
                  <a:moveTo>
                    <a:pt x="76" y="0"/>
                  </a:moveTo>
                  <a:lnTo>
                    <a:pt x="76" y="0"/>
                  </a:lnTo>
                  <a:lnTo>
                    <a:pt x="62" y="2"/>
                  </a:lnTo>
                  <a:lnTo>
                    <a:pt x="48" y="6"/>
                  </a:lnTo>
                  <a:lnTo>
                    <a:pt x="18" y="16"/>
                  </a:lnTo>
                  <a:lnTo>
                    <a:pt x="18" y="16"/>
                  </a:lnTo>
                  <a:lnTo>
                    <a:pt x="6" y="20"/>
                  </a:lnTo>
                  <a:lnTo>
                    <a:pt x="0" y="24"/>
                  </a:lnTo>
                  <a:lnTo>
                    <a:pt x="2" y="28"/>
                  </a:lnTo>
                  <a:lnTo>
                    <a:pt x="4" y="30"/>
                  </a:lnTo>
                  <a:lnTo>
                    <a:pt x="4" y="30"/>
                  </a:lnTo>
                  <a:lnTo>
                    <a:pt x="10" y="30"/>
                  </a:lnTo>
                  <a:lnTo>
                    <a:pt x="10" y="30"/>
                  </a:lnTo>
                  <a:lnTo>
                    <a:pt x="20" y="30"/>
                  </a:lnTo>
                  <a:lnTo>
                    <a:pt x="32" y="26"/>
                  </a:lnTo>
                  <a:lnTo>
                    <a:pt x="52" y="20"/>
                  </a:lnTo>
                  <a:lnTo>
                    <a:pt x="52" y="20"/>
                  </a:lnTo>
                  <a:lnTo>
                    <a:pt x="60" y="16"/>
                  </a:lnTo>
                  <a:lnTo>
                    <a:pt x="70" y="14"/>
                  </a:lnTo>
                  <a:lnTo>
                    <a:pt x="70" y="14"/>
                  </a:lnTo>
                  <a:lnTo>
                    <a:pt x="74" y="12"/>
                  </a:lnTo>
                  <a:lnTo>
                    <a:pt x="74" y="12"/>
                  </a:lnTo>
                  <a:lnTo>
                    <a:pt x="84" y="14"/>
                  </a:lnTo>
                  <a:lnTo>
                    <a:pt x="84" y="14"/>
                  </a:lnTo>
                  <a:lnTo>
                    <a:pt x="94" y="16"/>
                  </a:lnTo>
                  <a:lnTo>
                    <a:pt x="94" y="16"/>
                  </a:lnTo>
                  <a:lnTo>
                    <a:pt x="94" y="16"/>
                  </a:lnTo>
                  <a:lnTo>
                    <a:pt x="94" y="16"/>
                  </a:lnTo>
                  <a:lnTo>
                    <a:pt x="100" y="16"/>
                  </a:lnTo>
                  <a:lnTo>
                    <a:pt x="106" y="14"/>
                  </a:lnTo>
                  <a:lnTo>
                    <a:pt x="110" y="10"/>
                  </a:lnTo>
                  <a:lnTo>
                    <a:pt x="110" y="8"/>
                  </a:lnTo>
                  <a:lnTo>
                    <a:pt x="108" y="6"/>
                  </a:lnTo>
                  <a:lnTo>
                    <a:pt x="108" y="6"/>
                  </a:lnTo>
                  <a:lnTo>
                    <a:pt x="104" y="2"/>
                  </a:lnTo>
                  <a:lnTo>
                    <a:pt x="96" y="2"/>
                  </a:lnTo>
                  <a:lnTo>
                    <a:pt x="82" y="0"/>
                  </a:lnTo>
                  <a:lnTo>
                    <a:pt x="82" y="0"/>
                  </a:lnTo>
                  <a:lnTo>
                    <a:pt x="76"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27" name="Freeform 12"/>
            <p:cNvSpPr>
              <a:spLocks/>
            </p:cNvSpPr>
            <p:nvPr/>
          </p:nvSpPr>
          <p:spPr bwMode="auto">
            <a:xfrm>
              <a:off x="1650" y="968"/>
              <a:ext cx="110" cy="30"/>
            </a:xfrm>
            <a:custGeom>
              <a:avLst/>
              <a:gdLst>
                <a:gd name="T0" fmla="*/ 76 w 110"/>
                <a:gd name="T1" fmla="*/ 0 h 30"/>
                <a:gd name="T2" fmla="*/ 76 w 110"/>
                <a:gd name="T3" fmla="*/ 0 h 30"/>
                <a:gd name="T4" fmla="*/ 62 w 110"/>
                <a:gd name="T5" fmla="*/ 2 h 30"/>
                <a:gd name="T6" fmla="*/ 48 w 110"/>
                <a:gd name="T7" fmla="*/ 6 h 30"/>
                <a:gd name="T8" fmla="*/ 18 w 110"/>
                <a:gd name="T9" fmla="*/ 16 h 30"/>
                <a:gd name="T10" fmla="*/ 18 w 110"/>
                <a:gd name="T11" fmla="*/ 16 h 30"/>
                <a:gd name="T12" fmla="*/ 6 w 110"/>
                <a:gd name="T13" fmla="*/ 20 h 30"/>
                <a:gd name="T14" fmla="*/ 0 w 110"/>
                <a:gd name="T15" fmla="*/ 24 h 30"/>
                <a:gd name="T16" fmla="*/ 2 w 110"/>
                <a:gd name="T17" fmla="*/ 28 h 30"/>
                <a:gd name="T18" fmla="*/ 4 w 110"/>
                <a:gd name="T19" fmla="*/ 30 h 30"/>
                <a:gd name="T20" fmla="*/ 4 w 110"/>
                <a:gd name="T21" fmla="*/ 30 h 30"/>
                <a:gd name="T22" fmla="*/ 10 w 110"/>
                <a:gd name="T23" fmla="*/ 30 h 30"/>
                <a:gd name="T24" fmla="*/ 10 w 110"/>
                <a:gd name="T25" fmla="*/ 30 h 30"/>
                <a:gd name="T26" fmla="*/ 20 w 110"/>
                <a:gd name="T27" fmla="*/ 30 h 30"/>
                <a:gd name="T28" fmla="*/ 32 w 110"/>
                <a:gd name="T29" fmla="*/ 26 h 30"/>
                <a:gd name="T30" fmla="*/ 52 w 110"/>
                <a:gd name="T31" fmla="*/ 20 h 30"/>
                <a:gd name="T32" fmla="*/ 52 w 110"/>
                <a:gd name="T33" fmla="*/ 20 h 30"/>
                <a:gd name="T34" fmla="*/ 60 w 110"/>
                <a:gd name="T35" fmla="*/ 16 h 30"/>
                <a:gd name="T36" fmla="*/ 70 w 110"/>
                <a:gd name="T37" fmla="*/ 14 h 30"/>
                <a:gd name="T38" fmla="*/ 70 w 110"/>
                <a:gd name="T39" fmla="*/ 14 h 30"/>
                <a:gd name="T40" fmla="*/ 74 w 110"/>
                <a:gd name="T41" fmla="*/ 12 h 30"/>
                <a:gd name="T42" fmla="*/ 74 w 110"/>
                <a:gd name="T43" fmla="*/ 12 h 30"/>
                <a:gd name="T44" fmla="*/ 84 w 110"/>
                <a:gd name="T45" fmla="*/ 14 h 30"/>
                <a:gd name="T46" fmla="*/ 84 w 110"/>
                <a:gd name="T47" fmla="*/ 14 h 30"/>
                <a:gd name="T48" fmla="*/ 94 w 110"/>
                <a:gd name="T49" fmla="*/ 16 h 30"/>
                <a:gd name="T50" fmla="*/ 94 w 110"/>
                <a:gd name="T51" fmla="*/ 16 h 30"/>
                <a:gd name="T52" fmla="*/ 94 w 110"/>
                <a:gd name="T53" fmla="*/ 16 h 30"/>
                <a:gd name="T54" fmla="*/ 94 w 110"/>
                <a:gd name="T55" fmla="*/ 16 h 30"/>
                <a:gd name="T56" fmla="*/ 100 w 110"/>
                <a:gd name="T57" fmla="*/ 16 h 30"/>
                <a:gd name="T58" fmla="*/ 106 w 110"/>
                <a:gd name="T59" fmla="*/ 14 h 30"/>
                <a:gd name="T60" fmla="*/ 110 w 110"/>
                <a:gd name="T61" fmla="*/ 10 h 30"/>
                <a:gd name="T62" fmla="*/ 110 w 110"/>
                <a:gd name="T63" fmla="*/ 8 h 30"/>
                <a:gd name="T64" fmla="*/ 108 w 110"/>
                <a:gd name="T65" fmla="*/ 6 h 30"/>
                <a:gd name="T66" fmla="*/ 108 w 110"/>
                <a:gd name="T67" fmla="*/ 6 h 30"/>
                <a:gd name="T68" fmla="*/ 104 w 110"/>
                <a:gd name="T69" fmla="*/ 2 h 30"/>
                <a:gd name="T70" fmla="*/ 96 w 110"/>
                <a:gd name="T71" fmla="*/ 2 h 30"/>
                <a:gd name="T72" fmla="*/ 82 w 110"/>
                <a:gd name="T73" fmla="*/ 0 h 30"/>
                <a:gd name="T74" fmla="*/ 82 w 110"/>
                <a:gd name="T75" fmla="*/ 0 h 30"/>
                <a:gd name="T76" fmla="*/ 76 w 110"/>
                <a:gd name="T77"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10" h="30">
                  <a:moveTo>
                    <a:pt x="76" y="0"/>
                  </a:moveTo>
                  <a:lnTo>
                    <a:pt x="76" y="0"/>
                  </a:lnTo>
                  <a:lnTo>
                    <a:pt x="62" y="2"/>
                  </a:lnTo>
                  <a:lnTo>
                    <a:pt x="48" y="6"/>
                  </a:lnTo>
                  <a:lnTo>
                    <a:pt x="18" y="16"/>
                  </a:lnTo>
                  <a:lnTo>
                    <a:pt x="18" y="16"/>
                  </a:lnTo>
                  <a:lnTo>
                    <a:pt x="6" y="20"/>
                  </a:lnTo>
                  <a:lnTo>
                    <a:pt x="0" y="24"/>
                  </a:lnTo>
                  <a:lnTo>
                    <a:pt x="2" y="28"/>
                  </a:lnTo>
                  <a:lnTo>
                    <a:pt x="4" y="30"/>
                  </a:lnTo>
                  <a:lnTo>
                    <a:pt x="4" y="30"/>
                  </a:lnTo>
                  <a:lnTo>
                    <a:pt x="10" y="30"/>
                  </a:lnTo>
                  <a:lnTo>
                    <a:pt x="10" y="30"/>
                  </a:lnTo>
                  <a:lnTo>
                    <a:pt x="20" y="30"/>
                  </a:lnTo>
                  <a:lnTo>
                    <a:pt x="32" y="26"/>
                  </a:lnTo>
                  <a:lnTo>
                    <a:pt x="52" y="20"/>
                  </a:lnTo>
                  <a:lnTo>
                    <a:pt x="52" y="20"/>
                  </a:lnTo>
                  <a:lnTo>
                    <a:pt x="60" y="16"/>
                  </a:lnTo>
                  <a:lnTo>
                    <a:pt x="70" y="14"/>
                  </a:lnTo>
                  <a:lnTo>
                    <a:pt x="70" y="14"/>
                  </a:lnTo>
                  <a:lnTo>
                    <a:pt x="74" y="12"/>
                  </a:lnTo>
                  <a:lnTo>
                    <a:pt x="74" y="12"/>
                  </a:lnTo>
                  <a:lnTo>
                    <a:pt x="84" y="14"/>
                  </a:lnTo>
                  <a:lnTo>
                    <a:pt x="84" y="14"/>
                  </a:lnTo>
                  <a:lnTo>
                    <a:pt x="94" y="16"/>
                  </a:lnTo>
                  <a:lnTo>
                    <a:pt x="94" y="16"/>
                  </a:lnTo>
                  <a:lnTo>
                    <a:pt x="94" y="16"/>
                  </a:lnTo>
                  <a:lnTo>
                    <a:pt x="94" y="16"/>
                  </a:lnTo>
                  <a:lnTo>
                    <a:pt x="100" y="16"/>
                  </a:lnTo>
                  <a:lnTo>
                    <a:pt x="106" y="14"/>
                  </a:lnTo>
                  <a:lnTo>
                    <a:pt x="110" y="10"/>
                  </a:lnTo>
                  <a:lnTo>
                    <a:pt x="110" y="8"/>
                  </a:lnTo>
                  <a:lnTo>
                    <a:pt x="108" y="6"/>
                  </a:lnTo>
                  <a:lnTo>
                    <a:pt x="108" y="6"/>
                  </a:lnTo>
                  <a:lnTo>
                    <a:pt x="104" y="2"/>
                  </a:lnTo>
                  <a:lnTo>
                    <a:pt x="96" y="2"/>
                  </a:lnTo>
                  <a:lnTo>
                    <a:pt x="82" y="0"/>
                  </a:lnTo>
                  <a:lnTo>
                    <a:pt x="82" y="0"/>
                  </a:lnTo>
                  <a:lnTo>
                    <a:pt x="7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28" name="Freeform 13"/>
            <p:cNvSpPr>
              <a:spLocks/>
            </p:cNvSpPr>
            <p:nvPr/>
          </p:nvSpPr>
          <p:spPr bwMode="auto">
            <a:xfrm>
              <a:off x="1762" y="950"/>
              <a:ext cx="64" cy="40"/>
            </a:xfrm>
            <a:custGeom>
              <a:avLst/>
              <a:gdLst>
                <a:gd name="T0" fmla="*/ 58 w 64"/>
                <a:gd name="T1" fmla="*/ 0 h 40"/>
                <a:gd name="T2" fmla="*/ 58 w 64"/>
                <a:gd name="T3" fmla="*/ 0 h 40"/>
                <a:gd name="T4" fmla="*/ 48 w 64"/>
                <a:gd name="T5" fmla="*/ 0 h 40"/>
                <a:gd name="T6" fmla="*/ 38 w 64"/>
                <a:gd name="T7" fmla="*/ 4 h 40"/>
                <a:gd name="T8" fmla="*/ 18 w 64"/>
                <a:gd name="T9" fmla="*/ 8 h 40"/>
                <a:gd name="T10" fmla="*/ 18 w 64"/>
                <a:gd name="T11" fmla="*/ 8 h 40"/>
                <a:gd name="T12" fmla="*/ 4 w 64"/>
                <a:gd name="T13" fmla="*/ 10 h 40"/>
                <a:gd name="T14" fmla="*/ 0 w 64"/>
                <a:gd name="T15" fmla="*/ 12 h 40"/>
                <a:gd name="T16" fmla="*/ 0 w 64"/>
                <a:gd name="T17" fmla="*/ 14 h 40"/>
                <a:gd name="T18" fmla="*/ 0 w 64"/>
                <a:gd name="T19" fmla="*/ 16 h 40"/>
                <a:gd name="T20" fmla="*/ 0 w 64"/>
                <a:gd name="T21" fmla="*/ 16 h 40"/>
                <a:gd name="T22" fmla="*/ 4 w 64"/>
                <a:gd name="T23" fmla="*/ 20 h 40"/>
                <a:gd name="T24" fmla="*/ 6 w 64"/>
                <a:gd name="T25" fmla="*/ 22 h 40"/>
                <a:gd name="T26" fmla="*/ 14 w 64"/>
                <a:gd name="T27" fmla="*/ 26 h 40"/>
                <a:gd name="T28" fmla="*/ 14 w 64"/>
                <a:gd name="T29" fmla="*/ 26 h 40"/>
                <a:gd name="T30" fmla="*/ 18 w 64"/>
                <a:gd name="T31" fmla="*/ 34 h 40"/>
                <a:gd name="T32" fmla="*/ 20 w 64"/>
                <a:gd name="T33" fmla="*/ 36 h 40"/>
                <a:gd name="T34" fmla="*/ 24 w 64"/>
                <a:gd name="T35" fmla="*/ 38 h 40"/>
                <a:gd name="T36" fmla="*/ 24 w 64"/>
                <a:gd name="T37" fmla="*/ 38 h 40"/>
                <a:gd name="T38" fmla="*/ 28 w 64"/>
                <a:gd name="T39" fmla="*/ 40 h 40"/>
                <a:gd name="T40" fmla="*/ 28 w 64"/>
                <a:gd name="T41" fmla="*/ 40 h 40"/>
                <a:gd name="T42" fmla="*/ 34 w 64"/>
                <a:gd name="T43" fmla="*/ 38 h 40"/>
                <a:gd name="T44" fmla="*/ 36 w 64"/>
                <a:gd name="T45" fmla="*/ 36 h 40"/>
                <a:gd name="T46" fmla="*/ 38 w 64"/>
                <a:gd name="T47" fmla="*/ 32 h 40"/>
                <a:gd name="T48" fmla="*/ 40 w 64"/>
                <a:gd name="T49" fmla="*/ 28 h 40"/>
                <a:gd name="T50" fmla="*/ 42 w 64"/>
                <a:gd name="T51" fmla="*/ 20 h 40"/>
                <a:gd name="T52" fmla="*/ 44 w 64"/>
                <a:gd name="T53" fmla="*/ 16 h 40"/>
                <a:gd name="T54" fmla="*/ 46 w 64"/>
                <a:gd name="T55" fmla="*/ 14 h 40"/>
                <a:gd name="T56" fmla="*/ 46 w 64"/>
                <a:gd name="T57" fmla="*/ 14 h 40"/>
                <a:gd name="T58" fmla="*/ 58 w 64"/>
                <a:gd name="T59" fmla="*/ 10 h 40"/>
                <a:gd name="T60" fmla="*/ 64 w 64"/>
                <a:gd name="T61" fmla="*/ 6 h 40"/>
                <a:gd name="T62" fmla="*/ 64 w 64"/>
                <a:gd name="T63" fmla="*/ 4 h 40"/>
                <a:gd name="T64" fmla="*/ 60 w 64"/>
                <a:gd name="T65" fmla="*/ 0 h 40"/>
                <a:gd name="T66" fmla="*/ 60 w 64"/>
                <a:gd name="T67" fmla="*/ 0 h 40"/>
                <a:gd name="T68" fmla="*/ 58 w 64"/>
                <a:gd name="T69"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4" h="40">
                  <a:moveTo>
                    <a:pt x="58" y="0"/>
                  </a:moveTo>
                  <a:lnTo>
                    <a:pt x="58" y="0"/>
                  </a:lnTo>
                  <a:lnTo>
                    <a:pt x="48" y="0"/>
                  </a:lnTo>
                  <a:lnTo>
                    <a:pt x="38" y="4"/>
                  </a:lnTo>
                  <a:lnTo>
                    <a:pt x="18" y="8"/>
                  </a:lnTo>
                  <a:lnTo>
                    <a:pt x="18" y="8"/>
                  </a:lnTo>
                  <a:lnTo>
                    <a:pt x="4" y="10"/>
                  </a:lnTo>
                  <a:lnTo>
                    <a:pt x="0" y="12"/>
                  </a:lnTo>
                  <a:lnTo>
                    <a:pt x="0" y="14"/>
                  </a:lnTo>
                  <a:lnTo>
                    <a:pt x="0" y="16"/>
                  </a:lnTo>
                  <a:lnTo>
                    <a:pt x="0" y="16"/>
                  </a:lnTo>
                  <a:lnTo>
                    <a:pt x="4" y="20"/>
                  </a:lnTo>
                  <a:lnTo>
                    <a:pt x="6" y="22"/>
                  </a:lnTo>
                  <a:lnTo>
                    <a:pt x="14" y="26"/>
                  </a:lnTo>
                  <a:lnTo>
                    <a:pt x="14" y="26"/>
                  </a:lnTo>
                  <a:lnTo>
                    <a:pt x="18" y="34"/>
                  </a:lnTo>
                  <a:lnTo>
                    <a:pt x="20" y="36"/>
                  </a:lnTo>
                  <a:lnTo>
                    <a:pt x="24" y="38"/>
                  </a:lnTo>
                  <a:lnTo>
                    <a:pt x="24" y="38"/>
                  </a:lnTo>
                  <a:lnTo>
                    <a:pt x="28" y="40"/>
                  </a:lnTo>
                  <a:lnTo>
                    <a:pt x="28" y="40"/>
                  </a:lnTo>
                  <a:lnTo>
                    <a:pt x="34" y="38"/>
                  </a:lnTo>
                  <a:lnTo>
                    <a:pt x="36" y="36"/>
                  </a:lnTo>
                  <a:lnTo>
                    <a:pt x="38" y="32"/>
                  </a:lnTo>
                  <a:lnTo>
                    <a:pt x="40" y="28"/>
                  </a:lnTo>
                  <a:lnTo>
                    <a:pt x="42" y="20"/>
                  </a:lnTo>
                  <a:lnTo>
                    <a:pt x="44" y="16"/>
                  </a:lnTo>
                  <a:lnTo>
                    <a:pt x="46" y="14"/>
                  </a:lnTo>
                  <a:lnTo>
                    <a:pt x="46" y="14"/>
                  </a:lnTo>
                  <a:lnTo>
                    <a:pt x="58" y="10"/>
                  </a:lnTo>
                  <a:lnTo>
                    <a:pt x="64" y="6"/>
                  </a:lnTo>
                  <a:lnTo>
                    <a:pt x="64" y="4"/>
                  </a:lnTo>
                  <a:lnTo>
                    <a:pt x="60" y="0"/>
                  </a:lnTo>
                  <a:lnTo>
                    <a:pt x="60" y="0"/>
                  </a:lnTo>
                  <a:lnTo>
                    <a:pt x="58"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29" name="Freeform 14"/>
            <p:cNvSpPr>
              <a:spLocks/>
            </p:cNvSpPr>
            <p:nvPr/>
          </p:nvSpPr>
          <p:spPr bwMode="auto">
            <a:xfrm>
              <a:off x="1762" y="950"/>
              <a:ext cx="64" cy="40"/>
            </a:xfrm>
            <a:custGeom>
              <a:avLst/>
              <a:gdLst>
                <a:gd name="T0" fmla="*/ 58 w 64"/>
                <a:gd name="T1" fmla="*/ 0 h 40"/>
                <a:gd name="T2" fmla="*/ 58 w 64"/>
                <a:gd name="T3" fmla="*/ 0 h 40"/>
                <a:gd name="T4" fmla="*/ 48 w 64"/>
                <a:gd name="T5" fmla="*/ 0 h 40"/>
                <a:gd name="T6" fmla="*/ 38 w 64"/>
                <a:gd name="T7" fmla="*/ 4 h 40"/>
                <a:gd name="T8" fmla="*/ 18 w 64"/>
                <a:gd name="T9" fmla="*/ 8 h 40"/>
                <a:gd name="T10" fmla="*/ 18 w 64"/>
                <a:gd name="T11" fmla="*/ 8 h 40"/>
                <a:gd name="T12" fmla="*/ 4 w 64"/>
                <a:gd name="T13" fmla="*/ 10 h 40"/>
                <a:gd name="T14" fmla="*/ 0 w 64"/>
                <a:gd name="T15" fmla="*/ 12 h 40"/>
                <a:gd name="T16" fmla="*/ 0 w 64"/>
                <a:gd name="T17" fmla="*/ 14 h 40"/>
                <a:gd name="T18" fmla="*/ 0 w 64"/>
                <a:gd name="T19" fmla="*/ 16 h 40"/>
                <a:gd name="T20" fmla="*/ 0 w 64"/>
                <a:gd name="T21" fmla="*/ 16 h 40"/>
                <a:gd name="T22" fmla="*/ 4 w 64"/>
                <a:gd name="T23" fmla="*/ 20 h 40"/>
                <a:gd name="T24" fmla="*/ 6 w 64"/>
                <a:gd name="T25" fmla="*/ 22 h 40"/>
                <a:gd name="T26" fmla="*/ 14 w 64"/>
                <a:gd name="T27" fmla="*/ 26 h 40"/>
                <a:gd name="T28" fmla="*/ 14 w 64"/>
                <a:gd name="T29" fmla="*/ 26 h 40"/>
                <a:gd name="T30" fmla="*/ 18 w 64"/>
                <a:gd name="T31" fmla="*/ 34 h 40"/>
                <a:gd name="T32" fmla="*/ 20 w 64"/>
                <a:gd name="T33" fmla="*/ 36 h 40"/>
                <a:gd name="T34" fmla="*/ 24 w 64"/>
                <a:gd name="T35" fmla="*/ 38 h 40"/>
                <a:gd name="T36" fmla="*/ 24 w 64"/>
                <a:gd name="T37" fmla="*/ 38 h 40"/>
                <a:gd name="T38" fmla="*/ 28 w 64"/>
                <a:gd name="T39" fmla="*/ 40 h 40"/>
                <a:gd name="T40" fmla="*/ 28 w 64"/>
                <a:gd name="T41" fmla="*/ 40 h 40"/>
                <a:gd name="T42" fmla="*/ 34 w 64"/>
                <a:gd name="T43" fmla="*/ 38 h 40"/>
                <a:gd name="T44" fmla="*/ 36 w 64"/>
                <a:gd name="T45" fmla="*/ 36 h 40"/>
                <a:gd name="T46" fmla="*/ 38 w 64"/>
                <a:gd name="T47" fmla="*/ 32 h 40"/>
                <a:gd name="T48" fmla="*/ 40 w 64"/>
                <a:gd name="T49" fmla="*/ 28 h 40"/>
                <a:gd name="T50" fmla="*/ 42 w 64"/>
                <a:gd name="T51" fmla="*/ 20 h 40"/>
                <a:gd name="T52" fmla="*/ 44 w 64"/>
                <a:gd name="T53" fmla="*/ 16 h 40"/>
                <a:gd name="T54" fmla="*/ 46 w 64"/>
                <a:gd name="T55" fmla="*/ 14 h 40"/>
                <a:gd name="T56" fmla="*/ 46 w 64"/>
                <a:gd name="T57" fmla="*/ 14 h 40"/>
                <a:gd name="T58" fmla="*/ 58 w 64"/>
                <a:gd name="T59" fmla="*/ 10 h 40"/>
                <a:gd name="T60" fmla="*/ 64 w 64"/>
                <a:gd name="T61" fmla="*/ 6 h 40"/>
                <a:gd name="T62" fmla="*/ 64 w 64"/>
                <a:gd name="T63" fmla="*/ 4 h 40"/>
                <a:gd name="T64" fmla="*/ 60 w 64"/>
                <a:gd name="T65" fmla="*/ 0 h 40"/>
                <a:gd name="T66" fmla="*/ 60 w 64"/>
                <a:gd name="T67" fmla="*/ 0 h 40"/>
                <a:gd name="T68" fmla="*/ 58 w 64"/>
                <a:gd name="T69"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4" h="40">
                  <a:moveTo>
                    <a:pt x="58" y="0"/>
                  </a:moveTo>
                  <a:lnTo>
                    <a:pt x="58" y="0"/>
                  </a:lnTo>
                  <a:lnTo>
                    <a:pt x="48" y="0"/>
                  </a:lnTo>
                  <a:lnTo>
                    <a:pt x="38" y="4"/>
                  </a:lnTo>
                  <a:lnTo>
                    <a:pt x="18" y="8"/>
                  </a:lnTo>
                  <a:lnTo>
                    <a:pt x="18" y="8"/>
                  </a:lnTo>
                  <a:lnTo>
                    <a:pt x="4" y="10"/>
                  </a:lnTo>
                  <a:lnTo>
                    <a:pt x="0" y="12"/>
                  </a:lnTo>
                  <a:lnTo>
                    <a:pt x="0" y="14"/>
                  </a:lnTo>
                  <a:lnTo>
                    <a:pt x="0" y="16"/>
                  </a:lnTo>
                  <a:lnTo>
                    <a:pt x="0" y="16"/>
                  </a:lnTo>
                  <a:lnTo>
                    <a:pt x="4" y="20"/>
                  </a:lnTo>
                  <a:lnTo>
                    <a:pt x="6" y="22"/>
                  </a:lnTo>
                  <a:lnTo>
                    <a:pt x="14" y="26"/>
                  </a:lnTo>
                  <a:lnTo>
                    <a:pt x="14" y="26"/>
                  </a:lnTo>
                  <a:lnTo>
                    <a:pt x="18" y="34"/>
                  </a:lnTo>
                  <a:lnTo>
                    <a:pt x="20" y="36"/>
                  </a:lnTo>
                  <a:lnTo>
                    <a:pt x="24" y="38"/>
                  </a:lnTo>
                  <a:lnTo>
                    <a:pt x="24" y="38"/>
                  </a:lnTo>
                  <a:lnTo>
                    <a:pt x="28" y="40"/>
                  </a:lnTo>
                  <a:lnTo>
                    <a:pt x="28" y="40"/>
                  </a:lnTo>
                  <a:lnTo>
                    <a:pt x="34" y="38"/>
                  </a:lnTo>
                  <a:lnTo>
                    <a:pt x="36" y="36"/>
                  </a:lnTo>
                  <a:lnTo>
                    <a:pt x="38" y="32"/>
                  </a:lnTo>
                  <a:lnTo>
                    <a:pt x="40" y="28"/>
                  </a:lnTo>
                  <a:lnTo>
                    <a:pt x="42" y="20"/>
                  </a:lnTo>
                  <a:lnTo>
                    <a:pt x="44" y="16"/>
                  </a:lnTo>
                  <a:lnTo>
                    <a:pt x="46" y="14"/>
                  </a:lnTo>
                  <a:lnTo>
                    <a:pt x="46" y="14"/>
                  </a:lnTo>
                  <a:lnTo>
                    <a:pt x="58" y="10"/>
                  </a:lnTo>
                  <a:lnTo>
                    <a:pt x="64" y="6"/>
                  </a:lnTo>
                  <a:lnTo>
                    <a:pt x="64" y="4"/>
                  </a:lnTo>
                  <a:lnTo>
                    <a:pt x="60" y="0"/>
                  </a:lnTo>
                  <a:lnTo>
                    <a:pt x="60" y="0"/>
                  </a:lnTo>
                  <a:lnTo>
                    <a:pt x="5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30" name="Freeform 15"/>
            <p:cNvSpPr>
              <a:spLocks/>
            </p:cNvSpPr>
            <p:nvPr/>
          </p:nvSpPr>
          <p:spPr bwMode="auto">
            <a:xfrm>
              <a:off x="1706" y="1086"/>
              <a:ext cx="218" cy="108"/>
            </a:xfrm>
            <a:custGeom>
              <a:avLst/>
              <a:gdLst>
                <a:gd name="T0" fmla="*/ 194 w 218"/>
                <a:gd name="T1" fmla="*/ 0 h 108"/>
                <a:gd name="T2" fmla="*/ 180 w 218"/>
                <a:gd name="T3" fmla="*/ 4 h 108"/>
                <a:gd name="T4" fmla="*/ 168 w 218"/>
                <a:gd name="T5" fmla="*/ 12 h 108"/>
                <a:gd name="T6" fmla="*/ 152 w 218"/>
                <a:gd name="T7" fmla="*/ 18 h 108"/>
                <a:gd name="T8" fmla="*/ 134 w 218"/>
                <a:gd name="T9" fmla="*/ 20 h 108"/>
                <a:gd name="T10" fmla="*/ 116 w 218"/>
                <a:gd name="T11" fmla="*/ 24 h 108"/>
                <a:gd name="T12" fmla="*/ 112 w 218"/>
                <a:gd name="T13" fmla="*/ 22 h 108"/>
                <a:gd name="T14" fmla="*/ 100 w 218"/>
                <a:gd name="T15" fmla="*/ 20 h 108"/>
                <a:gd name="T16" fmla="*/ 96 w 218"/>
                <a:gd name="T17" fmla="*/ 20 h 108"/>
                <a:gd name="T18" fmla="*/ 90 w 218"/>
                <a:gd name="T19" fmla="*/ 24 h 108"/>
                <a:gd name="T20" fmla="*/ 72 w 218"/>
                <a:gd name="T21" fmla="*/ 34 h 108"/>
                <a:gd name="T22" fmla="*/ 60 w 218"/>
                <a:gd name="T23" fmla="*/ 38 h 108"/>
                <a:gd name="T24" fmla="*/ 48 w 218"/>
                <a:gd name="T25" fmla="*/ 40 h 108"/>
                <a:gd name="T26" fmla="*/ 36 w 218"/>
                <a:gd name="T27" fmla="*/ 44 h 108"/>
                <a:gd name="T28" fmla="*/ 28 w 218"/>
                <a:gd name="T29" fmla="*/ 54 h 108"/>
                <a:gd name="T30" fmla="*/ 28 w 218"/>
                <a:gd name="T31" fmla="*/ 64 h 108"/>
                <a:gd name="T32" fmla="*/ 22 w 218"/>
                <a:gd name="T33" fmla="*/ 74 h 108"/>
                <a:gd name="T34" fmla="*/ 18 w 218"/>
                <a:gd name="T35" fmla="*/ 76 h 108"/>
                <a:gd name="T36" fmla="*/ 6 w 218"/>
                <a:gd name="T37" fmla="*/ 78 h 108"/>
                <a:gd name="T38" fmla="*/ 2 w 218"/>
                <a:gd name="T39" fmla="*/ 80 h 108"/>
                <a:gd name="T40" fmla="*/ 0 w 218"/>
                <a:gd name="T41" fmla="*/ 88 h 108"/>
                <a:gd name="T42" fmla="*/ 6 w 218"/>
                <a:gd name="T43" fmla="*/ 96 h 108"/>
                <a:gd name="T44" fmla="*/ 14 w 218"/>
                <a:gd name="T45" fmla="*/ 102 h 108"/>
                <a:gd name="T46" fmla="*/ 20 w 218"/>
                <a:gd name="T47" fmla="*/ 108 h 108"/>
                <a:gd name="T48" fmla="*/ 24 w 218"/>
                <a:gd name="T49" fmla="*/ 108 h 108"/>
                <a:gd name="T50" fmla="*/ 36 w 218"/>
                <a:gd name="T51" fmla="*/ 102 h 108"/>
                <a:gd name="T52" fmla="*/ 54 w 218"/>
                <a:gd name="T53" fmla="*/ 84 h 108"/>
                <a:gd name="T54" fmla="*/ 74 w 218"/>
                <a:gd name="T55" fmla="*/ 72 h 108"/>
                <a:gd name="T56" fmla="*/ 104 w 218"/>
                <a:gd name="T57" fmla="*/ 54 h 108"/>
                <a:gd name="T58" fmla="*/ 116 w 218"/>
                <a:gd name="T59" fmla="*/ 50 h 108"/>
                <a:gd name="T60" fmla="*/ 184 w 218"/>
                <a:gd name="T61" fmla="*/ 34 h 108"/>
                <a:gd name="T62" fmla="*/ 202 w 218"/>
                <a:gd name="T63" fmla="*/ 28 h 108"/>
                <a:gd name="T64" fmla="*/ 216 w 218"/>
                <a:gd name="T65" fmla="*/ 16 h 108"/>
                <a:gd name="T66" fmla="*/ 218 w 218"/>
                <a:gd name="T67" fmla="*/ 12 h 108"/>
                <a:gd name="T68" fmla="*/ 216 w 218"/>
                <a:gd name="T69" fmla="*/ 6 h 108"/>
                <a:gd name="T70" fmla="*/ 206 w 218"/>
                <a:gd name="T71" fmla="*/ 2 h 108"/>
                <a:gd name="T72" fmla="*/ 196 w 218"/>
                <a:gd name="T73"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18" h="108">
                  <a:moveTo>
                    <a:pt x="194" y="0"/>
                  </a:moveTo>
                  <a:lnTo>
                    <a:pt x="194" y="0"/>
                  </a:lnTo>
                  <a:lnTo>
                    <a:pt x="186" y="0"/>
                  </a:lnTo>
                  <a:lnTo>
                    <a:pt x="180" y="4"/>
                  </a:lnTo>
                  <a:lnTo>
                    <a:pt x="168" y="12"/>
                  </a:lnTo>
                  <a:lnTo>
                    <a:pt x="168" y="12"/>
                  </a:lnTo>
                  <a:lnTo>
                    <a:pt x="160" y="16"/>
                  </a:lnTo>
                  <a:lnTo>
                    <a:pt x="152" y="18"/>
                  </a:lnTo>
                  <a:lnTo>
                    <a:pt x="134" y="20"/>
                  </a:lnTo>
                  <a:lnTo>
                    <a:pt x="134" y="20"/>
                  </a:lnTo>
                  <a:lnTo>
                    <a:pt x="124" y="22"/>
                  </a:lnTo>
                  <a:lnTo>
                    <a:pt x="116" y="24"/>
                  </a:lnTo>
                  <a:lnTo>
                    <a:pt x="116" y="24"/>
                  </a:lnTo>
                  <a:lnTo>
                    <a:pt x="112" y="22"/>
                  </a:lnTo>
                  <a:lnTo>
                    <a:pt x="112" y="22"/>
                  </a:lnTo>
                  <a:lnTo>
                    <a:pt x="100" y="20"/>
                  </a:lnTo>
                  <a:lnTo>
                    <a:pt x="100" y="20"/>
                  </a:lnTo>
                  <a:lnTo>
                    <a:pt x="96" y="20"/>
                  </a:lnTo>
                  <a:lnTo>
                    <a:pt x="90" y="24"/>
                  </a:lnTo>
                  <a:lnTo>
                    <a:pt x="90" y="24"/>
                  </a:lnTo>
                  <a:lnTo>
                    <a:pt x="82" y="30"/>
                  </a:lnTo>
                  <a:lnTo>
                    <a:pt x="72" y="34"/>
                  </a:lnTo>
                  <a:lnTo>
                    <a:pt x="72" y="34"/>
                  </a:lnTo>
                  <a:lnTo>
                    <a:pt x="60" y="38"/>
                  </a:lnTo>
                  <a:lnTo>
                    <a:pt x="48" y="40"/>
                  </a:lnTo>
                  <a:lnTo>
                    <a:pt x="48" y="40"/>
                  </a:lnTo>
                  <a:lnTo>
                    <a:pt x="40" y="42"/>
                  </a:lnTo>
                  <a:lnTo>
                    <a:pt x="36" y="44"/>
                  </a:lnTo>
                  <a:lnTo>
                    <a:pt x="32" y="48"/>
                  </a:lnTo>
                  <a:lnTo>
                    <a:pt x="28" y="54"/>
                  </a:lnTo>
                  <a:lnTo>
                    <a:pt x="28" y="54"/>
                  </a:lnTo>
                  <a:lnTo>
                    <a:pt x="28" y="64"/>
                  </a:lnTo>
                  <a:lnTo>
                    <a:pt x="26" y="70"/>
                  </a:lnTo>
                  <a:lnTo>
                    <a:pt x="22" y="74"/>
                  </a:lnTo>
                  <a:lnTo>
                    <a:pt x="22" y="74"/>
                  </a:lnTo>
                  <a:lnTo>
                    <a:pt x="18" y="76"/>
                  </a:lnTo>
                  <a:lnTo>
                    <a:pt x="12" y="76"/>
                  </a:lnTo>
                  <a:lnTo>
                    <a:pt x="6" y="78"/>
                  </a:lnTo>
                  <a:lnTo>
                    <a:pt x="2" y="80"/>
                  </a:lnTo>
                  <a:lnTo>
                    <a:pt x="2" y="80"/>
                  </a:lnTo>
                  <a:lnTo>
                    <a:pt x="0" y="84"/>
                  </a:lnTo>
                  <a:lnTo>
                    <a:pt x="0" y="88"/>
                  </a:lnTo>
                  <a:lnTo>
                    <a:pt x="2" y="92"/>
                  </a:lnTo>
                  <a:lnTo>
                    <a:pt x="6" y="96"/>
                  </a:lnTo>
                  <a:lnTo>
                    <a:pt x="6" y="96"/>
                  </a:lnTo>
                  <a:lnTo>
                    <a:pt x="14" y="102"/>
                  </a:lnTo>
                  <a:lnTo>
                    <a:pt x="20" y="108"/>
                  </a:lnTo>
                  <a:lnTo>
                    <a:pt x="20" y="108"/>
                  </a:lnTo>
                  <a:lnTo>
                    <a:pt x="24" y="108"/>
                  </a:lnTo>
                  <a:lnTo>
                    <a:pt x="24" y="108"/>
                  </a:lnTo>
                  <a:lnTo>
                    <a:pt x="30" y="106"/>
                  </a:lnTo>
                  <a:lnTo>
                    <a:pt x="36" y="102"/>
                  </a:lnTo>
                  <a:lnTo>
                    <a:pt x="36" y="102"/>
                  </a:lnTo>
                  <a:lnTo>
                    <a:pt x="54" y="84"/>
                  </a:lnTo>
                  <a:lnTo>
                    <a:pt x="74" y="72"/>
                  </a:lnTo>
                  <a:lnTo>
                    <a:pt x="74" y="72"/>
                  </a:lnTo>
                  <a:lnTo>
                    <a:pt x="94" y="60"/>
                  </a:lnTo>
                  <a:lnTo>
                    <a:pt x="104" y="54"/>
                  </a:lnTo>
                  <a:lnTo>
                    <a:pt x="116" y="50"/>
                  </a:lnTo>
                  <a:lnTo>
                    <a:pt x="116" y="50"/>
                  </a:lnTo>
                  <a:lnTo>
                    <a:pt x="150" y="42"/>
                  </a:lnTo>
                  <a:lnTo>
                    <a:pt x="184" y="34"/>
                  </a:lnTo>
                  <a:lnTo>
                    <a:pt x="184" y="34"/>
                  </a:lnTo>
                  <a:lnTo>
                    <a:pt x="202" y="28"/>
                  </a:lnTo>
                  <a:lnTo>
                    <a:pt x="210" y="22"/>
                  </a:lnTo>
                  <a:lnTo>
                    <a:pt x="216" y="16"/>
                  </a:lnTo>
                  <a:lnTo>
                    <a:pt x="216" y="16"/>
                  </a:lnTo>
                  <a:lnTo>
                    <a:pt x="218" y="12"/>
                  </a:lnTo>
                  <a:lnTo>
                    <a:pt x="218" y="10"/>
                  </a:lnTo>
                  <a:lnTo>
                    <a:pt x="216" y="6"/>
                  </a:lnTo>
                  <a:lnTo>
                    <a:pt x="214" y="4"/>
                  </a:lnTo>
                  <a:lnTo>
                    <a:pt x="206" y="2"/>
                  </a:lnTo>
                  <a:lnTo>
                    <a:pt x="196" y="0"/>
                  </a:lnTo>
                  <a:lnTo>
                    <a:pt x="196" y="0"/>
                  </a:lnTo>
                  <a:lnTo>
                    <a:pt x="194"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31" name="Freeform 16"/>
            <p:cNvSpPr>
              <a:spLocks/>
            </p:cNvSpPr>
            <p:nvPr/>
          </p:nvSpPr>
          <p:spPr bwMode="auto">
            <a:xfrm>
              <a:off x="1706" y="1086"/>
              <a:ext cx="218" cy="108"/>
            </a:xfrm>
            <a:custGeom>
              <a:avLst/>
              <a:gdLst>
                <a:gd name="T0" fmla="*/ 194 w 218"/>
                <a:gd name="T1" fmla="*/ 0 h 108"/>
                <a:gd name="T2" fmla="*/ 180 w 218"/>
                <a:gd name="T3" fmla="*/ 4 h 108"/>
                <a:gd name="T4" fmla="*/ 168 w 218"/>
                <a:gd name="T5" fmla="*/ 12 h 108"/>
                <a:gd name="T6" fmla="*/ 152 w 218"/>
                <a:gd name="T7" fmla="*/ 18 h 108"/>
                <a:gd name="T8" fmla="*/ 134 w 218"/>
                <a:gd name="T9" fmla="*/ 20 h 108"/>
                <a:gd name="T10" fmla="*/ 116 w 218"/>
                <a:gd name="T11" fmla="*/ 24 h 108"/>
                <a:gd name="T12" fmla="*/ 112 w 218"/>
                <a:gd name="T13" fmla="*/ 22 h 108"/>
                <a:gd name="T14" fmla="*/ 100 w 218"/>
                <a:gd name="T15" fmla="*/ 20 h 108"/>
                <a:gd name="T16" fmla="*/ 96 w 218"/>
                <a:gd name="T17" fmla="*/ 20 h 108"/>
                <a:gd name="T18" fmla="*/ 90 w 218"/>
                <a:gd name="T19" fmla="*/ 24 h 108"/>
                <a:gd name="T20" fmla="*/ 72 w 218"/>
                <a:gd name="T21" fmla="*/ 34 h 108"/>
                <a:gd name="T22" fmla="*/ 60 w 218"/>
                <a:gd name="T23" fmla="*/ 38 h 108"/>
                <a:gd name="T24" fmla="*/ 48 w 218"/>
                <a:gd name="T25" fmla="*/ 40 h 108"/>
                <a:gd name="T26" fmla="*/ 36 w 218"/>
                <a:gd name="T27" fmla="*/ 44 h 108"/>
                <a:gd name="T28" fmla="*/ 28 w 218"/>
                <a:gd name="T29" fmla="*/ 54 h 108"/>
                <a:gd name="T30" fmla="*/ 28 w 218"/>
                <a:gd name="T31" fmla="*/ 64 h 108"/>
                <a:gd name="T32" fmla="*/ 22 w 218"/>
                <a:gd name="T33" fmla="*/ 74 h 108"/>
                <a:gd name="T34" fmla="*/ 18 w 218"/>
                <a:gd name="T35" fmla="*/ 76 h 108"/>
                <a:gd name="T36" fmla="*/ 6 w 218"/>
                <a:gd name="T37" fmla="*/ 78 h 108"/>
                <a:gd name="T38" fmla="*/ 2 w 218"/>
                <a:gd name="T39" fmla="*/ 80 h 108"/>
                <a:gd name="T40" fmla="*/ 0 w 218"/>
                <a:gd name="T41" fmla="*/ 88 h 108"/>
                <a:gd name="T42" fmla="*/ 6 w 218"/>
                <a:gd name="T43" fmla="*/ 96 h 108"/>
                <a:gd name="T44" fmla="*/ 14 w 218"/>
                <a:gd name="T45" fmla="*/ 102 h 108"/>
                <a:gd name="T46" fmla="*/ 20 w 218"/>
                <a:gd name="T47" fmla="*/ 108 h 108"/>
                <a:gd name="T48" fmla="*/ 24 w 218"/>
                <a:gd name="T49" fmla="*/ 108 h 108"/>
                <a:gd name="T50" fmla="*/ 36 w 218"/>
                <a:gd name="T51" fmla="*/ 102 h 108"/>
                <a:gd name="T52" fmla="*/ 54 w 218"/>
                <a:gd name="T53" fmla="*/ 84 h 108"/>
                <a:gd name="T54" fmla="*/ 74 w 218"/>
                <a:gd name="T55" fmla="*/ 72 h 108"/>
                <a:gd name="T56" fmla="*/ 104 w 218"/>
                <a:gd name="T57" fmla="*/ 54 h 108"/>
                <a:gd name="T58" fmla="*/ 116 w 218"/>
                <a:gd name="T59" fmla="*/ 50 h 108"/>
                <a:gd name="T60" fmla="*/ 184 w 218"/>
                <a:gd name="T61" fmla="*/ 34 h 108"/>
                <a:gd name="T62" fmla="*/ 202 w 218"/>
                <a:gd name="T63" fmla="*/ 28 h 108"/>
                <a:gd name="T64" fmla="*/ 216 w 218"/>
                <a:gd name="T65" fmla="*/ 16 h 108"/>
                <a:gd name="T66" fmla="*/ 218 w 218"/>
                <a:gd name="T67" fmla="*/ 12 h 108"/>
                <a:gd name="T68" fmla="*/ 216 w 218"/>
                <a:gd name="T69" fmla="*/ 6 h 108"/>
                <a:gd name="T70" fmla="*/ 206 w 218"/>
                <a:gd name="T71" fmla="*/ 2 h 108"/>
                <a:gd name="T72" fmla="*/ 196 w 218"/>
                <a:gd name="T73"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18" h="108">
                  <a:moveTo>
                    <a:pt x="194" y="0"/>
                  </a:moveTo>
                  <a:lnTo>
                    <a:pt x="194" y="0"/>
                  </a:lnTo>
                  <a:lnTo>
                    <a:pt x="186" y="0"/>
                  </a:lnTo>
                  <a:lnTo>
                    <a:pt x="180" y="4"/>
                  </a:lnTo>
                  <a:lnTo>
                    <a:pt x="168" y="12"/>
                  </a:lnTo>
                  <a:lnTo>
                    <a:pt x="168" y="12"/>
                  </a:lnTo>
                  <a:lnTo>
                    <a:pt x="160" y="16"/>
                  </a:lnTo>
                  <a:lnTo>
                    <a:pt x="152" y="18"/>
                  </a:lnTo>
                  <a:lnTo>
                    <a:pt x="134" y="20"/>
                  </a:lnTo>
                  <a:lnTo>
                    <a:pt x="134" y="20"/>
                  </a:lnTo>
                  <a:lnTo>
                    <a:pt x="124" y="22"/>
                  </a:lnTo>
                  <a:lnTo>
                    <a:pt x="116" y="24"/>
                  </a:lnTo>
                  <a:lnTo>
                    <a:pt x="116" y="24"/>
                  </a:lnTo>
                  <a:lnTo>
                    <a:pt x="112" y="22"/>
                  </a:lnTo>
                  <a:lnTo>
                    <a:pt x="112" y="22"/>
                  </a:lnTo>
                  <a:lnTo>
                    <a:pt x="100" y="20"/>
                  </a:lnTo>
                  <a:lnTo>
                    <a:pt x="100" y="20"/>
                  </a:lnTo>
                  <a:lnTo>
                    <a:pt x="96" y="20"/>
                  </a:lnTo>
                  <a:lnTo>
                    <a:pt x="90" y="24"/>
                  </a:lnTo>
                  <a:lnTo>
                    <a:pt x="90" y="24"/>
                  </a:lnTo>
                  <a:lnTo>
                    <a:pt x="82" y="30"/>
                  </a:lnTo>
                  <a:lnTo>
                    <a:pt x="72" y="34"/>
                  </a:lnTo>
                  <a:lnTo>
                    <a:pt x="72" y="34"/>
                  </a:lnTo>
                  <a:lnTo>
                    <a:pt x="60" y="38"/>
                  </a:lnTo>
                  <a:lnTo>
                    <a:pt x="48" y="40"/>
                  </a:lnTo>
                  <a:lnTo>
                    <a:pt x="48" y="40"/>
                  </a:lnTo>
                  <a:lnTo>
                    <a:pt x="40" y="42"/>
                  </a:lnTo>
                  <a:lnTo>
                    <a:pt x="36" y="44"/>
                  </a:lnTo>
                  <a:lnTo>
                    <a:pt x="32" y="48"/>
                  </a:lnTo>
                  <a:lnTo>
                    <a:pt x="28" y="54"/>
                  </a:lnTo>
                  <a:lnTo>
                    <a:pt x="28" y="54"/>
                  </a:lnTo>
                  <a:lnTo>
                    <a:pt x="28" y="64"/>
                  </a:lnTo>
                  <a:lnTo>
                    <a:pt x="26" y="70"/>
                  </a:lnTo>
                  <a:lnTo>
                    <a:pt x="22" y="74"/>
                  </a:lnTo>
                  <a:lnTo>
                    <a:pt x="22" y="74"/>
                  </a:lnTo>
                  <a:lnTo>
                    <a:pt x="18" y="76"/>
                  </a:lnTo>
                  <a:lnTo>
                    <a:pt x="12" y="76"/>
                  </a:lnTo>
                  <a:lnTo>
                    <a:pt x="6" y="78"/>
                  </a:lnTo>
                  <a:lnTo>
                    <a:pt x="2" y="80"/>
                  </a:lnTo>
                  <a:lnTo>
                    <a:pt x="2" y="80"/>
                  </a:lnTo>
                  <a:lnTo>
                    <a:pt x="0" y="84"/>
                  </a:lnTo>
                  <a:lnTo>
                    <a:pt x="0" y="88"/>
                  </a:lnTo>
                  <a:lnTo>
                    <a:pt x="2" y="92"/>
                  </a:lnTo>
                  <a:lnTo>
                    <a:pt x="6" y="96"/>
                  </a:lnTo>
                  <a:lnTo>
                    <a:pt x="6" y="96"/>
                  </a:lnTo>
                  <a:lnTo>
                    <a:pt x="14" y="102"/>
                  </a:lnTo>
                  <a:lnTo>
                    <a:pt x="20" y="108"/>
                  </a:lnTo>
                  <a:lnTo>
                    <a:pt x="20" y="108"/>
                  </a:lnTo>
                  <a:lnTo>
                    <a:pt x="24" y="108"/>
                  </a:lnTo>
                  <a:lnTo>
                    <a:pt x="24" y="108"/>
                  </a:lnTo>
                  <a:lnTo>
                    <a:pt x="30" y="106"/>
                  </a:lnTo>
                  <a:lnTo>
                    <a:pt x="36" y="102"/>
                  </a:lnTo>
                  <a:lnTo>
                    <a:pt x="36" y="102"/>
                  </a:lnTo>
                  <a:lnTo>
                    <a:pt x="54" y="84"/>
                  </a:lnTo>
                  <a:lnTo>
                    <a:pt x="74" y="72"/>
                  </a:lnTo>
                  <a:lnTo>
                    <a:pt x="74" y="72"/>
                  </a:lnTo>
                  <a:lnTo>
                    <a:pt x="94" y="60"/>
                  </a:lnTo>
                  <a:lnTo>
                    <a:pt x="104" y="54"/>
                  </a:lnTo>
                  <a:lnTo>
                    <a:pt x="116" y="50"/>
                  </a:lnTo>
                  <a:lnTo>
                    <a:pt x="116" y="50"/>
                  </a:lnTo>
                  <a:lnTo>
                    <a:pt x="150" y="42"/>
                  </a:lnTo>
                  <a:lnTo>
                    <a:pt x="184" y="34"/>
                  </a:lnTo>
                  <a:lnTo>
                    <a:pt x="184" y="34"/>
                  </a:lnTo>
                  <a:lnTo>
                    <a:pt x="202" y="28"/>
                  </a:lnTo>
                  <a:lnTo>
                    <a:pt x="210" y="22"/>
                  </a:lnTo>
                  <a:lnTo>
                    <a:pt x="216" y="16"/>
                  </a:lnTo>
                  <a:lnTo>
                    <a:pt x="216" y="16"/>
                  </a:lnTo>
                  <a:lnTo>
                    <a:pt x="218" y="12"/>
                  </a:lnTo>
                  <a:lnTo>
                    <a:pt x="218" y="10"/>
                  </a:lnTo>
                  <a:lnTo>
                    <a:pt x="216" y="6"/>
                  </a:lnTo>
                  <a:lnTo>
                    <a:pt x="214" y="4"/>
                  </a:lnTo>
                  <a:lnTo>
                    <a:pt x="206" y="2"/>
                  </a:lnTo>
                  <a:lnTo>
                    <a:pt x="196" y="0"/>
                  </a:lnTo>
                  <a:lnTo>
                    <a:pt x="196" y="0"/>
                  </a:lnTo>
                  <a:lnTo>
                    <a:pt x="19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32" name="Freeform 17"/>
            <p:cNvSpPr>
              <a:spLocks/>
            </p:cNvSpPr>
            <p:nvPr/>
          </p:nvSpPr>
          <p:spPr bwMode="auto">
            <a:xfrm>
              <a:off x="1660" y="1180"/>
              <a:ext cx="88" cy="70"/>
            </a:xfrm>
            <a:custGeom>
              <a:avLst/>
              <a:gdLst>
                <a:gd name="T0" fmla="*/ 36 w 88"/>
                <a:gd name="T1" fmla="*/ 0 h 70"/>
                <a:gd name="T2" fmla="*/ 36 w 88"/>
                <a:gd name="T3" fmla="*/ 0 h 70"/>
                <a:gd name="T4" fmla="*/ 26 w 88"/>
                <a:gd name="T5" fmla="*/ 8 h 70"/>
                <a:gd name="T6" fmla="*/ 22 w 88"/>
                <a:gd name="T7" fmla="*/ 20 h 70"/>
                <a:gd name="T8" fmla="*/ 16 w 88"/>
                <a:gd name="T9" fmla="*/ 28 h 70"/>
                <a:gd name="T10" fmla="*/ 8 w 88"/>
                <a:gd name="T11" fmla="*/ 32 h 70"/>
                <a:gd name="T12" fmla="*/ 0 w 88"/>
                <a:gd name="T13" fmla="*/ 40 h 70"/>
                <a:gd name="T14" fmla="*/ 2 w 88"/>
                <a:gd name="T15" fmla="*/ 48 h 70"/>
                <a:gd name="T16" fmla="*/ 6 w 88"/>
                <a:gd name="T17" fmla="*/ 50 h 70"/>
                <a:gd name="T18" fmla="*/ 10 w 88"/>
                <a:gd name="T19" fmla="*/ 50 h 70"/>
                <a:gd name="T20" fmla="*/ 14 w 88"/>
                <a:gd name="T21" fmla="*/ 48 h 70"/>
                <a:gd name="T22" fmla="*/ 14 w 88"/>
                <a:gd name="T23" fmla="*/ 48 h 70"/>
                <a:gd name="T24" fmla="*/ 26 w 88"/>
                <a:gd name="T25" fmla="*/ 52 h 70"/>
                <a:gd name="T26" fmla="*/ 32 w 88"/>
                <a:gd name="T27" fmla="*/ 54 h 70"/>
                <a:gd name="T28" fmla="*/ 36 w 88"/>
                <a:gd name="T29" fmla="*/ 64 h 70"/>
                <a:gd name="T30" fmla="*/ 40 w 88"/>
                <a:gd name="T31" fmla="*/ 68 h 70"/>
                <a:gd name="T32" fmla="*/ 48 w 88"/>
                <a:gd name="T33" fmla="*/ 70 h 70"/>
                <a:gd name="T34" fmla="*/ 58 w 88"/>
                <a:gd name="T35" fmla="*/ 68 h 70"/>
                <a:gd name="T36" fmla="*/ 70 w 88"/>
                <a:gd name="T37" fmla="*/ 66 h 70"/>
                <a:gd name="T38" fmla="*/ 70 w 88"/>
                <a:gd name="T39" fmla="*/ 66 h 70"/>
                <a:gd name="T40" fmla="*/ 74 w 88"/>
                <a:gd name="T41" fmla="*/ 68 h 70"/>
                <a:gd name="T42" fmla="*/ 80 w 88"/>
                <a:gd name="T43" fmla="*/ 68 h 70"/>
                <a:gd name="T44" fmla="*/ 86 w 88"/>
                <a:gd name="T45" fmla="*/ 64 h 70"/>
                <a:gd name="T46" fmla="*/ 88 w 88"/>
                <a:gd name="T47" fmla="*/ 62 h 70"/>
                <a:gd name="T48" fmla="*/ 80 w 88"/>
                <a:gd name="T49" fmla="*/ 54 h 70"/>
                <a:gd name="T50" fmla="*/ 66 w 88"/>
                <a:gd name="T51" fmla="*/ 46 h 70"/>
                <a:gd name="T52" fmla="*/ 66 w 88"/>
                <a:gd name="T53" fmla="*/ 40 h 70"/>
                <a:gd name="T54" fmla="*/ 68 w 88"/>
                <a:gd name="T55" fmla="*/ 28 h 70"/>
                <a:gd name="T56" fmla="*/ 68 w 88"/>
                <a:gd name="T57" fmla="*/ 22 h 70"/>
                <a:gd name="T58" fmla="*/ 60 w 88"/>
                <a:gd name="T59" fmla="*/ 16 h 70"/>
                <a:gd name="T60" fmla="*/ 48 w 88"/>
                <a:gd name="T61" fmla="*/ 12 h 70"/>
                <a:gd name="T62" fmla="*/ 46 w 88"/>
                <a:gd name="T63" fmla="*/ 10 h 70"/>
                <a:gd name="T64" fmla="*/ 40 w 88"/>
                <a:gd name="T65"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8" h="70">
                  <a:moveTo>
                    <a:pt x="36" y="0"/>
                  </a:moveTo>
                  <a:lnTo>
                    <a:pt x="36" y="0"/>
                  </a:lnTo>
                  <a:lnTo>
                    <a:pt x="36" y="0"/>
                  </a:lnTo>
                  <a:lnTo>
                    <a:pt x="36" y="0"/>
                  </a:lnTo>
                  <a:lnTo>
                    <a:pt x="30" y="4"/>
                  </a:lnTo>
                  <a:lnTo>
                    <a:pt x="26" y="8"/>
                  </a:lnTo>
                  <a:lnTo>
                    <a:pt x="22" y="20"/>
                  </a:lnTo>
                  <a:lnTo>
                    <a:pt x="22" y="20"/>
                  </a:lnTo>
                  <a:lnTo>
                    <a:pt x="20" y="24"/>
                  </a:lnTo>
                  <a:lnTo>
                    <a:pt x="16" y="28"/>
                  </a:lnTo>
                  <a:lnTo>
                    <a:pt x="8" y="32"/>
                  </a:lnTo>
                  <a:lnTo>
                    <a:pt x="8" y="32"/>
                  </a:lnTo>
                  <a:lnTo>
                    <a:pt x="4" y="36"/>
                  </a:lnTo>
                  <a:lnTo>
                    <a:pt x="0" y="40"/>
                  </a:lnTo>
                  <a:lnTo>
                    <a:pt x="0" y="46"/>
                  </a:lnTo>
                  <a:lnTo>
                    <a:pt x="2" y="48"/>
                  </a:lnTo>
                  <a:lnTo>
                    <a:pt x="2" y="48"/>
                  </a:lnTo>
                  <a:lnTo>
                    <a:pt x="6" y="50"/>
                  </a:lnTo>
                  <a:lnTo>
                    <a:pt x="6" y="50"/>
                  </a:lnTo>
                  <a:lnTo>
                    <a:pt x="10" y="50"/>
                  </a:lnTo>
                  <a:lnTo>
                    <a:pt x="10" y="50"/>
                  </a:lnTo>
                  <a:lnTo>
                    <a:pt x="14" y="48"/>
                  </a:lnTo>
                  <a:lnTo>
                    <a:pt x="14" y="48"/>
                  </a:lnTo>
                  <a:lnTo>
                    <a:pt x="14" y="48"/>
                  </a:lnTo>
                  <a:lnTo>
                    <a:pt x="14" y="48"/>
                  </a:lnTo>
                  <a:lnTo>
                    <a:pt x="26" y="52"/>
                  </a:lnTo>
                  <a:lnTo>
                    <a:pt x="26" y="52"/>
                  </a:lnTo>
                  <a:lnTo>
                    <a:pt x="32" y="54"/>
                  </a:lnTo>
                  <a:lnTo>
                    <a:pt x="34" y="58"/>
                  </a:lnTo>
                  <a:lnTo>
                    <a:pt x="36" y="64"/>
                  </a:lnTo>
                  <a:lnTo>
                    <a:pt x="40" y="68"/>
                  </a:lnTo>
                  <a:lnTo>
                    <a:pt x="40" y="68"/>
                  </a:lnTo>
                  <a:lnTo>
                    <a:pt x="44" y="70"/>
                  </a:lnTo>
                  <a:lnTo>
                    <a:pt x="48" y="70"/>
                  </a:lnTo>
                  <a:lnTo>
                    <a:pt x="48" y="70"/>
                  </a:lnTo>
                  <a:lnTo>
                    <a:pt x="58" y="68"/>
                  </a:lnTo>
                  <a:lnTo>
                    <a:pt x="70" y="66"/>
                  </a:lnTo>
                  <a:lnTo>
                    <a:pt x="70" y="66"/>
                  </a:lnTo>
                  <a:lnTo>
                    <a:pt x="70" y="66"/>
                  </a:lnTo>
                  <a:lnTo>
                    <a:pt x="70" y="66"/>
                  </a:lnTo>
                  <a:lnTo>
                    <a:pt x="74" y="68"/>
                  </a:lnTo>
                  <a:lnTo>
                    <a:pt x="74" y="68"/>
                  </a:lnTo>
                  <a:lnTo>
                    <a:pt x="80" y="68"/>
                  </a:lnTo>
                  <a:lnTo>
                    <a:pt x="80" y="68"/>
                  </a:lnTo>
                  <a:lnTo>
                    <a:pt x="84" y="68"/>
                  </a:lnTo>
                  <a:lnTo>
                    <a:pt x="86" y="64"/>
                  </a:lnTo>
                  <a:lnTo>
                    <a:pt x="86" y="64"/>
                  </a:lnTo>
                  <a:lnTo>
                    <a:pt x="88" y="62"/>
                  </a:lnTo>
                  <a:lnTo>
                    <a:pt x="86" y="58"/>
                  </a:lnTo>
                  <a:lnTo>
                    <a:pt x="80" y="54"/>
                  </a:lnTo>
                  <a:lnTo>
                    <a:pt x="72" y="50"/>
                  </a:lnTo>
                  <a:lnTo>
                    <a:pt x="66" y="46"/>
                  </a:lnTo>
                  <a:lnTo>
                    <a:pt x="66" y="46"/>
                  </a:lnTo>
                  <a:lnTo>
                    <a:pt x="66" y="40"/>
                  </a:lnTo>
                  <a:lnTo>
                    <a:pt x="66" y="34"/>
                  </a:lnTo>
                  <a:lnTo>
                    <a:pt x="68" y="28"/>
                  </a:lnTo>
                  <a:lnTo>
                    <a:pt x="68" y="22"/>
                  </a:lnTo>
                  <a:lnTo>
                    <a:pt x="68" y="22"/>
                  </a:lnTo>
                  <a:lnTo>
                    <a:pt x="66" y="18"/>
                  </a:lnTo>
                  <a:lnTo>
                    <a:pt x="60" y="16"/>
                  </a:lnTo>
                  <a:lnTo>
                    <a:pt x="54" y="14"/>
                  </a:lnTo>
                  <a:lnTo>
                    <a:pt x="48" y="12"/>
                  </a:lnTo>
                  <a:lnTo>
                    <a:pt x="48" y="12"/>
                  </a:lnTo>
                  <a:lnTo>
                    <a:pt x="46" y="10"/>
                  </a:lnTo>
                  <a:lnTo>
                    <a:pt x="44" y="6"/>
                  </a:lnTo>
                  <a:lnTo>
                    <a:pt x="40" y="2"/>
                  </a:lnTo>
                  <a:lnTo>
                    <a:pt x="36"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33" name="Freeform 18"/>
            <p:cNvSpPr>
              <a:spLocks/>
            </p:cNvSpPr>
            <p:nvPr/>
          </p:nvSpPr>
          <p:spPr bwMode="auto">
            <a:xfrm>
              <a:off x="1660" y="1180"/>
              <a:ext cx="88" cy="70"/>
            </a:xfrm>
            <a:custGeom>
              <a:avLst/>
              <a:gdLst>
                <a:gd name="T0" fmla="*/ 36 w 88"/>
                <a:gd name="T1" fmla="*/ 0 h 70"/>
                <a:gd name="T2" fmla="*/ 36 w 88"/>
                <a:gd name="T3" fmla="*/ 0 h 70"/>
                <a:gd name="T4" fmla="*/ 26 w 88"/>
                <a:gd name="T5" fmla="*/ 8 h 70"/>
                <a:gd name="T6" fmla="*/ 22 w 88"/>
                <a:gd name="T7" fmla="*/ 20 h 70"/>
                <a:gd name="T8" fmla="*/ 16 w 88"/>
                <a:gd name="T9" fmla="*/ 28 h 70"/>
                <a:gd name="T10" fmla="*/ 8 w 88"/>
                <a:gd name="T11" fmla="*/ 32 h 70"/>
                <a:gd name="T12" fmla="*/ 0 w 88"/>
                <a:gd name="T13" fmla="*/ 40 h 70"/>
                <a:gd name="T14" fmla="*/ 2 w 88"/>
                <a:gd name="T15" fmla="*/ 48 h 70"/>
                <a:gd name="T16" fmla="*/ 6 w 88"/>
                <a:gd name="T17" fmla="*/ 50 h 70"/>
                <a:gd name="T18" fmla="*/ 10 w 88"/>
                <a:gd name="T19" fmla="*/ 50 h 70"/>
                <a:gd name="T20" fmla="*/ 14 w 88"/>
                <a:gd name="T21" fmla="*/ 48 h 70"/>
                <a:gd name="T22" fmla="*/ 14 w 88"/>
                <a:gd name="T23" fmla="*/ 48 h 70"/>
                <a:gd name="T24" fmla="*/ 26 w 88"/>
                <a:gd name="T25" fmla="*/ 52 h 70"/>
                <a:gd name="T26" fmla="*/ 32 w 88"/>
                <a:gd name="T27" fmla="*/ 54 h 70"/>
                <a:gd name="T28" fmla="*/ 36 w 88"/>
                <a:gd name="T29" fmla="*/ 64 h 70"/>
                <a:gd name="T30" fmla="*/ 40 w 88"/>
                <a:gd name="T31" fmla="*/ 68 h 70"/>
                <a:gd name="T32" fmla="*/ 48 w 88"/>
                <a:gd name="T33" fmla="*/ 70 h 70"/>
                <a:gd name="T34" fmla="*/ 58 w 88"/>
                <a:gd name="T35" fmla="*/ 68 h 70"/>
                <a:gd name="T36" fmla="*/ 70 w 88"/>
                <a:gd name="T37" fmla="*/ 66 h 70"/>
                <a:gd name="T38" fmla="*/ 70 w 88"/>
                <a:gd name="T39" fmla="*/ 66 h 70"/>
                <a:gd name="T40" fmla="*/ 74 w 88"/>
                <a:gd name="T41" fmla="*/ 68 h 70"/>
                <a:gd name="T42" fmla="*/ 80 w 88"/>
                <a:gd name="T43" fmla="*/ 68 h 70"/>
                <a:gd name="T44" fmla="*/ 86 w 88"/>
                <a:gd name="T45" fmla="*/ 64 h 70"/>
                <a:gd name="T46" fmla="*/ 88 w 88"/>
                <a:gd name="T47" fmla="*/ 62 h 70"/>
                <a:gd name="T48" fmla="*/ 80 w 88"/>
                <a:gd name="T49" fmla="*/ 54 h 70"/>
                <a:gd name="T50" fmla="*/ 66 w 88"/>
                <a:gd name="T51" fmla="*/ 46 h 70"/>
                <a:gd name="T52" fmla="*/ 66 w 88"/>
                <a:gd name="T53" fmla="*/ 40 h 70"/>
                <a:gd name="T54" fmla="*/ 68 w 88"/>
                <a:gd name="T55" fmla="*/ 28 h 70"/>
                <a:gd name="T56" fmla="*/ 68 w 88"/>
                <a:gd name="T57" fmla="*/ 22 h 70"/>
                <a:gd name="T58" fmla="*/ 60 w 88"/>
                <a:gd name="T59" fmla="*/ 16 h 70"/>
                <a:gd name="T60" fmla="*/ 48 w 88"/>
                <a:gd name="T61" fmla="*/ 12 h 70"/>
                <a:gd name="T62" fmla="*/ 46 w 88"/>
                <a:gd name="T63" fmla="*/ 10 h 70"/>
                <a:gd name="T64" fmla="*/ 40 w 88"/>
                <a:gd name="T65"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8" h="70">
                  <a:moveTo>
                    <a:pt x="36" y="0"/>
                  </a:moveTo>
                  <a:lnTo>
                    <a:pt x="36" y="0"/>
                  </a:lnTo>
                  <a:lnTo>
                    <a:pt x="36" y="0"/>
                  </a:lnTo>
                  <a:lnTo>
                    <a:pt x="36" y="0"/>
                  </a:lnTo>
                  <a:lnTo>
                    <a:pt x="30" y="4"/>
                  </a:lnTo>
                  <a:lnTo>
                    <a:pt x="26" y="8"/>
                  </a:lnTo>
                  <a:lnTo>
                    <a:pt x="22" y="20"/>
                  </a:lnTo>
                  <a:lnTo>
                    <a:pt x="22" y="20"/>
                  </a:lnTo>
                  <a:lnTo>
                    <a:pt x="20" y="24"/>
                  </a:lnTo>
                  <a:lnTo>
                    <a:pt x="16" y="28"/>
                  </a:lnTo>
                  <a:lnTo>
                    <a:pt x="8" y="32"/>
                  </a:lnTo>
                  <a:lnTo>
                    <a:pt x="8" y="32"/>
                  </a:lnTo>
                  <a:lnTo>
                    <a:pt x="4" y="36"/>
                  </a:lnTo>
                  <a:lnTo>
                    <a:pt x="0" y="40"/>
                  </a:lnTo>
                  <a:lnTo>
                    <a:pt x="0" y="46"/>
                  </a:lnTo>
                  <a:lnTo>
                    <a:pt x="2" y="48"/>
                  </a:lnTo>
                  <a:lnTo>
                    <a:pt x="2" y="48"/>
                  </a:lnTo>
                  <a:lnTo>
                    <a:pt x="6" y="50"/>
                  </a:lnTo>
                  <a:lnTo>
                    <a:pt x="6" y="50"/>
                  </a:lnTo>
                  <a:lnTo>
                    <a:pt x="10" y="50"/>
                  </a:lnTo>
                  <a:lnTo>
                    <a:pt x="10" y="50"/>
                  </a:lnTo>
                  <a:lnTo>
                    <a:pt x="14" y="48"/>
                  </a:lnTo>
                  <a:lnTo>
                    <a:pt x="14" y="48"/>
                  </a:lnTo>
                  <a:lnTo>
                    <a:pt x="14" y="48"/>
                  </a:lnTo>
                  <a:lnTo>
                    <a:pt x="14" y="48"/>
                  </a:lnTo>
                  <a:lnTo>
                    <a:pt x="26" y="52"/>
                  </a:lnTo>
                  <a:lnTo>
                    <a:pt x="26" y="52"/>
                  </a:lnTo>
                  <a:lnTo>
                    <a:pt x="32" y="54"/>
                  </a:lnTo>
                  <a:lnTo>
                    <a:pt x="34" y="58"/>
                  </a:lnTo>
                  <a:lnTo>
                    <a:pt x="36" y="64"/>
                  </a:lnTo>
                  <a:lnTo>
                    <a:pt x="40" y="68"/>
                  </a:lnTo>
                  <a:lnTo>
                    <a:pt x="40" y="68"/>
                  </a:lnTo>
                  <a:lnTo>
                    <a:pt x="44" y="70"/>
                  </a:lnTo>
                  <a:lnTo>
                    <a:pt x="48" y="70"/>
                  </a:lnTo>
                  <a:lnTo>
                    <a:pt x="48" y="70"/>
                  </a:lnTo>
                  <a:lnTo>
                    <a:pt x="58" y="68"/>
                  </a:lnTo>
                  <a:lnTo>
                    <a:pt x="70" y="66"/>
                  </a:lnTo>
                  <a:lnTo>
                    <a:pt x="70" y="66"/>
                  </a:lnTo>
                  <a:lnTo>
                    <a:pt x="70" y="66"/>
                  </a:lnTo>
                  <a:lnTo>
                    <a:pt x="70" y="66"/>
                  </a:lnTo>
                  <a:lnTo>
                    <a:pt x="74" y="68"/>
                  </a:lnTo>
                  <a:lnTo>
                    <a:pt x="74" y="68"/>
                  </a:lnTo>
                  <a:lnTo>
                    <a:pt x="80" y="68"/>
                  </a:lnTo>
                  <a:lnTo>
                    <a:pt x="80" y="68"/>
                  </a:lnTo>
                  <a:lnTo>
                    <a:pt x="84" y="68"/>
                  </a:lnTo>
                  <a:lnTo>
                    <a:pt x="86" y="64"/>
                  </a:lnTo>
                  <a:lnTo>
                    <a:pt x="86" y="64"/>
                  </a:lnTo>
                  <a:lnTo>
                    <a:pt x="88" y="62"/>
                  </a:lnTo>
                  <a:lnTo>
                    <a:pt x="86" y="58"/>
                  </a:lnTo>
                  <a:lnTo>
                    <a:pt x="80" y="54"/>
                  </a:lnTo>
                  <a:lnTo>
                    <a:pt x="72" y="50"/>
                  </a:lnTo>
                  <a:lnTo>
                    <a:pt x="66" y="46"/>
                  </a:lnTo>
                  <a:lnTo>
                    <a:pt x="66" y="46"/>
                  </a:lnTo>
                  <a:lnTo>
                    <a:pt x="66" y="40"/>
                  </a:lnTo>
                  <a:lnTo>
                    <a:pt x="66" y="34"/>
                  </a:lnTo>
                  <a:lnTo>
                    <a:pt x="68" y="28"/>
                  </a:lnTo>
                  <a:lnTo>
                    <a:pt x="68" y="22"/>
                  </a:lnTo>
                  <a:lnTo>
                    <a:pt x="68" y="22"/>
                  </a:lnTo>
                  <a:lnTo>
                    <a:pt x="66" y="18"/>
                  </a:lnTo>
                  <a:lnTo>
                    <a:pt x="60" y="16"/>
                  </a:lnTo>
                  <a:lnTo>
                    <a:pt x="54" y="14"/>
                  </a:lnTo>
                  <a:lnTo>
                    <a:pt x="48" y="12"/>
                  </a:lnTo>
                  <a:lnTo>
                    <a:pt x="48" y="12"/>
                  </a:lnTo>
                  <a:lnTo>
                    <a:pt x="46" y="10"/>
                  </a:lnTo>
                  <a:lnTo>
                    <a:pt x="44" y="6"/>
                  </a:lnTo>
                  <a:lnTo>
                    <a:pt x="40" y="2"/>
                  </a:lnTo>
                  <a:lnTo>
                    <a:pt x="3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34" name="Freeform 19"/>
            <p:cNvSpPr>
              <a:spLocks/>
            </p:cNvSpPr>
            <p:nvPr/>
          </p:nvSpPr>
          <p:spPr bwMode="auto">
            <a:xfrm>
              <a:off x="1604" y="1266"/>
              <a:ext cx="36" cy="24"/>
            </a:xfrm>
            <a:custGeom>
              <a:avLst/>
              <a:gdLst>
                <a:gd name="T0" fmla="*/ 28 w 36"/>
                <a:gd name="T1" fmla="*/ 0 h 24"/>
                <a:gd name="T2" fmla="*/ 28 w 36"/>
                <a:gd name="T3" fmla="*/ 0 h 24"/>
                <a:gd name="T4" fmla="*/ 20 w 36"/>
                <a:gd name="T5" fmla="*/ 2 h 24"/>
                <a:gd name="T6" fmla="*/ 12 w 36"/>
                <a:gd name="T7" fmla="*/ 4 h 24"/>
                <a:gd name="T8" fmla="*/ 4 w 36"/>
                <a:gd name="T9" fmla="*/ 8 h 24"/>
                <a:gd name="T10" fmla="*/ 0 w 36"/>
                <a:gd name="T11" fmla="*/ 12 h 24"/>
                <a:gd name="T12" fmla="*/ 0 w 36"/>
                <a:gd name="T13" fmla="*/ 12 h 24"/>
                <a:gd name="T14" fmla="*/ 2 w 36"/>
                <a:gd name="T15" fmla="*/ 16 h 24"/>
                <a:gd name="T16" fmla="*/ 4 w 36"/>
                <a:gd name="T17" fmla="*/ 20 h 24"/>
                <a:gd name="T18" fmla="*/ 10 w 36"/>
                <a:gd name="T19" fmla="*/ 22 h 24"/>
                <a:gd name="T20" fmla="*/ 16 w 36"/>
                <a:gd name="T21" fmla="*/ 24 h 24"/>
                <a:gd name="T22" fmla="*/ 16 w 36"/>
                <a:gd name="T23" fmla="*/ 24 h 24"/>
                <a:gd name="T24" fmla="*/ 16 w 36"/>
                <a:gd name="T25" fmla="*/ 24 h 24"/>
                <a:gd name="T26" fmla="*/ 16 w 36"/>
                <a:gd name="T27" fmla="*/ 24 h 24"/>
                <a:gd name="T28" fmla="*/ 22 w 36"/>
                <a:gd name="T29" fmla="*/ 22 h 24"/>
                <a:gd name="T30" fmla="*/ 28 w 36"/>
                <a:gd name="T31" fmla="*/ 18 h 24"/>
                <a:gd name="T32" fmla="*/ 32 w 36"/>
                <a:gd name="T33" fmla="*/ 14 h 24"/>
                <a:gd name="T34" fmla="*/ 36 w 36"/>
                <a:gd name="T35" fmla="*/ 10 h 24"/>
                <a:gd name="T36" fmla="*/ 36 w 36"/>
                <a:gd name="T37" fmla="*/ 10 h 24"/>
                <a:gd name="T38" fmla="*/ 36 w 36"/>
                <a:gd name="T39" fmla="*/ 6 h 24"/>
                <a:gd name="T40" fmla="*/ 36 w 36"/>
                <a:gd name="T41" fmla="*/ 2 h 24"/>
                <a:gd name="T42" fmla="*/ 32 w 36"/>
                <a:gd name="T43" fmla="*/ 2 h 24"/>
                <a:gd name="T44" fmla="*/ 28 w 36"/>
                <a:gd name="T45"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6" h="24">
                  <a:moveTo>
                    <a:pt x="28" y="0"/>
                  </a:moveTo>
                  <a:lnTo>
                    <a:pt x="28" y="0"/>
                  </a:lnTo>
                  <a:lnTo>
                    <a:pt x="20" y="2"/>
                  </a:lnTo>
                  <a:lnTo>
                    <a:pt x="12" y="4"/>
                  </a:lnTo>
                  <a:lnTo>
                    <a:pt x="4" y="8"/>
                  </a:lnTo>
                  <a:lnTo>
                    <a:pt x="0" y="12"/>
                  </a:lnTo>
                  <a:lnTo>
                    <a:pt x="0" y="12"/>
                  </a:lnTo>
                  <a:lnTo>
                    <a:pt x="2" y="16"/>
                  </a:lnTo>
                  <a:lnTo>
                    <a:pt x="4" y="20"/>
                  </a:lnTo>
                  <a:lnTo>
                    <a:pt x="10" y="22"/>
                  </a:lnTo>
                  <a:lnTo>
                    <a:pt x="16" y="24"/>
                  </a:lnTo>
                  <a:lnTo>
                    <a:pt x="16" y="24"/>
                  </a:lnTo>
                  <a:lnTo>
                    <a:pt x="16" y="24"/>
                  </a:lnTo>
                  <a:lnTo>
                    <a:pt x="16" y="24"/>
                  </a:lnTo>
                  <a:lnTo>
                    <a:pt x="22" y="22"/>
                  </a:lnTo>
                  <a:lnTo>
                    <a:pt x="28" y="18"/>
                  </a:lnTo>
                  <a:lnTo>
                    <a:pt x="32" y="14"/>
                  </a:lnTo>
                  <a:lnTo>
                    <a:pt x="36" y="10"/>
                  </a:lnTo>
                  <a:lnTo>
                    <a:pt x="36" y="10"/>
                  </a:lnTo>
                  <a:lnTo>
                    <a:pt x="36" y="6"/>
                  </a:lnTo>
                  <a:lnTo>
                    <a:pt x="36" y="2"/>
                  </a:lnTo>
                  <a:lnTo>
                    <a:pt x="32" y="2"/>
                  </a:lnTo>
                  <a:lnTo>
                    <a:pt x="28"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35" name="Freeform 20"/>
            <p:cNvSpPr>
              <a:spLocks/>
            </p:cNvSpPr>
            <p:nvPr/>
          </p:nvSpPr>
          <p:spPr bwMode="auto">
            <a:xfrm>
              <a:off x="1604" y="1266"/>
              <a:ext cx="36" cy="24"/>
            </a:xfrm>
            <a:custGeom>
              <a:avLst/>
              <a:gdLst>
                <a:gd name="T0" fmla="*/ 28 w 36"/>
                <a:gd name="T1" fmla="*/ 0 h 24"/>
                <a:gd name="T2" fmla="*/ 28 w 36"/>
                <a:gd name="T3" fmla="*/ 0 h 24"/>
                <a:gd name="T4" fmla="*/ 20 w 36"/>
                <a:gd name="T5" fmla="*/ 2 h 24"/>
                <a:gd name="T6" fmla="*/ 12 w 36"/>
                <a:gd name="T7" fmla="*/ 4 h 24"/>
                <a:gd name="T8" fmla="*/ 4 w 36"/>
                <a:gd name="T9" fmla="*/ 8 h 24"/>
                <a:gd name="T10" fmla="*/ 0 w 36"/>
                <a:gd name="T11" fmla="*/ 12 h 24"/>
                <a:gd name="T12" fmla="*/ 0 w 36"/>
                <a:gd name="T13" fmla="*/ 12 h 24"/>
                <a:gd name="T14" fmla="*/ 2 w 36"/>
                <a:gd name="T15" fmla="*/ 16 h 24"/>
                <a:gd name="T16" fmla="*/ 4 w 36"/>
                <a:gd name="T17" fmla="*/ 20 h 24"/>
                <a:gd name="T18" fmla="*/ 10 w 36"/>
                <a:gd name="T19" fmla="*/ 22 h 24"/>
                <a:gd name="T20" fmla="*/ 16 w 36"/>
                <a:gd name="T21" fmla="*/ 24 h 24"/>
                <a:gd name="T22" fmla="*/ 16 w 36"/>
                <a:gd name="T23" fmla="*/ 24 h 24"/>
                <a:gd name="T24" fmla="*/ 16 w 36"/>
                <a:gd name="T25" fmla="*/ 24 h 24"/>
                <a:gd name="T26" fmla="*/ 16 w 36"/>
                <a:gd name="T27" fmla="*/ 24 h 24"/>
                <a:gd name="T28" fmla="*/ 22 w 36"/>
                <a:gd name="T29" fmla="*/ 22 h 24"/>
                <a:gd name="T30" fmla="*/ 28 w 36"/>
                <a:gd name="T31" fmla="*/ 18 h 24"/>
                <a:gd name="T32" fmla="*/ 32 w 36"/>
                <a:gd name="T33" fmla="*/ 14 h 24"/>
                <a:gd name="T34" fmla="*/ 36 w 36"/>
                <a:gd name="T35" fmla="*/ 10 h 24"/>
                <a:gd name="T36" fmla="*/ 36 w 36"/>
                <a:gd name="T37" fmla="*/ 10 h 24"/>
                <a:gd name="T38" fmla="*/ 36 w 36"/>
                <a:gd name="T39" fmla="*/ 6 h 24"/>
                <a:gd name="T40" fmla="*/ 36 w 36"/>
                <a:gd name="T41" fmla="*/ 2 h 24"/>
                <a:gd name="T42" fmla="*/ 32 w 36"/>
                <a:gd name="T43" fmla="*/ 2 h 24"/>
                <a:gd name="T44" fmla="*/ 28 w 36"/>
                <a:gd name="T45"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6" h="24">
                  <a:moveTo>
                    <a:pt x="28" y="0"/>
                  </a:moveTo>
                  <a:lnTo>
                    <a:pt x="28" y="0"/>
                  </a:lnTo>
                  <a:lnTo>
                    <a:pt x="20" y="2"/>
                  </a:lnTo>
                  <a:lnTo>
                    <a:pt x="12" y="4"/>
                  </a:lnTo>
                  <a:lnTo>
                    <a:pt x="4" y="8"/>
                  </a:lnTo>
                  <a:lnTo>
                    <a:pt x="0" y="12"/>
                  </a:lnTo>
                  <a:lnTo>
                    <a:pt x="0" y="12"/>
                  </a:lnTo>
                  <a:lnTo>
                    <a:pt x="2" y="16"/>
                  </a:lnTo>
                  <a:lnTo>
                    <a:pt x="4" y="20"/>
                  </a:lnTo>
                  <a:lnTo>
                    <a:pt x="10" y="22"/>
                  </a:lnTo>
                  <a:lnTo>
                    <a:pt x="16" y="24"/>
                  </a:lnTo>
                  <a:lnTo>
                    <a:pt x="16" y="24"/>
                  </a:lnTo>
                  <a:lnTo>
                    <a:pt x="16" y="24"/>
                  </a:lnTo>
                  <a:lnTo>
                    <a:pt x="16" y="24"/>
                  </a:lnTo>
                  <a:lnTo>
                    <a:pt x="22" y="22"/>
                  </a:lnTo>
                  <a:lnTo>
                    <a:pt x="28" y="18"/>
                  </a:lnTo>
                  <a:lnTo>
                    <a:pt x="32" y="14"/>
                  </a:lnTo>
                  <a:lnTo>
                    <a:pt x="36" y="10"/>
                  </a:lnTo>
                  <a:lnTo>
                    <a:pt x="36" y="10"/>
                  </a:lnTo>
                  <a:lnTo>
                    <a:pt x="36" y="6"/>
                  </a:lnTo>
                  <a:lnTo>
                    <a:pt x="36" y="2"/>
                  </a:lnTo>
                  <a:lnTo>
                    <a:pt x="32" y="2"/>
                  </a:lnTo>
                  <a:lnTo>
                    <a:pt x="2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36" name="Freeform 21"/>
            <p:cNvSpPr>
              <a:spLocks/>
            </p:cNvSpPr>
            <p:nvPr/>
          </p:nvSpPr>
          <p:spPr bwMode="auto">
            <a:xfrm>
              <a:off x="2294" y="1040"/>
              <a:ext cx="86" cy="40"/>
            </a:xfrm>
            <a:custGeom>
              <a:avLst/>
              <a:gdLst>
                <a:gd name="T0" fmla="*/ 42 w 86"/>
                <a:gd name="T1" fmla="*/ 0 h 40"/>
                <a:gd name="T2" fmla="*/ 42 w 86"/>
                <a:gd name="T3" fmla="*/ 0 h 40"/>
                <a:gd name="T4" fmla="*/ 40 w 86"/>
                <a:gd name="T5" fmla="*/ 0 h 40"/>
                <a:gd name="T6" fmla="*/ 40 w 86"/>
                <a:gd name="T7" fmla="*/ 0 h 40"/>
                <a:gd name="T8" fmla="*/ 36 w 86"/>
                <a:gd name="T9" fmla="*/ 4 h 40"/>
                <a:gd name="T10" fmla="*/ 30 w 86"/>
                <a:gd name="T11" fmla="*/ 8 h 40"/>
                <a:gd name="T12" fmla="*/ 24 w 86"/>
                <a:gd name="T13" fmla="*/ 20 h 40"/>
                <a:gd name="T14" fmla="*/ 24 w 86"/>
                <a:gd name="T15" fmla="*/ 20 h 40"/>
                <a:gd name="T16" fmla="*/ 18 w 86"/>
                <a:gd name="T17" fmla="*/ 22 h 40"/>
                <a:gd name="T18" fmla="*/ 12 w 86"/>
                <a:gd name="T19" fmla="*/ 26 h 40"/>
                <a:gd name="T20" fmla="*/ 6 w 86"/>
                <a:gd name="T21" fmla="*/ 28 h 40"/>
                <a:gd name="T22" fmla="*/ 2 w 86"/>
                <a:gd name="T23" fmla="*/ 32 h 40"/>
                <a:gd name="T24" fmla="*/ 2 w 86"/>
                <a:gd name="T25" fmla="*/ 32 h 40"/>
                <a:gd name="T26" fmla="*/ 0 w 86"/>
                <a:gd name="T27" fmla="*/ 36 h 40"/>
                <a:gd name="T28" fmla="*/ 2 w 86"/>
                <a:gd name="T29" fmla="*/ 38 h 40"/>
                <a:gd name="T30" fmla="*/ 6 w 86"/>
                <a:gd name="T31" fmla="*/ 40 h 40"/>
                <a:gd name="T32" fmla="*/ 10 w 86"/>
                <a:gd name="T33" fmla="*/ 40 h 40"/>
                <a:gd name="T34" fmla="*/ 10 w 86"/>
                <a:gd name="T35" fmla="*/ 40 h 40"/>
                <a:gd name="T36" fmla="*/ 14 w 86"/>
                <a:gd name="T37" fmla="*/ 40 h 40"/>
                <a:gd name="T38" fmla="*/ 14 w 86"/>
                <a:gd name="T39" fmla="*/ 40 h 40"/>
                <a:gd name="T40" fmla="*/ 20 w 86"/>
                <a:gd name="T41" fmla="*/ 40 h 40"/>
                <a:gd name="T42" fmla="*/ 24 w 86"/>
                <a:gd name="T43" fmla="*/ 38 h 40"/>
                <a:gd name="T44" fmla="*/ 36 w 86"/>
                <a:gd name="T45" fmla="*/ 32 h 40"/>
                <a:gd name="T46" fmla="*/ 36 w 86"/>
                <a:gd name="T47" fmla="*/ 32 h 40"/>
                <a:gd name="T48" fmla="*/ 46 w 86"/>
                <a:gd name="T49" fmla="*/ 32 h 40"/>
                <a:gd name="T50" fmla="*/ 46 w 86"/>
                <a:gd name="T51" fmla="*/ 32 h 40"/>
                <a:gd name="T52" fmla="*/ 54 w 86"/>
                <a:gd name="T53" fmla="*/ 32 h 40"/>
                <a:gd name="T54" fmla="*/ 54 w 86"/>
                <a:gd name="T55" fmla="*/ 32 h 40"/>
                <a:gd name="T56" fmla="*/ 62 w 86"/>
                <a:gd name="T57" fmla="*/ 32 h 40"/>
                <a:gd name="T58" fmla="*/ 62 w 86"/>
                <a:gd name="T59" fmla="*/ 32 h 40"/>
                <a:gd name="T60" fmla="*/ 74 w 86"/>
                <a:gd name="T61" fmla="*/ 32 h 40"/>
                <a:gd name="T62" fmla="*/ 80 w 86"/>
                <a:gd name="T63" fmla="*/ 30 h 40"/>
                <a:gd name="T64" fmla="*/ 84 w 86"/>
                <a:gd name="T65" fmla="*/ 26 h 40"/>
                <a:gd name="T66" fmla="*/ 84 w 86"/>
                <a:gd name="T67" fmla="*/ 26 h 40"/>
                <a:gd name="T68" fmla="*/ 86 w 86"/>
                <a:gd name="T69" fmla="*/ 22 h 40"/>
                <a:gd name="T70" fmla="*/ 86 w 86"/>
                <a:gd name="T71" fmla="*/ 18 h 40"/>
                <a:gd name="T72" fmla="*/ 84 w 86"/>
                <a:gd name="T73" fmla="*/ 14 h 40"/>
                <a:gd name="T74" fmla="*/ 78 w 86"/>
                <a:gd name="T75" fmla="*/ 12 h 40"/>
                <a:gd name="T76" fmla="*/ 68 w 86"/>
                <a:gd name="T77" fmla="*/ 8 h 40"/>
                <a:gd name="T78" fmla="*/ 60 w 86"/>
                <a:gd name="T79" fmla="*/ 6 h 40"/>
                <a:gd name="T80" fmla="*/ 60 w 86"/>
                <a:gd name="T81" fmla="*/ 6 h 40"/>
                <a:gd name="T82" fmla="*/ 52 w 86"/>
                <a:gd name="T83" fmla="*/ 2 h 40"/>
                <a:gd name="T84" fmla="*/ 42 w 86"/>
                <a:gd name="T85"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86" h="40">
                  <a:moveTo>
                    <a:pt x="42" y="0"/>
                  </a:moveTo>
                  <a:lnTo>
                    <a:pt x="42" y="0"/>
                  </a:lnTo>
                  <a:lnTo>
                    <a:pt x="40" y="0"/>
                  </a:lnTo>
                  <a:lnTo>
                    <a:pt x="40" y="0"/>
                  </a:lnTo>
                  <a:lnTo>
                    <a:pt x="36" y="4"/>
                  </a:lnTo>
                  <a:lnTo>
                    <a:pt x="30" y="8"/>
                  </a:lnTo>
                  <a:lnTo>
                    <a:pt x="24" y="20"/>
                  </a:lnTo>
                  <a:lnTo>
                    <a:pt x="24" y="20"/>
                  </a:lnTo>
                  <a:lnTo>
                    <a:pt x="18" y="22"/>
                  </a:lnTo>
                  <a:lnTo>
                    <a:pt x="12" y="26"/>
                  </a:lnTo>
                  <a:lnTo>
                    <a:pt x="6" y="28"/>
                  </a:lnTo>
                  <a:lnTo>
                    <a:pt x="2" y="32"/>
                  </a:lnTo>
                  <a:lnTo>
                    <a:pt x="2" y="32"/>
                  </a:lnTo>
                  <a:lnTo>
                    <a:pt x="0" y="36"/>
                  </a:lnTo>
                  <a:lnTo>
                    <a:pt x="2" y="38"/>
                  </a:lnTo>
                  <a:lnTo>
                    <a:pt x="6" y="40"/>
                  </a:lnTo>
                  <a:lnTo>
                    <a:pt x="10" y="40"/>
                  </a:lnTo>
                  <a:lnTo>
                    <a:pt x="10" y="40"/>
                  </a:lnTo>
                  <a:lnTo>
                    <a:pt x="14" y="40"/>
                  </a:lnTo>
                  <a:lnTo>
                    <a:pt x="14" y="40"/>
                  </a:lnTo>
                  <a:lnTo>
                    <a:pt x="20" y="40"/>
                  </a:lnTo>
                  <a:lnTo>
                    <a:pt x="24" y="38"/>
                  </a:lnTo>
                  <a:lnTo>
                    <a:pt x="36" y="32"/>
                  </a:lnTo>
                  <a:lnTo>
                    <a:pt x="36" y="32"/>
                  </a:lnTo>
                  <a:lnTo>
                    <a:pt x="46" y="32"/>
                  </a:lnTo>
                  <a:lnTo>
                    <a:pt x="46" y="32"/>
                  </a:lnTo>
                  <a:lnTo>
                    <a:pt x="54" y="32"/>
                  </a:lnTo>
                  <a:lnTo>
                    <a:pt x="54" y="32"/>
                  </a:lnTo>
                  <a:lnTo>
                    <a:pt x="62" y="32"/>
                  </a:lnTo>
                  <a:lnTo>
                    <a:pt x="62" y="32"/>
                  </a:lnTo>
                  <a:lnTo>
                    <a:pt x="74" y="32"/>
                  </a:lnTo>
                  <a:lnTo>
                    <a:pt x="80" y="30"/>
                  </a:lnTo>
                  <a:lnTo>
                    <a:pt x="84" y="26"/>
                  </a:lnTo>
                  <a:lnTo>
                    <a:pt x="84" y="26"/>
                  </a:lnTo>
                  <a:lnTo>
                    <a:pt x="86" y="22"/>
                  </a:lnTo>
                  <a:lnTo>
                    <a:pt x="86" y="18"/>
                  </a:lnTo>
                  <a:lnTo>
                    <a:pt x="84" y="14"/>
                  </a:lnTo>
                  <a:lnTo>
                    <a:pt x="78" y="12"/>
                  </a:lnTo>
                  <a:lnTo>
                    <a:pt x="68" y="8"/>
                  </a:lnTo>
                  <a:lnTo>
                    <a:pt x="60" y="6"/>
                  </a:lnTo>
                  <a:lnTo>
                    <a:pt x="60" y="6"/>
                  </a:lnTo>
                  <a:lnTo>
                    <a:pt x="52" y="2"/>
                  </a:lnTo>
                  <a:lnTo>
                    <a:pt x="42"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37" name="Freeform 22"/>
            <p:cNvSpPr>
              <a:spLocks/>
            </p:cNvSpPr>
            <p:nvPr/>
          </p:nvSpPr>
          <p:spPr bwMode="auto">
            <a:xfrm>
              <a:off x="2294" y="1040"/>
              <a:ext cx="86" cy="40"/>
            </a:xfrm>
            <a:custGeom>
              <a:avLst/>
              <a:gdLst>
                <a:gd name="T0" fmla="*/ 42 w 86"/>
                <a:gd name="T1" fmla="*/ 0 h 40"/>
                <a:gd name="T2" fmla="*/ 42 w 86"/>
                <a:gd name="T3" fmla="*/ 0 h 40"/>
                <a:gd name="T4" fmla="*/ 40 w 86"/>
                <a:gd name="T5" fmla="*/ 0 h 40"/>
                <a:gd name="T6" fmla="*/ 40 w 86"/>
                <a:gd name="T7" fmla="*/ 0 h 40"/>
                <a:gd name="T8" fmla="*/ 36 w 86"/>
                <a:gd name="T9" fmla="*/ 4 h 40"/>
                <a:gd name="T10" fmla="*/ 30 w 86"/>
                <a:gd name="T11" fmla="*/ 8 h 40"/>
                <a:gd name="T12" fmla="*/ 24 w 86"/>
                <a:gd name="T13" fmla="*/ 20 h 40"/>
                <a:gd name="T14" fmla="*/ 24 w 86"/>
                <a:gd name="T15" fmla="*/ 20 h 40"/>
                <a:gd name="T16" fmla="*/ 18 w 86"/>
                <a:gd name="T17" fmla="*/ 22 h 40"/>
                <a:gd name="T18" fmla="*/ 12 w 86"/>
                <a:gd name="T19" fmla="*/ 26 h 40"/>
                <a:gd name="T20" fmla="*/ 6 w 86"/>
                <a:gd name="T21" fmla="*/ 28 h 40"/>
                <a:gd name="T22" fmla="*/ 2 w 86"/>
                <a:gd name="T23" fmla="*/ 32 h 40"/>
                <a:gd name="T24" fmla="*/ 2 w 86"/>
                <a:gd name="T25" fmla="*/ 32 h 40"/>
                <a:gd name="T26" fmla="*/ 0 w 86"/>
                <a:gd name="T27" fmla="*/ 36 h 40"/>
                <a:gd name="T28" fmla="*/ 2 w 86"/>
                <a:gd name="T29" fmla="*/ 38 h 40"/>
                <a:gd name="T30" fmla="*/ 6 w 86"/>
                <a:gd name="T31" fmla="*/ 40 h 40"/>
                <a:gd name="T32" fmla="*/ 10 w 86"/>
                <a:gd name="T33" fmla="*/ 40 h 40"/>
                <a:gd name="T34" fmla="*/ 10 w 86"/>
                <a:gd name="T35" fmla="*/ 40 h 40"/>
                <a:gd name="T36" fmla="*/ 14 w 86"/>
                <a:gd name="T37" fmla="*/ 40 h 40"/>
                <a:gd name="T38" fmla="*/ 14 w 86"/>
                <a:gd name="T39" fmla="*/ 40 h 40"/>
                <a:gd name="T40" fmla="*/ 20 w 86"/>
                <a:gd name="T41" fmla="*/ 40 h 40"/>
                <a:gd name="T42" fmla="*/ 24 w 86"/>
                <a:gd name="T43" fmla="*/ 38 h 40"/>
                <a:gd name="T44" fmla="*/ 36 w 86"/>
                <a:gd name="T45" fmla="*/ 32 h 40"/>
                <a:gd name="T46" fmla="*/ 36 w 86"/>
                <a:gd name="T47" fmla="*/ 32 h 40"/>
                <a:gd name="T48" fmla="*/ 46 w 86"/>
                <a:gd name="T49" fmla="*/ 32 h 40"/>
                <a:gd name="T50" fmla="*/ 46 w 86"/>
                <a:gd name="T51" fmla="*/ 32 h 40"/>
                <a:gd name="T52" fmla="*/ 54 w 86"/>
                <a:gd name="T53" fmla="*/ 32 h 40"/>
                <a:gd name="T54" fmla="*/ 54 w 86"/>
                <a:gd name="T55" fmla="*/ 32 h 40"/>
                <a:gd name="T56" fmla="*/ 62 w 86"/>
                <a:gd name="T57" fmla="*/ 32 h 40"/>
                <a:gd name="T58" fmla="*/ 62 w 86"/>
                <a:gd name="T59" fmla="*/ 32 h 40"/>
                <a:gd name="T60" fmla="*/ 74 w 86"/>
                <a:gd name="T61" fmla="*/ 32 h 40"/>
                <a:gd name="T62" fmla="*/ 80 w 86"/>
                <a:gd name="T63" fmla="*/ 30 h 40"/>
                <a:gd name="T64" fmla="*/ 84 w 86"/>
                <a:gd name="T65" fmla="*/ 26 h 40"/>
                <a:gd name="T66" fmla="*/ 84 w 86"/>
                <a:gd name="T67" fmla="*/ 26 h 40"/>
                <a:gd name="T68" fmla="*/ 86 w 86"/>
                <a:gd name="T69" fmla="*/ 22 h 40"/>
                <a:gd name="T70" fmla="*/ 86 w 86"/>
                <a:gd name="T71" fmla="*/ 18 h 40"/>
                <a:gd name="T72" fmla="*/ 84 w 86"/>
                <a:gd name="T73" fmla="*/ 14 h 40"/>
                <a:gd name="T74" fmla="*/ 78 w 86"/>
                <a:gd name="T75" fmla="*/ 12 h 40"/>
                <a:gd name="T76" fmla="*/ 68 w 86"/>
                <a:gd name="T77" fmla="*/ 8 h 40"/>
                <a:gd name="T78" fmla="*/ 60 w 86"/>
                <a:gd name="T79" fmla="*/ 6 h 40"/>
                <a:gd name="T80" fmla="*/ 60 w 86"/>
                <a:gd name="T81" fmla="*/ 6 h 40"/>
                <a:gd name="T82" fmla="*/ 52 w 86"/>
                <a:gd name="T83" fmla="*/ 2 h 40"/>
                <a:gd name="T84" fmla="*/ 42 w 86"/>
                <a:gd name="T85"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86" h="40">
                  <a:moveTo>
                    <a:pt x="42" y="0"/>
                  </a:moveTo>
                  <a:lnTo>
                    <a:pt x="42" y="0"/>
                  </a:lnTo>
                  <a:lnTo>
                    <a:pt x="40" y="0"/>
                  </a:lnTo>
                  <a:lnTo>
                    <a:pt x="40" y="0"/>
                  </a:lnTo>
                  <a:lnTo>
                    <a:pt x="36" y="4"/>
                  </a:lnTo>
                  <a:lnTo>
                    <a:pt x="30" y="8"/>
                  </a:lnTo>
                  <a:lnTo>
                    <a:pt x="24" y="20"/>
                  </a:lnTo>
                  <a:lnTo>
                    <a:pt x="24" y="20"/>
                  </a:lnTo>
                  <a:lnTo>
                    <a:pt x="18" y="22"/>
                  </a:lnTo>
                  <a:lnTo>
                    <a:pt x="12" y="26"/>
                  </a:lnTo>
                  <a:lnTo>
                    <a:pt x="6" y="28"/>
                  </a:lnTo>
                  <a:lnTo>
                    <a:pt x="2" y="32"/>
                  </a:lnTo>
                  <a:lnTo>
                    <a:pt x="2" y="32"/>
                  </a:lnTo>
                  <a:lnTo>
                    <a:pt x="0" y="36"/>
                  </a:lnTo>
                  <a:lnTo>
                    <a:pt x="2" y="38"/>
                  </a:lnTo>
                  <a:lnTo>
                    <a:pt x="6" y="40"/>
                  </a:lnTo>
                  <a:lnTo>
                    <a:pt x="10" y="40"/>
                  </a:lnTo>
                  <a:lnTo>
                    <a:pt x="10" y="40"/>
                  </a:lnTo>
                  <a:lnTo>
                    <a:pt x="14" y="40"/>
                  </a:lnTo>
                  <a:lnTo>
                    <a:pt x="14" y="40"/>
                  </a:lnTo>
                  <a:lnTo>
                    <a:pt x="20" y="40"/>
                  </a:lnTo>
                  <a:lnTo>
                    <a:pt x="24" y="38"/>
                  </a:lnTo>
                  <a:lnTo>
                    <a:pt x="36" y="32"/>
                  </a:lnTo>
                  <a:lnTo>
                    <a:pt x="36" y="32"/>
                  </a:lnTo>
                  <a:lnTo>
                    <a:pt x="46" y="32"/>
                  </a:lnTo>
                  <a:lnTo>
                    <a:pt x="46" y="32"/>
                  </a:lnTo>
                  <a:lnTo>
                    <a:pt x="54" y="32"/>
                  </a:lnTo>
                  <a:lnTo>
                    <a:pt x="54" y="32"/>
                  </a:lnTo>
                  <a:lnTo>
                    <a:pt x="62" y="32"/>
                  </a:lnTo>
                  <a:lnTo>
                    <a:pt x="62" y="32"/>
                  </a:lnTo>
                  <a:lnTo>
                    <a:pt x="74" y="32"/>
                  </a:lnTo>
                  <a:lnTo>
                    <a:pt x="80" y="30"/>
                  </a:lnTo>
                  <a:lnTo>
                    <a:pt x="84" y="26"/>
                  </a:lnTo>
                  <a:lnTo>
                    <a:pt x="84" y="26"/>
                  </a:lnTo>
                  <a:lnTo>
                    <a:pt x="86" y="22"/>
                  </a:lnTo>
                  <a:lnTo>
                    <a:pt x="86" y="18"/>
                  </a:lnTo>
                  <a:lnTo>
                    <a:pt x="84" y="14"/>
                  </a:lnTo>
                  <a:lnTo>
                    <a:pt x="78" y="12"/>
                  </a:lnTo>
                  <a:lnTo>
                    <a:pt x="68" y="8"/>
                  </a:lnTo>
                  <a:lnTo>
                    <a:pt x="60" y="6"/>
                  </a:lnTo>
                  <a:lnTo>
                    <a:pt x="60" y="6"/>
                  </a:lnTo>
                  <a:lnTo>
                    <a:pt x="52" y="2"/>
                  </a:lnTo>
                  <a:lnTo>
                    <a:pt x="4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38" name="Freeform 23"/>
            <p:cNvSpPr>
              <a:spLocks/>
            </p:cNvSpPr>
            <p:nvPr/>
          </p:nvSpPr>
          <p:spPr bwMode="auto">
            <a:xfrm>
              <a:off x="2198" y="992"/>
              <a:ext cx="114" cy="66"/>
            </a:xfrm>
            <a:custGeom>
              <a:avLst/>
              <a:gdLst>
                <a:gd name="T0" fmla="*/ 64 w 114"/>
                <a:gd name="T1" fmla="*/ 0 h 66"/>
                <a:gd name="T2" fmla="*/ 48 w 114"/>
                <a:gd name="T3" fmla="*/ 4 h 66"/>
                <a:gd name="T4" fmla="*/ 36 w 114"/>
                <a:gd name="T5" fmla="*/ 10 h 66"/>
                <a:gd name="T6" fmla="*/ 24 w 114"/>
                <a:gd name="T7" fmla="*/ 14 h 66"/>
                <a:gd name="T8" fmla="*/ 20 w 114"/>
                <a:gd name="T9" fmla="*/ 18 h 66"/>
                <a:gd name="T10" fmla="*/ 16 w 114"/>
                <a:gd name="T11" fmla="*/ 28 h 66"/>
                <a:gd name="T12" fmla="*/ 8 w 114"/>
                <a:gd name="T13" fmla="*/ 30 h 66"/>
                <a:gd name="T14" fmla="*/ 2 w 114"/>
                <a:gd name="T15" fmla="*/ 34 h 66"/>
                <a:gd name="T16" fmla="*/ 0 w 114"/>
                <a:gd name="T17" fmla="*/ 36 h 66"/>
                <a:gd name="T18" fmla="*/ 4 w 114"/>
                <a:gd name="T19" fmla="*/ 42 h 66"/>
                <a:gd name="T20" fmla="*/ 14 w 114"/>
                <a:gd name="T21" fmla="*/ 44 h 66"/>
                <a:gd name="T22" fmla="*/ 30 w 114"/>
                <a:gd name="T23" fmla="*/ 48 h 66"/>
                <a:gd name="T24" fmla="*/ 34 w 114"/>
                <a:gd name="T25" fmla="*/ 52 h 66"/>
                <a:gd name="T26" fmla="*/ 46 w 114"/>
                <a:gd name="T27" fmla="*/ 64 h 66"/>
                <a:gd name="T28" fmla="*/ 52 w 114"/>
                <a:gd name="T29" fmla="*/ 66 h 66"/>
                <a:gd name="T30" fmla="*/ 54 w 114"/>
                <a:gd name="T31" fmla="*/ 66 h 66"/>
                <a:gd name="T32" fmla="*/ 64 w 114"/>
                <a:gd name="T33" fmla="*/ 66 h 66"/>
                <a:gd name="T34" fmla="*/ 72 w 114"/>
                <a:gd name="T35" fmla="*/ 64 h 66"/>
                <a:gd name="T36" fmla="*/ 74 w 114"/>
                <a:gd name="T37" fmla="*/ 64 h 66"/>
                <a:gd name="T38" fmla="*/ 94 w 114"/>
                <a:gd name="T39" fmla="*/ 66 h 66"/>
                <a:gd name="T40" fmla="*/ 112 w 114"/>
                <a:gd name="T41" fmla="*/ 64 h 66"/>
                <a:gd name="T42" fmla="*/ 114 w 114"/>
                <a:gd name="T43" fmla="*/ 60 h 66"/>
                <a:gd name="T44" fmla="*/ 112 w 114"/>
                <a:gd name="T45" fmla="*/ 50 h 66"/>
                <a:gd name="T46" fmla="*/ 112 w 114"/>
                <a:gd name="T47" fmla="*/ 46 h 66"/>
                <a:gd name="T48" fmla="*/ 112 w 114"/>
                <a:gd name="T49" fmla="*/ 40 h 66"/>
                <a:gd name="T50" fmla="*/ 104 w 114"/>
                <a:gd name="T51" fmla="*/ 32 h 66"/>
                <a:gd name="T52" fmla="*/ 94 w 114"/>
                <a:gd name="T53" fmla="*/ 28 h 66"/>
                <a:gd name="T54" fmla="*/ 82 w 114"/>
                <a:gd name="T55" fmla="*/ 26 h 66"/>
                <a:gd name="T56" fmla="*/ 70 w 114"/>
                <a:gd name="T57" fmla="*/ 26 h 66"/>
                <a:gd name="T58" fmla="*/ 60 w 114"/>
                <a:gd name="T59" fmla="*/ 28 h 66"/>
                <a:gd name="T60" fmla="*/ 46 w 114"/>
                <a:gd name="T61" fmla="*/ 34 h 66"/>
                <a:gd name="T62" fmla="*/ 42 w 114"/>
                <a:gd name="T63" fmla="*/ 34 h 66"/>
                <a:gd name="T64" fmla="*/ 40 w 114"/>
                <a:gd name="T65" fmla="*/ 34 h 66"/>
                <a:gd name="T66" fmla="*/ 34 w 114"/>
                <a:gd name="T67" fmla="*/ 30 h 66"/>
                <a:gd name="T68" fmla="*/ 34 w 114"/>
                <a:gd name="T69" fmla="*/ 20 h 66"/>
                <a:gd name="T70" fmla="*/ 54 w 114"/>
                <a:gd name="T71" fmla="*/ 20 h 66"/>
                <a:gd name="T72" fmla="*/ 72 w 114"/>
                <a:gd name="T73" fmla="*/ 18 h 66"/>
                <a:gd name="T74" fmla="*/ 74 w 114"/>
                <a:gd name="T75" fmla="*/ 18 h 66"/>
                <a:gd name="T76" fmla="*/ 78 w 114"/>
                <a:gd name="T77" fmla="*/ 16 h 66"/>
                <a:gd name="T78" fmla="*/ 78 w 114"/>
                <a:gd name="T79" fmla="*/ 10 h 66"/>
                <a:gd name="T80" fmla="*/ 70 w 114"/>
                <a:gd name="T81" fmla="*/ 6 h 66"/>
                <a:gd name="T82" fmla="*/ 66 w 114"/>
                <a:gd name="T83" fmla="*/ 6 h 66"/>
                <a:gd name="T84" fmla="*/ 66 w 114"/>
                <a:gd name="T85" fmla="*/ 6 h 66"/>
                <a:gd name="T86" fmla="*/ 64 w 114"/>
                <a:gd name="T87" fmla="*/ 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14" h="66">
                  <a:moveTo>
                    <a:pt x="64" y="0"/>
                  </a:moveTo>
                  <a:lnTo>
                    <a:pt x="64" y="0"/>
                  </a:lnTo>
                  <a:lnTo>
                    <a:pt x="58" y="0"/>
                  </a:lnTo>
                  <a:lnTo>
                    <a:pt x="48" y="4"/>
                  </a:lnTo>
                  <a:lnTo>
                    <a:pt x="36" y="10"/>
                  </a:lnTo>
                  <a:lnTo>
                    <a:pt x="36" y="10"/>
                  </a:lnTo>
                  <a:lnTo>
                    <a:pt x="26" y="12"/>
                  </a:lnTo>
                  <a:lnTo>
                    <a:pt x="24" y="14"/>
                  </a:lnTo>
                  <a:lnTo>
                    <a:pt x="20" y="18"/>
                  </a:lnTo>
                  <a:lnTo>
                    <a:pt x="20" y="18"/>
                  </a:lnTo>
                  <a:lnTo>
                    <a:pt x="20" y="24"/>
                  </a:lnTo>
                  <a:lnTo>
                    <a:pt x="16" y="28"/>
                  </a:lnTo>
                  <a:lnTo>
                    <a:pt x="16" y="28"/>
                  </a:lnTo>
                  <a:lnTo>
                    <a:pt x="8" y="30"/>
                  </a:lnTo>
                  <a:lnTo>
                    <a:pt x="4" y="32"/>
                  </a:lnTo>
                  <a:lnTo>
                    <a:pt x="2" y="34"/>
                  </a:lnTo>
                  <a:lnTo>
                    <a:pt x="2" y="34"/>
                  </a:lnTo>
                  <a:lnTo>
                    <a:pt x="0" y="36"/>
                  </a:lnTo>
                  <a:lnTo>
                    <a:pt x="0" y="38"/>
                  </a:lnTo>
                  <a:lnTo>
                    <a:pt x="4" y="42"/>
                  </a:lnTo>
                  <a:lnTo>
                    <a:pt x="14" y="44"/>
                  </a:lnTo>
                  <a:lnTo>
                    <a:pt x="14" y="44"/>
                  </a:lnTo>
                  <a:lnTo>
                    <a:pt x="26" y="46"/>
                  </a:lnTo>
                  <a:lnTo>
                    <a:pt x="30" y="48"/>
                  </a:lnTo>
                  <a:lnTo>
                    <a:pt x="34" y="52"/>
                  </a:lnTo>
                  <a:lnTo>
                    <a:pt x="34" y="52"/>
                  </a:lnTo>
                  <a:lnTo>
                    <a:pt x="42" y="60"/>
                  </a:lnTo>
                  <a:lnTo>
                    <a:pt x="46" y="64"/>
                  </a:lnTo>
                  <a:lnTo>
                    <a:pt x="52" y="66"/>
                  </a:lnTo>
                  <a:lnTo>
                    <a:pt x="52" y="66"/>
                  </a:lnTo>
                  <a:lnTo>
                    <a:pt x="54" y="66"/>
                  </a:lnTo>
                  <a:lnTo>
                    <a:pt x="54" y="66"/>
                  </a:lnTo>
                  <a:lnTo>
                    <a:pt x="64" y="66"/>
                  </a:lnTo>
                  <a:lnTo>
                    <a:pt x="64" y="66"/>
                  </a:lnTo>
                  <a:lnTo>
                    <a:pt x="72" y="64"/>
                  </a:lnTo>
                  <a:lnTo>
                    <a:pt x="72" y="64"/>
                  </a:lnTo>
                  <a:lnTo>
                    <a:pt x="74" y="64"/>
                  </a:lnTo>
                  <a:lnTo>
                    <a:pt x="74" y="64"/>
                  </a:lnTo>
                  <a:lnTo>
                    <a:pt x="94" y="66"/>
                  </a:lnTo>
                  <a:lnTo>
                    <a:pt x="94" y="66"/>
                  </a:lnTo>
                  <a:lnTo>
                    <a:pt x="108" y="66"/>
                  </a:lnTo>
                  <a:lnTo>
                    <a:pt x="112" y="64"/>
                  </a:lnTo>
                  <a:lnTo>
                    <a:pt x="114" y="60"/>
                  </a:lnTo>
                  <a:lnTo>
                    <a:pt x="114" y="60"/>
                  </a:lnTo>
                  <a:lnTo>
                    <a:pt x="114" y="56"/>
                  </a:lnTo>
                  <a:lnTo>
                    <a:pt x="112" y="50"/>
                  </a:lnTo>
                  <a:lnTo>
                    <a:pt x="112" y="50"/>
                  </a:lnTo>
                  <a:lnTo>
                    <a:pt x="112" y="46"/>
                  </a:lnTo>
                  <a:lnTo>
                    <a:pt x="112" y="40"/>
                  </a:lnTo>
                  <a:lnTo>
                    <a:pt x="112" y="40"/>
                  </a:lnTo>
                  <a:lnTo>
                    <a:pt x="110" y="36"/>
                  </a:lnTo>
                  <a:lnTo>
                    <a:pt x="104" y="32"/>
                  </a:lnTo>
                  <a:lnTo>
                    <a:pt x="100" y="28"/>
                  </a:lnTo>
                  <a:lnTo>
                    <a:pt x="94" y="28"/>
                  </a:lnTo>
                  <a:lnTo>
                    <a:pt x="94" y="28"/>
                  </a:lnTo>
                  <a:lnTo>
                    <a:pt x="82" y="26"/>
                  </a:lnTo>
                  <a:lnTo>
                    <a:pt x="82" y="26"/>
                  </a:lnTo>
                  <a:lnTo>
                    <a:pt x="70" y="26"/>
                  </a:lnTo>
                  <a:lnTo>
                    <a:pt x="60" y="28"/>
                  </a:lnTo>
                  <a:lnTo>
                    <a:pt x="60" y="28"/>
                  </a:lnTo>
                  <a:lnTo>
                    <a:pt x="52" y="32"/>
                  </a:lnTo>
                  <a:lnTo>
                    <a:pt x="46" y="34"/>
                  </a:lnTo>
                  <a:lnTo>
                    <a:pt x="42" y="34"/>
                  </a:lnTo>
                  <a:lnTo>
                    <a:pt x="42" y="34"/>
                  </a:lnTo>
                  <a:lnTo>
                    <a:pt x="40" y="34"/>
                  </a:lnTo>
                  <a:lnTo>
                    <a:pt x="40" y="34"/>
                  </a:lnTo>
                  <a:lnTo>
                    <a:pt x="36" y="32"/>
                  </a:lnTo>
                  <a:lnTo>
                    <a:pt x="34" y="30"/>
                  </a:lnTo>
                  <a:lnTo>
                    <a:pt x="32" y="26"/>
                  </a:lnTo>
                  <a:lnTo>
                    <a:pt x="34" y="20"/>
                  </a:lnTo>
                  <a:lnTo>
                    <a:pt x="34" y="20"/>
                  </a:lnTo>
                  <a:lnTo>
                    <a:pt x="54" y="20"/>
                  </a:lnTo>
                  <a:lnTo>
                    <a:pt x="64" y="20"/>
                  </a:lnTo>
                  <a:lnTo>
                    <a:pt x="72" y="18"/>
                  </a:lnTo>
                  <a:lnTo>
                    <a:pt x="72" y="18"/>
                  </a:lnTo>
                  <a:lnTo>
                    <a:pt x="74" y="18"/>
                  </a:lnTo>
                  <a:lnTo>
                    <a:pt x="74" y="18"/>
                  </a:lnTo>
                  <a:lnTo>
                    <a:pt x="78" y="16"/>
                  </a:lnTo>
                  <a:lnTo>
                    <a:pt x="80" y="14"/>
                  </a:lnTo>
                  <a:lnTo>
                    <a:pt x="78" y="10"/>
                  </a:lnTo>
                  <a:lnTo>
                    <a:pt x="76" y="10"/>
                  </a:lnTo>
                  <a:lnTo>
                    <a:pt x="70" y="6"/>
                  </a:lnTo>
                  <a:lnTo>
                    <a:pt x="66" y="6"/>
                  </a:lnTo>
                  <a:lnTo>
                    <a:pt x="66" y="6"/>
                  </a:lnTo>
                  <a:lnTo>
                    <a:pt x="66" y="6"/>
                  </a:lnTo>
                  <a:lnTo>
                    <a:pt x="66" y="6"/>
                  </a:lnTo>
                  <a:lnTo>
                    <a:pt x="66" y="0"/>
                  </a:lnTo>
                  <a:lnTo>
                    <a:pt x="64"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39" name="Freeform 24"/>
            <p:cNvSpPr>
              <a:spLocks/>
            </p:cNvSpPr>
            <p:nvPr/>
          </p:nvSpPr>
          <p:spPr bwMode="auto">
            <a:xfrm>
              <a:off x="2198" y="992"/>
              <a:ext cx="114" cy="66"/>
            </a:xfrm>
            <a:custGeom>
              <a:avLst/>
              <a:gdLst>
                <a:gd name="T0" fmla="*/ 64 w 114"/>
                <a:gd name="T1" fmla="*/ 0 h 66"/>
                <a:gd name="T2" fmla="*/ 48 w 114"/>
                <a:gd name="T3" fmla="*/ 4 h 66"/>
                <a:gd name="T4" fmla="*/ 36 w 114"/>
                <a:gd name="T5" fmla="*/ 10 h 66"/>
                <a:gd name="T6" fmla="*/ 24 w 114"/>
                <a:gd name="T7" fmla="*/ 14 h 66"/>
                <a:gd name="T8" fmla="*/ 20 w 114"/>
                <a:gd name="T9" fmla="*/ 18 h 66"/>
                <a:gd name="T10" fmla="*/ 16 w 114"/>
                <a:gd name="T11" fmla="*/ 28 h 66"/>
                <a:gd name="T12" fmla="*/ 8 w 114"/>
                <a:gd name="T13" fmla="*/ 30 h 66"/>
                <a:gd name="T14" fmla="*/ 2 w 114"/>
                <a:gd name="T15" fmla="*/ 34 h 66"/>
                <a:gd name="T16" fmla="*/ 0 w 114"/>
                <a:gd name="T17" fmla="*/ 36 h 66"/>
                <a:gd name="T18" fmla="*/ 4 w 114"/>
                <a:gd name="T19" fmla="*/ 42 h 66"/>
                <a:gd name="T20" fmla="*/ 14 w 114"/>
                <a:gd name="T21" fmla="*/ 44 h 66"/>
                <a:gd name="T22" fmla="*/ 30 w 114"/>
                <a:gd name="T23" fmla="*/ 48 h 66"/>
                <a:gd name="T24" fmla="*/ 34 w 114"/>
                <a:gd name="T25" fmla="*/ 52 h 66"/>
                <a:gd name="T26" fmla="*/ 46 w 114"/>
                <a:gd name="T27" fmla="*/ 64 h 66"/>
                <a:gd name="T28" fmla="*/ 52 w 114"/>
                <a:gd name="T29" fmla="*/ 66 h 66"/>
                <a:gd name="T30" fmla="*/ 54 w 114"/>
                <a:gd name="T31" fmla="*/ 66 h 66"/>
                <a:gd name="T32" fmla="*/ 64 w 114"/>
                <a:gd name="T33" fmla="*/ 66 h 66"/>
                <a:gd name="T34" fmla="*/ 72 w 114"/>
                <a:gd name="T35" fmla="*/ 64 h 66"/>
                <a:gd name="T36" fmla="*/ 74 w 114"/>
                <a:gd name="T37" fmla="*/ 64 h 66"/>
                <a:gd name="T38" fmla="*/ 94 w 114"/>
                <a:gd name="T39" fmla="*/ 66 h 66"/>
                <a:gd name="T40" fmla="*/ 112 w 114"/>
                <a:gd name="T41" fmla="*/ 64 h 66"/>
                <a:gd name="T42" fmla="*/ 114 w 114"/>
                <a:gd name="T43" fmla="*/ 60 h 66"/>
                <a:gd name="T44" fmla="*/ 112 w 114"/>
                <a:gd name="T45" fmla="*/ 50 h 66"/>
                <a:gd name="T46" fmla="*/ 112 w 114"/>
                <a:gd name="T47" fmla="*/ 46 h 66"/>
                <a:gd name="T48" fmla="*/ 112 w 114"/>
                <a:gd name="T49" fmla="*/ 40 h 66"/>
                <a:gd name="T50" fmla="*/ 104 w 114"/>
                <a:gd name="T51" fmla="*/ 32 h 66"/>
                <a:gd name="T52" fmla="*/ 94 w 114"/>
                <a:gd name="T53" fmla="*/ 28 h 66"/>
                <a:gd name="T54" fmla="*/ 82 w 114"/>
                <a:gd name="T55" fmla="*/ 26 h 66"/>
                <a:gd name="T56" fmla="*/ 70 w 114"/>
                <a:gd name="T57" fmla="*/ 26 h 66"/>
                <a:gd name="T58" fmla="*/ 60 w 114"/>
                <a:gd name="T59" fmla="*/ 28 h 66"/>
                <a:gd name="T60" fmla="*/ 46 w 114"/>
                <a:gd name="T61" fmla="*/ 34 h 66"/>
                <a:gd name="T62" fmla="*/ 42 w 114"/>
                <a:gd name="T63" fmla="*/ 34 h 66"/>
                <a:gd name="T64" fmla="*/ 40 w 114"/>
                <a:gd name="T65" fmla="*/ 34 h 66"/>
                <a:gd name="T66" fmla="*/ 34 w 114"/>
                <a:gd name="T67" fmla="*/ 30 h 66"/>
                <a:gd name="T68" fmla="*/ 34 w 114"/>
                <a:gd name="T69" fmla="*/ 20 h 66"/>
                <a:gd name="T70" fmla="*/ 54 w 114"/>
                <a:gd name="T71" fmla="*/ 20 h 66"/>
                <a:gd name="T72" fmla="*/ 72 w 114"/>
                <a:gd name="T73" fmla="*/ 18 h 66"/>
                <a:gd name="T74" fmla="*/ 74 w 114"/>
                <a:gd name="T75" fmla="*/ 18 h 66"/>
                <a:gd name="T76" fmla="*/ 78 w 114"/>
                <a:gd name="T77" fmla="*/ 16 h 66"/>
                <a:gd name="T78" fmla="*/ 78 w 114"/>
                <a:gd name="T79" fmla="*/ 10 h 66"/>
                <a:gd name="T80" fmla="*/ 70 w 114"/>
                <a:gd name="T81" fmla="*/ 6 h 66"/>
                <a:gd name="T82" fmla="*/ 66 w 114"/>
                <a:gd name="T83" fmla="*/ 6 h 66"/>
                <a:gd name="T84" fmla="*/ 66 w 114"/>
                <a:gd name="T85" fmla="*/ 6 h 66"/>
                <a:gd name="T86" fmla="*/ 64 w 114"/>
                <a:gd name="T87" fmla="*/ 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14" h="66">
                  <a:moveTo>
                    <a:pt x="64" y="0"/>
                  </a:moveTo>
                  <a:lnTo>
                    <a:pt x="64" y="0"/>
                  </a:lnTo>
                  <a:lnTo>
                    <a:pt x="58" y="0"/>
                  </a:lnTo>
                  <a:lnTo>
                    <a:pt x="48" y="4"/>
                  </a:lnTo>
                  <a:lnTo>
                    <a:pt x="36" y="10"/>
                  </a:lnTo>
                  <a:lnTo>
                    <a:pt x="36" y="10"/>
                  </a:lnTo>
                  <a:lnTo>
                    <a:pt x="26" y="12"/>
                  </a:lnTo>
                  <a:lnTo>
                    <a:pt x="24" y="14"/>
                  </a:lnTo>
                  <a:lnTo>
                    <a:pt x="20" y="18"/>
                  </a:lnTo>
                  <a:lnTo>
                    <a:pt x="20" y="18"/>
                  </a:lnTo>
                  <a:lnTo>
                    <a:pt x="20" y="24"/>
                  </a:lnTo>
                  <a:lnTo>
                    <a:pt x="16" y="28"/>
                  </a:lnTo>
                  <a:lnTo>
                    <a:pt x="16" y="28"/>
                  </a:lnTo>
                  <a:lnTo>
                    <a:pt x="8" y="30"/>
                  </a:lnTo>
                  <a:lnTo>
                    <a:pt x="4" y="32"/>
                  </a:lnTo>
                  <a:lnTo>
                    <a:pt x="2" y="34"/>
                  </a:lnTo>
                  <a:lnTo>
                    <a:pt x="2" y="34"/>
                  </a:lnTo>
                  <a:lnTo>
                    <a:pt x="0" y="36"/>
                  </a:lnTo>
                  <a:lnTo>
                    <a:pt x="0" y="38"/>
                  </a:lnTo>
                  <a:lnTo>
                    <a:pt x="4" y="42"/>
                  </a:lnTo>
                  <a:lnTo>
                    <a:pt x="14" y="44"/>
                  </a:lnTo>
                  <a:lnTo>
                    <a:pt x="14" y="44"/>
                  </a:lnTo>
                  <a:lnTo>
                    <a:pt x="26" y="46"/>
                  </a:lnTo>
                  <a:lnTo>
                    <a:pt x="30" y="48"/>
                  </a:lnTo>
                  <a:lnTo>
                    <a:pt x="34" y="52"/>
                  </a:lnTo>
                  <a:lnTo>
                    <a:pt x="34" y="52"/>
                  </a:lnTo>
                  <a:lnTo>
                    <a:pt x="42" y="60"/>
                  </a:lnTo>
                  <a:lnTo>
                    <a:pt x="46" y="64"/>
                  </a:lnTo>
                  <a:lnTo>
                    <a:pt x="52" y="66"/>
                  </a:lnTo>
                  <a:lnTo>
                    <a:pt x="52" y="66"/>
                  </a:lnTo>
                  <a:lnTo>
                    <a:pt x="54" y="66"/>
                  </a:lnTo>
                  <a:lnTo>
                    <a:pt x="54" y="66"/>
                  </a:lnTo>
                  <a:lnTo>
                    <a:pt x="64" y="66"/>
                  </a:lnTo>
                  <a:lnTo>
                    <a:pt x="64" y="66"/>
                  </a:lnTo>
                  <a:lnTo>
                    <a:pt x="72" y="64"/>
                  </a:lnTo>
                  <a:lnTo>
                    <a:pt x="72" y="64"/>
                  </a:lnTo>
                  <a:lnTo>
                    <a:pt x="74" y="64"/>
                  </a:lnTo>
                  <a:lnTo>
                    <a:pt x="74" y="64"/>
                  </a:lnTo>
                  <a:lnTo>
                    <a:pt x="94" y="66"/>
                  </a:lnTo>
                  <a:lnTo>
                    <a:pt x="94" y="66"/>
                  </a:lnTo>
                  <a:lnTo>
                    <a:pt x="108" y="66"/>
                  </a:lnTo>
                  <a:lnTo>
                    <a:pt x="112" y="64"/>
                  </a:lnTo>
                  <a:lnTo>
                    <a:pt x="114" y="60"/>
                  </a:lnTo>
                  <a:lnTo>
                    <a:pt x="114" y="60"/>
                  </a:lnTo>
                  <a:lnTo>
                    <a:pt x="114" y="56"/>
                  </a:lnTo>
                  <a:lnTo>
                    <a:pt x="112" y="50"/>
                  </a:lnTo>
                  <a:lnTo>
                    <a:pt x="112" y="50"/>
                  </a:lnTo>
                  <a:lnTo>
                    <a:pt x="112" y="46"/>
                  </a:lnTo>
                  <a:lnTo>
                    <a:pt x="112" y="40"/>
                  </a:lnTo>
                  <a:lnTo>
                    <a:pt x="112" y="40"/>
                  </a:lnTo>
                  <a:lnTo>
                    <a:pt x="110" y="36"/>
                  </a:lnTo>
                  <a:lnTo>
                    <a:pt x="104" y="32"/>
                  </a:lnTo>
                  <a:lnTo>
                    <a:pt x="100" y="28"/>
                  </a:lnTo>
                  <a:lnTo>
                    <a:pt x="94" y="28"/>
                  </a:lnTo>
                  <a:lnTo>
                    <a:pt x="94" y="28"/>
                  </a:lnTo>
                  <a:lnTo>
                    <a:pt x="82" y="26"/>
                  </a:lnTo>
                  <a:lnTo>
                    <a:pt x="82" y="26"/>
                  </a:lnTo>
                  <a:lnTo>
                    <a:pt x="70" y="26"/>
                  </a:lnTo>
                  <a:lnTo>
                    <a:pt x="60" y="28"/>
                  </a:lnTo>
                  <a:lnTo>
                    <a:pt x="60" y="28"/>
                  </a:lnTo>
                  <a:lnTo>
                    <a:pt x="52" y="32"/>
                  </a:lnTo>
                  <a:lnTo>
                    <a:pt x="46" y="34"/>
                  </a:lnTo>
                  <a:lnTo>
                    <a:pt x="42" y="34"/>
                  </a:lnTo>
                  <a:lnTo>
                    <a:pt x="42" y="34"/>
                  </a:lnTo>
                  <a:lnTo>
                    <a:pt x="40" y="34"/>
                  </a:lnTo>
                  <a:lnTo>
                    <a:pt x="40" y="34"/>
                  </a:lnTo>
                  <a:lnTo>
                    <a:pt x="36" y="32"/>
                  </a:lnTo>
                  <a:lnTo>
                    <a:pt x="34" y="30"/>
                  </a:lnTo>
                  <a:lnTo>
                    <a:pt x="32" y="26"/>
                  </a:lnTo>
                  <a:lnTo>
                    <a:pt x="34" y="20"/>
                  </a:lnTo>
                  <a:lnTo>
                    <a:pt x="34" y="20"/>
                  </a:lnTo>
                  <a:lnTo>
                    <a:pt x="54" y="20"/>
                  </a:lnTo>
                  <a:lnTo>
                    <a:pt x="64" y="20"/>
                  </a:lnTo>
                  <a:lnTo>
                    <a:pt x="72" y="18"/>
                  </a:lnTo>
                  <a:lnTo>
                    <a:pt x="72" y="18"/>
                  </a:lnTo>
                  <a:lnTo>
                    <a:pt x="74" y="18"/>
                  </a:lnTo>
                  <a:lnTo>
                    <a:pt x="74" y="18"/>
                  </a:lnTo>
                  <a:lnTo>
                    <a:pt x="78" y="16"/>
                  </a:lnTo>
                  <a:lnTo>
                    <a:pt x="80" y="14"/>
                  </a:lnTo>
                  <a:lnTo>
                    <a:pt x="78" y="10"/>
                  </a:lnTo>
                  <a:lnTo>
                    <a:pt x="76" y="10"/>
                  </a:lnTo>
                  <a:lnTo>
                    <a:pt x="70" y="6"/>
                  </a:lnTo>
                  <a:lnTo>
                    <a:pt x="66" y="6"/>
                  </a:lnTo>
                  <a:lnTo>
                    <a:pt x="66" y="6"/>
                  </a:lnTo>
                  <a:lnTo>
                    <a:pt x="66" y="6"/>
                  </a:lnTo>
                  <a:lnTo>
                    <a:pt x="66" y="6"/>
                  </a:lnTo>
                  <a:lnTo>
                    <a:pt x="66" y="0"/>
                  </a:lnTo>
                  <a:lnTo>
                    <a:pt x="6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40" name="Freeform 25"/>
            <p:cNvSpPr>
              <a:spLocks/>
            </p:cNvSpPr>
            <p:nvPr/>
          </p:nvSpPr>
          <p:spPr bwMode="auto">
            <a:xfrm>
              <a:off x="2738" y="1140"/>
              <a:ext cx="62" cy="50"/>
            </a:xfrm>
            <a:custGeom>
              <a:avLst/>
              <a:gdLst>
                <a:gd name="T0" fmla="*/ 34 w 62"/>
                <a:gd name="T1" fmla="*/ 0 h 50"/>
                <a:gd name="T2" fmla="*/ 34 w 62"/>
                <a:gd name="T3" fmla="*/ 0 h 50"/>
                <a:gd name="T4" fmla="*/ 30 w 62"/>
                <a:gd name="T5" fmla="*/ 0 h 50"/>
                <a:gd name="T6" fmla="*/ 30 w 62"/>
                <a:gd name="T7" fmla="*/ 0 h 50"/>
                <a:gd name="T8" fmla="*/ 26 w 62"/>
                <a:gd name="T9" fmla="*/ 4 h 50"/>
                <a:gd name="T10" fmla="*/ 22 w 62"/>
                <a:gd name="T11" fmla="*/ 6 h 50"/>
                <a:gd name="T12" fmla="*/ 20 w 62"/>
                <a:gd name="T13" fmla="*/ 10 h 50"/>
                <a:gd name="T14" fmla="*/ 14 w 62"/>
                <a:gd name="T15" fmla="*/ 14 h 50"/>
                <a:gd name="T16" fmla="*/ 14 w 62"/>
                <a:gd name="T17" fmla="*/ 14 h 50"/>
                <a:gd name="T18" fmla="*/ 6 w 62"/>
                <a:gd name="T19" fmla="*/ 16 h 50"/>
                <a:gd name="T20" fmla="*/ 0 w 62"/>
                <a:gd name="T21" fmla="*/ 18 h 50"/>
                <a:gd name="T22" fmla="*/ 0 w 62"/>
                <a:gd name="T23" fmla="*/ 22 h 50"/>
                <a:gd name="T24" fmla="*/ 0 w 62"/>
                <a:gd name="T25" fmla="*/ 22 h 50"/>
                <a:gd name="T26" fmla="*/ 2 w 62"/>
                <a:gd name="T27" fmla="*/ 26 h 50"/>
                <a:gd name="T28" fmla="*/ 10 w 62"/>
                <a:gd name="T29" fmla="*/ 32 h 50"/>
                <a:gd name="T30" fmla="*/ 22 w 62"/>
                <a:gd name="T31" fmla="*/ 42 h 50"/>
                <a:gd name="T32" fmla="*/ 22 w 62"/>
                <a:gd name="T33" fmla="*/ 42 h 50"/>
                <a:gd name="T34" fmla="*/ 28 w 62"/>
                <a:gd name="T35" fmla="*/ 48 h 50"/>
                <a:gd name="T36" fmla="*/ 32 w 62"/>
                <a:gd name="T37" fmla="*/ 50 h 50"/>
                <a:gd name="T38" fmla="*/ 32 w 62"/>
                <a:gd name="T39" fmla="*/ 50 h 50"/>
                <a:gd name="T40" fmla="*/ 36 w 62"/>
                <a:gd name="T41" fmla="*/ 48 h 50"/>
                <a:gd name="T42" fmla="*/ 38 w 62"/>
                <a:gd name="T43" fmla="*/ 46 h 50"/>
                <a:gd name="T44" fmla="*/ 38 w 62"/>
                <a:gd name="T45" fmla="*/ 46 h 50"/>
                <a:gd name="T46" fmla="*/ 42 w 62"/>
                <a:gd name="T47" fmla="*/ 44 h 50"/>
                <a:gd name="T48" fmla="*/ 44 w 62"/>
                <a:gd name="T49" fmla="*/ 40 h 50"/>
                <a:gd name="T50" fmla="*/ 44 w 62"/>
                <a:gd name="T51" fmla="*/ 40 h 50"/>
                <a:gd name="T52" fmla="*/ 48 w 62"/>
                <a:gd name="T53" fmla="*/ 38 h 50"/>
                <a:gd name="T54" fmla="*/ 52 w 62"/>
                <a:gd name="T55" fmla="*/ 36 h 50"/>
                <a:gd name="T56" fmla="*/ 52 w 62"/>
                <a:gd name="T57" fmla="*/ 36 h 50"/>
                <a:gd name="T58" fmla="*/ 58 w 62"/>
                <a:gd name="T59" fmla="*/ 34 h 50"/>
                <a:gd name="T60" fmla="*/ 62 w 62"/>
                <a:gd name="T61" fmla="*/ 30 h 50"/>
                <a:gd name="T62" fmla="*/ 62 w 62"/>
                <a:gd name="T63" fmla="*/ 26 h 50"/>
                <a:gd name="T64" fmla="*/ 60 w 62"/>
                <a:gd name="T65" fmla="*/ 22 h 50"/>
                <a:gd name="T66" fmla="*/ 60 w 62"/>
                <a:gd name="T67" fmla="*/ 22 h 50"/>
                <a:gd name="T68" fmla="*/ 56 w 62"/>
                <a:gd name="T69" fmla="*/ 18 h 50"/>
                <a:gd name="T70" fmla="*/ 50 w 62"/>
                <a:gd name="T71" fmla="*/ 16 h 50"/>
                <a:gd name="T72" fmla="*/ 42 w 62"/>
                <a:gd name="T73" fmla="*/ 12 h 50"/>
                <a:gd name="T74" fmla="*/ 42 w 62"/>
                <a:gd name="T75" fmla="*/ 12 h 50"/>
                <a:gd name="T76" fmla="*/ 38 w 62"/>
                <a:gd name="T77" fmla="*/ 8 h 50"/>
                <a:gd name="T78" fmla="*/ 38 w 62"/>
                <a:gd name="T79" fmla="*/ 4 h 50"/>
                <a:gd name="T80" fmla="*/ 36 w 62"/>
                <a:gd name="T81" fmla="*/ 2 h 50"/>
                <a:gd name="T82" fmla="*/ 34 w 62"/>
                <a:gd name="T8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2" h="50">
                  <a:moveTo>
                    <a:pt x="34" y="0"/>
                  </a:moveTo>
                  <a:lnTo>
                    <a:pt x="34" y="0"/>
                  </a:lnTo>
                  <a:lnTo>
                    <a:pt x="30" y="0"/>
                  </a:lnTo>
                  <a:lnTo>
                    <a:pt x="30" y="0"/>
                  </a:lnTo>
                  <a:lnTo>
                    <a:pt x="26" y="4"/>
                  </a:lnTo>
                  <a:lnTo>
                    <a:pt x="22" y="6"/>
                  </a:lnTo>
                  <a:lnTo>
                    <a:pt x="20" y="10"/>
                  </a:lnTo>
                  <a:lnTo>
                    <a:pt x="14" y="14"/>
                  </a:lnTo>
                  <a:lnTo>
                    <a:pt x="14" y="14"/>
                  </a:lnTo>
                  <a:lnTo>
                    <a:pt x="6" y="16"/>
                  </a:lnTo>
                  <a:lnTo>
                    <a:pt x="0" y="18"/>
                  </a:lnTo>
                  <a:lnTo>
                    <a:pt x="0" y="22"/>
                  </a:lnTo>
                  <a:lnTo>
                    <a:pt x="0" y="22"/>
                  </a:lnTo>
                  <a:lnTo>
                    <a:pt x="2" y="26"/>
                  </a:lnTo>
                  <a:lnTo>
                    <a:pt x="10" y="32"/>
                  </a:lnTo>
                  <a:lnTo>
                    <a:pt x="22" y="42"/>
                  </a:lnTo>
                  <a:lnTo>
                    <a:pt x="22" y="42"/>
                  </a:lnTo>
                  <a:lnTo>
                    <a:pt x="28" y="48"/>
                  </a:lnTo>
                  <a:lnTo>
                    <a:pt x="32" y="50"/>
                  </a:lnTo>
                  <a:lnTo>
                    <a:pt x="32" y="50"/>
                  </a:lnTo>
                  <a:lnTo>
                    <a:pt x="36" y="48"/>
                  </a:lnTo>
                  <a:lnTo>
                    <a:pt x="38" y="46"/>
                  </a:lnTo>
                  <a:lnTo>
                    <a:pt x="38" y="46"/>
                  </a:lnTo>
                  <a:lnTo>
                    <a:pt x="42" y="44"/>
                  </a:lnTo>
                  <a:lnTo>
                    <a:pt x="44" y="40"/>
                  </a:lnTo>
                  <a:lnTo>
                    <a:pt x="44" y="40"/>
                  </a:lnTo>
                  <a:lnTo>
                    <a:pt x="48" y="38"/>
                  </a:lnTo>
                  <a:lnTo>
                    <a:pt x="52" y="36"/>
                  </a:lnTo>
                  <a:lnTo>
                    <a:pt x="52" y="36"/>
                  </a:lnTo>
                  <a:lnTo>
                    <a:pt x="58" y="34"/>
                  </a:lnTo>
                  <a:lnTo>
                    <a:pt x="62" y="30"/>
                  </a:lnTo>
                  <a:lnTo>
                    <a:pt x="62" y="26"/>
                  </a:lnTo>
                  <a:lnTo>
                    <a:pt x="60" y="22"/>
                  </a:lnTo>
                  <a:lnTo>
                    <a:pt x="60" y="22"/>
                  </a:lnTo>
                  <a:lnTo>
                    <a:pt x="56" y="18"/>
                  </a:lnTo>
                  <a:lnTo>
                    <a:pt x="50" y="16"/>
                  </a:lnTo>
                  <a:lnTo>
                    <a:pt x="42" y="12"/>
                  </a:lnTo>
                  <a:lnTo>
                    <a:pt x="42" y="12"/>
                  </a:lnTo>
                  <a:lnTo>
                    <a:pt x="38" y="8"/>
                  </a:lnTo>
                  <a:lnTo>
                    <a:pt x="38" y="4"/>
                  </a:lnTo>
                  <a:lnTo>
                    <a:pt x="36" y="2"/>
                  </a:lnTo>
                  <a:lnTo>
                    <a:pt x="34"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41" name="Freeform 26"/>
            <p:cNvSpPr>
              <a:spLocks/>
            </p:cNvSpPr>
            <p:nvPr/>
          </p:nvSpPr>
          <p:spPr bwMode="auto">
            <a:xfrm>
              <a:off x="2738" y="1140"/>
              <a:ext cx="62" cy="50"/>
            </a:xfrm>
            <a:custGeom>
              <a:avLst/>
              <a:gdLst>
                <a:gd name="T0" fmla="*/ 34 w 62"/>
                <a:gd name="T1" fmla="*/ 0 h 50"/>
                <a:gd name="T2" fmla="*/ 34 w 62"/>
                <a:gd name="T3" fmla="*/ 0 h 50"/>
                <a:gd name="T4" fmla="*/ 30 w 62"/>
                <a:gd name="T5" fmla="*/ 0 h 50"/>
                <a:gd name="T6" fmla="*/ 30 w 62"/>
                <a:gd name="T7" fmla="*/ 0 h 50"/>
                <a:gd name="T8" fmla="*/ 26 w 62"/>
                <a:gd name="T9" fmla="*/ 4 h 50"/>
                <a:gd name="T10" fmla="*/ 22 w 62"/>
                <a:gd name="T11" fmla="*/ 6 h 50"/>
                <a:gd name="T12" fmla="*/ 20 w 62"/>
                <a:gd name="T13" fmla="*/ 10 h 50"/>
                <a:gd name="T14" fmla="*/ 14 w 62"/>
                <a:gd name="T15" fmla="*/ 14 h 50"/>
                <a:gd name="T16" fmla="*/ 14 w 62"/>
                <a:gd name="T17" fmla="*/ 14 h 50"/>
                <a:gd name="T18" fmla="*/ 6 w 62"/>
                <a:gd name="T19" fmla="*/ 16 h 50"/>
                <a:gd name="T20" fmla="*/ 0 w 62"/>
                <a:gd name="T21" fmla="*/ 18 h 50"/>
                <a:gd name="T22" fmla="*/ 0 w 62"/>
                <a:gd name="T23" fmla="*/ 22 h 50"/>
                <a:gd name="T24" fmla="*/ 0 w 62"/>
                <a:gd name="T25" fmla="*/ 22 h 50"/>
                <a:gd name="T26" fmla="*/ 2 w 62"/>
                <a:gd name="T27" fmla="*/ 26 h 50"/>
                <a:gd name="T28" fmla="*/ 10 w 62"/>
                <a:gd name="T29" fmla="*/ 32 h 50"/>
                <a:gd name="T30" fmla="*/ 22 w 62"/>
                <a:gd name="T31" fmla="*/ 42 h 50"/>
                <a:gd name="T32" fmla="*/ 22 w 62"/>
                <a:gd name="T33" fmla="*/ 42 h 50"/>
                <a:gd name="T34" fmla="*/ 28 w 62"/>
                <a:gd name="T35" fmla="*/ 48 h 50"/>
                <a:gd name="T36" fmla="*/ 32 w 62"/>
                <a:gd name="T37" fmla="*/ 50 h 50"/>
                <a:gd name="T38" fmla="*/ 32 w 62"/>
                <a:gd name="T39" fmla="*/ 50 h 50"/>
                <a:gd name="T40" fmla="*/ 36 w 62"/>
                <a:gd name="T41" fmla="*/ 48 h 50"/>
                <a:gd name="T42" fmla="*/ 38 w 62"/>
                <a:gd name="T43" fmla="*/ 46 h 50"/>
                <a:gd name="T44" fmla="*/ 38 w 62"/>
                <a:gd name="T45" fmla="*/ 46 h 50"/>
                <a:gd name="T46" fmla="*/ 42 w 62"/>
                <a:gd name="T47" fmla="*/ 44 h 50"/>
                <a:gd name="T48" fmla="*/ 44 w 62"/>
                <a:gd name="T49" fmla="*/ 40 h 50"/>
                <a:gd name="T50" fmla="*/ 44 w 62"/>
                <a:gd name="T51" fmla="*/ 40 h 50"/>
                <a:gd name="T52" fmla="*/ 48 w 62"/>
                <a:gd name="T53" fmla="*/ 38 h 50"/>
                <a:gd name="T54" fmla="*/ 52 w 62"/>
                <a:gd name="T55" fmla="*/ 36 h 50"/>
                <a:gd name="T56" fmla="*/ 52 w 62"/>
                <a:gd name="T57" fmla="*/ 36 h 50"/>
                <a:gd name="T58" fmla="*/ 58 w 62"/>
                <a:gd name="T59" fmla="*/ 34 h 50"/>
                <a:gd name="T60" fmla="*/ 62 w 62"/>
                <a:gd name="T61" fmla="*/ 30 h 50"/>
                <a:gd name="T62" fmla="*/ 62 w 62"/>
                <a:gd name="T63" fmla="*/ 26 h 50"/>
                <a:gd name="T64" fmla="*/ 60 w 62"/>
                <a:gd name="T65" fmla="*/ 22 h 50"/>
                <a:gd name="T66" fmla="*/ 60 w 62"/>
                <a:gd name="T67" fmla="*/ 22 h 50"/>
                <a:gd name="T68" fmla="*/ 56 w 62"/>
                <a:gd name="T69" fmla="*/ 18 h 50"/>
                <a:gd name="T70" fmla="*/ 50 w 62"/>
                <a:gd name="T71" fmla="*/ 16 h 50"/>
                <a:gd name="T72" fmla="*/ 42 w 62"/>
                <a:gd name="T73" fmla="*/ 12 h 50"/>
                <a:gd name="T74" fmla="*/ 42 w 62"/>
                <a:gd name="T75" fmla="*/ 12 h 50"/>
                <a:gd name="T76" fmla="*/ 38 w 62"/>
                <a:gd name="T77" fmla="*/ 8 h 50"/>
                <a:gd name="T78" fmla="*/ 38 w 62"/>
                <a:gd name="T79" fmla="*/ 4 h 50"/>
                <a:gd name="T80" fmla="*/ 36 w 62"/>
                <a:gd name="T81" fmla="*/ 2 h 50"/>
                <a:gd name="T82" fmla="*/ 34 w 62"/>
                <a:gd name="T8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2" h="50">
                  <a:moveTo>
                    <a:pt x="34" y="0"/>
                  </a:moveTo>
                  <a:lnTo>
                    <a:pt x="34" y="0"/>
                  </a:lnTo>
                  <a:lnTo>
                    <a:pt x="30" y="0"/>
                  </a:lnTo>
                  <a:lnTo>
                    <a:pt x="30" y="0"/>
                  </a:lnTo>
                  <a:lnTo>
                    <a:pt x="26" y="4"/>
                  </a:lnTo>
                  <a:lnTo>
                    <a:pt x="22" y="6"/>
                  </a:lnTo>
                  <a:lnTo>
                    <a:pt x="20" y="10"/>
                  </a:lnTo>
                  <a:lnTo>
                    <a:pt x="14" y="14"/>
                  </a:lnTo>
                  <a:lnTo>
                    <a:pt x="14" y="14"/>
                  </a:lnTo>
                  <a:lnTo>
                    <a:pt x="6" y="16"/>
                  </a:lnTo>
                  <a:lnTo>
                    <a:pt x="0" y="18"/>
                  </a:lnTo>
                  <a:lnTo>
                    <a:pt x="0" y="22"/>
                  </a:lnTo>
                  <a:lnTo>
                    <a:pt x="0" y="22"/>
                  </a:lnTo>
                  <a:lnTo>
                    <a:pt x="2" y="26"/>
                  </a:lnTo>
                  <a:lnTo>
                    <a:pt x="10" y="32"/>
                  </a:lnTo>
                  <a:lnTo>
                    <a:pt x="22" y="42"/>
                  </a:lnTo>
                  <a:lnTo>
                    <a:pt x="22" y="42"/>
                  </a:lnTo>
                  <a:lnTo>
                    <a:pt x="28" y="48"/>
                  </a:lnTo>
                  <a:lnTo>
                    <a:pt x="32" y="50"/>
                  </a:lnTo>
                  <a:lnTo>
                    <a:pt x="32" y="50"/>
                  </a:lnTo>
                  <a:lnTo>
                    <a:pt x="36" y="48"/>
                  </a:lnTo>
                  <a:lnTo>
                    <a:pt x="38" y="46"/>
                  </a:lnTo>
                  <a:lnTo>
                    <a:pt x="38" y="46"/>
                  </a:lnTo>
                  <a:lnTo>
                    <a:pt x="42" y="44"/>
                  </a:lnTo>
                  <a:lnTo>
                    <a:pt x="44" y="40"/>
                  </a:lnTo>
                  <a:lnTo>
                    <a:pt x="44" y="40"/>
                  </a:lnTo>
                  <a:lnTo>
                    <a:pt x="48" y="38"/>
                  </a:lnTo>
                  <a:lnTo>
                    <a:pt x="52" y="36"/>
                  </a:lnTo>
                  <a:lnTo>
                    <a:pt x="52" y="36"/>
                  </a:lnTo>
                  <a:lnTo>
                    <a:pt x="58" y="34"/>
                  </a:lnTo>
                  <a:lnTo>
                    <a:pt x="62" y="30"/>
                  </a:lnTo>
                  <a:lnTo>
                    <a:pt x="62" y="26"/>
                  </a:lnTo>
                  <a:lnTo>
                    <a:pt x="60" y="22"/>
                  </a:lnTo>
                  <a:lnTo>
                    <a:pt x="60" y="22"/>
                  </a:lnTo>
                  <a:lnTo>
                    <a:pt x="56" y="18"/>
                  </a:lnTo>
                  <a:lnTo>
                    <a:pt x="50" y="16"/>
                  </a:lnTo>
                  <a:lnTo>
                    <a:pt x="42" y="12"/>
                  </a:lnTo>
                  <a:lnTo>
                    <a:pt x="42" y="12"/>
                  </a:lnTo>
                  <a:lnTo>
                    <a:pt x="38" y="8"/>
                  </a:lnTo>
                  <a:lnTo>
                    <a:pt x="38" y="4"/>
                  </a:lnTo>
                  <a:lnTo>
                    <a:pt x="36" y="2"/>
                  </a:lnTo>
                  <a:lnTo>
                    <a:pt x="3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42" name="Freeform 27"/>
            <p:cNvSpPr>
              <a:spLocks/>
            </p:cNvSpPr>
            <p:nvPr/>
          </p:nvSpPr>
          <p:spPr bwMode="auto">
            <a:xfrm>
              <a:off x="2818" y="1152"/>
              <a:ext cx="34" cy="24"/>
            </a:xfrm>
            <a:custGeom>
              <a:avLst/>
              <a:gdLst>
                <a:gd name="T0" fmla="*/ 14 w 34"/>
                <a:gd name="T1" fmla="*/ 0 h 24"/>
                <a:gd name="T2" fmla="*/ 14 w 34"/>
                <a:gd name="T3" fmla="*/ 0 h 24"/>
                <a:gd name="T4" fmla="*/ 10 w 34"/>
                <a:gd name="T5" fmla="*/ 0 h 24"/>
                <a:gd name="T6" fmla="*/ 6 w 34"/>
                <a:gd name="T7" fmla="*/ 2 h 24"/>
                <a:gd name="T8" fmla="*/ 6 w 34"/>
                <a:gd name="T9" fmla="*/ 2 h 24"/>
                <a:gd name="T10" fmla="*/ 2 w 34"/>
                <a:gd name="T11" fmla="*/ 12 h 24"/>
                <a:gd name="T12" fmla="*/ 0 w 34"/>
                <a:gd name="T13" fmla="*/ 18 h 24"/>
                <a:gd name="T14" fmla="*/ 2 w 34"/>
                <a:gd name="T15" fmla="*/ 22 h 24"/>
                <a:gd name="T16" fmla="*/ 2 w 34"/>
                <a:gd name="T17" fmla="*/ 22 h 24"/>
                <a:gd name="T18" fmla="*/ 14 w 34"/>
                <a:gd name="T19" fmla="*/ 24 h 24"/>
                <a:gd name="T20" fmla="*/ 14 w 34"/>
                <a:gd name="T21" fmla="*/ 24 h 24"/>
                <a:gd name="T22" fmla="*/ 22 w 34"/>
                <a:gd name="T23" fmla="*/ 24 h 24"/>
                <a:gd name="T24" fmla="*/ 28 w 34"/>
                <a:gd name="T25" fmla="*/ 22 h 24"/>
                <a:gd name="T26" fmla="*/ 32 w 34"/>
                <a:gd name="T27" fmla="*/ 18 h 24"/>
                <a:gd name="T28" fmla="*/ 34 w 34"/>
                <a:gd name="T29" fmla="*/ 14 h 24"/>
                <a:gd name="T30" fmla="*/ 34 w 34"/>
                <a:gd name="T31" fmla="*/ 14 h 24"/>
                <a:gd name="T32" fmla="*/ 32 w 34"/>
                <a:gd name="T33" fmla="*/ 8 h 24"/>
                <a:gd name="T34" fmla="*/ 26 w 34"/>
                <a:gd name="T35" fmla="*/ 4 h 24"/>
                <a:gd name="T36" fmla="*/ 20 w 34"/>
                <a:gd name="T37" fmla="*/ 2 h 24"/>
                <a:gd name="T38" fmla="*/ 14 w 34"/>
                <a:gd name="T3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4" h="24">
                  <a:moveTo>
                    <a:pt x="14" y="0"/>
                  </a:moveTo>
                  <a:lnTo>
                    <a:pt x="14" y="0"/>
                  </a:lnTo>
                  <a:lnTo>
                    <a:pt x="10" y="0"/>
                  </a:lnTo>
                  <a:lnTo>
                    <a:pt x="6" y="2"/>
                  </a:lnTo>
                  <a:lnTo>
                    <a:pt x="6" y="2"/>
                  </a:lnTo>
                  <a:lnTo>
                    <a:pt x="2" y="12"/>
                  </a:lnTo>
                  <a:lnTo>
                    <a:pt x="0" y="18"/>
                  </a:lnTo>
                  <a:lnTo>
                    <a:pt x="2" y="22"/>
                  </a:lnTo>
                  <a:lnTo>
                    <a:pt x="2" y="22"/>
                  </a:lnTo>
                  <a:lnTo>
                    <a:pt x="14" y="24"/>
                  </a:lnTo>
                  <a:lnTo>
                    <a:pt x="14" y="24"/>
                  </a:lnTo>
                  <a:lnTo>
                    <a:pt x="22" y="24"/>
                  </a:lnTo>
                  <a:lnTo>
                    <a:pt x="28" y="22"/>
                  </a:lnTo>
                  <a:lnTo>
                    <a:pt x="32" y="18"/>
                  </a:lnTo>
                  <a:lnTo>
                    <a:pt x="34" y="14"/>
                  </a:lnTo>
                  <a:lnTo>
                    <a:pt x="34" y="14"/>
                  </a:lnTo>
                  <a:lnTo>
                    <a:pt x="32" y="8"/>
                  </a:lnTo>
                  <a:lnTo>
                    <a:pt x="26" y="4"/>
                  </a:lnTo>
                  <a:lnTo>
                    <a:pt x="20" y="2"/>
                  </a:lnTo>
                  <a:lnTo>
                    <a:pt x="14"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43" name="Freeform 28"/>
            <p:cNvSpPr>
              <a:spLocks/>
            </p:cNvSpPr>
            <p:nvPr/>
          </p:nvSpPr>
          <p:spPr bwMode="auto">
            <a:xfrm>
              <a:off x="2818" y="1152"/>
              <a:ext cx="34" cy="24"/>
            </a:xfrm>
            <a:custGeom>
              <a:avLst/>
              <a:gdLst>
                <a:gd name="T0" fmla="*/ 14 w 34"/>
                <a:gd name="T1" fmla="*/ 0 h 24"/>
                <a:gd name="T2" fmla="*/ 14 w 34"/>
                <a:gd name="T3" fmla="*/ 0 h 24"/>
                <a:gd name="T4" fmla="*/ 10 w 34"/>
                <a:gd name="T5" fmla="*/ 0 h 24"/>
                <a:gd name="T6" fmla="*/ 6 w 34"/>
                <a:gd name="T7" fmla="*/ 2 h 24"/>
                <a:gd name="T8" fmla="*/ 6 w 34"/>
                <a:gd name="T9" fmla="*/ 2 h 24"/>
                <a:gd name="T10" fmla="*/ 2 w 34"/>
                <a:gd name="T11" fmla="*/ 12 h 24"/>
                <a:gd name="T12" fmla="*/ 0 w 34"/>
                <a:gd name="T13" fmla="*/ 18 h 24"/>
                <a:gd name="T14" fmla="*/ 2 w 34"/>
                <a:gd name="T15" fmla="*/ 22 h 24"/>
                <a:gd name="T16" fmla="*/ 2 w 34"/>
                <a:gd name="T17" fmla="*/ 22 h 24"/>
                <a:gd name="T18" fmla="*/ 14 w 34"/>
                <a:gd name="T19" fmla="*/ 24 h 24"/>
                <a:gd name="T20" fmla="*/ 14 w 34"/>
                <a:gd name="T21" fmla="*/ 24 h 24"/>
                <a:gd name="T22" fmla="*/ 22 w 34"/>
                <a:gd name="T23" fmla="*/ 24 h 24"/>
                <a:gd name="T24" fmla="*/ 28 w 34"/>
                <a:gd name="T25" fmla="*/ 22 h 24"/>
                <a:gd name="T26" fmla="*/ 32 w 34"/>
                <a:gd name="T27" fmla="*/ 18 h 24"/>
                <a:gd name="T28" fmla="*/ 34 w 34"/>
                <a:gd name="T29" fmla="*/ 14 h 24"/>
                <a:gd name="T30" fmla="*/ 34 w 34"/>
                <a:gd name="T31" fmla="*/ 14 h 24"/>
                <a:gd name="T32" fmla="*/ 32 w 34"/>
                <a:gd name="T33" fmla="*/ 8 h 24"/>
                <a:gd name="T34" fmla="*/ 26 w 34"/>
                <a:gd name="T35" fmla="*/ 4 h 24"/>
                <a:gd name="T36" fmla="*/ 20 w 34"/>
                <a:gd name="T37" fmla="*/ 2 h 24"/>
                <a:gd name="T38" fmla="*/ 14 w 34"/>
                <a:gd name="T3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4" h="24">
                  <a:moveTo>
                    <a:pt x="14" y="0"/>
                  </a:moveTo>
                  <a:lnTo>
                    <a:pt x="14" y="0"/>
                  </a:lnTo>
                  <a:lnTo>
                    <a:pt x="10" y="0"/>
                  </a:lnTo>
                  <a:lnTo>
                    <a:pt x="6" y="2"/>
                  </a:lnTo>
                  <a:lnTo>
                    <a:pt x="6" y="2"/>
                  </a:lnTo>
                  <a:lnTo>
                    <a:pt x="2" y="12"/>
                  </a:lnTo>
                  <a:lnTo>
                    <a:pt x="0" y="18"/>
                  </a:lnTo>
                  <a:lnTo>
                    <a:pt x="2" y="22"/>
                  </a:lnTo>
                  <a:lnTo>
                    <a:pt x="2" y="22"/>
                  </a:lnTo>
                  <a:lnTo>
                    <a:pt x="14" y="24"/>
                  </a:lnTo>
                  <a:lnTo>
                    <a:pt x="14" y="24"/>
                  </a:lnTo>
                  <a:lnTo>
                    <a:pt x="22" y="24"/>
                  </a:lnTo>
                  <a:lnTo>
                    <a:pt x="28" y="22"/>
                  </a:lnTo>
                  <a:lnTo>
                    <a:pt x="32" y="18"/>
                  </a:lnTo>
                  <a:lnTo>
                    <a:pt x="34" y="14"/>
                  </a:lnTo>
                  <a:lnTo>
                    <a:pt x="34" y="14"/>
                  </a:lnTo>
                  <a:lnTo>
                    <a:pt x="32" y="8"/>
                  </a:lnTo>
                  <a:lnTo>
                    <a:pt x="26" y="4"/>
                  </a:lnTo>
                  <a:lnTo>
                    <a:pt x="20" y="2"/>
                  </a:lnTo>
                  <a:lnTo>
                    <a:pt x="1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44" name="Freeform 29"/>
            <p:cNvSpPr>
              <a:spLocks/>
            </p:cNvSpPr>
            <p:nvPr/>
          </p:nvSpPr>
          <p:spPr bwMode="auto">
            <a:xfrm>
              <a:off x="2868" y="1162"/>
              <a:ext cx="50" cy="30"/>
            </a:xfrm>
            <a:custGeom>
              <a:avLst/>
              <a:gdLst>
                <a:gd name="T0" fmla="*/ 16 w 50"/>
                <a:gd name="T1" fmla="*/ 0 h 30"/>
                <a:gd name="T2" fmla="*/ 16 w 50"/>
                <a:gd name="T3" fmla="*/ 0 h 30"/>
                <a:gd name="T4" fmla="*/ 6 w 50"/>
                <a:gd name="T5" fmla="*/ 2 h 30"/>
                <a:gd name="T6" fmla="*/ 2 w 50"/>
                <a:gd name="T7" fmla="*/ 4 h 30"/>
                <a:gd name="T8" fmla="*/ 0 w 50"/>
                <a:gd name="T9" fmla="*/ 6 h 30"/>
                <a:gd name="T10" fmla="*/ 0 w 50"/>
                <a:gd name="T11" fmla="*/ 6 h 30"/>
                <a:gd name="T12" fmla="*/ 2 w 50"/>
                <a:gd name="T13" fmla="*/ 10 h 30"/>
                <a:gd name="T14" fmla="*/ 4 w 50"/>
                <a:gd name="T15" fmla="*/ 14 h 30"/>
                <a:gd name="T16" fmla="*/ 10 w 50"/>
                <a:gd name="T17" fmla="*/ 18 h 30"/>
                <a:gd name="T18" fmla="*/ 10 w 50"/>
                <a:gd name="T19" fmla="*/ 18 h 30"/>
                <a:gd name="T20" fmla="*/ 26 w 50"/>
                <a:gd name="T21" fmla="*/ 26 h 30"/>
                <a:gd name="T22" fmla="*/ 26 w 50"/>
                <a:gd name="T23" fmla="*/ 26 h 30"/>
                <a:gd name="T24" fmla="*/ 32 w 50"/>
                <a:gd name="T25" fmla="*/ 28 h 30"/>
                <a:gd name="T26" fmla="*/ 38 w 50"/>
                <a:gd name="T27" fmla="*/ 30 h 30"/>
                <a:gd name="T28" fmla="*/ 38 w 50"/>
                <a:gd name="T29" fmla="*/ 30 h 30"/>
                <a:gd name="T30" fmla="*/ 42 w 50"/>
                <a:gd name="T31" fmla="*/ 30 h 30"/>
                <a:gd name="T32" fmla="*/ 42 w 50"/>
                <a:gd name="T33" fmla="*/ 30 h 30"/>
                <a:gd name="T34" fmla="*/ 48 w 50"/>
                <a:gd name="T35" fmla="*/ 28 h 30"/>
                <a:gd name="T36" fmla="*/ 50 w 50"/>
                <a:gd name="T37" fmla="*/ 26 h 30"/>
                <a:gd name="T38" fmla="*/ 50 w 50"/>
                <a:gd name="T39" fmla="*/ 24 h 30"/>
                <a:gd name="T40" fmla="*/ 46 w 50"/>
                <a:gd name="T41" fmla="*/ 22 h 30"/>
                <a:gd name="T42" fmla="*/ 40 w 50"/>
                <a:gd name="T43" fmla="*/ 16 h 30"/>
                <a:gd name="T44" fmla="*/ 32 w 50"/>
                <a:gd name="T45" fmla="*/ 14 h 30"/>
                <a:gd name="T46" fmla="*/ 32 w 50"/>
                <a:gd name="T47" fmla="*/ 14 h 30"/>
                <a:gd name="T48" fmla="*/ 28 w 50"/>
                <a:gd name="T49" fmla="*/ 10 h 30"/>
                <a:gd name="T50" fmla="*/ 24 w 50"/>
                <a:gd name="T51" fmla="*/ 6 h 30"/>
                <a:gd name="T52" fmla="*/ 22 w 50"/>
                <a:gd name="T53" fmla="*/ 2 h 30"/>
                <a:gd name="T54" fmla="*/ 18 w 50"/>
                <a:gd name="T55" fmla="*/ 0 h 30"/>
                <a:gd name="T56" fmla="*/ 18 w 50"/>
                <a:gd name="T57" fmla="*/ 0 h 30"/>
                <a:gd name="T58" fmla="*/ 16 w 50"/>
                <a:gd name="T59"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0" h="30">
                  <a:moveTo>
                    <a:pt x="16" y="0"/>
                  </a:moveTo>
                  <a:lnTo>
                    <a:pt x="16" y="0"/>
                  </a:lnTo>
                  <a:lnTo>
                    <a:pt x="6" y="2"/>
                  </a:lnTo>
                  <a:lnTo>
                    <a:pt x="2" y="4"/>
                  </a:lnTo>
                  <a:lnTo>
                    <a:pt x="0" y="6"/>
                  </a:lnTo>
                  <a:lnTo>
                    <a:pt x="0" y="6"/>
                  </a:lnTo>
                  <a:lnTo>
                    <a:pt x="2" y="10"/>
                  </a:lnTo>
                  <a:lnTo>
                    <a:pt x="4" y="14"/>
                  </a:lnTo>
                  <a:lnTo>
                    <a:pt x="10" y="18"/>
                  </a:lnTo>
                  <a:lnTo>
                    <a:pt x="10" y="18"/>
                  </a:lnTo>
                  <a:lnTo>
                    <a:pt x="26" y="26"/>
                  </a:lnTo>
                  <a:lnTo>
                    <a:pt x="26" y="26"/>
                  </a:lnTo>
                  <a:lnTo>
                    <a:pt x="32" y="28"/>
                  </a:lnTo>
                  <a:lnTo>
                    <a:pt x="38" y="30"/>
                  </a:lnTo>
                  <a:lnTo>
                    <a:pt x="38" y="30"/>
                  </a:lnTo>
                  <a:lnTo>
                    <a:pt x="42" y="30"/>
                  </a:lnTo>
                  <a:lnTo>
                    <a:pt x="42" y="30"/>
                  </a:lnTo>
                  <a:lnTo>
                    <a:pt x="48" y="28"/>
                  </a:lnTo>
                  <a:lnTo>
                    <a:pt x="50" y="26"/>
                  </a:lnTo>
                  <a:lnTo>
                    <a:pt x="50" y="24"/>
                  </a:lnTo>
                  <a:lnTo>
                    <a:pt x="46" y="22"/>
                  </a:lnTo>
                  <a:lnTo>
                    <a:pt x="40" y="16"/>
                  </a:lnTo>
                  <a:lnTo>
                    <a:pt x="32" y="14"/>
                  </a:lnTo>
                  <a:lnTo>
                    <a:pt x="32" y="14"/>
                  </a:lnTo>
                  <a:lnTo>
                    <a:pt x="28" y="10"/>
                  </a:lnTo>
                  <a:lnTo>
                    <a:pt x="24" y="6"/>
                  </a:lnTo>
                  <a:lnTo>
                    <a:pt x="22" y="2"/>
                  </a:lnTo>
                  <a:lnTo>
                    <a:pt x="18" y="0"/>
                  </a:lnTo>
                  <a:lnTo>
                    <a:pt x="18" y="0"/>
                  </a:lnTo>
                  <a:lnTo>
                    <a:pt x="16"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45" name="Freeform 30"/>
            <p:cNvSpPr>
              <a:spLocks/>
            </p:cNvSpPr>
            <p:nvPr/>
          </p:nvSpPr>
          <p:spPr bwMode="auto">
            <a:xfrm>
              <a:off x="2868" y="1162"/>
              <a:ext cx="50" cy="30"/>
            </a:xfrm>
            <a:custGeom>
              <a:avLst/>
              <a:gdLst>
                <a:gd name="T0" fmla="*/ 16 w 50"/>
                <a:gd name="T1" fmla="*/ 0 h 30"/>
                <a:gd name="T2" fmla="*/ 16 w 50"/>
                <a:gd name="T3" fmla="*/ 0 h 30"/>
                <a:gd name="T4" fmla="*/ 6 w 50"/>
                <a:gd name="T5" fmla="*/ 2 h 30"/>
                <a:gd name="T6" fmla="*/ 2 w 50"/>
                <a:gd name="T7" fmla="*/ 4 h 30"/>
                <a:gd name="T8" fmla="*/ 0 w 50"/>
                <a:gd name="T9" fmla="*/ 6 h 30"/>
                <a:gd name="T10" fmla="*/ 0 w 50"/>
                <a:gd name="T11" fmla="*/ 6 h 30"/>
                <a:gd name="T12" fmla="*/ 2 w 50"/>
                <a:gd name="T13" fmla="*/ 10 h 30"/>
                <a:gd name="T14" fmla="*/ 4 w 50"/>
                <a:gd name="T15" fmla="*/ 14 h 30"/>
                <a:gd name="T16" fmla="*/ 10 w 50"/>
                <a:gd name="T17" fmla="*/ 18 h 30"/>
                <a:gd name="T18" fmla="*/ 10 w 50"/>
                <a:gd name="T19" fmla="*/ 18 h 30"/>
                <a:gd name="T20" fmla="*/ 26 w 50"/>
                <a:gd name="T21" fmla="*/ 26 h 30"/>
                <a:gd name="T22" fmla="*/ 26 w 50"/>
                <a:gd name="T23" fmla="*/ 26 h 30"/>
                <a:gd name="T24" fmla="*/ 32 w 50"/>
                <a:gd name="T25" fmla="*/ 28 h 30"/>
                <a:gd name="T26" fmla="*/ 38 w 50"/>
                <a:gd name="T27" fmla="*/ 30 h 30"/>
                <a:gd name="T28" fmla="*/ 38 w 50"/>
                <a:gd name="T29" fmla="*/ 30 h 30"/>
                <a:gd name="T30" fmla="*/ 42 w 50"/>
                <a:gd name="T31" fmla="*/ 30 h 30"/>
                <a:gd name="T32" fmla="*/ 42 w 50"/>
                <a:gd name="T33" fmla="*/ 30 h 30"/>
                <a:gd name="T34" fmla="*/ 48 w 50"/>
                <a:gd name="T35" fmla="*/ 28 h 30"/>
                <a:gd name="T36" fmla="*/ 50 w 50"/>
                <a:gd name="T37" fmla="*/ 26 h 30"/>
                <a:gd name="T38" fmla="*/ 50 w 50"/>
                <a:gd name="T39" fmla="*/ 24 h 30"/>
                <a:gd name="T40" fmla="*/ 46 w 50"/>
                <a:gd name="T41" fmla="*/ 22 h 30"/>
                <a:gd name="T42" fmla="*/ 40 w 50"/>
                <a:gd name="T43" fmla="*/ 16 h 30"/>
                <a:gd name="T44" fmla="*/ 32 w 50"/>
                <a:gd name="T45" fmla="*/ 14 h 30"/>
                <a:gd name="T46" fmla="*/ 32 w 50"/>
                <a:gd name="T47" fmla="*/ 14 h 30"/>
                <a:gd name="T48" fmla="*/ 28 w 50"/>
                <a:gd name="T49" fmla="*/ 10 h 30"/>
                <a:gd name="T50" fmla="*/ 24 w 50"/>
                <a:gd name="T51" fmla="*/ 6 h 30"/>
                <a:gd name="T52" fmla="*/ 22 w 50"/>
                <a:gd name="T53" fmla="*/ 2 h 30"/>
                <a:gd name="T54" fmla="*/ 18 w 50"/>
                <a:gd name="T55" fmla="*/ 0 h 30"/>
                <a:gd name="T56" fmla="*/ 18 w 50"/>
                <a:gd name="T57" fmla="*/ 0 h 30"/>
                <a:gd name="T58" fmla="*/ 16 w 50"/>
                <a:gd name="T59"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0" h="30">
                  <a:moveTo>
                    <a:pt x="16" y="0"/>
                  </a:moveTo>
                  <a:lnTo>
                    <a:pt x="16" y="0"/>
                  </a:lnTo>
                  <a:lnTo>
                    <a:pt x="6" y="2"/>
                  </a:lnTo>
                  <a:lnTo>
                    <a:pt x="2" y="4"/>
                  </a:lnTo>
                  <a:lnTo>
                    <a:pt x="0" y="6"/>
                  </a:lnTo>
                  <a:lnTo>
                    <a:pt x="0" y="6"/>
                  </a:lnTo>
                  <a:lnTo>
                    <a:pt x="2" y="10"/>
                  </a:lnTo>
                  <a:lnTo>
                    <a:pt x="4" y="14"/>
                  </a:lnTo>
                  <a:lnTo>
                    <a:pt x="10" y="18"/>
                  </a:lnTo>
                  <a:lnTo>
                    <a:pt x="10" y="18"/>
                  </a:lnTo>
                  <a:lnTo>
                    <a:pt x="26" y="26"/>
                  </a:lnTo>
                  <a:lnTo>
                    <a:pt x="26" y="26"/>
                  </a:lnTo>
                  <a:lnTo>
                    <a:pt x="32" y="28"/>
                  </a:lnTo>
                  <a:lnTo>
                    <a:pt x="38" y="30"/>
                  </a:lnTo>
                  <a:lnTo>
                    <a:pt x="38" y="30"/>
                  </a:lnTo>
                  <a:lnTo>
                    <a:pt x="42" y="30"/>
                  </a:lnTo>
                  <a:lnTo>
                    <a:pt x="42" y="30"/>
                  </a:lnTo>
                  <a:lnTo>
                    <a:pt x="48" y="28"/>
                  </a:lnTo>
                  <a:lnTo>
                    <a:pt x="50" y="26"/>
                  </a:lnTo>
                  <a:lnTo>
                    <a:pt x="50" y="24"/>
                  </a:lnTo>
                  <a:lnTo>
                    <a:pt x="46" y="22"/>
                  </a:lnTo>
                  <a:lnTo>
                    <a:pt x="40" y="16"/>
                  </a:lnTo>
                  <a:lnTo>
                    <a:pt x="32" y="14"/>
                  </a:lnTo>
                  <a:lnTo>
                    <a:pt x="32" y="14"/>
                  </a:lnTo>
                  <a:lnTo>
                    <a:pt x="28" y="10"/>
                  </a:lnTo>
                  <a:lnTo>
                    <a:pt x="24" y="6"/>
                  </a:lnTo>
                  <a:lnTo>
                    <a:pt x="22" y="2"/>
                  </a:lnTo>
                  <a:lnTo>
                    <a:pt x="18" y="0"/>
                  </a:lnTo>
                  <a:lnTo>
                    <a:pt x="18" y="0"/>
                  </a:lnTo>
                  <a:lnTo>
                    <a:pt x="1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46" name="Freeform 31"/>
            <p:cNvSpPr>
              <a:spLocks/>
            </p:cNvSpPr>
            <p:nvPr/>
          </p:nvSpPr>
          <p:spPr bwMode="auto">
            <a:xfrm>
              <a:off x="2786" y="1194"/>
              <a:ext cx="48" cy="32"/>
            </a:xfrm>
            <a:custGeom>
              <a:avLst/>
              <a:gdLst>
                <a:gd name="T0" fmla="*/ 6 w 48"/>
                <a:gd name="T1" fmla="*/ 0 h 32"/>
                <a:gd name="T2" fmla="*/ 6 w 48"/>
                <a:gd name="T3" fmla="*/ 0 h 32"/>
                <a:gd name="T4" fmla="*/ 2 w 48"/>
                <a:gd name="T5" fmla="*/ 2 h 32"/>
                <a:gd name="T6" fmla="*/ 0 w 48"/>
                <a:gd name="T7" fmla="*/ 4 h 32"/>
                <a:gd name="T8" fmla="*/ 0 w 48"/>
                <a:gd name="T9" fmla="*/ 4 h 32"/>
                <a:gd name="T10" fmla="*/ 2 w 48"/>
                <a:gd name="T11" fmla="*/ 10 h 32"/>
                <a:gd name="T12" fmla="*/ 4 w 48"/>
                <a:gd name="T13" fmla="*/ 14 h 32"/>
                <a:gd name="T14" fmla="*/ 14 w 48"/>
                <a:gd name="T15" fmla="*/ 20 h 32"/>
                <a:gd name="T16" fmla="*/ 14 w 48"/>
                <a:gd name="T17" fmla="*/ 20 h 32"/>
                <a:gd name="T18" fmla="*/ 24 w 48"/>
                <a:gd name="T19" fmla="*/ 28 h 32"/>
                <a:gd name="T20" fmla="*/ 30 w 48"/>
                <a:gd name="T21" fmla="*/ 30 h 32"/>
                <a:gd name="T22" fmla="*/ 36 w 48"/>
                <a:gd name="T23" fmla="*/ 32 h 32"/>
                <a:gd name="T24" fmla="*/ 36 w 48"/>
                <a:gd name="T25" fmla="*/ 32 h 32"/>
                <a:gd name="T26" fmla="*/ 40 w 48"/>
                <a:gd name="T27" fmla="*/ 32 h 32"/>
                <a:gd name="T28" fmla="*/ 42 w 48"/>
                <a:gd name="T29" fmla="*/ 30 h 32"/>
                <a:gd name="T30" fmla="*/ 42 w 48"/>
                <a:gd name="T31" fmla="*/ 30 h 32"/>
                <a:gd name="T32" fmla="*/ 46 w 48"/>
                <a:gd name="T33" fmla="*/ 26 h 32"/>
                <a:gd name="T34" fmla="*/ 48 w 48"/>
                <a:gd name="T35" fmla="*/ 22 h 32"/>
                <a:gd name="T36" fmla="*/ 48 w 48"/>
                <a:gd name="T37" fmla="*/ 22 h 32"/>
                <a:gd name="T38" fmla="*/ 48 w 48"/>
                <a:gd name="T39" fmla="*/ 18 h 32"/>
                <a:gd name="T40" fmla="*/ 46 w 48"/>
                <a:gd name="T41" fmla="*/ 16 h 32"/>
                <a:gd name="T42" fmla="*/ 40 w 48"/>
                <a:gd name="T43" fmla="*/ 10 h 32"/>
                <a:gd name="T44" fmla="*/ 32 w 48"/>
                <a:gd name="T45" fmla="*/ 6 h 32"/>
                <a:gd name="T46" fmla="*/ 24 w 48"/>
                <a:gd name="T47" fmla="*/ 4 h 32"/>
                <a:gd name="T48" fmla="*/ 24 w 48"/>
                <a:gd name="T49" fmla="*/ 4 h 32"/>
                <a:gd name="T50" fmla="*/ 16 w 48"/>
                <a:gd name="T51" fmla="*/ 2 h 32"/>
                <a:gd name="T52" fmla="*/ 6 w 48"/>
                <a:gd name="T53"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8" h="32">
                  <a:moveTo>
                    <a:pt x="6" y="0"/>
                  </a:moveTo>
                  <a:lnTo>
                    <a:pt x="6" y="0"/>
                  </a:lnTo>
                  <a:lnTo>
                    <a:pt x="2" y="2"/>
                  </a:lnTo>
                  <a:lnTo>
                    <a:pt x="0" y="4"/>
                  </a:lnTo>
                  <a:lnTo>
                    <a:pt x="0" y="4"/>
                  </a:lnTo>
                  <a:lnTo>
                    <a:pt x="2" y="10"/>
                  </a:lnTo>
                  <a:lnTo>
                    <a:pt x="4" y="14"/>
                  </a:lnTo>
                  <a:lnTo>
                    <a:pt x="14" y="20"/>
                  </a:lnTo>
                  <a:lnTo>
                    <a:pt x="14" y="20"/>
                  </a:lnTo>
                  <a:lnTo>
                    <a:pt x="24" y="28"/>
                  </a:lnTo>
                  <a:lnTo>
                    <a:pt x="30" y="30"/>
                  </a:lnTo>
                  <a:lnTo>
                    <a:pt x="36" y="32"/>
                  </a:lnTo>
                  <a:lnTo>
                    <a:pt x="36" y="32"/>
                  </a:lnTo>
                  <a:lnTo>
                    <a:pt x="40" y="32"/>
                  </a:lnTo>
                  <a:lnTo>
                    <a:pt x="42" y="30"/>
                  </a:lnTo>
                  <a:lnTo>
                    <a:pt x="42" y="30"/>
                  </a:lnTo>
                  <a:lnTo>
                    <a:pt x="46" y="26"/>
                  </a:lnTo>
                  <a:lnTo>
                    <a:pt x="48" y="22"/>
                  </a:lnTo>
                  <a:lnTo>
                    <a:pt x="48" y="22"/>
                  </a:lnTo>
                  <a:lnTo>
                    <a:pt x="48" y="18"/>
                  </a:lnTo>
                  <a:lnTo>
                    <a:pt x="46" y="16"/>
                  </a:lnTo>
                  <a:lnTo>
                    <a:pt x="40" y="10"/>
                  </a:lnTo>
                  <a:lnTo>
                    <a:pt x="32" y="6"/>
                  </a:lnTo>
                  <a:lnTo>
                    <a:pt x="24" y="4"/>
                  </a:lnTo>
                  <a:lnTo>
                    <a:pt x="24" y="4"/>
                  </a:lnTo>
                  <a:lnTo>
                    <a:pt x="16" y="2"/>
                  </a:lnTo>
                  <a:lnTo>
                    <a:pt x="6"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47" name="Freeform 32"/>
            <p:cNvSpPr>
              <a:spLocks/>
            </p:cNvSpPr>
            <p:nvPr/>
          </p:nvSpPr>
          <p:spPr bwMode="auto">
            <a:xfrm>
              <a:off x="2786" y="1194"/>
              <a:ext cx="48" cy="32"/>
            </a:xfrm>
            <a:custGeom>
              <a:avLst/>
              <a:gdLst>
                <a:gd name="T0" fmla="*/ 6 w 48"/>
                <a:gd name="T1" fmla="*/ 0 h 32"/>
                <a:gd name="T2" fmla="*/ 6 w 48"/>
                <a:gd name="T3" fmla="*/ 0 h 32"/>
                <a:gd name="T4" fmla="*/ 2 w 48"/>
                <a:gd name="T5" fmla="*/ 2 h 32"/>
                <a:gd name="T6" fmla="*/ 0 w 48"/>
                <a:gd name="T7" fmla="*/ 4 h 32"/>
                <a:gd name="T8" fmla="*/ 0 w 48"/>
                <a:gd name="T9" fmla="*/ 4 h 32"/>
                <a:gd name="T10" fmla="*/ 2 w 48"/>
                <a:gd name="T11" fmla="*/ 10 h 32"/>
                <a:gd name="T12" fmla="*/ 4 w 48"/>
                <a:gd name="T13" fmla="*/ 14 h 32"/>
                <a:gd name="T14" fmla="*/ 14 w 48"/>
                <a:gd name="T15" fmla="*/ 20 h 32"/>
                <a:gd name="T16" fmla="*/ 14 w 48"/>
                <a:gd name="T17" fmla="*/ 20 h 32"/>
                <a:gd name="T18" fmla="*/ 24 w 48"/>
                <a:gd name="T19" fmla="*/ 28 h 32"/>
                <a:gd name="T20" fmla="*/ 30 w 48"/>
                <a:gd name="T21" fmla="*/ 30 h 32"/>
                <a:gd name="T22" fmla="*/ 36 w 48"/>
                <a:gd name="T23" fmla="*/ 32 h 32"/>
                <a:gd name="T24" fmla="*/ 36 w 48"/>
                <a:gd name="T25" fmla="*/ 32 h 32"/>
                <a:gd name="T26" fmla="*/ 40 w 48"/>
                <a:gd name="T27" fmla="*/ 32 h 32"/>
                <a:gd name="T28" fmla="*/ 42 w 48"/>
                <a:gd name="T29" fmla="*/ 30 h 32"/>
                <a:gd name="T30" fmla="*/ 42 w 48"/>
                <a:gd name="T31" fmla="*/ 30 h 32"/>
                <a:gd name="T32" fmla="*/ 46 w 48"/>
                <a:gd name="T33" fmla="*/ 26 h 32"/>
                <a:gd name="T34" fmla="*/ 48 w 48"/>
                <a:gd name="T35" fmla="*/ 22 h 32"/>
                <a:gd name="T36" fmla="*/ 48 w 48"/>
                <a:gd name="T37" fmla="*/ 22 h 32"/>
                <a:gd name="T38" fmla="*/ 48 w 48"/>
                <a:gd name="T39" fmla="*/ 18 h 32"/>
                <a:gd name="T40" fmla="*/ 46 w 48"/>
                <a:gd name="T41" fmla="*/ 16 h 32"/>
                <a:gd name="T42" fmla="*/ 40 w 48"/>
                <a:gd name="T43" fmla="*/ 10 h 32"/>
                <a:gd name="T44" fmla="*/ 32 w 48"/>
                <a:gd name="T45" fmla="*/ 6 h 32"/>
                <a:gd name="T46" fmla="*/ 24 w 48"/>
                <a:gd name="T47" fmla="*/ 4 h 32"/>
                <a:gd name="T48" fmla="*/ 24 w 48"/>
                <a:gd name="T49" fmla="*/ 4 h 32"/>
                <a:gd name="T50" fmla="*/ 16 w 48"/>
                <a:gd name="T51" fmla="*/ 2 h 32"/>
                <a:gd name="T52" fmla="*/ 6 w 48"/>
                <a:gd name="T53"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8" h="32">
                  <a:moveTo>
                    <a:pt x="6" y="0"/>
                  </a:moveTo>
                  <a:lnTo>
                    <a:pt x="6" y="0"/>
                  </a:lnTo>
                  <a:lnTo>
                    <a:pt x="2" y="2"/>
                  </a:lnTo>
                  <a:lnTo>
                    <a:pt x="0" y="4"/>
                  </a:lnTo>
                  <a:lnTo>
                    <a:pt x="0" y="4"/>
                  </a:lnTo>
                  <a:lnTo>
                    <a:pt x="2" y="10"/>
                  </a:lnTo>
                  <a:lnTo>
                    <a:pt x="4" y="14"/>
                  </a:lnTo>
                  <a:lnTo>
                    <a:pt x="14" y="20"/>
                  </a:lnTo>
                  <a:lnTo>
                    <a:pt x="14" y="20"/>
                  </a:lnTo>
                  <a:lnTo>
                    <a:pt x="24" y="28"/>
                  </a:lnTo>
                  <a:lnTo>
                    <a:pt x="30" y="30"/>
                  </a:lnTo>
                  <a:lnTo>
                    <a:pt x="36" y="32"/>
                  </a:lnTo>
                  <a:lnTo>
                    <a:pt x="36" y="32"/>
                  </a:lnTo>
                  <a:lnTo>
                    <a:pt x="40" y="32"/>
                  </a:lnTo>
                  <a:lnTo>
                    <a:pt x="42" y="30"/>
                  </a:lnTo>
                  <a:lnTo>
                    <a:pt x="42" y="30"/>
                  </a:lnTo>
                  <a:lnTo>
                    <a:pt x="46" y="26"/>
                  </a:lnTo>
                  <a:lnTo>
                    <a:pt x="48" y="22"/>
                  </a:lnTo>
                  <a:lnTo>
                    <a:pt x="48" y="22"/>
                  </a:lnTo>
                  <a:lnTo>
                    <a:pt x="48" y="18"/>
                  </a:lnTo>
                  <a:lnTo>
                    <a:pt x="46" y="16"/>
                  </a:lnTo>
                  <a:lnTo>
                    <a:pt x="40" y="10"/>
                  </a:lnTo>
                  <a:lnTo>
                    <a:pt x="32" y="6"/>
                  </a:lnTo>
                  <a:lnTo>
                    <a:pt x="24" y="4"/>
                  </a:lnTo>
                  <a:lnTo>
                    <a:pt x="24" y="4"/>
                  </a:lnTo>
                  <a:lnTo>
                    <a:pt x="16" y="2"/>
                  </a:lnTo>
                  <a:lnTo>
                    <a:pt x="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48" name="Freeform 33"/>
            <p:cNvSpPr>
              <a:spLocks/>
            </p:cNvSpPr>
            <p:nvPr/>
          </p:nvSpPr>
          <p:spPr bwMode="auto">
            <a:xfrm>
              <a:off x="974" y="1782"/>
              <a:ext cx="24" cy="26"/>
            </a:xfrm>
            <a:custGeom>
              <a:avLst/>
              <a:gdLst>
                <a:gd name="T0" fmla="*/ 16 w 24"/>
                <a:gd name="T1" fmla="*/ 0 h 26"/>
                <a:gd name="T2" fmla="*/ 16 w 24"/>
                <a:gd name="T3" fmla="*/ 0 h 26"/>
                <a:gd name="T4" fmla="*/ 12 w 24"/>
                <a:gd name="T5" fmla="*/ 0 h 26"/>
                <a:gd name="T6" fmla="*/ 8 w 24"/>
                <a:gd name="T7" fmla="*/ 2 h 26"/>
                <a:gd name="T8" fmla="*/ 8 w 24"/>
                <a:gd name="T9" fmla="*/ 2 h 26"/>
                <a:gd name="T10" fmla="*/ 6 w 24"/>
                <a:gd name="T11" fmla="*/ 8 h 26"/>
                <a:gd name="T12" fmla="*/ 2 w 24"/>
                <a:gd name="T13" fmla="*/ 12 h 26"/>
                <a:gd name="T14" fmla="*/ 0 w 24"/>
                <a:gd name="T15" fmla="*/ 18 h 26"/>
                <a:gd name="T16" fmla="*/ 0 w 24"/>
                <a:gd name="T17" fmla="*/ 22 h 26"/>
                <a:gd name="T18" fmla="*/ 0 w 24"/>
                <a:gd name="T19" fmla="*/ 22 h 26"/>
                <a:gd name="T20" fmla="*/ 4 w 24"/>
                <a:gd name="T21" fmla="*/ 24 h 26"/>
                <a:gd name="T22" fmla="*/ 6 w 24"/>
                <a:gd name="T23" fmla="*/ 26 h 26"/>
                <a:gd name="T24" fmla="*/ 6 w 24"/>
                <a:gd name="T25" fmla="*/ 26 h 26"/>
                <a:gd name="T26" fmla="*/ 12 w 24"/>
                <a:gd name="T27" fmla="*/ 24 h 26"/>
                <a:gd name="T28" fmla="*/ 18 w 24"/>
                <a:gd name="T29" fmla="*/ 22 h 26"/>
                <a:gd name="T30" fmla="*/ 18 w 24"/>
                <a:gd name="T31" fmla="*/ 22 h 26"/>
                <a:gd name="T32" fmla="*/ 22 w 24"/>
                <a:gd name="T33" fmla="*/ 14 h 26"/>
                <a:gd name="T34" fmla="*/ 24 w 24"/>
                <a:gd name="T35" fmla="*/ 8 h 26"/>
                <a:gd name="T36" fmla="*/ 20 w 24"/>
                <a:gd name="T37" fmla="*/ 2 h 26"/>
                <a:gd name="T38" fmla="*/ 18 w 24"/>
                <a:gd name="T39" fmla="*/ 0 h 26"/>
                <a:gd name="T40" fmla="*/ 16 w 24"/>
                <a:gd name="T41"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4" h="26">
                  <a:moveTo>
                    <a:pt x="16" y="0"/>
                  </a:moveTo>
                  <a:lnTo>
                    <a:pt x="16" y="0"/>
                  </a:lnTo>
                  <a:lnTo>
                    <a:pt x="12" y="0"/>
                  </a:lnTo>
                  <a:lnTo>
                    <a:pt x="8" y="2"/>
                  </a:lnTo>
                  <a:lnTo>
                    <a:pt x="8" y="2"/>
                  </a:lnTo>
                  <a:lnTo>
                    <a:pt x="6" y="8"/>
                  </a:lnTo>
                  <a:lnTo>
                    <a:pt x="2" y="12"/>
                  </a:lnTo>
                  <a:lnTo>
                    <a:pt x="0" y="18"/>
                  </a:lnTo>
                  <a:lnTo>
                    <a:pt x="0" y="22"/>
                  </a:lnTo>
                  <a:lnTo>
                    <a:pt x="0" y="22"/>
                  </a:lnTo>
                  <a:lnTo>
                    <a:pt x="4" y="24"/>
                  </a:lnTo>
                  <a:lnTo>
                    <a:pt x="6" y="26"/>
                  </a:lnTo>
                  <a:lnTo>
                    <a:pt x="6" y="26"/>
                  </a:lnTo>
                  <a:lnTo>
                    <a:pt x="12" y="24"/>
                  </a:lnTo>
                  <a:lnTo>
                    <a:pt x="18" y="22"/>
                  </a:lnTo>
                  <a:lnTo>
                    <a:pt x="18" y="22"/>
                  </a:lnTo>
                  <a:lnTo>
                    <a:pt x="22" y="14"/>
                  </a:lnTo>
                  <a:lnTo>
                    <a:pt x="24" y="8"/>
                  </a:lnTo>
                  <a:lnTo>
                    <a:pt x="20" y="2"/>
                  </a:lnTo>
                  <a:lnTo>
                    <a:pt x="18" y="0"/>
                  </a:lnTo>
                  <a:lnTo>
                    <a:pt x="16"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49" name="Freeform 34"/>
            <p:cNvSpPr>
              <a:spLocks/>
            </p:cNvSpPr>
            <p:nvPr/>
          </p:nvSpPr>
          <p:spPr bwMode="auto">
            <a:xfrm>
              <a:off x="974" y="1782"/>
              <a:ext cx="24" cy="26"/>
            </a:xfrm>
            <a:custGeom>
              <a:avLst/>
              <a:gdLst>
                <a:gd name="T0" fmla="*/ 16 w 24"/>
                <a:gd name="T1" fmla="*/ 0 h 26"/>
                <a:gd name="T2" fmla="*/ 16 w 24"/>
                <a:gd name="T3" fmla="*/ 0 h 26"/>
                <a:gd name="T4" fmla="*/ 12 w 24"/>
                <a:gd name="T5" fmla="*/ 0 h 26"/>
                <a:gd name="T6" fmla="*/ 8 w 24"/>
                <a:gd name="T7" fmla="*/ 2 h 26"/>
                <a:gd name="T8" fmla="*/ 8 w 24"/>
                <a:gd name="T9" fmla="*/ 2 h 26"/>
                <a:gd name="T10" fmla="*/ 6 w 24"/>
                <a:gd name="T11" fmla="*/ 8 h 26"/>
                <a:gd name="T12" fmla="*/ 2 w 24"/>
                <a:gd name="T13" fmla="*/ 12 h 26"/>
                <a:gd name="T14" fmla="*/ 0 w 24"/>
                <a:gd name="T15" fmla="*/ 18 h 26"/>
                <a:gd name="T16" fmla="*/ 0 w 24"/>
                <a:gd name="T17" fmla="*/ 22 h 26"/>
                <a:gd name="T18" fmla="*/ 0 w 24"/>
                <a:gd name="T19" fmla="*/ 22 h 26"/>
                <a:gd name="T20" fmla="*/ 4 w 24"/>
                <a:gd name="T21" fmla="*/ 24 h 26"/>
                <a:gd name="T22" fmla="*/ 6 w 24"/>
                <a:gd name="T23" fmla="*/ 26 h 26"/>
                <a:gd name="T24" fmla="*/ 6 w 24"/>
                <a:gd name="T25" fmla="*/ 26 h 26"/>
                <a:gd name="T26" fmla="*/ 12 w 24"/>
                <a:gd name="T27" fmla="*/ 24 h 26"/>
                <a:gd name="T28" fmla="*/ 18 w 24"/>
                <a:gd name="T29" fmla="*/ 22 h 26"/>
                <a:gd name="T30" fmla="*/ 18 w 24"/>
                <a:gd name="T31" fmla="*/ 22 h 26"/>
                <a:gd name="T32" fmla="*/ 22 w 24"/>
                <a:gd name="T33" fmla="*/ 14 h 26"/>
                <a:gd name="T34" fmla="*/ 24 w 24"/>
                <a:gd name="T35" fmla="*/ 8 h 26"/>
                <a:gd name="T36" fmla="*/ 20 w 24"/>
                <a:gd name="T37" fmla="*/ 2 h 26"/>
                <a:gd name="T38" fmla="*/ 18 w 24"/>
                <a:gd name="T39" fmla="*/ 0 h 26"/>
                <a:gd name="T40" fmla="*/ 16 w 24"/>
                <a:gd name="T41"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4" h="26">
                  <a:moveTo>
                    <a:pt x="16" y="0"/>
                  </a:moveTo>
                  <a:lnTo>
                    <a:pt x="16" y="0"/>
                  </a:lnTo>
                  <a:lnTo>
                    <a:pt x="12" y="0"/>
                  </a:lnTo>
                  <a:lnTo>
                    <a:pt x="8" y="2"/>
                  </a:lnTo>
                  <a:lnTo>
                    <a:pt x="8" y="2"/>
                  </a:lnTo>
                  <a:lnTo>
                    <a:pt x="6" y="8"/>
                  </a:lnTo>
                  <a:lnTo>
                    <a:pt x="2" y="12"/>
                  </a:lnTo>
                  <a:lnTo>
                    <a:pt x="0" y="18"/>
                  </a:lnTo>
                  <a:lnTo>
                    <a:pt x="0" y="22"/>
                  </a:lnTo>
                  <a:lnTo>
                    <a:pt x="0" y="22"/>
                  </a:lnTo>
                  <a:lnTo>
                    <a:pt x="4" y="24"/>
                  </a:lnTo>
                  <a:lnTo>
                    <a:pt x="6" y="26"/>
                  </a:lnTo>
                  <a:lnTo>
                    <a:pt x="6" y="26"/>
                  </a:lnTo>
                  <a:lnTo>
                    <a:pt x="12" y="24"/>
                  </a:lnTo>
                  <a:lnTo>
                    <a:pt x="18" y="22"/>
                  </a:lnTo>
                  <a:lnTo>
                    <a:pt x="18" y="22"/>
                  </a:lnTo>
                  <a:lnTo>
                    <a:pt x="22" y="14"/>
                  </a:lnTo>
                  <a:lnTo>
                    <a:pt x="24" y="8"/>
                  </a:lnTo>
                  <a:lnTo>
                    <a:pt x="20" y="2"/>
                  </a:lnTo>
                  <a:lnTo>
                    <a:pt x="18" y="0"/>
                  </a:lnTo>
                  <a:lnTo>
                    <a:pt x="1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50" name="Freeform 35"/>
            <p:cNvSpPr>
              <a:spLocks/>
            </p:cNvSpPr>
            <p:nvPr/>
          </p:nvSpPr>
          <p:spPr bwMode="auto">
            <a:xfrm>
              <a:off x="980" y="1784"/>
              <a:ext cx="2" cy="2"/>
            </a:xfrm>
            <a:custGeom>
              <a:avLst/>
              <a:gdLst>
                <a:gd name="T0" fmla="*/ 2 w 2"/>
                <a:gd name="T1" fmla="*/ 0 h 2"/>
                <a:gd name="T2" fmla="*/ 2 w 2"/>
                <a:gd name="T3" fmla="*/ 0 h 2"/>
                <a:gd name="T4" fmla="*/ 0 w 2"/>
                <a:gd name="T5" fmla="*/ 2 h 2"/>
                <a:gd name="T6" fmla="*/ 0 w 2"/>
                <a:gd name="T7" fmla="*/ 2 h 2"/>
                <a:gd name="T8" fmla="*/ 0 w 2"/>
                <a:gd name="T9" fmla="*/ 2 h 2"/>
                <a:gd name="T10" fmla="*/ 2 w 2"/>
                <a:gd name="T11" fmla="*/ 0 h 2"/>
                <a:gd name="T12" fmla="*/ 2 w 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2" y="0"/>
                  </a:moveTo>
                  <a:lnTo>
                    <a:pt x="2" y="0"/>
                  </a:lnTo>
                  <a:lnTo>
                    <a:pt x="0" y="2"/>
                  </a:lnTo>
                  <a:lnTo>
                    <a:pt x="0" y="2"/>
                  </a:lnTo>
                  <a:lnTo>
                    <a:pt x="0" y="2"/>
                  </a:lnTo>
                  <a:lnTo>
                    <a:pt x="2" y="0"/>
                  </a:lnTo>
                  <a:lnTo>
                    <a:pt x="2"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51" name="Freeform 36"/>
            <p:cNvSpPr>
              <a:spLocks/>
            </p:cNvSpPr>
            <p:nvPr/>
          </p:nvSpPr>
          <p:spPr bwMode="auto">
            <a:xfrm>
              <a:off x="980" y="1784"/>
              <a:ext cx="2" cy="2"/>
            </a:xfrm>
            <a:custGeom>
              <a:avLst/>
              <a:gdLst>
                <a:gd name="T0" fmla="*/ 2 w 2"/>
                <a:gd name="T1" fmla="*/ 0 h 2"/>
                <a:gd name="T2" fmla="*/ 2 w 2"/>
                <a:gd name="T3" fmla="*/ 0 h 2"/>
                <a:gd name="T4" fmla="*/ 0 w 2"/>
                <a:gd name="T5" fmla="*/ 2 h 2"/>
                <a:gd name="T6" fmla="*/ 0 w 2"/>
                <a:gd name="T7" fmla="*/ 2 h 2"/>
                <a:gd name="T8" fmla="*/ 0 w 2"/>
                <a:gd name="T9" fmla="*/ 2 h 2"/>
                <a:gd name="T10" fmla="*/ 2 w 2"/>
                <a:gd name="T11" fmla="*/ 0 h 2"/>
                <a:gd name="T12" fmla="*/ 2 w 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2" y="0"/>
                  </a:moveTo>
                  <a:lnTo>
                    <a:pt x="2" y="0"/>
                  </a:lnTo>
                  <a:lnTo>
                    <a:pt x="0" y="2"/>
                  </a:lnTo>
                  <a:lnTo>
                    <a:pt x="0" y="2"/>
                  </a:lnTo>
                  <a:lnTo>
                    <a:pt x="0" y="2"/>
                  </a:lnTo>
                  <a:lnTo>
                    <a:pt x="2" y="0"/>
                  </a:lnTo>
                  <a:lnTo>
                    <a:pt x="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52" name="Freeform 37"/>
            <p:cNvSpPr>
              <a:spLocks/>
            </p:cNvSpPr>
            <p:nvPr/>
          </p:nvSpPr>
          <p:spPr bwMode="auto">
            <a:xfrm>
              <a:off x="966" y="1818"/>
              <a:ext cx="32" cy="38"/>
            </a:xfrm>
            <a:custGeom>
              <a:avLst/>
              <a:gdLst>
                <a:gd name="T0" fmla="*/ 18 w 32"/>
                <a:gd name="T1" fmla="*/ 0 h 38"/>
                <a:gd name="T2" fmla="*/ 18 w 32"/>
                <a:gd name="T3" fmla="*/ 0 h 38"/>
                <a:gd name="T4" fmla="*/ 14 w 32"/>
                <a:gd name="T5" fmla="*/ 0 h 38"/>
                <a:gd name="T6" fmla="*/ 10 w 32"/>
                <a:gd name="T7" fmla="*/ 2 h 38"/>
                <a:gd name="T8" fmla="*/ 6 w 32"/>
                <a:gd name="T9" fmla="*/ 6 h 38"/>
                <a:gd name="T10" fmla="*/ 4 w 32"/>
                <a:gd name="T11" fmla="*/ 12 h 38"/>
                <a:gd name="T12" fmla="*/ 4 w 32"/>
                <a:gd name="T13" fmla="*/ 12 h 38"/>
                <a:gd name="T14" fmla="*/ 2 w 32"/>
                <a:gd name="T15" fmla="*/ 28 h 38"/>
                <a:gd name="T16" fmla="*/ 2 w 32"/>
                <a:gd name="T17" fmla="*/ 28 h 38"/>
                <a:gd name="T18" fmla="*/ 0 w 32"/>
                <a:gd name="T19" fmla="*/ 36 h 38"/>
                <a:gd name="T20" fmla="*/ 2 w 32"/>
                <a:gd name="T21" fmla="*/ 38 h 38"/>
                <a:gd name="T22" fmla="*/ 4 w 32"/>
                <a:gd name="T23" fmla="*/ 38 h 38"/>
                <a:gd name="T24" fmla="*/ 4 w 32"/>
                <a:gd name="T25" fmla="*/ 38 h 38"/>
                <a:gd name="T26" fmla="*/ 6 w 32"/>
                <a:gd name="T27" fmla="*/ 38 h 38"/>
                <a:gd name="T28" fmla="*/ 6 w 32"/>
                <a:gd name="T29" fmla="*/ 38 h 38"/>
                <a:gd name="T30" fmla="*/ 12 w 32"/>
                <a:gd name="T31" fmla="*/ 38 h 38"/>
                <a:gd name="T32" fmla="*/ 16 w 32"/>
                <a:gd name="T33" fmla="*/ 34 h 38"/>
                <a:gd name="T34" fmla="*/ 26 w 32"/>
                <a:gd name="T35" fmla="*/ 26 h 38"/>
                <a:gd name="T36" fmla="*/ 32 w 32"/>
                <a:gd name="T37" fmla="*/ 16 h 38"/>
                <a:gd name="T38" fmla="*/ 32 w 32"/>
                <a:gd name="T39" fmla="*/ 12 h 38"/>
                <a:gd name="T40" fmla="*/ 32 w 32"/>
                <a:gd name="T41" fmla="*/ 8 h 38"/>
                <a:gd name="T42" fmla="*/ 32 w 32"/>
                <a:gd name="T43" fmla="*/ 8 h 38"/>
                <a:gd name="T44" fmla="*/ 26 w 32"/>
                <a:gd name="T45" fmla="*/ 2 h 38"/>
                <a:gd name="T46" fmla="*/ 18 w 32"/>
                <a:gd name="T47"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2" h="38">
                  <a:moveTo>
                    <a:pt x="18" y="0"/>
                  </a:moveTo>
                  <a:lnTo>
                    <a:pt x="18" y="0"/>
                  </a:lnTo>
                  <a:lnTo>
                    <a:pt x="14" y="0"/>
                  </a:lnTo>
                  <a:lnTo>
                    <a:pt x="10" y="2"/>
                  </a:lnTo>
                  <a:lnTo>
                    <a:pt x="6" y="6"/>
                  </a:lnTo>
                  <a:lnTo>
                    <a:pt x="4" y="12"/>
                  </a:lnTo>
                  <a:lnTo>
                    <a:pt x="4" y="12"/>
                  </a:lnTo>
                  <a:lnTo>
                    <a:pt x="2" y="28"/>
                  </a:lnTo>
                  <a:lnTo>
                    <a:pt x="2" y="28"/>
                  </a:lnTo>
                  <a:lnTo>
                    <a:pt x="0" y="36"/>
                  </a:lnTo>
                  <a:lnTo>
                    <a:pt x="2" y="38"/>
                  </a:lnTo>
                  <a:lnTo>
                    <a:pt x="4" y="38"/>
                  </a:lnTo>
                  <a:lnTo>
                    <a:pt x="4" y="38"/>
                  </a:lnTo>
                  <a:lnTo>
                    <a:pt x="6" y="38"/>
                  </a:lnTo>
                  <a:lnTo>
                    <a:pt x="6" y="38"/>
                  </a:lnTo>
                  <a:lnTo>
                    <a:pt x="12" y="38"/>
                  </a:lnTo>
                  <a:lnTo>
                    <a:pt x="16" y="34"/>
                  </a:lnTo>
                  <a:lnTo>
                    <a:pt x="26" y="26"/>
                  </a:lnTo>
                  <a:lnTo>
                    <a:pt x="32" y="16"/>
                  </a:lnTo>
                  <a:lnTo>
                    <a:pt x="32" y="12"/>
                  </a:lnTo>
                  <a:lnTo>
                    <a:pt x="32" y="8"/>
                  </a:lnTo>
                  <a:lnTo>
                    <a:pt x="32" y="8"/>
                  </a:lnTo>
                  <a:lnTo>
                    <a:pt x="26" y="2"/>
                  </a:lnTo>
                  <a:lnTo>
                    <a:pt x="18"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53" name="Freeform 38"/>
            <p:cNvSpPr>
              <a:spLocks/>
            </p:cNvSpPr>
            <p:nvPr/>
          </p:nvSpPr>
          <p:spPr bwMode="auto">
            <a:xfrm>
              <a:off x="966" y="1818"/>
              <a:ext cx="32" cy="38"/>
            </a:xfrm>
            <a:custGeom>
              <a:avLst/>
              <a:gdLst>
                <a:gd name="T0" fmla="*/ 18 w 32"/>
                <a:gd name="T1" fmla="*/ 0 h 38"/>
                <a:gd name="T2" fmla="*/ 18 w 32"/>
                <a:gd name="T3" fmla="*/ 0 h 38"/>
                <a:gd name="T4" fmla="*/ 14 w 32"/>
                <a:gd name="T5" fmla="*/ 0 h 38"/>
                <a:gd name="T6" fmla="*/ 10 w 32"/>
                <a:gd name="T7" fmla="*/ 2 h 38"/>
                <a:gd name="T8" fmla="*/ 6 w 32"/>
                <a:gd name="T9" fmla="*/ 6 h 38"/>
                <a:gd name="T10" fmla="*/ 4 w 32"/>
                <a:gd name="T11" fmla="*/ 12 h 38"/>
                <a:gd name="T12" fmla="*/ 4 w 32"/>
                <a:gd name="T13" fmla="*/ 12 h 38"/>
                <a:gd name="T14" fmla="*/ 2 w 32"/>
                <a:gd name="T15" fmla="*/ 28 h 38"/>
                <a:gd name="T16" fmla="*/ 2 w 32"/>
                <a:gd name="T17" fmla="*/ 28 h 38"/>
                <a:gd name="T18" fmla="*/ 0 w 32"/>
                <a:gd name="T19" fmla="*/ 36 h 38"/>
                <a:gd name="T20" fmla="*/ 2 w 32"/>
                <a:gd name="T21" fmla="*/ 38 h 38"/>
                <a:gd name="T22" fmla="*/ 4 w 32"/>
                <a:gd name="T23" fmla="*/ 38 h 38"/>
                <a:gd name="T24" fmla="*/ 4 w 32"/>
                <a:gd name="T25" fmla="*/ 38 h 38"/>
                <a:gd name="T26" fmla="*/ 6 w 32"/>
                <a:gd name="T27" fmla="*/ 38 h 38"/>
                <a:gd name="T28" fmla="*/ 6 w 32"/>
                <a:gd name="T29" fmla="*/ 38 h 38"/>
                <a:gd name="T30" fmla="*/ 12 w 32"/>
                <a:gd name="T31" fmla="*/ 38 h 38"/>
                <a:gd name="T32" fmla="*/ 16 w 32"/>
                <a:gd name="T33" fmla="*/ 34 h 38"/>
                <a:gd name="T34" fmla="*/ 26 w 32"/>
                <a:gd name="T35" fmla="*/ 26 h 38"/>
                <a:gd name="T36" fmla="*/ 32 w 32"/>
                <a:gd name="T37" fmla="*/ 16 h 38"/>
                <a:gd name="T38" fmla="*/ 32 w 32"/>
                <a:gd name="T39" fmla="*/ 12 h 38"/>
                <a:gd name="T40" fmla="*/ 32 w 32"/>
                <a:gd name="T41" fmla="*/ 8 h 38"/>
                <a:gd name="T42" fmla="*/ 32 w 32"/>
                <a:gd name="T43" fmla="*/ 8 h 38"/>
                <a:gd name="T44" fmla="*/ 26 w 32"/>
                <a:gd name="T45" fmla="*/ 2 h 38"/>
                <a:gd name="T46" fmla="*/ 18 w 32"/>
                <a:gd name="T47"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2" h="38">
                  <a:moveTo>
                    <a:pt x="18" y="0"/>
                  </a:moveTo>
                  <a:lnTo>
                    <a:pt x="18" y="0"/>
                  </a:lnTo>
                  <a:lnTo>
                    <a:pt x="14" y="0"/>
                  </a:lnTo>
                  <a:lnTo>
                    <a:pt x="10" y="2"/>
                  </a:lnTo>
                  <a:lnTo>
                    <a:pt x="6" y="6"/>
                  </a:lnTo>
                  <a:lnTo>
                    <a:pt x="4" y="12"/>
                  </a:lnTo>
                  <a:lnTo>
                    <a:pt x="4" y="12"/>
                  </a:lnTo>
                  <a:lnTo>
                    <a:pt x="2" y="28"/>
                  </a:lnTo>
                  <a:lnTo>
                    <a:pt x="2" y="28"/>
                  </a:lnTo>
                  <a:lnTo>
                    <a:pt x="0" y="36"/>
                  </a:lnTo>
                  <a:lnTo>
                    <a:pt x="2" y="38"/>
                  </a:lnTo>
                  <a:lnTo>
                    <a:pt x="4" y="38"/>
                  </a:lnTo>
                  <a:lnTo>
                    <a:pt x="4" y="38"/>
                  </a:lnTo>
                  <a:lnTo>
                    <a:pt x="6" y="38"/>
                  </a:lnTo>
                  <a:lnTo>
                    <a:pt x="6" y="38"/>
                  </a:lnTo>
                  <a:lnTo>
                    <a:pt x="12" y="38"/>
                  </a:lnTo>
                  <a:lnTo>
                    <a:pt x="16" y="34"/>
                  </a:lnTo>
                  <a:lnTo>
                    <a:pt x="26" y="26"/>
                  </a:lnTo>
                  <a:lnTo>
                    <a:pt x="32" y="16"/>
                  </a:lnTo>
                  <a:lnTo>
                    <a:pt x="32" y="12"/>
                  </a:lnTo>
                  <a:lnTo>
                    <a:pt x="32" y="8"/>
                  </a:lnTo>
                  <a:lnTo>
                    <a:pt x="32" y="8"/>
                  </a:lnTo>
                  <a:lnTo>
                    <a:pt x="26" y="2"/>
                  </a:lnTo>
                  <a:lnTo>
                    <a:pt x="1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54" name="Freeform 39"/>
            <p:cNvSpPr>
              <a:spLocks/>
            </p:cNvSpPr>
            <p:nvPr/>
          </p:nvSpPr>
          <p:spPr bwMode="auto">
            <a:xfrm>
              <a:off x="1014" y="1864"/>
              <a:ext cx="44" cy="30"/>
            </a:xfrm>
            <a:custGeom>
              <a:avLst/>
              <a:gdLst>
                <a:gd name="T0" fmla="*/ 16 w 44"/>
                <a:gd name="T1" fmla="*/ 0 h 30"/>
                <a:gd name="T2" fmla="*/ 16 w 44"/>
                <a:gd name="T3" fmla="*/ 0 h 30"/>
                <a:gd name="T4" fmla="*/ 10 w 44"/>
                <a:gd name="T5" fmla="*/ 0 h 30"/>
                <a:gd name="T6" fmla="*/ 4 w 44"/>
                <a:gd name="T7" fmla="*/ 2 h 30"/>
                <a:gd name="T8" fmla="*/ 4 w 44"/>
                <a:gd name="T9" fmla="*/ 2 h 30"/>
                <a:gd name="T10" fmla="*/ 2 w 44"/>
                <a:gd name="T11" fmla="*/ 6 h 30"/>
                <a:gd name="T12" fmla="*/ 0 w 44"/>
                <a:gd name="T13" fmla="*/ 10 h 30"/>
                <a:gd name="T14" fmla="*/ 2 w 44"/>
                <a:gd name="T15" fmla="*/ 14 h 30"/>
                <a:gd name="T16" fmla="*/ 4 w 44"/>
                <a:gd name="T17" fmla="*/ 16 h 30"/>
                <a:gd name="T18" fmla="*/ 4 w 44"/>
                <a:gd name="T19" fmla="*/ 16 h 30"/>
                <a:gd name="T20" fmla="*/ 8 w 44"/>
                <a:gd name="T21" fmla="*/ 18 h 30"/>
                <a:gd name="T22" fmla="*/ 12 w 44"/>
                <a:gd name="T23" fmla="*/ 18 h 30"/>
                <a:gd name="T24" fmla="*/ 16 w 44"/>
                <a:gd name="T25" fmla="*/ 18 h 30"/>
                <a:gd name="T26" fmla="*/ 20 w 44"/>
                <a:gd name="T27" fmla="*/ 20 h 30"/>
                <a:gd name="T28" fmla="*/ 20 w 44"/>
                <a:gd name="T29" fmla="*/ 20 h 30"/>
                <a:gd name="T30" fmla="*/ 26 w 44"/>
                <a:gd name="T31" fmla="*/ 26 h 30"/>
                <a:gd name="T32" fmla="*/ 30 w 44"/>
                <a:gd name="T33" fmla="*/ 28 h 30"/>
                <a:gd name="T34" fmla="*/ 32 w 44"/>
                <a:gd name="T35" fmla="*/ 30 h 30"/>
                <a:gd name="T36" fmla="*/ 32 w 44"/>
                <a:gd name="T37" fmla="*/ 30 h 30"/>
                <a:gd name="T38" fmla="*/ 32 w 44"/>
                <a:gd name="T39" fmla="*/ 30 h 30"/>
                <a:gd name="T40" fmla="*/ 32 w 44"/>
                <a:gd name="T41" fmla="*/ 30 h 30"/>
                <a:gd name="T42" fmla="*/ 38 w 44"/>
                <a:gd name="T43" fmla="*/ 28 h 30"/>
                <a:gd name="T44" fmla="*/ 42 w 44"/>
                <a:gd name="T45" fmla="*/ 24 h 30"/>
                <a:gd name="T46" fmla="*/ 44 w 44"/>
                <a:gd name="T47" fmla="*/ 18 h 30"/>
                <a:gd name="T48" fmla="*/ 44 w 44"/>
                <a:gd name="T49" fmla="*/ 14 h 30"/>
                <a:gd name="T50" fmla="*/ 44 w 44"/>
                <a:gd name="T51" fmla="*/ 14 h 30"/>
                <a:gd name="T52" fmla="*/ 40 w 44"/>
                <a:gd name="T53" fmla="*/ 8 h 30"/>
                <a:gd name="T54" fmla="*/ 34 w 44"/>
                <a:gd name="T55" fmla="*/ 4 h 30"/>
                <a:gd name="T56" fmla="*/ 26 w 44"/>
                <a:gd name="T57" fmla="*/ 0 h 30"/>
                <a:gd name="T58" fmla="*/ 16 w 44"/>
                <a:gd name="T59"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4" h="30">
                  <a:moveTo>
                    <a:pt x="16" y="0"/>
                  </a:moveTo>
                  <a:lnTo>
                    <a:pt x="16" y="0"/>
                  </a:lnTo>
                  <a:lnTo>
                    <a:pt x="10" y="0"/>
                  </a:lnTo>
                  <a:lnTo>
                    <a:pt x="4" y="2"/>
                  </a:lnTo>
                  <a:lnTo>
                    <a:pt x="4" y="2"/>
                  </a:lnTo>
                  <a:lnTo>
                    <a:pt x="2" y="6"/>
                  </a:lnTo>
                  <a:lnTo>
                    <a:pt x="0" y="10"/>
                  </a:lnTo>
                  <a:lnTo>
                    <a:pt x="2" y="14"/>
                  </a:lnTo>
                  <a:lnTo>
                    <a:pt x="4" y="16"/>
                  </a:lnTo>
                  <a:lnTo>
                    <a:pt x="4" y="16"/>
                  </a:lnTo>
                  <a:lnTo>
                    <a:pt x="8" y="18"/>
                  </a:lnTo>
                  <a:lnTo>
                    <a:pt x="12" y="18"/>
                  </a:lnTo>
                  <a:lnTo>
                    <a:pt x="16" y="18"/>
                  </a:lnTo>
                  <a:lnTo>
                    <a:pt x="20" y="20"/>
                  </a:lnTo>
                  <a:lnTo>
                    <a:pt x="20" y="20"/>
                  </a:lnTo>
                  <a:lnTo>
                    <a:pt x="26" y="26"/>
                  </a:lnTo>
                  <a:lnTo>
                    <a:pt x="30" y="28"/>
                  </a:lnTo>
                  <a:lnTo>
                    <a:pt x="32" y="30"/>
                  </a:lnTo>
                  <a:lnTo>
                    <a:pt x="32" y="30"/>
                  </a:lnTo>
                  <a:lnTo>
                    <a:pt x="32" y="30"/>
                  </a:lnTo>
                  <a:lnTo>
                    <a:pt x="32" y="30"/>
                  </a:lnTo>
                  <a:lnTo>
                    <a:pt x="38" y="28"/>
                  </a:lnTo>
                  <a:lnTo>
                    <a:pt x="42" y="24"/>
                  </a:lnTo>
                  <a:lnTo>
                    <a:pt x="44" y="18"/>
                  </a:lnTo>
                  <a:lnTo>
                    <a:pt x="44" y="14"/>
                  </a:lnTo>
                  <a:lnTo>
                    <a:pt x="44" y="14"/>
                  </a:lnTo>
                  <a:lnTo>
                    <a:pt x="40" y="8"/>
                  </a:lnTo>
                  <a:lnTo>
                    <a:pt x="34" y="4"/>
                  </a:lnTo>
                  <a:lnTo>
                    <a:pt x="26" y="0"/>
                  </a:lnTo>
                  <a:lnTo>
                    <a:pt x="16"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55" name="Freeform 40"/>
            <p:cNvSpPr>
              <a:spLocks/>
            </p:cNvSpPr>
            <p:nvPr/>
          </p:nvSpPr>
          <p:spPr bwMode="auto">
            <a:xfrm>
              <a:off x="1014" y="1864"/>
              <a:ext cx="44" cy="30"/>
            </a:xfrm>
            <a:custGeom>
              <a:avLst/>
              <a:gdLst>
                <a:gd name="T0" fmla="*/ 16 w 44"/>
                <a:gd name="T1" fmla="*/ 0 h 30"/>
                <a:gd name="T2" fmla="*/ 16 w 44"/>
                <a:gd name="T3" fmla="*/ 0 h 30"/>
                <a:gd name="T4" fmla="*/ 10 w 44"/>
                <a:gd name="T5" fmla="*/ 0 h 30"/>
                <a:gd name="T6" fmla="*/ 4 w 44"/>
                <a:gd name="T7" fmla="*/ 2 h 30"/>
                <a:gd name="T8" fmla="*/ 4 w 44"/>
                <a:gd name="T9" fmla="*/ 2 h 30"/>
                <a:gd name="T10" fmla="*/ 2 w 44"/>
                <a:gd name="T11" fmla="*/ 6 h 30"/>
                <a:gd name="T12" fmla="*/ 0 w 44"/>
                <a:gd name="T13" fmla="*/ 10 h 30"/>
                <a:gd name="T14" fmla="*/ 2 w 44"/>
                <a:gd name="T15" fmla="*/ 14 h 30"/>
                <a:gd name="T16" fmla="*/ 4 w 44"/>
                <a:gd name="T17" fmla="*/ 16 h 30"/>
                <a:gd name="T18" fmla="*/ 4 w 44"/>
                <a:gd name="T19" fmla="*/ 16 h 30"/>
                <a:gd name="T20" fmla="*/ 8 w 44"/>
                <a:gd name="T21" fmla="*/ 18 h 30"/>
                <a:gd name="T22" fmla="*/ 12 w 44"/>
                <a:gd name="T23" fmla="*/ 18 h 30"/>
                <a:gd name="T24" fmla="*/ 16 w 44"/>
                <a:gd name="T25" fmla="*/ 18 h 30"/>
                <a:gd name="T26" fmla="*/ 20 w 44"/>
                <a:gd name="T27" fmla="*/ 20 h 30"/>
                <a:gd name="T28" fmla="*/ 20 w 44"/>
                <a:gd name="T29" fmla="*/ 20 h 30"/>
                <a:gd name="T30" fmla="*/ 26 w 44"/>
                <a:gd name="T31" fmla="*/ 26 h 30"/>
                <a:gd name="T32" fmla="*/ 30 w 44"/>
                <a:gd name="T33" fmla="*/ 28 h 30"/>
                <a:gd name="T34" fmla="*/ 32 w 44"/>
                <a:gd name="T35" fmla="*/ 30 h 30"/>
                <a:gd name="T36" fmla="*/ 32 w 44"/>
                <a:gd name="T37" fmla="*/ 30 h 30"/>
                <a:gd name="T38" fmla="*/ 32 w 44"/>
                <a:gd name="T39" fmla="*/ 30 h 30"/>
                <a:gd name="T40" fmla="*/ 32 w 44"/>
                <a:gd name="T41" fmla="*/ 30 h 30"/>
                <a:gd name="T42" fmla="*/ 38 w 44"/>
                <a:gd name="T43" fmla="*/ 28 h 30"/>
                <a:gd name="T44" fmla="*/ 42 w 44"/>
                <a:gd name="T45" fmla="*/ 24 h 30"/>
                <a:gd name="T46" fmla="*/ 44 w 44"/>
                <a:gd name="T47" fmla="*/ 18 h 30"/>
                <a:gd name="T48" fmla="*/ 44 w 44"/>
                <a:gd name="T49" fmla="*/ 14 h 30"/>
                <a:gd name="T50" fmla="*/ 44 w 44"/>
                <a:gd name="T51" fmla="*/ 14 h 30"/>
                <a:gd name="T52" fmla="*/ 40 w 44"/>
                <a:gd name="T53" fmla="*/ 8 h 30"/>
                <a:gd name="T54" fmla="*/ 34 w 44"/>
                <a:gd name="T55" fmla="*/ 4 h 30"/>
                <a:gd name="T56" fmla="*/ 26 w 44"/>
                <a:gd name="T57" fmla="*/ 0 h 30"/>
                <a:gd name="T58" fmla="*/ 16 w 44"/>
                <a:gd name="T59"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4" h="30">
                  <a:moveTo>
                    <a:pt x="16" y="0"/>
                  </a:moveTo>
                  <a:lnTo>
                    <a:pt x="16" y="0"/>
                  </a:lnTo>
                  <a:lnTo>
                    <a:pt x="10" y="0"/>
                  </a:lnTo>
                  <a:lnTo>
                    <a:pt x="4" y="2"/>
                  </a:lnTo>
                  <a:lnTo>
                    <a:pt x="4" y="2"/>
                  </a:lnTo>
                  <a:lnTo>
                    <a:pt x="2" y="6"/>
                  </a:lnTo>
                  <a:lnTo>
                    <a:pt x="0" y="10"/>
                  </a:lnTo>
                  <a:lnTo>
                    <a:pt x="2" y="14"/>
                  </a:lnTo>
                  <a:lnTo>
                    <a:pt x="4" y="16"/>
                  </a:lnTo>
                  <a:lnTo>
                    <a:pt x="4" y="16"/>
                  </a:lnTo>
                  <a:lnTo>
                    <a:pt x="8" y="18"/>
                  </a:lnTo>
                  <a:lnTo>
                    <a:pt x="12" y="18"/>
                  </a:lnTo>
                  <a:lnTo>
                    <a:pt x="16" y="18"/>
                  </a:lnTo>
                  <a:lnTo>
                    <a:pt x="20" y="20"/>
                  </a:lnTo>
                  <a:lnTo>
                    <a:pt x="20" y="20"/>
                  </a:lnTo>
                  <a:lnTo>
                    <a:pt x="26" y="26"/>
                  </a:lnTo>
                  <a:lnTo>
                    <a:pt x="30" y="28"/>
                  </a:lnTo>
                  <a:lnTo>
                    <a:pt x="32" y="30"/>
                  </a:lnTo>
                  <a:lnTo>
                    <a:pt x="32" y="30"/>
                  </a:lnTo>
                  <a:lnTo>
                    <a:pt x="32" y="30"/>
                  </a:lnTo>
                  <a:lnTo>
                    <a:pt x="32" y="30"/>
                  </a:lnTo>
                  <a:lnTo>
                    <a:pt x="38" y="28"/>
                  </a:lnTo>
                  <a:lnTo>
                    <a:pt x="42" y="24"/>
                  </a:lnTo>
                  <a:lnTo>
                    <a:pt x="44" y="18"/>
                  </a:lnTo>
                  <a:lnTo>
                    <a:pt x="44" y="14"/>
                  </a:lnTo>
                  <a:lnTo>
                    <a:pt x="44" y="14"/>
                  </a:lnTo>
                  <a:lnTo>
                    <a:pt x="40" y="8"/>
                  </a:lnTo>
                  <a:lnTo>
                    <a:pt x="34" y="4"/>
                  </a:lnTo>
                  <a:lnTo>
                    <a:pt x="26" y="0"/>
                  </a:lnTo>
                  <a:lnTo>
                    <a:pt x="1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56" name="Freeform 41"/>
            <p:cNvSpPr>
              <a:spLocks/>
            </p:cNvSpPr>
            <p:nvPr/>
          </p:nvSpPr>
          <p:spPr bwMode="auto">
            <a:xfrm>
              <a:off x="1138" y="1870"/>
              <a:ext cx="26" cy="30"/>
            </a:xfrm>
            <a:custGeom>
              <a:avLst/>
              <a:gdLst>
                <a:gd name="T0" fmla="*/ 8 w 26"/>
                <a:gd name="T1" fmla="*/ 0 h 30"/>
                <a:gd name="T2" fmla="*/ 8 w 26"/>
                <a:gd name="T3" fmla="*/ 0 h 30"/>
                <a:gd name="T4" fmla="*/ 0 w 26"/>
                <a:gd name="T5" fmla="*/ 2 h 30"/>
                <a:gd name="T6" fmla="*/ 4 w 26"/>
                <a:gd name="T7" fmla="*/ 0 h 30"/>
                <a:gd name="T8" fmla="*/ 4 w 26"/>
                <a:gd name="T9" fmla="*/ 0 h 30"/>
                <a:gd name="T10" fmla="*/ 2 w 26"/>
                <a:gd name="T11" fmla="*/ 4 h 30"/>
                <a:gd name="T12" fmla="*/ 4 w 26"/>
                <a:gd name="T13" fmla="*/ 10 h 30"/>
                <a:gd name="T14" fmla="*/ 8 w 26"/>
                <a:gd name="T15" fmla="*/ 18 h 30"/>
                <a:gd name="T16" fmla="*/ 8 w 26"/>
                <a:gd name="T17" fmla="*/ 18 h 30"/>
                <a:gd name="T18" fmla="*/ 10 w 26"/>
                <a:gd name="T19" fmla="*/ 26 h 30"/>
                <a:gd name="T20" fmla="*/ 12 w 26"/>
                <a:gd name="T21" fmla="*/ 30 h 30"/>
                <a:gd name="T22" fmla="*/ 14 w 26"/>
                <a:gd name="T23" fmla="*/ 30 h 30"/>
                <a:gd name="T24" fmla="*/ 14 w 26"/>
                <a:gd name="T25" fmla="*/ 30 h 30"/>
                <a:gd name="T26" fmla="*/ 18 w 26"/>
                <a:gd name="T27" fmla="*/ 30 h 30"/>
                <a:gd name="T28" fmla="*/ 22 w 26"/>
                <a:gd name="T29" fmla="*/ 28 h 30"/>
                <a:gd name="T30" fmla="*/ 22 w 26"/>
                <a:gd name="T31" fmla="*/ 28 h 30"/>
                <a:gd name="T32" fmla="*/ 26 w 26"/>
                <a:gd name="T33" fmla="*/ 24 h 30"/>
                <a:gd name="T34" fmla="*/ 26 w 26"/>
                <a:gd name="T35" fmla="*/ 18 h 30"/>
                <a:gd name="T36" fmla="*/ 22 w 26"/>
                <a:gd name="T37" fmla="*/ 10 h 30"/>
                <a:gd name="T38" fmla="*/ 22 w 26"/>
                <a:gd name="T39" fmla="*/ 10 h 30"/>
                <a:gd name="T40" fmla="*/ 16 w 26"/>
                <a:gd name="T41" fmla="*/ 4 h 30"/>
                <a:gd name="T42" fmla="*/ 12 w 26"/>
                <a:gd name="T43" fmla="*/ 2 h 30"/>
                <a:gd name="T44" fmla="*/ 8 w 26"/>
                <a:gd name="T45"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6" h="30">
                  <a:moveTo>
                    <a:pt x="8" y="0"/>
                  </a:moveTo>
                  <a:lnTo>
                    <a:pt x="8" y="0"/>
                  </a:lnTo>
                  <a:lnTo>
                    <a:pt x="0" y="2"/>
                  </a:lnTo>
                  <a:lnTo>
                    <a:pt x="4" y="0"/>
                  </a:lnTo>
                  <a:lnTo>
                    <a:pt x="4" y="0"/>
                  </a:lnTo>
                  <a:lnTo>
                    <a:pt x="2" y="4"/>
                  </a:lnTo>
                  <a:lnTo>
                    <a:pt x="4" y="10"/>
                  </a:lnTo>
                  <a:lnTo>
                    <a:pt x="8" y="18"/>
                  </a:lnTo>
                  <a:lnTo>
                    <a:pt x="8" y="18"/>
                  </a:lnTo>
                  <a:lnTo>
                    <a:pt x="10" y="26"/>
                  </a:lnTo>
                  <a:lnTo>
                    <a:pt x="12" y="30"/>
                  </a:lnTo>
                  <a:lnTo>
                    <a:pt x="14" y="30"/>
                  </a:lnTo>
                  <a:lnTo>
                    <a:pt x="14" y="30"/>
                  </a:lnTo>
                  <a:lnTo>
                    <a:pt x="18" y="30"/>
                  </a:lnTo>
                  <a:lnTo>
                    <a:pt x="22" y="28"/>
                  </a:lnTo>
                  <a:lnTo>
                    <a:pt x="22" y="28"/>
                  </a:lnTo>
                  <a:lnTo>
                    <a:pt x="26" y="24"/>
                  </a:lnTo>
                  <a:lnTo>
                    <a:pt x="26" y="18"/>
                  </a:lnTo>
                  <a:lnTo>
                    <a:pt x="22" y="10"/>
                  </a:lnTo>
                  <a:lnTo>
                    <a:pt x="22" y="10"/>
                  </a:lnTo>
                  <a:lnTo>
                    <a:pt x="16" y="4"/>
                  </a:lnTo>
                  <a:lnTo>
                    <a:pt x="12" y="2"/>
                  </a:lnTo>
                  <a:lnTo>
                    <a:pt x="8"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57" name="Freeform 42"/>
            <p:cNvSpPr>
              <a:spLocks/>
            </p:cNvSpPr>
            <p:nvPr/>
          </p:nvSpPr>
          <p:spPr bwMode="auto">
            <a:xfrm>
              <a:off x="1138" y="1870"/>
              <a:ext cx="26" cy="30"/>
            </a:xfrm>
            <a:custGeom>
              <a:avLst/>
              <a:gdLst>
                <a:gd name="T0" fmla="*/ 8 w 26"/>
                <a:gd name="T1" fmla="*/ 0 h 30"/>
                <a:gd name="T2" fmla="*/ 8 w 26"/>
                <a:gd name="T3" fmla="*/ 0 h 30"/>
                <a:gd name="T4" fmla="*/ 0 w 26"/>
                <a:gd name="T5" fmla="*/ 2 h 30"/>
                <a:gd name="T6" fmla="*/ 4 w 26"/>
                <a:gd name="T7" fmla="*/ 0 h 30"/>
                <a:gd name="T8" fmla="*/ 4 w 26"/>
                <a:gd name="T9" fmla="*/ 0 h 30"/>
                <a:gd name="T10" fmla="*/ 2 w 26"/>
                <a:gd name="T11" fmla="*/ 4 h 30"/>
                <a:gd name="T12" fmla="*/ 4 w 26"/>
                <a:gd name="T13" fmla="*/ 10 h 30"/>
                <a:gd name="T14" fmla="*/ 8 w 26"/>
                <a:gd name="T15" fmla="*/ 18 h 30"/>
                <a:gd name="T16" fmla="*/ 8 w 26"/>
                <a:gd name="T17" fmla="*/ 18 h 30"/>
                <a:gd name="T18" fmla="*/ 10 w 26"/>
                <a:gd name="T19" fmla="*/ 26 h 30"/>
                <a:gd name="T20" fmla="*/ 12 w 26"/>
                <a:gd name="T21" fmla="*/ 30 h 30"/>
                <a:gd name="T22" fmla="*/ 14 w 26"/>
                <a:gd name="T23" fmla="*/ 30 h 30"/>
                <a:gd name="T24" fmla="*/ 14 w 26"/>
                <a:gd name="T25" fmla="*/ 30 h 30"/>
                <a:gd name="T26" fmla="*/ 18 w 26"/>
                <a:gd name="T27" fmla="*/ 30 h 30"/>
                <a:gd name="T28" fmla="*/ 22 w 26"/>
                <a:gd name="T29" fmla="*/ 28 h 30"/>
                <a:gd name="T30" fmla="*/ 22 w 26"/>
                <a:gd name="T31" fmla="*/ 28 h 30"/>
                <a:gd name="T32" fmla="*/ 26 w 26"/>
                <a:gd name="T33" fmla="*/ 24 h 30"/>
                <a:gd name="T34" fmla="*/ 26 w 26"/>
                <a:gd name="T35" fmla="*/ 18 h 30"/>
                <a:gd name="T36" fmla="*/ 22 w 26"/>
                <a:gd name="T37" fmla="*/ 10 h 30"/>
                <a:gd name="T38" fmla="*/ 22 w 26"/>
                <a:gd name="T39" fmla="*/ 10 h 30"/>
                <a:gd name="T40" fmla="*/ 16 w 26"/>
                <a:gd name="T41" fmla="*/ 4 h 30"/>
                <a:gd name="T42" fmla="*/ 12 w 26"/>
                <a:gd name="T43" fmla="*/ 2 h 30"/>
                <a:gd name="T44" fmla="*/ 8 w 26"/>
                <a:gd name="T45"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6" h="30">
                  <a:moveTo>
                    <a:pt x="8" y="0"/>
                  </a:moveTo>
                  <a:lnTo>
                    <a:pt x="8" y="0"/>
                  </a:lnTo>
                  <a:lnTo>
                    <a:pt x="0" y="2"/>
                  </a:lnTo>
                  <a:lnTo>
                    <a:pt x="4" y="0"/>
                  </a:lnTo>
                  <a:lnTo>
                    <a:pt x="4" y="0"/>
                  </a:lnTo>
                  <a:lnTo>
                    <a:pt x="2" y="4"/>
                  </a:lnTo>
                  <a:lnTo>
                    <a:pt x="4" y="10"/>
                  </a:lnTo>
                  <a:lnTo>
                    <a:pt x="8" y="18"/>
                  </a:lnTo>
                  <a:lnTo>
                    <a:pt x="8" y="18"/>
                  </a:lnTo>
                  <a:lnTo>
                    <a:pt x="10" y="26"/>
                  </a:lnTo>
                  <a:lnTo>
                    <a:pt x="12" y="30"/>
                  </a:lnTo>
                  <a:lnTo>
                    <a:pt x="14" y="30"/>
                  </a:lnTo>
                  <a:lnTo>
                    <a:pt x="14" y="30"/>
                  </a:lnTo>
                  <a:lnTo>
                    <a:pt x="18" y="30"/>
                  </a:lnTo>
                  <a:lnTo>
                    <a:pt x="22" y="28"/>
                  </a:lnTo>
                  <a:lnTo>
                    <a:pt x="22" y="28"/>
                  </a:lnTo>
                  <a:lnTo>
                    <a:pt x="26" y="24"/>
                  </a:lnTo>
                  <a:lnTo>
                    <a:pt x="26" y="18"/>
                  </a:lnTo>
                  <a:lnTo>
                    <a:pt x="22" y="10"/>
                  </a:lnTo>
                  <a:lnTo>
                    <a:pt x="22" y="10"/>
                  </a:lnTo>
                  <a:lnTo>
                    <a:pt x="16" y="4"/>
                  </a:lnTo>
                  <a:lnTo>
                    <a:pt x="12" y="2"/>
                  </a:lnTo>
                  <a:lnTo>
                    <a:pt x="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58" name="Freeform 43"/>
            <p:cNvSpPr>
              <a:spLocks/>
            </p:cNvSpPr>
            <p:nvPr/>
          </p:nvSpPr>
          <p:spPr bwMode="auto">
            <a:xfrm>
              <a:off x="1166" y="1912"/>
              <a:ext cx="28" cy="26"/>
            </a:xfrm>
            <a:custGeom>
              <a:avLst/>
              <a:gdLst>
                <a:gd name="T0" fmla="*/ 12 w 28"/>
                <a:gd name="T1" fmla="*/ 0 h 26"/>
                <a:gd name="T2" fmla="*/ 12 w 28"/>
                <a:gd name="T3" fmla="*/ 0 h 26"/>
                <a:gd name="T4" fmla="*/ 4 w 28"/>
                <a:gd name="T5" fmla="*/ 0 h 26"/>
                <a:gd name="T6" fmla="*/ 0 w 28"/>
                <a:gd name="T7" fmla="*/ 4 h 26"/>
                <a:gd name="T8" fmla="*/ 0 w 28"/>
                <a:gd name="T9" fmla="*/ 6 h 26"/>
                <a:gd name="T10" fmla="*/ 0 w 28"/>
                <a:gd name="T11" fmla="*/ 6 h 26"/>
                <a:gd name="T12" fmla="*/ 0 w 28"/>
                <a:gd name="T13" fmla="*/ 12 h 26"/>
                <a:gd name="T14" fmla="*/ 4 w 28"/>
                <a:gd name="T15" fmla="*/ 16 h 26"/>
                <a:gd name="T16" fmla="*/ 14 w 28"/>
                <a:gd name="T17" fmla="*/ 24 h 26"/>
                <a:gd name="T18" fmla="*/ 14 w 28"/>
                <a:gd name="T19" fmla="*/ 24 h 26"/>
                <a:gd name="T20" fmla="*/ 18 w 28"/>
                <a:gd name="T21" fmla="*/ 26 h 26"/>
                <a:gd name="T22" fmla="*/ 18 w 28"/>
                <a:gd name="T23" fmla="*/ 26 h 26"/>
                <a:gd name="T24" fmla="*/ 22 w 28"/>
                <a:gd name="T25" fmla="*/ 26 h 26"/>
                <a:gd name="T26" fmla="*/ 24 w 28"/>
                <a:gd name="T27" fmla="*/ 24 h 26"/>
                <a:gd name="T28" fmla="*/ 26 w 28"/>
                <a:gd name="T29" fmla="*/ 16 h 26"/>
                <a:gd name="T30" fmla="*/ 28 w 28"/>
                <a:gd name="T31" fmla="*/ 8 h 26"/>
                <a:gd name="T32" fmla="*/ 24 w 28"/>
                <a:gd name="T33" fmla="*/ 2 h 26"/>
                <a:gd name="T34" fmla="*/ 24 w 28"/>
                <a:gd name="T35" fmla="*/ 2 h 26"/>
                <a:gd name="T36" fmla="*/ 20 w 28"/>
                <a:gd name="T37" fmla="*/ 0 h 26"/>
                <a:gd name="T38" fmla="*/ 12 w 28"/>
                <a:gd name="T39"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 h="26">
                  <a:moveTo>
                    <a:pt x="12" y="0"/>
                  </a:moveTo>
                  <a:lnTo>
                    <a:pt x="12" y="0"/>
                  </a:lnTo>
                  <a:lnTo>
                    <a:pt x="4" y="0"/>
                  </a:lnTo>
                  <a:lnTo>
                    <a:pt x="0" y="4"/>
                  </a:lnTo>
                  <a:lnTo>
                    <a:pt x="0" y="6"/>
                  </a:lnTo>
                  <a:lnTo>
                    <a:pt x="0" y="6"/>
                  </a:lnTo>
                  <a:lnTo>
                    <a:pt x="0" y="12"/>
                  </a:lnTo>
                  <a:lnTo>
                    <a:pt x="4" y="16"/>
                  </a:lnTo>
                  <a:lnTo>
                    <a:pt x="14" y="24"/>
                  </a:lnTo>
                  <a:lnTo>
                    <a:pt x="14" y="24"/>
                  </a:lnTo>
                  <a:lnTo>
                    <a:pt x="18" y="26"/>
                  </a:lnTo>
                  <a:lnTo>
                    <a:pt x="18" y="26"/>
                  </a:lnTo>
                  <a:lnTo>
                    <a:pt x="22" y="26"/>
                  </a:lnTo>
                  <a:lnTo>
                    <a:pt x="24" y="24"/>
                  </a:lnTo>
                  <a:lnTo>
                    <a:pt x="26" y="16"/>
                  </a:lnTo>
                  <a:lnTo>
                    <a:pt x="28" y="8"/>
                  </a:lnTo>
                  <a:lnTo>
                    <a:pt x="24" y="2"/>
                  </a:lnTo>
                  <a:lnTo>
                    <a:pt x="24" y="2"/>
                  </a:lnTo>
                  <a:lnTo>
                    <a:pt x="20" y="0"/>
                  </a:lnTo>
                  <a:lnTo>
                    <a:pt x="12"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59" name="Freeform 44"/>
            <p:cNvSpPr>
              <a:spLocks/>
            </p:cNvSpPr>
            <p:nvPr/>
          </p:nvSpPr>
          <p:spPr bwMode="auto">
            <a:xfrm>
              <a:off x="1166" y="1912"/>
              <a:ext cx="28" cy="26"/>
            </a:xfrm>
            <a:custGeom>
              <a:avLst/>
              <a:gdLst>
                <a:gd name="T0" fmla="*/ 12 w 28"/>
                <a:gd name="T1" fmla="*/ 0 h 26"/>
                <a:gd name="T2" fmla="*/ 12 w 28"/>
                <a:gd name="T3" fmla="*/ 0 h 26"/>
                <a:gd name="T4" fmla="*/ 4 w 28"/>
                <a:gd name="T5" fmla="*/ 0 h 26"/>
                <a:gd name="T6" fmla="*/ 0 w 28"/>
                <a:gd name="T7" fmla="*/ 4 h 26"/>
                <a:gd name="T8" fmla="*/ 0 w 28"/>
                <a:gd name="T9" fmla="*/ 6 h 26"/>
                <a:gd name="T10" fmla="*/ 0 w 28"/>
                <a:gd name="T11" fmla="*/ 6 h 26"/>
                <a:gd name="T12" fmla="*/ 0 w 28"/>
                <a:gd name="T13" fmla="*/ 12 h 26"/>
                <a:gd name="T14" fmla="*/ 4 w 28"/>
                <a:gd name="T15" fmla="*/ 16 h 26"/>
                <a:gd name="T16" fmla="*/ 14 w 28"/>
                <a:gd name="T17" fmla="*/ 24 h 26"/>
                <a:gd name="T18" fmla="*/ 14 w 28"/>
                <a:gd name="T19" fmla="*/ 24 h 26"/>
                <a:gd name="T20" fmla="*/ 18 w 28"/>
                <a:gd name="T21" fmla="*/ 26 h 26"/>
                <a:gd name="T22" fmla="*/ 18 w 28"/>
                <a:gd name="T23" fmla="*/ 26 h 26"/>
                <a:gd name="T24" fmla="*/ 22 w 28"/>
                <a:gd name="T25" fmla="*/ 26 h 26"/>
                <a:gd name="T26" fmla="*/ 24 w 28"/>
                <a:gd name="T27" fmla="*/ 24 h 26"/>
                <a:gd name="T28" fmla="*/ 26 w 28"/>
                <a:gd name="T29" fmla="*/ 16 h 26"/>
                <a:gd name="T30" fmla="*/ 28 w 28"/>
                <a:gd name="T31" fmla="*/ 8 h 26"/>
                <a:gd name="T32" fmla="*/ 24 w 28"/>
                <a:gd name="T33" fmla="*/ 2 h 26"/>
                <a:gd name="T34" fmla="*/ 24 w 28"/>
                <a:gd name="T35" fmla="*/ 2 h 26"/>
                <a:gd name="T36" fmla="*/ 20 w 28"/>
                <a:gd name="T37" fmla="*/ 0 h 26"/>
                <a:gd name="T38" fmla="*/ 12 w 28"/>
                <a:gd name="T39"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 h="26">
                  <a:moveTo>
                    <a:pt x="12" y="0"/>
                  </a:moveTo>
                  <a:lnTo>
                    <a:pt x="12" y="0"/>
                  </a:lnTo>
                  <a:lnTo>
                    <a:pt x="4" y="0"/>
                  </a:lnTo>
                  <a:lnTo>
                    <a:pt x="0" y="4"/>
                  </a:lnTo>
                  <a:lnTo>
                    <a:pt x="0" y="6"/>
                  </a:lnTo>
                  <a:lnTo>
                    <a:pt x="0" y="6"/>
                  </a:lnTo>
                  <a:lnTo>
                    <a:pt x="0" y="12"/>
                  </a:lnTo>
                  <a:lnTo>
                    <a:pt x="4" y="16"/>
                  </a:lnTo>
                  <a:lnTo>
                    <a:pt x="14" y="24"/>
                  </a:lnTo>
                  <a:lnTo>
                    <a:pt x="14" y="24"/>
                  </a:lnTo>
                  <a:lnTo>
                    <a:pt x="18" y="26"/>
                  </a:lnTo>
                  <a:lnTo>
                    <a:pt x="18" y="26"/>
                  </a:lnTo>
                  <a:lnTo>
                    <a:pt x="22" y="26"/>
                  </a:lnTo>
                  <a:lnTo>
                    <a:pt x="24" y="24"/>
                  </a:lnTo>
                  <a:lnTo>
                    <a:pt x="26" y="16"/>
                  </a:lnTo>
                  <a:lnTo>
                    <a:pt x="28" y="8"/>
                  </a:lnTo>
                  <a:lnTo>
                    <a:pt x="24" y="2"/>
                  </a:lnTo>
                  <a:lnTo>
                    <a:pt x="24" y="2"/>
                  </a:lnTo>
                  <a:lnTo>
                    <a:pt x="20" y="0"/>
                  </a:lnTo>
                  <a:lnTo>
                    <a:pt x="1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60" name="Freeform 45"/>
            <p:cNvSpPr>
              <a:spLocks/>
            </p:cNvSpPr>
            <p:nvPr/>
          </p:nvSpPr>
          <p:spPr bwMode="auto">
            <a:xfrm>
              <a:off x="1278" y="1920"/>
              <a:ext cx="26" cy="16"/>
            </a:xfrm>
            <a:custGeom>
              <a:avLst/>
              <a:gdLst>
                <a:gd name="T0" fmla="*/ 18 w 26"/>
                <a:gd name="T1" fmla="*/ 0 h 16"/>
                <a:gd name="T2" fmla="*/ 18 w 26"/>
                <a:gd name="T3" fmla="*/ 0 h 16"/>
                <a:gd name="T4" fmla="*/ 10 w 26"/>
                <a:gd name="T5" fmla="*/ 2 h 16"/>
                <a:gd name="T6" fmla="*/ 2 w 26"/>
                <a:gd name="T7" fmla="*/ 6 h 16"/>
                <a:gd name="T8" fmla="*/ 0 w 26"/>
                <a:gd name="T9" fmla="*/ 8 h 16"/>
                <a:gd name="T10" fmla="*/ 0 w 26"/>
                <a:gd name="T11" fmla="*/ 12 h 16"/>
                <a:gd name="T12" fmla="*/ 0 w 26"/>
                <a:gd name="T13" fmla="*/ 14 h 16"/>
                <a:gd name="T14" fmla="*/ 4 w 26"/>
                <a:gd name="T15" fmla="*/ 16 h 16"/>
                <a:gd name="T16" fmla="*/ 4 w 26"/>
                <a:gd name="T17" fmla="*/ 16 h 16"/>
                <a:gd name="T18" fmla="*/ 8 w 26"/>
                <a:gd name="T19" fmla="*/ 16 h 16"/>
                <a:gd name="T20" fmla="*/ 8 w 26"/>
                <a:gd name="T21" fmla="*/ 16 h 16"/>
                <a:gd name="T22" fmla="*/ 14 w 26"/>
                <a:gd name="T23" fmla="*/ 16 h 16"/>
                <a:gd name="T24" fmla="*/ 18 w 26"/>
                <a:gd name="T25" fmla="*/ 14 h 16"/>
                <a:gd name="T26" fmla="*/ 26 w 26"/>
                <a:gd name="T27" fmla="*/ 8 h 16"/>
                <a:gd name="T28" fmla="*/ 26 w 26"/>
                <a:gd name="T29" fmla="*/ 6 h 16"/>
                <a:gd name="T30" fmla="*/ 26 w 26"/>
                <a:gd name="T31" fmla="*/ 4 h 16"/>
                <a:gd name="T32" fmla="*/ 24 w 26"/>
                <a:gd name="T33" fmla="*/ 2 h 16"/>
                <a:gd name="T34" fmla="*/ 18 w 26"/>
                <a:gd name="T35" fmla="*/ 0 h 16"/>
                <a:gd name="T36" fmla="*/ 18 w 26"/>
                <a:gd name="T37" fmla="*/ 0 h 16"/>
                <a:gd name="T38" fmla="*/ 18 w 26"/>
                <a:gd name="T39"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6" h="16">
                  <a:moveTo>
                    <a:pt x="18" y="0"/>
                  </a:moveTo>
                  <a:lnTo>
                    <a:pt x="18" y="0"/>
                  </a:lnTo>
                  <a:lnTo>
                    <a:pt x="10" y="2"/>
                  </a:lnTo>
                  <a:lnTo>
                    <a:pt x="2" y="6"/>
                  </a:lnTo>
                  <a:lnTo>
                    <a:pt x="0" y="8"/>
                  </a:lnTo>
                  <a:lnTo>
                    <a:pt x="0" y="12"/>
                  </a:lnTo>
                  <a:lnTo>
                    <a:pt x="0" y="14"/>
                  </a:lnTo>
                  <a:lnTo>
                    <a:pt x="4" y="16"/>
                  </a:lnTo>
                  <a:lnTo>
                    <a:pt x="4" y="16"/>
                  </a:lnTo>
                  <a:lnTo>
                    <a:pt x="8" y="16"/>
                  </a:lnTo>
                  <a:lnTo>
                    <a:pt x="8" y="16"/>
                  </a:lnTo>
                  <a:lnTo>
                    <a:pt x="14" y="16"/>
                  </a:lnTo>
                  <a:lnTo>
                    <a:pt x="18" y="14"/>
                  </a:lnTo>
                  <a:lnTo>
                    <a:pt x="26" y="8"/>
                  </a:lnTo>
                  <a:lnTo>
                    <a:pt x="26" y="6"/>
                  </a:lnTo>
                  <a:lnTo>
                    <a:pt x="26" y="4"/>
                  </a:lnTo>
                  <a:lnTo>
                    <a:pt x="24" y="2"/>
                  </a:lnTo>
                  <a:lnTo>
                    <a:pt x="18" y="0"/>
                  </a:lnTo>
                  <a:lnTo>
                    <a:pt x="18" y="0"/>
                  </a:lnTo>
                  <a:lnTo>
                    <a:pt x="18"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61" name="Freeform 46"/>
            <p:cNvSpPr>
              <a:spLocks/>
            </p:cNvSpPr>
            <p:nvPr/>
          </p:nvSpPr>
          <p:spPr bwMode="auto">
            <a:xfrm>
              <a:off x="1278" y="1920"/>
              <a:ext cx="26" cy="16"/>
            </a:xfrm>
            <a:custGeom>
              <a:avLst/>
              <a:gdLst>
                <a:gd name="T0" fmla="*/ 18 w 26"/>
                <a:gd name="T1" fmla="*/ 0 h 16"/>
                <a:gd name="T2" fmla="*/ 18 w 26"/>
                <a:gd name="T3" fmla="*/ 0 h 16"/>
                <a:gd name="T4" fmla="*/ 10 w 26"/>
                <a:gd name="T5" fmla="*/ 2 h 16"/>
                <a:gd name="T6" fmla="*/ 2 w 26"/>
                <a:gd name="T7" fmla="*/ 6 h 16"/>
                <a:gd name="T8" fmla="*/ 0 w 26"/>
                <a:gd name="T9" fmla="*/ 8 h 16"/>
                <a:gd name="T10" fmla="*/ 0 w 26"/>
                <a:gd name="T11" fmla="*/ 12 h 16"/>
                <a:gd name="T12" fmla="*/ 0 w 26"/>
                <a:gd name="T13" fmla="*/ 14 h 16"/>
                <a:gd name="T14" fmla="*/ 4 w 26"/>
                <a:gd name="T15" fmla="*/ 16 h 16"/>
                <a:gd name="T16" fmla="*/ 4 w 26"/>
                <a:gd name="T17" fmla="*/ 16 h 16"/>
                <a:gd name="T18" fmla="*/ 8 w 26"/>
                <a:gd name="T19" fmla="*/ 16 h 16"/>
                <a:gd name="T20" fmla="*/ 8 w 26"/>
                <a:gd name="T21" fmla="*/ 16 h 16"/>
                <a:gd name="T22" fmla="*/ 14 w 26"/>
                <a:gd name="T23" fmla="*/ 16 h 16"/>
                <a:gd name="T24" fmla="*/ 18 w 26"/>
                <a:gd name="T25" fmla="*/ 14 h 16"/>
                <a:gd name="T26" fmla="*/ 26 w 26"/>
                <a:gd name="T27" fmla="*/ 8 h 16"/>
                <a:gd name="T28" fmla="*/ 26 w 26"/>
                <a:gd name="T29" fmla="*/ 6 h 16"/>
                <a:gd name="T30" fmla="*/ 26 w 26"/>
                <a:gd name="T31" fmla="*/ 4 h 16"/>
                <a:gd name="T32" fmla="*/ 24 w 26"/>
                <a:gd name="T33" fmla="*/ 2 h 16"/>
                <a:gd name="T34" fmla="*/ 18 w 26"/>
                <a:gd name="T35" fmla="*/ 0 h 16"/>
                <a:gd name="T36" fmla="*/ 18 w 26"/>
                <a:gd name="T37" fmla="*/ 0 h 16"/>
                <a:gd name="T38" fmla="*/ 18 w 26"/>
                <a:gd name="T39"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6" h="16">
                  <a:moveTo>
                    <a:pt x="18" y="0"/>
                  </a:moveTo>
                  <a:lnTo>
                    <a:pt x="18" y="0"/>
                  </a:lnTo>
                  <a:lnTo>
                    <a:pt x="10" y="2"/>
                  </a:lnTo>
                  <a:lnTo>
                    <a:pt x="2" y="6"/>
                  </a:lnTo>
                  <a:lnTo>
                    <a:pt x="0" y="8"/>
                  </a:lnTo>
                  <a:lnTo>
                    <a:pt x="0" y="12"/>
                  </a:lnTo>
                  <a:lnTo>
                    <a:pt x="0" y="14"/>
                  </a:lnTo>
                  <a:lnTo>
                    <a:pt x="4" y="16"/>
                  </a:lnTo>
                  <a:lnTo>
                    <a:pt x="4" y="16"/>
                  </a:lnTo>
                  <a:lnTo>
                    <a:pt x="8" y="16"/>
                  </a:lnTo>
                  <a:lnTo>
                    <a:pt x="8" y="16"/>
                  </a:lnTo>
                  <a:lnTo>
                    <a:pt x="14" y="16"/>
                  </a:lnTo>
                  <a:lnTo>
                    <a:pt x="18" y="14"/>
                  </a:lnTo>
                  <a:lnTo>
                    <a:pt x="26" y="8"/>
                  </a:lnTo>
                  <a:lnTo>
                    <a:pt x="26" y="6"/>
                  </a:lnTo>
                  <a:lnTo>
                    <a:pt x="26" y="4"/>
                  </a:lnTo>
                  <a:lnTo>
                    <a:pt x="24" y="2"/>
                  </a:lnTo>
                  <a:lnTo>
                    <a:pt x="18" y="0"/>
                  </a:lnTo>
                  <a:lnTo>
                    <a:pt x="18" y="0"/>
                  </a:lnTo>
                  <a:lnTo>
                    <a:pt x="1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62" name="Freeform 47"/>
            <p:cNvSpPr>
              <a:spLocks/>
            </p:cNvSpPr>
            <p:nvPr/>
          </p:nvSpPr>
          <p:spPr bwMode="auto">
            <a:xfrm>
              <a:off x="1074" y="1542"/>
              <a:ext cx="20" cy="18"/>
            </a:xfrm>
            <a:custGeom>
              <a:avLst/>
              <a:gdLst>
                <a:gd name="T0" fmla="*/ 12 w 20"/>
                <a:gd name="T1" fmla="*/ 0 h 18"/>
                <a:gd name="T2" fmla="*/ 12 w 20"/>
                <a:gd name="T3" fmla="*/ 0 h 18"/>
                <a:gd name="T4" fmla="*/ 8 w 20"/>
                <a:gd name="T5" fmla="*/ 0 h 18"/>
                <a:gd name="T6" fmla="*/ 10 w 20"/>
                <a:gd name="T7" fmla="*/ 0 h 18"/>
                <a:gd name="T8" fmla="*/ 10 w 20"/>
                <a:gd name="T9" fmla="*/ 0 h 18"/>
                <a:gd name="T10" fmla="*/ 4 w 20"/>
                <a:gd name="T11" fmla="*/ 8 h 18"/>
                <a:gd name="T12" fmla="*/ 2 w 20"/>
                <a:gd name="T13" fmla="*/ 12 h 18"/>
                <a:gd name="T14" fmla="*/ 0 w 20"/>
                <a:gd name="T15" fmla="*/ 16 h 18"/>
                <a:gd name="T16" fmla="*/ 0 w 20"/>
                <a:gd name="T17" fmla="*/ 16 h 18"/>
                <a:gd name="T18" fmla="*/ 2 w 20"/>
                <a:gd name="T19" fmla="*/ 18 h 18"/>
                <a:gd name="T20" fmla="*/ 6 w 20"/>
                <a:gd name="T21" fmla="*/ 18 h 18"/>
                <a:gd name="T22" fmla="*/ 6 w 20"/>
                <a:gd name="T23" fmla="*/ 18 h 18"/>
                <a:gd name="T24" fmla="*/ 12 w 20"/>
                <a:gd name="T25" fmla="*/ 18 h 18"/>
                <a:gd name="T26" fmla="*/ 16 w 20"/>
                <a:gd name="T27" fmla="*/ 16 h 18"/>
                <a:gd name="T28" fmla="*/ 16 w 20"/>
                <a:gd name="T29" fmla="*/ 16 h 18"/>
                <a:gd name="T30" fmla="*/ 20 w 20"/>
                <a:gd name="T31" fmla="*/ 10 h 18"/>
                <a:gd name="T32" fmla="*/ 20 w 20"/>
                <a:gd name="T33" fmla="*/ 6 h 18"/>
                <a:gd name="T34" fmla="*/ 18 w 20"/>
                <a:gd name="T35" fmla="*/ 2 h 18"/>
                <a:gd name="T36" fmla="*/ 12 w 20"/>
                <a:gd name="T3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 h="18">
                  <a:moveTo>
                    <a:pt x="12" y="0"/>
                  </a:moveTo>
                  <a:lnTo>
                    <a:pt x="12" y="0"/>
                  </a:lnTo>
                  <a:lnTo>
                    <a:pt x="8" y="0"/>
                  </a:lnTo>
                  <a:lnTo>
                    <a:pt x="10" y="0"/>
                  </a:lnTo>
                  <a:lnTo>
                    <a:pt x="10" y="0"/>
                  </a:lnTo>
                  <a:lnTo>
                    <a:pt x="4" y="8"/>
                  </a:lnTo>
                  <a:lnTo>
                    <a:pt x="2" y="12"/>
                  </a:lnTo>
                  <a:lnTo>
                    <a:pt x="0" y="16"/>
                  </a:lnTo>
                  <a:lnTo>
                    <a:pt x="0" y="16"/>
                  </a:lnTo>
                  <a:lnTo>
                    <a:pt x="2" y="18"/>
                  </a:lnTo>
                  <a:lnTo>
                    <a:pt x="6" y="18"/>
                  </a:lnTo>
                  <a:lnTo>
                    <a:pt x="6" y="18"/>
                  </a:lnTo>
                  <a:lnTo>
                    <a:pt x="12" y="18"/>
                  </a:lnTo>
                  <a:lnTo>
                    <a:pt x="16" y="16"/>
                  </a:lnTo>
                  <a:lnTo>
                    <a:pt x="16" y="16"/>
                  </a:lnTo>
                  <a:lnTo>
                    <a:pt x="20" y="10"/>
                  </a:lnTo>
                  <a:lnTo>
                    <a:pt x="20" y="6"/>
                  </a:lnTo>
                  <a:lnTo>
                    <a:pt x="18" y="2"/>
                  </a:lnTo>
                  <a:lnTo>
                    <a:pt x="12"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63" name="Freeform 48"/>
            <p:cNvSpPr>
              <a:spLocks/>
            </p:cNvSpPr>
            <p:nvPr/>
          </p:nvSpPr>
          <p:spPr bwMode="auto">
            <a:xfrm>
              <a:off x="1074" y="1542"/>
              <a:ext cx="20" cy="18"/>
            </a:xfrm>
            <a:custGeom>
              <a:avLst/>
              <a:gdLst>
                <a:gd name="T0" fmla="*/ 12 w 20"/>
                <a:gd name="T1" fmla="*/ 0 h 18"/>
                <a:gd name="T2" fmla="*/ 12 w 20"/>
                <a:gd name="T3" fmla="*/ 0 h 18"/>
                <a:gd name="T4" fmla="*/ 8 w 20"/>
                <a:gd name="T5" fmla="*/ 0 h 18"/>
                <a:gd name="T6" fmla="*/ 10 w 20"/>
                <a:gd name="T7" fmla="*/ 0 h 18"/>
                <a:gd name="T8" fmla="*/ 10 w 20"/>
                <a:gd name="T9" fmla="*/ 0 h 18"/>
                <a:gd name="T10" fmla="*/ 4 w 20"/>
                <a:gd name="T11" fmla="*/ 8 h 18"/>
                <a:gd name="T12" fmla="*/ 2 w 20"/>
                <a:gd name="T13" fmla="*/ 12 h 18"/>
                <a:gd name="T14" fmla="*/ 0 w 20"/>
                <a:gd name="T15" fmla="*/ 16 h 18"/>
                <a:gd name="T16" fmla="*/ 0 w 20"/>
                <a:gd name="T17" fmla="*/ 16 h 18"/>
                <a:gd name="T18" fmla="*/ 2 w 20"/>
                <a:gd name="T19" fmla="*/ 18 h 18"/>
                <a:gd name="T20" fmla="*/ 6 w 20"/>
                <a:gd name="T21" fmla="*/ 18 h 18"/>
                <a:gd name="T22" fmla="*/ 6 w 20"/>
                <a:gd name="T23" fmla="*/ 18 h 18"/>
                <a:gd name="T24" fmla="*/ 12 w 20"/>
                <a:gd name="T25" fmla="*/ 18 h 18"/>
                <a:gd name="T26" fmla="*/ 16 w 20"/>
                <a:gd name="T27" fmla="*/ 16 h 18"/>
                <a:gd name="T28" fmla="*/ 16 w 20"/>
                <a:gd name="T29" fmla="*/ 16 h 18"/>
                <a:gd name="T30" fmla="*/ 20 w 20"/>
                <a:gd name="T31" fmla="*/ 10 h 18"/>
                <a:gd name="T32" fmla="*/ 20 w 20"/>
                <a:gd name="T33" fmla="*/ 6 h 18"/>
                <a:gd name="T34" fmla="*/ 18 w 20"/>
                <a:gd name="T35" fmla="*/ 2 h 18"/>
                <a:gd name="T36" fmla="*/ 12 w 20"/>
                <a:gd name="T3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 h="18">
                  <a:moveTo>
                    <a:pt x="12" y="0"/>
                  </a:moveTo>
                  <a:lnTo>
                    <a:pt x="12" y="0"/>
                  </a:lnTo>
                  <a:lnTo>
                    <a:pt x="8" y="0"/>
                  </a:lnTo>
                  <a:lnTo>
                    <a:pt x="10" y="0"/>
                  </a:lnTo>
                  <a:lnTo>
                    <a:pt x="10" y="0"/>
                  </a:lnTo>
                  <a:lnTo>
                    <a:pt x="4" y="8"/>
                  </a:lnTo>
                  <a:lnTo>
                    <a:pt x="2" y="12"/>
                  </a:lnTo>
                  <a:lnTo>
                    <a:pt x="0" y="16"/>
                  </a:lnTo>
                  <a:lnTo>
                    <a:pt x="0" y="16"/>
                  </a:lnTo>
                  <a:lnTo>
                    <a:pt x="2" y="18"/>
                  </a:lnTo>
                  <a:lnTo>
                    <a:pt x="6" y="18"/>
                  </a:lnTo>
                  <a:lnTo>
                    <a:pt x="6" y="18"/>
                  </a:lnTo>
                  <a:lnTo>
                    <a:pt x="12" y="18"/>
                  </a:lnTo>
                  <a:lnTo>
                    <a:pt x="16" y="16"/>
                  </a:lnTo>
                  <a:lnTo>
                    <a:pt x="16" y="16"/>
                  </a:lnTo>
                  <a:lnTo>
                    <a:pt x="20" y="10"/>
                  </a:lnTo>
                  <a:lnTo>
                    <a:pt x="20" y="6"/>
                  </a:lnTo>
                  <a:lnTo>
                    <a:pt x="18" y="2"/>
                  </a:lnTo>
                  <a:lnTo>
                    <a:pt x="1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64" name="Freeform 49"/>
            <p:cNvSpPr>
              <a:spLocks/>
            </p:cNvSpPr>
            <p:nvPr/>
          </p:nvSpPr>
          <p:spPr bwMode="auto">
            <a:xfrm>
              <a:off x="824" y="1482"/>
              <a:ext cx="118" cy="172"/>
            </a:xfrm>
            <a:custGeom>
              <a:avLst/>
              <a:gdLst>
                <a:gd name="T0" fmla="*/ 72 w 118"/>
                <a:gd name="T1" fmla="*/ 2 h 172"/>
                <a:gd name="T2" fmla="*/ 62 w 118"/>
                <a:gd name="T3" fmla="*/ 2 h 172"/>
                <a:gd name="T4" fmla="*/ 56 w 118"/>
                <a:gd name="T5" fmla="*/ 2 h 172"/>
                <a:gd name="T6" fmla="*/ 42 w 118"/>
                <a:gd name="T7" fmla="*/ 2 h 172"/>
                <a:gd name="T8" fmla="*/ 36 w 118"/>
                <a:gd name="T9" fmla="*/ 8 h 172"/>
                <a:gd name="T10" fmla="*/ 32 w 118"/>
                <a:gd name="T11" fmla="*/ 16 h 172"/>
                <a:gd name="T12" fmla="*/ 20 w 118"/>
                <a:gd name="T13" fmla="*/ 20 h 172"/>
                <a:gd name="T14" fmla="*/ 20 w 118"/>
                <a:gd name="T15" fmla="*/ 30 h 172"/>
                <a:gd name="T16" fmla="*/ 30 w 118"/>
                <a:gd name="T17" fmla="*/ 42 h 172"/>
                <a:gd name="T18" fmla="*/ 30 w 118"/>
                <a:gd name="T19" fmla="*/ 58 h 172"/>
                <a:gd name="T20" fmla="*/ 28 w 118"/>
                <a:gd name="T21" fmla="*/ 66 h 172"/>
                <a:gd name="T22" fmla="*/ 40 w 118"/>
                <a:gd name="T23" fmla="*/ 74 h 172"/>
                <a:gd name="T24" fmla="*/ 44 w 118"/>
                <a:gd name="T25" fmla="*/ 78 h 172"/>
                <a:gd name="T26" fmla="*/ 48 w 118"/>
                <a:gd name="T27" fmla="*/ 90 h 172"/>
                <a:gd name="T28" fmla="*/ 50 w 118"/>
                <a:gd name="T29" fmla="*/ 98 h 172"/>
                <a:gd name="T30" fmla="*/ 52 w 118"/>
                <a:gd name="T31" fmla="*/ 104 h 172"/>
                <a:gd name="T32" fmla="*/ 44 w 118"/>
                <a:gd name="T33" fmla="*/ 108 h 172"/>
                <a:gd name="T34" fmla="*/ 34 w 118"/>
                <a:gd name="T35" fmla="*/ 106 h 172"/>
                <a:gd name="T36" fmla="*/ 32 w 118"/>
                <a:gd name="T37" fmla="*/ 106 h 172"/>
                <a:gd name="T38" fmla="*/ 30 w 118"/>
                <a:gd name="T39" fmla="*/ 114 h 172"/>
                <a:gd name="T40" fmla="*/ 30 w 118"/>
                <a:gd name="T41" fmla="*/ 122 h 172"/>
                <a:gd name="T42" fmla="*/ 16 w 118"/>
                <a:gd name="T43" fmla="*/ 128 h 172"/>
                <a:gd name="T44" fmla="*/ 8 w 118"/>
                <a:gd name="T45" fmla="*/ 134 h 172"/>
                <a:gd name="T46" fmla="*/ 18 w 118"/>
                <a:gd name="T47" fmla="*/ 136 h 172"/>
                <a:gd name="T48" fmla="*/ 24 w 118"/>
                <a:gd name="T49" fmla="*/ 136 h 172"/>
                <a:gd name="T50" fmla="*/ 32 w 118"/>
                <a:gd name="T51" fmla="*/ 138 h 172"/>
                <a:gd name="T52" fmla="*/ 38 w 118"/>
                <a:gd name="T53" fmla="*/ 148 h 172"/>
                <a:gd name="T54" fmla="*/ 28 w 118"/>
                <a:gd name="T55" fmla="*/ 152 h 172"/>
                <a:gd name="T56" fmla="*/ 8 w 118"/>
                <a:gd name="T57" fmla="*/ 154 h 172"/>
                <a:gd name="T58" fmla="*/ 2 w 118"/>
                <a:gd name="T59" fmla="*/ 170 h 172"/>
                <a:gd name="T60" fmla="*/ 4 w 118"/>
                <a:gd name="T61" fmla="*/ 172 h 172"/>
                <a:gd name="T62" fmla="*/ 18 w 118"/>
                <a:gd name="T63" fmla="*/ 168 h 172"/>
                <a:gd name="T64" fmla="*/ 44 w 118"/>
                <a:gd name="T65" fmla="*/ 158 h 172"/>
                <a:gd name="T66" fmla="*/ 56 w 118"/>
                <a:gd name="T67" fmla="*/ 154 h 172"/>
                <a:gd name="T68" fmla="*/ 62 w 118"/>
                <a:gd name="T69" fmla="*/ 156 h 172"/>
                <a:gd name="T70" fmla="*/ 66 w 118"/>
                <a:gd name="T71" fmla="*/ 158 h 172"/>
                <a:gd name="T72" fmla="*/ 70 w 118"/>
                <a:gd name="T73" fmla="*/ 156 h 172"/>
                <a:gd name="T74" fmla="*/ 76 w 118"/>
                <a:gd name="T75" fmla="*/ 152 h 172"/>
                <a:gd name="T76" fmla="*/ 80 w 118"/>
                <a:gd name="T77" fmla="*/ 154 h 172"/>
                <a:gd name="T78" fmla="*/ 86 w 118"/>
                <a:gd name="T79" fmla="*/ 158 h 172"/>
                <a:gd name="T80" fmla="*/ 92 w 118"/>
                <a:gd name="T81" fmla="*/ 160 h 172"/>
                <a:gd name="T82" fmla="*/ 98 w 118"/>
                <a:gd name="T83" fmla="*/ 152 h 172"/>
                <a:gd name="T84" fmla="*/ 94 w 118"/>
                <a:gd name="T85" fmla="*/ 138 h 172"/>
                <a:gd name="T86" fmla="*/ 104 w 118"/>
                <a:gd name="T87" fmla="*/ 132 h 172"/>
                <a:gd name="T88" fmla="*/ 118 w 118"/>
                <a:gd name="T89" fmla="*/ 114 h 172"/>
                <a:gd name="T90" fmla="*/ 108 w 118"/>
                <a:gd name="T91" fmla="*/ 108 h 172"/>
                <a:gd name="T92" fmla="*/ 100 w 118"/>
                <a:gd name="T93" fmla="*/ 108 h 172"/>
                <a:gd name="T94" fmla="*/ 98 w 118"/>
                <a:gd name="T95" fmla="*/ 86 h 172"/>
                <a:gd name="T96" fmla="*/ 90 w 118"/>
                <a:gd name="T97" fmla="*/ 66 h 172"/>
                <a:gd name="T98" fmla="*/ 76 w 118"/>
                <a:gd name="T99" fmla="*/ 60 h 172"/>
                <a:gd name="T100" fmla="*/ 64 w 118"/>
                <a:gd name="T101" fmla="*/ 50 h 172"/>
                <a:gd name="T102" fmla="*/ 64 w 118"/>
                <a:gd name="T103" fmla="*/ 44 h 172"/>
                <a:gd name="T104" fmla="*/ 84 w 118"/>
                <a:gd name="T105" fmla="*/ 32 h 172"/>
                <a:gd name="T106" fmla="*/ 84 w 118"/>
                <a:gd name="T107" fmla="*/ 24 h 172"/>
                <a:gd name="T108" fmla="*/ 76 w 118"/>
                <a:gd name="T109" fmla="*/ 18 h 172"/>
                <a:gd name="T110" fmla="*/ 74 w 118"/>
                <a:gd name="T111" fmla="*/ 12 h 172"/>
                <a:gd name="T112" fmla="*/ 82 w 118"/>
                <a:gd name="T113" fmla="*/ 0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8" h="172">
                  <a:moveTo>
                    <a:pt x="82" y="0"/>
                  </a:moveTo>
                  <a:lnTo>
                    <a:pt x="82" y="0"/>
                  </a:lnTo>
                  <a:lnTo>
                    <a:pt x="72" y="2"/>
                  </a:lnTo>
                  <a:lnTo>
                    <a:pt x="64" y="2"/>
                  </a:lnTo>
                  <a:lnTo>
                    <a:pt x="64" y="2"/>
                  </a:lnTo>
                  <a:lnTo>
                    <a:pt x="62" y="2"/>
                  </a:lnTo>
                  <a:lnTo>
                    <a:pt x="62" y="2"/>
                  </a:lnTo>
                  <a:lnTo>
                    <a:pt x="56" y="2"/>
                  </a:lnTo>
                  <a:lnTo>
                    <a:pt x="56" y="2"/>
                  </a:lnTo>
                  <a:lnTo>
                    <a:pt x="48" y="2"/>
                  </a:lnTo>
                  <a:lnTo>
                    <a:pt x="48" y="2"/>
                  </a:lnTo>
                  <a:lnTo>
                    <a:pt x="42" y="2"/>
                  </a:lnTo>
                  <a:lnTo>
                    <a:pt x="42" y="2"/>
                  </a:lnTo>
                  <a:lnTo>
                    <a:pt x="38" y="6"/>
                  </a:lnTo>
                  <a:lnTo>
                    <a:pt x="36" y="8"/>
                  </a:lnTo>
                  <a:lnTo>
                    <a:pt x="34" y="12"/>
                  </a:lnTo>
                  <a:lnTo>
                    <a:pt x="32" y="16"/>
                  </a:lnTo>
                  <a:lnTo>
                    <a:pt x="32" y="16"/>
                  </a:lnTo>
                  <a:lnTo>
                    <a:pt x="28" y="18"/>
                  </a:lnTo>
                  <a:lnTo>
                    <a:pt x="24" y="20"/>
                  </a:lnTo>
                  <a:lnTo>
                    <a:pt x="20" y="20"/>
                  </a:lnTo>
                  <a:lnTo>
                    <a:pt x="18" y="26"/>
                  </a:lnTo>
                  <a:lnTo>
                    <a:pt x="18" y="26"/>
                  </a:lnTo>
                  <a:lnTo>
                    <a:pt x="20" y="30"/>
                  </a:lnTo>
                  <a:lnTo>
                    <a:pt x="22" y="34"/>
                  </a:lnTo>
                  <a:lnTo>
                    <a:pt x="30" y="42"/>
                  </a:lnTo>
                  <a:lnTo>
                    <a:pt x="30" y="42"/>
                  </a:lnTo>
                  <a:lnTo>
                    <a:pt x="34" y="48"/>
                  </a:lnTo>
                  <a:lnTo>
                    <a:pt x="34" y="54"/>
                  </a:lnTo>
                  <a:lnTo>
                    <a:pt x="30" y="58"/>
                  </a:lnTo>
                  <a:lnTo>
                    <a:pt x="24" y="64"/>
                  </a:lnTo>
                  <a:lnTo>
                    <a:pt x="24" y="64"/>
                  </a:lnTo>
                  <a:lnTo>
                    <a:pt x="28" y="66"/>
                  </a:lnTo>
                  <a:lnTo>
                    <a:pt x="34" y="68"/>
                  </a:lnTo>
                  <a:lnTo>
                    <a:pt x="38" y="72"/>
                  </a:lnTo>
                  <a:lnTo>
                    <a:pt x="40" y="74"/>
                  </a:lnTo>
                  <a:lnTo>
                    <a:pt x="38" y="76"/>
                  </a:lnTo>
                  <a:lnTo>
                    <a:pt x="38" y="76"/>
                  </a:lnTo>
                  <a:lnTo>
                    <a:pt x="44" y="78"/>
                  </a:lnTo>
                  <a:lnTo>
                    <a:pt x="48" y="82"/>
                  </a:lnTo>
                  <a:lnTo>
                    <a:pt x="48" y="88"/>
                  </a:lnTo>
                  <a:lnTo>
                    <a:pt x="48" y="90"/>
                  </a:lnTo>
                  <a:lnTo>
                    <a:pt x="44" y="92"/>
                  </a:lnTo>
                  <a:lnTo>
                    <a:pt x="44" y="92"/>
                  </a:lnTo>
                  <a:lnTo>
                    <a:pt x="50" y="98"/>
                  </a:lnTo>
                  <a:lnTo>
                    <a:pt x="52" y="100"/>
                  </a:lnTo>
                  <a:lnTo>
                    <a:pt x="52" y="104"/>
                  </a:lnTo>
                  <a:lnTo>
                    <a:pt x="52" y="104"/>
                  </a:lnTo>
                  <a:lnTo>
                    <a:pt x="48" y="106"/>
                  </a:lnTo>
                  <a:lnTo>
                    <a:pt x="44" y="108"/>
                  </a:lnTo>
                  <a:lnTo>
                    <a:pt x="44" y="108"/>
                  </a:lnTo>
                  <a:lnTo>
                    <a:pt x="38" y="106"/>
                  </a:lnTo>
                  <a:lnTo>
                    <a:pt x="38" y="106"/>
                  </a:lnTo>
                  <a:lnTo>
                    <a:pt x="34" y="106"/>
                  </a:lnTo>
                  <a:lnTo>
                    <a:pt x="34" y="106"/>
                  </a:lnTo>
                  <a:lnTo>
                    <a:pt x="32" y="106"/>
                  </a:lnTo>
                  <a:lnTo>
                    <a:pt x="32" y="106"/>
                  </a:lnTo>
                  <a:lnTo>
                    <a:pt x="26" y="110"/>
                  </a:lnTo>
                  <a:lnTo>
                    <a:pt x="28" y="112"/>
                  </a:lnTo>
                  <a:lnTo>
                    <a:pt x="30" y="114"/>
                  </a:lnTo>
                  <a:lnTo>
                    <a:pt x="32" y="118"/>
                  </a:lnTo>
                  <a:lnTo>
                    <a:pt x="32" y="118"/>
                  </a:lnTo>
                  <a:lnTo>
                    <a:pt x="30" y="122"/>
                  </a:lnTo>
                  <a:lnTo>
                    <a:pt x="26" y="124"/>
                  </a:lnTo>
                  <a:lnTo>
                    <a:pt x="16" y="128"/>
                  </a:lnTo>
                  <a:lnTo>
                    <a:pt x="16" y="128"/>
                  </a:lnTo>
                  <a:lnTo>
                    <a:pt x="8" y="132"/>
                  </a:lnTo>
                  <a:lnTo>
                    <a:pt x="8" y="134"/>
                  </a:lnTo>
                  <a:lnTo>
                    <a:pt x="8" y="134"/>
                  </a:lnTo>
                  <a:lnTo>
                    <a:pt x="12" y="136"/>
                  </a:lnTo>
                  <a:lnTo>
                    <a:pt x="18" y="136"/>
                  </a:lnTo>
                  <a:lnTo>
                    <a:pt x="18" y="136"/>
                  </a:lnTo>
                  <a:lnTo>
                    <a:pt x="20" y="136"/>
                  </a:lnTo>
                  <a:lnTo>
                    <a:pt x="20" y="136"/>
                  </a:lnTo>
                  <a:lnTo>
                    <a:pt x="24" y="136"/>
                  </a:lnTo>
                  <a:lnTo>
                    <a:pt x="24" y="136"/>
                  </a:lnTo>
                  <a:lnTo>
                    <a:pt x="32" y="138"/>
                  </a:lnTo>
                  <a:lnTo>
                    <a:pt x="32" y="138"/>
                  </a:lnTo>
                  <a:lnTo>
                    <a:pt x="38" y="140"/>
                  </a:lnTo>
                  <a:lnTo>
                    <a:pt x="38" y="144"/>
                  </a:lnTo>
                  <a:lnTo>
                    <a:pt x="38" y="148"/>
                  </a:lnTo>
                  <a:lnTo>
                    <a:pt x="32" y="150"/>
                  </a:lnTo>
                  <a:lnTo>
                    <a:pt x="32" y="150"/>
                  </a:lnTo>
                  <a:lnTo>
                    <a:pt x="28" y="152"/>
                  </a:lnTo>
                  <a:lnTo>
                    <a:pt x="20" y="154"/>
                  </a:lnTo>
                  <a:lnTo>
                    <a:pt x="8" y="154"/>
                  </a:lnTo>
                  <a:lnTo>
                    <a:pt x="8" y="154"/>
                  </a:lnTo>
                  <a:lnTo>
                    <a:pt x="2" y="164"/>
                  </a:lnTo>
                  <a:lnTo>
                    <a:pt x="0" y="168"/>
                  </a:lnTo>
                  <a:lnTo>
                    <a:pt x="2" y="170"/>
                  </a:lnTo>
                  <a:lnTo>
                    <a:pt x="2" y="172"/>
                  </a:lnTo>
                  <a:lnTo>
                    <a:pt x="2" y="172"/>
                  </a:lnTo>
                  <a:lnTo>
                    <a:pt x="4" y="172"/>
                  </a:lnTo>
                  <a:lnTo>
                    <a:pt x="4" y="172"/>
                  </a:lnTo>
                  <a:lnTo>
                    <a:pt x="10" y="172"/>
                  </a:lnTo>
                  <a:lnTo>
                    <a:pt x="18" y="168"/>
                  </a:lnTo>
                  <a:lnTo>
                    <a:pt x="32" y="164"/>
                  </a:lnTo>
                  <a:lnTo>
                    <a:pt x="32" y="164"/>
                  </a:lnTo>
                  <a:lnTo>
                    <a:pt x="44" y="158"/>
                  </a:lnTo>
                  <a:lnTo>
                    <a:pt x="50" y="156"/>
                  </a:lnTo>
                  <a:lnTo>
                    <a:pt x="56" y="154"/>
                  </a:lnTo>
                  <a:lnTo>
                    <a:pt x="56" y="154"/>
                  </a:lnTo>
                  <a:lnTo>
                    <a:pt x="58" y="154"/>
                  </a:lnTo>
                  <a:lnTo>
                    <a:pt x="58" y="154"/>
                  </a:lnTo>
                  <a:lnTo>
                    <a:pt x="62" y="156"/>
                  </a:lnTo>
                  <a:lnTo>
                    <a:pt x="66" y="158"/>
                  </a:lnTo>
                  <a:lnTo>
                    <a:pt x="66" y="158"/>
                  </a:lnTo>
                  <a:lnTo>
                    <a:pt x="66" y="158"/>
                  </a:lnTo>
                  <a:lnTo>
                    <a:pt x="66" y="158"/>
                  </a:lnTo>
                  <a:lnTo>
                    <a:pt x="70" y="158"/>
                  </a:lnTo>
                  <a:lnTo>
                    <a:pt x="70" y="156"/>
                  </a:lnTo>
                  <a:lnTo>
                    <a:pt x="72" y="154"/>
                  </a:lnTo>
                  <a:lnTo>
                    <a:pt x="76" y="152"/>
                  </a:lnTo>
                  <a:lnTo>
                    <a:pt x="76" y="152"/>
                  </a:lnTo>
                  <a:lnTo>
                    <a:pt x="76" y="152"/>
                  </a:lnTo>
                  <a:lnTo>
                    <a:pt x="76" y="152"/>
                  </a:lnTo>
                  <a:lnTo>
                    <a:pt x="80" y="154"/>
                  </a:lnTo>
                  <a:lnTo>
                    <a:pt x="82" y="156"/>
                  </a:lnTo>
                  <a:lnTo>
                    <a:pt x="82" y="156"/>
                  </a:lnTo>
                  <a:lnTo>
                    <a:pt x="86" y="158"/>
                  </a:lnTo>
                  <a:lnTo>
                    <a:pt x="90" y="160"/>
                  </a:lnTo>
                  <a:lnTo>
                    <a:pt x="90" y="160"/>
                  </a:lnTo>
                  <a:lnTo>
                    <a:pt x="92" y="160"/>
                  </a:lnTo>
                  <a:lnTo>
                    <a:pt x="92" y="160"/>
                  </a:lnTo>
                  <a:lnTo>
                    <a:pt x="98" y="156"/>
                  </a:lnTo>
                  <a:lnTo>
                    <a:pt x="98" y="152"/>
                  </a:lnTo>
                  <a:lnTo>
                    <a:pt x="96" y="142"/>
                  </a:lnTo>
                  <a:lnTo>
                    <a:pt x="96" y="142"/>
                  </a:lnTo>
                  <a:lnTo>
                    <a:pt x="94" y="138"/>
                  </a:lnTo>
                  <a:lnTo>
                    <a:pt x="94" y="136"/>
                  </a:lnTo>
                  <a:lnTo>
                    <a:pt x="104" y="132"/>
                  </a:lnTo>
                  <a:lnTo>
                    <a:pt x="104" y="132"/>
                  </a:lnTo>
                  <a:lnTo>
                    <a:pt x="114" y="124"/>
                  </a:lnTo>
                  <a:lnTo>
                    <a:pt x="116" y="120"/>
                  </a:lnTo>
                  <a:lnTo>
                    <a:pt x="118" y="114"/>
                  </a:lnTo>
                  <a:lnTo>
                    <a:pt x="118" y="114"/>
                  </a:lnTo>
                  <a:lnTo>
                    <a:pt x="112" y="110"/>
                  </a:lnTo>
                  <a:lnTo>
                    <a:pt x="108" y="108"/>
                  </a:lnTo>
                  <a:lnTo>
                    <a:pt x="104" y="108"/>
                  </a:lnTo>
                  <a:lnTo>
                    <a:pt x="104" y="108"/>
                  </a:lnTo>
                  <a:lnTo>
                    <a:pt x="100" y="108"/>
                  </a:lnTo>
                  <a:lnTo>
                    <a:pt x="100" y="108"/>
                  </a:lnTo>
                  <a:lnTo>
                    <a:pt x="100" y="96"/>
                  </a:lnTo>
                  <a:lnTo>
                    <a:pt x="98" y="86"/>
                  </a:lnTo>
                  <a:lnTo>
                    <a:pt x="98" y="86"/>
                  </a:lnTo>
                  <a:lnTo>
                    <a:pt x="94" y="76"/>
                  </a:lnTo>
                  <a:lnTo>
                    <a:pt x="90" y="66"/>
                  </a:lnTo>
                  <a:lnTo>
                    <a:pt x="90" y="66"/>
                  </a:lnTo>
                  <a:lnTo>
                    <a:pt x="84" y="62"/>
                  </a:lnTo>
                  <a:lnTo>
                    <a:pt x="76" y="60"/>
                  </a:lnTo>
                  <a:lnTo>
                    <a:pt x="68" y="56"/>
                  </a:lnTo>
                  <a:lnTo>
                    <a:pt x="64" y="50"/>
                  </a:lnTo>
                  <a:lnTo>
                    <a:pt x="64" y="50"/>
                  </a:lnTo>
                  <a:lnTo>
                    <a:pt x="62" y="48"/>
                  </a:lnTo>
                  <a:lnTo>
                    <a:pt x="64" y="44"/>
                  </a:lnTo>
                  <a:lnTo>
                    <a:pt x="64" y="44"/>
                  </a:lnTo>
                  <a:lnTo>
                    <a:pt x="70" y="40"/>
                  </a:lnTo>
                  <a:lnTo>
                    <a:pt x="78" y="36"/>
                  </a:lnTo>
                  <a:lnTo>
                    <a:pt x="84" y="32"/>
                  </a:lnTo>
                  <a:lnTo>
                    <a:pt x="86" y="28"/>
                  </a:lnTo>
                  <a:lnTo>
                    <a:pt x="84" y="24"/>
                  </a:lnTo>
                  <a:lnTo>
                    <a:pt x="84" y="24"/>
                  </a:lnTo>
                  <a:lnTo>
                    <a:pt x="82" y="22"/>
                  </a:lnTo>
                  <a:lnTo>
                    <a:pt x="78" y="20"/>
                  </a:lnTo>
                  <a:lnTo>
                    <a:pt x="76" y="18"/>
                  </a:lnTo>
                  <a:lnTo>
                    <a:pt x="74" y="16"/>
                  </a:lnTo>
                  <a:lnTo>
                    <a:pt x="74" y="16"/>
                  </a:lnTo>
                  <a:lnTo>
                    <a:pt x="74" y="12"/>
                  </a:lnTo>
                  <a:lnTo>
                    <a:pt x="78" y="8"/>
                  </a:lnTo>
                  <a:lnTo>
                    <a:pt x="80" y="4"/>
                  </a:lnTo>
                  <a:lnTo>
                    <a:pt x="82"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65" name="Freeform 50"/>
            <p:cNvSpPr>
              <a:spLocks/>
            </p:cNvSpPr>
            <p:nvPr/>
          </p:nvSpPr>
          <p:spPr bwMode="auto">
            <a:xfrm>
              <a:off x="824" y="1482"/>
              <a:ext cx="118" cy="172"/>
            </a:xfrm>
            <a:custGeom>
              <a:avLst/>
              <a:gdLst>
                <a:gd name="T0" fmla="*/ 72 w 118"/>
                <a:gd name="T1" fmla="*/ 2 h 172"/>
                <a:gd name="T2" fmla="*/ 62 w 118"/>
                <a:gd name="T3" fmla="*/ 2 h 172"/>
                <a:gd name="T4" fmla="*/ 56 w 118"/>
                <a:gd name="T5" fmla="*/ 2 h 172"/>
                <a:gd name="T6" fmla="*/ 42 w 118"/>
                <a:gd name="T7" fmla="*/ 2 h 172"/>
                <a:gd name="T8" fmla="*/ 36 w 118"/>
                <a:gd name="T9" fmla="*/ 8 h 172"/>
                <a:gd name="T10" fmla="*/ 32 w 118"/>
                <a:gd name="T11" fmla="*/ 16 h 172"/>
                <a:gd name="T12" fmla="*/ 20 w 118"/>
                <a:gd name="T13" fmla="*/ 20 h 172"/>
                <a:gd name="T14" fmla="*/ 20 w 118"/>
                <a:gd name="T15" fmla="*/ 30 h 172"/>
                <a:gd name="T16" fmla="*/ 30 w 118"/>
                <a:gd name="T17" fmla="*/ 42 h 172"/>
                <a:gd name="T18" fmla="*/ 30 w 118"/>
                <a:gd name="T19" fmla="*/ 58 h 172"/>
                <a:gd name="T20" fmla="*/ 28 w 118"/>
                <a:gd name="T21" fmla="*/ 66 h 172"/>
                <a:gd name="T22" fmla="*/ 40 w 118"/>
                <a:gd name="T23" fmla="*/ 74 h 172"/>
                <a:gd name="T24" fmla="*/ 44 w 118"/>
                <a:gd name="T25" fmla="*/ 78 h 172"/>
                <a:gd name="T26" fmla="*/ 48 w 118"/>
                <a:gd name="T27" fmla="*/ 90 h 172"/>
                <a:gd name="T28" fmla="*/ 50 w 118"/>
                <a:gd name="T29" fmla="*/ 98 h 172"/>
                <a:gd name="T30" fmla="*/ 52 w 118"/>
                <a:gd name="T31" fmla="*/ 104 h 172"/>
                <a:gd name="T32" fmla="*/ 44 w 118"/>
                <a:gd name="T33" fmla="*/ 108 h 172"/>
                <a:gd name="T34" fmla="*/ 34 w 118"/>
                <a:gd name="T35" fmla="*/ 106 h 172"/>
                <a:gd name="T36" fmla="*/ 32 w 118"/>
                <a:gd name="T37" fmla="*/ 106 h 172"/>
                <a:gd name="T38" fmla="*/ 30 w 118"/>
                <a:gd name="T39" fmla="*/ 114 h 172"/>
                <a:gd name="T40" fmla="*/ 30 w 118"/>
                <a:gd name="T41" fmla="*/ 122 h 172"/>
                <a:gd name="T42" fmla="*/ 16 w 118"/>
                <a:gd name="T43" fmla="*/ 128 h 172"/>
                <a:gd name="T44" fmla="*/ 8 w 118"/>
                <a:gd name="T45" fmla="*/ 134 h 172"/>
                <a:gd name="T46" fmla="*/ 18 w 118"/>
                <a:gd name="T47" fmla="*/ 136 h 172"/>
                <a:gd name="T48" fmla="*/ 24 w 118"/>
                <a:gd name="T49" fmla="*/ 136 h 172"/>
                <a:gd name="T50" fmla="*/ 32 w 118"/>
                <a:gd name="T51" fmla="*/ 138 h 172"/>
                <a:gd name="T52" fmla="*/ 38 w 118"/>
                <a:gd name="T53" fmla="*/ 148 h 172"/>
                <a:gd name="T54" fmla="*/ 28 w 118"/>
                <a:gd name="T55" fmla="*/ 152 h 172"/>
                <a:gd name="T56" fmla="*/ 8 w 118"/>
                <a:gd name="T57" fmla="*/ 154 h 172"/>
                <a:gd name="T58" fmla="*/ 2 w 118"/>
                <a:gd name="T59" fmla="*/ 170 h 172"/>
                <a:gd name="T60" fmla="*/ 4 w 118"/>
                <a:gd name="T61" fmla="*/ 172 h 172"/>
                <a:gd name="T62" fmla="*/ 18 w 118"/>
                <a:gd name="T63" fmla="*/ 168 h 172"/>
                <a:gd name="T64" fmla="*/ 44 w 118"/>
                <a:gd name="T65" fmla="*/ 158 h 172"/>
                <a:gd name="T66" fmla="*/ 56 w 118"/>
                <a:gd name="T67" fmla="*/ 154 h 172"/>
                <a:gd name="T68" fmla="*/ 62 w 118"/>
                <a:gd name="T69" fmla="*/ 156 h 172"/>
                <a:gd name="T70" fmla="*/ 66 w 118"/>
                <a:gd name="T71" fmla="*/ 158 h 172"/>
                <a:gd name="T72" fmla="*/ 70 w 118"/>
                <a:gd name="T73" fmla="*/ 156 h 172"/>
                <a:gd name="T74" fmla="*/ 76 w 118"/>
                <a:gd name="T75" fmla="*/ 152 h 172"/>
                <a:gd name="T76" fmla="*/ 80 w 118"/>
                <a:gd name="T77" fmla="*/ 154 h 172"/>
                <a:gd name="T78" fmla="*/ 86 w 118"/>
                <a:gd name="T79" fmla="*/ 158 h 172"/>
                <a:gd name="T80" fmla="*/ 92 w 118"/>
                <a:gd name="T81" fmla="*/ 160 h 172"/>
                <a:gd name="T82" fmla="*/ 98 w 118"/>
                <a:gd name="T83" fmla="*/ 152 h 172"/>
                <a:gd name="T84" fmla="*/ 94 w 118"/>
                <a:gd name="T85" fmla="*/ 138 h 172"/>
                <a:gd name="T86" fmla="*/ 104 w 118"/>
                <a:gd name="T87" fmla="*/ 132 h 172"/>
                <a:gd name="T88" fmla="*/ 118 w 118"/>
                <a:gd name="T89" fmla="*/ 114 h 172"/>
                <a:gd name="T90" fmla="*/ 108 w 118"/>
                <a:gd name="T91" fmla="*/ 108 h 172"/>
                <a:gd name="T92" fmla="*/ 100 w 118"/>
                <a:gd name="T93" fmla="*/ 108 h 172"/>
                <a:gd name="T94" fmla="*/ 98 w 118"/>
                <a:gd name="T95" fmla="*/ 86 h 172"/>
                <a:gd name="T96" fmla="*/ 90 w 118"/>
                <a:gd name="T97" fmla="*/ 66 h 172"/>
                <a:gd name="T98" fmla="*/ 76 w 118"/>
                <a:gd name="T99" fmla="*/ 60 h 172"/>
                <a:gd name="T100" fmla="*/ 64 w 118"/>
                <a:gd name="T101" fmla="*/ 50 h 172"/>
                <a:gd name="T102" fmla="*/ 64 w 118"/>
                <a:gd name="T103" fmla="*/ 44 h 172"/>
                <a:gd name="T104" fmla="*/ 84 w 118"/>
                <a:gd name="T105" fmla="*/ 32 h 172"/>
                <a:gd name="T106" fmla="*/ 84 w 118"/>
                <a:gd name="T107" fmla="*/ 24 h 172"/>
                <a:gd name="T108" fmla="*/ 76 w 118"/>
                <a:gd name="T109" fmla="*/ 18 h 172"/>
                <a:gd name="T110" fmla="*/ 74 w 118"/>
                <a:gd name="T111" fmla="*/ 12 h 172"/>
                <a:gd name="T112" fmla="*/ 82 w 118"/>
                <a:gd name="T113" fmla="*/ 0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8" h="172">
                  <a:moveTo>
                    <a:pt x="82" y="0"/>
                  </a:moveTo>
                  <a:lnTo>
                    <a:pt x="82" y="0"/>
                  </a:lnTo>
                  <a:lnTo>
                    <a:pt x="72" y="2"/>
                  </a:lnTo>
                  <a:lnTo>
                    <a:pt x="64" y="2"/>
                  </a:lnTo>
                  <a:lnTo>
                    <a:pt x="64" y="2"/>
                  </a:lnTo>
                  <a:lnTo>
                    <a:pt x="62" y="2"/>
                  </a:lnTo>
                  <a:lnTo>
                    <a:pt x="62" y="2"/>
                  </a:lnTo>
                  <a:lnTo>
                    <a:pt x="56" y="2"/>
                  </a:lnTo>
                  <a:lnTo>
                    <a:pt x="56" y="2"/>
                  </a:lnTo>
                  <a:lnTo>
                    <a:pt x="48" y="2"/>
                  </a:lnTo>
                  <a:lnTo>
                    <a:pt x="48" y="2"/>
                  </a:lnTo>
                  <a:lnTo>
                    <a:pt x="42" y="2"/>
                  </a:lnTo>
                  <a:lnTo>
                    <a:pt x="42" y="2"/>
                  </a:lnTo>
                  <a:lnTo>
                    <a:pt x="38" y="6"/>
                  </a:lnTo>
                  <a:lnTo>
                    <a:pt x="36" y="8"/>
                  </a:lnTo>
                  <a:lnTo>
                    <a:pt x="34" y="12"/>
                  </a:lnTo>
                  <a:lnTo>
                    <a:pt x="32" y="16"/>
                  </a:lnTo>
                  <a:lnTo>
                    <a:pt x="32" y="16"/>
                  </a:lnTo>
                  <a:lnTo>
                    <a:pt x="28" y="18"/>
                  </a:lnTo>
                  <a:lnTo>
                    <a:pt x="24" y="20"/>
                  </a:lnTo>
                  <a:lnTo>
                    <a:pt x="20" y="20"/>
                  </a:lnTo>
                  <a:lnTo>
                    <a:pt x="18" y="26"/>
                  </a:lnTo>
                  <a:lnTo>
                    <a:pt x="18" y="26"/>
                  </a:lnTo>
                  <a:lnTo>
                    <a:pt x="20" y="30"/>
                  </a:lnTo>
                  <a:lnTo>
                    <a:pt x="22" y="34"/>
                  </a:lnTo>
                  <a:lnTo>
                    <a:pt x="30" y="42"/>
                  </a:lnTo>
                  <a:lnTo>
                    <a:pt x="30" y="42"/>
                  </a:lnTo>
                  <a:lnTo>
                    <a:pt x="34" y="48"/>
                  </a:lnTo>
                  <a:lnTo>
                    <a:pt x="34" y="54"/>
                  </a:lnTo>
                  <a:lnTo>
                    <a:pt x="30" y="58"/>
                  </a:lnTo>
                  <a:lnTo>
                    <a:pt x="24" y="64"/>
                  </a:lnTo>
                  <a:lnTo>
                    <a:pt x="24" y="64"/>
                  </a:lnTo>
                  <a:lnTo>
                    <a:pt x="28" y="66"/>
                  </a:lnTo>
                  <a:lnTo>
                    <a:pt x="34" y="68"/>
                  </a:lnTo>
                  <a:lnTo>
                    <a:pt x="38" y="72"/>
                  </a:lnTo>
                  <a:lnTo>
                    <a:pt x="40" y="74"/>
                  </a:lnTo>
                  <a:lnTo>
                    <a:pt x="38" y="76"/>
                  </a:lnTo>
                  <a:lnTo>
                    <a:pt x="38" y="76"/>
                  </a:lnTo>
                  <a:lnTo>
                    <a:pt x="44" y="78"/>
                  </a:lnTo>
                  <a:lnTo>
                    <a:pt x="48" y="82"/>
                  </a:lnTo>
                  <a:lnTo>
                    <a:pt x="48" y="88"/>
                  </a:lnTo>
                  <a:lnTo>
                    <a:pt x="48" y="90"/>
                  </a:lnTo>
                  <a:lnTo>
                    <a:pt x="44" y="92"/>
                  </a:lnTo>
                  <a:lnTo>
                    <a:pt x="44" y="92"/>
                  </a:lnTo>
                  <a:lnTo>
                    <a:pt x="50" y="98"/>
                  </a:lnTo>
                  <a:lnTo>
                    <a:pt x="52" y="100"/>
                  </a:lnTo>
                  <a:lnTo>
                    <a:pt x="52" y="104"/>
                  </a:lnTo>
                  <a:lnTo>
                    <a:pt x="52" y="104"/>
                  </a:lnTo>
                  <a:lnTo>
                    <a:pt x="48" y="106"/>
                  </a:lnTo>
                  <a:lnTo>
                    <a:pt x="44" y="108"/>
                  </a:lnTo>
                  <a:lnTo>
                    <a:pt x="44" y="108"/>
                  </a:lnTo>
                  <a:lnTo>
                    <a:pt x="38" y="106"/>
                  </a:lnTo>
                  <a:lnTo>
                    <a:pt x="38" y="106"/>
                  </a:lnTo>
                  <a:lnTo>
                    <a:pt x="34" y="106"/>
                  </a:lnTo>
                  <a:lnTo>
                    <a:pt x="34" y="106"/>
                  </a:lnTo>
                  <a:lnTo>
                    <a:pt x="32" y="106"/>
                  </a:lnTo>
                  <a:lnTo>
                    <a:pt x="32" y="106"/>
                  </a:lnTo>
                  <a:lnTo>
                    <a:pt x="26" y="110"/>
                  </a:lnTo>
                  <a:lnTo>
                    <a:pt x="28" y="112"/>
                  </a:lnTo>
                  <a:lnTo>
                    <a:pt x="30" y="114"/>
                  </a:lnTo>
                  <a:lnTo>
                    <a:pt x="32" y="118"/>
                  </a:lnTo>
                  <a:lnTo>
                    <a:pt x="32" y="118"/>
                  </a:lnTo>
                  <a:lnTo>
                    <a:pt x="30" y="122"/>
                  </a:lnTo>
                  <a:lnTo>
                    <a:pt x="26" y="124"/>
                  </a:lnTo>
                  <a:lnTo>
                    <a:pt x="16" y="128"/>
                  </a:lnTo>
                  <a:lnTo>
                    <a:pt x="16" y="128"/>
                  </a:lnTo>
                  <a:lnTo>
                    <a:pt x="8" y="132"/>
                  </a:lnTo>
                  <a:lnTo>
                    <a:pt x="8" y="134"/>
                  </a:lnTo>
                  <a:lnTo>
                    <a:pt x="8" y="134"/>
                  </a:lnTo>
                  <a:lnTo>
                    <a:pt x="12" y="136"/>
                  </a:lnTo>
                  <a:lnTo>
                    <a:pt x="18" y="136"/>
                  </a:lnTo>
                  <a:lnTo>
                    <a:pt x="18" y="136"/>
                  </a:lnTo>
                  <a:lnTo>
                    <a:pt x="20" y="136"/>
                  </a:lnTo>
                  <a:lnTo>
                    <a:pt x="20" y="136"/>
                  </a:lnTo>
                  <a:lnTo>
                    <a:pt x="24" y="136"/>
                  </a:lnTo>
                  <a:lnTo>
                    <a:pt x="24" y="136"/>
                  </a:lnTo>
                  <a:lnTo>
                    <a:pt x="32" y="138"/>
                  </a:lnTo>
                  <a:lnTo>
                    <a:pt x="32" y="138"/>
                  </a:lnTo>
                  <a:lnTo>
                    <a:pt x="38" y="140"/>
                  </a:lnTo>
                  <a:lnTo>
                    <a:pt x="38" y="144"/>
                  </a:lnTo>
                  <a:lnTo>
                    <a:pt x="38" y="148"/>
                  </a:lnTo>
                  <a:lnTo>
                    <a:pt x="32" y="150"/>
                  </a:lnTo>
                  <a:lnTo>
                    <a:pt x="32" y="150"/>
                  </a:lnTo>
                  <a:lnTo>
                    <a:pt x="28" y="152"/>
                  </a:lnTo>
                  <a:lnTo>
                    <a:pt x="20" y="154"/>
                  </a:lnTo>
                  <a:lnTo>
                    <a:pt x="8" y="154"/>
                  </a:lnTo>
                  <a:lnTo>
                    <a:pt x="8" y="154"/>
                  </a:lnTo>
                  <a:lnTo>
                    <a:pt x="2" y="164"/>
                  </a:lnTo>
                  <a:lnTo>
                    <a:pt x="0" y="168"/>
                  </a:lnTo>
                  <a:lnTo>
                    <a:pt x="2" y="170"/>
                  </a:lnTo>
                  <a:lnTo>
                    <a:pt x="2" y="172"/>
                  </a:lnTo>
                  <a:lnTo>
                    <a:pt x="2" y="172"/>
                  </a:lnTo>
                  <a:lnTo>
                    <a:pt x="4" y="172"/>
                  </a:lnTo>
                  <a:lnTo>
                    <a:pt x="4" y="172"/>
                  </a:lnTo>
                  <a:lnTo>
                    <a:pt x="10" y="172"/>
                  </a:lnTo>
                  <a:lnTo>
                    <a:pt x="18" y="168"/>
                  </a:lnTo>
                  <a:lnTo>
                    <a:pt x="32" y="164"/>
                  </a:lnTo>
                  <a:lnTo>
                    <a:pt x="32" y="164"/>
                  </a:lnTo>
                  <a:lnTo>
                    <a:pt x="44" y="158"/>
                  </a:lnTo>
                  <a:lnTo>
                    <a:pt x="50" y="156"/>
                  </a:lnTo>
                  <a:lnTo>
                    <a:pt x="56" y="154"/>
                  </a:lnTo>
                  <a:lnTo>
                    <a:pt x="56" y="154"/>
                  </a:lnTo>
                  <a:lnTo>
                    <a:pt x="58" y="154"/>
                  </a:lnTo>
                  <a:lnTo>
                    <a:pt x="58" y="154"/>
                  </a:lnTo>
                  <a:lnTo>
                    <a:pt x="62" y="156"/>
                  </a:lnTo>
                  <a:lnTo>
                    <a:pt x="66" y="158"/>
                  </a:lnTo>
                  <a:lnTo>
                    <a:pt x="66" y="158"/>
                  </a:lnTo>
                  <a:lnTo>
                    <a:pt x="66" y="158"/>
                  </a:lnTo>
                  <a:lnTo>
                    <a:pt x="66" y="158"/>
                  </a:lnTo>
                  <a:lnTo>
                    <a:pt x="70" y="158"/>
                  </a:lnTo>
                  <a:lnTo>
                    <a:pt x="70" y="156"/>
                  </a:lnTo>
                  <a:lnTo>
                    <a:pt x="72" y="154"/>
                  </a:lnTo>
                  <a:lnTo>
                    <a:pt x="76" y="152"/>
                  </a:lnTo>
                  <a:lnTo>
                    <a:pt x="76" y="152"/>
                  </a:lnTo>
                  <a:lnTo>
                    <a:pt x="76" y="152"/>
                  </a:lnTo>
                  <a:lnTo>
                    <a:pt x="76" y="152"/>
                  </a:lnTo>
                  <a:lnTo>
                    <a:pt x="80" y="154"/>
                  </a:lnTo>
                  <a:lnTo>
                    <a:pt x="82" y="156"/>
                  </a:lnTo>
                  <a:lnTo>
                    <a:pt x="82" y="156"/>
                  </a:lnTo>
                  <a:lnTo>
                    <a:pt x="86" y="158"/>
                  </a:lnTo>
                  <a:lnTo>
                    <a:pt x="90" y="160"/>
                  </a:lnTo>
                  <a:lnTo>
                    <a:pt x="90" y="160"/>
                  </a:lnTo>
                  <a:lnTo>
                    <a:pt x="92" y="160"/>
                  </a:lnTo>
                  <a:lnTo>
                    <a:pt x="92" y="160"/>
                  </a:lnTo>
                  <a:lnTo>
                    <a:pt x="98" y="156"/>
                  </a:lnTo>
                  <a:lnTo>
                    <a:pt x="98" y="152"/>
                  </a:lnTo>
                  <a:lnTo>
                    <a:pt x="96" y="142"/>
                  </a:lnTo>
                  <a:lnTo>
                    <a:pt x="96" y="142"/>
                  </a:lnTo>
                  <a:lnTo>
                    <a:pt x="94" y="138"/>
                  </a:lnTo>
                  <a:lnTo>
                    <a:pt x="94" y="136"/>
                  </a:lnTo>
                  <a:lnTo>
                    <a:pt x="104" y="132"/>
                  </a:lnTo>
                  <a:lnTo>
                    <a:pt x="104" y="132"/>
                  </a:lnTo>
                  <a:lnTo>
                    <a:pt x="114" y="124"/>
                  </a:lnTo>
                  <a:lnTo>
                    <a:pt x="116" y="120"/>
                  </a:lnTo>
                  <a:lnTo>
                    <a:pt x="118" y="114"/>
                  </a:lnTo>
                  <a:lnTo>
                    <a:pt x="118" y="114"/>
                  </a:lnTo>
                  <a:lnTo>
                    <a:pt x="112" y="110"/>
                  </a:lnTo>
                  <a:lnTo>
                    <a:pt x="108" y="108"/>
                  </a:lnTo>
                  <a:lnTo>
                    <a:pt x="104" y="108"/>
                  </a:lnTo>
                  <a:lnTo>
                    <a:pt x="104" y="108"/>
                  </a:lnTo>
                  <a:lnTo>
                    <a:pt x="100" y="108"/>
                  </a:lnTo>
                  <a:lnTo>
                    <a:pt x="100" y="108"/>
                  </a:lnTo>
                  <a:lnTo>
                    <a:pt x="100" y="96"/>
                  </a:lnTo>
                  <a:lnTo>
                    <a:pt x="98" y="86"/>
                  </a:lnTo>
                  <a:lnTo>
                    <a:pt x="98" y="86"/>
                  </a:lnTo>
                  <a:lnTo>
                    <a:pt x="94" y="76"/>
                  </a:lnTo>
                  <a:lnTo>
                    <a:pt x="90" y="66"/>
                  </a:lnTo>
                  <a:lnTo>
                    <a:pt x="90" y="66"/>
                  </a:lnTo>
                  <a:lnTo>
                    <a:pt x="84" y="62"/>
                  </a:lnTo>
                  <a:lnTo>
                    <a:pt x="76" y="60"/>
                  </a:lnTo>
                  <a:lnTo>
                    <a:pt x="68" y="56"/>
                  </a:lnTo>
                  <a:lnTo>
                    <a:pt x="64" y="50"/>
                  </a:lnTo>
                  <a:lnTo>
                    <a:pt x="64" y="50"/>
                  </a:lnTo>
                  <a:lnTo>
                    <a:pt x="62" y="48"/>
                  </a:lnTo>
                  <a:lnTo>
                    <a:pt x="64" y="44"/>
                  </a:lnTo>
                  <a:lnTo>
                    <a:pt x="64" y="44"/>
                  </a:lnTo>
                  <a:lnTo>
                    <a:pt x="70" y="40"/>
                  </a:lnTo>
                  <a:lnTo>
                    <a:pt x="78" y="36"/>
                  </a:lnTo>
                  <a:lnTo>
                    <a:pt x="84" y="32"/>
                  </a:lnTo>
                  <a:lnTo>
                    <a:pt x="86" y="28"/>
                  </a:lnTo>
                  <a:lnTo>
                    <a:pt x="84" y="24"/>
                  </a:lnTo>
                  <a:lnTo>
                    <a:pt x="84" y="24"/>
                  </a:lnTo>
                  <a:lnTo>
                    <a:pt x="82" y="22"/>
                  </a:lnTo>
                  <a:lnTo>
                    <a:pt x="78" y="20"/>
                  </a:lnTo>
                  <a:lnTo>
                    <a:pt x="76" y="18"/>
                  </a:lnTo>
                  <a:lnTo>
                    <a:pt x="74" y="16"/>
                  </a:lnTo>
                  <a:lnTo>
                    <a:pt x="74" y="16"/>
                  </a:lnTo>
                  <a:lnTo>
                    <a:pt x="74" y="12"/>
                  </a:lnTo>
                  <a:lnTo>
                    <a:pt x="78" y="8"/>
                  </a:lnTo>
                  <a:lnTo>
                    <a:pt x="80" y="4"/>
                  </a:lnTo>
                  <a:lnTo>
                    <a:pt x="8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66" name="Freeform 51"/>
            <p:cNvSpPr>
              <a:spLocks/>
            </p:cNvSpPr>
            <p:nvPr/>
          </p:nvSpPr>
          <p:spPr bwMode="auto">
            <a:xfrm>
              <a:off x="758" y="1544"/>
              <a:ext cx="88" cy="82"/>
            </a:xfrm>
            <a:custGeom>
              <a:avLst/>
              <a:gdLst>
                <a:gd name="T0" fmla="*/ 66 w 88"/>
                <a:gd name="T1" fmla="*/ 0 h 82"/>
                <a:gd name="T2" fmla="*/ 66 w 88"/>
                <a:gd name="T3" fmla="*/ 0 h 82"/>
                <a:gd name="T4" fmla="*/ 60 w 88"/>
                <a:gd name="T5" fmla="*/ 2 h 82"/>
                <a:gd name="T6" fmla="*/ 52 w 88"/>
                <a:gd name="T7" fmla="*/ 8 h 82"/>
                <a:gd name="T8" fmla="*/ 52 w 88"/>
                <a:gd name="T9" fmla="*/ 8 h 82"/>
                <a:gd name="T10" fmla="*/ 46 w 88"/>
                <a:gd name="T11" fmla="*/ 16 h 82"/>
                <a:gd name="T12" fmla="*/ 42 w 88"/>
                <a:gd name="T13" fmla="*/ 18 h 82"/>
                <a:gd name="T14" fmla="*/ 38 w 88"/>
                <a:gd name="T15" fmla="*/ 22 h 82"/>
                <a:gd name="T16" fmla="*/ 38 w 88"/>
                <a:gd name="T17" fmla="*/ 22 h 82"/>
                <a:gd name="T18" fmla="*/ 32 w 88"/>
                <a:gd name="T19" fmla="*/ 24 h 82"/>
                <a:gd name="T20" fmla="*/ 26 w 88"/>
                <a:gd name="T21" fmla="*/ 24 h 82"/>
                <a:gd name="T22" fmla="*/ 20 w 88"/>
                <a:gd name="T23" fmla="*/ 26 h 82"/>
                <a:gd name="T24" fmla="*/ 16 w 88"/>
                <a:gd name="T25" fmla="*/ 30 h 82"/>
                <a:gd name="T26" fmla="*/ 16 w 88"/>
                <a:gd name="T27" fmla="*/ 30 h 82"/>
                <a:gd name="T28" fmla="*/ 16 w 88"/>
                <a:gd name="T29" fmla="*/ 36 h 82"/>
                <a:gd name="T30" fmla="*/ 20 w 88"/>
                <a:gd name="T31" fmla="*/ 38 h 82"/>
                <a:gd name="T32" fmla="*/ 30 w 88"/>
                <a:gd name="T33" fmla="*/ 42 h 82"/>
                <a:gd name="T34" fmla="*/ 36 w 88"/>
                <a:gd name="T35" fmla="*/ 42 h 82"/>
                <a:gd name="T36" fmla="*/ 38 w 88"/>
                <a:gd name="T37" fmla="*/ 44 h 82"/>
                <a:gd name="T38" fmla="*/ 36 w 88"/>
                <a:gd name="T39" fmla="*/ 48 h 82"/>
                <a:gd name="T40" fmla="*/ 30 w 88"/>
                <a:gd name="T41" fmla="*/ 52 h 82"/>
                <a:gd name="T42" fmla="*/ 30 w 88"/>
                <a:gd name="T43" fmla="*/ 52 h 82"/>
                <a:gd name="T44" fmla="*/ 20 w 88"/>
                <a:gd name="T45" fmla="*/ 58 h 82"/>
                <a:gd name="T46" fmla="*/ 6 w 88"/>
                <a:gd name="T47" fmla="*/ 64 h 82"/>
                <a:gd name="T48" fmla="*/ 2 w 88"/>
                <a:gd name="T49" fmla="*/ 68 h 82"/>
                <a:gd name="T50" fmla="*/ 0 w 88"/>
                <a:gd name="T51" fmla="*/ 72 h 82"/>
                <a:gd name="T52" fmla="*/ 0 w 88"/>
                <a:gd name="T53" fmla="*/ 76 h 82"/>
                <a:gd name="T54" fmla="*/ 6 w 88"/>
                <a:gd name="T55" fmla="*/ 80 h 82"/>
                <a:gd name="T56" fmla="*/ 6 w 88"/>
                <a:gd name="T57" fmla="*/ 80 h 82"/>
                <a:gd name="T58" fmla="*/ 10 w 88"/>
                <a:gd name="T59" fmla="*/ 82 h 82"/>
                <a:gd name="T60" fmla="*/ 10 w 88"/>
                <a:gd name="T61" fmla="*/ 82 h 82"/>
                <a:gd name="T62" fmla="*/ 18 w 88"/>
                <a:gd name="T63" fmla="*/ 80 h 82"/>
                <a:gd name="T64" fmla="*/ 28 w 88"/>
                <a:gd name="T65" fmla="*/ 74 h 82"/>
                <a:gd name="T66" fmla="*/ 28 w 88"/>
                <a:gd name="T67" fmla="*/ 74 h 82"/>
                <a:gd name="T68" fmla="*/ 40 w 88"/>
                <a:gd name="T69" fmla="*/ 72 h 82"/>
                <a:gd name="T70" fmla="*/ 44 w 88"/>
                <a:gd name="T71" fmla="*/ 70 h 82"/>
                <a:gd name="T72" fmla="*/ 50 w 88"/>
                <a:gd name="T73" fmla="*/ 66 h 82"/>
                <a:gd name="T74" fmla="*/ 50 w 88"/>
                <a:gd name="T75" fmla="*/ 66 h 82"/>
                <a:gd name="T76" fmla="*/ 66 w 88"/>
                <a:gd name="T77" fmla="*/ 56 h 82"/>
                <a:gd name="T78" fmla="*/ 66 w 88"/>
                <a:gd name="T79" fmla="*/ 56 h 82"/>
                <a:gd name="T80" fmla="*/ 70 w 88"/>
                <a:gd name="T81" fmla="*/ 54 h 82"/>
                <a:gd name="T82" fmla="*/ 72 w 88"/>
                <a:gd name="T83" fmla="*/ 50 h 82"/>
                <a:gd name="T84" fmla="*/ 72 w 88"/>
                <a:gd name="T85" fmla="*/ 48 h 82"/>
                <a:gd name="T86" fmla="*/ 70 w 88"/>
                <a:gd name="T87" fmla="*/ 44 h 82"/>
                <a:gd name="T88" fmla="*/ 70 w 88"/>
                <a:gd name="T89" fmla="*/ 44 h 82"/>
                <a:gd name="T90" fmla="*/ 68 w 88"/>
                <a:gd name="T91" fmla="*/ 38 h 82"/>
                <a:gd name="T92" fmla="*/ 68 w 88"/>
                <a:gd name="T93" fmla="*/ 36 h 82"/>
                <a:gd name="T94" fmla="*/ 70 w 88"/>
                <a:gd name="T95" fmla="*/ 32 h 82"/>
                <a:gd name="T96" fmla="*/ 72 w 88"/>
                <a:gd name="T97" fmla="*/ 30 h 82"/>
                <a:gd name="T98" fmla="*/ 88 w 88"/>
                <a:gd name="T99" fmla="*/ 22 h 82"/>
                <a:gd name="T100" fmla="*/ 88 w 88"/>
                <a:gd name="T101" fmla="*/ 22 h 82"/>
                <a:gd name="T102" fmla="*/ 84 w 88"/>
                <a:gd name="T103" fmla="*/ 18 h 82"/>
                <a:gd name="T104" fmla="*/ 78 w 88"/>
                <a:gd name="T105" fmla="*/ 10 h 82"/>
                <a:gd name="T106" fmla="*/ 72 w 88"/>
                <a:gd name="T107" fmla="*/ 4 h 82"/>
                <a:gd name="T108" fmla="*/ 68 w 88"/>
                <a:gd name="T109" fmla="*/ 2 h 82"/>
                <a:gd name="T110" fmla="*/ 66 w 88"/>
                <a:gd name="T111"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8" h="82">
                  <a:moveTo>
                    <a:pt x="66" y="0"/>
                  </a:moveTo>
                  <a:lnTo>
                    <a:pt x="66" y="0"/>
                  </a:lnTo>
                  <a:lnTo>
                    <a:pt x="60" y="2"/>
                  </a:lnTo>
                  <a:lnTo>
                    <a:pt x="52" y="8"/>
                  </a:lnTo>
                  <a:lnTo>
                    <a:pt x="52" y="8"/>
                  </a:lnTo>
                  <a:lnTo>
                    <a:pt x="46" y="16"/>
                  </a:lnTo>
                  <a:lnTo>
                    <a:pt x="42" y="18"/>
                  </a:lnTo>
                  <a:lnTo>
                    <a:pt x="38" y="22"/>
                  </a:lnTo>
                  <a:lnTo>
                    <a:pt x="38" y="22"/>
                  </a:lnTo>
                  <a:lnTo>
                    <a:pt x="32" y="24"/>
                  </a:lnTo>
                  <a:lnTo>
                    <a:pt x="26" y="24"/>
                  </a:lnTo>
                  <a:lnTo>
                    <a:pt x="20" y="26"/>
                  </a:lnTo>
                  <a:lnTo>
                    <a:pt x="16" y="30"/>
                  </a:lnTo>
                  <a:lnTo>
                    <a:pt x="16" y="30"/>
                  </a:lnTo>
                  <a:lnTo>
                    <a:pt x="16" y="36"/>
                  </a:lnTo>
                  <a:lnTo>
                    <a:pt x="20" y="38"/>
                  </a:lnTo>
                  <a:lnTo>
                    <a:pt x="30" y="42"/>
                  </a:lnTo>
                  <a:lnTo>
                    <a:pt x="36" y="42"/>
                  </a:lnTo>
                  <a:lnTo>
                    <a:pt x="38" y="44"/>
                  </a:lnTo>
                  <a:lnTo>
                    <a:pt x="36" y="48"/>
                  </a:lnTo>
                  <a:lnTo>
                    <a:pt x="30" y="52"/>
                  </a:lnTo>
                  <a:lnTo>
                    <a:pt x="30" y="52"/>
                  </a:lnTo>
                  <a:lnTo>
                    <a:pt x="20" y="58"/>
                  </a:lnTo>
                  <a:lnTo>
                    <a:pt x="6" y="64"/>
                  </a:lnTo>
                  <a:lnTo>
                    <a:pt x="2" y="68"/>
                  </a:lnTo>
                  <a:lnTo>
                    <a:pt x="0" y="72"/>
                  </a:lnTo>
                  <a:lnTo>
                    <a:pt x="0" y="76"/>
                  </a:lnTo>
                  <a:lnTo>
                    <a:pt x="6" y="80"/>
                  </a:lnTo>
                  <a:lnTo>
                    <a:pt x="6" y="80"/>
                  </a:lnTo>
                  <a:lnTo>
                    <a:pt x="10" y="82"/>
                  </a:lnTo>
                  <a:lnTo>
                    <a:pt x="10" y="82"/>
                  </a:lnTo>
                  <a:lnTo>
                    <a:pt x="18" y="80"/>
                  </a:lnTo>
                  <a:lnTo>
                    <a:pt x="28" y="74"/>
                  </a:lnTo>
                  <a:lnTo>
                    <a:pt x="28" y="74"/>
                  </a:lnTo>
                  <a:lnTo>
                    <a:pt x="40" y="72"/>
                  </a:lnTo>
                  <a:lnTo>
                    <a:pt x="44" y="70"/>
                  </a:lnTo>
                  <a:lnTo>
                    <a:pt x="50" y="66"/>
                  </a:lnTo>
                  <a:lnTo>
                    <a:pt x="50" y="66"/>
                  </a:lnTo>
                  <a:lnTo>
                    <a:pt x="66" y="56"/>
                  </a:lnTo>
                  <a:lnTo>
                    <a:pt x="66" y="56"/>
                  </a:lnTo>
                  <a:lnTo>
                    <a:pt x="70" y="54"/>
                  </a:lnTo>
                  <a:lnTo>
                    <a:pt x="72" y="50"/>
                  </a:lnTo>
                  <a:lnTo>
                    <a:pt x="72" y="48"/>
                  </a:lnTo>
                  <a:lnTo>
                    <a:pt x="70" y="44"/>
                  </a:lnTo>
                  <a:lnTo>
                    <a:pt x="70" y="44"/>
                  </a:lnTo>
                  <a:lnTo>
                    <a:pt x="68" y="38"/>
                  </a:lnTo>
                  <a:lnTo>
                    <a:pt x="68" y="36"/>
                  </a:lnTo>
                  <a:lnTo>
                    <a:pt x="70" y="32"/>
                  </a:lnTo>
                  <a:lnTo>
                    <a:pt x="72" y="30"/>
                  </a:lnTo>
                  <a:lnTo>
                    <a:pt x="88" y="22"/>
                  </a:lnTo>
                  <a:lnTo>
                    <a:pt x="88" y="22"/>
                  </a:lnTo>
                  <a:lnTo>
                    <a:pt x="84" y="18"/>
                  </a:lnTo>
                  <a:lnTo>
                    <a:pt x="78" y="10"/>
                  </a:lnTo>
                  <a:lnTo>
                    <a:pt x="72" y="4"/>
                  </a:lnTo>
                  <a:lnTo>
                    <a:pt x="68" y="2"/>
                  </a:lnTo>
                  <a:lnTo>
                    <a:pt x="66"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67" name="Freeform 52"/>
            <p:cNvSpPr>
              <a:spLocks/>
            </p:cNvSpPr>
            <p:nvPr/>
          </p:nvSpPr>
          <p:spPr bwMode="auto">
            <a:xfrm>
              <a:off x="758" y="1544"/>
              <a:ext cx="88" cy="82"/>
            </a:xfrm>
            <a:custGeom>
              <a:avLst/>
              <a:gdLst>
                <a:gd name="T0" fmla="*/ 66 w 88"/>
                <a:gd name="T1" fmla="*/ 0 h 82"/>
                <a:gd name="T2" fmla="*/ 66 w 88"/>
                <a:gd name="T3" fmla="*/ 0 h 82"/>
                <a:gd name="T4" fmla="*/ 60 w 88"/>
                <a:gd name="T5" fmla="*/ 2 h 82"/>
                <a:gd name="T6" fmla="*/ 52 w 88"/>
                <a:gd name="T7" fmla="*/ 8 h 82"/>
                <a:gd name="T8" fmla="*/ 52 w 88"/>
                <a:gd name="T9" fmla="*/ 8 h 82"/>
                <a:gd name="T10" fmla="*/ 46 w 88"/>
                <a:gd name="T11" fmla="*/ 16 h 82"/>
                <a:gd name="T12" fmla="*/ 42 w 88"/>
                <a:gd name="T13" fmla="*/ 18 h 82"/>
                <a:gd name="T14" fmla="*/ 38 w 88"/>
                <a:gd name="T15" fmla="*/ 22 h 82"/>
                <a:gd name="T16" fmla="*/ 38 w 88"/>
                <a:gd name="T17" fmla="*/ 22 h 82"/>
                <a:gd name="T18" fmla="*/ 32 w 88"/>
                <a:gd name="T19" fmla="*/ 24 h 82"/>
                <a:gd name="T20" fmla="*/ 26 w 88"/>
                <a:gd name="T21" fmla="*/ 24 h 82"/>
                <a:gd name="T22" fmla="*/ 20 w 88"/>
                <a:gd name="T23" fmla="*/ 26 h 82"/>
                <a:gd name="T24" fmla="*/ 16 w 88"/>
                <a:gd name="T25" fmla="*/ 30 h 82"/>
                <a:gd name="T26" fmla="*/ 16 w 88"/>
                <a:gd name="T27" fmla="*/ 30 h 82"/>
                <a:gd name="T28" fmla="*/ 16 w 88"/>
                <a:gd name="T29" fmla="*/ 36 h 82"/>
                <a:gd name="T30" fmla="*/ 20 w 88"/>
                <a:gd name="T31" fmla="*/ 38 h 82"/>
                <a:gd name="T32" fmla="*/ 30 w 88"/>
                <a:gd name="T33" fmla="*/ 42 h 82"/>
                <a:gd name="T34" fmla="*/ 36 w 88"/>
                <a:gd name="T35" fmla="*/ 42 h 82"/>
                <a:gd name="T36" fmla="*/ 38 w 88"/>
                <a:gd name="T37" fmla="*/ 44 h 82"/>
                <a:gd name="T38" fmla="*/ 36 w 88"/>
                <a:gd name="T39" fmla="*/ 48 h 82"/>
                <a:gd name="T40" fmla="*/ 30 w 88"/>
                <a:gd name="T41" fmla="*/ 52 h 82"/>
                <a:gd name="T42" fmla="*/ 30 w 88"/>
                <a:gd name="T43" fmla="*/ 52 h 82"/>
                <a:gd name="T44" fmla="*/ 20 w 88"/>
                <a:gd name="T45" fmla="*/ 58 h 82"/>
                <a:gd name="T46" fmla="*/ 6 w 88"/>
                <a:gd name="T47" fmla="*/ 64 h 82"/>
                <a:gd name="T48" fmla="*/ 2 w 88"/>
                <a:gd name="T49" fmla="*/ 68 h 82"/>
                <a:gd name="T50" fmla="*/ 0 w 88"/>
                <a:gd name="T51" fmla="*/ 72 h 82"/>
                <a:gd name="T52" fmla="*/ 0 w 88"/>
                <a:gd name="T53" fmla="*/ 76 h 82"/>
                <a:gd name="T54" fmla="*/ 6 w 88"/>
                <a:gd name="T55" fmla="*/ 80 h 82"/>
                <a:gd name="T56" fmla="*/ 6 w 88"/>
                <a:gd name="T57" fmla="*/ 80 h 82"/>
                <a:gd name="T58" fmla="*/ 10 w 88"/>
                <a:gd name="T59" fmla="*/ 82 h 82"/>
                <a:gd name="T60" fmla="*/ 10 w 88"/>
                <a:gd name="T61" fmla="*/ 82 h 82"/>
                <a:gd name="T62" fmla="*/ 18 w 88"/>
                <a:gd name="T63" fmla="*/ 80 h 82"/>
                <a:gd name="T64" fmla="*/ 28 w 88"/>
                <a:gd name="T65" fmla="*/ 74 h 82"/>
                <a:gd name="T66" fmla="*/ 28 w 88"/>
                <a:gd name="T67" fmla="*/ 74 h 82"/>
                <a:gd name="T68" fmla="*/ 40 w 88"/>
                <a:gd name="T69" fmla="*/ 72 h 82"/>
                <a:gd name="T70" fmla="*/ 44 w 88"/>
                <a:gd name="T71" fmla="*/ 70 h 82"/>
                <a:gd name="T72" fmla="*/ 50 w 88"/>
                <a:gd name="T73" fmla="*/ 66 h 82"/>
                <a:gd name="T74" fmla="*/ 50 w 88"/>
                <a:gd name="T75" fmla="*/ 66 h 82"/>
                <a:gd name="T76" fmla="*/ 66 w 88"/>
                <a:gd name="T77" fmla="*/ 56 h 82"/>
                <a:gd name="T78" fmla="*/ 66 w 88"/>
                <a:gd name="T79" fmla="*/ 56 h 82"/>
                <a:gd name="T80" fmla="*/ 70 w 88"/>
                <a:gd name="T81" fmla="*/ 54 h 82"/>
                <a:gd name="T82" fmla="*/ 72 w 88"/>
                <a:gd name="T83" fmla="*/ 50 h 82"/>
                <a:gd name="T84" fmla="*/ 72 w 88"/>
                <a:gd name="T85" fmla="*/ 48 h 82"/>
                <a:gd name="T86" fmla="*/ 70 w 88"/>
                <a:gd name="T87" fmla="*/ 44 h 82"/>
                <a:gd name="T88" fmla="*/ 70 w 88"/>
                <a:gd name="T89" fmla="*/ 44 h 82"/>
                <a:gd name="T90" fmla="*/ 68 w 88"/>
                <a:gd name="T91" fmla="*/ 38 h 82"/>
                <a:gd name="T92" fmla="*/ 68 w 88"/>
                <a:gd name="T93" fmla="*/ 36 h 82"/>
                <a:gd name="T94" fmla="*/ 70 w 88"/>
                <a:gd name="T95" fmla="*/ 32 h 82"/>
                <a:gd name="T96" fmla="*/ 72 w 88"/>
                <a:gd name="T97" fmla="*/ 30 h 82"/>
                <a:gd name="T98" fmla="*/ 88 w 88"/>
                <a:gd name="T99" fmla="*/ 22 h 82"/>
                <a:gd name="T100" fmla="*/ 88 w 88"/>
                <a:gd name="T101" fmla="*/ 22 h 82"/>
                <a:gd name="T102" fmla="*/ 84 w 88"/>
                <a:gd name="T103" fmla="*/ 18 h 82"/>
                <a:gd name="T104" fmla="*/ 78 w 88"/>
                <a:gd name="T105" fmla="*/ 10 h 82"/>
                <a:gd name="T106" fmla="*/ 72 w 88"/>
                <a:gd name="T107" fmla="*/ 4 h 82"/>
                <a:gd name="T108" fmla="*/ 68 w 88"/>
                <a:gd name="T109" fmla="*/ 2 h 82"/>
                <a:gd name="T110" fmla="*/ 66 w 88"/>
                <a:gd name="T111"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8" h="82">
                  <a:moveTo>
                    <a:pt x="66" y="0"/>
                  </a:moveTo>
                  <a:lnTo>
                    <a:pt x="66" y="0"/>
                  </a:lnTo>
                  <a:lnTo>
                    <a:pt x="60" y="2"/>
                  </a:lnTo>
                  <a:lnTo>
                    <a:pt x="52" y="8"/>
                  </a:lnTo>
                  <a:lnTo>
                    <a:pt x="52" y="8"/>
                  </a:lnTo>
                  <a:lnTo>
                    <a:pt x="46" y="16"/>
                  </a:lnTo>
                  <a:lnTo>
                    <a:pt x="42" y="18"/>
                  </a:lnTo>
                  <a:lnTo>
                    <a:pt x="38" y="22"/>
                  </a:lnTo>
                  <a:lnTo>
                    <a:pt x="38" y="22"/>
                  </a:lnTo>
                  <a:lnTo>
                    <a:pt x="32" y="24"/>
                  </a:lnTo>
                  <a:lnTo>
                    <a:pt x="26" y="24"/>
                  </a:lnTo>
                  <a:lnTo>
                    <a:pt x="20" y="26"/>
                  </a:lnTo>
                  <a:lnTo>
                    <a:pt x="16" y="30"/>
                  </a:lnTo>
                  <a:lnTo>
                    <a:pt x="16" y="30"/>
                  </a:lnTo>
                  <a:lnTo>
                    <a:pt x="16" y="36"/>
                  </a:lnTo>
                  <a:lnTo>
                    <a:pt x="20" y="38"/>
                  </a:lnTo>
                  <a:lnTo>
                    <a:pt x="30" y="42"/>
                  </a:lnTo>
                  <a:lnTo>
                    <a:pt x="36" y="42"/>
                  </a:lnTo>
                  <a:lnTo>
                    <a:pt x="38" y="44"/>
                  </a:lnTo>
                  <a:lnTo>
                    <a:pt x="36" y="48"/>
                  </a:lnTo>
                  <a:lnTo>
                    <a:pt x="30" y="52"/>
                  </a:lnTo>
                  <a:lnTo>
                    <a:pt x="30" y="52"/>
                  </a:lnTo>
                  <a:lnTo>
                    <a:pt x="20" y="58"/>
                  </a:lnTo>
                  <a:lnTo>
                    <a:pt x="6" y="64"/>
                  </a:lnTo>
                  <a:lnTo>
                    <a:pt x="2" y="68"/>
                  </a:lnTo>
                  <a:lnTo>
                    <a:pt x="0" y="72"/>
                  </a:lnTo>
                  <a:lnTo>
                    <a:pt x="0" y="76"/>
                  </a:lnTo>
                  <a:lnTo>
                    <a:pt x="6" y="80"/>
                  </a:lnTo>
                  <a:lnTo>
                    <a:pt x="6" y="80"/>
                  </a:lnTo>
                  <a:lnTo>
                    <a:pt x="10" y="82"/>
                  </a:lnTo>
                  <a:lnTo>
                    <a:pt x="10" y="82"/>
                  </a:lnTo>
                  <a:lnTo>
                    <a:pt x="18" y="80"/>
                  </a:lnTo>
                  <a:lnTo>
                    <a:pt x="28" y="74"/>
                  </a:lnTo>
                  <a:lnTo>
                    <a:pt x="28" y="74"/>
                  </a:lnTo>
                  <a:lnTo>
                    <a:pt x="40" y="72"/>
                  </a:lnTo>
                  <a:lnTo>
                    <a:pt x="44" y="70"/>
                  </a:lnTo>
                  <a:lnTo>
                    <a:pt x="50" y="66"/>
                  </a:lnTo>
                  <a:lnTo>
                    <a:pt x="50" y="66"/>
                  </a:lnTo>
                  <a:lnTo>
                    <a:pt x="66" y="56"/>
                  </a:lnTo>
                  <a:lnTo>
                    <a:pt x="66" y="56"/>
                  </a:lnTo>
                  <a:lnTo>
                    <a:pt x="70" y="54"/>
                  </a:lnTo>
                  <a:lnTo>
                    <a:pt x="72" y="50"/>
                  </a:lnTo>
                  <a:lnTo>
                    <a:pt x="72" y="48"/>
                  </a:lnTo>
                  <a:lnTo>
                    <a:pt x="70" y="44"/>
                  </a:lnTo>
                  <a:lnTo>
                    <a:pt x="70" y="44"/>
                  </a:lnTo>
                  <a:lnTo>
                    <a:pt x="68" y="38"/>
                  </a:lnTo>
                  <a:lnTo>
                    <a:pt x="68" y="36"/>
                  </a:lnTo>
                  <a:lnTo>
                    <a:pt x="70" y="32"/>
                  </a:lnTo>
                  <a:lnTo>
                    <a:pt x="72" y="30"/>
                  </a:lnTo>
                  <a:lnTo>
                    <a:pt x="88" y="22"/>
                  </a:lnTo>
                  <a:lnTo>
                    <a:pt x="88" y="22"/>
                  </a:lnTo>
                  <a:lnTo>
                    <a:pt x="84" y="18"/>
                  </a:lnTo>
                  <a:lnTo>
                    <a:pt x="78" y="10"/>
                  </a:lnTo>
                  <a:lnTo>
                    <a:pt x="72" y="4"/>
                  </a:lnTo>
                  <a:lnTo>
                    <a:pt x="68" y="2"/>
                  </a:lnTo>
                  <a:lnTo>
                    <a:pt x="6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68" name="Freeform 53"/>
            <p:cNvSpPr>
              <a:spLocks/>
            </p:cNvSpPr>
            <p:nvPr/>
          </p:nvSpPr>
          <p:spPr bwMode="auto">
            <a:xfrm>
              <a:off x="3250" y="1274"/>
              <a:ext cx="60" cy="20"/>
            </a:xfrm>
            <a:custGeom>
              <a:avLst/>
              <a:gdLst>
                <a:gd name="T0" fmla="*/ 44 w 60"/>
                <a:gd name="T1" fmla="*/ 0 h 20"/>
                <a:gd name="T2" fmla="*/ 44 w 60"/>
                <a:gd name="T3" fmla="*/ 0 h 20"/>
                <a:gd name="T4" fmla="*/ 34 w 60"/>
                <a:gd name="T5" fmla="*/ 0 h 20"/>
                <a:gd name="T6" fmla="*/ 26 w 60"/>
                <a:gd name="T7" fmla="*/ 2 h 20"/>
                <a:gd name="T8" fmla="*/ 12 w 60"/>
                <a:gd name="T9" fmla="*/ 6 h 20"/>
                <a:gd name="T10" fmla="*/ 12 w 60"/>
                <a:gd name="T11" fmla="*/ 6 h 20"/>
                <a:gd name="T12" fmla="*/ 4 w 60"/>
                <a:gd name="T13" fmla="*/ 8 h 20"/>
                <a:gd name="T14" fmla="*/ 0 w 60"/>
                <a:gd name="T15" fmla="*/ 10 h 20"/>
                <a:gd name="T16" fmla="*/ 0 w 60"/>
                <a:gd name="T17" fmla="*/ 14 h 20"/>
                <a:gd name="T18" fmla="*/ 0 w 60"/>
                <a:gd name="T19" fmla="*/ 14 h 20"/>
                <a:gd name="T20" fmla="*/ 2 w 60"/>
                <a:gd name="T21" fmla="*/ 18 h 20"/>
                <a:gd name="T22" fmla="*/ 4 w 60"/>
                <a:gd name="T23" fmla="*/ 20 h 20"/>
                <a:gd name="T24" fmla="*/ 10 w 60"/>
                <a:gd name="T25" fmla="*/ 20 h 20"/>
                <a:gd name="T26" fmla="*/ 10 w 60"/>
                <a:gd name="T27" fmla="*/ 20 h 20"/>
                <a:gd name="T28" fmla="*/ 24 w 60"/>
                <a:gd name="T29" fmla="*/ 20 h 20"/>
                <a:gd name="T30" fmla="*/ 24 w 60"/>
                <a:gd name="T31" fmla="*/ 20 h 20"/>
                <a:gd name="T32" fmla="*/ 34 w 60"/>
                <a:gd name="T33" fmla="*/ 18 h 20"/>
                <a:gd name="T34" fmla="*/ 34 w 60"/>
                <a:gd name="T35" fmla="*/ 18 h 20"/>
                <a:gd name="T36" fmla="*/ 36 w 60"/>
                <a:gd name="T37" fmla="*/ 18 h 20"/>
                <a:gd name="T38" fmla="*/ 36 w 60"/>
                <a:gd name="T39" fmla="*/ 18 h 20"/>
                <a:gd name="T40" fmla="*/ 52 w 60"/>
                <a:gd name="T41" fmla="*/ 20 h 20"/>
                <a:gd name="T42" fmla="*/ 52 w 60"/>
                <a:gd name="T43" fmla="*/ 20 h 20"/>
                <a:gd name="T44" fmla="*/ 54 w 60"/>
                <a:gd name="T45" fmla="*/ 20 h 20"/>
                <a:gd name="T46" fmla="*/ 58 w 60"/>
                <a:gd name="T47" fmla="*/ 18 h 20"/>
                <a:gd name="T48" fmla="*/ 60 w 60"/>
                <a:gd name="T49" fmla="*/ 16 h 20"/>
                <a:gd name="T50" fmla="*/ 60 w 60"/>
                <a:gd name="T51" fmla="*/ 12 h 20"/>
                <a:gd name="T52" fmla="*/ 60 w 60"/>
                <a:gd name="T53" fmla="*/ 12 h 20"/>
                <a:gd name="T54" fmla="*/ 58 w 60"/>
                <a:gd name="T55" fmla="*/ 6 h 20"/>
                <a:gd name="T56" fmla="*/ 56 w 60"/>
                <a:gd name="T57" fmla="*/ 2 h 20"/>
                <a:gd name="T58" fmla="*/ 50 w 60"/>
                <a:gd name="T59" fmla="*/ 0 h 20"/>
                <a:gd name="T60" fmla="*/ 44 w 60"/>
                <a:gd name="T61"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60" h="20">
                  <a:moveTo>
                    <a:pt x="44" y="0"/>
                  </a:moveTo>
                  <a:lnTo>
                    <a:pt x="44" y="0"/>
                  </a:lnTo>
                  <a:lnTo>
                    <a:pt x="34" y="0"/>
                  </a:lnTo>
                  <a:lnTo>
                    <a:pt x="26" y="2"/>
                  </a:lnTo>
                  <a:lnTo>
                    <a:pt x="12" y="6"/>
                  </a:lnTo>
                  <a:lnTo>
                    <a:pt x="12" y="6"/>
                  </a:lnTo>
                  <a:lnTo>
                    <a:pt x="4" y="8"/>
                  </a:lnTo>
                  <a:lnTo>
                    <a:pt x="0" y="10"/>
                  </a:lnTo>
                  <a:lnTo>
                    <a:pt x="0" y="14"/>
                  </a:lnTo>
                  <a:lnTo>
                    <a:pt x="0" y="14"/>
                  </a:lnTo>
                  <a:lnTo>
                    <a:pt x="2" y="18"/>
                  </a:lnTo>
                  <a:lnTo>
                    <a:pt x="4" y="20"/>
                  </a:lnTo>
                  <a:lnTo>
                    <a:pt x="10" y="20"/>
                  </a:lnTo>
                  <a:lnTo>
                    <a:pt x="10" y="20"/>
                  </a:lnTo>
                  <a:lnTo>
                    <a:pt x="24" y="20"/>
                  </a:lnTo>
                  <a:lnTo>
                    <a:pt x="24" y="20"/>
                  </a:lnTo>
                  <a:lnTo>
                    <a:pt x="34" y="18"/>
                  </a:lnTo>
                  <a:lnTo>
                    <a:pt x="34" y="18"/>
                  </a:lnTo>
                  <a:lnTo>
                    <a:pt x="36" y="18"/>
                  </a:lnTo>
                  <a:lnTo>
                    <a:pt x="36" y="18"/>
                  </a:lnTo>
                  <a:lnTo>
                    <a:pt x="52" y="20"/>
                  </a:lnTo>
                  <a:lnTo>
                    <a:pt x="52" y="20"/>
                  </a:lnTo>
                  <a:lnTo>
                    <a:pt x="54" y="20"/>
                  </a:lnTo>
                  <a:lnTo>
                    <a:pt x="58" y="18"/>
                  </a:lnTo>
                  <a:lnTo>
                    <a:pt x="60" y="16"/>
                  </a:lnTo>
                  <a:lnTo>
                    <a:pt x="60" y="12"/>
                  </a:lnTo>
                  <a:lnTo>
                    <a:pt x="60" y="12"/>
                  </a:lnTo>
                  <a:lnTo>
                    <a:pt x="58" y="6"/>
                  </a:lnTo>
                  <a:lnTo>
                    <a:pt x="56" y="2"/>
                  </a:lnTo>
                  <a:lnTo>
                    <a:pt x="50" y="0"/>
                  </a:lnTo>
                  <a:lnTo>
                    <a:pt x="44"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69" name="Freeform 54"/>
            <p:cNvSpPr>
              <a:spLocks/>
            </p:cNvSpPr>
            <p:nvPr/>
          </p:nvSpPr>
          <p:spPr bwMode="auto">
            <a:xfrm>
              <a:off x="3250" y="1274"/>
              <a:ext cx="60" cy="20"/>
            </a:xfrm>
            <a:custGeom>
              <a:avLst/>
              <a:gdLst>
                <a:gd name="T0" fmla="*/ 44 w 60"/>
                <a:gd name="T1" fmla="*/ 0 h 20"/>
                <a:gd name="T2" fmla="*/ 44 w 60"/>
                <a:gd name="T3" fmla="*/ 0 h 20"/>
                <a:gd name="T4" fmla="*/ 34 w 60"/>
                <a:gd name="T5" fmla="*/ 0 h 20"/>
                <a:gd name="T6" fmla="*/ 26 w 60"/>
                <a:gd name="T7" fmla="*/ 2 h 20"/>
                <a:gd name="T8" fmla="*/ 12 w 60"/>
                <a:gd name="T9" fmla="*/ 6 h 20"/>
                <a:gd name="T10" fmla="*/ 12 w 60"/>
                <a:gd name="T11" fmla="*/ 6 h 20"/>
                <a:gd name="T12" fmla="*/ 4 w 60"/>
                <a:gd name="T13" fmla="*/ 8 h 20"/>
                <a:gd name="T14" fmla="*/ 0 w 60"/>
                <a:gd name="T15" fmla="*/ 10 h 20"/>
                <a:gd name="T16" fmla="*/ 0 w 60"/>
                <a:gd name="T17" fmla="*/ 14 h 20"/>
                <a:gd name="T18" fmla="*/ 0 w 60"/>
                <a:gd name="T19" fmla="*/ 14 h 20"/>
                <a:gd name="T20" fmla="*/ 2 w 60"/>
                <a:gd name="T21" fmla="*/ 18 h 20"/>
                <a:gd name="T22" fmla="*/ 4 w 60"/>
                <a:gd name="T23" fmla="*/ 20 h 20"/>
                <a:gd name="T24" fmla="*/ 10 w 60"/>
                <a:gd name="T25" fmla="*/ 20 h 20"/>
                <a:gd name="T26" fmla="*/ 10 w 60"/>
                <a:gd name="T27" fmla="*/ 20 h 20"/>
                <a:gd name="T28" fmla="*/ 24 w 60"/>
                <a:gd name="T29" fmla="*/ 20 h 20"/>
                <a:gd name="T30" fmla="*/ 24 w 60"/>
                <a:gd name="T31" fmla="*/ 20 h 20"/>
                <a:gd name="T32" fmla="*/ 34 w 60"/>
                <a:gd name="T33" fmla="*/ 18 h 20"/>
                <a:gd name="T34" fmla="*/ 34 w 60"/>
                <a:gd name="T35" fmla="*/ 18 h 20"/>
                <a:gd name="T36" fmla="*/ 36 w 60"/>
                <a:gd name="T37" fmla="*/ 18 h 20"/>
                <a:gd name="T38" fmla="*/ 36 w 60"/>
                <a:gd name="T39" fmla="*/ 18 h 20"/>
                <a:gd name="T40" fmla="*/ 52 w 60"/>
                <a:gd name="T41" fmla="*/ 20 h 20"/>
                <a:gd name="T42" fmla="*/ 52 w 60"/>
                <a:gd name="T43" fmla="*/ 20 h 20"/>
                <a:gd name="T44" fmla="*/ 54 w 60"/>
                <a:gd name="T45" fmla="*/ 20 h 20"/>
                <a:gd name="T46" fmla="*/ 58 w 60"/>
                <a:gd name="T47" fmla="*/ 18 h 20"/>
                <a:gd name="T48" fmla="*/ 60 w 60"/>
                <a:gd name="T49" fmla="*/ 16 h 20"/>
                <a:gd name="T50" fmla="*/ 60 w 60"/>
                <a:gd name="T51" fmla="*/ 12 h 20"/>
                <a:gd name="T52" fmla="*/ 60 w 60"/>
                <a:gd name="T53" fmla="*/ 12 h 20"/>
                <a:gd name="T54" fmla="*/ 58 w 60"/>
                <a:gd name="T55" fmla="*/ 6 h 20"/>
                <a:gd name="T56" fmla="*/ 56 w 60"/>
                <a:gd name="T57" fmla="*/ 2 h 20"/>
                <a:gd name="T58" fmla="*/ 50 w 60"/>
                <a:gd name="T59" fmla="*/ 0 h 20"/>
                <a:gd name="T60" fmla="*/ 44 w 60"/>
                <a:gd name="T61"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60" h="20">
                  <a:moveTo>
                    <a:pt x="44" y="0"/>
                  </a:moveTo>
                  <a:lnTo>
                    <a:pt x="44" y="0"/>
                  </a:lnTo>
                  <a:lnTo>
                    <a:pt x="34" y="0"/>
                  </a:lnTo>
                  <a:lnTo>
                    <a:pt x="26" y="2"/>
                  </a:lnTo>
                  <a:lnTo>
                    <a:pt x="12" y="6"/>
                  </a:lnTo>
                  <a:lnTo>
                    <a:pt x="12" y="6"/>
                  </a:lnTo>
                  <a:lnTo>
                    <a:pt x="4" y="8"/>
                  </a:lnTo>
                  <a:lnTo>
                    <a:pt x="0" y="10"/>
                  </a:lnTo>
                  <a:lnTo>
                    <a:pt x="0" y="14"/>
                  </a:lnTo>
                  <a:lnTo>
                    <a:pt x="0" y="14"/>
                  </a:lnTo>
                  <a:lnTo>
                    <a:pt x="2" y="18"/>
                  </a:lnTo>
                  <a:lnTo>
                    <a:pt x="4" y="20"/>
                  </a:lnTo>
                  <a:lnTo>
                    <a:pt x="10" y="20"/>
                  </a:lnTo>
                  <a:lnTo>
                    <a:pt x="10" y="20"/>
                  </a:lnTo>
                  <a:lnTo>
                    <a:pt x="24" y="20"/>
                  </a:lnTo>
                  <a:lnTo>
                    <a:pt x="24" y="20"/>
                  </a:lnTo>
                  <a:lnTo>
                    <a:pt x="34" y="18"/>
                  </a:lnTo>
                  <a:lnTo>
                    <a:pt x="34" y="18"/>
                  </a:lnTo>
                  <a:lnTo>
                    <a:pt x="36" y="18"/>
                  </a:lnTo>
                  <a:lnTo>
                    <a:pt x="36" y="18"/>
                  </a:lnTo>
                  <a:lnTo>
                    <a:pt x="52" y="20"/>
                  </a:lnTo>
                  <a:lnTo>
                    <a:pt x="52" y="20"/>
                  </a:lnTo>
                  <a:lnTo>
                    <a:pt x="54" y="20"/>
                  </a:lnTo>
                  <a:lnTo>
                    <a:pt x="58" y="18"/>
                  </a:lnTo>
                  <a:lnTo>
                    <a:pt x="60" y="16"/>
                  </a:lnTo>
                  <a:lnTo>
                    <a:pt x="60" y="12"/>
                  </a:lnTo>
                  <a:lnTo>
                    <a:pt x="60" y="12"/>
                  </a:lnTo>
                  <a:lnTo>
                    <a:pt x="58" y="6"/>
                  </a:lnTo>
                  <a:lnTo>
                    <a:pt x="56" y="2"/>
                  </a:lnTo>
                  <a:lnTo>
                    <a:pt x="50" y="0"/>
                  </a:lnTo>
                  <a:lnTo>
                    <a:pt x="4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70" name="Freeform 55"/>
            <p:cNvSpPr>
              <a:spLocks/>
            </p:cNvSpPr>
            <p:nvPr/>
          </p:nvSpPr>
          <p:spPr bwMode="auto">
            <a:xfrm>
              <a:off x="3378" y="1446"/>
              <a:ext cx="22" cy="18"/>
            </a:xfrm>
            <a:custGeom>
              <a:avLst/>
              <a:gdLst>
                <a:gd name="T0" fmla="*/ 8 w 22"/>
                <a:gd name="T1" fmla="*/ 0 h 18"/>
                <a:gd name="T2" fmla="*/ 8 w 22"/>
                <a:gd name="T3" fmla="*/ 0 h 18"/>
                <a:gd name="T4" fmla="*/ 4 w 22"/>
                <a:gd name="T5" fmla="*/ 2 h 18"/>
                <a:gd name="T6" fmla="*/ 0 w 22"/>
                <a:gd name="T7" fmla="*/ 4 h 18"/>
                <a:gd name="T8" fmla="*/ 0 w 22"/>
                <a:gd name="T9" fmla="*/ 8 h 18"/>
                <a:gd name="T10" fmla="*/ 2 w 22"/>
                <a:gd name="T11" fmla="*/ 12 h 18"/>
                <a:gd name="T12" fmla="*/ 2 w 22"/>
                <a:gd name="T13" fmla="*/ 12 h 18"/>
                <a:gd name="T14" fmla="*/ 6 w 22"/>
                <a:gd name="T15" fmla="*/ 16 h 18"/>
                <a:gd name="T16" fmla="*/ 10 w 22"/>
                <a:gd name="T17" fmla="*/ 18 h 18"/>
                <a:gd name="T18" fmla="*/ 10 w 22"/>
                <a:gd name="T19" fmla="*/ 18 h 18"/>
                <a:gd name="T20" fmla="*/ 18 w 22"/>
                <a:gd name="T21" fmla="*/ 16 h 18"/>
                <a:gd name="T22" fmla="*/ 20 w 22"/>
                <a:gd name="T23" fmla="*/ 12 h 18"/>
                <a:gd name="T24" fmla="*/ 22 w 22"/>
                <a:gd name="T25" fmla="*/ 10 h 18"/>
                <a:gd name="T26" fmla="*/ 20 w 22"/>
                <a:gd name="T27" fmla="*/ 6 h 18"/>
                <a:gd name="T28" fmla="*/ 18 w 22"/>
                <a:gd name="T29" fmla="*/ 4 h 18"/>
                <a:gd name="T30" fmla="*/ 14 w 22"/>
                <a:gd name="T31" fmla="*/ 2 h 18"/>
                <a:gd name="T32" fmla="*/ 14 w 22"/>
                <a:gd name="T33" fmla="*/ 2 h 18"/>
                <a:gd name="T34" fmla="*/ 8 w 22"/>
                <a:gd name="T35"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2" h="18">
                  <a:moveTo>
                    <a:pt x="8" y="0"/>
                  </a:moveTo>
                  <a:lnTo>
                    <a:pt x="8" y="0"/>
                  </a:lnTo>
                  <a:lnTo>
                    <a:pt x="4" y="2"/>
                  </a:lnTo>
                  <a:lnTo>
                    <a:pt x="0" y="4"/>
                  </a:lnTo>
                  <a:lnTo>
                    <a:pt x="0" y="8"/>
                  </a:lnTo>
                  <a:lnTo>
                    <a:pt x="2" y="12"/>
                  </a:lnTo>
                  <a:lnTo>
                    <a:pt x="2" y="12"/>
                  </a:lnTo>
                  <a:lnTo>
                    <a:pt x="6" y="16"/>
                  </a:lnTo>
                  <a:lnTo>
                    <a:pt x="10" y="18"/>
                  </a:lnTo>
                  <a:lnTo>
                    <a:pt x="10" y="18"/>
                  </a:lnTo>
                  <a:lnTo>
                    <a:pt x="18" y="16"/>
                  </a:lnTo>
                  <a:lnTo>
                    <a:pt x="20" y="12"/>
                  </a:lnTo>
                  <a:lnTo>
                    <a:pt x="22" y="10"/>
                  </a:lnTo>
                  <a:lnTo>
                    <a:pt x="20" y="6"/>
                  </a:lnTo>
                  <a:lnTo>
                    <a:pt x="18" y="4"/>
                  </a:lnTo>
                  <a:lnTo>
                    <a:pt x="14" y="2"/>
                  </a:lnTo>
                  <a:lnTo>
                    <a:pt x="14" y="2"/>
                  </a:lnTo>
                  <a:lnTo>
                    <a:pt x="8"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71" name="Freeform 56"/>
            <p:cNvSpPr>
              <a:spLocks/>
            </p:cNvSpPr>
            <p:nvPr/>
          </p:nvSpPr>
          <p:spPr bwMode="auto">
            <a:xfrm>
              <a:off x="3378" y="1446"/>
              <a:ext cx="22" cy="18"/>
            </a:xfrm>
            <a:custGeom>
              <a:avLst/>
              <a:gdLst>
                <a:gd name="T0" fmla="*/ 8 w 22"/>
                <a:gd name="T1" fmla="*/ 0 h 18"/>
                <a:gd name="T2" fmla="*/ 8 w 22"/>
                <a:gd name="T3" fmla="*/ 0 h 18"/>
                <a:gd name="T4" fmla="*/ 4 w 22"/>
                <a:gd name="T5" fmla="*/ 2 h 18"/>
                <a:gd name="T6" fmla="*/ 0 w 22"/>
                <a:gd name="T7" fmla="*/ 4 h 18"/>
                <a:gd name="T8" fmla="*/ 0 w 22"/>
                <a:gd name="T9" fmla="*/ 8 h 18"/>
                <a:gd name="T10" fmla="*/ 2 w 22"/>
                <a:gd name="T11" fmla="*/ 12 h 18"/>
                <a:gd name="T12" fmla="*/ 2 w 22"/>
                <a:gd name="T13" fmla="*/ 12 h 18"/>
                <a:gd name="T14" fmla="*/ 6 w 22"/>
                <a:gd name="T15" fmla="*/ 16 h 18"/>
                <a:gd name="T16" fmla="*/ 10 w 22"/>
                <a:gd name="T17" fmla="*/ 18 h 18"/>
                <a:gd name="T18" fmla="*/ 10 w 22"/>
                <a:gd name="T19" fmla="*/ 18 h 18"/>
                <a:gd name="T20" fmla="*/ 18 w 22"/>
                <a:gd name="T21" fmla="*/ 16 h 18"/>
                <a:gd name="T22" fmla="*/ 20 w 22"/>
                <a:gd name="T23" fmla="*/ 12 h 18"/>
                <a:gd name="T24" fmla="*/ 22 w 22"/>
                <a:gd name="T25" fmla="*/ 10 h 18"/>
                <a:gd name="T26" fmla="*/ 20 w 22"/>
                <a:gd name="T27" fmla="*/ 6 h 18"/>
                <a:gd name="T28" fmla="*/ 18 w 22"/>
                <a:gd name="T29" fmla="*/ 4 h 18"/>
                <a:gd name="T30" fmla="*/ 14 w 22"/>
                <a:gd name="T31" fmla="*/ 2 h 18"/>
                <a:gd name="T32" fmla="*/ 14 w 22"/>
                <a:gd name="T33" fmla="*/ 2 h 18"/>
                <a:gd name="T34" fmla="*/ 8 w 22"/>
                <a:gd name="T35"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2" h="18">
                  <a:moveTo>
                    <a:pt x="8" y="0"/>
                  </a:moveTo>
                  <a:lnTo>
                    <a:pt x="8" y="0"/>
                  </a:lnTo>
                  <a:lnTo>
                    <a:pt x="4" y="2"/>
                  </a:lnTo>
                  <a:lnTo>
                    <a:pt x="0" y="4"/>
                  </a:lnTo>
                  <a:lnTo>
                    <a:pt x="0" y="8"/>
                  </a:lnTo>
                  <a:lnTo>
                    <a:pt x="2" y="12"/>
                  </a:lnTo>
                  <a:lnTo>
                    <a:pt x="2" y="12"/>
                  </a:lnTo>
                  <a:lnTo>
                    <a:pt x="6" y="16"/>
                  </a:lnTo>
                  <a:lnTo>
                    <a:pt x="10" y="18"/>
                  </a:lnTo>
                  <a:lnTo>
                    <a:pt x="10" y="18"/>
                  </a:lnTo>
                  <a:lnTo>
                    <a:pt x="18" y="16"/>
                  </a:lnTo>
                  <a:lnTo>
                    <a:pt x="20" y="12"/>
                  </a:lnTo>
                  <a:lnTo>
                    <a:pt x="22" y="10"/>
                  </a:lnTo>
                  <a:lnTo>
                    <a:pt x="20" y="6"/>
                  </a:lnTo>
                  <a:lnTo>
                    <a:pt x="18" y="4"/>
                  </a:lnTo>
                  <a:lnTo>
                    <a:pt x="14" y="2"/>
                  </a:lnTo>
                  <a:lnTo>
                    <a:pt x="14" y="2"/>
                  </a:lnTo>
                  <a:lnTo>
                    <a:pt x="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72" name="Freeform 57"/>
            <p:cNvSpPr>
              <a:spLocks/>
            </p:cNvSpPr>
            <p:nvPr/>
          </p:nvSpPr>
          <p:spPr bwMode="auto">
            <a:xfrm>
              <a:off x="3122" y="1306"/>
              <a:ext cx="22" cy="10"/>
            </a:xfrm>
            <a:custGeom>
              <a:avLst/>
              <a:gdLst>
                <a:gd name="T0" fmla="*/ 12 w 22"/>
                <a:gd name="T1" fmla="*/ 0 h 10"/>
                <a:gd name="T2" fmla="*/ 12 w 22"/>
                <a:gd name="T3" fmla="*/ 0 h 10"/>
                <a:gd name="T4" fmla="*/ 0 w 22"/>
                <a:gd name="T5" fmla="*/ 0 h 10"/>
                <a:gd name="T6" fmla="*/ 0 w 22"/>
                <a:gd name="T7" fmla="*/ 0 h 10"/>
                <a:gd name="T8" fmla="*/ 0 w 22"/>
                <a:gd name="T9" fmla="*/ 0 h 10"/>
                <a:gd name="T10" fmla="*/ 6 w 22"/>
                <a:gd name="T11" fmla="*/ 6 h 10"/>
                <a:gd name="T12" fmla="*/ 6 w 22"/>
                <a:gd name="T13" fmla="*/ 6 h 10"/>
                <a:gd name="T14" fmla="*/ 10 w 22"/>
                <a:gd name="T15" fmla="*/ 8 h 10"/>
                <a:gd name="T16" fmla="*/ 16 w 22"/>
                <a:gd name="T17" fmla="*/ 10 h 10"/>
                <a:gd name="T18" fmla="*/ 16 w 22"/>
                <a:gd name="T19" fmla="*/ 10 h 10"/>
                <a:gd name="T20" fmla="*/ 18 w 22"/>
                <a:gd name="T21" fmla="*/ 10 h 10"/>
                <a:gd name="T22" fmla="*/ 22 w 22"/>
                <a:gd name="T23" fmla="*/ 8 h 10"/>
                <a:gd name="T24" fmla="*/ 22 w 22"/>
                <a:gd name="T25" fmla="*/ 8 h 10"/>
                <a:gd name="T26" fmla="*/ 22 w 22"/>
                <a:gd name="T27" fmla="*/ 4 h 10"/>
                <a:gd name="T28" fmla="*/ 22 w 22"/>
                <a:gd name="T29" fmla="*/ 2 h 10"/>
                <a:gd name="T30" fmla="*/ 18 w 22"/>
                <a:gd name="T31" fmla="*/ 0 h 10"/>
                <a:gd name="T32" fmla="*/ 12 w 22"/>
                <a:gd name="T3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 h="10">
                  <a:moveTo>
                    <a:pt x="12" y="0"/>
                  </a:moveTo>
                  <a:lnTo>
                    <a:pt x="12" y="0"/>
                  </a:lnTo>
                  <a:lnTo>
                    <a:pt x="0" y="0"/>
                  </a:lnTo>
                  <a:lnTo>
                    <a:pt x="0" y="0"/>
                  </a:lnTo>
                  <a:lnTo>
                    <a:pt x="0" y="0"/>
                  </a:lnTo>
                  <a:lnTo>
                    <a:pt x="6" y="6"/>
                  </a:lnTo>
                  <a:lnTo>
                    <a:pt x="6" y="6"/>
                  </a:lnTo>
                  <a:lnTo>
                    <a:pt x="10" y="8"/>
                  </a:lnTo>
                  <a:lnTo>
                    <a:pt x="16" y="10"/>
                  </a:lnTo>
                  <a:lnTo>
                    <a:pt x="16" y="10"/>
                  </a:lnTo>
                  <a:lnTo>
                    <a:pt x="18" y="10"/>
                  </a:lnTo>
                  <a:lnTo>
                    <a:pt x="22" y="8"/>
                  </a:lnTo>
                  <a:lnTo>
                    <a:pt x="22" y="8"/>
                  </a:lnTo>
                  <a:lnTo>
                    <a:pt x="22" y="4"/>
                  </a:lnTo>
                  <a:lnTo>
                    <a:pt x="22" y="2"/>
                  </a:lnTo>
                  <a:lnTo>
                    <a:pt x="18" y="0"/>
                  </a:lnTo>
                  <a:lnTo>
                    <a:pt x="12"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73" name="Freeform 58"/>
            <p:cNvSpPr>
              <a:spLocks/>
            </p:cNvSpPr>
            <p:nvPr/>
          </p:nvSpPr>
          <p:spPr bwMode="auto">
            <a:xfrm>
              <a:off x="3122" y="1306"/>
              <a:ext cx="22" cy="10"/>
            </a:xfrm>
            <a:custGeom>
              <a:avLst/>
              <a:gdLst>
                <a:gd name="T0" fmla="*/ 12 w 22"/>
                <a:gd name="T1" fmla="*/ 0 h 10"/>
                <a:gd name="T2" fmla="*/ 12 w 22"/>
                <a:gd name="T3" fmla="*/ 0 h 10"/>
                <a:gd name="T4" fmla="*/ 0 w 22"/>
                <a:gd name="T5" fmla="*/ 0 h 10"/>
                <a:gd name="T6" fmla="*/ 0 w 22"/>
                <a:gd name="T7" fmla="*/ 0 h 10"/>
                <a:gd name="T8" fmla="*/ 0 w 22"/>
                <a:gd name="T9" fmla="*/ 0 h 10"/>
                <a:gd name="T10" fmla="*/ 6 w 22"/>
                <a:gd name="T11" fmla="*/ 6 h 10"/>
                <a:gd name="T12" fmla="*/ 6 w 22"/>
                <a:gd name="T13" fmla="*/ 6 h 10"/>
                <a:gd name="T14" fmla="*/ 10 w 22"/>
                <a:gd name="T15" fmla="*/ 8 h 10"/>
                <a:gd name="T16" fmla="*/ 16 w 22"/>
                <a:gd name="T17" fmla="*/ 10 h 10"/>
                <a:gd name="T18" fmla="*/ 16 w 22"/>
                <a:gd name="T19" fmla="*/ 10 h 10"/>
                <a:gd name="T20" fmla="*/ 18 w 22"/>
                <a:gd name="T21" fmla="*/ 10 h 10"/>
                <a:gd name="T22" fmla="*/ 22 w 22"/>
                <a:gd name="T23" fmla="*/ 8 h 10"/>
                <a:gd name="T24" fmla="*/ 22 w 22"/>
                <a:gd name="T25" fmla="*/ 8 h 10"/>
                <a:gd name="T26" fmla="*/ 22 w 22"/>
                <a:gd name="T27" fmla="*/ 4 h 10"/>
                <a:gd name="T28" fmla="*/ 22 w 22"/>
                <a:gd name="T29" fmla="*/ 2 h 10"/>
                <a:gd name="T30" fmla="*/ 18 w 22"/>
                <a:gd name="T31" fmla="*/ 0 h 10"/>
                <a:gd name="T32" fmla="*/ 12 w 22"/>
                <a:gd name="T3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 h="10">
                  <a:moveTo>
                    <a:pt x="12" y="0"/>
                  </a:moveTo>
                  <a:lnTo>
                    <a:pt x="12" y="0"/>
                  </a:lnTo>
                  <a:lnTo>
                    <a:pt x="0" y="0"/>
                  </a:lnTo>
                  <a:lnTo>
                    <a:pt x="0" y="0"/>
                  </a:lnTo>
                  <a:lnTo>
                    <a:pt x="0" y="0"/>
                  </a:lnTo>
                  <a:lnTo>
                    <a:pt x="6" y="6"/>
                  </a:lnTo>
                  <a:lnTo>
                    <a:pt x="6" y="6"/>
                  </a:lnTo>
                  <a:lnTo>
                    <a:pt x="10" y="8"/>
                  </a:lnTo>
                  <a:lnTo>
                    <a:pt x="16" y="10"/>
                  </a:lnTo>
                  <a:lnTo>
                    <a:pt x="16" y="10"/>
                  </a:lnTo>
                  <a:lnTo>
                    <a:pt x="18" y="10"/>
                  </a:lnTo>
                  <a:lnTo>
                    <a:pt x="22" y="8"/>
                  </a:lnTo>
                  <a:lnTo>
                    <a:pt x="22" y="8"/>
                  </a:lnTo>
                  <a:lnTo>
                    <a:pt x="22" y="4"/>
                  </a:lnTo>
                  <a:lnTo>
                    <a:pt x="22" y="2"/>
                  </a:lnTo>
                  <a:lnTo>
                    <a:pt x="18" y="0"/>
                  </a:lnTo>
                  <a:lnTo>
                    <a:pt x="1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74" name="Freeform 59"/>
            <p:cNvSpPr>
              <a:spLocks/>
            </p:cNvSpPr>
            <p:nvPr/>
          </p:nvSpPr>
          <p:spPr bwMode="auto">
            <a:xfrm>
              <a:off x="2760" y="1636"/>
              <a:ext cx="34" cy="138"/>
            </a:xfrm>
            <a:custGeom>
              <a:avLst/>
              <a:gdLst>
                <a:gd name="T0" fmla="*/ 24 w 34"/>
                <a:gd name="T1" fmla="*/ 0 h 138"/>
                <a:gd name="T2" fmla="*/ 24 w 34"/>
                <a:gd name="T3" fmla="*/ 0 h 138"/>
                <a:gd name="T4" fmla="*/ 20 w 34"/>
                <a:gd name="T5" fmla="*/ 0 h 138"/>
                <a:gd name="T6" fmla="*/ 16 w 34"/>
                <a:gd name="T7" fmla="*/ 4 h 138"/>
                <a:gd name="T8" fmla="*/ 16 w 34"/>
                <a:gd name="T9" fmla="*/ 4 h 138"/>
                <a:gd name="T10" fmla="*/ 12 w 34"/>
                <a:gd name="T11" fmla="*/ 8 h 138"/>
                <a:gd name="T12" fmla="*/ 10 w 34"/>
                <a:gd name="T13" fmla="*/ 14 h 138"/>
                <a:gd name="T14" fmla="*/ 4 w 34"/>
                <a:gd name="T15" fmla="*/ 26 h 138"/>
                <a:gd name="T16" fmla="*/ 4 w 34"/>
                <a:gd name="T17" fmla="*/ 26 h 138"/>
                <a:gd name="T18" fmla="*/ 2 w 34"/>
                <a:gd name="T19" fmla="*/ 34 h 138"/>
                <a:gd name="T20" fmla="*/ 4 w 34"/>
                <a:gd name="T21" fmla="*/ 40 h 138"/>
                <a:gd name="T22" fmla="*/ 6 w 34"/>
                <a:gd name="T23" fmla="*/ 46 h 138"/>
                <a:gd name="T24" fmla="*/ 8 w 34"/>
                <a:gd name="T25" fmla="*/ 54 h 138"/>
                <a:gd name="T26" fmla="*/ 8 w 34"/>
                <a:gd name="T27" fmla="*/ 54 h 138"/>
                <a:gd name="T28" fmla="*/ 8 w 34"/>
                <a:gd name="T29" fmla="*/ 76 h 138"/>
                <a:gd name="T30" fmla="*/ 6 w 34"/>
                <a:gd name="T31" fmla="*/ 96 h 138"/>
                <a:gd name="T32" fmla="*/ 2 w 34"/>
                <a:gd name="T33" fmla="*/ 118 h 138"/>
                <a:gd name="T34" fmla="*/ 0 w 34"/>
                <a:gd name="T35" fmla="*/ 138 h 138"/>
                <a:gd name="T36" fmla="*/ 0 w 34"/>
                <a:gd name="T37" fmla="*/ 138 h 138"/>
                <a:gd name="T38" fmla="*/ 0 w 34"/>
                <a:gd name="T39" fmla="*/ 138 h 138"/>
                <a:gd name="T40" fmla="*/ 0 w 34"/>
                <a:gd name="T41" fmla="*/ 138 h 138"/>
                <a:gd name="T42" fmla="*/ 10 w 34"/>
                <a:gd name="T43" fmla="*/ 132 h 138"/>
                <a:gd name="T44" fmla="*/ 10 w 34"/>
                <a:gd name="T45" fmla="*/ 132 h 138"/>
                <a:gd name="T46" fmla="*/ 14 w 34"/>
                <a:gd name="T47" fmla="*/ 126 h 138"/>
                <a:gd name="T48" fmla="*/ 18 w 34"/>
                <a:gd name="T49" fmla="*/ 120 h 138"/>
                <a:gd name="T50" fmla="*/ 18 w 34"/>
                <a:gd name="T51" fmla="*/ 120 h 138"/>
                <a:gd name="T52" fmla="*/ 18 w 34"/>
                <a:gd name="T53" fmla="*/ 114 h 138"/>
                <a:gd name="T54" fmla="*/ 18 w 34"/>
                <a:gd name="T55" fmla="*/ 110 h 138"/>
                <a:gd name="T56" fmla="*/ 16 w 34"/>
                <a:gd name="T57" fmla="*/ 108 h 138"/>
                <a:gd name="T58" fmla="*/ 12 w 34"/>
                <a:gd name="T59" fmla="*/ 102 h 138"/>
                <a:gd name="T60" fmla="*/ 12 w 34"/>
                <a:gd name="T61" fmla="*/ 102 h 138"/>
                <a:gd name="T62" fmla="*/ 10 w 34"/>
                <a:gd name="T63" fmla="*/ 96 h 138"/>
                <a:gd name="T64" fmla="*/ 10 w 34"/>
                <a:gd name="T65" fmla="*/ 92 h 138"/>
                <a:gd name="T66" fmla="*/ 14 w 34"/>
                <a:gd name="T67" fmla="*/ 88 h 138"/>
                <a:gd name="T68" fmla="*/ 18 w 34"/>
                <a:gd name="T69" fmla="*/ 88 h 138"/>
                <a:gd name="T70" fmla="*/ 28 w 34"/>
                <a:gd name="T71" fmla="*/ 84 h 138"/>
                <a:gd name="T72" fmla="*/ 32 w 34"/>
                <a:gd name="T73" fmla="*/ 82 h 138"/>
                <a:gd name="T74" fmla="*/ 34 w 34"/>
                <a:gd name="T75" fmla="*/ 78 h 138"/>
                <a:gd name="T76" fmla="*/ 34 w 34"/>
                <a:gd name="T77" fmla="*/ 78 h 138"/>
                <a:gd name="T78" fmla="*/ 34 w 34"/>
                <a:gd name="T79" fmla="*/ 74 h 138"/>
                <a:gd name="T80" fmla="*/ 32 w 34"/>
                <a:gd name="T81" fmla="*/ 68 h 138"/>
                <a:gd name="T82" fmla="*/ 28 w 34"/>
                <a:gd name="T83" fmla="*/ 64 h 138"/>
                <a:gd name="T84" fmla="*/ 28 w 34"/>
                <a:gd name="T85" fmla="*/ 58 h 138"/>
                <a:gd name="T86" fmla="*/ 28 w 34"/>
                <a:gd name="T87" fmla="*/ 58 h 138"/>
                <a:gd name="T88" fmla="*/ 28 w 34"/>
                <a:gd name="T89" fmla="*/ 48 h 138"/>
                <a:gd name="T90" fmla="*/ 26 w 34"/>
                <a:gd name="T91" fmla="*/ 38 h 138"/>
                <a:gd name="T92" fmla="*/ 26 w 34"/>
                <a:gd name="T93" fmla="*/ 38 h 138"/>
                <a:gd name="T94" fmla="*/ 28 w 34"/>
                <a:gd name="T95" fmla="*/ 18 h 138"/>
                <a:gd name="T96" fmla="*/ 28 w 34"/>
                <a:gd name="T97" fmla="*/ 6 h 138"/>
                <a:gd name="T98" fmla="*/ 26 w 34"/>
                <a:gd name="T99" fmla="*/ 2 h 138"/>
                <a:gd name="T100" fmla="*/ 24 w 34"/>
                <a:gd name="T101"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4" h="138">
                  <a:moveTo>
                    <a:pt x="24" y="0"/>
                  </a:moveTo>
                  <a:lnTo>
                    <a:pt x="24" y="0"/>
                  </a:lnTo>
                  <a:lnTo>
                    <a:pt x="20" y="0"/>
                  </a:lnTo>
                  <a:lnTo>
                    <a:pt x="16" y="4"/>
                  </a:lnTo>
                  <a:lnTo>
                    <a:pt x="16" y="4"/>
                  </a:lnTo>
                  <a:lnTo>
                    <a:pt x="12" y="8"/>
                  </a:lnTo>
                  <a:lnTo>
                    <a:pt x="10" y="14"/>
                  </a:lnTo>
                  <a:lnTo>
                    <a:pt x="4" y="26"/>
                  </a:lnTo>
                  <a:lnTo>
                    <a:pt x="4" y="26"/>
                  </a:lnTo>
                  <a:lnTo>
                    <a:pt x="2" y="34"/>
                  </a:lnTo>
                  <a:lnTo>
                    <a:pt x="4" y="40"/>
                  </a:lnTo>
                  <a:lnTo>
                    <a:pt x="6" y="46"/>
                  </a:lnTo>
                  <a:lnTo>
                    <a:pt x="8" y="54"/>
                  </a:lnTo>
                  <a:lnTo>
                    <a:pt x="8" y="54"/>
                  </a:lnTo>
                  <a:lnTo>
                    <a:pt x="8" y="76"/>
                  </a:lnTo>
                  <a:lnTo>
                    <a:pt x="6" y="96"/>
                  </a:lnTo>
                  <a:lnTo>
                    <a:pt x="2" y="118"/>
                  </a:lnTo>
                  <a:lnTo>
                    <a:pt x="0" y="138"/>
                  </a:lnTo>
                  <a:lnTo>
                    <a:pt x="0" y="138"/>
                  </a:lnTo>
                  <a:lnTo>
                    <a:pt x="0" y="138"/>
                  </a:lnTo>
                  <a:lnTo>
                    <a:pt x="0" y="138"/>
                  </a:lnTo>
                  <a:lnTo>
                    <a:pt x="10" y="132"/>
                  </a:lnTo>
                  <a:lnTo>
                    <a:pt x="10" y="132"/>
                  </a:lnTo>
                  <a:lnTo>
                    <a:pt x="14" y="126"/>
                  </a:lnTo>
                  <a:lnTo>
                    <a:pt x="18" y="120"/>
                  </a:lnTo>
                  <a:lnTo>
                    <a:pt x="18" y="120"/>
                  </a:lnTo>
                  <a:lnTo>
                    <a:pt x="18" y="114"/>
                  </a:lnTo>
                  <a:lnTo>
                    <a:pt x="18" y="110"/>
                  </a:lnTo>
                  <a:lnTo>
                    <a:pt x="16" y="108"/>
                  </a:lnTo>
                  <a:lnTo>
                    <a:pt x="12" y="102"/>
                  </a:lnTo>
                  <a:lnTo>
                    <a:pt x="12" y="102"/>
                  </a:lnTo>
                  <a:lnTo>
                    <a:pt x="10" y="96"/>
                  </a:lnTo>
                  <a:lnTo>
                    <a:pt x="10" y="92"/>
                  </a:lnTo>
                  <a:lnTo>
                    <a:pt x="14" y="88"/>
                  </a:lnTo>
                  <a:lnTo>
                    <a:pt x="18" y="88"/>
                  </a:lnTo>
                  <a:lnTo>
                    <a:pt x="28" y="84"/>
                  </a:lnTo>
                  <a:lnTo>
                    <a:pt x="32" y="82"/>
                  </a:lnTo>
                  <a:lnTo>
                    <a:pt x="34" y="78"/>
                  </a:lnTo>
                  <a:lnTo>
                    <a:pt x="34" y="78"/>
                  </a:lnTo>
                  <a:lnTo>
                    <a:pt x="34" y="74"/>
                  </a:lnTo>
                  <a:lnTo>
                    <a:pt x="32" y="68"/>
                  </a:lnTo>
                  <a:lnTo>
                    <a:pt x="28" y="64"/>
                  </a:lnTo>
                  <a:lnTo>
                    <a:pt x="28" y="58"/>
                  </a:lnTo>
                  <a:lnTo>
                    <a:pt x="28" y="58"/>
                  </a:lnTo>
                  <a:lnTo>
                    <a:pt x="28" y="48"/>
                  </a:lnTo>
                  <a:lnTo>
                    <a:pt x="26" y="38"/>
                  </a:lnTo>
                  <a:lnTo>
                    <a:pt x="26" y="38"/>
                  </a:lnTo>
                  <a:lnTo>
                    <a:pt x="28" y="18"/>
                  </a:lnTo>
                  <a:lnTo>
                    <a:pt x="28" y="6"/>
                  </a:lnTo>
                  <a:lnTo>
                    <a:pt x="26" y="2"/>
                  </a:lnTo>
                  <a:lnTo>
                    <a:pt x="24"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75" name="Freeform 60"/>
            <p:cNvSpPr>
              <a:spLocks/>
            </p:cNvSpPr>
            <p:nvPr/>
          </p:nvSpPr>
          <p:spPr bwMode="auto">
            <a:xfrm>
              <a:off x="2760" y="1636"/>
              <a:ext cx="34" cy="138"/>
            </a:xfrm>
            <a:custGeom>
              <a:avLst/>
              <a:gdLst>
                <a:gd name="T0" fmla="*/ 24 w 34"/>
                <a:gd name="T1" fmla="*/ 0 h 138"/>
                <a:gd name="T2" fmla="*/ 24 w 34"/>
                <a:gd name="T3" fmla="*/ 0 h 138"/>
                <a:gd name="T4" fmla="*/ 20 w 34"/>
                <a:gd name="T5" fmla="*/ 0 h 138"/>
                <a:gd name="T6" fmla="*/ 16 w 34"/>
                <a:gd name="T7" fmla="*/ 4 h 138"/>
                <a:gd name="T8" fmla="*/ 16 w 34"/>
                <a:gd name="T9" fmla="*/ 4 h 138"/>
                <a:gd name="T10" fmla="*/ 12 w 34"/>
                <a:gd name="T11" fmla="*/ 8 h 138"/>
                <a:gd name="T12" fmla="*/ 10 w 34"/>
                <a:gd name="T13" fmla="*/ 14 h 138"/>
                <a:gd name="T14" fmla="*/ 4 w 34"/>
                <a:gd name="T15" fmla="*/ 26 h 138"/>
                <a:gd name="T16" fmla="*/ 4 w 34"/>
                <a:gd name="T17" fmla="*/ 26 h 138"/>
                <a:gd name="T18" fmla="*/ 2 w 34"/>
                <a:gd name="T19" fmla="*/ 34 h 138"/>
                <a:gd name="T20" fmla="*/ 4 w 34"/>
                <a:gd name="T21" fmla="*/ 40 h 138"/>
                <a:gd name="T22" fmla="*/ 6 w 34"/>
                <a:gd name="T23" fmla="*/ 46 h 138"/>
                <a:gd name="T24" fmla="*/ 8 w 34"/>
                <a:gd name="T25" fmla="*/ 54 h 138"/>
                <a:gd name="T26" fmla="*/ 8 w 34"/>
                <a:gd name="T27" fmla="*/ 54 h 138"/>
                <a:gd name="T28" fmla="*/ 8 w 34"/>
                <a:gd name="T29" fmla="*/ 76 h 138"/>
                <a:gd name="T30" fmla="*/ 6 w 34"/>
                <a:gd name="T31" fmla="*/ 96 h 138"/>
                <a:gd name="T32" fmla="*/ 2 w 34"/>
                <a:gd name="T33" fmla="*/ 118 h 138"/>
                <a:gd name="T34" fmla="*/ 0 w 34"/>
                <a:gd name="T35" fmla="*/ 138 h 138"/>
                <a:gd name="T36" fmla="*/ 0 w 34"/>
                <a:gd name="T37" fmla="*/ 138 h 138"/>
                <a:gd name="T38" fmla="*/ 0 w 34"/>
                <a:gd name="T39" fmla="*/ 138 h 138"/>
                <a:gd name="T40" fmla="*/ 0 w 34"/>
                <a:gd name="T41" fmla="*/ 138 h 138"/>
                <a:gd name="T42" fmla="*/ 10 w 34"/>
                <a:gd name="T43" fmla="*/ 132 h 138"/>
                <a:gd name="T44" fmla="*/ 10 w 34"/>
                <a:gd name="T45" fmla="*/ 132 h 138"/>
                <a:gd name="T46" fmla="*/ 14 w 34"/>
                <a:gd name="T47" fmla="*/ 126 h 138"/>
                <a:gd name="T48" fmla="*/ 18 w 34"/>
                <a:gd name="T49" fmla="*/ 120 h 138"/>
                <a:gd name="T50" fmla="*/ 18 w 34"/>
                <a:gd name="T51" fmla="*/ 120 h 138"/>
                <a:gd name="T52" fmla="*/ 18 w 34"/>
                <a:gd name="T53" fmla="*/ 114 h 138"/>
                <a:gd name="T54" fmla="*/ 18 w 34"/>
                <a:gd name="T55" fmla="*/ 110 h 138"/>
                <a:gd name="T56" fmla="*/ 16 w 34"/>
                <a:gd name="T57" fmla="*/ 108 h 138"/>
                <a:gd name="T58" fmla="*/ 12 w 34"/>
                <a:gd name="T59" fmla="*/ 102 h 138"/>
                <a:gd name="T60" fmla="*/ 12 w 34"/>
                <a:gd name="T61" fmla="*/ 102 h 138"/>
                <a:gd name="T62" fmla="*/ 10 w 34"/>
                <a:gd name="T63" fmla="*/ 96 h 138"/>
                <a:gd name="T64" fmla="*/ 10 w 34"/>
                <a:gd name="T65" fmla="*/ 92 h 138"/>
                <a:gd name="T66" fmla="*/ 14 w 34"/>
                <a:gd name="T67" fmla="*/ 88 h 138"/>
                <a:gd name="T68" fmla="*/ 18 w 34"/>
                <a:gd name="T69" fmla="*/ 88 h 138"/>
                <a:gd name="T70" fmla="*/ 28 w 34"/>
                <a:gd name="T71" fmla="*/ 84 h 138"/>
                <a:gd name="T72" fmla="*/ 32 w 34"/>
                <a:gd name="T73" fmla="*/ 82 h 138"/>
                <a:gd name="T74" fmla="*/ 34 w 34"/>
                <a:gd name="T75" fmla="*/ 78 h 138"/>
                <a:gd name="T76" fmla="*/ 34 w 34"/>
                <a:gd name="T77" fmla="*/ 78 h 138"/>
                <a:gd name="T78" fmla="*/ 34 w 34"/>
                <a:gd name="T79" fmla="*/ 74 h 138"/>
                <a:gd name="T80" fmla="*/ 32 w 34"/>
                <a:gd name="T81" fmla="*/ 68 h 138"/>
                <a:gd name="T82" fmla="*/ 28 w 34"/>
                <a:gd name="T83" fmla="*/ 64 h 138"/>
                <a:gd name="T84" fmla="*/ 28 w 34"/>
                <a:gd name="T85" fmla="*/ 58 h 138"/>
                <a:gd name="T86" fmla="*/ 28 w 34"/>
                <a:gd name="T87" fmla="*/ 58 h 138"/>
                <a:gd name="T88" fmla="*/ 28 w 34"/>
                <a:gd name="T89" fmla="*/ 48 h 138"/>
                <a:gd name="T90" fmla="*/ 26 w 34"/>
                <a:gd name="T91" fmla="*/ 38 h 138"/>
                <a:gd name="T92" fmla="*/ 26 w 34"/>
                <a:gd name="T93" fmla="*/ 38 h 138"/>
                <a:gd name="T94" fmla="*/ 28 w 34"/>
                <a:gd name="T95" fmla="*/ 18 h 138"/>
                <a:gd name="T96" fmla="*/ 28 w 34"/>
                <a:gd name="T97" fmla="*/ 6 h 138"/>
                <a:gd name="T98" fmla="*/ 26 w 34"/>
                <a:gd name="T99" fmla="*/ 2 h 138"/>
                <a:gd name="T100" fmla="*/ 24 w 34"/>
                <a:gd name="T101"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4" h="138">
                  <a:moveTo>
                    <a:pt x="24" y="0"/>
                  </a:moveTo>
                  <a:lnTo>
                    <a:pt x="24" y="0"/>
                  </a:lnTo>
                  <a:lnTo>
                    <a:pt x="20" y="0"/>
                  </a:lnTo>
                  <a:lnTo>
                    <a:pt x="16" y="4"/>
                  </a:lnTo>
                  <a:lnTo>
                    <a:pt x="16" y="4"/>
                  </a:lnTo>
                  <a:lnTo>
                    <a:pt x="12" y="8"/>
                  </a:lnTo>
                  <a:lnTo>
                    <a:pt x="10" y="14"/>
                  </a:lnTo>
                  <a:lnTo>
                    <a:pt x="4" y="26"/>
                  </a:lnTo>
                  <a:lnTo>
                    <a:pt x="4" y="26"/>
                  </a:lnTo>
                  <a:lnTo>
                    <a:pt x="2" y="34"/>
                  </a:lnTo>
                  <a:lnTo>
                    <a:pt x="4" y="40"/>
                  </a:lnTo>
                  <a:lnTo>
                    <a:pt x="6" y="46"/>
                  </a:lnTo>
                  <a:lnTo>
                    <a:pt x="8" y="54"/>
                  </a:lnTo>
                  <a:lnTo>
                    <a:pt x="8" y="54"/>
                  </a:lnTo>
                  <a:lnTo>
                    <a:pt x="8" y="76"/>
                  </a:lnTo>
                  <a:lnTo>
                    <a:pt x="6" y="96"/>
                  </a:lnTo>
                  <a:lnTo>
                    <a:pt x="2" y="118"/>
                  </a:lnTo>
                  <a:lnTo>
                    <a:pt x="0" y="138"/>
                  </a:lnTo>
                  <a:lnTo>
                    <a:pt x="0" y="138"/>
                  </a:lnTo>
                  <a:lnTo>
                    <a:pt x="0" y="138"/>
                  </a:lnTo>
                  <a:lnTo>
                    <a:pt x="0" y="138"/>
                  </a:lnTo>
                  <a:lnTo>
                    <a:pt x="10" y="132"/>
                  </a:lnTo>
                  <a:lnTo>
                    <a:pt x="10" y="132"/>
                  </a:lnTo>
                  <a:lnTo>
                    <a:pt x="14" y="126"/>
                  </a:lnTo>
                  <a:lnTo>
                    <a:pt x="18" y="120"/>
                  </a:lnTo>
                  <a:lnTo>
                    <a:pt x="18" y="120"/>
                  </a:lnTo>
                  <a:lnTo>
                    <a:pt x="18" y="114"/>
                  </a:lnTo>
                  <a:lnTo>
                    <a:pt x="18" y="110"/>
                  </a:lnTo>
                  <a:lnTo>
                    <a:pt x="16" y="108"/>
                  </a:lnTo>
                  <a:lnTo>
                    <a:pt x="12" y="102"/>
                  </a:lnTo>
                  <a:lnTo>
                    <a:pt x="12" y="102"/>
                  </a:lnTo>
                  <a:lnTo>
                    <a:pt x="10" y="96"/>
                  </a:lnTo>
                  <a:lnTo>
                    <a:pt x="10" y="92"/>
                  </a:lnTo>
                  <a:lnTo>
                    <a:pt x="14" y="88"/>
                  </a:lnTo>
                  <a:lnTo>
                    <a:pt x="18" y="88"/>
                  </a:lnTo>
                  <a:lnTo>
                    <a:pt x="28" y="84"/>
                  </a:lnTo>
                  <a:lnTo>
                    <a:pt x="32" y="82"/>
                  </a:lnTo>
                  <a:lnTo>
                    <a:pt x="34" y="78"/>
                  </a:lnTo>
                  <a:lnTo>
                    <a:pt x="34" y="78"/>
                  </a:lnTo>
                  <a:lnTo>
                    <a:pt x="34" y="74"/>
                  </a:lnTo>
                  <a:lnTo>
                    <a:pt x="32" y="68"/>
                  </a:lnTo>
                  <a:lnTo>
                    <a:pt x="28" y="64"/>
                  </a:lnTo>
                  <a:lnTo>
                    <a:pt x="28" y="58"/>
                  </a:lnTo>
                  <a:lnTo>
                    <a:pt x="28" y="58"/>
                  </a:lnTo>
                  <a:lnTo>
                    <a:pt x="28" y="48"/>
                  </a:lnTo>
                  <a:lnTo>
                    <a:pt x="26" y="38"/>
                  </a:lnTo>
                  <a:lnTo>
                    <a:pt x="26" y="38"/>
                  </a:lnTo>
                  <a:lnTo>
                    <a:pt x="28" y="18"/>
                  </a:lnTo>
                  <a:lnTo>
                    <a:pt x="28" y="6"/>
                  </a:lnTo>
                  <a:lnTo>
                    <a:pt x="26" y="2"/>
                  </a:lnTo>
                  <a:lnTo>
                    <a:pt x="2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76" name="Freeform 61"/>
            <p:cNvSpPr>
              <a:spLocks/>
            </p:cNvSpPr>
            <p:nvPr/>
          </p:nvSpPr>
          <p:spPr bwMode="auto">
            <a:xfrm>
              <a:off x="2736" y="1784"/>
              <a:ext cx="72" cy="64"/>
            </a:xfrm>
            <a:custGeom>
              <a:avLst/>
              <a:gdLst>
                <a:gd name="T0" fmla="*/ 20 w 72"/>
                <a:gd name="T1" fmla="*/ 0 h 64"/>
                <a:gd name="T2" fmla="*/ 20 w 72"/>
                <a:gd name="T3" fmla="*/ 0 h 64"/>
                <a:gd name="T4" fmla="*/ 18 w 72"/>
                <a:gd name="T5" fmla="*/ 2 h 64"/>
                <a:gd name="T6" fmla="*/ 18 w 72"/>
                <a:gd name="T7" fmla="*/ 2 h 64"/>
                <a:gd name="T8" fmla="*/ 14 w 72"/>
                <a:gd name="T9" fmla="*/ 8 h 64"/>
                <a:gd name="T10" fmla="*/ 12 w 72"/>
                <a:gd name="T11" fmla="*/ 16 h 64"/>
                <a:gd name="T12" fmla="*/ 10 w 72"/>
                <a:gd name="T13" fmla="*/ 24 h 64"/>
                <a:gd name="T14" fmla="*/ 10 w 72"/>
                <a:gd name="T15" fmla="*/ 30 h 64"/>
                <a:gd name="T16" fmla="*/ 10 w 72"/>
                <a:gd name="T17" fmla="*/ 30 h 64"/>
                <a:gd name="T18" fmla="*/ 4 w 72"/>
                <a:gd name="T19" fmla="*/ 38 h 64"/>
                <a:gd name="T20" fmla="*/ 0 w 72"/>
                <a:gd name="T21" fmla="*/ 40 h 64"/>
                <a:gd name="T22" fmla="*/ 0 w 72"/>
                <a:gd name="T23" fmla="*/ 44 h 64"/>
                <a:gd name="T24" fmla="*/ 0 w 72"/>
                <a:gd name="T25" fmla="*/ 44 h 64"/>
                <a:gd name="T26" fmla="*/ 2 w 72"/>
                <a:gd name="T27" fmla="*/ 48 h 64"/>
                <a:gd name="T28" fmla="*/ 4 w 72"/>
                <a:gd name="T29" fmla="*/ 50 h 64"/>
                <a:gd name="T30" fmla="*/ 4 w 72"/>
                <a:gd name="T31" fmla="*/ 50 h 64"/>
                <a:gd name="T32" fmla="*/ 8 w 72"/>
                <a:gd name="T33" fmla="*/ 50 h 64"/>
                <a:gd name="T34" fmla="*/ 8 w 72"/>
                <a:gd name="T35" fmla="*/ 50 h 64"/>
                <a:gd name="T36" fmla="*/ 12 w 72"/>
                <a:gd name="T37" fmla="*/ 50 h 64"/>
                <a:gd name="T38" fmla="*/ 12 w 72"/>
                <a:gd name="T39" fmla="*/ 50 h 64"/>
                <a:gd name="T40" fmla="*/ 16 w 72"/>
                <a:gd name="T41" fmla="*/ 50 h 64"/>
                <a:gd name="T42" fmla="*/ 16 w 72"/>
                <a:gd name="T43" fmla="*/ 50 h 64"/>
                <a:gd name="T44" fmla="*/ 20 w 72"/>
                <a:gd name="T45" fmla="*/ 52 h 64"/>
                <a:gd name="T46" fmla="*/ 24 w 72"/>
                <a:gd name="T47" fmla="*/ 56 h 64"/>
                <a:gd name="T48" fmla="*/ 24 w 72"/>
                <a:gd name="T49" fmla="*/ 56 h 64"/>
                <a:gd name="T50" fmla="*/ 26 w 72"/>
                <a:gd name="T51" fmla="*/ 60 h 64"/>
                <a:gd name="T52" fmla="*/ 28 w 72"/>
                <a:gd name="T53" fmla="*/ 62 h 64"/>
                <a:gd name="T54" fmla="*/ 30 w 72"/>
                <a:gd name="T55" fmla="*/ 64 h 64"/>
                <a:gd name="T56" fmla="*/ 30 w 72"/>
                <a:gd name="T57" fmla="*/ 64 h 64"/>
                <a:gd name="T58" fmla="*/ 32 w 72"/>
                <a:gd name="T59" fmla="*/ 64 h 64"/>
                <a:gd name="T60" fmla="*/ 32 w 72"/>
                <a:gd name="T61" fmla="*/ 64 h 64"/>
                <a:gd name="T62" fmla="*/ 36 w 72"/>
                <a:gd name="T63" fmla="*/ 62 h 64"/>
                <a:gd name="T64" fmla="*/ 36 w 72"/>
                <a:gd name="T65" fmla="*/ 60 h 64"/>
                <a:gd name="T66" fmla="*/ 38 w 72"/>
                <a:gd name="T67" fmla="*/ 56 h 64"/>
                <a:gd name="T68" fmla="*/ 40 w 72"/>
                <a:gd name="T69" fmla="*/ 54 h 64"/>
                <a:gd name="T70" fmla="*/ 40 w 72"/>
                <a:gd name="T71" fmla="*/ 54 h 64"/>
                <a:gd name="T72" fmla="*/ 50 w 72"/>
                <a:gd name="T73" fmla="*/ 48 h 64"/>
                <a:gd name="T74" fmla="*/ 64 w 72"/>
                <a:gd name="T75" fmla="*/ 42 h 64"/>
                <a:gd name="T76" fmla="*/ 70 w 72"/>
                <a:gd name="T77" fmla="*/ 38 h 64"/>
                <a:gd name="T78" fmla="*/ 72 w 72"/>
                <a:gd name="T79" fmla="*/ 34 h 64"/>
                <a:gd name="T80" fmla="*/ 70 w 72"/>
                <a:gd name="T81" fmla="*/ 30 h 64"/>
                <a:gd name="T82" fmla="*/ 60 w 72"/>
                <a:gd name="T83" fmla="*/ 26 h 64"/>
                <a:gd name="T84" fmla="*/ 60 w 72"/>
                <a:gd name="T85" fmla="*/ 26 h 64"/>
                <a:gd name="T86" fmla="*/ 46 w 72"/>
                <a:gd name="T87" fmla="*/ 20 h 64"/>
                <a:gd name="T88" fmla="*/ 40 w 72"/>
                <a:gd name="T89" fmla="*/ 16 h 64"/>
                <a:gd name="T90" fmla="*/ 34 w 72"/>
                <a:gd name="T91" fmla="*/ 12 h 64"/>
                <a:gd name="T92" fmla="*/ 34 w 72"/>
                <a:gd name="T93" fmla="*/ 12 h 64"/>
                <a:gd name="T94" fmla="*/ 28 w 72"/>
                <a:gd name="T95" fmla="*/ 4 h 64"/>
                <a:gd name="T96" fmla="*/ 24 w 72"/>
                <a:gd name="T97" fmla="*/ 2 h 64"/>
                <a:gd name="T98" fmla="*/ 20 w 72"/>
                <a:gd name="T99"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2" h="64">
                  <a:moveTo>
                    <a:pt x="20" y="0"/>
                  </a:moveTo>
                  <a:lnTo>
                    <a:pt x="20" y="0"/>
                  </a:lnTo>
                  <a:lnTo>
                    <a:pt x="18" y="2"/>
                  </a:lnTo>
                  <a:lnTo>
                    <a:pt x="18" y="2"/>
                  </a:lnTo>
                  <a:lnTo>
                    <a:pt x="14" y="8"/>
                  </a:lnTo>
                  <a:lnTo>
                    <a:pt x="12" y="16"/>
                  </a:lnTo>
                  <a:lnTo>
                    <a:pt x="10" y="24"/>
                  </a:lnTo>
                  <a:lnTo>
                    <a:pt x="10" y="30"/>
                  </a:lnTo>
                  <a:lnTo>
                    <a:pt x="10" y="30"/>
                  </a:lnTo>
                  <a:lnTo>
                    <a:pt x="4" y="38"/>
                  </a:lnTo>
                  <a:lnTo>
                    <a:pt x="0" y="40"/>
                  </a:lnTo>
                  <a:lnTo>
                    <a:pt x="0" y="44"/>
                  </a:lnTo>
                  <a:lnTo>
                    <a:pt x="0" y="44"/>
                  </a:lnTo>
                  <a:lnTo>
                    <a:pt x="2" y="48"/>
                  </a:lnTo>
                  <a:lnTo>
                    <a:pt x="4" y="50"/>
                  </a:lnTo>
                  <a:lnTo>
                    <a:pt x="4" y="50"/>
                  </a:lnTo>
                  <a:lnTo>
                    <a:pt x="8" y="50"/>
                  </a:lnTo>
                  <a:lnTo>
                    <a:pt x="8" y="50"/>
                  </a:lnTo>
                  <a:lnTo>
                    <a:pt x="12" y="50"/>
                  </a:lnTo>
                  <a:lnTo>
                    <a:pt x="12" y="50"/>
                  </a:lnTo>
                  <a:lnTo>
                    <a:pt x="16" y="50"/>
                  </a:lnTo>
                  <a:lnTo>
                    <a:pt x="16" y="50"/>
                  </a:lnTo>
                  <a:lnTo>
                    <a:pt x="20" y="52"/>
                  </a:lnTo>
                  <a:lnTo>
                    <a:pt x="24" y="56"/>
                  </a:lnTo>
                  <a:lnTo>
                    <a:pt x="24" y="56"/>
                  </a:lnTo>
                  <a:lnTo>
                    <a:pt x="26" y="60"/>
                  </a:lnTo>
                  <a:lnTo>
                    <a:pt x="28" y="62"/>
                  </a:lnTo>
                  <a:lnTo>
                    <a:pt x="30" y="64"/>
                  </a:lnTo>
                  <a:lnTo>
                    <a:pt x="30" y="64"/>
                  </a:lnTo>
                  <a:lnTo>
                    <a:pt x="32" y="64"/>
                  </a:lnTo>
                  <a:lnTo>
                    <a:pt x="32" y="64"/>
                  </a:lnTo>
                  <a:lnTo>
                    <a:pt x="36" y="62"/>
                  </a:lnTo>
                  <a:lnTo>
                    <a:pt x="36" y="60"/>
                  </a:lnTo>
                  <a:lnTo>
                    <a:pt x="38" y="56"/>
                  </a:lnTo>
                  <a:lnTo>
                    <a:pt x="40" y="54"/>
                  </a:lnTo>
                  <a:lnTo>
                    <a:pt x="40" y="54"/>
                  </a:lnTo>
                  <a:lnTo>
                    <a:pt x="50" y="48"/>
                  </a:lnTo>
                  <a:lnTo>
                    <a:pt x="64" y="42"/>
                  </a:lnTo>
                  <a:lnTo>
                    <a:pt x="70" y="38"/>
                  </a:lnTo>
                  <a:lnTo>
                    <a:pt x="72" y="34"/>
                  </a:lnTo>
                  <a:lnTo>
                    <a:pt x="70" y="30"/>
                  </a:lnTo>
                  <a:lnTo>
                    <a:pt x="60" y="26"/>
                  </a:lnTo>
                  <a:lnTo>
                    <a:pt x="60" y="26"/>
                  </a:lnTo>
                  <a:lnTo>
                    <a:pt x="46" y="20"/>
                  </a:lnTo>
                  <a:lnTo>
                    <a:pt x="40" y="16"/>
                  </a:lnTo>
                  <a:lnTo>
                    <a:pt x="34" y="12"/>
                  </a:lnTo>
                  <a:lnTo>
                    <a:pt x="34" y="12"/>
                  </a:lnTo>
                  <a:lnTo>
                    <a:pt x="28" y="4"/>
                  </a:lnTo>
                  <a:lnTo>
                    <a:pt x="24" y="2"/>
                  </a:lnTo>
                  <a:lnTo>
                    <a:pt x="20"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77" name="Freeform 62"/>
            <p:cNvSpPr>
              <a:spLocks/>
            </p:cNvSpPr>
            <p:nvPr/>
          </p:nvSpPr>
          <p:spPr bwMode="auto">
            <a:xfrm>
              <a:off x="2736" y="1784"/>
              <a:ext cx="72" cy="64"/>
            </a:xfrm>
            <a:custGeom>
              <a:avLst/>
              <a:gdLst>
                <a:gd name="T0" fmla="*/ 20 w 72"/>
                <a:gd name="T1" fmla="*/ 0 h 64"/>
                <a:gd name="T2" fmla="*/ 20 w 72"/>
                <a:gd name="T3" fmla="*/ 0 h 64"/>
                <a:gd name="T4" fmla="*/ 18 w 72"/>
                <a:gd name="T5" fmla="*/ 2 h 64"/>
                <a:gd name="T6" fmla="*/ 18 w 72"/>
                <a:gd name="T7" fmla="*/ 2 h 64"/>
                <a:gd name="T8" fmla="*/ 14 w 72"/>
                <a:gd name="T9" fmla="*/ 8 h 64"/>
                <a:gd name="T10" fmla="*/ 12 w 72"/>
                <a:gd name="T11" fmla="*/ 16 h 64"/>
                <a:gd name="T12" fmla="*/ 10 w 72"/>
                <a:gd name="T13" fmla="*/ 24 h 64"/>
                <a:gd name="T14" fmla="*/ 10 w 72"/>
                <a:gd name="T15" fmla="*/ 30 h 64"/>
                <a:gd name="T16" fmla="*/ 10 w 72"/>
                <a:gd name="T17" fmla="*/ 30 h 64"/>
                <a:gd name="T18" fmla="*/ 4 w 72"/>
                <a:gd name="T19" fmla="*/ 38 h 64"/>
                <a:gd name="T20" fmla="*/ 0 w 72"/>
                <a:gd name="T21" fmla="*/ 40 h 64"/>
                <a:gd name="T22" fmla="*/ 0 w 72"/>
                <a:gd name="T23" fmla="*/ 44 h 64"/>
                <a:gd name="T24" fmla="*/ 0 w 72"/>
                <a:gd name="T25" fmla="*/ 44 h 64"/>
                <a:gd name="T26" fmla="*/ 2 w 72"/>
                <a:gd name="T27" fmla="*/ 48 h 64"/>
                <a:gd name="T28" fmla="*/ 4 w 72"/>
                <a:gd name="T29" fmla="*/ 50 h 64"/>
                <a:gd name="T30" fmla="*/ 4 w 72"/>
                <a:gd name="T31" fmla="*/ 50 h 64"/>
                <a:gd name="T32" fmla="*/ 8 w 72"/>
                <a:gd name="T33" fmla="*/ 50 h 64"/>
                <a:gd name="T34" fmla="*/ 8 w 72"/>
                <a:gd name="T35" fmla="*/ 50 h 64"/>
                <a:gd name="T36" fmla="*/ 12 w 72"/>
                <a:gd name="T37" fmla="*/ 50 h 64"/>
                <a:gd name="T38" fmla="*/ 12 w 72"/>
                <a:gd name="T39" fmla="*/ 50 h 64"/>
                <a:gd name="T40" fmla="*/ 16 w 72"/>
                <a:gd name="T41" fmla="*/ 50 h 64"/>
                <a:gd name="T42" fmla="*/ 16 w 72"/>
                <a:gd name="T43" fmla="*/ 50 h 64"/>
                <a:gd name="T44" fmla="*/ 20 w 72"/>
                <a:gd name="T45" fmla="*/ 52 h 64"/>
                <a:gd name="T46" fmla="*/ 24 w 72"/>
                <a:gd name="T47" fmla="*/ 56 h 64"/>
                <a:gd name="T48" fmla="*/ 24 w 72"/>
                <a:gd name="T49" fmla="*/ 56 h 64"/>
                <a:gd name="T50" fmla="*/ 26 w 72"/>
                <a:gd name="T51" fmla="*/ 60 h 64"/>
                <a:gd name="T52" fmla="*/ 28 w 72"/>
                <a:gd name="T53" fmla="*/ 62 h 64"/>
                <a:gd name="T54" fmla="*/ 30 w 72"/>
                <a:gd name="T55" fmla="*/ 64 h 64"/>
                <a:gd name="T56" fmla="*/ 30 w 72"/>
                <a:gd name="T57" fmla="*/ 64 h 64"/>
                <a:gd name="T58" fmla="*/ 32 w 72"/>
                <a:gd name="T59" fmla="*/ 64 h 64"/>
                <a:gd name="T60" fmla="*/ 32 w 72"/>
                <a:gd name="T61" fmla="*/ 64 h 64"/>
                <a:gd name="T62" fmla="*/ 36 w 72"/>
                <a:gd name="T63" fmla="*/ 62 h 64"/>
                <a:gd name="T64" fmla="*/ 36 w 72"/>
                <a:gd name="T65" fmla="*/ 60 h 64"/>
                <a:gd name="T66" fmla="*/ 38 w 72"/>
                <a:gd name="T67" fmla="*/ 56 h 64"/>
                <a:gd name="T68" fmla="*/ 40 w 72"/>
                <a:gd name="T69" fmla="*/ 54 h 64"/>
                <a:gd name="T70" fmla="*/ 40 w 72"/>
                <a:gd name="T71" fmla="*/ 54 h 64"/>
                <a:gd name="T72" fmla="*/ 50 w 72"/>
                <a:gd name="T73" fmla="*/ 48 h 64"/>
                <a:gd name="T74" fmla="*/ 64 w 72"/>
                <a:gd name="T75" fmla="*/ 42 h 64"/>
                <a:gd name="T76" fmla="*/ 70 w 72"/>
                <a:gd name="T77" fmla="*/ 38 h 64"/>
                <a:gd name="T78" fmla="*/ 72 w 72"/>
                <a:gd name="T79" fmla="*/ 34 h 64"/>
                <a:gd name="T80" fmla="*/ 70 w 72"/>
                <a:gd name="T81" fmla="*/ 30 h 64"/>
                <a:gd name="T82" fmla="*/ 60 w 72"/>
                <a:gd name="T83" fmla="*/ 26 h 64"/>
                <a:gd name="T84" fmla="*/ 60 w 72"/>
                <a:gd name="T85" fmla="*/ 26 h 64"/>
                <a:gd name="T86" fmla="*/ 46 w 72"/>
                <a:gd name="T87" fmla="*/ 20 h 64"/>
                <a:gd name="T88" fmla="*/ 40 w 72"/>
                <a:gd name="T89" fmla="*/ 16 h 64"/>
                <a:gd name="T90" fmla="*/ 34 w 72"/>
                <a:gd name="T91" fmla="*/ 12 h 64"/>
                <a:gd name="T92" fmla="*/ 34 w 72"/>
                <a:gd name="T93" fmla="*/ 12 h 64"/>
                <a:gd name="T94" fmla="*/ 28 w 72"/>
                <a:gd name="T95" fmla="*/ 4 h 64"/>
                <a:gd name="T96" fmla="*/ 24 w 72"/>
                <a:gd name="T97" fmla="*/ 2 h 64"/>
                <a:gd name="T98" fmla="*/ 20 w 72"/>
                <a:gd name="T99"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2" h="64">
                  <a:moveTo>
                    <a:pt x="20" y="0"/>
                  </a:moveTo>
                  <a:lnTo>
                    <a:pt x="20" y="0"/>
                  </a:lnTo>
                  <a:lnTo>
                    <a:pt x="18" y="2"/>
                  </a:lnTo>
                  <a:lnTo>
                    <a:pt x="18" y="2"/>
                  </a:lnTo>
                  <a:lnTo>
                    <a:pt x="14" y="8"/>
                  </a:lnTo>
                  <a:lnTo>
                    <a:pt x="12" y="16"/>
                  </a:lnTo>
                  <a:lnTo>
                    <a:pt x="10" y="24"/>
                  </a:lnTo>
                  <a:lnTo>
                    <a:pt x="10" y="30"/>
                  </a:lnTo>
                  <a:lnTo>
                    <a:pt x="10" y="30"/>
                  </a:lnTo>
                  <a:lnTo>
                    <a:pt x="4" y="38"/>
                  </a:lnTo>
                  <a:lnTo>
                    <a:pt x="0" y="40"/>
                  </a:lnTo>
                  <a:lnTo>
                    <a:pt x="0" y="44"/>
                  </a:lnTo>
                  <a:lnTo>
                    <a:pt x="0" y="44"/>
                  </a:lnTo>
                  <a:lnTo>
                    <a:pt x="2" y="48"/>
                  </a:lnTo>
                  <a:lnTo>
                    <a:pt x="4" y="50"/>
                  </a:lnTo>
                  <a:lnTo>
                    <a:pt x="4" y="50"/>
                  </a:lnTo>
                  <a:lnTo>
                    <a:pt x="8" y="50"/>
                  </a:lnTo>
                  <a:lnTo>
                    <a:pt x="8" y="50"/>
                  </a:lnTo>
                  <a:lnTo>
                    <a:pt x="12" y="50"/>
                  </a:lnTo>
                  <a:lnTo>
                    <a:pt x="12" y="50"/>
                  </a:lnTo>
                  <a:lnTo>
                    <a:pt x="16" y="50"/>
                  </a:lnTo>
                  <a:lnTo>
                    <a:pt x="16" y="50"/>
                  </a:lnTo>
                  <a:lnTo>
                    <a:pt x="20" y="52"/>
                  </a:lnTo>
                  <a:lnTo>
                    <a:pt x="24" y="56"/>
                  </a:lnTo>
                  <a:lnTo>
                    <a:pt x="24" y="56"/>
                  </a:lnTo>
                  <a:lnTo>
                    <a:pt x="26" y="60"/>
                  </a:lnTo>
                  <a:lnTo>
                    <a:pt x="28" y="62"/>
                  </a:lnTo>
                  <a:lnTo>
                    <a:pt x="30" y="64"/>
                  </a:lnTo>
                  <a:lnTo>
                    <a:pt x="30" y="64"/>
                  </a:lnTo>
                  <a:lnTo>
                    <a:pt x="32" y="64"/>
                  </a:lnTo>
                  <a:lnTo>
                    <a:pt x="32" y="64"/>
                  </a:lnTo>
                  <a:lnTo>
                    <a:pt x="36" y="62"/>
                  </a:lnTo>
                  <a:lnTo>
                    <a:pt x="36" y="60"/>
                  </a:lnTo>
                  <a:lnTo>
                    <a:pt x="38" y="56"/>
                  </a:lnTo>
                  <a:lnTo>
                    <a:pt x="40" y="54"/>
                  </a:lnTo>
                  <a:lnTo>
                    <a:pt x="40" y="54"/>
                  </a:lnTo>
                  <a:lnTo>
                    <a:pt x="50" y="48"/>
                  </a:lnTo>
                  <a:lnTo>
                    <a:pt x="64" y="42"/>
                  </a:lnTo>
                  <a:lnTo>
                    <a:pt x="70" y="38"/>
                  </a:lnTo>
                  <a:lnTo>
                    <a:pt x="72" y="34"/>
                  </a:lnTo>
                  <a:lnTo>
                    <a:pt x="70" y="30"/>
                  </a:lnTo>
                  <a:lnTo>
                    <a:pt x="60" y="26"/>
                  </a:lnTo>
                  <a:lnTo>
                    <a:pt x="60" y="26"/>
                  </a:lnTo>
                  <a:lnTo>
                    <a:pt x="46" y="20"/>
                  </a:lnTo>
                  <a:lnTo>
                    <a:pt x="40" y="16"/>
                  </a:lnTo>
                  <a:lnTo>
                    <a:pt x="34" y="12"/>
                  </a:lnTo>
                  <a:lnTo>
                    <a:pt x="34" y="12"/>
                  </a:lnTo>
                  <a:lnTo>
                    <a:pt x="28" y="4"/>
                  </a:lnTo>
                  <a:lnTo>
                    <a:pt x="24" y="2"/>
                  </a:lnTo>
                  <a:lnTo>
                    <a:pt x="2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78" name="Freeform 63"/>
            <p:cNvSpPr>
              <a:spLocks/>
            </p:cNvSpPr>
            <p:nvPr/>
          </p:nvSpPr>
          <p:spPr bwMode="auto">
            <a:xfrm>
              <a:off x="2516" y="1982"/>
              <a:ext cx="16" cy="6"/>
            </a:xfrm>
            <a:custGeom>
              <a:avLst/>
              <a:gdLst>
                <a:gd name="T0" fmla="*/ 10 w 16"/>
                <a:gd name="T1" fmla="*/ 0 h 6"/>
                <a:gd name="T2" fmla="*/ 10 w 16"/>
                <a:gd name="T3" fmla="*/ 0 h 6"/>
                <a:gd name="T4" fmla="*/ 6 w 16"/>
                <a:gd name="T5" fmla="*/ 0 h 6"/>
                <a:gd name="T6" fmla="*/ 4 w 16"/>
                <a:gd name="T7" fmla="*/ 2 h 6"/>
                <a:gd name="T8" fmla="*/ 4 w 16"/>
                <a:gd name="T9" fmla="*/ 2 h 6"/>
                <a:gd name="T10" fmla="*/ 0 w 16"/>
                <a:gd name="T11" fmla="*/ 6 h 6"/>
                <a:gd name="T12" fmla="*/ 0 w 16"/>
                <a:gd name="T13" fmla="*/ 6 h 6"/>
                <a:gd name="T14" fmla="*/ 0 w 16"/>
                <a:gd name="T15" fmla="*/ 6 h 6"/>
                <a:gd name="T16" fmla="*/ 0 w 16"/>
                <a:gd name="T17" fmla="*/ 6 h 6"/>
                <a:gd name="T18" fmla="*/ 4 w 16"/>
                <a:gd name="T19" fmla="*/ 6 h 6"/>
                <a:gd name="T20" fmla="*/ 4 w 16"/>
                <a:gd name="T21" fmla="*/ 6 h 6"/>
                <a:gd name="T22" fmla="*/ 14 w 16"/>
                <a:gd name="T23" fmla="*/ 6 h 6"/>
                <a:gd name="T24" fmla="*/ 16 w 16"/>
                <a:gd name="T25" fmla="*/ 4 h 6"/>
                <a:gd name="T26" fmla="*/ 14 w 16"/>
                <a:gd name="T27" fmla="*/ 2 h 6"/>
                <a:gd name="T28" fmla="*/ 14 w 16"/>
                <a:gd name="T29" fmla="*/ 2 h 6"/>
                <a:gd name="T30" fmla="*/ 10 w 16"/>
                <a:gd name="T3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6" h="6">
                  <a:moveTo>
                    <a:pt x="10" y="0"/>
                  </a:moveTo>
                  <a:lnTo>
                    <a:pt x="10" y="0"/>
                  </a:lnTo>
                  <a:lnTo>
                    <a:pt x="6" y="0"/>
                  </a:lnTo>
                  <a:lnTo>
                    <a:pt x="4" y="2"/>
                  </a:lnTo>
                  <a:lnTo>
                    <a:pt x="4" y="2"/>
                  </a:lnTo>
                  <a:lnTo>
                    <a:pt x="0" y="6"/>
                  </a:lnTo>
                  <a:lnTo>
                    <a:pt x="0" y="6"/>
                  </a:lnTo>
                  <a:lnTo>
                    <a:pt x="0" y="6"/>
                  </a:lnTo>
                  <a:lnTo>
                    <a:pt x="0" y="6"/>
                  </a:lnTo>
                  <a:lnTo>
                    <a:pt x="4" y="6"/>
                  </a:lnTo>
                  <a:lnTo>
                    <a:pt x="4" y="6"/>
                  </a:lnTo>
                  <a:lnTo>
                    <a:pt x="14" y="6"/>
                  </a:lnTo>
                  <a:lnTo>
                    <a:pt x="16" y="4"/>
                  </a:lnTo>
                  <a:lnTo>
                    <a:pt x="14" y="2"/>
                  </a:lnTo>
                  <a:lnTo>
                    <a:pt x="14" y="2"/>
                  </a:lnTo>
                  <a:lnTo>
                    <a:pt x="10"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79" name="Freeform 64"/>
            <p:cNvSpPr>
              <a:spLocks/>
            </p:cNvSpPr>
            <p:nvPr/>
          </p:nvSpPr>
          <p:spPr bwMode="auto">
            <a:xfrm>
              <a:off x="2516" y="1982"/>
              <a:ext cx="16" cy="6"/>
            </a:xfrm>
            <a:custGeom>
              <a:avLst/>
              <a:gdLst>
                <a:gd name="T0" fmla="*/ 10 w 16"/>
                <a:gd name="T1" fmla="*/ 0 h 6"/>
                <a:gd name="T2" fmla="*/ 10 w 16"/>
                <a:gd name="T3" fmla="*/ 0 h 6"/>
                <a:gd name="T4" fmla="*/ 6 w 16"/>
                <a:gd name="T5" fmla="*/ 0 h 6"/>
                <a:gd name="T6" fmla="*/ 4 w 16"/>
                <a:gd name="T7" fmla="*/ 2 h 6"/>
                <a:gd name="T8" fmla="*/ 4 w 16"/>
                <a:gd name="T9" fmla="*/ 2 h 6"/>
                <a:gd name="T10" fmla="*/ 0 w 16"/>
                <a:gd name="T11" fmla="*/ 6 h 6"/>
                <a:gd name="T12" fmla="*/ 0 w 16"/>
                <a:gd name="T13" fmla="*/ 6 h 6"/>
                <a:gd name="T14" fmla="*/ 0 w 16"/>
                <a:gd name="T15" fmla="*/ 6 h 6"/>
                <a:gd name="T16" fmla="*/ 0 w 16"/>
                <a:gd name="T17" fmla="*/ 6 h 6"/>
                <a:gd name="T18" fmla="*/ 4 w 16"/>
                <a:gd name="T19" fmla="*/ 6 h 6"/>
                <a:gd name="T20" fmla="*/ 4 w 16"/>
                <a:gd name="T21" fmla="*/ 6 h 6"/>
                <a:gd name="T22" fmla="*/ 14 w 16"/>
                <a:gd name="T23" fmla="*/ 6 h 6"/>
                <a:gd name="T24" fmla="*/ 16 w 16"/>
                <a:gd name="T25" fmla="*/ 4 h 6"/>
                <a:gd name="T26" fmla="*/ 14 w 16"/>
                <a:gd name="T27" fmla="*/ 2 h 6"/>
                <a:gd name="T28" fmla="*/ 14 w 16"/>
                <a:gd name="T29" fmla="*/ 2 h 6"/>
                <a:gd name="T30" fmla="*/ 10 w 16"/>
                <a:gd name="T3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6" h="6">
                  <a:moveTo>
                    <a:pt x="10" y="0"/>
                  </a:moveTo>
                  <a:lnTo>
                    <a:pt x="10" y="0"/>
                  </a:lnTo>
                  <a:lnTo>
                    <a:pt x="6" y="0"/>
                  </a:lnTo>
                  <a:lnTo>
                    <a:pt x="4" y="2"/>
                  </a:lnTo>
                  <a:lnTo>
                    <a:pt x="4" y="2"/>
                  </a:lnTo>
                  <a:lnTo>
                    <a:pt x="0" y="6"/>
                  </a:lnTo>
                  <a:lnTo>
                    <a:pt x="0" y="6"/>
                  </a:lnTo>
                  <a:lnTo>
                    <a:pt x="0" y="6"/>
                  </a:lnTo>
                  <a:lnTo>
                    <a:pt x="0" y="6"/>
                  </a:lnTo>
                  <a:lnTo>
                    <a:pt x="4" y="6"/>
                  </a:lnTo>
                  <a:lnTo>
                    <a:pt x="4" y="6"/>
                  </a:lnTo>
                  <a:lnTo>
                    <a:pt x="14" y="6"/>
                  </a:lnTo>
                  <a:lnTo>
                    <a:pt x="16" y="4"/>
                  </a:lnTo>
                  <a:lnTo>
                    <a:pt x="14" y="2"/>
                  </a:lnTo>
                  <a:lnTo>
                    <a:pt x="14" y="2"/>
                  </a:lnTo>
                  <a:lnTo>
                    <a:pt x="1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80" name="Freeform 65"/>
            <p:cNvSpPr>
              <a:spLocks/>
            </p:cNvSpPr>
            <p:nvPr/>
          </p:nvSpPr>
          <p:spPr bwMode="auto">
            <a:xfrm>
              <a:off x="2564" y="1834"/>
              <a:ext cx="188" cy="188"/>
            </a:xfrm>
            <a:custGeom>
              <a:avLst/>
              <a:gdLst>
                <a:gd name="T0" fmla="*/ 170 w 188"/>
                <a:gd name="T1" fmla="*/ 0 h 188"/>
                <a:gd name="T2" fmla="*/ 164 w 188"/>
                <a:gd name="T3" fmla="*/ 6 h 188"/>
                <a:gd name="T4" fmla="*/ 160 w 188"/>
                <a:gd name="T5" fmla="*/ 24 h 188"/>
                <a:gd name="T6" fmla="*/ 158 w 188"/>
                <a:gd name="T7" fmla="*/ 42 h 188"/>
                <a:gd name="T8" fmla="*/ 158 w 188"/>
                <a:gd name="T9" fmla="*/ 56 h 188"/>
                <a:gd name="T10" fmla="*/ 144 w 188"/>
                <a:gd name="T11" fmla="*/ 74 h 188"/>
                <a:gd name="T12" fmla="*/ 128 w 188"/>
                <a:gd name="T13" fmla="*/ 80 h 188"/>
                <a:gd name="T14" fmla="*/ 116 w 188"/>
                <a:gd name="T15" fmla="*/ 86 h 188"/>
                <a:gd name="T16" fmla="*/ 108 w 188"/>
                <a:gd name="T17" fmla="*/ 104 h 188"/>
                <a:gd name="T18" fmla="*/ 96 w 188"/>
                <a:gd name="T19" fmla="*/ 112 h 188"/>
                <a:gd name="T20" fmla="*/ 74 w 188"/>
                <a:gd name="T21" fmla="*/ 106 h 188"/>
                <a:gd name="T22" fmla="*/ 62 w 188"/>
                <a:gd name="T23" fmla="*/ 114 h 188"/>
                <a:gd name="T24" fmla="*/ 42 w 188"/>
                <a:gd name="T25" fmla="*/ 124 h 188"/>
                <a:gd name="T26" fmla="*/ 36 w 188"/>
                <a:gd name="T27" fmla="*/ 134 h 188"/>
                <a:gd name="T28" fmla="*/ 32 w 188"/>
                <a:gd name="T29" fmla="*/ 142 h 188"/>
                <a:gd name="T30" fmla="*/ 18 w 188"/>
                <a:gd name="T31" fmla="*/ 146 h 188"/>
                <a:gd name="T32" fmla="*/ 6 w 188"/>
                <a:gd name="T33" fmla="*/ 154 h 188"/>
                <a:gd name="T34" fmla="*/ 0 w 188"/>
                <a:gd name="T35" fmla="*/ 166 h 188"/>
                <a:gd name="T36" fmla="*/ 10 w 188"/>
                <a:gd name="T37" fmla="*/ 168 h 188"/>
                <a:gd name="T38" fmla="*/ 16 w 188"/>
                <a:gd name="T39" fmla="*/ 174 h 188"/>
                <a:gd name="T40" fmla="*/ 22 w 188"/>
                <a:gd name="T41" fmla="*/ 188 h 188"/>
                <a:gd name="T42" fmla="*/ 30 w 188"/>
                <a:gd name="T43" fmla="*/ 180 h 188"/>
                <a:gd name="T44" fmla="*/ 38 w 188"/>
                <a:gd name="T45" fmla="*/ 164 h 188"/>
                <a:gd name="T46" fmla="*/ 42 w 188"/>
                <a:gd name="T47" fmla="*/ 156 h 188"/>
                <a:gd name="T48" fmla="*/ 44 w 188"/>
                <a:gd name="T49" fmla="*/ 146 h 188"/>
                <a:gd name="T50" fmla="*/ 56 w 188"/>
                <a:gd name="T51" fmla="*/ 140 h 188"/>
                <a:gd name="T52" fmla="*/ 72 w 188"/>
                <a:gd name="T53" fmla="*/ 134 h 188"/>
                <a:gd name="T54" fmla="*/ 80 w 188"/>
                <a:gd name="T55" fmla="*/ 134 h 188"/>
                <a:gd name="T56" fmla="*/ 84 w 188"/>
                <a:gd name="T57" fmla="*/ 138 h 188"/>
                <a:gd name="T58" fmla="*/ 90 w 188"/>
                <a:gd name="T59" fmla="*/ 148 h 188"/>
                <a:gd name="T60" fmla="*/ 92 w 188"/>
                <a:gd name="T61" fmla="*/ 150 h 188"/>
                <a:gd name="T62" fmla="*/ 100 w 188"/>
                <a:gd name="T63" fmla="*/ 140 h 188"/>
                <a:gd name="T64" fmla="*/ 108 w 188"/>
                <a:gd name="T65" fmla="*/ 128 h 188"/>
                <a:gd name="T66" fmla="*/ 116 w 188"/>
                <a:gd name="T67" fmla="*/ 134 h 188"/>
                <a:gd name="T68" fmla="*/ 118 w 188"/>
                <a:gd name="T69" fmla="*/ 132 h 188"/>
                <a:gd name="T70" fmla="*/ 124 w 188"/>
                <a:gd name="T71" fmla="*/ 130 h 188"/>
                <a:gd name="T72" fmla="*/ 128 w 188"/>
                <a:gd name="T73" fmla="*/ 130 h 188"/>
                <a:gd name="T74" fmla="*/ 136 w 188"/>
                <a:gd name="T75" fmla="*/ 130 h 188"/>
                <a:gd name="T76" fmla="*/ 148 w 188"/>
                <a:gd name="T77" fmla="*/ 124 h 188"/>
                <a:gd name="T78" fmla="*/ 160 w 188"/>
                <a:gd name="T79" fmla="*/ 118 h 188"/>
                <a:gd name="T80" fmla="*/ 166 w 188"/>
                <a:gd name="T81" fmla="*/ 106 h 188"/>
                <a:gd name="T82" fmla="*/ 170 w 188"/>
                <a:gd name="T83" fmla="*/ 88 h 188"/>
                <a:gd name="T84" fmla="*/ 174 w 188"/>
                <a:gd name="T85" fmla="*/ 78 h 188"/>
                <a:gd name="T86" fmla="*/ 186 w 188"/>
                <a:gd name="T87" fmla="*/ 70 h 188"/>
                <a:gd name="T88" fmla="*/ 188 w 188"/>
                <a:gd name="T89" fmla="*/ 56 h 188"/>
                <a:gd name="T90" fmla="*/ 182 w 188"/>
                <a:gd name="T91" fmla="*/ 36 h 188"/>
                <a:gd name="T92" fmla="*/ 178 w 188"/>
                <a:gd name="T93" fmla="*/ 24 h 188"/>
                <a:gd name="T94" fmla="*/ 174 w 188"/>
                <a:gd name="T95" fmla="*/ 16 h 188"/>
                <a:gd name="T96" fmla="*/ 172 w 188"/>
                <a:gd name="T97" fmla="*/ 0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88" h="188">
                  <a:moveTo>
                    <a:pt x="170" y="0"/>
                  </a:moveTo>
                  <a:lnTo>
                    <a:pt x="170" y="0"/>
                  </a:lnTo>
                  <a:lnTo>
                    <a:pt x="170" y="0"/>
                  </a:lnTo>
                  <a:lnTo>
                    <a:pt x="170" y="0"/>
                  </a:lnTo>
                  <a:lnTo>
                    <a:pt x="166" y="2"/>
                  </a:lnTo>
                  <a:lnTo>
                    <a:pt x="164" y="6"/>
                  </a:lnTo>
                  <a:lnTo>
                    <a:pt x="162" y="16"/>
                  </a:lnTo>
                  <a:lnTo>
                    <a:pt x="162" y="16"/>
                  </a:lnTo>
                  <a:lnTo>
                    <a:pt x="160" y="24"/>
                  </a:lnTo>
                  <a:lnTo>
                    <a:pt x="158" y="34"/>
                  </a:lnTo>
                  <a:lnTo>
                    <a:pt x="158" y="34"/>
                  </a:lnTo>
                  <a:lnTo>
                    <a:pt x="158" y="42"/>
                  </a:lnTo>
                  <a:lnTo>
                    <a:pt x="158" y="50"/>
                  </a:lnTo>
                  <a:lnTo>
                    <a:pt x="158" y="50"/>
                  </a:lnTo>
                  <a:lnTo>
                    <a:pt x="158" y="56"/>
                  </a:lnTo>
                  <a:lnTo>
                    <a:pt x="154" y="62"/>
                  </a:lnTo>
                  <a:lnTo>
                    <a:pt x="144" y="74"/>
                  </a:lnTo>
                  <a:lnTo>
                    <a:pt x="144" y="74"/>
                  </a:lnTo>
                  <a:lnTo>
                    <a:pt x="138" y="78"/>
                  </a:lnTo>
                  <a:lnTo>
                    <a:pt x="132" y="80"/>
                  </a:lnTo>
                  <a:lnTo>
                    <a:pt x="128" y="80"/>
                  </a:lnTo>
                  <a:lnTo>
                    <a:pt x="122" y="82"/>
                  </a:lnTo>
                  <a:lnTo>
                    <a:pt x="122" y="82"/>
                  </a:lnTo>
                  <a:lnTo>
                    <a:pt x="116" y="86"/>
                  </a:lnTo>
                  <a:lnTo>
                    <a:pt x="114" y="92"/>
                  </a:lnTo>
                  <a:lnTo>
                    <a:pt x="108" y="104"/>
                  </a:lnTo>
                  <a:lnTo>
                    <a:pt x="108" y="104"/>
                  </a:lnTo>
                  <a:lnTo>
                    <a:pt x="102" y="110"/>
                  </a:lnTo>
                  <a:lnTo>
                    <a:pt x="96" y="112"/>
                  </a:lnTo>
                  <a:lnTo>
                    <a:pt x="96" y="112"/>
                  </a:lnTo>
                  <a:lnTo>
                    <a:pt x="84" y="110"/>
                  </a:lnTo>
                  <a:lnTo>
                    <a:pt x="84" y="110"/>
                  </a:lnTo>
                  <a:lnTo>
                    <a:pt x="74" y="106"/>
                  </a:lnTo>
                  <a:lnTo>
                    <a:pt x="74" y="106"/>
                  </a:lnTo>
                  <a:lnTo>
                    <a:pt x="70" y="108"/>
                  </a:lnTo>
                  <a:lnTo>
                    <a:pt x="62" y="114"/>
                  </a:lnTo>
                  <a:lnTo>
                    <a:pt x="62" y="114"/>
                  </a:lnTo>
                  <a:lnTo>
                    <a:pt x="48" y="120"/>
                  </a:lnTo>
                  <a:lnTo>
                    <a:pt x="42" y="124"/>
                  </a:lnTo>
                  <a:lnTo>
                    <a:pt x="38" y="130"/>
                  </a:lnTo>
                  <a:lnTo>
                    <a:pt x="38" y="130"/>
                  </a:lnTo>
                  <a:lnTo>
                    <a:pt x="36" y="134"/>
                  </a:lnTo>
                  <a:lnTo>
                    <a:pt x="36" y="136"/>
                  </a:lnTo>
                  <a:lnTo>
                    <a:pt x="34" y="140"/>
                  </a:lnTo>
                  <a:lnTo>
                    <a:pt x="32" y="142"/>
                  </a:lnTo>
                  <a:lnTo>
                    <a:pt x="32" y="142"/>
                  </a:lnTo>
                  <a:lnTo>
                    <a:pt x="24" y="144"/>
                  </a:lnTo>
                  <a:lnTo>
                    <a:pt x="18" y="146"/>
                  </a:lnTo>
                  <a:lnTo>
                    <a:pt x="18" y="146"/>
                  </a:lnTo>
                  <a:lnTo>
                    <a:pt x="10" y="150"/>
                  </a:lnTo>
                  <a:lnTo>
                    <a:pt x="6" y="154"/>
                  </a:lnTo>
                  <a:lnTo>
                    <a:pt x="2" y="160"/>
                  </a:lnTo>
                  <a:lnTo>
                    <a:pt x="0" y="166"/>
                  </a:lnTo>
                  <a:lnTo>
                    <a:pt x="0" y="166"/>
                  </a:lnTo>
                  <a:lnTo>
                    <a:pt x="4" y="166"/>
                  </a:lnTo>
                  <a:lnTo>
                    <a:pt x="4" y="166"/>
                  </a:lnTo>
                  <a:lnTo>
                    <a:pt x="10" y="168"/>
                  </a:lnTo>
                  <a:lnTo>
                    <a:pt x="12" y="170"/>
                  </a:lnTo>
                  <a:lnTo>
                    <a:pt x="14" y="172"/>
                  </a:lnTo>
                  <a:lnTo>
                    <a:pt x="16" y="174"/>
                  </a:lnTo>
                  <a:lnTo>
                    <a:pt x="16" y="182"/>
                  </a:lnTo>
                  <a:lnTo>
                    <a:pt x="18" y="184"/>
                  </a:lnTo>
                  <a:lnTo>
                    <a:pt x="22" y="188"/>
                  </a:lnTo>
                  <a:lnTo>
                    <a:pt x="22" y="188"/>
                  </a:lnTo>
                  <a:lnTo>
                    <a:pt x="28" y="184"/>
                  </a:lnTo>
                  <a:lnTo>
                    <a:pt x="30" y="180"/>
                  </a:lnTo>
                  <a:lnTo>
                    <a:pt x="36" y="170"/>
                  </a:lnTo>
                  <a:lnTo>
                    <a:pt x="36" y="170"/>
                  </a:lnTo>
                  <a:lnTo>
                    <a:pt x="38" y="164"/>
                  </a:lnTo>
                  <a:lnTo>
                    <a:pt x="40" y="160"/>
                  </a:lnTo>
                  <a:lnTo>
                    <a:pt x="40" y="160"/>
                  </a:lnTo>
                  <a:lnTo>
                    <a:pt x="42" y="156"/>
                  </a:lnTo>
                  <a:lnTo>
                    <a:pt x="42" y="150"/>
                  </a:lnTo>
                  <a:lnTo>
                    <a:pt x="42" y="150"/>
                  </a:lnTo>
                  <a:lnTo>
                    <a:pt x="44" y="146"/>
                  </a:lnTo>
                  <a:lnTo>
                    <a:pt x="48" y="144"/>
                  </a:lnTo>
                  <a:lnTo>
                    <a:pt x="48" y="144"/>
                  </a:lnTo>
                  <a:lnTo>
                    <a:pt x="56" y="140"/>
                  </a:lnTo>
                  <a:lnTo>
                    <a:pt x="64" y="136"/>
                  </a:lnTo>
                  <a:lnTo>
                    <a:pt x="64" y="136"/>
                  </a:lnTo>
                  <a:lnTo>
                    <a:pt x="72" y="134"/>
                  </a:lnTo>
                  <a:lnTo>
                    <a:pt x="76" y="132"/>
                  </a:lnTo>
                  <a:lnTo>
                    <a:pt x="76" y="132"/>
                  </a:lnTo>
                  <a:lnTo>
                    <a:pt x="80" y="134"/>
                  </a:lnTo>
                  <a:lnTo>
                    <a:pt x="82" y="136"/>
                  </a:lnTo>
                  <a:lnTo>
                    <a:pt x="82" y="136"/>
                  </a:lnTo>
                  <a:lnTo>
                    <a:pt x="84" y="138"/>
                  </a:lnTo>
                  <a:lnTo>
                    <a:pt x="86" y="142"/>
                  </a:lnTo>
                  <a:lnTo>
                    <a:pt x="86" y="146"/>
                  </a:lnTo>
                  <a:lnTo>
                    <a:pt x="90" y="148"/>
                  </a:lnTo>
                  <a:lnTo>
                    <a:pt x="90" y="148"/>
                  </a:lnTo>
                  <a:lnTo>
                    <a:pt x="92" y="150"/>
                  </a:lnTo>
                  <a:lnTo>
                    <a:pt x="92" y="150"/>
                  </a:lnTo>
                  <a:lnTo>
                    <a:pt x="94" y="148"/>
                  </a:lnTo>
                  <a:lnTo>
                    <a:pt x="98" y="146"/>
                  </a:lnTo>
                  <a:lnTo>
                    <a:pt x="100" y="140"/>
                  </a:lnTo>
                  <a:lnTo>
                    <a:pt x="104" y="132"/>
                  </a:lnTo>
                  <a:lnTo>
                    <a:pt x="108" y="128"/>
                  </a:lnTo>
                  <a:lnTo>
                    <a:pt x="108" y="128"/>
                  </a:lnTo>
                  <a:lnTo>
                    <a:pt x="110" y="130"/>
                  </a:lnTo>
                  <a:lnTo>
                    <a:pt x="116" y="134"/>
                  </a:lnTo>
                  <a:lnTo>
                    <a:pt x="116" y="134"/>
                  </a:lnTo>
                  <a:lnTo>
                    <a:pt x="116" y="134"/>
                  </a:lnTo>
                  <a:lnTo>
                    <a:pt x="116" y="134"/>
                  </a:lnTo>
                  <a:lnTo>
                    <a:pt x="118" y="132"/>
                  </a:lnTo>
                  <a:lnTo>
                    <a:pt x="122" y="130"/>
                  </a:lnTo>
                  <a:lnTo>
                    <a:pt x="122" y="130"/>
                  </a:lnTo>
                  <a:lnTo>
                    <a:pt x="124" y="130"/>
                  </a:lnTo>
                  <a:lnTo>
                    <a:pt x="124" y="130"/>
                  </a:lnTo>
                  <a:lnTo>
                    <a:pt x="128" y="130"/>
                  </a:lnTo>
                  <a:lnTo>
                    <a:pt x="128" y="130"/>
                  </a:lnTo>
                  <a:lnTo>
                    <a:pt x="132" y="132"/>
                  </a:lnTo>
                  <a:lnTo>
                    <a:pt x="132" y="132"/>
                  </a:lnTo>
                  <a:lnTo>
                    <a:pt x="136" y="130"/>
                  </a:lnTo>
                  <a:lnTo>
                    <a:pt x="136" y="130"/>
                  </a:lnTo>
                  <a:lnTo>
                    <a:pt x="142" y="126"/>
                  </a:lnTo>
                  <a:lnTo>
                    <a:pt x="148" y="124"/>
                  </a:lnTo>
                  <a:lnTo>
                    <a:pt x="148" y="124"/>
                  </a:lnTo>
                  <a:lnTo>
                    <a:pt x="154" y="122"/>
                  </a:lnTo>
                  <a:lnTo>
                    <a:pt x="160" y="118"/>
                  </a:lnTo>
                  <a:lnTo>
                    <a:pt x="164" y="112"/>
                  </a:lnTo>
                  <a:lnTo>
                    <a:pt x="166" y="106"/>
                  </a:lnTo>
                  <a:lnTo>
                    <a:pt x="166" y="106"/>
                  </a:lnTo>
                  <a:lnTo>
                    <a:pt x="168" y="94"/>
                  </a:lnTo>
                  <a:lnTo>
                    <a:pt x="168" y="94"/>
                  </a:lnTo>
                  <a:lnTo>
                    <a:pt x="170" y="88"/>
                  </a:lnTo>
                  <a:lnTo>
                    <a:pt x="170" y="82"/>
                  </a:lnTo>
                  <a:lnTo>
                    <a:pt x="170" y="82"/>
                  </a:lnTo>
                  <a:lnTo>
                    <a:pt x="174" y="78"/>
                  </a:lnTo>
                  <a:lnTo>
                    <a:pt x="180" y="74"/>
                  </a:lnTo>
                  <a:lnTo>
                    <a:pt x="180" y="74"/>
                  </a:lnTo>
                  <a:lnTo>
                    <a:pt x="186" y="70"/>
                  </a:lnTo>
                  <a:lnTo>
                    <a:pt x="188" y="66"/>
                  </a:lnTo>
                  <a:lnTo>
                    <a:pt x="188" y="62"/>
                  </a:lnTo>
                  <a:lnTo>
                    <a:pt x="188" y="56"/>
                  </a:lnTo>
                  <a:lnTo>
                    <a:pt x="188" y="56"/>
                  </a:lnTo>
                  <a:lnTo>
                    <a:pt x="184" y="46"/>
                  </a:lnTo>
                  <a:lnTo>
                    <a:pt x="182" y="36"/>
                  </a:lnTo>
                  <a:lnTo>
                    <a:pt x="182" y="36"/>
                  </a:lnTo>
                  <a:lnTo>
                    <a:pt x="180" y="30"/>
                  </a:lnTo>
                  <a:lnTo>
                    <a:pt x="178" y="24"/>
                  </a:lnTo>
                  <a:lnTo>
                    <a:pt x="178" y="24"/>
                  </a:lnTo>
                  <a:lnTo>
                    <a:pt x="174" y="16"/>
                  </a:lnTo>
                  <a:lnTo>
                    <a:pt x="174" y="16"/>
                  </a:lnTo>
                  <a:lnTo>
                    <a:pt x="172" y="6"/>
                  </a:lnTo>
                  <a:lnTo>
                    <a:pt x="172" y="2"/>
                  </a:lnTo>
                  <a:lnTo>
                    <a:pt x="172" y="0"/>
                  </a:lnTo>
                  <a:lnTo>
                    <a:pt x="170"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81" name="Freeform 66"/>
            <p:cNvSpPr>
              <a:spLocks/>
            </p:cNvSpPr>
            <p:nvPr/>
          </p:nvSpPr>
          <p:spPr bwMode="auto">
            <a:xfrm>
              <a:off x="2564" y="1834"/>
              <a:ext cx="188" cy="188"/>
            </a:xfrm>
            <a:custGeom>
              <a:avLst/>
              <a:gdLst>
                <a:gd name="T0" fmla="*/ 170 w 188"/>
                <a:gd name="T1" fmla="*/ 0 h 188"/>
                <a:gd name="T2" fmla="*/ 164 w 188"/>
                <a:gd name="T3" fmla="*/ 6 h 188"/>
                <a:gd name="T4" fmla="*/ 160 w 188"/>
                <a:gd name="T5" fmla="*/ 24 h 188"/>
                <a:gd name="T6" fmla="*/ 158 w 188"/>
                <a:gd name="T7" fmla="*/ 42 h 188"/>
                <a:gd name="T8" fmla="*/ 158 w 188"/>
                <a:gd name="T9" fmla="*/ 56 h 188"/>
                <a:gd name="T10" fmla="*/ 144 w 188"/>
                <a:gd name="T11" fmla="*/ 74 h 188"/>
                <a:gd name="T12" fmla="*/ 128 w 188"/>
                <a:gd name="T13" fmla="*/ 80 h 188"/>
                <a:gd name="T14" fmla="*/ 116 w 188"/>
                <a:gd name="T15" fmla="*/ 86 h 188"/>
                <a:gd name="T16" fmla="*/ 108 w 188"/>
                <a:gd name="T17" fmla="*/ 104 h 188"/>
                <a:gd name="T18" fmla="*/ 96 w 188"/>
                <a:gd name="T19" fmla="*/ 112 h 188"/>
                <a:gd name="T20" fmla="*/ 74 w 188"/>
                <a:gd name="T21" fmla="*/ 106 h 188"/>
                <a:gd name="T22" fmla="*/ 62 w 188"/>
                <a:gd name="T23" fmla="*/ 114 h 188"/>
                <a:gd name="T24" fmla="*/ 42 w 188"/>
                <a:gd name="T25" fmla="*/ 124 h 188"/>
                <a:gd name="T26" fmla="*/ 36 w 188"/>
                <a:gd name="T27" fmla="*/ 134 h 188"/>
                <a:gd name="T28" fmla="*/ 32 w 188"/>
                <a:gd name="T29" fmla="*/ 142 h 188"/>
                <a:gd name="T30" fmla="*/ 18 w 188"/>
                <a:gd name="T31" fmla="*/ 146 h 188"/>
                <a:gd name="T32" fmla="*/ 6 w 188"/>
                <a:gd name="T33" fmla="*/ 154 h 188"/>
                <a:gd name="T34" fmla="*/ 0 w 188"/>
                <a:gd name="T35" fmla="*/ 166 h 188"/>
                <a:gd name="T36" fmla="*/ 10 w 188"/>
                <a:gd name="T37" fmla="*/ 168 h 188"/>
                <a:gd name="T38" fmla="*/ 16 w 188"/>
                <a:gd name="T39" fmla="*/ 174 h 188"/>
                <a:gd name="T40" fmla="*/ 22 w 188"/>
                <a:gd name="T41" fmla="*/ 188 h 188"/>
                <a:gd name="T42" fmla="*/ 30 w 188"/>
                <a:gd name="T43" fmla="*/ 180 h 188"/>
                <a:gd name="T44" fmla="*/ 38 w 188"/>
                <a:gd name="T45" fmla="*/ 164 h 188"/>
                <a:gd name="T46" fmla="*/ 42 w 188"/>
                <a:gd name="T47" fmla="*/ 156 h 188"/>
                <a:gd name="T48" fmla="*/ 44 w 188"/>
                <a:gd name="T49" fmla="*/ 146 h 188"/>
                <a:gd name="T50" fmla="*/ 56 w 188"/>
                <a:gd name="T51" fmla="*/ 140 h 188"/>
                <a:gd name="T52" fmla="*/ 72 w 188"/>
                <a:gd name="T53" fmla="*/ 134 h 188"/>
                <a:gd name="T54" fmla="*/ 80 w 188"/>
                <a:gd name="T55" fmla="*/ 134 h 188"/>
                <a:gd name="T56" fmla="*/ 84 w 188"/>
                <a:gd name="T57" fmla="*/ 138 h 188"/>
                <a:gd name="T58" fmla="*/ 90 w 188"/>
                <a:gd name="T59" fmla="*/ 148 h 188"/>
                <a:gd name="T60" fmla="*/ 92 w 188"/>
                <a:gd name="T61" fmla="*/ 150 h 188"/>
                <a:gd name="T62" fmla="*/ 100 w 188"/>
                <a:gd name="T63" fmla="*/ 140 h 188"/>
                <a:gd name="T64" fmla="*/ 108 w 188"/>
                <a:gd name="T65" fmla="*/ 128 h 188"/>
                <a:gd name="T66" fmla="*/ 116 w 188"/>
                <a:gd name="T67" fmla="*/ 134 h 188"/>
                <a:gd name="T68" fmla="*/ 118 w 188"/>
                <a:gd name="T69" fmla="*/ 132 h 188"/>
                <a:gd name="T70" fmla="*/ 124 w 188"/>
                <a:gd name="T71" fmla="*/ 130 h 188"/>
                <a:gd name="T72" fmla="*/ 128 w 188"/>
                <a:gd name="T73" fmla="*/ 130 h 188"/>
                <a:gd name="T74" fmla="*/ 136 w 188"/>
                <a:gd name="T75" fmla="*/ 130 h 188"/>
                <a:gd name="T76" fmla="*/ 148 w 188"/>
                <a:gd name="T77" fmla="*/ 124 h 188"/>
                <a:gd name="T78" fmla="*/ 160 w 188"/>
                <a:gd name="T79" fmla="*/ 118 h 188"/>
                <a:gd name="T80" fmla="*/ 166 w 188"/>
                <a:gd name="T81" fmla="*/ 106 h 188"/>
                <a:gd name="T82" fmla="*/ 170 w 188"/>
                <a:gd name="T83" fmla="*/ 88 h 188"/>
                <a:gd name="T84" fmla="*/ 174 w 188"/>
                <a:gd name="T85" fmla="*/ 78 h 188"/>
                <a:gd name="T86" fmla="*/ 186 w 188"/>
                <a:gd name="T87" fmla="*/ 70 h 188"/>
                <a:gd name="T88" fmla="*/ 188 w 188"/>
                <a:gd name="T89" fmla="*/ 56 h 188"/>
                <a:gd name="T90" fmla="*/ 182 w 188"/>
                <a:gd name="T91" fmla="*/ 36 h 188"/>
                <a:gd name="T92" fmla="*/ 178 w 188"/>
                <a:gd name="T93" fmla="*/ 24 h 188"/>
                <a:gd name="T94" fmla="*/ 174 w 188"/>
                <a:gd name="T95" fmla="*/ 16 h 188"/>
                <a:gd name="T96" fmla="*/ 172 w 188"/>
                <a:gd name="T97" fmla="*/ 0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88" h="188">
                  <a:moveTo>
                    <a:pt x="170" y="0"/>
                  </a:moveTo>
                  <a:lnTo>
                    <a:pt x="170" y="0"/>
                  </a:lnTo>
                  <a:lnTo>
                    <a:pt x="170" y="0"/>
                  </a:lnTo>
                  <a:lnTo>
                    <a:pt x="170" y="0"/>
                  </a:lnTo>
                  <a:lnTo>
                    <a:pt x="166" y="2"/>
                  </a:lnTo>
                  <a:lnTo>
                    <a:pt x="164" y="6"/>
                  </a:lnTo>
                  <a:lnTo>
                    <a:pt x="162" y="16"/>
                  </a:lnTo>
                  <a:lnTo>
                    <a:pt x="162" y="16"/>
                  </a:lnTo>
                  <a:lnTo>
                    <a:pt x="160" y="24"/>
                  </a:lnTo>
                  <a:lnTo>
                    <a:pt x="158" y="34"/>
                  </a:lnTo>
                  <a:lnTo>
                    <a:pt x="158" y="34"/>
                  </a:lnTo>
                  <a:lnTo>
                    <a:pt x="158" y="42"/>
                  </a:lnTo>
                  <a:lnTo>
                    <a:pt x="158" y="50"/>
                  </a:lnTo>
                  <a:lnTo>
                    <a:pt x="158" y="50"/>
                  </a:lnTo>
                  <a:lnTo>
                    <a:pt x="158" y="56"/>
                  </a:lnTo>
                  <a:lnTo>
                    <a:pt x="154" y="62"/>
                  </a:lnTo>
                  <a:lnTo>
                    <a:pt x="144" y="74"/>
                  </a:lnTo>
                  <a:lnTo>
                    <a:pt x="144" y="74"/>
                  </a:lnTo>
                  <a:lnTo>
                    <a:pt x="138" y="78"/>
                  </a:lnTo>
                  <a:lnTo>
                    <a:pt x="132" y="80"/>
                  </a:lnTo>
                  <a:lnTo>
                    <a:pt x="128" y="80"/>
                  </a:lnTo>
                  <a:lnTo>
                    <a:pt x="122" y="82"/>
                  </a:lnTo>
                  <a:lnTo>
                    <a:pt x="122" y="82"/>
                  </a:lnTo>
                  <a:lnTo>
                    <a:pt x="116" y="86"/>
                  </a:lnTo>
                  <a:lnTo>
                    <a:pt x="114" y="92"/>
                  </a:lnTo>
                  <a:lnTo>
                    <a:pt x="108" y="104"/>
                  </a:lnTo>
                  <a:lnTo>
                    <a:pt x="108" y="104"/>
                  </a:lnTo>
                  <a:lnTo>
                    <a:pt x="102" y="110"/>
                  </a:lnTo>
                  <a:lnTo>
                    <a:pt x="96" y="112"/>
                  </a:lnTo>
                  <a:lnTo>
                    <a:pt x="96" y="112"/>
                  </a:lnTo>
                  <a:lnTo>
                    <a:pt x="84" y="110"/>
                  </a:lnTo>
                  <a:lnTo>
                    <a:pt x="84" y="110"/>
                  </a:lnTo>
                  <a:lnTo>
                    <a:pt x="74" y="106"/>
                  </a:lnTo>
                  <a:lnTo>
                    <a:pt x="74" y="106"/>
                  </a:lnTo>
                  <a:lnTo>
                    <a:pt x="70" y="108"/>
                  </a:lnTo>
                  <a:lnTo>
                    <a:pt x="62" y="114"/>
                  </a:lnTo>
                  <a:lnTo>
                    <a:pt x="62" y="114"/>
                  </a:lnTo>
                  <a:lnTo>
                    <a:pt x="48" y="120"/>
                  </a:lnTo>
                  <a:lnTo>
                    <a:pt x="42" y="124"/>
                  </a:lnTo>
                  <a:lnTo>
                    <a:pt x="38" y="130"/>
                  </a:lnTo>
                  <a:lnTo>
                    <a:pt x="38" y="130"/>
                  </a:lnTo>
                  <a:lnTo>
                    <a:pt x="36" y="134"/>
                  </a:lnTo>
                  <a:lnTo>
                    <a:pt x="36" y="136"/>
                  </a:lnTo>
                  <a:lnTo>
                    <a:pt x="34" y="140"/>
                  </a:lnTo>
                  <a:lnTo>
                    <a:pt x="32" y="142"/>
                  </a:lnTo>
                  <a:lnTo>
                    <a:pt x="32" y="142"/>
                  </a:lnTo>
                  <a:lnTo>
                    <a:pt x="24" y="144"/>
                  </a:lnTo>
                  <a:lnTo>
                    <a:pt x="18" y="146"/>
                  </a:lnTo>
                  <a:lnTo>
                    <a:pt x="18" y="146"/>
                  </a:lnTo>
                  <a:lnTo>
                    <a:pt x="10" y="150"/>
                  </a:lnTo>
                  <a:lnTo>
                    <a:pt x="6" y="154"/>
                  </a:lnTo>
                  <a:lnTo>
                    <a:pt x="2" y="160"/>
                  </a:lnTo>
                  <a:lnTo>
                    <a:pt x="0" y="166"/>
                  </a:lnTo>
                  <a:lnTo>
                    <a:pt x="0" y="166"/>
                  </a:lnTo>
                  <a:lnTo>
                    <a:pt x="4" y="166"/>
                  </a:lnTo>
                  <a:lnTo>
                    <a:pt x="4" y="166"/>
                  </a:lnTo>
                  <a:lnTo>
                    <a:pt x="10" y="168"/>
                  </a:lnTo>
                  <a:lnTo>
                    <a:pt x="12" y="170"/>
                  </a:lnTo>
                  <a:lnTo>
                    <a:pt x="14" y="172"/>
                  </a:lnTo>
                  <a:lnTo>
                    <a:pt x="16" y="174"/>
                  </a:lnTo>
                  <a:lnTo>
                    <a:pt x="16" y="182"/>
                  </a:lnTo>
                  <a:lnTo>
                    <a:pt x="18" y="184"/>
                  </a:lnTo>
                  <a:lnTo>
                    <a:pt x="22" y="188"/>
                  </a:lnTo>
                  <a:lnTo>
                    <a:pt x="22" y="188"/>
                  </a:lnTo>
                  <a:lnTo>
                    <a:pt x="28" y="184"/>
                  </a:lnTo>
                  <a:lnTo>
                    <a:pt x="30" y="180"/>
                  </a:lnTo>
                  <a:lnTo>
                    <a:pt x="36" y="170"/>
                  </a:lnTo>
                  <a:lnTo>
                    <a:pt x="36" y="170"/>
                  </a:lnTo>
                  <a:lnTo>
                    <a:pt x="38" y="164"/>
                  </a:lnTo>
                  <a:lnTo>
                    <a:pt x="40" y="160"/>
                  </a:lnTo>
                  <a:lnTo>
                    <a:pt x="40" y="160"/>
                  </a:lnTo>
                  <a:lnTo>
                    <a:pt x="42" y="156"/>
                  </a:lnTo>
                  <a:lnTo>
                    <a:pt x="42" y="150"/>
                  </a:lnTo>
                  <a:lnTo>
                    <a:pt x="42" y="150"/>
                  </a:lnTo>
                  <a:lnTo>
                    <a:pt x="44" y="146"/>
                  </a:lnTo>
                  <a:lnTo>
                    <a:pt x="48" y="144"/>
                  </a:lnTo>
                  <a:lnTo>
                    <a:pt x="48" y="144"/>
                  </a:lnTo>
                  <a:lnTo>
                    <a:pt x="56" y="140"/>
                  </a:lnTo>
                  <a:lnTo>
                    <a:pt x="64" y="136"/>
                  </a:lnTo>
                  <a:lnTo>
                    <a:pt x="64" y="136"/>
                  </a:lnTo>
                  <a:lnTo>
                    <a:pt x="72" y="134"/>
                  </a:lnTo>
                  <a:lnTo>
                    <a:pt x="76" y="132"/>
                  </a:lnTo>
                  <a:lnTo>
                    <a:pt x="76" y="132"/>
                  </a:lnTo>
                  <a:lnTo>
                    <a:pt x="80" y="134"/>
                  </a:lnTo>
                  <a:lnTo>
                    <a:pt x="82" y="136"/>
                  </a:lnTo>
                  <a:lnTo>
                    <a:pt x="82" y="136"/>
                  </a:lnTo>
                  <a:lnTo>
                    <a:pt x="84" y="138"/>
                  </a:lnTo>
                  <a:lnTo>
                    <a:pt x="86" y="142"/>
                  </a:lnTo>
                  <a:lnTo>
                    <a:pt x="86" y="146"/>
                  </a:lnTo>
                  <a:lnTo>
                    <a:pt x="90" y="148"/>
                  </a:lnTo>
                  <a:lnTo>
                    <a:pt x="90" y="148"/>
                  </a:lnTo>
                  <a:lnTo>
                    <a:pt x="92" y="150"/>
                  </a:lnTo>
                  <a:lnTo>
                    <a:pt x="92" y="150"/>
                  </a:lnTo>
                  <a:lnTo>
                    <a:pt x="94" y="148"/>
                  </a:lnTo>
                  <a:lnTo>
                    <a:pt x="98" y="146"/>
                  </a:lnTo>
                  <a:lnTo>
                    <a:pt x="100" y="140"/>
                  </a:lnTo>
                  <a:lnTo>
                    <a:pt x="104" y="132"/>
                  </a:lnTo>
                  <a:lnTo>
                    <a:pt x="108" y="128"/>
                  </a:lnTo>
                  <a:lnTo>
                    <a:pt x="108" y="128"/>
                  </a:lnTo>
                  <a:lnTo>
                    <a:pt x="110" y="130"/>
                  </a:lnTo>
                  <a:lnTo>
                    <a:pt x="116" y="134"/>
                  </a:lnTo>
                  <a:lnTo>
                    <a:pt x="116" y="134"/>
                  </a:lnTo>
                  <a:lnTo>
                    <a:pt x="116" y="134"/>
                  </a:lnTo>
                  <a:lnTo>
                    <a:pt x="116" y="134"/>
                  </a:lnTo>
                  <a:lnTo>
                    <a:pt x="118" y="132"/>
                  </a:lnTo>
                  <a:lnTo>
                    <a:pt x="122" y="130"/>
                  </a:lnTo>
                  <a:lnTo>
                    <a:pt x="122" y="130"/>
                  </a:lnTo>
                  <a:lnTo>
                    <a:pt x="124" y="130"/>
                  </a:lnTo>
                  <a:lnTo>
                    <a:pt x="124" y="130"/>
                  </a:lnTo>
                  <a:lnTo>
                    <a:pt x="128" y="130"/>
                  </a:lnTo>
                  <a:lnTo>
                    <a:pt x="128" y="130"/>
                  </a:lnTo>
                  <a:lnTo>
                    <a:pt x="132" y="132"/>
                  </a:lnTo>
                  <a:lnTo>
                    <a:pt x="132" y="132"/>
                  </a:lnTo>
                  <a:lnTo>
                    <a:pt x="136" y="130"/>
                  </a:lnTo>
                  <a:lnTo>
                    <a:pt x="136" y="130"/>
                  </a:lnTo>
                  <a:lnTo>
                    <a:pt x="142" y="126"/>
                  </a:lnTo>
                  <a:lnTo>
                    <a:pt x="148" y="124"/>
                  </a:lnTo>
                  <a:lnTo>
                    <a:pt x="148" y="124"/>
                  </a:lnTo>
                  <a:lnTo>
                    <a:pt x="154" y="122"/>
                  </a:lnTo>
                  <a:lnTo>
                    <a:pt x="160" y="118"/>
                  </a:lnTo>
                  <a:lnTo>
                    <a:pt x="164" y="112"/>
                  </a:lnTo>
                  <a:lnTo>
                    <a:pt x="166" y="106"/>
                  </a:lnTo>
                  <a:lnTo>
                    <a:pt x="166" y="106"/>
                  </a:lnTo>
                  <a:lnTo>
                    <a:pt x="168" y="94"/>
                  </a:lnTo>
                  <a:lnTo>
                    <a:pt x="168" y="94"/>
                  </a:lnTo>
                  <a:lnTo>
                    <a:pt x="170" y="88"/>
                  </a:lnTo>
                  <a:lnTo>
                    <a:pt x="170" y="82"/>
                  </a:lnTo>
                  <a:lnTo>
                    <a:pt x="170" y="82"/>
                  </a:lnTo>
                  <a:lnTo>
                    <a:pt x="174" y="78"/>
                  </a:lnTo>
                  <a:lnTo>
                    <a:pt x="180" y="74"/>
                  </a:lnTo>
                  <a:lnTo>
                    <a:pt x="180" y="74"/>
                  </a:lnTo>
                  <a:lnTo>
                    <a:pt x="186" y="70"/>
                  </a:lnTo>
                  <a:lnTo>
                    <a:pt x="188" y="66"/>
                  </a:lnTo>
                  <a:lnTo>
                    <a:pt x="188" y="62"/>
                  </a:lnTo>
                  <a:lnTo>
                    <a:pt x="188" y="56"/>
                  </a:lnTo>
                  <a:lnTo>
                    <a:pt x="188" y="56"/>
                  </a:lnTo>
                  <a:lnTo>
                    <a:pt x="184" y="46"/>
                  </a:lnTo>
                  <a:lnTo>
                    <a:pt x="182" y="36"/>
                  </a:lnTo>
                  <a:lnTo>
                    <a:pt x="182" y="36"/>
                  </a:lnTo>
                  <a:lnTo>
                    <a:pt x="180" y="30"/>
                  </a:lnTo>
                  <a:lnTo>
                    <a:pt x="178" y="24"/>
                  </a:lnTo>
                  <a:lnTo>
                    <a:pt x="178" y="24"/>
                  </a:lnTo>
                  <a:lnTo>
                    <a:pt x="174" y="16"/>
                  </a:lnTo>
                  <a:lnTo>
                    <a:pt x="174" y="16"/>
                  </a:lnTo>
                  <a:lnTo>
                    <a:pt x="172" y="6"/>
                  </a:lnTo>
                  <a:lnTo>
                    <a:pt x="172" y="2"/>
                  </a:lnTo>
                  <a:lnTo>
                    <a:pt x="172" y="0"/>
                  </a:lnTo>
                  <a:lnTo>
                    <a:pt x="17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82" name="Freeform 67"/>
            <p:cNvSpPr>
              <a:spLocks/>
            </p:cNvSpPr>
            <p:nvPr/>
          </p:nvSpPr>
          <p:spPr bwMode="auto">
            <a:xfrm>
              <a:off x="2426" y="2110"/>
              <a:ext cx="38" cy="58"/>
            </a:xfrm>
            <a:custGeom>
              <a:avLst/>
              <a:gdLst>
                <a:gd name="T0" fmla="*/ 34 w 38"/>
                <a:gd name="T1" fmla="*/ 0 h 58"/>
                <a:gd name="T2" fmla="*/ 34 w 38"/>
                <a:gd name="T3" fmla="*/ 0 h 58"/>
                <a:gd name="T4" fmla="*/ 28 w 38"/>
                <a:gd name="T5" fmla="*/ 2 h 58"/>
                <a:gd name="T6" fmla="*/ 28 w 38"/>
                <a:gd name="T7" fmla="*/ 2 h 58"/>
                <a:gd name="T8" fmla="*/ 26 w 38"/>
                <a:gd name="T9" fmla="*/ 4 h 58"/>
                <a:gd name="T10" fmla="*/ 24 w 38"/>
                <a:gd name="T11" fmla="*/ 10 h 58"/>
                <a:gd name="T12" fmla="*/ 20 w 38"/>
                <a:gd name="T13" fmla="*/ 18 h 58"/>
                <a:gd name="T14" fmla="*/ 20 w 38"/>
                <a:gd name="T15" fmla="*/ 18 h 58"/>
                <a:gd name="T16" fmla="*/ 16 w 38"/>
                <a:gd name="T17" fmla="*/ 20 h 58"/>
                <a:gd name="T18" fmla="*/ 12 w 38"/>
                <a:gd name="T19" fmla="*/ 22 h 58"/>
                <a:gd name="T20" fmla="*/ 8 w 38"/>
                <a:gd name="T21" fmla="*/ 24 h 58"/>
                <a:gd name="T22" fmla="*/ 6 w 38"/>
                <a:gd name="T23" fmla="*/ 26 h 58"/>
                <a:gd name="T24" fmla="*/ 6 w 38"/>
                <a:gd name="T25" fmla="*/ 26 h 58"/>
                <a:gd name="T26" fmla="*/ 2 w 38"/>
                <a:gd name="T27" fmla="*/ 34 h 58"/>
                <a:gd name="T28" fmla="*/ 0 w 38"/>
                <a:gd name="T29" fmla="*/ 44 h 58"/>
                <a:gd name="T30" fmla="*/ 2 w 38"/>
                <a:gd name="T31" fmla="*/ 54 h 58"/>
                <a:gd name="T32" fmla="*/ 4 w 38"/>
                <a:gd name="T33" fmla="*/ 56 h 58"/>
                <a:gd name="T34" fmla="*/ 6 w 38"/>
                <a:gd name="T35" fmla="*/ 58 h 58"/>
                <a:gd name="T36" fmla="*/ 6 w 38"/>
                <a:gd name="T37" fmla="*/ 58 h 58"/>
                <a:gd name="T38" fmla="*/ 10 w 38"/>
                <a:gd name="T39" fmla="*/ 58 h 58"/>
                <a:gd name="T40" fmla="*/ 10 w 38"/>
                <a:gd name="T41" fmla="*/ 58 h 58"/>
                <a:gd name="T42" fmla="*/ 12 w 38"/>
                <a:gd name="T43" fmla="*/ 56 h 58"/>
                <a:gd name="T44" fmla="*/ 16 w 38"/>
                <a:gd name="T45" fmla="*/ 52 h 58"/>
                <a:gd name="T46" fmla="*/ 20 w 38"/>
                <a:gd name="T47" fmla="*/ 44 h 58"/>
                <a:gd name="T48" fmla="*/ 22 w 38"/>
                <a:gd name="T49" fmla="*/ 36 h 58"/>
                <a:gd name="T50" fmla="*/ 24 w 38"/>
                <a:gd name="T51" fmla="*/ 28 h 58"/>
                <a:gd name="T52" fmla="*/ 24 w 38"/>
                <a:gd name="T53" fmla="*/ 28 h 58"/>
                <a:gd name="T54" fmla="*/ 30 w 38"/>
                <a:gd name="T55" fmla="*/ 24 h 58"/>
                <a:gd name="T56" fmla="*/ 34 w 38"/>
                <a:gd name="T57" fmla="*/ 22 h 58"/>
                <a:gd name="T58" fmla="*/ 36 w 38"/>
                <a:gd name="T59" fmla="*/ 18 h 58"/>
                <a:gd name="T60" fmla="*/ 36 w 38"/>
                <a:gd name="T61" fmla="*/ 18 h 58"/>
                <a:gd name="T62" fmla="*/ 38 w 38"/>
                <a:gd name="T63" fmla="*/ 14 h 58"/>
                <a:gd name="T64" fmla="*/ 38 w 38"/>
                <a:gd name="T65" fmla="*/ 8 h 58"/>
                <a:gd name="T66" fmla="*/ 38 w 38"/>
                <a:gd name="T67" fmla="*/ 2 h 58"/>
                <a:gd name="T68" fmla="*/ 36 w 38"/>
                <a:gd name="T69" fmla="*/ 0 h 58"/>
                <a:gd name="T70" fmla="*/ 34 w 38"/>
                <a:gd name="T71"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8" h="58">
                  <a:moveTo>
                    <a:pt x="34" y="0"/>
                  </a:moveTo>
                  <a:lnTo>
                    <a:pt x="34" y="0"/>
                  </a:lnTo>
                  <a:lnTo>
                    <a:pt x="28" y="2"/>
                  </a:lnTo>
                  <a:lnTo>
                    <a:pt x="28" y="2"/>
                  </a:lnTo>
                  <a:lnTo>
                    <a:pt x="26" y="4"/>
                  </a:lnTo>
                  <a:lnTo>
                    <a:pt x="24" y="10"/>
                  </a:lnTo>
                  <a:lnTo>
                    <a:pt x="20" y="18"/>
                  </a:lnTo>
                  <a:lnTo>
                    <a:pt x="20" y="18"/>
                  </a:lnTo>
                  <a:lnTo>
                    <a:pt x="16" y="20"/>
                  </a:lnTo>
                  <a:lnTo>
                    <a:pt x="12" y="22"/>
                  </a:lnTo>
                  <a:lnTo>
                    <a:pt x="8" y="24"/>
                  </a:lnTo>
                  <a:lnTo>
                    <a:pt x="6" y="26"/>
                  </a:lnTo>
                  <a:lnTo>
                    <a:pt x="6" y="26"/>
                  </a:lnTo>
                  <a:lnTo>
                    <a:pt x="2" y="34"/>
                  </a:lnTo>
                  <a:lnTo>
                    <a:pt x="0" y="44"/>
                  </a:lnTo>
                  <a:lnTo>
                    <a:pt x="2" y="54"/>
                  </a:lnTo>
                  <a:lnTo>
                    <a:pt x="4" y="56"/>
                  </a:lnTo>
                  <a:lnTo>
                    <a:pt x="6" y="58"/>
                  </a:lnTo>
                  <a:lnTo>
                    <a:pt x="6" y="58"/>
                  </a:lnTo>
                  <a:lnTo>
                    <a:pt x="10" y="58"/>
                  </a:lnTo>
                  <a:lnTo>
                    <a:pt x="10" y="58"/>
                  </a:lnTo>
                  <a:lnTo>
                    <a:pt x="12" y="56"/>
                  </a:lnTo>
                  <a:lnTo>
                    <a:pt x="16" y="52"/>
                  </a:lnTo>
                  <a:lnTo>
                    <a:pt x="20" y="44"/>
                  </a:lnTo>
                  <a:lnTo>
                    <a:pt x="22" y="36"/>
                  </a:lnTo>
                  <a:lnTo>
                    <a:pt x="24" y="28"/>
                  </a:lnTo>
                  <a:lnTo>
                    <a:pt x="24" y="28"/>
                  </a:lnTo>
                  <a:lnTo>
                    <a:pt x="30" y="24"/>
                  </a:lnTo>
                  <a:lnTo>
                    <a:pt x="34" y="22"/>
                  </a:lnTo>
                  <a:lnTo>
                    <a:pt x="36" y="18"/>
                  </a:lnTo>
                  <a:lnTo>
                    <a:pt x="36" y="18"/>
                  </a:lnTo>
                  <a:lnTo>
                    <a:pt x="38" y="14"/>
                  </a:lnTo>
                  <a:lnTo>
                    <a:pt x="38" y="8"/>
                  </a:lnTo>
                  <a:lnTo>
                    <a:pt x="38" y="2"/>
                  </a:lnTo>
                  <a:lnTo>
                    <a:pt x="36" y="0"/>
                  </a:lnTo>
                  <a:lnTo>
                    <a:pt x="34"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83" name="Freeform 68"/>
            <p:cNvSpPr>
              <a:spLocks/>
            </p:cNvSpPr>
            <p:nvPr/>
          </p:nvSpPr>
          <p:spPr bwMode="auto">
            <a:xfrm>
              <a:off x="2426" y="2110"/>
              <a:ext cx="38" cy="58"/>
            </a:xfrm>
            <a:custGeom>
              <a:avLst/>
              <a:gdLst>
                <a:gd name="T0" fmla="*/ 34 w 38"/>
                <a:gd name="T1" fmla="*/ 0 h 58"/>
                <a:gd name="T2" fmla="*/ 34 w 38"/>
                <a:gd name="T3" fmla="*/ 0 h 58"/>
                <a:gd name="T4" fmla="*/ 28 w 38"/>
                <a:gd name="T5" fmla="*/ 2 h 58"/>
                <a:gd name="T6" fmla="*/ 28 w 38"/>
                <a:gd name="T7" fmla="*/ 2 h 58"/>
                <a:gd name="T8" fmla="*/ 26 w 38"/>
                <a:gd name="T9" fmla="*/ 4 h 58"/>
                <a:gd name="T10" fmla="*/ 24 w 38"/>
                <a:gd name="T11" fmla="*/ 10 h 58"/>
                <a:gd name="T12" fmla="*/ 20 w 38"/>
                <a:gd name="T13" fmla="*/ 18 h 58"/>
                <a:gd name="T14" fmla="*/ 20 w 38"/>
                <a:gd name="T15" fmla="*/ 18 h 58"/>
                <a:gd name="T16" fmla="*/ 16 w 38"/>
                <a:gd name="T17" fmla="*/ 20 h 58"/>
                <a:gd name="T18" fmla="*/ 12 w 38"/>
                <a:gd name="T19" fmla="*/ 22 h 58"/>
                <a:gd name="T20" fmla="*/ 8 w 38"/>
                <a:gd name="T21" fmla="*/ 24 h 58"/>
                <a:gd name="T22" fmla="*/ 6 w 38"/>
                <a:gd name="T23" fmla="*/ 26 h 58"/>
                <a:gd name="T24" fmla="*/ 6 w 38"/>
                <a:gd name="T25" fmla="*/ 26 h 58"/>
                <a:gd name="T26" fmla="*/ 2 w 38"/>
                <a:gd name="T27" fmla="*/ 34 h 58"/>
                <a:gd name="T28" fmla="*/ 0 w 38"/>
                <a:gd name="T29" fmla="*/ 44 h 58"/>
                <a:gd name="T30" fmla="*/ 2 w 38"/>
                <a:gd name="T31" fmla="*/ 54 h 58"/>
                <a:gd name="T32" fmla="*/ 4 w 38"/>
                <a:gd name="T33" fmla="*/ 56 h 58"/>
                <a:gd name="T34" fmla="*/ 6 w 38"/>
                <a:gd name="T35" fmla="*/ 58 h 58"/>
                <a:gd name="T36" fmla="*/ 6 w 38"/>
                <a:gd name="T37" fmla="*/ 58 h 58"/>
                <a:gd name="T38" fmla="*/ 10 w 38"/>
                <a:gd name="T39" fmla="*/ 58 h 58"/>
                <a:gd name="T40" fmla="*/ 10 w 38"/>
                <a:gd name="T41" fmla="*/ 58 h 58"/>
                <a:gd name="T42" fmla="*/ 12 w 38"/>
                <a:gd name="T43" fmla="*/ 56 h 58"/>
                <a:gd name="T44" fmla="*/ 16 w 38"/>
                <a:gd name="T45" fmla="*/ 52 h 58"/>
                <a:gd name="T46" fmla="*/ 20 w 38"/>
                <a:gd name="T47" fmla="*/ 44 h 58"/>
                <a:gd name="T48" fmla="*/ 22 w 38"/>
                <a:gd name="T49" fmla="*/ 36 h 58"/>
                <a:gd name="T50" fmla="*/ 24 w 38"/>
                <a:gd name="T51" fmla="*/ 28 h 58"/>
                <a:gd name="T52" fmla="*/ 24 w 38"/>
                <a:gd name="T53" fmla="*/ 28 h 58"/>
                <a:gd name="T54" fmla="*/ 30 w 38"/>
                <a:gd name="T55" fmla="*/ 24 h 58"/>
                <a:gd name="T56" fmla="*/ 34 w 38"/>
                <a:gd name="T57" fmla="*/ 22 h 58"/>
                <a:gd name="T58" fmla="*/ 36 w 38"/>
                <a:gd name="T59" fmla="*/ 18 h 58"/>
                <a:gd name="T60" fmla="*/ 36 w 38"/>
                <a:gd name="T61" fmla="*/ 18 h 58"/>
                <a:gd name="T62" fmla="*/ 38 w 38"/>
                <a:gd name="T63" fmla="*/ 14 h 58"/>
                <a:gd name="T64" fmla="*/ 38 w 38"/>
                <a:gd name="T65" fmla="*/ 8 h 58"/>
                <a:gd name="T66" fmla="*/ 38 w 38"/>
                <a:gd name="T67" fmla="*/ 2 h 58"/>
                <a:gd name="T68" fmla="*/ 36 w 38"/>
                <a:gd name="T69" fmla="*/ 0 h 58"/>
                <a:gd name="T70" fmla="*/ 34 w 38"/>
                <a:gd name="T71"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8" h="58">
                  <a:moveTo>
                    <a:pt x="34" y="0"/>
                  </a:moveTo>
                  <a:lnTo>
                    <a:pt x="34" y="0"/>
                  </a:lnTo>
                  <a:lnTo>
                    <a:pt x="28" y="2"/>
                  </a:lnTo>
                  <a:lnTo>
                    <a:pt x="28" y="2"/>
                  </a:lnTo>
                  <a:lnTo>
                    <a:pt x="26" y="4"/>
                  </a:lnTo>
                  <a:lnTo>
                    <a:pt x="24" y="10"/>
                  </a:lnTo>
                  <a:lnTo>
                    <a:pt x="20" y="18"/>
                  </a:lnTo>
                  <a:lnTo>
                    <a:pt x="20" y="18"/>
                  </a:lnTo>
                  <a:lnTo>
                    <a:pt x="16" y="20"/>
                  </a:lnTo>
                  <a:lnTo>
                    <a:pt x="12" y="22"/>
                  </a:lnTo>
                  <a:lnTo>
                    <a:pt x="8" y="24"/>
                  </a:lnTo>
                  <a:lnTo>
                    <a:pt x="6" y="26"/>
                  </a:lnTo>
                  <a:lnTo>
                    <a:pt x="6" y="26"/>
                  </a:lnTo>
                  <a:lnTo>
                    <a:pt x="2" y="34"/>
                  </a:lnTo>
                  <a:lnTo>
                    <a:pt x="0" y="44"/>
                  </a:lnTo>
                  <a:lnTo>
                    <a:pt x="2" y="54"/>
                  </a:lnTo>
                  <a:lnTo>
                    <a:pt x="4" y="56"/>
                  </a:lnTo>
                  <a:lnTo>
                    <a:pt x="6" y="58"/>
                  </a:lnTo>
                  <a:lnTo>
                    <a:pt x="6" y="58"/>
                  </a:lnTo>
                  <a:lnTo>
                    <a:pt x="10" y="58"/>
                  </a:lnTo>
                  <a:lnTo>
                    <a:pt x="10" y="58"/>
                  </a:lnTo>
                  <a:lnTo>
                    <a:pt x="12" y="56"/>
                  </a:lnTo>
                  <a:lnTo>
                    <a:pt x="16" y="52"/>
                  </a:lnTo>
                  <a:lnTo>
                    <a:pt x="20" y="44"/>
                  </a:lnTo>
                  <a:lnTo>
                    <a:pt x="22" y="36"/>
                  </a:lnTo>
                  <a:lnTo>
                    <a:pt x="24" y="28"/>
                  </a:lnTo>
                  <a:lnTo>
                    <a:pt x="24" y="28"/>
                  </a:lnTo>
                  <a:lnTo>
                    <a:pt x="30" y="24"/>
                  </a:lnTo>
                  <a:lnTo>
                    <a:pt x="34" y="22"/>
                  </a:lnTo>
                  <a:lnTo>
                    <a:pt x="36" y="18"/>
                  </a:lnTo>
                  <a:lnTo>
                    <a:pt x="36" y="18"/>
                  </a:lnTo>
                  <a:lnTo>
                    <a:pt x="38" y="14"/>
                  </a:lnTo>
                  <a:lnTo>
                    <a:pt x="38" y="8"/>
                  </a:lnTo>
                  <a:lnTo>
                    <a:pt x="38" y="2"/>
                  </a:lnTo>
                  <a:lnTo>
                    <a:pt x="36" y="0"/>
                  </a:lnTo>
                  <a:lnTo>
                    <a:pt x="3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84" name="Freeform 69"/>
            <p:cNvSpPr>
              <a:spLocks/>
            </p:cNvSpPr>
            <p:nvPr/>
          </p:nvSpPr>
          <p:spPr bwMode="auto">
            <a:xfrm>
              <a:off x="2604" y="1974"/>
              <a:ext cx="38" cy="32"/>
            </a:xfrm>
            <a:custGeom>
              <a:avLst/>
              <a:gdLst>
                <a:gd name="T0" fmla="*/ 32 w 38"/>
                <a:gd name="T1" fmla="*/ 0 h 32"/>
                <a:gd name="T2" fmla="*/ 32 w 38"/>
                <a:gd name="T3" fmla="*/ 0 h 32"/>
                <a:gd name="T4" fmla="*/ 28 w 38"/>
                <a:gd name="T5" fmla="*/ 2 h 32"/>
                <a:gd name="T6" fmla="*/ 24 w 38"/>
                <a:gd name="T7" fmla="*/ 4 h 32"/>
                <a:gd name="T8" fmla="*/ 24 w 38"/>
                <a:gd name="T9" fmla="*/ 4 h 32"/>
                <a:gd name="T10" fmla="*/ 16 w 38"/>
                <a:gd name="T11" fmla="*/ 10 h 32"/>
                <a:gd name="T12" fmla="*/ 10 w 38"/>
                <a:gd name="T13" fmla="*/ 18 h 32"/>
                <a:gd name="T14" fmla="*/ 10 w 38"/>
                <a:gd name="T15" fmla="*/ 18 h 32"/>
                <a:gd name="T16" fmla="*/ 8 w 38"/>
                <a:gd name="T17" fmla="*/ 20 h 32"/>
                <a:gd name="T18" fmla="*/ 4 w 38"/>
                <a:gd name="T19" fmla="*/ 22 h 32"/>
                <a:gd name="T20" fmla="*/ 4 w 38"/>
                <a:gd name="T21" fmla="*/ 22 h 32"/>
                <a:gd name="T22" fmla="*/ 0 w 38"/>
                <a:gd name="T23" fmla="*/ 24 h 32"/>
                <a:gd name="T24" fmla="*/ 0 w 38"/>
                <a:gd name="T25" fmla="*/ 28 h 32"/>
                <a:gd name="T26" fmla="*/ 0 w 38"/>
                <a:gd name="T27" fmla="*/ 32 h 32"/>
                <a:gd name="T28" fmla="*/ 4 w 38"/>
                <a:gd name="T29" fmla="*/ 32 h 32"/>
                <a:gd name="T30" fmla="*/ 4 w 38"/>
                <a:gd name="T31" fmla="*/ 32 h 32"/>
                <a:gd name="T32" fmla="*/ 4 w 38"/>
                <a:gd name="T33" fmla="*/ 32 h 32"/>
                <a:gd name="T34" fmla="*/ 4 w 38"/>
                <a:gd name="T35" fmla="*/ 32 h 32"/>
                <a:gd name="T36" fmla="*/ 12 w 38"/>
                <a:gd name="T37" fmla="*/ 30 h 32"/>
                <a:gd name="T38" fmla="*/ 18 w 38"/>
                <a:gd name="T39" fmla="*/ 26 h 32"/>
                <a:gd name="T40" fmla="*/ 18 w 38"/>
                <a:gd name="T41" fmla="*/ 26 h 32"/>
                <a:gd name="T42" fmla="*/ 24 w 38"/>
                <a:gd name="T43" fmla="*/ 22 h 32"/>
                <a:gd name="T44" fmla="*/ 32 w 38"/>
                <a:gd name="T45" fmla="*/ 16 h 32"/>
                <a:gd name="T46" fmla="*/ 36 w 38"/>
                <a:gd name="T47" fmla="*/ 10 h 32"/>
                <a:gd name="T48" fmla="*/ 38 w 38"/>
                <a:gd name="T49" fmla="*/ 6 h 32"/>
                <a:gd name="T50" fmla="*/ 38 w 38"/>
                <a:gd name="T51" fmla="*/ 4 h 32"/>
                <a:gd name="T52" fmla="*/ 38 w 38"/>
                <a:gd name="T53" fmla="*/ 4 h 32"/>
                <a:gd name="T54" fmla="*/ 36 w 38"/>
                <a:gd name="T55" fmla="*/ 2 h 32"/>
                <a:gd name="T56" fmla="*/ 32 w 38"/>
                <a:gd name="T57"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8" h="32">
                  <a:moveTo>
                    <a:pt x="32" y="0"/>
                  </a:moveTo>
                  <a:lnTo>
                    <a:pt x="32" y="0"/>
                  </a:lnTo>
                  <a:lnTo>
                    <a:pt x="28" y="2"/>
                  </a:lnTo>
                  <a:lnTo>
                    <a:pt x="24" y="4"/>
                  </a:lnTo>
                  <a:lnTo>
                    <a:pt x="24" y="4"/>
                  </a:lnTo>
                  <a:lnTo>
                    <a:pt x="16" y="10"/>
                  </a:lnTo>
                  <a:lnTo>
                    <a:pt x="10" y="18"/>
                  </a:lnTo>
                  <a:lnTo>
                    <a:pt x="10" y="18"/>
                  </a:lnTo>
                  <a:lnTo>
                    <a:pt x="8" y="20"/>
                  </a:lnTo>
                  <a:lnTo>
                    <a:pt x="4" y="22"/>
                  </a:lnTo>
                  <a:lnTo>
                    <a:pt x="4" y="22"/>
                  </a:lnTo>
                  <a:lnTo>
                    <a:pt x="0" y="24"/>
                  </a:lnTo>
                  <a:lnTo>
                    <a:pt x="0" y="28"/>
                  </a:lnTo>
                  <a:lnTo>
                    <a:pt x="0" y="32"/>
                  </a:lnTo>
                  <a:lnTo>
                    <a:pt x="4" y="32"/>
                  </a:lnTo>
                  <a:lnTo>
                    <a:pt x="4" y="32"/>
                  </a:lnTo>
                  <a:lnTo>
                    <a:pt x="4" y="32"/>
                  </a:lnTo>
                  <a:lnTo>
                    <a:pt x="4" y="32"/>
                  </a:lnTo>
                  <a:lnTo>
                    <a:pt x="12" y="30"/>
                  </a:lnTo>
                  <a:lnTo>
                    <a:pt x="18" y="26"/>
                  </a:lnTo>
                  <a:lnTo>
                    <a:pt x="18" y="26"/>
                  </a:lnTo>
                  <a:lnTo>
                    <a:pt x="24" y="22"/>
                  </a:lnTo>
                  <a:lnTo>
                    <a:pt x="32" y="16"/>
                  </a:lnTo>
                  <a:lnTo>
                    <a:pt x="36" y="10"/>
                  </a:lnTo>
                  <a:lnTo>
                    <a:pt x="38" y="6"/>
                  </a:lnTo>
                  <a:lnTo>
                    <a:pt x="38" y="4"/>
                  </a:lnTo>
                  <a:lnTo>
                    <a:pt x="38" y="4"/>
                  </a:lnTo>
                  <a:lnTo>
                    <a:pt x="36" y="2"/>
                  </a:lnTo>
                  <a:lnTo>
                    <a:pt x="32"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85" name="Freeform 70"/>
            <p:cNvSpPr>
              <a:spLocks/>
            </p:cNvSpPr>
            <p:nvPr/>
          </p:nvSpPr>
          <p:spPr bwMode="auto">
            <a:xfrm>
              <a:off x="2604" y="1974"/>
              <a:ext cx="38" cy="32"/>
            </a:xfrm>
            <a:custGeom>
              <a:avLst/>
              <a:gdLst>
                <a:gd name="T0" fmla="*/ 32 w 38"/>
                <a:gd name="T1" fmla="*/ 0 h 32"/>
                <a:gd name="T2" fmla="*/ 32 w 38"/>
                <a:gd name="T3" fmla="*/ 0 h 32"/>
                <a:gd name="T4" fmla="*/ 28 w 38"/>
                <a:gd name="T5" fmla="*/ 2 h 32"/>
                <a:gd name="T6" fmla="*/ 24 w 38"/>
                <a:gd name="T7" fmla="*/ 4 h 32"/>
                <a:gd name="T8" fmla="*/ 24 w 38"/>
                <a:gd name="T9" fmla="*/ 4 h 32"/>
                <a:gd name="T10" fmla="*/ 16 w 38"/>
                <a:gd name="T11" fmla="*/ 10 h 32"/>
                <a:gd name="T12" fmla="*/ 10 w 38"/>
                <a:gd name="T13" fmla="*/ 18 h 32"/>
                <a:gd name="T14" fmla="*/ 10 w 38"/>
                <a:gd name="T15" fmla="*/ 18 h 32"/>
                <a:gd name="T16" fmla="*/ 8 w 38"/>
                <a:gd name="T17" fmla="*/ 20 h 32"/>
                <a:gd name="T18" fmla="*/ 4 w 38"/>
                <a:gd name="T19" fmla="*/ 22 h 32"/>
                <a:gd name="T20" fmla="*/ 4 w 38"/>
                <a:gd name="T21" fmla="*/ 22 h 32"/>
                <a:gd name="T22" fmla="*/ 0 w 38"/>
                <a:gd name="T23" fmla="*/ 24 h 32"/>
                <a:gd name="T24" fmla="*/ 0 w 38"/>
                <a:gd name="T25" fmla="*/ 28 h 32"/>
                <a:gd name="T26" fmla="*/ 0 w 38"/>
                <a:gd name="T27" fmla="*/ 32 h 32"/>
                <a:gd name="T28" fmla="*/ 4 w 38"/>
                <a:gd name="T29" fmla="*/ 32 h 32"/>
                <a:gd name="T30" fmla="*/ 4 w 38"/>
                <a:gd name="T31" fmla="*/ 32 h 32"/>
                <a:gd name="T32" fmla="*/ 4 w 38"/>
                <a:gd name="T33" fmla="*/ 32 h 32"/>
                <a:gd name="T34" fmla="*/ 4 w 38"/>
                <a:gd name="T35" fmla="*/ 32 h 32"/>
                <a:gd name="T36" fmla="*/ 12 w 38"/>
                <a:gd name="T37" fmla="*/ 30 h 32"/>
                <a:gd name="T38" fmla="*/ 18 w 38"/>
                <a:gd name="T39" fmla="*/ 26 h 32"/>
                <a:gd name="T40" fmla="*/ 18 w 38"/>
                <a:gd name="T41" fmla="*/ 26 h 32"/>
                <a:gd name="T42" fmla="*/ 24 w 38"/>
                <a:gd name="T43" fmla="*/ 22 h 32"/>
                <a:gd name="T44" fmla="*/ 32 w 38"/>
                <a:gd name="T45" fmla="*/ 16 h 32"/>
                <a:gd name="T46" fmla="*/ 36 w 38"/>
                <a:gd name="T47" fmla="*/ 10 h 32"/>
                <a:gd name="T48" fmla="*/ 38 w 38"/>
                <a:gd name="T49" fmla="*/ 6 h 32"/>
                <a:gd name="T50" fmla="*/ 38 w 38"/>
                <a:gd name="T51" fmla="*/ 4 h 32"/>
                <a:gd name="T52" fmla="*/ 38 w 38"/>
                <a:gd name="T53" fmla="*/ 4 h 32"/>
                <a:gd name="T54" fmla="*/ 36 w 38"/>
                <a:gd name="T55" fmla="*/ 2 h 32"/>
                <a:gd name="T56" fmla="*/ 32 w 38"/>
                <a:gd name="T57"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8" h="32">
                  <a:moveTo>
                    <a:pt x="32" y="0"/>
                  </a:moveTo>
                  <a:lnTo>
                    <a:pt x="32" y="0"/>
                  </a:lnTo>
                  <a:lnTo>
                    <a:pt x="28" y="2"/>
                  </a:lnTo>
                  <a:lnTo>
                    <a:pt x="24" y="4"/>
                  </a:lnTo>
                  <a:lnTo>
                    <a:pt x="24" y="4"/>
                  </a:lnTo>
                  <a:lnTo>
                    <a:pt x="16" y="10"/>
                  </a:lnTo>
                  <a:lnTo>
                    <a:pt x="10" y="18"/>
                  </a:lnTo>
                  <a:lnTo>
                    <a:pt x="10" y="18"/>
                  </a:lnTo>
                  <a:lnTo>
                    <a:pt x="8" y="20"/>
                  </a:lnTo>
                  <a:lnTo>
                    <a:pt x="4" y="22"/>
                  </a:lnTo>
                  <a:lnTo>
                    <a:pt x="4" y="22"/>
                  </a:lnTo>
                  <a:lnTo>
                    <a:pt x="0" y="24"/>
                  </a:lnTo>
                  <a:lnTo>
                    <a:pt x="0" y="28"/>
                  </a:lnTo>
                  <a:lnTo>
                    <a:pt x="0" y="32"/>
                  </a:lnTo>
                  <a:lnTo>
                    <a:pt x="4" y="32"/>
                  </a:lnTo>
                  <a:lnTo>
                    <a:pt x="4" y="32"/>
                  </a:lnTo>
                  <a:lnTo>
                    <a:pt x="4" y="32"/>
                  </a:lnTo>
                  <a:lnTo>
                    <a:pt x="4" y="32"/>
                  </a:lnTo>
                  <a:lnTo>
                    <a:pt x="12" y="30"/>
                  </a:lnTo>
                  <a:lnTo>
                    <a:pt x="18" y="26"/>
                  </a:lnTo>
                  <a:lnTo>
                    <a:pt x="18" y="26"/>
                  </a:lnTo>
                  <a:lnTo>
                    <a:pt x="24" y="22"/>
                  </a:lnTo>
                  <a:lnTo>
                    <a:pt x="32" y="16"/>
                  </a:lnTo>
                  <a:lnTo>
                    <a:pt x="36" y="10"/>
                  </a:lnTo>
                  <a:lnTo>
                    <a:pt x="38" y="6"/>
                  </a:lnTo>
                  <a:lnTo>
                    <a:pt x="38" y="4"/>
                  </a:lnTo>
                  <a:lnTo>
                    <a:pt x="38" y="4"/>
                  </a:lnTo>
                  <a:lnTo>
                    <a:pt x="36" y="2"/>
                  </a:lnTo>
                  <a:lnTo>
                    <a:pt x="3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86" name="Freeform 71"/>
            <p:cNvSpPr>
              <a:spLocks/>
            </p:cNvSpPr>
            <p:nvPr/>
          </p:nvSpPr>
          <p:spPr bwMode="auto">
            <a:xfrm>
              <a:off x="2272" y="2186"/>
              <a:ext cx="36" cy="38"/>
            </a:xfrm>
            <a:custGeom>
              <a:avLst/>
              <a:gdLst>
                <a:gd name="T0" fmla="*/ 34 w 36"/>
                <a:gd name="T1" fmla="*/ 0 h 38"/>
                <a:gd name="T2" fmla="*/ 34 w 36"/>
                <a:gd name="T3" fmla="*/ 0 h 38"/>
                <a:gd name="T4" fmla="*/ 28 w 36"/>
                <a:gd name="T5" fmla="*/ 2 h 38"/>
                <a:gd name="T6" fmla="*/ 28 w 36"/>
                <a:gd name="T7" fmla="*/ 2 h 38"/>
                <a:gd name="T8" fmla="*/ 18 w 36"/>
                <a:gd name="T9" fmla="*/ 8 h 38"/>
                <a:gd name="T10" fmla="*/ 12 w 36"/>
                <a:gd name="T11" fmla="*/ 10 h 38"/>
                <a:gd name="T12" fmla="*/ 6 w 36"/>
                <a:gd name="T13" fmla="*/ 12 h 38"/>
                <a:gd name="T14" fmla="*/ 6 w 36"/>
                <a:gd name="T15" fmla="*/ 12 h 38"/>
                <a:gd name="T16" fmla="*/ 2 w 36"/>
                <a:gd name="T17" fmla="*/ 22 h 38"/>
                <a:gd name="T18" fmla="*/ 0 w 36"/>
                <a:gd name="T19" fmla="*/ 26 h 38"/>
                <a:gd name="T20" fmla="*/ 0 w 36"/>
                <a:gd name="T21" fmla="*/ 32 h 38"/>
                <a:gd name="T22" fmla="*/ 0 w 36"/>
                <a:gd name="T23" fmla="*/ 32 h 38"/>
                <a:gd name="T24" fmla="*/ 2 w 36"/>
                <a:gd name="T25" fmla="*/ 36 h 38"/>
                <a:gd name="T26" fmla="*/ 4 w 36"/>
                <a:gd name="T27" fmla="*/ 38 h 38"/>
                <a:gd name="T28" fmla="*/ 6 w 36"/>
                <a:gd name="T29" fmla="*/ 38 h 38"/>
                <a:gd name="T30" fmla="*/ 6 w 36"/>
                <a:gd name="T31" fmla="*/ 38 h 38"/>
                <a:gd name="T32" fmla="*/ 6 w 36"/>
                <a:gd name="T33" fmla="*/ 38 h 38"/>
                <a:gd name="T34" fmla="*/ 10 w 36"/>
                <a:gd name="T35" fmla="*/ 38 h 38"/>
                <a:gd name="T36" fmla="*/ 12 w 36"/>
                <a:gd name="T37" fmla="*/ 34 h 38"/>
                <a:gd name="T38" fmla="*/ 16 w 36"/>
                <a:gd name="T39" fmla="*/ 28 h 38"/>
                <a:gd name="T40" fmla="*/ 16 w 36"/>
                <a:gd name="T41" fmla="*/ 28 h 38"/>
                <a:gd name="T42" fmla="*/ 26 w 36"/>
                <a:gd name="T43" fmla="*/ 20 h 38"/>
                <a:gd name="T44" fmla="*/ 30 w 36"/>
                <a:gd name="T45" fmla="*/ 16 h 38"/>
                <a:gd name="T46" fmla="*/ 34 w 36"/>
                <a:gd name="T47" fmla="*/ 10 h 38"/>
                <a:gd name="T48" fmla="*/ 34 w 36"/>
                <a:gd name="T49" fmla="*/ 10 h 38"/>
                <a:gd name="T50" fmla="*/ 36 w 36"/>
                <a:gd name="T51" fmla="*/ 2 h 38"/>
                <a:gd name="T52" fmla="*/ 36 w 36"/>
                <a:gd name="T53" fmla="*/ 0 h 38"/>
                <a:gd name="T54" fmla="*/ 34 w 36"/>
                <a:gd name="T55"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6" h="38">
                  <a:moveTo>
                    <a:pt x="34" y="0"/>
                  </a:moveTo>
                  <a:lnTo>
                    <a:pt x="34" y="0"/>
                  </a:lnTo>
                  <a:lnTo>
                    <a:pt x="28" y="2"/>
                  </a:lnTo>
                  <a:lnTo>
                    <a:pt x="28" y="2"/>
                  </a:lnTo>
                  <a:lnTo>
                    <a:pt x="18" y="8"/>
                  </a:lnTo>
                  <a:lnTo>
                    <a:pt x="12" y="10"/>
                  </a:lnTo>
                  <a:lnTo>
                    <a:pt x="6" y="12"/>
                  </a:lnTo>
                  <a:lnTo>
                    <a:pt x="6" y="12"/>
                  </a:lnTo>
                  <a:lnTo>
                    <a:pt x="2" y="22"/>
                  </a:lnTo>
                  <a:lnTo>
                    <a:pt x="0" y="26"/>
                  </a:lnTo>
                  <a:lnTo>
                    <a:pt x="0" y="32"/>
                  </a:lnTo>
                  <a:lnTo>
                    <a:pt x="0" y="32"/>
                  </a:lnTo>
                  <a:lnTo>
                    <a:pt x="2" y="36"/>
                  </a:lnTo>
                  <a:lnTo>
                    <a:pt x="4" y="38"/>
                  </a:lnTo>
                  <a:lnTo>
                    <a:pt x="6" y="38"/>
                  </a:lnTo>
                  <a:lnTo>
                    <a:pt x="6" y="38"/>
                  </a:lnTo>
                  <a:lnTo>
                    <a:pt x="6" y="38"/>
                  </a:lnTo>
                  <a:lnTo>
                    <a:pt x="10" y="38"/>
                  </a:lnTo>
                  <a:lnTo>
                    <a:pt x="12" y="34"/>
                  </a:lnTo>
                  <a:lnTo>
                    <a:pt x="16" y="28"/>
                  </a:lnTo>
                  <a:lnTo>
                    <a:pt x="16" y="28"/>
                  </a:lnTo>
                  <a:lnTo>
                    <a:pt x="26" y="20"/>
                  </a:lnTo>
                  <a:lnTo>
                    <a:pt x="30" y="16"/>
                  </a:lnTo>
                  <a:lnTo>
                    <a:pt x="34" y="10"/>
                  </a:lnTo>
                  <a:lnTo>
                    <a:pt x="34" y="10"/>
                  </a:lnTo>
                  <a:lnTo>
                    <a:pt x="36" y="2"/>
                  </a:lnTo>
                  <a:lnTo>
                    <a:pt x="36" y="0"/>
                  </a:lnTo>
                  <a:lnTo>
                    <a:pt x="34"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87" name="Freeform 72"/>
            <p:cNvSpPr>
              <a:spLocks/>
            </p:cNvSpPr>
            <p:nvPr/>
          </p:nvSpPr>
          <p:spPr bwMode="auto">
            <a:xfrm>
              <a:off x="2272" y="2186"/>
              <a:ext cx="36" cy="38"/>
            </a:xfrm>
            <a:custGeom>
              <a:avLst/>
              <a:gdLst>
                <a:gd name="T0" fmla="*/ 34 w 36"/>
                <a:gd name="T1" fmla="*/ 0 h 38"/>
                <a:gd name="T2" fmla="*/ 34 w 36"/>
                <a:gd name="T3" fmla="*/ 0 h 38"/>
                <a:gd name="T4" fmla="*/ 28 w 36"/>
                <a:gd name="T5" fmla="*/ 2 h 38"/>
                <a:gd name="T6" fmla="*/ 28 w 36"/>
                <a:gd name="T7" fmla="*/ 2 h 38"/>
                <a:gd name="T8" fmla="*/ 18 w 36"/>
                <a:gd name="T9" fmla="*/ 8 h 38"/>
                <a:gd name="T10" fmla="*/ 12 w 36"/>
                <a:gd name="T11" fmla="*/ 10 h 38"/>
                <a:gd name="T12" fmla="*/ 6 w 36"/>
                <a:gd name="T13" fmla="*/ 12 h 38"/>
                <a:gd name="T14" fmla="*/ 6 w 36"/>
                <a:gd name="T15" fmla="*/ 12 h 38"/>
                <a:gd name="T16" fmla="*/ 2 w 36"/>
                <a:gd name="T17" fmla="*/ 22 h 38"/>
                <a:gd name="T18" fmla="*/ 0 w 36"/>
                <a:gd name="T19" fmla="*/ 26 h 38"/>
                <a:gd name="T20" fmla="*/ 0 w 36"/>
                <a:gd name="T21" fmla="*/ 32 h 38"/>
                <a:gd name="T22" fmla="*/ 0 w 36"/>
                <a:gd name="T23" fmla="*/ 32 h 38"/>
                <a:gd name="T24" fmla="*/ 2 w 36"/>
                <a:gd name="T25" fmla="*/ 36 h 38"/>
                <a:gd name="T26" fmla="*/ 4 w 36"/>
                <a:gd name="T27" fmla="*/ 38 h 38"/>
                <a:gd name="T28" fmla="*/ 6 w 36"/>
                <a:gd name="T29" fmla="*/ 38 h 38"/>
                <a:gd name="T30" fmla="*/ 6 w 36"/>
                <a:gd name="T31" fmla="*/ 38 h 38"/>
                <a:gd name="T32" fmla="*/ 6 w 36"/>
                <a:gd name="T33" fmla="*/ 38 h 38"/>
                <a:gd name="T34" fmla="*/ 10 w 36"/>
                <a:gd name="T35" fmla="*/ 38 h 38"/>
                <a:gd name="T36" fmla="*/ 12 w 36"/>
                <a:gd name="T37" fmla="*/ 34 h 38"/>
                <a:gd name="T38" fmla="*/ 16 w 36"/>
                <a:gd name="T39" fmla="*/ 28 h 38"/>
                <a:gd name="T40" fmla="*/ 16 w 36"/>
                <a:gd name="T41" fmla="*/ 28 h 38"/>
                <a:gd name="T42" fmla="*/ 26 w 36"/>
                <a:gd name="T43" fmla="*/ 20 h 38"/>
                <a:gd name="T44" fmla="*/ 30 w 36"/>
                <a:gd name="T45" fmla="*/ 16 h 38"/>
                <a:gd name="T46" fmla="*/ 34 w 36"/>
                <a:gd name="T47" fmla="*/ 10 h 38"/>
                <a:gd name="T48" fmla="*/ 34 w 36"/>
                <a:gd name="T49" fmla="*/ 10 h 38"/>
                <a:gd name="T50" fmla="*/ 36 w 36"/>
                <a:gd name="T51" fmla="*/ 2 h 38"/>
                <a:gd name="T52" fmla="*/ 36 w 36"/>
                <a:gd name="T53" fmla="*/ 0 h 38"/>
                <a:gd name="T54" fmla="*/ 34 w 36"/>
                <a:gd name="T55"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6" h="38">
                  <a:moveTo>
                    <a:pt x="34" y="0"/>
                  </a:moveTo>
                  <a:lnTo>
                    <a:pt x="34" y="0"/>
                  </a:lnTo>
                  <a:lnTo>
                    <a:pt x="28" y="2"/>
                  </a:lnTo>
                  <a:lnTo>
                    <a:pt x="28" y="2"/>
                  </a:lnTo>
                  <a:lnTo>
                    <a:pt x="18" y="8"/>
                  </a:lnTo>
                  <a:lnTo>
                    <a:pt x="12" y="10"/>
                  </a:lnTo>
                  <a:lnTo>
                    <a:pt x="6" y="12"/>
                  </a:lnTo>
                  <a:lnTo>
                    <a:pt x="6" y="12"/>
                  </a:lnTo>
                  <a:lnTo>
                    <a:pt x="2" y="22"/>
                  </a:lnTo>
                  <a:lnTo>
                    <a:pt x="0" y="26"/>
                  </a:lnTo>
                  <a:lnTo>
                    <a:pt x="0" y="32"/>
                  </a:lnTo>
                  <a:lnTo>
                    <a:pt x="0" y="32"/>
                  </a:lnTo>
                  <a:lnTo>
                    <a:pt x="2" y="36"/>
                  </a:lnTo>
                  <a:lnTo>
                    <a:pt x="4" y="38"/>
                  </a:lnTo>
                  <a:lnTo>
                    <a:pt x="6" y="38"/>
                  </a:lnTo>
                  <a:lnTo>
                    <a:pt x="6" y="38"/>
                  </a:lnTo>
                  <a:lnTo>
                    <a:pt x="6" y="38"/>
                  </a:lnTo>
                  <a:lnTo>
                    <a:pt x="10" y="38"/>
                  </a:lnTo>
                  <a:lnTo>
                    <a:pt x="12" y="34"/>
                  </a:lnTo>
                  <a:lnTo>
                    <a:pt x="16" y="28"/>
                  </a:lnTo>
                  <a:lnTo>
                    <a:pt x="16" y="28"/>
                  </a:lnTo>
                  <a:lnTo>
                    <a:pt x="26" y="20"/>
                  </a:lnTo>
                  <a:lnTo>
                    <a:pt x="30" y="16"/>
                  </a:lnTo>
                  <a:lnTo>
                    <a:pt x="34" y="10"/>
                  </a:lnTo>
                  <a:lnTo>
                    <a:pt x="34" y="10"/>
                  </a:lnTo>
                  <a:lnTo>
                    <a:pt x="36" y="2"/>
                  </a:lnTo>
                  <a:lnTo>
                    <a:pt x="36" y="0"/>
                  </a:lnTo>
                  <a:lnTo>
                    <a:pt x="3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88" name="Freeform 73"/>
            <p:cNvSpPr>
              <a:spLocks/>
            </p:cNvSpPr>
            <p:nvPr/>
          </p:nvSpPr>
          <p:spPr bwMode="auto">
            <a:xfrm>
              <a:off x="2414" y="2208"/>
              <a:ext cx="62" cy="108"/>
            </a:xfrm>
            <a:custGeom>
              <a:avLst/>
              <a:gdLst>
                <a:gd name="T0" fmla="*/ 28 w 62"/>
                <a:gd name="T1" fmla="*/ 0 h 108"/>
                <a:gd name="T2" fmla="*/ 24 w 62"/>
                <a:gd name="T3" fmla="*/ 2 h 108"/>
                <a:gd name="T4" fmla="*/ 20 w 62"/>
                <a:gd name="T5" fmla="*/ 8 h 108"/>
                <a:gd name="T6" fmla="*/ 20 w 62"/>
                <a:gd name="T7" fmla="*/ 20 h 108"/>
                <a:gd name="T8" fmla="*/ 18 w 62"/>
                <a:gd name="T9" fmla="*/ 24 h 108"/>
                <a:gd name="T10" fmla="*/ 10 w 62"/>
                <a:gd name="T11" fmla="*/ 32 h 108"/>
                <a:gd name="T12" fmla="*/ 4 w 62"/>
                <a:gd name="T13" fmla="*/ 40 h 108"/>
                <a:gd name="T14" fmla="*/ 4 w 62"/>
                <a:gd name="T15" fmla="*/ 48 h 108"/>
                <a:gd name="T16" fmla="*/ 0 w 62"/>
                <a:gd name="T17" fmla="*/ 60 h 108"/>
                <a:gd name="T18" fmla="*/ 0 w 62"/>
                <a:gd name="T19" fmla="*/ 68 h 108"/>
                <a:gd name="T20" fmla="*/ 4 w 62"/>
                <a:gd name="T21" fmla="*/ 76 h 108"/>
                <a:gd name="T22" fmla="*/ 10 w 62"/>
                <a:gd name="T23" fmla="*/ 80 h 108"/>
                <a:gd name="T24" fmla="*/ 14 w 62"/>
                <a:gd name="T25" fmla="*/ 86 h 108"/>
                <a:gd name="T26" fmla="*/ 14 w 62"/>
                <a:gd name="T27" fmla="*/ 92 h 108"/>
                <a:gd name="T28" fmla="*/ 10 w 62"/>
                <a:gd name="T29" fmla="*/ 102 h 108"/>
                <a:gd name="T30" fmla="*/ 12 w 62"/>
                <a:gd name="T31" fmla="*/ 106 h 108"/>
                <a:gd name="T32" fmla="*/ 16 w 62"/>
                <a:gd name="T33" fmla="*/ 108 h 108"/>
                <a:gd name="T34" fmla="*/ 20 w 62"/>
                <a:gd name="T35" fmla="*/ 106 h 108"/>
                <a:gd name="T36" fmla="*/ 24 w 62"/>
                <a:gd name="T37" fmla="*/ 102 h 108"/>
                <a:gd name="T38" fmla="*/ 22 w 62"/>
                <a:gd name="T39" fmla="*/ 98 h 108"/>
                <a:gd name="T40" fmla="*/ 18 w 62"/>
                <a:gd name="T41" fmla="*/ 92 h 108"/>
                <a:gd name="T42" fmla="*/ 24 w 62"/>
                <a:gd name="T43" fmla="*/ 90 h 108"/>
                <a:gd name="T44" fmla="*/ 26 w 62"/>
                <a:gd name="T45" fmla="*/ 88 h 108"/>
                <a:gd name="T46" fmla="*/ 34 w 62"/>
                <a:gd name="T47" fmla="*/ 90 h 108"/>
                <a:gd name="T48" fmla="*/ 36 w 62"/>
                <a:gd name="T49" fmla="*/ 90 h 108"/>
                <a:gd name="T50" fmla="*/ 38 w 62"/>
                <a:gd name="T51" fmla="*/ 90 h 108"/>
                <a:gd name="T52" fmla="*/ 42 w 62"/>
                <a:gd name="T53" fmla="*/ 90 h 108"/>
                <a:gd name="T54" fmla="*/ 44 w 62"/>
                <a:gd name="T55" fmla="*/ 90 h 108"/>
                <a:gd name="T56" fmla="*/ 48 w 62"/>
                <a:gd name="T57" fmla="*/ 96 h 108"/>
                <a:gd name="T58" fmla="*/ 54 w 62"/>
                <a:gd name="T59" fmla="*/ 100 h 108"/>
                <a:gd name="T60" fmla="*/ 56 w 62"/>
                <a:gd name="T61" fmla="*/ 102 h 108"/>
                <a:gd name="T62" fmla="*/ 60 w 62"/>
                <a:gd name="T63" fmla="*/ 100 h 108"/>
                <a:gd name="T64" fmla="*/ 62 w 62"/>
                <a:gd name="T65" fmla="*/ 92 h 108"/>
                <a:gd name="T66" fmla="*/ 62 w 62"/>
                <a:gd name="T67" fmla="*/ 88 h 108"/>
                <a:gd name="T68" fmla="*/ 56 w 62"/>
                <a:gd name="T69" fmla="*/ 80 h 108"/>
                <a:gd name="T70" fmla="*/ 48 w 62"/>
                <a:gd name="T71" fmla="*/ 76 h 108"/>
                <a:gd name="T72" fmla="*/ 44 w 62"/>
                <a:gd name="T73" fmla="*/ 74 h 108"/>
                <a:gd name="T74" fmla="*/ 40 w 62"/>
                <a:gd name="T75" fmla="*/ 74 h 108"/>
                <a:gd name="T76" fmla="*/ 34 w 62"/>
                <a:gd name="T77" fmla="*/ 74 h 108"/>
                <a:gd name="T78" fmla="*/ 28 w 62"/>
                <a:gd name="T79" fmla="*/ 74 h 108"/>
                <a:gd name="T80" fmla="*/ 24 w 62"/>
                <a:gd name="T81" fmla="*/ 56 h 108"/>
                <a:gd name="T82" fmla="*/ 26 w 62"/>
                <a:gd name="T83" fmla="*/ 54 h 108"/>
                <a:gd name="T84" fmla="*/ 32 w 62"/>
                <a:gd name="T85" fmla="*/ 50 h 108"/>
                <a:gd name="T86" fmla="*/ 36 w 62"/>
                <a:gd name="T87" fmla="*/ 48 h 108"/>
                <a:gd name="T88" fmla="*/ 42 w 62"/>
                <a:gd name="T89" fmla="*/ 34 h 108"/>
                <a:gd name="T90" fmla="*/ 42 w 62"/>
                <a:gd name="T91" fmla="*/ 26 h 108"/>
                <a:gd name="T92" fmla="*/ 34 w 62"/>
                <a:gd name="T93" fmla="*/ 4 h 108"/>
                <a:gd name="T94" fmla="*/ 28 w 62"/>
                <a:gd name="T95"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2" h="108">
                  <a:moveTo>
                    <a:pt x="28" y="0"/>
                  </a:moveTo>
                  <a:lnTo>
                    <a:pt x="28" y="0"/>
                  </a:lnTo>
                  <a:lnTo>
                    <a:pt x="26" y="0"/>
                  </a:lnTo>
                  <a:lnTo>
                    <a:pt x="24" y="2"/>
                  </a:lnTo>
                  <a:lnTo>
                    <a:pt x="24" y="2"/>
                  </a:lnTo>
                  <a:lnTo>
                    <a:pt x="20" y="8"/>
                  </a:lnTo>
                  <a:lnTo>
                    <a:pt x="20" y="14"/>
                  </a:lnTo>
                  <a:lnTo>
                    <a:pt x="20" y="20"/>
                  </a:lnTo>
                  <a:lnTo>
                    <a:pt x="18" y="24"/>
                  </a:lnTo>
                  <a:lnTo>
                    <a:pt x="18" y="24"/>
                  </a:lnTo>
                  <a:lnTo>
                    <a:pt x="14" y="28"/>
                  </a:lnTo>
                  <a:lnTo>
                    <a:pt x="10" y="32"/>
                  </a:lnTo>
                  <a:lnTo>
                    <a:pt x="6" y="34"/>
                  </a:lnTo>
                  <a:lnTo>
                    <a:pt x="4" y="40"/>
                  </a:lnTo>
                  <a:lnTo>
                    <a:pt x="4" y="40"/>
                  </a:lnTo>
                  <a:lnTo>
                    <a:pt x="4" y="48"/>
                  </a:lnTo>
                  <a:lnTo>
                    <a:pt x="4" y="48"/>
                  </a:lnTo>
                  <a:lnTo>
                    <a:pt x="0" y="60"/>
                  </a:lnTo>
                  <a:lnTo>
                    <a:pt x="0" y="60"/>
                  </a:lnTo>
                  <a:lnTo>
                    <a:pt x="0" y="68"/>
                  </a:lnTo>
                  <a:lnTo>
                    <a:pt x="2" y="72"/>
                  </a:lnTo>
                  <a:lnTo>
                    <a:pt x="4" y="76"/>
                  </a:lnTo>
                  <a:lnTo>
                    <a:pt x="4" y="76"/>
                  </a:lnTo>
                  <a:lnTo>
                    <a:pt x="10" y="80"/>
                  </a:lnTo>
                  <a:lnTo>
                    <a:pt x="12" y="82"/>
                  </a:lnTo>
                  <a:lnTo>
                    <a:pt x="14" y="86"/>
                  </a:lnTo>
                  <a:lnTo>
                    <a:pt x="14" y="86"/>
                  </a:lnTo>
                  <a:lnTo>
                    <a:pt x="14" y="92"/>
                  </a:lnTo>
                  <a:lnTo>
                    <a:pt x="12" y="96"/>
                  </a:lnTo>
                  <a:lnTo>
                    <a:pt x="10" y="102"/>
                  </a:lnTo>
                  <a:lnTo>
                    <a:pt x="12" y="106"/>
                  </a:lnTo>
                  <a:lnTo>
                    <a:pt x="12" y="106"/>
                  </a:lnTo>
                  <a:lnTo>
                    <a:pt x="14" y="108"/>
                  </a:lnTo>
                  <a:lnTo>
                    <a:pt x="16" y="108"/>
                  </a:lnTo>
                  <a:lnTo>
                    <a:pt x="16" y="108"/>
                  </a:lnTo>
                  <a:lnTo>
                    <a:pt x="20" y="106"/>
                  </a:lnTo>
                  <a:lnTo>
                    <a:pt x="22" y="104"/>
                  </a:lnTo>
                  <a:lnTo>
                    <a:pt x="24" y="102"/>
                  </a:lnTo>
                  <a:lnTo>
                    <a:pt x="24" y="102"/>
                  </a:lnTo>
                  <a:lnTo>
                    <a:pt x="22" y="98"/>
                  </a:lnTo>
                  <a:lnTo>
                    <a:pt x="20" y="96"/>
                  </a:lnTo>
                  <a:lnTo>
                    <a:pt x="18" y="92"/>
                  </a:lnTo>
                  <a:lnTo>
                    <a:pt x="24" y="90"/>
                  </a:lnTo>
                  <a:lnTo>
                    <a:pt x="24" y="90"/>
                  </a:lnTo>
                  <a:lnTo>
                    <a:pt x="26" y="88"/>
                  </a:lnTo>
                  <a:lnTo>
                    <a:pt x="26" y="88"/>
                  </a:lnTo>
                  <a:lnTo>
                    <a:pt x="34" y="90"/>
                  </a:lnTo>
                  <a:lnTo>
                    <a:pt x="34" y="90"/>
                  </a:lnTo>
                  <a:lnTo>
                    <a:pt x="36" y="90"/>
                  </a:lnTo>
                  <a:lnTo>
                    <a:pt x="36" y="90"/>
                  </a:lnTo>
                  <a:lnTo>
                    <a:pt x="38" y="90"/>
                  </a:lnTo>
                  <a:lnTo>
                    <a:pt x="38" y="90"/>
                  </a:lnTo>
                  <a:lnTo>
                    <a:pt x="42" y="90"/>
                  </a:lnTo>
                  <a:lnTo>
                    <a:pt x="42" y="90"/>
                  </a:lnTo>
                  <a:lnTo>
                    <a:pt x="44" y="90"/>
                  </a:lnTo>
                  <a:lnTo>
                    <a:pt x="44" y="90"/>
                  </a:lnTo>
                  <a:lnTo>
                    <a:pt x="46" y="92"/>
                  </a:lnTo>
                  <a:lnTo>
                    <a:pt x="48" y="96"/>
                  </a:lnTo>
                  <a:lnTo>
                    <a:pt x="50" y="98"/>
                  </a:lnTo>
                  <a:lnTo>
                    <a:pt x="54" y="100"/>
                  </a:lnTo>
                  <a:lnTo>
                    <a:pt x="54" y="100"/>
                  </a:lnTo>
                  <a:lnTo>
                    <a:pt x="56" y="102"/>
                  </a:lnTo>
                  <a:lnTo>
                    <a:pt x="56" y="102"/>
                  </a:lnTo>
                  <a:lnTo>
                    <a:pt x="60" y="100"/>
                  </a:lnTo>
                  <a:lnTo>
                    <a:pt x="62" y="96"/>
                  </a:lnTo>
                  <a:lnTo>
                    <a:pt x="62" y="92"/>
                  </a:lnTo>
                  <a:lnTo>
                    <a:pt x="62" y="88"/>
                  </a:lnTo>
                  <a:lnTo>
                    <a:pt x="62" y="88"/>
                  </a:lnTo>
                  <a:lnTo>
                    <a:pt x="60" y="84"/>
                  </a:lnTo>
                  <a:lnTo>
                    <a:pt x="56" y="80"/>
                  </a:lnTo>
                  <a:lnTo>
                    <a:pt x="48" y="76"/>
                  </a:lnTo>
                  <a:lnTo>
                    <a:pt x="48" y="76"/>
                  </a:lnTo>
                  <a:lnTo>
                    <a:pt x="44" y="74"/>
                  </a:lnTo>
                  <a:lnTo>
                    <a:pt x="44" y="74"/>
                  </a:lnTo>
                  <a:lnTo>
                    <a:pt x="40" y="74"/>
                  </a:lnTo>
                  <a:lnTo>
                    <a:pt x="40" y="74"/>
                  </a:lnTo>
                  <a:lnTo>
                    <a:pt x="34" y="74"/>
                  </a:lnTo>
                  <a:lnTo>
                    <a:pt x="34" y="74"/>
                  </a:lnTo>
                  <a:lnTo>
                    <a:pt x="28" y="74"/>
                  </a:lnTo>
                  <a:lnTo>
                    <a:pt x="28" y="74"/>
                  </a:lnTo>
                  <a:lnTo>
                    <a:pt x="26" y="66"/>
                  </a:lnTo>
                  <a:lnTo>
                    <a:pt x="24" y="56"/>
                  </a:lnTo>
                  <a:lnTo>
                    <a:pt x="24" y="56"/>
                  </a:lnTo>
                  <a:lnTo>
                    <a:pt x="26" y="54"/>
                  </a:lnTo>
                  <a:lnTo>
                    <a:pt x="30" y="52"/>
                  </a:lnTo>
                  <a:lnTo>
                    <a:pt x="32" y="50"/>
                  </a:lnTo>
                  <a:lnTo>
                    <a:pt x="36" y="48"/>
                  </a:lnTo>
                  <a:lnTo>
                    <a:pt x="36" y="48"/>
                  </a:lnTo>
                  <a:lnTo>
                    <a:pt x="40" y="42"/>
                  </a:lnTo>
                  <a:lnTo>
                    <a:pt x="42" y="34"/>
                  </a:lnTo>
                  <a:lnTo>
                    <a:pt x="42" y="34"/>
                  </a:lnTo>
                  <a:lnTo>
                    <a:pt x="42" y="26"/>
                  </a:lnTo>
                  <a:lnTo>
                    <a:pt x="38" y="14"/>
                  </a:lnTo>
                  <a:lnTo>
                    <a:pt x="34" y="4"/>
                  </a:lnTo>
                  <a:lnTo>
                    <a:pt x="32" y="0"/>
                  </a:lnTo>
                  <a:lnTo>
                    <a:pt x="28"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89" name="Freeform 74"/>
            <p:cNvSpPr>
              <a:spLocks/>
            </p:cNvSpPr>
            <p:nvPr/>
          </p:nvSpPr>
          <p:spPr bwMode="auto">
            <a:xfrm>
              <a:off x="2414" y="2208"/>
              <a:ext cx="62" cy="108"/>
            </a:xfrm>
            <a:custGeom>
              <a:avLst/>
              <a:gdLst>
                <a:gd name="T0" fmla="*/ 28 w 62"/>
                <a:gd name="T1" fmla="*/ 0 h 108"/>
                <a:gd name="T2" fmla="*/ 24 w 62"/>
                <a:gd name="T3" fmla="*/ 2 h 108"/>
                <a:gd name="T4" fmla="*/ 20 w 62"/>
                <a:gd name="T5" fmla="*/ 8 h 108"/>
                <a:gd name="T6" fmla="*/ 20 w 62"/>
                <a:gd name="T7" fmla="*/ 20 h 108"/>
                <a:gd name="T8" fmla="*/ 18 w 62"/>
                <a:gd name="T9" fmla="*/ 24 h 108"/>
                <a:gd name="T10" fmla="*/ 10 w 62"/>
                <a:gd name="T11" fmla="*/ 32 h 108"/>
                <a:gd name="T12" fmla="*/ 4 w 62"/>
                <a:gd name="T13" fmla="*/ 40 h 108"/>
                <a:gd name="T14" fmla="*/ 4 w 62"/>
                <a:gd name="T15" fmla="*/ 48 h 108"/>
                <a:gd name="T16" fmla="*/ 0 w 62"/>
                <a:gd name="T17" fmla="*/ 60 h 108"/>
                <a:gd name="T18" fmla="*/ 0 w 62"/>
                <a:gd name="T19" fmla="*/ 68 h 108"/>
                <a:gd name="T20" fmla="*/ 4 w 62"/>
                <a:gd name="T21" fmla="*/ 76 h 108"/>
                <a:gd name="T22" fmla="*/ 10 w 62"/>
                <a:gd name="T23" fmla="*/ 80 h 108"/>
                <a:gd name="T24" fmla="*/ 14 w 62"/>
                <a:gd name="T25" fmla="*/ 86 h 108"/>
                <a:gd name="T26" fmla="*/ 14 w 62"/>
                <a:gd name="T27" fmla="*/ 92 h 108"/>
                <a:gd name="T28" fmla="*/ 10 w 62"/>
                <a:gd name="T29" fmla="*/ 102 h 108"/>
                <a:gd name="T30" fmla="*/ 12 w 62"/>
                <a:gd name="T31" fmla="*/ 106 h 108"/>
                <a:gd name="T32" fmla="*/ 16 w 62"/>
                <a:gd name="T33" fmla="*/ 108 h 108"/>
                <a:gd name="T34" fmla="*/ 20 w 62"/>
                <a:gd name="T35" fmla="*/ 106 h 108"/>
                <a:gd name="T36" fmla="*/ 24 w 62"/>
                <a:gd name="T37" fmla="*/ 102 h 108"/>
                <a:gd name="T38" fmla="*/ 22 w 62"/>
                <a:gd name="T39" fmla="*/ 98 h 108"/>
                <a:gd name="T40" fmla="*/ 18 w 62"/>
                <a:gd name="T41" fmla="*/ 92 h 108"/>
                <a:gd name="T42" fmla="*/ 24 w 62"/>
                <a:gd name="T43" fmla="*/ 90 h 108"/>
                <a:gd name="T44" fmla="*/ 26 w 62"/>
                <a:gd name="T45" fmla="*/ 88 h 108"/>
                <a:gd name="T46" fmla="*/ 34 w 62"/>
                <a:gd name="T47" fmla="*/ 90 h 108"/>
                <a:gd name="T48" fmla="*/ 36 w 62"/>
                <a:gd name="T49" fmla="*/ 90 h 108"/>
                <a:gd name="T50" fmla="*/ 38 w 62"/>
                <a:gd name="T51" fmla="*/ 90 h 108"/>
                <a:gd name="T52" fmla="*/ 42 w 62"/>
                <a:gd name="T53" fmla="*/ 90 h 108"/>
                <a:gd name="T54" fmla="*/ 44 w 62"/>
                <a:gd name="T55" fmla="*/ 90 h 108"/>
                <a:gd name="T56" fmla="*/ 48 w 62"/>
                <a:gd name="T57" fmla="*/ 96 h 108"/>
                <a:gd name="T58" fmla="*/ 54 w 62"/>
                <a:gd name="T59" fmla="*/ 100 h 108"/>
                <a:gd name="T60" fmla="*/ 56 w 62"/>
                <a:gd name="T61" fmla="*/ 102 h 108"/>
                <a:gd name="T62" fmla="*/ 60 w 62"/>
                <a:gd name="T63" fmla="*/ 100 h 108"/>
                <a:gd name="T64" fmla="*/ 62 w 62"/>
                <a:gd name="T65" fmla="*/ 92 h 108"/>
                <a:gd name="T66" fmla="*/ 62 w 62"/>
                <a:gd name="T67" fmla="*/ 88 h 108"/>
                <a:gd name="T68" fmla="*/ 56 w 62"/>
                <a:gd name="T69" fmla="*/ 80 h 108"/>
                <a:gd name="T70" fmla="*/ 48 w 62"/>
                <a:gd name="T71" fmla="*/ 76 h 108"/>
                <a:gd name="T72" fmla="*/ 44 w 62"/>
                <a:gd name="T73" fmla="*/ 74 h 108"/>
                <a:gd name="T74" fmla="*/ 40 w 62"/>
                <a:gd name="T75" fmla="*/ 74 h 108"/>
                <a:gd name="T76" fmla="*/ 34 w 62"/>
                <a:gd name="T77" fmla="*/ 74 h 108"/>
                <a:gd name="T78" fmla="*/ 28 w 62"/>
                <a:gd name="T79" fmla="*/ 74 h 108"/>
                <a:gd name="T80" fmla="*/ 24 w 62"/>
                <a:gd name="T81" fmla="*/ 56 h 108"/>
                <a:gd name="T82" fmla="*/ 26 w 62"/>
                <a:gd name="T83" fmla="*/ 54 h 108"/>
                <a:gd name="T84" fmla="*/ 32 w 62"/>
                <a:gd name="T85" fmla="*/ 50 h 108"/>
                <a:gd name="T86" fmla="*/ 36 w 62"/>
                <a:gd name="T87" fmla="*/ 48 h 108"/>
                <a:gd name="T88" fmla="*/ 42 w 62"/>
                <a:gd name="T89" fmla="*/ 34 h 108"/>
                <a:gd name="T90" fmla="*/ 42 w 62"/>
                <a:gd name="T91" fmla="*/ 26 h 108"/>
                <a:gd name="T92" fmla="*/ 34 w 62"/>
                <a:gd name="T93" fmla="*/ 4 h 108"/>
                <a:gd name="T94" fmla="*/ 28 w 62"/>
                <a:gd name="T95"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2" h="108">
                  <a:moveTo>
                    <a:pt x="28" y="0"/>
                  </a:moveTo>
                  <a:lnTo>
                    <a:pt x="28" y="0"/>
                  </a:lnTo>
                  <a:lnTo>
                    <a:pt x="26" y="0"/>
                  </a:lnTo>
                  <a:lnTo>
                    <a:pt x="24" y="2"/>
                  </a:lnTo>
                  <a:lnTo>
                    <a:pt x="24" y="2"/>
                  </a:lnTo>
                  <a:lnTo>
                    <a:pt x="20" y="8"/>
                  </a:lnTo>
                  <a:lnTo>
                    <a:pt x="20" y="14"/>
                  </a:lnTo>
                  <a:lnTo>
                    <a:pt x="20" y="20"/>
                  </a:lnTo>
                  <a:lnTo>
                    <a:pt x="18" y="24"/>
                  </a:lnTo>
                  <a:lnTo>
                    <a:pt x="18" y="24"/>
                  </a:lnTo>
                  <a:lnTo>
                    <a:pt x="14" y="28"/>
                  </a:lnTo>
                  <a:lnTo>
                    <a:pt x="10" y="32"/>
                  </a:lnTo>
                  <a:lnTo>
                    <a:pt x="6" y="34"/>
                  </a:lnTo>
                  <a:lnTo>
                    <a:pt x="4" y="40"/>
                  </a:lnTo>
                  <a:lnTo>
                    <a:pt x="4" y="40"/>
                  </a:lnTo>
                  <a:lnTo>
                    <a:pt x="4" y="48"/>
                  </a:lnTo>
                  <a:lnTo>
                    <a:pt x="4" y="48"/>
                  </a:lnTo>
                  <a:lnTo>
                    <a:pt x="0" y="60"/>
                  </a:lnTo>
                  <a:lnTo>
                    <a:pt x="0" y="60"/>
                  </a:lnTo>
                  <a:lnTo>
                    <a:pt x="0" y="68"/>
                  </a:lnTo>
                  <a:lnTo>
                    <a:pt x="2" y="72"/>
                  </a:lnTo>
                  <a:lnTo>
                    <a:pt x="4" y="76"/>
                  </a:lnTo>
                  <a:lnTo>
                    <a:pt x="4" y="76"/>
                  </a:lnTo>
                  <a:lnTo>
                    <a:pt x="10" y="80"/>
                  </a:lnTo>
                  <a:lnTo>
                    <a:pt x="12" y="82"/>
                  </a:lnTo>
                  <a:lnTo>
                    <a:pt x="14" y="86"/>
                  </a:lnTo>
                  <a:lnTo>
                    <a:pt x="14" y="86"/>
                  </a:lnTo>
                  <a:lnTo>
                    <a:pt x="14" y="92"/>
                  </a:lnTo>
                  <a:lnTo>
                    <a:pt x="12" y="96"/>
                  </a:lnTo>
                  <a:lnTo>
                    <a:pt x="10" y="102"/>
                  </a:lnTo>
                  <a:lnTo>
                    <a:pt x="12" y="106"/>
                  </a:lnTo>
                  <a:lnTo>
                    <a:pt x="12" y="106"/>
                  </a:lnTo>
                  <a:lnTo>
                    <a:pt x="14" y="108"/>
                  </a:lnTo>
                  <a:lnTo>
                    <a:pt x="16" y="108"/>
                  </a:lnTo>
                  <a:lnTo>
                    <a:pt x="16" y="108"/>
                  </a:lnTo>
                  <a:lnTo>
                    <a:pt x="20" y="106"/>
                  </a:lnTo>
                  <a:lnTo>
                    <a:pt x="22" y="104"/>
                  </a:lnTo>
                  <a:lnTo>
                    <a:pt x="24" y="102"/>
                  </a:lnTo>
                  <a:lnTo>
                    <a:pt x="24" y="102"/>
                  </a:lnTo>
                  <a:lnTo>
                    <a:pt x="22" y="98"/>
                  </a:lnTo>
                  <a:lnTo>
                    <a:pt x="20" y="96"/>
                  </a:lnTo>
                  <a:lnTo>
                    <a:pt x="18" y="92"/>
                  </a:lnTo>
                  <a:lnTo>
                    <a:pt x="24" y="90"/>
                  </a:lnTo>
                  <a:lnTo>
                    <a:pt x="24" y="90"/>
                  </a:lnTo>
                  <a:lnTo>
                    <a:pt x="26" y="88"/>
                  </a:lnTo>
                  <a:lnTo>
                    <a:pt x="26" y="88"/>
                  </a:lnTo>
                  <a:lnTo>
                    <a:pt x="34" y="90"/>
                  </a:lnTo>
                  <a:lnTo>
                    <a:pt x="34" y="90"/>
                  </a:lnTo>
                  <a:lnTo>
                    <a:pt x="36" y="90"/>
                  </a:lnTo>
                  <a:lnTo>
                    <a:pt x="36" y="90"/>
                  </a:lnTo>
                  <a:lnTo>
                    <a:pt x="38" y="90"/>
                  </a:lnTo>
                  <a:lnTo>
                    <a:pt x="38" y="90"/>
                  </a:lnTo>
                  <a:lnTo>
                    <a:pt x="42" y="90"/>
                  </a:lnTo>
                  <a:lnTo>
                    <a:pt x="42" y="90"/>
                  </a:lnTo>
                  <a:lnTo>
                    <a:pt x="44" y="90"/>
                  </a:lnTo>
                  <a:lnTo>
                    <a:pt x="44" y="90"/>
                  </a:lnTo>
                  <a:lnTo>
                    <a:pt x="46" y="92"/>
                  </a:lnTo>
                  <a:lnTo>
                    <a:pt x="48" y="96"/>
                  </a:lnTo>
                  <a:lnTo>
                    <a:pt x="50" y="98"/>
                  </a:lnTo>
                  <a:lnTo>
                    <a:pt x="54" y="100"/>
                  </a:lnTo>
                  <a:lnTo>
                    <a:pt x="54" y="100"/>
                  </a:lnTo>
                  <a:lnTo>
                    <a:pt x="56" y="102"/>
                  </a:lnTo>
                  <a:lnTo>
                    <a:pt x="56" y="102"/>
                  </a:lnTo>
                  <a:lnTo>
                    <a:pt x="60" y="100"/>
                  </a:lnTo>
                  <a:lnTo>
                    <a:pt x="62" y="96"/>
                  </a:lnTo>
                  <a:lnTo>
                    <a:pt x="62" y="92"/>
                  </a:lnTo>
                  <a:lnTo>
                    <a:pt x="62" y="88"/>
                  </a:lnTo>
                  <a:lnTo>
                    <a:pt x="62" y="88"/>
                  </a:lnTo>
                  <a:lnTo>
                    <a:pt x="60" y="84"/>
                  </a:lnTo>
                  <a:lnTo>
                    <a:pt x="56" y="80"/>
                  </a:lnTo>
                  <a:lnTo>
                    <a:pt x="48" y="76"/>
                  </a:lnTo>
                  <a:lnTo>
                    <a:pt x="48" y="76"/>
                  </a:lnTo>
                  <a:lnTo>
                    <a:pt x="44" y="74"/>
                  </a:lnTo>
                  <a:lnTo>
                    <a:pt x="44" y="74"/>
                  </a:lnTo>
                  <a:lnTo>
                    <a:pt x="40" y="74"/>
                  </a:lnTo>
                  <a:lnTo>
                    <a:pt x="40" y="74"/>
                  </a:lnTo>
                  <a:lnTo>
                    <a:pt x="34" y="74"/>
                  </a:lnTo>
                  <a:lnTo>
                    <a:pt x="34" y="74"/>
                  </a:lnTo>
                  <a:lnTo>
                    <a:pt x="28" y="74"/>
                  </a:lnTo>
                  <a:lnTo>
                    <a:pt x="28" y="74"/>
                  </a:lnTo>
                  <a:lnTo>
                    <a:pt x="26" y="66"/>
                  </a:lnTo>
                  <a:lnTo>
                    <a:pt x="24" y="56"/>
                  </a:lnTo>
                  <a:lnTo>
                    <a:pt x="24" y="56"/>
                  </a:lnTo>
                  <a:lnTo>
                    <a:pt x="26" y="54"/>
                  </a:lnTo>
                  <a:lnTo>
                    <a:pt x="30" y="52"/>
                  </a:lnTo>
                  <a:lnTo>
                    <a:pt x="32" y="50"/>
                  </a:lnTo>
                  <a:lnTo>
                    <a:pt x="36" y="48"/>
                  </a:lnTo>
                  <a:lnTo>
                    <a:pt x="36" y="48"/>
                  </a:lnTo>
                  <a:lnTo>
                    <a:pt x="40" y="42"/>
                  </a:lnTo>
                  <a:lnTo>
                    <a:pt x="42" y="34"/>
                  </a:lnTo>
                  <a:lnTo>
                    <a:pt x="42" y="34"/>
                  </a:lnTo>
                  <a:lnTo>
                    <a:pt x="42" y="26"/>
                  </a:lnTo>
                  <a:lnTo>
                    <a:pt x="38" y="14"/>
                  </a:lnTo>
                  <a:lnTo>
                    <a:pt x="34" y="4"/>
                  </a:lnTo>
                  <a:lnTo>
                    <a:pt x="32" y="0"/>
                  </a:lnTo>
                  <a:lnTo>
                    <a:pt x="2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90" name="Freeform 75"/>
            <p:cNvSpPr>
              <a:spLocks/>
            </p:cNvSpPr>
            <p:nvPr/>
          </p:nvSpPr>
          <p:spPr bwMode="auto">
            <a:xfrm>
              <a:off x="2440" y="2364"/>
              <a:ext cx="58" cy="64"/>
            </a:xfrm>
            <a:custGeom>
              <a:avLst/>
              <a:gdLst>
                <a:gd name="T0" fmla="*/ 42 w 58"/>
                <a:gd name="T1" fmla="*/ 0 h 64"/>
                <a:gd name="T2" fmla="*/ 40 w 58"/>
                <a:gd name="T3" fmla="*/ 0 h 64"/>
                <a:gd name="T4" fmla="*/ 32 w 58"/>
                <a:gd name="T5" fmla="*/ 6 h 64"/>
                <a:gd name="T6" fmla="*/ 30 w 58"/>
                <a:gd name="T7" fmla="*/ 12 h 64"/>
                <a:gd name="T8" fmla="*/ 26 w 58"/>
                <a:gd name="T9" fmla="*/ 14 h 64"/>
                <a:gd name="T10" fmla="*/ 26 w 58"/>
                <a:gd name="T11" fmla="*/ 14 h 64"/>
                <a:gd name="T12" fmla="*/ 20 w 58"/>
                <a:gd name="T13" fmla="*/ 14 h 64"/>
                <a:gd name="T14" fmla="*/ 18 w 58"/>
                <a:gd name="T15" fmla="*/ 10 h 64"/>
                <a:gd name="T16" fmla="*/ 12 w 58"/>
                <a:gd name="T17" fmla="*/ 8 h 64"/>
                <a:gd name="T18" fmla="*/ 8 w 58"/>
                <a:gd name="T19" fmla="*/ 10 h 64"/>
                <a:gd name="T20" fmla="*/ 0 w 58"/>
                <a:gd name="T21" fmla="*/ 24 h 64"/>
                <a:gd name="T22" fmla="*/ 10 w 58"/>
                <a:gd name="T23" fmla="*/ 24 h 64"/>
                <a:gd name="T24" fmla="*/ 14 w 58"/>
                <a:gd name="T25" fmla="*/ 28 h 64"/>
                <a:gd name="T26" fmla="*/ 16 w 58"/>
                <a:gd name="T27" fmla="*/ 34 h 64"/>
                <a:gd name="T28" fmla="*/ 12 w 58"/>
                <a:gd name="T29" fmla="*/ 42 h 64"/>
                <a:gd name="T30" fmla="*/ 12 w 58"/>
                <a:gd name="T31" fmla="*/ 46 h 64"/>
                <a:gd name="T32" fmla="*/ 20 w 58"/>
                <a:gd name="T33" fmla="*/ 54 h 64"/>
                <a:gd name="T34" fmla="*/ 30 w 58"/>
                <a:gd name="T35" fmla="*/ 58 h 64"/>
                <a:gd name="T36" fmla="*/ 36 w 58"/>
                <a:gd name="T37" fmla="*/ 64 h 64"/>
                <a:gd name="T38" fmla="*/ 42 w 58"/>
                <a:gd name="T39" fmla="*/ 62 h 64"/>
                <a:gd name="T40" fmla="*/ 44 w 58"/>
                <a:gd name="T41" fmla="*/ 60 h 64"/>
                <a:gd name="T42" fmla="*/ 42 w 58"/>
                <a:gd name="T43" fmla="*/ 54 h 64"/>
                <a:gd name="T44" fmla="*/ 36 w 58"/>
                <a:gd name="T45" fmla="*/ 44 h 64"/>
                <a:gd name="T46" fmla="*/ 36 w 58"/>
                <a:gd name="T47" fmla="*/ 42 h 64"/>
                <a:gd name="T48" fmla="*/ 44 w 58"/>
                <a:gd name="T49" fmla="*/ 34 h 64"/>
                <a:gd name="T50" fmla="*/ 44 w 58"/>
                <a:gd name="T51" fmla="*/ 34 h 64"/>
                <a:gd name="T52" fmla="*/ 52 w 58"/>
                <a:gd name="T53" fmla="*/ 32 h 64"/>
                <a:gd name="T54" fmla="*/ 54 w 58"/>
                <a:gd name="T55" fmla="*/ 28 h 64"/>
                <a:gd name="T56" fmla="*/ 56 w 58"/>
                <a:gd name="T57" fmla="*/ 18 h 64"/>
                <a:gd name="T58" fmla="*/ 58 w 58"/>
                <a:gd name="T59" fmla="*/ 10 h 64"/>
                <a:gd name="T60" fmla="*/ 56 w 58"/>
                <a:gd name="T61" fmla="*/ 8 h 64"/>
                <a:gd name="T62" fmla="*/ 48 w 58"/>
                <a:gd name="T63" fmla="*/ 4 h 64"/>
                <a:gd name="T64" fmla="*/ 46 w 58"/>
                <a:gd name="T65" fmla="*/ 2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8" h="64">
                  <a:moveTo>
                    <a:pt x="42" y="0"/>
                  </a:moveTo>
                  <a:lnTo>
                    <a:pt x="42" y="0"/>
                  </a:lnTo>
                  <a:lnTo>
                    <a:pt x="40" y="0"/>
                  </a:lnTo>
                  <a:lnTo>
                    <a:pt x="40" y="0"/>
                  </a:lnTo>
                  <a:lnTo>
                    <a:pt x="36" y="2"/>
                  </a:lnTo>
                  <a:lnTo>
                    <a:pt x="32" y="6"/>
                  </a:lnTo>
                  <a:lnTo>
                    <a:pt x="32" y="6"/>
                  </a:lnTo>
                  <a:lnTo>
                    <a:pt x="30" y="12"/>
                  </a:lnTo>
                  <a:lnTo>
                    <a:pt x="30" y="14"/>
                  </a:lnTo>
                  <a:lnTo>
                    <a:pt x="26" y="14"/>
                  </a:lnTo>
                  <a:lnTo>
                    <a:pt x="26" y="14"/>
                  </a:lnTo>
                  <a:lnTo>
                    <a:pt x="26" y="14"/>
                  </a:lnTo>
                  <a:lnTo>
                    <a:pt x="26" y="14"/>
                  </a:lnTo>
                  <a:lnTo>
                    <a:pt x="20" y="14"/>
                  </a:lnTo>
                  <a:lnTo>
                    <a:pt x="18" y="10"/>
                  </a:lnTo>
                  <a:lnTo>
                    <a:pt x="18" y="10"/>
                  </a:lnTo>
                  <a:lnTo>
                    <a:pt x="12" y="8"/>
                  </a:lnTo>
                  <a:lnTo>
                    <a:pt x="12" y="8"/>
                  </a:lnTo>
                  <a:lnTo>
                    <a:pt x="8" y="10"/>
                  </a:lnTo>
                  <a:lnTo>
                    <a:pt x="8" y="10"/>
                  </a:lnTo>
                  <a:lnTo>
                    <a:pt x="2" y="16"/>
                  </a:lnTo>
                  <a:lnTo>
                    <a:pt x="0" y="24"/>
                  </a:lnTo>
                  <a:lnTo>
                    <a:pt x="0" y="24"/>
                  </a:lnTo>
                  <a:lnTo>
                    <a:pt x="10" y="24"/>
                  </a:lnTo>
                  <a:lnTo>
                    <a:pt x="12" y="26"/>
                  </a:lnTo>
                  <a:lnTo>
                    <a:pt x="14" y="28"/>
                  </a:lnTo>
                  <a:lnTo>
                    <a:pt x="14" y="28"/>
                  </a:lnTo>
                  <a:lnTo>
                    <a:pt x="16" y="34"/>
                  </a:lnTo>
                  <a:lnTo>
                    <a:pt x="14" y="38"/>
                  </a:lnTo>
                  <a:lnTo>
                    <a:pt x="12" y="42"/>
                  </a:lnTo>
                  <a:lnTo>
                    <a:pt x="12" y="46"/>
                  </a:lnTo>
                  <a:lnTo>
                    <a:pt x="12" y="46"/>
                  </a:lnTo>
                  <a:lnTo>
                    <a:pt x="14" y="52"/>
                  </a:lnTo>
                  <a:lnTo>
                    <a:pt x="20" y="54"/>
                  </a:lnTo>
                  <a:lnTo>
                    <a:pt x="30" y="58"/>
                  </a:lnTo>
                  <a:lnTo>
                    <a:pt x="30" y="58"/>
                  </a:lnTo>
                  <a:lnTo>
                    <a:pt x="34" y="62"/>
                  </a:lnTo>
                  <a:lnTo>
                    <a:pt x="36" y="64"/>
                  </a:lnTo>
                  <a:lnTo>
                    <a:pt x="36" y="64"/>
                  </a:lnTo>
                  <a:lnTo>
                    <a:pt x="42" y="62"/>
                  </a:lnTo>
                  <a:lnTo>
                    <a:pt x="42" y="62"/>
                  </a:lnTo>
                  <a:lnTo>
                    <a:pt x="44" y="60"/>
                  </a:lnTo>
                  <a:lnTo>
                    <a:pt x="44" y="58"/>
                  </a:lnTo>
                  <a:lnTo>
                    <a:pt x="42" y="54"/>
                  </a:lnTo>
                  <a:lnTo>
                    <a:pt x="38" y="48"/>
                  </a:lnTo>
                  <a:lnTo>
                    <a:pt x="36" y="44"/>
                  </a:lnTo>
                  <a:lnTo>
                    <a:pt x="36" y="44"/>
                  </a:lnTo>
                  <a:lnTo>
                    <a:pt x="36" y="42"/>
                  </a:lnTo>
                  <a:lnTo>
                    <a:pt x="38" y="38"/>
                  </a:lnTo>
                  <a:lnTo>
                    <a:pt x="44" y="34"/>
                  </a:lnTo>
                  <a:lnTo>
                    <a:pt x="44" y="34"/>
                  </a:lnTo>
                  <a:lnTo>
                    <a:pt x="44" y="34"/>
                  </a:lnTo>
                  <a:lnTo>
                    <a:pt x="50" y="34"/>
                  </a:lnTo>
                  <a:lnTo>
                    <a:pt x="52" y="32"/>
                  </a:lnTo>
                  <a:lnTo>
                    <a:pt x="54" y="28"/>
                  </a:lnTo>
                  <a:lnTo>
                    <a:pt x="54" y="28"/>
                  </a:lnTo>
                  <a:lnTo>
                    <a:pt x="56" y="18"/>
                  </a:lnTo>
                  <a:lnTo>
                    <a:pt x="56" y="18"/>
                  </a:lnTo>
                  <a:lnTo>
                    <a:pt x="58" y="12"/>
                  </a:lnTo>
                  <a:lnTo>
                    <a:pt x="58" y="10"/>
                  </a:lnTo>
                  <a:lnTo>
                    <a:pt x="56" y="8"/>
                  </a:lnTo>
                  <a:lnTo>
                    <a:pt x="56" y="8"/>
                  </a:lnTo>
                  <a:lnTo>
                    <a:pt x="52" y="6"/>
                  </a:lnTo>
                  <a:lnTo>
                    <a:pt x="48" y="4"/>
                  </a:lnTo>
                  <a:lnTo>
                    <a:pt x="48" y="4"/>
                  </a:lnTo>
                  <a:lnTo>
                    <a:pt x="46" y="2"/>
                  </a:lnTo>
                  <a:lnTo>
                    <a:pt x="42"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91" name="Freeform 76"/>
            <p:cNvSpPr>
              <a:spLocks/>
            </p:cNvSpPr>
            <p:nvPr/>
          </p:nvSpPr>
          <p:spPr bwMode="auto">
            <a:xfrm>
              <a:off x="2440" y="2364"/>
              <a:ext cx="58" cy="64"/>
            </a:xfrm>
            <a:custGeom>
              <a:avLst/>
              <a:gdLst>
                <a:gd name="T0" fmla="*/ 42 w 58"/>
                <a:gd name="T1" fmla="*/ 0 h 64"/>
                <a:gd name="T2" fmla="*/ 40 w 58"/>
                <a:gd name="T3" fmla="*/ 0 h 64"/>
                <a:gd name="T4" fmla="*/ 32 w 58"/>
                <a:gd name="T5" fmla="*/ 6 h 64"/>
                <a:gd name="T6" fmla="*/ 30 w 58"/>
                <a:gd name="T7" fmla="*/ 12 h 64"/>
                <a:gd name="T8" fmla="*/ 26 w 58"/>
                <a:gd name="T9" fmla="*/ 14 h 64"/>
                <a:gd name="T10" fmla="*/ 26 w 58"/>
                <a:gd name="T11" fmla="*/ 14 h 64"/>
                <a:gd name="T12" fmla="*/ 20 w 58"/>
                <a:gd name="T13" fmla="*/ 14 h 64"/>
                <a:gd name="T14" fmla="*/ 18 w 58"/>
                <a:gd name="T15" fmla="*/ 10 h 64"/>
                <a:gd name="T16" fmla="*/ 12 w 58"/>
                <a:gd name="T17" fmla="*/ 8 h 64"/>
                <a:gd name="T18" fmla="*/ 8 w 58"/>
                <a:gd name="T19" fmla="*/ 10 h 64"/>
                <a:gd name="T20" fmla="*/ 0 w 58"/>
                <a:gd name="T21" fmla="*/ 24 h 64"/>
                <a:gd name="T22" fmla="*/ 10 w 58"/>
                <a:gd name="T23" fmla="*/ 24 h 64"/>
                <a:gd name="T24" fmla="*/ 14 w 58"/>
                <a:gd name="T25" fmla="*/ 28 h 64"/>
                <a:gd name="T26" fmla="*/ 16 w 58"/>
                <a:gd name="T27" fmla="*/ 34 h 64"/>
                <a:gd name="T28" fmla="*/ 12 w 58"/>
                <a:gd name="T29" fmla="*/ 42 h 64"/>
                <a:gd name="T30" fmla="*/ 12 w 58"/>
                <a:gd name="T31" fmla="*/ 46 h 64"/>
                <a:gd name="T32" fmla="*/ 20 w 58"/>
                <a:gd name="T33" fmla="*/ 54 h 64"/>
                <a:gd name="T34" fmla="*/ 30 w 58"/>
                <a:gd name="T35" fmla="*/ 58 h 64"/>
                <a:gd name="T36" fmla="*/ 36 w 58"/>
                <a:gd name="T37" fmla="*/ 64 h 64"/>
                <a:gd name="T38" fmla="*/ 42 w 58"/>
                <a:gd name="T39" fmla="*/ 62 h 64"/>
                <a:gd name="T40" fmla="*/ 44 w 58"/>
                <a:gd name="T41" fmla="*/ 60 h 64"/>
                <a:gd name="T42" fmla="*/ 42 w 58"/>
                <a:gd name="T43" fmla="*/ 54 h 64"/>
                <a:gd name="T44" fmla="*/ 36 w 58"/>
                <a:gd name="T45" fmla="*/ 44 h 64"/>
                <a:gd name="T46" fmla="*/ 36 w 58"/>
                <a:gd name="T47" fmla="*/ 42 h 64"/>
                <a:gd name="T48" fmla="*/ 44 w 58"/>
                <a:gd name="T49" fmla="*/ 34 h 64"/>
                <a:gd name="T50" fmla="*/ 44 w 58"/>
                <a:gd name="T51" fmla="*/ 34 h 64"/>
                <a:gd name="T52" fmla="*/ 52 w 58"/>
                <a:gd name="T53" fmla="*/ 32 h 64"/>
                <a:gd name="T54" fmla="*/ 54 w 58"/>
                <a:gd name="T55" fmla="*/ 28 h 64"/>
                <a:gd name="T56" fmla="*/ 56 w 58"/>
                <a:gd name="T57" fmla="*/ 18 h 64"/>
                <a:gd name="T58" fmla="*/ 58 w 58"/>
                <a:gd name="T59" fmla="*/ 10 h 64"/>
                <a:gd name="T60" fmla="*/ 56 w 58"/>
                <a:gd name="T61" fmla="*/ 8 h 64"/>
                <a:gd name="T62" fmla="*/ 48 w 58"/>
                <a:gd name="T63" fmla="*/ 4 h 64"/>
                <a:gd name="T64" fmla="*/ 46 w 58"/>
                <a:gd name="T65" fmla="*/ 2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8" h="64">
                  <a:moveTo>
                    <a:pt x="42" y="0"/>
                  </a:moveTo>
                  <a:lnTo>
                    <a:pt x="42" y="0"/>
                  </a:lnTo>
                  <a:lnTo>
                    <a:pt x="40" y="0"/>
                  </a:lnTo>
                  <a:lnTo>
                    <a:pt x="40" y="0"/>
                  </a:lnTo>
                  <a:lnTo>
                    <a:pt x="36" y="2"/>
                  </a:lnTo>
                  <a:lnTo>
                    <a:pt x="32" y="6"/>
                  </a:lnTo>
                  <a:lnTo>
                    <a:pt x="32" y="6"/>
                  </a:lnTo>
                  <a:lnTo>
                    <a:pt x="30" y="12"/>
                  </a:lnTo>
                  <a:lnTo>
                    <a:pt x="30" y="14"/>
                  </a:lnTo>
                  <a:lnTo>
                    <a:pt x="26" y="14"/>
                  </a:lnTo>
                  <a:lnTo>
                    <a:pt x="26" y="14"/>
                  </a:lnTo>
                  <a:lnTo>
                    <a:pt x="26" y="14"/>
                  </a:lnTo>
                  <a:lnTo>
                    <a:pt x="26" y="14"/>
                  </a:lnTo>
                  <a:lnTo>
                    <a:pt x="20" y="14"/>
                  </a:lnTo>
                  <a:lnTo>
                    <a:pt x="18" y="10"/>
                  </a:lnTo>
                  <a:lnTo>
                    <a:pt x="18" y="10"/>
                  </a:lnTo>
                  <a:lnTo>
                    <a:pt x="12" y="8"/>
                  </a:lnTo>
                  <a:lnTo>
                    <a:pt x="12" y="8"/>
                  </a:lnTo>
                  <a:lnTo>
                    <a:pt x="8" y="10"/>
                  </a:lnTo>
                  <a:lnTo>
                    <a:pt x="8" y="10"/>
                  </a:lnTo>
                  <a:lnTo>
                    <a:pt x="2" y="16"/>
                  </a:lnTo>
                  <a:lnTo>
                    <a:pt x="0" y="24"/>
                  </a:lnTo>
                  <a:lnTo>
                    <a:pt x="0" y="24"/>
                  </a:lnTo>
                  <a:lnTo>
                    <a:pt x="10" y="24"/>
                  </a:lnTo>
                  <a:lnTo>
                    <a:pt x="12" y="26"/>
                  </a:lnTo>
                  <a:lnTo>
                    <a:pt x="14" y="28"/>
                  </a:lnTo>
                  <a:lnTo>
                    <a:pt x="14" y="28"/>
                  </a:lnTo>
                  <a:lnTo>
                    <a:pt x="16" y="34"/>
                  </a:lnTo>
                  <a:lnTo>
                    <a:pt x="14" y="38"/>
                  </a:lnTo>
                  <a:lnTo>
                    <a:pt x="12" y="42"/>
                  </a:lnTo>
                  <a:lnTo>
                    <a:pt x="12" y="46"/>
                  </a:lnTo>
                  <a:lnTo>
                    <a:pt x="12" y="46"/>
                  </a:lnTo>
                  <a:lnTo>
                    <a:pt x="14" y="52"/>
                  </a:lnTo>
                  <a:lnTo>
                    <a:pt x="20" y="54"/>
                  </a:lnTo>
                  <a:lnTo>
                    <a:pt x="30" y="58"/>
                  </a:lnTo>
                  <a:lnTo>
                    <a:pt x="30" y="58"/>
                  </a:lnTo>
                  <a:lnTo>
                    <a:pt x="34" y="62"/>
                  </a:lnTo>
                  <a:lnTo>
                    <a:pt x="36" y="64"/>
                  </a:lnTo>
                  <a:lnTo>
                    <a:pt x="36" y="64"/>
                  </a:lnTo>
                  <a:lnTo>
                    <a:pt x="42" y="62"/>
                  </a:lnTo>
                  <a:lnTo>
                    <a:pt x="42" y="62"/>
                  </a:lnTo>
                  <a:lnTo>
                    <a:pt x="44" y="60"/>
                  </a:lnTo>
                  <a:lnTo>
                    <a:pt x="44" y="58"/>
                  </a:lnTo>
                  <a:lnTo>
                    <a:pt x="42" y="54"/>
                  </a:lnTo>
                  <a:lnTo>
                    <a:pt x="38" y="48"/>
                  </a:lnTo>
                  <a:lnTo>
                    <a:pt x="36" y="44"/>
                  </a:lnTo>
                  <a:lnTo>
                    <a:pt x="36" y="44"/>
                  </a:lnTo>
                  <a:lnTo>
                    <a:pt x="36" y="42"/>
                  </a:lnTo>
                  <a:lnTo>
                    <a:pt x="38" y="38"/>
                  </a:lnTo>
                  <a:lnTo>
                    <a:pt x="44" y="34"/>
                  </a:lnTo>
                  <a:lnTo>
                    <a:pt x="44" y="34"/>
                  </a:lnTo>
                  <a:lnTo>
                    <a:pt x="44" y="34"/>
                  </a:lnTo>
                  <a:lnTo>
                    <a:pt x="50" y="34"/>
                  </a:lnTo>
                  <a:lnTo>
                    <a:pt x="52" y="32"/>
                  </a:lnTo>
                  <a:lnTo>
                    <a:pt x="54" y="28"/>
                  </a:lnTo>
                  <a:lnTo>
                    <a:pt x="54" y="28"/>
                  </a:lnTo>
                  <a:lnTo>
                    <a:pt x="56" y="18"/>
                  </a:lnTo>
                  <a:lnTo>
                    <a:pt x="56" y="18"/>
                  </a:lnTo>
                  <a:lnTo>
                    <a:pt x="58" y="12"/>
                  </a:lnTo>
                  <a:lnTo>
                    <a:pt x="58" y="10"/>
                  </a:lnTo>
                  <a:lnTo>
                    <a:pt x="56" y="8"/>
                  </a:lnTo>
                  <a:lnTo>
                    <a:pt x="56" y="8"/>
                  </a:lnTo>
                  <a:lnTo>
                    <a:pt x="52" y="6"/>
                  </a:lnTo>
                  <a:lnTo>
                    <a:pt x="48" y="4"/>
                  </a:lnTo>
                  <a:lnTo>
                    <a:pt x="48" y="4"/>
                  </a:lnTo>
                  <a:lnTo>
                    <a:pt x="46" y="2"/>
                  </a:lnTo>
                  <a:lnTo>
                    <a:pt x="4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92" name="Freeform 77"/>
            <p:cNvSpPr>
              <a:spLocks/>
            </p:cNvSpPr>
            <p:nvPr/>
          </p:nvSpPr>
          <p:spPr bwMode="auto">
            <a:xfrm>
              <a:off x="2472" y="2312"/>
              <a:ext cx="18" cy="36"/>
            </a:xfrm>
            <a:custGeom>
              <a:avLst/>
              <a:gdLst>
                <a:gd name="T0" fmla="*/ 8 w 18"/>
                <a:gd name="T1" fmla="*/ 0 h 36"/>
                <a:gd name="T2" fmla="*/ 8 w 18"/>
                <a:gd name="T3" fmla="*/ 0 h 36"/>
                <a:gd name="T4" fmla="*/ 6 w 18"/>
                <a:gd name="T5" fmla="*/ 2 h 36"/>
                <a:gd name="T6" fmla="*/ 4 w 18"/>
                <a:gd name="T7" fmla="*/ 8 h 36"/>
                <a:gd name="T8" fmla="*/ 2 w 18"/>
                <a:gd name="T9" fmla="*/ 18 h 36"/>
                <a:gd name="T10" fmla="*/ 2 w 18"/>
                <a:gd name="T11" fmla="*/ 18 h 36"/>
                <a:gd name="T12" fmla="*/ 2 w 18"/>
                <a:gd name="T13" fmla="*/ 22 h 36"/>
                <a:gd name="T14" fmla="*/ 4 w 18"/>
                <a:gd name="T15" fmla="*/ 26 h 36"/>
                <a:gd name="T16" fmla="*/ 4 w 18"/>
                <a:gd name="T17" fmla="*/ 26 h 36"/>
                <a:gd name="T18" fmla="*/ 2 w 18"/>
                <a:gd name="T19" fmla="*/ 32 h 36"/>
                <a:gd name="T20" fmla="*/ 0 w 18"/>
                <a:gd name="T21" fmla="*/ 36 h 36"/>
                <a:gd name="T22" fmla="*/ 0 w 18"/>
                <a:gd name="T23" fmla="*/ 36 h 36"/>
                <a:gd name="T24" fmla="*/ 2 w 18"/>
                <a:gd name="T25" fmla="*/ 36 h 36"/>
                <a:gd name="T26" fmla="*/ 2 w 18"/>
                <a:gd name="T27" fmla="*/ 36 h 36"/>
                <a:gd name="T28" fmla="*/ 8 w 18"/>
                <a:gd name="T29" fmla="*/ 36 h 36"/>
                <a:gd name="T30" fmla="*/ 12 w 18"/>
                <a:gd name="T31" fmla="*/ 32 h 36"/>
                <a:gd name="T32" fmla="*/ 14 w 18"/>
                <a:gd name="T33" fmla="*/ 26 h 36"/>
                <a:gd name="T34" fmla="*/ 16 w 18"/>
                <a:gd name="T35" fmla="*/ 20 h 36"/>
                <a:gd name="T36" fmla="*/ 16 w 18"/>
                <a:gd name="T37" fmla="*/ 20 h 36"/>
                <a:gd name="T38" fmla="*/ 18 w 18"/>
                <a:gd name="T39" fmla="*/ 12 h 36"/>
                <a:gd name="T40" fmla="*/ 18 w 18"/>
                <a:gd name="T41" fmla="*/ 8 h 36"/>
                <a:gd name="T42" fmla="*/ 14 w 18"/>
                <a:gd name="T43" fmla="*/ 4 h 36"/>
                <a:gd name="T44" fmla="*/ 10 w 18"/>
                <a:gd name="T45" fmla="*/ 2 h 36"/>
                <a:gd name="T46" fmla="*/ 10 w 18"/>
                <a:gd name="T47" fmla="*/ 2 h 36"/>
                <a:gd name="T48" fmla="*/ 6 w 18"/>
                <a:gd name="T49" fmla="*/ 2 h 36"/>
                <a:gd name="T50" fmla="*/ 10 w 18"/>
                <a:gd name="T51" fmla="*/ 0 h 36"/>
                <a:gd name="T52" fmla="*/ 10 w 18"/>
                <a:gd name="T53" fmla="*/ 0 h 36"/>
                <a:gd name="T54" fmla="*/ 8 w 18"/>
                <a:gd name="T55"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8" h="36">
                  <a:moveTo>
                    <a:pt x="8" y="0"/>
                  </a:moveTo>
                  <a:lnTo>
                    <a:pt x="8" y="0"/>
                  </a:lnTo>
                  <a:lnTo>
                    <a:pt x="6" y="2"/>
                  </a:lnTo>
                  <a:lnTo>
                    <a:pt x="4" y="8"/>
                  </a:lnTo>
                  <a:lnTo>
                    <a:pt x="2" y="18"/>
                  </a:lnTo>
                  <a:lnTo>
                    <a:pt x="2" y="18"/>
                  </a:lnTo>
                  <a:lnTo>
                    <a:pt x="2" y="22"/>
                  </a:lnTo>
                  <a:lnTo>
                    <a:pt x="4" y="26"/>
                  </a:lnTo>
                  <a:lnTo>
                    <a:pt x="4" y="26"/>
                  </a:lnTo>
                  <a:lnTo>
                    <a:pt x="2" y="32"/>
                  </a:lnTo>
                  <a:lnTo>
                    <a:pt x="0" y="36"/>
                  </a:lnTo>
                  <a:lnTo>
                    <a:pt x="0" y="36"/>
                  </a:lnTo>
                  <a:lnTo>
                    <a:pt x="2" y="36"/>
                  </a:lnTo>
                  <a:lnTo>
                    <a:pt x="2" y="36"/>
                  </a:lnTo>
                  <a:lnTo>
                    <a:pt x="8" y="36"/>
                  </a:lnTo>
                  <a:lnTo>
                    <a:pt x="12" y="32"/>
                  </a:lnTo>
                  <a:lnTo>
                    <a:pt x="14" y="26"/>
                  </a:lnTo>
                  <a:lnTo>
                    <a:pt x="16" y="20"/>
                  </a:lnTo>
                  <a:lnTo>
                    <a:pt x="16" y="20"/>
                  </a:lnTo>
                  <a:lnTo>
                    <a:pt x="18" y="12"/>
                  </a:lnTo>
                  <a:lnTo>
                    <a:pt x="18" y="8"/>
                  </a:lnTo>
                  <a:lnTo>
                    <a:pt x="14" y="4"/>
                  </a:lnTo>
                  <a:lnTo>
                    <a:pt x="10" y="2"/>
                  </a:lnTo>
                  <a:lnTo>
                    <a:pt x="10" y="2"/>
                  </a:lnTo>
                  <a:lnTo>
                    <a:pt x="6" y="2"/>
                  </a:lnTo>
                  <a:lnTo>
                    <a:pt x="10" y="0"/>
                  </a:lnTo>
                  <a:lnTo>
                    <a:pt x="10" y="0"/>
                  </a:lnTo>
                  <a:lnTo>
                    <a:pt x="8"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93" name="Freeform 78"/>
            <p:cNvSpPr>
              <a:spLocks/>
            </p:cNvSpPr>
            <p:nvPr/>
          </p:nvSpPr>
          <p:spPr bwMode="auto">
            <a:xfrm>
              <a:off x="2472" y="2312"/>
              <a:ext cx="18" cy="36"/>
            </a:xfrm>
            <a:custGeom>
              <a:avLst/>
              <a:gdLst>
                <a:gd name="T0" fmla="*/ 8 w 18"/>
                <a:gd name="T1" fmla="*/ 0 h 36"/>
                <a:gd name="T2" fmla="*/ 8 w 18"/>
                <a:gd name="T3" fmla="*/ 0 h 36"/>
                <a:gd name="T4" fmla="*/ 6 w 18"/>
                <a:gd name="T5" fmla="*/ 2 h 36"/>
                <a:gd name="T6" fmla="*/ 4 w 18"/>
                <a:gd name="T7" fmla="*/ 8 h 36"/>
                <a:gd name="T8" fmla="*/ 2 w 18"/>
                <a:gd name="T9" fmla="*/ 18 h 36"/>
                <a:gd name="T10" fmla="*/ 2 w 18"/>
                <a:gd name="T11" fmla="*/ 18 h 36"/>
                <a:gd name="T12" fmla="*/ 2 w 18"/>
                <a:gd name="T13" fmla="*/ 22 h 36"/>
                <a:gd name="T14" fmla="*/ 4 w 18"/>
                <a:gd name="T15" fmla="*/ 26 h 36"/>
                <a:gd name="T16" fmla="*/ 4 w 18"/>
                <a:gd name="T17" fmla="*/ 26 h 36"/>
                <a:gd name="T18" fmla="*/ 2 w 18"/>
                <a:gd name="T19" fmla="*/ 32 h 36"/>
                <a:gd name="T20" fmla="*/ 0 w 18"/>
                <a:gd name="T21" fmla="*/ 36 h 36"/>
                <a:gd name="T22" fmla="*/ 0 w 18"/>
                <a:gd name="T23" fmla="*/ 36 h 36"/>
                <a:gd name="T24" fmla="*/ 2 w 18"/>
                <a:gd name="T25" fmla="*/ 36 h 36"/>
                <a:gd name="T26" fmla="*/ 2 w 18"/>
                <a:gd name="T27" fmla="*/ 36 h 36"/>
                <a:gd name="T28" fmla="*/ 8 w 18"/>
                <a:gd name="T29" fmla="*/ 36 h 36"/>
                <a:gd name="T30" fmla="*/ 12 w 18"/>
                <a:gd name="T31" fmla="*/ 32 h 36"/>
                <a:gd name="T32" fmla="*/ 14 w 18"/>
                <a:gd name="T33" fmla="*/ 26 h 36"/>
                <a:gd name="T34" fmla="*/ 16 w 18"/>
                <a:gd name="T35" fmla="*/ 20 h 36"/>
                <a:gd name="T36" fmla="*/ 16 w 18"/>
                <a:gd name="T37" fmla="*/ 20 h 36"/>
                <a:gd name="T38" fmla="*/ 18 w 18"/>
                <a:gd name="T39" fmla="*/ 12 h 36"/>
                <a:gd name="T40" fmla="*/ 18 w 18"/>
                <a:gd name="T41" fmla="*/ 8 h 36"/>
                <a:gd name="T42" fmla="*/ 14 w 18"/>
                <a:gd name="T43" fmla="*/ 4 h 36"/>
                <a:gd name="T44" fmla="*/ 10 w 18"/>
                <a:gd name="T45" fmla="*/ 2 h 36"/>
                <a:gd name="T46" fmla="*/ 10 w 18"/>
                <a:gd name="T47" fmla="*/ 2 h 36"/>
                <a:gd name="T48" fmla="*/ 6 w 18"/>
                <a:gd name="T49" fmla="*/ 2 h 36"/>
                <a:gd name="T50" fmla="*/ 10 w 18"/>
                <a:gd name="T51" fmla="*/ 0 h 36"/>
                <a:gd name="T52" fmla="*/ 10 w 18"/>
                <a:gd name="T53" fmla="*/ 0 h 36"/>
                <a:gd name="T54" fmla="*/ 8 w 18"/>
                <a:gd name="T55"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8" h="36">
                  <a:moveTo>
                    <a:pt x="8" y="0"/>
                  </a:moveTo>
                  <a:lnTo>
                    <a:pt x="8" y="0"/>
                  </a:lnTo>
                  <a:lnTo>
                    <a:pt x="6" y="2"/>
                  </a:lnTo>
                  <a:lnTo>
                    <a:pt x="4" y="8"/>
                  </a:lnTo>
                  <a:lnTo>
                    <a:pt x="2" y="18"/>
                  </a:lnTo>
                  <a:lnTo>
                    <a:pt x="2" y="18"/>
                  </a:lnTo>
                  <a:lnTo>
                    <a:pt x="2" y="22"/>
                  </a:lnTo>
                  <a:lnTo>
                    <a:pt x="4" y="26"/>
                  </a:lnTo>
                  <a:lnTo>
                    <a:pt x="4" y="26"/>
                  </a:lnTo>
                  <a:lnTo>
                    <a:pt x="2" y="32"/>
                  </a:lnTo>
                  <a:lnTo>
                    <a:pt x="0" y="36"/>
                  </a:lnTo>
                  <a:lnTo>
                    <a:pt x="0" y="36"/>
                  </a:lnTo>
                  <a:lnTo>
                    <a:pt x="2" y="36"/>
                  </a:lnTo>
                  <a:lnTo>
                    <a:pt x="2" y="36"/>
                  </a:lnTo>
                  <a:lnTo>
                    <a:pt x="8" y="36"/>
                  </a:lnTo>
                  <a:lnTo>
                    <a:pt x="12" y="32"/>
                  </a:lnTo>
                  <a:lnTo>
                    <a:pt x="14" y="26"/>
                  </a:lnTo>
                  <a:lnTo>
                    <a:pt x="16" y="20"/>
                  </a:lnTo>
                  <a:lnTo>
                    <a:pt x="16" y="20"/>
                  </a:lnTo>
                  <a:lnTo>
                    <a:pt x="18" y="12"/>
                  </a:lnTo>
                  <a:lnTo>
                    <a:pt x="18" y="8"/>
                  </a:lnTo>
                  <a:lnTo>
                    <a:pt x="14" y="4"/>
                  </a:lnTo>
                  <a:lnTo>
                    <a:pt x="10" y="2"/>
                  </a:lnTo>
                  <a:lnTo>
                    <a:pt x="10" y="2"/>
                  </a:lnTo>
                  <a:lnTo>
                    <a:pt x="6" y="2"/>
                  </a:lnTo>
                  <a:lnTo>
                    <a:pt x="10" y="0"/>
                  </a:lnTo>
                  <a:lnTo>
                    <a:pt x="10" y="0"/>
                  </a:lnTo>
                  <a:lnTo>
                    <a:pt x="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94" name="Freeform 79"/>
            <p:cNvSpPr>
              <a:spLocks/>
            </p:cNvSpPr>
            <p:nvPr/>
          </p:nvSpPr>
          <p:spPr bwMode="auto">
            <a:xfrm>
              <a:off x="2430" y="2328"/>
              <a:ext cx="28" cy="24"/>
            </a:xfrm>
            <a:custGeom>
              <a:avLst/>
              <a:gdLst>
                <a:gd name="T0" fmla="*/ 16 w 28"/>
                <a:gd name="T1" fmla="*/ 0 h 24"/>
                <a:gd name="T2" fmla="*/ 16 w 28"/>
                <a:gd name="T3" fmla="*/ 0 h 24"/>
                <a:gd name="T4" fmla="*/ 10 w 28"/>
                <a:gd name="T5" fmla="*/ 0 h 24"/>
                <a:gd name="T6" fmla="*/ 4 w 28"/>
                <a:gd name="T7" fmla="*/ 2 h 24"/>
                <a:gd name="T8" fmla="*/ 4 w 28"/>
                <a:gd name="T9" fmla="*/ 2 h 24"/>
                <a:gd name="T10" fmla="*/ 0 w 28"/>
                <a:gd name="T11" fmla="*/ 4 h 24"/>
                <a:gd name="T12" fmla="*/ 0 w 28"/>
                <a:gd name="T13" fmla="*/ 6 h 24"/>
                <a:gd name="T14" fmla="*/ 6 w 28"/>
                <a:gd name="T15" fmla="*/ 12 h 24"/>
                <a:gd name="T16" fmla="*/ 6 w 28"/>
                <a:gd name="T17" fmla="*/ 12 h 24"/>
                <a:gd name="T18" fmla="*/ 6 w 28"/>
                <a:gd name="T19" fmla="*/ 16 h 24"/>
                <a:gd name="T20" fmla="*/ 8 w 28"/>
                <a:gd name="T21" fmla="*/ 20 h 24"/>
                <a:gd name="T22" fmla="*/ 8 w 28"/>
                <a:gd name="T23" fmla="*/ 24 h 24"/>
                <a:gd name="T24" fmla="*/ 10 w 28"/>
                <a:gd name="T25" fmla="*/ 24 h 24"/>
                <a:gd name="T26" fmla="*/ 10 w 28"/>
                <a:gd name="T27" fmla="*/ 24 h 24"/>
                <a:gd name="T28" fmla="*/ 12 w 28"/>
                <a:gd name="T29" fmla="*/ 24 h 24"/>
                <a:gd name="T30" fmla="*/ 12 w 28"/>
                <a:gd name="T31" fmla="*/ 24 h 24"/>
                <a:gd name="T32" fmla="*/ 14 w 28"/>
                <a:gd name="T33" fmla="*/ 22 h 24"/>
                <a:gd name="T34" fmla="*/ 16 w 28"/>
                <a:gd name="T35" fmla="*/ 18 h 24"/>
                <a:gd name="T36" fmla="*/ 18 w 28"/>
                <a:gd name="T37" fmla="*/ 10 h 24"/>
                <a:gd name="T38" fmla="*/ 18 w 28"/>
                <a:gd name="T39" fmla="*/ 10 h 24"/>
                <a:gd name="T40" fmla="*/ 20 w 28"/>
                <a:gd name="T41" fmla="*/ 10 h 24"/>
                <a:gd name="T42" fmla="*/ 24 w 28"/>
                <a:gd name="T43" fmla="*/ 8 h 24"/>
                <a:gd name="T44" fmla="*/ 28 w 28"/>
                <a:gd name="T45" fmla="*/ 8 h 24"/>
                <a:gd name="T46" fmla="*/ 28 w 28"/>
                <a:gd name="T47" fmla="*/ 6 h 24"/>
                <a:gd name="T48" fmla="*/ 28 w 28"/>
                <a:gd name="T49" fmla="*/ 2 h 24"/>
                <a:gd name="T50" fmla="*/ 28 w 28"/>
                <a:gd name="T51" fmla="*/ 2 h 24"/>
                <a:gd name="T52" fmla="*/ 24 w 28"/>
                <a:gd name="T53" fmla="*/ 0 h 24"/>
                <a:gd name="T54" fmla="*/ 16 w 28"/>
                <a:gd name="T55"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8" h="24">
                  <a:moveTo>
                    <a:pt x="16" y="0"/>
                  </a:moveTo>
                  <a:lnTo>
                    <a:pt x="16" y="0"/>
                  </a:lnTo>
                  <a:lnTo>
                    <a:pt x="10" y="0"/>
                  </a:lnTo>
                  <a:lnTo>
                    <a:pt x="4" y="2"/>
                  </a:lnTo>
                  <a:lnTo>
                    <a:pt x="4" y="2"/>
                  </a:lnTo>
                  <a:lnTo>
                    <a:pt x="0" y="4"/>
                  </a:lnTo>
                  <a:lnTo>
                    <a:pt x="0" y="6"/>
                  </a:lnTo>
                  <a:lnTo>
                    <a:pt x="6" y="12"/>
                  </a:lnTo>
                  <a:lnTo>
                    <a:pt x="6" y="12"/>
                  </a:lnTo>
                  <a:lnTo>
                    <a:pt x="6" y="16"/>
                  </a:lnTo>
                  <a:lnTo>
                    <a:pt x="8" y="20"/>
                  </a:lnTo>
                  <a:lnTo>
                    <a:pt x="8" y="24"/>
                  </a:lnTo>
                  <a:lnTo>
                    <a:pt x="10" y="24"/>
                  </a:lnTo>
                  <a:lnTo>
                    <a:pt x="10" y="24"/>
                  </a:lnTo>
                  <a:lnTo>
                    <a:pt x="12" y="24"/>
                  </a:lnTo>
                  <a:lnTo>
                    <a:pt x="12" y="24"/>
                  </a:lnTo>
                  <a:lnTo>
                    <a:pt x="14" y="22"/>
                  </a:lnTo>
                  <a:lnTo>
                    <a:pt x="16" y="18"/>
                  </a:lnTo>
                  <a:lnTo>
                    <a:pt x="18" y="10"/>
                  </a:lnTo>
                  <a:lnTo>
                    <a:pt x="18" y="10"/>
                  </a:lnTo>
                  <a:lnTo>
                    <a:pt x="20" y="10"/>
                  </a:lnTo>
                  <a:lnTo>
                    <a:pt x="24" y="8"/>
                  </a:lnTo>
                  <a:lnTo>
                    <a:pt x="28" y="8"/>
                  </a:lnTo>
                  <a:lnTo>
                    <a:pt x="28" y="6"/>
                  </a:lnTo>
                  <a:lnTo>
                    <a:pt x="28" y="2"/>
                  </a:lnTo>
                  <a:lnTo>
                    <a:pt x="28" y="2"/>
                  </a:lnTo>
                  <a:lnTo>
                    <a:pt x="24" y="0"/>
                  </a:lnTo>
                  <a:lnTo>
                    <a:pt x="16"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95" name="Freeform 80"/>
            <p:cNvSpPr>
              <a:spLocks/>
            </p:cNvSpPr>
            <p:nvPr/>
          </p:nvSpPr>
          <p:spPr bwMode="auto">
            <a:xfrm>
              <a:off x="2430" y="2328"/>
              <a:ext cx="28" cy="24"/>
            </a:xfrm>
            <a:custGeom>
              <a:avLst/>
              <a:gdLst>
                <a:gd name="T0" fmla="*/ 16 w 28"/>
                <a:gd name="T1" fmla="*/ 0 h 24"/>
                <a:gd name="T2" fmla="*/ 16 w 28"/>
                <a:gd name="T3" fmla="*/ 0 h 24"/>
                <a:gd name="T4" fmla="*/ 10 w 28"/>
                <a:gd name="T5" fmla="*/ 0 h 24"/>
                <a:gd name="T6" fmla="*/ 4 w 28"/>
                <a:gd name="T7" fmla="*/ 2 h 24"/>
                <a:gd name="T8" fmla="*/ 4 w 28"/>
                <a:gd name="T9" fmla="*/ 2 h 24"/>
                <a:gd name="T10" fmla="*/ 0 w 28"/>
                <a:gd name="T11" fmla="*/ 4 h 24"/>
                <a:gd name="T12" fmla="*/ 0 w 28"/>
                <a:gd name="T13" fmla="*/ 6 h 24"/>
                <a:gd name="T14" fmla="*/ 6 w 28"/>
                <a:gd name="T15" fmla="*/ 12 h 24"/>
                <a:gd name="T16" fmla="*/ 6 w 28"/>
                <a:gd name="T17" fmla="*/ 12 h 24"/>
                <a:gd name="T18" fmla="*/ 6 w 28"/>
                <a:gd name="T19" fmla="*/ 16 h 24"/>
                <a:gd name="T20" fmla="*/ 8 w 28"/>
                <a:gd name="T21" fmla="*/ 20 h 24"/>
                <a:gd name="T22" fmla="*/ 8 w 28"/>
                <a:gd name="T23" fmla="*/ 24 h 24"/>
                <a:gd name="T24" fmla="*/ 10 w 28"/>
                <a:gd name="T25" fmla="*/ 24 h 24"/>
                <a:gd name="T26" fmla="*/ 10 w 28"/>
                <a:gd name="T27" fmla="*/ 24 h 24"/>
                <a:gd name="T28" fmla="*/ 12 w 28"/>
                <a:gd name="T29" fmla="*/ 24 h 24"/>
                <a:gd name="T30" fmla="*/ 12 w 28"/>
                <a:gd name="T31" fmla="*/ 24 h 24"/>
                <a:gd name="T32" fmla="*/ 14 w 28"/>
                <a:gd name="T33" fmla="*/ 22 h 24"/>
                <a:gd name="T34" fmla="*/ 16 w 28"/>
                <a:gd name="T35" fmla="*/ 18 h 24"/>
                <a:gd name="T36" fmla="*/ 18 w 28"/>
                <a:gd name="T37" fmla="*/ 10 h 24"/>
                <a:gd name="T38" fmla="*/ 18 w 28"/>
                <a:gd name="T39" fmla="*/ 10 h 24"/>
                <a:gd name="T40" fmla="*/ 20 w 28"/>
                <a:gd name="T41" fmla="*/ 10 h 24"/>
                <a:gd name="T42" fmla="*/ 24 w 28"/>
                <a:gd name="T43" fmla="*/ 8 h 24"/>
                <a:gd name="T44" fmla="*/ 28 w 28"/>
                <a:gd name="T45" fmla="*/ 8 h 24"/>
                <a:gd name="T46" fmla="*/ 28 w 28"/>
                <a:gd name="T47" fmla="*/ 6 h 24"/>
                <a:gd name="T48" fmla="*/ 28 w 28"/>
                <a:gd name="T49" fmla="*/ 2 h 24"/>
                <a:gd name="T50" fmla="*/ 28 w 28"/>
                <a:gd name="T51" fmla="*/ 2 h 24"/>
                <a:gd name="T52" fmla="*/ 24 w 28"/>
                <a:gd name="T53" fmla="*/ 0 h 24"/>
                <a:gd name="T54" fmla="*/ 16 w 28"/>
                <a:gd name="T55"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8" h="24">
                  <a:moveTo>
                    <a:pt x="16" y="0"/>
                  </a:moveTo>
                  <a:lnTo>
                    <a:pt x="16" y="0"/>
                  </a:lnTo>
                  <a:lnTo>
                    <a:pt x="10" y="0"/>
                  </a:lnTo>
                  <a:lnTo>
                    <a:pt x="4" y="2"/>
                  </a:lnTo>
                  <a:lnTo>
                    <a:pt x="4" y="2"/>
                  </a:lnTo>
                  <a:lnTo>
                    <a:pt x="0" y="4"/>
                  </a:lnTo>
                  <a:lnTo>
                    <a:pt x="0" y="6"/>
                  </a:lnTo>
                  <a:lnTo>
                    <a:pt x="6" y="12"/>
                  </a:lnTo>
                  <a:lnTo>
                    <a:pt x="6" y="12"/>
                  </a:lnTo>
                  <a:lnTo>
                    <a:pt x="6" y="16"/>
                  </a:lnTo>
                  <a:lnTo>
                    <a:pt x="8" y="20"/>
                  </a:lnTo>
                  <a:lnTo>
                    <a:pt x="8" y="24"/>
                  </a:lnTo>
                  <a:lnTo>
                    <a:pt x="10" y="24"/>
                  </a:lnTo>
                  <a:lnTo>
                    <a:pt x="10" y="24"/>
                  </a:lnTo>
                  <a:lnTo>
                    <a:pt x="12" y="24"/>
                  </a:lnTo>
                  <a:lnTo>
                    <a:pt x="12" y="24"/>
                  </a:lnTo>
                  <a:lnTo>
                    <a:pt x="14" y="22"/>
                  </a:lnTo>
                  <a:lnTo>
                    <a:pt x="16" y="18"/>
                  </a:lnTo>
                  <a:lnTo>
                    <a:pt x="18" y="10"/>
                  </a:lnTo>
                  <a:lnTo>
                    <a:pt x="18" y="10"/>
                  </a:lnTo>
                  <a:lnTo>
                    <a:pt x="20" y="10"/>
                  </a:lnTo>
                  <a:lnTo>
                    <a:pt x="24" y="8"/>
                  </a:lnTo>
                  <a:lnTo>
                    <a:pt x="28" y="8"/>
                  </a:lnTo>
                  <a:lnTo>
                    <a:pt x="28" y="6"/>
                  </a:lnTo>
                  <a:lnTo>
                    <a:pt x="28" y="2"/>
                  </a:lnTo>
                  <a:lnTo>
                    <a:pt x="28" y="2"/>
                  </a:lnTo>
                  <a:lnTo>
                    <a:pt x="24" y="0"/>
                  </a:lnTo>
                  <a:lnTo>
                    <a:pt x="1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96" name="Freeform 81"/>
            <p:cNvSpPr>
              <a:spLocks/>
            </p:cNvSpPr>
            <p:nvPr/>
          </p:nvSpPr>
          <p:spPr bwMode="auto">
            <a:xfrm>
              <a:off x="1842" y="2342"/>
              <a:ext cx="44" cy="68"/>
            </a:xfrm>
            <a:custGeom>
              <a:avLst/>
              <a:gdLst>
                <a:gd name="T0" fmla="*/ 22 w 44"/>
                <a:gd name="T1" fmla="*/ 0 h 68"/>
                <a:gd name="T2" fmla="*/ 22 w 44"/>
                <a:gd name="T3" fmla="*/ 0 h 68"/>
                <a:gd name="T4" fmla="*/ 20 w 44"/>
                <a:gd name="T5" fmla="*/ 0 h 68"/>
                <a:gd name="T6" fmla="*/ 16 w 44"/>
                <a:gd name="T7" fmla="*/ 6 h 68"/>
                <a:gd name="T8" fmla="*/ 16 w 44"/>
                <a:gd name="T9" fmla="*/ 6 h 68"/>
                <a:gd name="T10" fmla="*/ 8 w 44"/>
                <a:gd name="T11" fmla="*/ 14 h 68"/>
                <a:gd name="T12" fmla="*/ 2 w 44"/>
                <a:gd name="T13" fmla="*/ 24 h 68"/>
                <a:gd name="T14" fmla="*/ 2 w 44"/>
                <a:gd name="T15" fmla="*/ 24 h 68"/>
                <a:gd name="T16" fmla="*/ 0 w 44"/>
                <a:gd name="T17" fmla="*/ 28 h 68"/>
                <a:gd name="T18" fmla="*/ 0 w 44"/>
                <a:gd name="T19" fmla="*/ 30 h 68"/>
                <a:gd name="T20" fmla="*/ 4 w 44"/>
                <a:gd name="T21" fmla="*/ 32 h 68"/>
                <a:gd name="T22" fmla="*/ 6 w 44"/>
                <a:gd name="T23" fmla="*/ 36 h 68"/>
                <a:gd name="T24" fmla="*/ 6 w 44"/>
                <a:gd name="T25" fmla="*/ 36 h 68"/>
                <a:gd name="T26" fmla="*/ 8 w 44"/>
                <a:gd name="T27" fmla="*/ 54 h 68"/>
                <a:gd name="T28" fmla="*/ 12 w 44"/>
                <a:gd name="T29" fmla="*/ 64 h 68"/>
                <a:gd name="T30" fmla="*/ 14 w 44"/>
                <a:gd name="T31" fmla="*/ 66 h 68"/>
                <a:gd name="T32" fmla="*/ 16 w 44"/>
                <a:gd name="T33" fmla="*/ 68 h 68"/>
                <a:gd name="T34" fmla="*/ 16 w 44"/>
                <a:gd name="T35" fmla="*/ 68 h 68"/>
                <a:gd name="T36" fmla="*/ 22 w 44"/>
                <a:gd name="T37" fmla="*/ 64 h 68"/>
                <a:gd name="T38" fmla="*/ 22 w 44"/>
                <a:gd name="T39" fmla="*/ 64 h 68"/>
                <a:gd name="T40" fmla="*/ 26 w 44"/>
                <a:gd name="T41" fmla="*/ 60 h 68"/>
                <a:gd name="T42" fmla="*/ 32 w 44"/>
                <a:gd name="T43" fmla="*/ 54 h 68"/>
                <a:gd name="T44" fmla="*/ 32 w 44"/>
                <a:gd name="T45" fmla="*/ 54 h 68"/>
                <a:gd name="T46" fmla="*/ 42 w 44"/>
                <a:gd name="T47" fmla="*/ 46 h 68"/>
                <a:gd name="T48" fmla="*/ 42 w 44"/>
                <a:gd name="T49" fmla="*/ 46 h 68"/>
                <a:gd name="T50" fmla="*/ 44 w 44"/>
                <a:gd name="T51" fmla="*/ 42 h 68"/>
                <a:gd name="T52" fmla="*/ 44 w 44"/>
                <a:gd name="T53" fmla="*/ 38 h 68"/>
                <a:gd name="T54" fmla="*/ 44 w 44"/>
                <a:gd name="T55" fmla="*/ 28 h 68"/>
                <a:gd name="T56" fmla="*/ 44 w 44"/>
                <a:gd name="T57" fmla="*/ 28 h 68"/>
                <a:gd name="T58" fmla="*/ 38 w 44"/>
                <a:gd name="T59" fmla="*/ 22 h 68"/>
                <a:gd name="T60" fmla="*/ 32 w 44"/>
                <a:gd name="T61" fmla="*/ 14 h 68"/>
                <a:gd name="T62" fmla="*/ 32 w 44"/>
                <a:gd name="T63" fmla="*/ 14 h 68"/>
                <a:gd name="T64" fmla="*/ 28 w 44"/>
                <a:gd name="T65" fmla="*/ 4 h 68"/>
                <a:gd name="T66" fmla="*/ 26 w 44"/>
                <a:gd name="T67" fmla="*/ 0 h 68"/>
                <a:gd name="T68" fmla="*/ 22 w 44"/>
                <a:gd name="T69"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4" h="68">
                  <a:moveTo>
                    <a:pt x="22" y="0"/>
                  </a:moveTo>
                  <a:lnTo>
                    <a:pt x="22" y="0"/>
                  </a:lnTo>
                  <a:lnTo>
                    <a:pt x="20" y="0"/>
                  </a:lnTo>
                  <a:lnTo>
                    <a:pt x="16" y="6"/>
                  </a:lnTo>
                  <a:lnTo>
                    <a:pt x="16" y="6"/>
                  </a:lnTo>
                  <a:lnTo>
                    <a:pt x="8" y="14"/>
                  </a:lnTo>
                  <a:lnTo>
                    <a:pt x="2" y="24"/>
                  </a:lnTo>
                  <a:lnTo>
                    <a:pt x="2" y="24"/>
                  </a:lnTo>
                  <a:lnTo>
                    <a:pt x="0" y="28"/>
                  </a:lnTo>
                  <a:lnTo>
                    <a:pt x="0" y="30"/>
                  </a:lnTo>
                  <a:lnTo>
                    <a:pt x="4" y="32"/>
                  </a:lnTo>
                  <a:lnTo>
                    <a:pt x="6" y="36"/>
                  </a:lnTo>
                  <a:lnTo>
                    <a:pt x="6" y="36"/>
                  </a:lnTo>
                  <a:lnTo>
                    <a:pt x="8" y="54"/>
                  </a:lnTo>
                  <a:lnTo>
                    <a:pt x="12" y="64"/>
                  </a:lnTo>
                  <a:lnTo>
                    <a:pt x="14" y="66"/>
                  </a:lnTo>
                  <a:lnTo>
                    <a:pt x="16" y="68"/>
                  </a:lnTo>
                  <a:lnTo>
                    <a:pt x="16" y="68"/>
                  </a:lnTo>
                  <a:lnTo>
                    <a:pt x="22" y="64"/>
                  </a:lnTo>
                  <a:lnTo>
                    <a:pt x="22" y="64"/>
                  </a:lnTo>
                  <a:lnTo>
                    <a:pt x="26" y="60"/>
                  </a:lnTo>
                  <a:lnTo>
                    <a:pt x="32" y="54"/>
                  </a:lnTo>
                  <a:lnTo>
                    <a:pt x="32" y="54"/>
                  </a:lnTo>
                  <a:lnTo>
                    <a:pt x="42" y="46"/>
                  </a:lnTo>
                  <a:lnTo>
                    <a:pt x="42" y="46"/>
                  </a:lnTo>
                  <a:lnTo>
                    <a:pt x="44" y="42"/>
                  </a:lnTo>
                  <a:lnTo>
                    <a:pt x="44" y="38"/>
                  </a:lnTo>
                  <a:lnTo>
                    <a:pt x="44" y="28"/>
                  </a:lnTo>
                  <a:lnTo>
                    <a:pt x="44" y="28"/>
                  </a:lnTo>
                  <a:lnTo>
                    <a:pt x="38" y="22"/>
                  </a:lnTo>
                  <a:lnTo>
                    <a:pt x="32" y="14"/>
                  </a:lnTo>
                  <a:lnTo>
                    <a:pt x="32" y="14"/>
                  </a:lnTo>
                  <a:lnTo>
                    <a:pt x="28" y="4"/>
                  </a:lnTo>
                  <a:lnTo>
                    <a:pt x="26" y="0"/>
                  </a:lnTo>
                  <a:lnTo>
                    <a:pt x="22"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97" name="Freeform 82"/>
            <p:cNvSpPr>
              <a:spLocks/>
            </p:cNvSpPr>
            <p:nvPr/>
          </p:nvSpPr>
          <p:spPr bwMode="auto">
            <a:xfrm>
              <a:off x="1842" y="2342"/>
              <a:ext cx="44" cy="68"/>
            </a:xfrm>
            <a:custGeom>
              <a:avLst/>
              <a:gdLst>
                <a:gd name="T0" fmla="*/ 22 w 44"/>
                <a:gd name="T1" fmla="*/ 0 h 68"/>
                <a:gd name="T2" fmla="*/ 22 w 44"/>
                <a:gd name="T3" fmla="*/ 0 h 68"/>
                <a:gd name="T4" fmla="*/ 20 w 44"/>
                <a:gd name="T5" fmla="*/ 0 h 68"/>
                <a:gd name="T6" fmla="*/ 16 w 44"/>
                <a:gd name="T7" fmla="*/ 6 h 68"/>
                <a:gd name="T8" fmla="*/ 16 w 44"/>
                <a:gd name="T9" fmla="*/ 6 h 68"/>
                <a:gd name="T10" fmla="*/ 8 w 44"/>
                <a:gd name="T11" fmla="*/ 14 h 68"/>
                <a:gd name="T12" fmla="*/ 2 w 44"/>
                <a:gd name="T13" fmla="*/ 24 h 68"/>
                <a:gd name="T14" fmla="*/ 2 w 44"/>
                <a:gd name="T15" fmla="*/ 24 h 68"/>
                <a:gd name="T16" fmla="*/ 0 w 44"/>
                <a:gd name="T17" fmla="*/ 28 h 68"/>
                <a:gd name="T18" fmla="*/ 0 w 44"/>
                <a:gd name="T19" fmla="*/ 30 h 68"/>
                <a:gd name="T20" fmla="*/ 4 w 44"/>
                <a:gd name="T21" fmla="*/ 32 h 68"/>
                <a:gd name="T22" fmla="*/ 6 w 44"/>
                <a:gd name="T23" fmla="*/ 36 h 68"/>
                <a:gd name="T24" fmla="*/ 6 w 44"/>
                <a:gd name="T25" fmla="*/ 36 h 68"/>
                <a:gd name="T26" fmla="*/ 8 w 44"/>
                <a:gd name="T27" fmla="*/ 54 h 68"/>
                <a:gd name="T28" fmla="*/ 12 w 44"/>
                <a:gd name="T29" fmla="*/ 64 h 68"/>
                <a:gd name="T30" fmla="*/ 14 w 44"/>
                <a:gd name="T31" fmla="*/ 66 h 68"/>
                <a:gd name="T32" fmla="*/ 16 w 44"/>
                <a:gd name="T33" fmla="*/ 68 h 68"/>
                <a:gd name="T34" fmla="*/ 16 w 44"/>
                <a:gd name="T35" fmla="*/ 68 h 68"/>
                <a:gd name="T36" fmla="*/ 22 w 44"/>
                <a:gd name="T37" fmla="*/ 64 h 68"/>
                <a:gd name="T38" fmla="*/ 22 w 44"/>
                <a:gd name="T39" fmla="*/ 64 h 68"/>
                <a:gd name="T40" fmla="*/ 26 w 44"/>
                <a:gd name="T41" fmla="*/ 60 h 68"/>
                <a:gd name="T42" fmla="*/ 32 w 44"/>
                <a:gd name="T43" fmla="*/ 54 h 68"/>
                <a:gd name="T44" fmla="*/ 32 w 44"/>
                <a:gd name="T45" fmla="*/ 54 h 68"/>
                <a:gd name="T46" fmla="*/ 42 w 44"/>
                <a:gd name="T47" fmla="*/ 46 h 68"/>
                <a:gd name="T48" fmla="*/ 42 w 44"/>
                <a:gd name="T49" fmla="*/ 46 h 68"/>
                <a:gd name="T50" fmla="*/ 44 w 44"/>
                <a:gd name="T51" fmla="*/ 42 h 68"/>
                <a:gd name="T52" fmla="*/ 44 w 44"/>
                <a:gd name="T53" fmla="*/ 38 h 68"/>
                <a:gd name="T54" fmla="*/ 44 w 44"/>
                <a:gd name="T55" fmla="*/ 28 h 68"/>
                <a:gd name="T56" fmla="*/ 44 w 44"/>
                <a:gd name="T57" fmla="*/ 28 h 68"/>
                <a:gd name="T58" fmla="*/ 38 w 44"/>
                <a:gd name="T59" fmla="*/ 22 h 68"/>
                <a:gd name="T60" fmla="*/ 32 w 44"/>
                <a:gd name="T61" fmla="*/ 14 h 68"/>
                <a:gd name="T62" fmla="*/ 32 w 44"/>
                <a:gd name="T63" fmla="*/ 14 h 68"/>
                <a:gd name="T64" fmla="*/ 28 w 44"/>
                <a:gd name="T65" fmla="*/ 4 h 68"/>
                <a:gd name="T66" fmla="*/ 26 w 44"/>
                <a:gd name="T67" fmla="*/ 0 h 68"/>
                <a:gd name="T68" fmla="*/ 22 w 44"/>
                <a:gd name="T69"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4" h="68">
                  <a:moveTo>
                    <a:pt x="22" y="0"/>
                  </a:moveTo>
                  <a:lnTo>
                    <a:pt x="22" y="0"/>
                  </a:lnTo>
                  <a:lnTo>
                    <a:pt x="20" y="0"/>
                  </a:lnTo>
                  <a:lnTo>
                    <a:pt x="16" y="6"/>
                  </a:lnTo>
                  <a:lnTo>
                    <a:pt x="16" y="6"/>
                  </a:lnTo>
                  <a:lnTo>
                    <a:pt x="8" y="14"/>
                  </a:lnTo>
                  <a:lnTo>
                    <a:pt x="2" y="24"/>
                  </a:lnTo>
                  <a:lnTo>
                    <a:pt x="2" y="24"/>
                  </a:lnTo>
                  <a:lnTo>
                    <a:pt x="0" y="28"/>
                  </a:lnTo>
                  <a:lnTo>
                    <a:pt x="0" y="30"/>
                  </a:lnTo>
                  <a:lnTo>
                    <a:pt x="4" y="32"/>
                  </a:lnTo>
                  <a:lnTo>
                    <a:pt x="6" y="36"/>
                  </a:lnTo>
                  <a:lnTo>
                    <a:pt x="6" y="36"/>
                  </a:lnTo>
                  <a:lnTo>
                    <a:pt x="8" y="54"/>
                  </a:lnTo>
                  <a:lnTo>
                    <a:pt x="12" y="64"/>
                  </a:lnTo>
                  <a:lnTo>
                    <a:pt x="14" y="66"/>
                  </a:lnTo>
                  <a:lnTo>
                    <a:pt x="16" y="68"/>
                  </a:lnTo>
                  <a:lnTo>
                    <a:pt x="16" y="68"/>
                  </a:lnTo>
                  <a:lnTo>
                    <a:pt x="22" y="64"/>
                  </a:lnTo>
                  <a:lnTo>
                    <a:pt x="22" y="64"/>
                  </a:lnTo>
                  <a:lnTo>
                    <a:pt x="26" y="60"/>
                  </a:lnTo>
                  <a:lnTo>
                    <a:pt x="32" y="54"/>
                  </a:lnTo>
                  <a:lnTo>
                    <a:pt x="32" y="54"/>
                  </a:lnTo>
                  <a:lnTo>
                    <a:pt x="42" y="46"/>
                  </a:lnTo>
                  <a:lnTo>
                    <a:pt x="42" y="46"/>
                  </a:lnTo>
                  <a:lnTo>
                    <a:pt x="44" y="42"/>
                  </a:lnTo>
                  <a:lnTo>
                    <a:pt x="44" y="38"/>
                  </a:lnTo>
                  <a:lnTo>
                    <a:pt x="44" y="28"/>
                  </a:lnTo>
                  <a:lnTo>
                    <a:pt x="44" y="28"/>
                  </a:lnTo>
                  <a:lnTo>
                    <a:pt x="38" y="22"/>
                  </a:lnTo>
                  <a:lnTo>
                    <a:pt x="32" y="14"/>
                  </a:lnTo>
                  <a:lnTo>
                    <a:pt x="32" y="14"/>
                  </a:lnTo>
                  <a:lnTo>
                    <a:pt x="28" y="4"/>
                  </a:lnTo>
                  <a:lnTo>
                    <a:pt x="26" y="0"/>
                  </a:lnTo>
                  <a:lnTo>
                    <a:pt x="2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98" name="Freeform 83"/>
            <p:cNvSpPr>
              <a:spLocks noEditPoints="1"/>
            </p:cNvSpPr>
            <p:nvPr/>
          </p:nvSpPr>
          <p:spPr bwMode="auto">
            <a:xfrm>
              <a:off x="516" y="1084"/>
              <a:ext cx="2872" cy="2022"/>
            </a:xfrm>
            <a:custGeom>
              <a:avLst/>
              <a:gdLst>
                <a:gd name="T0" fmla="*/ 1162 w 2872"/>
                <a:gd name="T1" fmla="*/ 706 h 2022"/>
                <a:gd name="T2" fmla="*/ 1008 w 2872"/>
                <a:gd name="T3" fmla="*/ 728 h 2022"/>
                <a:gd name="T4" fmla="*/ 1054 w 2872"/>
                <a:gd name="T5" fmla="*/ 712 h 2022"/>
                <a:gd name="T6" fmla="*/ 860 w 2872"/>
                <a:gd name="T7" fmla="*/ 640 h 2022"/>
                <a:gd name="T8" fmla="*/ 812 w 2872"/>
                <a:gd name="T9" fmla="*/ 722 h 2022"/>
                <a:gd name="T10" fmla="*/ 844 w 2872"/>
                <a:gd name="T11" fmla="*/ 384 h 2022"/>
                <a:gd name="T12" fmla="*/ 1802 w 2872"/>
                <a:gd name="T13" fmla="*/ 30 h 2022"/>
                <a:gd name="T14" fmla="*/ 1610 w 2872"/>
                <a:gd name="T15" fmla="*/ 96 h 2022"/>
                <a:gd name="T16" fmla="*/ 1514 w 2872"/>
                <a:gd name="T17" fmla="*/ 134 h 2022"/>
                <a:gd name="T18" fmla="*/ 1432 w 2872"/>
                <a:gd name="T19" fmla="*/ 198 h 2022"/>
                <a:gd name="T20" fmla="*/ 1394 w 2872"/>
                <a:gd name="T21" fmla="*/ 112 h 2022"/>
                <a:gd name="T22" fmla="*/ 1296 w 2872"/>
                <a:gd name="T23" fmla="*/ 186 h 2022"/>
                <a:gd name="T24" fmla="*/ 1166 w 2872"/>
                <a:gd name="T25" fmla="*/ 222 h 2022"/>
                <a:gd name="T26" fmla="*/ 1038 w 2872"/>
                <a:gd name="T27" fmla="*/ 244 h 2022"/>
                <a:gd name="T28" fmla="*/ 944 w 2872"/>
                <a:gd name="T29" fmla="*/ 306 h 2022"/>
                <a:gd name="T30" fmla="*/ 990 w 2872"/>
                <a:gd name="T31" fmla="*/ 208 h 2022"/>
                <a:gd name="T32" fmla="*/ 736 w 2872"/>
                <a:gd name="T33" fmla="*/ 170 h 2022"/>
                <a:gd name="T34" fmla="*/ 498 w 2872"/>
                <a:gd name="T35" fmla="*/ 378 h 2022"/>
                <a:gd name="T36" fmla="*/ 610 w 2872"/>
                <a:gd name="T37" fmla="*/ 464 h 2022"/>
                <a:gd name="T38" fmla="*/ 770 w 2872"/>
                <a:gd name="T39" fmla="*/ 256 h 2022"/>
                <a:gd name="T40" fmla="*/ 746 w 2872"/>
                <a:gd name="T41" fmla="*/ 402 h 2022"/>
                <a:gd name="T42" fmla="*/ 646 w 2872"/>
                <a:gd name="T43" fmla="*/ 488 h 2022"/>
                <a:gd name="T44" fmla="*/ 522 w 2872"/>
                <a:gd name="T45" fmla="*/ 474 h 2022"/>
                <a:gd name="T46" fmla="*/ 340 w 2872"/>
                <a:gd name="T47" fmla="*/ 598 h 2022"/>
                <a:gd name="T48" fmla="*/ 262 w 2872"/>
                <a:gd name="T49" fmla="*/ 670 h 2022"/>
                <a:gd name="T50" fmla="*/ 328 w 2872"/>
                <a:gd name="T51" fmla="*/ 782 h 2022"/>
                <a:gd name="T52" fmla="*/ 552 w 2872"/>
                <a:gd name="T53" fmla="*/ 786 h 2022"/>
                <a:gd name="T54" fmla="*/ 610 w 2872"/>
                <a:gd name="T55" fmla="*/ 748 h 2022"/>
                <a:gd name="T56" fmla="*/ 736 w 2872"/>
                <a:gd name="T57" fmla="*/ 822 h 2022"/>
                <a:gd name="T58" fmla="*/ 704 w 2872"/>
                <a:gd name="T59" fmla="*/ 910 h 2022"/>
                <a:gd name="T60" fmla="*/ 468 w 2872"/>
                <a:gd name="T61" fmla="*/ 862 h 2022"/>
                <a:gd name="T62" fmla="*/ 320 w 2872"/>
                <a:gd name="T63" fmla="*/ 822 h 2022"/>
                <a:gd name="T64" fmla="*/ 24 w 2872"/>
                <a:gd name="T65" fmla="*/ 1054 h 2022"/>
                <a:gd name="T66" fmla="*/ 152 w 2872"/>
                <a:gd name="T67" fmla="*/ 1310 h 2022"/>
                <a:gd name="T68" fmla="*/ 312 w 2872"/>
                <a:gd name="T69" fmla="*/ 1420 h 2022"/>
                <a:gd name="T70" fmla="*/ 302 w 2872"/>
                <a:gd name="T71" fmla="*/ 1770 h 2022"/>
                <a:gd name="T72" fmla="*/ 492 w 2872"/>
                <a:gd name="T73" fmla="*/ 1960 h 2022"/>
                <a:gd name="T74" fmla="*/ 726 w 2872"/>
                <a:gd name="T75" fmla="*/ 1540 h 2022"/>
                <a:gd name="T76" fmla="*/ 840 w 2872"/>
                <a:gd name="T77" fmla="*/ 1214 h 2022"/>
                <a:gd name="T78" fmla="*/ 750 w 2872"/>
                <a:gd name="T79" fmla="*/ 930 h 2022"/>
                <a:gd name="T80" fmla="*/ 986 w 2872"/>
                <a:gd name="T81" fmla="*/ 1152 h 2022"/>
                <a:gd name="T82" fmla="*/ 974 w 2872"/>
                <a:gd name="T83" fmla="*/ 954 h 2022"/>
                <a:gd name="T84" fmla="*/ 1204 w 2872"/>
                <a:gd name="T85" fmla="*/ 1016 h 2022"/>
                <a:gd name="T86" fmla="*/ 1360 w 2872"/>
                <a:gd name="T87" fmla="*/ 1208 h 2022"/>
                <a:gd name="T88" fmla="*/ 1558 w 2872"/>
                <a:gd name="T89" fmla="*/ 1168 h 2022"/>
                <a:gd name="T90" fmla="*/ 1636 w 2872"/>
                <a:gd name="T91" fmla="*/ 1304 h 2022"/>
                <a:gd name="T92" fmla="*/ 1750 w 2872"/>
                <a:gd name="T93" fmla="*/ 1086 h 2022"/>
                <a:gd name="T94" fmla="*/ 1942 w 2872"/>
                <a:gd name="T95" fmla="*/ 858 h 2022"/>
                <a:gd name="T96" fmla="*/ 1968 w 2872"/>
                <a:gd name="T97" fmla="*/ 788 h 2022"/>
                <a:gd name="T98" fmla="*/ 2070 w 2872"/>
                <a:gd name="T99" fmla="*/ 866 h 2022"/>
                <a:gd name="T100" fmla="*/ 2224 w 2872"/>
                <a:gd name="T101" fmla="*/ 650 h 2022"/>
                <a:gd name="T102" fmla="*/ 2284 w 2872"/>
                <a:gd name="T103" fmla="*/ 450 h 2022"/>
                <a:gd name="T104" fmla="*/ 2476 w 2872"/>
                <a:gd name="T105" fmla="*/ 400 h 2022"/>
                <a:gd name="T106" fmla="*/ 2482 w 2872"/>
                <a:gd name="T107" fmla="*/ 560 h 2022"/>
                <a:gd name="T108" fmla="*/ 2586 w 2872"/>
                <a:gd name="T109" fmla="*/ 434 h 2022"/>
                <a:gd name="T110" fmla="*/ 2730 w 2872"/>
                <a:gd name="T111" fmla="*/ 344 h 2022"/>
                <a:gd name="T112" fmla="*/ 2818 w 2872"/>
                <a:gd name="T113" fmla="*/ 304 h 2022"/>
                <a:gd name="T114" fmla="*/ 2574 w 2872"/>
                <a:gd name="T115" fmla="*/ 234 h 2022"/>
                <a:gd name="T116" fmla="*/ 2384 w 2872"/>
                <a:gd name="T117" fmla="*/ 174 h 2022"/>
                <a:gd name="T118" fmla="*/ 2248 w 2872"/>
                <a:gd name="T119" fmla="*/ 182 h 2022"/>
                <a:gd name="T120" fmla="*/ 2126 w 2872"/>
                <a:gd name="T121" fmla="*/ 154 h 2022"/>
                <a:gd name="T122" fmla="*/ 1938 w 2872"/>
                <a:gd name="T123" fmla="*/ 120 h 2022"/>
                <a:gd name="T124" fmla="*/ 1860 w 2872"/>
                <a:gd name="T125" fmla="*/ 28 h 20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72" h="2022">
                  <a:moveTo>
                    <a:pt x="632" y="1626"/>
                  </a:moveTo>
                  <a:lnTo>
                    <a:pt x="632" y="1626"/>
                  </a:lnTo>
                  <a:lnTo>
                    <a:pt x="630" y="1626"/>
                  </a:lnTo>
                  <a:lnTo>
                    <a:pt x="630" y="1626"/>
                  </a:lnTo>
                  <a:lnTo>
                    <a:pt x="628" y="1624"/>
                  </a:lnTo>
                  <a:lnTo>
                    <a:pt x="628" y="1620"/>
                  </a:lnTo>
                  <a:lnTo>
                    <a:pt x="630" y="1610"/>
                  </a:lnTo>
                  <a:lnTo>
                    <a:pt x="638" y="1592"/>
                  </a:lnTo>
                  <a:lnTo>
                    <a:pt x="638" y="1592"/>
                  </a:lnTo>
                  <a:lnTo>
                    <a:pt x="640" y="1584"/>
                  </a:lnTo>
                  <a:lnTo>
                    <a:pt x="640" y="1572"/>
                  </a:lnTo>
                  <a:lnTo>
                    <a:pt x="644" y="1562"/>
                  </a:lnTo>
                  <a:lnTo>
                    <a:pt x="646" y="1558"/>
                  </a:lnTo>
                  <a:lnTo>
                    <a:pt x="648" y="1558"/>
                  </a:lnTo>
                  <a:lnTo>
                    <a:pt x="648" y="1558"/>
                  </a:lnTo>
                  <a:lnTo>
                    <a:pt x="650" y="1558"/>
                  </a:lnTo>
                  <a:lnTo>
                    <a:pt x="650" y="1558"/>
                  </a:lnTo>
                  <a:lnTo>
                    <a:pt x="652" y="1558"/>
                  </a:lnTo>
                  <a:lnTo>
                    <a:pt x="652" y="1562"/>
                  </a:lnTo>
                  <a:lnTo>
                    <a:pt x="650" y="1574"/>
                  </a:lnTo>
                  <a:lnTo>
                    <a:pt x="646" y="1592"/>
                  </a:lnTo>
                  <a:lnTo>
                    <a:pt x="646" y="1592"/>
                  </a:lnTo>
                  <a:lnTo>
                    <a:pt x="642" y="1612"/>
                  </a:lnTo>
                  <a:lnTo>
                    <a:pt x="638" y="1622"/>
                  </a:lnTo>
                  <a:lnTo>
                    <a:pt x="636" y="1624"/>
                  </a:lnTo>
                  <a:lnTo>
                    <a:pt x="632" y="1626"/>
                  </a:lnTo>
                  <a:close/>
                  <a:moveTo>
                    <a:pt x="646" y="1450"/>
                  </a:moveTo>
                  <a:lnTo>
                    <a:pt x="646" y="1450"/>
                  </a:lnTo>
                  <a:lnTo>
                    <a:pt x="644" y="1450"/>
                  </a:lnTo>
                  <a:lnTo>
                    <a:pt x="642" y="1448"/>
                  </a:lnTo>
                  <a:lnTo>
                    <a:pt x="642" y="1442"/>
                  </a:lnTo>
                  <a:lnTo>
                    <a:pt x="644" y="1428"/>
                  </a:lnTo>
                  <a:lnTo>
                    <a:pt x="644" y="1428"/>
                  </a:lnTo>
                  <a:lnTo>
                    <a:pt x="646" y="1420"/>
                  </a:lnTo>
                  <a:lnTo>
                    <a:pt x="650" y="1412"/>
                  </a:lnTo>
                  <a:lnTo>
                    <a:pt x="650" y="1412"/>
                  </a:lnTo>
                  <a:lnTo>
                    <a:pt x="660" y="1402"/>
                  </a:lnTo>
                  <a:lnTo>
                    <a:pt x="668" y="1398"/>
                  </a:lnTo>
                  <a:lnTo>
                    <a:pt x="674" y="1396"/>
                  </a:lnTo>
                  <a:lnTo>
                    <a:pt x="674" y="1396"/>
                  </a:lnTo>
                  <a:lnTo>
                    <a:pt x="676" y="1398"/>
                  </a:lnTo>
                  <a:lnTo>
                    <a:pt x="680" y="1404"/>
                  </a:lnTo>
                  <a:lnTo>
                    <a:pt x="680" y="1404"/>
                  </a:lnTo>
                  <a:lnTo>
                    <a:pt x="678" y="1408"/>
                  </a:lnTo>
                  <a:lnTo>
                    <a:pt x="676" y="1412"/>
                  </a:lnTo>
                  <a:lnTo>
                    <a:pt x="670" y="1420"/>
                  </a:lnTo>
                  <a:lnTo>
                    <a:pt x="670" y="1420"/>
                  </a:lnTo>
                  <a:lnTo>
                    <a:pt x="664" y="1426"/>
                  </a:lnTo>
                  <a:lnTo>
                    <a:pt x="658" y="1434"/>
                  </a:lnTo>
                  <a:lnTo>
                    <a:pt x="658" y="1434"/>
                  </a:lnTo>
                  <a:lnTo>
                    <a:pt x="658" y="1442"/>
                  </a:lnTo>
                  <a:lnTo>
                    <a:pt x="656" y="1446"/>
                  </a:lnTo>
                  <a:lnTo>
                    <a:pt x="652" y="1448"/>
                  </a:lnTo>
                  <a:lnTo>
                    <a:pt x="652" y="1448"/>
                  </a:lnTo>
                  <a:lnTo>
                    <a:pt x="646" y="1450"/>
                  </a:lnTo>
                  <a:close/>
                  <a:moveTo>
                    <a:pt x="1162" y="706"/>
                  </a:moveTo>
                  <a:lnTo>
                    <a:pt x="1162" y="706"/>
                  </a:lnTo>
                  <a:lnTo>
                    <a:pt x="1162" y="706"/>
                  </a:lnTo>
                  <a:lnTo>
                    <a:pt x="1152" y="704"/>
                  </a:lnTo>
                  <a:lnTo>
                    <a:pt x="1148" y="702"/>
                  </a:lnTo>
                  <a:lnTo>
                    <a:pt x="1146" y="698"/>
                  </a:lnTo>
                  <a:lnTo>
                    <a:pt x="1146" y="698"/>
                  </a:lnTo>
                  <a:lnTo>
                    <a:pt x="1146" y="686"/>
                  </a:lnTo>
                  <a:lnTo>
                    <a:pt x="1150" y="676"/>
                  </a:lnTo>
                  <a:lnTo>
                    <a:pt x="1150" y="676"/>
                  </a:lnTo>
                  <a:lnTo>
                    <a:pt x="1156" y="672"/>
                  </a:lnTo>
                  <a:lnTo>
                    <a:pt x="1160" y="670"/>
                  </a:lnTo>
                  <a:lnTo>
                    <a:pt x="1160" y="670"/>
                  </a:lnTo>
                  <a:lnTo>
                    <a:pt x="1164" y="664"/>
                  </a:lnTo>
                  <a:lnTo>
                    <a:pt x="1168" y="660"/>
                  </a:lnTo>
                  <a:lnTo>
                    <a:pt x="1168" y="660"/>
                  </a:lnTo>
                  <a:lnTo>
                    <a:pt x="1174" y="654"/>
                  </a:lnTo>
                  <a:lnTo>
                    <a:pt x="1180" y="650"/>
                  </a:lnTo>
                  <a:lnTo>
                    <a:pt x="1180" y="650"/>
                  </a:lnTo>
                  <a:lnTo>
                    <a:pt x="1184" y="652"/>
                  </a:lnTo>
                  <a:lnTo>
                    <a:pt x="1184" y="656"/>
                  </a:lnTo>
                  <a:lnTo>
                    <a:pt x="1184" y="656"/>
                  </a:lnTo>
                  <a:lnTo>
                    <a:pt x="1184" y="662"/>
                  </a:lnTo>
                  <a:lnTo>
                    <a:pt x="1184" y="668"/>
                  </a:lnTo>
                  <a:lnTo>
                    <a:pt x="1184" y="668"/>
                  </a:lnTo>
                  <a:lnTo>
                    <a:pt x="1188" y="672"/>
                  </a:lnTo>
                  <a:lnTo>
                    <a:pt x="1190" y="676"/>
                  </a:lnTo>
                  <a:lnTo>
                    <a:pt x="1190" y="676"/>
                  </a:lnTo>
                  <a:lnTo>
                    <a:pt x="1190" y="682"/>
                  </a:lnTo>
                  <a:lnTo>
                    <a:pt x="1190" y="688"/>
                  </a:lnTo>
                  <a:lnTo>
                    <a:pt x="1190" y="688"/>
                  </a:lnTo>
                  <a:lnTo>
                    <a:pt x="1184" y="694"/>
                  </a:lnTo>
                  <a:lnTo>
                    <a:pt x="1178" y="698"/>
                  </a:lnTo>
                  <a:lnTo>
                    <a:pt x="1162" y="706"/>
                  </a:lnTo>
                  <a:close/>
                  <a:moveTo>
                    <a:pt x="1052" y="818"/>
                  </a:moveTo>
                  <a:lnTo>
                    <a:pt x="1052" y="818"/>
                  </a:lnTo>
                  <a:lnTo>
                    <a:pt x="1046" y="818"/>
                  </a:lnTo>
                  <a:lnTo>
                    <a:pt x="1046" y="818"/>
                  </a:lnTo>
                  <a:lnTo>
                    <a:pt x="1030" y="816"/>
                  </a:lnTo>
                  <a:lnTo>
                    <a:pt x="1024" y="816"/>
                  </a:lnTo>
                  <a:lnTo>
                    <a:pt x="1016" y="814"/>
                  </a:lnTo>
                  <a:lnTo>
                    <a:pt x="1016" y="814"/>
                  </a:lnTo>
                  <a:lnTo>
                    <a:pt x="1010" y="808"/>
                  </a:lnTo>
                  <a:lnTo>
                    <a:pt x="1006" y="800"/>
                  </a:lnTo>
                  <a:lnTo>
                    <a:pt x="1006" y="800"/>
                  </a:lnTo>
                  <a:lnTo>
                    <a:pt x="1006" y="796"/>
                  </a:lnTo>
                  <a:lnTo>
                    <a:pt x="1006" y="792"/>
                  </a:lnTo>
                  <a:lnTo>
                    <a:pt x="1010" y="784"/>
                  </a:lnTo>
                  <a:lnTo>
                    <a:pt x="1010" y="784"/>
                  </a:lnTo>
                  <a:lnTo>
                    <a:pt x="1010" y="776"/>
                  </a:lnTo>
                  <a:lnTo>
                    <a:pt x="1012" y="772"/>
                  </a:lnTo>
                  <a:lnTo>
                    <a:pt x="1014" y="766"/>
                  </a:lnTo>
                  <a:lnTo>
                    <a:pt x="1014" y="766"/>
                  </a:lnTo>
                  <a:lnTo>
                    <a:pt x="1020" y="758"/>
                  </a:lnTo>
                  <a:lnTo>
                    <a:pt x="1022" y="750"/>
                  </a:lnTo>
                  <a:lnTo>
                    <a:pt x="1022" y="746"/>
                  </a:lnTo>
                  <a:lnTo>
                    <a:pt x="1020" y="744"/>
                  </a:lnTo>
                  <a:lnTo>
                    <a:pt x="1014" y="736"/>
                  </a:lnTo>
                  <a:lnTo>
                    <a:pt x="1014" y="736"/>
                  </a:lnTo>
                  <a:lnTo>
                    <a:pt x="1010" y="732"/>
                  </a:lnTo>
                  <a:lnTo>
                    <a:pt x="1008" y="728"/>
                  </a:lnTo>
                  <a:lnTo>
                    <a:pt x="1006" y="720"/>
                  </a:lnTo>
                  <a:lnTo>
                    <a:pt x="1006" y="720"/>
                  </a:lnTo>
                  <a:lnTo>
                    <a:pt x="1002" y="714"/>
                  </a:lnTo>
                  <a:lnTo>
                    <a:pt x="998" y="708"/>
                  </a:lnTo>
                  <a:lnTo>
                    <a:pt x="998" y="708"/>
                  </a:lnTo>
                  <a:lnTo>
                    <a:pt x="998" y="702"/>
                  </a:lnTo>
                  <a:lnTo>
                    <a:pt x="998" y="698"/>
                  </a:lnTo>
                  <a:lnTo>
                    <a:pt x="998" y="698"/>
                  </a:lnTo>
                  <a:lnTo>
                    <a:pt x="994" y="690"/>
                  </a:lnTo>
                  <a:lnTo>
                    <a:pt x="994" y="686"/>
                  </a:lnTo>
                  <a:lnTo>
                    <a:pt x="994" y="680"/>
                  </a:lnTo>
                  <a:lnTo>
                    <a:pt x="994" y="680"/>
                  </a:lnTo>
                  <a:lnTo>
                    <a:pt x="994" y="678"/>
                  </a:lnTo>
                  <a:lnTo>
                    <a:pt x="994" y="678"/>
                  </a:lnTo>
                  <a:lnTo>
                    <a:pt x="1000" y="674"/>
                  </a:lnTo>
                  <a:lnTo>
                    <a:pt x="1004" y="668"/>
                  </a:lnTo>
                  <a:lnTo>
                    <a:pt x="1010" y="664"/>
                  </a:lnTo>
                  <a:lnTo>
                    <a:pt x="1016" y="658"/>
                  </a:lnTo>
                  <a:lnTo>
                    <a:pt x="1016" y="658"/>
                  </a:lnTo>
                  <a:lnTo>
                    <a:pt x="1022" y="654"/>
                  </a:lnTo>
                  <a:lnTo>
                    <a:pt x="1028" y="654"/>
                  </a:lnTo>
                  <a:lnTo>
                    <a:pt x="1040" y="652"/>
                  </a:lnTo>
                  <a:lnTo>
                    <a:pt x="1040" y="652"/>
                  </a:lnTo>
                  <a:lnTo>
                    <a:pt x="1044" y="652"/>
                  </a:lnTo>
                  <a:lnTo>
                    <a:pt x="1048" y="650"/>
                  </a:lnTo>
                  <a:lnTo>
                    <a:pt x="1056" y="644"/>
                  </a:lnTo>
                  <a:lnTo>
                    <a:pt x="1056" y="644"/>
                  </a:lnTo>
                  <a:lnTo>
                    <a:pt x="1062" y="640"/>
                  </a:lnTo>
                  <a:lnTo>
                    <a:pt x="1070" y="640"/>
                  </a:lnTo>
                  <a:lnTo>
                    <a:pt x="1070" y="640"/>
                  </a:lnTo>
                  <a:lnTo>
                    <a:pt x="1074" y="640"/>
                  </a:lnTo>
                  <a:lnTo>
                    <a:pt x="1080" y="644"/>
                  </a:lnTo>
                  <a:lnTo>
                    <a:pt x="1082" y="648"/>
                  </a:lnTo>
                  <a:lnTo>
                    <a:pt x="1086" y="652"/>
                  </a:lnTo>
                  <a:lnTo>
                    <a:pt x="1086" y="652"/>
                  </a:lnTo>
                  <a:lnTo>
                    <a:pt x="1088" y="656"/>
                  </a:lnTo>
                  <a:lnTo>
                    <a:pt x="1086" y="662"/>
                  </a:lnTo>
                  <a:lnTo>
                    <a:pt x="1084" y="668"/>
                  </a:lnTo>
                  <a:lnTo>
                    <a:pt x="1080" y="672"/>
                  </a:lnTo>
                  <a:lnTo>
                    <a:pt x="1080" y="672"/>
                  </a:lnTo>
                  <a:lnTo>
                    <a:pt x="1076" y="674"/>
                  </a:lnTo>
                  <a:lnTo>
                    <a:pt x="1072" y="674"/>
                  </a:lnTo>
                  <a:lnTo>
                    <a:pt x="1064" y="674"/>
                  </a:lnTo>
                  <a:lnTo>
                    <a:pt x="1064" y="674"/>
                  </a:lnTo>
                  <a:lnTo>
                    <a:pt x="1058" y="678"/>
                  </a:lnTo>
                  <a:lnTo>
                    <a:pt x="1056" y="680"/>
                  </a:lnTo>
                  <a:lnTo>
                    <a:pt x="1054" y="684"/>
                  </a:lnTo>
                  <a:lnTo>
                    <a:pt x="1048" y="688"/>
                  </a:lnTo>
                  <a:lnTo>
                    <a:pt x="1048" y="688"/>
                  </a:lnTo>
                  <a:lnTo>
                    <a:pt x="1044" y="688"/>
                  </a:lnTo>
                  <a:lnTo>
                    <a:pt x="1038" y="688"/>
                  </a:lnTo>
                  <a:lnTo>
                    <a:pt x="1036" y="690"/>
                  </a:lnTo>
                  <a:lnTo>
                    <a:pt x="1036" y="696"/>
                  </a:lnTo>
                  <a:lnTo>
                    <a:pt x="1036" y="696"/>
                  </a:lnTo>
                  <a:lnTo>
                    <a:pt x="1040" y="700"/>
                  </a:lnTo>
                  <a:lnTo>
                    <a:pt x="1042" y="702"/>
                  </a:lnTo>
                  <a:lnTo>
                    <a:pt x="1048" y="708"/>
                  </a:lnTo>
                  <a:lnTo>
                    <a:pt x="1054" y="712"/>
                  </a:lnTo>
                  <a:lnTo>
                    <a:pt x="1054" y="716"/>
                  </a:lnTo>
                  <a:lnTo>
                    <a:pt x="1054" y="722"/>
                  </a:lnTo>
                  <a:lnTo>
                    <a:pt x="1054" y="722"/>
                  </a:lnTo>
                  <a:lnTo>
                    <a:pt x="1062" y="724"/>
                  </a:lnTo>
                  <a:lnTo>
                    <a:pt x="1068" y="726"/>
                  </a:lnTo>
                  <a:lnTo>
                    <a:pt x="1068" y="726"/>
                  </a:lnTo>
                  <a:lnTo>
                    <a:pt x="1070" y="728"/>
                  </a:lnTo>
                  <a:lnTo>
                    <a:pt x="1070" y="730"/>
                  </a:lnTo>
                  <a:lnTo>
                    <a:pt x="1068" y="732"/>
                  </a:lnTo>
                  <a:lnTo>
                    <a:pt x="1070" y="736"/>
                  </a:lnTo>
                  <a:lnTo>
                    <a:pt x="1070" y="736"/>
                  </a:lnTo>
                  <a:lnTo>
                    <a:pt x="1076" y="738"/>
                  </a:lnTo>
                  <a:lnTo>
                    <a:pt x="1084" y="740"/>
                  </a:lnTo>
                  <a:lnTo>
                    <a:pt x="1090" y="742"/>
                  </a:lnTo>
                  <a:lnTo>
                    <a:pt x="1092" y="744"/>
                  </a:lnTo>
                  <a:lnTo>
                    <a:pt x="1092" y="748"/>
                  </a:lnTo>
                  <a:lnTo>
                    <a:pt x="1092" y="748"/>
                  </a:lnTo>
                  <a:lnTo>
                    <a:pt x="1092" y="752"/>
                  </a:lnTo>
                  <a:lnTo>
                    <a:pt x="1090" y="754"/>
                  </a:lnTo>
                  <a:lnTo>
                    <a:pt x="1082" y="756"/>
                  </a:lnTo>
                  <a:lnTo>
                    <a:pt x="1082" y="756"/>
                  </a:lnTo>
                  <a:lnTo>
                    <a:pt x="1076" y="754"/>
                  </a:lnTo>
                  <a:lnTo>
                    <a:pt x="1076" y="754"/>
                  </a:lnTo>
                  <a:lnTo>
                    <a:pt x="1070" y="754"/>
                  </a:lnTo>
                  <a:lnTo>
                    <a:pt x="1070" y="754"/>
                  </a:lnTo>
                  <a:lnTo>
                    <a:pt x="1066" y="754"/>
                  </a:lnTo>
                  <a:lnTo>
                    <a:pt x="1066" y="754"/>
                  </a:lnTo>
                  <a:lnTo>
                    <a:pt x="1060" y="756"/>
                  </a:lnTo>
                  <a:lnTo>
                    <a:pt x="1056" y="758"/>
                  </a:lnTo>
                  <a:lnTo>
                    <a:pt x="1056" y="762"/>
                  </a:lnTo>
                  <a:lnTo>
                    <a:pt x="1056" y="762"/>
                  </a:lnTo>
                  <a:lnTo>
                    <a:pt x="1058" y="766"/>
                  </a:lnTo>
                  <a:lnTo>
                    <a:pt x="1060" y="766"/>
                  </a:lnTo>
                  <a:lnTo>
                    <a:pt x="1068" y="768"/>
                  </a:lnTo>
                  <a:lnTo>
                    <a:pt x="1068" y="768"/>
                  </a:lnTo>
                  <a:lnTo>
                    <a:pt x="1068" y="770"/>
                  </a:lnTo>
                  <a:lnTo>
                    <a:pt x="1066" y="774"/>
                  </a:lnTo>
                  <a:lnTo>
                    <a:pt x="1062" y="780"/>
                  </a:lnTo>
                  <a:lnTo>
                    <a:pt x="1062" y="780"/>
                  </a:lnTo>
                  <a:lnTo>
                    <a:pt x="1062" y="788"/>
                  </a:lnTo>
                  <a:lnTo>
                    <a:pt x="1062" y="796"/>
                  </a:lnTo>
                  <a:lnTo>
                    <a:pt x="1062" y="796"/>
                  </a:lnTo>
                  <a:lnTo>
                    <a:pt x="1060" y="806"/>
                  </a:lnTo>
                  <a:lnTo>
                    <a:pt x="1058" y="814"/>
                  </a:lnTo>
                  <a:lnTo>
                    <a:pt x="1058" y="814"/>
                  </a:lnTo>
                  <a:lnTo>
                    <a:pt x="1052" y="818"/>
                  </a:lnTo>
                  <a:close/>
                  <a:moveTo>
                    <a:pt x="854" y="678"/>
                  </a:moveTo>
                  <a:lnTo>
                    <a:pt x="854" y="678"/>
                  </a:lnTo>
                  <a:lnTo>
                    <a:pt x="854" y="676"/>
                  </a:lnTo>
                  <a:lnTo>
                    <a:pt x="854" y="672"/>
                  </a:lnTo>
                  <a:lnTo>
                    <a:pt x="850" y="668"/>
                  </a:lnTo>
                  <a:lnTo>
                    <a:pt x="846" y="664"/>
                  </a:lnTo>
                  <a:lnTo>
                    <a:pt x="844" y="658"/>
                  </a:lnTo>
                  <a:lnTo>
                    <a:pt x="844" y="658"/>
                  </a:lnTo>
                  <a:lnTo>
                    <a:pt x="846" y="654"/>
                  </a:lnTo>
                  <a:lnTo>
                    <a:pt x="848" y="648"/>
                  </a:lnTo>
                  <a:lnTo>
                    <a:pt x="854" y="644"/>
                  </a:lnTo>
                  <a:lnTo>
                    <a:pt x="860" y="640"/>
                  </a:lnTo>
                  <a:lnTo>
                    <a:pt x="860" y="640"/>
                  </a:lnTo>
                  <a:lnTo>
                    <a:pt x="864" y="640"/>
                  </a:lnTo>
                  <a:lnTo>
                    <a:pt x="872" y="640"/>
                  </a:lnTo>
                  <a:lnTo>
                    <a:pt x="884" y="638"/>
                  </a:lnTo>
                  <a:lnTo>
                    <a:pt x="884" y="638"/>
                  </a:lnTo>
                  <a:lnTo>
                    <a:pt x="894" y="634"/>
                  </a:lnTo>
                  <a:lnTo>
                    <a:pt x="898" y="632"/>
                  </a:lnTo>
                  <a:lnTo>
                    <a:pt x="904" y="632"/>
                  </a:lnTo>
                  <a:lnTo>
                    <a:pt x="904" y="632"/>
                  </a:lnTo>
                  <a:lnTo>
                    <a:pt x="906" y="632"/>
                  </a:lnTo>
                  <a:lnTo>
                    <a:pt x="908" y="634"/>
                  </a:lnTo>
                  <a:lnTo>
                    <a:pt x="908" y="634"/>
                  </a:lnTo>
                  <a:lnTo>
                    <a:pt x="910" y="638"/>
                  </a:lnTo>
                  <a:lnTo>
                    <a:pt x="908" y="642"/>
                  </a:lnTo>
                  <a:lnTo>
                    <a:pt x="902" y="648"/>
                  </a:lnTo>
                  <a:lnTo>
                    <a:pt x="896" y="652"/>
                  </a:lnTo>
                  <a:lnTo>
                    <a:pt x="880" y="660"/>
                  </a:lnTo>
                  <a:lnTo>
                    <a:pt x="874" y="664"/>
                  </a:lnTo>
                  <a:lnTo>
                    <a:pt x="870" y="668"/>
                  </a:lnTo>
                  <a:lnTo>
                    <a:pt x="870" y="668"/>
                  </a:lnTo>
                  <a:lnTo>
                    <a:pt x="868" y="674"/>
                  </a:lnTo>
                  <a:lnTo>
                    <a:pt x="870" y="676"/>
                  </a:lnTo>
                  <a:lnTo>
                    <a:pt x="878" y="682"/>
                  </a:lnTo>
                  <a:lnTo>
                    <a:pt x="878" y="682"/>
                  </a:lnTo>
                  <a:lnTo>
                    <a:pt x="886" y="686"/>
                  </a:lnTo>
                  <a:lnTo>
                    <a:pt x="890" y="692"/>
                  </a:lnTo>
                  <a:lnTo>
                    <a:pt x="900" y="706"/>
                  </a:lnTo>
                  <a:lnTo>
                    <a:pt x="900" y="706"/>
                  </a:lnTo>
                  <a:lnTo>
                    <a:pt x="908" y="712"/>
                  </a:lnTo>
                  <a:lnTo>
                    <a:pt x="916" y="716"/>
                  </a:lnTo>
                  <a:lnTo>
                    <a:pt x="916" y="716"/>
                  </a:lnTo>
                  <a:lnTo>
                    <a:pt x="918" y="720"/>
                  </a:lnTo>
                  <a:lnTo>
                    <a:pt x="918" y="722"/>
                  </a:lnTo>
                  <a:lnTo>
                    <a:pt x="918" y="722"/>
                  </a:lnTo>
                  <a:lnTo>
                    <a:pt x="916" y="730"/>
                  </a:lnTo>
                  <a:lnTo>
                    <a:pt x="912" y="732"/>
                  </a:lnTo>
                  <a:lnTo>
                    <a:pt x="900" y="738"/>
                  </a:lnTo>
                  <a:lnTo>
                    <a:pt x="900" y="738"/>
                  </a:lnTo>
                  <a:lnTo>
                    <a:pt x="888" y="742"/>
                  </a:lnTo>
                  <a:lnTo>
                    <a:pt x="882" y="744"/>
                  </a:lnTo>
                  <a:lnTo>
                    <a:pt x="876" y="746"/>
                  </a:lnTo>
                  <a:lnTo>
                    <a:pt x="876" y="746"/>
                  </a:lnTo>
                  <a:lnTo>
                    <a:pt x="870" y="744"/>
                  </a:lnTo>
                  <a:lnTo>
                    <a:pt x="870" y="744"/>
                  </a:lnTo>
                  <a:lnTo>
                    <a:pt x="862" y="740"/>
                  </a:lnTo>
                  <a:lnTo>
                    <a:pt x="854" y="736"/>
                  </a:lnTo>
                  <a:lnTo>
                    <a:pt x="848" y="730"/>
                  </a:lnTo>
                  <a:lnTo>
                    <a:pt x="840" y="728"/>
                  </a:lnTo>
                  <a:lnTo>
                    <a:pt x="840" y="728"/>
                  </a:lnTo>
                  <a:lnTo>
                    <a:pt x="836" y="726"/>
                  </a:lnTo>
                  <a:lnTo>
                    <a:pt x="836" y="726"/>
                  </a:lnTo>
                  <a:lnTo>
                    <a:pt x="830" y="728"/>
                  </a:lnTo>
                  <a:lnTo>
                    <a:pt x="830" y="728"/>
                  </a:lnTo>
                  <a:lnTo>
                    <a:pt x="824" y="728"/>
                  </a:lnTo>
                  <a:lnTo>
                    <a:pt x="824" y="728"/>
                  </a:lnTo>
                  <a:lnTo>
                    <a:pt x="820" y="728"/>
                  </a:lnTo>
                  <a:lnTo>
                    <a:pt x="820" y="728"/>
                  </a:lnTo>
                  <a:lnTo>
                    <a:pt x="812" y="722"/>
                  </a:lnTo>
                  <a:lnTo>
                    <a:pt x="808" y="720"/>
                  </a:lnTo>
                  <a:lnTo>
                    <a:pt x="804" y="720"/>
                  </a:lnTo>
                  <a:lnTo>
                    <a:pt x="804" y="720"/>
                  </a:lnTo>
                  <a:lnTo>
                    <a:pt x="804" y="720"/>
                  </a:lnTo>
                  <a:lnTo>
                    <a:pt x="804" y="720"/>
                  </a:lnTo>
                  <a:lnTo>
                    <a:pt x="794" y="722"/>
                  </a:lnTo>
                  <a:lnTo>
                    <a:pt x="786" y="726"/>
                  </a:lnTo>
                  <a:lnTo>
                    <a:pt x="776" y="732"/>
                  </a:lnTo>
                  <a:lnTo>
                    <a:pt x="766" y="734"/>
                  </a:lnTo>
                  <a:lnTo>
                    <a:pt x="766" y="734"/>
                  </a:lnTo>
                  <a:lnTo>
                    <a:pt x="766" y="734"/>
                  </a:lnTo>
                  <a:lnTo>
                    <a:pt x="766" y="734"/>
                  </a:lnTo>
                  <a:lnTo>
                    <a:pt x="758" y="732"/>
                  </a:lnTo>
                  <a:lnTo>
                    <a:pt x="758" y="732"/>
                  </a:lnTo>
                  <a:lnTo>
                    <a:pt x="750" y="730"/>
                  </a:lnTo>
                  <a:lnTo>
                    <a:pt x="750" y="730"/>
                  </a:lnTo>
                  <a:lnTo>
                    <a:pt x="748" y="730"/>
                  </a:lnTo>
                  <a:lnTo>
                    <a:pt x="748" y="730"/>
                  </a:lnTo>
                  <a:lnTo>
                    <a:pt x="748" y="730"/>
                  </a:lnTo>
                  <a:lnTo>
                    <a:pt x="748" y="730"/>
                  </a:lnTo>
                  <a:lnTo>
                    <a:pt x="744" y="728"/>
                  </a:lnTo>
                  <a:lnTo>
                    <a:pt x="744" y="728"/>
                  </a:lnTo>
                  <a:lnTo>
                    <a:pt x="742" y="722"/>
                  </a:lnTo>
                  <a:lnTo>
                    <a:pt x="740" y="718"/>
                  </a:lnTo>
                  <a:lnTo>
                    <a:pt x="740" y="714"/>
                  </a:lnTo>
                  <a:lnTo>
                    <a:pt x="744" y="708"/>
                  </a:lnTo>
                  <a:lnTo>
                    <a:pt x="750" y="700"/>
                  </a:lnTo>
                  <a:lnTo>
                    <a:pt x="758" y="690"/>
                  </a:lnTo>
                  <a:lnTo>
                    <a:pt x="758" y="690"/>
                  </a:lnTo>
                  <a:lnTo>
                    <a:pt x="764" y="680"/>
                  </a:lnTo>
                  <a:lnTo>
                    <a:pt x="768" y="668"/>
                  </a:lnTo>
                  <a:lnTo>
                    <a:pt x="774" y="658"/>
                  </a:lnTo>
                  <a:lnTo>
                    <a:pt x="784" y="648"/>
                  </a:lnTo>
                  <a:lnTo>
                    <a:pt x="784" y="648"/>
                  </a:lnTo>
                  <a:lnTo>
                    <a:pt x="792" y="644"/>
                  </a:lnTo>
                  <a:lnTo>
                    <a:pt x="802" y="642"/>
                  </a:lnTo>
                  <a:lnTo>
                    <a:pt x="802" y="642"/>
                  </a:lnTo>
                  <a:lnTo>
                    <a:pt x="806" y="644"/>
                  </a:lnTo>
                  <a:lnTo>
                    <a:pt x="806" y="644"/>
                  </a:lnTo>
                  <a:lnTo>
                    <a:pt x="810" y="648"/>
                  </a:lnTo>
                  <a:lnTo>
                    <a:pt x="810" y="652"/>
                  </a:lnTo>
                  <a:lnTo>
                    <a:pt x="808" y="658"/>
                  </a:lnTo>
                  <a:lnTo>
                    <a:pt x="808" y="664"/>
                  </a:lnTo>
                  <a:lnTo>
                    <a:pt x="808" y="664"/>
                  </a:lnTo>
                  <a:lnTo>
                    <a:pt x="808" y="668"/>
                  </a:lnTo>
                  <a:lnTo>
                    <a:pt x="812" y="674"/>
                  </a:lnTo>
                  <a:lnTo>
                    <a:pt x="812" y="674"/>
                  </a:lnTo>
                  <a:lnTo>
                    <a:pt x="816" y="678"/>
                  </a:lnTo>
                  <a:lnTo>
                    <a:pt x="820" y="680"/>
                  </a:lnTo>
                  <a:lnTo>
                    <a:pt x="820" y="680"/>
                  </a:lnTo>
                  <a:lnTo>
                    <a:pt x="824" y="680"/>
                  </a:lnTo>
                  <a:lnTo>
                    <a:pt x="824" y="680"/>
                  </a:lnTo>
                  <a:lnTo>
                    <a:pt x="848" y="678"/>
                  </a:lnTo>
                  <a:lnTo>
                    <a:pt x="848" y="678"/>
                  </a:lnTo>
                  <a:lnTo>
                    <a:pt x="854" y="678"/>
                  </a:lnTo>
                  <a:close/>
                  <a:moveTo>
                    <a:pt x="848" y="386"/>
                  </a:moveTo>
                  <a:lnTo>
                    <a:pt x="848" y="386"/>
                  </a:lnTo>
                  <a:lnTo>
                    <a:pt x="844" y="384"/>
                  </a:lnTo>
                  <a:lnTo>
                    <a:pt x="840" y="378"/>
                  </a:lnTo>
                  <a:lnTo>
                    <a:pt x="838" y="374"/>
                  </a:lnTo>
                  <a:lnTo>
                    <a:pt x="836" y="368"/>
                  </a:lnTo>
                  <a:lnTo>
                    <a:pt x="836" y="368"/>
                  </a:lnTo>
                  <a:lnTo>
                    <a:pt x="832" y="364"/>
                  </a:lnTo>
                  <a:lnTo>
                    <a:pt x="832" y="360"/>
                  </a:lnTo>
                  <a:lnTo>
                    <a:pt x="832" y="360"/>
                  </a:lnTo>
                  <a:lnTo>
                    <a:pt x="838" y="354"/>
                  </a:lnTo>
                  <a:lnTo>
                    <a:pt x="842" y="352"/>
                  </a:lnTo>
                  <a:lnTo>
                    <a:pt x="846" y="350"/>
                  </a:lnTo>
                  <a:lnTo>
                    <a:pt x="846" y="350"/>
                  </a:lnTo>
                  <a:lnTo>
                    <a:pt x="848" y="352"/>
                  </a:lnTo>
                  <a:lnTo>
                    <a:pt x="848" y="352"/>
                  </a:lnTo>
                  <a:lnTo>
                    <a:pt x="852" y="354"/>
                  </a:lnTo>
                  <a:lnTo>
                    <a:pt x="854" y="358"/>
                  </a:lnTo>
                  <a:lnTo>
                    <a:pt x="854" y="358"/>
                  </a:lnTo>
                  <a:lnTo>
                    <a:pt x="860" y="362"/>
                  </a:lnTo>
                  <a:lnTo>
                    <a:pt x="864" y="364"/>
                  </a:lnTo>
                  <a:lnTo>
                    <a:pt x="864" y="364"/>
                  </a:lnTo>
                  <a:lnTo>
                    <a:pt x="866" y="370"/>
                  </a:lnTo>
                  <a:lnTo>
                    <a:pt x="866" y="376"/>
                  </a:lnTo>
                  <a:lnTo>
                    <a:pt x="860" y="382"/>
                  </a:lnTo>
                  <a:lnTo>
                    <a:pt x="852" y="384"/>
                  </a:lnTo>
                  <a:lnTo>
                    <a:pt x="852" y="384"/>
                  </a:lnTo>
                  <a:lnTo>
                    <a:pt x="848" y="386"/>
                  </a:lnTo>
                  <a:close/>
                  <a:moveTo>
                    <a:pt x="912" y="364"/>
                  </a:moveTo>
                  <a:lnTo>
                    <a:pt x="912" y="364"/>
                  </a:lnTo>
                  <a:lnTo>
                    <a:pt x="898" y="350"/>
                  </a:lnTo>
                  <a:lnTo>
                    <a:pt x="898" y="350"/>
                  </a:lnTo>
                  <a:lnTo>
                    <a:pt x="896" y="344"/>
                  </a:lnTo>
                  <a:lnTo>
                    <a:pt x="896" y="340"/>
                  </a:lnTo>
                  <a:lnTo>
                    <a:pt x="898" y="336"/>
                  </a:lnTo>
                  <a:lnTo>
                    <a:pt x="900" y="334"/>
                  </a:lnTo>
                  <a:lnTo>
                    <a:pt x="900" y="334"/>
                  </a:lnTo>
                  <a:lnTo>
                    <a:pt x="902" y="336"/>
                  </a:lnTo>
                  <a:lnTo>
                    <a:pt x="906" y="338"/>
                  </a:lnTo>
                  <a:lnTo>
                    <a:pt x="906" y="338"/>
                  </a:lnTo>
                  <a:lnTo>
                    <a:pt x="910" y="344"/>
                  </a:lnTo>
                  <a:lnTo>
                    <a:pt x="916" y="352"/>
                  </a:lnTo>
                  <a:lnTo>
                    <a:pt x="916" y="356"/>
                  </a:lnTo>
                  <a:lnTo>
                    <a:pt x="916" y="360"/>
                  </a:lnTo>
                  <a:lnTo>
                    <a:pt x="916" y="362"/>
                  </a:lnTo>
                  <a:lnTo>
                    <a:pt x="912" y="364"/>
                  </a:lnTo>
                  <a:lnTo>
                    <a:pt x="912" y="364"/>
                  </a:lnTo>
                  <a:close/>
                  <a:moveTo>
                    <a:pt x="1848" y="0"/>
                  </a:moveTo>
                  <a:lnTo>
                    <a:pt x="1848" y="0"/>
                  </a:lnTo>
                  <a:lnTo>
                    <a:pt x="1842" y="2"/>
                  </a:lnTo>
                  <a:lnTo>
                    <a:pt x="1836" y="4"/>
                  </a:lnTo>
                  <a:lnTo>
                    <a:pt x="1836" y="4"/>
                  </a:lnTo>
                  <a:lnTo>
                    <a:pt x="1826" y="8"/>
                  </a:lnTo>
                  <a:lnTo>
                    <a:pt x="1814" y="12"/>
                  </a:lnTo>
                  <a:lnTo>
                    <a:pt x="1814" y="12"/>
                  </a:lnTo>
                  <a:lnTo>
                    <a:pt x="1806" y="16"/>
                  </a:lnTo>
                  <a:lnTo>
                    <a:pt x="1802" y="24"/>
                  </a:lnTo>
                  <a:lnTo>
                    <a:pt x="1802" y="24"/>
                  </a:lnTo>
                  <a:lnTo>
                    <a:pt x="1802" y="26"/>
                  </a:lnTo>
                  <a:lnTo>
                    <a:pt x="1802" y="30"/>
                  </a:lnTo>
                  <a:lnTo>
                    <a:pt x="1802" y="30"/>
                  </a:lnTo>
                  <a:lnTo>
                    <a:pt x="1794" y="38"/>
                  </a:lnTo>
                  <a:lnTo>
                    <a:pt x="1794" y="38"/>
                  </a:lnTo>
                  <a:lnTo>
                    <a:pt x="1790" y="38"/>
                  </a:lnTo>
                  <a:lnTo>
                    <a:pt x="1790" y="38"/>
                  </a:lnTo>
                  <a:lnTo>
                    <a:pt x="1786" y="38"/>
                  </a:lnTo>
                  <a:lnTo>
                    <a:pt x="1786" y="38"/>
                  </a:lnTo>
                  <a:lnTo>
                    <a:pt x="1780" y="36"/>
                  </a:lnTo>
                  <a:lnTo>
                    <a:pt x="1780" y="36"/>
                  </a:lnTo>
                  <a:lnTo>
                    <a:pt x="1774" y="38"/>
                  </a:lnTo>
                  <a:lnTo>
                    <a:pt x="1774" y="38"/>
                  </a:lnTo>
                  <a:lnTo>
                    <a:pt x="1770" y="42"/>
                  </a:lnTo>
                  <a:lnTo>
                    <a:pt x="1768" y="44"/>
                  </a:lnTo>
                  <a:lnTo>
                    <a:pt x="1766" y="46"/>
                  </a:lnTo>
                  <a:lnTo>
                    <a:pt x="1758" y="48"/>
                  </a:lnTo>
                  <a:lnTo>
                    <a:pt x="1758" y="48"/>
                  </a:lnTo>
                  <a:lnTo>
                    <a:pt x="1748" y="50"/>
                  </a:lnTo>
                  <a:lnTo>
                    <a:pt x="1736" y="50"/>
                  </a:lnTo>
                  <a:lnTo>
                    <a:pt x="1736" y="50"/>
                  </a:lnTo>
                  <a:lnTo>
                    <a:pt x="1736" y="50"/>
                  </a:lnTo>
                  <a:lnTo>
                    <a:pt x="1736" y="50"/>
                  </a:lnTo>
                  <a:lnTo>
                    <a:pt x="1732" y="50"/>
                  </a:lnTo>
                  <a:lnTo>
                    <a:pt x="1728" y="48"/>
                  </a:lnTo>
                  <a:lnTo>
                    <a:pt x="1722" y="42"/>
                  </a:lnTo>
                  <a:lnTo>
                    <a:pt x="1722" y="42"/>
                  </a:lnTo>
                  <a:lnTo>
                    <a:pt x="1718" y="40"/>
                  </a:lnTo>
                  <a:lnTo>
                    <a:pt x="1714" y="38"/>
                  </a:lnTo>
                  <a:lnTo>
                    <a:pt x="1714" y="38"/>
                  </a:lnTo>
                  <a:lnTo>
                    <a:pt x="1708" y="40"/>
                  </a:lnTo>
                  <a:lnTo>
                    <a:pt x="1702" y="44"/>
                  </a:lnTo>
                  <a:lnTo>
                    <a:pt x="1702" y="44"/>
                  </a:lnTo>
                  <a:lnTo>
                    <a:pt x="1696" y="48"/>
                  </a:lnTo>
                  <a:lnTo>
                    <a:pt x="1688" y="50"/>
                  </a:lnTo>
                  <a:lnTo>
                    <a:pt x="1688" y="50"/>
                  </a:lnTo>
                  <a:lnTo>
                    <a:pt x="1686" y="50"/>
                  </a:lnTo>
                  <a:lnTo>
                    <a:pt x="1686" y="50"/>
                  </a:lnTo>
                  <a:lnTo>
                    <a:pt x="1678" y="48"/>
                  </a:lnTo>
                  <a:lnTo>
                    <a:pt x="1670" y="46"/>
                  </a:lnTo>
                  <a:lnTo>
                    <a:pt x="1670" y="46"/>
                  </a:lnTo>
                  <a:lnTo>
                    <a:pt x="1662" y="48"/>
                  </a:lnTo>
                  <a:lnTo>
                    <a:pt x="1662" y="48"/>
                  </a:lnTo>
                  <a:lnTo>
                    <a:pt x="1654" y="56"/>
                  </a:lnTo>
                  <a:lnTo>
                    <a:pt x="1646" y="62"/>
                  </a:lnTo>
                  <a:lnTo>
                    <a:pt x="1646" y="62"/>
                  </a:lnTo>
                  <a:lnTo>
                    <a:pt x="1634" y="68"/>
                  </a:lnTo>
                  <a:lnTo>
                    <a:pt x="1622" y="72"/>
                  </a:lnTo>
                  <a:lnTo>
                    <a:pt x="1622" y="72"/>
                  </a:lnTo>
                  <a:lnTo>
                    <a:pt x="1616" y="74"/>
                  </a:lnTo>
                  <a:lnTo>
                    <a:pt x="1610" y="76"/>
                  </a:lnTo>
                  <a:lnTo>
                    <a:pt x="1608" y="76"/>
                  </a:lnTo>
                  <a:lnTo>
                    <a:pt x="1606" y="80"/>
                  </a:lnTo>
                  <a:lnTo>
                    <a:pt x="1606" y="82"/>
                  </a:lnTo>
                  <a:lnTo>
                    <a:pt x="1608" y="86"/>
                  </a:lnTo>
                  <a:lnTo>
                    <a:pt x="1608" y="86"/>
                  </a:lnTo>
                  <a:lnTo>
                    <a:pt x="1616" y="92"/>
                  </a:lnTo>
                  <a:lnTo>
                    <a:pt x="1618" y="94"/>
                  </a:lnTo>
                  <a:lnTo>
                    <a:pt x="1612" y="96"/>
                  </a:lnTo>
                  <a:lnTo>
                    <a:pt x="1612" y="96"/>
                  </a:lnTo>
                  <a:lnTo>
                    <a:pt x="1610" y="96"/>
                  </a:lnTo>
                  <a:lnTo>
                    <a:pt x="1610" y="96"/>
                  </a:lnTo>
                  <a:lnTo>
                    <a:pt x="1602" y="94"/>
                  </a:lnTo>
                  <a:lnTo>
                    <a:pt x="1594" y="92"/>
                  </a:lnTo>
                  <a:lnTo>
                    <a:pt x="1594" y="92"/>
                  </a:lnTo>
                  <a:lnTo>
                    <a:pt x="1588" y="92"/>
                  </a:lnTo>
                  <a:lnTo>
                    <a:pt x="1588" y="92"/>
                  </a:lnTo>
                  <a:lnTo>
                    <a:pt x="1580" y="96"/>
                  </a:lnTo>
                  <a:lnTo>
                    <a:pt x="1572" y="98"/>
                  </a:lnTo>
                  <a:lnTo>
                    <a:pt x="1572" y="98"/>
                  </a:lnTo>
                  <a:lnTo>
                    <a:pt x="1564" y="96"/>
                  </a:lnTo>
                  <a:lnTo>
                    <a:pt x="1564" y="96"/>
                  </a:lnTo>
                  <a:lnTo>
                    <a:pt x="1538" y="86"/>
                  </a:lnTo>
                  <a:lnTo>
                    <a:pt x="1538" y="86"/>
                  </a:lnTo>
                  <a:lnTo>
                    <a:pt x="1538" y="86"/>
                  </a:lnTo>
                  <a:lnTo>
                    <a:pt x="1538" y="86"/>
                  </a:lnTo>
                  <a:lnTo>
                    <a:pt x="1534" y="90"/>
                  </a:lnTo>
                  <a:lnTo>
                    <a:pt x="1530" y="96"/>
                  </a:lnTo>
                  <a:lnTo>
                    <a:pt x="1524" y="108"/>
                  </a:lnTo>
                  <a:lnTo>
                    <a:pt x="1524" y="108"/>
                  </a:lnTo>
                  <a:lnTo>
                    <a:pt x="1518" y="112"/>
                  </a:lnTo>
                  <a:lnTo>
                    <a:pt x="1514" y="116"/>
                  </a:lnTo>
                  <a:lnTo>
                    <a:pt x="1514" y="116"/>
                  </a:lnTo>
                  <a:lnTo>
                    <a:pt x="1516" y="120"/>
                  </a:lnTo>
                  <a:lnTo>
                    <a:pt x="1518" y="122"/>
                  </a:lnTo>
                  <a:lnTo>
                    <a:pt x="1528" y="128"/>
                  </a:lnTo>
                  <a:lnTo>
                    <a:pt x="1528" y="128"/>
                  </a:lnTo>
                  <a:lnTo>
                    <a:pt x="1538" y="130"/>
                  </a:lnTo>
                  <a:lnTo>
                    <a:pt x="1540" y="132"/>
                  </a:lnTo>
                  <a:lnTo>
                    <a:pt x="1542" y="136"/>
                  </a:lnTo>
                  <a:lnTo>
                    <a:pt x="1542" y="136"/>
                  </a:lnTo>
                  <a:lnTo>
                    <a:pt x="1546" y="144"/>
                  </a:lnTo>
                  <a:lnTo>
                    <a:pt x="1552" y="150"/>
                  </a:lnTo>
                  <a:lnTo>
                    <a:pt x="1552" y="150"/>
                  </a:lnTo>
                  <a:lnTo>
                    <a:pt x="1558" y="156"/>
                  </a:lnTo>
                  <a:lnTo>
                    <a:pt x="1560" y="160"/>
                  </a:lnTo>
                  <a:lnTo>
                    <a:pt x="1560" y="166"/>
                  </a:lnTo>
                  <a:lnTo>
                    <a:pt x="1560" y="166"/>
                  </a:lnTo>
                  <a:lnTo>
                    <a:pt x="1558" y="174"/>
                  </a:lnTo>
                  <a:lnTo>
                    <a:pt x="1554" y="182"/>
                  </a:lnTo>
                  <a:lnTo>
                    <a:pt x="1554" y="182"/>
                  </a:lnTo>
                  <a:lnTo>
                    <a:pt x="1550" y="188"/>
                  </a:lnTo>
                  <a:lnTo>
                    <a:pt x="1548" y="190"/>
                  </a:lnTo>
                  <a:lnTo>
                    <a:pt x="1548" y="194"/>
                  </a:lnTo>
                  <a:lnTo>
                    <a:pt x="1548" y="194"/>
                  </a:lnTo>
                  <a:lnTo>
                    <a:pt x="1546" y="190"/>
                  </a:lnTo>
                  <a:lnTo>
                    <a:pt x="1546" y="184"/>
                  </a:lnTo>
                  <a:lnTo>
                    <a:pt x="1552" y="172"/>
                  </a:lnTo>
                  <a:lnTo>
                    <a:pt x="1556" y="168"/>
                  </a:lnTo>
                  <a:lnTo>
                    <a:pt x="1556" y="162"/>
                  </a:lnTo>
                  <a:lnTo>
                    <a:pt x="1554" y="158"/>
                  </a:lnTo>
                  <a:lnTo>
                    <a:pt x="1544" y="156"/>
                  </a:lnTo>
                  <a:lnTo>
                    <a:pt x="1544" y="156"/>
                  </a:lnTo>
                  <a:lnTo>
                    <a:pt x="1538" y="152"/>
                  </a:lnTo>
                  <a:lnTo>
                    <a:pt x="1534" y="150"/>
                  </a:lnTo>
                  <a:lnTo>
                    <a:pt x="1530" y="146"/>
                  </a:lnTo>
                  <a:lnTo>
                    <a:pt x="1526" y="140"/>
                  </a:lnTo>
                  <a:lnTo>
                    <a:pt x="1526" y="140"/>
                  </a:lnTo>
                  <a:lnTo>
                    <a:pt x="1514" y="134"/>
                  </a:lnTo>
                  <a:lnTo>
                    <a:pt x="1500" y="128"/>
                  </a:lnTo>
                  <a:lnTo>
                    <a:pt x="1500" y="128"/>
                  </a:lnTo>
                  <a:lnTo>
                    <a:pt x="1498" y="138"/>
                  </a:lnTo>
                  <a:lnTo>
                    <a:pt x="1498" y="142"/>
                  </a:lnTo>
                  <a:lnTo>
                    <a:pt x="1494" y="144"/>
                  </a:lnTo>
                  <a:lnTo>
                    <a:pt x="1494" y="144"/>
                  </a:lnTo>
                  <a:lnTo>
                    <a:pt x="1492" y="144"/>
                  </a:lnTo>
                  <a:lnTo>
                    <a:pt x="1492" y="144"/>
                  </a:lnTo>
                  <a:lnTo>
                    <a:pt x="1490" y="144"/>
                  </a:lnTo>
                  <a:lnTo>
                    <a:pt x="1488" y="142"/>
                  </a:lnTo>
                  <a:lnTo>
                    <a:pt x="1488" y="142"/>
                  </a:lnTo>
                  <a:lnTo>
                    <a:pt x="1484" y="138"/>
                  </a:lnTo>
                  <a:lnTo>
                    <a:pt x="1480" y="138"/>
                  </a:lnTo>
                  <a:lnTo>
                    <a:pt x="1480" y="138"/>
                  </a:lnTo>
                  <a:lnTo>
                    <a:pt x="1478" y="138"/>
                  </a:lnTo>
                  <a:lnTo>
                    <a:pt x="1478" y="138"/>
                  </a:lnTo>
                  <a:lnTo>
                    <a:pt x="1476" y="140"/>
                  </a:lnTo>
                  <a:lnTo>
                    <a:pt x="1476" y="142"/>
                  </a:lnTo>
                  <a:lnTo>
                    <a:pt x="1476" y="146"/>
                  </a:lnTo>
                  <a:lnTo>
                    <a:pt x="1474" y="150"/>
                  </a:lnTo>
                  <a:lnTo>
                    <a:pt x="1470" y="150"/>
                  </a:lnTo>
                  <a:lnTo>
                    <a:pt x="1470" y="150"/>
                  </a:lnTo>
                  <a:lnTo>
                    <a:pt x="1470" y="150"/>
                  </a:lnTo>
                  <a:lnTo>
                    <a:pt x="1470" y="150"/>
                  </a:lnTo>
                  <a:lnTo>
                    <a:pt x="1466" y="150"/>
                  </a:lnTo>
                  <a:lnTo>
                    <a:pt x="1462" y="146"/>
                  </a:lnTo>
                  <a:lnTo>
                    <a:pt x="1458" y="140"/>
                  </a:lnTo>
                  <a:lnTo>
                    <a:pt x="1458" y="140"/>
                  </a:lnTo>
                  <a:lnTo>
                    <a:pt x="1462" y="132"/>
                  </a:lnTo>
                  <a:lnTo>
                    <a:pt x="1464" y="128"/>
                  </a:lnTo>
                  <a:lnTo>
                    <a:pt x="1462" y="124"/>
                  </a:lnTo>
                  <a:lnTo>
                    <a:pt x="1462" y="124"/>
                  </a:lnTo>
                  <a:lnTo>
                    <a:pt x="1460" y="122"/>
                  </a:lnTo>
                  <a:lnTo>
                    <a:pt x="1460" y="122"/>
                  </a:lnTo>
                  <a:lnTo>
                    <a:pt x="1460" y="122"/>
                  </a:lnTo>
                  <a:lnTo>
                    <a:pt x="1456" y="122"/>
                  </a:lnTo>
                  <a:lnTo>
                    <a:pt x="1454" y="124"/>
                  </a:lnTo>
                  <a:lnTo>
                    <a:pt x="1448" y="130"/>
                  </a:lnTo>
                  <a:lnTo>
                    <a:pt x="1448" y="130"/>
                  </a:lnTo>
                  <a:lnTo>
                    <a:pt x="1442" y="138"/>
                  </a:lnTo>
                  <a:lnTo>
                    <a:pt x="1436" y="144"/>
                  </a:lnTo>
                  <a:lnTo>
                    <a:pt x="1436" y="144"/>
                  </a:lnTo>
                  <a:lnTo>
                    <a:pt x="1428" y="150"/>
                  </a:lnTo>
                  <a:lnTo>
                    <a:pt x="1426" y="152"/>
                  </a:lnTo>
                  <a:lnTo>
                    <a:pt x="1422" y="156"/>
                  </a:lnTo>
                  <a:lnTo>
                    <a:pt x="1422" y="156"/>
                  </a:lnTo>
                  <a:lnTo>
                    <a:pt x="1428" y="160"/>
                  </a:lnTo>
                  <a:lnTo>
                    <a:pt x="1434" y="166"/>
                  </a:lnTo>
                  <a:lnTo>
                    <a:pt x="1434" y="166"/>
                  </a:lnTo>
                  <a:lnTo>
                    <a:pt x="1436" y="170"/>
                  </a:lnTo>
                  <a:lnTo>
                    <a:pt x="1436" y="172"/>
                  </a:lnTo>
                  <a:lnTo>
                    <a:pt x="1430" y="178"/>
                  </a:lnTo>
                  <a:lnTo>
                    <a:pt x="1430" y="178"/>
                  </a:lnTo>
                  <a:lnTo>
                    <a:pt x="1426" y="184"/>
                  </a:lnTo>
                  <a:lnTo>
                    <a:pt x="1424" y="186"/>
                  </a:lnTo>
                  <a:lnTo>
                    <a:pt x="1424" y="190"/>
                  </a:lnTo>
                  <a:lnTo>
                    <a:pt x="1426" y="192"/>
                  </a:lnTo>
                  <a:lnTo>
                    <a:pt x="1432" y="198"/>
                  </a:lnTo>
                  <a:lnTo>
                    <a:pt x="1438" y="206"/>
                  </a:lnTo>
                  <a:lnTo>
                    <a:pt x="1438" y="206"/>
                  </a:lnTo>
                  <a:lnTo>
                    <a:pt x="1434" y="212"/>
                  </a:lnTo>
                  <a:lnTo>
                    <a:pt x="1430" y="218"/>
                  </a:lnTo>
                  <a:lnTo>
                    <a:pt x="1426" y="234"/>
                  </a:lnTo>
                  <a:lnTo>
                    <a:pt x="1426" y="234"/>
                  </a:lnTo>
                  <a:lnTo>
                    <a:pt x="1424" y="240"/>
                  </a:lnTo>
                  <a:lnTo>
                    <a:pt x="1416" y="246"/>
                  </a:lnTo>
                  <a:lnTo>
                    <a:pt x="1408" y="250"/>
                  </a:lnTo>
                  <a:lnTo>
                    <a:pt x="1400" y="252"/>
                  </a:lnTo>
                  <a:lnTo>
                    <a:pt x="1400" y="252"/>
                  </a:lnTo>
                  <a:lnTo>
                    <a:pt x="1398" y="252"/>
                  </a:lnTo>
                  <a:lnTo>
                    <a:pt x="1398" y="252"/>
                  </a:lnTo>
                  <a:lnTo>
                    <a:pt x="1406" y="246"/>
                  </a:lnTo>
                  <a:lnTo>
                    <a:pt x="1412" y="240"/>
                  </a:lnTo>
                  <a:lnTo>
                    <a:pt x="1416" y="232"/>
                  </a:lnTo>
                  <a:lnTo>
                    <a:pt x="1420" y="224"/>
                  </a:lnTo>
                  <a:lnTo>
                    <a:pt x="1420" y="224"/>
                  </a:lnTo>
                  <a:lnTo>
                    <a:pt x="1420" y="220"/>
                  </a:lnTo>
                  <a:lnTo>
                    <a:pt x="1420" y="216"/>
                  </a:lnTo>
                  <a:lnTo>
                    <a:pt x="1416" y="210"/>
                  </a:lnTo>
                  <a:lnTo>
                    <a:pt x="1412" y="206"/>
                  </a:lnTo>
                  <a:lnTo>
                    <a:pt x="1408" y="198"/>
                  </a:lnTo>
                  <a:lnTo>
                    <a:pt x="1408" y="198"/>
                  </a:lnTo>
                  <a:lnTo>
                    <a:pt x="1410" y="188"/>
                  </a:lnTo>
                  <a:lnTo>
                    <a:pt x="1414" y="178"/>
                  </a:lnTo>
                  <a:lnTo>
                    <a:pt x="1414" y="178"/>
                  </a:lnTo>
                  <a:lnTo>
                    <a:pt x="1418" y="170"/>
                  </a:lnTo>
                  <a:lnTo>
                    <a:pt x="1418" y="166"/>
                  </a:lnTo>
                  <a:lnTo>
                    <a:pt x="1414" y="162"/>
                  </a:lnTo>
                  <a:lnTo>
                    <a:pt x="1414" y="162"/>
                  </a:lnTo>
                  <a:lnTo>
                    <a:pt x="1408" y="154"/>
                  </a:lnTo>
                  <a:lnTo>
                    <a:pt x="1406" y="150"/>
                  </a:lnTo>
                  <a:lnTo>
                    <a:pt x="1408" y="146"/>
                  </a:lnTo>
                  <a:lnTo>
                    <a:pt x="1408" y="146"/>
                  </a:lnTo>
                  <a:lnTo>
                    <a:pt x="1414" y="142"/>
                  </a:lnTo>
                  <a:lnTo>
                    <a:pt x="1420" y="140"/>
                  </a:lnTo>
                  <a:lnTo>
                    <a:pt x="1428" y="138"/>
                  </a:lnTo>
                  <a:lnTo>
                    <a:pt x="1432" y="134"/>
                  </a:lnTo>
                  <a:lnTo>
                    <a:pt x="1432" y="134"/>
                  </a:lnTo>
                  <a:lnTo>
                    <a:pt x="1434" y="130"/>
                  </a:lnTo>
                  <a:lnTo>
                    <a:pt x="1432" y="126"/>
                  </a:lnTo>
                  <a:lnTo>
                    <a:pt x="1428" y="118"/>
                  </a:lnTo>
                  <a:lnTo>
                    <a:pt x="1428" y="118"/>
                  </a:lnTo>
                  <a:lnTo>
                    <a:pt x="1426" y="114"/>
                  </a:lnTo>
                  <a:lnTo>
                    <a:pt x="1426" y="110"/>
                  </a:lnTo>
                  <a:lnTo>
                    <a:pt x="1424" y="106"/>
                  </a:lnTo>
                  <a:lnTo>
                    <a:pt x="1422" y="104"/>
                  </a:lnTo>
                  <a:lnTo>
                    <a:pt x="1422" y="104"/>
                  </a:lnTo>
                  <a:lnTo>
                    <a:pt x="1420" y="102"/>
                  </a:lnTo>
                  <a:lnTo>
                    <a:pt x="1416" y="100"/>
                  </a:lnTo>
                  <a:lnTo>
                    <a:pt x="1416" y="100"/>
                  </a:lnTo>
                  <a:lnTo>
                    <a:pt x="1412" y="102"/>
                  </a:lnTo>
                  <a:lnTo>
                    <a:pt x="1406" y="106"/>
                  </a:lnTo>
                  <a:lnTo>
                    <a:pt x="1402" y="110"/>
                  </a:lnTo>
                  <a:lnTo>
                    <a:pt x="1396" y="112"/>
                  </a:lnTo>
                  <a:lnTo>
                    <a:pt x="1396" y="112"/>
                  </a:lnTo>
                  <a:lnTo>
                    <a:pt x="1394" y="112"/>
                  </a:lnTo>
                  <a:lnTo>
                    <a:pt x="1394" y="112"/>
                  </a:lnTo>
                  <a:lnTo>
                    <a:pt x="1392" y="112"/>
                  </a:lnTo>
                  <a:lnTo>
                    <a:pt x="1392" y="112"/>
                  </a:lnTo>
                  <a:lnTo>
                    <a:pt x="1386" y="110"/>
                  </a:lnTo>
                  <a:lnTo>
                    <a:pt x="1386" y="110"/>
                  </a:lnTo>
                  <a:lnTo>
                    <a:pt x="1382" y="112"/>
                  </a:lnTo>
                  <a:lnTo>
                    <a:pt x="1380" y="112"/>
                  </a:lnTo>
                  <a:lnTo>
                    <a:pt x="1380" y="112"/>
                  </a:lnTo>
                  <a:lnTo>
                    <a:pt x="1378" y="116"/>
                  </a:lnTo>
                  <a:lnTo>
                    <a:pt x="1378" y="122"/>
                  </a:lnTo>
                  <a:lnTo>
                    <a:pt x="1376" y="132"/>
                  </a:lnTo>
                  <a:lnTo>
                    <a:pt x="1376" y="132"/>
                  </a:lnTo>
                  <a:lnTo>
                    <a:pt x="1372" y="140"/>
                  </a:lnTo>
                  <a:lnTo>
                    <a:pt x="1370" y="144"/>
                  </a:lnTo>
                  <a:lnTo>
                    <a:pt x="1366" y="146"/>
                  </a:lnTo>
                  <a:lnTo>
                    <a:pt x="1366" y="146"/>
                  </a:lnTo>
                  <a:lnTo>
                    <a:pt x="1358" y="150"/>
                  </a:lnTo>
                  <a:lnTo>
                    <a:pt x="1348" y="152"/>
                  </a:lnTo>
                  <a:lnTo>
                    <a:pt x="1340" y="154"/>
                  </a:lnTo>
                  <a:lnTo>
                    <a:pt x="1332" y="158"/>
                  </a:lnTo>
                  <a:lnTo>
                    <a:pt x="1332" y="158"/>
                  </a:lnTo>
                  <a:lnTo>
                    <a:pt x="1332" y="162"/>
                  </a:lnTo>
                  <a:lnTo>
                    <a:pt x="1332" y="166"/>
                  </a:lnTo>
                  <a:lnTo>
                    <a:pt x="1336" y="166"/>
                  </a:lnTo>
                  <a:lnTo>
                    <a:pt x="1338" y="170"/>
                  </a:lnTo>
                  <a:lnTo>
                    <a:pt x="1338" y="170"/>
                  </a:lnTo>
                  <a:lnTo>
                    <a:pt x="1340" y="174"/>
                  </a:lnTo>
                  <a:lnTo>
                    <a:pt x="1338" y="178"/>
                  </a:lnTo>
                  <a:lnTo>
                    <a:pt x="1338" y="182"/>
                  </a:lnTo>
                  <a:lnTo>
                    <a:pt x="1336" y="186"/>
                  </a:lnTo>
                  <a:lnTo>
                    <a:pt x="1336" y="186"/>
                  </a:lnTo>
                  <a:lnTo>
                    <a:pt x="1338" y="190"/>
                  </a:lnTo>
                  <a:lnTo>
                    <a:pt x="1342" y="192"/>
                  </a:lnTo>
                  <a:lnTo>
                    <a:pt x="1346" y="194"/>
                  </a:lnTo>
                  <a:lnTo>
                    <a:pt x="1352" y="196"/>
                  </a:lnTo>
                  <a:lnTo>
                    <a:pt x="1352" y="196"/>
                  </a:lnTo>
                  <a:lnTo>
                    <a:pt x="1358" y="204"/>
                  </a:lnTo>
                  <a:lnTo>
                    <a:pt x="1364" y="212"/>
                  </a:lnTo>
                  <a:lnTo>
                    <a:pt x="1364" y="212"/>
                  </a:lnTo>
                  <a:lnTo>
                    <a:pt x="1364" y="216"/>
                  </a:lnTo>
                  <a:lnTo>
                    <a:pt x="1360" y="220"/>
                  </a:lnTo>
                  <a:lnTo>
                    <a:pt x="1354" y="222"/>
                  </a:lnTo>
                  <a:lnTo>
                    <a:pt x="1350" y="222"/>
                  </a:lnTo>
                  <a:lnTo>
                    <a:pt x="1350" y="222"/>
                  </a:lnTo>
                  <a:lnTo>
                    <a:pt x="1348" y="222"/>
                  </a:lnTo>
                  <a:lnTo>
                    <a:pt x="1348" y="222"/>
                  </a:lnTo>
                  <a:lnTo>
                    <a:pt x="1342" y="218"/>
                  </a:lnTo>
                  <a:lnTo>
                    <a:pt x="1336" y="212"/>
                  </a:lnTo>
                  <a:lnTo>
                    <a:pt x="1336" y="212"/>
                  </a:lnTo>
                  <a:lnTo>
                    <a:pt x="1330" y="206"/>
                  </a:lnTo>
                  <a:lnTo>
                    <a:pt x="1324" y="200"/>
                  </a:lnTo>
                  <a:lnTo>
                    <a:pt x="1324" y="200"/>
                  </a:lnTo>
                  <a:lnTo>
                    <a:pt x="1320" y="196"/>
                  </a:lnTo>
                  <a:lnTo>
                    <a:pt x="1314" y="194"/>
                  </a:lnTo>
                  <a:lnTo>
                    <a:pt x="1302" y="192"/>
                  </a:lnTo>
                  <a:lnTo>
                    <a:pt x="1302" y="192"/>
                  </a:lnTo>
                  <a:lnTo>
                    <a:pt x="1298" y="190"/>
                  </a:lnTo>
                  <a:lnTo>
                    <a:pt x="1296" y="186"/>
                  </a:lnTo>
                  <a:lnTo>
                    <a:pt x="1292" y="184"/>
                  </a:lnTo>
                  <a:lnTo>
                    <a:pt x="1290" y="180"/>
                  </a:lnTo>
                  <a:lnTo>
                    <a:pt x="1290" y="180"/>
                  </a:lnTo>
                  <a:lnTo>
                    <a:pt x="1286" y="180"/>
                  </a:lnTo>
                  <a:lnTo>
                    <a:pt x="1286" y="180"/>
                  </a:lnTo>
                  <a:lnTo>
                    <a:pt x="1280" y="180"/>
                  </a:lnTo>
                  <a:lnTo>
                    <a:pt x="1280" y="180"/>
                  </a:lnTo>
                  <a:lnTo>
                    <a:pt x="1274" y="182"/>
                  </a:lnTo>
                  <a:lnTo>
                    <a:pt x="1274" y="182"/>
                  </a:lnTo>
                  <a:lnTo>
                    <a:pt x="1272" y="180"/>
                  </a:lnTo>
                  <a:lnTo>
                    <a:pt x="1272" y="180"/>
                  </a:lnTo>
                  <a:lnTo>
                    <a:pt x="1268" y="180"/>
                  </a:lnTo>
                  <a:lnTo>
                    <a:pt x="1268" y="178"/>
                  </a:lnTo>
                  <a:lnTo>
                    <a:pt x="1264" y="172"/>
                  </a:lnTo>
                  <a:lnTo>
                    <a:pt x="1264" y="172"/>
                  </a:lnTo>
                  <a:lnTo>
                    <a:pt x="1258" y="168"/>
                  </a:lnTo>
                  <a:lnTo>
                    <a:pt x="1250" y="168"/>
                  </a:lnTo>
                  <a:lnTo>
                    <a:pt x="1242" y="166"/>
                  </a:lnTo>
                  <a:lnTo>
                    <a:pt x="1236" y="164"/>
                  </a:lnTo>
                  <a:lnTo>
                    <a:pt x="1236" y="164"/>
                  </a:lnTo>
                  <a:lnTo>
                    <a:pt x="1230" y="168"/>
                  </a:lnTo>
                  <a:lnTo>
                    <a:pt x="1230" y="172"/>
                  </a:lnTo>
                  <a:lnTo>
                    <a:pt x="1232" y="176"/>
                  </a:lnTo>
                  <a:lnTo>
                    <a:pt x="1236" y="178"/>
                  </a:lnTo>
                  <a:lnTo>
                    <a:pt x="1248" y="184"/>
                  </a:lnTo>
                  <a:lnTo>
                    <a:pt x="1254" y="186"/>
                  </a:lnTo>
                  <a:lnTo>
                    <a:pt x="1256" y="188"/>
                  </a:lnTo>
                  <a:lnTo>
                    <a:pt x="1256" y="188"/>
                  </a:lnTo>
                  <a:lnTo>
                    <a:pt x="1258" y="200"/>
                  </a:lnTo>
                  <a:lnTo>
                    <a:pt x="1258" y="210"/>
                  </a:lnTo>
                  <a:lnTo>
                    <a:pt x="1258" y="210"/>
                  </a:lnTo>
                  <a:lnTo>
                    <a:pt x="1254" y="212"/>
                  </a:lnTo>
                  <a:lnTo>
                    <a:pt x="1248" y="216"/>
                  </a:lnTo>
                  <a:lnTo>
                    <a:pt x="1236" y="222"/>
                  </a:lnTo>
                  <a:lnTo>
                    <a:pt x="1236" y="222"/>
                  </a:lnTo>
                  <a:lnTo>
                    <a:pt x="1234" y="216"/>
                  </a:lnTo>
                  <a:lnTo>
                    <a:pt x="1234" y="208"/>
                  </a:lnTo>
                  <a:lnTo>
                    <a:pt x="1232" y="202"/>
                  </a:lnTo>
                  <a:lnTo>
                    <a:pt x="1230" y="200"/>
                  </a:lnTo>
                  <a:lnTo>
                    <a:pt x="1226" y="200"/>
                  </a:lnTo>
                  <a:lnTo>
                    <a:pt x="1226" y="200"/>
                  </a:lnTo>
                  <a:lnTo>
                    <a:pt x="1222" y="200"/>
                  </a:lnTo>
                  <a:lnTo>
                    <a:pt x="1222" y="200"/>
                  </a:lnTo>
                  <a:lnTo>
                    <a:pt x="1218" y="202"/>
                  </a:lnTo>
                  <a:lnTo>
                    <a:pt x="1214" y="204"/>
                  </a:lnTo>
                  <a:lnTo>
                    <a:pt x="1206" y="210"/>
                  </a:lnTo>
                  <a:lnTo>
                    <a:pt x="1206" y="210"/>
                  </a:lnTo>
                  <a:lnTo>
                    <a:pt x="1200" y="214"/>
                  </a:lnTo>
                  <a:lnTo>
                    <a:pt x="1200" y="214"/>
                  </a:lnTo>
                  <a:lnTo>
                    <a:pt x="1192" y="212"/>
                  </a:lnTo>
                  <a:lnTo>
                    <a:pt x="1192" y="212"/>
                  </a:lnTo>
                  <a:lnTo>
                    <a:pt x="1186" y="210"/>
                  </a:lnTo>
                  <a:lnTo>
                    <a:pt x="1186" y="210"/>
                  </a:lnTo>
                  <a:lnTo>
                    <a:pt x="1180" y="212"/>
                  </a:lnTo>
                  <a:lnTo>
                    <a:pt x="1174" y="214"/>
                  </a:lnTo>
                  <a:lnTo>
                    <a:pt x="1174" y="214"/>
                  </a:lnTo>
                  <a:lnTo>
                    <a:pt x="1170" y="220"/>
                  </a:lnTo>
                  <a:lnTo>
                    <a:pt x="1166" y="222"/>
                  </a:lnTo>
                  <a:lnTo>
                    <a:pt x="1164" y="224"/>
                  </a:lnTo>
                  <a:lnTo>
                    <a:pt x="1164" y="224"/>
                  </a:lnTo>
                  <a:lnTo>
                    <a:pt x="1162" y="222"/>
                  </a:lnTo>
                  <a:lnTo>
                    <a:pt x="1162" y="222"/>
                  </a:lnTo>
                  <a:lnTo>
                    <a:pt x="1158" y="220"/>
                  </a:lnTo>
                  <a:lnTo>
                    <a:pt x="1158" y="218"/>
                  </a:lnTo>
                  <a:lnTo>
                    <a:pt x="1162" y="210"/>
                  </a:lnTo>
                  <a:lnTo>
                    <a:pt x="1164" y="204"/>
                  </a:lnTo>
                  <a:lnTo>
                    <a:pt x="1162" y="202"/>
                  </a:lnTo>
                  <a:lnTo>
                    <a:pt x="1158" y="200"/>
                  </a:lnTo>
                  <a:lnTo>
                    <a:pt x="1158" y="200"/>
                  </a:lnTo>
                  <a:lnTo>
                    <a:pt x="1158" y="200"/>
                  </a:lnTo>
                  <a:lnTo>
                    <a:pt x="1158" y="200"/>
                  </a:lnTo>
                  <a:lnTo>
                    <a:pt x="1152" y="202"/>
                  </a:lnTo>
                  <a:lnTo>
                    <a:pt x="1144" y="208"/>
                  </a:lnTo>
                  <a:lnTo>
                    <a:pt x="1138" y="212"/>
                  </a:lnTo>
                  <a:lnTo>
                    <a:pt x="1130" y="216"/>
                  </a:lnTo>
                  <a:lnTo>
                    <a:pt x="1130" y="216"/>
                  </a:lnTo>
                  <a:lnTo>
                    <a:pt x="1118" y="218"/>
                  </a:lnTo>
                  <a:lnTo>
                    <a:pt x="1112" y="220"/>
                  </a:lnTo>
                  <a:lnTo>
                    <a:pt x="1106" y="224"/>
                  </a:lnTo>
                  <a:lnTo>
                    <a:pt x="1106" y="224"/>
                  </a:lnTo>
                  <a:lnTo>
                    <a:pt x="1098" y="230"/>
                  </a:lnTo>
                  <a:lnTo>
                    <a:pt x="1088" y="236"/>
                  </a:lnTo>
                  <a:lnTo>
                    <a:pt x="1088" y="236"/>
                  </a:lnTo>
                  <a:lnTo>
                    <a:pt x="1078" y="240"/>
                  </a:lnTo>
                  <a:lnTo>
                    <a:pt x="1074" y="244"/>
                  </a:lnTo>
                  <a:lnTo>
                    <a:pt x="1070" y="248"/>
                  </a:lnTo>
                  <a:lnTo>
                    <a:pt x="1070" y="248"/>
                  </a:lnTo>
                  <a:lnTo>
                    <a:pt x="1064" y="246"/>
                  </a:lnTo>
                  <a:lnTo>
                    <a:pt x="1060" y="240"/>
                  </a:lnTo>
                  <a:lnTo>
                    <a:pt x="1058" y="234"/>
                  </a:lnTo>
                  <a:lnTo>
                    <a:pt x="1056" y="230"/>
                  </a:lnTo>
                  <a:lnTo>
                    <a:pt x="1056" y="230"/>
                  </a:lnTo>
                  <a:lnTo>
                    <a:pt x="1074" y="224"/>
                  </a:lnTo>
                  <a:lnTo>
                    <a:pt x="1078" y="222"/>
                  </a:lnTo>
                  <a:lnTo>
                    <a:pt x="1080" y="220"/>
                  </a:lnTo>
                  <a:lnTo>
                    <a:pt x="1080" y="218"/>
                  </a:lnTo>
                  <a:lnTo>
                    <a:pt x="1078" y="214"/>
                  </a:lnTo>
                  <a:lnTo>
                    <a:pt x="1078" y="214"/>
                  </a:lnTo>
                  <a:lnTo>
                    <a:pt x="1072" y="210"/>
                  </a:lnTo>
                  <a:lnTo>
                    <a:pt x="1064" y="206"/>
                  </a:lnTo>
                  <a:lnTo>
                    <a:pt x="1064" y="206"/>
                  </a:lnTo>
                  <a:lnTo>
                    <a:pt x="1060" y="202"/>
                  </a:lnTo>
                  <a:lnTo>
                    <a:pt x="1056" y="200"/>
                  </a:lnTo>
                  <a:lnTo>
                    <a:pt x="1056" y="200"/>
                  </a:lnTo>
                  <a:lnTo>
                    <a:pt x="1050" y="202"/>
                  </a:lnTo>
                  <a:lnTo>
                    <a:pt x="1050" y="202"/>
                  </a:lnTo>
                  <a:lnTo>
                    <a:pt x="1048" y="206"/>
                  </a:lnTo>
                  <a:lnTo>
                    <a:pt x="1046" y="210"/>
                  </a:lnTo>
                  <a:lnTo>
                    <a:pt x="1048" y="218"/>
                  </a:lnTo>
                  <a:lnTo>
                    <a:pt x="1048" y="218"/>
                  </a:lnTo>
                  <a:lnTo>
                    <a:pt x="1050" y="224"/>
                  </a:lnTo>
                  <a:lnTo>
                    <a:pt x="1046" y="230"/>
                  </a:lnTo>
                  <a:lnTo>
                    <a:pt x="1046" y="230"/>
                  </a:lnTo>
                  <a:lnTo>
                    <a:pt x="1038" y="236"/>
                  </a:lnTo>
                  <a:lnTo>
                    <a:pt x="1038" y="240"/>
                  </a:lnTo>
                  <a:lnTo>
                    <a:pt x="1038" y="244"/>
                  </a:lnTo>
                  <a:lnTo>
                    <a:pt x="1038" y="244"/>
                  </a:lnTo>
                  <a:lnTo>
                    <a:pt x="1040" y="250"/>
                  </a:lnTo>
                  <a:lnTo>
                    <a:pt x="1042" y="258"/>
                  </a:lnTo>
                  <a:lnTo>
                    <a:pt x="1042" y="258"/>
                  </a:lnTo>
                  <a:lnTo>
                    <a:pt x="1034" y="258"/>
                  </a:lnTo>
                  <a:lnTo>
                    <a:pt x="1034" y="258"/>
                  </a:lnTo>
                  <a:lnTo>
                    <a:pt x="1026" y="256"/>
                  </a:lnTo>
                  <a:lnTo>
                    <a:pt x="1026" y="256"/>
                  </a:lnTo>
                  <a:lnTo>
                    <a:pt x="1018" y="256"/>
                  </a:lnTo>
                  <a:lnTo>
                    <a:pt x="1018" y="256"/>
                  </a:lnTo>
                  <a:lnTo>
                    <a:pt x="1014" y="256"/>
                  </a:lnTo>
                  <a:lnTo>
                    <a:pt x="1014" y="256"/>
                  </a:lnTo>
                  <a:lnTo>
                    <a:pt x="1008" y="258"/>
                  </a:lnTo>
                  <a:lnTo>
                    <a:pt x="1002" y="260"/>
                  </a:lnTo>
                  <a:lnTo>
                    <a:pt x="996" y="264"/>
                  </a:lnTo>
                  <a:lnTo>
                    <a:pt x="990" y="266"/>
                  </a:lnTo>
                  <a:lnTo>
                    <a:pt x="990" y="266"/>
                  </a:lnTo>
                  <a:lnTo>
                    <a:pt x="976" y="266"/>
                  </a:lnTo>
                  <a:lnTo>
                    <a:pt x="974" y="266"/>
                  </a:lnTo>
                  <a:lnTo>
                    <a:pt x="972" y="268"/>
                  </a:lnTo>
                  <a:lnTo>
                    <a:pt x="972" y="270"/>
                  </a:lnTo>
                  <a:lnTo>
                    <a:pt x="974" y="274"/>
                  </a:lnTo>
                  <a:lnTo>
                    <a:pt x="974" y="274"/>
                  </a:lnTo>
                  <a:lnTo>
                    <a:pt x="978" y="280"/>
                  </a:lnTo>
                  <a:lnTo>
                    <a:pt x="984" y="282"/>
                  </a:lnTo>
                  <a:lnTo>
                    <a:pt x="988" y="288"/>
                  </a:lnTo>
                  <a:lnTo>
                    <a:pt x="990" y="290"/>
                  </a:lnTo>
                  <a:lnTo>
                    <a:pt x="988" y="294"/>
                  </a:lnTo>
                  <a:lnTo>
                    <a:pt x="988" y="294"/>
                  </a:lnTo>
                  <a:lnTo>
                    <a:pt x="986" y="294"/>
                  </a:lnTo>
                  <a:lnTo>
                    <a:pt x="986" y="294"/>
                  </a:lnTo>
                  <a:lnTo>
                    <a:pt x="982" y="292"/>
                  </a:lnTo>
                  <a:lnTo>
                    <a:pt x="978" y="290"/>
                  </a:lnTo>
                  <a:lnTo>
                    <a:pt x="978" y="290"/>
                  </a:lnTo>
                  <a:lnTo>
                    <a:pt x="974" y="288"/>
                  </a:lnTo>
                  <a:lnTo>
                    <a:pt x="970" y="288"/>
                  </a:lnTo>
                  <a:lnTo>
                    <a:pt x="970" y="288"/>
                  </a:lnTo>
                  <a:lnTo>
                    <a:pt x="964" y="288"/>
                  </a:lnTo>
                  <a:lnTo>
                    <a:pt x="964" y="288"/>
                  </a:lnTo>
                  <a:lnTo>
                    <a:pt x="956" y="280"/>
                  </a:lnTo>
                  <a:lnTo>
                    <a:pt x="952" y="278"/>
                  </a:lnTo>
                  <a:lnTo>
                    <a:pt x="948" y="276"/>
                  </a:lnTo>
                  <a:lnTo>
                    <a:pt x="948" y="276"/>
                  </a:lnTo>
                  <a:lnTo>
                    <a:pt x="944" y="276"/>
                  </a:lnTo>
                  <a:lnTo>
                    <a:pt x="944" y="276"/>
                  </a:lnTo>
                  <a:lnTo>
                    <a:pt x="940" y="280"/>
                  </a:lnTo>
                  <a:lnTo>
                    <a:pt x="938" y="284"/>
                  </a:lnTo>
                  <a:lnTo>
                    <a:pt x="938" y="288"/>
                  </a:lnTo>
                  <a:lnTo>
                    <a:pt x="942" y="292"/>
                  </a:lnTo>
                  <a:lnTo>
                    <a:pt x="942" y="292"/>
                  </a:lnTo>
                  <a:lnTo>
                    <a:pt x="946" y="294"/>
                  </a:lnTo>
                  <a:lnTo>
                    <a:pt x="952" y="298"/>
                  </a:lnTo>
                  <a:lnTo>
                    <a:pt x="954" y="300"/>
                  </a:lnTo>
                  <a:lnTo>
                    <a:pt x="954" y="302"/>
                  </a:lnTo>
                  <a:lnTo>
                    <a:pt x="954" y="304"/>
                  </a:lnTo>
                  <a:lnTo>
                    <a:pt x="950" y="306"/>
                  </a:lnTo>
                  <a:lnTo>
                    <a:pt x="950" y="306"/>
                  </a:lnTo>
                  <a:lnTo>
                    <a:pt x="944" y="306"/>
                  </a:lnTo>
                  <a:lnTo>
                    <a:pt x="944" y="306"/>
                  </a:lnTo>
                  <a:lnTo>
                    <a:pt x="936" y="304"/>
                  </a:lnTo>
                  <a:lnTo>
                    <a:pt x="930" y="300"/>
                  </a:lnTo>
                  <a:lnTo>
                    <a:pt x="930" y="300"/>
                  </a:lnTo>
                  <a:lnTo>
                    <a:pt x="922" y="294"/>
                  </a:lnTo>
                  <a:lnTo>
                    <a:pt x="914" y="290"/>
                  </a:lnTo>
                  <a:lnTo>
                    <a:pt x="914" y="290"/>
                  </a:lnTo>
                  <a:lnTo>
                    <a:pt x="914" y="286"/>
                  </a:lnTo>
                  <a:lnTo>
                    <a:pt x="914" y="284"/>
                  </a:lnTo>
                  <a:lnTo>
                    <a:pt x="918" y="276"/>
                  </a:lnTo>
                  <a:lnTo>
                    <a:pt x="920" y="270"/>
                  </a:lnTo>
                  <a:lnTo>
                    <a:pt x="920" y="262"/>
                  </a:lnTo>
                  <a:lnTo>
                    <a:pt x="920" y="262"/>
                  </a:lnTo>
                  <a:lnTo>
                    <a:pt x="918" y="260"/>
                  </a:lnTo>
                  <a:lnTo>
                    <a:pt x="914" y="256"/>
                  </a:lnTo>
                  <a:lnTo>
                    <a:pt x="904" y="252"/>
                  </a:lnTo>
                  <a:lnTo>
                    <a:pt x="904" y="252"/>
                  </a:lnTo>
                  <a:lnTo>
                    <a:pt x="900" y="250"/>
                  </a:lnTo>
                  <a:lnTo>
                    <a:pt x="898" y="246"/>
                  </a:lnTo>
                  <a:lnTo>
                    <a:pt x="896" y="240"/>
                  </a:lnTo>
                  <a:lnTo>
                    <a:pt x="898" y="236"/>
                  </a:lnTo>
                  <a:lnTo>
                    <a:pt x="898" y="236"/>
                  </a:lnTo>
                  <a:lnTo>
                    <a:pt x="902" y="234"/>
                  </a:lnTo>
                  <a:lnTo>
                    <a:pt x="906" y="234"/>
                  </a:lnTo>
                  <a:lnTo>
                    <a:pt x="906" y="234"/>
                  </a:lnTo>
                  <a:lnTo>
                    <a:pt x="906" y="234"/>
                  </a:lnTo>
                  <a:lnTo>
                    <a:pt x="906" y="234"/>
                  </a:lnTo>
                  <a:lnTo>
                    <a:pt x="910" y="242"/>
                  </a:lnTo>
                  <a:lnTo>
                    <a:pt x="918" y="250"/>
                  </a:lnTo>
                  <a:lnTo>
                    <a:pt x="918" y="250"/>
                  </a:lnTo>
                  <a:lnTo>
                    <a:pt x="922" y="252"/>
                  </a:lnTo>
                  <a:lnTo>
                    <a:pt x="926" y="252"/>
                  </a:lnTo>
                  <a:lnTo>
                    <a:pt x="926" y="252"/>
                  </a:lnTo>
                  <a:lnTo>
                    <a:pt x="930" y="252"/>
                  </a:lnTo>
                  <a:lnTo>
                    <a:pt x="930" y="252"/>
                  </a:lnTo>
                  <a:lnTo>
                    <a:pt x="936" y="252"/>
                  </a:lnTo>
                  <a:lnTo>
                    <a:pt x="936" y="252"/>
                  </a:lnTo>
                  <a:lnTo>
                    <a:pt x="938" y="252"/>
                  </a:lnTo>
                  <a:lnTo>
                    <a:pt x="938" y="252"/>
                  </a:lnTo>
                  <a:lnTo>
                    <a:pt x="944" y="254"/>
                  </a:lnTo>
                  <a:lnTo>
                    <a:pt x="948" y="256"/>
                  </a:lnTo>
                  <a:lnTo>
                    <a:pt x="952" y="260"/>
                  </a:lnTo>
                  <a:lnTo>
                    <a:pt x="956" y="262"/>
                  </a:lnTo>
                  <a:lnTo>
                    <a:pt x="956" y="262"/>
                  </a:lnTo>
                  <a:lnTo>
                    <a:pt x="962" y="262"/>
                  </a:lnTo>
                  <a:lnTo>
                    <a:pt x="962" y="262"/>
                  </a:lnTo>
                  <a:lnTo>
                    <a:pt x="970" y="262"/>
                  </a:lnTo>
                  <a:lnTo>
                    <a:pt x="980" y="260"/>
                  </a:lnTo>
                  <a:lnTo>
                    <a:pt x="990" y="256"/>
                  </a:lnTo>
                  <a:lnTo>
                    <a:pt x="998" y="252"/>
                  </a:lnTo>
                  <a:lnTo>
                    <a:pt x="1006" y="248"/>
                  </a:lnTo>
                  <a:lnTo>
                    <a:pt x="1010" y="242"/>
                  </a:lnTo>
                  <a:lnTo>
                    <a:pt x="1010" y="236"/>
                  </a:lnTo>
                  <a:lnTo>
                    <a:pt x="1006" y="230"/>
                  </a:lnTo>
                  <a:lnTo>
                    <a:pt x="1006" y="230"/>
                  </a:lnTo>
                  <a:lnTo>
                    <a:pt x="996" y="220"/>
                  </a:lnTo>
                  <a:lnTo>
                    <a:pt x="992" y="216"/>
                  </a:lnTo>
                  <a:lnTo>
                    <a:pt x="990" y="208"/>
                  </a:lnTo>
                  <a:lnTo>
                    <a:pt x="990" y="208"/>
                  </a:lnTo>
                  <a:lnTo>
                    <a:pt x="972" y="206"/>
                  </a:lnTo>
                  <a:lnTo>
                    <a:pt x="962" y="202"/>
                  </a:lnTo>
                  <a:lnTo>
                    <a:pt x="956" y="198"/>
                  </a:lnTo>
                  <a:lnTo>
                    <a:pt x="956" y="198"/>
                  </a:lnTo>
                  <a:lnTo>
                    <a:pt x="952" y="192"/>
                  </a:lnTo>
                  <a:lnTo>
                    <a:pt x="950" y="186"/>
                  </a:lnTo>
                  <a:lnTo>
                    <a:pt x="946" y="182"/>
                  </a:lnTo>
                  <a:lnTo>
                    <a:pt x="942" y="180"/>
                  </a:lnTo>
                  <a:lnTo>
                    <a:pt x="942" y="180"/>
                  </a:lnTo>
                  <a:lnTo>
                    <a:pt x="934" y="182"/>
                  </a:lnTo>
                  <a:lnTo>
                    <a:pt x="934" y="182"/>
                  </a:lnTo>
                  <a:lnTo>
                    <a:pt x="924" y="184"/>
                  </a:lnTo>
                  <a:lnTo>
                    <a:pt x="912" y="186"/>
                  </a:lnTo>
                  <a:lnTo>
                    <a:pt x="912" y="186"/>
                  </a:lnTo>
                  <a:lnTo>
                    <a:pt x="906" y="184"/>
                  </a:lnTo>
                  <a:lnTo>
                    <a:pt x="904" y="182"/>
                  </a:lnTo>
                  <a:lnTo>
                    <a:pt x="902" y="178"/>
                  </a:lnTo>
                  <a:lnTo>
                    <a:pt x="902" y="178"/>
                  </a:lnTo>
                  <a:lnTo>
                    <a:pt x="904" y="172"/>
                  </a:lnTo>
                  <a:lnTo>
                    <a:pt x="904" y="168"/>
                  </a:lnTo>
                  <a:lnTo>
                    <a:pt x="904" y="166"/>
                  </a:lnTo>
                  <a:lnTo>
                    <a:pt x="900" y="162"/>
                  </a:lnTo>
                  <a:lnTo>
                    <a:pt x="900" y="162"/>
                  </a:lnTo>
                  <a:lnTo>
                    <a:pt x="890" y="158"/>
                  </a:lnTo>
                  <a:lnTo>
                    <a:pt x="880" y="154"/>
                  </a:lnTo>
                  <a:lnTo>
                    <a:pt x="880" y="154"/>
                  </a:lnTo>
                  <a:lnTo>
                    <a:pt x="876" y="150"/>
                  </a:lnTo>
                  <a:lnTo>
                    <a:pt x="872" y="146"/>
                  </a:lnTo>
                  <a:lnTo>
                    <a:pt x="868" y="142"/>
                  </a:lnTo>
                  <a:lnTo>
                    <a:pt x="862" y="138"/>
                  </a:lnTo>
                  <a:lnTo>
                    <a:pt x="862" y="138"/>
                  </a:lnTo>
                  <a:lnTo>
                    <a:pt x="856" y="136"/>
                  </a:lnTo>
                  <a:lnTo>
                    <a:pt x="856" y="136"/>
                  </a:lnTo>
                  <a:lnTo>
                    <a:pt x="846" y="138"/>
                  </a:lnTo>
                  <a:lnTo>
                    <a:pt x="836" y="142"/>
                  </a:lnTo>
                  <a:lnTo>
                    <a:pt x="826" y="144"/>
                  </a:lnTo>
                  <a:lnTo>
                    <a:pt x="818" y="146"/>
                  </a:lnTo>
                  <a:lnTo>
                    <a:pt x="818" y="146"/>
                  </a:lnTo>
                  <a:lnTo>
                    <a:pt x="818" y="146"/>
                  </a:lnTo>
                  <a:lnTo>
                    <a:pt x="818" y="146"/>
                  </a:lnTo>
                  <a:lnTo>
                    <a:pt x="814" y="146"/>
                  </a:lnTo>
                  <a:lnTo>
                    <a:pt x="812" y="144"/>
                  </a:lnTo>
                  <a:lnTo>
                    <a:pt x="810" y="142"/>
                  </a:lnTo>
                  <a:lnTo>
                    <a:pt x="806" y="142"/>
                  </a:lnTo>
                  <a:lnTo>
                    <a:pt x="806" y="142"/>
                  </a:lnTo>
                  <a:lnTo>
                    <a:pt x="806" y="142"/>
                  </a:lnTo>
                  <a:lnTo>
                    <a:pt x="806" y="142"/>
                  </a:lnTo>
                  <a:lnTo>
                    <a:pt x="800" y="142"/>
                  </a:lnTo>
                  <a:lnTo>
                    <a:pt x="796" y="144"/>
                  </a:lnTo>
                  <a:lnTo>
                    <a:pt x="786" y="150"/>
                  </a:lnTo>
                  <a:lnTo>
                    <a:pt x="778" y="158"/>
                  </a:lnTo>
                  <a:lnTo>
                    <a:pt x="768" y="164"/>
                  </a:lnTo>
                  <a:lnTo>
                    <a:pt x="768" y="164"/>
                  </a:lnTo>
                  <a:lnTo>
                    <a:pt x="752" y="168"/>
                  </a:lnTo>
                  <a:lnTo>
                    <a:pt x="738" y="170"/>
                  </a:lnTo>
                  <a:lnTo>
                    <a:pt x="738" y="170"/>
                  </a:lnTo>
                  <a:lnTo>
                    <a:pt x="736" y="170"/>
                  </a:lnTo>
                  <a:lnTo>
                    <a:pt x="736" y="170"/>
                  </a:lnTo>
                  <a:lnTo>
                    <a:pt x="732" y="170"/>
                  </a:lnTo>
                  <a:lnTo>
                    <a:pt x="728" y="168"/>
                  </a:lnTo>
                  <a:lnTo>
                    <a:pt x="728" y="168"/>
                  </a:lnTo>
                  <a:lnTo>
                    <a:pt x="718" y="166"/>
                  </a:lnTo>
                  <a:lnTo>
                    <a:pt x="718" y="166"/>
                  </a:lnTo>
                  <a:lnTo>
                    <a:pt x="716" y="166"/>
                  </a:lnTo>
                  <a:lnTo>
                    <a:pt x="716" y="166"/>
                  </a:lnTo>
                  <a:lnTo>
                    <a:pt x="710" y="168"/>
                  </a:lnTo>
                  <a:lnTo>
                    <a:pt x="706" y="174"/>
                  </a:lnTo>
                  <a:lnTo>
                    <a:pt x="704" y="178"/>
                  </a:lnTo>
                  <a:lnTo>
                    <a:pt x="700" y="182"/>
                  </a:lnTo>
                  <a:lnTo>
                    <a:pt x="700" y="182"/>
                  </a:lnTo>
                  <a:lnTo>
                    <a:pt x="694" y="186"/>
                  </a:lnTo>
                  <a:lnTo>
                    <a:pt x="688" y="186"/>
                  </a:lnTo>
                  <a:lnTo>
                    <a:pt x="688" y="186"/>
                  </a:lnTo>
                  <a:lnTo>
                    <a:pt x="684" y="186"/>
                  </a:lnTo>
                  <a:lnTo>
                    <a:pt x="684" y="186"/>
                  </a:lnTo>
                  <a:lnTo>
                    <a:pt x="678" y="184"/>
                  </a:lnTo>
                  <a:lnTo>
                    <a:pt x="678" y="184"/>
                  </a:lnTo>
                  <a:lnTo>
                    <a:pt x="674" y="184"/>
                  </a:lnTo>
                  <a:lnTo>
                    <a:pt x="674" y="184"/>
                  </a:lnTo>
                  <a:lnTo>
                    <a:pt x="672" y="198"/>
                  </a:lnTo>
                  <a:lnTo>
                    <a:pt x="670" y="210"/>
                  </a:lnTo>
                  <a:lnTo>
                    <a:pt x="666" y="216"/>
                  </a:lnTo>
                  <a:lnTo>
                    <a:pt x="662" y="220"/>
                  </a:lnTo>
                  <a:lnTo>
                    <a:pt x="656" y="224"/>
                  </a:lnTo>
                  <a:lnTo>
                    <a:pt x="648" y="224"/>
                  </a:lnTo>
                  <a:lnTo>
                    <a:pt x="648" y="224"/>
                  </a:lnTo>
                  <a:lnTo>
                    <a:pt x="646" y="224"/>
                  </a:lnTo>
                  <a:lnTo>
                    <a:pt x="646" y="224"/>
                  </a:lnTo>
                  <a:lnTo>
                    <a:pt x="642" y="234"/>
                  </a:lnTo>
                  <a:lnTo>
                    <a:pt x="640" y="238"/>
                  </a:lnTo>
                  <a:lnTo>
                    <a:pt x="636" y="244"/>
                  </a:lnTo>
                  <a:lnTo>
                    <a:pt x="636" y="244"/>
                  </a:lnTo>
                  <a:lnTo>
                    <a:pt x="620" y="256"/>
                  </a:lnTo>
                  <a:lnTo>
                    <a:pt x="604" y="268"/>
                  </a:lnTo>
                  <a:lnTo>
                    <a:pt x="604" y="268"/>
                  </a:lnTo>
                  <a:lnTo>
                    <a:pt x="578" y="284"/>
                  </a:lnTo>
                  <a:lnTo>
                    <a:pt x="554" y="300"/>
                  </a:lnTo>
                  <a:lnTo>
                    <a:pt x="554" y="300"/>
                  </a:lnTo>
                  <a:lnTo>
                    <a:pt x="542" y="308"/>
                  </a:lnTo>
                  <a:lnTo>
                    <a:pt x="528" y="314"/>
                  </a:lnTo>
                  <a:lnTo>
                    <a:pt x="514" y="322"/>
                  </a:lnTo>
                  <a:lnTo>
                    <a:pt x="510" y="326"/>
                  </a:lnTo>
                  <a:lnTo>
                    <a:pt x="508" y="330"/>
                  </a:lnTo>
                  <a:lnTo>
                    <a:pt x="508" y="330"/>
                  </a:lnTo>
                  <a:lnTo>
                    <a:pt x="506" y="336"/>
                  </a:lnTo>
                  <a:lnTo>
                    <a:pt x="506" y="342"/>
                  </a:lnTo>
                  <a:lnTo>
                    <a:pt x="508" y="346"/>
                  </a:lnTo>
                  <a:lnTo>
                    <a:pt x="508" y="352"/>
                  </a:lnTo>
                  <a:lnTo>
                    <a:pt x="508" y="352"/>
                  </a:lnTo>
                  <a:lnTo>
                    <a:pt x="504" y="358"/>
                  </a:lnTo>
                  <a:lnTo>
                    <a:pt x="502" y="364"/>
                  </a:lnTo>
                  <a:lnTo>
                    <a:pt x="498" y="368"/>
                  </a:lnTo>
                  <a:lnTo>
                    <a:pt x="496" y="374"/>
                  </a:lnTo>
                  <a:lnTo>
                    <a:pt x="496" y="374"/>
                  </a:lnTo>
                  <a:lnTo>
                    <a:pt x="498" y="378"/>
                  </a:lnTo>
                  <a:lnTo>
                    <a:pt x="502" y="380"/>
                  </a:lnTo>
                  <a:lnTo>
                    <a:pt x="506" y="384"/>
                  </a:lnTo>
                  <a:lnTo>
                    <a:pt x="508" y="388"/>
                  </a:lnTo>
                  <a:lnTo>
                    <a:pt x="508" y="388"/>
                  </a:lnTo>
                  <a:lnTo>
                    <a:pt x="506" y="392"/>
                  </a:lnTo>
                  <a:lnTo>
                    <a:pt x="504" y="398"/>
                  </a:lnTo>
                  <a:lnTo>
                    <a:pt x="502" y="402"/>
                  </a:lnTo>
                  <a:lnTo>
                    <a:pt x="502" y="408"/>
                  </a:lnTo>
                  <a:lnTo>
                    <a:pt x="502" y="408"/>
                  </a:lnTo>
                  <a:lnTo>
                    <a:pt x="506" y="412"/>
                  </a:lnTo>
                  <a:lnTo>
                    <a:pt x="510" y="418"/>
                  </a:lnTo>
                  <a:lnTo>
                    <a:pt x="514" y="420"/>
                  </a:lnTo>
                  <a:lnTo>
                    <a:pt x="520" y="422"/>
                  </a:lnTo>
                  <a:lnTo>
                    <a:pt x="520" y="422"/>
                  </a:lnTo>
                  <a:lnTo>
                    <a:pt x="520" y="422"/>
                  </a:lnTo>
                  <a:lnTo>
                    <a:pt x="520" y="422"/>
                  </a:lnTo>
                  <a:lnTo>
                    <a:pt x="528" y="420"/>
                  </a:lnTo>
                  <a:lnTo>
                    <a:pt x="536" y="416"/>
                  </a:lnTo>
                  <a:lnTo>
                    <a:pt x="550" y="406"/>
                  </a:lnTo>
                  <a:lnTo>
                    <a:pt x="550" y="406"/>
                  </a:lnTo>
                  <a:lnTo>
                    <a:pt x="560" y="398"/>
                  </a:lnTo>
                  <a:lnTo>
                    <a:pt x="566" y="394"/>
                  </a:lnTo>
                  <a:lnTo>
                    <a:pt x="572" y="392"/>
                  </a:lnTo>
                  <a:lnTo>
                    <a:pt x="572" y="392"/>
                  </a:lnTo>
                  <a:lnTo>
                    <a:pt x="574" y="392"/>
                  </a:lnTo>
                  <a:lnTo>
                    <a:pt x="574" y="392"/>
                  </a:lnTo>
                  <a:lnTo>
                    <a:pt x="578" y="396"/>
                  </a:lnTo>
                  <a:lnTo>
                    <a:pt x="578" y="400"/>
                  </a:lnTo>
                  <a:lnTo>
                    <a:pt x="578" y="406"/>
                  </a:lnTo>
                  <a:lnTo>
                    <a:pt x="576" y="410"/>
                  </a:lnTo>
                  <a:lnTo>
                    <a:pt x="576" y="410"/>
                  </a:lnTo>
                  <a:lnTo>
                    <a:pt x="570" y="414"/>
                  </a:lnTo>
                  <a:lnTo>
                    <a:pt x="568" y="416"/>
                  </a:lnTo>
                  <a:lnTo>
                    <a:pt x="570" y="420"/>
                  </a:lnTo>
                  <a:lnTo>
                    <a:pt x="570" y="420"/>
                  </a:lnTo>
                  <a:lnTo>
                    <a:pt x="570" y="422"/>
                  </a:lnTo>
                  <a:lnTo>
                    <a:pt x="574" y="424"/>
                  </a:lnTo>
                  <a:lnTo>
                    <a:pt x="578" y="426"/>
                  </a:lnTo>
                  <a:lnTo>
                    <a:pt x="578" y="426"/>
                  </a:lnTo>
                  <a:lnTo>
                    <a:pt x="582" y="430"/>
                  </a:lnTo>
                  <a:lnTo>
                    <a:pt x="584" y="434"/>
                  </a:lnTo>
                  <a:lnTo>
                    <a:pt x="582" y="438"/>
                  </a:lnTo>
                  <a:lnTo>
                    <a:pt x="582" y="444"/>
                  </a:lnTo>
                  <a:lnTo>
                    <a:pt x="582" y="444"/>
                  </a:lnTo>
                  <a:lnTo>
                    <a:pt x="586" y="446"/>
                  </a:lnTo>
                  <a:lnTo>
                    <a:pt x="588" y="450"/>
                  </a:lnTo>
                  <a:lnTo>
                    <a:pt x="588" y="450"/>
                  </a:lnTo>
                  <a:lnTo>
                    <a:pt x="588" y="456"/>
                  </a:lnTo>
                  <a:lnTo>
                    <a:pt x="586" y="462"/>
                  </a:lnTo>
                  <a:lnTo>
                    <a:pt x="586" y="462"/>
                  </a:lnTo>
                  <a:lnTo>
                    <a:pt x="588" y="468"/>
                  </a:lnTo>
                  <a:lnTo>
                    <a:pt x="588" y="470"/>
                  </a:lnTo>
                  <a:lnTo>
                    <a:pt x="592" y="470"/>
                  </a:lnTo>
                  <a:lnTo>
                    <a:pt x="592" y="470"/>
                  </a:lnTo>
                  <a:lnTo>
                    <a:pt x="600" y="468"/>
                  </a:lnTo>
                  <a:lnTo>
                    <a:pt x="600" y="468"/>
                  </a:lnTo>
                  <a:lnTo>
                    <a:pt x="606" y="466"/>
                  </a:lnTo>
                  <a:lnTo>
                    <a:pt x="610" y="464"/>
                  </a:lnTo>
                  <a:lnTo>
                    <a:pt x="616" y="456"/>
                  </a:lnTo>
                  <a:lnTo>
                    <a:pt x="616" y="456"/>
                  </a:lnTo>
                  <a:lnTo>
                    <a:pt x="622" y="454"/>
                  </a:lnTo>
                  <a:lnTo>
                    <a:pt x="626" y="452"/>
                  </a:lnTo>
                  <a:lnTo>
                    <a:pt x="636" y="450"/>
                  </a:lnTo>
                  <a:lnTo>
                    <a:pt x="636" y="450"/>
                  </a:lnTo>
                  <a:lnTo>
                    <a:pt x="642" y="448"/>
                  </a:lnTo>
                  <a:lnTo>
                    <a:pt x="644" y="444"/>
                  </a:lnTo>
                  <a:lnTo>
                    <a:pt x="644" y="440"/>
                  </a:lnTo>
                  <a:lnTo>
                    <a:pt x="644" y="434"/>
                  </a:lnTo>
                  <a:lnTo>
                    <a:pt x="642" y="424"/>
                  </a:lnTo>
                  <a:lnTo>
                    <a:pt x="644" y="418"/>
                  </a:lnTo>
                  <a:lnTo>
                    <a:pt x="646" y="414"/>
                  </a:lnTo>
                  <a:lnTo>
                    <a:pt x="646" y="414"/>
                  </a:lnTo>
                  <a:lnTo>
                    <a:pt x="650" y="410"/>
                  </a:lnTo>
                  <a:lnTo>
                    <a:pt x="656" y="406"/>
                  </a:lnTo>
                  <a:lnTo>
                    <a:pt x="666" y="400"/>
                  </a:lnTo>
                  <a:lnTo>
                    <a:pt x="668" y="396"/>
                  </a:lnTo>
                  <a:lnTo>
                    <a:pt x="670" y="394"/>
                  </a:lnTo>
                  <a:lnTo>
                    <a:pt x="666" y="390"/>
                  </a:lnTo>
                  <a:lnTo>
                    <a:pt x="658" y="386"/>
                  </a:lnTo>
                  <a:lnTo>
                    <a:pt x="658" y="386"/>
                  </a:lnTo>
                  <a:lnTo>
                    <a:pt x="662" y="382"/>
                  </a:lnTo>
                  <a:lnTo>
                    <a:pt x="666" y="382"/>
                  </a:lnTo>
                  <a:lnTo>
                    <a:pt x="666" y="382"/>
                  </a:lnTo>
                  <a:lnTo>
                    <a:pt x="672" y="382"/>
                  </a:lnTo>
                  <a:lnTo>
                    <a:pt x="672" y="382"/>
                  </a:lnTo>
                  <a:lnTo>
                    <a:pt x="678" y="384"/>
                  </a:lnTo>
                  <a:lnTo>
                    <a:pt x="678" y="384"/>
                  </a:lnTo>
                  <a:lnTo>
                    <a:pt x="682" y="382"/>
                  </a:lnTo>
                  <a:lnTo>
                    <a:pt x="686" y="380"/>
                  </a:lnTo>
                  <a:lnTo>
                    <a:pt x="686" y="380"/>
                  </a:lnTo>
                  <a:lnTo>
                    <a:pt x="686" y="378"/>
                  </a:lnTo>
                  <a:lnTo>
                    <a:pt x="686" y="374"/>
                  </a:lnTo>
                  <a:lnTo>
                    <a:pt x="682" y="370"/>
                  </a:lnTo>
                  <a:lnTo>
                    <a:pt x="670" y="362"/>
                  </a:lnTo>
                  <a:lnTo>
                    <a:pt x="670" y="362"/>
                  </a:lnTo>
                  <a:lnTo>
                    <a:pt x="666" y="358"/>
                  </a:lnTo>
                  <a:lnTo>
                    <a:pt x="664" y="354"/>
                  </a:lnTo>
                  <a:lnTo>
                    <a:pt x="664" y="348"/>
                  </a:lnTo>
                  <a:lnTo>
                    <a:pt x="668" y="342"/>
                  </a:lnTo>
                  <a:lnTo>
                    <a:pt x="668" y="342"/>
                  </a:lnTo>
                  <a:lnTo>
                    <a:pt x="674" y="330"/>
                  </a:lnTo>
                  <a:lnTo>
                    <a:pt x="678" y="318"/>
                  </a:lnTo>
                  <a:lnTo>
                    <a:pt x="678" y="318"/>
                  </a:lnTo>
                  <a:lnTo>
                    <a:pt x="692" y="314"/>
                  </a:lnTo>
                  <a:lnTo>
                    <a:pt x="704" y="310"/>
                  </a:lnTo>
                  <a:lnTo>
                    <a:pt x="704" y="310"/>
                  </a:lnTo>
                  <a:lnTo>
                    <a:pt x="712" y="308"/>
                  </a:lnTo>
                  <a:lnTo>
                    <a:pt x="716" y="304"/>
                  </a:lnTo>
                  <a:lnTo>
                    <a:pt x="722" y="294"/>
                  </a:lnTo>
                  <a:lnTo>
                    <a:pt x="722" y="294"/>
                  </a:lnTo>
                  <a:lnTo>
                    <a:pt x="736" y="276"/>
                  </a:lnTo>
                  <a:lnTo>
                    <a:pt x="754" y="260"/>
                  </a:lnTo>
                  <a:lnTo>
                    <a:pt x="754" y="260"/>
                  </a:lnTo>
                  <a:lnTo>
                    <a:pt x="762" y="258"/>
                  </a:lnTo>
                  <a:lnTo>
                    <a:pt x="770" y="256"/>
                  </a:lnTo>
                  <a:lnTo>
                    <a:pt x="770" y="256"/>
                  </a:lnTo>
                  <a:lnTo>
                    <a:pt x="778" y="258"/>
                  </a:lnTo>
                  <a:lnTo>
                    <a:pt x="784" y="262"/>
                  </a:lnTo>
                  <a:lnTo>
                    <a:pt x="786" y="266"/>
                  </a:lnTo>
                  <a:lnTo>
                    <a:pt x="786" y="270"/>
                  </a:lnTo>
                  <a:lnTo>
                    <a:pt x="786" y="274"/>
                  </a:lnTo>
                  <a:lnTo>
                    <a:pt x="786" y="274"/>
                  </a:lnTo>
                  <a:lnTo>
                    <a:pt x="780" y="280"/>
                  </a:lnTo>
                  <a:lnTo>
                    <a:pt x="774" y="286"/>
                  </a:lnTo>
                  <a:lnTo>
                    <a:pt x="758" y="294"/>
                  </a:lnTo>
                  <a:lnTo>
                    <a:pt x="742" y="302"/>
                  </a:lnTo>
                  <a:lnTo>
                    <a:pt x="734" y="306"/>
                  </a:lnTo>
                  <a:lnTo>
                    <a:pt x="728" y="312"/>
                  </a:lnTo>
                  <a:lnTo>
                    <a:pt x="728" y="312"/>
                  </a:lnTo>
                  <a:lnTo>
                    <a:pt x="726" y="316"/>
                  </a:lnTo>
                  <a:lnTo>
                    <a:pt x="724" y="322"/>
                  </a:lnTo>
                  <a:lnTo>
                    <a:pt x="724" y="334"/>
                  </a:lnTo>
                  <a:lnTo>
                    <a:pt x="724" y="334"/>
                  </a:lnTo>
                  <a:lnTo>
                    <a:pt x="722" y="346"/>
                  </a:lnTo>
                  <a:lnTo>
                    <a:pt x="718" y="356"/>
                  </a:lnTo>
                  <a:lnTo>
                    <a:pt x="718" y="356"/>
                  </a:lnTo>
                  <a:lnTo>
                    <a:pt x="714" y="366"/>
                  </a:lnTo>
                  <a:lnTo>
                    <a:pt x="712" y="372"/>
                  </a:lnTo>
                  <a:lnTo>
                    <a:pt x="714" y="376"/>
                  </a:lnTo>
                  <a:lnTo>
                    <a:pt x="714" y="376"/>
                  </a:lnTo>
                  <a:lnTo>
                    <a:pt x="720" y="378"/>
                  </a:lnTo>
                  <a:lnTo>
                    <a:pt x="726" y="380"/>
                  </a:lnTo>
                  <a:lnTo>
                    <a:pt x="738" y="382"/>
                  </a:lnTo>
                  <a:lnTo>
                    <a:pt x="738" y="382"/>
                  </a:lnTo>
                  <a:lnTo>
                    <a:pt x="748" y="384"/>
                  </a:lnTo>
                  <a:lnTo>
                    <a:pt x="748" y="384"/>
                  </a:lnTo>
                  <a:lnTo>
                    <a:pt x="752" y="384"/>
                  </a:lnTo>
                  <a:lnTo>
                    <a:pt x="758" y="382"/>
                  </a:lnTo>
                  <a:lnTo>
                    <a:pt x="758" y="382"/>
                  </a:lnTo>
                  <a:lnTo>
                    <a:pt x="770" y="376"/>
                  </a:lnTo>
                  <a:lnTo>
                    <a:pt x="782" y="372"/>
                  </a:lnTo>
                  <a:lnTo>
                    <a:pt x="782" y="372"/>
                  </a:lnTo>
                  <a:lnTo>
                    <a:pt x="790" y="370"/>
                  </a:lnTo>
                  <a:lnTo>
                    <a:pt x="798" y="368"/>
                  </a:lnTo>
                  <a:lnTo>
                    <a:pt x="798" y="368"/>
                  </a:lnTo>
                  <a:lnTo>
                    <a:pt x="804" y="370"/>
                  </a:lnTo>
                  <a:lnTo>
                    <a:pt x="806" y="370"/>
                  </a:lnTo>
                  <a:lnTo>
                    <a:pt x="806" y="370"/>
                  </a:lnTo>
                  <a:lnTo>
                    <a:pt x="810" y="374"/>
                  </a:lnTo>
                  <a:lnTo>
                    <a:pt x="810" y="380"/>
                  </a:lnTo>
                  <a:lnTo>
                    <a:pt x="810" y="392"/>
                  </a:lnTo>
                  <a:lnTo>
                    <a:pt x="810" y="392"/>
                  </a:lnTo>
                  <a:lnTo>
                    <a:pt x="806" y="392"/>
                  </a:lnTo>
                  <a:lnTo>
                    <a:pt x="806" y="392"/>
                  </a:lnTo>
                  <a:lnTo>
                    <a:pt x="790" y="390"/>
                  </a:lnTo>
                  <a:lnTo>
                    <a:pt x="790" y="390"/>
                  </a:lnTo>
                  <a:lnTo>
                    <a:pt x="772" y="388"/>
                  </a:lnTo>
                  <a:lnTo>
                    <a:pt x="772" y="388"/>
                  </a:lnTo>
                  <a:lnTo>
                    <a:pt x="762" y="388"/>
                  </a:lnTo>
                  <a:lnTo>
                    <a:pt x="762" y="388"/>
                  </a:lnTo>
                  <a:lnTo>
                    <a:pt x="754" y="390"/>
                  </a:lnTo>
                  <a:lnTo>
                    <a:pt x="748" y="394"/>
                  </a:lnTo>
                  <a:lnTo>
                    <a:pt x="746" y="398"/>
                  </a:lnTo>
                  <a:lnTo>
                    <a:pt x="746" y="402"/>
                  </a:lnTo>
                  <a:lnTo>
                    <a:pt x="746" y="412"/>
                  </a:lnTo>
                  <a:lnTo>
                    <a:pt x="748" y="422"/>
                  </a:lnTo>
                  <a:lnTo>
                    <a:pt x="748" y="422"/>
                  </a:lnTo>
                  <a:lnTo>
                    <a:pt x="748" y="428"/>
                  </a:lnTo>
                  <a:lnTo>
                    <a:pt x="748" y="434"/>
                  </a:lnTo>
                  <a:lnTo>
                    <a:pt x="744" y="438"/>
                  </a:lnTo>
                  <a:lnTo>
                    <a:pt x="740" y="440"/>
                  </a:lnTo>
                  <a:lnTo>
                    <a:pt x="736" y="440"/>
                  </a:lnTo>
                  <a:lnTo>
                    <a:pt x="736" y="440"/>
                  </a:lnTo>
                  <a:lnTo>
                    <a:pt x="736" y="440"/>
                  </a:lnTo>
                  <a:lnTo>
                    <a:pt x="736" y="440"/>
                  </a:lnTo>
                  <a:lnTo>
                    <a:pt x="734" y="440"/>
                  </a:lnTo>
                  <a:lnTo>
                    <a:pt x="732" y="438"/>
                  </a:lnTo>
                  <a:lnTo>
                    <a:pt x="730" y="434"/>
                  </a:lnTo>
                  <a:lnTo>
                    <a:pt x="730" y="428"/>
                  </a:lnTo>
                  <a:lnTo>
                    <a:pt x="728" y="424"/>
                  </a:lnTo>
                  <a:lnTo>
                    <a:pt x="728" y="424"/>
                  </a:lnTo>
                  <a:lnTo>
                    <a:pt x="724" y="420"/>
                  </a:lnTo>
                  <a:lnTo>
                    <a:pt x="720" y="420"/>
                  </a:lnTo>
                  <a:lnTo>
                    <a:pt x="720" y="420"/>
                  </a:lnTo>
                  <a:lnTo>
                    <a:pt x="714" y="420"/>
                  </a:lnTo>
                  <a:lnTo>
                    <a:pt x="708" y="424"/>
                  </a:lnTo>
                  <a:lnTo>
                    <a:pt x="708" y="424"/>
                  </a:lnTo>
                  <a:lnTo>
                    <a:pt x="704" y="428"/>
                  </a:lnTo>
                  <a:lnTo>
                    <a:pt x="700" y="432"/>
                  </a:lnTo>
                  <a:lnTo>
                    <a:pt x="700" y="432"/>
                  </a:lnTo>
                  <a:lnTo>
                    <a:pt x="694" y="436"/>
                  </a:lnTo>
                  <a:lnTo>
                    <a:pt x="692" y="438"/>
                  </a:lnTo>
                  <a:lnTo>
                    <a:pt x="690" y="440"/>
                  </a:lnTo>
                  <a:lnTo>
                    <a:pt x="690" y="440"/>
                  </a:lnTo>
                  <a:lnTo>
                    <a:pt x="690" y="442"/>
                  </a:lnTo>
                  <a:lnTo>
                    <a:pt x="690" y="444"/>
                  </a:lnTo>
                  <a:lnTo>
                    <a:pt x="694" y="448"/>
                  </a:lnTo>
                  <a:lnTo>
                    <a:pt x="694" y="448"/>
                  </a:lnTo>
                  <a:lnTo>
                    <a:pt x="694" y="458"/>
                  </a:lnTo>
                  <a:lnTo>
                    <a:pt x="694" y="458"/>
                  </a:lnTo>
                  <a:lnTo>
                    <a:pt x="692" y="468"/>
                  </a:lnTo>
                  <a:lnTo>
                    <a:pt x="692" y="472"/>
                  </a:lnTo>
                  <a:lnTo>
                    <a:pt x="690" y="476"/>
                  </a:lnTo>
                  <a:lnTo>
                    <a:pt x="690" y="476"/>
                  </a:lnTo>
                  <a:lnTo>
                    <a:pt x="684" y="480"/>
                  </a:lnTo>
                  <a:lnTo>
                    <a:pt x="680" y="480"/>
                  </a:lnTo>
                  <a:lnTo>
                    <a:pt x="680" y="480"/>
                  </a:lnTo>
                  <a:lnTo>
                    <a:pt x="678" y="480"/>
                  </a:lnTo>
                  <a:lnTo>
                    <a:pt x="678" y="480"/>
                  </a:lnTo>
                  <a:lnTo>
                    <a:pt x="678" y="480"/>
                  </a:lnTo>
                  <a:lnTo>
                    <a:pt x="678" y="480"/>
                  </a:lnTo>
                  <a:lnTo>
                    <a:pt x="670" y="482"/>
                  </a:lnTo>
                  <a:lnTo>
                    <a:pt x="670" y="482"/>
                  </a:lnTo>
                  <a:lnTo>
                    <a:pt x="666" y="484"/>
                  </a:lnTo>
                  <a:lnTo>
                    <a:pt x="664" y="488"/>
                  </a:lnTo>
                  <a:lnTo>
                    <a:pt x="660" y="498"/>
                  </a:lnTo>
                  <a:lnTo>
                    <a:pt x="660" y="498"/>
                  </a:lnTo>
                  <a:lnTo>
                    <a:pt x="654" y="496"/>
                  </a:lnTo>
                  <a:lnTo>
                    <a:pt x="648" y="492"/>
                  </a:lnTo>
                  <a:lnTo>
                    <a:pt x="648" y="492"/>
                  </a:lnTo>
                  <a:lnTo>
                    <a:pt x="646" y="490"/>
                  </a:lnTo>
                  <a:lnTo>
                    <a:pt x="646" y="488"/>
                  </a:lnTo>
                  <a:lnTo>
                    <a:pt x="648" y="482"/>
                  </a:lnTo>
                  <a:lnTo>
                    <a:pt x="648" y="482"/>
                  </a:lnTo>
                  <a:lnTo>
                    <a:pt x="648" y="476"/>
                  </a:lnTo>
                  <a:lnTo>
                    <a:pt x="646" y="474"/>
                  </a:lnTo>
                  <a:lnTo>
                    <a:pt x="644" y="472"/>
                  </a:lnTo>
                  <a:lnTo>
                    <a:pt x="640" y="472"/>
                  </a:lnTo>
                  <a:lnTo>
                    <a:pt x="640" y="472"/>
                  </a:lnTo>
                  <a:lnTo>
                    <a:pt x="632" y="472"/>
                  </a:lnTo>
                  <a:lnTo>
                    <a:pt x="632" y="472"/>
                  </a:lnTo>
                  <a:lnTo>
                    <a:pt x="626" y="474"/>
                  </a:lnTo>
                  <a:lnTo>
                    <a:pt x="622" y="478"/>
                  </a:lnTo>
                  <a:lnTo>
                    <a:pt x="612" y="486"/>
                  </a:lnTo>
                  <a:lnTo>
                    <a:pt x="602" y="496"/>
                  </a:lnTo>
                  <a:lnTo>
                    <a:pt x="596" y="498"/>
                  </a:lnTo>
                  <a:lnTo>
                    <a:pt x="588" y="500"/>
                  </a:lnTo>
                  <a:lnTo>
                    <a:pt x="588" y="500"/>
                  </a:lnTo>
                  <a:lnTo>
                    <a:pt x="584" y="492"/>
                  </a:lnTo>
                  <a:lnTo>
                    <a:pt x="576" y="490"/>
                  </a:lnTo>
                  <a:lnTo>
                    <a:pt x="576" y="490"/>
                  </a:lnTo>
                  <a:lnTo>
                    <a:pt x="572" y="490"/>
                  </a:lnTo>
                  <a:lnTo>
                    <a:pt x="566" y="492"/>
                  </a:lnTo>
                  <a:lnTo>
                    <a:pt x="554" y="502"/>
                  </a:lnTo>
                  <a:lnTo>
                    <a:pt x="554" y="502"/>
                  </a:lnTo>
                  <a:lnTo>
                    <a:pt x="546" y="496"/>
                  </a:lnTo>
                  <a:lnTo>
                    <a:pt x="538" y="490"/>
                  </a:lnTo>
                  <a:lnTo>
                    <a:pt x="536" y="484"/>
                  </a:lnTo>
                  <a:lnTo>
                    <a:pt x="536" y="480"/>
                  </a:lnTo>
                  <a:lnTo>
                    <a:pt x="538" y="476"/>
                  </a:lnTo>
                  <a:lnTo>
                    <a:pt x="542" y="472"/>
                  </a:lnTo>
                  <a:lnTo>
                    <a:pt x="542" y="472"/>
                  </a:lnTo>
                  <a:lnTo>
                    <a:pt x="546" y="468"/>
                  </a:lnTo>
                  <a:lnTo>
                    <a:pt x="550" y="464"/>
                  </a:lnTo>
                  <a:lnTo>
                    <a:pt x="550" y="464"/>
                  </a:lnTo>
                  <a:lnTo>
                    <a:pt x="552" y="462"/>
                  </a:lnTo>
                  <a:lnTo>
                    <a:pt x="552" y="460"/>
                  </a:lnTo>
                  <a:lnTo>
                    <a:pt x="550" y="456"/>
                  </a:lnTo>
                  <a:lnTo>
                    <a:pt x="552" y="454"/>
                  </a:lnTo>
                  <a:lnTo>
                    <a:pt x="552" y="454"/>
                  </a:lnTo>
                  <a:lnTo>
                    <a:pt x="558" y="446"/>
                  </a:lnTo>
                  <a:lnTo>
                    <a:pt x="560" y="442"/>
                  </a:lnTo>
                  <a:lnTo>
                    <a:pt x="562" y="436"/>
                  </a:lnTo>
                  <a:lnTo>
                    <a:pt x="562" y="436"/>
                  </a:lnTo>
                  <a:lnTo>
                    <a:pt x="562" y="430"/>
                  </a:lnTo>
                  <a:lnTo>
                    <a:pt x="562" y="424"/>
                  </a:lnTo>
                  <a:lnTo>
                    <a:pt x="558" y="420"/>
                  </a:lnTo>
                  <a:lnTo>
                    <a:pt x="554" y="420"/>
                  </a:lnTo>
                  <a:lnTo>
                    <a:pt x="554" y="420"/>
                  </a:lnTo>
                  <a:lnTo>
                    <a:pt x="544" y="422"/>
                  </a:lnTo>
                  <a:lnTo>
                    <a:pt x="532" y="430"/>
                  </a:lnTo>
                  <a:lnTo>
                    <a:pt x="532" y="430"/>
                  </a:lnTo>
                  <a:lnTo>
                    <a:pt x="520" y="438"/>
                  </a:lnTo>
                  <a:lnTo>
                    <a:pt x="516" y="444"/>
                  </a:lnTo>
                  <a:lnTo>
                    <a:pt x="512" y="450"/>
                  </a:lnTo>
                  <a:lnTo>
                    <a:pt x="512" y="450"/>
                  </a:lnTo>
                  <a:lnTo>
                    <a:pt x="514" y="456"/>
                  </a:lnTo>
                  <a:lnTo>
                    <a:pt x="516" y="462"/>
                  </a:lnTo>
                  <a:lnTo>
                    <a:pt x="520" y="468"/>
                  </a:lnTo>
                  <a:lnTo>
                    <a:pt x="522" y="474"/>
                  </a:lnTo>
                  <a:lnTo>
                    <a:pt x="522" y="474"/>
                  </a:lnTo>
                  <a:lnTo>
                    <a:pt x="522" y="484"/>
                  </a:lnTo>
                  <a:lnTo>
                    <a:pt x="518" y="496"/>
                  </a:lnTo>
                  <a:lnTo>
                    <a:pt x="514" y="500"/>
                  </a:lnTo>
                  <a:lnTo>
                    <a:pt x="510" y="502"/>
                  </a:lnTo>
                  <a:lnTo>
                    <a:pt x="504" y="504"/>
                  </a:lnTo>
                  <a:lnTo>
                    <a:pt x="496" y="506"/>
                  </a:lnTo>
                  <a:lnTo>
                    <a:pt x="496" y="506"/>
                  </a:lnTo>
                  <a:lnTo>
                    <a:pt x="494" y="506"/>
                  </a:lnTo>
                  <a:lnTo>
                    <a:pt x="494" y="506"/>
                  </a:lnTo>
                  <a:lnTo>
                    <a:pt x="480" y="504"/>
                  </a:lnTo>
                  <a:lnTo>
                    <a:pt x="480" y="504"/>
                  </a:lnTo>
                  <a:lnTo>
                    <a:pt x="474" y="504"/>
                  </a:lnTo>
                  <a:lnTo>
                    <a:pt x="468" y="508"/>
                  </a:lnTo>
                  <a:lnTo>
                    <a:pt x="468" y="508"/>
                  </a:lnTo>
                  <a:lnTo>
                    <a:pt x="464" y="512"/>
                  </a:lnTo>
                  <a:lnTo>
                    <a:pt x="462" y="516"/>
                  </a:lnTo>
                  <a:lnTo>
                    <a:pt x="460" y="522"/>
                  </a:lnTo>
                  <a:lnTo>
                    <a:pt x="458" y="526"/>
                  </a:lnTo>
                  <a:lnTo>
                    <a:pt x="458" y="526"/>
                  </a:lnTo>
                  <a:lnTo>
                    <a:pt x="452" y="530"/>
                  </a:lnTo>
                  <a:lnTo>
                    <a:pt x="446" y="534"/>
                  </a:lnTo>
                  <a:lnTo>
                    <a:pt x="434" y="540"/>
                  </a:lnTo>
                  <a:lnTo>
                    <a:pt x="434" y="540"/>
                  </a:lnTo>
                  <a:lnTo>
                    <a:pt x="426" y="544"/>
                  </a:lnTo>
                  <a:lnTo>
                    <a:pt x="422" y="550"/>
                  </a:lnTo>
                  <a:lnTo>
                    <a:pt x="412" y="560"/>
                  </a:lnTo>
                  <a:lnTo>
                    <a:pt x="412" y="560"/>
                  </a:lnTo>
                  <a:lnTo>
                    <a:pt x="408" y="562"/>
                  </a:lnTo>
                  <a:lnTo>
                    <a:pt x="402" y="564"/>
                  </a:lnTo>
                  <a:lnTo>
                    <a:pt x="392" y="568"/>
                  </a:lnTo>
                  <a:lnTo>
                    <a:pt x="392" y="568"/>
                  </a:lnTo>
                  <a:lnTo>
                    <a:pt x="386" y="572"/>
                  </a:lnTo>
                  <a:lnTo>
                    <a:pt x="384" y="578"/>
                  </a:lnTo>
                  <a:lnTo>
                    <a:pt x="380" y="582"/>
                  </a:lnTo>
                  <a:lnTo>
                    <a:pt x="374" y="584"/>
                  </a:lnTo>
                  <a:lnTo>
                    <a:pt x="374" y="584"/>
                  </a:lnTo>
                  <a:lnTo>
                    <a:pt x="368" y="584"/>
                  </a:lnTo>
                  <a:lnTo>
                    <a:pt x="368" y="584"/>
                  </a:lnTo>
                  <a:lnTo>
                    <a:pt x="362" y="584"/>
                  </a:lnTo>
                  <a:lnTo>
                    <a:pt x="362" y="584"/>
                  </a:lnTo>
                  <a:lnTo>
                    <a:pt x="360" y="582"/>
                  </a:lnTo>
                  <a:lnTo>
                    <a:pt x="360" y="578"/>
                  </a:lnTo>
                  <a:lnTo>
                    <a:pt x="360" y="576"/>
                  </a:lnTo>
                  <a:lnTo>
                    <a:pt x="360" y="574"/>
                  </a:lnTo>
                  <a:lnTo>
                    <a:pt x="360" y="574"/>
                  </a:lnTo>
                  <a:lnTo>
                    <a:pt x="356" y="572"/>
                  </a:lnTo>
                  <a:lnTo>
                    <a:pt x="356" y="572"/>
                  </a:lnTo>
                  <a:lnTo>
                    <a:pt x="352" y="574"/>
                  </a:lnTo>
                  <a:lnTo>
                    <a:pt x="348" y="578"/>
                  </a:lnTo>
                  <a:lnTo>
                    <a:pt x="344" y="588"/>
                  </a:lnTo>
                  <a:lnTo>
                    <a:pt x="344" y="588"/>
                  </a:lnTo>
                  <a:lnTo>
                    <a:pt x="346" y="592"/>
                  </a:lnTo>
                  <a:lnTo>
                    <a:pt x="346" y="594"/>
                  </a:lnTo>
                  <a:lnTo>
                    <a:pt x="344" y="598"/>
                  </a:lnTo>
                  <a:lnTo>
                    <a:pt x="344" y="598"/>
                  </a:lnTo>
                  <a:lnTo>
                    <a:pt x="340" y="598"/>
                  </a:lnTo>
                  <a:lnTo>
                    <a:pt x="340" y="598"/>
                  </a:lnTo>
                  <a:lnTo>
                    <a:pt x="334" y="596"/>
                  </a:lnTo>
                  <a:lnTo>
                    <a:pt x="330" y="594"/>
                  </a:lnTo>
                  <a:lnTo>
                    <a:pt x="330" y="594"/>
                  </a:lnTo>
                  <a:lnTo>
                    <a:pt x="324" y="590"/>
                  </a:lnTo>
                  <a:lnTo>
                    <a:pt x="318" y="588"/>
                  </a:lnTo>
                  <a:lnTo>
                    <a:pt x="318" y="588"/>
                  </a:lnTo>
                  <a:lnTo>
                    <a:pt x="314" y="588"/>
                  </a:lnTo>
                  <a:lnTo>
                    <a:pt x="310" y="592"/>
                  </a:lnTo>
                  <a:lnTo>
                    <a:pt x="310" y="592"/>
                  </a:lnTo>
                  <a:lnTo>
                    <a:pt x="306" y="598"/>
                  </a:lnTo>
                  <a:lnTo>
                    <a:pt x="306" y="602"/>
                  </a:lnTo>
                  <a:lnTo>
                    <a:pt x="308" y="608"/>
                  </a:lnTo>
                  <a:lnTo>
                    <a:pt x="314" y="612"/>
                  </a:lnTo>
                  <a:lnTo>
                    <a:pt x="326" y="620"/>
                  </a:lnTo>
                  <a:lnTo>
                    <a:pt x="336" y="626"/>
                  </a:lnTo>
                  <a:lnTo>
                    <a:pt x="336" y="626"/>
                  </a:lnTo>
                  <a:lnTo>
                    <a:pt x="342" y="634"/>
                  </a:lnTo>
                  <a:lnTo>
                    <a:pt x="346" y="642"/>
                  </a:lnTo>
                  <a:lnTo>
                    <a:pt x="350" y="654"/>
                  </a:lnTo>
                  <a:lnTo>
                    <a:pt x="350" y="658"/>
                  </a:lnTo>
                  <a:lnTo>
                    <a:pt x="348" y="662"/>
                  </a:lnTo>
                  <a:lnTo>
                    <a:pt x="348" y="662"/>
                  </a:lnTo>
                  <a:lnTo>
                    <a:pt x="340" y="670"/>
                  </a:lnTo>
                  <a:lnTo>
                    <a:pt x="336" y="676"/>
                  </a:lnTo>
                  <a:lnTo>
                    <a:pt x="334" y="682"/>
                  </a:lnTo>
                  <a:lnTo>
                    <a:pt x="334" y="682"/>
                  </a:lnTo>
                  <a:lnTo>
                    <a:pt x="330" y="688"/>
                  </a:lnTo>
                  <a:lnTo>
                    <a:pt x="328" y="690"/>
                  </a:lnTo>
                  <a:lnTo>
                    <a:pt x="326" y="690"/>
                  </a:lnTo>
                  <a:lnTo>
                    <a:pt x="326" y="690"/>
                  </a:lnTo>
                  <a:lnTo>
                    <a:pt x="318" y="688"/>
                  </a:lnTo>
                  <a:lnTo>
                    <a:pt x="318" y="688"/>
                  </a:lnTo>
                  <a:lnTo>
                    <a:pt x="312" y="686"/>
                  </a:lnTo>
                  <a:lnTo>
                    <a:pt x="306" y="684"/>
                  </a:lnTo>
                  <a:lnTo>
                    <a:pt x="306" y="684"/>
                  </a:lnTo>
                  <a:lnTo>
                    <a:pt x="304" y="684"/>
                  </a:lnTo>
                  <a:lnTo>
                    <a:pt x="304" y="684"/>
                  </a:lnTo>
                  <a:lnTo>
                    <a:pt x="300" y="684"/>
                  </a:lnTo>
                  <a:lnTo>
                    <a:pt x="300" y="684"/>
                  </a:lnTo>
                  <a:lnTo>
                    <a:pt x="296" y="684"/>
                  </a:lnTo>
                  <a:lnTo>
                    <a:pt x="296" y="684"/>
                  </a:lnTo>
                  <a:lnTo>
                    <a:pt x="296" y="684"/>
                  </a:lnTo>
                  <a:lnTo>
                    <a:pt x="296" y="684"/>
                  </a:lnTo>
                  <a:lnTo>
                    <a:pt x="290" y="684"/>
                  </a:lnTo>
                  <a:lnTo>
                    <a:pt x="288" y="680"/>
                  </a:lnTo>
                  <a:lnTo>
                    <a:pt x="288" y="680"/>
                  </a:lnTo>
                  <a:lnTo>
                    <a:pt x="284" y="676"/>
                  </a:lnTo>
                  <a:lnTo>
                    <a:pt x="280" y="672"/>
                  </a:lnTo>
                  <a:lnTo>
                    <a:pt x="280" y="672"/>
                  </a:lnTo>
                  <a:lnTo>
                    <a:pt x="278" y="672"/>
                  </a:lnTo>
                  <a:lnTo>
                    <a:pt x="278" y="672"/>
                  </a:lnTo>
                  <a:lnTo>
                    <a:pt x="274" y="672"/>
                  </a:lnTo>
                  <a:lnTo>
                    <a:pt x="274" y="672"/>
                  </a:lnTo>
                  <a:lnTo>
                    <a:pt x="270" y="672"/>
                  </a:lnTo>
                  <a:lnTo>
                    <a:pt x="270" y="672"/>
                  </a:lnTo>
                  <a:lnTo>
                    <a:pt x="268" y="672"/>
                  </a:lnTo>
                  <a:lnTo>
                    <a:pt x="268" y="672"/>
                  </a:lnTo>
                  <a:lnTo>
                    <a:pt x="262" y="670"/>
                  </a:lnTo>
                  <a:lnTo>
                    <a:pt x="258" y="666"/>
                  </a:lnTo>
                  <a:lnTo>
                    <a:pt x="258" y="666"/>
                  </a:lnTo>
                  <a:lnTo>
                    <a:pt x="256" y="666"/>
                  </a:lnTo>
                  <a:lnTo>
                    <a:pt x="256" y="666"/>
                  </a:lnTo>
                  <a:lnTo>
                    <a:pt x="250" y="668"/>
                  </a:lnTo>
                  <a:lnTo>
                    <a:pt x="244" y="670"/>
                  </a:lnTo>
                  <a:lnTo>
                    <a:pt x="236" y="678"/>
                  </a:lnTo>
                  <a:lnTo>
                    <a:pt x="236" y="678"/>
                  </a:lnTo>
                  <a:lnTo>
                    <a:pt x="228" y="686"/>
                  </a:lnTo>
                  <a:lnTo>
                    <a:pt x="226" y="690"/>
                  </a:lnTo>
                  <a:lnTo>
                    <a:pt x="226" y="696"/>
                  </a:lnTo>
                  <a:lnTo>
                    <a:pt x="226" y="696"/>
                  </a:lnTo>
                  <a:lnTo>
                    <a:pt x="230" y="702"/>
                  </a:lnTo>
                  <a:lnTo>
                    <a:pt x="232" y="706"/>
                  </a:lnTo>
                  <a:lnTo>
                    <a:pt x="236" y="710"/>
                  </a:lnTo>
                  <a:lnTo>
                    <a:pt x="236" y="718"/>
                  </a:lnTo>
                  <a:lnTo>
                    <a:pt x="236" y="718"/>
                  </a:lnTo>
                  <a:lnTo>
                    <a:pt x="232" y="728"/>
                  </a:lnTo>
                  <a:lnTo>
                    <a:pt x="226" y="738"/>
                  </a:lnTo>
                  <a:lnTo>
                    <a:pt x="218" y="746"/>
                  </a:lnTo>
                  <a:lnTo>
                    <a:pt x="214" y="756"/>
                  </a:lnTo>
                  <a:lnTo>
                    <a:pt x="214" y="756"/>
                  </a:lnTo>
                  <a:lnTo>
                    <a:pt x="212" y="766"/>
                  </a:lnTo>
                  <a:lnTo>
                    <a:pt x="212" y="772"/>
                  </a:lnTo>
                  <a:lnTo>
                    <a:pt x="212" y="776"/>
                  </a:lnTo>
                  <a:lnTo>
                    <a:pt x="212" y="776"/>
                  </a:lnTo>
                  <a:lnTo>
                    <a:pt x="218" y="782"/>
                  </a:lnTo>
                  <a:lnTo>
                    <a:pt x="226" y="788"/>
                  </a:lnTo>
                  <a:lnTo>
                    <a:pt x="226" y="788"/>
                  </a:lnTo>
                  <a:lnTo>
                    <a:pt x="232" y="790"/>
                  </a:lnTo>
                  <a:lnTo>
                    <a:pt x="238" y="790"/>
                  </a:lnTo>
                  <a:lnTo>
                    <a:pt x="242" y="792"/>
                  </a:lnTo>
                  <a:lnTo>
                    <a:pt x="246" y="794"/>
                  </a:lnTo>
                  <a:lnTo>
                    <a:pt x="246" y="794"/>
                  </a:lnTo>
                  <a:lnTo>
                    <a:pt x="248" y="798"/>
                  </a:lnTo>
                  <a:lnTo>
                    <a:pt x="246" y="804"/>
                  </a:lnTo>
                  <a:lnTo>
                    <a:pt x="248" y="810"/>
                  </a:lnTo>
                  <a:lnTo>
                    <a:pt x="248" y="812"/>
                  </a:lnTo>
                  <a:lnTo>
                    <a:pt x="250" y="812"/>
                  </a:lnTo>
                  <a:lnTo>
                    <a:pt x="250" y="812"/>
                  </a:lnTo>
                  <a:lnTo>
                    <a:pt x="250" y="812"/>
                  </a:lnTo>
                  <a:lnTo>
                    <a:pt x="250" y="812"/>
                  </a:lnTo>
                  <a:lnTo>
                    <a:pt x="256" y="810"/>
                  </a:lnTo>
                  <a:lnTo>
                    <a:pt x="260" y="806"/>
                  </a:lnTo>
                  <a:lnTo>
                    <a:pt x="266" y="802"/>
                  </a:lnTo>
                  <a:lnTo>
                    <a:pt x="272" y="800"/>
                  </a:lnTo>
                  <a:lnTo>
                    <a:pt x="272" y="800"/>
                  </a:lnTo>
                  <a:lnTo>
                    <a:pt x="272" y="800"/>
                  </a:lnTo>
                  <a:lnTo>
                    <a:pt x="272" y="800"/>
                  </a:lnTo>
                  <a:lnTo>
                    <a:pt x="280" y="802"/>
                  </a:lnTo>
                  <a:lnTo>
                    <a:pt x="280" y="802"/>
                  </a:lnTo>
                  <a:lnTo>
                    <a:pt x="286" y="802"/>
                  </a:lnTo>
                  <a:lnTo>
                    <a:pt x="286" y="802"/>
                  </a:lnTo>
                  <a:lnTo>
                    <a:pt x="294" y="802"/>
                  </a:lnTo>
                  <a:lnTo>
                    <a:pt x="294" y="802"/>
                  </a:lnTo>
                  <a:lnTo>
                    <a:pt x="306" y="796"/>
                  </a:lnTo>
                  <a:lnTo>
                    <a:pt x="318" y="788"/>
                  </a:lnTo>
                  <a:lnTo>
                    <a:pt x="328" y="782"/>
                  </a:lnTo>
                  <a:lnTo>
                    <a:pt x="334" y="778"/>
                  </a:lnTo>
                  <a:lnTo>
                    <a:pt x="342" y="778"/>
                  </a:lnTo>
                  <a:lnTo>
                    <a:pt x="342" y="778"/>
                  </a:lnTo>
                  <a:lnTo>
                    <a:pt x="342" y="772"/>
                  </a:lnTo>
                  <a:lnTo>
                    <a:pt x="342" y="766"/>
                  </a:lnTo>
                  <a:lnTo>
                    <a:pt x="344" y="756"/>
                  </a:lnTo>
                  <a:lnTo>
                    <a:pt x="344" y="750"/>
                  </a:lnTo>
                  <a:lnTo>
                    <a:pt x="346" y="746"/>
                  </a:lnTo>
                  <a:lnTo>
                    <a:pt x="350" y="740"/>
                  </a:lnTo>
                  <a:lnTo>
                    <a:pt x="358" y="736"/>
                  </a:lnTo>
                  <a:lnTo>
                    <a:pt x="358" y="736"/>
                  </a:lnTo>
                  <a:lnTo>
                    <a:pt x="370" y="730"/>
                  </a:lnTo>
                  <a:lnTo>
                    <a:pt x="382" y="724"/>
                  </a:lnTo>
                  <a:lnTo>
                    <a:pt x="392" y="716"/>
                  </a:lnTo>
                  <a:lnTo>
                    <a:pt x="396" y="712"/>
                  </a:lnTo>
                  <a:lnTo>
                    <a:pt x="400" y="706"/>
                  </a:lnTo>
                  <a:lnTo>
                    <a:pt x="400" y="706"/>
                  </a:lnTo>
                  <a:lnTo>
                    <a:pt x="400" y="694"/>
                  </a:lnTo>
                  <a:lnTo>
                    <a:pt x="402" y="690"/>
                  </a:lnTo>
                  <a:lnTo>
                    <a:pt x="406" y="686"/>
                  </a:lnTo>
                  <a:lnTo>
                    <a:pt x="406" y="686"/>
                  </a:lnTo>
                  <a:lnTo>
                    <a:pt x="410" y="686"/>
                  </a:lnTo>
                  <a:lnTo>
                    <a:pt x="410" y="686"/>
                  </a:lnTo>
                  <a:lnTo>
                    <a:pt x="422" y="688"/>
                  </a:lnTo>
                  <a:lnTo>
                    <a:pt x="432" y="688"/>
                  </a:lnTo>
                  <a:lnTo>
                    <a:pt x="432" y="688"/>
                  </a:lnTo>
                  <a:lnTo>
                    <a:pt x="442" y="692"/>
                  </a:lnTo>
                  <a:lnTo>
                    <a:pt x="442" y="692"/>
                  </a:lnTo>
                  <a:lnTo>
                    <a:pt x="448" y="690"/>
                  </a:lnTo>
                  <a:lnTo>
                    <a:pt x="454" y="686"/>
                  </a:lnTo>
                  <a:lnTo>
                    <a:pt x="454" y="686"/>
                  </a:lnTo>
                  <a:lnTo>
                    <a:pt x="466" y="678"/>
                  </a:lnTo>
                  <a:lnTo>
                    <a:pt x="470" y="674"/>
                  </a:lnTo>
                  <a:lnTo>
                    <a:pt x="478" y="672"/>
                  </a:lnTo>
                  <a:lnTo>
                    <a:pt x="478" y="672"/>
                  </a:lnTo>
                  <a:lnTo>
                    <a:pt x="480" y="672"/>
                  </a:lnTo>
                  <a:lnTo>
                    <a:pt x="480" y="672"/>
                  </a:lnTo>
                  <a:lnTo>
                    <a:pt x="484" y="674"/>
                  </a:lnTo>
                  <a:lnTo>
                    <a:pt x="486" y="676"/>
                  </a:lnTo>
                  <a:lnTo>
                    <a:pt x="492" y="684"/>
                  </a:lnTo>
                  <a:lnTo>
                    <a:pt x="496" y="700"/>
                  </a:lnTo>
                  <a:lnTo>
                    <a:pt x="496" y="700"/>
                  </a:lnTo>
                  <a:lnTo>
                    <a:pt x="502" y="708"/>
                  </a:lnTo>
                  <a:lnTo>
                    <a:pt x="508" y="714"/>
                  </a:lnTo>
                  <a:lnTo>
                    <a:pt x="520" y="724"/>
                  </a:lnTo>
                  <a:lnTo>
                    <a:pt x="520" y="724"/>
                  </a:lnTo>
                  <a:lnTo>
                    <a:pt x="532" y="738"/>
                  </a:lnTo>
                  <a:lnTo>
                    <a:pt x="532" y="738"/>
                  </a:lnTo>
                  <a:lnTo>
                    <a:pt x="542" y="744"/>
                  </a:lnTo>
                  <a:lnTo>
                    <a:pt x="548" y="748"/>
                  </a:lnTo>
                  <a:lnTo>
                    <a:pt x="552" y="752"/>
                  </a:lnTo>
                  <a:lnTo>
                    <a:pt x="552" y="752"/>
                  </a:lnTo>
                  <a:lnTo>
                    <a:pt x="554" y="756"/>
                  </a:lnTo>
                  <a:lnTo>
                    <a:pt x="556" y="760"/>
                  </a:lnTo>
                  <a:lnTo>
                    <a:pt x="554" y="768"/>
                  </a:lnTo>
                  <a:lnTo>
                    <a:pt x="546" y="786"/>
                  </a:lnTo>
                  <a:lnTo>
                    <a:pt x="546" y="786"/>
                  </a:lnTo>
                  <a:lnTo>
                    <a:pt x="552" y="786"/>
                  </a:lnTo>
                  <a:lnTo>
                    <a:pt x="552" y="786"/>
                  </a:lnTo>
                  <a:lnTo>
                    <a:pt x="554" y="786"/>
                  </a:lnTo>
                  <a:lnTo>
                    <a:pt x="558" y="784"/>
                  </a:lnTo>
                  <a:lnTo>
                    <a:pt x="566" y="778"/>
                  </a:lnTo>
                  <a:lnTo>
                    <a:pt x="578" y="766"/>
                  </a:lnTo>
                  <a:lnTo>
                    <a:pt x="578" y="766"/>
                  </a:lnTo>
                  <a:lnTo>
                    <a:pt x="574" y="758"/>
                  </a:lnTo>
                  <a:lnTo>
                    <a:pt x="574" y="754"/>
                  </a:lnTo>
                  <a:lnTo>
                    <a:pt x="576" y="748"/>
                  </a:lnTo>
                  <a:lnTo>
                    <a:pt x="576" y="748"/>
                  </a:lnTo>
                  <a:lnTo>
                    <a:pt x="578" y="746"/>
                  </a:lnTo>
                  <a:lnTo>
                    <a:pt x="580" y="746"/>
                  </a:lnTo>
                  <a:lnTo>
                    <a:pt x="580" y="746"/>
                  </a:lnTo>
                  <a:lnTo>
                    <a:pt x="582" y="746"/>
                  </a:lnTo>
                  <a:lnTo>
                    <a:pt x="584" y="750"/>
                  </a:lnTo>
                  <a:lnTo>
                    <a:pt x="586" y="754"/>
                  </a:lnTo>
                  <a:lnTo>
                    <a:pt x="586" y="754"/>
                  </a:lnTo>
                  <a:lnTo>
                    <a:pt x="590" y="752"/>
                  </a:lnTo>
                  <a:lnTo>
                    <a:pt x="590" y="750"/>
                  </a:lnTo>
                  <a:lnTo>
                    <a:pt x="590" y="746"/>
                  </a:lnTo>
                  <a:lnTo>
                    <a:pt x="586" y="742"/>
                  </a:lnTo>
                  <a:lnTo>
                    <a:pt x="580" y="734"/>
                  </a:lnTo>
                  <a:lnTo>
                    <a:pt x="574" y="730"/>
                  </a:lnTo>
                  <a:lnTo>
                    <a:pt x="574" y="730"/>
                  </a:lnTo>
                  <a:lnTo>
                    <a:pt x="566" y="724"/>
                  </a:lnTo>
                  <a:lnTo>
                    <a:pt x="566" y="724"/>
                  </a:lnTo>
                  <a:lnTo>
                    <a:pt x="562" y="722"/>
                  </a:lnTo>
                  <a:lnTo>
                    <a:pt x="558" y="718"/>
                  </a:lnTo>
                  <a:lnTo>
                    <a:pt x="558" y="718"/>
                  </a:lnTo>
                  <a:lnTo>
                    <a:pt x="554" y="710"/>
                  </a:lnTo>
                  <a:lnTo>
                    <a:pt x="550" y="702"/>
                  </a:lnTo>
                  <a:lnTo>
                    <a:pt x="550" y="702"/>
                  </a:lnTo>
                  <a:lnTo>
                    <a:pt x="536" y="684"/>
                  </a:lnTo>
                  <a:lnTo>
                    <a:pt x="532" y="676"/>
                  </a:lnTo>
                  <a:lnTo>
                    <a:pt x="530" y="670"/>
                  </a:lnTo>
                  <a:lnTo>
                    <a:pt x="532" y="664"/>
                  </a:lnTo>
                  <a:lnTo>
                    <a:pt x="532" y="664"/>
                  </a:lnTo>
                  <a:lnTo>
                    <a:pt x="534" y="656"/>
                  </a:lnTo>
                  <a:lnTo>
                    <a:pt x="536" y="656"/>
                  </a:lnTo>
                  <a:lnTo>
                    <a:pt x="540" y="654"/>
                  </a:lnTo>
                  <a:lnTo>
                    <a:pt x="540" y="654"/>
                  </a:lnTo>
                  <a:lnTo>
                    <a:pt x="544" y="656"/>
                  </a:lnTo>
                  <a:lnTo>
                    <a:pt x="548" y="658"/>
                  </a:lnTo>
                  <a:lnTo>
                    <a:pt x="556" y="666"/>
                  </a:lnTo>
                  <a:lnTo>
                    <a:pt x="568" y="682"/>
                  </a:lnTo>
                  <a:lnTo>
                    <a:pt x="568" y="682"/>
                  </a:lnTo>
                  <a:lnTo>
                    <a:pt x="580" y="698"/>
                  </a:lnTo>
                  <a:lnTo>
                    <a:pt x="588" y="704"/>
                  </a:lnTo>
                  <a:lnTo>
                    <a:pt x="598" y="710"/>
                  </a:lnTo>
                  <a:lnTo>
                    <a:pt x="598" y="710"/>
                  </a:lnTo>
                  <a:lnTo>
                    <a:pt x="602" y="714"/>
                  </a:lnTo>
                  <a:lnTo>
                    <a:pt x="606" y="718"/>
                  </a:lnTo>
                  <a:lnTo>
                    <a:pt x="612" y="726"/>
                  </a:lnTo>
                  <a:lnTo>
                    <a:pt x="612" y="726"/>
                  </a:lnTo>
                  <a:lnTo>
                    <a:pt x="612" y="732"/>
                  </a:lnTo>
                  <a:lnTo>
                    <a:pt x="612" y="738"/>
                  </a:lnTo>
                  <a:lnTo>
                    <a:pt x="610" y="748"/>
                  </a:lnTo>
                  <a:lnTo>
                    <a:pt x="610" y="748"/>
                  </a:lnTo>
                  <a:lnTo>
                    <a:pt x="612" y="756"/>
                  </a:lnTo>
                  <a:lnTo>
                    <a:pt x="616" y="764"/>
                  </a:lnTo>
                  <a:lnTo>
                    <a:pt x="628" y="776"/>
                  </a:lnTo>
                  <a:lnTo>
                    <a:pt x="628" y="776"/>
                  </a:lnTo>
                  <a:lnTo>
                    <a:pt x="632" y="780"/>
                  </a:lnTo>
                  <a:lnTo>
                    <a:pt x="636" y="782"/>
                  </a:lnTo>
                  <a:lnTo>
                    <a:pt x="646" y="784"/>
                  </a:lnTo>
                  <a:lnTo>
                    <a:pt x="646" y="784"/>
                  </a:lnTo>
                  <a:lnTo>
                    <a:pt x="646" y="786"/>
                  </a:lnTo>
                  <a:lnTo>
                    <a:pt x="648" y="790"/>
                  </a:lnTo>
                  <a:lnTo>
                    <a:pt x="648" y="792"/>
                  </a:lnTo>
                  <a:lnTo>
                    <a:pt x="650" y="794"/>
                  </a:lnTo>
                  <a:lnTo>
                    <a:pt x="650" y="794"/>
                  </a:lnTo>
                  <a:lnTo>
                    <a:pt x="654" y="796"/>
                  </a:lnTo>
                  <a:lnTo>
                    <a:pt x="654" y="796"/>
                  </a:lnTo>
                  <a:lnTo>
                    <a:pt x="656" y="796"/>
                  </a:lnTo>
                  <a:lnTo>
                    <a:pt x="658" y="794"/>
                  </a:lnTo>
                  <a:lnTo>
                    <a:pt x="660" y="788"/>
                  </a:lnTo>
                  <a:lnTo>
                    <a:pt x="662" y="778"/>
                  </a:lnTo>
                  <a:lnTo>
                    <a:pt x="662" y="778"/>
                  </a:lnTo>
                  <a:lnTo>
                    <a:pt x="660" y="762"/>
                  </a:lnTo>
                  <a:lnTo>
                    <a:pt x="660" y="754"/>
                  </a:lnTo>
                  <a:lnTo>
                    <a:pt x="662" y="750"/>
                  </a:lnTo>
                  <a:lnTo>
                    <a:pt x="664" y="750"/>
                  </a:lnTo>
                  <a:lnTo>
                    <a:pt x="664" y="750"/>
                  </a:lnTo>
                  <a:lnTo>
                    <a:pt x="664" y="750"/>
                  </a:lnTo>
                  <a:lnTo>
                    <a:pt x="664" y="750"/>
                  </a:lnTo>
                  <a:lnTo>
                    <a:pt x="666" y="752"/>
                  </a:lnTo>
                  <a:lnTo>
                    <a:pt x="670" y="756"/>
                  </a:lnTo>
                  <a:lnTo>
                    <a:pt x="670" y="756"/>
                  </a:lnTo>
                  <a:lnTo>
                    <a:pt x="682" y="748"/>
                  </a:lnTo>
                  <a:lnTo>
                    <a:pt x="682" y="748"/>
                  </a:lnTo>
                  <a:lnTo>
                    <a:pt x="686" y="746"/>
                  </a:lnTo>
                  <a:lnTo>
                    <a:pt x="690" y="746"/>
                  </a:lnTo>
                  <a:lnTo>
                    <a:pt x="690" y="746"/>
                  </a:lnTo>
                  <a:lnTo>
                    <a:pt x="694" y="746"/>
                  </a:lnTo>
                  <a:lnTo>
                    <a:pt x="698" y="748"/>
                  </a:lnTo>
                  <a:lnTo>
                    <a:pt x="700" y="752"/>
                  </a:lnTo>
                  <a:lnTo>
                    <a:pt x="700" y="758"/>
                  </a:lnTo>
                  <a:lnTo>
                    <a:pt x="700" y="758"/>
                  </a:lnTo>
                  <a:lnTo>
                    <a:pt x="698" y="766"/>
                  </a:lnTo>
                  <a:lnTo>
                    <a:pt x="694" y="776"/>
                  </a:lnTo>
                  <a:lnTo>
                    <a:pt x="692" y="784"/>
                  </a:lnTo>
                  <a:lnTo>
                    <a:pt x="690" y="794"/>
                  </a:lnTo>
                  <a:lnTo>
                    <a:pt x="690" y="794"/>
                  </a:lnTo>
                  <a:lnTo>
                    <a:pt x="692" y="798"/>
                  </a:lnTo>
                  <a:lnTo>
                    <a:pt x="694" y="802"/>
                  </a:lnTo>
                  <a:lnTo>
                    <a:pt x="700" y="806"/>
                  </a:lnTo>
                  <a:lnTo>
                    <a:pt x="708" y="810"/>
                  </a:lnTo>
                  <a:lnTo>
                    <a:pt x="716" y="814"/>
                  </a:lnTo>
                  <a:lnTo>
                    <a:pt x="716" y="814"/>
                  </a:lnTo>
                  <a:lnTo>
                    <a:pt x="720" y="818"/>
                  </a:lnTo>
                  <a:lnTo>
                    <a:pt x="722" y="822"/>
                  </a:lnTo>
                  <a:lnTo>
                    <a:pt x="722" y="822"/>
                  </a:lnTo>
                  <a:lnTo>
                    <a:pt x="726" y="822"/>
                  </a:lnTo>
                  <a:lnTo>
                    <a:pt x="726" y="822"/>
                  </a:lnTo>
                  <a:lnTo>
                    <a:pt x="736" y="822"/>
                  </a:lnTo>
                  <a:lnTo>
                    <a:pt x="736" y="822"/>
                  </a:lnTo>
                  <a:lnTo>
                    <a:pt x="742" y="820"/>
                  </a:lnTo>
                  <a:lnTo>
                    <a:pt x="748" y="818"/>
                  </a:lnTo>
                  <a:lnTo>
                    <a:pt x="748" y="818"/>
                  </a:lnTo>
                  <a:lnTo>
                    <a:pt x="752" y="814"/>
                  </a:lnTo>
                  <a:lnTo>
                    <a:pt x="760" y="812"/>
                  </a:lnTo>
                  <a:lnTo>
                    <a:pt x="760" y="812"/>
                  </a:lnTo>
                  <a:lnTo>
                    <a:pt x="760" y="812"/>
                  </a:lnTo>
                  <a:lnTo>
                    <a:pt x="760" y="812"/>
                  </a:lnTo>
                  <a:lnTo>
                    <a:pt x="770" y="816"/>
                  </a:lnTo>
                  <a:lnTo>
                    <a:pt x="770" y="816"/>
                  </a:lnTo>
                  <a:lnTo>
                    <a:pt x="774" y="818"/>
                  </a:lnTo>
                  <a:lnTo>
                    <a:pt x="772" y="824"/>
                  </a:lnTo>
                  <a:lnTo>
                    <a:pt x="772" y="824"/>
                  </a:lnTo>
                  <a:lnTo>
                    <a:pt x="776" y="824"/>
                  </a:lnTo>
                  <a:lnTo>
                    <a:pt x="776" y="824"/>
                  </a:lnTo>
                  <a:lnTo>
                    <a:pt x="778" y="824"/>
                  </a:lnTo>
                  <a:lnTo>
                    <a:pt x="778" y="824"/>
                  </a:lnTo>
                  <a:lnTo>
                    <a:pt x="782" y="824"/>
                  </a:lnTo>
                  <a:lnTo>
                    <a:pt x="782" y="824"/>
                  </a:lnTo>
                  <a:lnTo>
                    <a:pt x="792" y="826"/>
                  </a:lnTo>
                  <a:lnTo>
                    <a:pt x="792" y="826"/>
                  </a:lnTo>
                  <a:lnTo>
                    <a:pt x="792" y="826"/>
                  </a:lnTo>
                  <a:lnTo>
                    <a:pt x="792" y="826"/>
                  </a:lnTo>
                  <a:lnTo>
                    <a:pt x="798" y="820"/>
                  </a:lnTo>
                  <a:lnTo>
                    <a:pt x="798" y="820"/>
                  </a:lnTo>
                  <a:lnTo>
                    <a:pt x="802" y="816"/>
                  </a:lnTo>
                  <a:lnTo>
                    <a:pt x="808" y="814"/>
                  </a:lnTo>
                  <a:lnTo>
                    <a:pt x="808" y="814"/>
                  </a:lnTo>
                  <a:lnTo>
                    <a:pt x="810" y="814"/>
                  </a:lnTo>
                  <a:lnTo>
                    <a:pt x="814" y="816"/>
                  </a:lnTo>
                  <a:lnTo>
                    <a:pt x="814" y="816"/>
                  </a:lnTo>
                  <a:lnTo>
                    <a:pt x="814" y="820"/>
                  </a:lnTo>
                  <a:lnTo>
                    <a:pt x="814" y="822"/>
                  </a:lnTo>
                  <a:lnTo>
                    <a:pt x="814" y="830"/>
                  </a:lnTo>
                  <a:lnTo>
                    <a:pt x="808" y="846"/>
                  </a:lnTo>
                  <a:lnTo>
                    <a:pt x="808" y="846"/>
                  </a:lnTo>
                  <a:lnTo>
                    <a:pt x="806" y="850"/>
                  </a:lnTo>
                  <a:lnTo>
                    <a:pt x="808" y="854"/>
                  </a:lnTo>
                  <a:lnTo>
                    <a:pt x="810" y="860"/>
                  </a:lnTo>
                  <a:lnTo>
                    <a:pt x="810" y="860"/>
                  </a:lnTo>
                  <a:lnTo>
                    <a:pt x="796" y="876"/>
                  </a:lnTo>
                  <a:lnTo>
                    <a:pt x="782" y="894"/>
                  </a:lnTo>
                  <a:lnTo>
                    <a:pt x="782" y="894"/>
                  </a:lnTo>
                  <a:lnTo>
                    <a:pt x="774" y="904"/>
                  </a:lnTo>
                  <a:lnTo>
                    <a:pt x="768" y="910"/>
                  </a:lnTo>
                  <a:lnTo>
                    <a:pt x="762" y="912"/>
                  </a:lnTo>
                  <a:lnTo>
                    <a:pt x="762" y="912"/>
                  </a:lnTo>
                  <a:lnTo>
                    <a:pt x="760" y="912"/>
                  </a:lnTo>
                  <a:lnTo>
                    <a:pt x="760" y="912"/>
                  </a:lnTo>
                  <a:lnTo>
                    <a:pt x="748" y="904"/>
                  </a:lnTo>
                  <a:lnTo>
                    <a:pt x="740" y="898"/>
                  </a:lnTo>
                  <a:lnTo>
                    <a:pt x="740" y="898"/>
                  </a:lnTo>
                  <a:lnTo>
                    <a:pt x="740" y="898"/>
                  </a:lnTo>
                  <a:lnTo>
                    <a:pt x="734" y="904"/>
                  </a:lnTo>
                  <a:lnTo>
                    <a:pt x="724" y="908"/>
                  </a:lnTo>
                  <a:lnTo>
                    <a:pt x="714" y="910"/>
                  </a:lnTo>
                  <a:lnTo>
                    <a:pt x="704" y="910"/>
                  </a:lnTo>
                  <a:lnTo>
                    <a:pt x="704" y="910"/>
                  </a:lnTo>
                  <a:lnTo>
                    <a:pt x="692" y="910"/>
                  </a:lnTo>
                  <a:lnTo>
                    <a:pt x="684" y="908"/>
                  </a:lnTo>
                  <a:lnTo>
                    <a:pt x="684" y="908"/>
                  </a:lnTo>
                  <a:lnTo>
                    <a:pt x="676" y="904"/>
                  </a:lnTo>
                  <a:lnTo>
                    <a:pt x="670" y="900"/>
                  </a:lnTo>
                  <a:lnTo>
                    <a:pt x="662" y="896"/>
                  </a:lnTo>
                  <a:lnTo>
                    <a:pt x="654" y="892"/>
                  </a:lnTo>
                  <a:lnTo>
                    <a:pt x="654" y="892"/>
                  </a:lnTo>
                  <a:lnTo>
                    <a:pt x="646" y="890"/>
                  </a:lnTo>
                  <a:lnTo>
                    <a:pt x="642" y="888"/>
                  </a:lnTo>
                  <a:lnTo>
                    <a:pt x="640" y="884"/>
                  </a:lnTo>
                  <a:lnTo>
                    <a:pt x="640" y="884"/>
                  </a:lnTo>
                  <a:lnTo>
                    <a:pt x="636" y="878"/>
                  </a:lnTo>
                  <a:lnTo>
                    <a:pt x="630" y="872"/>
                  </a:lnTo>
                  <a:lnTo>
                    <a:pt x="630" y="872"/>
                  </a:lnTo>
                  <a:lnTo>
                    <a:pt x="624" y="870"/>
                  </a:lnTo>
                  <a:lnTo>
                    <a:pt x="618" y="868"/>
                  </a:lnTo>
                  <a:lnTo>
                    <a:pt x="618" y="868"/>
                  </a:lnTo>
                  <a:lnTo>
                    <a:pt x="614" y="868"/>
                  </a:lnTo>
                  <a:lnTo>
                    <a:pt x="608" y="870"/>
                  </a:lnTo>
                  <a:lnTo>
                    <a:pt x="596" y="876"/>
                  </a:lnTo>
                  <a:lnTo>
                    <a:pt x="596" y="876"/>
                  </a:lnTo>
                  <a:lnTo>
                    <a:pt x="590" y="878"/>
                  </a:lnTo>
                  <a:lnTo>
                    <a:pt x="588" y="880"/>
                  </a:lnTo>
                  <a:lnTo>
                    <a:pt x="586" y="884"/>
                  </a:lnTo>
                  <a:lnTo>
                    <a:pt x="586" y="888"/>
                  </a:lnTo>
                  <a:lnTo>
                    <a:pt x="586" y="888"/>
                  </a:lnTo>
                  <a:lnTo>
                    <a:pt x="586" y="896"/>
                  </a:lnTo>
                  <a:lnTo>
                    <a:pt x="584" y="904"/>
                  </a:lnTo>
                  <a:lnTo>
                    <a:pt x="584" y="904"/>
                  </a:lnTo>
                  <a:lnTo>
                    <a:pt x="582" y="912"/>
                  </a:lnTo>
                  <a:lnTo>
                    <a:pt x="580" y="914"/>
                  </a:lnTo>
                  <a:lnTo>
                    <a:pt x="574" y="916"/>
                  </a:lnTo>
                  <a:lnTo>
                    <a:pt x="574" y="916"/>
                  </a:lnTo>
                  <a:lnTo>
                    <a:pt x="574" y="916"/>
                  </a:lnTo>
                  <a:lnTo>
                    <a:pt x="574" y="916"/>
                  </a:lnTo>
                  <a:lnTo>
                    <a:pt x="568" y="914"/>
                  </a:lnTo>
                  <a:lnTo>
                    <a:pt x="564" y="912"/>
                  </a:lnTo>
                  <a:lnTo>
                    <a:pt x="558" y="906"/>
                  </a:lnTo>
                  <a:lnTo>
                    <a:pt x="558" y="906"/>
                  </a:lnTo>
                  <a:lnTo>
                    <a:pt x="550" y="902"/>
                  </a:lnTo>
                  <a:lnTo>
                    <a:pt x="542" y="898"/>
                  </a:lnTo>
                  <a:lnTo>
                    <a:pt x="534" y="894"/>
                  </a:lnTo>
                  <a:lnTo>
                    <a:pt x="528" y="888"/>
                  </a:lnTo>
                  <a:lnTo>
                    <a:pt x="528" y="888"/>
                  </a:lnTo>
                  <a:lnTo>
                    <a:pt x="524" y="882"/>
                  </a:lnTo>
                  <a:lnTo>
                    <a:pt x="520" y="874"/>
                  </a:lnTo>
                  <a:lnTo>
                    <a:pt x="520" y="874"/>
                  </a:lnTo>
                  <a:lnTo>
                    <a:pt x="516" y="872"/>
                  </a:lnTo>
                  <a:lnTo>
                    <a:pt x="512" y="870"/>
                  </a:lnTo>
                  <a:lnTo>
                    <a:pt x="512" y="870"/>
                  </a:lnTo>
                  <a:lnTo>
                    <a:pt x="502" y="872"/>
                  </a:lnTo>
                  <a:lnTo>
                    <a:pt x="502" y="872"/>
                  </a:lnTo>
                  <a:lnTo>
                    <a:pt x="498" y="872"/>
                  </a:lnTo>
                  <a:lnTo>
                    <a:pt x="498" y="872"/>
                  </a:lnTo>
                  <a:lnTo>
                    <a:pt x="490" y="870"/>
                  </a:lnTo>
                  <a:lnTo>
                    <a:pt x="482" y="868"/>
                  </a:lnTo>
                  <a:lnTo>
                    <a:pt x="468" y="862"/>
                  </a:lnTo>
                  <a:lnTo>
                    <a:pt x="468" y="862"/>
                  </a:lnTo>
                  <a:lnTo>
                    <a:pt x="460" y="858"/>
                  </a:lnTo>
                  <a:lnTo>
                    <a:pt x="458" y="856"/>
                  </a:lnTo>
                  <a:lnTo>
                    <a:pt x="458" y="852"/>
                  </a:lnTo>
                  <a:lnTo>
                    <a:pt x="458" y="852"/>
                  </a:lnTo>
                  <a:lnTo>
                    <a:pt x="460" y="842"/>
                  </a:lnTo>
                  <a:lnTo>
                    <a:pt x="468" y="838"/>
                  </a:lnTo>
                  <a:lnTo>
                    <a:pt x="468" y="838"/>
                  </a:lnTo>
                  <a:lnTo>
                    <a:pt x="474" y="834"/>
                  </a:lnTo>
                  <a:lnTo>
                    <a:pt x="476" y="832"/>
                  </a:lnTo>
                  <a:lnTo>
                    <a:pt x="478" y="828"/>
                  </a:lnTo>
                  <a:lnTo>
                    <a:pt x="478" y="828"/>
                  </a:lnTo>
                  <a:lnTo>
                    <a:pt x="478" y="824"/>
                  </a:lnTo>
                  <a:lnTo>
                    <a:pt x="476" y="822"/>
                  </a:lnTo>
                  <a:lnTo>
                    <a:pt x="472" y="816"/>
                  </a:lnTo>
                  <a:lnTo>
                    <a:pt x="472" y="816"/>
                  </a:lnTo>
                  <a:lnTo>
                    <a:pt x="472" y="808"/>
                  </a:lnTo>
                  <a:lnTo>
                    <a:pt x="472" y="804"/>
                  </a:lnTo>
                  <a:lnTo>
                    <a:pt x="470" y="802"/>
                  </a:lnTo>
                  <a:lnTo>
                    <a:pt x="470" y="802"/>
                  </a:lnTo>
                  <a:lnTo>
                    <a:pt x="468" y="798"/>
                  </a:lnTo>
                  <a:lnTo>
                    <a:pt x="466" y="798"/>
                  </a:lnTo>
                  <a:lnTo>
                    <a:pt x="466" y="798"/>
                  </a:lnTo>
                  <a:lnTo>
                    <a:pt x="462" y="800"/>
                  </a:lnTo>
                  <a:lnTo>
                    <a:pt x="458" y="802"/>
                  </a:lnTo>
                  <a:lnTo>
                    <a:pt x="458" y="802"/>
                  </a:lnTo>
                  <a:lnTo>
                    <a:pt x="446" y="804"/>
                  </a:lnTo>
                  <a:lnTo>
                    <a:pt x="432" y="804"/>
                  </a:lnTo>
                  <a:lnTo>
                    <a:pt x="432" y="804"/>
                  </a:lnTo>
                  <a:lnTo>
                    <a:pt x="418" y="802"/>
                  </a:lnTo>
                  <a:lnTo>
                    <a:pt x="418" y="802"/>
                  </a:lnTo>
                  <a:lnTo>
                    <a:pt x="408" y="802"/>
                  </a:lnTo>
                  <a:lnTo>
                    <a:pt x="400" y="800"/>
                  </a:lnTo>
                  <a:lnTo>
                    <a:pt x="400" y="800"/>
                  </a:lnTo>
                  <a:lnTo>
                    <a:pt x="394" y="796"/>
                  </a:lnTo>
                  <a:lnTo>
                    <a:pt x="390" y="794"/>
                  </a:lnTo>
                  <a:lnTo>
                    <a:pt x="386" y="794"/>
                  </a:lnTo>
                  <a:lnTo>
                    <a:pt x="386" y="794"/>
                  </a:lnTo>
                  <a:lnTo>
                    <a:pt x="382" y="794"/>
                  </a:lnTo>
                  <a:lnTo>
                    <a:pt x="382" y="794"/>
                  </a:lnTo>
                  <a:lnTo>
                    <a:pt x="374" y="798"/>
                  </a:lnTo>
                  <a:lnTo>
                    <a:pt x="366" y="802"/>
                  </a:lnTo>
                  <a:lnTo>
                    <a:pt x="358" y="806"/>
                  </a:lnTo>
                  <a:lnTo>
                    <a:pt x="350" y="810"/>
                  </a:lnTo>
                  <a:lnTo>
                    <a:pt x="350" y="810"/>
                  </a:lnTo>
                  <a:lnTo>
                    <a:pt x="346" y="810"/>
                  </a:lnTo>
                  <a:lnTo>
                    <a:pt x="346" y="810"/>
                  </a:lnTo>
                  <a:lnTo>
                    <a:pt x="342" y="810"/>
                  </a:lnTo>
                  <a:lnTo>
                    <a:pt x="342" y="810"/>
                  </a:lnTo>
                  <a:lnTo>
                    <a:pt x="338" y="810"/>
                  </a:lnTo>
                  <a:lnTo>
                    <a:pt x="338" y="810"/>
                  </a:lnTo>
                  <a:lnTo>
                    <a:pt x="334" y="810"/>
                  </a:lnTo>
                  <a:lnTo>
                    <a:pt x="330" y="810"/>
                  </a:lnTo>
                  <a:lnTo>
                    <a:pt x="330" y="810"/>
                  </a:lnTo>
                  <a:lnTo>
                    <a:pt x="326" y="814"/>
                  </a:lnTo>
                  <a:lnTo>
                    <a:pt x="324" y="816"/>
                  </a:lnTo>
                  <a:lnTo>
                    <a:pt x="322" y="820"/>
                  </a:lnTo>
                  <a:lnTo>
                    <a:pt x="320" y="822"/>
                  </a:lnTo>
                  <a:lnTo>
                    <a:pt x="320" y="822"/>
                  </a:lnTo>
                  <a:lnTo>
                    <a:pt x="312" y="824"/>
                  </a:lnTo>
                  <a:lnTo>
                    <a:pt x="312" y="824"/>
                  </a:lnTo>
                  <a:lnTo>
                    <a:pt x="306" y="822"/>
                  </a:lnTo>
                  <a:lnTo>
                    <a:pt x="306" y="822"/>
                  </a:lnTo>
                  <a:lnTo>
                    <a:pt x="300" y="822"/>
                  </a:lnTo>
                  <a:lnTo>
                    <a:pt x="300" y="822"/>
                  </a:lnTo>
                  <a:lnTo>
                    <a:pt x="300" y="822"/>
                  </a:lnTo>
                  <a:lnTo>
                    <a:pt x="300" y="822"/>
                  </a:lnTo>
                  <a:lnTo>
                    <a:pt x="288" y="824"/>
                  </a:lnTo>
                  <a:lnTo>
                    <a:pt x="276" y="826"/>
                  </a:lnTo>
                  <a:lnTo>
                    <a:pt x="276" y="826"/>
                  </a:lnTo>
                  <a:lnTo>
                    <a:pt x="266" y="826"/>
                  </a:lnTo>
                  <a:lnTo>
                    <a:pt x="266" y="826"/>
                  </a:lnTo>
                  <a:lnTo>
                    <a:pt x="260" y="826"/>
                  </a:lnTo>
                  <a:lnTo>
                    <a:pt x="256" y="824"/>
                  </a:lnTo>
                  <a:lnTo>
                    <a:pt x="256" y="824"/>
                  </a:lnTo>
                  <a:lnTo>
                    <a:pt x="252" y="822"/>
                  </a:lnTo>
                  <a:lnTo>
                    <a:pt x="248" y="820"/>
                  </a:lnTo>
                  <a:lnTo>
                    <a:pt x="248" y="820"/>
                  </a:lnTo>
                  <a:lnTo>
                    <a:pt x="246" y="822"/>
                  </a:lnTo>
                  <a:lnTo>
                    <a:pt x="242" y="824"/>
                  </a:lnTo>
                  <a:lnTo>
                    <a:pt x="242" y="824"/>
                  </a:lnTo>
                  <a:lnTo>
                    <a:pt x="220" y="850"/>
                  </a:lnTo>
                  <a:lnTo>
                    <a:pt x="220" y="850"/>
                  </a:lnTo>
                  <a:lnTo>
                    <a:pt x="212" y="856"/>
                  </a:lnTo>
                  <a:lnTo>
                    <a:pt x="204" y="862"/>
                  </a:lnTo>
                  <a:lnTo>
                    <a:pt x="186" y="872"/>
                  </a:lnTo>
                  <a:lnTo>
                    <a:pt x="186" y="872"/>
                  </a:lnTo>
                  <a:lnTo>
                    <a:pt x="180" y="878"/>
                  </a:lnTo>
                  <a:lnTo>
                    <a:pt x="174" y="886"/>
                  </a:lnTo>
                  <a:lnTo>
                    <a:pt x="174" y="886"/>
                  </a:lnTo>
                  <a:lnTo>
                    <a:pt x="168" y="892"/>
                  </a:lnTo>
                  <a:lnTo>
                    <a:pt x="166" y="894"/>
                  </a:lnTo>
                  <a:lnTo>
                    <a:pt x="166" y="900"/>
                  </a:lnTo>
                  <a:lnTo>
                    <a:pt x="166" y="900"/>
                  </a:lnTo>
                  <a:lnTo>
                    <a:pt x="164" y="908"/>
                  </a:lnTo>
                  <a:lnTo>
                    <a:pt x="162" y="916"/>
                  </a:lnTo>
                  <a:lnTo>
                    <a:pt x="154" y="922"/>
                  </a:lnTo>
                  <a:lnTo>
                    <a:pt x="144" y="926"/>
                  </a:lnTo>
                  <a:lnTo>
                    <a:pt x="144" y="926"/>
                  </a:lnTo>
                  <a:lnTo>
                    <a:pt x="132" y="932"/>
                  </a:lnTo>
                  <a:lnTo>
                    <a:pt x="120" y="938"/>
                  </a:lnTo>
                  <a:lnTo>
                    <a:pt x="108" y="946"/>
                  </a:lnTo>
                  <a:lnTo>
                    <a:pt x="96" y="956"/>
                  </a:lnTo>
                  <a:lnTo>
                    <a:pt x="96" y="956"/>
                  </a:lnTo>
                  <a:lnTo>
                    <a:pt x="80" y="974"/>
                  </a:lnTo>
                  <a:lnTo>
                    <a:pt x="66" y="992"/>
                  </a:lnTo>
                  <a:lnTo>
                    <a:pt x="66" y="992"/>
                  </a:lnTo>
                  <a:lnTo>
                    <a:pt x="56" y="1010"/>
                  </a:lnTo>
                  <a:lnTo>
                    <a:pt x="50" y="1018"/>
                  </a:lnTo>
                  <a:lnTo>
                    <a:pt x="40" y="1026"/>
                  </a:lnTo>
                  <a:lnTo>
                    <a:pt x="40" y="1026"/>
                  </a:lnTo>
                  <a:lnTo>
                    <a:pt x="34" y="1032"/>
                  </a:lnTo>
                  <a:lnTo>
                    <a:pt x="28" y="1038"/>
                  </a:lnTo>
                  <a:lnTo>
                    <a:pt x="24" y="1046"/>
                  </a:lnTo>
                  <a:lnTo>
                    <a:pt x="24" y="1054"/>
                  </a:lnTo>
                  <a:lnTo>
                    <a:pt x="24" y="1054"/>
                  </a:lnTo>
                  <a:lnTo>
                    <a:pt x="26" y="1062"/>
                  </a:lnTo>
                  <a:lnTo>
                    <a:pt x="32" y="1070"/>
                  </a:lnTo>
                  <a:lnTo>
                    <a:pt x="38" y="1076"/>
                  </a:lnTo>
                  <a:lnTo>
                    <a:pt x="40" y="1080"/>
                  </a:lnTo>
                  <a:lnTo>
                    <a:pt x="40" y="1086"/>
                  </a:lnTo>
                  <a:lnTo>
                    <a:pt x="40" y="1086"/>
                  </a:lnTo>
                  <a:lnTo>
                    <a:pt x="38" y="1096"/>
                  </a:lnTo>
                  <a:lnTo>
                    <a:pt x="34" y="1108"/>
                  </a:lnTo>
                  <a:lnTo>
                    <a:pt x="28" y="1118"/>
                  </a:lnTo>
                  <a:lnTo>
                    <a:pt x="20" y="1128"/>
                  </a:lnTo>
                  <a:lnTo>
                    <a:pt x="20" y="1128"/>
                  </a:lnTo>
                  <a:lnTo>
                    <a:pt x="10" y="1140"/>
                  </a:lnTo>
                  <a:lnTo>
                    <a:pt x="2" y="1152"/>
                  </a:lnTo>
                  <a:lnTo>
                    <a:pt x="0" y="1166"/>
                  </a:lnTo>
                  <a:lnTo>
                    <a:pt x="0" y="1172"/>
                  </a:lnTo>
                  <a:lnTo>
                    <a:pt x="0" y="1180"/>
                  </a:lnTo>
                  <a:lnTo>
                    <a:pt x="0" y="1180"/>
                  </a:lnTo>
                  <a:lnTo>
                    <a:pt x="0" y="1188"/>
                  </a:lnTo>
                  <a:lnTo>
                    <a:pt x="2" y="1198"/>
                  </a:lnTo>
                  <a:lnTo>
                    <a:pt x="2" y="1198"/>
                  </a:lnTo>
                  <a:lnTo>
                    <a:pt x="4" y="1204"/>
                  </a:lnTo>
                  <a:lnTo>
                    <a:pt x="8" y="1208"/>
                  </a:lnTo>
                  <a:lnTo>
                    <a:pt x="14" y="1216"/>
                  </a:lnTo>
                  <a:lnTo>
                    <a:pt x="14" y="1216"/>
                  </a:lnTo>
                  <a:lnTo>
                    <a:pt x="20" y="1224"/>
                  </a:lnTo>
                  <a:lnTo>
                    <a:pt x="24" y="1232"/>
                  </a:lnTo>
                  <a:lnTo>
                    <a:pt x="26" y="1240"/>
                  </a:lnTo>
                  <a:lnTo>
                    <a:pt x="30" y="1248"/>
                  </a:lnTo>
                  <a:lnTo>
                    <a:pt x="30" y="1248"/>
                  </a:lnTo>
                  <a:lnTo>
                    <a:pt x="36" y="1254"/>
                  </a:lnTo>
                  <a:lnTo>
                    <a:pt x="40" y="1260"/>
                  </a:lnTo>
                  <a:lnTo>
                    <a:pt x="40" y="1260"/>
                  </a:lnTo>
                  <a:lnTo>
                    <a:pt x="42" y="1266"/>
                  </a:lnTo>
                  <a:lnTo>
                    <a:pt x="42" y="1272"/>
                  </a:lnTo>
                  <a:lnTo>
                    <a:pt x="42" y="1278"/>
                  </a:lnTo>
                  <a:lnTo>
                    <a:pt x="44" y="1284"/>
                  </a:lnTo>
                  <a:lnTo>
                    <a:pt x="44" y="1284"/>
                  </a:lnTo>
                  <a:lnTo>
                    <a:pt x="48" y="1290"/>
                  </a:lnTo>
                  <a:lnTo>
                    <a:pt x="56" y="1294"/>
                  </a:lnTo>
                  <a:lnTo>
                    <a:pt x="68" y="1300"/>
                  </a:lnTo>
                  <a:lnTo>
                    <a:pt x="68" y="1300"/>
                  </a:lnTo>
                  <a:lnTo>
                    <a:pt x="76" y="1306"/>
                  </a:lnTo>
                  <a:lnTo>
                    <a:pt x="80" y="1310"/>
                  </a:lnTo>
                  <a:lnTo>
                    <a:pt x="82" y="1314"/>
                  </a:lnTo>
                  <a:lnTo>
                    <a:pt x="82" y="1314"/>
                  </a:lnTo>
                  <a:lnTo>
                    <a:pt x="86" y="1322"/>
                  </a:lnTo>
                  <a:lnTo>
                    <a:pt x="90" y="1324"/>
                  </a:lnTo>
                  <a:lnTo>
                    <a:pt x="92" y="1328"/>
                  </a:lnTo>
                  <a:lnTo>
                    <a:pt x="92" y="1328"/>
                  </a:lnTo>
                  <a:lnTo>
                    <a:pt x="98" y="1328"/>
                  </a:lnTo>
                  <a:lnTo>
                    <a:pt x="98" y="1328"/>
                  </a:lnTo>
                  <a:lnTo>
                    <a:pt x="106" y="1328"/>
                  </a:lnTo>
                  <a:lnTo>
                    <a:pt x="114" y="1324"/>
                  </a:lnTo>
                  <a:lnTo>
                    <a:pt x="128" y="1316"/>
                  </a:lnTo>
                  <a:lnTo>
                    <a:pt x="128" y="1316"/>
                  </a:lnTo>
                  <a:lnTo>
                    <a:pt x="140" y="1312"/>
                  </a:lnTo>
                  <a:lnTo>
                    <a:pt x="152" y="1310"/>
                  </a:lnTo>
                  <a:lnTo>
                    <a:pt x="152" y="1310"/>
                  </a:lnTo>
                  <a:lnTo>
                    <a:pt x="160" y="1312"/>
                  </a:lnTo>
                  <a:lnTo>
                    <a:pt x="168" y="1316"/>
                  </a:lnTo>
                  <a:lnTo>
                    <a:pt x="168" y="1316"/>
                  </a:lnTo>
                  <a:lnTo>
                    <a:pt x="170" y="1320"/>
                  </a:lnTo>
                  <a:lnTo>
                    <a:pt x="172" y="1322"/>
                  </a:lnTo>
                  <a:lnTo>
                    <a:pt x="172" y="1322"/>
                  </a:lnTo>
                  <a:lnTo>
                    <a:pt x="174" y="1322"/>
                  </a:lnTo>
                  <a:lnTo>
                    <a:pt x="174" y="1322"/>
                  </a:lnTo>
                  <a:lnTo>
                    <a:pt x="182" y="1320"/>
                  </a:lnTo>
                  <a:lnTo>
                    <a:pt x="182" y="1320"/>
                  </a:lnTo>
                  <a:lnTo>
                    <a:pt x="190" y="1316"/>
                  </a:lnTo>
                  <a:lnTo>
                    <a:pt x="200" y="1312"/>
                  </a:lnTo>
                  <a:lnTo>
                    <a:pt x="200" y="1312"/>
                  </a:lnTo>
                  <a:lnTo>
                    <a:pt x="210" y="1308"/>
                  </a:lnTo>
                  <a:lnTo>
                    <a:pt x="220" y="1306"/>
                  </a:lnTo>
                  <a:lnTo>
                    <a:pt x="220" y="1306"/>
                  </a:lnTo>
                  <a:lnTo>
                    <a:pt x="238" y="1296"/>
                  </a:lnTo>
                  <a:lnTo>
                    <a:pt x="238" y="1296"/>
                  </a:lnTo>
                  <a:lnTo>
                    <a:pt x="250" y="1290"/>
                  </a:lnTo>
                  <a:lnTo>
                    <a:pt x="262" y="1288"/>
                  </a:lnTo>
                  <a:lnTo>
                    <a:pt x="262" y="1288"/>
                  </a:lnTo>
                  <a:lnTo>
                    <a:pt x="270" y="1290"/>
                  </a:lnTo>
                  <a:lnTo>
                    <a:pt x="276" y="1294"/>
                  </a:lnTo>
                  <a:lnTo>
                    <a:pt x="276" y="1294"/>
                  </a:lnTo>
                  <a:lnTo>
                    <a:pt x="280" y="1296"/>
                  </a:lnTo>
                  <a:lnTo>
                    <a:pt x="280" y="1300"/>
                  </a:lnTo>
                  <a:lnTo>
                    <a:pt x="282" y="1310"/>
                  </a:lnTo>
                  <a:lnTo>
                    <a:pt x="280" y="1318"/>
                  </a:lnTo>
                  <a:lnTo>
                    <a:pt x="282" y="1328"/>
                  </a:lnTo>
                  <a:lnTo>
                    <a:pt x="282" y="1328"/>
                  </a:lnTo>
                  <a:lnTo>
                    <a:pt x="284" y="1334"/>
                  </a:lnTo>
                  <a:lnTo>
                    <a:pt x="286" y="1336"/>
                  </a:lnTo>
                  <a:lnTo>
                    <a:pt x="290" y="1338"/>
                  </a:lnTo>
                  <a:lnTo>
                    <a:pt x="290" y="1338"/>
                  </a:lnTo>
                  <a:lnTo>
                    <a:pt x="292" y="1336"/>
                  </a:lnTo>
                  <a:lnTo>
                    <a:pt x="292" y="1336"/>
                  </a:lnTo>
                  <a:lnTo>
                    <a:pt x="304" y="1332"/>
                  </a:lnTo>
                  <a:lnTo>
                    <a:pt x="316" y="1328"/>
                  </a:lnTo>
                  <a:lnTo>
                    <a:pt x="316" y="1328"/>
                  </a:lnTo>
                  <a:lnTo>
                    <a:pt x="322" y="1328"/>
                  </a:lnTo>
                  <a:lnTo>
                    <a:pt x="322" y="1328"/>
                  </a:lnTo>
                  <a:lnTo>
                    <a:pt x="330" y="1330"/>
                  </a:lnTo>
                  <a:lnTo>
                    <a:pt x="334" y="1334"/>
                  </a:lnTo>
                  <a:lnTo>
                    <a:pt x="338" y="1340"/>
                  </a:lnTo>
                  <a:lnTo>
                    <a:pt x="338" y="1348"/>
                  </a:lnTo>
                  <a:lnTo>
                    <a:pt x="338" y="1348"/>
                  </a:lnTo>
                  <a:lnTo>
                    <a:pt x="338" y="1368"/>
                  </a:lnTo>
                  <a:lnTo>
                    <a:pt x="336" y="1378"/>
                  </a:lnTo>
                  <a:lnTo>
                    <a:pt x="330" y="1388"/>
                  </a:lnTo>
                  <a:lnTo>
                    <a:pt x="330" y="1388"/>
                  </a:lnTo>
                  <a:lnTo>
                    <a:pt x="326" y="1390"/>
                  </a:lnTo>
                  <a:lnTo>
                    <a:pt x="320" y="1392"/>
                  </a:lnTo>
                  <a:lnTo>
                    <a:pt x="320" y="1392"/>
                  </a:lnTo>
                  <a:lnTo>
                    <a:pt x="320" y="1396"/>
                  </a:lnTo>
                  <a:lnTo>
                    <a:pt x="318" y="1400"/>
                  </a:lnTo>
                  <a:lnTo>
                    <a:pt x="318" y="1400"/>
                  </a:lnTo>
                  <a:lnTo>
                    <a:pt x="314" y="1414"/>
                  </a:lnTo>
                  <a:lnTo>
                    <a:pt x="312" y="1420"/>
                  </a:lnTo>
                  <a:lnTo>
                    <a:pt x="312" y="1428"/>
                  </a:lnTo>
                  <a:lnTo>
                    <a:pt x="312" y="1428"/>
                  </a:lnTo>
                  <a:lnTo>
                    <a:pt x="314" y="1440"/>
                  </a:lnTo>
                  <a:lnTo>
                    <a:pt x="320" y="1448"/>
                  </a:lnTo>
                  <a:lnTo>
                    <a:pt x="336" y="1466"/>
                  </a:lnTo>
                  <a:lnTo>
                    <a:pt x="336" y="1466"/>
                  </a:lnTo>
                  <a:lnTo>
                    <a:pt x="340" y="1474"/>
                  </a:lnTo>
                  <a:lnTo>
                    <a:pt x="344" y="1484"/>
                  </a:lnTo>
                  <a:lnTo>
                    <a:pt x="348" y="1502"/>
                  </a:lnTo>
                  <a:lnTo>
                    <a:pt x="348" y="1502"/>
                  </a:lnTo>
                  <a:lnTo>
                    <a:pt x="348" y="1512"/>
                  </a:lnTo>
                  <a:lnTo>
                    <a:pt x="346" y="1522"/>
                  </a:lnTo>
                  <a:lnTo>
                    <a:pt x="346" y="1522"/>
                  </a:lnTo>
                  <a:lnTo>
                    <a:pt x="348" y="1530"/>
                  </a:lnTo>
                  <a:lnTo>
                    <a:pt x="352" y="1536"/>
                  </a:lnTo>
                  <a:lnTo>
                    <a:pt x="352" y="1536"/>
                  </a:lnTo>
                  <a:lnTo>
                    <a:pt x="352" y="1542"/>
                  </a:lnTo>
                  <a:lnTo>
                    <a:pt x="350" y="1544"/>
                  </a:lnTo>
                  <a:lnTo>
                    <a:pt x="346" y="1552"/>
                  </a:lnTo>
                  <a:lnTo>
                    <a:pt x="344" y="1560"/>
                  </a:lnTo>
                  <a:lnTo>
                    <a:pt x="344" y="1564"/>
                  </a:lnTo>
                  <a:lnTo>
                    <a:pt x="346" y="1568"/>
                  </a:lnTo>
                  <a:lnTo>
                    <a:pt x="346" y="1568"/>
                  </a:lnTo>
                  <a:lnTo>
                    <a:pt x="348" y="1572"/>
                  </a:lnTo>
                  <a:lnTo>
                    <a:pt x="348" y="1580"/>
                  </a:lnTo>
                  <a:lnTo>
                    <a:pt x="346" y="1586"/>
                  </a:lnTo>
                  <a:lnTo>
                    <a:pt x="344" y="1592"/>
                  </a:lnTo>
                  <a:lnTo>
                    <a:pt x="344" y="1592"/>
                  </a:lnTo>
                  <a:lnTo>
                    <a:pt x="336" y="1604"/>
                  </a:lnTo>
                  <a:lnTo>
                    <a:pt x="326" y="1614"/>
                  </a:lnTo>
                  <a:lnTo>
                    <a:pt x="326" y="1614"/>
                  </a:lnTo>
                  <a:lnTo>
                    <a:pt x="310" y="1624"/>
                  </a:lnTo>
                  <a:lnTo>
                    <a:pt x="304" y="1628"/>
                  </a:lnTo>
                  <a:lnTo>
                    <a:pt x="298" y="1636"/>
                  </a:lnTo>
                  <a:lnTo>
                    <a:pt x="298" y="1636"/>
                  </a:lnTo>
                  <a:lnTo>
                    <a:pt x="294" y="1648"/>
                  </a:lnTo>
                  <a:lnTo>
                    <a:pt x="292" y="1660"/>
                  </a:lnTo>
                  <a:lnTo>
                    <a:pt x="292" y="1660"/>
                  </a:lnTo>
                  <a:lnTo>
                    <a:pt x="286" y="1676"/>
                  </a:lnTo>
                  <a:lnTo>
                    <a:pt x="286" y="1682"/>
                  </a:lnTo>
                  <a:lnTo>
                    <a:pt x="286" y="1690"/>
                  </a:lnTo>
                  <a:lnTo>
                    <a:pt x="286" y="1690"/>
                  </a:lnTo>
                  <a:lnTo>
                    <a:pt x="286" y="1696"/>
                  </a:lnTo>
                  <a:lnTo>
                    <a:pt x="288" y="1700"/>
                  </a:lnTo>
                  <a:lnTo>
                    <a:pt x="288" y="1700"/>
                  </a:lnTo>
                  <a:lnTo>
                    <a:pt x="290" y="1706"/>
                  </a:lnTo>
                  <a:lnTo>
                    <a:pt x="294" y="1710"/>
                  </a:lnTo>
                  <a:lnTo>
                    <a:pt x="298" y="1714"/>
                  </a:lnTo>
                  <a:lnTo>
                    <a:pt x="300" y="1720"/>
                  </a:lnTo>
                  <a:lnTo>
                    <a:pt x="300" y="1720"/>
                  </a:lnTo>
                  <a:lnTo>
                    <a:pt x="298" y="1732"/>
                  </a:lnTo>
                  <a:lnTo>
                    <a:pt x="298" y="1732"/>
                  </a:lnTo>
                  <a:lnTo>
                    <a:pt x="298" y="1740"/>
                  </a:lnTo>
                  <a:lnTo>
                    <a:pt x="300" y="1748"/>
                  </a:lnTo>
                  <a:lnTo>
                    <a:pt x="300" y="1748"/>
                  </a:lnTo>
                  <a:lnTo>
                    <a:pt x="300" y="1760"/>
                  </a:lnTo>
                  <a:lnTo>
                    <a:pt x="302" y="1770"/>
                  </a:lnTo>
                  <a:lnTo>
                    <a:pt x="302" y="1770"/>
                  </a:lnTo>
                  <a:lnTo>
                    <a:pt x="306" y="1778"/>
                  </a:lnTo>
                  <a:lnTo>
                    <a:pt x="308" y="1788"/>
                  </a:lnTo>
                  <a:lnTo>
                    <a:pt x="308" y="1798"/>
                  </a:lnTo>
                  <a:lnTo>
                    <a:pt x="306" y="1806"/>
                  </a:lnTo>
                  <a:lnTo>
                    <a:pt x="306" y="1806"/>
                  </a:lnTo>
                  <a:lnTo>
                    <a:pt x="302" y="1818"/>
                  </a:lnTo>
                  <a:lnTo>
                    <a:pt x="300" y="1830"/>
                  </a:lnTo>
                  <a:lnTo>
                    <a:pt x="298" y="1842"/>
                  </a:lnTo>
                  <a:lnTo>
                    <a:pt x="298" y="1854"/>
                  </a:lnTo>
                  <a:lnTo>
                    <a:pt x="298" y="1854"/>
                  </a:lnTo>
                  <a:lnTo>
                    <a:pt x="304" y="1872"/>
                  </a:lnTo>
                  <a:lnTo>
                    <a:pt x="310" y="1888"/>
                  </a:lnTo>
                  <a:lnTo>
                    <a:pt x="310" y="1888"/>
                  </a:lnTo>
                  <a:lnTo>
                    <a:pt x="318" y="1908"/>
                  </a:lnTo>
                  <a:lnTo>
                    <a:pt x="326" y="1930"/>
                  </a:lnTo>
                  <a:lnTo>
                    <a:pt x="326" y="1930"/>
                  </a:lnTo>
                  <a:lnTo>
                    <a:pt x="328" y="1938"/>
                  </a:lnTo>
                  <a:lnTo>
                    <a:pt x="328" y="1946"/>
                  </a:lnTo>
                  <a:lnTo>
                    <a:pt x="328" y="1954"/>
                  </a:lnTo>
                  <a:lnTo>
                    <a:pt x="324" y="1962"/>
                  </a:lnTo>
                  <a:lnTo>
                    <a:pt x="324" y="1962"/>
                  </a:lnTo>
                  <a:lnTo>
                    <a:pt x="322" y="1972"/>
                  </a:lnTo>
                  <a:lnTo>
                    <a:pt x="322" y="1980"/>
                  </a:lnTo>
                  <a:lnTo>
                    <a:pt x="324" y="1988"/>
                  </a:lnTo>
                  <a:lnTo>
                    <a:pt x="328" y="1996"/>
                  </a:lnTo>
                  <a:lnTo>
                    <a:pt x="328" y="1996"/>
                  </a:lnTo>
                  <a:lnTo>
                    <a:pt x="332" y="2010"/>
                  </a:lnTo>
                  <a:lnTo>
                    <a:pt x="336" y="2016"/>
                  </a:lnTo>
                  <a:lnTo>
                    <a:pt x="340" y="2020"/>
                  </a:lnTo>
                  <a:lnTo>
                    <a:pt x="340" y="2020"/>
                  </a:lnTo>
                  <a:lnTo>
                    <a:pt x="346" y="2022"/>
                  </a:lnTo>
                  <a:lnTo>
                    <a:pt x="346" y="2022"/>
                  </a:lnTo>
                  <a:lnTo>
                    <a:pt x="352" y="2020"/>
                  </a:lnTo>
                  <a:lnTo>
                    <a:pt x="360" y="2018"/>
                  </a:lnTo>
                  <a:lnTo>
                    <a:pt x="372" y="2012"/>
                  </a:lnTo>
                  <a:lnTo>
                    <a:pt x="372" y="2012"/>
                  </a:lnTo>
                  <a:lnTo>
                    <a:pt x="384" y="2004"/>
                  </a:lnTo>
                  <a:lnTo>
                    <a:pt x="388" y="2002"/>
                  </a:lnTo>
                  <a:lnTo>
                    <a:pt x="396" y="2000"/>
                  </a:lnTo>
                  <a:lnTo>
                    <a:pt x="396" y="2000"/>
                  </a:lnTo>
                  <a:lnTo>
                    <a:pt x="404" y="1998"/>
                  </a:lnTo>
                  <a:lnTo>
                    <a:pt x="412" y="1998"/>
                  </a:lnTo>
                  <a:lnTo>
                    <a:pt x="412" y="1998"/>
                  </a:lnTo>
                  <a:lnTo>
                    <a:pt x="414" y="1998"/>
                  </a:lnTo>
                  <a:lnTo>
                    <a:pt x="414" y="1998"/>
                  </a:lnTo>
                  <a:lnTo>
                    <a:pt x="416" y="1998"/>
                  </a:lnTo>
                  <a:lnTo>
                    <a:pt x="416" y="1998"/>
                  </a:lnTo>
                  <a:lnTo>
                    <a:pt x="426" y="1998"/>
                  </a:lnTo>
                  <a:lnTo>
                    <a:pt x="434" y="1996"/>
                  </a:lnTo>
                  <a:lnTo>
                    <a:pt x="434" y="1996"/>
                  </a:lnTo>
                  <a:lnTo>
                    <a:pt x="444" y="1990"/>
                  </a:lnTo>
                  <a:lnTo>
                    <a:pt x="456" y="1984"/>
                  </a:lnTo>
                  <a:lnTo>
                    <a:pt x="456" y="1984"/>
                  </a:lnTo>
                  <a:lnTo>
                    <a:pt x="466" y="1982"/>
                  </a:lnTo>
                  <a:lnTo>
                    <a:pt x="474" y="1976"/>
                  </a:lnTo>
                  <a:lnTo>
                    <a:pt x="474" y="1976"/>
                  </a:lnTo>
                  <a:lnTo>
                    <a:pt x="484" y="1968"/>
                  </a:lnTo>
                  <a:lnTo>
                    <a:pt x="492" y="1960"/>
                  </a:lnTo>
                  <a:lnTo>
                    <a:pt x="510" y="1942"/>
                  </a:lnTo>
                  <a:lnTo>
                    <a:pt x="510" y="1942"/>
                  </a:lnTo>
                  <a:lnTo>
                    <a:pt x="528" y="1922"/>
                  </a:lnTo>
                  <a:lnTo>
                    <a:pt x="544" y="1902"/>
                  </a:lnTo>
                  <a:lnTo>
                    <a:pt x="544" y="1902"/>
                  </a:lnTo>
                  <a:lnTo>
                    <a:pt x="558" y="1884"/>
                  </a:lnTo>
                  <a:lnTo>
                    <a:pt x="562" y="1876"/>
                  </a:lnTo>
                  <a:lnTo>
                    <a:pt x="564" y="1866"/>
                  </a:lnTo>
                  <a:lnTo>
                    <a:pt x="564" y="1866"/>
                  </a:lnTo>
                  <a:lnTo>
                    <a:pt x="564" y="1848"/>
                  </a:lnTo>
                  <a:lnTo>
                    <a:pt x="566" y="1842"/>
                  </a:lnTo>
                  <a:lnTo>
                    <a:pt x="574" y="1832"/>
                  </a:lnTo>
                  <a:lnTo>
                    <a:pt x="574" y="1832"/>
                  </a:lnTo>
                  <a:lnTo>
                    <a:pt x="594" y="1820"/>
                  </a:lnTo>
                  <a:lnTo>
                    <a:pt x="594" y="1820"/>
                  </a:lnTo>
                  <a:lnTo>
                    <a:pt x="604" y="1816"/>
                  </a:lnTo>
                  <a:lnTo>
                    <a:pt x="608" y="1814"/>
                  </a:lnTo>
                  <a:lnTo>
                    <a:pt x="610" y="1808"/>
                  </a:lnTo>
                  <a:lnTo>
                    <a:pt x="610" y="1808"/>
                  </a:lnTo>
                  <a:lnTo>
                    <a:pt x="614" y="1800"/>
                  </a:lnTo>
                  <a:lnTo>
                    <a:pt x="616" y="1790"/>
                  </a:lnTo>
                  <a:lnTo>
                    <a:pt x="616" y="1790"/>
                  </a:lnTo>
                  <a:lnTo>
                    <a:pt x="618" y="1778"/>
                  </a:lnTo>
                  <a:lnTo>
                    <a:pt x="620" y="1768"/>
                  </a:lnTo>
                  <a:lnTo>
                    <a:pt x="620" y="1768"/>
                  </a:lnTo>
                  <a:lnTo>
                    <a:pt x="620" y="1758"/>
                  </a:lnTo>
                  <a:lnTo>
                    <a:pt x="618" y="1750"/>
                  </a:lnTo>
                  <a:lnTo>
                    <a:pt x="618" y="1750"/>
                  </a:lnTo>
                  <a:lnTo>
                    <a:pt x="614" y="1744"/>
                  </a:lnTo>
                  <a:lnTo>
                    <a:pt x="614" y="1740"/>
                  </a:lnTo>
                  <a:lnTo>
                    <a:pt x="616" y="1734"/>
                  </a:lnTo>
                  <a:lnTo>
                    <a:pt x="616" y="1734"/>
                  </a:lnTo>
                  <a:lnTo>
                    <a:pt x="626" y="1728"/>
                  </a:lnTo>
                  <a:lnTo>
                    <a:pt x="638" y="1720"/>
                  </a:lnTo>
                  <a:lnTo>
                    <a:pt x="638" y="1720"/>
                  </a:lnTo>
                  <a:lnTo>
                    <a:pt x="648" y="1714"/>
                  </a:lnTo>
                  <a:lnTo>
                    <a:pt x="658" y="1708"/>
                  </a:lnTo>
                  <a:lnTo>
                    <a:pt x="658" y="1708"/>
                  </a:lnTo>
                  <a:lnTo>
                    <a:pt x="668" y="1702"/>
                  </a:lnTo>
                  <a:lnTo>
                    <a:pt x="676" y="1694"/>
                  </a:lnTo>
                  <a:lnTo>
                    <a:pt x="694" y="1680"/>
                  </a:lnTo>
                  <a:lnTo>
                    <a:pt x="694" y="1680"/>
                  </a:lnTo>
                  <a:lnTo>
                    <a:pt x="704" y="1674"/>
                  </a:lnTo>
                  <a:lnTo>
                    <a:pt x="710" y="1668"/>
                  </a:lnTo>
                  <a:lnTo>
                    <a:pt x="716" y="1660"/>
                  </a:lnTo>
                  <a:lnTo>
                    <a:pt x="718" y="1650"/>
                  </a:lnTo>
                  <a:lnTo>
                    <a:pt x="718" y="1650"/>
                  </a:lnTo>
                  <a:lnTo>
                    <a:pt x="724" y="1628"/>
                  </a:lnTo>
                  <a:lnTo>
                    <a:pt x="732" y="1604"/>
                  </a:lnTo>
                  <a:lnTo>
                    <a:pt x="732" y="1604"/>
                  </a:lnTo>
                  <a:lnTo>
                    <a:pt x="736" y="1592"/>
                  </a:lnTo>
                  <a:lnTo>
                    <a:pt x="738" y="1584"/>
                  </a:lnTo>
                  <a:lnTo>
                    <a:pt x="738" y="1578"/>
                  </a:lnTo>
                  <a:lnTo>
                    <a:pt x="738" y="1578"/>
                  </a:lnTo>
                  <a:lnTo>
                    <a:pt x="734" y="1570"/>
                  </a:lnTo>
                  <a:lnTo>
                    <a:pt x="734" y="1570"/>
                  </a:lnTo>
                  <a:lnTo>
                    <a:pt x="730" y="1556"/>
                  </a:lnTo>
                  <a:lnTo>
                    <a:pt x="726" y="1540"/>
                  </a:lnTo>
                  <a:lnTo>
                    <a:pt x="726" y="1540"/>
                  </a:lnTo>
                  <a:lnTo>
                    <a:pt x="726" y="1522"/>
                  </a:lnTo>
                  <a:lnTo>
                    <a:pt x="726" y="1514"/>
                  </a:lnTo>
                  <a:lnTo>
                    <a:pt x="730" y="1506"/>
                  </a:lnTo>
                  <a:lnTo>
                    <a:pt x="730" y="1506"/>
                  </a:lnTo>
                  <a:lnTo>
                    <a:pt x="732" y="1496"/>
                  </a:lnTo>
                  <a:lnTo>
                    <a:pt x="734" y="1486"/>
                  </a:lnTo>
                  <a:lnTo>
                    <a:pt x="734" y="1486"/>
                  </a:lnTo>
                  <a:lnTo>
                    <a:pt x="738" y="1476"/>
                  </a:lnTo>
                  <a:lnTo>
                    <a:pt x="744" y="1468"/>
                  </a:lnTo>
                  <a:lnTo>
                    <a:pt x="744" y="1468"/>
                  </a:lnTo>
                  <a:lnTo>
                    <a:pt x="756" y="1454"/>
                  </a:lnTo>
                  <a:lnTo>
                    <a:pt x="762" y="1446"/>
                  </a:lnTo>
                  <a:lnTo>
                    <a:pt x="770" y="1440"/>
                  </a:lnTo>
                  <a:lnTo>
                    <a:pt x="770" y="1440"/>
                  </a:lnTo>
                  <a:lnTo>
                    <a:pt x="780" y="1432"/>
                  </a:lnTo>
                  <a:lnTo>
                    <a:pt x="786" y="1424"/>
                  </a:lnTo>
                  <a:lnTo>
                    <a:pt x="800" y="1408"/>
                  </a:lnTo>
                  <a:lnTo>
                    <a:pt x="800" y="1408"/>
                  </a:lnTo>
                  <a:lnTo>
                    <a:pt x="816" y="1392"/>
                  </a:lnTo>
                  <a:lnTo>
                    <a:pt x="834" y="1378"/>
                  </a:lnTo>
                  <a:lnTo>
                    <a:pt x="870" y="1352"/>
                  </a:lnTo>
                  <a:lnTo>
                    <a:pt x="870" y="1352"/>
                  </a:lnTo>
                  <a:lnTo>
                    <a:pt x="882" y="1344"/>
                  </a:lnTo>
                  <a:lnTo>
                    <a:pt x="882" y="1344"/>
                  </a:lnTo>
                  <a:lnTo>
                    <a:pt x="888" y="1336"/>
                  </a:lnTo>
                  <a:lnTo>
                    <a:pt x="892" y="1328"/>
                  </a:lnTo>
                  <a:lnTo>
                    <a:pt x="892" y="1328"/>
                  </a:lnTo>
                  <a:lnTo>
                    <a:pt x="904" y="1312"/>
                  </a:lnTo>
                  <a:lnTo>
                    <a:pt x="918" y="1296"/>
                  </a:lnTo>
                  <a:lnTo>
                    <a:pt x="918" y="1296"/>
                  </a:lnTo>
                  <a:lnTo>
                    <a:pt x="926" y="1286"/>
                  </a:lnTo>
                  <a:lnTo>
                    <a:pt x="932" y="1276"/>
                  </a:lnTo>
                  <a:lnTo>
                    <a:pt x="932" y="1276"/>
                  </a:lnTo>
                  <a:lnTo>
                    <a:pt x="944" y="1254"/>
                  </a:lnTo>
                  <a:lnTo>
                    <a:pt x="948" y="1242"/>
                  </a:lnTo>
                  <a:lnTo>
                    <a:pt x="952" y="1230"/>
                  </a:lnTo>
                  <a:lnTo>
                    <a:pt x="952" y="1230"/>
                  </a:lnTo>
                  <a:lnTo>
                    <a:pt x="954" y="1222"/>
                  </a:lnTo>
                  <a:lnTo>
                    <a:pt x="954" y="1218"/>
                  </a:lnTo>
                  <a:lnTo>
                    <a:pt x="952" y="1216"/>
                  </a:lnTo>
                  <a:lnTo>
                    <a:pt x="952" y="1216"/>
                  </a:lnTo>
                  <a:lnTo>
                    <a:pt x="946" y="1214"/>
                  </a:lnTo>
                  <a:lnTo>
                    <a:pt x="946" y="1214"/>
                  </a:lnTo>
                  <a:lnTo>
                    <a:pt x="940" y="1214"/>
                  </a:lnTo>
                  <a:lnTo>
                    <a:pt x="932" y="1218"/>
                  </a:lnTo>
                  <a:lnTo>
                    <a:pt x="932" y="1218"/>
                  </a:lnTo>
                  <a:lnTo>
                    <a:pt x="914" y="1224"/>
                  </a:lnTo>
                  <a:lnTo>
                    <a:pt x="896" y="1230"/>
                  </a:lnTo>
                  <a:lnTo>
                    <a:pt x="858" y="1240"/>
                  </a:lnTo>
                  <a:lnTo>
                    <a:pt x="858" y="1240"/>
                  </a:lnTo>
                  <a:lnTo>
                    <a:pt x="854" y="1240"/>
                  </a:lnTo>
                  <a:lnTo>
                    <a:pt x="854" y="1240"/>
                  </a:lnTo>
                  <a:lnTo>
                    <a:pt x="850" y="1238"/>
                  </a:lnTo>
                  <a:lnTo>
                    <a:pt x="846" y="1236"/>
                  </a:lnTo>
                  <a:lnTo>
                    <a:pt x="842" y="1230"/>
                  </a:lnTo>
                  <a:lnTo>
                    <a:pt x="840" y="1222"/>
                  </a:lnTo>
                  <a:lnTo>
                    <a:pt x="840" y="1214"/>
                  </a:lnTo>
                  <a:lnTo>
                    <a:pt x="840" y="1214"/>
                  </a:lnTo>
                  <a:lnTo>
                    <a:pt x="836" y="1198"/>
                  </a:lnTo>
                  <a:lnTo>
                    <a:pt x="834" y="1192"/>
                  </a:lnTo>
                  <a:lnTo>
                    <a:pt x="830" y="1184"/>
                  </a:lnTo>
                  <a:lnTo>
                    <a:pt x="830" y="1184"/>
                  </a:lnTo>
                  <a:lnTo>
                    <a:pt x="826" y="1178"/>
                  </a:lnTo>
                  <a:lnTo>
                    <a:pt x="820" y="1174"/>
                  </a:lnTo>
                  <a:lnTo>
                    <a:pt x="808" y="1164"/>
                  </a:lnTo>
                  <a:lnTo>
                    <a:pt x="808" y="1164"/>
                  </a:lnTo>
                  <a:lnTo>
                    <a:pt x="804" y="1158"/>
                  </a:lnTo>
                  <a:lnTo>
                    <a:pt x="802" y="1148"/>
                  </a:lnTo>
                  <a:lnTo>
                    <a:pt x="802" y="1148"/>
                  </a:lnTo>
                  <a:lnTo>
                    <a:pt x="800" y="1142"/>
                  </a:lnTo>
                  <a:lnTo>
                    <a:pt x="798" y="1136"/>
                  </a:lnTo>
                  <a:lnTo>
                    <a:pt x="798" y="1136"/>
                  </a:lnTo>
                  <a:lnTo>
                    <a:pt x="798" y="1126"/>
                  </a:lnTo>
                  <a:lnTo>
                    <a:pt x="800" y="1118"/>
                  </a:lnTo>
                  <a:lnTo>
                    <a:pt x="800" y="1118"/>
                  </a:lnTo>
                  <a:lnTo>
                    <a:pt x="794" y="1118"/>
                  </a:lnTo>
                  <a:lnTo>
                    <a:pt x="792" y="1116"/>
                  </a:lnTo>
                  <a:lnTo>
                    <a:pt x="790" y="1114"/>
                  </a:lnTo>
                  <a:lnTo>
                    <a:pt x="790" y="1114"/>
                  </a:lnTo>
                  <a:lnTo>
                    <a:pt x="788" y="1104"/>
                  </a:lnTo>
                  <a:lnTo>
                    <a:pt x="788" y="1104"/>
                  </a:lnTo>
                  <a:lnTo>
                    <a:pt x="782" y="1096"/>
                  </a:lnTo>
                  <a:lnTo>
                    <a:pt x="782" y="1090"/>
                  </a:lnTo>
                  <a:lnTo>
                    <a:pt x="780" y="1086"/>
                  </a:lnTo>
                  <a:lnTo>
                    <a:pt x="780" y="1086"/>
                  </a:lnTo>
                  <a:lnTo>
                    <a:pt x="784" y="1072"/>
                  </a:lnTo>
                  <a:lnTo>
                    <a:pt x="786" y="1066"/>
                  </a:lnTo>
                  <a:lnTo>
                    <a:pt x="786" y="1060"/>
                  </a:lnTo>
                  <a:lnTo>
                    <a:pt x="786" y="1060"/>
                  </a:lnTo>
                  <a:lnTo>
                    <a:pt x="786" y="1054"/>
                  </a:lnTo>
                  <a:lnTo>
                    <a:pt x="784" y="1050"/>
                  </a:lnTo>
                  <a:lnTo>
                    <a:pt x="778" y="1042"/>
                  </a:lnTo>
                  <a:lnTo>
                    <a:pt x="778" y="1042"/>
                  </a:lnTo>
                  <a:lnTo>
                    <a:pt x="774" y="1024"/>
                  </a:lnTo>
                  <a:lnTo>
                    <a:pt x="774" y="1024"/>
                  </a:lnTo>
                  <a:lnTo>
                    <a:pt x="770" y="1010"/>
                  </a:lnTo>
                  <a:lnTo>
                    <a:pt x="766" y="996"/>
                  </a:lnTo>
                  <a:lnTo>
                    <a:pt x="766" y="996"/>
                  </a:lnTo>
                  <a:lnTo>
                    <a:pt x="758" y="984"/>
                  </a:lnTo>
                  <a:lnTo>
                    <a:pt x="756" y="978"/>
                  </a:lnTo>
                  <a:lnTo>
                    <a:pt x="754" y="972"/>
                  </a:lnTo>
                  <a:lnTo>
                    <a:pt x="754" y="972"/>
                  </a:lnTo>
                  <a:lnTo>
                    <a:pt x="756" y="964"/>
                  </a:lnTo>
                  <a:lnTo>
                    <a:pt x="756" y="962"/>
                  </a:lnTo>
                  <a:lnTo>
                    <a:pt x="754" y="958"/>
                  </a:lnTo>
                  <a:lnTo>
                    <a:pt x="754" y="958"/>
                  </a:lnTo>
                  <a:lnTo>
                    <a:pt x="750" y="952"/>
                  </a:lnTo>
                  <a:lnTo>
                    <a:pt x="746" y="948"/>
                  </a:lnTo>
                  <a:lnTo>
                    <a:pt x="746" y="948"/>
                  </a:lnTo>
                  <a:lnTo>
                    <a:pt x="744" y="940"/>
                  </a:lnTo>
                  <a:lnTo>
                    <a:pt x="746" y="936"/>
                  </a:lnTo>
                  <a:lnTo>
                    <a:pt x="748" y="932"/>
                  </a:lnTo>
                  <a:lnTo>
                    <a:pt x="748" y="932"/>
                  </a:lnTo>
                  <a:lnTo>
                    <a:pt x="750" y="930"/>
                  </a:lnTo>
                  <a:lnTo>
                    <a:pt x="750" y="930"/>
                  </a:lnTo>
                  <a:lnTo>
                    <a:pt x="760" y="942"/>
                  </a:lnTo>
                  <a:lnTo>
                    <a:pt x="766" y="948"/>
                  </a:lnTo>
                  <a:lnTo>
                    <a:pt x="772" y="954"/>
                  </a:lnTo>
                  <a:lnTo>
                    <a:pt x="772" y="954"/>
                  </a:lnTo>
                  <a:lnTo>
                    <a:pt x="778" y="960"/>
                  </a:lnTo>
                  <a:lnTo>
                    <a:pt x="782" y="968"/>
                  </a:lnTo>
                  <a:lnTo>
                    <a:pt x="784" y="978"/>
                  </a:lnTo>
                  <a:lnTo>
                    <a:pt x="790" y="986"/>
                  </a:lnTo>
                  <a:lnTo>
                    <a:pt x="790" y="986"/>
                  </a:lnTo>
                  <a:lnTo>
                    <a:pt x="796" y="994"/>
                  </a:lnTo>
                  <a:lnTo>
                    <a:pt x="802" y="1000"/>
                  </a:lnTo>
                  <a:lnTo>
                    <a:pt x="802" y="1000"/>
                  </a:lnTo>
                  <a:lnTo>
                    <a:pt x="802" y="1004"/>
                  </a:lnTo>
                  <a:lnTo>
                    <a:pt x="804" y="1010"/>
                  </a:lnTo>
                  <a:lnTo>
                    <a:pt x="804" y="1020"/>
                  </a:lnTo>
                  <a:lnTo>
                    <a:pt x="804" y="1020"/>
                  </a:lnTo>
                  <a:lnTo>
                    <a:pt x="808" y="1032"/>
                  </a:lnTo>
                  <a:lnTo>
                    <a:pt x="812" y="1044"/>
                  </a:lnTo>
                  <a:lnTo>
                    <a:pt x="816" y="1056"/>
                  </a:lnTo>
                  <a:lnTo>
                    <a:pt x="816" y="1062"/>
                  </a:lnTo>
                  <a:lnTo>
                    <a:pt x="814" y="1068"/>
                  </a:lnTo>
                  <a:lnTo>
                    <a:pt x="814" y="1068"/>
                  </a:lnTo>
                  <a:lnTo>
                    <a:pt x="810" y="1080"/>
                  </a:lnTo>
                  <a:lnTo>
                    <a:pt x="812" y="1082"/>
                  </a:lnTo>
                  <a:lnTo>
                    <a:pt x="816" y="1088"/>
                  </a:lnTo>
                  <a:lnTo>
                    <a:pt x="816" y="1088"/>
                  </a:lnTo>
                  <a:lnTo>
                    <a:pt x="824" y="1098"/>
                  </a:lnTo>
                  <a:lnTo>
                    <a:pt x="830" y="1108"/>
                  </a:lnTo>
                  <a:lnTo>
                    <a:pt x="830" y="1108"/>
                  </a:lnTo>
                  <a:lnTo>
                    <a:pt x="844" y="1132"/>
                  </a:lnTo>
                  <a:lnTo>
                    <a:pt x="848" y="1144"/>
                  </a:lnTo>
                  <a:lnTo>
                    <a:pt x="850" y="1150"/>
                  </a:lnTo>
                  <a:lnTo>
                    <a:pt x="850" y="1156"/>
                  </a:lnTo>
                  <a:lnTo>
                    <a:pt x="850" y="1156"/>
                  </a:lnTo>
                  <a:lnTo>
                    <a:pt x="850" y="1164"/>
                  </a:lnTo>
                  <a:lnTo>
                    <a:pt x="846" y="1172"/>
                  </a:lnTo>
                  <a:lnTo>
                    <a:pt x="844" y="1182"/>
                  </a:lnTo>
                  <a:lnTo>
                    <a:pt x="844" y="1190"/>
                  </a:lnTo>
                  <a:lnTo>
                    <a:pt x="844" y="1190"/>
                  </a:lnTo>
                  <a:lnTo>
                    <a:pt x="846" y="1216"/>
                  </a:lnTo>
                  <a:lnTo>
                    <a:pt x="846" y="1216"/>
                  </a:lnTo>
                  <a:lnTo>
                    <a:pt x="852" y="1216"/>
                  </a:lnTo>
                  <a:lnTo>
                    <a:pt x="852" y="1216"/>
                  </a:lnTo>
                  <a:lnTo>
                    <a:pt x="860" y="1216"/>
                  </a:lnTo>
                  <a:lnTo>
                    <a:pt x="870" y="1212"/>
                  </a:lnTo>
                  <a:lnTo>
                    <a:pt x="888" y="1202"/>
                  </a:lnTo>
                  <a:lnTo>
                    <a:pt x="888" y="1202"/>
                  </a:lnTo>
                  <a:lnTo>
                    <a:pt x="912" y="1188"/>
                  </a:lnTo>
                  <a:lnTo>
                    <a:pt x="924" y="1182"/>
                  </a:lnTo>
                  <a:lnTo>
                    <a:pt x="936" y="1178"/>
                  </a:lnTo>
                  <a:lnTo>
                    <a:pt x="936" y="1178"/>
                  </a:lnTo>
                  <a:lnTo>
                    <a:pt x="948" y="1176"/>
                  </a:lnTo>
                  <a:lnTo>
                    <a:pt x="958" y="1172"/>
                  </a:lnTo>
                  <a:lnTo>
                    <a:pt x="958" y="1172"/>
                  </a:lnTo>
                  <a:lnTo>
                    <a:pt x="978" y="1160"/>
                  </a:lnTo>
                  <a:lnTo>
                    <a:pt x="978" y="1160"/>
                  </a:lnTo>
                  <a:lnTo>
                    <a:pt x="982" y="1156"/>
                  </a:lnTo>
                  <a:lnTo>
                    <a:pt x="986" y="1152"/>
                  </a:lnTo>
                  <a:lnTo>
                    <a:pt x="990" y="1148"/>
                  </a:lnTo>
                  <a:lnTo>
                    <a:pt x="996" y="1146"/>
                  </a:lnTo>
                  <a:lnTo>
                    <a:pt x="996" y="1146"/>
                  </a:lnTo>
                  <a:lnTo>
                    <a:pt x="1014" y="1142"/>
                  </a:lnTo>
                  <a:lnTo>
                    <a:pt x="1022" y="1140"/>
                  </a:lnTo>
                  <a:lnTo>
                    <a:pt x="1030" y="1136"/>
                  </a:lnTo>
                  <a:lnTo>
                    <a:pt x="1030" y="1136"/>
                  </a:lnTo>
                  <a:lnTo>
                    <a:pt x="1040" y="1126"/>
                  </a:lnTo>
                  <a:lnTo>
                    <a:pt x="1050" y="1118"/>
                  </a:lnTo>
                  <a:lnTo>
                    <a:pt x="1050" y="1118"/>
                  </a:lnTo>
                  <a:lnTo>
                    <a:pt x="1062" y="1108"/>
                  </a:lnTo>
                  <a:lnTo>
                    <a:pt x="1074" y="1096"/>
                  </a:lnTo>
                  <a:lnTo>
                    <a:pt x="1074" y="1096"/>
                  </a:lnTo>
                  <a:lnTo>
                    <a:pt x="1090" y="1084"/>
                  </a:lnTo>
                  <a:lnTo>
                    <a:pt x="1096" y="1076"/>
                  </a:lnTo>
                  <a:lnTo>
                    <a:pt x="1102" y="1068"/>
                  </a:lnTo>
                  <a:lnTo>
                    <a:pt x="1102" y="1068"/>
                  </a:lnTo>
                  <a:lnTo>
                    <a:pt x="1106" y="1060"/>
                  </a:lnTo>
                  <a:lnTo>
                    <a:pt x="1106" y="1052"/>
                  </a:lnTo>
                  <a:lnTo>
                    <a:pt x="1102" y="1046"/>
                  </a:lnTo>
                  <a:lnTo>
                    <a:pt x="1098" y="1042"/>
                  </a:lnTo>
                  <a:lnTo>
                    <a:pt x="1086" y="1034"/>
                  </a:lnTo>
                  <a:lnTo>
                    <a:pt x="1072" y="1028"/>
                  </a:lnTo>
                  <a:lnTo>
                    <a:pt x="1072" y="1028"/>
                  </a:lnTo>
                  <a:lnTo>
                    <a:pt x="1072" y="1018"/>
                  </a:lnTo>
                  <a:lnTo>
                    <a:pt x="1072" y="1008"/>
                  </a:lnTo>
                  <a:lnTo>
                    <a:pt x="1068" y="1000"/>
                  </a:lnTo>
                  <a:lnTo>
                    <a:pt x="1064" y="996"/>
                  </a:lnTo>
                  <a:lnTo>
                    <a:pt x="1062" y="996"/>
                  </a:lnTo>
                  <a:lnTo>
                    <a:pt x="1062" y="996"/>
                  </a:lnTo>
                  <a:lnTo>
                    <a:pt x="1058" y="996"/>
                  </a:lnTo>
                  <a:lnTo>
                    <a:pt x="1054" y="1000"/>
                  </a:lnTo>
                  <a:lnTo>
                    <a:pt x="1054" y="1000"/>
                  </a:lnTo>
                  <a:lnTo>
                    <a:pt x="1052" y="1002"/>
                  </a:lnTo>
                  <a:lnTo>
                    <a:pt x="1052" y="1004"/>
                  </a:lnTo>
                  <a:lnTo>
                    <a:pt x="1048" y="1010"/>
                  </a:lnTo>
                  <a:lnTo>
                    <a:pt x="1048" y="1010"/>
                  </a:lnTo>
                  <a:lnTo>
                    <a:pt x="1044" y="1012"/>
                  </a:lnTo>
                  <a:lnTo>
                    <a:pt x="1040" y="1016"/>
                  </a:lnTo>
                  <a:lnTo>
                    <a:pt x="1040" y="1016"/>
                  </a:lnTo>
                  <a:lnTo>
                    <a:pt x="1028" y="1022"/>
                  </a:lnTo>
                  <a:lnTo>
                    <a:pt x="1020" y="1024"/>
                  </a:lnTo>
                  <a:lnTo>
                    <a:pt x="1012" y="1026"/>
                  </a:lnTo>
                  <a:lnTo>
                    <a:pt x="1012" y="1026"/>
                  </a:lnTo>
                  <a:lnTo>
                    <a:pt x="1010" y="1026"/>
                  </a:lnTo>
                  <a:lnTo>
                    <a:pt x="1010" y="1026"/>
                  </a:lnTo>
                  <a:lnTo>
                    <a:pt x="1006" y="1022"/>
                  </a:lnTo>
                  <a:lnTo>
                    <a:pt x="1002" y="1018"/>
                  </a:lnTo>
                  <a:lnTo>
                    <a:pt x="996" y="1004"/>
                  </a:lnTo>
                  <a:lnTo>
                    <a:pt x="992" y="990"/>
                  </a:lnTo>
                  <a:lnTo>
                    <a:pt x="988" y="980"/>
                  </a:lnTo>
                  <a:lnTo>
                    <a:pt x="988" y="980"/>
                  </a:lnTo>
                  <a:lnTo>
                    <a:pt x="984" y="974"/>
                  </a:lnTo>
                  <a:lnTo>
                    <a:pt x="980" y="970"/>
                  </a:lnTo>
                  <a:lnTo>
                    <a:pt x="976" y="968"/>
                  </a:lnTo>
                  <a:lnTo>
                    <a:pt x="972" y="962"/>
                  </a:lnTo>
                  <a:lnTo>
                    <a:pt x="972" y="962"/>
                  </a:lnTo>
                  <a:lnTo>
                    <a:pt x="974" y="954"/>
                  </a:lnTo>
                  <a:lnTo>
                    <a:pt x="974" y="948"/>
                  </a:lnTo>
                  <a:lnTo>
                    <a:pt x="974" y="948"/>
                  </a:lnTo>
                  <a:lnTo>
                    <a:pt x="972" y="944"/>
                  </a:lnTo>
                  <a:lnTo>
                    <a:pt x="970" y="940"/>
                  </a:lnTo>
                  <a:lnTo>
                    <a:pt x="966" y="936"/>
                  </a:lnTo>
                  <a:lnTo>
                    <a:pt x="966" y="932"/>
                  </a:lnTo>
                  <a:lnTo>
                    <a:pt x="966" y="932"/>
                  </a:lnTo>
                  <a:lnTo>
                    <a:pt x="966" y="928"/>
                  </a:lnTo>
                  <a:lnTo>
                    <a:pt x="968" y="926"/>
                  </a:lnTo>
                  <a:lnTo>
                    <a:pt x="974" y="924"/>
                  </a:lnTo>
                  <a:lnTo>
                    <a:pt x="974" y="924"/>
                  </a:lnTo>
                  <a:lnTo>
                    <a:pt x="980" y="926"/>
                  </a:lnTo>
                  <a:lnTo>
                    <a:pt x="980" y="926"/>
                  </a:lnTo>
                  <a:lnTo>
                    <a:pt x="984" y="930"/>
                  </a:lnTo>
                  <a:lnTo>
                    <a:pt x="986" y="934"/>
                  </a:lnTo>
                  <a:lnTo>
                    <a:pt x="988" y="940"/>
                  </a:lnTo>
                  <a:lnTo>
                    <a:pt x="992" y="944"/>
                  </a:lnTo>
                  <a:lnTo>
                    <a:pt x="992" y="944"/>
                  </a:lnTo>
                  <a:lnTo>
                    <a:pt x="996" y="950"/>
                  </a:lnTo>
                  <a:lnTo>
                    <a:pt x="1002" y="956"/>
                  </a:lnTo>
                  <a:lnTo>
                    <a:pt x="1016" y="964"/>
                  </a:lnTo>
                  <a:lnTo>
                    <a:pt x="1016" y="964"/>
                  </a:lnTo>
                  <a:lnTo>
                    <a:pt x="1020" y="970"/>
                  </a:lnTo>
                  <a:lnTo>
                    <a:pt x="1022" y="978"/>
                  </a:lnTo>
                  <a:lnTo>
                    <a:pt x="1026" y="984"/>
                  </a:lnTo>
                  <a:lnTo>
                    <a:pt x="1030" y="988"/>
                  </a:lnTo>
                  <a:lnTo>
                    <a:pt x="1030" y="988"/>
                  </a:lnTo>
                  <a:lnTo>
                    <a:pt x="1036" y="990"/>
                  </a:lnTo>
                  <a:lnTo>
                    <a:pt x="1036" y="990"/>
                  </a:lnTo>
                  <a:lnTo>
                    <a:pt x="1042" y="988"/>
                  </a:lnTo>
                  <a:lnTo>
                    <a:pt x="1048" y="984"/>
                  </a:lnTo>
                  <a:lnTo>
                    <a:pt x="1054" y="980"/>
                  </a:lnTo>
                  <a:lnTo>
                    <a:pt x="1062" y="976"/>
                  </a:lnTo>
                  <a:lnTo>
                    <a:pt x="1062" y="976"/>
                  </a:lnTo>
                  <a:lnTo>
                    <a:pt x="1068" y="976"/>
                  </a:lnTo>
                  <a:lnTo>
                    <a:pt x="1068" y="976"/>
                  </a:lnTo>
                  <a:lnTo>
                    <a:pt x="1072" y="976"/>
                  </a:lnTo>
                  <a:lnTo>
                    <a:pt x="1072" y="978"/>
                  </a:lnTo>
                  <a:lnTo>
                    <a:pt x="1074" y="982"/>
                  </a:lnTo>
                  <a:lnTo>
                    <a:pt x="1072" y="990"/>
                  </a:lnTo>
                  <a:lnTo>
                    <a:pt x="1072" y="996"/>
                  </a:lnTo>
                  <a:lnTo>
                    <a:pt x="1072" y="996"/>
                  </a:lnTo>
                  <a:lnTo>
                    <a:pt x="1076" y="1002"/>
                  </a:lnTo>
                  <a:lnTo>
                    <a:pt x="1080" y="1006"/>
                  </a:lnTo>
                  <a:lnTo>
                    <a:pt x="1092" y="1010"/>
                  </a:lnTo>
                  <a:lnTo>
                    <a:pt x="1106" y="1014"/>
                  </a:lnTo>
                  <a:lnTo>
                    <a:pt x="1120" y="1014"/>
                  </a:lnTo>
                  <a:lnTo>
                    <a:pt x="1120" y="1014"/>
                  </a:lnTo>
                  <a:lnTo>
                    <a:pt x="1130" y="1014"/>
                  </a:lnTo>
                  <a:lnTo>
                    <a:pt x="1130" y="1014"/>
                  </a:lnTo>
                  <a:lnTo>
                    <a:pt x="1166" y="1012"/>
                  </a:lnTo>
                  <a:lnTo>
                    <a:pt x="1166" y="1012"/>
                  </a:lnTo>
                  <a:lnTo>
                    <a:pt x="1194" y="1010"/>
                  </a:lnTo>
                  <a:lnTo>
                    <a:pt x="1194" y="1010"/>
                  </a:lnTo>
                  <a:lnTo>
                    <a:pt x="1200" y="1012"/>
                  </a:lnTo>
                  <a:lnTo>
                    <a:pt x="1200" y="1012"/>
                  </a:lnTo>
                  <a:lnTo>
                    <a:pt x="1202" y="1014"/>
                  </a:lnTo>
                  <a:lnTo>
                    <a:pt x="1204" y="1016"/>
                  </a:lnTo>
                  <a:lnTo>
                    <a:pt x="1204" y="1024"/>
                  </a:lnTo>
                  <a:lnTo>
                    <a:pt x="1204" y="1032"/>
                  </a:lnTo>
                  <a:lnTo>
                    <a:pt x="1206" y="1038"/>
                  </a:lnTo>
                  <a:lnTo>
                    <a:pt x="1206" y="1038"/>
                  </a:lnTo>
                  <a:lnTo>
                    <a:pt x="1212" y="1042"/>
                  </a:lnTo>
                  <a:lnTo>
                    <a:pt x="1218" y="1046"/>
                  </a:lnTo>
                  <a:lnTo>
                    <a:pt x="1232" y="1052"/>
                  </a:lnTo>
                  <a:lnTo>
                    <a:pt x="1232" y="1052"/>
                  </a:lnTo>
                  <a:lnTo>
                    <a:pt x="1222" y="1058"/>
                  </a:lnTo>
                  <a:lnTo>
                    <a:pt x="1218" y="1060"/>
                  </a:lnTo>
                  <a:lnTo>
                    <a:pt x="1216" y="1064"/>
                  </a:lnTo>
                  <a:lnTo>
                    <a:pt x="1216" y="1064"/>
                  </a:lnTo>
                  <a:lnTo>
                    <a:pt x="1224" y="1070"/>
                  </a:lnTo>
                  <a:lnTo>
                    <a:pt x="1230" y="1078"/>
                  </a:lnTo>
                  <a:lnTo>
                    <a:pt x="1230" y="1078"/>
                  </a:lnTo>
                  <a:lnTo>
                    <a:pt x="1236" y="1086"/>
                  </a:lnTo>
                  <a:lnTo>
                    <a:pt x="1238" y="1090"/>
                  </a:lnTo>
                  <a:lnTo>
                    <a:pt x="1244" y="1092"/>
                  </a:lnTo>
                  <a:lnTo>
                    <a:pt x="1244" y="1092"/>
                  </a:lnTo>
                  <a:lnTo>
                    <a:pt x="1244" y="1092"/>
                  </a:lnTo>
                  <a:lnTo>
                    <a:pt x="1244" y="1092"/>
                  </a:lnTo>
                  <a:lnTo>
                    <a:pt x="1250" y="1090"/>
                  </a:lnTo>
                  <a:lnTo>
                    <a:pt x="1254" y="1088"/>
                  </a:lnTo>
                  <a:lnTo>
                    <a:pt x="1260" y="1080"/>
                  </a:lnTo>
                  <a:lnTo>
                    <a:pt x="1268" y="1072"/>
                  </a:lnTo>
                  <a:lnTo>
                    <a:pt x="1270" y="1070"/>
                  </a:lnTo>
                  <a:lnTo>
                    <a:pt x="1276" y="1068"/>
                  </a:lnTo>
                  <a:lnTo>
                    <a:pt x="1276" y="1068"/>
                  </a:lnTo>
                  <a:lnTo>
                    <a:pt x="1278" y="1074"/>
                  </a:lnTo>
                  <a:lnTo>
                    <a:pt x="1278" y="1082"/>
                  </a:lnTo>
                  <a:lnTo>
                    <a:pt x="1278" y="1096"/>
                  </a:lnTo>
                  <a:lnTo>
                    <a:pt x="1276" y="1112"/>
                  </a:lnTo>
                  <a:lnTo>
                    <a:pt x="1276" y="1126"/>
                  </a:lnTo>
                  <a:lnTo>
                    <a:pt x="1276" y="1126"/>
                  </a:lnTo>
                  <a:lnTo>
                    <a:pt x="1276" y="1152"/>
                  </a:lnTo>
                  <a:lnTo>
                    <a:pt x="1276" y="1178"/>
                  </a:lnTo>
                  <a:lnTo>
                    <a:pt x="1276" y="1190"/>
                  </a:lnTo>
                  <a:lnTo>
                    <a:pt x="1278" y="1202"/>
                  </a:lnTo>
                  <a:lnTo>
                    <a:pt x="1282" y="1214"/>
                  </a:lnTo>
                  <a:lnTo>
                    <a:pt x="1286" y="1226"/>
                  </a:lnTo>
                  <a:lnTo>
                    <a:pt x="1286" y="1226"/>
                  </a:lnTo>
                  <a:lnTo>
                    <a:pt x="1290" y="1236"/>
                  </a:lnTo>
                  <a:lnTo>
                    <a:pt x="1290" y="1248"/>
                  </a:lnTo>
                  <a:lnTo>
                    <a:pt x="1292" y="1260"/>
                  </a:lnTo>
                  <a:lnTo>
                    <a:pt x="1294" y="1272"/>
                  </a:lnTo>
                  <a:lnTo>
                    <a:pt x="1294" y="1272"/>
                  </a:lnTo>
                  <a:lnTo>
                    <a:pt x="1298" y="1276"/>
                  </a:lnTo>
                  <a:lnTo>
                    <a:pt x="1302" y="1278"/>
                  </a:lnTo>
                  <a:lnTo>
                    <a:pt x="1302" y="1278"/>
                  </a:lnTo>
                  <a:lnTo>
                    <a:pt x="1310" y="1276"/>
                  </a:lnTo>
                  <a:lnTo>
                    <a:pt x="1318" y="1270"/>
                  </a:lnTo>
                  <a:lnTo>
                    <a:pt x="1334" y="1260"/>
                  </a:lnTo>
                  <a:lnTo>
                    <a:pt x="1334" y="1260"/>
                  </a:lnTo>
                  <a:lnTo>
                    <a:pt x="1340" y="1256"/>
                  </a:lnTo>
                  <a:lnTo>
                    <a:pt x="1344" y="1250"/>
                  </a:lnTo>
                  <a:lnTo>
                    <a:pt x="1352" y="1236"/>
                  </a:lnTo>
                  <a:lnTo>
                    <a:pt x="1358" y="1220"/>
                  </a:lnTo>
                  <a:lnTo>
                    <a:pt x="1360" y="1208"/>
                  </a:lnTo>
                  <a:lnTo>
                    <a:pt x="1360" y="1208"/>
                  </a:lnTo>
                  <a:lnTo>
                    <a:pt x="1364" y="1194"/>
                  </a:lnTo>
                  <a:lnTo>
                    <a:pt x="1370" y="1180"/>
                  </a:lnTo>
                  <a:lnTo>
                    <a:pt x="1378" y="1168"/>
                  </a:lnTo>
                  <a:lnTo>
                    <a:pt x="1388" y="1156"/>
                  </a:lnTo>
                  <a:lnTo>
                    <a:pt x="1388" y="1156"/>
                  </a:lnTo>
                  <a:lnTo>
                    <a:pt x="1406" y="1146"/>
                  </a:lnTo>
                  <a:lnTo>
                    <a:pt x="1414" y="1142"/>
                  </a:lnTo>
                  <a:lnTo>
                    <a:pt x="1422" y="1136"/>
                  </a:lnTo>
                  <a:lnTo>
                    <a:pt x="1422" y="1136"/>
                  </a:lnTo>
                  <a:lnTo>
                    <a:pt x="1432" y="1126"/>
                  </a:lnTo>
                  <a:lnTo>
                    <a:pt x="1444" y="1118"/>
                  </a:lnTo>
                  <a:lnTo>
                    <a:pt x="1444" y="1118"/>
                  </a:lnTo>
                  <a:lnTo>
                    <a:pt x="1458" y="1108"/>
                  </a:lnTo>
                  <a:lnTo>
                    <a:pt x="1464" y="1104"/>
                  </a:lnTo>
                  <a:lnTo>
                    <a:pt x="1468" y="1096"/>
                  </a:lnTo>
                  <a:lnTo>
                    <a:pt x="1468" y="1096"/>
                  </a:lnTo>
                  <a:lnTo>
                    <a:pt x="1470" y="1088"/>
                  </a:lnTo>
                  <a:lnTo>
                    <a:pt x="1472" y="1082"/>
                  </a:lnTo>
                  <a:lnTo>
                    <a:pt x="1474" y="1080"/>
                  </a:lnTo>
                  <a:lnTo>
                    <a:pt x="1476" y="1080"/>
                  </a:lnTo>
                  <a:lnTo>
                    <a:pt x="1484" y="1078"/>
                  </a:lnTo>
                  <a:lnTo>
                    <a:pt x="1484" y="1078"/>
                  </a:lnTo>
                  <a:lnTo>
                    <a:pt x="1486" y="1078"/>
                  </a:lnTo>
                  <a:lnTo>
                    <a:pt x="1486" y="1078"/>
                  </a:lnTo>
                  <a:lnTo>
                    <a:pt x="1500" y="1080"/>
                  </a:lnTo>
                  <a:lnTo>
                    <a:pt x="1500" y="1080"/>
                  </a:lnTo>
                  <a:lnTo>
                    <a:pt x="1504" y="1080"/>
                  </a:lnTo>
                  <a:lnTo>
                    <a:pt x="1504" y="1080"/>
                  </a:lnTo>
                  <a:lnTo>
                    <a:pt x="1512" y="1076"/>
                  </a:lnTo>
                  <a:lnTo>
                    <a:pt x="1518" y="1070"/>
                  </a:lnTo>
                  <a:lnTo>
                    <a:pt x="1518" y="1070"/>
                  </a:lnTo>
                  <a:lnTo>
                    <a:pt x="1526" y="1068"/>
                  </a:lnTo>
                  <a:lnTo>
                    <a:pt x="1526" y="1068"/>
                  </a:lnTo>
                  <a:lnTo>
                    <a:pt x="1532" y="1070"/>
                  </a:lnTo>
                  <a:lnTo>
                    <a:pt x="1536" y="1072"/>
                  </a:lnTo>
                  <a:lnTo>
                    <a:pt x="1536" y="1072"/>
                  </a:lnTo>
                  <a:lnTo>
                    <a:pt x="1540" y="1078"/>
                  </a:lnTo>
                  <a:lnTo>
                    <a:pt x="1540" y="1082"/>
                  </a:lnTo>
                  <a:lnTo>
                    <a:pt x="1540" y="1094"/>
                  </a:lnTo>
                  <a:lnTo>
                    <a:pt x="1540" y="1094"/>
                  </a:lnTo>
                  <a:lnTo>
                    <a:pt x="1540" y="1098"/>
                  </a:lnTo>
                  <a:lnTo>
                    <a:pt x="1542" y="1100"/>
                  </a:lnTo>
                  <a:lnTo>
                    <a:pt x="1546" y="1106"/>
                  </a:lnTo>
                  <a:lnTo>
                    <a:pt x="1546" y="1106"/>
                  </a:lnTo>
                  <a:lnTo>
                    <a:pt x="1550" y="1110"/>
                  </a:lnTo>
                  <a:lnTo>
                    <a:pt x="1552" y="1116"/>
                  </a:lnTo>
                  <a:lnTo>
                    <a:pt x="1552" y="1116"/>
                  </a:lnTo>
                  <a:lnTo>
                    <a:pt x="1558" y="1118"/>
                  </a:lnTo>
                  <a:lnTo>
                    <a:pt x="1562" y="1122"/>
                  </a:lnTo>
                  <a:lnTo>
                    <a:pt x="1562" y="1122"/>
                  </a:lnTo>
                  <a:lnTo>
                    <a:pt x="1564" y="1130"/>
                  </a:lnTo>
                  <a:lnTo>
                    <a:pt x="1564" y="1138"/>
                  </a:lnTo>
                  <a:lnTo>
                    <a:pt x="1564" y="1138"/>
                  </a:lnTo>
                  <a:lnTo>
                    <a:pt x="1560" y="1150"/>
                  </a:lnTo>
                  <a:lnTo>
                    <a:pt x="1558" y="1162"/>
                  </a:lnTo>
                  <a:lnTo>
                    <a:pt x="1558" y="1162"/>
                  </a:lnTo>
                  <a:lnTo>
                    <a:pt x="1558" y="1168"/>
                  </a:lnTo>
                  <a:lnTo>
                    <a:pt x="1560" y="1170"/>
                  </a:lnTo>
                  <a:lnTo>
                    <a:pt x="1562" y="1172"/>
                  </a:lnTo>
                  <a:lnTo>
                    <a:pt x="1566" y="1174"/>
                  </a:lnTo>
                  <a:lnTo>
                    <a:pt x="1566" y="1174"/>
                  </a:lnTo>
                  <a:lnTo>
                    <a:pt x="1566" y="1174"/>
                  </a:lnTo>
                  <a:lnTo>
                    <a:pt x="1566" y="1174"/>
                  </a:lnTo>
                  <a:lnTo>
                    <a:pt x="1574" y="1172"/>
                  </a:lnTo>
                  <a:lnTo>
                    <a:pt x="1580" y="1164"/>
                  </a:lnTo>
                  <a:lnTo>
                    <a:pt x="1588" y="1158"/>
                  </a:lnTo>
                  <a:lnTo>
                    <a:pt x="1588" y="1156"/>
                  </a:lnTo>
                  <a:lnTo>
                    <a:pt x="1588" y="1156"/>
                  </a:lnTo>
                  <a:lnTo>
                    <a:pt x="1594" y="1158"/>
                  </a:lnTo>
                  <a:lnTo>
                    <a:pt x="1598" y="1164"/>
                  </a:lnTo>
                  <a:lnTo>
                    <a:pt x="1600" y="1176"/>
                  </a:lnTo>
                  <a:lnTo>
                    <a:pt x="1600" y="1176"/>
                  </a:lnTo>
                  <a:lnTo>
                    <a:pt x="1600" y="1190"/>
                  </a:lnTo>
                  <a:lnTo>
                    <a:pt x="1600" y="1196"/>
                  </a:lnTo>
                  <a:lnTo>
                    <a:pt x="1600" y="1198"/>
                  </a:lnTo>
                  <a:lnTo>
                    <a:pt x="1602" y="1198"/>
                  </a:lnTo>
                  <a:lnTo>
                    <a:pt x="1602" y="1198"/>
                  </a:lnTo>
                  <a:lnTo>
                    <a:pt x="1606" y="1198"/>
                  </a:lnTo>
                  <a:lnTo>
                    <a:pt x="1606" y="1198"/>
                  </a:lnTo>
                  <a:lnTo>
                    <a:pt x="1606" y="1198"/>
                  </a:lnTo>
                  <a:lnTo>
                    <a:pt x="1608" y="1204"/>
                  </a:lnTo>
                  <a:lnTo>
                    <a:pt x="1610" y="1212"/>
                  </a:lnTo>
                  <a:lnTo>
                    <a:pt x="1608" y="1228"/>
                  </a:lnTo>
                  <a:lnTo>
                    <a:pt x="1606" y="1244"/>
                  </a:lnTo>
                  <a:lnTo>
                    <a:pt x="1602" y="1258"/>
                  </a:lnTo>
                  <a:lnTo>
                    <a:pt x="1602" y="1258"/>
                  </a:lnTo>
                  <a:lnTo>
                    <a:pt x="1596" y="1272"/>
                  </a:lnTo>
                  <a:lnTo>
                    <a:pt x="1592" y="1278"/>
                  </a:lnTo>
                  <a:lnTo>
                    <a:pt x="1592" y="1284"/>
                  </a:lnTo>
                  <a:lnTo>
                    <a:pt x="1592" y="1284"/>
                  </a:lnTo>
                  <a:lnTo>
                    <a:pt x="1594" y="1290"/>
                  </a:lnTo>
                  <a:lnTo>
                    <a:pt x="1596" y="1296"/>
                  </a:lnTo>
                  <a:lnTo>
                    <a:pt x="1604" y="1306"/>
                  </a:lnTo>
                  <a:lnTo>
                    <a:pt x="1604" y="1306"/>
                  </a:lnTo>
                  <a:lnTo>
                    <a:pt x="1610" y="1318"/>
                  </a:lnTo>
                  <a:lnTo>
                    <a:pt x="1612" y="1332"/>
                  </a:lnTo>
                  <a:lnTo>
                    <a:pt x="1614" y="1362"/>
                  </a:lnTo>
                  <a:lnTo>
                    <a:pt x="1614" y="1362"/>
                  </a:lnTo>
                  <a:lnTo>
                    <a:pt x="1616" y="1368"/>
                  </a:lnTo>
                  <a:lnTo>
                    <a:pt x="1620" y="1374"/>
                  </a:lnTo>
                  <a:lnTo>
                    <a:pt x="1630" y="1382"/>
                  </a:lnTo>
                  <a:lnTo>
                    <a:pt x="1630" y="1382"/>
                  </a:lnTo>
                  <a:lnTo>
                    <a:pt x="1634" y="1390"/>
                  </a:lnTo>
                  <a:lnTo>
                    <a:pt x="1640" y="1396"/>
                  </a:lnTo>
                  <a:lnTo>
                    <a:pt x="1644" y="1404"/>
                  </a:lnTo>
                  <a:lnTo>
                    <a:pt x="1650" y="1410"/>
                  </a:lnTo>
                  <a:lnTo>
                    <a:pt x="1650" y="1410"/>
                  </a:lnTo>
                  <a:lnTo>
                    <a:pt x="1654" y="1384"/>
                  </a:lnTo>
                  <a:lnTo>
                    <a:pt x="1656" y="1358"/>
                  </a:lnTo>
                  <a:lnTo>
                    <a:pt x="1656" y="1348"/>
                  </a:lnTo>
                  <a:lnTo>
                    <a:pt x="1654" y="1336"/>
                  </a:lnTo>
                  <a:lnTo>
                    <a:pt x="1650" y="1324"/>
                  </a:lnTo>
                  <a:lnTo>
                    <a:pt x="1644" y="1314"/>
                  </a:lnTo>
                  <a:lnTo>
                    <a:pt x="1644" y="1314"/>
                  </a:lnTo>
                  <a:lnTo>
                    <a:pt x="1636" y="1304"/>
                  </a:lnTo>
                  <a:lnTo>
                    <a:pt x="1628" y="1292"/>
                  </a:lnTo>
                  <a:lnTo>
                    <a:pt x="1624" y="1282"/>
                  </a:lnTo>
                  <a:lnTo>
                    <a:pt x="1624" y="1268"/>
                  </a:lnTo>
                  <a:lnTo>
                    <a:pt x="1624" y="1268"/>
                  </a:lnTo>
                  <a:lnTo>
                    <a:pt x="1626" y="1254"/>
                  </a:lnTo>
                  <a:lnTo>
                    <a:pt x="1626" y="1240"/>
                  </a:lnTo>
                  <a:lnTo>
                    <a:pt x="1626" y="1240"/>
                  </a:lnTo>
                  <a:lnTo>
                    <a:pt x="1626" y="1226"/>
                  </a:lnTo>
                  <a:lnTo>
                    <a:pt x="1626" y="1220"/>
                  </a:lnTo>
                  <a:lnTo>
                    <a:pt x="1630" y="1212"/>
                  </a:lnTo>
                  <a:lnTo>
                    <a:pt x="1630" y="1212"/>
                  </a:lnTo>
                  <a:lnTo>
                    <a:pt x="1634" y="1218"/>
                  </a:lnTo>
                  <a:lnTo>
                    <a:pt x="1638" y="1222"/>
                  </a:lnTo>
                  <a:lnTo>
                    <a:pt x="1642" y="1234"/>
                  </a:lnTo>
                  <a:lnTo>
                    <a:pt x="1646" y="1244"/>
                  </a:lnTo>
                  <a:lnTo>
                    <a:pt x="1650" y="1250"/>
                  </a:lnTo>
                  <a:lnTo>
                    <a:pt x="1654" y="1254"/>
                  </a:lnTo>
                  <a:lnTo>
                    <a:pt x="1654" y="1254"/>
                  </a:lnTo>
                  <a:lnTo>
                    <a:pt x="1658" y="1256"/>
                  </a:lnTo>
                  <a:lnTo>
                    <a:pt x="1662" y="1258"/>
                  </a:lnTo>
                  <a:lnTo>
                    <a:pt x="1668" y="1260"/>
                  </a:lnTo>
                  <a:lnTo>
                    <a:pt x="1672" y="1262"/>
                  </a:lnTo>
                  <a:lnTo>
                    <a:pt x="1672" y="1262"/>
                  </a:lnTo>
                  <a:lnTo>
                    <a:pt x="1674" y="1268"/>
                  </a:lnTo>
                  <a:lnTo>
                    <a:pt x="1676" y="1274"/>
                  </a:lnTo>
                  <a:lnTo>
                    <a:pt x="1676" y="1288"/>
                  </a:lnTo>
                  <a:lnTo>
                    <a:pt x="1676" y="1288"/>
                  </a:lnTo>
                  <a:lnTo>
                    <a:pt x="1680" y="1290"/>
                  </a:lnTo>
                  <a:lnTo>
                    <a:pt x="1684" y="1292"/>
                  </a:lnTo>
                  <a:lnTo>
                    <a:pt x="1684" y="1292"/>
                  </a:lnTo>
                  <a:lnTo>
                    <a:pt x="1688" y="1290"/>
                  </a:lnTo>
                  <a:lnTo>
                    <a:pt x="1694" y="1288"/>
                  </a:lnTo>
                  <a:lnTo>
                    <a:pt x="1706" y="1280"/>
                  </a:lnTo>
                  <a:lnTo>
                    <a:pt x="1716" y="1272"/>
                  </a:lnTo>
                  <a:lnTo>
                    <a:pt x="1726" y="1266"/>
                  </a:lnTo>
                  <a:lnTo>
                    <a:pt x="1726" y="1266"/>
                  </a:lnTo>
                  <a:lnTo>
                    <a:pt x="1742" y="1260"/>
                  </a:lnTo>
                  <a:lnTo>
                    <a:pt x="1746" y="1256"/>
                  </a:lnTo>
                  <a:lnTo>
                    <a:pt x="1750" y="1250"/>
                  </a:lnTo>
                  <a:lnTo>
                    <a:pt x="1754" y="1240"/>
                  </a:lnTo>
                  <a:lnTo>
                    <a:pt x="1756" y="1226"/>
                  </a:lnTo>
                  <a:lnTo>
                    <a:pt x="1756" y="1226"/>
                  </a:lnTo>
                  <a:lnTo>
                    <a:pt x="1760" y="1194"/>
                  </a:lnTo>
                  <a:lnTo>
                    <a:pt x="1760" y="1194"/>
                  </a:lnTo>
                  <a:lnTo>
                    <a:pt x="1760" y="1184"/>
                  </a:lnTo>
                  <a:lnTo>
                    <a:pt x="1760" y="1178"/>
                  </a:lnTo>
                  <a:lnTo>
                    <a:pt x="1756" y="1174"/>
                  </a:lnTo>
                  <a:lnTo>
                    <a:pt x="1750" y="1168"/>
                  </a:lnTo>
                  <a:lnTo>
                    <a:pt x="1750" y="1168"/>
                  </a:lnTo>
                  <a:lnTo>
                    <a:pt x="1742" y="1160"/>
                  </a:lnTo>
                  <a:lnTo>
                    <a:pt x="1732" y="1148"/>
                  </a:lnTo>
                  <a:lnTo>
                    <a:pt x="1724" y="1134"/>
                  </a:lnTo>
                  <a:lnTo>
                    <a:pt x="1722" y="1128"/>
                  </a:lnTo>
                  <a:lnTo>
                    <a:pt x="1722" y="1122"/>
                  </a:lnTo>
                  <a:lnTo>
                    <a:pt x="1722" y="1122"/>
                  </a:lnTo>
                  <a:lnTo>
                    <a:pt x="1726" y="1112"/>
                  </a:lnTo>
                  <a:lnTo>
                    <a:pt x="1736" y="1098"/>
                  </a:lnTo>
                  <a:lnTo>
                    <a:pt x="1750" y="1086"/>
                  </a:lnTo>
                  <a:lnTo>
                    <a:pt x="1756" y="1082"/>
                  </a:lnTo>
                  <a:lnTo>
                    <a:pt x="1762" y="1080"/>
                  </a:lnTo>
                  <a:lnTo>
                    <a:pt x="1762" y="1080"/>
                  </a:lnTo>
                  <a:lnTo>
                    <a:pt x="1766" y="1080"/>
                  </a:lnTo>
                  <a:lnTo>
                    <a:pt x="1766" y="1080"/>
                  </a:lnTo>
                  <a:lnTo>
                    <a:pt x="1770" y="1080"/>
                  </a:lnTo>
                  <a:lnTo>
                    <a:pt x="1772" y="1082"/>
                  </a:lnTo>
                  <a:lnTo>
                    <a:pt x="1772" y="1086"/>
                  </a:lnTo>
                  <a:lnTo>
                    <a:pt x="1770" y="1092"/>
                  </a:lnTo>
                  <a:lnTo>
                    <a:pt x="1768" y="1096"/>
                  </a:lnTo>
                  <a:lnTo>
                    <a:pt x="1770" y="1098"/>
                  </a:lnTo>
                  <a:lnTo>
                    <a:pt x="1770" y="1098"/>
                  </a:lnTo>
                  <a:lnTo>
                    <a:pt x="1772" y="1104"/>
                  </a:lnTo>
                  <a:lnTo>
                    <a:pt x="1776" y="1104"/>
                  </a:lnTo>
                  <a:lnTo>
                    <a:pt x="1776" y="1104"/>
                  </a:lnTo>
                  <a:lnTo>
                    <a:pt x="1780" y="1104"/>
                  </a:lnTo>
                  <a:lnTo>
                    <a:pt x="1782" y="1100"/>
                  </a:lnTo>
                  <a:lnTo>
                    <a:pt x="1788" y="1092"/>
                  </a:lnTo>
                  <a:lnTo>
                    <a:pt x="1788" y="1092"/>
                  </a:lnTo>
                  <a:lnTo>
                    <a:pt x="1800" y="1086"/>
                  </a:lnTo>
                  <a:lnTo>
                    <a:pt x="1814" y="1080"/>
                  </a:lnTo>
                  <a:lnTo>
                    <a:pt x="1814" y="1080"/>
                  </a:lnTo>
                  <a:lnTo>
                    <a:pt x="1820" y="1076"/>
                  </a:lnTo>
                  <a:lnTo>
                    <a:pt x="1828" y="1076"/>
                  </a:lnTo>
                  <a:lnTo>
                    <a:pt x="1842" y="1074"/>
                  </a:lnTo>
                  <a:lnTo>
                    <a:pt x="1842" y="1074"/>
                  </a:lnTo>
                  <a:lnTo>
                    <a:pt x="1858" y="1070"/>
                  </a:lnTo>
                  <a:lnTo>
                    <a:pt x="1872" y="1062"/>
                  </a:lnTo>
                  <a:lnTo>
                    <a:pt x="1884" y="1052"/>
                  </a:lnTo>
                  <a:lnTo>
                    <a:pt x="1896" y="1042"/>
                  </a:lnTo>
                  <a:lnTo>
                    <a:pt x="1896" y="1042"/>
                  </a:lnTo>
                  <a:lnTo>
                    <a:pt x="1908" y="1032"/>
                  </a:lnTo>
                  <a:lnTo>
                    <a:pt x="1914" y="1026"/>
                  </a:lnTo>
                  <a:lnTo>
                    <a:pt x="1920" y="1018"/>
                  </a:lnTo>
                  <a:lnTo>
                    <a:pt x="1920" y="1018"/>
                  </a:lnTo>
                  <a:lnTo>
                    <a:pt x="1926" y="1006"/>
                  </a:lnTo>
                  <a:lnTo>
                    <a:pt x="1930" y="1000"/>
                  </a:lnTo>
                  <a:lnTo>
                    <a:pt x="1936" y="994"/>
                  </a:lnTo>
                  <a:lnTo>
                    <a:pt x="1936" y="994"/>
                  </a:lnTo>
                  <a:lnTo>
                    <a:pt x="1948" y="984"/>
                  </a:lnTo>
                  <a:lnTo>
                    <a:pt x="1952" y="978"/>
                  </a:lnTo>
                  <a:lnTo>
                    <a:pt x="1956" y="970"/>
                  </a:lnTo>
                  <a:lnTo>
                    <a:pt x="1956" y="970"/>
                  </a:lnTo>
                  <a:lnTo>
                    <a:pt x="1958" y="956"/>
                  </a:lnTo>
                  <a:lnTo>
                    <a:pt x="1958" y="940"/>
                  </a:lnTo>
                  <a:lnTo>
                    <a:pt x="1958" y="940"/>
                  </a:lnTo>
                  <a:lnTo>
                    <a:pt x="1960" y="920"/>
                  </a:lnTo>
                  <a:lnTo>
                    <a:pt x="1960" y="912"/>
                  </a:lnTo>
                  <a:lnTo>
                    <a:pt x="1956" y="902"/>
                  </a:lnTo>
                  <a:lnTo>
                    <a:pt x="1956" y="902"/>
                  </a:lnTo>
                  <a:lnTo>
                    <a:pt x="1950" y="886"/>
                  </a:lnTo>
                  <a:lnTo>
                    <a:pt x="1950" y="886"/>
                  </a:lnTo>
                  <a:lnTo>
                    <a:pt x="1944" y="880"/>
                  </a:lnTo>
                  <a:lnTo>
                    <a:pt x="1940" y="876"/>
                  </a:lnTo>
                  <a:lnTo>
                    <a:pt x="1940" y="876"/>
                  </a:lnTo>
                  <a:lnTo>
                    <a:pt x="1938" y="872"/>
                  </a:lnTo>
                  <a:lnTo>
                    <a:pt x="1940" y="868"/>
                  </a:lnTo>
                  <a:lnTo>
                    <a:pt x="1942" y="858"/>
                  </a:lnTo>
                  <a:lnTo>
                    <a:pt x="1942" y="858"/>
                  </a:lnTo>
                  <a:lnTo>
                    <a:pt x="1948" y="852"/>
                  </a:lnTo>
                  <a:lnTo>
                    <a:pt x="1956" y="848"/>
                  </a:lnTo>
                  <a:lnTo>
                    <a:pt x="1956" y="848"/>
                  </a:lnTo>
                  <a:lnTo>
                    <a:pt x="1964" y="840"/>
                  </a:lnTo>
                  <a:lnTo>
                    <a:pt x="1966" y="838"/>
                  </a:lnTo>
                  <a:lnTo>
                    <a:pt x="1968" y="834"/>
                  </a:lnTo>
                  <a:lnTo>
                    <a:pt x="1966" y="832"/>
                  </a:lnTo>
                  <a:lnTo>
                    <a:pt x="1964" y="830"/>
                  </a:lnTo>
                  <a:lnTo>
                    <a:pt x="1958" y="828"/>
                  </a:lnTo>
                  <a:lnTo>
                    <a:pt x="1958" y="828"/>
                  </a:lnTo>
                  <a:lnTo>
                    <a:pt x="1952" y="828"/>
                  </a:lnTo>
                  <a:lnTo>
                    <a:pt x="1946" y="830"/>
                  </a:lnTo>
                  <a:lnTo>
                    <a:pt x="1946" y="830"/>
                  </a:lnTo>
                  <a:lnTo>
                    <a:pt x="1938" y="836"/>
                  </a:lnTo>
                  <a:lnTo>
                    <a:pt x="1932" y="838"/>
                  </a:lnTo>
                  <a:lnTo>
                    <a:pt x="1932" y="838"/>
                  </a:lnTo>
                  <a:lnTo>
                    <a:pt x="1930" y="836"/>
                  </a:lnTo>
                  <a:lnTo>
                    <a:pt x="1928" y="830"/>
                  </a:lnTo>
                  <a:lnTo>
                    <a:pt x="1928" y="830"/>
                  </a:lnTo>
                  <a:lnTo>
                    <a:pt x="1928" y="824"/>
                  </a:lnTo>
                  <a:lnTo>
                    <a:pt x="1926" y="820"/>
                  </a:lnTo>
                  <a:lnTo>
                    <a:pt x="1926" y="820"/>
                  </a:lnTo>
                  <a:lnTo>
                    <a:pt x="1922" y="816"/>
                  </a:lnTo>
                  <a:lnTo>
                    <a:pt x="1922" y="816"/>
                  </a:lnTo>
                  <a:lnTo>
                    <a:pt x="1920" y="812"/>
                  </a:lnTo>
                  <a:lnTo>
                    <a:pt x="1920" y="808"/>
                  </a:lnTo>
                  <a:lnTo>
                    <a:pt x="1922" y="804"/>
                  </a:lnTo>
                  <a:lnTo>
                    <a:pt x="1926" y="802"/>
                  </a:lnTo>
                  <a:lnTo>
                    <a:pt x="1926" y="802"/>
                  </a:lnTo>
                  <a:lnTo>
                    <a:pt x="1930" y="802"/>
                  </a:lnTo>
                  <a:lnTo>
                    <a:pt x="1930" y="802"/>
                  </a:lnTo>
                  <a:lnTo>
                    <a:pt x="1930" y="802"/>
                  </a:lnTo>
                  <a:lnTo>
                    <a:pt x="1930" y="802"/>
                  </a:lnTo>
                  <a:lnTo>
                    <a:pt x="1932" y="802"/>
                  </a:lnTo>
                  <a:lnTo>
                    <a:pt x="1932" y="802"/>
                  </a:lnTo>
                  <a:lnTo>
                    <a:pt x="1934" y="802"/>
                  </a:lnTo>
                  <a:lnTo>
                    <a:pt x="1936" y="800"/>
                  </a:lnTo>
                  <a:lnTo>
                    <a:pt x="1936" y="800"/>
                  </a:lnTo>
                  <a:lnTo>
                    <a:pt x="1938" y="796"/>
                  </a:lnTo>
                  <a:lnTo>
                    <a:pt x="1942" y="794"/>
                  </a:lnTo>
                  <a:lnTo>
                    <a:pt x="1942" y="794"/>
                  </a:lnTo>
                  <a:lnTo>
                    <a:pt x="1946" y="792"/>
                  </a:lnTo>
                  <a:lnTo>
                    <a:pt x="1950" y="790"/>
                  </a:lnTo>
                  <a:lnTo>
                    <a:pt x="1950" y="790"/>
                  </a:lnTo>
                  <a:lnTo>
                    <a:pt x="1952" y="786"/>
                  </a:lnTo>
                  <a:lnTo>
                    <a:pt x="1954" y="782"/>
                  </a:lnTo>
                  <a:lnTo>
                    <a:pt x="1956" y="778"/>
                  </a:lnTo>
                  <a:lnTo>
                    <a:pt x="1960" y="774"/>
                  </a:lnTo>
                  <a:lnTo>
                    <a:pt x="1960" y="774"/>
                  </a:lnTo>
                  <a:lnTo>
                    <a:pt x="1964" y="772"/>
                  </a:lnTo>
                  <a:lnTo>
                    <a:pt x="1964" y="772"/>
                  </a:lnTo>
                  <a:lnTo>
                    <a:pt x="1966" y="774"/>
                  </a:lnTo>
                  <a:lnTo>
                    <a:pt x="1970" y="776"/>
                  </a:lnTo>
                  <a:lnTo>
                    <a:pt x="1970" y="776"/>
                  </a:lnTo>
                  <a:lnTo>
                    <a:pt x="1972" y="778"/>
                  </a:lnTo>
                  <a:lnTo>
                    <a:pt x="1972" y="780"/>
                  </a:lnTo>
                  <a:lnTo>
                    <a:pt x="1968" y="788"/>
                  </a:lnTo>
                  <a:lnTo>
                    <a:pt x="1964" y="794"/>
                  </a:lnTo>
                  <a:lnTo>
                    <a:pt x="1964" y="800"/>
                  </a:lnTo>
                  <a:lnTo>
                    <a:pt x="1964" y="800"/>
                  </a:lnTo>
                  <a:lnTo>
                    <a:pt x="1966" y="806"/>
                  </a:lnTo>
                  <a:lnTo>
                    <a:pt x="1970" y="808"/>
                  </a:lnTo>
                  <a:lnTo>
                    <a:pt x="1970" y="808"/>
                  </a:lnTo>
                  <a:lnTo>
                    <a:pt x="1978" y="806"/>
                  </a:lnTo>
                  <a:lnTo>
                    <a:pt x="1986" y="802"/>
                  </a:lnTo>
                  <a:lnTo>
                    <a:pt x="1994" y="796"/>
                  </a:lnTo>
                  <a:lnTo>
                    <a:pt x="2000" y="794"/>
                  </a:lnTo>
                  <a:lnTo>
                    <a:pt x="2000" y="794"/>
                  </a:lnTo>
                  <a:lnTo>
                    <a:pt x="2002" y="794"/>
                  </a:lnTo>
                  <a:lnTo>
                    <a:pt x="2002" y="794"/>
                  </a:lnTo>
                  <a:lnTo>
                    <a:pt x="2008" y="794"/>
                  </a:lnTo>
                  <a:lnTo>
                    <a:pt x="2012" y="796"/>
                  </a:lnTo>
                  <a:lnTo>
                    <a:pt x="2014" y="800"/>
                  </a:lnTo>
                  <a:lnTo>
                    <a:pt x="2014" y="804"/>
                  </a:lnTo>
                  <a:lnTo>
                    <a:pt x="2014" y="804"/>
                  </a:lnTo>
                  <a:lnTo>
                    <a:pt x="2014" y="808"/>
                  </a:lnTo>
                  <a:lnTo>
                    <a:pt x="2014" y="812"/>
                  </a:lnTo>
                  <a:lnTo>
                    <a:pt x="2010" y="814"/>
                  </a:lnTo>
                  <a:lnTo>
                    <a:pt x="2006" y="814"/>
                  </a:lnTo>
                  <a:lnTo>
                    <a:pt x="2006" y="814"/>
                  </a:lnTo>
                  <a:lnTo>
                    <a:pt x="2004" y="814"/>
                  </a:lnTo>
                  <a:lnTo>
                    <a:pt x="2004" y="814"/>
                  </a:lnTo>
                  <a:lnTo>
                    <a:pt x="2004" y="824"/>
                  </a:lnTo>
                  <a:lnTo>
                    <a:pt x="2004" y="826"/>
                  </a:lnTo>
                  <a:lnTo>
                    <a:pt x="2008" y="826"/>
                  </a:lnTo>
                  <a:lnTo>
                    <a:pt x="2014" y="826"/>
                  </a:lnTo>
                  <a:lnTo>
                    <a:pt x="2020" y="830"/>
                  </a:lnTo>
                  <a:lnTo>
                    <a:pt x="2020" y="830"/>
                  </a:lnTo>
                  <a:lnTo>
                    <a:pt x="2024" y="834"/>
                  </a:lnTo>
                  <a:lnTo>
                    <a:pt x="2024" y="840"/>
                  </a:lnTo>
                  <a:lnTo>
                    <a:pt x="2020" y="850"/>
                  </a:lnTo>
                  <a:lnTo>
                    <a:pt x="2020" y="850"/>
                  </a:lnTo>
                  <a:lnTo>
                    <a:pt x="2020" y="854"/>
                  </a:lnTo>
                  <a:lnTo>
                    <a:pt x="2020" y="856"/>
                  </a:lnTo>
                  <a:lnTo>
                    <a:pt x="2020" y="856"/>
                  </a:lnTo>
                  <a:lnTo>
                    <a:pt x="2022" y="864"/>
                  </a:lnTo>
                  <a:lnTo>
                    <a:pt x="2020" y="870"/>
                  </a:lnTo>
                  <a:lnTo>
                    <a:pt x="2020" y="870"/>
                  </a:lnTo>
                  <a:lnTo>
                    <a:pt x="2018" y="878"/>
                  </a:lnTo>
                  <a:lnTo>
                    <a:pt x="2016" y="882"/>
                  </a:lnTo>
                  <a:lnTo>
                    <a:pt x="2016" y="886"/>
                  </a:lnTo>
                  <a:lnTo>
                    <a:pt x="2016" y="886"/>
                  </a:lnTo>
                  <a:lnTo>
                    <a:pt x="2018" y="888"/>
                  </a:lnTo>
                  <a:lnTo>
                    <a:pt x="2020" y="888"/>
                  </a:lnTo>
                  <a:lnTo>
                    <a:pt x="2020" y="888"/>
                  </a:lnTo>
                  <a:lnTo>
                    <a:pt x="2026" y="886"/>
                  </a:lnTo>
                  <a:lnTo>
                    <a:pt x="2034" y="882"/>
                  </a:lnTo>
                  <a:lnTo>
                    <a:pt x="2046" y="876"/>
                  </a:lnTo>
                  <a:lnTo>
                    <a:pt x="2046" y="876"/>
                  </a:lnTo>
                  <a:lnTo>
                    <a:pt x="2056" y="876"/>
                  </a:lnTo>
                  <a:lnTo>
                    <a:pt x="2060" y="876"/>
                  </a:lnTo>
                  <a:lnTo>
                    <a:pt x="2064" y="874"/>
                  </a:lnTo>
                  <a:lnTo>
                    <a:pt x="2064" y="874"/>
                  </a:lnTo>
                  <a:lnTo>
                    <a:pt x="2068" y="870"/>
                  </a:lnTo>
                  <a:lnTo>
                    <a:pt x="2070" y="866"/>
                  </a:lnTo>
                  <a:lnTo>
                    <a:pt x="2072" y="856"/>
                  </a:lnTo>
                  <a:lnTo>
                    <a:pt x="2072" y="856"/>
                  </a:lnTo>
                  <a:lnTo>
                    <a:pt x="2066" y="856"/>
                  </a:lnTo>
                  <a:lnTo>
                    <a:pt x="2066" y="856"/>
                  </a:lnTo>
                  <a:lnTo>
                    <a:pt x="2068" y="846"/>
                  </a:lnTo>
                  <a:lnTo>
                    <a:pt x="2066" y="838"/>
                  </a:lnTo>
                  <a:lnTo>
                    <a:pt x="2060" y="818"/>
                  </a:lnTo>
                  <a:lnTo>
                    <a:pt x="2060" y="818"/>
                  </a:lnTo>
                  <a:lnTo>
                    <a:pt x="2058" y="814"/>
                  </a:lnTo>
                  <a:lnTo>
                    <a:pt x="2056" y="810"/>
                  </a:lnTo>
                  <a:lnTo>
                    <a:pt x="2056" y="810"/>
                  </a:lnTo>
                  <a:lnTo>
                    <a:pt x="2052" y="808"/>
                  </a:lnTo>
                  <a:lnTo>
                    <a:pt x="2048" y="806"/>
                  </a:lnTo>
                  <a:lnTo>
                    <a:pt x="2048" y="806"/>
                  </a:lnTo>
                  <a:lnTo>
                    <a:pt x="2046" y="804"/>
                  </a:lnTo>
                  <a:lnTo>
                    <a:pt x="2046" y="800"/>
                  </a:lnTo>
                  <a:lnTo>
                    <a:pt x="2046" y="796"/>
                  </a:lnTo>
                  <a:lnTo>
                    <a:pt x="2048" y="792"/>
                  </a:lnTo>
                  <a:lnTo>
                    <a:pt x="2048" y="792"/>
                  </a:lnTo>
                  <a:lnTo>
                    <a:pt x="2054" y="790"/>
                  </a:lnTo>
                  <a:lnTo>
                    <a:pt x="2058" y="790"/>
                  </a:lnTo>
                  <a:lnTo>
                    <a:pt x="2062" y="788"/>
                  </a:lnTo>
                  <a:lnTo>
                    <a:pt x="2068" y="784"/>
                  </a:lnTo>
                  <a:lnTo>
                    <a:pt x="2068" y="784"/>
                  </a:lnTo>
                  <a:lnTo>
                    <a:pt x="2082" y="768"/>
                  </a:lnTo>
                  <a:lnTo>
                    <a:pt x="2082" y="768"/>
                  </a:lnTo>
                  <a:lnTo>
                    <a:pt x="2090" y="754"/>
                  </a:lnTo>
                  <a:lnTo>
                    <a:pt x="2094" y="746"/>
                  </a:lnTo>
                  <a:lnTo>
                    <a:pt x="2102" y="742"/>
                  </a:lnTo>
                  <a:lnTo>
                    <a:pt x="2102" y="742"/>
                  </a:lnTo>
                  <a:lnTo>
                    <a:pt x="2108" y="740"/>
                  </a:lnTo>
                  <a:lnTo>
                    <a:pt x="2108" y="740"/>
                  </a:lnTo>
                  <a:lnTo>
                    <a:pt x="2112" y="742"/>
                  </a:lnTo>
                  <a:lnTo>
                    <a:pt x="2116" y="746"/>
                  </a:lnTo>
                  <a:lnTo>
                    <a:pt x="2120" y="750"/>
                  </a:lnTo>
                  <a:lnTo>
                    <a:pt x="2126" y="752"/>
                  </a:lnTo>
                  <a:lnTo>
                    <a:pt x="2126" y="752"/>
                  </a:lnTo>
                  <a:lnTo>
                    <a:pt x="2126" y="752"/>
                  </a:lnTo>
                  <a:lnTo>
                    <a:pt x="2126" y="752"/>
                  </a:lnTo>
                  <a:lnTo>
                    <a:pt x="2132" y="750"/>
                  </a:lnTo>
                  <a:lnTo>
                    <a:pt x="2138" y="748"/>
                  </a:lnTo>
                  <a:lnTo>
                    <a:pt x="2148" y="740"/>
                  </a:lnTo>
                  <a:lnTo>
                    <a:pt x="2148" y="740"/>
                  </a:lnTo>
                  <a:lnTo>
                    <a:pt x="2152" y="730"/>
                  </a:lnTo>
                  <a:lnTo>
                    <a:pt x="2156" y="724"/>
                  </a:lnTo>
                  <a:lnTo>
                    <a:pt x="2160" y="720"/>
                  </a:lnTo>
                  <a:lnTo>
                    <a:pt x="2160" y="720"/>
                  </a:lnTo>
                  <a:lnTo>
                    <a:pt x="2168" y="714"/>
                  </a:lnTo>
                  <a:lnTo>
                    <a:pt x="2178" y="708"/>
                  </a:lnTo>
                  <a:lnTo>
                    <a:pt x="2178" y="708"/>
                  </a:lnTo>
                  <a:lnTo>
                    <a:pt x="2182" y="706"/>
                  </a:lnTo>
                  <a:lnTo>
                    <a:pt x="2186" y="702"/>
                  </a:lnTo>
                  <a:lnTo>
                    <a:pt x="2190" y="692"/>
                  </a:lnTo>
                  <a:lnTo>
                    <a:pt x="2190" y="692"/>
                  </a:lnTo>
                  <a:lnTo>
                    <a:pt x="2196" y="684"/>
                  </a:lnTo>
                  <a:lnTo>
                    <a:pt x="2202" y="674"/>
                  </a:lnTo>
                  <a:lnTo>
                    <a:pt x="2202" y="674"/>
                  </a:lnTo>
                  <a:lnTo>
                    <a:pt x="2224" y="650"/>
                  </a:lnTo>
                  <a:lnTo>
                    <a:pt x="2228" y="644"/>
                  </a:lnTo>
                  <a:lnTo>
                    <a:pt x="2230" y="638"/>
                  </a:lnTo>
                  <a:lnTo>
                    <a:pt x="2232" y="632"/>
                  </a:lnTo>
                  <a:lnTo>
                    <a:pt x="2232" y="624"/>
                  </a:lnTo>
                  <a:lnTo>
                    <a:pt x="2232" y="624"/>
                  </a:lnTo>
                  <a:lnTo>
                    <a:pt x="2230" y="610"/>
                  </a:lnTo>
                  <a:lnTo>
                    <a:pt x="2230" y="604"/>
                  </a:lnTo>
                  <a:lnTo>
                    <a:pt x="2232" y="598"/>
                  </a:lnTo>
                  <a:lnTo>
                    <a:pt x="2232" y="598"/>
                  </a:lnTo>
                  <a:lnTo>
                    <a:pt x="2236" y="590"/>
                  </a:lnTo>
                  <a:lnTo>
                    <a:pt x="2240" y="582"/>
                  </a:lnTo>
                  <a:lnTo>
                    <a:pt x="2240" y="582"/>
                  </a:lnTo>
                  <a:lnTo>
                    <a:pt x="2244" y="572"/>
                  </a:lnTo>
                  <a:lnTo>
                    <a:pt x="2244" y="560"/>
                  </a:lnTo>
                  <a:lnTo>
                    <a:pt x="2242" y="550"/>
                  </a:lnTo>
                  <a:lnTo>
                    <a:pt x="2238" y="546"/>
                  </a:lnTo>
                  <a:lnTo>
                    <a:pt x="2234" y="542"/>
                  </a:lnTo>
                  <a:lnTo>
                    <a:pt x="2234" y="542"/>
                  </a:lnTo>
                  <a:lnTo>
                    <a:pt x="2228" y="540"/>
                  </a:lnTo>
                  <a:lnTo>
                    <a:pt x="2228" y="540"/>
                  </a:lnTo>
                  <a:lnTo>
                    <a:pt x="2222" y="542"/>
                  </a:lnTo>
                  <a:lnTo>
                    <a:pt x="2216" y="548"/>
                  </a:lnTo>
                  <a:lnTo>
                    <a:pt x="2216" y="548"/>
                  </a:lnTo>
                  <a:lnTo>
                    <a:pt x="2208" y="552"/>
                  </a:lnTo>
                  <a:lnTo>
                    <a:pt x="2202" y="554"/>
                  </a:lnTo>
                  <a:lnTo>
                    <a:pt x="2202" y="554"/>
                  </a:lnTo>
                  <a:lnTo>
                    <a:pt x="2200" y="552"/>
                  </a:lnTo>
                  <a:lnTo>
                    <a:pt x="2196" y="550"/>
                  </a:lnTo>
                  <a:lnTo>
                    <a:pt x="2196" y="550"/>
                  </a:lnTo>
                  <a:lnTo>
                    <a:pt x="2194" y="546"/>
                  </a:lnTo>
                  <a:lnTo>
                    <a:pt x="2192" y="542"/>
                  </a:lnTo>
                  <a:lnTo>
                    <a:pt x="2192" y="538"/>
                  </a:lnTo>
                  <a:lnTo>
                    <a:pt x="2188" y="536"/>
                  </a:lnTo>
                  <a:lnTo>
                    <a:pt x="2188" y="536"/>
                  </a:lnTo>
                  <a:lnTo>
                    <a:pt x="2182" y="536"/>
                  </a:lnTo>
                  <a:lnTo>
                    <a:pt x="2182" y="536"/>
                  </a:lnTo>
                  <a:lnTo>
                    <a:pt x="2180" y="536"/>
                  </a:lnTo>
                  <a:lnTo>
                    <a:pt x="2180" y="536"/>
                  </a:lnTo>
                  <a:lnTo>
                    <a:pt x="2176" y="536"/>
                  </a:lnTo>
                  <a:lnTo>
                    <a:pt x="2176" y="536"/>
                  </a:lnTo>
                  <a:lnTo>
                    <a:pt x="2172" y="534"/>
                  </a:lnTo>
                  <a:lnTo>
                    <a:pt x="2168" y="532"/>
                  </a:lnTo>
                  <a:lnTo>
                    <a:pt x="2168" y="532"/>
                  </a:lnTo>
                  <a:lnTo>
                    <a:pt x="2174" y="526"/>
                  </a:lnTo>
                  <a:lnTo>
                    <a:pt x="2182" y="524"/>
                  </a:lnTo>
                  <a:lnTo>
                    <a:pt x="2196" y="516"/>
                  </a:lnTo>
                  <a:lnTo>
                    <a:pt x="2196" y="516"/>
                  </a:lnTo>
                  <a:lnTo>
                    <a:pt x="2226" y="494"/>
                  </a:lnTo>
                  <a:lnTo>
                    <a:pt x="2226" y="494"/>
                  </a:lnTo>
                  <a:lnTo>
                    <a:pt x="2240" y="486"/>
                  </a:lnTo>
                  <a:lnTo>
                    <a:pt x="2248" y="480"/>
                  </a:lnTo>
                  <a:lnTo>
                    <a:pt x="2254" y="474"/>
                  </a:lnTo>
                  <a:lnTo>
                    <a:pt x="2254" y="474"/>
                  </a:lnTo>
                  <a:lnTo>
                    <a:pt x="2264" y="462"/>
                  </a:lnTo>
                  <a:lnTo>
                    <a:pt x="2268" y="456"/>
                  </a:lnTo>
                  <a:lnTo>
                    <a:pt x="2276" y="452"/>
                  </a:lnTo>
                  <a:lnTo>
                    <a:pt x="2276" y="452"/>
                  </a:lnTo>
                  <a:lnTo>
                    <a:pt x="2284" y="450"/>
                  </a:lnTo>
                  <a:lnTo>
                    <a:pt x="2284" y="450"/>
                  </a:lnTo>
                  <a:lnTo>
                    <a:pt x="2300" y="454"/>
                  </a:lnTo>
                  <a:lnTo>
                    <a:pt x="2314" y="456"/>
                  </a:lnTo>
                  <a:lnTo>
                    <a:pt x="2314" y="456"/>
                  </a:lnTo>
                  <a:lnTo>
                    <a:pt x="2328" y="458"/>
                  </a:lnTo>
                  <a:lnTo>
                    <a:pt x="2328" y="458"/>
                  </a:lnTo>
                  <a:lnTo>
                    <a:pt x="2342" y="456"/>
                  </a:lnTo>
                  <a:lnTo>
                    <a:pt x="2348" y="456"/>
                  </a:lnTo>
                  <a:lnTo>
                    <a:pt x="2354" y="454"/>
                  </a:lnTo>
                  <a:lnTo>
                    <a:pt x="2354" y="454"/>
                  </a:lnTo>
                  <a:lnTo>
                    <a:pt x="2358" y="446"/>
                  </a:lnTo>
                  <a:lnTo>
                    <a:pt x="2362" y="442"/>
                  </a:lnTo>
                  <a:lnTo>
                    <a:pt x="2366" y="442"/>
                  </a:lnTo>
                  <a:lnTo>
                    <a:pt x="2366" y="442"/>
                  </a:lnTo>
                  <a:lnTo>
                    <a:pt x="2370" y="442"/>
                  </a:lnTo>
                  <a:lnTo>
                    <a:pt x="2370" y="442"/>
                  </a:lnTo>
                  <a:lnTo>
                    <a:pt x="2372" y="444"/>
                  </a:lnTo>
                  <a:lnTo>
                    <a:pt x="2372" y="446"/>
                  </a:lnTo>
                  <a:lnTo>
                    <a:pt x="2374" y="452"/>
                  </a:lnTo>
                  <a:lnTo>
                    <a:pt x="2374" y="458"/>
                  </a:lnTo>
                  <a:lnTo>
                    <a:pt x="2376" y="460"/>
                  </a:lnTo>
                  <a:lnTo>
                    <a:pt x="2378" y="462"/>
                  </a:lnTo>
                  <a:lnTo>
                    <a:pt x="2378" y="462"/>
                  </a:lnTo>
                  <a:lnTo>
                    <a:pt x="2378" y="462"/>
                  </a:lnTo>
                  <a:lnTo>
                    <a:pt x="2378" y="462"/>
                  </a:lnTo>
                  <a:lnTo>
                    <a:pt x="2382" y="460"/>
                  </a:lnTo>
                  <a:lnTo>
                    <a:pt x="2384" y="458"/>
                  </a:lnTo>
                  <a:lnTo>
                    <a:pt x="2388" y="454"/>
                  </a:lnTo>
                  <a:lnTo>
                    <a:pt x="2388" y="454"/>
                  </a:lnTo>
                  <a:lnTo>
                    <a:pt x="2392" y="450"/>
                  </a:lnTo>
                  <a:lnTo>
                    <a:pt x="2398" y="450"/>
                  </a:lnTo>
                  <a:lnTo>
                    <a:pt x="2398" y="450"/>
                  </a:lnTo>
                  <a:lnTo>
                    <a:pt x="2400" y="450"/>
                  </a:lnTo>
                  <a:lnTo>
                    <a:pt x="2400" y="450"/>
                  </a:lnTo>
                  <a:lnTo>
                    <a:pt x="2404" y="450"/>
                  </a:lnTo>
                  <a:lnTo>
                    <a:pt x="2404" y="450"/>
                  </a:lnTo>
                  <a:lnTo>
                    <a:pt x="2408" y="450"/>
                  </a:lnTo>
                  <a:lnTo>
                    <a:pt x="2408" y="450"/>
                  </a:lnTo>
                  <a:lnTo>
                    <a:pt x="2416" y="450"/>
                  </a:lnTo>
                  <a:lnTo>
                    <a:pt x="2420" y="448"/>
                  </a:lnTo>
                  <a:lnTo>
                    <a:pt x="2420" y="448"/>
                  </a:lnTo>
                  <a:lnTo>
                    <a:pt x="2422" y="446"/>
                  </a:lnTo>
                  <a:lnTo>
                    <a:pt x="2422" y="444"/>
                  </a:lnTo>
                  <a:lnTo>
                    <a:pt x="2420" y="440"/>
                  </a:lnTo>
                  <a:lnTo>
                    <a:pt x="2418" y="436"/>
                  </a:lnTo>
                  <a:lnTo>
                    <a:pt x="2418" y="434"/>
                  </a:lnTo>
                  <a:lnTo>
                    <a:pt x="2420" y="432"/>
                  </a:lnTo>
                  <a:lnTo>
                    <a:pt x="2420" y="432"/>
                  </a:lnTo>
                  <a:lnTo>
                    <a:pt x="2426" y="430"/>
                  </a:lnTo>
                  <a:lnTo>
                    <a:pt x="2432" y="428"/>
                  </a:lnTo>
                  <a:lnTo>
                    <a:pt x="2442" y="420"/>
                  </a:lnTo>
                  <a:lnTo>
                    <a:pt x="2450" y="412"/>
                  </a:lnTo>
                  <a:lnTo>
                    <a:pt x="2460" y="404"/>
                  </a:lnTo>
                  <a:lnTo>
                    <a:pt x="2460" y="404"/>
                  </a:lnTo>
                  <a:lnTo>
                    <a:pt x="2468" y="400"/>
                  </a:lnTo>
                  <a:lnTo>
                    <a:pt x="2472" y="400"/>
                  </a:lnTo>
                  <a:lnTo>
                    <a:pt x="2472" y="400"/>
                  </a:lnTo>
                  <a:lnTo>
                    <a:pt x="2476" y="400"/>
                  </a:lnTo>
                  <a:lnTo>
                    <a:pt x="2478" y="402"/>
                  </a:lnTo>
                  <a:lnTo>
                    <a:pt x="2482" y="408"/>
                  </a:lnTo>
                  <a:lnTo>
                    <a:pt x="2486" y="414"/>
                  </a:lnTo>
                  <a:lnTo>
                    <a:pt x="2488" y="422"/>
                  </a:lnTo>
                  <a:lnTo>
                    <a:pt x="2488" y="422"/>
                  </a:lnTo>
                  <a:lnTo>
                    <a:pt x="2498" y="418"/>
                  </a:lnTo>
                  <a:lnTo>
                    <a:pt x="2508" y="414"/>
                  </a:lnTo>
                  <a:lnTo>
                    <a:pt x="2518" y="412"/>
                  </a:lnTo>
                  <a:lnTo>
                    <a:pt x="2522" y="408"/>
                  </a:lnTo>
                  <a:lnTo>
                    <a:pt x="2526" y="406"/>
                  </a:lnTo>
                  <a:lnTo>
                    <a:pt x="2526" y="406"/>
                  </a:lnTo>
                  <a:lnTo>
                    <a:pt x="2532" y="396"/>
                  </a:lnTo>
                  <a:lnTo>
                    <a:pt x="2540" y="390"/>
                  </a:lnTo>
                  <a:lnTo>
                    <a:pt x="2548" y="384"/>
                  </a:lnTo>
                  <a:lnTo>
                    <a:pt x="2560" y="382"/>
                  </a:lnTo>
                  <a:lnTo>
                    <a:pt x="2560" y="382"/>
                  </a:lnTo>
                  <a:lnTo>
                    <a:pt x="2554" y="394"/>
                  </a:lnTo>
                  <a:lnTo>
                    <a:pt x="2546" y="406"/>
                  </a:lnTo>
                  <a:lnTo>
                    <a:pt x="2546" y="406"/>
                  </a:lnTo>
                  <a:lnTo>
                    <a:pt x="2534" y="416"/>
                  </a:lnTo>
                  <a:lnTo>
                    <a:pt x="2522" y="424"/>
                  </a:lnTo>
                  <a:lnTo>
                    <a:pt x="2498" y="438"/>
                  </a:lnTo>
                  <a:lnTo>
                    <a:pt x="2498" y="438"/>
                  </a:lnTo>
                  <a:lnTo>
                    <a:pt x="2488" y="446"/>
                  </a:lnTo>
                  <a:lnTo>
                    <a:pt x="2480" y="456"/>
                  </a:lnTo>
                  <a:lnTo>
                    <a:pt x="2470" y="464"/>
                  </a:lnTo>
                  <a:lnTo>
                    <a:pt x="2460" y="472"/>
                  </a:lnTo>
                  <a:lnTo>
                    <a:pt x="2460" y="472"/>
                  </a:lnTo>
                  <a:lnTo>
                    <a:pt x="2448" y="480"/>
                  </a:lnTo>
                  <a:lnTo>
                    <a:pt x="2442" y="484"/>
                  </a:lnTo>
                  <a:lnTo>
                    <a:pt x="2436" y="490"/>
                  </a:lnTo>
                  <a:lnTo>
                    <a:pt x="2436" y="490"/>
                  </a:lnTo>
                  <a:lnTo>
                    <a:pt x="2430" y="502"/>
                  </a:lnTo>
                  <a:lnTo>
                    <a:pt x="2424" y="514"/>
                  </a:lnTo>
                  <a:lnTo>
                    <a:pt x="2424" y="514"/>
                  </a:lnTo>
                  <a:lnTo>
                    <a:pt x="2422" y="526"/>
                  </a:lnTo>
                  <a:lnTo>
                    <a:pt x="2422" y="536"/>
                  </a:lnTo>
                  <a:lnTo>
                    <a:pt x="2426" y="556"/>
                  </a:lnTo>
                  <a:lnTo>
                    <a:pt x="2426" y="556"/>
                  </a:lnTo>
                  <a:lnTo>
                    <a:pt x="2430" y="580"/>
                  </a:lnTo>
                  <a:lnTo>
                    <a:pt x="2430" y="580"/>
                  </a:lnTo>
                  <a:lnTo>
                    <a:pt x="2432" y="594"/>
                  </a:lnTo>
                  <a:lnTo>
                    <a:pt x="2434" y="600"/>
                  </a:lnTo>
                  <a:lnTo>
                    <a:pt x="2436" y="604"/>
                  </a:lnTo>
                  <a:lnTo>
                    <a:pt x="2438" y="604"/>
                  </a:lnTo>
                  <a:lnTo>
                    <a:pt x="2438" y="604"/>
                  </a:lnTo>
                  <a:lnTo>
                    <a:pt x="2440" y="606"/>
                  </a:lnTo>
                  <a:lnTo>
                    <a:pt x="2440" y="606"/>
                  </a:lnTo>
                  <a:lnTo>
                    <a:pt x="2444" y="604"/>
                  </a:lnTo>
                  <a:lnTo>
                    <a:pt x="2448" y="602"/>
                  </a:lnTo>
                  <a:lnTo>
                    <a:pt x="2454" y="592"/>
                  </a:lnTo>
                  <a:lnTo>
                    <a:pt x="2462" y="574"/>
                  </a:lnTo>
                  <a:lnTo>
                    <a:pt x="2462" y="574"/>
                  </a:lnTo>
                  <a:lnTo>
                    <a:pt x="2466" y="570"/>
                  </a:lnTo>
                  <a:lnTo>
                    <a:pt x="2472" y="566"/>
                  </a:lnTo>
                  <a:lnTo>
                    <a:pt x="2476" y="564"/>
                  </a:lnTo>
                  <a:lnTo>
                    <a:pt x="2482" y="560"/>
                  </a:lnTo>
                  <a:lnTo>
                    <a:pt x="2482" y="560"/>
                  </a:lnTo>
                  <a:lnTo>
                    <a:pt x="2484" y="556"/>
                  </a:lnTo>
                  <a:lnTo>
                    <a:pt x="2486" y="550"/>
                  </a:lnTo>
                  <a:lnTo>
                    <a:pt x="2488" y="546"/>
                  </a:lnTo>
                  <a:lnTo>
                    <a:pt x="2490" y="542"/>
                  </a:lnTo>
                  <a:lnTo>
                    <a:pt x="2490" y="542"/>
                  </a:lnTo>
                  <a:lnTo>
                    <a:pt x="2496" y="540"/>
                  </a:lnTo>
                  <a:lnTo>
                    <a:pt x="2504" y="540"/>
                  </a:lnTo>
                  <a:lnTo>
                    <a:pt x="2504" y="540"/>
                  </a:lnTo>
                  <a:lnTo>
                    <a:pt x="2506" y="536"/>
                  </a:lnTo>
                  <a:lnTo>
                    <a:pt x="2506" y="532"/>
                  </a:lnTo>
                  <a:lnTo>
                    <a:pt x="2506" y="532"/>
                  </a:lnTo>
                  <a:lnTo>
                    <a:pt x="2508" y="522"/>
                  </a:lnTo>
                  <a:lnTo>
                    <a:pt x="2510" y="516"/>
                  </a:lnTo>
                  <a:lnTo>
                    <a:pt x="2512" y="512"/>
                  </a:lnTo>
                  <a:lnTo>
                    <a:pt x="2512" y="512"/>
                  </a:lnTo>
                  <a:lnTo>
                    <a:pt x="2516" y="514"/>
                  </a:lnTo>
                  <a:lnTo>
                    <a:pt x="2522" y="516"/>
                  </a:lnTo>
                  <a:lnTo>
                    <a:pt x="2522" y="516"/>
                  </a:lnTo>
                  <a:lnTo>
                    <a:pt x="2526" y="514"/>
                  </a:lnTo>
                  <a:lnTo>
                    <a:pt x="2528" y="512"/>
                  </a:lnTo>
                  <a:lnTo>
                    <a:pt x="2528" y="512"/>
                  </a:lnTo>
                  <a:lnTo>
                    <a:pt x="2528" y="508"/>
                  </a:lnTo>
                  <a:lnTo>
                    <a:pt x="2526" y="506"/>
                  </a:lnTo>
                  <a:lnTo>
                    <a:pt x="2524" y="502"/>
                  </a:lnTo>
                  <a:lnTo>
                    <a:pt x="2524" y="498"/>
                  </a:lnTo>
                  <a:lnTo>
                    <a:pt x="2524" y="498"/>
                  </a:lnTo>
                  <a:lnTo>
                    <a:pt x="2526" y="492"/>
                  </a:lnTo>
                  <a:lnTo>
                    <a:pt x="2530" y="490"/>
                  </a:lnTo>
                  <a:lnTo>
                    <a:pt x="2530" y="486"/>
                  </a:lnTo>
                  <a:lnTo>
                    <a:pt x="2528" y="482"/>
                  </a:lnTo>
                  <a:lnTo>
                    <a:pt x="2528" y="482"/>
                  </a:lnTo>
                  <a:lnTo>
                    <a:pt x="2524" y="480"/>
                  </a:lnTo>
                  <a:lnTo>
                    <a:pt x="2520" y="478"/>
                  </a:lnTo>
                  <a:lnTo>
                    <a:pt x="2516" y="476"/>
                  </a:lnTo>
                  <a:lnTo>
                    <a:pt x="2514" y="472"/>
                  </a:lnTo>
                  <a:lnTo>
                    <a:pt x="2514" y="472"/>
                  </a:lnTo>
                  <a:lnTo>
                    <a:pt x="2516" y="468"/>
                  </a:lnTo>
                  <a:lnTo>
                    <a:pt x="2522" y="460"/>
                  </a:lnTo>
                  <a:lnTo>
                    <a:pt x="2534" y="448"/>
                  </a:lnTo>
                  <a:lnTo>
                    <a:pt x="2534" y="448"/>
                  </a:lnTo>
                  <a:lnTo>
                    <a:pt x="2542" y="442"/>
                  </a:lnTo>
                  <a:lnTo>
                    <a:pt x="2548" y="438"/>
                  </a:lnTo>
                  <a:lnTo>
                    <a:pt x="2552" y="438"/>
                  </a:lnTo>
                  <a:lnTo>
                    <a:pt x="2552" y="438"/>
                  </a:lnTo>
                  <a:lnTo>
                    <a:pt x="2552" y="438"/>
                  </a:lnTo>
                  <a:lnTo>
                    <a:pt x="2552" y="438"/>
                  </a:lnTo>
                  <a:lnTo>
                    <a:pt x="2556" y="438"/>
                  </a:lnTo>
                  <a:lnTo>
                    <a:pt x="2560" y="442"/>
                  </a:lnTo>
                  <a:lnTo>
                    <a:pt x="2562" y="446"/>
                  </a:lnTo>
                  <a:lnTo>
                    <a:pt x="2566" y="448"/>
                  </a:lnTo>
                  <a:lnTo>
                    <a:pt x="2566" y="448"/>
                  </a:lnTo>
                  <a:lnTo>
                    <a:pt x="2566" y="448"/>
                  </a:lnTo>
                  <a:lnTo>
                    <a:pt x="2566" y="448"/>
                  </a:lnTo>
                  <a:lnTo>
                    <a:pt x="2572" y="446"/>
                  </a:lnTo>
                  <a:lnTo>
                    <a:pt x="2576" y="442"/>
                  </a:lnTo>
                  <a:lnTo>
                    <a:pt x="2580" y="438"/>
                  </a:lnTo>
                  <a:lnTo>
                    <a:pt x="2586" y="434"/>
                  </a:lnTo>
                  <a:lnTo>
                    <a:pt x="2586" y="434"/>
                  </a:lnTo>
                  <a:lnTo>
                    <a:pt x="2592" y="430"/>
                  </a:lnTo>
                  <a:lnTo>
                    <a:pt x="2598" y="430"/>
                  </a:lnTo>
                  <a:lnTo>
                    <a:pt x="2598" y="430"/>
                  </a:lnTo>
                  <a:lnTo>
                    <a:pt x="2606" y="432"/>
                  </a:lnTo>
                  <a:lnTo>
                    <a:pt x="2606" y="432"/>
                  </a:lnTo>
                  <a:lnTo>
                    <a:pt x="2614" y="438"/>
                  </a:lnTo>
                  <a:lnTo>
                    <a:pt x="2616" y="440"/>
                  </a:lnTo>
                  <a:lnTo>
                    <a:pt x="2620" y="442"/>
                  </a:lnTo>
                  <a:lnTo>
                    <a:pt x="2620" y="442"/>
                  </a:lnTo>
                  <a:lnTo>
                    <a:pt x="2626" y="440"/>
                  </a:lnTo>
                  <a:lnTo>
                    <a:pt x="2626" y="440"/>
                  </a:lnTo>
                  <a:lnTo>
                    <a:pt x="2630" y="438"/>
                  </a:lnTo>
                  <a:lnTo>
                    <a:pt x="2636" y="434"/>
                  </a:lnTo>
                  <a:lnTo>
                    <a:pt x="2644" y="424"/>
                  </a:lnTo>
                  <a:lnTo>
                    <a:pt x="2644" y="424"/>
                  </a:lnTo>
                  <a:lnTo>
                    <a:pt x="2654" y="420"/>
                  </a:lnTo>
                  <a:lnTo>
                    <a:pt x="2666" y="414"/>
                  </a:lnTo>
                  <a:lnTo>
                    <a:pt x="2676" y="410"/>
                  </a:lnTo>
                  <a:lnTo>
                    <a:pt x="2686" y="406"/>
                  </a:lnTo>
                  <a:lnTo>
                    <a:pt x="2686" y="406"/>
                  </a:lnTo>
                  <a:lnTo>
                    <a:pt x="2694" y="400"/>
                  </a:lnTo>
                  <a:lnTo>
                    <a:pt x="2704" y="394"/>
                  </a:lnTo>
                  <a:lnTo>
                    <a:pt x="2704" y="394"/>
                  </a:lnTo>
                  <a:lnTo>
                    <a:pt x="2710" y="392"/>
                  </a:lnTo>
                  <a:lnTo>
                    <a:pt x="2710" y="392"/>
                  </a:lnTo>
                  <a:lnTo>
                    <a:pt x="2718" y="394"/>
                  </a:lnTo>
                  <a:lnTo>
                    <a:pt x="2718" y="394"/>
                  </a:lnTo>
                  <a:lnTo>
                    <a:pt x="2724" y="394"/>
                  </a:lnTo>
                  <a:lnTo>
                    <a:pt x="2724" y="394"/>
                  </a:lnTo>
                  <a:lnTo>
                    <a:pt x="2726" y="394"/>
                  </a:lnTo>
                  <a:lnTo>
                    <a:pt x="2726" y="394"/>
                  </a:lnTo>
                  <a:lnTo>
                    <a:pt x="2730" y="394"/>
                  </a:lnTo>
                  <a:lnTo>
                    <a:pt x="2736" y="392"/>
                  </a:lnTo>
                  <a:lnTo>
                    <a:pt x="2740" y="388"/>
                  </a:lnTo>
                  <a:lnTo>
                    <a:pt x="2740" y="384"/>
                  </a:lnTo>
                  <a:lnTo>
                    <a:pt x="2740" y="384"/>
                  </a:lnTo>
                  <a:lnTo>
                    <a:pt x="2738" y="382"/>
                  </a:lnTo>
                  <a:lnTo>
                    <a:pt x="2736" y="380"/>
                  </a:lnTo>
                  <a:lnTo>
                    <a:pt x="2732" y="378"/>
                  </a:lnTo>
                  <a:lnTo>
                    <a:pt x="2732" y="378"/>
                  </a:lnTo>
                  <a:lnTo>
                    <a:pt x="2730" y="372"/>
                  </a:lnTo>
                  <a:lnTo>
                    <a:pt x="2730" y="366"/>
                  </a:lnTo>
                  <a:lnTo>
                    <a:pt x="2730" y="366"/>
                  </a:lnTo>
                  <a:lnTo>
                    <a:pt x="2732" y="362"/>
                  </a:lnTo>
                  <a:lnTo>
                    <a:pt x="2730" y="358"/>
                  </a:lnTo>
                  <a:lnTo>
                    <a:pt x="2728" y="354"/>
                  </a:lnTo>
                  <a:lnTo>
                    <a:pt x="2722" y="352"/>
                  </a:lnTo>
                  <a:lnTo>
                    <a:pt x="2722" y="352"/>
                  </a:lnTo>
                  <a:lnTo>
                    <a:pt x="2708" y="348"/>
                  </a:lnTo>
                  <a:lnTo>
                    <a:pt x="2706" y="346"/>
                  </a:lnTo>
                  <a:lnTo>
                    <a:pt x="2704" y="344"/>
                  </a:lnTo>
                  <a:lnTo>
                    <a:pt x="2704" y="342"/>
                  </a:lnTo>
                  <a:lnTo>
                    <a:pt x="2708" y="340"/>
                  </a:lnTo>
                  <a:lnTo>
                    <a:pt x="2708" y="340"/>
                  </a:lnTo>
                  <a:lnTo>
                    <a:pt x="2710" y="340"/>
                  </a:lnTo>
                  <a:lnTo>
                    <a:pt x="2710" y="340"/>
                  </a:lnTo>
                  <a:lnTo>
                    <a:pt x="2730" y="344"/>
                  </a:lnTo>
                  <a:lnTo>
                    <a:pt x="2730" y="344"/>
                  </a:lnTo>
                  <a:lnTo>
                    <a:pt x="2744" y="346"/>
                  </a:lnTo>
                  <a:lnTo>
                    <a:pt x="2744" y="346"/>
                  </a:lnTo>
                  <a:lnTo>
                    <a:pt x="2750" y="346"/>
                  </a:lnTo>
                  <a:lnTo>
                    <a:pt x="2754" y="342"/>
                  </a:lnTo>
                  <a:lnTo>
                    <a:pt x="2754" y="342"/>
                  </a:lnTo>
                  <a:lnTo>
                    <a:pt x="2754" y="338"/>
                  </a:lnTo>
                  <a:lnTo>
                    <a:pt x="2754" y="332"/>
                  </a:lnTo>
                  <a:lnTo>
                    <a:pt x="2756" y="326"/>
                  </a:lnTo>
                  <a:lnTo>
                    <a:pt x="2756" y="324"/>
                  </a:lnTo>
                  <a:lnTo>
                    <a:pt x="2760" y="322"/>
                  </a:lnTo>
                  <a:lnTo>
                    <a:pt x="2760" y="322"/>
                  </a:lnTo>
                  <a:lnTo>
                    <a:pt x="2762" y="322"/>
                  </a:lnTo>
                  <a:lnTo>
                    <a:pt x="2762" y="322"/>
                  </a:lnTo>
                  <a:lnTo>
                    <a:pt x="2766" y="322"/>
                  </a:lnTo>
                  <a:lnTo>
                    <a:pt x="2768" y="326"/>
                  </a:lnTo>
                  <a:lnTo>
                    <a:pt x="2774" y="332"/>
                  </a:lnTo>
                  <a:lnTo>
                    <a:pt x="2774" y="332"/>
                  </a:lnTo>
                  <a:lnTo>
                    <a:pt x="2782" y="330"/>
                  </a:lnTo>
                  <a:lnTo>
                    <a:pt x="2782" y="330"/>
                  </a:lnTo>
                  <a:lnTo>
                    <a:pt x="2792" y="334"/>
                  </a:lnTo>
                  <a:lnTo>
                    <a:pt x="2800" y="338"/>
                  </a:lnTo>
                  <a:lnTo>
                    <a:pt x="2810" y="344"/>
                  </a:lnTo>
                  <a:lnTo>
                    <a:pt x="2818" y="350"/>
                  </a:lnTo>
                  <a:lnTo>
                    <a:pt x="2818" y="350"/>
                  </a:lnTo>
                  <a:lnTo>
                    <a:pt x="2828" y="352"/>
                  </a:lnTo>
                  <a:lnTo>
                    <a:pt x="2828" y="352"/>
                  </a:lnTo>
                  <a:lnTo>
                    <a:pt x="2834" y="352"/>
                  </a:lnTo>
                  <a:lnTo>
                    <a:pt x="2840" y="348"/>
                  </a:lnTo>
                  <a:lnTo>
                    <a:pt x="2840" y="348"/>
                  </a:lnTo>
                  <a:lnTo>
                    <a:pt x="2844" y="344"/>
                  </a:lnTo>
                  <a:lnTo>
                    <a:pt x="2844" y="340"/>
                  </a:lnTo>
                  <a:lnTo>
                    <a:pt x="2848" y="332"/>
                  </a:lnTo>
                  <a:lnTo>
                    <a:pt x="2848" y="332"/>
                  </a:lnTo>
                  <a:lnTo>
                    <a:pt x="2852" y="330"/>
                  </a:lnTo>
                  <a:lnTo>
                    <a:pt x="2856" y="328"/>
                  </a:lnTo>
                  <a:lnTo>
                    <a:pt x="2860" y="328"/>
                  </a:lnTo>
                  <a:lnTo>
                    <a:pt x="2864" y="326"/>
                  </a:lnTo>
                  <a:lnTo>
                    <a:pt x="2864" y="326"/>
                  </a:lnTo>
                  <a:lnTo>
                    <a:pt x="2870" y="324"/>
                  </a:lnTo>
                  <a:lnTo>
                    <a:pt x="2872" y="318"/>
                  </a:lnTo>
                  <a:lnTo>
                    <a:pt x="2872" y="314"/>
                  </a:lnTo>
                  <a:lnTo>
                    <a:pt x="2870" y="310"/>
                  </a:lnTo>
                  <a:lnTo>
                    <a:pt x="2870" y="310"/>
                  </a:lnTo>
                  <a:lnTo>
                    <a:pt x="2866" y="308"/>
                  </a:lnTo>
                  <a:lnTo>
                    <a:pt x="2860" y="306"/>
                  </a:lnTo>
                  <a:lnTo>
                    <a:pt x="2848" y="306"/>
                  </a:lnTo>
                  <a:lnTo>
                    <a:pt x="2848" y="306"/>
                  </a:lnTo>
                  <a:lnTo>
                    <a:pt x="2840" y="300"/>
                  </a:lnTo>
                  <a:lnTo>
                    <a:pt x="2836" y="298"/>
                  </a:lnTo>
                  <a:lnTo>
                    <a:pt x="2832" y="296"/>
                  </a:lnTo>
                  <a:lnTo>
                    <a:pt x="2832" y="296"/>
                  </a:lnTo>
                  <a:lnTo>
                    <a:pt x="2832" y="296"/>
                  </a:lnTo>
                  <a:lnTo>
                    <a:pt x="2832" y="296"/>
                  </a:lnTo>
                  <a:lnTo>
                    <a:pt x="2828" y="298"/>
                  </a:lnTo>
                  <a:lnTo>
                    <a:pt x="2824" y="300"/>
                  </a:lnTo>
                  <a:lnTo>
                    <a:pt x="2822" y="302"/>
                  </a:lnTo>
                  <a:lnTo>
                    <a:pt x="2818" y="304"/>
                  </a:lnTo>
                  <a:lnTo>
                    <a:pt x="2818" y="304"/>
                  </a:lnTo>
                  <a:lnTo>
                    <a:pt x="2816" y="302"/>
                  </a:lnTo>
                  <a:lnTo>
                    <a:pt x="2816" y="302"/>
                  </a:lnTo>
                  <a:lnTo>
                    <a:pt x="2812" y="298"/>
                  </a:lnTo>
                  <a:lnTo>
                    <a:pt x="2812" y="294"/>
                  </a:lnTo>
                  <a:lnTo>
                    <a:pt x="2810" y="288"/>
                  </a:lnTo>
                  <a:lnTo>
                    <a:pt x="2808" y="282"/>
                  </a:lnTo>
                  <a:lnTo>
                    <a:pt x="2808" y="282"/>
                  </a:lnTo>
                  <a:lnTo>
                    <a:pt x="2798" y="274"/>
                  </a:lnTo>
                  <a:lnTo>
                    <a:pt x="2788" y="266"/>
                  </a:lnTo>
                  <a:lnTo>
                    <a:pt x="2762" y="254"/>
                  </a:lnTo>
                  <a:lnTo>
                    <a:pt x="2762" y="254"/>
                  </a:lnTo>
                  <a:lnTo>
                    <a:pt x="2752" y="250"/>
                  </a:lnTo>
                  <a:lnTo>
                    <a:pt x="2744" y="242"/>
                  </a:lnTo>
                  <a:lnTo>
                    <a:pt x="2744" y="242"/>
                  </a:lnTo>
                  <a:lnTo>
                    <a:pt x="2738" y="234"/>
                  </a:lnTo>
                  <a:lnTo>
                    <a:pt x="2734" y="232"/>
                  </a:lnTo>
                  <a:lnTo>
                    <a:pt x="2728" y="232"/>
                  </a:lnTo>
                  <a:lnTo>
                    <a:pt x="2728" y="232"/>
                  </a:lnTo>
                  <a:lnTo>
                    <a:pt x="2720" y="230"/>
                  </a:lnTo>
                  <a:lnTo>
                    <a:pt x="2712" y="226"/>
                  </a:lnTo>
                  <a:lnTo>
                    <a:pt x="2706" y="224"/>
                  </a:lnTo>
                  <a:lnTo>
                    <a:pt x="2698" y="222"/>
                  </a:lnTo>
                  <a:lnTo>
                    <a:pt x="2698" y="222"/>
                  </a:lnTo>
                  <a:lnTo>
                    <a:pt x="2690" y="224"/>
                  </a:lnTo>
                  <a:lnTo>
                    <a:pt x="2690" y="224"/>
                  </a:lnTo>
                  <a:lnTo>
                    <a:pt x="2684" y="224"/>
                  </a:lnTo>
                  <a:lnTo>
                    <a:pt x="2684" y="224"/>
                  </a:lnTo>
                  <a:lnTo>
                    <a:pt x="2676" y="226"/>
                  </a:lnTo>
                  <a:lnTo>
                    <a:pt x="2676" y="226"/>
                  </a:lnTo>
                  <a:lnTo>
                    <a:pt x="2672" y="226"/>
                  </a:lnTo>
                  <a:lnTo>
                    <a:pt x="2666" y="222"/>
                  </a:lnTo>
                  <a:lnTo>
                    <a:pt x="2666" y="222"/>
                  </a:lnTo>
                  <a:lnTo>
                    <a:pt x="2660" y="220"/>
                  </a:lnTo>
                  <a:lnTo>
                    <a:pt x="2654" y="218"/>
                  </a:lnTo>
                  <a:lnTo>
                    <a:pt x="2654" y="218"/>
                  </a:lnTo>
                  <a:lnTo>
                    <a:pt x="2650" y="218"/>
                  </a:lnTo>
                  <a:lnTo>
                    <a:pt x="2646" y="222"/>
                  </a:lnTo>
                  <a:lnTo>
                    <a:pt x="2646" y="222"/>
                  </a:lnTo>
                  <a:lnTo>
                    <a:pt x="2644" y="226"/>
                  </a:lnTo>
                  <a:lnTo>
                    <a:pt x="2644" y="232"/>
                  </a:lnTo>
                  <a:lnTo>
                    <a:pt x="2644" y="238"/>
                  </a:lnTo>
                  <a:lnTo>
                    <a:pt x="2644" y="244"/>
                  </a:lnTo>
                  <a:lnTo>
                    <a:pt x="2644" y="244"/>
                  </a:lnTo>
                  <a:lnTo>
                    <a:pt x="2638" y="250"/>
                  </a:lnTo>
                  <a:lnTo>
                    <a:pt x="2632" y="250"/>
                  </a:lnTo>
                  <a:lnTo>
                    <a:pt x="2632" y="250"/>
                  </a:lnTo>
                  <a:lnTo>
                    <a:pt x="2626" y="250"/>
                  </a:lnTo>
                  <a:lnTo>
                    <a:pt x="2620" y="246"/>
                  </a:lnTo>
                  <a:lnTo>
                    <a:pt x="2612" y="240"/>
                  </a:lnTo>
                  <a:lnTo>
                    <a:pt x="2612" y="240"/>
                  </a:lnTo>
                  <a:lnTo>
                    <a:pt x="2606" y="234"/>
                  </a:lnTo>
                  <a:lnTo>
                    <a:pt x="2602" y="232"/>
                  </a:lnTo>
                  <a:lnTo>
                    <a:pt x="2598" y="230"/>
                  </a:lnTo>
                  <a:lnTo>
                    <a:pt x="2598" y="230"/>
                  </a:lnTo>
                  <a:lnTo>
                    <a:pt x="2594" y="232"/>
                  </a:lnTo>
                  <a:lnTo>
                    <a:pt x="2594" y="232"/>
                  </a:lnTo>
                  <a:lnTo>
                    <a:pt x="2584" y="232"/>
                  </a:lnTo>
                  <a:lnTo>
                    <a:pt x="2574" y="234"/>
                  </a:lnTo>
                  <a:lnTo>
                    <a:pt x="2574" y="234"/>
                  </a:lnTo>
                  <a:lnTo>
                    <a:pt x="2572" y="234"/>
                  </a:lnTo>
                  <a:lnTo>
                    <a:pt x="2572" y="234"/>
                  </a:lnTo>
                  <a:lnTo>
                    <a:pt x="2560" y="230"/>
                  </a:lnTo>
                  <a:lnTo>
                    <a:pt x="2550" y="228"/>
                  </a:lnTo>
                  <a:lnTo>
                    <a:pt x="2550" y="228"/>
                  </a:lnTo>
                  <a:lnTo>
                    <a:pt x="2548" y="228"/>
                  </a:lnTo>
                  <a:lnTo>
                    <a:pt x="2548" y="228"/>
                  </a:lnTo>
                  <a:lnTo>
                    <a:pt x="2542" y="230"/>
                  </a:lnTo>
                  <a:lnTo>
                    <a:pt x="2538" y="232"/>
                  </a:lnTo>
                  <a:lnTo>
                    <a:pt x="2534" y="236"/>
                  </a:lnTo>
                  <a:lnTo>
                    <a:pt x="2528" y="236"/>
                  </a:lnTo>
                  <a:lnTo>
                    <a:pt x="2528" y="236"/>
                  </a:lnTo>
                  <a:lnTo>
                    <a:pt x="2528" y="236"/>
                  </a:lnTo>
                  <a:lnTo>
                    <a:pt x="2528" y="236"/>
                  </a:lnTo>
                  <a:lnTo>
                    <a:pt x="2526" y="232"/>
                  </a:lnTo>
                  <a:lnTo>
                    <a:pt x="2522" y="230"/>
                  </a:lnTo>
                  <a:lnTo>
                    <a:pt x="2518" y="228"/>
                  </a:lnTo>
                  <a:lnTo>
                    <a:pt x="2514" y="224"/>
                  </a:lnTo>
                  <a:lnTo>
                    <a:pt x="2514" y="224"/>
                  </a:lnTo>
                  <a:lnTo>
                    <a:pt x="2512" y="220"/>
                  </a:lnTo>
                  <a:lnTo>
                    <a:pt x="2512" y="216"/>
                  </a:lnTo>
                  <a:lnTo>
                    <a:pt x="2510" y="212"/>
                  </a:lnTo>
                  <a:lnTo>
                    <a:pt x="2508" y="208"/>
                  </a:lnTo>
                  <a:lnTo>
                    <a:pt x="2508" y="208"/>
                  </a:lnTo>
                  <a:lnTo>
                    <a:pt x="2500" y="202"/>
                  </a:lnTo>
                  <a:lnTo>
                    <a:pt x="2488" y="200"/>
                  </a:lnTo>
                  <a:lnTo>
                    <a:pt x="2488" y="200"/>
                  </a:lnTo>
                  <a:lnTo>
                    <a:pt x="2478" y="196"/>
                  </a:lnTo>
                  <a:lnTo>
                    <a:pt x="2470" y="194"/>
                  </a:lnTo>
                  <a:lnTo>
                    <a:pt x="2470" y="194"/>
                  </a:lnTo>
                  <a:lnTo>
                    <a:pt x="2462" y="190"/>
                  </a:lnTo>
                  <a:lnTo>
                    <a:pt x="2462" y="190"/>
                  </a:lnTo>
                  <a:lnTo>
                    <a:pt x="2460" y="190"/>
                  </a:lnTo>
                  <a:lnTo>
                    <a:pt x="2456" y="192"/>
                  </a:lnTo>
                  <a:lnTo>
                    <a:pt x="2446" y="198"/>
                  </a:lnTo>
                  <a:lnTo>
                    <a:pt x="2446" y="198"/>
                  </a:lnTo>
                  <a:lnTo>
                    <a:pt x="2438" y="202"/>
                  </a:lnTo>
                  <a:lnTo>
                    <a:pt x="2430" y="202"/>
                  </a:lnTo>
                  <a:lnTo>
                    <a:pt x="2430" y="202"/>
                  </a:lnTo>
                  <a:lnTo>
                    <a:pt x="2428" y="202"/>
                  </a:lnTo>
                  <a:lnTo>
                    <a:pt x="2428" y="202"/>
                  </a:lnTo>
                  <a:lnTo>
                    <a:pt x="2424" y="200"/>
                  </a:lnTo>
                  <a:lnTo>
                    <a:pt x="2422" y="196"/>
                  </a:lnTo>
                  <a:lnTo>
                    <a:pt x="2420" y="192"/>
                  </a:lnTo>
                  <a:lnTo>
                    <a:pt x="2416" y="188"/>
                  </a:lnTo>
                  <a:lnTo>
                    <a:pt x="2416" y="188"/>
                  </a:lnTo>
                  <a:lnTo>
                    <a:pt x="2410" y="188"/>
                  </a:lnTo>
                  <a:lnTo>
                    <a:pt x="2410" y="188"/>
                  </a:lnTo>
                  <a:lnTo>
                    <a:pt x="2408" y="188"/>
                  </a:lnTo>
                  <a:lnTo>
                    <a:pt x="2408" y="188"/>
                  </a:lnTo>
                  <a:lnTo>
                    <a:pt x="2404" y="188"/>
                  </a:lnTo>
                  <a:lnTo>
                    <a:pt x="2404" y="188"/>
                  </a:lnTo>
                  <a:lnTo>
                    <a:pt x="2398" y="186"/>
                  </a:lnTo>
                  <a:lnTo>
                    <a:pt x="2398" y="186"/>
                  </a:lnTo>
                  <a:lnTo>
                    <a:pt x="2390" y="180"/>
                  </a:lnTo>
                  <a:lnTo>
                    <a:pt x="2390" y="180"/>
                  </a:lnTo>
                  <a:lnTo>
                    <a:pt x="2384" y="174"/>
                  </a:lnTo>
                  <a:lnTo>
                    <a:pt x="2380" y="166"/>
                  </a:lnTo>
                  <a:lnTo>
                    <a:pt x="2380" y="166"/>
                  </a:lnTo>
                  <a:lnTo>
                    <a:pt x="2376" y="162"/>
                  </a:lnTo>
                  <a:lnTo>
                    <a:pt x="2370" y="160"/>
                  </a:lnTo>
                  <a:lnTo>
                    <a:pt x="2370" y="160"/>
                  </a:lnTo>
                  <a:lnTo>
                    <a:pt x="2364" y="160"/>
                  </a:lnTo>
                  <a:lnTo>
                    <a:pt x="2358" y="162"/>
                  </a:lnTo>
                  <a:lnTo>
                    <a:pt x="2358" y="162"/>
                  </a:lnTo>
                  <a:lnTo>
                    <a:pt x="2354" y="166"/>
                  </a:lnTo>
                  <a:lnTo>
                    <a:pt x="2350" y="172"/>
                  </a:lnTo>
                  <a:lnTo>
                    <a:pt x="2348" y="176"/>
                  </a:lnTo>
                  <a:lnTo>
                    <a:pt x="2342" y="180"/>
                  </a:lnTo>
                  <a:lnTo>
                    <a:pt x="2342" y="180"/>
                  </a:lnTo>
                  <a:lnTo>
                    <a:pt x="2332" y="182"/>
                  </a:lnTo>
                  <a:lnTo>
                    <a:pt x="2332" y="182"/>
                  </a:lnTo>
                  <a:lnTo>
                    <a:pt x="2330" y="182"/>
                  </a:lnTo>
                  <a:lnTo>
                    <a:pt x="2330" y="182"/>
                  </a:lnTo>
                  <a:lnTo>
                    <a:pt x="2328" y="180"/>
                  </a:lnTo>
                  <a:lnTo>
                    <a:pt x="2328" y="180"/>
                  </a:lnTo>
                  <a:lnTo>
                    <a:pt x="2328" y="178"/>
                  </a:lnTo>
                  <a:lnTo>
                    <a:pt x="2328" y="176"/>
                  </a:lnTo>
                  <a:lnTo>
                    <a:pt x="2328" y="176"/>
                  </a:lnTo>
                  <a:lnTo>
                    <a:pt x="2326" y="164"/>
                  </a:lnTo>
                  <a:lnTo>
                    <a:pt x="2324" y="160"/>
                  </a:lnTo>
                  <a:lnTo>
                    <a:pt x="2320" y="156"/>
                  </a:lnTo>
                  <a:lnTo>
                    <a:pt x="2320" y="156"/>
                  </a:lnTo>
                  <a:lnTo>
                    <a:pt x="2314" y="154"/>
                  </a:lnTo>
                  <a:lnTo>
                    <a:pt x="2306" y="152"/>
                  </a:lnTo>
                  <a:lnTo>
                    <a:pt x="2306" y="152"/>
                  </a:lnTo>
                  <a:lnTo>
                    <a:pt x="2296" y="148"/>
                  </a:lnTo>
                  <a:lnTo>
                    <a:pt x="2296" y="148"/>
                  </a:lnTo>
                  <a:lnTo>
                    <a:pt x="2290" y="148"/>
                  </a:lnTo>
                  <a:lnTo>
                    <a:pt x="2290" y="148"/>
                  </a:lnTo>
                  <a:lnTo>
                    <a:pt x="2284" y="148"/>
                  </a:lnTo>
                  <a:lnTo>
                    <a:pt x="2278" y="150"/>
                  </a:lnTo>
                  <a:lnTo>
                    <a:pt x="2278" y="150"/>
                  </a:lnTo>
                  <a:lnTo>
                    <a:pt x="2274" y="150"/>
                  </a:lnTo>
                  <a:lnTo>
                    <a:pt x="2274" y="150"/>
                  </a:lnTo>
                  <a:lnTo>
                    <a:pt x="2274" y="150"/>
                  </a:lnTo>
                  <a:lnTo>
                    <a:pt x="2274" y="150"/>
                  </a:lnTo>
                  <a:lnTo>
                    <a:pt x="2272" y="150"/>
                  </a:lnTo>
                  <a:lnTo>
                    <a:pt x="2272" y="150"/>
                  </a:lnTo>
                  <a:lnTo>
                    <a:pt x="2268" y="154"/>
                  </a:lnTo>
                  <a:lnTo>
                    <a:pt x="2268" y="154"/>
                  </a:lnTo>
                  <a:lnTo>
                    <a:pt x="2262" y="158"/>
                  </a:lnTo>
                  <a:lnTo>
                    <a:pt x="2262" y="162"/>
                  </a:lnTo>
                  <a:lnTo>
                    <a:pt x="2262" y="162"/>
                  </a:lnTo>
                  <a:lnTo>
                    <a:pt x="2262" y="168"/>
                  </a:lnTo>
                  <a:lnTo>
                    <a:pt x="2264" y="172"/>
                  </a:lnTo>
                  <a:lnTo>
                    <a:pt x="2264" y="178"/>
                  </a:lnTo>
                  <a:lnTo>
                    <a:pt x="2262" y="180"/>
                  </a:lnTo>
                  <a:lnTo>
                    <a:pt x="2258" y="182"/>
                  </a:lnTo>
                  <a:lnTo>
                    <a:pt x="2258" y="182"/>
                  </a:lnTo>
                  <a:lnTo>
                    <a:pt x="2250" y="172"/>
                  </a:lnTo>
                  <a:lnTo>
                    <a:pt x="2250" y="172"/>
                  </a:lnTo>
                  <a:lnTo>
                    <a:pt x="2248" y="174"/>
                  </a:lnTo>
                  <a:lnTo>
                    <a:pt x="2246" y="178"/>
                  </a:lnTo>
                  <a:lnTo>
                    <a:pt x="2248" y="182"/>
                  </a:lnTo>
                  <a:lnTo>
                    <a:pt x="2248" y="182"/>
                  </a:lnTo>
                  <a:lnTo>
                    <a:pt x="2240" y="186"/>
                  </a:lnTo>
                  <a:lnTo>
                    <a:pt x="2234" y="188"/>
                  </a:lnTo>
                  <a:lnTo>
                    <a:pt x="2230" y="188"/>
                  </a:lnTo>
                  <a:lnTo>
                    <a:pt x="2230" y="188"/>
                  </a:lnTo>
                  <a:lnTo>
                    <a:pt x="2230" y="188"/>
                  </a:lnTo>
                  <a:lnTo>
                    <a:pt x="2230" y="188"/>
                  </a:lnTo>
                  <a:lnTo>
                    <a:pt x="2226" y="188"/>
                  </a:lnTo>
                  <a:lnTo>
                    <a:pt x="2222" y="184"/>
                  </a:lnTo>
                  <a:lnTo>
                    <a:pt x="2216" y="178"/>
                  </a:lnTo>
                  <a:lnTo>
                    <a:pt x="2216" y="178"/>
                  </a:lnTo>
                  <a:lnTo>
                    <a:pt x="2212" y="174"/>
                  </a:lnTo>
                  <a:lnTo>
                    <a:pt x="2208" y="172"/>
                  </a:lnTo>
                  <a:lnTo>
                    <a:pt x="2208" y="172"/>
                  </a:lnTo>
                  <a:lnTo>
                    <a:pt x="2204" y="174"/>
                  </a:lnTo>
                  <a:lnTo>
                    <a:pt x="2204" y="174"/>
                  </a:lnTo>
                  <a:lnTo>
                    <a:pt x="2202" y="178"/>
                  </a:lnTo>
                  <a:lnTo>
                    <a:pt x="2200" y="180"/>
                  </a:lnTo>
                  <a:lnTo>
                    <a:pt x="2198" y="180"/>
                  </a:lnTo>
                  <a:lnTo>
                    <a:pt x="2198" y="180"/>
                  </a:lnTo>
                  <a:lnTo>
                    <a:pt x="2194" y="182"/>
                  </a:lnTo>
                  <a:lnTo>
                    <a:pt x="2194" y="182"/>
                  </a:lnTo>
                  <a:lnTo>
                    <a:pt x="2190" y="182"/>
                  </a:lnTo>
                  <a:lnTo>
                    <a:pt x="2190" y="182"/>
                  </a:lnTo>
                  <a:lnTo>
                    <a:pt x="2184" y="180"/>
                  </a:lnTo>
                  <a:lnTo>
                    <a:pt x="2180" y="178"/>
                  </a:lnTo>
                  <a:lnTo>
                    <a:pt x="2180" y="178"/>
                  </a:lnTo>
                  <a:lnTo>
                    <a:pt x="2178" y="174"/>
                  </a:lnTo>
                  <a:lnTo>
                    <a:pt x="2178" y="170"/>
                  </a:lnTo>
                  <a:lnTo>
                    <a:pt x="2178" y="170"/>
                  </a:lnTo>
                  <a:lnTo>
                    <a:pt x="2176" y="168"/>
                  </a:lnTo>
                  <a:lnTo>
                    <a:pt x="2172" y="168"/>
                  </a:lnTo>
                  <a:lnTo>
                    <a:pt x="2172" y="168"/>
                  </a:lnTo>
                  <a:lnTo>
                    <a:pt x="2168" y="168"/>
                  </a:lnTo>
                  <a:lnTo>
                    <a:pt x="2164" y="172"/>
                  </a:lnTo>
                  <a:lnTo>
                    <a:pt x="2164" y="172"/>
                  </a:lnTo>
                  <a:lnTo>
                    <a:pt x="2162" y="176"/>
                  </a:lnTo>
                  <a:lnTo>
                    <a:pt x="2160" y="180"/>
                  </a:lnTo>
                  <a:lnTo>
                    <a:pt x="2160" y="184"/>
                  </a:lnTo>
                  <a:lnTo>
                    <a:pt x="2156" y="186"/>
                  </a:lnTo>
                  <a:lnTo>
                    <a:pt x="2156" y="186"/>
                  </a:lnTo>
                  <a:lnTo>
                    <a:pt x="2154" y="188"/>
                  </a:lnTo>
                  <a:lnTo>
                    <a:pt x="2154" y="188"/>
                  </a:lnTo>
                  <a:lnTo>
                    <a:pt x="2150" y="186"/>
                  </a:lnTo>
                  <a:lnTo>
                    <a:pt x="2150" y="186"/>
                  </a:lnTo>
                  <a:lnTo>
                    <a:pt x="2146" y="184"/>
                  </a:lnTo>
                  <a:lnTo>
                    <a:pt x="2142" y="180"/>
                  </a:lnTo>
                  <a:lnTo>
                    <a:pt x="2136" y="174"/>
                  </a:lnTo>
                  <a:lnTo>
                    <a:pt x="2136" y="174"/>
                  </a:lnTo>
                  <a:lnTo>
                    <a:pt x="2132" y="170"/>
                  </a:lnTo>
                  <a:lnTo>
                    <a:pt x="2124" y="166"/>
                  </a:lnTo>
                  <a:lnTo>
                    <a:pt x="2118" y="162"/>
                  </a:lnTo>
                  <a:lnTo>
                    <a:pt x="2118" y="160"/>
                  </a:lnTo>
                  <a:lnTo>
                    <a:pt x="2116" y="158"/>
                  </a:lnTo>
                  <a:lnTo>
                    <a:pt x="2116" y="158"/>
                  </a:lnTo>
                  <a:lnTo>
                    <a:pt x="2118" y="156"/>
                  </a:lnTo>
                  <a:lnTo>
                    <a:pt x="2120" y="154"/>
                  </a:lnTo>
                  <a:lnTo>
                    <a:pt x="2126" y="154"/>
                  </a:lnTo>
                  <a:lnTo>
                    <a:pt x="2126" y="154"/>
                  </a:lnTo>
                  <a:lnTo>
                    <a:pt x="2128" y="154"/>
                  </a:lnTo>
                  <a:lnTo>
                    <a:pt x="2128" y="154"/>
                  </a:lnTo>
                  <a:lnTo>
                    <a:pt x="2130" y="154"/>
                  </a:lnTo>
                  <a:lnTo>
                    <a:pt x="2130" y="154"/>
                  </a:lnTo>
                  <a:lnTo>
                    <a:pt x="2136" y="154"/>
                  </a:lnTo>
                  <a:lnTo>
                    <a:pt x="2136" y="154"/>
                  </a:lnTo>
                  <a:lnTo>
                    <a:pt x="2142" y="150"/>
                  </a:lnTo>
                  <a:lnTo>
                    <a:pt x="2144" y="148"/>
                  </a:lnTo>
                  <a:lnTo>
                    <a:pt x="2144" y="144"/>
                  </a:lnTo>
                  <a:lnTo>
                    <a:pt x="2142" y="142"/>
                  </a:lnTo>
                  <a:lnTo>
                    <a:pt x="2130" y="130"/>
                  </a:lnTo>
                  <a:lnTo>
                    <a:pt x="2130" y="130"/>
                  </a:lnTo>
                  <a:lnTo>
                    <a:pt x="2126" y="124"/>
                  </a:lnTo>
                  <a:lnTo>
                    <a:pt x="2124" y="124"/>
                  </a:lnTo>
                  <a:lnTo>
                    <a:pt x="2120" y="122"/>
                  </a:lnTo>
                  <a:lnTo>
                    <a:pt x="2120" y="122"/>
                  </a:lnTo>
                  <a:lnTo>
                    <a:pt x="2118" y="122"/>
                  </a:lnTo>
                  <a:lnTo>
                    <a:pt x="2118" y="122"/>
                  </a:lnTo>
                  <a:lnTo>
                    <a:pt x="2106" y="126"/>
                  </a:lnTo>
                  <a:lnTo>
                    <a:pt x="2096" y="126"/>
                  </a:lnTo>
                  <a:lnTo>
                    <a:pt x="2096" y="126"/>
                  </a:lnTo>
                  <a:lnTo>
                    <a:pt x="2092" y="126"/>
                  </a:lnTo>
                  <a:lnTo>
                    <a:pt x="2092" y="126"/>
                  </a:lnTo>
                  <a:lnTo>
                    <a:pt x="2088" y="122"/>
                  </a:lnTo>
                  <a:lnTo>
                    <a:pt x="2086" y="118"/>
                  </a:lnTo>
                  <a:lnTo>
                    <a:pt x="2082" y="114"/>
                  </a:lnTo>
                  <a:lnTo>
                    <a:pt x="2076" y="112"/>
                  </a:lnTo>
                  <a:lnTo>
                    <a:pt x="2076" y="112"/>
                  </a:lnTo>
                  <a:lnTo>
                    <a:pt x="2076" y="112"/>
                  </a:lnTo>
                  <a:lnTo>
                    <a:pt x="2076" y="112"/>
                  </a:lnTo>
                  <a:lnTo>
                    <a:pt x="2064" y="114"/>
                  </a:lnTo>
                  <a:lnTo>
                    <a:pt x="2052" y="118"/>
                  </a:lnTo>
                  <a:lnTo>
                    <a:pt x="2052" y="118"/>
                  </a:lnTo>
                  <a:lnTo>
                    <a:pt x="2054" y="124"/>
                  </a:lnTo>
                  <a:lnTo>
                    <a:pt x="2054" y="128"/>
                  </a:lnTo>
                  <a:lnTo>
                    <a:pt x="2050" y="138"/>
                  </a:lnTo>
                  <a:lnTo>
                    <a:pt x="2050" y="138"/>
                  </a:lnTo>
                  <a:lnTo>
                    <a:pt x="2050" y="138"/>
                  </a:lnTo>
                  <a:lnTo>
                    <a:pt x="2050" y="138"/>
                  </a:lnTo>
                  <a:lnTo>
                    <a:pt x="2032" y="134"/>
                  </a:lnTo>
                  <a:lnTo>
                    <a:pt x="2014" y="132"/>
                  </a:lnTo>
                  <a:lnTo>
                    <a:pt x="2014" y="132"/>
                  </a:lnTo>
                  <a:lnTo>
                    <a:pt x="2004" y="130"/>
                  </a:lnTo>
                  <a:lnTo>
                    <a:pt x="2000" y="128"/>
                  </a:lnTo>
                  <a:lnTo>
                    <a:pt x="1998" y="124"/>
                  </a:lnTo>
                  <a:lnTo>
                    <a:pt x="1998" y="124"/>
                  </a:lnTo>
                  <a:lnTo>
                    <a:pt x="1994" y="118"/>
                  </a:lnTo>
                  <a:lnTo>
                    <a:pt x="1988" y="114"/>
                  </a:lnTo>
                  <a:lnTo>
                    <a:pt x="1988" y="114"/>
                  </a:lnTo>
                  <a:lnTo>
                    <a:pt x="1980" y="110"/>
                  </a:lnTo>
                  <a:lnTo>
                    <a:pt x="1974" y="110"/>
                  </a:lnTo>
                  <a:lnTo>
                    <a:pt x="1974" y="110"/>
                  </a:lnTo>
                  <a:lnTo>
                    <a:pt x="1964" y="110"/>
                  </a:lnTo>
                  <a:lnTo>
                    <a:pt x="1954" y="116"/>
                  </a:lnTo>
                  <a:lnTo>
                    <a:pt x="1954" y="116"/>
                  </a:lnTo>
                  <a:lnTo>
                    <a:pt x="1946" y="118"/>
                  </a:lnTo>
                  <a:lnTo>
                    <a:pt x="1938" y="120"/>
                  </a:lnTo>
                  <a:lnTo>
                    <a:pt x="1938" y="120"/>
                  </a:lnTo>
                  <a:lnTo>
                    <a:pt x="1932" y="118"/>
                  </a:lnTo>
                  <a:lnTo>
                    <a:pt x="1924" y="114"/>
                  </a:lnTo>
                  <a:lnTo>
                    <a:pt x="1924" y="114"/>
                  </a:lnTo>
                  <a:lnTo>
                    <a:pt x="1920" y="110"/>
                  </a:lnTo>
                  <a:lnTo>
                    <a:pt x="1916" y="108"/>
                  </a:lnTo>
                  <a:lnTo>
                    <a:pt x="1916" y="108"/>
                  </a:lnTo>
                  <a:lnTo>
                    <a:pt x="1912" y="110"/>
                  </a:lnTo>
                  <a:lnTo>
                    <a:pt x="1904" y="114"/>
                  </a:lnTo>
                  <a:lnTo>
                    <a:pt x="1904" y="114"/>
                  </a:lnTo>
                  <a:lnTo>
                    <a:pt x="1894" y="120"/>
                  </a:lnTo>
                  <a:lnTo>
                    <a:pt x="1886" y="122"/>
                  </a:lnTo>
                  <a:lnTo>
                    <a:pt x="1880" y="124"/>
                  </a:lnTo>
                  <a:lnTo>
                    <a:pt x="1880" y="124"/>
                  </a:lnTo>
                  <a:lnTo>
                    <a:pt x="1876" y="122"/>
                  </a:lnTo>
                  <a:lnTo>
                    <a:pt x="1876" y="120"/>
                  </a:lnTo>
                  <a:lnTo>
                    <a:pt x="1876" y="120"/>
                  </a:lnTo>
                  <a:lnTo>
                    <a:pt x="1878" y="116"/>
                  </a:lnTo>
                  <a:lnTo>
                    <a:pt x="1884" y="112"/>
                  </a:lnTo>
                  <a:lnTo>
                    <a:pt x="1898" y="106"/>
                  </a:lnTo>
                  <a:lnTo>
                    <a:pt x="1898" y="106"/>
                  </a:lnTo>
                  <a:lnTo>
                    <a:pt x="1904" y="102"/>
                  </a:lnTo>
                  <a:lnTo>
                    <a:pt x="1912" y="102"/>
                  </a:lnTo>
                  <a:lnTo>
                    <a:pt x="1918" y="100"/>
                  </a:lnTo>
                  <a:lnTo>
                    <a:pt x="1924" y="96"/>
                  </a:lnTo>
                  <a:lnTo>
                    <a:pt x="1924" y="96"/>
                  </a:lnTo>
                  <a:lnTo>
                    <a:pt x="1942" y="88"/>
                  </a:lnTo>
                  <a:lnTo>
                    <a:pt x="1944" y="86"/>
                  </a:lnTo>
                  <a:lnTo>
                    <a:pt x="1946" y="82"/>
                  </a:lnTo>
                  <a:lnTo>
                    <a:pt x="1948" y="78"/>
                  </a:lnTo>
                  <a:lnTo>
                    <a:pt x="1948" y="72"/>
                  </a:lnTo>
                  <a:lnTo>
                    <a:pt x="1948" y="72"/>
                  </a:lnTo>
                  <a:lnTo>
                    <a:pt x="1946" y="52"/>
                  </a:lnTo>
                  <a:lnTo>
                    <a:pt x="1942" y="42"/>
                  </a:lnTo>
                  <a:lnTo>
                    <a:pt x="1938" y="38"/>
                  </a:lnTo>
                  <a:lnTo>
                    <a:pt x="1934" y="34"/>
                  </a:lnTo>
                  <a:lnTo>
                    <a:pt x="1934" y="34"/>
                  </a:lnTo>
                  <a:lnTo>
                    <a:pt x="1930" y="34"/>
                  </a:lnTo>
                  <a:lnTo>
                    <a:pt x="1924" y="32"/>
                  </a:lnTo>
                  <a:lnTo>
                    <a:pt x="1924" y="32"/>
                  </a:lnTo>
                  <a:lnTo>
                    <a:pt x="1922" y="28"/>
                  </a:lnTo>
                  <a:lnTo>
                    <a:pt x="1920" y="24"/>
                  </a:lnTo>
                  <a:lnTo>
                    <a:pt x="1920" y="24"/>
                  </a:lnTo>
                  <a:lnTo>
                    <a:pt x="1914" y="22"/>
                  </a:lnTo>
                  <a:lnTo>
                    <a:pt x="1914" y="22"/>
                  </a:lnTo>
                  <a:lnTo>
                    <a:pt x="1908" y="24"/>
                  </a:lnTo>
                  <a:lnTo>
                    <a:pt x="1902" y="28"/>
                  </a:lnTo>
                  <a:lnTo>
                    <a:pt x="1902" y="28"/>
                  </a:lnTo>
                  <a:lnTo>
                    <a:pt x="1892" y="34"/>
                  </a:lnTo>
                  <a:lnTo>
                    <a:pt x="1886" y="36"/>
                  </a:lnTo>
                  <a:lnTo>
                    <a:pt x="1882" y="36"/>
                  </a:lnTo>
                  <a:lnTo>
                    <a:pt x="1882" y="36"/>
                  </a:lnTo>
                  <a:lnTo>
                    <a:pt x="1878" y="36"/>
                  </a:lnTo>
                  <a:lnTo>
                    <a:pt x="1874" y="34"/>
                  </a:lnTo>
                  <a:lnTo>
                    <a:pt x="1872" y="30"/>
                  </a:lnTo>
                  <a:lnTo>
                    <a:pt x="1870" y="26"/>
                  </a:lnTo>
                  <a:lnTo>
                    <a:pt x="1870" y="26"/>
                  </a:lnTo>
                  <a:lnTo>
                    <a:pt x="1860" y="28"/>
                  </a:lnTo>
                  <a:lnTo>
                    <a:pt x="1856" y="30"/>
                  </a:lnTo>
                  <a:lnTo>
                    <a:pt x="1850" y="30"/>
                  </a:lnTo>
                  <a:lnTo>
                    <a:pt x="1850" y="30"/>
                  </a:lnTo>
                  <a:lnTo>
                    <a:pt x="1846" y="30"/>
                  </a:lnTo>
                  <a:lnTo>
                    <a:pt x="1844" y="26"/>
                  </a:lnTo>
                  <a:lnTo>
                    <a:pt x="1844" y="26"/>
                  </a:lnTo>
                  <a:lnTo>
                    <a:pt x="1842" y="24"/>
                  </a:lnTo>
                  <a:lnTo>
                    <a:pt x="1844" y="22"/>
                  </a:lnTo>
                  <a:lnTo>
                    <a:pt x="1848" y="18"/>
                  </a:lnTo>
                  <a:lnTo>
                    <a:pt x="1860" y="12"/>
                  </a:lnTo>
                  <a:lnTo>
                    <a:pt x="1860" y="12"/>
                  </a:lnTo>
                  <a:lnTo>
                    <a:pt x="1858" y="6"/>
                  </a:lnTo>
                  <a:lnTo>
                    <a:pt x="1856" y="4"/>
                  </a:lnTo>
                  <a:lnTo>
                    <a:pt x="1852" y="2"/>
                  </a:lnTo>
                  <a:lnTo>
                    <a:pt x="1848"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99" name="Freeform 84"/>
            <p:cNvSpPr>
              <a:spLocks/>
            </p:cNvSpPr>
            <p:nvPr/>
          </p:nvSpPr>
          <p:spPr bwMode="auto">
            <a:xfrm>
              <a:off x="1144" y="2642"/>
              <a:ext cx="24" cy="68"/>
            </a:xfrm>
            <a:custGeom>
              <a:avLst/>
              <a:gdLst>
                <a:gd name="T0" fmla="*/ 4 w 24"/>
                <a:gd name="T1" fmla="*/ 68 h 68"/>
                <a:gd name="T2" fmla="*/ 4 w 24"/>
                <a:gd name="T3" fmla="*/ 68 h 68"/>
                <a:gd name="T4" fmla="*/ 2 w 24"/>
                <a:gd name="T5" fmla="*/ 68 h 68"/>
                <a:gd name="T6" fmla="*/ 2 w 24"/>
                <a:gd name="T7" fmla="*/ 68 h 68"/>
                <a:gd name="T8" fmla="*/ 0 w 24"/>
                <a:gd name="T9" fmla="*/ 66 h 68"/>
                <a:gd name="T10" fmla="*/ 0 w 24"/>
                <a:gd name="T11" fmla="*/ 62 h 68"/>
                <a:gd name="T12" fmla="*/ 2 w 24"/>
                <a:gd name="T13" fmla="*/ 52 h 68"/>
                <a:gd name="T14" fmla="*/ 10 w 24"/>
                <a:gd name="T15" fmla="*/ 34 h 68"/>
                <a:gd name="T16" fmla="*/ 10 w 24"/>
                <a:gd name="T17" fmla="*/ 34 h 68"/>
                <a:gd name="T18" fmla="*/ 12 w 24"/>
                <a:gd name="T19" fmla="*/ 26 h 68"/>
                <a:gd name="T20" fmla="*/ 12 w 24"/>
                <a:gd name="T21" fmla="*/ 14 h 68"/>
                <a:gd name="T22" fmla="*/ 16 w 24"/>
                <a:gd name="T23" fmla="*/ 4 h 68"/>
                <a:gd name="T24" fmla="*/ 18 w 24"/>
                <a:gd name="T25" fmla="*/ 0 h 68"/>
                <a:gd name="T26" fmla="*/ 20 w 24"/>
                <a:gd name="T27" fmla="*/ 0 h 68"/>
                <a:gd name="T28" fmla="*/ 20 w 24"/>
                <a:gd name="T29" fmla="*/ 0 h 68"/>
                <a:gd name="T30" fmla="*/ 22 w 24"/>
                <a:gd name="T31" fmla="*/ 0 h 68"/>
                <a:gd name="T32" fmla="*/ 22 w 24"/>
                <a:gd name="T33" fmla="*/ 0 h 68"/>
                <a:gd name="T34" fmla="*/ 24 w 24"/>
                <a:gd name="T35" fmla="*/ 0 h 68"/>
                <a:gd name="T36" fmla="*/ 24 w 24"/>
                <a:gd name="T37" fmla="*/ 4 h 68"/>
                <a:gd name="T38" fmla="*/ 22 w 24"/>
                <a:gd name="T39" fmla="*/ 16 h 68"/>
                <a:gd name="T40" fmla="*/ 18 w 24"/>
                <a:gd name="T41" fmla="*/ 34 h 68"/>
                <a:gd name="T42" fmla="*/ 18 w 24"/>
                <a:gd name="T43" fmla="*/ 34 h 68"/>
                <a:gd name="T44" fmla="*/ 14 w 24"/>
                <a:gd name="T45" fmla="*/ 54 h 68"/>
                <a:gd name="T46" fmla="*/ 10 w 24"/>
                <a:gd name="T47" fmla="*/ 64 h 68"/>
                <a:gd name="T48" fmla="*/ 8 w 24"/>
                <a:gd name="T49" fmla="*/ 66 h 68"/>
                <a:gd name="T50" fmla="*/ 4 w 24"/>
                <a:gd name="T51" fmla="*/ 6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4" h="68">
                  <a:moveTo>
                    <a:pt x="4" y="68"/>
                  </a:moveTo>
                  <a:lnTo>
                    <a:pt x="4" y="68"/>
                  </a:lnTo>
                  <a:lnTo>
                    <a:pt x="2" y="68"/>
                  </a:lnTo>
                  <a:lnTo>
                    <a:pt x="2" y="68"/>
                  </a:lnTo>
                  <a:lnTo>
                    <a:pt x="0" y="66"/>
                  </a:lnTo>
                  <a:lnTo>
                    <a:pt x="0" y="62"/>
                  </a:lnTo>
                  <a:lnTo>
                    <a:pt x="2" y="52"/>
                  </a:lnTo>
                  <a:lnTo>
                    <a:pt x="10" y="34"/>
                  </a:lnTo>
                  <a:lnTo>
                    <a:pt x="10" y="34"/>
                  </a:lnTo>
                  <a:lnTo>
                    <a:pt x="12" y="26"/>
                  </a:lnTo>
                  <a:lnTo>
                    <a:pt x="12" y="14"/>
                  </a:lnTo>
                  <a:lnTo>
                    <a:pt x="16" y="4"/>
                  </a:lnTo>
                  <a:lnTo>
                    <a:pt x="18" y="0"/>
                  </a:lnTo>
                  <a:lnTo>
                    <a:pt x="20" y="0"/>
                  </a:lnTo>
                  <a:lnTo>
                    <a:pt x="20" y="0"/>
                  </a:lnTo>
                  <a:lnTo>
                    <a:pt x="22" y="0"/>
                  </a:lnTo>
                  <a:lnTo>
                    <a:pt x="22" y="0"/>
                  </a:lnTo>
                  <a:lnTo>
                    <a:pt x="24" y="0"/>
                  </a:lnTo>
                  <a:lnTo>
                    <a:pt x="24" y="4"/>
                  </a:lnTo>
                  <a:lnTo>
                    <a:pt x="22" y="16"/>
                  </a:lnTo>
                  <a:lnTo>
                    <a:pt x="18" y="34"/>
                  </a:lnTo>
                  <a:lnTo>
                    <a:pt x="18" y="34"/>
                  </a:lnTo>
                  <a:lnTo>
                    <a:pt x="14" y="54"/>
                  </a:lnTo>
                  <a:lnTo>
                    <a:pt x="10" y="64"/>
                  </a:lnTo>
                  <a:lnTo>
                    <a:pt x="8" y="66"/>
                  </a:lnTo>
                  <a:lnTo>
                    <a:pt x="4" y="6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00" name="Freeform 85"/>
            <p:cNvSpPr>
              <a:spLocks/>
            </p:cNvSpPr>
            <p:nvPr/>
          </p:nvSpPr>
          <p:spPr bwMode="auto">
            <a:xfrm>
              <a:off x="1158" y="2480"/>
              <a:ext cx="38" cy="54"/>
            </a:xfrm>
            <a:custGeom>
              <a:avLst/>
              <a:gdLst>
                <a:gd name="T0" fmla="*/ 4 w 38"/>
                <a:gd name="T1" fmla="*/ 54 h 54"/>
                <a:gd name="T2" fmla="*/ 4 w 38"/>
                <a:gd name="T3" fmla="*/ 54 h 54"/>
                <a:gd name="T4" fmla="*/ 2 w 38"/>
                <a:gd name="T5" fmla="*/ 54 h 54"/>
                <a:gd name="T6" fmla="*/ 0 w 38"/>
                <a:gd name="T7" fmla="*/ 52 h 54"/>
                <a:gd name="T8" fmla="*/ 0 w 38"/>
                <a:gd name="T9" fmla="*/ 46 h 54"/>
                <a:gd name="T10" fmla="*/ 2 w 38"/>
                <a:gd name="T11" fmla="*/ 32 h 54"/>
                <a:gd name="T12" fmla="*/ 2 w 38"/>
                <a:gd name="T13" fmla="*/ 32 h 54"/>
                <a:gd name="T14" fmla="*/ 4 w 38"/>
                <a:gd name="T15" fmla="*/ 24 h 54"/>
                <a:gd name="T16" fmla="*/ 8 w 38"/>
                <a:gd name="T17" fmla="*/ 16 h 54"/>
                <a:gd name="T18" fmla="*/ 8 w 38"/>
                <a:gd name="T19" fmla="*/ 16 h 54"/>
                <a:gd name="T20" fmla="*/ 18 w 38"/>
                <a:gd name="T21" fmla="*/ 6 h 54"/>
                <a:gd name="T22" fmla="*/ 26 w 38"/>
                <a:gd name="T23" fmla="*/ 2 h 54"/>
                <a:gd name="T24" fmla="*/ 32 w 38"/>
                <a:gd name="T25" fmla="*/ 0 h 54"/>
                <a:gd name="T26" fmla="*/ 32 w 38"/>
                <a:gd name="T27" fmla="*/ 0 h 54"/>
                <a:gd name="T28" fmla="*/ 34 w 38"/>
                <a:gd name="T29" fmla="*/ 2 h 54"/>
                <a:gd name="T30" fmla="*/ 38 w 38"/>
                <a:gd name="T31" fmla="*/ 8 h 54"/>
                <a:gd name="T32" fmla="*/ 38 w 38"/>
                <a:gd name="T33" fmla="*/ 8 h 54"/>
                <a:gd name="T34" fmla="*/ 36 w 38"/>
                <a:gd name="T35" fmla="*/ 12 h 54"/>
                <a:gd name="T36" fmla="*/ 34 w 38"/>
                <a:gd name="T37" fmla="*/ 16 h 54"/>
                <a:gd name="T38" fmla="*/ 28 w 38"/>
                <a:gd name="T39" fmla="*/ 24 h 54"/>
                <a:gd name="T40" fmla="*/ 28 w 38"/>
                <a:gd name="T41" fmla="*/ 24 h 54"/>
                <a:gd name="T42" fmla="*/ 22 w 38"/>
                <a:gd name="T43" fmla="*/ 30 h 54"/>
                <a:gd name="T44" fmla="*/ 16 w 38"/>
                <a:gd name="T45" fmla="*/ 38 h 54"/>
                <a:gd name="T46" fmla="*/ 16 w 38"/>
                <a:gd name="T47" fmla="*/ 38 h 54"/>
                <a:gd name="T48" fmla="*/ 16 w 38"/>
                <a:gd name="T49" fmla="*/ 46 h 54"/>
                <a:gd name="T50" fmla="*/ 14 w 38"/>
                <a:gd name="T51" fmla="*/ 50 h 54"/>
                <a:gd name="T52" fmla="*/ 10 w 38"/>
                <a:gd name="T53" fmla="*/ 52 h 54"/>
                <a:gd name="T54" fmla="*/ 10 w 38"/>
                <a:gd name="T55" fmla="*/ 52 h 54"/>
                <a:gd name="T56" fmla="*/ 4 w 38"/>
                <a:gd name="T57"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8" h="54">
                  <a:moveTo>
                    <a:pt x="4" y="54"/>
                  </a:moveTo>
                  <a:lnTo>
                    <a:pt x="4" y="54"/>
                  </a:lnTo>
                  <a:lnTo>
                    <a:pt x="2" y="54"/>
                  </a:lnTo>
                  <a:lnTo>
                    <a:pt x="0" y="52"/>
                  </a:lnTo>
                  <a:lnTo>
                    <a:pt x="0" y="46"/>
                  </a:lnTo>
                  <a:lnTo>
                    <a:pt x="2" y="32"/>
                  </a:lnTo>
                  <a:lnTo>
                    <a:pt x="2" y="32"/>
                  </a:lnTo>
                  <a:lnTo>
                    <a:pt x="4" y="24"/>
                  </a:lnTo>
                  <a:lnTo>
                    <a:pt x="8" y="16"/>
                  </a:lnTo>
                  <a:lnTo>
                    <a:pt x="8" y="16"/>
                  </a:lnTo>
                  <a:lnTo>
                    <a:pt x="18" y="6"/>
                  </a:lnTo>
                  <a:lnTo>
                    <a:pt x="26" y="2"/>
                  </a:lnTo>
                  <a:lnTo>
                    <a:pt x="32" y="0"/>
                  </a:lnTo>
                  <a:lnTo>
                    <a:pt x="32" y="0"/>
                  </a:lnTo>
                  <a:lnTo>
                    <a:pt x="34" y="2"/>
                  </a:lnTo>
                  <a:lnTo>
                    <a:pt x="38" y="8"/>
                  </a:lnTo>
                  <a:lnTo>
                    <a:pt x="38" y="8"/>
                  </a:lnTo>
                  <a:lnTo>
                    <a:pt x="36" y="12"/>
                  </a:lnTo>
                  <a:lnTo>
                    <a:pt x="34" y="16"/>
                  </a:lnTo>
                  <a:lnTo>
                    <a:pt x="28" y="24"/>
                  </a:lnTo>
                  <a:lnTo>
                    <a:pt x="28" y="24"/>
                  </a:lnTo>
                  <a:lnTo>
                    <a:pt x="22" y="30"/>
                  </a:lnTo>
                  <a:lnTo>
                    <a:pt x="16" y="38"/>
                  </a:lnTo>
                  <a:lnTo>
                    <a:pt x="16" y="38"/>
                  </a:lnTo>
                  <a:lnTo>
                    <a:pt x="16" y="46"/>
                  </a:lnTo>
                  <a:lnTo>
                    <a:pt x="14" y="50"/>
                  </a:lnTo>
                  <a:lnTo>
                    <a:pt x="10" y="52"/>
                  </a:lnTo>
                  <a:lnTo>
                    <a:pt x="10" y="52"/>
                  </a:lnTo>
                  <a:lnTo>
                    <a:pt x="4" y="5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01" name="Freeform 86"/>
            <p:cNvSpPr>
              <a:spLocks/>
            </p:cNvSpPr>
            <p:nvPr/>
          </p:nvSpPr>
          <p:spPr bwMode="auto">
            <a:xfrm>
              <a:off x="1662" y="1734"/>
              <a:ext cx="44" cy="56"/>
            </a:xfrm>
            <a:custGeom>
              <a:avLst/>
              <a:gdLst>
                <a:gd name="T0" fmla="*/ 16 w 44"/>
                <a:gd name="T1" fmla="*/ 56 h 56"/>
                <a:gd name="T2" fmla="*/ 16 w 44"/>
                <a:gd name="T3" fmla="*/ 56 h 56"/>
                <a:gd name="T4" fmla="*/ 16 w 44"/>
                <a:gd name="T5" fmla="*/ 56 h 56"/>
                <a:gd name="T6" fmla="*/ 6 w 44"/>
                <a:gd name="T7" fmla="*/ 54 h 56"/>
                <a:gd name="T8" fmla="*/ 2 w 44"/>
                <a:gd name="T9" fmla="*/ 52 h 56"/>
                <a:gd name="T10" fmla="*/ 0 w 44"/>
                <a:gd name="T11" fmla="*/ 48 h 56"/>
                <a:gd name="T12" fmla="*/ 0 w 44"/>
                <a:gd name="T13" fmla="*/ 48 h 56"/>
                <a:gd name="T14" fmla="*/ 0 w 44"/>
                <a:gd name="T15" fmla="*/ 36 h 56"/>
                <a:gd name="T16" fmla="*/ 4 w 44"/>
                <a:gd name="T17" fmla="*/ 26 h 56"/>
                <a:gd name="T18" fmla="*/ 4 w 44"/>
                <a:gd name="T19" fmla="*/ 26 h 56"/>
                <a:gd name="T20" fmla="*/ 10 w 44"/>
                <a:gd name="T21" fmla="*/ 22 h 56"/>
                <a:gd name="T22" fmla="*/ 14 w 44"/>
                <a:gd name="T23" fmla="*/ 20 h 56"/>
                <a:gd name="T24" fmla="*/ 14 w 44"/>
                <a:gd name="T25" fmla="*/ 20 h 56"/>
                <a:gd name="T26" fmla="*/ 18 w 44"/>
                <a:gd name="T27" fmla="*/ 14 h 56"/>
                <a:gd name="T28" fmla="*/ 22 w 44"/>
                <a:gd name="T29" fmla="*/ 10 h 56"/>
                <a:gd name="T30" fmla="*/ 22 w 44"/>
                <a:gd name="T31" fmla="*/ 10 h 56"/>
                <a:gd name="T32" fmla="*/ 28 w 44"/>
                <a:gd name="T33" fmla="*/ 4 h 56"/>
                <a:gd name="T34" fmla="*/ 34 w 44"/>
                <a:gd name="T35" fmla="*/ 0 h 56"/>
                <a:gd name="T36" fmla="*/ 34 w 44"/>
                <a:gd name="T37" fmla="*/ 0 h 56"/>
                <a:gd name="T38" fmla="*/ 38 w 44"/>
                <a:gd name="T39" fmla="*/ 2 h 56"/>
                <a:gd name="T40" fmla="*/ 38 w 44"/>
                <a:gd name="T41" fmla="*/ 6 h 56"/>
                <a:gd name="T42" fmla="*/ 38 w 44"/>
                <a:gd name="T43" fmla="*/ 6 h 56"/>
                <a:gd name="T44" fmla="*/ 38 w 44"/>
                <a:gd name="T45" fmla="*/ 12 h 56"/>
                <a:gd name="T46" fmla="*/ 38 w 44"/>
                <a:gd name="T47" fmla="*/ 18 h 56"/>
                <a:gd name="T48" fmla="*/ 38 w 44"/>
                <a:gd name="T49" fmla="*/ 18 h 56"/>
                <a:gd name="T50" fmla="*/ 42 w 44"/>
                <a:gd name="T51" fmla="*/ 22 h 56"/>
                <a:gd name="T52" fmla="*/ 44 w 44"/>
                <a:gd name="T53" fmla="*/ 26 h 56"/>
                <a:gd name="T54" fmla="*/ 44 w 44"/>
                <a:gd name="T55" fmla="*/ 26 h 56"/>
                <a:gd name="T56" fmla="*/ 44 w 44"/>
                <a:gd name="T57" fmla="*/ 32 h 56"/>
                <a:gd name="T58" fmla="*/ 44 w 44"/>
                <a:gd name="T59" fmla="*/ 38 h 56"/>
                <a:gd name="T60" fmla="*/ 44 w 44"/>
                <a:gd name="T61" fmla="*/ 38 h 56"/>
                <a:gd name="T62" fmla="*/ 38 w 44"/>
                <a:gd name="T63" fmla="*/ 44 h 56"/>
                <a:gd name="T64" fmla="*/ 32 w 44"/>
                <a:gd name="T65" fmla="*/ 48 h 56"/>
                <a:gd name="T66" fmla="*/ 16 w 44"/>
                <a:gd name="T67" fmla="*/ 5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4" h="56">
                  <a:moveTo>
                    <a:pt x="16" y="56"/>
                  </a:moveTo>
                  <a:lnTo>
                    <a:pt x="16" y="56"/>
                  </a:lnTo>
                  <a:lnTo>
                    <a:pt x="16" y="56"/>
                  </a:lnTo>
                  <a:lnTo>
                    <a:pt x="6" y="54"/>
                  </a:lnTo>
                  <a:lnTo>
                    <a:pt x="2" y="52"/>
                  </a:lnTo>
                  <a:lnTo>
                    <a:pt x="0" y="48"/>
                  </a:lnTo>
                  <a:lnTo>
                    <a:pt x="0" y="48"/>
                  </a:lnTo>
                  <a:lnTo>
                    <a:pt x="0" y="36"/>
                  </a:lnTo>
                  <a:lnTo>
                    <a:pt x="4" y="26"/>
                  </a:lnTo>
                  <a:lnTo>
                    <a:pt x="4" y="26"/>
                  </a:lnTo>
                  <a:lnTo>
                    <a:pt x="10" y="22"/>
                  </a:lnTo>
                  <a:lnTo>
                    <a:pt x="14" y="20"/>
                  </a:lnTo>
                  <a:lnTo>
                    <a:pt x="14" y="20"/>
                  </a:lnTo>
                  <a:lnTo>
                    <a:pt x="18" y="14"/>
                  </a:lnTo>
                  <a:lnTo>
                    <a:pt x="22" y="10"/>
                  </a:lnTo>
                  <a:lnTo>
                    <a:pt x="22" y="10"/>
                  </a:lnTo>
                  <a:lnTo>
                    <a:pt x="28" y="4"/>
                  </a:lnTo>
                  <a:lnTo>
                    <a:pt x="34" y="0"/>
                  </a:lnTo>
                  <a:lnTo>
                    <a:pt x="34" y="0"/>
                  </a:lnTo>
                  <a:lnTo>
                    <a:pt x="38" y="2"/>
                  </a:lnTo>
                  <a:lnTo>
                    <a:pt x="38" y="6"/>
                  </a:lnTo>
                  <a:lnTo>
                    <a:pt x="38" y="6"/>
                  </a:lnTo>
                  <a:lnTo>
                    <a:pt x="38" y="12"/>
                  </a:lnTo>
                  <a:lnTo>
                    <a:pt x="38" y="18"/>
                  </a:lnTo>
                  <a:lnTo>
                    <a:pt x="38" y="18"/>
                  </a:lnTo>
                  <a:lnTo>
                    <a:pt x="42" y="22"/>
                  </a:lnTo>
                  <a:lnTo>
                    <a:pt x="44" y="26"/>
                  </a:lnTo>
                  <a:lnTo>
                    <a:pt x="44" y="26"/>
                  </a:lnTo>
                  <a:lnTo>
                    <a:pt x="44" y="32"/>
                  </a:lnTo>
                  <a:lnTo>
                    <a:pt x="44" y="38"/>
                  </a:lnTo>
                  <a:lnTo>
                    <a:pt x="44" y="38"/>
                  </a:lnTo>
                  <a:lnTo>
                    <a:pt x="38" y="44"/>
                  </a:lnTo>
                  <a:lnTo>
                    <a:pt x="32" y="48"/>
                  </a:lnTo>
                  <a:lnTo>
                    <a:pt x="16" y="5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02" name="Freeform 87"/>
            <p:cNvSpPr>
              <a:spLocks/>
            </p:cNvSpPr>
            <p:nvPr/>
          </p:nvSpPr>
          <p:spPr bwMode="auto">
            <a:xfrm>
              <a:off x="1510" y="1724"/>
              <a:ext cx="98" cy="178"/>
            </a:xfrm>
            <a:custGeom>
              <a:avLst/>
              <a:gdLst>
                <a:gd name="T0" fmla="*/ 52 w 98"/>
                <a:gd name="T1" fmla="*/ 178 h 178"/>
                <a:gd name="T2" fmla="*/ 30 w 98"/>
                <a:gd name="T3" fmla="*/ 176 h 178"/>
                <a:gd name="T4" fmla="*/ 16 w 98"/>
                <a:gd name="T5" fmla="*/ 168 h 178"/>
                <a:gd name="T6" fmla="*/ 12 w 98"/>
                <a:gd name="T7" fmla="*/ 156 h 178"/>
                <a:gd name="T8" fmla="*/ 16 w 98"/>
                <a:gd name="T9" fmla="*/ 144 h 178"/>
                <a:gd name="T10" fmla="*/ 20 w 98"/>
                <a:gd name="T11" fmla="*/ 126 h 178"/>
                <a:gd name="T12" fmla="*/ 28 w 98"/>
                <a:gd name="T13" fmla="*/ 110 h 178"/>
                <a:gd name="T14" fmla="*/ 20 w 98"/>
                <a:gd name="T15" fmla="*/ 96 h 178"/>
                <a:gd name="T16" fmla="*/ 14 w 98"/>
                <a:gd name="T17" fmla="*/ 88 h 178"/>
                <a:gd name="T18" fmla="*/ 8 w 98"/>
                <a:gd name="T19" fmla="*/ 74 h 178"/>
                <a:gd name="T20" fmla="*/ 4 w 98"/>
                <a:gd name="T21" fmla="*/ 62 h 178"/>
                <a:gd name="T22" fmla="*/ 0 w 98"/>
                <a:gd name="T23" fmla="*/ 50 h 178"/>
                <a:gd name="T24" fmla="*/ 0 w 98"/>
                <a:gd name="T25" fmla="*/ 40 h 178"/>
                <a:gd name="T26" fmla="*/ 6 w 98"/>
                <a:gd name="T27" fmla="*/ 34 h 178"/>
                <a:gd name="T28" fmla="*/ 22 w 98"/>
                <a:gd name="T29" fmla="*/ 18 h 178"/>
                <a:gd name="T30" fmla="*/ 34 w 98"/>
                <a:gd name="T31" fmla="*/ 14 h 178"/>
                <a:gd name="T32" fmla="*/ 50 w 98"/>
                <a:gd name="T33" fmla="*/ 12 h 178"/>
                <a:gd name="T34" fmla="*/ 62 w 98"/>
                <a:gd name="T35" fmla="*/ 4 h 178"/>
                <a:gd name="T36" fmla="*/ 76 w 98"/>
                <a:gd name="T37" fmla="*/ 0 h 178"/>
                <a:gd name="T38" fmla="*/ 88 w 98"/>
                <a:gd name="T39" fmla="*/ 8 h 178"/>
                <a:gd name="T40" fmla="*/ 94 w 98"/>
                <a:gd name="T41" fmla="*/ 16 h 178"/>
                <a:gd name="T42" fmla="*/ 86 w 98"/>
                <a:gd name="T43" fmla="*/ 32 h 178"/>
                <a:gd name="T44" fmla="*/ 78 w 98"/>
                <a:gd name="T45" fmla="*/ 34 h 178"/>
                <a:gd name="T46" fmla="*/ 64 w 98"/>
                <a:gd name="T47" fmla="*/ 38 h 178"/>
                <a:gd name="T48" fmla="*/ 54 w 98"/>
                <a:gd name="T49" fmla="*/ 48 h 178"/>
                <a:gd name="T50" fmla="*/ 44 w 98"/>
                <a:gd name="T51" fmla="*/ 48 h 178"/>
                <a:gd name="T52" fmla="*/ 42 w 98"/>
                <a:gd name="T53" fmla="*/ 56 h 178"/>
                <a:gd name="T54" fmla="*/ 54 w 98"/>
                <a:gd name="T55" fmla="*/ 68 h 178"/>
                <a:gd name="T56" fmla="*/ 60 w 98"/>
                <a:gd name="T57" fmla="*/ 82 h 178"/>
                <a:gd name="T58" fmla="*/ 74 w 98"/>
                <a:gd name="T59" fmla="*/ 86 h 178"/>
                <a:gd name="T60" fmla="*/ 76 w 98"/>
                <a:gd name="T61" fmla="*/ 90 h 178"/>
                <a:gd name="T62" fmla="*/ 76 w 98"/>
                <a:gd name="T63" fmla="*/ 96 h 178"/>
                <a:gd name="T64" fmla="*/ 96 w 98"/>
                <a:gd name="T65" fmla="*/ 102 h 178"/>
                <a:gd name="T66" fmla="*/ 98 w 98"/>
                <a:gd name="T67" fmla="*/ 108 h 178"/>
                <a:gd name="T68" fmla="*/ 88 w 98"/>
                <a:gd name="T69" fmla="*/ 116 h 178"/>
                <a:gd name="T70" fmla="*/ 82 w 98"/>
                <a:gd name="T71" fmla="*/ 114 h 178"/>
                <a:gd name="T72" fmla="*/ 72 w 98"/>
                <a:gd name="T73" fmla="*/ 114 h 178"/>
                <a:gd name="T74" fmla="*/ 62 w 98"/>
                <a:gd name="T75" fmla="*/ 118 h 178"/>
                <a:gd name="T76" fmla="*/ 64 w 98"/>
                <a:gd name="T77" fmla="*/ 126 h 178"/>
                <a:gd name="T78" fmla="*/ 74 w 98"/>
                <a:gd name="T79" fmla="*/ 128 h 178"/>
                <a:gd name="T80" fmla="*/ 68 w 98"/>
                <a:gd name="T81" fmla="*/ 140 h 178"/>
                <a:gd name="T82" fmla="*/ 68 w 98"/>
                <a:gd name="T83" fmla="*/ 156 h 178"/>
                <a:gd name="T84" fmla="*/ 64 w 98"/>
                <a:gd name="T85" fmla="*/ 174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8" h="178">
                  <a:moveTo>
                    <a:pt x="58" y="178"/>
                  </a:moveTo>
                  <a:lnTo>
                    <a:pt x="58" y="178"/>
                  </a:lnTo>
                  <a:lnTo>
                    <a:pt x="52" y="178"/>
                  </a:lnTo>
                  <a:lnTo>
                    <a:pt x="52" y="178"/>
                  </a:lnTo>
                  <a:lnTo>
                    <a:pt x="36" y="176"/>
                  </a:lnTo>
                  <a:lnTo>
                    <a:pt x="30" y="176"/>
                  </a:lnTo>
                  <a:lnTo>
                    <a:pt x="22" y="174"/>
                  </a:lnTo>
                  <a:lnTo>
                    <a:pt x="22" y="174"/>
                  </a:lnTo>
                  <a:lnTo>
                    <a:pt x="16" y="168"/>
                  </a:lnTo>
                  <a:lnTo>
                    <a:pt x="12" y="160"/>
                  </a:lnTo>
                  <a:lnTo>
                    <a:pt x="12" y="160"/>
                  </a:lnTo>
                  <a:lnTo>
                    <a:pt x="12" y="156"/>
                  </a:lnTo>
                  <a:lnTo>
                    <a:pt x="12" y="152"/>
                  </a:lnTo>
                  <a:lnTo>
                    <a:pt x="16" y="144"/>
                  </a:lnTo>
                  <a:lnTo>
                    <a:pt x="16" y="144"/>
                  </a:lnTo>
                  <a:lnTo>
                    <a:pt x="16" y="136"/>
                  </a:lnTo>
                  <a:lnTo>
                    <a:pt x="18" y="132"/>
                  </a:lnTo>
                  <a:lnTo>
                    <a:pt x="20" y="126"/>
                  </a:lnTo>
                  <a:lnTo>
                    <a:pt x="20" y="126"/>
                  </a:lnTo>
                  <a:lnTo>
                    <a:pt x="26" y="118"/>
                  </a:lnTo>
                  <a:lnTo>
                    <a:pt x="28" y="110"/>
                  </a:lnTo>
                  <a:lnTo>
                    <a:pt x="28" y="106"/>
                  </a:lnTo>
                  <a:lnTo>
                    <a:pt x="26" y="104"/>
                  </a:lnTo>
                  <a:lnTo>
                    <a:pt x="20" y="96"/>
                  </a:lnTo>
                  <a:lnTo>
                    <a:pt x="20" y="96"/>
                  </a:lnTo>
                  <a:lnTo>
                    <a:pt x="16" y="92"/>
                  </a:lnTo>
                  <a:lnTo>
                    <a:pt x="14" y="88"/>
                  </a:lnTo>
                  <a:lnTo>
                    <a:pt x="12" y="80"/>
                  </a:lnTo>
                  <a:lnTo>
                    <a:pt x="12" y="80"/>
                  </a:lnTo>
                  <a:lnTo>
                    <a:pt x="8" y="74"/>
                  </a:lnTo>
                  <a:lnTo>
                    <a:pt x="4" y="68"/>
                  </a:lnTo>
                  <a:lnTo>
                    <a:pt x="4" y="68"/>
                  </a:lnTo>
                  <a:lnTo>
                    <a:pt x="4" y="62"/>
                  </a:lnTo>
                  <a:lnTo>
                    <a:pt x="4" y="58"/>
                  </a:lnTo>
                  <a:lnTo>
                    <a:pt x="4" y="58"/>
                  </a:lnTo>
                  <a:lnTo>
                    <a:pt x="0" y="50"/>
                  </a:lnTo>
                  <a:lnTo>
                    <a:pt x="0" y="46"/>
                  </a:lnTo>
                  <a:lnTo>
                    <a:pt x="0" y="40"/>
                  </a:lnTo>
                  <a:lnTo>
                    <a:pt x="0" y="40"/>
                  </a:lnTo>
                  <a:lnTo>
                    <a:pt x="0" y="38"/>
                  </a:lnTo>
                  <a:lnTo>
                    <a:pt x="0" y="38"/>
                  </a:lnTo>
                  <a:lnTo>
                    <a:pt x="6" y="34"/>
                  </a:lnTo>
                  <a:lnTo>
                    <a:pt x="10" y="28"/>
                  </a:lnTo>
                  <a:lnTo>
                    <a:pt x="16" y="24"/>
                  </a:lnTo>
                  <a:lnTo>
                    <a:pt x="22" y="18"/>
                  </a:lnTo>
                  <a:lnTo>
                    <a:pt x="22" y="18"/>
                  </a:lnTo>
                  <a:lnTo>
                    <a:pt x="28" y="14"/>
                  </a:lnTo>
                  <a:lnTo>
                    <a:pt x="34" y="14"/>
                  </a:lnTo>
                  <a:lnTo>
                    <a:pt x="46" y="12"/>
                  </a:lnTo>
                  <a:lnTo>
                    <a:pt x="46" y="12"/>
                  </a:lnTo>
                  <a:lnTo>
                    <a:pt x="50" y="12"/>
                  </a:lnTo>
                  <a:lnTo>
                    <a:pt x="54" y="10"/>
                  </a:lnTo>
                  <a:lnTo>
                    <a:pt x="62" y="4"/>
                  </a:lnTo>
                  <a:lnTo>
                    <a:pt x="62" y="4"/>
                  </a:lnTo>
                  <a:lnTo>
                    <a:pt x="68" y="0"/>
                  </a:lnTo>
                  <a:lnTo>
                    <a:pt x="76" y="0"/>
                  </a:lnTo>
                  <a:lnTo>
                    <a:pt x="76" y="0"/>
                  </a:lnTo>
                  <a:lnTo>
                    <a:pt x="80" y="0"/>
                  </a:lnTo>
                  <a:lnTo>
                    <a:pt x="86" y="4"/>
                  </a:lnTo>
                  <a:lnTo>
                    <a:pt x="88" y="8"/>
                  </a:lnTo>
                  <a:lnTo>
                    <a:pt x="92" y="12"/>
                  </a:lnTo>
                  <a:lnTo>
                    <a:pt x="92" y="12"/>
                  </a:lnTo>
                  <a:lnTo>
                    <a:pt x="94" y="16"/>
                  </a:lnTo>
                  <a:lnTo>
                    <a:pt x="92" y="22"/>
                  </a:lnTo>
                  <a:lnTo>
                    <a:pt x="90" y="28"/>
                  </a:lnTo>
                  <a:lnTo>
                    <a:pt x="86" y="32"/>
                  </a:lnTo>
                  <a:lnTo>
                    <a:pt x="86" y="32"/>
                  </a:lnTo>
                  <a:lnTo>
                    <a:pt x="82" y="34"/>
                  </a:lnTo>
                  <a:lnTo>
                    <a:pt x="78" y="34"/>
                  </a:lnTo>
                  <a:lnTo>
                    <a:pt x="70" y="34"/>
                  </a:lnTo>
                  <a:lnTo>
                    <a:pt x="70" y="34"/>
                  </a:lnTo>
                  <a:lnTo>
                    <a:pt x="64" y="38"/>
                  </a:lnTo>
                  <a:lnTo>
                    <a:pt x="62" y="40"/>
                  </a:lnTo>
                  <a:lnTo>
                    <a:pt x="60" y="44"/>
                  </a:lnTo>
                  <a:lnTo>
                    <a:pt x="54" y="48"/>
                  </a:lnTo>
                  <a:lnTo>
                    <a:pt x="54" y="48"/>
                  </a:lnTo>
                  <a:lnTo>
                    <a:pt x="50" y="48"/>
                  </a:lnTo>
                  <a:lnTo>
                    <a:pt x="44" y="48"/>
                  </a:lnTo>
                  <a:lnTo>
                    <a:pt x="42" y="50"/>
                  </a:lnTo>
                  <a:lnTo>
                    <a:pt x="42" y="56"/>
                  </a:lnTo>
                  <a:lnTo>
                    <a:pt x="42" y="56"/>
                  </a:lnTo>
                  <a:lnTo>
                    <a:pt x="46" y="60"/>
                  </a:lnTo>
                  <a:lnTo>
                    <a:pt x="48" y="62"/>
                  </a:lnTo>
                  <a:lnTo>
                    <a:pt x="54" y="68"/>
                  </a:lnTo>
                  <a:lnTo>
                    <a:pt x="60" y="72"/>
                  </a:lnTo>
                  <a:lnTo>
                    <a:pt x="60" y="76"/>
                  </a:lnTo>
                  <a:lnTo>
                    <a:pt x="60" y="82"/>
                  </a:lnTo>
                  <a:lnTo>
                    <a:pt x="60" y="82"/>
                  </a:lnTo>
                  <a:lnTo>
                    <a:pt x="68" y="84"/>
                  </a:lnTo>
                  <a:lnTo>
                    <a:pt x="74" y="86"/>
                  </a:lnTo>
                  <a:lnTo>
                    <a:pt x="74" y="86"/>
                  </a:lnTo>
                  <a:lnTo>
                    <a:pt x="76" y="88"/>
                  </a:lnTo>
                  <a:lnTo>
                    <a:pt x="76" y="90"/>
                  </a:lnTo>
                  <a:lnTo>
                    <a:pt x="74" y="92"/>
                  </a:lnTo>
                  <a:lnTo>
                    <a:pt x="76" y="96"/>
                  </a:lnTo>
                  <a:lnTo>
                    <a:pt x="76" y="96"/>
                  </a:lnTo>
                  <a:lnTo>
                    <a:pt x="82" y="98"/>
                  </a:lnTo>
                  <a:lnTo>
                    <a:pt x="90" y="100"/>
                  </a:lnTo>
                  <a:lnTo>
                    <a:pt x="96" y="102"/>
                  </a:lnTo>
                  <a:lnTo>
                    <a:pt x="98" y="104"/>
                  </a:lnTo>
                  <a:lnTo>
                    <a:pt x="98" y="108"/>
                  </a:lnTo>
                  <a:lnTo>
                    <a:pt x="98" y="108"/>
                  </a:lnTo>
                  <a:lnTo>
                    <a:pt x="98" y="112"/>
                  </a:lnTo>
                  <a:lnTo>
                    <a:pt x="96" y="114"/>
                  </a:lnTo>
                  <a:lnTo>
                    <a:pt x="88" y="116"/>
                  </a:lnTo>
                  <a:lnTo>
                    <a:pt x="88" y="116"/>
                  </a:lnTo>
                  <a:lnTo>
                    <a:pt x="82" y="114"/>
                  </a:lnTo>
                  <a:lnTo>
                    <a:pt x="82" y="114"/>
                  </a:lnTo>
                  <a:lnTo>
                    <a:pt x="76" y="114"/>
                  </a:lnTo>
                  <a:lnTo>
                    <a:pt x="76" y="114"/>
                  </a:lnTo>
                  <a:lnTo>
                    <a:pt x="72" y="114"/>
                  </a:lnTo>
                  <a:lnTo>
                    <a:pt x="72" y="114"/>
                  </a:lnTo>
                  <a:lnTo>
                    <a:pt x="66" y="116"/>
                  </a:lnTo>
                  <a:lnTo>
                    <a:pt x="62" y="118"/>
                  </a:lnTo>
                  <a:lnTo>
                    <a:pt x="62" y="122"/>
                  </a:lnTo>
                  <a:lnTo>
                    <a:pt x="62" y="122"/>
                  </a:lnTo>
                  <a:lnTo>
                    <a:pt x="64" y="126"/>
                  </a:lnTo>
                  <a:lnTo>
                    <a:pt x="66" y="126"/>
                  </a:lnTo>
                  <a:lnTo>
                    <a:pt x="74" y="128"/>
                  </a:lnTo>
                  <a:lnTo>
                    <a:pt x="74" y="128"/>
                  </a:lnTo>
                  <a:lnTo>
                    <a:pt x="74" y="130"/>
                  </a:lnTo>
                  <a:lnTo>
                    <a:pt x="72" y="134"/>
                  </a:lnTo>
                  <a:lnTo>
                    <a:pt x="68" y="140"/>
                  </a:lnTo>
                  <a:lnTo>
                    <a:pt x="68" y="140"/>
                  </a:lnTo>
                  <a:lnTo>
                    <a:pt x="68" y="148"/>
                  </a:lnTo>
                  <a:lnTo>
                    <a:pt x="68" y="156"/>
                  </a:lnTo>
                  <a:lnTo>
                    <a:pt x="68" y="156"/>
                  </a:lnTo>
                  <a:lnTo>
                    <a:pt x="66" y="166"/>
                  </a:lnTo>
                  <a:lnTo>
                    <a:pt x="64" y="174"/>
                  </a:lnTo>
                  <a:lnTo>
                    <a:pt x="64" y="174"/>
                  </a:lnTo>
                  <a:lnTo>
                    <a:pt x="58" y="17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03" name="Freeform 88"/>
            <p:cNvSpPr>
              <a:spLocks/>
            </p:cNvSpPr>
            <p:nvPr/>
          </p:nvSpPr>
          <p:spPr bwMode="auto">
            <a:xfrm>
              <a:off x="1256" y="1716"/>
              <a:ext cx="178" cy="114"/>
            </a:xfrm>
            <a:custGeom>
              <a:avLst/>
              <a:gdLst>
                <a:gd name="T0" fmla="*/ 114 w 178"/>
                <a:gd name="T1" fmla="*/ 46 h 114"/>
                <a:gd name="T2" fmla="*/ 114 w 178"/>
                <a:gd name="T3" fmla="*/ 40 h 114"/>
                <a:gd name="T4" fmla="*/ 106 w 178"/>
                <a:gd name="T5" fmla="*/ 32 h 114"/>
                <a:gd name="T6" fmla="*/ 104 w 178"/>
                <a:gd name="T7" fmla="*/ 26 h 114"/>
                <a:gd name="T8" fmla="*/ 108 w 178"/>
                <a:gd name="T9" fmla="*/ 16 h 114"/>
                <a:gd name="T10" fmla="*/ 120 w 178"/>
                <a:gd name="T11" fmla="*/ 8 h 114"/>
                <a:gd name="T12" fmla="*/ 124 w 178"/>
                <a:gd name="T13" fmla="*/ 8 h 114"/>
                <a:gd name="T14" fmla="*/ 144 w 178"/>
                <a:gd name="T15" fmla="*/ 6 h 114"/>
                <a:gd name="T16" fmla="*/ 154 w 178"/>
                <a:gd name="T17" fmla="*/ 2 h 114"/>
                <a:gd name="T18" fmla="*/ 164 w 178"/>
                <a:gd name="T19" fmla="*/ 0 h 114"/>
                <a:gd name="T20" fmla="*/ 166 w 178"/>
                <a:gd name="T21" fmla="*/ 0 h 114"/>
                <a:gd name="T22" fmla="*/ 168 w 178"/>
                <a:gd name="T23" fmla="*/ 2 h 114"/>
                <a:gd name="T24" fmla="*/ 168 w 178"/>
                <a:gd name="T25" fmla="*/ 10 h 114"/>
                <a:gd name="T26" fmla="*/ 156 w 178"/>
                <a:gd name="T27" fmla="*/ 20 h 114"/>
                <a:gd name="T28" fmla="*/ 134 w 178"/>
                <a:gd name="T29" fmla="*/ 32 h 114"/>
                <a:gd name="T30" fmla="*/ 130 w 178"/>
                <a:gd name="T31" fmla="*/ 36 h 114"/>
                <a:gd name="T32" fmla="*/ 130 w 178"/>
                <a:gd name="T33" fmla="*/ 44 h 114"/>
                <a:gd name="T34" fmla="*/ 138 w 178"/>
                <a:gd name="T35" fmla="*/ 50 h 114"/>
                <a:gd name="T36" fmla="*/ 150 w 178"/>
                <a:gd name="T37" fmla="*/ 60 h 114"/>
                <a:gd name="T38" fmla="*/ 160 w 178"/>
                <a:gd name="T39" fmla="*/ 74 h 114"/>
                <a:gd name="T40" fmla="*/ 176 w 178"/>
                <a:gd name="T41" fmla="*/ 84 h 114"/>
                <a:gd name="T42" fmla="*/ 178 w 178"/>
                <a:gd name="T43" fmla="*/ 88 h 114"/>
                <a:gd name="T44" fmla="*/ 178 w 178"/>
                <a:gd name="T45" fmla="*/ 90 h 114"/>
                <a:gd name="T46" fmla="*/ 172 w 178"/>
                <a:gd name="T47" fmla="*/ 100 h 114"/>
                <a:gd name="T48" fmla="*/ 160 w 178"/>
                <a:gd name="T49" fmla="*/ 106 h 114"/>
                <a:gd name="T50" fmla="*/ 142 w 178"/>
                <a:gd name="T51" fmla="*/ 112 h 114"/>
                <a:gd name="T52" fmla="*/ 136 w 178"/>
                <a:gd name="T53" fmla="*/ 114 h 114"/>
                <a:gd name="T54" fmla="*/ 130 w 178"/>
                <a:gd name="T55" fmla="*/ 112 h 114"/>
                <a:gd name="T56" fmla="*/ 114 w 178"/>
                <a:gd name="T57" fmla="*/ 104 h 114"/>
                <a:gd name="T58" fmla="*/ 100 w 178"/>
                <a:gd name="T59" fmla="*/ 96 h 114"/>
                <a:gd name="T60" fmla="*/ 96 w 178"/>
                <a:gd name="T61" fmla="*/ 94 h 114"/>
                <a:gd name="T62" fmla="*/ 90 w 178"/>
                <a:gd name="T63" fmla="*/ 96 h 114"/>
                <a:gd name="T64" fmla="*/ 84 w 178"/>
                <a:gd name="T65" fmla="*/ 96 h 114"/>
                <a:gd name="T66" fmla="*/ 80 w 178"/>
                <a:gd name="T67" fmla="*/ 96 h 114"/>
                <a:gd name="T68" fmla="*/ 72 w 178"/>
                <a:gd name="T69" fmla="*/ 90 h 114"/>
                <a:gd name="T70" fmla="*/ 64 w 178"/>
                <a:gd name="T71" fmla="*/ 88 h 114"/>
                <a:gd name="T72" fmla="*/ 64 w 178"/>
                <a:gd name="T73" fmla="*/ 88 h 114"/>
                <a:gd name="T74" fmla="*/ 54 w 178"/>
                <a:gd name="T75" fmla="*/ 90 h 114"/>
                <a:gd name="T76" fmla="*/ 36 w 178"/>
                <a:gd name="T77" fmla="*/ 100 h 114"/>
                <a:gd name="T78" fmla="*/ 26 w 178"/>
                <a:gd name="T79" fmla="*/ 102 h 114"/>
                <a:gd name="T80" fmla="*/ 26 w 178"/>
                <a:gd name="T81" fmla="*/ 102 h 114"/>
                <a:gd name="T82" fmla="*/ 18 w 178"/>
                <a:gd name="T83" fmla="*/ 100 h 114"/>
                <a:gd name="T84" fmla="*/ 10 w 178"/>
                <a:gd name="T85" fmla="*/ 98 h 114"/>
                <a:gd name="T86" fmla="*/ 8 w 178"/>
                <a:gd name="T87" fmla="*/ 98 h 114"/>
                <a:gd name="T88" fmla="*/ 8 w 178"/>
                <a:gd name="T89" fmla="*/ 98 h 114"/>
                <a:gd name="T90" fmla="*/ 4 w 178"/>
                <a:gd name="T91" fmla="*/ 96 h 114"/>
                <a:gd name="T92" fmla="*/ 0 w 178"/>
                <a:gd name="T93" fmla="*/ 86 h 114"/>
                <a:gd name="T94" fmla="*/ 4 w 178"/>
                <a:gd name="T95" fmla="*/ 76 h 114"/>
                <a:gd name="T96" fmla="*/ 18 w 178"/>
                <a:gd name="T97" fmla="*/ 58 h 114"/>
                <a:gd name="T98" fmla="*/ 24 w 178"/>
                <a:gd name="T99" fmla="*/ 48 h 114"/>
                <a:gd name="T100" fmla="*/ 34 w 178"/>
                <a:gd name="T101" fmla="*/ 26 h 114"/>
                <a:gd name="T102" fmla="*/ 44 w 178"/>
                <a:gd name="T103" fmla="*/ 16 h 114"/>
                <a:gd name="T104" fmla="*/ 62 w 178"/>
                <a:gd name="T105" fmla="*/ 10 h 114"/>
                <a:gd name="T106" fmla="*/ 66 w 178"/>
                <a:gd name="T107" fmla="*/ 12 h 114"/>
                <a:gd name="T108" fmla="*/ 70 w 178"/>
                <a:gd name="T109" fmla="*/ 16 h 114"/>
                <a:gd name="T110" fmla="*/ 68 w 178"/>
                <a:gd name="T111" fmla="*/ 26 h 114"/>
                <a:gd name="T112" fmla="*/ 68 w 178"/>
                <a:gd name="T113" fmla="*/ 32 h 114"/>
                <a:gd name="T114" fmla="*/ 72 w 178"/>
                <a:gd name="T115" fmla="*/ 42 h 114"/>
                <a:gd name="T116" fmla="*/ 76 w 178"/>
                <a:gd name="T117" fmla="*/ 46 h 114"/>
                <a:gd name="T118" fmla="*/ 80 w 178"/>
                <a:gd name="T119" fmla="*/ 48 h 114"/>
                <a:gd name="T120" fmla="*/ 84 w 178"/>
                <a:gd name="T121" fmla="*/ 48 h 114"/>
                <a:gd name="T122" fmla="*/ 108 w 178"/>
                <a:gd name="T123" fmla="*/ 46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8" h="114">
                  <a:moveTo>
                    <a:pt x="114" y="46"/>
                  </a:moveTo>
                  <a:lnTo>
                    <a:pt x="114" y="46"/>
                  </a:lnTo>
                  <a:lnTo>
                    <a:pt x="114" y="44"/>
                  </a:lnTo>
                  <a:lnTo>
                    <a:pt x="114" y="40"/>
                  </a:lnTo>
                  <a:lnTo>
                    <a:pt x="110" y="36"/>
                  </a:lnTo>
                  <a:lnTo>
                    <a:pt x="106" y="32"/>
                  </a:lnTo>
                  <a:lnTo>
                    <a:pt x="104" y="26"/>
                  </a:lnTo>
                  <a:lnTo>
                    <a:pt x="104" y="26"/>
                  </a:lnTo>
                  <a:lnTo>
                    <a:pt x="106" y="22"/>
                  </a:lnTo>
                  <a:lnTo>
                    <a:pt x="108" y="16"/>
                  </a:lnTo>
                  <a:lnTo>
                    <a:pt x="114" y="12"/>
                  </a:lnTo>
                  <a:lnTo>
                    <a:pt x="120" y="8"/>
                  </a:lnTo>
                  <a:lnTo>
                    <a:pt x="120" y="8"/>
                  </a:lnTo>
                  <a:lnTo>
                    <a:pt x="124" y="8"/>
                  </a:lnTo>
                  <a:lnTo>
                    <a:pt x="132" y="8"/>
                  </a:lnTo>
                  <a:lnTo>
                    <a:pt x="144" y="6"/>
                  </a:lnTo>
                  <a:lnTo>
                    <a:pt x="144" y="6"/>
                  </a:lnTo>
                  <a:lnTo>
                    <a:pt x="154" y="2"/>
                  </a:lnTo>
                  <a:lnTo>
                    <a:pt x="158" y="0"/>
                  </a:lnTo>
                  <a:lnTo>
                    <a:pt x="164" y="0"/>
                  </a:lnTo>
                  <a:lnTo>
                    <a:pt x="164" y="0"/>
                  </a:lnTo>
                  <a:lnTo>
                    <a:pt x="166" y="0"/>
                  </a:lnTo>
                  <a:lnTo>
                    <a:pt x="168" y="2"/>
                  </a:lnTo>
                  <a:lnTo>
                    <a:pt x="168" y="2"/>
                  </a:lnTo>
                  <a:lnTo>
                    <a:pt x="170" y="6"/>
                  </a:lnTo>
                  <a:lnTo>
                    <a:pt x="168" y="10"/>
                  </a:lnTo>
                  <a:lnTo>
                    <a:pt x="162" y="16"/>
                  </a:lnTo>
                  <a:lnTo>
                    <a:pt x="156" y="20"/>
                  </a:lnTo>
                  <a:lnTo>
                    <a:pt x="140" y="28"/>
                  </a:lnTo>
                  <a:lnTo>
                    <a:pt x="134" y="32"/>
                  </a:lnTo>
                  <a:lnTo>
                    <a:pt x="130" y="36"/>
                  </a:lnTo>
                  <a:lnTo>
                    <a:pt x="130" y="36"/>
                  </a:lnTo>
                  <a:lnTo>
                    <a:pt x="128" y="42"/>
                  </a:lnTo>
                  <a:lnTo>
                    <a:pt x="130" y="44"/>
                  </a:lnTo>
                  <a:lnTo>
                    <a:pt x="138" y="50"/>
                  </a:lnTo>
                  <a:lnTo>
                    <a:pt x="138" y="50"/>
                  </a:lnTo>
                  <a:lnTo>
                    <a:pt x="146" y="54"/>
                  </a:lnTo>
                  <a:lnTo>
                    <a:pt x="150" y="60"/>
                  </a:lnTo>
                  <a:lnTo>
                    <a:pt x="160" y="74"/>
                  </a:lnTo>
                  <a:lnTo>
                    <a:pt x="160" y="74"/>
                  </a:lnTo>
                  <a:lnTo>
                    <a:pt x="168" y="80"/>
                  </a:lnTo>
                  <a:lnTo>
                    <a:pt x="176" y="84"/>
                  </a:lnTo>
                  <a:lnTo>
                    <a:pt x="176" y="84"/>
                  </a:lnTo>
                  <a:lnTo>
                    <a:pt x="178" y="88"/>
                  </a:lnTo>
                  <a:lnTo>
                    <a:pt x="178" y="90"/>
                  </a:lnTo>
                  <a:lnTo>
                    <a:pt x="178" y="90"/>
                  </a:lnTo>
                  <a:lnTo>
                    <a:pt x="176" y="98"/>
                  </a:lnTo>
                  <a:lnTo>
                    <a:pt x="172" y="100"/>
                  </a:lnTo>
                  <a:lnTo>
                    <a:pt x="160" y="106"/>
                  </a:lnTo>
                  <a:lnTo>
                    <a:pt x="160" y="106"/>
                  </a:lnTo>
                  <a:lnTo>
                    <a:pt x="148" y="110"/>
                  </a:lnTo>
                  <a:lnTo>
                    <a:pt x="142" y="112"/>
                  </a:lnTo>
                  <a:lnTo>
                    <a:pt x="136" y="114"/>
                  </a:lnTo>
                  <a:lnTo>
                    <a:pt x="136" y="114"/>
                  </a:lnTo>
                  <a:lnTo>
                    <a:pt x="130" y="112"/>
                  </a:lnTo>
                  <a:lnTo>
                    <a:pt x="130" y="112"/>
                  </a:lnTo>
                  <a:lnTo>
                    <a:pt x="122" y="108"/>
                  </a:lnTo>
                  <a:lnTo>
                    <a:pt x="114" y="104"/>
                  </a:lnTo>
                  <a:lnTo>
                    <a:pt x="108" y="98"/>
                  </a:lnTo>
                  <a:lnTo>
                    <a:pt x="100" y="96"/>
                  </a:lnTo>
                  <a:lnTo>
                    <a:pt x="100" y="96"/>
                  </a:lnTo>
                  <a:lnTo>
                    <a:pt x="96" y="94"/>
                  </a:lnTo>
                  <a:lnTo>
                    <a:pt x="96" y="94"/>
                  </a:lnTo>
                  <a:lnTo>
                    <a:pt x="90" y="96"/>
                  </a:lnTo>
                  <a:lnTo>
                    <a:pt x="90" y="96"/>
                  </a:lnTo>
                  <a:lnTo>
                    <a:pt x="84" y="96"/>
                  </a:lnTo>
                  <a:lnTo>
                    <a:pt x="84" y="96"/>
                  </a:lnTo>
                  <a:lnTo>
                    <a:pt x="80" y="96"/>
                  </a:lnTo>
                  <a:lnTo>
                    <a:pt x="80" y="96"/>
                  </a:lnTo>
                  <a:lnTo>
                    <a:pt x="72" y="90"/>
                  </a:lnTo>
                  <a:lnTo>
                    <a:pt x="68" y="88"/>
                  </a:lnTo>
                  <a:lnTo>
                    <a:pt x="64" y="88"/>
                  </a:lnTo>
                  <a:lnTo>
                    <a:pt x="64" y="88"/>
                  </a:lnTo>
                  <a:lnTo>
                    <a:pt x="64" y="88"/>
                  </a:lnTo>
                  <a:lnTo>
                    <a:pt x="64" y="88"/>
                  </a:lnTo>
                  <a:lnTo>
                    <a:pt x="54" y="90"/>
                  </a:lnTo>
                  <a:lnTo>
                    <a:pt x="46" y="94"/>
                  </a:lnTo>
                  <a:lnTo>
                    <a:pt x="36" y="100"/>
                  </a:lnTo>
                  <a:lnTo>
                    <a:pt x="26" y="102"/>
                  </a:lnTo>
                  <a:lnTo>
                    <a:pt x="26" y="102"/>
                  </a:lnTo>
                  <a:lnTo>
                    <a:pt x="26" y="102"/>
                  </a:lnTo>
                  <a:lnTo>
                    <a:pt x="26" y="102"/>
                  </a:lnTo>
                  <a:lnTo>
                    <a:pt x="18" y="100"/>
                  </a:lnTo>
                  <a:lnTo>
                    <a:pt x="18" y="100"/>
                  </a:lnTo>
                  <a:lnTo>
                    <a:pt x="10" y="98"/>
                  </a:lnTo>
                  <a:lnTo>
                    <a:pt x="10" y="98"/>
                  </a:lnTo>
                  <a:lnTo>
                    <a:pt x="8" y="98"/>
                  </a:lnTo>
                  <a:lnTo>
                    <a:pt x="8" y="98"/>
                  </a:lnTo>
                  <a:lnTo>
                    <a:pt x="8" y="98"/>
                  </a:lnTo>
                  <a:lnTo>
                    <a:pt x="8" y="98"/>
                  </a:lnTo>
                  <a:lnTo>
                    <a:pt x="4" y="96"/>
                  </a:lnTo>
                  <a:lnTo>
                    <a:pt x="4" y="96"/>
                  </a:lnTo>
                  <a:lnTo>
                    <a:pt x="2" y="90"/>
                  </a:lnTo>
                  <a:lnTo>
                    <a:pt x="0" y="86"/>
                  </a:lnTo>
                  <a:lnTo>
                    <a:pt x="0" y="82"/>
                  </a:lnTo>
                  <a:lnTo>
                    <a:pt x="4" y="76"/>
                  </a:lnTo>
                  <a:lnTo>
                    <a:pt x="10" y="68"/>
                  </a:lnTo>
                  <a:lnTo>
                    <a:pt x="18" y="58"/>
                  </a:lnTo>
                  <a:lnTo>
                    <a:pt x="18" y="58"/>
                  </a:lnTo>
                  <a:lnTo>
                    <a:pt x="24" y="48"/>
                  </a:lnTo>
                  <a:lnTo>
                    <a:pt x="28" y="36"/>
                  </a:lnTo>
                  <a:lnTo>
                    <a:pt x="34" y="26"/>
                  </a:lnTo>
                  <a:lnTo>
                    <a:pt x="44" y="16"/>
                  </a:lnTo>
                  <a:lnTo>
                    <a:pt x="44" y="16"/>
                  </a:lnTo>
                  <a:lnTo>
                    <a:pt x="52" y="12"/>
                  </a:lnTo>
                  <a:lnTo>
                    <a:pt x="62" y="10"/>
                  </a:lnTo>
                  <a:lnTo>
                    <a:pt x="62" y="10"/>
                  </a:lnTo>
                  <a:lnTo>
                    <a:pt x="66" y="12"/>
                  </a:lnTo>
                  <a:lnTo>
                    <a:pt x="66" y="12"/>
                  </a:lnTo>
                  <a:lnTo>
                    <a:pt x="70" y="16"/>
                  </a:lnTo>
                  <a:lnTo>
                    <a:pt x="70" y="20"/>
                  </a:lnTo>
                  <a:lnTo>
                    <a:pt x="68" y="26"/>
                  </a:lnTo>
                  <a:lnTo>
                    <a:pt x="68" y="32"/>
                  </a:lnTo>
                  <a:lnTo>
                    <a:pt x="68" y="32"/>
                  </a:lnTo>
                  <a:lnTo>
                    <a:pt x="68" y="36"/>
                  </a:lnTo>
                  <a:lnTo>
                    <a:pt x="72" y="42"/>
                  </a:lnTo>
                  <a:lnTo>
                    <a:pt x="72" y="42"/>
                  </a:lnTo>
                  <a:lnTo>
                    <a:pt x="76" y="46"/>
                  </a:lnTo>
                  <a:lnTo>
                    <a:pt x="80" y="48"/>
                  </a:lnTo>
                  <a:lnTo>
                    <a:pt x="80" y="48"/>
                  </a:lnTo>
                  <a:lnTo>
                    <a:pt x="84" y="48"/>
                  </a:lnTo>
                  <a:lnTo>
                    <a:pt x="84" y="48"/>
                  </a:lnTo>
                  <a:lnTo>
                    <a:pt x="108" y="46"/>
                  </a:lnTo>
                  <a:lnTo>
                    <a:pt x="108" y="46"/>
                  </a:lnTo>
                  <a:lnTo>
                    <a:pt x="114" y="4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04" name="Freeform 89"/>
            <p:cNvSpPr>
              <a:spLocks/>
            </p:cNvSpPr>
            <p:nvPr/>
          </p:nvSpPr>
          <p:spPr bwMode="auto">
            <a:xfrm>
              <a:off x="1348" y="1434"/>
              <a:ext cx="34" cy="36"/>
            </a:xfrm>
            <a:custGeom>
              <a:avLst/>
              <a:gdLst>
                <a:gd name="T0" fmla="*/ 16 w 34"/>
                <a:gd name="T1" fmla="*/ 36 h 36"/>
                <a:gd name="T2" fmla="*/ 16 w 34"/>
                <a:gd name="T3" fmla="*/ 36 h 36"/>
                <a:gd name="T4" fmla="*/ 12 w 34"/>
                <a:gd name="T5" fmla="*/ 34 h 36"/>
                <a:gd name="T6" fmla="*/ 8 w 34"/>
                <a:gd name="T7" fmla="*/ 28 h 36"/>
                <a:gd name="T8" fmla="*/ 6 w 34"/>
                <a:gd name="T9" fmla="*/ 24 h 36"/>
                <a:gd name="T10" fmla="*/ 4 w 34"/>
                <a:gd name="T11" fmla="*/ 18 h 36"/>
                <a:gd name="T12" fmla="*/ 4 w 34"/>
                <a:gd name="T13" fmla="*/ 18 h 36"/>
                <a:gd name="T14" fmla="*/ 0 w 34"/>
                <a:gd name="T15" fmla="*/ 14 h 36"/>
                <a:gd name="T16" fmla="*/ 0 w 34"/>
                <a:gd name="T17" fmla="*/ 10 h 36"/>
                <a:gd name="T18" fmla="*/ 0 w 34"/>
                <a:gd name="T19" fmla="*/ 10 h 36"/>
                <a:gd name="T20" fmla="*/ 6 w 34"/>
                <a:gd name="T21" fmla="*/ 4 h 36"/>
                <a:gd name="T22" fmla="*/ 10 w 34"/>
                <a:gd name="T23" fmla="*/ 2 h 36"/>
                <a:gd name="T24" fmla="*/ 14 w 34"/>
                <a:gd name="T25" fmla="*/ 0 h 36"/>
                <a:gd name="T26" fmla="*/ 14 w 34"/>
                <a:gd name="T27" fmla="*/ 0 h 36"/>
                <a:gd name="T28" fmla="*/ 16 w 34"/>
                <a:gd name="T29" fmla="*/ 2 h 36"/>
                <a:gd name="T30" fmla="*/ 16 w 34"/>
                <a:gd name="T31" fmla="*/ 2 h 36"/>
                <a:gd name="T32" fmla="*/ 20 w 34"/>
                <a:gd name="T33" fmla="*/ 4 h 36"/>
                <a:gd name="T34" fmla="*/ 22 w 34"/>
                <a:gd name="T35" fmla="*/ 8 h 36"/>
                <a:gd name="T36" fmla="*/ 22 w 34"/>
                <a:gd name="T37" fmla="*/ 8 h 36"/>
                <a:gd name="T38" fmla="*/ 28 w 34"/>
                <a:gd name="T39" fmla="*/ 12 h 36"/>
                <a:gd name="T40" fmla="*/ 32 w 34"/>
                <a:gd name="T41" fmla="*/ 14 h 36"/>
                <a:gd name="T42" fmla="*/ 32 w 34"/>
                <a:gd name="T43" fmla="*/ 14 h 36"/>
                <a:gd name="T44" fmla="*/ 34 w 34"/>
                <a:gd name="T45" fmla="*/ 20 h 36"/>
                <a:gd name="T46" fmla="*/ 34 w 34"/>
                <a:gd name="T47" fmla="*/ 26 h 36"/>
                <a:gd name="T48" fmla="*/ 28 w 34"/>
                <a:gd name="T49" fmla="*/ 32 h 36"/>
                <a:gd name="T50" fmla="*/ 20 w 34"/>
                <a:gd name="T51" fmla="*/ 34 h 36"/>
                <a:gd name="T52" fmla="*/ 20 w 34"/>
                <a:gd name="T53" fmla="*/ 34 h 36"/>
                <a:gd name="T54" fmla="*/ 16 w 34"/>
                <a:gd name="T55" fmla="*/ 3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4" h="36">
                  <a:moveTo>
                    <a:pt x="16" y="36"/>
                  </a:moveTo>
                  <a:lnTo>
                    <a:pt x="16" y="36"/>
                  </a:lnTo>
                  <a:lnTo>
                    <a:pt x="12" y="34"/>
                  </a:lnTo>
                  <a:lnTo>
                    <a:pt x="8" y="28"/>
                  </a:lnTo>
                  <a:lnTo>
                    <a:pt x="6" y="24"/>
                  </a:lnTo>
                  <a:lnTo>
                    <a:pt x="4" y="18"/>
                  </a:lnTo>
                  <a:lnTo>
                    <a:pt x="4" y="18"/>
                  </a:lnTo>
                  <a:lnTo>
                    <a:pt x="0" y="14"/>
                  </a:lnTo>
                  <a:lnTo>
                    <a:pt x="0" y="10"/>
                  </a:lnTo>
                  <a:lnTo>
                    <a:pt x="0" y="10"/>
                  </a:lnTo>
                  <a:lnTo>
                    <a:pt x="6" y="4"/>
                  </a:lnTo>
                  <a:lnTo>
                    <a:pt x="10" y="2"/>
                  </a:lnTo>
                  <a:lnTo>
                    <a:pt x="14" y="0"/>
                  </a:lnTo>
                  <a:lnTo>
                    <a:pt x="14" y="0"/>
                  </a:lnTo>
                  <a:lnTo>
                    <a:pt x="16" y="2"/>
                  </a:lnTo>
                  <a:lnTo>
                    <a:pt x="16" y="2"/>
                  </a:lnTo>
                  <a:lnTo>
                    <a:pt x="20" y="4"/>
                  </a:lnTo>
                  <a:lnTo>
                    <a:pt x="22" y="8"/>
                  </a:lnTo>
                  <a:lnTo>
                    <a:pt x="22" y="8"/>
                  </a:lnTo>
                  <a:lnTo>
                    <a:pt x="28" y="12"/>
                  </a:lnTo>
                  <a:lnTo>
                    <a:pt x="32" y="14"/>
                  </a:lnTo>
                  <a:lnTo>
                    <a:pt x="32" y="14"/>
                  </a:lnTo>
                  <a:lnTo>
                    <a:pt x="34" y="20"/>
                  </a:lnTo>
                  <a:lnTo>
                    <a:pt x="34" y="26"/>
                  </a:lnTo>
                  <a:lnTo>
                    <a:pt x="28" y="32"/>
                  </a:lnTo>
                  <a:lnTo>
                    <a:pt x="20" y="34"/>
                  </a:lnTo>
                  <a:lnTo>
                    <a:pt x="20" y="34"/>
                  </a:lnTo>
                  <a:lnTo>
                    <a:pt x="16" y="3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05" name="Freeform 90"/>
            <p:cNvSpPr>
              <a:spLocks/>
            </p:cNvSpPr>
            <p:nvPr/>
          </p:nvSpPr>
          <p:spPr bwMode="auto">
            <a:xfrm>
              <a:off x="1412" y="1418"/>
              <a:ext cx="20" cy="30"/>
            </a:xfrm>
            <a:custGeom>
              <a:avLst/>
              <a:gdLst>
                <a:gd name="T0" fmla="*/ 16 w 20"/>
                <a:gd name="T1" fmla="*/ 30 h 30"/>
                <a:gd name="T2" fmla="*/ 16 w 20"/>
                <a:gd name="T3" fmla="*/ 30 h 30"/>
                <a:gd name="T4" fmla="*/ 2 w 20"/>
                <a:gd name="T5" fmla="*/ 16 h 30"/>
                <a:gd name="T6" fmla="*/ 2 w 20"/>
                <a:gd name="T7" fmla="*/ 16 h 30"/>
                <a:gd name="T8" fmla="*/ 0 w 20"/>
                <a:gd name="T9" fmla="*/ 10 h 30"/>
                <a:gd name="T10" fmla="*/ 0 w 20"/>
                <a:gd name="T11" fmla="*/ 6 h 30"/>
                <a:gd name="T12" fmla="*/ 2 w 20"/>
                <a:gd name="T13" fmla="*/ 2 h 30"/>
                <a:gd name="T14" fmla="*/ 4 w 20"/>
                <a:gd name="T15" fmla="*/ 0 h 30"/>
                <a:gd name="T16" fmla="*/ 4 w 20"/>
                <a:gd name="T17" fmla="*/ 0 h 30"/>
                <a:gd name="T18" fmla="*/ 6 w 20"/>
                <a:gd name="T19" fmla="*/ 2 h 30"/>
                <a:gd name="T20" fmla="*/ 10 w 20"/>
                <a:gd name="T21" fmla="*/ 4 h 30"/>
                <a:gd name="T22" fmla="*/ 10 w 20"/>
                <a:gd name="T23" fmla="*/ 4 h 30"/>
                <a:gd name="T24" fmla="*/ 14 w 20"/>
                <a:gd name="T25" fmla="*/ 10 h 30"/>
                <a:gd name="T26" fmla="*/ 20 w 20"/>
                <a:gd name="T27" fmla="*/ 18 h 30"/>
                <a:gd name="T28" fmla="*/ 20 w 20"/>
                <a:gd name="T29" fmla="*/ 22 h 30"/>
                <a:gd name="T30" fmla="*/ 20 w 20"/>
                <a:gd name="T31" fmla="*/ 26 h 30"/>
                <a:gd name="T32" fmla="*/ 20 w 20"/>
                <a:gd name="T33" fmla="*/ 28 h 30"/>
                <a:gd name="T34" fmla="*/ 16 w 20"/>
                <a:gd name="T35" fmla="*/ 30 h 30"/>
                <a:gd name="T36" fmla="*/ 16 w 20"/>
                <a:gd name="T37"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 h="30">
                  <a:moveTo>
                    <a:pt x="16" y="30"/>
                  </a:moveTo>
                  <a:lnTo>
                    <a:pt x="16" y="30"/>
                  </a:lnTo>
                  <a:lnTo>
                    <a:pt x="2" y="16"/>
                  </a:lnTo>
                  <a:lnTo>
                    <a:pt x="2" y="16"/>
                  </a:lnTo>
                  <a:lnTo>
                    <a:pt x="0" y="10"/>
                  </a:lnTo>
                  <a:lnTo>
                    <a:pt x="0" y="6"/>
                  </a:lnTo>
                  <a:lnTo>
                    <a:pt x="2" y="2"/>
                  </a:lnTo>
                  <a:lnTo>
                    <a:pt x="4" y="0"/>
                  </a:lnTo>
                  <a:lnTo>
                    <a:pt x="4" y="0"/>
                  </a:lnTo>
                  <a:lnTo>
                    <a:pt x="6" y="2"/>
                  </a:lnTo>
                  <a:lnTo>
                    <a:pt x="10" y="4"/>
                  </a:lnTo>
                  <a:lnTo>
                    <a:pt x="10" y="4"/>
                  </a:lnTo>
                  <a:lnTo>
                    <a:pt x="14" y="10"/>
                  </a:lnTo>
                  <a:lnTo>
                    <a:pt x="20" y="18"/>
                  </a:lnTo>
                  <a:lnTo>
                    <a:pt x="20" y="22"/>
                  </a:lnTo>
                  <a:lnTo>
                    <a:pt x="20" y="26"/>
                  </a:lnTo>
                  <a:lnTo>
                    <a:pt x="20" y="28"/>
                  </a:lnTo>
                  <a:lnTo>
                    <a:pt x="16" y="30"/>
                  </a:lnTo>
                  <a:lnTo>
                    <a:pt x="16" y="3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06" name="Freeform 91"/>
            <p:cNvSpPr>
              <a:spLocks/>
            </p:cNvSpPr>
            <p:nvPr/>
          </p:nvSpPr>
          <p:spPr bwMode="auto">
            <a:xfrm>
              <a:off x="516" y="1084"/>
              <a:ext cx="2872" cy="2022"/>
            </a:xfrm>
            <a:custGeom>
              <a:avLst/>
              <a:gdLst>
                <a:gd name="T0" fmla="*/ 1670 w 2872"/>
                <a:gd name="T1" fmla="*/ 46 h 2022"/>
                <a:gd name="T2" fmla="*/ 1552 w 2872"/>
                <a:gd name="T3" fmla="*/ 150 h 2022"/>
                <a:gd name="T4" fmla="*/ 1462 w 2872"/>
                <a:gd name="T5" fmla="*/ 146 h 2022"/>
                <a:gd name="T6" fmla="*/ 1420 w 2872"/>
                <a:gd name="T7" fmla="*/ 216 h 2022"/>
                <a:gd name="T8" fmla="*/ 1370 w 2872"/>
                <a:gd name="T9" fmla="*/ 144 h 2022"/>
                <a:gd name="T10" fmla="*/ 1274 w 2872"/>
                <a:gd name="T11" fmla="*/ 182 h 2022"/>
                <a:gd name="T12" fmla="*/ 1164 w 2872"/>
                <a:gd name="T13" fmla="*/ 224 h 2022"/>
                <a:gd name="T14" fmla="*/ 1046 w 2872"/>
                <a:gd name="T15" fmla="*/ 230 h 2022"/>
                <a:gd name="T16" fmla="*/ 938 w 2872"/>
                <a:gd name="T17" fmla="*/ 288 h 2022"/>
                <a:gd name="T18" fmla="*/ 952 w 2872"/>
                <a:gd name="T19" fmla="*/ 260 h 2022"/>
                <a:gd name="T20" fmla="*/ 836 w 2872"/>
                <a:gd name="T21" fmla="*/ 142 h 2022"/>
                <a:gd name="T22" fmla="*/ 646 w 2872"/>
                <a:gd name="T23" fmla="*/ 224 h 2022"/>
                <a:gd name="T24" fmla="*/ 572 w 2872"/>
                <a:gd name="T25" fmla="*/ 392 h 2022"/>
                <a:gd name="T26" fmla="*/ 668 w 2872"/>
                <a:gd name="T27" fmla="*/ 396 h 2022"/>
                <a:gd name="T28" fmla="*/ 728 w 2872"/>
                <a:gd name="T29" fmla="*/ 312 h 2022"/>
                <a:gd name="T30" fmla="*/ 744 w 2872"/>
                <a:gd name="T31" fmla="*/ 438 h 2022"/>
                <a:gd name="T32" fmla="*/ 646 w 2872"/>
                <a:gd name="T33" fmla="*/ 488 h 2022"/>
                <a:gd name="T34" fmla="*/ 516 w 2872"/>
                <a:gd name="T35" fmla="*/ 444 h 2022"/>
                <a:gd name="T36" fmla="*/ 360 w 2872"/>
                <a:gd name="T37" fmla="*/ 574 h 2022"/>
                <a:gd name="T38" fmla="*/ 296 w 2872"/>
                <a:gd name="T39" fmla="*/ 684 h 2022"/>
                <a:gd name="T40" fmla="*/ 246 w 2872"/>
                <a:gd name="T41" fmla="*/ 794 h 2022"/>
                <a:gd name="T42" fmla="*/ 442 w 2872"/>
                <a:gd name="T43" fmla="*/ 692 h 2022"/>
                <a:gd name="T44" fmla="*/ 580 w 2872"/>
                <a:gd name="T45" fmla="*/ 734 h 2022"/>
                <a:gd name="T46" fmla="*/ 656 w 2872"/>
                <a:gd name="T47" fmla="*/ 796 h 2022"/>
                <a:gd name="T48" fmla="*/ 770 w 2872"/>
                <a:gd name="T49" fmla="*/ 816 h 2022"/>
                <a:gd name="T50" fmla="*/ 676 w 2872"/>
                <a:gd name="T51" fmla="*/ 904 h 2022"/>
                <a:gd name="T52" fmla="*/ 490 w 2872"/>
                <a:gd name="T53" fmla="*/ 870 h 2022"/>
                <a:gd name="T54" fmla="*/ 338 w 2872"/>
                <a:gd name="T55" fmla="*/ 810 h 2022"/>
                <a:gd name="T56" fmla="*/ 108 w 2872"/>
                <a:gd name="T57" fmla="*/ 946 h 2022"/>
                <a:gd name="T58" fmla="*/ 48 w 2872"/>
                <a:gd name="T59" fmla="*/ 1290 h 2022"/>
                <a:gd name="T60" fmla="*/ 286 w 2872"/>
                <a:gd name="T61" fmla="*/ 1336 h 2022"/>
                <a:gd name="T62" fmla="*/ 346 w 2872"/>
                <a:gd name="T63" fmla="*/ 1586 h 2022"/>
                <a:gd name="T64" fmla="*/ 324 w 2872"/>
                <a:gd name="T65" fmla="*/ 1962 h 2022"/>
                <a:gd name="T66" fmla="*/ 594 w 2872"/>
                <a:gd name="T67" fmla="*/ 1820 h 2022"/>
                <a:gd name="T68" fmla="*/ 734 w 2872"/>
                <a:gd name="T69" fmla="*/ 1486 h 2022"/>
                <a:gd name="T70" fmla="*/ 836 w 2872"/>
                <a:gd name="T71" fmla="*/ 1198 h 2022"/>
                <a:gd name="T72" fmla="*/ 746 w 2872"/>
                <a:gd name="T73" fmla="*/ 936 h 2022"/>
                <a:gd name="T74" fmla="*/ 912 w 2872"/>
                <a:gd name="T75" fmla="*/ 1188 h 2022"/>
                <a:gd name="T76" fmla="*/ 1020 w 2872"/>
                <a:gd name="T77" fmla="*/ 1024 h 2022"/>
                <a:gd name="T78" fmla="*/ 1068 w 2872"/>
                <a:gd name="T79" fmla="*/ 976 h 2022"/>
                <a:gd name="T80" fmla="*/ 1278 w 2872"/>
                <a:gd name="T81" fmla="*/ 1082 h 2022"/>
                <a:gd name="T82" fmla="*/ 1486 w 2872"/>
                <a:gd name="T83" fmla="*/ 1078 h 2022"/>
                <a:gd name="T84" fmla="*/ 1600 w 2872"/>
                <a:gd name="T85" fmla="*/ 1198 h 2022"/>
                <a:gd name="T86" fmla="*/ 1634 w 2872"/>
                <a:gd name="T87" fmla="*/ 1218 h 2022"/>
                <a:gd name="T88" fmla="*/ 1770 w 2872"/>
                <a:gd name="T89" fmla="*/ 1080 h 2022"/>
                <a:gd name="T90" fmla="*/ 1942 w 2872"/>
                <a:gd name="T91" fmla="*/ 858 h 2022"/>
                <a:gd name="T92" fmla="*/ 1964 w 2872"/>
                <a:gd name="T93" fmla="*/ 772 h 2022"/>
                <a:gd name="T94" fmla="*/ 2018 w 2872"/>
                <a:gd name="T95" fmla="*/ 888 h 2022"/>
                <a:gd name="T96" fmla="*/ 2132 w 2872"/>
                <a:gd name="T97" fmla="*/ 750 h 2022"/>
                <a:gd name="T98" fmla="*/ 2188 w 2872"/>
                <a:gd name="T99" fmla="*/ 536 h 2022"/>
                <a:gd name="T100" fmla="*/ 2388 w 2872"/>
                <a:gd name="T101" fmla="*/ 454 h 2022"/>
                <a:gd name="T102" fmla="*/ 2498 w 2872"/>
                <a:gd name="T103" fmla="*/ 438 h 2022"/>
                <a:gd name="T104" fmla="*/ 2516 w 2872"/>
                <a:gd name="T105" fmla="*/ 514 h 2022"/>
                <a:gd name="T106" fmla="*/ 2626 w 2872"/>
                <a:gd name="T107" fmla="*/ 440 h 2022"/>
                <a:gd name="T108" fmla="*/ 2754 w 2872"/>
                <a:gd name="T109" fmla="*/ 342 h 2022"/>
                <a:gd name="T110" fmla="*/ 2822 w 2872"/>
                <a:gd name="T111" fmla="*/ 302 h 2022"/>
                <a:gd name="T112" fmla="*/ 2612 w 2872"/>
                <a:gd name="T113" fmla="*/ 240 h 2022"/>
                <a:gd name="T114" fmla="*/ 2422 w 2872"/>
                <a:gd name="T115" fmla="*/ 196 h 2022"/>
                <a:gd name="T116" fmla="*/ 2274 w 2872"/>
                <a:gd name="T117" fmla="*/ 150 h 2022"/>
                <a:gd name="T118" fmla="*/ 2172 w 2872"/>
                <a:gd name="T119" fmla="*/ 168 h 2022"/>
                <a:gd name="T120" fmla="*/ 2086 w 2872"/>
                <a:gd name="T121" fmla="*/ 118 h 2022"/>
                <a:gd name="T122" fmla="*/ 1898 w 2872"/>
                <a:gd name="T123" fmla="*/ 106 h 2022"/>
                <a:gd name="T124" fmla="*/ 1852 w 2872"/>
                <a:gd name="T125" fmla="*/ 2 h 20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72" h="2022">
                  <a:moveTo>
                    <a:pt x="1848" y="0"/>
                  </a:moveTo>
                  <a:lnTo>
                    <a:pt x="1848" y="0"/>
                  </a:lnTo>
                  <a:lnTo>
                    <a:pt x="1842" y="2"/>
                  </a:lnTo>
                  <a:lnTo>
                    <a:pt x="1836" y="4"/>
                  </a:lnTo>
                  <a:lnTo>
                    <a:pt x="1836" y="4"/>
                  </a:lnTo>
                  <a:lnTo>
                    <a:pt x="1826" y="8"/>
                  </a:lnTo>
                  <a:lnTo>
                    <a:pt x="1814" y="12"/>
                  </a:lnTo>
                  <a:lnTo>
                    <a:pt x="1814" y="12"/>
                  </a:lnTo>
                  <a:lnTo>
                    <a:pt x="1806" y="16"/>
                  </a:lnTo>
                  <a:lnTo>
                    <a:pt x="1802" y="24"/>
                  </a:lnTo>
                  <a:lnTo>
                    <a:pt x="1802" y="24"/>
                  </a:lnTo>
                  <a:lnTo>
                    <a:pt x="1802" y="26"/>
                  </a:lnTo>
                  <a:lnTo>
                    <a:pt x="1802" y="30"/>
                  </a:lnTo>
                  <a:lnTo>
                    <a:pt x="1802" y="30"/>
                  </a:lnTo>
                  <a:lnTo>
                    <a:pt x="1794" y="38"/>
                  </a:lnTo>
                  <a:lnTo>
                    <a:pt x="1794" y="38"/>
                  </a:lnTo>
                  <a:lnTo>
                    <a:pt x="1790" y="38"/>
                  </a:lnTo>
                  <a:lnTo>
                    <a:pt x="1790" y="38"/>
                  </a:lnTo>
                  <a:lnTo>
                    <a:pt x="1786" y="38"/>
                  </a:lnTo>
                  <a:lnTo>
                    <a:pt x="1786" y="38"/>
                  </a:lnTo>
                  <a:lnTo>
                    <a:pt x="1780" y="36"/>
                  </a:lnTo>
                  <a:lnTo>
                    <a:pt x="1780" y="36"/>
                  </a:lnTo>
                  <a:lnTo>
                    <a:pt x="1774" y="38"/>
                  </a:lnTo>
                  <a:lnTo>
                    <a:pt x="1774" y="38"/>
                  </a:lnTo>
                  <a:lnTo>
                    <a:pt x="1770" y="42"/>
                  </a:lnTo>
                  <a:lnTo>
                    <a:pt x="1768" y="44"/>
                  </a:lnTo>
                  <a:lnTo>
                    <a:pt x="1766" y="46"/>
                  </a:lnTo>
                  <a:lnTo>
                    <a:pt x="1758" y="48"/>
                  </a:lnTo>
                  <a:lnTo>
                    <a:pt x="1758" y="48"/>
                  </a:lnTo>
                  <a:lnTo>
                    <a:pt x="1748" y="50"/>
                  </a:lnTo>
                  <a:lnTo>
                    <a:pt x="1736" y="50"/>
                  </a:lnTo>
                  <a:lnTo>
                    <a:pt x="1736" y="50"/>
                  </a:lnTo>
                  <a:lnTo>
                    <a:pt x="1736" y="50"/>
                  </a:lnTo>
                  <a:lnTo>
                    <a:pt x="1736" y="50"/>
                  </a:lnTo>
                  <a:lnTo>
                    <a:pt x="1732" y="50"/>
                  </a:lnTo>
                  <a:lnTo>
                    <a:pt x="1728" y="48"/>
                  </a:lnTo>
                  <a:lnTo>
                    <a:pt x="1722" y="42"/>
                  </a:lnTo>
                  <a:lnTo>
                    <a:pt x="1722" y="42"/>
                  </a:lnTo>
                  <a:lnTo>
                    <a:pt x="1718" y="40"/>
                  </a:lnTo>
                  <a:lnTo>
                    <a:pt x="1714" y="38"/>
                  </a:lnTo>
                  <a:lnTo>
                    <a:pt x="1714" y="38"/>
                  </a:lnTo>
                  <a:lnTo>
                    <a:pt x="1708" y="40"/>
                  </a:lnTo>
                  <a:lnTo>
                    <a:pt x="1702" y="44"/>
                  </a:lnTo>
                  <a:lnTo>
                    <a:pt x="1702" y="44"/>
                  </a:lnTo>
                  <a:lnTo>
                    <a:pt x="1696" y="48"/>
                  </a:lnTo>
                  <a:lnTo>
                    <a:pt x="1688" y="50"/>
                  </a:lnTo>
                  <a:lnTo>
                    <a:pt x="1688" y="50"/>
                  </a:lnTo>
                  <a:lnTo>
                    <a:pt x="1686" y="50"/>
                  </a:lnTo>
                  <a:lnTo>
                    <a:pt x="1686" y="50"/>
                  </a:lnTo>
                  <a:lnTo>
                    <a:pt x="1678" y="48"/>
                  </a:lnTo>
                  <a:lnTo>
                    <a:pt x="1670" y="46"/>
                  </a:lnTo>
                  <a:lnTo>
                    <a:pt x="1670" y="46"/>
                  </a:lnTo>
                  <a:lnTo>
                    <a:pt x="1662" y="48"/>
                  </a:lnTo>
                  <a:lnTo>
                    <a:pt x="1662" y="48"/>
                  </a:lnTo>
                  <a:lnTo>
                    <a:pt x="1654" y="56"/>
                  </a:lnTo>
                  <a:lnTo>
                    <a:pt x="1646" y="62"/>
                  </a:lnTo>
                  <a:lnTo>
                    <a:pt x="1646" y="62"/>
                  </a:lnTo>
                  <a:lnTo>
                    <a:pt x="1634" y="68"/>
                  </a:lnTo>
                  <a:lnTo>
                    <a:pt x="1622" y="72"/>
                  </a:lnTo>
                  <a:lnTo>
                    <a:pt x="1622" y="72"/>
                  </a:lnTo>
                  <a:lnTo>
                    <a:pt x="1616" y="74"/>
                  </a:lnTo>
                  <a:lnTo>
                    <a:pt x="1610" y="76"/>
                  </a:lnTo>
                  <a:lnTo>
                    <a:pt x="1608" y="76"/>
                  </a:lnTo>
                  <a:lnTo>
                    <a:pt x="1606" y="80"/>
                  </a:lnTo>
                  <a:lnTo>
                    <a:pt x="1606" y="82"/>
                  </a:lnTo>
                  <a:lnTo>
                    <a:pt x="1608" y="86"/>
                  </a:lnTo>
                  <a:lnTo>
                    <a:pt x="1608" y="86"/>
                  </a:lnTo>
                  <a:lnTo>
                    <a:pt x="1616" y="92"/>
                  </a:lnTo>
                  <a:lnTo>
                    <a:pt x="1618" y="94"/>
                  </a:lnTo>
                  <a:lnTo>
                    <a:pt x="1612" y="96"/>
                  </a:lnTo>
                  <a:lnTo>
                    <a:pt x="1612" y="96"/>
                  </a:lnTo>
                  <a:lnTo>
                    <a:pt x="1610" y="96"/>
                  </a:lnTo>
                  <a:lnTo>
                    <a:pt x="1610" y="96"/>
                  </a:lnTo>
                  <a:lnTo>
                    <a:pt x="1602" y="94"/>
                  </a:lnTo>
                  <a:lnTo>
                    <a:pt x="1594" y="92"/>
                  </a:lnTo>
                  <a:lnTo>
                    <a:pt x="1594" y="92"/>
                  </a:lnTo>
                  <a:lnTo>
                    <a:pt x="1588" y="92"/>
                  </a:lnTo>
                  <a:lnTo>
                    <a:pt x="1588" y="92"/>
                  </a:lnTo>
                  <a:lnTo>
                    <a:pt x="1580" y="96"/>
                  </a:lnTo>
                  <a:lnTo>
                    <a:pt x="1572" y="98"/>
                  </a:lnTo>
                  <a:lnTo>
                    <a:pt x="1572" y="98"/>
                  </a:lnTo>
                  <a:lnTo>
                    <a:pt x="1564" y="96"/>
                  </a:lnTo>
                  <a:lnTo>
                    <a:pt x="1564" y="96"/>
                  </a:lnTo>
                  <a:lnTo>
                    <a:pt x="1538" y="86"/>
                  </a:lnTo>
                  <a:lnTo>
                    <a:pt x="1538" y="86"/>
                  </a:lnTo>
                  <a:lnTo>
                    <a:pt x="1538" y="86"/>
                  </a:lnTo>
                  <a:lnTo>
                    <a:pt x="1538" y="86"/>
                  </a:lnTo>
                  <a:lnTo>
                    <a:pt x="1534" y="90"/>
                  </a:lnTo>
                  <a:lnTo>
                    <a:pt x="1530" y="96"/>
                  </a:lnTo>
                  <a:lnTo>
                    <a:pt x="1524" y="108"/>
                  </a:lnTo>
                  <a:lnTo>
                    <a:pt x="1524" y="108"/>
                  </a:lnTo>
                  <a:lnTo>
                    <a:pt x="1518" y="112"/>
                  </a:lnTo>
                  <a:lnTo>
                    <a:pt x="1514" y="116"/>
                  </a:lnTo>
                  <a:lnTo>
                    <a:pt x="1514" y="116"/>
                  </a:lnTo>
                  <a:lnTo>
                    <a:pt x="1516" y="120"/>
                  </a:lnTo>
                  <a:lnTo>
                    <a:pt x="1518" y="122"/>
                  </a:lnTo>
                  <a:lnTo>
                    <a:pt x="1528" y="128"/>
                  </a:lnTo>
                  <a:lnTo>
                    <a:pt x="1528" y="128"/>
                  </a:lnTo>
                  <a:lnTo>
                    <a:pt x="1538" y="130"/>
                  </a:lnTo>
                  <a:lnTo>
                    <a:pt x="1540" y="132"/>
                  </a:lnTo>
                  <a:lnTo>
                    <a:pt x="1542" y="136"/>
                  </a:lnTo>
                  <a:lnTo>
                    <a:pt x="1542" y="136"/>
                  </a:lnTo>
                  <a:lnTo>
                    <a:pt x="1546" y="144"/>
                  </a:lnTo>
                  <a:lnTo>
                    <a:pt x="1552" y="150"/>
                  </a:lnTo>
                  <a:lnTo>
                    <a:pt x="1552" y="150"/>
                  </a:lnTo>
                  <a:lnTo>
                    <a:pt x="1558" y="156"/>
                  </a:lnTo>
                  <a:lnTo>
                    <a:pt x="1560" y="160"/>
                  </a:lnTo>
                  <a:lnTo>
                    <a:pt x="1560" y="166"/>
                  </a:lnTo>
                  <a:lnTo>
                    <a:pt x="1560" y="166"/>
                  </a:lnTo>
                  <a:lnTo>
                    <a:pt x="1558" y="174"/>
                  </a:lnTo>
                  <a:lnTo>
                    <a:pt x="1554" y="182"/>
                  </a:lnTo>
                  <a:lnTo>
                    <a:pt x="1554" y="182"/>
                  </a:lnTo>
                  <a:lnTo>
                    <a:pt x="1550" y="188"/>
                  </a:lnTo>
                  <a:lnTo>
                    <a:pt x="1548" y="190"/>
                  </a:lnTo>
                  <a:lnTo>
                    <a:pt x="1548" y="194"/>
                  </a:lnTo>
                  <a:lnTo>
                    <a:pt x="1548" y="194"/>
                  </a:lnTo>
                  <a:lnTo>
                    <a:pt x="1546" y="190"/>
                  </a:lnTo>
                  <a:lnTo>
                    <a:pt x="1546" y="184"/>
                  </a:lnTo>
                  <a:lnTo>
                    <a:pt x="1552" y="172"/>
                  </a:lnTo>
                  <a:lnTo>
                    <a:pt x="1556" y="168"/>
                  </a:lnTo>
                  <a:lnTo>
                    <a:pt x="1556" y="162"/>
                  </a:lnTo>
                  <a:lnTo>
                    <a:pt x="1554" y="158"/>
                  </a:lnTo>
                  <a:lnTo>
                    <a:pt x="1544" y="156"/>
                  </a:lnTo>
                  <a:lnTo>
                    <a:pt x="1544" y="156"/>
                  </a:lnTo>
                  <a:lnTo>
                    <a:pt x="1538" y="152"/>
                  </a:lnTo>
                  <a:lnTo>
                    <a:pt x="1534" y="150"/>
                  </a:lnTo>
                  <a:lnTo>
                    <a:pt x="1530" y="146"/>
                  </a:lnTo>
                  <a:lnTo>
                    <a:pt x="1526" y="140"/>
                  </a:lnTo>
                  <a:lnTo>
                    <a:pt x="1526" y="140"/>
                  </a:lnTo>
                  <a:lnTo>
                    <a:pt x="1514" y="134"/>
                  </a:lnTo>
                  <a:lnTo>
                    <a:pt x="1500" y="128"/>
                  </a:lnTo>
                  <a:lnTo>
                    <a:pt x="1500" y="128"/>
                  </a:lnTo>
                  <a:lnTo>
                    <a:pt x="1498" y="138"/>
                  </a:lnTo>
                  <a:lnTo>
                    <a:pt x="1498" y="142"/>
                  </a:lnTo>
                  <a:lnTo>
                    <a:pt x="1494" y="144"/>
                  </a:lnTo>
                  <a:lnTo>
                    <a:pt x="1494" y="144"/>
                  </a:lnTo>
                  <a:lnTo>
                    <a:pt x="1492" y="144"/>
                  </a:lnTo>
                  <a:lnTo>
                    <a:pt x="1492" y="144"/>
                  </a:lnTo>
                  <a:lnTo>
                    <a:pt x="1490" y="144"/>
                  </a:lnTo>
                  <a:lnTo>
                    <a:pt x="1488" y="142"/>
                  </a:lnTo>
                  <a:lnTo>
                    <a:pt x="1488" y="142"/>
                  </a:lnTo>
                  <a:lnTo>
                    <a:pt x="1484" y="138"/>
                  </a:lnTo>
                  <a:lnTo>
                    <a:pt x="1480" y="138"/>
                  </a:lnTo>
                  <a:lnTo>
                    <a:pt x="1480" y="138"/>
                  </a:lnTo>
                  <a:lnTo>
                    <a:pt x="1478" y="138"/>
                  </a:lnTo>
                  <a:lnTo>
                    <a:pt x="1478" y="138"/>
                  </a:lnTo>
                  <a:lnTo>
                    <a:pt x="1476" y="140"/>
                  </a:lnTo>
                  <a:lnTo>
                    <a:pt x="1476" y="142"/>
                  </a:lnTo>
                  <a:lnTo>
                    <a:pt x="1476" y="146"/>
                  </a:lnTo>
                  <a:lnTo>
                    <a:pt x="1474" y="150"/>
                  </a:lnTo>
                  <a:lnTo>
                    <a:pt x="1470" y="150"/>
                  </a:lnTo>
                  <a:lnTo>
                    <a:pt x="1470" y="150"/>
                  </a:lnTo>
                  <a:lnTo>
                    <a:pt x="1470" y="150"/>
                  </a:lnTo>
                  <a:lnTo>
                    <a:pt x="1470" y="150"/>
                  </a:lnTo>
                  <a:lnTo>
                    <a:pt x="1466" y="150"/>
                  </a:lnTo>
                  <a:lnTo>
                    <a:pt x="1462" y="146"/>
                  </a:lnTo>
                  <a:lnTo>
                    <a:pt x="1458" y="140"/>
                  </a:lnTo>
                  <a:lnTo>
                    <a:pt x="1458" y="140"/>
                  </a:lnTo>
                  <a:lnTo>
                    <a:pt x="1462" y="132"/>
                  </a:lnTo>
                  <a:lnTo>
                    <a:pt x="1464" y="128"/>
                  </a:lnTo>
                  <a:lnTo>
                    <a:pt x="1462" y="124"/>
                  </a:lnTo>
                  <a:lnTo>
                    <a:pt x="1462" y="124"/>
                  </a:lnTo>
                  <a:lnTo>
                    <a:pt x="1460" y="122"/>
                  </a:lnTo>
                  <a:lnTo>
                    <a:pt x="1460" y="122"/>
                  </a:lnTo>
                  <a:lnTo>
                    <a:pt x="1460" y="122"/>
                  </a:lnTo>
                  <a:lnTo>
                    <a:pt x="1456" y="122"/>
                  </a:lnTo>
                  <a:lnTo>
                    <a:pt x="1454" y="124"/>
                  </a:lnTo>
                  <a:lnTo>
                    <a:pt x="1448" y="130"/>
                  </a:lnTo>
                  <a:lnTo>
                    <a:pt x="1448" y="130"/>
                  </a:lnTo>
                  <a:lnTo>
                    <a:pt x="1442" y="138"/>
                  </a:lnTo>
                  <a:lnTo>
                    <a:pt x="1436" y="144"/>
                  </a:lnTo>
                  <a:lnTo>
                    <a:pt x="1436" y="144"/>
                  </a:lnTo>
                  <a:lnTo>
                    <a:pt x="1428" y="150"/>
                  </a:lnTo>
                  <a:lnTo>
                    <a:pt x="1426" y="152"/>
                  </a:lnTo>
                  <a:lnTo>
                    <a:pt x="1422" y="156"/>
                  </a:lnTo>
                  <a:lnTo>
                    <a:pt x="1422" y="156"/>
                  </a:lnTo>
                  <a:lnTo>
                    <a:pt x="1428" y="160"/>
                  </a:lnTo>
                  <a:lnTo>
                    <a:pt x="1434" y="166"/>
                  </a:lnTo>
                  <a:lnTo>
                    <a:pt x="1434" y="166"/>
                  </a:lnTo>
                  <a:lnTo>
                    <a:pt x="1436" y="170"/>
                  </a:lnTo>
                  <a:lnTo>
                    <a:pt x="1436" y="172"/>
                  </a:lnTo>
                  <a:lnTo>
                    <a:pt x="1430" y="178"/>
                  </a:lnTo>
                  <a:lnTo>
                    <a:pt x="1430" y="178"/>
                  </a:lnTo>
                  <a:lnTo>
                    <a:pt x="1426" y="184"/>
                  </a:lnTo>
                  <a:lnTo>
                    <a:pt x="1424" y="186"/>
                  </a:lnTo>
                  <a:lnTo>
                    <a:pt x="1424" y="190"/>
                  </a:lnTo>
                  <a:lnTo>
                    <a:pt x="1426" y="192"/>
                  </a:lnTo>
                  <a:lnTo>
                    <a:pt x="1432" y="198"/>
                  </a:lnTo>
                  <a:lnTo>
                    <a:pt x="1438" y="206"/>
                  </a:lnTo>
                  <a:lnTo>
                    <a:pt x="1438" y="206"/>
                  </a:lnTo>
                  <a:lnTo>
                    <a:pt x="1434" y="212"/>
                  </a:lnTo>
                  <a:lnTo>
                    <a:pt x="1430" y="218"/>
                  </a:lnTo>
                  <a:lnTo>
                    <a:pt x="1426" y="234"/>
                  </a:lnTo>
                  <a:lnTo>
                    <a:pt x="1426" y="234"/>
                  </a:lnTo>
                  <a:lnTo>
                    <a:pt x="1424" y="240"/>
                  </a:lnTo>
                  <a:lnTo>
                    <a:pt x="1416" y="246"/>
                  </a:lnTo>
                  <a:lnTo>
                    <a:pt x="1408" y="250"/>
                  </a:lnTo>
                  <a:lnTo>
                    <a:pt x="1400" y="252"/>
                  </a:lnTo>
                  <a:lnTo>
                    <a:pt x="1400" y="252"/>
                  </a:lnTo>
                  <a:lnTo>
                    <a:pt x="1398" y="252"/>
                  </a:lnTo>
                  <a:lnTo>
                    <a:pt x="1398" y="252"/>
                  </a:lnTo>
                  <a:lnTo>
                    <a:pt x="1406" y="246"/>
                  </a:lnTo>
                  <a:lnTo>
                    <a:pt x="1412" y="240"/>
                  </a:lnTo>
                  <a:lnTo>
                    <a:pt x="1416" y="232"/>
                  </a:lnTo>
                  <a:lnTo>
                    <a:pt x="1420" y="224"/>
                  </a:lnTo>
                  <a:lnTo>
                    <a:pt x="1420" y="224"/>
                  </a:lnTo>
                  <a:lnTo>
                    <a:pt x="1420" y="220"/>
                  </a:lnTo>
                  <a:lnTo>
                    <a:pt x="1420" y="216"/>
                  </a:lnTo>
                  <a:lnTo>
                    <a:pt x="1416" y="210"/>
                  </a:lnTo>
                  <a:lnTo>
                    <a:pt x="1412" y="206"/>
                  </a:lnTo>
                  <a:lnTo>
                    <a:pt x="1408" y="198"/>
                  </a:lnTo>
                  <a:lnTo>
                    <a:pt x="1408" y="198"/>
                  </a:lnTo>
                  <a:lnTo>
                    <a:pt x="1410" y="188"/>
                  </a:lnTo>
                  <a:lnTo>
                    <a:pt x="1414" y="178"/>
                  </a:lnTo>
                  <a:lnTo>
                    <a:pt x="1414" y="178"/>
                  </a:lnTo>
                  <a:lnTo>
                    <a:pt x="1418" y="170"/>
                  </a:lnTo>
                  <a:lnTo>
                    <a:pt x="1418" y="166"/>
                  </a:lnTo>
                  <a:lnTo>
                    <a:pt x="1414" y="162"/>
                  </a:lnTo>
                  <a:lnTo>
                    <a:pt x="1414" y="162"/>
                  </a:lnTo>
                  <a:lnTo>
                    <a:pt x="1408" y="154"/>
                  </a:lnTo>
                  <a:lnTo>
                    <a:pt x="1406" y="150"/>
                  </a:lnTo>
                  <a:lnTo>
                    <a:pt x="1408" y="146"/>
                  </a:lnTo>
                  <a:lnTo>
                    <a:pt x="1408" y="146"/>
                  </a:lnTo>
                  <a:lnTo>
                    <a:pt x="1414" y="142"/>
                  </a:lnTo>
                  <a:lnTo>
                    <a:pt x="1420" y="140"/>
                  </a:lnTo>
                  <a:lnTo>
                    <a:pt x="1428" y="138"/>
                  </a:lnTo>
                  <a:lnTo>
                    <a:pt x="1432" y="134"/>
                  </a:lnTo>
                  <a:lnTo>
                    <a:pt x="1432" y="134"/>
                  </a:lnTo>
                  <a:lnTo>
                    <a:pt x="1434" y="130"/>
                  </a:lnTo>
                  <a:lnTo>
                    <a:pt x="1432" y="126"/>
                  </a:lnTo>
                  <a:lnTo>
                    <a:pt x="1428" y="118"/>
                  </a:lnTo>
                  <a:lnTo>
                    <a:pt x="1428" y="118"/>
                  </a:lnTo>
                  <a:lnTo>
                    <a:pt x="1426" y="114"/>
                  </a:lnTo>
                  <a:lnTo>
                    <a:pt x="1426" y="110"/>
                  </a:lnTo>
                  <a:lnTo>
                    <a:pt x="1424" y="106"/>
                  </a:lnTo>
                  <a:lnTo>
                    <a:pt x="1422" y="104"/>
                  </a:lnTo>
                  <a:lnTo>
                    <a:pt x="1422" y="104"/>
                  </a:lnTo>
                  <a:lnTo>
                    <a:pt x="1420" y="102"/>
                  </a:lnTo>
                  <a:lnTo>
                    <a:pt x="1416" y="100"/>
                  </a:lnTo>
                  <a:lnTo>
                    <a:pt x="1416" y="100"/>
                  </a:lnTo>
                  <a:lnTo>
                    <a:pt x="1412" y="102"/>
                  </a:lnTo>
                  <a:lnTo>
                    <a:pt x="1406" y="106"/>
                  </a:lnTo>
                  <a:lnTo>
                    <a:pt x="1402" y="110"/>
                  </a:lnTo>
                  <a:lnTo>
                    <a:pt x="1396" y="112"/>
                  </a:lnTo>
                  <a:lnTo>
                    <a:pt x="1396" y="112"/>
                  </a:lnTo>
                  <a:lnTo>
                    <a:pt x="1394" y="112"/>
                  </a:lnTo>
                  <a:lnTo>
                    <a:pt x="1394" y="112"/>
                  </a:lnTo>
                  <a:lnTo>
                    <a:pt x="1392" y="112"/>
                  </a:lnTo>
                  <a:lnTo>
                    <a:pt x="1392" y="112"/>
                  </a:lnTo>
                  <a:lnTo>
                    <a:pt x="1386" y="110"/>
                  </a:lnTo>
                  <a:lnTo>
                    <a:pt x="1386" y="110"/>
                  </a:lnTo>
                  <a:lnTo>
                    <a:pt x="1382" y="112"/>
                  </a:lnTo>
                  <a:lnTo>
                    <a:pt x="1380" y="112"/>
                  </a:lnTo>
                  <a:lnTo>
                    <a:pt x="1380" y="112"/>
                  </a:lnTo>
                  <a:lnTo>
                    <a:pt x="1378" y="116"/>
                  </a:lnTo>
                  <a:lnTo>
                    <a:pt x="1378" y="122"/>
                  </a:lnTo>
                  <a:lnTo>
                    <a:pt x="1376" y="132"/>
                  </a:lnTo>
                  <a:lnTo>
                    <a:pt x="1376" y="132"/>
                  </a:lnTo>
                  <a:lnTo>
                    <a:pt x="1372" y="140"/>
                  </a:lnTo>
                  <a:lnTo>
                    <a:pt x="1370" y="144"/>
                  </a:lnTo>
                  <a:lnTo>
                    <a:pt x="1366" y="146"/>
                  </a:lnTo>
                  <a:lnTo>
                    <a:pt x="1366" y="146"/>
                  </a:lnTo>
                  <a:lnTo>
                    <a:pt x="1358" y="150"/>
                  </a:lnTo>
                  <a:lnTo>
                    <a:pt x="1348" y="152"/>
                  </a:lnTo>
                  <a:lnTo>
                    <a:pt x="1340" y="154"/>
                  </a:lnTo>
                  <a:lnTo>
                    <a:pt x="1332" y="158"/>
                  </a:lnTo>
                  <a:lnTo>
                    <a:pt x="1332" y="158"/>
                  </a:lnTo>
                  <a:lnTo>
                    <a:pt x="1332" y="162"/>
                  </a:lnTo>
                  <a:lnTo>
                    <a:pt x="1332" y="166"/>
                  </a:lnTo>
                  <a:lnTo>
                    <a:pt x="1336" y="166"/>
                  </a:lnTo>
                  <a:lnTo>
                    <a:pt x="1338" y="170"/>
                  </a:lnTo>
                  <a:lnTo>
                    <a:pt x="1338" y="170"/>
                  </a:lnTo>
                  <a:lnTo>
                    <a:pt x="1340" y="174"/>
                  </a:lnTo>
                  <a:lnTo>
                    <a:pt x="1338" y="178"/>
                  </a:lnTo>
                  <a:lnTo>
                    <a:pt x="1338" y="182"/>
                  </a:lnTo>
                  <a:lnTo>
                    <a:pt x="1336" y="186"/>
                  </a:lnTo>
                  <a:lnTo>
                    <a:pt x="1336" y="186"/>
                  </a:lnTo>
                  <a:lnTo>
                    <a:pt x="1338" y="190"/>
                  </a:lnTo>
                  <a:lnTo>
                    <a:pt x="1342" y="192"/>
                  </a:lnTo>
                  <a:lnTo>
                    <a:pt x="1346" y="194"/>
                  </a:lnTo>
                  <a:lnTo>
                    <a:pt x="1352" y="196"/>
                  </a:lnTo>
                  <a:lnTo>
                    <a:pt x="1352" y="196"/>
                  </a:lnTo>
                  <a:lnTo>
                    <a:pt x="1358" y="204"/>
                  </a:lnTo>
                  <a:lnTo>
                    <a:pt x="1364" y="212"/>
                  </a:lnTo>
                  <a:lnTo>
                    <a:pt x="1364" y="212"/>
                  </a:lnTo>
                  <a:lnTo>
                    <a:pt x="1364" y="216"/>
                  </a:lnTo>
                  <a:lnTo>
                    <a:pt x="1360" y="220"/>
                  </a:lnTo>
                  <a:lnTo>
                    <a:pt x="1354" y="222"/>
                  </a:lnTo>
                  <a:lnTo>
                    <a:pt x="1350" y="222"/>
                  </a:lnTo>
                  <a:lnTo>
                    <a:pt x="1350" y="222"/>
                  </a:lnTo>
                  <a:lnTo>
                    <a:pt x="1348" y="222"/>
                  </a:lnTo>
                  <a:lnTo>
                    <a:pt x="1348" y="222"/>
                  </a:lnTo>
                  <a:lnTo>
                    <a:pt x="1342" y="218"/>
                  </a:lnTo>
                  <a:lnTo>
                    <a:pt x="1336" y="212"/>
                  </a:lnTo>
                  <a:lnTo>
                    <a:pt x="1336" y="212"/>
                  </a:lnTo>
                  <a:lnTo>
                    <a:pt x="1330" y="206"/>
                  </a:lnTo>
                  <a:lnTo>
                    <a:pt x="1324" y="200"/>
                  </a:lnTo>
                  <a:lnTo>
                    <a:pt x="1324" y="200"/>
                  </a:lnTo>
                  <a:lnTo>
                    <a:pt x="1320" y="196"/>
                  </a:lnTo>
                  <a:lnTo>
                    <a:pt x="1314" y="194"/>
                  </a:lnTo>
                  <a:lnTo>
                    <a:pt x="1302" y="192"/>
                  </a:lnTo>
                  <a:lnTo>
                    <a:pt x="1302" y="192"/>
                  </a:lnTo>
                  <a:lnTo>
                    <a:pt x="1298" y="190"/>
                  </a:lnTo>
                  <a:lnTo>
                    <a:pt x="1296" y="186"/>
                  </a:lnTo>
                  <a:lnTo>
                    <a:pt x="1292" y="184"/>
                  </a:lnTo>
                  <a:lnTo>
                    <a:pt x="1290" y="180"/>
                  </a:lnTo>
                  <a:lnTo>
                    <a:pt x="1290" y="180"/>
                  </a:lnTo>
                  <a:lnTo>
                    <a:pt x="1286" y="180"/>
                  </a:lnTo>
                  <a:lnTo>
                    <a:pt x="1286" y="180"/>
                  </a:lnTo>
                  <a:lnTo>
                    <a:pt x="1280" y="180"/>
                  </a:lnTo>
                  <a:lnTo>
                    <a:pt x="1280" y="180"/>
                  </a:lnTo>
                  <a:lnTo>
                    <a:pt x="1274" y="182"/>
                  </a:lnTo>
                  <a:lnTo>
                    <a:pt x="1274" y="182"/>
                  </a:lnTo>
                  <a:lnTo>
                    <a:pt x="1272" y="180"/>
                  </a:lnTo>
                  <a:lnTo>
                    <a:pt x="1272" y="180"/>
                  </a:lnTo>
                  <a:lnTo>
                    <a:pt x="1268" y="180"/>
                  </a:lnTo>
                  <a:lnTo>
                    <a:pt x="1268" y="178"/>
                  </a:lnTo>
                  <a:lnTo>
                    <a:pt x="1264" y="172"/>
                  </a:lnTo>
                  <a:lnTo>
                    <a:pt x="1264" y="172"/>
                  </a:lnTo>
                  <a:lnTo>
                    <a:pt x="1258" y="168"/>
                  </a:lnTo>
                  <a:lnTo>
                    <a:pt x="1250" y="168"/>
                  </a:lnTo>
                  <a:lnTo>
                    <a:pt x="1242" y="166"/>
                  </a:lnTo>
                  <a:lnTo>
                    <a:pt x="1236" y="164"/>
                  </a:lnTo>
                  <a:lnTo>
                    <a:pt x="1236" y="164"/>
                  </a:lnTo>
                  <a:lnTo>
                    <a:pt x="1230" y="168"/>
                  </a:lnTo>
                  <a:lnTo>
                    <a:pt x="1230" y="172"/>
                  </a:lnTo>
                  <a:lnTo>
                    <a:pt x="1232" y="176"/>
                  </a:lnTo>
                  <a:lnTo>
                    <a:pt x="1236" y="178"/>
                  </a:lnTo>
                  <a:lnTo>
                    <a:pt x="1248" y="184"/>
                  </a:lnTo>
                  <a:lnTo>
                    <a:pt x="1254" y="186"/>
                  </a:lnTo>
                  <a:lnTo>
                    <a:pt x="1256" y="188"/>
                  </a:lnTo>
                  <a:lnTo>
                    <a:pt x="1256" y="188"/>
                  </a:lnTo>
                  <a:lnTo>
                    <a:pt x="1258" y="200"/>
                  </a:lnTo>
                  <a:lnTo>
                    <a:pt x="1258" y="210"/>
                  </a:lnTo>
                  <a:lnTo>
                    <a:pt x="1258" y="210"/>
                  </a:lnTo>
                  <a:lnTo>
                    <a:pt x="1254" y="212"/>
                  </a:lnTo>
                  <a:lnTo>
                    <a:pt x="1248" y="216"/>
                  </a:lnTo>
                  <a:lnTo>
                    <a:pt x="1236" y="222"/>
                  </a:lnTo>
                  <a:lnTo>
                    <a:pt x="1236" y="222"/>
                  </a:lnTo>
                  <a:lnTo>
                    <a:pt x="1234" y="216"/>
                  </a:lnTo>
                  <a:lnTo>
                    <a:pt x="1234" y="208"/>
                  </a:lnTo>
                  <a:lnTo>
                    <a:pt x="1232" y="202"/>
                  </a:lnTo>
                  <a:lnTo>
                    <a:pt x="1230" y="200"/>
                  </a:lnTo>
                  <a:lnTo>
                    <a:pt x="1226" y="200"/>
                  </a:lnTo>
                  <a:lnTo>
                    <a:pt x="1226" y="200"/>
                  </a:lnTo>
                  <a:lnTo>
                    <a:pt x="1222" y="200"/>
                  </a:lnTo>
                  <a:lnTo>
                    <a:pt x="1222" y="200"/>
                  </a:lnTo>
                  <a:lnTo>
                    <a:pt x="1218" y="202"/>
                  </a:lnTo>
                  <a:lnTo>
                    <a:pt x="1214" y="204"/>
                  </a:lnTo>
                  <a:lnTo>
                    <a:pt x="1206" y="210"/>
                  </a:lnTo>
                  <a:lnTo>
                    <a:pt x="1206" y="210"/>
                  </a:lnTo>
                  <a:lnTo>
                    <a:pt x="1200" y="214"/>
                  </a:lnTo>
                  <a:lnTo>
                    <a:pt x="1200" y="214"/>
                  </a:lnTo>
                  <a:lnTo>
                    <a:pt x="1192" y="212"/>
                  </a:lnTo>
                  <a:lnTo>
                    <a:pt x="1192" y="212"/>
                  </a:lnTo>
                  <a:lnTo>
                    <a:pt x="1186" y="210"/>
                  </a:lnTo>
                  <a:lnTo>
                    <a:pt x="1186" y="210"/>
                  </a:lnTo>
                  <a:lnTo>
                    <a:pt x="1180" y="212"/>
                  </a:lnTo>
                  <a:lnTo>
                    <a:pt x="1174" y="214"/>
                  </a:lnTo>
                  <a:lnTo>
                    <a:pt x="1174" y="214"/>
                  </a:lnTo>
                  <a:lnTo>
                    <a:pt x="1170" y="220"/>
                  </a:lnTo>
                  <a:lnTo>
                    <a:pt x="1166" y="222"/>
                  </a:lnTo>
                  <a:lnTo>
                    <a:pt x="1164" y="224"/>
                  </a:lnTo>
                  <a:lnTo>
                    <a:pt x="1164" y="224"/>
                  </a:lnTo>
                  <a:lnTo>
                    <a:pt x="1162" y="222"/>
                  </a:lnTo>
                  <a:lnTo>
                    <a:pt x="1162" y="222"/>
                  </a:lnTo>
                  <a:lnTo>
                    <a:pt x="1158" y="220"/>
                  </a:lnTo>
                  <a:lnTo>
                    <a:pt x="1158" y="218"/>
                  </a:lnTo>
                  <a:lnTo>
                    <a:pt x="1162" y="210"/>
                  </a:lnTo>
                  <a:lnTo>
                    <a:pt x="1164" y="204"/>
                  </a:lnTo>
                  <a:lnTo>
                    <a:pt x="1162" y="202"/>
                  </a:lnTo>
                  <a:lnTo>
                    <a:pt x="1158" y="200"/>
                  </a:lnTo>
                  <a:lnTo>
                    <a:pt x="1158" y="200"/>
                  </a:lnTo>
                  <a:lnTo>
                    <a:pt x="1158" y="200"/>
                  </a:lnTo>
                  <a:lnTo>
                    <a:pt x="1158" y="200"/>
                  </a:lnTo>
                  <a:lnTo>
                    <a:pt x="1152" y="202"/>
                  </a:lnTo>
                  <a:lnTo>
                    <a:pt x="1144" y="208"/>
                  </a:lnTo>
                  <a:lnTo>
                    <a:pt x="1138" y="212"/>
                  </a:lnTo>
                  <a:lnTo>
                    <a:pt x="1130" y="216"/>
                  </a:lnTo>
                  <a:lnTo>
                    <a:pt x="1130" y="216"/>
                  </a:lnTo>
                  <a:lnTo>
                    <a:pt x="1118" y="218"/>
                  </a:lnTo>
                  <a:lnTo>
                    <a:pt x="1112" y="220"/>
                  </a:lnTo>
                  <a:lnTo>
                    <a:pt x="1106" y="224"/>
                  </a:lnTo>
                  <a:lnTo>
                    <a:pt x="1106" y="224"/>
                  </a:lnTo>
                  <a:lnTo>
                    <a:pt x="1098" y="230"/>
                  </a:lnTo>
                  <a:lnTo>
                    <a:pt x="1088" y="236"/>
                  </a:lnTo>
                  <a:lnTo>
                    <a:pt x="1088" y="236"/>
                  </a:lnTo>
                  <a:lnTo>
                    <a:pt x="1078" y="240"/>
                  </a:lnTo>
                  <a:lnTo>
                    <a:pt x="1074" y="244"/>
                  </a:lnTo>
                  <a:lnTo>
                    <a:pt x="1070" y="248"/>
                  </a:lnTo>
                  <a:lnTo>
                    <a:pt x="1070" y="248"/>
                  </a:lnTo>
                  <a:lnTo>
                    <a:pt x="1064" y="246"/>
                  </a:lnTo>
                  <a:lnTo>
                    <a:pt x="1060" y="240"/>
                  </a:lnTo>
                  <a:lnTo>
                    <a:pt x="1058" y="234"/>
                  </a:lnTo>
                  <a:lnTo>
                    <a:pt x="1056" y="230"/>
                  </a:lnTo>
                  <a:lnTo>
                    <a:pt x="1056" y="230"/>
                  </a:lnTo>
                  <a:lnTo>
                    <a:pt x="1074" y="224"/>
                  </a:lnTo>
                  <a:lnTo>
                    <a:pt x="1078" y="222"/>
                  </a:lnTo>
                  <a:lnTo>
                    <a:pt x="1080" y="220"/>
                  </a:lnTo>
                  <a:lnTo>
                    <a:pt x="1080" y="218"/>
                  </a:lnTo>
                  <a:lnTo>
                    <a:pt x="1078" y="214"/>
                  </a:lnTo>
                  <a:lnTo>
                    <a:pt x="1078" y="214"/>
                  </a:lnTo>
                  <a:lnTo>
                    <a:pt x="1072" y="210"/>
                  </a:lnTo>
                  <a:lnTo>
                    <a:pt x="1064" y="206"/>
                  </a:lnTo>
                  <a:lnTo>
                    <a:pt x="1064" y="206"/>
                  </a:lnTo>
                  <a:lnTo>
                    <a:pt x="1060" y="202"/>
                  </a:lnTo>
                  <a:lnTo>
                    <a:pt x="1056" y="200"/>
                  </a:lnTo>
                  <a:lnTo>
                    <a:pt x="1056" y="200"/>
                  </a:lnTo>
                  <a:lnTo>
                    <a:pt x="1050" y="202"/>
                  </a:lnTo>
                  <a:lnTo>
                    <a:pt x="1050" y="202"/>
                  </a:lnTo>
                  <a:lnTo>
                    <a:pt x="1048" y="206"/>
                  </a:lnTo>
                  <a:lnTo>
                    <a:pt x="1046" y="210"/>
                  </a:lnTo>
                  <a:lnTo>
                    <a:pt x="1048" y="218"/>
                  </a:lnTo>
                  <a:lnTo>
                    <a:pt x="1048" y="218"/>
                  </a:lnTo>
                  <a:lnTo>
                    <a:pt x="1050" y="224"/>
                  </a:lnTo>
                  <a:lnTo>
                    <a:pt x="1046" y="230"/>
                  </a:lnTo>
                  <a:lnTo>
                    <a:pt x="1046" y="230"/>
                  </a:lnTo>
                  <a:lnTo>
                    <a:pt x="1038" y="236"/>
                  </a:lnTo>
                  <a:lnTo>
                    <a:pt x="1038" y="240"/>
                  </a:lnTo>
                  <a:lnTo>
                    <a:pt x="1038" y="244"/>
                  </a:lnTo>
                  <a:lnTo>
                    <a:pt x="1038" y="244"/>
                  </a:lnTo>
                  <a:lnTo>
                    <a:pt x="1040" y="250"/>
                  </a:lnTo>
                  <a:lnTo>
                    <a:pt x="1042" y="258"/>
                  </a:lnTo>
                  <a:lnTo>
                    <a:pt x="1042" y="258"/>
                  </a:lnTo>
                  <a:lnTo>
                    <a:pt x="1034" y="258"/>
                  </a:lnTo>
                  <a:lnTo>
                    <a:pt x="1034" y="258"/>
                  </a:lnTo>
                  <a:lnTo>
                    <a:pt x="1026" y="256"/>
                  </a:lnTo>
                  <a:lnTo>
                    <a:pt x="1026" y="256"/>
                  </a:lnTo>
                  <a:lnTo>
                    <a:pt x="1018" y="256"/>
                  </a:lnTo>
                  <a:lnTo>
                    <a:pt x="1018" y="256"/>
                  </a:lnTo>
                  <a:lnTo>
                    <a:pt x="1014" y="256"/>
                  </a:lnTo>
                  <a:lnTo>
                    <a:pt x="1014" y="256"/>
                  </a:lnTo>
                  <a:lnTo>
                    <a:pt x="1008" y="258"/>
                  </a:lnTo>
                  <a:lnTo>
                    <a:pt x="1002" y="260"/>
                  </a:lnTo>
                  <a:lnTo>
                    <a:pt x="996" y="264"/>
                  </a:lnTo>
                  <a:lnTo>
                    <a:pt x="990" y="266"/>
                  </a:lnTo>
                  <a:lnTo>
                    <a:pt x="990" y="266"/>
                  </a:lnTo>
                  <a:lnTo>
                    <a:pt x="976" y="266"/>
                  </a:lnTo>
                  <a:lnTo>
                    <a:pt x="974" y="266"/>
                  </a:lnTo>
                  <a:lnTo>
                    <a:pt x="972" y="268"/>
                  </a:lnTo>
                  <a:lnTo>
                    <a:pt x="972" y="270"/>
                  </a:lnTo>
                  <a:lnTo>
                    <a:pt x="974" y="274"/>
                  </a:lnTo>
                  <a:lnTo>
                    <a:pt x="974" y="274"/>
                  </a:lnTo>
                  <a:lnTo>
                    <a:pt x="978" y="280"/>
                  </a:lnTo>
                  <a:lnTo>
                    <a:pt x="984" y="282"/>
                  </a:lnTo>
                  <a:lnTo>
                    <a:pt x="988" y="288"/>
                  </a:lnTo>
                  <a:lnTo>
                    <a:pt x="990" y="290"/>
                  </a:lnTo>
                  <a:lnTo>
                    <a:pt x="988" y="294"/>
                  </a:lnTo>
                  <a:lnTo>
                    <a:pt x="988" y="294"/>
                  </a:lnTo>
                  <a:lnTo>
                    <a:pt x="986" y="294"/>
                  </a:lnTo>
                  <a:lnTo>
                    <a:pt x="986" y="294"/>
                  </a:lnTo>
                  <a:lnTo>
                    <a:pt x="982" y="292"/>
                  </a:lnTo>
                  <a:lnTo>
                    <a:pt x="978" y="290"/>
                  </a:lnTo>
                  <a:lnTo>
                    <a:pt x="978" y="290"/>
                  </a:lnTo>
                  <a:lnTo>
                    <a:pt x="974" y="288"/>
                  </a:lnTo>
                  <a:lnTo>
                    <a:pt x="970" y="288"/>
                  </a:lnTo>
                  <a:lnTo>
                    <a:pt x="970" y="288"/>
                  </a:lnTo>
                  <a:lnTo>
                    <a:pt x="964" y="288"/>
                  </a:lnTo>
                  <a:lnTo>
                    <a:pt x="964" y="288"/>
                  </a:lnTo>
                  <a:lnTo>
                    <a:pt x="956" y="280"/>
                  </a:lnTo>
                  <a:lnTo>
                    <a:pt x="952" y="278"/>
                  </a:lnTo>
                  <a:lnTo>
                    <a:pt x="948" y="276"/>
                  </a:lnTo>
                  <a:lnTo>
                    <a:pt x="948" y="276"/>
                  </a:lnTo>
                  <a:lnTo>
                    <a:pt x="944" y="276"/>
                  </a:lnTo>
                  <a:lnTo>
                    <a:pt x="944" y="276"/>
                  </a:lnTo>
                  <a:lnTo>
                    <a:pt x="940" y="280"/>
                  </a:lnTo>
                  <a:lnTo>
                    <a:pt x="938" y="284"/>
                  </a:lnTo>
                  <a:lnTo>
                    <a:pt x="938" y="288"/>
                  </a:lnTo>
                  <a:lnTo>
                    <a:pt x="942" y="292"/>
                  </a:lnTo>
                  <a:lnTo>
                    <a:pt x="942" y="292"/>
                  </a:lnTo>
                  <a:lnTo>
                    <a:pt x="946" y="294"/>
                  </a:lnTo>
                  <a:lnTo>
                    <a:pt x="952" y="298"/>
                  </a:lnTo>
                  <a:lnTo>
                    <a:pt x="954" y="300"/>
                  </a:lnTo>
                  <a:lnTo>
                    <a:pt x="954" y="302"/>
                  </a:lnTo>
                  <a:lnTo>
                    <a:pt x="954" y="304"/>
                  </a:lnTo>
                  <a:lnTo>
                    <a:pt x="950" y="306"/>
                  </a:lnTo>
                  <a:lnTo>
                    <a:pt x="950" y="306"/>
                  </a:lnTo>
                  <a:lnTo>
                    <a:pt x="944" y="306"/>
                  </a:lnTo>
                  <a:lnTo>
                    <a:pt x="944" y="306"/>
                  </a:lnTo>
                  <a:lnTo>
                    <a:pt x="936" y="304"/>
                  </a:lnTo>
                  <a:lnTo>
                    <a:pt x="930" y="300"/>
                  </a:lnTo>
                  <a:lnTo>
                    <a:pt x="930" y="300"/>
                  </a:lnTo>
                  <a:lnTo>
                    <a:pt x="922" y="294"/>
                  </a:lnTo>
                  <a:lnTo>
                    <a:pt x="914" y="290"/>
                  </a:lnTo>
                  <a:lnTo>
                    <a:pt x="914" y="290"/>
                  </a:lnTo>
                  <a:lnTo>
                    <a:pt x="914" y="286"/>
                  </a:lnTo>
                  <a:lnTo>
                    <a:pt x="914" y="284"/>
                  </a:lnTo>
                  <a:lnTo>
                    <a:pt x="918" y="276"/>
                  </a:lnTo>
                  <a:lnTo>
                    <a:pt x="920" y="270"/>
                  </a:lnTo>
                  <a:lnTo>
                    <a:pt x="920" y="262"/>
                  </a:lnTo>
                  <a:lnTo>
                    <a:pt x="920" y="262"/>
                  </a:lnTo>
                  <a:lnTo>
                    <a:pt x="918" y="260"/>
                  </a:lnTo>
                  <a:lnTo>
                    <a:pt x="914" y="256"/>
                  </a:lnTo>
                  <a:lnTo>
                    <a:pt x="904" y="252"/>
                  </a:lnTo>
                  <a:lnTo>
                    <a:pt x="904" y="252"/>
                  </a:lnTo>
                  <a:lnTo>
                    <a:pt x="900" y="250"/>
                  </a:lnTo>
                  <a:lnTo>
                    <a:pt x="898" y="246"/>
                  </a:lnTo>
                  <a:lnTo>
                    <a:pt x="896" y="240"/>
                  </a:lnTo>
                  <a:lnTo>
                    <a:pt x="898" y="236"/>
                  </a:lnTo>
                  <a:lnTo>
                    <a:pt x="898" y="236"/>
                  </a:lnTo>
                  <a:lnTo>
                    <a:pt x="902" y="234"/>
                  </a:lnTo>
                  <a:lnTo>
                    <a:pt x="906" y="234"/>
                  </a:lnTo>
                  <a:lnTo>
                    <a:pt x="906" y="234"/>
                  </a:lnTo>
                  <a:lnTo>
                    <a:pt x="906" y="234"/>
                  </a:lnTo>
                  <a:lnTo>
                    <a:pt x="906" y="234"/>
                  </a:lnTo>
                  <a:lnTo>
                    <a:pt x="910" y="242"/>
                  </a:lnTo>
                  <a:lnTo>
                    <a:pt x="918" y="250"/>
                  </a:lnTo>
                  <a:lnTo>
                    <a:pt x="918" y="250"/>
                  </a:lnTo>
                  <a:lnTo>
                    <a:pt x="922" y="252"/>
                  </a:lnTo>
                  <a:lnTo>
                    <a:pt x="926" y="252"/>
                  </a:lnTo>
                  <a:lnTo>
                    <a:pt x="926" y="252"/>
                  </a:lnTo>
                  <a:lnTo>
                    <a:pt x="930" y="252"/>
                  </a:lnTo>
                  <a:lnTo>
                    <a:pt x="930" y="252"/>
                  </a:lnTo>
                  <a:lnTo>
                    <a:pt x="936" y="252"/>
                  </a:lnTo>
                  <a:lnTo>
                    <a:pt x="936" y="252"/>
                  </a:lnTo>
                  <a:lnTo>
                    <a:pt x="938" y="252"/>
                  </a:lnTo>
                  <a:lnTo>
                    <a:pt x="938" y="252"/>
                  </a:lnTo>
                  <a:lnTo>
                    <a:pt x="944" y="254"/>
                  </a:lnTo>
                  <a:lnTo>
                    <a:pt x="948" y="256"/>
                  </a:lnTo>
                  <a:lnTo>
                    <a:pt x="952" y="260"/>
                  </a:lnTo>
                  <a:lnTo>
                    <a:pt x="956" y="262"/>
                  </a:lnTo>
                  <a:lnTo>
                    <a:pt x="956" y="262"/>
                  </a:lnTo>
                  <a:lnTo>
                    <a:pt x="962" y="262"/>
                  </a:lnTo>
                  <a:lnTo>
                    <a:pt x="962" y="262"/>
                  </a:lnTo>
                  <a:lnTo>
                    <a:pt x="970" y="262"/>
                  </a:lnTo>
                  <a:lnTo>
                    <a:pt x="980" y="260"/>
                  </a:lnTo>
                  <a:lnTo>
                    <a:pt x="990" y="256"/>
                  </a:lnTo>
                  <a:lnTo>
                    <a:pt x="998" y="252"/>
                  </a:lnTo>
                  <a:lnTo>
                    <a:pt x="1006" y="248"/>
                  </a:lnTo>
                  <a:lnTo>
                    <a:pt x="1010" y="242"/>
                  </a:lnTo>
                  <a:lnTo>
                    <a:pt x="1010" y="236"/>
                  </a:lnTo>
                  <a:lnTo>
                    <a:pt x="1006" y="230"/>
                  </a:lnTo>
                  <a:lnTo>
                    <a:pt x="1006" y="230"/>
                  </a:lnTo>
                  <a:lnTo>
                    <a:pt x="996" y="220"/>
                  </a:lnTo>
                  <a:lnTo>
                    <a:pt x="992" y="216"/>
                  </a:lnTo>
                  <a:lnTo>
                    <a:pt x="990" y="208"/>
                  </a:lnTo>
                  <a:lnTo>
                    <a:pt x="990" y="208"/>
                  </a:lnTo>
                  <a:lnTo>
                    <a:pt x="972" y="206"/>
                  </a:lnTo>
                  <a:lnTo>
                    <a:pt x="962" y="202"/>
                  </a:lnTo>
                  <a:lnTo>
                    <a:pt x="956" y="198"/>
                  </a:lnTo>
                  <a:lnTo>
                    <a:pt x="956" y="198"/>
                  </a:lnTo>
                  <a:lnTo>
                    <a:pt x="952" y="192"/>
                  </a:lnTo>
                  <a:lnTo>
                    <a:pt x="950" y="186"/>
                  </a:lnTo>
                  <a:lnTo>
                    <a:pt x="946" y="182"/>
                  </a:lnTo>
                  <a:lnTo>
                    <a:pt x="942" y="180"/>
                  </a:lnTo>
                  <a:lnTo>
                    <a:pt x="942" y="180"/>
                  </a:lnTo>
                  <a:lnTo>
                    <a:pt x="934" y="182"/>
                  </a:lnTo>
                  <a:lnTo>
                    <a:pt x="934" y="182"/>
                  </a:lnTo>
                  <a:lnTo>
                    <a:pt x="924" y="184"/>
                  </a:lnTo>
                  <a:lnTo>
                    <a:pt x="912" y="186"/>
                  </a:lnTo>
                  <a:lnTo>
                    <a:pt x="912" y="186"/>
                  </a:lnTo>
                  <a:lnTo>
                    <a:pt x="906" y="184"/>
                  </a:lnTo>
                  <a:lnTo>
                    <a:pt x="904" y="182"/>
                  </a:lnTo>
                  <a:lnTo>
                    <a:pt x="902" y="178"/>
                  </a:lnTo>
                  <a:lnTo>
                    <a:pt x="902" y="178"/>
                  </a:lnTo>
                  <a:lnTo>
                    <a:pt x="904" y="172"/>
                  </a:lnTo>
                  <a:lnTo>
                    <a:pt x="904" y="168"/>
                  </a:lnTo>
                  <a:lnTo>
                    <a:pt x="904" y="166"/>
                  </a:lnTo>
                  <a:lnTo>
                    <a:pt x="900" y="162"/>
                  </a:lnTo>
                  <a:lnTo>
                    <a:pt x="900" y="162"/>
                  </a:lnTo>
                  <a:lnTo>
                    <a:pt x="890" y="158"/>
                  </a:lnTo>
                  <a:lnTo>
                    <a:pt x="880" y="154"/>
                  </a:lnTo>
                  <a:lnTo>
                    <a:pt x="880" y="154"/>
                  </a:lnTo>
                  <a:lnTo>
                    <a:pt x="876" y="150"/>
                  </a:lnTo>
                  <a:lnTo>
                    <a:pt x="872" y="146"/>
                  </a:lnTo>
                  <a:lnTo>
                    <a:pt x="868" y="142"/>
                  </a:lnTo>
                  <a:lnTo>
                    <a:pt x="862" y="138"/>
                  </a:lnTo>
                  <a:lnTo>
                    <a:pt x="862" y="138"/>
                  </a:lnTo>
                  <a:lnTo>
                    <a:pt x="856" y="136"/>
                  </a:lnTo>
                  <a:lnTo>
                    <a:pt x="856" y="136"/>
                  </a:lnTo>
                  <a:lnTo>
                    <a:pt x="846" y="138"/>
                  </a:lnTo>
                  <a:lnTo>
                    <a:pt x="836" y="142"/>
                  </a:lnTo>
                  <a:lnTo>
                    <a:pt x="826" y="144"/>
                  </a:lnTo>
                  <a:lnTo>
                    <a:pt x="818" y="146"/>
                  </a:lnTo>
                  <a:lnTo>
                    <a:pt x="818" y="146"/>
                  </a:lnTo>
                  <a:lnTo>
                    <a:pt x="818" y="146"/>
                  </a:lnTo>
                  <a:lnTo>
                    <a:pt x="818" y="146"/>
                  </a:lnTo>
                  <a:lnTo>
                    <a:pt x="814" y="146"/>
                  </a:lnTo>
                  <a:lnTo>
                    <a:pt x="812" y="144"/>
                  </a:lnTo>
                  <a:lnTo>
                    <a:pt x="810" y="142"/>
                  </a:lnTo>
                  <a:lnTo>
                    <a:pt x="806" y="142"/>
                  </a:lnTo>
                  <a:lnTo>
                    <a:pt x="806" y="142"/>
                  </a:lnTo>
                  <a:lnTo>
                    <a:pt x="806" y="142"/>
                  </a:lnTo>
                  <a:lnTo>
                    <a:pt x="806" y="142"/>
                  </a:lnTo>
                  <a:lnTo>
                    <a:pt x="800" y="142"/>
                  </a:lnTo>
                  <a:lnTo>
                    <a:pt x="796" y="144"/>
                  </a:lnTo>
                  <a:lnTo>
                    <a:pt x="786" y="150"/>
                  </a:lnTo>
                  <a:lnTo>
                    <a:pt x="778" y="158"/>
                  </a:lnTo>
                  <a:lnTo>
                    <a:pt x="768" y="164"/>
                  </a:lnTo>
                  <a:lnTo>
                    <a:pt x="768" y="164"/>
                  </a:lnTo>
                  <a:lnTo>
                    <a:pt x="752" y="168"/>
                  </a:lnTo>
                  <a:lnTo>
                    <a:pt x="738" y="170"/>
                  </a:lnTo>
                  <a:lnTo>
                    <a:pt x="738" y="170"/>
                  </a:lnTo>
                  <a:lnTo>
                    <a:pt x="736" y="170"/>
                  </a:lnTo>
                  <a:lnTo>
                    <a:pt x="736" y="170"/>
                  </a:lnTo>
                  <a:lnTo>
                    <a:pt x="732" y="170"/>
                  </a:lnTo>
                  <a:lnTo>
                    <a:pt x="728" y="168"/>
                  </a:lnTo>
                  <a:lnTo>
                    <a:pt x="728" y="168"/>
                  </a:lnTo>
                  <a:lnTo>
                    <a:pt x="718" y="166"/>
                  </a:lnTo>
                  <a:lnTo>
                    <a:pt x="718" y="166"/>
                  </a:lnTo>
                  <a:lnTo>
                    <a:pt x="716" y="166"/>
                  </a:lnTo>
                  <a:lnTo>
                    <a:pt x="716" y="166"/>
                  </a:lnTo>
                  <a:lnTo>
                    <a:pt x="710" y="168"/>
                  </a:lnTo>
                  <a:lnTo>
                    <a:pt x="706" y="174"/>
                  </a:lnTo>
                  <a:lnTo>
                    <a:pt x="704" y="178"/>
                  </a:lnTo>
                  <a:lnTo>
                    <a:pt x="700" y="182"/>
                  </a:lnTo>
                  <a:lnTo>
                    <a:pt x="700" y="182"/>
                  </a:lnTo>
                  <a:lnTo>
                    <a:pt x="694" y="186"/>
                  </a:lnTo>
                  <a:lnTo>
                    <a:pt x="688" y="186"/>
                  </a:lnTo>
                  <a:lnTo>
                    <a:pt x="688" y="186"/>
                  </a:lnTo>
                  <a:lnTo>
                    <a:pt x="684" y="186"/>
                  </a:lnTo>
                  <a:lnTo>
                    <a:pt x="684" y="186"/>
                  </a:lnTo>
                  <a:lnTo>
                    <a:pt x="678" y="184"/>
                  </a:lnTo>
                  <a:lnTo>
                    <a:pt x="678" y="184"/>
                  </a:lnTo>
                  <a:lnTo>
                    <a:pt x="674" y="184"/>
                  </a:lnTo>
                  <a:lnTo>
                    <a:pt x="674" y="184"/>
                  </a:lnTo>
                  <a:lnTo>
                    <a:pt x="672" y="198"/>
                  </a:lnTo>
                  <a:lnTo>
                    <a:pt x="670" y="210"/>
                  </a:lnTo>
                  <a:lnTo>
                    <a:pt x="666" y="216"/>
                  </a:lnTo>
                  <a:lnTo>
                    <a:pt x="662" y="220"/>
                  </a:lnTo>
                  <a:lnTo>
                    <a:pt x="656" y="224"/>
                  </a:lnTo>
                  <a:lnTo>
                    <a:pt x="648" y="224"/>
                  </a:lnTo>
                  <a:lnTo>
                    <a:pt x="648" y="224"/>
                  </a:lnTo>
                  <a:lnTo>
                    <a:pt x="646" y="224"/>
                  </a:lnTo>
                  <a:lnTo>
                    <a:pt x="646" y="224"/>
                  </a:lnTo>
                  <a:lnTo>
                    <a:pt x="642" y="234"/>
                  </a:lnTo>
                  <a:lnTo>
                    <a:pt x="640" y="238"/>
                  </a:lnTo>
                  <a:lnTo>
                    <a:pt x="636" y="244"/>
                  </a:lnTo>
                  <a:lnTo>
                    <a:pt x="636" y="244"/>
                  </a:lnTo>
                  <a:lnTo>
                    <a:pt x="620" y="256"/>
                  </a:lnTo>
                  <a:lnTo>
                    <a:pt x="604" y="268"/>
                  </a:lnTo>
                  <a:lnTo>
                    <a:pt x="604" y="268"/>
                  </a:lnTo>
                  <a:lnTo>
                    <a:pt x="578" y="284"/>
                  </a:lnTo>
                  <a:lnTo>
                    <a:pt x="554" y="300"/>
                  </a:lnTo>
                  <a:lnTo>
                    <a:pt x="554" y="300"/>
                  </a:lnTo>
                  <a:lnTo>
                    <a:pt x="542" y="308"/>
                  </a:lnTo>
                  <a:lnTo>
                    <a:pt x="528" y="314"/>
                  </a:lnTo>
                  <a:lnTo>
                    <a:pt x="514" y="322"/>
                  </a:lnTo>
                  <a:lnTo>
                    <a:pt x="510" y="326"/>
                  </a:lnTo>
                  <a:lnTo>
                    <a:pt x="508" y="330"/>
                  </a:lnTo>
                  <a:lnTo>
                    <a:pt x="508" y="330"/>
                  </a:lnTo>
                  <a:lnTo>
                    <a:pt x="506" y="336"/>
                  </a:lnTo>
                  <a:lnTo>
                    <a:pt x="506" y="342"/>
                  </a:lnTo>
                  <a:lnTo>
                    <a:pt x="508" y="346"/>
                  </a:lnTo>
                  <a:lnTo>
                    <a:pt x="508" y="352"/>
                  </a:lnTo>
                  <a:lnTo>
                    <a:pt x="508" y="352"/>
                  </a:lnTo>
                  <a:lnTo>
                    <a:pt x="504" y="358"/>
                  </a:lnTo>
                  <a:lnTo>
                    <a:pt x="502" y="364"/>
                  </a:lnTo>
                  <a:lnTo>
                    <a:pt x="498" y="368"/>
                  </a:lnTo>
                  <a:lnTo>
                    <a:pt x="496" y="374"/>
                  </a:lnTo>
                  <a:lnTo>
                    <a:pt x="496" y="374"/>
                  </a:lnTo>
                  <a:lnTo>
                    <a:pt x="498" y="378"/>
                  </a:lnTo>
                  <a:lnTo>
                    <a:pt x="502" y="380"/>
                  </a:lnTo>
                  <a:lnTo>
                    <a:pt x="506" y="384"/>
                  </a:lnTo>
                  <a:lnTo>
                    <a:pt x="508" y="388"/>
                  </a:lnTo>
                  <a:lnTo>
                    <a:pt x="508" y="388"/>
                  </a:lnTo>
                  <a:lnTo>
                    <a:pt x="506" y="392"/>
                  </a:lnTo>
                  <a:lnTo>
                    <a:pt x="504" y="398"/>
                  </a:lnTo>
                  <a:lnTo>
                    <a:pt x="502" y="402"/>
                  </a:lnTo>
                  <a:lnTo>
                    <a:pt x="502" y="408"/>
                  </a:lnTo>
                  <a:lnTo>
                    <a:pt x="502" y="408"/>
                  </a:lnTo>
                  <a:lnTo>
                    <a:pt x="506" y="412"/>
                  </a:lnTo>
                  <a:lnTo>
                    <a:pt x="510" y="418"/>
                  </a:lnTo>
                  <a:lnTo>
                    <a:pt x="514" y="420"/>
                  </a:lnTo>
                  <a:lnTo>
                    <a:pt x="520" y="422"/>
                  </a:lnTo>
                  <a:lnTo>
                    <a:pt x="520" y="422"/>
                  </a:lnTo>
                  <a:lnTo>
                    <a:pt x="520" y="422"/>
                  </a:lnTo>
                  <a:lnTo>
                    <a:pt x="520" y="422"/>
                  </a:lnTo>
                  <a:lnTo>
                    <a:pt x="528" y="420"/>
                  </a:lnTo>
                  <a:lnTo>
                    <a:pt x="536" y="416"/>
                  </a:lnTo>
                  <a:lnTo>
                    <a:pt x="550" y="406"/>
                  </a:lnTo>
                  <a:lnTo>
                    <a:pt x="550" y="406"/>
                  </a:lnTo>
                  <a:lnTo>
                    <a:pt x="560" y="398"/>
                  </a:lnTo>
                  <a:lnTo>
                    <a:pt x="566" y="394"/>
                  </a:lnTo>
                  <a:lnTo>
                    <a:pt x="572" y="392"/>
                  </a:lnTo>
                  <a:lnTo>
                    <a:pt x="572" y="392"/>
                  </a:lnTo>
                  <a:lnTo>
                    <a:pt x="574" y="392"/>
                  </a:lnTo>
                  <a:lnTo>
                    <a:pt x="574" y="392"/>
                  </a:lnTo>
                  <a:lnTo>
                    <a:pt x="578" y="396"/>
                  </a:lnTo>
                  <a:lnTo>
                    <a:pt x="578" y="400"/>
                  </a:lnTo>
                  <a:lnTo>
                    <a:pt x="578" y="406"/>
                  </a:lnTo>
                  <a:lnTo>
                    <a:pt x="576" y="410"/>
                  </a:lnTo>
                  <a:lnTo>
                    <a:pt x="576" y="410"/>
                  </a:lnTo>
                  <a:lnTo>
                    <a:pt x="570" y="414"/>
                  </a:lnTo>
                  <a:lnTo>
                    <a:pt x="568" y="416"/>
                  </a:lnTo>
                  <a:lnTo>
                    <a:pt x="570" y="420"/>
                  </a:lnTo>
                  <a:lnTo>
                    <a:pt x="570" y="420"/>
                  </a:lnTo>
                  <a:lnTo>
                    <a:pt x="570" y="422"/>
                  </a:lnTo>
                  <a:lnTo>
                    <a:pt x="574" y="424"/>
                  </a:lnTo>
                  <a:lnTo>
                    <a:pt x="578" y="426"/>
                  </a:lnTo>
                  <a:lnTo>
                    <a:pt x="578" y="426"/>
                  </a:lnTo>
                  <a:lnTo>
                    <a:pt x="582" y="430"/>
                  </a:lnTo>
                  <a:lnTo>
                    <a:pt x="584" y="434"/>
                  </a:lnTo>
                  <a:lnTo>
                    <a:pt x="582" y="438"/>
                  </a:lnTo>
                  <a:lnTo>
                    <a:pt x="582" y="444"/>
                  </a:lnTo>
                  <a:lnTo>
                    <a:pt x="582" y="444"/>
                  </a:lnTo>
                  <a:lnTo>
                    <a:pt x="586" y="446"/>
                  </a:lnTo>
                  <a:lnTo>
                    <a:pt x="588" y="450"/>
                  </a:lnTo>
                  <a:lnTo>
                    <a:pt x="588" y="450"/>
                  </a:lnTo>
                  <a:lnTo>
                    <a:pt x="588" y="456"/>
                  </a:lnTo>
                  <a:lnTo>
                    <a:pt x="586" y="462"/>
                  </a:lnTo>
                  <a:lnTo>
                    <a:pt x="586" y="462"/>
                  </a:lnTo>
                  <a:lnTo>
                    <a:pt x="588" y="468"/>
                  </a:lnTo>
                  <a:lnTo>
                    <a:pt x="588" y="470"/>
                  </a:lnTo>
                  <a:lnTo>
                    <a:pt x="592" y="470"/>
                  </a:lnTo>
                  <a:lnTo>
                    <a:pt x="592" y="470"/>
                  </a:lnTo>
                  <a:lnTo>
                    <a:pt x="600" y="468"/>
                  </a:lnTo>
                  <a:lnTo>
                    <a:pt x="600" y="468"/>
                  </a:lnTo>
                  <a:lnTo>
                    <a:pt x="606" y="466"/>
                  </a:lnTo>
                  <a:lnTo>
                    <a:pt x="610" y="464"/>
                  </a:lnTo>
                  <a:lnTo>
                    <a:pt x="616" y="456"/>
                  </a:lnTo>
                  <a:lnTo>
                    <a:pt x="616" y="456"/>
                  </a:lnTo>
                  <a:lnTo>
                    <a:pt x="622" y="454"/>
                  </a:lnTo>
                  <a:lnTo>
                    <a:pt x="626" y="452"/>
                  </a:lnTo>
                  <a:lnTo>
                    <a:pt x="636" y="450"/>
                  </a:lnTo>
                  <a:lnTo>
                    <a:pt x="636" y="450"/>
                  </a:lnTo>
                  <a:lnTo>
                    <a:pt x="642" y="448"/>
                  </a:lnTo>
                  <a:lnTo>
                    <a:pt x="644" y="444"/>
                  </a:lnTo>
                  <a:lnTo>
                    <a:pt x="644" y="440"/>
                  </a:lnTo>
                  <a:lnTo>
                    <a:pt x="644" y="434"/>
                  </a:lnTo>
                  <a:lnTo>
                    <a:pt x="642" y="424"/>
                  </a:lnTo>
                  <a:lnTo>
                    <a:pt x="644" y="418"/>
                  </a:lnTo>
                  <a:lnTo>
                    <a:pt x="646" y="414"/>
                  </a:lnTo>
                  <a:lnTo>
                    <a:pt x="646" y="414"/>
                  </a:lnTo>
                  <a:lnTo>
                    <a:pt x="650" y="410"/>
                  </a:lnTo>
                  <a:lnTo>
                    <a:pt x="656" y="406"/>
                  </a:lnTo>
                  <a:lnTo>
                    <a:pt x="666" y="400"/>
                  </a:lnTo>
                  <a:lnTo>
                    <a:pt x="668" y="396"/>
                  </a:lnTo>
                  <a:lnTo>
                    <a:pt x="670" y="394"/>
                  </a:lnTo>
                  <a:lnTo>
                    <a:pt x="666" y="390"/>
                  </a:lnTo>
                  <a:lnTo>
                    <a:pt x="658" y="386"/>
                  </a:lnTo>
                  <a:lnTo>
                    <a:pt x="658" y="386"/>
                  </a:lnTo>
                  <a:lnTo>
                    <a:pt x="662" y="382"/>
                  </a:lnTo>
                  <a:lnTo>
                    <a:pt x="666" y="382"/>
                  </a:lnTo>
                  <a:lnTo>
                    <a:pt x="666" y="382"/>
                  </a:lnTo>
                  <a:lnTo>
                    <a:pt x="672" y="382"/>
                  </a:lnTo>
                  <a:lnTo>
                    <a:pt x="672" y="382"/>
                  </a:lnTo>
                  <a:lnTo>
                    <a:pt x="678" y="384"/>
                  </a:lnTo>
                  <a:lnTo>
                    <a:pt x="678" y="384"/>
                  </a:lnTo>
                  <a:lnTo>
                    <a:pt x="682" y="382"/>
                  </a:lnTo>
                  <a:lnTo>
                    <a:pt x="686" y="380"/>
                  </a:lnTo>
                  <a:lnTo>
                    <a:pt x="686" y="380"/>
                  </a:lnTo>
                  <a:lnTo>
                    <a:pt x="686" y="378"/>
                  </a:lnTo>
                  <a:lnTo>
                    <a:pt x="686" y="374"/>
                  </a:lnTo>
                  <a:lnTo>
                    <a:pt x="682" y="370"/>
                  </a:lnTo>
                  <a:lnTo>
                    <a:pt x="670" y="362"/>
                  </a:lnTo>
                  <a:lnTo>
                    <a:pt x="670" y="362"/>
                  </a:lnTo>
                  <a:lnTo>
                    <a:pt x="666" y="358"/>
                  </a:lnTo>
                  <a:lnTo>
                    <a:pt x="664" y="354"/>
                  </a:lnTo>
                  <a:lnTo>
                    <a:pt x="664" y="348"/>
                  </a:lnTo>
                  <a:lnTo>
                    <a:pt x="668" y="342"/>
                  </a:lnTo>
                  <a:lnTo>
                    <a:pt x="668" y="342"/>
                  </a:lnTo>
                  <a:lnTo>
                    <a:pt x="674" y="330"/>
                  </a:lnTo>
                  <a:lnTo>
                    <a:pt x="678" y="318"/>
                  </a:lnTo>
                  <a:lnTo>
                    <a:pt x="678" y="318"/>
                  </a:lnTo>
                  <a:lnTo>
                    <a:pt x="692" y="314"/>
                  </a:lnTo>
                  <a:lnTo>
                    <a:pt x="704" y="310"/>
                  </a:lnTo>
                  <a:lnTo>
                    <a:pt x="704" y="310"/>
                  </a:lnTo>
                  <a:lnTo>
                    <a:pt x="712" y="308"/>
                  </a:lnTo>
                  <a:lnTo>
                    <a:pt x="716" y="304"/>
                  </a:lnTo>
                  <a:lnTo>
                    <a:pt x="722" y="294"/>
                  </a:lnTo>
                  <a:lnTo>
                    <a:pt x="722" y="294"/>
                  </a:lnTo>
                  <a:lnTo>
                    <a:pt x="736" y="276"/>
                  </a:lnTo>
                  <a:lnTo>
                    <a:pt x="754" y="260"/>
                  </a:lnTo>
                  <a:lnTo>
                    <a:pt x="754" y="260"/>
                  </a:lnTo>
                  <a:lnTo>
                    <a:pt x="762" y="258"/>
                  </a:lnTo>
                  <a:lnTo>
                    <a:pt x="770" y="256"/>
                  </a:lnTo>
                  <a:lnTo>
                    <a:pt x="770" y="256"/>
                  </a:lnTo>
                  <a:lnTo>
                    <a:pt x="778" y="258"/>
                  </a:lnTo>
                  <a:lnTo>
                    <a:pt x="784" y="262"/>
                  </a:lnTo>
                  <a:lnTo>
                    <a:pt x="786" y="266"/>
                  </a:lnTo>
                  <a:lnTo>
                    <a:pt x="786" y="270"/>
                  </a:lnTo>
                  <a:lnTo>
                    <a:pt x="786" y="274"/>
                  </a:lnTo>
                  <a:lnTo>
                    <a:pt x="786" y="274"/>
                  </a:lnTo>
                  <a:lnTo>
                    <a:pt x="780" y="280"/>
                  </a:lnTo>
                  <a:lnTo>
                    <a:pt x="774" y="286"/>
                  </a:lnTo>
                  <a:lnTo>
                    <a:pt x="758" y="294"/>
                  </a:lnTo>
                  <a:lnTo>
                    <a:pt x="742" y="302"/>
                  </a:lnTo>
                  <a:lnTo>
                    <a:pt x="734" y="306"/>
                  </a:lnTo>
                  <a:lnTo>
                    <a:pt x="728" y="312"/>
                  </a:lnTo>
                  <a:lnTo>
                    <a:pt x="728" y="312"/>
                  </a:lnTo>
                  <a:lnTo>
                    <a:pt x="726" y="316"/>
                  </a:lnTo>
                  <a:lnTo>
                    <a:pt x="724" y="322"/>
                  </a:lnTo>
                  <a:lnTo>
                    <a:pt x="724" y="334"/>
                  </a:lnTo>
                  <a:lnTo>
                    <a:pt x="724" y="334"/>
                  </a:lnTo>
                  <a:lnTo>
                    <a:pt x="722" y="346"/>
                  </a:lnTo>
                  <a:lnTo>
                    <a:pt x="718" y="356"/>
                  </a:lnTo>
                  <a:lnTo>
                    <a:pt x="718" y="356"/>
                  </a:lnTo>
                  <a:lnTo>
                    <a:pt x="714" y="366"/>
                  </a:lnTo>
                  <a:lnTo>
                    <a:pt x="712" y="372"/>
                  </a:lnTo>
                  <a:lnTo>
                    <a:pt x="714" y="376"/>
                  </a:lnTo>
                  <a:lnTo>
                    <a:pt x="714" y="376"/>
                  </a:lnTo>
                  <a:lnTo>
                    <a:pt x="720" y="378"/>
                  </a:lnTo>
                  <a:lnTo>
                    <a:pt x="726" y="380"/>
                  </a:lnTo>
                  <a:lnTo>
                    <a:pt x="738" y="382"/>
                  </a:lnTo>
                  <a:lnTo>
                    <a:pt x="738" y="382"/>
                  </a:lnTo>
                  <a:lnTo>
                    <a:pt x="748" y="384"/>
                  </a:lnTo>
                  <a:lnTo>
                    <a:pt x="748" y="384"/>
                  </a:lnTo>
                  <a:lnTo>
                    <a:pt x="752" y="384"/>
                  </a:lnTo>
                  <a:lnTo>
                    <a:pt x="758" y="382"/>
                  </a:lnTo>
                  <a:lnTo>
                    <a:pt x="758" y="382"/>
                  </a:lnTo>
                  <a:lnTo>
                    <a:pt x="770" y="376"/>
                  </a:lnTo>
                  <a:lnTo>
                    <a:pt x="782" y="372"/>
                  </a:lnTo>
                  <a:lnTo>
                    <a:pt x="782" y="372"/>
                  </a:lnTo>
                  <a:lnTo>
                    <a:pt x="790" y="370"/>
                  </a:lnTo>
                  <a:lnTo>
                    <a:pt x="798" y="368"/>
                  </a:lnTo>
                  <a:lnTo>
                    <a:pt x="798" y="368"/>
                  </a:lnTo>
                  <a:lnTo>
                    <a:pt x="804" y="370"/>
                  </a:lnTo>
                  <a:lnTo>
                    <a:pt x="806" y="370"/>
                  </a:lnTo>
                  <a:lnTo>
                    <a:pt x="806" y="370"/>
                  </a:lnTo>
                  <a:lnTo>
                    <a:pt x="810" y="374"/>
                  </a:lnTo>
                  <a:lnTo>
                    <a:pt x="810" y="380"/>
                  </a:lnTo>
                  <a:lnTo>
                    <a:pt x="810" y="392"/>
                  </a:lnTo>
                  <a:lnTo>
                    <a:pt x="810" y="392"/>
                  </a:lnTo>
                  <a:lnTo>
                    <a:pt x="806" y="392"/>
                  </a:lnTo>
                  <a:lnTo>
                    <a:pt x="806" y="392"/>
                  </a:lnTo>
                  <a:lnTo>
                    <a:pt x="790" y="390"/>
                  </a:lnTo>
                  <a:lnTo>
                    <a:pt x="790" y="390"/>
                  </a:lnTo>
                  <a:lnTo>
                    <a:pt x="772" y="388"/>
                  </a:lnTo>
                  <a:lnTo>
                    <a:pt x="772" y="388"/>
                  </a:lnTo>
                  <a:lnTo>
                    <a:pt x="762" y="388"/>
                  </a:lnTo>
                  <a:lnTo>
                    <a:pt x="762" y="388"/>
                  </a:lnTo>
                  <a:lnTo>
                    <a:pt x="754" y="390"/>
                  </a:lnTo>
                  <a:lnTo>
                    <a:pt x="748" y="394"/>
                  </a:lnTo>
                  <a:lnTo>
                    <a:pt x="746" y="398"/>
                  </a:lnTo>
                  <a:lnTo>
                    <a:pt x="746" y="402"/>
                  </a:lnTo>
                  <a:lnTo>
                    <a:pt x="746" y="412"/>
                  </a:lnTo>
                  <a:lnTo>
                    <a:pt x="748" y="422"/>
                  </a:lnTo>
                  <a:lnTo>
                    <a:pt x="748" y="422"/>
                  </a:lnTo>
                  <a:lnTo>
                    <a:pt x="748" y="428"/>
                  </a:lnTo>
                  <a:lnTo>
                    <a:pt x="748" y="434"/>
                  </a:lnTo>
                  <a:lnTo>
                    <a:pt x="744" y="438"/>
                  </a:lnTo>
                  <a:lnTo>
                    <a:pt x="740" y="440"/>
                  </a:lnTo>
                  <a:lnTo>
                    <a:pt x="736" y="440"/>
                  </a:lnTo>
                  <a:lnTo>
                    <a:pt x="736" y="440"/>
                  </a:lnTo>
                  <a:lnTo>
                    <a:pt x="736" y="440"/>
                  </a:lnTo>
                  <a:lnTo>
                    <a:pt x="736" y="440"/>
                  </a:lnTo>
                  <a:lnTo>
                    <a:pt x="734" y="440"/>
                  </a:lnTo>
                  <a:lnTo>
                    <a:pt x="732" y="438"/>
                  </a:lnTo>
                  <a:lnTo>
                    <a:pt x="730" y="434"/>
                  </a:lnTo>
                  <a:lnTo>
                    <a:pt x="730" y="428"/>
                  </a:lnTo>
                  <a:lnTo>
                    <a:pt x="728" y="424"/>
                  </a:lnTo>
                  <a:lnTo>
                    <a:pt x="728" y="424"/>
                  </a:lnTo>
                  <a:lnTo>
                    <a:pt x="724" y="420"/>
                  </a:lnTo>
                  <a:lnTo>
                    <a:pt x="720" y="420"/>
                  </a:lnTo>
                  <a:lnTo>
                    <a:pt x="720" y="420"/>
                  </a:lnTo>
                  <a:lnTo>
                    <a:pt x="714" y="420"/>
                  </a:lnTo>
                  <a:lnTo>
                    <a:pt x="708" y="424"/>
                  </a:lnTo>
                  <a:lnTo>
                    <a:pt x="708" y="424"/>
                  </a:lnTo>
                  <a:lnTo>
                    <a:pt x="704" y="428"/>
                  </a:lnTo>
                  <a:lnTo>
                    <a:pt x="700" y="432"/>
                  </a:lnTo>
                  <a:lnTo>
                    <a:pt x="700" y="432"/>
                  </a:lnTo>
                  <a:lnTo>
                    <a:pt x="694" y="436"/>
                  </a:lnTo>
                  <a:lnTo>
                    <a:pt x="692" y="438"/>
                  </a:lnTo>
                  <a:lnTo>
                    <a:pt x="690" y="440"/>
                  </a:lnTo>
                  <a:lnTo>
                    <a:pt x="690" y="440"/>
                  </a:lnTo>
                  <a:lnTo>
                    <a:pt x="690" y="442"/>
                  </a:lnTo>
                  <a:lnTo>
                    <a:pt x="690" y="444"/>
                  </a:lnTo>
                  <a:lnTo>
                    <a:pt x="694" y="448"/>
                  </a:lnTo>
                  <a:lnTo>
                    <a:pt x="694" y="448"/>
                  </a:lnTo>
                  <a:lnTo>
                    <a:pt x="694" y="458"/>
                  </a:lnTo>
                  <a:lnTo>
                    <a:pt x="694" y="458"/>
                  </a:lnTo>
                  <a:lnTo>
                    <a:pt x="692" y="468"/>
                  </a:lnTo>
                  <a:lnTo>
                    <a:pt x="692" y="472"/>
                  </a:lnTo>
                  <a:lnTo>
                    <a:pt x="690" y="476"/>
                  </a:lnTo>
                  <a:lnTo>
                    <a:pt x="690" y="476"/>
                  </a:lnTo>
                  <a:lnTo>
                    <a:pt x="684" y="480"/>
                  </a:lnTo>
                  <a:lnTo>
                    <a:pt x="680" y="480"/>
                  </a:lnTo>
                  <a:lnTo>
                    <a:pt x="680" y="480"/>
                  </a:lnTo>
                  <a:lnTo>
                    <a:pt x="678" y="480"/>
                  </a:lnTo>
                  <a:lnTo>
                    <a:pt x="678" y="480"/>
                  </a:lnTo>
                  <a:lnTo>
                    <a:pt x="678" y="480"/>
                  </a:lnTo>
                  <a:lnTo>
                    <a:pt x="678" y="480"/>
                  </a:lnTo>
                  <a:lnTo>
                    <a:pt x="670" y="482"/>
                  </a:lnTo>
                  <a:lnTo>
                    <a:pt x="670" y="482"/>
                  </a:lnTo>
                  <a:lnTo>
                    <a:pt x="666" y="484"/>
                  </a:lnTo>
                  <a:lnTo>
                    <a:pt x="664" y="488"/>
                  </a:lnTo>
                  <a:lnTo>
                    <a:pt x="660" y="498"/>
                  </a:lnTo>
                  <a:lnTo>
                    <a:pt x="660" y="498"/>
                  </a:lnTo>
                  <a:lnTo>
                    <a:pt x="654" y="496"/>
                  </a:lnTo>
                  <a:lnTo>
                    <a:pt x="648" y="492"/>
                  </a:lnTo>
                  <a:lnTo>
                    <a:pt x="648" y="492"/>
                  </a:lnTo>
                  <a:lnTo>
                    <a:pt x="646" y="490"/>
                  </a:lnTo>
                  <a:lnTo>
                    <a:pt x="646" y="488"/>
                  </a:lnTo>
                  <a:lnTo>
                    <a:pt x="648" y="482"/>
                  </a:lnTo>
                  <a:lnTo>
                    <a:pt x="648" y="482"/>
                  </a:lnTo>
                  <a:lnTo>
                    <a:pt x="648" y="476"/>
                  </a:lnTo>
                  <a:lnTo>
                    <a:pt x="646" y="474"/>
                  </a:lnTo>
                  <a:lnTo>
                    <a:pt x="644" y="472"/>
                  </a:lnTo>
                  <a:lnTo>
                    <a:pt x="640" y="472"/>
                  </a:lnTo>
                  <a:lnTo>
                    <a:pt x="640" y="472"/>
                  </a:lnTo>
                  <a:lnTo>
                    <a:pt x="632" y="472"/>
                  </a:lnTo>
                  <a:lnTo>
                    <a:pt x="632" y="472"/>
                  </a:lnTo>
                  <a:lnTo>
                    <a:pt x="626" y="474"/>
                  </a:lnTo>
                  <a:lnTo>
                    <a:pt x="622" y="478"/>
                  </a:lnTo>
                  <a:lnTo>
                    <a:pt x="612" y="486"/>
                  </a:lnTo>
                  <a:lnTo>
                    <a:pt x="602" y="496"/>
                  </a:lnTo>
                  <a:lnTo>
                    <a:pt x="596" y="498"/>
                  </a:lnTo>
                  <a:lnTo>
                    <a:pt x="588" y="500"/>
                  </a:lnTo>
                  <a:lnTo>
                    <a:pt x="588" y="500"/>
                  </a:lnTo>
                  <a:lnTo>
                    <a:pt x="584" y="492"/>
                  </a:lnTo>
                  <a:lnTo>
                    <a:pt x="576" y="490"/>
                  </a:lnTo>
                  <a:lnTo>
                    <a:pt x="576" y="490"/>
                  </a:lnTo>
                  <a:lnTo>
                    <a:pt x="572" y="490"/>
                  </a:lnTo>
                  <a:lnTo>
                    <a:pt x="566" y="492"/>
                  </a:lnTo>
                  <a:lnTo>
                    <a:pt x="554" y="502"/>
                  </a:lnTo>
                  <a:lnTo>
                    <a:pt x="554" y="502"/>
                  </a:lnTo>
                  <a:lnTo>
                    <a:pt x="546" y="496"/>
                  </a:lnTo>
                  <a:lnTo>
                    <a:pt x="538" y="490"/>
                  </a:lnTo>
                  <a:lnTo>
                    <a:pt x="536" y="484"/>
                  </a:lnTo>
                  <a:lnTo>
                    <a:pt x="536" y="480"/>
                  </a:lnTo>
                  <a:lnTo>
                    <a:pt x="538" y="476"/>
                  </a:lnTo>
                  <a:lnTo>
                    <a:pt x="542" y="472"/>
                  </a:lnTo>
                  <a:lnTo>
                    <a:pt x="542" y="472"/>
                  </a:lnTo>
                  <a:lnTo>
                    <a:pt x="546" y="468"/>
                  </a:lnTo>
                  <a:lnTo>
                    <a:pt x="550" y="464"/>
                  </a:lnTo>
                  <a:lnTo>
                    <a:pt x="550" y="464"/>
                  </a:lnTo>
                  <a:lnTo>
                    <a:pt x="552" y="462"/>
                  </a:lnTo>
                  <a:lnTo>
                    <a:pt x="552" y="460"/>
                  </a:lnTo>
                  <a:lnTo>
                    <a:pt x="550" y="456"/>
                  </a:lnTo>
                  <a:lnTo>
                    <a:pt x="552" y="454"/>
                  </a:lnTo>
                  <a:lnTo>
                    <a:pt x="552" y="454"/>
                  </a:lnTo>
                  <a:lnTo>
                    <a:pt x="558" y="446"/>
                  </a:lnTo>
                  <a:lnTo>
                    <a:pt x="560" y="442"/>
                  </a:lnTo>
                  <a:lnTo>
                    <a:pt x="562" y="436"/>
                  </a:lnTo>
                  <a:lnTo>
                    <a:pt x="562" y="436"/>
                  </a:lnTo>
                  <a:lnTo>
                    <a:pt x="562" y="430"/>
                  </a:lnTo>
                  <a:lnTo>
                    <a:pt x="562" y="424"/>
                  </a:lnTo>
                  <a:lnTo>
                    <a:pt x="558" y="420"/>
                  </a:lnTo>
                  <a:lnTo>
                    <a:pt x="554" y="420"/>
                  </a:lnTo>
                  <a:lnTo>
                    <a:pt x="554" y="420"/>
                  </a:lnTo>
                  <a:lnTo>
                    <a:pt x="544" y="422"/>
                  </a:lnTo>
                  <a:lnTo>
                    <a:pt x="532" y="430"/>
                  </a:lnTo>
                  <a:lnTo>
                    <a:pt x="532" y="430"/>
                  </a:lnTo>
                  <a:lnTo>
                    <a:pt x="520" y="438"/>
                  </a:lnTo>
                  <a:lnTo>
                    <a:pt x="516" y="444"/>
                  </a:lnTo>
                  <a:lnTo>
                    <a:pt x="512" y="450"/>
                  </a:lnTo>
                  <a:lnTo>
                    <a:pt x="512" y="450"/>
                  </a:lnTo>
                  <a:lnTo>
                    <a:pt x="514" y="456"/>
                  </a:lnTo>
                  <a:lnTo>
                    <a:pt x="516" y="462"/>
                  </a:lnTo>
                  <a:lnTo>
                    <a:pt x="520" y="468"/>
                  </a:lnTo>
                  <a:lnTo>
                    <a:pt x="522" y="474"/>
                  </a:lnTo>
                  <a:lnTo>
                    <a:pt x="522" y="474"/>
                  </a:lnTo>
                  <a:lnTo>
                    <a:pt x="522" y="484"/>
                  </a:lnTo>
                  <a:lnTo>
                    <a:pt x="518" y="496"/>
                  </a:lnTo>
                  <a:lnTo>
                    <a:pt x="514" y="500"/>
                  </a:lnTo>
                  <a:lnTo>
                    <a:pt x="510" y="502"/>
                  </a:lnTo>
                  <a:lnTo>
                    <a:pt x="504" y="504"/>
                  </a:lnTo>
                  <a:lnTo>
                    <a:pt x="496" y="506"/>
                  </a:lnTo>
                  <a:lnTo>
                    <a:pt x="496" y="506"/>
                  </a:lnTo>
                  <a:lnTo>
                    <a:pt x="494" y="506"/>
                  </a:lnTo>
                  <a:lnTo>
                    <a:pt x="494" y="506"/>
                  </a:lnTo>
                  <a:lnTo>
                    <a:pt x="480" y="504"/>
                  </a:lnTo>
                  <a:lnTo>
                    <a:pt x="480" y="504"/>
                  </a:lnTo>
                  <a:lnTo>
                    <a:pt x="474" y="504"/>
                  </a:lnTo>
                  <a:lnTo>
                    <a:pt x="468" y="508"/>
                  </a:lnTo>
                  <a:lnTo>
                    <a:pt x="468" y="508"/>
                  </a:lnTo>
                  <a:lnTo>
                    <a:pt x="464" y="512"/>
                  </a:lnTo>
                  <a:lnTo>
                    <a:pt x="462" y="516"/>
                  </a:lnTo>
                  <a:lnTo>
                    <a:pt x="460" y="522"/>
                  </a:lnTo>
                  <a:lnTo>
                    <a:pt x="458" y="526"/>
                  </a:lnTo>
                  <a:lnTo>
                    <a:pt x="458" y="526"/>
                  </a:lnTo>
                  <a:lnTo>
                    <a:pt x="452" y="530"/>
                  </a:lnTo>
                  <a:lnTo>
                    <a:pt x="446" y="534"/>
                  </a:lnTo>
                  <a:lnTo>
                    <a:pt x="434" y="540"/>
                  </a:lnTo>
                  <a:lnTo>
                    <a:pt x="434" y="540"/>
                  </a:lnTo>
                  <a:lnTo>
                    <a:pt x="426" y="544"/>
                  </a:lnTo>
                  <a:lnTo>
                    <a:pt x="422" y="550"/>
                  </a:lnTo>
                  <a:lnTo>
                    <a:pt x="412" y="560"/>
                  </a:lnTo>
                  <a:lnTo>
                    <a:pt x="412" y="560"/>
                  </a:lnTo>
                  <a:lnTo>
                    <a:pt x="408" y="562"/>
                  </a:lnTo>
                  <a:lnTo>
                    <a:pt x="402" y="564"/>
                  </a:lnTo>
                  <a:lnTo>
                    <a:pt x="392" y="568"/>
                  </a:lnTo>
                  <a:lnTo>
                    <a:pt x="392" y="568"/>
                  </a:lnTo>
                  <a:lnTo>
                    <a:pt x="386" y="572"/>
                  </a:lnTo>
                  <a:lnTo>
                    <a:pt x="384" y="578"/>
                  </a:lnTo>
                  <a:lnTo>
                    <a:pt x="380" y="582"/>
                  </a:lnTo>
                  <a:lnTo>
                    <a:pt x="374" y="584"/>
                  </a:lnTo>
                  <a:lnTo>
                    <a:pt x="374" y="584"/>
                  </a:lnTo>
                  <a:lnTo>
                    <a:pt x="368" y="584"/>
                  </a:lnTo>
                  <a:lnTo>
                    <a:pt x="368" y="584"/>
                  </a:lnTo>
                  <a:lnTo>
                    <a:pt x="362" y="584"/>
                  </a:lnTo>
                  <a:lnTo>
                    <a:pt x="362" y="584"/>
                  </a:lnTo>
                  <a:lnTo>
                    <a:pt x="360" y="582"/>
                  </a:lnTo>
                  <a:lnTo>
                    <a:pt x="360" y="578"/>
                  </a:lnTo>
                  <a:lnTo>
                    <a:pt x="360" y="576"/>
                  </a:lnTo>
                  <a:lnTo>
                    <a:pt x="360" y="574"/>
                  </a:lnTo>
                  <a:lnTo>
                    <a:pt x="360" y="574"/>
                  </a:lnTo>
                  <a:lnTo>
                    <a:pt x="356" y="572"/>
                  </a:lnTo>
                  <a:lnTo>
                    <a:pt x="356" y="572"/>
                  </a:lnTo>
                  <a:lnTo>
                    <a:pt x="352" y="574"/>
                  </a:lnTo>
                  <a:lnTo>
                    <a:pt x="348" y="578"/>
                  </a:lnTo>
                  <a:lnTo>
                    <a:pt x="344" y="588"/>
                  </a:lnTo>
                  <a:lnTo>
                    <a:pt x="344" y="588"/>
                  </a:lnTo>
                  <a:lnTo>
                    <a:pt x="346" y="592"/>
                  </a:lnTo>
                  <a:lnTo>
                    <a:pt x="346" y="594"/>
                  </a:lnTo>
                  <a:lnTo>
                    <a:pt x="344" y="598"/>
                  </a:lnTo>
                  <a:lnTo>
                    <a:pt x="344" y="598"/>
                  </a:lnTo>
                  <a:lnTo>
                    <a:pt x="340" y="598"/>
                  </a:lnTo>
                  <a:lnTo>
                    <a:pt x="340" y="598"/>
                  </a:lnTo>
                  <a:lnTo>
                    <a:pt x="334" y="596"/>
                  </a:lnTo>
                  <a:lnTo>
                    <a:pt x="330" y="594"/>
                  </a:lnTo>
                  <a:lnTo>
                    <a:pt x="330" y="594"/>
                  </a:lnTo>
                  <a:lnTo>
                    <a:pt x="324" y="590"/>
                  </a:lnTo>
                  <a:lnTo>
                    <a:pt x="318" y="588"/>
                  </a:lnTo>
                  <a:lnTo>
                    <a:pt x="318" y="588"/>
                  </a:lnTo>
                  <a:lnTo>
                    <a:pt x="314" y="588"/>
                  </a:lnTo>
                  <a:lnTo>
                    <a:pt x="310" y="592"/>
                  </a:lnTo>
                  <a:lnTo>
                    <a:pt x="310" y="592"/>
                  </a:lnTo>
                  <a:lnTo>
                    <a:pt x="306" y="598"/>
                  </a:lnTo>
                  <a:lnTo>
                    <a:pt x="306" y="602"/>
                  </a:lnTo>
                  <a:lnTo>
                    <a:pt x="308" y="608"/>
                  </a:lnTo>
                  <a:lnTo>
                    <a:pt x="314" y="612"/>
                  </a:lnTo>
                  <a:lnTo>
                    <a:pt x="326" y="620"/>
                  </a:lnTo>
                  <a:lnTo>
                    <a:pt x="336" y="626"/>
                  </a:lnTo>
                  <a:lnTo>
                    <a:pt x="336" y="626"/>
                  </a:lnTo>
                  <a:lnTo>
                    <a:pt x="342" y="634"/>
                  </a:lnTo>
                  <a:lnTo>
                    <a:pt x="346" y="642"/>
                  </a:lnTo>
                  <a:lnTo>
                    <a:pt x="350" y="654"/>
                  </a:lnTo>
                  <a:lnTo>
                    <a:pt x="350" y="658"/>
                  </a:lnTo>
                  <a:lnTo>
                    <a:pt x="348" y="662"/>
                  </a:lnTo>
                  <a:lnTo>
                    <a:pt x="348" y="662"/>
                  </a:lnTo>
                  <a:lnTo>
                    <a:pt x="340" y="670"/>
                  </a:lnTo>
                  <a:lnTo>
                    <a:pt x="336" y="676"/>
                  </a:lnTo>
                  <a:lnTo>
                    <a:pt x="334" y="682"/>
                  </a:lnTo>
                  <a:lnTo>
                    <a:pt x="334" y="682"/>
                  </a:lnTo>
                  <a:lnTo>
                    <a:pt x="330" y="688"/>
                  </a:lnTo>
                  <a:lnTo>
                    <a:pt x="328" y="690"/>
                  </a:lnTo>
                  <a:lnTo>
                    <a:pt x="326" y="690"/>
                  </a:lnTo>
                  <a:lnTo>
                    <a:pt x="326" y="690"/>
                  </a:lnTo>
                  <a:lnTo>
                    <a:pt x="318" y="688"/>
                  </a:lnTo>
                  <a:lnTo>
                    <a:pt x="318" y="688"/>
                  </a:lnTo>
                  <a:lnTo>
                    <a:pt x="312" y="686"/>
                  </a:lnTo>
                  <a:lnTo>
                    <a:pt x="306" y="684"/>
                  </a:lnTo>
                  <a:lnTo>
                    <a:pt x="306" y="684"/>
                  </a:lnTo>
                  <a:lnTo>
                    <a:pt x="304" y="684"/>
                  </a:lnTo>
                  <a:lnTo>
                    <a:pt x="304" y="684"/>
                  </a:lnTo>
                  <a:lnTo>
                    <a:pt x="300" y="684"/>
                  </a:lnTo>
                  <a:lnTo>
                    <a:pt x="300" y="684"/>
                  </a:lnTo>
                  <a:lnTo>
                    <a:pt x="296" y="684"/>
                  </a:lnTo>
                  <a:lnTo>
                    <a:pt x="296" y="684"/>
                  </a:lnTo>
                  <a:lnTo>
                    <a:pt x="296" y="684"/>
                  </a:lnTo>
                  <a:lnTo>
                    <a:pt x="296" y="684"/>
                  </a:lnTo>
                  <a:lnTo>
                    <a:pt x="290" y="684"/>
                  </a:lnTo>
                  <a:lnTo>
                    <a:pt x="288" y="680"/>
                  </a:lnTo>
                  <a:lnTo>
                    <a:pt x="288" y="680"/>
                  </a:lnTo>
                  <a:lnTo>
                    <a:pt x="284" y="676"/>
                  </a:lnTo>
                  <a:lnTo>
                    <a:pt x="280" y="672"/>
                  </a:lnTo>
                  <a:lnTo>
                    <a:pt x="280" y="672"/>
                  </a:lnTo>
                  <a:lnTo>
                    <a:pt x="278" y="672"/>
                  </a:lnTo>
                  <a:lnTo>
                    <a:pt x="278" y="672"/>
                  </a:lnTo>
                  <a:lnTo>
                    <a:pt x="274" y="672"/>
                  </a:lnTo>
                  <a:lnTo>
                    <a:pt x="274" y="672"/>
                  </a:lnTo>
                  <a:lnTo>
                    <a:pt x="270" y="672"/>
                  </a:lnTo>
                  <a:lnTo>
                    <a:pt x="270" y="672"/>
                  </a:lnTo>
                  <a:lnTo>
                    <a:pt x="268" y="672"/>
                  </a:lnTo>
                  <a:lnTo>
                    <a:pt x="268" y="672"/>
                  </a:lnTo>
                  <a:lnTo>
                    <a:pt x="262" y="670"/>
                  </a:lnTo>
                  <a:lnTo>
                    <a:pt x="258" y="666"/>
                  </a:lnTo>
                  <a:lnTo>
                    <a:pt x="258" y="666"/>
                  </a:lnTo>
                  <a:lnTo>
                    <a:pt x="256" y="666"/>
                  </a:lnTo>
                  <a:lnTo>
                    <a:pt x="256" y="666"/>
                  </a:lnTo>
                  <a:lnTo>
                    <a:pt x="250" y="668"/>
                  </a:lnTo>
                  <a:lnTo>
                    <a:pt x="244" y="670"/>
                  </a:lnTo>
                  <a:lnTo>
                    <a:pt x="236" y="678"/>
                  </a:lnTo>
                  <a:lnTo>
                    <a:pt x="236" y="678"/>
                  </a:lnTo>
                  <a:lnTo>
                    <a:pt x="228" y="686"/>
                  </a:lnTo>
                  <a:lnTo>
                    <a:pt x="226" y="690"/>
                  </a:lnTo>
                  <a:lnTo>
                    <a:pt x="226" y="696"/>
                  </a:lnTo>
                  <a:lnTo>
                    <a:pt x="226" y="696"/>
                  </a:lnTo>
                  <a:lnTo>
                    <a:pt x="230" y="702"/>
                  </a:lnTo>
                  <a:lnTo>
                    <a:pt x="232" y="706"/>
                  </a:lnTo>
                  <a:lnTo>
                    <a:pt x="236" y="710"/>
                  </a:lnTo>
                  <a:lnTo>
                    <a:pt x="236" y="718"/>
                  </a:lnTo>
                  <a:lnTo>
                    <a:pt x="236" y="718"/>
                  </a:lnTo>
                  <a:lnTo>
                    <a:pt x="232" y="728"/>
                  </a:lnTo>
                  <a:lnTo>
                    <a:pt x="226" y="738"/>
                  </a:lnTo>
                  <a:lnTo>
                    <a:pt x="218" y="746"/>
                  </a:lnTo>
                  <a:lnTo>
                    <a:pt x="214" y="756"/>
                  </a:lnTo>
                  <a:lnTo>
                    <a:pt x="214" y="756"/>
                  </a:lnTo>
                  <a:lnTo>
                    <a:pt x="212" y="766"/>
                  </a:lnTo>
                  <a:lnTo>
                    <a:pt x="212" y="772"/>
                  </a:lnTo>
                  <a:lnTo>
                    <a:pt x="212" y="776"/>
                  </a:lnTo>
                  <a:lnTo>
                    <a:pt x="212" y="776"/>
                  </a:lnTo>
                  <a:lnTo>
                    <a:pt x="218" y="782"/>
                  </a:lnTo>
                  <a:lnTo>
                    <a:pt x="226" y="788"/>
                  </a:lnTo>
                  <a:lnTo>
                    <a:pt x="226" y="788"/>
                  </a:lnTo>
                  <a:lnTo>
                    <a:pt x="232" y="790"/>
                  </a:lnTo>
                  <a:lnTo>
                    <a:pt x="238" y="790"/>
                  </a:lnTo>
                  <a:lnTo>
                    <a:pt x="242" y="792"/>
                  </a:lnTo>
                  <a:lnTo>
                    <a:pt x="246" y="794"/>
                  </a:lnTo>
                  <a:lnTo>
                    <a:pt x="246" y="794"/>
                  </a:lnTo>
                  <a:lnTo>
                    <a:pt x="248" y="798"/>
                  </a:lnTo>
                  <a:lnTo>
                    <a:pt x="246" y="804"/>
                  </a:lnTo>
                  <a:lnTo>
                    <a:pt x="248" y="810"/>
                  </a:lnTo>
                  <a:lnTo>
                    <a:pt x="248" y="812"/>
                  </a:lnTo>
                  <a:lnTo>
                    <a:pt x="250" y="812"/>
                  </a:lnTo>
                  <a:lnTo>
                    <a:pt x="250" y="812"/>
                  </a:lnTo>
                  <a:lnTo>
                    <a:pt x="250" y="812"/>
                  </a:lnTo>
                  <a:lnTo>
                    <a:pt x="250" y="812"/>
                  </a:lnTo>
                  <a:lnTo>
                    <a:pt x="256" y="810"/>
                  </a:lnTo>
                  <a:lnTo>
                    <a:pt x="260" y="806"/>
                  </a:lnTo>
                  <a:lnTo>
                    <a:pt x="266" y="802"/>
                  </a:lnTo>
                  <a:lnTo>
                    <a:pt x="272" y="800"/>
                  </a:lnTo>
                  <a:lnTo>
                    <a:pt x="272" y="800"/>
                  </a:lnTo>
                  <a:lnTo>
                    <a:pt x="272" y="800"/>
                  </a:lnTo>
                  <a:lnTo>
                    <a:pt x="272" y="800"/>
                  </a:lnTo>
                  <a:lnTo>
                    <a:pt x="280" y="802"/>
                  </a:lnTo>
                  <a:lnTo>
                    <a:pt x="280" y="802"/>
                  </a:lnTo>
                  <a:lnTo>
                    <a:pt x="286" y="802"/>
                  </a:lnTo>
                  <a:lnTo>
                    <a:pt x="286" y="802"/>
                  </a:lnTo>
                  <a:lnTo>
                    <a:pt x="294" y="802"/>
                  </a:lnTo>
                  <a:lnTo>
                    <a:pt x="294" y="802"/>
                  </a:lnTo>
                  <a:lnTo>
                    <a:pt x="306" y="796"/>
                  </a:lnTo>
                  <a:lnTo>
                    <a:pt x="318" y="788"/>
                  </a:lnTo>
                  <a:lnTo>
                    <a:pt x="328" y="782"/>
                  </a:lnTo>
                  <a:lnTo>
                    <a:pt x="334" y="778"/>
                  </a:lnTo>
                  <a:lnTo>
                    <a:pt x="342" y="778"/>
                  </a:lnTo>
                  <a:lnTo>
                    <a:pt x="342" y="778"/>
                  </a:lnTo>
                  <a:lnTo>
                    <a:pt x="342" y="772"/>
                  </a:lnTo>
                  <a:lnTo>
                    <a:pt x="342" y="766"/>
                  </a:lnTo>
                  <a:lnTo>
                    <a:pt x="344" y="756"/>
                  </a:lnTo>
                  <a:lnTo>
                    <a:pt x="344" y="750"/>
                  </a:lnTo>
                  <a:lnTo>
                    <a:pt x="346" y="746"/>
                  </a:lnTo>
                  <a:lnTo>
                    <a:pt x="350" y="740"/>
                  </a:lnTo>
                  <a:lnTo>
                    <a:pt x="358" y="736"/>
                  </a:lnTo>
                  <a:lnTo>
                    <a:pt x="358" y="736"/>
                  </a:lnTo>
                  <a:lnTo>
                    <a:pt x="370" y="730"/>
                  </a:lnTo>
                  <a:lnTo>
                    <a:pt x="382" y="724"/>
                  </a:lnTo>
                  <a:lnTo>
                    <a:pt x="392" y="716"/>
                  </a:lnTo>
                  <a:lnTo>
                    <a:pt x="396" y="712"/>
                  </a:lnTo>
                  <a:lnTo>
                    <a:pt x="400" y="706"/>
                  </a:lnTo>
                  <a:lnTo>
                    <a:pt x="400" y="706"/>
                  </a:lnTo>
                  <a:lnTo>
                    <a:pt x="400" y="694"/>
                  </a:lnTo>
                  <a:lnTo>
                    <a:pt x="402" y="690"/>
                  </a:lnTo>
                  <a:lnTo>
                    <a:pt x="406" y="686"/>
                  </a:lnTo>
                  <a:lnTo>
                    <a:pt x="406" y="686"/>
                  </a:lnTo>
                  <a:lnTo>
                    <a:pt x="410" y="686"/>
                  </a:lnTo>
                  <a:lnTo>
                    <a:pt x="410" y="686"/>
                  </a:lnTo>
                  <a:lnTo>
                    <a:pt x="422" y="688"/>
                  </a:lnTo>
                  <a:lnTo>
                    <a:pt x="432" y="688"/>
                  </a:lnTo>
                  <a:lnTo>
                    <a:pt x="432" y="688"/>
                  </a:lnTo>
                  <a:lnTo>
                    <a:pt x="442" y="692"/>
                  </a:lnTo>
                  <a:lnTo>
                    <a:pt x="442" y="692"/>
                  </a:lnTo>
                  <a:lnTo>
                    <a:pt x="448" y="690"/>
                  </a:lnTo>
                  <a:lnTo>
                    <a:pt x="454" y="686"/>
                  </a:lnTo>
                  <a:lnTo>
                    <a:pt x="454" y="686"/>
                  </a:lnTo>
                  <a:lnTo>
                    <a:pt x="466" y="678"/>
                  </a:lnTo>
                  <a:lnTo>
                    <a:pt x="470" y="674"/>
                  </a:lnTo>
                  <a:lnTo>
                    <a:pt x="478" y="672"/>
                  </a:lnTo>
                  <a:lnTo>
                    <a:pt x="478" y="672"/>
                  </a:lnTo>
                  <a:lnTo>
                    <a:pt x="480" y="672"/>
                  </a:lnTo>
                  <a:lnTo>
                    <a:pt x="480" y="672"/>
                  </a:lnTo>
                  <a:lnTo>
                    <a:pt x="484" y="674"/>
                  </a:lnTo>
                  <a:lnTo>
                    <a:pt x="486" y="676"/>
                  </a:lnTo>
                  <a:lnTo>
                    <a:pt x="492" y="684"/>
                  </a:lnTo>
                  <a:lnTo>
                    <a:pt x="496" y="700"/>
                  </a:lnTo>
                  <a:lnTo>
                    <a:pt x="496" y="700"/>
                  </a:lnTo>
                  <a:lnTo>
                    <a:pt x="502" y="708"/>
                  </a:lnTo>
                  <a:lnTo>
                    <a:pt x="508" y="714"/>
                  </a:lnTo>
                  <a:lnTo>
                    <a:pt x="520" y="724"/>
                  </a:lnTo>
                  <a:lnTo>
                    <a:pt x="520" y="724"/>
                  </a:lnTo>
                  <a:lnTo>
                    <a:pt x="532" y="738"/>
                  </a:lnTo>
                  <a:lnTo>
                    <a:pt x="532" y="738"/>
                  </a:lnTo>
                  <a:lnTo>
                    <a:pt x="542" y="744"/>
                  </a:lnTo>
                  <a:lnTo>
                    <a:pt x="548" y="748"/>
                  </a:lnTo>
                  <a:lnTo>
                    <a:pt x="552" y="752"/>
                  </a:lnTo>
                  <a:lnTo>
                    <a:pt x="552" y="752"/>
                  </a:lnTo>
                  <a:lnTo>
                    <a:pt x="554" y="756"/>
                  </a:lnTo>
                  <a:lnTo>
                    <a:pt x="556" y="760"/>
                  </a:lnTo>
                  <a:lnTo>
                    <a:pt x="554" y="768"/>
                  </a:lnTo>
                  <a:lnTo>
                    <a:pt x="546" y="786"/>
                  </a:lnTo>
                  <a:lnTo>
                    <a:pt x="546" y="786"/>
                  </a:lnTo>
                  <a:lnTo>
                    <a:pt x="552" y="786"/>
                  </a:lnTo>
                  <a:lnTo>
                    <a:pt x="552" y="786"/>
                  </a:lnTo>
                  <a:lnTo>
                    <a:pt x="554" y="786"/>
                  </a:lnTo>
                  <a:lnTo>
                    <a:pt x="558" y="784"/>
                  </a:lnTo>
                  <a:lnTo>
                    <a:pt x="566" y="778"/>
                  </a:lnTo>
                  <a:lnTo>
                    <a:pt x="578" y="766"/>
                  </a:lnTo>
                  <a:lnTo>
                    <a:pt x="578" y="766"/>
                  </a:lnTo>
                  <a:lnTo>
                    <a:pt x="574" y="758"/>
                  </a:lnTo>
                  <a:lnTo>
                    <a:pt x="574" y="754"/>
                  </a:lnTo>
                  <a:lnTo>
                    <a:pt x="576" y="748"/>
                  </a:lnTo>
                  <a:lnTo>
                    <a:pt x="576" y="748"/>
                  </a:lnTo>
                  <a:lnTo>
                    <a:pt x="578" y="746"/>
                  </a:lnTo>
                  <a:lnTo>
                    <a:pt x="580" y="746"/>
                  </a:lnTo>
                  <a:lnTo>
                    <a:pt x="580" y="746"/>
                  </a:lnTo>
                  <a:lnTo>
                    <a:pt x="582" y="746"/>
                  </a:lnTo>
                  <a:lnTo>
                    <a:pt x="584" y="750"/>
                  </a:lnTo>
                  <a:lnTo>
                    <a:pt x="586" y="754"/>
                  </a:lnTo>
                  <a:lnTo>
                    <a:pt x="586" y="754"/>
                  </a:lnTo>
                  <a:lnTo>
                    <a:pt x="590" y="752"/>
                  </a:lnTo>
                  <a:lnTo>
                    <a:pt x="590" y="750"/>
                  </a:lnTo>
                  <a:lnTo>
                    <a:pt x="590" y="746"/>
                  </a:lnTo>
                  <a:lnTo>
                    <a:pt x="586" y="742"/>
                  </a:lnTo>
                  <a:lnTo>
                    <a:pt x="580" y="734"/>
                  </a:lnTo>
                  <a:lnTo>
                    <a:pt x="574" y="730"/>
                  </a:lnTo>
                  <a:lnTo>
                    <a:pt x="574" y="730"/>
                  </a:lnTo>
                  <a:lnTo>
                    <a:pt x="566" y="724"/>
                  </a:lnTo>
                  <a:lnTo>
                    <a:pt x="566" y="724"/>
                  </a:lnTo>
                  <a:lnTo>
                    <a:pt x="562" y="722"/>
                  </a:lnTo>
                  <a:lnTo>
                    <a:pt x="558" y="718"/>
                  </a:lnTo>
                  <a:lnTo>
                    <a:pt x="558" y="718"/>
                  </a:lnTo>
                  <a:lnTo>
                    <a:pt x="554" y="710"/>
                  </a:lnTo>
                  <a:lnTo>
                    <a:pt x="550" y="702"/>
                  </a:lnTo>
                  <a:lnTo>
                    <a:pt x="550" y="702"/>
                  </a:lnTo>
                  <a:lnTo>
                    <a:pt x="536" y="684"/>
                  </a:lnTo>
                  <a:lnTo>
                    <a:pt x="532" y="676"/>
                  </a:lnTo>
                  <a:lnTo>
                    <a:pt x="530" y="670"/>
                  </a:lnTo>
                  <a:lnTo>
                    <a:pt x="532" y="664"/>
                  </a:lnTo>
                  <a:lnTo>
                    <a:pt x="532" y="664"/>
                  </a:lnTo>
                  <a:lnTo>
                    <a:pt x="534" y="656"/>
                  </a:lnTo>
                  <a:lnTo>
                    <a:pt x="536" y="656"/>
                  </a:lnTo>
                  <a:lnTo>
                    <a:pt x="540" y="654"/>
                  </a:lnTo>
                  <a:lnTo>
                    <a:pt x="540" y="654"/>
                  </a:lnTo>
                  <a:lnTo>
                    <a:pt x="544" y="656"/>
                  </a:lnTo>
                  <a:lnTo>
                    <a:pt x="548" y="658"/>
                  </a:lnTo>
                  <a:lnTo>
                    <a:pt x="556" y="666"/>
                  </a:lnTo>
                  <a:lnTo>
                    <a:pt x="568" y="682"/>
                  </a:lnTo>
                  <a:lnTo>
                    <a:pt x="568" y="682"/>
                  </a:lnTo>
                  <a:lnTo>
                    <a:pt x="580" y="698"/>
                  </a:lnTo>
                  <a:lnTo>
                    <a:pt x="588" y="704"/>
                  </a:lnTo>
                  <a:lnTo>
                    <a:pt x="598" y="710"/>
                  </a:lnTo>
                  <a:lnTo>
                    <a:pt x="598" y="710"/>
                  </a:lnTo>
                  <a:lnTo>
                    <a:pt x="602" y="714"/>
                  </a:lnTo>
                  <a:lnTo>
                    <a:pt x="606" y="718"/>
                  </a:lnTo>
                  <a:lnTo>
                    <a:pt x="612" y="726"/>
                  </a:lnTo>
                  <a:lnTo>
                    <a:pt x="612" y="726"/>
                  </a:lnTo>
                  <a:lnTo>
                    <a:pt x="612" y="732"/>
                  </a:lnTo>
                  <a:lnTo>
                    <a:pt x="612" y="738"/>
                  </a:lnTo>
                  <a:lnTo>
                    <a:pt x="610" y="748"/>
                  </a:lnTo>
                  <a:lnTo>
                    <a:pt x="610" y="748"/>
                  </a:lnTo>
                  <a:lnTo>
                    <a:pt x="612" y="756"/>
                  </a:lnTo>
                  <a:lnTo>
                    <a:pt x="616" y="764"/>
                  </a:lnTo>
                  <a:lnTo>
                    <a:pt x="628" y="776"/>
                  </a:lnTo>
                  <a:lnTo>
                    <a:pt x="628" y="776"/>
                  </a:lnTo>
                  <a:lnTo>
                    <a:pt x="632" y="780"/>
                  </a:lnTo>
                  <a:lnTo>
                    <a:pt x="636" y="782"/>
                  </a:lnTo>
                  <a:lnTo>
                    <a:pt x="646" y="784"/>
                  </a:lnTo>
                  <a:lnTo>
                    <a:pt x="646" y="784"/>
                  </a:lnTo>
                  <a:lnTo>
                    <a:pt x="646" y="786"/>
                  </a:lnTo>
                  <a:lnTo>
                    <a:pt x="648" y="790"/>
                  </a:lnTo>
                  <a:lnTo>
                    <a:pt x="648" y="792"/>
                  </a:lnTo>
                  <a:lnTo>
                    <a:pt x="650" y="794"/>
                  </a:lnTo>
                  <a:lnTo>
                    <a:pt x="650" y="794"/>
                  </a:lnTo>
                  <a:lnTo>
                    <a:pt x="654" y="796"/>
                  </a:lnTo>
                  <a:lnTo>
                    <a:pt x="654" y="796"/>
                  </a:lnTo>
                  <a:lnTo>
                    <a:pt x="656" y="796"/>
                  </a:lnTo>
                  <a:lnTo>
                    <a:pt x="658" y="794"/>
                  </a:lnTo>
                  <a:lnTo>
                    <a:pt x="660" y="788"/>
                  </a:lnTo>
                  <a:lnTo>
                    <a:pt x="662" y="778"/>
                  </a:lnTo>
                  <a:lnTo>
                    <a:pt x="662" y="778"/>
                  </a:lnTo>
                  <a:lnTo>
                    <a:pt x="660" y="762"/>
                  </a:lnTo>
                  <a:lnTo>
                    <a:pt x="660" y="754"/>
                  </a:lnTo>
                  <a:lnTo>
                    <a:pt x="662" y="750"/>
                  </a:lnTo>
                  <a:lnTo>
                    <a:pt x="664" y="750"/>
                  </a:lnTo>
                  <a:lnTo>
                    <a:pt x="664" y="750"/>
                  </a:lnTo>
                  <a:lnTo>
                    <a:pt x="664" y="750"/>
                  </a:lnTo>
                  <a:lnTo>
                    <a:pt x="664" y="750"/>
                  </a:lnTo>
                  <a:lnTo>
                    <a:pt x="666" y="752"/>
                  </a:lnTo>
                  <a:lnTo>
                    <a:pt x="670" y="756"/>
                  </a:lnTo>
                  <a:lnTo>
                    <a:pt x="670" y="756"/>
                  </a:lnTo>
                  <a:lnTo>
                    <a:pt x="682" y="748"/>
                  </a:lnTo>
                  <a:lnTo>
                    <a:pt x="682" y="748"/>
                  </a:lnTo>
                  <a:lnTo>
                    <a:pt x="686" y="746"/>
                  </a:lnTo>
                  <a:lnTo>
                    <a:pt x="690" y="746"/>
                  </a:lnTo>
                  <a:lnTo>
                    <a:pt x="690" y="746"/>
                  </a:lnTo>
                  <a:lnTo>
                    <a:pt x="694" y="746"/>
                  </a:lnTo>
                  <a:lnTo>
                    <a:pt x="698" y="748"/>
                  </a:lnTo>
                  <a:lnTo>
                    <a:pt x="700" y="752"/>
                  </a:lnTo>
                  <a:lnTo>
                    <a:pt x="700" y="758"/>
                  </a:lnTo>
                  <a:lnTo>
                    <a:pt x="700" y="758"/>
                  </a:lnTo>
                  <a:lnTo>
                    <a:pt x="698" y="766"/>
                  </a:lnTo>
                  <a:lnTo>
                    <a:pt x="694" y="776"/>
                  </a:lnTo>
                  <a:lnTo>
                    <a:pt x="692" y="784"/>
                  </a:lnTo>
                  <a:lnTo>
                    <a:pt x="690" y="794"/>
                  </a:lnTo>
                  <a:lnTo>
                    <a:pt x="690" y="794"/>
                  </a:lnTo>
                  <a:lnTo>
                    <a:pt x="692" y="798"/>
                  </a:lnTo>
                  <a:lnTo>
                    <a:pt x="694" y="802"/>
                  </a:lnTo>
                  <a:lnTo>
                    <a:pt x="700" y="806"/>
                  </a:lnTo>
                  <a:lnTo>
                    <a:pt x="708" y="810"/>
                  </a:lnTo>
                  <a:lnTo>
                    <a:pt x="716" y="814"/>
                  </a:lnTo>
                  <a:lnTo>
                    <a:pt x="716" y="814"/>
                  </a:lnTo>
                  <a:lnTo>
                    <a:pt x="720" y="818"/>
                  </a:lnTo>
                  <a:lnTo>
                    <a:pt x="722" y="822"/>
                  </a:lnTo>
                  <a:lnTo>
                    <a:pt x="722" y="822"/>
                  </a:lnTo>
                  <a:lnTo>
                    <a:pt x="726" y="822"/>
                  </a:lnTo>
                  <a:lnTo>
                    <a:pt x="726" y="822"/>
                  </a:lnTo>
                  <a:lnTo>
                    <a:pt x="736" y="822"/>
                  </a:lnTo>
                  <a:lnTo>
                    <a:pt x="736" y="822"/>
                  </a:lnTo>
                  <a:lnTo>
                    <a:pt x="742" y="820"/>
                  </a:lnTo>
                  <a:lnTo>
                    <a:pt x="748" y="818"/>
                  </a:lnTo>
                  <a:lnTo>
                    <a:pt x="748" y="818"/>
                  </a:lnTo>
                  <a:lnTo>
                    <a:pt x="752" y="814"/>
                  </a:lnTo>
                  <a:lnTo>
                    <a:pt x="760" y="812"/>
                  </a:lnTo>
                  <a:lnTo>
                    <a:pt x="760" y="812"/>
                  </a:lnTo>
                  <a:lnTo>
                    <a:pt x="760" y="812"/>
                  </a:lnTo>
                  <a:lnTo>
                    <a:pt x="760" y="812"/>
                  </a:lnTo>
                  <a:lnTo>
                    <a:pt x="770" y="816"/>
                  </a:lnTo>
                  <a:lnTo>
                    <a:pt x="770" y="816"/>
                  </a:lnTo>
                  <a:lnTo>
                    <a:pt x="774" y="818"/>
                  </a:lnTo>
                  <a:lnTo>
                    <a:pt x="772" y="824"/>
                  </a:lnTo>
                  <a:lnTo>
                    <a:pt x="772" y="824"/>
                  </a:lnTo>
                  <a:lnTo>
                    <a:pt x="776" y="824"/>
                  </a:lnTo>
                  <a:lnTo>
                    <a:pt x="776" y="824"/>
                  </a:lnTo>
                  <a:lnTo>
                    <a:pt x="778" y="824"/>
                  </a:lnTo>
                  <a:lnTo>
                    <a:pt x="778" y="824"/>
                  </a:lnTo>
                  <a:lnTo>
                    <a:pt x="782" y="824"/>
                  </a:lnTo>
                  <a:lnTo>
                    <a:pt x="782" y="824"/>
                  </a:lnTo>
                  <a:lnTo>
                    <a:pt x="792" y="826"/>
                  </a:lnTo>
                  <a:lnTo>
                    <a:pt x="792" y="826"/>
                  </a:lnTo>
                  <a:lnTo>
                    <a:pt x="792" y="826"/>
                  </a:lnTo>
                  <a:lnTo>
                    <a:pt x="792" y="826"/>
                  </a:lnTo>
                  <a:lnTo>
                    <a:pt x="798" y="820"/>
                  </a:lnTo>
                  <a:lnTo>
                    <a:pt x="798" y="820"/>
                  </a:lnTo>
                  <a:lnTo>
                    <a:pt x="802" y="816"/>
                  </a:lnTo>
                  <a:lnTo>
                    <a:pt x="808" y="814"/>
                  </a:lnTo>
                  <a:lnTo>
                    <a:pt x="808" y="814"/>
                  </a:lnTo>
                  <a:lnTo>
                    <a:pt x="810" y="814"/>
                  </a:lnTo>
                  <a:lnTo>
                    <a:pt x="814" y="816"/>
                  </a:lnTo>
                  <a:lnTo>
                    <a:pt x="814" y="816"/>
                  </a:lnTo>
                  <a:lnTo>
                    <a:pt x="814" y="820"/>
                  </a:lnTo>
                  <a:lnTo>
                    <a:pt x="814" y="822"/>
                  </a:lnTo>
                  <a:lnTo>
                    <a:pt x="814" y="830"/>
                  </a:lnTo>
                  <a:lnTo>
                    <a:pt x="808" y="846"/>
                  </a:lnTo>
                  <a:lnTo>
                    <a:pt x="808" y="846"/>
                  </a:lnTo>
                  <a:lnTo>
                    <a:pt x="806" y="850"/>
                  </a:lnTo>
                  <a:lnTo>
                    <a:pt x="808" y="854"/>
                  </a:lnTo>
                  <a:lnTo>
                    <a:pt x="810" y="860"/>
                  </a:lnTo>
                  <a:lnTo>
                    <a:pt x="810" y="860"/>
                  </a:lnTo>
                  <a:lnTo>
                    <a:pt x="796" y="876"/>
                  </a:lnTo>
                  <a:lnTo>
                    <a:pt x="782" y="894"/>
                  </a:lnTo>
                  <a:lnTo>
                    <a:pt x="782" y="894"/>
                  </a:lnTo>
                  <a:lnTo>
                    <a:pt x="774" y="904"/>
                  </a:lnTo>
                  <a:lnTo>
                    <a:pt x="768" y="910"/>
                  </a:lnTo>
                  <a:lnTo>
                    <a:pt x="762" y="912"/>
                  </a:lnTo>
                  <a:lnTo>
                    <a:pt x="762" y="912"/>
                  </a:lnTo>
                  <a:lnTo>
                    <a:pt x="760" y="912"/>
                  </a:lnTo>
                  <a:lnTo>
                    <a:pt x="760" y="912"/>
                  </a:lnTo>
                  <a:lnTo>
                    <a:pt x="748" y="904"/>
                  </a:lnTo>
                  <a:lnTo>
                    <a:pt x="740" y="898"/>
                  </a:lnTo>
                  <a:lnTo>
                    <a:pt x="740" y="898"/>
                  </a:lnTo>
                  <a:lnTo>
                    <a:pt x="740" y="898"/>
                  </a:lnTo>
                  <a:lnTo>
                    <a:pt x="734" y="904"/>
                  </a:lnTo>
                  <a:lnTo>
                    <a:pt x="724" y="908"/>
                  </a:lnTo>
                  <a:lnTo>
                    <a:pt x="714" y="910"/>
                  </a:lnTo>
                  <a:lnTo>
                    <a:pt x="704" y="910"/>
                  </a:lnTo>
                  <a:lnTo>
                    <a:pt x="704" y="910"/>
                  </a:lnTo>
                  <a:lnTo>
                    <a:pt x="692" y="910"/>
                  </a:lnTo>
                  <a:lnTo>
                    <a:pt x="684" y="908"/>
                  </a:lnTo>
                  <a:lnTo>
                    <a:pt x="684" y="908"/>
                  </a:lnTo>
                  <a:lnTo>
                    <a:pt x="676" y="904"/>
                  </a:lnTo>
                  <a:lnTo>
                    <a:pt x="670" y="900"/>
                  </a:lnTo>
                  <a:lnTo>
                    <a:pt x="662" y="896"/>
                  </a:lnTo>
                  <a:lnTo>
                    <a:pt x="654" y="892"/>
                  </a:lnTo>
                  <a:lnTo>
                    <a:pt x="654" y="892"/>
                  </a:lnTo>
                  <a:lnTo>
                    <a:pt x="646" y="890"/>
                  </a:lnTo>
                  <a:lnTo>
                    <a:pt x="642" y="888"/>
                  </a:lnTo>
                  <a:lnTo>
                    <a:pt x="640" y="884"/>
                  </a:lnTo>
                  <a:lnTo>
                    <a:pt x="640" y="884"/>
                  </a:lnTo>
                  <a:lnTo>
                    <a:pt x="636" y="878"/>
                  </a:lnTo>
                  <a:lnTo>
                    <a:pt x="630" y="872"/>
                  </a:lnTo>
                  <a:lnTo>
                    <a:pt x="630" y="872"/>
                  </a:lnTo>
                  <a:lnTo>
                    <a:pt x="624" y="870"/>
                  </a:lnTo>
                  <a:lnTo>
                    <a:pt x="618" y="868"/>
                  </a:lnTo>
                  <a:lnTo>
                    <a:pt x="618" y="868"/>
                  </a:lnTo>
                  <a:lnTo>
                    <a:pt x="614" y="868"/>
                  </a:lnTo>
                  <a:lnTo>
                    <a:pt x="608" y="870"/>
                  </a:lnTo>
                  <a:lnTo>
                    <a:pt x="596" y="876"/>
                  </a:lnTo>
                  <a:lnTo>
                    <a:pt x="596" y="876"/>
                  </a:lnTo>
                  <a:lnTo>
                    <a:pt x="590" y="878"/>
                  </a:lnTo>
                  <a:lnTo>
                    <a:pt x="588" y="880"/>
                  </a:lnTo>
                  <a:lnTo>
                    <a:pt x="586" y="884"/>
                  </a:lnTo>
                  <a:lnTo>
                    <a:pt x="586" y="888"/>
                  </a:lnTo>
                  <a:lnTo>
                    <a:pt x="586" y="888"/>
                  </a:lnTo>
                  <a:lnTo>
                    <a:pt x="586" y="896"/>
                  </a:lnTo>
                  <a:lnTo>
                    <a:pt x="584" y="904"/>
                  </a:lnTo>
                  <a:lnTo>
                    <a:pt x="584" y="904"/>
                  </a:lnTo>
                  <a:lnTo>
                    <a:pt x="582" y="912"/>
                  </a:lnTo>
                  <a:lnTo>
                    <a:pt x="580" y="914"/>
                  </a:lnTo>
                  <a:lnTo>
                    <a:pt x="574" y="916"/>
                  </a:lnTo>
                  <a:lnTo>
                    <a:pt x="574" y="916"/>
                  </a:lnTo>
                  <a:lnTo>
                    <a:pt x="574" y="916"/>
                  </a:lnTo>
                  <a:lnTo>
                    <a:pt x="574" y="916"/>
                  </a:lnTo>
                  <a:lnTo>
                    <a:pt x="568" y="914"/>
                  </a:lnTo>
                  <a:lnTo>
                    <a:pt x="564" y="912"/>
                  </a:lnTo>
                  <a:lnTo>
                    <a:pt x="558" y="906"/>
                  </a:lnTo>
                  <a:lnTo>
                    <a:pt x="558" y="906"/>
                  </a:lnTo>
                  <a:lnTo>
                    <a:pt x="550" y="902"/>
                  </a:lnTo>
                  <a:lnTo>
                    <a:pt x="542" y="898"/>
                  </a:lnTo>
                  <a:lnTo>
                    <a:pt x="534" y="894"/>
                  </a:lnTo>
                  <a:lnTo>
                    <a:pt x="528" y="888"/>
                  </a:lnTo>
                  <a:lnTo>
                    <a:pt x="528" y="888"/>
                  </a:lnTo>
                  <a:lnTo>
                    <a:pt x="524" y="882"/>
                  </a:lnTo>
                  <a:lnTo>
                    <a:pt x="520" y="874"/>
                  </a:lnTo>
                  <a:lnTo>
                    <a:pt x="520" y="874"/>
                  </a:lnTo>
                  <a:lnTo>
                    <a:pt x="516" y="872"/>
                  </a:lnTo>
                  <a:lnTo>
                    <a:pt x="512" y="870"/>
                  </a:lnTo>
                  <a:lnTo>
                    <a:pt x="512" y="870"/>
                  </a:lnTo>
                  <a:lnTo>
                    <a:pt x="502" y="872"/>
                  </a:lnTo>
                  <a:lnTo>
                    <a:pt x="502" y="872"/>
                  </a:lnTo>
                  <a:lnTo>
                    <a:pt x="498" y="872"/>
                  </a:lnTo>
                  <a:lnTo>
                    <a:pt x="498" y="872"/>
                  </a:lnTo>
                  <a:lnTo>
                    <a:pt x="490" y="870"/>
                  </a:lnTo>
                  <a:lnTo>
                    <a:pt x="482" y="868"/>
                  </a:lnTo>
                  <a:lnTo>
                    <a:pt x="468" y="862"/>
                  </a:lnTo>
                  <a:lnTo>
                    <a:pt x="468" y="862"/>
                  </a:lnTo>
                  <a:lnTo>
                    <a:pt x="460" y="858"/>
                  </a:lnTo>
                  <a:lnTo>
                    <a:pt x="458" y="856"/>
                  </a:lnTo>
                  <a:lnTo>
                    <a:pt x="458" y="852"/>
                  </a:lnTo>
                  <a:lnTo>
                    <a:pt x="458" y="852"/>
                  </a:lnTo>
                  <a:lnTo>
                    <a:pt x="460" y="842"/>
                  </a:lnTo>
                  <a:lnTo>
                    <a:pt x="468" y="838"/>
                  </a:lnTo>
                  <a:lnTo>
                    <a:pt x="468" y="838"/>
                  </a:lnTo>
                  <a:lnTo>
                    <a:pt x="474" y="834"/>
                  </a:lnTo>
                  <a:lnTo>
                    <a:pt x="476" y="832"/>
                  </a:lnTo>
                  <a:lnTo>
                    <a:pt x="478" y="828"/>
                  </a:lnTo>
                  <a:lnTo>
                    <a:pt x="478" y="828"/>
                  </a:lnTo>
                  <a:lnTo>
                    <a:pt x="478" y="824"/>
                  </a:lnTo>
                  <a:lnTo>
                    <a:pt x="476" y="822"/>
                  </a:lnTo>
                  <a:lnTo>
                    <a:pt x="472" y="816"/>
                  </a:lnTo>
                  <a:lnTo>
                    <a:pt x="472" y="816"/>
                  </a:lnTo>
                  <a:lnTo>
                    <a:pt x="472" y="808"/>
                  </a:lnTo>
                  <a:lnTo>
                    <a:pt x="472" y="804"/>
                  </a:lnTo>
                  <a:lnTo>
                    <a:pt x="470" y="802"/>
                  </a:lnTo>
                  <a:lnTo>
                    <a:pt x="470" y="802"/>
                  </a:lnTo>
                  <a:lnTo>
                    <a:pt x="468" y="798"/>
                  </a:lnTo>
                  <a:lnTo>
                    <a:pt x="466" y="798"/>
                  </a:lnTo>
                  <a:lnTo>
                    <a:pt x="466" y="798"/>
                  </a:lnTo>
                  <a:lnTo>
                    <a:pt x="462" y="800"/>
                  </a:lnTo>
                  <a:lnTo>
                    <a:pt x="458" y="802"/>
                  </a:lnTo>
                  <a:lnTo>
                    <a:pt x="458" y="802"/>
                  </a:lnTo>
                  <a:lnTo>
                    <a:pt x="446" y="804"/>
                  </a:lnTo>
                  <a:lnTo>
                    <a:pt x="432" y="804"/>
                  </a:lnTo>
                  <a:lnTo>
                    <a:pt x="432" y="804"/>
                  </a:lnTo>
                  <a:lnTo>
                    <a:pt x="418" y="802"/>
                  </a:lnTo>
                  <a:lnTo>
                    <a:pt x="418" y="802"/>
                  </a:lnTo>
                  <a:lnTo>
                    <a:pt x="408" y="802"/>
                  </a:lnTo>
                  <a:lnTo>
                    <a:pt x="400" y="800"/>
                  </a:lnTo>
                  <a:lnTo>
                    <a:pt x="400" y="800"/>
                  </a:lnTo>
                  <a:lnTo>
                    <a:pt x="394" y="796"/>
                  </a:lnTo>
                  <a:lnTo>
                    <a:pt x="390" y="794"/>
                  </a:lnTo>
                  <a:lnTo>
                    <a:pt x="386" y="794"/>
                  </a:lnTo>
                  <a:lnTo>
                    <a:pt x="386" y="794"/>
                  </a:lnTo>
                  <a:lnTo>
                    <a:pt x="382" y="794"/>
                  </a:lnTo>
                  <a:lnTo>
                    <a:pt x="382" y="794"/>
                  </a:lnTo>
                  <a:lnTo>
                    <a:pt x="374" y="798"/>
                  </a:lnTo>
                  <a:lnTo>
                    <a:pt x="366" y="802"/>
                  </a:lnTo>
                  <a:lnTo>
                    <a:pt x="358" y="806"/>
                  </a:lnTo>
                  <a:lnTo>
                    <a:pt x="350" y="810"/>
                  </a:lnTo>
                  <a:lnTo>
                    <a:pt x="350" y="810"/>
                  </a:lnTo>
                  <a:lnTo>
                    <a:pt x="346" y="810"/>
                  </a:lnTo>
                  <a:lnTo>
                    <a:pt x="346" y="810"/>
                  </a:lnTo>
                  <a:lnTo>
                    <a:pt x="342" y="810"/>
                  </a:lnTo>
                  <a:lnTo>
                    <a:pt x="342" y="810"/>
                  </a:lnTo>
                  <a:lnTo>
                    <a:pt x="338" y="810"/>
                  </a:lnTo>
                  <a:lnTo>
                    <a:pt x="338" y="810"/>
                  </a:lnTo>
                  <a:lnTo>
                    <a:pt x="334" y="810"/>
                  </a:lnTo>
                  <a:lnTo>
                    <a:pt x="330" y="810"/>
                  </a:lnTo>
                  <a:lnTo>
                    <a:pt x="330" y="810"/>
                  </a:lnTo>
                  <a:lnTo>
                    <a:pt x="326" y="814"/>
                  </a:lnTo>
                  <a:lnTo>
                    <a:pt x="324" y="816"/>
                  </a:lnTo>
                  <a:lnTo>
                    <a:pt x="322" y="820"/>
                  </a:lnTo>
                  <a:lnTo>
                    <a:pt x="320" y="822"/>
                  </a:lnTo>
                  <a:lnTo>
                    <a:pt x="320" y="822"/>
                  </a:lnTo>
                  <a:lnTo>
                    <a:pt x="312" y="824"/>
                  </a:lnTo>
                  <a:lnTo>
                    <a:pt x="312" y="824"/>
                  </a:lnTo>
                  <a:lnTo>
                    <a:pt x="306" y="822"/>
                  </a:lnTo>
                  <a:lnTo>
                    <a:pt x="306" y="822"/>
                  </a:lnTo>
                  <a:lnTo>
                    <a:pt x="300" y="822"/>
                  </a:lnTo>
                  <a:lnTo>
                    <a:pt x="300" y="822"/>
                  </a:lnTo>
                  <a:lnTo>
                    <a:pt x="300" y="822"/>
                  </a:lnTo>
                  <a:lnTo>
                    <a:pt x="300" y="822"/>
                  </a:lnTo>
                  <a:lnTo>
                    <a:pt x="288" y="824"/>
                  </a:lnTo>
                  <a:lnTo>
                    <a:pt x="276" y="826"/>
                  </a:lnTo>
                  <a:lnTo>
                    <a:pt x="276" y="826"/>
                  </a:lnTo>
                  <a:lnTo>
                    <a:pt x="266" y="826"/>
                  </a:lnTo>
                  <a:lnTo>
                    <a:pt x="266" y="826"/>
                  </a:lnTo>
                  <a:lnTo>
                    <a:pt x="260" y="826"/>
                  </a:lnTo>
                  <a:lnTo>
                    <a:pt x="256" y="824"/>
                  </a:lnTo>
                  <a:lnTo>
                    <a:pt x="256" y="824"/>
                  </a:lnTo>
                  <a:lnTo>
                    <a:pt x="252" y="822"/>
                  </a:lnTo>
                  <a:lnTo>
                    <a:pt x="248" y="820"/>
                  </a:lnTo>
                  <a:lnTo>
                    <a:pt x="248" y="820"/>
                  </a:lnTo>
                  <a:lnTo>
                    <a:pt x="246" y="822"/>
                  </a:lnTo>
                  <a:lnTo>
                    <a:pt x="242" y="824"/>
                  </a:lnTo>
                  <a:lnTo>
                    <a:pt x="242" y="824"/>
                  </a:lnTo>
                  <a:lnTo>
                    <a:pt x="220" y="850"/>
                  </a:lnTo>
                  <a:lnTo>
                    <a:pt x="220" y="850"/>
                  </a:lnTo>
                  <a:lnTo>
                    <a:pt x="212" y="856"/>
                  </a:lnTo>
                  <a:lnTo>
                    <a:pt x="204" y="862"/>
                  </a:lnTo>
                  <a:lnTo>
                    <a:pt x="186" y="872"/>
                  </a:lnTo>
                  <a:lnTo>
                    <a:pt x="186" y="872"/>
                  </a:lnTo>
                  <a:lnTo>
                    <a:pt x="180" y="878"/>
                  </a:lnTo>
                  <a:lnTo>
                    <a:pt x="174" y="886"/>
                  </a:lnTo>
                  <a:lnTo>
                    <a:pt x="174" y="886"/>
                  </a:lnTo>
                  <a:lnTo>
                    <a:pt x="168" y="892"/>
                  </a:lnTo>
                  <a:lnTo>
                    <a:pt x="166" y="894"/>
                  </a:lnTo>
                  <a:lnTo>
                    <a:pt x="166" y="900"/>
                  </a:lnTo>
                  <a:lnTo>
                    <a:pt x="166" y="900"/>
                  </a:lnTo>
                  <a:lnTo>
                    <a:pt x="164" y="908"/>
                  </a:lnTo>
                  <a:lnTo>
                    <a:pt x="162" y="916"/>
                  </a:lnTo>
                  <a:lnTo>
                    <a:pt x="154" y="922"/>
                  </a:lnTo>
                  <a:lnTo>
                    <a:pt x="144" y="926"/>
                  </a:lnTo>
                  <a:lnTo>
                    <a:pt x="144" y="926"/>
                  </a:lnTo>
                  <a:lnTo>
                    <a:pt x="132" y="932"/>
                  </a:lnTo>
                  <a:lnTo>
                    <a:pt x="120" y="938"/>
                  </a:lnTo>
                  <a:lnTo>
                    <a:pt x="108" y="946"/>
                  </a:lnTo>
                  <a:lnTo>
                    <a:pt x="96" y="956"/>
                  </a:lnTo>
                  <a:lnTo>
                    <a:pt x="96" y="956"/>
                  </a:lnTo>
                  <a:lnTo>
                    <a:pt x="80" y="974"/>
                  </a:lnTo>
                  <a:lnTo>
                    <a:pt x="66" y="992"/>
                  </a:lnTo>
                  <a:lnTo>
                    <a:pt x="66" y="992"/>
                  </a:lnTo>
                  <a:lnTo>
                    <a:pt x="56" y="1010"/>
                  </a:lnTo>
                  <a:lnTo>
                    <a:pt x="50" y="1018"/>
                  </a:lnTo>
                  <a:lnTo>
                    <a:pt x="40" y="1026"/>
                  </a:lnTo>
                  <a:lnTo>
                    <a:pt x="40" y="1026"/>
                  </a:lnTo>
                  <a:lnTo>
                    <a:pt x="34" y="1032"/>
                  </a:lnTo>
                  <a:lnTo>
                    <a:pt x="28" y="1038"/>
                  </a:lnTo>
                  <a:lnTo>
                    <a:pt x="24" y="1046"/>
                  </a:lnTo>
                  <a:lnTo>
                    <a:pt x="24" y="1054"/>
                  </a:lnTo>
                  <a:lnTo>
                    <a:pt x="24" y="1054"/>
                  </a:lnTo>
                  <a:lnTo>
                    <a:pt x="26" y="1062"/>
                  </a:lnTo>
                  <a:lnTo>
                    <a:pt x="32" y="1070"/>
                  </a:lnTo>
                  <a:lnTo>
                    <a:pt x="38" y="1076"/>
                  </a:lnTo>
                  <a:lnTo>
                    <a:pt x="40" y="1080"/>
                  </a:lnTo>
                  <a:lnTo>
                    <a:pt x="40" y="1086"/>
                  </a:lnTo>
                  <a:lnTo>
                    <a:pt x="40" y="1086"/>
                  </a:lnTo>
                  <a:lnTo>
                    <a:pt x="38" y="1096"/>
                  </a:lnTo>
                  <a:lnTo>
                    <a:pt x="34" y="1108"/>
                  </a:lnTo>
                  <a:lnTo>
                    <a:pt x="28" y="1118"/>
                  </a:lnTo>
                  <a:lnTo>
                    <a:pt x="20" y="1128"/>
                  </a:lnTo>
                  <a:lnTo>
                    <a:pt x="20" y="1128"/>
                  </a:lnTo>
                  <a:lnTo>
                    <a:pt x="10" y="1140"/>
                  </a:lnTo>
                  <a:lnTo>
                    <a:pt x="2" y="1152"/>
                  </a:lnTo>
                  <a:lnTo>
                    <a:pt x="0" y="1166"/>
                  </a:lnTo>
                  <a:lnTo>
                    <a:pt x="0" y="1172"/>
                  </a:lnTo>
                  <a:lnTo>
                    <a:pt x="0" y="1180"/>
                  </a:lnTo>
                  <a:lnTo>
                    <a:pt x="0" y="1180"/>
                  </a:lnTo>
                  <a:lnTo>
                    <a:pt x="0" y="1188"/>
                  </a:lnTo>
                  <a:lnTo>
                    <a:pt x="2" y="1198"/>
                  </a:lnTo>
                  <a:lnTo>
                    <a:pt x="2" y="1198"/>
                  </a:lnTo>
                  <a:lnTo>
                    <a:pt x="4" y="1204"/>
                  </a:lnTo>
                  <a:lnTo>
                    <a:pt x="8" y="1208"/>
                  </a:lnTo>
                  <a:lnTo>
                    <a:pt x="14" y="1216"/>
                  </a:lnTo>
                  <a:lnTo>
                    <a:pt x="14" y="1216"/>
                  </a:lnTo>
                  <a:lnTo>
                    <a:pt x="20" y="1224"/>
                  </a:lnTo>
                  <a:lnTo>
                    <a:pt x="24" y="1232"/>
                  </a:lnTo>
                  <a:lnTo>
                    <a:pt x="26" y="1240"/>
                  </a:lnTo>
                  <a:lnTo>
                    <a:pt x="30" y="1248"/>
                  </a:lnTo>
                  <a:lnTo>
                    <a:pt x="30" y="1248"/>
                  </a:lnTo>
                  <a:lnTo>
                    <a:pt x="36" y="1254"/>
                  </a:lnTo>
                  <a:lnTo>
                    <a:pt x="40" y="1260"/>
                  </a:lnTo>
                  <a:lnTo>
                    <a:pt x="40" y="1260"/>
                  </a:lnTo>
                  <a:lnTo>
                    <a:pt x="42" y="1266"/>
                  </a:lnTo>
                  <a:lnTo>
                    <a:pt x="42" y="1272"/>
                  </a:lnTo>
                  <a:lnTo>
                    <a:pt x="42" y="1278"/>
                  </a:lnTo>
                  <a:lnTo>
                    <a:pt x="44" y="1284"/>
                  </a:lnTo>
                  <a:lnTo>
                    <a:pt x="44" y="1284"/>
                  </a:lnTo>
                  <a:lnTo>
                    <a:pt x="48" y="1290"/>
                  </a:lnTo>
                  <a:lnTo>
                    <a:pt x="56" y="1294"/>
                  </a:lnTo>
                  <a:lnTo>
                    <a:pt x="68" y="1300"/>
                  </a:lnTo>
                  <a:lnTo>
                    <a:pt x="68" y="1300"/>
                  </a:lnTo>
                  <a:lnTo>
                    <a:pt x="76" y="1306"/>
                  </a:lnTo>
                  <a:lnTo>
                    <a:pt x="80" y="1310"/>
                  </a:lnTo>
                  <a:lnTo>
                    <a:pt x="82" y="1314"/>
                  </a:lnTo>
                  <a:lnTo>
                    <a:pt x="82" y="1314"/>
                  </a:lnTo>
                  <a:lnTo>
                    <a:pt x="86" y="1322"/>
                  </a:lnTo>
                  <a:lnTo>
                    <a:pt x="90" y="1324"/>
                  </a:lnTo>
                  <a:lnTo>
                    <a:pt x="92" y="1328"/>
                  </a:lnTo>
                  <a:lnTo>
                    <a:pt x="92" y="1328"/>
                  </a:lnTo>
                  <a:lnTo>
                    <a:pt x="98" y="1328"/>
                  </a:lnTo>
                  <a:lnTo>
                    <a:pt x="98" y="1328"/>
                  </a:lnTo>
                  <a:lnTo>
                    <a:pt x="106" y="1328"/>
                  </a:lnTo>
                  <a:lnTo>
                    <a:pt x="114" y="1324"/>
                  </a:lnTo>
                  <a:lnTo>
                    <a:pt x="128" y="1316"/>
                  </a:lnTo>
                  <a:lnTo>
                    <a:pt x="128" y="1316"/>
                  </a:lnTo>
                  <a:lnTo>
                    <a:pt x="140" y="1312"/>
                  </a:lnTo>
                  <a:lnTo>
                    <a:pt x="152" y="1310"/>
                  </a:lnTo>
                  <a:lnTo>
                    <a:pt x="152" y="1310"/>
                  </a:lnTo>
                  <a:lnTo>
                    <a:pt x="160" y="1312"/>
                  </a:lnTo>
                  <a:lnTo>
                    <a:pt x="168" y="1316"/>
                  </a:lnTo>
                  <a:lnTo>
                    <a:pt x="168" y="1316"/>
                  </a:lnTo>
                  <a:lnTo>
                    <a:pt x="170" y="1320"/>
                  </a:lnTo>
                  <a:lnTo>
                    <a:pt x="172" y="1322"/>
                  </a:lnTo>
                  <a:lnTo>
                    <a:pt x="172" y="1322"/>
                  </a:lnTo>
                  <a:lnTo>
                    <a:pt x="174" y="1322"/>
                  </a:lnTo>
                  <a:lnTo>
                    <a:pt x="174" y="1322"/>
                  </a:lnTo>
                  <a:lnTo>
                    <a:pt x="182" y="1320"/>
                  </a:lnTo>
                  <a:lnTo>
                    <a:pt x="182" y="1320"/>
                  </a:lnTo>
                  <a:lnTo>
                    <a:pt x="190" y="1316"/>
                  </a:lnTo>
                  <a:lnTo>
                    <a:pt x="200" y="1312"/>
                  </a:lnTo>
                  <a:lnTo>
                    <a:pt x="200" y="1312"/>
                  </a:lnTo>
                  <a:lnTo>
                    <a:pt x="210" y="1308"/>
                  </a:lnTo>
                  <a:lnTo>
                    <a:pt x="220" y="1306"/>
                  </a:lnTo>
                  <a:lnTo>
                    <a:pt x="220" y="1306"/>
                  </a:lnTo>
                  <a:lnTo>
                    <a:pt x="238" y="1296"/>
                  </a:lnTo>
                  <a:lnTo>
                    <a:pt x="238" y="1296"/>
                  </a:lnTo>
                  <a:lnTo>
                    <a:pt x="250" y="1290"/>
                  </a:lnTo>
                  <a:lnTo>
                    <a:pt x="262" y="1288"/>
                  </a:lnTo>
                  <a:lnTo>
                    <a:pt x="262" y="1288"/>
                  </a:lnTo>
                  <a:lnTo>
                    <a:pt x="270" y="1290"/>
                  </a:lnTo>
                  <a:lnTo>
                    <a:pt x="276" y="1294"/>
                  </a:lnTo>
                  <a:lnTo>
                    <a:pt x="276" y="1294"/>
                  </a:lnTo>
                  <a:lnTo>
                    <a:pt x="280" y="1296"/>
                  </a:lnTo>
                  <a:lnTo>
                    <a:pt x="280" y="1300"/>
                  </a:lnTo>
                  <a:lnTo>
                    <a:pt x="282" y="1310"/>
                  </a:lnTo>
                  <a:lnTo>
                    <a:pt x="280" y="1318"/>
                  </a:lnTo>
                  <a:lnTo>
                    <a:pt x="282" y="1328"/>
                  </a:lnTo>
                  <a:lnTo>
                    <a:pt x="282" y="1328"/>
                  </a:lnTo>
                  <a:lnTo>
                    <a:pt x="284" y="1334"/>
                  </a:lnTo>
                  <a:lnTo>
                    <a:pt x="286" y="1336"/>
                  </a:lnTo>
                  <a:lnTo>
                    <a:pt x="290" y="1338"/>
                  </a:lnTo>
                  <a:lnTo>
                    <a:pt x="290" y="1338"/>
                  </a:lnTo>
                  <a:lnTo>
                    <a:pt x="292" y="1336"/>
                  </a:lnTo>
                  <a:lnTo>
                    <a:pt x="292" y="1336"/>
                  </a:lnTo>
                  <a:lnTo>
                    <a:pt x="304" y="1332"/>
                  </a:lnTo>
                  <a:lnTo>
                    <a:pt x="316" y="1328"/>
                  </a:lnTo>
                  <a:lnTo>
                    <a:pt x="316" y="1328"/>
                  </a:lnTo>
                  <a:lnTo>
                    <a:pt x="322" y="1328"/>
                  </a:lnTo>
                  <a:lnTo>
                    <a:pt x="322" y="1328"/>
                  </a:lnTo>
                  <a:lnTo>
                    <a:pt x="330" y="1330"/>
                  </a:lnTo>
                  <a:lnTo>
                    <a:pt x="334" y="1334"/>
                  </a:lnTo>
                  <a:lnTo>
                    <a:pt x="338" y="1340"/>
                  </a:lnTo>
                  <a:lnTo>
                    <a:pt x="338" y="1348"/>
                  </a:lnTo>
                  <a:lnTo>
                    <a:pt x="338" y="1348"/>
                  </a:lnTo>
                  <a:lnTo>
                    <a:pt x="338" y="1368"/>
                  </a:lnTo>
                  <a:lnTo>
                    <a:pt x="336" y="1378"/>
                  </a:lnTo>
                  <a:lnTo>
                    <a:pt x="330" y="1388"/>
                  </a:lnTo>
                  <a:lnTo>
                    <a:pt x="330" y="1388"/>
                  </a:lnTo>
                  <a:lnTo>
                    <a:pt x="326" y="1390"/>
                  </a:lnTo>
                  <a:lnTo>
                    <a:pt x="320" y="1392"/>
                  </a:lnTo>
                  <a:lnTo>
                    <a:pt x="320" y="1392"/>
                  </a:lnTo>
                  <a:lnTo>
                    <a:pt x="320" y="1396"/>
                  </a:lnTo>
                  <a:lnTo>
                    <a:pt x="318" y="1400"/>
                  </a:lnTo>
                  <a:lnTo>
                    <a:pt x="318" y="1400"/>
                  </a:lnTo>
                  <a:lnTo>
                    <a:pt x="314" y="1414"/>
                  </a:lnTo>
                  <a:lnTo>
                    <a:pt x="312" y="1420"/>
                  </a:lnTo>
                  <a:lnTo>
                    <a:pt x="312" y="1428"/>
                  </a:lnTo>
                  <a:lnTo>
                    <a:pt x="312" y="1428"/>
                  </a:lnTo>
                  <a:lnTo>
                    <a:pt x="314" y="1440"/>
                  </a:lnTo>
                  <a:lnTo>
                    <a:pt x="320" y="1448"/>
                  </a:lnTo>
                  <a:lnTo>
                    <a:pt x="336" y="1466"/>
                  </a:lnTo>
                  <a:lnTo>
                    <a:pt x="336" y="1466"/>
                  </a:lnTo>
                  <a:lnTo>
                    <a:pt x="340" y="1474"/>
                  </a:lnTo>
                  <a:lnTo>
                    <a:pt x="344" y="1484"/>
                  </a:lnTo>
                  <a:lnTo>
                    <a:pt x="348" y="1502"/>
                  </a:lnTo>
                  <a:lnTo>
                    <a:pt x="348" y="1502"/>
                  </a:lnTo>
                  <a:lnTo>
                    <a:pt x="348" y="1512"/>
                  </a:lnTo>
                  <a:lnTo>
                    <a:pt x="346" y="1522"/>
                  </a:lnTo>
                  <a:lnTo>
                    <a:pt x="346" y="1522"/>
                  </a:lnTo>
                  <a:lnTo>
                    <a:pt x="348" y="1530"/>
                  </a:lnTo>
                  <a:lnTo>
                    <a:pt x="352" y="1536"/>
                  </a:lnTo>
                  <a:lnTo>
                    <a:pt x="352" y="1536"/>
                  </a:lnTo>
                  <a:lnTo>
                    <a:pt x="352" y="1542"/>
                  </a:lnTo>
                  <a:lnTo>
                    <a:pt x="350" y="1544"/>
                  </a:lnTo>
                  <a:lnTo>
                    <a:pt x="346" y="1552"/>
                  </a:lnTo>
                  <a:lnTo>
                    <a:pt x="344" y="1560"/>
                  </a:lnTo>
                  <a:lnTo>
                    <a:pt x="344" y="1564"/>
                  </a:lnTo>
                  <a:lnTo>
                    <a:pt x="346" y="1568"/>
                  </a:lnTo>
                  <a:lnTo>
                    <a:pt x="346" y="1568"/>
                  </a:lnTo>
                  <a:lnTo>
                    <a:pt x="348" y="1572"/>
                  </a:lnTo>
                  <a:lnTo>
                    <a:pt x="348" y="1580"/>
                  </a:lnTo>
                  <a:lnTo>
                    <a:pt x="346" y="1586"/>
                  </a:lnTo>
                  <a:lnTo>
                    <a:pt x="344" y="1592"/>
                  </a:lnTo>
                  <a:lnTo>
                    <a:pt x="344" y="1592"/>
                  </a:lnTo>
                  <a:lnTo>
                    <a:pt x="336" y="1604"/>
                  </a:lnTo>
                  <a:lnTo>
                    <a:pt x="326" y="1614"/>
                  </a:lnTo>
                  <a:lnTo>
                    <a:pt x="326" y="1614"/>
                  </a:lnTo>
                  <a:lnTo>
                    <a:pt x="310" y="1624"/>
                  </a:lnTo>
                  <a:lnTo>
                    <a:pt x="304" y="1628"/>
                  </a:lnTo>
                  <a:lnTo>
                    <a:pt x="298" y="1636"/>
                  </a:lnTo>
                  <a:lnTo>
                    <a:pt x="298" y="1636"/>
                  </a:lnTo>
                  <a:lnTo>
                    <a:pt x="294" y="1648"/>
                  </a:lnTo>
                  <a:lnTo>
                    <a:pt x="292" y="1660"/>
                  </a:lnTo>
                  <a:lnTo>
                    <a:pt x="292" y="1660"/>
                  </a:lnTo>
                  <a:lnTo>
                    <a:pt x="286" y="1676"/>
                  </a:lnTo>
                  <a:lnTo>
                    <a:pt x="286" y="1682"/>
                  </a:lnTo>
                  <a:lnTo>
                    <a:pt x="286" y="1690"/>
                  </a:lnTo>
                  <a:lnTo>
                    <a:pt x="286" y="1690"/>
                  </a:lnTo>
                  <a:lnTo>
                    <a:pt x="286" y="1696"/>
                  </a:lnTo>
                  <a:lnTo>
                    <a:pt x="288" y="1700"/>
                  </a:lnTo>
                  <a:lnTo>
                    <a:pt x="288" y="1700"/>
                  </a:lnTo>
                  <a:lnTo>
                    <a:pt x="290" y="1706"/>
                  </a:lnTo>
                  <a:lnTo>
                    <a:pt x="294" y="1710"/>
                  </a:lnTo>
                  <a:lnTo>
                    <a:pt x="298" y="1714"/>
                  </a:lnTo>
                  <a:lnTo>
                    <a:pt x="300" y="1720"/>
                  </a:lnTo>
                  <a:lnTo>
                    <a:pt x="300" y="1720"/>
                  </a:lnTo>
                  <a:lnTo>
                    <a:pt x="298" y="1732"/>
                  </a:lnTo>
                  <a:lnTo>
                    <a:pt x="298" y="1732"/>
                  </a:lnTo>
                  <a:lnTo>
                    <a:pt x="298" y="1740"/>
                  </a:lnTo>
                  <a:lnTo>
                    <a:pt x="300" y="1748"/>
                  </a:lnTo>
                  <a:lnTo>
                    <a:pt x="300" y="1748"/>
                  </a:lnTo>
                  <a:lnTo>
                    <a:pt x="300" y="1760"/>
                  </a:lnTo>
                  <a:lnTo>
                    <a:pt x="302" y="1770"/>
                  </a:lnTo>
                  <a:lnTo>
                    <a:pt x="302" y="1770"/>
                  </a:lnTo>
                  <a:lnTo>
                    <a:pt x="306" y="1778"/>
                  </a:lnTo>
                  <a:lnTo>
                    <a:pt x="308" y="1788"/>
                  </a:lnTo>
                  <a:lnTo>
                    <a:pt x="308" y="1798"/>
                  </a:lnTo>
                  <a:lnTo>
                    <a:pt x="306" y="1806"/>
                  </a:lnTo>
                  <a:lnTo>
                    <a:pt x="306" y="1806"/>
                  </a:lnTo>
                  <a:lnTo>
                    <a:pt x="302" y="1818"/>
                  </a:lnTo>
                  <a:lnTo>
                    <a:pt x="300" y="1830"/>
                  </a:lnTo>
                  <a:lnTo>
                    <a:pt x="298" y="1842"/>
                  </a:lnTo>
                  <a:lnTo>
                    <a:pt x="298" y="1854"/>
                  </a:lnTo>
                  <a:lnTo>
                    <a:pt x="298" y="1854"/>
                  </a:lnTo>
                  <a:lnTo>
                    <a:pt x="304" y="1872"/>
                  </a:lnTo>
                  <a:lnTo>
                    <a:pt x="310" y="1888"/>
                  </a:lnTo>
                  <a:lnTo>
                    <a:pt x="310" y="1888"/>
                  </a:lnTo>
                  <a:lnTo>
                    <a:pt x="318" y="1908"/>
                  </a:lnTo>
                  <a:lnTo>
                    <a:pt x="326" y="1930"/>
                  </a:lnTo>
                  <a:lnTo>
                    <a:pt x="326" y="1930"/>
                  </a:lnTo>
                  <a:lnTo>
                    <a:pt x="328" y="1938"/>
                  </a:lnTo>
                  <a:lnTo>
                    <a:pt x="328" y="1946"/>
                  </a:lnTo>
                  <a:lnTo>
                    <a:pt x="328" y="1954"/>
                  </a:lnTo>
                  <a:lnTo>
                    <a:pt x="324" y="1962"/>
                  </a:lnTo>
                  <a:lnTo>
                    <a:pt x="324" y="1962"/>
                  </a:lnTo>
                  <a:lnTo>
                    <a:pt x="322" y="1972"/>
                  </a:lnTo>
                  <a:lnTo>
                    <a:pt x="322" y="1980"/>
                  </a:lnTo>
                  <a:lnTo>
                    <a:pt x="324" y="1988"/>
                  </a:lnTo>
                  <a:lnTo>
                    <a:pt x="328" y="1996"/>
                  </a:lnTo>
                  <a:lnTo>
                    <a:pt x="328" y="1996"/>
                  </a:lnTo>
                  <a:lnTo>
                    <a:pt x="332" y="2010"/>
                  </a:lnTo>
                  <a:lnTo>
                    <a:pt x="336" y="2016"/>
                  </a:lnTo>
                  <a:lnTo>
                    <a:pt x="340" y="2020"/>
                  </a:lnTo>
                  <a:lnTo>
                    <a:pt x="340" y="2020"/>
                  </a:lnTo>
                  <a:lnTo>
                    <a:pt x="346" y="2022"/>
                  </a:lnTo>
                  <a:lnTo>
                    <a:pt x="346" y="2022"/>
                  </a:lnTo>
                  <a:lnTo>
                    <a:pt x="352" y="2020"/>
                  </a:lnTo>
                  <a:lnTo>
                    <a:pt x="360" y="2018"/>
                  </a:lnTo>
                  <a:lnTo>
                    <a:pt x="372" y="2012"/>
                  </a:lnTo>
                  <a:lnTo>
                    <a:pt x="372" y="2012"/>
                  </a:lnTo>
                  <a:lnTo>
                    <a:pt x="384" y="2004"/>
                  </a:lnTo>
                  <a:lnTo>
                    <a:pt x="388" y="2002"/>
                  </a:lnTo>
                  <a:lnTo>
                    <a:pt x="396" y="2000"/>
                  </a:lnTo>
                  <a:lnTo>
                    <a:pt x="396" y="2000"/>
                  </a:lnTo>
                  <a:lnTo>
                    <a:pt x="404" y="1998"/>
                  </a:lnTo>
                  <a:lnTo>
                    <a:pt x="412" y="1998"/>
                  </a:lnTo>
                  <a:lnTo>
                    <a:pt x="412" y="1998"/>
                  </a:lnTo>
                  <a:lnTo>
                    <a:pt x="414" y="1998"/>
                  </a:lnTo>
                  <a:lnTo>
                    <a:pt x="414" y="1998"/>
                  </a:lnTo>
                  <a:lnTo>
                    <a:pt x="416" y="1998"/>
                  </a:lnTo>
                  <a:lnTo>
                    <a:pt x="416" y="1998"/>
                  </a:lnTo>
                  <a:lnTo>
                    <a:pt x="426" y="1998"/>
                  </a:lnTo>
                  <a:lnTo>
                    <a:pt x="434" y="1996"/>
                  </a:lnTo>
                  <a:lnTo>
                    <a:pt x="434" y="1996"/>
                  </a:lnTo>
                  <a:lnTo>
                    <a:pt x="444" y="1990"/>
                  </a:lnTo>
                  <a:lnTo>
                    <a:pt x="456" y="1984"/>
                  </a:lnTo>
                  <a:lnTo>
                    <a:pt x="456" y="1984"/>
                  </a:lnTo>
                  <a:lnTo>
                    <a:pt x="466" y="1982"/>
                  </a:lnTo>
                  <a:lnTo>
                    <a:pt x="474" y="1976"/>
                  </a:lnTo>
                  <a:lnTo>
                    <a:pt x="474" y="1976"/>
                  </a:lnTo>
                  <a:lnTo>
                    <a:pt x="484" y="1968"/>
                  </a:lnTo>
                  <a:lnTo>
                    <a:pt x="492" y="1960"/>
                  </a:lnTo>
                  <a:lnTo>
                    <a:pt x="510" y="1942"/>
                  </a:lnTo>
                  <a:lnTo>
                    <a:pt x="510" y="1942"/>
                  </a:lnTo>
                  <a:lnTo>
                    <a:pt x="528" y="1922"/>
                  </a:lnTo>
                  <a:lnTo>
                    <a:pt x="544" y="1902"/>
                  </a:lnTo>
                  <a:lnTo>
                    <a:pt x="544" y="1902"/>
                  </a:lnTo>
                  <a:lnTo>
                    <a:pt x="558" y="1884"/>
                  </a:lnTo>
                  <a:lnTo>
                    <a:pt x="562" y="1876"/>
                  </a:lnTo>
                  <a:lnTo>
                    <a:pt x="564" y="1866"/>
                  </a:lnTo>
                  <a:lnTo>
                    <a:pt x="564" y="1866"/>
                  </a:lnTo>
                  <a:lnTo>
                    <a:pt x="564" y="1848"/>
                  </a:lnTo>
                  <a:lnTo>
                    <a:pt x="566" y="1842"/>
                  </a:lnTo>
                  <a:lnTo>
                    <a:pt x="574" y="1832"/>
                  </a:lnTo>
                  <a:lnTo>
                    <a:pt x="574" y="1832"/>
                  </a:lnTo>
                  <a:lnTo>
                    <a:pt x="594" y="1820"/>
                  </a:lnTo>
                  <a:lnTo>
                    <a:pt x="594" y="1820"/>
                  </a:lnTo>
                  <a:lnTo>
                    <a:pt x="604" y="1816"/>
                  </a:lnTo>
                  <a:lnTo>
                    <a:pt x="608" y="1814"/>
                  </a:lnTo>
                  <a:lnTo>
                    <a:pt x="610" y="1808"/>
                  </a:lnTo>
                  <a:lnTo>
                    <a:pt x="610" y="1808"/>
                  </a:lnTo>
                  <a:lnTo>
                    <a:pt x="614" y="1800"/>
                  </a:lnTo>
                  <a:lnTo>
                    <a:pt x="616" y="1790"/>
                  </a:lnTo>
                  <a:lnTo>
                    <a:pt x="616" y="1790"/>
                  </a:lnTo>
                  <a:lnTo>
                    <a:pt x="618" y="1778"/>
                  </a:lnTo>
                  <a:lnTo>
                    <a:pt x="620" y="1768"/>
                  </a:lnTo>
                  <a:lnTo>
                    <a:pt x="620" y="1768"/>
                  </a:lnTo>
                  <a:lnTo>
                    <a:pt x="620" y="1758"/>
                  </a:lnTo>
                  <a:lnTo>
                    <a:pt x="618" y="1750"/>
                  </a:lnTo>
                  <a:lnTo>
                    <a:pt x="618" y="1750"/>
                  </a:lnTo>
                  <a:lnTo>
                    <a:pt x="614" y="1744"/>
                  </a:lnTo>
                  <a:lnTo>
                    <a:pt x="614" y="1740"/>
                  </a:lnTo>
                  <a:lnTo>
                    <a:pt x="616" y="1734"/>
                  </a:lnTo>
                  <a:lnTo>
                    <a:pt x="616" y="1734"/>
                  </a:lnTo>
                  <a:lnTo>
                    <a:pt x="626" y="1728"/>
                  </a:lnTo>
                  <a:lnTo>
                    <a:pt x="638" y="1720"/>
                  </a:lnTo>
                  <a:lnTo>
                    <a:pt x="638" y="1720"/>
                  </a:lnTo>
                  <a:lnTo>
                    <a:pt x="648" y="1714"/>
                  </a:lnTo>
                  <a:lnTo>
                    <a:pt x="658" y="1708"/>
                  </a:lnTo>
                  <a:lnTo>
                    <a:pt x="658" y="1708"/>
                  </a:lnTo>
                  <a:lnTo>
                    <a:pt x="668" y="1702"/>
                  </a:lnTo>
                  <a:lnTo>
                    <a:pt x="676" y="1694"/>
                  </a:lnTo>
                  <a:lnTo>
                    <a:pt x="694" y="1680"/>
                  </a:lnTo>
                  <a:lnTo>
                    <a:pt x="694" y="1680"/>
                  </a:lnTo>
                  <a:lnTo>
                    <a:pt x="704" y="1674"/>
                  </a:lnTo>
                  <a:lnTo>
                    <a:pt x="710" y="1668"/>
                  </a:lnTo>
                  <a:lnTo>
                    <a:pt x="716" y="1660"/>
                  </a:lnTo>
                  <a:lnTo>
                    <a:pt x="718" y="1650"/>
                  </a:lnTo>
                  <a:lnTo>
                    <a:pt x="718" y="1650"/>
                  </a:lnTo>
                  <a:lnTo>
                    <a:pt x="724" y="1628"/>
                  </a:lnTo>
                  <a:lnTo>
                    <a:pt x="732" y="1604"/>
                  </a:lnTo>
                  <a:lnTo>
                    <a:pt x="732" y="1604"/>
                  </a:lnTo>
                  <a:lnTo>
                    <a:pt x="736" y="1592"/>
                  </a:lnTo>
                  <a:lnTo>
                    <a:pt x="738" y="1584"/>
                  </a:lnTo>
                  <a:lnTo>
                    <a:pt x="738" y="1578"/>
                  </a:lnTo>
                  <a:lnTo>
                    <a:pt x="738" y="1578"/>
                  </a:lnTo>
                  <a:lnTo>
                    <a:pt x="734" y="1570"/>
                  </a:lnTo>
                  <a:lnTo>
                    <a:pt x="734" y="1570"/>
                  </a:lnTo>
                  <a:lnTo>
                    <a:pt x="730" y="1556"/>
                  </a:lnTo>
                  <a:lnTo>
                    <a:pt x="726" y="1540"/>
                  </a:lnTo>
                  <a:lnTo>
                    <a:pt x="726" y="1540"/>
                  </a:lnTo>
                  <a:lnTo>
                    <a:pt x="726" y="1522"/>
                  </a:lnTo>
                  <a:lnTo>
                    <a:pt x="726" y="1514"/>
                  </a:lnTo>
                  <a:lnTo>
                    <a:pt x="730" y="1506"/>
                  </a:lnTo>
                  <a:lnTo>
                    <a:pt x="730" y="1506"/>
                  </a:lnTo>
                  <a:lnTo>
                    <a:pt x="732" y="1496"/>
                  </a:lnTo>
                  <a:lnTo>
                    <a:pt x="734" y="1486"/>
                  </a:lnTo>
                  <a:lnTo>
                    <a:pt x="734" y="1486"/>
                  </a:lnTo>
                  <a:lnTo>
                    <a:pt x="738" y="1476"/>
                  </a:lnTo>
                  <a:lnTo>
                    <a:pt x="744" y="1468"/>
                  </a:lnTo>
                  <a:lnTo>
                    <a:pt x="744" y="1468"/>
                  </a:lnTo>
                  <a:lnTo>
                    <a:pt x="756" y="1454"/>
                  </a:lnTo>
                  <a:lnTo>
                    <a:pt x="762" y="1446"/>
                  </a:lnTo>
                  <a:lnTo>
                    <a:pt x="770" y="1440"/>
                  </a:lnTo>
                  <a:lnTo>
                    <a:pt x="770" y="1440"/>
                  </a:lnTo>
                  <a:lnTo>
                    <a:pt x="780" y="1432"/>
                  </a:lnTo>
                  <a:lnTo>
                    <a:pt x="786" y="1424"/>
                  </a:lnTo>
                  <a:lnTo>
                    <a:pt x="800" y="1408"/>
                  </a:lnTo>
                  <a:lnTo>
                    <a:pt x="800" y="1408"/>
                  </a:lnTo>
                  <a:lnTo>
                    <a:pt x="816" y="1392"/>
                  </a:lnTo>
                  <a:lnTo>
                    <a:pt x="834" y="1378"/>
                  </a:lnTo>
                  <a:lnTo>
                    <a:pt x="870" y="1352"/>
                  </a:lnTo>
                  <a:lnTo>
                    <a:pt x="870" y="1352"/>
                  </a:lnTo>
                  <a:lnTo>
                    <a:pt x="882" y="1344"/>
                  </a:lnTo>
                  <a:lnTo>
                    <a:pt x="882" y="1344"/>
                  </a:lnTo>
                  <a:lnTo>
                    <a:pt x="888" y="1336"/>
                  </a:lnTo>
                  <a:lnTo>
                    <a:pt x="892" y="1328"/>
                  </a:lnTo>
                  <a:lnTo>
                    <a:pt x="892" y="1328"/>
                  </a:lnTo>
                  <a:lnTo>
                    <a:pt x="904" y="1312"/>
                  </a:lnTo>
                  <a:lnTo>
                    <a:pt x="918" y="1296"/>
                  </a:lnTo>
                  <a:lnTo>
                    <a:pt x="918" y="1296"/>
                  </a:lnTo>
                  <a:lnTo>
                    <a:pt x="926" y="1286"/>
                  </a:lnTo>
                  <a:lnTo>
                    <a:pt x="932" y="1276"/>
                  </a:lnTo>
                  <a:lnTo>
                    <a:pt x="932" y="1276"/>
                  </a:lnTo>
                  <a:lnTo>
                    <a:pt x="944" y="1254"/>
                  </a:lnTo>
                  <a:lnTo>
                    <a:pt x="948" y="1242"/>
                  </a:lnTo>
                  <a:lnTo>
                    <a:pt x="952" y="1230"/>
                  </a:lnTo>
                  <a:lnTo>
                    <a:pt x="952" y="1230"/>
                  </a:lnTo>
                  <a:lnTo>
                    <a:pt x="954" y="1222"/>
                  </a:lnTo>
                  <a:lnTo>
                    <a:pt x="954" y="1218"/>
                  </a:lnTo>
                  <a:lnTo>
                    <a:pt x="952" y="1216"/>
                  </a:lnTo>
                  <a:lnTo>
                    <a:pt x="952" y="1216"/>
                  </a:lnTo>
                  <a:lnTo>
                    <a:pt x="946" y="1214"/>
                  </a:lnTo>
                  <a:lnTo>
                    <a:pt x="946" y="1214"/>
                  </a:lnTo>
                  <a:lnTo>
                    <a:pt x="940" y="1214"/>
                  </a:lnTo>
                  <a:lnTo>
                    <a:pt x="932" y="1218"/>
                  </a:lnTo>
                  <a:lnTo>
                    <a:pt x="932" y="1218"/>
                  </a:lnTo>
                  <a:lnTo>
                    <a:pt x="914" y="1224"/>
                  </a:lnTo>
                  <a:lnTo>
                    <a:pt x="896" y="1230"/>
                  </a:lnTo>
                  <a:lnTo>
                    <a:pt x="858" y="1240"/>
                  </a:lnTo>
                  <a:lnTo>
                    <a:pt x="858" y="1240"/>
                  </a:lnTo>
                  <a:lnTo>
                    <a:pt x="854" y="1240"/>
                  </a:lnTo>
                  <a:lnTo>
                    <a:pt x="854" y="1240"/>
                  </a:lnTo>
                  <a:lnTo>
                    <a:pt x="850" y="1238"/>
                  </a:lnTo>
                  <a:lnTo>
                    <a:pt x="846" y="1236"/>
                  </a:lnTo>
                  <a:lnTo>
                    <a:pt x="842" y="1230"/>
                  </a:lnTo>
                  <a:lnTo>
                    <a:pt x="840" y="1222"/>
                  </a:lnTo>
                  <a:lnTo>
                    <a:pt x="840" y="1214"/>
                  </a:lnTo>
                  <a:lnTo>
                    <a:pt x="840" y="1214"/>
                  </a:lnTo>
                  <a:lnTo>
                    <a:pt x="836" y="1198"/>
                  </a:lnTo>
                  <a:lnTo>
                    <a:pt x="834" y="1192"/>
                  </a:lnTo>
                  <a:lnTo>
                    <a:pt x="830" y="1184"/>
                  </a:lnTo>
                  <a:lnTo>
                    <a:pt x="830" y="1184"/>
                  </a:lnTo>
                  <a:lnTo>
                    <a:pt x="826" y="1178"/>
                  </a:lnTo>
                  <a:lnTo>
                    <a:pt x="820" y="1174"/>
                  </a:lnTo>
                  <a:lnTo>
                    <a:pt x="808" y="1164"/>
                  </a:lnTo>
                  <a:lnTo>
                    <a:pt x="808" y="1164"/>
                  </a:lnTo>
                  <a:lnTo>
                    <a:pt x="804" y="1158"/>
                  </a:lnTo>
                  <a:lnTo>
                    <a:pt x="802" y="1148"/>
                  </a:lnTo>
                  <a:lnTo>
                    <a:pt x="802" y="1148"/>
                  </a:lnTo>
                  <a:lnTo>
                    <a:pt x="800" y="1142"/>
                  </a:lnTo>
                  <a:lnTo>
                    <a:pt x="798" y="1136"/>
                  </a:lnTo>
                  <a:lnTo>
                    <a:pt x="798" y="1136"/>
                  </a:lnTo>
                  <a:lnTo>
                    <a:pt x="798" y="1126"/>
                  </a:lnTo>
                  <a:lnTo>
                    <a:pt x="800" y="1118"/>
                  </a:lnTo>
                  <a:lnTo>
                    <a:pt x="800" y="1118"/>
                  </a:lnTo>
                  <a:lnTo>
                    <a:pt x="794" y="1118"/>
                  </a:lnTo>
                  <a:lnTo>
                    <a:pt x="792" y="1116"/>
                  </a:lnTo>
                  <a:lnTo>
                    <a:pt x="790" y="1114"/>
                  </a:lnTo>
                  <a:lnTo>
                    <a:pt x="790" y="1114"/>
                  </a:lnTo>
                  <a:lnTo>
                    <a:pt x="788" y="1104"/>
                  </a:lnTo>
                  <a:lnTo>
                    <a:pt x="788" y="1104"/>
                  </a:lnTo>
                  <a:lnTo>
                    <a:pt x="782" y="1096"/>
                  </a:lnTo>
                  <a:lnTo>
                    <a:pt x="782" y="1090"/>
                  </a:lnTo>
                  <a:lnTo>
                    <a:pt x="780" y="1086"/>
                  </a:lnTo>
                  <a:lnTo>
                    <a:pt x="780" y="1086"/>
                  </a:lnTo>
                  <a:lnTo>
                    <a:pt x="784" y="1072"/>
                  </a:lnTo>
                  <a:lnTo>
                    <a:pt x="786" y="1066"/>
                  </a:lnTo>
                  <a:lnTo>
                    <a:pt x="786" y="1060"/>
                  </a:lnTo>
                  <a:lnTo>
                    <a:pt x="786" y="1060"/>
                  </a:lnTo>
                  <a:lnTo>
                    <a:pt x="786" y="1054"/>
                  </a:lnTo>
                  <a:lnTo>
                    <a:pt x="784" y="1050"/>
                  </a:lnTo>
                  <a:lnTo>
                    <a:pt x="778" y="1042"/>
                  </a:lnTo>
                  <a:lnTo>
                    <a:pt x="778" y="1042"/>
                  </a:lnTo>
                  <a:lnTo>
                    <a:pt x="774" y="1024"/>
                  </a:lnTo>
                  <a:lnTo>
                    <a:pt x="774" y="1024"/>
                  </a:lnTo>
                  <a:lnTo>
                    <a:pt x="770" y="1010"/>
                  </a:lnTo>
                  <a:lnTo>
                    <a:pt x="766" y="996"/>
                  </a:lnTo>
                  <a:lnTo>
                    <a:pt x="766" y="996"/>
                  </a:lnTo>
                  <a:lnTo>
                    <a:pt x="758" y="984"/>
                  </a:lnTo>
                  <a:lnTo>
                    <a:pt x="756" y="978"/>
                  </a:lnTo>
                  <a:lnTo>
                    <a:pt x="754" y="972"/>
                  </a:lnTo>
                  <a:lnTo>
                    <a:pt x="754" y="972"/>
                  </a:lnTo>
                  <a:lnTo>
                    <a:pt x="756" y="964"/>
                  </a:lnTo>
                  <a:lnTo>
                    <a:pt x="756" y="962"/>
                  </a:lnTo>
                  <a:lnTo>
                    <a:pt x="754" y="958"/>
                  </a:lnTo>
                  <a:lnTo>
                    <a:pt x="754" y="958"/>
                  </a:lnTo>
                  <a:lnTo>
                    <a:pt x="750" y="952"/>
                  </a:lnTo>
                  <a:lnTo>
                    <a:pt x="746" y="948"/>
                  </a:lnTo>
                  <a:lnTo>
                    <a:pt x="746" y="948"/>
                  </a:lnTo>
                  <a:lnTo>
                    <a:pt x="744" y="940"/>
                  </a:lnTo>
                  <a:lnTo>
                    <a:pt x="746" y="936"/>
                  </a:lnTo>
                  <a:lnTo>
                    <a:pt x="748" y="932"/>
                  </a:lnTo>
                  <a:lnTo>
                    <a:pt x="748" y="932"/>
                  </a:lnTo>
                  <a:lnTo>
                    <a:pt x="750" y="930"/>
                  </a:lnTo>
                  <a:lnTo>
                    <a:pt x="750" y="930"/>
                  </a:lnTo>
                  <a:lnTo>
                    <a:pt x="760" y="942"/>
                  </a:lnTo>
                  <a:lnTo>
                    <a:pt x="766" y="948"/>
                  </a:lnTo>
                  <a:lnTo>
                    <a:pt x="772" y="954"/>
                  </a:lnTo>
                  <a:lnTo>
                    <a:pt x="772" y="954"/>
                  </a:lnTo>
                  <a:lnTo>
                    <a:pt x="778" y="960"/>
                  </a:lnTo>
                  <a:lnTo>
                    <a:pt x="782" y="968"/>
                  </a:lnTo>
                  <a:lnTo>
                    <a:pt x="784" y="978"/>
                  </a:lnTo>
                  <a:lnTo>
                    <a:pt x="790" y="986"/>
                  </a:lnTo>
                  <a:lnTo>
                    <a:pt x="790" y="986"/>
                  </a:lnTo>
                  <a:lnTo>
                    <a:pt x="796" y="994"/>
                  </a:lnTo>
                  <a:lnTo>
                    <a:pt x="802" y="1000"/>
                  </a:lnTo>
                  <a:lnTo>
                    <a:pt x="802" y="1000"/>
                  </a:lnTo>
                  <a:lnTo>
                    <a:pt x="802" y="1004"/>
                  </a:lnTo>
                  <a:lnTo>
                    <a:pt x="804" y="1010"/>
                  </a:lnTo>
                  <a:lnTo>
                    <a:pt x="804" y="1020"/>
                  </a:lnTo>
                  <a:lnTo>
                    <a:pt x="804" y="1020"/>
                  </a:lnTo>
                  <a:lnTo>
                    <a:pt x="808" y="1032"/>
                  </a:lnTo>
                  <a:lnTo>
                    <a:pt x="812" y="1044"/>
                  </a:lnTo>
                  <a:lnTo>
                    <a:pt x="816" y="1056"/>
                  </a:lnTo>
                  <a:lnTo>
                    <a:pt x="816" y="1062"/>
                  </a:lnTo>
                  <a:lnTo>
                    <a:pt x="814" y="1068"/>
                  </a:lnTo>
                  <a:lnTo>
                    <a:pt x="814" y="1068"/>
                  </a:lnTo>
                  <a:lnTo>
                    <a:pt x="810" y="1080"/>
                  </a:lnTo>
                  <a:lnTo>
                    <a:pt x="812" y="1082"/>
                  </a:lnTo>
                  <a:lnTo>
                    <a:pt x="816" y="1088"/>
                  </a:lnTo>
                  <a:lnTo>
                    <a:pt x="816" y="1088"/>
                  </a:lnTo>
                  <a:lnTo>
                    <a:pt x="824" y="1098"/>
                  </a:lnTo>
                  <a:lnTo>
                    <a:pt x="830" y="1108"/>
                  </a:lnTo>
                  <a:lnTo>
                    <a:pt x="830" y="1108"/>
                  </a:lnTo>
                  <a:lnTo>
                    <a:pt x="844" y="1132"/>
                  </a:lnTo>
                  <a:lnTo>
                    <a:pt x="848" y="1144"/>
                  </a:lnTo>
                  <a:lnTo>
                    <a:pt x="850" y="1150"/>
                  </a:lnTo>
                  <a:lnTo>
                    <a:pt x="850" y="1156"/>
                  </a:lnTo>
                  <a:lnTo>
                    <a:pt x="850" y="1156"/>
                  </a:lnTo>
                  <a:lnTo>
                    <a:pt x="850" y="1164"/>
                  </a:lnTo>
                  <a:lnTo>
                    <a:pt x="846" y="1172"/>
                  </a:lnTo>
                  <a:lnTo>
                    <a:pt x="844" y="1182"/>
                  </a:lnTo>
                  <a:lnTo>
                    <a:pt x="844" y="1190"/>
                  </a:lnTo>
                  <a:lnTo>
                    <a:pt x="844" y="1190"/>
                  </a:lnTo>
                  <a:lnTo>
                    <a:pt x="846" y="1216"/>
                  </a:lnTo>
                  <a:lnTo>
                    <a:pt x="846" y="1216"/>
                  </a:lnTo>
                  <a:lnTo>
                    <a:pt x="852" y="1216"/>
                  </a:lnTo>
                  <a:lnTo>
                    <a:pt x="852" y="1216"/>
                  </a:lnTo>
                  <a:lnTo>
                    <a:pt x="860" y="1216"/>
                  </a:lnTo>
                  <a:lnTo>
                    <a:pt x="870" y="1212"/>
                  </a:lnTo>
                  <a:lnTo>
                    <a:pt x="888" y="1202"/>
                  </a:lnTo>
                  <a:lnTo>
                    <a:pt x="888" y="1202"/>
                  </a:lnTo>
                  <a:lnTo>
                    <a:pt x="912" y="1188"/>
                  </a:lnTo>
                  <a:lnTo>
                    <a:pt x="924" y="1182"/>
                  </a:lnTo>
                  <a:lnTo>
                    <a:pt x="936" y="1178"/>
                  </a:lnTo>
                  <a:lnTo>
                    <a:pt x="936" y="1178"/>
                  </a:lnTo>
                  <a:lnTo>
                    <a:pt x="948" y="1176"/>
                  </a:lnTo>
                  <a:lnTo>
                    <a:pt x="958" y="1172"/>
                  </a:lnTo>
                  <a:lnTo>
                    <a:pt x="958" y="1172"/>
                  </a:lnTo>
                  <a:lnTo>
                    <a:pt x="978" y="1160"/>
                  </a:lnTo>
                  <a:lnTo>
                    <a:pt x="978" y="1160"/>
                  </a:lnTo>
                  <a:lnTo>
                    <a:pt x="982" y="1156"/>
                  </a:lnTo>
                  <a:lnTo>
                    <a:pt x="986" y="1152"/>
                  </a:lnTo>
                  <a:lnTo>
                    <a:pt x="990" y="1148"/>
                  </a:lnTo>
                  <a:lnTo>
                    <a:pt x="996" y="1146"/>
                  </a:lnTo>
                  <a:lnTo>
                    <a:pt x="996" y="1146"/>
                  </a:lnTo>
                  <a:lnTo>
                    <a:pt x="1014" y="1142"/>
                  </a:lnTo>
                  <a:lnTo>
                    <a:pt x="1022" y="1140"/>
                  </a:lnTo>
                  <a:lnTo>
                    <a:pt x="1030" y="1136"/>
                  </a:lnTo>
                  <a:lnTo>
                    <a:pt x="1030" y="1136"/>
                  </a:lnTo>
                  <a:lnTo>
                    <a:pt x="1040" y="1126"/>
                  </a:lnTo>
                  <a:lnTo>
                    <a:pt x="1050" y="1118"/>
                  </a:lnTo>
                  <a:lnTo>
                    <a:pt x="1050" y="1118"/>
                  </a:lnTo>
                  <a:lnTo>
                    <a:pt x="1062" y="1108"/>
                  </a:lnTo>
                  <a:lnTo>
                    <a:pt x="1074" y="1096"/>
                  </a:lnTo>
                  <a:lnTo>
                    <a:pt x="1074" y="1096"/>
                  </a:lnTo>
                  <a:lnTo>
                    <a:pt x="1090" y="1084"/>
                  </a:lnTo>
                  <a:lnTo>
                    <a:pt x="1096" y="1076"/>
                  </a:lnTo>
                  <a:lnTo>
                    <a:pt x="1102" y="1068"/>
                  </a:lnTo>
                  <a:lnTo>
                    <a:pt x="1102" y="1068"/>
                  </a:lnTo>
                  <a:lnTo>
                    <a:pt x="1106" y="1060"/>
                  </a:lnTo>
                  <a:lnTo>
                    <a:pt x="1106" y="1052"/>
                  </a:lnTo>
                  <a:lnTo>
                    <a:pt x="1102" y="1046"/>
                  </a:lnTo>
                  <a:lnTo>
                    <a:pt x="1098" y="1042"/>
                  </a:lnTo>
                  <a:lnTo>
                    <a:pt x="1086" y="1034"/>
                  </a:lnTo>
                  <a:lnTo>
                    <a:pt x="1072" y="1028"/>
                  </a:lnTo>
                  <a:lnTo>
                    <a:pt x="1072" y="1028"/>
                  </a:lnTo>
                  <a:lnTo>
                    <a:pt x="1072" y="1018"/>
                  </a:lnTo>
                  <a:lnTo>
                    <a:pt x="1072" y="1008"/>
                  </a:lnTo>
                  <a:lnTo>
                    <a:pt x="1068" y="1000"/>
                  </a:lnTo>
                  <a:lnTo>
                    <a:pt x="1064" y="996"/>
                  </a:lnTo>
                  <a:lnTo>
                    <a:pt x="1062" y="996"/>
                  </a:lnTo>
                  <a:lnTo>
                    <a:pt x="1062" y="996"/>
                  </a:lnTo>
                  <a:lnTo>
                    <a:pt x="1058" y="996"/>
                  </a:lnTo>
                  <a:lnTo>
                    <a:pt x="1054" y="1000"/>
                  </a:lnTo>
                  <a:lnTo>
                    <a:pt x="1054" y="1000"/>
                  </a:lnTo>
                  <a:lnTo>
                    <a:pt x="1052" y="1002"/>
                  </a:lnTo>
                  <a:lnTo>
                    <a:pt x="1052" y="1004"/>
                  </a:lnTo>
                  <a:lnTo>
                    <a:pt x="1048" y="1010"/>
                  </a:lnTo>
                  <a:lnTo>
                    <a:pt x="1048" y="1010"/>
                  </a:lnTo>
                  <a:lnTo>
                    <a:pt x="1044" y="1012"/>
                  </a:lnTo>
                  <a:lnTo>
                    <a:pt x="1040" y="1016"/>
                  </a:lnTo>
                  <a:lnTo>
                    <a:pt x="1040" y="1016"/>
                  </a:lnTo>
                  <a:lnTo>
                    <a:pt x="1028" y="1022"/>
                  </a:lnTo>
                  <a:lnTo>
                    <a:pt x="1020" y="1024"/>
                  </a:lnTo>
                  <a:lnTo>
                    <a:pt x="1012" y="1026"/>
                  </a:lnTo>
                  <a:lnTo>
                    <a:pt x="1012" y="1026"/>
                  </a:lnTo>
                  <a:lnTo>
                    <a:pt x="1010" y="1026"/>
                  </a:lnTo>
                  <a:lnTo>
                    <a:pt x="1010" y="1026"/>
                  </a:lnTo>
                  <a:lnTo>
                    <a:pt x="1006" y="1022"/>
                  </a:lnTo>
                  <a:lnTo>
                    <a:pt x="1002" y="1018"/>
                  </a:lnTo>
                  <a:lnTo>
                    <a:pt x="996" y="1004"/>
                  </a:lnTo>
                  <a:lnTo>
                    <a:pt x="992" y="990"/>
                  </a:lnTo>
                  <a:lnTo>
                    <a:pt x="988" y="980"/>
                  </a:lnTo>
                  <a:lnTo>
                    <a:pt x="988" y="980"/>
                  </a:lnTo>
                  <a:lnTo>
                    <a:pt x="984" y="974"/>
                  </a:lnTo>
                  <a:lnTo>
                    <a:pt x="980" y="970"/>
                  </a:lnTo>
                  <a:lnTo>
                    <a:pt x="976" y="968"/>
                  </a:lnTo>
                  <a:lnTo>
                    <a:pt x="972" y="962"/>
                  </a:lnTo>
                  <a:lnTo>
                    <a:pt x="972" y="962"/>
                  </a:lnTo>
                  <a:lnTo>
                    <a:pt x="974" y="954"/>
                  </a:lnTo>
                  <a:lnTo>
                    <a:pt x="974" y="948"/>
                  </a:lnTo>
                  <a:lnTo>
                    <a:pt x="974" y="948"/>
                  </a:lnTo>
                  <a:lnTo>
                    <a:pt x="972" y="944"/>
                  </a:lnTo>
                  <a:lnTo>
                    <a:pt x="970" y="940"/>
                  </a:lnTo>
                  <a:lnTo>
                    <a:pt x="966" y="936"/>
                  </a:lnTo>
                  <a:lnTo>
                    <a:pt x="966" y="932"/>
                  </a:lnTo>
                  <a:lnTo>
                    <a:pt x="966" y="932"/>
                  </a:lnTo>
                  <a:lnTo>
                    <a:pt x="966" y="928"/>
                  </a:lnTo>
                  <a:lnTo>
                    <a:pt x="968" y="926"/>
                  </a:lnTo>
                  <a:lnTo>
                    <a:pt x="974" y="924"/>
                  </a:lnTo>
                  <a:lnTo>
                    <a:pt x="974" y="924"/>
                  </a:lnTo>
                  <a:lnTo>
                    <a:pt x="980" y="926"/>
                  </a:lnTo>
                  <a:lnTo>
                    <a:pt x="980" y="926"/>
                  </a:lnTo>
                  <a:lnTo>
                    <a:pt x="984" y="930"/>
                  </a:lnTo>
                  <a:lnTo>
                    <a:pt x="986" y="934"/>
                  </a:lnTo>
                  <a:lnTo>
                    <a:pt x="988" y="940"/>
                  </a:lnTo>
                  <a:lnTo>
                    <a:pt x="992" y="944"/>
                  </a:lnTo>
                  <a:lnTo>
                    <a:pt x="992" y="944"/>
                  </a:lnTo>
                  <a:lnTo>
                    <a:pt x="996" y="950"/>
                  </a:lnTo>
                  <a:lnTo>
                    <a:pt x="1002" y="956"/>
                  </a:lnTo>
                  <a:lnTo>
                    <a:pt x="1016" y="964"/>
                  </a:lnTo>
                  <a:lnTo>
                    <a:pt x="1016" y="964"/>
                  </a:lnTo>
                  <a:lnTo>
                    <a:pt x="1020" y="970"/>
                  </a:lnTo>
                  <a:lnTo>
                    <a:pt x="1022" y="978"/>
                  </a:lnTo>
                  <a:lnTo>
                    <a:pt x="1026" y="984"/>
                  </a:lnTo>
                  <a:lnTo>
                    <a:pt x="1030" y="988"/>
                  </a:lnTo>
                  <a:lnTo>
                    <a:pt x="1030" y="988"/>
                  </a:lnTo>
                  <a:lnTo>
                    <a:pt x="1036" y="990"/>
                  </a:lnTo>
                  <a:lnTo>
                    <a:pt x="1036" y="990"/>
                  </a:lnTo>
                  <a:lnTo>
                    <a:pt x="1042" y="988"/>
                  </a:lnTo>
                  <a:lnTo>
                    <a:pt x="1048" y="984"/>
                  </a:lnTo>
                  <a:lnTo>
                    <a:pt x="1054" y="980"/>
                  </a:lnTo>
                  <a:lnTo>
                    <a:pt x="1062" y="976"/>
                  </a:lnTo>
                  <a:lnTo>
                    <a:pt x="1062" y="976"/>
                  </a:lnTo>
                  <a:lnTo>
                    <a:pt x="1068" y="976"/>
                  </a:lnTo>
                  <a:lnTo>
                    <a:pt x="1068" y="976"/>
                  </a:lnTo>
                  <a:lnTo>
                    <a:pt x="1072" y="976"/>
                  </a:lnTo>
                  <a:lnTo>
                    <a:pt x="1072" y="978"/>
                  </a:lnTo>
                  <a:lnTo>
                    <a:pt x="1074" y="982"/>
                  </a:lnTo>
                  <a:lnTo>
                    <a:pt x="1072" y="990"/>
                  </a:lnTo>
                  <a:lnTo>
                    <a:pt x="1072" y="996"/>
                  </a:lnTo>
                  <a:lnTo>
                    <a:pt x="1072" y="996"/>
                  </a:lnTo>
                  <a:lnTo>
                    <a:pt x="1076" y="1002"/>
                  </a:lnTo>
                  <a:lnTo>
                    <a:pt x="1080" y="1006"/>
                  </a:lnTo>
                  <a:lnTo>
                    <a:pt x="1092" y="1010"/>
                  </a:lnTo>
                  <a:lnTo>
                    <a:pt x="1106" y="1014"/>
                  </a:lnTo>
                  <a:lnTo>
                    <a:pt x="1120" y="1014"/>
                  </a:lnTo>
                  <a:lnTo>
                    <a:pt x="1120" y="1014"/>
                  </a:lnTo>
                  <a:lnTo>
                    <a:pt x="1130" y="1014"/>
                  </a:lnTo>
                  <a:lnTo>
                    <a:pt x="1130" y="1014"/>
                  </a:lnTo>
                  <a:lnTo>
                    <a:pt x="1166" y="1012"/>
                  </a:lnTo>
                  <a:lnTo>
                    <a:pt x="1166" y="1012"/>
                  </a:lnTo>
                  <a:lnTo>
                    <a:pt x="1194" y="1010"/>
                  </a:lnTo>
                  <a:lnTo>
                    <a:pt x="1194" y="1010"/>
                  </a:lnTo>
                  <a:lnTo>
                    <a:pt x="1200" y="1012"/>
                  </a:lnTo>
                  <a:lnTo>
                    <a:pt x="1200" y="1012"/>
                  </a:lnTo>
                  <a:lnTo>
                    <a:pt x="1202" y="1014"/>
                  </a:lnTo>
                  <a:lnTo>
                    <a:pt x="1204" y="1016"/>
                  </a:lnTo>
                  <a:lnTo>
                    <a:pt x="1204" y="1024"/>
                  </a:lnTo>
                  <a:lnTo>
                    <a:pt x="1204" y="1032"/>
                  </a:lnTo>
                  <a:lnTo>
                    <a:pt x="1206" y="1038"/>
                  </a:lnTo>
                  <a:lnTo>
                    <a:pt x="1206" y="1038"/>
                  </a:lnTo>
                  <a:lnTo>
                    <a:pt x="1212" y="1042"/>
                  </a:lnTo>
                  <a:lnTo>
                    <a:pt x="1218" y="1046"/>
                  </a:lnTo>
                  <a:lnTo>
                    <a:pt x="1232" y="1052"/>
                  </a:lnTo>
                  <a:lnTo>
                    <a:pt x="1232" y="1052"/>
                  </a:lnTo>
                  <a:lnTo>
                    <a:pt x="1222" y="1058"/>
                  </a:lnTo>
                  <a:lnTo>
                    <a:pt x="1218" y="1060"/>
                  </a:lnTo>
                  <a:lnTo>
                    <a:pt x="1216" y="1064"/>
                  </a:lnTo>
                  <a:lnTo>
                    <a:pt x="1216" y="1064"/>
                  </a:lnTo>
                  <a:lnTo>
                    <a:pt x="1224" y="1070"/>
                  </a:lnTo>
                  <a:lnTo>
                    <a:pt x="1230" y="1078"/>
                  </a:lnTo>
                  <a:lnTo>
                    <a:pt x="1230" y="1078"/>
                  </a:lnTo>
                  <a:lnTo>
                    <a:pt x="1236" y="1086"/>
                  </a:lnTo>
                  <a:lnTo>
                    <a:pt x="1238" y="1090"/>
                  </a:lnTo>
                  <a:lnTo>
                    <a:pt x="1244" y="1092"/>
                  </a:lnTo>
                  <a:lnTo>
                    <a:pt x="1244" y="1092"/>
                  </a:lnTo>
                  <a:lnTo>
                    <a:pt x="1244" y="1092"/>
                  </a:lnTo>
                  <a:lnTo>
                    <a:pt x="1244" y="1092"/>
                  </a:lnTo>
                  <a:lnTo>
                    <a:pt x="1250" y="1090"/>
                  </a:lnTo>
                  <a:lnTo>
                    <a:pt x="1254" y="1088"/>
                  </a:lnTo>
                  <a:lnTo>
                    <a:pt x="1260" y="1080"/>
                  </a:lnTo>
                  <a:lnTo>
                    <a:pt x="1268" y="1072"/>
                  </a:lnTo>
                  <a:lnTo>
                    <a:pt x="1270" y="1070"/>
                  </a:lnTo>
                  <a:lnTo>
                    <a:pt x="1276" y="1068"/>
                  </a:lnTo>
                  <a:lnTo>
                    <a:pt x="1276" y="1068"/>
                  </a:lnTo>
                  <a:lnTo>
                    <a:pt x="1278" y="1074"/>
                  </a:lnTo>
                  <a:lnTo>
                    <a:pt x="1278" y="1082"/>
                  </a:lnTo>
                  <a:lnTo>
                    <a:pt x="1278" y="1096"/>
                  </a:lnTo>
                  <a:lnTo>
                    <a:pt x="1276" y="1112"/>
                  </a:lnTo>
                  <a:lnTo>
                    <a:pt x="1276" y="1126"/>
                  </a:lnTo>
                  <a:lnTo>
                    <a:pt x="1276" y="1126"/>
                  </a:lnTo>
                  <a:lnTo>
                    <a:pt x="1276" y="1152"/>
                  </a:lnTo>
                  <a:lnTo>
                    <a:pt x="1276" y="1178"/>
                  </a:lnTo>
                  <a:lnTo>
                    <a:pt x="1276" y="1190"/>
                  </a:lnTo>
                  <a:lnTo>
                    <a:pt x="1278" y="1202"/>
                  </a:lnTo>
                  <a:lnTo>
                    <a:pt x="1282" y="1214"/>
                  </a:lnTo>
                  <a:lnTo>
                    <a:pt x="1286" y="1226"/>
                  </a:lnTo>
                  <a:lnTo>
                    <a:pt x="1286" y="1226"/>
                  </a:lnTo>
                  <a:lnTo>
                    <a:pt x="1290" y="1236"/>
                  </a:lnTo>
                  <a:lnTo>
                    <a:pt x="1290" y="1248"/>
                  </a:lnTo>
                  <a:lnTo>
                    <a:pt x="1292" y="1260"/>
                  </a:lnTo>
                  <a:lnTo>
                    <a:pt x="1294" y="1272"/>
                  </a:lnTo>
                  <a:lnTo>
                    <a:pt x="1294" y="1272"/>
                  </a:lnTo>
                  <a:lnTo>
                    <a:pt x="1298" y="1276"/>
                  </a:lnTo>
                  <a:lnTo>
                    <a:pt x="1302" y="1278"/>
                  </a:lnTo>
                  <a:lnTo>
                    <a:pt x="1302" y="1278"/>
                  </a:lnTo>
                  <a:lnTo>
                    <a:pt x="1310" y="1276"/>
                  </a:lnTo>
                  <a:lnTo>
                    <a:pt x="1318" y="1270"/>
                  </a:lnTo>
                  <a:lnTo>
                    <a:pt x="1334" y="1260"/>
                  </a:lnTo>
                  <a:lnTo>
                    <a:pt x="1334" y="1260"/>
                  </a:lnTo>
                  <a:lnTo>
                    <a:pt x="1340" y="1256"/>
                  </a:lnTo>
                  <a:lnTo>
                    <a:pt x="1344" y="1250"/>
                  </a:lnTo>
                  <a:lnTo>
                    <a:pt x="1352" y="1236"/>
                  </a:lnTo>
                  <a:lnTo>
                    <a:pt x="1358" y="1220"/>
                  </a:lnTo>
                  <a:lnTo>
                    <a:pt x="1360" y="1208"/>
                  </a:lnTo>
                  <a:lnTo>
                    <a:pt x="1360" y="1208"/>
                  </a:lnTo>
                  <a:lnTo>
                    <a:pt x="1364" y="1194"/>
                  </a:lnTo>
                  <a:lnTo>
                    <a:pt x="1370" y="1180"/>
                  </a:lnTo>
                  <a:lnTo>
                    <a:pt x="1378" y="1168"/>
                  </a:lnTo>
                  <a:lnTo>
                    <a:pt x="1388" y="1156"/>
                  </a:lnTo>
                  <a:lnTo>
                    <a:pt x="1388" y="1156"/>
                  </a:lnTo>
                  <a:lnTo>
                    <a:pt x="1406" y="1146"/>
                  </a:lnTo>
                  <a:lnTo>
                    <a:pt x="1414" y="1142"/>
                  </a:lnTo>
                  <a:lnTo>
                    <a:pt x="1422" y="1136"/>
                  </a:lnTo>
                  <a:lnTo>
                    <a:pt x="1422" y="1136"/>
                  </a:lnTo>
                  <a:lnTo>
                    <a:pt x="1432" y="1126"/>
                  </a:lnTo>
                  <a:lnTo>
                    <a:pt x="1444" y="1118"/>
                  </a:lnTo>
                  <a:lnTo>
                    <a:pt x="1444" y="1118"/>
                  </a:lnTo>
                  <a:lnTo>
                    <a:pt x="1458" y="1108"/>
                  </a:lnTo>
                  <a:lnTo>
                    <a:pt x="1464" y="1104"/>
                  </a:lnTo>
                  <a:lnTo>
                    <a:pt x="1468" y="1096"/>
                  </a:lnTo>
                  <a:lnTo>
                    <a:pt x="1468" y="1096"/>
                  </a:lnTo>
                  <a:lnTo>
                    <a:pt x="1470" y="1088"/>
                  </a:lnTo>
                  <a:lnTo>
                    <a:pt x="1472" y="1082"/>
                  </a:lnTo>
                  <a:lnTo>
                    <a:pt x="1474" y="1080"/>
                  </a:lnTo>
                  <a:lnTo>
                    <a:pt x="1476" y="1080"/>
                  </a:lnTo>
                  <a:lnTo>
                    <a:pt x="1484" y="1078"/>
                  </a:lnTo>
                  <a:lnTo>
                    <a:pt x="1484" y="1078"/>
                  </a:lnTo>
                  <a:lnTo>
                    <a:pt x="1486" y="1078"/>
                  </a:lnTo>
                  <a:lnTo>
                    <a:pt x="1486" y="1078"/>
                  </a:lnTo>
                  <a:lnTo>
                    <a:pt x="1500" y="1080"/>
                  </a:lnTo>
                  <a:lnTo>
                    <a:pt x="1500" y="1080"/>
                  </a:lnTo>
                  <a:lnTo>
                    <a:pt x="1504" y="1080"/>
                  </a:lnTo>
                  <a:lnTo>
                    <a:pt x="1504" y="1080"/>
                  </a:lnTo>
                  <a:lnTo>
                    <a:pt x="1512" y="1076"/>
                  </a:lnTo>
                  <a:lnTo>
                    <a:pt x="1518" y="1070"/>
                  </a:lnTo>
                  <a:lnTo>
                    <a:pt x="1518" y="1070"/>
                  </a:lnTo>
                  <a:lnTo>
                    <a:pt x="1526" y="1068"/>
                  </a:lnTo>
                  <a:lnTo>
                    <a:pt x="1526" y="1068"/>
                  </a:lnTo>
                  <a:lnTo>
                    <a:pt x="1532" y="1070"/>
                  </a:lnTo>
                  <a:lnTo>
                    <a:pt x="1536" y="1072"/>
                  </a:lnTo>
                  <a:lnTo>
                    <a:pt x="1536" y="1072"/>
                  </a:lnTo>
                  <a:lnTo>
                    <a:pt x="1540" y="1078"/>
                  </a:lnTo>
                  <a:lnTo>
                    <a:pt x="1540" y="1082"/>
                  </a:lnTo>
                  <a:lnTo>
                    <a:pt x="1540" y="1094"/>
                  </a:lnTo>
                  <a:lnTo>
                    <a:pt x="1540" y="1094"/>
                  </a:lnTo>
                  <a:lnTo>
                    <a:pt x="1540" y="1098"/>
                  </a:lnTo>
                  <a:lnTo>
                    <a:pt x="1542" y="1100"/>
                  </a:lnTo>
                  <a:lnTo>
                    <a:pt x="1546" y="1106"/>
                  </a:lnTo>
                  <a:lnTo>
                    <a:pt x="1546" y="1106"/>
                  </a:lnTo>
                  <a:lnTo>
                    <a:pt x="1550" y="1110"/>
                  </a:lnTo>
                  <a:lnTo>
                    <a:pt x="1552" y="1116"/>
                  </a:lnTo>
                  <a:lnTo>
                    <a:pt x="1552" y="1116"/>
                  </a:lnTo>
                  <a:lnTo>
                    <a:pt x="1558" y="1118"/>
                  </a:lnTo>
                  <a:lnTo>
                    <a:pt x="1562" y="1122"/>
                  </a:lnTo>
                  <a:lnTo>
                    <a:pt x="1562" y="1122"/>
                  </a:lnTo>
                  <a:lnTo>
                    <a:pt x="1564" y="1130"/>
                  </a:lnTo>
                  <a:lnTo>
                    <a:pt x="1564" y="1138"/>
                  </a:lnTo>
                  <a:lnTo>
                    <a:pt x="1564" y="1138"/>
                  </a:lnTo>
                  <a:lnTo>
                    <a:pt x="1560" y="1150"/>
                  </a:lnTo>
                  <a:lnTo>
                    <a:pt x="1558" y="1162"/>
                  </a:lnTo>
                  <a:lnTo>
                    <a:pt x="1558" y="1162"/>
                  </a:lnTo>
                  <a:lnTo>
                    <a:pt x="1558" y="1168"/>
                  </a:lnTo>
                  <a:lnTo>
                    <a:pt x="1560" y="1170"/>
                  </a:lnTo>
                  <a:lnTo>
                    <a:pt x="1562" y="1172"/>
                  </a:lnTo>
                  <a:lnTo>
                    <a:pt x="1566" y="1174"/>
                  </a:lnTo>
                  <a:lnTo>
                    <a:pt x="1566" y="1174"/>
                  </a:lnTo>
                  <a:lnTo>
                    <a:pt x="1566" y="1174"/>
                  </a:lnTo>
                  <a:lnTo>
                    <a:pt x="1566" y="1174"/>
                  </a:lnTo>
                  <a:lnTo>
                    <a:pt x="1574" y="1172"/>
                  </a:lnTo>
                  <a:lnTo>
                    <a:pt x="1580" y="1164"/>
                  </a:lnTo>
                  <a:lnTo>
                    <a:pt x="1588" y="1158"/>
                  </a:lnTo>
                  <a:lnTo>
                    <a:pt x="1588" y="1156"/>
                  </a:lnTo>
                  <a:lnTo>
                    <a:pt x="1588" y="1156"/>
                  </a:lnTo>
                  <a:lnTo>
                    <a:pt x="1594" y="1158"/>
                  </a:lnTo>
                  <a:lnTo>
                    <a:pt x="1598" y="1164"/>
                  </a:lnTo>
                  <a:lnTo>
                    <a:pt x="1600" y="1176"/>
                  </a:lnTo>
                  <a:lnTo>
                    <a:pt x="1600" y="1176"/>
                  </a:lnTo>
                  <a:lnTo>
                    <a:pt x="1600" y="1190"/>
                  </a:lnTo>
                  <a:lnTo>
                    <a:pt x="1600" y="1196"/>
                  </a:lnTo>
                  <a:lnTo>
                    <a:pt x="1600" y="1198"/>
                  </a:lnTo>
                  <a:lnTo>
                    <a:pt x="1602" y="1198"/>
                  </a:lnTo>
                  <a:lnTo>
                    <a:pt x="1602" y="1198"/>
                  </a:lnTo>
                  <a:lnTo>
                    <a:pt x="1606" y="1198"/>
                  </a:lnTo>
                  <a:lnTo>
                    <a:pt x="1606" y="1198"/>
                  </a:lnTo>
                  <a:lnTo>
                    <a:pt x="1606" y="1198"/>
                  </a:lnTo>
                  <a:lnTo>
                    <a:pt x="1608" y="1204"/>
                  </a:lnTo>
                  <a:lnTo>
                    <a:pt x="1610" y="1212"/>
                  </a:lnTo>
                  <a:lnTo>
                    <a:pt x="1608" y="1228"/>
                  </a:lnTo>
                  <a:lnTo>
                    <a:pt x="1606" y="1244"/>
                  </a:lnTo>
                  <a:lnTo>
                    <a:pt x="1602" y="1258"/>
                  </a:lnTo>
                  <a:lnTo>
                    <a:pt x="1602" y="1258"/>
                  </a:lnTo>
                  <a:lnTo>
                    <a:pt x="1596" y="1272"/>
                  </a:lnTo>
                  <a:lnTo>
                    <a:pt x="1592" y="1278"/>
                  </a:lnTo>
                  <a:lnTo>
                    <a:pt x="1592" y="1284"/>
                  </a:lnTo>
                  <a:lnTo>
                    <a:pt x="1592" y="1284"/>
                  </a:lnTo>
                  <a:lnTo>
                    <a:pt x="1594" y="1290"/>
                  </a:lnTo>
                  <a:lnTo>
                    <a:pt x="1596" y="1296"/>
                  </a:lnTo>
                  <a:lnTo>
                    <a:pt x="1604" y="1306"/>
                  </a:lnTo>
                  <a:lnTo>
                    <a:pt x="1604" y="1306"/>
                  </a:lnTo>
                  <a:lnTo>
                    <a:pt x="1610" y="1318"/>
                  </a:lnTo>
                  <a:lnTo>
                    <a:pt x="1612" y="1332"/>
                  </a:lnTo>
                  <a:lnTo>
                    <a:pt x="1614" y="1362"/>
                  </a:lnTo>
                  <a:lnTo>
                    <a:pt x="1614" y="1362"/>
                  </a:lnTo>
                  <a:lnTo>
                    <a:pt x="1616" y="1368"/>
                  </a:lnTo>
                  <a:lnTo>
                    <a:pt x="1620" y="1374"/>
                  </a:lnTo>
                  <a:lnTo>
                    <a:pt x="1630" y="1382"/>
                  </a:lnTo>
                  <a:lnTo>
                    <a:pt x="1630" y="1382"/>
                  </a:lnTo>
                  <a:lnTo>
                    <a:pt x="1634" y="1390"/>
                  </a:lnTo>
                  <a:lnTo>
                    <a:pt x="1640" y="1396"/>
                  </a:lnTo>
                  <a:lnTo>
                    <a:pt x="1644" y="1404"/>
                  </a:lnTo>
                  <a:lnTo>
                    <a:pt x="1650" y="1410"/>
                  </a:lnTo>
                  <a:lnTo>
                    <a:pt x="1650" y="1410"/>
                  </a:lnTo>
                  <a:lnTo>
                    <a:pt x="1654" y="1384"/>
                  </a:lnTo>
                  <a:lnTo>
                    <a:pt x="1656" y="1358"/>
                  </a:lnTo>
                  <a:lnTo>
                    <a:pt x="1656" y="1348"/>
                  </a:lnTo>
                  <a:lnTo>
                    <a:pt x="1654" y="1336"/>
                  </a:lnTo>
                  <a:lnTo>
                    <a:pt x="1650" y="1324"/>
                  </a:lnTo>
                  <a:lnTo>
                    <a:pt x="1644" y="1314"/>
                  </a:lnTo>
                  <a:lnTo>
                    <a:pt x="1644" y="1314"/>
                  </a:lnTo>
                  <a:lnTo>
                    <a:pt x="1636" y="1304"/>
                  </a:lnTo>
                  <a:lnTo>
                    <a:pt x="1628" y="1292"/>
                  </a:lnTo>
                  <a:lnTo>
                    <a:pt x="1624" y="1282"/>
                  </a:lnTo>
                  <a:lnTo>
                    <a:pt x="1624" y="1268"/>
                  </a:lnTo>
                  <a:lnTo>
                    <a:pt x="1624" y="1268"/>
                  </a:lnTo>
                  <a:lnTo>
                    <a:pt x="1626" y="1254"/>
                  </a:lnTo>
                  <a:lnTo>
                    <a:pt x="1626" y="1240"/>
                  </a:lnTo>
                  <a:lnTo>
                    <a:pt x="1626" y="1240"/>
                  </a:lnTo>
                  <a:lnTo>
                    <a:pt x="1626" y="1226"/>
                  </a:lnTo>
                  <a:lnTo>
                    <a:pt x="1626" y="1220"/>
                  </a:lnTo>
                  <a:lnTo>
                    <a:pt x="1630" y="1212"/>
                  </a:lnTo>
                  <a:lnTo>
                    <a:pt x="1630" y="1212"/>
                  </a:lnTo>
                  <a:lnTo>
                    <a:pt x="1634" y="1218"/>
                  </a:lnTo>
                  <a:lnTo>
                    <a:pt x="1638" y="1222"/>
                  </a:lnTo>
                  <a:lnTo>
                    <a:pt x="1642" y="1234"/>
                  </a:lnTo>
                  <a:lnTo>
                    <a:pt x="1646" y="1244"/>
                  </a:lnTo>
                  <a:lnTo>
                    <a:pt x="1650" y="1250"/>
                  </a:lnTo>
                  <a:lnTo>
                    <a:pt x="1654" y="1254"/>
                  </a:lnTo>
                  <a:lnTo>
                    <a:pt x="1654" y="1254"/>
                  </a:lnTo>
                  <a:lnTo>
                    <a:pt x="1658" y="1256"/>
                  </a:lnTo>
                  <a:lnTo>
                    <a:pt x="1662" y="1258"/>
                  </a:lnTo>
                  <a:lnTo>
                    <a:pt x="1668" y="1260"/>
                  </a:lnTo>
                  <a:lnTo>
                    <a:pt x="1672" y="1262"/>
                  </a:lnTo>
                  <a:lnTo>
                    <a:pt x="1672" y="1262"/>
                  </a:lnTo>
                  <a:lnTo>
                    <a:pt x="1674" y="1268"/>
                  </a:lnTo>
                  <a:lnTo>
                    <a:pt x="1676" y="1274"/>
                  </a:lnTo>
                  <a:lnTo>
                    <a:pt x="1676" y="1288"/>
                  </a:lnTo>
                  <a:lnTo>
                    <a:pt x="1676" y="1288"/>
                  </a:lnTo>
                  <a:lnTo>
                    <a:pt x="1680" y="1290"/>
                  </a:lnTo>
                  <a:lnTo>
                    <a:pt x="1684" y="1292"/>
                  </a:lnTo>
                  <a:lnTo>
                    <a:pt x="1684" y="1292"/>
                  </a:lnTo>
                  <a:lnTo>
                    <a:pt x="1688" y="1290"/>
                  </a:lnTo>
                  <a:lnTo>
                    <a:pt x="1694" y="1288"/>
                  </a:lnTo>
                  <a:lnTo>
                    <a:pt x="1706" y="1280"/>
                  </a:lnTo>
                  <a:lnTo>
                    <a:pt x="1716" y="1272"/>
                  </a:lnTo>
                  <a:lnTo>
                    <a:pt x="1726" y="1266"/>
                  </a:lnTo>
                  <a:lnTo>
                    <a:pt x="1726" y="1266"/>
                  </a:lnTo>
                  <a:lnTo>
                    <a:pt x="1742" y="1260"/>
                  </a:lnTo>
                  <a:lnTo>
                    <a:pt x="1746" y="1256"/>
                  </a:lnTo>
                  <a:lnTo>
                    <a:pt x="1750" y="1250"/>
                  </a:lnTo>
                  <a:lnTo>
                    <a:pt x="1754" y="1240"/>
                  </a:lnTo>
                  <a:lnTo>
                    <a:pt x="1756" y="1226"/>
                  </a:lnTo>
                  <a:lnTo>
                    <a:pt x="1756" y="1226"/>
                  </a:lnTo>
                  <a:lnTo>
                    <a:pt x="1760" y="1194"/>
                  </a:lnTo>
                  <a:lnTo>
                    <a:pt x="1760" y="1194"/>
                  </a:lnTo>
                  <a:lnTo>
                    <a:pt x="1760" y="1184"/>
                  </a:lnTo>
                  <a:lnTo>
                    <a:pt x="1760" y="1178"/>
                  </a:lnTo>
                  <a:lnTo>
                    <a:pt x="1756" y="1174"/>
                  </a:lnTo>
                  <a:lnTo>
                    <a:pt x="1750" y="1168"/>
                  </a:lnTo>
                  <a:lnTo>
                    <a:pt x="1750" y="1168"/>
                  </a:lnTo>
                  <a:lnTo>
                    <a:pt x="1742" y="1160"/>
                  </a:lnTo>
                  <a:lnTo>
                    <a:pt x="1732" y="1148"/>
                  </a:lnTo>
                  <a:lnTo>
                    <a:pt x="1724" y="1134"/>
                  </a:lnTo>
                  <a:lnTo>
                    <a:pt x="1722" y="1128"/>
                  </a:lnTo>
                  <a:lnTo>
                    <a:pt x="1722" y="1122"/>
                  </a:lnTo>
                  <a:lnTo>
                    <a:pt x="1722" y="1122"/>
                  </a:lnTo>
                  <a:lnTo>
                    <a:pt x="1726" y="1112"/>
                  </a:lnTo>
                  <a:lnTo>
                    <a:pt x="1736" y="1098"/>
                  </a:lnTo>
                  <a:lnTo>
                    <a:pt x="1750" y="1086"/>
                  </a:lnTo>
                  <a:lnTo>
                    <a:pt x="1756" y="1082"/>
                  </a:lnTo>
                  <a:lnTo>
                    <a:pt x="1762" y="1080"/>
                  </a:lnTo>
                  <a:lnTo>
                    <a:pt x="1762" y="1080"/>
                  </a:lnTo>
                  <a:lnTo>
                    <a:pt x="1766" y="1080"/>
                  </a:lnTo>
                  <a:lnTo>
                    <a:pt x="1766" y="1080"/>
                  </a:lnTo>
                  <a:lnTo>
                    <a:pt x="1770" y="1080"/>
                  </a:lnTo>
                  <a:lnTo>
                    <a:pt x="1772" y="1082"/>
                  </a:lnTo>
                  <a:lnTo>
                    <a:pt x="1772" y="1086"/>
                  </a:lnTo>
                  <a:lnTo>
                    <a:pt x="1770" y="1092"/>
                  </a:lnTo>
                  <a:lnTo>
                    <a:pt x="1768" y="1096"/>
                  </a:lnTo>
                  <a:lnTo>
                    <a:pt x="1770" y="1098"/>
                  </a:lnTo>
                  <a:lnTo>
                    <a:pt x="1770" y="1098"/>
                  </a:lnTo>
                  <a:lnTo>
                    <a:pt x="1772" y="1104"/>
                  </a:lnTo>
                  <a:lnTo>
                    <a:pt x="1776" y="1104"/>
                  </a:lnTo>
                  <a:lnTo>
                    <a:pt x="1776" y="1104"/>
                  </a:lnTo>
                  <a:lnTo>
                    <a:pt x="1780" y="1104"/>
                  </a:lnTo>
                  <a:lnTo>
                    <a:pt x="1782" y="1100"/>
                  </a:lnTo>
                  <a:lnTo>
                    <a:pt x="1788" y="1092"/>
                  </a:lnTo>
                  <a:lnTo>
                    <a:pt x="1788" y="1092"/>
                  </a:lnTo>
                  <a:lnTo>
                    <a:pt x="1800" y="1086"/>
                  </a:lnTo>
                  <a:lnTo>
                    <a:pt x="1814" y="1080"/>
                  </a:lnTo>
                  <a:lnTo>
                    <a:pt x="1814" y="1080"/>
                  </a:lnTo>
                  <a:lnTo>
                    <a:pt x="1820" y="1076"/>
                  </a:lnTo>
                  <a:lnTo>
                    <a:pt x="1828" y="1076"/>
                  </a:lnTo>
                  <a:lnTo>
                    <a:pt x="1842" y="1074"/>
                  </a:lnTo>
                  <a:lnTo>
                    <a:pt x="1842" y="1074"/>
                  </a:lnTo>
                  <a:lnTo>
                    <a:pt x="1858" y="1070"/>
                  </a:lnTo>
                  <a:lnTo>
                    <a:pt x="1872" y="1062"/>
                  </a:lnTo>
                  <a:lnTo>
                    <a:pt x="1884" y="1052"/>
                  </a:lnTo>
                  <a:lnTo>
                    <a:pt x="1896" y="1042"/>
                  </a:lnTo>
                  <a:lnTo>
                    <a:pt x="1896" y="1042"/>
                  </a:lnTo>
                  <a:lnTo>
                    <a:pt x="1908" y="1032"/>
                  </a:lnTo>
                  <a:lnTo>
                    <a:pt x="1914" y="1026"/>
                  </a:lnTo>
                  <a:lnTo>
                    <a:pt x="1920" y="1018"/>
                  </a:lnTo>
                  <a:lnTo>
                    <a:pt x="1920" y="1018"/>
                  </a:lnTo>
                  <a:lnTo>
                    <a:pt x="1926" y="1006"/>
                  </a:lnTo>
                  <a:lnTo>
                    <a:pt x="1930" y="1000"/>
                  </a:lnTo>
                  <a:lnTo>
                    <a:pt x="1936" y="994"/>
                  </a:lnTo>
                  <a:lnTo>
                    <a:pt x="1936" y="994"/>
                  </a:lnTo>
                  <a:lnTo>
                    <a:pt x="1948" y="984"/>
                  </a:lnTo>
                  <a:lnTo>
                    <a:pt x="1952" y="978"/>
                  </a:lnTo>
                  <a:lnTo>
                    <a:pt x="1956" y="970"/>
                  </a:lnTo>
                  <a:lnTo>
                    <a:pt x="1956" y="970"/>
                  </a:lnTo>
                  <a:lnTo>
                    <a:pt x="1958" y="956"/>
                  </a:lnTo>
                  <a:lnTo>
                    <a:pt x="1958" y="940"/>
                  </a:lnTo>
                  <a:lnTo>
                    <a:pt x="1958" y="940"/>
                  </a:lnTo>
                  <a:lnTo>
                    <a:pt x="1960" y="920"/>
                  </a:lnTo>
                  <a:lnTo>
                    <a:pt x="1960" y="912"/>
                  </a:lnTo>
                  <a:lnTo>
                    <a:pt x="1956" y="902"/>
                  </a:lnTo>
                  <a:lnTo>
                    <a:pt x="1956" y="902"/>
                  </a:lnTo>
                  <a:lnTo>
                    <a:pt x="1950" y="886"/>
                  </a:lnTo>
                  <a:lnTo>
                    <a:pt x="1950" y="886"/>
                  </a:lnTo>
                  <a:lnTo>
                    <a:pt x="1944" y="880"/>
                  </a:lnTo>
                  <a:lnTo>
                    <a:pt x="1940" y="876"/>
                  </a:lnTo>
                  <a:lnTo>
                    <a:pt x="1940" y="876"/>
                  </a:lnTo>
                  <a:lnTo>
                    <a:pt x="1938" y="872"/>
                  </a:lnTo>
                  <a:lnTo>
                    <a:pt x="1940" y="868"/>
                  </a:lnTo>
                  <a:lnTo>
                    <a:pt x="1942" y="858"/>
                  </a:lnTo>
                  <a:lnTo>
                    <a:pt x="1942" y="858"/>
                  </a:lnTo>
                  <a:lnTo>
                    <a:pt x="1948" y="852"/>
                  </a:lnTo>
                  <a:lnTo>
                    <a:pt x="1956" y="848"/>
                  </a:lnTo>
                  <a:lnTo>
                    <a:pt x="1956" y="848"/>
                  </a:lnTo>
                  <a:lnTo>
                    <a:pt x="1964" y="840"/>
                  </a:lnTo>
                  <a:lnTo>
                    <a:pt x="1966" y="838"/>
                  </a:lnTo>
                  <a:lnTo>
                    <a:pt x="1968" y="834"/>
                  </a:lnTo>
                  <a:lnTo>
                    <a:pt x="1966" y="832"/>
                  </a:lnTo>
                  <a:lnTo>
                    <a:pt x="1964" y="830"/>
                  </a:lnTo>
                  <a:lnTo>
                    <a:pt x="1958" y="828"/>
                  </a:lnTo>
                  <a:lnTo>
                    <a:pt x="1958" y="828"/>
                  </a:lnTo>
                  <a:lnTo>
                    <a:pt x="1952" y="828"/>
                  </a:lnTo>
                  <a:lnTo>
                    <a:pt x="1946" y="830"/>
                  </a:lnTo>
                  <a:lnTo>
                    <a:pt x="1946" y="830"/>
                  </a:lnTo>
                  <a:lnTo>
                    <a:pt x="1938" y="836"/>
                  </a:lnTo>
                  <a:lnTo>
                    <a:pt x="1932" y="838"/>
                  </a:lnTo>
                  <a:lnTo>
                    <a:pt x="1932" y="838"/>
                  </a:lnTo>
                  <a:lnTo>
                    <a:pt x="1930" y="836"/>
                  </a:lnTo>
                  <a:lnTo>
                    <a:pt x="1928" y="830"/>
                  </a:lnTo>
                  <a:lnTo>
                    <a:pt x="1928" y="830"/>
                  </a:lnTo>
                  <a:lnTo>
                    <a:pt x="1928" y="824"/>
                  </a:lnTo>
                  <a:lnTo>
                    <a:pt x="1926" y="820"/>
                  </a:lnTo>
                  <a:lnTo>
                    <a:pt x="1926" y="820"/>
                  </a:lnTo>
                  <a:lnTo>
                    <a:pt x="1922" y="816"/>
                  </a:lnTo>
                  <a:lnTo>
                    <a:pt x="1922" y="816"/>
                  </a:lnTo>
                  <a:lnTo>
                    <a:pt x="1920" y="812"/>
                  </a:lnTo>
                  <a:lnTo>
                    <a:pt x="1920" y="808"/>
                  </a:lnTo>
                  <a:lnTo>
                    <a:pt x="1922" y="804"/>
                  </a:lnTo>
                  <a:lnTo>
                    <a:pt x="1926" y="802"/>
                  </a:lnTo>
                  <a:lnTo>
                    <a:pt x="1926" y="802"/>
                  </a:lnTo>
                  <a:lnTo>
                    <a:pt x="1930" y="802"/>
                  </a:lnTo>
                  <a:lnTo>
                    <a:pt x="1930" y="802"/>
                  </a:lnTo>
                  <a:lnTo>
                    <a:pt x="1930" y="802"/>
                  </a:lnTo>
                  <a:lnTo>
                    <a:pt x="1930" y="802"/>
                  </a:lnTo>
                  <a:lnTo>
                    <a:pt x="1932" y="802"/>
                  </a:lnTo>
                  <a:lnTo>
                    <a:pt x="1932" y="802"/>
                  </a:lnTo>
                  <a:lnTo>
                    <a:pt x="1934" y="802"/>
                  </a:lnTo>
                  <a:lnTo>
                    <a:pt x="1936" y="800"/>
                  </a:lnTo>
                  <a:lnTo>
                    <a:pt x="1936" y="800"/>
                  </a:lnTo>
                  <a:lnTo>
                    <a:pt x="1938" y="796"/>
                  </a:lnTo>
                  <a:lnTo>
                    <a:pt x="1942" y="794"/>
                  </a:lnTo>
                  <a:lnTo>
                    <a:pt x="1942" y="794"/>
                  </a:lnTo>
                  <a:lnTo>
                    <a:pt x="1946" y="792"/>
                  </a:lnTo>
                  <a:lnTo>
                    <a:pt x="1950" y="790"/>
                  </a:lnTo>
                  <a:lnTo>
                    <a:pt x="1950" y="790"/>
                  </a:lnTo>
                  <a:lnTo>
                    <a:pt x="1952" y="786"/>
                  </a:lnTo>
                  <a:lnTo>
                    <a:pt x="1954" y="782"/>
                  </a:lnTo>
                  <a:lnTo>
                    <a:pt x="1956" y="778"/>
                  </a:lnTo>
                  <a:lnTo>
                    <a:pt x="1960" y="774"/>
                  </a:lnTo>
                  <a:lnTo>
                    <a:pt x="1960" y="774"/>
                  </a:lnTo>
                  <a:lnTo>
                    <a:pt x="1964" y="772"/>
                  </a:lnTo>
                  <a:lnTo>
                    <a:pt x="1964" y="772"/>
                  </a:lnTo>
                  <a:lnTo>
                    <a:pt x="1966" y="774"/>
                  </a:lnTo>
                  <a:lnTo>
                    <a:pt x="1970" y="776"/>
                  </a:lnTo>
                  <a:lnTo>
                    <a:pt x="1970" y="776"/>
                  </a:lnTo>
                  <a:lnTo>
                    <a:pt x="1972" y="778"/>
                  </a:lnTo>
                  <a:lnTo>
                    <a:pt x="1972" y="780"/>
                  </a:lnTo>
                  <a:lnTo>
                    <a:pt x="1968" y="788"/>
                  </a:lnTo>
                  <a:lnTo>
                    <a:pt x="1964" y="794"/>
                  </a:lnTo>
                  <a:lnTo>
                    <a:pt x="1964" y="800"/>
                  </a:lnTo>
                  <a:lnTo>
                    <a:pt x="1964" y="800"/>
                  </a:lnTo>
                  <a:lnTo>
                    <a:pt x="1966" y="806"/>
                  </a:lnTo>
                  <a:lnTo>
                    <a:pt x="1970" y="808"/>
                  </a:lnTo>
                  <a:lnTo>
                    <a:pt x="1970" y="808"/>
                  </a:lnTo>
                  <a:lnTo>
                    <a:pt x="1978" y="806"/>
                  </a:lnTo>
                  <a:lnTo>
                    <a:pt x="1986" y="802"/>
                  </a:lnTo>
                  <a:lnTo>
                    <a:pt x="1994" y="796"/>
                  </a:lnTo>
                  <a:lnTo>
                    <a:pt x="2000" y="794"/>
                  </a:lnTo>
                  <a:lnTo>
                    <a:pt x="2000" y="794"/>
                  </a:lnTo>
                  <a:lnTo>
                    <a:pt x="2002" y="794"/>
                  </a:lnTo>
                  <a:lnTo>
                    <a:pt x="2002" y="794"/>
                  </a:lnTo>
                  <a:lnTo>
                    <a:pt x="2008" y="794"/>
                  </a:lnTo>
                  <a:lnTo>
                    <a:pt x="2012" y="796"/>
                  </a:lnTo>
                  <a:lnTo>
                    <a:pt x="2014" y="800"/>
                  </a:lnTo>
                  <a:lnTo>
                    <a:pt x="2014" y="804"/>
                  </a:lnTo>
                  <a:lnTo>
                    <a:pt x="2014" y="804"/>
                  </a:lnTo>
                  <a:lnTo>
                    <a:pt x="2014" y="808"/>
                  </a:lnTo>
                  <a:lnTo>
                    <a:pt x="2014" y="812"/>
                  </a:lnTo>
                  <a:lnTo>
                    <a:pt x="2010" y="814"/>
                  </a:lnTo>
                  <a:lnTo>
                    <a:pt x="2006" y="814"/>
                  </a:lnTo>
                  <a:lnTo>
                    <a:pt x="2006" y="814"/>
                  </a:lnTo>
                  <a:lnTo>
                    <a:pt x="2004" y="814"/>
                  </a:lnTo>
                  <a:lnTo>
                    <a:pt x="2004" y="814"/>
                  </a:lnTo>
                  <a:lnTo>
                    <a:pt x="2004" y="824"/>
                  </a:lnTo>
                  <a:lnTo>
                    <a:pt x="2004" y="826"/>
                  </a:lnTo>
                  <a:lnTo>
                    <a:pt x="2008" y="826"/>
                  </a:lnTo>
                  <a:lnTo>
                    <a:pt x="2014" y="826"/>
                  </a:lnTo>
                  <a:lnTo>
                    <a:pt x="2020" y="830"/>
                  </a:lnTo>
                  <a:lnTo>
                    <a:pt x="2020" y="830"/>
                  </a:lnTo>
                  <a:lnTo>
                    <a:pt x="2024" y="834"/>
                  </a:lnTo>
                  <a:lnTo>
                    <a:pt x="2024" y="840"/>
                  </a:lnTo>
                  <a:lnTo>
                    <a:pt x="2020" y="850"/>
                  </a:lnTo>
                  <a:lnTo>
                    <a:pt x="2020" y="850"/>
                  </a:lnTo>
                  <a:lnTo>
                    <a:pt x="2020" y="854"/>
                  </a:lnTo>
                  <a:lnTo>
                    <a:pt x="2020" y="856"/>
                  </a:lnTo>
                  <a:lnTo>
                    <a:pt x="2020" y="856"/>
                  </a:lnTo>
                  <a:lnTo>
                    <a:pt x="2022" y="864"/>
                  </a:lnTo>
                  <a:lnTo>
                    <a:pt x="2020" y="870"/>
                  </a:lnTo>
                  <a:lnTo>
                    <a:pt x="2020" y="870"/>
                  </a:lnTo>
                  <a:lnTo>
                    <a:pt x="2018" y="878"/>
                  </a:lnTo>
                  <a:lnTo>
                    <a:pt x="2016" y="882"/>
                  </a:lnTo>
                  <a:lnTo>
                    <a:pt x="2016" y="886"/>
                  </a:lnTo>
                  <a:lnTo>
                    <a:pt x="2016" y="886"/>
                  </a:lnTo>
                  <a:lnTo>
                    <a:pt x="2018" y="888"/>
                  </a:lnTo>
                  <a:lnTo>
                    <a:pt x="2020" y="888"/>
                  </a:lnTo>
                  <a:lnTo>
                    <a:pt x="2020" y="888"/>
                  </a:lnTo>
                  <a:lnTo>
                    <a:pt x="2026" y="886"/>
                  </a:lnTo>
                  <a:lnTo>
                    <a:pt x="2034" y="882"/>
                  </a:lnTo>
                  <a:lnTo>
                    <a:pt x="2046" y="876"/>
                  </a:lnTo>
                  <a:lnTo>
                    <a:pt x="2046" y="876"/>
                  </a:lnTo>
                  <a:lnTo>
                    <a:pt x="2056" y="876"/>
                  </a:lnTo>
                  <a:lnTo>
                    <a:pt x="2060" y="876"/>
                  </a:lnTo>
                  <a:lnTo>
                    <a:pt x="2064" y="874"/>
                  </a:lnTo>
                  <a:lnTo>
                    <a:pt x="2064" y="874"/>
                  </a:lnTo>
                  <a:lnTo>
                    <a:pt x="2068" y="870"/>
                  </a:lnTo>
                  <a:lnTo>
                    <a:pt x="2070" y="866"/>
                  </a:lnTo>
                  <a:lnTo>
                    <a:pt x="2072" y="856"/>
                  </a:lnTo>
                  <a:lnTo>
                    <a:pt x="2072" y="856"/>
                  </a:lnTo>
                  <a:lnTo>
                    <a:pt x="2066" y="856"/>
                  </a:lnTo>
                  <a:lnTo>
                    <a:pt x="2066" y="856"/>
                  </a:lnTo>
                  <a:lnTo>
                    <a:pt x="2068" y="846"/>
                  </a:lnTo>
                  <a:lnTo>
                    <a:pt x="2066" y="838"/>
                  </a:lnTo>
                  <a:lnTo>
                    <a:pt x="2060" y="818"/>
                  </a:lnTo>
                  <a:lnTo>
                    <a:pt x="2060" y="818"/>
                  </a:lnTo>
                  <a:lnTo>
                    <a:pt x="2058" y="814"/>
                  </a:lnTo>
                  <a:lnTo>
                    <a:pt x="2056" y="810"/>
                  </a:lnTo>
                  <a:lnTo>
                    <a:pt x="2056" y="810"/>
                  </a:lnTo>
                  <a:lnTo>
                    <a:pt x="2052" y="808"/>
                  </a:lnTo>
                  <a:lnTo>
                    <a:pt x="2048" y="806"/>
                  </a:lnTo>
                  <a:lnTo>
                    <a:pt x="2048" y="806"/>
                  </a:lnTo>
                  <a:lnTo>
                    <a:pt x="2046" y="804"/>
                  </a:lnTo>
                  <a:lnTo>
                    <a:pt x="2046" y="800"/>
                  </a:lnTo>
                  <a:lnTo>
                    <a:pt x="2046" y="796"/>
                  </a:lnTo>
                  <a:lnTo>
                    <a:pt x="2048" y="792"/>
                  </a:lnTo>
                  <a:lnTo>
                    <a:pt x="2048" y="792"/>
                  </a:lnTo>
                  <a:lnTo>
                    <a:pt x="2054" y="790"/>
                  </a:lnTo>
                  <a:lnTo>
                    <a:pt x="2058" y="790"/>
                  </a:lnTo>
                  <a:lnTo>
                    <a:pt x="2062" y="788"/>
                  </a:lnTo>
                  <a:lnTo>
                    <a:pt x="2068" y="784"/>
                  </a:lnTo>
                  <a:lnTo>
                    <a:pt x="2068" y="784"/>
                  </a:lnTo>
                  <a:lnTo>
                    <a:pt x="2082" y="768"/>
                  </a:lnTo>
                  <a:lnTo>
                    <a:pt x="2082" y="768"/>
                  </a:lnTo>
                  <a:lnTo>
                    <a:pt x="2090" y="754"/>
                  </a:lnTo>
                  <a:lnTo>
                    <a:pt x="2094" y="746"/>
                  </a:lnTo>
                  <a:lnTo>
                    <a:pt x="2102" y="742"/>
                  </a:lnTo>
                  <a:lnTo>
                    <a:pt x="2102" y="742"/>
                  </a:lnTo>
                  <a:lnTo>
                    <a:pt x="2108" y="740"/>
                  </a:lnTo>
                  <a:lnTo>
                    <a:pt x="2108" y="740"/>
                  </a:lnTo>
                  <a:lnTo>
                    <a:pt x="2112" y="742"/>
                  </a:lnTo>
                  <a:lnTo>
                    <a:pt x="2116" y="746"/>
                  </a:lnTo>
                  <a:lnTo>
                    <a:pt x="2120" y="750"/>
                  </a:lnTo>
                  <a:lnTo>
                    <a:pt x="2126" y="752"/>
                  </a:lnTo>
                  <a:lnTo>
                    <a:pt x="2126" y="752"/>
                  </a:lnTo>
                  <a:lnTo>
                    <a:pt x="2126" y="752"/>
                  </a:lnTo>
                  <a:lnTo>
                    <a:pt x="2126" y="752"/>
                  </a:lnTo>
                  <a:lnTo>
                    <a:pt x="2132" y="750"/>
                  </a:lnTo>
                  <a:lnTo>
                    <a:pt x="2138" y="748"/>
                  </a:lnTo>
                  <a:lnTo>
                    <a:pt x="2148" y="740"/>
                  </a:lnTo>
                  <a:lnTo>
                    <a:pt x="2148" y="740"/>
                  </a:lnTo>
                  <a:lnTo>
                    <a:pt x="2152" y="730"/>
                  </a:lnTo>
                  <a:lnTo>
                    <a:pt x="2156" y="724"/>
                  </a:lnTo>
                  <a:lnTo>
                    <a:pt x="2160" y="720"/>
                  </a:lnTo>
                  <a:lnTo>
                    <a:pt x="2160" y="720"/>
                  </a:lnTo>
                  <a:lnTo>
                    <a:pt x="2168" y="714"/>
                  </a:lnTo>
                  <a:lnTo>
                    <a:pt x="2178" y="708"/>
                  </a:lnTo>
                  <a:lnTo>
                    <a:pt x="2178" y="708"/>
                  </a:lnTo>
                  <a:lnTo>
                    <a:pt x="2182" y="706"/>
                  </a:lnTo>
                  <a:lnTo>
                    <a:pt x="2186" y="702"/>
                  </a:lnTo>
                  <a:lnTo>
                    <a:pt x="2190" y="692"/>
                  </a:lnTo>
                  <a:lnTo>
                    <a:pt x="2190" y="692"/>
                  </a:lnTo>
                  <a:lnTo>
                    <a:pt x="2196" y="684"/>
                  </a:lnTo>
                  <a:lnTo>
                    <a:pt x="2202" y="674"/>
                  </a:lnTo>
                  <a:lnTo>
                    <a:pt x="2202" y="674"/>
                  </a:lnTo>
                  <a:lnTo>
                    <a:pt x="2224" y="650"/>
                  </a:lnTo>
                  <a:lnTo>
                    <a:pt x="2228" y="644"/>
                  </a:lnTo>
                  <a:lnTo>
                    <a:pt x="2230" y="638"/>
                  </a:lnTo>
                  <a:lnTo>
                    <a:pt x="2232" y="632"/>
                  </a:lnTo>
                  <a:lnTo>
                    <a:pt x="2232" y="624"/>
                  </a:lnTo>
                  <a:lnTo>
                    <a:pt x="2232" y="624"/>
                  </a:lnTo>
                  <a:lnTo>
                    <a:pt x="2230" y="610"/>
                  </a:lnTo>
                  <a:lnTo>
                    <a:pt x="2230" y="604"/>
                  </a:lnTo>
                  <a:lnTo>
                    <a:pt x="2232" y="598"/>
                  </a:lnTo>
                  <a:lnTo>
                    <a:pt x="2232" y="598"/>
                  </a:lnTo>
                  <a:lnTo>
                    <a:pt x="2236" y="590"/>
                  </a:lnTo>
                  <a:lnTo>
                    <a:pt x="2240" y="582"/>
                  </a:lnTo>
                  <a:lnTo>
                    <a:pt x="2240" y="582"/>
                  </a:lnTo>
                  <a:lnTo>
                    <a:pt x="2244" y="572"/>
                  </a:lnTo>
                  <a:lnTo>
                    <a:pt x="2244" y="560"/>
                  </a:lnTo>
                  <a:lnTo>
                    <a:pt x="2242" y="550"/>
                  </a:lnTo>
                  <a:lnTo>
                    <a:pt x="2238" y="546"/>
                  </a:lnTo>
                  <a:lnTo>
                    <a:pt x="2234" y="542"/>
                  </a:lnTo>
                  <a:lnTo>
                    <a:pt x="2234" y="542"/>
                  </a:lnTo>
                  <a:lnTo>
                    <a:pt x="2228" y="540"/>
                  </a:lnTo>
                  <a:lnTo>
                    <a:pt x="2228" y="540"/>
                  </a:lnTo>
                  <a:lnTo>
                    <a:pt x="2222" y="542"/>
                  </a:lnTo>
                  <a:lnTo>
                    <a:pt x="2216" y="548"/>
                  </a:lnTo>
                  <a:lnTo>
                    <a:pt x="2216" y="548"/>
                  </a:lnTo>
                  <a:lnTo>
                    <a:pt x="2208" y="552"/>
                  </a:lnTo>
                  <a:lnTo>
                    <a:pt x="2202" y="554"/>
                  </a:lnTo>
                  <a:lnTo>
                    <a:pt x="2202" y="554"/>
                  </a:lnTo>
                  <a:lnTo>
                    <a:pt x="2200" y="552"/>
                  </a:lnTo>
                  <a:lnTo>
                    <a:pt x="2196" y="550"/>
                  </a:lnTo>
                  <a:lnTo>
                    <a:pt x="2196" y="550"/>
                  </a:lnTo>
                  <a:lnTo>
                    <a:pt x="2194" y="546"/>
                  </a:lnTo>
                  <a:lnTo>
                    <a:pt x="2192" y="542"/>
                  </a:lnTo>
                  <a:lnTo>
                    <a:pt x="2192" y="538"/>
                  </a:lnTo>
                  <a:lnTo>
                    <a:pt x="2188" y="536"/>
                  </a:lnTo>
                  <a:lnTo>
                    <a:pt x="2188" y="536"/>
                  </a:lnTo>
                  <a:lnTo>
                    <a:pt x="2182" y="536"/>
                  </a:lnTo>
                  <a:lnTo>
                    <a:pt x="2182" y="536"/>
                  </a:lnTo>
                  <a:lnTo>
                    <a:pt x="2180" y="536"/>
                  </a:lnTo>
                  <a:lnTo>
                    <a:pt x="2180" y="536"/>
                  </a:lnTo>
                  <a:lnTo>
                    <a:pt x="2176" y="536"/>
                  </a:lnTo>
                  <a:lnTo>
                    <a:pt x="2176" y="536"/>
                  </a:lnTo>
                  <a:lnTo>
                    <a:pt x="2172" y="534"/>
                  </a:lnTo>
                  <a:lnTo>
                    <a:pt x="2168" y="532"/>
                  </a:lnTo>
                  <a:lnTo>
                    <a:pt x="2168" y="532"/>
                  </a:lnTo>
                  <a:lnTo>
                    <a:pt x="2174" y="526"/>
                  </a:lnTo>
                  <a:lnTo>
                    <a:pt x="2182" y="524"/>
                  </a:lnTo>
                  <a:lnTo>
                    <a:pt x="2196" y="516"/>
                  </a:lnTo>
                  <a:lnTo>
                    <a:pt x="2196" y="516"/>
                  </a:lnTo>
                  <a:lnTo>
                    <a:pt x="2226" y="494"/>
                  </a:lnTo>
                  <a:lnTo>
                    <a:pt x="2226" y="494"/>
                  </a:lnTo>
                  <a:lnTo>
                    <a:pt x="2240" y="486"/>
                  </a:lnTo>
                  <a:lnTo>
                    <a:pt x="2248" y="480"/>
                  </a:lnTo>
                  <a:lnTo>
                    <a:pt x="2254" y="474"/>
                  </a:lnTo>
                  <a:lnTo>
                    <a:pt x="2254" y="474"/>
                  </a:lnTo>
                  <a:lnTo>
                    <a:pt x="2264" y="462"/>
                  </a:lnTo>
                  <a:lnTo>
                    <a:pt x="2268" y="456"/>
                  </a:lnTo>
                  <a:lnTo>
                    <a:pt x="2276" y="452"/>
                  </a:lnTo>
                  <a:lnTo>
                    <a:pt x="2276" y="452"/>
                  </a:lnTo>
                  <a:lnTo>
                    <a:pt x="2284" y="450"/>
                  </a:lnTo>
                  <a:lnTo>
                    <a:pt x="2284" y="450"/>
                  </a:lnTo>
                  <a:lnTo>
                    <a:pt x="2300" y="454"/>
                  </a:lnTo>
                  <a:lnTo>
                    <a:pt x="2314" y="456"/>
                  </a:lnTo>
                  <a:lnTo>
                    <a:pt x="2314" y="456"/>
                  </a:lnTo>
                  <a:lnTo>
                    <a:pt x="2328" y="458"/>
                  </a:lnTo>
                  <a:lnTo>
                    <a:pt x="2328" y="458"/>
                  </a:lnTo>
                  <a:lnTo>
                    <a:pt x="2342" y="456"/>
                  </a:lnTo>
                  <a:lnTo>
                    <a:pt x="2348" y="456"/>
                  </a:lnTo>
                  <a:lnTo>
                    <a:pt x="2354" y="454"/>
                  </a:lnTo>
                  <a:lnTo>
                    <a:pt x="2354" y="454"/>
                  </a:lnTo>
                  <a:lnTo>
                    <a:pt x="2358" y="446"/>
                  </a:lnTo>
                  <a:lnTo>
                    <a:pt x="2362" y="442"/>
                  </a:lnTo>
                  <a:lnTo>
                    <a:pt x="2366" y="442"/>
                  </a:lnTo>
                  <a:lnTo>
                    <a:pt x="2366" y="442"/>
                  </a:lnTo>
                  <a:lnTo>
                    <a:pt x="2370" y="442"/>
                  </a:lnTo>
                  <a:lnTo>
                    <a:pt x="2370" y="442"/>
                  </a:lnTo>
                  <a:lnTo>
                    <a:pt x="2372" y="444"/>
                  </a:lnTo>
                  <a:lnTo>
                    <a:pt x="2372" y="446"/>
                  </a:lnTo>
                  <a:lnTo>
                    <a:pt x="2374" y="452"/>
                  </a:lnTo>
                  <a:lnTo>
                    <a:pt x="2374" y="458"/>
                  </a:lnTo>
                  <a:lnTo>
                    <a:pt x="2376" y="460"/>
                  </a:lnTo>
                  <a:lnTo>
                    <a:pt x="2378" y="462"/>
                  </a:lnTo>
                  <a:lnTo>
                    <a:pt x="2378" y="462"/>
                  </a:lnTo>
                  <a:lnTo>
                    <a:pt x="2378" y="462"/>
                  </a:lnTo>
                  <a:lnTo>
                    <a:pt x="2378" y="462"/>
                  </a:lnTo>
                  <a:lnTo>
                    <a:pt x="2382" y="460"/>
                  </a:lnTo>
                  <a:lnTo>
                    <a:pt x="2384" y="458"/>
                  </a:lnTo>
                  <a:lnTo>
                    <a:pt x="2388" y="454"/>
                  </a:lnTo>
                  <a:lnTo>
                    <a:pt x="2388" y="454"/>
                  </a:lnTo>
                  <a:lnTo>
                    <a:pt x="2392" y="450"/>
                  </a:lnTo>
                  <a:lnTo>
                    <a:pt x="2398" y="450"/>
                  </a:lnTo>
                  <a:lnTo>
                    <a:pt x="2398" y="450"/>
                  </a:lnTo>
                  <a:lnTo>
                    <a:pt x="2400" y="450"/>
                  </a:lnTo>
                  <a:lnTo>
                    <a:pt x="2400" y="450"/>
                  </a:lnTo>
                  <a:lnTo>
                    <a:pt x="2404" y="450"/>
                  </a:lnTo>
                  <a:lnTo>
                    <a:pt x="2404" y="450"/>
                  </a:lnTo>
                  <a:lnTo>
                    <a:pt x="2408" y="450"/>
                  </a:lnTo>
                  <a:lnTo>
                    <a:pt x="2408" y="450"/>
                  </a:lnTo>
                  <a:lnTo>
                    <a:pt x="2416" y="450"/>
                  </a:lnTo>
                  <a:lnTo>
                    <a:pt x="2420" y="448"/>
                  </a:lnTo>
                  <a:lnTo>
                    <a:pt x="2420" y="448"/>
                  </a:lnTo>
                  <a:lnTo>
                    <a:pt x="2422" y="446"/>
                  </a:lnTo>
                  <a:lnTo>
                    <a:pt x="2422" y="444"/>
                  </a:lnTo>
                  <a:lnTo>
                    <a:pt x="2420" y="440"/>
                  </a:lnTo>
                  <a:lnTo>
                    <a:pt x="2418" y="436"/>
                  </a:lnTo>
                  <a:lnTo>
                    <a:pt x="2418" y="434"/>
                  </a:lnTo>
                  <a:lnTo>
                    <a:pt x="2420" y="432"/>
                  </a:lnTo>
                  <a:lnTo>
                    <a:pt x="2420" y="432"/>
                  </a:lnTo>
                  <a:lnTo>
                    <a:pt x="2426" y="430"/>
                  </a:lnTo>
                  <a:lnTo>
                    <a:pt x="2432" y="428"/>
                  </a:lnTo>
                  <a:lnTo>
                    <a:pt x="2442" y="420"/>
                  </a:lnTo>
                  <a:lnTo>
                    <a:pt x="2450" y="412"/>
                  </a:lnTo>
                  <a:lnTo>
                    <a:pt x="2460" y="404"/>
                  </a:lnTo>
                  <a:lnTo>
                    <a:pt x="2460" y="404"/>
                  </a:lnTo>
                  <a:lnTo>
                    <a:pt x="2468" y="400"/>
                  </a:lnTo>
                  <a:lnTo>
                    <a:pt x="2472" y="400"/>
                  </a:lnTo>
                  <a:lnTo>
                    <a:pt x="2472" y="400"/>
                  </a:lnTo>
                  <a:lnTo>
                    <a:pt x="2476" y="400"/>
                  </a:lnTo>
                  <a:lnTo>
                    <a:pt x="2478" y="402"/>
                  </a:lnTo>
                  <a:lnTo>
                    <a:pt x="2482" y="408"/>
                  </a:lnTo>
                  <a:lnTo>
                    <a:pt x="2486" y="414"/>
                  </a:lnTo>
                  <a:lnTo>
                    <a:pt x="2488" y="422"/>
                  </a:lnTo>
                  <a:lnTo>
                    <a:pt x="2488" y="422"/>
                  </a:lnTo>
                  <a:lnTo>
                    <a:pt x="2498" y="418"/>
                  </a:lnTo>
                  <a:lnTo>
                    <a:pt x="2508" y="414"/>
                  </a:lnTo>
                  <a:lnTo>
                    <a:pt x="2518" y="412"/>
                  </a:lnTo>
                  <a:lnTo>
                    <a:pt x="2522" y="408"/>
                  </a:lnTo>
                  <a:lnTo>
                    <a:pt x="2526" y="406"/>
                  </a:lnTo>
                  <a:lnTo>
                    <a:pt x="2526" y="406"/>
                  </a:lnTo>
                  <a:lnTo>
                    <a:pt x="2532" y="396"/>
                  </a:lnTo>
                  <a:lnTo>
                    <a:pt x="2540" y="390"/>
                  </a:lnTo>
                  <a:lnTo>
                    <a:pt x="2548" y="384"/>
                  </a:lnTo>
                  <a:lnTo>
                    <a:pt x="2560" y="382"/>
                  </a:lnTo>
                  <a:lnTo>
                    <a:pt x="2560" y="382"/>
                  </a:lnTo>
                  <a:lnTo>
                    <a:pt x="2554" y="394"/>
                  </a:lnTo>
                  <a:lnTo>
                    <a:pt x="2546" y="406"/>
                  </a:lnTo>
                  <a:lnTo>
                    <a:pt x="2546" y="406"/>
                  </a:lnTo>
                  <a:lnTo>
                    <a:pt x="2534" y="416"/>
                  </a:lnTo>
                  <a:lnTo>
                    <a:pt x="2522" y="424"/>
                  </a:lnTo>
                  <a:lnTo>
                    <a:pt x="2498" y="438"/>
                  </a:lnTo>
                  <a:lnTo>
                    <a:pt x="2498" y="438"/>
                  </a:lnTo>
                  <a:lnTo>
                    <a:pt x="2488" y="446"/>
                  </a:lnTo>
                  <a:lnTo>
                    <a:pt x="2480" y="456"/>
                  </a:lnTo>
                  <a:lnTo>
                    <a:pt x="2470" y="464"/>
                  </a:lnTo>
                  <a:lnTo>
                    <a:pt x="2460" y="472"/>
                  </a:lnTo>
                  <a:lnTo>
                    <a:pt x="2460" y="472"/>
                  </a:lnTo>
                  <a:lnTo>
                    <a:pt x="2448" y="480"/>
                  </a:lnTo>
                  <a:lnTo>
                    <a:pt x="2442" y="484"/>
                  </a:lnTo>
                  <a:lnTo>
                    <a:pt x="2436" y="490"/>
                  </a:lnTo>
                  <a:lnTo>
                    <a:pt x="2436" y="490"/>
                  </a:lnTo>
                  <a:lnTo>
                    <a:pt x="2430" y="502"/>
                  </a:lnTo>
                  <a:lnTo>
                    <a:pt x="2424" y="514"/>
                  </a:lnTo>
                  <a:lnTo>
                    <a:pt x="2424" y="514"/>
                  </a:lnTo>
                  <a:lnTo>
                    <a:pt x="2422" y="526"/>
                  </a:lnTo>
                  <a:lnTo>
                    <a:pt x="2422" y="536"/>
                  </a:lnTo>
                  <a:lnTo>
                    <a:pt x="2426" y="556"/>
                  </a:lnTo>
                  <a:lnTo>
                    <a:pt x="2426" y="556"/>
                  </a:lnTo>
                  <a:lnTo>
                    <a:pt x="2430" y="580"/>
                  </a:lnTo>
                  <a:lnTo>
                    <a:pt x="2430" y="580"/>
                  </a:lnTo>
                  <a:lnTo>
                    <a:pt x="2432" y="594"/>
                  </a:lnTo>
                  <a:lnTo>
                    <a:pt x="2434" y="600"/>
                  </a:lnTo>
                  <a:lnTo>
                    <a:pt x="2436" y="604"/>
                  </a:lnTo>
                  <a:lnTo>
                    <a:pt x="2438" y="604"/>
                  </a:lnTo>
                  <a:lnTo>
                    <a:pt x="2438" y="604"/>
                  </a:lnTo>
                  <a:lnTo>
                    <a:pt x="2440" y="606"/>
                  </a:lnTo>
                  <a:lnTo>
                    <a:pt x="2440" y="606"/>
                  </a:lnTo>
                  <a:lnTo>
                    <a:pt x="2444" y="604"/>
                  </a:lnTo>
                  <a:lnTo>
                    <a:pt x="2448" y="602"/>
                  </a:lnTo>
                  <a:lnTo>
                    <a:pt x="2454" y="592"/>
                  </a:lnTo>
                  <a:lnTo>
                    <a:pt x="2462" y="574"/>
                  </a:lnTo>
                  <a:lnTo>
                    <a:pt x="2462" y="574"/>
                  </a:lnTo>
                  <a:lnTo>
                    <a:pt x="2466" y="570"/>
                  </a:lnTo>
                  <a:lnTo>
                    <a:pt x="2472" y="566"/>
                  </a:lnTo>
                  <a:lnTo>
                    <a:pt x="2476" y="564"/>
                  </a:lnTo>
                  <a:lnTo>
                    <a:pt x="2482" y="560"/>
                  </a:lnTo>
                  <a:lnTo>
                    <a:pt x="2482" y="560"/>
                  </a:lnTo>
                  <a:lnTo>
                    <a:pt x="2484" y="556"/>
                  </a:lnTo>
                  <a:lnTo>
                    <a:pt x="2486" y="550"/>
                  </a:lnTo>
                  <a:lnTo>
                    <a:pt x="2488" y="546"/>
                  </a:lnTo>
                  <a:lnTo>
                    <a:pt x="2490" y="542"/>
                  </a:lnTo>
                  <a:lnTo>
                    <a:pt x="2490" y="542"/>
                  </a:lnTo>
                  <a:lnTo>
                    <a:pt x="2496" y="540"/>
                  </a:lnTo>
                  <a:lnTo>
                    <a:pt x="2504" y="540"/>
                  </a:lnTo>
                  <a:lnTo>
                    <a:pt x="2504" y="540"/>
                  </a:lnTo>
                  <a:lnTo>
                    <a:pt x="2506" y="536"/>
                  </a:lnTo>
                  <a:lnTo>
                    <a:pt x="2506" y="532"/>
                  </a:lnTo>
                  <a:lnTo>
                    <a:pt x="2506" y="532"/>
                  </a:lnTo>
                  <a:lnTo>
                    <a:pt x="2508" y="522"/>
                  </a:lnTo>
                  <a:lnTo>
                    <a:pt x="2510" y="516"/>
                  </a:lnTo>
                  <a:lnTo>
                    <a:pt x="2512" y="512"/>
                  </a:lnTo>
                  <a:lnTo>
                    <a:pt x="2512" y="512"/>
                  </a:lnTo>
                  <a:lnTo>
                    <a:pt x="2516" y="514"/>
                  </a:lnTo>
                  <a:lnTo>
                    <a:pt x="2522" y="516"/>
                  </a:lnTo>
                  <a:lnTo>
                    <a:pt x="2522" y="516"/>
                  </a:lnTo>
                  <a:lnTo>
                    <a:pt x="2526" y="514"/>
                  </a:lnTo>
                  <a:lnTo>
                    <a:pt x="2528" y="512"/>
                  </a:lnTo>
                  <a:lnTo>
                    <a:pt x="2528" y="512"/>
                  </a:lnTo>
                  <a:lnTo>
                    <a:pt x="2528" y="508"/>
                  </a:lnTo>
                  <a:lnTo>
                    <a:pt x="2526" y="506"/>
                  </a:lnTo>
                  <a:lnTo>
                    <a:pt x="2524" y="502"/>
                  </a:lnTo>
                  <a:lnTo>
                    <a:pt x="2524" y="498"/>
                  </a:lnTo>
                  <a:lnTo>
                    <a:pt x="2524" y="498"/>
                  </a:lnTo>
                  <a:lnTo>
                    <a:pt x="2526" y="492"/>
                  </a:lnTo>
                  <a:lnTo>
                    <a:pt x="2530" y="490"/>
                  </a:lnTo>
                  <a:lnTo>
                    <a:pt x="2530" y="486"/>
                  </a:lnTo>
                  <a:lnTo>
                    <a:pt x="2528" y="482"/>
                  </a:lnTo>
                  <a:lnTo>
                    <a:pt x="2528" y="482"/>
                  </a:lnTo>
                  <a:lnTo>
                    <a:pt x="2524" y="480"/>
                  </a:lnTo>
                  <a:lnTo>
                    <a:pt x="2520" y="478"/>
                  </a:lnTo>
                  <a:lnTo>
                    <a:pt x="2516" y="476"/>
                  </a:lnTo>
                  <a:lnTo>
                    <a:pt x="2514" y="472"/>
                  </a:lnTo>
                  <a:lnTo>
                    <a:pt x="2514" y="472"/>
                  </a:lnTo>
                  <a:lnTo>
                    <a:pt x="2516" y="468"/>
                  </a:lnTo>
                  <a:lnTo>
                    <a:pt x="2522" y="460"/>
                  </a:lnTo>
                  <a:lnTo>
                    <a:pt x="2534" y="448"/>
                  </a:lnTo>
                  <a:lnTo>
                    <a:pt x="2534" y="448"/>
                  </a:lnTo>
                  <a:lnTo>
                    <a:pt x="2542" y="442"/>
                  </a:lnTo>
                  <a:lnTo>
                    <a:pt x="2548" y="438"/>
                  </a:lnTo>
                  <a:lnTo>
                    <a:pt x="2552" y="438"/>
                  </a:lnTo>
                  <a:lnTo>
                    <a:pt x="2552" y="438"/>
                  </a:lnTo>
                  <a:lnTo>
                    <a:pt x="2552" y="438"/>
                  </a:lnTo>
                  <a:lnTo>
                    <a:pt x="2552" y="438"/>
                  </a:lnTo>
                  <a:lnTo>
                    <a:pt x="2556" y="438"/>
                  </a:lnTo>
                  <a:lnTo>
                    <a:pt x="2560" y="442"/>
                  </a:lnTo>
                  <a:lnTo>
                    <a:pt x="2562" y="446"/>
                  </a:lnTo>
                  <a:lnTo>
                    <a:pt x="2566" y="448"/>
                  </a:lnTo>
                  <a:lnTo>
                    <a:pt x="2566" y="448"/>
                  </a:lnTo>
                  <a:lnTo>
                    <a:pt x="2566" y="448"/>
                  </a:lnTo>
                  <a:lnTo>
                    <a:pt x="2566" y="448"/>
                  </a:lnTo>
                  <a:lnTo>
                    <a:pt x="2572" y="446"/>
                  </a:lnTo>
                  <a:lnTo>
                    <a:pt x="2576" y="442"/>
                  </a:lnTo>
                  <a:lnTo>
                    <a:pt x="2580" y="438"/>
                  </a:lnTo>
                  <a:lnTo>
                    <a:pt x="2586" y="434"/>
                  </a:lnTo>
                  <a:lnTo>
                    <a:pt x="2586" y="434"/>
                  </a:lnTo>
                  <a:lnTo>
                    <a:pt x="2592" y="430"/>
                  </a:lnTo>
                  <a:lnTo>
                    <a:pt x="2598" y="430"/>
                  </a:lnTo>
                  <a:lnTo>
                    <a:pt x="2598" y="430"/>
                  </a:lnTo>
                  <a:lnTo>
                    <a:pt x="2606" y="432"/>
                  </a:lnTo>
                  <a:lnTo>
                    <a:pt x="2606" y="432"/>
                  </a:lnTo>
                  <a:lnTo>
                    <a:pt x="2614" y="438"/>
                  </a:lnTo>
                  <a:lnTo>
                    <a:pt x="2616" y="440"/>
                  </a:lnTo>
                  <a:lnTo>
                    <a:pt x="2620" y="442"/>
                  </a:lnTo>
                  <a:lnTo>
                    <a:pt x="2620" y="442"/>
                  </a:lnTo>
                  <a:lnTo>
                    <a:pt x="2626" y="440"/>
                  </a:lnTo>
                  <a:lnTo>
                    <a:pt x="2626" y="440"/>
                  </a:lnTo>
                  <a:lnTo>
                    <a:pt x="2630" y="438"/>
                  </a:lnTo>
                  <a:lnTo>
                    <a:pt x="2636" y="434"/>
                  </a:lnTo>
                  <a:lnTo>
                    <a:pt x="2644" y="424"/>
                  </a:lnTo>
                  <a:lnTo>
                    <a:pt x="2644" y="424"/>
                  </a:lnTo>
                  <a:lnTo>
                    <a:pt x="2654" y="420"/>
                  </a:lnTo>
                  <a:lnTo>
                    <a:pt x="2666" y="414"/>
                  </a:lnTo>
                  <a:lnTo>
                    <a:pt x="2676" y="410"/>
                  </a:lnTo>
                  <a:lnTo>
                    <a:pt x="2686" y="406"/>
                  </a:lnTo>
                  <a:lnTo>
                    <a:pt x="2686" y="406"/>
                  </a:lnTo>
                  <a:lnTo>
                    <a:pt x="2694" y="400"/>
                  </a:lnTo>
                  <a:lnTo>
                    <a:pt x="2704" y="394"/>
                  </a:lnTo>
                  <a:lnTo>
                    <a:pt x="2704" y="394"/>
                  </a:lnTo>
                  <a:lnTo>
                    <a:pt x="2710" y="392"/>
                  </a:lnTo>
                  <a:lnTo>
                    <a:pt x="2710" y="392"/>
                  </a:lnTo>
                  <a:lnTo>
                    <a:pt x="2718" y="394"/>
                  </a:lnTo>
                  <a:lnTo>
                    <a:pt x="2718" y="394"/>
                  </a:lnTo>
                  <a:lnTo>
                    <a:pt x="2724" y="394"/>
                  </a:lnTo>
                  <a:lnTo>
                    <a:pt x="2724" y="394"/>
                  </a:lnTo>
                  <a:lnTo>
                    <a:pt x="2726" y="394"/>
                  </a:lnTo>
                  <a:lnTo>
                    <a:pt x="2726" y="394"/>
                  </a:lnTo>
                  <a:lnTo>
                    <a:pt x="2730" y="394"/>
                  </a:lnTo>
                  <a:lnTo>
                    <a:pt x="2736" y="392"/>
                  </a:lnTo>
                  <a:lnTo>
                    <a:pt x="2740" y="388"/>
                  </a:lnTo>
                  <a:lnTo>
                    <a:pt x="2740" y="384"/>
                  </a:lnTo>
                  <a:lnTo>
                    <a:pt x="2740" y="384"/>
                  </a:lnTo>
                  <a:lnTo>
                    <a:pt x="2738" y="382"/>
                  </a:lnTo>
                  <a:lnTo>
                    <a:pt x="2736" y="380"/>
                  </a:lnTo>
                  <a:lnTo>
                    <a:pt x="2732" y="378"/>
                  </a:lnTo>
                  <a:lnTo>
                    <a:pt x="2732" y="378"/>
                  </a:lnTo>
                  <a:lnTo>
                    <a:pt x="2730" y="372"/>
                  </a:lnTo>
                  <a:lnTo>
                    <a:pt x="2730" y="366"/>
                  </a:lnTo>
                  <a:lnTo>
                    <a:pt x="2730" y="366"/>
                  </a:lnTo>
                  <a:lnTo>
                    <a:pt x="2732" y="362"/>
                  </a:lnTo>
                  <a:lnTo>
                    <a:pt x="2730" y="358"/>
                  </a:lnTo>
                  <a:lnTo>
                    <a:pt x="2728" y="354"/>
                  </a:lnTo>
                  <a:lnTo>
                    <a:pt x="2722" y="352"/>
                  </a:lnTo>
                  <a:lnTo>
                    <a:pt x="2722" y="352"/>
                  </a:lnTo>
                  <a:lnTo>
                    <a:pt x="2708" y="348"/>
                  </a:lnTo>
                  <a:lnTo>
                    <a:pt x="2706" y="346"/>
                  </a:lnTo>
                  <a:lnTo>
                    <a:pt x="2704" y="344"/>
                  </a:lnTo>
                  <a:lnTo>
                    <a:pt x="2704" y="342"/>
                  </a:lnTo>
                  <a:lnTo>
                    <a:pt x="2708" y="340"/>
                  </a:lnTo>
                  <a:lnTo>
                    <a:pt x="2708" y="340"/>
                  </a:lnTo>
                  <a:lnTo>
                    <a:pt x="2710" y="340"/>
                  </a:lnTo>
                  <a:lnTo>
                    <a:pt x="2710" y="340"/>
                  </a:lnTo>
                  <a:lnTo>
                    <a:pt x="2730" y="344"/>
                  </a:lnTo>
                  <a:lnTo>
                    <a:pt x="2730" y="344"/>
                  </a:lnTo>
                  <a:lnTo>
                    <a:pt x="2744" y="346"/>
                  </a:lnTo>
                  <a:lnTo>
                    <a:pt x="2744" y="346"/>
                  </a:lnTo>
                  <a:lnTo>
                    <a:pt x="2750" y="346"/>
                  </a:lnTo>
                  <a:lnTo>
                    <a:pt x="2754" y="342"/>
                  </a:lnTo>
                  <a:lnTo>
                    <a:pt x="2754" y="342"/>
                  </a:lnTo>
                  <a:lnTo>
                    <a:pt x="2754" y="338"/>
                  </a:lnTo>
                  <a:lnTo>
                    <a:pt x="2754" y="332"/>
                  </a:lnTo>
                  <a:lnTo>
                    <a:pt x="2756" y="326"/>
                  </a:lnTo>
                  <a:lnTo>
                    <a:pt x="2756" y="324"/>
                  </a:lnTo>
                  <a:lnTo>
                    <a:pt x="2760" y="322"/>
                  </a:lnTo>
                  <a:lnTo>
                    <a:pt x="2760" y="322"/>
                  </a:lnTo>
                  <a:lnTo>
                    <a:pt x="2762" y="322"/>
                  </a:lnTo>
                  <a:lnTo>
                    <a:pt x="2762" y="322"/>
                  </a:lnTo>
                  <a:lnTo>
                    <a:pt x="2766" y="322"/>
                  </a:lnTo>
                  <a:lnTo>
                    <a:pt x="2768" y="326"/>
                  </a:lnTo>
                  <a:lnTo>
                    <a:pt x="2774" y="332"/>
                  </a:lnTo>
                  <a:lnTo>
                    <a:pt x="2774" y="332"/>
                  </a:lnTo>
                  <a:lnTo>
                    <a:pt x="2782" y="330"/>
                  </a:lnTo>
                  <a:lnTo>
                    <a:pt x="2782" y="330"/>
                  </a:lnTo>
                  <a:lnTo>
                    <a:pt x="2792" y="334"/>
                  </a:lnTo>
                  <a:lnTo>
                    <a:pt x="2800" y="338"/>
                  </a:lnTo>
                  <a:lnTo>
                    <a:pt x="2810" y="344"/>
                  </a:lnTo>
                  <a:lnTo>
                    <a:pt x="2818" y="350"/>
                  </a:lnTo>
                  <a:lnTo>
                    <a:pt x="2818" y="350"/>
                  </a:lnTo>
                  <a:lnTo>
                    <a:pt x="2828" y="352"/>
                  </a:lnTo>
                  <a:lnTo>
                    <a:pt x="2828" y="352"/>
                  </a:lnTo>
                  <a:lnTo>
                    <a:pt x="2834" y="352"/>
                  </a:lnTo>
                  <a:lnTo>
                    <a:pt x="2840" y="348"/>
                  </a:lnTo>
                  <a:lnTo>
                    <a:pt x="2840" y="348"/>
                  </a:lnTo>
                  <a:lnTo>
                    <a:pt x="2844" y="344"/>
                  </a:lnTo>
                  <a:lnTo>
                    <a:pt x="2844" y="340"/>
                  </a:lnTo>
                  <a:lnTo>
                    <a:pt x="2848" y="332"/>
                  </a:lnTo>
                  <a:lnTo>
                    <a:pt x="2848" y="332"/>
                  </a:lnTo>
                  <a:lnTo>
                    <a:pt x="2852" y="330"/>
                  </a:lnTo>
                  <a:lnTo>
                    <a:pt x="2856" y="328"/>
                  </a:lnTo>
                  <a:lnTo>
                    <a:pt x="2860" y="328"/>
                  </a:lnTo>
                  <a:lnTo>
                    <a:pt x="2864" y="326"/>
                  </a:lnTo>
                  <a:lnTo>
                    <a:pt x="2864" y="326"/>
                  </a:lnTo>
                  <a:lnTo>
                    <a:pt x="2870" y="324"/>
                  </a:lnTo>
                  <a:lnTo>
                    <a:pt x="2872" y="318"/>
                  </a:lnTo>
                  <a:lnTo>
                    <a:pt x="2872" y="314"/>
                  </a:lnTo>
                  <a:lnTo>
                    <a:pt x="2870" y="310"/>
                  </a:lnTo>
                  <a:lnTo>
                    <a:pt x="2870" y="310"/>
                  </a:lnTo>
                  <a:lnTo>
                    <a:pt x="2866" y="308"/>
                  </a:lnTo>
                  <a:lnTo>
                    <a:pt x="2860" y="306"/>
                  </a:lnTo>
                  <a:lnTo>
                    <a:pt x="2848" y="306"/>
                  </a:lnTo>
                  <a:lnTo>
                    <a:pt x="2848" y="306"/>
                  </a:lnTo>
                  <a:lnTo>
                    <a:pt x="2840" y="300"/>
                  </a:lnTo>
                  <a:lnTo>
                    <a:pt x="2836" y="298"/>
                  </a:lnTo>
                  <a:lnTo>
                    <a:pt x="2832" y="296"/>
                  </a:lnTo>
                  <a:lnTo>
                    <a:pt x="2832" y="296"/>
                  </a:lnTo>
                  <a:lnTo>
                    <a:pt x="2832" y="296"/>
                  </a:lnTo>
                  <a:lnTo>
                    <a:pt x="2832" y="296"/>
                  </a:lnTo>
                  <a:lnTo>
                    <a:pt x="2828" y="298"/>
                  </a:lnTo>
                  <a:lnTo>
                    <a:pt x="2824" y="300"/>
                  </a:lnTo>
                  <a:lnTo>
                    <a:pt x="2822" y="302"/>
                  </a:lnTo>
                  <a:lnTo>
                    <a:pt x="2818" y="304"/>
                  </a:lnTo>
                  <a:lnTo>
                    <a:pt x="2818" y="304"/>
                  </a:lnTo>
                  <a:lnTo>
                    <a:pt x="2816" y="302"/>
                  </a:lnTo>
                  <a:lnTo>
                    <a:pt x="2816" y="302"/>
                  </a:lnTo>
                  <a:lnTo>
                    <a:pt x="2812" y="298"/>
                  </a:lnTo>
                  <a:lnTo>
                    <a:pt x="2812" y="294"/>
                  </a:lnTo>
                  <a:lnTo>
                    <a:pt x="2810" y="288"/>
                  </a:lnTo>
                  <a:lnTo>
                    <a:pt x="2808" y="282"/>
                  </a:lnTo>
                  <a:lnTo>
                    <a:pt x="2808" y="282"/>
                  </a:lnTo>
                  <a:lnTo>
                    <a:pt x="2798" y="274"/>
                  </a:lnTo>
                  <a:lnTo>
                    <a:pt x="2788" y="266"/>
                  </a:lnTo>
                  <a:lnTo>
                    <a:pt x="2762" y="254"/>
                  </a:lnTo>
                  <a:lnTo>
                    <a:pt x="2762" y="254"/>
                  </a:lnTo>
                  <a:lnTo>
                    <a:pt x="2752" y="250"/>
                  </a:lnTo>
                  <a:lnTo>
                    <a:pt x="2744" y="242"/>
                  </a:lnTo>
                  <a:lnTo>
                    <a:pt x="2744" y="242"/>
                  </a:lnTo>
                  <a:lnTo>
                    <a:pt x="2738" y="234"/>
                  </a:lnTo>
                  <a:lnTo>
                    <a:pt x="2734" y="232"/>
                  </a:lnTo>
                  <a:lnTo>
                    <a:pt x="2728" y="232"/>
                  </a:lnTo>
                  <a:lnTo>
                    <a:pt x="2728" y="232"/>
                  </a:lnTo>
                  <a:lnTo>
                    <a:pt x="2720" y="230"/>
                  </a:lnTo>
                  <a:lnTo>
                    <a:pt x="2712" y="226"/>
                  </a:lnTo>
                  <a:lnTo>
                    <a:pt x="2706" y="224"/>
                  </a:lnTo>
                  <a:lnTo>
                    <a:pt x="2698" y="222"/>
                  </a:lnTo>
                  <a:lnTo>
                    <a:pt x="2698" y="222"/>
                  </a:lnTo>
                  <a:lnTo>
                    <a:pt x="2690" y="224"/>
                  </a:lnTo>
                  <a:lnTo>
                    <a:pt x="2690" y="224"/>
                  </a:lnTo>
                  <a:lnTo>
                    <a:pt x="2684" y="224"/>
                  </a:lnTo>
                  <a:lnTo>
                    <a:pt x="2684" y="224"/>
                  </a:lnTo>
                  <a:lnTo>
                    <a:pt x="2676" y="226"/>
                  </a:lnTo>
                  <a:lnTo>
                    <a:pt x="2676" y="226"/>
                  </a:lnTo>
                  <a:lnTo>
                    <a:pt x="2672" y="226"/>
                  </a:lnTo>
                  <a:lnTo>
                    <a:pt x="2666" y="222"/>
                  </a:lnTo>
                  <a:lnTo>
                    <a:pt x="2666" y="222"/>
                  </a:lnTo>
                  <a:lnTo>
                    <a:pt x="2660" y="220"/>
                  </a:lnTo>
                  <a:lnTo>
                    <a:pt x="2654" y="218"/>
                  </a:lnTo>
                  <a:lnTo>
                    <a:pt x="2654" y="218"/>
                  </a:lnTo>
                  <a:lnTo>
                    <a:pt x="2650" y="218"/>
                  </a:lnTo>
                  <a:lnTo>
                    <a:pt x="2646" y="222"/>
                  </a:lnTo>
                  <a:lnTo>
                    <a:pt x="2646" y="222"/>
                  </a:lnTo>
                  <a:lnTo>
                    <a:pt x="2644" y="226"/>
                  </a:lnTo>
                  <a:lnTo>
                    <a:pt x="2644" y="232"/>
                  </a:lnTo>
                  <a:lnTo>
                    <a:pt x="2644" y="238"/>
                  </a:lnTo>
                  <a:lnTo>
                    <a:pt x="2644" y="244"/>
                  </a:lnTo>
                  <a:lnTo>
                    <a:pt x="2644" y="244"/>
                  </a:lnTo>
                  <a:lnTo>
                    <a:pt x="2638" y="250"/>
                  </a:lnTo>
                  <a:lnTo>
                    <a:pt x="2632" y="250"/>
                  </a:lnTo>
                  <a:lnTo>
                    <a:pt x="2632" y="250"/>
                  </a:lnTo>
                  <a:lnTo>
                    <a:pt x="2626" y="250"/>
                  </a:lnTo>
                  <a:lnTo>
                    <a:pt x="2620" y="246"/>
                  </a:lnTo>
                  <a:lnTo>
                    <a:pt x="2612" y="240"/>
                  </a:lnTo>
                  <a:lnTo>
                    <a:pt x="2612" y="240"/>
                  </a:lnTo>
                  <a:lnTo>
                    <a:pt x="2606" y="234"/>
                  </a:lnTo>
                  <a:lnTo>
                    <a:pt x="2602" y="232"/>
                  </a:lnTo>
                  <a:lnTo>
                    <a:pt x="2598" y="230"/>
                  </a:lnTo>
                  <a:lnTo>
                    <a:pt x="2598" y="230"/>
                  </a:lnTo>
                  <a:lnTo>
                    <a:pt x="2594" y="232"/>
                  </a:lnTo>
                  <a:lnTo>
                    <a:pt x="2594" y="232"/>
                  </a:lnTo>
                  <a:lnTo>
                    <a:pt x="2584" y="232"/>
                  </a:lnTo>
                  <a:lnTo>
                    <a:pt x="2574" y="234"/>
                  </a:lnTo>
                  <a:lnTo>
                    <a:pt x="2574" y="234"/>
                  </a:lnTo>
                  <a:lnTo>
                    <a:pt x="2572" y="234"/>
                  </a:lnTo>
                  <a:lnTo>
                    <a:pt x="2572" y="234"/>
                  </a:lnTo>
                  <a:lnTo>
                    <a:pt x="2560" y="230"/>
                  </a:lnTo>
                  <a:lnTo>
                    <a:pt x="2550" y="228"/>
                  </a:lnTo>
                  <a:lnTo>
                    <a:pt x="2550" y="228"/>
                  </a:lnTo>
                  <a:lnTo>
                    <a:pt x="2548" y="228"/>
                  </a:lnTo>
                  <a:lnTo>
                    <a:pt x="2548" y="228"/>
                  </a:lnTo>
                  <a:lnTo>
                    <a:pt x="2542" y="230"/>
                  </a:lnTo>
                  <a:lnTo>
                    <a:pt x="2538" y="232"/>
                  </a:lnTo>
                  <a:lnTo>
                    <a:pt x="2534" y="236"/>
                  </a:lnTo>
                  <a:lnTo>
                    <a:pt x="2528" y="236"/>
                  </a:lnTo>
                  <a:lnTo>
                    <a:pt x="2528" y="236"/>
                  </a:lnTo>
                  <a:lnTo>
                    <a:pt x="2528" y="236"/>
                  </a:lnTo>
                  <a:lnTo>
                    <a:pt x="2528" y="236"/>
                  </a:lnTo>
                  <a:lnTo>
                    <a:pt x="2526" y="232"/>
                  </a:lnTo>
                  <a:lnTo>
                    <a:pt x="2522" y="230"/>
                  </a:lnTo>
                  <a:lnTo>
                    <a:pt x="2518" y="228"/>
                  </a:lnTo>
                  <a:lnTo>
                    <a:pt x="2514" y="224"/>
                  </a:lnTo>
                  <a:lnTo>
                    <a:pt x="2514" y="224"/>
                  </a:lnTo>
                  <a:lnTo>
                    <a:pt x="2512" y="220"/>
                  </a:lnTo>
                  <a:lnTo>
                    <a:pt x="2512" y="216"/>
                  </a:lnTo>
                  <a:lnTo>
                    <a:pt x="2510" y="212"/>
                  </a:lnTo>
                  <a:lnTo>
                    <a:pt x="2508" y="208"/>
                  </a:lnTo>
                  <a:lnTo>
                    <a:pt x="2508" y="208"/>
                  </a:lnTo>
                  <a:lnTo>
                    <a:pt x="2500" y="202"/>
                  </a:lnTo>
                  <a:lnTo>
                    <a:pt x="2488" y="200"/>
                  </a:lnTo>
                  <a:lnTo>
                    <a:pt x="2488" y="200"/>
                  </a:lnTo>
                  <a:lnTo>
                    <a:pt x="2478" y="196"/>
                  </a:lnTo>
                  <a:lnTo>
                    <a:pt x="2470" y="194"/>
                  </a:lnTo>
                  <a:lnTo>
                    <a:pt x="2470" y="194"/>
                  </a:lnTo>
                  <a:lnTo>
                    <a:pt x="2462" y="190"/>
                  </a:lnTo>
                  <a:lnTo>
                    <a:pt x="2462" y="190"/>
                  </a:lnTo>
                  <a:lnTo>
                    <a:pt x="2460" y="190"/>
                  </a:lnTo>
                  <a:lnTo>
                    <a:pt x="2456" y="192"/>
                  </a:lnTo>
                  <a:lnTo>
                    <a:pt x="2446" y="198"/>
                  </a:lnTo>
                  <a:lnTo>
                    <a:pt x="2446" y="198"/>
                  </a:lnTo>
                  <a:lnTo>
                    <a:pt x="2438" y="202"/>
                  </a:lnTo>
                  <a:lnTo>
                    <a:pt x="2430" y="202"/>
                  </a:lnTo>
                  <a:lnTo>
                    <a:pt x="2430" y="202"/>
                  </a:lnTo>
                  <a:lnTo>
                    <a:pt x="2428" y="202"/>
                  </a:lnTo>
                  <a:lnTo>
                    <a:pt x="2428" y="202"/>
                  </a:lnTo>
                  <a:lnTo>
                    <a:pt x="2424" y="200"/>
                  </a:lnTo>
                  <a:lnTo>
                    <a:pt x="2422" y="196"/>
                  </a:lnTo>
                  <a:lnTo>
                    <a:pt x="2420" y="192"/>
                  </a:lnTo>
                  <a:lnTo>
                    <a:pt x="2416" y="188"/>
                  </a:lnTo>
                  <a:lnTo>
                    <a:pt x="2416" y="188"/>
                  </a:lnTo>
                  <a:lnTo>
                    <a:pt x="2410" y="188"/>
                  </a:lnTo>
                  <a:lnTo>
                    <a:pt x="2410" y="188"/>
                  </a:lnTo>
                  <a:lnTo>
                    <a:pt x="2408" y="188"/>
                  </a:lnTo>
                  <a:lnTo>
                    <a:pt x="2408" y="188"/>
                  </a:lnTo>
                  <a:lnTo>
                    <a:pt x="2404" y="188"/>
                  </a:lnTo>
                  <a:lnTo>
                    <a:pt x="2404" y="188"/>
                  </a:lnTo>
                  <a:lnTo>
                    <a:pt x="2398" y="186"/>
                  </a:lnTo>
                  <a:lnTo>
                    <a:pt x="2398" y="186"/>
                  </a:lnTo>
                  <a:lnTo>
                    <a:pt x="2390" y="180"/>
                  </a:lnTo>
                  <a:lnTo>
                    <a:pt x="2390" y="180"/>
                  </a:lnTo>
                  <a:lnTo>
                    <a:pt x="2384" y="174"/>
                  </a:lnTo>
                  <a:lnTo>
                    <a:pt x="2380" y="166"/>
                  </a:lnTo>
                  <a:lnTo>
                    <a:pt x="2380" y="166"/>
                  </a:lnTo>
                  <a:lnTo>
                    <a:pt x="2376" y="162"/>
                  </a:lnTo>
                  <a:lnTo>
                    <a:pt x="2370" y="160"/>
                  </a:lnTo>
                  <a:lnTo>
                    <a:pt x="2370" y="160"/>
                  </a:lnTo>
                  <a:lnTo>
                    <a:pt x="2364" y="160"/>
                  </a:lnTo>
                  <a:lnTo>
                    <a:pt x="2358" y="162"/>
                  </a:lnTo>
                  <a:lnTo>
                    <a:pt x="2358" y="162"/>
                  </a:lnTo>
                  <a:lnTo>
                    <a:pt x="2354" y="166"/>
                  </a:lnTo>
                  <a:lnTo>
                    <a:pt x="2350" y="172"/>
                  </a:lnTo>
                  <a:lnTo>
                    <a:pt x="2348" y="176"/>
                  </a:lnTo>
                  <a:lnTo>
                    <a:pt x="2342" y="180"/>
                  </a:lnTo>
                  <a:lnTo>
                    <a:pt x="2342" y="180"/>
                  </a:lnTo>
                  <a:lnTo>
                    <a:pt x="2332" y="182"/>
                  </a:lnTo>
                  <a:lnTo>
                    <a:pt x="2332" y="182"/>
                  </a:lnTo>
                  <a:lnTo>
                    <a:pt x="2330" y="182"/>
                  </a:lnTo>
                  <a:lnTo>
                    <a:pt x="2330" y="182"/>
                  </a:lnTo>
                  <a:lnTo>
                    <a:pt x="2328" y="180"/>
                  </a:lnTo>
                  <a:lnTo>
                    <a:pt x="2328" y="180"/>
                  </a:lnTo>
                  <a:lnTo>
                    <a:pt x="2328" y="178"/>
                  </a:lnTo>
                  <a:lnTo>
                    <a:pt x="2328" y="176"/>
                  </a:lnTo>
                  <a:lnTo>
                    <a:pt x="2328" y="176"/>
                  </a:lnTo>
                  <a:lnTo>
                    <a:pt x="2326" y="164"/>
                  </a:lnTo>
                  <a:lnTo>
                    <a:pt x="2324" y="160"/>
                  </a:lnTo>
                  <a:lnTo>
                    <a:pt x="2320" y="156"/>
                  </a:lnTo>
                  <a:lnTo>
                    <a:pt x="2320" y="156"/>
                  </a:lnTo>
                  <a:lnTo>
                    <a:pt x="2314" y="154"/>
                  </a:lnTo>
                  <a:lnTo>
                    <a:pt x="2306" y="152"/>
                  </a:lnTo>
                  <a:lnTo>
                    <a:pt x="2306" y="152"/>
                  </a:lnTo>
                  <a:lnTo>
                    <a:pt x="2296" y="148"/>
                  </a:lnTo>
                  <a:lnTo>
                    <a:pt x="2296" y="148"/>
                  </a:lnTo>
                  <a:lnTo>
                    <a:pt x="2290" y="148"/>
                  </a:lnTo>
                  <a:lnTo>
                    <a:pt x="2290" y="148"/>
                  </a:lnTo>
                  <a:lnTo>
                    <a:pt x="2284" y="148"/>
                  </a:lnTo>
                  <a:lnTo>
                    <a:pt x="2278" y="150"/>
                  </a:lnTo>
                  <a:lnTo>
                    <a:pt x="2278" y="150"/>
                  </a:lnTo>
                  <a:lnTo>
                    <a:pt x="2274" y="150"/>
                  </a:lnTo>
                  <a:lnTo>
                    <a:pt x="2274" y="150"/>
                  </a:lnTo>
                  <a:lnTo>
                    <a:pt x="2274" y="150"/>
                  </a:lnTo>
                  <a:lnTo>
                    <a:pt x="2274" y="150"/>
                  </a:lnTo>
                  <a:lnTo>
                    <a:pt x="2272" y="150"/>
                  </a:lnTo>
                  <a:lnTo>
                    <a:pt x="2272" y="150"/>
                  </a:lnTo>
                  <a:lnTo>
                    <a:pt x="2268" y="154"/>
                  </a:lnTo>
                  <a:lnTo>
                    <a:pt x="2268" y="154"/>
                  </a:lnTo>
                  <a:lnTo>
                    <a:pt x="2262" y="158"/>
                  </a:lnTo>
                  <a:lnTo>
                    <a:pt x="2262" y="162"/>
                  </a:lnTo>
                  <a:lnTo>
                    <a:pt x="2262" y="162"/>
                  </a:lnTo>
                  <a:lnTo>
                    <a:pt x="2262" y="168"/>
                  </a:lnTo>
                  <a:lnTo>
                    <a:pt x="2264" y="172"/>
                  </a:lnTo>
                  <a:lnTo>
                    <a:pt x="2264" y="178"/>
                  </a:lnTo>
                  <a:lnTo>
                    <a:pt x="2262" y="180"/>
                  </a:lnTo>
                  <a:lnTo>
                    <a:pt x="2258" y="182"/>
                  </a:lnTo>
                  <a:lnTo>
                    <a:pt x="2258" y="182"/>
                  </a:lnTo>
                  <a:lnTo>
                    <a:pt x="2250" y="172"/>
                  </a:lnTo>
                  <a:lnTo>
                    <a:pt x="2250" y="172"/>
                  </a:lnTo>
                  <a:lnTo>
                    <a:pt x="2248" y="174"/>
                  </a:lnTo>
                  <a:lnTo>
                    <a:pt x="2246" y="178"/>
                  </a:lnTo>
                  <a:lnTo>
                    <a:pt x="2248" y="182"/>
                  </a:lnTo>
                  <a:lnTo>
                    <a:pt x="2248" y="182"/>
                  </a:lnTo>
                  <a:lnTo>
                    <a:pt x="2240" y="186"/>
                  </a:lnTo>
                  <a:lnTo>
                    <a:pt x="2234" y="188"/>
                  </a:lnTo>
                  <a:lnTo>
                    <a:pt x="2230" y="188"/>
                  </a:lnTo>
                  <a:lnTo>
                    <a:pt x="2230" y="188"/>
                  </a:lnTo>
                  <a:lnTo>
                    <a:pt x="2230" y="188"/>
                  </a:lnTo>
                  <a:lnTo>
                    <a:pt x="2230" y="188"/>
                  </a:lnTo>
                  <a:lnTo>
                    <a:pt x="2226" y="188"/>
                  </a:lnTo>
                  <a:lnTo>
                    <a:pt x="2222" y="184"/>
                  </a:lnTo>
                  <a:lnTo>
                    <a:pt x="2216" y="178"/>
                  </a:lnTo>
                  <a:lnTo>
                    <a:pt x="2216" y="178"/>
                  </a:lnTo>
                  <a:lnTo>
                    <a:pt x="2212" y="174"/>
                  </a:lnTo>
                  <a:lnTo>
                    <a:pt x="2208" y="172"/>
                  </a:lnTo>
                  <a:lnTo>
                    <a:pt x="2208" y="172"/>
                  </a:lnTo>
                  <a:lnTo>
                    <a:pt x="2204" y="174"/>
                  </a:lnTo>
                  <a:lnTo>
                    <a:pt x="2204" y="174"/>
                  </a:lnTo>
                  <a:lnTo>
                    <a:pt x="2202" y="178"/>
                  </a:lnTo>
                  <a:lnTo>
                    <a:pt x="2200" y="180"/>
                  </a:lnTo>
                  <a:lnTo>
                    <a:pt x="2198" y="180"/>
                  </a:lnTo>
                  <a:lnTo>
                    <a:pt x="2198" y="180"/>
                  </a:lnTo>
                  <a:lnTo>
                    <a:pt x="2194" y="182"/>
                  </a:lnTo>
                  <a:lnTo>
                    <a:pt x="2194" y="182"/>
                  </a:lnTo>
                  <a:lnTo>
                    <a:pt x="2190" y="182"/>
                  </a:lnTo>
                  <a:lnTo>
                    <a:pt x="2190" y="182"/>
                  </a:lnTo>
                  <a:lnTo>
                    <a:pt x="2184" y="180"/>
                  </a:lnTo>
                  <a:lnTo>
                    <a:pt x="2180" y="178"/>
                  </a:lnTo>
                  <a:lnTo>
                    <a:pt x="2180" y="178"/>
                  </a:lnTo>
                  <a:lnTo>
                    <a:pt x="2178" y="174"/>
                  </a:lnTo>
                  <a:lnTo>
                    <a:pt x="2178" y="170"/>
                  </a:lnTo>
                  <a:lnTo>
                    <a:pt x="2178" y="170"/>
                  </a:lnTo>
                  <a:lnTo>
                    <a:pt x="2176" y="168"/>
                  </a:lnTo>
                  <a:lnTo>
                    <a:pt x="2172" y="168"/>
                  </a:lnTo>
                  <a:lnTo>
                    <a:pt x="2172" y="168"/>
                  </a:lnTo>
                  <a:lnTo>
                    <a:pt x="2168" y="168"/>
                  </a:lnTo>
                  <a:lnTo>
                    <a:pt x="2164" y="172"/>
                  </a:lnTo>
                  <a:lnTo>
                    <a:pt x="2164" y="172"/>
                  </a:lnTo>
                  <a:lnTo>
                    <a:pt x="2162" y="176"/>
                  </a:lnTo>
                  <a:lnTo>
                    <a:pt x="2160" y="180"/>
                  </a:lnTo>
                  <a:lnTo>
                    <a:pt x="2160" y="184"/>
                  </a:lnTo>
                  <a:lnTo>
                    <a:pt x="2156" y="186"/>
                  </a:lnTo>
                  <a:lnTo>
                    <a:pt x="2156" y="186"/>
                  </a:lnTo>
                  <a:lnTo>
                    <a:pt x="2154" y="188"/>
                  </a:lnTo>
                  <a:lnTo>
                    <a:pt x="2154" y="188"/>
                  </a:lnTo>
                  <a:lnTo>
                    <a:pt x="2150" y="186"/>
                  </a:lnTo>
                  <a:lnTo>
                    <a:pt x="2150" y="186"/>
                  </a:lnTo>
                  <a:lnTo>
                    <a:pt x="2146" y="184"/>
                  </a:lnTo>
                  <a:lnTo>
                    <a:pt x="2142" y="180"/>
                  </a:lnTo>
                  <a:lnTo>
                    <a:pt x="2136" y="174"/>
                  </a:lnTo>
                  <a:lnTo>
                    <a:pt x="2136" y="174"/>
                  </a:lnTo>
                  <a:lnTo>
                    <a:pt x="2132" y="170"/>
                  </a:lnTo>
                  <a:lnTo>
                    <a:pt x="2124" y="166"/>
                  </a:lnTo>
                  <a:lnTo>
                    <a:pt x="2118" y="162"/>
                  </a:lnTo>
                  <a:lnTo>
                    <a:pt x="2118" y="160"/>
                  </a:lnTo>
                  <a:lnTo>
                    <a:pt x="2116" y="158"/>
                  </a:lnTo>
                  <a:lnTo>
                    <a:pt x="2116" y="158"/>
                  </a:lnTo>
                  <a:lnTo>
                    <a:pt x="2118" y="156"/>
                  </a:lnTo>
                  <a:lnTo>
                    <a:pt x="2120" y="154"/>
                  </a:lnTo>
                  <a:lnTo>
                    <a:pt x="2126" y="154"/>
                  </a:lnTo>
                  <a:lnTo>
                    <a:pt x="2126" y="154"/>
                  </a:lnTo>
                  <a:lnTo>
                    <a:pt x="2128" y="154"/>
                  </a:lnTo>
                  <a:lnTo>
                    <a:pt x="2128" y="154"/>
                  </a:lnTo>
                  <a:lnTo>
                    <a:pt x="2130" y="154"/>
                  </a:lnTo>
                  <a:lnTo>
                    <a:pt x="2130" y="154"/>
                  </a:lnTo>
                  <a:lnTo>
                    <a:pt x="2136" y="154"/>
                  </a:lnTo>
                  <a:lnTo>
                    <a:pt x="2136" y="154"/>
                  </a:lnTo>
                  <a:lnTo>
                    <a:pt x="2142" y="150"/>
                  </a:lnTo>
                  <a:lnTo>
                    <a:pt x="2144" y="148"/>
                  </a:lnTo>
                  <a:lnTo>
                    <a:pt x="2144" y="144"/>
                  </a:lnTo>
                  <a:lnTo>
                    <a:pt x="2142" y="142"/>
                  </a:lnTo>
                  <a:lnTo>
                    <a:pt x="2130" y="130"/>
                  </a:lnTo>
                  <a:lnTo>
                    <a:pt x="2130" y="130"/>
                  </a:lnTo>
                  <a:lnTo>
                    <a:pt x="2126" y="124"/>
                  </a:lnTo>
                  <a:lnTo>
                    <a:pt x="2124" y="124"/>
                  </a:lnTo>
                  <a:lnTo>
                    <a:pt x="2120" y="122"/>
                  </a:lnTo>
                  <a:lnTo>
                    <a:pt x="2120" y="122"/>
                  </a:lnTo>
                  <a:lnTo>
                    <a:pt x="2118" y="122"/>
                  </a:lnTo>
                  <a:lnTo>
                    <a:pt x="2118" y="122"/>
                  </a:lnTo>
                  <a:lnTo>
                    <a:pt x="2106" y="126"/>
                  </a:lnTo>
                  <a:lnTo>
                    <a:pt x="2096" y="126"/>
                  </a:lnTo>
                  <a:lnTo>
                    <a:pt x="2096" y="126"/>
                  </a:lnTo>
                  <a:lnTo>
                    <a:pt x="2092" y="126"/>
                  </a:lnTo>
                  <a:lnTo>
                    <a:pt x="2092" y="126"/>
                  </a:lnTo>
                  <a:lnTo>
                    <a:pt x="2088" y="122"/>
                  </a:lnTo>
                  <a:lnTo>
                    <a:pt x="2086" y="118"/>
                  </a:lnTo>
                  <a:lnTo>
                    <a:pt x="2082" y="114"/>
                  </a:lnTo>
                  <a:lnTo>
                    <a:pt x="2076" y="112"/>
                  </a:lnTo>
                  <a:lnTo>
                    <a:pt x="2076" y="112"/>
                  </a:lnTo>
                  <a:lnTo>
                    <a:pt x="2076" y="112"/>
                  </a:lnTo>
                  <a:lnTo>
                    <a:pt x="2076" y="112"/>
                  </a:lnTo>
                  <a:lnTo>
                    <a:pt x="2064" y="114"/>
                  </a:lnTo>
                  <a:lnTo>
                    <a:pt x="2052" y="118"/>
                  </a:lnTo>
                  <a:lnTo>
                    <a:pt x="2052" y="118"/>
                  </a:lnTo>
                  <a:lnTo>
                    <a:pt x="2054" y="124"/>
                  </a:lnTo>
                  <a:lnTo>
                    <a:pt x="2054" y="128"/>
                  </a:lnTo>
                  <a:lnTo>
                    <a:pt x="2050" y="138"/>
                  </a:lnTo>
                  <a:lnTo>
                    <a:pt x="2050" y="138"/>
                  </a:lnTo>
                  <a:lnTo>
                    <a:pt x="2050" y="138"/>
                  </a:lnTo>
                  <a:lnTo>
                    <a:pt x="2050" y="138"/>
                  </a:lnTo>
                  <a:lnTo>
                    <a:pt x="2032" y="134"/>
                  </a:lnTo>
                  <a:lnTo>
                    <a:pt x="2014" y="132"/>
                  </a:lnTo>
                  <a:lnTo>
                    <a:pt x="2014" y="132"/>
                  </a:lnTo>
                  <a:lnTo>
                    <a:pt x="2004" y="130"/>
                  </a:lnTo>
                  <a:lnTo>
                    <a:pt x="2000" y="128"/>
                  </a:lnTo>
                  <a:lnTo>
                    <a:pt x="1998" y="124"/>
                  </a:lnTo>
                  <a:lnTo>
                    <a:pt x="1998" y="124"/>
                  </a:lnTo>
                  <a:lnTo>
                    <a:pt x="1994" y="118"/>
                  </a:lnTo>
                  <a:lnTo>
                    <a:pt x="1988" y="114"/>
                  </a:lnTo>
                  <a:lnTo>
                    <a:pt x="1988" y="114"/>
                  </a:lnTo>
                  <a:lnTo>
                    <a:pt x="1980" y="110"/>
                  </a:lnTo>
                  <a:lnTo>
                    <a:pt x="1974" y="110"/>
                  </a:lnTo>
                  <a:lnTo>
                    <a:pt x="1974" y="110"/>
                  </a:lnTo>
                  <a:lnTo>
                    <a:pt x="1964" y="110"/>
                  </a:lnTo>
                  <a:lnTo>
                    <a:pt x="1954" y="116"/>
                  </a:lnTo>
                  <a:lnTo>
                    <a:pt x="1954" y="116"/>
                  </a:lnTo>
                  <a:lnTo>
                    <a:pt x="1946" y="118"/>
                  </a:lnTo>
                  <a:lnTo>
                    <a:pt x="1938" y="120"/>
                  </a:lnTo>
                  <a:lnTo>
                    <a:pt x="1938" y="120"/>
                  </a:lnTo>
                  <a:lnTo>
                    <a:pt x="1932" y="118"/>
                  </a:lnTo>
                  <a:lnTo>
                    <a:pt x="1924" y="114"/>
                  </a:lnTo>
                  <a:lnTo>
                    <a:pt x="1924" y="114"/>
                  </a:lnTo>
                  <a:lnTo>
                    <a:pt x="1920" y="110"/>
                  </a:lnTo>
                  <a:lnTo>
                    <a:pt x="1916" y="108"/>
                  </a:lnTo>
                  <a:lnTo>
                    <a:pt x="1916" y="108"/>
                  </a:lnTo>
                  <a:lnTo>
                    <a:pt x="1912" y="110"/>
                  </a:lnTo>
                  <a:lnTo>
                    <a:pt x="1904" y="114"/>
                  </a:lnTo>
                  <a:lnTo>
                    <a:pt x="1904" y="114"/>
                  </a:lnTo>
                  <a:lnTo>
                    <a:pt x="1894" y="120"/>
                  </a:lnTo>
                  <a:lnTo>
                    <a:pt x="1886" y="122"/>
                  </a:lnTo>
                  <a:lnTo>
                    <a:pt x="1880" y="124"/>
                  </a:lnTo>
                  <a:lnTo>
                    <a:pt x="1880" y="124"/>
                  </a:lnTo>
                  <a:lnTo>
                    <a:pt x="1876" y="122"/>
                  </a:lnTo>
                  <a:lnTo>
                    <a:pt x="1876" y="120"/>
                  </a:lnTo>
                  <a:lnTo>
                    <a:pt x="1876" y="120"/>
                  </a:lnTo>
                  <a:lnTo>
                    <a:pt x="1878" y="116"/>
                  </a:lnTo>
                  <a:lnTo>
                    <a:pt x="1884" y="112"/>
                  </a:lnTo>
                  <a:lnTo>
                    <a:pt x="1898" y="106"/>
                  </a:lnTo>
                  <a:lnTo>
                    <a:pt x="1898" y="106"/>
                  </a:lnTo>
                  <a:lnTo>
                    <a:pt x="1904" y="102"/>
                  </a:lnTo>
                  <a:lnTo>
                    <a:pt x="1912" y="102"/>
                  </a:lnTo>
                  <a:lnTo>
                    <a:pt x="1918" y="100"/>
                  </a:lnTo>
                  <a:lnTo>
                    <a:pt x="1924" y="96"/>
                  </a:lnTo>
                  <a:lnTo>
                    <a:pt x="1924" y="96"/>
                  </a:lnTo>
                  <a:lnTo>
                    <a:pt x="1942" y="88"/>
                  </a:lnTo>
                  <a:lnTo>
                    <a:pt x="1944" y="86"/>
                  </a:lnTo>
                  <a:lnTo>
                    <a:pt x="1946" y="82"/>
                  </a:lnTo>
                  <a:lnTo>
                    <a:pt x="1948" y="78"/>
                  </a:lnTo>
                  <a:lnTo>
                    <a:pt x="1948" y="72"/>
                  </a:lnTo>
                  <a:lnTo>
                    <a:pt x="1948" y="72"/>
                  </a:lnTo>
                  <a:lnTo>
                    <a:pt x="1946" y="52"/>
                  </a:lnTo>
                  <a:lnTo>
                    <a:pt x="1942" y="42"/>
                  </a:lnTo>
                  <a:lnTo>
                    <a:pt x="1938" y="38"/>
                  </a:lnTo>
                  <a:lnTo>
                    <a:pt x="1934" y="34"/>
                  </a:lnTo>
                  <a:lnTo>
                    <a:pt x="1934" y="34"/>
                  </a:lnTo>
                  <a:lnTo>
                    <a:pt x="1930" y="34"/>
                  </a:lnTo>
                  <a:lnTo>
                    <a:pt x="1924" y="32"/>
                  </a:lnTo>
                  <a:lnTo>
                    <a:pt x="1924" y="32"/>
                  </a:lnTo>
                  <a:lnTo>
                    <a:pt x="1922" y="28"/>
                  </a:lnTo>
                  <a:lnTo>
                    <a:pt x="1920" y="24"/>
                  </a:lnTo>
                  <a:lnTo>
                    <a:pt x="1920" y="24"/>
                  </a:lnTo>
                  <a:lnTo>
                    <a:pt x="1914" y="22"/>
                  </a:lnTo>
                  <a:lnTo>
                    <a:pt x="1914" y="22"/>
                  </a:lnTo>
                  <a:lnTo>
                    <a:pt x="1908" y="24"/>
                  </a:lnTo>
                  <a:lnTo>
                    <a:pt x="1902" y="28"/>
                  </a:lnTo>
                  <a:lnTo>
                    <a:pt x="1902" y="28"/>
                  </a:lnTo>
                  <a:lnTo>
                    <a:pt x="1892" y="34"/>
                  </a:lnTo>
                  <a:lnTo>
                    <a:pt x="1886" y="36"/>
                  </a:lnTo>
                  <a:lnTo>
                    <a:pt x="1882" y="36"/>
                  </a:lnTo>
                  <a:lnTo>
                    <a:pt x="1882" y="36"/>
                  </a:lnTo>
                  <a:lnTo>
                    <a:pt x="1878" y="36"/>
                  </a:lnTo>
                  <a:lnTo>
                    <a:pt x="1874" y="34"/>
                  </a:lnTo>
                  <a:lnTo>
                    <a:pt x="1872" y="30"/>
                  </a:lnTo>
                  <a:lnTo>
                    <a:pt x="1870" y="26"/>
                  </a:lnTo>
                  <a:lnTo>
                    <a:pt x="1870" y="26"/>
                  </a:lnTo>
                  <a:lnTo>
                    <a:pt x="1860" y="28"/>
                  </a:lnTo>
                  <a:lnTo>
                    <a:pt x="1856" y="30"/>
                  </a:lnTo>
                  <a:lnTo>
                    <a:pt x="1850" y="30"/>
                  </a:lnTo>
                  <a:lnTo>
                    <a:pt x="1850" y="30"/>
                  </a:lnTo>
                  <a:lnTo>
                    <a:pt x="1846" y="30"/>
                  </a:lnTo>
                  <a:lnTo>
                    <a:pt x="1844" y="26"/>
                  </a:lnTo>
                  <a:lnTo>
                    <a:pt x="1844" y="26"/>
                  </a:lnTo>
                  <a:lnTo>
                    <a:pt x="1842" y="24"/>
                  </a:lnTo>
                  <a:lnTo>
                    <a:pt x="1844" y="22"/>
                  </a:lnTo>
                  <a:lnTo>
                    <a:pt x="1848" y="18"/>
                  </a:lnTo>
                  <a:lnTo>
                    <a:pt x="1860" y="12"/>
                  </a:lnTo>
                  <a:lnTo>
                    <a:pt x="1860" y="12"/>
                  </a:lnTo>
                  <a:lnTo>
                    <a:pt x="1858" y="6"/>
                  </a:lnTo>
                  <a:lnTo>
                    <a:pt x="1856" y="4"/>
                  </a:lnTo>
                  <a:lnTo>
                    <a:pt x="1852" y="2"/>
                  </a:lnTo>
                  <a:lnTo>
                    <a:pt x="184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07" name="Freeform 92"/>
            <p:cNvSpPr>
              <a:spLocks/>
            </p:cNvSpPr>
            <p:nvPr/>
          </p:nvSpPr>
          <p:spPr bwMode="auto">
            <a:xfrm>
              <a:off x="1244" y="2682"/>
              <a:ext cx="136" cy="244"/>
            </a:xfrm>
            <a:custGeom>
              <a:avLst/>
              <a:gdLst>
                <a:gd name="T0" fmla="*/ 132 w 136"/>
                <a:gd name="T1" fmla="*/ 0 h 244"/>
                <a:gd name="T2" fmla="*/ 120 w 136"/>
                <a:gd name="T3" fmla="*/ 6 h 244"/>
                <a:gd name="T4" fmla="*/ 116 w 136"/>
                <a:gd name="T5" fmla="*/ 14 h 244"/>
                <a:gd name="T6" fmla="*/ 112 w 136"/>
                <a:gd name="T7" fmla="*/ 22 h 244"/>
                <a:gd name="T8" fmla="*/ 100 w 136"/>
                <a:gd name="T9" fmla="*/ 40 h 244"/>
                <a:gd name="T10" fmla="*/ 90 w 136"/>
                <a:gd name="T11" fmla="*/ 48 h 244"/>
                <a:gd name="T12" fmla="*/ 76 w 136"/>
                <a:gd name="T13" fmla="*/ 60 h 244"/>
                <a:gd name="T14" fmla="*/ 64 w 136"/>
                <a:gd name="T15" fmla="*/ 66 h 244"/>
                <a:gd name="T16" fmla="*/ 44 w 136"/>
                <a:gd name="T17" fmla="*/ 74 h 244"/>
                <a:gd name="T18" fmla="*/ 28 w 136"/>
                <a:gd name="T19" fmla="*/ 88 h 244"/>
                <a:gd name="T20" fmla="*/ 24 w 136"/>
                <a:gd name="T21" fmla="*/ 94 h 244"/>
                <a:gd name="T22" fmla="*/ 22 w 136"/>
                <a:gd name="T23" fmla="*/ 110 h 244"/>
                <a:gd name="T24" fmla="*/ 24 w 136"/>
                <a:gd name="T25" fmla="*/ 114 h 244"/>
                <a:gd name="T26" fmla="*/ 26 w 136"/>
                <a:gd name="T27" fmla="*/ 118 h 244"/>
                <a:gd name="T28" fmla="*/ 32 w 136"/>
                <a:gd name="T29" fmla="*/ 122 h 244"/>
                <a:gd name="T30" fmla="*/ 36 w 136"/>
                <a:gd name="T31" fmla="*/ 126 h 244"/>
                <a:gd name="T32" fmla="*/ 36 w 136"/>
                <a:gd name="T33" fmla="*/ 134 h 244"/>
                <a:gd name="T34" fmla="*/ 30 w 136"/>
                <a:gd name="T35" fmla="*/ 148 h 244"/>
                <a:gd name="T36" fmla="*/ 22 w 136"/>
                <a:gd name="T37" fmla="*/ 156 h 244"/>
                <a:gd name="T38" fmla="*/ 14 w 136"/>
                <a:gd name="T39" fmla="*/ 158 h 244"/>
                <a:gd name="T40" fmla="*/ 6 w 136"/>
                <a:gd name="T41" fmla="*/ 164 h 244"/>
                <a:gd name="T42" fmla="*/ 4 w 136"/>
                <a:gd name="T43" fmla="*/ 168 h 244"/>
                <a:gd name="T44" fmla="*/ 0 w 136"/>
                <a:gd name="T45" fmla="*/ 182 h 244"/>
                <a:gd name="T46" fmla="*/ 0 w 136"/>
                <a:gd name="T47" fmla="*/ 188 h 244"/>
                <a:gd name="T48" fmla="*/ 8 w 136"/>
                <a:gd name="T49" fmla="*/ 196 h 244"/>
                <a:gd name="T50" fmla="*/ 12 w 136"/>
                <a:gd name="T51" fmla="*/ 200 h 244"/>
                <a:gd name="T52" fmla="*/ 12 w 136"/>
                <a:gd name="T53" fmla="*/ 212 h 244"/>
                <a:gd name="T54" fmla="*/ 12 w 136"/>
                <a:gd name="T55" fmla="*/ 222 h 244"/>
                <a:gd name="T56" fmla="*/ 18 w 136"/>
                <a:gd name="T57" fmla="*/ 240 h 244"/>
                <a:gd name="T58" fmla="*/ 24 w 136"/>
                <a:gd name="T59" fmla="*/ 244 h 244"/>
                <a:gd name="T60" fmla="*/ 24 w 136"/>
                <a:gd name="T61" fmla="*/ 244 h 244"/>
                <a:gd name="T62" fmla="*/ 34 w 136"/>
                <a:gd name="T63" fmla="*/ 242 h 244"/>
                <a:gd name="T64" fmla="*/ 52 w 136"/>
                <a:gd name="T65" fmla="*/ 228 h 244"/>
                <a:gd name="T66" fmla="*/ 60 w 136"/>
                <a:gd name="T67" fmla="*/ 220 h 244"/>
                <a:gd name="T68" fmla="*/ 68 w 136"/>
                <a:gd name="T69" fmla="*/ 196 h 244"/>
                <a:gd name="T70" fmla="*/ 78 w 136"/>
                <a:gd name="T71" fmla="*/ 174 h 244"/>
                <a:gd name="T72" fmla="*/ 88 w 136"/>
                <a:gd name="T73" fmla="*/ 154 h 244"/>
                <a:gd name="T74" fmla="*/ 98 w 136"/>
                <a:gd name="T75" fmla="*/ 134 h 244"/>
                <a:gd name="T76" fmla="*/ 112 w 136"/>
                <a:gd name="T77" fmla="*/ 92 h 244"/>
                <a:gd name="T78" fmla="*/ 116 w 136"/>
                <a:gd name="T79" fmla="*/ 78 h 244"/>
                <a:gd name="T80" fmla="*/ 124 w 136"/>
                <a:gd name="T81" fmla="*/ 68 h 244"/>
                <a:gd name="T82" fmla="*/ 130 w 136"/>
                <a:gd name="T83" fmla="*/ 56 h 244"/>
                <a:gd name="T84" fmla="*/ 132 w 136"/>
                <a:gd name="T85" fmla="*/ 44 h 244"/>
                <a:gd name="T86" fmla="*/ 136 w 136"/>
                <a:gd name="T87" fmla="*/ 6 h 244"/>
                <a:gd name="T88" fmla="*/ 132 w 136"/>
                <a:gd name="T89" fmla="*/ 0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36" h="244">
                  <a:moveTo>
                    <a:pt x="132" y="0"/>
                  </a:moveTo>
                  <a:lnTo>
                    <a:pt x="132" y="0"/>
                  </a:lnTo>
                  <a:lnTo>
                    <a:pt x="126" y="0"/>
                  </a:lnTo>
                  <a:lnTo>
                    <a:pt x="120" y="6"/>
                  </a:lnTo>
                  <a:lnTo>
                    <a:pt x="120" y="6"/>
                  </a:lnTo>
                  <a:lnTo>
                    <a:pt x="116" y="14"/>
                  </a:lnTo>
                  <a:lnTo>
                    <a:pt x="112" y="22"/>
                  </a:lnTo>
                  <a:lnTo>
                    <a:pt x="112" y="22"/>
                  </a:lnTo>
                  <a:lnTo>
                    <a:pt x="106" y="32"/>
                  </a:lnTo>
                  <a:lnTo>
                    <a:pt x="100" y="40"/>
                  </a:lnTo>
                  <a:lnTo>
                    <a:pt x="100" y="40"/>
                  </a:lnTo>
                  <a:lnTo>
                    <a:pt x="90" y="48"/>
                  </a:lnTo>
                  <a:lnTo>
                    <a:pt x="84" y="54"/>
                  </a:lnTo>
                  <a:lnTo>
                    <a:pt x="76" y="60"/>
                  </a:lnTo>
                  <a:lnTo>
                    <a:pt x="64" y="66"/>
                  </a:lnTo>
                  <a:lnTo>
                    <a:pt x="64" y="66"/>
                  </a:lnTo>
                  <a:lnTo>
                    <a:pt x="54" y="70"/>
                  </a:lnTo>
                  <a:lnTo>
                    <a:pt x="44" y="74"/>
                  </a:lnTo>
                  <a:lnTo>
                    <a:pt x="34" y="80"/>
                  </a:lnTo>
                  <a:lnTo>
                    <a:pt x="28" y="88"/>
                  </a:lnTo>
                  <a:lnTo>
                    <a:pt x="28" y="88"/>
                  </a:lnTo>
                  <a:lnTo>
                    <a:pt x="24" y="94"/>
                  </a:lnTo>
                  <a:lnTo>
                    <a:pt x="22" y="98"/>
                  </a:lnTo>
                  <a:lnTo>
                    <a:pt x="22" y="110"/>
                  </a:lnTo>
                  <a:lnTo>
                    <a:pt x="22" y="110"/>
                  </a:lnTo>
                  <a:lnTo>
                    <a:pt x="24" y="114"/>
                  </a:lnTo>
                  <a:lnTo>
                    <a:pt x="26" y="118"/>
                  </a:lnTo>
                  <a:lnTo>
                    <a:pt x="26" y="118"/>
                  </a:lnTo>
                  <a:lnTo>
                    <a:pt x="30" y="120"/>
                  </a:lnTo>
                  <a:lnTo>
                    <a:pt x="32" y="122"/>
                  </a:lnTo>
                  <a:lnTo>
                    <a:pt x="32" y="122"/>
                  </a:lnTo>
                  <a:lnTo>
                    <a:pt x="36" y="126"/>
                  </a:lnTo>
                  <a:lnTo>
                    <a:pt x="36" y="130"/>
                  </a:lnTo>
                  <a:lnTo>
                    <a:pt x="36" y="134"/>
                  </a:lnTo>
                  <a:lnTo>
                    <a:pt x="36" y="140"/>
                  </a:lnTo>
                  <a:lnTo>
                    <a:pt x="30" y="148"/>
                  </a:lnTo>
                  <a:lnTo>
                    <a:pt x="26" y="152"/>
                  </a:lnTo>
                  <a:lnTo>
                    <a:pt x="22" y="156"/>
                  </a:lnTo>
                  <a:lnTo>
                    <a:pt x="22" y="156"/>
                  </a:lnTo>
                  <a:lnTo>
                    <a:pt x="14" y="158"/>
                  </a:lnTo>
                  <a:lnTo>
                    <a:pt x="10" y="160"/>
                  </a:lnTo>
                  <a:lnTo>
                    <a:pt x="6" y="164"/>
                  </a:lnTo>
                  <a:lnTo>
                    <a:pt x="6" y="164"/>
                  </a:lnTo>
                  <a:lnTo>
                    <a:pt x="4" y="168"/>
                  </a:lnTo>
                  <a:lnTo>
                    <a:pt x="2" y="174"/>
                  </a:lnTo>
                  <a:lnTo>
                    <a:pt x="0" y="182"/>
                  </a:lnTo>
                  <a:lnTo>
                    <a:pt x="0" y="182"/>
                  </a:lnTo>
                  <a:lnTo>
                    <a:pt x="0" y="188"/>
                  </a:lnTo>
                  <a:lnTo>
                    <a:pt x="2" y="192"/>
                  </a:lnTo>
                  <a:lnTo>
                    <a:pt x="8" y="196"/>
                  </a:lnTo>
                  <a:lnTo>
                    <a:pt x="8" y="196"/>
                  </a:lnTo>
                  <a:lnTo>
                    <a:pt x="12" y="200"/>
                  </a:lnTo>
                  <a:lnTo>
                    <a:pt x="12" y="204"/>
                  </a:lnTo>
                  <a:lnTo>
                    <a:pt x="12" y="212"/>
                  </a:lnTo>
                  <a:lnTo>
                    <a:pt x="12" y="212"/>
                  </a:lnTo>
                  <a:lnTo>
                    <a:pt x="12" y="222"/>
                  </a:lnTo>
                  <a:lnTo>
                    <a:pt x="14" y="232"/>
                  </a:lnTo>
                  <a:lnTo>
                    <a:pt x="18" y="240"/>
                  </a:lnTo>
                  <a:lnTo>
                    <a:pt x="20" y="242"/>
                  </a:lnTo>
                  <a:lnTo>
                    <a:pt x="24" y="244"/>
                  </a:lnTo>
                  <a:lnTo>
                    <a:pt x="24" y="244"/>
                  </a:lnTo>
                  <a:lnTo>
                    <a:pt x="24" y="244"/>
                  </a:lnTo>
                  <a:lnTo>
                    <a:pt x="24" y="244"/>
                  </a:lnTo>
                  <a:lnTo>
                    <a:pt x="34" y="242"/>
                  </a:lnTo>
                  <a:lnTo>
                    <a:pt x="44" y="236"/>
                  </a:lnTo>
                  <a:lnTo>
                    <a:pt x="52" y="228"/>
                  </a:lnTo>
                  <a:lnTo>
                    <a:pt x="60" y="220"/>
                  </a:lnTo>
                  <a:lnTo>
                    <a:pt x="60" y="220"/>
                  </a:lnTo>
                  <a:lnTo>
                    <a:pt x="64" y="208"/>
                  </a:lnTo>
                  <a:lnTo>
                    <a:pt x="68" y="196"/>
                  </a:lnTo>
                  <a:lnTo>
                    <a:pt x="72" y="186"/>
                  </a:lnTo>
                  <a:lnTo>
                    <a:pt x="78" y="174"/>
                  </a:lnTo>
                  <a:lnTo>
                    <a:pt x="78" y="174"/>
                  </a:lnTo>
                  <a:lnTo>
                    <a:pt x="88" y="154"/>
                  </a:lnTo>
                  <a:lnTo>
                    <a:pt x="94" y="144"/>
                  </a:lnTo>
                  <a:lnTo>
                    <a:pt x="98" y="134"/>
                  </a:lnTo>
                  <a:lnTo>
                    <a:pt x="98" y="134"/>
                  </a:lnTo>
                  <a:lnTo>
                    <a:pt x="112" y="92"/>
                  </a:lnTo>
                  <a:lnTo>
                    <a:pt x="112" y="92"/>
                  </a:lnTo>
                  <a:lnTo>
                    <a:pt x="116" y="78"/>
                  </a:lnTo>
                  <a:lnTo>
                    <a:pt x="124" y="68"/>
                  </a:lnTo>
                  <a:lnTo>
                    <a:pt x="124" y="68"/>
                  </a:lnTo>
                  <a:lnTo>
                    <a:pt x="128" y="62"/>
                  </a:lnTo>
                  <a:lnTo>
                    <a:pt x="130" y="56"/>
                  </a:lnTo>
                  <a:lnTo>
                    <a:pt x="132" y="44"/>
                  </a:lnTo>
                  <a:lnTo>
                    <a:pt x="132" y="44"/>
                  </a:lnTo>
                  <a:lnTo>
                    <a:pt x="136" y="20"/>
                  </a:lnTo>
                  <a:lnTo>
                    <a:pt x="136" y="6"/>
                  </a:lnTo>
                  <a:lnTo>
                    <a:pt x="134" y="0"/>
                  </a:lnTo>
                  <a:lnTo>
                    <a:pt x="132"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08" name="Freeform 93"/>
            <p:cNvSpPr>
              <a:spLocks/>
            </p:cNvSpPr>
            <p:nvPr/>
          </p:nvSpPr>
          <p:spPr bwMode="auto">
            <a:xfrm>
              <a:off x="1244" y="2682"/>
              <a:ext cx="136" cy="244"/>
            </a:xfrm>
            <a:custGeom>
              <a:avLst/>
              <a:gdLst>
                <a:gd name="T0" fmla="*/ 132 w 136"/>
                <a:gd name="T1" fmla="*/ 0 h 244"/>
                <a:gd name="T2" fmla="*/ 120 w 136"/>
                <a:gd name="T3" fmla="*/ 6 h 244"/>
                <a:gd name="T4" fmla="*/ 116 w 136"/>
                <a:gd name="T5" fmla="*/ 14 h 244"/>
                <a:gd name="T6" fmla="*/ 112 w 136"/>
                <a:gd name="T7" fmla="*/ 22 h 244"/>
                <a:gd name="T8" fmla="*/ 100 w 136"/>
                <a:gd name="T9" fmla="*/ 40 h 244"/>
                <a:gd name="T10" fmla="*/ 90 w 136"/>
                <a:gd name="T11" fmla="*/ 48 h 244"/>
                <a:gd name="T12" fmla="*/ 76 w 136"/>
                <a:gd name="T13" fmla="*/ 60 h 244"/>
                <a:gd name="T14" fmla="*/ 64 w 136"/>
                <a:gd name="T15" fmla="*/ 66 h 244"/>
                <a:gd name="T16" fmla="*/ 44 w 136"/>
                <a:gd name="T17" fmla="*/ 74 h 244"/>
                <a:gd name="T18" fmla="*/ 28 w 136"/>
                <a:gd name="T19" fmla="*/ 88 h 244"/>
                <a:gd name="T20" fmla="*/ 24 w 136"/>
                <a:gd name="T21" fmla="*/ 94 h 244"/>
                <a:gd name="T22" fmla="*/ 22 w 136"/>
                <a:gd name="T23" fmla="*/ 110 h 244"/>
                <a:gd name="T24" fmla="*/ 24 w 136"/>
                <a:gd name="T25" fmla="*/ 114 h 244"/>
                <a:gd name="T26" fmla="*/ 26 w 136"/>
                <a:gd name="T27" fmla="*/ 118 h 244"/>
                <a:gd name="T28" fmla="*/ 32 w 136"/>
                <a:gd name="T29" fmla="*/ 122 h 244"/>
                <a:gd name="T30" fmla="*/ 36 w 136"/>
                <a:gd name="T31" fmla="*/ 126 h 244"/>
                <a:gd name="T32" fmla="*/ 36 w 136"/>
                <a:gd name="T33" fmla="*/ 134 h 244"/>
                <a:gd name="T34" fmla="*/ 30 w 136"/>
                <a:gd name="T35" fmla="*/ 148 h 244"/>
                <a:gd name="T36" fmla="*/ 22 w 136"/>
                <a:gd name="T37" fmla="*/ 156 h 244"/>
                <a:gd name="T38" fmla="*/ 14 w 136"/>
                <a:gd name="T39" fmla="*/ 158 h 244"/>
                <a:gd name="T40" fmla="*/ 6 w 136"/>
                <a:gd name="T41" fmla="*/ 164 h 244"/>
                <a:gd name="T42" fmla="*/ 4 w 136"/>
                <a:gd name="T43" fmla="*/ 168 h 244"/>
                <a:gd name="T44" fmla="*/ 0 w 136"/>
                <a:gd name="T45" fmla="*/ 182 h 244"/>
                <a:gd name="T46" fmla="*/ 0 w 136"/>
                <a:gd name="T47" fmla="*/ 188 h 244"/>
                <a:gd name="T48" fmla="*/ 8 w 136"/>
                <a:gd name="T49" fmla="*/ 196 h 244"/>
                <a:gd name="T50" fmla="*/ 12 w 136"/>
                <a:gd name="T51" fmla="*/ 200 h 244"/>
                <a:gd name="T52" fmla="*/ 12 w 136"/>
                <a:gd name="T53" fmla="*/ 212 h 244"/>
                <a:gd name="T54" fmla="*/ 12 w 136"/>
                <a:gd name="T55" fmla="*/ 222 h 244"/>
                <a:gd name="T56" fmla="*/ 18 w 136"/>
                <a:gd name="T57" fmla="*/ 240 h 244"/>
                <a:gd name="T58" fmla="*/ 24 w 136"/>
                <a:gd name="T59" fmla="*/ 244 h 244"/>
                <a:gd name="T60" fmla="*/ 24 w 136"/>
                <a:gd name="T61" fmla="*/ 244 h 244"/>
                <a:gd name="T62" fmla="*/ 34 w 136"/>
                <a:gd name="T63" fmla="*/ 242 h 244"/>
                <a:gd name="T64" fmla="*/ 52 w 136"/>
                <a:gd name="T65" fmla="*/ 228 h 244"/>
                <a:gd name="T66" fmla="*/ 60 w 136"/>
                <a:gd name="T67" fmla="*/ 220 h 244"/>
                <a:gd name="T68" fmla="*/ 68 w 136"/>
                <a:gd name="T69" fmla="*/ 196 h 244"/>
                <a:gd name="T70" fmla="*/ 78 w 136"/>
                <a:gd name="T71" fmla="*/ 174 h 244"/>
                <a:gd name="T72" fmla="*/ 88 w 136"/>
                <a:gd name="T73" fmla="*/ 154 h 244"/>
                <a:gd name="T74" fmla="*/ 98 w 136"/>
                <a:gd name="T75" fmla="*/ 134 h 244"/>
                <a:gd name="T76" fmla="*/ 112 w 136"/>
                <a:gd name="T77" fmla="*/ 92 h 244"/>
                <a:gd name="T78" fmla="*/ 116 w 136"/>
                <a:gd name="T79" fmla="*/ 78 h 244"/>
                <a:gd name="T80" fmla="*/ 124 w 136"/>
                <a:gd name="T81" fmla="*/ 68 h 244"/>
                <a:gd name="T82" fmla="*/ 130 w 136"/>
                <a:gd name="T83" fmla="*/ 56 h 244"/>
                <a:gd name="T84" fmla="*/ 132 w 136"/>
                <a:gd name="T85" fmla="*/ 44 h 244"/>
                <a:gd name="T86" fmla="*/ 136 w 136"/>
                <a:gd name="T87" fmla="*/ 6 h 244"/>
                <a:gd name="T88" fmla="*/ 132 w 136"/>
                <a:gd name="T89" fmla="*/ 0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36" h="244">
                  <a:moveTo>
                    <a:pt x="132" y="0"/>
                  </a:moveTo>
                  <a:lnTo>
                    <a:pt x="132" y="0"/>
                  </a:lnTo>
                  <a:lnTo>
                    <a:pt x="126" y="0"/>
                  </a:lnTo>
                  <a:lnTo>
                    <a:pt x="120" y="6"/>
                  </a:lnTo>
                  <a:lnTo>
                    <a:pt x="120" y="6"/>
                  </a:lnTo>
                  <a:lnTo>
                    <a:pt x="116" y="14"/>
                  </a:lnTo>
                  <a:lnTo>
                    <a:pt x="112" y="22"/>
                  </a:lnTo>
                  <a:lnTo>
                    <a:pt x="112" y="22"/>
                  </a:lnTo>
                  <a:lnTo>
                    <a:pt x="106" y="32"/>
                  </a:lnTo>
                  <a:lnTo>
                    <a:pt x="100" y="40"/>
                  </a:lnTo>
                  <a:lnTo>
                    <a:pt x="100" y="40"/>
                  </a:lnTo>
                  <a:lnTo>
                    <a:pt x="90" y="48"/>
                  </a:lnTo>
                  <a:lnTo>
                    <a:pt x="84" y="54"/>
                  </a:lnTo>
                  <a:lnTo>
                    <a:pt x="76" y="60"/>
                  </a:lnTo>
                  <a:lnTo>
                    <a:pt x="64" y="66"/>
                  </a:lnTo>
                  <a:lnTo>
                    <a:pt x="64" y="66"/>
                  </a:lnTo>
                  <a:lnTo>
                    <a:pt x="54" y="70"/>
                  </a:lnTo>
                  <a:lnTo>
                    <a:pt x="44" y="74"/>
                  </a:lnTo>
                  <a:lnTo>
                    <a:pt x="34" y="80"/>
                  </a:lnTo>
                  <a:lnTo>
                    <a:pt x="28" y="88"/>
                  </a:lnTo>
                  <a:lnTo>
                    <a:pt x="28" y="88"/>
                  </a:lnTo>
                  <a:lnTo>
                    <a:pt x="24" y="94"/>
                  </a:lnTo>
                  <a:lnTo>
                    <a:pt x="22" y="98"/>
                  </a:lnTo>
                  <a:lnTo>
                    <a:pt x="22" y="110"/>
                  </a:lnTo>
                  <a:lnTo>
                    <a:pt x="22" y="110"/>
                  </a:lnTo>
                  <a:lnTo>
                    <a:pt x="24" y="114"/>
                  </a:lnTo>
                  <a:lnTo>
                    <a:pt x="26" y="118"/>
                  </a:lnTo>
                  <a:lnTo>
                    <a:pt x="26" y="118"/>
                  </a:lnTo>
                  <a:lnTo>
                    <a:pt x="30" y="120"/>
                  </a:lnTo>
                  <a:lnTo>
                    <a:pt x="32" y="122"/>
                  </a:lnTo>
                  <a:lnTo>
                    <a:pt x="32" y="122"/>
                  </a:lnTo>
                  <a:lnTo>
                    <a:pt x="36" y="126"/>
                  </a:lnTo>
                  <a:lnTo>
                    <a:pt x="36" y="130"/>
                  </a:lnTo>
                  <a:lnTo>
                    <a:pt x="36" y="134"/>
                  </a:lnTo>
                  <a:lnTo>
                    <a:pt x="36" y="140"/>
                  </a:lnTo>
                  <a:lnTo>
                    <a:pt x="30" y="148"/>
                  </a:lnTo>
                  <a:lnTo>
                    <a:pt x="26" y="152"/>
                  </a:lnTo>
                  <a:lnTo>
                    <a:pt x="22" y="156"/>
                  </a:lnTo>
                  <a:lnTo>
                    <a:pt x="22" y="156"/>
                  </a:lnTo>
                  <a:lnTo>
                    <a:pt x="14" y="158"/>
                  </a:lnTo>
                  <a:lnTo>
                    <a:pt x="10" y="160"/>
                  </a:lnTo>
                  <a:lnTo>
                    <a:pt x="6" y="164"/>
                  </a:lnTo>
                  <a:lnTo>
                    <a:pt x="6" y="164"/>
                  </a:lnTo>
                  <a:lnTo>
                    <a:pt x="4" y="168"/>
                  </a:lnTo>
                  <a:lnTo>
                    <a:pt x="2" y="174"/>
                  </a:lnTo>
                  <a:lnTo>
                    <a:pt x="0" y="182"/>
                  </a:lnTo>
                  <a:lnTo>
                    <a:pt x="0" y="182"/>
                  </a:lnTo>
                  <a:lnTo>
                    <a:pt x="0" y="188"/>
                  </a:lnTo>
                  <a:lnTo>
                    <a:pt x="2" y="192"/>
                  </a:lnTo>
                  <a:lnTo>
                    <a:pt x="8" y="196"/>
                  </a:lnTo>
                  <a:lnTo>
                    <a:pt x="8" y="196"/>
                  </a:lnTo>
                  <a:lnTo>
                    <a:pt x="12" y="200"/>
                  </a:lnTo>
                  <a:lnTo>
                    <a:pt x="12" y="204"/>
                  </a:lnTo>
                  <a:lnTo>
                    <a:pt x="12" y="212"/>
                  </a:lnTo>
                  <a:lnTo>
                    <a:pt x="12" y="212"/>
                  </a:lnTo>
                  <a:lnTo>
                    <a:pt x="12" y="222"/>
                  </a:lnTo>
                  <a:lnTo>
                    <a:pt x="14" y="232"/>
                  </a:lnTo>
                  <a:lnTo>
                    <a:pt x="18" y="240"/>
                  </a:lnTo>
                  <a:lnTo>
                    <a:pt x="20" y="242"/>
                  </a:lnTo>
                  <a:lnTo>
                    <a:pt x="24" y="244"/>
                  </a:lnTo>
                  <a:lnTo>
                    <a:pt x="24" y="244"/>
                  </a:lnTo>
                  <a:lnTo>
                    <a:pt x="24" y="244"/>
                  </a:lnTo>
                  <a:lnTo>
                    <a:pt x="24" y="244"/>
                  </a:lnTo>
                  <a:lnTo>
                    <a:pt x="34" y="242"/>
                  </a:lnTo>
                  <a:lnTo>
                    <a:pt x="44" y="236"/>
                  </a:lnTo>
                  <a:lnTo>
                    <a:pt x="52" y="228"/>
                  </a:lnTo>
                  <a:lnTo>
                    <a:pt x="60" y="220"/>
                  </a:lnTo>
                  <a:lnTo>
                    <a:pt x="60" y="220"/>
                  </a:lnTo>
                  <a:lnTo>
                    <a:pt x="64" y="208"/>
                  </a:lnTo>
                  <a:lnTo>
                    <a:pt x="68" y="196"/>
                  </a:lnTo>
                  <a:lnTo>
                    <a:pt x="72" y="186"/>
                  </a:lnTo>
                  <a:lnTo>
                    <a:pt x="78" y="174"/>
                  </a:lnTo>
                  <a:lnTo>
                    <a:pt x="78" y="174"/>
                  </a:lnTo>
                  <a:lnTo>
                    <a:pt x="88" y="154"/>
                  </a:lnTo>
                  <a:lnTo>
                    <a:pt x="94" y="144"/>
                  </a:lnTo>
                  <a:lnTo>
                    <a:pt x="98" y="134"/>
                  </a:lnTo>
                  <a:lnTo>
                    <a:pt x="98" y="134"/>
                  </a:lnTo>
                  <a:lnTo>
                    <a:pt x="112" y="92"/>
                  </a:lnTo>
                  <a:lnTo>
                    <a:pt x="112" y="92"/>
                  </a:lnTo>
                  <a:lnTo>
                    <a:pt x="116" y="78"/>
                  </a:lnTo>
                  <a:lnTo>
                    <a:pt x="124" y="68"/>
                  </a:lnTo>
                  <a:lnTo>
                    <a:pt x="124" y="68"/>
                  </a:lnTo>
                  <a:lnTo>
                    <a:pt x="128" y="62"/>
                  </a:lnTo>
                  <a:lnTo>
                    <a:pt x="130" y="56"/>
                  </a:lnTo>
                  <a:lnTo>
                    <a:pt x="132" y="44"/>
                  </a:lnTo>
                  <a:lnTo>
                    <a:pt x="132" y="44"/>
                  </a:lnTo>
                  <a:lnTo>
                    <a:pt x="136" y="20"/>
                  </a:lnTo>
                  <a:lnTo>
                    <a:pt x="136" y="6"/>
                  </a:lnTo>
                  <a:lnTo>
                    <a:pt x="134" y="0"/>
                  </a:lnTo>
                  <a:lnTo>
                    <a:pt x="13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09" name="Freeform 94"/>
            <p:cNvSpPr>
              <a:spLocks/>
            </p:cNvSpPr>
            <p:nvPr/>
          </p:nvSpPr>
          <p:spPr bwMode="auto">
            <a:xfrm>
              <a:off x="2064" y="2414"/>
              <a:ext cx="2" cy="4"/>
            </a:xfrm>
            <a:custGeom>
              <a:avLst/>
              <a:gdLst>
                <a:gd name="T0" fmla="*/ 2 w 2"/>
                <a:gd name="T1" fmla="*/ 0 h 4"/>
                <a:gd name="T2" fmla="*/ 2 w 2"/>
                <a:gd name="T3" fmla="*/ 0 h 4"/>
                <a:gd name="T4" fmla="*/ 0 w 2"/>
                <a:gd name="T5" fmla="*/ 4 h 4"/>
                <a:gd name="T6" fmla="*/ 2 w 2"/>
                <a:gd name="T7" fmla="*/ 0 h 4"/>
              </a:gdLst>
              <a:ahLst/>
              <a:cxnLst>
                <a:cxn ang="0">
                  <a:pos x="T0" y="T1"/>
                </a:cxn>
                <a:cxn ang="0">
                  <a:pos x="T2" y="T3"/>
                </a:cxn>
                <a:cxn ang="0">
                  <a:pos x="T4" y="T5"/>
                </a:cxn>
                <a:cxn ang="0">
                  <a:pos x="T6" y="T7"/>
                </a:cxn>
              </a:cxnLst>
              <a:rect l="0" t="0" r="r" b="b"/>
              <a:pathLst>
                <a:path w="2" h="4">
                  <a:moveTo>
                    <a:pt x="2" y="0"/>
                  </a:moveTo>
                  <a:lnTo>
                    <a:pt x="2" y="0"/>
                  </a:lnTo>
                  <a:lnTo>
                    <a:pt x="0" y="4"/>
                  </a:lnTo>
                  <a:lnTo>
                    <a:pt x="2"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10" name="Freeform 95"/>
            <p:cNvSpPr>
              <a:spLocks/>
            </p:cNvSpPr>
            <p:nvPr/>
          </p:nvSpPr>
          <p:spPr bwMode="auto">
            <a:xfrm>
              <a:off x="2064" y="2414"/>
              <a:ext cx="2" cy="4"/>
            </a:xfrm>
            <a:custGeom>
              <a:avLst/>
              <a:gdLst>
                <a:gd name="T0" fmla="*/ 2 w 2"/>
                <a:gd name="T1" fmla="*/ 0 h 4"/>
                <a:gd name="T2" fmla="*/ 2 w 2"/>
                <a:gd name="T3" fmla="*/ 0 h 4"/>
                <a:gd name="T4" fmla="*/ 0 w 2"/>
                <a:gd name="T5" fmla="*/ 4 h 4"/>
                <a:gd name="T6" fmla="*/ 2 w 2"/>
                <a:gd name="T7" fmla="*/ 0 h 4"/>
              </a:gdLst>
              <a:ahLst/>
              <a:cxnLst>
                <a:cxn ang="0">
                  <a:pos x="T0" y="T1"/>
                </a:cxn>
                <a:cxn ang="0">
                  <a:pos x="T2" y="T3"/>
                </a:cxn>
                <a:cxn ang="0">
                  <a:pos x="T4" y="T5"/>
                </a:cxn>
                <a:cxn ang="0">
                  <a:pos x="T6" y="T7"/>
                </a:cxn>
              </a:cxnLst>
              <a:rect l="0" t="0" r="r" b="b"/>
              <a:pathLst>
                <a:path w="2" h="4">
                  <a:moveTo>
                    <a:pt x="2" y="0"/>
                  </a:moveTo>
                  <a:lnTo>
                    <a:pt x="2" y="0"/>
                  </a:lnTo>
                  <a:lnTo>
                    <a:pt x="0" y="4"/>
                  </a:lnTo>
                  <a:lnTo>
                    <a:pt x="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11" name="Freeform 96"/>
            <p:cNvSpPr>
              <a:spLocks/>
            </p:cNvSpPr>
            <p:nvPr/>
          </p:nvSpPr>
          <p:spPr bwMode="auto">
            <a:xfrm>
              <a:off x="2066" y="2412"/>
              <a:ext cx="2" cy="2"/>
            </a:xfrm>
            <a:custGeom>
              <a:avLst/>
              <a:gdLst>
                <a:gd name="T0" fmla="*/ 2 w 2"/>
                <a:gd name="T1" fmla="*/ 0 h 2"/>
                <a:gd name="T2" fmla="*/ 0 w 2"/>
                <a:gd name="T3" fmla="*/ 2 h 2"/>
                <a:gd name="T4" fmla="*/ 2 w 2"/>
                <a:gd name="T5" fmla="*/ 2 h 2"/>
                <a:gd name="T6" fmla="*/ 2 w 2"/>
                <a:gd name="T7" fmla="*/ 0 h 2"/>
              </a:gdLst>
              <a:ahLst/>
              <a:cxnLst>
                <a:cxn ang="0">
                  <a:pos x="T0" y="T1"/>
                </a:cxn>
                <a:cxn ang="0">
                  <a:pos x="T2" y="T3"/>
                </a:cxn>
                <a:cxn ang="0">
                  <a:pos x="T4" y="T5"/>
                </a:cxn>
                <a:cxn ang="0">
                  <a:pos x="T6" y="T7"/>
                </a:cxn>
              </a:cxnLst>
              <a:rect l="0" t="0" r="r" b="b"/>
              <a:pathLst>
                <a:path w="2" h="2">
                  <a:moveTo>
                    <a:pt x="2" y="0"/>
                  </a:moveTo>
                  <a:lnTo>
                    <a:pt x="0" y="2"/>
                  </a:lnTo>
                  <a:lnTo>
                    <a:pt x="2" y="2"/>
                  </a:lnTo>
                  <a:lnTo>
                    <a:pt x="2"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12" name="Freeform 97"/>
            <p:cNvSpPr>
              <a:spLocks/>
            </p:cNvSpPr>
            <p:nvPr/>
          </p:nvSpPr>
          <p:spPr bwMode="auto">
            <a:xfrm>
              <a:off x="2066" y="2412"/>
              <a:ext cx="2" cy="2"/>
            </a:xfrm>
            <a:custGeom>
              <a:avLst/>
              <a:gdLst>
                <a:gd name="T0" fmla="*/ 2 w 2"/>
                <a:gd name="T1" fmla="*/ 0 h 2"/>
                <a:gd name="T2" fmla="*/ 0 w 2"/>
                <a:gd name="T3" fmla="*/ 2 h 2"/>
                <a:gd name="T4" fmla="*/ 2 w 2"/>
                <a:gd name="T5" fmla="*/ 2 h 2"/>
                <a:gd name="T6" fmla="*/ 2 w 2"/>
                <a:gd name="T7" fmla="*/ 0 h 2"/>
              </a:gdLst>
              <a:ahLst/>
              <a:cxnLst>
                <a:cxn ang="0">
                  <a:pos x="T0" y="T1"/>
                </a:cxn>
                <a:cxn ang="0">
                  <a:pos x="T2" y="T3"/>
                </a:cxn>
                <a:cxn ang="0">
                  <a:pos x="T4" y="T5"/>
                </a:cxn>
                <a:cxn ang="0">
                  <a:pos x="T6" y="T7"/>
                </a:cxn>
              </a:cxnLst>
              <a:rect l="0" t="0" r="r" b="b"/>
              <a:pathLst>
                <a:path w="2" h="2">
                  <a:moveTo>
                    <a:pt x="2" y="0"/>
                  </a:moveTo>
                  <a:lnTo>
                    <a:pt x="0" y="2"/>
                  </a:lnTo>
                  <a:lnTo>
                    <a:pt x="2" y="2"/>
                  </a:lnTo>
                  <a:lnTo>
                    <a:pt x="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13" name="Freeform 98"/>
            <p:cNvSpPr>
              <a:spLocks/>
            </p:cNvSpPr>
            <p:nvPr/>
          </p:nvSpPr>
          <p:spPr bwMode="auto">
            <a:xfrm>
              <a:off x="2068" y="2410"/>
              <a:ext cx="124" cy="192"/>
            </a:xfrm>
            <a:custGeom>
              <a:avLst/>
              <a:gdLst>
                <a:gd name="T0" fmla="*/ 6 w 124"/>
                <a:gd name="T1" fmla="*/ 0 h 192"/>
                <a:gd name="T2" fmla="*/ 0 w 124"/>
                <a:gd name="T3" fmla="*/ 4 h 192"/>
                <a:gd name="T4" fmla="*/ 0 w 124"/>
                <a:gd name="T5" fmla="*/ 10 h 192"/>
                <a:gd name="T6" fmla="*/ 4 w 124"/>
                <a:gd name="T7" fmla="*/ 24 h 192"/>
                <a:gd name="T8" fmla="*/ 8 w 124"/>
                <a:gd name="T9" fmla="*/ 30 h 192"/>
                <a:gd name="T10" fmla="*/ 26 w 124"/>
                <a:gd name="T11" fmla="*/ 50 h 192"/>
                <a:gd name="T12" fmla="*/ 30 w 124"/>
                <a:gd name="T13" fmla="*/ 58 h 192"/>
                <a:gd name="T14" fmla="*/ 44 w 124"/>
                <a:gd name="T15" fmla="*/ 96 h 192"/>
                <a:gd name="T16" fmla="*/ 48 w 124"/>
                <a:gd name="T17" fmla="*/ 104 h 192"/>
                <a:gd name="T18" fmla="*/ 52 w 124"/>
                <a:gd name="T19" fmla="*/ 124 h 192"/>
                <a:gd name="T20" fmla="*/ 58 w 124"/>
                <a:gd name="T21" fmla="*/ 132 h 192"/>
                <a:gd name="T22" fmla="*/ 84 w 124"/>
                <a:gd name="T23" fmla="*/ 162 h 192"/>
                <a:gd name="T24" fmla="*/ 94 w 124"/>
                <a:gd name="T25" fmla="*/ 176 h 192"/>
                <a:gd name="T26" fmla="*/ 106 w 124"/>
                <a:gd name="T27" fmla="*/ 190 h 192"/>
                <a:gd name="T28" fmla="*/ 112 w 124"/>
                <a:gd name="T29" fmla="*/ 192 h 192"/>
                <a:gd name="T30" fmla="*/ 120 w 124"/>
                <a:gd name="T31" fmla="*/ 186 h 192"/>
                <a:gd name="T32" fmla="*/ 124 w 124"/>
                <a:gd name="T33" fmla="*/ 168 h 192"/>
                <a:gd name="T34" fmla="*/ 124 w 124"/>
                <a:gd name="T35" fmla="*/ 140 h 192"/>
                <a:gd name="T36" fmla="*/ 122 w 124"/>
                <a:gd name="T37" fmla="*/ 136 h 192"/>
                <a:gd name="T38" fmla="*/ 114 w 124"/>
                <a:gd name="T39" fmla="*/ 130 h 192"/>
                <a:gd name="T40" fmla="*/ 110 w 124"/>
                <a:gd name="T41" fmla="*/ 122 h 192"/>
                <a:gd name="T42" fmla="*/ 104 w 124"/>
                <a:gd name="T43" fmla="*/ 104 h 192"/>
                <a:gd name="T44" fmla="*/ 94 w 124"/>
                <a:gd name="T45" fmla="*/ 90 h 192"/>
                <a:gd name="T46" fmla="*/ 80 w 124"/>
                <a:gd name="T47" fmla="*/ 78 h 192"/>
                <a:gd name="T48" fmla="*/ 68 w 124"/>
                <a:gd name="T49" fmla="*/ 62 h 192"/>
                <a:gd name="T50" fmla="*/ 56 w 124"/>
                <a:gd name="T51" fmla="*/ 52 h 192"/>
                <a:gd name="T52" fmla="*/ 48 w 124"/>
                <a:gd name="T53" fmla="*/ 50 h 192"/>
                <a:gd name="T54" fmla="*/ 42 w 124"/>
                <a:gd name="T55" fmla="*/ 42 h 192"/>
                <a:gd name="T56" fmla="*/ 40 w 124"/>
                <a:gd name="T57" fmla="*/ 34 h 192"/>
                <a:gd name="T58" fmla="*/ 38 w 124"/>
                <a:gd name="T59" fmla="*/ 24 h 192"/>
                <a:gd name="T60" fmla="*/ 32 w 124"/>
                <a:gd name="T61" fmla="*/ 18 h 192"/>
                <a:gd name="T62" fmla="*/ 26 w 124"/>
                <a:gd name="T63" fmla="*/ 12 h 192"/>
                <a:gd name="T64" fmla="*/ 12 w 124"/>
                <a:gd name="T65" fmla="*/ 2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4" h="192">
                  <a:moveTo>
                    <a:pt x="6" y="0"/>
                  </a:moveTo>
                  <a:lnTo>
                    <a:pt x="6" y="0"/>
                  </a:lnTo>
                  <a:lnTo>
                    <a:pt x="2" y="0"/>
                  </a:lnTo>
                  <a:lnTo>
                    <a:pt x="0" y="4"/>
                  </a:lnTo>
                  <a:lnTo>
                    <a:pt x="0" y="4"/>
                  </a:lnTo>
                  <a:lnTo>
                    <a:pt x="0" y="10"/>
                  </a:lnTo>
                  <a:lnTo>
                    <a:pt x="0" y="18"/>
                  </a:lnTo>
                  <a:lnTo>
                    <a:pt x="4" y="24"/>
                  </a:lnTo>
                  <a:lnTo>
                    <a:pt x="8" y="30"/>
                  </a:lnTo>
                  <a:lnTo>
                    <a:pt x="8" y="30"/>
                  </a:lnTo>
                  <a:lnTo>
                    <a:pt x="20" y="44"/>
                  </a:lnTo>
                  <a:lnTo>
                    <a:pt x="26" y="50"/>
                  </a:lnTo>
                  <a:lnTo>
                    <a:pt x="30" y="58"/>
                  </a:lnTo>
                  <a:lnTo>
                    <a:pt x="30" y="58"/>
                  </a:lnTo>
                  <a:lnTo>
                    <a:pt x="38" y="78"/>
                  </a:lnTo>
                  <a:lnTo>
                    <a:pt x="44" y="96"/>
                  </a:lnTo>
                  <a:lnTo>
                    <a:pt x="44" y="96"/>
                  </a:lnTo>
                  <a:lnTo>
                    <a:pt x="48" y="104"/>
                  </a:lnTo>
                  <a:lnTo>
                    <a:pt x="50" y="114"/>
                  </a:lnTo>
                  <a:lnTo>
                    <a:pt x="52" y="124"/>
                  </a:lnTo>
                  <a:lnTo>
                    <a:pt x="58" y="132"/>
                  </a:lnTo>
                  <a:lnTo>
                    <a:pt x="58" y="132"/>
                  </a:lnTo>
                  <a:lnTo>
                    <a:pt x="70" y="148"/>
                  </a:lnTo>
                  <a:lnTo>
                    <a:pt x="84" y="162"/>
                  </a:lnTo>
                  <a:lnTo>
                    <a:pt x="84" y="162"/>
                  </a:lnTo>
                  <a:lnTo>
                    <a:pt x="94" y="176"/>
                  </a:lnTo>
                  <a:lnTo>
                    <a:pt x="106" y="190"/>
                  </a:lnTo>
                  <a:lnTo>
                    <a:pt x="106" y="190"/>
                  </a:lnTo>
                  <a:lnTo>
                    <a:pt x="112" y="192"/>
                  </a:lnTo>
                  <a:lnTo>
                    <a:pt x="112" y="192"/>
                  </a:lnTo>
                  <a:lnTo>
                    <a:pt x="116" y="190"/>
                  </a:lnTo>
                  <a:lnTo>
                    <a:pt x="120" y="186"/>
                  </a:lnTo>
                  <a:lnTo>
                    <a:pt x="122" y="176"/>
                  </a:lnTo>
                  <a:lnTo>
                    <a:pt x="124" y="168"/>
                  </a:lnTo>
                  <a:lnTo>
                    <a:pt x="124" y="148"/>
                  </a:lnTo>
                  <a:lnTo>
                    <a:pt x="124" y="140"/>
                  </a:lnTo>
                  <a:lnTo>
                    <a:pt x="122" y="136"/>
                  </a:lnTo>
                  <a:lnTo>
                    <a:pt x="122" y="136"/>
                  </a:lnTo>
                  <a:lnTo>
                    <a:pt x="118" y="132"/>
                  </a:lnTo>
                  <a:lnTo>
                    <a:pt x="114" y="130"/>
                  </a:lnTo>
                  <a:lnTo>
                    <a:pt x="112" y="126"/>
                  </a:lnTo>
                  <a:lnTo>
                    <a:pt x="110" y="122"/>
                  </a:lnTo>
                  <a:lnTo>
                    <a:pt x="110" y="122"/>
                  </a:lnTo>
                  <a:lnTo>
                    <a:pt x="104" y="104"/>
                  </a:lnTo>
                  <a:lnTo>
                    <a:pt x="100" y="98"/>
                  </a:lnTo>
                  <a:lnTo>
                    <a:pt x="94" y="90"/>
                  </a:lnTo>
                  <a:lnTo>
                    <a:pt x="94" y="90"/>
                  </a:lnTo>
                  <a:lnTo>
                    <a:pt x="80" y="78"/>
                  </a:lnTo>
                  <a:lnTo>
                    <a:pt x="68" y="62"/>
                  </a:lnTo>
                  <a:lnTo>
                    <a:pt x="68" y="62"/>
                  </a:lnTo>
                  <a:lnTo>
                    <a:pt x="62" y="56"/>
                  </a:lnTo>
                  <a:lnTo>
                    <a:pt x="56" y="52"/>
                  </a:lnTo>
                  <a:lnTo>
                    <a:pt x="56" y="52"/>
                  </a:lnTo>
                  <a:lnTo>
                    <a:pt x="48" y="50"/>
                  </a:lnTo>
                  <a:lnTo>
                    <a:pt x="44" y="46"/>
                  </a:lnTo>
                  <a:lnTo>
                    <a:pt x="42" y="42"/>
                  </a:lnTo>
                  <a:lnTo>
                    <a:pt x="42" y="42"/>
                  </a:lnTo>
                  <a:lnTo>
                    <a:pt x="40" y="34"/>
                  </a:lnTo>
                  <a:lnTo>
                    <a:pt x="38" y="24"/>
                  </a:lnTo>
                  <a:lnTo>
                    <a:pt x="38" y="24"/>
                  </a:lnTo>
                  <a:lnTo>
                    <a:pt x="36" y="20"/>
                  </a:lnTo>
                  <a:lnTo>
                    <a:pt x="32" y="18"/>
                  </a:lnTo>
                  <a:lnTo>
                    <a:pt x="26" y="12"/>
                  </a:lnTo>
                  <a:lnTo>
                    <a:pt x="26" y="12"/>
                  </a:lnTo>
                  <a:lnTo>
                    <a:pt x="18" y="4"/>
                  </a:lnTo>
                  <a:lnTo>
                    <a:pt x="12" y="2"/>
                  </a:lnTo>
                  <a:lnTo>
                    <a:pt x="6"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14" name="Freeform 99"/>
            <p:cNvSpPr>
              <a:spLocks/>
            </p:cNvSpPr>
            <p:nvPr/>
          </p:nvSpPr>
          <p:spPr bwMode="auto">
            <a:xfrm>
              <a:off x="2068" y="2410"/>
              <a:ext cx="124" cy="192"/>
            </a:xfrm>
            <a:custGeom>
              <a:avLst/>
              <a:gdLst>
                <a:gd name="T0" fmla="*/ 6 w 124"/>
                <a:gd name="T1" fmla="*/ 0 h 192"/>
                <a:gd name="T2" fmla="*/ 0 w 124"/>
                <a:gd name="T3" fmla="*/ 4 h 192"/>
                <a:gd name="T4" fmla="*/ 0 w 124"/>
                <a:gd name="T5" fmla="*/ 10 h 192"/>
                <a:gd name="T6" fmla="*/ 4 w 124"/>
                <a:gd name="T7" fmla="*/ 24 h 192"/>
                <a:gd name="T8" fmla="*/ 8 w 124"/>
                <a:gd name="T9" fmla="*/ 30 h 192"/>
                <a:gd name="T10" fmla="*/ 26 w 124"/>
                <a:gd name="T11" fmla="*/ 50 h 192"/>
                <a:gd name="T12" fmla="*/ 30 w 124"/>
                <a:gd name="T13" fmla="*/ 58 h 192"/>
                <a:gd name="T14" fmla="*/ 44 w 124"/>
                <a:gd name="T15" fmla="*/ 96 h 192"/>
                <a:gd name="T16" fmla="*/ 48 w 124"/>
                <a:gd name="T17" fmla="*/ 104 h 192"/>
                <a:gd name="T18" fmla="*/ 52 w 124"/>
                <a:gd name="T19" fmla="*/ 124 h 192"/>
                <a:gd name="T20" fmla="*/ 58 w 124"/>
                <a:gd name="T21" fmla="*/ 132 h 192"/>
                <a:gd name="T22" fmla="*/ 84 w 124"/>
                <a:gd name="T23" fmla="*/ 162 h 192"/>
                <a:gd name="T24" fmla="*/ 94 w 124"/>
                <a:gd name="T25" fmla="*/ 176 h 192"/>
                <a:gd name="T26" fmla="*/ 106 w 124"/>
                <a:gd name="T27" fmla="*/ 190 h 192"/>
                <a:gd name="T28" fmla="*/ 112 w 124"/>
                <a:gd name="T29" fmla="*/ 192 h 192"/>
                <a:gd name="T30" fmla="*/ 120 w 124"/>
                <a:gd name="T31" fmla="*/ 186 h 192"/>
                <a:gd name="T32" fmla="*/ 124 w 124"/>
                <a:gd name="T33" fmla="*/ 168 h 192"/>
                <a:gd name="T34" fmla="*/ 124 w 124"/>
                <a:gd name="T35" fmla="*/ 140 h 192"/>
                <a:gd name="T36" fmla="*/ 122 w 124"/>
                <a:gd name="T37" fmla="*/ 136 h 192"/>
                <a:gd name="T38" fmla="*/ 114 w 124"/>
                <a:gd name="T39" fmla="*/ 130 h 192"/>
                <a:gd name="T40" fmla="*/ 110 w 124"/>
                <a:gd name="T41" fmla="*/ 122 h 192"/>
                <a:gd name="T42" fmla="*/ 104 w 124"/>
                <a:gd name="T43" fmla="*/ 104 h 192"/>
                <a:gd name="T44" fmla="*/ 94 w 124"/>
                <a:gd name="T45" fmla="*/ 90 h 192"/>
                <a:gd name="T46" fmla="*/ 80 w 124"/>
                <a:gd name="T47" fmla="*/ 78 h 192"/>
                <a:gd name="T48" fmla="*/ 68 w 124"/>
                <a:gd name="T49" fmla="*/ 62 h 192"/>
                <a:gd name="T50" fmla="*/ 56 w 124"/>
                <a:gd name="T51" fmla="*/ 52 h 192"/>
                <a:gd name="T52" fmla="*/ 48 w 124"/>
                <a:gd name="T53" fmla="*/ 50 h 192"/>
                <a:gd name="T54" fmla="*/ 42 w 124"/>
                <a:gd name="T55" fmla="*/ 42 h 192"/>
                <a:gd name="T56" fmla="*/ 40 w 124"/>
                <a:gd name="T57" fmla="*/ 34 h 192"/>
                <a:gd name="T58" fmla="*/ 38 w 124"/>
                <a:gd name="T59" fmla="*/ 24 h 192"/>
                <a:gd name="T60" fmla="*/ 32 w 124"/>
                <a:gd name="T61" fmla="*/ 18 h 192"/>
                <a:gd name="T62" fmla="*/ 26 w 124"/>
                <a:gd name="T63" fmla="*/ 12 h 192"/>
                <a:gd name="T64" fmla="*/ 12 w 124"/>
                <a:gd name="T65" fmla="*/ 2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4" h="192">
                  <a:moveTo>
                    <a:pt x="6" y="0"/>
                  </a:moveTo>
                  <a:lnTo>
                    <a:pt x="6" y="0"/>
                  </a:lnTo>
                  <a:lnTo>
                    <a:pt x="2" y="0"/>
                  </a:lnTo>
                  <a:lnTo>
                    <a:pt x="0" y="4"/>
                  </a:lnTo>
                  <a:lnTo>
                    <a:pt x="0" y="4"/>
                  </a:lnTo>
                  <a:lnTo>
                    <a:pt x="0" y="10"/>
                  </a:lnTo>
                  <a:lnTo>
                    <a:pt x="0" y="18"/>
                  </a:lnTo>
                  <a:lnTo>
                    <a:pt x="4" y="24"/>
                  </a:lnTo>
                  <a:lnTo>
                    <a:pt x="8" y="30"/>
                  </a:lnTo>
                  <a:lnTo>
                    <a:pt x="8" y="30"/>
                  </a:lnTo>
                  <a:lnTo>
                    <a:pt x="20" y="44"/>
                  </a:lnTo>
                  <a:lnTo>
                    <a:pt x="26" y="50"/>
                  </a:lnTo>
                  <a:lnTo>
                    <a:pt x="30" y="58"/>
                  </a:lnTo>
                  <a:lnTo>
                    <a:pt x="30" y="58"/>
                  </a:lnTo>
                  <a:lnTo>
                    <a:pt x="38" y="78"/>
                  </a:lnTo>
                  <a:lnTo>
                    <a:pt x="44" y="96"/>
                  </a:lnTo>
                  <a:lnTo>
                    <a:pt x="44" y="96"/>
                  </a:lnTo>
                  <a:lnTo>
                    <a:pt x="48" y="104"/>
                  </a:lnTo>
                  <a:lnTo>
                    <a:pt x="50" y="114"/>
                  </a:lnTo>
                  <a:lnTo>
                    <a:pt x="52" y="124"/>
                  </a:lnTo>
                  <a:lnTo>
                    <a:pt x="58" y="132"/>
                  </a:lnTo>
                  <a:lnTo>
                    <a:pt x="58" y="132"/>
                  </a:lnTo>
                  <a:lnTo>
                    <a:pt x="70" y="148"/>
                  </a:lnTo>
                  <a:lnTo>
                    <a:pt x="84" y="162"/>
                  </a:lnTo>
                  <a:lnTo>
                    <a:pt x="84" y="162"/>
                  </a:lnTo>
                  <a:lnTo>
                    <a:pt x="94" y="176"/>
                  </a:lnTo>
                  <a:lnTo>
                    <a:pt x="106" y="190"/>
                  </a:lnTo>
                  <a:lnTo>
                    <a:pt x="106" y="190"/>
                  </a:lnTo>
                  <a:lnTo>
                    <a:pt x="112" y="192"/>
                  </a:lnTo>
                  <a:lnTo>
                    <a:pt x="112" y="192"/>
                  </a:lnTo>
                  <a:lnTo>
                    <a:pt x="116" y="190"/>
                  </a:lnTo>
                  <a:lnTo>
                    <a:pt x="120" y="186"/>
                  </a:lnTo>
                  <a:lnTo>
                    <a:pt x="122" y="176"/>
                  </a:lnTo>
                  <a:lnTo>
                    <a:pt x="124" y="168"/>
                  </a:lnTo>
                  <a:lnTo>
                    <a:pt x="124" y="148"/>
                  </a:lnTo>
                  <a:lnTo>
                    <a:pt x="124" y="140"/>
                  </a:lnTo>
                  <a:lnTo>
                    <a:pt x="122" y="136"/>
                  </a:lnTo>
                  <a:lnTo>
                    <a:pt x="122" y="136"/>
                  </a:lnTo>
                  <a:lnTo>
                    <a:pt x="118" y="132"/>
                  </a:lnTo>
                  <a:lnTo>
                    <a:pt x="114" y="130"/>
                  </a:lnTo>
                  <a:lnTo>
                    <a:pt x="112" y="126"/>
                  </a:lnTo>
                  <a:lnTo>
                    <a:pt x="110" y="122"/>
                  </a:lnTo>
                  <a:lnTo>
                    <a:pt x="110" y="122"/>
                  </a:lnTo>
                  <a:lnTo>
                    <a:pt x="104" y="104"/>
                  </a:lnTo>
                  <a:lnTo>
                    <a:pt x="100" y="98"/>
                  </a:lnTo>
                  <a:lnTo>
                    <a:pt x="94" y="90"/>
                  </a:lnTo>
                  <a:lnTo>
                    <a:pt x="94" y="90"/>
                  </a:lnTo>
                  <a:lnTo>
                    <a:pt x="80" y="78"/>
                  </a:lnTo>
                  <a:lnTo>
                    <a:pt x="68" y="62"/>
                  </a:lnTo>
                  <a:lnTo>
                    <a:pt x="68" y="62"/>
                  </a:lnTo>
                  <a:lnTo>
                    <a:pt x="62" y="56"/>
                  </a:lnTo>
                  <a:lnTo>
                    <a:pt x="56" y="52"/>
                  </a:lnTo>
                  <a:lnTo>
                    <a:pt x="56" y="52"/>
                  </a:lnTo>
                  <a:lnTo>
                    <a:pt x="48" y="50"/>
                  </a:lnTo>
                  <a:lnTo>
                    <a:pt x="44" y="46"/>
                  </a:lnTo>
                  <a:lnTo>
                    <a:pt x="42" y="42"/>
                  </a:lnTo>
                  <a:lnTo>
                    <a:pt x="42" y="42"/>
                  </a:lnTo>
                  <a:lnTo>
                    <a:pt x="40" y="34"/>
                  </a:lnTo>
                  <a:lnTo>
                    <a:pt x="38" y="24"/>
                  </a:lnTo>
                  <a:lnTo>
                    <a:pt x="38" y="24"/>
                  </a:lnTo>
                  <a:lnTo>
                    <a:pt x="36" y="20"/>
                  </a:lnTo>
                  <a:lnTo>
                    <a:pt x="32" y="18"/>
                  </a:lnTo>
                  <a:lnTo>
                    <a:pt x="26" y="12"/>
                  </a:lnTo>
                  <a:lnTo>
                    <a:pt x="26" y="12"/>
                  </a:lnTo>
                  <a:lnTo>
                    <a:pt x="18" y="4"/>
                  </a:lnTo>
                  <a:lnTo>
                    <a:pt x="12" y="2"/>
                  </a:lnTo>
                  <a:lnTo>
                    <a:pt x="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15" name="Freeform 100"/>
            <p:cNvSpPr>
              <a:spLocks/>
            </p:cNvSpPr>
            <p:nvPr/>
          </p:nvSpPr>
          <p:spPr bwMode="auto">
            <a:xfrm>
              <a:off x="2240" y="2398"/>
              <a:ext cx="150" cy="178"/>
            </a:xfrm>
            <a:custGeom>
              <a:avLst/>
              <a:gdLst>
                <a:gd name="T0" fmla="*/ 128 w 150"/>
                <a:gd name="T1" fmla="*/ 0 h 178"/>
                <a:gd name="T2" fmla="*/ 122 w 150"/>
                <a:gd name="T3" fmla="*/ 4 h 178"/>
                <a:gd name="T4" fmla="*/ 118 w 150"/>
                <a:gd name="T5" fmla="*/ 10 h 178"/>
                <a:gd name="T6" fmla="*/ 104 w 150"/>
                <a:gd name="T7" fmla="*/ 22 h 178"/>
                <a:gd name="T8" fmla="*/ 96 w 150"/>
                <a:gd name="T9" fmla="*/ 30 h 178"/>
                <a:gd name="T10" fmla="*/ 88 w 150"/>
                <a:gd name="T11" fmla="*/ 40 h 178"/>
                <a:gd name="T12" fmla="*/ 66 w 150"/>
                <a:gd name="T13" fmla="*/ 52 h 178"/>
                <a:gd name="T14" fmla="*/ 58 w 150"/>
                <a:gd name="T15" fmla="*/ 60 h 178"/>
                <a:gd name="T16" fmla="*/ 48 w 150"/>
                <a:gd name="T17" fmla="*/ 70 h 178"/>
                <a:gd name="T18" fmla="*/ 36 w 150"/>
                <a:gd name="T19" fmla="*/ 76 h 178"/>
                <a:gd name="T20" fmla="*/ 30 w 150"/>
                <a:gd name="T21" fmla="*/ 88 h 178"/>
                <a:gd name="T22" fmla="*/ 24 w 150"/>
                <a:gd name="T23" fmla="*/ 88 h 178"/>
                <a:gd name="T24" fmla="*/ 16 w 150"/>
                <a:gd name="T25" fmla="*/ 88 h 178"/>
                <a:gd name="T26" fmla="*/ 2 w 150"/>
                <a:gd name="T27" fmla="*/ 100 h 178"/>
                <a:gd name="T28" fmla="*/ 0 w 150"/>
                <a:gd name="T29" fmla="*/ 108 h 178"/>
                <a:gd name="T30" fmla="*/ 4 w 150"/>
                <a:gd name="T31" fmla="*/ 124 h 178"/>
                <a:gd name="T32" fmla="*/ 12 w 150"/>
                <a:gd name="T33" fmla="*/ 140 h 178"/>
                <a:gd name="T34" fmla="*/ 12 w 150"/>
                <a:gd name="T35" fmla="*/ 150 h 178"/>
                <a:gd name="T36" fmla="*/ 18 w 150"/>
                <a:gd name="T37" fmla="*/ 158 h 178"/>
                <a:gd name="T38" fmla="*/ 26 w 150"/>
                <a:gd name="T39" fmla="*/ 162 h 178"/>
                <a:gd name="T40" fmla="*/ 36 w 150"/>
                <a:gd name="T41" fmla="*/ 162 h 178"/>
                <a:gd name="T42" fmla="*/ 62 w 150"/>
                <a:gd name="T43" fmla="*/ 170 h 178"/>
                <a:gd name="T44" fmla="*/ 70 w 150"/>
                <a:gd name="T45" fmla="*/ 174 h 178"/>
                <a:gd name="T46" fmla="*/ 80 w 150"/>
                <a:gd name="T47" fmla="*/ 178 h 178"/>
                <a:gd name="T48" fmla="*/ 82 w 150"/>
                <a:gd name="T49" fmla="*/ 178 h 178"/>
                <a:gd name="T50" fmla="*/ 92 w 150"/>
                <a:gd name="T51" fmla="*/ 166 h 178"/>
                <a:gd name="T52" fmla="*/ 100 w 150"/>
                <a:gd name="T53" fmla="*/ 150 h 178"/>
                <a:gd name="T54" fmla="*/ 102 w 150"/>
                <a:gd name="T55" fmla="*/ 142 h 178"/>
                <a:gd name="T56" fmla="*/ 104 w 150"/>
                <a:gd name="T57" fmla="*/ 140 h 178"/>
                <a:gd name="T58" fmla="*/ 106 w 150"/>
                <a:gd name="T59" fmla="*/ 136 h 178"/>
                <a:gd name="T60" fmla="*/ 112 w 150"/>
                <a:gd name="T61" fmla="*/ 124 h 178"/>
                <a:gd name="T62" fmla="*/ 116 w 150"/>
                <a:gd name="T63" fmla="*/ 110 h 178"/>
                <a:gd name="T64" fmla="*/ 120 w 150"/>
                <a:gd name="T65" fmla="*/ 98 h 178"/>
                <a:gd name="T66" fmla="*/ 124 w 150"/>
                <a:gd name="T67" fmla="*/ 96 h 178"/>
                <a:gd name="T68" fmla="*/ 130 w 150"/>
                <a:gd name="T69" fmla="*/ 96 h 178"/>
                <a:gd name="T70" fmla="*/ 134 w 150"/>
                <a:gd name="T71" fmla="*/ 96 h 178"/>
                <a:gd name="T72" fmla="*/ 136 w 150"/>
                <a:gd name="T73" fmla="*/ 96 h 178"/>
                <a:gd name="T74" fmla="*/ 138 w 150"/>
                <a:gd name="T75" fmla="*/ 96 h 178"/>
                <a:gd name="T76" fmla="*/ 138 w 150"/>
                <a:gd name="T77" fmla="*/ 80 h 178"/>
                <a:gd name="T78" fmla="*/ 136 w 150"/>
                <a:gd name="T79" fmla="*/ 76 h 178"/>
                <a:gd name="T80" fmla="*/ 126 w 150"/>
                <a:gd name="T81" fmla="*/ 70 h 178"/>
                <a:gd name="T82" fmla="*/ 120 w 150"/>
                <a:gd name="T83" fmla="*/ 64 h 178"/>
                <a:gd name="T84" fmla="*/ 120 w 150"/>
                <a:gd name="T85" fmla="*/ 48 h 178"/>
                <a:gd name="T86" fmla="*/ 126 w 150"/>
                <a:gd name="T87" fmla="*/ 42 h 178"/>
                <a:gd name="T88" fmla="*/ 130 w 150"/>
                <a:gd name="T89" fmla="*/ 42 h 178"/>
                <a:gd name="T90" fmla="*/ 132 w 150"/>
                <a:gd name="T91" fmla="*/ 42 h 178"/>
                <a:gd name="T92" fmla="*/ 134 w 150"/>
                <a:gd name="T93" fmla="*/ 40 h 178"/>
                <a:gd name="T94" fmla="*/ 138 w 150"/>
                <a:gd name="T95" fmla="*/ 36 h 178"/>
                <a:gd name="T96" fmla="*/ 138 w 150"/>
                <a:gd name="T97" fmla="*/ 32 h 178"/>
                <a:gd name="T98" fmla="*/ 148 w 150"/>
                <a:gd name="T99" fmla="*/ 26 h 178"/>
                <a:gd name="T100" fmla="*/ 150 w 150"/>
                <a:gd name="T101" fmla="*/ 22 h 178"/>
                <a:gd name="T102" fmla="*/ 148 w 150"/>
                <a:gd name="T103" fmla="*/ 18 h 178"/>
                <a:gd name="T104" fmla="*/ 138 w 150"/>
                <a:gd name="T105" fmla="*/ 16 h 178"/>
                <a:gd name="T106" fmla="*/ 134 w 150"/>
                <a:gd name="T107" fmla="*/ 14 h 178"/>
                <a:gd name="T108" fmla="*/ 132 w 150"/>
                <a:gd name="T109" fmla="*/ 8 h 178"/>
                <a:gd name="T110" fmla="*/ 130 w 150"/>
                <a:gd name="T111" fmla="*/ 2 h 178"/>
                <a:gd name="T112" fmla="*/ 128 w 150"/>
                <a:gd name="T113"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50" h="178">
                  <a:moveTo>
                    <a:pt x="128" y="0"/>
                  </a:moveTo>
                  <a:lnTo>
                    <a:pt x="128" y="0"/>
                  </a:lnTo>
                  <a:lnTo>
                    <a:pt x="124" y="2"/>
                  </a:lnTo>
                  <a:lnTo>
                    <a:pt x="122" y="4"/>
                  </a:lnTo>
                  <a:lnTo>
                    <a:pt x="118" y="10"/>
                  </a:lnTo>
                  <a:lnTo>
                    <a:pt x="118" y="10"/>
                  </a:lnTo>
                  <a:lnTo>
                    <a:pt x="110" y="16"/>
                  </a:lnTo>
                  <a:lnTo>
                    <a:pt x="104" y="22"/>
                  </a:lnTo>
                  <a:lnTo>
                    <a:pt x="104" y="22"/>
                  </a:lnTo>
                  <a:lnTo>
                    <a:pt x="96" y="30"/>
                  </a:lnTo>
                  <a:lnTo>
                    <a:pt x="88" y="40"/>
                  </a:lnTo>
                  <a:lnTo>
                    <a:pt x="88" y="40"/>
                  </a:lnTo>
                  <a:lnTo>
                    <a:pt x="76" y="46"/>
                  </a:lnTo>
                  <a:lnTo>
                    <a:pt x="66" y="52"/>
                  </a:lnTo>
                  <a:lnTo>
                    <a:pt x="66" y="52"/>
                  </a:lnTo>
                  <a:lnTo>
                    <a:pt x="58" y="60"/>
                  </a:lnTo>
                  <a:lnTo>
                    <a:pt x="52" y="66"/>
                  </a:lnTo>
                  <a:lnTo>
                    <a:pt x="48" y="70"/>
                  </a:lnTo>
                  <a:lnTo>
                    <a:pt x="48" y="70"/>
                  </a:lnTo>
                  <a:lnTo>
                    <a:pt x="36" y="76"/>
                  </a:lnTo>
                  <a:lnTo>
                    <a:pt x="32" y="82"/>
                  </a:lnTo>
                  <a:lnTo>
                    <a:pt x="30" y="88"/>
                  </a:lnTo>
                  <a:lnTo>
                    <a:pt x="30" y="88"/>
                  </a:lnTo>
                  <a:lnTo>
                    <a:pt x="24" y="88"/>
                  </a:lnTo>
                  <a:lnTo>
                    <a:pt x="24" y="88"/>
                  </a:lnTo>
                  <a:lnTo>
                    <a:pt x="16" y="88"/>
                  </a:lnTo>
                  <a:lnTo>
                    <a:pt x="8" y="92"/>
                  </a:lnTo>
                  <a:lnTo>
                    <a:pt x="2" y="100"/>
                  </a:lnTo>
                  <a:lnTo>
                    <a:pt x="0" y="108"/>
                  </a:lnTo>
                  <a:lnTo>
                    <a:pt x="0" y="108"/>
                  </a:lnTo>
                  <a:lnTo>
                    <a:pt x="2" y="116"/>
                  </a:lnTo>
                  <a:lnTo>
                    <a:pt x="4" y="124"/>
                  </a:lnTo>
                  <a:lnTo>
                    <a:pt x="8" y="132"/>
                  </a:lnTo>
                  <a:lnTo>
                    <a:pt x="12" y="140"/>
                  </a:lnTo>
                  <a:lnTo>
                    <a:pt x="12" y="140"/>
                  </a:lnTo>
                  <a:lnTo>
                    <a:pt x="12" y="150"/>
                  </a:lnTo>
                  <a:lnTo>
                    <a:pt x="14" y="154"/>
                  </a:lnTo>
                  <a:lnTo>
                    <a:pt x="18" y="158"/>
                  </a:lnTo>
                  <a:lnTo>
                    <a:pt x="18" y="158"/>
                  </a:lnTo>
                  <a:lnTo>
                    <a:pt x="26" y="162"/>
                  </a:lnTo>
                  <a:lnTo>
                    <a:pt x="36" y="162"/>
                  </a:lnTo>
                  <a:lnTo>
                    <a:pt x="36" y="162"/>
                  </a:lnTo>
                  <a:lnTo>
                    <a:pt x="54" y="166"/>
                  </a:lnTo>
                  <a:lnTo>
                    <a:pt x="62" y="170"/>
                  </a:lnTo>
                  <a:lnTo>
                    <a:pt x="70" y="174"/>
                  </a:lnTo>
                  <a:lnTo>
                    <a:pt x="70" y="174"/>
                  </a:lnTo>
                  <a:lnTo>
                    <a:pt x="76" y="176"/>
                  </a:lnTo>
                  <a:lnTo>
                    <a:pt x="80" y="178"/>
                  </a:lnTo>
                  <a:lnTo>
                    <a:pt x="80" y="178"/>
                  </a:lnTo>
                  <a:lnTo>
                    <a:pt x="82" y="178"/>
                  </a:lnTo>
                  <a:lnTo>
                    <a:pt x="86" y="174"/>
                  </a:lnTo>
                  <a:lnTo>
                    <a:pt x="92" y="166"/>
                  </a:lnTo>
                  <a:lnTo>
                    <a:pt x="92" y="166"/>
                  </a:lnTo>
                  <a:lnTo>
                    <a:pt x="100" y="150"/>
                  </a:lnTo>
                  <a:lnTo>
                    <a:pt x="100" y="150"/>
                  </a:lnTo>
                  <a:lnTo>
                    <a:pt x="102" y="142"/>
                  </a:lnTo>
                  <a:lnTo>
                    <a:pt x="102" y="142"/>
                  </a:lnTo>
                  <a:lnTo>
                    <a:pt x="104" y="140"/>
                  </a:lnTo>
                  <a:lnTo>
                    <a:pt x="106" y="136"/>
                  </a:lnTo>
                  <a:lnTo>
                    <a:pt x="106" y="136"/>
                  </a:lnTo>
                  <a:lnTo>
                    <a:pt x="110" y="130"/>
                  </a:lnTo>
                  <a:lnTo>
                    <a:pt x="112" y="124"/>
                  </a:lnTo>
                  <a:lnTo>
                    <a:pt x="116" y="110"/>
                  </a:lnTo>
                  <a:lnTo>
                    <a:pt x="116" y="110"/>
                  </a:lnTo>
                  <a:lnTo>
                    <a:pt x="118" y="104"/>
                  </a:lnTo>
                  <a:lnTo>
                    <a:pt x="120" y="98"/>
                  </a:lnTo>
                  <a:lnTo>
                    <a:pt x="120" y="98"/>
                  </a:lnTo>
                  <a:lnTo>
                    <a:pt x="124" y="96"/>
                  </a:lnTo>
                  <a:lnTo>
                    <a:pt x="130" y="96"/>
                  </a:lnTo>
                  <a:lnTo>
                    <a:pt x="130" y="96"/>
                  </a:lnTo>
                  <a:lnTo>
                    <a:pt x="134" y="96"/>
                  </a:lnTo>
                  <a:lnTo>
                    <a:pt x="134" y="96"/>
                  </a:lnTo>
                  <a:lnTo>
                    <a:pt x="136" y="96"/>
                  </a:lnTo>
                  <a:lnTo>
                    <a:pt x="136" y="96"/>
                  </a:lnTo>
                  <a:lnTo>
                    <a:pt x="138" y="96"/>
                  </a:lnTo>
                  <a:lnTo>
                    <a:pt x="138" y="96"/>
                  </a:lnTo>
                  <a:lnTo>
                    <a:pt x="140" y="88"/>
                  </a:lnTo>
                  <a:lnTo>
                    <a:pt x="138" y="80"/>
                  </a:lnTo>
                  <a:lnTo>
                    <a:pt x="138" y="80"/>
                  </a:lnTo>
                  <a:lnTo>
                    <a:pt x="136" y="76"/>
                  </a:lnTo>
                  <a:lnTo>
                    <a:pt x="132" y="74"/>
                  </a:lnTo>
                  <a:lnTo>
                    <a:pt x="126" y="70"/>
                  </a:lnTo>
                  <a:lnTo>
                    <a:pt x="126" y="70"/>
                  </a:lnTo>
                  <a:lnTo>
                    <a:pt x="120" y="64"/>
                  </a:lnTo>
                  <a:lnTo>
                    <a:pt x="118" y="56"/>
                  </a:lnTo>
                  <a:lnTo>
                    <a:pt x="120" y="48"/>
                  </a:lnTo>
                  <a:lnTo>
                    <a:pt x="122" y="44"/>
                  </a:lnTo>
                  <a:lnTo>
                    <a:pt x="126" y="42"/>
                  </a:lnTo>
                  <a:lnTo>
                    <a:pt x="126" y="42"/>
                  </a:lnTo>
                  <a:lnTo>
                    <a:pt x="130" y="42"/>
                  </a:lnTo>
                  <a:lnTo>
                    <a:pt x="130" y="42"/>
                  </a:lnTo>
                  <a:lnTo>
                    <a:pt x="132" y="42"/>
                  </a:lnTo>
                  <a:lnTo>
                    <a:pt x="132" y="42"/>
                  </a:lnTo>
                  <a:lnTo>
                    <a:pt x="134" y="40"/>
                  </a:lnTo>
                  <a:lnTo>
                    <a:pt x="134" y="40"/>
                  </a:lnTo>
                  <a:lnTo>
                    <a:pt x="138" y="36"/>
                  </a:lnTo>
                  <a:lnTo>
                    <a:pt x="138" y="32"/>
                  </a:lnTo>
                  <a:lnTo>
                    <a:pt x="138" y="32"/>
                  </a:lnTo>
                  <a:lnTo>
                    <a:pt x="146" y="28"/>
                  </a:lnTo>
                  <a:lnTo>
                    <a:pt x="148" y="26"/>
                  </a:lnTo>
                  <a:lnTo>
                    <a:pt x="150" y="22"/>
                  </a:lnTo>
                  <a:lnTo>
                    <a:pt x="150" y="22"/>
                  </a:lnTo>
                  <a:lnTo>
                    <a:pt x="150" y="20"/>
                  </a:lnTo>
                  <a:lnTo>
                    <a:pt x="148" y="18"/>
                  </a:lnTo>
                  <a:lnTo>
                    <a:pt x="144" y="16"/>
                  </a:lnTo>
                  <a:lnTo>
                    <a:pt x="138" y="16"/>
                  </a:lnTo>
                  <a:lnTo>
                    <a:pt x="134" y="14"/>
                  </a:lnTo>
                  <a:lnTo>
                    <a:pt x="134" y="14"/>
                  </a:lnTo>
                  <a:lnTo>
                    <a:pt x="132" y="12"/>
                  </a:lnTo>
                  <a:lnTo>
                    <a:pt x="132" y="8"/>
                  </a:lnTo>
                  <a:lnTo>
                    <a:pt x="132" y="4"/>
                  </a:lnTo>
                  <a:lnTo>
                    <a:pt x="130" y="2"/>
                  </a:lnTo>
                  <a:lnTo>
                    <a:pt x="130" y="2"/>
                  </a:lnTo>
                  <a:lnTo>
                    <a:pt x="128"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16" name="Freeform 101"/>
            <p:cNvSpPr>
              <a:spLocks/>
            </p:cNvSpPr>
            <p:nvPr/>
          </p:nvSpPr>
          <p:spPr bwMode="auto">
            <a:xfrm>
              <a:off x="2240" y="2398"/>
              <a:ext cx="150" cy="178"/>
            </a:xfrm>
            <a:custGeom>
              <a:avLst/>
              <a:gdLst>
                <a:gd name="T0" fmla="*/ 128 w 150"/>
                <a:gd name="T1" fmla="*/ 0 h 178"/>
                <a:gd name="T2" fmla="*/ 122 w 150"/>
                <a:gd name="T3" fmla="*/ 4 h 178"/>
                <a:gd name="T4" fmla="*/ 118 w 150"/>
                <a:gd name="T5" fmla="*/ 10 h 178"/>
                <a:gd name="T6" fmla="*/ 104 w 150"/>
                <a:gd name="T7" fmla="*/ 22 h 178"/>
                <a:gd name="T8" fmla="*/ 96 w 150"/>
                <a:gd name="T9" fmla="*/ 30 h 178"/>
                <a:gd name="T10" fmla="*/ 88 w 150"/>
                <a:gd name="T11" fmla="*/ 40 h 178"/>
                <a:gd name="T12" fmla="*/ 66 w 150"/>
                <a:gd name="T13" fmla="*/ 52 h 178"/>
                <a:gd name="T14" fmla="*/ 58 w 150"/>
                <a:gd name="T15" fmla="*/ 60 h 178"/>
                <a:gd name="T16" fmla="*/ 48 w 150"/>
                <a:gd name="T17" fmla="*/ 70 h 178"/>
                <a:gd name="T18" fmla="*/ 36 w 150"/>
                <a:gd name="T19" fmla="*/ 76 h 178"/>
                <a:gd name="T20" fmla="*/ 30 w 150"/>
                <a:gd name="T21" fmla="*/ 88 h 178"/>
                <a:gd name="T22" fmla="*/ 24 w 150"/>
                <a:gd name="T23" fmla="*/ 88 h 178"/>
                <a:gd name="T24" fmla="*/ 16 w 150"/>
                <a:gd name="T25" fmla="*/ 88 h 178"/>
                <a:gd name="T26" fmla="*/ 2 w 150"/>
                <a:gd name="T27" fmla="*/ 100 h 178"/>
                <a:gd name="T28" fmla="*/ 0 w 150"/>
                <a:gd name="T29" fmla="*/ 108 h 178"/>
                <a:gd name="T30" fmla="*/ 4 w 150"/>
                <a:gd name="T31" fmla="*/ 124 h 178"/>
                <a:gd name="T32" fmla="*/ 12 w 150"/>
                <a:gd name="T33" fmla="*/ 140 h 178"/>
                <a:gd name="T34" fmla="*/ 12 w 150"/>
                <a:gd name="T35" fmla="*/ 150 h 178"/>
                <a:gd name="T36" fmla="*/ 18 w 150"/>
                <a:gd name="T37" fmla="*/ 158 h 178"/>
                <a:gd name="T38" fmla="*/ 26 w 150"/>
                <a:gd name="T39" fmla="*/ 162 h 178"/>
                <a:gd name="T40" fmla="*/ 36 w 150"/>
                <a:gd name="T41" fmla="*/ 162 h 178"/>
                <a:gd name="T42" fmla="*/ 62 w 150"/>
                <a:gd name="T43" fmla="*/ 170 h 178"/>
                <a:gd name="T44" fmla="*/ 70 w 150"/>
                <a:gd name="T45" fmla="*/ 174 h 178"/>
                <a:gd name="T46" fmla="*/ 80 w 150"/>
                <a:gd name="T47" fmla="*/ 178 h 178"/>
                <a:gd name="T48" fmla="*/ 82 w 150"/>
                <a:gd name="T49" fmla="*/ 178 h 178"/>
                <a:gd name="T50" fmla="*/ 92 w 150"/>
                <a:gd name="T51" fmla="*/ 166 h 178"/>
                <a:gd name="T52" fmla="*/ 100 w 150"/>
                <a:gd name="T53" fmla="*/ 150 h 178"/>
                <a:gd name="T54" fmla="*/ 102 w 150"/>
                <a:gd name="T55" fmla="*/ 142 h 178"/>
                <a:gd name="T56" fmla="*/ 104 w 150"/>
                <a:gd name="T57" fmla="*/ 140 h 178"/>
                <a:gd name="T58" fmla="*/ 106 w 150"/>
                <a:gd name="T59" fmla="*/ 136 h 178"/>
                <a:gd name="T60" fmla="*/ 112 w 150"/>
                <a:gd name="T61" fmla="*/ 124 h 178"/>
                <a:gd name="T62" fmla="*/ 116 w 150"/>
                <a:gd name="T63" fmla="*/ 110 h 178"/>
                <a:gd name="T64" fmla="*/ 120 w 150"/>
                <a:gd name="T65" fmla="*/ 98 h 178"/>
                <a:gd name="T66" fmla="*/ 124 w 150"/>
                <a:gd name="T67" fmla="*/ 96 h 178"/>
                <a:gd name="T68" fmla="*/ 130 w 150"/>
                <a:gd name="T69" fmla="*/ 96 h 178"/>
                <a:gd name="T70" fmla="*/ 134 w 150"/>
                <a:gd name="T71" fmla="*/ 96 h 178"/>
                <a:gd name="T72" fmla="*/ 136 w 150"/>
                <a:gd name="T73" fmla="*/ 96 h 178"/>
                <a:gd name="T74" fmla="*/ 138 w 150"/>
                <a:gd name="T75" fmla="*/ 96 h 178"/>
                <a:gd name="T76" fmla="*/ 138 w 150"/>
                <a:gd name="T77" fmla="*/ 80 h 178"/>
                <a:gd name="T78" fmla="*/ 136 w 150"/>
                <a:gd name="T79" fmla="*/ 76 h 178"/>
                <a:gd name="T80" fmla="*/ 126 w 150"/>
                <a:gd name="T81" fmla="*/ 70 h 178"/>
                <a:gd name="T82" fmla="*/ 120 w 150"/>
                <a:gd name="T83" fmla="*/ 64 h 178"/>
                <a:gd name="T84" fmla="*/ 120 w 150"/>
                <a:gd name="T85" fmla="*/ 48 h 178"/>
                <a:gd name="T86" fmla="*/ 126 w 150"/>
                <a:gd name="T87" fmla="*/ 42 h 178"/>
                <a:gd name="T88" fmla="*/ 130 w 150"/>
                <a:gd name="T89" fmla="*/ 42 h 178"/>
                <a:gd name="T90" fmla="*/ 132 w 150"/>
                <a:gd name="T91" fmla="*/ 42 h 178"/>
                <a:gd name="T92" fmla="*/ 134 w 150"/>
                <a:gd name="T93" fmla="*/ 40 h 178"/>
                <a:gd name="T94" fmla="*/ 138 w 150"/>
                <a:gd name="T95" fmla="*/ 36 h 178"/>
                <a:gd name="T96" fmla="*/ 138 w 150"/>
                <a:gd name="T97" fmla="*/ 32 h 178"/>
                <a:gd name="T98" fmla="*/ 148 w 150"/>
                <a:gd name="T99" fmla="*/ 26 h 178"/>
                <a:gd name="T100" fmla="*/ 150 w 150"/>
                <a:gd name="T101" fmla="*/ 22 h 178"/>
                <a:gd name="T102" fmla="*/ 148 w 150"/>
                <a:gd name="T103" fmla="*/ 18 h 178"/>
                <a:gd name="T104" fmla="*/ 138 w 150"/>
                <a:gd name="T105" fmla="*/ 16 h 178"/>
                <a:gd name="T106" fmla="*/ 134 w 150"/>
                <a:gd name="T107" fmla="*/ 14 h 178"/>
                <a:gd name="T108" fmla="*/ 132 w 150"/>
                <a:gd name="T109" fmla="*/ 8 h 178"/>
                <a:gd name="T110" fmla="*/ 130 w 150"/>
                <a:gd name="T111" fmla="*/ 2 h 178"/>
                <a:gd name="T112" fmla="*/ 128 w 150"/>
                <a:gd name="T113"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50" h="178">
                  <a:moveTo>
                    <a:pt x="128" y="0"/>
                  </a:moveTo>
                  <a:lnTo>
                    <a:pt x="128" y="0"/>
                  </a:lnTo>
                  <a:lnTo>
                    <a:pt x="124" y="2"/>
                  </a:lnTo>
                  <a:lnTo>
                    <a:pt x="122" y="4"/>
                  </a:lnTo>
                  <a:lnTo>
                    <a:pt x="118" y="10"/>
                  </a:lnTo>
                  <a:lnTo>
                    <a:pt x="118" y="10"/>
                  </a:lnTo>
                  <a:lnTo>
                    <a:pt x="110" y="16"/>
                  </a:lnTo>
                  <a:lnTo>
                    <a:pt x="104" y="22"/>
                  </a:lnTo>
                  <a:lnTo>
                    <a:pt x="104" y="22"/>
                  </a:lnTo>
                  <a:lnTo>
                    <a:pt x="96" y="30"/>
                  </a:lnTo>
                  <a:lnTo>
                    <a:pt x="88" y="40"/>
                  </a:lnTo>
                  <a:lnTo>
                    <a:pt x="88" y="40"/>
                  </a:lnTo>
                  <a:lnTo>
                    <a:pt x="76" y="46"/>
                  </a:lnTo>
                  <a:lnTo>
                    <a:pt x="66" y="52"/>
                  </a:lnTo>
                  <a:lnTo>
                    <a:pt x="66" y="52"/>
                  </a:lnTo>
                  <a:lnTo>
                    <a:pt x="58" y="60"/>
                  </a:lnTo>
                  <a:lnTo>
                    <a:pt x="52" y="66"/>
                  </a:lnTo>
                  <a:lnTo>
                    <a:pt x="48" y="70"/>
                  </a:lnTo>
                  <a:lnTo>
                    <a:pt x="48" y="70"/>
                  </a:lnTo>
                  <a:lnTo>
                    <a:pt x="36" y="76"/>
                  </a:lnTo>
                  <a:lnTo>
                    <a:pt x="32" y="82"/>
                  </a:lnTo>
                  <a:lnTo>
                    <a:pt x="30" y="88"/>
                  </a:lnTo>
                  <a:lnTo>
                    <a:pt x="30" y="88"/>
                  </a:lnTo>
                  <a:lnTo>
                    <a:pt x="24" y="88"/>
                  </a:lnTo>
                  <a:lnTo>
                    <a:pt x="24" y="88"/>
                  </a:lnTo>
                  <a:lnTo>
                    <a:pt x="16" y="88"/>
                  </a:lnTo>
                  <a:lnTo>
                    <a:pt x="8" y="92"/>
                  </a:lnTo>
                  <a:lnTo>
                    <a:pt x="2" y="100"/>
                  </a:lnTo>
                  <a:lnTo>
                    <a:pt x="0" y="108"/>
                  </a:lnTo>
                  <a:lnTo>
                    <a:pt x="0" y="108"/>
                  </a:lnTo>
                  <a:lnTo>
                    <a:pt x="2" y="116"/>
                  </a:lnTo>
                  <a:lnTo>
                    <a:pt x="4" y="124"/>
                  </a:lnTo>
                  <a:lnTo>
                    <a:pt x="8" y="132"/>
                  </a:lnTo>
                  <a:lnTo>
                    <a:pt x="12" y="140"/>
                  </a:lnTo>
                  <a:lnTo>
                    <a:pt x="12" y="140"/>
                  </a:lnTo>
                  <a:lnTo>
                    <a:pt x="12" y="150"/>
                  </a:lnTo>
                  <a:lnTo>
                    <a:pt x="14" y="154"/>
                  </a:lnTo>
                  <a:lnTo>
                    <a:pt x="18" y="158"/>
                  </a:lnTo>
                  <a:lnTo>
                    <a:pt x="18" y="158"/>
                  </a:lnTo>
                  <a:lnTo>
                    <a:pt x="26" y="162"/>
                  </a:lnTo>
                  <a:lnTo>
                    <a:pt x="36" y="162"/>
                  </a:lnTo>
                  <a:lnTo>
                    <a:pt x="36" y="162"/>
                  </a:lnTo>
                  <a:lnTo>
                    <a:pt x="54" y="166"/>
                  </a:lnTo>
                  <a:lnTo>
                    <a:pt x="62" y="170"/>
                  </a:lnTo>
                  <a:lnTo>
                    <a:pt x="70" y="174"/>
                  </a:lnTo>
                  <a:lnTo>
                    <a:pt x="70" y="174"/>
                  </a:lnTo>
                  <a:lnTo>
                    <a:pt x="76" y="176"/>
                  </a:lnTo>
                  <a:lnTo>
                    <a:pt x="80" y="178"/>
                  </a:lnTo>
                  <a:lnTo>
                    <a:pt x="80" y="178"/>
                  </a:lnTo>
                  <a:lnTo>
                    <a:pt x="82" y="178"/>
                  </a:lnTo>
                  <a:lnTo>
                    <a:pt x="86" y="174"/>
                  </a:lnTo>
                  <a:lnTo>
                    <a:pt x="92" y="166"/>
                  </a:lnTo>
                  <a:lnTo>
                    <a:pt x="92" y="166"/>
                  </a:lnTo>
                  <a:lnTo>
                    <a:pt x="100" y="150"/>
                  </a:lnTo>
                  <a:lnTo>
                    <a:pt x="100" y="150"/>
                  </a:lnTo>
                  <a:lnTo>
                    <a:pt x="102" y="142"/>
                  </a:lnTo>
                  <a:lnTo>
                    <a:pt x="102" y="142"/>
                  </a:lnTo>
                  <a:lnTo>
                    <a:pt x="104" y="140"/>
                  </a:lnTo>
                  <a:lnTo>
                    <a:pt x="106" y="136"/>
                  </a:lnTo>
                  <a:lnTo>
                    <a:pt x="106" y="136"/>
                  </a:lnTo>
                  <a:lnTo>
                    <a:pt x="110" y="130"/>
                  </a:lnTo>
                  <a:lnTo>
                    <a:pt x="112" y="124"/>
                  </a:lnTo>
                  <a:lnTo>
                    <a:pt x="116" y="110"/>
                  </a:lnTo>
                  <a:lnTo>
                    <a:pt x="116" y="110"/>
                  </a:lnTo>
                  <a:lnTo>
                    <a:pt x="118" y="104"/>
                  </a:lnTo>
                  <a:lnTo>
                    <a:pt x="120" y="98"/>
                  </a:lnTo>
                  <a:lnTo>
                    <a:pt x="120" y="98"/>
                  </a:lnTo>
                  <a:lnTo>
                    <a:pt x="124" y="96"/>
                  </a:lnTo>
                  <a:lnTo>
                    <a:pt x="130" y="96"/>
                  </a:lnTo>
                  <a:lnTo>
                    <a:pt x="130" y="96"/>
                  </a:lnTo>
                  <a:lnTo>
                    <a:pt x="134" y="96"/>
                  </a:lnTo>
                  <a:lnTo>
                    <a:pt x="134" y="96"/>
                  </a:lnTo>
                  <a:lnTo>
                    <a:pt x="136" y="96"/>
                  </a:lnTo>
                  <a:lnTo>
                    <a:pt x="136" y="96"/>
                  </a:lnTo>
                  <a:lnTo>
                    <a:pt x="138" y="96"/>
                  </a:lnTo>
                  <a:lnTo>
                    <a:pt x="138" y="96"/>
                  </a:lnTo>
                  <a:lnTo>
                    <a:pt x="140" y="88"/>
                  </a:lnTo>
                  <a:lnTo>
                    <a:pt x="138" y="80"/>
                  </a:lnTo>
                  <a:lnTo>
                    <a:pt x="138" y="80"/>
                  </a:lnTo>
                  <a:lnTo>
                    <a:pt x="136" y="76"/>
                  </a:lnTo>
                  <a:lnTo>
                    <a:pt x="132" y="74"/>
                  </a:lnTo>
                  <a:lnTo>
                    <a:pt x="126" y="70"/>
                  </a:lnTo>
                  <a:lnTo>
                    <a:pt x="126" y="70"/>
                  </a:lnTo>
                  <a:lnTo>
                    <a:pt x="120" y="64"/>
                  </a:lnTo>
                  <a:lnTo>
                    <a:pt x="118" y="56"/>
                  </a:lnTo>
                  <a:lnTo>
                    <a:pt x="120" y="48"/>
                  </a:lnTo>
                  <a:lnTo>
                    <a:pt x="122" y="44"/>
                  </a:lnTo>
                  <a:lnTo>
                    <a:pt x="126" y="42"/>
                  </a:lnTo>
                  <a:lnTo>
                    <a:pt x="126" y="42"/>
                  </a:lnTo>
                  <a:lnTo>
                    <a:pt x="130" y="42"/>
                  </a:lnTo>
                  <a:lnTo>
                    <a:pt x="130" y="42"/>
                  </a:lnTo>
                  <a:lnTo>
                    <a:pt x="132" y="42"/>
                  </a:lnTo>
                  <a:lnTo>
                    <a:pt x="132" y="42"/>
                  </a:lnTo>
                  <a:lnTo>
                    <a:pt x="134" y="40"/>
                  </a:lnTo>
                  <a:lnTo>
                    <a:pt x="134" y="40"/>
                  </a:lnTo>
                  <a:lnTo>
                    <a:pt x="138" y="36"/>
                  </a:lnTo>
                  <a:lnTo>
                    <a:pt x="138" y="32"/>
                  </a:lnTo>
                  <a:lnTo>
                    <a:pt x="138" y="32"/>
                  </a:lnTo>
                  <a:lnTo>
                    <a:pt x="146" y="28"/>
                  </a:lnTo>
                  <a:lnTo>
                    <a:pt x="148" y="26"/>
                  </a:lnTo>
                  <a:lnTo>
                    <a:pt x="150" y="22"/>
                  </a:lnTo>
                  <a:lnTo>
                    <a:pt x="150" y="22"/>
                  </a:lnTo>
                  <a:lnTo>
                    <a:pt x="150" y="20"/>
                  </a:lnTo>
                  <a:lnTo>
                    <a:pt x="148" y="18"/>
                  </a:lnTo>
                  <a:lnTo>
                    <a:pt x="144" y="16"/>
                  </a:lnTo>
                  <a:lnTo>
                    <a:pt x="138" y="16"/>
                  </a:lnTo>
                  <a:lnTo>
                    <a:pt x="134" y="14"/>
                  </a:lnTo>
                  <a:lnTo>
                    <a:pt x="134" y="14"/>
                  </a:lnTo>
                  <a:lnTo>
                    <a:pt x="132" y="12"/>
                  </a:lnTo>
                  <a:lnTo>
                    <a:pt x="132" y="8"/>
                  </a:lnTo>
                  <a:lnTo>
                    <a:pt x="132" y="4"/>
                  </a:lnTo>
                  <a:lnTo>
                    <a:pt x="130" y="2"/>
                  </a:lnTo>
                  <a:lnTo>
                    <a:pt x="130" y="2"/>
                  </a:lnTo>
                  <a:lnTo>
                    <a:pt x="12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17" name="Freeform 102"/>
            <p:cNvSpPr>
              <a:spLocks/>
            </p:cNvSpPr>
            <p:nvPr/>
          </p:nvSpPr>
          <p:spPr bwMode="auto">
            <a:xfrm>
              <a:off x="2404" y="2486"/>
              <a:ext cx="64" cy="26"/>
            </a:xfrm>
            <a:custGeom>
              <a:avLst/>
              <a:gdLst>
                <a:gd name="T0" fmla="*/ 64 w 64"/>
                <a:gd name="T1" fmla="*/ 0 h 26"/>
                <a:gd name="T2" fmla="*/ 64 w 64"/>
                <a:gd name="T3" fmla="*/ 0 h 26"/>
                <a:gd name="T4" fmla="*/ 56 w 64"/>
                <a:gd name="T5" fmla="*/ 2 h 26"/>
                <a:gd name="T6" fmla="*/ 50 w 64"/>
                <a:gd name="T7" fmla="*/ 2 h 26"/>
                <a:gd name="T8" fmla="*/ 50 w 64"/>
                <a:gd name="T9" fmla="*/ 2 h 26"/>
                <a:gd name="T10" fmla="*/ 30 w 64"/>
                <a:gd name="T11" fmla="*/ 0 h 26"/>
                <a:gd name="T12" fmla="*/ 30 w 64"/>
                <a:gd name="T13" fmla="*/ 0 h 26"/>
                <a:gd name="T14" fmla="*/ 24 w 64"/>
                <a:gd name="T15" fmla="*/ 0 h 26"/>
                <a:gd name="T16" fmla="*/ 24 w 64"/>
                <a:gd name="T17" fmla="*/ 0 h 26"/>
                <a:gd name="T18" fmla="*/ 14 w 64"/>
                <a:gd name="T19" fmla="*/ 0 h 26"/>
                <a:gd name="T20" fmla="*/ 14 w 64"/>
                <a:gd name="T21" fmla="*/ 0 h 26"/>
                <a:gd name="T22" fmla="*/ 8 w 64"/>
                <a:gd name="T23" fmla="*/ 6 h 26"/>
                <a:gd name="T24" fmla="*/ 2 w 64"/>
                <a:gd name="T25" fmla="*/ 12 h 26"/>
                <a:gd name="T26" fmla="*/ 0 w 64"/>
                <a:gd name="T27" fmla="*/ 20 h 26"/>
                <a:gd name="T28" fmla="*/ 0 w 64"/>
                <a:gd name="T29" fmla="*/ 24 h 26"/>
                <a:gd name="T30" fmla="*/ 2 w 64"/>
                <a:gd name="T31" fmla="*/ 26 h 26"/>
                <a:gd name="T32" fmla="*/ 2 w 64"/>
                <a:gd name="T33" fmla="*/ 26 h 26"/>
                <a:gd name="T34" fmla="*/ 4 w 64"/>
                <a:gd name="T35" fmla="*/ 26 h 26"/>
                <a:gd name="T36" fmla="*/ 4 w 64"/>
                <a:gd name="T37" fmla="*/ 26 h 26"/>
                <a:gd name="T38" fmla="*/ 12 w 64"/>
                <a:gd name="T39" fmla="*/ 24 h 26"/>
                <a:gd name="T40" fmla="*/ 18 w 64"/>
                <a:gd name="T41" fmla="*/ 22 h 26"/>
                <a:gd name="T42" fmla="*/ 18 w 64"/>
                <a:gd name="T43" fmla="*/ 22 h 26"/>
                <a:gd name="T44" fmla="*/ 38 w 64"/>
                <a:gd name="T45" fmla="*/ 22 h 26"/>
                <a:gd name="T46" fmla="*/ 38 w 64"/>
                <a:gd name="T47" fmla="*/ 22 h 26"/>
                <a:gd name="T48" fmla="*/ 46 w 64"/>
                <a:gd name="T49" fmla="*/ 20 h 26"/>
                <a:gd name="T50" fmla="*/ 56 w 64"/>
                <a:gd name="T51" fmla="*/ 16 h 26"/>
                <a:gd name="T52" fmla="*/ 60 w 64"/>
                <a:gd name="T53" fmla="*/ 12 h 26"/>
                <a:gd name="T54" fmla="*/ 64 w 64"/>
                <a:gd name="T55" fmla="*/ 8 h 26"/>
                <a:gd name="T56" fmla="*/ 64 w 64"/>
                <a:gd name="T57" fmla="*/ 4 h 26"/>
                <a:gd name="T58" fmla="*/ 64 w 64"/>
                <a:gd name="T59"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4" h="26">
                  <a:moveTo>
                    <a:pt x="64" y="0"/>
                  </a:moveTo>
                  <a:lnTo>
                    <a:pt x="64" y="0"/>
                  </a:lnTo>
                  <a:lnTo>
                    <a:pt x="56" y="2"/>
                  </a:lnTo>
                  <a:lnTo>
                    <a:pt x="50" y="2"/>
                  </a:lnTo>
                  <a:lnTo>
                    <a:pt x="50" y="2"/>
                  </a:lnTo>
                  <a:lnTo>
                    <a:pt x="30" y="0"/>
                  </a:lnTo>
                  <a:lnTo>
                    <a:pt x="30" y="0"/>
                  </a:lnTo>
                  <a:lnTo>
                    <a:pt x="24" y="0"/>
                  </a:lnTo>
                  <a:lnTo>
                    <a:pt x="24" y="0"/>
                  </a:lnTo>
                  <a:lnTo>
                    <a:pt x="14" y="0"/>
                  </a:lnTo>
                  <a:lnTo>
                    <a:pt x="14" y="0"/>
                  </a:lnTo>
                  <a:lnTo>
                    <a:pt x="8" y="6"/>
                  </a:lnTo>
                  <a:lnTo>
                    <a:pt x="2" y="12"/>
                  </a:lnTo>
                  <a:lnTo>
                    <a:pt x="0" y="20"/>
                  </a:lnTo>
                  <a:lnTo>
                    <a:pt x="0" y="24"/>
                  </a:lnTo>
                  <a:lnTo>
                    <a:pt x="2" y="26"/>
                  </a:lnTo>
                  <a:lnTo>
                    <a:pt x="2" y="26"/>
                  </a:lnTo>
                  <a:lnTo>
                    <a:pt x="4" y="26"/>
                  </a:lnTo>
                  <a:lnTo>
                    <a:pt x="4" y="26"/>
                  </a:lnTo>
                  <a:lnTo>
                    <a:pt x="12" y="24"/>
                  </a:lnTo>
                  <a:lnTo>
                    <a:pt x="18" y="22"/>
                  </a:lnTo>
                  <a:lnTo>
                    <a:pt x="18" y="22"/>
                  </a:lnTo>
                  <a:lnTo>
                    <a:pt x="38" y="22"/>
                  </a:lnTo>
                  <a:lnTo>
                    <a:pt x="38" y="22"/>
                  </a:lnTo>
                  <a:lnTo>
                    <a:pt x="46" y="20"/>
                  </a:lnTo>
                  <a:lnTo>
                    <a:pt x="56" y="16"/>
                  </a:lnTo>
                  <a:lnTo>
                    <a:pt x="60" y="12"/>
                  </a:lnTo>
                  <a:lnTo>
                    <a:pt x="64" y="8"/>
                  </a:lnTo>
                  <a:lnTo>
                    <a:pt x="64" y="4"/>
                  </a:lnTo>
                  <a:lnTo>
                    <a:pt x="64"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18" name="Freeform 103"/>
            <p:cNvSpPr>
              <a:spLocks/>
            </p:cNvSpPr>
            <p:nvPr/>
          </p:nvSpPr>
          <p:spPr bwMode="auto">
            <a:xfrm>
              <a:off x="2404" y="2486"/>
              <a:ext cx="64" cy="26"/>
            </a:xfrm>
            <a:custGeom>
              <a:avLst/>
              <a:gdLst>
                <a:gd name="T0" fmla="*/ 64 w 64"/>
                <a:gd name="T1" fmla="*/ 0 h 26"/>
                <a:gd name="T2" fmla="*/ 64 w 64"/>
                <a:gd name="T3" fmla="*/ 0 h 26"/>
                <a:gd name="T4" fmla="*/ 56 w 64"/>
                <a:gd name="T5" fmla="*/ 2 h 26"/>
                <a:gd name="T6" fmla="*/ 50 w 64"/>
                <a:gd name="T7" fmla="*/ 2 h 26"/>
                <a:gd name="T8" fmla="*/ 50 w 64"/>
                <a:gd name="T9" fmla="*/ 2 h 26"/>
                <a:gd name="T10" fmla="*/ 30 w 64"/>
                <a:gd name="T11" fmla="*/ 0 h 26"/>
                <a:gd name="T12" fmla="*/ 30 w 64"/>
                <a:gd name="T13" fmla="*/ 0 h 26"/>
                <a:gd name="T14" fmla="*/ 24 w 64"/>
                <a:gd name="T15" fmla="*/ 0 h 26"/>
                <a:gd name="T16" fmla="*/ 24 w 64"/>
                <a:gd name="T17" fmla="*/ 0 h 26"/>
                <a:gd name="T18" fmla="*/ 14 w 64"/>
                <a:gd name="T19" fmla="*/ 0 h 26"/>
                <a:gd name="T20" fmla="*/ 14 w 64"/>
                <a:gd name="T21" fmla="*/ 0 h 26"/>
                <a:gd name="T22" fmla="*/ 8 w 64"/>
                <a:gd name="T23" fmla="*/ 6 h 26"/>
                <a:gd name="T24" fmla="*/ 2 w 64"/>
                <a:gd name="T25" fmla="*/ 12 h 26"/>
                <a:gd name="T26" fmla="*/ 0 w 64"/>
                <a:gd name="T27" fmla="*/ 20 h 26"/>
                <a:gd name="T28" fmla="*/ 0 w 64"/>
                <a:gd name="T29" fmla="*/ 24 h 26"/>
                <a:gd name="T30" fmla="*/ 2 w 64"/>
                <a:gd name="T31" fmla="*/ 26 h 26"/>
                <a:gd name="T32" fmla="*/ 2 w 64"/>
                <a:gd name="T33" fmla="*/ 26 h 26"/>
                <a:gd name="T34" fmla="*/ 4 w 64"/>
                <a:gd name="T35" fmla="*/ 26 h 26"/>
                <a:gd name="T36" fmla="*/ 4 w 64"/>
                <a:gd name="T37" fmla="*/ 26 h 26"/>
                <a:gd name="T38" fmla="*/ 12 w 64"/>
                <a:gd name="T39" fmla="*/ 24 h 26"/>
                <a:gd name="T40" fmla="*/ 18 w 64"/>
                <a:gd name="T41" fmla="*/ 22 h 26"/>
                <a:gd name="T42" fmla="*/ 18 w 64"/>
                <a:gd name="T43" fmla="*/ 22 h 26"/>
                <a:gd name="T44" fmla="*/ 38 w 64"/>
                <a:gd name="T45" fmla="*/ 22 h 26"/>
                <a:gd name="T46" fmla="*/ 38 w 64"/>
                <a:gd name="T47" fmla="*/ 22 h 26"/>
                <a:gd name="T48" fmla="*/ 46 w 64"/>
                <a:gd name="T49" fmla="*/ 20 h 26"/>
                <a:gd name="T50" fmla="*/ 56 w 64"/>
                <a:gd name="T51" fmla="*/ 16 h 26"/>
                <a:gd name="T52" fmla="*/ 60 w 64"/>
                <a:gd name="T53" fmla="*/ 12 h 26"/>
                <a:gd name="T54" fmla="*/ 64 w 64"/>
                <a:gd name="T55" fmla="*/ 8 h 26"/>
                <a:gd name="T56" fmla="*/ 64 w 64"/>
                <a:gd name="T57" fmla="*/ 4 h 26"/>
                <a:gd name="T58" fmla="*/ 64 w 64"/>
                <a:gd name="T59"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4" h="26">
                  <a:moveTo>
                    <a:pt x="64" y="0"/>
                  </a:moveTo>
                  <a:lnTo>
                    <a:pt x="64" y="0"/>
                  </a:lnTo>
                  <a:lnTo>
                    <a:pt x="56" y="2"/>
                  </a:lnTo>
                  <a:lnTo>
                    <a:pt x="50" y="2"/>
                  </a:lnTo>
                  <a:lnTo>
                    <a:pt x="50" y="2"/>
                  </a:lnTo>
                  <a:lnTo>
                    <a:pt x="30" y="0"/>
                  </a:lnTo>
                  <a:lnTo>
                    <a:pt x="30" y="0"/>
                  </a:lnTo>
                  <a:lnTo>
                    <a:pt x="24" y="0"/>
                  </a:lnTo>
                  <a:lnTo>
                    <a:pt x="24" y="0"/>
                  </a:lnTo>
                  <a:lnTo>
                    <a:pt x="14" y="0"/>
                  </a:lnTo>
                  <a:lnTo>
                    <a:pt x="14" y="0"/>
                  </a:lnTo>
                  <a:lnTo>
                    <a:pt x="8" y="6"/>
                  </a:lnTo>
                  <a:lnTo>
                    <a:pt x="2" y="12"/>
                  </a:lnTo>
                  <a:lnTo>
                    <a:pt x="0" y="20"/>
                  </a:lnTo>
                  <a:lnTo>
                    <a:pt x="0" y="24"/>
                  </a:lnTo>
                  <a:lnTo>
                    <a:pt x="2" y="26"/>
                  </a:lnTo>
                  <a:lnTo>
                    <a:pt x="2" y="26"/>
                  </a:lnTo>
                  <a:lnTo>
                    <a:pt x="4" y="26"/>
                  </a:lnTo>
                  <a:lnTo>
                    <a:pt x="4" y="26"/>
                  </a:lnTo>
                  <a:lnTo>
                    <a:pt x="12" y="24"/>
                  </a:lnTo>
                  <a:lnTo>
                    <a:pt x="18" y="22"/>
                  </a:lnTo>
                  <a:lnTo>
                    <a:pt x="18" y="22"/>
                  </a:lnTo>
                  <a:lnTo>
                    <a:pt x="38" y="22"/>
                  </a:lnTo>
                  <a:lnTo>
                    <a:pt x="38" y="22"/>
                  </a:lnTo>
                  <a:lnTo>
                    <a:pt x="46" y="20"/>
                  </a:lnTo>
                  <a:lnTo>
                    <a:pt x="56" y="16"/>
                  </a:lnTo>
                  <a:lnTo>
                    <a:pt x="60" y="12"/>
                  </a:lnTo>
                  <a:lnTo>
                    <a:pt x="64" y="8"/>
                  </a:lnTo>
                  <a:lnTo>
                    <a:pt x="64" y="4"/>
                  </a:lnTo>
                  <a:lnTo>
                    <a:pt x="6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19" name="Freeform 104"/>
            <p:cNvSpPr>
              <a:spLocks/>
            </p:cNvSpPr>
            <p:nvPr/>
          </p:nvSpPr>
          <p:spPr bwMode="auto">
            <a:xfrm>
              <a:off x="2366" y="2512"/>
              <a:ext cx="62" cy="96"/>
            </a:xfrm>
            <a:custGeom>
              <a:avLst/>
              <a:gdLst>
                <a:gd name="T0" fmla="*/ 26 w 62"/>
                <a:gd name="T1" fmla="*/ 0 h 96"/>
                <a:gd name="T2" fmla="*/ 24 w 62"/>
                <a:gd name="T3" fmla="*/ 0 h 96"/>
                <a:gd name="T4" fmla="*/ 18 w 62"/>
                <a:gd name="T5" fmla="*/ 6 h 96"/>
                <a:gd name="T6" fmla="*/ 16 w 62"/>
                <a:gd name="T7" fmla="*/ 12 h 96"/>
                <a:gd name="T8" fmla="*/ 2 w 62"/>
                <a:gd name="T9" fmla="*/ 34 h 96"/>
                <a:gd name="T10" fmla="*/ 0 w 62"/>
                <a:gd name="T11" fmla="*/ 40 h 96"/>
                <a:gd name="T12" fmla="*/ 2 w 62"/>
                <a:gd name="T13" fmla="*/ 50 h 96"/>
                <a:gd name="T14" fmla="*/ 6 w 62"/>
                <a:gd name="T15" fmla="*/ 56 h 96"/>
                <a:gd name="T16" fmla="*/ 10 w 62"/>
                <a:gd name="T17" fmla="*/ 72 h 96"/>
                <a:gd name="T18" fmla="*/ 6 w 62"/>
                <a:gd name="T19" fmla="*/ 88 h 96"/>
                <a:gd name="T20" fmla="*/ 8 w 62"/>
                <a:gd name="T21" fmla="*/ 94 h 96"/>
                <a:gd name="T22" fmla="*/ 12 w 62"/>
                <a:gd name="T23" fmla="*/ 96 h 96"/>
                <a:gd name="T24" fmla="*/ 18 w 62"/>
                <a:gd name="T25" fmla="*/ 94 h 96"/>
                <a:gd name="T26" fmla="*/ 26 w 62"/>
                <a:gd name="T27" fmla="*/ 86 h 96"/>
                <a:gd name="T28" fmla="*/ 30 w 62"/>
                <a:gd name="T29" fmla="*/ 76 h 96"/>
                <a:gd name="T30" fmla="*/ 30 w 62"/>
                <a:gd name="T31" fmla="*/ 60 h 96"/>
                <a:gd name="T32" fmla="*/ 26 w 62"/>
                <a:gd name="T33" fmla="*/ 44 h 96"/>
                <a:gd name="T34" fmla="*/ 36 w 62"/>
                <a:gd name="T35" fmla="*/ 42 h 96"/>
                <a:gd name="T36" fmla="*/ 36 w 62"/>
                <a:gd name="T37" fmla="*/ 42 h 96"/>
                <a:gd name="T38" fmla="*/ 38 w 62"/>
                <a:gd name="T39" fmla="*/ 50 h 96"/>
                <a:gd name="T40" fmla="*/ 40 w 62"/>
                <a:gd name="T41" fmla="*/ 62 h 96"/>
                <a:gd name="T42" fmla="*/ 44 w 62"/>
                <a:gd name="T43" fmla="*/ 70 h 96"/>
                <a:gd name="T44" fmla="*/ 50 w 62"/>
                <a:gd name="T45" fmla="*/ 72 h 96"/>
                <a:gd name="T46" fmla="*/ 56 w 62"/>
                <a:gd name="T47" fmla="*/ 72 h 96"/>
                <a:gd name="T48" fmla="*/ 60 w 62"/>
                <a:gd name="T49" fmla="*/ 68 h 96"/>
                <a:gd name="T50" fmla="*/ 60 w 62"/>
                <a:gd name="T51" fmla="*/ 58 h 96"/>
                <a:gd name="T52" fmla="*/ 56 w 62"/>
                <a:gd name="T53" fmla="*/ 50 h 96"/>
                <a:gd name="T54" fmla="*/ 48 w 62"/>
                <a:gd name="T55" fmla="*/ 36 h 96"/>
                <a:gd name="T56" fmla="*/ 48 w 62"/>
                <a:gd name="T57" fmla="*/ 30 h 96"/>
                <a:gd name="T58" fmla="*/ 54 w 62"/>
                <a:gd name="T59" fmla="*/ 22 h 96"/>
                <a:gd name="T60" fmla="*/ 60 w 62"/>
                <a:gd name="T61" fmla="*/ 18 h 96"/>
                <a:gd name="T62" fmla="*/ 60 w 62"/>
                <a:gd name="T63" fmla="*/ 12 h 96"/>
                <a:gd name="T64" fmla="*/ 54 w 62"/>
                <a:gd name="T65" fmla="*/ 10 h 96"/>
                <a:gd name="T66" fmla="*/ 48 w 62"/>
                <a:gd name="T67" fmla="*/ 12 h 96"/>
                <a:gd name="T68" fmla="*/ 44 w 62"/>
                <a:gd name="T69" fmla="*/ 14 h 96"/>
                <a:gd name="T70" fmla="*/ 38 w 62"/>
                <a:gd name="T71" fmla="*/ 18 h 96"/>
                <a:gd name="T72" fmla="*/ 36 w 62"/>
                <a:gd name="T73" fmla="*/ 18 h 96"/>
                <a:gd name="T74" fmla="*/ 32 w 62"/>
                <a:gd name="T75" fmla="*/ 14 h 96"/>
                <a:gd name="T76" fmla="*/ 30 w 62"/>
                <a:gd name="T77" fmla="*/ 2 h 96"/>
                <a:gd name="T78" fmla="*/ 28 w 62"/>
                <a:gd name="T79"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2" h="96">
                  <a:moveTo>
                    <a:pt x="26" y="0"/>
                  </a:moveTo>
                  <a:lnTo>
                    <a:pt x="26" y="0"/>
                  </a:lnTo>
                  <a:lnTo>
                    <a:pt x="24" y="0"/>
                  </a:lnTo>
                  <a:lnTo>
                    <a:pt x="24" y="0"/>
                  </a:lnTo>
                  <a:lnTo>
                    <a:pt x="20" y="2"/>
                  </a:lnTo>
                  <a:lnTo>
                    <a:pt x="18" y="6"/>
                  </a:lnTo>
                  <a:lnTo>
                    <a:pt x="16" y="12"/>
                  </a:lnTo>
                  <a:lnTo>
                    <a:pt x="16" y="12"/>
                  </a:lnTo>
                  <a:lnTo>
                    <a:pt x="10" y="24"/>
                  </a:lnTo>
                  <a:lnTo>
                    <a:pt x="2" y="34"/>
                  </a:lnTo>
                  <a:lnTo>
                    <a:pt x="2" y="34"/>
                  </a:lnTo>
                  <a:lnTo>
                    <a:pt x="0" y="40"/>
                  </a:lnTo>
                  <a:lnTo>
                    <a:pt x="0" y="46"/>
                  </a:lnTo>
                  <a:lnTo>
                    <a:pt x="2" y="50"/>
                  </a:lnTo>
                  <a:lnTo>
                    <a:pt x="6" y="56"/>
                  </a:lnTo>
                  <a:lnTo>
                    <a:pt x="6" y="56"/>
                  </a:lnTo>
                  <a:lnTo>
                    <a:pt x="10" y="64"/>
                  </a:lnTo>
                  <a:lnTo>
                    <a:pt x="10" y="72"/>
                  </a:lnTo>
                  <a:lnTo>
                    <a:pt x="8" y="80"/>
                  </a:lnTo>
                  <a:lnTo>
                    <a:pt x="6" y="88"/>
                  </a:lnTo>
                  <a:lnTo>
                    <a:pt x="6" y="88"/>
                  </a:lnTo>
                  <a:lnTo>
                    <a:pt x="8" y="94"/>
                  </a:lnTo>
                  <a:lnTo>
                    <a:pt x="12" y="96"/>
                  </a:lnTo>
                  <a:lnTo>
                    <a:pt x="12" y="96"/>
                  </a:lnTo>
                  <a:lnTo>
                    <a:pt x="18" y="94"/>
                  </a:lnTo>
                  <a:lnTo>
                    <a:pt x="18" y="94"/>
                  </a:lnTo>
                  <a:lnTo>
                    <a:pt x="22" y="90"/>
                  </a:lnTo>
                  <a:lnTo>
                    <a:pt x="26" y="86"/>
                  </a:lnTo>
                  <a:lnTo>
                    <a:pt x="30" y="76"/>
                  </a:lnTo>
                  <a:lnTo>
                    <a:pt x="30" y="76"/>
                  </a:lnTo>
                  <a:lnTo>
                    <a:pt x="32" y="68"/>
                  </a:lnTo>
                  <a:lnTo>
                    <a:pt x="30" y="60"/>
                  </a:lnTo>
                  <a:lnTo>
                    <a:pt x="26" y="52"/>
                  </a:lnTo>
                  <a:lnTo>
                    <a:pt x="26" y="44"/>
                  </a:lnTo>
                  <a:lnTo>
                    <a:pt x="26" y="44"/>
                  </a:lnTo>
                  <a:lnTo>
                    <a:pt x="36" y="42"/>
                  </a:lnTo>
                  <a:lnTo>
                    <a:pt x="36" y="42"/>
                  </a:lnTo>
                  <a:lnTo>
                    <a:pt x="36" y="42"/>
                  </a:lnTo>
                  <a:lnTo>
                    <a:pt x="38" y="44"/>
                  </a:lnTo>
                  <a:lnTo>
                    <a:pt x="38" y="50"/>
                  </a:lnTo>
                  <a:lnTo>
                    <a:pt x="38" y="50"/>
                  </a:lnTo>
                  <a:lnTo>
                    <a:pt x="40" y="62"/>
                  </a:lnTo>
                  <a:lnTo>
                    <a:pt x="44" y="70"/>
                  </a:lnTo>
                  <a:lnTo>
                    <a:pt x="44" y="70"/>
                  </a:lnTo>
                  <a:lnTo>
                    <a:pt x="48" y="72"/>
                  </a:lnTo>
                  <a:lnTo>
                    <a:pt x="50" y="72"/>
                  </a:lnTo>
                  <a:lnTo>
                    <a:pt x="50" y="72"/>
                  </a:lnTo>
                  <a:lnTo>
                    <a:pt x="56" y="72"/>
                  </a:lnTo>
                  <a:lnTo>
                    <a:pt x="60" y="68"/>
                  </a:lnTo>
                  <a:lnTo>
                    <a:pt x="60" y="68"/>
                  </a:lnTo>
                  <a:lnTo>
                    <a:pt x="62" y="64"/>
                  </a:lnTo>
                  <a:lnTo>
                    <a:pt x="60" y="58"/>
                  </a:lnTo>
                  <a:lnTo>
                    <a:pt x="56" y="50"/>
                  </a:lnTo>
                  <a:lnTo>
                    <a:pt x="56" y="50"/>
                  </a:lnTo>
                  <a:lnTo>
                    <a:pt x="52" y="42"/>
                  </a:lnTo>
                  <a:lnTo>
                    <a:pt x="48" y="36"/>
                  </a:lnTo>
                  <a:lnTo>
                    <a:pt x="46" y="34"/>
                  </a:lnTo>
                  <a:lnTo>
                    <a:pt x="48" y="30"/>
                  </a:lnTo>
                  <a:lnTo>
                    <a:pt x="50" y="26"/>
                  </a:lnTo>
                  <a:lnTo>
                    <a:pt x="54" y="22"/>
                  </a:lnTo>
                  <a:lnTo>
                    <a:pt x="54" y="22"/>
                  </a:lnTo>
                  <a:lnTo>
                    <a:pt x="60" y="18"/>
                  </a:lnTo>
                  <a:lnTo>
                    <a:pt x="62" y="16"/>
                  </a:lnTo>
                  <a:lnTo>
                    <a:pt x="60" y="12"/>
                  </a:lnTo>
                  <a:lnTo>
                    <a:pt x="60" y="12"/>
                  </a:lnTo>
                  <a:lnTo>
                    <a:pt x="54" y="10"/>
                  </a:lnTo>
                  <a:lnTo>
                    <a:pt x="54" y="10"/>
                  </a:lnTo>
                  <a:lnTo>
                    <a:pt x="48" y="12"/>
                  </a:lnTo>
                  <a:lnTo>
                    <a:pt x="44" y="14"/>
                  </a:lnTo>
                  <a:lnTo>
                    <a:pt x="44" y="14"/>
                  </a:lnTo>
                  <a:lnTo>
                    <a:pt x="40" y="18"/>
                  </a:lnTo>
                  <a:lnTo>
                    <a:pt x="38" y="18"/>
                  </a:lnTo>
                  <a:lnTo>
                    <a:pt x="38" y="18"/>
                  </a:lnTo>
                  <a:lnTo>
                    <a:pt x="36" y="18"/>
                  </a:lnTo>
                  <a:lnTo>
                    <a:pt x="32" y="14"/>
                  </a:lnTo>
                  <a:lnTo>
                    <a:pt x="32" y="14"/>
                  </a:lnTo>
                  <a:lnTo>
                    <a:pt x="32" y="6"/>
                  </a:lnTo>
                  <a:lnTo>
                    <a:pt x="30" y="2"/>
                  </a:lnTo>
                  <a:lnTo>
                    <a:pt x="28" y="0"/>
                  </a:lnTo>
                  <a:lnTo>
                    <a:pt x="28" y="0"/>
                  </a:lnTo>
                  <a:lnTo>
                    <a:pt x="26"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20" name="Freeform 105"/>
            <p:cNvSpPr>
              <a:spLocks/>
            </p:cNvSpPr>
            <p:nvPr/>
          </p:nvSpPr>
          <p:spPr bwMode="auto">
            <a:xfrm>
              <a:off x="2366" y="2512"/>
              <a:ext cx="62" cy="96"/>
            </a:xfrm>
            <a:custGeom>
              <a:avLst/>
              <a:gdLst>
                <a:gd name="T0" fmla="*/ 26 w 62"/>
                <a:gd name="T1" fmla="*/ 0 h 96"/>
                <a:gd name="T2" fmla="*/ 24 w 62"/>
                <a:gd name="T3" fmla="*/ 0 h 96"/>
                <a:gd name="T4" fmla="*/ 18 w 62"/>
                <a:gd name="T5" fmla="*/ 6 h 96"/>
                <a:gd name="T6" fmla="*/ 16 w 62"/>
                <a:gd name="T7" fmla="*/ 12 h 96"/>
                <a:gd name="T8" fmla="*/ 2 w 62"/>
                <a:gd name="T9" fmla="*/ 34 h 96"/>
                <a:gd name="T10" fmla="*/ 0 w 62"/>
                <a:gd name="T11" fmla="*/ 40 h 96"/>
                <a:gd name="T12" fmla="*/ 2 w 62"/>
                <a:gd name="T13" fmla="*/ 50 h 96"/>
                <a:gd name="T14" fmla="*/ 6 w 62"/>
                <a:gd name="T15" fmla="*/ 56 h 96"/>
                <a:gd name="T16" fmla="*/ 10 w 62"/>
                <a:gd name="T17" fmla="*/ 72 h 96"/>
                <a:gd name="T18" fmla="*/ 6 w 62"/>
                <a:gd name="T19" fmla="*/ 88 h 96"/>
                <a:gd name="T20" fmla="*/ 8 w 62"/>
                <a:gd name="T21" fmla="*/ 94 h 96"/>
                <a:gd name="T22" fmla="*/ 12 w 62"/>
                <a:gd name="T23" fmla="*/ 96 h 96"/>
                <a:gd name="T24" fmla="*/ 18 w 62"/>
                <a:gd name="T25" fmla="*/ 94 h 96"/>
                <a:gd name="T26" fmla="*/ 26 w 62"/>
                <a:gd name="T27" fmla="*/ 86 h 96"/>
                <a:gd name="T28" fmla="*/ 30 w 62"/>
                <a:gd name="T29" fmla="*/ 76 h 96"/>
                <a:gd name="T30" fmla="*/ 30 w 62"/>
                <a:gd name="T31" fmla="*/ 60 h 96"/>
                <a:gd name="T32" fmla="*/ 26 w 62"/>
                <a:gd name="T33" fmla="*/ 44 h 96"/>
                <a:gd name="T34" fmla="*/ 36 w 62"/>
                <a:gd name="T35" fmla="*/ 42 h 96"/>
                <a:gd name="T36" fmla="*/ 36 w 62"/>
                <a:gd name="T37" fmla="*/ 42 h 96"/>
                <a:gd name="T38" fmla="*/ 38 w 62"/>
                <a:gd name="T39" fmla="*/ 50 h 96"/>
                <a:gd name="T40" fmla="*/ 40 w 62"/>
                <a:gd name="T41" fmla="*/ 62 h 96"/>
                <a:gd name="T42" fmla="*/ 44 w 62"/>
                <a:gd name="T43" fmla="*/ 70 h 96"/>
                <a:gd name="T44" fmla="*/ 50 w 62"/>
                <a:gd name="T45" fmla="*/ 72 h 96"/>
                <a:gd name="T46" fmla="*/ 56 w 62"/>
                <a:gd name="T47" fmla="*/ 72 h 96"/>
                <a:gd name="T48" fmla="*/ 60 w 62"/>
                <a:gd name="T49" fmla="*/ 68 h 96"/>
                <a:gd name="T50" fmla="*/ 60 w 62"/>
                <a:gd name="T51" fmla="*/ 58 h 96"/>
                <a:gd name="T52" fmla="*/ 56 w 62"/>
                <a:gd name="T53" fmla="*/ 50 h 96"/>
                <a:gd name="T54" fmla="*/ 48 w 62"/>
                <a:gd name="T55" fmla="*/ 36 h 96"/>
                <a:gd name="T56" fmla="*/ 48 w 62"/>
                <a:gd name="T57" fmla="*/ 30 h 96"/>
                <a:gd name="T58" fmla="*/ 54 w 62"/>
                <a:gd name="T59" fmla="*/ 22 h 96"/>
                <a:gd name="T60" fmla="*/ 60 w 62"/>
                <a:gd name="T61" fmla="*/ 18 h 96"/>
                <a:gd name="T62" fmla="*/ 60 w 62"/>
                <a:gd name="T63" fmla="*/ 12 h 96"/>
                <a:gd name="T64" fmla="*/ 54 w 62"/>
                <a:gd name="T65" fmla="*/ 10 h 96"/>
                <a:gd name="T66" fmla="*/ 48 w 62"/>
                <a:gd name="T67" fmla="*/ 12 h 96"/>
                <a:gd name="T68" fmla="*/ 44 w 62"/>
                <a:gd name="T69" fmla="*/ 14 h 96"/>
                <a:gd name="T70" fmla="*/ 38 w 62"/>
                <a:gd name="T71" fmla="*/ 18 h 96"/>
                <a:gd name="T72" fmla="*/ 36 w 62"/>
                <a:gd name="T73" fmla="*/ 18 h 96"/>
                <a:gd name="T74" fmla="*/ 32 w 62"/>
                <a:gd name="T75" fmla="*/ 14 h 96"/>
                <a:gd name="T76" fmla="*/ 30 w 62"/>
                <a:gd name="T77" fmla="*/ 2 h 96"/>
                <a:gd name="T78" fmla="*/ 28 w 62"/>
                <a:gd name="T79"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2" h="96">
                  <a:moveTo>
                    <a:pt x="26" y="0"/>
                  </a:moveTo>
                  <a:lnTo>
                    <a:pt x="26" y="0"/>
                  </a:lnTo>
                  <a:lnTo>
                    <a:pt x="24" y="0"/>
                  </a:lnTo>
                  <a:lnTo>
                    <a:pt x="24" y="0"/>
                  </a:lnTo>
                  <a:lnTo>
                    <a:pt x="20" y="2"/>
                  </a:lnTo>
                  <a:lnTo>
                    <a:pt x="18" y="6"/>
                  </a:lnTo>
                  <a:lnTo>
                    <a:pt x="16" y="12"/>
                  </a:lnTo>
                  <a:lnTo>
                    <a:pt x="16" y="12"/>
                  </a:lnTo>
                  <a:lnTo>
                    <a:pt x="10" y="24"/>
                  </a:lnTo>
                  <a:lnTo>
                    <a:pt x="2" y="34"/>
                  </a:lnTo>
                  <a:lnTo>
                    <a:pt x="2" y="34"/>
                  </a:lnTo>
                  <a:lnTo>
                    <a:pt x="0" y="40"/>
                  </a:lnTo>
                  <a:lnTo>
                    <a:pt x="0" y="46"/>
                  </a:lnTo>
                  <a:lnTo>
                    <a:pt x="2" y="50"/>
                  </a:lnTo>
                  <a:lnTo>
                    <a:pt x="6" y="56"/>
                  </a:lnTo>
                  <a:lnTo>
                    <a:pt x="6" y="56"/>
                  </a:lnTo>
                  <a:lnTo>
                    <a:pt x="10" y="64"/>
                  </a:lnTo>
                  <a:lnTo>
                    <a:pt x="10" y="72"/>
                  </a:lnTo>
                  <a:lnTo>
                    <a:pt x="8" y="80"/>
                  </a:lnTo>
                  <a:lnTo>
                    <a:pt x="6" y="88"/>
                  </a:lnTo>
                  <a:lnTo>
                    <a:pt x="6" y="88"/>
                  </a:lnTo>
                  <a:lnTo>
                    <a:pt x="8" y="94"/>
                  </a:lnTo>
                  <a:lnTo>
                    <a:pt x="12" y="96"/>
                  </a:lnTo>
                  <a:lnTo>
                    <a:pt x="12" y="96"/>
                  </a:lnTo>
                  <a:lnTo>
                    <a:pt x="18" y="94"/>
                  </a:lnTo>
                  <a:lnTo>
                    <a:pt x="18" y="94"/>
                  </a:lnTo>
                  <a:lnTo>
                    <a:pt x="22" y="90"/>
                  </a:lnTo>
                  <a:lnTo>
                    <a:pt x="26" y="86"/>
                  </a:lnTo>
                  <a:lnTo>
                    <a:pt x="30" y="76"/>
                  </a:lnTo>
                  <a:lnTo>
                    <a:pt x="30" y="76"/>
                  </a:lnTo>
                  <a:lnTo>
                    <a:pt x="32" y="68"/>
                  </a:lnTo>
                  <a:lnTo>
                    <a:pt x="30" y="60"/>
                  </a:lnTo>
                  <a:lnTo>
                    <a:pt x="26" y="52"/>
                  </a:lnTo>
                  <a:lnTo>
                    <a:pt x="26" y="44"/>
                  </a:lnTo>
                  <a:lnTo>
                    <a:pt x="26" y="44"/>
                  </a:lnTo>
                  <a:lnTo>
                    <a:pt x="36" y="42"/>
                  </a:lnTo>
                  <a:lnTo>
                    <a:pt x="36" y="42"/>
                  </a:lnTo>
                  <a:lnTo>
                    <a:pt x="36" y="42"/>
                  </a:lnTo>
                  <a:lnTo>
                    <a:pt x="38" y="44"/>
                  </a:lnTo>
                  <a:lnTo>
                    <a:pt x="38" y="50"/>
                  </a:lnTo>
                  <a:lnTo>
                    <a:pt x="38" y="50"/>
                  </a:lnTo>
                  <a:lnTo>
                    <a:pt x="40" y="62"/>
                  </a:lnTo>
                  <a:lnTo>
                    <a:pt x="44" y="70"/>
                  </a:lnTo>
                  <a:lnTo>
                    <a:pt x="44" y="70"/>
                  </a:lnTo>
                  <a:lnTo>
                    <a:pt x="48" y="72"/>
                  </a:lnTo>
                  <a:lnTo>
                    <a:pt x="50" y="72"/>
                  </a:lnTo>
                  <a:lnTo>
                    <a:pt x="50" y="72"/>
                  </a:lnTo>
                  <a:lnTo>
                    <a:pt x="56" y="72"/>
                  </a:lnTo>
                  <a:lnTo>
                    <a:pt x="60" y="68"/>
                  </a:lnTo>
                  <a:lnTo>
                    <a:pt x="60" y="68"/>
                  </a:lnTo>
                  <a:lnTo>
                    <a:pt x="62" y="64"/>
                  </a:lnTo>
                  <a:lnTo>
                    <a:pt x="60" y="58"/>
                  </a:lnTo>
                  <a:lnTo>
                    <a:pt x="56" y="50"/>
                  </a:lnTo>
                  <a:lnTo>
                    <a:pt x="56" y="50"/>
                  </a:lnTo>
                  <a:lnTo>
                    <a:pt x="52" y="42"/>
                  </a:lnTo>
                  <a:lnTo>
                    <a:pt x="48" y="36"/>
                  </a:lnTo>
                  <a:lnTo>
                    <a:pt x="46" y="34"/>
                  </a:lnTo>
                  <a:lnTo>
                    <a:pt x="48" y="30"/>
                  </a:lnTo>
                  <a:lnTo>
                    <a:pt x="50" y="26"/>
                  </a:lnTo>
                  <a:lnTo>
                    <a:pt x="54" y="22"/>
                  </a:lnTo>
                  <a:lnTo>
                    <a:pt x="54" y="22"/>
                  </a:lnTo>
                  <a:lnTo>
                    <a:pt x="60" y="18"/>
                  </a:lnTo>
                  <a:lnTo>
                    <a:pt x="62" y="16"/>
                  </a:lnTo>
                  <a:lnTo>
                    <a:pt x="60" y="12"/>
                  </a:lnTo>
                  <a:lnTo>
                    <a:pt x="60" y="12"/>
                  </a:lnTo>
                  <a:lnTo>
                    <a:pt x="54" y="10"/>
                  </a:lnTo>
                  <a:lnTo>
                    <a:pt x="54" y="10"/>
                  </a:lnTo>
                  <a:lnTo>
                    <a:pt x="48" y="12"/>
                  </a:lnTo>
                  <a:lnTo>
                    <a:pt x="44" y="14"/>
                  </a:lnTo>
                  <a:lnTo>
                    <a:pt x="44" y="14"/>
                  </a:lnTo>
                  <a:lnTo>
                    <a:pt x="40" y="18"/>
                  </a:lnTo>
                  <a:lnTo>
                    <a:pt x="38" y="18"/>
                  </a:lnTo>
                  <a:lnTo>
                    <a:pt x="38" y="18"/>
                  </a:lnTo>
                  <a:lnTo>
                    <a:pt x="36" y="18"/>
                  </a:lnTo>
                  <a:lnTo>
                    <a:pt x="32" y="14"/>
                  </a:lnTo>
                  <a:lnTo>
                    <a:pt x="32" y="14"/>
                  </a:lnTo>
                  <a:lnTo>
                    <a:pt x="32" y="6"/>
                  </a:lnTo>
                  <a:lnTo>
                    <a:pt x="30" y="2"/>
                  </a:lnTo>
                  <a:lnTo>
                    <a:pt x="28" y="0"/>
                  </a:lnTo>
                  <a:lnTo>
                    <a:pt x="28" y="0"/>
                  </a:lnTo>
                  <a:lnTo>
                    <a:pt x="2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21" name="Freeform 106"/>
            <p:cNvSpPr>
              <a:spLocks/>
            </p:cNvSpPr>
            <p:nvPr/>
          </p:nvSpPr>
          <p:spPr bwMode="auto">
            <a:xfrm>
              <a:off x="2186" y="2600"/>
              <a:ext cx="142" cy="50"/>
            </a:xfrm>
            <a:custGeom>
              <a:avLst/>
              <a:gdLst>
                <a:gd name="T0" fmla="*/ 8 w 142"/>
                <a:gd name="T1" fmla="*/ 0 h 50"/>
                <a:gd name="T2" fmla="*/ 8 w 142"/>
                <a:gd name="T3" fmla="*/ 0 h 50"/>
                <a:gd name="T4" fmla="*/ 6 w 142"/>
                <a:gd name="T5" fmla="*/ 0 h 50"/>
                <a:gd name="T6" fmla="*/ 6 w 142"/>
                <a:gd name="T7" fmla="*/ 0 h 50"/>
                <a:gd name="T8" fmla="*/ 0 w 142"/>
                <a:gd name="T9" fmla="*/ 4 h 50"/>
                <a:gd name="T10" fmla="*/ 0 w 142"/>
                <a:gd name="T11" fmla="*/ 8 h 50"/>
                <a:gd name="T12" fmla="*/ 2 w 142"/>
                <a:gd name="T13" fmla="*/ 12 h 50"/>
                <a:gd name="T14" fmla="*/ 6 w 142"/>
                <a:gd name="T15" fmla="*/ 18 h 50"/>
                <a:gd name="T16" fmla="*/ 16 w 142"/>
                <a:gd name="T17" fmla="*/ 26 h 50"/>
                <a:gd name="T18" fmla="*/ 24 w 142"/>
                <a:gd name="T19" fmla="*/ 32 h 50"/>
                <a:gd name="T20" fmla="*/ 24 w 142"/>
                <a:gd name="T21" fmla="*/ 32 h 50"/>
                <a:gd name="T22" fmla="*/ 32 w 142"/>
                <a:gd name="T23" fmla="*/ 36 h 50"/>
                <a:gd name="T24" fmla="*/ 42 w 142"/>
                <a:gd name="T25" fmla="*/ 38 h 50"/>
                <a:gd name="T26" fmla="*/ 62 w 142"/>
                <a:gd name="T27" fmla="*/ 40 h 50"/>
                <a:gd name="T28" fmla="*/ 62 w 142"/>
                <a:gd name="T29" fmla="*/ 40 h 50"/>
                <a:gd name="T30" fmla="*/ 100 w 142"/>
                <a:gd name="T31" fmla="*/ 46 h 50"/>
                <a:gd name="T32" fmla="*/ 100 w 142"/>
                <a:gd name="T33" fmla="*/ 46 h 50"/>
                <a:gd name="T34" fmla="*/ 112 w 142"/>
                <a:gd name="T35" fmla="*/ 48 h 50"/>
                <a:gd name="T36" fmla="*/ 126 w 142"/>
                <a:gd name="T37" fmla="*/ 50 h 50"/>
                <a:gd name="T38" fmla="*/ 126 w 142"/>
                <a:gd name="T39" fmla="*/ 50 h 50"/>
                <a:gd name="T40" fmla="*/ 134 w 142"/>
                <a:gd name="T41" fmla="*/ 50 h 50"/>
                <a:gd name="T42" fmla="*/ 142 w 142"/>
                <a:gd name="T43" fmla="*/ 46 h 50"/>
                <a:gd name="T44" fmla="*/ 142 w 142"/>
                <a:gd name="T45" fmla="*/ 46 h 50"/>
                <a:gd name="T46" fmla="*/ 140 w 142"/>
                <a:gd name="T47" fmla="*/ 44 h 50"/>
                <a:gd name="T48" fmla="*/ 142 w 142"/>
                <a:gd name="T49" fmla="*/ 44 h 50"/>
                <a:gd name="T50" fmla="*/ 142 w 142"/>
                <a:gd name="T51" fmla="*/ 44 h 50"/>
                <a:gd name="T52" fmla="*/ 124 w 142"/>
                <a:gd name="T53" fmla="*/ 38 h 50"/>
                <a:gd name="T54" fmla="*/ 116 w 142"/>
                <a:gd name="T55" fmla="*/ 36 h 50"/>
                <a:gd name="T56" fmla="*/ 110 w 142"/>
                <a:gd name="T57" fmla="*/ 32 h 50"/>
                <a:gd name="T58" fmla="*/ 110 w 142"/>
                <a:gd name="T59" fmla="*/ 32 h 50"/>
                <a:gd name="T60" fmla="*/ 104 w 142"/>
                <a:gd name="T61" fmla="*/ 26 h 50"/>
                <a:gd name="T62" fmla="*/ 100 w 142"/>
                <a:gd name="T63" fmla="*/ 20 h 50"/>
                <a:gd name="T64" fmla="*/ 100 w 142"/>
                <a:gd name="T65" fmla="*/ 20 h 50"/>
                <a:gd name="T66" fmla="*/ 92 w 142"/>
                <a:gd name="T67" fmla="*/ 14 h 50"/>
                <a:gd name="T68" fmla="*/ 82 w 142"/>
                <a:gd name="T69" fmla="*/ 12 h 50"/>
                <a:gd name="T70" fmla="*/ 82 w 142"/>
                <a:gd name="T71" fmla="*/ 12 h 50"/>
                <a:gd name="T72" fmla="*/ 78 w 142"/>
                <a:gd name="T73" fmla="*/ 10 h 50"/>
                <a:gd name="T74" fmla="*/ 78 w 142"/>
                <a:gd name="T75" fmla="*/ 10 h 50"/>
                <a:gd name="T76" fmla="*/ 72 w 142"/>
                <a:gd name="T77" fmla="*/ 12 h 50"/>
                <a:gd name="T78" fmla="*/ 68 w 142"/>
                <a:gd name="T79" fmla="*/ 16 h 50"/>
                <a:gd name="T80" fmla="*/ 68 w 142"/>
                <a:gd name="T81" fmla="*/ 16 h 50"/>
                <a:gd name="T82" fmla="*/ 60 w 142"/>
                <a:gd name="T83" fmla="*/ 20 h 50"/>
                <a:gd name="T84" fmla="*/ 52 w 142"/>
                <a:gd name="T85" fmla="*/ 22 h 50"/>
                <a:gd name="T86" fmla="*/ 52 w 142"/>
                <a:gd name="T87" fmla="*/ 22 h 50"/>
                <a:gd name="T88" fmla="*/ 48 w 142"/>
                <a:gd name="T89" fmla="*/ 20 h 50"/>
                <a:gd name="T90" fmla="*/ 48 w 142"/>
                <a:gd name="T91" fmla="*/ 20 h 50"/>
                <a:gd name="T92" fmla="*/ 44 w 142"/>
                <a:gd name="T93" fmla="*/ 18 h 50"/>
                <a:gd name="T94" fmla="*/ 42 w 142"/>
                <a:gd name="T95" fmla="*/ 16 h 50"/>
                <a:gd name="T96" fmla="*/ 38 w 142"/>
                <a:gd name="T97" fmla="*/ 12 h 50"/>
                <a:gd name="T98" fmla="*/ 38 w 142"/>
                <a:gd name="T99" fmla="*/ 12 h 50"/>
                <a:gd name="T100" fmla="*/ 32 w 142"/>
                <a:gd name="T101" fmla="*/ 8 h 50"/>
                <a:gd name="T102" fmla="*/ 24 w 142"/>
                <a:gd name="T103" fmla="*/ 4 h 50"/>
                <a:gd name="T104" fmla="*/ 24 w 142"/>
                <a:gd name="T105" fmla="*/ 4 h 50"/>
                <a:gd name="T106" fmla="*/ 16 w 142"/>
                <a:gd name="T107" fmla="*/ 2 h 50"/>
                <a:gd name="T108" fmla="*/ 8 w 142"/>
                <a:gd name="T109"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42" h="50">
                  <a:moveTo>
                    <a:pt x="8" y="0"/>
                  </a:moveTo>
                  <a:lnTo>
                    <a:pt x="8" y="0"/>
                  </a:lnTo>
                  <a:lnTo>
                    <a:pt x="6" y="0"/>
                  </a:lnTo>
                  <a:lnTo>
                    <a:pt x="6" y="0"/>
                  </a:lnTo>
                  <a:lnTo>
                    <a:pt x="0" y="4"/>
                  </a:lnTo>
                  <a:lnTo>
                    <a:pt x="0" y="8"/>
                  </a:lnTo>
                  <a:lnTo>
                    <a:pt x="2" y="12"/>
                  </a:lnTo>
                  <a:lnTo>
                    <a:pt x="6" y="18"/>
                  </a:lnTo>
                  <a:lnTo>
                    <a:pt x="16" y="26"/>
                  </a:lnTo>
                  <a:lnTo>
                    <a:pt x="24" y="32"/>
                  </a:lnTo>
                  <a:lnTo>
                    <a:pt x="24" y="32"/>
                  </a:lnTo>
                  <a:lnTo>
                    <a:pt x="32" y="36"/>
                  </a:lnTo>
                  <a:lnTo>
                    <a:pt x="42" y="38"/>
                  </a:lnTo>
                  <a:lnTo>
                    <a:pt x="62" y="40"/>
                  </a:lnTo>
                  <a:lnTo>
                    <a:pt x="62" y="40"/>
                  </a:lnTo>
                  <a:lnTo>
                    <a:pt x="100" y="46"/>
                  </a:lnTo>
                  <a:lnTo>
                    <a:pt x="100" y="46"/>
                  </a:lnTo>
                  <a:lnTo>
                    <a:pt x="112" y="48"/>
                  </a:lnTo>
                  <a:lnTo>
                    <a:pt x="126" y="50"/>
                  </a:lnTo>
                  <a:lnTo>
                    <a:pt x="126" y="50"/>
                  </a:lnTo>
                  <a:lnTo>
                    <a:pt x="134" y="50"/>
                  </a:lnTo>
                  <a:lnTo>
                    <a:pt x="142" y="46"/>
                  </a:lnTo>
                  <a:lnTo>
                    <a:pt x="142" y="46"/>
                  </a:lnTo>
                  <a:lnTo>
                    <a:pt x="140" y="44"/>
                  </a:lnTo>
                  <a:lnTo>
                    <a:pt x="142" y="44"/>
                  </a:lnTo>
                  <a:lnTo>
                    <a:pt x="142" y="44"/>
                  </a:lnTo>
                  <a:lnTo>
                    <a:pt x="124" y="38"/>
                  </a:lnTo>
                  <a:lnTo>
                    <a:pt x="116" y="36"/>
                  </a:lnTo>
                  <a:lnTo>
                    <a:pt x="110" y="32"/>
                  </a:lnTo>
                  <a:lnTo>
                    <a:pt x="110" y="32"/>
                  </a:lnTo>
                  <a:lnTo>
                    <a:pt x="104" y="26"/>
                  </a:lnTo>
                  <a:lnTo>
                    <a:pt x="100" y="20"/>
                  </a:lnTo>
                  <a:lnTo>
                    <a:pt x="100" y="20"/>
                  </a:lnTo>
                  <a:lnTo>
                    <a:pt x="92" y="14"/>
                  </a:lnTo>
                  <a:lnTo>
                    <a:pt x="82" y="12"/>
                  </a:lnTo>
                  <a:lnTo>
                    <a:pt x="82" y="12"/>
                  </a:lnTo>
                  <a:lnTo>
                    <a:pt x="78" y="10"/>
                  </a:lnTo>
                  <a:lnTo>
                    <a:pt x="78" y="10"/>
                  </a:lnTo>
                  <a:lnTo>
                    <a:pt x="72" y="12"/>
                  </a:lnTo>
                  <a:lnTo>
                    <a:pt x="68" y="16"/>
                  </a:lnTo>
                  <a:lnTo>
                    <a:pt x="68" y="16"/>
                  </a:lnTo>
                  <a:lnTo>
                    <a:pt x="60" y="20"/>
                  </a:lnTo>
                  <a:lnTo>
                    <a:pt x="52" y="22"/>
                  </a:lnTo>
                  <a:lnTo>
                    <a:pt x="52" y="22"/>
                  </a:lnTo>
                  <a:lnTo>
                    <a:pt x="48" y="20"/>
                  </a:lnTo>
                  <a:lnTo>
                    <a:pt x="48" y="20"/>
                  </a:lnTo>
                  <a:lnTo>
                    <a:pt x="44" y="18"/>
                  </a:lnTo>
                  <a:lnTo>
                    <a:pt x="42" y="16"/>
                  </a:lnTo>
                  <a:lnTo>
                    <a:pt x="38" y="12"/>
                  </a:lnTo>
                  <a:lnTo>
                    <a:pt x="38" y="12"/>
                  </a:lnTo>
                  <a:lnTo>
                    <a:pt x="32" y="8"/>
                  </a:lnTo>
                  <a:lnTo>
                    <a:pt x="24" y="4"/>
                  </a:lnTo>
                  <a:lnTo>
                    <a:pt x="24" y="4"/>
                  </a:lnTo>
                  <a:lnTo>
                    <a:pt x="16" y="2"/>
                  </a:lnTo>
                  <a:lnTo>
                    <a:pt x="8"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22" name="Freeform 107"/>
            <p:cNvSpPr>
              <a:spLocks/>
            </p:cNvSpPr>
            <p:nvPr/>
          </p:nvSpPr>
          <p:spPr bwMode="auto">
            <a:xfrm>
              <a:off x="2186" y="2600"/>
              <a:ext cx="142" cy="50"/>
            </a:xfrm>
            <a:custGeom>
              <a:avLst/>
              <a:gdLst>
                <a:gd name="T0" fmla="*/ 8 w 142"/>
                <a:gd name="T1" fmla="*/ 0 h 50"/>
                <a:gd name="T2" fmla="*/ 8 w 142"/>
                <a:gd name="T3" fmla="*/ 0 h 50"/>
                <a:gd name="T4" fmla="*/ 6 w 142"/>
                <a:gd name="T5" fmla="*/ 0 h 50"/>
                <a:gd name="T6" fmla="*/ 6 w 142"/>
                <a:gd name="T7" fmla="*/ 0 h 50"/>
                <a:gd name="T8" fmla="*/ 0 w 142"/>
                <a:gd name="T9" fmla="*/ 4 h 50"/>
                <a:gd name="T10" fmla="*/ 0 w 142"/>
                <a:gd name="T11" fmla="*/ 8 h 50"/>
                <a:gd name="T12" fmla="*/ 2 w 142"/>
                <a:gd name="T13" fmla="*/ 12 h 50"/>
                <a:gd name="T14" fmla="*/ 6 w 142"/>
                <a:gd name="T15" fmla="*/ 18 h 50"/>
                <a:gd name="T16" fmla="*/ 16 w 142"/>
                <a:gd name="T17" fmla="*/ 26 h 50"/>
                <a:gd name="T18" fmla="*/ 24 w 142"/>
                <a:gd name="T19" fmla="*/ 32 h 50"/>
                <a:gd name="T20" fmla="*/ 24 w 142"/>
                <a:gd name="T21" fmla="*/ 32 h 50"/>
                <a:gd name="T22" fmla="*/ 32 w 142"/>
                <a:gd name="T23" fmla="*/ 36 h 50"/>
                <a:gd name="T24" fmla="*/ 42 w 142"/>
                <a:gd name="T25" fmla="*/ 38 h 50"/>
                <a:gd name="T26" fmla="*/ 62 w 142"/>
                <a:gd name="T27" fmla="*/ 40 h 50"/>
                <a:gd name="T28" fmla="*/ 62 w 142"/>
                <a:gd name="T29" fmla="*/ 40 h 50"/>
                <a:gd name="T30" fmla="*/ 100 w 142"/>
                <a:gd name="T31" fmla="*/ 46 h 50"/>
                <a:gd name="T32" fmla="*/ 100 w 142"/>
                <a:gd name="T33" fmla="*/ 46 h 50"/>
                <a:gd name="T34" fmla="*/ 112 w 142"/>
                <a:gd name="T35" fmla="*/ 48 h 50"/>
                <a:gd name="T36" fmla="*/ 126 w 142"/>
                <a:gd name="T37" fmla="*/ 50 h 50"/>
                <a:gd name="T38" fmla="*/ 126 w 142"/>
                <a:gd name="T39" fmla="*/ 50 h 50"/>
                <a:gd name="T40" fmla="*/ 134 w 142"/>
                <a:gd name="T41" fmla="*/ 50 h 50"/>
                <a:gd name="T42" fmla="*/ 142 w 142"/>
                <a:gd name="T43" fmla="*/ 46 h 50"/>
                <a:gd name="T44" fmla="*/ 142 w 142"/>
                <a:gd name="T45" fmla="*/ 46 h 50"/>
                <a:gd name="T46" fmla="*/ 140 w 142"/>
                <a:gd name="T47" fmla="*/ 44 h 50"/>
                <a:gd name="T48" fmla="*/ 142 w 142"/>
                <a:gd name="T49" fmla="*/ 44 h 50"/>
                <a:gd name="T50" fmla="*/ 142 w 142"/>
                <a:gd name="T51" fmla="*/ 44 h 50"/>
                <a:gd name="T52" fmla="*/ 124 w 142"/>
                <a:gd name="T53" fmla="*/ 38 h 50"/>
                <a:gd name="T54" fmla="*/ 116 w 142"/>
                <a:gd name="T55" fmla="*/ 36 h 50"/>
                <a:gd name="T56" fmla="*/ 110 w 142"/>
                <a:gd name="T57" fmla="*/ 32 h 50"/>
                <a:gd name="T58" fmla="*/ 110 w 142"/>
                <a:gd name="T59" fmla="*/ 32 h 50"/>
                <a:gd name="T60" fmla="*/ 104 w 142"/>
                <a:gd name="T61" fmla="*/ 26 h 50"/>
                <a:gd name="T62" fmla="*/ 100 w 142"/>
                <a:gd name="T63" fmla="*/ 20 h 50"/>
                <a:gd name="T64" fmla="*/ 100 w 142"/>
                <a:gd name="T65" fmla="*/ 20 h 50"/>
                <a:gd name="T66" fmla="*/ 92 w 142"/>
                <a:gd name="T67" fmla="*/ 14 h 50"/>
                <a:gd name="T68" fmla="*/ 82 w 142"/>
                <a:gd name="T69" fmla="*/ 12 h 50"/>
                <a:gd name="T70" fmla="*/ 82 w 142"/>
                <a:gd name="T71" fmla="*/ 12 h 50"/>
                <a:gd name="T72" fmla="*/ 78 w 142"/>
                <a:gd name="T73" fmla="*/ 10 h 50"/>
                <a:gd name="T74" fmla="*/ 78 w 142"/>
                <a:gd name="T75" fmla="*/ 10 h 50"/>
                <a:gd name="T76" fmla="*/ 72 w 142"/>
                <a:gd name="T77" fmla="*/ 12 h 50"/>
                <a:gd name="T78" fmla="*/ 68 w 142"/>
                <a:gd name="T79" fmla="*/ 16 h 50"/>
                <a:gd name="T80" fmla="*/ 68 w 142"/>
                <a:gd name="T81" fmla="*/ 16 h 50"/>
                <a:gd name="T82" fmla="*/ 60 w 142"/>
                <a:gd name="T83" fmla="*/ 20 h 50"/>
                <a:gd name="T84" fmla="*/ 52 w 142"/>
                <a:gd name="T85" fmla="*/ 22 h 50"/>
                <a:gd name="T86" fmla="*/ 52 w 142"/>
                <a:gd name="T87" fmla="*/ 22 h 50"/>
                <a:gd name="T88" fmla="*/ 48 w 142"/>
                <a:gd name="T89" fmla="*/ 20 h 50"/>
                <a:gd name="T90" fmla="*/ 48 w 142"/>
                <a:gd name="T91" fmla="*/ 20 h 50"/>
                <a:gd name="T92" fmla="*/ 44 w 142"/>
                <a:gd name="T93" fmla="*/ 18 h 50"/>
                <a:gd name="T94" fmla="*/ 42 w 142"/>
                <a:gd name="T95" fmla="*/ 16 h 50"/>
                <a:gd name="T96" fmla="*/ 38 w 142"/>
                <a:gd name="T97" fmla="*/ 12 h 50"/>
                <a:gd name="T98" fmla="*/ 38 w 142"/>
                <a:gd name="T99" fmla="*/ 12 h 50"/>
                <a:gd name="T100" fmla="*/ 32 w 142"/>
                <a:gd name="T101" fmla="*/ 8 h 50"/>
                <a:gd name="T102" fmla="*/ 24 w 142"/>
                <a:gd name="T103" fmla="*/ 4 h 50"/>
                <a:gd name="T104" fmla="*/ 24 w 142"/>
                <a:gd name="T105" fmla="*/ 4 h 50"/>
                <a:gd name="T106" fmla="*/ 16 w 142"/>
                <a:gd name="T107" fmla="*/ 2 h 50"/>
                <a:gd name="T108" fmla="*/ 8 w 142"/>
                <a:gd name="T109"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42" h="50">
                  <a:moveTo>
                    <a:pt x="8" y="0"/>
                  </a:moveTo>
                  <a:lnTo>
                    <a:pt x="8" y="0"/>
                  </a:lnTo>
                  <a:lnTo>
                    <a:pt x="6" y="0"/>
                  </a:lnTo>
                  <a:lnTo>
                    <a:pt x="6" y="0"/>
                  </a:lnTo>
                  <a:lnTo>
                    <a:pt x="0" y="4"/>
                  </a:lnTo>
                  <a:lnTo>
                    <a:pt x="0" y="8"/>
                  </a:lnTo>
                  <a:lnTo>
                    <a:pt x="2" y="12"/>
                  </a:lnTo>
                  <a:lnTo>
                    <a:pt x="6" y="18"/>
                  </a:lnTo>
                  <a:lnTo>
                    <a:pt x="16" y="26"/>
                  </a:lnTo>
                  <a:lnTo>
                    <a:pt x="24" y="32"/>
                  </a:lnTo>
                  <a:lnTo>
                    <a:pt x="24" y="32"/>
                  </a:lnTo>
                  <a:lnTo>
                    <a:pt x="32" y="36"/>
                  </a:lnTo>
                  <a:lnTo>
                    <a:pt x="42" y="38"/>
                  </a:lnTo>
                  <a:lnTo>
                    <a:pt x="62" y="40"/>
                  </a:lnTo>
                  <a:lnTo>
                    <a:pt x="62" y="40"/>
                  </a:lnTo>
                  <a:lnTo>
                    <a:pt x="100" y="46"/>
                  </a:lnTo>
                  <a:lnTo>
                    <a:pt x="100" y="46"/>
                  </a:lnTo>
                  <a:lnTo>
                    <a:pt x="112" y="48"/>
                  </a:lnTo>
                  <a:lnTo>
                    <a:pt x="126" y="50"/>
                  </a:lnTo>
                  <a:lnTo>
                    <a:pt x="126" y="50"/>
                  </a:lnTo>
                  <a:lnTo>
                    <a:pt x="134" y="50"/>
                  </a:lnTo>
                  <a:lnTo>
                    <a:pt x="142" y="46"/>
                  </a:lnTo>
                  <a:lnTo>
                    <a:pt x="142" y="46"/>
                  </a:lnTo>
                  <a:lnTo>
                    <a:pt x="140" y="44"/>
                  </a:lnTo>
                  <a:lnTo>
                    <a:pt x="142" y="44"/>
                  </a:lnTo>
                  <a:lnTo>
                    <a:pt x="142" y="44"/>
                  </a:lnTo>
                  <a:lnTo>
                    <a:pt x="124" y="38"/>
                  </a:lnTo>
                  <a:lnTo>
                    <a:pt x="116" y="36"/>
                  </a:lnTo>
                  <a:lnTo>
                    <a:pt x="110" y="32"/>
                  </a:lnTo>
                  <a:lnTo>
                    <a:pt x="110" y="32"/>
                  </a:lnTo>
                  <a:lnTo>
                    <a:pt x="104" y="26"/>
                  </a:lnTo>
                  <a:lnTo>
                    <a:pt x="100" y="20"/>
                  </a:lnTo>
                  <a:lnTo>
                    <a:pt x="100" y="20"/>
                  </a:lnTo>
                  <a:lnTo>
                    <a:pt x="92" y="14"/>
                  </a:lnTo>
                  <a:lnTo>
                    <a:pt x="82" y="12"/>
                  </a:lnTo>
                  <a:lnTo>
                    <a:pt x="82" y="12"/>
                  </a:lnTo>
                  <a:lnTo>
                    <a:pt x="78" y="10"/>
                  </a:lnTo>
                  <a:lnTo>
                    <a:pt x="78" y="10"/>
                  </a:lnTo>
                  <a:lnTo>
                    <a:pt x="72" y="12"/>
                  </a:lnTo>
                  <a:lnTo>
                    <a:pt x="68" y="16"/>
                  </a:lnTo>
                  <a:lnTo>
                    <a:pt x="68" y="16"/>
                  </a:lnTo>
                  <a:lnTo>
                    <a:pt x="60" y="20"/>
                  </a:lnTo>
                  <a:lnTo>
                    <a:pt x="52" y="22"/>
                  </a:lnTo>
                  <a:lnTo>
                    <a:pt x="52" y="22"/>
                  </a:lnTo>
                  <a:lnTo>
                    <a:pt x="48" y="20"/>
                  </a:lnTo>
                  <a:lnTo>
                    <a:pt x="48" y="20"/>
                  </a:lnTo>
                  <a:lnTo>
                    <a:pt x="44" y="18"/>
                  </a:lnTo>
                  <a:lnTo>
                    <a:pt x="42" y="16"/>
                  </a:lnTo>
                  <a:lnTo>
                    <a:pt x="38" y="12"/>
                  </a:lnTo>
                  <a:lnTo>
                    <a:pt x="38" y="12"/>
                  </a:lnTo>
                  <a:lnTo>
                    <a:pt x="32" y="8"/>
                  </a:lnTo>
                  <a:lnTo>
                    <a:pt x="24" y="4"/>
                  </a:lnTo>
                  <a:lnTo>
                    <a:pt x="24" y="4"/>
                  </a:lnTo>
                  <a:lnTo>
                    <a:pt x="16" y="2"/>
                  </a:lnTo>
                  <a:lnTo>
                    <a:pt x="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23" name="Freeform 108"/>
            <p:cNvSpPr>
              <a:spLocks/>
            </p:cNvSpPr>
            <p:nvPr/>
          </p:nvSpPr>
          <p:spPr bwMode="auto">
            <a:xfrm>
              <a:off x="2374" y="2636"/>
              <a:ext cx="34" cy="14"/>
            </a:xfrm>
            <a:custGeom>
              <a:avLst/>
              <a:gdLst>
                <a:gd name="T0" fmla="*/ 26 w 34"/>
                <a:gd name="T1" fmla="*/ 0 h 14"/>
                <a:gd name="T2" fmla="*/ 26 w 34"/>
                <a:gd name="T3" fmla="*/ 0 h 14"/>
                <a:gd name="T4" fmla="*/ 22 w 34"/>
                <a:gd name="T5" fmla="*/ 0 h 14"/>
                <a:gd name="T6" fmla="*/ 22 w 34"/>
                <a:gd name="T7" fmla="*/ 0 h 14"/>
                <a:gd name="T8" fmla="*/ 8 w 34"/>
                <a:gd name="T9" fmla="*/ 4 h 14"/>
                <a:gd name="T10" fmla="*/ 2 w 34"/>
                <a:gd name="T11" fmla="*/ 8 h 14"/>
                <a:gd name="T12" fmla="*/ 0 w 34"/>
                <a:gd name="T13" fmla="*/ 10 h 14"/>
                <a:gd name="T14" fmla="*/ 2 w 34"/>
                <a:gd name="T15" fmla="*/ 12 h 14"/>
                <a:gd name="T16" fmla="*/ 2 w 34"/>
                <a:gd name="T17" fmla="*/ 12 h 14"/>
                <a:gd name="T18" fmla="*/ 8 w 34"/>
                <a:gd name="T19" fmla="*/ 14 h 14"/>
                <a:gd name="T20" fmla="*/ 8 w 34"/>
                <a:gd name="T21" fmla="*/ 14 h 14"/>
                <a:gd name="T22" fmla="*/ 22 w 34"/>
                <a:gd name="T23" fmla="*/ 12 h 14"/>
                <a:gd name="T24" fmla="*/ 22 w 34"/>
                <a:gd name="T25" fmla="*/ 12 h 14"/>
                <a:gd name="T26" fmla="*/ 28 w 34"/>
                <a:gd name="T27" fmla="*/ 12 h 14"/>
                <a:gd name="T28" fmla="*/ 30 w 34"/>
                <a:gd name="T29" fmla="*/ 10 h 14"/>
                <a:gd name="T30" fmla="*/ 34 w 34"/>
                <a:gd name="T31" fmla="*/ 6 h 14"/>
                <a:gd name="T32" fmla="*/ 34 w 34"/>
                <a:gd name="T33" fmla="*/ 4 h 14"/>
                <a:gd name="T34" fmla="*/ 32 w 34"/>
                <a:gd name="T35" fmla="*/ 2 h 14"/>
                <a:gd name="T36" fmla="*/ 30 w 34"/>
                <a:gd name="T37" fmla="*/ 0 h 14"/>
                <a:gd name="T38" fmla="*/ 26 w 34"/>
                <a:gd name="T3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4" h="14">
                  <a:moveTo>
                    <a:pt x="26" y="0"/>
                  </a:moveTo>
                  <a:lnTo>
                    <a:pt x="26" y="0"/>
                  </a:lnTo>
                  <a:lnTo>
                    <a:pt x="22" y="0"/>
                  </a:lnTo>
                  <a:lnTo>
                    <a:pt x="22" y="0"/>
                  </a:lnTo>
                  <a:lnTo>
                    <a:pt x="8" y="4"/>
                  </a:lnTo>
                  <a:lnTo>
                    <a:pt x="2" y="8"/>
                  </a:lnTo>
                  <a:lnTo>
                    <a:pt x="0" y="10"/>
                  </a:lnTo>
                  <a:lnTo>
                    <a:pt x="2" y="12"/>
                  </a:lnTo>
                  <a:lnTo>
                    <a:pt x="2" y="12"/>
                  </a:lnTo>
                  <a:lnTo>
                    <a:pt x="8" y="14"/>
                  </a:lnTo>
                  <a:lnTo>
                    <a:pt x="8" y="14"/>
                  </a:lnTo>
                  <a:lnTo>
                    <a:pt x="22" y="12"/>
                  </a:lnTo>
                  <a:lnTo>
                    <a:pt x="22" y="12"/>
                  </a:lnTo>
                  <a:lnTo>
                    <a:pt x="28" y="12"/>
                  </a:lnTo>
                  <a:lnTo>
                    <a:pt x="30" y="10"/>
                  </a:lnTo>
                  <a:lnTo>
                    <a:pt x="34" y="6"/>
                  </a:lnTo>
                  <a:lnTo>
                    <a:pt x="34" y="4"/>
                  </a:lnTo>
                  <a:lnTo>
                    <a:pt x="32" y="2"/>
                  </a:lnTo>
                  <a:lnTo>
                    <a:pt x="30" y="0"/>
                  </a:lnTo>
                  <a:lnTo>
                    <a:pt x="26"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24" name="Freeform 109"/>
            <p:cNvSpPr>
              <a:spLocks/>
            </p:cNvSpPr>
            <p:nvPr/>
          </p:nvSpPr>
          <p:spPr bwMode="auto">
            <a:xfrm>
              <a:off x="2374" y="2636"/>
              <a:ext cx="34" cy="14"/>
            </a:xfrm>
            <a:custGeom>
              <a:avLst/>
              <a:gdLst>
                <a:gd name="T0" fmla="*/ 26 w 34"/>
                <a:gd name="T1" fmla="*/ 0 h 14"/>
                <a:gd name="T2" fmla="*/ 26 w 34"/>
                <a:gd name="T3" fmla="*/ 0 h 14"/>
                <a:gd name="T4" fmla="*/ 22 w 34"/>
                <a:gd name="T5" fmla="*/ 0 h 14"/>
                <a:gd name="T6" fmla="*/ 22 w 34"/>
                <a:gd name="T7" fmla="*/ 0 h 14"/>
                <a:gd name="T8" fmla="*/ 8 w 34"/>
                <a:gd name="T9" fmla="*/ 4 h 14"/>
                <a:gd name="T10" fmla="*/ 2 w 34"/>
                <a:gd name="T11" fmla="*/ 8 h 14"/>
                <a:gd name="T12" fmla="*/ 0 w 34"/>
                <a:gd name="T13" fmla="*/ 10 h 14"/>
                <a:gd name="T14" fmla="*/ 2 w 34"/>
                <a:gd name="T15" fmla="*/ 12 h 14"/>
                <a:gd name="T16" fmla="*/ 2 w 34"/>
                <a:gd name="T17" fmla="*/ 12 h 14"/>
                <a:gd name="T18" fmla="*/ 8 w 34"/>
                <a:gd name="T19" fmla="*/ 14 h 14"/>
                <a:gd name="T20" fmla="*/ 8 w 34"/>
                <a:gd name="T21" fmla="*/ 14 h 14"/>
                <a:gd name="T22" fmla="*/ 22 w 34"/>
                <a:gd name="T23" fmla="*/ 12 h 14"/>
                <a:gd name="T24" fmla="*/ 22 w 34"/>
                <a:gd name="T25" fmla="*/ 12 h 14"/>
                <a:gd name="T26" fmla="*/ 28 w 34"/>
                <a:gd name="T27" fmla="*/ 12 h 14"/>
                <a:gd name="T28" fmla="*/ 30 w 34"/>
                <a:gd name="T29" fmla="*/ 10 h 14"/>
                <a:gd name="T30" fmla="*/ 34 w 34"/>
                <a:gd name="T31" fmla="*/ 6 h 14"/>
                <a:gd name="T32" fmla="*/ 34 w 34"/>
                <a:gd name="T33" fmla="*/ 4 h 14"/>
                <a:gd name="T34" fmla="*/ 32 w 34"/>
                <a:gd name="T35" fmla="*/ 2 h 14"/>
                <a:gd name="T36" fmla="*/ 30 w 34"/>
                <a:gd name="T37" fmla="*/ 0 h 14"/>
                <a:gd name="T38" fmla="*/ 26 w 34"/>
                <a:gd name="T3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4" h="14">
                  <a:moveTo>
                    <a:pt x="26" y="0"/>
                  </a:moveTo>
                  <a:lnTo>
                    <a:pt x="26" y="0"/>
                  </a:lnTo>
                  <a:lnTo>
                    <a:pt x="22" y="0"/>
                  </a:lnTo>
                  <a:lnTo>
                    <a:pt x="22" y="0"/>
                  </a:lnTo>
                  <a:lnTo>
                    <a:pt x="8" y="4"/>
                  </a:lnTo>
                  <a:lnTo>
                    <a:pt x="2" y="8"/>
                  </a:lnTo>
                  <a:lnTo>
                    <a:pt x="0" y="10"/>
                  </a:lnTo>
                  <a:lnTo>
                    <a:pt x="2" y="12"/>
                  </a:lnTo>
                  <a:lnTo>
                    <a:pt x="2" y="12"/>
                  </a:lnTo>
                  <a:lnTo>
                    <a:pt x="8" y="14"/>
                  </a:lnTo>
                  <a:lnTo>
                    <a:pt x="8" y="14"/>
                  </a:lnTo>
                  <a:lnTo>
                    <a:pt x="22" y="12"/>
                  </a:lnTo>
                  <a:lnTo>
                    <a:pt x="22" y="12"/>
                  </a:lnTo>
                  <a:lnTo>
                    <a:pt x="28" y="12"/>
                  </a:lnTo>
                  <a:lnTo>
                    <a:pt x="30" y="10"/>
                  </a:lnTo>
                  <a:lnTo>
                    <a:pt x="34" y="6"/>
                  </a:lnTo>
                  <a:lnTo>
                    <a:pt x="34" y="4"/>
                  </a:lnTo>
                  <a:lnTo>
                    <a:pt x="32" y="2"/>
                  </a:lnTo>
                  <a:lnTo>
                    <a:pt x="30" y="0"/>
                  </a:lnTo>
                  <a:lnTo>
                    <a:pt x="2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25" name="Freeform 110"/>
            <p:cNvSpPr>
              <a:spLocks/>
            </p:cNvSpPr>
            <p:nvPr/>
          </p:nvSpPr>
          <p:spPr bwMode="auto">
            <a:xfrm>
              <a:off x="2328" y="2634"/>
              <a:ext cx="44" cy="24"/>
            </a:xfrm>
            <a:custGeom>
              <a:avLst/>
              <a:gdLst>
                <a:gd name="T0" fmla="*/ 24 w 44"/>
                <a:gd name="T1" fmla="*/ 0 h 24"/>
                <a:gd name="T2" fmla="*/ 24 w 44"/>
                <a:gd name="T3" fmla="*/ 0 h 24"/>
                <a:gd name="T4" fmla="*/ 14 w 44"/>
                <a:gd name="T5" fmla="*/ 0 h 24"/>
                <a:gd name="T6" fmla="*/ 6 w 44"/>
                <a:gd name="T7" fmla="*/ 2 h 24"/>
                <a:gd name="T8" fmla="*/ 6 w 44"/>
                <a:gd name="T9" fmla="*/ 2 h 24"/>
                <a:gd name="T10" fmla="*/ 2 w 44"/>
                <a:gd name="T11" fmla="*/ 6 h 24"/>
                <a:gd name="T12" fmla="*/ 0 w 44"/>
                <a:gd name="T13" fmla="*/ 10 h 24"/>
                <a:gd name="T14" fmla="*/ 0 w 44"/>
                <a:gd name="T15" fmla="*/ 10 h 24"/>
                <a:gd name="T16" fmla="*/ 0 w 44"/>
                <a:gd name="T17" fmla="*/ 10 h 24"/>
                <a:gd name="T18" fmla="*/ 0 w 44"/>
                <a:gd name="T19" fmla="*/ 10 h 24"/>
                <a:gd name="T20" fmla="*/ 2 w 44"/>
                <a:gd name="T21" fmla="*/ 12 h 24"/>
                <a:gd name="T22" fmla="*/ 2 w 44"/>
                <a:gd name="T23" fmla="*/ 12 h 24"/>
                <a:gd name="T24" fmla="*/ 2 w 44"/>
                <a:gd name="T25" fmla="*/ 12 h 24"/>
                <a:gd name="T26" fmla="*/ 2 w 44"/>
                <a:gd name="T27" fmla="*/ 12 h 24"/>
                <a:gd name="T28" fmla="*/ 0 w 44"/>
                <a:gd name="T29" fmla="*/ 12 h 24"/>
                <a:gd name="T30" fmla="*/ 0 w 44"/>
                <a:gd name="T31" fmla="*/ 12 h 24"/>
                <a:gd name="T32" fmla="*/ 6 w 44"/>
                <a:gd name="T33" fmla="*/ 16 h 24"/>
                <a:gd name="T34" fmla="*/ 12 w 44"/>
                <a:gd name="T35" fmla="*/ 18 h 24"/>
                <a:gd name="T36" fmla="*/ 12 w 44"/>
                <a:gd name="T37" fmla="*/ 18 h 24"/>
                <a:gd name="T38" fmla="*/ 16 w 44"/>
                <a:gd name="T39" fmla="*/ 22 h 24"/>
                <a:gd name="T40" fmla="*/ 20 w 44"/>
                <a:gd name="T41" fmla="*/ 24 h 24"/>
                <a:gd name="T42" fmla="*/ 20 w 44"/>
                <a:gd name="T43" fmla="*/ 24 h 24"/>
                <a:gd name="T44" fmla="*/ 24 w 44"/>
                <a:gd name="T45" fmla="*/ 24 h 24"/>
                <a:gd name="T46" fmla="*/ 24 w 44"/>
                <a:gd name="T47" fmla="*/ 24 h 24"/>
                <a:gd name="T48" fmla="*/ 28 w 44"/>
                <a:gd name="T49" fmla="*/ 18 h 24"/>
                <a:gd name="T50" fmla="*/ 32 w 44"/>
                <a:gd name="T51" fmla="*/ 14 h 24"/>
                <a:gd name="T52" fmla="*/ 32 w 44"/>
                <a:gd name="T53" fmla="*/ 14 h 24"/>
                <a:gd name="T54" fmla="*/ 38 w 44"/>
                <a:gd name="T55" fmla="*/ 12 h 24"/>
                <a:gd name="T56" fmla="*/ 40 w 44"/>
                <a:gd name="T57" fmla="*/ 12 h 24"/>
                <a:gd name="T58" fmla="*/ 42 w 44"/>
                <a:gd name="T59" fmla="*/ 10 h 24"/>
                <a:gd name="T60" fmla="*/ 42 w 44"/>
                <a:gd name="T61" fmla="*/ 10 h 24"/>
                <a:gd name="T62" fmla="*/ 44 w 44"/>
                <a:gd name="T63" fmla="*/ 8 h 24"/>
                <a:gd name="T64" fmla="*/ 42 w 44"/>
                <a:gd name="T65" fmla="*/ 6 h 24"/>
                <a:gd name="T66" fmla="*/ 38 w 44"/>
                <a:gd name="T67" fmla="*/ 2 h 24"/>
                <a:gd name="T68" fmla="*/ 38 w 44"/>
                <a:gd name="T69" fmla="*/ 2 h 24"/>
                <a:gd name="T70" fmla="*/ 32 w 44"/>
                <a:gd name="T71" fmla="*/ 0 h 24"/>
                <a:gd name="T72" fmla="*/ 24 w 44"/>
                <a:gd name="T73"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4" h="24">
                  <a:moveTo>
                    <a:pt x="24" y="0"/>
                  </a:moveTo>
                  <a:lnTo>
                    <a:pt x="24" y="0"/>
                  </a:lnTo>
                  <a:lnTo>
                    <a:pt x="14" y="0"/>
                  </a:lnTo>
                  <a:lnTo>
                    <a:pt x="6" y="2"/>
                  </a:lnTo>
                  <a:lnTo>
                    <a:pt x="6" y="2"/>
                  </a:lnTo>
                  <a:lnTo>
                    <a:pt x="2" y="6"/>
                  </a:lnTo>
                  <a:lnTo>
                    <a:pt x="0" y="10"/>
                  </a:lnTo>
                  <a:lnTo>
                    <a:pt x="0" y="10"/>
                  </a:lnTo>
                  <a:lnTo>
                    <a:pt x="0" y="10"/>
                  </a:lnTo>
                  <a:lnTo>
                    <a:pt x="0" y="10"/>
                  </a:lnTo>
                  <a:lnTo>
                    <a:pt x="2" y="12"/>
                  </a:lnTo>
                  <a:lnTo>
                    <a:pt x="2" y="12"/>
                  </a:lnTo>
                  <a:lnTo>
                    <a:pt x="2" y="12"/>
                  </a:lnTo>
                  <a:lnTo>
                    <a:pt x="2" y="12"/>
                  </a:lnTo>
                  <a:lnTo>
                    <a:pt x="0" y="12"/>
                  </a:lnTo>
                  <a:lnTo>
                    <a:pt x="0" y="12"/>
                  </a:lnTo>
                  <a:lnTo>
                    <a:pt x="6" y="16"/>
                  </a:lnTo>
                  <a:lnTo>
                    <a:pt x="12" y="18"/>
                  </a:lnTo>
                  <a:lnTo>
                    <a:pt x="12" y="18"/>
                  </a:lnTo>
                  <a:lnTo>
                    <a:pt x="16" y="22"/>
                  </a:lnTo>
                  <a:lnTo>
                    <a:pt x="20" y="24"/>
                  </a:lnTo>
                  <a:lnTo>
                    <a:pt x="20" y="24"/>
                  </a:lnTo>
                  <a:lnTo>
                    <a:pt x="24" y="24"/>
                  </a:lnTo>
                  <a:lnTo>
                    <a:pt x="24" y="24"/>
                  </a:lnTo>
                  <a:lnTo>
                    <a:pt x="28" y="18"/>
                  </a:lnTo>
                  <a:lnTo>
                    <a:pt x="32" y="14"/>
                  </a:lnTo>
                  <a:lnTo>
                    <a:pt x="32" y="14"/>
                  </a:lnTo>
                  <a:lnTo>
                    <a:pt x="38" y="12"/>
                  </a:lnTo>
                  <a:lnTo>
                    <a:pt x="40" y="12"/>
                  </a:lnTo>
                  <a:lnTo>
                    <a:pt x="42" y="10"/>
                  </a:lnTo>
                  <a:lnTo>
                    <a:pt x="42" y="10"/>
                  </a:lnTo>
                  <a:lnTo>
                    <a:pt x="44" y="8"/>
                  </a:lnTo>
                  <a:lnTo>
                    <a:pt x="42" y="6"/>
                  </a:lnTo>
                  <a:lnTo>
                    <a:pt x="38" y="2"/>
                  </a:lnTo>
                  <a:lnTo>
                    <a:pt x="38" y="2"/>
                  </a:lnTo>
                  <a:lnTo>
                    <a:pt x="32" y="0"/>
                  </a:lnTo>
                  <a:lnTo>
                    <a:pt x="24"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26" name="Freeform 111"/>
            <p:cNvSpPr>
              <a:spLocks/>
            </p:cNvSpPr>
            <p:nvPr/>
          </p:nvSpPr>
          <p:spPr bwMode="auto">
            <a:xfrm>
              <a:off x="2328" y="2634"/>
              <a:ext cx="44" cy="24"/>
            </a:xfrm>
            <a:custGeom>
              <a:avLst/>
              <a:gdLst>
                <a:gd name="T0" fmla="*/ 24 w 44"/>
                <a:gd name="T1" fmla="*/ 0 h 24"/>
                <a:gd name="T2" fmla="*/ 24 w 44"/>
                <a:gd name="T3" fmla="*/ 0 h 24"/>
                <a:gd name="T4" fmla="*/ 14 w 44"/>
                <a:gd name="T5" fmla="*/ 0 h 24"/>
                <a:gd name="T6" fmla="*/ 6 w 44"/>
                <a:gd name="T7" fmla="*/ 2 h 24"/>
                <a:gd name="T8" fmla="*/ 6 w 44"/>
                <a:gd name="T9" fmla="*/ 2 h 24"/>
                <a:gd name="T10" fmla="*/ 2 w 44"/>
                <a:gd name="T11" fmla="*/ 6 h 24"/>
                <a:gd name="T12" fmla="*/ 0 w 44"/>
                <a:gd name="T13" fmla="*/ 10 h 24"/>
                <a:gd name="T14" fmla="*/ 0 w 44"/>
                <a:gd name="T15" fmla="*/ 10 h 24"/>
                <a:gd name="T16" fmla="*/ 0 w 44"/>
                <a:gd name="T17" fmla="*/ 10 h 24"/>
                <a:gd name="T18" fmla="*/ 0 w 44"/>
                <a:gd name="T19" fmla="*/ 10 h 24"/>
                <a:gd name="T20" fmla="*/ 2 w 44"/>
                <a:gd name="T21" fmla="*/ 12 h 24"/>
                <a:gd name="T22" fmla="*/ 2 w 44"/>
                <a:gd name="T23" fmla="*/ 12 h 24"/>
                <a:gd name="T24" fmla="*/ 2 w 44"/>
                <a:gd name="T25" fmla="*/ 12 h 24"/>
                <a:gd name="T26" fmla="*/ 2 w 44"/>
                <a:gd name="T27" fmla="*/ 12 h 24"/>
                <a:gd name="T28" fmla="*/ 0 w 44"/>
                <a:gd name="T29" fmla="*/ 12 h 24"/>
                <a:gd name="T30" fmla="*/ 0 w 44"/>
                <a:gd name="T31" fmla="*/ 12 h 24"/>
                <a:gd name="T32" fmla="*/ 6 w 44"/>
                <a:gd name="T33" fmla="*/ 16 h 24"/>
                <a:gd name="T34" fmla="*/ 12 w 44"/>
                <a:gd name="T35" fmla="*/ 18 h 24"/>
                <a:gd name="T36" fmla="*/ 12 w 44"/>
                <a:gd name="T37" fmla="*/ 18 h 24"/>
                <a:gd name="T38" fmla="*/ 16 w 44"/>
                <a:gd name="T39" fmla="*/ 22 h 24"/>
                <a:gd name="T40" fmla="*/ 20 w 44"/>
                <a:gd name="T41" fmla="*/ 24 h 24"/>
                <a:gd name="T42" fmla="*/ 20 w 44"/>
                <a:gd name="T43" fmla="*/ 24 h 24"/>
                <a:gd name="T44" fmla="*/ 24 w 44"/>
                <a:gd name="T45" fmla="*/ 24 h 24"/>
                <a:gd name="T46" fmla="*/ 24 w 44"/>
                <a:gd name="T47" fmla="*/ 24 h 24"/>
                <a:gd name="T48" fmla="*/ 28 w 44"/>
                <a:gd name="T49" fmla="*/ 18 h 24"/>
                <a:gd name="T50" fmla="*/ 32 w 44"/>
                <a:gd name="T51" fmla="*/ 14 h 24"/>
                <a:gd name="T52" fmla="*/ 32 w 44"/>
                <a:gd name="T53" fmla="*/ 14 h 24"/>
                <a:gd name="T54" fmla="*/ 38 w 44"/>
                <a:gd name="T55" fmla="*/ 12 h 24"/>
                <a:gd name="T56" fmla="*/ 40 w 44"/>
                <a:gd name="T57" fmla="*/ 12 h 24"/>
                <a:gd name="T58" fmla="*/ 42 w 44"/>
                <a:gd name="T59" fmla="*/ 10 h 24"/>
                <a:gd name="T60" fmla="*/ 42 w 44"/>
                <a:gd name="T61" fmla="*/ 10 h 24"/>
                <a:gd name="T62" fmla="*/ 44 w 44"/>
                <a:gd name="T63" fmla="*/ 8 h 24"/>
                <a:gd name="T64" fmla="*/ 42 w 44"/>
                <a:gd name="T65" fmla="*/ 6 h 24"/>
                <a:gd name="T66" fmla="*/ 38 w 44"/>
                <a:gd name="T67" fmla="*/ 2 h 24"/>
                <a:gd name="T68" fmla="*/ 38 w 44"/>
                <a:gd name="T69" fmla="*/ 2 h 24"/>
                <a:gd name="T70" fmla="*/ 32 w 44"/>
                <a:gd name="T71" fmla="*/ 0 h 24"/>
                <a:gd name="T72" fmla="*/ 24 w 44"/>
                <a:gd name="T73"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4" h="24">
                  <a:moveTo>
                    <a:pt x="24" y="0"/>
                  </a:moveTo>
                  <a:lnTo>
                    <a:pt x="24" y="0"/>
                  </a:lnTo>
                  <a:lnTo>
                    <a:pt x="14" y="0"/>
                  </a:lnTo>
                  <a:lnTo>
                    <a:pt x="6" y="2"/>
                  </a:lnTo>
                  <a:lnTo>
                    <a:pt x="6" y="2"/>
                  </a:lnTo>
                  <a:lnTo>
                    <a:pt x="2" y="6"/>
                  </a:lnTo>
                  <a:lnTo>
                    <a:pt x="0" y="10"/>
                  </a:lnTo>
                  <a:lnTo>
                    <a:pt x="0" y="10"/>
                  </a:lnTo>
                  <a:lnTo>
                    <a:pt x="0" y="10"/>
                  </a:lnTo>
                  <a:lnTo>
                    <a:pt x="0" y="10"/>
                  </a:lnTo>
                  <a:lnTo>
                    <a:pt x="2" y="12"/>
                  </a:lnTo>
                  <a:lnTo>
                    <a:pt x="2" y="12"/>
                  </a:lnTo>
                  <a:lnTo>
                    <a:pt x="2" y="12"/>
                  </a:lnTo>
                  <a:lnTo>
                    <a:pt x="2" y="12"/>
                  </a:lnTo>
                  <a:lnTo>
                    <a:pt x="0" y="12"/>
                  </a:lnTo>
                  <a:lnTo>
                    <a:pt x="0" y="12"/>
                  </a:lnTo>
                  <a:lnTo>
                    <a:pt x="6" y="16"/>
                  </a:lnTo>
                  <a:lnTo>
                    <a:pt x="12" y="18"/>
                  </a:lnTo>
                  <a:lnTo>
                    <a:pt x="12" y="18"/>
                  </a:lnTo>
                  <a:lnTo>
                    <a:pt x="16" y="22"/>
                  </a:lnTo>
                  <a:lnTo>
                    <a:pt x="20" y="24"/>
                  </a:lnTo>
                  <a:lnTo>
                    <a:pt x="20" y="24"/>
                  </a:lnTo>
                  <a:lnTo>
                    <a:pt x="24" y="24"/>
                  </a:lnTo>
                  <a:lnTo>
                    <a:pt x="24" y="24"/>
                  </a:lnTo>
                  <a:lnTo>
                    <a:pt x="28" y="18"/>
                  </a:lnTo>
                  <a:lnTo>
                    <a:pt x="32" y="14"/>
                  </a:lnTo>
                  <a:lnTo>
                    <a:pt x="32" y="14"/>
                  </a:lnTo>
                  <a:lnTo>
                    <a:pt x="38" y="12"/>
                  </a:lnTo>
                  <a:lnTo>
                    <a:pt x="40" y="12"/>
                  </a:lnTo>
                  <a:lnTo>
                    <a:pt x="42" y="10"/>
                  </a:lnTo>
                  <a:lnTo>
                    <a:pt x="42" y="10"/>
                  </a:lnTo>
                  <a:lnTo>
                    <a:pt x="44" y="8"/>
                  </a:lnTo>
                  <a:lnTo>
                    <a:pt x="42" y="6"/>
                  </a:lnTo>
                  <a:lnTo>
                    <a:pt x="38" y="2"/>
                  </a:lnTo>
                  <a:lnTo>
                    <a:pt x="38" y="2"/>
                  </a:lnTo>
                  <a:lnTo>
                    <a:pt x="32" y="0"/>
                  </a:lnTo>
                  <a:lnTo>
                    <a:pt x="2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27" name="Freeform 112"/>
            <p:cNvSpPr>
              <a:spLocks/>
            </p:cNvSpPr>
            <p:nvPr/>
          </p:nvSpPr>
          <p:spPr bwMode="auto">
            <a:xfrm>
              <a:off x="2326" y="2644"/>
              <a:ext cx="4" cy="2"/>
            </a:xfrm>
            <a:custGeom>
              <a:avLst/>
              <a:gdLst>
                <a:gd name="T0" fmla="*/ 2 w 4"/>
                <a:gd name="T1" fmla="*/ 0 h 2"/>
                <a:gd name="T2" fmla="*/ 0 w 4"/>
                <a:gd name="T3" fmla="*/ 0 h 2"/>
                <a:gd name="T4" fmla="*/ 0 w 4"/>
                <a:gd name="T5" fmla="*/ 0 h 2"/>
                <a:gd name="T6" fmla="*/ 2 w 4"/>
                <a:gd name="T7" fmla="*/ 2 h 2"/>
                <a:gd name="T8" fmla="*/ 4 w 4"/>
                <a:gd name="T9" fmla="*/ 2 h 2"/>
                <a:gd name="T10" fmla="*/ 4 w 4"/>
                <a:gd name="T11" fmla="*/ 2 h 2"/>
                <a:gd name="T12" fmla="*/ 2 w 4"/>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4" h="2">
                  <a:moveTo>
                    <a:pt x="2" y="0"/>
                  </a:moveTo>
                  <a:lnTo>
                    <a:pt x="0" y="0"/>
                  </a:lnTo>
                  <a:lnTo>
                    <a:pt x="0" y="0"/>
                  </a:lnTo>
                  <a:lnTo>
                    <a:pt x="2" y="2"/>
                  </a:lnTo>
                  <a:lnTo>
                    <a:pt x="4" y="2"/>
                  </a:lnTo>
                  <a:lnTo>
                    <a:pt x="4" y="2"/>
                  </a:lnTo>
                  <a:lnTo>
                    <a:pt x="2"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28" name="Freeform 113"/>
            <p:cNvSpPr>
              <a:spLocks/>
            </p:cNvSpPr>
            <p:nvPr/>
          </p:nvSpPr>
          <p:spPr bwMode="auto">
            <a:xfrm>
              <a:off x="2326" y="2644"/>
              <a:ext cx="4" cy="2"/>
            </a:xfrm>
            <a:custGeom>
              <a:avLst/>
              <a:gdLst>
                <a:gd name="T0" fmla="*/ 2 w 4"/>
                <a:gd name="T1" fmla="*/ 0 h 2"/>
                <a:gd name="T2" fmla="*/ 0 w 4"/>
                <a:gd name="T3" fmla="*/ 0 h 2"/>
                <a:gd name="T4" fmla="*/ 0 w 4"/>
                <a:gd name="T5" fmla="*/ 0 h 2"/>
                <a:gd name="T6" fmla="*/ 2 w 4"/>
                <a:gd name="T7" fmla="*/ 2 h 2"/>
                <a:gd name="T8" fmla="*/ 4 w 4"/>
                <a:gd name="T9" fmla="*/ 2 h 2"/>
                <a:gd name="T10" fmla="*/ 4 w 4"/>
                <a:gd name="T11" fmla="*/ 2 h 2"/>
                <a:gd name="T12" fmla="*/ 2 w 4"/>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4" h="2">
                  <a:moveTo>
                    <a:pt x="2" y="0"/>
                  </a:moveTo>
                  <a:lnTo>
                    <a:pt x="0" y="0"/>
                  </a:lnTo>
                  <a:lnTo>
                    <a:pt x="0" y="0"/>
                  </a:lnTo>
                  <a:lnTo>
                    <a:pt x="2" y="2"/>
                  </a:lnTo>
                  <a:lnTo>
                    <a:pt x="4" y="2"/>
                  </a:lnTo>
                  <a:lnTo>
                    <a:pt x="4" y="2"/>
                  </a:lnTo>
                  <a:lnTo>
                    <a:pt x="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29" name="Freeform 114"/>
            <p:cNvSpPr>
              <a:spLocks/>
            </p:cNvSpPr>
            <p:nvPr/>
          </p:nvSpPr>
          <p:spPr bwMode="auto">
            <a:xfrm>
              <a:off x="2364" y="2660"/>
              <a:ext cx="20" cy="10"/>
            </a:xfrm>
            <a:custGeom>
              <a:avLst/>
              <a:gdLst>
                <a:gd name="T0" fmla="*/ 16 w 20"/>
                <a:gd name="T1" fmla="*/ 0 h 10"/>
                <a:gd name="T2" fmla="*/ 16 w 20"/>
                <a:gd name="T3" fmla="*/ 0 h 10"/>
                <a:gd name="T4" fmla="*/ 8 w 20"/>
                <a:gd name="T5" fmla="*/ 2 h 10"/>
                <a:gd name="T6" fmla="*/ 2 w 20"/>
                <a:gd name="T7" fmla="*/ 4 h 10"/>
                <a:gd name="T8" fmla="*/ 2 w 20"/>
                <a:gd name="T9" fmla="*/ 4 h 10"/>
                <a:gd name="T10" fmla="*/ 0 w 20"/>
                <a:gd name="T11" fmla="*/ 6 h 10"/>
                <a:gd name="T12" fmla="*/ 4 w 20"/>
                <a:gd name="T13" fmla="*/ 10 h 10"/>
                <a:gd name="T14" fmla="*/ 4 w 20"/>
                <a:gd name="T15" fmla="*/ 10 h 10"/>
                <a:gd name="T16" fmla="*/ 6 w 20"/>
                <a:gd name="T17" fmla="*/ 10 h 10"/>
                <a:gd name="T18" fmla="*/ 6 w 20"/>
                <a:gd name="T19" fmla="*/ 10 h 10"/>
                <a:gd name="T20" fmla="*/ 16 w 20"/>
                <a:gd name="T21" fmla="*/ 8 h 10"/>
                <a:gd name="T22" fmla="*/ 20 w 20"/>
                <a:gd name="T23" fmla="*/ 4 h 10"/>
                <a:gd name="T24" fmla="*/ 20 w 20"/>
                <a:gd name="T25" fmla="*/ 2 h 10"/>
                <a:gd name="T26" fmla="*/ 18 w 20"/>
                <a:gd name="T27" fmla="*/ 2 h 10"/>
                <a:gd name="T28" fmla="*/ 18 w 20"/>
                <a:gd name="T29" fmla="*/ 2 h 10"/>
                <a:gd name="T30" fmla="*/ 16 w 20"/>
                <a:gd name="T3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0" h="10">
                  <a:moveTo>
                    <a:pt x="16" y="0"/>
                  </a:moveTo>
                  <a:lnTo>
                    <a:pt x="16" y="0"/>
                  </a:lnTo>
                  <a:lnTo>
                    <a:pt x="8" y="2"/>
                  </a:lnTo>
                  <a:lnTo>
                    <a:pt x="2" y="4"/>
                  </a:lnTo>
                  <a:lnTo>
                    <a:pt x="2" y="4"/>
                  </a:lnTo>
                  <a:lnTo>
                    <a:pt x="0" y="6"/>
                  </a:lnTo>
                  <a:lnTo>
                    <a:pt x="4" y="10"/>
                  </a:lnTo>
                  <a:lnTo>
                    <a:pt x="4" y="10"/>
                  </a:lnTo>
                  <a:lnTo>
                    <a:pt x="6" y="10"/>
                  </a:lnTo>
                  <a:lnTo>
                    <a:pt x="6" y="10"/>
                  </a:lnTo>
                  <a:lnTo>
                    <a:pt x="16" y="8"/>
                  </a:lnTo>
                  <a:lnTo>
                    <a:pt x="20" y="4"/>
                  </a:lnTo>
                  <a:lnTo>
                    <a:pt x="20" y="2"/>
                  </a:lnTo>
                  <a:lnTo>
                    <a:pt x="18" y="2"/>
                  </a:lnTo>
                  <a:lnTo>
                    <a:pt x="18" y="2"/>
                  </a:lnTo>
                  <a:lnTo>
                    <a:pt x="16"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30" name="Freeform 115"/>
            <p:cNvSpPr>
              <a:spLocks/>
            </p:cNvSpPr>
            <p:nvPr/>
          </p:nvSpPr>
          <p:spPr bwMode="auto">
            <a:xfrm>
              <a:off x="2364" y="2660"/>
              <a:ext cx="20" cy="10"/>
            </a:xfrm>
            <a:custGeom>
              <a:avLst/>
              <a:gdLst>
                <a:gd name="T0" fmla="*/ 16 w 20"/>
                <a:gd name="T1" fmla="*/ 0 h 10"/>
                <a:gd name="T2" fmla="*/ 16 w 20"/>
                <a:gd name="T3" fmla="*/ 0 h 10"/>
                <a:gd name="T4" fmla="*/ 8 w 20"/>
                <a:gd name="T5" fmla="*/ 2 h 10"/>
                <a:gd name="T6" fmla="*/ 2 w 20"/>
                <a:gd name="T7" fmla="*/ 4 h 10"/>
                <a:gd name="T8" fmla="*/ 2 w 20"/>
                <a:gd name="T9" fmla="*/ 4 h 10"/>
                <a:gd name="T10" fmla="*/ 0 w 20"/>
                <a:gd name="T11" fmla="*/ 6 h 10"/>
                <a:gd name="T12" fmla="*/ 4 w 20"/>
                <a:gd name="T13" fmla="*/ 10 h 10"/>
                <a:gd name="T14" fmla="*/ 4 w 20"/>
                <a:gd name="T15" fmla="*/ 10 h 10"/>
                <a:gd name="T16" fmla="*/ 6 w 20"/>
                <a:gd name="T17" fmla="*/ 10 h 10"/>
                <a:gd name="T18" fmla="*/ 6 w 20"/>
                <a:gd name="T19" fmla="*/ 10 h 10"/>
                <a:gd name="T20" fmla="*/ 16 w 20"/>
                <a:gd name="T21" fmla="*/ 8 h 10"/>
                <a:gd name="T22" fmla="*/ 20 w 20"/>
                <a:gd name="T23" fmla="*/ 4 h 10"/>
                <a:gd name="T24" fmla="*/ 20 w 20"/>
                <a:gd name="T25" fmla="*/ 2 h 10"/>
                <a:gd name="T26" fmla="*/ 18 w 20"/>
                <a:gd name="T27" fmla="*/ 2 h 10"/>
                <a:gd name="T28" fmla="*/ 18 w 20"/>
                <a:gd name="T29" fmla="*/ 2 h 10"/>
                <a:gd name="T30" fmla="*/ 16 w 20"/>
                <a:gd name="T3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0" h="10">
                  <a:moveTo>
                    <a:pt x="16" y="0"/>
                  </a:moveTo>
                  <a:lnTo>
                    <a:pt x="16" y="0"/>
                  </a:lnTo>
                  <a:lnTo>
                    <a:pt x="8" y="2"/>
                  </a:lnTo>
                  <a:lnTo>
                    <a:pt x="2" y="4"/>
                  </a:lnTo>
                  <a:lnTo>
                    <a:pt x="2" y="4"/>
                  </a:lnTo>
                  <a:lnTo>
                    <a:pt x="0" y="6"/>
                  </a:lnTo>
                  <a:lnTo>
                    <a:pt x="4" y="10"/>
                  </a:lnTo>
                  <a:lnTo>
                    <a:pt x="4" y="10"/>
                  </a:lnTo>
                  <a:lnTo>
                    <a:pt x="6" y="10"/>
                  </a:lnTo>
                  <a:lnTo>
                    <a:pt x="6" y="10"/>
                  </a:lnTo>
                  <a:lnTo>
                    <a:pt x="16" y="8"/>
                  </a:lnTo>
                  <a:lnTo>
                    <a:pt x="20" y="4"/>
                  </a:lnTo>
                  <a:lnTo>
                    <a:pt x="20" y="2"/>
                  </a:lnTo>
                  <a:lnTo>
                    <a:pt x="18" y="2"/>
                  </a:lnTo>
                  <a:lnTo>
                    <a:pt x="18" y="2"/>
                  </a:lnTo>
                  <a:lnTo>
                    <a:pt x="1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31" name="Freeform 116"/>
            <p:cNvSpPr>
              <a:spLocks/>
            </p:cNvSpPr>
            <p:nvPr/>
          </p:nvSpPr>
          <p:spPr bwMode="auto">
            <a:xfrm>
              <a:off x="2424" y="2636"/>
              <a:ext cx="60" cy="38"/>
            </a:xfrm>
            <a:custGeom>
              <a:avLst/>
              <a:gdLst>
                <a:gd name="T0" fmla="*/ 50 w 60"/>
                <a:gd name="T1" fmla="*/ 0 h 38"/>
                <a:gd name="T2" fmla="*/ 50 w 60"/>
                <a:gd name="T3" fmla="*/ 0 h 38"/>
                <a:gd name="T4" fmla="*/ 50 w 60"/>
                <a:gd name="T5" fmla="*/ 0 h 38"/>
                <a:gd name="T6" fmla="*/ 50 w 60"/>
                <a:gd name="T7" fmla="*/ 0 h 38"/>
                <a:gd name="T8" fmla="*/ 44 w 60"/>
                <a:gd name="T9" fmla="*/ 0 h 38"/>
                <a:gd name="T10" fmla="*/ 40 w 60"/>
                <a:gd name="T11" fmla="*/ 2 h 38"/>
                <a:gd name="T12" fmla="*/ 28 w 60"/>
                <a:gd name="T13" fmla="*/ 10 h 38"/>
                <a:gd name="T14" fmla="*/ 18 w 60"/>
                <a:gd name="T15" fmla="*/ 18 h 38"/>
                <a:gd name="T16" fmla="*/ 8 w 60"/>
                <a:gd name="T17" fmla="*/ 24 h 38"/>
                <a:gd name="T18" fmla="*/ 8 w 60"/>
                <a:gd name="T19" fmla="*/ 24 h 38"/>
                <a:gd name="T20" fmla="*/ 4 w 60"/>
                <a:gd name="T21" fmla="*/ 28 h 38"/>
                <a:gd name="T22" fmla="*/ 0 w 60"/>
                <a:gd name="T23" fmla="*/ 32 h 38"/>
                <a:gd name="T24" fmla="*/ 2 w 60"/>
                <a:gd name="T25" fmla="*/ 36 h 38"/>
                <a:gd name="T26" fmla="*/ 6 w 60"/>
                <a:gd name="T27" fmla="*/ 38 h 38"/>
                <a:gd name="T28" fmla="*/ 6 w 60"/>
                <a:gd name="T29" fmla="*/ 38 h 38"/>
                <a:gd name="T30" fmla="*/ 8 w 60"/>
                <a:gd name="T31" fmla="*/ 38 h 38"/>
                <a:gd name="T32" fmla="*/ 8 w 60"/>
                <a:gd name="T33" fmla="*/ 38 h 38"/>
                <a:gd name="T34" fmla="*/ 18 w 60"/>
                <a:gd name="T35" fmla="*/ 36 h 38"/>
                <a:gd name="T36" fmla="*/ 26 w 60"/>
                <a:gd name="T37" fmla="*/ 30 h 38"/>
                <a:gd name="T38" fmla="*/ 42 w 60"/>
                <a:gd name="T39" fmla="*/ 18 h 38"/>
                <a:gd name="T40" fmla="*/ 42 w 60"/>
                <a:gd name="T41" fmla="*/ 18 h 38"/>
                <a:gd name="T42" fmla="*/ 52 w 60"/>
                <a:gd name="T43" fmla="*/ 14 h 38"/>
                <a:gd name="T44" fmla="*/ 56 w 60"/>
                <a:gd name="T45" fmla="*/ 12 h 38"/>
                <a:gd name="T46" fmla="*/ 60 w 60"/>
                <a:gd name="T47" fmla="*/ 8 h 38"/>
                <a:gd name="T48" fmla="*/ 60 w 60"/>
                <a:gd name="T49" fmla="*/ 8 h 38"/>
                <a:gd name="T50" fmla="*/ 60 w 60"/>
                <a:gd name="T51" fmla="*/ 4 h 38"/>
                <a:gd name="T52" fmla="*/ 58 w 60"/>
                <a:gd name="T53" fmla="*/ 2 h 38"/>
                <a:gd name="T54" fmla="*/ 54 w 60"/>
                <a:gd name="T55" fmla="*/ 0 h 38"/>
                <a:gd name="T56" fmla="*/ 50 w 60"/>
                <a:gd name="T57"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38">
                  <a:moveTo>
                    <a:pt x="50" y="0"/>
                  </a:moveTo>
                  <a:lnTo>
                    <a:pt x="50" y="0"/>
                  </a:lnTo>
                  <a:lnTo>
                    <a:pt x="50" y="0"/>
                  </a:lnTo>
                  <a:lnTo>
                    <a:pt x="50" y="0"/>
                  </a:lnTo>
                  <a:lnTo>
                    <a:pt x="44" y="0"/>
                  </a:lnTo>
                  <a:lnTo>
                    <a:pt x="40" y="2"/>
                  </a:lnTo>
                  <a:lnTo>
                    <a:pt x="28" y="10"/>
                  </a:lnTo>
                  <a:lnTo>
                    <a:pt x="18" y="18"/>
                  </a:lnTo>
                  <a:lnTo>
                    <a:pt x="8" y="24"/>
                  </a:lnTo>
                  <a:lnTo>
                    <a:pt x="8" y="24"/>
                  </a:lnTo>
                  <a:lnTo>
                    <a:pt x="4" y="28"/>
                  </a:lnTo>
                  <a:lnTo>
                    <a:pt x="0" y="32"/>
                  </a:lnTo>
                  <a:lnTo>
                    <a:pt x="2" y="36"/>
                  </a:lnTo>
                  <a:lnTo>
                    <a:pt x="6" y="38"/>
                  </a:lnTo>
                  <a:lnTo>
                    <a:pt x="6" y="38"/>
                  </a:lnTo>
                  <a:lnTo>
                    <a:pt x="8" y="38"/>
                  </a:lnTo>
                  <a:lnTo>
                    <a:pt x="8" y="38"/>
                  </a:lnTo>
                  <a:lnTo>
                    <a:pt x="18" y="36"/>
                  </a:lnTo>
                  <a:lnTo>
                    <a:pt x="26" y="30"/>
                  </a:lnTo>
                  <a:lnTo>
                    <a:pt x="42" y="18"/>
                  </a:lnTo>
                  <a:lnTo>
                    <a:pt x="42" y="18"/>
                  </a:lnTo>
                  <a:lnTo>
                    <a:pt x="52" y="14"/>
                  </a:lnTo>
                  <a:lnTo>
                    <a:pt x="56" y="12"/>
                  </a:lnTo>
                  <a:lnTo>
                    <a:pt x="60" y="8"/>
                  </a:lnTo>
                  <a:lnTo>
                    <a:pt x="60" y="8"/>
                  </a:lnTo>
                  <a:lnTo>
                    <a:pt x="60" y="4"/>
                  </a:lnTo>
                  <a:lnTo>
                    <a:pt x="58" y="2"/>
                  </a:lnTo>
                  <a:lnTo>
                    <a:pt x="54" y="0"/>
                  </a:lnTo>
                  <a:lnTo>
                    <a:pt x="50"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32" name="Freeform 117"/>
            <p:cNvSpPr>
              <a:spLocks/>
            </p:cNvSpPr>
            <p:nvPr/>
          </p:nvSpPr>
          <p:spPr bwMode="auto">
            <a:xfrm>
              <a:off x="2424" y="2636"/>
              <a:ext cx="60" cy="38"/>
            </a:xfrm>
            <a:custGeom>
              <a:avLst/>
              <a:gdLst>
                <a:gd name="T0" fmla="*/ 50 w 60"/>
                <a:gd name="T1" fmla="*/ 0 h 38"/>
                <a:gd name="T2" fmla="*/ 50 w 60"/>
                <a:gd name="T3" fmla="*/ 0 h 38"/>
                <a:gd name="T4" fmla="*/ 50 w 60"/>
                <a:gd name="T5" fmla="*/ 0 h 38"/>
                <a:gd name="T6" fmla="*/ 50 w 60"/>
                <a:gd name="T7" fmla="*/ 0 h 38"/>
                <a:gd name="T8" fmla="*/ 44 w 60"/>
                <a:gd name="T9" fmla="*/ 0 h 38"/>
                <a:gd name="T10" fmla="*/ 40 w 60"/>
                <a:gd name="T11" fmla="*/ 2 h 38"/>
                <a:gd name="T12" fmla="*/ 28 w 60"/>
                <a:gd name="T13" fmla="*/ 10 h 38"/>
                <a:gd name="T14" fmla="*/ 18 w 60"/>
                <a:gd name="T15" fmla="*/ 18 h 38"/>
                <a:gd name="T16" fmla="*/ 8 w 60"/>
                <a:gd name="T17" fmla="*/ 24 h 38"/>
                <a:gd name="T18" fmla="*/ 8 w 60"/>
                <a:gd name="T19" fmla="*/ 24 h 38"/>
                <a:gd name="T20" fmla="*/ 4 w 60"/>
                <a:gd name="T21" fmla="*/ 28 h 38"/>
                <a:gd name="T22" fmla="*/ 0 w 60"/>
                <a:gd name="T23" fmla="*/ 32 h 38"/>
                <a:gd name="T24" fmla="*/ 2 w 60"/>
                <a:gd name="T25" fmla="*/ 36 h 38"/>
                <a:gd name="T26" fmla="*/ 6 w 60"/>
                <a:gd name="T27" fmla="*/ 38 h 38"/>
                <a:gd name="T28" fmla="*/ 6 w 60"/>
                <a:gd name="T29" fmla="*/ 38 h 38"/>
                <a:gd name="T30" fmla="*/ 8 w 60"/>
                <a:gd name="T31" fmla="*/ 38 h 38"/>
                <a:gd name="T32" fmla="*/ 8 w 60"/>
                <a:gd name="T33" fmla="*/ 38 h 38"/>
                <a:gd name="T34" fmla="*/ 18 w 60"/>
                <a:gd name="T35" fmla="*/ 36 h 38"/>
                <a:gd name="T36" fmla="*/ 26 w 60"/>
                <a:gd name="T37" fmla="*/ 30 h 38"/>
                <a:gd name="T38" fmla="*/ 42 w 60"/>
                <a:gd name="T39" fmla="*/ 18 h 38"/>
                <a:gd name="T40" fmla="*/ 42 w 60"/>
                <a:gd name="T41" fmla="*/ 18 h 38"/>
                <a:gd name="T42" fmla="*/ 52 w 60"/>
                <a:gd name="T43" fmla="*/ 14 h 38"/>
                <a:gd name="T44" fmla="*/ 56 w 60"/>
                <a:gd name="T45" fmla="*/ 12 h 38"/>
                <a:gd name="T46" fmla="*/ 60 w 60"/>
                <a:gd name="T47" fmla="*/ 8 h 38"/>
                <a:gd name="T48" fmla="*/ 60 w 60"/>
                <a:gd name="T49" fmla="*/ 8 h 38"/>
                <a:gd name="T50" fmla="*/ 60 w 60"/>
                <a:gd name="T51" fmla="*/ 4 h 38"/>
                <a:gd name="T52" fmla="*/ 58 w 60"/>
                <a:gd name="T53" fmla="*/ 2 h 38"/>
                <a:gd name="T54" fmla="*/ 54 w 60"/>
                <a:gd name="T55" fmla="*/ 0 h 38"/>
                <a:gd name="T56" fmla="*/ 50 w 60"/>
                <a:gd name="T57"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38">
                  <a:moveTo>
                    <a:pt x="50" y="0"/>
                  </a:moveTo>
                  <a:lnTo>
                    <a:pt x="50" y="0"/>
                  </a:lnTo>
                  <a:lnTo>
                    <a:pt x="50" y="0"/>
                  </a:lnTo>
                  <a:lnTo>
                    <a:pt x="50" y="0"/>
                  </a:lnTo>
                  <a:lnTo>
                    <a:pt x="44" y="0"/>
                  </a:lnTo>
                  <a:lnTo>
                    <a:pt x="40" y="2"/>
                  </a:lnTo>
                  <a:lnTo>
                    <a:pt x="28" y="10"/>
                  </a:lnTo>
                  <a:lnTo>
                    <a:pt x="18" y="18"/>
                  </a:lnTo>
                  <a:lnTo>
                    <a:pt x="8" y="24"/>
                  </a:lnTo>
                  <a:lnTo>
                    <a:pt x="8" y="24"/>
                  </a:lnTo>
                  <a:lnTo>
                    <a:pt x="4" y="28"/>
                  </a:lnTo>
                  <a:lnTo>
                    <a:pt x="0" y="32"/>
                  </a:lnTo>
                  <a:lnTo>
                    <a:pt x="2" y="36"/>
                  </a:lnTo>
                  <a:lnTo>
                    <a:pt x="6" y="38"/>
                  </a:lnTo>
                  <a:lnTo>
                    <a:pt x="6" y="38"/>
                  </a:lnTo>
                  <a:lnTo>
                    <a:pt x="8" y="38"/>
                  </a:lnTo>
                  <a:lnTo>
                    <a:pt x="8" y="38"/>
                  </a:lnTo>
                  <a:lnTo>
                    <a:pt x="18" y="36"/>
                  </a:lnTo>
                  <a:lnTo>
                    <a:pt x="26" y="30"/>
                  </a:lnTo>
                  <a:lnTo>
                    <a:pt x="42" y="18"/>
                  </a:lnTo>
                  <a:lnTo>
                    <a:pt x="42" y="18"/>
                  </a:lnTo>
                  <a:lnTo>
                    <a:pt x="52" y="14"/>
                  </a:lnTo>
                  <a:lnTo>
                    <a:pt x="56" y="12"/>
                  </a:lnTo>
                  <a:lnTo>
                    <a:pt x="60" y="8"/>
                  </a:lnTo>
                  <a:lnTo>
                    <a:pt x="60" y="8"/>
                  </a:lnTo>
                  <a:lnTo>
                    <a:pt x="60" y="4"/>
                  </a:lnTo>
                  <a:lnTo>
                    <a:pt x="58" y="2"/>
                  </a:lnTo>
                  <a:lnTo>
                    <a:pt x="54" y="0"/>
                  </a:lnTo>
                  <a:lnTo>
                    <a:pt x="5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33" name="Freeform 118"/>
            <p:cNvSpPr>
              <a:spLocks/>
            </p:cNvSpPr>
            <p:nvPr/>
          </p:nvSpPr>
          <p:spPr bwMode="auto">
            <a:xfrm>
              <a:off x="2466" y="2562"/>
              <a:ext cx="24" cy="10"/>
            </a:xfrm>
            <a:custGeom>
              <a:avLst/>
              <a:gdLst>
                <a:gd name="T0" fmla="*/ 12 w 24"/>
                <a:gd name="T1" fmla="*/ 0 h 10"/>
                <a:gd name="T2" fmla="*/ 12 w 24"/>
                <a:gd name="T3" fmla="*/ 0 h 10"/>
                <a:gd name="T4" fmla="*/ 4 w 24"/>
                <a:gd name="T5" fmla="*/ 0 h 10"/>
                <a:gd name="T6" fmla="*/ 4 w 24"/>
                <a:gd name="T7" fmla="*/ 0 h 10"/>
                <a:gd name="T8" fmla="*/ 0 w 24"/>
                <a:gd name="T9" fmla="*/ 4 h 10"/>
                <a:gd name="T10" fmla="*/ 0 w 24"/>
                <a:gd name="T11" fmla="*/ 6 h 10"/>
                <a:gd name="T12" fmla="*/ 2 w 24"/>
                <a:gd name="T13" fmla="*/ 8 h 10"/>
                <a:gd name="T14" fmla="*/ 6 w 24"/>
                <a:gd name="T15" fmla="*/ 8 h 10"/>
                <a:gd name="T16" fmla="*/ 6 w 24"/>
                <a:gd name="T17" fmla="*/ 8 h 10"/>
                <a:gd name="T18" fmla="*/ 14 w 24"/>
                <a:gd name="T19" fmla="*/ 10 h 10"/>
                <a:gd name="T20" fmla="*/ 14 w 24"/>
                <a:gd name="T21" fmla="*/ 10 h 10"/>
                <a:gd name="T22" fmla="*/ 22 w 24"/>
                <a:gd name="T23" fmla="*/ 8 h 10"/>
                <a:gd name="T24" fmla="*/ 24 w 24"/>
                <a:gd name="T25" fmla="*/ 8 h 10"/>
                <a:gd name="T26" fmla="*/ 24 w 24"/>
                <a:gd name="T27" fmla="*/ 4 h 10"/>
                <a:gd name="T28" fmla="*/ 24 w 24"/>
                <a:gd name="T29" fmla="*/ 4 h 10"/>
                <a:gd name="T30" fmla="*/ 22 w 24"/>
                <a:gd name="T31" fmla="*/ 2 h 10"/>
                <a:gd name="T32" fmla="*/ 20 w 24"/>
                <a:gd name="T33" fmla="*/ 0 h 10"/>
                <a:gd name="T34" fmla="*/ 12 w 24"/>
                <a:gd name="T35"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4" h="10">
                  <a:moveTo>
                    <a:pt x="12" y="0"/>
                  </a:moveTo>
                  <a:lnTo>
                    <a:pt x="12" y="0"/>
                  </a:lnTo>
                  <a:lnTo>
                    <a:pt x="4" y="0"/>
                  </a:lnTo>
                  <a:lnTo>
                    <a:pt x="4" y="0"/>
                  </a:lnTo>
                  <a:lnTo>
                    <a:pt x="0" y="4"/>
                  </a:lnTo>
                  <a:lnTo>
                    <a:pt x="0" y="6"/>
                  </a:lnTo>
                  <a:lnTo>
                    <a:pt x="2" y="8"/>
                  </a:lnTo>
                  <a:lnTo>
                    <a:pt x="6" y="8"/>
                  </a:lnTo>
                  <a:lnTo>
                    <a:pt x="6" y="8"/>
                  </a:lnTo>
                  <a:lnTo>
                    <a:pt x="14" y="10"/>
                  </a:lnTo>
                  <a:lnTo>
                    <a:pt x="14" y="10"/>
                  </a:lnTo>
                  <a:lnTo>
                    <a:pt x="22" y="8"/>
                  </a:lnTo>
                  <a:lnTo>
                    <a:pt x="24" y="8"/>
                  </a:lnTo>
                  <a:lnTo>
                    <a:pt x="24" y="4"/>
                  </a:lnTo>
                  <a:lnTo>
                    <a:pt x="24" y="4"/>
                  </a:lnTo>
                  <a:lnTo>
                    <a:pt x="22" y="2"/>
                  </a:lnTo>
                  <a:lnTo>
                    <a:pt x="20" y="0"/>
                  </a:lnTo>
                  <a:lnTo>
                    <a:pt x="12"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34" name="Freeform 119"/>
            <p:cNvSpPr>
              <a:spLocks/>
            </p:cNvSpPr>
            <p:nvPr/>
          </p:nvSpPr>
          <p:spPr bwMode="auto">
            <a:xfrm>
              <a:off x="2466" y="2562"/>
              <a:ext cx="24" cy="10"/>
            </a:xfrm>
            <a:custGeom>
              <a:avLst/>
              <a:gdLst>
                <a:gd name="T0" fmla="*/ 12 w 24"/>
                <a:gd name="T1" fmla="*/ 0 h 10"/>
                <a:gd name="T2" fmla="*/ 12 w 24"/>
                <a:gd name="T3" fmla="*/ 0 h 10"/>
                <a:gd name="T4" fmla="*/ 4 w 24"/>
                <a:gd name="T5" fmla="*/ 0 h 10"/>
                <a:gd name="T6" fmla="*/ 4 w 24"/>
                <a:gd name="T7" fmla="*/ 0 h 10"/>
                <a:gd name="T8" fmla="*/ 0 w 24"/>
                <a:gd name="T9" fmla="*/ 4 h 10"/>
                <a:gd name="T10" fmla="*/ 0 w 24"/>
                <a:gd name="T11" fmla="*/ 6 h 10"/>
                <a:gd name="T12" fmla="*/ 2 w 24"/>
                <a:gd name="T13" fmla="*/ 8 h 10"/>
                <a:gd name="T14" fmla="*/ 6 w 24"/>
                <a:gd name="T15" fmla="*/ 8 h 10"/>
                <a:gd name="T16" fmla="*/ 6 w 24"/>
                <a:gd name="T17" fmla="*/ 8 h 10"/>
                <a:gd name="T18" fmla="*/ 14 w 24"/>
                <a:gd name="T19" fmla="*/ 10 h 10"/>
                <a:gd name="T20" fmla="*/ 14 w 24"/>
                <a:gd name="T21" fmla="*/ 10 h 10"/>
                <a:gd name="T22" fmla="*/ 22 w 24"/>
                <a:gd name="T23" fmla="*/ 8 h 10"/>
                <a:gd name="T24" fmla="*/ 24 w 24"/>
                <a:gd name="T25" fmla="*/ 8 h 10"/>
                <a:gd name="T26" fmla="*/ 24 w 24"/>
                <a:gd name="T27" fmla="*/ 4 h 10"/>
                <a:gd name="T28" fmla="*/ 24 w 24"/>
                <a:gd name="T29" fmla="*/ 4 h 10"/>
                <a:gd name="T30" fmla="*/ 22 w 24"/>
                <a:gd name="T31" fmla="*/ 2 h 10"/>
                <a:gd name="T32" fmla="*/ 20 w 24"/>
                <a:gd name="T33" fmla="*/ 0 h 10"/>
                <a:gd name="T34" fmla="*/ 12 w 24"/>
                <a:gd name="T35"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4" h="10">
                  <a:moveTo>
                    <a:pt x="12" y="0"/>
                  </a:moveTo>
                  <a:lnTo>
                    <a:pt x="12" y="0"/>
                  </a:lnTo>
                  <a:lnTo>
                    <a:pt x="4" y="0"/>
                  </a:lnTo>
                  <a:lnTo>
                    <a:pt x="4" y="0"/>
                  </a:lnTo>
                  <a:lnTo>
                    <a:pt x="0" y="4"/>
                  </a:lnTo>
                  <a:lnTo>
                    <a:pt x="0" y="6"/>
                  </a:lnTo>
                  <a:lnTo>
                    <a:pt x="2" y="8"/>
                  </a:lnTo>
                  <a:lnTo>
                    <a:pt x="6" y="8"/>
                  </a:lnTo>
                  <a:lnTo>
                    <a:pt x="6" y="8"/>
                  </a:lnTo>
                  <a:lnTo>
                    <a:pt x="14" y="10"/>
                  </a:lnTo>
                  <a:lnTo>
                    <a:pt x="14" y="10"/>
                  </a:lnTo>
                  <a:lnTo>
                    <a:pt x="22" y="8"/>
                  </a:lnTo>
                  <a:lnTo>
                    <a:pt x="24" y="8"/>
                  </a:lnTo>
                  <a:lnTo>
                    <a:pt x="24" y="4"/>
                  </a:lnTo>
                  <a:lnTo>
                    <a:pt x="24" y="4"/>
                  </a:lnTo>
                  <a:lnTo>
                    <a:pt x="22" y="2"/>
                  </a:lnTo>
                  <a:lnTo>
                    <a:pt x="20" y="0"/>
                  </a:lnTo>
                  <a:lnTo>
                    <a:pt x="1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35" name="Freeform 120"/>
            <p:cNvSpPr>
              <a:spLocks/>
            </p:cNvSpPr>
            <p:nvPr/>
          </p:nvSpPr>
          <p:spPr bwMode="auto">
            <a:xfrm>
              <a:off x="2500" y="2488"/>
              <a:ext cx="16" cy="16"/>
            </a:xfrm>
            <a:custGeom>
              <a:avLst/>
              <a:gdLst>
                <a:gd name="T0" fmla="*/ 10 w 16"/>
                <a:gd name="T1" fmla="*/ 0 h 16"/>
                <a:gd name="T2" fmla="*/ 10 w 16"/>
                <a:gd name="T3" fmla="*/ 0 h 16"/>
                <a:gd name="T4" fmla="*/ 4 w 16"/>
                <a:gd name="T5" fmla="*/ 2 h 16"/>
                <a:gd name="T6" fmla="*/ 4 w 16"/>
                <a:gd name="T7" fmla="*/ 2 h 16"/>
                <a:gd name="T8" fmla="*/ 0 w 16"/>
                <a:gd name="T9" fmla="*/ 4 h 16"/>
                <a:gd name="T10" fmla="*/ 0 w 16"/>
                <a:gd name="T11" fmla="*/ 8 h 16"/>
                <a:gd name="T12" fmla="*/ 0 w 16"/>
                <a:gd name="T13" fmla="*/ 10 h 16"/>
                <a:gd name="T14" fmla="*/ 4 w 16"/>
                <a:gd name="T15" fmla="*/ 12 h 16"/>
                <a:gd name="T16" fmla="*/ 4 w 16"/>
                <a:gd name="T17" fmla="*/ 12 h 16"/>
                <a:gd name="T18" fmla="*/ 10 w 16"/>
                <a:gd name="T19" fmla="*/ 16 h 16"/>
                <a:gd name="T20" fmla="*/ 10 w 16"/>
                <a:gd name="T21" fmla="*/ 16 h 16"/>
                <a:gd name="T22" fmla="*/ 12 w 16"/>
                <a:gd name="T23" fmla="*/ 14 h 16"/>
                <a:gd name="T24" fmla="*/ 14 w 16"/>
                <a:gd name="T25" fmla="*/ 12 h 16"/>
                <a:gd name="T26" fmla="*/ 16 w 16"/>
                <a:gd name="T27" fmla="*/ 8 h 16"/>
                <a:gd name="T28" fmla="*/ 16 w 16"/>
                <a:gd name="T29" fmla="*/ 8 h 16"/>
                <a:gd name="T30" fmla="*/ 14 w 16"/>
                <a:gd name="T31" fmla="*/ 2 h 16"/>
                <a:gd name="T32" fmla="*/ 12 w 16"/>
                <a:gd name="T33" fmla="*/ 2 h 16"/>
                <a:gd name="T34" fmla="*/ 10 w 16"/>
                <a:gd name="T35"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6" h="16">
                  <a:moveTo>
                    <a:pt x="10" y="0"/>
                  </a:moveTo>
                  <a:lnTo>
                    <a:pt x="10" y="0"/>
                  </a:lnTo>
                  <a:lnTo>
                    <a:pt x="4" y="2"/>
                  </a:lnTo>
                  <a:lnTo>
                    <a:pt x="4" y="2"/>
                  </a:lnTo>
                  <a:lnTo>
                    <a:pt x="0" y="4"/>
                  </a:lnTo>
                  <a:lnTo>
                    <a:pt x="0" y="8"/>
                  </a:lnTo>
                  <a:lnTo>
                    <a:pt x="0" y="10"/>
                  </a:lnTo>
                  <a:lnTo>
                    <a:pt x="4" y="12"/>
                  </a:lnTo>
                  <a:lnTo>
                    <a:pt x="4" y="12"/>
                  </a:lnTo>
                  <a:lnTo>
                    <a:pt x="10" y="16"/>
                  </a:lnTo>
                  <a:lnTo>
                    <a:pt x="10" y="16"/>
                  </a:lnTo>
                  <a:lnTo>
                    <a:pt x="12" y="14"/>
                  </a:lnTo>
                  <a:lnTo>
                    <a:pt x="14" y="12"/>
                  </a:lnTo>
                  <a:lnTo>
                    <a:pt x="16" y="8"/>
                  </a:lnTo>
                  <a:lnTo>
                    <a:pt x="16" y="8"/>
                  </a:lnTo>
                  <a:lnTo>
                    <a:pt x="14" y="2"/>
                  </a:lnTo>
                  <a:lnTo>
                    <a:pt x="12" y="2"/>
                  </a:lnTo>
                  <a:lnTo>
                    <a:pt x="10"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36" name="Freeform 121"/>
            <p:cNvSpPr>
              <a:spLocks/>
            </p:cNvSpPr>
            <p:nvPr/>
          </p:nvSpPr>
          <p:spPr bwMode="auto">
            <a:xfrm>
              <a:off x="2500" y="2488"/>
              <a:ext cx="16" cy="16"/>
            </a:xfrm>
            <a:custGeom>
              <a:avLst/>
              <a:gdLst>
                <a:gd name="T0" fmla="*/ 10 w 16"/>
                <a:gd name="T1" fmla="*/ 0 h 16"/>
                <a:gd name="T2" fmla="*/ 10 w 16"/>
                <a:gd name="T3" fmla="*/ 0 h 16"/>
                <a:gd name="T4" fmla="*/ 4 w 16"/>
                <a:gd name="T5" fmla="*/ 2 h 16"/>
                <a:gd name="T6" fmla="*/ 4 w 16"/>
                <a:gd name="T7" fmla="*/ 2 h 16"/>
                <a:gd name="T8" fmla="*/ 0 w 16"/>
                <a:gd name="T9" fmla="*/ 4 h 16"/>
                <a:gd name="T10" fmla="*/ 0 w 16"/>
                <a:gd name="T11" fmla="*/ 8 h 16"/>
                <a:gd name="T12" fmla="*/ 0 w 16"/>
                <a:gd name="T13" fmla="*/ 10 h 16"/>
                <a:gd name="T14" fmla="*/ 4 w 16"/>
                <a:gd name="T15" fmla="*/ 12 h 16"/>
                <a:gd name="T16" fmla="*/ 4 w 16"/>
                <a:gd name="T17" fmla="*/ 12 h 16"/>
                <a:gd name="T18" fmla="*/ 10 w 16"/>
                <a:gd name="T19" fmla="*/ 16 h 16"/>
                <a:gd name="T20" fmla="*/ 10 w 16"/>
                <a:gd name="T21" fmla="*/ 16 h 16"/>
                <a:gd name="T22" fmla="*/ 12 w 16"/>
                <a:gd name="T23" fmla="*/ 14 h 16"/>
                <a:gd name="T24" fmla="*/ 14 w 16"/>
                <a:gd name="T25" fmla="*/ 12 h 16"/>
                <a:gd name="T26" fmla="*/ 16 w 16"/>
                <a:gd name="T27" fmla="*/ 8 h 16"/>
                <a:gd name="T28" fmla="*/ 16 w 16"/>
                <a:gd name="T29" fmla="*/ 8 h 16"/>
                <a:gd name="T30" fmla="*/ 14 w 16"/>
                <a:gd name="T31" fmla="*/ 2 h 16"/>
                <a:gd name="T32" fmla="*/ 12 w 16"/>
                <a:gd name="T33" fmla="*/ 2 h 16"/>
                <a:gd name="T34" fmla="*/ 10 w 16"/>
                <a:gd name="T35"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6" h="16">
                  <a:moveTo>
                    <a:pt x="10" y="0"/>
                  </a:moveTo>
                  <a:lnTo>
                    <a:pt x="10" y="0"/>
                  </a:lnTo>
                  <a:lnTo>
                    <a:pt x="4" y="2"/>
                  </a:lnTo>
                  <a:lnTo>
                    <a:pt x="4" y="2"/>
                  </a:lnTo>
                  <a:lnTo>
                    <a:pt x="0" y="4"/>
                  </a:lnTo>
                  <a:lnTo>
                    <a:pt x="0" y="8"/>
                  </a:lnTo>
                  <a:lnTo>
                    <a:pt x="0" y="10"/>
                  </a:lnTo>
                  <a:lnTo>
                    <a:pt x="4" y="12"/>
                  </a:lnTo>
                  <a:lnTo>
                    <a:pt x="4" y="12"/>
                  </a:lnTo>
                  <a:lnTo>
                    <a:pt x="10" y="16"/>
                  </a:lnTo>
                  <a:lnTo>
                    <a:pt x="10" y="16"/>
                  </a:lnTo>
                  <a:lnTo>
                    <a:pt x="12" y="14"/>
                  </a:lnTo>
                  <a:lnTo>
                    <a:pt x="14" y="12"/>
                  </a:lnTo>
                  <a:lnTo>
                    <a:pt x="16" y="8"/>
                  </a:lnTo>
                  <a:lnTo>
                    <a:pt x="16" y="8"/>
                  </a:lnTo>
                  <a:lnTo>
                    <a:pt x="14" y="2"/>
                  </a:lnTo>
                  <a:lnTo>
                    <a:pt x="12" y="2"/>
                  </a:lnTo>
                  <a:lnTo>
                    <a:pt x="1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37" name="Freeform 122"/>
            <p:cNvSpPr>
              <a:spLocks/>
            </p:cNvSpPr>
            <p:nvPr/>
          </p:nvSpPr>
          <p:spPr bwMode="auto">
            <a:xfrm>
              <a:off x="2498" y="2552"/>
              <a:ext cx="42" cy="16"/>
            </a:xfrm>
            <a:custGeom>
              <a:avLst/>
              <a:gdLst>
                <a:gd name="T0" fmla="*/ 16 w 42"/>
                <a:gd name="T1" fmla="*/ 0 h 16"/>
                <a:gd name="T2" fmla="*/ 16 w 42"/>
                <a:gd name="T3" fmla="*/ 0 h 16"/>
                <a:gd name="T4" fmla="*/ 8 w 42"/>
                <a:gd name="T5" fmla="*/ 2 h 16"/>
                <a:gd name="T6" fmla="*/ 4 w 42"/>
                <a:gd name="T7" fmla="*/ 4 h 16"/>
                <a:gd name="T8" fmla="*/ 0 w 42"/>
                <a:gd name="T9" fmla="*/ 6 h 16"/>
                <a:gd name="T10" fmla="*/ 0 w 42"/>
                <a:gd name="T11" fmla="*/ 6 h 16"/>
                <a:gd name="T12" fmla="*/ 4 w 42"/>
                <a:gd name="T13" fmla="*/ 8 h 16"/>
                <a:gd name="T14" fmla="*/ 8 w 42"/>
                <a:gd name="T15" fmla="*/ 10 h 16"/>
                <a:gd name="T16" fmla="*/ 16 w 42"/>
                <a:gd name="T17" fmla="*/ 10 h 16"/>
                <a:gd name="T18" fmla="*/ 16 w 42"/>
                <a:gd name="T19" fmla="*/ 10 h 16"/>
                <a:gd name="T20" fmla="*/ 32 w 42"/>
                <a:gd name="T21" fmla="*/ 16 h 16"/>
                <a:gd name="T22" fmla="*/ 32 w 42"/>
                <a:gd name="T23" fmla="*/ 16 h 16"/>
                <a:gd name="T24" fmla="*/ 36 w 42"/>
                <a:gd name="T25" fmla="*/ 16 h 16"/>
                <a:gd name="T26" fmla="*/ 36 w 42"/>
                <a:gd name="T27" fmla="*/ 16 h 16"/>
                <a:gd name="T28" fmla="*/ 40 w 42"/>
                <a:gd name="T29" fmla="*/ 14 h 16"/>
                <a:gd name="T30" fmla="*/ 42 w 42"/>
                <a:gd name="T31" fmla="*/ 10 h 16"/>
                <a:gd name="T32" fmla="*/ 38 w 42"/>
                <a:gd name="T33" fmla="*/ 6 h 16"/>
                <a:gd name="T34" fmla="*/ 32 w 42"/>
                <a:gd name="T35" fmla="*/ 4 h 16"/>
                <a:gd name="T36" fmla="*/ 32 w 42"/>
                <a:gd name="T37" fmla="*/ 4 h 16"/>
                <a:gd name="T38" fmla="*/ 24 w 42"/>
                <a:gd name="T39" fmla="*/ 2 h 16"/>
                <a:gd name="T40" fmla="*/ 16 w 42"/>
                <a:gd name="T41"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2" h="16">
                  <a:moveTo>
                    <a:pt x="16" y="0"/>
                  </a:moveTo>
                  <a:lnTo>
                    <a:pt x="16" y="0"/>
                  </a:lnTo>
                  <a:lnTo>
                    <a:pt x="8" y="2"/>
                  </a:lnTo>
                  <a:lnTo>
                    <a:pt x="4" y="4"/>
                  </a:lnTo>
                  <a:lnTo>
                    <a:pt x="0" y="6"/>
                  </a:lnTo>
                  <a:lnTo>
                    <a:pt x="0" y="6"/>
                  </a:lnTo>
                  <a:lnTo>
                    <a:pt x="4" y="8"/>
                  </a:lnTo>
                  <a:lnTo>
                    <a:pt x="8" y="10"/>
                  </a:lnTo>
                  <a:lnTo>
                    <a:pt x="16" y="10"/>
                  </a:lnTo>
                  <a:lnTo>
                    <a:pt x="16" y="10"/>
                  </a:lnTo>
                  <a:lnTo>
                    <a:pt x="32" y="16"/>
                  </a:lnTo>
                  <a:lnTo>
                    <a:pt x="32" y="16"/>
                  </a:lnTo>
                  <a:lnTo>
                    <a:pt x="36" y="16"/>
                  </a:lnTo>
                  <a:lnTo>
                    <a:pt x="36" y="16"/>
                  </a:lnTo>
                  <a:lnTo>
                    <a:pt x="40" y="14"/>
                  </a:lnTo>
                  <a:lnTo>
                    <a:pt x="42" y="10"/>
                  </a:lnTo>
                  <a:lnTo>
                    <a:pt x="38" y="6"/>
                  </a:lnTo>
                  <a:lnTo>
                    <a:pt x="32" y="4"/>
                  </a:lnTo>
                  <a:lnTo>
                    <a:pt x="32" y="4"/>
                  </a:lnTo>
                  <a:lnTo>
                    <a:pt x="24" y="2"/>
                  </a:lnTo>
                  <a:lnTo>
                    <a:pt x="16"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38" name="Freeform 123"/>
            <p:cNvSpPr>
              <a:spLocks/>
            </p:cNvSpPr>
            <p:nvPr/>
          </p:nvSpPr>
          <p:spPr bwMode="auto">
            <a:xfrm>
              <a:off x="2498" y="2552"/>
              <a:ext cx="42" cy="16"/>
            </a:xfrm>
            <a:custGeom>
              <a:avLst/>
              <a:gdLst>
                <a:gd name="T0" fmla="*/ 16 w 42"/>
                <a:gd name="T1" fmla="*/ 0 h 16"/>
                <a:gd name="T2" fmla="*/ 16 w 42"/>
                <a:gd name="T3" fmla="*/ 0 h 16"/>
                <a:gd name="T4" fmla="*/ 8 w 42"/>
                <a:gd name="T5" fmla="*/ 2 h 16"/>
                <a:gd name="T6" fmla="*/ 4 w 42"/>
                <a:gd name="T7" fmla="*/ 4 h 16"/>
                <a:gd name="T8" fmla="*/ 0 w 42"/>
                <a:gd name="T9" fmla="*/ 6 h 16"/>
                <a:gd name="T10" fmla="*/ 0 w 42"/>
                <a:gd name="T11" fmla="*/ 6 h 16"/>
                <a:gd name="T12" fmla="*/ 4 w 42"/>
                <a:gd name="T13" fmla="*/ 8 h 16"/>
                <a:gd name="T14" fmla="*/ 8 w 42"/>
                <a:gd name="T15" fmla="*/ 10 h 16"/>
                <a:gd name="T16" fmla="*/ 16 w 42"/>
                <a:gd name="T17" fmla="*/ 10 h 16"/>
                <a:gd name="T18" fmla="*/ 16 w 42"/>
                <a:gd name="T19" fmla="*/ 10 h 16"/>
                <a:gd name="T20" fmla="*/ 32 w 42"/>
                <a:gd name="T21" fmla="*/ 16 h 16"/>
                <a:gd name="T22" fmla="*/ 32 w 42"/>
                <a:gd name="T23" fmla="*/ 16 h 16"/>
                <a:gd name="T24" fmla="*/ 36 w 42"/>
                <a:gd name="T25" fmla="*/ 16 h 16"/>
                <a:gd name="T26" fmla="*/ 36 w 42"/>
                <a:gd name="T27" fmla="*/ 16 h 16"/>
                <a:gd name="T28" fmla="*/ 40 w 42"/>
                <a:gd name="T29" fmla="*/ 14 h 16"/>
                <a:gd name="T30" fmla="*/ 42 w 42"/>
                <a:gd name="T31" fmla="*/ 10 h 16"/>
                <a:gd name="T32" fmla="*/ 38 w 42"/>
                <a:gd name="T33" fmla="*/ 6 h 16"/>
                <a:gd name="T34" fmla="*/ 32 w 42"/>
                <a:gd name="T35" fmla="*/ 4 h 16"/>
                <a:gd name="T36" fmla="*/ 32 w 42"/>
                <a:gd name="T37" fmla="*/ 4 h 16"/>
                <a:gd name="T38" fmla="*/ 24 w 42"/>
                <a:gd name="T39" fmla="*/ 2 h 16"/>
                <a:gd name="T40" fmla="*/ 16 w 42"/>
                <a:gd name="T41"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2" h="16">
                  <a:moveTo>
                    <a:pt x="16" y="0"/>
                  </a:moveTo>
                  <a:lnTo>
                    <a:pt x="16" y="0"/>
                  </a:lnTo>
                  <a:lnTo>
                    <a:pt x="8" y="2"/>
                  </a:lnTo>
                  <a:lnTo>
                    <a:pt x="4" y="4"/>
                  </a:lnTo>
                  <a:lnTo>
                    <a:pt x="0" y="6"/>
                  </a:lnTo>
                  <a:lnTo>
                    <a:pt x="0" y="6"/>
                  </a:lnTo>
                  <a:lnTo>
                    <a:pt x="4" y="8"/>
                  </a:lnTo>
                  <a:lnTo>
                    <a:pt x="8" y="10"/>
                  </a:lnTo>
                  <a:lnTo>
                    <a:pt x="16" y="10"/>
                  </a:lnTo>
                  <a:lnTo>
                    <a:pt x="16" y="10"/>
                  </a:lnTo>
                  <a:lnTo>
                    <a:pt x="32" y="16"/>
                  </a:lnTo>
                  <a:lnTo>
                    <a:pt x="32" y="16"/>
                  </a:lnTo>
                  <a:lnTo>
                    <a:pt x="36" y="16"/>
                  </a:lnTo>
                  <a:lnTo>
                    <a:pt x="36" y="16"/>
                  </a:lnTo>
                  <a:lnTo>
                    <a:pt x="40" y="14"/>
                  </a:lnTo>
                  <a:lnTo>
                    <a:pt x="42" y="10"/>
                  </a:lnTo>
                  <a:lnTo>
                    <a:pt x="38" y="6"/>
                  </a:lnTo>
                  <a:lnTo>
                    <a:pt x="32" y="4"/>
                  </a:lnTo>
                  <a:lnTo>
                    <a:pt x="32" y="4"/>
                  </a:lnTo>
                  <a:lnTo>
                    <a:pt x="24" y="2"/>
                  </a:lnTo>
                  <a:lnTo>
                    <a:pt x="1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39" name="Freeform 124"/>
            <p:cNvSpPr>
              <a:spLocks/>
            </p:cNvSpPr>
            <p:nvPr/>
          </p:nvSpPr>
          <p:spPr bwMode="auto">
            <a:xfrm>
              <a:off x="2572" y="2554"/>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lnTo>
                    <a:pt x="0" y="2"/>
                  </a:lnTo>
                  <a:lnTo>
                    <a:pt x="0"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40" name="Freeform 125"/>
            <p:cNvSpPr>
              <a:spLocks/>
            </p:cNvSpPr>
            <p:nvPr/>
          </p:nvSpPr>
          <p:spPr bwMode="auto">
            <a:xfrm>
              <a:off x="2572" y="2554"/>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41" name="Freeform 126"/>
            <p:cNvSpPr>
              <a:spLocks/>
            </p:cNvSpPr>
            <p:nvPr/>
          </p:nvSpPr>
          <p:spPr bwMode="auto">
            <a:xfrm>
              <a:off x="2542" y="2516"/>
              <a:ext cx="264" cy="172"/>
            </a:xfrm>
            <a:custGeom>
              <a:avLst/>
              <a:gdLst>
                <a:gd name="T0" fmla="*/ 16 w 264"/>
                <a:gd name="T1" fmla="*/ 0 h 172"/>
                <a:gd name="T2" fmla="*/ 12 w 264"/>
                <a:gd name="T3" fmla="*/ 8 h 172"/>
                <a:gd name="T4" fmla="*/ 4 w 264"/>
                <a:gd name="T5" fmla="*/ 14 h 172"/>
                <a:gd name="T6" fmla="*/ 0 w 264"/>
                <a:gd name="T7" fmla="*/ 20 h 172"/>
                <a:gd name="T8" fmla="*/ 12 w 264"/>
                <a:gd name="T9" fmla="*/ 26 h 172"/>
                <a:gd name="T10" fmla="*/ 20 w 264"/>
                <a:gd name="T11" fmla="*/ 26 h 172"/>
                <a:gd name="T12" fmla="*/ 22 w 264"/>
                <a:gd name="T13" fmla="*/ 26 h 172"/>
                <a:gd name="T14" fmla="*/ 32 w 264"/>
                <a:gd name="T15" fmla="*/ 36 h 172"/>
                <a:gd name="T16" fmla="*/ 30 w 264"/>
                <a:gd name="T17" fmla="*/ 40 h 172"/>
                <a:gd name="T18" fmla="*/ 14 w 264"/>
                <a:gd name="T19" fmla="*/ 44 h 172"/>
                <a:gd name="T20" fmla="*/ 14 w 264"/>
                <a:gd name="T21" fmla="*/ 50 h 172"/>
                <a:gd name="T22" fmla="*/ 22 w 264"/>
                <a:gd name="T23" fmla="*/ 54 h 172"/>
                <a:gd name="T24" fmla="*/ 36 w 264"/>
                <a:gd name="T25" fmla="*/ 54 h 172"/>
                <a:gd name="T26" fmla="*/ 40 w 264"/>
                <a:gd name="T27" fmla="*/ 54 h 172"/>
                <a:gd name="T28" fmla="*/ 56 w 264"/>
                <a:gd name="T29" fmla="*/ 66 h 172"/>
                <a:gd name="T30" fmla="*/ 74 w 264"/>
                <a:gd name="T31" fmla="*/ 70 h 172"/>
                <a:gd name="T32" fmla="*/ 86 w 264"/>
                <a:gd name="T33" fmla="*/ 78 h 172"/>
                <a:gd name="T34" fmla="*/ 98 w 264"/>
                <a:gd name="T35" fmla="*/ 90 h 172"/>
                <a:gd name="T36" fmla="*/ 100 w 264"/>
                <a:gd name="T37" fmla="*/ 104 h 172"/>
                <a:gd name="T38" fmla="*/ 108 w 264"/>
                <a:gd name="T39" fmla="*/ 120 h 172"/>
                <a:gd name="T40" fmla="*/ 122 w 264"/>
                <a:gd name="T41" fmla="*/ 136 h 172"/>
                <a:gd name="T42" fmla="*/ 144 w 264"/>
                <a:gd name="T43" fmla="*/ 146 h 172"/>
                <a:gd name="T44" fmla="*/ 150 w 264"/>
                <a:gd name="T45" fmla="*/ 146 h 172"/>
                <a:gd name="T46" fmla="*/ 158 w 264"/>
                <a:gd name="T47" fmla="*/ 132 h 172"/>
                <a:gd name="T48" fmla="*/ 166 w 264"/>
                <a:gd name="T49" fmla="*/ 128 h 172"/>
                <a:gd name="T50" fmla="*/ 172 w 264"/>
                <a:gd name="T51" fmla="*/ 124 h 172"/>
                <a:gd name="T52" fmla="*/ 178 w 264"/>
                <a:gd name="T53" fmla="*/ 114 h 172"/>
                <a:gd name="T54" fmla="*/ 182 w 264"/>
                <a:gd name="T55" fmla="*/ 114 h 172"/>
                <a:gd name="T56" fmla="*/ 208 w 264"/>
                <a:gd name="T57" fmla="*/ 140 h 172"/>
                <a:gd name="T58" fmla="*/ 224 w 264"/>
                <a:gd name="T59" fmla="*/ 152 h 172"/>
                <a:gd name="T60" fmla="*/ 238 w 264"/>
                <a:gd name="T61" fmla="*/ 164 h 172"/>
                <a:gd name="T62" fmla="*/ 256 w 264"/>
                <a:gd name="T63" fmla="*/ 172 h 172"/>
                <a:gd name="T64" fmla="*/ 262 w 264"/>
                <a:gd name="T65" fmla="*/ 168 h 172"/>
                <a:gd name="T66" fmla="*/ 264 w 264"/>
                <a:gd name="T67" fmla="*/ 162 h 172"/>
                <a:gd name="T68" fmla="*/ 248 w 264"/>
                <a:gd name="T69" fmla="*/ 146 h 172"/>
                <a:gd name="T70" fmla="*/ 224 w 264"/>
                <a:gd name="T71" fmla="*/ 122 h 172"/>
                <a:gd name="T72" fmla="*/ 216 w 264"/>
                <a:gd name="T73" fmla="*/ 114 h 172"/>
                <a:gd name="T74" fmla="*/ 220 w 264"/>
                <a:gd name="T75" fmla="*/ 102 h 172"/>
                <a:gd name="T76" fmla="*/ 220 w 264"/>
                <a:gd name="T77" fmla="*/ 92 h 172"/>
                <a:gd name="T78" fmla="*/ 202 w 264"/>
                <a:gd name="T79" fmla="*/ 82 h 172"/>
                <a:gd name="T80" fmla="*/ 196 w 264"/>
                <a:gd name="T81" fmla="*/ 68 h 172"/>
                <a:gd name="T82" fmla="*/ 190 w 264"/>
                <a:gd name="T83" fmla="*/ 62 h 172"/>
                <a:gd name="T84" fmla="*/ 166 w 264"/>
                <a:gd name="T85" fmla="*/ 50 h 172"/>
                <a:gd name="T86" fmla="*/ 136 w 264"/>
                <a:gd name="T87" fmla="*/ 40 h 172"/>
                <a:gd name="T88" fmla="*/ 122 w 264"/>
                <a:gd name="T89" fmla="*/ 34 h 172"/>
                <a:gd name="T90" fmla="*/ 110 w 264"/>
                <a:gd name="T91" fmla="*/ 22 h 172"/>
                <a:gd name="T92" fmla="*/ 100 w 264"/>
                <a:gd name="T93" fmla="*/ 20 h 172"/>
                <a:gd name="T94" fmla="*/ 84 w 264"/>
                <a:gd name="T95" fmla="*/ 26 h 172"/>
                <a:gd name="T96" fmla="*/ 66 w 264"/>
                <a:gd name="T97" fmla="*/ 44 h 172"/>
                <a:gd name="T98" fmla="*/ 60 w 264"/>
                <a:gd name="T99" fmla="*/ 52 h 172"/>
                <a:gd name="T100" fmla="*/ 54 w 264"/>
                <a:gd name="T101" fmla="*/ 50 h 172"/>
                <a:gd name="T102" fmla="*/ 48 w 264"/>
                <a:gd name="T103" fmla="*/ 34 h 172"/>
                <a:gd name="T104" fmla="*/ 44 w 264"/>
                <a:gd name="T105" fmla="*/ 22 h 172"/>
                <a:gd name="T106" fmla="*/ 34 w 264"/>
                <a:gd name="T107" fmla="*/ 4 h 172"/>
                <a:gd name="T108" fmla="*/ 20 w 264"/>
                <a:gd name="T109" fmla="*/ 0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64" h="172">
                  <a:moveTo>
                    <a:pt x="20" y="0"/>
                  </a:moveTo>
                  <a:lnTo>
                    <a:pt x="20" y="0"/>
                  </a:lnTo>
                  <a:lnTo>
                    <a:pt x="16" y="0"/>
                  </a:lnTo>
                  <a:lnTo>
                    <a:pt x="14" y="2"/>
                  </a:lnTo>
                  <a:lnTo>
                    <a:pt x="12" y="8"/>
                  </a:lnTo>
                  <a:lnTo>
                    <a:pt x="12" y="8"/>
                  </a:lnTo>
                  <a:lnTo>
                    <a:pt x="10" y="10"/>
                  </a:lnTo>
                  <a:lnTo>
                    <a:pt x="8" y="12"/>
                  </a:lnTo>
                  <a:lnTo>
                    <a:pt x="4" y="14"/>
                  </a:lnTo>
                  <a:lnTo>
                    <a:pt x="4" y="14"/>
                  </a:lnTo>
                  <a:lnTo>
                    <a:pt x="0" y="18"/>
                  </a:lnTo>
                  <a:lnTo>
                    <a:pt x="0" y="20"/>
                  </a:lnTo>
                  <a:lnTo>
                    <a:pt x="2" y="22"/>
                  </a:lnTo>
                  <a:lnTo>
                    <a:pt x="4" y="24"/>
                  </a:lnTo>
                  <a:lnTo>
                    <a:pt x="12" y="26"/>
                  </a:lnTo>
                  <a:lnTo>
                    <a:pt x="20" y="26"/>
                  </a:lnTo>
                  <a:lnTo>
                    <a:pt x="20" y="26"/>
                  </a:lnTo>
                  <a:lnTo>
                    <a:pt x="20" y="26"/>
                  </a:lnTo>
                  <a:lnTo>
                    <a:pt x="20" y="26"/>
                  </a:lnTo>
                  <a:lnTo>
                    <a:pt x="22" y="26"/>
                  </a:lnTo>
                  <a:lnTo>
                    <a:pt x="22" y="26"/>
                  </a:lnTo>
                  <a:lnTo>
                    <a:pt x="28" y="28"/>
                  </a:lnTo>
                  <a:lnTo>
                    <a:pt x="32" y="30"/>
                  </a:lnTo>
                  <a:lnTo>
                    <a:pt x="32" y="36"/>
                  </a:lnTo>
                  <a:lnTo>
                    <a:pt x="28" y="40"/>
                  </a:lnTo>
                  <a:lnTo>
                    <a:pt x="30" y="40"/>
                  </a:lnTo>
                  <a:lnTo>
                    <a:pt x="30" y="40"/>
                  </a:lnTo>
                  <a:lnTo>
                    <a:pt x="24" y="40"/>
                  </a:lnTo>
                  <a:lnTo>
                    <a:pt x="18" y="42"/>
                  </a:lnTo>
                  <a:lnTo>
                    <a:pt x="14" y="44"/>
                  </a:lnTo>
                  <a:lnTo>
                    <a:pt x="14" y="46"/>
                  </a:lnTo>
                  <a:lnTo>
                    <a:pt x="14" y="50"/>
                  </a:lnTo>
                  <a:lnTo>
                    <a:pt x="14" y="50"/>
                  </a:lnTo>
                  <a:lnTo>
                    <a:pt x="16" y="54"/>
                  </a:lnTo>
                  <a:lnTo>
                    <a:pt x="22" y="54"/>
                  </a:lnTo>
                  <a:lnTo>
                    <a:pt x="22" y="54"/>
                  </a:lnTo>
                  <a:lnTo>
                    <a:pt x="28" y="54"/>
                  </a:lnTo>
                  <a:lnTo>
                    <a:pt x="28" y="54"/>
                  </a:lnTo>
                  <a:lnTo>
                    <a:pt x="36" y="54"/>
                  </a:lnTo>
                  <a:lnTo>
                    <a:pt x="36" y="54"/>
                  </a:lnTo>
                  <a:lnTo>
                    <a:pt x="40" y="54"/>
                  </a:lnTo>
                  <a:lnTo>
                    <a:pt x="40" y="54"/>
                  </a:lnTo>
                  <a:lnTo>
                    <a:pt x="42" y="58"/>
                  </a:lnTo>
                  <a:lnTo>
                    <a:pt x="46" y="60"/>
                  </a:lnTo>
                  <a:lnTo>
                    <a:pt x="56" y="66"/>
                  </a:lnTo>
                  <a:lnTo>
                    <a:pt x="56" y="66"/>
                  </a:lnTo>
                  <a:lnTo>
                    <a:pt x="64" y="68"/>
                  </a:lnTo>
                  <a:lnTo>
                    <a:pt x="74" y="70"/>
                  </a:lnTo>
                  <a:lnTo>
                    <a:pt x="74" y="70"/>
                  </a:lnTo>
                  <a:lnTo>
                    <a:pt x="80" y="72"/>
                  </a:lnTo>
                  <a:lnTo>
                    <a:pt x="86" y="78"/>
                  </a:lnTo>
                  <a:lnTo>
                    <a:pt x="86" y="78"/>
                  </a:lnTo>
                  <a:lnTo>
                    <a:pt x="92" y="84"/>
                  </a:lnTo>
                  <a:lnTo>
                    <a:pt x="98" y="90"/>
                  </a:lnTo>
                  <a:lnTo>
                    <a:pt x="98" y="90"/>
                  </a:lnTo>
                  <a:lnTo>
                    <a:pt x="100" y="96"/>
                  </a:lnTo>
                  <a:lnTo>
                    <a:pt x="100" y="104"/>
                  </a:lnTo>
                  <a:lnTo>
                    <a:pt x="100" y="104"/>
                  </a:lnTo>
                  <a:lnTo>
                    <a:pt x="104" y="112"/>
                  </a:lnTo>
                  <a:lnTo>
                    <a:pt x="108" y="120"/>
                  </a:lnTo>
                  <a:lnTo>
                    <a:pt x="108" y="120"/>
                  </a:lnTo>
                  <a:lnTo>
                    <a:pt x="114" y="128"/>
                  </a:lnTo>
                  <a:lnTo>
                    <a:pt x="122" y="136"/>
                  </a:lnTo>
                  <a:lnTo>
                    <a:pt x="132" y="144"/>
                  </a:lnTo>
                  <a:lnTo>
                    <a:pt x="138" y="146"/>
                  </a:lnTo>
                  <a:lnTo>
                    <a:pt x="144" y="146"/>
                  </a:lnTo>
                  <a:lnTo>
                    <a:pt x="144" y="146"/>
                  </a:lnTo>
                  <a:lnTo>
                    <a:pt x="150" y="146"/>
                  </a:lnTo>
                  <a:lnTo>
                    <a:pt x="150" y="146"/>
                  </a:lnTo>
                  <a:lnTo>
                    <a:pt x="154" y="142"/>
                  </a:lnTo>
                  <a:lnTo>
                    <a:pt x="156" y="140"/>
                  </a:lnTo>
                  <a:lnTo>
                    <a:pt x="158" y="132"/>
                  </a:lnTo>
                  <a:lnTo>
                    <a:pt x="158" y="132"/>
                  </a:lnTo>
                  <a:lnTo>
                    <a:pt x="162" y="130"/>
                  </a:lnTo>
                  <a:lnTo>
                    <a:pt x="166" y="128"/>
                  </a:lnTo>
                  <a:lnTo>
                    <a:pt x="168" y="126"/>
                  </a:lnTo>
                  <a:lnTo>
                    <a:pt x="172" y="124"/>
                  </a:lnTo>
                  <a:lnTo>
                    <a:pt x="172" y="124"/>
                  </a:lnTo>
                  <a:lnTo>
                    <a:pt x="174" y="116"/>
                  </a:lnTo>
                  <a:lnTo>
                    <a:pt x="176" y="114"/>
                  </a:lnTo>
                  <a:lnTo>
                    <a:pt x="178" y="114"/>
                  </a:lnTo>
                  <a:lnTo>
                    <a:pt x="178" y="114"/>
                  </a:lnTo>
                  <a:lnTo>
                    <a:pt x="182" y="114"/>
                  </a:lnTo>
                  <a:lnTo>
                    <a:pt x="182" y="114"/>
                  </a:lnTo>
                  <a:lnTo>
                    <a:pt x="190" y="120"/>
                  </a:lnTo>
                  <a:lnTo>
                    <a:pt x="196" y="126"/>
                  </a:lnTo>
                  <a:lnTo>
                    <a:pt x="208" y="140"/>
                  </a:lnTo>
                  <a:lnTo>
                    <a:pt x="208" y="140"/>
                  </a:lnTo>
                  <a:lnTo>
                    <a:pt x="216" y="146"/>
                  </a:lnTo>
                  <a:lnTo>
                    <a:pt x="224" y="152"/>
                  </a:lnTo>
                  <a:lnTo>
                    <a:pt x="224" y="152"/>
                  </a:lnTo>
                  <a:lnTo>
                    <a:pt x="230" y="160"/>
                  </a:lnTo>
                  <a:lnTo>
                    <a:pt x="238" y="164"/>
                  </a:lnTo>
                  <a:lnTo>
                    <a:pt x="238" y="164"/>
                  </a:lnTo>
                  <a:lnTo>
                    <a:pt x="246" y="168"/>
                  </a:lnTo>
                  <a:lnTo>
                    <a:pt x="256" y="172"/>
                  </a:lnTo>
                  <a:lnTo>
                    <a:pt x="256" y="172"/>
                  </a:lnTo>
                  <a:lnTo>
                    <a:pt x="260" y="170"/>
                  </a:lnTo>
                  <a:lnTo>
                    <a:pt x="262" y="168"/>
                  </a:lnTo>
                  <a:lnTo>
                    <a:pt x="262" y="168"/>
                  </a:lnTo>
                  <a:lnTo>
                    <a:pt x="264" y="166"/>
                  </a:lnTo>
                  <a:lnTo>
                    <a:pt x="264" y="162"/>
                  </a:lnTo>
                  <a:lnTo>
                    <a:pt x="258" y="156"/>
                  </a:lnTo>
                  <a:lnTo>
                    <a:pt x="248" y="146"/>
                  </a:lnTo>
                  <a:lnTo>
                    <a:pt x="248" y="146"/>
                  </a:lnTo>
                  <a:lnTo>
                    <a:pt x="236" y="134"/>
                  </a:lnTo>
                  <a:lnTo>
                    <a:pt x="224" y="122"/>
                  </a:lnTo>
                  <a:lnTo>
                    <a:pt x="224" y="122"/>
                  </a:lnTo>
                  <a:lnTo>
                    <a:pt x="220" y="118"/>
                  </a:lnTo>
                  <a:lnTo>
                    <a:pt x="216" y="114"/>
                  </a:lnTo>
                  <a:lnTo>
                    <a:pt x="216" y="114"/>
                  </a:lnTo>
                  <a:lnTo>
                    <a:pt x="214" y="102"/>
                  </a:lnTo>
                  <a:lnTo>
                    <a:pt x="214" y="102"/>
                  </a:lnTo>
                  <a:lnTo>
                    <a:pt x="220" y="102"/>
                  </a:lnTo>
                  <a:lnTo>
                    <a:pt x="226" y="100"/>
                  </a:lnTo>
                  <a:lnTo>
                    <a:pt x="226" y="100"/>
                  </a:lnTo>
                  <a:lnTo>
                    <a:pt x="220" y="92"/>
                  </a:lnTo>
                  <a:lnTo>
                    <a:pt x="216" y="88"/>
                  </a:lnTo>
                  <a:lnTo>
                    <a:pt x="208" y="86"/>
                  </a:lnTo>
                  <a:lnTo>
                    <a:pt x="202" y="82"/>
                  </a:lnTo>
                  <a:lnTo>
                    <a:pt x="202" y="82"/>
                  </a:lnTo>
                  <a:lnTo>
                    <a:pt x="198" y="74"/>
                  </a:lnTo>
                  <a:lnTo>
                    <a:pt x="196" y="68"/>
                  </a:lnTo>
                  <a:lnTo>
                    <a:pt x="196" y="68"/>
                  </a:lnTo>
                  <a:lnTo>
                    <a:pt x="194" y="64"/>
                  </a:lnTo>
                  <a:lnTo>
                    <a:pt x="190" y="62"/>
                  </a:lnTo>
                  <a:lnTo>
                    <a:pt x="182" y="58"/>
                  </a:lnTo>
                  <a:lnTo>
                    <a:pt x="182" y="58"/>
                  </a:lnTo>
                  <a:lnTo>
                    <a:pt x="166" y="50"/>
                  </a:lnTo>
                  <a:lnTo>
                    <a:pt x="152" y="44"/>
                  </a:lnTo>
                  <a:lnTo>
                    <a:pt x="152" y="44"/>
                  </a:lnTo>
                  <a:lnTo>
                    <a:pt x="136" y="40"/>
                  </a:lnTo>
                  <a:lnTo>
                    <a:pt x="128" y="38"/>
                  </a:lnTo>
                  <a:lnTo>
                    <a:pt x="122" y="34"/>
                  </a:lnTo>
                  <a:lnTo>
                    <a:pt x="122" y="34"/>
                  </a:lnTo>
                  <a:lnTo>
                    <a:pt x="116" y="28"/>
                  </a:lnTo>
                  <a:lnTo>
                    <a:pt x="114" y="24"/>
                  </a:lnTo>
                  <a:lnTo>
                    <a:pt x="110" y="22"/>
                  </a:lnTo>
                  <a:lnTo>
                    <a:pt x="110" y="22"/>
                  </a:lnTo>
                  <a:lnTo>
                    <a:pt x="104" y="20"/>
                  </a:lnTo>
                  <a:lnTo>
                    <a:pt x="100" y="20"/>
                  </a:lnTo>
                  <a:lnTo>
                    <a:pt x="100" y="20"/>
                  </a:lnTo>
                  <a:lnTo>
                    <a:pt x="92" y="22"/>
                  </a:lnTo>
                  <a:lnTo>
                    <a:pt x="84" y="26"/>
                  </a:lnTo>
                  <a:lnTo>
                    <a:pt x="84" y="26"/>
                  </a:lnTo>
                  <a:lnTo>
                    <a:pt x="70" y="38"/>
                  </a:lnTo>
                  <a:lnTo>
                    <a:pt x="66" y="44"/>
                  </a:lnTo>
                  <a:lnTo>
                    <a:pt x="62" y="52"/>
                  </a:lnTo>
                  <a:lnTo>
                    <a:pt x="62" y="52"/>
                  </a:lnTo>
                  <a:lnTo>
                    <a:pt x="60" y="52"/>
                  </a:lnTo>
                  <a:lnTo>
                    <a:pt x="60" y="52"/>
                  </a:lnTo>
                  <a:lnTo>
                    <a:pt x="56" y="52"/>
                  </a:lnTo>
                  <a:lnTo>
                    <a:pt x="54" y="50"/>
                  </a:lnTo>
                  <a:lnTo>
                    <a:pt x="50" y="46"/>
                  </a:lnTo>
                  <a:lnTo>
                    <a:pt x="48" y="34"/>
                  </a:lnTo>
                  <a:lnTo>
                    <a:pt x="48" y="34"/>
                  </a:lnTo>
                  <a:lnTo>
                    <a:pt x="46" y="28"/>
                  </a:lnTo>
                  <a:lnTo>
                    <a:pt x="44" y="22"/>
                  </a:lnTo>
                  <a:lnTo>
                    <a:pt x="44" y="22"/>
                  </a:lnTo>
                  <a:lnTo>
                    <a:pt x="46" y="8"/>
                  </a:lnTo>
                  <a:lnTo>
                    <a:pt x="46" y="8"/>
                  </a:lnTo>
                  <a:lnTo>
                    <a:pt x="34" y="4"/>
                  </a:lnTo>
                  <a:lnTo>
                    <a:pt x="20" y="0"/>
                  </a:lnTo>
                  <a:lnTo>
                    <a:pt x="20" y="0"/>
                  </a:lnTo>
                  <a:lnTo>
                    <a:pt x="20"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42" name="Freeform 127"/>
            <p:cNvSpPr>
              <a:spLocks/>
            </p:cNvSpPr>
            <p:nvPr/>
          </p:nvSpPr>
          <p:spPr bwMode="auto">
            <a:xfrm>
              <a:off x="2542" y="2516"/>
              <a:ext cx="264" cy="172"/>
            </a:xfrm>
            <a:custGeom>
              <a:avLst/>
              <a:gdLst>
                <a:gd name="T0" fmla="*/ 16 w 264"/>
                <a:gd name="T1" fmla="*/ 0 h 172"/>
                <a:gd name="T2" fmla="*/ 12 w 264"/>
                <a:gd name="T3" fmla="*/ 8 h 172"/>
                <a:gd name="T4" fmla="*/ 4 w 264"/>
                <a:gd name="T5" fmla="*/ 14 h 172"/>
                <a:gd name="T6" fmla="*/ 0 w 264"/>
                <a:gd name="T7" fmla="*/ 20 h 172"/>
                <a:gd name="T8" fmla="*/ 12 w 264"/>
                <a:gd name="T9" fmla="*/ 26 h 172"/>
                <a:gd name="T10" fmla="*/ 20 w 264"/>
                <a:gd name="T11" fmla="*/ 26 h 172"/>
                <a:gd name="T12" fmla="*/ 22 w 264"/>
                <a:gd name="T13" fmla="*/ 26 h 172"/>
                <a:gd name="T14" fmla="*/ 32 w 264"/>
                <a:gd name="T15" fmla="*/ 36 h 172"/>
                <a:gd name="T16" fmla="*/ 30 w 264"/>
                <a:gd name="T17" fmla="*/ 40 h 172"/>
                <a:gd name="T18" fmla="*/ 14 w 264"/>
                <a:gd name="T19" fmla="*/ 44 h 172"/>
                <a:gd name="T20" fmla="*/ 14 w 264"/>
                <a:gd name="T21" fmla="*/ 50 h 172"/>
                <a:gd name="T22" fmla="*/ 22 w 264"/>
                <a:gd name="T23" fmla="*/ 54 h 172"/>
                <a:gd name="T24" fmla="*/ 36 w 264"/>
                <a:gd name="T25" fmla="*/ 54 h 172"/>
                <a:gd name="T26" fmla="*/ 40 w 264"/>
                <a:gd name="T27" fmla="*/ 54 h 172"/>
                <a:gd name="T28" fmla="*/ 56 w 264"/>
                <a:gd name="T29" fmla="*/ 66 h 172"/>
                <a:gd name="T30" fmla="*/ 74 w 264"/>
                <a:gd name="T31" fmla="*/ 70 h 172"/>
                <a:gd name="T32" fmla="*/ 86 w 264"/>
                <a:gd name="T33" fmla="*/ 78 h 172"/>
                <a:gd name="T34" fmla="*/ 98 w 264"/>
                <a:gd name="T35" fmla="*/ 90 h 172"/>
                <a:gd name="T36" fmla="*/ 100 w 264"/>
                <a:gd name="T37" fmla="*/ 104 h 172"/>
                <a:gd name="T38" fmla="*/ 108 w 264"/>
                <a:gd name="T39" fmla="*/ 120 h 172"/>
                <a:gd name="T40" fmla="*/ 122 w 264"/>
                <a:gd name="T41" fmla="*/ 136 h 172"/>
                <a:gd name="T42" fmla="*/ 144 w 264"/>
                <a:gd name="T43" fmla="*/ 146 h 172"/>
                <a:gd name="T44" fmla="*/ 150 w 264"/>
                <a:gd name="T45" fmla="*/ 146 h 172"/>
                <a:gd name="T46" fmla="*/ 158 w 264"/>
                <a:gd name="T47" fmla="*/ 132 h 172"/>
                <a:gd name="T48" fmla="*/ 166 w 264"/>
                <a:gd name="T49" fmla="*/ 128 h 172"/>
                <a:gd name="T50" fmla="*/ 172 w 264"/>
                <a:gd name="T51" fmla="*/ 124 h 172"/>
                <a:gd name="T52" fmla="*/ 178 w 264"/>
                <a:gd name="T53" fmla="*/ 114 h 172"/>
                <a:gd name="T54" fmla="*/ 182 w 264"/>
                <a:gd name="T55" fmla="*/ 114 h 172"/>
                <a:gd name="T56" fmla="*/ 208 w 264"/>
                <a:gd name="T57" fmla="*/ 140 h 172"/>
                <a:gd name="T58" fmla="*/ 224 w 264"/>
                <a:gd name="T59" fmla="*/ 152 h 172"/>
                <a:gd name="T60" fmla="*/ 238 w 264"/>
                <a:gd name="T61" fmla="*/ 164 h 172"/>
                <a:gd name="T62" fmla="*/ 256 w 264"/>
                <a:gd name="T63" fmla="*/ 172 h 172"/>
                <a:gd name="T64" fmla="*/ 262 w 264"/>
                <a:gd name="T65" fmla="*/ 168 h 172"/>
                <a:gd name="T66" fmla="*/ 264 w 264"/>
                <a:gd name="T67" fmla="*/ 162 h 172"/>
                <a:gd name="T68" fmla="*/ 248 w 264"/>
                <a:gd name="T69" fmla="*/ 146 h 172"/>
                <a:gd name="T70" fmla="*/ 224 w 264"/>
                <a:gd name="T71" fmla="*/ 122 h 172"/>
                <a:gd name="T72" fmla="*/ 216 w 264"/>
                <a:gd name="T73" fmla="*/ 114 h 172"/>
                <a:gd name="T74" fmla="*/ 220 w 264"/>
                <a:gd name="T75" fmla="*/ 102 h 172"/>
                <a:gd name="T76" fmla="*/ 220 w 264"/>
                <a:gd name="T77" fmla="*/ 92 h 172"/>
                <a:gd name="T78" fmla="*/ 202 w 264"/>
                <a:gd name="T79" fmla="*/ 82 h 172"/>
                <a:gd name="T80" fmla="*/ 196 w 264"/>
                <a:gd name="T81" fmla="*/ 68 h 172"/>
                <a:gd name="T82" fmla="*/ 190 w 264"/>
                <a:gd name="T83" fmla="*/ 62 h 172"/>
                <a:gd name="T84" fmla="*/ 166 w 264"/>
                <a:gd name="T85" fmla="*/ 50 h 172"/>
                <a:gd name="T86" fmla="*/ 136 w 264"/>
                <a:gd name="T87" fmla="*/ 40 h 172"/>
                <a:gd name="T88" fmla="*/ 122 w 264"/>
                <a:gd name="T89" fmla="*/ 34 h 172"/>
                <a:gd name="T90" fmla="*/ 110 w 264"/>
                <a:gd name="T91" fmla="*/ 22 h 172"/>
                <a:gd name="T92" fmla="*/ 100 w 264"/>
                <a:gd name="T93" fmla="*/ 20 h 172"/>
                <a:gd name="T94" fmla="*/ 84 w 264"/>
                <a:gd name="T95" fmla="*/ 26 h 172"/>
                <a:gd name="T96" fmla="*/ 66 w 264"/>
                <a:gd name="T97" fmla="*/ 44 h 172"/>
                <a:gd name="T98" fmla="*/ 60 w 264"/>
                <a:gd name="T99" fmla="*/ 52 h 172"/>
                <a:gd name="T100" fmla="*/ 54 w 264"/>
                <a:gd name="T101" fmla="*/ 50 h 172"/>
                <a:gd name="T102" fmla="*/ 48 w 264"/>
                <a:gd name="T103" fmla="*/ 34 h 172"/>
                <a:gd name="T104" fmla="*/ 44 w 264"/>
                <a:gd name="T105" fmla="*/ 22 h 172"/>
                <a:gd name="T106" fmla="*/ 34 w 264"/>
                <a:gd name="T107" fmla="*/ 4 h 172"/>
                <a:gd name="T108" fmla="*/ 20 w 264"/>
                <a:gd name="T109" fmla="*/ 0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64" h="172">
                  <a:moveTo>
                    <a:pt x="20" y="0"/>
                  </a:moveTo>
                  <a:lnTo>
                    <a:pt x="20" y="0"/>
                  </a:lnTo>
                  <a:lnTo>
                    <a:pt x="16" y="0"/>
                  </a:lnTo>
                  <a:lnTo>
                    <a:pt x="14" y="2"/>
                  </a:lnTo>
                  <a:lnTo>
                    <a:pt x="12" y="8"/>
                  </a:lnTo>
                  <a:lnTo>
                    <a:pt x="12" y="8"/>
                  </a:lnTo>
                  <a:lnTo>
                    <a:pt x="10" y="10"/>
                  </a:lnTo>
                  <a:lnTo>
                    <a:pt x="8" y="12"/>
                  </a:lnTo>
                  <a:lnTo>
                    <a:pt x="4" y="14"/>
                  </a:lnTo>
                  <a:lnTo>
                    <a:pt x="4" y="14"/>
                  </a:lnTo>
                  <a:lnTo>
                    <a:pt x="0" y="18"/>
                  </a:lnTo>
                  <a:lnTo>
                    <a:pt x="0" y="20"/>
                  </a:lnTo>
                  <a:lnTo>
                    <a:pt x="2" y="22"/>
                  </a:lnTo>
                  <a:lnTo>
                    <a:pt x="4" y="24"/>
                  </a:lnTo>
                  <a:lnTo>
                    <a:pt x="12" y="26"/>
                  </a:lnTo>
                  <a:lnTo>
                    <a:pt x="20" y="26"/>
                  </a:lnTo>
                  <a:lnTo>
                    <a:pt x="20" y="26"/>
                  </a:lnTo>
                  <a:lnTo>
                    <a:pt x="20" y="26"/>
                  </a:lnTo>
                  <a:lnTo>
                    <a:pt x="20" y="26"/>
                  </a:lnTo>
                  <a:lnTo>
                    <a:pt x="22" y="26"/>
                  </a:lnTo>
                  <a:lnTo>
                    <a:pt x="22" y="26"/>
                  </a:lnTo>
                  <a:lnTo>
                    <a:pt x="28" y="28"/>
                  </a:lnTo>
                  <a:lnTo>
                    <a:pt x="32" y="30"/>
                  </a:lnTo>
                  <a:lnTo>
                    <a:pt x="32" y="36"/>
                  </a:lnTo>
                  <a:lnTo>
                    <a:pt x="28" y="40"/>
                  </a:lnTo>
                  <a:lnTo>
                    <a:pt x="30" y="40"/>
                  </a:lnTo>
                  <a:lnTo>
                    <a:pt x="30" y="40"/>
                  </a:lnTo>
                  <a:lnTo>
                    <a:pt x="24" y="40"/>
                  </a:lnTo>
                  <a:lnTo>
                    <a:pt x="18" y="42"/>
                  </a:lnTo>
                  <a:lnTo>
                    <a:pt x="14" y="44"/>
                  </a:lnTo>
                  <a:lnTo>
                    <a:pt x="14" y="46"/>
                  </a:lnTo>
                  <a:lnTo>
                    <a:pt x="14" y="50"/>
                  </a:lnTo>
                  <a:lnTo>
                    <a:pt x="14" y="50"/>
                  </a:lnTo>
                  <a:lnTo>
                    <a:pt x="16" y="54"/>
                  </a:lnTo>
                  <a:lnTo>
                    <a:pt x="22" y="54"/>
                  </a:lnTo>
                  <a:lnTo>
                    <a:pt x="22" y="54"/>
                  </a:lnTo>
                  <a:lnTo>
                    <a:pt x="28" y="54"/>
                  </a:lnTo>
                  <a:lnTo>
                    <a:pt x="28" y="54"/>
                  </a:lnTo>
                  <a:lnTo>
                    <a:pt x="36" y="54"/>
                  </a:lnTo>
                  <a:lnTo>
                    <a:pt x="36" y="54"/>
                  </a:lnTo>
                  <a:lnTo>
                    <a:pt x="40" y="54"/>
                  </a:lnTo>
                  <a:lnTo>
                    <a:pt x="40" y="54"/>
                  </a:lnTo>
                  <a:lnTo>
                    <a:pt x="42" y="58"/>
                  </a:lnTo>
                  <a:lnTo>
                    <a:pt x="46" y="60"/>
                  </a:lnTo>
                  <a:lnTo>
                    <a:pt x="56" y="66"/>
                  </a:lnTo>
                  <a:lnTo>
                    <a:pt x="56" y="66"/>
                  </a:lnTo>
                  <a:lnTo>
                    <a:pt x="64" y="68"/>
                  </a:lnTo>
                  <a:lnTo>
                    <a:pt x="74" y="70"/>
                  </a:lnTo>
                  <a:lnTo>
                    <a:pt x="74" y="70"/>
                  </a:lnTo>
                  <a:lnTo>
                    <a:pt x="80" y="72"/>
                  </a:lnTo>
                  <a:lnTo>
                    <a:pt x="86" y="78"/>
                  </a:lnTo>
                  <a:lnTo>
                    <a:pt x="86" y="78"/>
                  </a:lnTo>
                  <a:lnTo>
                    <a:pt x="92" y="84"/>
                  </a:lnTo>
                  <a:lnTo>
                    <a:pt x="98" y="90"/>
                  </a:lnTo>
                  <a:lnTo>
                    <a:pt x="98" y="90"/>
                  </a:lnTo>
                  <a:lnTo>
                    <a:pt x="100" y="96"/>
                  </a:lnTo>
                  <a:lnTo>
                    <a:pt x="100" y="104"/>
                  </a:lnTo>
                  <a:lnTo>
                    <a:pt x="100" y="104"/>
                  </a:lnTo>
                  <a:lnTo>
                    <a:pt x="104" y="112"/>
                  </a:lnTo>
                  <a:lnTo>
                    <a:pt x="108" y="120"/>
                  </a:lnTo>
                  <a:lnTo>
                    <a:pt x="108" y="120"/>
                  </a:lnTo>
                  <a:lnTo>
                    <a:pt x="114" y="128"/>
                  </a:lnTo>
                  <a:lnTo>
                    <a:pt x="122" y="136"/>
                  </a:lnTo>
                  <a:lnTo>
                    <a:pt x="132" y="144"/>
                  </a:lnTo>
                  <a:lnTo>
                    <a:pt x="138" y="146"/>
                  </a:lnTo>
                  <a:lnTo>
                    <a:pt x="144" y="146"/>
                  </a:lnTo>
                  <a:lnTo>
                    <a:pt x="144" y="146"/>
                  </a:lnTo>
                  <a:lnTo>
                    <a:pt x="150" y="146"/>
                  </a:lnTo>
                  <a:lnTo>
                    <a:pt x="150" y="146"/>
                  </a:lnTo>
                  <a:lnTo>
                    <a:pt x="154" y="142"/>
                  </a:lnTo>
                  <a:lnTo>
                    <a:pt x="156" y="140"/>
                  </a:lnTo>
                  <a:lnTo>
                    <a:pt x="158" y="132"/>
                  </a:lnTo>
                  <a:lnTo>
                    <a:pt x="158" y="132"/>
                  </a:lnTo>
                  <a:lnTo>
                    <a:pt x="162" y="130"/>
                  </a:lnTo>
                  <a:lnTo>
                    <a:pt x="166" y="128"/>
                  </a:lnTo>
                  <a:lnTo>
                    <a:pt x="168" y="126"/>
                  </a:lnTo>
                  <a:lnTo>
                    <a:pt x="172" y="124"/>
                  </a:lnTo>
                  <a:lnTo>
                    <a:pt x="172" y="124"/>
                  </a:lnTo>
                  <a:lnTo>
                    <a:pt x="174" y="116"/>
                  </a:lnTo>
                  <a:lnTo>
                    <a:pt x="176" y="114"/>
                  </a:lnTo>
                  <a:lnTo>
                    <a:pt x="178" y="114"/>
                  </a:lnTo>
                  <a:lnTo>
                    <a:pt x="178" y="114"/>
                  </a:lnTo>
                  <a:lnTo>
                    <a:pt x="182" y="114"/>
                  </a:lnTo>
                  <a:lnTo>
                    <a:pt x="182" y="114"/>
                  </a:lnTo>
                  <a:lnTo>
                    <a:pt x="190" y="120"/>
                  </a:lnTo>
                  <a:lnTo>
                    <a:pt x="196" y="126"/>
                  </a:lnTo>
                  <a:lnTo>
                    <a:pt x="208" y="140"/>
                  </a:lnTo>
                  <a:lnTo>
                    <a:pt x="208" y="140"/>
                  </a:lnTo>
                  <a:lnTo>
                    <a:pt x="216" y="146"/>
                  </a:lnTo>
                  <a:lnTo>
                    <a:pt x="224" y="152"/>
                  </a:lnTo>
                  <a:lnTo>
                    <a:pt x="224" y="152"/>
                  </a:lnTo>
                  <a:lnTo>
                    <a:pt x="230" y="160"/>
                  </a:lnTo>
                  <a:lnTo>
                    <a:pt x="238" y="164"/>
                  </a:lnTo>
                  <a:lnTo>
                    <a:pt x="238" y="164"/>
                  </a:lnTo>
                  <a:lnTo>
                    <a:pt x="246" y="168"/>
                  </a:lnTo>
                  <a:lnTo>
                    <a:pt x="256" y="172"/>
                  </a:lnTo>
                  <a:lnTo>
                    <a:pt x="256" y="172"/>
                  </a:lnTo>
                  <a:lnTo>
                    <a:pt x="260" y="170"/>
                  </a:lnTo>
                  <a:lnTo>
                    <a:pt x="262" y="168"/>
                  </a:lnTo>
                  <a:lnTo>
                    <a:pt x="262" y="168"/>
                  </a:lnTo>
                  <a:lnTo>
                    <a:pt x="264" y="166"/>
                  </a:lnTo>
                  <a:lnTo>
                    <a:pt x="264" y="162"/>
                  </a:lnTo>
                  <a:lnTo>
                    <a:pt x="258" y="156"/>
                  </a:lnTo>
                  <a:lnTo>
                    <a:pt x="248" y="146"/>
                  </a:lnTo>
                  <a:lnTo>
                    <a:pt x="248" y="146"/>
                  </a:lnTo>
                  <a:lnTo>
                    <a:pt x="236" y="134"/>
                  </a:lnTo>
                  <a:lnTo>
                    <a:pt x="224" y="122"/>
                  </a:lnTo>
                  <a:lnTo>
                    <a:pt x="224" y="122"/>
                  </a:lnTo>
                  <a:lnTo>
                    <a:pt x="220" y="118"/>
                  </a:lnTo>
                  <a:lnTo>
                    <a:pt x="216" y="114"/>
                  </a:lnTo>
                  <a:lnTo>
                    <a:pt x="216" y="114"/>
                  </a:lnTo>
                  <a:lnTo>
                    <a:pt x="214" y="102"/>
                  </a:lnTo>
                  <a:lnTo>
                    <a:pt x="214" y="102"/>
                  </a:lnTo>
                  <a:lnTo>
                    <a:pt x="220" y="102"/>
                  </a:lnTo>
                  <a:lnTo>
                    <a:pt x="226" y="100"/>
                  </a:lnTo>
                  <a:lnTo>
                    <a:pt x="226" y="100"/>
                  </a:lnTo>
                  <a:lnTo>
                    <a:pt x="220" y="92"/>
                  </a:lnTo>
                  <a:lnTo>
                    <a:pt x="216" y="88"/>
                  </a:lnTo>
                  <a:lnTo>
                    <a:pt x="208" y="86"/>
                  </a:lnTo>
                  <a:lnTo>
                    <a:pt x="202" y="82"/>
                  </a:lnTo>
                  <a:lnTo>
                    <a:pt x="202" y="82"/>
                  </a:lnTo>
                  <a:lnTo>
                    <a:pt x="198" y="74"/>
                  </a:lnTo>
                  <a:lnTo>
                    <a:pt x="196" y="68"/>
                  </a:lnTo>
                  <a:lnTo>
                    <a:pt x="196" y="68"/>
                  </a:lnTo>
                  <a:lnTo>
                    <a:pt x="194" y="64"/>
                  </a:lnTo>
                  <a:lnTo>
                    <a:pt x="190" y="62"/>
                  </a:lnTo>
                  <a:lnTo>
                    <a:pt x="182" y="58"/>
                  </a:lnTo>
                  <a:lnTo>
                    <a:pt x="182" y="58"/>
                  </a:lnTo>
                  <a:lnTo>
                    <a:pt x="166" y="50"/>
                  </a:lnTo>
                  <a:lnTo>
                    <a:pt x="152" y="44"/>
                  </a:lnTo>
                  <a:lnTo>
                    <a:pt x="152" y="44"/>
                  </a:lnTo>
                  <a:lnTo>
                    <a:pt x="136" y="40"/>
                  </a:lnTo>
                  <a:lnTo>
                    <a:pt x="128" y="38"/>
                  </a:lnTo>
                  <a:lnTo>
                    <a:pt x="122" y="34"/>
                  </a:lnTo>
                  <a:lnTo>
                    <a:pt x="122" y="34"/>
                  </a:lnTo>
                  <a:lnTo>
                    <a:pt x="116" y="28"/>
                  </a:lnTo>
                  <a:lnTo>
                    <a:pt x="114" y="24"/>
                  </a:lnTo>
                  <a:lnTo>
                    <a:pt x="110" y="22"/>
                  </a:lnTo>
                  <a:lnTo>
                    <a:pt x="110" y="22"/>
                  </a:lnTo>
                  <a:lnTo>
                    <a:pt x="104" y="20"/>
                  </a:lnTo>
                  <a:lnTo>
                    <a:pt x="100" y="20"/>
                  </a:lnTo>
                  <a:lnTo>
                    <a:pt x="100" y="20"/>
                  </a:lnTo>
                  <a:lnTo>
                    <a:pt x="92" y="22"/>
                  </a:lnTo>
                  <a:lnTo>
                    <a:pt x="84" y="26"/>
                  </a:lnTo>
                  <a:lnTo>
                    <a:pt x="84" y="26"/>
                  </a:lnTo>
                  <a:lnTo>
                    <a:pt x="70" y="38"/>
                  </a:lnTo>
                  <a:lnTo>
                    <a:pt x="66" y="44"/>
                  </a:lnTo>
                  <a:lnTo>
                    <a:pt x="62" y="52"/>
                  </a:lnTo>
                  <a:lnTo>
                    <a:pt x="62" y="52"/>
                  </a:lnTo>
                  <a:lnTo>
                    <a:pt x="60" y="52"/>
                  </a:lnTo>
                  <a:lnTo>
                    <a:pt x="60" y="52"/>
                  </a:lnTo>
                  <a:lnTo>
                    <a:pt x="56" y="52"/>
                  </a:lnTo>
                  <a:lnTo>
                    <a:pt x="54" y="50"/>
                  </a:lnTo>
                  <a:lnTo>
                    <a:pt x="50" y="46"/>
                  </a:lnTo>
                  <a:lnTo>
                    <a:pt x="48" y="34"/>
                  </a:lnTo>
                  <a:lnTo>
                    <a:pt x="48" y="34"/>
                  </a:lnTo>
                  <a:lnTo>
                    <a:pt x="46" y="28"/>
                  </a:lnTo>
                  <a:lnTo>
                    <a:pt x="44" y="22"/>
                  </a:lnTo>
                  <a:lnTo>
                    <a:pt x="44" y="22"/>
                  </a:lnTo>
                  <a:lnTo>
                    <a:pt x="46" y="8"/>
                  </a:lnTo>
                  <a:lnTo>
                    <a:pt x="46" y="8"/>
                  </a:lnTo>
                  <a:lnTo>
                    <a:pt x="34" y="4"/>
                  </a:lnTo>
                  <a:lnTo>
                    <a:pt x="20" y="0"/>
                  </a:lnTo>
                  <a:lnTo>
                    <a:pt x="20" y="0"/>
                  </a:lnTo>
                  <a:lnTo>
                    <a:pt x="2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43" name="Freeform 128"/>
            <p:cNvSpPr>
              <a:spLocks/>
            </p:cNvSpPr>
            <p:nvPr/>
          </p:nvSpPr>
          <p:spPr bwMode="auto">
            <a:xfrm>
              <a:off x="2774" y="2572"/>
              <a:ext cx="74" cy="48"/>
            </a:xfrm>
            <a:custGeom>
              <a:avLst/>
              <a:gdLst>
                <a:gd name="T0" fmla="*/ 62 w 74"/>
                <a:gd name="T1" fmla="*/ 0 h 48"/>
                <a:gd name="T2" fmla="*/ 62 w 74"/>
                <a:gd name="T3" fmla="*/ 0 h 48"/>
                <a:gd name="T4" fmla="*/ 56 w 74"/>
                <a:gd name="T5" fmla="*/ 0 h 48"/>
                <a:gd name="T6" fmla="*/ 56 w 74"/>
                <a:gd name="T7" fmla="*/ 0 h 48"/>
                <a:gd name="T8" fmla="*/ 50 w 74"/>
                <a:gd name="T9" fmla="*/ 6 h 48"/>
                <a:gd name="T10" fmla="*/ 46 w 74"/>
                <a:gd name="T11" fmla="*/ 14 h 48"/>
                <a:gd name="T12" fmla="*/ 42 w 74"/>
                <a:gd name="T13" fmla="*/ 22 h 48"/>
                <a:gd name="T14" fmla="*/ 36 w 74"/>
                <a:gd name="T15" fmla="*/ 28 h 48"/>
                <a:gd name="T16" fmla="*/ 36 w 74"/>
                <a:gd name="T17" fmla="*/ 28 h 48"/>
                <a:gd name="T18" fmla="*/ 32 w 74"/>
                <a:gd name="T19" fmla="*/ 30 h 48"/>
                <a:gd name="T20" fmla="*/ 26 w 74"/>
                <a:gd name="T21" fmla="*/ 30 h 48"/>
                <a:gd name="T22" fmla="*/ 26 w 74"/>
                <a:gd name="T23" fmla="*/ 30 h 48"/>
                <a:gd name="T24" fmla="*/ 22 w 74"/>
                <a:gd name="T25" fmla="*/ 30 h 48"/>
                <a:gd name="T26" fmla="*/ 22 w 74"/>
                <a:gd name="T27" fmla="*/ 30 h 48"/>
                <a:gd name="T28" fmla="*/ 18 w 74"/>
                <a:gd name="T29" fmla="*/ 30 h 48"/>
                <a:gd name="T30" fmla="*/ 18 w 74"/>
                <a:gd name="T31" fmla="*/ 30 h 48"/>
                <a:gd name="T32" fmla="*/ 14 w 74"/>
                <a:gd name="T33" fmla="*/ 30 h 48"/>
                <a:gd name="T34" fmla="*/ 14 w 74"/>
                <a:gd name="T35" fmla="*/ 30 h 48"/>
                <a:gd name="T36" fmla="*/ 8 w 74"/>
                <a:gd name="T37" fmla="*/ 32 h 48"/>
                <a:gd name="T38" fmla="*/ 4 w 74"/>
                <a:gd name="T39" fmla="*/ 34 h 48"/>
                <a:gd name="T40" fmla="*/ 2 w 74"/>
                <a:gd name="T41" fmla="*/ 40 h 48"/>
                <a:gd name="T42" fmla="*/ 0 w 74"/>
                <a:gd name="T43" fmla="*/ 44 h 48"/>
                <a:gd name="T44" fmla="*/ 0 w 74"/>
                <a:gd name="T45" fmla="*/ 44 h 48"/>
                <a:gd name="T46" fmla="*/ 12 w 74"/>
                <a:gd name="T47" fmla="*/ 48 h 48"/>
                <a:gd name="T48" fmla="*/ 22 w 74"/>
                <a:gd name="T49" fmla="*/ 48 h 48"/>
                <a:gd name="T50" fmla="*/ 22 w 74"/>
                <a:gd name="T51" fmla="*/ 48 h 48"/>
                <a:gd name="T52" fmla="*/ 26 w 74"/>
                <a:gd name="T53" fmla="*/ 48 h 48"/>
                <a:gd name="T54" fmla="*/ 26 w 74"/>
                <a:gd name="T55" fmla="*/ 48 h 48"/>
                <a:gd name="T56" fmla="*/ 32 w 74"/>
                <a:gd name="T57" fmla="*/ 46 h 48"/>
                <a:gd name="T58" fmla="*/ 38 w 74"/>
                <a:gd name="T59" fmla="*/ 42 h 48"/>
                <a:gd name="T60" fmla="*/ 42 w 74"/>
                <a:gd name="T61" fmla="*/ 36 h 48"/>
                <a:gd name="T62" fmla="*/ 48 w 74"/>
                <a:gd name="T63" fmla="*/ 32 h 48"/>
                <a:gd name="T64" fmla="*/ 48 w 74"/>
                <a:gd name="T65" fmla="*/ 32 h 48"/>
                <a:gd name="T66" fmla="*/ 54 w 74"/>
                <a:gd name="T67" fmla="*/ 30 h 48"/>
                <a:gd name="T68" fmla="*/ 58 w 74"/>
                <a:gd name="T69" fmla="*/ 26 h 48"/>
                <a:gd name="T70" fmla="*/ 58 w 74"/>
                <a:gd name="T71" fmla="*/ 26 h 48"/>
                <a:gd name="T72" fmla="*/ 68 w 74"/>
                <a:gd name="T73" fmla="*/ 16 h 48"/>
                <a:gd name="T74" fmla="*/ 72 w 74"/>
                <a:gd name="T75" fmla="*/ 10 h 48"/>
                <a:gd name="T76" fmla="*/ 74 w 74"/>
                <a:gd name="T77" fmla="*/ 6 h 48"/>
                <a:gd name="T78" fmla="*/ 74 w 74"/>
                <a:gd name="T79" fmla="*/ 6 h 48"/>
                <a:gd name="T80" fmla="*/ 72 w 74"/>
                <a:gd name="T81" fmla="*/ 4 h 48"/>
                <a:gd name="T82" fmla="*/ 70 w 74"/>
                <a:gd name="T83" fmla="*/ 2 h 48"/>
                <a:gd name="T84" fmla="*/ 62 w 74"/>
                <a:gd name="T85"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4" h="48">
                  <a:moveTo>
                    <a:pt x="62" y="0"/>
                  </a:moveTo>
                  <a:lnTo>
                    <a:pt x="62" y="0"/>
                  </a:lnTo>
                  <a:lnTo>
                    <a:pt x="56" y="0"/>
                  </a:lnTo>
                  <a:lnTo>
                    <a:pt x="56" y="0"/>
                  </a:lnTo>
                  <a:lnTo>
                    <a:pt x="50" y="6"/>
                  </a:lnTo>
                  <a:lnTo>
                    <a:pt x="46" y="14"/>
                  </a:lnTo>
                  <a:lnTo>
                    <a:pt x="42" y="22"/>
                  </a:lnTo>
                  <a:lnTo>
                    <a:pt x="36" y="28"/>
                  </a:lnTo>
                  <a:lnTo>
                    <a:pt x="36" y="28"/>
                  </a:lnTo>
                  <a:lnTo>
                    <a:pt x="32" y="30"/>
                  </a:lnTo>
                  <a:lnTo>
                    <a:pt x="26" y="30"/>
                  </a:lnTo>
                  <a:lnTo>
                    <a:pt x="26" y="30"/>
                  </a:lnTo>
                  <a:lnTo>
                    <a:pt x="22" y="30"/>
                  </a:lnTo>
                  <a:lnTo>
                    <a:pt x="22" y="30"/>
                  </a:lnTo>
                  <a:lnTo>
                    <a:pt x="18" y="30"/>
                  </a:lnTo>
                  <a:lnTo>
                    <a:pt x="18" y="30"/>
                  </a:lnTo>
                  <a:lnTo>
                    <a:pt x="14" y="30"/>
                  </a:lnTo>
                  <a:lnTo>
                    <a:pt x="14" y="30"/>
                  </a:lnTo>
                  <a:lnTo>
                    <a:pt x="8" y="32"/>
                  </a:lnTo>
                  <a:lnTo>
                    <a:pt x="4" y="34"/>
                  </a:lnTo>
                  <a:lnTo>
                    <a:pt x="2" y="40"/>
                  </a:lnTo>
                  <a:lnTo>
                    <a:pt x="0" y="44"/>
                  </a:lnTo>
                  <a:lnTo>
                    <a:pt x="0" y="44"/>
                  </a:lnTo>
                  <a:lnTo>
                    <a:pt x="12" y="48"/>
                  </a:lnTo>
                  <a:lnTo>
                    <a:pt x="22" y="48"/>
                  </a:lnTo>
                  <a:lnTo>
                    <a:pt x="22" y="48"/>
                  </a:lnTo>
                  <a:lnTo>
                    <a:pt x="26" y="48"/>
                  </a:lnTo>
                  <a:lnTo>
                    <a:pt x="26" y="48"/>
                  </a:lnTo>
                  <a:lnTo>
                    <a:pt x="32" y="46"/>
                  </a:lnTo>
                  <a:lnTo>
                    <a:pt x="38" y="42"/>
                  </a:lnTo>
                  <a:lnTo>
                    <a:pt x="42" y="36"/>
                  </a:lnTo>
                  <a:lnTo>
                    <a:pt x="48" y="32"/>
                  </a:lnTo>
                  <a:lnTo>
                    <a:pt x="48" y="32"/>
                  </a:lnTo>
                  <a:lnTo>
                    <a:pt x="54" y="30"/>
                  </a:lnTo>
                  <a:lnTo>
                    <a:pt x="58" y="26"/>
                  </a:lnTo>
                  <a:lnTo>
                    <a:pt x="58" y="26"/>
                  </a:lnTo>
                  <a:lnTo>
                    <a:pt x="68" y="16"/>
                  </a:lnTo>
                  <a:lnTo>
                    <a:pt x="72" y="10"/>
                  </a:lnTo>
                  <a:lnTo>
                    <a:pt x="74" y="6"/>
                  </a:lnTo>
                  <a:lnTo>
                    <a:pt x="74" y="6"/>
                  </a:lnTo>
                  <a:lnTo>
                    <a:pt x="72" y="4"/>
                  </a:lnTo>
                  <a:lnTo>
                    <a:pt x="70" y="2"/>
                  </a:lnTo>
                  <a:lnTo>
                    <a:pt x="62"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44" name="Freeform 129"/>
            <p:cNvSpPr>
              <a:spLocks/>
            </p:cNvSpPr>
            <p:nvPr/>
          </p:nvSpPr>
          <p:spPr bwMode="auto">
            <a:xfrm>
              <a:off x="2774" y="2572"/>
              <a:ext cx="74" cy="48"/>
            </a:xfrm>
            <a:custGeom>
              <a:avLst/>
              <a:gdLst>
                <a:gd name="T0" fmla="*/ 62 w 74"/>
                <a:gd name="T1" fmla="*/ 0 h 48"/>
                <a:gd name="T2" fmla="*/ 62 w 74"/>
                <a:gd name="T3" fmla="*/ 0 h 48"/>
                <a:gd name="T4" fmla="*/ 56 w 74"/>
                <a:gd name="T5" fmla="*/ 0 h 48"/>
                <a:gd name="T6" fmla="*/ 56 w 74"/>
                <a:gd name="T7" fmla="*/ 0 h 48"/>
                <a:gd name="T8" fmla="*/ 50 w 74"/>
                <a:gd name="T9" fmla="*/ 6 h 48"/>
                <a:gd name="T10" fmla="*/ 46 w 74"/>
                <a:gd name="T11" fmla="*/ 14 h 48"/>
                <a:gd name="T12" fmla="*/ 42 w 74"/>
                <a:gd name="T13" fmla="*/ 22 h 48"/>
                <a:gd name="T14" fmla="*/ 36 w 74"/>
                <a:gd name="T15" fmla="*/ 28 h 48"/>
                <a:gd name="T16" fmla="*/ 36 w 74"/>
                <a:gd name="T17" fmla="*/ 28 h 48"/>
                <a:gd name="T18" fmla="*/ 32 w 74"/>
                <a:gd name="T19" fmla="*/ 30 h 48"/>
                <a:gd name="T20" fmla="*/ 26 w 74"/>
                <a:gd name="T21" fmla="*/ 30 h 48"/>
                <a:gd name="T22" fmla="*/ 26 w 74"/>
                <a:gd name="T23" fmla="*/ 30 h 48"/>
                <a:gd name="T24" fmla="*/ 22 w 74"/>
                <a:gd name="T25" fmla="*/ 30 h 48"/>
                <a:gd name="T26" fmla="*/ 22 w 74"/>
                <a:gd name="T27" fmla="*/ 30 h 48"/>
                <a:gd name="T28" fmla="*/ 18 w 74"/>
                <a:gd name="T29" fmla="*/ 30 h 48"/>
                <a:gd name="T30" fmla="*/ 18 w 74"/>
                <a:gd name="T31" fmla="*/ 30 h 48"/>
                <a:gd name="T32" fmla="*/ 14 w 74"/>
                <a:gd name="T33" fmla="*/ 30 h 48"/>
                <a:gd name="T34" fmla="*/ 14 w 74"/>
                <a:gd name="T35" fmla="*/ 30 h 48"/>
                <a:gd name="T36" fmla="*/ 8 w 74"/>
                <a:gd name="T37" fmla="*/ 32 h 48"/>
                <a:gd name="T38" fmla="*/ 4 w 74"/>
                <a:gd name="T39" fmla="*/ 34 h 48"/>
                <a:gd name="T40" fmla="*/ 2 w 74"/>
                <a:gd name="T41" fmla="*/ 40 h 48"/>
                <a:gd name="T42" fmla="*/ 0 w 74"/>
                <a:gd name="T43" fmla="*/ 44 h 48"/>
                <a:gd name="T44" fmla="*/ 0 w 74"/>
                <a:gd name="T45" fmla="*/ 44 h 48"/>
                <a:gd name="T46" fmla="*/ 12 w 74"/>
                <a:gd name="T47" fmla="*/ 48 h 48"/>
                <a:gd name="T48" fmla="*/ 22 w 74"/>
                <a:gd name="T49" fmla="*/ 48 h 48"/>
                <a:gd name="T50" fmla="*/ 22 w 74"/>
                <a:gd name="T51" fmla="*/ 48 h 48"/>
                <a:gd name="T52" fmla="*/ 26 w 74"/>
                <a:gd name="T53" fmla="*/ 48 h 48"/>
                <a:gd name="T54" fmla="*/ 26 w 74"/>
                <a:gd name="T55" fmla="*/ 48 h 48"/>
                <a:gd name="T56" fmla="*/ 32 w 74"/>
                <a:gd name="T57" fmla="*/ 46 h 48"/>
                <a:gd name="T58" fmla="*/ 38 w 74"/>
                <a:gd name="T59" fmla="*/ 42 h 48"/>
                <a:gd name="T60" fmla="*/ 42 w 74"/>
                <a:gd name="T61" fmla="*/ 36 h 48"/>
                <a:gd name="T62" fmla="*/ 48 w 74"/>
                <a:gd name="T63" fmla="*/ 32 h 48"/>
                <a:gd name="T64" fmla="*/ 48 w 74"/>
                <a:gd name="T65" fmla="*/ 32 h 48"/>
                <a:gd name="T66" fmla="*/ 54 w 74"/>
                <a:gd name="T67" fmla="*/ 30 h 48"/>
                <a:gd name="T68" fmla="*/ 58 w 74"/>
                <a:gd name="T69" fmla="*/ 26 h 48"/>
                <a:gd name="T70" fmla="*/ 58 w 74"/>
                <a:gd name="T71" fmla="*/ 26 h 48"/>
                <a:gd name="T72" fmla="*/ 68 w 74"/>
                <a:gd name="T73" fmla="*/ 16 h 48"/>
                <a:gd name="T74" fmla="*/ 72 w 74"/>
                <a:gd name="T75" fmla="*/ 10 h 48"/>
                <a:gd name="T76" fmla="*/ 74 w 74"/>
                <a:gd name="T77" fmla="*/ 6 h 48"/>
                <a:gd name="T78" fmla="*/ 74 w 74"/>
                <a:gd name="T79" fmla="*/ 6 h 48"/>
                <a:gd name="T80" fmla="*/ 72 w 74"/>
                <a:gd name="T81" fmla="*/ 4 h 48"/>
                <a:gd name="T82" fmla="*/ 70 w 74"/>
                <a:gd name="T83" fmla="*/ 2 h 48"/>
                <a:gd name="T84" fmla="*/ 62 w 74"/>
                <a:gd name="T85"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4" h="48">
                  <a:moveTo>
                    <a:pt x="62" y="0"/>
                  </a:moveTo>
                  <a:lnTo>
                    <a:pt x="62" y="0"/>
                  </a:lnTo>
                  <a:lnTo>
                    <a:pt x="56" y="0"/>
                  </a:lnTo>
                  <a:lnTo>
                    <a:pt x="56" y="0"/>
                  </a:lnTo>
                  <a:lnTo>
                    <a:pt x="50" y="6"/>
                  </a:lnTo>
                  <a:lnTo>
                    <a:pt x="46" y="14"/>
                  </a:lnTo>
                  <a:lnTo>
                    <a:pt x="42" y="22"/>
                  </a:lnTo>
                  <a:lnTo>
                    <a:pt x="36" y="28"/>
                  </a:lnTo>
                  <a:lnTo>
                    <a:pt x="36" y="28"/>
                  </a:lnTo>
                  <a:lnTo>
                    <a:pt x="32" y="30"/>
                  </a:lnTo>
                  <a:lnTo>
                    <a:pt x="26" y="30"/>
                  </a:lnTo>
                  <a:lnTo>
                    <a:pt x="26" y="30"/>
                  </a:lnTo>
                  <a:lnTo>
                    <a:pt x="22" y="30"/>
                  </a:lnTo>
                  <a:lnTo>
                    <a:pt x="22" y="30"/>
                  </a:lnTo>
                  <a:lnTo>
                    <a:pt x="18" y="30"/>
                  </a:lnTo>
                  <a:lnTo>
                    <a:pt x="18" y="30"/>
                  </a:lnTo>
                  <a:lnTo>
                    <a:pt x="14" y="30"/>
                  </a:lnTo>
                  <a:lnTo>
                    <a:pt x="14" y="30"/>
                  </a:lnTo>
                  <a:lnTo>
                    <a:pt x="8" y="32"/>
                  </a:lnTo>
                  <a:lnTo>
                    <a:pt x="4" y="34"/>
                  </a:lnTo>
                  <a:lnTo>
                    <a:pt x="2" y="40"/>
                  </a:lnTo>
                  <a:lnTo>
                    <a:pt x="0" y="44"/>
                  </a:lnTo>
                  <a:lnTo>
                    <a:pt x="0" y="44"/>
                  </a:lnTo>
                  <a:lnTo>
                    <a:pt x="12" y="48"/>
                  </a:lnTo>
                  <a:lnTo>
                    <a:pt x="22" y="48"/>
                  </a:lnTo>
                  <a:lnTo>
                    <a:pt x="22" y="48"/>
                  </a:lnTo>
                  <a:lnTo>
                    <a:pt x="26" y="48"/>
                  </a:lnTo>
                  <a:lnTo>
                    <a:pt x="26" y="48"/>
                  </a:lnTo>
                  <a:lnTo>
                    <a:pt x="32" y="46"/>
                  </a:lnTo>
                  <a:lnTo>
                    <a:pt x="38" y="42"/>
                  </a:lnTo>
                  <a:lnTo>
                    <a:pt x="42" y="36"/>
                  </a:lnTo>
                  <a:lnTo>
                    <a:pt x="48" y="32"/>
                  </a:lnTo>
                  <a:lnTo>
                    <a:pt x="48" y="32"/>
                  </a:lnTo>
                  <a:lnTo>
                    <a:pt x="54" y="30"/>
                  </a:lnTo>
                  <a:lnTo>
                    <a:pt x="58" y="26"/>
                  </a:lnTo>
                  <a:lnTo>
                    <a:pt x="58" y="26"/>
                  </a:lnTo>
                  <a:lnTo>
                    <a:pt x="68" y="16"/>
                  </a:lnTo>
                  <a:lnTo>
                    <a:pt x="72" y="10"/>
                  </a:lnTo>
                  <a:lnTo>
                    <a:pt x="74" y="6"/>
                  </a:lnTo>
                  <a:lnTo>
                    <a:pt x="74" y="6"/>
                  </a:lnTo>
                  <a:lnTo>
                    <a:pt x="72" y="4"/>
                  </a:lnTo>
                  <a:lnTo>
                    <a:pt x="70" y="2"/>
                  </a:lnTo>
                  <a:lnTo>
                    <a:pt x="6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45" name="Freeform 130"/>
            <p:cNvSpPr>
              <a:spLocks/>
            </p:cNvSpPr>
            <p:nvPr/>
          </p:nvSpPr>
          <p:spPr bwMode="auto">
            <a:xfrm>
              <a:off x="2862" y="2600"/>
              <a:ext cx="22" cy="24"/>
            </a:xfrm>
            <a:custGeom>
              <a:avLst/>
              <a:gdLst>
                <a:gd name="T0" fmla="*/ 4 w 22"/>
                <a:gd name="T1" fmla="*/ 0 h 24"/>
                <a:gd name="T2" fmla="*/ 4 w 22"/>
                <a:gd name="T3" fmla="*/ 0 h 24"/>
                <a:gd name="T4" fmla="*/ 2 w 22"/>
                <a:gd name="T5" fmla="*/ 0 h 24"/>
                <a:gd name="T6" fmla="*/ 0 w 22"/>
                <a:gd name="T7" fmla="*/ 4 h 24"/>
                <a:gd name="T8" fmla="*/ 0 w 22"/>
                <a:gd name="T9" fmla="*/ 4 h 24"/>
                <a:gd name="T10" fmla="*/ 0 w 22"/>
                <a:gd name="T11" fmla="*/ 6 h 24"/>
                <a:gd name="T12" fmla="*/ 0 w 22"/>
                <a:gd name="T13" fmla="*/ 10 h 24"/>
                <a:gd name="T14" fmla="*/ 2 w 22"/>
                <a:gd name="T15" fmla="*/ 18 h 24"/>
                <a:gd name="T16" fmla="*/ 2 w 22"/>
                <a:gd name="T17" fmla="*/ 18 h 24"/>
                <a:gd name="T18" fmla="*/ 10 w 22"/>
                <a:gd name="T19" fmla="*/ 22 h 24"/>
                <a:gd name="T20" fmla="*/ 18 w 22"/>
                <a:gd name="T21" fmla="*/ 24 h 24"/>
                <a:gd name="T22" fmla="*/ 18 w 22"/>
                <a:gd name="T23" fmla="*/ 24 h 24"/>
                <a:gd name="T24" fmla="*/ 18 w 22"/>
                <a:gd name="T25" fmla="*/ 24 h 24"/>
                <a:gd name="T26" fmla="*/ 18 w 22"/>
                <a:gd name="T27" fmla="*/ 24 h 24"/>
                <a:gd name="T28" fmla="*/ 20 w 22"/>
                <a:gd name="T29" fmla="*/ 22 h 24"/>
                <a:gd name="T30" fmla="*/ 22 w 22"/>
                <a:gd name="T31" fmla="*/ 20 h 24"/>
                <a:gd name="T32" fmla="*/ 18 w 22"/>
                <a:gd name="T33" fmla="*/ 12 h 24"/>
                <a:gd name="T34" fmla="*/ 12 w 22"/>
                <a:gd name="T35" fmla="*/ 4 h 24"/>
                <a:gd name="T36" fmla="*/ 8 w 22"/>
                <a:gd name="T37" fmla="*/ 2 h 24"/>
                <a:gd name="T38" fmla="*/ 4 w 22"/>
                <a:gd name="T3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4">
                  <a:moveTo>
                    <a:pt x="4" y="0"/>
                  </a:moveTo>
                  <a:lnTo>
                    <a:pt x="4" y="0"/>
                  </a:lnTo>
                  <a:lnTo>
                    <a:pt x="2" y="0"/>
                  </a:lnTo>
                  <a:lnTo>
                    <a:pt x="0" y="4"/>
                  </a:lnTo>
                  <a:lnTo>
                    <a:pt x="0" y="4"/>
                  </a:lnTo>
                  <a:lnTo>
                    <a:pt x="0" y="6"/>
                  </a:lnTo>
                  <a:lnTo>
                    <a:pt x="0" y="10"/>
                  </a:lnTo>
                  <a:lnTo>
                    <a:pt x="2" y="18"/>
                  </a:lnTo>
                  <a:lnTo>
                    <a:pt x="2" y="18"/>
                  </a:lnTo>
                  <a:lnTo>
                    <a:pt x="10" y="22"/>
                  </a:lnTo>
                  <a:lnTo>
                    <a:pt x="18" y="24"/>
                  </a:lnTo>
                  <a:lnTo>
                    <a:pt x="18" y="24"/>
                  </a:lnTo>
                  <a:lnTo>
                    <a:pt x="18" y="24"/>
                  </a:lnTo>
                  <a:lnTo>
                    <a:pt x="18" y="24"/>
                  </a:lnTo>
                  <a:lnTo>
                    <a:pt x="20" y="22"/>
                  </a:lnTo>
                  <a:lnTo>
                    <a:pt x="22" y="20"/>
                  </a:lnTo>
                  <a:lnTo>
                    <a:pt x="18" y="12"/>
                  </a:lnTo>
                  <a:lnTo>
                    <a:pt x="12" y="4"/>
                  </a:lnTo>
                  <a:lnTo>
                    <a:pt x="8" y="2"/>
                  </a:lnTo>
                  <a:lnTo>
                    <a:pt x="4"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46" name="Freeform 131"/>
            <p:cNvSpPr>
              <a:spLocks/>
            </p:cNvSpPr>
            <p:nvPr/>
          </p:nvSpPr>
          <p:spPr bwMode="auto">
            <a:xfrm>
              <a:off x="2862" y="2600"/>
              <a:ext cx="22" cy="24"/>
            </a:xfrm>
            <a:custGeom>
              <a:avLst/>
              <a:gdLst>
                <a:gd name="T0" fmla="*/ 4 w 22"/>
                <a:gd name="T1" fmla="*/ 0 h 24"/>
                <a:gd name="T2" fmla="*/ 4 w 22"/>
                <a:gd name="T3" fmla="*/ 0 h 24"/>
                <a:gd name="T4" fmla="*/ 2 w 22"/>
                <a:gd name="T5" fmla="*/ 0 h 24"/>
                <a:gd name="T6" fmla="*/ 0 w 22"/>
                <a:gd name="T7" fmla="*/ 4 h 24"/>
                <a:gd name="T8" fmla="*/ 0 w 22"/>
                <a:gd name="T9" fmla="*/ 4 h 24"/>
                <a:gd name="T10" fmla="*/ 0 w 22"/>
                <a:gd name="T11" fmla="*/ 6 h 24"/>
                <a:gd name="T12" fmla="*/ 0 w 22"/>
                <a:gd name="T13" fmla="*/ 10 h 24"/>
                <a:gd name="T14" fmla="*/ 2 w 22"/>
                <a:gd name="T15" fmla="*/ 18 h 24"/>
                <a:gd name="T16" fmla="*/ 2 w 22"/>
                <a:gd name="T17" fmla="*/ 18 h 24"/>
                <a:gd name="T18" fmla="*/ 10 w 22"/>
                <a:gd name="T19" fmla="*/ 22 h 24"/>
                <a:gd name="T20" fmla="*/ 18 w 22"/>
                <a:gd name="T21" fmla="*/ 24 h 24"/>
                <a:gd name="T22" fmla="*/ 18 w 22"/>
                <a:gd name="T23" fmla="*/ 24 h 24"/>
                <a:gd name="T24" fmla="*/ 18 w 22"/>
                <a:gd name="T25" fmla="*/ 24 h 24"/>
                <a:gd name="T26" fmla="*/ 18 w 22"/>
                <a:gd name="T27" fmla="*/ 24 h 24"/>
                <a:gd name="T28" fmla="*/ 20 w 22"/>
                <a:gd name="T29" fmla="*/ 22 h 24"/>
                <a:gd name="T30" fmla="*/ 22 w 22"/>
                <a:gd name="T31" fmla="*/ 20 h 24"/>
                <a:gd name="T32" fmla="*/ 18 w 22"/>
                <a:gd name="T33" fmla="*/ 12 h 24"/>
                <a:gd name="T34" fmla="*/ 12 w 22"/>
                <a:gd name="T35" fmla="*/ 4 h 24"/>
                <a:gd name="T36" fmla="*/ 8 w 22"/>
                <a:gd name="T37" fmla="*/ 2 h 24"/>
                <a:gd name="T38" fmla="*/ 4 w 22"/>
                <a:gd name="T3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4">
                  <a:moveTo>
                    <a:pt x="4" y="0"/>
                  </a:moveTo>
                  <a:lnTo>
                    <a:pt x="4" y="0"/>
                  </a:lnTo>
                  <a:lnTo>
                    <a:pt x="2" y="0"/>
                  </a:lnTo>
                  <a:lnTo>
                    <a:pt x="0" y="4"/>
                  </a:lnTo>
                  <a:lnTo>
                    <a:pt x="0" y="4"/>
                  </a:lnTo>
                  <a:lnTo>
                    <a:pt x="0" y="6"/>
                  </a:lnTo>
                  <a:lnTo>
                    <a:pt x="0" y="10"/>
                  </a:lnTo>
                  <a:lnTo>
                    <a:pt x="2" y="18"/>
                  </a:lnTo>
                  <a:lnTo>
                    <a:pt x="2" y="18"/>
                  </a:lnTo>
                  <a:lnTo>
                    <a:pt x="10" y="22"/>
                  </a:lnTo>
                  <a:lnTo>
                    <a:pt x="18" y="24"/>
                  </a:lnTo>
                  <a:lnTo>
                    <a:pt x="18" y="24"/>
                  </a:lnTo>
                  <a:lnTo>
                    <a:pt x="18" y="24"/>
                  </a:lnTo>
                  <a:lnTo>
                    <a:pt x="18" y="24"/>
                  </a:lnTo>
                  <a:lnTo>
                    <a:pt x="20" y="22"/>
                  </a:lnTo>
                  <a:lnTo>
                    <a:pt x="22" y="20"/>
                  </a:lnTo>
                  <a:lnTo>
                    <a:pt x="18" y="12"/>
                  </a:lnTo>
                  <a:lnTo>
                    <a:pt x="12" y="4"/>
                  </a:lnTo>
                  <a:lnTo>
                    <a:pt x="8" y="2"/>
                  </a:lnTo>
                  <a:lnTo>
                    <a:pt x="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47" name="Freeform 132"/>
            <p:cNvSpPr>
              <a:spLocks/>
            </p:cNvSpPr>
            <p:nvPr/>
          </p:nvSpPr>
          <p:spPr bwMode="auto">
            <a:xfrm>
              <a:off x="2920" y="2664"/>
              <a:ext cx="22" cy="14"/>
            </a:xfrm>
            <a:custGeom>
              <a:avLst/>
              <a:gdLst>
                <a:gd name="T0" fmla="*/ 0 w 22"/>
                <a:gd name="T1" fmla="*/ 0 h 14"/>
                <a:gd name="T2" fmla="*/ 0 w 22"/>
                <a:gd name="T3" fmla="*/ 0 h 14"/>
                <a:gd name="T4" fmla="*/ 0 w 22"/>
                <a:gd name="T5" fmla="*/ 0 h 14"/>
                <a:gd name="T6" fmla="*/ 0 w 22"/>
                <a:gd name="T7" fmla="*/ 0 h 14"/>
                <a:gd name="T8" fmla="*/ 0 w 22"/>
                <a:gd name="T9" fmla="*/ 4 h 14"/>
                <a:gd name="T10" fmla="*/ 4 w 22"/>
                <a:gd name="T11" fmla="*/ 8 h 14"/>
                <a:gd name="T12" fmla="*/ 10 w 22"/>
                <a:gd name="T13" fmla="*/ 12 h 14"/>
                <a:gd name="T14" fmla="*/ 14 w 22"/>
                <a:gd name="T15" fmla="*/ 14 h 14"/>
                <a:gd name="T16" fmla="*/ 14 w 22"/>
                <a:gd name="T17" fmla="*/ 14 h 14"/>
                <a:gd name="T18" fmla="*/ 18 w 22"/>
                <a:gd name="T19" fmla="*/ 14 h 14"/>
                <a:gd name="T20" fmla="*/ 18 w 22"/>
                <a:gd name="T21" fmla="*/ 14 h 14"/>
                <a:gd name="T22" fmla="*/ 20 w 22"/>
                <a:gd name="T23" fmla="*/ 12 h 14"/>
                <a:gd name="T24" fmla="*/ 22 w 22"/>
                <a:gd name="T25" fmla="*/ 8 h 14"/>
                <a:gd name="T26" fmla="*/ 20 w 22"/>
                <a:gd name="T27" fmla="*/ 6 h 14"/>
                <a:gd name="T28" fmla="*/ 16 w 22"/>
                <a:gd name="T29" fmla="*/ 4 h 14"/>
                <a:gd name="T30" fmla="*/ 8 w 22"/>
                <a:gd name="T31" fmla="*/ 0 h 14"/>
                <a:gd name="T32" fmla="*/ 0 w 22"/>
                <a:gd name="T33"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 h="14">
                  <a:moveTo>
                    <a:pt x="0" y="0"/>
                  </a:moveTo>
                  <a:lnTo>
                    <a:pt x="0" y="0"/>
                  </a:lnTo>
                  <a:lnTo>
                    <a:pt x="0" y="0"/>
                  </a:lnTo>
                  <a:lnTo>
                    <a:pt x="0" y="0"/>
                  </a:lnTo>
                  <a:lnTo>
                    <a:pt x="0" y="4"/>
                  </a:lnTo>
                  <a:lnTo>
                    <a:pt x="4" y="8"/>
                  </a:lnTo>
                  <a:lnTo>
                    <a:pt x="10" y="12"/>
                  </a:lnTo>
                  <a:lnTo>
                    <a:pt x="14" y="14"/>
                  </a:lnTo>
                  <a:lnTo>
                    <a:pt x="14" y="14"/>
                  </a:lnTo>
                  <a:lnTo>
                    <a:pt x="18" y="14"/>
                  </a:lnTo>
                  <a:lnTo>
                    <a:pt x="18" y="14"/>
                  </a:lnTo>
                  <a:lnTo>
                    <a:pt x="20" y="12"/>
                  </a:lnTo>
                  <a:lnTo>
                    <a:pt x="22" y="8"/>
                  </a:lnTo>
                  <a:lnTo>
                    <a:pt x="20" y="6"/>
                  </a:lnTo>
                  <a:lnTo>
                    <a:pt x="16" y="4"/>
                  </a:lnTo>
                  <a:lnTo>
                    <a:pt x="8" y="0"/>
                  </a:lnTo>
                  <a:lnTo>
                    <a:pt x="0"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48" name="Freeform 133"/>
            <p:cNvSpPr>
              <a:spLocks/>
            </p:cNvSpPr>
            <p:nvPr/>
          </p:nvSpPr>
          <p:spPr bwMode="auto">
            <a:xfrm>
              <a:off x="2920" y="2664"/>
              <a:ext cx="22" cy="14"/>
            </a:xfrm>
            <a:custGeom>
              <a:avLst/>
              <a:gdLst>
                <a:gd name="T0" fmla="*/ 0 w 22"/>
                <a:gd name="T1" fmla="*/ 0 h 14"/>
                <a:gd name="T2" fmla="*/ 0 w 22"/>
                <a:gd name="T3" fmla="*/ 0 h 14"/>
                <a:gd name="T4" fmla="*/ 0 w 22"/>
                <a:gd name="T5" fmla="*/ 0 h 14"/>
                <a:gd name="T6" fmla="*/ 0 w 22"/>
                <a:gd name="T7" fmla="*/ 0 h 14"/>
                <a:gd name="T8" fmla="*/ 0 w 22"/>
                <a:gd name="T9" fmla="*/ 4 h 14"/>
                <a:gd name="T10" fmla="*/ 4 w 22"/>
                <a:gd name="T11" fmla="*/ 8 h 14"/>
                <a:gd name="T12" fmla="*/ 10 w 22"/>
                <a:gd name="T13" fmla="*/ 12 h 14"/>
                <a:gd name="T14" fmla="*/ 14 w 22"/>
                <a:gd name="T15" fmla="*/ 14 h 14"/>
                <a:gd name="T16" fmla="*/ 14 w 22"/>
                <a:gd name="T17" fmla="*/ 14 h 14"/>
                <a:gd name="T18" fmla="*/ 18 w 22"/>
                <a:gd name="T19" fmla="*/ 14 h 14"/>
                <a:gd name="T20" fmla="*/ 18 w 22"/>
                <a:gd name="T21" fmla="*/ 14 h 14"/>
                <a:gd name="T22" fmla="*/ 20 w 22"/>
                <a:gd name="T23" fmla="*/ 12 h 14"/>
                <a:gd name="T24" fmla="*/ 22 w 22"/>
                <a:gd name="T25" fmla="*/ 8 h 14"/>
                <a:gd name="T26" fmla="*/ 20 w 22"/>
                <a:gd name="T27" fmla="*/ 6 h 14"/>
                <a:gd name="T28" fmla="*/ 16 w 22"/>
                <a:gd name="T29" fmla="*/ 4 h 14"/>
                <a:gd name="T30" fmla="*/ 8 w 22"/>
                <a:gd name="T31" fmla="*/ 0 h 14"/>
                <a:gd name="T32" fmla="*/ 0 w 22"/>
                <a:gd name="T33"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 h="14">
                  <a:moveTo>
                    <a:pt x="0" y="0"/>
                  </a:moveTo>
                  <a:lnTo>
                    <a:pt x="0" y="0"/>
                  </a:lnTo>
                  <a:lnTo>
                    <a:pt x="0" y="0"/>
                  </a:lnTo>
                  <a:lnTo>
                    <a:pt x="0" y="0"/>
                  </a:lnTo>
                  <a:lnTo>
                    <a:pt x="0" y="4"/>
                  </a:lnTo>
                  <a:lnTo>
                    <a:pt x="4" y="8"/>
                  </a:lnTo>
                  <a:lnTo>
                    <a:pt x="10" y="12"/>
                  </a:lnTo>
                  <a:lnTo>
                    <a:pt x="14" y="14"/>
                  </a:lnTo>
                  <a:lnTo>
                    <a:pt x="14" y="14"/>
                  </a:lnTo>
                  <a:lnTo>
                    <a:pt x="18" y="14"/>
                  </a:lnTo>
                  <a:lnTo>
                    <a:pt x="18" y="14"/>
                  </a:lnTo>
                  <a:lnTo>
                    <a:pt x="20" y="12"/>
                  </a:lnTo>
                  <a:lnTo>
                    <a:pt x="22" y="8"/>
                  </a:lnTo>
                  <a:lnTo>
                    <a:pt x="20" y="6"/>
                  </a:lnTo>
                  <a:lnTo>
                    <a:pt x="16" y="4"/>
                  </a:lnTo>
                  <a:lnTo>
                    <a:pt x="8"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49" name="Freeform 134"/>
            <p:cNvSpPr>
              <a:spLocks/>
            </p:cNvSpPr>
            <p:nvPr/>
          </p:nvSpPr>
          <p:spPr bwMode="auto">
            <a:xfrm>
              <a:off x="2978" y="2850"/>
              <a:ext cx="30" cy="32"/>
            </a:xfrm>
            <a:custGeom>
              <a:avLst/>
              <a:gdLst>
                <a:gd name="T0" fmla="*/ 4 w 30"/>
                <a:gd name="T1" fmla="*/ 0 h 32"/>
                <a:gd name="T2" fmla="*/ 4 w 30"/>
                <a:gd name="T3" fmla="*/ 0 h 32"/>
                <a:gd name="T4" fmla="*/ 2 w 30"/>
                <a:gd name="T5" fmla="*/ 2 h 32"/>
                <a:gd name="T6" fmla="*/ 0 w 30"/>
                <a:gd name="T7" fmla="*/ 4 h 32"/>
                <a:gd name="T8" fmla="*/ 0 w 30"/>
                <a:gd name="T9" fmla="*/ 4 h 32"/>
                <a:gd name="T10" fmla="*/ 0 w 30"/>
                <a:gd name="T11" fmla="*/ 8 h 32"/>
                <a:gd name="T12" fmla="*/ 2 w 30"/>
                <a:gd name="T13" fmla="*/ 12 h 32"/>
                <a:gd name="T14" fmla="*/ 8 w 30"/>
                <a:gd name="T15" fmla="*/ 16 h 32"/>
                <a:gd name="T16" fmla="*/ 8 w 30"/>
                <a:gd name="T17" fmla="*/ 16 h 32"/>
                <a:gd name="T18" fmla="*/ 14 w 30"/>
                <a:gd name="T19" fmla="*/ 24 h 32"/>
                <a:gd name="T20" fmla="*/ 16 w 30"/>
                <a:gd name="T21" fmla="*/ 28 h 32"/>
                <a:gd name="T22" fmla="*/ 18 w 30"/>
                <a:gd name="T23" fmla="*/ 32 h 32"/>
                <a:gd name="T24" fmla="*/ 18 w 30"/>
                <a:gd name="T25" fmla="*/ 32 h 32"/>
                <a:gd name="T26" fmla="*/ 24 w 30"/>
                <a:gd name="T27" fmla="*/ 32 h 32"/>
                <a:gd name="T28" fmla="*/ 24 w 30"/>
                <a:gd name="T29" fmla="*/ 32 h 32"/>
                <a:gd name="T30" fmla="*/ 28 w 30"/>
                <a:gd name="T31" fmla="*/ 32 h 32"/>
                <a:gd name="T32" fmla="*/ 30 w 30"/>
                <a:gd name="T33" fmla="*/ 30 h 32"/>
                <a:gd name="T34" fmla="*/ 30 w 30"/>
                <a:gd name="T35" fmla="*/ 28 h 32"/>
                <a:gd name="T36" fmla="*/ 30 w 30"/>
                <a:gd name="T37" fmla="*/ 24 h 32"/>
                <a:gd name="T38" fmla="*/ 30 w 30"/>
                <a:gd name="T39" fmla="*/ 24 h 32"/>
                <a:gd name="T40" fmla="*/ 24 w 30"/>
                <a:gd name="T41" fmla="*/ 16 h 32"/>
                <a:gd name="T42" fmla="*/ 16 w 30"/>
                <a:gd name="T43" fmla="*/ 8 h 32"/>
                <a:gd name="T44" fmla="*/ 16 w 30"/>
                <a:gd name="T45" fmla="*/ 8 h 32"/>
                <a:gd name="T46" fmla="*/ 12 w 30"/>
                <a:gd name="T47" fmla="*/ 4 h 32"/>
                <a:gd name="T48" fmla="*/ 8 w 30"/>
                <a:gd name="T49" fmla="*/ 2 h 32"/>
                <a:gd name="T50" fmla="*/ 4 w 30"/>
                <a:gd name="T51"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0" h="32">
                  <a:moveTo>
                    <a:pt x="4" y="0"/>
                  </a:moveTo>
                  <a:lnTo>
                    <a:pt x="4" y="0"/>
                  </a:lnTo>
                  <a:lnTo>
                    <a:pt x="2" y="2"/>
                  </a:lnTo>
                  <a:lnTo>
                    <a:pt x="0" y="4"/>
                  </a:lnTo>
                  <a:lnTo>
                    <a:pt x="0" y="4"/>
                  </a:lnTo>
                  <a:lnTo>
                    <a:pt x="0" y="8"/>
                  </a:lnTo>
                  <a:lnTo>
                    <a:pt x="2" y="12"/>
                  </a:lnTo>
                  <a:lnTo>
                    <a:pt x="8" y="16"/>
                  </a:lnTo>
                  <a:lnTo>
                    <a:pt x="8" y="16"/>
                  </a:lnTo>
                  <a:lnTo>
                    <a:pt x="14" y="24"/>
                  </a:lnTo>
                  <a:lnTo>
                    <a:pt x="16" y="28"/>
                  </a:lnTo>
                  <a:lnTo>
                    <a:pt x="18" y="32"/>
                  </a:lnTo>
                  <a:lnTo>
                    <a:pt x="18" y="32"/>
                  </a:lnTo>
                  <a:lnTo>
                    <a:pt x="24" y="32"/>
                  </a:lnTo>
                  <a:lnTo>
                    <a:pt x="24" y="32"/>
                  </a:lnTo>
                  <a:lnTo>
                    <a:pt x="28" y="32"/>
                  </a:lnTo>
                  <a:lnTo>
                    <a:pt x="30" y="30"/>
                  </a:lnTo>
                  <a:lnTo>
                    <a:pt x="30" y="28"/>
                  </a:lnTo>
                  <a:lnTo>
                    <a:pt x="30" y="24"/>
                  </a:lnTo>
                  <a:lnTo>
                    <a:pt x="30" y="24"/>
                  </a:lnTo>
                  <a:lnTo>
                    <a:pt x="24" y="16"/>
                  </a:lnTo>
                  <a:lnTo>
                    <a:pt x="16" y="8"/>
                  </a:lnTo>
                  <a:lnTo>
                    <a:pt x="16" y="8"/>
                  </a:lnTo>
                  <a:lnTo>
                    <a:pt x="12" y="4"/>
                  </a:lnTo>
                  <a:lnTo>
                    <a:pt x="8" y="2"/>
                  </a:lnTo>
                  <a:lnTo>
                    <a:pt x="4"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50" name="Freeform 135"/>
            <p:cNvSpPr>
              <a:spLocks/>
            </p:cNvSpPr>
            <p:nvPr/>
          </p:nvSpPr>
          <p:spPr bwMode="auto">
            <a:xfrm>
              <a:off x="2978" y="2850"/>
              <a:ext cx="30" cy="32"/>
            </a:xfrm>
            <a:custGeom>
              <a:avLst/>
              <a:gdLst>
                <a:gd name="T0" fmla="*/ 4 w 30"/>
                <a:gd name="T1" fmla="*/ 0 h 32"/>
                <a:gd name="T2" fmla="*/ 4 w 30"/>
                <a:gd name="T3" fmla="*/ 0 h 32"/>
                <a:gd name="T4" fmla="*/ 2 w 30"/>
                <a:gd name="T5" fmla="*/ 2 h 32"/>
                <a:gd name="T6" fmla="*/ 0 w 30"/>
                <a:gd name="T7" fmla="*/ 4 h 32"/>
                <a:gd name="T8" fmla="*/ 0 w 30"/>
                <a:gd name="T9" fmla="*/ 4 h 32"/>
                <a:gd name="T10" fmla="*/ 0 w 30"/>
                <a:gd name="T11" fmla="*/ 8 h 32"/>
                <a:gd name="T12" fmla="*/ 2 w 30"/>
                <a:gd name="T13" fmla="*/ 12 h 32"/>
                <a:gd name="T14" fmla="*/ 8 w 30"/>
                <a:gd name="T15" fmla="*/ 16 h 32"/>
                <a:gd name="T16" fmla="*/ 8 w 30"/>
                <a:gd name="T17" fmla="*/ 16 h 32"/>
                <a:gd name="T18" fmla="*/ 14 w 30"/>
                <a:gd name="T19" fmla="*/ 24 h 32"/>
                <a:gd name="T20" fmla="*/ 16 w 30"/>
                <a:gd name="T21" fmla="*/ 28 h 32"/>
                <a:gd name="T22" fmla="*/ 18 w 30"/>
                <a:gd name="T23" fmla="*/ 32 h 32"/>
                <a:gd name="T24" fmla="*/ 18 w 30"/>
                <a:gd name="T25" fmla="*/ 32 h 32"/>
                <a:gd name="T26" fmla="*/ 24 w 30"/>
                <a:gd name="T27" fmla="*/ 32 h 32"/>
                <a:gd name="T28" fmla="*/ 24 w 30"/>
                <a:gd name="T29" fmla="*/ 32 h 32"/>
                <a:gd name="T30" fmla="*/ 28 w 30"/>
                <a:gd name="T31" fmla="*/ 32 h 32"/>
                <a:gd name="T32" fmla="*/ 30 w 30"/>
                <a:gd name="T33" fmla="*/ 30 h 32"/>
                <a:gd name="T34" fmla="*/ 30 w 30"/>
                <a:gd name="T35" fmla="*/ 28 h 32"/>
                <a:gd name="T36" fmla="*/ 30 w 30"/>
                <a:gd name="T37" fmla="*/ 24 h 32"/>
                <a:gd name="T38" fmla="*/ 30 w 30"/>
                <a:gd name="T39" fmla="*/ 24 h 32"/>
                <a:gd name="T40" fmla="*/ 24 w 30"/>
                <a:gd name="T41" fmla="*/ 16 h 32"/>
                <a:gd name="T42" fmla="*/ 16 w 30"/>
                <a:gd name="T43" fmla="*/ 8 h 32"/>
                <a:gd name="T44" fmla="*/ 16 w 30"/>
                <a:gd name="T45" fmla="*/ 8 h 32"/>
                <a:gd name="T46" fmla="*/ 12 w 30"/>
                <a:gd name="T47" fmla="*/ 4 h 32"/>
                <a:gd name="T48" fmla="*/ 8 w 30"/>
                <a:gd name="T49" fmla="*/ 2 h 32"/>
                <a:gd name="T50" fmla="*/ 4 w 30"/>
                <a:gd name="T51"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0" h="32">
                  <a:moveTo>
                    <a:pt x="4" y="0"/>
                  </a:moveTo>
                  <a:lnTo>
                    <a:pt x="4" y="0"/>
                  </a:lnTo>
                  <a:lnTo>
                    <a:pt x="2" y="2"/>
                  </a:lnTo>
                  <a:lnTo>
                    <a:pt x="0" y="4"/>
                  </a:lnTo>
                  <a:lnTo>
                    <a:pt x="0" y="4"/>
                  </a:lnTo>
                  <a:lnTo>
                    <a:pt x="0" y="8"/>
                  </a:lnTo>
                  <a:lnTo>
                    <a:pt x="2" y="12"/>
                  </a:lnTo>
                  <a:lnTo>
                    <a:pt x="8" y="16"/>
                  </a:lnTo>
                  <a:lnTo>
                    <a:pt x="8" y="16"/>
                  </a:lnTo>
                  <a:lnTo>
                    <a:pt x="14" y="24"/>
                  </a:lnTo>
                  <a:lnTo>
                    <a:pt x="16" y="28"/>
                  </a:lnTo>
                  <a:lnTo>
                    <a:pt x="18" y="32"/>
                  </a:lnTo>
                  <a:lnTo>
                    <a:pt x="18" y="32"/>
                  </a:lnTo>
                  <a:lnTo>
                    <a:pt x="24" y="32"/>
                  </a:lnTo>
                  <a:lnTo>
                    <a:pt x="24" y="32"/>
                  </a:lnTo>
                  <a:lnTo>
                    <a:pt x="28" y="32"/>
                  </a:lnTo>
                  <a:lnTo>
                    <a:pt x="30" y="30"/>
                  </a:lnTo>
                  <a:lnTo>
                    <a:pt x="30" y="28"/>
                  </a:lnTo>
                  <a:lnTo>
                    <a:pt x="30" y="24"/>
                  </a:lnTo>
                  <a:lnTo>
                    <a:pt x="30" y="24"/>
                  </a:lnTo>
                  <a:lnTo>
                    <a:pt x="24" y="16"/>
                  </a:lnTo>
                  <a:lnTo>
                    <a:pt x="16" y="8"/>
                  </a:lnTo>
                  <a:lnTo>
                    <a:pt x="16" y="8"/>
                  </a:lnTo>
                  <a:lnTo>
                    <a:pt x="12" y="4"/>
                  </a:lnTo>
                  <a:lnTo>
                    <a:pt x="8" y="2"/>
                  </a:lnTo>
                  <a:lnTo>
                    <a:pt x="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51" name="Freeform 136"/>
            <p:cNvSpPr>
              <a:spLocks/>
            </p:cNvSpPr>
            <p:nvPr/>
          </p:nvSpPr>
          <p:spPr bwMode="auto">
            <a:xfrm>
              <a:off x="3184" y="2780"/>
              <a:ext cx="12" cy="16"/>
            </a:xfrm>
            <a:custGeom>
              <a:avLst/>
              <a:gdLst>
                <a:gd name="T0" fmla="*/ 8 w 12"/>
                <a:gd name="T1" fmla="*/ 0 h 16"/>
                <a:gd name="T2" fmla="*/ 8 w 12"/>
                <a:gd name="T3" fmla="*/ 0 h 16"/>
                <a:gd name="T4" fmla="*/ 4 w 12"/>
                <a:gd name="T5" fmla="*/ 2 h 16"/>
                <a:gd name="T6" fmla="*/ 4 w 12"/>
                <a:gd name="T7" fmla="*/ 2 h 16"/>
                <a:gd name="T8" fmla="*/ 2 w 12"/>
                <a:gd name="T9" fmla="*/ 4 h 16"/>
                <a:gd name="T10" fmla="*/ 0 w 12"/>
                <a:gd name="T11" fmla="*/ 6 h 16"/>
                <a:gd name="T12" fmla="*/ 0 w 12"/>
                <a:gd name="T13" fmla="*/ 10 h 16"/>
                <a:gd name="T14" fmla="*/ 2 w 12"/>
                <a:gd name="T15" fmla="*/ 12 h 16"/>
                <a:gd name="T16" fmla="*/ 2 w 12"/>
                <a:gd name="T17" fmla="*/ 12 h 16"/>
                <a:gd name="T18" fmla="*/ 4 w 12"/>
                <a:gd name="T19" fmla="*/ 16 h 16"/>
                <a:gd name="T20" fmla="*/ 6 w 12"/>
                <a:gd name="T21" fmla="*/ 16 h 16"/>
                <a:gd name="T22" fmla="*/ 6 w 12"/>
                <a:gd name="T23" fmla="*/ 16 h 16"/>
                <a:gd name="T24" fmla="*/ 8 w 12"/>
                <a:gd name="T25" fmla="*/ 16 h 16"/>
                <a:gd name="T26" fmla="*/ 10 w 12"/>
                <a:gd name="T27" fmla="*/ 14 h 16"/>
                <a:gd name="T28" fmla="*/ 12 w 12"/>
                <a:gd name="T29" fmla="*/ 8 h 16"/>
                <a:gd name="T30" fmla="*/ 12 w 12"/>
                <a:gd name="T31" fmla="*/ 8 h 16"/>
                <a:gd name="T32" fmla="*/ 12 w 12"/>
                <a:gd name="T33" fmla="*/ 2 h 16"/>
                <a:gd name="T34" fmla="*/ 10 w 12"/>
                <a:gd name="T35" fmla="*/ 0 h 16"/>
                <a:gd name="T36" fmla="*/ 8 w 12"/>
                <a:gd name="T37"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 h="16">
                  <a:moveTo>
                    <a:pt x="8" y="0"/>
                  </a:moveTo>
                  <a:lnTo>
                    <a:pt x="8" y="0"/>
                  </a:lnTo>
                  <a:lnTo>
                    <a:pt x="4" y="2"/>
                  </a:lnTo>
                  <a:lnTo>
                    <a:pt x="4" y="2"/>
                  </a:lnTo>
                  <a:lnTo>
                    <a:pt x="2" y="4"/>
                  </a:lnTo>
                  <a:lnTo>
                    <a:pt x="0" y="6"/>
                  </a:lnTo>
                  <a:lnTo>
                    <a:pt x="0" y="10"/>
                  </a:lnTo>
                  <a:lnTo>
                    <a:pt x="2" y="12"/>
                  </a:lnTo>
                  <a:lnTo>
                    <a:pt x="2" y="12"/>
                  </a:lnTo>
                  <a:lnTo>
                    <a:pt x="4" y="16"/>
                  </a:lnTo>
                  <a:lnTo>
                    <a:pt x="6" y="16"/>
                  </a:lnTo>
                  <a:lnTo>
                    <a:pt x="6" y="16"/>
                  </a:lnTo>
                  <a:lnTo>
                    <a:pt x="8" y="16"/>
                  </a:lnTo>
                  <a:lnTo>
                    <a:pt x="10" y="14"/>
                  </a:lnTo>
                  <a:lnTo>
                    <a:pt x="12" y="8"/>
                  </a:lnTo>
                  <a:lnTo>
                    <a:pt x="12" y="8"/>
                  </a:lnTo>
                  <a:lnTo>
                    <a:pt x="12" y="2"/>
                  </a:lnTo>
                  <a:lnTo>
                    <a:pt x="10" y="0"/>
                  </a:lnTo>
                  <a:lnTo>
                    <a:pt x="8"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52" name="Freeform 137"/>
            <p:cNvSpPr>
              <a:spLocks/>
            </p:cNvSpPr>
            <p:nvPr/>
          </p:nvSpPr>
          <p:spPr bwMode="auto">
            <a:xfrm>
              <a:off x="3184" y="2780"/>
              <a:ext cx="12" cy="16"/>
            </a:xfrm>
            <a:custGeom>
              <a:avLst/>
              <a:gdLst>
                <a:gd name="T0" fmla="*/ 8 w 12"/>
                <a:gd name="T1" fmla="*/ 0 h 16"/>
                <a:gd name="T2" fmla="*/ 8 w 12"/>
                <a:gd name="T3" fmla="*/ 0 h 16"/>
                <a:gd name="T4" fmla="*/ 4 w 12"/>
                <a:gd name="T5" fmla="*/ 2 h 16"/>
                <a:gd name="T6" fmla="*/ 4 w 12"/>
                <a:gd name="T7" fmla="*/ 2 h 16"/>
                <a:gd name="T8" fmla="*/ 2 w 12"/>
                <a:gd name="T9" fmla="*/ 4 h 16"/>
                <a:gd name="T10" fmla="*/ 0 w 12"/>
                <a:gd name="T11" fmla="*/ 6 h 16"/>
                <a:gd name="T12" fmla="*/ 0 w 12"/>
                <a:gd name="T13" fmla="*/ 10 h 16"/>
                <a:gd name="T14" fmla="*/ 2 w 12"/>
                <a:gd name="T15" fmla="*/ 12 h 16"/>
                <a:gd name="T16" fmla="*/ 2 w 12"/>
                <a:gd name="T17" fmla="*/ 12 h 16"/>
                <a:gd name="T18" fmla="*/ 4 w 12"/>
                <a:gd name="T19" fmla="*/ 16 h 16"/>
                <a:gd name="T20" fmla="*/ 6 w 12"/>
                <a:gd name="T21" fmla="*/ 16 h 16"/>
                <a:gd name="T22" fmla="*/ 6 w 12"/>
                <a:gd name="T23" fmla="*/ 16 h 16"/>
                <a:gd name="T24" fmla="*/ 8 w 12"/>
                <a:gd name="T25" fmla="*/ 16 h 16"/>
                <a:gd name="T26" fmla="*/ 10 w 12"/>
                <a:gd name="T27" fmla="*/ 14 h 16"/>
                <a:gd name="T28" fmla="*/ 12 w 12"/>
                <a:gd name="T29" fmla="*/ 8 h 16"/>
                <a:gd name="T30" fmla="*/ 12 w 12"/>
                <a:gd name="T31" fmla="*/ 8 h 16"/>
                <a:gd name="T32" fmla="*/ 12 w 12"/>
                <a:gd name="T33" fmla="*/ 2 h 16"/>
                <a:gd name="T34" fmla="*/ 10 w 12"/>
                <a:gd name="T35" fmla="*/ 0 h 16"/>
                <a:gd name="T36" fmla="*/ 8 w 12"/>
                <a:gd name="T37"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 h="16">
                  <a:moveTo>
                    <a:pt x="8" y="0"/>
                  </a:moveTo>
                  <a:lnTo>
                    <a:pt x="8" y="0"/>
                  </a:lnTo>
                  <a:lnTo>
                    <a:pt x="4" y="2"/>
                  </a:lnTo>
                  <a:lnTo>
                    <a:pt x="4" y="2"/>
                  </a:lnTo>
                  <a:lnTo>
                    <a:pt x="2" y="4"/>
                  </a:lnTo>
                  <a:lnTo>
                    <a:pt x="0" y="6"/>
                  </a:lnTo>
                  <a:lnTo>
                    <a:pt x="0" y="10"/>
                  </a:lnTo>
                  <a:lnTo>
                    <a:pt x="2" y="12"/>
                  </a:lnTo>
                  <a:lnTo>
                    <a:pt x="2" y="12"/>
                  </a:lnTo>
                  <a:lnTo>
                    <a:pt x="4" y="16"/>
                  </a:lnTo>
                  <a:lnTo>
                    <a:pt x="6" y="16"/>
                  </a:lnTo>
                  <a:lnTo>
                    <a:pt x="6" y="16"/>
                  </a:lnTo>
                  <a:lnTo>
                    <a:pt x="8" y="16"/>
                  </a:lnTo>
                  <a:lnTo>
                    <a:pt x="10" y="14"/>
                  </a:lnTo>
                  <a:lnTo>
                    <a:pt x="12" y="8"/>
                  </a:lnTo>
                  <a:lnTo>
                    <a:pt x="12" y="8"/>
                  </a:lnTo>
                  <a:lnTo>
                    <a:pt x="12" y="2"/>
                  </a:lnTo>
                  <a:lnTo>
                    <a:pt x="10" y="0"/>
                  </a:lnTo>
                  <a:lnTo>
                    <a:pt x="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53" name="Freeform 138"/>
            <p:cNvSpPr>
              <a:spLocks/>
            </p:cNvSpPr>
            <p:nvPr/>
          </p:nvSpPr>
          <p:spPr bwMode="auto">
            <a:xfrm>
              <a:off x="3156" y="2800"/>
              <a:ext cx="24" cy="30"/>
            </a:xfrm>
            <a:custGeom>
              <a:avLst/>
              <a:gdLst>
                <a:gd name="T0" fmla="*/ 14 w 24"/>
                <a:gd name="T1" fmla="*/ 0 h 30"/>
                <a:gd name="T2" fmla="*/ 14 w 24"/>
                <a:gd name="T3" fmla="*/ 0 h 30"/>
                <a:gd name="T4" fmla="*/ 10 w 24"/>
                <a:gd name="T5" fmla="*/ 0 h 30"/>
                <a:gd name="T6" fmla="*/ 4 w 24"/>
                <a:gd name="T7" fmla="*/ 4 h 30"/>
                <a:gd name="T8" fmla="*/ 2 w 24"/>
                <a:gd name="T9" fmla="*/ 8 h 30"/>
                <a:gd name="T10" fmla="*/ 0 w 24"/>
                <a:gd name="T11" fmla="*/ 12 h 30"/>
                <a:gd name="T12" fmla="*/ 0 w 24"/>
                <a:gd name="T13" fmla="*/ 12 h 30"/>
                <a:gd name="T14" fmla="*/ 4 w 24"/>
                <a:gd name="T15" fmla="*/ 26 h 30"/>
                <a:gd name="T16" fmla="*/ 4 w 24"/>
                <a:gd name="T17" fmla="*/ 26 h 30"/>
                <a:gd name="T18" fmla="*/ 6 w 24"/>
                <a:gd name="T19" fmla="*/ 30 h 30"/>
                <a:gd name="T20" fmla="*/ 6 w 24"/>
                <a:gd name="T21" fmla="*/ 30 h 30"/>
                <a:gd name="T22" fmla="*/ 6 w 24"/>
                <a:gd name="T23" fmla="*/ 30 h 30"/>
                <a:gd name="T24" fmla="*/ 10 w 24"/>
                <a:gd name="T25" fmla="*/ 30 h 30"/>
                <a:gd name="T26" fmla="*/ 10 w 24"/>
                <a:gd name="T27" fmla="*/ 30 h 30"/>
                <a:gd name="T28" fmla="*/ 18 w 24"/>
                <a:gd name="T29" fmla="*/ 24 h 30"/>
                <a:gd name="T30" fmla="*/ 22 w 24"/>
                <a:gd name="T31" fmla="*/ 18 h 30"/>
                <a:gd name="T32" fmla="*/ 24 w 24"/>
                <a:gd name="T33" fmla="*/ 8 h 30"/>
                <a:gd name="T34" fmla="*/ 24 w 24"/>
                <a:gd name="T35" fmla="*/ 6 h 30"/>
                <a:gd name="T36" fmla="*/ 22 w 24"/>
                <a:gd name="T37" fmla="*/ 2 h 30"/>
                <a:gd name="T38" fmla="*/ 22 w 24"/>
                <a:gd name="T39" fmla="*/ 2 h 30"/>
                <a:gd name="T40" fmla="*/ 18 w 24"/>
                <a:gd name="T41" fmla="*/ 0 h 30"/>
                <a:gd name="T42" fmla="*/ 14 w 24"/>
                <a:gd name="T43"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4" h="30">
                  <a:moveTo>
                    <a:pt x="14" y="0"/>
                  </a:moveTo>
                  <a:lnTo>
                    <a:pt x="14" y="0"/>
                  </a:lnTo>
                  <a:lnTo>
                    <a:pt x="10" y="0"/>
                  </a:lnTo>
                  <a:lnTo>
                    <a:pt x="4" y="4"/>
                  </a:lnTo>
                  <a:lnTo>
                    <a:pt x="2" y="8"/>
                  </a:lnTo>
                  <a:lnTo>
                    <a:pt x="0" y="12"/>
                  </a:lnTo>
                  <a:lnTo>
                    <a:pt x="0" y="12"/>
                  </a:lnTo>
                  <a:lnTo>
                    <a:pt x="4" y="26"/>
                  </a:lnTo>
                  <a:lnTo>
                    <a:pt x="4" y="26"/>
                  </a:lnTo>
                  <a:lnTo>
                    <a:pt x="6" y="30"/>
                  </a:lnTo>
                  <a:lnTo>
                    <a:pt x="6" y="30"/>
                  </a:lnTo>
                  <a:lnTo>
                    <a:pt x="6" y="30"/>
                  </a:lnTo>
                  <a:lnTo>
                    <a:pt x="10" y="30"/>
                  </a:lnTo>
                  <a:lnTo>
                    <a:pt x="10" y="30"/>
                  </a:lnTo>
                  <a:lnTo>
                    <a:pt x="18" y="24"/>
                  </a:lnTo>
                  <a:lnTo>
                    <a:pt x="22" y="18"/>
                  </a:lnTo>
                  <a:lnTo>
                    <a:pt x="24" y="8"/>
                  </a:lnTo>
                  <a:lnTo>
                    <a:pt x="24" y="6"/>
                  </a:lnTo>
                  <a:lnTo>
                    <a:pt x="22" y="2"/>
                  </a:lnTo>
                  <a:lnTo>
                    <a:pt x="22" y="2"/>
                  </a:lnTo>
                  <a:lnTo>
                    <a:pt x="18" y="0"/>
                  </a:lnTo>
                  <a:lnTo>
                    <a:pt x="14"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54" name="Freeform 139"/>
            <p:cNvSpPr>
              <a:spLocks/>
            </p:cNvSpPr>
            <p:nvPr/>
          </p:nvSpPr>
          <p:spPr bwMode="auto">
            <a:xfrm>
              <a:off x="3156" y="2800"/>
              <a:ext cx="24" cy="30"/>
            </a:xfrm>
            <a:custGeom>
              <a:avLst/>
              <a:gdLst>
                <a:gd name="T0" fmla="*/ 14 w 24"/>
                <a:gd name="T1" fmla="*/ 0 h 30"/>
                <a:gd name="T2" fmla="*/ 14 w 24"/>
                <a:gd name="T3" fmla="*/ 0 h 30"/>
                <a:gd name="T4" fmla="*/ 10 w 24"/>
                <a:gd name="T5" fmla="*/ 0 h 30"/>
                <a:gd name="T6" fmla="*/ 4 w 24"/>
                <a:gd name="T7" fmla="*/ 4 h 30"/>
                <a:gd name="T8" fmla="*/ 2 w 24"/>
                <a:gd name="T9" fmla="*/ 8 h 30"/>
                <a:gd name="T10" fmla="*/ 0 w 24"/>
                <a:gd name="T11" fmla="*/ 12 h 30"/>
                <a:gd name="T12" fmla="*/ 0 w 24"/>
                <a:gd name="T13" fmla="*/ 12 h 30"/>
                <a:gd name="T14" fmla="*/ 4 w 24"/>
                <a:gd name="T15" fmla="*/ 26 h 30"/>
                <a:gd name="T16" fmla="*/ 4 w 24"/>
                <a:gd name="T17" fmla="*/ 26 h 30"/>
                <a:gd name="T18" fmla="*/ 6 w 24"/>
                <a:gd name="T19" fmla="*/ 30 h 30"/>
                <a:gd name="T20" fmla="*/ 6 w 24"/>
                <a:gd name="T21" fmla="*/ 30 h 30"/>
                <a:gd name="T22" fmla="*/ 6 w 24"/>
                <a:gd name="T23" fmla="*/ 30 h 30"/>
                <a:gd name="T24" fmla="*/ 10 w 24"/>
                <a:gd name="T25" fmla="*/ 30 h 30"/>
                <a:gd name="T26" fmla="*/ 10 w 24"/>
                <a:gd name="T27" fmla="*/ 30 h 30"/>
                <a:gd name="T28" fmla="*/ 18 w 24"/>
                <a:gd name="T29" fmla="*/ 24 h 30"/>
                <a:gd name="T30" fmla="*/ 22 w 24"/>
                <a:gd name="T31" fmla="*/ 18 h 30"/>
                <a:gd name="T32" fmla="*/ 24 w 24"/>
                <a:gd name="T33" fmla="*/ 8 h 30"/>
                <a:gd name="T34" fmla="*/ 24 w 24"/>
                <a:gd name="T35" fmla="*/ 6 h 30"/>
                <a:gd name="T36" fmla="*/ 22 w 24"/>
                <a:gd name="T37" fmla="*/ 2 h 30"/>
                <a:gd name="T38" fmla="*/ 22 w 24"/>
                <a:gd name="T39" fmla="*/ 2 h 30"/>
                <a:gd name="T40" fmla="*/ 18 w 24"/>
                <a:gd name="T41" fmla="*/ 0 h 30"/>
                <a:gd name="T42" fmla="*/ 14 w 24"/>
                <a:gd name="T43"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4" h="30">
                  <a:moveTo>
                    <a:pt x="14" y="0"/>
                  </a:moveTo>
                  <a:lnTo>
                    <a:pt x="14" y="0"/>
                  </a:lnTo>
                  <a:lnTo>
                    <a:pt x="10" y="0"/>
                  </a:lnTo>
                  <a:lnTo>
                    <a:pt x="4" y="4"/>
                  </a:lnTo>
                  <a:lnTo>
                    <a:pt x="2" y="8"/>
                  </a:lnTo>
                  <a:lnTo>
                    <a:pt x="0" y="12"/>
                  </a:lnTo>
                  <a:lnTo>
                    <a:pt x="0" y="12"/>
                  </a:lnTo>
                  <a:lnTo>
                    <a:pt x="4" y="26"/>
                  </a:lnTo>
                  <a:lnTo>
                    <a:pt x="4" y="26"/>
                  </a:lnTo>
                  <a:lnTo>
                    <a:pt x="6" y="30"/>
                  </a:lnTo>
                  <a:lnTo>
                    <a:pt x="6" y="30"/>
                  </a:lnTo>
                  <a:lnTo>
                    <a:pt x="6" y="30"/>
                  </a:lnTo>
                  <a:lnTo>
                    <a:pt x="10" y="30"/>
                  </a:lnTo>
                  <a:lnTo>
                    <a:pt x="10" y="30"/>
                  </a:lnTo>
                  <a:lnTo>
                    <a:pt x="18" y="24"/>
                  </a:lnTo>
                  <a:lnTo>
                    <a:pt x="22" y="18"/>
                  </a:lnTo>
                  <a:lnTo>
                    <a:pt x="24" y="8"/>
                  </a:lnTo>
                  <a:lnTo>
                    <a:pt x="24" y="6"/>
                  </a:lnTo>
                  <a:lnTo>
                    <a:pt x="22" y="2"/>
                  </a:lnTo>
                  <a:lnTo>
                    <a:pt x="22" y="2"/>
                  </a:lnTo>
                  <a:lnTo>
                    <a:pt x="18" y="0"/>
                  </a:lnTo>
                  <a:lnTo>
                    <a:pt x="1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55" name="Freeform 140"/>
            <p:cNvSpPr>
              <a:spLocks/>
            </p:cNvSpPr>
            <p:nvPr/>
          </p:nvSpPr>
          <p:spPr bwMode="auto">
            <a:xfrm>
              <a:off x="3020" y="2756"/>
              <a:ext cx="12" cy="18"/>
            </a:xfrm>
            <a:custGeom>
              <a:avLst/>
              <a:gdLst>
                <a:gd name="T0" fmla="*/ 6 w 12"/>
                <a:gd name="T1" fmla="*/ 0 h 18"/>
                <a:gd name="T2" fmla="*/ 6 w 12"/>
                <a:gd name="T3" fmla="*/ 0 h 18"/>
                <a:gd name="T4" fmla="*/ 4 w 12"/>
                <a:gd name="T5" fmla="*/ 0 h 18"/>
                <a:gd name="T6" fmla="*/ 0 w 12"/>
                <a:gd name="T7" fmla="*/ 6 h 18"/>
                <a:gd name="T8" fmla="*/ 0 w 12"/>
                <a:gd name="T9" fmla="*/ 6 h 18"/>
                <a:gd name="T10" fmla="*/ 0 w 12"/>
                <a:gd name="T11" fmla="*/ 14 h 18"/>
                <a:gd name="T12" fmla="*/ 2 w 12"/>
                <a:gd name="T13" fmla="*/ 16 h 18"/>
                <a:gd name="T14" fmla="*/ 4 w 12"/>
                <a:gd name="T15" fmla="*/ 18 h 18"/>
                <a:gd name="T16" fmla="*/ 4 w 12"/>
                <a:gd name="T17" fmla="*/ 18 h 18"/>
                <a:gd name="T18" fmla="*/ 8 w 12"/>
                <a:gd name="T19" fmla="*/ 16 h 18"/>
                <a:gd name="T20" fmla="*/ 8 w 12"/>
                <a:gd name="T21" fmla="*/ 16 h 18"/>
                <a:gd name="T22" fmla="*/ 12 w 12"/>
                <a:gd name="T23" fmla="*/ 12 h 18"/>
                <a:gd name="T24" fmla="*/ 12 w 12"/>
                <a:gd name="T25" fmla="*/ 6 h 18"/>
                <a:gd name="T26" fmla="*/ 10 w 12"/>
                <a:gd name="T27" fmla="*/ 2 h 18"/>
                <a:gd name="T28" fmla="*/ 6 w 12"/>
                <a:gd name="T29"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 h="18">
                  <a:moveTo>
                    <a:pt x="6" y="0"/>
                  </a:moveTo>
                  <a:lnTo>
                    <a:pt x="6" y="0"/>
                  </a:lnTo>
                  <a:lnTo>
                    <a:pt x="4" y="0"/>
                  </a:lnTo>
                  <a:lnTo>
                    <a:pt x="0" y="6"/>
                  </a:lnTo>
                  <a:lnTo>
                    <a:pt x="0" y="6"/>
                  </a:lnTo>
                  <a:lnTo>
                    <a:pt x="0" y="14"/>
                  </a:lnTo>
                  <a:lnTo>
                    <a:pt x="2" y="16"/>
                  </a:lnTo>
                  <a:lnTo>
                    <a:pt x="4" y="18"/>
                  </a:lnTo>
                  <a:lnTo>
                    <a:pt x="4" y="18"/>
                  </a:lnTo>
                  <a:lnTo>
                    <a:pt x="8" y="16"/>
                  </a:lnTo>
                  <a:lnTo>
                    <a:pt x="8" y="16"/>
                  </a:lnTo>
                  <a:lnTo>
                    <a:pt x="12" y="12"/>
                  </a:lnTo>
                  <a:lnTo>
                    <a:pt x="12" y="6"/>
                  </a:lnTo>
                  <a:lnTo>
                    <a:pt x="10" y="2"/>
                  </a:lnTo>
                  <a:lnTo>
                    <a:pt x="6"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56" name="Freeform 141"/>
            <p:cNvSpPr>
              <a:spLocks/>
            </p:cNvSpPr>
            <p:nvPr/>
          </p:nvSpPr>
          <p:spPr bwMode="auto">
            <a:xfrm>
              <a:off x="3020" y="2756"/>
              <a:ext cx="12" cy="18"/>
            </a:xfrm>
            <a:custGeom>
              <a:avLst/>
              <a:gdLst>
                <a:gd name="T0" fmla="*/ 6 w 12"/>
                <a:gd name="T1" fmla="*/ 0 h 18"/>
                <a:gd name="T2" fmla="*/ 6 w 12"/>
                <a:gd name="T3" fmla="*/ 0 h 18"/>
                <a:gd name="T4" fmla="*/ 4 w 12"/>
                <a:gd name="T5" fmla="*/ 0 h 18"/>
                <a:gd name="T6" fmla="*/ 0 w 12"/>
                <a:gd name="T7" fmla="*/ 6 h 18"/>
                <a:gd name="T8" fmla="*/ 0 w 12"/>
                <a:gd name="T9" fmla="*/ 6 h 18"/>
                <a:gd name="T10" fmla="*/ 0 w 12"/>
                <a:gd name="T11" fmla="*/ 14 h 18"/>
                <a:gd name="T12" fmla="*/ 2 w 12"/>
                <a:gd name="T13" fmla="*/ 16 h 18"/>
                <a:gd name="T14" fmla="*/ 4 w 12"/>
                <a:gd name="T15" fmla="*/ 18 h 18"/>
                <a:gd name="T16" fmla="*/ 4 w 12"/>
                <a:gd name="T17" fmla="*/ 18 h 18"/>
                <a:gd name="T18" fmla="*/ 8 w 12"/>
                <a:gd name="T19" fmla="*/ 16 h 18"/>
                <a:gd name="T20" fmla="*/ 8 w 12"/>
                <a:gd name="T21" fmla="*/ 16 h 18"/>
                <a:gd name="T22" fmla="*/ 12 w 12"/>
                <a:gd name="T23" fmla="*/ 12 h 18"/>
                <a:gd name="T24" fmla="*/ 12 w 12"/>
                <a:gd name="T25" fmla="*/ 6 h 18"/>
                <a:gd name="T26" fmla="*/ 10 w 12"/>
                <a:gd name="T27" fmla="*/ 2 h 18"/>
                <a:gd name="T28" fmla="*/ 6 w 12"/>
                <a:gd name="T29"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 h="18">
                  <a:moveTo>
                    <a:pt x="6" y="0"/>
                  </a:moveTo>
                  <a:lnTo>
                    <a:pt x="6" y="0"/>
                  </a:lnTo>
                  <a:lnTo>
                    <a:pt x="4" y="0"/>
                  </a:lnTo>
                  <a:lnTo>
                    <a:pt x="0" y="6"/>
                  </a:lnTo>
                  <a:lnTo>
                    <a:pt x="0" y="6"/>
                  </a:lnTo>
                  <a:lnTo>
                    <a:pt x="0" y="14"/>
                  </a:lnTo>
                  <a:lnTo>
                    <a:pt x="2" y="16"/>
                  </a:lnTo>
                  <a:lnTo>
                    <a:pt x="4" y="18"/>
                  </a:lnTo>
                  <a:lnTo>
                    <a:pt x="4" y="18"/>
                  </a:lnTo>
                  <a:lnTo>
                    <a:pt x="8" y="16"/>
                  </a:lnTo>
                  <a:lnTo>
                    <a:pt x="8" y="16"/>
                  </a:lnTo>
                  <a:lnTo>
                    <a:pt x="12" y="12"/>
                  </a:lnTo>
                  <a:lnTo>
                    <a:pt x="12" y="6"/>
                  </a:lnTo>
                  <a:lnTo>
                    <a:pt x="10" y="2"/>
                  </a:lnTo>
                  <a:lnTo>
                    <a:pt x="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57" name="Freeform 142"/>
            <p:cNvSpPr>
              <a:spLocks/>
            </p:cNvSpPr>
            <p:nvPr/>
          </p:nvSpPr>
          <p:spPr bwMode="auto">
            <a:xfrm>
              <a:off x="2254" y="2688"/>
              <a:ext cx="570" cy="508"/>
            </a:xfrm>
            <a:custGeom>
              <a:avLst/>
              <a:gdLst>
                <a:gd name="T0" fmla="*/ 416 w 570"/>
                <a:gd name="T1" fmla="*/ 38 h 508"/>
                <a:gd name="T2" fmla="*/ 414 w 570"/>
                <a:gd name="T3" fmla="*/ 80 h 508"/>
                <a:gd name="T4" fmla="*/ 400 w 570"/>
                <a:gd name="T5" fmla="*/ 112 h 508"/>
                <a:gd name="T6" fmla="*/ 378 w 570"/>
                <a:gd name="T7" fmla="*/ 104 h 508"/>
                <a:gd name="T8" fmla="*/ 350 w 570"/>
                <a:gd name="T9" fmla="*/ 82 h 508"/>
                <a:gd name="T10" fmla="*/ 334 w 570"/>
                <a:gd name="T11" fmla="*/ 56 h 508"/>
                <a:gd name="T12" fmla="*/ 356 w 570"/>
                <a:gd name="T13" fmla="*/ 32 h 508"/>
                <a:gd name="T14" fmla="*/ 356 w 570"/>
                <a:gd name="T15" fmla="*/ 20 h 508"/>
                <a:gd name="T16" fmla="*/ 324 w 570"/>
                <a:gd name="T17" fmla="*/ 18 h 508"/>
                <a:gd name="T18" fmla="*/ 300 w 570"/>
                <a:gd name="T19" fmla="*/ 4 h 508"/>
                <a:gd name="T20" fmla="*/ 276 w 570"/>
                <a:gd name="T21" fmla="*/ 18 h 508"/>
                <a:gd name="T22" fmla="*/ 256 w 570"/>
                <a:gd name="T23" fmla="*/ 36 h 508"/>
                <a:gd name="T24" fmla="*/ 252 w 570"/>
                <a:gd name="T25" fmla="*/ 58 h 508"/>
                <a:gd name="T26" fmla="*/ 250 w 570"/>
                <a:gd name="T27" fmla="*/ 66 h 508"/>
                <a:gd name="T28" fmla="*/ 216 w 570"/>
                <a:gd name="T29" fmla="*/ 38 h 508"/>
                <a:gd name="T30" fmla="*/ 176 w 570"/>
                <a:gd name="T31" fmla="*/ 72 h 508"/>
                <a:gd name="T32" fmla="*/ 154 w 570"/>
                <a:gd name="T33" fmla="*/ 90 h 508"/>
                <a:gd name="T34" fmla="*/ 142 w 570"/>
                <a:gd name="T35" fmla="*/ 96 h 508"/>
                <a:gd name="T36" fmla="*/ 118 w 570"/>
                <a:gd name="T37" fmla="*/ 136 h 508"/>
                <a:gd name="T38" fmla="*/ 50 w 570"/>
                <a:gd name="T39" fmla="*/ 156 h 508"/>
                <a:gd name="T40" fmla="*/ 20 w 570"/>
                <a:gd name="T41" fmla="*/ 180 h 508"/>
                <a:gd name="T42" fmla="*/ 0 w 570"/>
                <a:gd name="T43" fmla="*/ 234 h 508"/>
                <a:gd name="T44" fmla="*/ 8 w 570"/>
                <a:gd name="T45" fmla="*/ 256 h 508"/>
                <a:gd name="T46" fmla="*/ 6 w 570"/>
                <a:gd name="T47" fmla="*/ 288 h 508"/>
                <a:gd name="T48" fmla="*/ 12 w 570"/>
                <a:gd name="T49" fmla="*/ 314 h 508"/>
                <a:gd name="T50" fmla="*/ 18 w 570"/>
                <a:gd name="T51" fmla="*/ 370 h 508"/>
                <a:gd name="T52" fmla="*/ 10 w 570"/>
                <a:gd name="T53" fmla="*/ 394 h 508"/>
                <a:gd name="T54" fmla="*/ 14 w 570"/>
                <a:gd name="T55" fmla="*/ 412 h 508"/>
                <a:gd name="T56" fmla="*/ 26 w 570"/>
                <a:gd name="T57" fmla="*/ 422 h 508"/>
                <a:gd name="T58" fmla="*/ 68 w 570"/>
                <a:gd name="T59" fmla="*/ 420 h 508"/>
                <a:gd name="T60" fmla="*/ 104 w 570"/>
                <a:gd name="T61" fmla="*/ 402 h 508"/>
                <a:gd name="T62" fmla="*/ 136 w 570"/>
                <a:gd name="T63" fmla="*/ 400 h 508"/>
                <a:gd name="T64" fmla="*/ 158 w 570"/>
                <a:gd name="T65" fmla="*/ 376 h 508"/>
                <a:gd name="T66" fmla="*/ 186 w 570"/>
                <a:gd name="T67" fmla="*/ 370 h 508"/>
                <a:gd name="T68" fmla="*/ 224 w 570"/>
                <a:gd name="T69" fmla="*/ 352 h 508"/>
                <a:gd name="T70" fmla="*/ 238 w 570"/>
                <a:gd name="T71" fmla="*/ 360 h 508"/>
                <a:gd name="T72" fmla="*/ 252 w 570"/>
                <a:gd name="T73" fmla="*/ 360 h 508"/>
                <a:gd name="T74" fmla="*/ 272 w 570"/>
                <a:gd name="T75" fmla="*/ 374 h 508"/>
                <a:gd name="T76" fmla="*/ 294 w 570"/>
                <a:gd name="T77" fmla="*/ 400 h 508"/>
                <a:gd name="T78" fmla="*/ 328 w 570"/>
                <a:gd name="T79" fmla="*/ 394 h 508"/>
                <a:gd name="T80" fmla="*/ 336 w 570"/>
                <a:gd name="T81" fmla="*/ 398 h 508"/>
                <a:gd name="T82" fmla="*/ 320 w 570"/>
                <a:gd name="T83" fmla="*/ 422 h 508"/>
                <a:gd name="T84" fmla="*/ 336 w 570"/>
                <a:gd name="T85" fmla="*/ 420 h 508"/>
                <a:gd name="T86" fmla="*/ 344 w 570"/>
                <a:gd name="T87" fmla="*/ 436 h 508"/>
                <a:gd name="T88" fmla="*/ 358 w 570"/>
                <a:gd name="T89" fmla="*/ 456 h 508"/>
                <a:gd name="T90" fmla="*/ 370 w 570"/>
                <a:gd name="T91" fmla="*/ 490 h 508"/>
                <a:gd name="T92" fmla="*/ 408 w 570"/>
                <a:gd name="T93" fmla="*/ 508 h 508"/>
                <a:gd name="T94" fmla="*/ 414 w 570"/>
                <a:gd name="T95" fmla="*/ 498 h 508"/>
                <a:gd name="T96" fmla="*/ 436 w 570"/>
                <a:gd name="T97" fmla="*/ 482 h 508"/>
                <a:gd name="T98" fmla="*/ 446 w 570"/>
                <a:gd name="T99" fmla="*/ 502 h 508"/>
                <a:gd name="T100" fmla="*/ 484 w 570"/>
                <a:gd name="T101" fmla="*/ 482 h 508"/>
                <a:gd name="T102" fmla="*/ 504 w 570"/>
                <a:gd name="T103" fmla="*/ 442 h 508"/>
                <a:gd name="T104" fmla="*/ 532 w 570"/>
                <a:gd name="T105" fmla="*/ 400 h 508"/>
                <a:gd name="T106" fmla="*/ 550 w 570"/>
                <a:gd name="T107" fmla="*/ 348 h 508"/>
                <a:gd name="T108" fmla="*/ 562 w 570"/>
                <a:gd name="T109" fmla="*/ 268 h 508"/>
                <a:gd name="T110" fmla="*/ 548 w 570"/>
                <a:gd name="T111" fmla="*/ 230 h 508"/>
                <a:gd name="T112" fmla="*/ 530 w 570"/>
                <a:gd name="T113" fmla="*/ 198 h 508"/>
                <a:gd name="T114" fmla="*/ 506 w 570"/>
                <a:gd name="T115" fmla="*/ 158 h 508"/>
                <a:gd name="T116" fmla="*/ 472 w 570"/>
                <a:gd name="T117" fmla="*/ 122 h 508"/>
                <a:gd name="T118" fmla="*/ 468 w 570"/>
                <a:gd name="T119" fmla="*/ 78 h 508"/>
                <a:gd name="T120" fmla="*/ 454 w 570"/>
                <a:gd name="T121" fmla="*/ 48 h 508"/>
                <a:gd name="T122" fmla="*/ 444 w 570"/>
                <a:gd name="T123" fmla="*/ 28 h 5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70" h="508">
                  <a:moveTo>
                    <a:pt x="434" y="0"/>
                  </a:moveTo>
                  <a:lnTo>
                    <a:pt x="434" y="0"/>
                  </a:lnTo>
                  <a:lnTo>
                    <a:pt x="430" y="2"/>
                  </a:lnTo>
                  <a:lnTo>
                    <a:pt x="426" y="6"/>
                  </a:lnTo>
                  <a:lnTo>
                    <a:pt x="426" y="6"/>
                  </a:lnTo>
                  <a:lnTo>
                    <a:pt x="420" y="22"/>
                  </a:lnTo>
                  <a:lnTo>
                    <a:pt x="416" y="38"/>
                  </a:lnTo>
                  <a:lnTo>
                    <a:pt x="416" y="38"/>
                  </a:lnTo>
                  <a:lnTo>
                    <a:pt x="416" y="46"/>
                  </a:lnTo>
                  <a:lnTo>
                    <a:pt x="416" y="52"/>
                  </a:lnTo>
                  <a:lnTo>
                    <a:pt x="416" y="52"/>
                  </a:lnTo>
                  <a:lnTo>
                    <a:pt x="416" y="66"/>
                  </a:lnTo>
                  <a:lnTo>
                    <a:pt x="416" y="66"/>
                  </a:lnTo>
                  <a:lnTo>
                    <a:pt x="414" y="80"/>
                  </a:lnTo>
                  <a:lnTo>
                    <a:pt x="412" y="94"/>
                  </a:lnTo>
                  <a:lnTo>
                    <a:pt x="412" y="94"/>
                  </a:lnTo>
                  <a:lnTo>
                    <a:pt x="410" y="100"/>
                  </a:lnTo>
                  <a:lnTo>
                    <a:pt x="406" y="104"/>
                  </a:lnTo>
                  <a:lnTo>
                    <a:pt x="406" y="104"/>
                  </a:lnTo>
                  <a:lnTo>
                    <a:pt x="402" y="108"/>
                  </a:lnTo>
                  <a:lnTo>
                    <a:pt x="400" y="112"/>
                  </a:lnTo>
                  <a:lnTo>
                    <a:pt x="396" y="116"/>
                  </a:lnTo>
                  <a:lnTo>
                    <a:pt x="390" y="118"/>
                  </a:lnTo>
                  <a:lnTo>
                    <a:pt x="390" y="118"/>
                  </a:lnTo>
                  <a:lnTo>
                    <a:pt x="386" y="118"/>
                  </a:lnTo>
                  <a:lnTo>
                    <a:pt x="382" y="114"/>
                  </a:lnTo>
                  <a:lnTo>
                    <a:pt x="378" y="104"/>
                  </a:lnTo>
                  <a:lnTo>
                    <a:pt x="378" y="104"/>
                  </a:lnTo>
                  <a:lnTo>
                    <a:pt x="374" y="96"/>
                  </a:lnTo>
                  <a:lnTo>
                    <a:pt x="370" y="94"/>
                  </a:lnTo>
                  <a:lnTo>
                    <a:pt x="366" y="90"/>
                  </a:lnTo>
                  <a:lnTo>
                    <a:pt x="366" y="90"/>
                  </a:lnTo>
                  <a:lnTo>
                    <a:pt x="356" y="88"/>
                  </a:lnTo>
                  <a:lnTo>
                    <a:pt x="350" y="82"/>
                  </a:lnTo>
                  <a:lnTo>
                    <a:pt x="350" y="82"/>
                  </a:lnTo>
                  <a:lnTo>
                    <a:pt x="344" y="76"/>
                  </a:lnTo>
                  <a:lnTo>
                    <a:pt x="338" y="72"/>
                  </a:lnTo>
                  <a:lnTo>
                    <a:pt x="338" y="72"/>
                  </a:lnTo>
                  <a:lnTo>
                    <a:pt x="334" y="68"/>
                  </a:lnTo>
                  <a:lnTo>
                    <a:pt x="332" y="64"/>
                  </a:lnTo>
                  <a:lnTo>
                    <a:pt x="332" y="60"/>
                  </a:lnTo>
                  <a:lnTo>
                    <a:pt x="334" y="56"/>
                  </a:lnTo>
                  <a:lnTo>
                    <a:pt x="338" y="50"/>
                  </a:lnTo>
                  <a:lnTo>
                    <a:pt x="344" y="42"/>
                  </a:lnTo>
                  <a:lnTo>
                    <a:pt x="344" y="42"/>
                  </a:lnTo>
                  <a:lnTo>
                    <a:pt x="348" y="38"/>
                  </a:lnTo>
                  <a:lnTo>
                    <a:pt x="352" y="34"/>
                  </a:lnTo>
                  <a:lnTo>
                    <a:pt x="352" y="34"/>
                  </a:lnTo>
                  <a:lnTo>
                    <a:pt x="356" y="32"/>
                  </a:lnTo>
                  <a:lnTo>
                    <a:pt x="360" y="30"/>
                  </a:lnTo>
                  <a:lnTo>
                    <a:pt x="360" y="30"/>
                  </a:lnTo>
                  <a:lnTo>
                    <a:pt x="364" y="24"/>
                  </a:lnTo>
                  <a:lnTo>
                    <a:pt x="364" y="22"/>
                  </a:lnTo>
                  <a:lnTo>
                    <a:pt x="362" y="20"/>
                  </a:lnTo>
                  <a:lnTo>
                    <a:pt x="356" y="20"/>
                  </a:lnTo>
                  <a:lnTo>
                    <a:pt x="356" y="20"/>
                  </a:lnTo>
                  <a:lnTo>
                    <a:pt x="348" y="16"/>
                  </a:lnTo>
                  <a:lnTo>
                    <a:pt x="340" y="14"/>
                  </a:lnTo>
                  <a:lnTo>
                    <a:pt x="340" y="14"/>
                  </a:lnTo>
                  <a:lnTo>
                    <a:pt x="338" y="14"/>
                  </a:lnTo>
                  <a:lnTo>
                    <a:pt x="338" y="14"/>
                  </a:lnTo>
                  <a:lnTo>
                    <a:pt x="330" y="16"/>
                  </a:lnTo>
                  <a:lnTo>
                    <a:pt x="324" y="18"/>
                  </a:lnTo>
                  <a:lnTo>
                    <a:pt x="324" y="18"/>
                  </a:lnTo>
                  <a:lnTo>
                    <a:pt x="320" y="18"/>
                  </a:lnTo>
                  <a:lnTo>
                    <a:pt x="320" y="18"/>
                  </a:lnTo>
                  <a:lnTo>
                    <a:pt x="316" y="14"/>
                  </a:lnTo>
                  <a:lnTo>
                    <a:pt x="310" y="10"/>
                  </a:lnTo>
                  <a:lnTo>
                    <a:pt x="304" y="6"/>
                  </a:lnTo>
                  <a:lnTo>
                    <a:pt x="300" y="4"/>
                  </a:lnTo>
                  <a:lnTo>
                    <a:pt x="300" y="4"/>
                  </a:lnTo>
                  <a:lnTo>
                    <a:pt x="296" y="4"/>
                  </a:lnTo>
                  <a:lnTo>
                    <a:pt x="292" y="6"/>
                  </a:lnTo>
                  <a:lnTo>
                    <a:pt x="292" y="6"/>
                  </a:lnTo>
                  <a:lnTo>
                    <a:pt x="284" y="14"/>
                  </a:lnTo>
                  <a:lnTo>
                    <a:pt x="280" y="16"/>
                  </a:lnTo>
                  <a:lnTo>
                    <a:pt x="276" y="18"/>
                  </a:lnTo>
                  <a:lnTo>
                    <a:pt x="276" y="18"/>
                  </a:lnTo>
                  <a:lnTo>
                    <a:pt x="266" y="22"/>
                  </a:lnTo>
                  <a:lnTo>
                    <a:pt x="262" y="24"/>
                  </a:lnTo>
                  <a:lnTo>
                    <a:pt x="260" y="28"/>
                  </a:lnTo>
                  <a:lnTo>
                    <a:pt x="260" y="28"/>
                  </a:lnTo>
                  <a:lnTo>
                    <a:pt x="258" y="32"/>
                  </a:lnTo>
                  <a:lnTo>
                    <a:pt x="256" y="36"/>
                  </a:lnTo>
                  <a:lnTo>
                    <a:pt x="256" y="36"/>
                  </a:lnTo>
                  <a:lnTo>
                    <a:pt x="252" y="40"/>
                  </a:lnTo>
                  <a:lnTo>
                    <a:pt x="250" y="44"/>
                  </a:lnTo>
                  <a:lnTo>
                    <a:pt x="250" y="44"/>
                  </a:lnTo>
                  <a:lnTo>
                    <a:pt x="248" y="48"/>
                  </a:lnTo>
                  <a:lnTo>
                    <a:pt x="248" y="52"/>
                  </a:lnTo>
                  <a:lnTo>
                    <a:pt x="252" y="58"/>
                  </a:lnTo>
                  <a:lnTo>
                    <a:pt x="252" y="58"/>
                  </a:lnTo>
                  <a:lnTo>
                    <a:pt x="256" y="64"/>
                  </a:lnTo>
                  <a:lnTo>
                    <a:pt x="256" y="66"/>
                  </a:lnTo>
                  <a:lnTo>
                    <a:pt x="254" y="66"/>
                  </a:lnTo>
                  <a:lnTo>
                    <a:pt x="254" y="66"/>
                  </a:lnTo>
                  <a:lnTo>
                    <a:pt x="250" y="66"/>
                  </a:lnTo>
                  <a:lnTo>
                    <a:pt x="250" y="66"/>
                  </a:lnTo>
                  <a:lnTo>
                    <a:pt x="242" y="58"/>
                  </a:lnTo>
                  <a:lnTo>
                    <a:pt x="234" y="52"/>
                  </a:lnTo>
                  <a:lnTo>
                    <a:pt x="234" y="52"/>
                  </a:lnTo>
                  <a:lnTo>
                    <a:pt x="226" y="42"/>
                  </a:lnTo>
                  <a:lnTo>
                    <a:pt x="222" y="38"/>
                  </a:lnTo>
                  <a:lnTo>
                    <a:pt x="216" y="38"/>
                  </a:lnTo>
                  <a:lnTo>
                    <a:pt x="216" y="38"/>
                  </a:lnTo>
                  <a:lnTo>
                    <a:pt x="212" y="38"/>
                  </a:lnTo>
                  <a:lnTo>
                    <a:pt x="206" y="42"/>
                  </a:lnTo>
                  <a:lnTo>
                    <a:pt x="206" y="42"/>
                  </a:lnTo>
                  <a:lnTo>
                    <a:pt x="198" y="48"/>
                  </a:lnTo>
                  <a:lnTo>
                    <a:pt x="190" y="56"/>
                  </a:lnTo>
                  <a:lnTo>
                    <a:pt x="176" y="72"/>
                  </a:lnTo>
                  <a:lnTo>
                    <a:pt x="176" y="72"/>
                  </a:lnTo>
                  <a:lnTo>
                    <a:pt x="170" y="82"/>
                  </a:lnTo>
                  <a:lnTo>
                    <a:pt x="166" y="86"/>
                  </a:lnTo>
                  <a:lnTo>
                    <a:pt x="164" y="90"/>
                  </a:lnTo>
                  <a:lnTo>
                    <a:pt x="164" y="90"/>
                  </a:lnTo>
                  <a:lnTo>
                    <a:pt x="160" y="92"/>
                  </a:lnTo>
                  <a:lnTo>
                    <a:pt x="160" y="92"/>
                  </a:lnTo>
                  <a:lnTo>
                    <a:pt x="154" y="90"/>
                  </a:lnTo>
                  <a:lnTo>
                    <a:pt x="154" y="90"/>
                  </a:lnTo>
                  <a:lnTo>
                    <a:pt x="150" y="88"/>
                  </a:lnTo>
                  <a:lnTo>
                    <a:pt x="150" y="88"/>
                  </a:lnTo>
                  <a:lnTo>
                    <a:pt x="146" y="90"/>
                  </a:lnTo>
                  <a:lnTo>
                    <a:pt x="146" y="90"/>
                  </a:lnTo>
                  <a:lnTo>
                    <a:pt x="144" y="92"/>
                  </a:lnTo>
                  <a:lnTo>
                    <a:pt x="142" y="96"/>
                  </a:lnTo>
                  <a:lnTo>
                    <a:pt x="142" y="106"/>
                  </a:lnTo>
                  <a:lnTo>
                    <a:pt x="142" y="106"/>
                  </a:lnTo>
                  <a:lnTo>
                    <a:pt x="140" y="116"/>
                  </a:lnTo>
                  <a:lnTo>
                    <a:pt x="138" y="120"/>
                  </a:lnTo>
                  <a:lnTo>
                    <a:pt x="132" y="124"/>
                  </a:lnTo>
                  <a:lnTo>
                    <a:pt x="132" y="124"/>
                  </a:lnTo>
                  <a:lnTo>
                    <a:pt x="118" y="136"/>
                  </a:lnTo>
                  <a:lnTo>
                    <a:pt x="108" y="140"/>
                  </a:lnTo>
                  <a:lnTo>
                    <a:pt x="100" y="144"/>
                  </a:lnTo>
                  <a:lnTo>
                    <a:pt x="100" y="144"/>
                  </a:lnTo>
                  <a:lnTo>
                    <a:pt x="74" y="148"/>
                  </a:lnTo>
                  <a:lnTo>
                    <a:pt x="62" y="150"/>
                  </a:lnTo>
                  <a:lnTo>
                    <a:pt x="50" y="156"/>
                  </a:lnTo>
                  <a:lnTo>
                    <a:pt x="50" y="156"/>
                  </a:lnTo>
                  <a:lnTo>
                    <a:pt x="46" y="160"/>
                  </a:lnTo>
                  <a:lnTo>
                    <a:pt x="44" y="162"/>
                  </a:lnTo>
                  <a:lnTo>
                    <a:pt x="40" y="166"/>
                  </a:lnTo>
                  <a:lnTo>
                    <a:pt x="36" y="170"/>
                  </a:lnTo>
                  <a:lnTo>
                    <a:pt x="36" y="170"/>
                  </a:lnTo>
                  <a:lnTo>
                    <a:pt x="26" y="178"/>
                  </a:lnTo>
                  <a:lnTo>
                    <a:pt x="20" y="180"/>
                  </a:lnTo>
                  <a:lnTo>
                    <a:pt x="16" y="184"/>
                  </a:lnTo>
                  <a:lnTo>
                    <a:pt x="16" y="184"/>
                  </a:lnTo>
                  <a:lnTo>
                    <a:pt x="10" y="194"/>
                  </a:lnTo>
                  <a:lnTo>
                    <a:pt x="8" y="202"/>
                  </a:lnTo>
                  <a:lnTo>
                    <a:pt x="2" y="222"/>
                  </a:lnTo>
                  <a:lnTo>
                    <a:pt x="2" y="222"/>
                  </a:lnTo>
                  <a:lnTo>
                    <a:pt x="0" y="234"/>
                  </a:lnTo>
                  <a:lnTo>
                    <a:pt x="0" y="238"/>
                  </a:lnTo>
                  <a:lnTo>
                    <a:pt x="4" y="242"/>
                  </a:lnTo>
                  <a:lnTo>
                    <a:pt x="4" y="242"/>
                  </a:lnTo>
                  <a:lnTo>
                    <a:pt x="10" y="246"/>
                  </a:lnTo>
                  <a:lnTo>
                    <a:pt x="12" y="250"/>
                  </a:lnTo>
                  <a:lnTo>
                    <a:pt x="8" y="256"/>
                  </a:lnTo>
                  <a:lnTo>
                    <a:pt x="8" y="256"/>
                  </a:lnTo>
                  <a:lnTo>
                    <a:pt x="4" y="262"/>
                  </a:lnTo>
                  <a:lnTo>
                    <a:pt x="2" y="266"/>
                  </a:lnTo>
                  <a:lnTo>
                    <a:pt x="0" y="270"/>
                  </a:lnTo>
                  <a:lnTo>
                    <a:pt x="0" y="270"/>
                  </a:lnTo>
                  <a:lnTo>
                    <a:pt x="0" y="274"/>
                  </a:lnTo>
                  <a:lnTo>
                    <a:pt x="2" y="280"/>
                  </a:lnTo>
                  <a:lnTo>
                    <a:pt x="6" y="288"/>
                  </a:lnTo>
                  <a:lnTo>
                    <a:pt x="6" y="288"/>
                  </a:lnTo>
                  <a:lnTo>
                    <a:pt x="12" y="298"/>
                  </a:lnTo>
                  <a:lnTo>
                    <a:pt x="12" y="298"/>
                  </a:lnTo>
                  <a:lnTo>
                    <a:pt x="12" y="304"/>
                  </a:lnTo>
                  <a:lnTo>
                    <a:pt x="10" y="310"/>
                  </a:lnTo>
                  <a:lnTo>
                    <a:pt x="10" y="310"/>
                  </a:lnTo>
                  <a:lnTo>
                    <a:pt x="12" y="314"/>
                  </a:lnTo>
                  <a:lnTo>
                    <a:pt x="12" y="318"/>
                  </a:lnTo>
                  <a:lnTo>
                    <a:pt x="16" y="326"/>
                  </a:lnTo>
                  <a:lnTo>
                    <a:pt x="16" y="326"/>
                  </a:lnTo>
                  <a:lnTo>
                    <a:pt x="16" y="336"/>
                  </a:lnTo>
                  <a:lnTo>
                    <a:pt x="16" y="348"/>
                  </a:lnTo>
                  <a:lnTo>
                    <a:pt x="16" y="348"/>
                  </a:lnTo>
                  <a:lnTo>
                    <a:pt x="18" y="370"/>
                  </a:lnTo>
                  <a:lnTo>
                    <a:pt x="18" y="370"/>
                  </a:lnTo>
                  <a:lnTo>
                    <a:pt x="18" y="378"/>
                  </a:lnTo>
                  <a:lnTo>
                    <a:pt x="18" y="384"/>
                  </a:lnTo>
                  <a:lnTo>
                    <a:pt x="16" y="388"/>
                  </a:lnTo>
                  <a:lnTo>
                    <a:pt x="16" y="388"/>
                  </a:lnTo>
                  <a:lnTo>
                    <a:pt x="14" y="392"/>
                  </a:lnTo>
                  <a:lnTo>
                    <a:pt x="10" y="394"/>
                  </a:lnTo>
                  <a:lnTo>
                    <a:pt x="8" y="396"/>
                  </a:lnTo>
                  <a:lnTo>
                    <a:pt x="4" y="400"/>
                  </a:lnTo>
                  <a:lnTo>
                    <a:pt x="4" y="400"/>
                  </a:lnTo>
                  <a:lnTo>
                    <a:pt x="4" y="404"/>
                  </a:lnTo>
                  <a:lnTo>
                    <a:pt x="8" y="408"/>
                  </a:lnTo>
                  <a:lnTo>
                    <a:pt x="14" y="412"/>
                  </a:lnTo>
                  <a:lnTo>
                    <a:pt x="14" y="412"/>
                  </a:lnTo>
                  <a:lnTo>
                    <a:pt x="20" y="412"/>
                  </a:lnTo>
                  <a:lnTo>
                    <a:pt x="24" y="414"/>
                  </a:lnTo>
                  <a:lnTo>
                    <a:pt x="24" y="414"/>
                  </a:lnTo>
                  <a:lnTo>
                    <a:pt x="26" y="416"/>
                  </a:lnTo>
                  <a:lnTo>
                    <a:pt x="26" y="418"/>
                  </a:lnTo>
                  <a:lnTo>
                    <a:pt x="26" y="420"/>
                  </a:lnTo>
                  <a:lnTo>
                    <a:pt x="26" y="422"/>
                  </a:lnTo>
                  <a:lnTo>
                    <a:pt x="26" y="422"/>
                  </a:lnTo>
                  <a:lnTo>
                    <a:pt x="32" y="426"/>
                  </a:lnTo>
                  <a:lnTo>
                    <a:pt x="42" y="428"/>
                  </a:lnTo>
                  <a:lnTo>
                    <a:pt x="42" y="428"/>
                  </a:lnTo>
                  <a:lnTo>
                    <a:pt x="56" y="426"/>
                  </a:lnTo>
                  <a:lnTo>
                    <a:pt x="68" y="420"/>
                  </a:lnTo>
                  <a:lnTo>
                    <a:pt x="68" y="420"/>
                  </a:lnTo>
                  <a:lnTo>
                    <a:pt x="78" y="412"/>
                  </a:lnTo>
                  <a:lnTo>
                    <a:pt x="86" y="404"/>
                  </a:lnTo>
                  <a:lnTo>
                    <a:pt x="86" y="404"/>
                  </a:lnTo>
                  <a:lnTo>
                    <a:pt x="90" y="400"/>
                  </a:lnTo>
                  <a:lnTo>
                    <a:pt x="94" y="400"/>
                  </a:lnTo>
                  <a:lnTo>
                    <a:pt x="94" y="400"/>
                  </a:lnTo>
                  <a:lnTo>
                    <a:pt x="104" y="402"/>
                  </a:lnTo>
                  <a:lnTo>
                    <a:pt x="104" y="402"/>
                  </a:lnTo>
                  <a:lnTo>
                    <a:pt x="112" y="404"/>
                  </a:lnTo>
                  <a:lnTo>
                    <a:pt x="122" y="404"/>
                  </a:lnTo>
                  <a:lnTo>
                    <a:pt x="122" y="404"/>
                  </a:lnTo>
                  <a:lnTo>
                    <a:pt x="128" y="404"/>
                  </a:lnTo>
                  <a:lnTo>
                    <a:pt x="132" y="402"/>
                  </a:lnTo>
                  <a:lnTo>
                    <a:pt x="136" y="400"/>
                  </a:lnTo>
                  <a:lnTo>
                    <a:pt x="138" y="394"/>
                  </a:lnTo>
                  <a:lnTo>
                    <a:pt x="138" y="394"/>
                  </a:lnTo>
                  <a:lnTo>
                    <a:pt x="140" y="384"/>
                  </a:lnTo>
                  <a:lnTo>
                    <a:pt x="142" y="382"/>
                  </a:lnTo>
                  <a:lnTo>
                    <a:pt x="148" y="380"/>
                  </a:lnTo>
                  <a:lnTo>
                    <a:pt x="148" y="380"/>
                  </a:lnTo>
                  <a:lnTo>
                    <a:pt x="158" y="376"/>
                  </a:lnTo>
                  <a:lnTo>
                    <a:pt x="168" y="374"/>
                  </a:lnTo>
                  <a:lnTo>
                    <a:pt x="168" y="374"/>
                  </a:lnTo>
                  <a:lnTo>
                    <a:pt x="176" y="370"/>
                  </a:lnTo>
                  <a:lnTo>
                    <a:pt x="182" y="370"/>
                  </a:lnTo>
                  <a:lnTo>
                    <a:pt x="182" y="370"/>
                  </a:lnTo>
                  <a:lnTo>
                    <a:pt x="186" y="370"/>
                  </a:lnTo>
                  <a:lnTo>
                    <a:pt x="186" y="370"/>
                  </a:lnTo>
                  <a:lnTo>
                    <a:pt x="194" y="370"/>
                  </a:lnTo>
                  <a:lnTo>
                    <a:pt x="194" y="370"/>
                  </a:lnTo>
                  <a:lnTo>
                    <a:pt x="200" y="370"/>
                  </a:lnTo>
                  <a:lnTo>
                    <a:pt x="206" y="366"/>
                  </a:lnTo>
                  <a:lnTo>
                    <a:pt x="206" y="366"/>
                  </a:lnTo>
                  <a:lnTo>
                    <a:pt x="214" y="358"/>
                  </a:lnTo>
                  <a:lnTo>
                    <a:pt x="224" y="352"/>
                  </a:lnTo>
                  <a:lnTo>
                    <a:pt x="224" y="352"/>
                  </a:lnTo>
                  <a:lnTo>
                    <a:pt x="224" y="352"/>
                  </a:lnTo>
                  <a:lnTo>
                    <a:pt x="224" y="352"/>
                  </a:lnTo>
                  <a:lnTo>
                    <a:pt x="228" y="354"/>
                  </a:lnTo>
                  <a:lnTo>
                    <a:pt x="232" y="356"/>
                  </a:lnTo>
                  <a:lnTo>
                    <a:pt x="238" y="360"/>
                  </a:lnTo>
                  <a:lnTo>
                    <a:pt x="238" y="360"/>
                  </a:lnTo>
                  <a:lnTo>
                    <a:pt x="244" y="360"/>
                  </a:lnTo>
                  <a:lnTo>
                    <a:pt x="244" y="360"/>
                  </a:lnTo>
                  <a:lnTo>
                    <a:pt x="246" y="360"/>
                  </a:lnTo>
                  <a:lnTo>
                    <a:pt x="246" y="360"/>
                  </a:lnTo>
                  <a:lnTo>
                    <a:pt x="248" y="360"/>
                  </a:lnTo>
                  <a:lnTo>
                    <a:pt x="248" y="360"/>
                  </a:lnTo>
                  <a:lnTo>
                    <a:pt x="252" y="360"/>
                  </a:lnTo>
                  <a:lnTo>
                    <a:pt x="258" y="362"/>
                  </a:lnTo>
                  <a:lnTo>
                    <a:pt x="258" y="362"/>
                  </a:lnTo>
                  <a:lnTo>
                    <a:pt x="260" y="366"/>
                  </a:lnTo>
                  <a:lnTo>
                    <a:pt x="264" y="372"/>
                  </a:lnTo>
                  <a:lnTo>
                    <a:pt x="264" y="372"/>
                  </a:lnTo>
                  <a:lnTo>
                    <a:pt x="268" y="374"/>
                  </a:lnTo>
                  <a:lnTo>
                    <a:pt x="272" y="374"/>
                  </a:lnTo>
                  <a:lnTo>
                    <a:pt x="272" y="374"/>
                  </a:lnTo>
                  <a:lnTo>
                    <a:pt x="278" y="378"/>
                  </a:lnTo>
                  <a:lnTo>
                    <a:pt x="282" y="384"/>
                  </a:lnTo>
                  <a:lnTo>
                    <a:pt x="284" y="390"/>
                  </a:lnTo>
                  <a:lnTo>
                    <a:pt x="288" y="396"/>
                  </a:lnTo>
                  <a:lnTo>
                    <a:pt x="288" y="396"/>
                  </a:lnTo>
                  <a:lnTo>
                    <a:pt x="294" y="400"/>
                  </a:lnTo>
                  <a:lnTo>
                    <a:pt x="300" y="406"/>
                  </a:lnTo>
                  <a:lnTo>
                    <a:pt x="300" y="406"/>
                  </a:lnTo>
                  <a:lnTo>
                    <a:pt x="304" y="410"/>
                  </a:lnTo>
                  <a:lnTo>
                    <a:pt x="308" y="416"/>
                  </a:lnTo>
                  <a:lnTo>
                    <a:pt x="308" y="416"/>
                  </a:lnTo>
                  <a:lnTo>
                    <a:pt x="320" y="402"/>
                  </a:lnTo>
                  <a:lnTo>
                    <a:pt x="328" y="394"/>
                  </a:lnTo>
                  <a:lnTo>
                    <a:pt x="332" y="392"/>
                  </a:lnTo>
                  <a:lnTo>
                    <a:pt x="336" y="392"/>
                  </a:lnTo>
                  <a:lnTo>
                    <a:pt x="336" y="392"/>
                  </a:lnTo>
                  <a:lnTo>
                    <a:pt x="340" y="392"/>
                  </a:lnTo>
                  <a:lnTo>
                    <a:pt x="340" y="392"/>
                  </a:lnTo>
                  <a:lnTo>
                    <a:pt x="336" y="394"/>
                  </a:lnTo>
                  <a:lnTo>
                    <a:pt x="336" y="398"/>
                  </a:lnTo>
                  <a:lnTo>
                    <a:pt x="334" y="404"/>
                  </a:lnTo>
                  <a:lnTo>
                    <a:pt x="332" y="406"/>
                  </a:lnTo>
                  <a:lnTo>
                    <a:pt x="332" y="406"/>
                  </a:lnTo>
                  <a:lnTo>
                    <a:pt x="326" y="414"/>
                  </a:lnTo>
                  <a:lnTo>
                    <a:pt x="322" y="418"/>
                  </a:lnTo>
                  <a:lnTo>
                    <a:pt x="320" y="422"/>
                  </a:lnTo>
                  <a:lnTo>
                    <a:pt x="320" y="422"/>
                  </a:lnTo>
                  <a:lnTo>
                    <a:pt x="320" y="422"/>
                  </a:lnTo>
                  <a:lnTo>
                    <a:pt x="320" y="422"/>
                  </a:lnTo>
                  <a:lnTo>
                    <a:pt x="330" y="422"/>
                  </a:lnTo>
                  <a:lnTo>
                    <a:pt x="330" y="422"/>
                  </a:lnTo>
                  <a:lnTo>
                    <a:pt x="336" y="420"/>
                  </a:lnTo>
                  <a:lnTo>
                    <a:pt x="336" y="420"/>
                  </a:lnTo>
                  <a:lnTo>
                    <a:pt x="336" y="420"/>
                  </a:lnTo>
                  <a:lnTo>
                    <a:pt x="336" y="420"/>
                  </a:lnTo>
                  <a:lnTo>
                    <a:pt x="340" y="424"/>
                  </a:lnTo>
                  <a:lnTo>
                    <a:pt x="342" y="426"/>
                  </a:lnTo>
                  <a:lnTo>
                    <a:pt x="342" y="430"/>
                  </a:lnTo>
                  <a:lnTo>
                    <a:pt x="342" y="434"/>
                  </a:lnTo>
                  <a:lnTo>
                    <a:pt x="342" y="434"/>
                  </a:lnTo>
                  <a:lnTo>
                    <a:pt x="344" y="436"/>
                  </a:lnTo>
                  <a:lnTo>
                    <a:pt x="346" y="438"/>
                  </a:lnTo>
                  <a:lnTo>
                    <a:pt x="350" y="438"/>
                  </a:lnTo>
                  <a:lnTo>
                    <a:pt x="352" y="442"/>
                  </a:lnTo>
                  <a:lnTo>
                    <a:pt x="352" y="442"/>
                  </a:lnTo>
                  <a:lnTo>
                    <a:pt x="356" y="448"/>
                  </a:lnTo>
                  <a:lnTo>
                    <a:pt x="358" y="456"/>
                  </a:lnTo>
                  <a:lnTo>
                    <a:pt x="358" y="456"/>
                  </a:lnTo>
                  <a:lnTo>
                    <a:pt x="360" y="464"/>
                  </a:lnTo>
                  <a:lnTo>
                    <a:pt x="360" y="472"/>
                  </a:lnTo>
                  <a:lnTo>
                    <a:pt x="360" y="480"/>
                  </a:lnTo>
                  <a:lnTo>
                    <a:pt x="362" y="484"/>
                  </a:lnTo>
                  <a:lnTo>
                    <a:pt x="364" y="486"/>
                  </a:lnTo>
                  <a:lnTo>
                    <a:pt x="364" y="486"/>
                  </a:lnTo>
                  <a:lnTo>
                    <a:pt x="370" y="490"/>
                  </a:lnTo>
                  <a:lnTo>
                    <a:pt x="378" y="494"/>
                  </a:lnTo>
                  <a:lnTo>
                    <a:pt x="386" y="496"/>
                  </a:lnTo>
                  <a:lnTo>
                    <a:pt x="394" y="500"/>
                  </a:lnTo>
                  <a:lnTo>
                    <a:pt x="394" y="500"/>
                  </a:lnTo>
                  <a:lnTo>
                    <a:pt x="400" y="504"/>
                  </a:lnTo>
                  <a:lnTo>
                    <a:pt x="404" y="506"/>
                  </a:lnTo>
                  <a:lnTo>
                    <a:pt x="408" y="508"/>
                  </a:lnTo>
                  <a:lnTo>
                    <a:pt x="408" y="508"/>
                  </a:lnTo>
                  <a:lnTo>
                    <a:pt x="410" y="508"/>
                  </a:lnTo>
                  <a:lnTo>
                    <a:pt x="410" y="508"/>
                  </a:lnTo>
                  <a:lnTo>
                    <a:pt x="412" y="506"/>
                  </a:lnTo>
                  <a:lnTo>
                    <a:pt x="412" y="504"/>
                  </a:lnTo>
                  <a:lnTo>
                    <a:pt x="414" y="498"/>
                  </a:lnTo>
                  <a:lnTo>
                    <a:pt x="414" y="498"/>
                  </a:lnTo>
                  <a:lnTo>
                    <a:pt x="416" y="492"/>
                  </a:lnTo>
                  <a:lnTo>
                    <a:pt x="420" y="486"/>
                  </a:lnTo>
                  <a:lnTo>
                    <a:pt x="424" y="480"/>
                  </a:lnTo>
                  <a:lnTo>
                    <a:pt x="432" y="478"/>
                  </a:lnTo>
                  <a:lnTo>
                    <a:pt x="432" y="478"/>
                  </a:lnTo>
                  <a:lnTo>
                    <a:pt x="434" y="478"/>
                  </a:lnTo>
                  <a:lnTo>
                    <a:pt x="436" y="482"/>
                  </a:lnTo>
                  <a:lnTo>
                    <a:pt x="434" y="490"/>
                  </a:lnTo>
                  <a:lnTo>
                    <a:pt x="434" y="500"/>
                  </a:lnTo>
                  <a:lnTo>
                    <a:pt x="436" y="502"/>
                  </a:lnTo>
                  <a:lnTo>
                    <a:pt x="440" y="504"/>
                  </a:lnTo>
                  <a:lnTo>
                    <a:pt x="440" y="504"/>
                  </a:lnTo>
                  <a:lnTo>
                    <a:pt x="446" y="502"/>
                  </a:lnTo>
                  <a:lnTo>
                    <a:pt x="446" y="502"/>
                  </a:lnTo>
                  <a:lnTo>
                    <a:pt x="452" y="500"/>
                  </a:lnTo>
                  <a:lnTo>
                    <a:pt x="456" y="496"/>
                  </a:lnTo>
                  <a:lnTo>
                    <a:pt x="464" y="490"/>
                  </a:lnTo>
                  <a:lnTo>
                    <a:pt x="464" y="490"/>
                  </a:lnTo>
                  <a:lnTo>
                    <a:pt x="472" y="486"/>
                  </a:lnTo>
                  <a:lnTo>
                    <a:pt x="484" y="482"/>
                  </a:lnTo>
                  <a:lnTo>
                    <a:pt x="484" y="482"/>
                  </a:lnTo>
                  <a:lnTo>
                    <a:pt x="492" y="478"/>
                  </a:lnTo>
                  <a:lnTo>
                    <a:pt x="496" y="476"/>
                  </a:lnTo>
                  <a:lnTo>
                    <a:pt x="498" y="474"/>
                  </a:lnTo>
                  <a:lnTo>
                    <a:pt x="498" y="474"/>
                  </a:lnTo>
                  <a:lnTo>
                    <a:pt x="502" y="464"/>
                  </a:lnTo>
                  <a:lnTo>
                    <a:pt x="504" y="454"/>
                  </a:lnTo>
                  <a:lnTo>
                    <a:pt x="504" y="442"/>
                  </a:lnTo>
                  <a:lnTo>
                    <a:pt x="508" y="434"/>
                  </a:lnTo>
                  <a:lnTo>
                    <a:pt x="508" y="434"/>
                  </a:lnTo>
                  <a:lnTo>
                    <a:pt x="516" y="424"/>
                  </a:lnTo>
                  <a:lnTo>
                    <a:pt x="520" y="420"/>
                  </a:lnTo>
                  <a:lnTo>
                    <a:pt x="524" y="416"/>
                  </a:lnTo>
                  <a:lnTo>
                    <a:pt x="524" y="416"/>
                  </a:lnTo>
                  <a:lnTo>
                    <a:pt x="532" y="400"/>
                  </a:lnTo>
                  <a:lnTo>
                    <a:pt x="532" y="400"/>
                  </a:lnTo>
                  <a:lnTo>
                    <a:pt x="542" y="382"/>
                  </a:lnTo>
                  <a:lnTo>
                    <a:pt x="544" y="372"/>
                  </a:lnTo>
                  <a:lnTo>
                    <a:pt x="546" y="362"/>
                  </a:lnTo>
                  <a:lnTo>
                    <a:pt x="546" y="362"/>
                  </a:lnTo>
                  <a:lnTo>
                    <a:pt x="548" y="356"/>
                  </a:lnTo>
                  <a:lnTo>
                    <a:pt x="550" y="348"/>
                  </a:lnTo>
                  <a:lnTo>
                    <a:pt x="556" y="338"/>
                  </a:lnTo>
                  <a:lnTo>
                    <a:pt x="564" y="326"/>
                  </a:lnTo>
                  <a:lnTo>
                    <a:pt x="568" y="314"/>
                  </a:lnTo>
                  <a:lnTo>
                    <a:pt x="568" y="314"/>
                  </a:lnTo>
                  <a:lnTo>
                    <a:pt x="570" y="302"/>
                  </a:lnTo>
                  <a:lnTo>
                    <a:pt x="568" y="290"/>
                  </a:lnTo>
                  <a:lnTo>
                    <a:pt x="562" y="268"/>
                  </a:lnTo>
                  <a:lnTo>
                    <a:pt x="562" y="268"/>
                  </a:lnTo>
                  <a:lnTo>
                    <a:pt x="562" y="258"/>
                  </a:lnTo>
                  <a:lnTo>
                    <a:pt x="560" y="248"/>
                  </a:lnTo>
                  <a:lnTo>
                    <a:pt x="560" y="248"/>
                  </a:lnTo>
                  <a:lnTo>
                    <a:pt x="554" y="238"/>
                  </a:lnTo>
                  <a:lnTo>
                    <a:pt x="548" y="230"/>
                  </a:lnTo>
                  <a:lnTo>
                    <a:pt x="548" y="230"/>
                  </a:lnTo>
                  <a:lnTo>
                    <a:pt x="542" y="224"/>
                  </a:lnTo>
                  <a:lnTo>
                    <a:pt x="538" y="218"/>
                  </a:lnTo>
                  <a:lnTo>
                    <a:pt x="538" y="218"/>
                  </a:lnTo>
                  <a:lnTo>
                    <a:pt x="538" y="212"/>
                  </a:lnTo>
                  <a:lnTo>
                    <a:pt x="534" y="204"/>
                  </a:lnTo>
                  <a:lnTo>
                    <a:pt x="534" y="204"/>
                  </a:lnTo>
                  <a:lnTo>
                    <a:pt x="530" y="198"/>
                  </a:lnTo>
                  <a:lnTo>
                    <a:pt x="526" y="196"/>
                  </a:lnTo>
                  <a:lnTo>
                    <a:pt x="522" y="192"/>
                  </a:lnTo>
                  <a:lnTo>
                    <a:pt x="518" y="186"/>
                  </a:lnTo>
                  <a:lnTo>
                    <a:pt x="518" y="186"/>
                  </a:lnTo>
                  <a:lnTo>
                    <a:pt x="514" y="172"/>
                  </a:lnTo>
                  <a:lnTo>
                    <a:pt x="510" y="164"/>
                  </a:lnTo>
                  <a:lnTo>
                    <a:pt x="506" y="158"/>
                  </a:lnTo>
                  <a:lnTo>
                    <a:pt x="506" y="158"/>
                  </a:lnTo>
                  <a:lnTo>
                    <a:pt x="498" y="148"/>
                  </a:lnTo>
                  <a:lnTo>
                    <a:pt x="486" y="140"/>
                  </a:lnTo>
                  <a:lnTo>
                    <a:pt x="486" y="140"/>
                  </a:lnTo>
                  <a:lnTo>
                    <a:pt x="476" y="132"/>
                  </a:lnTo>
                  <a:lnTo>
                    <a:pt x="472" y="128"/>
                  </a:lnTo>
                  <a:lnTo>
                    <a:pt x="472" y="122"/>
                  </a:lnTo>
                  <a:lnTo>
                    <a:pt x="472" y="122"/>
                  </a:lnTo>
                  <a:lnTo>
                    <a:pt x="472" y="104"/>
                  </a:lnTo>
                  <a:lnTo>
                    <a:pt x="472" y="104"/>
                  </a:lnTo>
                  <a:lnTo>
                    <a:pt x="470" y="94"/>
                  </a:lnTo>
                  <a:lnTo>
                    <a:pt x="468" y="86"/>
                  </a:lnTo>
                  <a:lnTo>
                    <a:pt x="468" y="86"/>
                  </a:lnTo>
                  <a:lnTo>
                    <a:pt x="468" y="78"/>
                  </a:lnTo>
                  <a:lnTo>
                    <a:pt x="470" y="68"/>
                  </a:lnTo>
                  <a:lnTo>
                    <a:pt x="470" y="68"/>
                  </a:lnTo>
                  <a:lnTo>
                    <a:pt x="468" y="64"/>
                  </a:lnTo>
                  <a:lnTo>
                    <a:pt x="466" y="60"/>
                  </a:lnTo>
                  <a:lnTo>
                    <a:pt x="460" y="56"/>
                  </a:lnTo>
                  <a:lnTo>
                    <a:pt x="460" y="56"/>
                  </a:lnTo>
                  <a:lnTo>
                    <a:pt x="454" y="48"/>
                  </a:lnTo>
                  <a:lnTo>
                    <a:pt x="454" y="48"/>
                  </a:lnTo>
                  <a:lnTo>
                    <a:pt x="448" y="46"/>
                  </a:lnTo>
                  <a:lnTo>
                    <a:pt x="444" y="44"/>
                  </a:lnTo>
                  <a:lnTo>
                    <a:pt x="444" y="44"/>
                  </a:lnTo>
                  <a:lnTo>
                    <a:pt x="442" y="40"/>
                  </a:lnTo>
                  <a:lnTo>
                    <a:pt x="442" y="36"/>
                  </a:lnTo>
                  <a:lnTo>
                    <a:pt x="444" y="28"/>
                  </a:lnTo>
                  <a:lnTo>
                    <a:pt x="444" y="28"/>
                  </a:lnTo>
                  <a:lnTo>
                    <a:pt x="442" y="12"/>
                  </a:lnTo>
                  <a:lnTo>
                    <a:pt x="438" y="4"/>
                  </a:lnTo>
                  <a:lnTo>
                    <a:pt x="436" y="2"/>
                  </a:lnTo>
                  <a:lnTo>
                    <a:pt x="434"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58" name="Freeform 143"/>
            <p:cNvSpPr>
              <a:spLocks/>
            </p:cNvSpPr>
            <p:nvPr/>
          </p:nvSpPr>
          <p:spPr bwMode="auto">
            <a:xfrm>
              <a:off x="2254" y="2688"/>
              <a:ext cx="570" cy="508"/>
            </a:xfrm>
            <a:custGeom>
              <a:avLst/>
              <a:gdLst>
                <a:gd name="T0" fmla="*/ 416 w 570"/>
                <a:gd name="T1" fmla="*/ 38 h 508"/>
                <a:gd name="T2" fmla="*/ 414 w 570"/>
                <a:gd name="T3" fmla="*/ 80 h 508"/>
                <a:gd name="T4" fmla="*/ 400 w 570"/>
                <a:gd name="T5" fmla="*/ 112 h 508"/>
                <a:gd name="T6" fmla="*/ 378 w 570"/>
                <a:gd name="T7" fmla="*/ 104 h 508"/>
                <a:gd name="T8" fmla="*/ 350 w 570"/>
                <a:gd name="T9" fmla="*/ 82 h 508"/>
                <a:gd name="T10" fmla="*/ 334 w 570"/>
                <a:gd name="T11" fmla="*/ 56 h 508"/>
                <a:gd name="T12" fmla="*/ 356 w 570"/>
                <a:gd name="T13" fmla="*/ 32 h 508"/>
                <a:gd name="T14" fmla="*/ 356 w 570"/>
                <a:gd name="T15" fmla="*/ 20 h 508"/>
                <a:gd name="T16" fmla="*/ 324 w 570"/>
                <a:gd name="T17" fmla="*/ 18 h 508"/>
                <a:gd name="T18" fmla="*/ 300 w 570"/>
                <a:gd name="T19" fmla="*/ 4 h 508"/>
                <a:gd name="T20" fmla="*/ 276 w 570"/>
                <a:gd name="T21" fmla="*/ 18 h 508"/>
                <a:gd name="T22" fmla="*/ 256 w 570"/>
                <a:gd name="T23" fmla="*/ 36 h 508"/>
                <a:gd name="T24" fmla="*/ 252 w 570"/>
                <a:gd name="T25" fmla="*/ 58 h 508"/>
                <a:gd name="T26" fmla="*/ 250 w 570"/>
                <a:gd name="T27" fmla="*/ 66 h 508"/>
                <a:gd name="T28" fmla="*/ 216 w 570"/>
                <a:gd name="T29" fmla="*/ 38 h 508"/>
                <a:gd name="T30" fmla="*/ 176 w 570"/>
                <a:gd name="T31" fmla="*/ 72 h 508"/>
                <a:gd name="T32" fmla="*/ 154 w 570"/>
                <a:gd name="T33" fmla="*/ 90 h 508"/>
                <a:gd name="T34" fmla="*/ 142 w 570"/>
                <a:gd name="T35" fmla="*/ 96 h 508"/>
                <a:gd name="T36" fmla="*/ 118 w 570"/>
                <a:gd name="T37" fmla="*/ 136 h 508"/>
                <a:gd name="T38" fmla="*/ 50 w 570"/>
                <a:gd name="T39" fmla="*/ 156 h 508"/>
                <a:gd name="T40" fmla="*/ 20 w 570"/>
                <a:gd name="T41" fmla="*/ 180 h 508"/>
                <a:gd name="T42" fmla="*/ 0 w 570"/>
                <a:gd name="T43" fmla="*/ 234 h 508"/>
                <a:gd name="T44" fmla="*/ 8 w 570"/>
                <a:gd name="T45" fmla="*/ 256 h 508"/>
                <a:gd name="T46" fmla="*/ 6 w 570"/>
                <a:gd name="T47" fmla="*/ 288 h 508"/>
                <a:gd name="T48" fmla="*/ 12 w 570"/>
                <a:gd name="T49" fmla="*/ 314 h 508"/>
                <a:gd name="T50" fmla="*/ 18 w 570"/>
                <a:gd name="T51" fmla="*/ 370 h 508"/>
                <a:gd name="T52" fmla="*/ 10 w 570"/>
                <a:gd name="T53" fmla="*/ 394 h 508"/>
                <a:gd name="T54" fmla="*/ 14 w 570"/>
                <a:gd name="T55" fmla="*/ 412 h 508"/>
                <a:gd name="T56" fmla="*/ 26 w 570"/>
                <a:gd name="T57" fmla="*/ 422 h 508"/>
                <a:gd name="T58" fmla="*/ 68 w 570"/>
                <a:gd name="T59" fmla="*/ 420 h 508"/>
                <a:gd name="T60" fmla="*/ 104 w 570"/>
                <a:gd name="T61" fmla="*/ 402 h 508"/>
                <a:gd name="T62" fmla="*/ 136 w 570"/>
                <a:gd name="T63" fmla="*/ 400 h 508"/>
                <a:gd name="T64" fmla="*/ 158 w 570"/>
                <a:gd name="T65" fmla="*/ 376 h 508"/>
                <a:gd name="T66" fmla="*/ 186 w 570"/>
                <a:gd name="T67" fmla="*/ 370 h 508"/>
                <a:gd name="T68" fmla="*/ 224 w 570"/>
                <a:gd name="T69" fmla="*/ 352 h 508"/>
                <a:gd name="T70" fmla="*/ 238 w 570"/>
                <a:gd name="T71" fmla="*/ 360 h 508"/>
                <a:gd name="T72" fmla="*/ 252 w 570"/>
                <a:gd name="T73" fmla="*/ 360 h 508"/>
                <a:gd name="T74" fmla="*/ 272 w 570"/>
                <a:gd name="T75" fmla="*/ 374 h 508"/>
                <a:gd name="T76" fmla="*/ 294 w 570"/>
                <a:gd name="T77" fmla="*/ 400 h 508"/>
                <a:gd name="T78" fmla="*/ 328 w 570"/>
                <a:gd name="T79" fmla="*/ 394 h 508"/>
                <a:gd name="T80" fmla="*/ 336 w 570"/>
                <a:gd name="T81" fmla="*/ 398 h 508"/>
                <a:gd name="T82" fmla="*/ 320 w 570"/>
                <a:gd name="T83" fmla="*/ 422 h 508"/>
                <a:gd name="T84" fmla="*/ 336 w 570"/>
                <a:gd name="T85" fmla="*/ 420 h 508"/>
                <a:gd name="T86" fmla="*/ 344 w 570"/>
                <a:gd name="T87" fmla="*/ 436 h 508"/>
                <a:gd name="T88" fmla="*/ 358 w 570"/>
                <a:gd name="T89" fmla="*/ 456 h 508"/>
                <a:gd name="T90" fmla="*/ 370 w 570"/>
                <a:gd name="T91" fmla="*/ 490 h 508"/>
                <a:gd name="T92" fmla="*/ 408 w 570"/>
                <a:gd name="T93" fmla="*/ 508 h 508"/>
                <a:gd name="T94" fmla="*/ 414 w 570"/>
                <a:gd name="T95" fmla="*/ 498 h 508"/>
                <a:gd name="T96" fmla="*/ 436 w 570"/>
                <a:gd name="T97" fmla="*/ 482 h 508"/>
                <a:gd name="T98" fmla="*/ 446 w 570"/>
                <a:gd name="T99" fmla="*/ 502 h 508"/>
                <a:gd name="T100" fmla="*/ 484 w 570"/>
                <a:gd name="T101" fmla="*/ 482 h 508"/>
                <a:gd name="T102" fmla="*/ 504 w 570"/>
                <a:gd name="T103" fmla="*/ 442 h 508"/>
                <a:gd name="T104" fmla="*/ 532 w 570"/>
                <a:gd name="T105" fmla="*/ 400 h 508"/>
                <a:gd name="T106" fmla="*/ 550 w 570"/>
                <a:gd name="T107" fmla="*/ 348 h 508"/>
                <a:gd name="T108" fmla="*/ 562 w 570"/>
                <a:gd name="T109" fmla="*/ 268 h 508"/>
                <a:gd name="T110" fmla="*/ 548 w 570"/>
                <a:gd name="T111" fmla="*/ 230 h 508"/>
                <a:gd name="T112" fmla="*/ 530 w 570"/>
                <a:gd name="T113" fmla="*/ 198 h 508"/>
                <a:gd name="T114" fmla="*/ 506 w 570"/>
                <a:gd name="T115" fmla="*/ 158 h 508"/>
                <a:gd name="T116" fmla="*/ 472 w 570"/>
                <a:gd name="T117" fmla="*/ 122 h 508"/>
                <a:gd name="T118" fmla="*/ 468 w 570"/>
                <a:gd name="T119" fmla="*/ 78 h 508"/>
                <a:gd name="T120" fmla="*/ 454 w 570"/>
                <a:gd name="T121" fmla="*/ 48 h 508"/>
                <a:gd name="T122" fmla="*/ 444 w 570"/>
                <a:gd name="T123" fmla="*/ 28 h 5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70" h="508">
                  <a:moveTo>
                    <a:pt x="434" y="0"/>
                  </a:moveTo>
                  <a:lnTo>
                    <a:pt x="434" y="0"/>
                  </a:lnTo>
                  <a:lnTo>
                    <a:pt x="430" y="2"/>
                  </a:lnTo>
                  <a:lnTo>
                    <a:pt x="426" y="6"/>
                  </a:lnTo>
                  <a:lnTo>
                    <a:pt x="426" y="6"/>
                  </a:lnTo>
                  <a:lnTo>
                    <a:pt x="420" y="22"/>
                  </a:lnTo>
                  <a:lnTo>
                    <a:pt x="416" y="38"/>
                  </a:lnTo>
                  <a:lnTo>
                    <a:pt x="416" y="38"/>
                  </a:lnTo>
                  <a:lnTo>
                    <a:pt x="416" y="46"/>
                  </a:lnTo>
                  <a:lnTo>
                    <a:pt x="416" y="52"/>
                  </a:lnTo>
                  <a:lnTo>
                    <a:pt x="416" y="52"/>
                  </a:lnTo>
                  <a:lnTo>
                    <a:pt x="416" y="66"/>
                  </a:lnTo>
                  <a:lnTo>
                    <a:pt x="416" y="66"/>
                  </a:lnTo>
                  <a:lnTo>
                    <a:pt x="414" y="80"/>
                  </a:lnTo>
                  <a:lnTo>
                    <a:pt x="412" y="94"/>
                  </a:lnTo>
                  <a:lnTo>
                    <a:pt x="412" y="94"/>
                  </a:lnTo>
                  <a:lnTo>
                    <a:pt x="410" y="100"/>
                  </a:lnTo>
                  <a:lnTo>
                    <a:pt x="406" y="104"/>
                  </a:lnTo>
                  <a:lnTo>
                    <a:pt x="406" y="104"/>
                  </a:lnTo>
                  <a:lnTo>
                    <a:pt x="402" y="108"/>
                  </a:lnTo>
                  <a:lnTo>
                    <a:pt x="400" y="112"/>
                  </a:lnTo>
                  <a:lnTo>
                    <a:pt x="396" y="116"/>
                  </a:lnTo>
                  <a:lnTo>
                    <a:pt x="390" y="118"/>
                  </a:lnTo>
                  <a:lnTo>
                    <a:pt x="390" y="118"/>
                  </a:lnTo>
                  <a:lnTo>
                    <a:pt x="386" y="118"/>
                  </a:lnTo>
                  <a:lnTo>
                    <a:pt x="382" y="114"/>
                  </a:lnTo>
                  <a:lnTo>
                    <a:pt x="378" y="104"/>
                  </a:lnTo>
                  <a:lnTo>
                    <a:pt x="378" y="104"/>
                  </a:lnTo>
                  <a:lnTo>
                    <a:pt x="374" y="96"/>
                  </a:lnTo>
                  <a:lnTo>
                    <a:pt x="370" y="94"/>
                  </a:lnTo>
                  <a:lnTo>
                    <a:pt x="366" y="90"/>
                  </a:lnTo>
                  <a:lnTo>
                    <a:pt x="366" y="90"/>
                  </a:lnTo>
                  <a:lnTo>
                    <a:pt x="356" y="88"/>
                  </a:lnTo>
                  <a:lnTo>
                    <a:pt x="350" y="82"/>
                  </a:lnTo>
                  <a:lnTo>
                    <a:pt x="350" y="82"/>
                  </a:lnTo>
                  <a:lnTo>
                    <a:pt x="344" y="76"/>
                  </a:lnTo>
                  <a:lnTo>
                    <a:pt x="338" y="72"/>
                  </a:lnTo>
                  <a:lnTo>
                    <a:pt x="338" y="72"/>
                  </a:lnTo>
                  <a:lnTo>
                    <a:pt x="334" y="68"/>
                  </a:lnTo>
                  <a:lnTo>
                    <a:pt x="332" y="64"/>
                  </a:lnTo>
                  <a:lnTo>
                    <a:pt x="332" y="60"/>
                  </a:lnTo>
                  <a:lnTo>
                    <a:pt x="334" y="56"/>
                  </a:lnTo>
                  <a:lnTo>
                    <a:pt x="338" y="50"/>
                  </a:lnTo>
                  <a:lnTo>
                    <a:pt x="344" y="42"/>
                  </a:lnTo>
                  <a:lnTo>
                    <a:pt x="344" y="42"/>
                  </a:lnTo>
                  <a:lnTo>
                    <a:pt x="348" y="38"/>
                  </a:lnTo>
                  <a:lnTo>
                    <a:pt x="352" y="34"/>
                  </a:lnTo>
                  <a:lnTo>
                    <a:pt x="352" y="34"/>
                  </a:lnTo>
                  <a:lnTo>
                    <a:pt x="356" y="32"/>
                  </a:lnTo>
                  <a:lnTo>
                    <a:pt x="360" y="30"/>
                  </a:lnTo>
                  <a:lnTo>
                    <a:pt x="360" y="30"/>
                  </a:lnTo>
                  <a:lnTo>
                    <a:pt x="364" y="24"/>
                  </a:lnTo>
                  <a:lnTo>
                    <a:pt x="364" y="22"/>
                  </a:lnTo>
                  <a:lnTo>
                    <a:pt x="362" y="20"/>
                  </a:lnTo>
                  <a:lnTo>
                    <a:pt x="356" y="20"/>
                  </a:lnTo>
                  <a:lnTo>
                    <a:pt x="356" y="20"/>
                  </a:lnTo>
                  <a:lnTo>
                    <a:pt x="348" y="16"/>
                  </a:lnTo>
                  <a:lnTo>
                    <a:pt x="340" y="14"/>
                  </a:lnTo>
                  <a:lnTo>
                    <a:pt x="340" y="14"/>
                  </a:lnTo>
                  <a:lnTo>
                    <a:pt x="338" y="14"/>
                  </a:lnTo>
                  <a:lnTo>
                    <a:pt x="338" y="14"/>
                  </a:lnTo>
                  <a:lnTo>
                    <a:pt x="330" y="16"/>
                  </a:lnTo>
                  <a:lnTo>
                    <a:pt x="324" y="18"/>
                  </a:lnTo>
                  <a:lnTo>
                    <a:pt x="324" y="18"/>
                  </a:lnTo>
                  <a:lnTo>
                    <a:pt x="320" y="18"/>
                  </a:lnTo>
                  <a:lnTo>
                    <a:pt x="320" y="18"/>
                  </a:lnTo>
                  <a:lnTo>
                    <a:pt x="316" y="14"/>
                  </a:lnTo>
                  <a:lnTo>
                    <a:pt x="310" y="10"/>
                  </a:lnTo>
                  <a:lnTo>
                    <a:pt x="304" y="6"/>
                  </a:lnTo>
                  <a:lnTo>
                    <a:pt x="300" y="4"/>
                  </a:lnTo>
                  <a:lnTo>
                    <a:pt x="300" y="4"/>
                  </a:lnTo>
                  <a:lnTo>
                    <a:pt x="296" y="4"/>
                  </a:lnTo>
                  <a:lnTo>
                    <a:pt x="292" y="6"/>
                  </a:lnTo>
                  <a:lnTo>
                    <a:pt x="292" y="6"/>
                  </a:lnTo>
                  <a:lnTo>
                    <a:pt x="284" y="14"/>
                  </a:lnTo>
                  <a:lnTo>
                    <a:pt x="280" y="16"/>
                  </a:lnTo>
                  <a:lnTo>
                    <a:pt x="276" y="18"/>
                  </a:lnTo>
                  <a:lnTo>
                    <a:pt x="276" y="18"/>
                  </a:lnTo>
                  <a:lnTo>
                    <a:pt x="266" y="22"/>
                  </a:lnTo>
                  <a:lnTo>
                    <a:pt x="262" y="24"/>
                  </a:lnTo>
                  <a:lnTo>
                    <a:pt x="260" y="28"/>
                  </a:lnTo>
                  <a:lnTo>
                    <a:pt x="260" y="28"/>
                  </a:lnTo>
                  <a:lnTo>
                    <a:pt x="258" y="32"/>
                  </a:lnTo>
                  <a:lnTo>
                    <a:pt x="256" y="36"/>
                  </a:lnTo>
                  <a:lnTo>
                    <a:pt x="256" y="36"/>
                  </a:lnTo>
                  <a:lnTo>
                    <a:pt x="252" y="40"/>
                  </a:lnTo>
                  <a:lnTo>
                    <a:pt x="250" y="44"/>
                  </a:lnTo>
                  <a:lnTo>
                    <a:pt x="250" y="44"/>
                  </a:lnTo>
                  <a:lnTo>
                    <a:pt x="248" y="48"/>
                  </a:lnTo>
                  <a:lnTo>
                    <a:pt x="248" y="52"/>
                  </a:lnTo>
                  <a:lnTo>
                    <a:pt x="252" y="58"/>
                  </a:lnTo>
                  <a:lnTo>
                    <a:pt x="252" y="58"/>
                  </a:lnTo>
                  <a:lnTo>
                    <a:pt x="256" y="64"/>
                  </a:lnTo>
                  <a:lnTo>
                    <a:pt x="256" y="66"/>
                  </a:lnTo>
                  <a:lnTo>
                    <a:pt x="254" y="66"/>
                  </a:lnTo>
                  <a:lnTo>
                    <a:pt x="254" y="66"/>
                  </a:lnTo>
                  <a:lnTo>
                    <a:pt x="250" y="66"/>
                  </a:lnTo>
                  <a:lnTo>
                    <a:pt x="250" y="66"/>
                  </a:lnTo>
                  <a:lnTo>
                    <a:pt x="242" y="58"/>
                  </a:lnTo>
                  <a:lnTo>
                    <a:pt x="234" y="52"/>
                  </a:lnTo>
                  <a:lnTo>
                    <a:pt x="234" y="52"/>
                  </a:lnTo>
                  <a:lnTo>
                    <a:pt x="226" y="42"/>
                  </a:lnTo>
                  <a:lnTo>
                    <a:pt x="222" y="38"/>
                  </a:lnTo>
                  <a:lnTo>
                    <a:pt x="216" y="38"/>
                  </a:lnTo>
                  <a:lnTo>
                    <a:pt x="216" y="38"/>
                  </a:lnTo>
                  <a:lnTo>
                    <a:pt x="212" y="38"/>
                  </a:lnTo>
                  <a:lnTo>
                    <a:pt x="206" y="42"/>
                  </a:lnTo>
                  <a:lnTo>
                    <a:pt x="206" y="42"/>
                  </a:lnTo>
                  <a:lnTo>
                    <a:pt x="198" y="48"/>
                  </a:lnTo>
                  <a:lnTo>
                    <a:pt x="190" y="56"/>
                  </a:lnTo>
                  <a:lnTo>
                    <a:pt x="176" y="72"/>
                  </a:lnTo>
                  <a:lnTo>
                    <a:pt x="176" y="72"/>
                  </a:lnTo>
                  <a:lnTo>
                    <a:pt x="170" y="82"/>
                  </a:lnTo>
                  <a:lnTo>
                    <a:pt x="166" y="86"/>
                  </a:lnTo>
                  <a:lnTo>
                    <a:pt x="164" y="90"/>
                  </a:lnTo>
                  <a:lnTo>
                    <a:pt x="164" y="90"/>
                  </a:lnTo>
                  <a:lnTo>
                    <a:pt x="160" y="92"/>
                  </a:lnTo>
                  <a:lnTo>
                    <a:pt x="160" y="92"/>
                  </a:lnTo>
                  <a:lnTo>
                    <a:pt x="154" y="90"/>
                  </a:lnTo>
                  <a:lnTo>
                    <a:pt x="154" y="90"/>
                  </a:lnTo>
                  <a:lnTo>
                    <a:pt x="150" y="88"/>
                  </a:lnTo>
                  <a:lnTo>
                    <a:pt x="150" y="88"/>
                  </a:lnTo>
                  <a:lnTo>
                    <a:pt x="146" y="90"/>
                  </a:lnTo>
                  <a:lnTo>
                    <a:pt x="146" y="90"/>
                  </a:lnTo>
                  <a:lnTo>
                    <a:pt x="144" y="92"/>
                  </a:lnTo>
                  <a:lnTo>
                    <a:pt x="142" y="96"/>
                  </a:lnTo>
                  <a:lnTo>
                    <a:pt x="142" y="106"/>
                  </a:lnTo>
                  <a:lnTo>
                    <a:pt x="142" y="106"/>
                  </a:lnTo>
                  <a:lnTo>
                    <a:pt x="140" y="116"/>
                  </a:lnTo>
                  <a:lnTo>
                    <a:pt x="138" y="120"/>
                  </a:lnTo>
                  <a:lnTo>
                    <a:pt x="132" y="124"/>
                  </a:lnTo>
                  <a:lnTo>
                    <a:pt x="132" y="124"/>
                  </a:lnTo>
                  <a:lnTo>
                    <a:pt x="118" y="136"/>
                  </a:lnTo>
                  <a:lnTo>
                    <a:pt x="108" y="140"/>
                  </a:lnTo>
                  <a:lnTo>
                    <a:pt x="100" y="144"/>
                  </a:lnTo>
                  <a:lnTo>
                    <a:pt x="100" y="144"/>
                  </a:lnTo>
                  <a:lnTo>
                    <a:pt x="74" y="148"/>
                  </a:lnTo>
                  <a:lnTo>
                    <a:pt x="62" y="150"/>
                  </a:lnTo>
                  <a:lnTo>
                    <a:pt x="50" y="156"/>
                  </a:lnTo>
                  <a:lnTo>
                    <a:pt x="50" y="156"/>
                  </a:lnTo>
                  <a:lnTo>
                    <a:pt x="46" y="160"/>
                  </a:lnTo>
                  <a:lnTo>
                    <a:pt x="44" y="162"/>
                  </a:lnTo>
                  <a:lnTo>
                    <a:pt x="40" y="166"/>
                  </a:lnTo>
                  <a:lnTo>
                    <a:pt x="36" y="170"/>
                  </a:lnTo>
                  <a:lnTo>
                    <a:pt x="36" y="170"/>
                  </a:lnTo>
                  <a:lnTo>
                    <a:pt x="26" y="178"/>
                  </a:lnTo>
                  <a:lnTo>
                    <a:pt x="20" y="180"/>
                  </a:lnTo>
                  <a:lnTo>
                    <a:pt x="16" y="184"/>
                  </a:lnTo>
                  <a:lnTo>
                    <a:pt x="16" y="184"/>
                  </a:lnTo>
                  <a:lnTo>
                    <a:pt x="10" y="194"/>
                  </a:lnTo>
                  <a:lnTo>
                    <a:pt x="8" y="202"/>
                  </a:lnTo>
                  <a:lnTo>
                    <a:pt x="2" y="222"/>
                  </a:lnTo>
                  <a:lnTo>
                    <a:pt x="2" y="222"/>
                  </a:lnTo>
                  <a:lnTo>
                    <a:pt x="0" y="234"/>
                  </a:lnTo>
                  <a:lnTo>
                    <a:pt x="0" y="238"/>
                  </a:lnTo>
                  <a:lnTo>
                    <a:pt x="4" y="242"/>
                  </a:lnTo>
                  <a:lnTo>
                    <a:pt x="4" y="242"/>
                  </a:lnTo>
                  <a:lnTo>
                    <a:pt x="10" y="246"/>
                  </a:lnTo>
                  <a:lnTo>
                    <a:pt x="12" y="250"/>
                  </a:lnTo>
                  <a:lnTo>
                    <a:pt x="8" y="256"/>
                  </a:lnTo>
                  <a:lnTo>
                    <a:pt x="8" y="256"/>
                  </a:lnTo>
                  <a:lnTo>
                    <a:pt x="4" y="262"/>
                  </a:lnTo>
                  <a:lnTo>
                    <a:pt x="2" y="266"/>
                  </a:lnTo>
                  <a:lnTo>
                    <a:pt x="0" y="270"/>
                  </a:lnTo>
                  <a:lnTo>
                    <a:pt x="0" y="270"/>
                  </a:lnTo>
                  <a:lnTo>
                    <a:pt x="0" y="274"/>
                  </a:lnTo>
                  <a:lnTo>
                    <a:pt x="2" y="280"/>
                  </a:lnTo>
                  <a:lnTo>
                    <a:pt x="6" y="288"/>
                  </a:lnTo>
                  <a:lnTo>
                    <a:pt x="6" y="288"/>
                  </a:lnTo>
                  <a:lnTo>
                    <a:pt x="12" y="298"/>
                  </a:lnTo>
                  <a:lnTo>
                    <a:pt x="12" y="298"/>
                  </a:lnTo>
                  <a:lnTo>
                    <a:pt x="12" y="304"/>
                  </a:lnTo>
                  <a:lnTo>
                    <a:pt x="10" y="310"/>
                  </a:lnTo>
                  <a:lnTo>
                    <a:pt x="10" y="310"/>
                  </a:lnTo>
                  <a:lnTo>
                    <a:pt x="12" y="314"/>
                  </a:lnTo>
                  <a:lnTo>
                    <a:pt x="12" y="318"/>
                  </a:lnTo>
                  <a:lnTo>
                    <a:pt x="16" y="326"/>
                  </a:lnTo>
                  <a:lnTo>
                    <a:pt x="16" y="326"/>
                  </a:lnTo>
                  <a:lnTo>
                    <a:pt x="16" y="336"/>
                  </a:lnTo>
                  <a:lnTo>
                    <a:pt x="16" y="348"/>
                  </a:lnTo>
                  <a:lnTo>
                    <a:pt x="16" y="348"/>
                  </a:lnTo>
                  <a:lnTo>
                    <a:pt x="18" y="370"/>
                  </a:lnTo>
                  <a:lnTo>
                    <a:pt x="18" y="370"/>
                  </a:lnTo>
                  <a:lnTo>
                    <a:pt x="18" y="378"/>
                  </a:lnTo>
                  <a:lnTo>
                    <a:pt x="18" y="384"/>
                  </a:lnTo>
                  <a:lnTo>
                    <a:pt x="16" y="388"/>
                  </a:lnTo>
                  <a:lnTo>
                    <a:pt x="16" y="388"/>
                  </a:lnTo>
                  <a:lnTo>
                    <a:pt x="14" y="392"/>
                  </a:lnTo>
                  <a:lnTo>
                    <a:pt x="10" y="394"/>
                  </a:lnTo>
                  <a:lnTo>
                    <a:pt x="8" y="396"/>
                  </a:lnTo>
                  <a:lnTo>
                    <a:pt x="4" y="400"/>
                  </a:lnTo>
                  <a:lnTo>
                    <a:pt x="4" y="400"/>
                  </a:lnTo>
                  <a:lnTo>
                    <a:pt x="4" y="404"/>
                  </a:lnTo>
                  <a:lnTo>
                    <a:pt x="8" y="408"/>
                  </a:lnTo>
                  <a:lnTo>
                    <a:pt x="14" y="412"/>
                  </a:lnTo>
                  <a:lnTo>
                    <a:pt x="14" y="412"/>
                  </a:lnTo>
                  <a:lnTo>
                    <a:pt x="20" y="412"/>
                  </a:lnTo>
                  <a:lnTo>
                    <a:pt x="24" y="414"/>
                  </a:lnTo>
                  <a:lnTo>
                    <a:pt x="24" y="414"/>
                  </a:lnTo>
                  <a:lnTo>
                    <a:pt x="26" y="416"/>
                  </a:lnTo>
                  <a:lnTo>
                    <a:pt x="26" y="418"/>
                  </a:lnTo>
                  <a:lnTo>
                    <a:pt x="26" y="420"/>
                  </a:lnTo>
                  <a:lnTo>
                    <a:pt x="26" y="422"/>
                  </a:lnTo>
                  <a:lnTo>
                    <a:pt x="26" y="422"/>
                  </a:lnTo>
                  <a:lnTo>
                    <a:pt x="32" y="426"/>
                  </a:lnTo>
                  <a:lnTo>
                    <a:pt x="42" y="428"/>
                  </a:lnTo>
                  <a:lnTo>
                    <a:pt x="42" y="428"/>
                  </a:lnTo>
                  <a:lnTo>
                    <a:pt x="56" y="426"/>
                  </a:lnTo>
                  <a:lnTo>
                    <a:pt x="68" y="420"/>
                  </a:lnTo>
                  <a:lnTo>
                    <a:pt x="68" y="420"/>
                  </a:lnTo>
                  <a:lnTo>
                    <a:pt x="78" y="412"/>
                  </a:lnTo>
                  <a:lnTo>
                    <a:pt x="86" y="404"/>
                  </a:lnTo>
                  <a:lnTo>
                    <a:pt x="86" y="404"/>
                  </a:lnTo>
                  <a:lnTo>
                    <a:pt x="90" y="400"/>
                  </a:lnTo>
                  <a:lnTo>
                    <a:pt x="94" y="400"/>
                  </a:lnTo>
                  <a:lnTo>
                    <a:pt x="94" y="400"/>
                  </a:lnTo>
                  <a:lnTo>
                    <a:pt x="104" y="402"/>
                  </a:lnTo>
                  <a:lnTo>
                    <a:pt x="104" y="402"/>
                  </a:lnTo>
                  <a:lnTo>
                    <a:pt x="112" y="404"/>
                  </a:lnTo>
                  <a:lnTo>
                    <a:pt x="122" y="404"/>
                  </a:lnTo>
                  <a:lnTo>
                    <a:pt x="122" y="404"/>
                  </a:lnTo>
                  <a:lnTo>
                    <a:pt x="128" y="404"/>
                  </a:lnTo>
                  <a:lnTo>
                    <a:pt x="132" y="402"/>
                  </a:lnTo>
                  <a:lnTo>
                    <a:pt x="136" y="400"/>
                  </a:lnTo>
                  <a:lnTo>
                    <a:pt x="138" y="394"/>
                  </a:lnTo>
                  <a:lnTo>
                    <a:pt x="138" y="394"/>
                  </a:lnTo>
                  <a:lnTo>
                    <a:pt x="140" y="384"/>
                  </a:lnTo>
                  <a:lnTo>
                    <a:pt x="142" y="382"/>
                  </a:lnTo>
                  <a:lnTo>
                    <a:pt x="148" y="380"/>
                  </a:lnTo>
                  <a:lnTo>
                    <a:pt x="148" y="380"/>
                  </a:lnTo>
                  <a:lnTo>
                    <a:pt x="158" y="376"/>
                  </a:lnTo>
                  <a:lnTo>
                    <a:pt x="168" y="374"/>
                  </a:lnTo>
                  <a:lnTo>
                    <a:pt x="168" y="374"/>
                  </a:lnTo>
                  <a:lnTo>
                    <a:pt x="176" y="370"/>
                  </a:lnTo>
                  <a:lnTo>
                    <a:pt x="182" y="370"/>
                  </a:lnTo>
                  <a:lnTo>
                    <a:pt x="182" y="370"/>
                  </a:lnTo>
                  <a:lnTo>
                    <a:pt x="186" y="370"/>
                  </a:lnTo>
                  <a:lnTo>
                    <a:pt x="186" y="370"/>
                  </a:lnTo>
                  <a:lnTo>
                    <a:pt x="194" y="370"/>
                  </a:lnTo>
                  <a:lnTo>
                    <a:pt x="194" y="370"/>
                  </a:lnTo>
                  <a:lnTo>
                    <a:pt x="200" y="370"/>
                  </a:lnTo>
                  <a:lnTo>
                    <a:pt x="206" y="366"/>
                  </a:lnTo>
                  <a:lnTo>
                    <a:pt x="206" y="366"/>
                  </a:lnTo>
                  <a:lnTo>
                    <a:pt x="214" y="358"/>
                  </a:lnTo>
                  <a:lnTo>
                    <a:pt x="224" y="352"/>
                  </a:lnTo>
                  <a:lnTo>
                    <a:pt x="224" y="352"/>
                  </a:lnTo>
                  <a:lnTo>
                    <a:pt x="224" y="352"/>
                  </a:lnTo>
                  <a:lnTo>
                    <a:pt x="224" y="352"/>
                  </a:lnTo>
                  <a:lnTo>
                    <a:pt x="228" y="354"/>
                  </a:lnTo>
                  <a:lnTo>
                    <a:pt x="232" y="356"/>
                  </a:lnTo>
                  <a:lnTo>
                    <a:pt x="238" y="360"/>
                  </a:lnTo>
                  <a:lnTo>
                    <a:pt x="238" y="360"/>
                  </a:lnTo>
                  <a:lnTo>
                    <a:pt x="244" y="360"/>
                  </a:lnTo>
                  <a:lnTo>
                    <a:pt x="244" y="360"/>
                  </a:lnTo>
                  <a:lnTo>
                    <a:pt x="246" y="360"/>
                  </a:lnTo>
                  <a:lnTo>
                    <a:pt x="246" y="360"/>
                  </a:lnTo>
                  <a:lnTo>
                    <a:pt x="248" y="360"/>
                  </a:lnTo>
                  <a:lnTo>
                    <a:pt x="248" y="360"/>
                  </a:lnTo>
                  <a:lnTo>
                    <a:pt x="252" y="360"/>
                  </a:lnTo>
                  <a:lnTo>
                    <a:pt x="258" y="362"/>
                  </a:lnTo>
                  <a:lnTo>
                    <a:pt x="258" y="362"/>
                  </a:lnTo>
                  <a:lnTo>
                    <a:pt x="260" y="366"/>
                  </a:lnTo>
                  <a:lnTo>
                    <a:pt x="264" y="372"/>
                  </a:lnTo>
                  <a:lnTo>
                    <a:pt x="264" y="372"/>
                  </a:lnTo>
                  <a:lnTo>
                    <a:pt x="268" y="374"/>
                  </a:lnTo>
                  <a:lnTo>
                    <a:pt x="272" y="374"/>
                  </a:lnTo>
                  <a:lnTo>
                    <a:pt x="272" y="374"/>
                  </a:lnTo>
                  <a:lnTo>
                    <a:pt x="278" y="378"/>
                  </a:lnTo>
                  <a:lnTo>
                    <a:pt x="282" y="384"/>
                  </a:lnTo>
                  <a:lnTo>
                    <a:pt x="284" y="390"/>
                  </a:lnTo>
                  <a:lnTo>
                    <a:pt x="288" y="396"/>
                  </a:lnTo>
                  <a:lnTo>
                    <a:pt x="288" y="396"/>
                  </a:lnTo>
                  <a:lnTo>
                    <a:pt x="294" y="400"/>
                  </a:lnTo>
                  <a:lnTo>
                    <a:pt x="300" y="406"/>
                  </a:lnTo>
                  <a:lnTo>
                    <a:pt x="300" y="406"/>
                  </a:lnTo>
                  <a:lnTo>
                    <a:pt x="304" y="410"/>
                  </a:lnTo>
                  <a:lnTo>
                    <a:pt x="308" y="416"/>
                  </a:lnTo>
                  <a:lnTo>
                    <a:pt x="308" y="416"/>
                  </a:lnTo>
                  <a:lnTo>
                    <a:pt x="320" y="402"/>
                  </a:lnTo>
                  <a:lnTo>
                    <a:pt x="328" y="394"/>
                  </a:lnTo>
                  <a:lnTo>
                    <a:pt x="332" y="392"/>
                  </a:lnTo>
                  <a:lnTo>
                    <a:pt x="336" y="392"/>
                  </a:lnTo>
                  <a:lnTo>
                    <a:pt x="336" y="392"/>
                  </a:lnTo>
                  <a:lnTo>
                    <a:pt x="340" y="392"/>
                  </a:lnTo>
                  <a:lnTo>
                    <a:pt x="340" y="392"/>
                  </a:lnTo>
                  <a:lnTo>
                    <a:pt x="336" y="394"/>
                  </a:lnTo>
                  <a:lnTo>
                    <a:pt x="336" y="398"/>
                  </a:lnTo>
                  <a:lnTo>
                    <a:pt x="334" y="404"/>
                  </a:lnTo>
                  <a:lnTo>
                    <a:pt x="332" y="406"/>
                  </a:lnTo>
                  <a:lnTo>
                    <a:pt x="332" y="406"/>
                  </a:lnTo>
                  <a:lnTo>
                    <a:pt x="326" y="414"/>
                  </a:lnTo>
                  <a:lnTo>
                    <a:pt x="322" y="418"/>
                  </a:lnTo>
                  <a:lnTo>
                    <a:pt x="320" y="422"/>
                  </a:lnTo>
                  <a:lnTo>
                    <a:pt x="320" y="422"/>
                  </a:lnTo>
                  <a:lnTo>
                    <a:pt x="320" y="422"/>
                  </a:lnTo>
                  <a:lnTo>
                    <a:pt x="320" y="422"/>
                  </a:lnTo>
                  <a:lnTo>
                    <a:pt x="330" y="422"/>
                  </a:lnTo>
                  <a:lnTo>
                    <a:pt x="330" y="422"/>
                  </a:lnTo>
                  <a:lnTo>
                    <a:pt x="336" y="420"/>
                  </a:lnTo>
                  <a:lnTo>
                    <a:pt x="336" y="420"/>
                  </a:lnTo>
                  <a:lnTo>
                    <a:pt x="336" y="420"/>
                  </a:lnTo>
                  <a:lnTo>
                    <a:pt x="336" y="420"/>
                  </a:lnTo>
                  <a:lnTo>
                    <a:pt x="340" y="424"/>
                  </a:lnTo>
                  <a:lnTo>
                    <a:pt x="342" y="426"/>
                  </a:lnTo>
                  <a:lnTo>
                    <a:pt x="342" y="430"/>
                  </a:lnTo>
                  <a:lnTo>
                    <a:pt x="342" y="434"/>
                  </a:lnTo>
                  <a:lnTo>
                    <a:pt x="342" y="434"/>
                  </a:lnTo>
                  <a:lnTo>
                    <a:pt x="344" y="436"/>
                  </a:lnTo>
                  <a:lnTo>
                    <a:pt x="346" y="438"/>
                  </a:lnTo>
                  <a:lnTo>
                    <a:pt x="350" y="438"/>
                  </a:lnTo>
                  <a:lnTo>
                    <a:pt x="352" y="442"/>
                  </a:lnTo>
                  <a:lnTo>
                    <a:pt x="352" y="442"/>
                  </a:lnTo>
                  <a:lnTo>
                    <a:pt x="356" y="448"/>
                  </a:lnTo>
                  <a:lnTo>
                    <a:pt x="358" y="456"/>
                  </a:lnTo>
                  <a:lnTo>
                    <a:pt x="358" y="456"/>
                  </a:lnTo>
                  <a:lnTo>
                    <a:pt x="360" y="464"/>
                  </a:lnTo>
                  <a:lnTo>
                    <a:pt x="360" y="472"/>
                  </a:lnTo>
                  <a:lnTo>
                    <a:pt x="360" y="480"/>
                  </a:lnTo>
                  <a:lnTo>
                    <a:pt x="362" y="484"/>
                  </a:lnTo>
                  <a:lnTo>
                    <a:pt x="364" y="486"/>
                  </a:lnTo>
                  <a:lnTo>
                    <a:pt x="364" y="486"/>
                  </a:lnTo>
                  <a:lnTo>
                    <a:pt x="370" y="490"/>
                  </a:lnTo>
                  <a:lnTo>
                    <a:pt x="378" y="494"/>
                  </a:lnTo>
                  <a:lnTo>
                    <a:pt x="386" y="496"/>
                  </a:lnTo>
                  <a:lnTo>
                    <a:pt x="394" y="500"/>
                  </a:lnTo>
                  <a:lnTo>
                    <a:pt x="394" y="500"/>
                  </a:lnTo>
                  <a:lnTo>
                    <a:pt x="400" y="504"/>
                  </a:lnTo>
                  <a:lnTo>
                    <a:pt x="404" y="506"/>
                  </a:lnTo>
                  <a:lnTo>
                    <a:pt x="408" y="508"/>
                  </a:lnTo>
                  <a:lnTo>
                    <a:pt x="408" y="508"/>
                  </a:lnTo>
                  <a:lnTo>
                    <a:pt x="410" y="508"/>
                  </a:lnTo>
                  <a:lnTo>
                    <a:pt x="410" y="508"/>
                  </a:lnTo>
                  <a:lnTo>
                    <a:pt x="412" y="506"/>
                  </a:lnTo>
                  <a:lnTo>
                    <a:pt x="412" y="504"/>
                  </a:lnTo>
                  <a:lnTo>
                    <a:pt x="414" y="498"/>
                  </a:lnTo>
                  <a:lnTo>
                    <a:pt x="414" y="498"/>
                  </a:lnTo>
                  <a:lnTo>
                    <a:pt x="416" y="492"/>
                  </a:lnTo>
                  <a:lnTo>
                    <a:pt x="420" y="486"/>
                  </a:lnTo>
                  <a:lnTo>
                    <a:pt x="424" y="480"/>
                  </a:lnTo>
                  <a:lnTo>
                    <a:pt x="432" y="478"/>
                  </a:lnTo>
                  <a:lnTo>
                    <a:pt x="432" y="478"/>
                  </a:lnTo>
                  <a:lnTo>
                    <a:pt x="434" y="478"/>
                  </a:lnTo>
                  <a:lnTo>
                    <a:pt x="436" y="482"/>
                  </a:lnTo>
                  <a:lnTo>
                    <a:pt x="434" y="490"/>
                  </a:lnTo>
                  <a:lnTo>
                    <a:pt x="434" y="500"/>
                  </a:lnTo>
                  <a:lnTo>
                    <a:pt x="436" y="502"/>
                  </a:lnTo>
                  <a:lnTo>
                    <a:pt x="440" y="504"/>
                  </a:lnTo>
                  <a:lnTo>
                    <a:pt x="440" y="504"/>
                  </a:lnTo>
                  <a:lnTo>
                    <a:pt x="446" y="502"/>
                  </a:lnTo>
                  <a:lnTo>
                    <a:pt x="446" y="502"/>
                  </a:lnTo>
                  <a:lnTo>
                    <a:pt x="452" y="500"/>
                  </a:lnTo>
                  <a:lnTo>
                    <a:pt x="456" y="496"/>
                  </a:lnTo>
                  <a:lnTo>
                    <a:pt x="464" y="490"/>
                  </a:lnTo>
                  <a:lnTo>
                    <a:pt x="464" y="490"/>
                  </a:lnTo>
                  <a:lnTo>
                    <a:pt x="472" y="486"/>
                  </a:lnTo>
                  <a:lnTo>
                    <a:pt x="484" y="482"/>
                  </a:lnTo>
                  <a:lnTo>
                    <a:pt x="484" y="482"/>
                  </a:lnTo>
                  <a:lnTo>
                    <a:pt x="492" y="478"/>
                  </a:lnTo>
                  <a:lnTo>
                    <a:pt x="496" y="476"/>
                  </a:lnTo>
                  <a:lnTo>
                    <a:pt x="498" y="474"/>
                  </a:lnTo>
                  <a:lnTo>
                    <a:pt x="498" y="474"/>
                  </a:lnTo>
                  <a:lnTo>
                    <a:pt x="502" y="464"/>
                  </a:lnTo>
                  <a:lnTo>
                    <a:pt x="504" y="454"/>
                  </a:lnTo>
                  <a:lnTo>
                    <a:pt x="504" y="442"/>
                  </a:lnTo>
                  <a:lnTo>
                    <a:pt x="508" y="434"/>
                  </a:lnTo>
                  <a:lnTo>
                    <a:pt x="508" y="434"/>
                  </a:lnTo>
                  <a:lnTo>
                    <a:pt x="516" y="424"/>
                  </a:lnTo>
                  <a:lnTo>
                    <a:pt x="520" y="420"/>
                  </a:lnTo>
                  <a:lnTo>
                    <a:pt x="524" y="416"/>
                  </a:lnTo>
                  <a:lnTo>
                    <a:pt x="524" y="416"/>
                  </a:lnTo>
                  <a:lnTo>
                    <a:pt x="532" y="400"/>
                  </a:lnTo>
                  <a:lnTo>
                    <a:pt x="532" y="400"/>
                  </a:lnTo>
                  <a:lnTo>
                    <a:pt x="542" y="382"/>
                  </a:lnTo>
                  <a:lnTo>
                    <a:pt x="544" y="372"/>
                  </a:lnTo>
                  <a:lnTo>
                    <a:pt x="546" y="362"/>
                  </a:lnTo>
                  <a:lnTo>
                    <a:pt x="546" y="362"/>
                  </a:lnTo>
                  <a:lnTo>
                    <a:pt x="548" y="356"/>
                  </a:lnTo>
                  <a:lnTo>
                    <a:pt x="550" y="348"/>
                  </a:lnTo>
                  <a:lnTo>
                    <a:pt x="556" y="338"/>
                  </a:lnTo>
                  <a:lnTo>
                    <a:pt x="564" y="326"/>
                  </a:lnTo>
                  <a:lnTo>
                    <a:pt x="568" y="314"/>
                  </a:lnTo>
                  <a:lnTo>
                    <a:pt x="568" y="314"/>
                  </a:lnTo>
                  <a:lnTo>
                    <a:pt x="570" y="302"/>
                  </a:lnTo>
                  <a:lnTo>
                    <a:pt x="568" y="290"/>
                  </a:lnTo>
                  <a:lnTo>
                    <a:pt x="562" y="268"/>
                  </a:lnTo>
                  <a:lnTo>
                    <a:pt x="562" y="268"/>
                  </a:lnTo>
                  <a:lnTo>
                    <a:pt x="562" y="258"/>
                  </a:lnTo>
                  <a:lnTo>
                    <a:pt x="560" y="248"/>
                  </a:lnTo>
                  <a:lnTo>
                    <a:pt x="560" y="248"/>
                  </a:lnTo>
                  <a:lnTo>
                    <a:pt x="554" y="238"/>
                  </a:lnTo>
                  <a:lnTo>
                    <a:pt x="548" y="230"/>
                  </a:lnTo>
                  <a:lnTo>
                    <a:pt x="548" y="230"/>
                  </a:lnTo>
                  <a:lnTo>
                    <a:pt x="542" y="224"/>
                  </a:lnTo>
                  <a:lnTo>
                    <a:pt x="538" y="218"/>
                  </a:lnTo>
                  <a:lnTo>
                    <a:pt x="538" y="218"/>
                  </a:lnTo>
                  <a:lnTo>
                    <a:pt x="538" y="212"/>
                  </a:lnTo>
                  <a:lnTo>
                    <a:pt x="534" y="204"/>
                  </a:lnTo>
                  <a:lnTo>
                    <a:pt x="534" y="204"/>
                  </a:lnTo>
                  <a:lnTo>
                    <a:pt x="530" y="198"/>
                  </a:lnTo>
                  <a:lnTo>
                    <a:pt x="526" y="196"/>
                  </a:lnTo>
                  <a:lnTo>
                    <a:pt x="522" y="192"/>
                  </a:lnTo>
                  <a:lnTo>
                    <a:pt x="518" y="186"/>
                  </a:lnTo>
                  <a:lnTo>
                    <a:pt x="518" y="186"/>
                  </a:lnTo>
                  <a:lnTo>
                    <a:pt x="514" y="172"/>
                  </a:lnTo>
                  <a:lnTo>
                    <a:pt x="510" y="164"/>
                  </a:lnTo>
                  <a:lnTo>
                    <a:pt x="506" y="158"/>
                  </a:lnTo>
                  <a:lnTo>
                    <a:pt x="506" y="158"/>
                  </a:lnTo>
                  <a:lnTo>
                    <a:pt x="498" y="148"/>
                  </a:lnTo>
                  <a:lnTo>
                    <a:pt x="486" y="140"/>
                  </a:lnTo>
                  <a:lnTo>
                    <a:pt x="486" y="140"/>
                  </a:lnTo>
                  <a:lnTo>
                    <a:pt x="476" y="132"/>
                  </a:lnTo>
                  <a:lnTo>
                    <a:pt x="472" y="128"/>
                  </a:lnTo>
                  <a:lnTo>
                    <a:pt x="472" y="122"/>
                  </a:lnTo>
                  <a:lnTo>
                    <a:pt x="472" y="122"/>
                  </a:lnTo>
                  <a:lnTo>
                    <a:pt x="472" y="104"/>
                  </a:lnTo>
                  <a:lnTo>
                    <a:pt x="472" y="104"/>
                  </a:lnTo>
                  <a:lnTo>
                    <a:pt x="470" y="94"/>
                  </a:lnTo>
                  <a:lnTo>
                    <a:pt x="468" y="86"/>
                  </a:lnTo>
                  <a:lnTo>
                    <a:pt x="468" y="86"/>
                  </a:lnTo>
                  <a:lnTo>
                    <a:pt x="468" y="78"/>
                  </a:lnTo>
                  <a:lnTo>
                    <a:pt x="470" y="68"/>
                  </a:lnTo>
                  <a:lnTo>
                    <a:pt x="470" y="68"/>
                  </a:lnTo>
                  <a:lnTo>
                    <a:pt x="468" y="64"/>
                  </a:lnTo>
                  <a:lnTo>
                    <a:pt x="466" y="60"/>
                  </a:lnTo>
                  <a:lnTo>
                    <a:pt x="460" y="56"/>
                  </a:lnTo>
                  <a:lnTo>
                    <a:pt x="460" y="56"/>
                  </a:lnTo>
                  <a:lnTo>
                    <a:pt x="454" y="48"/>
                  </a:lnTo>
                  <a:lnTo>
                    <a:pt x="454" y="48"/>
                  </a:lnTo>
                  <a:lnTo>
                    <a:pt x="448" y="46"/>
                  </a:lnTo>
                  <a:lnTo>
                    <a:pt x="444" y="44"/>
                  </a:lnTo>
                  <a:lnTo>
                    <a:pt x="444" y="44"/>
                  </a:lnTo>
                  <a:lnTo>
                    <a:pt x="442" y="40"/>
                  </a:lnTo>
                  <a:lnTo>
                    <a:pt x="442" y="36"/>
                  </a:lnTo>
                  <a:lnTo>
                    <a:pt x="444" y="28"/>
                  </a:lnTo>
                  <a:lnTo>
                    <a:pt x="444" y="28"/>
                  </a:lnTo>
                  <a:lnTo>
                    <a:pt x="442" y="12"/>
                  </a:lnTo>
                  <a:lnTo>
                    <a:pt x="438" y="4"/>
                  </a:lnTo>
                  <a:lnTo>
                    <a:pt x="436" y="2"/>
                  </a:lnTo>
                  <a:lnTo>
                    <a:pt x="43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59" name="Freeform 144"/>
            <p:cNvSpPr>
              <a:spLocks/>
            </p:cNvSpPr>
            <p:nvPr/>
          </p:nvSpPr>
          <p:spPr bwMode="auto">
            <a:xfrm>
              <a:off x="2670" y="3228"/>
              <a:ext cx="56" cy="68"/>
            </a:xfrm>
            <a:custGeom>
              <a:avLst/>
              <a:gdLst>
                <a:gd name="T0" fmla="*/ 6 w 56"/>
                <a:gd name="T1" fmla="*/ 0 h 68"/>
                <a:gd name="T2" fmla="*/ 6 w 56"/>
                <a:gd name="T3" fmla="*/ 0 h 68"/>
                <a:gd name="T4" fmla="*/ 4 w 56"/>
                <a:gd name="T5" fmla="*/ 0 h 68"/>
                <a:gd name="T6" fmla="*/ 4 w 56"/>
                <a:gd name="T7" fmla="*/ 4 h 68"/>
                <a:gd name="T8" fmla="*/ 4 w 56"/>
                <a:gd name="T9" fmla="*/ 4 h 68"/>
                <a:gd name="T10" fmla="*/ 2 w 56"/>
                <a:gd name="T11" fmla="*/ 6 h 68"/>
                <a:gd name="T12" fmla="*/ 0 w 56"/>
                <a:gd name="T13" fmla="*/ 8 h 68"/>
                <a:gd name="T14" fmla="*/ 2 w 56"/>
                <a:gd name="T15" fmla="*/ 14 h 68"/>
                <a:gd name="T16" fmla="*/ 2 w 56"/>
                <a:gd name="T17" fmla="*/ 14 h 68"/>
                <a:gd name="T18" fmla="*/ 4 w 56"/>
                <a:gd name="T19" fmla="*/ 18 h 68"/>
                <a:gd name="T20" fmla="*/ 8 w 56"/>
                <a:gd name="T21" fmla="*/ 22 h 68"/>
                <a:gd name="T22" fmla="*/ 8 w 56"/>
                <a:gd name="T23" fmla="*/ 22 h 68"/>
                <a:gd name="T24" fmla="*/ 8 w 56"/>
                <a:gd name="T25" fmla="*/ 26 h 68"/>
                <a:gd name="T26" fmla="*/ 8 w 56"/>
                <a:gd name="T27" fmla="*/ 32 h 68"/>
                <a:gd name="T28" fmla="*/ 8 w 56"/>
                <a:gd name="T29" fmla="*/ 42 h 68"/>
                <a:gd name="T30" fmla="*/ 8 w 56"/>
                <a:gd name="T31" fmla="*/ 42 h 68"/>
                <a:gd name="T32" fmla="*/ 12 w 56"/>
                <a:gd name="T33" fmla="*/ 58 h 68"/>
                <a:gd name="T34" fmla="*/ 14 w 56"/>
                <a:gd name="T35" fmla="*/ 66 h 68"/>
                <a:gd name="T36" fmla="*/ 16 w 56"/>
                <a:gd name="T37" fmla="*/ 68 h 68"/>
                <a:gd name="T38" fmla="*/ 20 w 56"/>
                <a:gd name="T39" fmla="*/ 68 h 68"/>
                <a:gd name="T40" fmla="*/ 20 w 56"/>
                <a:gd name="T41" fmla="*/ 68 h 68"/>
                <a:gd name="T42" fmla="*/ 26 w 56"/>
                <a:gd name="T43" fmla="*/ 66 h 68"/>
                <a:gd name="T44" fmla="*/ 26 w 56"/>
                <a:gd name="T45" fmla="*/ 66 h 68"/>
                <a:gd name="T46" fmla="*/ 36 w 56"/>
                <a:gd name="T47" fmla="*/ 56 h 68"/>
                <a:gd name="T48" fmla="*/ 48 w 56"/>
                <a:gd name="T49" fmla="*/ 42 h 68"/>
                <a:gd name="T50" fmla="*/ 52 w 56"/>
                <a:gd name="T51" fmla="*/ 34 h 68"/>
                <a:gd name="T52" fmla="*/ 56 w 56"/>
                <a:gd name="T53" fmla="*/ 26 h 68"/>
                <a:gd name="T54" fmla="*/ 56 w 56"/>
                <a:gd name="T55" fmla="*/ 20 h 68"/>
                <a:gd name="T56" fmla="*/ 54 w 56"/>
                <a:gd name="T57" fmla="*/ 12 h 68"/>
                <a:gd name="T58" fmla="*/ 54 w 56"/>
                <a:gd name="T59" fmla="*/ 12 h 68"/>
                <a:gd name="T60" fmla="*/ 50 w 56"/>
                <a:gd name="T61" fmla="*/ 10 h 68"/>
                <a:gd name="T62" fmla="*/ 48 w 56"/>
                <a:gd name="T63" fmla="*/ 10 h 68"/>
                <a:gd name="T64" fmla="*/ 48 w 56"/>
                <a:gd name="T65" fmla="*/ 10 h 68"/>
                <a:gd name="T66" fmla="*/ 34 w 56"/>
                <a:gd name="T67" fmla="*/ 12 h 68"/>
                <a:gd name="T68" fmla="*/ 34 w 56"/>
                <a:gd name="T69" fmla="*/ 12 h 68"/>
                <a:gd name="T70" fmla="*/ 28 w 56"/>
                <a:gd name="T71" fmla="*/ 14 h 68"/>
                <a:gd name="T72" fmla="*/ 20 w 56"/>
                <a:gd name="T73" fmla="*/ 14 h 68"/>
                <a:gd name="T74" fmla="*/ 20 w 56"/>
                <a:gd name="T75" fmla="*/ 14 h 68"/>
                <a:gd name="T76" fmla="*/ 16 w 56"/>
                <a:gd name="T77" fmla="*/ 14 h 68"/>
                <a:gd name="T78" fmla="*/ 16 w 56"/>
                <a:gd name="T79" fmla="*/ 14 h 68"/>
                <a:gd name="T80" fmla="*/ 14 w 56"/>
                <a:gd name="T81" fmla="*/ 10 h 68"/>
                <a:gd name="T82" fmla="*/ 12 w 56"/>
                <a:gd name="T83" fmla="*/ 6 h 68"/>
                <a:gd name="T84" fmla="*/ 10 w 56"/>
                <a:gd name="T85" fmla="*/ 2 h 68"/>
                <a:gd name="T86" fmla="*/ 6 w 56"/>
                <a:gd name="T87"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6" h="68">
                  <a:moveTo>
                    <a:pt x="6" y="0"/>
                  </a:moveTo>
                  <a:lnTo>
                    <a:pt x="6" y="0"/>
                  </a:lnTo>
                  <a:lnTo>
                    <a:pt x="4" y="0"/>
                  </a:lnTo>
                  <a:lnTo>
                    <a:pt x="4" y="4"/>
                  </a:lnTo>
                  <a:lnTo>
                    <a:pt x="4" y="4"/>
                  </a:lnTo>
                  <a:lnTo>
                    <a:pt x="2" y="6"/>
                  </a:lnTo>
                  <a:lnTo>
                    <a:pt x="0" y="8"/>
                  </a:lnTo>
                  <a:lnTo>
                    <a:pt x="2" y="14"/>
                  </a:lnTo>
                  <a:lnTo>
                    <a:pt x="2" y="14"/>
                  </a:lnTo>
                  <a:lnTo>
                    <a:pt x="4" y="18"/>
                  </a:lnTo>
                  <a:lnTo>
                    <a:pt x="8" y="22"/>
                  </a:lnTo>
                  <a:lnTo>
                    <a:pt x="8" y="22"/>
                  </a:lnTo>
                  <a:lnTo>
                    <a:pt x="8" y="26"/>
                  </a:lnTo>
                  <a:lnTo>
                    <a:pt x="8" y="32"/>
                  </a:lnTo>
                  <a:lnTo>
                    <a:pt x="8" y="42"/>
                  </a:lnTo>
                  <a:lnTo>
                    <a:pt x="8" y="42"/>
                  </a:lnTo>
                  <a:lnTo>
                    <a:pt x="12" y="58"/>
                  </a:lnTo>
                  <a:lnTo>
                    <a:pt x="14" y="66"/>
                  </a:lnTo>
                  <a:lnTo>
                    <a:pt x="16" y="68"/>
                  </a:lnTo>
                  <a:lnTo>
                    <a:pt x="20" y="68"/>
                  </a:lnTo>
                  <a:lnTo>
                    <a:pt x="20" y="68"/>
                  </a:lnTo>
                  <a:lnTo>
                    <a:pt x="26" y="66"/>
                  </a:lnTo>
                  <a:lnTo>
                    <a:pt x="26" y="66"/>
                  </a:lnTo>
                  <a:lnTo>
                    <a:pt x="36" y="56"/>
                  </a:lnTo>
                  <a:lnTo>
                    <a:pt x="48" y="42"/>
                  </a:lnTo>
                  <a:lnTo>
                    <a:pt x="52" y="34"/>
                  </a:lnTo>
                  <a:lnTo>
                    <a:pt x="56" y="26"/>
                  </a:lnTo>
                  <a:lnTo>
                    <a:pt x="56" y="20"/>
                  </a:lnTo>
                  <a:lnTo>
                    <a:pt x="54" y="12"/>
                  </a:lnTo>
                  <a:lnTo>
                    <a:pt x="54" y="12"/>
                  </a:lnTo>
                  <a:lnTo>
                    <a:pt x="50" y="10"/>
                  </a:lnTo>
                  <a:lnTo>
                    <a:pt x="48" y="10"/>
                  </a:lnTo>
                  <a:lnTo>
                    <a:pt x="48" y="10"/>
                  </a:lnTo>
                  <a:lnTo>
                    <a:pt x="34" y="12"/>
                  </a:lnTo>
                  <a:lnTo>
                    <a:pt x="34" y="12"/>
                  </a:lnTo>
                  <a:lnTo>
                    <a:pt x="28" y="14"/>
                  </a:lnTo>
                  <a:lnTo>
                    <a:pt x="20" y="14"/>
                  </a:lnTo>
                  <a:lnTo>
                    <a:pt x="20" y="14"/>
                  </a:lnTo>
                  <a:lnTo>
                    <a:pt x="16" y="14"/>
                  </a:lnTo>
                  <a:lnTo>
                    <a:pt x="16" y="14"/>
                  </a:lnTo>
                  <a:lnTo>
                    <a:pt x="14" y="10"/>
                  </a:lnTo>
                  <a:lnTo>
                    <a:pt x="12" y="6"/>
                  </a:lnTo>
                  <a:lnTo>
                    <a:pt x="10" y="2"/>
                  </a:lnTo>
                  <a:lnTo>
                    <a:pt x="6"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60" name="Freeform 145"/>
            <p:cNvSpPr>
              <a:spLocks/>
            </p:cNvSpPr>
            <p:nvPr/>
          </p:nvSpPr>
          <p:spPr bwMode="auto">
            <a:xfrm>
              <a:off x="2670" y="3228"/>
              <a:ext cx="56" cy="68"/>
            </a:xfrm>
            <a:custGeom>
              <a:avLst/>
              <a:gdLst>
                <a:gd name="T0" fmla="*/ 6 w 56"/>
                <a:gd name="T1" fmla="*/ 0 h 68"/>
                <a:gd name="T2" fmla="*/ 6 w 56"/>
                <a:gd name="T3" fmla="*/ 0 h 68"/>
                <a:gd name="T4" fmla="*/ 4 w 56"/>
                <a:gd name="T5" fmla="*/ 0 h 68"/>
                <a:gd name="T6" fmla="*/ 4 w 56"/>
                <a:gd name="T7" fmla="*/ 4 h 68"/>
                <a:gd name="T8" fmla="*/ 4 w 56"/>
                <a:gd name="T9" fmla="*/ 4 h 68"/>
                <a:gd name="T10" fmla="*/ 2 w 56"/>
                <a:gd name="T11" fmla="*/ 6 h 68"/>
                <a:gd name="T12" fmla="*/ 0 w 56"/>
                <a:gd name="T13" fmla="*/ 8 h 68"/>
                <a:gd name="T14" fmla="*/ 2 w 56"/>
                <a:gd name="T15" fmla="*/ 14 h 68"/>
                <a:gd name="T16" fmla="*/ 2 w 56"/>
                <a:gd name="T17" fmla="*/ 14 h 68"/>
                <a:gd name="T18" fmla="*/ 4 w 56"/>
                <a:gd name="T19" fmla="*/ 18 h 68"/>
                <a:gd name="T20" fmla="*/ 8 w 56"/>
                <a:gd name="T21" fmla="*/ 22 h 68"/>
                <a:gd name="T22" fmla="*/ 8 w 56"/>
                <a:gd name="T23" fmla="*/ 22 h 68"/>
                <a:gd name="T24" fmla="*/ 8 w 56"/>
                <a:gd name="T25" fmla="*/ 26 h 68"/>
                <a:gd name="T26" fmla="*/ 8 w 56"/>
                <a:gd name="T27" fmla="*/ 32 h 68"/>
                <a:gd name="T28" fmla="*/ 8 w 56"/>
                <a:gd name="T29" fmla="*/ 42 h 68"/>
                <a:gd name="T30" fmla="*/ 8 w 56"/>
                <a:gd name="T31" fmla="*/ 42 h 68"/>
                <a:gd name="T32" fmla="*/ 12 w 56"/>
                <a:gd name="T33" fmla="*/ 58 h 68"/>
                <a:gd name="T34" fmla="*/ 14 w 56"/>
                <a:gd name="T35" fmla="*/ 66 h 68"/>
                <a:gd name="T36" fmla="*/ 16 w 56"/>
                <a:gd name="T37" fmla="*/ 68 h 68"/>
                <a:gd name="T38" fmla="*/ 20 w 56"/>
                <a:gd name="T39" fmla="*/ 68 h 68"/>
                <a:gd name="T40" fmla="*/ 20 w 56"/>
                <a:gd name="T41" fmla="*/ 68 h 68"/>
                <a:gd name="T42" fmla="*/ 26 w 56"/>
                <a:gd name="T43" fmla="*/ 66 h 68"/>
                <a:gd name="T44" fmla="*/ 26 w 56"/>
                <a:gd name="T45" fmla="*/ 66 h 68"/>
                <a:gd name="T46" fmla="*/ 36 w 56"/>
                <a:gd name="T47" fmla="*/ 56 h 68"/>
                <a:gd name="T48" fmla="*/ 48 w 56"/>
                <a:gd name="T49" fmla="*/ 42 h 68"/>
                <a:gd name="T50" fmla="*/ 52 w 56"/>
                <a:gd name="T51" fmla="*/ 34 h 68"/>
                <a:gd name="T52" fmla="*/ 56 w 56"/>
                <a:gd name="T53" fmla="*/ 26 h 68"/>
                <a:gd name="T54" fmla="*/ 56 w 56"/>
                <a:gd name="T55" fmla="*/ 20 h 68"/>
                <a:gd name="T56" fmla="*/ 54 w 56"/>
                <a:gd name="T57" fmla="*/ 12 h 68"/>
                <a:gd name="T58" fmla="*/ 54 w 56"/>
                <a:gd name="T59" fmla="*/ 12 h 68"/>
                <a:gd name="T60" fmla="*/ 50 w 56"/>
                <a:gd name="T61" fmla="*/ 10 h 68"/>
                <a:gd name="T62" fmla="*/ 48 w 56"/>
                <a:gd name="T63" fmla="*/ 10 h 68"/>
                <a:gd name="T64" fmla="*/ 48 w 56"/>
                <a:gd name="T65" fmla="*/ 10 h 68"/>
                <a:gd name="T66" fmla="*/ 34 w 56"/>
                <a:gd name="T67" fmla="*/ 12 h 68"/>
                <a:gd name="T68" fmla="*/ 34 w 56"/>
                <a:gd name="T69" fmla="*/ 12 h 68"/>
                <a:gd name="T70" fmla="*/ 28 w 56"/>
                <a:gd name="T71" fmla="*/ 14 h 68"/>
                <a:gd name="T72" fmla="*/ 20 w 56"/>
                <a:gd name="T73" fmla="*/ 14 h 68"/>
                <a:gd name="T74" fmla="*/ 20 w 56"/>
                <a:gd name="T75" fmla="*/ 14 h 68"/>
                <a:gd name="T76" fmla="*/ 16 w 56"/>
                <a:gd name="T77" fmla="*/ 14 h 68"/>
                <a:gd name="T78" fmla="*/ 16 w 56"/>
                <a:gd name="T79" fmla="*/ 14 h 68"/>
                <a:gd name="T80" fmla="*/ 14 w 56"/>
                <a:gd name="T81" fmla="*/ 10 h 68"/>
                <a:gd name="T82" fmla="*/ 12 w 56"/>
                <a:gd name="T83" fmla="*/ 6 h 68"/>
                <a:gd name="T84" fmla="*/ 10 w 56"/>
                <a:gd name="T85" fmla="*/ 2 h 68"/>
                <a:gd name="T86" fmla="*/ 6 w 56"/>
                <a:gd name="T87"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6" h="68">
                  <a:moveTo>
                    <a:pt x="6" y="0"/>
                  </a:moveTo>
                  <a:lnTo>
                    <a:pt x="6" y="0"/>
                  </a:lnTo>
                  <a:lnTo>
                    <a:pt x="4" y="0"/>
                  </a:lnTo>
                  <a:lnTo>
                    <a:pt x="4" y="4"/>
                  </a:lnTo>
                  <a:lnTo>
                    <a:pt x="4" y="4"/>
                  </a:lnTo>
                  <a:lnTo>
                    <a:pt x="2" y="6"/>
                  </a:lnTo>
                  <a:lnTo>
                    <a:pt x="0" y="8"/>
                  </a:lnTo>
                  <a:lnTo>
                    <a:pt x="2" y="14"/>
                  </a:lnTo>
                  <a:lnTo>
                    <a:pt x="2" y="14"/>
                  </a:lnTo>
                  <a:lnTo>
                    <a:pt x="4" y="18"/>
                  </a:lnTo>
                  <a:lnTo>
                    <a:pt x="8" y="22"/>
                  </a:lnTo>
                  <a:lnTo>
                    <a:pt x="8" y="22"/>
                  </a:lnTo>
                  <a:lnTo>
                    <a:pt x="8" y="26"/>
                  </a:lnTo>
                  <a:lnTo>
                    <a:pt x="8" y="32"/>
                  </a:lnTo>
                  <a:lnTo>
                    <a:pt x="8" y="42"/>
                  </a:lnTo>
                  <a:lnTo>
                    <a:pt x="8" y="42"/>
                  </a:lnTo>
                  <a:lnTo>
                    <a:pt x="12" y="58"/>
                  </a:lnTo>
                  <a:lnTo>
                    <a:pt x="14" y="66"/>
                  </a:lnTo>
                  <a:lnTo>
                    <a:pt x="16" y="68"/>
                  </a:lnTo>
                  <a:lnTo>
                    <a:pt x="20" y="68"/>
                  </a:lnTo>
                  <a:lnTo>
                    <a:pt x="20" y="68"/>
                  </a:lnTo>
                  <a:lnTo>
                    <a:pt x="26" y="66"/>
                  </a:lnTo>
                  <a:lnTo>
                    <a:pt x="26" y="66"/>
                  </a:lnTo>
                  <a:lnTo>
                    <a:pt x="36" y="56"/>
                  </a:lnTo>
                  <a:lnTo>
                    <a:pt x="48" y="42"/>
                  </a:lnTo>
                  <a:lnTo>
                    <a:pt x="52" y="34"/>
                  </a:lnTo>
                  <a:lnTo>
                    <a:pt x="56" y="26"/>
                  </a:lnTo>
                  <a:lnTo>
                    <a:pt x="56" y="20"/>
                  </a:lnTo>
                  <a:lnTo>
                    <a:pt x="54" y="12"/>
                  </a:lnTo>
                  <a:lnTo>
                    <a:pt x="54" y="12"/>
                  </a:lnTo>
                  <a:lnTo>
                    <a:pt x="50" y="10"/>
                  </a:lnTo>
                  <a:lnTo>
                    <a:pt x="48" y="10"/>
                  </a:lnTo>
                  <a:lnTo>
                    <a:pt x="48" y="10"/>
                  </a:lnTo>
                  <a:lnTo>
                    <a:pt x="34" y="12"/>
                  </a:lnTo>
                  <a:lnTo>
                    <a:pt x="34" y="12"/>
                  </a:lnTo>
                  <a:lnTo>
                    <a:pt x="28" y="14"/>
                  </a:lnTo>
                  <a:lnTo>
                    <a:pt x="20" y="14"/>
                  </a:lnTo>
                  <a:lnTo>
                    <a:pt x="20" y="14"/>
                  </a:lnTo>
                  <a:lnTo>
                    <a:pt x="16" y="14"/>
                  </a:lnTo>
                  <a:lnTo>
                    <a:pt x="16" y="14"/>
                  </a:lnTo>
                  <a:lnTo>
                    <a:pt x="14" y="10"/>
                  </a:lnTo>
                  <a:lnTo>
                    <a:pt x="12" y="6"/>
                  </a:lnTo>
                  <a:lnTo>
                    <a:pt x="10" y="2"/>
                  </a:lnTo>
                  <a:lnTo>
                    <a:pt x="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61" name="Freeform 146"/>
            <p:cNvSpPr>
              <a:spLocks/>
            </p:cNvSpPr>
            <p:nvPr/>
          </p:nvSpPr>
          <p:spPr bwMode="auto">
            <a:xfrm>
              <a:off x="3084" y="3112"/>
              <a:ext cx="74" cy="144"/>
            </a:xfrm>
            <a:custGeom>
              <a:avLst/>
              <a:gdLst>
                <a:gd name="T0" fmla="*/ 6 w 74"/>
                <a:gd name="T1" fmla="*/ 0 h 144"/>
                <a:gd name="T2" fmla="*/ 0 w 74"/>
                <a:gd name="T3" fmla="*/ 4 h 144"/>
                <a:gd name="T4" fmla="*/ 0 w 74"/>
                <a:gd name="T5" fmla="*/ 10 h 144"/>
                <a:gd name="T6" fmla="*/ 12 w 74"/>
                <a:gd name="T7" fmla="*/ 22 h 144"/>
                <a:gd name="T8" fmla="*/ 16 w 74"/>
                <a:gd name="T9" fmla="*/ 28 h 144"/>
                <a:gd name="T10" fmla="*/ 20 w 74"/>
                <a:gd name="T11" fmla="*/ 42 h 144"/>
                <a:gd name="T12" fmla="*/ 24 w 74"/>
                <a:gd name="T13" fmla="*/ 48 h 144"/>
                <a:gd name="T14" fmla="*/ 26 w 74"/>
                <a:gd name="T15" fmla="*/ 52 h 144"/>
                <a:gd name="T16" fmla="*/ 28 w 74"/>
                <a:gd name="T17" fmla="*/ 70 h 144"/>
                <a:gd name="T18" fmla="*/ 20 w 74"/>
                <a:gd name="T19" fmla="*/ 84 h 144"/>
                <a:gd name="T20" fmla="*/ 16 w 74"/>
                <a:gd name="T21" fmla="*/ 84 h 144"/>
                <a:gd name="T22" fmla="*/ 14 w 74"/>
                <a:gd name="T23" fmla="*/ 84 h 144"/>
                <a:gd name="T24" fmla="*/ 12 w 74"/>
                <a:gd name="T25" fmla="*/ 84 h 144"/>
                <a:gd name="T26" fmla="*/ 10 w 74"/>
                <a:gd name="T27" fmla="*/ 84 h 144"/>
                <a:gd name="T28" fmla="*/ 6 w 74"/>
                <a:gd name="T29" fmla="*/ 86 h 144"/>
                <a:gd name="T30" fmla="*/ 4 w 74"/>
                <a:gd name="T31" fmla="*/ 94 h 144"/>
                <a:gd name="T32" fmla="*/ 4 w 74"/>
                <a:gd name="T33" fmla="*/ 102 h 144"/>
                <a:gd name="T34" fmla="*/ 24 w 74"/>
                <a:gd name="T35" fmla="*/ 108 h 144"/>
                <a:gd name="T36" fmla="*/ 28 w 74"/>
                <a:gd name="T37" fmla="*/ 116 h 144"/>
                <a:gd name="T38" fmla="*/ 26 w 74"/>
                <a:gd name="T39" fmla="*/ 124 h 144"/>
                <a:gd name="T40" fmla="*/ 20 w 74"/>
                <a:gd name="T41" fmla="*/ 138 h 144"/>
                <a:gd name="T42" fmla="*/ 26 w 74"/>
                <a:gd name="T43" fmla="*/ 144 h 144"/>
                <a:gd name="T44" fmla="*/ 32 w 74"/>
                <a:gd name="T45" fmla="*/ 136 h 144"/>
                <a:gd name="T46" fmla="*/ 48 w 74"/>
                <a:gd name="T47" fmla="*/ 110 h 144"/>
                <a:gd name="T48" fmla="*/ 50 w 74"/>
                <a:gd name="T49" fmla="*/ 104 h 144"/>
                <a:gd name="T50" fmla="*/ 60 w 74"/>
                <a:gd name="T51" fmla="*/ 98 h 144"/>
                <a:gd name="T52" fmla="*/ 62 w 74"/>
                <a:gd name="T53" fmla="*/ 92 h 144"/>
                <a:gd name="T54" fmla="*/ 74 w 74"/>
                <a:gd name="T55" fmla="*/ 66 h 144"/>
                <a:gd name="T56" fmla="*/ 74 w 74"/>
                <a:gd name="T57" fmla="*/ 62 h 144"/>
                <a:gd name="T58" fmla="*/ 70 w 74"/>
                <a:gd name="T59" fmla="*/ 54 h 144"/>
                <a:gd name="T60" fmla="*/ 66 w 74"/>
                <a:gd name="T61" fmla="*/ 54 h 144"/>
                <a:gd name="T62" fmla="*/ 62 w 74"/>
                <a:gd name="T63" fmla="*/ 56 h 144"/>
                <a:gd name="T64" fmla="*/ 54 w 74"/>
                <a:gd name="T65" fmla="*/ 64 h 144"/>
                <a:gd name="T66" fmla="*/ 52 w 74"/>
                <a:gd name="T67" fmla="*/ 66 h 144"/>
                <a:gd name="T68" fmla="*/ 46 w 74"/>
                <a:gd name="T69" fmla="*/ 64 h 144"/>
                <a:gd name="T70" fmla="*/ 42 w 74"/>
                <a:gd name="T71" fmla="*/ 54 h 144"/>
                <a:gd name="T72" fmla="*/ 40 w 74"/>
                <a:gd name="T73" fmla="*/ 46 h 144"/>
                <a:gd name="T74" fmla="*/ 36 w 74"/>
                <a:gd name="T75" fmla="*/ 46 h 144"/>
                <a:gd name="T76" fmla="*/ 32 w 74"/>
                <a:gd name="T77" fmla="*/ 44 h 144"/>
                <a:gd name="T78" fmla="*/ 26 w 74"/>
                <a:gd name="T79" fmla="*/ 40 h 144"/>
                <a:gd name="T80" fmla="*/ 22 w 74"/>
                <a:gd name="T81" fmla="*/ 32 h 144"/>
                <a:gd name="T82" fmla="*/ 20 w 74"/>
                <a:gd name="T83" fmla="*/ 20 h 144"/>
                <a:gd name="T84" fmla="*/ 18 w 74"/>
                <a:gd name="T85" fmla="*/ 12 h 144"/>
                <a:gd name="T86" fmla="*/ 16 w 74"/>
                <a:gd name="T87" fmla="*/ 8 h 144"/>
                <a:gd name="T88" fmla="*/ 6 w 74"/>
                <a:gd name="T89" fmla="*/ 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4" h="144">
                  <a:moveTo>
                    <a:pt x="6" y="0"/>
                  </a:moveTo>
                  <a:lnTo>
                    <a:pt x="6" y="0"/>
                  </a:lnTo>
                  <a:lnTo>
                    <a:pt x="2" y="2"/>
                  </a:lnTo>
                  <a:lnTo>
                    <a:pt x="0" y="4"/>
                  </a:lnTo>
                  <a:lnTo>
                    <a:pt x="0" y="4"/>
                  </a:lnTo>
                  <a:lnTo>
                    <a:pt x="0" y="10"/>
                  </a:lnTo>
                  <a:lnTo>
                    <a:pt x="4" y="14"/>
                  </a:lnTo>
                  <a:lnTo>
                    <a:pt x="12" y="22"/>
                  </a:lnTo>
                  <a:lnTo>
                    <a:pt x="12" y="22"/>
                  </a:lnTo>
                  <a:lnTo>
                    <a:pt x="16" y="28"/>
                  </a:lnTo>
                  <a:lnTo>
                    <a:pt x="16" y="32"/>
                  </a:lnTo>
                  <a:lnTo>
                    <a:pt x="20" y="42"/>
                  </a:lnTo>
                  <a:lnTo>
                    <a:pt x="20" y="42"/>
                  </a:lnTo>
                  <a:lnTo>
                    <a:pt x="24" y="48"/>
                  </a:lnTo>
                  <a:lnTo>
                    <a:pt x="26" y="52"/>
                  </a:lnTo>
                  <a:lnTo>
                    <a:pt x="26" y="52"/>
                  </a:lnTo>
                  <a:lnTo>
                    <a:pt x="28" y="60"/>
                  </a:lnTo>
                  <a:lnTo>
                    <a:pt x="28" y="70"/>
                  </a:lnTo>
                  <a:lnTo>
                    <a:pt x="24" y="78"/>
                  </a:lnTo>
                  <a:lnTo>
                    <a:pt x="20" y="84"/>
                  </a:lnTo>
                  <a:lnTo>
                    <a:pt x="20" y="84"/>
                  </a:lnTo>
                  <a:lnTo>
                    <a:pt x="16" y="84"/>
                  </a:lnTo>
                  <a:lnTo>
                    <a:pt x="16" y="84"/>
                  </a:lnTo>
                  <a:lnTo>
                    <a:pt x="14" y="84"/>
                  </a:lnTo>
                  <a:lnTo>
                    <a:pt x="14" y="84"/>
                  </a:lnTo>
                  <a:lnTo>
                    <a:pt x="12" y="84"/>
                  </a:lnTo>
                  <a:lnTo>
                    <a:pt x="12" y="84"/>
                  </a:lnTo>
                  <a:lnTo>
                    <a:pt x="10" y="84"/>
                  </a:lnTo>
                  <a:lnTo>
                    <a:pt x="6" y="86"/>
                  </a:lnTo>
                  <a:lnTo>
                    <a:pt x="6" y="86"/>
                  </a:lnTo>
                  <a:lnTo>
                    <a:pt x="4" y="90"/>
                  </a:lnTo>
                  <a:lnTo>
                    <a:pt x="4" y="94"/>
                  </a:lnTo>
                  <a:lnTo>
                    <a:pt x="4" y="102"/>
                  </a:lnTo>
                  <a:lnTo>
                    <a:pt x="4" y="102"/>
                  </a:lnTo>
                  <a:lnTo>
                    <a:pt x="18" y="106"/>
                  </a:lnTo>
                  <a:lnTo>
                    <a:pt x="24" y="108"/>
                  </a:lnTo>
                  <a:lnTo>
                    <a:pt x="26" y="112"/>
                  </a:lnTo>
                  <a:lnTo>
                    <a:pt x="28" y="116"/>
                  </a:lnTo>
                  <a:lnTo>
                    <a:pt x="28" y="116"/>
                  </a:lnTo>
                  <a:lnTo>
                    <a:pt x="26" y="124"/>
                  </a:lnTo>
                  <a:lnTo>
                    <a:pt x="22" y="130"/>
                  </a:lnTo>
                  <a:lnTo>
                    <a:pt x="20" y="138"/>
                  </a:lnTo>
                  <a:lnTo>
                    <a:pt x="22" y="142"/>
                  </a:lnTo>
                  <a:lnTo>
                    <a:pt x="26" y="144"/>
                  </a:lnTo>
                  <a:lnTo>
                    <a:pt x="26" y="144"/>
                  </a:lnTo>
                  <a:lnTo>
                    <a:pt x="32" y="136"/>
                  </a:lnTo>
                  <a:lnTo>
                    <a:pt x="38" y="128"/>
                  </a:lnTo>
                  <a:lnTo>
                    <a:pt x="48" y="110"/>
                  </a:lnTo>
                  <a:lnTo>
                    <a:pt x="48" y="110"/>
                  </a:lnTo>
                  <a:lnTo>
                    <a:pt x="50" y="104"/>
                  </a:lnTo>
                  <a:lnTo>
                    <a:pt x="54" y="100"/>
                  </a:lnTo>
                  <a:lnTo>
                    <a:pt x="60" y="98"/>
                  </a:lnTo>
                  <a:lnTo>
                    <a:pt x="62" y="92"/>
                  </a:lnTo>
                  <a:lnTo>
                    <a:pt x="62" y="92"/>
                  </a:lnTo>
                  <a:lnTo>
                    <a:pt x="70" y="78"/>
                  </a:lnTo>
                  <a:lnTo>
                    <a:pt x="74" y="66"/>
                  </a:lnTo>
                  <a:lnTo>
                    <a:pt x="74" y="66"/>
                  </a:lnTo>
                  <a:lnTo>
                    <a:pt x="74" y="62"/>
                  </a:lnTo>
                  <a:lnTo>
                    <a:pt x="74" y="58"/>
                  </a:lnTo>
                  <a:lnTo>
                    <a:pt x="70" y="54"/>
                  </a:lnTo>
                  <a:lnTo>
                    <a:pt x="66" y="54"/>
                  </a:lnTo>
                  <a:lnTo>
                    <a:pt x="66" y="54"/>
                  </a:lnTo>
                  <a:lnTo>
                    <a:pt x="62" y="56"/>
                  </a:lnTo>
                  <a:lnTo>
                    <a:pt x="62" y="56"/>
                  </a:lnTo>
                  <a:lnTo>
                    <a:pt x="56" y="62"/>
                  </a:lnTo>
                  <a:lnTo>
                    <a:pt x="54" y="64"/>
                  </a:lnTo>
                  <a:lnTo>
                    <a:pt x="52" y="66"/>
                  </a:lnTo>
                  <a:lnTo>
                    <a:pt x="52" y="66"/>
                  </a:lnTo>
                  <a:lnTo>
                    <a:pt x="46" y="64"/>
                  </a:lnTo>
                  <a:lnTo>
                    <a:pt x="46" y="64"/>
                  </a:lnTo>
                  <a:lnTo>
                    <a:pt x="44" y="60"/>
                  </a:lnTo>
                  <a:lnTo>
                    <a:pt x="42" y="54"/>
                  </a:lnTo>
                  <a:lnTo>
                    <a:pt x="42" y="50"/>
                  </a:lnTo>
                  <a:lnTo>
                    <a:pt x="40" y="46"/>
                  </a:lnTo>
                  <a:lnTo>
                    <a:pt x="40" y="46"/>
                  </a:lnTo>
                  <a:lnTo>
                    <a:pt x="36" y="46"/>
                  </a:lnTo>
                  <a:lnTo>
                    <a:pt x="32" y="44"/>
                  </a:lnTo>
                  <a:lnTo>
                    <a:pt x="32" y="44"/>
                  </a:lnTo>
                  <a:lnTo>
                    <a:pt x="28" y="42"/>
                  </a:lnTo>
                  <a:lnTo>
                    <a:pt x="26" y="40"/>
                  </a:lnTo>
                  <a:lnTo>
                    <a:pt x="26" y="40"/>
                  </a:lnTo>
                  <a:lnTo>
                    <a:pt x="22" y="32"/>
                  </a:lnTo>
                  <a:lnTo>
                    <a:pt x="22" y="26"/>
                  </a:lnTo>
                  <a:lnTo>
                    <a:pt x="20" y="20"/>
                  </a:lnTo>
                  <a:lnTo>
                    <a:pt x="18" y="12"/>
                  </a:lnTo>
                  <a:lnTo>
                    <a:pt x="18" y="12"/>
                  </a:lnTo>
                  <a:lnTo>
                    <a:pt x="16" y="8"/>
                  </a:lnTo>
                  <a:lnTo>
                    <a:pt x="16" y="8"/>
                  </a:lnTo>
                  <a:lnTo>
                    <a:pt x="12" y="4"/>
                  </a:lnTo>
                  <a:lnTo>
                    <a:pt x="6"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62" name="Freeform 147"/>
            <p:cNvSpPr>
              <a:spLocks/>
            </p:cNvSpPr>
            <p:nvPr/>
          </p:nvSpPr>
          <p:spPr bwMode="auto">
            <a:xfrm>
              <a:off x="3084" y="3112"/>
              <a:ext cx="74" cy="144"/>
            </a:xfrm>
            <a:custGeom>
              <a:avLst/>
              <a:gdLst>
                <a:gd name="T0" fmla="*/ 6 w 74"/>
                <a:gd name="T1" fmla="*/ 0 h 144"/>
                <a:gd name="T2" fmla="*/ 0 w 74"/>
                <a:gd name="T3" fmla="*/ 4 h 144"/>
                <a:gd name="T4" fmla="*/ 0 w 74"/>
                <a:gd name="T5" fmla="*/ 10 h 144"/>
                <a:gd name="T6" fmla="*/ 12 w 74"/>
                <a:gd name="T7" fmla="*/ 22 h 144"/>
                <a:gd name="T8" fmla="*/ 16 w 74"/>
                <a:gd name="T9" fmla="*/ 28 h 144"/>
                <a:gd name="T10" fmla="*/ 20 w 74"/>
                <a:gd name="T11" fmla="*/ 42 h 144"/>
                <a:gd name="T12" fmla="*/ 24 w 74"/>
                <a:gd name="T13" fmla="*/ 48 h 144"/>
                <a:gd name="T14" fmla="*/ 26 w 74"/>
                <a:gd name="T15" fmla="*/ 52 h 144"/>
                <a:gd name="T16" fmla="*/ 28 w 74"/>
                <a:gd name="T17" fmla="*/ 70 h 144"/>
                <a:gd name="T18" fmla="*/ 20 w 74"/>
                <a:gd name="T19" fmla="*/ 84 h 144"/>
                <a:gd name="T20" fmla="*/ 16 w 74"/>
                <a:gd name="T21" fmla="*/ 84 h 144"/>
                <a:gd name="T22" fmla="*/ 14 w 74"/>
                <a:gd name="T23" fmla="*/ 84 h 144"/>
                <a:gd name="T24" fmla="*/ 12 w 74"/>
                <a:gd name="T25" fmla="*/ 84 h 144"/>
                <a:gd name="T26" fmla="*/ 10 w 74"/>
                <a:gd name="T27" fmla="*/ 84 h 144"/>
                <a:gd name="T28" fmla="*/ 6 w 74"/>
                <a:gd name="T29" fmla="*/ 86 h 144"/>
                <a:gd name="T30" fmla="*/ 4 w 74"/>
                <a:gd name="T31" fmla="*/ 94 h 144"/>
                <a:gd name="T32" fmla="*/ 4 w 74"/>
                <a:gd name="T33" fmla="*/ 102 h 144"/>
                <a:gd name="T34" fmla="*/ 24 w 74"/>
                <a:gd name="T35" fmla="*/ 108 h 144"/>
                <a:gd name="T36" fmla="*/ 28 w 74"/>
                <a:gd name="T37" fmla="*/ 116 h 144"/>
                <a:gd name="T38" fmla="*/ 26 w 74"/>
                <a:gd name="T39" fmla="*/ 124 h 144"/>
                <a:gd name="T40" fmla="*/ 20 w 74"/>
                <a:gd name="T41" fmla="*/ 138 h 144"/>
                <a:gd name="T42" fmla="*/ 26 w 74"/>
                <a:gd name="T43" fmla="*/ 144 h 144"/>
                <a:gd name="T44" fmla="*/ 32 w 74"/>
                <a:gd name="T45" fmla="*/ 136 h 144"/>
                <a:gd name="T46" fmla="*/ 48 w 74"/>
                <a:gd name="T47" fmla="*/ 110 h 144"/>
                <a:gd name="T48" fmla="*/ 50 w 74"/>
                <a:gd name="T49" fmla="*/ 104 h 144"/>
                <a:gd name="T50" fmla="*/ 60 w 74"/>
                <a:gd name="T51" fmla="*/ 98 h 144"/>
                <a:gd name="T52" fmla="*/ 62 w 74"/>
                <a:gd name="T53" fmla="*/ 92 h 144"/>
                <a:gd name="T54" fmla="*/ 74 w 74"/>
                <a:gd name="T55" fmla="*/ 66 h 144"/>
                <a:gd name="T56" fmla="*/ 74 w 74"/>
                <a:gd name="T57" fmla="*/ 62 h 144"/>
                <a:gd name="T58" fmla="*/ 70 w 74"/>
                <a:gd name="T59" fmla="*/ 54 h 144"/>
                <a:gd name="T60" fmla="*/ 66 w 74"/>
                <a:gd name="T61" fmla="*/ 54 h 144"/>
                <a:gd name="T62" fmla="*/ 62 w 74"/>
                <a:gd name="T63" fmla="*/ 56 h 144"/>
                <a:gd name="T64" fmla="*/ 54 w 74"/>
                <a:gd name="T65" fmla="*/ 64 h 144"/>
                <a:gd name="T66" fmla="*/ 52 w 74"/>
                <a:gd name="T67" fmla="*/ 66 h 144"/>
                <a:gd name="T68" fmla="*/ 46 w 74"/>
                <a:gd name="T69" fmla="*/ 64 h 144"/>
                <a:gd name="T70" fmla="*/ 42 w 74"/>
                <a:gd name="T71" fmla="*/ 54 h 144"/>
                <a:gd name="T72" fmla="*/ 40 w 74"/>
                <a:gd name="T73" fmla="*/ 46 h 144"/>
                <a:gd name="T74" fmla="*/ 36 w 74"/>
                <a:gd name="T75" fmla="*/ 46 h 144"/>
                <a:gd name="T76" fmla="*/ 32 w 74"/>
                <a:gd name="T77" fmla="*/ 44 h 144"/>
                <a:gd name="T78" fmla="*/ 26 w 74"/>
                <a:gd name="T79" fmla="*/ 40 h 144"/>
                <a:gd name="T80" fmla="*/ 22 w 74"/>
                <a:gd name="T81" fmla="*/ 32 h 144"/>
                <a:gd name="T82" fmla="*/ 20 w 74"/>
                <a:gd name="T83" fmla="*/ 20 h 144"/>
                <a:gd name="T84" fmla="*/ 18 w 74"/>
                <a:gd name="T85" fmla="*/ 12 h 144"/>
                <a:gd name="T86" fmla="*/ 16 w 74"/>
                <a:gd name="T87" fmla="*/ 8 h 144"/>
                <a:gd name="T88" fmla="*/ 6 w 74"/>
                <a:gd name="T89" fmla="*/ 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4" h="144">
                  <a:moveTo>
                    <a:pt x="6" y="0"/>
                  </a:moveTo>
                  <a:lnTo>
                    <a:pt x="6" y="0"/>
                  </a:lnTo>
                  <a:lnTo>
                    <a:pt x="2" y="2"/>
                  </a:lnTo>
                  <a:lnTo>
                    <a:pt x="0" y="4"/>
                  </a:lnTo>
                  <a:lnTo>
                    <a:pt x="0" y="4"/>
                  </a:lnTo>
                  <a:lnTo>
                    <a:pt x="0" y="10"/>
                  </a:lnTo>
                  <a:lnTo>
                    <a:pt x="4" y="14"/>
                  </a:lnTo>
                  <a:lnTo>
                    <a:pt x="12" y="22"/>
                  </a:lnTo>
                  <a:lnTo>
                    <a:pt x="12" y="22"/>
                  </a:lnTo>
                  <a:lnTo>
                    <a:pt x="16" y="28"/>
                  </a:lnTo>
                  <a:lnTo>
                    <a:pt x="16" y="32"/>
                  </a:lnTo>
                  <a:lnTo>
                    <a:pt x="20" y="42"/>
                  </a:lnTo>
                  <a:lnTo>
                    <a:pt x="20" y="42"/>
                  </a:lnTo>
                  <a:lnTo>
                    <a:pt x="24" y="48"/>
                  </a:lnTo>
                  <a:lnTo>
                    <a:pt x="26" y="52"/>
                  </a:lnTo>
                  <a:lnTo>
                    <a:pt x="26" y="52"/>
                  </a:lnTo>
                  <a:lnTo>
                    <a:pt x="28" y="60"/>
                  </a:lnTo>
                  <a:lnTo>
                    <a:pt x="28" y="70"/>
                  </a:lnTo>
                  <a:lnTo>
                    <a:pt x="24" y="78"/>
                  </a:lnTo>
                  <a:lnTo>
                    <a:pt x="20" y="84"/>
                  </a:lnTo>
                  <a:lnTo>
                    <a:pt x="20" y="84"/>
                  </a:lnTo>
                  <a:lnTo>
                    <a:pt x="16" y="84"/>
                  </a:lnTo>
                  <a:lnTo>
                    <a:pt x="16" y="84"/>
                  </a:lnTo>
                  <a:lnTo>
                    <a:pt x="14" y="84"/>
                  </a:lnTo>
                  <a:lnTo>
                    <a:pt x="14" y="84"/>
                  </a:lnTo>
                  <a:lnTo>
                    <a:pt x="12" y="84"/>
                  </a:lnTo>
                  <a:lnTo>
                    <a:pt x="12" y="84"/>
                  </a:lnTo>
                  <a:lnTo>
                    <a:pt x="10" y="84"/>
                  </a:lnTo>
                  <a:lnTo>
                    <a:pt x="6" y="86"/>
                  </a:lnTo>
                  <a:lnTo>
                    <a:pt x="6" y="86"/>
                  </a:lnTo>
                  <a:lnTo>
                    <a:pt x="4" y="90"/>
                  </a:lnTo>
                  <a:lnTo>
                    <a:pt x="4" y="94"/>
                  </a:lnTo>
                  <a:lnTo>
                    <a:pt x="4" y="102"/>
                  </a:lnTo>
                  <a:lnTo>
                    <a:pt x="4" y="102"/>
                  </a:lnTo>
                  <a:lnTo>
                    <a:pt x="18" y="106"/>
                  </a:lnTo>
                  <a:lnTo>
                    <a:pt x="24" y="108"/>
                  </a:lnTo>
                  <a:lnTo>
                    <a:pt x="26" y="112"/>
                  </a:lnTo>
                  <a:lnTo>
                    <a:pt x="28" y="116"/>
                  </a:lnTo>
                  <a:lnTo>
                    <a:pt x="28" y="116"/>
                  </a:lnTo>
                  <a:lnTo>
                    <a:pt x="26" y="124"/>
                  </a:lnTo>
                  <a:lnTo>
                    <a:pt x="22" y="130"/>
                  </a:lnTo>
                  <a:lnTo>
                    <a:pt x="20" y="138"/>
                  </a:lnTo>
                  <a:lnTo>
                    <a:pt x="22" y="142"/>
                  </a:lnTo>
                  <a:lnTo>
                    <a:pt x="26" y="144"/>
                  </a:lnTo>
                  <a:lnTo>
                    <a:pt x="26" y="144"/>
                  </a:lnTo>
                  <a:lnTo>
                    <a:pt x="32" y="136"/>
                  </a:lnTo>
                  <a:lnTo>
                    <a:pt x="38" y="128"/>
                  </a:lnTo>
                  <a:lnTo>
                    <a:pt x="48" y="110"/>
                  </a:lnTo>
                  <a:lnTo>
                    <a:pt x="48" y="110"/>
                  </a:lnTo>
                  <a:lnTo>
                    <a:pt x="50" y="104"/>
                  </a:lnTo>
                  <a:lnTo>
                    <a:pt x="54" y="100"/>
                  </a:lnTo>
                  <a:lnTo>
                    <a:pt x="60" y="98"/>
                  </a:lnTo>
                  <a:lnTo>
                    <a:pt x="62" y="92"/>
                  </a:lnTo>
                  <a:lnTo>
                    <a:pt x="62" y="92"/>
                  </a:lnTo>
                  <a:lnTo>
                    <a:pt x="70" y="78"/>
                  </a:lnTo>
                  <a:lnTo>
                    <a:pt x="74" y="66"/>
                  </a:lnTo>
                  <a:lnTo>
                    <a:pt x="74" y="66"/>
                  </a:lnTo>
                  <a:lnTo>
                    <a:pt x="74" y="62"/>
                  </a:lnTo>
                  <a:lnTo>
                    <a:pt x="74" y="58"/>
                  </a:lnTo>
                  <a:lnTo>
                    <a:pt x="70" y="54"/>
                  </a:lnTo>
                  <a:lnTo>
                    <a:pt x="66" y="54"/>
                  </a:lnTo>
                  <a:lnTo>
                    <a:pt x="66" y="54"/>
                  </a:lnTo>
                  <a:lnTo>
                    <a:pt x="62" y="56"/>
                  </a:lnTo>
                  <a:lnTo>
                    <a:pt x="62" y="56"/>
                  </a:lnTo>
                  <a:lnTo>
                    <a:pt x="56" y="62"/>
                  </a:lnTo>
                  <a:lnTo>
                    <a:pt x="54" y="64"/>
                  </a:lnTo>
                  <a:lnTo>
                    <a:pt x="52" y="66"/>
                  </a:lnTo>
                  <a:lnTo>
                    <a:pt x="52" y="66"/>
                  </a:lnTo>
                  <a:lnTo>
                    <a:pt x="46" y="64"/>
                  </a:lnTo>
                  <a:lnTo>
                    <a:pt x="46" y="64"/>
                  </a:lnTo>
                  <a:lnTo>
                    <a:pt x="44" y="60"/>
                  </a:lnTo>
                  <a:lnTo>
                    <a:pt x="42" y="54"/>
                  </a:lnTo>
                  <a:lnTo>
                    <a:pt x="42" y="50"/>
                  </a:lnTo>
                  <a:lnTo>
                    <a:pt x="40" y="46"/>
                  </a:lnTo>
                  <a:lnTo>
                    <a:pt x="40" y="46"/>
                  </a:lnTo>
                  <a:lnTo>
                    <a:pt x="36" y="46"/>
                  </a:lnTo>
                  <a:lnTo>
                    <a:pt x="32" y="44"/>
                  </a:lnTo>
                  <a:lnTo>
                    <a:pt x="32" y="44"/>
                  </a:lnTo>
                  <a:lnTo>
                    <a:pt x="28" y="42"/>
                  </a:lnTo>
                  <a:lnTo>
                    <a:pt x="26" y="40"/>
                  </a:lnTo>
                  <a:lnTo>
                    <a:pt x="26" y="40"/>
                  </a:lnTo>
                  <a:lnTo>
                    <a:pt x="22" y="32"/>
                  </a:lnTo>
                  <a:lnTo>
                    <a:pt x="22" y="26"/>
                  </a:lnTo>
                  <a:lnTo>
                    <a:pt x="20" y="20"/>
                  </a:lnTo>
                  <a:lnTo>
                    <a:pt x="18" y="12"/>
                  </a:lnTo>
                  <a:lnTo>
                    <a:pt x="18" y="12"/>
                  </a:lnTo>
                  <a:lnTo>
                    <a:pt x="16" y="8"/>
                  </a:lnTo>
                  <a:lnTo>
                    <a:pt x="16" y="8"/>
                  </a:lnTo>
                  <a:lnTo>
                    <a:pt x="12" y="4"/>
                  </a:lnTo>
                  <a:lnTo>
                    <a:pt x="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63" name="Freeform 148"/>
            <p:cNvSpPr>
              <a:spLocks/>
            </p:cNvSpPr>
            <p:nvPr/>
          </p:nvSpPr>
          <p:spPr bwMode="auto">
            <a:xfrm>
              <a:off x="2974" y="3232"/>
              <a:ext cx="124" cy="138"/>
            </a:xfrm>
            <a:custGeom>
              <a:avLst/>
              <a:gdLst>
                <a:gd name="T0" fmla="*/ 102 w 124"/>
                <a:gd name="T1" fmla="*/ 0 h 138"/>
                <a:gd name="T2" fmla="*/ 100 w 124"/>
                <a:gd name="T3" fmla="*/ 0 h 138"/>
                <a:gd name="T4" fmla="*/ 92 w 124"/>
                <a:gd name="T5" fmla="*/ 4 h 138"/>
                <a:gd name="T6" fmla="*/ 88 w 124"/>
                <a:gd name="T7" fmla="*/ 12 h 138"/>
                <a:gd name="T8" fmla="*/ 66 w 124"/>
                <a:gd name="T9" fmla="*/ 48 h 138"/>
                <a:gd name="T10" fmla="*/ 58 w 124"/>
                <a:gd name="T11" fmla="*/ 54 h 138"/>
                <a:gd name="T12" fmla="*/ 50 w 124"/>
                <a:gd name="T13" fmla="*/ 58 h 138"/>
                <a:gd name="T14" fmla="*/ 34 w 124"/>
                <a:gd name="T15" fmla="*/ 74 h 138"/>
                <a:gd name="T16" fmla="*/ 26 w 124"/>
                <a:gd name="T17" fmla="*/ 80 h 138"/>
                <a:gd name="T18" fmla="*/ 10 w 124"/>
                <a:gd name="T19" fmla="*/ 92 h 138"/>
                <a:gd name="T20" fmla="*/ 4 w 124"/>
                <a:gd name="T21" fmla="*/ 98 h 138"/>
                <a:gd name="T22" fmla="*/ 0 w 124"/>
                <a:gd name="T23" fmla="*/ 110 h 138"/>
                <a:gd name="T24" fmla="*/ 8 w 124"/>
                <a:gd name="T25" fmla="*/ 114 h 138"/>
                <a:gd name="T26" fmla="*/ 24 w 124"/>
                <a:gd name="T27" fmla="*/ 118 h 138"/>
                <a:gd name="T28" fmla="*/ 28 w 124"/>
                <a:gd name="T29" fmla="*/ 122 h 138"/>
                <a:gd name="T30" fmla="*/ 28 w 124"/>
                <a:gd name="T31" fmla="*/ 130 h 138"/>
                <a:gd name="T32" fmla="*/ 32 w 124"/>
                <a:gd name="T33" fmla="*/ 136 h 138"/>
                <a:gd name="T34" fmla="*/ 36 w 124"/>
                <a:gd name="T35" fmla="*/ 138 h 138"/>
                <a:gd name="T36" fmla="*/ 40 w 124"/>
                <a:gd name="T37" fmla="*/ 136 h 138"/>
                <a:gd name="T38" fmla="*/ 44 w 124"/>
                <a:gd name="T39" fmla="*/ 132 h 138"/>
                <a:gd name="T40" fmla="*/ 54 w 124"/>
                <a:gd name="T41" fmla="*/ 126 h 138"/>
                <a:gd name="T42" fmla="*/ 64 w 124"/>
                <a:gd name="T43" fmla="*/ 120 h 138"/>
                <a:gd name="T44" fmla="*/ 66 w 124"/>
                <a:gd name="T45" fmla="*/ 116 h 138"/>
                <a:gd name="T46" fmla="*/ 70 w 124"/>
                <a:gd name="T47" fmla="*/ 102 h 138"/>
                <a:gd name="T48" fmla="*/ 72 w 124"/>
                <a:gd name="T49" fmla="*/ 94 h 138"/>
                <a:gd name="T50" fmla="*/ 76 w 124"/>
                <a:gd name="T51" fmla="*/ 84 h 138"/>
                <a:gd name="T52" fmla="*/ 84 w 124"/>
                <a:gd name="T53" fmla="*/ 78 h 138"/>
                <a:gd name="T54" fmla="*/ 94 w 124"/>
                <a:gd name="T55" fmla="*/ 76 h 138"/>
                <a:gd name="T56" fmla="*/ 98 w 124"/>
                <a:gd name="T57" fmla="*/ 72 h 138"/>
                <a:gd name="T58" fmla="*/ 98 w 124"/>
                <a:gd name="T59" fmla="*/ 64 h 138"/>
                <a:gd name="T60" fmla="*/ 100 w 124"/>
                <a:gd name="T61" fmla="*/ 58 h 138"/>
                <a:gd name="T62" fmla="*/ 108 w 124"/>
                <a:gd name="T63" fmla="*/ 50 h 138"/>
                <a:gd name="T64" fmla="*/ 118 w 124"/>
                <a:gd name="T65" fmla="*/ 44 h 138"/>
                <a:gd name="T66" fmla="*/ 122 w 124"/>
                <a:gd name="T67" fmla="*/ 34 h 138"/>
                <a:gd name="T68" fmla="*/ 124 w 124"/>
                <a:gd name="T69" fmla="*/ 22 h 138"/>
                <a:gd name="T70" fmla="*/ 120 w 124"/>
                <a:gd name="T71" fmla="*/ 18 h 138"/>
                <a:gd name="T72" fmla="*/ 112 w 124"/>
                <a:gd name="T73" fmla="*/ 18 h 138"/>
                <a:gd name="T74" fmla="*/ 108 w 124"/>
                <a:gd name="T75" fmla="*/ 16 h 138"/>
                <a:gd name="T76" fmla="*/ 108 w 124"/>
                <a:gd name="T77" fmla="*/ 6 h 138"/>
                <a:gd name="T78" fmla="*/ 106 w 124"/>
                <a:gd name="T79"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4" h="138">
                  <a:moveTo>
                    <a:pt x="102" y="0"/>
                  </a:moveTo>
                  <a:lnTo>
                    <a:pt x="102" y="0"/>
                  </a:lnTo>
                  <a:lnTo>
                    <a:pt x="100" y="0"/>
                  </a:lnTo>
                  <a:lnTo>
                    <a:pt x="100" y="0"/>
                  </a:lnTo>
                  <a:lnTo>
                    <a:pt x="96" y="2"/>
                  </a:lnTo>
                  <a:lnTo>
                    <a:pt x="92" y="4"/>
                  </a:lnTo>
                  <a:lnTo>
                    <a:pt x="88" y="12"/>
                  </a:lnTo>
                  <a:lnTo>
                    <a:pt x="88" y="12"/>
                  </a:lnTo>
                  <a:lnTo>
                    <a:pt x="80" y="30"/>
                  </a:lnTo>
                  <a:lnTo>
                    <a:pt x="66" y="48"/>
                  </a:lnTo>
                  <a:lnTo>
                    <a:pt x="66" y="48"/>
                  </a:lnTo>
                  <a:lnTo>
                    <a:pt x="58" y="54"/>
                  </a:lnTo>
                  <a:lnTo>
                    <a:pt x="50" y="58"/>
                  </a:lnTo>
                  <a:lnTo>
                    <a:pt x="50" y="58"/>
                  </a:lnTo>
                  <a:lnTo>
                    <a:pt x="42" y="66"/>
                  </a:lnTo>
                  <a:lnTo>
                    <a:pt x="34" y="74"/>
                  </a:lnTo>
                  <a:lnTo>
                    <a:pt x="34" y="74"/>
                  </a:lnTo>
                  <a:lnTo>
                    <a:pt x="26" y="80"/>
                  </a:lnTo>
                  <a:lnTo>
                    <a:pt x="18" y="86"/>
                  </a:lnTo>
                  <a:lnTo>
                    <a:pt x="10" y="92"/>
                  </a:lnTo>
                  <a:lnTo>
                    <a:pt x="4" y="98"/>
                  </a:lnTo>
                  <a:lnTo>
                    <a:pt x="4" y="98"/>
                  </a:lnTo>
                  <a:lnTo>
                    <a:pt x="0" y="104"/>
                  </a:lnTo>
                  <a:lnTo>
                    <a:pt x="0" y="110"/>
                  </a:lnTo>
                  <a:lnTo>
                    <a:pt x="4" y="112"/>
                  </a:lnTo>
                  <a:lnTo>
                    <a:pt x="8" y="114"/>
                  </a:lnTo>
                  <a:lnTo>
                    <a:pt x="20" y="116"/>
                  </a:lnTo>
                  <a:lnTo>
                    <a:pt x="24" y="118"/>
                  </a:lnTo>
                  <a:lnTo>
                    <a:pt x="28" y="122"/>
                  </a:lnTo>
                  <a:lnTo>
                    <a:pt x="28" y="122"/>
                  </a:lnTo>
                  <a:lnTo>
                    <a:pt x="28" y="126"/>
                  </a:lnTo>
                  <a:lnTo>
                    <a:pt x="28" y="130"/>
                  </a:lnTo>
                  <a:lnTo>
                    <a:pt x="30" y="134"/>
                  </a:lnTo>
                  <a:lnTo>
                    <a:pt x="32" y="136"/>
                  </a:lnTo>
                  <a:lnTo>
                    <a:pt x="32" y="136"/>
                  </a:lnTo>
                  <a:lnTo>
                    <a:pt x="36" y="138"/>
                  </a:lnTo>
                  <a:lnTo>
                    <a:pt x="36" y="138"/>
                  </a:lnTo>
                  <a:lnTo>
                    <a:pt x="40" y="136"/>
                  </a:lnTo>
                  <a:lnTo>
                    <a:pt x="44" y="132"/>
                  </a:lnTo>
                  <a:lnTo>
                    <a:pt x="44" y="132"/>
                  </a:lnTo>
                  <a:lnTo>
                    <a:pt x="50" y="128"/>
                  </a:lnTo>
                  <a:lnTo>
                    <a:pt x="54" y="126"/>
                  </a:lnTo>
                  <a:lnTo>
                    <a:pt x="60" y="124"/>
                  </a:lnTo>
                  <a:lnTo>
                    <a:pt x="64" y="120"/>
                  </a:lnTo>
                  <a:lnTo>
                    <a:pt x="64" y="120"/>
                  </a:lnTo>
                  <a:lnTo>
                    <a:pt x="66" y="116"/>
                  </a:lnTo>
                  <a:lnTo>
                    <a:pt x="68" y="112"/>
                  </a:lnTo>
                  <a:lnTo>
                    <a:pt x="70" y="102"/>
                  </a:lnTo>
                  <a:lnTo>
                    <a:pt x="70" y="102"/>
                  </a:lnTo>
                  <a:lnTo>
                    <a:pt x="72" y="94"/>
                  </a:lnTo>
                  <a:lnTo>
                    <a:pt x="76" y="84"/>
                  </a:lnTo>
                  <a:lnTo>
                    <a:pt x="76" y="84"/>
                  </a:lnTo>
                  <a:lnTo>
                    <a:pt x="80" y="80"/>
                  </a:lnTo>
                  <a:lnTo>
                    <a:pt x="84" y="78"/>
                  </a:lnTo>
                  <a:lnTo>
                    <a:pt x="90" y="78"/>
                  </a:lnTo>
                  <a:lnTo>
                    <a:pt x="94" y="76"/>
                  </a:lnTo>
                  <a:lnTo>
                    <a:pt x="94" y="76"/>
                  </a:lnTo>
                  <a:lnTo>
                    <a:pt x="98" y="72"/>
                  </a:lnTo>
                  <a:lnTo>
                    <a:pt x="98" y="68"/>
                  </a:lnTo>
                  <a:lnTo>
                    <a:pt x="98" y="64"/>
                  </a:lnTo>
                  <a:lnTo>
                    <a:pt x="100" y="58"/>
                  </a:lnTo>
                  <a:lnTo>
                    <a:pt x="100" y="58"/>
                  </a:lnTo>
                  <a:lnTo>
                    <a:pt x="104" y="54"/>
                  </a:lnTo>
                  <a:lnTo>
                    <a:pt x="108" y="50"/>
                  </a:lnTo>
                  <a:lnTo>
                    <a:pt x="114" y="48"/>
                  </a:lnTo>
                  <a:lnTo>
                    <a:pt x="118" y="44"/>
                  </a:lnTo>
                  <a:lnTo>
                    <a:pt x="118" y="44"/>
                  </a:lnTo>
                  <a:lnTo>
                    <a:pt x="122" y="34"/>
                  </a:lnTo>
                  <a:lnTo>
                    <a:pt x="124" y="28"/>
                  </a:lnTo>
                  <a:lnTo>
                    <a:pt x="124" y="22"/>
                  </a:lnTo>
                  <a:lnTo>
                    <a:pt x="124" y="22"/>
                  </a:lnTo>
                  <a:lnTo>
                    <a:pt x="120" y="18"/>
                  </a:lnTo>
                  <a:lnTo>
                    <a:pt x="116" y="18"/>
                  </a:lnTo>
                  <a:lnTo>
                    <a:pt x="112" y="18"/>
                  </a:lnTo>
                  <a:lnTo>
                    <a:pt x="108" y="16"/>
                  </a:lnTo>
                  <a:lnTo>
                    <a:pt x="108" y="16"/>
                  </a:lnTo>
                  <a:lnTo>
                    <a:pt x="108" y="10"/>
                  </a:lnTo>
                  <a:lnTo>
                    <a:pt x="108" y="6"/>
                  </a:lnTo>
                  <a:lnTo>
                    <a:pt x="108" y="2"/>
                  </a:lnTo>
                  <a:lnTo>
                    <a:pt x="106" y="0"/>
                  </a:lnTo>
                  <a:lnTo>
                    <a:pt x="102"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64" name="Freeform 149"/>
            <p:cNvSpPr>
              <a:spLocks/>
            </p:cNvSpPr>
            <p:nvPr/>
          </p:nvSpPr>
          <p:spPr bwMode="auto">
            <a:xfrm>
              <a:off x="2974" y="3232"/>
              <a:ext cx="124" cy="138"/>
            </a:xfrm>
            <a:custGeom>
              <a:avLst/>
              <a:gdLst>
                <a:gd name="T0" fmla="*/ 102 w 124"/>
                <a:gd name="T1" fmla="*/ 0 h 138"/>
                <a:gd name="T2" fmla="*/ 100 w 124"/>
                <a:gd name="T3" fmla="*/ 0 h 138"/>
                <a:gd name="T4" fmla="*/ 92 w 124"/>
                <a:gd name="T5" fmla="*/ 4 h 138"/>
                <a:gd name="T6" fmla="*/ 88 w 124"/>
                <a:gd name="T7" fmla="*/ 12 h 138"/>
                <a:gd name="T8" fmla="*/ 66 w 124"/>
                <a:gd name="T9" fmla="*/ 48 h 138"/>
                <a:gd name="T10" fmla="*/ 58 w 124"/>
                <a:gd name="T11" fmla="*/ 54 h 138"/>
                <a:gd name="T12" fmla="*/ 50 w 124"/>
                <a:gd name="T13" fmla="*/ 58 h 138"/>
                <a:gd name="T14" fmla="*/ 34 w 124"/>
                <a:gd name="T15" fmla="*/ 74 h 138"/>
                <a:gd name="T16" fmla="*/ 26 w 124"/>
                <a:gd name="T17" fmla="*/ 80 h 138"/>
                <a:gd name="T18" fmla="*/ 10 w 124"/>
                <a:gd name="T19" fmla="*/ 92 h 138"/>
                <a:gd name="T20" fmla="*/ 4 w 124"/>
                <a:gd name="T21" fmla="*/ 98 h 138"/>
                <a:gd name="T22" fmla="*/ 0 w 124"/>
                <a:gd name="T23" fmla="*/ 110 h 138"/>
                <a:gd name="T24" fmla="*/ 8 w 124"/>
                <a:gd name="T25" fmla="*/ 114 h 138"/>
                <a:gd name="T26" fmla="*/ 24 w 124"/>
                <a:gd name="T27" fmla="*/ 118 h 138"/>
                <a:gd name="T28" fmla="*/ 28 w 124"/>
                <a:gd name="T29" fmla="*/ 122 h 138"/>
                <a:gd name="T30" fmla="*/ 28 w 124"/>
                <a:gd name="T31" fmla="*/ 130 h 138"/>
                <a:gd name="T32" fmla="*/ 32 w 124"/>
                <a:gd name="T33" fmla="*/ 136 h 138"/>
                <a:gd name="T34" fmla="*/ 36 w 124"/>
                <a:gd name="T35" fmla="*/ 138 h 138"/>
                <a:gd name="T36" fmla="*/ 40 w 124"/>
                <a:gd name="T37" fmla="*/ 136 h 138"/>
                <a:gd name="T38" fmla="*/ 44 w 124"/>
                <a:gd name="T39" fmla="*/ 132 h 138"/>
                <a:gd name="T40" fmla="*/ 54 w 124"/>
                <a:gd name="T41" fmla="*/ 126 h 138"/>
                <a:gd name="T42" fmla="*/ 64 w 124"/>
                <a:gd name="T43" fmla="*/ 120 h 138"/>
                <a:gd name="T44" fmla="*/ 66 w 124"/>
                <a:gd name="T45" fmla="*/ 116 h 138"/>
                <a:gd name="T46" fmla="*/ 70 w 124"/>
                <a:gd name="T47" fmla="*/ 102 h 138"/>
                <a:gd name="T48" fmla="*/ 72 w 124"/>
                <a:gd name="T49" fmla="*/ 94 h 138"/>
                <a:gd name="T50" fmla="*/ 76 w 124"/>
                <a:gd name="T51" fmla="*/ 84 h 138"/>
                <a:gd name="T52" fmla="*/ 84 w 124"/>
                <a:gd name="T53" fmla="*/ 78 h 138"/>
                <a:gd name="T54" fmla="*/ 94 w 124"/>
                <a:gd name="T55" fmla="*/ 76 h 138"/>
                <a:gd name="T56" fmla="*/ 98 w 124"/>
                <a:gd name="T57" fmla="*/ 72 h 138"/>
                <a:gd name="T58" fmla="*/ 98 w 124"/>
                <a:gd name="T59" fmla="*/ 64 h 138"/>
                <a:gd name="T60" fmla="*/ 100 w 124"/>
                <a:gd name="T61" fmla="*/ 58 h 138"/>
                <a:gd name="T62" fmla="*/ 108 w 124"/>
                <a:gd name="T63" fmla="*/ 50 h 138"/>
                <a:gd name="T64" fmla="*/ 118 w 124"/>
                <a:gd name="T65" fmla="*/ 44 h 138"/>
                <a:gd name="T66" fmla="*/ 122 w 124"/>
                <a:gd name="T67" fmla="*/ 34 h 138"/>
                <a:gd name="T68" fmla="*/ 124 w 124"/>
                <a:gd name="T69" fmla="*/ 22 h 138"/>
                <a:gd name="T70" fmla="*/ 120 w 124"/>
                <a:gd name="T71" fmla="*/ 18 h 138"/>
                <a:gd name="T72" fmla="*/ 112 w 124"/>
                <a:gd name="T73" fmla="*/ 18 h 138"/>
                <a:gd name="T74" fmla="*/ 108 w 124"/>
                <a:gd name="T75" fmla="*/ 16 h 138"/>
                <a:gd name="T76" fmla="*/ 108 w 124"/>
                <a:gd name="T77" fmla="*/ 6 h 138"/>
                <a:gd name="T78" fmla="*/ 106 w 124"/>
                <a:gd name="T79"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4" h="138">
                  <a:moveTo>
                    <a:pt x="102" y="0"/>
                  </a:moveTo>
                  <a:lnTo>
                    <a:pt x="102" y="0"/>
                  </a:lnTo>
                  <a:lnTo>
                    <a:pt x="100" y="0"/>
                  </a:lnTo>
                  <a:lnTo>
                    <a:pt x="100" y="0"/>
                  </a:lnTo>
                  <a:lnTo>
                    <a:pt x="96" y="2"/>
                  </a:lnTo>
                  <a:lnTo>
                    <a:pt x="92" y="4"/>
                  </a:lnTo>
                  <a:lnTo>
                    <a:pt x="88" y="12"/>
                  </a:lnTo>
                  <a:lnTo>
                    <a:pt x="88" y="12"/>
                  </a:lnTo>
                  <a:lnTo>
                    <a:pt x="80" y="30"/>
                  </a:lnTo>
                  <a:lnTo>
                    <a:pt x="66" y="48"/>
                  </a:lnTo>
                  <a:lnTo>
                    <a:pt x="66" y="48"/>
                  </a:lnTo>
                  <a:lnTo>
                    <a:pt x="58" y="54"/>
                  </a:lnTo>
                  <a:lnTo>
                    <a:pt x="50" y="58"/>
                  </a:lnTo>
                  <a:lnTo>
                    <a:pt x="50" y="58"/>
                  </a:lnTo>
                  <a:lnTo>
                    <a:pt x="42" y="66"/>
                  </a:lnTo>
                  <a:lnTo>
                    <a:pt x="34" y="74"/>
                  </a:lnTo>
                  <a:lnTo>
                    <a:pt x="34" y="74"/>
                  </a:lnTo>
                  <a:lnTo>
                    <a:pt x="26" y="80"/>
                  </a:lnTo>
                  <a:lnTo>
                    <a:pt x="18" y="86"/>
                  </a:lnTo>
                  <a:lnTo>
                    <a:pt x="10" y="92"/>
                  </a:lnTo>
                  <a:lnTo>
                    <a:pt x="4" y="98"/>
                  </a:lnTo>
                  <a:lnTo>
                    <a:pt x="4" y="98"/>
                  </a:lnTo>
                  <a:lnTo>
                    <a:pt x="0" y="104"/>
                  </a:lnTo>
                  <a:lnTo>
                    <a:pt x="0" y="110"/>
                  </a:lnTo>
                  <a:lnTo>
                    <a:pt x="4" y="112"/>
                  </a:lnTo>
                  <a:lnTo>
                    <a:pt x="8" y="114"/>
                  </a:lnTo>
                  <a:lnTo>
                    <a:pt x="20" y="116"/>
                  </a:lnTo>
                  <a:lnTo>
                    <a:pt x="24" y="118"/>
                  </a:lnTo>
                  <a:lnTo>
                    <a:pt x="28" y="122"/>
                  </a:lnTo>
                  <a:lnTo>
                    <a:pt x="28" y="122"/>
                  </a:lnTo>
                  <a:lnTo>
                    <a:pt x="28" y="126"/>
                  </a:lnTo>
                  <a:lnTo>
                    <a:pt x="28" y="130"/>
                  </a:lnTo>
                  <a:lnTo>
                    <a:pt x="30" y="134"/>
                  </a:lnTo>
                  <a:lnTo>
                    <a:pt x="32" y="136"/>
                  </a:lnTo>
                  <a:lnTo>
                    <a:pt x="32" y="136"/>
                  </a:lnTo>
                  <a:lnTo>
                    <a:pt x="36" y="138"/>
                  </a:lnTo>
                  <a:lnTo>
                    <a:pt x="36" y="138"/>
                  </a:lnTo>
                  <a:lnTo>
                    <a:pt x="40" y="136"/>
                  </a:lnTo>
                  <a:lnTo>
                    <a:pt x="44" y="132"/>
                  </a:lnTo>
                  <a:lnTo>
                    <a:pt x="44" y="132"/>
                  </a:lnTo>
                  <a:lnTo>
                    <a:pt x="50" y="128"/>
                  </a:lnTo>
                  <a:lnTo>
                    <a:pt x="54" y="126"/>
                  </a:lnTo>
                  <a:lnTo>
                    <a:pt x="60" y="124"/>
                  </a:lnTo>
                  <a:lnTo>
                    <a:pt x="64" y="120"/>
                  </a:lnTo>
                  <a:lnTo>
                    <a:pt x="64" y="120"/>
                  </a:lnTo>
                  <a:lnTo>
                    <a:pt x="66" y="116"/>
                  </a:lnTo>
                  <a:lnTo>
                    <a:pt x="68" y="112"/>
                  </a:lnTo>
                  <a:lnTo>
                    <a:pt x="70" y="102"/>
                  </a:lnTo>
                  <a:lnTo>
                    <a:pt x="70" y="102"/>
                  </a:lnTo>
                  <a:lnTo>
                    <a:pt x="72" y="94"/>
                  </a:lnTo>
                  <a:lnTo>
                    <a:pt x="76" y="84"/>
                  </a:lnTo>
                  <a:lnTo>
                    <a:pt x="76" y="84"/>
                  </a:lnTo>
                  <a:lnTo>
                    <a:pt x="80" y="80"/>
                  </a:lnTo>
                  <a:lnTo>
                    <a:pt x="84" y="78"/>
                  </a:lnTo>
                  <a:lnTo>
                    <a:pt x="90" y="78"/>
                  </a:lnTo>
                  <a:lnTo>
                    <a:pt x="94" y="76"/>
                  </a:lnTo>
                  <a:lnTo>
                    <a:pt x="94" y="76"/>
                  </a:lnTo>
                  <a:lnTo>
                    <a:pt x="98" y="72"/>
                  </a:lnTo>
                  <a:lnTo>
                    <a:pt x="98" y="68"/>
                  </a:lnTo>
                  <a:lnTo>
                    <a:pt x="98" y="64"/>
                  </a:lnTo>
                  <a:lnTo>
                    <a:pt x="100" y="58"/>
                  </a:lnTo>
                  <a:lnTo>
                    <a:pt x="100" y="58"/>
                  </a:lnTo>
                  <a:lnTo>
                    <a:pt x="104" y="54"/>
                  </a:lnTo>
                  <a:lnTo>
                    <a:pt x="108" y="50"/>
                  </a:lnTo>
                  <a:lnTo>
                    <a:pt x="114" y="48"/>
                  </a:lnTo>
                  <a:lnTo>
                    <a:pt x="118" y="44"/>
                  </a:lnTo>
                  <a:lnTo>
                    <a:pt x="118" y="44"/>
                  </a:lnTo>
                  <a:lnTo>
                    <a:pt x="122" y="34"/>
                  </a:lnTo>
                  <a:lnTo>
                    <a:pt x="124" y="28"/>
                  </a:lnTo>
                  <a:lnTo>
                    <a:pt x="124" y="22"/>
                  </a:lnTo>
                  <a:lnTo>
                    <a:pt x="124" y="22"/>
                  </a:lnTo>
                  <a:lnTo>
                    <a:pt x="120" y="18"/>
                  </a:lnTo>
                  <a:lnTo>
                    <a:pt x="116" y="18"/>
                  </a:lnTo>
                  <a:lnTo>
                    <a:pt x="112" y="18"/>
                  </a:lnTo>
                  <a:lnTo>
                    <a:pt x="108" y="16"/>
                  </a:lnTo>
                  <a:lnTo>
                    <a:pt x="108" y="16"/>
                  </a:lnTo>
                  <a:lnTo>
                    <a:pt x="108" y="10"/>
                  </a:lnTo>
                  <a:lnTo>
                    <a:pt x="108" y="6"/>
                  </a:lnTo>
                  <a:lnTo>
                    <a:pt x="108" y="2"/>
                  </a:lnTo>
                  <a:lnTo>
                    <a:pt x="106" y="0"/>
                  </a:lnTo>
                  <a:lnTo>
                    <a:pt x="10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65" name="Freeform 150"/>
            <p:cNvSpPr>
              <a:spLocks/>
            </p:cNvSpPr>
            <p:nvPr/>
          </p:nvSpPr>
          <p:spPr bwMode="auto">
            <a:xfrm>
              <a:off x="1748" y="992"/>
              <a:ext cx="52" cy="20"/>
            </a:xfrm>
            <a:custGeom>
              <a:avLst/>
              <a:gdLst>
                <a:gd name="T0" fmla="*/ 24 w 52"/>
                <a:gd name="T1" fmla="*/ 0 h 20"/>
                <a:gd name="T2" fmla="*/ 24 w 52"/>
                <a:gd name="T3" fmla="*/ 0 h 20"/>
                <a:gd name="T4" fmla="*/ 22 w 52"/>
                <a:gd name="T5" fmla="*/ 0 h 20"/>
                <a:gd name="T6" fmla="*/ 22 w 52"/>
                <a:gd name="T7" fmla="*/ 0 h 20"/>
                <a:gd name="T8" fmla="*/ 10 w 52"/>
                <a:gd name="T9" fmla="*/ 4 h 20"/>
                <a:gd name="T10" fmla="*/ 2 w 52"/>
                <a:gd name="T11" fmla="*/ 10 h 20"/>
                <a:gd name="T12" fmla="*/ 0 w 52"/>
                <a:gd name="T13" fmla="*/ 12 h 20"/>
                <a:gd name="T14" fmla="*/ 0 w 52"/>
                <a:gd name="T15" fmla="*/ 16 h 20"/>
                <a:gd name="T16" fmla="*/ 2 w 52"/>
                <a:gd name="T17" fmla="*/ 18 h 20"/>
                <a:gd name="T18" fmla="*/ 8 w 52"/>
                <a:gd name="T19" fmla="*/ 20 h 20"/>
                <a:gd name="T20" fmla="*/ 8 w 52"/>
                <a:gd name="T21" fmla="*/ 20 h 20"/>
                <a:gd name="T22" fmla="*/ 26 w 52"/>
                <a:gd name="T23" fmla="*/ 20 h 20"/>
                <a:gd name="T24" fmla="*/ 26 w 52"/>
                <a:gd name="T25" fmla="*/ 20 h 20"/>
                <a:gd name="T26" fmla="*/ 36 w 52"/>
                <a:gd name="T27" fmla="*/ 20 h 20"/>
                <a:gd name="T28" fmla="*/ 46 w 52"/>
                <a:gd name="T29" fmla="*/ 20 h 20"/>
                <a:gd name="T30" fmla="*/ 52 w 52"/>
                <a:gd name="T31" fmla="*/ 18 h 20"/>
                <a:gd name="T32" fmla="*/ 52 w 52"/>
                <a:gd name="T33" fmla="*/ 16 h 20"/>
                <a:gd name="T34" fmla="*/ 52 w 52"/>
                <a:gd name="T35" fmla="*/ 12 h 20"/>
                <a:gd name="T36" fmla="*/ 52 w 52"/>
                <a:gd name="T37" fmla="*/ 12 h 20"/>
                <a:gd name="T38" fmla="*/ 50 w 52"/>
                <a:gd name="T39" fmla="*/ 10 h 20"/>
                <a:gd name="T40" fmla="*/ 46 w 52"/>
                <a:gd name="T41" fmla="*/ 10 h 20"/>
                <a:gd name="T42" fmla="*/ 46 w 52"/>
                <a:gd name="T43" fmla="*/ 10 h 20"/>
                <a:gd name="T44" fmla="*/ 44 w 52"/>
                <a:gd name="T45" fmla="*/ 10 h 20"/>
                <a:gd name="T46" fmla="*/ 44 w 52"/>
                <a:gd name="T47" fmla="*/ 10 h 20"/>
                <a:gd name="T48" fmla="*/ 42 w 52"/>
                <a:gd name="T49" fmla="*/ 10 h 20"/>
                <a:gd name="T50" fmla="*/ 42 w 52"/>
                <a:gd name="T51" fmla="*/ 10 h 20"/>
                <a:gd name="T52" fmla="*/ 38 w 52"/>
                <a:gd name="T53" fmla="*/ 10 h 20"/>
                <a:gd name="T54" fmla="*/ 38 w 52"/>
                <a:gd name="T55" fmla="*/ 10 h 20"/>
                <a:gd name="T56" fmla="*/ 34 w 52"/>
                <a:gd name="T57" fmla="*/ 6 h 20"/>
                <a:gd name="T58" fmla="*/ 32 w 52"/>
                <a:gd name="T59" fmla="*/ 2 h 20"/>
                <a:gd name="T60" fmla="*/ 28 w 52"/>
                <a:gd name="T61" fmla="*/ 0 h 20"/>
                <a:gd name="T62" fmla="*/ 28 w 52"/>
                <a:gd name="T63" fmla="*/ 0 h 20"/>
                <a:gd name="T64" fmla="*/ 24 w 52"/>
                <a:gd name="T65"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2" h="20">
                  <a:moveTo>
                    <a:pt x="24" y="0"/>
                  </a:moveTo>
                  <a:lnTo>
                    <a:pt x="24" y="0"/>
                  </a:lnTo>
                  <a:lnTo>
                    <a:pt x="22" y="0"/>
                  </a:lnTo>
                  <a:lnTo>
                    <a:pt x="22" y="0"/>
                  </a:lnTo>
                  <a:lnTo>
                    <a:pt x="10" y="4"/>
                  </a:lnTo>
                  <a:lnTo>
                    <a:pt x="2" y="10"/>
                  </a:lnTo>
                  <a:lnTo>
                    <a:pt x="0" y="12"/>
                  </a:lnTo>
                  <a:lnTo>
                    <a:pt x="0" y="16"/>
                  </a:lnTo>
                  <a:lnTo>
                    <a:pt x="2" y="18"/>
                  </a:lnTo>
                  <a:lnTo>
                    <a:pt x="8" y="20"/>
                  </a:lnTo>
                  <a:lnTo>
                    <a:pt x="8" y="20"/>
                  </a:lnTo>
                  <a:lnTo>
                    <a:pt x="26" y="20"/>
                  </a:lnTo>
                  <a:lnTo>
                    <a:pt x="26" y="20"/>
                  </a:lnTo>
                  <a:lnTo>
                    <a:pt x="36" y="20"/>
                  </a:lnTo>
                  <a:lnTo>
                    <a:pt x="46" y="20"/>
                  </a:lnTo>
                  <a:lnTo>
                    <a:pt x="52" y="18"/>
                  </a:lnTo>
                  <a:lnTo>
                    <a:pt x="52" y="16"/>
                  </a:lnTo>
                  <a:lnTo>
                    <a:pt x="52" y="12"/>
                  </a:lnTo>
                  <a:lnTo>
                    <a:pt x="52" y="12"/>
                  </a:lnTo>
                  <a:lnTo>
                    <a:pt x="50" y="10"/>
                  </a:lnTo>
                  <a:lnTo>
                    <a:pt x="46" y="10"/>
                  </a:lnTo>
                  <a:lnTo>
                    <a:pt x="46" y="10"/>
                  </a:lnTo>
                  <a:lnTo>
                    <a:pt x="44" y="10"/>
                  </a:lnTo>
                  <a:lnTo>
                    <a:pt x="44" y="10"/>
                  </a:lnTo>
                  <a:lnTo>
                    <a:pt x="42" y="10"/>
                  </a:lnTo>
                  <a:lnTo>
                    <a:pt x="42" y="10"/>
                  </a:lnTo>
                  <a:lnTo>
                    <a:pt x="38" y="10"/>
                  </a:lnTo>
                  <a:lnTo>
                    <a:pt x="38" y="10"/>
                  </a:lnTo>
                  <a:lnTo>
                    <a:pt x="34" y="6"/>
                  </a:lnTo>
                  <a:lnTo>
                    <a:pt x="32" y="2"/>
                  </a:lnTo>
                  <a:lnTo>
                    <a:pt x="28" y="0"/>
                  </a:lnTo>
                  <a:lnTo>
                    <a:pt x="28" y="0"/>
                  </a:lnTo>
                  <a:lnTo>
                    <a:pt x="24"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66" name="Freeform 151"/>
            <p:cNvSpPr>
              <a:spLocks/>
            </p:cNvSpPr>
            <p:nvPr/>
          </p:nvSpPr>
          <p:spPr bwMode="auto">
            <a:xfrm>
              <a:off x="1748" y="992"/>
              <a:ext cx="52" cy="20"/>
            </a:xfrm>
            <a:custGeom>
              <a:avLst/>
              <a:gdLst>
                <a:gd name="T0" fmla="*/ 24 w 52"/>
                <a:gd name="T1" fmla="*/ 0 h 20"/>
                <a:gd name="T2" fmla="*/ 24 w 52"/>
                <a:gd name="T3" fmla="*/ 0 h 20"/>
                <a:gd name="T4" fmla="*/ 22 w 52"/>
                <a:gd name="T5" fmla="*/ 0 h 20"/>
                <a:gd name="T6" fmla="*/ 22 w 52"/>
                <a:gd name="T7" fmla="*/ 0 h 20"/>
                <a:gd name="T8" fmla="*/ 10 w 52"/>
                <a:gd name="T9" fmla="*/ 4 h 20"/>
                <a:gd name="T10" fmla="*/ 2 w 52"/>
                <a:gd name="T11" fmla="*/ 10 h 20"/>
                <a:gd name="T12" fmla="*/ 0 w 52"/>
                <a:gd name="T13" fmla="*/ 12 h 20"/>
                <a:gd name="T14" fmla="*/ 0 w 52"/>
                <a:gd name="T15" fmla="*/ 16 h 20"/>
                <a:gd name="T16" fmla="*/ 2 w 52"/>
                <a:gd name="T17" fmla="*/ 18 h 20"/>
                <a:gd name="T18" fmla="*/ 8 w 52"/>
                <a:gd name="T19" fmla="*/ 20 h 20"/>
                <a:gd name="T20" fmla="*/ 8 w 52"/>
                <a:gd name="T21" fmla="*/ 20 h 20"/>
                <a:gd name="T22" fmla="*/ 26 w 52"/>
                <a:gd name="T23" fmla="*/ 20 h 20"/>
                <a:gd name="T24" fmla="*/ 26 w 52"/>
                <a:gd name="T25" fmla="*/ 20 h 20"/>
                <a:gd name="T26" fmla="*/ 36 w 52"/>
                <a:gd name="T27" fmla="*/ 20 h 20"/>
                <a:gd name="T28" fmla="*/ 46 w 52"/>
                <a:gd name="T29" fmla="*/ 20 h 20"/>
                <a:gd name="T30" fmla="*/ 52 w 52"/>
                <a:gd name="T31" fmla="*/ 18 h 20"/>
                <a:gd name="T32" fmla="*/ 52 w 52"/>
                <a:gd name="T33" fmla="*/ 16 h 20"/>
                <a:gd name="T34" fmla="*/ 52 w 52"/>
                <a:gd name="T35" fmla="*/ 12 h 20"/>
                <a:gd name="T36" fmla="*/ 52 w 52"/>
                <a:gd name="T37" fmla="*/ 12 h 20"/>
                <a:gd name="T38" fmla="*/ 50 w 52"/>
                <a:gd name="T39" fmla="*/ 10 h 20"/>
                <a:gd name="T40" fmla="*/ 46 w 52"/>
                <a:gd name="T41" fmla="*/ 10 h 20"/>
                <a:gd name="T42" fmla="*/ 46 w 52"/>
                <a:gd name="T43" fmla="*/ 10 h 20"/>
                <a:gd name="T44" fmla="*/ 44 w 52"/>
                <a:gd name="T45" fmla="*/ 10 h 20"/>
                <a:gd name="T46" fmla="*/ 44 w 52"/>
                <a:gd name="T47" fmla="*/ 10 h 20"/>
                <a:gd name="T48" fmla="*/ 42 w 52"/>
                <a:gd name="T49" fmla="*/ 10 h 20"/>
                <a:gd name="T50" fmla="*/ 42 w 52"/>
                <a:gd name="T51" fmla="*/ 10 h 20"/>
                <a:gd name="T52" fmla="*/ 38 w 52"/>
                <a:gd name="T53" fmla="*/ 10 h 20"/>
                <a:gd name="T54" fmla="*/ 38 w 52"/>
                <a:gd name="T55" fmla="*/ 10 h 20"/>
                <a:gd name="T56" fmla="*/ 34 w 52"/>
                <a:gd name="T57" fmla="*/ 6 h 20"/>
                <a:gd name="T58" fmla="*/ 32 w 52"/>
                <a:gd name="T59" fmla="*/ 2 h 20"/>
                <a:gd name="T60" fmla="*/ 28 w 52"/>
                <a:gd name="T61" fmla="*/ 0 h 20"/>
                <a:gd name="T62" fmla="*/ 28 w 52"/>
                <a:gd name="T63" fmla="*/ 0 h 20"/>
                <a:gd name="T64" fmla="*/ 24 w 52"/>
                <a:gd name="T65"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2" h="20">
                  <a:moveTo>
                    <a:pt x="24" y="0"/>
                  </a:moveTo>
                  <a:lnTo>
                    <a:pt x="24" y="0"/>
                  </a:lnTo>
                  <a:lnTo>
                    <a:pt x="22" y="0"/>
                  </a:lnTo>
                  <a:lnTo>
                    <a:pt x="22" y="0"/>
                  </a:lnTo>
                  <a:lnTo>
                    <a:pt x="10" y="4"/>
                  </a:lnTo>
                  <a:lnTo>
                    <a:pt x="2" y="10"/>
                  </a:lnTo>
                  <a:lnTo>
                    <a:pt x="0" y="12"/>
                  </a:lnTo>
                  <a:lnTo>
                    <a:pt x="0" y="16"/>
                  </a:lnTo>
                  <a:lnTo>
                    <a:pt x="2" y="18"/>
                  </a:lnTo>
                  <a:lnTo>
                    <a:pt x="8" y="20"/>
                  </a:lnTo>
                  <a:lnTo>
                    <a:pt x="8" y="20"/>
                  </a:lnTo>
                  <a:lnTo>
                    <a:pt x="26" y="20"/>
                  </a:lnTo>
                  <a:lnTo>
                    <a:pt x="26" y="20"/>
                  </a:lnTo>
                  <a:lnTo>
                    <a:pt x="36" y="20"/>
                  </a:lnTo>
                  <a:lnTo>
                    <a:pt x="46" y="20"/>
                  </a:lnTo>
                  <a:lnTo>
                    <a:pt x="52" y="18"/>
                  </a:lnTo>
                  <a:lnTo>
                    <a:pt x="52" y="16"/>
                  </a:lnTo>
                  <a:lnTo>
                    <a:pt x="52" y="12"/>
                  </a:lnTo>
                  <a:lnTo>
                    <a:pt x="52" y="12"/>
                  </a:lnTo>
                  <a:lnTo>
                    <a:pt x="50" y="10"/>
                  </a:lnTo>
                  <a:lnTo>
                    <a:pt x="46" y="10"/>
                  </a:lnTo>
                  <a:lnTo>
                    <a:pt x="46" y="10"/>
                  </a:lnTo>
                  <a:lnTo>
                    <a:pt x="44" y="10"/>
                  </a:lnTo>
                  <a:lnTo>
                    <a:pt x="44" y="10"/>
                  </a:lnTo>
                  <a:lnTo>
                    <a:pt x="42" y="10"/>
                  </a:lnTo>
                  <a:lnTo>
                    <a:pt x="42" y="10"/>
                  </a:lnTo>
                  <a:lnTo>
                    <a:pt x="38" y="10"/>
                  </a:lnTo>
                  <a:lnTo>
                    <a:pt x="38" y="10"/>
                  </a:lnTo>
                  <a:lnTo>
                    <a:pt x="34" y="6"/>
                  </a:lnTo>
                  <a:lnTo>
                    <a:pt x="32" y="2"/>
                  </a:lnTo>
                  <a:lnTo>
                    <a:pt x="28" y="0"/>
                  </a:lnTo>
                  <a:lnTo>
                    <a:pt x="28" y="0"/>
                  </a:lnTo>
                  <a:lnTo>
                    <a:pt x="2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67" name="Freeform 152"/>
            <p:cNvSpPr>
              <a:spLocks/>
            </p:cNvSpPr>
            <p:nvPr/>
          </p:nvSpPr>
          <p:spPr bwMode="auto">
            <a:xfrm>
              <a:off x="1806" y="956"/>
              <a:ext cx="98" cy="44"/>
            </a:xfrm>
            <a:custGeom>
              <a:avLst/>
              <a:gdLst>
                <a:gd name="T0" fmla="*/ 90 w 98"/>
                <a:gd name="T1" fmla="*/ 0 h 44"/>
                <a:gd name="T2" fmla="*/ 90 w 98"/>
                <a:gd name="T3" fmla="*/ 0 h 44"/>
                <a:gd name="T4" fmla="*/ 78 w 98"/>
                <a:gd name="T5" fmla="*/ 4 h 44"/>
                <a:gd name="T6" fmla="*/ 68 w 98"/>
                <a:gd name="T7" fmla="*/ 8 h 44"/>
                <a:gd name="T8" fmla="*/ 68 w 98"/>
                <a:gd name="T9" fmla="*/ 8 h 44"/>
                <a:gd name="T10" fmla="*/ 64 w 98"/>
                <a:gd name="T11" fmla="*/ 14 h 44"/>
                <a:gd name="T12" fmla="*/ 60 w 98"/>
                <a:gd name="T13" fmla="*/ 16 h 44"/>
                <a:gd name="T14" fmla="*/ 56 w 98"/>
                <a:gd name="T15" fmla="*/ 16 h 44"/>
                <a:gd name="T16" fmla="*/ 56 w 98"/>
                <a:gd name="T17" fmla="*/ 16 h 44"/>
                <a:gd name="T18" fmla="*/ 48 w 98"/>
                <a:gd name="T19" fmla="*/ 16 h 44"/>
                <a:gd name="T20" fmla="*/ 48 w 98"/>
                <a:gd name="T21" fmla="*/ 16 h 44"/>
                <a:gd name="T22" fmla="*/ 46 w 98"/>
                <a:gd name="T23" fmla="*/ 16 h 44"/>
                <a:gd name="T24" fmla="*/ 46 w 98"/>
                <a:gd name="T25" fmla="*/ 16 h 44"/>
                <a:gd name="T26" fmla="*/ 44 w 98"/>
                <a:gd name="T27" fmla="*/ 16 h 44"/>
                <a:gd name="T28" fmla="*/ 44 w 98"/>
                <a:gd name="T29" fmla="*/ 16 h 44"/>
                <a:gd name="T30" fmla="*/ 32 w 98"/>
                <a:gd name="T31" fmla="*/ 18 h 44"/>
                <a:gd name="T32" fmla="*/ 32 w 98"/>
                <a:gd name="T33" fmla="*/ 18 h 44"/>
                <a:gd name="T34" fmla="*/ 26 w 98"/>
                <a:gd name="T35" fmla="*/ 20 h 44"/>
                <a:gd name="T36" fmla="*/ 18 w 98"/>
                <a:gd name="T37" fmla="*/ 24 h 44"/>
                <a:gd name="T38" fmla="*/ 18 w 98"/>
                <a:gd name="T39" fmla="*/ 24 h 44"/>
                <a:gd name="T40" fmla="*/ 10 w 98"/>
                <a:gd name="T41" fmla="*/ 28 h 44"/>
                <a:gd name="T42" fmla="*/ 4 w 98"/>
                <a:gd name="T43" fmla="*/ 32 h 44"/>
                <a:gd name="T44" fmla="*/ 2 w 98"/>
                <a:gd name="T45" fmla="*/ 34 h 44"/>
                <a:gd name="T46" fmla="*/ 0 w 98"/>
                <a:gd name="T47" fmla="*/ 36 h 44"/>
                <a:gd name="T48" fmla="*/ 2 w 98"/>
                <a:gd name="T49" fmla="*/ 40 h 44"/>
                <a:gd name="T50" fmla="*/ 8 w 98"/>
                <a:gd name="T51" fmla="*/ 42 h 44"/>
                <a:gd name="T52" fmla="*/ 8 w 98"/>
                <a:gd name="T53" fmla="*/ 42 h 44"/>
                <a:gd name="T54" fmla="*/ 18 w 98"/>
                <a:gd name="T55" fmla="*/ 44 h 44"/>
                <a:gd name="T56" fmla="*/ 18 w 98"/>
                <a:gd name="T57" fmla="*/ 44 h 44"/>
                <a:gd name="T58" fmla="*/ 32 w 98"/>
                <a:gd name="T59" fmla="*/ 42 h 44"/>
                <a:gd name="T60" fmla="*/ 32 w 98"/>
                <a:gd name="T61" fmla="*/ 42 h 44"/>
                <a:gd name="T62" fmla="*/ 40 w 98"/>
                <a:gd name="T63" fmla="*/ 40 h 44"/>
                <a:gd name="T64" fmla="*/ 48 w 98"/>
                <a:gd name="T65" fmla="*/ 40 h 44"/>
                <a:gd name="T66" fmla="*/ 48 w 98"/>
                <a:gd name="T67" fmla="*/ 40 h 44"/>
                <a:gd name="T68" fmla="*/ 54 w 98"/>
                <a:gd name="T69" fmla="*/ 38 h 44"/>
                <a:gd name="T70" fmla="*/ 60 w 98"/>
                <a:gd name="T71" fmla="*/ 34 h 44"/>
                <a:gd name="T72" fmla="*/ 68 w 98"/>
                <a:gd name="T73" fmla="*/ 26 h 44"/>
                <a:gd name="T74" fmla="*/ 68 w 98"/>
                <a:gd name="T75" fmla="*/ 26 h 44"/>
                <a:gd name="T76" fmla="*/ 74 w 98"/>
                <a:gd name="T77" fmla="*/ 24 h 44"/>
                <a:gd name="T78" fmla="*/ 82 w 98"/>
                <a:gd name="T79" fmla="*/ 22 h 44"/>
                <a:gd name="T80" fmla="*/ 88 w 98"/>
                <a:gd name="T81" fmla="*/ 20 h 44"/>
                <a:gd name="T82" fmla="*/ 94 w 98"/>
                <a:gd name="T83" fmla="*/ 16 h 44"/>
                <a:gd name="T84" fmla="*/ 94 w 98"/>
                <a:gd name="T85" fmla="*/ 16 h 44"/>
                <a:gd name="T86" fmla="*/ 96 w 98"/>
                <a:gd name="T87" fmla="*/ 14 h 44"/>
                <a:gd name="T88" fmla="*/ 96 w 98"/>
                <a:gd name="T89" fmla="*/ 14 h 44"/>
                <a:gd name="T90" fmla="*/ 98 w 98"/>
                <a:gd name="T91" fmla="*/ 10 h 44"/>
                <a:gd name="T92" fmla="*/ 98 w 98"/>
                <a:gd name="T93" fmla="*/ 8 h 44"/>
                <a:gd name="T94" fmla="*/ 98 w 98"/>
                <a:gd name="T95" fmla="*/ 4 h 44"/>
                <a:gd name="T96" fmla="*/ 94 w 98"/>
                <a:gd name="T97" fmla="*/ 2 h 44"/>
                <a:gd name="T98" fmla="*/ 94 w 98"/>
                <a:gd name="T99" fmla="*/ 2 h 44"/>
                <a:gd name="T100" fmla="*/ 90 w 98"/>
                <a:gd name="T101"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8" h="44">
                  <a:moveTo>
                    <a:pt x="90" y="0"/>
                  </a:moveTo>
                  <a:lnTo>
                    <a:pt x="90" y="0"/>
                  </a:lnTo>
                  <a:lnTo>
                    <a:pt x="78" y="4"/>
                  </a:lnTo>
                  <a:lnTo>
                    <a:pt x="68" y="8"/>
                  </a:lnTo>
                  <a:lnTo>
                    <a:pt x="68" y="8"/>
                  </a:lnTo>
                  <a:lnTo>
                    <a:pt x="64" y="14"/>
                  </a:lnTo>
                  <a:lnTo>
                    <a:pt x="60" y="16"/>
                  </a:lnTo>
                  <a:lnTo>
                    <a:pt x="56" y="16"/>
                  </a:lnTo>
                  <a:lnTo>
                    <a:pt x="56" y="16"/>
                  </a:lnTo>
                  <a:lnTo>
                    <a:pt x="48" y="16"/>
                  </a:lnTo>
                  <a:lnTo>
                    <a:pt x="48" y="16"/>
                  </a:lnTo>
                  <a:lnTo>
                    <a:pt x="46" y="16"/>
                  </a:lnTo>
                  <a:lnTo>
                    <a:pt x="46" y="16"/>
                  </a:lnTo>
                  <a:lnTo>
                    <a:pt x="44" y="16"/>
                  </a:lnTo>
                  <a:lnTo>
                    <a:pt x="44" y="16"/>
                  </a:lnTo>
                  <a:lnTo>
                    <a:pt x="32" y="18"/>
                  </a:lnTo>
                  <a:lnTo>
                    <a:pt x="32" y="18"/>
                  </a:lnTo>
                  <a:lnTo>
                    <a:pt x="26" y="20"/>
                  </a:lnTo>
                  <a:lnTo>
                    <a:pt x="18" y="24"/>
                  </a:lnTo>
                  <a:lnTo>
                    <a:pt x="18" y="24"/>
                  </a:lnTo>
                  <a:lnTo>
                    <a:pt x="10" y="28"/>
                  </a:lnTo>
                  <a:lnTo>
                    <a:pt x="4" y="32"/>
                  </a:lnTo>
                  <a:lnTo>
                    <a:pt x="2" y="34"/>
                  </a:lnTo>
                  <a:lnTo>
                    <a:pt x="0" y="36"/>
                  </a:lnTo>
                  <a:lnTo>
                    <a:pt x="2" y="40"/>
                  </a:lnTo>
                  <a:lnTo>
                    <a:pt x="8" y="42"/>
                  </a:lnTo>
                  <a:lnTo>
                    <a:pt x="8" y="42"/>
                  </a:lnTo>
                  <a:lnTo>
                    <a:pt x="18" y="44"/>
                  </a:lnTo>
                  <a:lnTo>
                    <a:pt x="18" y="44"/>
                  </a:lnTo>
                  <a:lnTo>
                    <a:pt x="32" y="42"/>
                  </a:lnTo>
                  <a:lnTo>
                    <a:pt x="32" y="42"/>
                  </a:lnTo>
                  <a:lnTo>
                    <a:pt x="40" y="40"/>
                  </a:lnTo>
                  <a:lnTo>
                    <a:pt x="48" y="40"/>
                  </a:lnTo>
                  <a:lnTo>
                    <a:pt x="48" y="40"/>
                  </a:lnTo>
                  <a:lnTo>
                    <a:pt x="54" y="38"/>
                  </a:lnTo>
                  <a:lnTo>
                    <a:pt x="60" y="34"/>
                  </a:lnTo>
                  <a:lnTo>
                    <a:pt x="68" y="26"/>
                  </a:lnTo>
                  <a:lnTo>
                    <a:pt x="68" y="26"/>
                  </a:lnTo>
                  <a:lnTo>
                    <a:pt x="74" y="24"/>
                  </a:lnTo>
                  <a:lnTo>
                    <a:pt x="82" y="22"/>
                  </a:lnTo>
                  <a:lnTo>
                    <a:pt x="88" y="20"/>
                  </a:lnTo>
                  <a:lnTo>
                    <a:pt x="94" y="16"/>
                  </a:lnTo>
                  <a:lnTo>
                    <a:pt x="94" y="16"/>
                  </a:lnTo>
                  <a:lnTo>
                    <a:pt x="96" y="14"/>
                  </a:lnTo>
                  <a:lnTo>
                    <a:pt x="96" y="14"/>
                  </a:lnTo>
                  <a:lnTo>
                    <a:pt x="98" y="10"/>
                  </a:lnTo>
                  <a:lnTo>
                    <a:pt x="98" y="8"/>
                  </a:lnTo>
                  <a:lnTo>
                    <a:pt x="98" y="4"/>
                  </a:lnTo>
                  <a:lnTo>
                    <a:pt x="94" y="2"/>
                  </a:lnTo>
                  <a:lnTo>
                    <a:pt x="94" y="2"/>
                  </a:lnTo>
                  <a:lnTo>
                    <a:pt x="90"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68" name="Freeform 153"/>
            <p:cNvSpPr>
              <a:spLocks/>
            </p:cNvSpPr>
            <p:nvPr/>
          </p:nvSpPr>
          <p:spPr bwMode="auto">
            <a:xfrm>
              <a:off x="1806" y="956"/>
              <a:ext cx="98" cy="44"/>
            </a:xfrm>
            <a:custGeom>
              <a:avLst/>
              <a:gdLst>
                <a:gd name="T0" fmla="*/ 90 w 98"/>
                <a:gd name="T1" fmla="*/ 0 h 44"/>
                <a:gd name="T2" fmla="*/ 90 w 98"/>
                <a:gd name="T3" fmla="*/ 0 h 44"/>
                <a:gd name="T4" fmla="*/ 78 w 98"/>
                <a:gd name="T5" fmla="*/ 4 h 44"/>
                <a:gd name="T6" fmla="*/ 68 w 98"/>
                <a:gd name="T7" fmla="*/ 8 h 44"/>
                <a:gd name="T8" fmla="*/ 68 w 98"/>
                <a:gd name="T9" fmla="*/ 8 h 44"/>
                <a:gd name="T10" fmla="*/ 64 w 98"/>
                <a:gd name="T11" fmla="*/ 14 h 44"/>
                <a:gd name="T12" fmla="*/ 60 w 98"/>
                <a:gd name="T13" fmla="*/ 16 h 44"/>
                <a:gd name="T14" fmla="*/ 56 w 98"/>
                <a:gd name="T15" fmla="*/ 16 h 44"/>
                <a:gd name="T16" fmla="*/ 56 w 98"/>
                <a:gd name="T17" fmla="*/ 16 h 44"/>
                <a:gd name="T18" fmla="*/ 48 w 98"/>
                <a:gd name="T19" fmla="*/ 16 h 44"/>
                <a:gd name="T20" fmla="*/ 48 w 98"/>
                <a:gd name="T21" fmla="*/ 16 h 44"/>
                <a:gd name="T22" fmla="*/ 46 w 98"/>
                <a:gd name="T23" fmla="*/ 16 h 44"/>
                <a:gd name="T24" fmla="*/ 46 w 98"/>
                <a:gd name="T25" fmla="*/ 16 h 44"/>
                <a:gd name="T26" fmla="*/ 44 w 98"/>
                <a:gd name="T27" fmla="*/ 16 h 44"/>
                <a:gd name="T28" fmla="*/ 44 w 98"/>
                <a:gd name="T29" fmla="*/ 16 h 44"/>
                <a:gd name="T30" fmla="*/ 32 w 98"/>
                <a:gd name="T31" fmla="*/ 18 h 44"/>
                <a:gd name="T32" fmla="*/ 32 w 98"/>
                <a:gd name="T33" fmla="*/ 18 h 44"/>
                <a:gd name="T34" fmla="*/ 26 w 98"/>
                <a:gd name="T35" fmla="*/ 20 h 44"/>
                <a:gd name="T36" fmla="*/ 18 w 98"/>
                <a:gd name="T37" fmla="*/ 24 h 44"/>
                <a:gd name="T38" fmla="*/ 18 w 98"/>
                <a:gd name="T39" fmla="*/ 24 h 44"/>
                <a:gd name="T40" fmla="*/ 10 w 98"/>
                <a:gd name="T41" fmla="*/ 28 h 44"/>
                <a:gd name="T42" fmla="*/ 4 w 98"/>
                <a:gd name="T43" fmla="*/ 32 h 44"/>
                <a:gd name="T44" fmla="*/ 2 w 98"/>
                <a:gd name="T45" fmla="*/ 34 h 44"/>
                <a:gd name="T46" fmla="*/ 0 w 98"/>
                <a:gd name="T47" fmla="*/ 36 h 44"/>
                <a:gd name="T48" fmla="*/ 2 w 98"/>
                <a:gd name="T49" fmla="*/ 40 h 44"/>
                <a:gd name="T50" fmla="*/ 8 w 98"/>
                <a:gd name="T51" fmla="*/ 42 h 44"/>
                <a:gd name="T52" fmla="*/ 8 w 98"/>
                <a:gd name="T53" fmla="*/ 42 h 44"/>
                <a:gd name="T54" fmla="*/ 18 w 98"/>
                <a:gd name="T55" fmla="*/ 44 h 44"/>
                <a:gd name="T56" fmla="*/ 18 w 98"/>
                <a:gd name="T57" fmla="*/ 44 h 44"/>
                <a:gd name="T58" fmla="*/ 32 w 98"/>
                <a:gd name="T59" fmla="*/ 42 h 44"/>
                <a:gd name="T60" fmla="*/ 32 w 98"/>
                <a:gd name="T61" fmla="*/ 42 h 44"/>
                <a:gd name="T62" fmla="*/ 40 w 98"/>
                <a:gd name="T63" fmla="*/ 40 h 44"/>
                <a:gd name="T64" fmla="*/ 48 w 98"/>
                <a:gd name="T65" fmla="*/ 40 h 44"/>
                <a:gd name="T66" fmla="*/ 48 w 98"/>
                <a:gd name="T67" fmla="*/ 40 h 44"/>
                <a:gd name="T68" fmla="*/ 54 w 98"/>
                <a:gd name="T69" fmla="*/ 38 h 44"/>
                <a:gd name="T70" fmla="*/ 60 w 98"/>
                <a:gd name="T71" fmla="*/ 34 h 44"/>
                <a:gd name="T72" fmla="*/ 68 w 98"/>
                <a:gd name="T73" fmla="*/ 26 h 44"/>
                <a:gd name="T74" fmla="*/ 68 w 98"/>
                <a:gd name="T75" fmla="*/ 26 h 44"/>
                <a:gd name="T76" fmla="*/ 74 w 98"/>
                <a:gd name="T77" fmla="*/ 24 h 44"/>
                <a:gd name="T78" fmla="*/ 82 w 98"/>
                <a:gd name="T79" fmla="*/ 22 h 44"/>
                <a:gd name="T80" fmla="*/ 88 w 98"/>
                <a:gd name="T81" fmla="*/ 20 h 44"/>
                <a:gd name="T82" fmla="*/ 94 w 98"/>
                <a:gd name="T83" fmla="*/ 16 h 44"/>
                <a:gd name="T84" fmla="*/ 94 w 98"/>
                <a:gd name="T85" fmla="*/ 16 h 44"/>
                <a:gd name="T86" fmla="*/ 96 w 98"/>
                <a:gd name="T87" fmla="*/ 14 h 44"/>
                <a:gd name="T88" fmla="*/ 96 w 98"/>
                <a:gd name="T89" fmla="*/ 14 h 44"/>
                <a:gd name="T90" fmla="*/ 98 w 98"/>
                <a:gd name="T91" fmla="*/ 10 h 44"/>
                <a:gd name="T92" fmla="*/ 98 w 98"/>
                <a:gd name="T93" fmla="*/ 8 h 44"/>
                <a:gd name="T94" fmla="*/ 98 w 98"/>
                <a:gd name="T95" fmla="*/ 4 h 44"/>
                <a:gd name="T96" fmla="*/ 94 w 98"/>
                <a:gd name="T97" fmla="*/ 2 h 44"/>
                <a:gd name="T98" fmla="*/ 94 w 98"/>
                <a:gd name="T99" fmla="*/ 2 h 44"/>
                <a:gd name="T100" fmla="*/ 90 w 98"/>
                <a:gd name="T101"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8" h="44">
                  <a:moveTo>
                    <a:pt x="90" y="0"/>
                  </a:moveTo>
                  <a:lnTo>
                    <a:pt x="90" y="0"/>
                  </a:lnTo>
                  <a:lnTo>
                    <a:pt x="78" y="4"/>
                  </a:lnTo>
                  <a:lnTo>
                    <a:pt x="68" y="8"/>
                  </a:lnTo>
                  <a:lnTo>
                    <a:pt x="68" y="8"/>
                  </a:lnTo>
                  <a:lnTo>
                    <a:pt x="64" y="14"/>
                  </a:lnTo>
                  <a:lnTo>
                    <a:pt x="60" y="16"/>
                  </a:lnTo>
                  <a:lnTo>
                    <a:pt x="56" y="16"/>
                  </a:lnTo>
                  <a:lnTo>
                    <a:pt x="56" y="16"/>
                  </a:lnTo>
                  <a:lnTo>
                    <a:pt x="48" y="16"/>
                  </a:lnTo>
                  <a:lnTo>
                    <a:pt x="48" y="16"/>
                  </a:lnTo>
                  <a:lnTo>
                    <a:pt x="46" y="16"/>
                  </a:lnTo>
                  <a:lnTo>
                    <a:pt x="46" y="16"/>
                  </a:lnTo>
                  <a:lnTo>
                    <a:pt x="44" y="16"/>
                  </a:lnTo>
                  <a:lnTo>
                    <a:pt x="44" y="16"/>
                  </a:lnTo>
                  <a:lnTo>
                    <a:pt x="32" y="18"/>
                  </a:lnTo>
                  <a:lnTo>
                    <a:pt x="32" y="18"/>
                  </a:lnTo>
                  <a:lnTo>
                    <a:pt x="26" y="20"/>
                  </a:lnTo>
                  <a:lnTo>
                    <a:pt x="18" y="24"/>
                  </a:lnTo>
                  <a:lnTo>
                    <a:pt x="18" y="24"/>
                  </a:lnTo>
                  <a:lnTo>
                    <a:pt x="10" y="28"/>
                  </a:lnTo>
                  <a:lnTo>
                    <a:pt x="4" y="32"/>
                  </a:lnTo>
                  <a:lnTo>
                    <a:pt x="2" y="34"/>
                  </a:lnTo>
                  <a:lnTo>
                    <a:pt x="0" y="36"/>
                  </a:lnTo>
                  <a:lnTo>
                    <a:pt x="2" y="40"/>
                  </a:lnTo>
                  <a:lnTo>
                    <a:pt x="8" y="42"/>
                  </a:lnTo>
                  <a:lnTo>
                    <a:pt x="8" y="42"/>
                  </a:lnTo>
                  <a:lnTo>
                    <a:pt x="18" y="44"/>
                  </a:lnTo>
                  <a:lnTo>
                    <a:pt x="18" y="44"/>
                  </a:lnTo>
                  <a:lnTo>
                    <a:pt x="32" y="42"/>
                  </a:lnTo>
                  <a:lnTo>
                    <a:pt x="32" y="42"/>
                  </a:lnTo>
                  <a:lnTo>
                    <a:pt x="40" y="40"/>
                  </a:lnTo>
                  <a:lnTo>
                    <a:pt x="48" y="40"/>
                  </a:lnTo>
                  <a:lnTo>
                    <a:pt x="48" y="40"/>
                  </a:lnTo>
                  <a:lnTo>
                    <a:pt x="54" y="38"/>
                  </a:lnTo>
                  <a:lnTo>
                    <a:pt x="60" y="34"/>
                  </a:lnTo>
                  <a:lnTo>
                    <a:pt x="68" y="26"/>
                  </a:lnTo>
                  <a:lnTo>
                    <a:pt x="68" y="26"/>
                  </a:lnTo>
                  <a:lnTo>
                    <a:pt x="74" y="24"/>
                  </a:lnTo>
                  <a:lnTo>
                    <a:pt x="82" y="22"/>
                  </a:lnTo>
                  <a:lnTo>
                    <a:pt x="88" y="20"/>
                  </a:lnTo>
                  <a:lnTo>
                    <a:pt x="94" y="16"/>
                  </a:lnTo>
                  <a:lnTo>
                    <a:pt x="94" y="16"/>
                  </a:lnTo>
                  <a:lnTo>
                    <a:pt x="96" y="14"/>
                  </a:lnTo>
                  <a:lnTo>
                    <a:pt x="96" y="14"/>
                  </a:lnTo>
                  <a:lnTo>
                    <a:pt x="98" y="10"/>
                  </a:lnTo>
                  <a:lnTo>
                    <a:pt x="98" y="8"/>
                  </a:lnTo>
                  <a:lnTo>
                    <a:pt x="98" y="4"/>
                  </a:lnTo>
                  <a:lnTo>
                    <a:pt x="94" y="2"/>
                  </a:lnTo>
                  <a:lnTo>
                    <a:pt x="94" y="2"/>
                  </a:lnTo>
                  <a:lnTo>
                    <a:pt x="9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69" name="Freeform 154"/>
            <p:cNvSpPr>
              <a:spLocks/>
            </p:cNvSpPr>
            <p:nvPr/>
          </p:nvSpPr>
          <p:spPr bwMode="auto">
            <a:xfrm>
              <a:off x="658" y="1308"/>
              <a:ext cx="46" cy="26"/>
            </a:xfrm>
            <a:custGeom>
              <a:avLst/>
              <a:gdLst>
                <a:gd name="T0" fmla="*/ 34 w 46"/>
                <a:gd name="T1" fmla="*/ 0 h 26"/>
                <a:gd name="T2" fmla="*/ 34 w 46"/>
                <a:gd name="T3" fmla="*/ 0 h 26"/>
                <a:gd name="T4" fmla="*/ 30 w 46"/>
                <a:gd name="T5" fmla="*/ 0 h 26"/>
                <a:gd name="T6" fmla="*/ 26 w 46"/>
                <a:gd name="T7" fmla="*/ 2 h 26"/>
                <a:gd name="T8" fmla="*/ 26 w 46"/>
                <a:gd name="T9" fmla="*/ 2 h 26"/>
                <a:gd name="T10" fmla="*/ 20 w 46"/>
                <a:gd name="T11" fmla="*/ 6 h 26"/>
                <a:gd name="T12" fmla="*/ 12 w 46"/>
                <a:gd name="T13" fmla="*/ 10 h 26"/>
                <a:gd name="T14" fmla="*/ 12 w 46"/>
                <a:gd name="T15" fmla="*/ 10 h 26"/>
                <a:gd name="T16" fmla="*/ 6 w 46"/>
                <a:gd name="T17" fmla="*/ 12 h 26"/>
                <a:gd name="T18" fmla="*/ 4 w 46"/>
                <a:gd name="T19" fmla="*/ 16 h 26"/>
                <a:gd name="T20" fmla="*/ 0 w 46"/>
                <a:gd name="T21" fmla="*/ 26 h 26"/>
                <a:gd name="T22" fmla="*/ 0 w 46"/>
                <a:gd name="T23" fmla="*/ 26 h 26"/>
                <a:gd name="T24" fmla="*/ 2 w 46"/>
                <a:gd name="T25" fmla="*/ 26 h 26"/>
                <a:gd name="T26" fmla="*/ 2 w 46"/>
                <a:gd name="T27" fmla="*/ 26 h 26"/>
                <a:gd name="T28" fmla="*/ 6 w 46"/>
                <a:gd name="T29" fmla="*/ 26 h 26"/>
                <a:gd name="T30" fmla="*/ 10 w 46"/>
                <a:gd name="T31" fmla="*/ 24 h 26"/>
                <a:gd name="T32" fmla="*/ 16 w 46"/>
                <a:gd name="T33" fmla="*/ 20 h 26"/>
                <a:gd name="T34" fmla="*/ 16 w 46"/>
                <a:gd name="T35" fmla="*/ 20 h 26"/>
                <a:gd name="T36" fmla="*/ 22 w 46"/>
                <a:gd name="T37" fmla="*/ 18 h 26"/>
                <a:gd name="T38" fmla="*/ 26 w 46"/>
                <a:gd name="T39" fmla="*/ 18 h 26"/>
                <a:gd name="T40" fmla="*/ 26 w 46"/>
                <a:gd name="T41" fmla="*/ 18 h 26"/>
                <a:gd name="T42" fmla="*/ 28 w 46"/>
                <a:gd name="T43" fmla="*/ 18 h 26"/>
                <a:gd name="T44" fmla="*/ 28 w 46"/>
                <a:gd name="T45" fmla="*/ 18 h 26"/>
                <a:gd name="T46" fmla="*/ 28 w 46"/>
                <a:gd name="T47" fmla="*/ 18 h 26"/>
                <a:gd name="T48" fmla="*/ 28 w 46"/>
                <a:gd name="T49" fmla="*/ 18 h 26"/>
                <a:gd name="T50" fmla="*/ 32 w 46"/>
                <a:gd name="T51" fmla="*/ 18 h 26"/>
                <a:gd name="T52" fmla="*/ 32 w 46"/>
                <a:gd name="T53" fmla="*/ 18 h 26"/>
                <a:gd name="T54" fmla="*/ 40 w 46"/>
                <a:gd name="T55" fmla="*/ 16 h 26"/>
                <a:gd name="T56" fmla="*/ 46 w 46"/>
                <a:gd name="T57" fmla="*/ 10 h 26"/>
                <a:gd name="T58" fmla="*/ 46 w 46"/>
                <a:gd name="T59" fmla="*/ 10 h 26"/>
                <a:gd name="T60" fmla="*/ 46 w 46"/>
                <a:gd name="T61" fmla="*/ 6 h 26"/>
                <a:gd name="T62" fmla="*/ 44 w 46"/>
                <a:gd name="T63" fmla="*/ 2 h 26"/>
                <a:gd name="T64" fmla="*/ 40 w 46"/>
                <a:gd name="T65" fmla="*/ 0 h 26"/>
                <a:gd name="T66" fmla="*/ 34 w 46"/>
                <a:gd name="T67"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6" h="26">
                  <a:moveTo>
                    <a:pt x="34" y="0"/>
                  </a:moveTo>
                  <a:lnTo>
                    <a:pt x="34" y="0"/>
                  </a:lnTo>
                  <a:lnTo>
                    <a:pt x="30" y="0"/>
                  </a:lnTo>
                  <a:lnTo>
                    <a:pt x="26" y="2"/>
                  </a:lnTo>
                  <a:lnTo>
                    <a:pt x="26" y="2"/>
                  </a:lnTo>
                  <a:lnTo>
                    <a:pt x="20" y="6"/>
                  </a:lnTo>
                  <a:lnTo>
                    <a:pt x="12" y="10"/>
                  </a:lnTo>
                  <a:lnTo>
                    <a:pt x="12" y="10"/>
                  </a:lnTo>
                  <a:lnTo>
                    <a:pt x="6" y="12"/>
                  </a:lnTo>
                  <a:lnTo>
                    <a:pt x="4" y="16"/>
                  </a:lnTo>
                  <a:lnTo>
                    <a:pt x="0" y="26"/>
                  </a:lnTo>
                  <a:lnTo>
                    <a:pt x="0" y="26"/>
                  </a:lnTo>
                  <a:lnTo>
                    <a:pt x="2" y="26"/>
                  </a:lnTo>
                  <a:lnTo>
                    <a:pt x="2" y="26"/>
                  </a:lnTo>
                  <a:lnTo>
                    <a:pt x="6" y="26"/>
                  </a:lnTo>
                  <a:lnTo>
                    <a:pt x="10" y="24"/>
                  </a:lnTo>
                  <a:lnTo>
                    <a:pt x="16" y="20"/>
                  </a:lnTo>
                  <a:lnTo>
                    <a:pt x="16" y="20"/>
                  </a:lnTo>
                  <a:lnTo>
                    <a:pt x="22" y="18"/>
                  </a:lnTo>
                  <a:lnTo>
                    <a:pt x="26" y="18"/>
                  </a:lnTo>
                  <a:lnTo>
                    <a:pt x="26" y="18"/>
                  </a:lnTo>
                  <a:lnTo>
                    <a:pt x="28" y="18"/>
                  </a:lnTo>
                  <a:lnTo>
                    <a:pt x="28" y="18"/>
                  </a:lnTo>
                  <a:lnTo>
                    <a:pt x="28" y="18"/>
                  </a:lnTo>
                  <a:lnTo>
                    <a:pt x="28" y="18"/>
                  </a:lnTo>
                  <a:lnTo>
                    <a:pt x="32" y="18"/>
                  </a:lnTo>
                  <a:lnTo>
                    <a:pt x="32" y="18"/>
                  </a:lnTo>
                  <a:lnTo>
                    <a:pt x="40" y="16"/>
                  </a:lnTo>
                  <a:lnTo>
                    <a:pt x="46" y="10"/>
                  </a:lnTo>
                  <a:lnTo>
                    <a:pt x="46" y="10"/>
                  </a:lnTo>
                  <a:lnTo>
                    <a:pt x="46" y="6"/>
                  </a:lnTo>
                  <a:lnTo>
                    <a:pt x="44" y="2"/>
                  </a:lnTo>
                  <a:lnTo>
                    <a:pt x="40" y="0"/>
                  </a:lnTo>
                  <a:lnTo>
                    <a:pt x="34"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70" name="Freeform 155"/>
            <p:cNvSpPr>
              <a:spLocks/>
            </p:cNvSpPr>
            <p:nvPr/>
          </p:nvSpPr>
          <p:spPr bwMode="auto">
            <a:xfrm>
              <a:off x="658" y="1308"/>
              <a:ext cx="46" cy="26"/>
            </a:xfrm>
            <a:custGeom>
              <a:avLst/>
              <a:gdLst>
                <a:gd name="T0" fmla="*/ 34 w 46"/>
                <a:gd name="T1" fmla="*/ 0 h 26"/>
                <a:gd name="T2" fmla="*/ 34 w 46"/>
                <a:gd name="T3" fmla="*/ 0 h 26"/>
                <a:gd name="T4" fmla="*/ 30 w 46"/>
                <a:gd name="T5" fmla="*/ 0 h 26"/>
                <a:gd name="T6" fmla="*/ 26 w 46"/>
                <a:gd name="T7" fmla="*/ 2 h 26"/>
                <a:gd name="T8" fmla="*/ 26 w 46"/>
                <a:gd name="T9" fmla="*/ 2 h 26"/>
                <a:gd name="T10" fmla="*/ 20 w 46"/>
                <a:gd name="T11" fmla="*/ 6 h 26"/>
                <a:gd name="T12" fmla="*/ 12 w 46"/>
                <a:gd name="T13" fmla="*/ 10 h 26"/>
                <a:gd name="T14" fmla="*/ 12 w 46"/>
                <a:gd name="T15" fmla="*/ 10 h 26"/>
                <a:gd name="T16" fmla="*/ 6 w 46"/>
                <a:gd name="T17" fmla="*/ 12 h 26"/>
                <a:gd name="T18" fmla="*/ 4 w 46"/>
                <a:gd name="T19" fmla="*/ 16 h 26"/>
                <a:gd name="T20" fmla="*/ 0 w 46"/>
                <a:gd name="T21" fmla="*/ 26 h 26"/>
                <a:gd name="T22" fmla="*/ 0 w 46"/>
                <a:gd name="T23" fmla="*/ 26 h 26"/>
                <a:gd name="T24" fmla="*/ 2 w 46"/>
                <a:gd name="T25" fmla="*/ 26 h 26"/>
                <a:gd name="T26" fmla="*/ 2 w 46"/>
                <a:gd name="T27" fmla="*/ 26 h 26"/>
                <a:gd name="T28" fmla="*/ 6 w 46"/>
                <a:gd name="T29" fmla="*/ 26 h 26"/>
                <a:gd name="T30" fmla="*/ 10 w 46"/>
                <a:gd name="T31" fmla="*/ 24 h 26"/>
                <a:gd name="T32" fmla="*/ 16 w 46"/>
                <a:gd name="T33" fmla="*/ 20 h 26"/>
                <a:gd name="T34" fmla="*/ 16 w 46"/>
                <a:gd name="T35" fmla="*/ 20 h 26"/>
                <a:gd name="T36" fmla="*/ 22 w 46"/>
                <a:gd name="T37" fmla="*/ 18 h 26"/>
                <a:gd name="T38" fmla="*/ 26 w 46"/>
                <a:gd name="T39" fmla="*/ 18 h 26"/>
                <a:gd name="T40" fmla="*/ 26 w 46"/>
                <a:gd name="T41" fmla="*/ 18 h 26"/>
                <a:gd name="T42" fmla="*/ 28 w 46"/>
                <a:gd name="T43" fmla="*/ 18 h 26"/>
                <a:gd name="T44" fmla="*/ 28 w 46"/>
                <a:gd name="T45" fmla="*/ 18 h 26"/>
                <a:gd name="T46" fmla="*/ 28 w 46"/>
                <a:gd name="T47" fmla="*/ 18 h 26"/>
                <a:gd name="T48" fmla="*/ 28 w 46"/>
                <a:gd name="T49" fmla="*/ 18 h 26"/>
                <a:gd name="T50" fmla="*/ 32 w 46"/>
                <a:gd name="T51" fmla="*/ 18 h 26"/>
                <a:gd name="T52" fmla="*/ 32 w 46"/>
                <a:gd name="T53" fmla="*/ 18 h 26"/>
                <a:gd name="T54" fmla="*/ 40 w 46"/>
                <a:gd name="T55" fmla="*/ 16 h 26"/>
                <a:gd name="T56" fmla="*/ 46 w 46"/>
                <a:gd name="T57" fmla="*/ 10 h 26"/>
                <a:gd name="T58" fmla="*/ 46 w 46"/>
                <a:gd name="T59" fmla="*/ 10 h 26"/>
                <a:gd name="T60" fmla="*/ 46 w 46"/>
                <a:gd name="T61" fmla="*/ 6 h 26"/>
                <a:gd name="T62" fmla="*/ 44 w 46"/>
                <a:gd name="T63" fmla="*/ 2 h 26"/>
                <a:gd name="T64" fmla="*/ 40 w 46"/>
                <a:gd name="T65" fmla="*/ 0 h 26"/>
                <a:gd name="T66" fmla="*/ 34 w 46"/>
                <a:gd name="T67"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6" h="26">
                  <a:moveTo>
                    <a:pt x="34" y="0"/>
                  </a:moveTo>
                  <a:lnTo>
                    <a:pt x="34" y="0"/>
                  </a:lnTo>
                  <a:lnTo>
                    <a:pt x="30" y="0"/>
                  </a:lnTo>
                  <a:lnTo>
                    <a:pt x="26" y="2"/>
                  </a:lnTo>
                  <a:lnTo>
                    <a:pt x="26" y="2"/>
                  </a:lnTo>
                  <a:lnTo>
                    <a:pt x="20" y="6"/>
                  </a:lnTo>
                  <a:lnTo>
                    <a:pt x="12" y="10"/>
                  </a:lnTo>
                  <a:lnTo>
                    <a:pt x="12" y="10"/>
                  </a:lnTo>
                  <a:lnTo>
                    <a:pt x="6" y="12"/>
                  </a:lnTo>
                  <a:lnTo>
                    <a:pt x="4" y="16"/>
                  </a:lnTo>
                  <a:lnTo>
                    <a:pt x="0" y="26"/>
                  </a:lnTo>
                  <a:lnTo>
                    <a:pt x="0" y="26"/>
                  </a:lnTo>
                  <a:lnTo>
                    <a:pt x="2" y="26"/>
                  </a:lnTo>
                  <a:lnTo>
                    <a:pt x="2" y="26"/>
                  </a:lnTo>
                  <a:lnTo>
                    <a:pt x="6" y="26"/>
                  </a:lnTo>
                  <a:lnTo>
                    <a:pt x="10" y="24"/>
                  </a:lnTo>
                  <a:lnTo>
                    <a:pt x="16" y="20"/>
                  </a:lnTo>
                  <a:lnTo>
                    <a:pt x="16" y="20"/>
                  </a:lnTo>
                  <a:lnTo>
                    <a:pt x="22" y="18"/>
                  </a:lnTo>
                  <a:lnTo>
                    <a:pt x="26" y="18"/>
                  </a:lnTo>
                  <a:lnTo>
                    <a:pt x="26" y="18"/>
                  </a:lnTo>
                  <a:lnTo>
                    <a:pt x="28" y="18"/>
                  </a:lnTo>
                  <a:lnTo>
                    <a:pt x="28" y="18"/>
                  </a:lnTo>
                  <a:lnTo>
                    <a:pt x="28" y="18"/>
                  </a:lnTo>
                  <a:lnTo>
                    <a:pt x="28" y="18"/>
                  </a:lnTo>
                  <a:lnTo>
                    <a:pt x="32" y="18"/>
                  </a:lnTo>
                  <a:lnTo>
                    <a:pt x="32" y="18"/>
                  </a:lnTo>
                  <a:lnTo>
                    <a:pt x="40" y="16"/>
                  </a:lnTo>
                  <a:lnTo>
                    <a:pt x="46" y="10"/>
                  </a:lnTo>
                  <a:lnTo>
                    <a:pt x="46" y="10"/>
                  </a:lnTo>
                  <a:lnTo>
                    <a:pt x="46" y="6"/>
                  </a:lnTo>
                  <a:lnTo>
                    <a:pt x="44" y="2"/>
                  </a:lnTo>
                  <a:lnTo>
                    <a:pt x="40" y="0"/>
                  </a:lnTo>
                  <a:lnTo>
                    <a:pt x="3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71" name="Freeform 156"/>
            <p:cNvSpPr>
              <a:spLocks/>
            </p:cNvSpPr>
            <p:nvPr/>
          </p:nvSpPr>
          <p:spPr bwMode="auto">
            <a:xfrm>
              <a:off x="672" y="1304"/>
              <a:ext cx="130" cy="78"/>
            </a:xfrm>
            <a:custGeom>
              <a:avLst/>
              <a:gdLst>
                <a:gd name="T0" fmla="*/ 106 w 130"/>
                <a:gd name="T1" fmla="*/ 0 h 78"/>
                <a:gd name="T2" fmla="*/ 102 w 130"/>
                <a:gd name="T3" fmla="*/ 0 h 78"/>
                <a:gd name="T4" fmla="*/ 94 w 130"/>
                <a:gd name="T5" fmla="*/ 6 h 78"/>
                <a:gd name="T6" fmla="*/ 86 w 130"/>
                <a:gd name="T7" fmla="*/ 14 h 78"/>
                <a:gd name="T8" fmla="*/ 80 w 130"/>
                <a:gd name="T9" fmla="*/ 14 h 78"/>
                <a:gd name="T10" fmla="*/ 70 w 130"/>
                <a:gd name="T11" fmla="*/ 14 h 78"/>
                <a:gd name="T12" fmla="*/ 68 w 130"/>
                <a:gd name="T13" fmla="*/ 14 h 78"/>
                <a:gd name="T14" fmla="*/ 62 w 130"/>
                <a:gd name="T15" fmla="*/ 14 h 78"/>
                <a:gd name="T16" fmla="*/ 54 w 130"/>
                <a:gd name="T17" fmla="*/ 18 h 78"/>
                <a:gd name="T18" fmla="*/ 40 w 130"/>
                <a:gd name="T19" fmla="*/ 22 h 78"/>
                <a:gd name="T20" fmla="*/ 34 w 130"/>
                <a:gd name="T21" fmla="*/ 26 h 78"/>
                <a:gd name="T22" fmla="*/ 26 w 130"/>
                <a:gd name="T23" fmla="*/ 30 h 78"/>
                <a:gd name="T24" fmla="*/ 10 w 130"/>
                <a:gd name="T25" fmla="*/ 32 h 78"/>
                <a:gd name="T26" fmla="*/ 2 w 130"/>
                <a:gd name="T27" fmla="*/ 38 h 78"/>
                <a:gd name="T28" fmla="*/ 0 w 130"/>
                <a:gd name="T29" fmla="*/ 44 h 78"/>
                <a:gd name="T30" fmla="*/ 2 w 130"/>
                <a:gd name="T31" fmla="*/ 46 h 78"/>
                <a:gd name="T32" fmla="*/ 16 w 130"/>
                <a:gd name="T33" fmla="*/ 52 h 78"/>
                <a:gd name="T34" fmla="*/ 20 w 130"/>
                <a:gd name="T35" fmla="*/ 58 h 78"/>
                <a:gd name="T36" fmla="*/ 22 w 130"/>
                <a:gd name="T37" fmla="*/ 70 h 78"/>
                <a:gd name="T38" fmla="*/ 28 w 130"/>
                <a:gd name="T39" fmla="*/ 74 h 78"/>
                <a:gd name="T40" fmla="*/ 36 w 130"/>
                <a:gd name="T41" fmla="*/ 74 h 78"/>
                <a:gd name="T42" fmla="*/ 42 w 130"/>
                <a:gd name="T43" fmla="*/ 76 h 78"/>
                <a:gd name="T44" fmla="*/ 46 w 130"/>
                <a:gd name="T45" fmla="*/ 78 h 78"/>
                <a:gd name="T46" fmla="*/ 50 w 130"/>
                <a:gd name="T47" fmla="*/ 78 h 78"/>
                <a:gd name="T48" fmla="*/ 60 w 130"/>
                <a:gd name="T49" fmla="*/ 74 h 78"/>
                <a:gd name="T50" fmla="*/ 74 w 130"/>
                <a:gd name="T51" fmla="*/ 64 h 78"/>
                <a:gd name="T52" fmla="*/ 90 w 130"/>
                <a:gd name="T53" fmla="*/ 58 h 78"/>
                <a:gd name="T54" fmla="*/ 98 w 130"/>
                <a:gd name="T55" fmla="*/ 56 h 78"/>
                <a:gd name="T56" fmla="*/ 122 w 130"/>
                <a:gd name="T57" fmla="*/ 44 h 78"/>
                <a:gd name="T58" fmla="*/ 128 w 130"/>
                <a:gd name="T59" fmla="*/ 40 h 78"/>
                <a:gd name="T60" fmla="*/ 130 w 130"/>
                <a:gd name="T61" fmla="*/ 32 h 78"/>
                <a:gd name="T62" fmla="*/ 120 w 130"/>
                <a:gd name="T63" fmla="*/ 22 h 78"/>
                <a:gd name="T64" fmla="*/ 116 w 130"/>
                <a:gd name="T65" fmla="*/ 14 h 78"/>
                <a:gd name="T66" fmla="*/ 112 w 130"/>
                <a:gd name="T67" fmla="*/ 6 h 78"/>
                <a:gd name="T68" fmla="*/ 106 w 130"/>
                <a:gd name="T69"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30" h="78">
                  <a:moveTo>
                    <a:pt x="106" y="0"/>
                  </a:moveTo>
                  <a:lnTo>
                    <a:pt x="106" y="0"/>
                  </a:lnTo>
                  <a:lnTo>
                    <a:pt x="102" y="0"/>
                  </a:lnTo>
                  <a:lnTo>
                    <a:pt x="102" y="0"/>
                  </a:lnTo>
                  <a:lnTo>
                    <a:pt x="98" y="2"/>
                  </a:lnTo>
                  <a:lnTo>
                    <a:pt x="94" y="6"/>
                  </a:lnTo>
                  <a:lnTo>
                    <a:pt x="90" y="10"/>
                  </a:lnTo>
                  <a:lnTo>
                    <a:pt x="86" y="14"/>
                  </a:lnTo>
                  <a:lnTo>
                    <a:pt x="86" y="14"/>
                  </a:lnTo>
                  <a:lnTo>
                    <a:pt x="80" y="14"/>
                  </a:lnTo>
                  <a:lnTo>
                    <a:pt x="80" y="14"/>
                  </a:lnTo>
                  <a:lnTo>
                    <a:pt x="70" y="14"/>
                  </a:lnTo>
                  <a:lnTo>
                    <a:pt x="70" y="14"/>
                  </a:lnTo>
                  <a:lnTo>
                    <a:pt x="68" y="14"/>
                  </a:lnTo>
                  <a:lnTo>
                    <a:pt x="68" y="14"/>
                  </a:lnTo>
                  <a:lnTo>
                    <a:pt x="62" y="14"/>
                  </a:lnTo>
                  <a:lnTo>
                    <a:pt x="54" y="18"/>
                  </a:lnTo>
                  <a:lnTo>
                    <a:pt x="54" y="18"/>
                  </a:lnTo>
                  <a:lnTo>
                    <a:pt x="46" y="20"/>
                  </a:lnTo>
                  <a:lnTo>
                    <a:pt x="40" y="22"/>
                  </a:lnTo>
                  <a:lnTo>
                    <a:pt x="40" y="22"/>
                  </a:lnTo>
                  <a:lnTo>
                    <a:pt x="34" y="26"/>
                  </a:lnTo>
                  <a:lnTo>
                    <a:pt x="26" y="30"/>
                  </a:lnTo>
                  <a:lnTo>
                    <a:pt x="26" y="30"/>
                  </a:lnTo>
                  <a:lnTo>
                    <a:pt x="18" y="32"/>
                  </a:lnTo>
                  <a:lnTo>
                    <a:pt x="10" y="32"/>
                  </a:lnTo>
                  <a:lnTo>
                    <a:pt x="10" y="32"/>
                  </a:lnTo>
                  <a:lnTo>
                    <a:pt x="2" y="38"/>
                  </a:lnTo>
                  <a:lnTo>
                    <a:pt x="0" y="42"/>
                  </a:lnTo>
                  <a:lnTo>
                    <a:pt x="0" y="44"/>
                  </a:lnTo>
                  <a:lnTo>
                    <a:pt x="0" y="44"/>
                  </a:lnTo>
                  <a:lnTo>
                    <a:pt x="2" y="46"/>
                  </a:lnTo>
                  <a:lnTo>
                    <a:pt x="6" y="48"/>
                  </a:lnTo>
                  <a:lnTo>
                    <a:pt x="16" y="52"/>
                  </a:lnTo>
                  <a:lnTo>
                    <a:pt x="16" y="52"/>
                  </a:lnTo>
                  <a:lnTo>
                    <a:pt x="20" y="58"/>
                  </a:lnTo>
                  <a:lnTo>
                    <a:pt x="20" y="64"/>
                  </a:lnTo>
                  <a:lnTo>
                    <a:pt x="22" y="70"/>
                  </a:lnTo>
                  <a:lnTo>
                    <a:pt x="26" y="72"/>
                  </a:lnTo>
                  <a:lnTo>
                    <a:pt x="28" y="74"/>
                  </a:lnTo>
                  <a:lnTo>
                    <a:pt x="28" y="74"/>
                  </a:lnTo>
                  <a:lnTo>
                    <a:pt x="36" y="74"/>
                  </a:lnTo>
                  <a:lnTo>
                    <a:pt x="36" y="74"/>
                  </a:lnTo>
                  <a:lnTo>
                    <a:pt x="42" y="76"/>
                  </a:lnTo>
                  <a:lnTo>
                    <a:pt x="46" y="78"/>
                  </a:lnTo>
                  <a:lnTo>
                    <a:pt x="46" y="78"/>
                  </a:lnTo>
                  <a:lnTo>
                    <a:pt x="50" y="78"/>
                  </a:lnTo>
                  <a:lnTo>
                    <a:pt x="50" y="78"/>
                  </a:lnTo>
                  <a:lnTo>
                    <a:pt x="54" y="78"/>
                  </a:lnTo>
                  <a:lnTo>
                    <a:pt x="60" y="74"/>
                  </a:lnTo>
                  <a:lnTo>
                    <a:pt x="60" y="74"/>
                  </a:lnTo>
                  <a:lnTo>
                    <a:pt x="74" y="64"/>
                  </a:lnTo>
                  <a:lnTo>
                    <a:pt x="80" y="60"/>
                  </a:lnTo>
                  <a:lnTo>
                    <a:pt x="90" y="58"/>
                  </a:lnTo>
                  <a:lnTo>
                    <a:pt x="90" y="58"/>
                  </a:lnTo>
                  <a:lnTo>
                    <a:pt x="98" y="56"/>
                  </a:lnTo>
                  <a:lnTo>
                    <a:pt x="106" y="52"/>
                  </a:lnTo>
                  <a:lnTo>
                    <a:pt x="122" y="44"/>
                  </a:lnTo>
                  <a:lnTo>
                    <a:pt x="122" y="44"/>
                  </a:lnTo>
                  <a:lnTo>
                    <a:pt x="128" y="40"/>
                  </a:lnTo>
                  <a:lnTo>
                    <a:pt x="130" y="36"/>
                  </a:lnTo>
                  <a:lnTo>
                    <a:pt x="130" y="32"/>
                  </a:lnTo>
                  <a:lnTo>
                    <a:pt x="128" y="28"/>
                  </a:lnTo>
                  <a:lnTo>
                    <a:pt x="120" y="22"/>
                  </a:lnTo>
                  <a:lnTo>
                    <a:pt x="116" y="18"/>
                  </a:lnTo>
                  <a:lnTo>
                    <a:pt x="116" y="14"/>
                  </a:lnTo>
                  <a:lnTo>
                    <a:pt x="116" y="14"/>
                  </a:lnTo>
                  <a:lnTo>
                    <a:pt x="112" y="6"/>
                  </a:lnTo>
                  <a:lnTo>
                    <a:pt x="110" y="2"/>
                  </a:lnTo>
                  <a:lnTo>
                    <a:pt x="106"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72" name="Freeform 157"/>
            <p:cNvSpPr>
              <a:spLocks/>
            </p:cNvSpPr>
            <p:nvPr/>
          </p:nvSpPr>
          <p:spPr bwMode="auto">
            <a:xfrm>
              <a:off x="672" y="1304"/>
              <a:ext cx="130" cy="78"/>
            </a:xfrm>
            <a:custGeom>
              <a:avLst/>
              <a:gdLst>
                <a:gd name="T0" fmla="*/ 106 w 130"/>
                <a:gd name="T1" fmla="*/ 0 h 78"/>
                <a:gd name="T2" fmla="*/ 102 w 130"/>
                <a:gd name="T3" fmla="*/ 0 h 78"/>
                <a:gd name="T4" fmla="*/ 94 w 130"/>
                <a:gd name="T5" fmla="*/ 6 h 78"/>
                <a:gd name="T6" fmla="*/ 86 w 130"/>
                <a:gd name="T7" fmla="*/ 14 h 78"/>
                <a:gd name="T8" fmla="*/ 80 w 130"/>
                <a:gd name="T9" fmla="*/ 14 h 78"/>
                <a:gd name="T10" fmla="*/ 70 w 130"/>
                <a:gd name="T11" fmla="*/ 14 h 78"/>
                <a:gd name="T12" fmla="*/ 68 w 130"/>
                <a:gd name="T13" fmla="*/ 14 h 78"/>
                <a:gd name="T14" fmla="*/ 62 w 130"/>
                <a:gd name="T15" fmla="*/ 14 h 78"/>
                <a:gd name="T16" fmla="*/ 54 w 130"/>
                <a:gd name="T17" fmla="*/ 18 h 78"/>
                <a:gd name="T18" fmla="*/ 40 w 130"/>
                <a:gd name="T19" fmla="*/ 22 h 78"/>
                <a:gd name="T20" fmla="*/ 34 w 130"/>
                <a:gd name="T21" fmla="*/ 26 h 78"/>
                <a:gd name="T22" fmla="*/ 26 w 130"/>
                <a:gd name="T23" fmla="*/ 30 h 78"/>
                <a:gd name="T24" fmla="*/ 10 w 130"/>
                <a:gd name="T25" fmla="*/ 32 h 78"/>
                <a:gd name="T26" fmla="*/ 2 w 130"/>
                <a:gd name="T27" fmla="*/ 38 h 78"/>
                <a:gd name="T28" fmla="*/ 0 w 130"/>
                <a:gd name="T29" fmla="*/ 44 h 78"/>
                <a:gd name="T30" fmla="*/ 2 w 130"/>
                <a:gd name="T31" fmla="*/ 46 h 78"/>
                <a:gd name="T32" fmla="*/ 16 w 130"/>
                <a:gd name="T33" fmla="*/ 52 h 78"/>
                <a:gd name="T34" fmla="*/ 20 w 130"/>
                <a:gd name="T35" fmla="*/ 58 h 78"/>
                <a:gd name="T36" fmla="*/ 22 w 130"/>
                <a:gd name="T37" fmla="*/ 70 h 78"/>
                <a:gd name="T38" fmla="*/ 28 w 130"/>
                <a:gd name="T39" fmla="*/ 74 h 78"/>
                <a:gd name="T40" fmla="*/ 36 w 130"/>
                <a:gd name="T41" fmla="*/ 74 h 78"/>
                <a:gd name="T42" fmla="*/ 42 w 130"/>
                <a:gd name="T43" fmla="*/ 76 h 78"/>
                <a:gd name="T44" fmla="*/ 46 w 130"/>
                <a:gd name="T45" fmla="*/ 78 h 78"/>
                <a:gd name="T46" fmla="*/ 50 w 130"/>
                <a:gd name="T47" fmla="*/ 78 h 78"/>
                <a:gd name="T48" fmla="*/ 60 w 130"/>
                <a:gd name="T49" fmla="*/ 74 h 78"/>
                <a:gd name="T50" fmla="*/ 74 w 130"/>
                <a:gd name="T51" fmla="*/ 64 h 78"/>
                <a:gd name="T52" fmla="*/ 90 w 130"/>
                <a:gd name="T53" fmla="*/ 58 h 78"/>
                <a:gd name="T54" fmla="*/ 98 w 130"/>
                <a:gd name="T55" fmla="*/ 56 h 78"/>
                <a:gd name="T56" fmla="*/ 122 w 130"/>
                <a:gd name="T57" fmla="*/ 44 h 78"/>
                <a:gd name="T58" fmla="*/ 128 w 130"/>
                <a:gd name="T59" fmla="*/ 40 h 78"/>
                <a:gd name="T60" fmla="*/ 130 w 130"/>
                <a:gd name="T61" fmla="*/ 32 h 78"/>
                <a:gd name="T62" fmla="*/ 120 w 130"/>
                <a:gd name="T63" fmla="*/ 22 h 78"/>
                <a:gd name="T64" fmla="*/ 116 w 130"/>
                <a:gd name="T65" fmla="*/ 14 h 78"/>
                <a:gd name="T66" fmla="*/ 112 w 130"/>
                <a:gd name="T67" fmla="*/ 6 h 78"/>
                <a:gd name="T68" fmla="*/ 106 w 130"/>
                <a:gd name="T69"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30" h="78">
                  <a:moveTo>
                    <a:pt x="106" y="0"/>
                  </a:moveTo>
                  <a:lnTo>
                    <a:pt x="106" y="0"/>
                  </a:lnTo>
                  <a:lnTo>
                    <a:pt x="102" y="0"/>
                  </a:lnTo>
                  <a:lnTo>
                    <a:pt x="102" y="0"/>
                  </a:lnTo>
                  <a:lnTo>
                    <a:pt x="98" y="2"/>
                  </a:lnTo>
                  <a:lnTo>
                    <a:pt x="94" y="6"/>
                  </a:lnTo>
                  <a:lnTo>
                    <a:pt x="90" y="10"/>
                  </a:lnTo>
                  <a:lnTo>
                    <a:pt x="86" y="14"/>
                  </a:lnTo>
                  <a:lnTo>
                    <a:pt x="86" y="14"/>
                  </a:lnTo>
                  <a:lnTo>
                    <a:pt x="80" y="14"/>
                  </a:lnTo>
                  <a:lnTo>
                    <a:pt x="80" y="14"/>
                  </a:lnTo>
                  <a:lnTo>
                    <a:pt x="70" y="14"/>
                  </a:lnTo>
                  <a:lnTo>
                    <a:pt x="70" y="14"/>
                  </a:lnTo>
                  <a:lnTo>
                    <a:pt x="68" y="14"/>
                  </a:lnTo>
                  <a:lnTo>
                    <a:pt x="68" y="14"/>
                  </a:lnTo>
                  <a:lnTo>
                    <a:pt x="62" y="14"/>
                  </a:lnTo>
                  <a:lnTo>
                    <a:pt x="54" y="18"/>
                  </a:lnTo>
                  <a:lnTo>
                    <a:pt x="54" y="18"/>
                  </a:lnTo>
                  <a:lnTo>
                    <a:pt x="46" y="20"/>
                  </a:lnTo>
                  <a:lnTo>
                    <a:pt x="40" y="22"/>
                  </a:lnTo>
                  <a:lnTo>
                    <a:pt x="40" y="22"/>
                  </a:lnTo>
                  <a:lnTo>
                    <a:pt x="34" y="26"/>
                  </a:lnTo>
                  <a:lnTo>
                    <a:pt x="26" y="30"/>
                  </a:lnTo>
                  <a:lnTo>
                    <a:pt x="26" y="30"/>
                  </a:lnTo>
                  <a:lnTo>
                    <a:pt x="18" y="32"/>
                  </a:lnTo>
                  <a:lnTo>
                    <a:pt x="10" y="32"/>
                  </a:lnTo>
                  <a:lnTo>
                    <a:pt x="10" y="32"/>
                  </a:lnTo>
                  <a:lnTo>
                    <a:pt x="2" y="38"/>
                  </a:lnTo>
                  <a:lnTo>
                    <a:pt x="0" y="42"/>
                  </a:lnTo>
                  <a:lnTo>
                    <a:pt x="0" y="44"/>
                  </a:lnTo>
                  <a:lnTo>
                    <a:pt x="0" y="44"/>
                  </a:lnTo>
                  <a:lnTo>
                    <a:pt x="2" y="46"/>
                  </a:lnTo>
                  <a:lnTo>
                    <a:pt x="6" y="48"/>
                  </a:lnTo>
                  <a:lnTo>
                    <a:pt x="16" y="52"/>
                  </a:lnTo>
                  <a:lnTo>
                    <a:pt x="16" y="52"/>
                  </a:lnTo>
                  <a:lnTo>
                    <a:pt x="20" y="58"/>
                  </a:lnTo>
                  <a:lnTo>
                    <a:pt x="20" y="64"/>
                  </a:lnTo>
                  <a:lnTo>
                    <a:pt x="22" y="70"/>
                  </a:lnTo>
                  <a:lnTo>
                    <a:pt x="26" y="72"/>
                  </a:lnTo>
                  <a:lnTo>
                    <a:pt x="28" y="74"/>
                  </a:lnTo>
                  <a:lnTo>
                    <a:pt x="28" y="74"/>
                  </a:lnTo>
                  <a:lnTo>
                    <a:pt x="36" y="74"/>
                  </a:lnTo>
                  <a:lnTo>
                    <a:pt x="36" y="74"/>
                  </a:lnTo>
                  <a:lnTo>
                    <a:pt x="42" y="76"/>
                  </a:lnTo>
                  <a:lnTo>
                    <a:pt x="46" y="78"/>
                  </a:lnTo>
                  <a:lnTo>
                    <a:pt x="46" y="78"/>
                  </a:lnTo>
                  <a:lnTo>
                    <a:pt x="50" y="78"/>
                  </a:lnTo>
                  <a:lnTo>
                    <a:pt x="50" y="78"/>
                  </a:lnTo>
                  <a:lnTo>
                    <a:pt x="54" y="78"/>
                  </a:lnTo>
                  <a:lnTo>
                    <a:pt x="60" y="74"/>
                  </a:lnTo>
                  <a:lnTo>
                    <a:pt x="60" y="74"/>
                  </a:lnTo>
                  <a:lnTo>
                    <a:pt x="74" y="64"/>
                  </a:lnTo>
                  <a:lnTo>
                    <a:pt x="80" y="60"/>
                  </a:lnTo>
                  <a:lnTo>
                    <a:pt x="90" y="58"/>
                  </a:lnTo>
                  <a:lnTo>
                    <a:pt x="90" y="58"/>
                  </a:lnTo>
                  <a:lnTo>
                    <a:pt x="98" y="56"/>
                  </a:lnTo>
                  <a:lnTo>
                    <a:pt x="106" y="52"/>
                  </a:lnTo>
                  <a:lnTo>
                    <a:pt x="122" y="44"/>
                  </a:lnTo>
                  <a:lnTo>
                    <a:pt x="122" y="44"/>
                  </a:lnTo>
                  <a:lnTo>
                    <a:pt x="128" y="40"/>
                  </a:lnTo>
                  <a:lnTo>
                    <a:pt x="130" y="36"/>
                  </a:lnTo>
                  <a:lnTo>
                    <a:pt x="130" y="32"/>
                  </a:lnTo>
                  <a:lnTo>
                    <a:pt x="128" y="28"/>
                  </a:lnTo>
                  <a:lnTo>
                    <a:pt x="120" y="22"/>
                  </a:lnTo>
                  <a:lnTo>
                    <a:pt x="116" y="18"/>
                  </a:lnTo>
                  <a:lnTo>
                    <a:pt x="116" y="14"/>
                  </a:lnTo>
                  <a:lnTo>
                    <a:pt x="116" y="14"/>
                  </a:lnTo>
                  <a:lnTo>
                    <a:pt x="112" y="6"/>
                  </a:lnTo>
                  <a:lnTo>
                    <a:pt x="110" y="2"/>
                  </a:lnTo>
                  <a:lnTo>
                    <a:pt x="10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73" name="Freeform 158"/>
            <p:cNvSpPr>
              <a:spLocks/>
            </p:cNvSpPr>
            <p:nvPr/>
          </p:nvSpPr>
          <p:spPr bwMode="auto">
            <a:xfrm>
              <a:off x="4448" y="2170"/>
              <a:ext cx="138" cy="60"/>
            </a:xfrm>
            <a:custGeom>
              <a:avLst/>
              <a:gdLst>
                <a:gd name="T0" fmla="*/ 38 w 138"/>
                <a:gd name="T1" fmla="*/ 0 h 60"/>
                <a:gd name="T2" fmla="*/ 36 w 138"/>
                <a:gd name="T3" fmla="*/ 0 h 60"/>
                <a:gd name="T4" fmla="*/ 26 w 138"/>
                <a:gd name="T5" fmla="*/ 4 h 60"/>
                <a:gd name="T6" fmla="*/ 18 w 138"/>
                <a:gd name="T7" fmla="*/ 10 h 60"/>
                <a:gd name="T8" fmla="*/ 2 w 138"/>
                <a:gd name="T9" fmla="*/ 10 h 60"/>
                <a:gd name="T10" fmla="*/ 0 w 138"/>
                <a:gd name="T11" fmla="*/ 14 h 60"/>
                <a:gd name="T12" fmla="*/ 2 w 138"/>
                <a:gd name="T13" fmla="*/ 22 h 60"/>
                <a:gd name="T14" fmla="*/ 10 w 138"/>
                <a:gd name="T15" fmla="*/ 28 h 60"/>
                <a:gd name="T16" fmla="*/ 12 w 138"/>
                <a:gd name="T17" fmla="*/ 28 h 60"/>
                <a:gd name="T18" fmla="*/ 16 w 138"/>
                <a:gd name="T19" fmla="*/ 26 h 60"/>
                <a:gd name="T20" fmla="*/ 26 w 138"/>
                <a:gd name="T21" fmla="*/ 22 h 60"/>
                <a:gd name="T22" fmla="*/ 32 w 138"/>
                <a:gd name="T23" fmla="*/ 20 h 60"/>
                <a:gd name="T24" fmla="*/ 40 w 138"/>
                <a:gd name="T25" fmla="*/ 22 h 60"/>
                <a:gd name="T26" fmla="*/ 62 w 138"/>
                <a:gd name="T27" fmla="*/ 30 h 60"/>
                <a:gd name="T28" fmla="*/ 70 w 138"/>
                <a:gd name="T29" fmla="*/ 36 h 60"/>
                <a:gd name="T30" fmla="*/ 78 w 138"/>
                <a:gd name="T31" fmla="*/ 40 h 60"/>
                <a:gd name="T32" fmla="*/ 88 w 138"/>
                <a:gd name="T33" fmla="*/ 44 h 60"/>
                <a:gd name="T34" fmla="*/ 96 w 138"/>
                <a:gd name="T35" fmla="*/ 50 h 60"/>
                <a:gd name="T36" fmla="*/ 100 w 138"/>
                <a:gd name="T37" fmla="*/ 56 h 60"/>
                <a:gd name="T38" fmla="*/ 108 w 138"/>
                <a:gd name="T39" fmla="*/ 60 h 60"/>
                <a:gd name="T40" fmla="*/ 108 w 138"/>
                <a:gd name="T41" fmla="*/ 60 h 60"/>
                <a:gd name="T42" fmla="*/ 116 w 138"/>
                <a:gd name="T43" fmla="*/ 58 h 60"/>
                <a:gd name="T44" fmla="*/ 122 w 138"/>
                <a:gd name="T45" fmla="*/ 58 h 60"/>
                <a:gd name="T46" fmla="*/ 124 w 138"/>
                <a:gd name="T47" fmla="*/ 58 h 60"/>
                <a:gd name="T48" fmla="*/ 126 w 138"/>
                <a:gd name="T49" fmla="*/ 58 h 60"/>
                <a:gd name="T50" fmla="*/ 128 w 138"/>
                <a:gd name="T51" fmla="*/ 58 h 60"/>
                <a:gd name="T52" fmla="*/ 132 w 138"/>
                <a:gd name="T53" fmla="*/ 56 h 60"/>
                <a:gd name="T54" fmla="*/ 138 w 138"/>
                <a:gd name="T55" fmla="*/ 52 h 60"/>
                <a:gd name="T56" fmla="*/ 138 w 138"/>
                <a:gd name="T57" fmla="*/ 48 h 60"/>
                <a:gd name="T58" fmla="*/ 130 w 138"/>
                <a:gd name="T59" fmla="*/ 42 h 60"/>
                <a:gd name="T60" fmla="*/ 120 w 138"/>
                <a:gd name="T61" fmla="*/ 42 h 60"/>
                <a:gd name="T62" fmla="*/ 96 w 138"/>
                <a:gd name="T63" fmla="*/ 30 h 60"/>
                <a:gd name="T64" fmla="*/ 92 w 138"/>
                <a:gd name="T65" fmla="*/ 26 h 60"/>
                <a:gd name="T66" fmla="*/ 86 w 138"/>
                <a:gd name="T67" fmla="*/ 22 h 60"/>
                <a:gd name="T68" fmla="*/ 82 w 138"/>
                <a:gd name="T69" fmla="*/ 22 h 60"/>
                <a:gd name="T70" fmla="*/ 80 w 138"/>
                <a:gd name="T71" fmla="*/ 22 h 60"/>
                <a:gd name="T72" fmla="*/ 80 w 138"/>
                <a:gd name="T73" fmla="*/ 22 h 60"/>
                <a:gd name="T74" fmla="*/ 74 w 138"/>
                <a:gd name="T75" fmla="*/ 20 h 60"/>
                <a:gd name="T76" fmla="*/ 72 w 138"/>
                <a:gd name="T77" fmla="*/ 18 h 60"/>
                <a:gd name="T78" fmla="*/ 68 w 138"/>
                <a:gd name="T79" fmla="*/ 16 h 60"/>
                <a:gd name="T80" fmla="*/ 48 w 138"/>
                <a:gd name="T81" fmla="*/ 2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38" h="60">
                  <a:moveTo>
                    <a:pt x="38" y="0"/>
                  </a:moveTo>
                  <a:lnTo>
                    <a:pt x="38" y="0"/>
                  </a:lnTo>
                  <a:lnTo>
                    <a:pt x="36" y="0"/>
                  </a:lnTo>
                  <a:lnTo>
                    <a:pt x="36" y="0"/>
                  </a:lnTo>
                  <a:lnTo>
                    <a:pt x="30" y="2"/>
                  </a:lnTo>
                  <a:lnTo>
                    <a:pt x="26" y="4"/>
                  </a:lnTo>
                  <a:lnTo>
                    <a:pt x="18" y="10"/>
                  </a:lnTo>
                  <a:lnTo>
                    <a:pt x="18" y="10"/>
                  </a:lnTo>
                  <a:lnTo>
                    <a:pt x="6" y="10"/>
                  </a:lnTo>
                  <a:lnTo>
                    <a:pt x="2" y="10"/>
                  </a:lnTo>
                  <a:lnTo>
                    <a:pt x="0" y="14"/>
                  </a:lnTo>
                  <a:lnTo>
                    <a:pt x="0" y="14"/>
                  </a:lnTo>
                  <a:lnTo>
                    <a:pt x="0" y="18"/>
                  </a:lnTo>
                  <a:lnTo>
                    <a:pt x="2" y="22"/>
                  </a:lnTo>
                  <a:lnTo>
                    <a:pt x="6" y="26"/>
                  </a:lnTo>
                  <a:lnTo>
                    <a:pt x="10" y="28"/>
                  </a:lnTo>
                  <a:lnTo>
                    <a:pt x="10" y="28"/>
                  </a:lnTo>
                  <a:lnTo>
                    <a:pt x="12" y="28"/>
                  </a:lnTo>
                  <a:lnTo>
                    <a:pt x="12" y="28"/>
                  </a:lnTo>
                  <a:lnTo>
                    <a:pt x="16" y="26"/>
                  </a:lnTo>
                  <a:lnTo>
                    <a:pt x="18" y="26"/>
                  </a:lnTo>
                  <a:lnTo>
                    <a:pt x="26" y="22"/>
                  </a:lnTo>
                  <a:lnTo>
                    <a:pt x="26" y="22"/>
                  </a:lnTo>
                  <a:lnTo>
                    <a:pt x="32" y="20"/>
                  </a:lnTo>
                  <a:lnTo>
                    <a:pt x="32" y="20"/>
                  </a:lnTo>
                  <a:lnTo>
                    <a:pt x="40" y="22"/>
                  </a:lnTo>
                  <a:lnTo>
                    <a:pt x="48" y="24"/>
                  </a:lnTo>
                  <a:lnTo>
                    <a:pt x="62" y="30"/>
                  </a:lnTo>
                  <a:lnTo>
                    <a:pt x="62" y="30"/>
                  </a:lnTo>
                  <a:lnTo>
                    <a:pt x="70" y="36"/>
                  </a:lnTo>
                  <a:lnTo>
                    <a:pt x="74" y="38"/>
                  </a:lnTo>
                  <a:lnTo>
                    <a:pt x="78" y="40"/>
                  </a:lnTo>
                  <a:lnTo>
                    <a:pt x="78" y="40"/>
                  </a:lnTo>
                  <a:lnTo>
                    <a:pt x="88" y="44"/>
                  </a:lnTo>
                  <a:lnTo>
                    <a:pt x="92" y="46"/>
                  </a:lnTo>
                  <a:lnTo>
                    <a:pt x="96" y="50"/>
                  </a:lnTo>
                  <a:lnTo>
                    <a:pt x="96" y="50"/>
                  </a:lnTo>
                  <a:lnTo>
                    <a:pt x="100" y="56"/>
                  </a:lnTo>
                  <a:lnTo>
                    <a:pt x="104" y="58"/>
                  </a:lnTo>
                  <a:lnTo>
                    <a:pt x="108" y="60"/>
                  </a:lnTo>
                  <a:lnTo>
                    <a:pt x="108" y="60"/>
                  </a:lnTo>
                  <a:lnTo>
                    <a:pt x="108" y="60"/>
                  </a:lnTo>
                  <a:lnTo>
                    <a:pt x="108" y="60"/>
                  </a:lnTo>
                  <a:lnTo>
                    <a:pt x="116" y="58"/>
                  </a:lnTo>
                  <a:lnTo>
                    <a:pt x="116" y="58"/>
                  </a:lnTo>
                  <a:lnTo>
                    <a:pt x="122" y="58"/>
                  </a:lnTo>
                  <a:lnTo>
                    <a:pt x="122" y="58"/>
                  </a:lnTo>
                  <a:lnTo>
                    <a:pt x="124" y="58"/>
                  </a:lnTo>
                  <a:lnTo>
                    <a:pt x="124" y="58"/>
                  </a:lnTo>
                  <a:lnTo>
                    <a:pt x="126" y="58"/>
                  </a:lnTo>
                  <a:lnTo>
                    <a:pt x="126" y="58"/>
                  </a:lnTo>
                  <a:lnTo>
                    <a:pt x="128" y="58"/>
                  </a:lnTo>
                  <a:lnTo>
                    <a:pt x="128" y="58"/>
                  </a:lnTo>
                  <a:lnTo>
                    <a:pt x="132" y="56"/>
                  </a:lnTo>
                  <a:lnTo>
                    <a:pt x="136" y="56"/>
                  </a:lnTo>
                  <a:lnTo>
                    <a:pt x="138" y="52"/>
                  </a:lnTo>
                  <a:lnTo>
                    <a:pt x="138" y="48"/>
                  </a:lnTo>
                  <a:lnTo>
                    <a:pt x="138" y="48"/>
                  </a:lnTo>
                  <a:lnTo>
                    <a:pt x="134" y="44"/>
                  </a:lnTo>
                  <a:lnTo>
                    <a:pt x="130" y="42"/>
                  </a:lnTo>
                  <a:lnTo>
                    <a:pt x="120" y="42"/>
                  </a:lnTo>
                  <a:lnTo>
                    <a:pt x="120" y="42"/>
                  </a:lnTo>
                  <a:lnTo>
                    <a:pt x="108" y="38"/>
                  </a:lnTo>
                  <a:lnTo>
                    <a:pt x="96" y="30"/>
                  </a:lnTo>
                  <a:lnTo>
                    <a:pt x="96" y="30"/>
                  </a:lnTo>
                  <a:lnTo>
                    <a:pt x="92" y="26"/>
                  </a:lnTo>
                  <a:lnTo>
                    <a:pt x="88" y="22"/>
                  </a:lnTo>
                  <a:lnTo>
                    <a:pt x="86" y="22"/>
                  </a:lnTo>
                  <a:lnTo>
                    <a:pt x="86" y="22"/>
                  </a:lnTo>
                  <a:lnTo>
                    <a:pt x="82" y="22"/>
                  </a:lnTo>
                  <a:lnTo>
                    <a:pt x="82" y="22"/>
                  </a:lnTo>
                  <a:lnTo>
                    <a:pt x="80" y="22"/>
                  </a:lnTo>
                  <a:lnTo>
                    <a:pt x="80" y="22"/>
                  </a:lnTo>
                  <a:lnTo>
                    <a:pt x="80" y="22"/>
                  </a:lnTo>
                  <a:lnTo>
                    <a:pt x="80" y="22"/>
                  </a:lnTo>
                  <a:lnTo>
                    <a:pt x="74" y="20"/>
                  </a:lnTo>
                  <a:lnTo>
                    <a:pt x="74" y="20"/>
                  </a:lnTo>
                  <a:lnTo>
                    <a:pt x="72" y="18"/>
                  </a:lnTo>
                  <a:lnTo>
                    <a:pt x="68" y="16"/>
                  </a:lnTo>
                  <a:lnTo>
                    <a:pt x="68" y="16"/>
                  </a:lnTo>
                  <a:lnTo>
                    <a:pt x="54" y="4"/>
                  </a:lnTo>
                  <a:lnTo>
                    <a:pt x="48" y="2"/>
                  </a:lnTo>
                  <a:lnTo>
                    <a:pt x="38"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74" name="Freeform 159"/>
            <p:cNvSpPr>
              <a:spLocks/>
            </p:cNvSpPr>
            <p:nvPr/>
          </p:nvSpPr>
          <p:spPr bwMode="auto">
            <a:xfrm>
              <a:off x="4448" y="2170"/>
              <a:ext cx="138" cy="60"/>
            </a:xfrm>
            <a:custGeom>
              <a:avLst/>
              <a:gdLst>
                <a:gd name="T0" fmla="*/ 38 w 138"/>
                <a:gd name="T1" fmla="*/ 0 h 60"/>
                <a:gd name="T2" fmla="*/ 36 w 138"/>
                <a:gd name="T3" fmla="*/ 0 h 60"/>
                <a:gd name="T4" fmla="*/ 26 w 138"/>
                <a:gd name="T5" fmla="*/ 4 h 60"/>
                <a:gd name="T6" fmla="*/ 18 w 138"/>
                <a:gd name="T7" fmla="*/ 10 h 60"/>
                <a:gd name="T8" fmla="*/ 2 w 138"/>
                <a:gd name="T9" fmla="*/ 10 h 60"/>
                <a:gd name="T10" fmla="*/ 0 w 138"/>
                <a:gd name="T11" fmla="*/ 14 h 60"/>
                <a:gd name="T12" fmla="*/ 2 w 138"/>
                <a:gd name="T13" fmla="*/ 22 h 60"/>
                <a:gd name="T14" fmla="*/ 10 w 138"/>
                <a:gd name="T15" fmla="*/ 28 h 60"/>
                <a:gd name="T16" fmla="*/ 12 w 138"/>
                <a:gd name="T17" fmla="*/ 28 h 60"/>
                <a:gd name="T18" fmla="*/ 16 w 138"/>
                <a:gd name="T19" fmla="*/ 26 h 60"/>
                <a:gd name="T20" fmla="*/ 26 w 138"/>
                <a:gd name="T21" fmla="*/ 22 h 60"/>
                <a:gd name="T22" fmla="*/ 32 w 138"/>
                <a:gd name="T23" fmla="*/ 20 h 60"/>
                <a:gd name="T24" fmla="*/ 40 w 138"/>
                <a:gd name="T25" fmla="*/ 22 h 60"/>
                <a:gd name="T26" fmla="*/ 62 w 138"/>
                <a:gd name="T27" fmla="*/ 30 h 60"/>
                <a:gd name="T28" fmla="*/ 70 w 138"/>
                <a:gd name="T29" fmla="*/ 36 h 60"/>
                <a:gd name="T30" fmla="*/ 78 w 138"/>
                <a:gd name="T31" fmla="*/ 40 h 60"/>
                <a:gd name="T32" fmla="*/ 88 w 138"/>
                <a:gd name="T33" fmla="*/ 44 h 60"/>
                <a:gd name="T34" fmla="*/ 96 w 138"/>
                <a:gd name="T35" fmla="*/ 50 h 60"/>
                <a:gd name="T36" fmla="*/ 100 w 138"/>
                <a:gd name="T37" fmla="*/ 56 h 60"/>
                <a:gd name="T38" fmla="*/ 108 w 138"/>
                <a:gd name="T39" fmla="*/ 60 h 60"/>
                <a:gd name="T40" fmla="*/ 108 w 138"/>
                <a:gd name="T41" fmla="*/ 60 h 60"/>
                <a:gd name="T42" fmla="*/ 116 w 138"/>
                <a:gd name="T43" fmla="*/ 58 h 60"/>
                <a:gd name="T44" fmla="*/ 122 w 138"/>
                <a:gd name="T45" fmla="*/ 58 h 60"/>
                <a:gd name="T46" fmla="*/ 124 w 138"/>
                <a:gd name="T47" fmla="*/ 58 h 60"/>
                <a:gd name="T48" fmla="*/ 126 w 138"/>
                <a:gd name="T49" fmla="*/ 58 h 60"/>
                <a:gd name="T50" fmla="*/ 128 w 138"/>
                <a:gd name="T51" fmla="*/ 58 h 60"/>
                <a:gd name="T52" fmla="*/ 132 w 138"/>
                <a:gd name="T53" fmla="*/ 56 h 60"/>
                <a:gd name="T54" fmla="*/ 138 w 138"/>
                <a:gd name="T55" fmla="*/ 52 h 60"/>
                <a:gd name="T56" fmla="*/ 138 w 138"/>
                <a:gd name="T57" fmla="*/ 48 h 60"/>
                <a:gd name="T58" fmla="*/ 130 w 138"/>
                <a:gd name="T59" fmla="*/ 42 h 60"/>
                <a:gd name="T60" fmla="*/ 120 w 138"/>
                <a:gd name="T61" fmla="*/ 42 h 60"/>
                <a:gd name="T62" fmla="*/ 96 w 138"/>
                <a:gd name="T63" fmla="*/ 30 h 60"/>
                <a:gd name="T64" fmla="*/ 92 w 138"/>
                <a:gd name="T65" fmla="*/ 26 h 60"/>
                <a:gd name="T66" fmla="*/ 86 w 138"/>
                <a:gd name="T67" fmla="*/ 22 h 60"/>
                <a:gd name="T68" fmla="*/ 82 w 138"/>
                <a:gd name="T69" fmla="*/ 22 h 60"/>
                <a:gd name="T70" fmla="*/ 80 w 138"/>
                <a:gd name="T71" fmla="*/ 22 h 60"/>
                <a:gd name="T72" fmla="*/ 80 w 138"/>
                <a:gd name="T73" fmla="*/ 22 h 60"/>
                <a:gd name="T74" fmla="*/ 74 w 138"/>
                <a:gd name="T75" fmla="*/ 20 h 60"/>
                <a:gd name="T76" fmla="*/ 72 w 138"/>
                <a:gd name="T77" fmla="*/ 18 h 60"/>
                <a:gd name="T78" fmla="*/ 68 w 138"/>
                <a:gd name="T79" fmla="*/ 16 h 60"/>
                <a:gd name="T80" fmla="*/ 48 w 138"/>
                <a:gd name="T81" fmla="*/ 2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38" h="60">
                  <a:moveTo>
                    <a:pt x="38" y="0"/>
                  </a:moveTo>
                  <a:lnTo>
                    <a:pt x="38" y="0"/>
                  </a:lnTo>
                  <a:lnTo>
                    <a:pt x="36" y="0"/>
                  </a:lnTo>
                  <a:lnTo>
                    <a:pt x="36" y="0"/>
                  </a:lnTo>
                  <a:lnTo>
                    <a:pt x="30" y="2"/>
                  </a:lnTo>
                  <a:lnTo>
                    <a:pt x="26" y="4"/>
                  </a:lnTo>
                  <a:lnTo>
                    <a:pt x="18" y="10"/>
                  </a:lnTo>
                  <a:lnTo>
                    <a:pt x="18" y="10"/>
                  </a:lnTo>
                  <a:lnTo>
                    <a:pt x="6" y="10"/>
                  </a:lnTo>
                  <a:lnTo>
                    <a:pt x="2" y="10"/>
                  </a:lnTo>
                  <a:lnTo>
                    <a:pt x="0" y="14"/>
                  </a:lnTo>
                  <a:lnTo>
                    <a:pt x="0" y="14"/>
                  </a:lnTo>
                  <a:lnTo>
                    <a:pt x="0" y="18"/>
                  </a:lnTo>
                  <a:lnTo>
                    <a:pt x="2" y="22"/>
                  </a:lnTo>
                  <a:lnTo>
                    <a:pt x="6" y="26"/>
                  </a:lnTo>
                  <a:lnTo>
                    <a:pt x="10" y="28"/>
                  </a:lnTo>
                  <a:lnTo>
                    <a:pt x="10" y="28"/>
                  </a:lnTo>
                  <a:lnTo>
                    <a:pt x="12" y="28"/>
                  </a:lnTo>
                  <a:lnTo>
                    <a:pt x="12" y="28"/>
                  </a:lnTo>
                  <a:lnTo>
                    <a:pt x="16" y="26"/>
                  </a:lnTo>
                  <a:lnTo>
                    <a:pt x="18" y="26"/>
                  </a:lnTo>
                  <a:lnTo>
                    <a:pt x="26" y="22"/>
                  </a:lnTo>
                  <a:lnTo>
                    <a:pt x="26" y="22"/>
                  </a:lnTo>
                  <a:lnTo>
                    <a:pt x="32" y="20"/>
                  </a:lnTo>
                  <a:lnTo>
                    <a:pt x="32" y="20"/>
                  </a:lnTo>
                  <a:lnTo>
                    <a:pt x="40" y="22"/>
                  </a:lnTo>
                  <a:lnTo>
                    <a:pt x="48" y="24"/>
                  </a:lnTo>
                  <a:lnTo>
                    <a:pt x="62" y="30"/>
                  </a:lnTo>
                  <a:lnTo>
                    <a:pt x="62" y="30"/>
                  </a:lnTo>
                  <a:lnTo>
                    <a:pt x="70" y="36"/>
                  </a:lnTo>
                  <a:lnTo>
                    <a:pt x="74" y="38"/>
                  </a:lnTo>
                  <a:lnTo>
                    <a:pt x="78" y="40"/>
                  </a:lnTo>
                  <a:lnTo>
                    <a:pt x="78" y="40"/>
                  </a:lnTo>
                  <a:lnTo>
                    <a:pt x="88" y="44"/>
                  </a:lnTo>
                  <a:lnTo>
                    <a:pt x="92" y="46"/>
                  </a:lnTo>
                  <a:lnTo>
                    <a:pt x="96" y="50"/>
                  </a:lnTo>
                  <a:lnTo>
                    <a:pt x="96" y="50"/>
                  </a:lnTo>
                  <a:lnTo>
                    <a:pt x="100" y="56"/>
                  </a:lnTo>
                  <a:lnTo>
                    <a:pt x="104" y="58"/>
                  </a:lnTo>
                  <a:lnTo>
                    <a:pt x="108" y="60"/>
                  </a:lnTo>
                  <a:lnTo>
                    <a:pt x="108" y="60"/>
                  </a:lnTo>
                  <a:lnTo>
                    <a:pt x="108" y="60"/>
                  </a:lnTo>
                  <a:lnTo>
                    <a:pt x="108" y="60"/>
                  </a:lnTo>
                  <a:lnTo>
                    <a:pt x="116" y="58"/>
                  </a:lnTo>
                  <a:lnTo>
                    <a:pt x="116" y="58"/>
                  </a:lnTo>
                  <a:lnTo>
                    <a:pt x="122" y="58"/>
                  </a:lnTo>
                  <a:lnTo>
                    <a:pt x="122" y="58"/>
                  </a:lnTo>
                  <a:lnTo>
                    <a:pt x="124" y="58"/>
                  </a:lnTo>
                  <a:lnTo>
                    <a:pt x="124" y="58"/>
                  </a:lnTo>
                  <a:lnTo>
                    <a:pt x="126" y="58"/>
                  </a:lnTo>
                  <a:lnTo>
                    <a:pt x="126" y="58"/>
                  </a:lnTo>
                  <a:lnTo>
                    <a:pt x="128" y="58"/>
                  </a:lnTo>
                  <a:lnTo>
                    <a:pt x="128" y="58"/>
                  </a:lnTo>
                  <a:lnTo>
                    <a:pt x="132" y="56"/>
                  </a:lnTo>
                  <a:lnTo>
                    <a:pt x="136" y="56"/>
                  </a:lnTo>
                  <a:lnTo>
                    <a:pt x="138" y="52"/>
                  </a:lnTo>
                  <a:lnTo>
                    <a:pt x="138" y="48"/>
                  </a:lnTo>
                  <a:lnTo>
                    <a:pt x="138" y="48"/>
                  </a:lnTo>
                  <a:lnTo>
                    <a:pt x="134" y="44"/>
                  </a:lnTo>
                  <a:lnTo>
                    <a:pt x="130" y="42"/>
                  </a:lnTo>
                  <a:lnTo>
                    <a:pt x="120" y="42"/>
                  </a:lnTo>
                  <a:lnTo>
                    <a:pt x="120" y="42"/>
                  </a:lnTo>
                  <a:lnTo>
                    <a:pt x="108" y="38"/>
                  </a:lnTo>
                  <a:lnTo>
                    <a:pt x="96" y="30"/>
                  </a:lnTo>
                  <a:lnTo>
                    <a:pt x="96" y="30"/>
                  </a:lnTo>
                  <a:lnTo>
                    <a:pt x="92" y="26"/>
                  </a:lnTo>
                  <a:lnTo>
                    <a:pt x="88" y="22"/>
                  </a:lnTo>
                  <a:lnTo>
                    <a:pt x="86" y="22"/>
                  </a:lnTo>
                  <a:lnTo>
                    <a:pt x="86" y="22"/>
                  </a:lnTo>
                  <a:lnTo>
                    <a:pt x="82" y="22"/>
                  </a:lnTo>
                  <a:lnTo>
                    <a:pt x="82" y="22"/>
                  </a:lnTo>
                  <a:lnTo>
                    <a:pt x="80" y="22"/>
                  </a:lnTo>
                  <a:lnTo>
                    <a:pt x="80" y="22"/>
                  </a:lnTo>
                  <a:lnTo>
                    <a:pt x="80" y="22"/>
                  </a:lnTo>
                  <a:lnTo>
                    <a:pt x="80" y="22"/>
                  </a:lnTo>
                  <a:lnTo>
                    <a:pt x="74" y="20"/>
                  </a:lnTo>
                  <a:lnTo>
                    <a:pt x="74" y="20"/>
                  </a:lnTo>
                  <a:lnTo>
                    <a:pt x="72" y="18"/>
                  </a:lnTo>
                  <a:lnTo>
                    <a:pt x="68" y="16"/>
                  </a:lnTo>
                  <a:lnTo>
                    <a:pt x="68" y="16"/>
                  </a:lnTo>
                  <a:lnTo>
                    <a:pt x="54" y="4"/>
                  </a:lnTo>
                  <a:lnTo>
                    <a:pt x="48" y="2"/>
                  </a:lnTo>
                  <a:lnTo>
                    <a:pt x="3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75" name="Freeform 160"/>
            <p:cNvSpPr>
              <a:spLocks/>
            </p:cNvSpPr>
            <p:nvPr/>
          </p:nvSpPr>
          <p:spPr bwMode="auto">
            <a:xfrm>
              <a:off x="4534" y="2248"/>
              <a:ext cx="26" cy="20"/>
            </a:xfrm>
            <a:custGeom>
              <a:avLst/>
              <a:gdLst>
                <a:gd name="T0" fmla="*/ 8 w 26"/>
                <a:gd name="T1" fmla="*/ 0 h 20"/>
                <a:gd name="T2" fmla="*/ 8 w 26"/>
                <a:gd name="T3" fmla="*/ 0 h 20"/>
                <a:gd name="T4" fmla="*/ 2 w 26"/>
                <a:gd name="T5" fmla="*/ 0 h 20"/>
                <a:gd name="T6" fmla="*/ 0 w 26"/>
                <a:gd name="T7" fmla="*/ 4 h 20"/>
                <a:gd name="T8" fmla="*/ 0 w 26"/>
                <a:gd name="T9" fmla="*/ 6 h 20"/>
                <a:gd name="T10" fmla="*/ 0 w 26"/>
                <a:gd name="T11" fmla="*/ 6 h 20"/>
                <a:gd name="T12" fmla="*/ 0 w 26"/>
                <a:gd name="T13" fmla="*/ 10 h 20"/>
                <a:gd name="T14" fmla="*/ 2 w 26"/>
                <a:gd name="T15" fmla="*/ 12 h 20"/>
                <a:gd name="T16" fmla="*/ 10 w 26"/>
                <a:gd name="T17" fmla="*/ 16 h 20"/>
                <a:gd name="T18" fmla="*/ 10 w 26"/>
                <a:gd name="T19" fmla="*/ 16 h 20"/>
                <a:gd name="T20" fmla="*/ 14 w 26"/>
                <a:gd name="T21" fmla="*/ 18 h 20"/>
                <a:gd name="T22" fmla="*/ 20 w 26"/>
                <a:gd name="T23" fmla="*/ 20 h 20"/>
                <a:gd name="T24" fmla="*/ 20 w 26"/>
                <a:gd name="T25" fmla="*/ 20 h 20"/>
                <a:gd name="T26" fmla="*/ 24 w 26"/>
                <a:gd name="T27" fmla="*/ 18 h 20"/>
                <a:gd name="T28" fmla="*/ 26 w 26"/>
                <a:gd name="T29" fmla="*/ 14 h 20"/>
                <a:gd name="T30" fmla="*/ 26 w 26"/>
                <a:gd name="T31" fmla="*/ 14 h 20"/>
                <a:gd name="T32" fmla="*/ 26 w 26"/>
                <a:gd name="T33" fmla="*/ 10 h 20"/>
                <a:gd name="T34" fmla="*/ 22 w 26"/>
                <a:gd name="T35" fmla="*/ 6 h 20"/>
                <a:gd name="T36" fmla="*/ 16 w 26"/>
                <a:gd name="T37" fmla="*/ 0 h 20"/>
                <a:gd name="T38" fmla="*/ 16 w 26"/>
                <a:gd name="T39" fmla="*/ 0 h 20"/>
                <a:gd name="T40" fmla="*/ 8 w 26"/>
                <a:gd name="T41"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6" h="20">
                  <a:moveTo>
                    <a:pt x="8" y="0"/>
                  </a:moveTo>
                  <a:lnTo>
                    <a:pt x="8" y="0"/>
                  </a:lnTo>
                  <a:lnTo>
                    <a:pt x="2" y="0"/>
                  </a:lnTo>
                  <a:lnTo>
                    <a:pt x="0" y="4"/>
                  </a:lnTo>
                  <a:lnTo>
                    <a:pt x="0" y="6"/>
                  </a:lnTo>
                  <a:lnTo>
                    <a:pt x="0" y="6"/>
                  </a:lnTo>
                  <a:lnTo>
                    <a:pt x="0" y="10"/>
                  </a:lnTo>
                  <a:lnTo>
                    <a:pt x="2" y="12"/>
                  </a:lnTo>
                  <a:lnTo>
                    <a:pt x="10" y="16"/>
                  </a:lnTo>
                  <a:lnTo>
                    <a:pt x="10" y="16"/>
                  </a:lnTo>
                  <a:lnTo>
                    <a:pt x="14" y="18"/>
                  </a:lnTo>
                  <a:lnTo>
                    <a:pt x="20" y="20"/>
                  </a:lnTo>
                  <a:lnTo>
                    <a:pt x="20" y="20"/>
                  </a:lnTo>
                  <a:lnTo>
                    <a:pt x="24" y="18"/>
                  </a:lnTo>
                  <a:lnTo>
                    <a:pt x="26" y="14"/>
                  </a:lnTo>
                  <a:lnTo>
                    <a:pt x="26" y="14"/>
                  </a:lnTo>
                  <a:lnTo>
                    <a:pt x="26" y="10"/>
                  </a:lnTo>
                  <a:lnTo>
                    <a:pt x="22" y="6"/>
                  </a:lnTo>
                  <a:lnTo>
                    <a:pt x="16" y="0"/>
                  </a:lnTo>
                  <a:lnTo>
                    <a:pt x="16" y="0"/>
                  </a:lnTo>
                  <a:lnTo>
                    <a:pt x="8"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76" name="Freeform 161"/>
            <p:cNvSpPr>
              <a:spLocks/>
            </p:cNvSpPr>
            <p:nvPr/>
          </p:nvSpPr>
          <p:spPr bwMode="auto">
            <a:xfrm>
              <a:off x="4534" y="2248"/>
              <a:ext cx="26" cy="20"/>
            </a:xfrm>
            <a:custGeom>
              <a:avLst/>
              <a:gdLst>
                <a:gd name="T0" fmla="*/ 8 w 26"/>
                <a:gd name="T1" fmla="*/ 0 h 20"/>
                <a:gd name="T2" fmla="*/ 8 w 26"/>
                <a:gd name="T3" fmla="*/ 0 h 20"/>
                <a:gd name="T4" fmla="*/ 2 w 26"/>
                <a:gd name="T5" fmla="*/ 0 h 20"/>
                <a:gd name="T6" fmla="*/ 0 w 26"/>
                <a:gd name="T7" fmla="*/ 4 h 20"/>
                <a:gd name="T8" fmla="*/ 0 w 26"/>
                <a:gd name="T9" fmla="*/ 6 h 20"/>
                <a:gd name="T10" fmla="*/ 0 w 26"/>
                <a:gd name="T11" fmla="*/ 6 h 20"/>
                <a:gd name="T12" fmla="*/ 0 w 26"/>
                <a:gd name="T13" fmla="*/ 10 h 20"/>
                <a:gd name="T14" fmla="*/ 2 w 26"/>
                <a:gd name="T15" fmla="*/ 12 h 20"/>
                <a:gd name="T16" fmla="*/ 10 w 26"/>
                <a:gd name="T17" fmla="*/ 16 h 20"/>
                <a:gd name="T18" fmla="*/ 10 w 26"/>
                <a:gd name="T19" fmla="*/ 16 h 20"/>
                <a:gd name="T20" fmla="*/ 14 w 26"/>
                <a:gd name="T21" fmla="*/ 18 h 20"/>
                <a:gd name="T22" fmla="*/ 20 w 26"/>
                <a:gd name="T23" fmla="*/ 20 h 20"/>
                <a:gd name="T24" fmla="*/ 20 w 26"/>
                <a:gd name="T25" fmla="*/ 20 h 20"/>
                <a:gd name="T26" fmla="*/ 24 w 26"/>
                <a:gd name="T27" fmla="*/ 18 h 20"/>
                <a:gd name="T28" fmla="*/ 26 w 26"/>
                <a:gd name="T29" fmla="*/ 14 h 20"/>
                <a:gd name="T30" fmla="*/ 26 w 26"/>
                <a:gd name="T31" fmla="*/ 14 h 20"/>
                <a:gd name="T32" fmla="*/ 26 w 26"/>
                <a:gd name="T33" fmla="*/ 10 h 20"/>
                <a:gd name="T34" fmla="*/ 22 w 26"/>
                <a:gd name="T35" fmla="*/ 6 h 20"/>
                <a:gd name="T36" fmla="*/ 16 w 26"/>
                <a:gd name="T37" fmla="*/ 0 h 20"/>
                <a:gd name="T38" fmla="*/ 16 w 26"/>
                <a:gd name="T39" fmla="*/ 0 h 20"/>
                <a:gd name="T40" fmla="*/ 8 w 26"/>
                <a:gd name="T41"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6" h="20">
                  <a:moveTo>
                    <a:pt x="8" y="0"/>
                  </a:moveTo>
                  <a:lnTo>
                    <a:pt x="8" y="0"/>
                  </a:lnTo>
                  <a:lnTo>
                    <a:pt x="2" y="0"/>
                  </a:lnTo>
                  <a:lnTo>
                    <a:pt x="0" y="4"/>
                  </a:lnTo>
                  <a:lnTo>
                    <a:pt x="0" y="6"/>
                  </a:lnTo>
                  <a:lnTo>
                    <a:pt x="0" y="6"/>
                  </a:lnTo>
                  <a:lnTo>
                    <a:pt x="0" y="10"/>
                  </a:lnTo>
                  <a:lnTo>
                    <a:pt x="2" y="12"/>
                  </a:lnTo>
                  <a:lnTo>
                    <a:pt x="10" y="16"/>
                  </a:lnTo>
                  <a:lnTo>
                    <a:pt x="10" y="16"/>
                  </a:lnTo>
                  <a:lnTo>
                    <a:pt x="14" y="18"/>
                  </a:lnTo>
                  <a:lnTo>
                    <a:pt x="20" y="20"/>
                  </a:lnTo>
                  <a:lnTo>
                    <a:pt x="20" y="20"/>
                  </a:lnTo>
                  <a:lnTo>
                    <a:pt x="24" y="18"/>
                  </a:lnTo>
                  <a:lnTo>
                    <a:pt x="26" y="14"/>
                  </a:lnTo>
                  <a:lnTo>
                    <a:pt x="26" y="14"/>
                  </a:lnTo>
                  <a:lnTo>
                    <a:pt x="26" y="10"/>
                  </a:lnTo>
                  <a:lnTo>
                    <a:pt x="22" y="6"/>
                  </a:lnTo>
                  <a:lnTo>
                    <a:pt x="16" y="0"/>
                  </a:lnTo>
                  <a:lnTo>
                    <a:pt x="16" y="0"/>
                  </a:lnTo>
                  <a:lnTo>
                    <a:pt x="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77" name="Freeform 162"/>
            <p:cNvSpPr>
              <a:spLocks/>
            </p:cNvSpPr>
            <p:nvPr/>
          </p:nvSpPr>
          <p:spPr bwMode="auto">
            <a:xfrm>
              <a:off x="4578" y="2230"/>
              <a:ext cx="86" cy="40"/>
            </a:xfrm>
            <a:custGeom>
              <a:avLst/>
              <a:gdLst>
                <a:gd name="T0" fmla="*/ 46 w 86"/>
                <a:gd name="T1" fmla="*/ 0 h 40"/>
                <a:gd name="T2" fmla="*/ 40 w 86"/>
                <a:gd name="T3" fmla="*/ 2 h 40"/>
                <a:gd name="T4" fmla="*/ 36 w 86"/>
                <a:gd name="T5" fmla="*/ 4 h 40"/>
                <a:gd name="T6" fmla="*/ 36 w 86"/>
                <a:gd name="T7" fmla="*/ 4 h 40"/>
                <a:gd name="T8" fmla="*/ 34 w 86"/>
                <a:gd name="T9" fmla="*/ 4 h 40"/>
                <a:gd name="T10" fmla="*/ 32 w 86"/>
                <a:gd name="T11" fmla="*/ 2 h 40"/>
                <a:gd name="T12" fmla="*/ 28 w 86"/>
                <a:gd name="T13" fmla="*/ 0 h 40"/>
                <a:gd name="T14" fmla="*/ 26 w 86"/>
                <a:gd name="T15" fmla="*/ 0 h 40"/>
                <a:gd name="T16" fmla="*/ 24 w 86"/>
                <a:gd name="T17" fmla="*/ 0 h 40"/>
                <a:gd name="T18" fmla="*/ 22 w 86"/>
                <a:gd name="T19" fmla="*/ 4 h 40"/>
                <a:gd name="T20" fmla="*/ 24 w 86"/>
                <a:gd name="T21" fmla="*/ 14 h 40"/>
                <a:gd name="T22" fmla="*/ 22 w 86"/>
                <a:gd name="T23" fmla="*/ 18 h 40"/>
                <a:gd name="T24" fmla="*/ 16 w 86"/>
                <a:gd name="T25" fmla="*/ 18 h 40"/>
                <a:gd name="T26" fmla="*/ 12 w 86"/>
                <a:gd name="T27" fmla="*/ 18 h 40"/>
                <a:gd name="T28" fmla="*/ 8 w 86"/>
                <a:gd name="T29" fmla="*/ 18 h 40"/>
                <a:gd name="T30" fmla="*/ 2 w 86"/>
                <a:gd name="T31" fmla="*/ 20 h 40"/>
                <a:gd name="T32" fmla="*/ 0 w 86"/>
                <a:gd name="T33" fmla="*/ 22 h 40"/>
                <a:gd name="T34" fmla="*/ 4 w 86"/>
                <a:gd name="T35" fmla="*/ 26 h 40"/>
                <a:gd name="T36" fmla="*/ 12 w 86"/>
                <a:gd name="T37" fmla="*/ 30 h 40"/>
                <a:gd name="T38" fmla="*/ 14 w 86"/>
                <a:gd name="T39" fmla="*/ 30 h 40"/>
                <a:gd name="T40" fmla="*/ 20 w 86"/>
                <a:gd name="T41" fmla="*/ 30 h 40"/>
                <a:gd name="T42" fmla="*/ 26 w 86"/>
                <a:gd name="T43" fmla="*/ 28 h 40"/>
                <a:gd name="T44" fmla="*/ 32 w 86"/>
                <a:gd name="T45" fmla="*/ 30 h 40"/>
                <a:gd name="T46" fmla="*/ 40 w 86"/>
                <a:gd name="T47" fmla="*/ 38 h 40"/>
                <a:gd name="T48" fmla="*/ 42 w 86"/>
                <a:gd name="T49" fmla="*/ 40 h 40"/>
                <a:gd name="T50" fmla="*/ 44 w 86"/>
                <a:gd name="T51" fmla="*/ 38 h 40"/>
                <a:gd name="T52" fmla="*/ 46 w 86"/>
                <a:gd name="T53" fmla="*/ 32 h 40"/>
                <a:gd name="T54" fmla="*/ 52 w 86"/>
                <a:gd name="T55" fmla="*/ 28 h 40"/>
                <a:gd name="T56" fmla="*/ 72 w 86"/>
                <a:gd name="T57" fmla="*/ 24 h 40"/>
                <a:gd name="T58" fmla="*/ 86 w 86"/>
                <a:gd name="T59" fmla="*/ 18 h 40"/>
                <a:gd name="T60" fmla="*/ 84 w 86"/>
                <a:gd name="T61" fmla="*/ 16 h 40"/>
                <a:gd name="T62" fmla="*/ 72 w 86"/>
                <a:gd name="T63" fmla="*/ 12 h 40"/>
                <a:gd name="T64" fmla="*/ 58 w 86"/>
                <a:gd name="T65" fmla="*/ 10 h 40"/>
                <a:gd name="T66" fmla="*/ 52 w 86"/>
                <a:gd name="T67" fmla="*/ 4 h 40"/>
                <a:gd name="T68" fmla="*/ 46 w 86"/>
                <a:gd name="T69" fmla="*/ 0 h 40"/>
                <a:gd name="T70" fmla="*/ 46 w 86"/>
                <a:gd name="T71"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6" h="40">
                  <a:moveTo>
                    <a:pt x="46" y="0"/>
                  </a:moveTo>
                  <a:lnTo>
                    <a:pt x="46" y="0"/>
                  </a:lnTo>
                  <a:lnTo>
                    <a:pt x="42" y="0"/>
                  </a:lnTo>
                  <a:lnTo>
                    <a:pt x="40" y="2"/>
                  </a:lnTo>
                  <a:lnTo>
                    <a:pt x="40" y="4"/>
                  </a:lnTo>
                  <a:lnTo>
                    <a:pt x="36" y="4"/>
                  </a:lnTo>
                  <a:lnTo>
                    <a:pt x="36" y="4"/>
                  </a:lnTo>
                  <a:lnTo>
                    <a:pt x="36" y="4"/>
                  </a:lnTo>
                  <a:lnTo>
                    <a:pt x="36" y="4"/>
                  </a:lnTo>
                  <a:lnTo>
                    <a:pt x="34" y="4"/>
                  </a:lnTo>
                  <a:lnTo>
                    <a:pt x="32" y="2"/>
                  </a:lnTo>
                  <a:lnTo>
                    <a:pt x="32" y="2"/>
                  </a:lnTo>
                  <a:lnTo>
                    <a:pt x="30" y="0"/>
                  </a:lnTo>
                  <a:lnTo>
                    <a:pt x="28" y="0"/>
                  </a:lnTo>
                  <a:lnTo>
                    <a:pt x="28" y="0"/>
                  </a:lnTo>
                  <a:lnTo>
                    <a:pt x="26" y="0"/>
                  </a:lnTo>
                  <a:lnTo>
                    <a:pt x="26" y="0"/>
                  </a:lnTo>
                  <a:lnTo>
                    <a:pt x="24" y="0"/>
                  </a:lnTo>
                  <a:lnTo>
                    <a:pt x="24" y="0"/>
                  </a:lnTo>
                  <a:lnTo>
                    <a:pt x="22" y="4"/>
                  </a:lnTo>
                  <a:lnTo>
                    <a:pt x="24" y="10"/>
                  </a:lnTo>
                  <a:lnTo>
                    <a:pt x="24" y="14"/>
                  </a:lnTo>
                  <a:lnTo>
                    <a:pt x="22" y="18"/>
                  </a:lnTo>
                  <a:lnTo>
                    <a:pt x="22" y="18"/>
                  </a:lnTo>
                  <a:lnTo>
                    <a:pt x="16" y="18"/>
                  </a:lnTo>
                  <a:lnTo>
                    <a:pt x="16" y="18"/>
                  </a:lnTo>
                  <a:lnTo>
                    <a:pt x="12" y="18"/>
                  </a:lnTo>
                  <a:lnTo>
                    <a:pt x="12" y="18"/>
                  </a:lnTo>
                  <a:lnTo>
                    <a:pt x="8" y="18"/>
                  </a:lnTo>
                  <a:lnTo>
                    <a:pt x="8" y="18"/>
                  </a:lnTo>
                  <a:lnTo>
                    <a:pt x="6" y="18"/>
                  </a:lnTo>
                  <a:lnTo>
                    <a:pt x="2" y="20"/>
                  </a:lnTo>
                  <a:lnTo>
                    <a:pt x="2" y="20"/>
                  </a:lnTo>
                  <a:lnTo>
                    <a:pt x="0" y="22"/>
                  </a:lnTo>
                  <a:lnTo>
                    <a:pt x="0" y="24"/>
                  </a:lnTo>
                  <a:lnTo>
                    <a:pt x="4" y="26"/>
                  </a:lnTo>
                  <a:lnTo>
                    <a:pt x="12" y="30"/>
                  </a:lnTo>
                  <a:lnTo>
                    <a:pt x="12" y="30"/>
                  </a:lnTo>
                  <a:lnTo>
                    <a:pt x="14" y="30"/>
                  </a:lnTo>
                  <a:lnTo>
                    <a:pt x="14" y="30"/>
                  </a:lnTo>
                  <a:lnTo>
                    <a:pt x="20" y="30"/>
                  </a:lnTo>
                  <a:lnTo>
                    <a:pt x="20" y="30"/>
                  </a:lnTo>
                  <a:lnTo>
                    <a:pt x="26" y="28"/>
                  </a:lnTo>
                  <a:lnTo>
                    <a:pt x="26" y="28"/>
                  </a:lnTo>
                  <a:lnTo>
                    <a:pt x="32" y="30"/>
                  </a:lnTo>
                  <a:lnTo>
                    <a:pt x="32" y="30"/>
                  </a:lnTo>
                  <a:lnTo>
                    <a:pt x="38" y="36"/>
                  </a:lnTo>
                  <a:lnTo>
                    <a:pt x="40" y="38"/>
                  </a:lnTo>
                  <a:lnTo>
                    <a:pt x="42" y="40"/>
                  </a:lnTo>
                  <a:lnTo>
                    <a:pt x="42" y="40"/>
                  </a:lnTo>
                  <a:lnTo>
                    <a:pt x="44" y="38"/>
                  </a:lnTo>
                  <a:lnTo>
                    <a:pt x="44" y="38"/>
                  </a:lnTo>
                  <a:lnTo>
                    <a:pt x="46" y="36"/>
                  </a:lnTo>
                  <a:lnTo>
                    <a:pt x="46" y="32"/>
                  </a:lnTo>
                  <a:lnTo>
                    <a:pt x="48" y="30"/>
                  </a:lnTo>
                  <a:lnTo>
                    <a:pt x="52" y="28"/>
                  </a:lnTo>
                  <a:lnTo>
                    <a:pt x="52" y="28"/>
                  </a:lnTo>
                  <a:lnTo>
                    <a:pt x="72" y="24"/>
                  </a:lnTo>
                  <a:lnTo>
                    <a:pt x="84" y="20"/>
                  </a:lnTo>
                  <a:lnTo>
                    <a:pt x="86" y="18"/>
                  </a:lnTo>
                  <a:lnTo>
                    <a:pt x="84" y="16"/>
                  </a:lnTo>
                  <a:lnTo>
                    <a:pt x="84" y="16"/>
                  </a:lnTo>
                  <a:lnTo>
                    <a:pt x="72" y="12"/>
                  </a:lnTo>
                  <a:lnTo>
                    <a:pt x="72" y="12"/>
                  </a:lnTo>
                  <a:lnTo>
                    <a:pt x="66" y="12"/>
                  </a:lnTo>
                  <a:lnTo>
                    <a:pt x="58" y="10"/>
                  </a:lnTo>
                  <a:lnTo>
                    <a:pt x="58" y="10"/>
                  </a:lnTo>
                  <a:lnTo>
                    <a:pt x="52" y="4"/>
                  </a:lnTo>
                  <a:lnTo>
                    <a:pt x="50" y="2"/>
                  </a:lnTo>
                  <a:lnTo>
                    <a:pt x="46" y="0"/>
                  </a:lnTo>
                  <a:lnTo>
                    <a:pt x="46" y="0"/>
                  </a:lnTo>
                  <a:lnTo>
                    <a:pt x="46"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78" name="Freeform 163"/>
            <p:cNvSpPr>
              <a:spLocks/>
            </p:cNvSpPr>
            <p:nvPr/>
          </p:nvSpPr>
          <p:spPr bwMode="auto">
            <a:xfrm>
              <a:off x="4578" y="2230"/>
              <a:ext cx="86" cy="40"/>
            </a:xfrm>
            <a:custGeom>
              <a:avLst/>
              <a:gdLst>
                <a:gd name="T0" fmla="*/ 46 w 86"/>
                <a:gd name="T1" fmla="*/ 0 h 40"/>
                <a:gd name="T2" fmla="*/ 40 w 86"/>
                <a:gd name="T3" fmla="*/ 2 h 40"/>
                <a:gd name="T4" fmla="*/ 36 w 86"/>
                <a:gd name="T5" fmla="*/ 4 h 40"/>
                <a:gd name="T6" fmla="*/ 36 w 86"/>
                <a:gd name="T7" fmla="*/ 4 h 40"/>
                <a:gd name="T8" fmla="*/ 34 w 86"/>
                <a:gd name="T9" fmla="*/ 4 h 40"/>
                <a:gd name="T10" fmla="*/ 32 w 86"/>
                <a:gd name="T11" fmla="*/ 2 h 40"/>
                <a:gd name="T12" fmla="*/ 28 w 86"/>
                <a:gd name="T13" fmla="*/ 0 h 40"/>
                <a:gd name="T14" fmla="*/ 26 w 86"/>
                <a:gd name="T15" fmla="*/ 0 h 40"/>
                <a:gd name="T16" fmla="*/ 24 w 86"/>
                <a:gd name="T17" fmla="*/ 0 h 40"/>
                <a:gd name="T18" fmla="*/ 22 w 86"/>
                <a:gd name="T19" fmla="*/ 4 h 40"/>
                <a:gd name="T20" fmla="*/ 24 w 86"/>
                <a:gd name="T21" fmla="*/ 14 h 40"/>
                <a:gd name="T22" fmla="*/ 22 w 86"/>
                <a:gd name="T23" fmla="*/ 18 h 40"/>
                <a:gd name="T24" fmla="*/ 16 w 86"/>
                <a:gd name="T25" fmla="*/ 18 h 40"/>
                <a:gd name="T26" fmla="*/ 12 w 86"/>
                <a:gd name="T27" fmla="*/ 18 h 40"/>
                <a:gd name="T28" fmla="*/ 8 w 86"/>
                <a:gd name="T29" fmla="*/ 18 h 40"/>
                <a:gd name="T30" fmla="*/ 2 w 86"/>
                <a:gd name="T31" fmla="*/ 20 h 40"/>
                <a:gd name="T32" fmla="*/ 0 w 86"/>
                <a:gd name="T33" fmla="*/ 22 h 40"/>
                <a:gd name="T34" fmla="*/ 4 w 86"/>
                <a:gd name="T35" fmla="*/ 26 h 40"/>
                <a:gd name="T36" fmla="*/ 12 w 86"/>
                <a:gd name="T37" fmla="*/ 30 h 40"/>
                <a:gd name="T38" fmla="*/ 14 w 86"/>
                <a:gd name="T39" fmla="*/ 30 h 40"/>
                <a:gd name="T40" fmla="*/ 20 w 86"/>
                <a:gd name="T41" fmla="*/ 30 h 40"/>
                <a:gd name="T42" fmla="*/ 26 w 86"/>
                <a:gd name="T43" fmla="*/ 28 h 40"/>
                <a:gd name="T44" fmla="*/ 32 w 86"/>
                <a:gd name="T45" fmla="*/ 30 h 40"/>
                <a:gd name="T46" fmla="*/ 40 w 86"/>
                <a:gd name="T47" fmla="*/ 38 h 40"/>
                <a:gd name="T48" fmla="*/ 42 w 86"/>
                <a:gd name="T49" fmla="*/ 40 h 40"/>
                <a:gd name="T50" fmla="*/ 44 w 86"/>
                <a:gd name="T51" fmla="*/ 38 h 40"/>
                <a:gd name="T52" fmla="*/ 46 w 86"/>
                <a:gd name="T53" fmla="*/ 32 h 40"/>
                <a:gd name="T54" fmla="*/ 52 w 86"/>
                <a:gd name="T55" fmla="*/ 28 h 40"/>
                <a:gd name="T56" fmla="*/ 72 w 86"/>
                <a:gd name="T57" fmla="*/ 24 h 40"/>
                <a:gd name="T58" fmla="*/ 86 w 86"/>
                <a:gd name="T59" fmla="*/ 18 h 40"/>
                <a:gd name="T60" fmla="*/ 84 w 86"/>
                <a:gd name="T61" fmla="*/ 16 h 40"/>
                <a:gd name="T62" fmla="*/ 72 w 86"/>
                <a:gd name="T63" fmla="*/ 12 h 40"/>
                <a:gd name="T64" fmla="*/ 58 w 86"/>
                <a:gd name="T65" fmla="*/ 10 h 40"/>
                <a:gd name="T66" fmla="*/ 52 w 86"/>
                <a:gd name="T67" fmla="*/ 4 h 40"/>
                <a:gd name="T68" fmla="*/ 46 w 86"/>
                <a:gd name="T69" fmla="*/ 0 h 40"/>
                <a:gd name="T70" fmla="*/ 46 w 86"/>
                <a:gd name="T71"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6" h="40">
                  <a:moveTo>
                    <a:pt x="46" y="0"/>
                  </a:moveTo>
                  <a:lnTo>
                    <a:pt x="46" y="0"/>
                  </a:lnTo>
                  <a:lnTo>
                    <a:pt x="42" y="0"/>
                  </a:lnTo>
                  <a:lnTo>
                    <a:pt x="40" y="2"/>
                  </a:lnTo>
                  <a:lnTo>
                    <a:pt x="40" y="4"/>
                  </a:lnTo>
                  <a:lnTo>
                    <a:pt x="36" y="4"/>
                  </a:lnTo>
                  <a:lnTo>
                    <a:pt x="36" y="4"/>
                  </a:lnTo>
                  <a:lnTo>
                    <a:pt x="36" y="4"/>
                  </a:lnTo>
                  <a:lnTo>
                    <a:pt x="36" y="4"/>
                  </a:lnTo>
                  <a:lnTo>
                    <a:pt x="34" y="4"/>
                  </a:lnTo>
                  <a:lnTo>
                    <a:pt x="32" y="2"/>
                  </a:lnTo>
                  <a:lnTo>
                    <a:pt x="32" y="2"/>
                  </a:lnTo>
                  <a:lnTo>
                    <a:pt x="30" y="0"/>
                  </a:lnTo>
                  <a:lnTo>
                    <a:pt x="28" y="0"/>
                  </a:lnTo>
                  <a:lnTo>
                    <a:pt x="28" y="0"/>
                  </a:lnTo>
                  <a:lnTo>
                    <a:pt x="26" y="0"/>
                  </a:lnTo>
                  <a:lnTo>
                    <a:pt x="26" y="0"/>
                  </a:lnTo>
                  <a:lnTo>
                    <a:pt x="24" y="0"/>
                  </a:lnTo>
                  <a:lnTo>
                    <a:pt x="24" y="0"/>
                  </a:lnTo>
                  <a:lnTo>
                    <a:pt x="22" y="4"/>
                  </a:lnTo>
                  <a:lnTo>
                    <a:pt x="24" y="10"/>
                  </a:lnTo>
                  <a:lnTo>
                    <a:pt x="24" y="14"/>
                  </a:lnTo>
                  <a:lnTo>
                    <a:pt x="22" y="18"/>
                  </a:lnTo>
                  <a:lnTo>
                    <a:pt x="22" y="18"/>
                  </a:lnTo>
                  <a:lnTo>
                    <a:pt x="16" y="18"/>
                  </a:lnTo>
                  <a:lnTo>
                    <a:pt x="16" y="18"/>
                  </a:lnTo>
                  <a:lnTo>
                    <a:pt x="12" y="18"/>
                  </a:lnTo>
                  <a:lnTo>
                    <a:pt x="12" y="18"/>
                  </a:lnTo>
                  <a:lnTo>
                    <a:pt x="8" y="18"/>
                  </a:lnTo>
                  <a:lnTo>
                    <a:pt x="8" y="18"/>
                  </a:lnTo>
                  <a:lnTo>
                    <a:pt x="6" y="18"/>
                  </a:lnTo>
                  <a:lnTo>
                    <a:pt x="2" y="20"/>
                  </a:lnTo>
                  <a:lnTo>
                    <a:pt x="2" y="20"/>
                  </a:lnTo>
                  <a:lnTo>
                    <a:pt x="0" y="22"/>
                  </a:lnTo>
                  <a:lnTo>
                    <a:pt x="0" y="24"/>
                  </a:lnTo>
                  <a:lnTo>
                    <a:pt x="4" y="26"/>
                  </a:lnTo>
                  <a:lnTo>
                    <a:pt x="12" y="30"/>
                  </a:lnTo>
                  <a:lnTo>
                    <a:pt x="12" y="30"/>
                  </a:lnTo>
                  <a:lnTo>
                    <a:pt x="14" y="30"/>
                  </a:lnTo>
                  <a:lnTo>
                    <a:pt x="14" y="30"/>
                  </a:lnTo>
                  <a:lnTo>
                    <a:pt x="20" y="30"/>
                  </a:lnTo>
                  <a:lnTo>
                    <a:pt x="20" y="30"/>
                  </a:lnTo>
                  <a:lnTo>
                    <a:pt x="26" y="28"/>
                  </a:lnTo>
                  <a:lnTo>
                    <a:pt x="26" y="28"/>
                  </a:lnTo>
                  <a:lnTo>
                    <a:pt x="32" y="30"/>
                  </a:lnTo>
                  <a:lnTo>
                    <a:pt x="32" y="30"/>
                  </a:lnTo>
                  <a:lnTo>
                    <a:pt x="38" y="36"/>
                  </a:lnTo>
                  <a:lnTo>
                    <a:pt x="40" y="38"/>
                  </a:lnTo>
                  <a:lnTo>
                    <a:pt x="42" y="40"/>
                  </a:lnTo>
                  <a:lnTo>
                    <a:pt x="42" y="40"/>
                  </a:lnTo>
                  <a:lnTo>
                    <a:pt x="44" y="38"/>
                  </a:lnTo>
                  <a:lnTo>
                    <a:pt x="44" y="38"/>
                  </a:lnTo>
                  <a:lnTo>
                    <a:pt x="46" y="36"/>
                  </a:lnTo>
                  <a:lnTo>
                    <a:pt x="46" y="32"/>
                  </a:lnTo>
                  <a:lnTo>
                    <a:pt x="48" y="30"/>
                  </a:lnTo>
                  <a:lnTo>
                    <a:pt x="52" y="28"/>
                  </a:lnTo>
                  <a:lnTo>
                    <a:pt x="52" y="28"/>
                  </a:lnTo>
                  <a:lnTo>
                    <a:pt x="72" y="24"/>
                  </a:lnTo>
                  <a:lnTo>
                    <a:pt x="84" y="20"/>
                  </a:lnTo>
                  <a:lnTo>
                    <a:pt x="86" y="18"/>
                  </a:lnTo>
                  <a:lnTo>
                    <a:pt x="84" y="16"/>
                  </a:lnTo>
                  <a:lnTo>
                    <a:pt x="84" y="16"/>
                  </a:lnTo>
                  <a:lnTo>
                    <a:pt x="72" y="12"/>
                  </a:lnTo>
                  <a:lnTo>
                    <a:pt x="72" y="12"/>
                  </a:lnTo>
                  <a:lnTo>
                    <a:pt x="66" y="12"/>
                  </a:lnTo>
                  <a:lnTo>
                    <a:pt x="58" y="10"/>
                  </a:lnTo>
                  <a:lnTo>
                    <a:pt x="58" y="10"/>
                  </a:lnTo>
                  <a:lnTo>
                    <a:pt x="52" y="4"/>
                  </a:lnTo>
                  <a:lnTo>
                    <a:pt x="50" y="2"/>
                  </a:lnTo>
                  <a:lnTo>
                    <a:pt x="46" y="0"/>
                  </a:lnTo>
                  <a:lnTo>
                    <a:pt x="46" y="0"/>
                  </a:lnTo>
                  <a:lnTo>
                    <a:pt x="4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79" name="Freeform 164"/>
            <p:cNvSpPr>
              <a:spLocks/>
            </p:cNvSpPr>
            <p:nvPr/>
          </p:nvSpPr>
          <p:spPr bwMode="auto">
            <a:xfrm>
              <a:off x="4676" y="2248"/>
              <a:ext cx="20" cy="12"/>
            </a:xfrm>
            <a:custGeom>
              <a:avLst/>
              <a:gdLst>
                <a:gd name="T0" fmla="*/ 6 w 20"/>
                <a:gd name="T1" fmla="*/ 0 h 12"/>
                <a:gd name="T2" fmla="*/ 6 w 20"/>
                <a:gd name="T3" fmla="*/ 0 h 12"/>
                <a:gd name="T4" fmla="*/ 4 w 20"/>
                <a:gd name="T5" fmla="*/ 0 h 12"/>
                <a:gd name="T6" fmla="*/ 4 w 20"/>
                <a:gd name="T7" fmla="*/ 0 h 12"/>
                <a:gd name="T8" fmla="*/ 2 w 20"/>
                <a:gd name="T9" fmla="*/ 2 h 12"/>
                <a:gd name="T10" fmla="*/ 0 w 20"/>
                <a:gd name="T11" fmla="*/ 4 h 12"/>
                <a:gd name="T12" fmla="*/ 0 w 20"/>
                <a:gd name="T13" fmla="*/ 8 h 12"/>
                <a:gd name="T14" fmla="*/ 2 w 20"/>
                <a:gd name="T15" fmla="*/ 10 h 12"/>
                <a:gd name="T16" fmla="*/ 2 w 20"/>
                <a:gd name="T17" fmla="*/ 10 h 12"/>
                <a:gd name="T18" fmla="*/ 4 w 20"/>
                <a:gd name="T19" fmla="*/ 12 h 12"/>
                <a:gd name="T20" fmla="*/ 10 w 20"/>
                <a:gd name="T21" fmla="*/ 12 h 12"/>
                <a:gd name="T22" fmla="*/ 10 w 20"/>
                <a:gd name="T23" fmla="*/ 12 h 12"/>
                <a:gd name="T24" fmla="*/ 16 w 20"/>
                <a:gd name="T25" fmla="*/ 12 h 12"/>
                <a:gd name="T26" fmla="*/ 20 w 20"/>
                <a:gd name="T27" fmla="*/ 10 h 12"/>
                <a:gd name="T28" fmla="*/ 20 w 20"/>
                <a:gd name="T29" fmla="*/ 10 h 12"/>
                <a:gd name="T30" fmla="*/ 20 w 20"/>
                <a:gd name="T31" fmla="*/ 6 h 12"/>
                <a:gd name="T32" fmla="*/ 16 w 20"/>
                <a:gd name="T33" fmla="*/ 4 h 12"/>
                <a:gd name="T34" fmla="*/ 12 w 20"/>
                <a:gd name="T35" fmla="*/ 2 h 12"/>
                <a:gd name="T36" fmla="*/ 6 w 20"/>
                <a:gd name="T3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 h="12">
                  <a:moveTo>
                    <a:pt x="6" y="0"/>
                  </a:moveTo>
                  <a:lnTo>
                    <a:pt x="6" y="0"/>
                  </a:lnTo>
                  <a:lnTo>
                    <a:pt x="4" y="0"/>
                  </a:lnTo>
                  <a:lnTo>
                    <a:pt x="4" y="0"/>
                  </a:lnTo>
                  <a:lnTo>
                    <a:pt x="2" y="2"/>
                  </a:lnTo>
                  <a:lnTo>
                    <a:pt x="0" y="4"/>
                  </a:lnTo>
                  <a:lnTo>
                    <a:pt x="0" y="8"/>
                  </a:lnTo>
                  <a:lnTo>
                    <a:pt x="2" y="10"/>
                  </a:lnTo>
                  <a:lnTo>
                    <a:pt x="2" y="10"/>
                  </a:lnTo>
                  <a:lnTo>
                    <a:pt x="4" y="12"/>
                  </a:lnTo>
                  <a:lnTo>
                    <a:pt x="10" y="12"/>
                  </a:lnTo>
                  <a:lnTo>
                    <a:pt x="10" y="12"/>
                  </a:lnTo>
                  <a:lnTo>
                    <a:pt x="16" y="12"/>
                  </a:lnTo>
                  <a:lnTo>
                    <a:pt x="20" y="10"/>
                  </a:lnTo>
                  <a:lnTo>
                    <a:pt x="20" y="10"/>
                  </a:lnTo>
                  <a:lnTo>
                    <a:pt x="20" y="6"/>
                  </a:lnTo>
                  <a:lnTo>
                    <a:pt x="16" y="4"/>
                  </a:lnTo>
                  <a:lnTo>
                    <a:pt x="12" y="2"/>
                  </a:lnTo>
                  <a:lnTo>
                    <a:pt x="6"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80" name="Freeform 165"/>
            <p:cNvSpPr>
              <a:spLocks/>
            </p:cNvSpPr>
            <p:nvPr/>
          </p:nvSpPr>
          <p:spPr bwMode="auto">
            <a:xfrm>
              <a:off x="4676" y="2248"/>
              <a:ext cx="20" cy="12"/>
            </a:xfrm>
            <a:custGeom>
              <a:avLst/>
              <a:gdLst>
                <a:gd name="T0" fmla="*/ 6 w 20"/>
                <a:gd name="T1" fmla="*/ 0 h 12"/>
                <a:gd name="T2" fmla="*/ 6 w 20"/>
                <a:gd name="T3" fmla="*/ 0 h 12"/>
                <a:gd name="T4" fmla="*/ 4 w 20"/>
                <a:gd name="T5" fmla="*/ 0 h 12"/>
                <a:gd name="T6" fmla="*/ 4 w 20"/>
                <a:gd name="T7" fmla="*/ 0 h 12"/>
                <a:gd name="T8" fmla="*/ 2 w 20"/>
                <a:gd name="T9" fmla="*/ 2 h 12"/>
                <a:gd name="T10" fmla="*/ 0 w 20"/>
                <a:gd name="T11" fmla="*/ 4 h 12"/>
                <a:gd name="T12" fmla="*/ 0 w 20"/>
                <a:gd name="T13" fmla="*/ 8 h 12"/>
                <a:gd name="T14" fmla="*/ 2 w 20"/>
                <a:gd name="T15" fmla="*/ 10 h 12"/>
                <a:gd name="T16" fmla="*/ 2 w 20"/>
                <a:gd name="T17" fmla="*/ 10 h 12"/>
                <a:gd name="T18" fmla="*/ 4 w 20"/>
                <a:gd name="T19" fmla="*/ 12 h 12"/>
                <a:gd name="T20" fmla="*/ 10 w 20"/>
                <a:gd name="T21" fmla="*/ 12 h 12"/>
                <a:gd name="T22" fmla="*/ 10 w 20"/>
                <a:gd name="T23" fmla="*/ 12 h 12"/>
                <a:gd name="T24" fmla="*/ 16 w 20"/>
                <a:gd name="T25" fmla="*/ 12 h 12"/>
                <a:gd name="T26" fmla="*/ 20 w 20"/>
                <a:gd name="T27" fmla="*/ 10 h 12"/>
                <a:gd name="T28" fmla="*/ 20 w 20"/>
                <a:gd name="T29" fmla="*/ 10 h 12"/>
                <a:gd name="T30" fmla="*/ 20 w 20"/>
                <a:gd name="T31" fmla="*/ 6 h 12"/>
                <a:gd name="T32" fmla="*/ 16 w 20"/>
                <a:gd name="T33" fmla="*/ 4 h 12"/>
                <a:gd name="T34" fmla="*/ 12 w 20"/>
                <a:gd name="T35" fmla="*/ 2 h 12"/>
                <a:gd name="T36" fmla="*/ 6 w 20"/>
                <a:gd name="T3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 h="12">
                  <a:moveTo>
                    <a:pt x="6" y="0"/>
                  </a:moveTo>
                  <a:lnTo>
                    <a:pt x="6" y="0"/>
                  </a:lnTo>
                  <a:lnTo>
                    <a:pt x="4" y="0"/>
                  </a:lnTo>
                  <a:lnTo>
                    <a:pt x="4" y="0"/>
                  </a:lnTo>
                  <a:lnTo>
                    <a:pt x="2" y="2"/>
                  </a:lnTo>
                  <a:lnTo>
                    <a:pt x="0" y="4"/>
                  </a:lnTo>
                  <a:lnTo>
                    <a:pt x="0" y="8"/>
                  </a:lnTo>
                  <a:lnTo>
                    <a:pt x="2" y="10"/>
                  </a:lnTo>
                  <a:lnTo>
                    <a:pt x="2" y="10"/>
                  </a:lnTo>
                  <a:lnTo>
                    <a:pt x="4" y="12"/>
                  </a:lnTo>
                  <a:lnTo>
                    <a:pt x="10" y="12"/>
                  </a:lnTo>
                  <a:lnTo>
                    <a:pt x="10" y="12"/>
                  </a:lnTo>
                  <a:lnTo>
                    <a:pt x="16" y="12"/>
                  </a:lnTo>
                  <a:lnTo>
                    <a:pt x="20" y="10"/>
                  </a:lnTo>
                  <a:lnTo>
                    <a:pt x="20" y="10"/>
                  </a:lnTo>
                  <a:lnTo>
                    <a:pt x="20" y="6"/>
                  </a:lnTo>
                  <a:lnTo>
                    <a:pt x="16" y="4"/>
                  </a:lnTo>
                  <a:lnTo>
                    <a:pt x="12" y="2"/>
                  </a:lnTo>
                  <a:lnTo>
                    <a:pt x="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81" name="Freeform 166"/>
            <p:cNvSpPr>
              <a:spLocks/>
            </p:cNvSpPr>
            <p:nvPr/>
          </p:nvSpPr>
          <p:spPr bwMode="auto">
            <a:xfrm>
              <a:off x="4520" y="2342"/>
              <a:ext cx="682" cy="904"/>
            </a:xfrm>
            <a:custGeom>
              <a:avLst/>
              <a:gdLst>
                <a:gd name="T0" fmla="*/ 68 w 682"/>
                <a:gd name="T1" fmla="*/ 18 h 904"/>
                <a:gd name="T2" fmla="*/ 38 w 682"/>
                <a:gd name="T3" fmla="*/ 42 h 904"/>
                <a:gd name="T4" fmla="*/ 24 w 682"/>
                <a:gd name="T5" fmla="*/ 38 h 904"/>
                <a:gd name="T6" fmla="*/ 24 w 682"/>
                <a:gd name="T7" fmla="*/ 52 h 904"/>
                <a:gd name="T8" fmla="*/ 44 w 682"/>
                <a:gd name="T9" fmla="*/ 104 h 904"/>
                <a:gd name="T10" fmla="*/ 2 w 682"/>
                <a:gd name="T11" fmla="*/ 166 h 904"/>
                <a:gd name="T12" fmla="*/ 24 w 682"/>
                <a:gd name="T13" fmla="*/ 172 h 904"/>
                <a:gd name="T14" fmla="*/ 22 w 682"/>
                <a:gd name="T15" fmla="*/ 216 h 904"/>
                <a:gd name="T16" fmla="*/ 58 w 682"/>
                <a:gd name="T17" fmla="*/ 248 h 904"/>
                <a:gd name="T18" fmla="*/ 120 w 682"/>
                <a:gd name="T19" fmla="*/ 324 h 904"/>
                <a:gd name="T20" fmla="*/ 212 w 682"/>
                <a:gd name="T21" fmla="*/ 394 h 904"/>
                <a:gd name="T22" fmla="*/ 210 w 682"/>
                <a:gd name="T23" fmla="*/ 474 h 904"/>
                <a:gd name="T24" fmla="*/ 216 w 682"/>
                <a:gd name="T25" fmla="*/ 576 h 904"/>
                <a:gd name="T26" fmla="*/ 208 w 682"/>
                <a:gd name="T27" fmla="*/ 664 h 904"/>
                <a:gd name="T28" fmla="*/ 214 w 682"/>
                <a:gd name="T29" fmla="*/ 730 h 904"/>
                <a:gd name="T30" fmla="*/ 226 w 682"/>
                <a:gd name="T31" fmla="*/ 696 h 904"/>
                <a:gd name="T32" fmla="*/ 240 w 682"/>
                <a:gd name="T33" fmla="*/ 752 h 904"/>
                <a:gd name="T34" fmla="*/ 220 w 682"/>
                <a:gd name="T35" fmla="*/ 778 h 904"/>
                <a:gd name="T36" fmla="*/ 224 w 682"/>
                <a:gd name="T37" fmla="*/ 798 h 904"/>
                <a:gd name="T38" fmla="*/ 226 w 682"/>
                <a:gd name="T39" fmla="*/ 818 h 904"/>
                <a:gd name="T40" fmla="*/ 210 w 682"/>
                <a:gd name="T41" fmla="*/ 834 h 904"/>
                <a:gd name="T42" fmla="*/ 230 w 682"/>
                <a:gd name="T43" fmla="*/ 856 h 904"/>
                <a:gd name="T44" fmla="*/ 268 w 682"/>
                <a:gd name="T45" fmla="*/ 882 h 904"/>
                <a:gd name="T46" fmla="*/ 300 w 682"/>
                <a:gd name="T47" fmla="*/ 904 h 904"/>
                <a:gd name="T48" fmla="*/ 332 w 682"/>
                <a:gd name="T49" fmla="*/ 886 h 904"/>
                <a:gd name="T50" fmla="*/ 338 w 682"/>
                <a:gd name="T51" fmla="*/ 846 h 904"/>
                <a:gd name="T52" fmla="*/ 352 w 682"/>
                <a:gd name="T53" fmla="*/ 818 h 904"/>
                <a:gd name="T54" fmla="*/ 342 w 682"/>
                <a:gd name="T55" fmla="*/ 788 h 904"/>
                <a:gd name="T56" fmla="*/ 342 w 682"/>
                <a:gd name="T57" fmla="*/ 762 h 904"/>
                <a:gd name="T58" fmla="*/ 360 w 682"/>
                <a:gd name="T59" fmla="*/ 728 h 904"/>
                <a:gd name="T60" fmla="*/ 352 w 682"/>
                <a:gd name="T61" fmla="*/ 702 h 904"/>
                <a:gd name="T62" fmla="*/ 374 w 682"/>
                <a:gd name="T63" fmla="*/ 694 h 904"/>
                <a:gd name="T64" fmla="*/ 394 w 682"/>
                <a:gd name="T65" fmla="*/ 664 h 904"/>
                <a:gd name="T66" fmla="*/ 404 w 682"/>
                <a:gd name="T67" fmla="*/ 654 h 904"/>
                <a:gd name="T68" fmla="*/ 454 w 682"/>
                <a:gd name="T69" fmla="*/ 644 h 904"/>
                <a:gd name="T70" fmla="*/ 458 w 682"/>
                <a:gd name="T71" fmla="*/ 612 h 904"/>
                <a:gd name="T72" fmla="*/ 466 w 682"/>
                <a:gd name="T73" fmla="*/ 594 h 904"/>
                <a:gd name="T74" fmla="*/ 510 w 682"/>
                <a:gd name="T75" fmla="*/ 560 h 904"/>
                <a:gd name="T76" fmla="*/ 540 w 682"/>
                <a:gd name="T77" fmla="*/ 518 h 904"/>
                <a:gd name="T78" fmla="*/ 578 w 682"/>
                <a:gd name="T79" fmla="*/ 432 h 904"/>
                <a:gd name="T80" fmla="*/ 648 w 682"/>
                <a:gd name="T81" fmla="*/ 406 h 904"/>
                <a:gd name="T82" fmla="*/ 652 w 682"/>
                <a:gd name="T83" fmla="*/ 348 h 904"/>
                <a:gd name="T84" fmla="*/ 674 w 682"/>
                <a:gd name="T85" fmla="*/ 256 h 904"/>
                <a:gd name="T86" fmla="*/ 662 w 682"/>
                <a:gd name="T87" fmla="*/ 204 h 904"/>
                <a:gd name="T88" fmla="*/ 568 w 682"/>
                <a:gd name="T89" fmla="*/ 170 h 904"/>
                <a:gd name="T90" fmla="*/ 538 w 682"/>
                <a:gd name="T91" fmla="*/ 166 h 904"/>
                <a:gd name="T92" fmla="*/ 516 w 682"/>
                <a:gd name="T93" fmla="*/ 168 h 904"/>
                <a:gd name="T94" fmla="*/ 480 w 682"/>
                <a:gd name="T95" fmla="*/ 150 h 904"/>
                <a:gd name="T96" fmla="*/ 442 w 682"/>
                <a:gd name="T97" fmla="*/ 140 h 904"/>
                <a:gd name="T98" fmla="*/ 422 w 682"/>
                <a:gd name="T99" fmla="*/ 140 h 904"/>
                <a:gd name="T100" fmla="*/ 418 w 682"/>
                <a:gd name="T101" fmla="*/ 104 h 904"/>
                <a:gd name="T102" fmla="*/ 372 w 682"/>
                <a:gd name="T103" fmla="*/ 74 h 904"/>
                <a:gd name="T104" fmla="*/ 346 w 682"/>
                <a:gd name="T105" fmla="*/ 74 h 904"/>
                <a:gd name="T106" fmla="*/ 296 w 682"/>
                <a:gd name="T107" fmla="*/ 56 h 904"/>
                <a:gd name="T108" fmla="*/ 238 w 682"/>
                <a:gd name="T109" fmla="*/ 24 h 904"/>
                <a:gd name="T110" fmla="*/ 196 w 682"/>
                <a:gd name="T111" fmla="*/ 26 h 904"/>
                <a:gd name="T112" fmla="*/ 174 w 682"/>
                <a:gd name="T113" fmla="*/ 26 h 904"/>
                <a:gd name="T114" fmla="*/ 138 w 682"/>
                <a:gd name="T115" fmla="*/ 8 h 904"/>
                <a:gd name="T116" fmla="*/ 108 w 682"/>
                <a:gd name="T117" fmla="*/ 24 h 9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82" h="904">
                  <a:moveTo>
                    <a:pt x="104" y="0"/>
                  </a:moveTo>
                  <a:lnTo>
                    <a:pt x="104" y="0"/>
                  </a:lnTo>
                  <a:lnTo>
                    <a:pt x="100" y="2"/>
                  </a:lnTo>
                  <a:lnTo>
                    <a:pt x="94" y="6"/>
                  </a:lnTo>
                  <a:lnTo>
                    <a:pt x="84" y="14"/>
                  </a:lnTo>
                  <a:lnTo>
                    <a:pt x="84" y="14"/>
                  </a:lnTo>
                  <a:lnTo>
                    <a:pt x="76" y="14"/>
                  </a:lnTo>
                  <a:lnTo>
                    <a:pt x="76" y="14"/>
                  </a:lnTo>
                  <a:lnTo>
                    <a:pt x="70" y="16"/>
                  </a:lnTo>
                  <a:lnTo>
                    <a:pt x="68" y="18"/>
                  </a:lnTo>
                  <a:lnTo>
                    <a:pt x="68" y="18"/>
                  </a:lnTo>
                  <a:lnTo>
                    <a:pt x="60" y="26"/>
                  </a:lnTo>
                  <a:lnTo>
                    <a:pt x="60" y="26"/>
                  </a:lnTo>
                  <a:lnTo>
                    <a:pt x="56" y="32"/>
                  </a:lnTo>
                  <a:lnTo>
                    <a:pt x="54" y="38"/>
                  </a:lnTo>
                  <a:lnTo>
                    <a:pt x="52" y="42"/>
                  </a:lnTo>
                  <a:lnTo>
                    <a:pt x="48" y="42"/>
                  </a:lnTo>
                  <a:lnTo>
                    <a:pt x="44" y="44"/>
                  </a:lnTo>
                  <a:lnTo>
                    <a:pt x="44" y="44"/>
                  </a:lnTo>
                  <a:lnTo>
                    <a:pt x="42" y="44"/>
                  </a:lnTo>
                  <a:lnTo>
                    <a:pt x="42" y="44"/>
                  </a:lnTo>
                  <a:lnTo>
                    <a:pt x="38" y="42"/>
                  </a:lnTo>
                  <a:lnTo>
                    <a:pt x="34" y="40"/>
                  </a:lnTo>
                  <a:lnTo>
                    <a:pt x="28" y="36"/>
                  </a:lnTo>
                  <a:lnTo>
                    <a:pt x="22" y="32"/>
                  </a:lnTo>
                  <a:lnTo>
                    <a:pt x="20" y="30"/>
                  </a:lnTo>
                  <a:lnTo>
                    <a:pt x="14" y="30"/>
                  </a:lnTo>
                  <a:lnTo>
                    <a:pt x="14" y="30"/>
                  </a:lnTo>
                  <a:lnTo>
                    <a:pt x="12" y="30"/>
                  </a:lnTo>
                  <a:lnTo>
                    <a:pt x="12" y="30"/>
                  </a:lnTo>
                  <a:lnTo>
                    <a:pt x="20" y="34"/>
                  </a:lnTo>
                  <a:lnTo>
                    <a:pt x="24" y="38"/>
                  </a:lnTo>
                  <a:lnTo>
                    <a:pt x="24" y="38"/>
                  </a:lnTo>
                  <a:lnTo>
                    <a:pt x="24" y="38"/>
                  </a:lnTo>
                  <a:lnTo>
                    <a:pt x="24" y="38"/>
                  </a:lnTo>
                  <a:lnTo>
                    <a:pt x="24" y="38"/>
                  </a:lnTo>
                  <a:lnTo>
                    <a:pt x="10" y="40"/>
                  </a:lnTo>
                  <a:lnTo>
                    <a:pt x="10" y="40"/>
                  </a:lnTo>
                  <a:lnTo>
                    <a:pt x="16" y="42"/>
                  </a:lnTo>
                  <a:lnTo>
                    <a:pt x="16" y="42"/>
                  </a:lnTo>
                  <a:lnTo>
                    <a:pt x="20" y="48"/>
                  </a:lnTo>
                  <a:lnTo>
                    <a:pt x="22" y="50"/>
                  </a:lnTo>
                  <a:lnTo>
                    <a:pt x="24" y="52"/>
                  </a:lnTo>
                  <a:lnTo>
                    <a:pt x="24" y="52"/>
                  </a:lnTo>
                  <a:lnTo>
                    <a:pt x="34" y="56"/>
                  </a:lnTo>
                  <a:lnTo>
                    <a:pt x="36" y="58"/>
                  </a:lnTo>
                  <a:lnTo>
                    <a:pt x="40" y="62"/>
                  </a:lnTo>
                  <a:lnTo>
                    <a:pt x="40" y="62"/>
                  </a:lnTo>
                  <a:lnTo>
                    <a:pt x="42" y="68"/>
                  </a:lnTo>
                  <a:lnTo>
                    <a:pt x="42" y="76"/>
                  </a:lnTo>
                  <a:lnTo>
                    <a:pt x="42" y="76"/>
                  </a:lnTo>
                  <a:lnTo>
                    <a:pt x="44" y="90"/>
                  </a:lnTo>
                  <a:lnTo>
                    <a:pt x="44" y="96"/>
                  </a:lnTo>
                  <a:lnTo>
                    <a:pt x="44" y="104"/>
                  </a:lnTo>
                  <a:lnTo>
                    <a:pt x="44" y="104"/>
                  </a:lnTo>
                  <a:lnTo>
                    <a:pt x="40" y="110"/>
                  </a:lnTo>
                  <a:lnTo>
                    <a:pt x="34" y="116"/>
                  </a:lnTo>
                  <a:lnTo>
                    <a:pt x="20" y="126"/>
                  </a:lnTo>
                  <a:lnTo>
                    <a:pt x="20" y="126"/>
                  </a:lnTo>
                  <a:lnTo>
                    <a:pt x="10" y="138"/>
                  </a:lnTo>
                  <a:lnTo>
                    <a:pt x="4" y="146"/>
                  </a:lnTo>
                  <a:lnTo>
                    <a:pt x="2" y="152"/>
                  </a:lnTo>
                  <a:lnTo>
                    <a:pt x="2" y="152"/>
                  </a:lnTo>
                  <a:lnTo>
                    <a:pt x="0" y="160"/>
                  </a:lnTo>
                  <a:lnTo>
                    <a:pt x="0" y="164"/>
                  </a:lnTo>
                  <a:lnTo>
                    <a:pt x="2" y="166"/>
                  </a:lnTo>
                  <a:lnTo>
                    <a:pt x="2" y="166"/>
                  </a:lnTo>
                  <a:lnTo>
                    <a:pt x="6" y="168"/>
                  </a:lnTo>
                  <a:lnTo>
                    <a:pt x="8" y="170"/>
                  </a:lnTo>
                  <a:lnTo>
                    <a:pt x="8" y="170"/>
                  </a:lnTo>
                  <a:lnTo>
                    <a:pt x="12" y="170"/>
                  </a:lnTo>
                  <a:lnTo>
                    <a:pt x="12" y="170"/>
                  </a:lnTo>
                  <a:lnTo>
                    <a:pt x="16" y="168"/>
                  </a:lnTo>
                  <a:lnTo>
                    <a:pt x="16" y="168"/>
                  </a:lnTo>
                  <a:lnTo>
                    <a:pt x="20" y="170"/>
                  </a:lnTo>
                  <a:lnTo>
                    <a:pt x="20" y="170"/>
                  </a:lnTo>
                  <a:lnTo>
                    <a:pt x="24" y="172"/>
                  </a:lnTo>
                  <a:lnTo>
                    <a:pt x="24" y="174"/>
                  </a:lnTo>
                  <a:lnTo>
                    <a:pt x="16" y="180"/>
                  </a:lnTo>
                  <a:lnTo>
                    <a:pt x="8" y="186"/>
                  </a:lnTo>
                  <a:lnTo>
                    <a:pt x="4" y="190"/>
                  </a:lnTo>
                  <a:lnTo>
                    <a:pt x="4" y="192"/>
                  </a:lnTo>
                  <a:lnTo>
                    <a:pt x="4" y="192"/>
                  </a:lnTo>
                  <a:lnTo>
                    <a:pt x="6" y="198"/>
                  </a:lnTo>
                  <a:lnTo>
                    <a:pt x="12" y="204"/>
                  </a:lnTo>
                  <a:lnTo>
                    <a:pt x="12" y="204"/>
                  </a:lnTo>
                  <a:lnTo>
                    <a:pt x="16" y="210"/>
                  </a:lnTo>
                  <a:lnTo>
                    <a:pt x="22" y="216"/>
                  </a:lnTo>
                  <a:lnTo>
                    <a:pt x="22" y="216"/>
                  </a:lnTo>
                  <a:lnTo>
                    <a:pt x="28" y="220"/>
                  </a:lnTo>
                  <a:lnTo>
                    <a:pt x="36" y="224"/>
                  </a:lnTo>
                  <a:lnTo>
                    <a:pt x="36" y="224"/>
                  </a:lnTo>
                  <a:lnTo>
                    <a:pt x="40" y="226"/>
                  </a:lnTo>
                  <a:lnTo>
                    <a:pt x="42" y="230"/>
                  </a:lnTo>
                  <a:lnTo>
                    <a:pt x="46" y="236"/>
                  </a:lnTo>
                  <a:lnTo>
                    <a:pt x="46" y="236"/>
                  </a:lnTo>
                  <a:lnTo>
                    <a:pt x="52" y="242"/>
                  </a:lnTo>
                  <a:lnTo>
                    <a:pt x="58" y="248"/>
                  </a:lnTo>
                  <a:lnTo>
                    <a:pt x="58" y="248"/>
                  </a:lnTo>
                  <a:lnTo>
                    <a:pt x="62" y="256"/>
                  </a:lnTo>
                  <a:lnTo>
                    <a:pt x="68" y="262"/>
                  </a:lnTo>
                  <a:lnTo>
                    <a:pt x="68" y="262"/>
                  </a:lnTo>
                  <a:lnTo>
                    <a:pt x="94" y="290"/>
                  </a:lnTo>
                  <a:lnTo>
                    <a:pt x="94" y="290"/>
                  </a:lnTo>
                  <a:lnTo>
                    <a:pt x="98" y="296"/>
                  </a:lnTo>
                  <a:lnTo>
                    <a:pt x="102" y="304"/>
                  </a:lnTo>
                  <a:lnTo>
                    <a:pt x="106" y="310"/>
                  </a:lnTo>
                  <a:lnTo>
                    <a:pt x="110" y="316"/>
                  </a:lnTo>
                  <a:lnTo>
                    <a:pt x="110" y="316"/>
                  </a:lnTo>
                  <a:lnTo>
                    <a:pt x="120" y="324"/>
                  </a:lnTo>
                  <a:lnTo>
                    <a:pt x="130" y="332"/>
                  </a:lnTo>
                  <a:lnTo>
                    <a:pt x="154" y="344"/>
                  </a:lnTo>
                  <a:lnTo>
                    <a:pt x="154" y="344"/>
                  </a:lnTo>
                  <a:lnTo>
                    <a:pt x="176" y="352"/>
                  </a:lnTo>
                  <a:lnTo>
                    <a:pt x="188" y="356"/>
                  </a:lnTo>
                  <a:lnTo>
                    <a:pt x="198" y="362"/>
                  </a:lnTo>
                  <a:lnTo>
                    <a:pt x="198" y="362"/>
                  </a:lnTo>
                  <a:lnTo>
                    <a:pt x="204" y="370"/>
                  </a:lnTo>
                  <a:lnTo>
                    <a:pt x="208" y="378"/>
                  </a:lnTo>
                  <a:lnTo>
                    <a:pt x="210" y="386"/>
                  </a:lnTo>
                  <a:lnTo>
                    <a:pt x="212" y="394"/>
                  </a:lnTo>
                  <a:lnTo>
                    <a:pt x="212" y="394"/>
                  </a:lnTo>
                  <a:lnTo>
                    <a:pt x="210" y="410"/>
                  </a:lnTo>
                  <a:lnTo>
                    <a:pt x="210" y="410"/>
                  </a:lnTo>
                  <a:lnTo>
                    <a:pt x="212" y="418"/>
                  </a:lnTo>
                  <a:lnTo>
                    <a:pt x="212" y="428"/>
                  </a:lnTo>
                  <a:lnTo>
                    <a:pt x="212" y="428"/>
                  </a:lnTo>
                  <a:lnTo>
                    <a:pt x="208" y="442"/>
                  </a:lnTo>
                  <a:lnTo>
                    <a:pt x="208" y="448"/>
                  </a:lnTo>
                  <a:lnTo>
                    <a:pt x="208" y="456"/>
                  </a:lnTo>
                  <a:lnTo>
                    <a:pt x="208" y="456"/>
                  </a:lnTo>
                  <a:lnTo>
                    <a:pt x="210" y="474"/>
                  </a:lnTo>
                  <a:lnTo>
                    <a:pt x="210" y="482"/>
                  </a:lnTo>
                  <a:lnTo>
                    <a:pt x="208" y="490"/>
                  </a:lnTo>
                  <a:lnTo>
                    <a:pt x="208" y="490"/>
                  </a:lnTo>
                  <a:lnTo>
                    <a:pt x="206" y="504"/>
                  </a:lnTo>
                  <a:lnTo>
                    <a:pt x="206" y="510"/>
                  </a:lnTo>
                  <a:lnTo>
                    <a:pt x="206" y="518"/>
                  </a:lnTo>
                  <a:lnTo>
                    <a:pt x="206" y="518"/>
                  </a:lnTo>
                  <a:lnTo>
                    <a:pt x="214" y="552"/>
                  </a:lnTo>
                  <a:lnTo>
                    <a:pt x="214" y="552"/>
                  </a:lnTo>
                  <a:lnTo>
                    <a:pt x="216" y="568"/>
                  </a:lnTo>
                  <a:lnTo>
                    <a:pt x="216" y="576"/>
                  </a:lnTo>
                  <a:lnTo>
                    <a:pt x="214" y="584"/>
                  </a:lnTo>
                  <a:lnTo>
                    <a:pt x="214" y="584"/>
                  </a:lnTo>
                  <a:lnTo>
                    <a:pt x="210" y="594"/>
                  </a:lnTo>
                  <a:lnTo>
                    <a:pt x="208" y="604"/>
                  </a:lnTo>
                  <a:lnTo>
                    <a:pt x="208" y="604"/>
                  </a:lnTo>
                  <a:lnTo>
                    <a:pt x="204" y="614"/>
                  </a:lnTo>
                  <a:lnTo>
                    <a:pt x="200" y="622"/>
                  </a:lnTo>
                  <a:lnTo>
                    <a:pt x="200" y="622"/>
                  </a:lnTo>
                  <a:lnTo>
                    <a:pt x="198" y="634"/>
                  </a:lnTo>
                  <a:lnTo>
                    <a:pt x="202" y="644"/>
                  </a:lnTo>
                  <a:lnTo>
                    <a:pt x="208" y="664"/>
                  </a:lnTo>
                  <a:lnTo>
                    <a:pt x="208" y="664"/>
                  </a:lnTo>
                  <a:lnTo>
                    <a:pt x="210" y="672"/>
                  </a:lnTo>
                  <a:lnTo>
                    <a:pt x="208" y="678"/>
                  </a:lnTo>
                  <a:lnTo>
                    <a:pt x="206" y="692"/>
                  </a:lnTo>
                  <a:lnTo>
                    <a:pt x="206" y="692"/>
                  </a:lnTo>
                  <a:lnTo>
                    <a:pt x="204" y="700"/>
                  </a:lnTo>
                  <a:lnTo>
                    <a:pt x="204" y="714"/>
                  </a:lnTo>
                  <a:lnTo>
                    <a:pt x="204" y="720"/>
                  </a:lnTo>
                  <a:lnTo>
                    <a:pt x="206" y="726"/>
                  </a:lnTo>
                  <a:lnTo>
                    <a:pt x="208" y="730"/>
                  </a:lnTo>
                  <a:lnTo>
                    <a:pt x="214" y="730"/>
                  </a:lnTo>
                  <a:lnTo>
                    <a:pt x="214" y="730"/>
                  </a:lnTo>
                  <a:lnTo>
                    <a:pt x="214" y="730"/>
                  </a:lnTo>
                  <a:lnTo>
                    <a:pt x="214" y="730"/>
                  </a:lnTo>
                  <a:lnTo>
                    <a:pt x="218" y="730"/>
                  </a:lnTo>
                  <a:lnTo>
                    <a:pt x="220" y="726"/>
                  </a:lnTo>
                  <a:lnTo>
                    <a:pt x="220" y="716"/>
                  </a:lnTo>
                  <a:lnTo>
                    <a:pt x="220" y="716"/>
                  </a:lnTo>
                  <a:lnTo>
                    <a:pt x="220" y="712"/>
                  </a:lnTo>
                  <a:lnTo>
                    <a:pt x="220" y="706"/>
                  </a:lnTo>
                  <a:lnTo>
                    <a:pt x="222" y="700"/>
                  </a:lnTo>
                  <a:lnTo>
                    <a:pt x="226" y="696"/>
                  </a:lnTo>
                  <a:lnTo>
                    <a:pt x="226" y="696"/>
                  </a:lnTo>
                  <a:lnTo>
                    <a:pt x="232" y="722"/>
                  </a:lnTo>
                  <a:lnTo>
                    <a:pt x="232" y="722"/>
                  </a:lnTo>
                  <a:lnTo>
                    <a:pt x="232" y="728"/>
                  </a:lnTo>
                  <a:lnTo>
                    <a:pt x="234" y="734"/>
                  </a:lnTo>
                  <a:lnTo>
                    <a:pt x="234" y="734"/>
                  </a:lnTo>
                  <a:lnTo>
                    <a:pt x="238" y="740"/>
                  </a:lnTo>
                  <a:lnTo>
                    <a:pt x="242" y="746"/>
                  </a:lnTo>
                  <a:lnTo>
                    <a:pt x="242" y="746"/>
                  </a:lnTo>
                  <a:lnTo>
                    <a:pt x="242" y="750"/>
                  </a:lnTo>
                  <a:lnTo>
                    <a:pt x="240" y="752"/>
                  </a:lnTo>
                  <a:lnTo>
                    <a:pt x="240" y="752"/>
                  </a:lnTo>
                  <a:lnTo>
                    <a:pt x="236" y="758"/>
                  </a:lnTo>
                  <a:lnTo>
                    <a:pt x="236" y="762"/>
                  </a:lnTo>
                  <a:lnTo>
                    <a:pt x="236" y="762"/>
                  </a:lnTo>
                  <a:lnTo>
                    <a:pt x="234" y="766"/>
                  </a:lnTo>
                  <a:lnTo>
                    <a:pt x="232" y="770"/>
                  </a:lnTo>
                  <a:lnTo>
                    <a:pt x="232" y="770"/>
                  </a:lnTo>
                  <a:lnTo>
                    <a:pt x="228" y="774"/>
                  </a:lnTo>
                  <a:lnTo>
                    <a:pt x="226" y="780"/>
                  </a:lnTo>
                  <a:lnTo>
                    <a:pt x="226" y="780"/>
                  </a:lnTo>
                  <a:lnTo>
                    <a:pt x="220" y="778"/>
                  </a:lnTo>
                  <a:lnTo>
                    <a:pt x="218" y="776"/>
                  </a:lnTo>
                  <a:lnTo>
                    <a:pt x="218" y="776"/>
                  </a:lnTo>
                  <a:lnTo>
                    <a:pt x="216" y="776"/>
                  </a:lnTo>
                  <a:lnTo>
                    <a:pt x="214" y="780"/>
                  </a:lnTo>
                  <a:lnTo>
                    <a:pt x="214" y="780"/>
                  </a:lnTo>
                  <a:lnTo>
                    <a:pt x="212" y="786"/>
                  </a:lnTo>
                  <a:lnTo>
                    <a:pt x="214" y="790"/>
                  </a:lnTo>
                  <a:lnTo>
                    <a:pt x="214" y="794"/>
                  </a:lnTo>
                  <a:lnTo>
                    <a:pt x="214" y="794"/>
                  </a:lnTo>
                  <a:lnTo>
                    <a:pt x="220" y="796"/>
                  </a:lnTo>
                  <a:lnTo>
                    <a:pt x="224" y="798"/>
                  </a:lnTo>
                  <a:lnTo>
                    <a:pt x="224" y="798"/>
                  </a:lnTo>
                  <a:lnTo>
                    <a:pt x="226" y="800"/>
                  </a:lnTo>
                  <a:lnTo>
                    <a:pt x="226" y="802"/>
                  </a:lnTo>
                  <a:lnTo>
                    <a:pt x="226" y="806"/>
                  </a:lnTo>
                  <a:lnTo>
                    <a:pt x="226" y="806"/>
                  </a:lnTo>
                  <a:lnTo>
                    <a:pt x="232" y="812"/>
                  </a:lnTo>
                  <a:lnTo>
                    <a:pt x="234" y="816"/>
                  </a:lnTo>
                  <a:lnTo>
                    <a:pt x="230" y="818"/>
                  </a:lnTo>
                  <a:lnTo>
                    <a:pt x="230" y="818"/>
                  </a:lnTo>
                  <a:lnTo>
                    <a:pt x="226" y="818"/>
                  </a:lnTo>
                  <a:lnTo>
                    <a:pt x="226" y="818"/>
                  </a:lnTo>
                  <a:lnTo>
                    <a:pt x="220" y="818"/>
                  </a:lnTo>
                  <a:lnTo>
                    <a:pt x="220" y="818"/>
                  </a:lnTo>
                  <a:lnTo>
                    <a:pt x="214" y="816"/>
                  </a:lnTo>
                  <a:lnTo>
                    <a:pt x="214" y="816"/>
                  </a:lnTo>
                  <a:lnTo>
                    <a:pt x="210" y="818"/>
                  </a:lnTo>
                  <a:lnTo>
                    <a:pt x="210" y="818"/>
                  </a:lnTo>
                  <a:lnTo>
                    <a:pt x="206" y="820"/>
                  </a:lnTo>
                  <a:lnTo>
                    <a:pt x="206" y="826"/>
                  </a:lnTo>
                  <a:lnTo>
                    <a:pt x="208" y="830"/>
                  </a:lnTo>
                  <a:lnTo>
                    <a:pt x="210" y="834"/>
                  </a:lnTo>
                  <a:lnTo>
                    <a:pt x="210" y="834"/>
                  </a:lnTo>
                  <a:lnTo>
                    <a:pt x="214" y="838"/>
                  </a:lnTo>
                  <a:lnTo>
                    <a:pt x="218" y="838"/>
                  </a:lnTo>
                  <a:lnTo>
                    <a:pt x="226" y="842"/>
                  </a:lnTo>
                  <a:lnTo>
                    <a:pt x="226" y="842"/>
                  </a:lnTo>
                  <a:lnTo>
                    <a:pt x="232" y="846"/>
                  </a:lnTo>
                  <a:lnTo>
                    <a:pt x="236" y="850"/>
                  </a:lnTo>
                  <a:lnTo>
                    <a:pt x="236" y="850"/>
                  </a:lnTo>
                  <a:lnTo>
                    <a:pt x="236" y="852"/>
                  </a:lnTo>
                  <a:lnTo>
                    <a:pt x="234" y="854"/>
                  </a:lnTo>
                  <a:lnTo>
                    <a:pt x="232" y="856"/>
                  </a:lnTo>
                  <a:lnTo>
                    <a:pt x="230" y="856"/>
                  </a:lnTo>
                  <a:lnTo>
                    <a:pt x="230" y="856"/>
                  </a:lnTo>
                  <a:lnTo>
                    <a:pt x="232" y="860"/>
                  </a:lnTo>
                  <a:lnTo>
                    <a:pt x="234" y="864"/>
                  </a:lnTo>
                  <a:lnTo>
                    <a:pt x="242" y="870"/>
                  </a:lnTo>
                  <a:lnTo>
                    <a:pt x="242" y="870"/>
                  </a:lnTo>
                  <a:lnTo>
                    <a:pt x="252" y="874"/>
                  </a:lnTo>
                  <a:lnTo>
                    <a:pt x="252" y="876"/>
                  </a:lnTo>
                  <a:lnTo>
                    <a:pt x="254" y="880"/>
                  </a:lnTo>
                  <a:lnTo>
                    <a:pt x="254" y="880"/>
                  </a:lnTo>
                  <a:lnTo>
                    <a:pt x="260" y="882"/>
                  </a:lnTo>
                  <a:lnTo>
                    <a:pt x="268" y="882"/>
                  </a:lnTo>
                  <a:lnTo>
                    <a:pt x="268" y="882"/>
                  </a:lnTo>
                  <a:lnTo>
                    <a:pt x="270" y="884"/>
                  </a:lnTo>
                  <a:lnTo>
                    <a:pt x="270" y="888"/>
                  </a:lnTo>
                  <a:lnTo>
                    <a:pt x="272" y="892"/>
                  </a:lnTo>
                  <a:lnTo>
                    <a:pt x="272" y="892"/>
                  </a:lnTo>
                  <a:lnTo>
                    <a:pt x="276" y="896"/>
                  </a:lnTo>
                  <a:lnTo>
                    <a:pt x="282" y="898"/>
                  </a:lnTo>
                  <a:lnTo>
                    <a:pt x="282" y="898"/>
                  </a:lnTo>
                  <a:lnTo>
                    <a:pt x="290" y="902"/>
                  </a:lnTo>
                  <a:lnTo>
                    <a:pt x="300" y="904"/>
                  </a:lnTo>
                  <a:lnTo>
                    <a:pt x="300" y="904"/>
                  </a:lnTo>
                  <a:lnTo>
                    <a:pt x="308" y="902"/>
                  </a:lnTo>
                  <a:lnTo>
                    <a:pt x="308" y="902"/>
                  </a:lnTo>
                  <a:lnTo>
                    <a:pt x="310" y="900"/>
                  </a:lnTo>
                  <a:lnTo>
                    <a:pt x="312" y="896"/>
                  </a:lnTo>
                  <a:lnTo>
                    <a:pt x="312" y="896"/>
                  </a:lnTo>
                  <a:lnTo>
                    <a:pt x="314" y="894"/>
                  </a:lnTo>
                  <a:lnTo>
                    <a:pt x="322" y="892"/>
                  </a:lnTo>
                  <a:lnTo>
                    <a:pt x="322" y="892"/>
                  </a:lnTo>
                  <a:lnTo>
                    <a:pt x="328" y="892"/>
                  </a:lnTo>
                  <a:lnTo>
                    <a:pt x="332" y="890"/>
                  </a:lnTo>
                  <a:lnTo>
                    <a:pt x="332" y="886"/>
                  </a:lnTo>
                  <a:lnTo>
                    <a:pt x="330" y="884"/>
                  </a:lnTo>
                  <a:lnTo>
                    <a:pt x="326" y="876"/>
                  </a:lnTo>
                  <a:lnTo>
                    <a:pt x="322" y="872"/>
                  </a:lnTo>
                  <a:lnTo>
                    <a:pt x="322" y="868"/>
                  </a:lnTo>
                  <a:lnTo>
                    <a:pt x="322" y="868"/>
                  </a:lnTo>
                  <a:lnTo>
                    <a:pt x="324" y="860"/>
                  </a:lnTo>
                  <a:lnTo>
                    <a:pt x="326" y="852"/>
                  </a:lnTo>
                  <a:lnTo>
                    <a:pt x="326" y="852"/>
                  </a:lnTo>
                  <a:lnTo>
                    <a:pt x="330" y="850"/>
                  </a:lnTo>
                  <a:lnTo>
                    <a:pt x="334" y="848"/>
                  </a:lnTo>
                  <a:lnTo>
                    <a:pt x="338" y="846"/>
                  </a:lnTo>
                  <a:lnTo>
                    <a:pt x="340" y="844"/>
                  </a:lnTo>
                  <a:lnTo>
                    <a:pt x="340" y="844"/>
                  </a:lnTo>
                  <a:lnTo>
                    <a:pt x="342" y="840"/>
                  </a:lnTo>
                  <a:lnTo>
                    <a:pt x="340" y="834"/>
                  </a:lnTo>
                  <a:lnTo>
                    <a:pt x="338" y="830"/>
                  </a:lnTo>
                  <a:lnTo>
                    <a:pt x="336" y="826"/>
                  </a:lnTo>
                  <a:lnTo>
                    <a:pt x="336" y="826"/>
                  </a:lnTo>
                  <a:lnTo>
                    <a:pt x="338" y="822"/>
                  </a:lnTo>
                  <a:lnTo>
                    <a:pt x="342" y="822"/>
                  </a:lnTo>
                  <a:lnTo>
                    <a:pt x="352" y="818"/>
                  </a:lnTo>
                  <a:lnTo>
                    <a:pt x="352" y="818"/>
                  </a:lnTo>
                  <a:lnTo>
                    <a:pt x="356" y="816"/>
                  </a:lnTo>
                  <a:lnTo>
                    <a:pt x="356" y="814"/>
                  </a:lnTo>
                  <a:lnTo>
                    <a:pt x="358" y="806"/>
                  </a:lnTo>
                  <a:lnTo>
                    <a:pt x="358" y="806"/>
                  </a:lnTo>
                  <a:lnTo>
                    <a:pt x="362" y="800"/>
                  </a:lnTo>
                  <a:lnTo>
                    <a:pt x="362" y="798"/>
                  </a:lnTo>
                  <a:lnTo>
                    <a:pt x="358" y="796"/>
                  </a:lnTo>
                  <a:lnTo>
                    <a:pt x="358" y="796"/>
                  </a:lnTo>
                  <a:lnTo>
                    <a:pt x="350" y="792"/>
                  </a:lnTo>
                  <a:lnTo>
                    <a:pt x="342" y="788"/>
                  </a:lnTo>
                  <a:lnTo>
                    <a:pt x="342" y="788"/>
                  </a:lnTo>
                  <a:lnTo>
                    <a:pt x="334" y="784"/>
                  </a:lnTo>
                  <a:lnTo>
                    <a:pt x="326" y="778"/>
                  </a:lnTo>
                  <a:lnTo>
                    <a:pt x="326" y="778"/>
                  </a:lnTo>
                  <a:lnTo>
                    <a:pt x="324" y="774"/>
                  </a:lnTo>
                  <a:lnTo>
                    <a:pt x="324" y="772"/>
                  </a:lnTo>
                  <a:lnTo>
                    <a:pt x="326" y="768"/>
                  </a:lnTo>
                  <a:lnTo>
                    <a:pt x="330" y="764"/>
                  </a:lnTo>
                  <a:lnTo>
                    <a:pt x="330" y="764"/>
                  </a:lnTo>
                  <a:lnTo>
                    <a:pt x="334" y="762"/>
                  </a:lnTo>
                  <a:lnTo>
                    <a:pt x="338" y="762"/>
                  </a:lnTo>
                  <a:lnTo>
                    <a:pt x="342" y="762"/>
                  </a:lnTo>
                  <a:lnTo>
                    <a:pt x="346" y="760"/>
                  </a:lnTo>
                  <a:lnTo>
                    <a:pt x="346" y="760"/>
                  </a:lnTo>
                  <a:lnTo>
                    <a:pt x="350" y="756"/>
                  </a:lnTo>
                  <a:lnTo>
                    <a:pt x="352" y="750"/>
                  </a:lnTo>
                  <a:lnTo>
                    <a:pt x="352" y="750"/>
                  </a:lnTo>
                  <a:lnTo>
                    <a:pt x="356" y="746"/>
                  </a:lnTo>
                  <a:lnTo>
                    <a:pt x="354" y="738"/>
                  </a:lnTo>
                  <a:lnTo>
                    <a:pt x="354" y="738"/>
                  </a:lnTo>
                  <a:lnTo>
                    <a:pt x="354" y="734"/>
                  </a:lnTo>
                  <a:lnTo>
                    <a:pt x="356" y="732"/>
                  </a:lnTo>
                  <a:lnTo>
                    <a:pt x="360" y="728"/>
                  </a:lnTo>
                  <a:lnTo>
                    <a:pt x="366" y="724"/>
                  </a:lnTo>
                  <a:lnTo>
                    <a:pt x="368" y="722"/>
                  </a:lnTo>
                  <a:lnTo>
                    <a:pt x="370" y="718"/>
                  </a:lnTo>
                  <a:lnTo>
                    <a:pt x="370" y="718"/>
                  </a:lnTo>
                  <a:lnTo>
                    <a:pt x="362" y="716"/>
                  </a:lnTo>
                  <a:lnTo>
                    <a:pt x="356" y="714"/>
                  </a:lnTo>
                  <a:lnTo>
                    <a:pt x="356" y="714"/>
                  </a:lnTo>
                  <a:lnTo>
                    <a:pt x="354" y="712"/>
                  </a:lnTo>
                  <a:lnTo>
                    <a:pt x="352" y="708"/>
                  </a:lnTo>
                  <a:lnTo>
                    <a:pt x="352" y="702"/>
                  </a:lnTo>
                  <a:lnTo>
                    <a:pt x="352" y="702"/>
                  </a:lnTo>
                  <a:lnTo>
                    <a:pt x="350" y="694"/>
                  </a:lnTo>
                  <a:lnTo>
                    <a:pt x="350" y="690"/>
                  </a:lnTo>
                  <a:lnTo>
                    <a:pt x="350" y="688"/>
                  </a:lnTo>
                  <a:lnTo>
                    <a:pt x="350" y="688"/>
                  </a:lnTo>
                  <a:lnTo>
                    <a:pt x="352" y="688"/>
                  </a:lnTo>
                  <a:lnTo>
                    <a:pt x="352" y="688"/>
                  </a:lnTo>
                  <a:lnTo>
                    <a:pt x="360" y="690"/>
                  </a:lnTo>
                  <a:lnTo>
                    <a:pt x="366" y="694"/>
                  </a:lnTo>
                  <a:lnTo>
                    <a:pt x="366" y="694"/>
                  </a:lnTo>
                  <a:lnTo>
                    <a:pt x="374" y="694"/>
                  </a:lnTo>
                  <a:lnTo>
                    <a:pt x="374" y="694"/>
                  </a:lnTo>
                  <a:lnTo>
                    <a:pt x="386" y="692"/>
                  </a:lnTo>
                  <a:lnTo>
                    <a:pt x="392" y="690"/>
                  </a:lnTo>
                  <a:lnTo>
                    <a:pt x="396" y="686"/>
                  </a:lnTo>
                  <a:lnTo>
                    <a:pt x="396" y="686"/>
                  </a:lnTo>
                  <a:lnTo>
                    <a:pt x="396" y="682"/>
                  </a:lnTo>
                  <a:lnTo>
                    <a:pt x="394" y="678"/>
                  </a:lnTo>
                  <a:lnTo>
                    <a:pt x="392" y="674"/>
                  </a:lnTo>
                  <a:lnTo>
                    <a:pt x="390" y="670"/>
                  </a:lnTo>
                  <a:lnTo>
                    <a:pt x="390" y="670"/>
                  </a:lnTo>
                  <a:lnTo>
                    <a:pt x="392" y="668"/>
                  </a:lnTo>
                  <a:lnTo>
                    <a:pt x="394" y="664"/>
                  </a:lnTo>
                  <a:lnTo>
                    <a:pt x="394" y="664"/>
                  </a:lnTo>
                  <a:lnTo>
                    <a:pt x="392" y="662"/>
                  </a:lnTo>
                  <a:lnTo>
                    <a:pt x="390" y="662"/>
                  </a:lnTo>
                  <a:lnTo>
                    <a:pt x="384" y="658"/>
                  </a:lnTo>
                  <a:lnTo>
                    <a:pt x="384" y="658"/>
                  </a:lnTo>
                  <a:lnTo>
                    <a:pt x="382" y="654"/>
                  </a:lnTo>
                  <a:lnTo>
                    <a:pt x="384" y="652"/>
                  </a:lnTo>
                  <a:lnTo>
                    <a:pt x="388" y="650"/>
                  </a:lnTo>
                  <a:lnTo>
                    <a:pt x="388" y="650"/>
                  </a:lnTo>
                  <a:lnTo>
                    <a:pt x="404" y="654"/>
                  </a:lnTo>
                  <a:lnTo>
                    <a:pt x="404" y="654"/>
                  </a:lnTo>
                  <a:lnTo>
                    <a:pt x="416" y="656"/>
                  </a:lnTo>
                  <a:lnTo>
                    <a:pt x="416" y="656"/>
                  </a:lnTo>
                  <a:lnTo>
                    <a:pt x="416" y="656"/>
                  </a:lnTo>
                  <a:lnTo>
                    <a:pt x="416" y="656"/>
                  </a:lnTo>
                  <a:lnTo>
                    <a:pt x="420" y="656"/>
                  </a:lnTo>
                  <a:lnTo>
                    <a:pt x="426" y="654"/>
                  </a:lnTo>
                  <a:lnTo>
                    <a:pt x="436" y="648"/>
                  </a:lnTo>
                  <a:lnTo>
                    <a:pt x="436" y="648"/>
                  </a:lnTo>
                  <a:lnTo>
                    <a:pt x="446" y="648"/>
                  </a:lnTo>
                  <a:lnTo>
                    <a:pt x="450" y="646"/>
                  </a:lnTo>
                  <a:lnTo>
                    <a:pt x="454" y="644"/>
                  </a:lnTo>
                  <a:lnTo>
                    <a:pt x="454" y="644"/>
                  </a:lnTo>
                  <a:lnTo>
                    <a:pt x="456" y="640"/>
                  </a:lnTo>
                  <a:lnTo>
                    <a:pt x="458" y="636"/>
                  </a:lnTo>
                  <a:lnTo>
                    <a:pt x="460" y="628"/>
                  </a:lnTo>
                  <a:lnTo>
                    <a:pt x="460" y="628"/>
                  </a:lnTo>
                  <a:lnTo>
                    <a:pt x="462" y="624"/>
                  </a:lnTo>
                  <a:lnTo>
                    <a:pt x="462" y="620"/>
                  </a:lnTo>
                  <a:lnTo>
                    <a:pt x="462" y="620"/>
                  </a:lnTo>
                  <a:lnTo>
                    <a:pt x="462" y="616"/>
                  </a:lnTo>
                  <a:lnTo>
                    <a:pt x="458" y="612"/>
                  </a:lnTo>
                  <a:lnTo>
                    <a:pt x="458" y="612"/>
                  </a:lnTo>
                  <a:lnTo>
                    <a:pt x="452" y="604"/>
                  </a:lnTo>
                  <a:lnTo>
                    <a:pt x="446" y="596"/>
                  </a:lnTo>
                  <a:lnTo>
                    <a:pt x="446" y="596"/>
                  </a:lnTo>
                  <a:lnTo>
                    <a:pt x="440" y="588"/>
                  </a:lnTo>
                  <a:lnTo>
                    <a:pt x="432" y="582"/>
                  </a:lnTo>
                  <a:lnTo>
                    <a:pt x="432" y="582"/>
                  </a:lnTo>
                  <a:lnTo>
                    <a:pt x="440" y="584"/>
                  </a:lnTo>
                  <a:lnTo>
                    <a:pt x="446" y="586"/>
                  </a:lnTo>
                  <a:lnTo>
                    <a:pt x="460" y="592"/>
                  </a:lnTo>
                  <a:lnTo>
                    <a:pt x="460" y="592"/>
                  </a:lnTo>
                  <a:lnTo>
                    <a:pt x="466" y="594"/>
                  </a:lnTo>
                  <a:lnTo>
                    <a:pt x="472" y="596"/>
                  </a:lnTo>
                  <a:lnTo>
                    <a:pt x="472" y="596"/>
                  </a:lnTo>
                  <a:lnTo>
                    <a:pt x="480" y="594"/>
                  </a:lnTo>
                  <a:lnTo>
                    <a:pt x="480" y="594"/>
                  </a:lnTo>
                  <a:lnTo>
                    <a:pt x="488" y="590"/>
                  </a:lnTo>
                  <a:lnTo>
                    <a:pt x="492" y="584"/>
                  </a:lnTo>
                  <a:lnTo>
                    <a:pt x="502" y="572"/>
                  </a:lnTo>
                  <a:lnTo>
                    <a:pt x="502" y="572"/>
                  </a:lnTo>
                  <a:lnTo>
                    <a:pt x="508" y="566"/>
                  </a:lnTo>
                  <a:lnTo>
                    <a:pt x="508" y="564"/>
                  </a:lnTo>
                  <a:lnTo>
                    <a:pt x="510" y="560"/>
                  </a:lnTo>
                  <a:lnTo>
                    <a:pt x="510" y="560"/>
                  </a:lnTo>
                  <a:lnTo>
                    <a:pt x="506" y="552"/>
                  </a:lnTo>
                  <a:lnTo>
                    <a:pt x="506" y="548"/>
                  </a:lnTo>
                  <a:lnTo>
                    <a:pt x="506" y="544"/>
                  </a:lnTo>
                  <a:lnTo>
                    <a:pt x="506" y="544"/>
                  </a:lnTo>
                  <a:lnTo>
                    <a:pt x="508" y="540"/>
                  </a:lnTo>
                  <a:lnTo>
                    <a:pt x="510" y="536"/>
                  </a:lnTo>
                  <a:lnTo>
                    <a:pt x="520" y="530"/>
                  </a:lnTo>
                  <a:lnTo>
                    <a:pt x="530" y="524"/>
                  </a:lnTo>
                  <a:lnTo>
                    <a:pt x="540" y="518"/>
                  </a:lnTo>
                  <a:lnTo>
                    <a:pt x="540" y="518"/>
                  </a:lnTo>
                  <a:lnTo>
                    <a:pt x="546" y="510"/>
                  </a:lnTo>
                  <a:lnTo>
                    <a:pt x="548" y="504"/>
                  </a:lnTo>
                  <a:lnTo>
                    <a:pt x="550" y="496"/>
                  </a:lnTo>
                  <a:lnTo>
                    <a:pt x="550" y="488"/>
                  </a:lnTo>
                  <a:lnTo>
                    <a:pt x="550" y="488"/>
                  </a:lnTo>
                  <a:lnTo>
                    <a:pt x="548" y="470"/>
                  </a:lnTo>
                  <a:lnTo>
                    <a:pt x="548" y="462"/>
                  </a:lnTo>
                  <a:lnTo>
                    <a:pt x="552" y="454"/>
                  </a:lnTo>
                  <a:lnTo>
                    <a:pt x="552" y="454"/>
                  </a:lnTo>
                  <a:lnTo>
                    <a:pt x="566" y="442"/>
                  </a:lnTo>
                  <a:lnTo>
                    <a:pt x="578" y="432"/>
                  </a:lnTo>
                  <a:lnTo>
                    <a:pt x="578" y="432"/>
                  </a:lnTo>
                  <a:lnTo>
                    <a:pt x="586" y="426"/>
                  </a:lnTo>
                  <a:lnTo>
                    <a:pt x="596" y="424"/>
                  </a:lnTo>
                  <a:lnTo>
                    <a:pt x="616" y="422"/>
                  </a:lnTo>
                  <a:lnTo>
                    <a:pt x="616" y="422"/>
                  </a:lnTo>
                  <a:lnTo>
                    <a:pt x="626" y="418"/>
                  </a:lnTo>
                  <a:lnTo>
                    <a:pt x="634" y="416"/>
                  </a:lnTo>
                  <a:lnTo>
                    <a:pt x="634" y="416"/>
                  </a:lnTo>
                  <a:lnTo>
                    <a:pt x="642" y="412"/>
                  </a:lnTo>
                  <a:lnTo>
                    <a:pt x="646" y="410"/>
                  </a:lnTo>
                  <a:lnTo>
                    <a:pt x="648" y="406"/>
                  </a:lnTo>
                  <a:lnTo>
                    <a:pt x="648" y="406"/>
                  </a:lnTo>
                  <a:lnTo>
                    <a:pt x="652" y="400"/>
                  </a:lnTo>
                  <a:lnTo>
                    <a:pt x="652" y="392"/>
                  </a:lnTo>
                  <a:lnTo>
                    <a:pt x="656" y="376"/>
                  </a:lnTo>
                  <a:lnTo>
                    <a:pt x="656" y="376"/>
                  </a:lnTo>
                  <a:lnTo>
                    <a:pt x="658" y="368"/>
                  </a:lnTo>
                  <a:lnTo>
                    <a:pt x="658" y="362"/>
                  </a:lnTo>
                  <a:lnTo>
                    <a:pt x="658" y="362"/>
                  </a:lnTo>
                  <a:lnTo>
                    <a:pt x="658" y="356"/>
                  </a:lnTo>
                  <a:lnTo>
                    <a:pt x="654" y="352"/>
                  </a:lnTo>
                  <a:lnTo>
                    <a:pt x="652" y="348"/>
                  </a:lnTo>
                  <a:lnTo>
                    <a:pt x="650" y="342"/>
                  </a:lnTo>
                  <a:lnTo>
                    <a:pt x="650" y="342"/>
                  </a:lnTo>
                  <a:lnTo>
                    <a:pt x="644" y="310"/>
                  </a:lnTo>
                  <a:lnTo>
                    <a:pt x="644" y="310"/>
                  </a:lnTo>
                  <a:lnTo>
                    <a:pt x="644" y="302"/>
                  </a:lnTo>
                  <a:lnTo>
                    <a:pt x="646" y="294"/>
                  </a:lnTo>
                  <a:lnTo>
                    <a:pt x="650" y="288"/>
                  </a:lnTo>
                  <a:lnTo>
                    <a:pt x="656" y="282"/>
                  </a:lnTo>
                  <a:lnTo>
                    <a:pt x="666" y="270"/>
                  </a:lnTo>
                  <a:lnTo>
                    <a:pt x="670" y="262"/>
                  </a:lnTo>
                  <a:lnTo>
                    <a:pt x="674" y="256"/>
                  </a:lnTo>
                  <a:lnTo>
                    <a:pt x="674" y="256"/>
                  </a:lnTo>
                  <a:lnTo>
                    <a:pt x="680" y="242"/>
                  </a:lnTo>
                  <a:lnTo>
                    <a:pt x="682" y="234"/>
                  </a:lnTo>
                  <a:lnTo>
                    <a:pt x="682" y="228"/>
                  </a:lnTo>
                  <a:lnTo>
                    <a:pt x="682" y="228"/>
                  </a:lnTo>
                  <a:lnTo>
                    <a:pt x="676" y="222"/>
                  </a:lnTo>
                  <a:lnTo>
                    <a:pt x="672" y="216"/>
                  </a:lnTo>
                  <a:lnTo>
                    <a:pt x="672" y="216"/>
                  </a:lnTo>
                  <a:lnTo>
                    <a:pt x="668" y="208"/>
                  </a:lnTo>
                  <a:lnTo>
                    <a:pt x="666" y="206"/>
                  </a:lnTo>
                  <a:lnTo>
                    <a:pt x="662" y="204"/>
                  </a:lnTo>
                  <a:lnTo>
                    <a:pt x="662" y="204"/>
                  </a:lnTo>
                  <a:lnTo>
                    <a:pt x="652" y="200"/>
                  </a:lnTo>
                  <a:lnTo>
                    <a:pt x="642" y="198"/>
                  </a:lnTo>
                  <a:lnTo>
                    <a:pt x="632" y="196"/>
                  </a:lnTo>
                  <a:lnTo>
                    <a:pt x="624" y="192"/>
                  </a:lnTo>
                  <a:lnTo>
                    <a:pt x="624" y="192"/>
                  </a:lnTo>
                  <a:lnTo>
                    <a:pt x="606" y="182"/>
                  </a:lnTo>
                  <a:lnTo>
                    <a:pt x="598" y="178"/>
                  </a:lnTo>
                  <a:lnTo>
                    <a:pt x="588" y="174"/>
                  </a:lnTo>
                  <a:lnTo>
                    <a:pt x="588" y="174"/>
                  </a:lnTo>
                  <a:lnTo>
                    <a:pt x="568" y="170"/>
                  </a:lnTo>
                  <a:lnTo>
                    <a:pt x="568" y="170"/>
                  </a:lnTo>
                  <a:lnTo>
                    <a:pt x="566" y="170"/>
                  </a:lnTo>
                  <a:lnTo>
                    <a:pt x="566" y="170"/>
                  </a:lnTo>
                  <a:lnTo>
                    <a:pt x="560" y="170"/>
                  </a:lnTo>
                  <a:lnTo>
                    <a:pt x="560" y="170"/>
                  </a:lnTo>
                  <a:lnTo>
                    <a:pt x="554" y="172"/>
                  </a:lnTo>
                  <a:lnTo>
                    <a:pt x="554" y="172"/>
                  </a:lnTo>
                  <a:lnTo>
                    <a:pt x="548" y="170"/>
                  </a:lnTo>
                  <a:lnTo>
                    <a:pt x="548" y="170"/>
                  </a:lnTo>
                  <a:lnTo>
                    <a:pt x="542" y="168"/>
                  </a:lnTo>
                  <a:lnTo>
                    <a:pt x="538" y="166"/>
                  </a:lnTo>
                  <a:lnTo>
                    <a:pt x="534" y="166"/>
                  </a:lnTo>
                  <a:lnTo>
                    <a:pt x="534" y="166"/>
                  </a:lnTo>
                  <a:lnTo>
                    <a:pt x="534" y="166"/>
                  </a:lnTo>
                  <a:lnTo>
                    <a:pt x="530" y="166"/>
                  </a:lnTo>
                  <a:lnTo>
                    <a:pt x="526" y="168"/>
                  </a:lnTo>
                  <a:lnTo>
                    <a:pt x="524" y="172"/>
                  </a:lnTo>
                  <a:lnTo>
                    <a:pt x="518" y="174"/>
                  </a:lnTo>
                  <a:lnTo>
                    <a:pt x="518" y="174"/>
                  </a:lnTo>
                  <a:lnTo>
                    <a:pt x="516" y="170"/>
                  </a:lnTo>
                  <a:lnTo>
                    <a:pt x="516" y="168"/>
                  </a:lnTo>
                  <a:lnTo>
                    <a:pt x="516" y="168"/>
                  </a:lnTo>
                  <a:lnTo>
                    <a:pt x="518" y="166"/>
                  </a:lnTo>
                  <a:lnTo>
                    <a:pt x="522" y="164"/>
                  </a:lnTo>
                  <a:lnTo>
                    <a:pt x="522" y="164"/>
                  </a:lnTo>
                  <a:lnTo>
                    <a:pt x="520" y="160"/>
                  </a:lnTo>
                  <a:lnTo>
                    <a:pt x="518" y="158"/>
                  </a:lnTo>
                  <a:lnTo>
                    <a:pt x="510" y="156"/>
                  </a:lnTo>
                  <a:lnTo>
                    <a:pt x="510" y="156"/>
                  </a:lnTo>
                  <a:lnTo>
                    <a:pt x="498" y="150"/>
                  </a:lnTo>
                  <a:lnTo>
                    <a:pt x="486" y="148"/>
                  </a:lnTo>
                  <a:lnTo>
                    <a:pt x="486" y="148"/>
                  </a:lnTo>
                  <a:lnTo>
                    <a:pt x="480" y="150"/>
                  </a:lnTo>
                  <a:lnTo>
                    <a:pt x="480" y="150"/>
                  </a:lnTo>
                  <a:lnTo>
                    <a:pt x="476" y="150"/>
                  </a:lnTo>
                  <a:lnTo>
                    <a:pt x="476" y="150"/>
                  </a:lnTo>
                  <a:lnTo>
                    <a:pt x="470" y="148"/>
                  </a:lnTo>
                  <a:lnTo>
                    <a:pt x="470" y="148"/>
                  </a:lnTo>
                  <a:lnTo>
                    <a:pt x="464" y="146"/>
                  </a:lnTo>
                  <a:lnTo>
                    <a:pt x="460" y="142"/>
                  </a:lnTo>
                  <a:lnTo>
                    <a:pt x="454" y="140"/>
                  </a:lnTo>
                  <a:lnTo>
                    <a:pt x="448" y="138"/>
                  </a:lnTo>
                  <a:lnTo>
                    <a:pt x="448" y="138"/>
                  </a:lnTo>
                  <a:lnTo>
                    <a:pt x="442" y="140"/>
                  </a:lnTo>
                  <a:lnTo>
                    <a:pt x="442" y="140"/>
                  </a:lnTo>
                  <a:lnTo>
                    <a:pt x="438" y="142"/>
                  </a:lnTo>
                  <a:lnTo>
                    <a:pt x="434" y="146"/>
                  </a:lnTo>
                  <a:lnTo>
                    <a:pt x="430" y="150"/>
                  </a:lnTo>
                  <a:lnTo>
                    <a:pt x="424" y="150"/>
                  </a:lnTo>
                  <a:lnTo>
                    <a:pt x="424" y="150"/>
                  </a:lnTo>
                  <a:lnTo>
                    <a:pt x="422" y="150"/>
                  </a:lnTo>
                  <a:lnTo>
                    <a:pt x="422" y="150"/>
                  </a:lnTo>
                  <a:lnTo>
                    <a:pt x="420" y="148"/>
                  </a:lnTo>
                  <a:lnTo>
                    <a:pt x="420" y="144"/>
                  </a:lnTo>
                  <a:lnTo>
                    <a:pt x="422" y="140"/>
                  </a:lnTo>
                  <a:lnTo>
                    <a:pt x="426" y="136"/>
                  </a:lnTo>
                  <a:lnTo>
                    <a:pt x="434" y="130"/>
                  </a:lnTo>
                  <a:lnTo>
                    <a:pt x="436" y="128"/>
                  </a:lnTo>
                  <a:lnTo>
                    <a:pt x="438" y="124"/>
                  </a:lnTo>
                  <a:lnTo>
                    <a:pt x="438" y="124"/>
                  </a:lnTo>
                  <a:lnTo>
                    <a:pt x="436" y="122"/>
                  </a:lnTo>
                  <a:lnTo>
                    <a:pt x="432" y="120"/>
                  </a:lnTo>
                  <a:lnTo>
                    <a:pt x="426" y="116"/>
                  </a:lnTo>
                  <a:lnTo>
                    <a:pt x="426" y="116"/>
                  </a:lnTo>
                  <a:lnTo>
                    <a:pt x="422" y="110"/>
                  </a:lnTo>
                  <a:lnTo>
                    <a:pt x="418" y="104"/>
                  </a:lnTo>
                  <a:lnTo>
                    <a:pt x="418" y="104"/>
                  </a:lnTo>
                  <a:lnTo>
                    <a:pt x="416" y="98"/>
                  </a:lnTo>
                  <a:lnTo>
                    <a:pt x="412" y="94"/>
                  </a:lnTo>
                  <a:lnTo>
                    <a:pt x="406" y="90"/>
                  </a:lnTo>
                  <a:lnTo>
                    <a:pt x="398" y="86"/>
                  </a:lnTo>
                  <a:lnTo>
                    <a:pt x="398" y="86"/>
                  </a:lnTo>
                  <a:lnTo>
                    <a:pt x="386" y="80"/>
                  </a:lnTo>
                  <a:lnTo>
                    <a:pt x="380" y="76"/>
                  </a:lnTo>
                  <a:lnTo>
                    <a:pt x="374" y="74"/>
                  </a:lnTo>
                  <a:lnTo>
                    <a:pt x="374" y="74"/>
                  </a:lnTo>
                  <a:lnTo>
                    <a:pt x="372" y="74"/>
                  </a:lnTo>
                  <a:lnTo>
                    <a:pt x="372" y="74"/>
                  </a:lnTo>
                  <a:lnTo>
                    <a:pt x="368" y="74"/>
                  </a:lnTo>
                  <a:lnTo>
                    <a:pt x="368" y="74"/>
                  </a:lnTo>
                  <a:lnTo>
                    <a:pt x="362" y="74"/>
                  </a:lnTo>
                  <a:lnTo>
                    <a:pt x="362" y="74"/>
                  </a:lnTo>
                  <a:lnTo>
                    <a:pt x="360" y="74"/>
                  </a:lnTo>
                  <a:lnTo>
                    <a:pt x="360" y="74"/>
                  </a:lnTo>
                  <a:lnTo>
                    <a:pt x="350" y="74"/>
                  </a:lnTo>
                  <a:lnTo>
                    <a:pt x="350" y="74"/>
                  </a:lnTo>
                  <a:lnTo>
                    <a:pt x="346" y="74"/>
                  </a:lnTo>
                  <a:lnTo>
                    <a:pt x="346" y="74"/>
                  </a:lnTo>
                  <a:lnTo>
                    <a:pt x="332" y="76"/>
                  </a:lnTo>
                  <a:lnTo>
                    <a:pt x="332" y="76"/>
                  </a:lnTo>
                  <a:lnTo>
                    <a:pt x="324" y="74"/>
                  </a:lnTo>
                  <a:lnTo>
                    <a:pt x="318" y="70"/>
                  </a:lnTo>
                  <a:lnTo>
                    <a:pt x="318" y="70"/>
                  </a:lnTo>
                  <a:lnTo>
                    <a:pt x="316" y="66"/>
                  </a:lnTo>
                  <a:lnTo>
                    <a:pt x="314" y="64"/>
                  </a:lnTo>
                  <a:lnTo>
                    <a:pt x="310" y="62"/>
                  </a:lnTo>
                  <a:lnTo>
                    <a:pt x="310" y="62"/>
                  </a:lnTo>
                  <a:lnTo>
                    <a:pt x="304" y="60"/>
                  </a:lnTo>
                  <a:lnTo>
                    <a:pt x="296" y="56"/>
                  </a:lnTo>
                  <a:lnTo>
                    <a:pt x="296" y="56"/>
                  </a:lnTo>
                  <a:lnTo>
                    <a:pt x="290" y="52"/>
                  </a:lnTo>
                  <a:lnTo>
                    <a:pt x="284" y="46"/>
                  </a:lnTo>
                  <a:lnTo>
                    <a:pt x="284" y="46"/>
                  </a:lnTo>
                  <a:lnTo>
                    <a:pt x="274" y="44"/>
                  </a:lnTo>
                  <a:lnTo>
                    <a:pt x="270" y="42"/>
                  </a:lnTo>
                  <a:lnTo>
                    <a:pt x="266" y="40"/>
                  </a:lnTo>
                  <a:lnTo>
                    <a:pt x="266" y="40"/>
                  </a:lnTo>
                  <a:lnTo>
                    <a:pt x="254" y="30"/>
                  </a:lnTo>
                  <a:lnTo>
                    <a:pt x="254" y="30"/>
                  </a:lnTo>
                  <a:lnTo>
                    <a:pt x="238" y="24"/>
                  </a:lnTo>
                  <a:lnTo>
                    <a:pt x="228" y="20"/>
                  </a:lnTo>
                  <a:lnTo>
                    <a:pt x="222" y="20"/>
                  </a:lnTo>
                  <a:lnTo>
                    <a:pt x="222" y="20"/>
                  </a:lnTo>
                  <a:lnTo>
                    <a:pt x="220" y="20"/>
                  </a:lnTo>
                  <a:lnTo>
                    <a:pt x="220" y="20"/>
                  </a:lnTo>
                  <a:lnTo>
                    <a:pt x="212" y="22"/>
                  </a:lnTo>
                  <a:lnTo>
                    <a:pt x="206" y="26"/>
                  </a:lnTo>
                  <a:lnTo>
                    <a:pt x="206" y="26"/>
                  </a:lnTo>
                  <a:lnTo>
                    <a:pt x="202" y="26"/>
                  </a:lnTo>
                  <a:lnTo>
                    <a:pt x="202" y="26"/>
                  </a:lnTo>
                  <a:lnTo>
                    <a:pt x="196" y="26"/>
                  </a:lnTo>
                  <a:lnTo>
                    <a:pt x="196" y="26"/>
                  </a:lnTo>
                  <a:lnTo>
                    <a:pt x="192" y="24"/>
                  </a:lnTo>
                  <a:lnTo>
                    <a:pt x="188" y="22"/>
                  </a:lnTo>
                  <a:lnTo>
                    <a:pt x="188" y="22"/>
                  </a:lnTo>
                  <a:lnTo>
                    <a:pt x="182" y="20"/>
                  </a:lnTo>
                  <a:lnTo>
                    <a:pt x="182" y="20"/>
                  </a:lnTo>
                  <a:lnTo>
                    <a:pt x="180" y="20"/>
                  </a:lnTo>
                  <a:lnTo>
                    <a:pt x="180" y="20"/>
                  </a:lnTo>
                  <a:lnTo>
                    <a:pt x="176" y="22"/>
                  </a:lnTo>
                  <a:lnTo>
                    <a:pt x="174" y="26"/>
                  </a:lnTo>
                  <a:lnTo>
                    <a:pt x="174" y="26"/>
                  </a:lnTo>
                  <a:lnTo>
                    <a:pt x="172" y="26"/>
                  </a:lnTo>
                  <a:lnTo>
                    <a:pt x="172" y="26"/>
                  </a:lnTo>
                  <a:lnTo>
                    <a:pt x="170" y="24"/>
                  </a:lnTo>
                  <a:lnTo>
                    <a:pt x="166" y="22"/>
                  </a:lnTo>
                  <a:lnTo>
                    <a:pt x="162" y="18"/>
                  </a:lnTo>
                  <a:lnTo>
                    <a:pt x="162" y="18"/>
                  </a:lnTo>
                  <a:lnTo>
                    <a:pt x="152" y="10"/>
                  </a:lnTo>
                  <a:lnTo>
                    <a:pt x="148" y="8"/>
                  </a:lnTo>
                  <a:lnTo>
                    <a:pt x="140" y="6"/>
                  </a:lnTo>
                  <a:lnTo>
                    <a:pt x="140" y="6"/>
                  </a:lnTo>
                  <a:lnTo>
                    <a:pt x="138" y="8"/>
                  </a:lnTo>
                  <a:lnTo>
                    <a:pt x="138" y="8"/>
                  </a:lnTo>
                  <a:lnTo>
                    <a:pt x="132" y="10"/>
                  </a:lnTo>
                  <a:lnTo>
                    <a:pt x="128" y="14"/>
                  </a:lnTo>
                  <a:lnTo>
                    <a:pt x="128" y="14"/>
                  </a:lnTo>
                  <a:lnTo>
                    <a:pt x="122" y="16"/>
                  </a:lnTo>
                  <a:lnTo>
                    <a:pt x="116" y="18"/>
                  </a:lnTo>
                  <a:lnTo>
                    <a:pt x="116" y="18"/>
                  </a:lnTo>
                  <a:lnTo>
                    <a:pt x="116" y="22"/>
                  </a:lnTo>
                  <a:lnTo>
                    <a:pt x="112" y="26"/>
                  </a:lnTo>
                  <a:lnTo>
                    <a:pt x="112" y="26"/>
                  </a:lnTo>
                  <a:lnTo>
                    <a:pt x="108" y="24"/>
                  </a:lnTo>
                  <a:lnTo>
                    <a:pt x="106" y="20"/>
                  </a:lnTo>
                  <a:lnTo>
                    <a:pt x="106" y="18"/>
                  </a:lnTo>
                  <a:lnTo>
                    <a:pt x="108" y="14"/>
                  </a:lnTo>
                  <a:lnTo>
                    <a:pt x="112" y="8"/>
                  </a:lnTo>
                  <a:lnTo>
                    <a:pt x="112" y="4"/>
                  </a:lnTo>
                  <a:lnTo>
                    <a:pt x="110" y="2"/>
                  </a:lnTo>
                  <a:lnTo>
                    <a:pt x="110" y="2"/>
                  </a:lnTo>
                  <a:lnTo>
                    <a:pt x="104"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82" name="Freeform 167"/>
            <p:cNvSpPr>
              <a:spLocks/>
            </p:cNvSpPr>
            <p:nvPr/>
          </p:nvSpPr>
          <p:spPr bwMode="auto">
            <a:xfrm>
              <a:off x="4520" y="2342"/>
              <a:ext cx="682" cy="904"/>
            </a:xfrm>
            <a:custGeom>
              <a:avLst/>
              <a:gdLst>
                <a:gd name="T0" fmla="*/ 68 w 682"/>
                <a:gd name="T1" fmla="*/ 18 h 904"/>
                <a:gd name="T2" fmla="*/ 38 w 682"/>
                <a:gd name="T3" fmla="*/ 42 h 904"/>
                <a:gd name="T4" fmla="*/ 24 w 682"/>
                <a:gd name="T5" fmla="*/ 38 h 904"/>
                <a:gd name="T6" fmla="*/ 24 w 682"/>
                <a:gd name="T7" fmla="*/ 52 h 904"/>
                <a:gd name="T8" fmla="*/ 44 w 682"/>
                <a:gd name="T9" fmla="*/ 104 h 904"/>
                <a:gd name="T10" fmla="*/ 2 w 682"/>
                <a:gd name="T11" fmla="*/ 166 h 904"/>
                <a:gd name="T12" fmla="*/ 24 w 682"/>
                <a:gd name="T13" fmla="*/ 172 h 904"/>
                <a:gd name="T14" fmla="*/ 22 w 682"/>
                <a:gd name="T15" fmla="*/ 216 h 904"/>
                <a:gd name="T16" fmla="*/ 58 w 682"/>
                <a:gd name="T17" fmla="*/ 248 h 904"/>
                <a:gd name="T18" fmla="*/ 120 w 682"/>
                <a:gd name="T19" fmla="*/ 324 h 904"/>
                <a:gd name="T20" fmla="*/ 212 w 682"/>
                <a:gd name="T21" fmla="*/ 394 h 904"/>
                <a:gd name="T22" fmla="*/ 210 w 682"/>
                <a:gd name="T23" fmla="*/ 474 h 904"/>
                <a:gd name="T24" fmla="*/ 216 w 682"/>
                <a:gd name="T25" fmla="*/ 576 h 904"/>
                <a:gd name="T26" fmla="*/ 208 w 682"/>
                <a:gd name="T27" fmla="*/ 664 h 904"/>
                <a:gd name="T28" fmla="*/ 214 w 682"/>
                <a:gd name="T29" fmla="*/ 730 h 904"/>
                <a:gd name="T30" fmla="*/ 226 w 682"/>
                <a:gd name="T31" fmla="*/ 696 h 904"/>
                <a:gd name="T32" fmla="*/ 240 w 682"/>
                <a:gd name="T33" fmla="*/ 752 h 904"/>
                <a:gd name="T34" fmla="*/ 220 w 682"/>
                <a:gd name="T35" fmla="*/ 778 h 904"/>
                <a:gd name="T36" fmla="*/ 224 w 682"/>
                <a:gd name="T37" fmla="*/ 798 h 904"/>
                <a:gd name="T38" fmla="*/ 226 w 682"/>
                <a:gd name="T39" fmla="*/ 818 h 904"/>
                <a:gd name="T40" fmla="*/ 210 w 682"/>
                <a:gd name="T41" fmla="*/ 834 h 904"/>
                <a:gd name="T42" fmla="*/ 230 w 682"/>
                <a:gd name="T43" fmla="*/ 856 h 904"/>
                <a:gd name="T44" fmla="*/ 268 w 682"/>
                <a:gd name="T45" fmla="*/ 882 h 904"/>
                <a:gd name="T46" fmla="*/ 300 w 682"/>
                <a:gd name="T47" fmla="*/ 904 h 904"/>
                <a:gd name="T48" fmla="*/ 332 w 682"/>
                <a:gd name="T49" fmla="*/ 886 h 904"/>
                <a:gd name="T50" fmla="*/ 338 w 682"/>
                <a:gd name="T51" fmla="*/ 846 h 904"/>
                <a:gd name="T52" fmla="*/ 352 w 682"/>
                <a:gd name="T53" fmla="*/ 818 h 904"/>
                <a:gd name="T54" fmla="*/ 342 w 682"/>
                <a:gd name="T55" fmla="*/ 788 h 904"/>
                <a:gd name="T56" fmla="*/ 342 w 682"/>
                <a:gd name="T57" fmla="*/ 762 h 904"/>
                <a:gd name="T58" fmla="*/ 360 w 682"/>
                <a:gd name="T59" fmla="*/ 728 h 904"/>
                <a:gd name="T60" fmla="*/ 352 w 682"/>
                <a:gd name="T61" fmla="*/ 702 h 904"/>
                <a:gd name="T62" fmla="*/ 374 w 682"/>
                <a:gd name="T63" fmla="*/ 694 h 904"/>
                <a:gd name="T64" fmla="*/ 394 w 682"/>
                <a:gd name="T65" fmla="*/ 664 h 904"/>
                <a:gd name="T66" fmla="*/ 404 w 682"/>
                <a:gd name="T67" fmla="*/ 654 h 904"/>
                <a:gd name="T68" fmla="*/ 454 w 682"/>
                <a:gd name="T69" fmla="*/ 644 h 904"/>
                <a:gd name="T70" fmla="*/ 458 w 682"/>
                <a:gd name="T71" fmla="*/ 612 h 904"/>
                <a:gd name="T72" fmla="*/ 466 w 682"/>
                <a:gd name="T73" fmla="*/ 594 h 904"/>
                <a:gd name="T74" fmla="*/ 510 w 682"/>
                <a:gd name="T75" fmla="*/ 560 h 904"/>
                <a:gd name="T76" fmla="*/ 540 w 682"/>
                <a:gd name="T77" fmla="*/ 518 h 904"/>
                <a:gd name="T78" fmla="*/ 578 w 682"/>
                <a:gd name="T79" fmla="*/ 432 h 904"/>
                <a:gd name="T80" fmla="*/ 648 w 682"/>
                <a:gd name="T81" fmla="*/ 406 h 904"/>
                <a:gd name="T82" fmla="*/ 652 w 682"/>
                <a:gd name="T83" fmla="*/ 348 h 904"/>
                <a:gd name="T84" fmla="*/ 674 w 682"/>
                <a:gd name="T85" fmla="*/ 256 h 904"/>
                <a:gd name="T86" fmla="*/ 662 w 682"/>
                <a:gd name="T87" fmla="*/ 204 h 904"/>
                <a:gd name="T88" fmla="*/ 568 w 682"/>
                <a:gd name="T89" fmla="*/ 170 h 904"/>
                <a:gd name="T90" fmla="*/ 538 w 682"/>
                <a:gd name="T91" fmla="*/ 166 h 904"/>
                <a:gd name="T92" fmla="*/ 516 w 682"/>
                <a:gd name="T93" fmla="*/ 168 h 904"/>
                <a:gd name="T94" fmla="*/ 480 w 682"/>
                <a:gd name="T95" fmla="*/ 150 h 904"/>
                <a:gd name="T96" fmla="*/ 442 w 682"/>
                <a:gd name="T97" fmla="*/ 140 h 904"/>
                <a:gd name="T98" fmla="*/ 422 w 682"/>
                <a:gd name="T99" fmla="*/ 140 h 904"/>
                <a:gd name="T100" fmla="*/ 418 w 682"/>
                <a:gd name="T101" fmla="*/ 104 h 904"/>
                <a:gd name="T102" fmla="*/ 372 w 682"/>
                <a:gd name="T103" fmla="*/ 74 h 904"/>
                <a:gd name="T104" fmla="*/ 346 w 682"/>
                <a:gd name="T105" fmla="*/ 74 h 904"/>
                <a:gd name="T106" fmla="*/ 296 w 682"/>
                <a:gd name="T107" fmla="*/ 56 h 904"/>
                <a:gd name="T108" fmla="*/ 238 w 682"/>
                <a:gd name="T109" fmla="*/ 24 h 904"/>
                <a:gd name="T110" fmla="*/ 196 w 682"/>
                <a:gd name="T111" fmla="*/ 26 h 904"/>
                <a:gd name="T112" fmla="*/ 174 w 682"/>
                <a:gd name="T113" fmla="*/ 26 h 904"/>
                <a:gd name="T114" fmla="*/ 138 w 682"/>
                <a:gd name="T115" fmla="*/ 8 h 904"/>
                <a:gd name="T116" fmla="*/ 108 w 682"/>
                <a:gd name="T117" fmla="*/ 24 h 9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82" h="904">
                  <a:moveTo>
                    <a:pt x="104" y="0"/>
                  </a:moveTo>
                  <a:lnTo>
                    <a:pt x="104" y="0"/>
                  </a:lnTo>
                  <a:lnTo>
                    <a:pt x="100" y="2"/>
                  </a:lnTo>
                  <a:lnTo>
                    <a:pt x="94" y="6"/>
                  </a:lnTo>
                  <a:lnTo>
                    <a:pt x="84" y="14"/>
                  </a:lnTo>
                  <a:lnTo>
                    <a:pt x="84" y="14"/>
                  </a:lnTo>
                  <a:lnTo>
                    <a:pt x="76" y="14"/>
                  </a:lnTo>
                  <a:lnTo>
                    <a:pt x="76" y="14"/>
                  </a:lnTo>
                  <a:lnTo>
                    <a:pt x="70" y="16"/>
                  </a:lnTo>
                  <a:lnTo>
                    <a:pt x="68" y="18"/>
                  </a:lnTo>
                  <a:lnTo>
                    <a:pt x="68" y="18"/>
                  </a:lnTo>
                  <a:lnTo>
                    <a:pt x="60" y="26"/>
                  </a:lnTo>
                  <a:lnTo>
                    <a:pt x="60" y="26"/>
                  </a:lnTo>
                  <a:lnTo>
                    <a:pt x="56" y="32"/>
                  </a:lnTo>
                  <a:lnTo>
                    <a:pt x="54" y="38"/>
                  </a:lnTo>
                  <a:lnTo>
                    <a:pt x="52" y="42"/>
                  </a:lnTo>
                  <a:lnTo>
                    <a:pt x="48" y="42"/>
                  </a:lnTo>
                  <a:lnTo>
                    <a:pt x="44" y="44"/>
                  </a:lnTo>
                  <a:lnTo>
                    <a:pt x="44" y="44"/>
                  </a:lnTo>
                  <a:lnTo>
                    <a:pt x="42" y="44"/>
                  </a:lnTo>
                  <a:lnTo>
                    <a:pt x="42" y="44"/>
                  </a:lnTo>
                  <a:lnTo>
                    <a:pt x="38" y="42"/>
                  </a:lnTo>
                  <a:lnTo>
                    <a:pt x="34" y="40"/>
                  </a:lnTo>
                  <a:lnTo>
                    <a:pt x="28" y="36"/>
                  </a:lnTo>
                  <a:lnTo>
                    <a:pt x="22" y="32"/>
                  </a:lnTo>
                  <a:lnTo>
                    <a:pt x="20" y="30"/>
                  </a:lnTo>
                  <a:lnTo>
                    <a:pt x="14" y="30"/>
                  </a:lnTo>
                  <a:lnTo>
                    <a:pt x="14" y="30"/>
                  </a:lnTo>
                  <a:lnTo>
                    <a:pt x="12" y="30"/>
                  </a:lnTo>
                  <a:lnTo>
                    <a:pt x="12" y="30"/>
                  </a:lnTo>
                  <a:lnTo>
                    <a:pt x="20" y="34"/>
                  </a:lnTo>
                  <a:lnTo>
                    <a:pt x="24" y="38"/>
                  </a:lnTo>
                  <a:lnTo>
                    <a:pt x="24" y="38"/>
                  </a:lnTo>
                  <a:lnTo>
                    <a:pt x="24" y="38"/>
                  </a:lnTo>
                  <a:lnTo>
                    <a:pt x="24" y="38"/>
                  </a:lnTo>
                  <a:lnTo>
                    <a:pt x="24" y="38"/>
                  </a:lnTo>
                  <a:lnTo>
                    <a:pt x="10" y="40"/>
                  </a:lnTo>
                  <a:lnTo>
                    <a:pt x="10" y="40"/>
                  </a:lnTo>
                  <a:lnTo>
                    <a:pt x="16" y="42"/>
                  </a:lnTo>
                  <a:lnTo>
                    <a:pt x="16" y="42"/>
                  </a:lnTo>
                  <a:lnTo>
                    <a:pt x="20" y="48"/>
                  </a:lnTo>
                  <a:lnTo>
                    <a:pt x="22" y="50"/>
                  </a:lnTo>
                  <a:lnTo>
                    <a:pt x="24" y="52"/>
                  </a:lnTo>
                  <a:lnTo>
                    <a:pt x="24" y="52"/>
                  </a:lnTo>
                  <a:lnTo>
                    <a:pt x="34" y="56"/>
                  </a:lnTo>
                  <a:lnTo>
                    <a:pt x="36" y="58"/>
                  </a:lnTo>
                  <a:lnTo>
                    <a:pt x="40" y="62"/>
                  </a:lnTo>
                  <a:lnTo>
                    <a:pt x="40" y="62"/>
                  </a:lnTo>
                  <a:lnTo>
                    <a:pt x="42" y="68"/>
                  </a:lnTo>
                  <a:lnTo>
                    <a:pt x="42" y="76"/>
                  </a:lnTo>
                  <a:lnTo>
                    <a:pt x="42" y="76"/>
                  </a:lnTo>
                  <a:lnTo>
                    <a:pt x="44" y="90"/>
                  </a:lnTo>
                  <a:lnTo>
                    <a:pt x="44" y="96"/>
                  </a:lnTo>
                  <a:lnTo>
                    <a:pt x="44" y="104"/>
                  </a:lnTo>
                  <a:lnTo>
                    <a:pt x="44" y="104"/>
                  </a:lnTo>
                  <a:lnTo>
                    <a:pt x="40" y="110"/>
                  </a:lnTo>
                  <a:lnTo>
                    <a:pt x="34" y="116"/>
                  </a:lnTo>
                  <a:lnTo>
                    <a:pt x="20" y="126"/>
                  </a:lnTo>
                  <a:lnTo>
                    <a:pt x="20" y="126"/>
                  </a:lnTo>
                  <a:lnTo>
                    <a:pt x="10" y="138"/>
                  </a:lnTo>
                  <a:lnTo>
                    <a:pt x="4" y="146"/>
                  </a:lnTo>
                  <a:lnTo>
                    <a:pt x="2" y="152"/>
                  </a:lnTo>
                  <a:lnTo>
                    <a:pt x="2" y="152"/>
                  </a:lnTo>
                  <a:lnTo>
                    <a:pt x="0" y="160"/>
                  </a:lnTo>
                  <a:lnTo>
                    <a:pt x="0" y="164"/>
                  </a:lnTo>
                  <a:lnTo>
                    <a:pt x="2" y="166"/>
                  </a:lnTo>
                  <a:lnTo>
                    <a:pt x="2" y="166"/>
                  </a:lnTo>
                  <a:lnTo>
                    <a:pt x="6" y="168"/>
                  </a:lnTo>
                  <a:lnTo>
                    <a:pt x="8" y="170"/>
                  </a:lnTo>
                  <a:lnTo>
                    <a:pt x="8" y="170"/>
                  </a:lnTo>
                  <a:lnTo>
                    <a:pt x="12" y="170"/>
                  </a:lnTo>
                  <a:lnTo>
                    <a:pt x="12" y="170"/>
                  </a:lnTo>
                  <a:lnTo>
                    <a:pt x="16" y="168"/>
                  </a:lnTo>
                  <a:lnTo>
                    <a:pt x="16" y="168"/>
                  </a:lnTo>
                  <a:lnTo>
                    <a:pt x="20" y="170"/>
                  </a:lnTo>
                  <a:lnTo>
                    <a:pt x="20" y="170"/>
                  </a:lnTo>
                  <a:lnTo>
                    <a:pt x="24" y="172"/>
                  </a:lnTo>
                  <a:lnTo>
                    <a:pt x="24" y="174"/>
                  </a:lnTo>
                  <a:lnTo>
                    <a:pt x="16" y="180"/>
                  </a:lnTo>
                  <a:lnTo>
                    <a:pt x="8" y="186"/>
                  </a:lnTo>
                  <a:lnTo>
                    <a:pt x="4" y="190"/>
                  </a:lnTo>
                  <a:lnTo>
                    <a:pt x="4" y="192"/>
                  </a:lnTo>
                  <a:lnTo>
                    <a:pt x="4" y="192"/>
                  </a:lnTo>
                  <a:lnTo>
                    <a:pt x="6" y="198"/>
                  </a:lnTo>
                  <a:lnTo>
                    <a:pt x="12" y="204"/>
                  </a:lnTo>
                  <a:lnTo>
                    <a:pt x="12" y="204"/>
                  </a:lnTo>
                  <a:lnTo>
                    <a:pt x="16" y="210"/>
                  </a:lnTo>
                  <a:lnTo>
                    <a:pt x="22" y="216"/>
                  </a:lnTo>
                  <a:lnTo>
                    <a:pt x="22" y="216"/>
                  </a:lnTo>
                  <a:lnTo>
                    <a:pt x="28" y="220"/>
                  </a:lnTo>
                  <a:lnTo>
                    <a:pt x="36" y="224"/>
                  </a:lnTo>
                  <a:lnTo>
                    <a:pt x="36" y="224"/>
                  </a:lnTo>
                  <a:lnTo>
                    <a:pt x="40" y="226"/>
                  </a:lnTo>
                  <a:lnTo>
                    <a:pt x="42" y="230"/>
                  </a:lnTo>
                  <a:lnTo>
                    <a:pt x="46" y="236"/>
                  </a:lnTo>
                  <a:lnTo>
                    <a:pt x="46" y="236"/>
                  </a:lnTo>
                  <a:lnTo>
                    <a:pt x="52" y="242"/>
                  </a:lnTo>
                  <a:lnTo>
                    <a:pt x="58" y="248"/>
                  </a:lnTo>
                  <a:lnTo>
                    <a:pt x="58" y="248"/>
                  </a:lnTo>
                  <a:lnTo>
                    <a:pt x="62" y="256"/>
                  </a:lnTo>
                  <a:lnTo>
                    <a:pt x="68" y="262"/>
                  </a:lnTo>
                  <a:lnTo>
                    <a:pt x="68" y="262"/>
                  </a:lnTo>
                  <a:lnTo>
                    <a:pt x="94" y="290"/>
                  </a:lnTo>
                  <a:lnTo>
                    <a:pt x="94" y="290"/>
                  </a:lnTo>
                  <a:lnTo>
                    <a:pt x="98" y="296"/>
                  </a:lnTo>
                  <a:lnTo>
                    <a:pt x="102" y="304"/>
                  </a:lnTo>
                  <a:lnTo>
                    <a:pt x="106" y="310"/>
                  </a:lnTo>
                  <a:lnTo>
                    <a:pt x="110" y="316"/>
                  </a:lnTo>
                  <a:lnTo>
                    <a:pt x="110" y="316"/>
                  </a:lnTo>
                  <a:lnTo>
                    <a:pt x="120" y="324"/>
                  </a:lnTo>
                  <a:lnTo>
                    <a:pt x="130" y="332"/>
                  </a:lnTo>
                  <a:lnTo>
                    <a:pt x="154" y="344"/>
                  </a:lnTo>
                  <a:lnTo>
                    <a:pt x="154" y="344"/>
                  </a:lnTo>
                  <a:lnTo>
                    <a:pt x="176" y="352"/>
                  </a:lnTo>
                  <a:lnTo>
                    <a:pt x="188" y="356"/>
                  </a:lnTo>
                  <a:lnTo>
                    <a:pt x="198" y="362"/>
                  </a:lnTo>
                  <a:lnTo>
                    <a:pt x="198" y="362"/>
                  </a:lnTo>
                  <a:lnTo>
                    <a:pt x="204" y="370"/>
                  </a:lnTo>
                  <a:lnTo>
                    <a:pt x="208" y="378"/>
                  </a:lnTo>
                  <a:lnTo>
                    <a:pt x="210" y="386"/>
                  </a:lnTo>
                  <a:lnTo>
                    <a:pt x="212" y="394"/>
                  </a:lnTo>
                  <a:lnTo>
                    <a:pt x="212" y="394"/>
                  </a:lnTo>
                  <a:lnTo>
                    <a:pt x="210" y="410"/>
                  </a:lnTo>
                  <a:lnTo>
                    <a:pt x="210" y="410"/>
                  </a:lnTo>
                  <a:lnTo>
                    <a:pt x="212" y="418"/>
                  </a:lnTo>
                  <a:lnTo>
                    <a:pt x="212" y="428"/>
                  </a:lnTo>
                  <a:lnTo>
                    <a:pt x="212" y="428"/>
                  </a:lnTo>
                  <a:lnTo>
                    <a:pt x="208" y="442"/>
                  </a:lnTo>
                  <a:lnTo>
                    <a:pt x="208" y="448"/>
                  </a:lnTo>
                  <a:lnTo>
                    <a:pt x="208" y="456"/>
                  </a:lnTo>
                  <a:lnTo>
                    <a:pt x="208" y="456"/>
                  </a:lnTo>
                  <a:lnTo>
                    <a:pt x="210" y="474"/>
                  </a:lnTo>
                  <a:lnTo>
                    <a:pt x="210" y="482"/>
                  </a:lnTo>
                  <a:lnTo>
                    <a:pt x="208" y="490"/>
                  </a:lnTo>
                  <a:lnTo>
                    <a:pt x="208" y="490"/>
                  </a:lnTo>
                  <a:lnTo>
                    <a:pt x="206" y="504"/>
                  </a:lnTo>
                  <a:lnTo>
                    <a:pt x="206" y="510"/>
                  </a:lnTo>
                  <a:lnTo>
                    <a:pt x="206" y="518"/>
                  </a:lnTo>
                  <a:lnTo>
                    <a:pt x="206" y="518"/>
                  </a:lnTo>
                  <a:lnTo>
                    <a:pt x="214" y="552"/>
                  </a:lnTo>
                  <a:lnTo>
                    <a:pt x="214" y="552"/>
                  </a:lnTo>
                  <a:lnTo>
                    <a:pt x="216" y="568"/>
                  </a:lnTo>
                  <a:lnTo>
                    <a:pt x="216" y="576"/>
                  </a:lnTo>
                  <a:lnTo>
                    <a:pt x="214" y="584"/>
                  </a:lnTo>
                  <a:lnTo>
                    <a:pt x="214" y="584"/>
                  </a:lnTo>
                  <a:lnTo>
                    <a:pt x="210" y="594"/>
                  </a:lnTo>
                  <a:lnTo>
                    <a:pt x="208" y="604"/>
                  </a:lnTo>
                  <a:lnTo>
                    <a:pt x="208" y="604"/>
                  </a:lnTo>
                  <a:lnTo>
                    <a:pt x="204" y="614"/>
                  </a:lnTo>
                  <a:lnTo>
                    <a:pt x="200" y="622"/>
                  </a:lnTo>
                  <a:lnTo>
                    <a:pt x="200" y="622"/>
                  </a:lnTo>
                  <a:lnTo>
                    <a:pt x="198" y="634"/>
                  </a:lnTo>
                  <a:lnTo>
                    <a:pt x="202" y="644"/>
                  </a:lnTo>
                  <a:lnTo>
                    <a:pt x="208" y="664"/>
                  </a:lnTo>
                  <a:lnTo>
                    <a:pt x="208" y="664"/>
                  </a:lnTo>
                  <a:lnTo>
                    <a:pt x="210" y="672"/>
                  </a:lnTo>
                  <a:lnTo>
                    <a:pt x="208" y="678"/>
                  </a:lnTo>
                  <a:lnTo>
                    <a:pt x="206" y="692"/>
                  </a:lnTo>
                  <a:lnTo>
                    <a:pt x="206" y="692"/>
                  </a:lnTo>
                  <a:lnTo>
                    <a:pt x="204" y="700"/>
                  </a:lnTo>
                  <a:lnTo>
                    <a:pt x="204" y="714"/>
                  </a:lnTo>
                  <a:lnTo>
                    <a:pt x="204" y="720"/>
                  </a:lnTo>
                  <a:lnTo>
                    <a:pt x="206" y="726"/>
                  </a:lnTo>
                  <a:lnTo>
                    <a:pt x="208" y="730"/>
                  </a:lnTo>
                  <a:lnTo>
                    <a:pt x="214" y="730"/>
                  </a:lnTo>
                  <a:lnTo>
                    <a:pt x="214" y="730"/>
                  </a:lnTo>
                  <a:lnTo>
                    <a:pt x="214" y="730"/>
                  </a:lnTo>
                  <a:lnTo>
                    <a:pt x="214" y="730"/>
                  </a:lnTo>
                  <a:lnTo>
                    <a:pt x="218" y="730"/>
                  </a:lnTo>
                  <a:lnTo>
                    <a:pt x="220" y="726"/>
                  </a:lnTo>
                  <a:lnTo>
                    <a:pt x="220" y="716"/>
                  </a:lnTo>
                  <a:lnTo>
                    <a:pt x="220" y="716"/>
                  </a:lnTo>
                  <a:lnTo>
                    <a:pt x="220" y="712"/>
                  </a:lnTo>
                  <a:lnTo>
                    <a:pt x="220" y="706"/>
                  </a:lnTo>
                  <a:lnTo>
                    <a:pt x="222" y="700"/>
                  </a:lnTo>
                  <a:lnTo>
                    <a:pt x="226" y="696"/>
                  </a:lnTo>
                  <a:lnTo>
                    <a:pt x="226" y="696"/>
                  </a:lnTo>
                  <a:lnTo>
                    <a:pt x="232" y="722"/>
                  </a:lnTo>
                  <a:lnTo>
                    <a:pt x="232" y="722"/>
                  </a:lnTo>
                  <a:lnTo>
                    <a:pt x="232" y="728"/>
                  </a:lnTo>
                  <a:lnTo>
                    <a:pt x="234" y="734"/>
                  </a:lnTo>
                  <a:lnTo>
                    <a:pt x="234" y="734"/>
                  </a:lnTo>
                  <a:lnTo>
                    <a:pt x="238" y="740"/>
                  </a:lnTo>
                  <a:lnTo>
                    <a:pt x="242" y="746"/>
                  </a:lnTo>
                  <a:lnTo>
                    <a:pt x="242" y="746"/>
                  </a:lnTo>
                  <a:lnTo>
                    <a:pt x="242" y="750"/>
                  </a:lnTo>
                  <a:lnTo>
                    <a:pt x="240" y="752"/>
                  </a:lnTo>
                  <a:lnTo>
                    <a:pt x="240" y="752"/>
                  </a:lnTo>
                  <a:lnTo>
                    <a:pt x="236" y="758"/>
                  </a:lnTo>
                  <a:lnTo>
                    <a:pt x="236" y="762"/>
                  </a:lnTo>
                  <a:lnTo>
                    <a:pt x="236" y="762"/>
                  </a:lnTo>
                  <a:lnTo>
                    <a:pt x="234" y="766"/>
                  </a:lnTo>
                  <a:lnTo>
                    <a:pt x="232" y="770"/>
                  </a:lnTo>
                  <a:lnTo>
                    <a:pt x="232" y="770"/>
                  </a:lnTo>
                  <a:lnTo>
                    <a:pt x="228" y="774"/>
                  </a:lnTo>
                  <a:lnTo>
                    <a:pt x="226" y="780"/>
                  </a:lnTo>
                  <a:lnTo>
                    <a:pt x="226" y="780"/>
                  </a:lnTo>
                  <a:lnTo>
                    <a:pt x="220" y="778"/>
                  </a:lnTo>
                  <a:lnTo>
                    <a:pt x="218" y="776"/>
                  </a:lnTo>
                  <a:lnTo>
                    <a:pt x="218" y="776"/>
                  </a:lnTo>
                  <a:lnTo>
                    <a:pt x="216" y="776"/>
                  </a:lnTo>
                  <a:lnTo>
                    <a:pt x="214" y="780"/>
                  </a:lnTo>
                  <a:lnTo>
                    <a:pt x="214" y="780"/>
                  </a:lnTo>
                  <a:lnTo>
                    <a:pt x="212" y="786"/>
                  </a:lnTo>
                  <a:lnTo>
                    <a:pt x="214" y="790"/>
                  </a:lnTo>
                  <a:lnTo>
                    <a:pt x="214" y="794"/>
                  </a:lnTo>
                  <a:lnTo>
                    <a:pt x="214" y="794"/>
                  </a:lnTo>
                  <a:lnTo>
                    <a:pt x="220" y="796"/>
                  </a:lnTo>
                  <a:lnTo>
                    <a:pt x="224" y="798"/>
                  </a:lnTo>
                  <a:lnTo>
                    <a:pt x="224" y="798"/>
                  </a:lnTo>
                  <a:lnTo>
                    <a:pt x="226" y="800"/>
                  </a:lnTo>
                  <a:lnTo>
                    <a:pt x="226" y="802"/>
                  </a:lnTo>
                  <a:lnTo>
                    <a:pt x="226" y="806"/>
                  </a:lnTo>
                  <a:lnTo>
                    <a:pt x="226" y="806"/>
                  </a:lnTo>
                  <a:lnTo>
                    <a:pt x="232" y="812"/>
                  </a:lnTo>
                  <a:lnTo>
                    <a:pt x="234" y="816"/>
                  </a:lnTo>
                  <a:lnTo>
                    <a:pt x="230" y="818"/>
                  </a:lnTo>
                  <a:lnTo>
                    <a:pt x="230" y="818"/>
                  </a:lnTo>
                  <a:lnTo>
                    <a:pt x="226" y="818"/>
                  </a:lnTo>
                  <a:lnTo>
                    <a:pt x="226" y="818"/>
                  </a:lnTo>
                  <a:lnTo>
                    <a:pt x="220" y="818"/>
                  </a:lnTo>
                  <a:lnTo>
                    <a:pt x="220" y="818"/>
                  </a:lnTo>
                  <a:lnTo>
                    <a:pt x="214" y="816"/>
                  </a:lnTo>
                  <a:lnTo>
                    <a:pt x="214" y="816"/>
                  </a:lnTo>
                  <a:lnTo>
                    <a:pt x="210" y="818"/>
                  </a:lnTo>
                  <a:lnTo>
                    <a:pt x="210" y="818"/>
                  </a:lnTo>
                  <a:lnTo>
                    <a:pt x="206" y="820"/>
                  </a:lnTo>
                  <a:lnTo>
                    <a:pt x="206" y="826"/>
                  </a:lnTo>
                  <a:lnTo>
                    <a:pt x="208" y="830"/>
                  </a:lnTo>
                  <a:lnTo>
                    <a:pt x="210" y="834"/>
                  </a:lnTo>
                  <a:lnTo>
                    <a:pt x="210" y="834"/>
                  </a:lnTo>
                  <a:lnTo>
                    <a:pt x="214" y="838"/>
                  </a:lnTo>
                  <a:lnTo>
                    <a:pt x="218" y="838"/>
                  </a:lnTo>
                  <a:lnTo>
                    <a:pt x="226" y="842"/>
                  </a:lnTo>
                  <a:lnTo>
                    <a:pt x="226" y="842"/>
                  </a:lnTo>
                  <a:lnTo>
                    <a:pt x="232" y="846"/>
                  </a:lnTo>
                  <a:lnTo>
                    <a:pt x="236" y="850"/>
                  </a:lnTo>
                  <a:lnTo>
                    <a:pt x="236" y="850"/>
                  </a:lnTo>
                  <a:lnTo>
                    <a:pt x="236" y="852"/>
                  </a:lnTo>
                  <a:lnTo>
                    <a:pt x="234" y="854"/>
                  </a:lnTo>
                  <a:lnTo>
                    <a:pt x="232" y="856"/>
                  </a:lnTo>
                  <a:lnTo>
                    <a:pt x="230" y="856"/>
                  </a:lnTo>
                  <a:lnTo>
                    <a:pt x="230" y="856"/>
                  </a:lnTo>
                  <a:lnTo>
                    <a:pt x="232" y="860"/>
                  </a:lnTo>
                  <a:lnTo>
                    <a:pt x="234" y="864"/>
                  </a:lnTo>
                  <a:lnTo>
                    <a:pt x="242" y="870"/>
                  </a:lnTo>
                  <a:lnTo>
                    <a:pt x="242" y="870"/>
                  </a:lnTo>
                  <a:lnTo>
                    <a:pt x="252" y="874"/>
                  </a:lnTo>
                  <a:lnTo>
                    <a:pt x="252" y="876"/>
                  </a:lnTo>
                  <a:lnTo>
                    <a:pt x="254" y="880"/>
                  </a:lnTo>
                  <a:lnTo>
                    <a:pt x="254" y="880"/>
                  </a:lnTo>
                  <a:lnTo>
                    <a:pt x="260" y="882"/>
                  </a:lnTo>
                  <a:lnTo>
                    <a:pt x="268" y="882"/>
                  </a:lnTo>
                  <a:lnTo>
                    <a:pt x="268" y="882"/>
                  </a:lnTo>
                  <a:lnTo>
                    <a:pt x="270" y="884"/>
                  </a:lnTo>
                  <a:lnTo>
                    <a:pt x="270" y="888"/>
                  </a:lnTo>
                  <a:lnTo>
                    <a:pt x="272" y="892"/>
                  </a:lnTo>
                  <a:lnTo>
                    <a:pt x="272" y="892"/>
                  </a:lnTo>
                  <a:lnTo>
                    <a:pt x="276" y="896"/>
                  </a:lnTo>
                  <a:lnTo>
                    <a:pt x="282" y="898"/>
                  </a:lnTo>
                  <a:lnTo>
                    <a:pt x="282" y="898"/>
                  </a:lnTo>
                  <a:lnTo>
                    <a:pt x="290" y="902"/>
                  </a:lnTo>
                  <a:lnTo>
                    <a:pt x="300" y="904"/>
                  </a:lnTo>
                  <a:lnTo>
                    <a:pt x="300" y="904"/>
                  </a:lnTo>
                  <a:lnTo>
                    <a:pt x="308" y="902"/>
                  </a:lnTo>
                  <a:lnTo>
                    <a:pt x="308" y="902"/>
                  </a:lnTo>
                  <a:lnTo>
                    <a:pt x="310" y="900"/>
                  </a:lnTo>
                  <a:lnTo>
                    <a:pt x="312" y="896"/>
                  </a:lnTo>
                  <a:lnTo>
                    <a:pt x="312" y="896"/>
                  </a:lnTo>
                  <a:lnTo>
                    <a:pt x="314" y="894"/>
                  </a:lnTo>
                  <a:lnTo>
                    <a:pt x="322" y="892"/>
                  </a:lnTo>
                  <a:lnTo>
                    <a:pt x="322" y="892"/>
                  </a:lnTo>
                  <a:lnTo>
                    <a:pt x="328" y="892"/>
                  </a:lnTo>
                  <a:lnTo>
                    <a:pt x="332" y="890"/>
                  </a:lnTo>
                  <a:lnTo>
                    <a:pt x="332" y="886"/>
                  </a:lnTo>
                  <a:lnTo>
                    <a:pt x="330" y="884"/>
                  </a:lnTo>
                  <a:lnTo>
                    <a:pt x="326" y="876"/>
                  </a:lnTo>
                  <a:lnTo>
                    <a:pt x="322" y="872"/>
                  </a:lnTo>
                  <a:lnTo>
                    <a:pt x="322" y="868"/>
                  </a:lnTo>
                  <a:lnTo>
                    <a:pt x="322" y="868"/>
                  </a:lnTo>
                  <a:lnTo>
                    <a:pt x="324" y="860"/>
                  </a:lnTo>
                  <a:lnTo>
                    <a:pt x="326" y="852"/>
                  </a:lnTo>
                  <a:lnTo>
                    <a:pt x="326" y="852"/>
                  </a:lnTo>
                  <a:lnTo>
                    <a:pt x="330" y="850"/>
                  </a:lnTo>
                  <a:lnTo>
                    <a:pt x="334" y="848"/>
                  </a:lnTo>
                  <a:lnTo>
                    <a:pt x="338" y="846"/>
                  </a:lnTo>
                  <a:lnTo>
                    <a:pt x="340" y="844"/>
                  </a:lnTo>
                  <a:lnTo>
                    <a:pt x="340" y="844"/>
                  </a:lnTo>
                  <a:lnTo>
                    <a:pt x="342" y="840"/>
                  </a:lnTo>
                  <a:lnTo>
                    <a:pt x="340" y="834"/>
                  </a:lnTo>
                  <a:lnTo>
                    <a:pt x="338" y="830"/>
                  </a:lnTo>
                  <a:lnTo>
                    <a:pt x="336" y="826"/>
                  </a:lnTo>
                  <a:lnTo>
                    <a:pt x="336" y="826"/>
                  </a:lnTo>
                  <a:lnTo>
                    <a:pt x="338" y="822"/>
                  </a:lnTo>
                  <a:lnTo>
                    <a:pt x="342" y="822"/>
                  </a:lnTo>
                  <a:lnTo>
                    <a:pt x="352" y="818"/>
                  </a:lnTo>
                  <a:lnTo>
                    <a:pt x="352" y="818"/>
                  </a:lnTo>
                  <a:lnTo>
                    <a:pt x="356" y="816"/>
                  </a:lnTo>
                  <a:lnTo>
                    <a:pt x="356" y="814"/>
                  </a:lnTo>
                  <a:lnTo>
                    <a:pt x="358" y="806"/>
                  </a:lnTo>
                  <a:lnTo>
                    <a:pt x="358" y="806"/>
                  </a:lnTo>
                  <a:lnTo>
                    <a:pt x="362" y="800"/>
                  </a:lnTo>
                  <a:lnTo>
                    <a:pt x="362" y="798"/>
                  </a:lnTo>
                  <a:lnTo>
                    <a:pt x="358" y="796"/>
                  </a:lnTo>
                  <a:lnTo>
                    <a:pt x="358" y="796"/>
                  </a:lnTo>
                  <a:lnTo>
                    <a:pt x="350" y="792"/>
                  </a:lnTo>
                  <a:lnTo>
                    <a:pt x="342" y="788"/>
                  </a:lnTo>
                  <a:lnTo>
                    <a:pt x="342" y="788"/>
                  </a:lnTo>
                  <a:lnTo>
                    <a:pt x="334" y="784"/>
                  </a:lnTo>
                  <a:lnTo>
                    <a:pt x="326" y="778"/>
                  </a:lnTo>
                  <a:lnTo>
                    <a:pt x="326" y="778"/>
                  </a:lnTo>
                  <a:lnTo>
                    <a:pt x="324" y="774"/>
                  </a:lnTo>
                  <a:lnTo>
                    <a:pt x="324" y="772"/>
                  </a:lnTo>
                  <a:lnTo>
                    <a:pt x="326" y="768"/>
                  </a:lnTo>
                  <a:lnTo>
                    <a:pt x="330" y="764"/>
                  </a:lnTo>
                  <a:lnTo>
                    <a:pt x="330" y="764"/>
                  </a:lnTo>
                  <a:lnTo>
                    <a:pt x="334" y="762"/>
                  </a:lnTo>
                  <a:lnTo>
                    <a:pt x="338" y="762"/>
                  </a:lnTo>
                  <a:lnTo>
                    <a:pt x="342" y="762"/>
                  </a:lnTo>
                  <a:lnTo>
                    <a:pt x="346" y="760"/>
                  </a:lnTo>
                  <a:lnTo>
                    <a:pt x="346" y="760"/>
                  </a:lnTo>
                  <a:lnTo>
                    <a:pt x="350" y="756"/>
                  </a:lnTo>
                  <a:lnTo>
                    <a:pt x="352" y="750"/>
                  </a:lnTo>
                  <a:lnTo>
                    <a:pt x="352" y="750"/>
                  </a:lnTo>
                  <a:lnTo>
                    <a:pt x="356" y="746"/>
                  </a:lnTo>
                  <a:lnTo>
                    <a:pt x="354" y="738"/>
                  </a:lnTo>
                  <a:lnTo>
                    <a:pt x="354" y="738"/>
                  </a:lnTo>
                  <a:lnTo>
                    <a:pt x="354" y="734"/>
                  </a:lnTo>
                  <a:lnTo>
                    <a:pt x="356" y="732"/>
                  </a:lnTo>
                  <a:lnTo>
                    <a:pt x="360" y="728"/>
                  </a:lnTo>
                  <a:lnTo>
                    <a:pt x="366" y="724"/>
                  </a:lnTo>
                  <a:lnTo>
                    <a:pt x="368" y="722"/>
                  </a:lnTo>
                  <a:lnTo>
                    <a:pt x="370" y="718"/>
                  </a:lnTo>
                  <a:lnTo>
                    <a:pt x="370" y="718"/>
                  </a:lnTo>
                  <a:lnTo>
                    <a:pt x="362" y="716"/>
                  </a:lnTo>
                  <a:lnTo>
                    <a:pt x="356" y="714"/>
                  </a:lnTo>
                  <a:lnTo>
                    <a:pt x="356" y="714"/>
                  </a:lnTo>
                  <a:lnTo>
                    <a:pt x="354" y="712"/>
                  </a:lnTo>
                  <a:lnTo>
                    <a:pt x="352" y="708"/>
                  </a:lnTo>
                  <a:lnTo>
                    <a:pt x="352" y="702"/>
                  </a:lnTo>
                  <a:lnTo>
                    <a:pt x="352" y="702"/>
                  </a:lnTo>
                  <a:lnTo>
                    <a:pt x="350" y="694"/>
                  </a:lnTo>
                  <a:lnTo>
                    <a:pt x="350" y="690"/>
                  </a:lnTo>
                  <a:lnTo>
                    <a:pt x="350" y="688"/>
                  </a:lnTo>
                  <a:lnTo>
                    <a:pt x="350" y="688"/>
                  </a:lnTo>
                  <a:lnTo>
                    <a:pt x="352" y="688"/>
                  </a:lnTo>
                  <a:lnTo>
                    <a:pt x="352" y="688"/>
                  </a:lnTo>
                  <a:lnTo>
                    <a:pt x="360" y="690"/>
                  </a:lnTo>
                  <a:lnTo>
                    <a:pt x="366" y="694"/>
                  </a:lnTo>
                  <a:lnTo>
                    <a:pt x="366" y="694"/>
                  </a:lnTo>
                  <a:lnTo>
                    <a:pt x="374" y="694"/>
                  </a:lnTo>
                  <a:lnTo>
                    <a:pt x="374" y="694"/>
                  </a:lnTo>
                  <a:lnTo>
                    <a:pt x="386" y="692"/>
                  </a:lnTo>
                  <a:lnTo>
                    <a:pt x="392" y="690"/>
                  </a:lnTo>
                  <a:lnTo>
                    <a:pt x="396" y="686"/>
                  </a:lnTo>
                  <a:lnTo>
                    <a:pt x="396" y="686"/>
                  </a:lnTo>
                  <a:lnTo>
                    <a:pt x="396" y="682"/>
                  </a:lnTo>
                  <a:lnTo>
                    <a:pt x="394" y="678"/>
                  </a:lnTo>
                  <a:lnTo>
                    <a:pt x="392" y="674"/>
                  </a:lnTo>
                  <a:lnTo>
                    <a:pt x="390" y="670"/>
                  </a:lnTo>
                  <a:lnTo>
                    <a:pt x="390" y="670"/>
                  </a:lnTo>
                  <a:lnTo>
                    <a:pt x="392" y="668"/>
                  </a:lnTo>
                  <a:lnTo>
                    <a:pt x="394" y="664"/>
                  </a:lnTo>
                  <a:lnTo>
                    <a:pt x="394" y="664"/>
                  </a:lnTo>
                  <a:lnTo>
                    <a:pt x="392" y="662"/>
                  </a:lnTo>
                  <a:lnTo>
                    <a:pt x="390" y="662"/>
                  </a:lnTo>
                  <a:lnTo>
                    <a:pt x="384" y="658"/>
                  </a:lnTo>
                  <a:lnTo>
                    <a:pt x="384" y="658"/>
                  </a:lnTo>
                  <a:lnTo>
                    <a:pt x="382" y="654"/>
                  </a:lnTo>
                  <a:lnTo>
                    <a:pt x="384" y="652"/>
                  </a:lnTo>
                  <a:lnTo>
                    <a:pt x="388" y="650"/>
                  </a:lnTo>
                  <a:lnTo>
                    <a:pt x="388" y="650"/>
                  </a:lnTo>
                  <a:lnTo>
                    <a:pt x="404" y="654"/>
                  </a:lnTo>
                  <a:lnTo>
                    <a:pt x="404" y="654"/>
                  </a:lnTo>
                  <a:lnTo>
                    <a:pt x="416" y="656"/>
                  </a:lnTo>
                  <a:lnTo>
                    <a:pt x="416" y="656"/>
                  </a:lnTo>
                  <a:lnTo>
                    <a:pt x="416" y="656"/>
                  </a:lnTo>
                  <a:lnTo>
                    <a:pt x="416" y="656"/>
                  </a:lnTo>
                  <a:lnTo>
                    <a:pt x="420" y="656"/>
                  </a:lnTo>
                  <a:lnTo>
                    <a:pt x="426" y="654"/>
                  </a:lnTo>
                  <a:lnTo>
                    <a:pt x="436" y="648"/>
                  </a:lnTo>
                  <a:lnTo>
                    <a:pt x="436" y="648"/>
                  </a:lnTo>
                  <a:lnTo>
                    <a:pt x="446" y="648"/>
                  </a:lnTo>
                  <a:lnTo>
                    <a:pt x="450" y="646"/>
                  </a:lnTo>
                  <a:lnTo>
                    <a:pt x="454" y="644"/>
                  </a:lnTo>
                  <a:lnTo>
                    <a:pt x="454" y="644"/>
                  </a:lnTo>
                  <a:lnTo>
                    <a:pt x="456" y="640"/>
                  </a:lnTo>
                  <a:lnTo>
                    <a:pt x="458" y="636"/>
                  </a:lnTo>
                  <a:lnTo>
                    <a:pt x="460" y="628"/>
                  </a:lnTo>
                  <a:lnTo>
                    <a:pt x="460" y="628"/>
                  </a:lnTo>
                  <a:lnTo>
                    <a:pt x="462" y="624"/>
                  </a:lnTo>
                  <a:lnTo>
                    <a:pt x="462" y="620"/>
                  </a:lnTo>
                  <a:lnTo>
                    <a:pt x="462" y="620"/>
                  </a:lnTo>
                  <a:lnTo>
                    <a:pt x="462" y="616"/>
                  </a:lnTo>
                  <a:lnTo>
                    <a:pt x="458" y="612"/>
                  </a:lnTo>
                  <a:lnTo>
                    <a:pt x="458" y="612"/>
                  </a:lnTo>
                  <a:lnTo>
                    <a:pt x="452" y="604"/>
                  </a:lnTo>
                  <a:lnTo>
                    <a:pt x="446" y="596"/>
                  </a:lnTo>
                  <a:lnTo>
                    <a:pt x="446" y="596"/>
                  </a:lnTo>
                  <a:lnTo>
                    <a:pt x="440" y="588"/>
                  </a:lnTo>
                  <a:lnTo>
                    <a:pt x="432" y="582"/>
                  </a:lnTo>
                  <a:lnTo>
                    <a:pt x="432" y="582"/>
                  </a:lnTo>
                  <a:lnTo>
                    <a:pt x="440" y="584"/>
                  </a:lnTo>
                  <a:lnTo>
                    <a:pt x="446" y="586"/>
                  </a:lnTo>
                  <a:lnTo>
                    <a:pt x="460" y="592"/>
                  </a:lnTo>
                  <a:lnTo>
                    <a:pt x="460" y="592"/>
                  </a:lnTo>
                  <a:lnTo>
                    <a:pt x="466" y="594"/>
                  </a:lnTo>
                  <a:lnTo>
                    <a:pt x="472" y="596"/>
                  </a:lnTo>
                  <a:lnTo>
                    <a:pt x="472" y="596"/>
                  </a:lnTo>
                  <a:lnTo>
                    <a:pt x="480" y="594"/>
                  </a:lnTo>
                  <a:lnTo>
                    <a:pt x="480" y="594"/>
                  </a:lnTo>
                  <a:lnTo>
                    <a:pt x="488" y="590"/>
                  </a:lnTo>
                  <a:lnTo>
                    <a:pt x="492" y="584"/>
                  </a:lnTo>
                  <a:lnTo>
                    <a:pt x="502" y="572"/>
                  </a:lnTo>
                  <a:lnTo>
                    <a:pt x="502" y="572"/>
                  </a:lnTo>
                  <a:lnTo>
                    <a:pt x="508" y="566"/>
                  </a:lnTo>
                  <a:lnTo>
                    <a:pt x="508" y="564"/>
                  </a:lnTo>
                  <a:lnTo>
                    <a:pt x="510" y="560"/>
                  </a:lnTo>
                  <a:lnTo>
                    <a:pt x="510" y="560"/>
                  </a:lnTo>
                  <a:lnTo>
                    <a:pt x="506" y="552"/>
                  </a:lnTo>
                  <a:lnTo>
                    <a:pt x="506" y="548"/>
                  </a:lnTo>
                  <a:lnTo>
                    <a:pt x="506" y="544"/>
                  </a:lnTo>
                  <a:lnTo>
                    <a:pt x="506" y="544"/>
                  </a:lnTo>
                  <a:lnTo>
                    <a:pt x="508" y="540"/>
                  </a:lnTo>
                  <a:lnTo>
                    <a:pt x="510" y="536"/>
                  </a:lnTo>
                  <a:lnTo>
                    <a:pt x="520" y="530"/>
                  </a:lnTo>
                  <a:lnTo>
                    <a:pt x="530" y="524"/>
                  </a:lnTo>
                  <a:lnTo>
                    <a:pt x="540" y="518"/>
                  </a:lnTo>
                  <a:lnTo>
                    <a:pt x="540" y="518"/>
                  </a:lnTo>
                  <a:lnTo>
                    <a:pt x="546" y="510"/>
                  </a:lnTo>
                  <a:lnTo>
                    <a:pt x="548" y="504"/>
                  </a:lnTo>
                  <a:lnTo>
                    <a:pt x="550" y="496"/>
                  </a:lnTo>
                  <a:lnTo>
                    <a:pt x="550" y="488"/>
                  </a:lnTo>
                  <a:lnTo>
                    <a:pt x="550" y="488"/>
                  </a:lnTo>
                  <a:lnTo>
                    <a:pt x="548" y="470"/>
                  </a:lnTo>
                  <a:lnTo>
                    <a:pt x="548" y="462"/>
                  </a:lnTo>
                  <a:lnTo>
                    <a:pt x="552" y="454"/>
                  </a:lnTo>
                  <a:lnTo>
                    <a:pt x="552" y="454"/>
                  </a:lnTo>
                  <a:lnTo>
                    <a:pt x="566" y="442"/>
                  </a:lnTo>
                  <a:lnTo>
                    <a:pt x="578" y="432"/>
                  </a:lnTo>
                  <a:lnTo>
                    <a:pt x="578" y="432"/>
                  </a:lnTo>
                  <a:lnTo>
                    <a:pt x="586" y="426"/>
                  </a:lnTo>
                  <a:lnTo>
                    <a:pt x="596" y="424"/>
                  </a:lnTo>
                  <a:lnTo>
                    <a:pt x="616" y="422"/>
                  </a:lnTo>
                  <a:lnTo>
                    <a:pt x="616" y="422"/>
                  </a:lnTo>
                  <a:lnTo>
                    <a:pt x="626" y="418"/>
                  </a:lnTo>
                  <a:lnTo>
                    <a:pt x="634" y="416"/>
                  </a:lnTo>
                  <a:lnTo>
                    <a:pt x="634" y="416"/>
                  </a:lnTo>
                  <a:lnTo>
                    <a:pt x="642" y="412"/>
                  </a:lnTo>
                  <a:lnTo>
                    <a:pt x="646" y="410"/>
                  </a:lnTo>
                  <a:lnTo>
                    <a:pt x="648" y="406"/>
                  </a:lnTo>
                  <a:lnTo>
                    <a:pt x="648" y="406"/>
                  </a:lnTo>
                  <a:lnTo>
                    <a:pt x="652" y="400"/>
                  </a:lnTo>
                  <a:lnTo>
                    <a:pt x="652" y="392"/>
                  </a:lnTo>
                  <a:lnTo>
                    <a:pt x="656" y="376"/>
                  </a:lnTo>
                  <a:lnTo>
                    <a:pt x="656" y="376"/>
                  </a:lnTo>
                  <a:lnTo>
                    <a:pt x="658" y="368"/>
                  </a:lnTo>
                  <a:lnTo>
                    <a:pt x="658" y="362"/>
                  </a:lnTo>
                  <a:lnTo>
                    <a:pt x="658" y="362"/>
                  </a:lnTo>
                  <a:lnTo>
                    <a:pt x="658" y="356"/>
                  </a:lnTo>
                  <a:lnTo>
                    <a:pt x="654" y="352"/>
                  </a:lnTo>
                  <a:lnTo>
                    <a:pt x="652" y="348"/>
                  </a:lnTo>
                  <a:lnTo>
                    <a:pt x="650" y="342"/>
                  </a:lnTo>
                  <a:lnTo>
                    <a:pt x="650" y="342"/>
                  </a:lnTo>
                  <a:lnTo>
                    <a:pt x="644" y="310"/>
                  </a:lnTo>
                  <a:lnTo>
                    <a:pt x="644" y="310"/>
                  </a:lnTo>
                  <a:lnTo>
                    <a:pt x="644" y="302"/>
                  </a:lnTo>
                  <a:lnTo>
                    <a:pt x="646" y="294"/>
                  </a:lnTo>
                  <a:lnTo>
                    <a:pt x="650" y="288"/>
                  </a:lnTo>
                  <a:lnTo>
                    <a:pt x="656" y="282"/>
                  </a:lnTo>
                  <a:lnTo>
                    <a:pt x="666" y="270"/>
                  </a:lnTo>
                  <a:lnTo>
                    <a:pt x="670" y="262"/>
                  </a:lnTo>
                  <a:lnTo>
                    <a:pt x="674" y="256"/>
                  </a:lnTo>
                  <a:lnTo>
                    <a:pt x="674" y="256"/>
                  </a:lnTo>
                  <a:lnTo>
                    <a:pt x="680" y="242"/>
                  </a:lnTo>
                  <a:lnTo>
                    <a:pt x="682" y="234"/>
                  </a:lnTo>
                  <a:lnTo>
                    <a:pt x="682" y="228"/>
                  </a:lnTo>
                  <a:lnTo>
                    <a:pt x="682" y="228"/>
                  </a:lnTo>
                  <a:lnTo>
                    <a:pt x="676" y="222"/>
                  </a:lnTo>
                  <a:lnTo>
                    <a:pt x="672" y="216"/>
                  </a:lnTo>
                  <a:lnTo>
                    <a:pt x="672" y="216"/>
                  </a:lnTo>
                  <a:lnTo>
                    <a:pt x="668" y="208"/>
                  </a:lnTo>
                  <a:lnTo>
                    <a:pt x="666" y="206"/>
                  </a:lnTo>
                  <a:lnTo>
                    <a:pt x="662" y="204"/>
                  </a:lnTo>
                  <a:lnTo>
                    <a:pt x="662" y="204"/>
                  </a:lnTo>
                  <a:lnTo>
                    <a:pt x="652" y="200"/>
                  </a:lnTo>
                  <a:lnTo>
                    <a:pt x="642" y="198"/>
                  </a:lnTo>
                  <a:lnTo>
                    <a:pt x="632" y="196"/>
                  </a:lnTo>
                  <a:lnTo>
                    <a:pt x="624" y="192"/>
                  </a:lnTo>
                  <a:lnTo>
                    <a:pt x="624" y="192"/>
                  </a:lnTo>
                  <a:lnTo>
                    <a:pt x="606" y="182"/>
                  </a:lnTo>
                  <a:lnTo>
                    <a:pt x="598" y="178"/>
                  </a:lnTo>
                  <a:lnTo>
                    <a:pt x="588" y="174"/>
                  </a:lnTo>
                  <a:lnTo>
                    <a:pt x="588" y="174"/>
                  </a:lnTo>
                  <a:lnTo>
                    <a:pt x="568" y="170"/>
                  </a:lnTo>
                  <a:lnTo>
                    <a:pt x="568" y="170"/>
                  </a:lnTo>
                  <a:lnTo>
                    <a:pt x="566" y="170"/>
                  </a:lnTo>
                  <a:lnTo>
                    <a:pt x="566" y="170"/>
                  </a:lnTo>
                  <a:lnTo>
                    <a:pt x="560" y="170"/>
                  </a:lnTo>
                  <a:lnTo>
                    <a:pt x="560" y="170"/>
                  </a:lnTo>
                  <a:lnTo>
                    <a:pt x="554" y="172"/>
                  </a:lnTo>
                  <a:lnTo>
                    <a:pt x="554" y="172"/>
                  </a:lnTo>
                  <a:lnTo>
                    <a:pt x="548" y="170"/>
                  </a:lnTo>
                  <a:lnTo>
                    <a:pt x="548" y="170"/>
                  </a:lnTo>
                  <a:lnTo>
                    <a:pt x="542" y="168"/>
                  </a:lnTo>
                  <a:lnTo>
                    <a:pt x="538" y="166"/>
                  </a:lnTo>
                  <a:lnTo>
                    <a:pt x="534" y="166"/>
                  </a:lnTo>
                  <a:lnTo>
                    <a:pt x="534" y="166"/>
                  </a:lnTo>
                  <a:lnTo>
                    <a:pt x="534" y="166"/>
                  </a:lnTo>
                  <a:lnTo>
                    <a:pt x="530" y="166"/>
                  </a:lnTo>
                  <a:lnTo>
                    <a:pt x="526" y="168"/>
                  </a:lnTo>
                  <a:lnTo>
                    <a:pt x="524" y="172"/>
                  </a:lnTo>
                  <a:lnTo>
                    <a:pt x="518" y="174"/>
                  </a:lnTo>
                  <a:lnTo>
                    <a:pt x="518" y="174"/>
                  </a:lnTo>
                  <a:lnTo>
                    <a:pt x="516" y="170"/>
                  </a:lnTo>
                  <a:lnTo>
                    <a:pt x="516" y="168"/>
                  </a:lnTo>
                  <a:lnTo>
                    <a:pt x="516" y="168"/>
                  </a:lnTo>
                  <a:lnTo>
                    <a:pt x="518" y="166"/>
                  </a:lnTo>
                  <a:lnTo>
                    <a:pt x="522" y="164"/>
                  </a:lnTo>
                  <a:lnTo>
                    <a:pt x="522" y="164"/>
                  </a:lnTo>
                  <a:lnTo>
                    <a:pt x="520" y="160"/>
                  </a:lnTo>
                  <a:lnTo>
                    <a:pt x="518" y="158"/>
                  </a:lnTo>
                  <a:lnTo>
                    <a:pt x="510" y="156"/>
                  </a:lnTo>
                  <a:lnTo>
                    <a:pt x="510" y="156"/>
                  </a:lnTo>
                  <a:lnTo>
                    <a:pt x="498" y="150"/>
                  </a:lnTo>
                  <a:lnTo>
                    <a:pt x="486" y="148"/>
                  </a:lnTo>
                  <a:lnTo>
                    <a:pt x="486" y="148"/>
                  </a:lnTo>
                  <a:lnTo>
                    <a:pt x="480" y="150"/>
                  </a:lnTo>
                  <a:lnTo>
                    <a:pt x="480" y="150"/>
                  </a:lnTo>
                  <a:lnTo>
                    <a:pt x="476" y="150"/>
                  </a:lnTo>
                  <a:lnTo>
                    <a:pt x="476" y="150"/>
                  </a:lnTo>
                  <a:lnTo>
                    <a:pt x="470" y="148"/>
                  </a:lnTo>
                  <a:lnTo>
                    <a:pt x="470" y="148"/>
                  </a:lnTo>
                  <a:lnTo>
                    <a:pt x="464" y="146"/>
                  </a:lnTo>
                  <a:lnTo>
                    <a:pt x="460" y="142"/>
                  </a:lnTo>
                  <a:lnTo>
                    <a:pt x="454" y="140"/>
                  </a:lnTo>
                  <a:lnTo>
                    <a:pt x="448" y="138"/>
                  </a:lnTo>
                  <a:lnTo>
                    <a:pt x="448" y="138"/>
                  </a:lnTo>
                  <a:lnTo>
                    <a:pt x="442" y="140"/>
                  </a:lnTo>
                  <a:lnTo>
                    <a:pt x="442" y="140"/>
                  </a:lnTo>
                  <a:lnTo>
                    <a:pt x="438" y="142"/>
                  </a:lnTo>
                  <a:lnTo>
                    <a:pt x="434" y="146"/>
                  </a:lnTo>
                  <a:lnTo>
                    <a:pt x="430" y="150"/>
                  </a:lnTo>
                  <a:lnTo>
                    <a:pt x="424" y="150"/>
                  </a:lnTo>
                  <a:lnTo>
                    <a:pt x="424" y="150"/>
                  </a:lnTo>
                  <a:lnTo>
                    <a:pt x="422" y="150"/>
                  </a:lnTo>
                  <a:lnTo>
                    <a:pt x="422" y="150"/>
                  </a:lnTo>
                  <a:lnTo>
                    <a:pt x="420" y="148"/>
                  </a:lnTo>
                  <a:lnTo>
                    <a:pt x="420" y="144"/>
                  </a:lnTo>
                  <a:lnTo>
                    <a:pt x="422" y="140"/>
                  </a:lnTo>
                  <a:lnTo>
                    <a:pt x="426" y="136"/>
                  </a:lnTo>
                  <a:lnTo>
                    <a:pt x="434" y="130"/>
                  </a:lnTo>
                  <a:lnTo>
                    <a:pt x="436" y="128"/>
                  </a:lnTo>
                  <a:lnTo>
                    <a:pt x="438" y="124"/>
                  </a:lnTo>
                  <a:lnTo>
                    <a:pt x="438" y="124"/>
                  </a:lnTo>
                  <a:lnTo>
                    <a:pt x="436" y="122"/>
                  </a:lnTo>
                  <a:lnTo>
                    <a:pt x="432" y="120"/>
                  </a:lnTo>
                  <a:lnTo>
                    <a:pt x="426" y="116"/>
                  </a:lnTo>
                  <a:lnTo>
                    <a:pt x="426" y="116"/>
                  </a:lnTo>
                  <a:lnTo>
                    <a:pt x="422" y="110"/>
                  </a:lnTo>
                  <a:lnTo>
                    <a:pt x="418" y="104"/>
                  </a:lnTo>
                  <a:lnTo>
                    <a:pt x="418" y="104"/>
                  </a:lnTo>
                  <a:lnTo>
                    <a:pt x="416" y="98"/>
                  </a:lnTo>
                  <a:lnTo>
                    <a:pt x="412" y="94"/>
                  </a:lnTo>
                  <a:lnTo>
                    <a:pt x="406" y="90"/>
                  </a:lnTo>
                  <a:lnTo>
                    <a:pt x="398" y="86"/>
                  </a:lnTo>
                  <a:lnTo>
                    <a:pt x="398" y="86"/>
                  </a:lnTo>
                  <a:lnTo>
                    <a:pt x="386" y="80"/>
                  </a:lnTo>
                  <a:lnTo>
                    <a:pt x="380" y="76"/>
                  </a:lnTo>
                  <a:lnTo>
                    <a:pt x="374" y="74"/>
                  </a:lnTo>
                  <a:lnTo>
                    <a:pt x="374" y="74"/>
                  </a:lnTo>
                  <a:lnTo>
                    <a:pt x="372" y="74"/>
                  </a:lnTo>
                  <a:lnTo>
                    <a:pt x="372" y="74"/>
                  </a:lnTo>
                  <a:lnTo>
                    <a:pt x="368" y="74"/>
                  </a:lnTo>
                  <a:lnTo>
                    <a:pt x="368" y="74"/>
                  </a:lnTo>
                  <a:lnTo>
                    <a:pt x="362" y="74"/>
                  </a:lnTo>
                  <a:lnTo>
                    <a:pt x="362" y="74"/>
                  </a:lnTo>
                  <a:lnTo>
                    <a:pt x="360" y="74"/>
                  </a:lnTo>
                  <a:lnTo>
                    <a:pt x="360" y="74"/>
                  </a:lnTo>
                  <a:lnTo>
                    <a:pt x="350" y="74"/>
                  </a:lnTo>
                  <a:lnTo>
                    <a:pt x="350" y="74"/>
                  </a:lnTo>
                  <a:lnTo>
                    <a:pt x="346" y="74"/>
                  </a:lnTo>
                  <a:lnTo>
                    <a:pt x="346" y="74"/>
                  </a:lnTo>
                  <a:lnTo>
                    <a:pt x="332" y="76"/>
                  </a:lnTo>
                  <a:lnTo>
                    <a:pt x="332" y="76"/>
                  </a:lnTo>
                  <a:lnTo>
                    <a:pt x="324" y="74"/>
                  </a:lnTo>
                  <a:lnTo>
                    <a:pt x="318" y="70"/>
                  </a:lnTo>
                  <a:lnTo>
                    <a:pt x="318" y="70"/>
                  </a:lnTo>
                  <a:lnTo>
                    <a:pt x="316" y="66"/>
                  </a:lnTo>
                  <a:lnTo>
                    <a:pt x="314" y="64"/>
                  </a:lnTo>
                  <a:lnTo>
                    <a:pt x="310" y="62"/>
                  </a:lnTo>
                  <a:lnTo>
                    <a:pt x="310" y="62"/>
                  </a:lnTo>
                  <a:lnTo>
                    <a:pt x="304" y="60"/>
                  </a:lnTo>
                  <a:lnTo>
                    <a:pt x="296" y="56"/>
                  </a:lnTo>
                  <a:lnTo>
                    <a:pt x="296" y="56"/>
                  </a:lnTo>
                  <a:lnTo>
                    <a:pt x="290" y="52"/>
                  </a:lnTo>
                  <a:lnTo>
                    <a:pt x="284" y="46"/>
                  </a:lnTo>
                  <a:lnTo>
                    <a:pt x="284" y="46"/>
                  </a:lnTo>
                  <a:lnTo>
                    <a:pt x="274" y="44"/>
                  </a:lnTo>
                  <a:lnTo>
                    <a:pt x="270" y="42"/>
                  </a:lnTo>
                  <a:lnTo>
                    <a:pt x="266" y="40"/>
                  </a:lnTo>
                  <a:lnTo>
                    <a:pt x="266" y="40"/>
                  </a:lnTo>
                  <a:lnTo>
                    <a:pt x="254" y="30"/>
                  </a:lnTo>
                  <a:lnTo>
                    <a:pt x="254" y="30"/>
                  </a:lnTo>
                  <a:lnTo>
                    <a:pt x="238" y="24"/>
                  </a:lnTo>
                  <a:lnTo>
                    <a:pt x="228" y="20"/>
                  </a:lnTo>
                  <a:lnTo>
                    <a:pt x="222" y="20"/>
                  </a:lnTo>
                  <a:lnTo>
                    <a:pt x="222" y="20"/>
                  </a:lnTo>
                  <a:lnTo>
                    <a:pt x="220" y="20"/>
                  </a:lnTo>
                  <a:lnTo>
                    <a:pt x="220" y="20"/>
                  </a:lnTo>
                  <a:lnTo>
                    <a:pt x="212" y="22"/>
                  </a:lnTo>
                  <a:lnTo>
                    <a:pt x="206" y="26"/>
                  </a:lnTo>
                  <a:lnTo>
                    <a:pt x="206" y="26"/>
                  </a:lnTo>
                  <a:lnTo>
                    <a:pt x="202" y="26"/>
                  </a:lnTo>
                  <a:lnTo>
                    <a:pt x="202" y="26"/>
                  </a:lnTo>
                  <a:lnTo>
                    <a:pt x="196" y="26"/>
                  </a:lnTo>
                  <a:lnTo>
                    <a:pt x="196" y="26"/>
                  </a:lnTo>
                  <a:lnTo>
                    <a:pt x="192" y="24"/>
                  </a:lnTo>
                  <a:lnTo>
                    <a:pt x="188" y="22"/>
                  </a:lnTo>
                  <a:lnTo>
                    <a:pt x="188" y="22"/>
                  </a:lnTo>
                  <a:lnTo>
                    <a:pt x="182" y="20"/>
                  </a:lnTo>
                  <a:lnTo>
                    <a:pt x="182" y="20"/>
                  </a:lnTo>
                  <a:lnTo>
                    <a:pt x="180" y="20"/>
                  </a:lnTo>
                  <a:lnTo>
                    <a:pt x="180" y="20"/>
                  </a:lnTo>
                  <a:lnTo>
                    <a:pt x="176" y="22"/>
                  </a:lnTo>
                  <a:lnTo>
                    <a:pt x="174" y="26"/>
                  </a:lnTo>
                  <a:lnTo>
                    <a:pt x="174" y="26"/>
                  </a:lnTo>
                  <a:lnTo>
                    <a:pt x="172" y="26"/>
                  </a:lnTo>
                  <a:lnTo>
                    <a:pt x="172" y="26"/>
                  </a:lnTo>
                  <a:lnTo>
                    <a:pt x="170" y="24"/>
                  </a:lnTo>
                  <a:lnTo>
                    <a:pt x="166" y="22"/>
                  </a:lnTo>
                  <a:lnTo>
                    <a:pt x="162" y="18"/>
                  </a:lnTo>
                  <a:lnTo>
                    <a:pt x="162" y="18"/>
                  </a:lnTo>
                  <a:lnTo>
                    <a:pt x="152" y="10"/>
                  </a:lnTo>
                  <a:lnTo>
                    <a:pt x="148" y="8"/>
                  </a:lnTo>
                  <a:lnTo>
                    <a:pt x="140" y="6"/>
                  </a:lnTo>
                  <a:lnTo>
                    <a:pt x="140" y="6"/>
                  </a:lnTo>
                  <a:lnTo>
                    <a:pt x="138" y="8"/>
                  </a:lnTo>
                  <a:lnTo>
                    <a:pt x="138" y="8"/>
                  </a:lnTo>
                  <a:lnTo>
                    <a:pt x="132" y="10"/>
                  </a:lnTo>
                  <a:lnTo>
                    <a:pt x="128" y="14"/>
                  </a:lnTo>
                  <a:lnTo>
                    <a:pt x="128" y="14"/>
                  </a:lnTo>
                  <a:lnTo>
                    <a:pt x="122" y="16"/>
                  </a:lnTo>
                  <a:lnTo>
                    <a:pt x="116" y="18"/>
                  </a:lnTo>
                  <a:lnTo>
                    <a:pt x="116" y="18"/>
                  </a:lnTo>
                  <a:lnTo>
                    <a:pt x="116" y="22"/>
                  </a:lnTo>
                  <a:lnTo>
                    <a:pt x="112" y="26"/>
                  </a:lnTo>
                  <a:lnTo>
                    <a:pt x="112" y="26"/>
                  </a:lnTo>
                  <a:lnTo>
                    <a:pt x="108" y="24"/>
                  </a:lnTo>
                  <a:lnTo>
                    <a:pt x="106" y="20"/>
                  </a:lnTo>
                  <a:lnTo>
                    <a:pt x="106" y="18"/>
                  </a:lnTo>
                  <a:lnTo>
                    <a:pt x="108" y="14"/>
                  </a:lnTo>
                  <a:lnTo>
                    <a:pt x="112" y="8"/>
                  </a:lnTo>
                  <a:lnTo>
                    <a:pt x="112" y="4"/>
                  </a:lnTo>
                  <a:lnTo>
                    <a:pt x="110" y="2"/>
                  </a:lnTo>
                  <a:lnTo>
                    <a:pt x="110" y="2"/>
                  </a:lnTo>
                  <a:lnTo>
                    <a:pt x="10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83" name="Freeform 168"/>
            <p:cNvSpPr>
              <a:spLocks/>
            </p:cNvSpPr>
            <p:nvPr/>
          </p:nvSpPr>
          <p:spPr bwMode="auto">
            <a:xfrm>
              <a:off x="4974" y="3216"/>
              <a:ext cx="16" cy="14"/>
            </a:xfrm>
            <a:custGeom>
              <a:avLst/>
              <a:gdLst>
                <a:gd name="T0" fmla="*/ 4 w 16"/>
                <a:gd name="T1" fmla="*/ 0 h 14"/>
                <a:gd name="T2" fmla="*/ 4 w 16"/>
                <a:gd name="T3" fmla="*/ 0 h 14"/>
                <a:gd name="T4" fmla="*/ 2 w 16"/>
                <a:gd name="T5" fmla="*/ 0 h 14"/>
                <a:gd name="T6" fmla="*/ 0 w 16"/>
                <a:gd name="T7" fmla="*/ 2 h 14"/>
                <a:gd name="T8" fmla="*/ 0 w 16"/>
                <a:gd name="T9" fmla="*/ 4 h 14"/>
                <a:gd name="T10" fmla="*/ 0 w 16"/>
                <a:gd name="T11" fmla="*/ 8 h 14"/>
                <a:gd name="T12" fmla="*/ 0 w 16"/>
                <a:gd name="T13" fmla="*/ 8 h 14"/>
                <a:gd name="T14" fmla="*/ 2 w 16"/>
                <a:gd name="T15" fmla="*/ 12 h 14"/>
                <a:gd name="T16" fmla="*/ 6 w 16"/>
                <a:gd name="T17" fmla="*/ 14 h 14"/>
                <a:gd name="T18" fmla="*/ 6 w 16"/>
                <a:gd name="T19" fmla="*/ 14 h 14"/>
                <a:gd name="T20" fmla="*/ 12 w 16"/>
                <a:gd name="T21" fmla="*/ 12 h 14"/>
                <a:gd name="T22" fmla="*/ 12 w 16"/>
                <a:gd name="T23" fmla="*/ 12 h 14"/>
                <a:gd name="T24" fmla="*/ 14 w 16"/>
                <a:gd name="T25" fmla="*/ 10 h 14"/>
                <a:gd name="T26" fmla="*/ 16 w 16"/>
                <a:gd name="T27" fmla="*/ 8 h 14"/>
                <a:gd name="T28" fmla="*/ 16 w 16"/>
                <a:gd name="T29" fmla="*/ 6 h 14"/>
                <a:gd name="T30" fmla="*/ 16 w 16"/>
                <a:gd name="T31" fmla="*/ 4 h 14"/>
                <a:gd name="T32" fmla="*/ 10 w 16"/>
                <a:gd name="T33" fmla="*/ 2 h 14"/>
                <a:gd name="T34" fmla="*/ 4 w 16"/>
                <a:gd name="T35"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6" h="14">
                  <a:moveTo>
                    <a:pt x="4" y="0"/>
                  </a:moveTo>
                  <a:lnTo>
                    <a:pt x="4" y="0"/>
                  </a:lnTo>
                  <a:lnTo>
                    <a:pt x="2" y="0"/>
                  </a:lnTo>
                  <a:lnTo>
                    <a:pt x="0" y="2"/>
                  </a:lnTo>
                  <a:lnTo>
                    <a:pt x="0" y="4"/>
                  </a:lnTo>
                  <a:lnTo>
                    <a:pt x="0" y="8"/>
                  </a:lnTo>
                  <a:lnTo>
                    <a:pt x="0" y="8"/>
                  </a:lnTo>
                  <a:lnTo>
                    <a:pt x="2" y="12"/>
                  </a:lnTo>
                  <a:lnTo>
                    <a:pt x="6" y="14"/>
                  </a:lnTo>
                  <a:lnTo>
                    <a:pt x="6" y="14"/>
                  </a:lnTo>
                  <a:lnTo>
                    <a:pt x="12" y="12"/>
                  </a:lnTo>
                  <a:lnTo>
                    <a:pt x="12" y="12"/>
                  </a:lnTo>
                  <a:lnTo>
                    <a:pt x="14" y="10"/>
                  </a:lnTo>
                  <a:lnTo>
                    <a:pt x="16" y="8"/>
                  </a:lnTo>
                  <a:lnTo>
                    <a:pt x="16" y="6"/>
                  </a:lnTo>
                  <a:lnTo>
                    <a:pt x="16" y="4"/>
                  </a:lnTo>
                  <a:lnTo>
                    <a:pt x="10" y="2"/>
                  </a:lnTo>
                  <a:lnTo>
                    <a:pt x="4"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84" name="Freeform 169"/>
            <p:cNvSpPr>
              <a:spLocks/>
            </p:cNvSpPr>
            <p:nvPr/>
          </p:nvSpPr>
          <p:spPr bwMode="auto">
            <a:xfrm>
              <a:off x="4974" y="3216"/>
              <a:ext cx="16" cy="14"/>
            </a:xfrm>
            <a:custGeom>
              <a:avLst/>
              <a:gdLst>
                <a:gd name="T0" fmla="*/ 4 w 16"/>
                <a:gd name="T1" fmla="*/ 0 h 14"/>
                <a:gd name="T2" fmla="*/ 4 w 16"/>
                <a:gd name="T3" fmla="*/ 0 h 14"/>
                <a:gd name="T4" fmla="*/ 2 w 16"/>
                <a:gd name="T5" fmla="*/ 0 h 14"/>
                <a:gd name="T6" fmla="*/ 0 w 16"/>
                <a:gd name="T7" fmla="*/ 2 h 14"/>
                <a:gd name="T8" fmla="*/ 0 w 16"/>
                <a:gd name="T9" fmla="*/ 4 h 14"/>
                <a:gd name="T10" fmla="*/ 0 w 16"/>
                <a:gd name="T11" fmla="*/ 8 h 14"/>
                <a:gd name="T12" fmla="*/ 0 w 16"/>
                <a:gd name="T13" fmla="*/ 8 h 14"/>
                <a:gd name="T14" fmla="*/ 2 w 16"/>
                <a:gd name="T15" fmla="*/ 12 h 14"/>
                <a:gd name="T16" fmla="*/ 6 w 16"/>
                <a:gd name="T17" fmla="*/ 14 h 14"/>
                <a:gd name="T18" fmla="*/ 6 w 16"/>
                <a:gd name="T19" fmla="*/ 14 h 14"/>
                <a:gd name="T20" fmla="*/ 12 w 16"/>
                <a:gd name="T21" fmla="*/ 12 h 14"/>
                <a:gd name="T22" fmla="*/ 12 w 16"/>
                <a:gd name="T23" fmla="*/ 12 h 14"/>
                <a:gd name="T24" fmla="*/ 14 w 16"/>
                <a:gd name="T25" fmla="*/ 10 h 14"/>
                <a:gd name="T26" fmla="*/ 16 w 16"/>
                <a:gd name="T27" fmla="*/ 8 h 14"/>
                <a:gd name="T28" fmla="*/ 16 w 16"/>
                <a:gd name="T29" fmla="*/ 6 h 14"/>
                <a:gd name="T30" fmla="*/ 16 w 16"/>
                <a:gd name="T31" fmla="*/ 4 h 14"/>
                <a:gd name="T32" fmla="*/ 10 w 16"/>
                <a:gd name="T33" fmla="*/ 2 h 14"/>
                <a:gd name="T34" fmla="*/ 4 w 16"/>
                <a:gd name="T35"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6" h="14">
                  <a:moveTo>
                    <a:pt x="4" y="0"/>
                  </a:moveTo>
                  <a:lnTo>
                    <a:pt x="4" y="0"/>
                  </a:lnTo>
                  <a:lnTo>
                    <a:pt x="2" y="0"/>
                  </a:lnTo>
                  <a:lnTo>
                    <a:pt x="0" y="2"/>
                  </a:lnTo>
                  <a:lnTo>
                    <a:pt x="0" y="4"/>
                  </a:lnTo>
                  <a:lnTo>
                    <a:pt x="0" y="8"/>
                  </a:lnTo>
                  <a:lnTo>
                    <a:pt x="0" y="8"/>
                  </a:lnTo>
                  <a:lnTo>
                    <a:pt x="2" y="12"/>
                  </a:lnTo>
                  <a:lnTo>
                    <a:pt x="6" y="14"/>
                  </a:lnTo>
                  <a:lnTo>
                    <a:pt x="6" y="14"/>
                  </a:lnTo>
                  <a:lnTo>
                    <a:pt x="12" y="12"/>
                  </a:lnTo>
                  <a:lnTo>
                    <a:pt x="12" y="12"/>
                  </a:lnTo>
                  <a:lnTo>
                    <a:pt x="14" y="10"/>
                  </a:lnTo>
                  <a:lnTo>
                    <a:pt x="16" y="8"/>
                  </a:lnTo>
                  <a:lnTo>
                    <a:pt x="16" y="6"/>
                  </a:lnTo>
                  <a:lnTo>
                    <a:pt x="16" y="4"/>
                  </a:lnTo>
                  <a:lnTo>
                    <a:pt x="10" y="2"/>
                  </a:lnTo>
                  <a:lnTo>
                    <a:pt x="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85" name="Freeform 170"/>
            <p:cNvSpPr>
              <a:spLocks/>
            </p:cNvSpPr>
            <p:nvPr/>
          </p:nvSpPr>
          <p:spPr bwMode="auto">
            <a:xfrm>
              <a:off x="4996" y="3206"/>
              <a:ext cx="26" cy="28"/>
            </a:xfrm>
            <a:custGeom>
              <a:avLst/>
              <a:gdLst>
                <a:gd name="T0" fmla="*/ 18 w 26"/>
                <a:gd name="T1" fmla="*/ 0 h 28"/>
                <a:gd name="T2" fmla="*/ 18 w 26"/>
                <a:gd name="T3" fmla="*/ 0 h 28"/>
                <a:gd name="T4" fmla="*/ 14 w 26"/>
                <a:gd name="T5" fmla="*/ 0 h 28"/>
                <a:gd name="T6" fmla="*/ 14 w 26"/>
                <a:gd name="T7" fmla="*/ 0 h 28"/>
                <a:gd name="T8" fmla="*/ 12 w 26"/>
                <a:gd name="T9" fmla="*/ 2 h 28"/>
                <a:gd name="T10" fmla="*/ 12 w 26"/>
                <a:gd name="T11" fmla="*/ 4 h 28"/>
                <a:gd name="T12" fmla="*/ 10 w 26"/>
                <a:gd name="T13" fmla="*/ 10 h 28"/>
                <a:gd name="T14" fmla="*/ 10 w 26"/>
                <a:gd name="T15" fmla="*/ 10 h 28"/>
                <a:gd name="T16" fmla="*/ 2 w 26"/>
                <a:gd name="T17" fmla="*/ 14 h 28"/>
                <a:gd name="T18" fmla="*/ 0 w 26"/>
                <a:gd name="T19" fmla="*/ 18 h 28"/>
                <a:gd name="T20" fmla="*/ 2 w 26"/>
                <a:gd name="T21" fmla="*/ 22 h 28"/>
                <a:gd name="T22" fmla="*/ 2 w 26"/>
                <a:gd name="T23" fmla="*/ 22 h 28"/>
                <a:gd name="T24" fmla="*/ 8 w 26"/>
                <a:gd name="T25" fmla="*/ 26 h 28"/>
                <a:gd name="T26" fmla="*/ 12 w 26"/>
                <a:gd name="T27" fmla="*/ 28 h 28"/>
                <a:gd name="T28" fmla="*/ 12 w 26"/>
                <a:gd name="T29" fmla="*/ 28 h 28"/>
                <a:gd name="T30" fmla="*/ 20 w 26"/>
                <a:gd name="T31" fmla="*/ 26 h 28"/>
                <a:gd name="T32" fmla="*/ 26 w 26"/>
                <a:gd name="T33" fmla="*/ 20 h 28"/>
                <a:gd name="T34" fmla="*/ 26 w 26"/>
                <a:gd name="T35" fmla="*/ 20 h 28"/>
                <a:gd name="T36" fmla="*/ 26 w 26"/>
                <a:gd name="T37" fmla="*/ 16 h 28"/>
                <a:gd name="T38" fmla="*/ 26 w 26"/>
                <a:gd name="T39" fmla="*/ 8 h 28"/>
                <a:gd name="T40" fmla="*/ 22 w 26"/>
                <a:gd name="T41" fmla="*/ 2 h 28"/>
                <a:gd name="T42" fmla="*/ 20 w 26"/>
                <a:gd name="T43" fmla="*/ 0 h 28"/>
                <a:gd name="T44" fmla="*/ 18 w 26"/>
                <a:gd name="T45"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6" h="28">
                  <a:moveTo>
                    <a:pt x="18" y="0"/>
                  </a:moveTo>
                  <a:lnTo>
                    <a:pt x="18" y="0"/>
                  </a:lnTo>
                  <a:lnTo>
                    <a:pt x="14" y="0"/>
                  </a:lnTo>
                  <a:lnTo>
                    <a:pt x="14" y="0"/>
                  </a:lnTo>
                  <a:lnTo>
                    <a:pt x="12" y="2"/>
                  </a:lnTo>
                  <a:lnTo>
                    <a:pt x="12" y="4"/>
                  </a:lnTo>
                  <a:lnTo>
                    <a:pt x="10" y="10"/>
                  </a:lnTo>
                  <a:lnTo>
                    <a:pt x="10" y="10"/>
                  </a:lnTo>
                  <a:lnTo>
                    <a:pt x="2" y="14"/>
                  </a:lnTo>
                  <a:lnTo>
                    <a:pt x="0" y="18"/>
                  </a:lnTo>
                  <a:lnTo>
                    <a:pt x="2" y="22"/>
                  </a:lnTo>
                  <a:lnTo>
                    <a:pt x="2" y="22"/>
                  </a:lnTo>
                  <a:lnTo>
                    <a:pt x="8" y="26"/>
                  </a:lnTo>
                  <a:lnTo>
                    <a:pt x="12" y="28"/>
                  </a:lnTo>
                  <a:lnTo>
                    <a:pt x="12" y="28"/>
                  </a:lnTo>
                  <a:lnTo>
                    <a:pt x="20" y="26"/>
                  </a:lnTo>
                  <a:lnTo>
                    <a:pt x="26" y="20"/>
                  </a:lnTo>
                  <a:lnTo>
                    <a:pt x="26" y="20"/>
                  </a:lnTo>
                  <a:lnTo>
                    <a:pt x="26" y="16"/>
                  </a:lnTo>
                  <a:lnTo>
                    <a:pt x="26" y="8"/>
                  </a:lnTo>
                  <a:lnTo>
                    <a:pt x="22" y="2"/>
                  </a:lnTo>
                  <a:lnTo>
                    <a:pt x="20" y="0"/>
                  </a:lnTo>
                  <a:lnTo>
                    <a:pt x="18"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86" name="Freeform 171"/>
            <p:cNvSpPr>
              <a:spLocks/>
            </p:cNvSpPr>
            <p:nvPr/>
          </p:nvSpPr>
          <p:spPr bwMode="auto">
            <a:xfrm>
              <a:off x="4996" y="3206"/>
              <a:ext cx="26" cy="28"/>
            </a:xfrm>
            <a:custGeom>
              <a:avLst/>
              <a:gdLst>
                <a:gd name="T0" fmla="*/ 18 w 26"/>
                <a:gd name="T1" fmla="*/ 0 h 28"/>
                <a:gd name="T2" fmla="*/ 18 w 26"/>
                <a:gd name="T3" fmla="*/ 0 h 28"/>
                <a:gd name="T4" fmla="*/ 14 w 26"/>
                <a:gd name="T5" fmla="*/ 0 h 28"/>
                <a:gd name="T6" fmla="*/ 14 w 26"/>
                <a:gd name="T7" fmla="*/ 0 h 28"/>
                <a:gd name="T8" fmla="*/ 12 w 26"/>
                <a:gd name="T9" fmla="*/ 2 h 28"/>
                <a:gd name="T10" fmla="*/ 12 w 26"/>
                <a:gd name="T11" fmla="*/ 4 h 28"/>
                <a:gd name="T12" fmla="*/ 10 w 26"/>
                <a:gd name="T13" fmla="*/ 10 h 28"/>
                <a:gd name="T14" fmla="*/ 10 w 26"/>
                <a:gd name="T15" fmla="*/ 10 h 28"/>
                <a:gd name="T16" fmla="*/ 2 w 26"/>
                <a:gd name="T17" fmla="*/ 14 h 28"/>
                <a:gd name="T18" fmla="*/ 0 w 26"/>
                <a:gd name="T19" fmla="*/ 18 h 28"/>
                <a:gd name="T20" fmla="*/ 2 w 26"/>
                <a:gd name="T21" fmla="*/ 22 h 28"/>
                <a:gd name="T22" fmla="*/ 2 w 26"/>
                <a:gd name="T23" fmla="*/ 22 h 28"/>
                <a:gd name="T24" fmla="*/ 8 w 26"/>
                <a:gd name="T25" fmla="*/ 26 h 28"/>
                <a:gd name="T26" fmla="*/ 12 w 26"/>
                <a:gd name="T27" fmla="*/ 28 h 28"/>
                <a:gd name="T28" fmla="*/ 12 w 26"/>
                <a:gd name="T29" fmla="*/ 28 h 28"/>
                <a:gd name="T30" fmla="*/ 20 w 26"/>
                <a:gd name="T31" fmla="*/ 26 h 28"/>
                <a:gd name="T32" fmla="*/ 26 w 26"/>
                <a:gd name="T33" fmla="*/ 20 h 28"/>
                <a:gd name="T34" fmla="*/ 26 w 26"/>
                <a:gd name="T35" fmla="*/ 20 h 28"/>
                <a:gd name="T36" fmla="*/ 26 w 26"/>
                <a:gd name="T37" fmla="*/ 16 h 28"/>
                <a:gd name="T38" fmla="*/ 26 w 26"/>
                <a:gd name="T39" fmla="*/ 8 h 28"/>
                <a:gd name="T40" fmla="*/ 22 w 26"/>
                <a:gd name="T41" fmla="*/ 2 h 28"/>
                <a:gd name="T42" fmla="*/ 20 w 26"/>
                <a:gd name="T43" fmla="*/ 0 h 28"/>
                <a:gd name="T44" fmla="*/ 18 w 26"/>
                <a:gd name="T45"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6" h="28">
                  <a:moveTo>
                    <a:pt x="18" y="0"/>
                  </a:moveTo>
                  <a:lnTo>
                    <a:pt x="18" y="0"/>
                  </a:lnTo>
                  <a:lnTo>
                    <a:pt x="14" y="0"/>
                  </a:lnTo>
                  <a:lnTo>
                    <a:pt x="14" y="0"/>
                  </a:lnTo>
                  <a:lnTo>
                    <a:pt x="12" y="2"/>
                  </a:lnTo>
                  <a:lnTo>
                    <a:pt x="12" y="4"/>
                  </a:lnTo>
                  <a:lnTo>
                    <a:pt x="10" y="10"/>
                  </a:lnTo>
                  <a:lnTo>
                    <a:pt x="10" y="10"/>
                  </a:lnTo>
                  <a:lnTo>
                    <a:pt x="2" y="14"/>
                  </a:lnTo>
                  <a:lnTo>
                    <a:pt x="0" y="18"/>
                  </a:lnTo>
                  <a:lnTo>
                    <a:pt x="2" y="22"/>
                  </a:lnTo>
                  <a:lnTo>
                    <a:pt x="2" y="22"/>
                  </a:lnTo>
                  <a:lnTo>
                    <a:pt x="8" y="26"/>
                  </a:lnTo>
                  <a:lnTo>
                    <a:pt x="12" y="28"/>
                  </a:lnTo>
                  <a:lnTo>
                    <a:pt x="12" y="28"/>
                  </a:lnTo>
                  <a:lnTo>
                    <a:pt x="20" y="26"/>
                  </a:lnTo>
                  <a:lnTo>
                    <a:pt x="26" y="20"/>
                  </a:lnTo>
                  <a:lnTo>
                    <a:pt x="26" y="20"/>
                  </a:lnTo>
                  <a:lnTo>
                    <a:pt x="26" y="16"/>
                  </a:lnTo>
                  <a:lnTo>
                    <a:pt x="26" y="8"/>
                  </a:lnTo>
                  <a:lnTo>
                    <a:pt x="22" y="2"/>
                  </a:lnTo>
                  <a:lnTo>
                    <a:pt x="20" y="0"/>
                  </a:lnTo>
                  <a:lnTo>
                    <a:pt x="1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87" name="Freeform 172"/>
            <p:cNvSpPr>
              <a:spLocks/>
            </p:cNvSpPr>
            <p:nvPr/>
          </p:nvSpPr>
          <p:spPr bwMode="auto">
            <a:xfrm>
              <a:off x="4812" y="3240"/>
              <a:ext cx="104" cy="62"/>
            </a:xfrm>
            <a:custGeom>
              <a:avLst/>
              <a:gdLst>
                <a:gd name="T0" fmla="*/ 34 w 104"/>
                <a:gd name="T1" fmla="*/ 0 h 62"/>
                <a:gd name="T2" fmla="*/ 28 w 104"/>
                <a:gd name="T3" fmla="*/ 4 h 62"/>
                <a:gd name="T4" fmla="*/ 26 w 104"/>
                <a:gd name="T5" fmla="*/ 10 h 62"/>
                <a:gd name="T6" fmla="*/ 26 w 104"/>
                <a:gd name="T7" fmla="*/ 18 h 62"/>
                <a:gd name="T8" fmla="*/ 26 w 104"/>
                <a:gd name="T9" fmla="*/ 32 h 62"/>
                <a:gd name="T10" fmla="*/ 24 w 104"/>
                <a:gd name="T11" fmla="*/ 36 h 62"/>
                <a:gd name="T12" fmla="*/ 22 w 104"/>
                <a:gd name="T13" fmla="*/ 38 h 62"/>
                <a:gd name="T14" fmla="*/ 18 w 104"/>
                <a:gd name="T15" fmla="*/ 38 h 62"/>
                <a:gd name="T16" fmla="*/ 8 w 104"/>
                <a:gd name="T17" fmla="*/ 36 h 62"/>
                <a:gd name="T18" fmla="*/ 2 w 104"/>
                <a:gd name="T19" fmla="*/ 38 h 62"/>
                <a:gd name="T20" fmla="*/ 0 w 104"/>
                <a:gd name="T21" fmla="*/ 44 h 62"/>
                <a:gd name="T22" fmla="*/ 6 w 104"/>
                <a:gd name="T23" fmla="*/ 50 h 62"/>
                <a:gd name="T24" fmla="*/ 16 w 104"/>
                <a:gd name="T25" fmla="*/ 52 h 62"/>
                <a:gd name="T26" fmla="*/ 24 w 104"/>
                <a:gd name="T27" fmla="*/ 54 h 62"/>
                <a:gd name="T28" fmla="*/ 28 w 104"/>
                <a:gd name="T29" fmla="*/ 54 h 62"/>
                <a:gd name="T30" fmla="*/ 34 w 104"/>
                <a:gd name="T31" fmla="*/ 48 h 62"/>
                <a:gd name="T32" fmla="*/ 38 w 104"/>
                <a:gd name="T33" fmla="*/ 48 h 62"/>
                <a:gd name="T34" fmla="*/ 38 w 104"/>
                <a:gd name="T35" fmla="*/ 56 h 62"/>
                <a:gd name="T36" fmla="*/ 42 w 104"/>
                <a:gd name="T37" fmla="*/ 60 h 62"/>
                <a:gd name="T38" fmla="*/ 48 w 104"/>
                <a:gd name="T39" fmla="*/ 62 h 62"/>
                <a:gd name="T40" fmla="*/ 56 w 104"/>
                <a:gd name="T41" fmla="*/ 60 h 62"/>
                <a:gd name="T42" fmla="*/ 64 w 104"/>
                <a:gd name="T43" fmla="*/ 54 h 62"/>
                <a:gd name="T44" fmla="*/ 68 w 104"/>
                <a:gd name="T45" fmla="*/ 54 h 62"/>
                <a:gd name="T46" fmla="*/ 70 w 104"/>
                <a:gd name="T47" fmla="*/ 54 h 62"/>
                <a:gd name="T48" fmla="*/ 92 w 104"/>
                <a:gd name="T49" fmla="*/ 56 h 62"/>
                <a:gd name="T50" fmla="*/ 102 w 104"/>
                <a:gd name="T51" fmla="*/ 52 h 62"/>
                <a:gd name="T52" fmla="*/ 104 w 104"/>
                <a:gd name="T53" fmla="*/ 50 h 62"/>
                <a:gd name="T54" fmla="*/ 102 w 104"/>
                <a:gd name="T55" fmla="*/ 44 h 62"/>
                <a:gd name="T56" fmla="*/ 72 w 104"/>
                <a:gd name="T57" fmla="*/ 30 h 62"/>
                <a:gd name="T58" fmla="*/ 58 w 104"/>
                <a:gd name="T59" fmla="*/ 22 h 62"/>
                <a:gd name="T60" fmla="*/ 48 w 104"/>
                <a:gd name="T61" fmla="*/ 10 h 62"/>
                <a:gd name="T62" fmla="*/ 38 w 104"/>
                <a:gd name="T63" fmla="*/ 2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4" h="62">
                  <a:moveTo>
                    <a:pt x="34" y="0"/>
                  </a:moveTo>
                  <a:lnTo>
                    <a:pt x="34" y="0"/>
                  </a:lnTo>
                  <a:lnTo>
                    <a:pt x="28" y="4"/>
                  </a:lnTo>
                  <a:lnTo>
                    <a:pt x="28" y="4"/>
                  </a:lnTo>
                  <a:lnTo>
                    <a:pt x="26" y="6"/>
                  </a:lnTo>
                  <a:lnTo>
                    <a:pt x="26" y="10"/>
                  </a:lnTo>
                  <a:lnTo>
                    <a:pt x="26" y="18"/>
                  </a:lnTo>
                  <a:lnTo>
                    <a:pt x="26" y="18"/>
                  </a:lnTo>
                  <a:lnTo>
                    <a:pt x="26" y="24"/>
                  </a:lnTo>
                  <a:lnTo>
                    <a:pt x="26" y="32"/>
                  </a:lnTo>
                  <a:lnTo>
                    <a:pt x="26" y="32"/>
                  </a:lnTo>
                  <a:lnTo>
                    <a:pt x="24" y="36"/>
                  </a:lnTo>
                  <a:lnTo>
                    <a:pt x="22" y="38"/>
                  </a:lnTo>
                  <a:lnTo>
                    <a:pt x="22" y="38"/>
                  </a:lnTo>
                  <a:lnTo>
                    <a:pt x="18" y="38"/>
                  </a:lnTo>
                  <a:lnTo>
                    <a:pt x="18" y="38"/>
                  </a:lnTo>
                  <a:lnTo>
                    <a:pt x="8" y="36"/>
                  </a:lnTo>
                  <a:lnTo>
                    <a:pt x="8" y="36"/>
                  </a:lnTo>
                  <a:lnTo>
                    <a:pt x="2" y="38"/>
                  </a:lnTo>
                  <a:lnTo>
                    <a:pt x="2" y="38"/>
                  </a:lnTo>
                  <a:lnTo>
                    <a:pt x="0" y="40"/>
                  </a:lnTo>
                  <a:lnTo>
                    <a:pt x="0" y="44"/>
                  </a:lnTo>
                  <a:lnTo>
                    <a:pt x="2" y="46"/>
                  </a:lnTo>
                  <a:lnTo>
                    <a:pt x="6" y="50"/>
                  </a:lnTo>
                  <a:lnTo>
                    <a:pt x="6" y="50"/>
                  </a:lnTo>
                  <a:lnTo>
                    <a:pt x="16" y="52"/>
                  </a:lnTo>
                  <a:lnTo>
                    <a:pt x="24" y="54"/>
                  </a:lnTo>
                  <a:lnTo>
                    <a:pt x="24" y="54"/>
                  </a:lnTo>
                  <a:lnTo>
                    <a:pt x="24" y="54"/>
                  </a:lnTo>
                  <a:lnTo>
                    <a:pt x="28" y="54"/>
                  </a:lnTo>
                  <a:lnTo>
                    <a:pt x="30" y="52"/>
                  </a:lnTo>
                  <a:lnTo>
                    <a:pt x="34" y="48"/>
                  </a:lnTo>
                  <a:lnTo>
                    <a:pt x="38" y="48"/>
                  </a:lnTo>
                  <a:lnTo>
                    <a:pt x="38" y="48"/>
                  </a:lnTo>
                  <a:lnTo>
                    <a:pt x="38" y="54"/>
                  </a:lnTo>
                  <a:lnTo>
                    <a:pt x="38" y="56"/>
                  </a:lnTo>
                  <a:lnTo>
                    <a:pt x="42" y="60"/>
                  </a:lnTo>
                  <a:lnTo>
                    <a:pt x="42" y="60"/>
                  </a:lnTo>
                  <a:lnTo>
                    <a:pt x="48" y="62"/>
                  </a:lnTo>
                  <a:lnTo>
                    <a:pt x="48" y="62"/>
                  </a:lnTo>
                  <a:lnTo>
                    <a:pt x="56" y="60"/>
                  </a:lnTo>
                  <a:lnTo>
                    <a:pt x="56" y="60"/>
                  </a:lnTo>
                  <a:lnTo>
                    <a:pt x="62" y="56"/>
                  </a:lnTo>
                  <a:lnTo>
                    <a:pt x="64" y="54"/>
                  </a:lnTo>
                  <a:lnTo>
                    <a:pt x="68" y="54"/>
                  </a:lnTo>
                  <a:lnTo>
                    <a:pt x="68" y="54"/>
                  </a:lnTo>
                  <a:lnTo>
                    <a:pt x="70" y="54"/>
                  </a:lnTo>
                  <a:lnTo>
                    <a:pt x="70" y="54"/>
                  </a:lnTo>
                  <a:lnTo>
                    <a:pt x="92" y="56"/>
                  </a:lnTo>
                  <a:lnTo>
                    <a:pt x="92" y="56"/>
                  </a:lnTo>
                  <a:lnTo>
                    <a:pt x="100" y="54"/>
                  </a:lnTo>
                  <a:lnTo>
                    <a:pt x="102" y="52"/>
                  </a:lnTo>
                  <a:lnTo>
                    <a:pt x="104" y="50"/>
                  </a:lnTo>
                  <a:lnTo>
                    <a:pt x="104" y="50"/>
                  </a:lnTo>
                  <a:lnTo>
                    <a:pt x="104" y="46"/>
                  </a:lnTo>
                  <a:lnTo>
                    <a:pt x="102" y="44"/>
                  </a:lnTo>
                  <a:lnTo>
                    <a:pt x="94" y="38"/>
                  </a:lnTo>
                  <a:lnTo>
                    <a:pt x="72" y="30"/>
                  </a:lnTo>
                  <a:lnTo>
                    <a:pt x="72" y="30"/>
                  </a:lnTo>
                  <a:lnTo>
                    <a:pt x="58" y="22"/>
                  </a:lnTo>
                  <a:lnTo>
                    <a:pt x="58" y="22"/>
                  </a:lnTo>
                  <a:lnTo>
                    <a:pt x="48" y="10"/>
                  </a:lnTo>
                  <a:lnTo>
                    <a:pt x="42" y="4"/>
                  </a:lnTo>
                  <a:lnTo>
                    <a:pt x="38" y="2"/>
                  </a:lnTo>
                  <a:lnTo>
                    <a:pt x="34"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88" name="Freeform 173"/>
            <p:cNvSpPr>
              <a:spLocks/>
            </p:cNvSpPr>
            <p:nvPr/>
          </p:nvSpPr>
          <p:spPr bwMode="auto">
            <a:xfrm>
              <a:off x="4812" y="3240"/>
              <a:ext cx="104" cy="62"/>
            </a:xfrm>
            <a:custGeom>
              <a:avLst/>
              <a:gdLst>
                <a:gd name="T0" fmla="*/ 34 w 104"/>
                <a:gd name="T1" fmla="*/ 0 h 62"/>
                <a:gd name="T2" fmla="*/ 28 w 104"/>
                <a:gd name="T3" fmla="*/ 4 h 62"/>
                <a:gd name="T4" fmla="*/ 26 w 104"/>
                <a:gd name="T5" fmla="*/ 10 h 62"/>
                <a:gd name="T6" fmla="*/ 26 w 104"/>
                <a:gd name="T7" fmla="*/ 18 h 62"/>
                <a:gd name="T8" fmla="*/ 26 w 104"/>
                <a:gd name="T9" fmla="*/ 32 h 62"/>
                <a:gd name="T10" fmla="*/ 24 w 104"/>
                <a:gd name="T11" fmla="*/ 36 h 62"/>
                <a:gd name="T12" fmla="*/ 22 w 104"/>
                <a:gd name="T13" fmla="*/ 38 h 62"/>
                <a:gd name="T14" fmla="*/ 18 w 104"/>
                <a:gd name="T15" fmla="*/ 38 h 62"/>
                <a:gd name="T16" fmla="*/ 8 w 104"/>
                <a:gd name="T17" fmla="*/ 36 h 62"/>
                <a:gd name="T18" fmla="*/ 2 w 104"/>
                <a:gd name="T19" fmla="*/ 38 h 62"/>
                <a:gd name="T20" fmla="*/ 0 w 104"/>
                <a:gd name="T21" fmla="*/ 44 h 62"/>
                <a:gd name="T22" fmla="*/ 6 w 104"/>
                <a:gd name="T23" fmla="*/ 50 h 62"/>
                <a:gd name="T24" fmla="*/ 16 w 104"/>
                <a:gd name="T25" fmla="*/ 52 h 62"/>
                <a:gd name="T26" fmla="*/ 24 w 104"/>
                <a:gd name="T27" fmla="*/ 54 h 62"/>
                <a:gd name="T28" fmla="*/ 28 w 104"/>
                <a:gd name="T29" fmla="*/ 54 h 62"/>
                <a:gd name="T30" fmla="*/ 34 w 104"/>
                <a:gd name="T31" fmla="*/ 48 h 62"/>
                <a:gd name="T32" fmla="*/ 38 w 104"/>
                <a:gd name="T33" fmla="*/ 48 h 62"/>
                <a:gd name="T34" fmla="*/ 38 w 104"/>
                <a:gd name="T35" fmla="*/ 56 h 62"/>
                <a:gd name="T36" fmla="*/ 42 w 104"/>
                <a:gd name="T37" fmla="*/ 60 h 62"/>
                <a:gd name="T38" fmla="*/ 48 w 104"/>
                <a:gd name="T39" fmla="*/ 62 h 62"/>
                <a:gd name="T40" fmla="*/ 56 w 104"/>
                <a:gd name="T41" fmla="*/ 60 h 62"/>
                <a:gd name="T42" fmla="*/ 64 w 104"/>
                <a:gd name="T43" fmla="*/ 54 h 62"/>
                <a:gd name="T44" fmla="*/ 68 w 104"/>
                <a:gd name="T45" fmla="*/ 54 h 62"/>
                <a:gd name="T46" fmla="*/ 70 w 104"/>
                <a:gd name="T47" fmla="*/ 54 h 62"/>
                <a:gd name="T48" fmla="*/ 92 w 104"/>
                <a:gd name="T49" fmla="*/ 56 h 62"/>
                <a:gd name="T50" fmla="*/ 102 w 104"/>
                <a:gd name="T51" fmla="*/ 52 h 62"/>
                <a:gd name="T52" fmla="*/ 104 w 104"/>
                <a:gd name="T53" fmla="*/ 50 h 62"/>
                <a:gd name="T54" fmla="*/ 102 w 104"/>
                <a:gd name="T55" fmla="*/ 44 h 62"/>
                <a:gd name="T56" fmla="*/ 72 w 104"/>
                <a:gd name="T57" fmla="*/ 30 h 62"/>
                <a:gd name="T58" fmla="*/ 58 w 104"/>
                <a:gd name="T59" fmla="*/ 22 h 62"/>
                <a:gd name="T60" fmla="*/ 48 w 104"/>
                <a:gd name="T61" fmla="*/ 10 h 62"/>
                <a:gd name="T62" fmla="*/ 38 w 104"/>
                <a:gd name="T63" fmla="*/ 2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4" h="62">
                  <a:moveTo>
                    <a:pt x="34" y="0"/>
                  </a:moveTo>
                  <a:lnTo>
                    <a:pt x="34" y="0"/>
                  </a:lnTo>
                  <a:lnTo>
                    <a:pt x="28" y="4"/>
                  </a:lnTo>
                  <a:lnTo>
                    <a:pt x="28" y="4"/>
                  </a:lnTo>
                  <a:lnTo>
                    <a:pt x="26" y="6"/>
                  </a:lnTo>
                  <a:lnTo>
                    <a:pt x="26" y="10"/>
                  </a:lnTo>
                  <a:lnTo>
                    <a:pt x="26" y="18"/>
                  </a:lnTo>
                  <a:lnTo>
                    <a:pt x="26" y="18"/>
                  </a:lnTo>
                  <a:lnTo>
                    <a:pt x="26" y="24"/>
                  </a:lnTo>
                  <a:lnTo>
                    <a:pt x="26" y="32"/>
                  </a:lnTo>
                  <a:lnTo>
                    <a:pt x="26" y="32"/>
                  </a:lnTo>
                  <a:lnTo>
                    <a:pt x="24" y="36"/>
                  </a:lnTo>
                  <a:lnTo>
                    <a:pt x="22" y="38"/>
                  </a:lnTo>
                  <a:lnTo>
                    <a:pt x="22" y="38"/>
                  </a:lnTo>
                  <a:lnTo>
                    <a:pt x="18" y="38"/>
                  </a:lnTo>
                  <a:lnTo>
                    <a:pt x="18" y="38"/>
                  </a:lnTo>
                  <a:lnTo>
                    <a:pt x="8" y="36"/>
                  </a:lnTo>
                  <a:lnTo>
                    <a:pt x="8" y="36"/>
                  </a:lnTo>
                  <a:lnTo>
                    <a:pt x="2" y="38"/>
                  </a:lnTo>
                  <a:lnTo>
                    <a:pt x="2" y="38"/>
                  </a:lnTo>
                  <a:lnTo>
                    <a:pt x="0" y="40"/>
                  </a:lnTo>
                  <a:lnTo>
                    <a:pt x="0" y="44"/>
                  </a:lnTo>
                  <a:lnTo>
                    <a:pt x="2" y="46"/>
                  </a:lnTo>
                  <a:lnTo>
                    <a:pt x="6" y="50"/>
                  </a:lnTo>
                  <a:lnTo>
                    <a:pt x="6" y="50"/>
                  </a:lnTo>
                  <a:lnTo>
                    <a:pt x="16" y="52"/>
                  </a:lnTo>
                  <a:lnTo>
                    <a:pt x="24" y="54"/>
                  </a:lnTo>
                  <a:lnTo>
                    <a:pt x="24" y="54"/>
                  </a:lnTo>
                  <a:lnTo>
                    <a:pt x="24" y="54"/>
                  </a:lnTo>
                  <a:lnTo>
                    <a:pt x="28" y="54"/>
                  </a:lnTo>
                  <a:lnTo>
                    <a:pt x="30" y="52"/>
                  </a:lnTo>
                  <a:lnTo>
                    <a:pt x="34" y="48"/>
                  </a:lnTo>
                  <a:lnTo>
                    <a:pt x="38" y="48"/>
                  </a:lnTo>
                  <a:lnTo>
                    <a:pt x="38" y="48"/>
                  </a:lnTo>
                  <a:lnTo>
                    <a:pt x="38" y="54"/>
                  </a:lnTo>
                  <a:lnTo>
                    <a:pt x="38" y="56"/>
                  </a:lnTo>
                  <a:lnTo>
                    <a:pt x="42" y="60"/>
                  </a:lnTo>
                  <a:lnTo>
                    <a:pt x="42" y="60"/>
                  </a:lnTo>
                  <a:lnTo>
                    <a:pt x="48" y="62"/>
                  </a:lnTo>
                  <a:lnTo>
                    <a:pt x="48" y="62"/>
                  </a:lnTo>
                  <a:lnTo>
                    <a:pt x="56" y="60"/>
                  </a:lnTo>
                  <a:lnTo>
                    <a:pt x="56" y="60"/>
                  </a:lnTo>
                  <a:lnTo>
                    <a:pt x="62" y="56"/>
                  </a:lnTo>
                  <a:lnTo>
                    <a:pt x="64" y="54"/>
                  </a:lnTo>
                  <a:lnTo>
                    <a:pt x="68" y="54"/>
                  </a:lnTo>
                  <a:lnTo>
                    <a:pt x="68" y="54"/>
                  </a:lnTo>
                  <a:lnTo>
                    <a:pt x="70" y="54"/>
                  </a:lnTo>
                  <a:lnTo>
                    <a:pt x="70" y="54"/>
                  </a:lnTo>
                  <a:lnTo>
                    <a:pt x="92" y="56"/>
                  </a:lnTo>
                  <a:lnTo>
                    <a:pt x="92" y="56"/>
                  </a:lnTo>
                  <a:lnTo>
                    <a:pt x="100" y="54"/>
                  </a:lnTo>
                  <a:lnTo>
                    <a:pt x="102" y="52"/>
                  </a:lnTo>
                  <a:lnTo>
                    <a:pt x="104" y="50"/>
                  </a:lnTo>
                  <a:lnTo>
                    <a:pt x="104" y="50"/>
                  </a:lnTo>
                  <a:lnTo>
                    <a:pt x="104" y="46"/>
                  </a:lnTo>
                  <a:lnTo>
                    <a:pt x="102" y="44"/>
                  </a:lnTo>
                  <a:lnTo>
                    <a:pt x="94" y="38"/>
                  </a:lnTo>
                  <a:lnTo>
                    <a:pt x="72" y="30"/>
                  </a:lnTo>
                  <a:lnTo>
                    <a:pt x="72" y="30"/>
                  </a:lnTo>
                  <a:lnTo>
                    <a:pt x="58" y="22"/>
                  </a:lnTo>
                  <a:lnTo>
                    <a:pt x="58" y="22"/>
                  </a:lnTo>
                  <a:lnTo>
                    <a:pt x="48" y="10"/>
                  </a:lnTo>
                  <a:lnTo>
                    <a:pt x="42" y="4"/>
                  </a:lnTo>
                  <a:lnTo>
                    <a:pt x="38" y="2"/>
                  </a:lnTo>
                  <a:lnTo>
                    <a:pt x="3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89" name="Freeform 174"/>
            <p:cNvSpPr>
              <a:spLocks/>
            </p:cNvSpPr>
            <p:nvPr/>
          </p:nvSpPr>
          <p:spPr bwMode="auto">
            <a:xfrm>
              <a:off x="4806" y="3252"/>
              <a:ext cx="18" cy="18"/>
            </a:xfrm>
            <a:custGeom>
              <a:avLst/>
              <a:gdLst>
                <a:gd name="T0" fmla="*/ 6 w 18"/>
                <a:gd name="T1" fmla="*/ 0 h 18"/>
                <a:gd name="T2" fmla="*/ 6 w 18"/>
                <a:gd name="T3" fmla="*/ 0 h 18"/>
                <a:gd name="T4" fmla="*/ 4 w 18"/>
                <a:gd name="T5" fmla="*/ 2 h 18"/>
                <a:gd name="T6" fmla="*/ 2 w 18"/>
                <a:gd name="T7" fmla="*/ 4 h 18"/>
                <a:gd name="T8" fmla="*/ 2 w 18"/>
                <a:gd name="T9" fmla="*/ 4 h 18"/>
                <a:gd name="T10" fmla="*/ 0 w 18"/>
                <a:gd name="T11" fmla="*/ 8 h 18"/>
                <a:gd name="T12" fmla="*/ 2 w 18"/>
                <a:gd name="T13" fmla="*/ 12 h 18"/>
                <a:gd name="T14" fmla="*/ 4 w 18"/>
                <a:gd name="T15" fmla="*/ 16 h 18"/>
                <a:gd name="T16" fmla="*/ 10 w 18"/>
                <a:gd name="T17" fmla="*/ 18 h 18"/>
                <a:gd name="T18" fmla="*/ 10 w 18"/>
                <a:gd name="T19" fmla="*/ 18 h 18"/>
                <a:gd name="T20" fmla="*/ 14 w 18"/>
                <a:gd name="T21" fmla="*/ 16 h 18"/>
                <a:gd name="T22" fmla="*/ 14 w 18"/>
                <a:gd name="T23" fmla="*/ 16 h 18"/>
                <a:gd name="T24" fmla="*/ 16 w 18"/>
                <a:gd name="T25" fmla="*/ 14 h 18"/>
                <a:gd name="T26" fmla="*/ 18 w 18"/>
                <a:gd name="T27" fmla="*/ 12 h 18"/>
                <a:gd name="T28" fmla="*/ 16 w 18"/>
                <a:gd name="T29" fmla="*/ 8 h 18"/>
                <a:gd name="T30" fmla="*/ 12 w 18"/>
                <a:gd name="T31" fmla="*/ 2 h 18"/>
                <a:gd name="T32" fmla="*/ 6 w 18"/>
                <a:gd name="T3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8" h="18">
                  <a:moveTo>
                    <a:pt x="6" y="0"/>
                  </a:moveTo>
                  <a:lnTo>
                    <a:pt x="6" y="0"/>
                  </a:lnTo>
                  <a:lnTo>
                    <a:pt x="4" y="2"/>
                  </a:lnTo>
                  <a:lnTo>
                    <a:pt x="2" y="4"/>
                  </a:lnTo>
                  <a:lnTo>
                    <a:pt x="2" y="4"/>
                  </a:lnTo>
                  <a:lnTo>
                    <a:pt x="0" y="8"/>
                  </a:lnTo>
                  <a:lnTo>
                    <a:pt x="2" y="12"/>
                  </a:lnTo>
                  <a:lnTo>
                    <a:pt x="4" y="16"/>
                  </a:lnTo>
                  <a:lnTo>
                    <a:pt x="10" y="18"/>
                  </a:lnTo>
                  <a:lnTo>
                    <a:pt x="10" y="18"/>
                  </a:lnTo>
                  <a:lnTo>
                    <a:pt x="14" y="16"/>
                  </a:lnTo>
                  <a:lnTo>
                    <a:pt x="14" y="16"/>
                  </a:lnTo>
                  <a:lnTo>
                    <a:pt x="16" y="14"/>
                  </a:lnTo>
                  <a:lnTo>
                    <a:pt x="18" y="12"/>
                  </a:lnTo>
                  <a:lnTo>
                    <a:pt x="16" y="8"/>
                  </a:lnTo>
                  <a:lnTo>
                    <a:pt x="12" y="2"/>
                  </a:lnTo>
                  <a:lnTo>
                    <a:pt x="6"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90" name="Freeform 175"/>
            <p:cNvSpPr>
              <a:spLocks/>
            </p:cNvSpPr>
            <p:nvPr/>
          </p:nvSpPr>
          <p:spPr bwMode="auto">
            <a:xfrm>
              <a:off x="4806" y="3252"/>
              <a:ext cx="18" cy="18"/>
            </a:xfrm>
            <a:custGeom>
              <a:avLst/>
              <a:gdLst>
                <a:gd name="T0" fmla="*/ 6 w 18"/>
                <a:gd name="T1" fmla="*/ 0 h 18"/>
                <a:gd name="T2" fmla="*/ 6 w 18"/>
                <a:gd name="T3" fmla="*/ 0 h 18"/>
                <a:gd name="T4" fmla="*/ 4 w 18"/>
                <a:gd name="T5" fmla="*/ 2 h 18"/>
                <a:gd name="T6" fmla="*/ 2 w 18"/>
                <a:gd name="T7" fmla="*/ 4 h 18"/>
                <a:gd name="T8" fmla="*/ 2 w 18"/>
                <a:gd name="T9" fmla="*/ 4 h 18"/>
                <a:gd name="T10" fmla="*/ 0 w 18"/>
                <a:gd name="T11" fmla="*/ 8 h 18"/>
                <a:gd name="T12" fmla="*/ 2 w 18"/>
                <a:gd name="T13" fmla="*/ 12 h 18"/>
                <a:gd name="T14" fmla="*/ 4 w 18"/>
                <a:gd name="T15" fmla="*/ 16 h 18"/>
                <a:gd name="T16" fmla="*/ 10 w 18"/>
                <a:gd name="T17" fmla="*/ 18 h 18"/>
                <a:gd name="T18" fmla="*/ 10 w 18"/>
                <a:gd name="T19" fmla="*/ 18 h 18"/>
                <a:gd name="T20" fmla="*/ 14 w 18"/>
                <a:gd name="T21" fmla="*/ 16 h 18"/>
                <a:gd name="T22" fmla="*/ 14 w 18"/>
                <a:gd name="T23" fmla="*/ 16 h 18"/>
                <a:gd name="T24" fmla="*/ 16 w 18"/>
                <a:gd name="T25" fmla="*/ 14 h 18"/>
                <a:gd name="T26" fmla="*/ 18 w 18"/>
                <a:gd name="T27" fmla="*/ 12 h 18"/>
                <a:gd name="T28" fmla="*/ 16 w 18"/>
                <a:gd name="T29" fmla="*/ 8 h 18"/>
                <a:gd name="T30" fmla="*/ 12 w 18"/>
                <a:gd name="T31" fmla="*/ 2 h 18"/>
                <a:gd name="T32" fmla="*/ 6 w 18"/>
                <a:gd name="T3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8" h="18">
                  <a:moveTo>
                    <a:pt x="6" y="0"/>
                  </a:moveTo>
                  <a:lnTo>
                    <a:pt x="6" y="0"/>
                  </a:lnTo>
                  <a:lnTo>
                    <a:pt x="4" y="2"/>
                  </a:lnTo>
                  <a:lnTo>
                    <a:pt x="2" y="4"/>
                  </a:lnTo>
                  <a:lnTo>
                    <a:pt x="2" y="4"/>
                  </a:lnTo>
                  <a:lnTo>
                    <a:pt x="0" y="8"/>
                  </a:lnTo>
                  <a:lnTo>
                    <a:pt x="2" y="12"/>
                  </a:lnTo>
                  <a:lnTo>
                    <a:pt x="4" y="16"/>
                  </a:lnTo>
                  <a:lnTo>
                    <a:pt x="10" y="18"/>
                  </a:lnTo>
                  <a:lnTo>
                    <a:pt x="10" y="18"/>
                  </a:lnTo>
                  <a:lnTo>
                    <a:pt x="14" y="16"/>
                  </a:lnTo>
                  <a:lnTo>
                    <a:pt x="14" y="16"/>
                  </a:lnTo>
                  <a:lnTo>
                    <a:pt x="16" y="14"/>
                  </a:lnTo>
                  <a:lnTo>
                    <a:pt x="18" y="12"/>
                  </a:lnTo>
                  <a:lnTo>
                    <a:pt x="16" y="8"/>
                  </a:lnTo>
                  <a:lnTo>
                    <a:pt x="12" y="2"/>
                  </a:lnTo>
                  <a:lnTo>
                    <a:pt x="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91" name="Freeform 176"/>
            <p:cNvSpPr>
              <a:spLocks/>
            </p:cNvSpPr>
            <p:nvPr/>
          </p:nvSpPr>
          <p:spPr bwMode="auto">
            <a:xfrm>
              <a:off x="4766" y="3260"/>
              <a:ext cx="36" cy="12"/>
            </a:xfrm>
            <a:custGeom>
              <a:avLst/>
              <a:gdLst>
                <a:gd name="T0" fmla="*/ 18 w 36"/>
                <a:gd name="T1" fmla="*/ 0 h 12"/>
                <a:gd name="T2" fmla="*/ 18 w 36"/>
                <a:gd name="T3" fmla="*/ 0 h 12"/>
                <a:gd name="T4" fmla="*/ 6 w 36"/>
                <a:gd name="T5" fmla="*/ 0 h 12"/>
                <a:gd name="T6" fmla="*/ 0 w 36"/>
                <a:gd name="T7" fmla="*/ 2 h 12"/>
                <a:gd name="T8" fmla="*/ 0 w 36"/>
                <a:gd name="T9" fmla="*/ 2 h 12"/>
                <a:gd name="T10" fmla="*/ 0 w 36"/>
                <a:gd name="T11" fmla="*/ 6 h 12"/>
                <a:gd name="T12" fmla="*/ 2 w 36"/>
                <a:gd name="T13" fmla="*/ 8 h 12"/>
                <a:gd name="T14" fmla="*/ 10 w 36"/>
                <a:gd name="T15" fmla="*/ 10 h 12"/>
                <a:gd name="T16" fmla="*/ 26 w 36"/>
                <a:gd name="T17" fmla="*/ 12 h 12"/>
                <a:gd name="T18" fmla="*/ 26 w 36"/>
                <a:gd name="T19" fmla="*/ 12 h 12"/>
                <a:gd name="T20" fmla="*/ 32 w 36"/>
                <a:gd name="T21" fmla="*/ 12 h 12"/>
                <a:gd name="T22" fmla="*/ 32 w 36"/>
                <a:gd name="T23" fmla="*/ 12 h 12"/>
                <a:gd name="T24" fmla="*/ 34 w 36"/>
                <a:gd name="T25" fmla="*/ 12 h 12"/>
                <a:gd name="T26" fmla="*/ 36 w 36"/>
                <a:gd name="T27" fmla="*/ 10 h 12"/>
                <a:gd name="T28" fmla="*/ 36 w 36"/>
                <a:gd name="T29" fmla="*/ 10 h 12"/>
                <a:gd name="T30" fmla="*/ 36 w 36"/>
                <a:gd name="T31" fmla="*/ 4 h 12"/>
                <a:gd name="T32" fmla="*/ 32 w 36"/>
                <a:gd name="T33" fmla="*/ 2 h 12"/>
                <a:gd name="T34" fmla="*/ 26 w 36"/>
                <a:gd name="T35" fmla="*/ 0 h 12"/>
                <a:gd name="T36" fmla="*/ 18 w 36"/>
                <a:gd name="T3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6" h="12">
                  <a:moveTo>
                    <a:pt x="18" y="0"/>
                  </a:moveTo>
                  <a:lnTo>
                    <a:pt x="18" y="0"/>
                  </a:lnTo>
                  <a:lnTo>
                    <a:pt x="6" y="0"/>
                  </a:lnTo>
                  <a:lnTo>
                    <a:pt x="0" y="2"/>
                  </a:lnTo>
                  <a:lnTo>
                    <a:pt x="0" y="2"/>
                  </a:lnTo>
                  <a:lnTo>
                    <a:pt x="0" y="6"/>
                  </a:lnTo>
                  <a:lnTo>
                    <a:pt x="2" y="8"/>
                  </a:lnTo>
                  <a:lnTo>
                    <a:pt x="10" y="10"/>
                  </a:lnTo>
                  <a:lnTo>
                    <a:pt x="26" y="12"/>
                  </a:lnTo>
                  <a:lnTo>
                    <a:pt x="26" y="12"/>
                  </a:lnTo>
                  <a:lnTo>
                    <a:pt x="32" y="12"/>
                  </a:lnTo>
                  <a:lnTo>
                    <a:pt x="32" y="12"/>
                  </a:lnTo>
                  <a:lnTo>
                    <a:pt x="34" y="12"/>
                  </a:lnTo>
                  <a:lnTo>
                    <a:pt x="36" y="10"/>
                  </a:lnTo>
                  <a:lnTo>
                    <a:pt x="36" y="10"/>
                  </a:lnTo>
                  <a:lnTo>
                    <a:pt x="36" y="4"/>
                  </a:lnTo>
                  <a:lnTo>
                    <a:pt x="32" y="2"/>
                  </a:lnTo>
                  <a:lnTo>
                    <a:pt x="26" y="0"/>
                  </a:lnTo>
                  <a:lnTo>
                    <a:pt x="18"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92" name="Freeform 177"/>
            <p:cNvSpPr>
              <a:spLocks/>
            </p:cNvSpPr>
            <p:nvPr/>
          </p:nvSpPr>
          <p:spPr bwMode="auto">
            <a:xfrm>
              <a:off x="4766" y="3260"/>
              <a:ext cx="36" cy="12"/>
            </a:xfrm>
            <a:custGeom>
              <a:avLst/>
              <a:gdLst>
                <a:gd name="T0" fmla="*/ 18 w 36"/>
                <a:gd name="T1" fmla="*/ 0 h 12"/>
                <a:gd name="T2" fmla="*/ 18 w 36"/>
                <a:gd name="T3" fmla="*/ 0 h 12"/>
                <a:gd name="T4" fmla="*/ 6 w 36"/>
                <a:gd name="T5" fmla="*/ 0 h 12"/>
                <a:gd name="T6" fmla="*/ 0 w 36"/>
                <a:gd name="T7" fmla="*/ 2 h 12"/>
                <a:gd name="T8" fmla="*/ 0 w 36"/>
                <a:gd name="T9" fmla="*/ 2 h 12"/>
                <a:gd name="T10" fmla="*/ 0 w 36"/>
                <a:gd name="T11" fmla="*/ 6 h 12"/>
                <a:gd name="T12" fmla="*/ 2 w 36"/>
                <a:gd name="T13" fmla="*/ 8 h 12"/>
                <a:gd name="T14" fmla="*/ 10 w 36"/>
                <a:gd name="T15" fmla="*/ 10 h 12"/>
                <a:gd name="T16" fmla="*/ 26 w 36"/>
                <a:gd name="T17" fmla="*/ 12 h 12"/>
                <a:gd name="T18" fmla="*/ 26 w 36"/>
                <a:gd name="T19" fmla="*/ 12 h 12"/>
                <a:gd name="T20" fmla="*/ 32 w 36"/>
                <a:gd name="T21" fmla="*/ 12 h 12"/>
                <a:gd name="T22" fmla="*/ 32 w 36"/>
                <a:gd name="T23" fmla="*/ 12 h 12"/>
                <a:gd name="T24" fmla="*/ 34 w 36"/>
                <a:gd name="T25" fmla="*/ 12 h 12"/>
                <a:gd name="T26" fmla="*/ 36 w 36"/>
                <a:gd name="T27" fmla="*/ 10 h 12"/>
                <a:gd name="T28" fmla="*/ 36 w 36"/>
                <a:gd name="T29" fmla="*/ 10 h 12"/>
                <a:gd name="T30" fmla="*/ 36 w 36"/>
                <a:gd name="T31" fmla="*/ 4 h 12"/>
                <a:gd name="T32" fmla="*/ 32 w 36"/>
                <a:gd name="T33" fmla="*/ 2 h 12"/>
                <a:gd name="T34" fmla="*/ 26 w 36"/>
                <a:gd name="T35" fmla="*/ 0 h 12"/>
                <a:gd name="T36" fmla="*/ 18 w 36"/>
                <a:gd name="T3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6" h="12">
                  <a:moveTo>
                    <a:pt x="18" y="0"/>
                  </a:moveTo>
                  <a:lnTo>
                    <a:pt x="18" y="0"/>
                  </a:lnTo>
                  <a:lnTo>
                    <a:pt x="6" y="0"/>
                  </a:lnTo>
                  <a:lnTo>
                    <a:pt x="0" y="2"/>
                  </a:lnTo>
                  <a:lnTo>
                    <a:pt x="0" y="2"/>
                  </a:lnTo>
                  <a:lnTo>
                    <a:pt x="0" y="6"/>
                  </a:lnTo>
                  <a:lnTo>
                    <a:pt x="2" y="8"/>
                  </a:lnTo>
                  <a:lnTo>
                    <a:pt x="10" y="10"/>
                  </a:lnTo>
                  <a:lnTo>
                    <a:pt x="26" y="12"/>
                  </a:lnTo>
                  <a:lnTo>
                    <a:pt x="26" y="12"/>
                  </a:lnTo>
                  <a:lnTo>
                    <a:pt x="32" y="12"/>
                  </a:lnTo>
                  <a:lnTo>
                    <a:pt x="32" y="12"/>
                  </a:lnTo>
                  <a:lnTo>
                    <a:pt x="34" y="12"/>
                  </a:lnTo>
                  <a:lnTo>
                    <a:pt x="36" y="10"/>
                  </a:lnTo>
                  <a:lnTo>
                    <a:pt x="36" y="10"/>
                  </a:lnTo>
                  <a:lnTo>
                    <a:pt x="36" y="4"/>
                  </a:lnTo>
                  <a:lnTo>
                    <a:pt x="32" y="2"/>
                  </a:lnTo>
                  <a:lnTo>
                    <a:pt x="26" y="0"/>
                  </a:lnTo>
                  <a:lnTo>
                    <a:pt x="1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93" name="Freeform 178"/>
            <p:cNvSpPr>
              <a:spLocks/>
            </p:cNvSpPr>
            <p:nvPr/>
          </p:nvSpPr>
          <p:spPr bwMode="auto">
            <a:xfrm>
              <a:off x="4764" y="3228"/>
              <a:ext cx="34" cy="28"/>
            </a:xfrm>
            <a:custGeom>
              <a:avLst/>
              <a:gdLst>
                <a:gd name="T0" fmla="*/ 8 w 34"/>
                <a:gd name="T1" fmla="*/ 0 h 28"/>
                <a:gd name="T2" fmla="*/ 8 w 34"/>
                <a:gd name="T3" fmla="*/ 0 h 28"/>
                <a:gd name="T4" fmla="*/ 2 w 34"/>
                <a:gd name="T5" fmla="*/ 0 h 28"/>
                <a:gd name="T6" fmla="*/ 2 w 34"/>
                <a:gd name="T7" fmla="*/ 2 h 28"/>
                <a:gd name="T8" fmla="*/ 2 w 34"/>
                <a:gd name="T9" fmla="*/ 2 h 28"/>
                <a:gd name="T10" fmla="*/ 0 w 34"/>
                <a:gd name="T11" fmla="*/ 4 h 28"/>
                <a:gd name="T12" fmla="*/ 0 w 34"/>
                <a:gd name="T13" fmla="*/ 8 h 28"/>
                <a:gd name="T14" fmla="*/ 4 w 34"/>
                <a:gd name="T15" fmla="*/ 10 h 28"/>
                <a:gd name="T16" fmla="*/ 14 w 34"/>
                <a:gd name="T17" fmla="*/ 16 h 28"/>
                <a:gd name="T18" fmla="*/ 14 w 34"/>
                <a:gd name="T19" fmla="*/ 16 h 28"/>
                <a:gd name="T20" fmla="*/ 24 w 34"/>
                <a:gd name="T21" fmla="*/ 22 h 28"/>
                <a:gd name="T22" fmla="*/ 30 w 34"/>
                <a:gd name="T23" fmla="*/ 28 h 28"/>
                <a:gd name="T24" fmla="*/ 30 w 34"/>
                <a:gd name="T25" fmla="*/ 28 h 28"/>
                <a:gd name="T26" fmla="*/ 34 w 34"/>
                <a:gd name="T27" fmla="*/ 26 h 28"/>
                <a:gd name="T28" fmla="*/ 34 w 34"/>
                <a:gd name="T29" fmla="*/ 24 h 28"/>
                <a:gd name="T30" fmla="*/ 32 w 34"/>
                <a:gd name="T31" fmla="*/ 18 h 28"/>
                <a:gd name="T32" fmla="*/ 22 w 34"/>
                <a:gd name="T33" fmla="*/ 10 h 28"/>
                <a:gd name="T34" fmla="*/ 22 w 34"/>
                <a:gd name="T35" fmla="*/ 10 h 28"/>
                <a:gd name="T36" fmla="*/ 16 w 34"/>
                <a:gd name="T37" fmla="*/ 2 h 28"/>
                <a:gd name="T38" fmla="*/ 12 w 34"/>
                <a:gd name="T39" fmla="*/ 0 h 28"/>
                <a:gd name="T40" fmla="*/ 8 w 34"/>
                <a:gd name="T41"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4" h="28">
                  <a:moveTo>
                    <a:pt x="8" y="0"/>
                  </a:moveTo>
                  <a:lnTo>
                    <a:pt x="8" y="0"/>
                  </a:lnTo>
                  <a:lnTo>
                    <a:pt x="2" y="0"/>
                  </a:lnTo>
                  <a:lnTo>
                    <a:pt x="2" y="2"/>
                  </a:lnTo>
                  <a:lnTo>
                    <a:pt x="2" y="2"/>
                  </a:lnTo>
                  <a:lnTo>
                    <a:pt x="0" y="4"/>
                  </a:lnTo>
                  <a:lnTo>
                    <a:pt x="0" y="8"/>
                  </a:lnTo>
                  <a:lnTo>
                    <a:pt x="4" y="10"/>
                  </a:lnTo>
                  <a:lnTo>
                    <a:pt x="14" y="16"/>
                  </a:lnTo>
                  <a:lnTo>
                    <a:pt x="14" y="16"/>
                  </a:lnTo>
                  <a:lnTo>
                    <a:pt x="24" y="22"/>
                  </a:lnTo>
                  <a:lnTo>
                    <a:pt x="30" y="28"/>
                  </a:lnTo>
                  <a:lnTo>
                    <a:pt x="30" y="28"/>
                  </a:lnTo>
                  <a:lnTo>
                    <a:pt x="34" y="26"/>
                  </a:lnTo>
                  <a:lnTo>
                    <a:pt x="34" y="24"/>
                  </a:lnTo>
                  <a:lnTo>
                    <a:pt x="32" y="18"/>
                  </a:lnTo>
                  <a:lnTo>
                    <a:pt x="22" y="10"/>
                  </a:lnTo>
                  <a:lnTo>
                    <a:pt x="22" y="10"/>
                  </a:lnTo>
                  <a:lnTo>
                    <a:pt x="16" y="2"/>
                  </a:lnTo>
                  <a:lnTo>
                    <a:pt x="12" y="0"/>
                  </a:lnTo>
                  <a:lnTo>
                    <a:pt x="8"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94" name="Freeform 179"/>
            <p:cNvSpPr>
              <a:spLocks/>
            </p:cNvSpPr>
            <p:nvPr/>
          </p:nvSpPr>
          <p:spPr bwMode="auto">
            <a:xfrm>
              <a:off x="4764" y="3228"/>
              <a:ext cx="34" cy="28"/>
            </a:xfrm>
            <a:custGeom>
              <a:avLst/>
              <a:gdLst>
                <a:gd name="T0" fmla="*/ 8 w 34"/>
                <a:gd name="T1" fmla="*/ 0 h 28"/>
                <a:gd name="T2" fmla="*/ 8 w 34"/>
                <a:gd name="T3" fmla="*/ 0 h 28"/>
                <a:gd name="T4" fmla="*/ 2 w 34"/>
                <a:gd name="T5" fmla="*/ 0 h 28"/>
                <a:gd name="T6" fmla="*/ 2 w 34"/>
                <a:gd name="T7" fmla="*/ 2 h 28"/>
                <a:gd name="T8" fmla="*/ 2 w 34"/>
                <a:gd name="T9" fmla="*/ 2 h 28"/>
                <a:gd name="T10" fmla="*/ 0 w 34"/>
                <a:gd name="T11" fmla="*/ 4 h 28"/>
                <a:gd name="T12" fmla="*/ 0 w 34"/>
                <a:gd name="T13" fmla="*/ 8 h 28"/>
                <a:gd name="T14" fmla="*/ 4 w 34"/>
                <a:gd name="T15" fmla="*/ 10 h 28"/>
                <a:gd name="T16" fmla="*/ 14 w 34"/>
                <a:gd name="T17" fmla="*/ 16 h 28"/>
                <a:gd name="T18" fmla="*/ 14 w 34"/>
                <a:gd name="T19" fmla="*/ 16 h 28"/>
                <a:gd name="T20" fmla="*/ 24 w 34"/>
                <a:gd name="T21" fmla="*/ 22 h 28"/>
                <a:gd name="T22" fmla="*/ 30 w 34"/>
                <a:gd name="T23" fmla="*/ 28 h 28"/>
                <a:gd name="T24" fmla="*/ 30 w 34"/>
                <a:gd name="T25" fmla="*/ 28 h 28"/>
                <a:gd name="T26" fmla="*/ 34 w 34"/>
                <a:gd name="T27" fmla="*/ 26 h 28"/>
                <a:gd name="T28" fmla="*/ 34 w 34"/>
                <a:gd name="T29" fmla="*/ 24 h 28"/>
                <a:gd name="T30" fmla="*/ 32 w 34"/>
                <a:gd name="T31" fmla="*/ 18 h 28"/>
                <a:gd name="T32" fmla="*/ 22 w 34"/>
                <a:gd name="T33" fmla="*/ 10 h 28"/>
                <a:gd name="T34" fmla="*/ 22 w 34"/>
                <a:gd name="T35" fmla="*/ 10 h 28"/>
                <a:gd name="T36" fmla="*/ 16 w 34"/>
                <a:gd name="T37" fmla="*/ 2 h 28"/>
                <a:gd name="T38" fmla="*/ 12 w 34"/>
                <a:gd name="T39" fmla="*/ 0 h 28"/>
                <a:gd name="T40" fmla="*/ 8 w 34"/>
                <a:gd name="T41"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4" h="28">
                  <a:moveTo>
                    <a:pt x="8" y="0"/>
                  </a:moveTo>
                  <a:lnTo>
                    <a:pt x="8" y="0"/>
                  </a:lnTo>
                  <a:lnTo>
                    <a:pt x="2" y="0"/>
                  </a:lnTo>
                  <a:lnTo>
                    <a:pt x="2" y="2"/>
                  </a:lnTo>
                  <a:lnTo>
                    <a:pt x="2" y="2"/>
                  </a:lnTo>
                  <a:lnTo>
                    <a:pt x="0" y="4"/>
                  </a:lnTo>
                  <a:lnTo>
                    <a:pt x="0" y="8"/>
                  </a:lnTo>
                  <a:lnTo>
                    <a:pt x="4" y="10"/>
                  </a:lnTo>
                  <a:lnTo>
                    <a:pt x="14" y="16"/>
                  </a:lnTo>
                  <a:lnTo>
                    <a:pt x="14" y="16"/>
                  </a:lnTo>
                  <a:lnTo>
                    <a:pt x="24" y="22"/>
                  </a:lnTo>
                  <a:lnTo>
                    <a:pt x="30" y="28"/>
                  </a:lnTo>
                  <a:lnTo>
                    <a:pt x="30" y="28"/>
                  </a:lnTo>
                  <a:lnTo>
                    <a:pt x="34" y="26"/>
                  </a:lnTo>
                  <a:lnTo>
                    <a:pt x="34" y="24"/>
                  </a:lnTo>
                  <a:lnTo>
                    <a:pt x="32" y="18"/>
                  </a:lnTo>
                  <a:lnTo>
                    <a:pt x="22" y="10"/>
                  </a:lnTo>
                  <a:lnTo>
                    <a:pt x="22" y="10"/>
                  </a:lnTo>
                  <a:lnTo>
                    <a:pt x="16" y="2"/>
                  </a:lnTo>
                  <a:lnTo>
                    <a:pt x="12" y="0"/>
                  </a:lnTo>
                  <a:lnTo>
                    <a:pt x="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95" name="Freeform 180"/>
            <p:cNvSpPr>
              <a:spLocks/>
            </p:cNvSpPr>
            <p:nvPr/>
          </p:nvSpPr>
          <p:spPr bwMode="auto">
            <a:xfrm>
              <a:off x="4682" y="1752"/>
              <a:ext cx="26" cy="14"/>
            </a:xfrm>
            <a:custGeom>
              <a:avLst/>
              <a:gdLst>
                <a:gd name="T0" fmla="*/ 10 w 26"/>
                <a:gd name="T1" fmla="*/ 0 h 14"/>
                <a:gd name="T2" fmla="*/ 10 w 26"/>
                <a:gd name="T3" fmla="*/ 0 h 14"/>
                <a:gd name="T4" fmla="*/ 0 w 26"/>
                <a:gd name="T5" fmla="*/ 0 h 14"/>
                <a:gd name="T6" fmla="*/ 0 w 26"/>
                <a:gd name="T7" fmla="*/ 0 h 14"/>
                <a:gd name="T8" fmla="*/ 2 w 26"/>
                <a:gd name="T9" fmla="*/ 2 h 14"/>
                <a:gd name="T10" fmla="*/ 4 w 26"/>
                <a:gd name="T11" fmla="*/ 4 h 14"/>
                <a:gd name="T12" fmla="*/ 10 w 26"/>
                <a:gd name="T13" fmla="*/ 4 h 14"/>
                <a:gd name="T14" fmla="*/ 10 w 26"/>
                <a:gd name="T15" fmla="*/ 4 h 14"/>
                <a:gd name="T16" fmla="*/ 12 w 26"/>
                <a:gd name="T17" fmla="*/ 6 h 14"/>
                <a:gd name="T18" fmla="*/ 14 w 26"/>
                <a:gd name="T19" fmla="*/ 8 h 14"/>
                <a:gd name="T20" fmla="*/ 16 w 26"/>
                <a:gd name="T21" fmla="*/ 12 h 14"/>
                <a:gd name="T22" fmla="*/ 16 w 26"/>
                <a:gd name="T23" fmla="*/ 12 h 14"/>
                <a:gd name="T24" fmla="*/ 20 w 26"/>
                <a:gd name="T25" fmla="*/ 14 h 14"/>
                <a:gd name="T26" fmla="*/ 20 w 26"/>
                <a:gd name="T27" fmla="*/ 14 h 14"/>
                <a:gd name="T28" fmla="*/ 24 w 26"/>
                <a:gd name="T29" fmla="*/ 14 h 14"/>
                <a:gd name="T30" fmla="*/ 26 w 26"/>
                <a:gd name="T31" fmla="*/ 12 h 14"/>
                <a:gd name="T32" fmla="*/ 26 w 26"/>
                <a:gd name="T33" fmla="*/ 12 h 14"/>
                <a:gd name="T34" fmla="*/ 26 w 26"/>
                <a:gd name="T35" fmla="*/ 8 h 14"/>
                <a:gd name="T36" fmla="*/ 24 w 26"/>
                <a:gd name="T37" fmla="*/ 6 h 14"/>
                <a:gd name="T38" fmla="*/ 18 w 26"/>
                <a:gd name="T39" fmla="*/ 0 h 14"/>
                <a:gd name="T40" fmla="*/ 18 w 26"/>
                <a:gd name="T41" fmla="*/ 0 h 14"/>
                <a:gd name="T42" fmla="*/ 10 w 26"/>
                <a:gd name="T43"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6" h="14">
                  <a:moveTo>
                    <a:pt x="10" y="0"/>
                  </a:moveTo>
                  <a:lnTo>
                    <a:pt x="10" y="0"/>
                  </a:lnTo>
                  <a:lnTo>
                    <a:pt x="0" y="0"/>
                  </a:lnTo>
                  <a:lnTo>
                    <a:pt x="0" y="0"/>
                  </a:lnTo>
                  <a:lnTo>
                    <a:pt x="2" y="2"/>
                  </a:lnTo>
                  <a:lnTo>
                    <a:pt x="4" y="4"/>
                  </a:lnTo>
                  <a:lnTo>
                    <a:pt x="10" y="4"/>
                  </a:lnTo>
                  <a:lnTo>
                    <a:pt x="10" y="4"/>
                  </a:lnTo>
                  <a:lnTo>
                    <a:pt x="12" y="6"/>
                  </a:lnTo>
                  <a:lnTo>
                    <a:pt x="14" y="8"/>
                  </a:lnTo>
                  <a:lnTo>
                    <a:pt x="16" y="12"/>
                  </a:lnTo>
                  <a:lnTo>
                    <a:pt x="16" y="12"/>
                  </a:lnTo>
                  <a:lnTo>
                    <a:pt x="20" y="14"/>
                  </a:lnTo>
                  <a:lnTo>
                    <a:pt x="20" y="14"/>
                  </a:lnTo>
                  <a:lnTo>
                    <a:pt x="24" y="14"/>
                  </a:lnTo>
                  <a:lnTo>
                    <a:pt x="26" y="12"/>
                  </a:lnTo>
                  <a:lnTo>
                    <a:pt x="26" y="12"/>
                  </a:lnTo>
                  <a:lnTo>
                    <a:pt x="26" y="8"/>
                  </a:lnTo>
                  <a:lnTo>
                    <a:pt x="24" y="6"/>
                  </a:lnTo>
                  <a:lnTo>
                    <a:pt x="18" y="0"/>
                  </a:lnTo>
                  <a:lnTo>
                    <a:pt x="18" y="0"/>
                  </a:lnTo>
                  <a:lnTo>
                    <a:pt x="10"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96" name="Freeform 181"/>
            <p:cNvSpPr>
              <a:spLocks/>
            </p:cNvSpPr>
            <p:nvPr/>
          </p:nvSpPr>
          <p:spPr bwMode="auto">
            <a:xfrm>
              <a:off x="4682" y="1752"/>
              <a:ext cx="26" cy="14"/>
            </a:xfrm>
            <a:custGeom>
              <a:avLst/>
              <a:gdLst>
                <a:gd name="T0" fmla="*/ 10 w 26"/>
                <a:gd name="T1" fmla="*/ 0 h 14"/>
                <a:gd name="T2" fmla="*/ 10 w 26"/>
                <a:gd name="T3" fmla="*/ 0 h 14"/>
                <a:gd name="T4" fmla="*/ 0 w 26"/>
                <a:gd name="T5" fmla="*/ 0 h 14"/>
                <a:gd name="T6" fmla="*/ 0 w 26"/>
                <a:gd name="T7" fmla="*/ 0 h 14"/>
                <a:gd name="T8" fmla="*/ 2 w 26"/>
                <a:gd name="T9" fmla="*/ 2 h 14"/>
                <a:gd name="T10" fmla="*/ 4 w 26"/>
                <a:gd name="T11" fmla="*/ 4 h 14"/>
                <a:gd name="T12" fmla="*/ 10 w 26"/>
                <a:gd name="T13" fmla="*/ 4 h 14"/>
                <a:gd name="T14" fmla="*/ 10 w 26"/>
                <a:gd name="T15" fmla="*/ 4 h 14"/>
                <a:gd name="T16" fmla="*/ 12 w 26"/>
                <a:gd name="T17" fmla="*/ 6 h 14"/>
                <a:gd name="T18" fmla="*/ 14 w 26"/>
                <a:gd name="T19" fmla="*/ 8 h 14"/>
                <a:gd name="T20" fmla="*/ 16 w 26"/>
                <a:gd name="T21" fmla="*/ 12 h 14"/>
                <a:gd name="T22" fmla="*/ 16 w 26"/>
                <a:gd name="T23" fmla="*/ 12 h 14"/>
                <a:gd name="T24" fmla="*/ 20 w 26"/>
                <a:gd name="T25" fmla="*/ 14 h 14"/>
                <a:gd name="T26" fmla="*/ 20 w 26"/>
                <a:gd name="T27" fmla="*/ 14 h 14"/>
                <a:gd name="T28" fmla="*/ 24 w 26"/>
                <a:gd name="T29" fmla="*/ 14 h 14"/>
                <a:gd name="T30" fmla="*/ 26 w 26"/>
                <a:gd name="T31" fmla="*/ 12 h 14"/>
                <a:gd name="T32" fmla="*/ 26 w 26"/>
                <a:gd name="T33" fmla="*/ 12 h 14"/>
                <a:gd name="T34" fmla="*/ 26 w 26"/>
                <a:gd name="T35" fmla="*/ 8 h 14"/>
                <a:gd name="T36" fmla="*/ 24 w 26"/>
                <a:gd name="T37" fmla="*/ 6 h 14"/>
                <a:gd name="T38" fmla="*/ 18 w 26"/>
                <a:gd name="T39" fmla="*/ 0 h 14"/>
                <a:gd name="T40" fmla="*/ 18 w 26"/>
                <a:gd name="T41" fmla="*/ 0 h 14"/>
                <a:gd name="T42" fmla="*/ 10 w 26"/>
                <a:gd name="T43"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6" h="14">
                  <a:moveTo>
                    <a:pt x="10" y="0"/>
                  </a:moveTo>
                  <a:lnTo>
                    <a:pt x="10" y="0"/>
                  </a:lnTo>
                  <a:lnTo>
                    <a:pt x="0" y="0"/>
                  </a:lnTo>
                  <a:lnTo>
                    <a:pt x="0" y="0"/>
                  </a:lnTo>
                  <a:lnTo>
                    <a:pt x="2" y="2"/>
                  </a:lnTo>
                  <a:lnTo>
                    <a:pt x="4" y="4"/>
                  </a:lnTo>
                  <a:lnTo>
                    <a:pt x="10" y="4"/>
                  </a:lnTo>
                  <a:lnTo>
                    <a:pt x="10" y="4"/>
                  </a:lnTo>
                  <a:lnTo>
                    <a:pt x="12" y="6"/>
                  </a:lnTo>
                  <a:lnTo>
                    <a:pt x="14" y="8"/>
                  </a:lnTo>
                  <a:lnTo>
                    <a:pt x="16" y="12"/>
                  </a:lnTo>
                  <a:lnTo>
                    <a:pt x="16" y="12"/>
                  </a:lnTo>
                  <a:lnTo>
                    <a:pt x="20" y="14"/>
                  </a:lnTo>
                  <a:lnTo>
                    <a:pt x="20" y="14"/>
                  </a:lnTo>
                  <a:lnTo>
                    <a:pt x="24" y="14"/>
                  </a:lnTo>
                  <a:lnTo>
                    <a:pt x="26" y="12"/>
                  </a:lnTo>
                  <a:lnTo>
                    <a:pt x="26" y="12"/>
                  </a:lnTo>
                  <a:lnTo>
                    <a:pt x="26" y="8"/>
                  </a:lnTo>
                  <a:lnTo>
                    <a:pt x="24" y="6"/>
                  </a:lnTo>
                  <a:lnTo>
                    <a:pt x="18" y="0"/>
                  </a:lnTo>
                  <a:lnTo>
                    <a:pt x="18" y="0"/>
                  </a:lnTo>
                  <a:lnTo>
                    <a:pt x="1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97" name="Freeform 182"/>
            <p:cNvSpPr>
              <a:spLocks/>
            </p:cNvSpPr>
            <p:nvPr/>
          </p:nvSpPr>
          <p:spPr bwMode="auto">
            <a:xfrm>
              <a:off x="4744" y="1722"/>
              <a:ext cx="72" cy="78"/>
            </a:xfrm>
            <a:custGeom>
              <a:avLst/>
              <a:gdLst>
                <a:gd name="T0" fmla="*/ 40 w 72"/>
                <a:gd name="T1" fmla="*/ 2 h 78"/>
                <a:gd name="T2" fmla="*/ 38 w 72"/>
                <a:gd name="T3" fmla="*/ 0 h 78"/>
                <a:gd name="T4" fmla="*/ 36 w 72"/>
                <a:gd name="T5" fmla="*/ 2 h 78"/>
                <a:gd name="T6" fmla="*/ 32 w 72"/>
                <a:gd name="T7" fmla="*/ 10 h 78"/>
                <a:gd name="T8" fmla="*/ 26 w 72"/>
                <a:gd name="T9" fmla="*/ 12 h 78"/>
                <a:gd name="T10" fmla="*/ 22 w 72"/>
                <a:gd name="T11" fmla="*/ 14 h 78"/>
                <a:gd name="T12" fmla="*/ 18 w 72"/>
                <a:gd name="T13" fmla="*/ 26 h 78"/>
                <a:gd name="T14" fmla="*/ 16 w 72"/>
                <a:gd name="T15" fmla="*/ 36 h 78"/>
                <a:gd name="T16" fmla="*/ 10 w 72"/>
                <a:gd name="T17" fmla="*/ 40 h 78"/>
                <a:gd name="T18" fmla="*/ 8 w 72"/>
                <a:gd name="T19" fmla="*/ 46 h 78"/>
                <a:gd name="T20" fmla="*/ 6 w 72"/>
                <a:gd name="T21" fmla="*/ 58 h 78"/>
                <a:gd name="T22" fmla="*/ 2 w 72"/>
                <a:gd name="T23" fmla="*/ 62 h 78"/>
                <a:gd name="T24" fmla="*/ 0 w 72"/>
                <a:gd name="T25" fmla="*/ 66 h 78"/>
                <a:gd name="T26" fmla="*/ 0 w 72"/>
                <a:gd name="T27" fmla="*/ 70 h 78"/>
                <a:gd name="T28" fmla="*/ 6 w 72"/>
                <a:gd name="T29" fmla="*/ 74 h 78"/>
                <a:gd name="T30" fmla="*/ 8 w 72"/>
                <a:gd name="T31" fmla="*/ 74 h 78"/>
                <a:gd name="T32" fmla="*/ 18 w 72"/>
                <a:gd name="T33" fmla="*/ 72 h 78"/>
                <a:gd name="T34" fmla="*/ 28 w 72"/>
                <a:gd name="T35" fmla="*/ 70 h 78"/>
                <a:gd name="T36" fmla="*/ 36 w 72"/>
                <a:gd name="T37" fmla="*/ 72 h 78"/>
                <a:gd name="T38" fmla="*/ 54 w 72"/>
                <a:gd name="T39" fmla="*/ 78 h 78"/>
                <a:gd name="T40" fmla="*/ 60 w 72"/>
                <a:gd name="T41" fmla="*/ 78 h 78"/>
                <a:gd name="T42" fmla="*/ 64 w 72"/>
                <a:gd name="T43" fmla="*/ 72 h 78"/>
                <a:gd name="T44" fmla="*/ 66 w 72"/>
                <a:gd name="T45" fmla="*/ 68 h 78"/>
                <a:gd name="T46" fmla="*/ 72 w 72"/>
                <a:gd name="T47" fmla="*/ 62 h 78"/>
                <a:gd name="T48" fmla="*/ 72 w 72"/>
                <a:gd name="T49" fmla="*/ 58 h 78"/>
                <a:gd name="T50" fmla="*/ 68 w 72"/>
                <a:gd name="T51" fmla="*/ 40 h 78"/>
                <a:gd name="T52" fmla="*/ 62 w 72"/>
                <a:gd name="T53" fmla="*/ 38 h 78"/>
                <a:gd name="T54" fmla="*/ 58 w 72"/>
                <a:gd name="T55" fmla="*/ 40 h 78"/>
                <a:gd name="T56" fmla="*/ 50 w 72"/>
                <a:gd name="T57" fmla="*/ 42 h 78"/>
                <a:gd name="T58" fmla="*/ 44 w 72"/>
                <a:gd name="T59" fmla="*/ 38 h 78"/>
                <a:gd name="T60" fmla="*/ 44 w 72"/>
                <a:gd name="T61" fmla="*/ 34 h 78"/>
                <a:gd name="T62" fmla="*/ 40 w 72"/>
                <a:gd name="T63" fmla="*/ 32 h 78"/>
                <a:gd name="T64" fmla="*/ 38 w 72"/>
                <a:gd name="T65" fmla="*/ 32 h 78"/>
                <a:gd name="T66" fmla="*/ 30 w 72"/>
                <a:gd name="T67" fmla="*/ 32 h 78"/>
                <a:gd name="T68" fmla="*/ 30 w 72"/>
                <a:gd name="T69" fmla="*/ 24 h 78"/>
                <a:gd name="T70" fmla="*/ 34 w 72"/>
                <a:gd name="T71" fmla="*/ 20 h 78"/>
                <a:gd name="T72" fmla="*/ 36 w 72"/>
                <a:gd name="T73" fmla="*/ 18 h 78"/>
                <a:gd name="T74" fmla="*/ 42 w 72"/>
                <a:gd name="T75" fmla="*/ 4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2" h="78">
                  <a:moveTo>
                    <a:pt x="40" y="0"/>
                  </a:moveTo>
                  <a:lnTo>
                    <a:pt x="40" y="2"/>
                  </a:lnTo>
                  <a:lnTo>
                    <a:pt x="40" y="2"/>
                  </a:lnTo>
                  <a:lnTo>
                    <a:pt x="38" y="0"/>
                  </a:lnTo>
                  <a:lnTo>
                    <a:pt x="38" y="0"/>
                  </a:lnTo>
                  <a:lnTo>
                    <a:pt x="36" y="2"/>
                  </a:lnTo>
                  <a:lnTo>
                    <a:pt x="34" y="4"/>
                  </a:lnTo>
                  <a:lnTo>
                    <a:pt x="32" y="10"/>
                  </a:lnTo>
                  <a:lnTo>
                    <a:pt x="32" y="10"/>
                  </a:lnTo>
                  <a:lnTo>
                    <a:pt x="26" y="12"/>
                  </a:lnTo>
                  <a:lnTo>
                    <a:pt x="22" y="14"/>
                  </a:lnTo>
                  <a:lnTo>
                    <a:pt x="22" y="14"/>
                  </a:lnTo>
                  <a:lnTo>
                    <a:pt x="20" y="20"/>
                  </a:lnTo>
                  <a:lnTo>
                    <a:pt x="18" y="26"/>
                  </a:lnTo>
                  <a:lnTo>
                    <a:pt x="18" y="30"/>
                  </a:lnTo>
                  <a:lnTo>
                    <a:pt x="16" y="36"/>
                  </a:lnTo>
                  <a:lnTo>
                    <a:pt x="16" y="36"/>
                  </a:lnTo>
                  <a:lnTo>
                    <a:pt x="10" y="40"/>
                  </a:lnTo>
                  <a:lnTo>
                    <a:pt x="8" y="46"/>
                  </a:lnTo>
                  <a:lnTo>
                    <a:pt x="8" y="46"/>
                  </a:lnTo>
                  <a:lnTo>
                    <a:pt x="8" y="52"/>
                  </a:lnTo>
                  <a:lnTo>
                    <a:pt x="6" y="58"/>
                  </a:lnTo>
                  <a:lnTo>
                    <a:pt x="6" y="58"/>
                  </a:lnTo>
                  <a:lnTo>
                    <a:pt x="2" y="62"/>
                  </a:lnTo>
                  <a:lnTo>
                    <a:pt x="0" y="64"/>
                  </a:lnTo>
                  <a:lnTo>
                    <a:pt x="0" y="66"/>
                  </a:lnTo>
                  <a:lnTo>
                    <a:pt x="0" y="66"/>
                  </a:lnTo>
                  <a:lnTo>
                    <a:pt x="0" y="70"/>
                  </a:lnTo>
                  <a:lnTo>
                    <a:pt x="0" y="72"/>
                  </a:lnTo>
                  <a:lnTo>
                    <a:pt x="6" y="74"/>
                  </a:lnTo>
                  <a:lnTo>
                    <a:pt x="6" y="74"/>
                  </a:lnTo>
                  <a:lnTo>
                    <a:pt x="8" y="74"/>
                  </a:lnTo>
                  <a:lnTo>
                    <a:pt x="8" y="74"/>
                  </a:lnTo>
                  <a:lnTo>
                    <a:pt x="18" y="72"/>
                  </a:lnTo>
                  <a:lnTo>
                    <a:pt x="28" y="70"/>
                  </a:lnTo>
                  <a:lnTo>
                    <a:pt x="28" y="70"/>
                  </a:lnTo>
                  <a:lnTo>
                    <a:pt x="36" y="72"/>
                  </a:lnTo>
                  <a:lnTo>
                    <a:pt x="36" y="72"/>
                  </a:lnTo>
                  <a:lnTo>
                    <a:pt x="44" y="76"/>
                  </a:lnTo>
                  <a:lnTo>
                    <a:pt x="54" y="78"/>
                  </a:lnTo>
                  <a:lnTo>
                    <a:pt x="54" y="78"/>
                  </a:lnTo>
                  <a:lnTo>
                    <a:pt x="60" y="78"/>
                  </a:lnTo>
                  <a:lnTo>
                    <a:pt x="60" y="78"/>
                  </a:lnTo>
                  <a:lnTo>
                    <a:pt x="64" y="72"/>
                  </a:lnTo>
                  <a:lnTo>
                    <a:pt x="66" y="68"/>
                  </a:lnTo>
                  <a:lnTo>
                    <a:pt x="66" y="68"/>
                  </a:lnTo>
                  <a:lnTo>
                    <a:pt x="72" y="64"/>
                  </a:lnTo>
                  <a:lnTo>
                    <a:pt x="72" y="62"/>
                  </a:lnTo>
                  <a:lnTo>
                    <a:pt x="72" y="58"/>
                  </a:lnTo>
                  <a:lnTo>
                    <a:pt x="72" y="58"/>
                  </a:lnTo>
                  <a:lnTo>
                    <a:pt x="70" y="46"/>
                  </a:lnTo>
                  <a:lnTo>
                    <a:pt x="68" y="40"/>
                  </a:lnTo>
                  <a:lnTo>
                    <a:pt x="62" y="38"/>
                  </a:lnTo>
                  <a:lnTo>
                    <a:pt x="62" y="38"/>
                  </a:lnTo>
                  <a:lnTo>
                    <a:pt x="58" y="40"/>
                  </a:lnTo>
                  <a:lnTo>
                    <a:pt x="58" y="40"/>
                  </a:lnTo>
                  <a:lnTo>
                    <a:pt x="50" y="42"/>
                  </a:lnTo>
                  <a:lnTo>
                    <a:pt x="50" y="42"/>
                  </a:lnTo>
                  <a:lnTo>
                    <a:pt x="46" y="40"/>
                  </a:lnTo>
                  <a:lnTo>
                    <a:pt x="44" y="38"/>
                  </a:lnTo>
                  <a:lnTo>
                    <a:pt x="44" y="38"/>
                  </a:lnTo>
                  <a:lnTo>
                    <a:pt x="44" y="34"/>
                  </a:lnTo>
                  <a:lnTo>
                    <a:pt x="40" y="32"/>
                  </a:lnTo>
                  <a:lnTo>
                    <a:pt x="40" y="32"/>
                  </a:lnTo>
                  <a:lnTo>
                    <a:pt x="38" y="32"/>
                  </a:lnTo>
                  <a:lnTo>
                    <a:pt x="38" y="32"/>
                  </a:lnTo>
                  <a:lnTo>
                    <a:pt x="30" y="32"/>
                  </a:lnTo>
                  <a:lnTo>
                    <a:pt x="30" y="32"/>
                  </a:lnTo>
                  <a:lnTo>
                    <a:pt x="30" y="28"/>
                  </a:lnTo>
                  <a:lnTo>
                    <a:pt x="30" y="24"/>
                  </a:lnTo>
                  <a:lnTo>
                    <a:pt x="30" y="24"/>
                  </a:lnTo>
                  <a:lnTo>
                    <a:pt x="34" y="20"/>
                  </a:lnTo>
                  <a:lnTo>
                    <a:pt x="36" y="18"/>
                  </a:lnTo>
                  <a:lnTo>
                    <a:pt x="36" y="18"/>
                  </a:lnTo>
                  <a:lnTo>
                    <a:pt x="40" y="10"/>
                  </a:lnTo>
                  <a:lnTo>
                    <a:pt x="42" y="4"/>
                  </a:lnTo>
                  <a:lnTo>
                    <a:pt x="40"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98" name="Freeform 183"/>
            <p:cNvSpPr>
              <a:spLocks/>
            </p:cNvSpPr>
            <p:nvPr/>
          </p:nvSpPr>
          <p:spPr bwMode="auto">
            <a:xfrm>
              <a:off x="4744" y="1722"/>
              <a:ext cx="72" cy="78"/>
            </a:xfrm>
            <a:custGeom>
              <a:avLst/>
              <a:gdLst>
                <a:gd name="T0" fmla="*/ 40 w 72"/>
                <a:gd name="T1" fmla="*/ 2 h 78"/>
                <a:gd name="T2" fmla="*/ 38 w 72"/>
                <a:gd name="T3" fmla="*/ 0 h 78"/>
                <a:gd name="T4" fmla="*/ 36 w 72"/>
                <a:gd name="T5" fmla="*/ 2 h 78"/>
                <a:gd name="T6" fmla="*/ 32 w 72"/>
                <a:gd name="T7" fmla="*/ 10 h 78"/>
                <a:gd name="T8" fmla="*/ 26 w 72"/>
                <a:gd name="T9" fmla="*/ 12 h 78"/>
                <a:gd name="T10" fmla="*/ 22 w 72"/>
                <a:gd name="T11" fmla="*/ 14 h 78"/>
                <a:gd name="T12" fmla="*/ 18 w 72"/>
                <a:gd name="T13" fmla="*/ 26 h 78"/>
                <a:gd name="T14" fmla="*/ 16 w 72"/>
                <a:gd name="T15" fmla="*/ 36 h 78"/>
                <a:gd name="T16" fmla="*/ 10 w 72"/>
                <a:gd name="T17" fmla="*/ 40 h 78"/>
                <a:gd name="T18" fmla="*/ 8 w 72"/>
                <a:gd name="T19" fmla="*/ 46 h 78"/>
                <a:gd name="T20" fmla="*/ 6 w 72"/>
                <a:gd name="T21" fmla="*/ 58 h 78"/>
                <a:gd name="T22" fmla="*/ 2 w 72"/>
                <a:gd name="T23" fmla="*/ 62 h 78"/>
                <a:gd name="T24" fmla="*/ 0 w 72"/>
                <a:gd name="T25" fmla="*/ 66 h 78"/>
                <a:gd name="T26" fmla="*/ 0 w 72"/>
                <a:gd name="T27" fmla="*/ 70 h 78"/>
                <a:gd name="T28" fmla="*/ 6 w 72"/>
                <a:gd name="T29" fmla="*/ 74 h 78"/>
                <a:gd name="T30" fmla="*/ 8 w 72"/>
                <a:gd name="T31" fmla="*/ 74 h 78"/>
                <a:gd name="T32" fmla="*/ 18 w 72"/>
                <a:gd name="T33" fmla="*/ 72 h 78"/>
                <a:gd name="T34" fmla="*/ 28 w 72"/>
                <a:gd name="T35" fmla="*/ 70 h 78"/>
                <a:gd name="T36" fmla="*/ 36 w 72"/>
                <a:gd name="T37" fmla="*/ 72 h 78"/>
                <a:gd name="T38" fmla="*/ 54 w 72"/>
                <a:gd name="T39" fmla="*/ 78 h 78"/>
                <a:gd name="T40" fmla="*/ 60 w 72"/>
                <a:gd name="T41" fmla="*/ 78 h 78"/>
                <a:gd name="T42" fmla="*/ 64 w 72"/>
                <a:gd name="T43" fmla="*/ 72 h 78"/>
                <a:gd name="T44" fmla="*/ 66 w 72"/>
                <a:gd name="T45" fmla="*/ 68 h 78"/>
                <a:gd name="T46" fmla="*/ 72 w 72"/>
                <a:gd name="T47" fmla="*/ 62 h 78"/>
                <a:gd name="T48" fmla="*/ 72 w 72"/>
                <a:gd name="T49" fmla="*/ 58 h 78"/>
                <a:gd name="T50" fmla="*/ 68 w 72"/>
                <a:gd name="T51" fmla="*/ 40 h 78"/>
                <a:gd name="T52" fmla="*/ 62 w 72"/>
                <a:gd name="T53" fmla="*/ 38 h 78"/>
                <a:gd name="T54" fmla="*/ 58 w 72"/>
                <a:gd name="T55" fmla="*/ 40 h 78"/>
                <a:gd name="T56" fmla="*/ 50 w 72"/>
                <a:gd name="T57" fmla="*/ 42 h 78"/>
                <a:gd name="T58" fmla="*/ 44 w 72"/>
                <a:gd name="T59" fmla="*/ 38 h 78"/>
                <a:gd name="T60" fmla="*/ 44 w 72"/>
                <a:gd name="T61" fmla="*/ 34 h 78"/>
                <a:gd name="T62" fmla="*/ 40 w 72"/>
                <a:gd name="T63" fmla="*/ 32 h 78"/>
                <a:gd name="T64" fmla="*/ 38 w 72"/>
                <a:gd name="T65" fmla="*/ 32 h 78"/>
                <a:gd name="T66" fmla="*/ 30 w 72"/>
                <a:gd name="T67" fmla="*/ 32 h 78"/>
                <a:gd name="T68" fmla="*/ 30 w 72"/>
                <a:gd name="T69" fmla="*/ 24 h 78"/>
                <a:gd name="T70" fmla="*/ 34 w 72"/>
                <a:gd name="T71" fmla="*/ 20 h 78"/>
                <a:gd name="T72" fmla="*/ 36 w 72"/>
                <a:gd name="T73" fmla="*/ 18 h 78"/>
                <a:gd name="T74" fmla="*/ 42 w 72"/>
                <a:gd name="T75" fmla="*/ 4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2" h="78">
                  <a:moveTo>
                    <a:pt x="40" y="0"/>
                  </a:moveTo>
                  <a:lnTo>
                    <a:pt x="40" y="2"/>
                  </a:lnTo>
                  <a:lnTo>
                    <a:pt x="40" y="2"/>
                  </a:lnTo>
                  <a:lnTo>
                    <a:pt x="38" y="0"/>
                  </a:lnTo>
                  <a:lnTo>
                    <a:pt x="38" y="0"/>
                  </a:lnTo>
                  <a:lnTo>
                    <a:pt x="36" y="2"/>
                  </a:lnTo>
                  <a:lnTo>
                    <a:pt x="34" y="4"/>
                  </a:lnTo>
                  <a:lnTo>
                    <a:pt x="32" y="10"/>
                  </a:lnTo>
                  <a:lnTo>
                    <a:pt x="32" y="10"/>
                  </a:lnTo>
                  <a:lnTo>
                    <a:pt x="26" y="12"/>
                  </a:lnTo>
                  <a:lnTo>
                    <a:pt x="22" y="14"/>
                  </a:lnTo>
                  <a:lnTo>
                    <a:pt x="22" y="14"/>
                  </a:lnTo>
                  <a:lnTo>
                    <a:pt x="20" y="20"/>
                  </a:lnTo>
                  <a:lnTo>
                    <a:pt x="18" y="26"/>
                  </a:lnTo>
                  <a:lnTo>
                    <a:pt x="18" y="30"/>
                  </a:lnTo>
                  <a:lnTo>
                    <a:pt x="16" y="36"/>
                  </a:lnTo>
                  <a:lnTo>
                    <a:pt x="16" y="36"/>
                  </a:lnTo>
                  <a:lnTo>
                    <a:pt x="10" y="40"/>
                  </a:lnTo>
                  <a:lnTo>
                    <a:pt x="8" y="46"/>
                  </a:lnTo>
                  <a:lnTo>
                    <a:pt x="8" y="46"/>
                  </a:lnTo>
                  <a:lnTo>
                    <a:pt x="8" y="52"/>
                  </a:lnTo>
                  <a:lnTo>
                    <a:pt x="6" y="58"/>
                  </a:lnTo>
                  <a:lnTo>
                    <a:pt x="6" y="58"/>
                  </a:lnTo>
                  <a:lnTo>
                    <a:pt x="2" y="62"/>
                  </a:lnTo>
                  <a:lnTo>
                    <a:pt x="0" y="64"/>
                  </a:lnTo>
                  <a:lnTo>
                    <a:pt x="0" y="66"/>
                  </a:lnTo>
                  <a:lnTo>
                    <a:pt x="0" y="66"/>
                  </a:lnTo>
                  <a:lnTo>
                    <a:pt x="0" y="70"/>
                  </a:lnTo>
                  <a:lnTo>
                    <a:pt x="0" y="72"/>
                  </a:lnTo>
                  <a:lnTo>
                    <a:pt x="6" y="74"/>
                  </a:lnTo>
                  <a:lnTo>
                    <a:pt x="6" y="74"/>
                  </a:lnTo>
                  <a:lnTo>
                    <a:pt x="8" y="74"/>
                  </a:lnTo>
                  <a:lnTo>
                    <a:pt x="8" y="74"/>
                  </a:lnTo>
                  <a:lnTo>
                    <a:pt x="18" y="72"/>
                  </a:lnTo>
                  <a:lnTo>
                    <a:pt x="28" y="70"/>
                  </a:lnTo>
                  <a:lnTo>
                    <a:pt x="28" y="70"/>
                  </a:lnTo>
                  <a:lnTo>
                    <a:pt x="36" y="72"/>
                  </a:lnTo>
                  <a:lnTo>
                    <a:pt x="36" y="72"/>
                  </a:lnTo>
                  <a:lnTo>
                    <a:pt x="44" y="76"/>
                  </a:lnTo>
                  <a:lnTo>
                    <a:pt x="54" y="78"/>
                  </a:lnTo>
                  <a:lnTo>
                    <a:pt x="54" y="78"/>
                  </a:lnTo>
                  <a:lnTo>
                    <a:pt x="60" y="78"/>
                  </a:lnTo>
                  <a:lnTo>
                    <a:pt x="60" y="78"/>
                  </a:lnTo>
                  <a:lnTo>
                    <a:pt x="64" y="72"/>
                  </a:lnTo>
                  <a:lnTo>
                    <a:pt x="66" y="68"/>
                  </a:lnTo>
                  <a:lnTo>
                    <a:pt x="66" y="68"/>
                  </a:lnTo>
                  <a:lnTo>
                    <a:pt x="72" y="64"/>
                  </a:lnTo>
                  <a:lnTo>
                    <a:pt x="72" y="62"/>
                  </a:lnTo>
                  <a:lnTo>
                    <a:pt x="72" y="58"/>
                  </a:lnTo>
                  <a:lnTo>
                    <a:pt x="72" y="58"/>
                  </a:lnTo>
                  <a:lnTo>
                    <a:pt x="70" y="46"/>
                  </a:lnTo>
                  <a:lnTo>
                    <a:pt x="68" y="40"/>
                  </a:lnTo>
                  <a:lnTo>
                    <a:pt x="62" y="38"/>
                  </a:lnTo>
                  <a:lnTo>
                    <a:pt x="62" y="38"/>
                  </a:lnTo>
                  <a:lnTo>
                    <a:pt x="58" y="40"/>
                  </a:lnTo>
                  <a:lnTo>
                    <a:pt x="58" y="40"/>
                  </a:lnTo>
                  <a:lnTo>
                    <a:pt x="50" y="42"/>
                  </a:lnTo>
                  <a:lnTo>
                    <a:pt x="50" y="42"/>
                  </a:lnTo>
                  <a:lnTo>
                    <a:pt x="46" y="40"/>
                  </a:lnTo>
                  <a:lnTo>
                    <a:pt x="44" y="38"/>
                  </a:lnTo>
                  <a:lnTo>
                    <a:pt x="44" y="38"/>
                  </a:lnTo>
                  <a:lnTo>
                    <a:pt x="44" y="34"/>
                  </a:lnTo>
                  <a:lnTo>
                    <a:pt x="40" y="32"/>
                  </a:lnTo>
                  <a:lnTo>
                    <a:pt x="40" y="32"/>
                  </a:lnTo>
                  <a:lnTo>
                    <a:pt x="38" y="32"/>
                  </a:lnTo>
                  <a:lnTo>
                    <a:pt x="38" y="32"/>
                  </a:lnTo>
                  <a:lnTo>
                    <a:pt x="30" y="32"/>
                  </a:lnTo>
                  <a:lnTo>
                    <a:pt x="30" y="32"/>
                  </a:lnTo>
                  <a:lnTo>
                    <a:pt x="30" y="28"/>
                  </a:lnTo>
                  <a:lnTo>
                    <a:pt x="30" y="24"/>
                  </a:lnTo>
                  <a:lnTo>
                    <a:pt x="30" y="24"/>
                  </a:lnTo>
                  <a:lnTo>
                    <a:pt x="34" y="20"/>
                  </a:lnTo>
                  <a:lnTo>
                    <a:pt x="36" y="18"/>
                  </a:lnTo>
                  <a:lnTo>
                    <a:pt x="36" y="18"/>
                  </a:lnTo>
                  <a:lnTo>
                    <a:pt x="40" y="10"/>
                  </a:lnTo>
                  <a:lnTo>
                    <a:pt x="42" y="4"/>
                  </a:lnTo>
                  <a:lnTo>
                    <a:pt x="4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99" name="Freeform 184"/>
            <p:cNvSpPr>
              <a:spLocks/>
            </p:cNvSpPr>
            <p:nvPr/>
          </p:nvSpPr>
          <p:spPr bwMode="auto">
            <a:xfrm>
              <a:off x="4810" y="1794"/>
              <a:ext cx="16" cy="18"/>
            </a:xfrm>
            <a:custGeom>
              <a:avLst/>
              <a:gdLst>
                <a:gd name="T0" fmla="*/ 8 w 16"/>
                <a:gd name="T1" fmla="*/ 0 h 18"/>
                <a:gd name="T2" fmla="*/ 8 w 16"/>
                <a:gd name="T3" fmla="*/ 0 h 18"/>
                <a:gd name="T4" fmla="*/ 6 w 16"/>
                <a:gd name="T5" fmla="*/ 2 h 18"/>
                <a:gd name="T6" fmla="*/ 4 w 16"/>
                <a:gd name="T7" fmla="*/ 6 h 18"/>
                <a:gd name="T8" fmla="*/ 4 w 16"/>
                <a:gd name="T9" fmla="*/ 6 h 18"/>
                <a:gd name="T10" fmla="*/ 0 w 16"/>
                <a:gd name="T11" fmla="*/ 10 h 18"/>
                <a:gd name="T12" fmla="*/ 0 w 16"/>
                <a:gd name="T13" fmla="*/ 10 h 18"/>
                <a:gd name="T14" fmla="*/ 2 w 16"/>
                <a:gd name="T15" fmla="*/ 14 h 18"/>
                <a:gd name="T16" fmla="*/ 2 w 16"/>
                <a:gd name="T17" fmla="*/ 16 h 18"/>
                <a:gd name="T18" fmla="*/ 8 w 16"/>
                <a:gd name="T19" fmla="*/ 18 h 18"/>
                <a:gd name="T20" fmla="*/ 8 w 16"/>
                <a:gd name="T21" fmla="*/ 18 h 18"/>
                <a:gd name="T22" fmla="*/ 14 w 16"/>
                <a:gd name="T23" fmla="*/ 16 h 18"/>
                <a:gd name="T24" fmla="*/ 14 w 16"/>
                <a:gd name="T25" fmla="*/ 16 h 18"/>
                <a:gd name="T26" fmla="*/ 16 w 16"/>
                <a:gd name="T27" fmla="*/ 12 h 18"/>
                <a:gd name="T28" fmla="*/ 16 w 16"/>
                <a:gd name="T29" fmla="*/ 8 h 18"/>
                <a:gd name="T30" fmla="*/ 12 w 16"/>
                <a:gd name="T31" fmla="*/ 2 h 18"/>
                <a:gd name="T32" fmla="*/ 8 w 16"/>
                <a:gd name="T3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 h="18">
                  <a:moveTo>
                    <a:pt x="8" y="0"/>
                  </a:moveTo>
                  <a:lnTo>
                    <a:pt x="8" y="0"/>
                  </a:lnTo>
                  <a:lnTo>
                    <a:pt x="6" y="2"/>
                  </a:lnTo>
                  <a:lnTo>
                    <a:pt x="4" y="6"/>
                  </a:lnTo>
                  <a:lnTo>
                    <a:pt x="4" y="6"/>
                  </a:lnTo>
                  <a:lnTo>
                    <a:pt x="0" y="10"/>
                  </a:lnTo>
                  <a:lnTo>
                    <a:pt x="0" y="10"/>
                  </a:lnTo>
                  <a:lnTo>
                    <a:pt x="2" y="14"/>
                  </a:lnTo>
                  <a:lnTo>
                    <a:pt x="2" y="16"/>
                  </a:lnTo>
                  <a:lnTo>
                    <a:pt x="8" y="18"/>
                  </a:lnTo>
                  <a:lnTo>
                    <a:pt x="8" y="18"/>
                  </a:lnTo>
                  <a:lnTo>
                    <a:pt x="14" y="16"/>
                  </a:lnTo>
                  <a:lnTo>
                    <a:pt x="14" y="16"/>
                  </a:lnTo>
                  <a:lnTo>
                    <a:pt x="16" y="12"/>
                  </a:lnTo>
                  <a:lnTo>
                    <a:pt x="16" y="8"/>
                  </a:lnTo>
                  <a:lnTo>
                    <a:pt x="12" y="2"/>
                  </a:lnTo>
                  <a:lnTo>
                    <a:pt x="8"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200" name="Freeform 185"/>
            <p:cNvSpPr>
              <a:spLocks/>
            </p:cNvSpPr>
            <p:nvPr/>
          </p:nvSpPr>
          <p:spPr bwMode="auto">
            <a:xfrm>
              <a:off x="4810" y="1794"/>
              <a:ext cx="16" cy="18"/>
            </a:xfrm>
            <a:custGeom>
              <a:avLst/>
              <a:gdLst>
                <a:gd name="T0" fmla="*/ 8 w 16"/>
                <a:gd name="T1" fmla="*/ 0 h 18"/>
                <a:gd name="T2" fmla="*/ 8 w 16"/>
                <a:gd name="T3" fmla="*/ 0 h 18"/>
                <a:gd name="T4" fmla="*/ 6 w 16"/>
                <a:gd name="T5" fmla="*/ 2 h 18"/>
                <a:gd name="T6" fmla="*/ 4 w 16"/>
                <a:gd name="T7" fmla="*/ 6 h 18"/>
                <a:gd name="T8" fmla="*/ 4 w 16"/>
                <a:gd name="T9" fmla="*/ 6 h 18"/>
                <a:gd name="T10" fmla="*/ 0 w 16"/>
                <a:gd name="T11" fmla="*/ 10 h 18"/>
                <a:gd name="T12" fmla="*/ 0 w 16"/>
                <a:gd name="T13" fmla="*/ 10 h 18"/>
                <a:gd name="T14" fmla="*/ 2 w 16"/>
                <a:gd name="T15" fmla="*/ 14 h 18"/>
                <a:gd name="T16" fmla="*/ 2 w 16"/>
                <a:gd name="T17" fmla="*/ 16 h 18"/>
                <a:gd name="T18" fmla="*/ 8 w 16"/>
                <a:gd name="T19" fmla="*/ 18 h 18"/>
                <a:gd name="T20" fmla="*/ 8 w 16"/>
                <a:gd name="T21" fmla="*/ 18 h 18"/>
                <a:gd name="T22" fmla="*/ 14 w 16"/>
                <a:gd name="T23" fmla="*/ 16 h 18"/>
                <a:gd name="T24" fmla="*/ 14 w 16"/>
                <a:gd name="T25" fmla="*/ 16 h 18"/>
                <a:gd name="T26" fmla="*/ 16 w 16"/>
                <a:gd name="T27" fmla="*/ 12 h 18"/>
                <a:gd name="T28" fmla="*/ 16 w 16"/>
                <a:gd name="T29" fmla="*/ 8 h 18"/>
                <a:gd name="T30" fmla="*/ 12 w 16"/>
                <a:gd name="T31" fmla="*/ 2 h 18"/>
                <a:gd name="T32" fmla="*/ 8 w 16"/>
                <a:gd name="T3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 h="18">
                  <a:moveTo>
                    <a:pt x="8" y="0"/>
                  </a:moveTo>
                  <a:lnTo>
                    <a:pt x="8" y="0"/>
                  </a:lnTo>
                  <a:lnTo>
                    <a:pt x="6" y="2"/>
                  </a:lnTo>
                  <a:lnTo>
                    <a:pt x="4" y="6"/>
                  </a:lnTo>
                  <a:lnTo>
                    <a:pt x="4" y="6"/>
                  </a:lnTo>
                  <a:lnTo>
                    <a:pt x="0" y="10"/>
                  </a:lnTo>
                  <a:lnTo>
                    <a:pt x="0" y="10"/>
                  </a:lnTo>
                  <a:lnTo>
                    <a:pt x="2" y="14"/>
                  </a:lnTo>
                  <a:lnTo>
                    <a:pt x="2" y="16"/>
                  </a:lnTo>
                  <a:lnTo>
                    <a:pt x="8" y="18"/>
                  </a:lnTo>
                  <a:lnTo>
                    <a:pt x="8" y="18"/>
                  </a:lnTo>
                  <a:lnTo>
                    <a:pt x="14" y="16"/>
                  </a:lnTo>
                  <a:lnTo>
                    <a:pt x="14" y="16"/>
                  </a:lnTo>
                  <a:lnTo>
                    <a:pt x="16" y="12"/>
                  </a:lnTo>
                  <a:lnTo>
                    <a:pt x="16" y="8"/>
                  </a:lnTo>
                  <a:lnTo>
                    <a:pt x="12" y="2"/>
                  </a:lnTo>
                  <a:lnTo>
                    <a:pt x="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201" name="Freeform 186"/>
            <p:cNvSpPr>
              <a:spLocks/>
            </p:cNvSpPr>
            <p:nvPr/>
          </p:nvSpPr>
          <p:spPr bwMode="auto">
            <a:xfrm>
              <a:off x="4666" y="1826"/>
              <a:ext cx="56" cy="28"/>
            </a:xfrm>
            <a:custGeom>
              <a:avLst/>
              <a:gdLst>
                <a:gd name="T0" fmla="*/ 46 w 56"/>
                <a:gd name="T1" fmla="*/ 0 h 28"/>
                <a:gd name="T2" fmla="*/ 46 w 56"/>
                <a:gd name="T3" fmla="*/ 0 h 28"/>
                <a:gd name="T4" fmla="*/ 36 w 56"/>
                <a:gd name="T5" fmla="*/ 0 h 28"/>
                <a:gd name="T6" fmla="*/ 36 w 56"/>
                <a:gd name="T7" fmla="*/ 0 h 28"/>
                <a:gd name="T8" fmla="*/ 30 w 56"/>
                <a:gd name="T9" fmla="*/ 2 h 28"/>
                <a:gd name="T10" fmla="*/ 24 w 56"/>
                <a:gd name="T11" fmla="*/ 4 h 28"/>
                <a:gd name="T12" fmla="*/ 20 w 56"/>
                <a:gd name="T13" fmla="*/ 6 h 28"/>
                <a:gd name="T14" fmla="*/ 12 w 56"/>
                <a:gd name="T15" fmla="*/ 8 h 28"/>
                <a:gd name="T16" fmla="*/ 12 w 56"/>
                <a:gd name="T17" fmla="*/ 8 h 28"/>
                <a:gd name="T18" fmla="*/ 8 w 56"/>
                <a:gd name="T19" fmla="*/ 8 h 28"/>
                <a:gd name="T20" fmla="*/ 2 w 56"/>
                <a:gd name="T21" fmla="*/ 12 h 28"/>
                <a:gd name="T22" fmla="*/ 2 w 56"/>
                <a:gd name="T23" fmla="*/ 12 h 28"/>
                <a:gd name="T24" fmla="*/ 0 w 56"/>
                <a:gd name="T25" fmla="*/ 18 h 28"/>
                <a:gd name="T26" fmla="*/ 0 w 56"/>
                <a:gd name="T27" fmla="*/ 22 h 28"/>
                <a:gd name="T28" fmla="*/ 2 w 56"/>
                <a:gd name="T29" fmla="*/ 26 h 28"/>
                <a:gd name="T30" fmla="*/ 6 w 56"/>
                <a:gd name="T31" fmla="*/ 28 h 28"/>
                <a:gd name="T32" fmla="*/ 6 w 56"/>
                <a:gd name="T33" fmla="*/ 28 h 28"/>
                <a:gd name="T34" fmla="*/ 10 w 56"/>
                <a:gd name="T35" fmla="*/ 28 h 28"/>
                <a:gd name="T36" fmla="*/ 10 w 56"/>
                <a:gd name="T37" fmla="*/ 28 h 28"/>
                <a:gd name="T38" fmla="*/ 22 w 56"/>
                <a:gd name="T39" fmla="*/ 22 h 28"/>
                <a:gd name="T40" fmla="*/ 32 w 56"/>
                <a:gd name="T41" fmla="*/ 16 h 28"/>
                <a:gd name="T42" fmla="*/ 32 w 56"/>
                <a:gd name="T43" fmla="*/ 16 h 28"/>
                <a:gd name="T44" fmla="*/ 44 w 56"/>
                <a:gd name="T45" fmla="*/ 12 h 28"/>
                <a:gd name="T46" fmla="*/ 54 w 56"/>
                <a:gd name="T47" fmla="*/ 6 h 28"/>
                <a:gd name="T48" fmla="*/ 54 w 56"/>
                <a:gd name="T49" fmla="*/ 6 h 28"/>
                <a:gd name="T50" fmla="*/ 56 w 56"/>
                <a:gd name="T51" fmla="*/ 4 h 28"/>
                <a:gd name="T52" fmla="*/ 56 w 56"/>
                <a:gd name="T53" fmla="*/ 0 h 28"/>
                <a:gd name="T54" fmla="*/ 52 w 56"/>
                <a:gd name="T55" fmla="*/ 0 h 28"/>
                <a:gd name="T56" fmla="*/ 46 w 56"/>
                <a:gd name="T5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28">
                  <a:moveTo>
                    <a:pt x="46" y="0"/>
                  </a:moveTo>
                  <a:lnTo>
                    <a:pt x="46" y="0"/>
                  </a:lnTo>
                  <a:lnTo>
                    <a:pt x="36" y="0"/>
                  </a:lnTo>
                  <a:lnTo>
                    <a:pt x="36" y="0"/>
                  </a:lnTo>
                  <a:lnTo>
                    <a:pt x="30" y="2"/>
                  </a:lnTo>
                  <a:lnTo>
                    <a:pt x="24" y="4"/>
                  </a:lnTo>
                  <a:lnTo>
                    <a:pt x="20" y="6"/>
                  </a:lnTo>
                  <a:lnTo>
                    <a:pt x="12" y="8"/>
                  </a:lnTo>
                  <a:lnTo>
                    <a:pt x="12" y="8"/>
                  </a:lnTo>
                  <a:lnTo>
                    <a:pt x="8" y="8"/>
                  </a:lnTo>
                  <a:lnTo>
                    <a:pt x="2" y="12"/>
                  </a:lnTo>
                  <a:lnTo>
                    <a:pt x="2" y="12"/>
                  </a:lnTo>
                  <a:lnTo>
                    <a:pt x="0" y="18"/>
                  </a:lnTo>
                  <a:lnTo>
                    <a:pt x="0" y="22"/>
                  </a:lnTo>
                  <a:lnTo>
                    <a:pt x="2" y="26"/>
                  </a:lnTo>
                  <a:lnTo>
                    <a:pt x="6" y="28"/>
                  </a:lnTo>
                  <a:lnTo>
                    <a:pt x="6" y="28"/>
                  </a:lnTo>
                  <a:lnTo>
                    <a:pt x="10" y="28"/>
                  </a:lnTo>
                  <a:lnTo>
                    <a:pt x="10" y="28"/>
                  </a:lnTo>
                  <a:lnTo>
                    <a:pt x="22" y="22"/>
                  </a:lnTo>
                  <a:lnTo>
                    <a:pt x="32" y="16"/>
                  </a:lnTo>
                  <a:lnTo>
                    <a:pt x="32" y="16"/>
                  </a:lnTo>
                  <a:lnTo>
                    <a:pt x="44" y="12"/>
                  </a:lnTo>
                  <a:lnTo>
                    <a:pt x="54" y="6"/>
                  </a:lnTo>
                  <a:lnTo>
                    <a:pt x="54" y="6"/>
                  </a:lnTo>
                  <a:lnTo>
                    <a:pt x="56" y="4"/>
                  </a:lnTo>
                  <a:lnTo>
                    <a:pt x="56" y="0"/>
                  </a:lnTo>
                  <a:lnTo>
                    <a:pt x="52" y="0"/>
                  </a:lnTo>
                  <a:lnTo>
                    <a:pt x="46"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202" name="Freeform 187"/>
            <p:cNvSpPr>
              <a:spLocks/>
            </p:cNvSpPr>
            <p:nvPr/>
          </p:nvSpPr>
          <p:spPr bwMode="auto">
            <a:xfrm>
              <a:off x="4666" y="1826"/>
              <a:ext cx="56" cy="28"/>
            </a:xfrm>
            <a:custGeom>
              <a:avLst/>
              <a:gdLst>
                <a:gd name="T0" fmla="*/ 46 w 56"/>
                <a:gd name="T1" fmla="*/ 0 h 28"/>
                <a:gd name="T2" fmla="*/ 46 w 56"/>
                <a:gd name="T3" fmla="*/ 0 h 28"/>
                <a:gd name="T4" fmla="*/ 36 w 56"/>
                <a:gd name="T5" fmla="*/ 0 h 28"/>
                <a:gd name="T6" fmla="*/ 36 w 56"/>
                <a:gd name="T7" fmla="*/ 0 h 28"/>
                <a:gd name="T8" fmla="*/ 30 w 56"/>
                <a:gd name="T9" fmla="*/ 2 h 28"/>
                <a:gd name="T10" fmla="*/ 24 w 56"/>
                <a:gd name="T11" fmla="*/ 4 h 28"/>
                <a:gd name="T12" fmla="*/ 20 w 56"/>
                <a:gd name="T13" fmla="*/ 6 h 28"/>
                <a:gd name="T14" fmla="*/ 12 w 56"/>
                <a:gd name="T15" fmla="*/ 8 h 28"/>
                <a:gd name="T16" fmla="*/ 12 w 56"/>
                <a:gd name="T17" fmla="*/ 8 h 28"/>
                <a:gd name="T18" fmla="*/ 8 w 56"/>
                <a:gd name="T19" fmla="*/ 8 h 28"/>
                <a:gd name="T20" fmla="*/ 2 w 56"/>
                <a:gd name="T21" fmla="*/ 12 h 28"/>
                <a:gd name="T22" fmla="*/ 2 w 56"/>
                <a:gd name="T23" fmla="*/ 12 h 28"/>
                <a:gd name="T24" fmla="*/ 0 w 56"/>
                <a:gd name="T25" fmla="*/ 18 h 28"/>
                <a:gd name="T26" fmla="*/ 0 w 56"/>
                <a:gd name="T27" fmla="*/ 22 h 28"/>
                <a:gd name="T28" fmla="*/ 2 w 56"/>
                <a:gd name="T29" fmla="*/ 26 h 28"/>
                <a:gd name="T30" fmla="*/ 6 w 56"/>
                <a:gd name="T31" fmla="*/ 28 h 28"/>
                <a:gd name="T32" fmla="*/ 6 w 56"/>
                <a:gd name="T33" fmla="*/ 28 h 28"/>
                <a:gd name="T34" fmla="*/ 10 w 56"/>
                <a:gd name="T35" fmla="*/ 28 h 28"/>
                <a:gd name="T36" fmla="*/ 10 w 56"/>
                <a:gd name="T37" fmla="*/ 28 h 28"/>
                <a:gd name="T38" fmla="*/ 22 w 56"/>
                <a:gd name="T39" fmla="*/ 22 h 28"/>
                <a:gd name="T40" fmla="*/ 32 w 56"/>
                <a:gd name="T41" fmla="*/ 16 h 28"/>
                <a:gd name="T42" fmla="*/ 32 w 56"/>
                <a:gd name="T43" fmla="*/ 16 h 28"/>
                <a:gd name="T44" fmla="*/ 44 w 56"/>
                <a:gd name="T45" fmla="*/ 12 h 28"/>
                <a:gd name="T46" fmla="*/ 54 w 56"/>
                <a:gd name="T47" fmla="*/ 6 h 28"/>
                <a:gd name="T48" fmla="*/ 54 w 56"/>
                <a:gd name="T49" fmla="*/ 6 h 28"/>
                <a:gd name="T50" fmla="*/ 56 w 56"/>
                <a:gd name="T51" fmla="*/ 4 h 28"/>
                <a:gd name="T52" fmla="*/ 56 w 56"/>
                <a:gd name="T53" fmla="*/ 0 h 28"/>
                <a:gd name="T54" fmla="*/ 52 w 56"/>
                <a:gd name="T55" fmla="*/ 0 h 28"/>
                <a:gd name="T56" fmla="*/ 46 w 56"/>
                <a:gd name="T5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28">
                  <a:moveTo>
                    <a:pt x="46" y="0"/>
                  </a:moveTo>
                  <a:lnTo>
                    <a:pt x="46" y="0"/>
                  </a:lnTo>
                  <a:lnTo>
                    <a:pt x="36" y="0"/>
                  </a:lnTo>
                  <a:lnTo>
                    <a:pt x="36" y="0"/>
                  </a:lnTo>
                  <a:lnTo>
                    <a:pt x="30" y="2"/>
                  </a:lnTo>
                  <a:lnTo>
                    <a:pt x="24" y="4"/>
                  </a:lnTo>
                  <a:lnTo>
                    <a:pt x="20" y="6"/>
                  </a:lnTo>
                  <a:lnTo>
                    <a:pt x="12" y="8"/>
                  </a:lnTo>
                  <a:lnTo>
                    <a:pt x="12" y="8"/>
                  </a:lnTo>
                  <a:lnTo>
                    <a:pt x="8" y="8"/>
                  </a:lnTo>
                  <a:lnTo>
                    <a:pt x="2" y="12"/>
                  </a:lnTo>
                  <a:lnTo>
                    <a:pt x="2" y="12"/>
                  </a:lnTo>
                  <a:lnTo>
                    <a:pt x="0" y="18"/>
                  </a:lnTo>
                  <a:lnTo>
                    <a:pt x="0" y="22"/>
                  </a:lnTo>
                  <a:lnTo>
                    <a:pt x="2" y="26"/>
                  </a:lnTo>
                  <a:lnTo>
                    <a:pt x="6" y="28"/>
                  </a:lnTo>
                  <a:lnTo>
                    <a:pt x="6" y="28"/>
                  </a:lnTo>
                  <a:lnTo>
                    <a:pt x="10" y="28"/>
                  </a:lnTo>
                  <a:lnTo>
                    <a:pt x="10" y="28"/>
                  </a:lnTo>
                  <a:lnTo>
                    <a:pt x="22" y="22"/>
                  </a:lnTo>
                  <a:lnTo>
                    <a:pt x="32" y="16"/>
                  </a:lnTo>
                  <a:lnTo>
                    <a:pt x="32" y="16"/>
                  </a:lnTo>
                  <a:lnTo>
                    <a:pt x="44" y="12"/>
                  </a:lnTo>
                  <a:lnTo>
                    <a:pt x="54" y="6"/>
                  </a:lnTo>
                  <a:lnTo>
                    <a:pt x="54" y="6"/>
                  </a:lnTo>
                  <a:lnTo>
                    <a:pt x="56" y="4"/>
                  </a:lnTo>
                  <a:lnTo>
                    <a:pt x="56" y="0"/>
                  </a:lnTo>
                  <a:lnTo>
                    <a:pt x="52" y="0"/>
                  </a:lnTo>
                  <a:lnTo>
                    <a:pt x="4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203" name="Freeform 188"/>
            <p:cNvSpPr>
              <a:spLocks/>
            </p:cNvSpPr>
            <p:nvPr/>
          </p:nvSpPr>
          <p:spPr bwMode="auto">
            <a:xfrm>
              <a:off x="4722" y="1808"/>
              <a:ext cx="16" cy="18"/>
            </a:xfrm>
            <a:custGeom>
              <a:avLst/>
              <a:gdLst>
                <a:gd name="T0" fmla="*/ 10 w 16"/>
                <a:gd name="T1" fmla="*/ 0 h 18"/>
                <a:gd name="T2" fmla="*/ 10 w 16"/>
                <a:gd name="T3" fmla="*/ 0 h 18"/>
                <a:gd name="T4" fmla="*/ 4 w 16"/>
                <a:gd name="T5" fmla="*/ 2 h 18"/>
                <a:gd name="T6" fmla="*/ 4 w 16"/>
                <a:gd name="T7" fmla="*/ 2 h 18"/>
                <a:gd name="T8" fmla="*/ 0 w 16"/>
                <a:gd name="T9" fmla="*/ 8 h 18"/>
                <a:gd name="T10" fmla="*/ 0 w 16"/>
                <a:gd name="T11" fmla="*/ 12 h 18"/>
                <a:gd name="T12" fmla="*/ 0 w 16"/>
                <a:gd name="T13" fmla="*/ 14 h 18"/>
                <a:gd name="T14" fmla="*/ 0 w 16"/>
                <a:gd name="T15" fmla="*/ 14 h 18"/>
                <a:gd name="T16" fmla="*/ 4 w 16"/>
                <a:gd name="T17" fmla="*/ 16 h 18"/>
                <a:gd name="T18" fmla="*/ 6 w 16"/>
                <a:gd name="T19" fmla="*/ 18 h 18"/>
                <a:gd name="T20" fmla="*/ 6 w 16"/>
                <a:gd name="T21" fmla="*/ 18 h 18"/>
                <a:gd name="T22" fmla="*/ 10 w 16"/>
                <a:gd name="T23" fmla="*/ 16 h 18"/>
                <a:gd name="T24" fmla="*/ 12 w 16"/>
                <a:gd name="T25" fmla="*/ 14 h 18"/>
                <a:gd name="T26" fmla="*/ 16 w 16"/>
                <a:gd name="T27" fmla="*/ 8 h 18"/>
                <a:gd name="T28" fmla="*/ 16 w 16"/>
                <a:gd name="T29" fmla="*/ 8 h 18"/>
                <a:gd name="T30" fmla="*/ 14 w 16"/>
                <a:gd name="T31" fmla="*/ 2 h 18"/>
                <a:gd name="T32" fmla="*/ 10 w 16"/>
                <a:gd name="T3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 h="18">
                  <a:moveTo>
                    <a:pt x="10" y="0"/>
                  </a:moveTo>
                  <a:lnTo>
                    <a:pt x="10" y="0"/>
                  </a:lnTo>
                  <a:lnTo>
                    <a:pt x="4" y="2"/>
                  </a:lnTo>
                  <a:lnTo>
                    <a:pt x="4" y="2"/>
                  </a:lnTo>
                  <a:lnTo>
                    <a:pt x="0" y="8"/>
                  </a:lnTo>
                  <a:lnTo>
                    <a:pt x="0" y="12"/>
                  </a:lnTo>
                  <a:lnTo>
                    <a:pt x="0" y="14"/>
                  </a:lnTo>
                  <a:lnTo>
                    <a:pt x="0" y="14"/>
                  </a:lnTo>
                  <a:lnTo>
                    <a:pt x="4" y="16"/>
                  </a:lnTo>
                  <a:lnTo>
                    <a:pt x="6" y="18"/>
                  </a:lnTo>
                  <a:lnTo>
                    <a:pt x="6" y="18"/>
                  </a:lnTo>
                  <a:lnTo>
                    <a:pt x="10" y="16"/>
                  </a:lnTo>
                  <a:lnTo>
                    <a:pt x="12" y="14"/>
                  </a:lnTo>
                  <a:lnTo>
                    <a:pt x="16" y="8"/>
                  </a:lnTo>
                  <a:lnTo>
                    <a:pt x="16" y="8"/>
                  </a:lnTo>
                  <a:lnTo>
                    <a:pt x="14" y="2"/>
                  </a:lnTo>
                  <a:lnTo>
                    <a:pt x="10"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204" name="Freeform 189"/>
            <p:cNvSpPr>
              <a:spLocks/>
            </p:cNvSpPr>
            <p:nvPr/>
          </p:nvSpPr>
          <p:spPr bwMode="auto">
            <a:xfrm>
              <a:off x="4722" y="1808"/>
              <a:ext cx="16" cy="18"/>
            </a:xfrm>
            <a:custGeom>
              <a:avLst/>
              <a:gdLst>
                <a:gd name="T0" fmla="*/ 10 w 16"/>
                <a:gd name="T1" fmla="*/ 0 h 18"/>
                <a:gd name="T2" fmla="*/ 10 w 16"/>
                <a:gd name="T3" fmla="*/ 0 h 18"/>
                <a:gd name="T4" fmla="*/ 4 w 16"/>
                <a:gd name="T5" fmla="*/ 2 h 18"/>
                <a:gd name="T6" fmla="*/ 4 w 16"/>
                <a:gd name="T7" fmla="*/ 2 h 18"/>
                <a:gd name="T8" fmla="*/ 0 w 16"/>
                <a:gd name="T9" fmla="*/ 8 h 18"/>
                <a:gd name="T10" fmla="*/ 0 w 16"/>
                <a:gd name="T11" fmla="*/ 12 h 18"/>
                <a:gd name="T12" fmla="*/ 0 w 16"/>
                <a:gd name="T13" fmla="*/ 14 h 18"/>
                <a:gd name="T14" fmla="*/ 0 w 16"/>
                <a:gd name="T15" fmla="*/ 14 h 18"/>
                <a:gd name="T16" fmla="*/ 4 w 16"/>
                <a:gd name="T17" fmla="*/ 16 h 18"/>
                <a:gd name="T18" fmla="*/ 6 w 16"/>
                <a:gd name="T19" fmla="*/ 18 h 18"/>
                <a:gd name="T20" fmla="*/ 6 w 16"/>
                <a:gd name="T21" fmla="*/ 18 h 18"/>
                <a:gd name="T22" fmla="*/ 10 w 16"/>
                <a:gd name="T23" fmla="*/ 16 h 18"/>
                <a:gd name="T24" fmla="*/ 12 w 16"/>
                <a:gd name="T25" fmla="*/ 14 h 18"/>
                <a:gd name="T26" fmla="*/ 16 w 16"/>
                <a:gd name="T27" fmla="*/ 8 h 18"/>
                <a:gd name="T28" fmla="*/ 16 w 16"/>
                <a:gd name="T29" fmla="*/ 8 h 18"/>
                <a:gd name="T30" fmla="*/ 14 w 16"/>
                <a:gd name="T31" fmla="*/ 2 h 18"/>
                <a:gd name="T32" fmla="*/ 10 w 16"/>
                <a:gd name="T3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 h="18">
                  <a:moveTo>
                    <a:pt x="10" y="0"/>
                  </a:moveTo>
                  <a:lnTo>
                    <a:pt x="10" y="0"/>
                  </a:lnTo>
                  <a:lnTo>
                    <a:pt x="4" y="2"/>
                  </a:lnTo>
                  <a:lnTo>
                    <a:pt x="4" y="2"/>
                  </a:lnTo>
                  <a:lnTo>
                    <a:pt x="0" y="8"/>
                  </a:lnTo>
                  <a:lnTo>
                    <a:pt x="0" y="12"/>
                  </a:lnTo>
                  <a:lnTo>
                    <a:pt x="0" y="14"/>
                  </a:lnTo>
                  <a:lnTo>
                    <a:pt x="0" y="14"/>
                  </a:lnTo>
                  <a:lnTo>
                    <a:pt x="4" y="16"/>
                  </a:lnTo>
                  <a:lnTo>
                    <a:pt x="6" y="18"/>
                  </a:lnTo>
                  <a:lnTo>
                    <a:pt x="6" y="18"/>
                  </a:lnTo>
                  <a:lnTo>
                    <a:pt x="10" y="16"/>
                  </a:lnTo>
                  <a:lnTo>
                    <a:pt x="12" y="14"/>
                  </a:lnTo>
                  <a:lnTo>
                    <a:pt x="16" y="8"/>
                  </a:lnTo>
                  <a:lnTo>
                    <a:pt x="16" y="8"/>
                  </a:lnTo>
                  <a:lnTo>
                    <a:pt x="14" y="2"/>
                  </a:lnTo>
                  <a:lnTo>
                    <a:pt x="1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205" name="Freeform 190"/>
            <p:cNvSpPr>
              <a:spLocks/>
            </p:cNvSpPr>
            <p:nvPr/>
          </p:nvSpPr>
          <p:spPr bwMode="auto">
            <a:xfrm>
              <a:off x="4472" y="1510"/>
              <a:ext cx="16" cy="16"/>
            </a:xfrm>
            <a:custGeom>
              <a:avLst/>
              <a:gdLst>
                <a:gd name="T0" fmla="*/ 10 w 16"/>
                <a:gd name="T1" fmla="*/ 0 h 16"/>
                <a:gd name="T2" fmla="*/ 10 w 16"/>
                <a:gd name="T3" fmla="*/ 0 h 16"/>
                <a:gd name="T4" fmla="*/ 6 w 16"/>
                <a:gd name="T5" fmla="*/ 0 h 16"/>
                <a:gd name="T6" fmla="*/ 6 w 16"/>
                <a:gd name="T7" fmla="*/ 0 h 16"/>
                <a:gd name="T8" fmla="*/ 4 w 16"/>
                <a:gd name="T9" fmla="*/ 4 h 16"/>
                <a:gd name="T10" fmla="*/ 4 w 16"/>
                <a:gd name="T11" fmla="*/ 8 h 16"/>
                <a:gd name="T12" fmla="*/ 4 w 16"/>
                <a:gd name="T13" fmla="*/ 8 h 16"/>
                <a:gd name="T14" fmla="*/ 2 w 16"/>
                <a:gd name="T15" fmla="*/ 12 h 16"/>
                <a:gd name="T16" fmla="*/ 0 w 16"/>
                <a:gd name="T17" fmla="*/ 12 h 16"/>
                <a:gd name="T18" fmla="*/ 2 w 16"/>
                <a:gd name="T19" fmla="*/ 14 h 16"/>
                <a:gd name="T20" fmla="*/ 2 w 16"/>
                <a:gd name="T21" fmla="*/ 14 h 16"/>
                <a:gd name="T22" fmla="*/ 6 w 16"/>
                <a:gd name="T23" fmla="*/ 16 h 16"/>
                <a:gd name="T24" fmla="*/ 6 w 16"/>
                <a:gd name="T25" fmla="*/ 16 h 16"/>
                <a:gd name="T26" fmla="*/ 10 w 16"/>
                <a:gd name="T27" fmla="*/ 16 h 16"/>
                <a:gd name="T28" fmla="*/ 14 w 16"/>
                <a:gd name="T29" fmla="*/ 14 h 16"/>
                <a:gd name="T30" fmla="*/ 14 w 16"/>
                <a:gd name="T31" fmla="*/ 14 h 16"/>
                <a:gd name="T32" fmla="*/ 16 w 16"/>
                <a:gd name="T33" fmla="*/ 10 h 16"/>
                <a:gd name="T34" fmla="*/ 16 w 16"/>
                <a:gd name="T35" fmla="*/ 6 h 16"/>
                <a:gd name="T36" fmla="*/ 14 w 16"/>
                <a:gd name="T37" fmla="*/ 2 h 16"/>
                <a:gd name="T38" fmla="*/ 10 w 16"/>
                <a:gd name="T39"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6" h="16">
                  <a:moveTo>
                    <a:pt x="10" y="0"/>
                  </a:moveTo>
                  <a:lnTo>
                    <a:pt x="10" y="0"/>
                  </a:lnTo>
                  <a:lnTo>
                    <a:pt x="6" y="0"/>
                  </a:lnTo>
                  <a:lnTo>
                    <a:pt x="6" y="0"/>
                  </a:lnTo>
                  <a:lnTo>
                    <a:pt x="4" y="4"/>
                  </a:lnTo>
                  <a:lnTo>
                    <a:pt x="4" y="8"/>
                  </a:lnTo>
                  <a:lnTo>
                    <a:pt x="4" y="8"/>
                  </a:lnTo>
                  <a:lnTo>
                    <a:pt x="2" y="12"/>
                  </a:lnTo>
                  <a:lnTo>
                    <a:pt x="0" y="12"/>
                  </a:lnTo>
                  <a:lnTo>
                    <a:pt x="2" y="14"/>
                  </a:lnTo>
                  <a:lnTo>
                    <a:pt x="2" y="14"/>
                  </a:lnTo>
                  <a:lnTo>
                    <a:pt x="6" y="16"/>
                  </a:lnTo>
                  <a:lnTo>
                    <a:pt x="6" y="16"/>
                  </a:lnTo>
                  <a:lnTo>
                    <a:pt x="10" y="16"/>
                  </a:lnTo>
                  <a:lnTo>
                    <a:pt x="14" y="14"/>
                  </a:lnTo>
                  <a:lnTo>
                    <a:pt x="14" y="14"/>
                  </a:lnTo>
                  <a:lnTo>
                    <a:pt x="16" y="10"/>
                  </a:lnTo>
                  <a:lnTo>
                    <a:pt x="16" y="6"/>
                  </a:lnTo>
                  <a:lnTo>
                    <a:pt x="14" y="2"/>
                  </a:lnTo>
                  <a:lnTo>
                    <a:pt x="10"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206" name="Freeform 191"/>
            <p:cNvSpPr>
              <a:spLocks/>
            </p:cNvSpPr>
            <p:nvPr/>
          </p:nvSpPr>
          <p:spPr bwMode="auto">
            <a:xfrm>
              <a:off x="4472" y="1510"/>
              <a:ext cx="16" cy="16"/>
            </a:xfrm>
            <a:custGeom>
              <a:avLst/>
              <a:gdLst>
                <a:gd name="T0" fmla="*/ 10 w 16"/>
                <a:gd name="T1" fmla="*/ 0 h 16"/>
                <a:gd name="T2" fmla="*/ 10 w 16"/>
                <a:gd name="T3" fmla="*/ 0 h 16"/>
                <a:gd name="T4" fmla="*/ 6 w 16"/>
                <a:gd name="T5" fmla="*/ 0 h 16"/>
                <a:gd name="T6" fmla="*/ 6 w 16"/>
                <a:gd name="T7" fmla="*/ 0 h 16"/>
                <a:gd name="T8" fmla="*/ 4 w 16"/>
                <a:gd name="T9" fmla="*/ 4 h 16"/>
                <a:gd name="T10" fmla="*/ 4 w 16"/>
                <a:gd name="T11" fmla="*/ 8 h 16"/>
                <a:gd name="T12" fmla="*/ 4 w 16"/>
                <a:gd name="T13" fmla="*/ 8 h 16"/>
                <a:gd name="T14" fmla="*/ 2 w 16"/>
                <a:gd name="T15" fmla="*/ 12 h 16"/>
                <a:gd name="T16" fmla="*/ 0 w 16"/>
                <a:gd name="T17" fmla="*/ 12 h 16"/>
                <a:gd name="T18" fmla="*/ 2 w 16"/>
                <a:gd name="T19" fmla="*/ 14 h 16"/>
                <a:gd name="T20" fmla="*/ 2 w 16"/>
                <a:gd name="T21" fmla="*/ 14 h 16"/>
                <a:gd name="T22" fmla="*/ 6 w 16"/>
                <a:gd name="T23" fmla="*/ 16 h 16"/>
                <a:gd name="T24" fmla="*/ 6 w 16"/>
                <a:gd name="T25" fmla="*/ 16 h 16"/>
                <a:gd name="T26" fmla="*/ 10 w 16"/>
                <a:gd name="T27" fmla="*/ 16 h 16"/>
                <a:gd name="T28" fmla="*/ 14 w 16"/>
                <a:gd name="T29" fmla="*/ 14 h 16"/>
                <a:gd name="T30" fmla="*/ 14 w 16"/>
                <a:gd name="T31" fmla="*/ 14 h 16"/>
                <a:gd name="T32" fmla="*/ 16 w 16"/>
                <a:gd name="T33" fmla="*/ 10 h 16"/>
                <a:gd name="T34" fmla="*/ 16 w 16"/>
                <a:gd name="T35" fmla="*/ 6 h 16"/>
                <a:gd name="T36" fmla="*/ 14 w 16"/>
                <a:gd name="T37" fmla="*/ 2 h 16"/>
                <a:gd name="T38" fmla="*/ 10 w 16"/>
                <a:gd name="T39"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6" h="16">
                  <a:moveTo>
                    <a:pt x="10" y="0"/>
                  </a:moveTo>
                  <a:lnTo>
                    <a:pt x="10" y="0"/>
                  </a:lnTo>
                  <a:lnTo>
                    <a:pt x="6" y="0"/>
                  </a:lnTo>
                  <a:lnTo>
                    <a:pt x="6" y="0"/>
                  </a:lnTo>
                  <a:lnTo>
                    <a:pt x="4" y="4"/>
                  </a:lnTo>
                  <a:lnTo>
                    <a:pt x="4" y="8"/>
                  </a:lnTo>
                  <a:lnTo>
                    <a:pt x="4" y="8"/>
                  </a:lnTo>
                  <a:lnTo>
                    <a:pt x="2" y="12"/>
                  </a:lnTo>
                  <a:lnTo>
                    <a:pt x="0" y="12"/>
                  </a:lnTo>
                  <a:lnTo>
                    <a:pt x="2" y="14"/>
                  </a:lnTo>
                  <a:lnTo>
                    <a:pt x="2" y="14"/>
                  </a:lnTo>
                  <a:lnTo>
                    <a:pt x="6" y="16"/>
                  </a:lnTo>
                  <a:lnTo>
                    <a:pt x="6" y="16"/>
                  </a:lnTo>
                  <a:lnTo>
                    <a:pt x="10" y="16"/>
                  </a:lnTo>
                  <a:lnTo>
                    <a:pt x="14" y="14"/>
                  </a:lnTo>
                  <a:lnTo>
                    <a:pt x="14" y="14"/>
                  </a:lnTo>
                  <a:lnTo>
                    <a:pt x="16" y="10"/>
                  </a:lnTo>
                  <a:lnTo>
                    <a:pt x="16" y="6"/>
                  </a:lnTo>
                  <a:lnTo>
                    <a:pt x="14" y="2"/>
                  </a:lnTo>
                  <a:lnTo>
                    <a:pt x="1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207" name="Freeform 192"/>
            <p:cNvSpPr>
              <a:spLocks/>
            </p:cNvSpPr>
            <p:nvPr/>
          </p:nvSpPr>
          <p:spPr bwMode="auto">
            <a:xfrm>
              <a:off x="4506" y="1384"/>
              <a:ext cx="26" cy="30"/>
            </a:xfrm>
            <a:custGeom>
              <a:avLst/>
              <a:gdLst>
                <a:gd name="T0" fmla="*/ 14 w 26"/>
                <a:gd name="T1" fmla="*/ 0 h 30"/>
                <a:gd name="T2" fmla="*/ 14 w 26"/>
                <a:gd name="T3" fmla="*/ 0 h 30"/>
                <a:gd name="T4" fmla="*/ 14 w 26"/>
                <a:gd name="T5" fmla="*/ 0 h 30"/>
                <a:gd name="T6" fmla="*/ 14 w 26"/>
                <a:gd name="T7" fmla="*/ 0 h 30"/>
                <a:gd name="T8" fmla="*/ 10 w 26"/>
                <a:gd name="T9" fmla="*/ 2 h 30"/>
                <a:gd name="T10" fmla="*/ 8 w 26"/>
                <a:gd name="T11" fmla="*/ 4 h 30"/>
                <a:gd name="T12" fmla="*/ 4 w 26"/>
                <a:gd name="T13" fmla="*/ 8 h 30"/>
                <a:gd name="T14" fmla="*/ 4 w 26"/>
                <a:gd name="T15" fmla="*/ 8 h 30"/>
                <a:gd name="T16" fmla="*/ 0 w 26"/>
                <a:gd name="T17" fmla="*/ 14 h 30"/>
                <a:gd name="T18" fmla="*/ 0 w 26"/>
                <a:gd name="T19" fmla="*/ 20 h 30"/>
                <a:gd name="T20" fmla="*/ 0 w 26"/>
                <a:gd name="T21" fmla="*/ 20 h 30"/>
                <a:gd name="T22" fmla="*/ 2 w 26"/>
                <a:gd name="T23" fmla="*/ 26 h 30"/>
                <a:gd name="T24" fmla="*/ 2 w 26"/>
                <a:gd name="T25" fmla="*/ 28 h 30"/>
                <a:gd name="T26" fmla="*/ 6 w 26"/>
                <a:gd name="T27" fmla="*/ 30 h 30"/>
                <a:gd name="T28" fmla="*/ 6 w 26"/>
                <a:gd name="T29" fmla="*/ 30 h 30"/>
                <a:gd name="T30" fmla="*/ 8 w 26"/>
                <a:gd name="T31" fmla="*/ 30 h 30"/>
                <a:gd name="T32" fmla="*/ 8 w 26"/>
                <a:gd name="T33" fmla="*/ 30 h 30"/>
                <a:gd name="T34" fmla="*/ 12 w 26"/>
                <a:gd name="T35" fmla="*/ 28 h 30"/>
                <a:gd name="T36" fmla="*/ 16 w 26"/>
                <a:gd name="T37" fmla="*/ 26 h 30"/>
                <a:gd name="T38" fmla="*/ 22 w 26"/>
                <a:gd name="T39" fmla="*/ 22 h 30"/>
                <a:gd name="T40" fmla="*/ 22 w 26"/>
                <a:gd name="T41" fmla="*/ 22 h 30"/>
                <a:gd name="T42" fmla="*/ 26 w 26"/>
                <a:gd name="T43" fmla="*/ 16 h 30"/>
                <a:gd name="T44" fmla="*/ 26 w 26"/>
                <a:gd name="T45" fmla="*/ 10 h 30"/>
                <a:gd name="T46" fmla="*/ 22 w 26"/>
                <a:gd name="T47" fmla="*/ 4 h 30"/>
                <a:gd name="T48" fmla="*/ 18 w 26"/>
                <a:gd name="T49" fmla="*/ 2 h 30"/>
                <a:gd name="T50" fmla="*/ 14 w 26"/>
                <a:gd name="T51"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6" h="30">
                  <a:moveTo>
                    <a:pt x="14" y="0"/>
                  </a:moveTo>
                  <a:lnTo>
                    <a:pt x="14" y="0"/>
                  </a:lnTo>
                  <a:lnTo>
                    <a:pt x="14" y="0"/>
                  </a:lnTo>
                  <a:lnTo>
                    <a:pt x="14" y="0"/>
                  </a:lnTo>
                  <a:lnTo>
                    <a:pt x="10" y="2"/>
                  </a:lnTo>
                  <a:lnTo>
                    <a:pt x="8" y="4"/>
                  </a:lnTo>
                  <a:lnTo>
                    <a:pt x="4" y="8"/>
                  </a:lnTo>
                  <a:lnTo>
                    <a:pt x="4" y="8"/>
                  </a:lnTo>
                  <a:lnTo>
                    <a:pt x="0" y="14"/>
                  </a:lnTo>
                  <a:lnTo>
                    <a:pt x="0" y="20"/>
                  </a:lnTo>
                  <a:lnTo>
                    <a:pt x="0" y="20"/>
                  </a:lnTo>
                  <a:lnTo>
                    <a:pt x="2" y="26"/>
                  </a:lnTo>
                  <a:lnTo>
                    <a:pt x="2" y="28"/>
                  </a:lnTo>
                  <a:lnTo>
                    <a:pt x="6" y="30"/>
                  </a:lnTo>
                  <a:lnTo>
                    <a:pt x="6" y="30"/>
                  </a:lnTo>
                  <a:lnTo>
                    <a:pt x="8" y="30"/>
                  </a:lnTo>
                  <a:lnTo>
                    <a:pt x="8" y="30"/>
                  </a:lnTo>
                  <a:lnTo>
                    <a:pt x="12" y="28"/>
                  </a:lnTo>
                  <a:lnTo>
                    <a:pt x="16" y="26"/>
                  </a:lnTo>
                  <a:lnTo>
                    <a:pt x="22" y="22"/>
                  </a:lnTo>
                  <a:lnTo>
                    <a:pt x="22" y="22"/>
                  </a:lnTo>
                  <a:lnTo>
                    <a:pt x="26" y="16"/>
                  </a:lnTo>
                  <a:lnTo>
                    <a:pt x="26" y="10"/>
                  </a:lnTo>
                  <a:lnTo>
                    <a:pt x="22" y="4"/>
                  </a:lnTo>
                  <a:lnTo>
                    <a:pt x="18" y="2"/>
                  </a:lnTo>
                  <a:lnTo>
                    <a:pt x="14"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208" name="Freeform 193"/>
            <p:cNvSpPr>
              <a:spLocks/>
            </p:cNvSpPr>
            <p:nvPr/>
          </p:nvSpPr>
          <p:spPr bwMode="auto">
            <a:xfrm>
              <a:off x="4506" y="1384"/>
              <a:ext cx="26" cy="30"/>
            </a:xfrm>
            <a:custGeom>
              <a:avLst/>
              <a:gdLst>
                <a:gd name="T0" fmla="*/ 14 w 26"/>
                <a:gd name="T1" fmla="*/ 0 h 30"/>
                <a:gd name="T2" fmla="*/ 14 w 26"/>
                <a:gd name="T3" fmla="*/ 0 h 30"/>
                <a:gd name="T4" fmla="*/ 14 w 26"/>
                <a:gd name="T5" fmla="*/ 0 h 30"/>
                <a:gd name="T6" fmla="*/ 14 w 26"/>
                <a:gd name="T7" fmla="*/ 0 h 30"/>
                <a:gd name="T8" fmla="*/ 10 w 26"/>
                <a:gd name="T9" fmla="*/ 2 h 30"/>
                <a:gd name="T10" fmla="*/ 8 w 26"/>
                <a:gd name="T11" fmla="*/ 4 h 30"/>
                <a:gd name="T12" fmla="*/ 4 w 26"/>
                <a:gd name="T13" fmla="*/ 8 h 30"/>
                <a:gd name="T14" fmla="*/ 4 w 26"/>
                <a:gd name="T15" fmla="*/ 8 h 30"/>
                <a:gd name="T16" fmla="*/ 0 w 26"/>
                <a:gd name="T17" fmla="*/ 14 h 30"/>
                <a:gd name="T18" fmla="*/ 0 w 26"/>
                <a:gd name="T19" fmla="*/ 20 h 30"/>
                <a:gd name="T20" fmla="*/ 0 w 26"/>
                <a:gd name="T21" fmla="*/ 20 h 30"/>
                <a:gd name="T22" fmla="*/ 2 w 26"/>
                <a:gd name="T23" fmla="*/ 26 h 30"/>
                <a:gd name="T24" fmla="*/ 2 w 26"/>
                <a:gd name="T25" fmla="*/ 28 h 30"/>
                <a:gd name="T26" fmla="*/ 6 w 26"/>
                <a:gd name="T27" fmla="*/ 30 h 30"/>
                <a:gd name="T28" fmla="*/ 6 w 26"/>
                <a:gd name="T29" fmla="*/ 30 h 30"/>
                <a:gd name="T30" fmla="*/ 8 w 26"/>
                <a:gd name="T31" fmla="*/ 30 h 30"/>
                <a:gd name="T32" fmla="*/ 8 w 26"/>
                <a:gd name="T33" fmla="*/ 30 h 30"/>
                <a:gd name="T34" fmla="*/ 12 w 26"/>
                <a:gd name="T35" fmla="*/ 28 h 30"/>
                <a:gd name="T36" fmla="*/ 16 w 26"/>
                <a:gd name="T37" fmla="*/ 26 h 30"/>
                <a:gd name="T38" fmla="*/ 22 w 26"/>
                <a:gd name="T39" fmla="*/ 22 h 30"/>
                <a:gd name="T40" fmla="*/ 22 w 26"/>
                <a:gd name="T41" fmla="*/ 22 h 30"/>
                <a:gd name="T42" fmla="*/ 26 w 26"/>
                <a:gd name="T43" fmla="*/ 16 h 30"/>
                <a:gd name="T44" fmla="*/ 26 w 26"/>
                <a:gd name="T45" fmla="*/ 10 h 30"/>
                <a:gd name="T46" fmla="*/ 22 w 26"/>
                <a:gd name="T47" fmla="*/ 4 h 30"/>
                <a:gd name="T48" fmla="*/ 18 w 26"/>
                <a:gd name="T49" fmla="*/ 2 h 30"/>
                <a:gd name="T50" fmla="*/ 14 w 26"/>
                <a:gd name="T51"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6" h="30">
                  <a:moveTo>
                    <a:pt x="14" y="0"/>
                  </a:moveTo>
                  <a:lnTo>
                    <a:pt x="14" y="0"/>
                  </a:lnTo>
                  <a:lnTo>
                    <a:pt x="14" y="0"/>
                  </a:lnTo>
                  <a:lnTo>
                    <a:pt x="14" y="0"/>
                  </a:lnTo>
                  <a:lnTo>
                    <a:pt x="10" y="2"/>
                  </a:lnTo>
                  <a:lnTo>
                    <a:pt x="8" y="4"/>
                  </a:lnTo>
                  <a:lnTo>
                    <a:pt x="4" y="8"/>
                  </a:lnTo>
                  <a:lnTo>
                    <a:pt x="4" y="8"/>
                  </a:lnTo>
                  <a:lnTo>
                    <a:pt x="0" y="14"/>
                  </a:lnTo>
                  <a:lnTo>
                    <a:pt x="0" y="20"/>
                  </a:lnTo>
                  <a:lnTo>
                    <a:pt x="0" y="20"/>
                  </a:lnTo>
                  <a:lnTo>
                    <a:pt x="2" y="26"/>
                  </a:lnTo>
                  <a:lnTo>
                    <a:pt x="2" y="28"/>
                  </a:lnTo>
                  <a:lnTo>
                    <a:pt x="6" y="30"/>
                  </a:lnTo>
                  <a:lnTo>
                    <a:pt x="6" y="30"/>
                  </a:lnTo>
                  <a:lnTo>
                    <a:pt x="8" y="30"/>
                  </a:lnTo>
                  <a:lnTo>
                    <a:pt x="8" y="30"/>
                  </a:lnTo>
                  <a:lnTo>
                    <a:pt x="12" y="28"/>
                  </a:lnTo>
                  <a:lnTo>
                    <a:pt x="16" y="26"/>
                  </a:lnTo>
                  <a:lnTo>
                    <a:pt x="22" y="22"/>
                  </a:lnTo>
                  <a:lnTo>
                    <a:pt x="22" y="22"/>
                  </a:lnTo>
                  <a:lnTo>
                    <a:pt x="26" y="16"/>
                  </a:lnTo>
                  <a:lnTo>
                    <a:pt x="26" y="10"/>
                  </a:lnTo>
                  <a:lnTo>
                    <a:pt x="22" y="4"/>
                  </a:lnTo>
                  <a:lnTo>
                    <a:pt x="18" y="2"/>
                  </a:lnTo>
                  <a:lnTo>
                    <a:pt x="1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209" name="Freeform 194"/>
            <p:cNvSpPr>
              <a:spLocks/>
            </p:cNvSpPr>
            <p:nvPr/>
          </p:nvSpPr>
          <p:spPr bwMode="auto">
            <a:xfrm>
              <a:off x="4604" y="1344"/>
              <a:ext cx="16" cy="10"/>
            </a:xfrm>
            <a:custGeom>
              <a:avLst/>
              <a:gdLst>
                <a:gd name="T0" fmla="*/ 10 w 16"/>
                <a:gd name="T1" fmla="*/ 0 h 10"/>
                <a:gd name="T2" fmla="*/ 10 w 16"/>
                <a:gd name="T3" fmla="*/ 0 h 10"/>
                <a:gd name="T4" fmla="*/ 8 w 16"/>
                <a:gd name="T5" fmla="*/ 0 h 10"/>
                <a:gd name="T6" fmla="*/ 8 w 16"/>
                <a:gd name="T7" fmla="*/ 0 h 10"/>
                <a:gd name="T8" fmla="*/ 2 w 16"/>
                <a:gd name="T9" fmla="*/ 4 h 10"/>
                <a:gd name="T10" fmla="*/ 0 w 16"/>
                <a:gd name="T11" fmla="*/ 6 h 10"/>
                <a:gd name="T12" fmla="*/ 0 w 16"/>
                <a:gd name="T13" fmla="*/ 8 h 10"/>
                <a:gd name="T14" fmla="*/ 0 w 16"/>
                <a:gd name="T15" fmla="*/ 8 h 10"/>
                <a:gd name="T16" fmla="*/ 8 w 16"/>
                <a:gd name="T17" fmla="*/ 10 h 10"/>
                <a:gd name="T18" fmla="*/ 8 w 16"/>
                <a:gd name="T19" fmla="*/ 10 h 10"/>
                <a:gd name="T20" fmla="*/ 14 w 16"/>
                <a:gd name="T21" fmla="*/ 8 h 10"/>
                <a:gd name="T22" fmla="*/ 16 w 16"/>
                <a:gd name="T23" fmla="*/ 6 h 10"/>
                <a:gd name="T24" fmla="*/ 16 w 16"/>
                <a:gd name="T25" fmla="*/ 6 h 10"/>
                <a:gd name="T26" fmla="*/ 16 w 16"/>
                <a:gd name="T27" fmla="*/ 4 h 10"/>
                <a:gd name="T28" fmla="*/ 14 w 16"/>
                <a:gd name="T29" fmla="*/ 2 h 10"/>
                <a:gd name="T30" fmla="*/ 10 w 16"/>
                <a:gd name="T3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6" h="10">
                  <a:moveTo>
                    <a:pt x="10" y="0"/>
                  </a:moveTo>
                  <a:lnTo>
                    <a:pt x="10" y="0"/>
                  </a:lnTo>
                  <a:lnTo>
                    <a:pt x="8" y="0"/>
                  </a:lnTo>
                  <a:lnTo>
                    <a:pt x="8" y="0"/>
                  </a:lnTo>
                  <a:lnTo>
                    <a:pt x="2" y="4"/>
                  </a:lnTo>
                  <a:lnTo>
                    <a:pt x="0" y="6"/>
                  </a:lnTo>
                  <a:lnTo>
                    <a:pt x="0" y="8"/>
                  </a:lnTo>
                  <a:lnTo>
                    <a:pt x="0" y="8"/>
                  </a:lnTo>
                  <a:lnTo>
                    <a:pt x="8" y="10"/>
                  </a:lnTo>
                  <a:lnTo>
                    <a:pt x="8" y="10"/>
                  </a:lnTo>
                  <a:lnTo>
                    <a:pt x="14" y="8"/>
                  </a:lnTo>
                  <a:lnTo>
                    <a:pt x="16" y="6"/>
                  </a:lnTo>
                  <a:lnTo>
                    <a:pt x="16" y="6"/>
                  </a:lnTo>
                  <a:lnTo>
                    <a:pt x="16" y="4"/>
                  </a:lnTo>
                  <a:lnTo>
                    <a:pt x="14" y="2"/>
                  </a:lnTo>
                  <a:lnTo>
                    <a:pt x="10"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210" name="Freeform 195"/>
            <p:cNvSpPr>
              <a:spLocks/>
            </p:cNvSpPr>
            <p:nvPr/>
          </p:nvSpPr>
          <p:spPr bwMode="auto">
            <a:xfrm>
              <a:off x="4604" y="1344"/>
              <a:ext cx="16" cy="10"/>
            </a:xfrm>
            <a:custGeom>
              <a:avLst/>
              <a:gdLst>
                <a:gd name="T0" fmla="*/ 10 w 16"/>
                <a:gd name="T1" fmla="*/ 0 h 10"/>
                <a:gd name="T2" fmla="*/ 10 w 16"/>
                <a:gd name="T3" fmla="*/ 0 h 10"/>
                <a:gd name="T4" fmla="*/ 8 w 16"/>
                <a:gd name="T5" fmla="*/ 0 h 10"/>
                <a:gd name="T6" fmla="*/ 8 w 16"/>
                <a:gd name="T7" fmla="*/ 0 h 10"/>
                <a:gd name="T8" fmla="*/ 2 w 16"/>
                <a:gd name="T9" fmla="*/ 4 h 10"/>
                <a:gd name="T10" fmla="*/ 0 w 16"/>
                <a:gd name="T11" fmla="*/ 6 h 10"/>
                <a:gd name="T12" fmla="*/ 0 w 16"/>
                <a:gd name="T13" fmla="*/ 8 h 10"/>
                <a:gd name="T14" fmla="*/ 0 w 16"/>
                <a:gd name="T15" fmla="*/ 8 h 10"/>
                <a:gd name="T16" fmla="*/ 8 w 16"/>
                <a:gd name="T17" fmla="*/ 10 h 10"/>
                <a:gd name="T18" fmla="*/ 8 w 16"/>
                <a:gd name="T19" fmla="*/ 10 h 10"/>
                <a:gd name="T20" fmla="*/ 14 w 16"/>
                <a:gd name="T21" fmla="*/ 8 h 10"/>
                <a:gd name="T22" fmla="*/ 16 w 16"/>
                <a:gd name="T23" fmla="*/ 6 h 10"/>
                <a:gd name="T24" fmla="*/ 16 w 16"/>
                <a:gd name="T25" fmla="*/ 6 h 10"/>
                <a:gd name="T26" fmla="*/ 16 w 16"/>
                <a:gd name="T27" fmla="*/ 4 h 10"/>
                <a:gd name="T28" fmla="*/ 14 w 16"/>
                <a:gd name="T29" fmla="*/ 2 h 10"/>
                <a:gd name="T30" fmla="*/ 10 w 16"/>
                <a:gd name="T3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6" h="10">
                  <a:moveTo>
                    <a:pt x="10" y="0"/>
                  </a:moveTo>
                  <a:lnTo>
                    <a:pt x="10" y="0"/>
                  </a:lnTo>
                  <a:lnTo>
                    <a:pt x="8" y="0"/>
                  </a:lnTo>
                  <a:lnTo>
                    <a:pt x="8" y="0"/>
                  </a:lnTo>
                  <a:lnTo>
                    <a:pt x="2" y="4"/>
                  </a:lnTo>
                  <a:lnTo>
                    <a:pt x="0" y="6"/>
                  </a:lnTo>
                  <a:lnTo>
                    <a:pt x="0" y="8"/>
                  </a:lnTo>
                  <a:lnTo>
                    <a:pt x="0" y="8"/>
                  </a:lnTo>
                  <a:lnTo>
                    <a:pt x="8" y="10"/>
                  </a:lnTo>
                  <a:lnTo>
                    <a:pt x="8" y="10"/>
                  </a:lnTo>
                  <a:lnTo>
                    <a:pt x="14" y="8"/>
                  </a:lnTo>
                  <a:lnTo>
                    <a:pt x="16" y="6"/>
                  </a:lnTo>
                  <a:lnTo>
                    <a:pt x="16" y="6"/>
                  </a:lnTo>
                  <a:lnTo>
                    <a:pt x="16" y="4"/>
                  </a:lnTo>
                  <a:lnTo>
                    <a:pt x="14" y="2"/>
                  </a:lnTo>
                  <a:lnTo>
                    <a:pt x="1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211" name="Freeform 196"/>
            <p:cNvSpPr>
              <a:spLocks noEditPoints="1"/>
            </p:cNvSpPr>
            <p:nvPr/>
          </p:nvSpPr>
          <p:spPr bwMode="auto">
            <a:xfrm>
              <a:off x="3406" y="1248"/>
              <a:ext cx="1382" cy="1176"/>
            </a:xfrm>
            <a:custGeom>
              <a:avLst/>
              <a:gdLst>
                <a:gd name="T0" fmla="*/ 1092 w 1382"/>
                <a:gd name="T1" fmla="*/ 606 h 1176"/>
                <a:gd name="T2" fmla="*/ 1076 w 1382"/>
                <a:gd name="T3" fmla="*/ 562 h 1176"/>
                <a:gd name="T4" fmla="*/ 1004 w 1382"/>
                <a:gd name="T5" fmla="*/ 642 h 1176"/>
                <a:gd name="T6" fmla="*/ 998 w 1382"/>
                <a:gd name="T7" fmla="*/ 556 h 1176"/>
                <a:gd name="T8" fmla="*/ 876 w 1382"/>
                <a:gd name="T9" fmla="*/ 464 h 1176"/>
                <a:gd name="T10" fmla="*/ 836 w 1382"/>
                <a:gd name="T11" fmla="*/ 446 h 1176"/>
                <a:gd name="T12" fmla="*/ 758 w 1382"/>
                <a:gd name="T13" fmla="*/ 344 h 1176"/>
                <a:gd name="T14" fmla="*/ 746 w 1382"/>
                <a:gd name="T15" fmla="*/ 316 h 1176"/>
                <a:gd name="T16" fmla="*/ 648 w 1382"/>
                <a:gd name="T17" fmla="*/ 256 h 1176"/>
                <a:gd name="T18" fmla="*/ 566 w 1382"/>
                <a:gd name="T19" fmla="*/ 154 h 1176"/>
                <a:gd name="T20" fmla="*/ 1062 w 1382"/>
                <a:gd name="T21" fmla="*/ 34 h 1176"/>
                <a:gd name="T22" fmla="*/ 1058 w 1382"/>
                <a:gd name="T23" fmla="*/ 52 h 1176"/>
                <a:gd name="T24" fmla="*/ 996 w 1382"/>
                <a:gd name="T25" fmla="*/ 32 h 1176"/>
                <a:gd name="T26" fmla="*/ 1002 w 1382"/>
                <a:gd name="T27" fmla="*/ 4 h 1176"/>
                <a:gd name="T28" fmla="*/ 968 w 1382"/>
                <a:gd name="T29" fmla="*/ 80 h 1176"/>
                <a:gd name="T30" fmla="*/ 962 w 1382"/>
                <a:gd name="T31" fmla="*/ 110 h 1176"/>
                <a:gd name="T32" fmla="*/ 880 w 1382"/>
                <a:gd name="T33" fmla="*/ 52 h 1176"/>
                <a:gd name="T34" fmla="*/ 888 w 1382"/>
                <a:gd name="T35" fmla="*/ 134 h 1176"/>
                <a:gd name="T36" fmla="*/ 786 w 1382"/>
                <a:gd name="T37" fmla="*/ 130 h 1176"/>
                <a:gd name="T38" fmla="*/ 734 w 1382"/>
                <a:gd name="T39" fmla="*/ 154 h 1176"/>
                <a:gd name="T40" fmla="*/ 618 w 1382"/>
                <a:gd name="T41" fmla="*/ 102 h 1176"/>
                <a:gd name="T42" fmla="*/ 524 w 1382"/>
                <a:gd name="T43" fmla="*/ 96 h 1176"/>
                <a:gd name="T44" fmla="*/ 404 w 1382"/>
                <a:gd name="T45" fmla="*/ 94 h 1176"/>
                <a:gd name="T46" fmla="*/ 258 w 1382"/>
                <a:gd name="T47" fmla="*/ 66 h 1176"/>
                <a:gd name="T48" fmla="*/ 146 w 1382"/>
                <a:gd name="T49" fmla="*/ 34 h 1176"/>
                <a:gd name="T50" fmla="*/ 24 w 1382"/>
                <a:gd name="T51" fmla="*/ 102 h 1176"/>
                <a:gd name="T52" fmla="*/ 18 w 1382"/>
                <a:gd name="T53" fmla="*/ 144 h 1176"/>
                <a:gd name="T54" fmla="*/ 62 w 1382"/>
                <a:gd name="T55" fmla="*/ 210 h 1176"/>
                <a:gd name="T56" fmla="*/ 84 w 1382"/>
                <a:gd name="T57" fmla="*/ 294 h 1176"/>
                <a:gd name="T58" fmla="*/ 152 w 1382"/>
                <a:gd name="T59" fmla="*/ 322 h 1176"/>
                <a:gd name="T60" fmla="*/ 226 w 1382"/>
                <a:gd name="T61" fmla="*/ 282 h 1176"/>
                <a:gd name="T62" fmla="*/ 392 w 1382"/>
                <a:gd name="T63" fmla="*/ 322 h 1176"/>
                <a:gd name="T64" fmla="*/ 548 w 1382"/>
                <a:gd name="T65" fmla="*/ 500 h 1176"/>
                <a:gd name="T66" fmla="*/ 534 w 1382"/>
                <a:gd name="T67" fmla="*/ 642 h 1176"/>
                <a:gd name="T68" fmla="*/ 706 w 1382"/>
                <a:gd name="T69" fmla="*/ 910 h 1176"/>
                <a:gd name="T70" fmla="*/ 714 w 1382"/>
                <a:gd name="T71" fmla="*/ 852 h 1176"/>
                <a:gd name="T72" fmla="*/ 984 w 1382"/>
                <a:gd name="T73" fmla="*/ 1080 h 1176"/>
                <a:gd name="T74" fmla="*/ 1098 w 1382"/>
                <a:gd name="T75" fmla="*/ 1146 h 1176"/>
                <a:gd name="T76" fmla="*/ 990 w 1382"/>
                <a:gd name="T77" fmla="*/ 952 h 1176"/>
                <a:gd name="T78" fmla="*/ 880 w 1382"/>
                <a:gd name="T79" fmla="*/ 864 h 1176"/>
                <a:gd name="T80" fmla="*/ 1014 w 1382"/>
                <a:gd name="T81" fmla="*/ 818 h 1176"/>
                <a:gd name="T82" fmla="*/ 1086 w 1382"/>
                <a:gd name="T83" fmla="*/ 832 h 1176"/>
                <a:gd name="T84" fmla="*/ 1138 w 1382"/>
                <a:gd name="T85" fmla="*/ 682 h 1176"/>
                <a:gd name="T86" fmla="*/ 1250 w 1382"/>
                <a:gd name="T87" fmla="*/ 588 h 1176"/>
                <a:gd name="T88" fmla="*/ 1272 w 1382"/>
                <a:gd name="T89" fmla="*/ 530 h 1176"/>
                <a:gd name="T90" fmla="*/ 1312 w 1382"/>
                <a:gd name="T91" fmla="*/ 502 h 1176"/>
                <a:gd name="T92" fmla="*/ 1310 w 1382"/>
                <a:gd name="T93" fmla="*/ 396 h 1176"/>
                <a:gd name="T94" fmla="*/ 1238 w 1382"/>
                <a:gd name="T95" fmla="*/ 342 h 1176"/>
                <a:gd name="T96" fmla="*/ 1106 w 1382"/>
                <a:gd name="T97" fmla="*/ 248 h 1176"/>
                <a:gd name="T98" fmla="*/ 1116 w 1382"/>
                <a:gd name="T99" fmla="*/ 388 h 1176"/>
                <a:gd name="T100" fmla="*/ 1040 w 1382"/>
                <a:gd name="T101" fmla="*/ 396 h 1176"/>
                <a:gd name="T102" fmla="*/ 914 w 1382"/>
                <a:gd name="T103" fmla="*/ 324 h 1176"/>
                <a:gd name="T104" fmla="*/ 948 w 1382"/>
                <a:gd name="T105" fmla="*/ 226 h 1176"/>
                <a:gd name="T106" fmla="*/ 1002 w 1382"/>
                <a:gd name="T107" fmla="*/ 176 h 1176"/>
                <a:gd name="T108" fmla="*/ 1042 w 1382"/>
                <a:gd name="T109" fmla="*/ 114 h 1176"/>
                <a:gd name="T110" fmla="*/ 1110 w 1382"/>
                <a:gd name="T111" fmla="*/ 112 h 1176"/>
                <a:gd name="T112" fmla="*/ 1106 w 1382"/>
                <a:gd name="T113" fmla="*/ 194 h 1176"/>
                <a:gd name="T114" fmla="*/ 1228 w 1382"/>
                <a:gd name="T115" fmla="*/ 278 h 1176"/>
                <a:gd name="T116" fmla="*/ 1208 w 1382"/>
                <a:gd name="T117" fmla="*/ 192 h 1176"/>
                <a:gd name="T118" fmla="*/ 1264 w 1382"/>
                <a:gd name="T119" fmla="*/ 170 h 1176"/>
                <a:gd name="T120" fmla="*/ 1196 w 1382"/>
                <a:gd name="T121" fmla="*/ 114 h 1176"/>
                <a:gd name="T122" fmla="*/ 1154 w 1382"/>
                <a:gd name="T123" fmla="*/ 72 h 1176"/>
                <a:gd name="T124" fmla="*/ 1090 w 1382"/>
                <a:gd name="T125" fmla="*/ 32 h 1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82" h="1176">
                  <a:moveTo>
                    <a:pt x="1116" y="600"/>
                  </a:moveTo>
                  <a:lnTo>
                    <a:pt x="1116" y="600"/>
                  </a:lnTo>
                  <a:lnTo>
                    <a:pt x="1118" y="600"/>
                  </a:lnTo>
                  <a:lnTo>
                    <a:pt x="1118" y="600"/>
                  </a:lnTo>
                  <a:lnTo>
                    <a:pt x="1128" y="596"/>
                  </a:lnTo>
                  <a:lnTo>
                    <a:pt x="1134" y="594"/>
                  </a:lnTo>
                  <a:lnTo>
                    <a:pt x="1138" y="592"/>
                  </a:lnTo>
                  <a:lnTo>
                    <a:pt x="1138" y="592"/>
                  </a:lnTo>
                  <a:lnTo>
                    <a:pt x="1142" y="594"/>
                  </a:lnTo>
                  <a:lnTo>
                    <a:pt x="1142" y="594"/>
                  </a:lnTo>
                  <a:lnTo>
                    <a:pt x="1142" y="596"/>
                  </a:lnTo>
                  <a:lnTo>
                    <a:pt x="1142" y="600"/>
                  </a:lnTo>
                  <a:lnTo>
                    <a:pt x="1138" y="606"/>
                  </a:lnTo>
                  <a:lnTo>
                    <a:pt x="1130" y="610"/>
                  </a:lnTo>
                  <a:lnTo>
                    <a:pt x="1124" y="612"/>
                  </a:lnTo>
                  <a:lnTo>
                    <a:pt x="1124" y="612"/>
                  </a:lnTo>
                  <a:lnTo>
                    <a:pt x="1124" y="612"/>
                  </a:lnTo>
                  <a:lnTo>
                    <a:pt x="1124" y="612"/>
                  </a:lnTo>
                  <a:lnTo>
                    <a:pt x="1118" y="612"/>
                  </a:lnTo>
                  <a:lnTo>
                    <a:pt x="1118" y="612"/>
                  </a:lnTo>
                  <a:lnTo>
                    <a:pt x="1110" y="610"/>
                  </a:lnTo>
                  <a:lnTo>
                    <a:pt x="1110" y="610"/>
                  </a:lnTo>
                  <a:lnTo>
                    <a:pt x="1106" y="610"/>
                  </a:lnTo>
                  <a:lnTo>
                    <a:pt x="1106" y="610"/>
                  </a:lnTo>
                  <a:lnTo>
                    <a:pt x="1102" y="612"/>
                  </a:lnTo>
                  <a:lnTo>
                    <a:pt x="1102" y="614"/>
                  </a:lnTo>
                  <a:lnTo>
                    <a:pt x="1098" y="620"/>
                  </a:lnTo>
                  <a:lnTo>
                    <a:pt x="1098" y="620"/>
                  </a:lnTo>
                  <a:lnTo>
                    <a:pt x="1092" y="628"/>
                  </a:lnTo>
                  <a:lnTo>
                    <a:pt x="1082" y="632"/>
                  </a:lnTo>
                  <a:lnTo>
                    <a:pt x="1082" y="632"/>
                  </a:lnTo>
                  <a:lnTo>
                    <a:pt x="1072" y="636"/>
                  </a:lnTo>
                  <a:lnTo>
                    <a:pt x="1060" y="640"/>
                  </a:lnTo>
                  <a:lnTo>
                    <a:pt x="1060" y="640"/>
                  </a:lnTo>
                  <a:lnTo>
                    <a:pt x="1052" y="642"/>
                  </a:lnTo>
                  <a:lnTo>
                    <a:pt x="1052" y="642"/>
                  </a:lnTo>
                  <a:lnTo>
                    <a:pt x="1048" y="640"/>
                  </a:lnTo>
                  <a:lnTo>
                    <a:pt x="1048" y="638"/>
                  </a:lnTo>
                  <a:lnTo>
                    <a:pt x="1048" y="636"/>
                  </a:lnTo>
                  <a:lnTo>
                    <a:pt x="1052" y="632"/>
                  </a:lnTo>
                  <a:lnTo>
                    <a:pt x="1052" y="632"/>
                  </a:lnTo>
                  <a:lnTo>
                    <a:pt x="1062" y="628"/>
                  </a:lnTo>
                  <a:lnTo>
                    <a:pt x="1072" y="624"/>
                  </a:lnTo>
                  <a:lnTo>
                    <a:pt x="1072" y="624"/>
                  </a:lnTo>
                  <a:lnTo>
                    <a:pt x="1082" y="620"/>
                  </a:lnTo>
                  <a:lnTo>
                    <a:pt x="1088" y="618"/>
                  </a:lnTo>
                  <a:lnTo>
                    <a:pt x="1090" y="614"/>
                  </a:lnTo>
                  <a:lnTo>
                    <a:pt x="1090" y="614"/>
                  </a:lnTo>
                  <a:lnTo>
                    <a:pt x="1092" y="610"/>
                  </a:lnTo>
                  <a:lnTo>
                    <a:pt x="1092" y="606"/>
                  </a:lnTo>
                  <a:lnTo>
                    <a:pt x="1092" y="602"/>
                  </a:lnTo>
                  <a:lnTo>
                    <a:pt x="1098" y="598"/>
                  </a:lnTo>
                  <a:lnTo>
                    <a:pt x="1098" y="598"/>
                  </a:lnTo>
                  <a:lnTo>
                    <a:pt x="1102" y="598"/>
                  </a:lnTo>
                  <a:lnTo>
                    <a:pt x="1102" y="598"/>
                  </a:lnTo>
                  <a:lnTo>
                    <a:pt x="1110" y="598"/>
                  </a:lnTo>
                  <a:lnTo>
                    <a:pt x="1110" y="598"/>
                  </a:lnTo>
                  <a:lnTo>
                    <a:pt x="1116" y="600"/>
                  </a:lnTo>
                  <a:close/>
                  <a:moveTo>
                    <a:pt x="954" y="550"/>
                  </a:moveTo>
                  <a:lnTo>
                    <a:pt x="954" y="550"/>
                  </a:lnTo>
                  <a:lnTo>
                    <a:pt x="950" y="550"/>
                  </a:lnTo>
                  <a:lnTo>
                    <a:pt x="944" y="548"/>
                  </a:lnTo>
                  <a:lnTo>
                    <a:pt x="936" y="542"/>
                  </a:lnTo>
                  <a:lnTo>
                    <a:pt x="936" y="542"/>
                  </a:lnTo>
                  <a:lnTo>
                    <a:pt x="944" y="536"/>
                  </a:lnTo>
                  <a:lnTo>
                    <a:pt x="954" y="530"/>
                  </a:lnTo>
                  <a:lnTo>
                    <a:pt x="964" y="526"/>
                  </a:lnTo>
                  <a:lnTo>
                    <a:pt x="974" y="520"/>
                  </a:lnTo>
                  <a:lnTo>
                    <a:pt x="974" y="520"/>
                  </a:lnTo>
                  <a:lnTo>
                    <a:pt x="982" y="512"/>
                  </a:lnTo>
                  <a:lnTo>
                    <a:pt x="986" y="506"/>
                  </a:lnTo>
                  <a:lnTo>
                    <a:pt x="990" y="504"/>
                  </a:lnTo>
                  <a:lnTo>
                    <a:pt x="990" y="504"/>
                  </a:lnTo>
                  <a:lnTo>
                    <a:pt x="990" y="504"/>
                  </a:lnTo>
                  <a:lnTo>
                    <a:pt x="990" y="504"/>
                  </a:lnTo>
                  <a:lnTo>
                    <a:pt x="994" y="506"/>
                  </a:lnTo>
                  <a:lnTo>
                    <a:pt x="998" y="508"/>
                  </a:lnTo>
                  <a:lnTo>
                    <a:pt x="1004" y="514"/>
                  </a:lnTo>
                  <a:lnTo>
                    <a:pt x="1004" y="514"/>
                  </a:lnTo>
                  <a:lnTo>
                    <a:pt x="1010" y="522"/>
                  </a:lnTo>
                  <a:lnTo>
                    <a:pt x="1014" y="526"/>
                  </a:lnTo>
                  <a:lnTo>
                    <a:pt x="1018" y="530"/>
                  </a:lnTo>
                  <a:lnTo>
                    <a:pt x="1018" y="530"/>
                  </a:lnTo>
                  <a:lnTo>
                    <a:pt x="1028" y="534"/>
                  </a:lnTo>
                  <a:lnTo>
                    <a:pt x="1032" y="536"/>
                  </a:lnTo>
                  <a:lnTo>
                    <a:pt x="1032" y="542"/>
                  </a:lnTo>
                  <a:lnTo>
                    <a:pt x="1032" y="542"/>
                  </a:lnTo>
                  <a:lnTo>
                    <a:pt x="1034" y="548"/>
                  </a:lnTo>
                  <a:lnTo>
                    <a:pt x="1036" y="552"/>
                  </a:lnTo>
                  <a:lnTo>
                    <a:pt x="1038" y="554"/>
                  </a:lnTo>
                  <a:lnTo>
                    <a:pt x="1042" y="554"/>
                  </a:lnTo>
                  <a:lnTo>
                    <a:pt x="1042" y="554"/>
                  </a:lnTo>
                  <a:lnTo>
                    <a:pt x="1048" y="554"/>
                  </a:lnTo>
                  <a:lnTo>
                    <a:pt x="1048" y="554"/>
                  </a:lnTo>
                  <a:lnTo>
                    <a:pt x="1056" y="554"/>
                  </a:lnTo>
                  <a:lnTo>
                    <a:pt x="1056" y="554"/>
                  </a:lnTo>
                  <a:lnTo>
                    <a:pt x="1060" y="554"/>
                  </a:lnTo>
                  <a:lnTo>
                    <a:pt x="1060" y="554"/>
                  </a:lnTo>
                  <a:lnTo>
                    <a:pt x="1068" y="556"/>
                  </a:lnTo>
                  <a:lnTo>
                    <a:pt x="1076" y="562"/>
                  </a:lnTo>
                  <a:lnTo>
                    <a:pt x="1082" y="568"/>
                  </a:lnTo>
                  <a:lnTo>
                    <a:pt x="1086" y="576"/>
                  </a:lnTo>
                  <a:lnTo>
                    <a:pt x="1086" y="576"/>
                  </a:lnTo>
                  <a:lnTo>
                    <a:pt x="1088" y="584"/>
                  </a:lnTo>
                  <a:lnTo>
                    <a:pt x="1088" y="586"/>
                  </a:lnTo>
                  <a:lnTo>
                    <a:pt x="1086" y="586"/>
                  </a:lnTo>
                  <a:lnTo>
                    <a:pt x="1086" y="586"/>
                  </a:lnTo>
                  <a:lnTo>
                    <a:pt x="1078" y="582"/>
                  </a:lnTo>
                  <a:lnTo>
                    <a:pt x="1068" y="578"/>
                  </a:lnTo>
                  <a:lnTo>
                    <a:pt x="1068" y="578"/>
                  </a:lnTo>
                  <a:lnTo>
                    <a:pt x="1070" y="598"/>
                  </a:lnTo>
                  <a:lnTo>
                    <a:pt x="1068" y="610"/>
                  </a:lnTo>
                  <a:lnTo>
                    <a:pt x="1068" y="614"/>
                  </a:lnTo>
                  <a:lnTo>
                    <a:pt x="1064" y="616"/>
                  </a:lnTo>
                  <a:lnTo>
                    <a:pt x="1064" y="616"/>
                  </a:lnTo>
                  <a:lnTo>
                    <a:pt x="1064" y="616"/>
                  </a:lnTo>
                  <a:lnTo>
                    <a:pt x="1064" y="616"/>
                  </a:lnTo>
                  <a:lnTo>
                    <a:pt x="1060" y="614"/>
                  </a:lnTo>
                  <a:lnTo>
                    <a:pt x="1060" y="612"/>
                  </a:lnTo>
                  <a:lnTo>
                    <a:pt x="1060" y="606"/>
                  </a:lnTo>
                  <a:lnTo>
                    <a:pt x="1060" y="606"/>
                  </a:lnTo>
                  <a:lnTo>
                    <a:pt x="1054" y="600"/>
                  </a:lnTo>
                  <a:lnTo>
                    <a:pt x="1050" y="592"/>
                  </a:lnTo>
                  <a:lnTo>
                    <a:pt x="1050" y="592"/>
                  </a:lnTo>
                  <a:lnTo>
                    <a:pt x="1048" y="586"/>
                  </a:lnTo>
                  <a:lnTo>
                    <a:pt x="1048" y="580"/>
                  </a:lnTo>
                  <a:lnTo>
                    <a:pt x="1048" y="580"/>
                  </a:lnTo>
                  <a:lnTo>
                    <a:pt x="1042" y="572"/>
                  </a:lnTo>
                  <a:lnTo>
                    <a:pt x="1034" y="568"/>
                  </a:lnTo>
                  <a:lnTo>
                    <a:pt x="1034" y="568"/>
                  </a:lnTo>
                  <a:lnTo>
                    <a:pt x="1032" y="568"/>
                  </a:lnTo>
                  <a:lnTo>
                    <a:pt x="1032" y="568"/>
                  </a:lnTo>
                  <a:lnTo>
                    <a:pt x="1028" y="568"/>
                  </a:lnTo>
                  <a:lnTo>
                    <a:pt x="1024" y="570"/>
                  </a:lnTo>
                  <a:lnTo>
                    <a:pt x="1018" y="578"/>
                  </a:lnTo>
                  <a:lnTo>
                    <a:pt x="1018" y="578"/>
                  </a:lnTo>
                  <a:lnTo>
                    <a:pt x="1016" y="582"/>
                  </a:lnTo>
                  <a:lnTo>
                    <a:pt x="1014" y="586"/>
                  </a:lnTo>
                  <a:lnTo>
                    <a:pt x="1014" y="586"/>
                  </a:lnTo>
                  <a:lnTo>
                    <a:pt x="1012" y="588"/>
                  </a:lnTo>
                  <a:lnTo>
                    <a:pt x="1008" y="590"/>
                  </a:lnTo>
                  <a:lnTo>
                    <a:pt x="1008" y="590"/>
                  </a:lnTo>
                  <a:lnTo>
                    <a:pt x="1006" y="594"/>
                  </a:lnTo>
                  <a:lnTo>
                    <a:pt x="1006" y="598"/>
                  </a:lnTo>
                  <a:lnTo>
                    <a:pt x="1008" y="608"/>
                  </a:lnTo>
                  <a:lnTo>
                    <a:pt x="1008" y="608"/>
                  </a:lnTo>
                  <a:lnTo>
                    <a:pt x="1010" y="626"/>
                  </a:lnTo>
                  <a:lnTo>
                    <a:pt x="1008" y="636"/>
                  </a:lnTo>
                  <a:lnTo>
                    <a:pt x="1008" y="640"/>
                  </a:lnTo>
                  <a:lnTo>
                    <a:pt x="1004" y="642"/>
                  </a:lnTo>
                  <a:lnTo>
                    <a:pt x="1004" y="642"/>
                  </a:lnTo>
                  <a:lnTo>
                    <a:pt x="1004" y="642"/>
                  </a:lnTo>
                  <a:lnTo>
                    <a:pt x="1004" y="642"/>
                  </a:lnTo>
                  <a:lnTo>
                    <a:pt x="1002" y="642"/>
                  </a:lnTo>
                  <a:lnTo>
                    <a:pt x="1000" y="640"/>
                  </a:lnTo>
                  <a:lnTo>
                    <a:pt x="998" y="634"/>
                  </a:lnTo>
                  <a:lnTo>
                    <a:pt x="996" y="622"/>
                  </a:lnTo>
                  <a:lnTo>
                    <a:pt x="996" y="622"/>
                  </a:lnTo>
                  <a:lnTo>
                    <a:pt x="996" y="612"/>
                  </a:lnTo>
                  <a:lnTo>
                    <a:pt x="998" y="600"/>
                  </a:lnTo>
                  <a:lnTo>
                    <a:pt x="998" y="600"/>
                  </a:lnTo>
                  <a:lnTo>
                    <a:pt x="996" y="592"/>
                  </a:lnTo>
                  <a:lnTo>
                    <a:pt x="992" y="584"/>
                  </a:lnTo>
                  <a:lnTo>
                    <a:pt x="992" y="584"/>
                  </a:lnTo>
                  <a:lnTo>
                    <a:pt x="988" y="584"/>
                  </a:lnTo>
                  <a:lnTo>
                    <a:pt x="984" y="582"/>
                  </a:lnTo>
                  <a:lnTo>
                    <a:pt x="982" y="580"/>
                  </a:lnTo>
                  <a:lnTo>
                    <a:pt x="982" y="578"/>
                  </a:lnTo>
                  <a:lnTo>
                    <a:pt x="982" y="578"/>
                  </a:lnTo>
                  <a:lnTo>
                    <a:pt x="984" y="574"/>
                  </a:lnTo>
                  <a:lnTo>
                    <a:pt x="988" y="572"/>
                  </a:lnTo>
                  <a:lnTo>
                    <a:pt x="996" y="568"/>
                  </a:lnTo>
                  <a:lnTo>
                    <a:pt x="996" y="568"/>
                  </a:lnTo>
                  <a:lnTo>
                    <a:pt x="1000" y="562"/>
                  </a:lnTo>
                  <a:lnTo>
                    <a:pt x="1002" y="560"/>
                  </a:lnTo>
                  <a:lnTo>
                    <a:pt x="1004" y="558"/>
                  </a:lnTo>
                  <a:lnTo>
                    <a:pt x="1004" y="558"/>
                  </a:lnTo>
                  <a:lnTo>
                    <a:pt x="1004" y="558"/>
                  </a:lnTo>
                  <a:lnTo>
                    <a:pt x="1004" y="558"/>
                  </a:lnTo>
                  <a:lnTo>
                    <a:pt x="1008" y="560"/>
                  </a:lnTo>
                  <a:lnTo>
                    <a:pt x="1008" y="560"/>
                  </a:lnTo>
                  <a:lnTo>
                    <a:pt x="1012" y="560"/>
                  </a:lnTo>
                  <a:lnTo>
                    <a:pt x="1012" y="560"/>
                  </a:lnTo>
                  <a:lnTo>
                    <a:pt x="1012" y="560"/>
                  </a:lnTo>
                  <a:lnTo>
                    <a:pt x="1012" y="560"/>
                  </a:lnTo>
                  <a:lnTo>
                    <a:pt x="1016" y="558"/>
                  </a:lnTo>
                  <a:lnTo>
                    <a:pt x="1018" y="556"/>
                  </a:lnTo>
                  <a:lnTo>
                    <a:pt x="1018" y="554"/>
                  </a:lnTo>
                  <a:lnTo>
                    <a:pt x="1018" y="550"/>
                  </a:lnTo>
                  <a:lnTo>
                    <a:pt x="1020" y="554"/>
                  </a:lnTo>
                  <a:lnTo>
                    <a:pt x="1020" y="554"/>
                  </a:lnTo>
                  <a:lnTo>
                    <a:pt x="1018" y="550"/>
                  </a:lnTo>
                  <a:lnTo>
                    <a:pt x="1016" y="548"/>
                  </a:lnTo>
                  <a:lnTo>
                    <a:pt x="1016" y="548"/>
                  </a:lnTo>
                  <a:lnTo>
                    <a:pt x="1012" y="550"/>
                  </a:lnTo>
                  <a:lnTo>
                    <a:pt x="1006" y="552"/>
                  </a:lnTo>
                  <a:lnTo>
                    <a:pt x="998" y="556"/>
                  </a:lnTo>
                  <a:lnTo>
                    <a:pt x="998" y="556"/>
                  </a:lnTo>
                  <a:lnTo>
                    <a:pt x="998" y="556"/>
                  </a:lnTo>
                  <a:lnTo>
                    <a:pt x="998" y="556"/>
                  </a:lnTo>
                  <a:lnTo>
                    <a:pt x="994" y="554"/>
                  </a:lnTo>
                  <a:lnTo>
                    <a:pt x="992" y="552"/>
                  </a:lnTo>
                  <a:lnTo>
                    <a:pt x="990" y="548"/>
                  </a:lnTo>
                  <a:lnTo>
                    <a:pt x="986" y="542"/>
                  </a:lnTo>
                  <a:lnTo>
                    <a:pt x="984" y="540"/>
                  </a:lnTo>
                  <a:lnTo>
                    <a:pt x="980" y="540"/>
                  </a:lnTo>
                  <a:lnTo>
                    <a:pt x="980" y="540"/>
                  </a:lnTo>
                  <a:lnTo>
                    <a:pt x="980" y="540"/>
                  </a:lnTo>
                  <a:lnTo>
                    <a:pt x="980" y="540"/>
                  </a:lnTo>
                  <a:lnTo>
                    <a:pt x="974" y="540"/>
                  </a:lnTo>
                  <a:lnTo>
                    <a:pt x="968" y="544"/>
                  </a:lnTo>
                  <a:lnTo>
                    <a:pt x="964" y="548"/>
                  </a:lnTo>
                  <a:lnTo>
                    <a:pt x="958" y="550"/>
                  </a:lnTo>
                  <a:lnTo>
                    <a:pt x="958" y="550"/>
                  </a:lnTo>
                  <a:lnTo>
                    <a:pt x="954" y="550"/>
                  </a:lnTo>
                  <a:close/>
                  <a:moveTo>
                    <a:pt x="980" y="498"/>
                  </a:moveTo>
                  <a:lnTo>
                    <a:pt x="980" y="498"/>
                  </a:lnTo>
                  <a:lnTo>
                    <a:pt x="976" y="496"/>
                  </a:lnTo>
                  <a:lnTo>
                    <a:pt x="974" y="492"/>
                  </a:lnTo>
                  <a:lnTo>
                    <a:pt x="974" y="488"/>
                  </a:lnTo>
                  <a:lnTo>
                    <a:pt x="976" y="486"/>
                  </a:lnTo>
                  <a:lnTo>
                    <a:pt x="976" y="486"/>
                  </a:lnTo>
                  <a:lnTo>
                    <a:pt x="980" y="484"/>
                  </a:lnTo>
                  <a:lnTo>
                    <a:pt x="980" y="484"/>
                  </a:lnTo>
                  <a:lnTo>
                    <a:pt x="984" y="486"/>
                  </a:lnTo>
                  <a:lnTo>
                    <a:pt x="984" y="492"/>
                  </a:lnTo>
                  <a:lnTo>
                    <a:pt x="984" y="496"/>
                  </a:lnTo>
                  <a:lnTo>
                    <a:pt x="982" y="498"/>
                  </a:lnTo>
                  <a:lnTo>
                    <a:pt x="980" y="498"/>
                  </a:lnTo>
                  <a:lnTo>
                    <a:pt x="980" y="498"/>
                  </a:lnTo>
                  <a:lnTo>
                    <a:pt x="980" y="498"/>
                  </a:lnTo>
                  <a:close/>
                  <a:moveTo>
                    <a:pt x="838" y="426"/>
                  </a:moveTo>
                  <a:lnTo>
                    <a:pt x="838" y="426"/>
                  </a:lnTo>
                  <a:lnTo>
                    <a:pt x="844" y="426"/>
                  </a:lnTo>
                  <a:lnTo>
                    <a:pt x="848" y="426"/>
                  </a:lnTo>
                  <a:lnTo>
                    <a:pt x="848" y="426"/>
                  </a:lnTo>
                  <a:lnTo>
                    <a:pt x="852" y="420"/>
                  </a:lnTo>
                  <a:lnTo>
                    <a:pt x="852" y="418"/>
                  </a:lnTo>
                  <a:lnTo>
                    <a:pt x="854" y="418"/>
                  </a:lnTo>
                  <a:lnTo>
                    <a:pt x="854" y="418"/>
                  </a:lnTo>
                  <a:lnTo>
                    <a:pt x="860" y="420"/>
                  </a:lnTo>
                  <a:lnTo>
                    <a:pt x="860" y="420"/>
                  </a:lnTo>
                  <a:lnTo>
                    <a:pt x="864" y="424"/>
                  </a:lnTo>
                  <a:lnTo>
                    <a:pt x="866" y="430"/>
                  </a:lnTo>
                  <a:lnTo>
                    <a:pt x="868" y="442"/>
                  </a:lnTo>
                  <a:lnTo>
                    <a:pt x="868" y="442"/>
                  </a:lnTo>
                  <a:lnTo>
                    <a:pt x="870" y="450"/>
                  </a:lnTo>
                  <a:lnTo>
                    <a:pt x="872" y="458"/>
                  </a:lnTo>
                  <a:lnTo>
                    <a:pt x="872" y="458"/>
                  </a:lnTo>
                  <a:lnTo>
                    <a:pt x="876" y="464"/>
                  </a:lnTo>
                  <a:lnTo>
                    <a:pt x="880" y="470"/>
                  </a:lnTo>
                  <a:lnTo>
                    <a:pt x="880" y="470"/>
                  </a:lnTo>
                  <a:lnTo>
                    <a:pt x="882" y="476"/>
                  </a:lnTo>
                  <a:lnTo>
                    <a:pt x="884" y="480"/>
                  </a:lnTo>
                  <a:lnTo>
                    <a:pt x="884" y="480"/>
                  </a:lnTo>
                  <a:lnTo>
                    <a:pt x="890" y="486"/>
                  </a:lnTo>
                  <a:lnTo>
                    <a:pt x="896" y="488"/>
                  </a:lnTo>
                  <a:lnTo>
                    <a:pt x="896" y="488"/>
                  </a:lnTo>
                  <a:lnTo>
                    <a:pt x="900" y="488"/>
                  </a:lnTo>
                  <a:lnTo>
                    <a:pt x="900" y="488"/>
                  </a:lnTo>
                  <a:lnTo>
                    <a:pt x="904" y="488"/>
                  </a:lnTo>
                  <a:lnTo>
                    <a:pt x="904" y="488"/>
                  </a:lnTo>
                  <a:lnTo>
                    <a:pt x="908" y="488"/>
                  </a:lnTo>
                  <a:lnTo>
                    <a:pt x="908" y="488"/>
                  </a:lnTo>
                  <a:lnTo>
                    <a:pt x="910" y="496"/>
                  </a:lnTo>
                  <a:lnTo>
                    <a:pt x="910" y="504"/>
                  </a:lnTo>
                  <a:lnTo>
                    <a:pt x="908" y="510"/>
                  </a:lnTo>
                  <a:lnTo>
                    <a:pt x="906" y="512"/>
                  </a:lnTo>
                  <a:lnTo>
                    <a:pt x="902" y="512"/>
                  </a:lnTo>
                  <a:lnTo>
                    <a:pt x="902" y="512"/>
                  </a:lnTo>
                  <a:lnTo>
                    <a:pt x="900" y="512"/>
                  </a:lnTo>
                  <a:lnTo>
                    <a:pt x="900" y="512"/>
                  </a:lnTo>
                  <a:lnTo>
                    <a:pt x="900" y="504"/>
                  </a:lnTo>
                  <a:lnTo>
                    <a:pt x="900" y="500"/>
                  </a:lnTo>
                  <a:lnTo>
                    <a:pt x="898" y="496"/>
                  </a:lnTo>
                  <a:lnTo>
                    <a:pt x="898" y="496"/>
                  </a:lnTo>
                  <a:lnTo>
                    <a:pt x="890" y="492"/>
                  </a:lnTo>
                  <a:lnTo>
                    <a:pt x="884" y="488"/>
                  </a:lnTo>
                  <a:lnTo>
                    <a:pt x="884" y="488"/>
                  </a:lnTo>
                  <a:lnTo>
                    <a:pt x="876" y="476"/>
                  </a:lnTo>
                  <a:lnTo>
                    <a:pt x="868" y="460"/>
                  </a:lnTo>
                  <a:lnTo>
                    <a:pt x="868" y="460"/>
                  </a:lnTo>
                  <a:lnTo>
                    <a:pt x="860" y="446"/>
                  </a:lnTo>
                  <a:lnTo>
                    <a:pt x="852" y="438"/>
                  </a:lnTo>
                  <a:lnTo>
                    <a:pt x="850" y="436"/>
                  </a:lnTo>
                  <a:lnTo>
                    <a:pt x="846" y="436"/>
                  </a:lnTo>
                  <a:lnTo>
                    <a:pt x="846" y="436"/>
                  </a:lnTo>
                  <a:lnTo>
                    <a:pt x="842" y="436"/>
                  </a:lnTo>
                  <a:lnTo>
                    <a:pt x="842" y="436"/>
                  </a:lnTo>
                  <a:lnTo>
                    <a:pt x="842" y="440"/>
                  </a:lnTo>
                  <a:lnTo>
                    <a:pt x="842" y="444"/>
                  </a:lnTo>
                  <a:lnTo>
                    <a:pt x="848" y="454"/>
                  </a:lnTo>
                  <a:lnTo>
                    <a:pt x="852" y="462"/>
                  </a:lnTo>
                  <a:lnTo>
                    <a:pt x="852" y="466"/>
                  </a:lnTo>
                  <a:lnTo>
                    <a:pt x="850" y="470"/>
                  </a:lnTo>
                  <a:lnTo>
                    <a:pt x="850" y="470"/>
                  </a:lnTo>
                  <a:lnTo>
                    <a:pt x="846" y="464"/>
                  </a:lnTo>
                  <a:lnTo>
                    <a:pt x="842" y="458"/>
                  </a:lnTo>
                  <a:lnTo>
                    <a:pt x="836" y="446"/>
                  </a:lnTo>
                  <a:lnTo>
                    <a:pt x="836" y="446"/>
                  </a:lnTo>
                  <a:lnTo>
                    <a:pt x="832" y="442"/>
                  </a:lnTo>
                  <a:lnTo>
                    <a:pt x="826" y="438"/>
                  </a:lnTo>
                  <a:lnTo>
                    <a:pt x="822" y="434"/>
                  </a:lnTo>
                  <a:lnTo>
                    <a:pt x="820" y="430"/>
                  </a:lnTo>
                  <a:lnTo>
                    <a:pt x="820" y="430"/>
                  </a:lnTo>
                  <a:lnTo>
                    <a:pt x="820" y="428"/>
                  </a:lnTo>
                  <a:lnTo>
                    <a:pt x="824" y="428"/>
                  </a:lnTo>
                  <a:lnTo>
                    <a:pt x="834" y="426"/>
                  </a:lnTo>
                  <a:lnTo>
                    <a:pt x="834" y="426"/>
                  </a:lnTo>
                  <a:lnTo>
                    <a:pt x="836" y="426"/>
                  </a:lnTo>
                  <a:lnTo>
                    <a:pt x="836" y="426"/>
                  </a:lnTo>
                  <a:lnTo>
                    <a:pt x="838" y="426"/>
                  </a:lnTo>
                  <a:close/>
                  <a:moveTo>
                    <a:pt x="736" y="388"/>
                  </a:moveTo>
                  <a:lnTo>
                    <a:pt x="736" y="388"/>
                  </a:lnTo>
                  <a:lnTo>
                    <a:pt x="732" y="386"/>
                  </a:lnTo>
                  <a:lnTo>
                    <a:pt x="732" y="386"/>
                  </a:lnTo>
                  <a:lnTo>
                    <a:pt x="728" y="382"/>
                  </a:lnTo>
                  <a:lnTo>
                    <a:pt x="724" y="376"/>
                  </a:lnTo>
                  <a:lnTo>
                    <a:pt x="722" y="366"/>
                  </a:lnTo>
                  <a:lnTo>
                    <a:pt x="722" y="366"/>
                  </a:lnTo>
                  <a:lnTo>
                    <a:pt x="724" y="362"/>
                  </a:lnTo>
                  <a:lnTo>
                    <a:pt x="726" y="360"/>
                  </a:lnTo>
                  <a:lnTo>
                    <a:pt x="726" y="360"/>
                  </a:lnTo>
                  <a:lnTo>
                    <a:pt x="726" y="360"/>
                  </a:lnTo>
                  <a:lnTo>
                    <a:pt x="726" y="360"/>
                  </a:lnTo>
                  <a:lnTo>
                    <a:pt x="730" y="362"/>
                  </a:lnTo>
                  <a:lnTo>
                    <a:pt x="732" y="364"/>
                  </a:lnTo>
                  <a:lnTo>
                    <a:pt x="734" y="372"/>
                  </a:lnTo>
                  <a:lnTo>
                    <a:pt x="734" y="372"/>
                  </a:lnTo>
                  <a:lnTo>
                    <a:pt x="736" y="374"/>
                  </a:lnTo>
                  <a:lnTo>
                    <a:pt x="740" y="376"/>
                  </a:lnTo>
                  <a:lnTo>
                    <a:pt x="744" y="378"/>
                  </a:lnTo>
                  <a:lnTo>
                    <a:pt x="746" y="382"/>
                  </a:lnTo>
                  <a:lnTo>
                    <a:pt x="746" y="382"/>
                  </a:lnTo>
                  <a:lnTo>
                    <a:pt x="746" y="384"/>
                  </a:lnTo>
                  <a:lnTo>
                    <a:pt x="744" y="386"/>
                  </a:lnTo>
                  <a:lnTo>
                    <a:pt x="736" y="388"/>
                  </a:lnTo>
                  <a:close/>
                  <a:moveTo>
                    <a:pt x="744" y="358"/>
                  </a:moveTo>
                  <a:lnTo>
                    <a:pt x="744" y="358"/>
                  </a:lnTo>
                  <a:lnTo>
                    <a:pt x="740" y="356"/>
                  </a:lnTo>
                  <a:lnTo>
                    <a:pt x="738" y="352"/>
                  </a:lnTo>
                  <a:lnTo>
                    <a:pt x="738" y="352"/>
                  </a:lnTo>
                  <a:lnTo>
                    <a:pt x="738" y="350"/>
                  </a:lnTo>
                  <a:lnTo>
                    <a:pt x="744" y="346"/>
                  </a:lnTo>
                  <a:lnTo>
                    <a:pt x="750" y="342"/>
                  </a:lnTo>
                  <a:lnTo>
                    <a:pt x="754" y="342"/>
                  </a:lnTo>
                  <a:lnTo>
                    <a:pt x="754" y="342"/>
                  </a:lnTo>
                  <a:lnTo>
                    <a:pt x="756" y="342"/>
                  </a:lnTo>
                  <a:lnTo>
                    <a:pt x="756" y="342"/>
                  </a:lnTo>
                  <a:lnTo>
                    <a:pt x="758" y="344"/>
                  </a:lnTo>
                  <a:lnTo>
                    <a:pt x="758" y="346"/>
                  </a:lnTo>
                  <a:lnTo>
                    <a:pt x="756" y="352"/>
                  </a:lnTo>
                  <a:lnTo>
                    <a:pt x="750" y="356"/>
                  </a:lnTo>
                  <a:lnTo>
                    <a:pt x="744" y="358"/>
                  </a:lnTo>
                  <a:close/>
                  <a:moveTo>
                    <a:pt x="830" y="374"/>
                  </a:moveTo>
                  <a:lnTo>
                    <a:pt x="830" y="374"/>
                  </a:lnTo>
                  <a:lnTo>
                    <a:pt x="826" y="374"/>
                  </a:lnTo>
                  <a:lnTo>
                    <a:pt x="826" y="374"/>
                  </a:lnTo>
                  <a:lnTo>
                    <a:pt x="824" y="372"/>
                  </a:lnTo>
                  <a:lnTo>
                    <a:pt x="824" y="370"/>
                  </a:lnTo>
                  <a:lnTo>
                    <a:pt x="826" y="364"/>
                  </a:lnTo>
                  <a:lnTo>
                    <a:pt x="834" y="358"/>
                  </a:lnTo>
                  <a:lnTo>
                    <a:pt x="834" y="358"/>
                  </a:lnTo>
                  <a:lnTo>
                    <a:pt x="840" y="354"/>
                  </a:lnTo>
                  <a:lnTo>
                    <a:pt x="844" y="350"/>
                  </a:lnTo>
                  <a:lnTo>
                    <a:pt x="844" y="350"/>
                  </a:lnTo>
                  <a:lnTo>
                    <a:pt x="846" y="346"/>
                  </a:lnTo>
                  <a:lnTo>
                    <a:pt x="846" y="344"/>
                  </a:lnTo>
                  <a:lnTo>
                    <a:pt x="848" y="342"/>
                  </a:lnTo>
                  <a:lnTo>
                    <a:pt x="848" y="342"/>
                  </a:lnTo>
                  <a:lnTo>
                    <a:pt x="852" y="340"/>
                  </a:lnTo>
                  <a:lnTo>
                    <a:pt x="852" y="340"/>
                  </a:lnTo>
                  <a:lnTo>
                    <a:pt x="852" y="342"/>
                  </a:lnTo>
                  <a:lnTo>
                    <a:pt x="854" y="342"/>
                  </a:lnTo>
                  <a:lnTo>
                    <a:pt x="854" y="348"/>
                  </a:lnTo>
                  <a:lnTo>
                    <a:pt x="850" y="358"/>
                  </a:lnTo>
                  <a:lnTo>
                    <a:pt x="850" y="358"/>
                  </a:lnTo>
                  <a:lnTo>
                    <a:pt x="842" y="368"/>
                  </a:lnTo>
                  <a:lnTo>
                    <a:pt x="836" y="372"/>
                  </a:lnTo>
                  <a:lnTo>
                    <a:pt x="830" y="374"/>
                  </a:lnTo>
                  <a:close/>
                  <a:moveTo>
                    <a:pt x="694" y="324"/>
                  </a:moveTo>
                  <a:lnTo>
                    <a:pt x="694" y="324"/>
                  </a:lnTo>
                  <a:lnTo>
                    <a:pt x="690" y="322"/>
                  </a:lnTo>
                  <a:lnTo>
                    <a:pt x="688" y="320"/>
                  </a:lnTo>
                  <a:lnTo>
                    <a:pt x="688" y="320"/>
                  </a:lnTo>
                  <a:lnTo>
                    <a:pt x="692" y="318"/>
                  </a:lnTo>
                  <a:lnTo>
                    <a:pt x="696" y="314"/>
                  </a:lnTo>
                  <a:lnTo>
                    <a:pt x="704" y="308"/>
                  </a:lnTo>
                  <a:lnTo>
                    <a:pt x="704" y="308"/>
                  </a:lnTo>
                  <a:lnTo>
                    <a:pt x="710" y="306"/>
                  </a:lnTo>
                  <a:lnTo>
                    <a:pt x="716" y="304"/>
                  </a:lnTo>
                  <a:lnTo>
                    <a:pt x="716" y="304"/>
                  </a:lnTo>
                  <a:lnTo>
                    <a:pt x="728" y="308"/>
                  </a:lnTo>
                  <a:lnTo>
                    <a:pt x="728" y="308"/>
                  </a:lnTo>
                  <a:lnTo>
                    <a:pt x="742" y="308"/>
                  </a:lnTo>
                  <a:lnTo>
                    <a:pt x="750" y="310"/>
                  </a:lnTo>
                  <a:lnTo>
                    <a:pt x="756" y="314"/>
                  </a:lnTo>
                  <a:lnTo>
                    <a:pt x="756" y="314"/>
                  </a:lnTo>
                  <a:lnTo>
                    <a:pt x="750" y="316"/>
                  </a:lnTo>
                  <a:lnTo>
                    <a:pt x="746" y="316"/>
                  </a:lnTo>
                  <a:lnTo>
                    <a:pt x="746" y="316"/>
                  </a:lnTo>
                  <a:lnTo>
                    <a:pt x="736" y="316"/>
                  </a:lnTo>
                  <a:lnTo>
                    <a:pt x="736" y="316"/>
                  </a:lnTo>
                  <a:lnTo>
                    <a:pt x="728" y="314"/>
                  </a:lnTo>
                  <a:lnTo>
                    <a:pt x="728" y="314"/>
                  </a:lnTo>
                  <a:lnTo>
                    <a:pt x="718" y="316"/>
                  </a:lnTo>
                  <a:lnTo>
                    <a:pt x="718" y="316"/>
                  </a:lnTo>
                  <a:lnTo>
                    <a:pt x="708" y="320"/>
                  </a:lnTo>
                  <a:lnTo>
                    <a:pt x="700" y="324"/>
                  </a:lnTo>
                  <a:lnTo>
                    <a:pt x="694" y="324"/>
                  </a:lnTo>
                  <a:close/>
                  <a:moveTo>
                    <a:pt x="670" y="254"/>
                  </a:moveTo>
                  <a:lnTo>
                    <a:pt x="670" y="254"/>
                  </a:lnTo>
                  <a:lnTo>
                    <a:pt x="680" y="254"/>
                  </a:lnTo>
                  <a:lnTo>
                    <a:pt x="688" y="250"/>
                  </a:lnTo>
                  <a:lnTo>
                    <a:pt x="688" y="250"/>
                  </a:lnTo>
                  <a:lnTo>
                    <a:pt x="692" y="248"/>
                  </a:lnTo>
                  <a:lnTo>
                    <a:pt x="696" y="242"/>
                  </a:lnTo>
                  <a:lnTo>
                    <a:pt x="700" y="240"/>
                  </a:lnTo>
                  <a:lnTo>
                    <a:pt x="706" y="236"/>
                  </a:lnTo>
                  <a:lnTo>
                    <a:pt x="706" y="236"/>
                  </a:lnTo>
                  <a:lnTo>
                    <a:pt x="710" y="236"/>
                  </a:lnTo>
                  <a:lnTo>
                    <a:pt x="710" y="236"/>
                  </a:lnTo>
                  <a:lnTo>
                    <a:pt x="714" y="238"/>
                  </a:lnTo>
                  <a:lnTo>
                    <a:pt x="714" y="240"/>
                  </a:lnTo>
                  <a:lnTo>
                    <a:pt x="714" y="242"/>
                  </a:lnTo>
                  <a:lnTo>
                    <a:pt x="710" y="246"/>
                  </a:lnTo>
                  <a:lnTo>
                    <a:pt x="710" y="246"/>
                  </a:lnTo>
                  <a:lnTo>
                    <a:pt x="700" y="252"/>
                  </a:lnTo>
                  <a:lnTo>
                    <a:pt x="690" y="256"/>
                  </a:lnTo>
                  <a:lnTo>
                    <a:pt x="690" y="256"/>
                  </a:lnTo>
                  <a:lnTo>
                    <a:pt x="684" y="260"/>
                  </a:lnTo>
                  <a:lnTo>
                    <a:pt x="680" y="262"/>
                  </a:lnTo>
                  <a:lnTo>
                    <a:pt x="672" y="270"/>
                  </a:lnTo>
                  <a:lnTo>
                    <a:pt x="672" y="270"/>
                  </a:lnTo>
                  <a:lnTo>
                    <a:pt x="668" y="272"/>
                  </a:lnTo>
                  <a:lnTo>
                    <a:pt x="660" y="274"/>
                  </a:lnTo>
                  <a:lnTo>
                    <a:pt x="646" y="276"/>
                  </a:lnTo>
                  <a:lnTo>
                    <a:pt x="646" y="276"/>
                  </a:lnTo>
                  <a:lnTo>
                    <a:pt x="636" y="276"/>
                  </a:lnTo>
                  <a:lnTo>
                    <a:pt x="636" y="276"/>
                  </a:lnTo>
                  <a:lnTo>
                    <a:pt x="628" y="276"/>
                  </a:lnTo>
                  <a:lnTo>
                    <a:pt x="624" y="274"/>
                  </a:lnTo>
                  <a:lnTo>
                    <a:pt x="624" y="274"/>
                  </a:lnTo>
                  <a:lnTo>
                    <a:pt x="624" y="270"/>
                  </a:lnTo>
                  <a:lnTo>
                    <a:pt x="624" y="268"/>
                  </a:lnTo>
                  <a:lnTo>
                    <a:pt x="630" y="266"/>
                  </a:lnTo>
                  <a:lnTo>
                    <a:pt x="640" y="262"/>
                  </a:lnTo>
                  <a:lnTo>
                    <a:pt x="640" y="262"/>
                  </a:lnTo>
                  <a:lnTo>
                    <a:pt x="644" y="260"/>
                  </a:lnTo>
                  <a:lnTo>
                    <a:pt x="648" y="256"/>
                  </a:lnTo>
                  <a:lnTo>
                    <a:pt x="648" y="252"/>
                  </a:lnTo>
                  <a:lnTo>
                    <a:pt x="646" y="248"/>
                  </a:lnTo>
                  <a:lnTo>
                    <a:pt x="646" y="248"/>
                  </a:lnTo>
                  <a:lnTo>
                    <a:pt x="640" y="246"/>
                  </a:lnTo>
                  <a:lnTo>
                    <a:pt x="636" y="244"/>
                  </a:lnTo>
                  <a:lnTo>
                    <a:pt x="636" y="242"/>
                  </a:lnTo>
                  <a:lnTo>
                    <a:pt x="636" y="242"/>
                  </a:lnTo>
                  <a:lnTo>
                    <a:pt x="634" y="240"/>
                  </a:lnTo>
                  <a:lnTo>
                    <a:pt x="636" y="240"/>
                  </a:lnTo>
                  <a:lnTo>
                    <a:pt x="640" y="238"/>
                  </a:lnTo>
                  <a:lnTo>
                    <a:pt x="640" y="238"/>
                  </a:lnTo>
                  <a:lnTo>
                    <a:pt x="646" y="240"/>
                  </a:lnTo>
                  <a:lnTo>
                    <a:pt x="652" y="242"/>
                  </a:lnTo>
                  <a:lnTo>
                    <a:pt x="652" y="242"/>
                  </a:lnTo>
                  <a:lnTo>
                    <a:pt x="656" y="244"/>
                  </a:lnTo>
                  <a:lnTo>
                    <a:pt x="658" y="248"/>
                  </a:lnTo>
                  <a:lnTo>
                    <a:pt x="660" y="252"/>
                  </a:lnTo>
                  <a:lnTo>
                    <a:pt x="664" y="254"/>
                  </a:lnTo>
                  <a:lnTo>
                    <a:pt x="664" y="254"/>
                  </a:lnTo>
                  <a:lnTo>
                    <a:pt x="670" y="254"/>
                  </a:lnTo>
                  <a:close/>
                  <a:moveTo>
                    <a:pt x="1172" y="226"/>
                  </a:moveTo>
                  <a:lnTo>
                    <a:pt x="1172" y="226"/>
                  </a:lnTo>
                  <a:lnTo>
                    <a:pt x="1170" y="224"/>
                  </a:lnTo>
                  <a:lnTo>
                    <a:pt x="1168" y="222"/>
                  </a:lnTo>
                  <a:lnTo>
                    <a:pt x="1166" y="216"/>
                  </a:lnTo>
                  <a:lnTo>
                    <a:pt x="1166" y="216"/>
                  </a:lnTo>
                  <a:lnTo>
                    <a:pt x="1166" y="214"/>
                  </a:lnTo>
                  <a:lnTo>
                    <a:pt x="1168" y="212"/>
                  </a:lnTo>
                  <a:lnTo>
                    <a:pt x="1170" y="210"/>
                  </a:lnTo>
                  <a:lnTo>
                    <a:pt x="1174" y="208"/>
                  </a:lnTo>
                  <a:lnTo>
                    <a:pt x="1174" y="208"/>
                  </a:lnTo>
                  <a:lnTo>
                    <a:pt x="1176" y="210"/>
                  </a:lnTo>
                  <a:lnTo>
                    <a:pt x="1176" y="210"/>
                  </a:lnTo>
                  <a:lnTo>
                    <a:pt x="1182" y="212"/>
                  </a:lnTo>
                  <a:lnTo>
                    <a:pt x="1180" y="214"/>
                  </a:lnTo>
                  <a:lnTo>
                    <a:pt x="1180" y="214"/>
                  </a:lnTo>
                  <a:lnTo>
                    <a:pt x="1178" y="220"/>
                  </a:lnTo>
                  <a:lnTo>
                    <a:pt x="1174" y="226"/>
                  </a:lnTo>
                  <a:lnTo>
                    <a:pt x="1174" y="226"/>
                  </a:lnTo>
                  <a:lnTo>
                    <a:pt x="1172" y="226"/>
                  </a:lnTo>
                  <a:close/>
                  <a:moveTo>
                    <a:pt x="548" y="166"/>
                  </a:moveTo>
                  <a:lnTo>
                    <a:pt x="548" y="166"/>
                  </a:lnTo>
                  <a:lnTo>
                    <a:pt x="544" y="166"/>
                  </a:lnTo>
                  <a:lnTo>
                    <a:pt x="544" y="166"/>
                  </a:lnTo>
                  <a:lnTo>
                    <a:pt x="540" y="164"/>
                  </a:lnTo>
                  <a:lnTo>
                    <a:pt x="542" y="162"/>
                  </a:lnTo>
                  <a:lnTo>
                    <a:pt x="550" y="160"/>
                  </a:lnTo>
                  <a:lnTo>
                    <a:pt x="550" y="160"/>
                  </a:lnTo>
                  <a:lnTo>
                    <a:pt x="558" y="158"/>
                  </a:lnTo>
                  <a:lnTo>
                    <a:pt x="566" y="154"/>
                  </a:lnTo>
                  <a:lnTo>
                    <a:pt x="574" y="150"/>
                  </a:lnTo>
                  <a:lnTo>
                    <a:pt x="582" y="148"/>
                  </a:lnTo>
                  <a:lnTo>
                    <a:pt x="582" y="148"/>
                  </a:lnTo>
                  <a:lnTo>
                    <a:pt x="588" y="150"/>
                  </a:lnTo>
                  <a:lnTo>
                    <a:pt x="588" y="150"/>
                  </a:lnTo>
                  <a:lnTo>
                    <a:pt x="588" y="154"/>
                  </a:lnTo>
                  <a:lnTo>
                    <a:pt x="590" y="156"/>
                  </a:lnTo>
                  <a:lnTo>
                    <a:pt x="590" y="156"/>
                  </a:lnTo>
                  <a:lnTo>
                    <a:pt x="596" y="158"/>
                  </a:lnTo>
                  <a:lnTo>
                    <a:pt x="600" y="158"/>
                  </a:lnTo>
                  <a:lnTo>
                    <a:pt x="600" y="158"/>
                  </a:lnTo>
                  <a:lnTo>
                    <a:pt x="610" y="162"/>
                  </a:lnTo>
                  <a:lnTo>
                    <a:pt x="610" y="166"/>
                  </a:lnTo>
                  <a:lnTo>
                    <a:pt x="606" y="168"/>
                  </a:lnTo>
                  <a:lnTo>
                    <a:pt x="606" y="168"/>
                  </a:lnTo>
                  <a:lnTo>
                    <a:pt x="600" y="168"/>
                  </a:lnTo>
                  <a:lnTo>
                    <a:pt x="594" y="170"/>
                  </a:lnTo>
                  <a:lnTo>
                    <a:pt x="588" y="170"/>
                  </a:lnTo>
                  <a:lnTo>
                    <a:pt x="580" y="170"/>
                  </a:lnTo>
                  <a:lnTo>
                    <a:pt x="580" y="170"/>
                  </a:lnTo>
                  <a:lnTo>
                    <a:pt x="574" y="174"/>
                  </a:lnTo>
                  <a:lnTo>
                    <a:pt x="568" y="174"/>
                  </a:lnTo>
                  <a:lnTo>
                    <a:pt x="568" y="174"/>
                  </a:lnTo>
                  <a:lnTo>
                    <a:pt x="560" y="172"/>
                  </a:lnTo>
                  <a:lnTo>
                    <a:pt x="560" y="172"/>
                  </a:lnTo>
                  <a:lnTo>
                    <a:pt x="562" y="168"/>
                  </a:lnTo>
                  <a:lnTo>
                    <a:pt x="564" y="164"/>
                  </a:lnTo>
                  <a:lnTo>
                    <a:pt x="564" y="164"/>
                  </a:lnTo>
                  <a:lnTo>
                    <a:pt x="564" y="164"/>
                  </a:lnTo>
                  <a:lnTo>
                    <a:pt x="564" y="164"/>
                  </a:lnTo>
                  <a:lnTo>
                    <a:pt x="556" y="166"/>
                  </a:lnTo>
                  <a:lnTo>
                    <a:pt x="556" y="166"/>
                  </a:lnTo>
                  <a:lnTo>
                    <a:pt x="548" y="166"/>
                  </a:lnTo>
                  <a:close/>
                  <a:moveTo>
                    <a:pt x="1060" y="0"/>
                  </a:moveTo>
                  <a:lnTo>
                    <a:pt x="1060" y="0"/>
                  </a:lnTo>
                  <a:lnTo>
                    <a:pt x="1058" y="0"/>
                  </a:lnTo>
                  <a:lnTo>
                    <a:pt x="1056" y="2"/>
                  </a:lnTo>
                  <a:lnTo>
                    <a:pt x="1054" y="6"/>
                  </a:lnTo>
                  <a:lnTo>
                    <a:pt x="1054" y="18"/>
                  </a:lnTo>
                  <a:lnTo>
                    <a:pt x="1054" y="18"/>
                  </a:lnTo>
                  <a:lnTo>
                    <a:pt x="1052" y="22"/>
                  </a:lnTo>
                  <a:lnTo>
                    <a:pt x="1052" y="24"/>
                  </a:lnTo>
                  <a:lnTo>
                    <a:pt x="1054" y="26"/>
                  </a:lnTo>
                  <a:lnTo>
                    <a:pt x="1054" y="26"/>
                  </a:lnTo>
                  <a:lnTo>
                    <a:pt x="1058" y="28"/>
                  </a:lnTo>
                  <a:lnTo>
                    <a:pt x="1060" y="28"/>
                  </a:lnTo>
                  <a:lnTo>
                    <a:pt x="1060" y="28"/>
                  </a:lnTo>
                  <a:lnTo>
                    <a:pt x="1062" y="32"/>
                  </a:lnTo>
                  <a:lnTo>
                    <a:pt x="1062" y="34"/>
                  </a:lnTo>
                  <a:lnTo>
                    <a:pt x="1062" y="34"/>
                  </a:lnTo>
                  <a:lnTo>
                    <a:pt x="1066" y="36"/>
                  </a:lnTo>
                  <a:lnTo>
                    <a:pt x="1066" y="36"/>
                  </a:lnTo>
                  <a:lnTo>
                    <a:pt x="1068" y="36"/>
                  </a:lnTo>
                  <a:lnTo>
                    <a:pt x="1068" y="36"/>
                  </a:lnTo>
                  <a:lnTo>
                    <a:pt x="1072" y="34"/>
                  </a:lnTo>
                  <a:lnTo>
                    <a:pt x="1072" y="34"/>
                  </a:lnTo>
                  <a:lnTo>
                    <a:pt x="1072" y="34"/>
                  </a:lnTo>
                  <a:lnTo>
                    <a:pt x="1078" y="32"/>
                  </a:lnTo>
                  <a:lnTo>
                    <a:pt x="1084" y="32"/>
                  </a:lnTo>
                  <a:lnTo>
                    <a:pt x="1084" y="32"/>
                  </a:lnTo>
                  <a:lnTo>
                    <a:pt x="1084" y="32"/>
                  </a:lnTo>
                  <a:lnTo>
                    <a:pt x="1084" y="32"/>
                  </a:lnTo>
                  <a:lnTo>
                    <a:pt x="1084" y="38"/>
                  </a:lnTo>
                  <a:lnTo>
                    <a:pt x="1088" y="44"/>
                  </a:lnTo>
                  <a:lnTo>
                    <a:pt x="1088" y="44"/>
                  </a:lnTo>
                  <a:lnTo>
                    <a:pt x="1094" y="46"/>
                  </a:lnTo>
                  <a:lnTo>
                    <a:pt x="1096" y="46"/>
                  </a:lnTo>
                  <a:lnTo>
                    <a:pt x="1096" y="48"/>
                  </a:lnTo>
                  <a:lnTo>
                    <a:pt x="1096" y="48"/>
                  </a:lnTo>
                  <a:lnTo>
                    <a:pt x="1096" y="50"/>
                  </a:lnTo>
                  <a:lnTo>
                    <a:pt x="1094" y="50"/>
                  </a:lnTo>
                  <a:lnTo>
                    <a:pt x="1094" y="50"/>
                  </a:lnTo>
                  <a:lnTo>
                    <a:pt x="1092" y="50"/>
                  </a:lnTo>
                  <a:lnTo>
                    <a:pt x="1092" y="50"/>
                  </a:lnTo>
                  <a:lnTo>
                    <a:pt x="1092" y="50"/>
                  </a:lnTo>
                  <a:lnTo>
                    <a:pt x="1092" y="50"/>
                  </a:lnTo>
                  <a:lnTo>
                    <a:pt x="1090" y="50"/>
                  </a:lnTo>
                  <a:lnTo>
                    <a:pt x="1090" y="50"/>
                  </a:lnTo>
                  <a:lnTo>
                    <a:pt x="1088" y="50"/>
                  </a:lnTo>
                  <a:lnTo>
                    <a:pt x="1086" y="52"/>
                  </a:lnTo>
                  <a:lnTo>
                    <a:pt x="1086" y="52"/>
                  </a:lnTo>
                  <a:lnTo>
                    <a:pt x="1084" y="54"/>
                  </a:lnTo>
                  <a:lnTo>
                    <a:pt x="1080" y="56"/>
                  </a:lnTo>
                  <a:lnTo>
                    <a:pt x="1080" y="56"/>
                  </a:lnTo>
                  <a:lnTo>
                    <a:pt x="1078" y="56"/>
                  </a:lnTo>
                  <a:lnTo>
                    <a:pt x="1078" y="56"/>
                  </a:lnTo>
                  <a:lnTo>
                    <a:pt x="1074" y="56"/>
                  </a:lnTo>
                  <a:lnTo>
                    <a:pt x="1072" y="54"/>
                  </a:lnTo>
                  <a:lnTo>
                    <a:pt x="1072" y="48"/>
                  </a:lnTo>
                  <a:lnTo>
                    <a:pt x="1072" y="48"/>
                  </a:lnTo>
                  <a:lnTo>
                    <a:pt x="1070" y="44"/>
                  </a:lnTo>
                  <a:lnTo>
                    <a:pt x="1066" y="42"/>
                  </a:lnTo>
                  <a:lnTo>
                    <a:pt x="1066" y="42"/>
                  </a:lnTo>
                  <a:lnTo>
                    <a:pt x="1062" y="42"/>
                  </a:lnTo>
                  <a:lnTo>
                    <a:pt x="1062" y="42"/>
                  </a:lnTo>
                  <a:lnTo>
                    <a:pt x="1060" y="44"/>
                  </a:lnTo>
                  <a:lnTo>
                    <a:pt x="1060" y="46"/>
                  </a:lnTo>
                  <a:lnTo>
                    <a:pt x="1060" y="50"/>
                  </a:lnTo>
                  <a:lnTo>
                    <a:pt x="1058" y="52"/>
                  </a:lnTo>
                  <a:lnTo>
                    <a:pt x="1058" y="52"/>
                  </a:lnTo>
                  <a:lnTo>
                    <a:pt x="1056" y="54"/>
                  </a:lnTo>
                  <a:lnTo>
                    <a:pt x="1054" y="54"/>
                  </a:lnTo>
                  <a:lnTo>
                    <a:pt x="1054" y="54"/>
                  </a:lnTo>
                  <a:lnTo>
                    <a:pt x="1050" y="54"/>
                  </a:lnTo>
                  <a:lnTo>
                    <a:pt x="1048" y="52"/>
                  </a:lnTo>
                  <a:lnTo>
                    <a:pt x="1048" y="52"/>
                  </a:lnTo>
                  <a:lnTo>
                    <a:pt x="1046" y="48"/>
                  </a:lnTo>
                  <a:lnTo>
                    <a:pt x="1046" y="46"/>
                  </a:lnTo>
                  <a:lnTo>
                    <a:pt x="1048" y="42"/>
                  </a:lnTo>
                  <a:lnTo>
                    <a:pt x="1048" y="42"/>
                  </a:lnTo>
                  <a:lnTo>
                    <a:pt x="1052" y="36"/>
                  </a:lnTo>
                  <a:lnTo>
                    <a:pt x="1054" y="34"/>
                  </a:lnTo>
                  <a:lnTo>
                    <a:pt x="1052" y="32"/>
                  </a:lnTo>
                  <a:lnTo>
                    <a:pt x="1052" y="32"/>
                  </a:lnTo>
                  <a:lnTo>
                    <a:pt x="1050" y="30"/>
                  </a:lnTo>
                  <a:lnTo>
                    <a:pt x="1048" y="28"/>
                  </a:lnTo>
                  <a:lnTo>
                    <a:pt x="1044" y="28"/>
                  </a:lnTo>
                  <a:lnTo>
                    <a:pt x="1042" y="24"/>
                  </a:lnTo>
                  <a:lnTo>
                    <a:pt x="1042" y="24"/>
                  </a:lnTo>
                  <a:lnTo>
                    <a:pt x="1042" y="22"/>
                  </a:lnTo>
                  <a:lnTo>
                    <a:pt x="1044" y="20"/>
                  </a:lnTo>
                  <a:lnTo>
                    <a:pt x="1048" y="14"/>
                  </a:lnTo>
                  <a:lnTo>
                    <a:pt x="1050" y="10"/>
                  </a:lnTo>
                  <a:lnTo>
                    <a:pt x="1050" y="8"/>
                  </a:lnTo>
                  <a:lnTo>
                    <a:pt x="1048" y="4"/>
                  </a:lnTo>
                  <a:lnTo>
                    <a:pt x="1048" y="4"/>
                  </a:lnTo>
                  <a:lnTo>
                    <a:pt x="1046" y="4"/>
                  </a:lnTo>
                  <a:lnTo>
                    <a:pt x="1046" y="4"/>
                  </a:lnTo>
                  <a:lnTo>
                    <a:pt x="1038" y="6"/>
                  </a:lnTo>
                  <a:lnTo>
                    <a:pt x="1030" y="8"/>
                  </a:lnTo>
                  <a:lnTo>
                    <a:pt x="1030" y="8"/>
                  </a:lnTo>
                  <a:lnTo>
                    <a:pt x="1028" y="10"/>
                  </a:lnTo>
                  <a:lnTo>
                    <a:pt x="1026" y="12"/>
                  </a:lnTo>
                  <a:lnTo>
                    <a:pt x="1026" y="12"/>
                  </a:lnTo>
                  <a:lnTo>
                    <a:pt x="1022" y="14"/>
                  </a:lnTo>
                  <a:lnTo>
                    <a:pt x="1018" y="16"/>
                  </a:lnTo>
                  <a:lnTo>
                    <a:pt x="1018" y="16"/>
                  </a:lnTo>
                  <a:lnTo>
                    <a:pt x="1014" y="16"/>
                  </a:lnTo>
                  <a:lnTo>
                    <a:pt x="1012" y="18"/>
                  </a:lnTo>
                  <a:lnTo>
                    <a:pt x="1010" y="20"/>
                  </a:lnTo>
                  <a:lnTo>
                    <a:pt x="1010" y="20"/>
                  </a:lnTo>
                  <a:lnTo>
                    <a:pt x="1012" y="22"/>
                  </a:lnTo>
                  <a:lnTo>
                    <a:pt x="1012" y="24"/>
                  </a:lnTo>
                  <a:lnTo>
                    <a:pt x="1012" y="26"/>
                  </a:lnTo>
                  <a:lnTo>
                    <a:pt x="1012" y="26"/>
                  </a:lnTo>
                  <a:lnTo>
                    <a:pt x="1004" y="26"/>
                  </a:lnTo>
                  <a:lnTo>
                    <a:pt x="1004" y="26"/>
                  </a:lnTo>
                  <a:lnTo>
                    <a:pt x="996" y="28"/>
                  </a:lnTo>
                  <a:lnTo>
                    <a:pt x="996" y="28"/>
                  </a:lnTo>
                  <a:lnTo>
                    <a:pt x="996" y="32"/>
                  </a:lnTo>
                  <a:lnTo>
                    <a:pt x="1000" y="36"/>
                  </a:lnTo>
                  <a:lnTo>
                    <a:pt x="1000" y="36"/>
                  </a:lnTo>
                  <a:lnTo>
                    <a:pt x="1006" y="38"/>
                  </a:lnTo>
                  <a:lnTo>
                    <a:pt x="1006" y="38"/>
                  </a:lnTo>
                  <a:lnTo>
                    <a:pt x="1006" y="38"/>
                  </a:lnTo>
                  <a:lnTo>
                    <a:pt x="1006" y="38"/>
                  </a:lnTo>
                  <a:lnTo>
                    <a:pt x="1008" y="38"/>
                  </a:lnTo>
                  <a:lnTo>
                    <a:pt x="1008" y="38"/>
                  </a:lnTo>
                  <a:lnTo>
                    <a:pt x="1012" y="40"/>
                  </a:lnTo>
                  <a:lnTo>
                    <a:pt x="1012" y="40"/>
                  </a:lnTo>
                  <a:lnTo>
                    <a:pt x="1016" y="42"/>
                  </a:lnTo>
                  <a:lnTo>
                    <a:pt x="1016" y="46"/>
                  </a:lnTo>
                  <a:lnTo>
                    <a:pt x="1014" y="48"/>
                  </a:lnTo>
                  <a:lnTo>
                    <a:pt x="1014" y="48"/>
                  </a:lnTo>
                  <a:lnTo>
                    <a:pt x="1010" y="48"/>
                  </a:lnTo>
                  <a:lnTo>
                    <a:pt x="1004" y="50"/>
                  </a:lnTo>
                  <a:lnTo>
                    <a:pt x="1004" y="50"/>
                  </a:lnTo>
                  <a:lnTo>
                    <a:pt x="1008" y="58"/>
                  </a:lnTo>
                  <a:lnTo>
                    <a:pt x="1012" y="62"/>
                  </a:lnTo>
                  <a:lnTo>
                    <a:pt x="1012" y="66"/>
                  </a:lnTo>
                  <a:lnTo>
                    <a:pt x="1012" y="66"/>
                  </a:lnTo>
                  <a:lnTo>
                    <a:pt x="1008" y="68"/>
                  </a:lnTo>
                  <a:lnTo>
                    <a:pt x="1004" y="68"/>
                  </a:lnTo>
                  <a:lnTo>
                    <a:pt x="1004" y="68"/>
                  </a:lnTo>
                  <a:lnTo>
                    <a:pt x="1000" y="68"/>
                  </a:lnTo>
                  <a:lnTo>
                    <a:pt x="1000" y="68"/>
                  </a:lnTo>
                  <a:lnTo>
                    <a:pt x="998" y="62"/>
                  </a:lnTo>
                  <a:lnTo>
                    <a:pt x="996" y="58"/>
                  </a:lnTo>
                  <a:lnTo>
                    <a:pt x="996" y="58"/>
                  </a:lnTo>
                  <a:lnTo>
                    <a:pt x="992" y="56"/>
                  </a:lnTo>
                  <a:lnTo>
                    <a:pt x="988" y="54"/>
                  </a:lnTo>
                  <a:lnTo>
                    <a:pt x="988" y="54"/>
                  </a:lnTo>
                  <a:lnTo>
                    <a:pt x="986" y="50"/>
                  </a:lnTo>
                  <a:lnTo>
                    <a:pt x="986" y="44"/>
                  </a:lnTo>
                  <a:lnTo>
                    <a:pt x="986" y="44"/>
                  </a:lnTo>
                  <a:lnTo>
                    <a:pt x="986" y="32"/>
                  </a:lnTo>
                  <a:lnTo>
                    <a:pt x="986" y="32"/>
                  </a:lnTo>
                  <a:lnTo>
                    <a:pt x="988" y="28"/>
                  </a:lnTo>
                  <a:lnTo>
                    <a:pt x="990" y="24"/>
                  </a:lnTo>
                  <a:lnTo>
                    <a:pt x="990" y="24"/>
                  </a:lnTo>
                  <a:lnTo>
                    <a:pt x="990" y="20"/>
                  </a:lnTo>
                  <a:lnTo>
                    <a:pt x="990" y="18"/>
                  </a:lnTo>
                  <a:lnTo>
                    <a:pt x="992" y="16"/>
                  </a:lnTo>
                  <a:lnTo>
                    <a:pt x="992" y="16"/>
                  </a:lnTo>
                  <a:lnTo>
                    <a:pt x="1000" y="14"/>
                  </a:lnTo>
                  <a:lnTo>
                    <a:pt x="1002" y="12"/>
                  </a:lnTo>
                  <a:lnTo>
                    <a:pt x="1004" y="10"/>
                  </a:lnTo>
                  <a:lnTo>
                    <a:pt x="1004" y="10"/>
                  </a:lnTo>
                  <a:lnTo>
                    <a:pt x="1004" y="6"/>
                  </a:lnTo>
                  <a:lnTo>
                    <a:pt x="1002" y="4"/>
                  </a:lnTo>
                  <a:lnTo>
                    <a:pt x="1002" y="4"/>
                  </a:lnTo>
                  <a:lnTo>
                    <a:pt x="996" y="4"/>
                  </a:lnTo>
                  <a:lnTo>
                    <a:pt x="996" y="4"/>
                  </a:lnTo>
                  <a:lnTo>
                    <a:pt x="996" y="4"/>
                  </a:lnTo>
                  <a:lnTo>
                    <a:pt x="996" y="4"/>
                  </a:lnTo>
                  <a:lnTo>
                    <a:pt x="982" y="2"/>
                  </a:lnTo>
                  <a:lnTo>
                    <a:pt x="982" y="2"/>
                  </a:lnTo>
                  <a:lnTo>
                    <a:pt x="980" y="2"/>
                  </a:lnTo>
                  <a:lnTo>
                    <a:pt x="980" y="2"/>
                  </a:lnTo>
                  <a:lnTo>
                    <a:pt x="978" y="2"/>
                  </a:lnTo>
                  <a:lnTo>
                    <a:pt x="976" y="4"/>
                  </a:lnTo>
                  <a:lnTo>
                    <a:pt x="972" y="8"/>
                  </a:lnTo>
                  <a:lnTo>
                    <a:pt x="972" y="8"/>
                  </a:lnTo>
                  <a:lnTo>
                    <a:pt x="966" y="10"/>
                  </a:lnTo>
                  <a:lnTo>
                    <a:pt x="964" y="12"/>
                  </a:lnTo>
                  <a:lnTo>
                    <a:pt x="962" y="14"/>
                  </a:lnTo>
                  <a:lnTo>
                    <a:pt x="962" y="14"/>
                  </a:lnTo>
                  <a:lnTo>
                    <a:pt x="964" y="16"/>
                  </a:lnTo>
                  <a:lnTo>
                    <a:pt x="966" y="18"/>
                  </a:lnTo>
                  <a:lnTo>
                    <a:pt x="968" y="20"/>
                  </a:lnTo>
                  <a:lnTo>
                    <a:pt x="968" y="22"/>
                  </a:lnTo>
                  <a:lnTo>
                    <a:pt x="968" y="22"/>
                  </a:lnTo>
                  <a:lnTo>
                    <a:pt x="966" y="24"/>
                  </a:lnTo>
                  <a:lnTo>
                    <a:pt x="964" y="26"/>
                  </a:lnTo>
                  <a:lnTo>
                    <a:pt x="964" y="26"/>
                  </a:lnTo>
                  <a:lnTo>
                    <a:pt x="958" y="24"/>
                  </a:lnTo>
                  <a:lnTo>
                    <a:pt x="958" y="24"/>
                  </a:lnTo>
                  <a:lnTo>
                    <a:pt x="956" y="24"/>
                  </a:lnTo>
                  <a:lnTo>
                    <a:pt x="956" y="24"/>
                  </a:lnTo>
                  <a:lnTo>
                    <a:pt x="952" y="24"/>
                  </a:lnTo>
                  <a:lnTo>
                    <a:pt x="952" y="26"/>
                  </a:lnTo>
                  <a:lnTo>
                    <a:pt x="950" y="30"/>
                  </a:lnTo>
                  <a:lnTo>
                    <a:pt x="950" y="30"/>
                  </a:lnTo>
                  <a:lnTo>
                    <a:pt x="946" y="36"/>
                  </a:lnTo>
                  <a:lnTo>
                    <a:pt x="942" y="40"/>
                  </a:lnTo>
                  <a:lnTo>
                    <a:pt x="942" y="40"/>
                  </a:lnTo>
                  <a:lnTo>
                    <a:pt x="940" y="46"/>
                  </a:lnTo>
                  <a:lnTo>
                    <a:pt x="942" y="50"/>
                  </a:lnTo>
                  <a:lnTo>
                    <a:pt x="946" y="56"/>
                  </a:lnTo>
                  <a:lnTo>
                    <a:pt x="950" y="60"/>
                  </a:lnTo>
                  <a:lnTo>
                    <a:pt x="950" y="60"/>
                  </a:lnTo>
                  <a:lnTo>
                    <a:pt x="958" y="62"/>
                  </a:lnTo>
                  <a:lnTo>
                    <a:pt x="962" y="66"/>
                  </a:lnTo>
                  <a:lnTo>
                    <a:pt x="962" y="66"/>
                  </a:lnTo>
                  <a:lnTo>
                    <a:pt x="964" y="70"/>
                  </a:lnTo>
                  <a:lnTo>
                    <a:pt x="968" y="74"/>
                  </a:lnTo>
                  <a:lnTo>
                    <a:pt x="968" y="74"/>
                  </a:lnTo>
                  <a:lnTo>
                    <a:pt x="966" y="76"/>
                  </a:lnTo>
                  <a:lnTo>
                    <a:pt x="968" y="80"/>
                  </a:lnTo>
                  <a:lnTo>
                    <a:pt x="968" y="80"/>
                  </a:lnTo>
                  <a:lnTo>
                    <a:pt x="970" y="84"/>
                  </a:lnTo>
                  <a:lnTo>
                    <a:pt x="976" y="86"/>
                  </a:lnTo>
                  <a:lnTo>
                    <a:pt x="986" y="92"/>
                  </a:lnTo>
                  <a:lnTo>
                    <a:pt x="986" y="92"/>
                  </a:lnTo>
                  <a:lnTo>
                    <a:pt x="996" y="100"/>
                  </a:lnTo>
                  <a:lnTo>
                    <a:pt x="1000" y="104"/>
                  </a:lnTo>
                  <a:lnTo>
                    <a:pt x="1000" y="106"/>
                  </a:lnTo>
                  <a:lnTo>
                    <a:pt x="998" y="108"/>
                  </a:lnTo>
                  <a:lnTo>
                    <a:pt x="998" y="108"/>
                  </a:lnTo>
                  <a:lnTo>
                    <a:pt x="1002" y="112"/>
                  </a:lnTo>
                  <a:lnTo>
                    <a:pt x="1008" y="116"/>
                  </a:lnTo>
                  <a:lnTo>
                    <a:pt x="1010" y="120"/>
                  </a:lnTo>
                  <a:lnTo>
                    <a:pt x="1010" y="122"/>
                  </a:lnTo>
                  <a:lnTo>
                    <a:pt x="1006" y="124"/>
                  </a:lnTo>
                  <a:lnTo>
                    <a:pt x="1006" y="124"/>
                  </a:lnTo>
                  <a:lnTo>
                    <a:pt x="1004" y="124"/>
                  </a:lnTo>
                  <a:lnTo>
                    <a:pt x="1000" y="126"/>
                  </a:lnTo>
                  <a:lnTo>
                    <a:pt x="1000" y="126"/>
                  </a:lnTo>
                  <a:lnTo>
                    <a:pt x="1000" y="128"/>
                  </a:lnTo>
                  <a:lnTo>
                    <a:pt x="1000" y="132"/>
                  </a:lnTo>
                  <a:lnTo>
                    <a:pt x="1000" y="132"/>
                  </a:lnTo>
                  <a:lnTo>
                    <a:pt x="998" y="136"/>
                  </a:lnTo>
                  <a:lnTo>
                    <a:pt x="996" y="138"/>
                  </a:lnTo>
                  <a:lnTo>
                    <a:pt x="992" y="138"/>
                  </a:lnTo>
                  <a:lnTo>
                    <a:pt x="992" y="138"/>
                  </a:lnTo>
                  <a:lnTo>
                    <a:pt x="992" y="142"/>
                  </a:lnTo>
                  <a:lnTo>
                    <a:pt x="992" y="142"/>
                  </a:lnTo>
                  <a:lnTo>
                    <a:pt x="990" y="150"/>
                  </a:lnTo>
                  <a:lnTo>
                    <a:pt x="990" y="154"/>
                  </a:lnTo>
                  <a:lnTo>
                    <a:pt x="990" y="156"/>
                  </a:lnTo>
                  <a:lnTo>
                    <a:pt x="990" y="156"/>
                  </a:lnTo>
                  <a:lnTo>
                    <a:pt x="986" y="158"/>
                  </a:lnTo>
                  <a:lnTo>
                    <a:pt x="986" y="158"/>
                  </a:lnTo>
                  <a:lnTo>
                    <a:pt x="986" y="156"/>
                  </a:lnTo>
                  <a:lnTo>
                    <a:pt x="984" y="154"/>
                  </a:lnTo>
                  <a:lnTo>
                    <a:pt x="982" y="150"/>
                  </a:lnTo>
                  <a:lnTo>
                    <a:pt x="982" y="150"/>
                  </a:lnTo>
                  <a:lnTo>
                    <a:pt x="978" y="146"/>
                  </a:lnTo>
                  <a:lnTo>
                    <a:pt x="972" y="142"/>
                  </a:lnTo>
                  <a:lnTo>
                    <a:pt x="972" y="142"/>
                  </a:lnTo>
                  <a:lnTo>
                    <a:pt x="968" y="138"/>
                  </a:lnTo>
                  <a:lnTo>
                    <a:pt x="968" y="136"/>
                  </a:lnTo>
                  <a:lnTo>
                    <a:pt x="968" y="130"/>
                  </a:lnTo>
                  <a:lnTo>
                    <a:pt x="970" y="124"/>
                  </a:lnTo>
                  <a:lnTo>
                    <a:pt x="972" y="118"/>
                  </a:lnTo>
                  <a:lnTo>
                    <a:pt x="972" y="118"/>
                  </a:lnTo>
                  <a:lnTo>
                    <a:pt x="970" y="114"/>
                  </a:lnTo>
                  <a:lnTo>
                    <a:pt x="968" y="112"/>
                  </a:lnTo>
                  <a:lnTo>
                    <a:pt x="966" y="110"/>
                  </a:lnTo>
                  <a:lnTo>
                    <a:pt x="962" y="110"/>
                  </a:lnTo>
                  <a:lnTo>
                    <a:pt x="962" y="110"/>
                  </a:lnTo>
                  <a:lnTo>
                    <a:pt x="960" y="110"/>
                  </a:lnTo>
                  <a:lnTo>
                    <a:pt x="960" y="110"/>
                  </a:lnTo>
                  <a:lnTo>
                    <a:pt x="956" y="110"/>
                  </a:lnTo>
                  <a:lnTo>
                    <a:pt x="954" y="112"/>
                  </a:lnTo>
                  <a:lnTo>
                    <a:pt x="952" y="118"/>
                  </a:lnTo>
                  <a:lnTo>
                    <a:pt x="954" y="126"/>
                  </a:lnTo>
                  <a:lnTo>
                    <a:pt x="952" y="130"/>
                  </a:lnTo>
                  <a:lnTo>
                    <a:pt x="950" y="134"/>
                  </a:lnTo>
                  <a:lnTo>
                    <a:pt x="950" y="134"/>
                  </a:lnTo>
                  <a:lnTo>
                    <a:pt x="946" y="128"/>
                  </a:lnTo>
                  <a:lnTo>
                    <a:pt x="942" y="122"/>
                  </a:lnTo>
                  <a:lnTo>
                    <a:pt x="940" y="118"/>
                  </a:lnTo>
                  <a:lnTo>
                    <a:pt x="934" y="114"/>
                  </a:lnTo>
                  <a:lnTo>
                    <a:pt x="934" y="114"/>
                  </a:lnTo>
                  <a:lnTo>
                    <a:pt x="930" y="112"/>
                  </a:lnTo>
                  <a:lnTo>
                    <a:pt x="926" y="110"/>
                  </a:lnTo>
                  <a:lnTo>
                    <a:pt x="926" y="110"/>
                  </a:lnTo>
                  <a:lnTo>
                    <a:pt x="924" y="108"/>
                  </a:lnTo>
                  <a:lnTo>
                    <a:pt x="924" y="104"/>
                  </a:lnTo>
                  <a:lnTo>
                    <a:pt x="924" y="104"/>
                  </a:lnTo>
                  <a:lnTo>
                    <a:pt x="918" y="98"/>
                  </a:lnTo>
                  <a:lnTo>
                    <a:pt x="918" y="96"/>
                  </a:lnTo>
                  <a:lnTo>
                    <a:pt x="922" y="94"/>
                  </a:lnTo>
                  <a:lnTo>
                    <a:pt x="922" y="94"/>
                  </a:lnTo>
                  <a:lnTo>
                    <a:pt x="928" y="92"/>
                  </a:lnTo>
                  <a:lnTo>
                    <a:pt x="932" y="92"/>
                  </a:lnTo>
                  <a:lnTo>
                    <a:pt x="934" y="88"/>
                  </a:lnTo>
                  <a:lnTo>
                    <a:pt x="934" y="88"/>
                  </a:lnTo>
                  <a:lnTo>
                    <a:pt x="934" y="82"/>
                  </a:lnTo>
                  <a:lnTo>
                    <a:pt x="930" y="78"/>
                  </a:lnTo>
                  <a:lnTo>
                    <a:pt x="930" y="78"/>
                  </a:lnTo>
                  <a:lnTo>
                    <a:pt x="922" y="72"/>
                  </a:lnTo>
                  <a:lnTo>
                    <a:pt x="916" y="68"/>
                  </a:lnTo>
                  <a:lnTo>
                    <a:pt x="916" y="68"/>
                  </a:lnTo>
                  <a:lnTo>
                    <a:pt x="912" y="62"/>
                  </a:lnTo>
                  <a:lnTo>
                    <a:pt x="908" y="56"/>
                  </a:lnTo>
                  <a:lnTo>
                    <a:pt x="908" y="56"/>
                  </a:lnTo>
                  <a:lnTo>
                    <a:pt x="902" y="54"/>
                  </a:lnTo>
                  <a:lnTo>
                    <a:pt x="898" y="52"/>
                  </a:lnTo>
                  <a:lnTo>
                    <a:pt x="896" y="50"/>
                  </a:lnTo>
                  <a:lnTo>
                    <a:pt x="896" y="50"/>
                  </a:lnTo>
                  <a:lnTo>
                    <a:pt x="890" y="46"/>
                  </a:lnTo>
                  <a:lnTo>
                    <a:pt x="882" y="42"/>
                  </a:lnTo>
                  <a:lnTo>
                    <a:pt x="882" y="42"/>
                  </a:lnTo>
                  <a:lnTo>
                    <a:pt x="882" y="44"/>
                  </a:lnTo>
                  <a:lnTo>
                    <a:pt x="882" y="44"/>
                  </a:lnTo>
                  <a:lnTo>
                    <a:pt x="880" y="48"/>
                  </a:lnTo>
                  <a:lnTo>
                    <a:pt x="880" y="52"/>
                  </a:lnTo>
                  <a:lnTo>
                    <a:pt x="880" y="52"/>
                  </a:lnTo>
                  <a:lnTo>
                    <a:pt x="882" y="58"/>
                  </a:lnTo>
                  <a:lnTo>
                    <a:pt x="882" y="58"/>
                  </a:lnTo>
                  <a:lnTo>
                    <a:pt x="880" y="60"/>
                  </a:lnTo>
                  <a:lnTo>
                    <a:pt x="876" y="60"/>
                  </a:lnTo>
                  <a:lnTo>
                    <a:pt x="876" y="60"/>
                  </a:lnTo>
                  <a:lnTo>
                    <a:pt x="874" y="64"/>
                  </a:lnTo>
                  <a:lnTo>
                    <a:pt x="872" y="68"/>
                  </a:lnTo>
                  <a:lnTo>
                    <a:pt x="870" y="72"/>
                  </a:lnTo>
                  <a:lnTo>
                    <a:pt x="868" y="74"/>
                  </a:lnTo>
                  <a:lnTo>
                    <a:pt x="868" y="74"/>
                  </a:lnTo>
                  <a:lnTo>
                    <a:pt x="864" y="78"/>
                  </a:lnTo>
                  <a:lnTo>
                    <a:pt x="862" y="78"/>
                  </a:lnTo>
                  <a:lnTo>
                    <a:pt x="860" y="82"/>
                  </a:lnTo>
                  <a:lnTo>
                    <a:pt x="860" y="82"/>
                  </a:lnTo>
                  <a:lnTo>
                    <a:pt x="860" y="84"/>
                  </a:lnTo>
                  <a:lnTo>
                    <a:pt x="862" y="86"/>
                  </a:lnTo>
                  <a:lnTo>
                    <a:pt x="868" y="90"/>
                  </a:lnTo>
                  <a:lnTo>
                    <a:pt x="868" y="90"/>
                  </a:lnTo>
                  <a:lnTo>
                    <a:pt x="880" y="98"/>
                  </a:lnTo>
                  <a:lnTo>
                    <a:pt x="886" y="100"/>
                  </a:lnTo>
                  <a:lnTo>
                    <a:pt x="894" y="102"/>
                  </a:lnTo>
                  <a:lnTo>
                    <a:pt x="894" y="102"/>
                  </a:lnTo>
                  <a:lnTo>
                    <a:pt x="894" y="102"/>
                  </a:lnTo>
                  <a:lnTo>
                    <a:pt x="894" y="102"/>
                  </a:lnTo>
                  <a:lnTo>
                    <a:pt x="898" y="102"/>
                  </a:lnTo>
                  <a:lnTo>
                    <a:pt x="898" y="102"/>
                  </a:lnTo>
                  <a:lnTo>
                    <a:pt x="902" y="102"/>
                  </a:lnTo>
                  <a:lnTo>
                    <a:pt x="902" y="102"/>
                  </a:lnTo>
                  <a:lnTo>
                    <a:pt x="904" y="102"/>
                  </a:lnTo>
                  <a:lnTo>
                    <a:pt x="906" y="106"/>
                  </a:lnTo>
                  <a:lnTo>
                    <a:pt x="906" y="106"/>
                  </a:lnTo>
                  <a:lnTo>
                    <a:pt x="904" y="108"/>
                  </a:lnTo>
                  <a:lnTo>
                    <a:pt x="902" y="108"/>
                  </a:lnTo>
                  <a:lnTo>
                    <a:pt x="894" y="110"/>
                  </a:lnTo>
                  <a:lnTo>
                    <a:pt x="894" y="110"/>
                  </a:lnTo>
                  <a:lnTo>
                    <a:pt x="892" y="112"/>
                  </a:lnTo>
                  <a:lnTo>
                    <a:pt x="890" y="116"/>
                  </a:lnTo>
                  <a:lnTo>
                    <a:pt x="890" y="118"/>
                  </a:lnTo>
                  <a:lnTo>
                    <a:pt x="894" y="122"/>
                  </a:lnTo>
                  <a:lnTo>
                    <a:pt x="894" y="122"/>
                  </a:lnTo>
                  <a:lnTo>
                    <a:pt x="898" y="122"/>
                  </a:lnTo>
                  <a:lnTo>
                    <a:pt x="902" y="124"/>
                  </a:lnTo>
                  <a:lnTo>
                    <a:pt x="902" y="124"/>
                  </a:lnTo>
                  <a:lnTo>
                    <a:pt x="902" y="124"/>
                  </a:lnTo>
                  <a:lnTo>
                    <a:pt x="902" y="126"/>
                  </a:lnTo>
                  <a:lnTo>
                    <a:pt x="902" y="128"/>
                  </a:lnTo>
                  <a:lnTo>
                    <a:pt x="898" y="128"/>
                  </a:lnTo>
                  <a:lnTo>
                    <a:pt x="898" y="128"/>
                  </a:lnTo>
                  <a:lnTo>
                    <a:pt x="894" y="132"/>
                  </a:lnTo>
                  <a:lnTo>
                    <a:pt x="888" y="134"/>
                  </a:lnTo>
                  <a:lnTo>
                    <a:pt x="888" y="134"/>
                  </a:lnTo>
                  <a:lnTo>
                    <a:pt x="878" y="134"/>
                  </a:lnTo>
                  <a:lnTo>
                    <a:pt x="874" y="136"/>
                  </a:lnTo>
                  <a:lnTo>
                    <a:pt x="872" y="140"/>
                  </a:lnTo>
                  <a:lnTo>
                    <a:pt x="872" y="140"/>
                  </a:lnTo>
                  <a:lnTo>
                    <a:pt x="874" y="142"/>
                  </a:lnTo>
                  <a:lnTo>
                    <a:pt x="876" y="146"/>
                  </a:lnTo>
                  <a:lnTo>
                    <a:pt x="878" y="148"/>
                  </a:lnTo>
                  <a:lnTo>
                    <a:pt x="876" y="150"/>
                  </a:lnTo>
                  <a:lnTo>
                    <a:pt x="876" y="150"/>
                  </a:lnTo>
                  <a:lnTo>
                    <a:pt x="874" y="150"/>
                  </a:lnTo>
                  <a:lnTo>
                    <a:pt x="874" y="150"/>
                  </a:lnTo>
                  <a:lnTo>
                    <a:pt x="870" y="148"/>
                  </a:lnTo>
                  <a:lnTo>
                    <a:pt x="866" y="146"/>
                  </a:lnTo>
                  <a:lnTo>
                    <a:pt x="864" y="140"/>
                  </a:lnTo>
                  <a:lnTo>
                    <a:pt x="864" y="132"/>
                  </a:lnTo>
                  <a:lnTo>
                    <a:pt x="864" y="130"/>
                  </a:lnTo>
                  <a:lnTo>
                    <a:pt x="860" y="126"/>
                  </a:lnTo>
                  <a:lnTo>
                    <a:pt x="860" y="126"/>
                  </a:lnTo>
                  <a:lnTo>
                    <a:pt x="858" y="124"/>
                  </a:lnTo>
                  <a:lnTo>
                    <a:pt x="852" y="124"/>
                  </a:lnTo>
                  <a:lnTo>
                    <a:pt x="852" y="124"/>
                  </a:lnTo>
                  <a:lnTo>
                    <a:pt x="848" y="126"/>
                  </a:lnTo>
                  <a:lnTo>
                    <a:pt x="848" y="128"/>
                  </a:lnTo>
                  <a:lnTo>
                    <a:pt x="848" y="130"/>
                  </a:lnTo>
                  <a:lnTo>
                    <a:pt x="848" y="130"/>
                  </a:lnTo>
                  <a:lnTo>
                    <a:pt x="854" y="134"/>
                  </a:lnTo>
                  <a:lnTo>
                    <a:pt x="856" y="136"/>
                  </a:lnTo>
                  <a:lnTo>
                    <a:pt x="856" y="140"/>
                  </a:lnTo>
                  <a:lnTo>
                    <a:pt x="856" y="140"/>
                  </a:lnTo>
                  <a:lnTo>
                    <a:pt x="856" y="140"/>
                  </a:lnTo>
                  <a:lnTo>
                    <a:pt x="856" y="140"/>
                  </a:lnTo>
                  <a:lnTo>
                    <a:pt x="850" y="138"/>
                  </a:lnTo>
                  <a:lnTo>
                    <a:pt x="850" y="138"/>
                  </a:lnTo>
                  <a:lnTo>
                    <a:pt x="844" y="136"/>
                  </a:lnTo>
                  <a:lnTo>
                    <a:pt x="844" y="136"/>
                  </a:lnTo>
                  <a:lnTo>
                    <a:pt x="844" y="136"/>
                  </a:lnTo>
                  <a:lnTo>
                    <a:pt x="844" y="136"/>
                  </a:lnTo>
                  <a:lnTo>
                    <a:pt x="836" y="138"/>
                  </a:lnTo>
                  <a:lnTo>
                    <a:pt x="830" y="142"/>
                  </a:lnTo>
                  <a:lnTo>
                    <a:pt x="830" y="142"/>
                  </a:lnTo>
                  <a:lnTo>
                    <a:pt x="826" y="142"/>
                  </a:lnTo>
                  <a:lnTo>
                    <a:pt x="826" y="142"/>
                  </a:lnTo>
                  <a:lnTo>
                    <a:pt x="820" y="140"/>
                  </a:lnTo>
                  <a:lnTo>
                    <a:pt x="814" y="138"/>
                  </a:lnTo>
                  <a:lnTo>
                    <a:pt x="804" y="136"/>
                  </a:lnTo>
                  <a:lnTo>
                    <a:pt x="804" y="136"/>
                  </a:lnTo>
                  <a:lnTo>
                    <a:pt x="794" y="134"/>
                  </a:lnTo>
                  <a:lnTo>
                    <a:pt x="786" y="130"/>
                  </a:lnTo>
                  <a:lnTo>
                    <a:pt x="786" y="130"/>
                  </a:lnTo>
                  <a:lnTo>
                    <a:pt x="780" y="124"/>
                  </a:lnTo>
                  <a:lnTo>
                    <a:pt x="774" y="122"/>
                  </a:lnTo>
                  <a:lnTo>
                    <a:pt x="774" y="122"/>
                  </a:lnTo>
                  <a:lnTo>
                    <a:pt x="774" y="122"/>
                  </a:lnTo>
                  <a:lnTo>
                    <a:pt x="774" y="122"/>
                  </a:lnTo>
                  <a:lnTo>
                    <a:pt x="770" y="122"/>
                  </a:lnTo>
                  <a:lnTo>
                    <a:pt x="770" y="122"/>
                  </a:lnTo>
                  <a:lnTo>
                    <a:pt x="764" y="122"/>
                  </a:lnTo>
                  <a:lnTo>
                    <a:pt x="764" y="122"/>
                  </a:lnTo>
                  <a:lnTo>
                    <a:pt x="760" y="120"/>
                  </a:lnTo>
                  <a:lnTo>
                    <a:pt x="760" y="120"/>
                  </a:lnTo>
                  <a:lnTo>
                    <a:pt x="760" y="118"/>
                  </a:lnTo>
                  <a:lnTo>
                    <a:pt x="760" y="116"/>
                  </a:lnTo>
                  <a:lnTo>
                    <a:pt x="764" y="114"/>
                  </a:lnTo>
                  <a:lnTo>
                    <a:pt x="764" y="112"/>
                  </a:lnTo>
                  <a:lnTo>
                    <a:pt x="764" y="112"/>
                  </a:lnTo>
                  <a:lnTo>
                    <a:pt x="756" y="108"/>
                  </a:lnTo>
                  <a:lnTo>
                    <a:pt x="756" y="108"/>
                  </a:lnTo>
                  <a:lnTo>
                    <a:pt x="752" y="110"/>
                  </a:lnTo>
                  <a:lnTo>
                    <a:pt x="746" y="110"/>
                  </a:lnTo>
                  <a:lnTo>
                    <a:pt x="746" y="110"/>
                  </a:lnTo>
                  <a:lnTo>
                    <a:pt x="738" y="114"/>
                  </a:lnTo>
                  <a:lnTo>
                    <a:pt x="738" y="114"/>
                  </a:lnTo>
                  <a:lnTo>
                    <a:pt x="734" y="114"/>
                  </a:lnTo>
                  <a:lnTo>
                    <a:pt x="730" y="116"/>
                  </a:lnTo>
                  <a:lnTo>
                    <a:pt x="730" y="116"/>
                  </a:lnTo>
                  <a:lnTo>
                    <a:pt x="728" y="118"/>
                  </a:lnTo>
                  <a:lnTo>
                    <a:pt x="726" y="122"/>
                  </a:lnTo>
                  <a:lnTo>
                    <a:pt x="728" y="124"/>
                  </a:lnTo>
                  <a:lnTo>
                    <a:pt x="732" y="126"/>
                  </a:lnTo>
                  <a:lnTo>
                    <a:pt x="732" y="126"/>
                  </a:lnTo>
                  <a:lnTo>
                    <a:pt x="734" y="128"/>
                  </a:lnTo>
                  <a:lnTo>
                    <a:pt x="734" y="128"/>
                  </a:lnTo>
                  <a:lnTo>
                    <a:pt x="740" y="126"/>
                  </a:lnTo>
                  <a:lnTo>
                    <a:pt x="740" y="126"/>
                  </a:lnTo>
                  <a:lnTo>
                    <a:pt x="746" y="124"/>
                  </a:lnTo>
                  <a:lnTo>
                    <a:pt x="746" y="124"/>
                  </a:lnTo>
                  <a:lnTo>
                    <a:pt x="748" y="126"/>
                  </a:lnTo>
                  <a:lnTo>
                    <a:pt x="748" y="126"/>
                  </a:lnTo>
                  <a:lnTo>
                    <a:pt x="744" y="130"/>
                  </a:lnTo>
                  <a:lnTo>
                    <a:pt x="740" y="132"/>
                  </a:lnTo>
                  <a:lnTo>
                    <a:pt x="736" y="134"/>
                  </a:lnTo>
                  <a:lnTo>
                    <a:pt x="734" y="136"/>
                  </a:lnTo>
                  <a:lnTo>
                    <a:pt x="734" y="136"/>
                  </a:lnTo>
                  <a:lnTo>
                    <a:pt x="734" y="142"/>
                  </a:lnTo>
                  <a:lnTo>
                    <a:pt x="736" y="146"/>
                  </a:lnTo>
                  <a:lnTo>
                    <a:pt x="738" y="150"/>
                  </a:lnTo>
                  <a:lnTo>
                    <a:pt x="736" y="154"/>
                  </a:lnTo>
                  <a:lnTo>
                    <a:pt x="736" y="154"/>
                  </a:lnTo>
                  <a:lnTo>
                    <a:pt x="734" y="154"/>
                  </a:lnTo>
                  <a:lnTo>
                    <a:pt x="734" y="154"/>
                  </a:lnTo>
                  <a:lnTo>
                    <a:pt x="728" y="152"/>
                  </a:lnTo>
                  <a:lnTo>
                    <a:pt x="726" y="148"/>
                  </a:lnTo>
                  <a:lnTo>
                    <a:pt x="720" y="140"/>
                  </a:lnTo>
                  <a:lnTo>
                    <a:pt x="720" y="140"/>
                  </a:lnTo>
                  <a:lnTo>
                    <a:pt x="716" y="136"/>
                  </a:lnTo>
                  <a:lnTo>
                    <a:pt x="712" y="134"/>
                  </a:lnTo>
                  <a:lnTo>
                    <a:pt x="706" y="132"/>
                  </a:lnTo>
                  <a:lnTo>
                    <a:pt x="704" y="128"/>
                  </a:lnTo>
                  <a:lnTo>
                    <a:pt x="704" y="128"/>
                  </a:lnTo>
                  <a:lnTo>
                    <a:pt x="696" y="132"/>
                  </a:lnTo>
                  <a:lnTo>
                    <a:pt x="688" y="132"/>
                  </a:lnTo>
                  <a:lnTo>
                    <a:pt x="688" y="132"/>
                  </a:lnTo>
                  <a:lnTo>
                    <a:pt x="686" y="132"/>
                  </a:lnTo>
                  <a:lnTo>
                    <a:pt x="686" y="132"/>
                  </a:lnTo>
                  <a:lnTo>
                    <a:pt x="682" y="132"/>
                  </a:lnTo>
                  <a:lnTo>
                    <a:pt x="682" y="132"/>
                  </a:lnTo>
                  <a:lnTo>
                    <a:pt x="672" y="134"/>
                  </a:lnTo>
                  <a:lnTo>
                    <a:pt x="662" y="134"/>
                  </a:lnTo>
                  <a:lnTo>
                    <a:pt x="662" y="134"/>
                  </a:lnTo>
                  <a:lnTo>
                    <a:pt x="660" y="134"/>
                  </a:lnTo>
                  <a:lnTo>
                    <a:pt x="660" y="134"/>
                  </a:lnTo>
                  <a:lnTo>
                    <a:pt x="654" y="134"/>
                  </a:lnTo>
                  <a:lnTo>
                    <a:pt x="650" y="132"/>
                  </a:lnTo>
                  <a:lnTo>
                    <a:pt x="648" y="130"/>
                  </a:lnTo>
                  <a:lnTo>
                    <a:pt x="650" y="126"/>
                  </a:lnTo>
                  <a:lnTo>
                    <a:pt x="650" y="126"/>
                  </a:lnTo>
                  <a:lnTo>
                    <a:pt x="654" y="124"/>
                  </a:lnTo>
                  <a:lnTo>
                    <a:pt x="658" y="122"/>
                  </a:lnTo>
                  <a:lnTo>
                    <a:pt x="662" y="120"/>
                  </a:lnTo>
                  <a:lnTo>
                    <a:pt x="664" y="118"/>
                  </a:lnTo>
                  <a:lnTo>
                    <a:pt x="664" y="118"/>
                  </a:lnTo>
                  <a:lnTo>
                    <a:pt x="664" y="118"/>
                  </a:lnTo>
                  <a:lnTo>
                    <a:pt x="662" y="116"/>
                  </a:lnTo>
                  <a:lnTo>
                    <a:pt x="660" y="114"/>
                  </a:lnTo>
                  <a:lnTo>
                    <a:pt x="656" y="112"/>
                  </a:lnTo>
                  <a:lnTo>
                    <a:pt x="656" y="112"/>
                  </a:lnTo>
                  <a:lnTo>
                    <a:pt x="652" y="108"/>
                  </a:lnTo>
                  <a:lnTo>
                    <a:pt x="652" y="108"/>
                  </a:lnTo>
                  <a:lnTo>
                    <a:pt x="650" y="106"/>
                  </a:lnTo>
                  <a:lnTo>
                    <a:pt x="646" y="104"/>
                  </a:lnTo>
                  <a:lnTo>
                    <a:pt x="636" y="104"/>
                  </a:lnTo>
                  <a:lnTo>
                    <a:pt x="636" y="104"/>
                  </a:lnTo>
                  <a:lnTo>
                    <a:pt x="636" y="104"/>
                  </a:lnTo>
                  <a:lnTo>
                    <a:pt x="636" y="104"/>
                  </a:lnTo>
                  <a:lnTo>
                    <a:pt x="630" y="104"/>
                  </a:lnTo>
                  <a:lnTo>
                    <a:pt x="630" y="104"/>
                  </a:lnTo>
                  <a:lnTo>
                    <a:pt x="624" y="104"/>
                  </a:lnTo>
                  <a:lnTo>
                    <a:pt x="624" y="104"/>
                  </a:lnTo>
                  <a:lnTo>
                    <a:pt x="618" y="102"/>
                  </a:lnTo>
                  <a:lnTo>
                    <a:pt x="618" y="102"/>
                  </a:lnTo>
                  <a:lnTo>
                    <a:pt x="612" y="98"/>
                  </a:lnTo>
                  <a:lnTo>
                    <a:pt x="612" y="98"/>
                  </a:lnTo>
                  <a:lnTo>
                    <a:pt x="610" y="98"/>
                  </a:lnTo>
                  <a:lnTo>
                    <a:pt x="610" y="98"/>
                  </a:lnTo>
                  <a:lnTo>
                    <a:pt x="608" y="98"/>
                  </a:lnTo>
                  <a:lnTo>
                    <a:pt x="608" y="98"/>
                  </a:lnTo>
                  <a:lnTo>
                    <a:pt x="604" y="100"/>
                  </a:lnTo>
                  <a:lnTo>
                    <a:pt x="604" y="100"/>
                  </a:lnTo>
                  <a:lnTo>
                    <a:pt x="604" y="100"/>
                  </a:lnTo>
                  <a:lnTo>
                    <a:pt x="604" y="100"/>
                  </a:lnTo>
                  <a:lnTo>
                    <a:pt x="600" y="98"/>
                  </a:lnTo>
                  <a:lnTo>
                    <a:pt x="598" y="96"/>
                  </a:lnTo>
                  <a:lnTo>
                    <a:pt x="592" y="92"/>
                  </a:lnTo>
                  <a:lnTo>
                    <a:pt x="592" y="92"/>
                  </a:lnTo>
                  <a:lnTo>
                    <a:pt x="588" y="92"/>
                  </a:lnTo>
                  <a:lnTo>
                    <a:pt x="582" y="90"/>
                  </a:lnTo>
                  <a:lnTo>
                    <a:pt x="582" y="90"/>
                  </a:lnTo>
                  <a:lnTo>
                    <a:pt x="580" y="88"/>
                  </a:lnTo>
                  <a:lnTo>
                    <a:pt x="576" y="86"/>
                  </a:lnTo>
                  <a:lnTo>
                    <a:pt x="576" y="86"/>
                  </a:lnTo>
                  <a:lnTo>
                    <a:pt x="574" y="84"/>
                  </a:lnTo>
                  <a:lnTo>
                    <a:pt x="572" y="82"/>
                  </a:lnTo>
                  <a:lnTo>
                    <a:pt x="572" y="82"/>
                  </a:lnTo>
                  <a:lnTo>
                    <a:pt x="564" y="80"/>
                  </a:lnTo>
                  <a:lnTo>
                    <a:pt x="564" y="80"/>
                  </a:lnTo>
                  <a:lnTo>
                    <a:pt x="564" y="80"/>
                  </a:lnTo>
                  <a:lnTo>
                    <a:pt x="564" y="80"/>
                  </a:lnTo>
                  <a:lnTo>
                    <a:pt x="558" y="82"/>
                  </a:lnTo>
                  <a:lnTo>
                    <a:pt x="554" y="84"/>
                  </a:lnTo>
                  <a:lnTo>
                    <a:pt x="550" y="88"/>
                  </a:lnTo>
                  <a:lnTo>
                    <a:pt x="544" y="90"/>
                  </a:lnTo>
                  <a:lnTo>
                    <a:pt x="544" y="90"/>
                  </a:lnTo>
                  <a:lnTo>
                    <a:pt x="544" y="90"/>
                  </a:lnTo>
                  <a:lnTo>
                    <a:pt x="544" y="90"/>
                  </a:lnTo>
                  <a:lnTo>
                    <a:pt x="540" y="88"/>
                  </a:lnTo>
                  <a:lnTo>
                    <a:pt x="538" y="86"/>
                  </a:lnTo>
                  <a:lnTo>
                    <a:pt x="538" y="82"/>
                  </a:lnTo>
                  <a:lnTo>
                    <a:pt x="536" y="80"/>
                  </a:lnTo>
                  <a:lnTo>
                    <a:pt x="536" y="80"/>
                  </a:lnTo>
                  <a:lnTo>
                    <a:pt x="532" y="78"/>
                  </a:lnTo>
                  <a:lnTo>
                    <a:pt x="532" y="78"/>
                  </a:lnTo>
                  <a:lnTo>
                    <a:pt x="530" y="80"/>
                  </a:lnTo>
                  <a:lnTo>
                    <a:pt x="528" y="82"/>
                  </a:lnTo>
                  <a:lnTo>
                    <a:pt x="526" y="86"/>
                  </a:lnTo>
                  <a:lnTo>
                    <a:pt x="526" y="86"/>
                  </a:lnTo>
                  <a:lnTo>
                    <a:pt x="528" y="90"/>
                  </a:lnTo>
                  <a:lnTo>
                    <a:pt x="528" y="92"/>
                  </a:lnTo>
                  <a:lnTo>
                    <a:pt x="528" y="94"/>
                  </a:lnTo>
                  <a:lnTo>
                    <a:pt x="524" y="96"/>
                  </a:lnTo>
                  <a:lnTo>
                    <a:pt x="524" y="96"/>
                  </a:lnTo>
                  <a:lnTo>
                    <a:pt x="522" y="96"/>
                  </a:lnTo>
                  <a:lnTo>
                    <a:pt x="522" y="96"/>
                  </a:lnTo>
                  <a:lnTo>
                    <a:pt x="516" y="94"/>
                  </a:lnTo>
                  <a:lnTo>
                    <a:pt x="512" y="90"/>
                  </a:lnTo>
                  <a:lnTo>
                    <a:pt x="504" y="78"/>
                  </a:lnTo>
                  <a:lnTo>
                    <a:pt x="504" y="78"/>
                  </a:lnTo>
                  <a:lnTo>
                    <a:pt x="500" y="74"/>
                  </a:lnTo>
                  <a:lnTo>
                    <a:pt x="494" y="72"/>
                  </a:lnTo>
                  <a:lnTo>
                    <a:pt x="494" y="72"/>
                  </a:lnTo>
                  <a:lnTo>
                    <a:pt x="490" y="72"/>
                  </a:lnTo>
                  <a:lnTo>
                    <a:pt x="490" y="72"/>
                  </a:lnTo>
                  <a:lnTo>
                    <a:pt x="488" y="74"/>
                  </a:lnTo>
                  <a:lnTo>
                    <a:pt x="488" y="76"/>
                  </a:lnTo>
                  <a:lnTo>
                    <a:pt x="486" y="76"/>
                  </a:lnTo>
                  <a:lnTo>
                    <a:pt x="484" y="78"/>
                  </a:lnTo>
                  <a:lnTo>
                    <a:pt x="484" y="78"/>
                  </a:lnTo>
                  <a:lnTo>
                    <a:pt x="480" y="76"/>
                  </a:lnTo>
                  <a:lnTo>
                    <a:pt x="480" y="76"/>
                  </a:lnTo>
                  <a:lnTo>
                    <a:pt x="476" y="72"/>
                  </a:lnTo>
                  <a:lnTo>
                    <a:pt x="474" y="70"/>
                  </a:lnTo>
                  <a:lnTo>
                    <a:pt x="472" y="70"/>
                  </a:lnTo>
                  <a:lnTo>
                    <a:pt x="472" y="70"/>
                  </a:lnTo>
                  <a:lnTo>
                    <a:pt x="468" y="70"/>
                  </a:lnTo>
                  <a:lnTo>
                    <a:pt x="468" y="70"/>
                  </a:lnTo>
                  <a:lnTo>
                    <a:pt x="462" y="72"/>
                  </a:lnTo>
                  <a:lnTo>
                    <a:pt x="454" y="74"/>
                  </a:lnTo>
                  <a:lnTo>
                    <a:pt x="454" y="74"/>
                  </a:lnTo>
                  <a:lnTo>
                    <a:pt x="446" y="76"/>
                  </a:lnTo>
                  <a:lnTo>
                    <a:pt x="442" y="76"/>
                  </a:lnTo>
                  <a:lnTo>
                    <a:pt x="438" y="80"/>
                  </a:lnTo>
                  <a:lnTo>
                    <a:pt x="438" y="80"/>
                  </a:lnTo>
                  <a:lnTo>
                    <a:pt x="434" y="86"/>
                  </a:lnTo>
                  <a:lnTo>
                    <a:pt x="434" y="86"/>
                  </a:lnTo>
                  <a:lnTo>
                    <a:pt x="430" y="88"/>
                  </a:lnTo>
                  <a:lnTo>
                    <a:pt x="430" y="88"/>
                  </a:lnTo>
                  <a:lnTo>
                    <a:pt x="426" y="86"/>
                  </a:lnTo>
                  <a:lnTo>
                    <a:pt x="426" y="86"/>
                  </a:lnTo>
                  <a:lnTo>
                    <a:pt x="424" y="86"/>
                  </a:lnTo>
                  <a:lnTo>
                    <a:pt x="422" y="84"/>
                  </a:lnTo>
                  <a:lnTo>
                    <a:pt x="422" y="84"/>
                  </a:lnTo>
                  <a:lnTo>
                    <a:pt x="420" y="84"/>
                  </a:lnTo>
                  <a:lnTo>
                    <a:pt x="420" y="84"/>
                  </a:lnTo>
                  <a:lnTo>
                    <a:pt x="418" y="84"/>
                  </a:lnTo>
                  <a:lnTo>
                    <a:pt x="414" y="86"/>
                  </a:lnTo>
                  <a:lnTo>
                    <a:pt x="414" y="86"/>
                  </a:lnTo>
                  <a:lnTo>
                    <a:pt x="412" y="90"/>
                  </a:lnTo>
                  <a:lnTo>
                    <a:pt x="410" y="92"/>
                  </a:lnTo>
                  <a:lnTo>
                    <a:pt x="410" y="92"/>
                  </a:lnTo>
                  <a:lnTo>
                    <a:pt x="404" y="94"/>
                  </a:lnTo>
                  <a:lnTo>
                    <a:pt x="404" y="94"/>
                  </a:lnTo>
                  <a:lnTo>
                    <a:pt x="404" y="94"/>
                  </a:lnTo>
                  <a:lnTo>
                    <a:pt x="404" y="94"/>
                  </a:lnTo>
                  <a:lnTo>
                    <a:pt x="402" y="92"/>
                  </a:lnTo>
                  <a:lnTo>
                    <a:pt x="402" y="92"/>
                  </a:lnTo>
                  <a:lnTo>
                    <a:pt x="400" y="98"/>
                  </a:lnTo>
                  <a:lnTo>
                    <a:pt x="398" y="100"/>
                  </a:lnTo>
                  <a:lnTo>
                    <a:pt x="394" y="102"/>
                  </a:lnTo>
                  <a:lnTo>
                    <a:pt x="390" y="102"/>
                  </a:lnTo>
                  <a:lnTo>
                    <a:pt x="390" y="102"/>
                  </a:lnTo>
                  <a:lnTo>
                    <a:pt x="376" y="100"/>
                  </a:lnTo>
                  <a:lnTo>
                    <a:pt x="364" y="96"/>
                  </a:lnTo>
                  <a:lnTo>
                    <a:pt x="364" y="96"/>
                  </a:lnTo>
                  <a:lnTo>
                    <a:pt x="358" y="90"/>
                  </a:lnTo>
                  <a:lnTo>
                    <a:pt x="352" y="86"/>
                  </a:lnTo>
                  <a:lnTo>
                    <a:pt x="352" y="86"/>
                  </a:lnTo>
                  <a:lnTo>
                    <a:pt x="344" y="86"/>
                  </a:lnTo>
                  <a:lnTo>
                    <a:pt x="338" y="82"/>
                  </a:lnTo>
                  <a:lnTo>
                    <a:pt x="338" y="82"/>
                  </a:lnTo>
                  <a:lnTo>
                    <a:pt x="332" y="78"/>
                  </a:lnTo>
                  <a:lnTo>
                    <a:pt x="332" y="78"/>
                  </a:lnTo>
                  <a:lnTo>
                    <a:pt x="330" y="76"/>
                  </a:lnTo>
                  <a:lnTo>
                    <a:pt x="326" y="76"/>
                  </a:lnTo>
                  <a:lnTo>
                    <a:pt x="326" y="76"/>
                  </a:lnTo>
                  <a:lnTo>
                    <a:pt x="318" y="70"/>
                  </a:lnTo>
                  <a:lnTo>
                    <a:pt x="314" y="68"/>
                  </a:lnTo>
                  <a:lnTo>
                    <a:pt x="310" y="66"/>
                  </a:lnTo>
                  <a:lnTo>
                    <a:pt x="310" y="66"/>
                  </a:lnTo>
                  <a:lnTo>
                    <a:pt x="308" y="66"/>
                  </a:lnTo>
                  <a:lnTo>
                    <a:pt x="308" y="66"/>
                  </a:lnTo>
                  <a:lnTo>
                    <a:pt x="306" y="66"/>
                  </a:lnTo>
                  <a:lnTo>
                    <a:pt x="302" y="68"/>
                  </a:lnTo>
                  <a:lnTo>
                    <a:pt x="302" y="68"/>
                  </a:lnTo>
                  <a:lnTo>
                    <a:pt x="300" y="68"/>
                  </a:lnTo>
                  <a:lnTo>
                    <a:pt x="300" y="68"/>
                  </a:lnTo>
                  <a:lnTo>
                    <a:pt x="298" y="68"/>
                  </a:lnTo>
                  <a:lnTo>
                    <a:pt x="298" y="68"/>
                  </a:lnTo>
                  <a:lnTo>
                    <a:pt x="296" y="68"/>
                  </a:lnTo>
                  <a:lnTo>
                    <a:pt x="296" y="68"/>
                  </a:lnTo>
                  <a:lnTo>
                    <a:pt x="294" y="68"/>
                  </a:lnTo>
                  <a:lnTo>
                    <a:pt x="294" y="68"/>
                  </a:lnTo>
                  <a:lnTo>
                    <a:pt x="286" y="68"/>
                  </a:lnTo>
                  <a:lnTo>
                    <a:pt x="278" y="70"/>
                  </a:lnTo>
                  <a:lnTo>
                    <a:pt x="278" y="70"/>
                  </a:lnTo>
                  <a:lnTo>
                    <a:pt x="276" y="70"/>
                  </a:lnTo>
                  <a:lnTo>
                    <a:pt x="276" y="70"/>
                  </a:lnTo>
                  <a:lnTo>
                    <a:pt x="260" y="66"/>
                  </a:lnTo>
                  <a:lnTo>
                    <a:pt x="260" y="66"/>
                  </a:lnTo>
                  <a:lnTo>
                    <a:pt x="258" y="66"/>
                  </a:lnTo>
                  <a:lnTo>
                    <a:pt x="258" y="66"/>
                  </a:lnTo>
                  <a:lnTo>
                    <a:pt x="254" y="66"/>
                  </a:lnTo>
                  <a:lnTo>
                    <a:pt x="254" y="66"/>
                  </a:lnTo>
                  <a:lnTo>
                    <a:pt x="250" y="66"/>
                  </a:lnTo>
                  <a:lnTo>
                    <a:pt x="250" y="66"/>
                  </a:lnTo>
                  <a:lnTo>
                    <a:pt x="244" y="66"/>
                  </a:lnTo>
                  <a:lnTo>
                    <a:pt x="244" y="66"/>
                  </a:lnTo>
                  <a:lnTo>
                    <a:pt x="236" y="62"/>
                  </a:lnTo>
                  <a:lnTo>
                    <a:pt x="228" y="58"/>
                  </a:lnTo>
                  <a:lnTo>
                    <a:pt x="228" y="58"/>
                  </a:lnTo>
                  <a:lnTo>
                    <a:pt x="224" y="58"/>
                  </a:lnTo>
                  <a:lnTo>
                    <a:pt x="224" y="58"/>
                  </a:lnTo>
                  <a:lnTo>
                    <a:pt x="220" y="58"/>
                  </a:lnTo>
                  <a:lnTo>
                    <a:pt x="220" y="60"/>
                  </a:lnTo>
                  <a:lnTo>
                    <a:pt x="218" y="60"/>
                  </a:lnTo>
                  <a:lnTo>
                    <a:pt x="214" y="62"/>
                  </a:lnTo>
                  <a:lnTo>
                    <a:pt x="214" y="62"/>
                  </a:lnTo>
                  <a:lnTo>
                    <a:pt x="214" y="62"/>
                  </a:lnTo>
                  <a:lnTo>
                    <a:pt x="214" y="62"/>
                  </a:lnTo>
                  <a:lnTo>
                    <a:pt x="208" y="60"/>
                  </a:lnTo>
                  <a:lnTo>
                    <a:pt x="202" y="58"/>
                  </a:lnTo>
                  <a:lnTo>
                    <a:pt x="202" y="58"/>
                  </a:lnTo>
                  <a:lnTo>
                    <a:pt x="198" y="56"/>
                  </a:lnTo>
                  <a:lnTo>
                    <a:pt x="196" y="54"/>
                  </a:lnTo>
                  <a:lnTo>
                    <a:pt x="196" y="54"/>
                  </a:lnTo>
                  <a:lnTo>
                    <a:pt x="194" y="50"/>
                  </a:lnTo>
                  <a:lnTo>
                    <a:pt x="192" y="48"/>
                  </a:lnTo>
                  <a:lnTo>
                    <a:pt x="192" y="48"/>
                  </a:lnTo>
                  <a:lnTo>
                    <a:pt x="190" y="48"/>
                  </a:lnTo>
                  <a:lnTo>
                    <a:pt x="190" y="48"/>
                  </a:lnTo>
                  <a:lnTo>
                    <a:pt x="186" y="48"/>
                  </a:lnTo>
                  <a:lnTo>
                    <a:pt x="186" y="48"/>
                  </a:lnTo>
                  <a:lnTo>
                    <a:pt x="184" y="48"/>
                  </a:lnTo>
                  <a:lnTo>
                    <a:pt x="184" y="48"/>
                  </a:lnTo>
                  <a:lnTo>
                    <a:pt x="184" y="48"/>
                  </a:lnTo>
                  <a:lnTo>
                    <a:pt x="184" y="48"/>
                  </a:lnTo>
                  <a:lnTo>
                    <a:pt x="176" y="46"/>
                  </a:lnTo>
                  <a:lnTo>
                    <a:pt x="176" y="46"/>
                  </a:lnTo>
                  <a:lnTo>
                    <a:pt x="174" y="46"/>
                  </a:lnTo>
                  <a:lnTo>
                    <a:pt x="174" y="46"/>
                  </a:lnTo>
                  <a:lnTo>
                    <a:pt x="168" y="46"/>
                  </a:lnTo>
                  <a:lnTo>
                    <a:pt x="168" y="46"/>
                  </a:lnTo>
                  <a:lnTo>
                    <a:pt x="162" y="48"/>
                  </a:lnTo>
                  <a:lnTo>
                    <a:pt x="162" y="48"/>
                  </a:lnTo>
                  <a:lnTo>
                    <a:pt x="160" y="48"/>
                  </a:lnTo>
                  <a:lnTo>
                    <a:pt x="160" y="48"/>
                  </a:lnTo>
                  <a:lnTo>
                    <a:pt x="156" y="44"/>
                  </a:lnTo>
                  <a:lnTo>
                    <a:pt x="152" y="40"/>
                  </a:lnTo>
                  <a:lnTo>
                    <a:pt x="150" y="36"/>
                  </a:lnTo>
                  <a:lnTo>
                    <a:pt x="146" y="34"/>
                  </a:lnTo>
                  <a:lnTo>
                    <a:pt x="146" y="34"/>
                  </a:lnTo>
                  <a:lnTo>
                    <a:pt x="140" y="36"/>
                  </a:lnTo>
                  <a:lnTo>
                    <a:pt x="140" y="36"/>
                  </a:lnTo>
                  <a:lnTo>
                    <a:pt x="134" y="42"/>
                  </a:lnTo>
                  <a:lnTo>
                    <a:pt x="132" y="44"/>
                  </a:lnTo>
                  <a:lnTo>
                    <a:pt x="128" y="44"/>
                  </a:lnTo>
                  <a:lnTo>
                    <a:pt x="128" y="44"/>
                  </a:lnTo>
                  <a:lnTo>
                    <a:pt x="126" y="44"/>
                  </a:lnTo>
                  <a:lnTo>
                    <a:pt x="126" y="44"/>
                  </a:lnTo>
                  <a:lnTo>
                    <a:pt x="122" y="44"/>
                  </a:lnTo>
                  <a:lnTo>
                    <a:pt x="122" y="44"/>
                  </a:lnTo>
                  <a:lnTo>
                    <a:pt x="118" y="44"/>
                  </a:lnTo>
                  <a:lnTo>
                    <a:pt x="118" y="44"/>
                  </a:lnTo>
                  <a:lnTo>
                    <a:pt x="110" y="44"/>
                  </a:lnTo>
                  <a:lnTo>
                    <a:pt x="110" y="44"/>
                  </a:lnTo>
                  <a:lnTo>
                    <a:pt x="104" y="48"/>
                  </a:lnTo>
                  <a:lnTo>
                    <a:pt x="96" y="50"/>
                  </a:lnTo>
                  <a:lnTo>
                    <a:pt x="96" y="50"/>
                  </a:lnTo>
                  <a:lnTo>
                    <a:pt x="94" y="50"/>
                  </a:lnTo>
                  <a:lnTo>
                    <a:pt x="94" y="50"/>
                  </a:lnTo>
                  <a:lnTo>
                    <a:pt x="90" y="50"/>
                  </a:lnTo>
                  <a:lnTo>
                    <a:pt x="90" y="50"/>
                  </a:lnTo>
                  <a:lnTo>
                    <a:pt x="86" y="50"/>
                  </a:lnTo>
                  <a:lnTo>
                    <a:pt x="82" y="54"/>
                  </a:lnTo>
                  <a:lnTo>
                    <a:pt x="82" y="54"/>
                  </a:lnTo>
                  <a:lnTo>
                    <a:pt x="74" y="58"/>
                  </a:lnTo>
                  <a:lnTo>
                    <a:pt x="68" y="62"/>
                  </a:lnTo>
                  <a:lnTo>
                    <a:pt x="68" y="62"/>
                  </a:lnTo>
                  <a:lnTo>
                    <a:pt x="66" y="66"/>
                  </a:lnTo>
                  <a:lnTo>
                    <a:pt x="64" y="68"/>
                  </a:lnTo>
                  <a:lnTo>
                    <a:pt x="64" y="72"/>
                  </a:lnTo>
                  <a:lnTo>
                    <a:pt x="62" y="76"/>
                  </a:lnTo>
                  <a:lnTo>
                    <a:pt x="62" y="76"/>
                  </a:lnTo>
                  <a:lnTo>
                    <a:pt x="58" y="80"/>
                  </a:lnTo>
                  <a:lnTo>
                    <a:pt x="52" y="82"/>
                  </a:lnTo>
                  <a:lnTo>
                    <a:pt x="44" y="84"/>
                  </a:lnTo>
                  <a:lnTo>
                    <a:pt x="38" y="86"/>
                  </a:lnTo>
                  <a:lnTo>
                    <a:pt x="38" y="86"/>
                  </a:lnTo>
                  <a:lnTo>
                    <a:pt x="32" y="84"/>
                  </a:lnTo>
                  <a:lnTo>
                    <a:pt x="32" y="84"/>
                  </a:lnTo>
                  <a:lnTo>
                    <a:pt x="26" y="84"/>
                  </a:lnTo>
                  <a:lnTo>
                    <a:pt x="26" y="84"/>
                  </a:lnTo>
                  <a:lnTo>
                    <a:pt x="22" y="84"/>
                  </a:lnTo>
                  <a:lnTo>
                    <a:pt x="18" y="86"/>
                  </a:lnTo>
                  <a:lnTo>
                    <a:pt x="18" y="86"/>
                  </a:lnTo>
                  <a:lnTo>
                    <a:pt x="14" y="88"/>
                  </a:lnTo>
                  <a:lnTo>
                    <a:pt x="12" y="92"/>
                  </a:lnTo>
                  <a:lnTo>
                    <a:pt x="14" y="96"/>
                  </a:lnTo>
                  <a:lnTo>
                    <a:pt x="18" y="98"/>
                  </a:lnTo>
                  <a:lnTo>
                    <a:pt x="18" y="98"/>
                  </a:lnTo>
                  <a:lnTo>
                    <a:pt x="24" y="102"/>
                  </a:lnTo>
                  <a:lnTo>
                    <a:pt x="30" y="106"/>
                  </a:lnTo>
                  <a:lnTo>
                    <a:pt x="30" y="106"/>
                  </a:lnTo>
                  <a:lnTo>
                    <a:pt x="32" y="110"/>
                  </a:lnTo>
                  <a:lnTo>
                    <a:pt x="34" y="112"/>
                  </a:lnTo>
                  <a:lnTo>
                    <a:pt x="34" y="112"/>
                  </a:lnTo>
                  <a:lnTo>
                    <a:pt x="38" y="114"/>
                  </a:lnTo>
                  <a:lnTo>
                    <a:pt x="42" y="116"/>
                  </a:lnTo>
                  <a:lnTo>
                    <a:pt x="42" y="116"/>
                  </a:lnTo>
                  <a:lnTo>
                    <a:pt x="46" y="118"/>
                  </a:lnTo>
                  <a:lnTo>
                    <a:pt x="48" y="120"/>
                  </a:lnTo>
                  <a:lnTo>
                    <a:pt x="52" y="126"/>
                  </a:lnTo>
                  <a:lnTo>
                    <a:pt x="52" y="126"/>
                  </a:lnTo>
                  <a:lnTo>
                    <a:pt x="58" y="128"/>
                  </a:lnTo>
                  <a:lnTo>
                    <a:pt x="58" y="128"/>
                  </a:lnTo>
                  <a:lnTo>
                    <a:pt x="60" y="128"/>
                  </a:lnTo>
                  <a:lnTo>
                    <a:pt x="60" y="128"/>
                  </a:lnTo>
                  <a:lnTo>
                    <a:pt x="64" y="128"/>
                  </a:lnTo>
                  <a:lnTo>
                    <a:pt x="64" y="128"/>
                  </a:lnTo>
                  <a:lnTo>
                    <a:pt x="68" y="128"/>
                  </a:lnTo>
                  <a:lnTo>
                    <a:pt x="68" y="128"/>
                  </a:lnTo>
                  <a:lnTo>
                    <a:pt x="74" y="132"/>
                  </a:lnTo>
                  <a:lnTo>
                    <a:pt x="80" y="134"/>
                  </a:lnTo>
                  <a:lnTo>
                    <a:pt x="80" y="134"/>
                  </a:lnTo>
                  <a:lnTo>
                    <a:pt x="84" y="134"/>
                  </a:lnTo>
                  <a:lnTo>
                    <a:pt x="84" y="134"/>
                  </a:lnTo>
                  <a:lnTo>
                    <a:pt x="86" y="134"/>
                  </a:lnTo>
                  <a:lnTo>
                    <a:pt x="86" y="134"/>
                  </a:lnTo>
                  <a:lnTo>
                    <a:pt x="86" y="134"/>
                  </a:lnTo>
                  <a:lnTo>
                    <a:pt x="86" y="134"/>
                  </a:lnTo>
                  <a:lnTo>
                    <a:pt x="90" y="136"/>
                  </a:lnTo>
                  <a:lnTo>
                    <a:pt x="92" y="138"/>
                  </a:lnTo>
                  <a:lnTo>
                    <a:pt x="94" y="140"/>
                  </a:lnTo>
                  <a:lnTo>
                    <a:pt x="94" y="140"/>
                  </a:lnTo>
                  <a:lnTo>
                    <a:pt x="84" y="146"/>
                  </a:lnTo>
                  <a:lnTo>
                    <a:pt x="72" y="148"/>
                  </a:lnTo>
                  <a:lnTo>
                    <a:pt x="72" y="148"/>
                  </a:lnTo>
                  <a:lnTo>
                    <a:pt x="54" y="148"/>
                  </a:lnTo>
                  <a:lnTo>
                    <a:pt x="54" y="148"/>
                  </a:lnTo>
                  <a:lnTo>
                    <a:pt x="48" y="148"/>
                  </a:lnTo>
                  <a:lnTo>
                    <a:pt x="42" y="144"/>
                  </a:lnTo>
                  <a:lnTo>
                    <a:pt x="42" y="144"/>
                  </a:lnTo>
                  <a:lnTo>
                    <a:pt x="36" y="138"/>
                  </a:lnTo>
                  <a:lnTo>
                    <a:pt x="34" y="136"/>
                  </a:lnTo>
                  <a:lnTo>
                    <a:pt x="30" y="134"/>
                  </a:lnTo>
                  <a:lnTo>
                    <a:pt x="30" y="134"/>
                  </a:lnTo>
                  <a:lnTo>
                    <a:pt x="24" y="136"/>
                  </a:lnTo>
                  <a:lnTo>
                    <a:pt x="24" y="136"/>
                  </a:lnTo>
                  <a:lnTo>
                    <a:pt x="22" y="140"/>
                  </a:lnTo>
                  <a:lnTo>
                    <a:pt x="18" y="144"/>
                  </a:lnTo>
                  <a:lnTo>
                    <a:pt x="18" y="144"/>
                  </a:lnTo>
                  <a:lnTo>
                    <a:pt x="12" y="148"/>
                  </a:lnTo>
                  <a:lnTo>
                    <a:pt x="6" y="150"/>
                  </a:lnTo>
                  <a:lnTo>
                    <a:pt x="6" y="150"/>
                  </a:lnTo>
                  <a:lnTo>
                    <a:pt x="0" y="154"/>
                  </a:lnTo>
                  <a:lnTo>
                    <a:pt x="0" y="158"/>
                  </a:lnTo>
                  <a:lnTo>
                    <a:pt x="2" y="162"/>
                  </a:lnTo>
                  <a:lnTo>
                    <a:pt x="6" y="166"/>
                  </a:lnTo>
                  <a:lnTo>
                    <a:pt x="6" y="166"/>
                  </a:lnTo>
                  <a:lnTo>
                    <a:pt x="10" y="176"/>
                  </a:lnTo>
                  <a:lnTo>
                    <a:pt x="14" y="182"/>
                  </a:lnTo>
                  <a:lnTo>
                    <a:pt x="18" y="184"/>
                  </a:lnTo>
                  <a:lnTo>
                    <a:pt x="18" y="184"/>
                  </a:lnTo>
                  <a:lnTo>
                    <a:pt x="22" y="186"/>
                  </a:lnTo>
                  <a:lnTo>
                    <a:pt x="26" y="188"/>
                  </a:lnTo>
                  <a:lnTo>
                    <a:pt x="26" y="188"/>
                  </a:lnTo>
                  <a:lnTo>
                    <a:pt x="38" y="186"/>
                  </a:lnTo>
                  <a:lnTo>
                    <a:pt x="48" y="184"/>
                  </a:lnTo>
                  <a:lnTo>
                    <a:pt x="48" y="184"/>
                  </a:lnTo>
                  <a:lnTo>
                    <a:pt x="50" y="184"/>
                  </a:lnTo>
                  <a:lnTo>
                    <a:pt x="50" y="184"/>
                  </a:lnTo>
                  <a:lnTo>
                    <a:pt x="56" y="184"/>
                  </a:lnTo>
                  <a:lnTo>
                    <a:pt x="56" y="184"/>
                  </a:lnTo>
                  <a:lnTo>
                    <a:pt x="60" y="184"/>
                  </a:lnTo>
                  <a:lnTo>
                    <a:pt x="60" y="184"/>
                  </a:lnTo>
                  <a:lnTo>
                    <a:pt x="62" y="184"/>
                  </a:lnTo>
                  <a:lnTo>
                    <a:pt x="62" y="184"/>
                  </a:lnTo>
                  <a:lnTo>
                    <a:pt x="70" y="180"/>
                  </a:lnTo>
                  <a:lnTo>
                    <a:pt x="72" y="178"/>
                  </a:lnTo>
                  <a:lnTo>
                    <a:pt x="74" y="178"/>
                  </a:lnTo>
                  <a:lnTo>
                    <a:pt x="74" y="178"/>
                  </a:lnTo>
                  <a:lnTo>
                    <a:pt x="78" y="180"/>
                  </a:lnTo>
                  <a:lnTo>
                    <a:pt x="78" y="180"/>
                  </a:lnTo>
                  <a:lnTo>
                    <a:pt x="80" y="184"/>
                  </a:lnTo>
                  <a:lnTo>
                    <a:pt x="80" y="188"/>
                  </a:lnTo>
                  <a:lnTo>
                    <a:pt x="80" y="194"/>
                  </a:lnTo>
                  <a:lnTo>
                    <a:pt x="80" y="198"/>
                  </a:lnTo>
                  <a:lnTo>
                    <a:pt x="80" y="198"/>
                  </a:lnTo>
                  <a:lnTo>
                    <a:pt x="84" y="202"/>
                  </a:lnTo>
                  <a:lnTo>
                    <a:pt x="86" y="204"/>
                  </a:lnTo>
                  <a:lnTo>
                    <a:pt x="86" y="206"/>
                  </a:lnTo>
                  <a:lnTo>
                    <a:pt x="86" y="206"/>
                  </a:lnTo>
                  <a:lnTo>
                    <a:pt x="84" y="208"/>
                  </a:lnTo>
                  <a:lnTo>
                    <a:pt x="82" y="210"/>
                  </a:lnTo>
                  <a:lnTo>
                    <a:pt x="82" y="210"/>
                  </a:lnTo>
                  <a:lnTo>
                    <a:pt x="76" y="208"/>
                  </a:lnTo>
                  <a:lnTo>
                    <a:pt x="76" y="208"/>
                  </a:lnTo>
                  <a:lnTo>
                    <a:pt x="72" y="208"/>
                  </a:lnTo>
                  <a:lnTo>
                    <a:pt x="72" y="208"/>
                  </a:lnTo>
                  <a:lnTo>
                    <a:pt x="62" y="210"/>
                  </a:lnTo>
                  <a:lnTo>
                    <a:pt x="62" y="210"/>
                  </a:lnTo>
                  <a:lnTo>
                    <a:pt x="60" y="212"/>
                  </a:lnTo>
                  <a:lnTo>
                    <a:pt x="58" y="214"/>
                  </a:lnTo>
                  <a:lnTo>
                    <a:pt x="58" y="214"/>
                  </a:lnTo>
                  <a:lnTo>
                    <a:pt x="58" y="214"/>
                  </a:lnTo>
                  <a:lnTo>
                    <a:pt x="56" y="214"/>
                  </a:lnTo>
                  <a:lnTo>
                    <a:pt x="56" y="214"/>
                  </a:lnTo>
                  <a:lnTo>
                    <a:pt x="52" y="212"/>
                  </a:lnTo>
                  <a:lnTo>
                    <a:pt x="48" y="212"/>
                  </a:lnTo>
                  <a:lnTo>
                    <a:pt x="48" y="212"/>
                  </a:lnTo>
                  <a:lnTo>
                    <a:pt x="42" y="210"/>
                  </a:lnTo>
                  <a:lnTo>
                    <a:pt x="42" y="210"/>
                  </a:lnTo>
                  <a:lnTo>
                    <a:pt x="40" y="210"/>
                  </a:lnTo>
                  <a:lnTo>
                    <a:pt x="36" y="214"/>
                  </a:lnTo>
                  <a:lnTo>
                    <a:pt x="36" y="214"/>
                  </a:lnTo>
                  <a:lnTo>
                    <a:pt x="30" y="220"/>
                  </a:lnTo>
                  <a:lnTo>
                    <a:pt x="26" y="226"/>
                  </a:lnTo>
                  <a:lnTo>
                    <a:pt x="26" y="226"/>
                  </a:lnTo>
                  <a:lnTo>
                    <a:pt x="16" y="236"/>
                  </a:lnTo>
                  <a:lnTo>
                    <a:pt x="12" y="244"/>
                  </a:lnTo>
                  <a:lnTo>
                    <a:pt x="12" y="246"/>
                  </a:lnTo>
                  <a:lnTo>
                    <a:pt x="14" y="250"/>
                  </a:lnTo>
                  <a:lnTo>
                    <a:pt x="14" y="250"/>
                  </a:lnTo>
                  <a:lnTo>
                    <a:pt x="18" y="252"/>
                  </a:lnTo>
                  <a:lnTo>
                    <a:pt x="20" y="252"/>
                  </a:lnTo>
                  <a:lnTo>
                    <a:pt x="24" y="254"/>
                  </a:lnTo>
                  <a:lnTo>
                    <a:pt x="26" y="258"/>
                  </a:lnTo>
                  <a:lnTo>
                    <a:pt x="26" y="258"/>
                  </a:lnTo>
                  <a:lnTo>
                    <a:pt x="30" y="274"/>
                  </a:lnTo>
                  <a:lnTo>
                    <a:pt x="30" y="274"/>
                  </a:lnTo>
                  <a:lnTo>
                    <a:pt x="40" y="280"/>
                  </a:lnTo>
                  <a:lnTo>
                    <a:pt x="46" y="284"/>
                  </a:lnTo>
                  <a:lnTo>
                    <a:pt x="50" y="286"/>
                  </a:lnTo>
                  <a:lnTo>
                    <a:pt x="50" y="286"/>
                  </a:lnTo>
                  <a:lnTo>
                    <a:pt x="50" y="286"/>
                  </a:lnTo>
                  <a:lnTo>
                    <a:pt x="50" y="286"/>
                  </a:lnTo>
                  <a:lnTo>
                    <a:pt x="54" y="284"/>
                  </a:lnTo>
                  <a:lnTo>
                    <a:pt x="56" y="280"/>
                  </a:lnTo>
                  <a:lnTo>
                    <a:pt x="60" y="274"/>
                  </a:lnTo>
                  <a:lnTo>
                    <a:pt x="62" y="272"/>
                  </a:lnTo>
                  <a:lnTo>
                    <a:pt x="62" y="272"/>
                  </a:lnTo>
                  <a:lnTo>
                    <a:pt x="64" y="274"/>
                  </a:lnTo>
                  <a:lnTo>
                    <a:pt x="66" y="278"/>
                  </a:lnTo>
                  <a:lnTo>
                    <a:pt x="68" y="288"/>
                  </a:lnTo>
                  <a:lnTo>
                    <a:pt x="72" y="298"/>
                  </a:lnTo>
                  <a:lnTo>
                    <a:pt x="74" y="302"/>
                  </a:lnTo>
                  <a:lnTo>
                    <a:pt x="76" y="302"/>
                  </a:lnTo>
                  <a:lnTo>
                    <a:pt x="76" y="302"/>
                  </a:lnTo>
                  <a:lnTo>
                    <a:pt x="78" y="300"/>
                  </a:lnTo>
                  <a:lnTo>
                    <a:pt x="84" y="294"/>
                  </a:lnTo>
                  <a:lnTo>
                    <a:pt x="84" y="294"/>
                  </a:lnTo>
                  <a:lnTo>
                    <a:pt x="88" y="298"/>
                  </a:lnTo>
                  <a:lnTo>
                    <a:pt x="94" y="300"/>
                  </a:lnTo>
                  <a:lnTo>
                    <a:pt x="94" y="300"/>
                  </a:lnTo>
                  <a:lnTo>
                    <a:pt x="106" y="298"/>
                  </a:lnTo>
                  <a:lnTo>
                    <a:pt x="106" y="298"/>
                  </a:lnTo>
                  <a:lnTo>
                    <a:pt x="116" y="296"/>
                  </a:lnTo>
                  <a:lnTo>
                    <a:pt x="116" y="296"/>
                  </a:lnTo>
                  <a:lnTo>
                    <a:pt x="120" y="296"/>
                  </a:lnTo>
                  <a:lnTo>
                    <a:pt x="124" y="300"/>
                  </a:lnTo>
                  <a:lnTo>
                    <a:pt x="124" y="300"/>
                  </a:lnTo>
                  <a:lnTo>
                    <a:pt x="126" y="306"/>
                  </a:lnTo>
                  <a:lnTo>
                    <a:pt x="124" y="310"/>
                  </a:lnTo>
                  <a:lnTo>
                    <a:pt x="118" y="318"/>
                  </a:lnTo>
                  <a:lnTo>
                    <a:pt x="118" y="318"/>
                  </a:lnTo>
                  <a:lnTo>
                    <a:pt x="112" y="326"/>
                  </a:lnTo>
                  <a:lnTo>
                    <a:pt x="108" y="336"/>
                  </a:lnTo>
                  <a:lnTo>
                    <a:pt x="108" y="336"/>
                  </a:lnTo>
                  <a:lnTo>
                    <a:pt x="96" y="344"/>
                  </a:lnTo>
                  <a:lnTo>
                    <a:pt x="84" y="350"/>
                  </a:lnTo>
                  <a:lnTo>
                    <a:pt x="72" y="356"/>
                  </a:lnTo>
                  <a:lnTo>
                    <a:pt x="60" y="364"/>
                  </a:lnTo>
                  <a:lnTo>
                    <a:pt x="60" y="364"/>
                  </a:lnTo>
                  <a:lnTo>
                    <a:pt x="50" y="368"/>
                  </a:lnTo>
                  <a:lnTo>
                    <a:pt x="38" y="372"/>
                  </a:lnTo>
                  <a:lnTo>
                    <a:pt x="26" y="378"/>
                  </a:lnTo>
                  <a:lnTo>
                    <a:pt x="22" y="382"/>
                  </a:lnTo>
                  <a:lnTo>
                    <a:pt x="20" y="386"/>
                  </a:lnTo>
                  <a:lnTo>
                    <a:pt x="20" y="386"/>
                  </a:lnTo>
                  <a:lnTo>
                    <a:pt x="24" y="386"/>
                  </a:lnTo>
                  <a:lnTo>
                    <a:pt x="24" y="386"/>
                  </a:lnTo>
                  <a:lnTo>
                    <a:pt x="40" y="384"/>
                  </a:lnTo>
                  <a:lnTo>
                    <a:pt x="54" y="380"/>
                  </a:lnTo>
                  <a:lnTo>
                    <a:pt x="54" y="380"/>
                  </a:lnTo>
                  <a:lnTo>
                    <a:pt x="68" y="370"/>
                  </a:lnTo>
                  <a:lnTo>
                    <a:pt x="82" y="362"/>
                  </a:lnTo>
                  <a:lnTo>
                    <a:pt x="82" y="362"/>
                  </a:lnTo>
                  <a:lnTo>
                    <a:pt x="86" y="358"/>
                  </a:lnTo>
                  <a:lnTo>
                    <a:pt x="90" y="356"/>
                  </a:lnTo>
                  <a:lnTo>
                    <a:pt x="90" y="356"/>
                  </a:lnTo>
                  <a:lnTo>
                    <a:pt x="96" y="354"/>
                  </a:lnTo>
                  <a:lnTo>
                    <a:pt x="104" y="352"/>
                  </a:lnTo>
                  <a:lnTo>
                    <a:pt x="104" y="352"/>
                  </a:lnTo>
                  <a:lnTo>
                    <a:pt x="114" y="348"/>
                  </a:lnTo>
                  <a:lnTo>
                    <a:pt x="124" y="340"/>
                  </a:lnTo>
                  <a:lnTo>
                    <a:pt x="124" y="340"/>
                  </a:lnTo>
                  <a:lnTo>
                    <a:pt x="138" y="334"/>
                  </a:lnTo>
                  <a:lnTo>
                    <a:pt x="144" y="330"/>
                  </a:lnTo>
                  <a:lnTo>
                    <a:pt x="150" y="326"/>
                  </a:lnTo>
                  <a:lnTo>
                    <a:pt x="150" y="326"/>
                  </a:lnTo>
                  <a:lnTo>
                    <a:pt x="152" y="322"/>
                  </a:lnTo>
                  <a:lnTo>
                    <a:pt x="156" y="316"/>
                  </a:lnTo>
                  <a:lnTo>
                    <a:pt x="156" y="316"/>
                  </a:lnTo>
                  <a:lnTo>
                    <a:pt x="160" y="314"/>
                  </a:lnTo>
                  <a:lnTo>
                    <a:pt x="166" y="310"/>
                  </a:lnTo>
                  <a:lnTo>
                    <a:pt x="170" y="306"/>
                  </a:lnTo>
                  <a:lnTo>
                    <a:pt x="172" y="300"/>
                  </a:lnTo>
                  <a:lnTo>
                    <a:pt x="172" y="300"/>
                  </a:lnTo>
                  <a:lnTo>
                    <a:pt x="168" y="298"/>
                  </a:lnTo>
                  <a:lnTo>
                    <a:pt x="162" y="298"/>
                  </a:lnTo>
                  <a:lnTo>
                    <a:pt x="162" y="298"/>
                  </a:lnTo>
                  <a:lnTo>
                    <a:pt x="166" y="292"/>
                  </a:lnTo>
                  <a:lnTo>
                    <a:pt x="170" y="290"/>
                  </a:lnTo>
                  <a:lnTo>
                    <a:pt x="178" y="282"/>
                  </a:lnTo>
                  <a:lnTo>
                    <a:pt x="178" y="282"/>
                  </a:lnTo>
                  <a:lnTo>
                    <a:pt x="188" y="270"/>
                  </a:lnTo>
                  <a:lnTo>
                    <a:pt x="192" y="266"/>
                  </a:lnTo>
                  <a:lnTo>
                    <a:pt x="198" y="262"/>
                  </a:lnTo>
                  <a:lnTo>
                    <a:pt x="198" y="262"/>
                  </a:lnTo>
                  <a:lnTo>
                    <a:pt x="206" y="260"/>
                  </a:lnTo>
                  <a:lnTo>
                    <a:pt x="206" y="260"/>
                  </a:lnTo>
                  <a:lnTo>
                    <a:pt x="208" y="260"/>
                  </a:lnTo>
                  <a:lnTo>
                    <a:pt x="208" y="264"/>
                  </a:lnTo>
                  <a:lnTo>
                    <a:pt x="208" y="264"/>
                  </a:lnTo>
                  <a:lnTo>
                    <a:pt x="204" y="268"/>
                  </a:lnTo>
                  <a:lnTo>
                    <a:pt x="202" y="268"/>
                  </a:lnTo>
                  <a:lnTo>
                    <a:pt x="198" y="270"/>
                  </a:lnTo>
                  <a:lnTo>
                    <a:pt x="196" y="272"/>
                  </a:lnTo>
                  <a:lnTo>
                    <a:pt x="196" y="272"/>
                  </a:lnTo>
                  <a:lnTo>
                    <a:pt x="196" y="276"/>
                  </a:lnTo>
                  <a:lnTo>
                    <a:pt x="196" y="280"/>
                  </a:lnTo>
                  <a:lnTo>
                    <a:pt x="196" y="280"/>
                  </a:lnTo>
                  <a:lnTo>
                    <a:pt x="194" y="284"/>
                  </a:lnTo>
                  <a:lnTo>
                    <a:pt x="192" y="288"/>
                  </a:lnTo>
                  <a:lnTo>
                    <a:pt x="192" y="288"/>
                  </a:lnTo>
                  <a:lnTo>
                    <a:pt x="190" y="292"/>
                  </a:lnTo>
                  <a:lnTo>
                    <a:pt x="190" y="296"/>
                  </a:lnTo>
                  <a:lnTo>
                    <a:pt x="192" y="298"/>
                  </a:lnTo>
                  <a:lnTo>
                    <a:pt x="196" y="300"/>
                  </a:lnTo>
                  <a:lnTo>
                    <a:pt x="196" y="300"/>
                  </a:lnTo>
                  <a:lnTo>
                    <a:pt x="198" y="300"/>
                  </a:lnTo>
                  <a:lnTo>
                    <a:pt x="198" y="300"/>
                  </a:lnTo>
                  <a:lnTo>
                    <a:pt x="202" y="298"/>
                  </a:lnTo>
                  <a:lnTo>
                    <a:pt x="206" y="296"/>
                  </a:lnTo>
                  <a:lnTo>
                    <a:pt x="212" y="290"/>
                  </a:lnTo>
                  <a:lnTo>
                    <a:pt x="212" y="290"/>
                  </a:lnTo>
                  <a:lnTo>
                    <a:pt x="218" y="286"/>
                  </a:lnTo>
                  <a:lnTo>
                    <a:pt x="224" y="284"/>
                  </a:lnTo>
                  <a:lnTo>
                    <a:pt x="224" y="284"/>
                  </a:lnTo>
                  <a:lnTo>
                    <a:pt x="226" y="282"/>
                  </a:lnTo>
                  <a:lnTo>
                    <a:pt x="226" y="282"/>
                  </a:lnTo>
                  <a:lnTo>
                    <a:pt x="230" y="284"/>
                  </a:lnTo>
                  <a:lnTo>
                    <a:pt x="230" y="284"/>
                  </a:lnTo>
                  <a:lnTo>
                    <a:pt x="232" y="284"/>
                  </a:lnTo>
                  <a:lnTo>
                    <a:pt x="232" y="284"/>
                  </a:lnTo>
                  <a:lnTo>
                    <a:pt x="234" y="284"/>
                  </a:lnTo>
                  <a:lnTo>
                    <a:pt x="238" y="282"/>
                  </a:lnTo>
                  <a:lnTo>
                    <a:pt x="238" y="282"/>
                  </a:lnTo>
                  <a:lnTo>
                    <a:pt x="238" y="278"/>
                  </a:lnTo>
                  <a:lnTo>
                    <a:pt x="238" y="274"/>
                  </a:lnTo>
                  <a:lnTo>
                    <a:pt x="236" y="270"/>
                  </a:lnTo>
                  <a:lnTo>
                    <a:pt x="236" y="266"/>
                  </a:lnTo>
                  <a:lnTo>
                    <a:pt x="236" y="266"/>
                  </a:lnTo>
                  <a:lnTo>
                    <a:pt x="240" y="262"/>
                  </a:lnTo>
                  <a:lnTo>
                    <a:pt x="244" y="262"/>
                  </a:lnTo>
                  <a:lnTo>
                    <a:pt x="244" y="262"/>
                  </a:lnTo>
                  <a:lnTo>
                    <a:pt x="250" y="262"/>
                  </a:lnTo>
                  <a:lnTo>
                    <a:pt x="250" y="262"/>
                  </a:lnTo>
                  <a:lnTo>
                    <a:pt x="258" y="266"/>
                  </a:lnTo>
                  <a:lnTo>
                    <a:pt x="264" y="270"/>
                  </a:lnTo>
                  <a:lnTo>
                    <a:pt x="264" y="270"/>
                  </a:lnTo>
                  <a:lnTo>
                    <a:pt x="270" y="276"/>
                  </a:lnTo>
                  <a:lnTo>
                    <a:pt x="278" y="280"/>
                  </a:lnTo>
                  <a:lnTo>
                    <a:pt x="278" y="280"/>
                  </a:lnTo>
                  <a:lnTo>
                    <a:pt x="290" y="280"/>
                  </a:lnTo>
                  <a:lnTo>
                    <a:pt x="302" y="282"/>
                  </a:lnTo>
                  <a:lnTo>
                    <a:pt x="302" y="282"/>
                  </a:lnTo>
                  <a:lnTo>
                    <a:pt x="312" y="286"/>
                  </a:lnTo>
                  <a:lnTo>
                    <a:pt x="322" y="288"/>
                  </a:lnTo>
                  <a:lnTo>
                    <a:pt x="322" y="288"/>
                  </a:lnTo>
                  <a:lnTo>
                    <a:pt x="334" y="290"/>
                  </a:lnTo>
                  <a:lnTo>
                    <a:pt x="338" y="290"/>
                  </a:lnTo>
                  <a:lnTo>
                    <a:pt x="344" y="294"/>
                  </a:lnTo>
                  <a:lnTo>
                    <a:pt x="344" y="294"/>
                  </a:lnTo>
                  <a:lnTo>
                    <a:pt x="360" y="308"/>
                  </a:lnTo>
                  <a:lnTo>
                    <a:pt x="360" y="308"/>
                  </a:lnTo>
                  <a:lnTo>
                    <a:pt x="370" y="312"/>
                  </a:lnTo>
                  <a:lnTo>
                    <a:pt x="376" y="316"/>
                  </a:lnTo>
                  <a:lnTo>
                    <a:pt x="380" y="318"/>
                  </a:lnTo>
                  <a:lnTo>
                    <a:pt x="380" y="318"/>
                  </a:lnTo>
                  <a:lnTo>
                    <a:pt x="386" y="326"/>
                  </a:lnTo>
                  <a:lnTo>
                    <a:pt x="390" y="338"/>
                  </a:lnTo>
                  <a:lnTo>
                    <a:pt x="396" y="348"/>
                  </a:lnTo>
                  <a:lnTo>
                    <a:pt x="400" y="350"/>
                  </a:lnTo>
                  <a:lnTo>
                    <a:pt x="404" y="352"/>
                  </a:lnTo>
                  <a:lnTo>
                    <a:pt x="404" y="352"/>
                  </a:lnTo>
                  <a:lnTo>
                    <a:pt x="408" y="348"/>
                  </a:lnTo>
                  <a:lnTo>
                    <a:pt x="408" y="342"/>
                  </a:lnTo>
                  <a:lnTo>
                    <a:pt x="404" y="338"/>
                  </a:lnTo>
                  <a:lnTo>
                    <a:pt x="400" y="332"/>
                  </a:lnTo>
                  <a:lnTo>
                    <a:pt x="392" y="322"/>
                  </a:lnTo>
                  <a:lnTo>
                    <a:pt x="390" y="318"/>
                  </a:lnTo>
                  <a:lnTo>
                    <a:pt x="390" y="312"/>
                  </a:lnTo>
                  <a:lnTo>
                    <a:pt x="390" y="312"/>
                  </a:lnTo>
                  <a:lnTo>
                    <a:pt x="392" y="314"/>
                  </a:lnTo>
                  <a:lnTo>
                    <a:pt x="396" y="316"/>
                  </a:lnTo>
                  <a:lnTo>
                    <a:pt x="400" y="322"/>
                  </a:lnTo>
                  <a:lnTo>
                    <a:pt x="400" y="322"/>
                  </a:lnTo>
                  <a:lnTo>
                    <a:pt x="408" y="330"/>
                  </a:lnTo>
                  <a:lnTo>
                    <a:pt x="416" y="340"/>
                  </a:lnTo>
                  <a:lnTo>
                    <a:pt x="416" y="340"/>
                  </a:lnTo>
                  <a:lnTo>
                    <a:pt x="420" y="346"/>
                  </a:lnTo>
                  <a:lnTo>
                    <a:pt x="428" y="352"/>
                  </a:lnTo>
                  <a:lnTo>
                    <a:pt x="436" y="358"/>
                  </a:lnTo>
                  <a:lnTo>
                    <a:pt x="440" y="364"/>
                  </a:lnTo>
                  <a:lnTo>
                    <a:pt x="440" y="364"/>
                  </a:lnTo>
                  <a:lnTo>
                    <a:pt x="444" y="370"/>
                  </a:lnTo>
                  <a:lnTo>
                    <a:pt x="446" y="374"/>
                  </a:lnTo>
                  <a:lnTo>
                    <a:pt x="448" y="380"/>
                  </a:lnTo>
                  <a:lnTo>
                    <a:pt x="452" y="386"/>
                  </a:lnTo>
                  <a:lnTo>
                    <a:pt x="452" y="386"/>
                  </a:lnTo>
                  <a:lnTo>
                    <a:pt x="472" y="404"/>
                  </a:lnTo>
                  <a:lnTo>
                    <a:pt x="472" y="404"/>
                  </a:lnTo>
                  <a:lnTo>
                    <a:pt x="474" y="406"/>
                  </a:lnTo>
                  <a:lnTo>
                    <a:pt x="474" y="406"/>
                  </a:lnTo>
                  <a:lnTo>
                    <a:pt x="476" y="410"/>
                  </a:lnTo>
                  <a:lnTo>
                    <a:pt x="478" y="414"/>
                  </a:lnTo>
                  <a:lnTo>
                    <a:pt x="478" y="414"/>
                  </a:lnTo>
                  <a:lnTo>
                    <a:pt x="484" y="420"/>
                  </a:lnTo>
                  <a:lnTo>
                    <a:pt x="486" y="422"/>
                  </a:lnTo>
                  <a:lnTo>
                    <a:pt x="488" y="426"/>
                  </a:lnTo>
                  <a:lnTo>
                    <a:pt x="488" y="426"/>
                  </a:lnTo>
                  <a:lnTo>
                    <a:pt x="490" y="434"/>
                  </a:lnTo>
                  <a:lnTo>
                    <a:pt x="490" y="440"/>
                  </a:lnTo>
                  <a:lnTo>
                    <a:pt x="490" y="440"/>
                  </a:lnTo>
                  <a:lnTo>
                    <a:pt x="494" y="446"/>
                  </a:lnTo>
                  <a:lnTo>
                    <a:pt x="500" y="450"/>
                  </a:lnTo>
                  <a:lnTo>
                    <a:pt x="500" y="450"/>
                  </a:lnTo>
                  <a:lnTo>
                    <a:pt x="504" y="456"/>
                  </a:lnTo>
                  <a:lnTo>
                    <a:pt x="506" y="460"/>
                  </a:lnTo>
                  <a:lnTo>
                    <a:pt x="510" y="462"/>
                  </a:lnTo>
                  <a:lnTo>
                    <a:pt x="510" y="462"/>
                  </a:lnTo>
                  <a:lnTo>
                    <a:pt x="526" y="468"/>
                  </a:lnTo>
                  <a:lnTo>
                    <a:pt x="532" y="472"/>
                  </a:lnTo>
                  <a:lnTo>
                    <a:pt x="540" y="476"/>
                  </a:lnTo>
                  <a:lnTo>
                    <a:pt x="540" y="476"/>
                  </a:lnTo>
                  <a:lnTo>
                    <a:pt x="548" y="488"/>
                  </a:lnTo>
                  <a:lnTo>
                    <a:pt x="550" y="496"/>
                  </a:lnTo>
                  <a:lnTo>
                    <a:pt x="550" y="500"/>
                  </a:lnTo>
                  <a:lnTo>
                    <a:pt x="548" y="500"/>
                  </a:lnTo>
                  <a:lnTo>
                    <a:pt x="548" y="500"/>
                  </a:lnTo>
                  <a:lnTo>
                    <a:pt x="548" y="500"/>
                  </a:lnTo>
                  <a:lnTo>
                    <a:pt x="548" y="500"/>
                  </a:lnTo>
                  <a:lnTo>
                    <a:pt x="544" y="500"/>
                  </a:lnTo>
                  <a:lnTo>
                    <a:pt x="540" y="496"/>
                  </a:lnTo>
                  <a:lnTo>
                    <a:pt x="536" y="490"/>
                  </a:lnTo>
                  <a:lnTo>
                    <a:pt x="536" y="490"/>
                  </a:lnTo>
                  <a:lnTo>
                    <a:pt x="532" y="482"/>
                  </a:lnTo>
                  <a:lnTo>
                    <a:pt x="528" y="480"/>
                  </a:lnTo>
                  <a:lnTo>
                    <a:pt x="524" y="478"/>
                  </a:lnTo>
                  <a:lnTo>
                    <a:pt x="524" y="478"/>
                  </a:lnTo>
                  <a:lnTo>
                    <a:pt x="518" y="476"/>
                  </a:lnTo>
                  <a:lnTo>
                    <a:pt x="510" y="474"/>
                  </a:lnTo>
                  <a:lnTo>
                    <a:pt x="510" y="474"/>
                  </a:lnTo>
                  <a:lnTo>
                    <a:pt x="498" y="464"/>
                  </a:lnTo>
                  <a:lnTo>
                    <a:pt x="498" y="464"/>
                  </a:lnTo>
                  <a:lnTo>
                    <a:pt x="490" y="460"/>
                  </a:lnTo>
                  <a:lnTo>
                    <a:pt x="480" y="456"/>
                  </a:lnTo>
                  <a:lnTo>
                    <a:pt x="480" y="456"/>
                  </a:lnTo>
                  <a:lnTo>
                    <a:pt x="476" y="458"/>
                  </a:lnTo>
                  <a:lnTo>
                    <a:pt x="476" y="458"/>
                  </a:lnTo>
                  <a:lnTo>
                    <a:pt x="476" y="460"/>
                  </a:lnTo>
                  <a:lnTo>
                    <a:pt x="476" y="462"/>
                  </a:lnTo>
                  <a:lnTo>
                    <a:pt x="478" y="466"/>
                  </a:lnTo>
                  <a:lnTo>
                    <a:pt x="480" y="472"/>
                  </a:lnTo>
                  <a:lnTo>
                    <a:pt x="484" y="474"/>
                  </a:lnTo>
                  <a:lnTo>
                    <a:pt x="484" y="474"/>
                  </a:lnTo>
                  <a:lnTo>
                    <a:pt x="492" y="478"/>
                  </a:lnTo>
                  <a:lnTo>
                    <a:pt x="498" y="480"/>
                  </a:lnTo>
                  <a:lnTo>
                    <a:pt x="498" y="480"/>
                  </a:lnTo>
                  <a:lnTo>
                    <a:pt x="508" y="486"/>
                  </a:lnTo>
                  <a:lnTo>
                    <a:pt x="508" y="486"/>
                  </a:lnTo>
                  <a:lnTo>
                    <a:pt x="526" y="500"/>
                  </a:lnTo>
                  <a:lnTo>
                    <a:pt x="526" y="500"/>
                  </a:lnTo>
                  <a:lnTo>
                    <a:pt x="532" y="508"/>
                  </a:lnTo>
                  <a:lnTo>
                    <a:pt x="538" y="516"/>
                  </a:lnTo>
                  <a:lnTo>
                    <a:pt x="544" y="526"/>
                  </a:lnTo>
                  <a:lnTo>
                    <a:pt x="544" y="532"/>
                  </a:lnTo>
                  <a:lnTo>
                    <a:pt x="544" y="536"/>
                  </a:lnTo>
                  <a:lnTo>
                    <a:pt x="544" y="536"/>
                  </a:lnTo>
                  <a:lnTo>
                    <a:pt x="542" y="546"/>
                  </a:lnTo>
                  <a:lnTo>
                    <a:pt x="540" y="550"/>
                  </a:lnTo>
                  <a:lnTo>
                    <a:pt x="542" y="556"/>
                  </a:lnTo>
                  <a:lnTo>
                    <a:pt x="542" y="556"/>
                  </a:lnTo>
                  <a:lnTo>
                    <a:pt x="540" y="568"/>
                  </a:lnTo>
                  <a:lnTo>
                    <a:pt x="538" y="580"/>
                  </a:lnTo>
                  <a:lnTo>
                    <a:pt x="538" y="580"/>
                  </a:lnTo>
                  <a:lnTo>
                    <a:pt x="536" y="600"/>
                  </a:lnTo>
                  <a:lnTo>
                    <a:pt x="534" y="622"/>
                  </a:lnTo>
                  <a:lnTo>
                    <a:pt x="534" y="622"/>
                  </a:lnTo>
                  <a:lnTo>
                    <a:pt x="534" y="642"/>
                  </a:lnTo>
                  <a:lnTo>
                    <a:pt x="536" y="652"/>
                  </a:lnTo>
                  <a:lnTo>
                    <a:pt x="538" y="662"/>
                  </a:lnTo>
                  <a:lnTo>
                    <a:pt x="538" y="662"/>
                  </a:lnTo>
                  <a:lnTo>
                    <a:pt x="540" y="670"/>
                  </a:lnTo>
                  <a:lnTo>
                    <a:pt x="546" y="676"/>
                  </a:lnTo>
                  <a:lnTo>
                    <a:pt x="556" y="690"/>
                  </a:lnTo>
                  <a:lnTo>
                    <a:pt x="556" y="690"/>
                  </a:lnTo>
                  <a:lnTo>
                    <a:pt x="560" y="698"/>
                  </a:lnTo>
                  <a:lnTo>
                    <a:pt x="564" y="708"/>
                  </a:lnTo>
                  <a:lnTo>
                    <a:pt x="564" y="708"/>
                  </a:lnTo>
                  <a:lnTo>
                    <a:pt x="568" y="716"/>
                  </a:lnTo>
                  <a:lnTo>
                    <a:pt x="574" y="726"/>
                  </a:lnTo>
                  <a:lnTo>
                    <a:pt x="580" y="736"/>
                  </a:lnTo>
                  <a:lnTo>
                    <a:pt x="588" y="742"/>
                  </a:lnTo>
                  <a:lnTo>
                    <a:pt x="588" y="742"/>
                  </a:lnTo>
                  <a:lnTo>
                    <a:pt x="598" y="746"/>
                  </a:lnTo>
                  <a:lnTo>
                    <a:pt x="606" y="748"/>
                  </a:lnTo>
                  <a:lnTo>
                    <a:pt x="606" y="748"/>
                  </a:lnTo>
                  <a:lnTo>
                    <a:pt x="614" y="754"/>
                  </a:lnTo>
                  <a:lnTo>
                    <a:pt x="618" y="762"/>
                  </a:lnTo>
                  <a:lnTo>
                    <a:pt x="618" y="762"/>
                  </a:lnTo>
                  <a:lnTo>
                    <a:pt x="626" y="776"/>
                  </a:lnTo>
                  <a:lnTo>
                    <a:pt x="634" y="792"/>
                  </a:lnTo>
                  <a:lnTo>
                    <a:pt x="634" y="792"/>
                  </a:lnTo>
                  <a:lnTo>
                    <a:pt x="642" y="800"/>
                  </a:lnTo>
                  <a:lnTo>
                    <a:pt x="642" y="800"/>
                  </a:lnTo>
                  <a:lnTo>
                    <a:pt x="646" y="806"/>
                  </a:lnTo>
                  <a:lnTo>
                    <a:pt x="648" y="810"/>
                  </a:lnTo>
                  <a:lnTo>
                    <a:pt x="648" y="810"/>
                  </a:lnTo>
                  <a:lnTo>
                    <a:pt x="650" y="818"/>
                  </a:lnTo>
                  <a:lnTo>
                    <a:pt x="656" y="824"/>
                  </a:lnTo>
                  <a:lnTo>
                    <a:pt x="656" y="824"/>
                  </a:lnTo>
                  <a:lnTo>
                    <a:pt x="662" y="828"/>
                  </a:lnTo>
                  <a:lnTo>
                    <a:pt x="666" y="836"/>
                  </a:lnTo>
                  <a:lnTo>
                    <a:pt x="666" y="836"/>
                  </a:lnTo>
                  <a:lnTo>
                    <a:pt x="668" y="842"/>
                  </a:lnTo>
                  <a:lnTo>
                    <a:pt x="668" y="842"/>
                  </a:lnTo>
                  <a:lnTo>
                    <a:pt x="666" y="846"/>
                  </a:lnTo>
                  <a:lnTo>
                    <a:pt x="666" y="852"/>
                  </a:lnTo>
                  <a:lnTo>
                    <a:pt x="666" y="852"/>
                  </a:lnTo>
                  <a:lnTo>
                    <a:pt x="672" y="856"/>
                  </a:lnTo>
                  <a:lnTo>
                    <a:pt x="678" y="860"/>
                  </a:lnTo>
                  <a:lnTo>
                    <a:pt x="678" y="860"/>
                  </a:lnTo>
                  <a:lnTo>
                    <a:pt x="686" y="876"/>
                  </a:lnTo>
                  <a:lnTo>
                    <a:pt x="686" y="876"/>
                  </a:lnTo>
                  <a:lnTo>
                    <a:pt x="700" y="894"/>
                  </a:lnTo>
                  <a:lnTo>
                    <a:pt x="700" y="894"/>
                  </a:lnTo>
                  <a:lnTo>
                    <a:pt x="702" y="902"/>
                  </a:lnTo>
                  <a:lnTo>
                    <a:pt x="704" y="906"/>
                  </a:lnTo>
                  <a:lnTo>
                    <a:pt x="706" y="910"/>
                  </a:lnTo>
                  <a:lnTo>
                    <a:pt x="706" y="910"/>
                  </a:lnTo>
                  <a:lnTo>
                    <a:pt x="712" y="914"/>
                  </a:lnTo>
                  <a:lnTo>
                    <a:pt x="716" y="916"/>
                  </a:lnTo>
                  <a:lnTo>
                    <a:pt x="716" y="916"/>
                  </a:lnTo>
                  <a:lnTo>
                    <a:pt x="720" y="916"/>
                  </a:lnTo>
                  <a:lnTo>
                    <a:pt x="722" y="912"/>
                  </a:lnTo>
                  <a:lnTo>
                    <a:pt x="722" y="908"/>
                  </a:lnTo>
                  <a:lnTo>
                    <a:pt x="718" y="904"/>
                  </a:lnTo>
                  <a:lnTo>
                    <a:pt x="718" y="904"/>
                  </a:lnTo>
                  <a:lnTo>
                    <a:pt x="714" y="900"/>
                  </a:lnTo>
                  <a:lnTo>
                    <a:pt x="710" y="896"/>
                  </a:lnTo>
                  <a:lnTo>
                    <a:pt x="710" y="896"/>
                  </a:lnTo>
                  <a:lnTo>
                    <a:pt x="708" y="886"/>
                  </a:lnTo>
                  <a:lnTo>
                    <a:pt x="708" y="886"/>
                  </a:lnTo>
                  <a:lnTo>
                    <a:pt x="700" y="870"/>
                  </a:lnTo>
                  <a:lnTo>
                    <a:pt x="696" y="862"/>
                  </a:lnTo>
                  <a:lnTo>
                    <a:pt x="690" y="856"/>
                  </a:lnTo>
                  <a:lnTo>
                    <a:pt x="690" y="856"/>
                  </a:lnTo>
                  <a:lnTo>
                    <a:pt x="688" y="850"/>
                  </a:lnTo>
                  <a:lnTo>
                    <a:pt x="686" y="844"/>
                  </a:lnTo>
                  <a:lnTo>
                    <a:pt x="686" y="844"/>
                  </a:lnTo>
                  <a:lnTo>
                    <a:pt x="684" y="838"/>
                  </a:lnTo>
                  <a:lnTo>
                    <a:pt x="680" y="832"/>
                  </a:lnTo>
                  <a:lnTo>
                    <a:pt x="680" y="832"/>
                  </a:lnTo>
                  <a:lnTo>
                    <a:pt x="670" y="818"/>
                  </a:lnTo>
                  <a:lnTo>
                    <a:pt x="670" y="818"/>
                  </a:lnTo>
                  <a:lnTo>
                    <a:pt x="664" y="810"/>
                  </a:lnTo>
                  <a:lnTo>
                    <a:pt x="662" y="800"/>
                  </a:lnTo>
                  <a:lnTo>
                    <a:pt x="662" y="790"/>
                  </a:lnTo>
                  <a:lnTo>
                    <a:pt x="662" y="780"/>
                  </a:lnTo>
                  <a:lnTo>
                    <a:pt x="662" y="780"/>
                  </a:lnTo>
                  <a:lnTo>
                    <a:pt x="662" y="780"/>
                  </a:lnTo>
                  <a:lnTo>
                    <a:pt x="662" y="780"/>
                  </a:lnTo>
                  <a:lnTo>
                    <a:pt x="664" y="780"/>
                  </a:lnTo>
                  <a:lnTo>
                    <a:pt x="664" y="780"/>
                  </a:lnTo>
                  <a:lnTo>
                    <a:pt x="668" y="784"/>
                  </a:lnTo>
                  <a:lnTo>
                    <a:pt x="668" y="788"/>
                  </a:lnTo>
                  <a:lnTo>
                    <a:pt x="672" y="796"/>
                  </a:lnTo>
                  <a:lnTo>
                    <a:pt x="672" y="796"/>
                  </a:lnTo>
                  <a:lnTo>
                    <a:pt x="676" y="802"/>
                  </a:lnTo>
                  <a:lnTo>
                    <a:pt x="682" y="808"/>
                  </a:lnTo>
                  <a:lnTo>
                    <a:pt x="682" y="808"/>
                  </a:lnTo>
                  <a:lnTo>
                    <a:pt x="686" y="814"/>
                  </a:lnTo>
                  <a:lnTo>
                    <a:pt x="688" y="822"/>
                  </a:lnTo>
                  <a:lnTo>
                    <a:pt x="692" y="830"/>
                  </a:lnTo>
                  <a:lnTo>
                    <a:pt x="696" y="838"/>
                  </a:lnTo>
                  <a:lnTo>
                    <a:pt x="696" y="838"/>
                  </a:lnTo>
                  <a:lnTo>
                    <a:pt x="702" y="844"/>
                  </a:lnTo>
                  <a:lnTo>
                    <a:pt x="708" y="848"/>
                  </a:lnTo>
                  <a:lnTo>
                    <a:pt x="714" y="852"/>
                  </a:lnTo>
                  <a:lnTo>
                    <a:pt x="720" y="858"/>
                  </a:lnTo>
                  <a:lnTo>
                    <a:pt x="720" y="858"/>
                  </a:lnTo>
                  <a:lnTo>
                    <a:pt x="724" y="866"/>
                  </a:lnTo>
                  <a:lnTo>
                    <a:pt x="726" y="876"/>
                  </a:lnTo>
                  <a:lnTo>
                    <a:pt x="726" y="876"/>
                  </a:lnTo>
                  <a:lnTo>
                    <a:pt x="730" y="884"/>
                  </a:lnTo>
                  <a:lnTo>
                    <a:pt x="738" y="892"/>
                  </a:lnTo>
                  <a:lnTo>
                    <a:pt x="738" y="892"/>
                  </a:lnTo>
                  <a:lnTo>
                    <a:pt x="750" y="904"/>
                  </a:lnTo>
                  <a:lnTo>
                    <a:pt x="762" y="918"/>
                  </a:lnTo>
                  <a:lnTo>
                    <a:pt x="762" y="918"/>
                  </a:lnTo>
                  <a:lnTo>
                    <a:pt x="772" y="930"/>
                  </a:lnTo>
                  <a:lnTo>
                    <a:pt x="776" y="936"/>
                  </a:lnTo>
                  <a:lnTo>
                    <a:pt x="776" y="944"/>
                  </a:lnTo>
                  <a:lnTo>
                    <a:pt x="776" y="944"/>
                  </a:lnTo>
                  <a:lnTo>
                    <a:pt x="778" y="960"/>
                  </a:lnTo>
                  <a:lnTo>
                    <a:pt x="778" y="968"/>
                  </a:lnTo>
                  <a:lnTo>
                    <a:pt x="782" y="978"/>
                  </a:lnTo>
                  <a:lnTo>
                    <a:pt x="782" y="978"/>
                  </a:lnTo>
                  <a:lnTo>
                    <a:pt x="788" y="988"/>
                  </a:lnTo>
                  <a:lnTo>
                    <a:pt x="794" y="994"/>
                  </a:lnTo>
                  <a:lnTo>
                    <a:pt x="802" y="1000"/>
                  </a:lnTo>
                  <a:lnTo>
                    <a:pt x="812" y="1004"/>
                  </a:lnTo>
                  <a:lnTo>
                    <a:pt x="812" y="1004"/>
                  </a:lnTo>
                  <a:lnTo>
                    <a:pt x="836" y="1014"/>
                  </a:lnTo>
                  <a:lnTo>
                    <a:pt x="858" y="1024"/>
                  </a:lnTo>
                  <a:lnTo>
                    <a:pt x="858" y="1024"/>
                  </a:lnTo>
                  <a:lnTo>
                    <a:pt x="876" y="1036"/>
                  </a:lnTo>
                  <a:lnTo>
                    <a:pt x="886" y="1040"/>
                  </a:lnTo>
                  <a:lnTo>
                    <a:pt x="896" y="1042"/>
                  </a:lnTo>
                  <a:lnTo>
                    <a:pt x="896" y="1042"/>
                  </a:lnTo>
                  <a:lnTo>
                    <a:pt x="898" y="1042"/>
                  </a:lnTo>
                  <a:lnTo>
                    <a:pt x="898" y="1042"/>
                  </a:lnTo>
                  <a:lnTo>
                    <a:pt x="904" y="1040"/>
                  </a:lnTo>
                  <a:lnTo>
                    <a:pt x="910" y="1036"/>
                  </a:lnTo>
                  <a:lnTo>
                    <a:pt x="914" y="1032"/>
                  </a:lnTo>
                  <a:lnTo>
                    <a:pt x="918" y="1032"/>
                  </a:lnTo>
                  <a:lnTo>
                    <a:pt x="918" y="1032"/>
                  </a:lnTo>
                  <a:lnTo>
                    <a:pt x="926" y="1034"/>
                  </a:lnTo>
                  <a:lnTo>
                    <a:pt x="926" y="1034"/>
                  </a:lnTo>
                  <a:lnTo>
                    <a:pt x="932" y="1040"/>
                  </a:lnTo>
                  <a:lnTo>
                    <a:pt x="936" y="1046"/>
                  </a:lnTo>
                  <a:lnTo>
                    <a:pt x="936" y="1046"/>
                  </a:lnTo>
                  <a:lnTo>
                    <a:pt x="942" y="1054"/>
                  </a:lnTo>
                  <a:lnTo>
                    <a:pt x="950" y="1058"/>
                  </a:lnTo>
                  <a:lnTo>
                    <a:pt x="950" y="1058"/>
                  </a:lnTo>
                  <a:lnTo>
                    <a:pt x="960" y="1064"/>
                  </a:lnTo>
                  <a:lnTo>
                    <a:pt x="970" y="1072"/>
                  </a:lnTo>
                  <a:lnTo>
                    <a:pt x="978" y="1078"/>
                  </a:lnTo>
                  <a:lnTo>
                    <a:pt x="984" y="1080"/>
                  </a:lnTo>
                  <a:lnTo>
                    <a:pt x="990" y="1082"/>
                  </a:lnTo>
                  <a:lnTo>
                    <a:pt x="990" y="1082"/>
                  </a:lnTo>
                  <a:lnTo>
                    <a:pt x="1000" y="1082"/>
                  </a:lnTo>
                  <a:lnTo>
                    <a:pt x="1004" y="1084"/>
                  </a:lnTo>
                  <a:lnTo>
                    <a:pt x="1010" y="1086"/>
                  </a:lnTo>
                  <a:lnTo>
                    <a:pt x="1010" y="1086"/>
                  </a:lnTo>
                  <a:lnTo>
                    <a:pt x="1022" y="1100"/>
                  </a:lnTo>
                  <a:lnTo>
                    <a:pt x="1030" y="1108"/>
                  </a:lnTo>
                  <a:lnTo>
                    <a:pt x="1034" y="1114"/>
                  </a:lnTo>
                  <a:lnTo>
                    <a:pt x="1034" y="1114"/>
                  </a:lnTo>
                  <a:lnTo>
                    <a:pt x="1040" y="1128"/>
                  </a:lnTo>
                  <a:lnTo>
                    <a:pt x="1052" y="1138"/>
                  </a:lnTo>
                  <a:lnTo>
                    <a:pt x="1052" y="1138"/>
                  </a:lnTo>
                  <a:lnTo>
                    <a:pt x="1066" y="1146"/>
                  </a:lnTo>
                  <a:lnTo>
                    <a:pt x="1078" y="1156"/>
                  </a:lnTo>
                  <a:lnTo>
                    <a:pt x="1078" y="1156"/>
                  </a:lnTo>
                  <a:lnTo>
                    <a:pt x="1088" y="1168"/>
                  </a:lnTo>
                  <a:lnTo>
                    <a:pt x="1094" y="1174"/>
                  </a:lnTo>
                  <a:lnTo>
                    <a:pt x="1102" y="1176"/>
                  </a:lnTo>
                  <a:lnTo>
                    <a:pt x="1102" y="1176"/>
                  </a:lnTo>
                  <a:lnTo>
                    <a:pt x="1102" y="1176"/>
                  </a:lnTo>
                  <a:lnTo>
                    <a:pt x="1102" y="1172"/>
                  </a:lnTo>
                  <a:lnTo>
                    <a:pt x="1106" y="1166"/>
                  </a:lnTo>
                  <a:lnTo>
                    <a:pt x="1112" y="1160"/>
                  </a:lnTo>
                  <a:lnTo>
                    <a:pt x="1114" y="1156"/>
                  </a:lnTo>
                  <a:lnTo>
                    <a:pt x="1114" y="1156"/>
                  </a:lnTo>
                  <a:lnTo>
                    <a:pt x="1116" y="1150"/>
                  </a:lnTo>
                  <a:lnTo>
                    <a:pt x="1120" y="1148"/>
                  </a:lnTo>
                  <a:lnTo>
                    <a:pt x="1120" y="1148"/>
                  </a:lnTo>
                  <a:lnTo>
                    <a:pt x="1118" y="1146"/>
                  </a:lnTo>
                  <a:lnTo>
                    <a:pt x="1116" y="1144"/>
                  </a:lnTo>
                  <a:lnTo>
                    <a:pt x="1116" y="1144"/>
                  </a:lnTo>
                  <a:lnTo>
                    <a:pt x="1116" y="1142"/>
                  </a:lnTo>
                  <a:lnTo>
                    <a:pt x="1116" y="1142"/>
                  </a:lnTo>
                  <a:lnTo>
                    <a:pt x="1116" y="1142"/>
                  </a:lnTo>
                  <a:lnTo>
                    <a:pt x="1116" y="1138"/>
                  </a:lnTo>
                  <a:lnTo>
                    <a:pt x="1118" y="1136"/>
                  </a:lnTo>
                  <a:lnTo>
                    <a:pt x="1124" y="1132"/>
                  </a:lnTo>
                  <a:lnTo>
                    <a:pt x="1124" y="1132"/>
                  </a:lnTo>
                  <a:lnTo>
                    <a:pt x="1124" y="1132"/>
                  </a:lnTo>
                  <a:lnTo>
                    <a:pt x="1120" y="1130"/>
                  </a:lnTo>
                  <a:lnTo>
                    <a:pt x="1120" y="1130"/>
                  </a:lnTo>
                  <a:lnTo>
                    <a:pt x="1120" y="1130"/>
                  </a:lnTo>
                  <a:lnTo>
                    <a:pt x="1120" y="1130"/>
                  </a:lnTo>
                  <a:lnTo>
                    <a:pt x="1116" y="1132"/>
                  </a:lnTo>
                  <a:lnTo>
                    <a:pt x="1112" y="1136"/>
                  </a:lnTo>
                  <a:lnTo>
                    <a:pt x="1108" y="1142"/>
                  </a:lnTo>
                  <a:lnTo>
                    <a:pt x="1104" y="1144"/>
                  </a:lnTo>
                  <a:lnTo>
                    <a:pt x="1104" y="1144"/>
                  </a:lnTo>
                  <a:lnTo>
                    <a:pt x="1098" y="1146"/>
                  </a:lnTo>
                  <a:lnTo>
                    <a:pt x="1098" y="1146"/>
                  </a:lnTo>
                  <a:lnTo>
                    <a:pt x="1094" y="1144"/>
                  </a:lnTo>
                  <a:lnTo>
                    <a:pt x="1090" y="1144"/>
                  </a:lnTo>
                  <a:lnTo>
                    <a:pt x="1084" y="1138"/>
                  </a:lnTo>
                  <a:lnTo>
                    <a:pt x="1078" y="1130"/>
                  </a:lnTo>
                  <a:lnTo>
                    <a:pt x="1076" y="1122"/>
                  </a:lnTo>
                  <a:lnTo>
                    <a:pt x="1076" y="1122"/>
                  </a:lnTo>
                  <a:lnTo>
                    <a:pt x="1068" y="1104"/>
                  </a:lnTo>
                  <a:lnTo>
                    <a:pt x="1062" y="1086"/>
                  </a:lnTo>
                  <a:lnTo>
                    <a:pt x="1062" y="1086"/>
                  </a:lnTo>
                  <a:lnTo>
                    <a:pt x="1062" y="1078"/>
                  </a:lnTo>
                  <a:lnTo>
                    <a:pt x="1064" y="1070"/>
                  </a:lnTo>
                  <a:lnTo>
                    <a:pt x="1066" y="1062"/>
                  </a:lnTo>
                  <a:lnTo>
                    <a:pt x="1068" y="1054"/>
                  </a:lnTo>
                  <a:lnTo>
                    <a:pt x="1068" y="1054"/>
                  </a:lnTo>
                  <a:lnTo>
                    <a:pt x="1066" y="1050"/>
                  </a:lnTo>
                  <a:lnTo>
                    <a:pt x="1064" y="1046"/>
                  </a:lnTo>
                  <a:lnTo>
                    <a:pt x="1056" y="1040"/>
                  </a:lnTo>
                  <a:lnTo>
                    <a:pt x="1046" y="1036"/>
                  </a:lnTo>
                  <a:lnTo>
                    <a:pt x="1036" y="1034"/>
                  </a:lnTo>
                  <a:lnTo>
                    <a:pt x="1036" y="1034"/>
                  </a:lnTo>
                  <a:lnTo>
                    <a:pt x="1036" y="1034"/>
                  </a:lnTo>
                  <a:lnTo>
                    <a:pt x="1036" y="1034"/>
                  </a:lnTo>
                  <a:lnTo>
                    <a:pt x="1026" y="1036"/>
                  </a:lnTo>
                  <a:lnTo>
                    <a:pt x="1026" y="1036"/>
                  </a:lnTo>
                  <a:lnTo>
                    <a:pt x="1016" y="1038"/>
                  </a:lnTo>
                  <a:lnTo>
                    <a:pt x="1016" y="1038"/>
                  </a:lnTo>
                  <a:lnTo>
                    <a:pt x="1008" y="1036"/>
                  </a:lnTo>
                  <a:lnTo>
                    <a:pt x="1004" y="1030"/>
                  </a:lnTo>
                  <a:lnTo>
                    <a:pt x="1004" y="1030"/>
                  </a:lnTo>
                  <a:lnTo>
                    <a:pt x="1000" y="1022"/>
                  </a:lnTo>
                  <a:lnTo>
                    <a:pt x="1000" y="1014"/>
                  </a:lnTo>
                  <a:lnTo>
                    <a:pt x="1006" y="998"/>
                  </a:lnTo>
                  <a:lnTo>
                    <a:pt x="1006" y="998"/>
                  </a:lnTo>
                  <a:lnTo>
                    <a:pt x="1010" y="982"/>
                  </a:lnTo>
                  <a:lnTo>
                    <a:pt x="1012" y="974"/>
                  </a:lnTo>
                  <a:lnTo>
                    <a:pt x="1016" y="966"/>
                  </a:lnTo>
                  <a:lnTo>
                    <a:pt x="1016" y="966"/>
                  </a:lnTo>
                  <a:lnTo>
                    <a:pt x="1020" y="960"/>
                  </a:lnTo>
                  <a:lnTo>
                    <a:pt x="1022" y="956"/>
                  </a:lnTo>
                  <a:lnTo>
                    <a:pt x="1020" y="952"/>
                  </a:lnTo>
                  <a:lnTo>
                    <a:pt x="1020" y="952"/>
                  </a:lnTo>
                  <a:lnTo>
                    <a:pt x="1014" y="946"/>
                  </a:lnTo>
                  <a:lnTo>
                    <a:pt x="1006" y="944"/>
                  </a:lnTo>
                  <a:lnTo>
                    <a:pt x="1006" y="944"/>
                  </a:lnTo>
                  <a:lnTo>
                    <a:pt x="1004" y="944"/>
                  </a:lnTo>
                  <a:lnTo>
                    <a:pt x="1004" y="944"/>
                  </a:lnTo>
                  <a:lnTo>
                    <a:pt x="1000" y="946"/>
                  </a:lnTo>
                  <a:lnTo>
                    <a:pt x="996" y="948"/>
                  </a:lnTo>
                  <a:lnTo>
                    <a:pt x="990" y="952"/>
                  </a:lnTo>
                  <a:lnTo>
                    <a:pt x="990" y="952"/>
                  </a:lnTo>
                  <a:lnTo>
                    <a:pt x="982" y="956"/>
                  </a:lnTo>
                  <a:lnTo>
                    <a:pt x="974" y="958"/>
                  </a:lnTo>
                  <a:lnTo>
                    <a:pt x="974" y="958"/>
                  </a:lnTo>
                  <a:lnTo>
                    <a:pt x="970" y="960"/>
                  </a:lnTo>
                  <a:lnTo>
                    <a:pt x="970" y="964"/>
                  </a:lnTo>
                  <a:lnTo>
                    <a:pt x="970" y="970"/>
                  </a:lnTo>
                  <a:lnTo>
                    <a:pt x="970" y="970"/>
                  </a:lnTo>
                  <a:lnTo>
                    <a:pt x="970" y="974"/>
                  </a:lnTo>
                  <a:lnTo>
                    <a:pt x="968" y="978"/>
                  </a:lnTo>
                  <a:lnTo>
                    <a:pt x="968" y="978"/>
                  </a:lnTo>
                  <a:lnTo>
                    <a:pt x="966" y="980"/>
                  </a:lnTo>
                  <a:lnTo>
                    <a:pt x="962" y="982"/>
                  </a:lnTo>
                  <a:lnTo>
                    <a:pt x="962" y="982"/>
                  </a:lnTo>
                  <a:lnTo>
                    <a:pt x="960" y="986"/>
                  </a:lnTo>
                  <a:lnTo>
                    <a:pt x="960" y="988"/>
                  </a:lnTo>
                  <a:lnTo>
                    <a:pt x="958" y="990"/>
                  </a:lnTo>
                  <a:lnTo>
                    <a:pt x="954" y="992"/>
                  </a:lnTo>
                  <a:lnTo>
                    <a:pt x="954" y="992"/>
                  </a:lnTo>
                  <a:lnTo>
                    <a:pt x="946" y="996"/>
                  </a:lnTo>
                  <a:lnTo>
                    <a:pt x="938" y="996"/>
                  </a:lnTo>
                  <a:lnTo>
                    <a:pt x="938" y="996"/>
                  </a:lnTo>
                  <a:lnTo>
                    <a:pt x="936" y="996"/>
                  </a:lnTo>
                  <a:lnTo>
                    <a:pt x="936" y="996"/>
                  </a:lnTo>
                  <a:lnTo>
                    <a:pt x="928" y="996"/>
                  </a:lnTo>
                  <a:lnTo>
                    <a:pt x="920" y="994"/>
                  </a:lnTo>
                  <a:lnTo>
                    <a:pt x="910" y="990"/>
                  </a:lnTo>
                  <a:lnTo>
                    <a:pt x="904" y="986"/>
                  </a:lnTo>
                  <a:lnTo>
                    <a:pt x="904" y="986"/>
                  </a:lnTo>
                  <a:lnTo>
                    <a:pt x="900" y="982"/>
                  </a:lnTo>
                  <a:lnTo>
                    <a:pt x="898" y="978"/>
                  </a:lnTo>
                  <a:lnTo>
                    <a:pt x="896" y="970"/>
                  </a:lnTo>
                  <a:lnTo>
                    <a:pt x="896" y="970"/>
                  </a:lnTo>
                  <a:lnTo>
                    <a:pt x="890" y="966"/>
                  </a:lnTo>
                  <a:lnTo>
                    <a:pt x="886" y="962"/>
                  </a:lnTo>
                  <a:lnTo>
                    <a:pt x="886" y="962"/>
                  </a:lnTo>
                  <a:lnTo>
                    <a:pt x="884" y="958"/>
                  </a:lnTo>
                  <a:lnTo>
                    <a:pt x="884" y="952"/>
                  </a:lnTo>
                  <a:lnTo>
                    <a:pt x="884" y="952"/>
                  </a:lnTo>
                  <a:lnTo>
                    <a:pt x="874" y="924"/>
                  </a:lnTo>
                  <a:lnTo>
                    <a:pt x="874" y="924"/>
                  </a:lnTo>
                  <a:lnTo>
                    <a:pt x="872" y="914"/>
                  </a:lnTo>
                  <a:lnTo>
                    <a:pt x="872" y="904"/>
                  </a:lnTo>
                  <a:lnTo>
                    <a:pt x="872" y="896"/>
                  </a:lnTo>
                  <a:lnTo>
                    <a:pt x="876" y="888"/>
                  </a:lnTo>
                  <a:lnTo>
                    <a:pt x="876" y="888"/>
                  </a:lnTo>
                  <a:lnTo>
                    <a:pt x="880" y="882"/>
                  </a:lnTo>
                  <a:lnTo>
                    <a:pt x="880" y="874"/>
                  </a:lnTo>
                  <a:lnTo>
                    <a:pt x="880" y="874"/>
                  </a:lnTo>
                  <a:lnTo>
                    <a:pt x="880" y="864"/>
                  </a:lnTo>
                  <a:lnTo>
                    <a:pt x="880" y="860"/>
                  </a:lnTo>
                  <a:lnTo>
                    <a:pt x="882" y="856"/>
                  </a:lnTo>
                  <a:lnTo>
                    <a:pt x="882" y="856"/>
                  </a:lnTo>
                  <a:lnTo>
                    <a:pt x="888" y="848"/>
                  </a:lnTo>
                  <a:lnTo>
                    <a:pt x="896" y="842"/>
                  </a:lnTo>
                  <a:lnTo>
                    <a:pt x="896" y="842"/>
                  </a:lnTo>
                  <a:lnTo>
                    <a:pt x="908" y="834"/>
                  </a:lnTo>
                  <a:lnTo>
                    <a:pt x="908" y="834"/>
                  </a:lnTo>
                  <a:lnTo>
                    <a:pt x="918" y="828"/>
                  </a:lnTo>
                  <a:lnTo>
                    <a:pt x="930" y="826"/>
                  </a:lnTo>
                  <a:lnTo>
                    <a:pt x="930" y="826"/>
                  </a:lnTo>
                  <a:lnTo>
                    <a:pt x="936" y="828"/>
                  </a:lnTo>
                  <a:lnTo>
                    <a:pt x="944" y="830"/>
                  </a:lnTo>
                  <a:lnTo>
                    <a:pt x="944" y="830"/>
                  </a:lnTo>
                  <a:lnTo>
                    <a:pt x="952" y="834"/>
                  </a:lnTo>
                  <a:lnTo>
                    <a:pt x="960" y="836"/>
                  </a:lnTo>
                  <a:lnTo>
                    <a:pt x="960" y="836"/>
                  </a:lnTo>
                  <a:lnTo>
                    <a:pt x="962" y="836"/>
                  </a:lnTo>
                  <a:lnTo>
                    <a:pt x="962" y="836"/>
                  </a:lnTo>
                  <a:lnTo>
                    <a:pt x="964" y="836"/>
                  </a:lnTo>
                  <a:lnTo>
                    <a:pt x="964" y="836"/>
                  </a:lnTo>
                  <a:lnTo>
                    <a:pt x="968" y="836"/>
                  </a:lnTo>
                  <a:lnTo>
                    <a:pt x="968" y="836"/>
                  </a:lnTo>
                  <a:lnTo>
                    <a:pt x="970" y="836"/>
                  </a:lnTo>
                  <a:lnTo>
                    <a:pt x="970" y="836"/>
                  </a:lnTo>
                  <a:lnTo>
                    <a:pt x="982" y="838"/>
                  </a:lnTo>
                  <a:lnTo>
                    <a:pt x="982" y="838"/>
                  </a:lnTo>
                  <a:lnTo>
                    <a:pt x="982" y="838"/>
                  </a:lnTo>
                  <a:lnTo>
                    <a:pt x="982" y="838"/>
                  </a:lnTo>
                  <a:lnTo>
                    <a:pt x="986" y="838"/>
                  </a:lnTo>
                  <a:lnTo>
                    <a:pt x="986" y="836"/>
                  </a:lnTo>
                  <a:lnTo>
                    <a:pt x="984" y="832"/>
                  </a:lnTo>
                  <a:lnTo>
                    <a:pt x="974" y="824"/>
                  </a:lnTo>
                  <a:lnTo>
                    <a:pt x="974" y="824"/>
                  </a:lnTo>
                  <a:lnTo>
                    <a:pt x="970" y="818"/>
                  </a:lnTo>
                  <a:lnTo>
                    <a:pt x="970" y="816"/>
                  </a:lnTo>
                  <a:lnTo>
                    <a:pt x="972" y="814"/>
                  </a:lnTo>
                  <a:lnTo>
                    <a:pt x="972" y="814"/>
                  </a:lnTo>
                  <a:lnTo>
                    <a:pt x="974" y="814"/>
                  </a:lnTo>
                  <a:lnTo>
                    <a:pt x="974" y="814"/>
                  </a:lnTo>
                  <a:lnTo>
                    <a:pt x="982" y="816"/>
                  </a:lnTo>
                  <a:lnTo>
                    <a:pt x="982" y="816"/>
                  </a:lnTo>
                  <a:lnTo>
                    <a:pt x="988" y="816"/>
                  </a:lnTo>
                  <a:lnTo>
                    <a:pt x="988" y="816"/>
                  </a:lnTo>
                  <a:lnTo>
                    <a:pt x="990" y="816"/>
                  </a:lnTo>
                  <a:lnTo>
                    <a:pt x="990" y="816"/>
                  </a:lnTo>
                  <a:lnTo>
                    <a:pt x="1000" y="816"/>
                  </a:lnTo>
                  <a:lnTo>
                    <a:pt x="1000" y="816"/>
                  </a:lnTo>
                  <a:lnTo>
                    <a:pt x="1014" y="818"/>
                  </a:lnTo>
                  <a:lnTo>
                    <a:pt x="1014" y="818"/>
                  </a:lnTo>
                  <a:lnTo>
                    <a:pt x="1018" y="820"/>
                  </a:lnTo>
                  <a:lnTo>
                    <a:pt x="1022" y="822"/>
                  </a:lnTo>
                  <a:lnTo>
                    <a:pt x="1026" y="824"/>
                  </a:lnTo>
                  <a:lnTo>
                    <a:pt x="1030" y="824"/>
                  </a:lnTo>
                  <a:lnTo>
                    <a:pt x="1030" y="824"/>
                  </a:lnTo>
                  <a:lnTo>
                    <a:pt x="1030" y="824"/>
                  </a:lnTo>
                  <a:lnTo>
                    <a:pt x="1030" y="824"/>
                  </a:lnTo>
                  <a:lnTo>
                    <a:pt x="1042" y="822"/>
                  </a:lnTo>
                  <a:lnTo>
                    <a:pt x="1042" y="822"/>
                  </a:lnTo>
                  <a:lnTo>
                    <a:pt x="1044" y="824"/>
                  </a:lnTo>
                  <a:lnTo>
                    <a:pt x="1044" y="824"/>
                  </a:lnTo>
                  <a:lnTo>
                    <a:pt x="1048" y="824"/>
                  </a:lnTo>
                  <a:lnTo>
                    <a:pt x="1050" y="826"/>
                  </a:lnTo>
                  <a:lnTo>
                    <a:pt x="1056" y="832"/>
                  </a:lnTo>
                  <a:lnTo>
                    <a:pt x="1056" y="832"/>
                  </a:lnTo>
                  <a:lnTo>
                    <a:pt x="1060" y="836"/>
                  </a:lnTo>
                  <a:lnTo>
                    <a:pt x="1062" y="844"/>
                  </a:lnTo>
                  <a:lnTo>
                    <a:pt x="1062" y="844"/>
                  </a:lnTo>
                  <a:lnTo>
                    <a:pt x="1064" y="850"/>
                  </a:lnTo>
                  <a:lnTo>
                    <a:pt x="1064" y="858"/>
                  </a:lnTo>
                  <a:lnTo>
                    <a:pt x="1064" y="858"/>
                  </a:lnTo>
                  <a:lnTo>
                    <a:pt x="1066" y="864"/>
                  </a:lnTo>
                  <a:lnTo>
                    <a:pt x="1070" y="870"/>
                  </a:lnTo>
                  <a:lnTo>
                    <a:pt x="1070" y="870"/>
                  </a:lnTo>
                  <a:lnTo>
                    <a:pt x="1072" y="876"/>
                  </a:lnTo>
                  <a:lnTo>
                    <a:pt x="1074" y="882"/>
                  </a:lnTo>
                  <a:lnTo>
                    <a:pt x="1074" y="882"/>
                  </a:lnTo>
                  <a:lnTo>
                    <a:pt x="1078" y="886"/>
                  </a:lnTo>
                  <a:lnTo>
                    <a:pt x="1084" y="892"/>
                  </a:lnTo>
                  <a:lnTo>
                    <a:pt x="1084" y="892"/>
                  </a:lnTo>
                  <a:lnTo>
                    <a:pt x="1088" y="896"/>
                  </a:lnTo>
                  <a:lnTo>
                    <a:pt x="1092" y="898"/>
                  </a:lnTo>
                  <a:lnTo>
                    <a:pt x="1092" y="898"/>
                  </a:lnTo>
                  <a:lnTo>
                    <a:pt x="1092" y="898"/>
                  </a:lnTo>
                  <a:lnTo>
                    <a:pt x="1094" y="896"/>
                  </a:lnTo>
                  <a:lnTo>
                    <a:pt x="1094" y="896"/>
                  </a:lnTo>
                  <a:lnTo>
                    <a:pt x="1096" y="892"/>
                  </a:lnTo>
                  <a:lnTo>
                    <a:pt x="1096" y="886"/>
                  </a:lnTo>
                  <a:lnTo>
                    <a:pt x="1092" y="878"/>
                  </a:lnTo>
                  <a:lnTo>
                    <a:pt x="1092" y="878"/>
                  </a:lnTo>
                  <a:lnTo>
                    <a:pt x="1086" y="872"/>
                  </a:lnTo>
                  <a:lnTo>
                    <a:pt x="1084" y="870"/>
                  </a:lnTo>
                  <a:lnTo>
                    <a:pt x="1086" y="866"/>
                  </a:lnTo>
                  <a:lnTo>
                    <a:pt x="1086" y="866"/>
                  </a:lnTo>
                  <a:lnTo>
                    <a:pt x="1092" y="858"/>
                  </a:lnTo>
                  <a:lnTo>
                    <a:pt x="1092" y="856"/>
                  </a:lnTo>
                  <a:lnTo>
                    <a:pt x="1092" y="850"/>
                  </a:lnTo>
                  <a:lnTo>
                    <a:pt x="1092" y="850"/>
                  </a:lnTo>
                  <a:lnTo>
                    <a:pt x="1090" y="840"/>
                  </a:lnTo>
                  <a:lnTo>
                    <a:pt x="1086" y="832"/>
                  </a:lnTo>
                  <a:lnTo>
                    <a:pt x="1086" y="832"/>
                  </a:lnTo>
                  <a:lnTo>
                    <a:pt x="1082" y="826"/>
                  </a:lnTo>
                  <a:lnTo>
                    <a:pt x="1078" y="820"/>
                  </a:lnTo>
                  <a:lnTo>
                    <a:pt x="1074" y="816"/>
                  </a:lnTo>
                  <a:lnTo>
                    <a:pt x="1078" y="808"/>
                  </a:lnTo>
                  <a:lnTo>
                    <a:pt x="1078" y="808"/>
                  </a:lnTo>
                  <a:lnTo>
                    <a:pt x="1078" y="804"/>
                  </a:lnTo>
                  <a:lnTo>
                    <a:pt x="1080" y="802"/>
                  </a:lnTo>
                  <a:lnTo>
                    <a:pt x="1080" y="802"/>
                  </a:lnTo>
                  <a:lnTo>
                    <a:pt x="1082" y="798"/>
                  </a:lnTo>
                  <a:lnTo>
                    <a:pt x="1084" y="794"/>
                  </a:lnTo>
                  <a:lnTo>
                    <a:pt x="1092" y="788"/>
                  </a:lnTo>
                  <a:lnTo>
                    <a:pt x="1092" y="788"/>
                  </a:lnTo>
                  <a:lnTo>
                    <a:pt x="1096" y="784"/>
                  </a:lnTo>
                  <a:lnTo>
                    <a:pt x="1102" y="780"/>
                  </a:lnTo>
                  <a:lnTo>
                    <a:pt x="1102" y="780"/>
                  </a:lnTo>
                  <a:lnTo>
                    <a:pt x="1106" y="776"/>
                  </a:lnTo>
                  <a:lnTo>
                    <a:pt x="1108" y="772"/>
                  </a:lnTo>
                  <a:lnTo>
                    <a:pt x="1108" y="768"/>
                  </a:lnTo>
                  <a:lnTo>
                    <a:pt x="1112" y="764"/>
                  </a:lnTo>
                  <a:lnTo>
                    <a:pt x="1112" y="764"/>
                  </a:lnTo>
                  <a:lnTo>
                    <a:pt x="1118" y="760"/>
                  </a:lnTo>
                  <a:lnTo>
                    <a:pt x="1126" y="756"/>
                  </a:lnTo>
                  <a:lnTo>
                    <a:pt x="1126" y="756"/>
                  </a:lnTo>
                  <a:lnTo>
                    <a:pt x="1132" y="750"/>
                  </a:lnTo>
                  <a:lnTo>
                    <a:pt x="1136" y="744"/>
                  </a:lnTo>
                  <a:lnTo>
                    <a:pt x="1136" y="744"/>
                  </a:lnTo>
                  <a:lnTo>
                    <a:pt x="1142" y="738"/>
                  </a:lnTo>
                  <a:lnTo>
                    <a:pt x="1144" y="734"/>
                  </a:lnTo>
                  <a:lnTo>
                    <a:pt x="1142" y="730"/>
                  </a:lnTo>
                  <a:lnTo>
                    <a:pt x="1142" y="730"/>
                  </a:lnTo>
                  <a:lnTo>
                    <a:pt x="1138" y="728"/>
                  </a:lnTo>
                  <a:lnTo>
                    <a:pt x="1138" y="728"/>
                  </a:lnTo>
                  <a:lnTo>
                    <a:pt x="1136" y="724"/>
                  </a:lnTo>
                  <a:lnTo>
                    <a:pt x="1136" y="724"/>
                  </a:lnTo>
                  <a:lnTo>
                    <a:pt x="1136" y="720"/>
                  </a:lnTo>
                  <a:lnTo>
                    <a:pt x="1138" y="718"/>
                  </a:lnTo>
                  <a:lnTo>
                    <a:pt x="1140" y="718"/>
                  </a:lnTo>
                  <a:lnTo>
                    <a:pt x="1140" y="718"/>
                  </a:lnTo>
                  <a:lnTo>
                    <a:pt x="1138" y="714"/>
                  </a:lnTo>
                  <a:lnTo>
                    <a:pt x="1134" y="708"/>
                  </a:lnTo>
                  <a:lnTo>
                    <a:pt x="1134" y="708"/>
                  </a:lnTo>
                  <a:lnTo>
                    <a:pt x="1132" y="698"/>
                  </a:lnTo>
                  <a:lnTo>
                    <a:pt x="1132" y="698"/>
                  </a:lnTo>
                  <a:lnTo>
                    <a:pt x="1134" y="690"/>
                  </a:lnTo>
                  <a:lnTo>
                    <a:pt x="1136" y="684"/>
                  </a:lnTo>
                  <a:lnTo>
                    <a:pt x="1138" y="682"/>
                  </a:lnTo>
                  <a:lnTo>
                    <a:pt x="1138" y="682"/>
                  </a:lnTo>
                  <a:lnTo>
                    <a:pt x="1138" y="682"/>
                  </a:lnTo>
                  <a:lnTo>
                    <a:pt x="1138" y="682"/>
                  </a:lnTo>
                  <a:lnTo>
                    <a:pt x="1140" y="684"/>
                  </a:lnTo>
                  <a:lnTo>
                    <a:pt x="1142" y="686"/>
                  </a:lnTo>
                  <a:lnTo>
                    <a:pt x="1142" y="690"/>
                  </a:lnTo>
                  <a:lnTo>
                    <a:pt x="1142" y="698"/>
                  </a:lnTo>
                  <a:lnTo>
                    <a:pt x="1144" y="702"/>
                  </a:lnTo>
                  <a:lnTo>
                    <a:pt x="1144" y="702"/>
                  </a:lnTo>
                  <a:lnTo>
                    <a:pt x="1148" y="704"/>
                  </a:lnTo>
                  <a:lnTo>
                    <a:pt x="1148" y="704"/>
                  </a:lnTo>
                  <a:lnTo>
                    <a:pt x="1150" y="702"/>
                  </a:lnTo>
                  <a:lnTo>
                    <a:pt x="1150" y="700"/>
                  </a:lnTo>
                  <a:lnTo>
                    <a:pt x="1150" y="696"/>
                  </a:lnTo>
                  <a:lnTo>
                    <a:pt x="1150" y="696"/>
                  </a:lnTo>
                  <a:lnTo>
                    <a:pt x="1150" y="688"/>
                  </a:lnTo>
                  <a:lnTo>
                    <a:pt x="1150" y="686"/>
                  </a:lnTo>
                  <a:lnTo>
                    <a:pt x="1152" y="682"/>
                  </a:lnTo>
                  <a:lnTo>
                    <a:pt x="1152" y="682"/>
                  </a:lnTo>
                  <a:lnTo>
                    <a:pt x="1156" y="680"/>
                  </a:lnTo>
                  <a:lnTo>
                    <a:pt x="1158" y="678"/>
                  </a:lnTo>
                  <a:lnTo>
                    <a:pt x="1160" y="676"/>
                  </a:lnTo>
                  <a:lnTo>
                    <a:pt x="1160" y="676"/>
                  </a:lnTo>
                  <a:lnTo>
                    <a:pt x="1162" y="670"/>
                  </a:lnTo>
                  <a:lnTo>
                    <a:pt x="1162" y="664"/>
                  </a:lnTo>
                  <a:lnTo>
                    <a:pt x="1162" y="664"/>
                  </a:lnTo>
                  <a:lnTo>
                    <a:pt x="1166" y="660"/>
                  </a:lnTo>
                  <a:lnTo>
                    <a:pt x="1168" y="654"/>
                  </a:lnTo>
                  <a:lnTo>
                    <a:pt x="1168" y="654"/>
                  </a:lnTo>
                  <a:lnTo>
                    <a:pt x="1172" y="648"/>
                  </a:lnTo>
                  <a:lnTo>
                    <a:pt x="1176" y="644"/>
                  </a:lnTo>
                  <a:lnTo>
                    <a:pt x="1190" y="644"/>
                  </a:lnTo>
                  <a:lnTo>
                    <a:pt x="1190" y="644"/>
                  </a:lnTo>
                  <a:lnTo>
                    <a:pt x="1194" y="642"/>
                  </a:lnTo>
                  <a:lnTo>
                    <a:pt x="1196" y="640"/>
                  </a:lnTo>
                  <a:lnTo>
                    <a:pt x="1198" y="638"/>
                  </a:lnTo>
                  <a:lnTo>
                    <a:pt x="1198" y="636"/>
                  </a:lnTo>
                  <a:lnTo>
                    <a:pt x="1196" y="630"/>
                  </a:lnTo>
                  <a:lnTo>
                    <a:pt x="1196" y="622"/>
                  </a:lnTo>
                  <a:lnTo>
                    <a:pt x="1196" y="622"/>
                  </a:lnTo>
                  <a:lnTo>
                    <a:pt x="1196" y="620"/>
                  </a:lnTo>
                  <a:lnTo>
                    <a:pt x="1198" y="618"/>
                  </a:lnTo>
                  <a:lnTo>
                    <a:pt x="1202" y="614"/>
                  </a:lnTo>
                  <a:lnTo>
                    <a:pt x="1202" y="614"/>
                  </a:lnTo>
                  <a:lnTo>
                    <a:pt x="1212" y="604"/>
                  </a:lnTo>
                  <a:lnTo>
                    <a:pt x="1212" y="604"/>
                  </a:lnTo>
                  <a:lnTo>
                    <a:pt x="1216" y="602"/>
                  </a:lnTo>
                  <a:lnTo>
                    <a:pt x="1220" y="602"/>
                  </a:lnTo>
                  <a:lnTo>
                    <a:pt x="1228" y="600"/>
                  </a:lnTo>
                  <a:lnTo>
                    <a:pt x="1228" y="600"/>
                  </a:lnTo>
                  <a:lnTo>
                    <a:pt x="1238" y="594"/>
                  </a:lnTo>
                  <a:lnTo>
                    <a:pt x="1238" y="594"/>
                  </a:lnTo>
                  <a:lnTo>
                    <a:pt x="1250" y="588"/>
                  </a:lnTo>
                  <a:lnTo>
                    <a:pt x="1262" y="582"/>
                  </a:lnTo>
                  <a:lnTo>
                    <a:pt x="1262" y="582"/>
                  </a:lnTo>
                  <a:lnTo>
                    <a:pt x="1268" y="580"/>
                  </a:lnTo>
                  <a:lnTo>
                    <a:pt x="1274" y="580"/>
                  </a:lnTo>
                  <a:lnTo>
                    <a:pt x="1282" y="580"/>
                  </a:lnTo>
                  <a:lnTo>
                    <a:pt x="1288" y="576"/>
                  </a:lnTo>
                  <a:lnTo>
                    <a:pt x="1288" y="576"/>
                  </a:lnTo>
                  <a:lnTo>
                    <a:pt x="1292" y="572"/>
                  </a:lnTo>
                  <a:lnTo>
                    <a:pt x="1296" y="568"/>
                  </a:lnTo>
                  <a:lnTo>
                    <a:pt x="1296" y="568"/>
                  </a:lnTo>
                  <a:lnTo>
                    <a:pt x="1302" y="566"/>
                  </a:lnTo>
                  <a:lnTo>
                    <a:pt x="1304" y="566"/>
                  </a:lnTo>
                  <a:lnTo>
                    <a:pt x="1306" y="564"/>
                  </a:lnTo>
                  <a:lnTo>
                    <a:pt x="1306" y="564"/>
                  </a:lnTo>
                  <a:lnTo>
                    <a:pt x="1306" y="562"/>
                  </a:lnTo>
                  <a:lnTo>
                    <a:pt x="1302" y="560"/>
                  </a:lnTo>
                  <a:lnTo>
                    <a:pt x="1302" y="560"/>
                  </a:lnTo>
                  <a:lnTo>
                    <a:pt x="1294" y="562"/>
                  </a:lnTo>
                  <a:lnTo>
                    <a:pt x="1288" y="564"/>
                  </a:lnTo>
                  <a:lnTo>
                    <a:pt x="1288" y="564"/>
                  </a:lnTo>
                  <a:lnTo>
                    <a:pt x="1282" y="566"/>
                  </a:lnTo>
                  <a:lnTo>
                    <a:pt x="1282" y="566"/>
                  </a:lnTo>
                  <a:lnTo>
                    <a:pt x="1280" y="566"/>
                  </a:lnTo>
                  <a:lnTo>
                    <a:pt x="1280" y="566"/>
                  </a:lnTo>
                  <a:lnTo>
                    <a:pt x="1276" y="562"/>
                  </a:lnTo>
                  <a:lnTo>
                    <a:pt x="1276" y="558"/>
                  </a:lnTo>
                  <a:lnTo>
                    <a:pt x="1274" y="552"/>
                  </a:lnTo>
                  <a:lnTo>
                    <a:pt x="1274" y="552"/>
                  </a:lnTo>
                  <a:lnTo>
                    <a:pt x="1268" y="542"/>
                  </a:lnTo>
                  <a:lnTo>
                    <a:pt x="1268" y="542"/>
                  </a:lnTo>
                  <a:lnTo>
                    <a:pt x="1266" y="540"/>
                  </a:lnTo>
                  <a:lnTo>
                    <a:pt x="1264" y="540"/>
                  </a:lnTo>
                  <a:lnTo>
                    <a:pt x="1264" y="540"/>
                  </a:lnTo>
                  <a:lnTo>
                    <a:pt x="1262" y="540"/>
                  </a:lnTo>
                  <a:lnTo>
                    <a:pt x="1262" y="540"/>
                  </a:lnTo>
                  <a:lnTo>
                    <a:pt x="1262" y="540"/>
                  </a:lnTo>
                  <a:lnTo>
                    <a:pt x="1262" y="540"/>
                  </a:lnTo>
                  <a:lnTo>
                    <a:pt x="1258" y="538"/>
                  </a:lnTo>
                  <a:lnTo>
                    <a:pt x="1258" y="538"/>
                  </a:lnTo>
                  <a:lnTo>
                    <a:pt x="1254" y="538"/>
                  </a:lnTo>
                  <a:lnTo>
                    <a:pt x="1252" y="534"/>
                  </a:lnTo>
                  <a:lnTo>
                    <a:pt x="1254" y="532"/>
                  </a:lnTo>
                  <a:lnTo>
                    <a:pt x="1256" y="530"/>
                  </a:lnTo>
                  <a:lnTo>
                    <a:pt x="1256" y="530"/>
                  </a:lnTo>
                  <a:lnTo>
                    <a:pt x="1260" y="530"/>
                  </a:lnTo>
                  <a:lnTo>
                    <a:pt x="1260" y="530"/>
                  </a:lnTo>
                  <a:lnTo>
                    <a:pt x="1266" y="530"/>
                  </a:lnTo>
                  <a:lnTo>
                    <a:pt x="1266" y="530"/>
                  </a:lnTo>
                  <a:lnTo>
                    <a:pt x="1272" y="530"/>
                  </a:lnTo>
                  <a:lnTo>
                    <a:pt x="1272" y="530"/>
                  </a:lnTo>
                  <a:lnTo>
                    <a:pt x="1278" y="530"/>
                  </a:lnTo>
                  <a:lnTo>
                    <a:pt x="1280" y="528"/>
                  </a:lnTo>
                  <a:lnTo>
                    <a:pt x="1282" y="524"/>
                  </a:lnTo>
                  <a:lnTo>
                    <a:pt x="1282" y="524"/>
                  </a:lnTo>
                  <a:lnTo>
                    <a:pt x="1280" y="518"/>
                  </a:lnTo>
                  <a:lnTo>
                    <a:pt x="1276" y="516"/>
                  </a:lnTo>
                  <a:lnTo>
                    <a:pt x="1264" y="514"/>
                  </a:lnTo>
                  <a:lnTo>
                    <a:pt x="1264" y="514"/>
                  </a:lnTo>
                  <a:lnTo>
                    <a:pt x="1260" y="512"/>
                  </a:lnTo>
                  <a:lnTo>
                    <a:pt x="1256" y="510"/>
                  </a:lnTo>
                  <a:lnTo>
                    <a:pt x="1256" y="510"/>
                  </a:lnTo>
                  <a:lnTo>
                    <a:pt x="1256" y="510"/>
                  </a:lnTo>
                  <a:lnTo>
                    <a:pt x="1256" y="510"/>
                  </a:lnTo>
                  <a:lnTo>
                    <a:pt x="1252" y="512"/>
                  </a:lnTo>
                  <a:lnTo>
                    <a:pt x="1248" y="516"/>
                  </a:lnTo>
                  <a:lnTo>
                    <a:pt x="1240" y="522"/>
                  </a:lnTo>
                  <a:lnTo>
                    <a:pt x="1240" y="522"/>
                  </a:lnTo>
                  <a:lnTo>
                    <a:pt x="1224" y="528"/>
                  </a:lnTo>
                  <a:lnTo>
                    <a:pt x="1224" y="528"/>
                  </a:lnTo>
                  <a:lnTo>
                    <a:pt x="1214" y="538"/>
                  </a:lnTo>
                  <a:lnTo>
                    <a:pt x="1206" y="544"/>
                  </a:lnTo>
                  <a:lnTo>
                    <a:pt x="1206" y="544"/>
                  </a:lnTo>
                  <a:lnTo>
                    <a:pt x="1206" y="544"/>
                  </a:lnTo>
                  <a:lnTo>
                    <a:pt x="1206" y="544"/>
                  </a:lnTo>
                  <a:lnTo>
                    <a:pt x="1204" y="542"/>
                  </a:lnTo>
                  <a:lnTo>
                    <a:pt x="1206" y="538"/>
                  </a:lnTo>
                  <a:lnTo>
                    <a:pt x="1210" y="532"/>
                  </a:lnTo>
                  <a:lnTo>
                    <a:pt x="1210" y="532"/>
                  </a:lnTo>
                  <a:lnTo>
                    <a:pt x="1220" y="522"/>
                  </a:lnTo>
                  <a:lnTo>
                    <a:pt x="1232" y="516"/>
                  </a:lnTo>
                  <a:lnTo>
                    <a:pt x="1232" y="516"/>
                  </a:lnTo>
                  <a:lnTo>
                    <a:pt x="1240" y="508"/>
                  </a:lnTo>
                  <a:lnTo>
                    <a:pt x="1244" y="504"/>
                  </a:lnTo>
                  <a:lnTo>
                    <a:pt x="1248" y="502"/>
                  </a:lnTo>
                  <a:lnTo>
                    <a:pt x="1248" y="502"/>
                  </a:lnTo>
                  <a:lnTo>
                    <a:pt x="1258" y="498"/>
                  </a:lnTo>
                  <a:lnTo>
                    <a:pt x="1266" y="498"/>
                  </a:lnTo>
                  <a:lnTo>
                    <a:pt x="1266" y="498"/>
                  </a:lnTo>
                  <a:lnTo>
                    <a:pt x="1284" y="494"/>
                  </a:lnTo>
                  <a:lnTo>
                    <a:pt x="1284" y="494"/>
                  </a:lnTo>
                  <a:lnTo>
                    <a:pt x="1284" y="494"/>
                  </a:lnTo>
                  <a:lnTo>
                    <a:pt x="1284" y="494"/>
                  </a:lnTo>
                  <a:lnTo>
                    <a:pt x="1292" y="496"/>
                  </a:lnTo>
                  <a:lnTo>
                    <a:pt x="1298" y="498"/>
                  </a:lnTo>
                  <a:lnTo>
                    <a:pt x="1298" y="498"/>
                  </a:lnTo>
                  <a:lnTo>
                    <a:pt x="1304" y="502"/>
                  </a:lnTo>
                  <a:lnTo>
                    <a:pt x="1310" y="502"/>
                  </a:lnTo>
                  <a:lnTo>
                    <a:pt x="1310" y="502"/>
                  </a:lnTo>
                  <a:lnTo>
                    <a:pt x="1312" y="502"/>
                  </a:lnTo>
                  <a:lnTo>
                    <a:pt x="1312" y="502"/>
                  </a:lnTo>
                  <a:lnTo>
                    <a:pt x="1318" y="502"/>
                  </a:lnTo>
                  <a:lnTo>
                    <a:pt x="1324" y="500"/>
                  </a:lnTo>
                  <a:lnTo>
                    <a:pt x="1330" y="496"/>
                  </a:lnTo>
                  <a:lnTo>
                    <a:pt x="1334" y="492"/>
                  </a:lnTo>
                  <a:lnTo>
                    <a:pt x="1334" y="492"/>
                  </a:lnTo>
                  <a:lnTo>
                    <a:pt x="1338" y="488"/>
                  </a:lnTo>
                  <a:lnTo>
                    <a:pt x="1344" y="486"/>
                  </a:lnTo>
                  <a:lnTo>
                    <a:pt x="1344" y="486"/>
                  </a:lnTo>
                  <a:lnTo>
                    <a:pt x="1348" y="482"/>
                  </a:lnTo>
                  <a:lnTo>
                    <a:pt x="1352" y="478"/>
                  </a:lnTo>
                  <a:lnTo>
                    <a:pt x="1352" y="478"/>
                  </a:lnTo>
                  <a:lnTo>
                    <a:pt x="1358" y="476"/>
                  </a:lnTo>
                  <a:lnTo>
                    <a:pt x="1364" y="476"/>
                  </a:lnTo>
                  <a:lnTo>
                    <a:pt x="1364" y="476"/>
                  </a:lnTo>
                  <a:lnTo>
                    <a:pt x="1368" y="472"/>
                  </a:lnTo>
                  <a:lnTo>
                    <a:pt x="1372" y="470"/>
                  </a:lnTo>
                  <a:lnTo>
                    <a:pt x="1372" y="470"/>
                  </a:lnTo>
                  <a:lnTo>
                    <a:pt x="1376" y="468"/>
                  </a:lnTo>
                  <a:lnTo>
                    <a:pt x="1380" y="466"/>
                  </a:lnTo>
                  <a:lnTo>
                    <a:pt x="1382" y="464"/>
                  </a:lnTo>
                  <a:lnTo>
                    <a:pt x="1382" y="464"/>
                  </a:lnTo>
                  <a:lnTo>
                    <a:pt x="1382" y="460"/>
                  </a:lnTo>
                  <a:lnTo>
                    <a:pt x="1382" y="456"/>
                  </a:lnTo>
                  <a:lnTo>
                    <a:pt x="1380" y="446"/>
                  </a:lnTo>
                  <a:lnTo>
                    <a:pt x="1380" y="446"/>
                  </a:lnTo>
                  <a:lnTo>
                    <a:pt x="1378" y="442"/>
                  </a:lnTo>
                  <a:lnTo>
                    <a:pt x="1374" y="442"/>
                  </a:lnTo>
                  <a:lnTo>
                    <a:pt x="1366" y="440"/>
                  </a:lnTo>
                  <a:lnTo>
                    <a:pt x="1366" y="440"/>
                  </a:lnTo>
                  <a:lnTo>
                    <a:pt x="1362" y="436"/>
                  </a:lnTo>
                  <a:lnTo>
                    <a:pt x="1358" y="432"/>
                  </a:lnTo>
                  <a:lnTo>
                    <a:pt x="1358" y="430"/>
                  </a:lnTo>
                  <a:lnTo>
                    <a:pt x="1358" y="430"/>
                  </a:lnTo>
                  <a:lnTo>
                    <a:pt x="1358" y="430"/>
                  </a:lnTo>
                  <a:lnTo>
                    <a:pt x="1352" y="430"/>
                  </a:lnTo>
                  <a:lnTo>
                    <a:pt x="1348" y="430"/>
                  </a:lnTo>
                  <a:lnTo>
                    <a:pt x="1346" y="426"/>
                  </a:lnTo>
                  <a:lnTo>
                    <a:pt x="1346" y="426"/>
                  </a:lnTo>
                  <a:lnTo>
                    <a:pt x="1348" y="426"/>
                  </a:lnTo>
                  <a:lnTo>
                    <a:pt x="1348" y="426"/>
                  </a:lnTo>
                  <a:lnTo>
                    <a:pt x="1350" y="428"/>
                  </a:lnTo>
                  <a:lnTo>
                    <a:pt x="1350" y="428"/>
                  </a:lnTo>
                  <a:lnTo>
                    <a:pt x="1350" y="422"/>
                  </a:lnTo>
                  <a:lnTo>
                    <a:pt x="1348" y="420"/>
                  </a:lnTo>
                  <a:lnTo>
                    <a:pt x="1340" y="416"/>
                  </a:lnTo>
                  <a:lnTo>
                    <a:pt x="1340" y="416"/>
                  </a:lnTo>
                  <a:lnTo>
                    <a:pt x="1328" y="410"/>
                  </a:lnTo>
                  <a:lnTo>
                    <a:pt x="1318" y="402"/>
                  </a:lnTo>
                  <a:lnTo>
                    <a:pt x="1318" y="402"/>
                  </a:lnTo>
                  <a:lnTo>
                    <a:pt x="1310" y="396"/>
                  </a:lnTo>
                  <a:lnTo>
                    <a:pt x="1304" y="388"/>
                  </a:lnTo>
                  <a:lnTo>
                    <a:pt x="1304" y="388"/>
                  </a:lnTo>
                  <a:lnTo>
                    <a:pt x="1298" y="386"/>
                  </a:lnTo>
                  <a:lnTo>
                    <a:pt x="1296" y="386"/>
                  </a:lnTo>
                  <a:lnTo>
                    <a:pt x="1294" y="384"/>
                  </a:lnTo>
                  <a:lnTo>
                    <a:pt x="1294" y="384"/>
                  </a:lnTo>
                  <a:lnTo>
                    <a:pt x="1296" y="380"/>
                  </a:lnTo>
                  <a:lnTo>
                    <a:pt x="1298" y="378"/>
                  </a:lnTo>
                  <a:lnTo>
                    <a:pt x="1298" y="378"/>
                  </a:lnTo>
                  <a:lnTo>
                    <a:pt x="1302" y="376"/>
                  </a:lnTo>
                  <a:lnTo>
                    <a:pt x="1304" y="374"/>
                  </a:lnTo>
                  <a:lnTo>
                    <a:pt x="1302" y="372"/>
                  </a:lnTo>
                  <a:lnTo>
                    <a:pt x="1302" y="372"/>
                  </a:lnTo>
                  <a:lnTo>
                    <a:pt x="1298" y="370"/>
                  </a:lnTo>
                  <a:lnTo>
                    <a:pt x="1296" y="370"/>
                  </a:lnTo>
                  <a:lnTo>
                    <a:pt x="1296" y="368"/>
                  </a:lnTo>
                  <a:lnTo>
                    <a:pt x="1296" y="368"/>
                  </a:lnTo>
                  <a:lnTo>
                    <a:pt x="1296" y="364"/>
                  </a:lnTo>
                  <a:lnTo>
                    <a:pt x="1296" y="360"/>
                  </a:lnTo>
                  <a:lnTo>
                    <a:pt x="1296" y="360"/>
                  </a:lnTo>
                  <a:lnTo>
                    <a:pt x="1292" y="356"/>
                  </a:lnTo>
                  <a:lnTo>
                    <a:pt x="1288" y="354"/>
                  </a:lnTo>
                  <a:lnTo>
                    <a:pt x="1288" y="354"/>
                  </a:lnTo>
                  <a:lnTo>
                    <a:pt x="1286" y="350"/>
                  </a:lnTo>
                  <a:lnTo>
                    <a:pt x="1286" y="346"/>
                  </a:lnTo>
                  <a:lnTo>
                    <a:pt x="1286" y="346"/>
                  </a:lnTo>
                  <a:lnTo>
                    <a:pt x="1286" y="338"/>
                  </a:lnTo>
                  <a:lnTo>
                    <a:pt x="1280" y="332"/>
                  </a:lnTo>
                  <a:lnTo>
                    <a:pt x="1280" y="332"/>
                  </a:lnTo>
                  <a:lnTo>
                    <a:pt x="1274" y="326"/>
                  </a:lnTo>
                  <a:lnTo>
                    <a:pt x="1272" y="318"/>
                  </a:lnTo>
                  <a:lnTo>
                    <a:pt x="1272" y="318"/>
                  </a:lnTo>
                  <a:lnTo>
                    <a:pt x="1272" y="314"/>
                  </a:lnTo>
                  <a:lnTo>
                    <a:pt x="1270" y="312"/>
                  </a:lnTo>
                  <a:lnTo>
                    <a:pt x="1270" y="310"/>
                  </a:lnTo>
                  <a:lnTo>
                    <a:pt x="1270" y="310"/>
                  </a:lnTo>
                  <a:lnTo>
                    <a:pt x="1264" y="308"/>
                  </a:lnTo>
                  <a:lnTo>
                    <a:pt x="1264" y="308"/>
                  </a:lnTo>
                  <a:lnTo>
                    <a:pt x="1258" y="308"/>
                  </a:lnTo>
                  <a:lnTo>
                    <a:pt x="1254" y="312"/>
                  </a:lnTo>
                  <a:lnTo>
                    <a:pt x="1254" y="312"/>
                  </a:lnTo>
                  <a:lnTo>
                    <a:pt x="1252" y="316"/>
                  </a:lnTo>
                  <a:lnTo>
                    <a:pt x="1252" y="322"/>
                  </a:lnTo>
                  <a:lnTo>
                    <a:pt x="1252" y="326"/>
                  </a:lnTo>
                  <a:lnTo>
                    <a:pt x="1250" y="332"/>
                  </a:lnTo>
                  <a:lnTo>
                    <a:pt x="1250" y="332"/>
                  </a:lnTo>
                  <a:lnTo>
                    <a:pt x="1248" y="334"/>
                  </a:lnTo>
                  <a:lnTo>
                    <a:pt x="1246" y="334"/>
                  </a:lnTo>
                  <a:lnTo>
                    <a:pt x="1246" y="334"/>
                  </a:lnTo>
                  <a:lnTo>
                    <a:pt x="1238" y="342"/>
                  </a:lnTo>
                  <a:lnTo>
                    <a:pt x="1234" y="346"/>
                  </a:lnTo>
                  <a:lnTo>
                    <a:pt x="1228" y="348"/>
                  </a:lnTo>
                  <a:lnTo>
                    <a:pt x="1228" y="348"/>
                  </a:lnTo>
                  <a:lnTo>
                    <a:pt x="1224" y="348"/>
                  </a:lnTo>
                  <a:lnTo>
                    <a:pt x="1220" y="344"/>
                  </a:lnTo>
                  <a:lnTo>
                    <a:pt x="1220" y="344"/>
                  </a:lnTo>
                  <a:lnTo>
                    <a:pt x="1220" y="340"/>
                  </a:lnTo>
                  <a:lnTo>
                    <a:pt x="1218" y="340"/>
                  </a:lnTo>
                  <a:lnTo>
                    <a:pt x="1216" y="338"/>
                  </a:lnTo>
                  <a:lnTo>
                    <a:pt x="1216" y="338"/>
                  </a:lnTo>
                  <a:lnTo>
                    <a:pt x="1210" y="336"/>
                  </a:lnTo>
                  <a:lnTo>
                    <a:pt x="1204" y="334"/>
                  </a:lnTo>
                  <a:lnTo>
                    <a:pt x="1204" y="334"/>
                  </a:lnTo>
                  <a:lnTo>
                    <a:pt x="1200" y="326"/>
                  </a:lnTo>
                  <a:lnTo>
                    <a:pt x="1198" y="320"/>
                  </a:lnTo>
                  <a:lnTo>
                    <a:pt x="1198" y="320"/>
                  </a:lnTo>
                  <a:lnTo>
                    <a:pt x="1200" y="312"/>
                  </a:lnTo>
                  <a:lnTo>
                    <a:pt x="1202" y="306"/>
                  </a:lnTo>
                  <a:lnTo>
                    <a:pt x="1202" y="306"/>
                  </a:lnTo>
                  <a:lnTo>
                    <a:pt x="1202" y="300"/>
                  </a:lnTo>
                  <a:lnTo>
                    <a:pt x="1200" y="298"/>
                  </a:lnTo>
                  <a:lnTo>
                    <a:pt x="1192" y="294"/>
                  </a:lnTo>
                  <a:lnTo>
                    <a:pt x="1192" y="294"/>
                  </a:lnTo>
                  <a:lnTo>
                    <a:pt x="1184" y="290"/>
                  </a:lnTo>
                  <a:lnTo>
                    <a:pt x="1176" y="284"/>
                  </a:lnTo>
                  <a:lnTo>
                    <a:pt x="1176" y="284"/>
                  </a:lnTo>
                  <a:lnTo>
                    <a:pt x="1170" y="282"/>
                  </a:lnTo>
                  <a:lnTo>
                    <a:pt x="1166" y="278"/>
                  </a:lnTo>
                  <a:lnTo>
                    <a:pt x="1166" y="278"/>
                  </a:lnTo>
                  <a:lnTo>
                    <a:pt x="1162" y="274"/>
                  </a:lnTo>
                  <a:lnTo>
                    <a:pt x="1160" y="270"/>
                  </a:lnTo>
                  <a:lnTo>
                    <a:pt x="1160" y="270"/>
                  </a:lnTo>
                  <a:lnTo>
                    <a:pt x="1154" y="264"/>
                  </a:lnTo>
                  <a:lnTo>
                    <a:pt x="1150" y="260"/>
                  </a:lnTo>
                  <a:lnTo>
                    <a:pt x="1146" y="260"/>
                  </a:lnTo>
                  <a:lnTo>
                    <a:pt x="1146" y="260"/>
                  </a:lnTo>
                  <a:lnTo>
                    <a:pt x="1142" y="260"/>
                  </a:lnTo>
                  <a:lnTo>
                    <a:pt x="1142" y="260"/>
                  </a:lnTo>
                  <a:lnTo>
                    <a:pt x="1134" y="264"/>
                  </a:lnTo>
                  <a:lnTo>
                    <a:pt x="1132" y="266"/>
                  </a:lnTo>
                  <a:lnTo>
                    <a:pt x="1130" y="268"/>
                  </a:lnTo>
                  <a:lnTo>
                    <a:pt x="1130" y="268"/>
                  </a:lnTo>
                  <a:lnTo>
                    <a:pt x="1128" y="266"/>
                  </a:lnTo>
                  <a:lnTo>
                    <a:pt x="1124" y="262"/>
                  </a:lnTo>
                  <a:lnTo>
                    <a:pt x="1124" y="262"/>
                  </a:lnTo>
                  <a:lnTo>
                    <a:pt x="1120" y="258"/>
                  </a:lnTo>
                  <a:lnTo>
                    <a:pt x="1114" y="256"/>
                  </a:lnTo>
                  <a:lnTo>
                    <a:pt x="1114" y="256"/>
                  </a:lnTo>
                  <a:lnTo>
                    <a:pt x="1110" y="252"/>
                  </a:lnTo>
                  <a:lnTo>
                    <a:pt x="1106" y="248"/>
                  </a:lnTo>
                  <a:lnTo>
                    <a:pt x="1106" y="248"/>
                  </a:lnTo>
                  <a:lnTo>
                    <a:pt x="1104" y="252"/>
                  </a:lnTo>
                  <a:lnTo>
                    <a:pt x="1102" y="252"/>
                  </a:lnTo>
                  <a:lnTo>
                    <a:pt x="1098" y="256"/>
                  </a:lnTo>
                  <a:lnTo>
                    <a:pt x="1098" y="256"/>
                  </a:lnTo>
                  <a:lnTo>
                    <a:pt x="1096" y="258"/>
                  </a:lnTo>
                  <a:lnTo>
                    <a:pt x="1094" y="264"/>
                  </a:lnTo>
                  <a:lnTo>
                    <a:pt x="1094" y="264"/>
                  </a:lnTo>
                  <a:lnTo>
                    <a:pt x="1094" y="268"/>
                  </a:lnTo>
                  <a:lnTo>
                    <a:pt x="1094" y="272"/>
                  </a:lnTo>
                  <a:lnTo>
                    <a:pt x="1094" y="272"/>
                  </a:lnTo>
                  <a:lnTo>
                    <a:pt x="1098" y="274"/>
                  </a:lnTo>
                  <a:lnTo>
                    <a:pt x="1104" y="276"/>
                  </a:lnTo>
                  <a:lnTo>
                    <a:pt x="1104" y="276"/>
                  </a:lnTo>
                  <a:lnTo>
                    <a:pt x="1106" y="280"/>
                  </a:lnTo>
                  <a:lnTo>
                    <a:pt x="1104" y="284"/>
                  </a:lnTo>
                  <a:lnTo>
                    <a:pt x="1100" y="286"/>
                  </a:lnTo>
                  <a:lnTo>
                    <a:pt x="1098" y="288"/>
                  </a:lnTo>
                  <a:lnTo>
                    <a:pt x="1098" y="288"/>
                  </a:lnTo>
                  <a:lnTo>
                    <a:pt x="1096" y="292"/>
                  </a:lnTo>
                  <a:lnTo>
                    <a:pt x="1096" y="294"/>
                  </a:lnTo>
                  <a:lnTo>
                    <a:pt x="1100" y="298"/>
                  </a:lnTo>
                  <a:lnTo>
                    <a:pt x="1106" y="302"/>
                  </a:lnTo>
                  <a:lnTo>
                    <a:pt x="1114" y="306"/>
                  </a:lnTo>
                  <a:lnTo>
                    <a:pt x="1114" y="306"/>
                  </a:lnTo>
                  <a:lnTo>
                    <a:pt x="1114" y="308"/>
                  </a:lnTo>
                  <a:lnTo>
                    <a:pt x="1114" y="310"/>
                  </a:lnTo>
                  <a:lnTo>
                    <a:pt x="1112" y="316"/>
                  </a:lnTo>
                  <a:lnTo>
                    <a:pt x="1112" y="316"/>
                  </a:lnTo>
                  <a:lnTo>
                    <a:pt x="1106" y="318"/>
                  </a:lnTo>
                  <a:lnTo>
                    <a:pt x="1100" y="322"/>
                  </a:lnTo>
                  <a:lnTo>
                    <a:pt x="1096" y="324"/>
                  </a:lnTo>
                  <a:lnTo>
                    <a:pt x="1092" y="330"/>
                  </a:lnTo>
                  <a:lnTo>
                    <a:pt x="1092" y="330"/>
                  </a:lnTo>
                  <a:lnTo>
                    <a:pt x="1094" y="336"/>
                  </a:lnTo>
                  <a:lnTo>
                    <a:pt x="1100" y="340"/>
                  </a:lnTo>
                  <a:lnTo>
                    <a:pt x="1104" y="344"/>
                  </a:lnTo>
                  <a:lnTo>
                    <a:pt x="1108" y="350"/>
                  </a:lnTo>
                  <a:lnTo>
                    <a:pt x="1108" y="350"/>
                  </a:lnTo>
                  <a:lnTo>
                    <a:pt x="1108" y="354"/>
                  </a:lnTo>
                  <a:lnTo>
                    <a:pt x="1110" y="360"/>
                  </a:lnTo>
                  <a:lnTo>
                    <a:pt x="1110" y="360"/>
                  </a:lnTo>
                  <a:lnTo>
                    <a:pt x="1114" y="364"/>
                  </a:lnTo>
                  <a:lnTo>
                    <a:pt x="1120" y="368"/>
                  </a:lnTo>
                  <a:lnTo>
                    <a:pt x="1120" y="368"/>
                  </a:lnTo>
                  <a:lnTo>
                    <a:pt x="1120" y="372"/>
                  </a:lnTo>
                  <a:lnTo>
                    <a:pt x="1120" y="376"/>
                  </a:lnTo>
                  <a:lnTo>
                    <a:pt x="1120" y="376"/>
                  </a:lnTo>
                  <a:lnTo>
                    <a:pt x="1116" y="388"/>
                  </a:lnTo>
                  <a:lnTo>
                    <a:pt x="1116" y="388"/>
                  </a:lnTo>
                  <a:lnTo>
                    <a:pt x="1112" y="394"/>
                  </a:lnTo>
                  <a:lnTo>
                    <a:pt x="1106" y="396"/>
                  </a:lnTo>
                  <a:lnTo>
                    <a:pt x="1102" y="398"/>
                  </a:lnTo>
                  <a:lnTo>
                    <a:pt x="1096" y="402"/>
                  </a:lnTo>
                  <a:lnTo>
                    <a:pt x="1096" y="402"/>
                  </a:lnTo>
                  <a:lnTo>
                    <a:pt x="1092" y="406"/>
                  </a:lnTo>
                  <a:lnTo>
                    <a:pt x="1088" y="412"/>
                  </a:lnTo>
                  <a:lnTo>
                    <a:pt x="1088" y="412"/>
                  </a:lnTo>
                  <a:lnTo>
                    <a:pt x="1088" y="416"/>
                  </a:lnTo>
                  <a:lnTo>
                    <a:pt x="1088" y="418"/>
                  </a:lnTo>
                  <a:lnTo>
                    <a:pt x="1090" y="426"/>
                  </a:lnTo>
                  <a:lnTo>
                    <a:pt x="1090" y="426"/>
                  </a:lnTo>
                  <a:lnTo>
                    <a:pt x="1090" y="434"/>
                  </a:lnTo>
                  <a:lnTo>
                    <a:pt x="1090" y="440"/>
                  </a:lnTo>
                  <a:lnTo>
                    <a:pt x="1092" y="446"/>
                  </a:lnTo>
                  <a:lnTo>
                    <a:pt x="1100" y="450"/>
                  </a:lnTo>
                  <a:lnTo>
                    <a:pt x="1100" y="450"/>
                  </a:lnTo>
                  <a:lnTo>
                    <a:pt x="1092" y="462"/>
                  </a:lnTo>
                  <a:lnTo>
                    <a:pt x="1088" y="466"/>
                  </a:lnTo>
                  <a:lnTo>
                    <a:pt x="1082" y="470"/>
                  </a:lnTo>
                  <a:lnTo>
                    <a:pt x="1082" y="470"/>
                  </a:lnTo>
                  <a:lnTo>
                    <a:pt x="1082" y="466"/>
                  </a:lnTo>
                  <a:lnTo>
                    <a:pt x="1080" y="464"/>
                  </a:lnTo>
                  <a:lnTo>
                    <a:pt x="1074" y="462"/>
                  </a:lnTo>
                  <a:lnTo>
                    <a:pt x="1074" y="462"/>
                  </a:lnTo>
                  <a:lnTo>
                    <a:pt x="1068" y="458"/>
                  </a:lnTo>
                  <a:lnTo>
                    <a:pt x="1064" y="454"/>
                  </a:lnTo>
                  <a:lnTo>
                    <a:pt x="1064" y="454"/>
                  </a:lnTo>
                  <a:lnTo>
                    <a:pt x="1062" y="450"/>
                  </a:lnTo>
                  <a:lnTo>
                    <a:pt x="1058" y="446"/>
                  </a:lnTo>
                  <a:lnTo>
                    <a:pt x="1058" y="446"/>
                  </a:lnTo>
                  <a:lnTo>
                    <a:pt x="1054" y="444"/>
                  </a:lnTo>
                  <a:lnTo>
                    <a:pt x="1048" y="440"/>
                  </a:lnTo>
                  <a:lnTo>
                    <a:pt x="1048" y="440"/>
                  </a:lnTo>
                  <a:lnTo>
                    <a:pt x="1046" y="438"/>
                  </a:lnTo>
                  <a:lnTo>
                    <a:pt x="1048" y="436"/>
                  </a:lnTo>
                  <a:lnTo>
                    <a:pt x="1052" y="432"/>
                  </a:lnTo>
                  <a:lnTo>
                    <a:pt x="1052" y="432"/>
                  </a:lnTo>
                  <a:lnTo>
                    <a:pt x="1054" y="428"/>
                  </a:lnTo>
                  <a:lnTo>
                    <a:pt x="1054" y="426"/>
                  </a:lnTo>
                  <a:lnTo>
                    <a:pt x="1050" y="424"/>
                  </a:lnTo>
                  <a:lnTo>
                    <a:pt x="1050" y="424"/>
                  </a:lnTo>
                  <a:lnTo>
                    <a:pt x="1048" y="418"/>
                  </a:lnTo>
                  <a:lnTo>
                    <a:pt x="1048" y="414"/>
                  </a:lnTo>
                  <a:lnTo>
                    <a:pt x="1050" y="408"/>
                  </a:lnTo>
                  <a:lnTo>
                    <a:pt x="1050" y="404"/>
                  </a:lnTo>
                  <a:lnTo>
                    <a:pt x="1050" y="404"/>
                  </a:lnTo>
                  <a:lnTo>
                    <a:pt x="1048" y="400"/>
                  </a:lnTo>
                  <a:lnTo>
                    <a:pt x="1046" y="398"/>
                  </a:lnTo>
                  <a:lnTo>
                    <a:pt x="1040" y="396"/>
                  </a:lnTo>
                  <a:lnTo>
                    <a:pt x="1040" y="396"/>
                  </a:lnTo>
                  <a:lnTo>
                    <a:pt x="1032" y="396"/>
                  </a:lnTo>
                  <a:lnTo>
                    <a:pt x="1032" y="396"/>
                  </a:lnTo>
                  <a:lnTo>
                    <a:pt x="1024" y="398"/>
                  </a:lnTo>
                  <a:lnTo>
                    <a:pt x="1024" y="398"/>
                  </a:lnTo>
                  <a:lnTo>
                    <a:pt x="1018" y="396"/>
                  </a:lnTo>
                  <a:lnTo>
                    <a:pt x="1012" y="394"/>
                  </a:lnTo>
                  <a:lnTo>
                    <a:pt x="1006" y="392"/>
                  </a:lnTo>
                  <a:lnTo>
                    <a:pt x="1002" y="386"/>
                  </a:lnTo>
                  <a:lnTo>
                    <a:pt x="1002" y="386"/>
                  </a:lnTo>
                  <a:lnTo>
                    <a:pt x="996" y="380"/>
                  </a:lnTo>
                  <a:lnTo>
                    <a:pt x="986" y="378"/>
                  </a:lnTo>
                  <a:lnTo>
                    <a:pt x="986" y="378"/>
                  </a:lnTo>
                  <a:lnTo>
                    <a:pt x="982" y="378"/>
                  </a:lnTo>
                  <a:lnTo>
                    <a:pt x="980" y="374"/>
                  </a:lnTo>
                  <a:lnTo>
                    <a:pt x="974" y="368"/>
                  </a:lnTo>
                  <a:lnTo>
                    <a:pt x="974" y="368"/>
                  </a:lnTo>
                  <a:lnTo>
                    <a:pt x="970" y="364"/>
                  </a:lnTo>
                  <a:lnTo>
                    <a:pt x="962" y="360"/>
                  </a:lnTo>
                  <a:lnTo>
                    <a:pt x="962" y="360"/>
                  </a:lnTo>
                  <a:lnTo>
                    <a:pt x="960" y="360"/>
                  </a:lnTo>
                  <a:lnTo>
                    <a:pt x="960" y="360"/>
                  </a:lnTo>
                  <a:lnTo>
                    <a:pt x="956" y="360"/>
                  </a:lnTo>
                  <a:lnTo>
                    <a:pt x="956" y="360"/>
                  </a:lnTo>
                  <a:lnTo>
                    <a:pt x="952" y="360"/>
                  </a:lnTo>
                  <a:lnTo>
                    <a:pt x="952" y="360"/>
                  </a:lnTo>
                  <a:lnTo>
                    <a:pt x="948" y="360"/>
                  </a:lnTo>
                  <a:lnTo>
                    <a:pt x="946" y="356"/>
                  </a:lnTo>
                  <a:lnTo>
                    <a:pt x="946" y="356"/>
                  </a:lnTo>
                  <a:lnTo>
                    <a:pt x="942" y="356"/>
                  </a:lnTo>
                  <a:lnTo>
                    <a:pt x="942" y="356"/>
                  </a:lnTo>
                  <a:lnTo>
                    <a:pt x="938" y="356"/>
                  </a:lnTo>
                  <a:lnTo>
                    <a:pt x="936" y="358"/>
                  </a:lnTo>
                  <a:lnTo>
                    <a:pt x="934" y="360"/>
                  </a:lnTo>
                  <a:lnTo>
                    <a:pt x="930" y="362"/>
                  </a:lnTo>
                  <a:lnTo>
                    <a:pt x="930" y="362"/>
                  </a:lnTo>
                  <a:lnTo>
                    <a:pt x="928" y="362"/>
                  </a:lnTo>
                  <a:lnTo>
                    <a:pt x="928" y="362"/>
                  </a:lnTo>
                  <a:lnTo>
                    <a:pt x="926" y="362"/>
                  </a:lnTo>
                  <a:lnTo>
                    <a:pt x="924" y="358"/>
                  </a:lnTo>
                  <a:lnTo>
                    <a:pt x="920" y="350"/>
                  </a:lnTo>
                  <a:lnTo>
                    <a:pt x="920" y="350"/>
                  </a:lnTo>
                  <a:lnTo>
                    <a:pt x="918" y="342"/>
                  </a:lnTo>
                  <a:lnTo>
                    <a:pt x="918" y="334"/>
                  </a:lnTo>
                  <a:lnTo>
                    <a:pt x="918" y="334"/>
                  </a:lnTo>
                  <a:lnTo>
                    <a:pt x="920" y="330"/>
                  </a:lnTo>
                  <a:lnTo>
                    <a:pt x="920" y="328"/>
                  </a:lnTo>
                  <a:lnTo>
                    <a:pt x="918" y="326"/>
                  </a:lnTo>
                  <a:lnTo>
                    <a:pt x="918" y="326"/>
                  </a:lnTo>
                  <a:lnTo>
                    <a:pt x="914" y="324"/>
                  </a:lnTo>
                  <a:lnTo>
                    <a:pt x="914" y="324"/>
                  </a:lnTo>
                  <a:lnTo>
                    <a:pt x="908" y="326"/>
                  </a:lnTo>
                  <a:lnTo>
                    <a:pt x="908" y="326"/>
                  </a:lnTo>
                  <a:lnTo>
                    <a:pt x="900" y="328"/>
                  </a:lnTo>
                  <a:lnTo>
                    <a:pt x="900" y="328"/>
                  </a:lnTo>
                  <a:lnTo>
                    <a:pt x="900" y="328"/>
                  </a:lnTo>
                  <a:lnTo>
                    <a:pt x="900" y="328"/>
                  </a:lnTo>
                  <a:lnTo>
                    <a:pt x="896" y="326"/>
                  </a:lnTo>
                  <a:lnTo>
                    <a:pt x="896" y="324"/>
                  </a:lnTo>
                  <a:lnTo>
                    <a:pt x="894" y="316"/>
                  </a:lnTo>
                  <a:lnTo>
                    <a:pt x="894" y="316"/>
                  </a:lnTo>
                  <a:lnTo>
                    <a:pt x="894" y="308"/>
                  </a:lnTo>
                  <a:lnTo>
                    <a:pt x="894" y="300"/>
                  </a:lnTo>
                  <a:lnTo>
                    <a:pt x="894" y="300"/>
                  </a:lnTo>
                  <a:lnTo>
                    <a:pt x="898" y="292"/>
                  </a:lnTo>
                  <a:lnTo>
                    <a:pt x="900" y="282"/>
                  </a:lnTo>
                  <a:lnTo>
                    <a:pt x="900" y="282"/>
                  </a:lnTo>
                  <a:lnTo>
                    <a:pt x="902" y="276"/>
                  </a:lnTo>
                  <a:lnTo>
                    <a:pt x="908" y="270"/>
                  </a:lnTo>
                  <a:lnTo>
                    <a:pt x="914" y="266"/>
                  </a:lnTo>
                  <a:lnTo>
                    <a:pt x="918" y="262"/>
                  </a:lnTo>
                  <a:lnTo>
                    <a:pt x="918" y="262"/>
                  </a:lnTo>
                  <a:lnTo>
                    <a:pt x="920" y="258"/>
                  </a:lnTo>
                  <a:lnTo>
                    <a:pt x="920" y="254"/>
                  </a:lnTo>
                  <a:lnTo>
                    <a:pt x="922" y="252"/>
                  </a:lnTo>
                  <a:lnTo>
                    <a:pt x="924" y="248"/>
                  </a:lnTo>
                  <a:lnTo>
                    <a:pt x="924" y="248"/>
                  </a:lnTo>
                  <a:lnTo>
                    <a:pt x="938" y="244"/>
                  </a:lnTo>
                  <a:lnTo>
                    <a:pt x="940" y="244"/>
                  </a:lnTo>
                  <a:lnTo>
                    <a:pt x="942" y="242"/>
                  </a:lnTo>
                  <a:lnTo>
                    <a:pt x="940" y="240"/>
                  </a:lnTo>
                  <a:lnTo>
                    <a:pt x="938" y="238"/>
                  </a:lnTo>
                  <a:lnTo>
                    <a:pt x="938" y="238"/>
                  </a:lnTo>
                  <a:lnTo>
                    <a:pt x="932" y="236"/>
                  </a:lnTo>
                  <a:lnTo>
                    <a:pt x="924" y="234"/>
                  </a:lnTo>
                  <a:lnTo>
                    <a:pt x="918" y="232"/>
                  </a:lnTo>
                  <a:lnTo>
                    <a:pt x="914" y="230"/>
                  </a:lnTo>
                  <a:lnTo>
                    <a:pt x="914" y="230"/>
                  </a:lnTo>
                  <a:lnTo>
                    <a:pt x="914" y="228"/>
                  </a:lnTo>
                  <a:lnTo>
                    <a:pt x="916" y="226"/>
                  </a:lnTo>
                  <a:lnTo>
                    <a:pt x="916" y="226"/>
                  </a:lnTo>
                  <a:lnTo>
                    <a:pt x="928" y="230"/>
                  </a:lnTo>
                  <a:lnTo>
                    <a:pt x="928" y="230"/>
                  </a:lnTo>
                  <a:lnTo>
                    <a:pt x="940" y="232"/>
                  </a:lnTo>
                  <a:lnTo>
                    <a:pt x="940" y="232"/>
                  </a:lnTo>
                  <a:lnTo>
                    <a:pt x="942" y="232"/>
                  </a:lnTo>
                  <a:lnTo>
                    <a:pt x="942" y="232"/>
                  </a:lnTo>
                  <a:lnTo>
                    <a:pt x="944" y="230"/>
                  </a:lnTo>
                  <a:lnTo>
                    <a:pt x="948" y="226"/>
                  </a:lnTo>
                  <a:lnTo>
                    <a:pt x="948" y="226"/>
                  </a:lnTo>
                  <a:lnTo>
                    <a:pt x="956" y="224"/>
                  </a:lnTo>
                  <a:lnTo>
                    <a:pt x="964" y="222"/>
                  </a:lnTo>
                  <a:lnTo>
                    <a:pt x="972" y="220"/>
                  </a:lnTo>
                  <a:lnTo>
                    <a:pt x="974" y="218"/>
                  </a:lnTo>
                  <a:lnTo>
                    <a:pt x="976" y="214"/>
                  </a:lnTo>
                  <a:lnTo>
                    <a:pt x="976" y="214"/>
                  </a:lnTo>
                  <a:lnTo>
                    <a:pt x="976" y="206"/>
                  </a:lnTo>
                  <a:lnTo>
                    <a:pt x="974" y="202"/>
                  </a:lnTo>
                  <a:lnTo>
                    <a:pt x="972" y="198"/>
                  </a:lnTo>
                  <a:lnTo>
                    <a:pt x="972" y="198"/>
                  </a:lnTo>
                  <a:lnTo>
                    <a:pt x="968" y="196"/>
                  </a:lnTo>
                  <a:lnTo>
                    <a:pt x="964" y="196"/>
                  </a:lnTo>
                  <a:lnTo>
                    <a:pt x="964" y="196"/>
                  </a:lnTo>
                  <a:lnTo>
                    <a:pt x="960" y="196"/>
                  </a:lnTo>
                  <a:lnTo>
                    <a:pt x="960" y="196"/>
                  </a:lnTo>
                  <a:lnTo>
                    <a:pt x="956" y="196"/>
                  </a:lnTo>
                  <a:lnTo>
                    <a:pt x="956" y="196"/>
                  </a:lnTo>
                  <a:lnTo>
                    <a:pt x="952" y="196"/>
                  </a:lnTo>
                  <a:lnTo>
                    <a:pt x="952" y="196"/>
                  </a:lnTo>
                  <a:lnTo>
                    <a:pt x="946" y="194"/>
                  </a:lnTo>
                  <a:lnTo>
                    <a:pt x="944" y="190"/>
                  </a:lnTo>
                  <a:lnTo>
                    <a:pt x="944" y="188"/>
                  </a:lnTo>
                  <a:lnTo>
                    <a:pt x="948" y="188"/>
                  </a:lnTo>
                  <a:lnTo>
                    <a:pt x="948" y="188"/>
                  </a:lnTo>
                  <a:lnTo>
                    <a:pt x="950" y="188"/>
                  </a:lnTo>
                  <a:lnTo>
                    <a:pt x="950" y="188"/>
                  </a:lnTo>
                  <a:lnTo>
                    <a:pt x="956" y="188"/>
                  </a:lnTo>
                  <a:lnTo>
                    <a:pt x="962" y="192"/>
                  </a:lnTo>
                  <a:lnTo>
                    <a:pt x="962" y="192"/>
                  </a:lnTo>
                  <a:lnTo>
                    <a:pt x="968" y="194"/>
                  </a:lnTo>
                  <a:lnTo>
                    <a:pt x="974" y="196"/>
                  </a:lnTo>
                  <a:lnTo>
                    <a:pt x="974" y="196"/>
                  </a:lnTo>
                  <a:lnTo>
                    <a:pt x="980" y="194"/>
                  </a:lnTo>
                  <a:lnTo>
                    <a:pt x="980" y="194"/>
                  </a:lnTo>
                  <a:lnTo>
                    <a:pt x="980" y="192"/>
                  </a:lnTo>
                  <a:lnTo>
                    <a:pt x="982" y="188"/>
                  </a:lnTo>
                  <a:lnTo>
                    <a:pt x="982" y="188"/>
                  </a:lnTo>
                  <a:lnTo>
                    <a:pt x="986" y="188"/>
                  </a:lnTo>
                  <a:lnTo>
                    <a:pt x="990" y="188"/>
                  </a:lnTo>
                  <a:lnTo>
                    <a:pt x="990" y="188"/>
                  </a:lnTo>
                  <a:lnTo>
                    <a:pt x="992" y="184"/>
                  </a:lnTo>
                  <a:lnTo>
                    <a:pt x="990" y="182"/>
                  </a:lnTo>
                  <a:lnTo>
                    <a:pt x="988" y="178"/>
                  </a:lnTo>
                  <a:lnTo>
                    <a:pt x="986" y="176"/>
                  </a:lnTo>
                  <a:lnTo>
                    <a:pt x="986" y="176"/>
                  </a:lnTo>
                  <a:lnTo>
                    <a:pt x="988" y="172"/>
                  </a:lnTo>
                  <a:lnTo>
                    <a:pt x="990" y="172"/>
                  </a:lnTo>
                  <a:lnTo>
                    <a:pt x="990" y="172"/>
                  </a:lnTo>
                  <a:lnTo>
                    <a:pt x="996" y="174"/>
                  </a:lnTo>
                  <a:lnTo>
                    <a:pt x="1002" y="176"/>
                  </a:lnTo>
                  <a:lnTo>
                    <a:pt x="1002" y="176"/>
                  </a:lnTo>
                  <a:lnTo>
                    <a:pt x="1008" y="178"/>
                  </a:lnTo>
                  <a:lnTo>
                    <a:pt x="1008" y="178"/>
                  </a:lnTo>
                  <a:lnTo>
                    <a:pt x="1014" y="178"/>
                  </a:lnTo>
                  <a:lnTo>
                    <a:pt x="1018" y="176"/>
                  </a:lnTo>
                  <a:lnTo>
                    <a:pt x="1018" y="176"/>
                  </a:lnTo>
                  <a:lnTo>
                    <a:pt x="1014" y="172"/>
                  </a:lnTo>
                  <a:lnTo>
                    <a:pt x="1010" y="168"/>
                  </a:lnTo>
                  <a:lnTo>
                    <a:pt x="1010" y="168"/>
                  </a:lnTo>
                  <a:lnTo>
                    <a:pt x="1010" y="166"/>
                  </a:lnTo>
                  <a:lnTo>
                    <a:pt x="1012" y="166"/>
                  </a:lnTo>
                  <a:lnTo>
                    <a:pt x="1012" y="166"/>
                  </a:lnTo>
                  <a:lnTo>
                    <a:pt x="1018" y="168"/>
                  </a:lnTo>
                  <a:lnTo>
                    <a:pt x="1018" y="168"/>
                  </a:lnTo>
                  <a:lnTo>
                    <a:pt x="1022" y="172"/>
                  </a:lnTo>
                  <a:lnTo>
                    <a:pt x="1028" y="174"/>
                  </a:lnTo>
                  <a:lnTo>
                    <a:pt x="1028" y="174"/>
                  </a:lnTo>
                  <a:lnTo>
                    <a:pt x="1030" y="174"/>
                  </a:lnTo>
                  <a:lnTo>
                    <a:pt x="1030" y="174"/>
                  </a:lnTo>
                  <a:lnTo>
                    <a:pt x="1034" y="174"/>
                  </a:lnTo>
                  <a:lnTo>
                    <a:pt x="1034" y="174"/>
                  </a:lnTo>
                  <a:lnTo>
                    <a:pt x="1040" y="172"/>
                  </a:lnTo>
                  <a:lnTo>
                    <a:pt x="1040" y="172"/>
                  </a:lnTo>
                  <a:lnTo>
                    <a:pt x="1040" y="172"/>
                  </a:lnTo>
                  <a:lnTo>
                    <a:pt x="1040" y="172"/>
                  </a:lnTo>
                  <a:lnTo>
                    <a:pt x="1042" y="166"/>
                  </a:lnTo>
                  <a:lnTo>
                    <a:pt x="1042" y="166"/>
                  </a:lnTo>
                  <a:lnTo>
                    <a:pt x="1048" y="160"/>
                  </a:lnTo>
                  <a:lnTo>
                    <a:pt x="1052" y="156"/>
                  </a:lnTo>
                  <a:lnTo>
                    <a:pt x="1052" y="154"/>
                  </a:lnTo>
                  <a:lnTo>
                    <a:pt x="1052" y="152"/>
                  </a:lnTo>
                  <a:lnTo>
                    <a:pt x="1052" y="152"/>
                  </a:lnTo>
                  <a:lnTo>
                    <a:pt x="1048" y="150"/>
                  </a:lnTo>
                  <a:lnTo>
                    <a:pt x="1044" y="148"/>
                  </a:lnTo>
                  <a:lnTo>
                    <a:pt x="1042" y="148"/>
                  </a:lnTo>
                  <a:lnTo>
                    <a:pt x="1038" y="146"/>
                  </a:lnTo>
                  <a:lnTo>
                    <a:pt x="1038" y="146"/>
                  </a:lnTo>
                  <a:lnTo>
                    <a:pt x="1038" y="144"/>
                  </a:lnTo>
                  <a:lnTo>
                    <a:pt x="1036" y="140"/>
                  </a:lnTo>
                  <a:lnTo>
                    <a:pt x="1038" y="134"/>
                  </a:lnTo>
                  <a:lnTo>
                    <a:pt x="1038" y="134"/>
                  </a:lnTo>
                  <a:lnTo>
                    <a:pt x="1038" y="130"/>
                  </a:lnTo>
                  <a:lnTo>
                    <a:pt x="1040" y="130"/>
                  </a:lnTo>
                  <a:lnTo>
                    <a:pt x="1044" y="126"/>
                  </a:lnTo>
                  <a:lnTo>
                    <a:pt x="1044" y="126"/>
                  </a:lnTo>
                  <a:lnTo>
                    <a:pt x="1048" y="122"/>
                  </a:lnTo>
                  <a:lnTo>
                    <a:pt x="1048" y="118"/>
                  </a:lnTo>
                  <a:lnTo>
                    <a:pt x="1046" y="116"/>
                  </a:lnTo>
                  <a:lnTo>
                    <a:pt x="1046" y="116"/>
                  </a:lnTo>
                  <a:lnTo>
                    <a:pt x="1042" y="114"/>
                  </a:lnTo>
                  <a:lnTo>
                    <a:pt x="1038" y="112"/>
                  </a:lnTo>
                  <a:lnTo>
                    <a:pt x="1032" y="110"/>
                  </a:lnTo>
                  <a:lnTo>
                    <a:pt x="1032" y="110"/>
                  </a:lnTo>
                  <a:lnTo>
                    <a:pt x="1026" y="108"/>
                  </a:lnTo>
                  <a:lnTo>
                    <a:pt x="1020" y="104"/>
                  </a:lnTo>
                  <a:lnTo>
                    <a:pt x="1020" y="104"/>
                  </a:lnTo>
                  <a:lnTo>
                    <a:pt x="1012" y="102"/>
                  </a:lnTo>
                  <a:lnTo>
                    <a:pt x="1010" y="100"/>
                  </a:lnTo>
                  <a:lnTo>
                    <a:pt x="1008" y="96"/>
                  </a:lnTo>
                  <a:lnTo>
                    <a:pt x="1008" y="96"/>
                  </a:lnTo>
                  <a:lnTo>
                    <a:pt x="1010" y="92"/>
                  </a:lnTo>
                  <a:lnTo>
                    <a:pt x="1012" y="92"/>
                  </a:lnTo>
                  <a:lnTo>
                    <a:pt x="1014" y="90"/>
                  </a:lnTo>
                  <a:lnTo>
                    <a:pt x="1014" y="88"/>
                  </a:lnTo>
                  <a:lnTo>
                    <a:pt x="1014" y="88"/>
                  </a:lnTo>
                  <a:lnTo>
                    <a:pt x="1024" y="86"/>
                  </a:lnTo>
                  <a:lnTo>
                    <a:pt x="1024" y="86"/>
                  </a:lnTo>
                  <a:lnTo>
                    <a:pt x="1032" y="88"/>
                  </a:lnTo>
                  <a:lnTo>
                    <a:pt x="1032" y="88"/>
                  </a:lnTo>
                  <a:lnTo>
                    <a:pt x="1040" y="90"/>
                  </a:lnTo>
                  <a:lnTo>
                    <a:pt x="1040" y="90"/>
                  </a:lnTo>
                  <a:lnTo>
                    <a:pt x="1050" y="88"/>
                  </a:lnTo>
                  <a:lnTo>
                    <a:pt x="1050" y="88"/>
                  </a:lnTo>
                  <a:lnTo>
                    <a:pt x="1052" y="88"/>
                  </a:lnTo>
                  <a:lnTo>
                    <a:pt x="1052" y="88"/>
                  </a:lnTo>
                  <a:lnTo>
                    <a:pt x="1058" y="90"/>
                  </a:lnTo>
                  <a:lnTo>
                    <a:pt x="1066" y="92"/>
                  </a:lnTo>
                  <a:lnTo>
                    <a:pt x="1066" y="92"/>
                  </a:lnTo>
                  <a:lnTo>
                    <a:pt x="1066" y="92"/>
                  </a:lnTo>
                  <a:lnTo>
                    <a:pt x="1066" y="92"/>
                  </a:lnTo>
                  <a:lnTo>
                    <a:pt x="1072" y="90"/>
                  </a:lnTo>
                  <a:lnTo>
                    <a:pt x="1078" y="86"/>
                  </a:lnTo>
                  <a:lnTo>
                    <a:pt x="1078" y="86"/>
                  </a:lnTo>
                  <a:lnTo>
                    <a:pt x="1082" y="84"/>
                  </a:lnTo>
                  <a:lnTo>
                    <a:pt x="1084" y="84"/>
                  </a:lnTo>
                  <a:lnTo>
                    <a:pt x="1084" y="84"/>
                  </a:lnTo>
                  <a:lnTo>
                    <a:pt x="1088" y="86"/>
                  </a:lnTo>
                  <a:lnTo>
                    <a:pt x="1088" y="86"/>
                  </a:lnTo>
                  <a:lnTo>
                    <a:pt x="1090" y="88"/>
                  </a:lnTo>
                  <a:lnTo>
                    <a:pt x="1090" y="92"/>
                  </a:lnTo>
                  <a:lnTo>
                    <a:pt x="1090" y="94"/>
                  </a:lnTo>
                  <a:lnTo>
                    <a:pt x="1092" y="98"/>
                  </a:lnTo>
                  <a:lnTo>
                    <a:pt x="1092" y="98"/>
                  </a:lnTo>
                  <a:lnTo>
                    <a:pt x="1098" y="100"/>
                  </a:lnTo>
                  <a:lnTo>
                    <a:pt x="1104" y="104"/>
                  </a:lnTo>
                  <a:lnTo>
                    <a:pt x="1104" y="104"/>
                  </a:lnTo>
                  <a:lnTo>
                    <a:pt x="1106" y="106"/>
                  </a:lnTo>
                  <a:lnTo>
                    <a:pt x="1106" y="110"/>
                  </a:lnTo>
                  <a:lnTo>
                    <a:pt x="1106" y="110"/>
                  </a:lnTo>
                  <a:lnTo>
                    <a:pt x="1110" y="112"/>
                  </a:lnTo>
                  <a:lnTo>
                    <a:pt x="1112" y="114"/>
                  </a:lnTo>
                  <a:lnTo>
                    <a:pt x="1112" y="114"/>
                  </a:lnTo>
                  <a:lnTo>
                    <a:pt x="1114" y="116"/>
                  </a:lnTo>
                  <a:lnTo>
                    <a:pt x="1114" y="118"/>
                  </a:lnTo>
                  <a:lnTo>
                    <a:pt x="1114" y="120"/>
                  </a:lnTo>
                  <a:lnTo>
                    <a:pt x="1116" y="122"/>
                  </a:lnTo>
                  <a:lnTo>
                    <a:pt x="1116" y="122"/>
                  </a:lnTo>
                  <a:lnTo>
                    <a:pt x="1122" y="124"/>
                  </a:lnTo>
                  <a:lnTo>
                    <a:pt x="1130" y="126"/>
                  </a:lnTo>
                  <a:lnTo>
                    <a:pt x="1130" y="126"/>
                  </a:lnTo>
                  <a:lnTo>
                    <a:pt x="1134" y="130"/>
                  </a:lnTo>
                  <a:lnTo>
                    <a:pt x="1138" y="134"/>
                  </a:lnTo>
                  <a:lnTo>
                    <a:pt x="1138" y="134"/>
                  </a:lnTo>
                  <a:lnTo>
                    <a:pt x="1142" y="138"/>
                  </a:lnTo>
                  <a:lnTo>
                    <a:pt x="1148" y="142"/>
                  </a:lnTo>
                  <a:lnTo>
                    <a:pt x="1148" y="142"/>
                  </a:lnTo>
                  <a:lnTo>
                    <a:pt x="1156" y="148"/>
                  </a:lnTo>
                  <a:lnTo>
                    <a:pt x="1158" y="152"/>
                  </a:lnTo>
                  <a:lnTo>
                    <a:pt x="1160" y="158"/>
                  </a:lnTo>
                  <a:lnTo>
                    <a:pt x="1160" y="158"/>
                  </a:lnTo>
                  <a:lnTo>
                    <a:pt x="1156" y="166"/>
                  </a:lnTo>
                  <a:lnTo>
                    <a:pt x="1148" y="172"/>
                  </a:lnTo>
                  <a:lnTo>
                    <a:pt x="1148" y="172"/>
                  </a:lnTo>
                  <a:lnTo>
                    <a:pt x="1142" y="178"/>
                  </a:lnTo>
                  <a:lnTo>
                    <a:pt x="1140" y="180"/>
                  </a:lnTo>
                  <a:lnTo>
                    <a:pt x="1142" y="186"/>
                  </a:lnTo>
                  <a:lnTo>
                    <a:pt x="1142" y="186"/>
                  </a:lnTo>
                  <a:lnTo>
                    <a:pt x="1146" y="190"/>
                  </a:lnTo>
                  <a:lnTo>
                    <a:pt x="1148" y="192"/>
                  </a:lnTo>
                  <a:lnTo>
                    <a:pt x="1148" y="196"/>
                  </a:lnTo>
                  <a:lnTo>
                    <a:pt x="1148" y="196"/>
                  </a:lnTo>
                  <a:lnTo>
                    <a:pt x="1146" y="196"/>
                  </a:lnTo>
                  <a:lnTo>
                    <a:pt x="1144" y="198"/>
                  </a:lnTo>
                  <a:lnTo>
                    <a:pt x="1136" y="198"/>
                  </a:lnTo>
                  <a:lnTo>
                    <a:pt x="1136" y="198"/>
                  </a:lnTo>
                  <a:lnTo>
                    <a:pt x="1134" y="200"/>
                  </a:lnTo>
                  <a:lnTo>
                    <a:pt x="1132" y="202"/>
                  </a:lnTo>
                  <a:lnTo>
                    <a:pt x="1132" y="206"/>
                  </a:lnTo>
                  <a:lnTo>
                    <a:pt x="1130" y="208"/>
                  </a:lnTo>
                  <a:lnTo>
                    <a:pt x="1130" y="208"/>
                  </a:lnTo>
                  <a:lnTo>
                    <a:pt x="1128" y="208"/>
                  </a:lnTo>
                  <a:lnTo>
                    <a:pt x="1128" y="208"/>
                  </a:lnTo>
                  <a:lnTo>
                    <a:pt x="1122" y="204"/>
                  </a:lnTo>
                  <a:lnTo>
                    <a:pt x="1116" y="200"/>
                  </a:lnTo>
                  <a:lnTo>
                    <a:pt x="1116" y="200"/>
                  </a:lnTo>
                  <a:lnTo>
                    <a:pt x="1112" y="196"/>
                  </a:lnTo>
                  <a:lnTo>
                    <a:pt x="1106" y="194"/>
                  </a:lnTo>
                  <a:lnTo>
                    <a:pt x="1106" y="194"/>
                  </a:lnTo>
                  <a:lnTo>
                    <a:pt x="1106" y="194"/>
                  </a:lnTo>
                  <a:lnTo>
                    <a:pt x="1106" y="194"/>
                  </a:lnTo>
                  <a:lnTo>
                    <a:pt x="1102" y="196"/>
                  </a:lnTo>
                  <a:lnTo>
                    <a:pt x="1098" y="200"/>
                  </a:lnTo>
                  <a:lnTo>
                    <a:pt x="1098" y="200"/>
                  </a:lnTo>
                  <a:lnTo>
                    <a:pt x="1092" y="204"/>
                  </a:lnTo>
                  <a:lnTo>
                    <a:pt x="1092" y="204"/>
                  </a:lnTo>
                  <a:lnTo>
                    <a:pt x="1090" y="206"/>
                  </a:lnTo>
                  <a:lnTo>
                    <a:pt x="1086" y="208"/>
                  </a:lnTo>
                  <a:lnTo>
                    <a:pt x="1086" y="208"/>
                  </a:lnTo>
                  <a:lnTo>
                    <a:pt x="1084" y="210"/>
                  </a:lnTo>
                  <a:lnTo>
                    <a:pt x="1084" y="212"/>
                  </a:lnTo>
                  <a:lnTo>
                    <a:pt x="1088" y="218"/>
                  </a:lnTo>
                  <a:lnTo>
                    <a:pt x="1092" y="222"/>
                  </a:lnTo>
                  <a:lnTo>
                    <a:pt x="1098" y="224"/>
                  </a:lnTo>
                  <a:lnTo>
                    <a:pt x="1098" y="224"/>
                  </a:lnTo>
                  <a:lnTo>
                    <a:pt x="1104" y="226"/>
                  </a:lnTo>
                  <a:lnTo>
                    <a:pt x="1108" y="228"/>
                  </a:lnTo>
                  <a:lnTo>
                    <a:pt x="1112" y="232"/>
                  </a:lnTo>
                  <a:lnTo>
                    <a:pt x="1116" y="232"/>
                  </a:lnTo>
                  <a:lnTo>
                    <a:pt x="1116" y="232"/>
                  </a:lnTo>
                  <a:lnTo>
                    <a:pt x="1118" y="232"/>
                  </a:lnTo>
                  <a:lnTo>
                    <a:pt x="1122" y="230"/>
                  </a:lnTo>
                  <a:lnTo>
                    <a:pt x="1122" y="230"/>
                  </a:lnTo>
                  <a:lnTo>
                    <a:pt x="1124" y="226"/>
                  </a:lnTo>
                  <a:lnTo>
                    <a:pt x="1126" y="222"/>
                  </a:lnTo>
                  <a:lnTo>
                    <a:pt x="1126" y="222"/>
                  </a:lnTo>
                  <a:lnTo>
                    <a:pt x="1134" y="220"/>
                  </a:lnTo>
                  <a:lnTo>
                    <a:pt x="1138" y="220"/>
                  </a:lnTo>
                  <a:lnTo>
                    <a:pt x="1140" y="218"/>
                  </a:lnTo>
                  <a:lnTo>
                    <a:pt x="1140" y="218"/>
                  </a:lnTo>
                  <a:lnTo>
                    <a:pt x="1146" y="214"/>
                  </a:lnTo>
                  <a:lnTo>
                    <a:pt x="1146" y="214"/>
                  </a:lnTo>
                  <a:lnTo>
                    <a:pt x="1150" y="218"/>
                  </a:lnTo>
                  <a:lnTo>
                    <a:pt x="1150" y="218"/>
                  </a:lnTo>
                  <a:lnTo>
                    <a:pt x="1154" y="224"/>
                  </a:lnTo>
                  <a:lnTo>
                    <a:pt x="1154" y="224"/>
                  </a:lnTo>
                  <a:lnTo>
                    <a:pt x="1156" y="232"/>
                  </a:lnTo>
                  <a:lnTo>
                    <a:pt x="1156" y="232"/>
                  </a:lnTo>
                  <a:lnTo>
                    <a:pt x="1162" y="236"/>
                  </a:lnTo>
                  <a:lnTo>
                    <a:pt x="1170" y="238"/>
                  </a:lnTo>
                  <a:lnTo>
                    <a:pt x="1170" y="238"/>
                  </a:lnTo>
                  <a:lnTo>
                    <a:pt x="1174" y="242"/>
                  </a:lnTo>
                  <a:lnTo>
                    <a:pt x="1178" y="246"/>
                  </a:lnTo>
                  <a:lnTo>
                    <a:pt x="1178" y="246"/>
                  </a:lnTo>
                  <a:lnTo>
                    <a:pt x="1188" y="256"/>
                  </a:lnTo>
                  <a:lnTo>
                    <a:pt x="1200" y="262"/>
                  </a:lnTo>
                  <a:lnTo>
                    <a:pt x="1200" y="262"/>
                  </a:lnTo>
                  <a:lnTo>
                    <a:pt x="1210" y="270"/>
                  </a:lnTo>
                  <a:lnTo>
                    <a:pt x="1222" y="276"/>
                  </a:lnTo>
                  <a:lnTo>
                    <a:pt x="1222" y="276"/>
                  </a:lnTo>
                  <a:lnTo>
                    <a:pt x="1228" y="278"/>
                  </a:lnTo>
                  <a:lnTo>
                    <a:pt x="1228" y="278"/>
                  </a:lnTo>
                  <a:lnTo>
                    <a:pt x="1236" y="276"/>
                  </a:lnTo>
                  <a:lnTo>
                    <a:pt x="1238" y="274"/>
                  </a:lnTo>
                  <a:lnTo>
                    <a:pt x="1240" y="272"/>
                  </a:lnTo>
                  <a:lnTo>
                    <a:pt x="1240" y="272"/>
                  </a:lnTo>
                  <a:lnTo>
                    <a:pt x="1238" y="268"/>
                  </a:lnTo>
                  <a:lnTo>
                    <a:pt x="1232" y="264"/>
                  </a:lnTo>
                  <a:lnTo>
                    <a:pt x="1220" y="256"/>
                  </a:lnTo>
                  <a:lnTo>
                    <a:pt x="1220" y="256"/>
                  </a:lnTo>
                  <a:lnTo>
                    <a:pt x="1216" y="252"/>
                  </a:lnTo>
                  <a:lnTo>
                    <a:pt x="1214" y="246"/>
                  </a:lnTo>
                  <a:lnTo>
                    <a:pt x="1210" y="242"/>
                  </a:lnTo>
                  <a:lnTo>
                    <a:pt x="1204" y="238"/>
                  </a:lnTo>
                  <a:lnTo>
                    <a:pt x="1204" y="238"/>
                  </a:lnTo>
                  <a:lnTo>
                    <a:pt x="1204" y="238"/>
                  </a:lnTo>
                  <a:lnTo>
                    <a:pt x="1204" y="238"/>
                  </a:lnTo>
                  <a:lnTo>
                    <a:pt x="1212" y="240"/>
                  </a:lnTo>
                  <a:lnTo>
                    <a:pt x="1218" y="244"/>
                  </a:lnTo>
                  <a:lnTo>
                    <a:pt x="1230" y="252"/>
                  </a:lnTo>
                  <a:lnTo>
                    <a:pt x="1230" y="252"/>
                  </a:lnTo>
                  <a:lnTo>
                    <a:pt x="1236" y="256"/>
                  </a:lnTo>
                  <a:lnTo>
                    <a:pt x="1242" y="256"/>
                  </a:lnTo>
                  <a:lnTo>
                    <a:pt x="1242" y="256"/>
                  </a:lnTo>
                  <a:lnTo>
                    <a:pt x="1244" y="258"/>
                  </a:lnTo>
                  <a:lnTo>
                    <a:pt x="1244" y="258"/>
                  </a:lnTo>
                  <a:lnTo>
                    <a:pt x="1248" y="258"/>
                  </a:lnTo>
                  <a:lnTo>
                    <a:pt x="1248" y="258"/>
                  </a:lnTo>
                  <a:lnTo>
                    <a:pt x="1254" y="258"/>
                  </a:lnTo>
                  <a:lnTo>
                    <a:pt x="1254" y="258"/>
                  </a:lnTo>
                  <a:lnTo>
                    <a:pt x="1256" y="258"/>
                  </a:lnTo>
                  <a:lnTo>
                    <a:pt x="1256" y="258"/>
                  </a:lnTo>
                  <a:lnTo>
                    <a:pt x="1260" y="256"/>
                  </a:lnTo>
                  <a:lnTo>
                    <a:pt x="1260" y="254"/>
                  </a:lnTo>
                  <a:lnTo>
                    <a:pt x="1258" y="248"/>
                  </a:lnTo>
                  <a:lnTo>
                    <a:pt x="1258" y="248"/>
                  </a:lnTo>
                  <a:lnTo>
                    <a:pt x="1254" y="242"/>
                  </a:lnTo>
                  <a:lnTo>
                    <a:pt x="1254" y="242"/>
                  </a:lnTo>
                  <a:lnTo>
                    <a:pt x="1254" y="240"/>
                  </a:lnTo>
                  <a:lnTo>
                    <a:pt x="1254" y="236"/>
                  </a:lnTo>
                  <a:lnTo>
                    <a:pt x="1254" y="236"/>
                  </a:lnTo>
                  <a:lnTo>
                    <a:pt x="1246" y="230"/>
                  </a:lnTo>
                  <a:lnTo>
                    <a:pt x="1238" y="224"/>
                  </a:lnTo>
                  <a:lnTo>
                    <a:pt x="1238" y="224"/>
                  </a:lnTo>
                  <a:lnTo>
                    <a:pt x="1228" y="212"/>
                  </a:lnTo>
                  <a:lnTo>
                    <a:pt x="1228" y="212"/>
                  </a:lnTo>
                  <a:lnTo>
                    <a:pt x="1222" y="206"/>
                  </a:lnTo>
                  <a:lnTo>
                    <a:pt x="1214" y="200"/>
                  </a:lnTo>
                  <a:lnTo>
                    <a:pt x="1214" y="200"/>
                  </a:lnTo>
                  <a:lnTo>
                    <a:pt x="1210" y="196"/>
                  </a:lnTo>
                  <a:lnTo>
                    <a:pt x="1208" y="192"/>
                  </a:lnTo>
                  <a:lnTo>
                    <a:pt x="1208" y="190"/>
                  </a:lnTo>
                  <a:lnTo>
                    <a:pt x="1208" y="190"/>
                  </a:lnTo>
                  <a:lnTo>
                    <a:pt x="1214" y="176"/>
                  </a:lnTo>
                  <a:lnTo>
                    <a:pt x="1214" y="176"/>
                  </a:lnTo>
                  <a:lnTo>
                    <a:pt x="1214" y="176"/>
                  </a:lnTo>
                  <a:lnTo>
                    <a:pt x="1218" y="176"/>
                  </a:lnTo>
                  <a:lnTo>
                    <a:pt x="1218" y="176"/>
                  </a:lnTo>
                  <a:lnTo>
                    <a:pt x="1226" y="178"/>
                  </a:lnTo>
                  <a:lnTo>
                    <a:pt x="1232" y="184"/>
                  </a:lnTo>
                  <a:lnTo>
                    <a:pt x="1232" y="184"/>
                  </a:lnTo>
                  <a:lnTo>
                    <a:pt x="1234" y="188"/>
                  </a:lnTo>
                  <a:lnTo>
                    <a:pt x="1236" y="190"/>
                  </a:lnTo>
                  <a:lnTo>
                    <a:pt x="1236" y="190"/>
                  </a:lnTo>
                  <a:lnTo>
                    <a:pt x="1242" y="192"/>
                  </a:lnTo>
                  <a:lnTo>
                    <a:pt x="1248" y="194"/>
                  </a:lnTo>
                  <a:lnTo>
                    <a:pt x="1248" y="194"/>
                  </a:lnTo>
                  <a:lnTo>
                    <a:pt x="1250" y="196"/>
                  </a:lnTo>
                  <a:lnTo>
                    <a:pt x="1252" y="200"/>
                  </a:lnTo>
                  <a:lnTo>
                    <a:pt x="1254" y="204"/>
                  </a:lnTo>
                  <a:lnTo>
                    <a:pt x="1258" y="206"/>
                  </a:lnTo>
                  <a:lnTo>
                    <a:pt x="1258" y="206"/>
                  </a:lnTo>
                  <a:lnTo>
                    <a:pt x="1266" y="208"/>
                  </a:lnTo>
                  <a:lnTo>
                    <a:pt x="1266" y="208"/>
                  </a:lnTo>
                  <a:lnTo>
                    <a:pt x="1268" y="208"/>
                  </a:lnTo>
                  <a:lnTo>
                    <a:pt x="1268" y="208"/>
                  </a:lnTo>
                  <a:lnTo>
                    <a:pt x="1268" y="204"/>
                  </a:lnTo>
                  <a:lnTo>
                    <a:pt x="1268" y="200"/>
                  </a:lnTo>
                  <a:lnTo>
                    <a:pt x="1268" y="200"/>
                  </a:lnTo>
                  <a:lnTo>
                    <a:pt x="1270" y="200"/>
                  </a:lnTo>
                  <a:lnTo>
                    <a:pt x="1270" y="200"/>
                  </a:lnTo>
                  <a:lnTo>
                    <a:pt x="1274" y="200"/>
                  </a:lnTo>
                  <a:lnTo>
                    <a:pt x="1274" y="200"/>
                  </a:lnTo>
                  <a:lnTo>
                    <a:pt x="1278" y="200"/>
                  </a:lnTo>
                  <a:lnTo>
                    <a:pt x="1278" y="200"/>
                  </a:lnTo>
                  <a:lnTo>
                    <a:pt x="1282" y="200"/>
                  </a:lnTo>
                  <a:lnTo>
                    <a:pt x="1286" y="200"/>
                  </a:lnTo>
                  <a:lnTo>
                    <a:pt x="1288" y="196"/>
                  </a:lnTo>
                  <a:lnTo>
                    <a:pt x="1290" y="192"/>
                  </a:lnTo>
                  <a:lnTo>
                    <a:pt x="1290" y="192"/>
                  </a:lnTo>
                  <a:lnTo>
                    <a:pt x="1288" y="186"/>
                  </a:lnTo>
                  <a:lnTo>
                    <a:pt x="1282" y="180"/>
                  </a:lnTo>
                  <a:lnTo>
                    <a:pt x="1276" y="174"/>
                  </a:lnTo>
                  <a:lnTo>
                    <a:pt x="1270" y="172"/>
                  </a:lnTo>
                  <a:lnTo>
                    <a:pt x="1270" y="172"/>
                  </a:lnTo>
                  <a:lnTo>
                    <a:pt x="1268" y="170"/>
                  </a:lnTo>
                  <a:lnTo>
                    <a:pt x="1268" y="170"/>
                  </a:lnTo>
                  <a:lnTo>
                    <a:pt x="1266" y="170"/>
                  </a:lnTo>
                  <a:lnTo>
                    <a:pt x="1266" y="170"/>
                  </a:lnTo>
                  <a:lnTo>
                    <a:pt x="1264" y="170"/>
                  </a:lnTo>
                  <a:lnTo>
                    <a:pt x="1264" y="170"/>
                  </a:lnTo>
                  <a:lnTo>
                    <a:pt x="1256" y="168"/>
                  </a:lnTo>
                  <a:lnTo>
                    <a:pt x="1256" y="168"/>
                  </a:lnTo>
                  <a:lnTo>
                    <a:pt x="1250" y="164"/>
                  </a:lnTo>
                  <a:lnTo>
                    <a:pt x="1248" y="162"/>
                  </a:lnTo>
                  <a:lnTo>
                    <a:pt x="1248" y="160"/>
                  </a:lnTo>
                  <a:lnTo>
                    <a:pt x="1248" y="160"/>
                  </a:lnTo>
                  <a:lnTo>
                    <a:pt x="1252" y="158"/>
                  </a:lnTo>
                  <a:lnTo>
                    <a:pt x="1254" y="156"/>
                  </a:lnTo>
                  <a:lnTo>
                    <a:pt x="1256" y="156"/>
                  </a:lnTo>
                  <a:lnTo>
                    <a:pt x="1254" y="152"/>
                  </a:lnTo>
                  <a:lnTo>
                    <a:pt x="1254" y="152"/>
                  </a:lnTo>
                  <a:lnTo>
                    <a:pt x="1250" y="150"/>
                  </a:lnTo>
                  <a:lnTo>
                    <a:pt x="1246" y="150"/>
                  </a:lnTo>
                  <a:lnTo>
                    <a:pt x="1246" y="150"/>
                  </a:lnTo>
                  <a:lnTo>
                    <a:pt x="1238" y="150"/>
                  </a:lnTo>
                  <a:lnTo>
                    <a:pt x="1238" y="150"/>
                  </a:lnTo>
                  <a:lnTo>
                    <a:pt x="1234" y="150"/>
                  </a:lnTo>
                  <a:lnTo>
                    <a:pt x="1234" y="150"/>
                  </a:lnTo>
                  <a:lnTo>
                    <a:pt x="1224" y="148"/>
                  </a:lnTo>
                  <a:lnTo>
                    <a:pt x="1224" y="148"/>
                  </a:lnTo>
                  <a:lnTo>
                    <a:pt x="1218" y="144"/>
                  </a:lnTo>
                  <a:lnTo>
                    <a:pt x="1212" y="138"/>
                  </a:lnTo>
                  <a:lnTo>
                    <a:pt x="1212" y="138"/>
                  </a:lnTo>
                  <a:lnTo>
                    <a:pt x="1206" y="136"/>
                  </a:lnTo>
                  <a:lnTo>
                    <a:pt x="1202" y="134"/>
                  </a:lnTo>
                  <a:lnTo>
                    <a:pt x="1202" y="134"/>
                  </a:lnTo>
                  <a:lnTo>
                    <a:pt x="1198" y="130"/>
                  </a:lnTo>
                  <a:lnTo>
                    <a:pt x="1198" y="128"/>
                  </a:lnTo>
                  <a:lnTo>
                    <a:pt x="1200" y="126"/>
                  </a:lnTo>
                  <a:lnTo>
                    <a:pt x="1202" y="126"/>
                  </a:lnTo>
                  <a:lnTo>
                    <a:pt x="1202" y="126"/>
                  </a:lnTo>
                  <a:lnTo>
                    <a:pt x="1206" y="126"/>
                  </a:lnTo>
                  <a:lnTo>
                    <a:pt x="1206" y="126"/>
                  </a:lnTo>
                  <a:lnTo>
                    <a:pt x="1208" y="126"/>
                  </a:lnTo>
                  <a:lnTo>
                    <a:pt x="1208" y="126"/>
                  </a:lnTo>
                  <a:lnTo>
                    <a:pt x="1212" y="126"/>
                  </a:lnTo>
                  <a:lnTo>
                    <a:pt x="1212" y="126"/>
                  </a:lnTo>
                  <a:lnTo>
                    <a:pt x="1216" y="124"/>
                  </a:lnTo>
                  <a:lnTo>
                    <a:pt x="1216" y="124"/>
                  </a:lnTo>
                  <a:lnTo>
                    <a:pt x="1218" y="122"/>
                  </a:lnTo>
                  <a:lnTo>
                    <a:pt x="1216" y="120"/>
                  </a:lnTo>
                  <a:lnTo>
                    <a:pt x="1210" y="116"/>
                  </a:lnTo>
                  <a:lnTo>
                    <a:pt x="1210" y="116"/>
                  </a:lnTo>
                  <a:lnTo>
                    <a:pt x="1208" y="116"/>
                  </a:lnTo>
                  <a:lnTo>
                    <a:pt x="1208" y="116"/>
                  </a:lnTo>
                  <a:lnTo>
                    <a:pt x="1204" y="116"/>
                  </a:lnTo>
                  <a:lnTo>
                    <a:pt x="1204" y="116"/>
                  </a:lnTo>
                  <a:lnTo>
                    <a:pt x="1200" y="116"/>
                  </a:lnTo>
                  <a:lnTo>
                    <a:pt x="1200" y="116"/>
                  </a:lnTo>
                  <a:lnTo>
                    <a:pt x="1196" y="114"/>
                  </a:lnTo>
                  <a:lnTo>
                    <a:pt x="1196" y="114"/>
                  </a:lnTo>
                  <a:lnTo>
                    <a:pt x="1192" y="110"/>
                  </a:lnTo>
                  <a:lnTo>
                    <a:pt x="1192" y="110"/>
                  </a:lnTo>
                  <a:lnTo>
                    <a:pt x="1186" y="108"/>
                  </a:lnTo>
                  <a:lnTo>
                    <a:pt x="1186" y="108"/>
                  </a:lnTo>
                  <a:lnTo>
                    <a:pt x="1180" y="106"/>
                  </a:lnTo>
                  <a:lnTo>
                    <a:pt x="1178" y="104"/>
                  </a:lnTo>
                  <a:lnTo>
                    <a:pt x="1176" y="100"/>
                  </a:lnTo>
                  <a:lnTo>
                    <a:pt x="1176" y="100"/>
                  </a:lnTo>
                  <a:lnTo>
                    <a:pt x="1176" y="98"/>
                  </a:lnTo>
                  <a:lnTo>
                    <a:pt x="1178" y="96"/>
                  </a:lnTo>
                  <a:lnTo>
                    <a:pt x="1184" y="96"/>
                  </a:lnTo>
                  <a:lnTo>
                    <a:pt x="1184" y="96"/>
                  </a:lnTo>
                  <a:lnTo>
                    <a:pt x="1194" y="94"/>
                  </a:lnTo>
                  <a:lnTo>
                    <a:pt x="1198" y="90"/>
                  </a:lnTo>
                  <a:lnTo>
                    <a:pt x="1200" y="88"/>
                  </a:lnTo>
                  <a:lnTo>
                    <a:pt x="1200" y="88"/>
                  </a:lnTo>
                  <a:lnTo>
                    <a:pt x="1200" y="84"/>
                  </a:lnTo>
                  <a:lnTo>
                    <a:pt x="1198" y="82"/>
                  </a:lnTo>
                  <a:lnTo>
                    <a:pt x="1194" y="82"/>
                  </a:lnTo>
                  <a:lnTo>
                    <a:pt x="1194" y="82"/>
                  </a:lnTo>
                  <a:lnTo>
                    <a:pt x="1188" y="82"/>
                  </a:lnTo>
                  <a:lnTo>
                    <a:pt x="1188" y="82"/>
                  </a:lnTo>
                  <a:lnTo>
                    <a:pt x="1180" y="84"/>
                  </a:lnTo>
                  <a:lnTo>
                    <a:pt x="1180" y="84"/>
                  </a:lnTo>
                  <a:lnTo>
                    <a:pt x="1176" y="84"/>
                  </a:lnTo>
                  <a:lnTo>
                    <a:pt x="1176" y="84"/>
                  </a:lnTo>
                  <a:lnTo>
                    <a:pt x="1172" y="82"/>
                  </a:lnTo>
                  <a:lnTo>
                    <a:pt x="1172" y="82"/>
                  </a:lnTo>
                  <a:lnTo>
                    <a:pt x="1168" y="82"/>
                  </a:lnTo>
                  <a:lnTo>
                    <a:pt x="1164" y="86"/>
                  </a:lnTo>
                  <a:lnTo>
                    <a:pt x="1164" y="86"/>
                  </a:lnTo>
                  <a:lnTo>
                    <a:pt x="1160" y="86"/>
                  </a:lnTo>
                  <a:lnTo>
                    <a:pt x="1160" y="86"/>
                  </a:lnTo>
                  <a:lnTo>
                    <a:pt x="1152" y="86"/>
                  </a:lnTo>
                  <a:lnTo>
                    <a:pt x="1152" y="86"/>
                  </a:lnTo>
                  <a:lnTo>
                    <a:pt x="1152" y="82"/>
                  </a:lnTo>
                  <a:lnTo>
                    <a:pt x="1152" y="80"/>
                  </a:lnTo>
                  <a:lnTo>
                    <a:pt x="1156" y="78"/>
                  </a:lnTo>
                  <a:lnTo>
                    <a:pt x="1162" y="78"/>
                  </a:lnTo>
                  <a:lnTo>
                    <a:pt x="1166" y="76"/>
                  </a:lnTo>
                  <a:lnTo>
                    <a:pt x="1166" y="76"/>
                  </a:lnTo>
                  <a:lnTo>
                    <a:pt x="1170" y="74"/>
                  </a:lnTo>
                  <a:lnTo>
                    <a:pt x="1168" y="70"/>
                  </a:lnTo>
                  <a:lnTo>
                    <a:pt x="1166" y="68"/>
                  </a:lnTo>
                  <a:lnTo>
                    <a:pt x="1162" y="68"/>
                  </a:lnTo>
                  <a:lnTo>
                    <a:pt x="1162" y="68"/>
                  </a:lnTo>
                  <a:lnTo>
                    <a:pt x="1158" y="68"/>
                  </a:lnTo>
                  <a:lnTo>
                    <a:pt x="1154" y="72"/>
                  </a:lnTo>
                  <a:lnTo>
                    <a:pt x="1154" y="72"/>
                  </a:lnTo>
                  <a:lnTo>
                    <a:pt x="1150" y="76"/>
                  </a:lnTo>
                  <a:lnTo>
                    <a:pt x="1146" y="78"/>
                  </a:lnTo>
                  <a:lnTo>
                    <a:pt x="1146" y="78"/>
                  </a:lnTo>
                  <a:lnTo>
                    <a:pt x="1142" y="78"/>
                  </a:lnTo>
                  <a:lnTo>
                    <a:pt x="1142" y="78"/>
                  </a:lnTo>
                  <a:lnTo>
                    <a:pt x="1136" y="76"/>
                  </a:lnTo>
                  <a:lnTo>
                    <a:pt x="1136" y="76"/>
                  </a:lnTo>
                  <a:lnTo>
                    <a:pt x="1136" y="72"/>
                  </a:lnTo>
                  <a:lnTo>
                    <a:pt x="1138" y="68"/>
                  </a:lnTo>
                  <a:lnTo>
                    <a:pt x="1138" y="68"/>
                  </a:lnTo>
                  <a:lnTo>
                    <a:pt x="1136" y="68"/>
                  </a:lnTo>
                  <a:lnTo>
                    <a:pt x="1136" y="68"/>
                  </a:lnTo>
                  <a:lnTo>
                    <a:pt x="1132" y="70"/>
                  </a:lnTo>
                  <a:lnTo>
                    <a:pt x="1132" y="70"/>
                  </a:lnTo>
                  <a:lnTo>
                    <a:pt x="1126" y="70"/>
                  </a:lnTo>
                  <a:lnTo>
                    <a:pt x="1126" y="70"/>
                  </a:lnTo>
                  <a:lnTo>
                    <a:pt x="1124" y="70"/>
                  </a:lnTo>
                  <a:lnTo>
                    <a:pt x="1122" y="68"/>
                  </a:lnTo>
                  <a:lnTo>
                    <a:pt x="1122" y="68"/>
                  </a:lnTo>
                  <a:lnTo>
                    <a:pt x="1124" y="64"/>
                  </a:lnTo>
                  <a:lnTo>
                    <a:pt x="1126" y="60"/>
                  </a:lnTo>
                  <a:lnTo>
                    <a:pt x="1130" y="60"/>
                  </a:lnTo>
                  <a:lnTo>
                    <a:pt x="1132" y="56"/>
                  </a:lnTo>
                  <a:lnTo>
                    <a:pt x="1132" y="56"/>
                  </a:lnTo>
                  <a:lnTo>
                    <a:pt x="1132" y="54"/>
                  </a:lnTo>
                  <a:lnTo>
                    <a:pt x="1130" y="52"/>
                  </a:lnTo>
                  <a:lnTo>
                    <a:pt x="1128" y="50"/>
                  </a:lnTo>
                  <a:lnTo>
                    <a:pt x="1126" y="48"/>
                  </a:lnTo>
                  <a:lnTo>
                    <a:pt x="1126" y="48"/>
                  </a:lnTo>
                  <a:lnTo>
                    <a:pt x="1126" y="46"/>
                  </a:lnTo>
                  <a:lnTo>
                    <a:pt x="1126" y="44"/>
                  </a:lnTo>
                  <a:lnTo>
                    <a:pt x="1128" y="42"/>
                  </a:lnTo>
                  <a:lnTo>
                    <a:pt x="1126" y="40"/>
                  </a:lnTo>
                  <a:lnTo>
                    <a:pt x="1126" y="40"/>
                  </a:lnTo>
                  <a:lnTo>
                    <a:pt x="1122" y="38"/>
                  </a:lnTo>
                  <a:lnTo>
                    <a:pt x="1122" y="38"/>
                  </a:lnTo>
                  <a:lnTo>
                    <a:pt x="1118" y="40"/>
                  </a:lnTo>
                  <a:lnTo>
                    <a:pt x="1118" y="40"/>
                  </a:lnTo>
                  <a:lnTo>
                    <a:pt x="1114" y="42"/>
                  </a:lnTo>
                  <a:lnTo>
                    <a:pt x="1114" y="42"/>
                  </a:lnTo>
                  <a:lnTo>
                    <a:pt x="1110" y="44"/>
                  </a:lnTo>
                  <a:lnTo>
                    <a:pt x="1106" y="44"/>
                  </a:lnTo>
                  <a:lnTo>
                    <a:pt x="1106" y="44"/>
                  </a:lnTo>
                  <a:lnTo>
                    <a:pt x="1104" y="40"/>
                  </a:lnTo>
                  <a:lnTo>
                    <a:pt x="1100" y="38"/>
                  </a:lnTo>
                  <a:lnTo>
                    <a:pt x="1100" y="38"/>
                  </a:lnTo>
                  <a:lnTo>
                    <a:pt x="1096" y="36"/>
                  </a:lnTo>
                  <a:lnTo>
                    <a:pt x="1092" y="34"/>
                  </a:lnTo>
                  <a:lnTo>
                    <a:pt x="1092" y="34"/>
                  </a:lnTo>
                  <a:lnTo>
                    <a:pt x="1090" y="32"/>
                  </a:lnTo>
                  <a:lnTo>
                    <a:pt x="1092" y="30"/>
                  </a:lnTo>
                  <a:lnTo>
                    <a:pt x="1098" y="28"/>
                  </a:lnTo>
                  <a:lnTo>
                    <a:pt x="1098" y="28"/>
                  </a:lnTo>
                  <a:lnTo>
                    <a:pt x="1102" y="26"/>
                  </a:lnTo>
                  <a:lnTo>
                    <a:pt x="1104" y="22"/>
                  </a:lnTo>
                  <a:lnTo>
                    <a:pt x="1104" y="22"/>
                  </a:lnTo>
                  <a:lnTo>
                    <a:pt x="1104" y="18"/>
                  </a:lnTo>
                  <a:lnTo>
                    <a:pt x="1104" y="16"/>
                  </a:lnTo>
                  <a:lnTo>
                    <a:pt x="1104" y="14"/>
                  </a:lnTo>
                  <a:lnTo>
                    <a:pt x="1104" y="14"/>
                  </a:lnTo>
                  <a:lnTo>
                    <a:pt x="1102" y="12"/>
                  </a:lnTo>
                  <a:lnTo>
                    <a:pt x="1102" y="12"/>
                  </a:lnTo>
                  <a:lnTo>
                    <a:pt x="1100" y="14"/>
                  </a:lnTo>
                  <a:lnTo>
                    <a:pt x="1100" y="14"/>
                  </a:lnTo>
                  <a:lnTo>
                    <a:pt x="1096" y="14"/>
                  </a:lnTo>
                  <a:lnTo>
                    <a:pt x="1096" y="14"/>
                  </a:lnTo>
                  <a:lnTo>
                    <a:pt x="1096" y="14"/>
                  </a:lnTo>
                  <a:lnTo>
                    <a:pt x="1096" y="14"/>
                  </a:lnTo>
                  <a:lnTo>
                    <a:pt x="1088" y="10"/>
                  </a:lnTo>
                  <a:lnTo>
                    <a:pt x="1088" y="10"/>
                  </a:lnTo>
                  <a:lnTo>
                    <a:pt x="1084" y="10"/>
                  </a:lnTo>
                  <a:lnTo>
                    <a:pt x="1084" y="10"/>
                  </a:lnTo>
                  <a:lnTo>
                    <a:pt x="1080" y="10"/>
                  </a:lnTo>
                  <a:lnTo>
                    <a:pt x="1080" y="10"/>
                  </a:lnTo>
                  <a:lnTo>
                    <a:pt x="1078" y="10"/>
                  </a:lnTo>
                  <a:lnTo>
                    <a:pt x="1078" y="10"/>
                  </a:lnTo>
                  <a:lnTo>
                    <a:pt x="1074" y="8"/>
                  </a:lnTo>
                  <a:lnTo>
                    <a:pt x="1074" y="8"/>
                  </a:lnTo>
                  <a:lnTo>
                    <a:pt x="1070" y="6"/>
                  </a:lnTo>
                  <a:lnTo>
                    <a:pt x="1068" y="4"/>
                  </a:lnTo>
                  <a:lnTo>
                    <a:pt x="1066" y="2"/>
                  </a:lnTo>
                  <a:lnTo>
                    <a:pt x="1064" y="0"/>
                  </a:lnTo>
                  <a:lnTo>
                    <a:pt x="1064" y="0"/>
                  </a:lnTo>
                  <a:lnTo>
                    <a:pt x="1060"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212" name="Freeform 197"/>
            <p:cNvSpPr>
              <a:spLocks/>
            </p:cNvSpPr>
            <p:nvPr/>
          </p:nvSpPr>
          <p:spPr bwMode="auto">
            <a:xfrm>
              <a:off x="4454" y="1840"/>
              <a:ext cx="94" cy="50"/>
            </a:xfrm>
            <a:custGeom>
              <a:avLst/>
              <a:gdLst>
                <a:gd name="T0" fmla="*/ 68 w 94"/>
                <a:gd name="T1" fmla="*/ 8 h 50"/>
                <a:gd name="T2" fmla="*/ 68 w 94"/>
                <a:gd name="T3" fmla="*/ 8 h 50"/>
                <a:gd name="T4" fmla="*/ 70 w 94"/>
                <a:gd name="T5" fmla="*/ 8 h 50"/>
                <a:gd name="T6" fmla="*/ 70 w 94"/>
                <a:gd name="T7" fmla="*/ 8 h 50"/>
                <a:gd name="T8" fmla="*/ 80 w 94"/>
                <a:gd name="T9" fmla="*/ 4 h 50"/>
                <a:gd name="T10" fmla="*/ 86 w 94"/>
                <a:gd name="T11" fmla="*/ 2 h 50"/>
                <a:gd name="T12" fmla="*/ 90 w 94"/>
                <a:gd name="T13" fmla="*/ 0 h 50"/>
                <a:gd name="T14" fmla="*/ 90 w 94"/>
                <a:gd name="T15" fmla="*/ 0 h 50"/>
                <a:gd name="T16" fmla="*/ 94 w 94"/>
                <a:gd name="T17" fmla="*/ 2 h 50"/>
                <a:gd name="T18" fmla="*/ 94 w 94"/>
                <a:gd name="T19" fmla="*/ 2 h 50"/>
                <a:gd name="T20" fmla="*/ 94 w 94"/>
                <a:gd name="T21" fmla="*/ 4 h 50"/>
                <a:gd name="T22" fmla="*/ 94 w 94"/>
                <a:gd name="T23" fmla="*/ 8 h 50"/>
                <a:gd name="T24" fmla="*/ 90 w 94"/>
                <a:gd name="T25" fmla="*/ 14 h 50"/>
                <a:gd name="T26" fmla="*/ 82 w 94"/>
                <a:gd name="T27" fmla="*/ 18 h 50"/>
                <a:gd name="T28" fmla="*/ 76 w 94"/>
                <a:gd name="T29" fmla="*/ 20 h 50"/>
                <a:gd name="T30" fmla="*/ 76 w 94"/>
                <a:gd name="T31" fmla="*/ 20 h 50"/>
                <a:gd name="T32" fmla="*/ 76 w 94"/>
                <a:gd name="T33" fmla="*/ 20 h 50"/>
                <a:gd name="T34" fmla="*/ 76 w 94"/>
                <a:gd name="T35" fmla="*/ 20 h 50"/>
                <a:gd name="T36" fmla="*/ 70 w 94"/>
                <a:gd name="T37" fmla="*/ 20 h 50"/>
                <a:gd name="T38" fmla="*/ 70 w 94"/>
                <a:gd name="T39" fmla="*/ 20 h 50"/>
                <a:gd name="T40" fmla="*/ 62 w 94"/>
                <a:gd name="T41" fmla="*/ 18 h 50"/>
                <a:gd name="T42" fmla="*/ 62 w 94"/>
                <a:gd name="T43" fmla="*/ 18 h 50"/>
                <a:gd name="T44" fmla="*/ 58 w 94"/>
                <a:gd name="T45" fmla="*/ 18 h 50"/>
                <a:gd name="T46" fmla="*/ 58 w 94"/>
                <a:gd name="T47" fmla="*/ 18 h 50"/>
                <a:gd name="T48" fmla="*/ 54 w 94"/>
                <a:gd name="T49" fmla="*/ 20 h 50"/>
                <a:gd name="T50" fmla="*/ 54 w 94"/>
                <a:gd name="T51" fmla="*/ 22 h 50"/>
                <a:gd name="T52" fmla="*/ 50 w 94"/>
                <a:gd name="T53" fmla="*/ 28 h 50"/>
                <a:gd name="T54" fmla="*/ 50 w 94"/>
                <a:gd name="T55" fmla="*/ 28 h 50"/>
                <a:gd name="T56" fmla="*/ 44 w 94"/>
                <a:gd name="T57" fmla="*/ 36 h 50"/>
                <a:gd name="T58" fmla="*/ 34 w 94"/>
                <a:gd name="T59" fmla="*/ 40 h 50"/>
                <a:gd name="T60" fmla="*/ 34 w 94"/>
                <a:gd name="T61" fmla="*/ 40 h 50"/>
                <a:gd name="T62" fmla="*/ 24 w 94"/>
                <a:gd name="T63" fmla="*/ 44 h 50"/>
                <a:gd name="T64" fmla="*/ 12 w 94"/>
                <a:gd name="T65" fmla="*/ 48 h 50"/>
                <a:gd name="T66" fmla="*/ 12 w 94"/>
                <a:gd name="T67" fmla="*/ 48 h 50"/>
                <a:gd name="T68" fmla="*/ 4 w 94"/>
                <a:gd name="T69" fmla="*/ 50 h 50"/>
                <a:gd name="T70" fmla="*/ 4 w 94"/>
                <a:gd name="T71" fmla="*/ 50 h 50"/>
                <a:gd name="T72" fmla="*/ 0 w 94"/>
                <a:gd name="T73" fmla="*/ 48 h 50"/>
                <a:gd name="T74" fmla="*/ 0 w 94"/>
                <a:gd name="T75" fmla="*/ 46 h 50"/>
                <a:gd name="T76" fmla="*/ 0 w 94"/>
                <a:gd name="T77" fmla="*/ 44 h 50"/>
                <a:gd name="T78" fmla="*/ 4 w 94"/>
                <a:gd name="T79" fmla="*/ 40 h 50"/>
                <a:gd name="T80" fmla="*/ 4 w 94"/>
                <a:gd name="T81" fmla="*/ 40 h 50"/>
                <a:gd name="T82" fmla="*/ 14 w 94"/>
                <a:gd name="T83" fmla="*/ 36 h 50"/>
                <a:gd name="T84" fmla="*/ 24 w 94"/>
                <a:gd name="T85" fmla="*/ 32 h 50"/>
                <a:gd name="T86" fmla="*/ 24 w 94"/>
                <a:gd name="T87" fmla="*/ 32 h 50"/>
                <a:gd name="T88" fmla="*/ 34 w 94"/>
                <a:gd name="T89" fmla="*/ 28 h 50"/>
                <a:gd name="T90" fmla="*/ 40 w 94"/>
                <a:gd name="T91" fmla="*/ 26 h 50"/>
                <a:gd name="T92" fmla="*/ 42 w 94"/>
                <a:gd name="T93" fmla="*/ 22 h 50"/>
                <a:gd name="T94" fmla="*/ 42 w 94"/>
                <a:gd name="T95" fmla="*/ 22 h 50"/>
                <a:gd name="T96" fmla="*/ 44 w 94"/>
                <a:gd name="T97" fmla="*/ 18 h 50"/>
                <a:gd name="T98" fmla="*/ 44 w 94"/>
                <a:gd name="T99" fmla="*/ 14 h 50"/>
                <a:gd name="T100" fmla="*/ 44 w 94"/>
                <a:gd name="T101" fmla="*/ 10 h 50"/>
                <a:gd name="T102" fmla="*/ 50 w 94"/>
                <a:gd name="T103" fmla="*/ 6 h 50"/>
                <a:gd name="T104" fmla="*/ 50 w 94"/>
                <a:gd name="T105" fmla="*/ 6 h 50"/>
                <a:gd name="T106" fmla="*/ 54 w 94"/>
                <a:gd name="T107" fmla="*/ 6 h 50"/>
                <a:gd name="T108" fmla="*/ 54 w 94"/>
                <a:gd name="T109" fmla="*/ 6 h 50"/>
                <a:gd name="T110" fmla="*/ 62 w 94"/>
                <a:gd name="T111" fmla="*/ 6 h 50"/>
                <a:gd name="T112" fmla="*/ 62 w 94"/>
                <a:gd name="T113" fmla="*/ 6 h 50"/>
                <a:gd name="T114" fmla="*/ 68 w 94"/>
                <a:gd name="T115" fmla="*/ 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94" h="50">
                  <a:moveTo>
                    <a:pt x="68" y="8"/>
                  </a:moveTo>
                  <a:lnTo>
                    <a:pt x="68" y="8"/>
                  </a:lnTo>
                  <a:lnTo>
                    <a:pt x="70" y="8"/>
                  </a:lnTo>
                  <a:lnTo>
                    <a:pt x="70" y="8"/>
                  </a:lnTo>
                  <a:lnTo>
                    <a:pt x="80" y="4"/>
                  </a:lnTo>
                  <a:lnTo>
                    <a:pt x="86" y="2"/>
                  </a:lnTo>
                  <a:lnTo>
                    <a:pt x="90" y="0"/>
                  </a:lnTo>
                  <a:lnTo>
                    <a:pt x="90" y="0"/>
                  </a:lnTo>
                  <a:lnTo>
                    <a:pt x="94" y="2"/>
                  </a:lnTo>
                  <a:lnTo>
                    <a:pt x="94" y="2"/>
                  </a:lnTo>
                  <a:lnTo>
                    <a:pt x="94" y="4"/>
                  </a:lnTo>
                  <a:lnTo>
                    <a:pt x="94" y="8"/>
                  </a:lnTo>
                  <a:lnTo>
                    <a:pt x="90" y="14"/>
                  </a:lnTo>
                  <a:lnTo>
                    <a:pt x="82" y="18"/>
                  </a:lnTo>
                  <a:lnTo>
                    <a:pt x="76" y="20"/>
                  </a:lnTo>
                  <a:lnTo>
                    <a:pt x="76" y="20"/>
                  </a:lnTo>
                  <a:lnTo>
                    <a:pt x="76" y="20"/>
                  </a:lnTo>
                  <a:lnTo>
                    <a:pt x="76" y="20"/>
                  </a:lnTo>
                  <a:lnTo>
                    <a:pt x="70" y="20"/>
                  </a:lnTo>
                  <a:lnTo>
                    <a:pt x="70" y="20"/>
                  </a:lnTo>
                  <a:lnTo>
                    <a:pt x="62" y="18"/>
                  </a:lnTo>
                  <a:lnTo>
                    <a:pt x="62" y="18"/>
                  </a:lnTo>
                  <a:lnTo>
                    <a:pt x="58" y="18"/>
                  </a:lnTo>
                  <a:lnTo>
                    <a:pt x="58" y="18"/>
                  </a:lnTo>
                  <a:lnTo>
                    <a:pt x="54" y="20"/>
                  </a:lnTo>
                  <a:lnTo>
                    <a:pt x="54" y="22"/>
                  </a:lnTo>
                  <a:lnTo>
                    <a:pt x="50" y="28"/>
                  </a:lnTo>
                  <a:lnTo>
                    <a:pt x="50" y="28"/>
                  </a:lnTo>
                  <a:lnTo>
                    <a:pt x="44" y="36"/>
                  </a:lnTo>
                  <a:lnTo>
                    <a:pt x="34" y="40"/>
                  </a:lnTo>
                  <a:lnTo>
                    <a:pt x="34" y="40"/>
                  </a:lnTo>
                  <a:lnTo>
                    <a:pt x="24" y="44"/>
                  </a:lnTo>
                  <a:lnTo>
                    <a:pt x="12" y="48"/>
                  </a:lnTo>
                  <a:lnTo>
                    <a:pt x="12" y="48"/>
                  </a:lnTo>
                  <a:lnTo>
                    <a:pt x="4" y="50"/>
                  </a:lnTo>
                  <a:lnTo>
                    <a:pt x="4" y="50"/>
                  </a:lnTo>
                  <a:lnTo>
                    <a:pt x="0" y="48"/>
                  </a:lnTo>
                  <a:lnTo>
                    <a:pt x="0" y="46"/>
                  </a:lnTo>
                  <a:lnTo>
                    <a:pt x="0" y="44"/>
                  </a:lnTo>
                  <a:lnTo>
                    <a:pt x="4" y="40"/>
                  </a:lnTo>
                  <a:lnTo>
                    <a:pt x="4" y="40"/>
                  </a:lnTo>
                  <a:lnTo>
                    <a:pt x="14" y="36"/>
                  </a:lnTo>
                  <a:lnTo>
                    <a:pt x="24" y="32"/>
                  </a:lnTo>
                  <a:lnTo>
                    <a:pt x="24" y="32"/>
                  </a:lnTo>
                  <a:lnTo>
                    <a:pt x="34" y="28"/>
                  </a:lnTo>
                  <a:lnTo>
                    <a:pt x="40" y="26"/>
                  </a:lnTo>
                  <a:lnTo>
                    <a:pt x="42" y="22"/>
                  </a:lnTo>
                  <a:lnTo>
                    <a:pt x="42" y="22"/>
                  </a:lnTo>
                  <a:lnTo>
                    <a:pt x="44" y="18"/>
                  </a:lnTo>
                  <a:lnTo>
                    <a:pt x="44" y="14"/>
                  </a:lnTo>
                  <a:lnTo>
                    <a:pt x="44" y="10"/>
                  </a:lnTo>
                  <a:lnTo>
                    <a:pt x="50" y="6"/>
                  </a:lnTo>
                  <a:lnTo>
                    <a:pt x="50" y="6"/>
                  </a:lnTo>
                  <a:lnTo>
                    <a:pt x="54" y="6"/>
                  </a:lnTo>
                  <a:lnTo>
                    <a:pt x="54" y="6"/>
                  </a:lnTo>
                  <a:lnTo>
                    <a:pt x="62" y="6"/>
                  </a:lnTo>
                  <a:lnTo>
                    <a:pt x="62" y="6"/>
                  </a:lnTo>
                  <a:lnTo>
                    <a:pt x="68" y="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213" name="Freeform 198"/>
            <p:cNvSpPr>
              <a:spLocks/>
            </p:cNvSpPr>
            <p:nvPr/>
          </p:nvSpPr>
          <p:spPr bwMode="auto">
            <a:xfrm>
              <a:off x="4342" y="1752"/>
              <a:ext cx="152" cy="138"/>
            </a:xfrm>
            <a:custGeom>
              <a:avLst/>
              <a:gdLst>
                <a:gd name="T0" fmla="*/ 14 w 152"/>
                <a:gd name="T1" fmla="*/ 46 h 138"/>
                <a:gd name="T2" fmla="*/ 0 w 152"/>
                <a:gd name="T3" fmla="*/ 38 h 138"/>
                <a:gd name="T4" fmla="*/ 28 w 152"/>
                <a:gd name="T5" fmla="*/ 22 h 138"/>
                <a:gd name="T6" fmla="*/ 46 w 152"/>
                <a:gd name="T7" fmla="*/ 8 h 138"/>
                <a:gd name="T8" fmla="*/ 54 w 152"/>
                <a:gd name="T9" fmla="*/ 0 h 138"/>
                <a:gd name="T10" fmla="*/ 58 w 152"/>
                <a:gd name="T11" fmla="*/ 2 h 138"/>
                <a:gd name="T12" fmla="*/ 68 w 152"/>
                <a:gd name="T13" fmla="*/ 10 h 138"/>
                <a:gd name="T14" fmla="*/ 82 w 152"/>
                <a:gd name="T15" fmla="*/ 26 h 138"/>
                <a:gd name="T16" fmla="*/ 96 w 152"/>
                <a:gd name="T17" fmla="*/ 32 h 138"/>
                <a:gd name="T18" fmla="*/ 98 w 152"/>
                <a:gd name="T19" fmla="*/ 44 h 138"/>
                <a:gd name="T20" fmla="*/ 106 w 152"/>
                <a:gd name="T21" fmla="*/ 50 h 138"/>
                <a:gd name="T22" fmla="*/ 112 w 152"/>
                <a:gd name="T23" fmla="*/ 50 h 138"/>
                <a:gd name="T24" fmla="*/ 124 w 152"/>
                <a:gd name="T25" fmla="*/ 50 h 138"/>
                <a:gd name="T26" fmla="*/ 140 w 152"/>
                <a:gd name="T27" fmla="*/ 58 h 138"/>
                <a:gd name="T28" fmla="*/ 150 w 152"/>
                <a:gd name="T29" fmla="*/ 72 h 138"/>
                <a:gd name="T30" fmla="*/ 150 w 152"/>
                <a:gd name="T31" fmla="*/ 82 h 138"/>
                <a:gd name="T32" fmla="*/ 132 w 152"/>
                <a:gd name="T33" fmla="*/ 74 h 138"/>
                <a:gd name="T34" fmla="*/ 132 w 152"/>
                <a:gd name="T35" fmla="*/ 106 h 138"/>
                <a:gd name="T36" fmla="*/ 128 w 152"/>
                <a:gd name="T37" fmla="*/ 112 h 138"/>
                <a:gd name="T38" fmla="*/ 124 w 152"/>
                <a:gd name="T39" fmla="*/ 110 h 138"/>
                <a:gd name="T40" fmla="*/ 124 w 152"/>
                <a:gd name="T41" fmla="*/ 102 h 138"/>
                <a:gd name="T42" fmla="*/ 114 w 152"/>
                <a:gd name="T43" fmla="*/ 88 h 138"/>
                <a:gd name="T44" fmla="*/ 112 w 152"/>
                <a:gd name="T45" fmla="*/ 76 h 138"/>
                <a:gd name="T46" fmla="*/ 98 w 152"/>
                <a:gd name="T47" fmla="*/ 64 h 138"/>
                <a:gd name="T48" fmla="*/ 92 w 152"/>
                <a:gd name="T49" fmla="*/ 64 h 138"/>
                <a:gd name="T50" fmla="*/ 82 w 152"/>
                <a:gd name="T51" fmla="*/ 74 h 138"/>
                <a:gd name="T52" fmla="*/ 78 w 152"/>
                <a:gd name="T53" fmla="*/ 82 h 138"/>
                <a:gd name="T54" fmla="*/ 72 w 152"/>
                <a:gd name="T55" fmla="*/ 86 h 138"/>
                <a:gd name="T56" fmla="*/ 72 w 152"/>
                <a:gd name="T57" fmla="*/ 104 h 138"/>
                <a:gd name="T58" fmla="*/ 72 w 152"/>
                <a:gd name="T59" fmla="*/ 132 h 138"/>
                <a:gd name="T60" fmla="*/ 68 w 152"/>
                <a:gd name="T61" fmla="*/ 138 h 138"/>
                <a:gd name="T62" fmla="*/ 66 w 152"/>
                <a:gd name="T63" fmla="*/ 138 h 138"/>
                <a:gd name="T64" fmla="*/ 60 w 152"/>
                <a:gd name="T65" fmla="*/ 118 h 138"/>
                <a:gd name="T66" fmla="*/ 62 w 152"/>
                <a:gd name="T67" fmla="*/ 96 h 138"/>
                <a:gd name="T68" fmla="*/ 56 w 152"/>
                <a:gd name="T69" fmla="*/ 80 h 138"/>
                <a:gd name="T70" fmla="*/ 48 w 152"/>
                <a:gd name="T71" fmla="*/ 78 h 138"/>
                <a:gd name="T72" fmla="*/ 46 w 152"/>
                <a:gd name="T73" fmla="*/ 74 h 138"/>
                <a:gd name="T74" fmla="*/ 60 w 152"/>
                <a:gd name="T75" fmla="*/ 64 h 138"/>
                <a:gd name="T76" fmla="*/ 66 w 152"/>
                <a:gd name="T77" fmla="*/ 56 h 138"/>
                <a:gd name="T78" fmla="*/ 68 w 152"/>
                <a:gd name="T79" fmla="*/ 54 h 138"/>
                <a:gd name="T80" fmla="*/ 72 w 152"/>
                <a:gd name="T81" fmla="*/ 56 h 138"/>
                <a:gd name="T82" fmla="*/ 76 w 152"/>
                <a:gd name="T83" fmla="*/ 56 h 138"/>
                <a:gd name="T84" fmla="*/ 82 w 152"/>
                <a:gd name="T85" fmla="*/ 52 h 138"/>
                <a:gd name="T86" fmla="*/ 84 w 152"/>
                <a:gd name="T87" fmla="*/ 50 h 138"/>
                <a:gd name="T88" fmla="*/ 80 w 152"/>
                <a:gd name="T89" fmla="*/ 44 h 138"/>
                <a:gd name="T90" fmla="*/ 70 w 152"/>
                <a:gd name="T91" fmla="*/ 48 h 138"/>
                <a:gd name="T92" fmla="*/ 62 w 152"/>
                <a:gd name="T93" fmla="*/ 52 h 138"/>
                <a:gd name="T94" fmla="*/ 56 w 152"/>
                <a:gd name="T95" fmla="*/ 48 h 138"/>
                <a:gd name="T96" fmla="*/ 48 w 152"/>
                <a:gd name="T97" fmla="*/ 36 h 138"/>
                <a:gd name="T98" fmla="*/ 44 w 152"/>
                <a:gd name="T99" fmla="*/ 36 h 138"/>
                <a:gd name="T100" fmla="*/ 32 w 152"/>
                <a:gd name="T101" fmla="*/ 40 h 138"/>
                <a:gd name="T102" fmla="*/ 22 w 152"/>
                <a:gd name="T103" fmla="*/ 46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52" h="138">
                  <a:moveTo>
                    <a:pt x="18" y="46"/>
                  </a:moveTo>
                  <a:lnTo>
                    <a:pt x="18" y="46"/>
                  </a:lnTo>
                  <a:lnTo>
                    <a:pt x="14" y="46"/>
                  </a:lnTo>
                  <a:lnTo>
                    <a:pt x="8" y="44"/>
                  </a:lnTo>
                  <a:lnTo>
                    <a:pt x="0" y="38"/>
                  </a:lnTo>
                  <a:lnTo>
                    <a:pt x="0" y="38"/>
                  </a:lnTo>
                  <a:lnTo>
                    <a:pt x="8" y="32"/>
                  </a:lnTo>
                  <a:lnTo>
                    <a:pt x="18" y="26"/>
                  </a:lnTo>
                  <a:lnTo>
                    <a:pt x="28" y="22"/>
                  </a:lnTo>
                  <a:lnTo>
                    <a:pt x="38" y="16"/>
                  </a:lnTo>
                  <a:lnTo>
                    <a:pt x="38" y="16"/>
                  </a:lnTo>
                  <a:lnTo>
                    <a:pt x="46" y="8"/>
                  </a:lnTo>
                  <a:lnTo>
                    <a:pt x="50" y="2"/>
                  </a:lnTo>
                  <a:lnTo>
                    <a:pt x="54" y="0"/>
                  </a:lnTo>
                  <a:lnTo>
                    <a:pt x="54" y="0"/>
                  </a:lnTo>
                  <a:lnTo>
                    <a:pt x="54" y="0"/>
                  </a:lnTo>
                  <a:lnTo>
                    <a:pt x="54" y="0"/>
                  </a:lnTo>
                  <a:lnTo>
                    <a:pt x="58" y="2"/>
                  </a:lnTo>
                  <a:lnTo>
                    <a:pt x="62" y="4"/>
                  </a:lnTo>
                  <a:lnTo>
                    <a:pt x="68" y="10"/>
                  </a:lnTo>
                  <a:lnTo>
                    <a:pt x="68" y="10"/>
                  </a:lnTo>
                  <a:lnTo>
                    <a:pt x="74" y="18"/>
                  </a:lnTo>
                  <a:lnTo>
                    <a:pt x="78" y="22"/>
                  </a:lnTo>
                  <a:lnTo>
                    <a:pt x="82" y="26"/>
                  </a:lnTo>
                  <a:lnTo>
                    <a:pt x="82" y="26"/>
                  </a:lnTo>
                  <a:lnTo>
                    <a:pt x="92" y="30"/>
                  </a:lnTo>
                  <a:lnTo>
                    <a:pt x="96" y="32"/>
                  </a:lnTo>
                  <a:lnTo>
                    <a:pt x="96" y="38"/>
                  </a:lnTo>
                  <a:lnTo>
                    <a:pt x="96" y="38"/>
                  </a:lnTo>
                  <a:lnTo>
                    <a:pt x="98" y="44"/>
                  </a:lnTo>
                  <a:lnTo>
                    <a:pt x="100" y="48"/>
                  </a:lnTo>
                  <a:lnTo>
                    <a:pt x="102" y="50"/>
                  </a:lnTo>
                  <a:lnTo>
                    <a:pt x="106" y="50"/>
                  </a:lnTo>
                  <a:lnTo>
                    <a:pt x="106" y="50"/>
                  </a:lnTo>
                  <a:lnTo>
                    <a:pt x="112" y="50"/>
                  </a:lnTo>
                  <a:lnTo>
                    <a:pt x="112" y="50"/>
                  </a:lnTo>
                  <a:lnTo>
                    <a:pt x="120" y="50"/>
                  </a:lnTo>
                  <a:lnTo>
                    <a:pt x="120" y="50"/>
                  </a:lnTo>
                  <a:lnTo>
                    <a:pt x="124" y="50"/>
                  </a:lnTo>
                  <a:lnTo>
                    <a:pt x="124" y="50"/>
                  </a:lnTo>
                  <a:lnTo>
                    <a:pt x="132" y="52"/>
                  </a:lnTo>
                  <a:lnTo>
                    <a:pt x="140" y="58"/>
                  </a:lnTo>
                  <a:lnTo>
                    <a:pt x="146" y="64"/>
                  </a:lnTo>
                  <a:lnTo>
                    <a:pt x="150" y="72"/>
                  </a:lnTo>
                  <a:lnTo>
                    <a:pt x="150" y="72"/>
                  </a:lnTo>
                  <a:lnTo>
                    <a:pt x="152" y="80"/>
                  </a:lnTo>
                  <a:lnTo>
                    <a:pt x="152" y="82"/>
                  </a:lnTo>
                  <a:lnTo>
                    <a:pt x="150" y="82"/>
                  </a:lnTo>
                  <a:lnTo>
                    <a:pt x="150" y="82"/>
                  </a:lnTo>
                  <a:lnTo>
                    <a:pt x="142" y="78"/>
                  </a:lnTo>
                  <a:lnTo>
                    <a:pt x="132" y="74"/>
                  </a:lnTo>
                  <a:lnTo>
                    <a:pt x="132" y="74"/>
                  </a:lnTo>
                  <a:lnTo>
                    <a:pt x="134" y="94"/>
                  </a:lnTo>
                  <a:lnTo>
                    <a:pt x="132" y="106"/>
                  </a:lnTo>
                  <a:lnTo>
                    <a:pt x="132" y="110"/>
                  </a:lnTo>
                  <a:lnTo>
                    <a:pt x="128" y="112"/>
                  </a:lnTo>
                  <a:lnTo>
                    <a:pt x="128" y="112"/>
                  </a:lnTo>
                  <a:lnTo>
                    <a:pt x="128" y="112"/>
                  </a:lnTo>
                  <a:lnTo>
                    <a:pt x="128" y="112"/>
                  </a:lnTo>
                  <a:lnTo>
                    <a:pt x="124" y="110"/>
                  </a:lnTo>
                  <a:lnTo>
                    <a:pt x="124" y="108"/>
                  </a:lnTo>
                  <a:lnTo>
                    <a:pt x="124" y="102"/>
                  </a:lnTo>
                  <a:lnTo>
                    <a:pt x="124" y="102"/>
                  </a:lnTo>
                  <a:lnTo>
                    <a:pt x="118" y="96"/>
                  </a:lnTo>
                  <a:lnTo>
                    <a:pt x="114" y="88"/>
                  </a:lnTo>
                  <a:lnTo>
                    <a:pt x="114" y="88"/>
                  </a:lnTo>
                  <a:lnTo>
                    <a:pt x="112" y="82"/>
                  </a:lnTo>
                  <a:lnTo>
                    <a:pt x="112" y="76"/>
                  </a:lnTo>
                  <a:lnTo>
                    <a:pt x="112" y="76"/>
                  </a:lnTo>
                  <a:lnTo>
                    <a:pt x="106" y="68"/>
                  </a:lnTo>
                  <a:lnTo>
                    <a:pt x="98" y="64"/>
                  </a:lnTo>
                  <a:lnTo>
                    <a:pt x="98" y="64"/>
                  </a:lnTo>
                  <a:lnTo>
                    <a:pt x="96" y="64"/>
                  </a:lnTo>
                  <a:lnTo>
                    <a:pt x="96" y="64"/>
                  </a:lnTo>
                  <a:lnTo>
                    <a:pt x="92" y="64"/>
                  </a:lnTo>
                  <a:lnTo>
                    <a:pt x="88" y="66"/>
                  </a:lnTo>
                  <a:lnTo>
                    <a:pt x="82" y="74"/>
                  </a:lnTo>
                  <a:lnTo>
                    <a:pt x="82" y="74"/>
                  </a:lnTo>
                  <a:lnTo>
                    <a:pt x="80" y="78"/>
                  </a:lnTo>
                  <a:lnTo>
                    <a:pt x="78" y="82"/>
                  </a:lnTo>
                  <a:lnTo>
                    <a:pt x="78" y="82"/>
                  </a:lnTo>
                  <a:lnTo>
                    <a:pt x="76" y="84"/>
                  </a:lnTo>
                  <a:lnTo>
                    <a:pt x="72" y="86"/>
                  </a:lnTo>
                  <a:lnTo>
                    <a:pt x="72" y="86"/>
                  </a:lnTo>
                  <a:lnTo>
                    <a:pt x="70" y="90"/>
                  </a:lnTo>
                  <a:lnTo>
                    <a:pt x="70" y="94"/>
                  </a:lnTo>
                  <a:lnTo>
                    <a:pt x="72" y="104"/>
                  </a:lnTo>
                  <a:lnTo>
                    <a:pt x="72" y="104"/>
                  </a:lnTo>
                  <a:lnTo>
                    <a:pt x="74" y="122"/>
                  </a:lnTo>
                  <a:lnTo>
                    <a:pt x="72" y="132"/>
                  </a:lnTo>
                  <a:lnTo>
                    <a:pt x="72" y="136"/>
                  </a:lnTo>
                  <a:lnTo>
                    <a:pt x="68" y="138"/>
                  </a:lnTo>
                  <a:lnTo>
                    <a:pt x="68" y="138"/>
                  </a:lnTo>
                  <a:lnTo>
                    <a:pt x="68" y="138"/>
                  </a:lnTo>
                  <a:lnTo>
                    <a:pt x="68" y="138"/>
                  </a:lnTo>
                  <a:lnTo>
                    <a:pt x="66" y="138"/>
                  </a:lnTo>
                  <a:lnTo>
                    <a:pt x="64" y="136"/>
                  </a:lnTo>
                  <a:lnTo>
                    <a:pt x="62" y="130"/>
                  </a:lnTo>
                  <a:lnTo>
                    <a:pt x="60" y="118"/>
                  </a:lnTo>
                  <a:lnTo>
                    <a:pt x="60" y="118"/>
                  </a:lnTo>
                  <a:lnTo>
                    <a:pt x="60" y="108"/>
                  </a:lnTo>
                  <a:lnTo>
                    <a:pt x="62" y="96"/>
                  </a:lnTo>
                  <a:lnTo>
                    <a:pt x="62" y="96"/>
                  </a:lnTo>
                  <a:lnTo>
                    <a:pt x="60" y="88"/>
                  </a:lnTo>
                  <a:lnTo>
                    <a:pt x="56" y="80"/>
                  </a:lnTo>
                  <a:lnTo>
                    <a:pt x="56" y="80"/>
                  </a:lnTo>
                  <a:lnTo>
                    <a:pt x="52" y="80"/>
                  </a:lnTo>
                  <a:lnTo>
                    <a:pt x="48" y="78"/>
                  </a:lnTo>
                  <a:lnTo>
                    <a:pt x="46" y="76"/>
                  </a:lnTo>
                  <a:lnTo>
                    <a:pt x="46" y="74"/>
                  </a:lnTo>
                  <a:lnTo>
                    <a:pt x="46" y="74"/>
                  </a:lnTo>
                  <a:lnTo>
                    <a:pt x="48" y="70"/>
                  </a:lnTo>
                  <a:lnTo>
                    <a:pt x="52" y="68"/>
                  </a:lnTo>
                  <a:lnTo>
                    <a:pt x="60" y="64"/>
                  </a:lnTo>
                  <a:lnTo>
                    <a:pt x="60" y="64"/>
                  </a:lnTo>
                  <a:lnTo>
                    <a:pt x="64" y="58"/>
                  </a:lnTo>
                  <a:lnTo>
                    <a:pt x="66" y="56"/>
                  </a:lnTo>
                  <a:lnTo>
                    <a:pt x="68" y="54"/>
                  </a:lnTo>
                  <a:lnTo>
                    <a:pt x="68" y="54"/>
                  </a:lnTo>
                  <a:lnTo>
                    <a:pt x="68" y="54"/>
                  </a:lnTo>
                  <a:lnTo>
                    <a:pt x="68" y="54"/>
                  </a:lnTo>
                  <a:lnTo>
                    <a:pt x="72" y="56"/>
                  </a:lnTo>
                  <a:lnTo>
                    <a:pt x="72" y="56"/>
                  </a:lnTo>
                  <a:lnTo>
                    <a:pt x="76" y="56"/>
                  </a:lnTo>
                  <a:lnTo>
                    <a:pt x="76" y="56"/>
                  </a:lnTo>
                  <a:lnTo>
                    <a:pt x="76" y="56"/>
                  </a:lnTo>
                  <a:lnTo>
                    <a:pt x="76" y="56"/>
                  </a:lnTo>
                  <a:lnTo>
                    <a:pt x="80" y="54"/>
                  </a:lnTo>
                  <a:lnTo>
                    <a:pt x="82" y="52"/>
                  </a:lnTo>
                  <a:lnTo>
                    <a:pt x="82" y="50"/>
                  </a:lnTo>
                  <a:lnTo>
                    <a:pt x="82" y="46"/>
                  </a:lnTo>
                  <a:lnTo>
                    <a:pt x="84" y="50"/>
                  </a:lnTo>
                  <a:lnTo>
                    <a:pt x="84" y="50"/>
                  </a:lnTo>
                  <a:lnTo>
                    <a:pt x="82" y="46"/>
                  </a:lnTo>
                  <a:lnTo>
                    <a:pt x="80" y="44"/>
                  </a:lnTo>
                  <a:lnTo>
                    <a:pt x="80" y="44"/>
                  </a:lnTo>
                  <a:lnTo>
                    <a:pt x="76" y="46"/>
                  </a:lnTo>
                  <a:lnTo>
                    <a:pt x="70" y="48"/>
                  </a:lnTo>
                  <a:lnTo>
                    <a:pt x="62" y="52"/>
                  </a:lnTo>
                  <a:lnTo>
                    <a:pt x="62" y="52"/>
                  </a:lnTo>
                  <a:lnTo>
                    <a:pt x="62" y="52"/>
                  </a:lnTo>
                  <a:lnTo>
                    <a:pt x="62" y="52"/>
                  </a:lnTo>
                  <a:lnTo>
                    <a:pt x="58" y="50"/>
                  </a:lnTo>
                  <a:lnTo>
                    <a:pt x="56" y="48"/>
                  </a:lnTo>
                  <a:lnTo>
                    <a:pt x="54" y="44"/>
                  </a:lnTo>
                  <a:lnTo>
                    <a:pt x="50" y="38"/>
                  </a:lnTo>
                  <a:lnTo>
                    <a:pt x="48" y="36"/>
                  </a:lnTo>
                  <a:lnTo>
                    <a:pt x="44" y="36"/>
                  </a:lnTo>
                  <a:lnTo>
                    <a:pt x="44" y="36"/>
                  </a:lnTo>
                  <a:lnTo>
                    <a:pt x="44" y="36"/>
                  </a:lnTo>
                  <a:lnTo>
                    <a:pt x="44" y="36"/>
                  </a:lnTo>
                  <a:lnTo>
                    <a:pt x="38" y="36"/>
                  </a:lnTo>
                  <a:lnTo>
                    <a:pt x="32" y="40"/>
                  </a:lnTo>
                  <a:lnTo>
                    <a:pt x="28" y="44"/>
                  </a:lnTo>
                  <a:lnTo>
                    <a:pt x="22" y="46"/>
                  </a:lnTo>
                  <a:lnTo>
                    <a:pt x="22" y="46"/>
                  </a:lnTo>
                  <a:lnTo>
                    <a:pt x="18" y="4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214" name="Freeform 199"/>
            <p:cNvSpPr>
              <a:spLocks/>
            </p:cNvSpPr>
            <p:nvPr/>
          </p:nvSpPr>
          <p:spPr bwMode="auto">
            <a:xfrm>
              <a:off x="4380" y="1732"/>
              <a:ext cx="10" cy="14"/>
            </a:xfrm>
            <a:custGeom>
              <a:avLst/>
              <a:gdLst>
                <a:gd name="T0" fmla="*/ 6 w 10"/>
                <a:gd name="T1" fmla="*/ 14 h 14"/>
                <a:gd name="T2" fmla="*/ 6 w 10"/>
                <a:gd name="T3" fmla="*/ 14 h 14"/>
                <a:gd name="T4" fmla="*/ 2 w 10"/>
                <a:gd name="T5" fmla="*/ 12 h 14"/>
                <a:gd name="T6" fmla="*/ 0 w 10"/>
                <a:gd name="T7" fmla="*/ 8 h 14"/>
                <a:gd name="T8" fmla="*/ 0 w 10"/>
                <a:gd name="T9" fmla="*/ 4 h 14"/>
                <a:gd name="T10" fmla="*/ 2 w 10"/>
                <a:gd name="T11" fmla="*/ 2 h 14"/>
                <a:gd name="T12" fmla="*/ 2 w 10"/>
                <a:gd name="T13" fmla="*/ 2 h 14"/>
                <a:gd name="T14" fmla="*/ 6 w 10"/>
                <a:gd name="T15" fmla="*/ 0 h 14"/>
                <a:gd name="T16" fmla="*/ 6 w 10"/>
                <a:gd name="T17" fmla="*/ 0 h 14"/>
                <a:gd name="T18" fmla="*/ 10 w 10"/>
                <a:gd name="T19" fmla="*/ 2 h 14"/>
                <a:gd name="T20" fmla="*/ 10 w 10"/>
                <a:gd name="T21" fmla="*/ 8 h 14"/>
                <a:gd name="T22" fmla="*/ 10 w 10"/>
                <a:gd name="T23" fmla="*/ 12 h 14"/>
                <a:gd name="T24" fmla="*/ 8 w 10"/>
                <a:gd name="T25" fmla="*/ 14 h 14"/>
                <a:gd name="T26" fmla="*/ 6 w 10"/>
                <a:gd name="T27" fmla="*/ 14 h 14"/>
                <a:gd name="T28" fmla="*/ 6 w 10"/>
                <a:gd name="T29" fmla="*/ 14 h 14"/>
                <a:gd name="T30" fmla="*/ 6 w 10"/>
                <a:gd name="T31"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 h="14">
                  <a:moveTo>
                    <a:pt x="6" y="14"/>
                  </a:moveTo>
                  <a:lnTo>
                    <a:pt x="6" y="14"/>
                  </a:lnTo>
                  <a:lnTo>
                    <a:pt x="2" y="12"/>
                  </a:lnTo>
                  <a:lnTo>
                    <a:pt x="0" y="8"/>
                  </a:lnTo>
                  <a:lnTo>
                    <a:pt x="0" y="4"/>
                  </a:lnTo>
                  <a:lnTo>
                    <a:pt x="2" y="2"/>
                  </a:lnTo>
                  <a:lnTo>
                    <a:pt x="2" y="2"/>
                  </a:lnTo>
                  <a:lnTo>
                    <a:pt x="6" y="0"/>
                  </a:lnTo>
                  <a:lnTo>
                    <a:pt x="6" y="0"/>
                  </a:lnTo>
                  <a:lnTo>
                    <a:pt x="10" y="2"/>
                  </a:lnTo>
                  <a:lnTo>
                    <a:pt x="10" y="8"/>
                  </a:lnTo>
                  <a:lnTo>
                    <a:pt x="10" y="12"/>
                  </a:lnTo>
                  <a:lnTo>
                    <a:pt x="8" y="14"/>
                  </a:lnTo>
                  <a:lnTo>
                    <a:pt x="6" y="14"/>
                  </a:lnTo>
                  <a:lnTo>
                    <a:pt x="6" y="14"/>
                  </a:lnTo>
                  <a:lnTo>
                    <a:pt x="6" y="1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215" name="Freeform 200"/>
            <p:cNvSpPr>
              <a:spLocks/>
            </p:cNvSpPr>
            <p:nvPr/>
          </p:nvSpPr>
          <p:spPr bwMode="auto">
            <a:xfrm>
              <a:off x="4226" y="1666"/>
              <a:ext cx="90" cy="94"/>
            </a:xfrm>
            <a:custGeom>
              <a:avLst/>
              <a:gdLst>
                <a:gd name="T0" fmla="*/ 18 w 90"/>
                <a:gd name="T1" fmla="*/ 8 h 94"/>
                <a:gd name="T2" fmla="*/ 28 w 90"/>
                <a:gd name="T3" fmla="*/ 8 h 94"/>
                <a:gd name="T4" fmla="*/ 32 w 90"/>
                <a:gd name="T5" fmla="*/ 2 h 94"/>
                <a:gd name="T6" fmla="*/ 34 w 90"/>
                <a:gd name="T7" fmla="*/ 0 h 94"/>
                <a:gd name="T8" fmla="*/ 40 w 90"/>
                <a:gd name="T9" fmla="*/ 2 h 94"/>
                <a:gd name="T10" fmla="*/ 44 w 90"/>
                <a:gd name="T11" fmla="*/ 6 h 94"/>
                <a:gd name="T12" fmla="*/ 48 w 90"/>
                <a:gd name="T13" fmla="*/ 24 h 94"/>
                <a:gd name="T14" fmla="*/ 50 w 90"/>
                <a:gd name="T15" fmla="*/ 32 h 94"/>
                <a:gd name="T16" fmla="*/ 52 w 90"/>
                <a:gd name="T17" fmla="*/ 40 h 94"/>
                <a:gd name="T18" fmla="*/ 60 w 90"/>
                <a:gd name="T19" fmla="*/ 52 h 94"/>
                <a:gd name="T20" fmla="*/ 62 w 90"/>
                <a:gd name="T21" fmla="*/ 58 h 94"/>
                <a:gd name="T22" fmla="*/ 64 w 90"/>
                <a:gd name="T23" fmla="*/ 62 h 94"/>
                <a:gd name="T24" fmla="*/ 76 w 90"/>
                <a:gd name="T25" fmla="*/ 70 h 94"/>
                <a:gd name="T26" fmla="*/ 80 w 90"/>
                <a:gd name="T27" fmla="*/ 70 h 94"/>
                <a:gd name="T28" fmla="*/ 84 w 90"/>
                <a:gd name="T29" fmla="*/ 70 h 94"/>
                <a:gd name="T30" fmla="*/ 88 w 90"/>
                <a:gd name="T31" fmla="*/ 70 h 94"/>
                <a:gd name="T32" fmla="*/ 90 w 90"/>
                <a:gd name="T33" fmla="*/ 78 h 94"/>
                <a:gd name="T34" fmla="*/ 88 w 90"/>
                <a:gd name="T35" fmla="*/ 92 h 94"/>
                <a:gd name="T36" fmla="*/ 82 w 90"/>
                <a:gd name="T37" fmla="*/ 94 h 94"/>
                <a:gd name="T38" fmla="*/ 80 w 90"/>
                <a:gd name="T39" fmla="*/ 94 h 94"/>
                <a:gd name="T40" fmla="*/ 80 w 90"/>
                <a:gd name="T41" fmla="*/ 86 h 94"/>
                <a:gd name="T42" fmla="*/ 78 w 90"/>
                <a:gd name="T43" fmla="*/ 78 h 94"/>
                <a:gd name="T44" fmla="*/ 70 w 90"/>
                <a:gd name="T45" fmla="*/ 74 h 94"/>
                <a:gd name="T46" fmla="*/ 64 w 90"/>
                <a:gd name="T47" fmla="*/ 70 h 94"/>
                <a:gd name="T48" fmla="*/ 48 w 90"/>
                <a:gd name="T49" fmla="*/ 42 h 94"/>
                <a:gd name="T50" fmla="*/ 40 w 90"/>
                <a:gd name="T51" fmla="*/ 28 h 94"/>
                <a:gd name="T52" fmla="*/ 30 w 90"/>
                <a:gd name="T53" fmla="*/ 18 h 94"/>
                <a:gd name="T54" fmla="*/ 26 w 90"/>
                <a:gd name="T55" fmla="*/ 18 h 94"/>
                <a:gd name="T56" fmla="*/ 22 w 90"/>
                <a:gd name="T57" fmla="*/ 18 h 94"/>
                <a:gd name="T58" fmla="*/ 22 w 90"/>
                <a:gd name="T59" fmla="*/ 26 h 94"/>
                <a:gd name="T60" fmla="*/ 32 w 90"/>
                <a:gd name="T61" fmla="*/ 44 h 94"/>
                <a:gd name="T62" fmla="*/ 30 w 90"/>
                <a:gd name="T63" fmla="*/ 52 h 94"/>
                <a:gd name="T64" fmla="*/ 26 w 90"/>
                <a:gd name="T65" fmla="*/ 46 h 94"/>
                <a:gd name="T66" fmla="*/ 16 w 90"/>
                <a:gd name="T67" fmla="*/ 28 h 94"/>
                <a:gd name="T68" fmla="*/ 12 w 90"/>
                <a:gd name="T69" fmla="*/ 24 h 94"/>
                <a:gd name="T70" fmla="*/ 2 w 90"/>
                <a:gd name="T71" fmla="*/ 16 h 94"/>
                <a:gd name="T72" fmla="*/ 0 w 90"/>
                <a:gd name="T73" fmla="*/ 12 h 94"/>
                <a:gd name="T74" fmla="*/ 4 w 90"/>
                <a:gd name="T75" fmla="*/ 10 h 94"/>
                <a:gd name="T76" fmla="*/ 14 w 90"/>
                <a:gd name="T77" fmla="*/ 8 h 94"/>
                <a:gd name="T78" fmla="*/ 16 w 90"/>
                <a:gd name="T79" fmla="*/ 8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90" h="94">
                  <a:moveTo>
                    <a:pt x="18" y="8"/>
                  </a:moveTo>
                  <a:lnTo>
                    <a:pt x="18" y="8"/>
                  </a:lnTo>
                  <a:lnTo>
                    <a:pt x="24" y="8"/>
                  </a:lnTo>
                  <a:lnTo>
                    <a:pt x="28" y="8"/>
                  </a:lnTo>
                  <a:lnTo>
                    <a:pt x="28" y="8"/>
                  </a:lnTo>
                  <a:lnTo>
                    <a:pt x="32" y="2"/>
                  </a:lnTo>
                  <a:lnTo>
                    <a:pt x="32" y="0"/>
                  </a:lnTo>
                  <a:lnTo>
                    <a:pt x="34" y="0"/>
                  </a:lnTo>
                  <a:lnTo>
                    <a:pt x="34" y="0"/>
                  </a:lnTo>
                  <a:lnTo>
                    <a:pt x="40" y="2"/>
                  </a:lnTo>
                  <a:lnTo>
                    <a:pt x="40" y="2"/>
                  </a:lnTo>
                  <a:lnTo>
                    <a:pt x="44" y="6"/>
                  </a:lnTo>
                  <a:lnTo>
                    <a:pt x="46" y="12"/>
                  </a:lnTo>
                  <a:lnTo>
                    <a:pt x="48" y="24"/>
                  </a:lnTo>
                  <a:lnTo>
                    <a:pt x="48" y="24"/>
                  </a:lnTo>
                  <a:lnTo>
                    <a:pt x="50" y="32"/>
                  </a:lnTo>
                  <a:lnTo>
                    <a:pt x="52" y="40"/>
                  </a:lnTo>
                  <a:lnTo>
                    <a:pt x="52" y="40"/>
                  </a:lnTo>
                  <a:lnTo>
                    <a:pt x="56" y="46"/>
                  </a:lnTo>
                  <a:lnTo>
                    <a:pt x="60" y="52"/>
                  </a:lnTo>
                  <a:lnTo>
                    <a:pt x="60" y="52"/>
                  </a:lnTo>
                  <a:lnTo>
                    <a:pt x="62" y="58"/>
                  </a:lnTo>
                  <a:lnTo>
                    <a:pt x="64" y="62"/>
                  </a:lnTo>
                  <a:lnTo>
                    <a:pt x="64" y="62"/>
                  </a:lnTo>
                  <a:lnTo>
                    <a:pt x="70" y="68"/>
                  </a:lnTo>
                  <a:lnTo>
                    <a:pt x="76" y="70"/>
                  </a:lnTo>
                  <a:lnTo>
                    <a:pt x="76" y="70"/>
                  </a:lnTo>
                  <a:lnTo>
                    <a:pt x="80" y="70"/>
                  </a:lnTo>
                  <a:lnTo>
                    <a:pt x="80" y="70"/>
                  </a:lnTo>
                  <a:lnTo>
                    <a:pt x="84" y="70"/>
                  </a:lnTo>
                  <a:lnTo>
                    <a:pt x="84" y="70"/>
                  </a:lnTo>
                  <a:lnTo>
                    <a:pt x="88" y="70"/>
                  </a:lnTo>
                  <a:lnTo>
                    <a:pt x="88" y="70"/>
                  </a:lnTo>
                  <a:lnTo>
                    <a:pt x="90" y="78"/>
                  </a:lnTo>
                  <a:lnTo>
                    <a:pt x="90" y="86"/>
                  </a:lnTo>
                  <a:lnTo>
                    <a:pt x="88" y="92"/>
                  </a:lnTo>
                  <a:lnTo>
                    <a:pt x="86" y="94"/>
                  </a:lnTo>
                  <a:lnTo>
                    <a:pt x="82" y="94"/>
                  </a:lnTo>
                  <a:lnTo>
                    <a:pt x="82" y="94"/>
                  </a:lnTo>
                  <a:lnTo>
                    <a:pt x="80" y="94"/>
                  </a:lnTo>
                  <a:lnTo>
                    <a:pt x="80" y="94"/>
                  </a:lnTo>
                  <a:lnTo>
                    <a:pt x="80" y="86"/>
                  </a:lnTo>
                  <a:lnTo>
                    <a:pt x="80" y="82"/>
                  </a:lnTo>
                  <a:lnTo>
                    <a:pt x="78" y="78"/>
                  </a:lnTo>
                  <a:lnTo>
                    <a:pt x="78" y="78"/>
                  </a:lnTo>
                  <a:lnTo>
                    <a:pt x="70" y="74"/>
                  </a:lnTo>
                  <a:lnTo>
                    <a:pt x="64" y="70"/>
                  </a:lnTo>
                  <a:lnTo>
                    <a:pt x="64" y="70"/>
                  </a:lnTo>
                  <a:lnTo>
                    <a:pt x="56" y="58"/>
                  </a:lnTo>
                  <a:lnTo>
                    <a:pt x="48" y="42"/>
                  </a:lnTo>
                  <a:lnTo>
                    <a:pt x="48" y="42"/>
                  </a:lnTo>
                  <a:lnTo>
                    <a:pt x="40" y="28"/>
                  </a:lnTo>
                  <a:lnTo>
                    <a:pt x="32" y="20"/>
                  </a:lnTo>
                  <a:lnTo>
                    <a:pt x="30" y="18"/>
                  </a:lnTo>
                  <a:lnTo>
                    <a:pt x="26" y="18"/>
                  </a:lnTo>
                  <a:lnTo>
                    <a:pt x="26" y="18"/>
                  </a:lnTo>
                  <a:lnTo>
                    <a:pt x="22" y="18"/>
                  </a:lnTo>
                  <a:lnTo>
                    <a:pt x="22" y="18"/>
                  </a:lnTo>
                  <a:lnTo>
                    <a:pt x="22" y="22"/>
                  </a:lnTo>
                  <a:lnTo>
                    <a:pt x="22" y="26"/>
                  </a:lnTo>
                  <a:lnTo>
                    <a:pt x="28" y="36"/>
                  </a:lnTo>
                  <a:lnTo>
                    <a:pt x="32" y="44"/>
                  </a:lnTo>
                  <a:lnTo>
                    <a:pt x="32" y="48"/>
                  </a:lnTo>
                  <a:lnTo>
                    <a:pt x="30" y="52"/>
                  </a:lnTo>
                  <a:lnTo>
                    <a:pt x="30" y="52"/>
                  </a:lnTo>
                  <a:lnTo>
                    <a:pt x="26" y="46"/>
                  </a:lnTo>
                  <a:lnTo>
                    <a:pt x="22" y="40"/>
                  </a:lnTo>
                  <a:lnTo>
                    <a:pt x="16" y="28"/>
                  </a:lnTo>
                  <a:lnTo>
                    <a:pt x="16" y="28"/>
                  </a:lnTo>
                  <a:lnTo>
                    <a:pt x="12" y="24"/>
                  </a:lnTo>
                  <a:lnTo>
                    <a:pt x="6" y="20"/>
                  </a:lnTo>
                  <a:lnTo>
                    <a:pt x="2" y="16"/>
                  </a:lnTo>
                  <a:lnTo>
                    <a:pt x="0" y="12"/>
                  </a:lnTo>
                  <a:lnTo>
                    <a:pt x="0" y="12"/>
                  </a:lnTo>
                  <a:lnTo>
                    <a:pt x="0" y="10"/>
                  </a:lnTo>
                  <a:lnTo>
                    <a:pt x="4" y="10"/>
                  </a:lnTo>
                  <a:lnTo>
                    <a:pt x="14" y="8"/>
                  </a:lnTo>
                  <a:lnTo>
                    <a:pt x="14" y="8"/>
                  </a:lnTo>
                  <a:lnTo>
                    <a:pt x="16" y="8"/>
                  </a:lnTo>
                  <a:lnTo>
                    <a:pt x="16" y="8"/>
                  </a:lnTo>
                  <a:lnTo>
                    <a:pt x="18" y="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216" name="Freeform 201"/>
            <p:cNvSpPr>
              <a:spLocks/>
            </p:cNvSpPr>
            <p:nvPr/>
          </p:nvSpPr>
          <p:spPr bwMode="auto">
            <a:xfrm>
              <a:off x="4128" y="1608"/>
              <a:ext cx="24" cy="28"/>
            </a:xfrm>
            <a:custGeom>
              <a:avLst/>
              <a:gdLst>
                <a:gd name="T0" fmla="*/ 14 w 24"/>
                <a:gd name="T1" fmla="*/ 28 h 28"/>
                <a:gd name="T2" fmla="*/ 14 w 24"/>
                <a:gd name="T3" fmla="*/ 28 h 28"/>
                <a:gd name="T4" fmla="*/ 10 w 24"/>
                <a:gd name="T5" fmla="*/ 26 h 28"/>
                <a:gd name="T6" fmla="*/ 10 w 24"/>
                <a:gd name="T7" fmla="*/ 26 h 28"/>
                <a:gd name="T8" fmla="*/ 6 w 24"/>
                <a:gd name="T9" fmla="*/ 22 h 28"/>
                <a:gd name="T10" fmla="*/ 2 w 24"/>
                <a:gd name="T11" fmla="*/ 16 h 28"/>
                <a:gd name="T12" fmla="*/ 0 w 24"/>
                <a:gd name="T13" fmla="*/ 6 h 28"/>
                <a:gd name="T14" fmla="*/ 0 w 24"/>
                <a:gd name="T15" fmla="*/ 6 h 28"/>
                <a:gd name="T16" fmla="*/ 2 w 24"/>
                <a:gd name="T17" fmla="*/ 2 h 28"/>
                <a:gd name="T18" fmla="*/ 4 w 24"/>
                <a:gd name="T19" fmla="*/ 0 h 28"/>
                <a:gd name="T20" fmla="*/ 4 w 24"/>
                <a:gd name="T21" fmla="*/ 0 h 28"/>
                <a:gd name="T22" fmla="*/ 4 w 24"/>
                <a:gd name="T23" fmla="*/ 0 h 28"/>
                <a:gd name="T24" fmla="*/ 4 w 24"/>
                <a:gd name="T25" fmla="*/ 0 h 28"/>
                <a:gd name="T26" fmla="*/ 8 w 24"/>
                <a:gd name="T27" fmla="*/ 2 h 28"/>
                <a:gd name="T28" fmla="*/ 10 w 24"/>
                <a:gd name="T29" fmla="*/ 4 h 28"/>
                <a:gd name="T30" fmla="*/ 12 w 24"/>
                <a:gd name="T31" fmla="*/ 12 h 28"/>
                <a:gd name="T32" fmla="*/ 12 w 24"/>
                <a:gd name="T33" fmla="*/ 12 h 28"/>
                <a:gd name="T34" fmla="*/ 14 w 24"/>
                <a:gd name="T35" fmla="*/ 14 h 28"/>
                <a:gd name="T36" fmla="*/ 18 w 24"/>
                <a:gd name="T37" fmla="*/ 16 h 28"/>
                <a:gd name="T38" fmla="*/ 22 w 24"/>
                <a:gd name="T39" fmla="*/ 18 h 28"/>
                <a:gd name="T40" fmla="*/ 24 w 24"/>
                <a:gd name="T41" fmla="*/ 22 h 28"/>
                <a:gd name="T42" fmla="*/ 24 w 24"/>
                <a:gd name="T43" fmla="*/ 22 h 28"/>
                <a:gd name="T44" fmla="*/ 24 w 24"/>
                <a:gd name="T45" fmla="*/ 24 h 28"/>
                <a:gd name="T46" fmla="*/ 22 w 24"/>
                <a:gd name="T47" fmla="*/ 26 h 28"/>
                <a:gd name="T48" fmla="*/ 14 w 24"/>
                <a:gd name="T49"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4" h="28">
                  <a:moveTo>
                    <a:pt x="14" y="28"/>
                  </a:moveTo>
                  <a:lnTo>
                    <a:pt x="14" y="28"/>
                  </a:lnTo>
                  <a:lnTo>
                    <a:pt x="10" y="26"/>
                  </a:lnTo>
                  <a:lnTo>
                    <a:pt x="10" y="26"/>
                  </a:lnTo>
                  <a:lnTo>
                    <a:pt x="6" y="22"/>
                  </a:lnTo>
                  <a:lnTo>
                    <a:pt x="2" y="16"/>
                  </a:lnTo>
                  <a:lnTo>
                    <a:pt x="0" y="6"/>
                  </a:lnTo>
                  <a:lnTo>
                    <a:pt x="0" y="6"/>
                  </a:lnTo>
                  <a:lnTo>
                    <a:pt x="2" y="2"/>
                  </a:lnTo>
                  <a:lnTo>
                    <a:pt x="4" y="0"/>
                  </a:lnTo>
                  <a:lnTo>
                    <a:pt x="4" y="0"/>
                  </a:lnTo>
                  <a:lnTo>
                    <a:pt x="4" y="0"/>
                  </a:lnTo>
                  <a:lnTo>
                    <a:pt x="4" y="0"/>
                  </a:lnTo>
                  <a:lnTo>
                    <a:pt x="8" y="2"/>
                  </a:lnTo>
                  <a:lnTo>
                    <a:pt x="10" y="4"/>
                  </a:lnTo>
                  <a:lnTo>
                    <a:pt x="12" y="12"/>
                  </a:lnTo>
                  <a:lnTo>
                    <a:pt x="12" y="12"/>
                  </a:lnTo>
                  <a:lnTo>
                    <a:pt x="14" y="14"/>
                  </a:lnTo>
                  <a:lnTo>
                    <a:pt x="18" y="16"/>
                  </a:lnTo>
                  <a:lnTo>
                    <a:pt x="22" y="18"/>
                  </a:lnTo>
                  <a:lnTo>
                    <a:pt x="24" y="22"/>
                  </a:lnTo>
                  <a:lnTo>
                    <a:pt x="24" y="22"/>
                  </a:lnTo>
                  <a:lnTo>
                    <a:pt x="24" y="24"/>
                  </a:lnTo>
                  <a:lnTo>
                    <a:pt x="22" y="26"/>
                  </a:lnTo>
                  <a:lnTo>
                    <a:pt x="14" y="2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217" name="Freeform 202"/>
            <p:cNvSpPr>
              <a:spLocks/>
            </p:cNvSpPr>
            <p:nvPr/>
          </p:nvSpPr>
          <p:spPr bwMode="auto">
            <a:xfrm>
              <a:off x="4144" y="1590"/>
              <a:ext cx="20" cy="16"/>
            </a:xfrm>
            <a:custGeom>
              <a:avLst/>
              <a:gdLst>
                <a:gd name="T0" fmla="*/ 6 w 20"/>
                <a:gd name="T1" fmla="*/ 16 h 16"/>
                <a:gd name="T2" fmla="*/ 6 w 20"/>
                <a:gd name="T3" fmla="*/ 16 h 16"/>
                <a:gd name="T4" fmla="*/ 2 w 20"/>
                <a:gd name="T5" fmla="*/ 14 h 16"/>
                <a:gd name="T6" fmla="*/ 0 w 20"/>
                <a:gd name="T7" fmla="*/ 10 h 16"/>
                <a:gd name="T8" fmla="*/ 0 w 20"/>
                <a:gd name="T9" fmla="*/ 10 h 16"/>
                <a:gd name="T10" fmla="*/ 0 w 20"/>
                <a:gd name="T11" fmla="*/ 8 h 16"/>
                <a:gd name="T12" fmla="*/ 6 w 20"/>
                <a:gd name="T13" fmla="*/ 4 h 16"/>
                <a:gd name="T14" fmla="*/ 12 w 20"/>
                <a:gd name="T15" fmla="*/ 0 h 16"/>
                <a:gd name="T16" fmla="*/ 16 w 20"/>
                <a:gd name="T17" fmla="*/ 0 h 16"/>
                <a:gd name="T18" fmla="*/ 16 w 20"/>
                <a:gd name="T19" fmla="*/ 0 h 16"/>
                <a:gd name="T20" fmla="*/ 18 w 20"/>
                <a:gd name="T21" fmla="*/ 0 h 16"/>
                <a:gd name="T22" fmla="*/ 18 w 20"/>
                <a:gd name="T23" fmla="*/ 0 h 16"/>
                <a:gd name="T24" fmla="*/ 20 w 20"/>
                <a:gd name="T25" fmla="*/ 2 h 16"/>
                <a:gd name="T26" fmla="*/ 20 w 20"/>
                <a:gd name="T27" fmla="*/ 4 h 16"/>
                <a:gd name="T28" fmla="*/ 18 w 20"/>
                <a:gd name="T29" fmla="*/ 10 h 16"/>
                <a:gd name="T30" fmla="*/ 12 w 20"/>
                <a:gd name="T31" fmla="*/ 14 h 16"/>
                <a:gd name="T32" fmla="*/ 6 w 20"/>
                <a:gd name="T33"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 h="16">
                  <a:moveTo>
                    <a:pt x="6" y="16"/>
                  </a:moveTo>
                  <a:lnTo>
                    <a:pt x="6" y="16"/>
                  </a:lnTo>
                  <a:lnTo>
                    <a:pt x="2" y="14"/>
                  </a:lnTo>
                  <a:lnTo>
                    <a:pt x="0" y="10"/>
                  </a:lnTo>
                  <a:lnTo>
                    <a:pt x="0" y="10"/>
                  </a:lnTo>
                  <a:lnTo>
                    <a:pt x="0" y="8"/>
                  </a:lnTo>
                  <a:lnTo>
                    <a:pt x="6" y="4"/>
                  </a:lnTo>
                  <a:lnTo>
                    <a:pt x="12" y="0"/>
                  </a:lnTo>
                  <a:lnTo>
                    <a:pt x="16" y="0"/>
                  </a:lnTo>
                  <a:lnTo>
                    <a:pt x="16" y="0"/>
                  </a:lnTo>
                  <a:lnTo>
                    <a:pt x="18" y="0"/>
                  </a:lnTo>
                  <a:lnTo>
                    <a:pt x="18" y="0"/>
                  </a:lnTo>
                  <a:lnTo>
                    <a:pt x="20" y="2"/>
                  </a:lnTo>
                  <a:lnTo>
                    <a:pt x="20" y="4"/>
                  </a:lnTo>
                  <a:lnTo>
                    <a:pt x="18" y="10"/>
                  </a:lnTo>
                  <a:lnTo>
                    <a:pt x="12" y="14"/>
                  </a:lnTo>
                  <a:lnTo>
                    <a:pt x="6" y="1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218" name="Freeform 203"/>
            <p:cNvSpPr>
              <a:spLocks/>
            </p:cNvSpPr>
            <p:nvPr/>
          </p:nvSpPr>
          <p:spPr bwMode="auto">
            <a:xfrm>
              <a:off x="4230" y="1588"/>
              <a:ext cx="30" cy="34"/>
            </a:xfrm>
            <a:custGeom>
              <a:avLst/>
              <a:gdLst>
                <a:gd name="T0" fmla="*/ 6 w 30"/>
                <a:gd name="T1" fmla="*/ 34 h 34"/>
                <a:gd name="T2" fmla="*/ 6 w 30"/>
                <a:gd name="T3" fmla="*/ 34 h 34"/>
                <a:gd name="T4" fmla="*/ 2 w 30"/>
                <a:gd name="T5" fmla="*/ 34 h 34"/>
                <a:gd name="T6" fmla="*/ 2 w 30"/>
                <a:gd name="T7" fmla="*/ 34 h 34"/>
                <a:gd name="T8" fmla="*/ 0 w 30"/>
                <a:gd name="T9" fmla="*/ 32 h 34"/>
                <a:gd name="T10" fmla="*/ 0 w 30"/>
                <a:gd name="T11" fmla="*/ 30 h 34"/>
                <a:gd name="T12" fmla="*/ 2 w 30"/>
                <a:gd name="T13" fmla="*/ 24 h 34"/>
                <a:gd name="T14" fmla="*/ 10 w 30"/>
                <a:gd name="T15" fmla="*/ 18 h 34"/>
                <a:gd name="T16" fmla="*/ 10 w 30"/>
                <a:gd name="T17" fmla="*/ 18 h 34"/>
                <a:gd name="T18" fmla="*/ 16 w 30"/>
                <a:gd name="T19" fmla="*/ 14 h 34"/>
                <a:gd name="T20" fmla="*/ 20 w 30"/>
                <a:gd name="T21" fmla="*/ 10 h 34"/>
                <a:gd name="T22" fmla="*/ 20 w 30"/>
                <a:gd name="T23" fmla="*/ 10 h 34"/>
                <a:gd name="T24" fmla="*/ 22 w 30"/>
                <a:gd name="T25" fmla="*/ 6 h 34"/>
                <a:gd name="T26" fmla="*/ 22 w 30"/>
                <a:gd name="T27" fmla="*/ 4 h 34"/>
                <a:gd name="T28" fmla="*/ 24 w 30"/>
                <a:gd name="T29" fmla="*/ 2 h 34"/>
                <a:gd name="T30" fmla="*/ 24 w 30"/>
                <a:gd name="T31" fmla="*/ 2 h 34"/>
                <a:gd name="T32" fmla="*/ 28 w 30"/>
                <a:gd name="T33" fmla="*/ 0 h 34"/>
                <a:gd name="T34" fmla="*/ 28 w 30"/>
                <a:gd name="T35" fmla="*/ 0 h 34"/>
                <a:gd name="T36" fmla="*/ 28 w 30"/>
                <a:gd name="T37" fmla="*/ 2 h 34"/>
                <a:gd name="T38" fmla="*/ 30 w 30"/>
                <a:gd name="T39" fmla="*/ 2 h 34"/>
                <a:gd name="T40" fmla="*/ 30 w 30"/>
                <a:gd name="T41" fmla="*/ 8 h 34"/>
                <a:gd name="T42" fmla="*/ 26 w 30"/>
                <a:gd name="T43" fmla="*/ 18 h 34"/>
                <a:gd name="T44" fmla="*/ 26 w 30"/>
                <a:gd name="T45" fmla="*/ 18 h 34"/>
                <a:gd name="T46" fmla="*/ 18 w 30"/>
                <a:gd name="T47" fmla="*/ 28 h 34"/>
                <a:gd name="T48" fmla="*/ 12 w 30"/>
                <a:gd name="T49" fmla="*/ 32 h 34"/>
                <a:gd name="T50" fmla="*/ 6 w 30"/>
                <a:gd name="T51"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0" h="34">
                  <a:moveTo>
                    <a:pt x="6" y="34"/>
                  </a:moveTo>
                  <a:lnTo>
                    <a:pt x="6" y="34"/>
                  </a:lnTo>
                  <a:lnTo>
                    <a:pt x="2" y="34"/>
                  </a:lnTo>
                  <a:lnTo>
                    <a:pt x="2" y="34"/>
                  </a:lnTo>
                  <a:lnTo>
                    <a:pt x="0" y="32"/>
                  </a:lnTo>
                  <a:lnTo>
                    <a:pt x="0" y="30"/>
                  </a:lnTo>
                  <a:lnTo>
                    <a:pt x="2" y="24"/>
                  </a:lnTo>
                  <a:lnTo>
                    <a:pt x="10" y="18"/>
                  </a:lnTo>
                  <a:lnTo>
                    <a:pt x="10" y="18"/>
                  </a:lnTo>
                  <a:lnTo>
                    <a:pt x="16" y="14"/>
                  </a:lnTo>
                  <a:lnTo>
                    <a:pt x="20" y="10"/>
                  </a:lnTo>
                  <a:lnTo>
                    <a:pt x="20" y="10"/>
                  </a:lnTo>
                  <a:lnTo>
                    <a:pt x="22" y="6"/>
                  </a:lnTo>
                  <a:lnTo>
                    <a:pt x="22" y="4"/>
                  </a:lnTo>
                  <a:lnTo>
                    <a:pt x="24" y="2"/>
                  </a:lnTo>
                  <a:lnTo>
                    <a:pt x="24" y="2"/>
                  </a:lnTo>
                  <a:lnTo>
                    <a:pt x="28" y="0"/>
                  </a:lnTo>
                  <a:lnTo>
                    <a:pt x="28" y="0"/>
                  </a:lnTo>
                  <a:lnTo>
                    <a:pt x="28" y="2"/>
                  </a:lnTo>
                  <a:lnTo>
                    <a:pt x="30" y="2"/>
                  </a:lnTo>
                  <a:lnTo>
                    <a:pt x="30" y="8"/>
                  </a:lnTo>
                  <a:lnTo>
                    <a:pt x="26" y="18"/>
                  </a:lnTo>
                  <a:lnTo>
                    <a:pt x="26" y="18"/>
                  </a:lnTo>
                  <a:lnTo>
                    <a:pt x="18" y="28"/>
                  </a:lnTo>
                  <a:lnTo>
                    <a:pt x="12" y="32"/>
                  </a:lnTo>
                  <a:lnTo>
                    <a:pt x="6" y="3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219" name="Freeform 204"/>
            <p:cNvSpPr>
              <a:spLocks/>
            </p:cNvSpPr>
            <p:nvPr/>
          </p:nvSpPr>
          <p:spPr bwMode="auto">
            <a:xfrm>
              <a:off x="4094" y="1552"/>
              <a:ext cx="68" cy="20"/>
            </a:xfrm>
            <a:custGeom>
              <a:avLst/>
              <a:gdLst>
                <a:gd name="T0" fmla="*/ 6 w 68"/>
                <a:gd name="T1" fmla="*/ 20 h 20"/>
                <a:gd name="T2" fmla="*/ 6 w 68"/>
                <a:gd name="T3" fmla="*/ 20 h 20"/>
                <a:gd name="T4" fmla="*/ 2 w 68"/>
                <a:gd name="T5" fmla="*/ 18 h 20"/>
                <a:gd name="T6" fmla="*/ 0 w 68"/>
                <a:gd name="T7" fmla="*/ 16 h 20"/>
                <a:gd name="T8" fmla="*/ 0 w 68"/>
                <a:gd name="T9" fmla="*/ 16 h 20"/>
                <a:gd name="T10" fmla="*/ 4 w 68"/>
                <a:gd name="T11" fmla="*/ 14 h 20"/>
                <a:gd name="T12" fmla="*/ 8 w 68"/>
                <a:gd name="T13" fmla="*/ 10 h 20"/>
                <a:gd name="T14" fmla="*/ 16 w 68"/>
                <a:gd name="T15" fmla="*/ 4 h 20"/>
                <a:gd name="T16" fmla="*/ 16 w 68"/>
                <a:gd name="T17" fmla="*/ 4 h 20"/>
                <a:gd name="T18" fmla="*/ 22 w 68"/>
                <a:gd name="T19" fmla="*/ 2 h 20"/>
                <a:gd name="T20" fmla="*/ 28 w 68"/>
                <a:gd name="T21" fmla="*/ 0 h 20"/>
                <a:gd name="T22" fmla="*/ 28 w 68"/>
                <a:gd name="T23" fmla="*/ 0 h 20"/>
                <a:gd name="T24" fmla="*/ 40 w 68"/>
                <a:gd name="T25" fmla="*/ 4 h 20"/>
                <a:gd name="T26" fmla="*/ 40 w 68"/>
                <a:gd name="T27" fmla="*/ 4 h 20"/>
                <a:gd name="T28" fmla="*/ 54 w 68"/>
                <a:gd name="T29" fmla="*/ 4 h 20"/>
                <a:gd name="T30" fmla="*/ 62 w 68"/>
                <a:gd name="T31" fmla="*/ 6 h 20"/>
                <a:gd name="T32" fmla="*/ 68 w 68"/>
                <a:gd name="T33" fmla="*/ 10 h 20"/>
                <a:gd name="T34" fmla="*/ 68 w 68"/>
                <a:gd name="T35" fmla="*/ 10 h 20"/>
                <a:gd name="T36" fmla="*/ 62 w 68"/>
                <a:gd name="T37" fmla="*/ 12 h 20"/>
                <a:gd name="T38" fmla="*/ 58 w 68"/>
                <a:gd name="T39" fmla="*/ 12 h 20"/>
                <a:gd name="T40" fmla="*/ 58 w 68"/>
                <a:gd name="T41" fmla="*/ 12 h 20"/>
                <a:gd name="T42" fmla="*/ 48 w 68"/>
                <a:gd name="T43" fmla="*/ 12 h 20"/>
                <a:gd name="T44" fmla="*/ 48 w 68"/>
                <a:gd name="T45" fmla="*/ 12 h 20"/>
                <a:gd name="T46" fmla="*/ 40 w 68"/>
                <a:gd name="T47" fmla="*/ 10 h 20"/>
                <a:gd name="T48" fmla="*/ 40 w 68"/>
                <a:gd name="T49" fmla="*/ 10 h 20"/>
                <a:gd name="T50" fmla="*/ 30 w 68"/>
                <a:gd name="T51" fmla="*/ 12 h 20"/>
                <a:gd name="T52" fmla="*/ 30 w 68"/>
                <a:gd name="T53" fmla="*/ 12 h 20"/>
                <a:gd name="T54" fmla="*/ 20 w 68"/>
                <a:gd name="T55" fmla="*/ 16 h 20"/>
                <a:gd name="T56" fmla="*/ 12 w 68"/>
                <a:gd name="T57" fmla="*/ 20 h 20"/>
                <a:gd name="T58" fmla="*/ 6 w 68"/>
                <a:gd name="T59" fmla="*/ 2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8" h="20">
                  <a:moveTo>
                    <a:pt x="6" y="20"/>
                  </a:moveTo>
                  <a:lnTo>
                    <a:pt x="6" y="20"/>
                  </a:lnTo>
                  <a:lnTo>
                    <a:pt x="2" y="18"/>
                  </a:lnTo>
                  <a:lnTo>
                    <a:pt x="0" y="16"/>
                  </a:lnTo>
                  <a:lnTo>
                    <a:pt x="0" y="16"/>
                  </a:lnTo>
                  <a:lnTo>
                    <a:pt x="4" y="14"/>
                  </a:lnTo>
                  <a:lnTo>
                    <a:pt x="8" y="10"/>
                  </a:lnTo>
                  <a:lnTo>
                    <a:pt x="16" y="4"/>
                  </a:lnTo>
                  <a:lnTo>
                    <a:pt x="16" y="4"/>
                  </a:lnTo>
                  <a:lnTo>
                    <a:pt x="22" y="2"/>
                  </a:lnTo>
                  <a:lnTo>
                    <a:pt x="28" y="0"/>
                  </a:lnTo>
                  <a:lnTo>
                    <a:pt x="28" y="0"/>
                  </a:lnTo>
                  <a:lnTo>
                    <a:pt x="40" y="4"/>
                  </a:lnTo>
                  <a:lnTo>
                    <a:pt x="40" y="4"/>
                  </a:lnTo>
                  <a:lnTo>
                    <a:pt x="54" y="4"/>
                  </a:lnTo>
                  <a:lnTo>
                    <a:pt x="62" y="6"/>
                  </a:lnTo>
                  <a:lnTo>
                    <a:pt x="68" y="10"/>
                  </a:lnTo>
                  <a:lnTo>
                    <a:pt x="68" y="10"/>
                  </a:lnTo>
                  <a:lnTo>
                    <a:pt x="62" y="12"/>
                  </a:lnTo>
                  <a:lnTo>
                    <a:pt x="58" y="12"/>
                  </a:lnTo>
                  <a:lnTo>
                    <a:pt x="58" y="12"/>
                  </a:lnTo>
                  <a:lnTo>
                    <a:pt x="48" y="12"/>
                  </a:lnTo>
                  <a:lnTo>
                    <a:pt x="48" y="12"/>
                  </a:lnTo>
                  <a:lnTo>
                    <a:pt x="40" y="10"/>
                  </a:lnTo>
                  <a:lnTo>
                    <a:pt x="40" y="10"/>
                  </a:lnTo>
                  <a:lnTo>
                    <a:pt x="30" y="12"/>
                  </a:lnTo>
                  <a:lnTo>
                    <a:pt x="30" y="12"/>
                  </a:lnTo>
                  <a:lnTo>
                    <a:pt x="20" y="16"/>
                  </a:lnTo>
                  <a:lnTo>
                    <a:pt x="12" y="20"/>
                  </a:lnTo>
                  <a:lnTo>
                    <a:pt x="6" y="2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grpSp>
      <p:sp>
        <p:nvSpPr>
          <p:cNvPr id="7" name="TextBox 6"/>
          <p:cNvSpPr txBox="1">
            <a:spLocks noChangeArrowheads="1"/>
          </p:cNvSpPr>
          <p:nvPr/>
        </p:nvSpPr>
        <p:spPr bwMode="auto">
          <a:xfrm>
            <a:off x="35496" y="1706005"/>
            <a:ext cx="9205475" cy="4163128"/>
          </a:xfrm>
          <a:prstGeom prst="rect">
            <a:avLst/>
          </a:prstGeom>
          <a:noFill/>
          <a:ln w="9525">
            <a:noFill/>
            <a:miter lim="800000"/>
            <a:headEnd/>
            <a:tailEnd/>
          </a:ln>
        </p:spPr>
        <p:txBody>
          <a:bodyPr wrap="none" lIns="91062" tIns="45530" rIns="91062" bIns="45530">
            <a:spAutoFit/>
          </a:bodyPr>
          <a:lstStyle/>
          <a:p>
            <a:pPr>
              <a:lnSpc>
                <a:spcPct val="180000"/>
              </a:lnSpc>
            </a:pPr>
            <a:r>
              <a:rPr lang="en-US" altLang="ko-KR" b="1" dirty="0">
                <a:solidFill>
                  <a:schemeClr val="accent2">
                    <a:lumMod val="50000"/>
                  </a:schemeClr>
                </a:solidFill>
                <a:effectLst>
                  <a:outerShdw blurRad="38100" dist="38100" dir="2700000" algn="tl">
                    <a:srgbClr val="000000">
                      <a:alpha val="43137"/>
                    </a:srgbClr>
                  </a:outerShdw>
                </a:effectLst>
                <a:latin typeface="Arial" panose="020B0604020202020204" pitchFamily="34" charset="0"/>
                <a:ea typeface="나눔고딕 ExtraBold" panose="020D0904000000000000" pitchFamily="50" charset="-127"/>
                <a:cs typeface="Arial" panose="020B0604020202020204" pitchFamily="34" charset="0"/>
              </a:rPr>
              <a:t>Ⅰ. </a:t>
            </a:r>
            <a:r>
              <a:rPr lang="mn-MN" altLang="ko-KR" b="1" dirty="0">
                <a:solidFill>
                  <a:schemeClr val="accent2">
                    <a:lumMod val="50000"/>
                  </a:schemeClr>
                </a:solidFill>
                <a:effectLst>
                  <a:outerShdw blurRad="38100" dist="38100" dir="2700000" algn="tl">
                    <a:srgbClr val="000000">
                      <a:alpha val="43137"/>
                    </a:srgbClr>
                  </a:outerShdw>
                </a:effectLst>
                <a:latin typeface="Arial" panose="020B0604020202020204" pitchFamily="34" charset="0"/>
                <a:ea typeface="나눔고딕 ExtraBold" panose="020D0904000000000000" pitchFamily="50" charset="-127"/>
                <a:cs typeface="Arial" panose="020B0604020202020204" pitchFamily="34" charset="0"/>
              </a:rPr>
              <a:t>Танилцуулга </a:t>
            </a:r>
            <a:endParaRPr lang="en-US" altLang="ko-KR" b="1" dirty="0">
              <a:solidFill>
                <a:schemeClr val="accent2">
                  <a:lumMod val="50000"/>
                </a:schemeClr>
              </a:solidFill>
              <a:effectLst>
                <a:outerShdw blurRad="38100" dist="38100" dir="2700000" algn="tl">
                  <a:srgbClr val="000000">
                    <a:alpha val="43137"/>
                  </a:srgbClr>
                </a:outerShdw>
              </a:effectLst>
              <a:latin typeface="Arial" panose="020B0604020202020204" pitchFamily="34" charset="0"/>
              <a:ea typeface="나눔고딕 ExtraBold" panose="020D0904000000000000" pitchFamily="50" charset="-127"/>
              <a:cs typeface="Arial" panose="020B0604020202020204" pitchFamily="34" charset="0"/>
            </a:endParaRPr>
          </a:p>
          <a:p>
            <a:pPr>
              <a:lnSpc>
                <a:spcPct val="180000"/>
              </a:lnSpc>
            </a:pPr>
            <a:r>
              <a:rPr lang="en-US" altLang="ko-KR" b="1" dirty="0">
                <a:solidFill>
                  <a:schemeClr val="accent2">
                    <a:lumMod val="50000"/>
                  </a:schemeClr>
                </a:solidFill>
                <a:effectLst>
                  <a:outerShdw blurRad="38100" dist="38100" dir="2700000" algn="tl">
                    <a:srgbClr val="000000">
                      <a:alpha val="43137"/>
                    </a:srgbClr>
                  </a:outerShdw>
                </a:effectLst>
                <a:latin typeface="Arial" panose="020B0604020202020204" pitchFamily="34" charset="0"/>
                <a:ea typeface="나눔고딕 ExtraBold" panose="020D0904000000000000" pitchFamily="50" charset="-127"/>
                <a:cs typeface="Arial" panose="020B0604020202020204" pitchFamily="34" charset="0"/>
              </a:rPr>
              <a:t>Ⅱ. </a:t>
            </a:r>
            <a:r>
              <a:rPr lang="mn-MN" altLang="ko-KR" b="1" dirty="0">
                <a:solidFill>
                  <a:schemeClr val="accent2">
                    <a:lumMod val="50000"/>
                  </a:schemeClr>
                </a:solidFill>
                <a:effectLst>
                  <a:outerShdw blurRad="38100" dist="38100" dir="2700000" algn="tl">
                    <a:srgbClr val="000000">
                      <a:alpha val="43137"/>
                    </a:srgbClr>
                  </a:outerShdw>
                </a:effectLst>
                <a:latin typeface="Arial" panose="020B0604020202020204" pitchFamily="34" charset="0"/>
                <a:ea typeface="나눔고딕 ExtraBold" panose="020D0904000000000000" pitchFamily="50" charset="-127"/>
                <a:cs typeface="Arial" panose="020B0604020202020204" pitchFamily="34" charset="0"/>
              </a:rPr>
              <a:t>Одоогийн нөхцөл байдал, онцлог шинж </a:t>
            </a:r>
            <a:endParaRPr lang="en-US" altLang="ko-KR" b="1" dirty="0">
              <a:solidFill>
                <a:schemeClr val="accent2">
                  <a:lumMod val="50000"/>
                </a:schemeClr>
              </a:solidFill>
              <a:effectLst>
                <a:outerShdw blurRad="38100" dist="38100" dir="2700000" algn="tl">
                  <a:srgbClr val="000000">
                    <a:alpha val="43137"/>
                  </a:srgbClr>
                </a:outerShdw>
              </a:effectLst>
              <a:latin typeface="Arial" panose="020B0604020202020204" pitchFamily="34" charset="0"/>
              <a:ea typeface="나눔고딕 ExtraBold" panose="020D0904000000000000" pitchFamily="50" charset="-127"/>
              <a:cs typeface="Arial" panose="020B0604020202020204" pitchFamily="34" charset="0"/>
            </a:endParaRPr>
          </a:p>
          <a:p>
            <a:pPr>
              <a:lnSpc>
                <a:spcPct val="180000"/>
              </a:lnSpc>
            </a:pPr>
            <a:r>
              <a:rPr lang="en-US" altLang="ko-KR" b="1" dirty="0">
                <a:solidFill>
                  <a:schemeClr val="accent2">
                    <a:lumMod val="50000"/>
                  </a:schemeClr>
                </a:solidFill>
                <a:effectLst>
                  <a:outerShdw blurRad="38100" dist="38100" dir="2700000" algn="tl">
                    <a:srgbClr val="000000">
                      <a:alpha val="43137"/>
                    </a:srgbClr>
                  </a:outerShdw>
                </a:effectLst>
                <a:latin typeface="Arial" panose="020B0604020202020204" pitchFamily="34" charset="0"/>
                <a:ea typeface="나눔고딕 ExtraBold" panose="020D0904000000000000" pitchFamily="50" charset="-127"/>
                <a:cs typeface="Arial" panose="020B0604020202020204" pitchFamily="34" charset="0"/>
              </a:rPr>
              <a:t>Ⅲ. </a:t>
            </a:r>
            <a:r>
              <a:rPr lang="mn-MN" altLang="ko-KR" b="1" dirty="0">
                <a:solidFill>
                  <a:srgbClr val="002060"/>
                </a:solidFill>
                <a:effectLst>
                  <a:outerShdw blurRad="38100" dist="38100" dir="2700000" algn="tl">
                    <a:srgbClr val="000000">
                      <a:alpha val="43137"/>
                    </a:srgbClr>
                  </a:outerShdw>
                </a:effectLst>
                <a:latin typeface="Arial" panose="020B0604020202020204" pitchFamily="34" charset="0"/>
                <a:ea typeface="나눔고딕 ExtraBold" panose="020D0904000000000000" pitchFamily="50" charset="-127"/>
                <a:cs typeface="Arial" panose="020B0604020202020204" pitchFamily="34" charset="0"/>
              </a:rPr>
              <a:t>Хэрэгцээ шаардлагыг тодорхойлох судалгаа </a:t>
            </a:r>
          </a:p>
          <a:p>
            <a:pPr>
              <a:lnSpc>
                <a:spcPct val="180000"/>
              </a:lnSpc>
            </a:pPr>
            <a:r>
              <a:rPr lang="en-US" altLang="ko-KR" b="1" dirty="0">
                <a:solidFill>
                  <a:schemeClr val="accent2">
                    <a:lumMod val="50000"/>
                  </a:schemeClr>
                </a:solidFill>
                <a:effectLst>
                  <a:outerShdw blurRad="38100" dist="38100" dir="2700000" algn="tl">
                    <a:srgbClr val="000000">
                      <a:alpha val="43137"/>
                    </a:srgbClr>
                  </a:outerShdw>
                </a:effectLst>
                <a:latin typeface="Arial" panose="020B0604020202020204" pitchFamily="34" charset="0"/>
                <a:ea typeface="나눔고딕 ExtraBold" panose="020D0904000000000000" pitchFamily="50" charset="-127"/>
                <a:cs typeface="Arial" panose="020B0604020202020204" pitchFamily="34" charset="0"/>
              </a:rPr>
              <a:t>Ⅳ. </a:t>
            </a:r>
            <a:r>
              <a:rPr lang="mn-MN" altLang="ko-KR" b="1" dirty="0">
                <a:solidFill>
                  <a:schemeClr val="accent2">
                    <a:lumMod val="50000"/>
                  </a:schemeClr>
                </a:solidFill>
                <a:effectLst>
                  <a:outerShdw blurRad="38100" dist="38100" dir="2700000" algn="tl">
                    <a:srgbClr val="000000">
                      <a:alpha val="43137"/>
                    </a:srgbClr>
                  </a:outerShdw>
                </a:effectLst>
                <a:latin typeface="Arial" panose="020B0604020202020204" pitchFamily="34" charset="0"/>
                <a:ea typeface="나눔고딕 ExtraBold" panose="020D0904000000000000" pitchFamily="50" charset="-127"/>
                <a:cs typeface="Arial" panose="020B0604020202020204" pitchFamily="34" charset="0"/>
              </a:rPr>
              <a:t>Тээврийн ухаалаг системийг хөгжүүлэх стратеги</a:t>
            </a:r>
            <a:endParaRPr lang="en-US" altLang="ko-KR" b="1" dirty="0">
              <a:solidFill>
                <a:schemeClr val="accent2">
                  <a:lumMod val="50000"/>
                </a:schemeClr>
              </a:solidFill>
              <a:effectLst>
                <a:outerShdw blurRad="38100" dist="38100" dir="2700000" algn="tl">
                  <a:srgbClr val="000000">
                    <a:alpha val="43137"/>
                  </a:srgbClr>
                </a:outerShdw>
              </a:effectLst>
              <a:latin typeface="Arial" panose="020B0604020202020204" pitchFamily="34" charset="0"/>
              <a:ea typeface="나눔고딕 ExtraBold" panose="020D0904000000000000" pitchFamily="50" charset="-127"/>
              <a:cs typeface="Arial" panose="020B0604020202020204" pitchFamily="34" charset="0"/>
            </a:endParaRPr>
          </a:p>
          <a:p>
            <a:pPr>
              <a:lnSpc>
                <a:spcPct val="180000"/>
              </a:lnSpc>
            </a:pPr>
            <a:r>
              <a:rPr lang="en-US" altLang="ko-KR" b="1" dirty="0">
                <a:solidFill>
                  <a:schemeClr val="accent2">
                    <a:lumMod val="50000"/>
                  </a:schemeClr>
                </a:solidFill>
                <a:effectLst>
                  <a:outerShdw blurRad="38100" dist="38100" dir="2700000" algn="tl">
                    <a:srgbClr val="000000">
                      <a:alpha val="43137"/>
                    </a:srgbClr>
                  </a:outerShdw>
                </a:effectLst>
                <a:latin typeface="Arial" panose="020B0604020202020204" pitchFamily="34" charset="0"/>
                <a:ea typeface="나눔고딕 ExtraBold" panose="020D0904000000000000" pitchFamily="50" charset="-127"/>
                <a:cs typeface="Arial" panose="020B0604020202020204" pitchFamily="34" charset="0"/>
              </a:rPr>
              <a:t>Ⅴ. </a:t>
            </a:r>
            <a:r>
              <a:rPr lang="mn-MN" altLang="ko-KR" b="1" dirty="0">
                <a:solidFill>
                  <a:schemeClr val="accent2">
                    <a:lumMod val="50000"/>
                  </a:schemeClr>
                </a:solidFill>
                <a:effectLst>
                  <a:outerShdw blurRad="38100" dist="38100" dir="2700000" algn="tl">
                    <a:srgbClr val="000000">
                      <a:alpha val="43137"/>
                    </a:srgbClr>
                  </a:outerShdw>
                </a:effectLst>
                <a:latin typeface="Arial" panose="020B0604020202020204" pitchFamily="34" charset="0"/>
                <a:ea typeface="나눔고딕 ExtraBold" panose="020D0904000000000000" pitchFamily="50" charset="-127"/>
                <a:cs typeface="Arial" panose="020B0604020202020204" pitchFamily="34" charset="0"/>
              </a:rPr>
              <a:t>Шаардлагатай ТУС-ын үйлчилгээнүүдийг сонгох</a:t>
            </a:r>
            <a:endParaRPr lang="en-US" altLang="ko-KR" b="1" dirty="0">
              <a:solidFill>
                <a:schemeClr val="accent2">
                  <a:lumMod val="50000"/>
                </a:schemeClr>
              </a:solidFill>
              <a:effectLst>
                <a:outerShdw blurRad="38100" dist="38100" dir="2700000" algn="tl">
                  <a:srgbClr val="000000">
                    <a:alpha val="43137"/>
                  </a:srgbClr>
                </a:outerShdw>
              </a:effectLst>
              <a:latin typeface="Arial" panose="020B0604020202020204" pitchFamily="34" charset="0"/>
              <a:ea typeface="나눔고딕 ExtraBold" panose="020D0904000000000000" pitchFamily="50" charset="-127"/>
              <a:cs typeface="Arial" panose="020B0604020202020204" pitchFamily="34" charset="0"/>
            </a:endParaRPr>
          </a:p>
          <a:p>
            <a:pPr>
              <a:lnSpc>
                <a:spcPct val="180000"/>
              </a:lnSpc>
            </a:pPr>
            <a:endParaRPr lang="en-US" altLang="ko-KR" sz="500" b="1" dirty="0">
              <a:solidFill>
                <a:schemeClr val="accent2">
                  <a:lumMod val="50000"/>
                </a:schemeClr>
              </a:solidFill>
              <a:effectLst>
                <a:outerShdw blurRad="38100" dist="38100" dir="2700000" algn="tl">
                  <a:srgbClr val="000000">
                    <a:alpha val="43137"/>
                  </a:srgbClr>
                </a:outerShdw>
              </a:effectLst>
              <a:latin typeface="Arial" panose="020B0604020202020204" pitchFamily="34" charset="0"/>
              <a:ea typeface="나눔고딕 ExtraBold" panose="020D0904000000000000" pitchFamily="50" charset="-127"/>
              <a:cs typeface="Arial" panose="020B0604020202020204" pitchFamily="34" charset="0"/>
            </a:endParaRPr>
          </a:p>
          <a:p>
            <a:r>
              <a:rPr lang="en-US" altLang="ko-KR" sz="2400" b="1" dirty="0">
                <a:solidFill>
                  <a:srgbClr val="C00000"/>
                </a:solidFill>
                <a:effectLst>
                  <a:outerShdw blurRad="38100" dist="38100" dir="2700000" algn="tl">
                    <a:srgbClr val="000000">
                      <a:alpha val="43137"/>
                    </a:srgbClr>
                  </a:outerShdw>
                </a:effectLst>
                <a:latin typeface="Arial" panose="020B0604020202020204" pitchFamily="34" charset="0"/>
                <a:ea typeface="나눔고딕 ExtraBold" panose="020D0904000000000000" pitchFamily="50" charset="-127"/>
                <a:cs typeface="Arial" panose="020B0604020202020204" pitchFamily="34" charset="0"/>
              </a:rPr>
              <a:t>Ⅵ. </a:t>
            </a:r>
            <a:r>
              <a:rPr lang="mn-MN" altLang="ko-KR" sz="2400" b="1" dirty="0">
                <a:solidFill>
                  <a:srgbClr val="C00000"/>
                </a:solidFill>
                <a:effectLst>
                  <a:outerShdw blurRad="38100" dist="38100" dir="2700000" algn="tl">
                    <a:srgbClr val="000000">
                      <a:alpha val="43137"/>
                    </a:srgbClr>
                  </a:outerShdw>
                </a:effectLst>
                <a:latin typeface="Arial" panose="020B0604020202020204" pitchFamily="34" charset="0"/>
                <a:ea typeface="나눔고딕 ExtraBold" panose="020D0904000000000000" pitchFamily="50" charset="-127"/>
                <a:cs typeface="Arial" panose="020B0604020202020204" pitchFamily="34" charset="0"/>
              </a:rPr>
              <a:t>ТУС-ын үйлчилгээг эрэмбэлэх &amp; Дэд системүүдийг </a:t>
            </a:r>
            <a:endParaRPr lang="en-US" altLang="ko-KR" sz="2400" b="1" dirty="0">
              <a:solidFill>
                <a:srgbClr val="C00000"/>
              </a:solidFill>
              <a:effectLst>
                <a:outerShdw blurRad="38100" dist="38100" dir="2700000" algn="tl">
                  <a:srgbClr val="000000">
                    <a:alpha val="43137"/>
                  </a:srgbClr>
                </a:outerShdw>
              </a:effectLst>
              <a:latin typeface="Arial" panose="020B0604020202020204" pitchFamily="34" charset="0"/>
              <a:ea typeface="나눔고딕 ExtraBold" panose="020D0904000000000000" pitchFamily="50" charset="-127"/>
              <a:cs typeface="Arial" panose="020B0604020202020204" pitchFamily="34" charset="0"/>
            </a:endParaRPr>
          </a:p>
          <a:p>
            <a:r>
              <a:rPr lang="mn-MN" altLang="ko-KR" sz="2400" b="1" dirty="0">
                <a:solidFill>
                  <a:srgbClr val="C00000"/>
                </a:solidFill>
                <a:effectLst>
                  <a:outerShdw blurRad="38100" dist="38100" dir="2700000" algn="tl">
                    <a:srgbClr val="000000">
                      <a:alpha val="43137"/>
                    </a:srgbClr>
                  </a:outerShdw>
                </a:effectLst>
                <a:latin typeface="Arial" panose="020B0604020202020204" pitchFamily="34" charset="0"/>
                <a:ea typeface="나눔고딕 ExtraBold" panose="020D0904000000000000" pitchFamily="50" charset="-127"/>
                <a:cs typeface="Arial" panose="020B0604020202020204" pitchFamily="34" charset="0"/>
              </a:rPr>
              <a:t>нэвтрүүлэх төлөвлөгөө </a:t>
            </a:r>
          </a:p>
          <a:p>
            <a:r>
              <a:rPr lang="en-US" altLang="ko-KR" b="1" dirty="0">
                <a:solidFill>
                  <a:srgbClr val="002060"/>
                </a:solidFill>
                <a:effectLst>
                  <a:outerShdw blurRad="38100" dist="38100" dir="2700000" algn="tl">
                    <a:srgbClr val="000000">
                      <a:alpha val="43137"/>
                    </a:srgbClr>
                  </a:outerShdw>
                </a:effectLst>
                <a:latin typeface="Arial" panose="020B0604020202020204" pitchFamily="34" charset="0"/>
                <a:ea typeface="나눔고딕 ExtraBold" panose="020D0904000000000000" pitchFamily="50" charset="-127"/>
                <a:cs typeface="Arial" panose="020B0604020202020204" pitchFamily="34" charset="0"/>
              </a:rPr>
              <a:t>Ⅶ. </a:t>
            </a:r>
            <a:r>
              <a:rPr lang="mn-MN" altLang="ko-KR" b="1" dirty="0">
                <a:solidFill>
                  <a:srgbClr val="002060"/>
                </a:solidFill>
                <a:effectLst>
                  <a:outerShdw blurRad="38100" dist="38100" dir="2700000" algn="tl">
                    <a:srgbClr val="000000">
                      <a:alpha val="43137"/>
                    </a:srgbClr>
                  </a:outerShdw>
                </a:effectLst>
                <a:latin typeface="Arial" panose="020B0604020202020204" pitchFamily="34" charset="0"/>
                <a:ea typeface="나눔고딕 ExtraBold" panose="020D0904000000000000" pitchFamily="50" charset="-127"/>
                <a:cs typeface="Arial" panose="020B0604020202020204" pitchFamily="34" charset="0"/>
              </a:rPr>
              <a:t>ТУС-ын Дэд системүүдийн суурь дизайн болон удирдлагын төвийн систем</a:t>
            </a:r>
            <a:endParaRPr lang="en-US" altLang="ko-KR" b="1" dirty="0">
              <a:solidFill>
                <a:srgbClr val="002060"/>
              </a:solidFill>
              <a:effectLst>
                <a:outerShdw blurRad="38100" dist="38100" dir="2700000" algn="tl">
                  <a:srgbClr val="000000">
                    <a:alpha val="43137"/>
                  </a:srgbClr>
                </a:outerShdw>
              </a:effectLst>
              <a:latin typeface="Arial" panose="020B0604020202020204" pitchFamily="34" charset="0"/>
              <a:ea typeface="나눔고딕 ExtraBold" panose="020D0904000000000000" pitchFamily="50" charset="-127"/>
              <a:cs typeface="Arial" panose="020B0604020202020204" pitchFamily="34" charset="0"/>
            </a:endParaRPr>
          </a:p>
          <a:p>
            <a:pPr>
              <a:lnSpc>
                <a:spcPct val="180000"/>
              </a:lnSpc>
            </a:pPr>
            <a:r>
              <a:rPr lang="en-US" altLang="ko-KR" b="1" dirty="0">
                <a:solidFill>
                  <a:srgbClr val="002060"/>
                </a:solidFill>
                <a:effectLst>
                  <a:outerShdw blurRad="38100" dist="38100" dir="2700000" algn="tl">
                    <a:srgbClr val="000000">
                      <a:alpha val="43137"/>
                    </a:srgbClr>
                  </a:outerShdw>
                </a:effectLst>
                <a:latin typeface="Arial" panose="020B0604020202020204" pitchFamily="34" charset="0"/>
                <a:ea typeface="나눔고딕 ExtraBold" panose="020D0904000000000000" pitchFamily="50" charset="-127"/>
                <a:cs typeface="Arial" panose="020B0604020202020204" pitchFamily="34" charset="0"/>
              </a:rPr>
              <a:t>Ⅷ. </a:t>
            </a:r>
            <a:r>
              <a:rPr lang="mn-MN" altLang="ko-KR" b="1" dirty="0">
                <a:solidFill>
                  <a:srgbClr val="002060"/>
                </a:solidFill>
                <a:effectLst>
                  <a:outerShdw blurRad="38100" dist="38100" dir="2700000" algn="tl">
                    <a:srgbClr val="000000">
                      <a:alpha val="43137"/>
                    </a:srgbClr>
                  </a:outerShdw>
                </a:effectLst>
                <a:latin typeface="Arial" panose="020B0604020202020204" pitchFamily="34" charset="0"/>
                <a:ea typeface="나눔고딕 ExtraBold" panose="020D0904000000000000" pitchFamily="50" charset="-127"/>
                <a:cs typeface="Arial" panose="020B0604020202020204" pitchFamily="34" charset="0"/>
              </a:rPr>
              <a:t>ТУС-ыг хэрэгжүүлэхэд шаардлагатай нөхцөл </a:t>
            </a:r>
            <a:endParaRPr lang="en-US" altLang="ko-KR" b="1" dirty="0">
              <a:solidFill>
                <a:srgbClr val="002060"/>
              </a:solidFill>
              <a:effectLst>
                <a:outerShdw blurRad="38100" dist="38100" dir="2700000" algn="tl">
                  <a:srgbClr val="000000">
                    <a:alpha val="43137"/>
                  </a:srgbClr>
                </a:outerShdw>
              </a:effectLst>
              <a:latin typeface="Arial" panose="020B0604020202020204" pitchFamily="34" charset="0"/>
              <a:ea typeface="나눔고딕 ExtraBold" panose="020D0904000000000000" pitchFamily="50" charset="-127"/>
              <a:cs typeface="Arial" panose="020B0604020202020204" pitchFamily="34" charset="0"/>
            </a:endParaRPr>
          </a:p>
        </p:txBody>
      </p:sp>
      <p:pic>
        <p:nvPicPr>
          <p:cNvPr id="19" name="Picture 2"/>
          <p:cNvPicPr>
            <a:picLocks noChangeAspect="1" noChangeArrowheads="1"/>
          </p:cNvPicPr>
          <p:nvPr/>
        </p:nvPicPr>
        <p:blipFill rotWithShape="1">
          <a:blip r:embed="rId2" cstate="print">
            <a:extLst>
              <a:ext uri="{28A0092B-C50C-407E-A947-70E740481C1C}">
                <a14:useLocalDpi xmlns:a14="http://schemas.microsoft.com/office/drawing/2010/main" val="0"/>
              </a:ext>
            </a:extLst>
          </a:blip>
          <a:srcRect l="11848" t="49728" r="59432" b="47850"/>
          <a:stretch/>
        </p:blipFill>
        <p:spPr bwMode="auto">
          <a:xfrm>
            <a:off x="5838" y="1202879"/>
            <a:ext cx="9144000" cy="281905"/>
          </a:xfrm>
          <a:prstGeom prst="rect">
            <a:avLst/>
          </a:prstGeom>
          <a:solidFill>
            <a:schemeClr val="bg1">
              <a:alpha val="30000"/>
            </a:schemeClr>
          </a:solidFill>
          <a:ln>
            <a:noFill/>
          </a:ln>
        </p:spPr>
      </p:pic>
      <p:sp>
        <p:nvSpPr>
          <p:cNvPr id="221" name="직사각형 220"/>
          <p:cNvSpPr/>
          <p:nvPr/>
        </p:nvSpPr>
        <p:spPr>
          <a:xfrm>
            <a:off x="-7185" y="1335686"/>
            <a:ext cx="9142984" cy="2880319"/>
          </a:xfrm>
          <a:prstGeom prst="rect">
            <a:avLst/>
          </a:prstGeom>
          <a:solidFill>
            <a:schemeClr val="bg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91062" tIns="45530" rIns="91062" bIns="45530" anchor="ctr"/>
          <a:lstStyle/>
          <a:p>
            <a:pPr algn="ctr">
              <a:defRPr/>
            </a:pPr>
            <a:endParaRPr lang="ko-KR" altLang="en-US" dirty="0">
              <a:solidFill>
                <a:prstClr val="white"/>
              </a:solidFill>
            </a:endParaRPr>
          </a:p>
        </p:txBody>
      </p:sp>
      <p:sp>
        <p:nvSpPr>
          <p:cNvPr id="220" name="직사각형 219"/>
          <p:cNvSpPr/>
          <p:nvPr/>
        </p:nvSpPr>
        <p:spPr>
          <a:xfrm>
            <a:off x="1016" y="6044938"/>
            <a:ext cx="9142984" cy="1656184"/>
          </a:xfrm>
          <a:prstGeom prst="rect">
            <a:avLst/>
          </a:prstGeom>
          <a:solidFill>
            <a:schemeClr val="bg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91062" tIns="45530" rIns="91062" bIns="45530" anchor="ctr"/>
          <a:lstStyle/>
          <a:p>
            <a:pPr algn="ctr">
              <a:defRPr/>
            </a:pPr>
            <a:endParaRPr lang="ko-KR" altLang="en-US" dirty="0">
              <a:solidFill>
                <a:prstClr val="white"/>
              </a:solidFill>
            </a:endParaRPr>
          </a:p>
        </p:txBody>
      </p:sp>
    </p:spTree>
    <p:extLst>
      <p:ext uri="{BB962C8B-B14F-4D97-AF65-F5344CB8AC3E}">
        <p14:creationId xmlns:p14="http://schemas.microsoft.com/office/powerpoint/2010/main" val="1868748941"/>
      </p:ext>
    </p:extLst>
  </p:cSld>
  <p:clrMapOvr>
    <a:masterClrMapping/>
  </p:clrMapOvr>
  <p:transition>
    <p:fade/>
  </p:transition>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직사각형 5"/>
          <p:cNvSpPr/>
          <p:nvPr/>
        </p:nvSpPr>
        <p:spPr>
          <a:xfrm>
            <a:off x="0" y="2708919"/>
            <a:ext cx="9107488" cy="410852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062" tIns="45530" rIns="91062" bIns="45530" anchor="ctr"/>
          <a:lstStyle/>
          <a:p>
            <a:pPr algn="ctr">
              <a:defRPr/>
            </a:pPr>
            <a:endParaRPr lang="ko-KR" altLang="en-US" b="1">
              <a:solidFill>
                <a:prstClr val="white"/>
              </a:solidFill>
              <a:latin typeface="나눔고딕 ExtraBold" panose="020D0904000000000000" pitchFamily="50" charset="-127"/>
              <a:ea typeface="나눔고딕 ExtraBold" panose="020D0904000000000000" pitchFamily="50" charset="-127"/>
            </a:endParaRPr>
          </a:p>
        </p:txBody>
      </p:sp>
      <p:sp>
        <p:nvSpPr>
          <p:cNvPr id="5" name="TextBox 4"/>
          <p:cNvSpPr txBox="1"/>
          <p:nvPr/>
        </p:nvSpPr>
        <p:spPr>
          <a:xfrm>
            <a:off x="143508" y="44624"/>
            <a:ext cx="8856984" cy="523220"/>
          </a:xfrm>
          <a:prstGeom prst="rect">
            <a:avLst/>
          </a:prstGeom>
          <a:noFill/>
        </p:spPr>
        <p:txBody>
          <a:bodyPr wrap="square" rtlCol="0">
            <a:spAutoFit/>
          </a:bodyPr>
          <a:lstStyle/>
          <a:p>
            <a:pPr algn="ctr" fontAlgn="base">
              <a:spcBef>
                <a:spcPct val="0"/>
              </a:spcBef>
              <a:spcAft>
                <a:spcPct val="0"/>
              </a:spcAft>
              <a:defRPr/>
            </a:pPr>
            <a:r>
              <a:rPr kumimoji="1" lang="mn-MN" altLang="ko-KR" sz="2800" dirty="0">
                <a:solidFill>
                  <a:srgbClr val="FFFFFF"/>
                </a:solidFill>
                <a:latin typeface="Calibri" panose="020F0502020204030204" pitchFamily="34" charset="0"/>
                <a:ea typeface="나눔고딕 ExtraBold" panose="020D0904000000000000" pitchFamily="50" charset="-127"/>
                <a:cs typeface="Calibri" panose="020F0502020204030204" pitchFamily="34" charset="0"/>
              </a:rPr>
              <a:t>ТУС-ийн үйлчилгээнүүдийг эрэмбэлэх нь</a:t>
            </a:r>
            <a:endParaRPr kumimoji="1" lang="en-US" altLang="ko-KR" sz="2800" dirty="0">
              <a:solidFill>
                <a:srgbClr val="FFFFFF"/>
              </a:solidFill>
              <a:latin typeface="나눔고딕 ExtraBold" panose="020D0904000000000000" pitchFamily="50" charset="-127"/>
              <a:ea typeface="나눔고딕 ExtraBold" panose="020D0904000000000000" pitchFamily="50" charset="-127"/>
            </a:endParaRPr>
          </a:p>
        </p:txBody>
      </p:sp>
      <p:sp>
        <p:nvSpPr>
          <p:cNvPr id="154" name="직사각형 153"/>
          <p:cNvSpPr/>
          <p:nvPr/>
        </p:nvSpPr>
        <p:spPr>
          <a:xfrm>
            <a:off x="323528" y="692696"/>
            <a:ext cx="6480721" cy="333617"/>
          </a:xfrm>
          <a:prstGeom prst="rect">
            <a:avLst/>
          </a:prstGeom>
        </p:spPr>
        <p:txBody>
          <a:bodyPr wrap="square">
            <a:spAutoFit/>
          </a:bodyPr>
          <a:lstStyle/>
          <a:p>
            <a:pPr marL="361245" indent="-361245" eaLnBrk="0" fontAlgn="base" latinLnBrk="0" hangingPunct="0">
              <a:lnSpc>
                <a:spcPct val="120000"/>
              </a:lnSpc>
              <a:spcBef>
                <a:spcPct val="20000"/>
              </a:spcBef>
              <a:spcAft>
                <a:spcPct val="0"/>
              </a:spcAft>
              <a:buSzPct val="170000"/>
              <a:buFontTx/>
              <a:buBlip>
                <a:blip r:embed="rId2"/>
              </a:buBlip>
            </a:pPr>
            <a:r>
              <a:rPr kumimoji="1" lang="mn-MN" altLang="ko-KR" sz="1400" dirty="0">
                <a:solidFill>
                  <a:srgbClr val="000000"/>
                </a:solidFill>
                <a:latin typeface="Calibri" panose="020F0502020204030204" pitchFamily="34" charset="0"/>
                <a:ea typeface="나눔고딕 ExtraBold" panose="020D0904000000000000" pitchFamily="50" charset="-127"/>
                <a:cs typeface="Calibri" panose="020F0502020204030204" pitchFamily="34" charset="0"/>
              </a:rPr>
              <a:t>ТУС-ийн үйлчилгээнүүдийн эрэмбийн дүнг нэгтгэсэн байдал -Улаанбаатар хот</a:t>
            </a:r>
            <a:endParaRPr kumimoji="1" lang="ko-KR" altLang="ko-KR" sz="1400" dirty="0">
              <a:solidFill>
                <a:srgbClr val="FF0000"/>
              </a:solidFill>
              <a:latin typeface="Calibri" panose="020F0502020204030204" pitchFamily="34" charset="0"/>
              <a:ea typeface="나눔고딕 ExtraBold" panose="020D0904000000000000" pitchFamily="50" charset="-127"/>
              <a:cs typeface="Calibri" panose="020F0502020204030204" pitchFamily="34" charset="0"/>
            </a:endParaRPr>
          </a:p>
        </p:txBody>
      </p:sp>
      <p:graphicFrame>
        <p:nvGraphicFramePr>
          <p:cNvPr id="15" name="표 14"/>
          <p:cNvGraphicFramePr>
            <a:graphicFrameLocks noGrp="1"/>
          </p:cNvGraphicFramePr>
          <p:nvPr>
            <p:extLst>
              <p:ext uri="{D42A27DB-BD31-4B8C-83A1-F6EECF244321}">
                <p14:modId xmlns:p14="http://schemas.microsoft.com/office/powerpoint/2010/main" val="4061096979"/>
              </p:ext>
            </p:extLst>
          </p:nvPr>
        </p:nvGraphicFramePr>
        <p:xfrm>
          <a:off x="179514" y="1052733"/>
          <a:ext cx="8748971" cy="5177496"/>
        </p:xfrm>
        <a:graphic>
          <a:graphicData uri="http://schemas.openxmlformats.org/drawingml/2006/table">
            <a:tbl>
              <a:tblPr firstRow="1" bandRow="1">
                <a:tableStyleId>{5940675A-B579-460E-94D1-54222C63F5DA}</a:tableStyleId>
              </a:tblPr>
              <a:tblGrid>
                <a:gridCol w="2149934">
                  <a:extLst>
                    <a:ext uri="{9D8B030D-6E8A-4147-A177-3AD203B41FA5}">
                      <a16:colId xmlns:a16="http://schemas.microsoft.com/office/drawing/2014/main" val="20000"/>
                    </a:ext>
                  </a:extLst>
                </a:gridCol>
                <a:gridCol w="783250">
                  <a:extLst>
                    <a:ext uri="{9D8B030D-6E8A-4147-A177-3AD203B41FA5}">
                      <a16:colId xmlns:a16="http://schemas.microsoft.com/office/drawing/2014/main" val="20001"/>
                    </a:ext>
                  </a:extLst>
                </a:gridCol>
                <a:gridCol w="953285">
                  <a:extLst>
                    <a:ext uri="{9D8B030D-6E8A-4147-A177-3AD203B41FA5}">
                      <a16:colId xmlns:a16="http://schemas.microsoft.com/office/drawing/2014/main" val="20002"/>
                    </a:ext>
                  </a:extLst>
                </a:gridCol>
                <a:gridCol w="953285">
                  <a:extLst>
                    <a:ext uri="{9D8B030D-6E8A-4147-A177-3AD203B41FA5}">
                      <a16:colId xmlns:a16="http://schemas.microsoft.com/office/drawing/2014/main" val="20003"/>
                    </a:ext>
                  </a:extLst>
                </a:gridCol>
                <a:gridCol w="806626">
                  <a:extLst>
                    <a:ext uri="{9D8B030D-6E8A-4147-A177-3AD203B41FA5}">
                      <a16:colId xmlns:a16="http://schemas.microsoft.com/office/drawing/2014/main" val="20004"/>
                    </a:ext>
                  </a:extLst>
                </a:gridCol>
                <a:gridCol w="953285">
                  <a:extLst>
                    <a:ext uri="{9D8B030D-6E8A-4147-A177-3AD203B41FA5}">
                      <a16:colId xmlns:a16="http://schemas.microsoft.com/office/drawing/2014/main" val="20005"/>
                    </a:ext>
                  </a:extLst>
                </a:gridCol>
                <a:gridCol w="733296">
                  <a:extLst>
                    <a:ext uri="{9D8B030D-6E8A-4147-A177-3AD203B41FA5}">
                      <a16:colId xmlns:a16="http://schemas.microsoft.com/office/drawing/2014/main" val="20006"/>
                    </a:ext>
                  </a:extLst>
                </a:gridCol>
                <a:gridCol w="586637">
                  <a:extLst>
                    <a:ext uri="{9D8B030D-6E8A-4147-A177-3AD203B41FA5}">
                      <a16:colId xmlns:a16="http://schemas.microsoft.com/office/drawing/2014/main" val="20007"/>
                    </a:ext>
                  </a:extLst>
                </a:gridCol>
                <a:gridCol w="829373">
                  <a:extLst>
                    <a:ext uri="{9D8B030D-6E8A-4147-A177-3AD203B41FA5}">
                      <a16:colId xmlns:a16="http://schemas.microsoft.com/office/drawing/2014/main" val="20008"/>
                    </a:ext>
                  </a:extLst>
                </a:gridCol>
              </a:tblGrid>
              <a:tr h="540835">
                <a:tc>
                  <a:txBody>
                    <a:bodyPr/>
                    <a:lstStyle/>
                    <a:p>
                      <a:pPr algn="ctr" latinLnBrk="1"/>
                      <a:r>
                        <a:rPr lang="mn-MN" altLang="ko-KR" sz="800" dirty="0">
                          <a:latin typeface="Calibri" panose="020F0502020204030204" pitchFamily="34" charset="0"/>
                          <a:ea typeface="나눔고딕 ExtraBold" panose="020D0904000000000000" pitchFamily="50" charset="-127"/>
                          <a:cs typeface="Calibri" panose="020F0502020204030204" pitchFamily="34" charset="0"/>
                        </a:rPr>
                        <a:t>Нэгж үйлчилгээ</a:t>
                      </a:r>
                      <a:endParaRPr lang="ko-KR" altLang="en-US" sz="800" dirty="0">
                        <a:latin typeface="Calibri" panose="020F0502020204030204" pitchFamily="34" charset="0"/>
                        <a:ea typeface="나눔고딕 ExtraBold" panose="020D0904000000000000" pitchFamily="50" charset="-127"/>
                        <a:cs typeface="Calibri" panose="020F0502020204030204" pitchFamily="34" charset="0"/>
                      </a:endParaRPr>
                    </a:p>
                  </a:txBody>
                  <a:tcPr anchor="ctr">
                    <a:solidFill>
                      <a:srgbClr val="AFD5EF"/>
                    </a:solidFill>
                  </a:tcPr>
                </a:tc>
                <a:tc>
                  <a:txBody>
                    <a:bodyPr/>
                    <a:lstStyle/>
                    <a:p>
                      <a:pPr marL="0" marR="0" algn="ctr" fontAlgn="base" latinLnBrk="1">
                        <a:lnSpc>
                          <a:spcPct val="115000"/>
                        </a:lnSpc>
                        <a:spcBef>
                          <a:spcPts val="0"/>
                        </a:spcBef>
                        <a:spcAft>
                          <a:spcPts val="0"/>
                        </a:spcAft>
                      </a:pPr>
                      <a:r>
                        <a:rPr lang="mn-MN" sz="800" kern="1200" dirty="0">
                          <a:solidFill>
                            <a:srgbClr val="000000"/>
                          </a:solidFill>
                          <a:effectLst/>
                          <a:latin typeface="Calibri" panose="020F0502020204030204" pitchFamily="34" charset="0"/>
                          <a:ea typeface="나눔고딕 ExtraBold" panose="020B0604020202020204" charset="-127"/>
                          <a:cs typeface="Calibri" panose="020F0502020204030204" pitchFamily="34" charset="0"/>
                        </a:rPr>
                        <a:t>Тээврийн бодлого, төлөвлөгөө</a:t>
                      </a:r>
                      <a:endParaRPr lang="en-US" sz="800" dirty="0">
                        <a:effectLst/>
                        <a:latin typeface="Calibri" panose="020F0502020204030204" pitchFamily="34" charset="0"/>
                        <a:ea typeface="Malgun Gothic" panose="020B0503020000020004" pitchFamily="34" charset="-127"/>
                        <a:cs typeface="Calibri" panose="020F0502020204030204" pitchFamily="34" charset="0"/>
                      </a:endParaRPr>
                    </a:p>
                  </a:txBody>
                  <a:tcPr anchor="ctr">
                    <a:solidFill>
                      <a:srgbClr val="AFD5EF"/>
                    </a:solidFill>
                  </a:tcPr>
                </a:tc>
                <a:tc>
                  <a:txBody>
                    <a:bodyPr/>
                    <a:lstStyle/>
                    <a:p>
                      <a:pPr marL="0" marR="0" algn="ctr" fontAlgn="base" latinLnBrk="1">
                        <a:lnSpc>
                          <a:spcPct val="115000"/>
                        </a:lnSpc>
                        <a:spcBef>
                          <a:spcPts val="0"/>
                        </a:spcBef>
                        <a:spcAft>
                          <a:spcPts val="0"/>
                        </a:spcAft>
                      </a:pPr>
                      <a:r>
                        <a:rPr lang="mn-MN" sz="800" kern="1200" dirty="0">
                          <a:solidFill>
                            <a:srgbClr val="000000"/>
                          </a:solidFill>
                          <a:effectLst/>
                          <a:latin typeface="Calibri" panose="020F0502020204030204" pitchFamily="34" charset="0"/>
                          <a:ea typeface="나눔고딕 ExtraBold" panose="020B0604020202020204" charset="-127"/>
                          <a:cs typeface="Calibri" panose="020F0502020204030204" pitchFamily="34" charset="0"/>
                        </a:rPr>
                        <a:t>Хэрэглэгчийн судалгаа</a:t>
                      </a:r>
                      <a:endParaRPr lang="en-US" sz="800" dirty="0">
                        <a:effectLst/>
                        <a:latin typeface="Calibri" panose="020F0502020204030204" pitchFamily="34" charset="0"/>
                        <a:ea typeface="Malgun Gothic" panose="020B0503020000020004" pitchFamily="34" charset="-127"/>
                        <a:cs typeface="Calibri" panose="020F0502020204030204" pitchFamily="34" charset="0"/>
                      </a:endParaRPr>
                    </a:p>
                  </a:txBody>
                  <a:tcPr anchor="ctr">
                    <a:solidFill>
                      <a:srgbClr val="AFD5EF"/>
                    </a:solidFill>
                  </a:tcPr>
                </a:tc>
                <a:tc>
                  <a:txBody>
                    <a:bodyPr/>
                    <a:lstStyle/>
                    <a:p>
                      <a:pPr marL="0" marR="0" lvl="0" indent="0" algn="ctr" defTabSz="914400" rtl="0" eaLnBrk="1" fontAlgn="base" latinLnBrk="1" hangingPunct="1">
                        <a:lnSpc>
                          <a:spcPct val="100000"/>
                        </a:lnSpc>
                        <a:spcBef>
                          <a:spcPct val="0"/>
                        </a:spcBef>
                        <a:spcAft>
                          <a:spcPct val="0"/>
                        </a:spcAft>
                        <a:buClrTx/>
                        <a:buSzTx/>
                        <a:buFontTx/>
                        <a:buNone/>
                        <a:tabLst/>
                      </a:pPr>
                      <a:r>
                        <a:rPr lang="mn-MN" sz="800" kern="1200" dirty="0">
                          <a:solidFill>
                            <a:srgbClr val="000000"/>
                          </a:solidFill>
                          <a:effectLst/>
                          <a:latin typeface="Calibri" panose="020F0502020204030204" pitchFamily="34" charset="0"/>
                          <a:ea typeface="나눔고딕 ExtraBold" panose="020B0604020202020204" charset="-127"/>
                          <a:cs typeface="Calibri" panose="020F0502020204030204" pitchFamily="34" charset="0"/>
                        </a:rPr>
                        <a:t> мэргэжилтнүүдийн судалгаа</a:t>
                      </a:r>
                      <a:endParaRPr kumimoji="0" lang="en-US" altLang="ko-KR" sz="800" b="0" i="0" u="none" strike="noStrike" cap="none" normalizeH="0" baseline="0" dirty="0">
                        <a:ln>
                          <a:noFill/>
                        </a:ln>
                        <a:solidFill>
                          <a:schemeClr val="tx1"/>
                        </a:solidFill>
                        <a:effectLst/>
                        <a:latin typeface="Calibri" panose="020F0502020204030204" pitchFamily="34" charset="0"/>
                        <a:ea typeface="나눔고딕 ExtraBold" panose="020D0904000000000000" pitchFamily="50" charset="-127"/>
                        <a:cs typeface="Calibri" panose="020F0502020204030204" pitchFamily="34" charset="0"/>
                      </a:endParaRPr>
                    </a:p>
                  </a:txBody>
                  <a:tcPr anchor="ctr">
                    <a:solidFill>
                      <a:srgbClr val="AFD5EF"/>
                    </a:solidFill>
                  </a:tcPr>
                </a:tc>
                <a:tc>
                  <a:txBody>
                    <a:bodyPr/>
                    <a:lstStyle/>
                    <a:p>
                      <a:pPr marL="0" marR="0" algn="ctr" fontAlgn="base" latinLnBrk="1">
                        <a:lnSpc>
                          <a:spcPct val="115000"/>
                        </a:lnSpc>
                        <a:spcBef>
                          <a:spcPts val="0"/>
                        </a:spcBef>
                        <a:spcAft>
                          <a:spcPts val="0"/>
                        </a:spcAft>
                      </a:pPr>
                      <a:r>
                        <a:rPr lang="mn-MN" sz="800" kern="1200" dirty="0">
                          <a:solidFill>
                            <a:srgbClr val="000000"/>
                          </a:solidFill>
                          <a:effectLst/>
                          <a:latin typeface="Calibri" panose="020F0502020204030204" pitchFamily="34" charset="0"/>
                          <a:ea typeface="나눔고딕 ExtraBold" panose="020B0604020202020204" charset="-127"/>
                          <a:cs typeface="Calibri" panose="020F0502020204030204" pitchFamily="34" charset="0"/>
                        </a:rPr>
                        <a:t>Одоо ашиглаж буй ТУС</a:t>
                      </a:r>
                      <a:endParaRPr lang="en-US" sz="800" dirty="0">
                        <a:effectLst/>
                        <a:latin typeface="Calibri" panose="020F0502020204030204" pitchFamily="34" charset="0"/>
                        <a:ea typeface="Malgun Gothic" panose="020B0503020000020004" pitchFamily="34" charset="-127"/>
                        <a:cs typeface="Calibri" panose="020F0502020204030204" pitchFamily="34" charset="0"/>
                      </a:endParaRPr>
                    </a:p>
                  </a:txBody>
                  <a:tcPr anchor="ctr">
                    <a:solidFill>
                      <a:srgbClr val="AFD5EF"/>
                    </a:solidFill>
                  </a:tcPr>
                </a:tc>
                <a:tc>
                  <a:txBody>
                    <a:bodyPr/>
                    <a:lstStyle/>
                    <a:p>
                      <a:pPr marL="0" marR="0" algn="ctr" fontAlgn="base" latinLnBrk="1">
                        <a:lnSpc>
                          <a:spcPct val="115000"/>
                        </a:lnSpc>
                        <a:spcBef>
                          <a:spcPts val="0"/>
                        </a:spcBef>
                        <a:spcAft>
                          <a:spcPts val="0"/>
                        </a:spcAft>
                      </a:pPr>
                      <a:r>
                        <a:rPr lang="mn-MN" sz="800" kern="1200" dirty="0">
                          <a:solidFill>
                            <a:srgbClr val="000000"/>
                          </a:solidFill>
                          <a:effectLst/>
                          <a:latin typeface="Calibri" panose="020F0502020204030204" pitchFamily="34" charset="0"/>
                          <a:ea typeface="나눔고딕 ExtraBold" panose="020B0604020202020204" charset="-127"/>
                          <a:cs typeface="Calibri" panose="020F0502020204030204" pitchFamily="34" charset="0"/>
                        </a:rPr>
                        <a:t>Төслийн багийн судалгаа</a:t>
                      </a:r>
                      <a:endParaRPr lang="en-US" sz="800" dirty="0">
                        <a:effectLst/>
                        <a:latin typeface="Calibri" panose="020F0502020204030204" pitchFamily="34" charset="0"/>
                        <a:ea typeface="Malgun Gothic" panose="020B0503020000020004" pitchFamily="34" charset="-127"/>
                        <a:cs typeface="Calibri" panose="020F0502020204030204" pitchFamily="34" charset="0"/>
                      </a:endParaRPr>
                    </a:p>
                  </a:txBody>
                  <a:tcPr anchor="ctr">
                    <a:solidFill>
                      <a:srgbClr val="AFD5EF"/>
                    </a:solidFill>
                  </a:tcPr>
                </a:tc>
                <a:tc>
                  <a:txBody>
                    <a:bodyPr/>
                    <a:lstStyle/>
                    <a:p>
                      <a:pPr algn="ctr" latinLnBrk="1"/>
                      <a:r>
                        <a:rPr lang="mn-MN" altLang="ko-KR" sz="800" dirty="0">
                          <a:latin typeface="Calibri" panose="020F0502020204030204" pitchFamily="34" charset="0"/>
                          <a:ea typeface="나눔고딕 ExtraBold" panose="020D0904000000000000" pitchFamily="50" charset="-127"/>
                          <a:cs typeface="Calibri" panose="020F0502020204030204" pitchFamily="34" charset="0"/>
                        </a:rPr>
                        <a:t>Нийт оноо</a:t>
                      </a:r>
                      <a:endParaRPr lang="ko-KR" altLang="en-US" sz="800" dirty="0">
                        <a:latin typeface="Calibri" panose="020F0502020204030204" pitchFamily="34" charset="0"/>
                        <a:ea typeface="나눔고딕 ExtraBold" panose="020D0904000000000000" pitchFamily="50" charset="-127"/>
                        <a:cs typeface="Calibri" panose="020F0502020204030204" pitchFamily="34" charset="0"/>
                      </a:endParaRPr>
                    </a:p>
                  </a:txBody>
                  <a:tcPr anchor="ctr">
                    <a:solidFill>
                      <a:srgbClr val="AFD5EF"/>
                    </a:solidFill>
                  </a:tcPr>
                </a:tc>
                <a:tc>
                  <a:txBody>
                    <a:bodyPr/>
                    <a:lstStyle/>
                    <a:p>
                      <a:pPr algn="ctr" latinLnBrk="1"/>
                      <a:r>
                        <a:rPr lang="mn-MN" altLang="ko-KR" sz="800" dirty="0">
                          <a:latin typeface="Calibri" panose="020F0502020204030204" pitchFamily="34" charset="0"/>
                          <a:ea typeface="나눔고딕 ExtraBold" panose="020D0904000000000000" pitchFamily="50" charset="-127"/>
                          <a:cs typeface="Calibri" panose="020F0502020204030204" pitchFamily="34" charset="0"/>
                        </a:rPr>
                        <a:t>эрэмбэ</a:t>
                      </a:r>
                      <a:endParaRPr lang="ko-KR" altLang="en-US" sz="800" dirty="0">
                        <a:latin typeface="Calibri" panose="020F0502020204030204" pitchFamily="34" charset="0"/>
                        <a:ea typeface="나눔고딕 ExtraBold" panose="020D0904000000000000" pitchFamily="50" charset="-127"/>
                        <a:cs typeface="Calibri" panose="020F0502020204030204" pitchFamily="34" charset="0"/>
                      </a:endParaRPr>
                    </a:p>
                  </a:txBody>
                  <a:tcPr anchor="ctr">
                    <a:solidFill>
                      <a:srgbClr val="AFD5EF"/>
                    </a:solidFill>
                  </a:tcPr>
                </a:tc>
                <a:tc>
                  <a:txBody>
                    <a:bodyPr/>
                    <a:lstStyle/>
                    <a:p>
                      <a:pPr algn="ctr" latinLnBrk="1"/>
                      <a:r>
                        <a:rPr lang="mn-MN" altLang="ko-KR" sz="700" dirty="0">
                          <a:latin typeface="Calibri" panose="020F0502020204030204" pitchFamily="34" charset="0"/>
                          <a:ea typeface="나눔고딕 ExtraBold" panose="020D0904000000000000" pitchFamily="50" charset="-127"/>
                          <a:cs typeface="Calibri" panose="020F0502020204030204" pitchFamily="34" charset="0"/>
                        </a:rPr>
                        <a:t>Санал дээр үндэслэн эрэмбийг өөрчилсөн эсэх</a:t>
                      </a:r>
                      <a:endParaRPr lang="ko-KR" altLang="en-US" sz="700" dirty="0">
                        <a:latin typeface="Calibri" panose="020F0502020204030204" pitchFamily="34" charset="0"/>
                        <a:ea typeface="나눔고딕 ExtraBold" panose="020D0904000000000000" pitchFamily="50" charset="-127"/>
                        <a:cs typeface="Calibri" panose="020F0502020204030204" pitchFamily="34" charset="0"/>
                      </a:endParaRPr>
                    </a:p>
                  </a:txBody>
                  <a:tcPr anchor="ctr">
                    <a:solidFill>
                      <a:srgbClr val="AFD5EF"/>
                    </a:solidFill>
                  </a:tcPr>
                </a:tc>
                <a:extLst>
                  <a:ext uri="{0D108BD9-81ED-4DB2-BD59-A6C34878D82A}">
                    <a16:rowId xmlns:a16="http://schemas.microsoft.com/office/drawing/2014/main" val="10000"/>
                  </a:ext>
                </a:extLst>
              </a:tr>
              <a:tr h="217001">
                <a:tc>
                  <a:txBody>
                    <a:bodyPr/>
                    <a:lstStyle/>
                    <a:p>
                      <a:pPr algn="l" rtl="0" fontAlgn="ctr"/>
                      <a:r>
                        <a:rPr lang="mn-MN" sz="800" b="0" i="0" u="none" strike="noStrike" dirty="0">
                          <a:solidFill>
                            <a:srgbClr val="000000"/>
                          </a:solidFill>
                          <a:effectLst/>
                          <a:latin typeface="Calibri" panose="020F0502020204030204" pitchFamily="34" charset="0"/>
                          <a:cs typeface="Calibri" panose="020F0502020204030204" pitchFamily="34" charset="0"/>
                        </a:rPr>
                        <a:t>Автобусны мэдээлэл</a:t>
                      </a:r>
                      <a:endParaRPr lang="en-US" sz="800" b="0" i="0" u="none" strike="noStrike" dirty="0">
                        <a:solidFill>
                          <a:srgbClr val="000000"/>
                        </a:solidFill>
                        <a:effectLst/>
                        <a:latin typeface="Calibri" panose="020F0502020204030204" pitchFamily="34" charset="0"/>
                        <a:cs typeface="Calibri" panose="020F0502020204030204" pitchFamily="34" charset="0"/>
                      </a:endParaRPr>
                    </a:p>
                  </a:txBody>
                  <a:tcPr marL="9525" marR="9525" marT="9525" marB="0" anchor="ctr">
                    <a:solidFill>
                      <a:srgbClr val="FBEAA3"/>
                    </a:solidFill>
                  </a:tcPr>
                </a:tc>
                <a:tc>
                  <a:txBody>
                    <a:bodyPr/>
                    <a:lstStyle/>
                    <a:p>
                      <a:pPr algn="ctr" rtl="0" fontAlgn="ctr"/>
                      <a:r>
                        <a:rPr lang="en-US" altLang="ko-KR" sz="800" b="0" i="0" u="none" strike="noStrike">
                          <a:solidFill>
                            <a:srgbClr val="000000"/>
                          </a:solidFill>
                          <a:effectLst/>
                          <a:latin typeface="Calibri" panose="020F0502020204030204" pitchFamily="34" charset="0"/>
                          <a:cs typeface="Calibri" panose="020F0502020204030204" pitchFamily="34" charset="0"/>
                        </a:rPr>
                        <a:t>20</a:t>
                      </a:r>
                    </a:p>
                  </a:txBody>
                  <a:tcPr marL="9525" marR="9525" marT="9525" marB="0" anchor="ctr">
                    <a:solidFill>
                      <a:srgbClr val="FBEAA3"/>
                    </a:solidFill>
                  </a:tcPr>
                </a:tc>
                <a:tc>
                  <a:txBody>
                    <a:bodyPr/>
                    <a:lstStyle/>
                    <a:p>
                      <a:pPr algn="ctr" rtl="0" fontAlgn="ctr"/>
                      <a:r>
                        <a:rPr lang="en-US" altLang="ko-KR" sz="800" b="0" i="0" u="none" strike="noStrike">
                          <a:solidFill>
                            <a:srgbClr val="000000"/>
                          </a:solidFill>
                          <a:effectLst/>
                          <a:latin typeface="Calibri" panose="020F0502020204030204" pitchFamily="34" charset="0"/>
                          <a:cs typeface="Calibri" panose="020F0502020204030204" pitchFamily="34" charset="0"/>
                        </a:rPr>
                        <a:t>20</a:t>
                      </a:r>
                    </a:p>
                  </a:txBody>
                  <a:tcPr marL="9525" marR="9525" marT="9525" marB="0" anchor="ctr">
                    <a:solidFill>
                      <a:srgbClr val="FBEAA3"/>
                    </a:solidFill>
                  </a:tcPr>
                </a:tc>
                <a:tc>
                  <a:txBody>
                    <a:bodyPr/>
                    <a:lstStyle/>
                    <a:p>
                      <a:pPr algn="ctr" rtl="0" fontAlgn="ctr"/>
                      <a:r>
                        <a:rPr lang="en-US" altLang="ko-KR" sz="800" b="0" i="0" u="none" strike="noStrike">
                          <a:solidFill>
                            <a:srgbClr val="000000"/>
                          </a:solidFill>
                          <a:effectLst/>
                          <a:latin typeface="Calibri" panose="020F0502020204030204" pitchFamily="34" charset="0"/>
                          <a:cs typeface="Calibri" panose="020F0502020204030204" pitchFamily="34" charset="0"/>
                        </a:rPr>
                        <a:t>9</a:t>
                      </a:r>
                    </a:p>
                  </a:txBody>
                  <a:tcPr marL="9525" marR="9525" marT="9525" marB="0" anchor="ctr">
                    <a:solidFill>
                      <a:srgbClr val="FBEAA3"/>
                    </a:solidFill>
                  </a:tcPr>
                </a:tc>
                <a:tc>
                  <a:txBody>
                    <a:bodyPr/>
                    <a:lstStyle/>
                    <a:p>
                      <a:pPr algn="ctr" rtl="0" fontAlgn="ctr"/>
                      <a:r>
                        <a:rPr lang="en-US" altLang="ko-KR" sz="800" b="0" i="0" u="none" strike="noStrike">
                          <a:solidFill>
                            <a:srgbClr val="000000"/>
                          </a:solidFill>
                          <a:effectLst/>
                          <a:latin typeface="Calibri" panose="020F0502020204030204" pitchFamily="34" charset="0"/>
                          <a:cs typeface="Calibri" panose="020F0502020204030204" pitchFamily="34" charset="0"/>
                        </a:rPr>
                        <a:t>10</a:t>
                      </a:r>
                    </a:p>
                  </a:txBody>
                  <a:tcPr marL="9525" marR="9525" marT="9525" marB="0" anchor="ctr">
                    <a:solidFill>
                      <a:srgbClr val="FBEAA3"/>
                    </a:solidFill>
                  </a:tcPr>
                </a:tc>
                <a:tc>
                  <a:txBody>
                    <a:bodyPr/>
                    <a:lstStyle/>
                    <a:p>
                      <a:pPr algn="ctr" rtl="0" fontAlgn="ctr"/>
                      <a:r>
                        <a:rPr lang="en-US" altLang="ko-KR" sz="800" b="0" i="0" u="none" strike="noStrike">
                          <a:solidFill>
                            <a:srgbClr val="000000"/>
                          </a:solidFill>
                          <a:effectLst/>
                          <a:latin typeface="Calibri" panose="020F0502020204030204" pitchFamily="34" charset="0"/>
                          <a:cs typeface="Calibri" panose="020F0502020204030204" pitchFamily="34" charset="0"/>
                        </a:rPr>
                        <a:t>30</a:t>
                      </a:r>
                    </a:p>
                  </a:txBody>
                  <a:tcPr marL="9525" marR="9525" marT="9525" marB="0" anchor="ctr">
                    <a:solidFill>
                      <a:srgbClr val="FBEAA3"/>
                    </a:solidFill>
                  </a:tcPr>
                </a:tc>
                <a:tc>
                  <a:txBody>
                    <a:bodyPr/>
                    <a:lstStyle/>
                    <a:p>
                      <a:pPr algn="ctr" fontAlgn="ctr"/>
                      <a:r>
                        <a:rPr lang="en-US" altLang="ko-KR" sz="800" b="0" i="0" u="none" strike="noStrike" dirty="0">
                          <a:solidFill>
                            <a:srgbClr val="000000"/>
                          </a:solidFill>
                          <a:effectLst/>
                          <a:latin typeface="Calibri" panose="020F0502020204030204" pitchFamily="34" charset="0"/>
                          <a:cs typeface="Calibri" panose="020F0502020204030204" pitchFamily="34" charset="0"/>
                        </a:rPr>
                        <a:t>89</a:t>
                      </a:r>
                    </a:p>
                  </a:txBody>
                  <a:tcPr marL="9525" marR="9525" marT="9525" marB="0" anchor="ctr">
                    <a:solidFill>
                      <a:srgbClr val="FBEAA3"/>
                    </a:solidFill>
                  </a:tcPr>
                </a:tc>
                <a:tc>
                  <a:txBody>
                    <a:bodyPr/>
                    <a:lstStyle/>
                    <a:p>
                      <a:pPr algn="ctr">
                        <a:lnSpc>
                          <a:spcPct val="115000"/>
                        </a:lnSpc>
                        <a:spcAft>
                          <a:spcPts val="400"/>
                        </a:spcAft>
                      </a:pPr>
                      <a:r>
                        <a:rPr lang="en-US" altLang="ko-KR" sz="800" kern="1200" dirty="0">
                          <a:solidFill>
                            <a:schemeClr val="tx1"/>
                          </a:solidFill>
                          <a:latin typeface="Calibri" panose="020F0502020204030204" pitchFamily="34" charset="0"/>
                          <a:ea typeface="나눔고딕 ExtraBold" panose="020D0904000000000000" pitchFamily="50" charset="-127"/>
                          <a:cs typeface="Calibri" panose="020F0502020204030204" pitchFamily="34" charset="0"/>
                        </a:rPr>
                        <a:t>1</a:t>
                      </a:r>
                      <a:endParaRPr lang="ko-KR" sz="800" kern="1200" dirty="0">
                        <a:solidFill>
                          <a:schemeClr val="tx1"/>
                        </a:solidFill>
                        <a:latin typeface="Calibri" panose="020F0502020204030204" pitchFamily="34" charset="0"/>
                        <a:ea typeface="나눔고딕 ExtraBold" panose="020D0904000000000000" pitchFamily="50" charset="-127"/>
                        <a:cs typeface="Calibri" panose="020F0502020204030204" pitchFamily="34" charset="0"/>
                      </a:endParaRPr>
                    </a:p>
                  </a:txBody>
                  <a:tcPr marL="17780" marR="17780" marT="17780" marB="17780" anchor="ctr">
                    <a:solidFill>
                      <a:srgbClr val="FBEAA3"/>
                    </a:solidFill>
                  </a:tcPr>
                </a:tc>
                <a:tc>
                  <a:txBody>
                    <a:bodyPr/>
                    <a:lstStyle/>
                    <a:p>
                      <a:pPr algn="ctr">
                        <a:lnSpc>
                          <a:spcPct val="115000"/>
                        </a:lnSpc>
                        <a:spcAft>
                          <a:spcPts val="400"/>
                        </a:spcAft>
                      </a:pPr>
                      <a:endParaRPr lang="ko-KR" sz="800" kern="1200" dirty="0">
                        <a:solidFill>
                          <a:schemeClr val="tx1"/>
                        </a:solidFill>
                        <a:latin typeface="Calibri" panose="020F0502020204030204" pitchFamily="34" charset="0"/>
                        <a:ea typeface="나눔고딕 ExtraBold" panose="020D0904000000000000" pitchFamily="50" charset="-127"/>
                        <a:cs typeface="Calibri" panose="020F0502020204030204" pitchFamily="34" charset="0"/>
                      </a:endParaRPr>
                    </a:p>
                  </a:txBody>
                  <a:tcPr marL="17780" marR="17780" marT="17780" marB="17780" anchor="ctr">
                    <a:solidFill>
                      <a:srgbClr val="FBEAA3"/>
                    </a:solidFill>
                  </a:tcPr>
                </a:tc>
                <a:extLst>
                  <a:ext uri="{0D108BD9-81ED-4DB2-BD59-A6C34878D82A}">
                    <a16:rowId xmlns:a16="http://schemas.microsoft.com/office/drawing/2014/main" val="10001"/>
                  </a:ext>
                </a:extLst>
              </a:tr>
              <a:tr h="217001">
                <a:tc>
                  <a:txBody>
                    <a:bodyPr/>
                    <a:lstStyle/>
                    <a:p>
                      <a:pPr algn="l" rtl="0" fontAlgn="ctr"/>
                      <a:r>
                        <a:rPr lang="mn-MN" sz="800" b="0" i="0" u="none" strike="noStrike" dirty="0">
                          <a:solidFill>
                            <a:srgbClr val="000000"/>
                          </a:solidFill>
                          <a:effectLst/>
                          <a:latin typeface="Calibri" panose="020F0502020204030204" pitchFamily="34" charset="0"/>
                          <a:cs typeface="Calibri" panose="020F0502020204030204" pitchFamily="34" charset="0"/>
                        </a:rPr>
                        <a:t>Нийтийн тээврийн үйлчилгээний удирдлага</a:t>
                      </a:r>
                      <a:endParaRPr lang="en-US" sz="800" b="0" i="0" u="none" strike="noStrike" dirty="0">
                        <a:solidFill>
                          <a:srgbClr val="000000"/>
                        </a:solidFill>
                        <a:effectLst/>
                        <a:latin typeface="Calibri" panose="020F0502020204030204" pitchFamily="34" charset="0"/>
                        <a:cs typeface="Calibri" panose="020F0502020204030204" pitchFamily="34" charset="0"/>
                      </a:endParaRPr>
                    </a:p>
                  </a:txBody>
                  <a:tcPr marL="9525" marR="9525" marT="9525" marB="0" anchor="ctr">
                    <a:solidFill>
                      <a:srgbClr val="FBEAA3"/>
                    </a:solidFill>
                  </a:tcPr>
                </a:tc>
                <a:tc>
                  <a:txBody>
                    <a:bodyPr/>
                    <a:lstStyle/>
                    <a:p>
                      <a:pPr algn="ctr" rtl="0" fontAlgn="ctr"/>
                      <a:r>
                        <a:rPr lang="en-US" altLang="ko-KR" sz="800" b="0" i="0" u="none" strike="noStrike">
                          <a:solidFill>
                            <a:srgbClr val="000000"/>
                          </a:solidFill>
                          <a:effectLst/>
                          <a:latin typeface="Calibri" panose="020F0502020204030204" pitchFamily="34" charset="0"/>
                          <a:cs typeface="Calibri" panose="020F0502020204030204" pitchFamily="34" charset="0"/>
                        </a:rPr>
                        <a:t>20</a:t>
                      </a:r>
                    </a:p>
                  </a:txBody>
                  <a:tcPr marL="9525" marR="9525" marT="9525" marB="0" anchor="ctr">
                    <a:solidFill>
                      <a:srgbClr val="FBEAA3"/>
                    </a:solidFill>
                  </a:tcPr>
                </a:tc>
                <a:tc>
                  <a:txBody>
                    <a:bodyPr/>
                    <a:lstStyle/>
                    <a:p>
                      <a:pPr algn="ctr" rtl="0" fontAlgn="ctr"/>
                      <a:r>
                        <a:rPr lang="en-US" altLang="ko-KR" sz="800" b="0" i="0" u="none" strike="noStrike">
                          <a:solidFill>
                            <a:srgbClr val="000000"/>
                          </a:solidFill>
                          <a:effectLst/>
                          <a:latin typeface="Calibri" panose="020F0502020204030204" pitchFamily="34" charset="0"/>
                          <a:cs typeface="Calibri" panose="020F0502020204030204" pitchFamily="34" charset="0"/>
                        </a:rPr>
                        <a:t>19</a:t>
                      </a:r>
                    </a:p>
                  </a:txBody>
                  <a:tcPr marL="9525" marR="9525" marT="9525" marB="0" anchor="ctr">
                    <a:solidFill>
                      <a:srgbClr val="FBEAA3"/>
                    </a:solidFill>
                  </a:tcPr>
                </a:tc>
                <a:tc>
                  <a:txBody>
                    <a:bodyPr/>
                    <a:lstStyle/>
                    <a:p>
                      <a:pPr algn="ctr" rtl="0" fontAlgn="ctr"/>
                      <a:r>
                        <a:rPr lang="en-US" altLang="ko-KR" sz="800" b="0" i="0" u="none" strike="noStrike">
                          <a:solidFill>
                            <a:srgbClr val="000000"/>
                          </a:solidFill>
                          <a:effectLst/>
                          <a:latin typeface="Calibri" panose="020F0502020204030204" pitchFamily="34" charset="0"/>
                          <a:cs typeface="Calibri" panose="020F0502020204030204" pitchFamily="34" charset="0"/>
                        </a:rPr>
                        <a:t>1</a:t>
                      </a:r>
                    </a:p>
                  </a:txBody>
                  <a:tcPr marL="9525" marR="9525" marT="9525" marB="0" anchor="ctr">
                    <a:solidFill>
                      <a:srgbClr val="FBEAA3"/>
                    </a:solidFill>
                  </a:tcPr>
                </a:tc>
                <a:tc>
                  <a:txBody>
                    <a:bodyPr/>
                    <a:lstStyle/>
                    <a:p>
                      <a:pPr algn="ctr" rtl="0" fontAlgn="ctr"/>
                      <a:r>
                        <a:rPr lang="en-US" altLang="ko-KR" sz="800" b="0" i="0" u="none" strike="noStrike">
                          <a:solidFill>
                            <a:srgbClr val="000000"/>
                          </a:solidFill>
                          <a:effectLst/>
                          <a:latin typeface="Calibri" panose="020F0502020204030204" pitchFamily="34" charset="0"/>
                          <a:cs typeface="Calibri" panose="020F0502020204030204" pitchFamily="34" charset="0"/>
                        </a:rPr>
                        <a:t>10</a:t>
                      </a:r>
                    </a:p>
                  </a:txBody>
                  <a:tcPr marL="9525" marR="9525" marT="9525" marB="0" anchor="ctr">
                    <a:solidFill>
                      <a:srgbClr val="FBEAA3"/>
                    </a:solidFill>
                  </a:tcPr>
                </a:tc>
                <a:tc>
                  <a:txBody>
                    <a:bodyPr/>
                    <a:lstStyle/>
                    <a:p>
                      <a:pPr algn="ctr" rtl="0" fontAlgn="ctr"/>
                      <a:r>
                        <a:rPr lang="en-US" altLang="ko-KR" sz="800" b="0" i="0" u="none" strike="noStrike">
                          <a:solidFill>
                            <a:srgbClr val="000000"/>
                          </a:solidFill>
                          <a:effectLst/>
                          <a:latin typeface="Calibri" panose="020F0502020204030204" pitchFamily="34" charset="0"/>
                          <a:cs typeface="Calibri" panose="020F0502020204030204" pitchFamily="34" charset="0"/>
                        </a:rPr>
                        <a:t>30</a:t>
                      </a:r>
                    </a:p>
                  </a:txBody>
                  <a:tcPr marL="9525" marR="9525" marT="9525" marB="0" anchor="ctr">
                    <a:solidFill>
                      <a:srgbClr val="FBEAA3"/>
                    </a:solidFill>
                  </a:tcPr>
                </a:tc>
                <a:tc>
                  <a:txBody>
                    <a:bodyPr/>
                    <a:lstStyle/>
                    <a:p>
                      <a:pPr algn="ctr" fontAlgn="ctr"/>
                      <a:r>
                        <a:rPr lang="en-US" altLang="ko-KR" sz="800" b="0" i="0" u="none" strike="noStrike">
                          <a:solidFill>
                            <a:srgbClr val="000000"/>
                          </a:solidFill>
                          <a:effectLst/>
                          <a:latin typeface="Calibri" panose="020F0502020204030204" pitchFamily="34" charset="0"/>
                          <a:cs typeface="Calibri" panose="020F0502020204030204" pitchFamily="34" charset="0"/>
                        </a:rPr>
                        <a:t>80</a:t>
                      </a:r>
                    </a:p>
                  </a:txBody>
                  <a:tcPr marL="9525" marR="9525" marT="9525" marB="0" anchor="ctr">
                    <a:solidFill>
                      <a:srgbClr val="FBEAA3"/>
                    </a:solidFill>
                  </a:tcPr>
                </a:tc>
                <a:tc>
                  <a:txBody>
                    <a:bodyPr/>
                    <a:lstStyle/>
                    <a:p>
                      <a:pPr algn="ctr">
                        <a:lnSpc>
                          <a:spcPct val="115000"/>
                        </a:lnSpc>
                        <a:spcAft>
                          <a:spcPts val="400"/>
                        </a:spcAft>
                      </a:pPr>
                      <a:r>
                        <a:rPr lang="en-US" altLang="ko-KR" sz="800" kern="1200" dirty="0">
                          <a:solidFill>
                            <a:schemeClr val="tx1"/>
                          </a:solidFill>
                          <a:latin typeface="Calibri" panose="020F0502020204030204" pitchFamily="34" charset="0"/>
                          <a:ea typeface="나눔고딕 ExtraBold" panose="020D0904000000000000" pitchFamily="50" charset="-127"/>
                          <a:cs typeface="Calibri" panose="020F0502020204030204" pitchFamily="34" charset="0"/>
                        </a:rPr>
                        <a:t>1</a:t>
                      </a:r>
                      <a:endParaRPr lang="ko-KR" sz="800" kern="1200" dirty="0">
                        <a:solidFill>
                          <a:schemeClr val="tx1"/>
                        </a:solidFill>
                        <a:latin typeface="Calibri" panose="020F0502020204030204" pitchFamily="34" charset="0"/>
                        <a:ea typeface="나눔고딕 ExtraBold" panose="020D0904000000000000" pitchFamily="50" charset="-127"/>
                        <a:cs typeface="Calibri" panose="020F0502020204030204" pitchFamily="34" charset="0"/>
                      </a:endParaRPr>
                    </a:p>
                  </a:txBody>
                  <a:tcPr marL="17780" marR="17780" marT="17780" marB="17780" anchor="ctr">
                    <a:solidFill>
                      <a:srgbClr val="FBEAA3"/>
                    </a:solidFill>
                  </a:tcPr>
                </a:tc>
                <a:tc>
                  <a:txBody>
                    <a:bodyPr/>
                    <a:lstStyle/>
                    <a:p>
                      <a:pPr algn="ctr">
                        <a:lnSpc>
                          <a:spcPct val="115000"/>
                        </a:lnSpc>
                        <a:spcAft>
                          <a:spcPts val="400"/>
                        </a:spcAft>
                      </a:pPr>
                      <a:endParaRPr lang="ko-KR" sz="800" kern="1200" dirty="0">
                        <a:solidFill>
                          <a:schemeClr val="tx1"/>
                        </a:solidFill>
                        <a:latin typeface="Calibri" panose="020F0502020204030204" pitchFamily="34" charset="0"/>
                        <a:ea typeface="나눔고딕 ExtraBold" panose="020D0904000000000000" pitchFamily="50" charset="-127"/>
                        <a:cs typeface="Calibri" panose="020F0502020204030204" pitchFamily="34" charset="0"/>
                      </a:endParaRPr>
                    </a:p>
                  </a:txBody>
                  <a:tcPr marL="17780" marR="17780" marT="17780" marB="17780" anchor="ctr">
                    <a:solidFill>
                      <a:srgbClr val="FBEAA3"/>
                    </a:solidFill>
                  </a:tcPr>
                </a:tc>
                <a:extLst>
                  <a:ext uri="{0D108BD9-81ED-4DB2-BD59-A6C34878D82A}">
                    <a16:rowId xmlns:a16="http://schemas.microsoft.com/office/drawing/2014/main" val="10002"/>
                  </a:ext>
                </a:extLst>
              </a:tr>
              <a:tr h="217001">
                <a:tc>
                  <a:txBody>
                    <a:bodyPr/>
                    <a:lstStyle/>
                    <a:p>
                      <a:pPr marL="0" marR="0" algn="l">
                        <a:lnSpc>
                          <a:spcPct val="115000"/>
                        </a:lnSpc>
                      </a:pPr>
                      <a:r>
                        <a:rPr lang="mn-MN" sz="800" kern="1200" dirty="0">
                          <a:solidFill>
                            <a:srgbClr val="000000"/>
                          </a:solidFill>
                          <a:effectLst/>
                          <a:latin typeface="Calibri" panose="020F0502020204030204" pitchFamily="34" charset="0"/>
                          <a:ea typeface="나눔고딕 ExtraBold" panose="020B0604020202020204" charset="-127"/>
                          <a:cs typeface="Calibri" panose="020F0502020204030204" pitchFamily="34" charset="0"/>
                        </a:rPr>
                        <a:t>Зорчилт хийж буй иргэдэд зориулсан мэдээлэл</a:t>
                      </a:r>
                      <a:endParaRPr lang="en-US" sz="900" dirty="0">
                        <a:effectLst/>
                        <a:latin typeface="Calibri" panose="020F0502020204030204" pitchFamily="34" charset="0"/>
                        <a:ea typeface="Malgun Gothic" panose="020B0503020000020004" pitchFamily="34" charset="-127"/>
                        <a:cs typeface="Calibri" panose="020F0502020204030204" pitchFamily="34" charset="0"/>
                      </a:endParaRPr>
                    </a:p>
                  </a:txBody>
                  <a:tcPr marL="9525" marR="9525" marT="9525" marB="0" anchor="ctr">
                    <a:solidFill>
                      <a:srgbClr val="FBEAA3"/>
                    </a:solidFill>
                  </a:tcPr>
                </a:tc>
                <a:tc>
                  <a:txBody>
                    <a:bodyPr/>
                    <a:lstStyle/>
                    <a:p>
                      <a:pPr algn="ctr" rtl="0" fontAlgn="ctr"/>
                      <a:r>
                        <a:rPr lang="en-US" altLang="ko-KR" sz="800" b="0" i="0" u="none" strike="noStrike">
                          <a:solidFill>
                            <a:srgbClr val="000000"/>
                          </a:solidFill>
                          <a:effectLst/>
                          <a:latin typeface="Calibri" panose="020F0502020204030204" pitchFamily="34" charset="0"/>
                          <a:cs typeface="Calibri" panose="020F0502020204030204" pitchFamily="34" charset="0"/>
                        </a:rPr>
                        <a:t>20</a:t>
                      </a:r>
                    </a:p>
                  </a:txBody>
                  <a:tcPr marL="9525" marR="9525" marT="9525" marB="0" anchor="ctr">
                    <a:solidFill>
                      <a:srgbClr val="FBEAA3"/>
                    </a:solidFill>
                  </a:tcPr>
                </a:tc>
                <a:tc>
                  <a:txBody>
                    <a:bodyPr/>
                    <a:lstStyle/>
                    <a:p>
                      <a:pPr algn="ctr" rtl="0" fontAlgn="ctr"/>
                      <a:r>
                        <a:rPr lang="en-US" altLang="ko-KR" sz="800" b="0" i="0" u="none" strike="noStrike">
                          <a:solidFill>
                            <a:srgbClr val="000000"/>
                          </a:solidFill>
                          <a:effectLst/>
                          <a:latin typeface="Calibri" panose="020F0502020204030204" pitchFamily="34" charset="0"/>
                          <a:cs typeface="Calibri" panose="020F0502020204030204" pitchFamily="34" charset="0"/>
                        </a:rPr>
                        <a:t>14</a:t>
                      </a:r>
                    </a:p>
                  </a:txBody>
                  <a:tcPr marL="9525" marR="9525" marT="9525" marB="0" anchor="ctr">
                    <a:solidFill>
                      <a:srgbClr val="FBEAA3"/>
                    </a:solidFill>
                  </a:tcPr>
                </a:tc>
                <a:tc>
                  <a:txBody>
                    <a:bodyPr/>
                    <a:lstStyle/>
                    <a:p>
                      <a:pPr algn="ctr" rtl="0" fontAlgn="ctr"/>
                      <a:r>
                        <a:rPr lang="en-US" altLang="ko-KR" sz="800" b="0" i="0" u="none" strike="noStrike">
                          <a:solidFill>
                            <a:srgbClr val="000000"/>
                          </a:solidFill>
                          <a:effectLst/>
                          <a:latin typeface="Calibri" panose="020F0502020204030204" pitchFamily="34" charset="0"/>
                          <a:cs typeface="Calibri" panose="020F0502020204030204" pitchFamily="34" charset="0"/>
                        </a:rPr>
                        <a:t>4</a:t>
                      </a:r>
                    </a:p>
                  </a:txBody>
                  <a:tcPr marL="9525" marR="9525" marT="9525" marB="0" anchor="ctr">
                    <a:solidFill>
                      <a:srgbClr val="FBEAA3"/>
                    </a:solidFill>
                  </a:tcPr>
                </a:tc>
                <a:tc>
                  <a:txBody>
                    <a:bodyPr/>
                    <a:lstStyle/>
                    <a:p>
                      <a:pPr algn="ctr" rtl="0" fontAlgn="ctr"/>
                      <a:r>
                        <a:rPr lang="en-US" altLang="ko-KR" sz="800" b="0" i="0" u="none" strike="noStrike">
                          <a:solidFill>
                            <a:srgbClr val="000000"/>
                          </a:solidFill>
                          <a:effectLst/>
                          <a:latin typeface="Calibri" panose="020F0502020204030204" pitchFamily="34" charset="0"/>
                          <a:cs typeface="Calibri" panose="020F0502020204030204" pitchFamily="34" charset="0"/>
                        </a:rPr>
                        <a:t>10</a:t>
                      </a:r>
                    </a:p>
                  </a:txBody>
                  <a:tcPr marL="9525" marR="9525" marT="9525" marB="0" anchor="ctr">
                    <a:solidFill>
                      <a:srgbClr val="FBEAA3"/>
                    </a:solidFill>
                  </a:tcPr>
                </a:tc>
                <a:tc>
                  <a:txBody>
                    <a:bodyPr/>
                    <a:lstStyle/>
                    <a:p>
                      <a:pPr algn="ctr" rtl="0" fontAlgn="ctr"/>
                      <a:r>
                        <a:rPr lang="en-US" altLang="ko-KR" sz="800" b="0" i="0" u="none" strike="noStrike">
                          <a:solidFill>
                            <a:srgbClr val="000000"/>
                          </a:solidFill>
                          <a:effectLst/>
                          <a:latin typeface="Calibri" panose="020F0502020204030204" pitchFamily="34" charset="0"/>
                          <a:cs typeface="Calibri" panose="020F0502020204030204" pitchFamily="34" charset="0"/>
                        </a:rPr>
                        <a:t>30</a:t>
                      </a:r>
                    </a:p>
                  </a:txBody>
                  <a:tcPr marL="9525" marR="9525" marT="9525" marB="0" anchor="ctr">
                    <a:solidFill>
                      <a:srgbClr val="FBEAA3"/>
                    </a:solidFill>
                  </a:tcPr>
                </a:tc>
                <a:tc>
                  <a:txBody>
                    <a:bodyPr/>
                    <a:lstStyle/>
                    <a:p>
                      <a:pPr algn="ctr" fontAlgn="ctr"/>
                      <a:r>
                        <a:rPr lang="en-US" altLang="ko-KR" sz="800" b="0" i="0" u="none" strike="noStrike">
                          <a:solidFill>
                            <a:srgbClr val="000000"/>
                          </a:solidFill>
                          <a:effectLst/>
                          <a:latin typeface="Calibri" panose="020F0502020204030204" pitchFamily="34" charset="0"/>
                          <a:cs typeface="Calibri" panose="020F0502020204030204" pitchFamily="34" charset="0"/>
                        </a:rPr>
                        <a:t>78</a:t>
                      </a:r>
                    </a:p>
                  </a:txBody>
                  <a:tcPr marL="9525" marR="9525" marT="9525" marB="0" anchor="ctr">
                    <a:solidFill>
                      <a:srgbClr val="FBEAA3"/>
                    </a:solidFill>
                  </a:tcPr>
                </a:tc>
                <a:tc>
                  <a:txBody>
                    <a:bodyPr/>
                    <a:lstStyle/>
                    <a:p>
                      <a:pPr algn="ctr">
                        <a:lnSpc>
                          <a:spcPct val="115000"/>
                        </a:lnSpc>
                        <a:spcAft>
                          <a:spcPts val="400"/>
                        </a:spcAft>
                      </a:pPr>
                      <a:r>
                        <a:rPr lang="en-US" altLang="ko-KR" sz="800" kern="1200" dirty="0">
                          <a:solidFill>
                            <a:schemeClr val="tx1"/>
                          </a:solidFill>
                          <a:latin typeface="Calibri" panose="020F0502020204030204" pitchFamily="34" charset="0"/>
                          <a:ea typeface="나눔고딕 ExtraBold" panose="020D0904000000000000" pitchFamily="50" charset="-127"/>
                          <a:cs typeface="Calibri" panose="020F0502020204030204" pitchFamily="34" charset="0"/>
                        </a:rPr>
                        <a:t>1</a:t>
                      </a:r>
                      <a:endParaRPr lang="ko-KR" sz="800" kern="1200" dirty="0">
                        <a:solidFill>
                          <a:schemeClr val="tx1"/>
                        </a:solidFill>
                        <a:latin typeface="Calibri" panose="020F0502020204030204" pitchFamily="34" charset="0"/>
                        <a:ea typeface="나눔고딕 ExtraBold" panose="020D0904000000000000" pitchFamily="50" charset="-127"/>
                        <a:cs typeface="Calibri" panose="020F0502020204030204" pitchFamily="34" charset="0"/>
                      </a:endParaRPr>
                    </a:p>
                  </a:txBody>
                  <a:tcPr marL="17780" marR="17780" marT="17780" marB="17780" anchor="ctr">
                    <a:solidFill>
                      <a:srgbClr val="FBEAA3"/>
                    </a:solidFill>
                  </a:tcPr>
                </a:tc>
                <a:tc>
                  <a:txBody>
                    <a:bodyPr/>
                    <a:lstStyle/>
                    <a:p>
                      <a:pPr algn="ctr">
                        <a:lnSpc>
                          <a:spcPct val="115000"/>
                        </a:lnSpc>
                        <a:spcAft>
                          <a:spcPts val="400"/>
                        </a:spcAft>
                      </a:pPr>
                      <a:endParaRPr lang="ko-KR" sz="800" kern="1200" dirty="0">
                        <a:solidFill>
                          <a:schemeClr val="tx1"/>
                        </a:solidFill>
                        <a:latin typeface="Calibri" panose="020F0502020204030204" pitchFamily="34" charset="0"/>
                        <a:ea typeface="나눔고딕 ExtraBold" panose="020D0904000000000000" pitchFamily="50" charset="-127"/>
                        <a:cs typeface="Calibri" panose="020F0502020204030204" pitchFamily="34" charset="0"/>
                      </a:endParaRPr>
                    </a:p>
                  </a:txBody>
                  <a:tcPr marL="17780" marR="17780" marT="17780" marB="17780" anchor="ctr">
                    <a:solidFill>
                      <a:srgbClr val="FBEAA3"/>
                    </a:solidFill>
                  </a:tcPr>
                </a:tc>
                <a:extLst>
                  <a:ext uri="{0D108BD9-81ED-4DB2-BD59-A6C34878D82A}">
                    <a16:rowId xmlns:a16="http://schemas.microsoft.com/office/drawing/2014/main" val="10003"/>
                  </a:ext>
                </a:extLst>
              </a:tr>
              <a:tr h="264452">
                <a:tc>
                  <a:txBody>
                    <a:bodyPr/>
                    <a:lstStyle/>
                    <a:p>
                      <a:pPr algn="l" rtl="0" fontAlgn="ctr"/>
                      <a:r>
                        <a:rPr lang="mn-MN" sz="800" b="0" i="0" u="none" strike="noStrike" dirty="0">
                          <a:solidFill>
                            <a:srgbClr val="000000"/>
                          </a:solidFill>
                          <a:effectLst/>
                          <a:latin typeface="Calibri" panose="020F0502020204030204" pitchFamily="34" charset="0"/>
                          <a:cs typeface="Calibri" panose="020F0502020204030204" pitchFamily="34" charset="0"/>
                        </a:rPr>
                        <a:t>Хориглосон газар байрлуулсан тээврийн </a:t>
                      </a:r>
                      <a:r>
                        <a:rPr lang="en-US" sz="800" b="0" i="0" u="none" strike="noStrike" dirty="0">
                          <a:solidFill>
                            <a:srgbClr val="000000"/>
                          </a:solidFill>
                          <a:effectLst/>
                          <a:latin typeface="Calibri" panose="020F0502020204030204" pitchFamily="34" charset="0"/>
                          <a:cs typeface="Calibri" panose="020F0502020204030204" pitchFamily="34" charset="0"/>
                        </a:rPr>
                        <a:t>             </a:t>
                      </a:r>
                      <a:r>
                        <a:rPr lang="mn-MN" sz="800" b="0" i="0" u="none" strike="noStrike" dirty="0">
                          <a:solidFill>
                            <a:srgbClr val="000000"/>
                          </a:solidFill>
                          <a:effectLst/>
                          <a:latin typeface="Calibri" panose="020F0502020204030204" pitchFamily="34" charset="0"/>
                          <a:cs typeface="Calibri" panose="020F0502020204030204" pitchFamily="34" charset="0"/>
                        </a:rPr>
                        <a:t>хэрэгслийг илрүүлэх систем</a:t>
                      </a:r>
                      <a:endParaRPr lang="en-US" sz="800" b="0" i="0" u="none" strike="noStrike" dirty="0">
                        <a:solidFill>
                          <a:srgbClr val="000000"/>
                        </a:solidFill>
                        <a:effectLst/>
                        <a:latin typeface="Calibri" panose="020F0502020204030204" pitchFamily="34" charset="0"/>
                        <a:cs typeface="Calibri" panose="020F0502020204030204" pitchFamily="34" charset="0"/>
                      </a:endParaRPr>
                    </a:p>
                  </a:txBody>
                  <a:tcPr marL="9525" marR="9525" marT="9525" marB="0" anchor="ctr">
                    <a:solidFill>
                      <a:srgbClr val="FBEAA3"/>
                    </a:solidFill>
                  </a:tcPr>
                </a:tc>
                <a:tc>
                  <a:txBody>
                    <a:bodyPr/>
                    <a:lstStyle/>
                    <a:p>
                      <a:pPr algn="ctr" rtl="0" fontAlgn="ctr"/>
                      <a:r>
                        <a:rPr lang="en-US" altLang="ko-KR" sz="800" b="0" i="0" u="none" strike="noStrike">
                          <a:solidFill>
                            <a:srgbClr val="000000"/>
                          </a:solidFill>
                          <a:effectLst/>
                          <a:latin typeface="Calibri" panose="020F0502020204030204" pitchFamily="34" charset="0"/>
                          <a:cs typeface="Calibri" panose="020F0502020204030204" pitchFamily="34" charset="0"/>
                        </a:rPr>
                        <a:t>20</a:t>
                      </a:r>
                    </a:p>
                  </a:txBody>
                  <a:tcPr marL="9525" marR="9525" marT="9525" marB="0" anchor="ctr">
                    <a:solidFill>
                      <a:srgbClr val="FBEAA3"/>
                    </a:solidFill>
                  </a:tcPr>
                </a:tc>
                <a:tc>
                  <a:txBody>
                    <a:bodyPr/>
                    <a:lstStyle/>
                    <a:p>
                      <a:pPr algn="ctr" rtl="0" fontAlgn="ctr"/>
                      <a:r>
                        <a:rPr lang="en-US" altLang="ko-KR" sz="800" b="0" i="0" u="none" strike="noStrike">
                          <a:solidFill>
                            <a:srgbClr val="000000"/>
                          </a:solidFill>
                          <a:effectLst/>
                          <a:latin typeface="Calibri" panose="020F0502020204030204" pitchFamily="34" charset="0"/>
                          <a:cs typeface="Calibri" panose="020F0502020204030204" pitchFamily="34" charset="0"/>
                        </a:rPr>
                        <a:t>12</a:t>
                      </a:r>
                    </a:p>
                  </a:txBody>
                  <a:tcPr marL="9525" marR="9525" marT="9525" marB="0" anchor="ctr">
                    <a:solidFill>
                      <a:srgbClr val="FBEAA3"/>
                    </a:solidFill>
                  </a:tcPr>
                </a:tc>
                <a:tc>
                  <a:txBody>
                    <a:bodyPr/>
                    <a:lstStyle/>
                    <a:p>
                      <a:pPr algn="ctr" rtl="0" fontAlgn="ctr"/>
                      <a:r>
                        <a:rPr lang="en-US" altLang="ko-KR" sz="800" b="0" i="0" u="none" strike="noStrike">
                          <a:solidFill>
                            <a:srgbClr val="000000"/>
                          </a:solidFill>
                          <a:effectLst/>
                          <a:latin typeface="Calibri" panose="020F0502020204030204" pitchFamily="34" charset="0"/>
                          <a:cs typeface="Calibri" panose="020F0502020204030204" pitchFamily="34" charset="0"/>
                        </a:rPr>
                        <a:t>10</a:t>
                      </a:r>
                    </a:p>
                  </a:txBody>
                  <a:tcPr marL="9525" marR="9525" marT="9525" marB="0" anchor="ctr">
                    <a:solidFill>
                      <a:srgbClr val="FBEAA3"/>
                    </a:solidFill>
                  </a:tcPr>
                </a:tc>
                <a:tc>
                  <a:txBody>
                    <a:bodyPr/>
                    <a:lstStyle/>
                    <a:p>
                      <a:pPr algn="ctr" rtl="0" fontAlgn="ctr"/>
                      <a:r>
                        <a:rPr lang="en-US" altLang="ko-KR" sz="800" b="0" i="0" u="none" strike="noStrike">
                          <a:solidFill>
                            <a:srgbClr val="000000"/>
                          </a:solidFill>
                          <a:effectLst/>
                          <a:latin typeface="Calibri" panose="020F0502020204030204" pitchFamily="34" charset="0"/>
                          <a:cs typeface="Calibri" panose="020F0502020204030204" pitchFamily="34" charset="0"/>
                        </a:rPr>
                        <a:t>0</a:t>
                      </a:r>
                    </a:p>
                  </a:txBody>
                  <a:tcPr marL="9525" marR="9525" marT="9525" marB="0" anchor="ctr">
                    <a:solidFill>
                      <a:srgbClr val="FBEAA3"/>
                    </a:solidFill>
                  </a:tcPr>
                </a:tc>
                <a:tc>
                  <a:txBody>
                    <a:bodyPr/>
                    <a:lstStyle/>
                    <a:p>
                      <a:pPr algn="ctr" rtl="0" fontAlgn="ctr"/>
                      <a:r>
                        <a:rPr lang="en-US" altLang="ko-KR" sz="800" b="0" i="0" u="none" strike="noStrike">
                          <a:solidFill>
                            <a:srgbClr val="000000"/>
                          </a:solidFill>
                          <a:effectLst/>
                          <a:latin typeface="Calibri" panose="020F0502020204030204" pitchFamily="34" charset="0"/>
                          <a:cs typeface="Calibri" panose="020F0502020204030204" pitchFamily="34" charset="0"/>
                        </a:rPr>
                        <a:t>30</a:t>
                      </a:r>
                    </a:p>
                  </a:txBody>
                  <a:tcPr marL="9525" marR="9525" marT="9525" marB="0" anchor="ctr">
                    <a:solidFill>
                      <a:srgbClr val="FBEAA3"/>
                    </a:solidFill>
                  </a:tcPr>
                </a:tc>
                <a:tc>
                  <a:txBody>
                    <a:bodyPr/>
                    <a:lstStyle/>
                    <a:p>
                      <a:pPr algn="ctr" fontAlgn="ctr"/>
                      <a:r>
                        <a:rPr lang="en-US" altLang="ko-KR" sz="800" b="0" i="0" u="none" strike="noStrike">
                          <a:solidFill>
                            <a:srgbClr val="000000"/>
                          </a:solidFill>
                          <a:effectLst/>
                          <a:latin typeface="Calibri" panose="020F0502020204030204" pitchFamily="34" charset="0"/>
                          <a:cs typeface="Calibri" panose="020F0502020204030204" pitchFamily="34" charset="0"/>
                        </a:rPr>
                        <a:t>72</a:t>
                      </a:r>
                    </a:p>
                  </a:txBody>
                  <a:tcPr marL="9525" marR="9525" marT="9525" marB="0" anchor="ctr">
                    <a:solidFill>
                      <a:srgbClr val="FBEAA3"/>
                    </a:solidFill>
                  </a:tcPr>
                </a:tc>
                <a:tc>
                  <a:txBody>
                    <a:bodyPr/>
                    <a:lstStyle/>
                    <a:p>
                      <a:pPr algn="ctr">
                        <a:lnSpc>
                          <a:spcPct val="115000"/>
                        </a:lnSpc>
                        <a:spcAft>
                          <a:spcPts val="400"/>
                        </a:spcAft>
                      </a:pPr>
                      <a:r>
                        <a:rPr lang="en-US" altLang="ko-KR" sz="800" kern="1200" dirty="0">
                          <a:solidFill>
                            <a:schemeClr val="tx1"/>
                          </a:solidFill>
                          <a:latin typeface="Calibri" panose="020F0502020204030204" pitchFamily="34" charset="0"/>
                          <a:ea typeface="나눔고딕 ExtraBold" panose="020D0904000000000000" pitchFamily="50" charset="-127"/>
                          <a:cs typeface="Calibri" panose="020F0502020204030204" pitchFamily="34" charset="0"/>
                        </a:rPr>
                        <a:t>1</a:t>
                      </a:r>
                      <a:endParaRPr lang="ko-KR" sz="800" kern="1200" dirty="0">
                        <a:solidFill>
                          <a:schemeClr val="tx1"/>
                        </a:solidFill>
                        <a:latin typeface="Calibri" panose="020F0502020204030204" pitchFamily="34" charset="0"/>
                        <a:ea typeface="나눔고딕 ExtraBold" panose="020D0904000000000000" pitchFamily="50" charset="-127"/>
                        <a:cs typeface="Calibri" panose="020F0502020204030204" pitchFamily="34" charset="0"/>
                      </a:endParaRPr>
                    </a:p>
                  </a:txBody>
                  <a:tcPr marL="17780" marR="17780" marT="17780" marB="17780" anchor="ctr">
                    <a:solidFill>
                      <a:srgbClr val="FBEAA3"/>
                    </a:solidFill>
                  </a:tcPr>
                </a:tc>
                <a:tc>
                  <a:txBody>
                    <a:bodyPr/>
                    <a:lstStyle/>
                    <a:p>
                      <a:pPr algn="ctr">
                        <a:lnSpc>
                          <a:spcPct val="115000"/>
                        </a:lnSpc>
                        <a:spcAft>
                          <a:spcPts val="400"/>
                        </a:spcAft>
                      </a:pPr>
                      <a:endParaRPr lang="ko-KR" sz="800" kern="1200" dirty="0">
                        <a:solidFill>
                          <a:schemeClr val="tx1"/>
                        </a:solidFill>
                        <a:latin typeface="Calibri" panose="020F0502020204030204" pitchFamily="34" charset="0"/>
                        <a:ea typeface="나눔고딕 ExtraBold" panose="020D0904000000000000" pitchFamily="50" charset="-127"/>
                        <a:cs typeface="Calibri" panose="020F0502020204030204" pitchFamily="34" charset="0"/>
                      </a:endParaRPr>
                    </a:p>
                  </a:txBody>
                  <a:tcPr marL="17780" marR="17780" marT="17780" marB="17780" anchor="ctr">
                    <a:solidFill>
                      <a:srgbClr val="FBEAA3"/>
                    </a:solidFill>
                  </a:tcPr>
                </a:tc>
                <a:extLst>
                  <a:ext uri="{0D108BD9-81ED-4DB2-BD59-A6C34878D82A}">
                    <a16:rowId xmlns:a16="http://schemas.microsoft.com/office/drawing/2014/main" val="10004"/>
                  </a:ext>
                </a:extLst>
              </a:tr>
              <a:tr h="217001">
                <a:tc>
                  <a:txBody>
                    <a:bodyPr/>
                    <a:lstStyle/>
                    <a:p>
                      <a:pPr algn="l" rtl="0" fontAlgn="ctr"/>
                      <a:r>
                        <a:rPr lang="mn-MN" sz="800" b="0" i="0" u="none" strike="noStrike" dirty="0">
                          <a:solidFill>
                            <a:srgbClr val="000000"/>
                          </a:solidFill>
                          <a:effectLst/>
                          <a:latin typeface="Calibri" panose="020F0502020204030204" pitchFamily="34" charset="0"/>
                          <a:cs typeface="Calibri" panose="020F0502020204030204" pitchFamily="34" charset="0"/>
                        </a:rPr>
                        <a:t>Гэрлэн дохионы хяналт</a:t>
                      </a:r>
                      <a:endParaRPr lang="en-US" sz="800" b="0" i="0" u="none" strike="noStrike" dirty="0">
                        <a:solidFill>
                          <a:srgbClr val="000000"/>
                        </a:solidFill>
                        <a:effectLst/>
                        <a:latin typeface="Calibri" panose="020F0502020204030204" pitchFamily="34" charset="0"/>
                        <a:cs typeface="Calibri" panose="020F0502020204030204" pitchFamily="34" charset="0"/>
                      </a:endParaRPr>
                    </a:p>
                  </a:txBody>
                  <a:tcPr marL="9525" marR="9525" marT="9525" marB="0" anchor="ctr">
                    <a:solidFill>
                      <a:srgbClr val="FBEAA3"/>
                    </a:solidFill>
                  </a:tcPr>
                </a:tc>
                <a:tc>
                  <a:txBody>
                    <a:bodyPr/>
                    <a:lstStyle/>
                    <a:p>
                      <a:pPr algn="ctr" rtl="0" fontAlgn="ctr"/>
                      <a:r>
                        <a:rPr lang="en-US" altLang="ko-KR" sz="800" b="0" i="0" u="none" strike="noStrike" dirty="0">
                          <a:solidFill>
                            <a:srgbClr val="000000"/>
                          </a:solidFill>
                          <a:effectLst/>
                          <a:latin typeface="Calibri" panose="020F0502020204030204" pitchFamily="34" charset="0"/>
                          <a:cs typeface="Calibri" panose="020F0502020204030204" pitchFamily="34" charset="0"/>
                        </a:rPr>
                        <a:t>0</a:t>
                      </a:r>
                    </a:p>
                  </a:txBody>
                  <a:tcPr marL="9525" marR="9525" marT="9525" marB="0" anchor="ctr">
                    <a:solidFill>
                      <a:srgbClr val="FBEAA3"/>
                    </a:solidFill>
                  </a:tcPr>
                </a:tc>
                <a:tc>
                  <a:txBody>
                    <a:bodyPr/>
                    <a:lstStyle/>
                    <a:p>
                      <a:pPr algn="ctr" rtl="0" fontAlgn="ctr"/>
                      <a:r>
                        <a:rPr lang="en-US" altLang="ko-KR" sz="800" b="0" i="0" u="none" strike="noStrike">
                          <a:solidFill>
                            <a:srgbClr val="000000"/>
                          </a:solidFill>
                          <a:effectLst/>
                          <a:latin typeface="Calibri" panose="020F0502020204030204" pitchFamily="34" charset="0"/>
                          <a:cs typeface="Calibri" panose="020F0502020204030204" pitchFamily="34" charset="0"/>
                        </a:rPr>
                        <a:t>12</a:t>
                      </a:r>
                    </a:p>
                  </a:txBody>
                  <a:tcPr marL="9525" marR="9525" marT="9525" marB="0" anchor="ctr">
                    <a:solidFill>
                      <a:srgbClr val="FBEAA3"/>
                    </a:solidFill>
                  </a:tcPr>
                </a:tc>
                <a:tc>
                  <a:txBody>
                    <a:bodyPr/>
                    <a:lstStyle/>
                    <a:p>
                      <a:pPr algn="ctr" rtl="0" fontAlgn="ctr"/>
                      <a:r>
                        <a:rPr lang="en-US" altLang="ko-KR" sz="800" b="0" i="0" u="none" strike="noStrike">
                          <a:solidFill>
                            <a:srgbClr val="000000"/>
                          </a:solidFill>
                          <a:effectLst/>
                          <a:latin typeface="Calibri" panose="020F0502020204030204" pitchFamily="34" charset="0"/>
                          <a:cs typeface="Calibri" panose="020F0502020204030204" pitchFamily="34" charset="0"/>
                        </a:rPr>
                        <a:t>20</a:t>
                      </a:r>
                    </a:p>
                  </a:txBody>
                  <a:tcPr marL="9525" marR="9525" marT="9525" marB="0" anchor="ctr">
                    <a:solidFill>
                      <a:srgbClr val="FBEAA3"/>
                    </a:solidFill>
                  </a:tcPr>
                </a:tc>
                <a:tc>
                  <a:txBody>
                    <a:bodyPr/>
                    <a:lstStyle/>
                    <a:p>
                      <a:pPr algn="ctr" rtl="0" fontAlgn="ctr"/>
                      <a:r>
                        <a:rPr lang="en-US" altLang="ko-KR" sz="800" b="0" i="0" u="none" strike="noStrike">
                          <a:solidFill>
                            <a:srgbClr val="000000"/>
                          </a:solidFill>
                          <a:effectLst/>
                          <a:latin typeface="Calibri" panose="020F0502020204030204" pitchFamily="34" charset="0"/>
                          <a:cs typeface="Calibri" panose="020F0502020204030204" pitchFamily="34" charset="0"/>
                        </a:rPr>
                        <a:t>10</a:t>
                      </a:r>
                    </a:p>
                  </a:txBody>
                  <a:tcPr marL="9525" marR="9525" marT="9525" marB="0" anchor="ctr">
                    <a:solidFill>
                      <a:srgbClr val="FBEAA3"/>
                    </a:solidFill>
                  </a:tcPr>
                </a:tc>
                <a:tc>
                  <a:txBody>
                    <a:bodyPr/>
                    <a:lstStyle/>
                    <a:p>
                      <a:pPr algn="ctr" rtl="0" fontAlgn="ctr"/>
                      <a:r>
                        <a:rPr lang="en-US" altLang="ko-KR" sz="800" b="0" i="0" u="none" strike="noStrike">
                          <a:solidFill>
                            <a:srgbClr val="000000"/>
                          </a:solidFill>
                          <a:effectLst/>
                          <a:latin typeface="Calibri" panose="020F0502020204030204" pitchFamily="34" charset="0"/>
                          <a:cs typeface="Calibri" panose="020F0502020204030204" pitchFamily="34" charset="0"/>
                        </a:rPr>
                        <a:t>30</a:t>
                      </a:r>
                    </a:p>
                  </a:txBody>
                  <a:tcPr marL="9525" marR="9525" marT="9525" marB="0" anchor="ctr">
                    <a:solidFill>
                      <a:srgbClr val="FBEAA3"/>
                    </a:solidFill>
                  </a:tcPr>
                </a:tc>
                <a:tc>
                  <a:txBody>
                    <a:bodyPr/>
                    <a:lstStyle/>
                    <a:p>
                      <a:pPr algn="ctr" fontAlgn="ctr"/>
                      <a:r>
                        <a:rPr lang="en-US" altLang="ko-KR" sz="800" b="0" i="0" u="none" strike="noStrike">
                          <a:solidFill>
                            <a:srgbClr val="000000"/>
                          </a:solidFill>
                          <a:effectLst/>
                          <a:latin typeface="Calibri" panose="020F0502020204030204" pitchFamily="34" charset="0"/>
                          <a:cs typeface="Calibri" panose="020F0502020204030204" pitchFamily="34" charset="0"/>
                        </a:rPr>
                        <a:t>72</a:t>
                      </a:r>
                    </a:p>
                  </a:txBody>
                  <a:tcPr marL="9525" marR="9525" marT="9525" marB="0" anchor="ctr">
                    <a:solidFill>
                      <a:srgbClr val="FBEAA3"/>
                    </a:solidFill>
                  </a:tcPr>
                </a:tc>
                <a:tc>
                  <a:txBody>
                    <a:bodyPr/>
                    <a:lstStyle/>
                    <a:p>
                      <a:pPr algn="ctr">
                        <a:lnSpc>
                          <a:spcPct val="115000"/>
                        </a:lnSpc>
                        <a:spcAft>
                          <a:spcPts val="400"/>
                        </a:spcAft>
                      </a:pPr>
                      <a:r>
                        <a:rPr lang="en-US" altLang="ko-KR" sz="800" kern="1200" dirty="0">
                          <a:solidFill>
                            <a:schemeClr val="tx1"/>
                          </a:solidFill>
                          <a:latin typeface="Calibri" panose="020F0502020204030204" pitchFamily="34" charset="0"/>
                          <a:ea typeface="나눔고딕 ExtraBold" panose="020D0904000000000000" pitchFamily="50" charset="-127"/>
                          <a:cs typeface="Calibri" panose="020F0502020204030204" pitchFamily="34" charset="0"/>
                        </a:rPr>
                        <a:t>1</a:t>
                      </a:r>
                      <a:endParaRPr lang="ko-KR" sz="800" kern="1200" dirty="0">
                        <a:solidFill>
                          <a:schemeClr val="tx1"/>
                        </a:solidFill>
                        <a:latin typeface="Calibri" panose="020F0502020204030204" pitchFamily="34" charset="0"/>
                        <a:ea typeface="나눔고딕 ExtraBold" panose="020D0904000000000000" pitchFamily="50" charset="-127"/>
                        <a:cs typeface="Calibri" panose="020F0502020204030204" pitchFamily="34" charset="0"/>
                      </a:endParaRPr>
                    </a:p>
                  </a:txBody>
                  <a:tcPr marL="17780" marR="17780" marT="17780" marB="17780" anchor="ctr">
                    <a:solidFill>
                      <a:srgbClr val="FBEAA3"/>
                    </a:solidFill>
                  </a:tcPr>
                </a:tc>
                <a:tc>
                  <a:txBody>
                    <a:bodyPr/>
                    <a:lstStyle/>
                    <a:p>
                      <a:pPr algn="ctr">
                        <a:lnSpc>
                          <a:spcPct val="115000"/>
                        </a:lnSpc>
                        <a:spcAft>
                          <a:spcPts val="400"/>
                        </a:spcAft>
                      </a:pPr>
                      <a:endParaRPr lang="ko-KR" sz="800" kern="1200" dirty="0">
                        <a:solidFill>
                          <a:schemeClr val="tx1"/>
                        </a:solidFill>
                        <a:latin typeface="Calibri" panose="020F0502020204030204" pitchFamily="34" charset="0"/>
                        <a:ea typeface="나눔고딕 ExtraBold" panose="020D0904000000000000" pitchFamily="50" charset="-127"/>
                        <a:cs typeface="Calibri" panose="020F0502020204030204" pitchFamily="34" charset="0"/>
                      </a:endParaRPr>
                    </a:p>
                  </a:txBody>
                  <a:tcPr marL="17780" marR="17780" marT="17780" marB="17780" anchor="ctr">
                    <a:solidFill>
                      <a:srgbClr val="FBEAA3"/>
                    </a:solidFill>
                  </a:tcPr>
                </a:tc>
                <a:extLst>
                  <a:ext uri="{0D108BD9-81ED-4DB2-BD59-A6C34878D82A}">
                    <a16:rowId xmlns:a16="http://schemas.microsoft.com/office/drawing/2014/main" val="10005"/>
                  </a:ext>
                </a:extLst>
              </a:tr>
              <a:tr h="217001">
                <a:tc>
                  <a:txBody>
                    <a:bodyPr/>
                    <a:lstStyle/>
                    <a:p>
                      <a:pPr algn="l" rtl="0" fontAlgn="ctr"/>
                      <a:r>
                        <a:rPr lang="mn-MN" sz="800" b="0" i="0" u="none" strike="noStrike" dirty="0">
                          <a:solidFill>
                            <a:srgbClr val="000000"/>
                          </a:solidFill>
                          <a:effectLst/>
                          <a:latin typeface="Calibri" panose="020F0502020204030204" pitchFamily="34" charset="0"/>
                          <a:cs typeface="Calibri" panose="020F0502020204030204" pitchFamily="34" charset="0"/>
                        </a:rPr>
                        <a:t>Авто зогсоолын мэдээлэл</a:t>
                      </a:r>
                      <a:endParaRPr lang="en-US" sz="800" b="0" i="0" u="none" strike="noStrike" dirty="0">
                        <a:solidFill>
                          <a:srgbClr val="000000"/>
                        </a:solidFill>
                        <a:effectLst/>
                        <a:latin typeface="Calibri" panose="020F0502020204030204" pitchFamily="34" charset="0"/>
                        <a:cs typeface="Calibri" panose="020F0502020204030204" pitchFamily="34" charset="0"/>
                      </a:endParaRPr>
                    </a:p>
                  </a:txBody>
                  <a:tcPr marL="9525" marR="9525" marT="9525" marB="0" anchor="ctr">
                    <a:solidFill>
                      <a:srgbClr val="FBEAA3"/>
                    </a:solidFill>
                  </a:tcPr>
                </a:tc>
                <a:tc>
                  <a:txBody>
                    <a:bodyPr/>
                    <a:lstStyle/>
                    <a:p>
                      <a:pPr algn="ctr" rtl="0" fontAlgn="ctr"/>
                      <a:r>
                        <a:rPr lang="en-US" altLang="ko-KR" sz="800" b="0" i="0" u="none" strike="noStrike">
                          <a:solidFill>
                            <a:srgbClr val="000000"/>
                          </a:solidFill>
                          <a:effectLst/>
                          <a:latin typeface="Calibri" panose="020F0502020204030204" pitchFamily="34" charset="0"/>
                          <a:cs typeface="Calibri" panose="020F0502020204030204" pitchFamily="34" charset="0"/>
                        </a:rPr>
                        <a:t>20</a:t>
                      </a:r>
                    </a:p>
                  </a:txBody>
                  <a:tcPr marL="9525" marR="9525" marT="9525" marB="0" anchor="ctr">
                    <a:solidFill>
                      <a:srgbClr val="FBEAA3"/>
                    </a:solidFill>
                  </a:tcPr>
                </a:tc>
                <a:tc>
                  <a:txBody>
                    <a:bodyPr/>
                    <a:lstStyle/>
                    <a:p>
                      <a:pPr algn="ctr" rtl="0" fontAlgn="ctr"/>
                      <a:r>
                        <a:rPr lang="en-US" altLang="ko-KR" sz="800" b="0" i="0" u="none" strike="noStrike">
                          <a:solidFill>
                            <a:srgbClr val="000000"/>
                          </a:solidFill>
                          <a:effectLst/>
                          <a:latin typeface="Calibri" panose="020F0502020204030204" pitchFamily="34" charset="0"/>
                          <a:cs typeface="Calibri" panose="020F0502020204030204" pitchFamily="34" charset="0"/>
                        </a:rPr>
                        <a:t>20</a:t>
                      </a:r>
                    </a:p>
                  </a:txBody>
                  <a:tcPr marL="9525" marR="9525" marT="9525" marB="0" anchor="ctr">
                    <a:solidFill>
                      <a:srgbClr val="FBEAA3"/>
                    </a:solidFill>
                  </a:tcPr>
                </a:tc>
                <a:tc>
                  <a:txBody>
                    <a:bodyPr/>
                    <a:lstStyle/>
                    <a:p>
                      <a:pPr algn="ctr" rtl="0" fontAlgn="ctr"/>
                      <a:r>
                        <a:rPr lang="en-US" altLang="ko-KR" sz="800" b="0" i="0" u="none" strike="noStrike">
                          <a:solidFill>
                            <a:srgbClr val="000000"/>
                          </a:solidFill>
                          <a:effectLst/>
                          <a:latin typeface="Calibri" panose="020F0502020204030204" pitchFamily="34" charset="0"/>
                          <a:cs typeface="Calibri" panose="020F0502020204030204" pitchFamily="34" charset="0"/>
                        </a:rPr>
                        <a:t>0</a:t>
                      </a:r>
                    </a:p>
                  </a:txBody>
                  <a:tcPr marL="9525" marR="9525" marT="9525" marB="0" anchor="ctr">
                    <a:solidFill>
                      <a:srgbClr val="FBEAA3"/>
                    </a:solidFill>
                  </a:tcPr>
                </a:tc>
                <a:tc>
                  <a:txBody>
                    <a:bodyPr/>
                    <a:lstStyle/>
                    <a:p>
                      <a:pPr algn="ctr" rtl="0" fontAlgn="ctr"/>
                      <a:r>
                        <a:rPr lang="en-US" altLang="ko-KR" sz="800" b="0" i="0" u="none" strike="noStrike">
                          <a:solidFill>
                            <a:srgbClr val="000000"/>
                          </a:solidFill>
                          <a:effectLst/>
                          <a:latin typeface="Calibri" panose="020F0502020204030204" pitchFamily="34" charset="0"/>
                          <a:cs typeface="Calibri" panose="020F0502020204030204" pitchFamily="34" charset="0"/>
                        </a:rPr>
                        <a:t>0</a:t>
                      </a:r>
                    </a:p>
                  </a:txBody>
                  <a:tcPr marL="9525" marR="9525" marT="9525" marB="0" anchor="ctr">
                    <a:solidFill>
                      <a:srgbClr val="FBEAA3"/>
                    </a:solidFill>
                  </a:tcPr>
                </a:tc>
                <a:tc>
                  <a:txBody>
                    <a:bodyPr/>
                    <a:lstStyle/>
                    <a:p>
                      <a:pPr algn="ctr" rtl="0" fontAlgn="ctr"/>
                      <a:r>
                        <a:rPr lang="en-US" altLang="ko-KR" sz="800" b="0" i="0" u="none" strike="noStrike">
                          <a:solidFill>
                            <a:srgbClr val="000000"/>
                          </a:solidFill>
                          <a:effectLst/>
                          <a:latin typeface="Calibri" panose="020F0502020204030204" pitchFamily="34" charset="0"/>
                          <a:cs typeface="Calibri" panose="020F0502020204030204" pitchFamily="34" charset="0"/>
                        </a:rPr>
                        <a:t>30</a:t>
                      </a:r>
                    </a:p>
                  </a:txBody>
                  <a:tcPr marL="9525" marR="9525" marT="9525" marB="0" anchor="ctr">
                    <a:solidFill>
                      <a:srgbClr val="FBEAA3"/>
                    </a:solidFill>
                  </a:tcPr>
                </a:tc>
                <a:tc>
                  <a:txBody>
                    <a:bodyPr/>
                    <a:lstStyle/>
                    <a:p>
                      <a:pPr algn="ctr" fontAlgn="ctr"/>
                      <a:r>
                        <a:rPr lang="en-US" altLang="ko-KR" sz="800" b="0" i="0" u="none" strike="noStrike">
                          <a:solidFill>
                            <a:srgbClr val="000000"/>
                          </a:solidFill>
                          <a:effectLst/>
                          <a:latin typeface="Calibri" panose="020F0502020204030204" pitchFamily="34" charset="0"/>
                          <a:cs typeface="Calibri" panose="020F0502020204030204" pitchFamily="34" charset="0"/>
                        </a:rPr>
                        <a:t>70</a:t>
                      </a:r>
                    </a:p>
                  </a:txBody>
                  <a:tcPr marL="9525" marR="9525" marT="9525" marB="0" anchor="ctr">
                    <a:solidFill>
                      <a:srgbClr val="FBEAA3"/>
                    </a:solidFill>
                  </a:tcPr>
                </a:tc>
                <a:tc>
                  <a:txBody>
                    <a:bodyPr/>
                    <a:lstStyle/>
                    <a:p>
                      <a:pPr algn="ctr">
                        <a:lnSpc>
                          <a:spcPct val="115000"/>
                        </a:lnSpc>
                        <a:spcAft>
                          <a:spcPts val="400"/>
                        </a:spcAft>
                      </a:pPr>
                      <a:r>
                        <a:rPr lang="en-US" altLang="ko-KR" sz="800" kern="1200" dirty="0">
                          <a:solidFill>
                            <a:schemeClr val="tx1"/>
                          </a:solidFill>
                          <a:latin typeface="Calibri" panose="020F0502020204030204" pitchFamily="34" charset="0"/>
                          <a:ea typeface="나눔고딕 ExtraBold" panose="020D0904000000000000" pitchFamily="50" charset="-127"/>
                          <a:cs typeface="Calibri" panose="020F0502020204030204" pitchFamily="34" charset="0"/>
                        </a:rPr>
                        <a:t>1</a:t>
                      </a:r>
                      <a:endParaRPr lang="ko-KR" sz="800" kern="1200" dirty="0">
                        <a:solidFill>
                          <a:schemeClr val="tx1"/>
                        </a:solidFill>
                        <a:latin typeface="Calibri" panose="020F0502020204030204" pitchFamily="34" charset="0"/>
                        <a:ea typeface="나눔고딕 ExtraBold" panose="020D0904000000000000" pitchFamily="50" charset="-127"/>
                        <a:cs typeface="Calibri" panose="020F0502020204030204" pitchFamily="34" charset="0"/>
                      </a:endParaRPr>
                    </a:p>
                  </a:txBody>
                  <a:tcPr marL="17780" marR="17780" marT="17780" marB="17780" anchor="ctr">
                    <a:solidFill>
                      <a:srgbClr val="FBEAA3"/>
                    </a:solidFill>
                  </a:tcPr>
                </a:tc>
                <a:tc>
                  <a:txBody>
                    <a:bodyPr/>
                    <a:lstStyle/>
                    <a:p>
                      <a:pPr algn="ctr">
                        <a:lnSpc>
                          <a:spcPct val="115000"/>
                        </a:lnSpc>
                        <a:spcAft>
                          <a:spcPts val="400"/>
                        </a:spcAft>
                      </a:pPr>
                      <a:endParaRPr lang="ko-KR" sz="800" kern="1200" dirty="0">
                        <a:solidFill>
                          <a:schemeClr val="tx1"/>
                        </a:solidFill>
                        <a:latin typeface="Calibri" panose="020F0502020204030204" pitchFamily="34" charset="0"/>
                        <a:ea typeface="나눔고딕 ExtraBold" panose="020D0904000000000000" pitchFamily="50" charset="-127"/>
                        <a:cs typeface="Calibri" panose="020F0502020204030204" pitchFamily="34" charset="0"/>
                      </a:endParaRPr>
                    </a:p>
                  </a:txBody>
                  <a:tcPr marL="17780" marR="17780" marT="17780" marB="17780" anchor="ctr">
                    <a:solidFill>
                      <a:srgbClr val="FBEAA3"/>
                    </a:solidFill>
                  </a:tcPr>
                </a:tc>
                <a:extLst>
                  <a:ext uri="{0D108BD9-81ED-4DB2-BD59-A6C34878D82A}">
                    <a16:rowId xmlns:a16="http://schemas.microsoft.com/office/drawing/2014/main" val="10006"/>
                  </a:ext>
                </a:extLst>
              </a:tr>
              <a:tr h="217001">
                <a:tc>
                  <a:txBody>
                    <a:bodyPr/>
                    <a:lstStyle/>
                    <a:p>
                      <a:pPr marL="0" marR="0" algn="l">
                        <a:lnSpc>
                          <a:spcPct val="115000"/>
                        </a:lnSpc>
                      </a:pPr>
                      <a:r>
                        <a:rPr lang="mn-MN" sz="800" kern="1200" dirty="0">
                          <a:solidFill>
                            <a:srgbClr val="000000"/>
                          </a:solidFill>
                          <a:effectLst/>
                          <a:latin typeface="Calibri" panose="020F0502020204030204" pitchFamily="34" charset="0"/>
                          <a:ea typeface="나눔고딕 ExtraBold" panose="020B0604020202020204" charset="-127"/>
                          <a:cs typeface="Calibri" panose="020F0502020204030204" pitchFamily="34" charset="0"/>
                        </a:rPr>
                        <a:t>Хурд хэтрүүлсэн зөрчлийг илрүүлэх систем</a:t>
                      </a:r>
                      <a:endParaRPr lang="en-US" sz="900" dirty="0">
                        <a:effectLst/>
                        <a:latin typeface="Calibri" panose="020F0502020204030204" pitchFamily="34" charset="0"/>
                        <a:ea typeface="Malgun Gothic" panose="020B0503020000020004" pitchFamily="34" charset="-127"/>
                        <a:cs typeface="Calibri" panose="020F0502020204030204" pitchFamily="34" charset="0"/>
                      </a:endParaRPr>
                    </a:p>
                  </a:txBody>
                  <a:tcPr marL="9525" marR="9525" marT="9525" marB="0" anchor="ctr">
                    <a:solidFill>
                      <a:srgbClr val="FCD3A6"/>
                    </a:solidFill>
                  </a:tcPr>
                </a:tc>
                <a:tc>
                  <a:txBody>
                    <a:bodyPr/>
                    <a:lstStyle/>
                    <a:p>
                      <a:pPr algn="ctr" rtl="0" fontAlgn="ctr"/>
                      <a:r>
                        <a:rPr lang="en-US" altLang="ko-KR" sz="800" b="0" i="0" u="none" strike="noStrike">
                          <a:solidFill>
                            <a:srgbClr val="000000"/>
                          </a:solidFill>
                          <a:effectLst/>
                          <a:latin typeface="Calibri" panose="020F0502020204030204" pitchFamily="34" charset="0"/>
                          <a:cs typeface="Calibri" panose="020F0502020204030204" pitchFamily="34" charset="0"/>
                        </a:rPr>
                        <a:t>20</a:t>
                      </a:r>
                    </a:p>
                  </a:txBody>
                  <a:tcPr marL="9525" marR="9525" marT="9525" marB="0" anchor="ctr">
                    <a:solidFill>
                      <a:srgbClr val="FCD3A6"/>
                    </a:solidFill>
                  </a:tcPr>
                </a:tc>
                <a:tc>
                  <a:txBody>
                    <a:bodyPr/>
                    <a:lstStyle/>
                    <a:p>
                      <a:pPr algn="ctr" rtl="0" fontAlgn="ctr"/>
                      <a:r>
                        <a:rPr lang="en-US" altLang="ko-KR" sz="800" b="0" i="0" u="none" strike="noStrike">
                          <a:solidFill>
                            <a:srgbClr val="000000"/>
                          </a:solidFill>
                          <a:effectLst/>
                          <a:latin typeface="Calibri" panose="020F0502020204030204" pitchFamily="34" charset="0"/>
                          <a:cs typeface="Calibri" panose="020F0502020204030204" pitchFamily="34" charset="0"/>
                        </a:rPr>
                        <a:t>5</a:t>
                      </a:r>
                    </a:p>
                  </a:txBody>
                  <a:tcPr marL="9525" marR="9525" marT="9525" marB="0" anchor="ctr">
                    <a:solidFill>
                      <a:srgbClr val="FCD3A6"/>
                    </a:solidFill>
                  </a:tcPr>
                </a:tc>
                <a:tc>
                  <a:txBody>
                    <a:bodyPr/>
                    <a:lstStyle/>
                    <a:p>
                      <a:pPr algn="ctr" rtl="0" fontAlgn="ctr"/>
                      <a:r>
                        <a:rPr lang="en-US" altLang="ko-KR" sz="800" b="0" i="0" u="none" strike="noStrike">
                          <a:solidFill>
                            <a:srgbClr val="000000"/>
                          </a:solidFill>
                          <a:effectLst/>
                          <a:latin typeface="Calibri" panose="020F0502020204030204" pitchFamily="34" charset="0"/>
                          <a:cs typeface="Calibri" panose="020F0502020204030204" pitchFamily="34" charset="0"/>
                        </a:rPr>
                        <a:t>10</a:t>
                      </a:r>
                    </a:p>
                  </a:txBody>
                  <a:tcPr marL="9525" marR="9525" marT="9525" marB="0" anchor="ctr">
                    <a:solidFill>
                      <a:srgbClr val="FCD3A6"/>
                    </a:solidFill>
                  </a:tcPr>
                </a:tc>
                <a:tc>
                  <a:txBody>
                    <a:bodyPr/>
                    <a:lstStyle/>
                    <a:p>
                      <a:pPr algn="ctr" rtl="0" fontAlgn="ctr"/>
                      <a:r>
                        <a:rPr lang="en-US" altLang="ko-KR" sz="800" b="0" i="0" u="none" strike="noStrike">
                          <a:solidFill>
                            <a:srgbClr val="000000"/>
                          </a:solidFill>
                          <a:effectLst/>
                          <a:latin typeface="Calibri" panose="020F0502020204030204" pitchFamily="34" charset="0"/>
                          <a:cs typeface="Calibri" panose="020F0502020204030204" pitchFamily="34" charset="0"/>
                        </a:rPr>
                        <a:t>10</a:t>
                      </a:r>
                    </a:p>
                  </a:txBody>
                  <a:tcPr marL="9525" marR="9525" marT="9525" marB="0" anchor="ctr">
                    <a:solidFill>
                      <a:srgbClr val="FCD3A6"/>
                    </a:solidFill>
                  </a:tcPr>
                </a:tc>
                <a:tc>
                  <a:txBody>
                    <a:bodyPr/>
                    <a:lstStyle/>
                    <a:p>
                      <a:pPr algn="ctr" rtl="0" fontAlgn="ctr"/>
                      <a:r>
                        <a:rPr lang="en-US" altLang="ko-KR" sz="800" b="0" i="0" u="none" strike="noStrike">
                          <a:solidFill>
                            <a:srgbClr val="000000"/>
                          </a:solidFill>
                          <a:effectLst/>
                          <a:latin typeface="Calibri" panose="020F0502020204030204" pitchFamily="34" charset="0"/>
                          <a:cs typeface="Calibri" panose="020F0502020204030204" pitchFamily="34" charset="0"/>
                        </a:rPr>
                        <a:t>20</a:t>
                      </a:r>
                    </a:p>
                  </a:txBody>
                  <a:tcPr marL="9525" marR="9525" marT="9525" marB="0" anchor="ctr">
                    <a:solidFill>
                      <a:srgbClr val="FCD3A6"/>
                    </a:solidFill>
                  </a:tcPr>
                </a:tc>
                <a:tc>
                  <a:txBody>
                    <a:bodyPr/>
                    <a:lstStyle/>
                    <a:p>
                      <a:pPr algn="ctr" fontAlgn="ctr"/>
                      <a:r>
                        <a:rPr lang="en-US" altLang="ko-KR" sz="800" b="0" i="0" u="none" strike="noStrike">
                          <a:solidFill>
                            <a:srgbClr val="000000"/>
                          </a:solidFill>
                          <a:effectLst/>
                          <a:latin typeface="Calibri" panose="020F0502020204030204" pitchFamily="34" charset="0"/>
                          <a:cs typeface="Calibri" panose="020F0502020204030204" pitchFamily="34" charset="0"/>
                        </a:rPr>
                        <a:t>65</a:t>
                      </a:r>
                    </a:p>
                  </a:txBody>
                  <a:tcPr marL="9525" marR="9525" marT="9525" marB="0" anchor="ctr">
                    <a:solidFill>
                      <a:srgbClr val="FCD3A6"/>
                    </a:solidFill>
                  </a:tcPr>
                </a:tc>
                <a:tc>
                  <a:txBody>
                    <a:bodyPr/>
                    <a:lstStyle/>
                    <a:p>
                      <a:pPr algn="ctr">
                        <a:lnSpc>
                          <a:spcPct val="115000"/>
                        </a:lnSpc>
                        <a:spcAft>
                          <a:spcPts val="400"/>
                        </a:spcAft>
                      </a:pPr>
                      <a:r>
                        <a:rPr lang="en-US" altLang="ko-KR" sz="800" kern="1200" dirty="0">
                          <a:solidFill>
                            <a:schemeClr val="tx1"/>
                          </a:solidFill>
                          <a:latin typeface="Calibri" panose="020F0502020204030204" pitchFamily="34" charset="0"/>
                          <a:ea typeface="나눔고딕 ExtraBold" panose="020D0904000000000000" pitchFamily="50" charset="-127"/>
                          <a:cs typeface="Calibri" panose="020F0502020204030204" pitchFamily="34" charset="0"/>
                        </a:rPr>
                        <a:t>2</a:t>
                      </a:r>
                      <a:endParaRPr lang="ko-KR" sz="800" kern="1200" dirty="0">
                        <a:solidFill>
                          <a:schemeClr val="tx1"/>
                        </a:solidFill>
                        <a:latin typeface="Calibri" panose="020F0502020204030204" pitchFamily="34" charset="0"/>
                        <a:ea typeface="나눔고딕 ExtraBold" panose="020D0904000000000000" pitchFamily="50" charset="-127"/>
                        <a:cs typeface="Calibri" panose="020F0502020204030204" pitchFamily="34" charset="0"/>
                      </a:endParaRPr>
                    </a:p>
                  </a:txBody>
                  <a:tcPr marL="17780" marR="17780" marT="17780" marB="17780" anchor="ctr">
                    <a:solidFill>
                      <a:srgbClr val="FCD3A6"/>
                    </a:solidFill>
                  </a:tcPr>
                </a:tc>
                <a:tc>
                  <a:txBody>
                    <a:bodyPr/>
                    <a:lstStyle/>
                    <a:p>
                      <a:pPr algn="ctr">
                        <a:lnSpc>
                          <a:spcPct val="115000"/>
                        </a:lnSpc>
                        <a:spcAft>
                          <a:spcPts val="400"/>
                        </a:spcAft>
                      </a:pPr>
                      <a:r>
                        <a:rPr lang="en-US" altLang="ko-KR" sz="800" kern="1200" dirty="0">
                          <a:solidFill>
                            <a:schemeClr val="tx1"/>
                          </a:solidFill>
                          <a:latin typeface="Calibri" panose="020F0502020204030204" pitchFamily="34" charset="0"/>
                          <a:ea typeface="나눔고딕 ExtraBold" panose="020D0904000000000000" pitchFamily="50" charset="-127"/>
                          <a:cs typeface="Calibri" panose="020F0502020204030204" pitchFamily="34" charset="0"/>
                        </a:rPr>
                        <a:t>1</a:t>
                      </a:r>
                      <a:endParaRPr lang="ko-KR" sz="800" kern="1200" dirty="0">
                        <a:solidFill>
                          <a:schemeClr val="tx1"/>
                        </a:solidFill>
                        <a:latin typeface="Calibri" panose="020F0502020204030204" pitchFamily="34" charset="0"/>
                        <a:ea typeface="나눔고딕 ExtraBold" panose="020D0904000000000000" pitchFamily="50" charset="-127"/>
                        <a:cs typeface="Calibri" panose="020F0502020204030204" pitchFamily="34" charset="0"/>
                      </a:endParaRPr>
                    </a:p>
                  </a:txBody>
                  <a:tcPr marL="17780" marR="17780" marT="17780" marB="17780" anchor="ctr">
                    <a:solidFill>
                      <a:srgbClr val="FCD3A6"/>
                    </a:solidFill>
                  </a:tcPr>
                </a:tc>
                <a:extLst>
                  <a:ext uri="{0D108BD9-81ED-4DB2-BD59-A6C34878D82A}">
                    <a16:rowId xmlns:a16="http://schemas.microsoft.com/office/drawing/2014/main" val="10007"/>
                  </a:ext>
                </a:extLst>
              </a:tr>
              <a:tr h="264452">
                <a:tc>
                  <a:txBody>
                    <a:bodyPr/>
                    <a:lstStyle/>
                    <a:p>
                      <a:pPr algn="l" rtl="0" fontAlgn="ctr"/>
                      <a:r>
                        <a:rPr lang="mn-MN" sz="800" b="0" i="0" u="none" strike="noStrike" dirty="0">
                          <a:solidFill>
                            <a:srgbClr val="000000"/>
                          </a:solidFill>
                          <a:effectLst/>
                          <a:latin typeface="Calibri" panose="020F0502020204030204" pitchFamily="34" charset="0"/>
                          <a:cs typeface="Calibri" panose="020F0502020204030204" pitchFamily="34" charset="0"/>
                        </a:rPr>
                        <a:t>Замын хөдөлгөөний чөлөөт урсгалын</a:t>
                      </a:r>
                      <a:r>
                        <a:rPr lang="en-US" sz="800" b="0" i="0" u="none" strike="noStrike" dirty="0">
                          <a:solidFill>
                            <a:srgbClr val="000000"/>
                          </a:solidFill>
                          <a:effectLst/>
                          <a:latin typeface="Calibri" panose="020F0502020204030204" pitchFamily="34" charset="0"/>
                          <a:cs typeface="Calibri" panose="020F0502020204030204" pitchFamily="34" charset="0"/>
                        </a:rPr>
                        <a:t>                  </a:t>
                      </a:r>
                      <a:r>
                        <a:rPr lang="mn-MN" sz="800" b="0" i="0" u="none" strike="noStrike" dirty="0">
                          <a:solidFill>
                            <a:srgbClr val="000000"/>
                          </a:solidFill>
                          <a:effectLst/>
                          <a:latin typeface="Calibri" panose="020F0502020204030204" pitchFamily="34" charset="0"/>
                          <a:cs typeface="Calibri" panose="020F0502020204030204" pitchFamily="34" charset="0"/>
                        </a:rPr>
                        <a:t> зохицуулалт</a:t>
                      </a:r>
                    </a:p>
                  </a:txBody>
                  <a:tcPr marL="9525" marR="9525" marT="9525" marB="0" anchor="ctr">
                    <a:solidFill>
                      <a:srgbClr val="FCD3A6"/>
                    </a:solidFill>
                  </a:tcPr>
                </a:tc>
                <a:tc>
                  <a:txBody>
                    <a:bodyPr/>
                    <a:lstStyle/>
                    <a:p>
                      <a:pPr algn="ctr" rtl="0" fontAlgn="ctr"/>
                      <a:r>
                        <a:rPr lang="en-US" altLang="ko-KR" sz="800" b="0" i="0" u="none" strike="noStrike" dirty="0">
                          <a:solidFill>
                            <a:srgbClr val="000000"/>
                          </a:solidFill>
                          <a:effectLst/>
                          <a:latin typeface="Calibri" panose="020F0502020204030204" pitchFamily="34" charset="0"/>
                          <a:cs typeface="Calibri" panose="020F0502020204030204" pitchFamily="34" charset="0"/>
                        </a:rPr>
                        <a:t>0</a:t>
                      </a:r>
                    </a:p>
                  </a:txBody>
                  <a:tcPr marL="9525" marR="9525" marT="9525" marB="0" anchor="ctr">
                    <a:solidFill>
                      <a:srgbClr val="FCD3A6"/>
                    </a:solidFill>
                  </a:tcPr>
                </a:tc>
                <a:tc>
                  <a:txBody>
                    <a:bodyPr/>
                    <a:lstStyle/>
                    <a:p>
                      <a:pPr algn="ctr" rtl="0" fontAlgn="ctr"/>
                      <a:r>
                        <a:rPr lang="en-US" altLang="ko-KR" sz="800" b="0" i="0" u="none" strike="noStrike">
                          <a:solidFill>
                            <a:srgbClr val="000000"/>
                          </a:solidFill>
                          <a:effectLst/>
                          <a:latin typeface="Calibri" panose="020F0502020204030204" pitchFamily="34" charset="0"/>
                          <a:cs typeface="Calibri" panose="020F0502020204030204" pitchFamily="34" charset="0"/>
                        </a:rPr>
                        <a:t>14</a:t>
                      </a:r>
                    </a:p>
                  </a:txBody>
                  <a:tcPr marL="9525" marR="9525" marT="9525" marB="0" anchor="ctr">
                    <a:solidFill>
                      <a:srgbClr val="FCD3A6"/>
                    </a:solidFill>
                  </a:tcPr>
                </a:tc>
                <a:tc>
                  <a:txBody>
                    <a:bodyPr/>
                    <a:lstStyle/>
                    <a:p>
                      <a:pPr algn="ctr" rtl="0" fontAlgn="ctr"/>
                      <a:r>
                        <a:rPr lang="en-US" altLang="ko-KR" sz="800" b="0" i="0" u="none" strike="noStrike">
                          <a:solidFill>
                            <a:srgbClr val="000000"/>
                          </a:solidFill>
                          <a:effectLst/>
                          <a:latin typeface="Calibri" panose="020F0502020204030204" pitchFamily="34" charset="0"/>
                          <a:cs typeface="Calibri" panose="020F0502020204030204" pitchFamily="34" charset="0"/>
                        </a:rPr>
                        <a:t>20</a:t>
                      </a:r>
                    </a:p>
                  </a:txBody>
                  <a:tcPr marL="9525" marR="9525" marT="9525" marB="0" anchor="ctr">
                    <a:solidFill>
                      <a:srgbClr val="FCD3A6"/>
                    </a:solidFill>
                  </a:tcPr>
                </a:tc>
                <a:tc>
                  <a:txBody>
                    <a:bodyPr/>
                    <a:lstStyle/>
                    <a:p>
                      <a:pPr algn="ctr" rtl="0" fontAlgn="ctr"/>
                      <a:r>
                        <a:rPr lang="en-US" altLang="ko-KR" sz="800" b="0" i="0" u="none" strike="noStrike">
                          <a:solidFill>
                            <a:srgbClr val="000000"/>
                          </a:solidFill>
                          <a:effectLst/>
                          <a:latin typeface="Calibri" panose="020F0502020204030204" pitchFamily="34" charset="0"/>
                          <a:cs typeface="Calibri" panose="020F0502020204030204" pitchFamily="34" charset="0"/>
                        </a:rPr>
                        <a:t>0</a:t>
                      </a:r>
                    </a:p>
                  </a:txBody>
                  <a:tcPr marL="9525" marR="9525" marT="9525" marB="0" anchor="ctr">
                    <a:solidFill>
                      <a:srgbClr val="FCD3A6"/>
                    </a:solidFill>
                  </a:tcPr>
                </a:tc>
                <a:tc>
                  <a:txBody>
                    <a:bodyPr/>
                    <a:lstStyle/>
                    <a:p>
                      <a:pPr algn="ctr" rtl="0" fontAlgn="ctr"/>
                      <a:r>
                        <a:rPr lang="en-US" altLang="ko-KR" sz="800" b="0" i="0" u="none" strike="noStrike">
                          <a:solidFill>
                            <a:srgbClr val="000000"/>
                          </a:solidFill>
                          <a:effectLst/>
                          <a:latin typeface="Calibri" panose="020F0502020204030204" pitchFamily="34" charset="0"/>
                          <a:cs typeface="Calibri" panose="020F0502020204030204" pitchFamily="34" charset="0"/>
                        </a:rPr>
                        <a:t>30</a:t>
                      </a:r>
                    </a:p>
                  </a:txBody>
                  <a:tcPr marL="9525" marR="9525" marT="9525" marB="0" anchor="ctr">
                    <a:solidFill>
                      <a:srgbClr val="FCD3A6"/>
                    </a:solidFill>
                  </a:tcPr>
                </a:tc>
                <a:tc>
                  <a:txBody>
                    <a:bodyPr/>
                    <a:lstStyle/>
                    <a:p>
                      <a:pPr algn="ctr" fontAlgn="ctr"/>
                      <a:r>
                        <a:rPr lang="en-US" altLang="ko-KR" sz="800" b="0" i="0" u="none" strike="noStrike">
                          <a:solidFill>
                            <a:srgbClr val="000000"/>
                          </a:solidFill>
                          <a:effectLst/>
                          <a:latin typeface="Calibri" panose="020F0502020204030204" pitchFamily="34" charset="0"/>
                          <a:cs typeface="Calibri" panose="020F0502020204030204" pitchFamily="34" charset="0"/>
                        </a:rPr>
                        <a:t>64</a:t>
                      </a:r>
                    </a:p>
                  </a:txBody>
                  <a:tcPr marL="9525" marR="9525" marT="9525" marB="0" anchor="ctr">
                    <a:solidFill>
                      <a:srgbClr val="FCD3A6"/>
                    </a:solidFill>
                  </a:tcPr>
                </a:tc>
                <a:tc>
                  <a:txBody>
                    <a:bodyPr/>
                    <a:lstStyle/>
                    <a:p>
                      <a:pPr algn="ctr">
                        <a:lnSpc>
                          <a:spcPct val="115000"/>
                        </a:lnSpc>
                        <a:spcAft>
                          <a:spcPts val="400"/>
                        </a:spcAft>
                      </a:pPr>
                      <a:r>
                        <a:rPr lang="en-US" altLang="ko-KR" sz="800" kern="1200" dirty="0">
                          <a:solidFill>
                            <a:schemeClr val="tx1"/>
                          </a:solidFill>
                          <a:latin typeface="Calibri" panose="020F0502020204030204" pitchFamily="34" charset="0"/>
                          <a:ea typeface="나눔고딕 ExtraBold" panose="020D0904000000000000" pitchFamily="50" charset="-127"/>
                          <a:cs typeface="Calibri" panose="020F0502020204030204" pitchFamily="34" charset="0"/>
                        </a:rPr>
                        <a:t>2</a:t>
                      </a:r>
                      <a:endParaRPr lang="ko-KR" sz="800" kern="1200" dirty="0">
                        <a:solidFill>
                          <a:schemeClr val="tx1"/>
                        </a:solidFill>
                        <a:latin typeface="Calibri" panose="020F0502020204030204" pitchFamily="34" charset="0"/>
                        <a:ea typeface="나눔고딕 ExtraBold" panose="020D0904000000000000" pitchFamily="50" charset="-127"/>
                        <a:cs typeface="Calibri" panose="020F0502020204030204" pitchFamily="34" charset="0"/>
                      </a:endParaRPr>
                    </a:p>
                  </a:txBody>
                  <a:tcPr marL="17780" marR="17780" marT="17780" marB="17780" anchor="ctr">
                    <a:solidFill>
                      <a:srgbClr val="FCD3A6"/>
                    </a:solidFill>
                  </a:tcPr>
                </a:tc>
                <a:tc>
                  <a:txBody>
                    <a:bodyPr/>
                    <a:lstStyle/>
                    <a:p>
                      <a:pPr algn="ctr">
                        <a:lnSpc>
                          <a:spcPct val="115000"/>
                        </a:lnSpc>
                        <a:spcAft>
                          <a:spcPts val="400"/>
                        </a:spcAft>
                      </a:pPr>
                      <a:r>
                        <a:rPr lang="en-US" altLang="ko-KR" sz="800" kern="1200" dirty="0">
                          <a:solidFill>
                            <a:schemeClr val="tx1"/>
                          </a:solidFill>
                          <a:latin typeface="Calibri" panose="020F0502020204030204" pitchFamily="34" charset="0"/>
                          <a:ea typeface="나눔고딕 ExtraBold" panose="020D0904000000000000" pitchFamily="50" charset="-127"/>
                          <a:cs typeface="Calibri" panose="020F0502020204030204" pitchFamily="34" charset="0"/>
                        </a:rPr>
                        <a:t>1</a:t>
                      </a:r>
                      <a:endParaRPr lang="ko-KR" sz="800" kern="1200" dirty="0">
                        <a:solidFill>
                          <a:schemeClr val="tx1"/>
                        </a:solidFill>
                        <a:latin typeface="Calibri" panose="020F0502020204030204" pitchFamily="34" charset="0"/>
                        <a:ea typeface="나눔고딕 ExtraBold" panose="020D0904000000000000" pitchFamily="50" charset="-127"/>
                        <a:cs typeface="Calibri" panose="020F0502020204030204" pitchFamily="34" charset="0"/>
                      </a:endParaRPr>
                    </a:p>
                  </a:txBody>
                  <a:tcPr marL="17780" marR="17780" marT="17780" marB="17780" anchor="ctr">
                    <a:solidFill>
                      <a:srgbClr val="FCD3A6"/>
                    </a:solidFill>
                  </a:tcPr>
                </a:tc>
                <a:extLst>
                  <a:ext uri="{0D108BD9-81ED-4DB2-BD59-A6C34878D82A}">
                    <a16:rowId xmlns:a16="http://schemas.microsoft.com/office/drawing/2014/main" val="10008"/>
                  </a:ext>
                </a:extLst>
              </a:tr>
              <a:tr h="217001">
                <a:tc>
                  <a:txBody>
                    <a:bodyPr/>
                    <a:lstStyle/>
                    <a:p>
                      <a:pPr algn="l" rtl="0" fontAlgn="ctr"/>
                      <a:r>
                        <a:rPr lang="mn-MN" sz="800" b="0" i="0" u="none" strike="noStrike" dirty="0">
                          <a:solidFill>
                            <a:srgbClr val="000000"/>
                          </a:solidFill>
                          <a:effectLst/>
                          <a:latin typeface="Calibri" panose="020F0502020204030204" pitchFamily="34" charset="0"/>
                          <a:cs typeface="Calibri" panose="020F0502020204030204" pitchFamily="34" charset="0"/>
                        </a:rPr>
                        <a:t>Нийтийн тээврийн цахим төлбөрийн систем</a:t>
                      </a:r>
                      <a:endParaRPr lang="en-US" sz="800" b="0" i="0" u="none" strike="noStrike" dirty="0">
                        <a:solidFill>
                          <a:srgbClr val="000000"/>
                        </a:solidFill>
                        <a:effectLst/>
                        <a:latin typeface="Calibri" panose="020F0502020204030204" pitchFamily="34" charset="0"/>
                        <a:cs typeface="Calibri" panose="020F0502020204030204" pitchFamily="34" charset="0"/>
                      </a:endParaRPr>
                    </a:p>
                  </a:txBody>
                  <a:tcPr marL="9525" marR="9525" marT="9525" marB="0" anchor="ctr">
                    <a:solidFill>
                      <a:srgbClr val="FCD3A6"/>
                    </a:solidFill>
                  </a:tcPr>
                </a:tc>
                <a:tc>
                  <a:txBody>
                    <a:bodyPr/>
                    <a:lstStyle/>
                    <a:p>
                      <a:pPr algn="ctr" rtl="0" fontAlgn="ctr"/>
                      <a:r>
                        <a:rPr lang="en-US" altLang="ko-KR" sz="800" b="0" i="0" u="none" strike="noStrike">
                          <a:solidFill>
                            <a:srgbClr val="000000"/>
                          </a:solidFill>
                          <a:effectLst/>
                          <a:latin typeface="Calibri" panose="020F0502020204030204" pitchFamily="34" charset="0"/>
                          <a:cs typeface="Calibri" panose="020F0502020204030204" pitchFamily="34" charset="0"/>
                        </a:rPr>
                        <a:t>20</a:t>
                      </a:r>
                    </a:p>
                  </a:txBody>
                  <a:tcPr marL="9525" marR="9525" marT="9525" marB="0" anchor="ctr">
                    <a:solidFill>
                      <a:srgbClr val="FCD3A6"/>
                    </a:solidFill>
                  </a:tcPr>
                </a:tc>
                <a:tc>
                  <a:txBody>
                    <a:bodyPr/>
                    <a:lstStyle/>
                    <a:p>
                      <a:pPr algn="ctr" rtl="0" fontAlgn="ctr"/>
                      <a:r>
                        <a:rPr lang="en-US" altLang="ko-KR" sz="800" b="0" i="0" u="none" strike="noStrike">
                          <a:solidFill>
                            <a:srgbClr val="000000"/>
                          </a:solidFill>
                          <a:effectLst/>
                          <a:latin typeface="Calibri" panose="020F0502020204030204" pitchFamily="34" charset="0"/>
                          <a:cs typeface="Calibri" panose="020F0502020204030204" pitchFamily="34" charset="0"/>
                        </a:rPr>
                        <a:t>0</a:t>
                      </a:r>
                    </a:p>
                  </a:txBody>
                  <a:tcPr marL="9525" marR="9525" marT="9525" marB="0" anchor="ctr">
                    <a:solidFill>
                      <a:srgbClr val="FCD3A6"/>
                    </a:solidFill>
                  </a:tcPr>
                </a:tc>
                <a:tc>
                  <a:txBody>
                    <a:bodyPr/>
                    <a:lstStyle/>
                    <a:p>
                      <a:pPr algn="ctr" rtl="0" fontAlgn="ctr"/>
                      <a:r>
                        <a:rPr lang="en-US" altLang="ko-KR" sz="800" b="0" i="0" u="none" strike="noStrike">
                          <a:solidFill>
                            <a:srgbClr val="000000"/>
                          </a:solidFill>
                          <a:effectLst/>
                          <a:latin typeface="Calibri" panose="020F0502020204030204" pitchFamily="34" charset="0"/>
                          <a:cs typeface="Calibri" panose="020F0502020204030204" pitchFamily="34" charset="0"/>
                        </a:rPr>
                        <a:t>2</a:t>
                      </a:r>
                    </a:p>
                  </a:txBody>
                  <a:tcPr marL="9525" marR="9525" marT="9525" marB="0" anchor="ctr">
                    <a:solidFill>
                      <a:srgbClr val="FCD3A6"/>
                    </a:solidFill>
                  </a:tcPr>
                </a:tc>
                <a:tc>
                  <a:txBody>
                    <a:bodyPr/>
                    <a:lstStyle/>
                    <a:p>
                      <a:pPr algn="ctr" rtl="0" fontAlgn="ctr"/>
                      <a:r>
                        <a:rPr lang="en-US" altLang="ko-KR" sz="800" b="0" i="0" u="none" strike="noStrike">
                          <a:solidFill>
                            <a:srgbClr val="000000"/>
                          </a:solidFill>
                          <a:effectLst/>
                          <a:latin typeface="Calibri" panose="020F0502020204030204" pitchFamily="34" charset="0"/>
                          <a:cs typeface="Calibri" panose="020F0502020204030204" pitchFamily="34" charset="0"/>
                        </a:rPr>
                        <a:t>10</a:t>
                      </a:r>
                    </a:p>
                  </a:txBody>
                  <a:tcPr marL="9525" marR="9525" marT="9525" marB="0" anchor="ctr">
                    <a:solidFill>
                      <a:srgbClr val="FCD3A6"/>
                    </a:solidFill>
                  </a:tcPr>
                </a:tc>
                <a:tc>
                  <a:txBody>
                    <a:bodyPr/>
                    <a:lstStyle/>
                    <a:p>
                      <a:pPr algn="ctr" rtl="0" fontAlgn="ctr"/>
                      <a:r>
                        <a:rPr lang="en-US" altLang="ko-KR" sz="800" b="0" i="0" u="none" strike="noStrike">
                          <a:solidFill>
                            <a:srgbClr val="000000"/>
                          </a:solidFill>
                          <a:effectLst/>
                          <a:latin typeface="Calibri" panose="020F0502020204030204" pitchFamily="34" charset="0"/>
                          <a:cs typeface="Calibri" panose="020F0502020204030204" pitchFamily="34" charset="0"/>
                        </a:rPr>
                        <a:t>30</a:t>
                      </a:r>
                    </a:p>
                  </a:txBody>
                  <a:tcPr marL="9525" marR="9525" marT="9525" marB="0" anchor="ctr">
                    <a:solidFill>
                      <a:srgbClr val="FCD3A6"/>
                    </a:solidFill>
                  </a:tcPr>
                </a:tc>
                <a:tc>
                  <a:txBody>
                    <a:bodyPr/>
                    <a:lstStyle/>
                    <a:p>
                      <a:pPr algn="ctr" fontAlgn="ctr"/>
                      <a:r>
                        <a:rPr lang="en-US" altLang="ko-KR" sz="800" b="0" i="0" u="none" strike="noStrike">
                          <a:solidFill>
                            <a:srgbClr val="000000"/>
                          </a:solidFill>
                          <a:effectLst/>
                          <a:latin typeface="Calibri" panose="020F0502020204030204" pitchFamily="34" charset="0"/>
                          <a:cs typeface="Calibri" panose="020F0502020204030204" pitchFamily="34" charset="0"/>
                        </a:rPr>
                        <a:t>62</a:t>
                      </a:r>
                    </a:p>
                  </a:txBody>
                  <a:tcPr marL="9525" marR="9525" marT="9525" marB="0" anchor="ctr">
                    <a:solidFill>
                      <a:srgbClr val="FCD3A6"/>
                    </a:solidFill>
                  </a:tcPr>
                </a:tc>
                <a:tc>
                  <a:txBody>
                    <a:bodyPr/>
                    <a:lstStyle/>
                    <a:p>
                      <a:pPr algn="ctr">
                        <a:lnSpc>
                          <a:spcPct val="115000"/>
                        </a:lnSpc>
                        <a:spcAft>
                          <a:spcPts val="400"/>
                        </a:spcAft>
                      </a:pPr>
                      <a:r>
                        <a:rPr lang="en-US" altLang="ko-KR" sz="800" kern="1200" dirty="0">
                          <a:solidFill>
                            <a:schemeClr val="tx1"/>
                          </a:solidFill>
                          <a:latin typeface="Calibri" panose="020F0502020204030204" pitchFamily="34" charset="0"/>
                          <a:ea typeface="나눔고딕 ExtraBold" panose="020D0904000000000000" pitchFamily="50" charset="-127"/>
                          <a:cs typeface="Calibri" panose="020F0502020204030204" pitchFamily="34" charset="0"/>
                        </a:rPr>
                        <a:t>2</a:t>
                      </a:r>
                      <a:endParaRPr lang="ko-KR" sz="800" kern="1200" dirty="0">
                        <a:solidFill>
                          <a:schemeClr val="tx1"/>
                        </a:solidFill>
                        <a:latin typeface="Calibri" panose="020F0502020204030204" pitchFamily="34" charset="0"/>
                        <a:ea typeface="나눔고딕 ExtraBold" panose="020D0904000000000000" pitchFamily="50" charset="-127"/>
                        <a:cs typeface="Calibri" panose="020F0502020204030204" pitchFamily="34" charset="0"/>
                      </a:endParaRPr>
                    </a:p>
                  </a:txBody>
                  <a:tcPr marL="17780" marR="17780" marT="17780" marB="17780" anchor="ctr">
                    <a:solidFill>
                      <a:srgbClr val="FCD3A6"/>
                    </a:solidFill>
                  </a:tcPr>
                </a:tc>
                <a:tc>
                  <a:txBody>
                    <a:bodyPr/>
                    <a:lstStyle/>
                    <a:p>
                      <a:pPr algn="ctr">
                        <a:lnSpc>
                          <a:spcPct val="115000"/>
                        </a:lnSpc>
                        <a:spcAft>
                          <a:spcPts val="400"/>
                        </a:spcAft>
                      </a:pPr>
                      <a:endParaRPr lang="ko-KR" sz="800" kern="1200" dirty="0">
                        <a:solidFill>
                          <a:schemeClr val="tx1"/>
                        </a:solidFill>
                        <a:latin typeface="Calibri" panose="020F0502020204030204" pitchFamily="34" charset="0"/>
                        <a:ea typeface="나눔고딕 ExtraBold" panose="020D0904000000000000" pitchFamily="50" charset="-127"/>
                        <a:cs typeface="Calibri" panose="020F0502020204030204" pitchFamily="34" charset="0"/>
                      </a:endParaRPr>
                    </a:p>
                  </a:txBody>
                  <a:tcPr marL="17780" marR="17780" marT="17780" marB="17780" anchor="ctr">
                    <a:solidFill>
                      <a:srgbClr val="FCD3A6"/>
                    </a:solidFill>
                  </a:tcPr>
                </a:tc>
                <a:extLst>
                  <a:ext uri="{0D108BD9-81ED-4DB2-BD59-A6C34878D82A}">
                    <a16:rowId xmlns:a16="http://schemas.microsoft.com/office/drawing/2014/main" val="10009"/>
                  </a:ext>
                </a:extLst>
              </a:tr>
              <a:tr h="217001">
                <a:tc>
                  <a:txBody>
                    <a:bodyPr/>
                    <a:lstStyle/>
                    <a:p>
                      <a:pPr marL="0" marR="0" algn="l" fontAlgn="base">
                        <a:lnSpc>
                          <a:spcPct val="115000"/>
                        </a:lnSpc>
                        <a:spcBef>
                          <a:spcPts val="0"/>
                        </a:spcBef>
                        <a:spcAft>
                          <a:spcPts val="0"/>
                        </a:spcAft>
                      </a:pPr>
                      <a:r>
                        <a:rPr lang="mn-MN" sz="800" kern="1200" dirty="0">
                          <a:solidFill>
                            <a:srgbClr val="000000"/>
                          </a:solidFill>
                          <a:effectLst/>
                          <a:latin typeface="Calibri" panose="020F0502020204030204" pitchFamily="34" charset="0"/>
                          <a:ea typeface="나눔고딕 ExtraBold" panose="020B0604020202020204" charset="-127"/>
                          <a:cs typeface="Calibri" panose="020F0502020204030204" pitchFamily="34" charset="0"/>
                        </a:rPr>
                        <a:t>Замын хөдөлгөөний эрэлтийн удирдлага</a:t>
                      </a:r>
                      <a:endParaRPr lang="en-US" sz="900" dirty="0">
                        <a:effectLst/>
                        <a:latin typeface="Calibri" panose="020F0502020204030204" pitchFamily="34" charset="0"/>
                        <a:ea typeface="Malgun Gothic" panose="020B0503020000020004" pitchFamily="34" charset="-127"/>
                        <a:cs typeface="Calibri" panose="020F0502020204030204" pitchFamily="34" charset="0"/>
                      </a:endParaRPr>
                    </a:p>
                  </a:txBody>
                  <a:tcPr marL="9525" marR="9525" marT="9525" marB="0" anchor="ctr">
                    <a:solidFill>
                      <a:srgbClr val="FCD3A6"/>
                    </a:solidFill>
                  </a:tcPr>
                </a:tc>
                <a:tc>
                  <a:txBody>
                    <a:bodyPr/>
                    <a:lstStyle/>
                    <a:p>
                      <a:pPr algn="ctr" rtl="0" fontAlgn="ctr"/>
                      <a:r>
                        <a:rPr lang="en-US" altLang="ko-KR" sz="800" b="0" i="0" u="none" strike="noStrike">
                          <a:solidFill>
                            <a:srgbClr val="000000"/>
                          </a:solidFill>
                          <a:effectLst/>
                          <a:latin typeface="Calibri" panose="020F0502020204030204" pitchFamily="34" charset="0"/>
                          <a:cs typeface="Calibri" panose="020F0502020204030204" pitchFamily="34" charset="0"/>
                        </a:rPr>
                        <a:t>20</a:t>
                      </a:r>
                    </a:p>
                  </a:txBody>
                  <a:tcPr marL="9525" marR="9525" marT="9525" marB="0" anchor="ctr">
                    <a:solidFill>
                      <a:srgbClr val="FCD3A6"/>
                    </a:solidFill>
                  </a:tcPr>
                </a:tc>
                <a:tc>
                  <a:txBody>
                    <a:bodyPr/>
                    <a:lstStyle/>
                    <a:p>
                      <a:pPr algn="ctr" rtl="0" fontAlgn="ctr"/>
                      <a:r>
                        <a:rPr lang="en-US" altLang="ko-KR" sz="800" b="0" i="0" u="none" strike="noStrike">
                          <a:solidFill>
                            <a:srgbClr val="000000"/>
                          </a:solidFill>
                          <a:effectLst/>
                          <a:latin typeface="Calibri" panose="020F0502020204030204" pitchFamily="34" charset="0"/>
                          <a:cs typeface="Calibri" panose="020F0502020204030204" pitchFamily="34" charset="0"/>
                        </a:rPr>
                        <a:t>14</a:t>
                      </a:r>
                    </a:p>
                  </a:txBody>
                  <a:tcPr marL="9525" marR="9525" marT="9525" marB="0" anchor="ctr">
                    <a:solidFill>
                      <a:srgbClr val="FCD3A6"/>
                    </a:solidFill>
                  </a:tcPr>
                </a:tc>
                <a:tc>
                  <a:txBody>
                    <a:bodyPr/>
                    <a:lstStyle/>
                    <a:p>
                      <a:pPr algn="ctr" rtl="0" fontAlgn="ctr"/>
                      <a:r>
                        <a:rPr lang="en-US" altLang="ko-KR" sz="800" b="0" i="0" u="none" strike="noStrike">
                          <a:solidFill>
                            <a:srgbClr val="000000"/>
                          </a:solidFill>
                          <a:effectLst/>
                          <a:latin typeface="Calibri" panose="020F0502020204030204" pitchFamily="34" charset="0"/>
                          <a:cs typeface="Calibri" panose="020F0502020204030204" pitchFamily="34" charset="0"/>
                        </a:rPr>
                        <a:t>4</a:t>
                      </a:r>
                    </a:p>
                  </a:txBody>
                  <a:tcPr marL="9525" marR="9525" marT="9525" marB="0" anchor="ctr">
                    <a:solidFill>
                      <a:srgbClr val="FCD3A6"/>
                    </a:solidFill>
                  </a:tcPr>
                </a:tc>
                <a:tc>
                  <a:txBody>
                    <a:bodyPr/>
                    <a:lstStyle/>
                    <a:p>
                      <a:pPr algn="ctr" rtl="0" fontAlgn="ctr"/>
                      <a:r>
                        <a:rPr lang="en-US" altLang="ko-KR" sz="800" b="0" i="0" u="none" strike="noStrike">
                          <a:solidFill>
                            <a:srgbClr val="000000"/>
                          </a:solidFill>
                          <a:effectLst/>
                          <a:latin typeface="Calibri" panose="020F0502020204030204" pitchFamily="34" charset="0"/>
                          <a:cs typeface="Calibri" panose="020F0502020204030204" pitchFamily="34" charset="0"/>
                        </a:rPr>
                        <a:t>0</a:t>
                      </a:r>
                    </a:p>
                  </a:txBody>
                  <a:tcPr marL="9525" marR="9525" marT="9525" marB="0" anchor="ctr">
                    <a:solidFill>
                      <a:srgbClr val="FCD3A6"/>
                    </a:solidFill>
                  </a:tcPr>
                </a:tc>
                <a:tc>
                  <a:txBody>
                    <a:bodyPr/>
                    <a:lstStyle/>
                    <a:p>
                      <a:pPr algn="ctr" rtl="0" fontAlgn="ctr"/>
                      <a:r>
                        <a:rPr lang="en-US" altLang="ko-KR" sz="800" b="0" i="0" u="none" strike="noStrike">
                          <a:solidFill>
                            <a:srgbClr val="000000"/>
                          </a:solidFill>
                          <a:effectLst/>
                          <a:latin typeface="Calibri" panose="020F0502020204030204" pitchFamily="34" charset="0"/>
                          <a:cs typeface="Calibri" panose="020F0502020204030204" pitchFamily="34" charset="0"/>
                        </a:rPr>
                        <a:t>20</a:t>
                      </a:r>
                    </a:p>
                  </a:txBody>
                  <a:tcPr marL="9525" marR="9525" marT="9525" marB="0" anchor="ctr">
                    <a:solidFill>
                      <a:srgbClr val="FCD3A6"/>
                    </a:solidFill>
                  </a:tcPr>
                </a:tc>
                <a:tc>
                  <a:txBody>
                    <a:bodyPr/>
                    <a:lstStyle/>
                    <a:p>
                      <a:pPr algn="ctr" fontAlgn="ctr"/>
                      <a:r>
                        <a:rPr lang="en-US" altLang="ko-KR" sz="800" b="0" i="0" u="none" strike="noStrike">
                          <a:solidFill>
                            <a:srgbClr val="000000"/>
                          </a:solidFill>
                          <a:effectLst/>
                          <a:latin typeface="Calibri" panose="020F0502020204030204" pitchFamily="34" charset="0"/>
                          <a:cs typeface="Calibri" panose="020F0502020204030204" pitchFamily="34" charset="0"/>
                        </a:rPr>
                        <a:t>58</a:t>
                      </a:r>
                    </a:p>
                  </a:txBody>
                  <a:tcPr marL="9525" marR="9525" marT="9525" marB="0" anchor="ctr">
                    <a:solidFill>
                      <a:srgbClr val="FCD3A6"/>
                    </a:solidFill>
                  </a:tcPr>
                </a:tc>
                <a:tc>
                  <a:txBody>
                    <a:bodyPr/>
                    <a:lstStyle/>
                    <a:p>
                      <a:pPr algn="ctr">
                        <a:lnSpc>
                          <a:spcPct val="115000"/>
                        </a:lnSpc>
                        <a:spcAft>
                          <a:spcPts val="400"/>
                        </a:spcAft>
                      </a:pPr>
                      <a:r>
                        <a:rPr lang="en-US" altLang="ko-KR" sz="800" kern="1200" dirty="0">
                          <a:solidFill>
                            <a:schemeClr val="tx1"/>
                          </a:solidFill>
                          <a:latin typeface="Calibri" panose="020F0502020204030204" pitchFamily="34" charset="0"/>
                          <a:ea typeface="나눔고딕 ExtraBold" panose="020D0904000000000000" pitchFamily="50" charset="-127"/>
                          <a:cs typeface="Calibri" panose="020F0502020204030204" pitchFamily="34" charset="0"/>
                        </a:rPr>
                        <a:t>2</a:t>
                      </a:r>
                      <a:endParaRPr lang="ko-KR" sz="800" kern="1200" dirty="0">
                        <a:solidFill>
                          <a:schemeClr val="tx1"/>
                        </a:solidFill>
                        <a:latin typeface="Calibri" panose="020F0502020204030204" pitchFamily="34" charset="0"/>
                        <a:ea typeface="나눔고딕 ExtraBold" panose="020D0904000000000000" pitchFamily="50" charset="-127"/>
                        <a:cs typeface="Calibri" panose="020F0502020204030204" pitchFamily="34" charset="0"/>
                      </a:endParaRPr>
                    </a:p>
                  </a:txBody>
                  <a:tcPr marL="17780" marR="17780" marT="17780" marB="17780" anchor="ctr">
                    <a:solidFill>
                      <a:srgbClr val="FCD3A6"/>
                    </a:solidFill>
                  </a:tcPr>
                </a:tc>
                <a:tc>
                  <a:txBody>
                    <a:bodyPr/>
                    <a:lstStyle/>
                    <a:p>
                      <a:pPr algn="ctr">
                        <a:lnSpc>
                          <a:spcPct val="115000"/>
                        </a:lnSpc>
                        <a:spcAft>
                          <a:spcPts val="400"/>
                        </a:spcAft>
                      </a:pPr>
                      <a:r>
                        <a:rPr lang="en-US" altLang="ko-KR" sz="800" kern="1200" dirty="0">
                          <a:solidFill>
                            <a:schemeClr val="tx1"/>
                          </a:solidFill>
                          <a:latin typeface="Calibri" panose="020F0502020204030204" pitchFamily="34" charset="0"/>
                          <a:ea typeface="나눔고딕 ExtraBold" panose="020D0904000000000000" pitchFamily="50" charset="-127"/>
                          <a:cs typeface="Calibri" panose="020F0502020204030204" pitchFamily="34" charset="0"/>
                        </a:rPr>
                        <a:t>1</a:t>
                      </a:r>
                      <a:endParaRPr lang="ko-KR" sz="800" kern="1200" dirty="0">
                        <a:solidFill>
                          <a:schemeClr val="tx1"/>
                        </a:solidFill>
                        <a:latin typeface="Calibri" panose="020F0502020204030204" pitchFamily="34" charset="0"/>
                        <a:ea typeface="나눔고딕 ExtraBold" panose="020D0904000000000000" pitchFamily="50" charset="-127"/>
                        <a:cs typeface="Calibri" panose="020F0502020204030204" pitchFamily="34" charset="0"/>
                      </a:endParaRPr>
                    </a:p>
                  </a:txBody>
                  <a:tcPr marL="17780" marR="17780" marT="17780" marB="17780" anchor="ctr">
                    <a:solidFill>
                      <a:srgbClr val="FCD3A6"/>
                    </a:solidFill>
                  </a:tcPr>
                </a:tc>
                <a:extLst>
                  <a:ext uri="{0D108BD9-81ED-4DB2-BD59-A6C34878D82A}">
                    <a16:rowId xmlns:a16="http://schemas.microsoft.com/office/drawing/2014/main" val="10010"/>
                  </a:ext>
                </a:extLst>
              </a:tr>
              <a:tr h="302629">
                <a:tc>
                  <a:txBody>
                    <a:bodyPr/>
                    <a:lstStyle/>
                    <a:p>
                      <a:pPr marL="0" marR="0" algn="l" fontAlgn="base">
                        <a:lnSpc>
                          <a:spcPct val="115000"/>
                        </a:lnSpc>
                        <a:spcBef>
                          <a:spcPts val="0"/>
                        </a:spcBef>
                        <a:spcAft>
                          <a:spcPts val="0"/>
                        </a:spcAft>
                      </a:pPr>
                      <a:r>
                        <a:rPr lang="mn-MN" sz="800" kern="1200" dirty="0">
                          <a:solidFill>
                            <a:srgbClr val="000000"/>
                          </a:solidFill>
                          <a:effectLst/>
                          <a:latin typeface="Calibri" panose="020F0502020204030204" pitchFamily="34" charset="0"/>
                          <a:ea typeface="나눔고딕 ExtraBold" panose="020B0604020202020204" charset="-127"/>
                          <a:cs typeface="Calibri" panose="020F0502020204030204" pitchFamily="34" charset="0"/>
                        </a:rPr>
                        <a:t>Замын хөдөлгөөний мэдээллийн цогц байдал, </a:t>
                      </a:r>
                      <a:r>
                        <a:rPr lang="en-US" sz="800" kern="1200" dirty="0">
                          <a:solidFill>
                            <a:srgbClr val="000000"/>
                          </a:solidFill>
                          <a:effectLst/>
                          <a:latin typeface="Calibri" panose="020F0502020204030204" pitchFamily="34" charset="0"/>
                          <a:ea typeface="나눔고딕 ExtraBold" panose="020B0604020202020204" charset="-127"/>
                          <a:cs typeface="Calibri" panose="020F0502020204030204" pitchFamily="34" charset="0"/>
                        </a:rPr>
                        <a:t> </a:t>
                      </a:r>
                      <a:r>
                        <a:rPr lang="mn-MN" sz="800" kern="1200" dirty="0">
                          <a:solidFill>
                            <a:srgbClr val="000000"/>
                          </a:solidFill>
                          <a:effectLst/>
                          <a:latin typeface="Calibri" panose="020F0502020204030204" pitchFamily="34" charset="0"/>
                          <a:ea typeface="나눔고딕 ExtraBold" panose="020B0604020202020204" charset="-127"/>
                          <a:cs typeface="Calibri" panose="020F0502020204030204" pitchFamily="34" charset="0"/>
                        </a:rPr>
                        <a:t>удирдлага</a:t>
                      </a:r>
                      <a:endParaRPr lang="en-US" sz="900" dirty="0">
                        <a:effectLst/>
                        <a:latin typeface="Calibri" panose="020F0502020204030204" pitchFamily="34" charset="0"/>
                        <a:ea typeface="Malgun Gothic" panose="020B0503020000020004" pitchFamily="34" charset="-127"/>
                        <a:cs typeface="Calibri" panose="020F0502020204030204" pitchFamily="34" charset="0"/>
                      </a:endParaRPr>
                    </a:p>
                  </a:txBody>
                  <a:tcPr marL="9525" marR="9525" marT="9525" marB="0" anchor="ctr">
                    <a:solidFill>
                      <a:srgbClr val="FCD3A6"/>
                    </a:solidFill>
                  </a:tcPr>
                </a:tc>
                <a:tc>
                  <a:txBody>
                    <a:bodyPr/>
                    <a:lstStyle/>
                    <a:p>
                      <a:pPr algn="ctr" rtl="0" fontAlgn="ctr"/>
                      <a:r>
                        <a:rPr lang="en-US" altLang="ko-KR" sz="800" b="0" i="0" u="none" strike="noStrike">
                          <a:solidFill>
                            <a:srgbClr val="000000"/>
                          </a:solidFill>
                          <a:effectLst/>
                          <a:latin typeface="Calibri" panose="020F0502020204030204" pitchFamily="34" charset="0"/>
                          <a:cs typeface="Calibri" panose="020F0502020204030204" pitchFamily="34" charset="0"/>
                        </a:rPr>
                        <a:t>0</a:t>
                      </a:r>
                    </a:p>
                  </a:txBody>
                  <a:tcPr marL="9525" marR="9525" marT="9525" marB="0" anchor="ctr">
                    <a:solidFill>
                      <a:srgbClr val="FCD3A6"/>
                    </a:solidFill>
                  </a:tcPr>
                </a:tc>
                <a:tc>
                  <a:txBody>
                    <a:bodyPr/>
                    <a:lstStyle/>
                    <a:p>
                      <a:pPr algn="ctr" rtl="0" fontAlgn="ctr"/>
                      <a:r>
                        <a:rPr lang="en-US" altLang="ko-KR" sz="800" b="0" i="0" u="none" strike="noStrike">
                          <a:solidFill>
                            <a:srgbClr val="000000"/>
                          </a:solidFill>
                          <a:effectLst/>
                          <a:latin typeface="Calibri" panose="020F0502020204030204" pitchFamily="34" charset="0"/>
                          <a:cs typeface="Calibri" panose="020F0502020204030204" pitchFamily="34" charset="0"/>
                        </a:rPr>
                        <a:t>12</a:t>
                      </a:r>
                    </a:p>
                  </a:txBody>
                  <a:tcPr marL="9525" marR="9525" marT="9525" marB="0" anchor="ctr">
                    <a:solidFill>
                      <a:srgbClr val="FCD3A6"/>
                    </a:solidFill>
                  </a:tcPr>
                </a:tc>
                <a:tc>
                  <a:txBody>
                    <a:bodyPr/>
                    <a:lstStyle/>
                    <a:p>
                      <a:pPr algn="ctr" rtl="0" fontAlgn="ctr"/>
                      <a:r>
                        <a:rPr lang="en-US" altLang="ko-KR" sz="800" b="0" i="0" u="none" strike="noStrike">
                          <a:solidFill>
                            <a:srgbClr val="000000"/>
                          </a:solidFill>
                          <a:effectLst/>
                          <a:latin typeface="Calibri" panose="020F0502020204030204" pitchFamily="34" charset="0"/>
                          <a:cs typeface="Calibri" panose="020F0502020204030204" pitchFamily="34" charset="0"/>
                        </a:rPr>
                        <a:t>3</a:t>
                      </a:r>
                    </a:p>
                  </a:txBody>
                  <a:tcPr marL="9525" marR="9525" marT="9525" marB="0" anchor="ctr">
                    <a:solidFill>
                      <a:srgbClr val="FCD3A6"/>
                    </a:solidFill>
                  </a:tcPr>
                </a:tc>
                <a:tc>
                  <a:txBody>
                    <a:bodyPr/>
                    <a:lstStyle/>
                    <a:p>
                      <a:pPr algn="ctr" rtl="0" fontAlgn="ctr"/>
                      <a:r>
                        <a:rPr lang="en-US" altLang="ko-KR" sz="800" b="0" i="0" u="none" strike="noStrike">
                          <a:solidFill>
                            <a:srgbClr val="000000"/>
                          </a:solidFill>
                          <a:effectLst/>
                          <a:latin typeface="Calibri" panose="020F0502020204030204" pitchFamily="34" charset="0"/>
                          <a:cs typeface="Calibri" panose="020F0502020204030204" pitchFamily="34" charset="0"/>
                        </a:rPr>
                        <a:t>10</a:t>
                      </a:r>
                    </a:p>
                  </a:txBody>
                  <a:tcPr marL="9525" marR="9525" marT="9525" marB="0" anchor="ctr">
                    <a:solidFill>
                      <a:srgbClr val="FCD3A6"/>
                    </a:solidFill>
                  </a:tcPr>
                </a:tc>
                <a:tc>
                  <a:txBody>
                    <a:bodyPr/>
                    <a:lstStyle/>
                    <a:p>
                      <a:pPr algn="ctr" rtl="0" fontAlgn="ctr"/>
                      <a:r>
                        <a:rPr lang="en-US" altLang="ko-KR" sz="800" b="0" i="0" u="none" strike="noStrike">
                          <a:solidFill>
                            <a:srgbClr val="000000"/>
                          </a:solidFill>
                          <a:effectLst/>
                          <a:latin typeface="Calibri" panose="020F0502020204030204" pitchFamily="34" charset="0"/>
                          <a:cs typeface="Calibri" panose="020F0502020204030204" pitchFamily="34" charset="0"/>
                        </a:rPr>
                        <a:t>30</a:t>
                      </a:r>
                    </a:p>
                  </a:txBody>
                  <a:tcPr marL="9525" marR="9525" marT="9525" marB="0" anchor="ctr">
                    <a:solidFill>
                      <a:srgbClr val="FCD3A6"/>
                    </a:solidFill>
                  </a:tcPr>
                </a:tc>
                <a:tc>
                  <a:txBody>
                    <a:bodyPr/>
                    <a:lstStyle/>
                    <a:p>
                      <a:pPr algn="ctr" fontAlgn="ctr"/>
                      <a:r>
                        <a:rPr lang="en-US" altLang="ko-KR" sz="800" b="0" i="0" u="none" strike="noStrike">
                          <a:solidFill>
                            <a:srgbClr val="000000"/>
                          </a:solidFill>
                          <a:effectLst/>
                          <a:latin typeface="Calibri" panose="020F0502020204030204" pitchFamily="34" charset="0"/>
                          <a:cs typeface="Calibri" panose="020F0502020204030204" pitchFamily="34" charset="0"/>
                        </a:rPr>
                        <a:t>55</a:t>
                      </a:r>
                    </a:p>
                  </a:txBody>
                  <a:tcPr marL="9525" marR="9525" marT="9525" marB="0" anchor="ctr">
                    <a:solidFill>
                      <a:srgbClr val="FCD3A6"/>
                    </a:solidFill>
                  </a:tcPr>
                </a:tc>
                <a:tc>
                  <a:txBody>
                    <a:bodyPr/>
                    <a:lstStyle/>
                    <a:p>
                      <a:pPr algn="ctr">
                        <a:lnSpc>
                          <a:spcPct val="115000"/>
                        </a:lnSpc>
                        <a:spcAft>
                          <a:spcPts val="400"/>
                        </a:spcAft>
                      </a:pPr>
                      <a:r>
                        <a:rPr lang="en-US" altLang="ko-KR" sz="800" kern="1200" dirty="0">
                          <a:solidFill>
                            <a:schemeClr val="tx1"/>
                          </a:solidFill>
                          <a:latin typeface="Calibri" panose="020F0502020204030204" pitchFamily="34" charset="0"/>
                          <a:ea typeface="나눔고딕 ExtraBold" panose="020D0904000000000000" pitchFamily="50" charset="-127"/>
                          <a:cs typeface="Calibri" panose="020F0502020204030204" pitchFamily="34" charset="0"/>
                        </a:rPr>
                        <a:t>2</a:t>
                      </a:r>
                      <a:endParaRPr lang="ko-KR" sz="800" kern="1200" dirty="0">
                        <a:solidFill>
                          <a:schemeClr val="tx1"/>
                        </a:solidFill>
                        <a:latin typeface="Calibri" panose="020F0502020204030204" pitchFamily="34" charset="0"/>
                        <a:ea typeface="나눔고딕 ExtraBold" panose="020D0904000000000000" pitchFamily="50" charset="-127"/>
                        <a:cs typeface="Calibri" panose="020F0502020204030204" pitchFamily="34" charset="0"/>
                      </a:endParaRPr>
                    </a:p>
                  </a:txBody>
                  <a:tcPr marL="17780" marR="17780" marT="17780" marB="17780" anchor="ctr">
                    <a:solidFill>
                      <a:srgbClr val="FCD3A6"/>
                    </a:solidFill>
                  </a:tcPr>
                </a:tc>
                <a:tc>
                  <a:txBody>
                    <a:bodyPr/>
                    <a:lstStyle/>
                    <a:p>
                      <a:pPr algn="ctr">
                        <a:lnSpc>
                          <a:spcPct val="115000"/>
                        </a:lnSpc>
                        <a:spcAft>
                          <a:spcPts val="400"/>
                        </a:spcAft>
                      </a:pPr>
                      <a:r>
                        <a:rPr lang="en-US" altLang="ko-KR" sz="800" kern="1200" dirty="0">
                          <a:solidFill>
                            <a:schemeClr val="tx1"/>
                          </a:solidFill>
                          <a:latin typeface="Calibri" panose="020F0502020204030204" pitchFamily="34" charset="0"/>
                          <a:ea typeface="나눔고딕 ExtraBold" panose="020D0904000000000000" pitchFamily="50" charset="-127"/>
                          <a:cs typeface="Calibri" panose="020F0502020204030204" pitchFamily="34" charset="0"/>
                        </a:rPr>
                        <a:t>1</a:t>
                      </a:r>
                      <a:endParaRPr lang="ko-KR" sz="800" kern="1200" dirty="0">
                        <a:solidFill>
                          <a:schemeClr val="tx1"/>
                        </a:solidFill>
                        <a:latin typeface="Calibri" panose="020F0502020204030204" pitchFamily="34" charset="0"/>
                        <a:ea typeface="나눔고딕 ExtraBold" panose="020D0904000000000000" pitchFamily="50" charset="-127"/>
                        <a:cs typeface="Calibri" panose="020F0502020204030204" pitchFamily="34" charset="0"/>
                      </a:endParaRPr>
                    </a:p>
                  </a:txBody>
                  <a:tcPr marL="17780" marR="17780" marT="17780" marB="17780" anchor="ctr">
                    <a:solidFill>
                      <a:srgbClr val="FCD3A6"/>
                    </a:solidFill>
                  </a:tcPr>
                </a:tc>
                <a:extLst>
                  <a:ext uri="{0D108BD9-81ED-4DB2-BD59-A6C34878D82A}">
                    <a16:rowId xmlns:a16="http://schemas.microsoft.com/office/drawing/2014/main" val="10011"/>
                  </a:ext>
                </a:extLst>
              </a:tr>
              <a:tr h="217001">
                <a:tc>
                  <a:txBody>
                    <a:bodyPr/>
                    <a:lstStyle/>
                    <a:p>
                      <a:pPr marL="0" marR="0" algn="l">
                        <a:lnSpc>
                          <a:spcPct val="115000"/>
                        </a:lnSpc>
                      </a:pPr>
                      <a:r>
                        <a:rPr lang="mn-MN" sz="800" kern="1200" dirty="0">
                          <a:solidFill>
                            <a:srgbClr val="000000"/>
                          </a:solidFill>
                          <a:effectLst/>
                          <a:latin typeface="Calibri" panose="020F0502020204030204" pitchFamily="34" charset="0"/>
                          <a:ea typeface="나눔고딕 ExtraBold" panose="020B0604020202020204" charset="-127"/>
                          <a:cs typeface="Calibri" panose="020F0502020204030204" pitchFamily="34" charset="0"/>
                        </a:rPr>
                        <a:t>Түгжрэлийн төлбөр</a:t>
                      </a:r>
                      <a:endParaRPr lang="en-US" sz="900" dirty="0">
                        <a:effectLst/>
                        <a:latin typeface="Calibri" panose="020F0502020204030204" pitchFamily="34" charset="0"/>
                        <a:ea typeface="Malgun Gothic" panose="020B0503020000020004" pitchFamily="34" charset="-127"/>
                        <a:cs typeface="Calibri" panose="020F0502020204030204" pitchFamily="34" charset="0"/>
                      </a:endParaRPr>
                    </a:p>
                  </a:txBody>
                  <a:tcPr marL="9525" marR="9525" marT="9525" marB="0" anchor="ctr">
                    <a:solidFill>
                      <a:srgbClr val="FCD3A6"/>
                    </a:solidFill>
                  </a:tcPr>
                </a:tc>
                <a:tc>
                  <a:txBody>
                    <a:bodyPr/>
                    <a:lstStyle/>
                    <a:p>
                      <a:pPr algn="ctr" rtl="0" fontAlgn="ctr"/>
                      <a:r>
                        <a:rPr lang="en-US" altLang="ko-KR" sz="800" b="0" i="0" u="none" strike="noStrike">
                          <a:solidFill>
                            <a:srgbClr val="000000"/>
                          </a:solidFill>
                          <a:effectLst/>
                          <a:latin typeface="Calibri" panose="020F0502020204030204" pitchFamily="34" charset="0"/>
                          <a:cs typeface="Calibri" panose="020F0502020204030204" pitchFamily="34" charset="0"/>
                        </a:rPr>
                        <a:t>20</a:t>
                      </a:r>
                    </a:p>
                  </a:txBody>
                  <a:tcPr marL="9525" marR="9525" marT="9525" marB="0" anchor="ctr">
                    <a:solidFill>
                      <a:srgbClr val="FCD3A6"/>
                    </a:solidFill>
                  </a:tcPr>
                </a:tc>
                <a:tc>
                  <a:txBody>
                    <a:bodyPr/>
                    <a:lstStyle/>
                    <a:p>
                      <a:pPr algn="ctr" rtl="0" fontAlgn="ctr"/>
                      <a:r>
                        <a:rPr lang="en-US" altLang="ko-KR" sz="800" b="0" i="0" u="none" strike="noStrike">
                          <a:solidFill>
                            <a:srgbClr val="000000"/>
                          </a:solidFill>
                          <a:effectLst/>
                          <a:latin typeface="Calibri" panose="020F0502020204030204" pitchFamily="34" charset="0"/>
                          <a:cs typeface="Calibri" panose="020F0502020204030204" pitchFamily="34" charset="0"/>
                        </a:rPr>
                        <a:t>14</a:t>
                      </a:r>
                    </a:p>
                  </a:txBody>
                  <a:tcPr marL="9525" marR="9525" marT="9525" marB="0" anchor="ctr">
                    <a:solidFill>
                      <a:srgbClr val="FCD3A6"/>
                    </a:solidFill>
                  </a:tcPr>
                </a:tc>
                <a:tc>
                  <a:txBody>
                    <a:bodyPr/>
                    <a:lstStyle/>
                    <a:p>
                      <a:pPr algn="ctr" rtl="0" fontAlgn="ctr"/>
                      <a:r>
                        <a:rPr lang="en-US" altLang="ko-KR" sz="800" b="0" i="0" u="none" strike="noStrike">
                          <a:solidFill>
                            <a:srgbClr val="000000"/>
                          </a:solidFill>
                          <a:effectLst/>
                          <a:latin typeface="Calibri" panose="020F0502020204030204" pitchFamily="34" charset="0"/>
                          <a:cs typeface="Calibri" panose="020F0502020204030204" pitchFamily="34" charset="0"/>
                        </a:rPr>
                        <a:t>6</a:t>
                      </a:r>
                    </a:p>
                  </a:txBody>
                  <a:tcPr marL="9525" marR="9525" marT="9525" marB="0" anchor="ctr">
                    <a:solidFill>
                      <a:srgbClr val="FCD3A6"/>
                    </a:solidFill>
                  </a:tcPr>
                </a:tc>
                <a:tc>
                  <a:txBody>
                    <a:bodyPr/>
                    <a:lstStyle/>
                    <a:p>
                      <a:pPr algn="ctr" rtl="0" fontAlgn="ctr"/>
                      <a:r>
                        <a:rPr lang="en-US" altLang="ko-KR" sz="800" b="0" i="0" u="none" strike="noStrike">
                          <a:solidFill>
                            <a:srgbClr val="000000"/>
                          </a:solidFill>
                          <a:effectLst/>
                          <a:latin typeface="Calibri" panose="020F0502020204030204" pitchFamily="34" charset="0"/>
                          <a:cs typeface="Calibri" panose="020F0502020204030204" pitchFamily="34" charset="0"/>
                        </a:rPr>
                        <a:t>0</a:t>
                      </a:r>
                    </a:p>
                  </a:txBody>
                  <a:tcPr marL="9525" marR="9525" marT="9525" marB="0" anchor="ctr">
                    <a:solidFill>
                      <a:srgbClr val="FCD3A6"/>
                    </a:solidFill>
                  </a:tcPr>
                </a:tc>
                <a:tc>
                  <a:txBody>
                    <a:bodyPr/>
                    <a:lstStyle/>
                    <a:p>
                      <a:pPr algn="ctr" rtl="0" fontAlgn="ctr"/>
                      <a:r>
                        <a:rPr lang="en-US" altLang="ko-KR" sz="800" b="0" i="0" u="none" strike="noStrike">
                          <a:solidFill>
                            <a:srgbClr val="000000"/>
                          </a:solidFill>
                          <a:effectLst/>
                          <a:latin typeface="Calibri" panose="020F0502020204030204" pitchFamily="34" charset="0"/>
                          <a:cs typeface="Calibri" panose="020F0502020204030204" pitchFamily="34" charset="0"/>
                        </a:rPr>
                        <a:t>10</a:t>
                      </a:r>
                    </a:p>
                  </a:txBody>
                  <a:tcPr marL="9525" marR="9525" marT="9525" marB="0" anchor="ctr">
                    <a:solidFill>
                      <a:srgbClr val="FCD3A6"/>
                    </a:solidFill>
                  </a:tcPr>
                </a:tc>
                <a:tc>
                  <a:txBody>
                    <a:bodyPr/>
                    <a:lstStyle/>
                    <a:p>
                      <a:pPr algn="ctr" fontAlgn="ctr"/>
                      <a:r>
                        <a:rPr lang="en-US" altLang="ko-KR" sz="800" b="0" i="0" u="none" strike="noStrike">
                          <a:solidFill>
                            <a:srgbClr val="000000"/>
                          </a:solidFill>
                          <a:effectLst/>
                          <a:latin typeface="Calibri" panose="020F0502020204030204" pitchFamily="34" charset="0"/>
                          <a:cs typeface="Calibri" panose="020F0502020204030204" pitchFamily="34" charset="0"/>
                        </a:rPr>
                        <a:t>50</a:t>
                      </a:r>
                    </a:p>
                  </a:txBody>
                  <a:tcPr marL="9525" marR="9525" marT="9525" marB="0" anchor="ctr">
                    <a:solidFill>
                      <a:srgbClr val="FCD3A6"/>
                    </a:solidFill>
                  </a:tcPr>
                </a:tc>
                <a:tc>
                  <a:txBody>
                    <a:bodyPr/>
                    <a:lstStyle/>
                    <a:p>
                      <a:pPr algn="ctr">
                        <a:lnSpc>
                          <a:spcPct val="115000"/>
                        </a:lnSpc>
                        <a:spcAft>
                          <a:spcPts val="400"/>
                        </a:spcAft>
                      </a:pPr>
                      <a:r>
                        <a:rPr lang="en-US" altLang="ko-KR" sz="800" kern="1200" dirty="0">
                          <a:solidFill>
                            <a:schemeClr val="tx1"/>
                          </a:solidFill>
                          <a:latin typeface="Calibri" panose="020F0502020204030204" pitchFamily="34" charset="0"/>
                          <a:ea typeface="나눔고딕 ExtraBold" panose="020D0904000000000000" pitchFamily="50" charset="-127"/>
                          <a:cs typeface="Calibri" panose="020F0502020204030204" pitchFamily="34" charset="0"/>
                        </a:rPr>
                        <a:t>2</a:t>
                      </a:r>
                      <a:endParaRPr lang="ko-KR" sz="800" kern="1200" dirty="0">
                        <a:solidFill>
                          <a:schemeClr val="tx1"/>
                        </a:solidFill>
                        <a:latin typeface="Calibri" panose="020F0502020204030204" pitchFamily="34" charset="0"/>
                        <a:ea typeface="나눔고딕 ExtraBold" panose="020D0904000000000000" pitchFamily="50" charset="-127"/>
                        <a:cs typeface="Calibri" panose="020F0502020204030204" pitchFamily="34" charset="0"/>
                      </a:endParaRPr>
                    </a:p>
                  </a:txBody>
                  <a:tcPr marL="17780" marR="17780" marT="17780" marB="17780" anchor="ctr">
                    <a:solidFill>
                      <a:srgbClr val="FCD3A6"/>
                    </a:solidFill>
                  </a:tcPr>
                </a:tc>
                <a:tc>
                  <a:txBody>
                    <a:bodyPr/>
                    <a:lstStyle/>
                    <a:p>
                      <a:pPr algn="ctr">
                        <a:lnSpc>
                          <a:spcPct val="115000"/>
                        </a:lnSpc>
                        <a:spcAft>
                          <a:spcPts val="400"/>
                        </a:spcAft>
                      </a:pPr>
                      <a:r>
                        <a:rPr lang="en-US" altLang="ko-KR" sz="800" kern="1200" dirty="0">
                          <a:solidFill>
                            <a:schemeClr val="tx1"/>
                          </a:solidFill>
                          <a:latin typeface="Calibri" panose="020F0502020204030204" pitchFamily="34" charset="0"/>
                          <a:ea typeface="나눔고딕 ExtraBold" panose="020D0904000000000000" pitchFamily="50" charset="-127"/>
                          <a:cs typeface="Calibri" panose="020F0502020204030204" pitchFamily="34" charset="0"/>
                        </a:rPr>
                        <a:t>1</a:t>
                      </a:r>
                      <a:endParaRPr lang="ko-KR" sz="800" kern="1200" dirty="0">
                        <a:solidFill>
                          <a:schemeClr val="tx1"/>
                        </a:solidFill>
                        <a:latin typeface="Calibri" panose="020F0502020204030204" pitchFamily="34" charset="0"/>
                        <a:ea typeface="나눔고딕 ExtraBold" panose="020D0904000000000000" pitchFamily="50" charset="-127"/>
                        <a:cs typeface="Calibri" panose="020F0502020204030204" pitchFamily="34" charset="0"/>
                      </a:endParaRPr>
                    </a:p>
                  </a:txBody>
                  <a:tcPr marL="17780" marR="17780" marT="17780" marB="17780" anchor="ctr">
                    <a:solidFill>
                      <a:srgbClr val="FCD3A6"/>
                    </a:solidFill>
                  </a:tcPr>
                </a:tc>
                <a:extLst>
                  <a:ext uri="{0D108BD9-81ED-4DB2-BD59-A6C34878D82A}">
                    <a16:rowId xmlns:a16="http://schemas.microsoft.com/office/drawing/2014/main" val="10012"/>
                  </a:ext>
                </a:extLst>
              </a:tr>
              <a:tr h="217001">
                <a:tc>
                  <a:txBody>
                    <a:bodyPr/>
                    <a:lstStyle/>
                    <a:p>
                      <a:pPr algn="l" rtl="0" fontAlgn="ctr"/>
                      <a:r>
                        <a:rPr lang="mn-MN" sz="800" b="0" i="0" u="none" strike="noStrike" dirty="0">
                          <a:solidFill>
                            <a:srgbClr val="000000"/>
                          </a:solidFill>
                          <a:effectLst/>
                          <a:latin typeface="Calibri" panose="020F0502020204030204" pitchFamily="34" charset="0"/>
                          <a:cs typeface="Calibri" panose="020F0502020204030204" pitchFamily="34" charset="0"/>
                        </a:rPr>
                        <a:t>Авто зогсоолын цахим төлбөрийн систем</a:t>
                      </a:r>
                      <a:endParaRPr lang="en-US" sz="800" b="0" i="0" u="none" strike="noStrike" dirty="0">
                        <a:solidFill>
                          <a:srgbClr val="000000"/>
                        </a:solidFill>
                        <a:effectLst/>
                        <a:latin typeface="Calibri" panose="020F0502020204030204" pitchFamily="34" charset="0"/>
                        <a:cs typeface="Calibri" panose="020F0502020204030204" pitchFamily="34" charset="0"/>
                      </a:endParaRPr>
                    </a:p>
                  </a:txBody>
                  <a:tcPr marL="9525" marR="9525" marT="9525" marB="0" anchor="ctr">
                    <a:solidFill>
                      <a:srgbClr val="FCD3A6"/>
                    </a:solidFill>
                  </a:tcPr>
                </a:tc>
                <a:tc>
                  <a:txBody>
                    <a:bodyPr/>
                    <a:lstStyle/>
                    <a:p>
                      <a:pPr algn="ctr" rtl="0" fontAlgn="ctr"/>
                      <a:r>
                        <a:rPr lang="en-US" altLang="ko-KR" sz="800" b="0" i="0" u="none" strike="noStrike">
                          <a:solidFill>
                            <a:srgbClr val="000000"/>
                          </a:solidFill>
                          <a:effectLst/>
                          <a:latin typeface="Calibri" panose="020F0502020204030204" pitchFamily="34" charset="0"/>
                          <a:cs typeface="Calibri" panose="020F0502020204030204" pitchFamily="34" charset="0"/>
                        </a:rPr>
                        <a:t>20</a:t>
                      </a:r>
                    </a:p>
                  </a:txBody>
                  <a:tcPr marL="9525" marR="9525" marT="9525" marB="0" anchor="ctr">
                    <a:solidFill>
                      <a:srgbClr val="FCD3A6"/>
                    </a:solidFill>
                  </a:tcPr>
                </a:tc>
                <a:tc>
                  <a:txBody>
                    <a:bodyPr/>
                    <a:lstStyle/>
                    <a:p>
                      <a:pPr algn="ctr" rtl="0" fontAlgn="ctr"/>
                      <a:r>
                        <a:rPr lang="en-US" altLang="ko-KR" sz="800" b="0" i="0" u="none" strike="noStrike">
                          <a:solidFill>
                            <a:srgbClr val="000000"/>
                          </a:solidFill>
                          <a:effectLst/>
                          <a:latin typeface="Calibri" panose="020F0502020204030204" pitchFamily="34" charset="0"/>
                          <a:cs typeface="Calibri" panose="020F0502020204030204" pitchFamily="34" charset="0"/>
                        </a:rPr>
                        <a:t>12</a:t>
                      </a:r>
                    </a:p>
                  </a:txBody>
                  <a:tcPr marL="9525" marR="9525" marT="9525" marB="0" anchor="ctr">
                    <a:solidFill>
                      <a:srgbClr val="FCD3A6"/>
                    </a:solidFill>
                  </a:tcPr>
                </a:tc>
                <a:tc>
                  <a:txBody>
                    <a:bodyPr/>
                    <a:lstStyle/>
                    <a:p>
                      <a:pPr algn="ctr" rtl="0" fontAlgn="ctr"/>
                      <a:r>
                        <a:rPr lang="en-US" altLang="ko-KR" sz="800" b="0" i="0" u="none" strike="noStrike">
                          <a:solidFill>
                            <a:srgbClr val="000000"/>
                          </a:solidFill>
                          <a:effectLst/>
                          <a:latin typeface="Calibri" panose="020F0502020204030204" pitchFamily="34" charset="0"/>
                          <a:cs typeface="Calibri" panose="020F0502020204030204" pitchFamily="34" charset="0"/>
                        </a:rPr>
                        <a:t>6</a:t>
                      </a:r>
                    </a:p>
                  </a:txBody>
                  <a:tcPr marL="9525" marR="9525" marT="9525" marB="0" anchor="ctr">
                    <a:solidFill>
                      <a:srgbClr val="FCD3A6"/>
                    </a:solidFill>
                  </a:tcPr>
                </a:tc>
                <a:tc>
                  <a:txBody>
                    <a:bodyPr/>
                    <a:lstStyle/>
                    <a:p>
                      <a:pPr algn="ctr" rtl="0" fontAlgn="ctr"/>
                      <a:r>
                        <a:rPr lang="en-US" altLang="ko-KR" sz="800" b="0" i="0" u="none" strike="noStrike">
                          <a:solidFill>
                            <a:srgbClr val="000000"/>
                          </a:solidFill>
                          <a:effectLst/>
                          <a:latin typeface="Calibri" panose="020F0502020204030204" pitchFamily="34" charset="0"/>
                          <a:cs typeface="Calibri" panose="020F0502020204030204" pitchFamily="34" charset="0"/>
                        </a:rPr>
                        <a:t>0</a:t>
                      </a:r>
                    </a:p>
                  </a:txBody>
                  <a:tcPr marL="9525" marR="9525" marT="9525" marB="0" anchor="ctr">
                    <a:solidFill>
                      <a:srgbClr val="FCD3A6"/>
                    </a:solidFill>
                  </a:tcPr>
                </a:tc>
                <a:tc>
                  <a:txBody>
                    <a:bodyPr/>
                    <a:lstStyle/>
                    <a:p>
                      <a:pPr algn="ctr" rtl="0" fontAlgn="ctr"/>
                      <a:r>
                        <a:rPr lang="en-US" altLang="ko-KR" sz="800" b="0" i="0" u="none" strike="noStrike">
                          <a:solidFill>
                            <a:srgbClr val="000000"/>
                          </a:solidFill>
                          <a:effectLst/>
                          <a:latin typeface="Calibri" panose="020F0502020204030204" pitchFamily="34" charset="0"/>
                          <a:cs typeface="Calibri" panose="020F0502020204030204" pitchFamily="34" charset="0"/>
                        </a:rPr>
                        <a:t>10</a:t>
                      </a:r>
                    </a:p>
                  </a:txBody>
                  <a:tcPr marL="9525" marR="9525" marT="9525" marB="0" anchor="ctr">
                    <a:solidFill>
                      <a:srgbClr val="FCD3A6"/>
                    </a:solidFill>
                  </a:tcPr>
                </a:tc>
                <a:tc>
                  <a:txBody>
                    <a:bodyPr/>
                    <a:lstStyle/>
                    <a:p>
                      <a:pPr algn="ctr" fontAlgn="ctr"/>
                      <a:r>
                        <a:rPr lang="en-US" altLang="ko-KR" sz="800" b="0" i="0" u="none" strike="noStrike">
                          <a:solidFill>
                            <a:srgbClr val="000000"/>
                          </a:solidFill>
                          <a:effectLst/>
                          <a:latin typeface="Calibri" panose="020F0502020204030204" pitchFamily="34" charset="0"/>
                          <a:cs typeface="Calibri" panose="020F0502020204030204" pitchFamily="34" charset="0"/>
                        </a:rPr>
                        <a:t>48</a:t>
                      </a:r>
                    </a:p>
                  </a:txBody>
                  <a:tcPr marL="9525" marR="9525" marT="9525" marB="0" anchor="ctr">
                    <a:solidFill>
                      <a:srgbClr val="FCD3A6"/>
                    </a:solidFill>
                  </a:tcPr>
                </a:tc>
                <a:tc>
                  <a:txBody>
                    <a:bodyPr/>
                    <a:lstStyle/>
                    <a:p>
                      <a:pPr algn="ctr">
                        <a:lnSpc>
                          <a:spcPct val="115000"/>
                        </a:lnSpc>
                        <a:spcAft>
                          <a:spcPts val="400"/>
                        </a:spcAft>
                      </a:pPr>
                      <a:r>
                        <a:rPr lang="en-US" altLang="ko-KR" sz="800" kern="1200" dirty="0">
                          <a:solidFill>
                            <a:schemeClr val="tx1"/>
                          </a:solidFill>
                          <a:latin typeface="Calibri" panose="020F0502020204030204" pitchFamily="34" charset="0"/>
                          <a:ea typeface="나눔고딕 ExtraBold" panose="020D0904000000000000" pitchFamily="50" charset="-127"/>
                          <a:cs typeface="Calibri" panose="020F0502020204030204" pitchFamily="34" charset="0"/>
                        </a:rPr>
                        <a:t>2</a:t>
                      </a:r>
                      <a:endParaRPr lang="ko-KR" sz="800" kern="1200" dirty="0">
                        <a:solidFill>
                          <a:schemeClr val="tx1"/>
                        </a:solidFill>
                        <a:latin typeface="Calibri" panose="020F0502020204030204" pitchFamily="34" charset="0"/>
                        <a:ea typeface="나눔고딕 ExtraBold" panose="020D0904000000000000" pitchFamily="50" charset="-127"/>
                        <a:cs typeface="Calibri" panose="020F0502020204030204" pitchFamily="34" charset="0"/>
                      </a:endParaRPr>
                    </a:p>
                  </a:txBody>
                  <a:tcPr marL="17780" marR="17780" marT="17780" marB="17780" anchor="ctr">
                    <a:solidFill>
                      <a:srgbClr val="FCD3A6"/>
                    </a:solidFill>
                  </a:tcPr>
                </a:tc>
                <a:tc>
                  <a:txBody>
                    <a:bodyPr/>
                    <a:lstStyle/>
                    <a:p>
                      <a:pPr algn="ctr">
                        <a:lnSpc>
                          <a:spcPct val="115000"/>
                        </a:lnSpc>
                        <a:spcAft>
                          <a:spcPts val="400"/>
                        </a:spcAft>
                      </a:pPr>
                      <a:r>
                        <a:rPr lang="en-US" altLang="ko-KR" sz="800" kern="1200" dirty="0">
                          <a:solidFill>
                            <a:schemeClr val="tx1"/>
                          </a:solidFill>
                          <a:latin typeface="Calibri" panose="020F0502020204030204" pitchFamily="34" charset="0"/>
                          <a:ea typeface="나눔고딕 ExtraBold" panose="020D0904000000000000" pitchFamily="50" charset="-127"/>
                          <a:cs typeface="Calibri" panose="020F0502020204030204" pitchFamily="34" charset="0"/>
                        </a:rPr>
                        <a:t>1</a:t>
                      </a:r>
                      <a:endParaRPr lang="ko-KR" sz="800" kern="1200" dirty="0">
                        <a:solidFill>
                          <a:schemeClr val="tx1"/>
                        </a:solidFill>
                        <a:latin typeface="Calibri" panose="020F0502020204030204" pitchFamily="34" charset="0"/>
                        <a:ea typeface="나눔고딕 ExtraBold" panose="020D0904000000000000" pitchFamily="50" charset="-127"/>
                        <a:cs typeface="Calibri" panose="020F0502020204030204" pitchFamily="34" charset="0"/>
                      </a:endParaRPr>
                    </a:p>
                  </a:txBody>
                  <a:tcPr marL="17780" marR="17780" marT="17780" marB="17780" anchor="ctr">
                    <a:solidFill>
                      <a:srgbClr val="FCD3A6"/>
                    </a:solidFill>
                  </a:tcPr>
                </a:tc>
                <a:extLst>
                  <a:ext uri="{0D108BD9-81ED-4DB2-BD59-A6C34878D82A}">
                    <a16:rowId xmlns:a16="http://schemas.microsoft.com/office/drawing/2014/main" val="10013"/>
                  </a:ext>
                </a:extLst>
              </a:tr>
              <a:tr h="217001">
                <a:tc>
                  <a:txBody>
                    <a:bodyPr/>
                    <a:lstStyle/>
                    <a:p>
                      <a:pPr algn="l" rtl="0" fontAlgn="ctr"/>
                      <a:r>
                        <a:rPr lang="mn-MN" sz="800" b="0" i="0" u="none" strike="noStrike" dirty="0">
                          <a:solidFill>
                            <a:srgbClr val="000000"/>
                          </a:solidFill>
                          <a:effectLst/>
                          <a:latin typeface="Calibri" panose="020F0502020204030204" pitchFamily="34" charset="0"/>
                          <a:cs typeface="Calibri" panose="020F0502020204030204" pitchFamily="34" charset="0"/>
                        </a:rPr>
                        <a:t>Гэрлэн дохионы зөрчил илрүүлэх систем</a:t>
                      </a:r>
                      <a:endParaRPr lang="en-US" sz="800" b="0" i="0" u="none" strike="noStrike" dirty="0">
                        <a:solidFill>
                          <a:srgbClr val="000000"/>
                        </a:solidFill>
                        <a:effectLst/>
                        <a:latin typeface="Calibri" panose="020F0502020204030204" pitchFamily="34" charset="0"/>
                        <a:cs typeface="Calibri" panose="020F0502020204030204" pitchFamily="34" charset="0"/>
                      </a:endParaRPr>
                    </a:p>
                  </a:txBody>
                  <a:tcPr marL="9525" marR="9525" marT="9525" marB="0" anchor="ctr">
                    <a:solidFill>
                      <a:srgbClr val="FCD3A6"/>
                    </a:solidFill>
                  </a:tcPr>
                </a:tc>
                <a:tc>
                  <a:txBody>
                    <a:bodyPr/>
                    <a:lstStyle/>
                    <a:p>
                      <a:pPr algn="ctr" rtl="0" fontAlgn="ctr"/>
                      <a:r>
                        <a:rPr lang="en-US" altLang="ko-KR" sz="800" b="0" i="0" u="none" strike="noStrike">
                          <a:solidFill>
                            <a:srgbClr val="000000"/>
                          </a:solidFill>
                          <a:effectLst/>
                          <a:latin typeface="Calibri" panose="020F0502020204030204" pitchFamily="34" charset="0"/>
                          <a:cs typeface="Calibri" panose="020F0502020204030204" pitchFamily="34" charset="0"/>
                        </a:rPr>
                        <a:t>0</a:t>
                      </a:r>
                    </a:p>
                  </a:txBody>
                  <a:tcPr marL="9525" marR="9525" marT="9525" marB="0" anchor="ctr">
                    <a:solidFill>
                      <a:srgbClr val="FCD3A6"/>
                    </a:solidFill>
                  </a:tcPr>
                </a:tc>
                <a:tc>
                  <a:txBody>
                    <a:bodyPr/>
                    <a:lstStyle/>
                    <a:p>
                      <a:pPr algn="ctr" rtl="0" fontAlgn="ctr"/>
                      <a:r>
                        <a:rPr lang="en-US" altLang="ko-KR" sz="800" b="0" i="0" u="none" strike="noStrike">
                          <a:solidFill>
                            <a:srgbClr val="000000"/>
                          </a:solidFill>
                          <a:effectLst/>
                          <a:latin typeface="Calibri" panose="020F0502020204030204" pitchFamily="34" charset="0"/>
                          <a:cs typeface="Calibri" panose="020F0502020204030204" pitchFamily="34" charset="0"/>
                        </a:rPr>
                        <a:t>5</a:t>
                      </a:r>
                    </a:p>
                  </a:txBody>
                  <a:tcPr marL="9525" marR="9525" marT="9525" marB="0" anchor="ctr">
                    <a:solidFill>
                      <a:srgbClr val="FCD3A6"/>
                    </a:solidFill>
                  </a:tcPr>
                </a:tc>
                <a:tc>
                  <a:txBody>
                    <a:bodyPr/>
                    <a:lstStyle/>
                    <a:p>
                      <a:pPr algn="ctr" rtl="0" fontAlgn="ctr"/>
                      <a:r>
                        <a:rPr lang="en-US" altLang="ko-KR" sz="800" b="0" i="0" u="none" strike="noStrike">
                          <a:solidFill>
                            <a:srgbClr val="000000"/>
                          </a:solidFill>
                          <a:effectLst/>
                          <a:latin typeface="Calibri" panose="020F0502020204030204" pitchFamily="34" charset="0"/>
                          <a:cs typeface="Calibri" panose="020F0502020204030204" pitchFamily="34" charset="0"/>
                        </a:rPr>
                        <a:t>10</a:t>
                      </a:r>
                    </a:p>
                  </a:txBody>
                  <a:tcPr marL="9525" marR="9525" marT="9525" marB="0" anchor="ctr">
                    <a:solidFill>
                      <a:srgbClr val="FCD3A6"/>
                    </a:solidFill>
                  </a:tcPr>
                </a:tc>
                <a:tc>
                  <a:txBody>
                    <a:bodyPr/>
                    <a:lstStyle/>
                    <a:p>
                      <a:pPr algn="ctr" rtl="0" fontAlgn="ctr"/>
                      <a:r>
                        <a:rPr lang="en-US" altLang="ko-KR" sz="800" b="0" i="0" u="none" strike="noStrike">
                          <a:solidFill>
                            <a:srgbClr val="000000"/>
                          </a:solidFill>
                          <a:effectLst/>
                          <a:latin typeface="Calibri" panose="020F0502020204030204" pitchFamily="34" charset="0"/>
                          <a:cs typeface="Calibri" panose="020F0502020204030204" pitchFamily="34" charset="0"/>
                        </a:rPr>
                        <a:t>10</a:t>
                      </a:r>
                    </a:p>
                  </a:txBody>
                  <a:tcPr marL="9525" marR="9525" marT="9525" marB="0" anchor="ctr">
                    <a:solidFill>
                      <a:srgbClr val="FCD3A6"/>
                    </a:solidFill>
                  </a:tcPr>
                </a:tc>
                <a:tc>
                  <a:txBody>
                    <a:bodyPr/>
                    <a:lstStyle/>
                    <a:p>
                      <a:pPr algn="ctr" rtl="0" fontAlgn="ctr"/>
                      <a:r>
                        <a:rPr lang="en-US" altLang="ko-KR" sz="800" b="0" i="0" u="none" strike="noStrike">
                          <a:solidFill>
                            <a:srgbClr val="000000"/>
                          </a:solidFill>
                          <a:effectLst/>
                          <a:latin typeface="Calibri" panose="020F0502020204030204" pitchFamily="34" charset="0"/>
                          <a:cs typeface="Calibri" panose="020F0502020204030204" pitchFamily="34" charset="0"/>
                        </a:rPr>
                        <a:t>20</a:t>
                      </a:r>
                    </a:p>
                  </a:txBody>
                  <a:tcPr marL="9525" marR="9525" marT="9525" marB="0" anchor="ctr">
                    <a:solidFill>
                      <a:srgbClr val="FCD3A6"/>
                    </a:solidFill>
                  </a:tcPr>
                </a:tc>
                <a:tc>
                  <a:txBody>
                    <a:bodyPr/>
                    <a:lstStyle/>
                    <a:p>
                      <a:pPr algn="ctr" fontAlgn="ctr"/>
                      <a:r>
                        <a:rPr lang="en-US" altLang="ko-KR" sz="800" b="0" i="0" u="none" strike="noStrike">
                          <a:solidFill>
                            <a:srgbClr val="000000"/>
                          </a:solidFill>
                          <a:effectLst/>
                          <a:latin typeface="Calibri" panose="020F0502020204030204" pitchFamily="34" charset="0"/>
                          <a:cs typeface="Calibri" panose="020F0502020204030204" pitchFamily="34" charset="0"/>
                        </a:rPr>
                        <a:t>45</a:t>
                      </a:r>
                    </a:p>
                  </a:txBody>
                  <a:tcPr marL="9525" marR="9525" marT="9525" marB="0" anchor="ctr">
                    <a:solidFill>
                      <a:srgbClr val="FCD3A6"/>
                    </a:solidFill>
                  </a:tcPr>
                </a:tc>
                <a:tc>
                  <a:txBody>
                    <a:bodyPr/>
                    <a:lstStyle/>
                    <a:p>
                      <a:pPr algn="ctr">
                        <a:lnSpc>
                          <a:spcPct val="115000"/>
                        </a:lnSpc>
                        <a:spcAft>
                          <a:spcPts val="400"/>
                        </a:spcAft>
                      </a:pPr>
                      <a:r>
                        <a:rPr lang="en-US" altLang="ko-KR" sz="800" kern="1200" dirty="0">
                          <a:solidFill>
                            <a:schemeClr val="tx1"/>
                          </a:solidFill>
                          <a:latin typeface="Calibri" panose="020F0502020204030204" pitchFamily="34" charset="0"/>
                          <a:ea typeface="나눔고딕 ExtraBold" panose="020D0904000000000000" pitchFamily="50" charset="-127"/>
                          <a:cs typeface="Calibri" panose="020F0502020204030204" pitchFamily="34" charset="0"/>
                        </a:rPr>
                        <a:t>2</a:t>
                      </a:r>
                      <a:endParaRPr lang="ko-KR" sz="800" kern="1200" dirty="0">
                        <a:solidFill>
                          <a:schemeClr val="tx1"/>
                        </a:solidFill>
                        <a:latin typeface="Calibri" panose="020F0502020204030204" pitchFamily="34" charset="0"/>
                        <a:ea typeface="나눔고딕 ExtraBold" panose="020D0904000000000000" pitchFamily="50" charset="-127"/>
                        <a:cs typeface="Calibri" panose="020F0502020204030204" pitchFamily="34" charset="0"/>
                      </a:endParaRPr>
                    </a:p>
                  </a:txBody>
                  <a:tcPr marL="17780" marR="17780" marT="17780" marB="17780" anchor="ctr">
                    <a:solidFill>
                      <a:srgbClr val="FCD3A6"/>
                    </a:solidFill>
                  </a:tcPr>
                </a:tc>
                <a:tc>
                  <a:txBody>
                    <a:bodyPr/>
                    <a:lstStyle/>
                    <a:p>
                      <a:pPr algn="ctr">
                        <a:lnSpc>
                          <a:spcPct val="115000"/>
                        </a:lnSpc>
                        <a:spcAft>
                          <a:spcPts val="400"/>
                        </a:spcAft>
                      </a:pPr>
                      <a:r>
                        <a:rPr lang="en-US" altLang="ko-KR" sz="800" kern="1200" dirty="0">
                          <a:solidFill>
                            <a:schemeClr val="tx1"/>
                          </a:solidFill>
                          <a:latin typeface="Calibri" panose="020F0502020204030204" pitchFamily="34" charset="0"/>
                          <a:ea typeface="나눔고딕 ExtraBold" panose="020D0904000000000000" pitchFamily="50" charset="-127"/>
                          <a:cs typeface="Calibri" panose="020F0502020204030204" pitchFamily="34" charset="0"/>
                        </a:rPr>
                        <a:t>1</a:t>
                      </a:r>
                      <a:endParaRPr lang="ko-KR" sz="800" kern="1200" dirty="0">
                        <a:solidFill>
                          <a:schemeClr val="tx1"/>
                        </a:solidFill>
                        <a:latin typeface="Calibri" panose="020F0502020204030204" pitchFamily="34" charset="0"/>
                        <a:ea typeface="나눔고딕 ExtraBold" panose="020D0904000000000000" pitchFamily="50" charset="-127"/>
                        <a:cs typeface="Calibri" panose="020F0502020204030204" pitchFamily="34" charset="0"/>
                      </a:endParaRPr>
                    </a:p>
                  </a:txBody>
                  <a:tcPr marL="17780" marR="17780" marT="17780" marB="17780" anchor="ctr">
                    <a:solidFill>
                      <a:srgbClr val="FCD3A6"/>
                    </a:solidFill>
                  </a:tcPr>
                </a:tc>
                <a:extLst>
                  <a:ext uri="{0D108BD9-81ED-4DB2-BD59-A6C34878D82A}">
                    <a16:rowId xmlns:a16="http://schemas.microsoft.com/office/drawing/2014/main" val="10014"/>
                  </a:ext>
                </a:extLst>
              </a:tr>
              <a:tr h="217001">
                <a:tc>
                  <a:txBody>
                    <a:bodyPr/>
                    <a:lstStyle/>
                    <a:p>
                      <a:pPr marL="0" marR="0" algn="l">
                        <a:lnSpc>
                          <a:spcPct val="115000"/>
                        </a:lnSpc>
                      </a:pPr>
                      <a:r>
                        <a:rPr lang="mn-MN" sz="800" kern="1200" dirty="0">
                          <a:solidFill>
                            <a:srgbClr val="000000"/>
                          </a:solidFill>
                          <a:effectLst/>
                          <a:latin typeface="Calibri" panose="020F0502020204030204" pitchFamily="34" charset="0"/>
                          <a:ea typeface="나눔고딕 ExtraBold" panose="020B0604020202020204" charset="-127"/>
                          <a:cs typeface="Calibri" panose="020F0502020204030204" pitchFamily="34" charset="0"/>
                        </a:rPr>
                        <a:t>Даац хэтрүүлсэн тэврийн хэрэгсэл илрүүлэгч</a:t>
                      </a:r>
                      <a:endParaRPr lang="en-US" sz="900" dirty="0">
                        <a:effectLst/>
                        <a:latin typeface="Calibri" panose="020F0502020204030204" pitchFamily="34" charset="0"/>
                        <a:ea typeface="Malgun Gothic" panose="020B0503020000020004" pitchFamily="34" charset="-127"/>
                        <a:cs typeface="Calibri" panose="020F0502020204030204" pitchFamily="34" charset="0"/>
                      </a:endParaRPr>
                    </a:p>
                  </a:txBody>
                  <a:tcPr marL="9525" marR="9525" marT="9525" marB="0" anchor="ctr">
                    <a:solidFill>
                      <a:schemeClr val="accent1"/>
                    </a:solidFill>
                  </a:tcPr>
                </a:tc>
                <a:tc>
                  <a:txBody>
                    <a:bodyPr/>
                    <a:lstStyle/>
                    <a:p>
                      <a:pPr algn="ctr" rtl="0" fontAlgn="ctr"/>
                      <a:r>
                        <a:rPr lang="en-US" altLang="ko-KR" sz="800" b="0" i="0" u="none" strike="noStrike">
                          <a:solidFill>
                            <a:srgbClr val="000000"/>
                          </a:solidFill>
                          <a:effectLst/>
                          <a:latin typeface="Calibri" panose="020F0502020204030204" pitchFamily="34" charset="0"/>
                          <a:cs typeface="Calibri" panose="020F0502020204030204" pitchFamily="34" charset="0"/>
                        </a:rPr>
                        <a:t>0</a:t>
                      </a:r>
                    </a:p>
                  </a:txBody>
                  <a:tcPr marL="9525" marR="9525" marT="9525" marB="0" anchor="ctr">
                    <a:solidFill>
                      <a:schemeClr val="accent1"/>
                    </a:solidFill>
                  </a:tcPr>
                </a:tc>
                <a:tc>
                  <a:txBody>
                    <a:bodyPr/>
                    <a:lstStyle/>
                    <a:p>
                      <a:pPr algn="ctr" rtl="0" fontAlgn="ctr"/>
                      <a:r>
                        <a:rPr lang="en-US" altLang="ko-KR" sz="800" b="0" i="0" u="none" strike="noStrike">
                          <a:solidFill>
                            <a:srgbClr val="000000"/>
                          </a:solidFill>
                          <a:effectLst/>
                          <a:latin typeface="Calibri" panose="020F0502020204030204" pitchFamily="34" charset="0"/>
                          <a:cs typeface="Calibri" panose="020F0502020204030204" pitchFamily="34" charset="0"/>
                        </a:rPr>
                        <a:t>6</a:t>
                      </a:r>
                    </a:p>
                  </a:txBody>
                  <a:tcPr marL="9525" marR="9525" marT="9525" marB="0" anchor="ctr">
                    <a:solidFill>
                      <a:schemeClr val="accent1"/>
                    </a:solidFill>
                  </a:tcPr>
                </a:tc>
                <a:tc>
                  <a:txBody>
                    <a:bodyPr/>
                    <a:lstStyle/>
                    <a:p>
                      <a:pPr algn="ctr" rtl="0" fontAlgn="ctr"/>
                      <a:r>
                        <a:rPr lang="en-US" altLang="ko-KR" sz="800" b="0" i="0" u="none" strike="noStrike">
                          <a:solidFill>
                            <a:srgbClr val="000000"/>
                          </a:solidFill>
                          <a:effectLst/>
                          <a:latin typeface="Calibri" panose="020F0502020204030204" pitchFamily="34" charset="0"/>
                          <a:cs typeface="Calibri" panose="020F0502020204030204" pitchFamily="34" charset="0"/>
                        </a:rPr>
                        <a:t>10</a:t>
                      </a:r>
                    </a:p>
                  </a:txBody>
                  <a:tcPr marL="9525" marR="9525" marT="9525" marB="0" anchor="ctr">
                    <a:solidFill>
                      <a:schemeClr val="accent1"/>
                    </a:solidFill>
                  </a:tcPr>
                </a:tc>
                <a:tc>
                  <a:txBody>
                    <a:bodyPr/>
                    <a:lstStyle/>
                    <a:p>
                      <a:pPr algn="ctr" rtl="0" fontAlgn="ctr"/>
                      <a:r>
                        <a:rPr lang="en-US" altLang="ko-KR" sz="800" b="0" i="0" u="none" strike="noStrike">
                          <a:solidFill>
                            <a:srgbClr val="000000"/>
                          </a:solidFill>
                          <a:effectLst/>
                          <a:latin typeface="Calibri" panose="020F0502020204030204" pitchFamily="34" charset="0"/>
                          <a:cs typeface="Calibri" panose="020F0502020204030204" pitchFamily="34" charset="0"/>
                        </a:rPr>
                        <a:t>0</a:t>
                      </a:r>
                    </a:p>
                  </a:txBody>
                  <a:tcPr marL="9525" marR="9525" marT="9525" marB="0" anchor="ctr">
                    <a:solidFill>
                      <a:schemeClr val="accent1"/>
                    </a:solidFill>
                  </a:tcPr>
                </a:tc>
                <a:tc>
                  <a:txBody>
                    <a:bodyPr/>
                    <a:lstStyle/>
                    <a:p>
                      <a:pPr algn="ctr" rtl="0" fontAlgn="ctr"/>
                      <a:r>
                        <a:rPr lang="en-US" altLang="ko-KR" sz="800" b="0" i="0" u="none" strike="noStrike">
                          <a:solidFill>
                            <a:srgbClr val="000000"/>
                          </a:solidFill>
                          <a:effectLst/>
                          <a:latin typeface="Calibri" panose="020F0502020204030204" pitchFamily="34" charset="0"/>
                          <a:cs typeface="Calibri" panose="020F0502020204030204" pitchFamily="34" charset="0"/>
                        </a:rPr>
                        <a:t>20</a:t>
                      </a:r>
                    </a:p>
                  </a:txBody>
                  <a:tcPr marL="9525" marR="9525" marT="9525" marB="0" anchor="ctr">
                    <a:solidFill>
                      <a:schemeClr val="accent1"/>
                    </a:solidFill>
                  </a:tcPr>
                </a:tc>
                <a:tc>
                  <a:txBody>
                    <a:bodyPr/>
                    <a:lstStyle/>
                    <a:p>
                      <a:pPr algn="ctr" fontAlgn="ctr"/>
                      <a:r>
                        <a:rPr lang="en-US" altLang="ko-KR" sz="800" b="0" i="0" u="none" strike="noStrike">
                          <a:solidFill>
                            <a:srgbClr val="000000"/>
                          </a:solidFill>
                          <a:effectLst/>
                          <a:latin typeface="Calibri" panose="020F0502020204030204" pitchFamily="34" charset="0"/>
                          <a:cs typeface="Calibri" panose="020F0502020204030204" pitchFamily="34" charset="0"/>
                        </a:rPr>
                        <a:t>36</a:t>
                      </a:r>
                    </a:p>
                  </a:txBody>
                  <a:tcPr marL="9525" marR="9525" marT="9525" marB="0" anchor="ctr">
                    <a:solidFill>
                      <a:schemeClr val="accent1"/>
                    </a:solidFill>
                  </a:tcPr>
                </a:tc>
                <a:tc>
                  <a:txBody>
                    <a:bodyPr/>
                    <a:lstStyle/>
                    <a:p>
                      <a:pPr algn="ctr">
                        <a:lnSpc>
                          <a:spcPct val="115000"/>
                        </a:lnSpc>
                        <a:spcAft>
                          <a:spcPts val="400"/>
                        </a:spcAft>
                      </a:pPr>
                      <a:r>
                        <a:rPr lang="en-US" altLang="ko-KR" sz="800" kern="1200" dirty="0">
                          <a:solidFill>
                            <a:schemeClr val="tx1"/>
                          </a:solidFill>
                          <a:latin typeface="Calibri" panose="020F0502020204030204" pitchFamily="34" charset="0"/>
                          <a:ea typeface="나눔고딕 ExtraBold" panose="020D0904000000000000" pitchFamily="50" charset="-127"/>
                          <a:cs typeface="Calibri" panose="020F0502020204030204" pitchFamily="34" charset="0"/>
                        </a:rPr>
                        <a:t>3</a:t>
                      </a:r>
                      <a:endParaRPr lang="ko-KR" sz="800" kern="1200" dirty="0">
                        <a:solidFill>
                          <a:schemeClr val="tx1"/>
                        </a:solidFill>
                        <a:latin typeface="Calibri" panose="020F0502020204030204" pitchFamily="34" charset="0"/>
                        <a:ea typeface="나눔고딕 ExtraBold" panose="020D0904000000000000" pitchFamily="50" charset="-127"/>
                        <a:cs typeface="Calibri" panose="020F0502020204030204" pitchFamily="34" charset="0"/>
                      </a:endParaRPr>
                    </a:p>
                  </a:txBody>
                  <a:tcPr marL="17780" marR="17780" marT="17780" marB="17780" anchor="ctr">
                    <a:solidFill>
                      <a:schemeClr val="accent1"/>
                    </a:solidFill>
                  </a:tcPr>
                </a:tc>
                <a:tc>
                  <a:txBody>
                    <a:bodyPr/>
                    <a:lstStyle/>
                    <a:p>
                      <a:pPr algn="ctr">
                        <a:lnSpc>
                          <a:spcPct val="115000"/>
                        </a:lnSpc>
                        <a:spcAft>
                          <a:spcPts val="400"/>
                        </a:spcAft>
                      </a:pPr>
                      <a:r>
                        <a:rPr lang="en-US" altLang="ko-KR" sz="800" kern="1200" dirty="0">
                          <a:solidFill>
                            <a:schemeClr val="tx1"/>
                          </a:solidFill>
                          <a:latin typeface="Calibri" panose="020F0502020204030204" pitchFamily="34" charset="0"/>
                          <a:ea typeface="나눔고딕 ExtraBold" panose="020D0904000000000000" pitchFamily="50" charset="-127"/>
                          <a:cs typeface="Calibri" panose="020F0502020204030204" pitchFamily="34" charset="0"/>
                        </a:rPr>
                        <a:t>1</a:t>
                      </a:r>
                      <a:endParaRPr lang="ko-KR" sz="800" kern="1200" dirty="0">
                        <a:solidFill>
                          <a:schemeClr val="tx1"/>
                        </a:solidFill>
                        <a:latin typeface="Calibri" panose="020F0502020204030204" pitchFamily="34" charset="0"/>
                        <a:ea typeface="나눔고딕 ExtraBold" panose="020D0904000000000000" pitchFamily="50" charset="-127"/>
                        <a:cs typeface="Calibri" panose="020F0502020204030204" pitchFamily="34" charset="0"/>
                      </a:endParaRPr>
                    </a:p>
                  </a:txBody>
                  <a:tcPr marL="17780" marR="17780" marT="17780" marB="17780" anchor="ctr">
                    <a:solidFill>
                      <a:schemeClr val="accent1"/>
                    </a:solidFill>
                  </a:tcPr>
                </a:tc>
                <a:extLst>
                  <a:ext uri="{0D108BD9-81ED-4DB2-BD59-A6C34878D82A}">
                    <a16:rowId xmlns:a16="http://schemas.microsoft.com/office/drawing/2014/main" val="10015"/>
                  </a:ext>
                </a:extLst>
              </a:tr>
              <a:tr h="302629">
                <a:tc>
                  <a:txBody>
                    <a:bodyPr/>
                    <a:lstStyle/>
                    <a:p>
                      <a:pPr marL="0" marR="0" algn="l" fontAlgn="base">
                        <a:lnSpc>
                          <a:spcPct val="115000"/>
                        </a:lnSpc>
                        <a:spcBef>
                          <a:spcPts val="0"/>
                        </a:spcBef>
                        <a:spcAft>
                          <a:spcPts val="0"/>
                        </a:spcAft>
                      </a:pPr>
                      <a:r>
                        <a:rPr lang="mn-MN" sz="800" kern="1200" dirty="0">
                          <a:solidFill>
                            <a:srgbClr val="000000"/>
                          </a:solidFill>
                          <a:effectLst/>
                          <a:latin typeface="Calibri" panose="020F0502020204030204" pitchFamily="34" charset="0"/>
                          <a:ea typeface="나눔고딕 ExtraBold" panose="020B0604020202020204" charset="-127"/>
                          <a:cs typeface="Calibri" panose="020F0502020204030204" pitchFamily="34" charset="0"/>
                        </a:rPr>
                        <a:t>Аюултай эд, зүйлс тээвэрлэж буй тээврийн хэрэгсэлд тавих хяналт</a:t>
                      </a:r>
                      <a:endParaRPr lang="en-US" sz="900" dirty="0">
                        <a:effectLst/>
                        <a:latin typeface="Calibri" panose="020F0502020204030204" pitchFamily="34" charset="0"/>
                        <a:ea typeface="Malgun Gothic" panose="020B0503020000020004" pitchFamily="34" charset="-127"/>
                        <a:cs typeface="Calibri" panose="020F0502020204030204" pitchFamily="34" charset="0"/>
                      </a:endParaRPr>
                    </a:p>
                  </a:txBody>
                  <a:tcPr marL="9525" marR="9525" marT="9525" marB="0" anchor="ctr">
                    <a:solidFill>
                      <a:schemeClr val="accent1"/>
                    </a:solidFill>
                  </a:tcPr>
                </a:tc>
                <a:tc>
                  <a:txBody>
                    <a:bodyPr/>
                    <a:lstStyle/>
                    <a:p>
                      <a:pPr algn="ctr" rtl="0" fontAlgn="ctr"/>
                      <a:r>
                        <a:rPr lang="en-US" altLang="ko-KR" sz="800" b="0" i="0" u="none" strike="noStrike" dirty="0">
                          <a:solidFill>
                            <a:srgbClr val="000000"/>
                          </a:solidFill>
                          <a:effectLst/>
                          <a:latin typeface="Calibri" panose="020F0502020204030204" pitchFamily="34" charset="0"/>
                          <a:cs typeface="Calibri" panose="020F0502020204030204" pitchFamily="34" charset="0"/>
                        </a:rPr>
                        <a:t>20</a:t>
                      </a:r>
                    </a:p>
                  </a:txBody>
                  <a:tcPr marL="9525" marR="9525" marT="9525" marB="0" anchor="ctr">
                    <a:solidFill>
                      <a:schemeClr val="accent1"/>
                    </a:solidFill>
                  </a:tcPr>
                </a:tc>
                <a:tc>
                  <a:txBody>
                    <a:bodyPr/>
                    <a:lstStyle/>
                    <a:p>
                      <a:pPr algn="ctr" rtl="0" fontAlgn="ctr"/>
                      <a:r>
                        <a:rPr lang="en-US" altLang="ko-KR" sz="800" b="0" i="0" u="none" strike="noStrike">
                          <a:solidFill>
                            <a:srgbClr val="000000"/>
                          </a:solidFill>
                          <a:effectLst/>
                          <a:latin typeface="Calibri" panose="020F0502020204030204" pitchFamily="34" charset="0"/>
                          <a:cs typeface="Calibri" panose="020F0502020204030204" pitchFamily="34" charset="0"/>
                        </a:rPr>
                        <a:t>1</a:t>
                      </a:r>
                    </a:p>
                  </a:txBody>
                  <a:tcPr marL="9525" marR="9525" marT="9525" marB="0" anchor="ctr">
                    <a:solidFill>
                      <a:schemeClr val="accent1"/>
                    </a:solidFill>
                  </a:tcPr>
                </a:tc>
                <a:tc>
                  <a:txBody>
                    <a:bodyPr/>
                    <a:lstStyle/>
                    <a:p>
                      <a:pPr algn="ctr" rtl="0" fontAlgn="ctr"/>
                      <a:r>
                        <a:rPr lang="en-US" altLang="ko-KR" sz="800" b="0" i="0" u="none" strike="noStrike">
                          <a:solidFill>
                            <a:srgbClr val="000000"/>
                          </a:solidFill>
                          <a:effectLst/>
                          <a:latin typeface="Calibri" panose="020F0502020204030204" pitchFamily="34" charset="0"/>
                          <a:cs typeface="Calibri" panose="020F0502020204030204" pitchFamily="34" charset="0"/>
                        </a:rPr>
                        <a:t>1</a:t>
                      </a:r>
                    </a:p>
                  </a:txBody>
                  <a:tcPr marL="9525" marR="9525" marT="9525" marB="0" anchor="ctr">
                    <a:solidFill>
                      <a:schemeClr val="accent1"/>
                    </a:solidFill>
                  </a:tcPr>
                </a:tc>
                <a:tc>
                  <a:txBody>
                    <a:bodyPr/>
                    <a:lstStyle/>
                    <a:p>
                      <a:pPr algn="ctr" rtl="0" fontAlgn="ctr"/>
                      <a:r>
                        <a:rPr lang="en-US" altLang="ko-KR" sz="800" b="0" i="0" u="none" strike="noStrike">
                          <a:solidFill>
                            <a:srgbClr val="000000"/>
                          </a:solidFill>
                          <a:effectLst/>
                          <a:latin typeface="Calibri" panose="020F0502020204030204" pitchFamily="34" charset="0"/>
                          <a:cs typeface="Calibri" panose="020F0502020204030204" pitchFamily="34" charset="0"/>
                        </a:rPr>
                        <a:t>0</a:t>
                      </a:r>
                    </a:p>
                  </a:txBody>
                  <a:tcPr marL="9525" marR="9525" marT="9525" marB="0" anchor="ctr">
                    <a:solidFill>
                      <a:schemeClr val="accent1"/>
                    </a:solidFill>
                  </a:tcPr>
                </a:tc>
                <a:tc>
                  <a:txBody>
                    <a:bodyPr/>
                    <a:lstStyle/>
                    <a:p>
                      <a:pPr algn="ctr" rtl="0" fontAlgn="ctr"/>
                      <a:r>
                        <a:rPr lang="en-US" altLang="ko-KR" sz="800" b="0" i="0" u="none" strike="noStrike">
                          <a:solidFill>
                            <a:srgbClr val="000000"/>
                          </a:solidFill>
                          <a:effectLst/>
                          <a:latin typeface="Calibri" panose="020F0502020204030204" pitchFamily="34" charset="0"/>
                          <a:cs typeface="Calibri" panose="020F0502020204030204" pitchFamily="34" charset="0"/>
                        </a:rPr>
                        <a:t>10</a:t>
                      </a:r>
                    </a:p>
                  </a:txBody>
                  <a:tcPr marL="9525" marR="9525" marT="9525" marB="0" anchor="ctr">
                    <a:solidFill>
                      <a:schemeClr val="accent1"/>
                    </a:solidFill>
                  </a:tcPr>
                </a:tc>
                <a:tc>
                  <a:txBody>
                    <a:bodyPr/>
                    <a:lstStyle/>
                    <a:p>
                      <a:pPr algn="ctr" fontAlgn="ctr"/>
                      <a:r>
                        <a:rPr lang="en-US" altLang="ko-KR" sz="800" b="0" i="0" u="none" strike="noStrike">
                          <a:solidFill>
                            <a:srgbClr val="000000"/>
                          </a:solidFill>
                          <a:effectLst/>
                          <a:latin typeface="Calibri" panose="020F0502020204030204" pitchFamily="34" charset="0"/>
                          <a:cs typeface="Calibri" panose="020F0502020204030204" pitchFamily="34" charset="0"/>
                        </a:rPr>
                        <a:t>32</a:t>
                      </a:r>
                    </a:p>
                  </a:txBody>
                  <a:tcPr marL="9525" marR="9525" marT="9525" marB="0" anchor="ctr">
                    <a:solidFill>
                      <a:schemeClr val="accent1"/>
                    </a:solidFill>
                  </a:tcPr>
                </a:tc>
                <a:tc>
                  <a:txBody>
                    <a:bodyPr/>
                    <a:lstStyle/>
                    <a:p>
                      <a:pPr algn="ctr">
                        <a:lnSpc>
                          <a:spcPct val="115000"/>
                        </a:lnSpc>
                        <a:spcAft>
                          <a:spcPts val="400"/>
                        </a:spcAft>
                      </a:pPr>
                      <a:r>
                        <a:rPr lang="en-US" altLang="ko-KR" sz="800" kern="1200" dirty="0">
                          <a:solidFill>
                            <a:schemeClr val="tx1"/>
                          </a:solidFill>
                          <a:latin typeface="Calibri" panose="020F0502020204030204" pitchFamily="34" charset="0"/>
                          <a:ea typeface="나눔고딕 ExtraBold" panose="020D0904000000000000" pitchFamily="50" charset="-127"/>
                          <a:cs typeface="Calibri" panose="020F0502020204030204" pitchFamily="34" charset="0"/>
                        </a:rPr>
                        <a:t>3</a:t>
                      </a:r>
                      <a:endParaRPr lang="ko-KR" sz="800" kern="1200" dirty="0">
                        <a:solidFill>
                          <a:schemeClr val="tx1"/>
                        </a:solidFill>
                        <a:latin typeface="Calibri" panose="020F0502020204030204" pitchFamily="34" charset="0"/>
                        <a:ea typeface="나눔고딕 ExtraBold" panose="020D0904000000000000" pitchFamily="50" charset="-127"/>
                        <a:cs typeface="Calibri" panose="020F0502020204030204" pitchFamily="34" charset="0"/>
                      </a:endParaRPr>
                    </a:p>
                  </a:txBody>
                  <a:tcPr marL="17780" marR="17780" marT="17780" marB="17780" anchor="ctr">
                    <a:solidFill>
                      <a:schemeClr val="accent1"/>
                    </a:solidFill>
                  </a:tcPr>
                </a:tc>
                <a:tc>
                  <a:txBody>
                    <a:bodyPr/>
                    <a:lstStyle/>
                    <a:p>
                      <a:pPr algn="ctr">
                        <a:lnSpc>
                          <a:spcPct val="115000"/>
                        </a:lnSpc>
                        <a:spcAft>
                          <a:spcPts val="400"/>
                        </a:spcAft>
                      </a:pPr>
                      <a:r>
                        <a:rPr lang="en-US" altLang="ko-KR" sz="800" kern="1200" dirty="0">
                          <a:solidFill>
                            <a:schemeClr val="tx1"/>
                          </a:solidFill>
                          <a:latin typeface="Calibri" panose="020F0502020204030204" pitchFamily="34" charset="0"/>
                          <a:ea typeface="나눔고딕 ExtraBold" panose="020D0904000000000000" pitchFamily="50" charset="-127"/>
                          <a:cs typeface="Calibri" panose="020F0502020204030204" pitchFamily="34" charset="0"/>
                        </a:rPr>
                        <a:t>1</a:t>
                      </a:r>
                      <a:endParaRPr lang="ko-KR" sz="800" kern="1200" dirty="0">
                        <a:solidFill>
                          <a:schemeClr val="tx1"/>
                        </a:solidFill>
                        <a:latin typeface="Calibri" panose="020F0502020204030204" pitchFamily="34" charset="0"/>
                        <a:ea typeface="나눔고딕 ExtraBold" panose="020D0904000000000000" pitchFamily="50" charset="-127"/>
                        <a:cs typeface="Calibri" panose="020F0502020204030204" pitchFamily="34" charset="0"/>
                      </a:endParaRPr>
                    </a:p>
                  </a:txBody>
                  <a:tcPr marL="17780" marR="17780" marT="17780" marB="17780" anchor="ctr">
                    <a:solidFill>
                      <a:schemeClr val="accent1"/>
                    </a:solidFill>
                  </a:tcPr>
                </a:tc>
                <a:extLst>
                  <a:ext uri="{0D108BD9-81ED-4DB2-BD59-A6C34878D82A}">
                    <a16:rowId xmlns:a16="http://schemas.microsoft.com/office/drawing/2014/main" val="10016"/>
                  </a:ext>
                </a:extLst>
              </a:tr>
              <a:tr h="217001">
                <a:tc>
                  <a:txBody>
                    <a:bodyPr/>
                    <a:lstStyle/>
                    <a:p>
                      <a:pPr marL="0" marR="0" algn="l">
                        <a:lnSpc>
                          <a:spcPct val="115000"/>
                        </a:lnSpc>
                      </a:pPr>
                      <a:r>
                        <a:rPr lang="mn-MN" sz="800" kern="1200" dirty="0">
                          <a:solidFill>
                            <a:srgbClr val="000000"/>
                          </a:solidFill>
                          <a:effectLst/>
                          <a:latin typeface="Calibri" panose="020F0502020204030204" pitchFamily="34" charset="0"/>
                          <a:ea typeface="나눔고딕 ExtraBold" panose="020B0604020202020204" charset="-127"/>
                          <a:cs typeface="Calibri" panose="020F0502020204030204" pitchFamily="34" charset="0"/>
                        </a:rPr>
                        <a:t>Хяналтын цэг дээрх цахим төлбөрийн систем</a:t>
                      </a:r>
                      <a:endParaRPr lang="en-US" sz="900" dirty="0">
                        <a:effectLst/>
                        <a:latin typeface="Calibri" panose="020F0502020204030204" pitchFamily="34" charset="0"/>
                        <a:ea typeface="Malgun Gothic" panose="020B0503020000020004" pitchFamily="34" charset="-127"/>
                        <a:cs typeface="Calibri" panose="020F0502020204030204" pitchFamily="34" charset="0"/>
                      </a:endParaRPr>
                    </a:p>
                  </a:txBody>
                  <a:tcPr marL="9525" marR="9525" marT="9525" marB="0" anchor="ctr">
                    <a:solidFill>
                      <a:schemeClr val="accent1"/>
                    </a:solidFill>
                  </a:tcPr>
                </a:tc>
                <a:tc>
                  <a:txBody>
                    <a:bodyPr/>
                    <a:lstStyle/>
                    <a:p>
                      <a:pPr algn="ctr" rtl="0" fontAlgn="ctr"/>
                      <a:r>
                        <a:rPr lang="en-US" altLang="ko-KR" sz="800" b="0" i="0" u="none" strike="noStrike" dirty="0">
                          <a:solidFill>
                            <a:srgbClr val="000000"/>
                          </a:solidFill>
                          <a:effectLst/>
                          <a:latin typeface="Calibri" panose="020F0502020204030204" pitchFamily="34" charset="0"/>
                          <a:cs typeface="Calibri" panose="020F0502020204030204" pitchFamily="34" charset="0"/>
                        </a:rPr>
                        <a:t>0</a:t>
                      </a:r>
                    </a:p>
                  </a:txBody>
                  <a:tcPr marL="9525" marR="9525" marT="9525" marB="0" anchor="ctr">
                    <a:solidFill>
                      <a:schemeClr val="accent1"/>
                    </a:solidFill>
                  </a:tcPr>
                </a:tc>
                <a:tc>
                  <a:txBody>
                    <a:bodyPr/>
                    <a:lstStyle/>
                    <a:p>
                      <a:pPr algn="ctr" rtl="0" fontAlgn="ctr"/>
                      <a:r>
                        <a:rPr lang="en-US" altLang="ko-KR" sz="800" b="0" i="0" u="none" strike="noStrike">
                          <a:solidFill>
                            <a:srgbClr val="000000"/>
                          </a:solidFill>
                          <a:effectLst/>
                          <a:latin typeface="Calibri" panose="020F0502020204030204" pitchFamily="34" charset="0"/>
                          <a:cs typeface="Calibri" panose="020F0502020204030204" pitchFamily="34" charset="0"/>
                        </a:rPr>
                        <a:t>6</a:t>
                      </a:r>
                    </a:p>
                  </a:txBody>
                  <a:tcPr marL="9525" marR="9525" marT="9525" marB="0" anchor="ctr">
                    <a:solidFill>
                      <a:schemeClr val="accent1"/>
                    </a:solidFill>
                  </a:tcPr>
                </a:tc>
                <a:tc>
                  <a:txBody>
                    <a:bodyPr/>
                    <a:lstStyle/>
                    <a:p>
                      <a:pPr algn="ctr" rtl="0" fontAlgn="ctr"/>
                      <a:r>
                        <a:rPr lang="en-US" altLang="ko-KR" sz="800" b="0" i="0" u="none" strike="noStrike">
                          <a:solidFill>
                            <a:srgbClr val="000000"/>
                          </a:solidFill>
                          <a:effectLst/>
                          <a:latin typeface="Calibri" panose="020F0502020204030204" pitchFamily="34" charset="0"/>
                          <a:cs typeface="Calibri" panose="020F0502020204030204" pitchFamily="34" charset="0"/>
                        </a:rPr>
                        <a:t>6</a:t>
                      </a:r>
                    </a:p>
                  </a:txBody>
                  <a:tcPr marL="9525" marR="9525" marT="9525" marB="0" anchor="ctr">
                    <a:solidFill>
                      <a:schemeClr val="accent1"/>
                    </a:solidFill>
                  </a:tcPr>
                </a:tc>
                <a:tc>
                  <a:txBody>
                    <a:bodyPr/>
                    <a:lstStyle/>
                    <a:p>
                      <a:pPr algn="ctr" rtl="0" fontAlgn="ctr"/>
                      <a:r>
                        <a:rPr lang="en-US" altLang="ko-KR" sz="800" b="0" i="0" u="none" strike="noStrike">
                          <a:solidFill>
                            <a:srgbClr val="000000"/>
                          </a:solidFill>
                          <a:effectLst/>
                          <a:latin typeface="Calibri" panose="020F0502020204030204" pitchFamily="34" charset="0"/>
                          <a:cs typeface="Calibri" panose="020F0502020204030204" pitchFamily="34" charset="0"/>
                        </a:rPr>
                        <a:t>0</a:t>
                      </a:r>
                    </a:p>
                  </a:txBody>
                  <a:tcPr marL="9525" marR="9525" marT="9525" marB="0" anchor="ctr">
                    <a:solidFill>
                      <a:schemeClr val="accent1"/>
                    </a:solidFill>
                  </a:tcPr>
                </a:tc>
                <a:tc>
                  <a:txBody>
                    <a:bodyPr/>
                    <a:lstStyle/>
                    <a:p>
                      <a:pPr algn="ctr" rtl="0" fontAlgn="ctr"/>
                      <a:r>
                        <a:rPr lang="en-US" altLang="ko-KR" sz="800" b="0" i="0" u="none" strike="noStrike">
                          <a:solidFill>
                            <a:srgbClr val="000000"/>
                          </a:solidFill>
                          <a:effectLst/>
                          <a:latin typeface="Calibri" panose="020F0502020204030204" pitchFamily="34" charset="0"/>
                          <a:cs typeface="Calibri" panose="020F0502020204030204" pitchFamily="34" charset="0"/>
                        </a:rPr>
                        <a:t>20</a:t>
                      </a:r>
                    </a:p>
                  </a:txBody>
                  <a:tcPr marL="9525" marR="9525" marT="9525" marB="0" anchor="ctr">
                    <a:solidFill>
                      <a:schemeClr val="accent1"/>
                    </a:solidFill>
                  </a:tcPr>
                </a:tc>
                <a:tc>
                  <a:txBody>
                    <a:bodyPr/>
                    <a:lstStyle/>
                    <a:p>
                      <a:pPr algn="ctr" fontAlgn="ctr"/>
                      <a:r>
                        <a:rPr lang="en-US" altLang="ko-KR" sz="800" b="0" i="0" u="none" strike="noStrike">
                          <a:solidFill>
                            <a:srgbClr val="000000"/>
                          </a:solidFill>
                          <a:effectLst/>
                          <a:latin typeface="Calibri" panose="020F0502020204030204" pitchFamily="34" charset="0"/>
                          <a:cs typeface="Calibri" panose="020F0502020204030204" pitchFamily="34" charset="0"/>
                        </a:rPr>
                        <a:t>32</a:t>
                      </a:r>
                    </a:p>
                  </a:txBody>
                  <a:tcPr marL="9525" marR="9525" marT="9525" marB="0" anchor="ctr">
                    <a:solidFill>
                      <a:schemeClr val="accent1"/>
                    </a:solidFill>
                  </a:tcPr>
                </a:tc>
                <a:tc>
                  <a:txBody>
                    <a:bodyPr/>
                    <a:lstStyle/>
                    <a:p>
                      <a:pPr algn="ctr">
                        <a:lnSpc>
                          <a:spcPct val="115000"/>
                        </a:lnSpc>
                        <a:spcAft>
                          <a:spcPts val="400"/>
                        </a:spcAft>
                      </a:pPr>
                      <a:r>
                        <a:rPr lang="en-US" altLang="ko-KR" sz="800" kern="1200" dirty="0">
                          <a:solidFill>
                            <a:schemeClr val="tx1"/>
                          </a:solidFill>
                          <a:latin typeface="Calibri" panose="020F0502020204030204" pitchFamily="34" charset="0"/>
                          <a:ea typeface="나눔고딕 ExtraBold" panose="020D0904000000000000" pitchFamily="50" charset="-127"/>
                          <a:cs typeface="Calibri" panose="020F0502020204030204" pitchFamily="34" charset="0"/>
                        </a:rPr>
                        <a:t>3</a:t>
                      </a:r>
                      <a:endParaRPr lang="ko-KR" sz="800" kern="1200" dirty="0">
                        <a:solidFill>
                          <a:schemeClr val="tx1"/>
                        </a:solidFill>
                        <a:latin typeface="Calibri" panose="020F0502020204030204" pitchFamily="34" charset="0"/>
                        <a:ea typeface="나눔고딕 ExtraBold" panose="020D0904000000000000" pitchFamily="50" charset="-127"/>
                        <a:cs typeface="Calibri" panose="020F0502020204030204" pitchFamily="34" charset="0"/>
                      </a:endParaRPr>
                    </a:p>
                  </a:txBody>
                  <a:tcPr marL="17780" marR="17780" marT="17780" marB="17780" anchor="ctr">
                    <a:solidFill>
                      <a:schemeClr val="accent1"/>
                    </a:solidFill>
                  </a:tcPr>
                </a:tc>
                <a:tc>
                  <a:txBody>
                    <a:bodyPr/>
                    <a:lstStyle/>
                    <a:p>
                      <a:pPr algn="ctr">
                        <a:lnSpc>
                          <a:spcPct val="115000"/>
                        </a:lnSpc>
                        <a:spcAft>
                          <a:spcPts val="400"/>
                        </a:spcAft>
                      </a:pPr>
                      <a:r>
                        <a:rPr lang="en-US" altLang="ko-KR" sz="800" kern="1200" dirty="0">
                          <a:solidFill>
                            <a:schemeClr val="tx1"/>
                          </a:solidFill>
                          <a:latin typeface="Calibri" panose="020F0502020204030204" pitchFamily="34" charset="0"/>
                          <a:ea typeface="나눔고딕 ExtraBold" panose="020D0904000000000000" pitchFamily="50" charset="-127"/>
                          <a:cs typeface="Calibri" panose="020F0502020204030204" pitchFamily="34" charset="0"/>
                        </a:rPr>
                        <a:t>1</a:t>
                      </a:r>
                      <a:endParaRPr lang="ko-KR" sz="800" kern="1200" dirty="0">
                        <a:solidFill>
                          <a:schemeClr val="tx1"/>
                        </a:solidFill>
                        <a:latin typeface="Calibri" panose="020F0502020204030204" pitchFamily="34" charset="0"/>
                        <a:ea typeface="나눔고딕 ExtraBold" panose="020D0904000000000000" pitchFamily="50" charset="-127"/>
                        <a:cs typeface="Calibri" panose="020F0502020204030204" pitchFamily="34" charset="0"/>
                      </a:endParaRPr>
                    </a:p>
                  </a:txBody>
                  <a:tcPr marL="17780" marR="17780" marT="17780" marB="17780" anchor="ctr">
                    <a:solidFill>
                      <a:schemeClr val="accent1"/>
                    </a:solidFill>
                  </a:tcPr>
                </a:tc>
                <a:extLst>
                  <a:ext uri="{0D108BD9-81ED-4DB2-BD59-A6C34878D82A}">
                    <a16:rowId xmlns:a16="http://schemas.microsoft.com/office/drawing/2014/main" val="10017"/>
                  </a:ext>
                </a:extLst>
              </a:tr>
              <a:tr h="217001">
                <a:tc>
                  <a:txBody>
                    <a:bodyPr/>
                    <a:lstStyle/>
                    <a:p>
                      <a:pPr algn="l" rtl="0" fontAlgn="ctr"/>
                      <a:r>
                        <a:rPr lang="mn-MN" sz="800" b="0" i="0" u="none" strike="noStrike" dirty="0">
                          <a:solidFill>
                            <a:srgbClr val="000000"/>
                          </a:solidFill>
                          <a:effectLst/>
                          <a:latin typeface="Calibri" panose="020F0502020204030204" pitchFamily="34" charset="0"/>
                          <a:cs typeface="Calibri" panose="020F0502020204030204" pitchFamily="34" charset="0"/>
                        </a:rPr>
                        <a:t>Унадаг дугуйг дэмжих</a:t>
                      </a:r>
                      <a:endParaRPr lang="en-US" sz="800" b="0" i="0" u="none" strike="noStrike" dirty="0">
                        <a:solidFill>
                          <a:srgbClr val="000000"/>
                        </a:solidFill>
                        <a:effectLst/>
                        <a:latin typeface="Calibri" panose="020F0502020204030204" pitchFamily="34" charset="0"/>
                        <a:cs typeface="Calibri" panose="020F0502020204030204" pitchFamily="34" charset="0"/>
                      </a:endParaRPr>
                    </a:p>
                  </a:txBody>
                  <a:tcPr marL="9525" marR="9525" marT="9525" marB="0" anchor="ctr">
                    <a:solidFill>
                      <a:schemeClr val="accent1"/>
                    </a:solidFill>
                  </a:tcPr>
                </a:tc>
                <a:tc>
                  <a:txBody>
                    <a:bodyPr/>
                    <a:lstStyle/>
                    <a:p>
                      <a:pPr algn="ctr" rtl="0" fontAlgn="ctr"/>
                      <a:r>
                        <a:rPr lang="en-US" altLang="ko-KR" sz="800" b="0" i="0" u="none" strike="noStrike">
                          <a:solidFill>
                            <a:srgbClr val="000000"/>
                          </a:solidFill>
                          <a:effectLst/>
                          <a:latin typeface="Calibri" panose="020F0502020204030204" pitchFamily="34" charset="0"/>
                          <a:cs typeface="Calibri" panose="020F0502020204030204" pitchFamily="34" charset="0"/>
                        </a:rPr>
                        <a:t>20</a:t>
                      </a:r>
                    </a:p>
                  </a:txBody>
                  <a:tcPr marL="9525" marR="9525" marT="9525" marB="0" anchor="ctr">
                    <a:solidFill>
                      <a:schemeClr val="accent1"/>
                    </a:solidFill>
                  </a:tcPr>
                </a:tc>
                <a:tc>
                  <a:txBody>
                    <a:bodyPr/>
                    <a:lstStyle/>
                    <a:p>
                      <a:pPr algn="ctr" rtl="0" fontAlgn="ctr"/>
                      <a:r>
                        <a:rPr lang="en-US" altLang="ko-KR" sz="800" b="0" i="0" u="none" strike="noStrike">
                          <a:solidFill>
                            <a:srgbClr val="000000"/>
                          </a:solidFill>
                          <a:effectLst/>
                          <a:latin typeface="Calibri" panose="020F0502020204030204" pitchFamily="34" charset="0"/>
                          <a:cs typeface="Calibri" panose="020F0502020204030204" pitchFamily="34" charset="0"/>
                        </a:rPr>
                        <a:t>0</a:t>
                      </a:r>
                    </a:p>
                  </a:txBody>
                  <a:tcPr marL="9525" marR="9525" marT="9525" marB="0" anchor="ctr">
                    <a:solidFill>
                      <a:schemeClr val="accent1"/>
                    </a:solidFill>
                  </a:tcPr>
                </a:tc>
                <a:tc>
                  <a:txBody>
                    <a:bodyPr/>
                    <a:lstStyle/>
                    <a:p>
                      <a:pPr algn="ctr" rtl="0" fontAlgn="ctr"/>
                      <a:r>
                        <a:rPr lang="en-US" altLang="ko-KR" sz="800" b="0" i="0" u="none" strike="noStrike">
                          <a:solidFill>
                            <a:srgbClr val="000000"/>
                          </a:solidFill>
                          <a:effectLst/>
                          <a:latin typeface="Calibri" panose="020F0502020204030204" pitchFamily="34" charset="0"/>
                          <a:cs typeface="Calibri" panose="020F0502020204030204" pitchFamily="34" charset="0"/>
                        </a:rPr>
                        <a:t>0</a:t>
                      </a:r>
                    </a:p>
                  </a:txBody>
                  <a:tcPr marL="9525" marR="9525" marT="9525" marB="0" anchor="ctr">
                    <a:solidFill>
                      <a:schemeClr val="accent1"/>
                    </a:solidFill>
                  </a:tcPr>
                </a:tc>
                <a:tc>
                  <a:txBody>
                    <a:bodyPr/>
                    <a:lstStyle/>
                    <a:p>
                      <a:pPr algn="ctr" rtl="0" fontAlgn="ctr"/>
                      <a:r>
                        <a:rPr lang="en-US" altLang="ko-KR" sz="800" b="0" i="0" u="none" strike="noStrike">
                          <a:solidFill>
                            <a:srgbClr val="000000"/>
                          </a:solidFill>
                          <a:effectLst/>
                          <a:latin typeface="Calibri" panose="020F0502020204030204" pitchFamily="34" charset="0"/>
                          <a:cs typeface="Calibri" panose="020F0502020204030204" pitchFamily="34" charset="0"/>
                        </a:rPr>
                        <a:t>0</a:t>
                      </a:r>
                    </a:p>
                  </a:txBody>
                  <a:tcPr marL="9525" marR="9525" marT="9525" marB="0" anchor="ctr">
                    <a:solidFill>
                      <a:schemeClr val="accent1"/>
                    </a:solidFill>
                  </a:tcPr>
                </a:tc>
                <a:tc>
                  <a:txBody>
                    <a:bodyPr/>
                    <a:lstStyle/>
                    <a:p>
                      <a:pPr algn="ctr" rtl="0" fontAlgn="ctr"/>
                      <a:r>
                        <a:rPr lang="en-US" altLang="ko-KR" sz="800" b="0" i="0" u="none" strike="noStrike">
                          <a:solidFill>
                            <a:srgbClr val="000000"/>
                          </a:solidFill>
                          <a:effectLst/>
                          <a:latin typeface="Calibri" panose="020F0502020204030204" pitchFamily="34" charset="0"/>
                          <a:cs typeface="Calibri" panose="020F0502020204030204" pitchFamily="34" charset="0"/>
                        </a:rPr>
                        <a:t>10</a:t>
                      </a:r>
                    </a:p>
                  </a:txBody>
                  <a:tcPr marL="9525" marR="9525" marT="9525" marB="0" anchor="ctr">
                    <a:solidFill>
                      <a:schemeClr val="accent1"/>
                    </a:solidFill>
                  </a:tcPr>
                </a:tc>
                <a:tc>
                  <a:txBody>
                    <a:bodyPr/>
                    <a:lstStyle/>
                    <a:p>
                      <a:pPr algn="ctr" fontAlgn="ctr"/>
                      <a:r>
                        <a:rPr lang="en-US" altLang="ko-KR" sz="800" b="0" i="0" u="none" strike="noStrike">
                          <a:solidFill>
                            <a:srgbClr val="000000"/>
                          </a:solidFill>
                          <a:effectLst/>
                          <a:latin typeface="Calibri" panose="020F0502020204030204" pitchFamily="34" charset="0"/>
                          <a:cs typeface="Calibri" panose="020F0502020204030204" pitchFamily="34" charset="0"/>
                        </a:rPr>
                        <a:t>30</a:t>
                      </a:r>
                    </a:p>
                  </a:txBody>
                  <a:tcPr marL="9525" marR="9525" marT="9525" marB="0" anchor="ctr">
                    <a:solidFill>
                      <a:schemeClr val="accent1"/>
                    </a:solidFill>
                  </a:tcPr>
                </a:tc>
                <a:tc>
                  <a:txBody>
                    <a:bodyPr/>
                    <a:lstStyle/>
                    <a:p>
                      <a:pPr algn="ctr">
                        <a:lnSpc>
                          <a:spcPct val="115000"/>
                        </a:lnSpc>
                        <a:spcAft>
                          <a:spcPts val="400"/>
                        </a:spcAft>
                      </a:pPr>
                      <a:r>
                        <a:rPr lang="en-US" altLang="ko-KR" sz="800" kern="1200" dirty="0">
                          <a:solidFill>
                            <a:schemeClr val="tx1"/>
                          </a:solidFill>
                          <a:latin typeface="Calibri" panose="020F0502020204030204" pitchFamily="34" charset="0"/>
                          <a:ea typeface="나눔고딕 ExtraBold" panose="020D0904000000000000" pitchFamily="50" charset="-127"/>
                          <a:cs typeface="Calibri" panose="020F0502020204030204" pitchFamily="34" charset="0"/>
                        </a:rPr>
                        <a:t>3</a:t>
                      </a:r>
                      <a:endParaRPr lang="ko-KR" sz="800" kern="1200" dirty="0">
                        <a:solidFill>
                          <a:schemeClr val="tx1"/>
                        </a:solidFill>
                        <a:latin typeface="Calibri" panose="020F0502020204030204" pitchFamily="34" charset="0"/>
                        <a:ea typeface="나눔고딕 ExtraBold" panose="020D0904000000000000" pitchFamily="50" charset="-127"/>
                        <a:cs typeface="Calibri" panose="020F0502020204030204" pitchFamily="34" charset="0"/>
                      </a:endParaRPr>
                    </a:p>
                  </a:txBody>
                  <a:tcPr marL="17780" marR="17780" marT="17780" marB="17780" anchor="ctr">
                    <a:solidFill>
                      <a:schemeClr val="accent1"/>
                    </a:solidFill>
                  </a:tcPr>
                </a:tc>
                <a:tc>
                  <a:txBody>
                    <a:bodyPr/>
                    <a:lstStyle/>
                    <a:p>
                      <a:pPr algn="ctr">
                        <a:lnSpc>
                          <a:spcPct val="115000"/>
                        </a:lnSpc>
                        <a:spcAft>
                          <a:spcPts val="400"/>
                        </a:spcAft>
                      </a:pPr>
                      <a:r>
                        <a:rPr lang="en-US" altLang="ko-KR" sz="800" kern="1200" dirty="0">
                          <a:solidFill>
                            <a:schemeClr val="tx1"/>
                          </a:solidFill>
                          <a:latin typeface="Calibri" panose="020F0502020204030204" pitchFamily="34" charset="0"/>
                          <a:ea typeface="나눔고딕 ExtraBold" panose="020D0904000000000000" pitchFamily="50" charset="-127"/>
                          <a:cs typeface="Calibri" panose="020F0502020204030204" pitchFamily="34" charset="0"/>
                        </a:rPr>
                        <a:t>2</a:t>
                      </a:r>
                      <a:endParaRPr lang="ko-KR" sz="800" kern="1200" dirty="0">
                        <a:solidFill>
                          <a:schemeClr val="tx1"/>
                        </a:solidFill>
                        <a:latin typeface="Calibri" panose="020F0502020204030204" pitchFamily="34" charset="0"/>
                        <a:ea typeface="나눔고딕 ExtraBold" panose="020D0904000000000000" pitchFamily="50" charset="-127"/>
                        <a:cs typeface="Calibri" panose="020F0502020204030204" pitchFamily="34" charset="0"/>
                      </a:endParaRPr>
                    </a:p>
                  </a:txBody>
                  <a:tcPr marL="17780" marR="17780" marT="17780" marB="17780" anchor="ctr">
                    <a:solidFill>
                      <a:schemeClr val="accent1"/>
                    </a:solidFill>
                  </a:tcPr>
                </a:tc>
                <a:extLst>
                  <a:ext uri="{0D108BD9-81ED-4DB2-BD59-A6C34878D82A}">
                    <a16:rowId xmlns:a16="http://schemas.microsoft.com/office/drawing/2014/main" val="10018"/>
                  </a:ext>
                </a:extLst>
              </a:tr>
              <a:tr h="217001">
                <a:tc>
                  <a:txBody>
                    <a:bodyPr/>
                    <a:lstStyle/>
                    <a:p>
                      <a:pPr algn="l" rtl="0" fontAlgn="ctr"/>
                      <a:r>
                        <a:rPr lang="mn-MN" sz="800" kern="1200" dirty="0">
                          <a:solidFill>
                            <a:srgbClr val="000000"/>
                          </a:solidFill>
                          <a:effectLst/>
                          <a:latin typeface="Calibri" panose="020F0502020204030204" pitchFamily="34" charset="0"/>
                          <a:ea typeface="나눔고딕 ExtraBold" panose="020B0604020202020204" charset="-127"/>
                          <a:cs typeface="Calibri" panose="020F0502020204030204" pitchFamily="34" charset="0"/>
                        </a:rPr>
                        <a:t>Д</a:t>
                      </a:r>
                      <a:r>
                        <a:rPr lang="en-US" sz="800" kern="1200" dirty="0" err="1">
                          <a:solidFill>
                            <a:srgbClr val="000000"/>
                          </a:solidFill>
                          <a:effectLst/>
                          <a:latin typeface="Calibri" panose="020F0502020204030204" pitchFamily="34" charset="0"/>
                          <a:ea typeface="나눔고딕 ExtraBold" panose="020B0604020202020204" charset="-127"/>
                          <a:cs typeface="Calibri" panose="020F0502020204030204" pitchFamily="34" charset="0"/>
                        </a:rPr>
                        <a:t>изель</a:t>
                      </a:r>
                      <a:r>
                        <a:rPr lang="en-US" sz="800" kern="1200" dirty="0">
                          <a:solidFill>
                            <a:srgbClr val="000000"/>
                          </a:solidFill>
                          <a:effectLst/>
                          <a:latin typeface="Calibri" panose="020F0502020204030204" pitchFamily="34" charset="0"/>
                          <a:ea typeface="나눔고딕 ExtraBold" panose="020B0604020202020204" charset="-127"/>
                          <a:cs typeface="Calibri" panose="020F0502020204030204" pitchFamily="34" charset="0"/>
                        </a:rPr>
                        <a:t> </a:t>
                      </a:r>
                      <a:r>
                        <a:rPr lang="en-US" sz="800" kern="1200" dirty="0" err="1">
                          <a:solidFill>
                            <a:srgbClr val="000000"/>
                          </a:solidFill>
                          <a:effectLst/>
                          <a:latin typeface="Calibri" panose="020F0502020204030204" pitchFamily="34" charset="0"/>
                          <a:ea typeface="나눔고딕 ExtraBold" panose="020B0604020202020204" charset="-127"/>
                          <a:cs typeface="Calibri" panose="020F0502020204030204" pitchFamily="34" charset="0"/>
                        </a:rPr>
                        <a:t>тээврийн</a:t>
                      </a:r>
                      <a:r>
                        <a:rPr lang="en-US" sz="800" kern="1200" dirty="0">
                          <a:solidFill>
                            <a:srgbClr val="000000"/>
                          </a:solidFill>
                          <a:effectLst/>
                          <a:latin typeface="Calibri" panose="020F0502020204030204" pitchFamily="34" charset="0"/>
                          <a:ea typeface="나눔고딕 ExtraBold" panose="020B0604020202020204" charset="-127"/>
                          <a:cs typeface="Calibri" panose="020F0502020204030204" pitchFamily="34" charset="0"/>
                        </a:rPr>
                        <a:t> </a:t>
                      </a:r>
                      <a:r>
                        <a:rPr lang="en-US" sz="800" kern="1200" dirty="0" err="1">
                          <a:solidFill>
                            <a:srgbClr val="000000"/>
                          </a:solidFill>
                          <a:effectLst/>
                          <a:latin typeface="Calibri" panose="020F0502020204030204" pitchFamily="34" charset="0"/>
                          <a:ea typeface="나눔고딕 ExtraBold" panose="020B0604020202020204" charset="-127"/>
                          <a:cs typeface="Calibri" panose="020F0502020204030204" pitchFamily="34" charset="0"/>
                        </a:rPr>
                        <a:t>хэрэгслийг</a:t>
                      </a:r>
                      <a:r>
                        <a:rPr lang="en-US" sz="800" kern="1200" dirty="0">
                          <a:solidFill>
                            <a:srgbClr val="000000"/>
                          </a:solidFill>
                          <a:effectLst/>
                          <a:latin typeface="Calibri" panose="020F0502020204030204" pitchFamily="34" charset="0"/>
                          <a:ea typeface="나눔고딕 ExtraBold" panose="020B0604020202020204" charset="-127"/>
                          <a:cs typeface="Calibri" panose="020F0502020204030204" pitchFamily="34" charset="0"/>
                        </a:rPr>
                        <a:t> </a:t>
                      </a:r>
                      <a:r>
                        <a:rPr lang="en-US" sz="800" kern="1200" dirty="0" err="1">
                          <a:solidFill>
                            <a:srgbClr val="000000"/>
                          </a:solidFill>
                          <a:effectLst/>
                          <a:latin typeface="Calibri" panose="020F0502020204030204" pitchFamily="34" charset="0"/>
                          <a:ea typeface="나눔고딕 ExtraBold" panose="020B0604020202020204" charset="-127"/>
                          <a:cs typeface="Calibri" panose="020F0502020204030204" pitchFamily="34" charset="0"/>
                        </a:rPr>
                        <a:t>хянах</a:t>
                      </a:r>
                      <a:r>
                        <a:rPr lang="en-US" sz="800" kern="1200" dirty="0">
                          <a:solidFill>
                            <a:srgbClr val="000000"/>
                          </a:solidFill>
                          <a:effectLst/>
                          <a:latin typeface="Calibri" panose="020F0502020204030204" pitchFamily="34" charset="0"/>
                          <a:ea typeface="나눔고딕 ExtraBold" panose="020B0604020202020204" charset="-127"/>
                          <a:cs typeface="Calibri" panose="020F0502020204030204" pitchFamily="34" charset="0"/>
                        </a:rPr>
                        <a:t> </a:t>
                      </a:r>
                      <a:r>
                        <a:rPr lang="en-US" sz="800" kern="1200" dirty="0" err="1">
                          <a:solidFill>
                            <a:srgbClr val="000000"/>
                          </a:solidFill>
                          <a:effectLst/>
                          <a:latin typeface="Calibri" panose="020F0502020204030204" pitchFamily="34" charset="0"/>
                          <a:ea typeface="나눔고딕 ExtraBold" panose="020B0604020202020204" charset="-127"/>
                          <a:cs typeface="Calibri" panose="020F0502020204030204" pitchFamily="34" charset="0"/>
                        </a:rPr>
                        <a:t>хяналт</a:t>
                      </a:r>
                      <a:endParaRPr lang="en-US" sz="800" b="0" i="0" u="none" strike="noStrike" dirty="0">
                        <a:solidFill>
                          <a:srgbClr val="000000"/>
                        </a:solidFill>
                        <a:effectLst/>
                        <a:latin typeface="Calibri" panose="020F0502020204030204" pitchFamily="34" charset="0"/>
                        <a:cs typeface="Calibri" panose="020F0502020204030204" pitchFamily="34" charset="0"/>
                      </a:endParaRPr>
                    </a:p>
                  </a:txBody>
                  <a:tcPr marL="9525" marR="9525" marT="9525" marB="0" anchor="ctr">
                    <a:solidFill>
                      <a:schemeClr val="accent1"/>
                    </a:solidFill>
                  </a:tcPr>
                </a:tc>
                <a:tc>
                  <a:txBody>
                    <a:bodyPr/>
                    <a:lstStyle/>
                    <a:p>
                      <a:pPr algn="ctr" rtl="0" fontAlgn="ctr"/>
                      <a:r>
                        <a:rPr lang="en-US" altLang="ko-KR" sz="800" b="0" i="0" u="none" strike="noStrike">
                          <a:solidFill>
                            <a:srgbClr val="000000"/>
                          </a:solidFill>
                          <a:effectLst/>
                          <a:latin typeface="Calibri" panose="020F0502020204030204" pitchFamily="34" charset="0"/>
                          <a:cs typeface="Calibri" panose="020F0502020204030204" pitchFamily="34" charset="0"/>
                        </a:rPr>
                        <a:t>0</a:t>
                      </a:r>
                    </a:p>
                  </a:txBody>
                  <a:tcPr marL="9525" marR="9525" marT="9525" marB="0" anchor="ctr">
                    <a:solidFill>
                      <a:schemeClr val="accent1"/>
                    </a:solidFill>
                  </a:tcPr>
                </a:tc>
                <a:tc>
                  <a:txBody>
                    <a:bodyPr/>
                    <a:lstStyle/>
                    <a:p>
                      <a:pPr algn="ctr" rtl="0" fontAlgn="ctr"/>
                      <a:r>
                        <a:rPr lang="en-US" altLang="ko-KR" sz="800" b="0" i="0" u="none" strike="noStrike">
                          <a:solidFill>
                            <a:srgbClr val="000000"/>
                          </a:solidFill>
                          <a:effectLst/>
                          <a:latin typeface="Calibri" panose="020F0502020204030204" pitchFamily="34" charset="0"/>
                          <a:cs typeface="Calibri" panose="020F0502020204030204" pitchFamily="34" charset="0"/>
                        </a:rPr>
                        <a:t>0</a:t>
                      </a:r>
                    </a:p>
                  </a:txBody>
                  <a:tcPr marL="9525" marR="9525" marT="9525" marB="0" anchor="ctr">
                    <a:solidFill>
                      <a:schemeClr val="accent1"/>
                    </a:solidFill>
                  </a:tcPr>
                </a:tc>
                <a:tc>
                  <a:txBody>
                    <a:bodyPr/>
                    <a:lstStyle/>
                    <a:p>
                      <a:pPr algn="ctr" rtl="0" fontAlgn="ctr"/>
                      <a:r>
                        <a:rPr lang="en-US" altLang="ko-KR" sz="800" b="0" i="0" u="none" strike="noStrike">
                          <a:solidFill>
                            <a:srgbClr val="000000"/>
                          </a:solidFill>
                          <a:effectLst/>
                          <a:latin typeface="Calibri" panose="020F0502020204030204" pitchFamily="34" charset="0"/>
                          <a:cs typeface="Calibri" panose="020F0502020204030204" pitchFamily="34" charset="0"/>
                        </a:rPr>
                        <a:t>0</a:t>
                      </a:r>
                    </a:p>
                  </a:txBody>
                  <a:tcPr marL="9525" marR="9525" marT="9525" marB="0" anchor="ctr">
                    <a:solidFill>
                      <a:schemeClr val="accent1"/>
                    </a:solidFill>
                  </a:tcPr>
                </a:tc>
                <a:tc>
                  <a:txBody>
                    <a:bodyPr/>
                    <a:lstStyle/>
                    <a:p>
                      <a:pPr algn="ctr" rtl="0" fontAlgn="ctr"/>
                      <a:r>
                        <a:rPr lang="en-US" altLang="ko-KR" sz="800" b="0" i="0" u="none" strike="noStrike">
                          <a:solidFill>
                            <a:srgbClr val="000000"/>
                          </a:solidFill>
                          <a:effectLst/>
                          <a:latin typeface="Calibri" panose="020F0502020204030204" pitchFamily="34" charset="0"/>
                          <a:cs typeface="Calibri" panose="020F0502020204030204" pitchFamily="34" charset="0"/>
                        </a:rPr>
                        <a:t>0</a:t>
                      </a:r>
                    </a:p>
                  </a:txBody>
                  <a:tcPr marL="9525" marR="9525" marT="9525" marB="0" anchor="ctr">
                    <a:solidFill>
                      <a:schemeClr val="accent1"/>
                    </a:solidFill>
                  </a:tcPr>
                </a:tc>
                <a:tc>
                  <a:txBody>
                    <a:bodyPr/>
                    <a:lstStyle/>
                    <a:p>
                      <a:pPr algn="ctr" rtl="0" fontAlgn="ctr"/>
                      <a:r>
                        <a:rPr lang="en-US" altLang="ko-KR" sz="800" b="0" i="0" u="none" strike="noStrike">
                          <a:solidFill>
                            <a:srgbClr val="000000"/>
                          </a:solidFill>
                          <a:effectLst/>
                          <a:latin typeface="Calibri" panose="020F0502020204030204" pitchFamily="34" charset="0"/>
                          <a:cs typeface="Calibri" panose="020F0502020204030204" pitchFamily="34" charset="0"/>
                        </a:rPr>
                        <a:t>20</a:t>
                      </a:r>
                    </a:p>
                  </a:txBody>
                  <a:tcPr marL="9525" marR="9525" marT="9525" marB="0" anchor="ctr">
                    <a:solidFill>
                      <a:schemeClr val="accent1"/>
                    </a:solidFill>
                  </a:tcPr>
                </a:tc>
                <a:tc>
                  <a:txBody>
                    <a:bodyPr/>
                    <a:lstStyle/>
                    <a:p>
                      <a:pPr algn="ctr" fontAlgn="ctr"/>
                      <a:r>
                        <a:rPr lang="en-US" altLang="ko-KR" sz="800" b="0" i="0" u="none" strike="noStrike">
                          <a:solidFill>
                            <a:srgbClr val="000000"/>
                          </a:solidFill>
                          <a:effectLst/>
                          <a:latin typeface="Calibri" panose="020F0502020204030204" pitchFamily="34" charset="0"/>
                          <a:cs typeface="Calibri" panose="020F0502020204030204" pitchFamily="34" charset="0"/>
                        </a:rPr>
                        <a:t>20</a:t>
                      </a:r>
                    </a:p>
                  </a:txBody>
                  <a:tcPr marL="9525" marR="9525" marT="9525" marB="0" anchor="ctr">
                    <a:solidFill>
                      <a:schemeClr val="accent1"/>
                    </a:solidFill>
                  </a:tcPr>
                </a:tc>
                <a:tc>
                  <a:txBody>
                    <a:bodyPr/>
                    <a:lstStyle/>
                    <a:p>
                      <a:pPr algn="ctr">
                        <a:lnSpc>
                          <a:spcPct val="115000"/>
                        </a:lnSpc>
                        <a:spcAft>
                          <a:spcPts val="400"/>
                        </a:spcAft>
                      </a:pPr>
                      <a:r>
                        <a:rPr lang="en-US" altLang="ko-KR" sz="800" kern="1200" dirty="0">
                          <a:solidFill>
                            <a:schemeClr val="tx1"/>
                          </a:solidFill>
                          <a:latin typeface="Calibri" panose="020F0502020204030204" pitchFamily="34" charset="0"/>
                          <a:ea typeface="나눔고딕 ExtraBold" panose="020D0904000000000000" pitchFamily="50" charset="-127"/>
                          <a:cs typeface="Calibri" panose="020F0502020204030204" pitchFamily="34" charset="0"/>
                        </a:rPr>
                        <a:t>3</a:t>
                      </a:r>
                      <a:endParaRPr lang="ko-KR" sz="800" kern="1200" dirty="0">
                        <a:solidFill>
                          <a:schemeClr val="tx1"/>
                        </a:solidFill>
                        <a:latin typeface="Calibri" panose="020F0502020204030204" pitchFamily="34" charset="0"/>
                        <a:ea typeface="나눔고딕 ExtraBold" panose="020D0904000000000000" pitchFamily="50" charset="-127"/>
                        <a:cs typeface="Calibri" panose="020F0502020204030204" pitchFamily="34" charset="0"/>
                      </a:endParaRPr>
                    </a:p>
                  </a:txBody>
                  <a:tcPr marL="17780" marR="17780" marT="17780" marB="17780" anchor="ctr">
                    <a:solidFill>
                      <a:schemeClr val="accent1"/>
                    </a:solidFill>
                  </a:tcPr>
                </a:tc>
                <a:tc>
                  <a:txBody>
                    <a:bodyPr/>
                    <a:lstStyle/>
                    <a:p>
                      <a:pPr algn="ctr">
                        <a:lnSpc>
                          <a:spcPct val="115000"/>
                        </a:lnSpc>
                        <a:spcAft>
                          <a:spcPts val="400"/>
                        </a:spcAft>
                      </a:pPr>
                      <a:r>
                        <a:rPr lang="en-US" altLang="ko-KR" sz="800" kern="1200" dirty="0">
                          <a:solidFill>
                            <a:schemeClr val="tx1"/>
                          </a:solidFill>
                          <a:latin typeface="Calibri" panose="020F0502020204030204" pitchFamily="34" charset="0"/>
                          <a:ea typeface="나눔고딕 ExtraBold" panose="020D0904000000000000" pitchFamily="50" charset="-127"/>
                          <a:cs typeface="Calibri" panose="020F0502020204030204" pitchFamily="34" charset="0"/>
                        </a:rPr>
                        <a:t>1</a:t>
                      </a:r>
                      <a:endParaRPr lang="ko-KR" sz="800" kern="1200" dirty="0">
                        <a:solidFill>
                          <a:schemeClr val="tx1"/>
                        </a:solidFill>
                        <a:latin typeface="Calibri" panose="020F0502020204030204" pitchFamily="34" charset="0"/>
                        <a:ea typeface="나눔고딕 ExtraBold" panose="020D0904000000000000" pitchFamily="50" charset="-127"/>
                        <a:cs typeface="Calibri" panose="020F0502020204030204" pitchFamily="34" charset="0"/>
                      </a:endParaRPr>
                    </a:p>
                  </a:txBody>
                  <a:tcPr marL="17780" marR="17780" marT="17780" marB="17780" anchor="ctr">
                    <a:solidFill>
                      <a:schemeClr val="accent1"/>
                    </a:solidFill>
                  </a:tcPr>
                </a:tc>
                <a:extLst>
                  <a:ext uri="{0D108BD9-81ED-4DB2-BD59-A6C34878D82A}">
                    <a16:rowId xmlns:a16="http://schemas.microsoft.com/office/drawing/2014/main" val="10019"/>
                  </a:ext>
                </a:extLst>
              </a:tr>
              <a:tr h="247484">
                <a:tc>
                  <a:txBody>
                    <a:bodyPr/>
                    <a:lstStyle/>
                    <a:p>
                      <a:pPr marL="0" marR="0" algn="l">
                        <a:lnSpc>
                          <a:spcPct val="115000"/>
                        </a:lnSpc>
                      </a:pPr>
                      <a:r>
                        <a:rPr lang="mn-MN" sz="800" kern="1200" dirty="0">
                          <a:solidFill>
                            <a:srgbClr val="000000"/>
                          </a:solidFill>
                          <a:effectLst/>
                          <a:latin typeface="Calibri" panose="020F0502020204030204" pitchFamily="34" charset="0"/>
                          <a:ea typeface="나눔고딕 ExtraBold" panose="020B0604020202020204" charset="-127"/>
                          <a:cs typeface="Calibri" panose="020F0502020204030204" pitchFamily="34" charset="0"/>
                        </a:rPr>
                        <a:t>З</a:t>
                      </a:r>
                      <a:r>
                        <a:rPr lang="en-US" sz="800" kern="1200" dirty="0" err="1">
                          <a:solidFill>
                            <a:srgbClr val="000000"/>
                          </a:solidFill>
                          <a:effectLst/>
                          <a:latin typeface="Calibri" panose="020F0502020204030204" pitchFamily="34" charset="0"/>
                          <a:ea typeface="나눔고딕 ExtraBold" panose="020B0604020202020204" charset="-127"/>
                          <a:cs typeface="Calibri" panose="020F0502020204030204" pitchFamily="34" charset="0"/>
                        </a:rPr>
                        <a:t>амын</a:t>
                      </a:r>
                      <a:r>
                        <a:rPr lang="en-US" sz="800" kern="1200" dirty="0">
                          <a:solidFill>
                            <a:srgbClr val="000000"/>
                          </a:solidFill>
                          <a:effectLst/>
                          <a:latin typeface="Calibri" panose="020F0502020204030204" pitchFamily="34" charset="0"/>
                          <a:ea typeface="나눔고딕 ExtraBold" panose="020B0604020202020204" charset="-127"/>
                          <a:cs typeface="Calibri" panose="020F0502020204030204" pitchFamily="34" charset="0"/>
                        </a:rPr>
                        <a:t> </a:t>
                      </a:r>
                      <a:r>
                        <a:rPr lang="en-US" sz="800" kern="1200" dirty="0" err="1">
                          <a:solidFill>
                            <a:srgbClr val="000000"/>
                          </a:solidFill>
                          <a:effectLst/>
                          <a:latin typeface="Calibri" panose="020F0502020204030204" pitchFamily="34" charset="0"/>
                          <a:ea typeface="나눔고딕 ExtraBold" panose="020B0604020202020204" charset="-127"/>
                          <a:cs typeface="Calibri" panose="020F0502020204030204" pitchFamily="34" charset="0"/>
                        </a:rPr>
                        <a:t>хажуугийн</a:t>
                      </a:r>
                      <a:r>
                        <a:rPr lang="en-US" sz="800" kern="1200" dirty="0">
                          <a:solidFill>
                            <a:srgbClr val="000000"/>
                          </a:solidFill>
                          <a:effectLst/>
                          <a:latin typeface="Calibri" panose="020F0502020204030204" pitchFamily="34" charset="0"/>
                          <a:ea typeface="나눔고딕 ExtraBold" panose="020B0604020202020204" charset="-127"/>
                          <a:cs typeface="Calibri" panose="020F0502020204030204" pitchFamily="34" charset="0"/>
                        </a:rPr>
                        <a:t> </a:t>
                      </a:r>
                      <a:r>
                        <a:rPr lang="mn-MN" sz="800" kern="1200" dirty="0">
                          <a:solidFill>
                            <a:srgbClr val="000000"/>
                          </a:solidFill>
                          <a:effectLst/>
                          <a:latin typeface="Calibri" panose="020F0502020204030204" pitchFamily="34" charset="0"/>
                          <a:ea typeface="나눔고딕 ExtraBold" panose="020B0604020202020204" charset="-127"/>
                          <a:cs typeface="Calibri" panose="020F0502020204030204" pitchFamily="34" charset="0"/>
                        </a:rPr>
                        <a:t>х</a:t>
                      </a:r>
                      <a:r>
                        <a:rPr lang="en-US" sz="800" kern="1200" dirty="0" err="1">
                          <a:solidFill>
                            <a:srgbClr val="000000"/>
                          </a:solidFill>
                          <a:effectLst/>
                          <a:latin typeface="Calibri" panose="020F0502020204030204" pitchFamily="34" charset="0"/>
                          <a:ea typeface="나눔고딕 ExtraBold" panose="020B0604020202020204" charset="-127"/>
                          <a:cs typeface="Calibri" panose="020F0502020204030204" pitchFamily="34" charset="0"/>
                        </a:rPr>
                        <a:t>урд</a:t>
                      </a:r>
                      <a:r>
                        <a:rPr lang="mn-MN" sz="800" kern="1200" dirty="0">
                          <a:solidFill>
                            <a:srgbClr val="000000"/>
                          </a:solidFill>
                          <a:effectLst/>
                          <a:latin typeface="Calibri" panose="020F0502020204030204" pitchFamily="34" charset="0"/>
                          <a:ea typeface="나눔고딕 ExtraBold" panose="020B0604020202020204" charset="-127"/>
                          <a:cs typeface="Calibri" panose="020F0502020204030204" pitchFamily="34" charset="0"/>
                        </a:rPr>
                        <a:t>ны</a:t>
                      </a:r>
                      <a:r>
                        <a:rPr lang="en-US" sz="800" kern="1200" dirty="0">
                          <a:solidFill>
                            <a:srgbClr val="000000"/>
                          </a:solidFill>
                          <a:effectLst/>
                          <a:latin typeface="Calibri" panose="020F0502020204030204" pitchFamily="34" charset="0"/>
                          <a:ea typeface="나눔고딕 ExtraBold" panose="020B0604020202020204" charset="-127"/>
                          <a:cs typeface="Calibri" panose="020F0502020204030204" pitchFamily="34" charset="0"/>
                        </a:rPr>
                        <a:t> </a:t>
                      </a:r>
                      <a:r>
                        <a:rPr lang="en-US" sz="800" kern="1200" dirty="0" err="1">
                          <a:solidFill>
                            <a:srgbClr val="000000"/>
                          </a:solidFill>
                          <a:effectLst/>
                          <a:latin typeface="Calibri" panose="020F0502020204030204" pitchFamily="34" charset="0"/>
                          <a:ea typeface="나눔고딕 ExtraBold" panose="020B0604020202020204" charset="-127"/>
                          <a:cs typeface="Calibri" panose="020F0502020204030204" pitchFamily="34" charset="0"/>
                        </a:rPr>
                        <a:t>хяналт</a:t>
                      </a:r>
                      <a:endParaRPr lang="en-US" sz="900" dirty="0">
                        <a:effectLst/>
                        <a:latin typeface="Calibri" panose="020F0502020204030204" pitchFamily="34" charset="0"/>
                        <a:ea typeface="Malgun Gothic" panose="020B0503020000020004" pitchFamily="34" charset="-127"/>
                        <a:cs typeface="Calibri" panose="020F0502020204030204" pitchFamily="34" charset="0"/>
                      </a:endParaRPr>
                    </a:p>
                  </a:txBody>
                  <a:tcPr marL="9525" marR="9525" marT="9525" marB="0" anchor="ctr">
                    <a:solidFill>
                      <a:schemeClr val="accent1"/>
                    </a:solidFill>
                  </a:tcPr>
                </a:tc>
                <a:tc>
                  <a:txBody>
                    <a:bodyPr/>
                    <a:lstStyle/>
                    <a:p>
                      <a:pPr algn="ctr" rtl="0" fontAlgn="ctr"/>
                      <a:r>
                        <a:rPr lang="en-US" altLang="ko-KR" sz="800" b="0" i="0" u="none" strike="noStrike">
                          <a:solidFill>
                            <a:srgbClr val="000000"/>
                          </a:solidFill>
                          <a:effectLst/>
                          <a:latin typeface="Calibri" panose="020F0502020204030204" pitchFamily="34" charset="0"/>
                          <a:cs typeface="Calibri" panose="020F0502020204030204" pitchFamily="34" charset="0"/>
                        </a:rPr>
                        <a:t>0</a:t>
                      </a:r>
                    </a:p>
                  </a:txBody>
                  <a:tcPr marL="9525" marR="9525" marT="9525" marB="0" anchor="ctr">
                    <a:solidFill>
                      <a:schemeClr val="accent1"/>
                    </a:solidFill>
                  </a:tcPr>
                </a:tc>
                <a:tc>
                  <a:txBody>
                    <a:bodyPr/>
                    <a:lstStyle/>
                    <a:p>
                      <a:pPr algn="ctr" rtl="0" fontAlgn="ctr"/>
                      <a:r>
                        <a:rPr lang="en-US" altLang="ko-KR" sz="800" b="0" i="0" u="none" strike="noStrike">
                          <a:solidFill>
                            <a:srgbClr val="000000"/>
                          </a:solidFill>
                          <a:effectLst/>
                          <a:latin typeface="Calibri" panose="020F0502020204030204" pitchFamily="34" charset="0"/>
                          <a:cs typeface="Calibri" panose="020F0502020204030204" pitchFamily="34" charset="0"/>
                        </a:rPr>
                        <a:t>5</a:t>
                      </a:r>
                    </a:p>
                  </a:txBody>
                  <a:tcPr marL="9525" marR="9525" marT="9525" marB="0" anchor="ctr">
                    <a:solidFill>
                      <a:schemeClr val="accent1"/>
                    </a:solidFill>
                  </a:tcPr>
                </a:tc>
                <a:tc>
                  <a:txBody>
                    <a:bodyPr/>
                    <a:lstStyle/>
                    <a:p>
                      <a:pPr algn="ctr" rtl="0" fontAlgn="ctr"/>
                      <a:r>
                        <a:rPr lang="en-US" altLang="ko-KR" sz="800" b="0" i="0" u="none" strike="noStrike">
                          <a:solidFill>
                            <a:srgbClr val="000000"/>
                          </a:solidFill>
                          <a:effectLst/>
                          <a:latin typeface="Calibri" panose="020F0502020204030204" pitchFamily="34" charset="0"/>
                          <a:cs typeface="Calibri" panose="020F0502020204030204" pitchFamily="34" charset="0"/>
                        </a:rPr>
                        <a:t>3</a:t>
                      </a:r>
                    </a:p>
                  </a:txBody>
                  <a:tcPr marL="9525" marR="9525" marT="9525" marB="0" anchor="ctr">
                    <a:solidFill>
                      <a:schemeClr val="accent1"/>
                    </a:solidFill>
                  </a:tcPr>
                </a:tc>
                <a:tc>
                  <a:txBody>
                    <a:bodyPr/>
                    <a:lstStyle/>
                    <a:p>
                      <a:pPr algn="ctr" rtl="0" fontAlgn="ctr"/>
                      <a:r>
                        <a:rPr lang="en-US" altLang="ko-KR" sz="800" b="0" i="0" u="none" strike="noStrike">
                          <a:solidFill>
                            <a:srgbClr val="000000"/>
                          </a:solidFill>
                          <a:effectLst/>
                          <a:latin typeface="Calibri" panose="020F0502020204030204" pitchFamily="34" charset="0"/>
                          <a:cs typeface="Calibri" panose="020F0502020204030204" pitchFamily="34" charset="0"/>
                        </a:rPr>
                        <a:t>0</a:t>
                      </a:r>
                    </a:p>
                  </a:txBody>
                  <a:tcPr marL="9525" marR="9525" marT="9525" marB="0" anchor="ctr">
                    <a:solidFill>
                      <a:schemeClr val="accent1"/>
                    </a:solidFill>
                  </a:tcPr>
                </a:tc>
                <a:tc>
                  <a:txBody>
                    <a:bodyPr/>
                    <a:lstStyle/>
                    <a:p>
                      <a:pPr algn="ctr" rtl="0" fontAlgn="ctr"/>
                      <a:r>
                        <a:rPr lang="en-US" altLang="ko-KR" sz="800" b="0" i="0" u="none" strike="noStrike" dirty="0">
                          <a:solidFill>
                            <a:srgbClr val="000000"/>
                          </a:solidFill>
                          <a:effectLst/>
                          <a:latin typeface="Calibri" panose="020F0502020204030204" pitchFamily="34" charset="0"/>
                          <a:cs typeface="Calibri" panose="020F0502020204030204" pitchFamily="34" charset="0"/>
                        </a:rPr>
                        <a:t>10</a:t>
                      </a:r>
                    </a:p>
                  </a:txBody>
                  <a:tcPr marL="9525" marR="9525" marT="9525" marB="0" anchor="ctr">
                    <a:solidFill>
                      <a:schemeClr val="accent1"/>
                    </a:solidFill>
                  </a:tcPr>
                </a:tc>
                <a:tc>
                  <a:txBody>
                    <a:bodyPr/>
                    <a:lstStyle/>
                    <a:p>
                      <a:pPr algn="ctr" fontAlgn="ctr"/>
                      <a:r>
                        <a:rPr lang="en-US" altLang="ko-KR" sz="800" b="0" i="0" u="none" strike="noStrike" dirty="0">
                          <a:solidFill>
                            <a:srgbClr val="000000"/>
                          </a:solidFill>
                          <a:effectLst/>
                          <a:latin typeface="Calibri" panose="020F0502020204030204" pitchFamily="34" charset="0"/>
                          <a:cs typeface="Calibri" panose="020F0502020204030204" pitchFamily="34" charset="0"/>
                        </a:rPr>
                        <a:t>18</a:t>
                      </a:r>
                    </a:p>
                  </a:txBody>
                  <a:tcPr marL="9525" marR="9525" marT="9525" marB="0" anchor="ctr">
                    <a:solidFill>
                      <a:schemeClr val="accent1"/>
                    </a:solidFill>
                  </a:tcPr>
                </a:tc>
                <a:tc>
                  <a:txBody>
                    <a:bodyPr/>
                    <a:lstStyle/>
                    <a:p>
                      <a:pPr algn="ctr">
                        <a:lnSpc>
                          <a:spcPct val="115000"/>
                        </a:lnSpc>
                        <a:spcAft>
                          <a:spcPts val="400"/>
                        </a:spcAft>
                      </a:pPr>
                      <a:r>
                        <a:rPr lang="en-US" altLang="ko-KR" sz="800" kern="1200" dirty="0">
                          <a:solidFill>
                            <a:schemeClr val="tx1"/>
                          </a:solidFill>
                          <a:latin typeface="Calibri" panose="020F0502020204030204" pitchFamily="34" charset="0"/>
                          <a:ea typeface="나눔고딕 ExtraBold" panose="020D0904000000000000" pitchFamily="50" charset="-127"/>
                          <a:cs typeface="Calibri" panose="020F0502020204030204" pitchFamily="34" charset="0"/>
                        </a:rPr>
                        <a:t>3</a:t>
                      </a:r>
                      <a:endParaRPr lang="ko-KR" sz="800" kern="1200" dirty="0">
                        <a:solidFill>
                          <a:schemeClr val="tx1"/>
                        </a:solidFill>
                        <a:latin typeface="Calibri" panose="020F0502020204030204" pitchFamily="34" charset="0"/>
                        <a:ea typeface="나눔고딕 ExtraBold" panose="020D0904000000000000" pitchFamily="50" charset="-127"/>
                        <a:cs typeface="Calibri" panose="020F0502020204030204" pitchFamily="34" charset="0"/>
                      </a:endParaRPr>
                    </a:p>
                  </a:txBody>
                  <a:tcPr marL="17780" marR="17780" marT="17780" marB="17780" anchor="ctr">
                    <a:solidFill>
                      <a:schemeClr val="accent1"/>
                    </a:solidFill>
                  </a:tcPr>
                </a:tc>
                <a:tc>
                  <a:txBody>
                    <a:bodyPr/>
                    <a:lstStyle/>
                    <a:p>
                      <a:pPr algn="ctr">
                        <a:lnSpc>
                          <a:spcPct val="115000"/>
                        </a:lnSpc>
                        <a:spcAft>
                          <a:spcPts val="400"/>
                        </a:spcAft>
                      </a:pPr>
                      <a:r>
                        <a:rPr lang="en-US" altLang="ko-KR" sz="800" kern="1200" dirty="0">
                          <a:solidFill>
                            <a:schemeClr val="tx1"/>
                          </a:solidFill>
                          <a:latin typeface="Calibri" panose="020F0502020204030204" pitchFamily="34" charset="0"/>
                          <a:ea typeface="나눔고딕 ExtraBold" panose="020D0904000000000000" pitchFamily="50" charset="-127"/>
                          <a:cs typeface="Calibri" panose="020F0502020204030204" pitchFamily="34" charset="0"/>
                        </a:rPr>
                        <a:t>1</a:t>
                      </a:r>
                      <a:endParaRPr lang="ko-KR" sz="800" kern="1200" dirty="0">
                        <a:solidFill>
                          <a:schemeClr val="tx1"/>
                        </a:solidFill>
                        <a:latin typeface="Calibri" panose="020F0502020204030204" pitchFamily="34" charset="0"/>
                        <a:ea typeface="나눔고딕 ExtraBold" panose="020D0904000000000000" pitchFamily="50" charset="-127"/>
                        <a:cs typeface="Calibri" panose="020F0502020204030204" pitchFamily="34" charset="0"/>
                      </a:endParaRPr>
                    </a:p>
                  </a:txBody>
                  <a:tcPr marL="17780" marR="17780" marT="17780" marB="17780" anchor="ctr">
                    <a:solidFill>
                      <a:schemeClr val="accent1"/>
                    </a:solidFill>
                  </a:tcPr>
                </a:tc>
                <a:extLst>
                  <a:ext uri="{0D108BD9-81ED-4DB2-BD59-A6C34878D82A}">
                    <a16:rowId xmlns:a16="http://schemas.microsoft.com/office/drawing/2014/main" val="10020"/>
                  </a:ext>
                </a:extLst>
              </a:tr>
            </a:tbl>
          </a:graphicData>
        </a:graphic>
      </p:graphicFrame>
      <p:sp>
        <p:nvSpPr>
          <p:cNvPr id="16" name="TextBox 15"/>
          <p:cNvSpPr txBox="1"/>
          <p:nvPr/>
        </p:nvSpPr>
        <p:spPr>
          <a:xfrm>
            <a:off x="413792" y="6207115"/>
            <a:ext cx="8406680" cy="246221"/>
          </a:xfrm>
          <a:prstGeom prst="rect">
            <a:avLst/>
          </a:prstGeom>
          <a:noFill/>
        </p:spPr>
        <p:txBody>
          <a:bodyPr wrap="square" rtlCol="0">
            <a:spAutoFit/>
          </a:bodyPr>
          <a:lstStyle/>
          <a:p>
            <a:r>
              <a:rPr lang="mn-MN" sz="1000" dirty="0">
                <a:latin typeface="Calibri" panose="020F0502020204030204" pitchFamily="34" charset="0"/>
                <a:cs typeface="Calibri" panose="020F0502020204030204" pitchFamily="34" charset="0"/>
              </a:rPr>
              <a:t>Жич: 70 болон түүнээс дээш оноо авсан бол нэгт, 40-өөс дээш, 70-аас доош оноо авсан бол хоёрт, 40-өөс доош оноо авсан бол гуравт эрэмбэлэгдэнэ.</a:t>
            </a:r>
            <a:endParaRPr lang="en-US" altLang="ko-KR" sz="400" dirty="0">
              <a:latin typeface="Calibri" panose="020F0502020204030204" pitchFamily="34" charset="0"/>
              <a:ea typeface="나눔고딕 ExtraBold" panose="020D0904000000000000" pitchFamily="50" charset="-127"/>
              <a:cs typeface="Calibri" panose="020F0502020204030204" pitchFamily="34" charset="0"/>
            </a:endParaRPr>
          </a:p>
        </p:txBody>
      </p:sp>
      <p:sp>
        <p:nvSpPr>
          <p:cNvPr id="8" name="TextBox 7"/>
          <p:cNvSpPr txBox="1"/>
          <p:nvPr/>
        </p:nvSpPr>
        <p:spPr>
          <a:xfrm>
            <a:off x="413792" y="6423139"/>
            <a:ext cx="8406680" cy="246221"/>
          </a:xfrm>
          <a:prstGeom prst="rect">
            <a:avLst/>
          </a:prstGeom>
          <a:noFill/>
        </p:spPr>
        <p:txBody>
          <a:bodyPr wrap="square" rtlCol="0">
            <a:spAutoFit/>
          </a:bodyPr>
          <a:lstStyle/>
          <a:p>
            <a:r>
              <a:rPr lang="en-US" altLang="ko-KR" sz="1000" dirty="0">
                <a:solidFill>
                  <a:srgbClr val="C00000"/>
                </a:solidFill>
                <a:latin typeface="Calibri" panose="020F0502020204030204" pitchFamily="34" charset="0"/>
                <a:ea typeface="나눔고딕 ExtraBold" panose="020D0904000000000000" pitchFamily="50" charset="-127"/>
                <a:cs typeface="Calibri" panose="020F0502020204030204" pitchFamily="34" charset="0"/>
              </a:rPr>
              <a:t>*</a:t>
            </a:r>
            <a:r>
              <a:rPr lang="mn-MN" altLang="ko-KR" sz="1000" dirty="0">
                <a:solidFill>
                  <a:srgbClr val="C00000"/>
                </a:solidFill>
                <a:latin typeface="Calibri" panose="020F0502020204030204" pitchFamily="34" charset="0"/>
                <a:ea typeface="나눔고딕 ExtraBold" panose="020D0904000000000000" pitchFamily="50" charset="-127"/>
                <a:cs typeface="Calibri" panose="020F0502020204030204" pitchFamily="34" charset="0"/>
              </a:rPr>
              <a:t>Холбогдох байгууллагын санал дээр үндэслэн зарим нэг үйлчилгээний эрэмбийг өөрчилсөн.</a:t>
            </a:r>
            <a:endParaRPr lang="en-US" altLang="ko-KR" sz="1000" dirty="0">
              <a:solidFill>
                <a:srgbClr val="C00000"/>
              </a:solidFill>
              <a:latin typeface="Calibri" panose="020F0502020204030204" pitchFamily="34" charset="0"/>
              <a:ea typeface="나눔고딕 ExtraBold" panose="020D0904000000000000" pitchFamily="50" charset="-127"/>
              <a:cs typeface="Calibri" panose="020F0502020204030204" pitchFamily="34" charset="0"/>
            </a:endParaRPr>
          </a:p>
        </p:txBody>
      </p:sp>
      <p:sp>
        <p:nvSpPr>
          <p:cNvPr id="9" name="슬라이드 번호 개체 틀 2"/>
          <p:cNvSpPr txBox="1">
            <a:spLocks/>
          </p:cNvSpPr>
          <p:nvPr/>
        </p:nvSpPr>
        <p:spPr>
          <a:xfrm>
            <a:off x="8748464" y="6597352"/>
            <a:ext cx="360040" cy="241086"/>
          </a:xfrm>
          <a:prstGeom prst="rect">
            <a:avLst/>
          </a:prstGeom>
        </p:spPr>
        <p:txBody>
          <a:bodyPr/>
          <a:lstStyle>
            <a:defPPr>
              <a:defRPr lang="ko-KR"/>
            </a:defPPr>
            <a:lvl1pPr marL="0" algn="l" defTabSz="914400" rtl="0" eaLnBrk="1" latinLnBrk="1" hangingPunct="1">
              <a:defRPr sz="1800" kern="1200">
                <a:solidFill>
                  <a:schemeClr val="tx1"/>
                </a:solidFill>
                <a:latin typeface="+mn-lt"/>
                <a:ea typeface="+mn-ea"/>
                <a:cs typeface="+mn-cs"/>
              </a:defRPr>
            </a:lvl1pPr>
            <a:lvl2pPr marL="457200" algn="l" defTabSz="914400" rtl="0" eaLnBrk="1" latinLnBrk="1" hangingPunct="1">
              <a:defRPr sz="1800" kern="1200">
                <a:solidFill>
                  <a:schemeClr val="tx1"/>
                </a:solidFill>
                <a:latin typeface="+mn-lt"/>
                <a:ea typeface="+mn-ea"/>
                <a:cs typeface="+mn-cs"/>
              </a:defRPr>
            </a:lvl2pPr>
            <a:lvl3pPr marL="914400" algn="l" defTabSz="914400" rtl="0" eaLnBrk="1" latinLnBrk="1" hangingPunct="1">
              <a:defRPr sz="1800" kern="1200">
                <a:solidFill>
                  <a:schemeClr val="tx1"/>
                </a:solidFill>
                <a:latin typeface="+mn-lt"/>
                <a:ea typeface="+mn-ea"/>
                <a:cs typeface="+mn-cs"/>
              </a:defRPr>
            </a:lvl3pPr>
            <a:lvl4pPr marL="1371600" algn="l" defTabSz="914400" rtl="0" eaLnBrk="1" latinLnBrk="1" hangingPunct="1">
              <a:defRPr sz="1800" kern="1200">
                <a:solidFill>
                  <a:schemeClr val="tx1"/>
                </a:solidFill>
                <a:latin typeface="+mn-lt"/>
                <a:ea typeface="+mn-ea"/>
                <a:cs typeface="+mn-cs"/>
              </a:defRPr>
            </a:lvl4pPr>
            <a:lvl5pPr marL="1828800" algn="l" defTabSz="914400" rtl="0" eaLnBrk="1" latinLnBrk="1" hangingPunct="1">
              <a:defRPr sz="1800" kern="1200">
                <a:solidFill>
                  <a:schemeClr val="tx1"/>
                </a:solidFill>
                <a:latin typeface="+mn-lt"/>
                <a:ea typeface="+mn-ea"/>
                <a:cs typeface="+mn-cs"/>
              </a:defRPr>
            </a:lvl5pPr>
            <a:lvl6pPr marL="2286000" algn="l" defTabSz="914400" rtl="0" eaLnBrk="1" latinLnBrk="1" hangingPunct="1">
              <a:defRPr sz="1800" kern="1200">
                <a:solidFill>
                  <a:schemeClr val="tx1"/>
                </a:solidFill>
                <a:latin typeface="+mn-lt"/>
                <a:ea typeface="+mn-ea"/>
                <a:cs typeface="+mn-cs"/>
              </a:defRPr>
            </a:lvl6pPr>
            <a:lvl7pPr marL="2743200" algn="l" defTabSz="914400" rtl="0" eaLnBrk="1" latinLnBrk="1" hangingPunct="1">
              <a:defRPr sz="1800" kern="1200">
                <a:solidFill>
                  <a:schemeClr val="tx1"/>
                </a:solidFill>
                <a:latin typeface="+mn-lt"/>
                <a:ea typeface="+mn-ea"/>
                <a:cs typeface="+mn-cs"/>
              </a:defRPr>
            </a:lvl7pPr>
            <a:lvl8pPr marL="3200400" algn="l" defTabSz="914400" rtl="0" eaLnBrk="1" latinLnBrk="1" hangingPunct="1">
              <a:defRPr sz="1800" kern="1200">
                <a:solidFill>
                  <a:schemeClr val="tx1"/>
                </a:solidFill>
                <a:latin typeface="+mn-lt"/>
                <a:ea typeface="+mn-ea"/>
                <a:cs typeface="+mn-cs"/>
              </a:defRPr>
            </a:lvl8pPr>
            <a:lvl9pPr marL="3657600" algn="l" defTabSz="914400" rtl="0" eaLnBrk="1" latinLnBrk="1" hangingPunct="1">
              <a:defRPr sz="1800" kern="1200">
                <a:solidFill>
                  <a:schemeClr val="tx1"/>
                </a:solidFill>
                <a:latin typeface="+mn-lt"/>
                <a:ea typeface="+mn-ea"/>
                <a:cs typeface="+mn-cs"/>
              </a:defRPr>
            </a:lvl9pPr>
          </a:lstStyle>
          <a:p>
            <a:pPr algn="r"/>
            <a:r>
              <a:rPr lang="de-DE" sz="1000" dirty="0">
                <a:latin typeface="나눔고딕 ExtraBold" panose="020D0904000000000000" pitchFamily="50" charset="-127"/>
                <a:ea typeface="나눔고딕 ExtraBold" panose="020D0904000000000000" pitchFamily="50" charset="-127"/>
                <a:cs typeface="Arial" panose="020B0604020202020204" pitchFamily="34" charset="0"/>
              </a:rPr>
              <a:t>24</a:t>
            </a:r>
          </a:p>
        </p:txBody>
      </p:sp>
    </p:spTree>
    <p:extLst>
      <p:ext uri="{BB962C8B-B14F-4D97-AF65-F5344CB8AC3E}">
        <p14:creationId xmlns:p14="http://schemas.microsoft.com/office/powerpoint/2010/main" val="247580383"/>
      </p:ext>
    </p:extLst>
  </p:cSld>
  <p:clrMapOvr>
    <a:masterClrMapping/>
  </p:clrMapOvr>
  <p:transition>
    <p:fade/>
  </p:transition>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직사각형 5"/>
          <p:cNvSpPr/>
          <p:nvPr/>
        </p:nvSpPr>
        <p:spPr>
          <a:xfrm>
            <a:off x="0" y="2708919"/>
            <a:ext cx="9107488" cy="410852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062" tIns="45530" rIns="91062" bIns="45530" anchor="ctr"/>
          <a:lstStyle/>
          <a:p>
            <a:pPr algn="ctr">
              <a:defRPr/>
            </a:pPr>
            <a:endParaRPr lang="ko-KR" altLang="en-US" b="1">
              <a:solidFill>
                <a:prstClr val="white"/>
              </a:solidFill>
              <a:latin typeface="Calibri" panose="020F0502020204030204" pitchFamily="34" charset="0"/>
              <a:ea typeface="나눔고딕 ExtraBold" panose="020D0904000000000000" pitchFamily="50" charset="-127"/>
              <a:cs typeface="Calibri" panose="020F0502020204030204" pitchFamily="34" charset="0"/>
            </a:endParaRPr>
          </a:p>
        </p:txBody>
      </p:sp>
      <p:sp>
        <p:nvSpPr>
          <p:cNvPr id="5" name="TextBox 4"/>
          <p:cNvSpPr txBox="1"/>
          <p:nvPr/>
        </p:nvSpPr>
        <p:spPr>
          <a:xfrm>
            <a:off x="143508" y="44624"/>
            <a:ext cx="8856984" cy="523220"/>
          </a:xfrm>
          <a:prstGeom prst="rect">
            <a:avLst/>
          </a:prstGeom>
          <a:noFill/>
        </p:spPr>
        <p:txBody>
          <a:bodyPr wrap="square" rtlCol="0">
            <a:spAutoFit/>
          </a:bodyPr>
          <a:lstStyle/>
          <a:p>
            <a:pPr algn="ctr" fontAlgn="base">
              <a:spcBef>
                <a:spcPct val="0"/>
              </a:spcBef>
              <a:spcAft>
                <a:spcPct val="0"/>
              </a:spcAft>
              <a:defRPr/>
            </a:pPr>
            <a:r>
              <a:rPr kumimoji="1" lang="mn-MN" altLang="ko-KR" sz="2800" dirty="0">
                <a:solidFill>
                  <a:srgbClr val="FFFFFF"/>
                </a:solidFill>
                <a:latin typeface="Calibri" panose="020F0502020204030204" pitchFamily="34" charset="0"/>
                <a:ea typeface="나눔고딕 ExtraBold" panose="020D0904000000000000" pitchFamily="50" charset="-127"/>
                <a:cs typeface="Calibri" panose="020F0502020204030204" pitchFamily="34" charset="0"/>
              </a:rPr>
              <a:t>ТУС-ийн үйлчилгээнүүдийг эрэмбэлэх нь</a:t>
            </a:r>
            <a:endParaRPr kumimoji="1" lang="en-US" altLang="ko-KR" sz="2800" dirty="0">
              <a:solidFill>
                <a:srgbClr val="FFFFFF"/>
              </a:solidFill>
              <a:latin typeface="나눔고딕 ExtraBold" panose="020D0904000000000000" pitchFamily="50" charset="-127"/>
              <a:ea typeface="나눔고딕 ExtraBold" panose="020D0904000000000000" pitchFamily="50" charset="-127"/>
            </a:endParaRPr>
          </a:p>
        </p:txBody>
      </p:sp>
      <p:sp>
        <p:nvSpPr>
          <p:cNvPr id="154" name="직사각형 153"/>
          <p:cNvSpPr/>
          <p:nvPr/>
        </p:nvSpPr>
        <p:spPr>
          <a:xfrm>
            <a:off x="467543" y="980728"/>
            <a:ext cx="8280921" cy="402546"/>
          </a:xfrm>
          <a:prstGeom prst="rect">
            <a:avLst/>
          </a:prstGeom>
        </p:spPr>
        <p:txBody>
          <a:bodyPr wrap="square">
            <a:spAutoFit/>
          </a:bodyPr>
          <a:lstStyle/>
          <a:p>
            <a:pPr marL="361245" indent="-361245" eaLnBrk="0" fontAlgn="base" latinLnBrk="0" hangingPunct="0">
              <a:lnSpc>
                <a:spcPct val="120000"/>
              </a:lnSpc>
              <a:spcBef>
                <a:spcPct val="20000"/>
              </a:spcBef>
              <a:spcAft>
                <a:spcPct val="0"/>
              </a:spcAft>
              <a:buSzPct val="170000"/>
              <a:buFontTx/>
              <a:buBlip>
                <a:blip r:embed="rId2"/>
              </a:buBlip>
            </a:pPr>
            <a:r>
              <a:rPr kumimoji="1" lang="mn-MN" altLang="ko-KR" dirty="0">
                <a:solidFill>
                  <a:srgbClr val="000000"/>
                </a:solidFill>
                <a:latin typeface="Calibri" panose="020F0502020204030204" pitchFamily="34" charset="0"/>
                <a:ea typeface="나눔고딕 ExtraBold" panose="020D0904000000000000" pitchFamily="50" charset="-127"/>
                <a:cs typeface="Calibri" panose="020F0502020204030204" pitchFamily="34" charset="0"/>
              </a:rPr>
              <a:t>ТУС-ийн үйлчилгээнүүдийн эрэмбийн дүнг нэгтгэсэн байдал –</a:t>
            </a:r>
            <a:r>
              <a:rPr kumimoji="1" lang="en-US" altLang="ko-KR" dirty="0">
                <a:solidFill>
                  <a:srgbClr val="000000"/>
                </a:solidFill>
                <a:latin typeface="Calibri" panose="020F0502020204030204" pitchFamily="34" charset="0"/>
                <a:ea typeface="나눔고딕 ExtraBold" panose="020D0904000000000000" pitchFamily="50" charset="-127"/>
                <a:cs typeface="Calibri" panose="020F0502020204030204" pitchFamily="34" charset="0"/>
              </a:rPr>
              <a:t> </a:t>
            </a:r>
            <a:r>
              <a:rPr kumimoji="1" lang="mn-MN" altLang="ko-KR" dirty="0">
                <a:solidFill>
                  <a:srgbClr val="000000"/>
                </a:solidFill>
                <a:latin typeface="Calibri" panose="020F0502020204030204" pitchFamily="34" charset="0"/>
                <a:ea typeface="나눔고딕 ExtraBold" panose="020D0904000000000000" pitchFamily="50" charset="-127"/>
                <a:cs typeface="Calibri" panose="020F0502020204030204" pitchFamily="34" charset="0"/>
              </a:rPr>
              <a:t>Орон нутаг</a:t>
            </a:r>
            <a:endParaRPr kumimoji="1" lang="ko-KR" altLang="ko-KR" dirty="0">
              <a:solidFill>
                <a:srgbClr val="FF0000"/>
              </a:solidFill>
              <a:latin typeface="Calibri" panose="020F0502020204030204" pitchFamily="34" charset="0"/>
              <a:ea typeface="나눔고딕 ExtraBold" panose="020D0904000000000000" pitchFamily="50" charset="-127"/>
              <a:cs typeface="Calibri" panose="020F0502020204030204" pitchFamily="34" charset="0"/>
            </a:endParaRPr>
          </a:p>
        </p:txBody>
      </p:sp>
      <p:sp>
        <p:nvSpPr>
          <p:cNvPr id="16" name="TextBox 15"/>
          <p:cNvSpPr txBox="1"/>
          <p:nvPr/>
        </p:nvSpPr>
        <p:spPr>
          <a:xfrm>
            <a:off x="413792" y="6351131"/>
            <a:ext cx="8406680" cy="246221"/>
          </a:xfrm>
          <a:prstGeom prst="rect">
            <a:avLst/>
          </a:prstGeom>
          <a:noFill/>
        </p:spPr>
        <p:txBody>
          <a:bodyPr wrap="square" rtlCol="0">
            <a:spAutoFit/>
          </a:bodyPr>
          <a:lstStyle/>
          <a:p>
            <a:r>
              <a:rPr lang="mn-MN" sz="1000" dirty="0">
                <a:latin typeface="Calibri" panose="020F0502020204030204" pitchFamily="34" charset="0"/>
                <a:cs typeface="Calibri" panose="020F0502020204030204" pitchFamily="34" charset="0"/>
              </a:rPr>
              <a:t>Жич: 60 болон түүнээс дээш оноо авсан бол нэгт, 40-өөс дээш, 60-аас доош оноо авсан бол хоёрт, 40-өөс доош оноо авсан бол гуравт эрэмбэлэгдэнэ.</a:t>
            </a:r>
            <a:endParaRPr lang="en-US" altLang="ko-KR" sz="400" dirty="0">
              <a:latin typeface="Calibri" panose="020F0502020204030204" pitchFamily="34" charset="0"/>
              <a:ea typeface="나눔고딕 ExtraBold" panose="020D0904000000000000" pitchFamily="50" charset="-127"/>
              <a:cs typeface="Calibri" panose="020F0502020204030204" pitchFamily="34" charset="0"/>
            </a:endParaRPr>
          </a:p>
        </p:txBody>
      </p:sp>
      <p:graphicFrame>
        <p:nvGraphicFramePr>
          <p:cNvPr id="8" name="표 7"/>
          <p:cNvGraphicFramePr>
            <a:graphicFrameLocks noGrp="1"/>
          </p:cNvGraphicFramePr>
          <p:nvPr>
            <p:extLst>
              <p:ext uri="{D42A27DB-BD31-4B8C-83A1-F6EECF244321}">
                <p14:modId xmlns:p14="http://schemas.microsoft.com/office/powerpoint/2010/main" val="1963495853"/>
              </p:ext>
            </p:extLst>
          </p:nvPr>
        </p:nvGraphicFramePr>
        <p:xfrm>
          <a:off x="323528" y="1412776"/>
          <a:ext cx="8424936" cy="4910400"/>
        </p:xfrm>
        <a:graphic>
          <a:graphicData uri="http://schemas.openxmlformats.org/drawingml/2006/table">
            <a:tbl>
              <a:tblPr firstRow="1" bandRow="1">
                <a:tableStyleId>{5940675A-B579-460E-94D1-54222C63F5DA}</a:tableStyleId>
              </a:tblPr>
              <a:tblGrid>
                <a:gridCol w="2549321">
                  <a:extLst>
                    <a:ext uri="{9D8B030D-6E8A-4147-A177-3AD203B41FA5}">
                      <a16:colId xmlns:a16="http://schemas.microsoft.com/office/drawing/2014/main" val="20000"/>
                    </a:ext>
                  </a:extLst>
                </a:gridCol>
                <a:gridCol w="907061">
                  <a:extLst>
                    <a:ext uri="{9D8B030D-6E8A-4147-A177-3AD203B41FA5}">
                      <a16:colId xmlns:a16="http://schemas.microsoft.com/office/drawing/2014/main" val="20001"/>
                    </a:ext>
                  </a:extLst>
                </a:gridCol>
                <a:gridCol w="936104">
                  <a:extLst>
                    <a:ext uri="{9D8B030D-6E8A-4147-A177-3AD203B41FA5}">
                      <a16:colId xmlns:a16="http://schemas.microsoft.com/office/drawing/2014/main" val="20002"/>
                    </a:ext>
                  </a:extLst>
                </a:gridCol>
                <a:gridCol w="936104">
                  <a:extLst>
                    <a:ext uri="{9D8B030D-6E8A-4147-A177-3AD203B41FA5}">
                      <a16:colId xmlns:a16="http://schemas.microsoft.com/office/drawing/2014/main" val="20003"/>
                    </a:ext>
                  </a:extLst>
                </a:gridCol>
                <a:gridCol w="936104">
                  <a:extLst>
                    <a:ext uri="{9D8B030D-6E8A-4147-A177-3AD203B41FA5}">
                      <a16:colId xmlns:a16="http://schemas.microsoft.com/office/drawing/2014/main" val="20004"/>
                    </a:ext>
                  </a:extLst>
                </a:gridCol>
                <a:gridCol w="720080">
                  <a:extLst>
                    <a:ext uri="{9D8B030D-6E8A-4147-A177-3AD203B41FA5}">
                      <a16:colId xmlns:a16="http://schemas.microsoft.com/office/drawing/2014/main" val="20005"/>
                    </a:ext>
                  </a:extLst>
                </a:gridCol>
                <a:gridCol w="762879">
                  <a:extLst>
                    <a:ext uri="{9D8B030D-6E8A-4147-A177-3AD203B41FA5}">
                      <a16:colId xmlns:a16="http://schemas.microsoft.com/office/drawing/2014/main" val="20006"/>
                    </a:ext>
                  </a:extLst>
                </a:gridCol>
                <a:gridCol w="677283">
                  <a:extLst>
                    <a:ext uri="{9D8B030D-6E8A-4147-A177-3AD203B41FA5}">
                      <a16:colId xmlns:a16="http://schemas.microsoft.com/office/drawing/2014/main" val="20007"/>
                    </a:ext>
                  </a:extLst>
                </a:gridCol>
              </a:tblGrid>
              <a:tr h="396579">
                <a:tc>
                  <a:txBody>
                    <a:bodyPr/>
                    <a:lstStyle/>
                    <a:p>
                      <a:pPr algn="ctr" latinLnBrk="1"/>
                      <a:r>
                        <a:rPr lang="mn-MN" altLang="ko-KR" sz="800" dirty="0">
                          <a:latin typeface="Calibri" panose="020F0502020204030204" pitchFamily="34" charset="0"/>
                          <a:ea typeface="나눔고딕 ExtraBold" panose="020D0904000000000000" pitchFamily="50" charset="-127"/>
                          <a:cs typeface="Calibri" panose="020F0502020204030204" pitchFamily="34" charset="0"/>
                        </a:rPr>
                        <a:t>Нэгж үйлчилгээ</a:t>
                      </a:r>
                      <a:endParaRPr lang="ko-KR" altLang="en-US" sz="800" dirty="0">
                        <a:latin typeface="Calibri" panose="020F0502020204030204" pitchFamily="34" charset="0"/>
                        <a:ea typeface="나눔고딕 ExtraBold" panose="020D0904000000000000" pitchFamily="50" charset="-127"/>
                        <a:cs typeface="Calibri" panose="020F0502020204030204" pitchFamily="34" charset="0"/>
                      </a:endParaRPr>
                    </a:p>
                  </a:txBody>
                  <a:tcPr anchor="ctr">
                    <a:solidFill>
                      <a:srgbClr val="AFD5EF"/>
                    </a:solidFill>
                  </a:tcPr>
                </a:tc>
                <a:tc>
                  <a:txBody>
                    <a:bodyPr/>
                    <a:lstStyle/>
                    <a:p>
                      <a:pPr marL="0" marR="0" algn="ctr" fontAlgn="base" latinLnBrk="1">
                        <a:lnSpc>
                          <a:spcPct val="115000"/>
                        </a:lnSpc>
                        <a:spcBef>
                          <a:spcPts val="0"/>
                        </a:spcBef>
                        <a:spcAft>
                          <a:spcPts val="0"/>
                        </a:spcAft>
                      </a:pPr>
                      <a:r>
                        <a:rPr lang="mn-MN" sz="800" kern="1200" dirty="0">
                          <a:solidFill>
                            <a:srgbClr val="000000"/>
                          </a:solidFill>
                          <a:effectLst/>
                          <a:latin typeface="Calibri" panose="020F0502020204030204" pitchFamily="34" charset="0"/>
                          <a:ea typeface="나눔고딕 ExtraBold" panose="020B0604020202020204" charset="-127"/>
                          <a:cs typeface="Calibri" panose="020F0502020204030204" pitchFamily="34" charset="0"/>
                        </a:rPr>
                        <a:t>Тээврийн бодлого, төлөвлөгөө</a:t>
                      </a:r>
                      <a:endParaRPr lang="en-US" sz="800" dirty="0">
                        <a:effectLst/>
                        <a:latin typeface="Calibri" panose="020F0502020204030204" pitchFamily="34" charset="0"/>
                        <a:ea typeface="Malgun Gothic" panose="020B0503020000020004" pitchFamily="34" charset="-127"/>
                        <a:cs typeface="Calibri" panose="020F0502020204030204" pitchFamily="34" charset="0"/>
                      </a:endParaRPr>
                    </a:p>
                  </a:txBody>
                  <a:tcPr anchor="ctr">
                    <a:solidFill>
                      <a:srgbClr val="AFD5EF"/>
                    </a:solidFill>
                  </a:tcPr>
                </a:tc>
                <a:tc>
                  <a:txBody>
                    <a:bodyPr/>
                    <a:lstStyle/>
                    <a:p>
                      <a:pPr marL="0" marR="0" algn="ctr" fontAlgn="base" latinLnBrk="1">
                        <a:lnSpc>
                          <a:spcPct val="115000"/>
                        </a:lnSpc>
                        <a:spcBef>
                          <a:spcPts val="0"/>
                        </a:spcBef>
                        <a:spcAft>
                          <a:spcPts val="0"/>
                        </a:spcAft>
                      </a:pPr>
                      <a:r>
                        <a:rPr lang="mn-MN" sz="800" kern="1200" dirty="0">
                          <a:solidFill>
                            <a:srgbClr val="000000"/>
                          </a:solidFill>
                          <a:effectLst/>
                          <a:latin typeface="Calibri" panose="020F0502020204030204" pitchFamily="34" charset="0"/>
                          <a:ea typeface="나눔고딕 ExtraBold" panose="020B0604020202020204" charset="-127"/>
                          <a:cs typeface="Calibri" panose="020F0502020204030204" pitchFamily="34" charset="0"/>
                        </a:rPr>
                        <a:t>Хэрэглэгчийн судалгаа</a:t>
                      </a:r>
                      <a:endParaRPr lang="en-US" sz="800" dirty="0">
                        <a:effectLst/>
                        <a:latin typeface="Calibri" panose="020F0502020204030204" pitchFamily="34" charset="0"/>
                        <a:ea typeface="Malgun Gothic" panose="020B0503020000020004" pitchFamily="34" charset="-127"/>
                        <a:cs typeface="Calibri" panose="020F0502020204030204" pitchFamily="34" charset="0"/>
                      </a:endParaRPr>
                    </a:p>
                  </a:txBody>
                  <a:tcPr anchor="ctr">
                    <a:solidFill>
                      <a:srgbClr val="AFD5EF"/>
                    </a:solidFill>
                  </a:tcPr>
                </a:tc>
                <a:tc>
                  <a:txBody>
                    <a:bodyPr/>
                    <a:lstStyle/>
                    <a:p>
                      <a:pPr marL="0" marR="0" lvl="0" indent="0" algn="ctr" defTabSz="914400" rtl="0" eaLnBrk="1" fontAlgn="base" latinLnBrk="1" hangingPunct="1">
                        <a:lnSpc>
                          <a:spcPct val="100000"/>
                        </a:lnSpc>
                        <a:spcBef>
                          <a:spcPct val="0"/>
                        </a:spcBef>
                        <a:spcAft>
                          <a:spcPct val="0"/>
                        </a:spcAft>
                        <a:buClrTx/>
                        <a:buSzTx/>
                        <a:buFontTx/>
                        <a:buNone/>
                        <a:tabLst/>
                      </a:pPr>
                      <a:r>
                        <a:rPr lang="mn-MN" sz="800" kern="1200" dirty="0">
                          <a:solidFill>
                            <a:srgbClr val="000000"/>
                          </a:solidFill>
                          <a:effectLst/>
                          <a:latin typeface="Calibri" panose="020F0502020204030204" pitchFamily="34" charset="0"/>
                          <a:ea typeface="나눔고딕 ExtraBold" panose="020B0604020202020204" charset="-127"/>
                          <a:cs typeface="Calibri" panose="020F0502020204030204" pitchFamily="34" charset="0"/>
                        </a:rPr>
                        <a:t> мэргэжилтнүүдийн судалгаа</a:t>
                      </a:r>
                      <a:endParaRPr kumimoji="0" lang="en-US" altLang="ko-KR" sz="800" b="0" i="0" u="none" strike="noStrike" cap="none" normalizeH="0" baseline="0" dirty="0">
                        <a:ln>
                          <a:noFill/>
                        </a:ln>
                        <a:solidFill>
                          <a:schemeClr val="tx1"/>
                        </a:solidFill>
                        <a:effectLst/>
                        <a:latin typeface="Calibri" panose="020F0502020204030204" pitchFamily="34" charset="0"/>
                        <a:ea typeface="나눔고딕 ExtraBold" panose="020D0904000000000000" pitchFamily="50" charset="-127"/>
                        <a:cs typeface="Calibri" panose="020F0502020204030204" pitchFamily="34" charset="0"/>
                      </a:endParaRPr>
                    </a:p>
                  </a:txBody>
                  <a:tcPr anchor="ctr">
                    <a:solidFill>
                      <a:srgbClr val="AFD5EF"/>
                    </a:solidFill>
                  </a:tcPr>
                </a:tc>
                <a:tc>
                  <a:txBody>
                    <a:bodyPr/>
                    <a:lstStyle/>
                    <a:p>
                      <a:pPr marL="0" marR="0" algn="ctr" fontAlgn="base" latinLnBrk="1">
                        <a:lnSpc>
                          <a:spcPct val="115000"/>
                        </a:lnSpc>
                        <a:spcBef>
                          <a:spcPts val="0"/>
                        </a:spcBef>
                        <a:spcAft>
                          <a:spcPts val="0"/>
                        </a:spcAft>
                      </a:pPr>
                      <a:r>
                        <a:rPr lang="mn-MN" sz="800" kern="1200" dirty="0">
                          <a:solidFill>
                            <a:srgbClr val="000000"/>
                          </a:solidFill>
                          <a:effectLst/>
                          <a:latin typeface="Calibri" panose="020F0502020204030204" pitchFamily="34" charset="0"/>
                          <a:ea typeface="나눔고딕 ExtraBold" panose="020B0604020202020204" charset="-127"/>
                          <a:cs typeface="Calibri" panose="020F0502020204030204" pitchFamily="34" charset="0"/>
                        </a:rPr>
                        <a:t>Төслийн багийн судалгаа</a:t>
                      </a:r>
                      <a:endParaRPr lang="en-US" sz="800" dirty="0">
                        <a:effectLst/>
                        <a:latin typeface="Calibri" panose="020F0502020204030204" pitchFamily="34" charset="0"/>
                        <a:ea typeface="Malgun Gothic" panose="020B0503020000020004" pitchFamily="34" charset="-127"/>
                        <a:cs typeface="Calibri" panose="020F0502020204030204" pitchFamily="34" charset="0"/>
                      </a:endParaRPr>
                    </a:p>
                  </a:txBody>
                  <a:tcPr anchor="ctr">
                    <a:solidFill>
                      <a:srgbClr val="AFD5EF"/>
                    </a:solidFill>
                  </a:tcPr>
                </a:tc>
                <a:tc>
                  <a:txBody>
                    <a:bodyPr/>
                    <a:lstStyle/>
                    <a:p>
                      <a:pPr algn="ctr" latinLnBrk="1"/>
                      <a:r>
                        <a:rPr lang="mn-MN" altLang="ko-KR" sz="800" dirty="0">
                          <a:latin typeface="Calibri" panose="020F0502020204030204" pitchFamily="34" charset="0"/>
                          <a:ea typeface="나눔고딕 ExtraBold" panose="020D0904000000000000" pitchFamily="50" charset="-127"/>
                          <a:cs typeface="Calibri" panose="020F0502020204030204" pitchFamily="34" charset="0"/>
                        </a:rPr>
                        <a:t>Нийт оноо</a:t>
                      </a:r>
                      <a:endParaRPr lang="ko-KR" altLang="en-US" sz="800" dirty="0">
                        <a:latin typeface="Calibri" panose="020F0502020204030204" pitchFamily="34" charset="0"/>
                        <a:ea typeface="나눔고딕 ExtraBold" panose="020D0904000000000000" pitchFamily="50" charset="-127"/>
                        <a:cs typeface="Calibri" panose="020F0502020204030204" pitchFamily="34" charset="0"/>
                      </a:endParaRPr>
                    </a:p>
                  </a:txBody>
                  <a:tcPr anchor="ctr">
                    <a:solidFill>
                      <a:srgbClr val="AFD5EF"/>
                    </a:solidFill>
                  </a:tcPr>
                </a:tc>
                <a:tc>
                  <a:txBody>
                    <a:bodyPr/>
                    <a:lstStyle/>
                    <a:p>
                      <a:pPr algn="ctr" latinLnBrk="1"/>
                      <a:r>
                        <a:rPr lang="mn-MN" altLang="ko-KR" sz="800" dirty="0">
                          <a:latin typeface="Calibri" panose="020F0502020204030204" pitchFamily="34" charset="0"/>
                          <a:ea typeface="나눔고딕 ExtraBold" panose="020D0904000000000000" pitchFamily="50" charset="-127"/>
                          <a:cs typeface="Calibri" panose="020F0502020204030204" pitchFamily="34" charset="0"/>
                        </a:rPr>
                        <a:t>эрэмбэ</a:t>
                      </a:r>
                      <a:endParaRPr lang="ko-KR" altLang="en-US" sz="800" dirty="0">
                        <a:latin typeface="Calibri" panose="020F0502020204030204" pitchFamily="34" charset="0"/>
                        <a:ea typeface="나눔고딕 ExtraBold" panose="020D0904000000000000" pitchFamily="50" charset="-127"/>
                        <a:cs typeface="Calibri" panose="020F0502020204030204" pitchFamily="34" charset="0"/>
                      </a:endParaRPr>
                    </a:p>
                  </a:txBody>
                  <a:tcPr anchor="ctr">
                    <a:solidFill>
                      <a:srgbClr val="AFD5EF"/>
                    </a:solidFill>
                  </a:tcPr>
                </a:tc>
                <a:tc>
                  <a:txBody>
                    <a:bodyPr/>
                    <a:lstStyle/>
                    <a:p>
                      <a:pPr algn="ctr" latinLnBrk="1"/>
                      <a:r>
                        <a:rPr lang="mn-MN" altLang="ko-KR" sz="700" dirty="0">
                          <a:latin typeface="Calibri" panose="020F0502020204030204" pitchFamily="34" charset="0"/>
                          <a:ea typeface="나눔고딕 ExtraBold" panose="020D0904000000000000" pitchFamily="50" charset="-127"/>
                          <a:cs typeface="Calibri" panose="020F0502020204030204" pitchFamily="34" charset="0"/>
                        </a:rPr>
                        <a:t>Санал дээр үндэслэн эрэмбийг өөрчилсөн эсэх</a:t>
                      </a:r>
                      <a:endParaRPr lang="ko-KR" altLang="en-US" sz="700" dirty="0">
                        <a:latin typeface="Calibri" panose="020F0502020204030204" pitchFamily="34" charset="0"/>
                        <a:ea typeface="나눔고딕 ExtraBold" panose="020D0904000000000000" pitchFamily="50" charset="-127"/>
                        <a:cs typeface="Calibri" panose="020F0502020204030204" pitchFamily="34" charset="0"/>
                      </a:endParaRPr>
                    </a:p>
                  </a:txBody>
                  <a:tcPr anchor="ctr">
                    <a:solidFill>
                      <a:srgbClr val="AFD5EF"/>
                    </a:solidFill>
                  </a:tcPr>
                </a:tc>
                <a:extLst>
                  <a:ext uri="{0D108BD9-81ED-4DB2-BD59-A6C34878D82A}">
                    <a16:rowId xmlns:a16="http://schemas.microsoft.com/office/drawing/2014/main" val="10000"/>
                  </a:ext>
                </a:extLst>
              </a:tr>
              <a:tr h="207903">
                <a:tc>
                  <a:txBody>
                    <a:bodyPr/>
                    <a:lstStyle/>
                    <a:p>
                      <a:pPr marL="0" marR="0" algn="l">
                        <a:lnSpc>
                          <a:spcPct val="115000"/>
                        </a:lnSpc>
                      </a:pPr>
                      <a:r>
                        <a:rPr lang="mn-MN" sz="800" kern="1200" dirty="0">
                          <a:solidFill>
                            <a:srgbClr val="000000"/>
                          </a:solidFill>
                          <a:effectLst/>
                          <a:latin typeface="Calibri" panose="020F0502020204030204" pitchFamily="34" charset="0"/>
                          <a:ea typeface="나눔고딕 ExtraBold" panose="020B0604020202020204" charset="-127"/>
                          <a:cs typeface="Calibri" panose="020F0502020204030204" pitchFamily="34" charset="0"/>
                        </a:rPr>
                        <a:t>Хурд хэтрүүлсэн зөрчлийг илрүүлэх систем</a:t>
                      </a:r>
                      <a:endParaRPr lang="en-US" sz="900" dirty="0">
                        <a:effectLst/>
                        <a:latin typeface="Calibri" panose="020F0502020204030204" pitchFamily="34" charset="0"/>
                        <a:ea typeface="Malgun Gothic" panose="020B0503020000020004" pitchFamily="34" charset="-127"/>
                        <a:cs typeface="Calibri" panose="020F0502020204030204" pitchFamily="34" charset="0"/>
                      </a:endParaRPr>
                    </a:p>
                  </a:txBody>
                  <a:tcPr marL="9525" marR="9525" marT="9525" marB="0" anchor="ctr">
                    <a:solidFill>
                      <a:srgbClr val="FBEAA3"/>
                    </a:solidFill>
                  </a:tcPr>
                </a:tc>
                <a:tc>
                  <a:txBody>
                    <a:bodyPr/>
                    <a:lstStyle/>
                    <a:p>
                      <a:pPr algn="ctr" rtl="0" fontAlgn="ctr"/>
                      <a:r>
                        <a:rPr lang="en-US" altLang="ko-KR" sz="800" b="0" i="0" u="none" strike="noStrike">
                          <a:solidFill>
                            <a:srgbClr val="000000"/>
                          </a:solidFill>
                          <a:effectLst/>
                          <a:latin typeface="Calibri" panose="020F0502020204030204" pitchFamily="34" charset="0"/>
                          <a:cs typeface="Calibri" panose="020F0502020204030204" pitchFamily="34" charset="0"/>
                        </a:rPr>
                        <a:t>20</a:t>
                      </a:r>
                    </a:p>
                  </a:txBody>
                  <a:tcPr marL="9525" marR="9525" marT="9525" marB="0" anchor="ctr">
                    <a:solidFill>
                      <a:srgbClr val="FBEAA3"/>
                    </a:solidFill>
                  </a:tcPr>
                </a:tc>
                <a:tc>
                  <a:txBody>
                    <a:bodyPr/>
                    <a:lstStyle/>
                    <a:p>
                      <a:pPr algn="ctr" rtl="0" fontAlgn="ctr"/>
                      <a:r>
                        <a:rPr lang="en-US" altLang="ko-KR" sz="800" b="0" i="0" u="none" strike="noStrike">
                          <a:solidFill>
                            <a:srgbClr val="000000"/>
                          </a:solidFill>
                          <a:effectLst/>
                          <a:latin typeface="Calibri" panose="020F0502020204030204" pitchFamily="34" charset="0"/>
                          <a:cs typeface="Calibri" panose="020F0502020204030204" pitchFamily="34" charset="0"/>
                        </a:rPr>
                        <a:t>10</a:t>
                      </a:r>
                    </a:p>
                  </a:txBody>
                  <a:tcPr marL="9525" marR="9525" marT="9525" marB="0" anchor="ctr">
                    <a:solidFill>
                      <a:srgbClr val="FBEAA3"/>
                    </a:solidFill>
                  </a:tcPr>
                </a:tc>
                <a:tc>
                  <a:txBody>
                    <a:bodyPr/>
                    <a:lstStyle/>
                    <a:p>
                      <a:pPr algn="ctr" rtl="0" fontAlgn="ctr"/>
                      <a:r>
                        <a:rPr lang="en-US" altLang="ko-KR" sz="800" b="0" i="0" u="none" strike="noStrike" dirty="0">
                          <a:solidFill>
                            <a:srgbClr val="000000"/>
                          </a:solidFill>
                          <a:effectLst/>
                          <a:latin typeface="Calibri" panose="020F0502020204030204" pitchFamily="34" charset="0"/>
                          <a:cs typeface="Calibri" panose="020F0502020204030204" pitchFamily="34" charset="0"/>
                        </a:rPr>
                        <a:t>11</a:t>
                      </a:r>
                    </a:p>
                  </a:txBody>
                  <a:tcPr marL="9525" marR="9525" marT="9525" marB="0" anchor="ctr">
                    <a:solidFill>
                      <a:srgbClr val="FBEAA3"/>
                    </a:solidFill>
                  </a:tcPr>
                </a:tc>
                <a:tc>
                  <a:txBody>
                    <a:bodyPr/>
                    <a:lstStyle/>
                    <a:p>
                      <a:pPr algn="ctr" rtl="0" fontAlgn="ctr"/>
                      <a:r>
                        <a:rPr lang="en-US" altLang="ko-KR" sz="800" b="0" i="0" u="none" strike="noStrike" dirty="0">
                          <a:solidFill>
                            <a:srgbClr val="000000"/>
                          </a:solidFill>
                          <a:effectLst/>
                          <a:latin typeface="Calibri" panose="020F0502020204030204" pitchFamily="34" charset="0"/>
                          <a:cs typeface="Calibri" panose="020F0502020204030204" pitchFamily="34" charset="0"/>
                        </a:rPr>
                        <a:t>30</a:t>
                      </a:r>
                    </a:p>
                  </a:txBody>
                  <a:tcPr marL="9525" marR="9525" marT="9525" marB="0" anchor="ctr">
                    <a:solidFill>
                      <a:srgbClr val="FBEAA3"/>
                    </a:solidFill>
                  </a:tcPr>
                </a:tc>
                <a:tc>
                  <a:txBody>
                    <a:bodyPr/>
                    <a:lstStyle/>
                    <a:p>
                      <a:pPr algn="ctr" fontAlgn="ctr"/>
                      <a:r>
                        <a:rPr lang="en-US" altLang="ko-KR" sz="800" b="0" i="0" u="none" strike="noStrike" dirty="0">
                          <a:solidFill>
                            <a:srgbClr val="000000"/>
                          </a:solidFill>
                          <a:effectLst/>
                          <a:latin typeface="Calibri" panose="020F0502020204030204" pitchFamily="34" charset="0"/>
                          <a:cs typeface="Calibri" panose="020F0502020204030204" pitchFamily="34" charset="0"/>
                        </a:rPr>
                        <a:t>71</a:t>
                      </a:r>
                    </a:p>
                  </a:txBody>
                  <a:tcPr marL="9525" marR="9525" marT="9525" marB="0" anchor="ctr">
                    <a:solidFill>
                      <a:srgbClr val="FBEAA3"/>
                    </a:solidFill>
                  </a:tcPr>
                </a:tc>
                <a:tc>
                  <a:txBody>
                    <a:bodyPr/>
                    <a:lstStyle/>
                    <a:p>
                      <a:pPr algn="ctr">
                        <a:lnSpc>
                          <a:spcPct val="115000"/>
                        </a:lnSpc>
                        <a:spcAft>
                          <a:spcPts val="400"/>
                        </a:spcAft>
                      </a:pPr>
                      <a:r>
                        <a:rPr lang="en-US" altLang="ko-KR" sz="800" kern="1200" dirty="0">
                          <a:solidFill>
                            <a:schemeClr val="tx1"/>
                          </a:solidFill>
                          <a:latin typeface="Calibri" panose="020F0502020204030204" pitchFamily="34" charset="0"/>
                          <a:ea typeface="나눔고딕 ExtraBold" panose="020D0904000000000000" pitchFamily="50" charset="-127"/>
                          <a:cs typeface="Calibri" panose="020F0502020204030204" pitchFamily="34" charset="0"/>
                        </a:rPr>
                        <a:t>1</a:t>
                      </a:r>
                      <a:endParaRPr lang="ko-KR" sz="800" kern="1200" dirty="0">
                        <a:solidFill>
                          <a:schemeClr val="tx1"/>
                        </a:solidFill>
                        <a:latin typeface="Calibri" panose="020F0502020204030204" pitchFamily="34" charset="0"/>
                        <a:ea typeface="나눔고딕 ExtraBold" panose="020D0904000000000000" pitchFamily="50" charset="-127"/>
                        <a:cs typeface="Calibri" panose="020F0502020204030204" pitchFamily="34" charset="0"/>
                      </a:endParaRPr>
                    </a:p>
                  </a:txBody>
                  <a:tcPr marL="17780" marR="17780" marT="17780" marB="17780" anchor="ctr">
                    <a:solidFill>
                      <a:srgbClr val="FBEAA3"/>
                    </a:solidFill>
                  </a:tcPr>
                </a:tc>
                <a:tc>
                  <a:txBody>
                    <a:bodyPr/>
                    <a:lstStyle/>
                    <a:p>
                      <a:pPr algn="ctr">
                        <a:lnSpc>
                          <a:spcPct val="115000"/>
                        </a:lnSpc>
                        <a:spcAft>
                          <a:spcPts val="400"/>
                        </a:spcAft>
                      </a:pPr>
                      <a:r>
                        <a:rPr lang="en-US" altLang="ko-KR" sz="800" kern="1200" dirty="0">
                          <a:solidFill>
                            <a:schemeClr val="tx1"/>
                          </a:solidFill>
                          <a:latin typeface="Calibri" panose="020F0502020204030204" pitchFamily="34" charset="0"/>
                          <a:ea typeface="나눔고딕 ExtraBold" panose="020D0904000000000000" pitchFamily="50" charset="-127"/>
                          <a:cs typeface="Calibri" panose="020F0502020204030204" pitchFamily="34" charset="0"/>
                        </a:rPr>
                        <a:t>2</a:t>
                      </a:r>
                      <a:endParaRPr lang="ko-KR" sz="800" kern="1200" dirty="0">
                        <a:solidFill>
                          <a:schemeClr val="tx1"/>
                        </a:solidFill>
                        <a:latin typeface="Calibri" panose="020F0502020204030204" pitchFamily="34" charset="0"/>
                        <a:ea typeface="나눔고딕 ExtraBold" panose="020D0904000000000000" pitchFamily="50" charset="-127"/>
                        <a:cs typeface="Calibri" panose="020F0502020204030204" pitchFamily="34" charset="0"/>
                      </a:endParaRPr>
                    </a:p>
                  </a:txBody>
                  <a:tcPr marL="17780" marR="17780" marT="17780" marB="17780" anchor="ctr">
                    <a:solidFill>
                      <a:srgbClr val="FBEAA3"/>
                    </a:solidFill>
                  </a:tcPr>
                </a:tc>
                <a:extLst>
                  <a:ext uri="{0D108BD9-81ED-4DB2-BD59-A6C34878D82A}">
                    <a16:rowId xmlns:a16="http://schemas.microsoft.com/office/drawing/2014/main" val="10001"/>
                  </a:ext>
                </a:extLst>
              </a:tr>
              <a:tr h="207903">
                <a:tc>
                  <a:txBody>
                    <a:bodyPr/>
                    <a:lstStyle/>
                    <a:p>
                      <a:pPr algn="l" rtl="0" fontAlgn="ctr"/>
                      <a:r>
                        <a:rPr lang="mn-MN" sz="800" b="0" i="0" u="none" strike="noStrike" dirty="0">
                          <a:solidFill>
                            <a:srgbClr val="000000"/>
                          </a:solidFill>
                          <a:effectLst/>
                          <a:latin typeface="Calibri" panose="020F0502020204030204" pitchFamily="34" charset="0"/>
                          <a:cs typeface="Calibri" panose="020F0502020204030204" pitchFamily="34" charset="0"/>
                        </a:rPr>
                        <a:t>Автобусны мэдээлэл</a:t>
                      </a:r>
                      <a:endParaRPr lang="en-US" sz="800" b="0" i="0" u="none" strike="noStrike" dirty="0">
                        <a:solidFill>
                          <a:srgbClr val="000000"/>
                        </a:solidFill>
                        <a:effectLst/>
                        <a:latin typeface="Calibri" panose="020F0502020204030204" pitchFamily="34" charset="0"/>
                        <a:cs typeface="Calibri" panose="020F0502020204030204" pitchFamily="34" charset="0"/>
                      </a:endParaRPr>
                    </a:p>
                  </a:txBody>
                  <a:tcPr marL="9525" marR="9525" marT="9525" marB="0" anchor="ctr">
                    <a:solidFill>
                      <a:srgbClr val="FBEAA3"/>
                    </a:solidFill>
                  </a:tcPr>
                </a:tc>
                <a:tc>
                  <a:txBody>
                    <a:bodyPr/>
                    <a:lstStyle/>
                    <a:p>
                      <a:pPr algn="ctr" rtl="0" fontAlgn="ctr"/>
                      <a:r>
                        <a:rPr lang="en-US" altLang="ko-KR" sz="800" b="0" i="0" u="none" strike="noStrike">
                          <a:solidFill>
                            <a:srgbClr val="000000"/>
                          </a:solidFill>
                          <a:effectLst/>
                          <a:latin typeface="Calibri" panose="020F0502020204030204" pitchFamily="34" charset="0"/>
                          <a:cs typeface="Calibri" panose="020F0502020204030204" pitchFamily="34" charset="0"/>
                        </a:rPr>
                        <a:t>20</a:t>
                      </a:r>
                    </a:p>
                  </a:txBody>
                  <a:tcPr marL="9525" marR="9525" marT="9525" marB="0" anchor="ctr">
                    <a:solidFill>
                      <a:srgbClr val="FBEAA3"/>
                    </a:solidFill>
                  </a:tcPr>
                </a:tc>
                <a:tc>
                  <a:txBody>
                    <a:bodyPr/>
                    <a:lstStyle/>
                    <a:p>
                      <a:pPr algn="ctr" rtl="0" fontAlgn="ctr"/>
                      <a:r>
                        <a:rPr lang="en-US" altLang="ko-KR" sz="800" b="0" i="0" u="none" strike="noStrike">
                          <a:solidFill>
                            <a:srgbClr val="000000"/>
                          </a:solidFill>
                          <a:effectLst/>
                          <a:latin typeface="Calibri" panose="020F0502020204030204" pitchFamily="34" charset="0"/>
                          <a:cs typeface="Calibri" panose="020F0502020204030204" pitchFamily="34" charset="0"/>
                        </a:rPr>
                        <a:t>20</a:t>
                      </a:r>
                    </a:p>
                  </a:txBody>
                  <a:tcPr marL="9525" marR="9525" marT="9525" marB="0" anchor="ctr">
                    <a:solidFill>
                      <a:srgbClr val="FBEAA3"/>
                    </a:solidFill>
                  </a:tcPr>
                </a:tc>
                <a:tc>
                  <a:txBody>
                    <a:bodyPr/>
                    <a:lstStyle/>
                    <a:p>
                      <a:pPr algn="ctr" rtl="0" fontAlgn="ctr"/>
                      <a:r>
                        <a:rPr lang="en-US" altLang="ko-KR" sz="800" b="0" i="0" u="none" strike="noStrike">
                          <a:solidFill>
                            <a:srgbClr val="000000"/>
                          </a:solidFill>
                          <a:effectLst/>
                          <a:latin typeface="Calibri" panose="020F0502020204030204" pitchFamily="34" charset="0"/>
                          <a:cs typeface="Calibri" panose="020F0502020204030204" pitchFamily="34" charset="0"/>
                        </a:rPr>
                        <a:t>1</a:t>
                      </a:r>
                    </a:p>
                  </a:txBody>
                  <a:tcPr marL="9525" marR="9525" marT="9525" marB="0" anchor="ctr">
                    <a:solidFill>
                      <a:srgbClr val="FBEAA3"/>
                    </a:solidFill>
                  </a:tcPr>
                </a:tc>
                <a:tc>
                  <a:txBody>
                    <a:bodyPr/>
                    <a:lstStyle/>
                    <a:p>
                      <a:pPr algn="ctr" rtl="0" fontAlgn="ctr"/>
                      <a:r>
                        <a:rPr lang="en-US" altLang="ko-KR" sz="800" b="0" i="0" u="none" strike="noStrike">
                          <a:solidFill>
                            <a:srgbClr val="000000"/>
                          </a:solidFill>
                          <a:effectLst/>
                          <a:latin typeface="Calibri" panose="020F0502020204030204" pitchFamily="34" charset="0"/>
                          <a:cs typeface="Calibri" panose="020F0502020204030204" pitchFamily="34" charset="0"/>
                        </a:rPr>
                        <a:t>30</a:t>
                      </a:r>
                    </a:p>
                  </a:txBody>
                  <a:tcPr marL="9525" marR="9525" marT="9525" marB="0" anchor="ctr">
                    <a:solidFill>
                      <a:srgbClr val="FBEAA3"/>
                    </a:solidFill>
                  </a:tcPr>
                </a:tc>
                <a:tc>
                  <a:txBody>
                    <a:bodyPr/>
                    <a:lstStyle/>
                    <a:p>
                      <a:pPr algn="ctr" fontAlgn="ctr"/>
                      <a:r>
                        <a:rPr lang="en-US" altLang="ko-KR" sz="800" b="0" i="0" u="none" strike="noStrike">
                          <a:solidFill>
                            <a:srgbClr val="000000"/>
                          </a:solidFill>
                          <a:effectLst/>
                          <a:latin typeface="Calibri" panose="020F0502020204030204" pitchFamily="34" charset="0"/>
                          <a:cs typeface="Calibri" panose="020F0502020204030204" pitchFamily="34" charset="0"/>
                        </a:rPr>
                        <a:t>71</a:t>
                      </a:r>
                    </a:p>
                  </a:txBody>
                  <a:tcPr marL="9525" marR="9525" marT="9525" marB="0" anchor="ctr">
                    <a:solidFill>
                      <a:srgbClr val="FBEAA3"/>
                    </a:solidFill>
                  </a:tcPr>
                </a:tc>
                <a:tc>
                  <a:txBody>
                    <a:bodyPr/>
                    <a:lstStyle/>
                    <a:p>
                      <a:pPr algn="ctr">
                        <a:lnSpc>
                          <a:spcPct val="115000"/>
                        </a:lnSpc>
                        <a:spcAft>
                          <a:spcPts val="400"/>
                        </a:spcAft>
                      </a:pPr>
                      <a:r>
                        <a:rPr lang="en-US" altLang="ko-KR" sz="800" kern="1200" dirty="0">
                          <a:solidFill>
                            <a:schemeClr val="tx1"/>
                          </a:solidFill>
                          <a:latin typeface="Calibri" panose="020F0502020204030204" pitchFamily="34" charset="0"/>
                          <a:ea typeface="나눔고딕 ExtraBold" panose="020D0904000000000000" pitchFamily="50" charset="-127"/>
                          <a:cs typeface="Calibri" panose="020F0502020204030204" pitchFamily="34" charset="0"/>
                        </a:rPr>
                        <a:t>1</a:t>
                      </a:r>
                      <a:endParaRPr lang="ko-KR" sz="800" kern="1200" dirty="0">
                        <a:solidFill>
                          <a:schemeClr val="tx1"/>
                        </a:solidFill>
                        <a:latin typeface="Calibri" panose="020F0502020204030204" pitchFamily="34" charset="0"/>
                        <a:ea typeface="나눔고딕 ExtraBold" panose="020D0904000000000000" pitchFamily="50" charset="-127"/>
                        <a:cs typeface="Calibri" panose="020F0502020204030204" pitchFamily="34" charset="0"/>
                      </a:endParaRPr>
                    </a:p>
                  </a:txBody>
                  <a:tcPr marL="17780" marR="17780" marT="17780" marB="17780" anchor="ctr">
                    <a:solidFill>
                      <a:srgbClr val="FBEAA3"/>
                    </a:solidFill>
                  </a:tcPr>
                </a:tc>
                <a:tc>
                  <a:txBody>
                    <a:bodyPr/>
                    <a:lstStyle/>
                    <a:p>
                      <a:pPr algn="ctr">
                        <a:lnSpc>
                          <a:spcPct val="115000"/>
                        </a:lnSpc>
                        <a:spcAft>
                          <a:spcPts val="400"/>
                        </a:spcAft>
                      </a:pPr>
                      <a:endParaRPr lang="ko-KR" sz="800" kern="1200" dirty="0">
                        <a:solidFill>
                          <a:schemeClr val="tx1"/>
                        </a:solidFill>
                        <a:latin typeface="Calibri" panose="020F0502020204030204" pitchFamily="34" charset="0"/>
                        <a:ea typeface="나눔고딕 ExtraBold" panose="020D0904000000000000" pitchFamily="50" charset="-127"/>
                        <a:cs typeface="Calibri" panose="020F0502020204030204" pitchFamily="34" charset="0"/>
                      </a:endParaRPr>
                    </a:p>
                  </a:txBody>
                  <a:tcPr marL="17780" marR="17780" marT="17780" marB="17780" anchor="ctr">
                    <a:solidFill>
                      <a:srgbClr val="FBEAA3"/>
                    </a:solidFill>
                  </a:tcPr>
                </a:tc>
                <a:extLst>
                  <a:ext uri="{0D108BD9-81ED-4DB2-BD59-A6C34878D82A}">
                    <a16:rowId xmlns:a16="http://schemas.microsoft.com/office/drawing/2014/main" val="10002"/>
                  </a:ext>
                </a:extLst>
              </a:tr>
              <a:tr h="207903">
                <a:tc>
                  <a:txBody>
                    <a:bodyPr/>
                    <a:lstStyle/>
                    <a:p>
                      <a:pPr algn="l" rtl="0" fontAlgn="ctr"/>
                      <a:r>
                        <a:rPr lang="mn-MN" sz="800" b="0" i="0" u="none" strike="noStrike" dirty="0">
                          <a:solidFill>
                            <a:srgbClr val="000000"/>
                          </a:solidFill>
                          <a:effectLst/>
                          <a:latin typeface="Calibri" panose="020F0502020204030204" pitchFamily="34" charset="0"/>
                          <a:cs typeface="Calibri" panose="020F0502020204030204" pitchFamily="34" charset="0"/>
                        </a:rPr>
                        <a:t>Нийтийн тээврийн үйлчилгээний удирдлага</a:t>
                      </a:r>
                      <a:endParaRPr lang="en-US" sz="800" b="0" i="0" u="none" strike="noStrike" dirty="0">
                        <a:solidFill>
                          <a:srgbClr val="000000"/>
                        </a:solidFill>
                        <a:effectLst/>
                        <a:latin typeface="Calibri" panose="020F0502020204030204" pitchFamily="34" charset="0"/>
                        <a:cs typeface="Calibri" panose="020F0502020204030204" pitchFamily="34" charset="0"/>
                      </a:endParaRPr>
                    </a:p>
                  </a:txBody>
                  <a:tcPr marL="9525" marR="9525" marT="9525" marB="0" anchor="ctr">
                    <a:solidFill>
                      <a:srgbClr val="FBEAA3"/>
                    </a:solidFill>
                  </a:tcPr>
                </a:tc>
                <a:tc>
                  <a:txBody>
                    <a:bodyPr/>
                    <a:lstStyle/>
                    <a:p>
                      <a:pPr algn="ctr" rtl="0" fontAlgn="ctr"/>
                      <a:r>
                        <a:rPr lang="en-US" altLang="ko-KR" sz="800" b="0" i="0" u="none" strike="noStrike">
                          <a:solidFill>
                            <a:srgbClr val="000000"/>
                          </a:solidFill>
                          <a:effectLst/>
                          <a:latin typeface="Calibri" panose="020F0502020204030204" pitchFamily="34" charset="0"/>
                          <a:cs typeface="Calibri" panose="020F0502020204030204" pitchFamily="34" charset="0"/>
                        </a:rPr>
                        <a:t>20</a:t>
                      </a:r>
                    </a:p>
                  </a:txBody>
                  <a:tcPr marL="9525" marR="9525" marT="9525" marB="0" anchor="ctr">
                    <a:solidFill>
                      <a:srgbClr val="FBEAA3"/>
                    </a:solidFill>
                  </a:tcPr>
                </a:tc>
                <a:tc>
                  <a:txBody>
                    <a:bodyPr/>
                    <a:lstStyle/>
                    <a:p>
                      <a:pPr algn="ctr" rtl="0" fontAlgn="ctr"/>
                      <a:r>
                        <a:rPr lang="en-US" altLang="ko-KR" sz="800" b="0" i="0" u="none" strike="noStrike">
                          <a:solidFill>
                            <a:srgbClr val="000000"/>
                          </a:solidFill>
                          <a:effectLst/>
                          <a:latin typeface="Calibri" panose="020F0502020204030204" pitchFamily="34" charset="0"/>
                          <a:cs typeface="Calibri" panose="020F0502020204030204" pitchFamily="34" charset="0"/>
                        </a:rPr>
                        <a:t>14</a:t>
                      </a:r>
                    </a:p>
                  </a:txBody>
                  <a:tcPr marL="9525" marR="9525" marT="9525" marB="0" anchor="ctr">
                    <a:solidFill>
                      <a:srgbClr val="FBEAA3"/>
                    </a:solidFill>
                  </a:tcPr>
                </a:tc>
                <a:tc>
                  <a:txBody>
                    <a:bodyPr/>
                    <a:lstStyle/>
                    <a:p>
                      <a:pPr algn="ctr" rtl="0" fontAlgn="ctr"/>
                      <a:r>
                        <a:rPr lang="en-US" altLang="ko-KR" sz="800" b="0" i="0" u="none" strike="noStrike">
                          <a:solidFill>
                            <a:srgbClr val="000000"/>
                          </a:solidFill>
                          <a:effectLst/>
                          <a:latin typeface="Calibri" panose="020F0502020204030204" pitchFamily="34" charset="0"/>
                          <a:cs typeface="Calibri" panose="020F0502020204030204" pitchFamily="34" charset="0"/>
                        </a:rPr>
                        <a:t>2</a:t>
                      </a:r>
                    </a:p>
                  </a:txBody>
                  <a:tcPr marL="9525" marR="9525" marT="9525" marB="0" anchor="ctr">
                    <a:solidFill>
                      <a:srgbClr val="FBEAA3"/>
                    </a:solidFill>
                  </a:tcPr>
                </a:tc>
                <a:tc>
                  <a:txBody>
                    <a:bodyPr/>
                    <a:lstStyle/>
                    <a:p>
                      <a:pPr algn="ctr" rtl="0" fontAlgn="ctr"/>
                      <a:r>
                        <a:rPr lang="en-US" altLang="ko-KR" sz="800" b="0" i="0" u="none" strike="noStrike">
                          <a:solidFill>
                            <a:srgbClr val="000000"/>
                          </a:solidFill>
                          <a:effectLst/>
                          <a:latin typeface="Calibri" panose="020F0502020204030204" pitchFamily="34" charset="0"/>
                          <a:cs typeface="Calibri" panose="020F0502020204030204" pitchFamily="34" charset="0"/>
                        </a:rPr>
                        <a:t>30</a:t>
                      </a:r>
                    </a:p>
                  </a:txBody>
                  <a:tcPr marL="9525" marR="9525" marT="9525" marB="0" anchor="ctr">
                    <a:solidFill>
                      <a:srgbClr val="FBEAA3"/>
                    </a:solidFill>
                  </a:tcPr>
                </a:tc>
                <a:tc>
                  <a:txBody>
                    <a:bodyPr/>
                    <a:lstStyle/>
                    <a:p>
                      <a:pPr algn="ctr" fontAlgn="ctr"/>
                      <a:r>
                        <a:rPr lang="en-US" altLang="ko-KR" sz="800" b="0" i="0" u="none" strike="noStrike">
                          <a:solidFill>
                            <a:srgbClr val="000000"/>
                          </a:solidFill>
                          <a:effectLst/>
                          <a:latin typeface="Calibri" panose="020F0502020204030204" pitchFamily="34" charset="0"/>
                          <a:cs typeface="Calibri" panose="020F0502020204030204" pitchFamily="34" charset="0"/>
                        </a:rPr>
                        <a:t>66</a:t>
                      </a:r>
                    </a:p>
                  </a:txBody>
                  <a:tcPr marL="9525" marR="9525" marT="9525" marB="0" anchor="ctr">
                    <a:solidFill>
                      <a:srgbClr val="FBEAA3"/>
                    </a:solidFill>
                  </a:tcPr>
                </a:tc>
                <a:tc>
                  <a:txBody>
                    <a:bodyPr/>
                    <a:lstStyle/>
                    <a:p>
                      <a:pPr algn="ctr">
                        <a:lnSpc>
                          <a:spcPct val="115000"/>
                        </a:lnSpc>
                        <a:spcAft>
                          <a:spcPts val="400"/>
                        </a:spcAft>
                      </a:pPr>
                      <a:r>
                        <a:rPr lang="en-US" altLang="ko-KR" sz="800" kern="1200" dirty="0">
                          <a:solidFill>
                            <a:schemeClr val="tx1"/>
                          </a:solidFill>
                          <a:latin typeface="Calibri" panose="020F0502020204030204" pitchFamily="34" charset="0"/>
                          <a:ea typeface="나눔고딕 ExtraBold" panose="020D0904000000000000" pitchFamily="50" charset="-127"/>
                          <a:cs typeface="Calibri" panose="020F0502020204030204" pitchFamily="34" charset="0"/>
                        </a:rPr>
                        <a:t>1</a:t>
                      </a:r>
                      <a:endParaRPr lang="ko-KR" sz="800" kern="1200" dirty="0">
                        <a:solidFill>
                          <a:schemeClr val="tx1"/>
                        </a:solidFill>
                        <a:latin typeface="Calibri" panose="020F0502020204030204" pitchFamily="34" charset="0"/>
                        <a:ea typeface="나눔고딕 ExtraBold" panose="020D0904000000000000" pitchFamily="50" charset="-127"/>
                        <a:cs typeface="Calibri" panose="020F0502020204030204" pitchFamily="34" charset="0"/>
                      </a:endParaRPr>
                    </a:p>
                  </a:txBody>
                  <a:tcPr marL="17780" marR="17780" marT="17780" marB="17780" anchor="ctr">
                    <a:solidFill>
                      <a:srgbClr val="FBEAA3"/>
                    </a:solidFill>
                  </a:tcPr>
                </a:tc>
                <a:tc>
                  <a:txBody>
                    <a:bodyPr/>
                    <a:lstStyle/>
                    <a:p>
                      <a:pPr algn="ctr">
                        <a:lnSpc>
                          <a:spcPct val="115000"/>
                        </a:lnSpc>
                        <a:spcAft>
                          <a:spcPts val="400"/>
                        </a:spcAft>
                      </a:pPr>
                      <a:endParaRPr lang="ko-KR" sz="800" kern="1200" dirty="0">
                        <a:solidFill>
                          <a:schemeClr val="tx1"/>
                        </a:solidFill>
                        <a:latin typeface="Calibri" panose="020F0502020204030204" pitchFamily="34" charset="0"/>
                        <a:ea typeface="나눔고딕 ExtraBold" panose="020D0904000000000000" pitchFamily="50" charset="-127"/>
                        <a:cs typeface="Calibri" panose="020F0502020204030204" pitchFamily="34" charset="0"/>
                      </a:endParaRPr>
                    </a:p>
                  </a:txBody>
                  <a:tcPr marL="17780" marR="17780" marT="17780" marB="17780" anchor="ctr">
                    <a:solidFill>
                      <a:srgbClr val="FBEAA3"/>
                    </a:solidFill>
                  </a:tcPr>
                </a:tc>
                <a:extLst>
                  <a:ext uri="{0D108BD9-81ED-4DB2-BD59-A6C34878D82A}">
                    <a16:rowId xmlns:a16="http://schemas.microsoft.com/office/drawing/2014/main" val="10003"/>
                  </a:ext>
                </a:extLst>
              </a:tr>
              <a:tr h="207903">
                <a:tc>
                  <a:txBody>
                    <a:bodyPr/>
                    <a:lstStyle/>
                    <a:p>
                      <a:pPr marL="0" marR="0" algn="l">
                        <a:lnSpc>
                          <a:spcPct val="115000"/>
                        </a:lnSpc>
                      </a:pPr>
                      <a:r>
                        <a:rPr lang="mn-MN" sz="800" kern="1200" dirty="0">
                          <a:solidFill>
                            <a:srgbClr val="000000"/>
                          </a:solidFill>
                          <a:effectLst/>
                          <a:latin typeface="Calibri" panose="020F0502020204030204" pitchFamily="34" charset="0"/>
                          <a:ea typeface="나눔고딕 ExtraBold" panose="020B0604020202020204" charset="-127"/>
                          <a:cs typeface="Calibri" panose="020F0502020204030204" pitchFamily="34" charset="0"/>
                        </a:rPr>
                        <a:t>Зорчилт хийж буй иргэдэд зориулсан мэдээлэл</a:t>
                      </a:r>
                      <a:endParaRPr lang="en-US" sz="900" dirty="0">
                        <a:effectLst/>
                        <a:latin typeface="Calibri" panose="020F0502020204030204" pitchFamily="34" charset="0"/>
                        <a:ea typeface="Malgun Gothic" panose="020B0503020000020004" pitchFamily="34" charset="-127"/>
                        <a:cs typeface="Calibri" panose="020F0502020204030204" pitchFamily="34" charset="0"/>
                      </a:endParaRPr>
                    </a:p>
                  </a:txBody>
                  <a:tcPr marL="9525" marR="9525" marT="9525" marB="0" anchor="ctr">
                    <a:solidFill>
                      <a:srgbClr val="FBEAA3"/>
                    </a:solidFill>
                  </a:tcPr>
                </a:tc>
                <a:tc>
                  <a:txBody>
                    <a:bodyPr/>
                    <a:lstStyle/>
                    <a:p>
                      <a:pPr algn="ctr" rtl="0" fontAlgn="ctr"/>
                      <a:r>
                        <a:rPr lang="en-US" altLang="ko-KR" sz="800" b="0" i="0" u="none" strike="noStrike">
                          <a:solidFill>
                            <a:srgbClr val="000000"/>
                          </a:solidFill>
                          <a:effectLst/>
                          <a:latin typeface="Calibri" panose="020F0502020204030204" pitchFamily="34" charset="0"/>
                          <a:cs typeface="Calibri" panose="020F0502020204030204" pitchFamily="34" charset="0"/>
                        </a:rPr>
                        <a:t>20</a:t>
                      </a:r>
                    </a:p>
                  </a:txBody>
                  <a:tcPr marL="9525" marR="9525" marT="9525" marB="0" anchor="ctr">
                    <a:solidFill>
                      <a:srgbClr val="FBEAA3"/>
                    </a:solidFill>
                  </a:tcPr>
                </a:tc>
                <a:tc>
                  <a:txBody>
                    <a:bodyPr/>
                    <a:lstStyle/>
                    <a:p>
                      <a:pPr algn="ctr" rtl="0" fontAlgn="ctr"/>
                      <a:r>
                        <a:rPr lang="en-US" altLang="ko-KR" sz="800" b="0" i="0" u="none" strike="noStrike">
                          <a:solidFill>
                            <a:srgbClr val="000000"/>
                          </a:solidFill>
                          <a:effectLst/>
                          <a:latin typeface="Calibri" panose="020F0502020204030204" pitchFamily="34" charset="0"/>
                          <a:cs typeface="Calibri" panose="020F0502020204030204" pitchFamily="34" charset="0"/>
                        </a:rPr>
                        <a:t>8</a:t>
                      </a:r>
                    </a:p>
                  </a:txBody>
                  <a:tcPr marL="9525" marR="9525" marT="9525" marB="0" anchor="ctr">
                    <a:solidFill>
                      <a:srgbClr val="FBEAA3"/>
                    </a:solidFill>
                  </a:tcPr>
                </a:tc>
                <a:tc>
                  <a:txBody>
                    <a:bodyPr/>
                    <a:lstStyle/>
                    <a:p>
                      <a:pPr algn="ctr" rtl="0" fontAlgn="ctr"/>
                      <a:r>
                        <a:rPr lang="en-US" altLang="ko-KR" sz="800" b="0" i="0" u="none" strike="noStrike">
                          <a:solidFill>
                            <a:srgbClr val="000000"/>
                          </a:solidFill>
                          <a:effectLst/>
                          <a:latin typeface="Calibri" panose="020F0502020204030204" pitchFamily="34" charset="0"/>
                          <a:cs typeface="Calibri" panose="020F0502020204030204" pitchFamily="34" charset="0"/>
                        </a:rPr>
                        <a:t>4</a:t>
                      </a:r>
                    </a:p>
                  </a:txBody>
                  <a:tcPr marL="9525" marR="9525" marT="9525" marB="0" anchor="ctr">
                    <a:solidFill>
                      <a:srgbClr val="FBEAA3"/>
                    </a:solidFill>
                  </a:tcPr>
                </a:tc>
                <a:tc>
                  <a:txBody>
                    <a:bodyPr/>
                    <a:lstStyle/>
                    <a:p>
                      <a:pPr algn="ctr" rtl="0" fontAlgn="ctr"/>
                      <a:r>
                        <a:rPr lang="en-US" altLang="ko-KR" sz="800" b="0" i="0" u="none" strike="noStrike">
                          <a:solidFill>
                            <a:srgbClr val="000000"/>
                          </a:solidFill>
                          <a:effectLst/>
                          <a:latin typeface="Calibri" panose="020F0502020204030204" pitchFamily="34" charset="0"/>
                          <a:cs typeface="Calibri" panose="020F0502020204030204" pitchFamily="34" charset="0"/>
                        </a:rPr>
                        <a:t>30</a:t>
                      </a:r>
                    </a:p>
                  </a:txBody>
                  <a:tcPr marL="9525" marR="9525" marT="9525" marB="0" anchor="ctr">
                    <a:solidFill>
                      <a:srgbClr val="FBEAA3"/>
                    </a:solidFill>
                  </a:tcPr>
                </a:tc>
                <a:tc>
                  <a:txBody>
                    <a:bodyPr/>
                    <a:lstStyle/>
                    <a:p>
                      <a:pPr algn="ctr" fontAlgn="ctr"/>
                      <a:r>
                        <a:rPr lang="en-US" altLang="ko-KR" sz="800" b="0" i="0" u="none" strike="noStrike">
                          <a:solidFill>
                            <a:srgbClr val="000000"/>
                          </a:solidFill>
                          <a:effectLst/>
                          <a:latin typeface="Calibri" panose="020F0502020204030204" pitchFamily="34" charset="0"/>
                          <a:cs typeface="Calibri" panose="020F0502020204030204" pitchFamily="34" charset="0"/>
                        </a:rPr>
                        <a:t>62</a:t>
                      </a:r>
                    </a:p>
                  </a:txBody>
                  <a:tcPr marL="9525" marR="9525" marT="9525" marB="0" anchor="ctr">
                    <a:solidFill>
                      <a:srgbClr val="FBEAA3"/>
                    </a:solidFill>
                  </a:tcPr>
                </a:tc>
                <a:tc>
                  <a:txBody>
                    <a:bodyPr/>
                    <a:lstStyle/>
                    <a:p>
                      <a:pPr algn="ctr">
                        <a:lnSpc>
                          <a:spcPct val="115000"/>
                        </a:lnSpc>
                        <a:spcAft>
                          <a:spcPts val="400"/>
                        </a:spcAft>
                      </a:pPr>
                      <a:r>
                        <a:rPr lang="en-US" altLang="ko-KR" sz="800" kern="1200" dirty="0">
                          <a:solidFill>
                            <a:schemeClr val="tx1"/>
                          </a:solidFill>
                          <a:latin typeface="Calibri" panose="020F0502020204030204" pitchFamily="34" charset="0"/>
                          <a:ea typeface="나눔고딕 ExtraBold" panose="020D0904000000000000" pitchFamily="50" charset="-127"/>
                          <a:cs typeface="Calibri" panose="020F0502020204030204" pitchFamily="34" charset="0"/>
                        </a:rPr>
                        <a:t>1</a:t>
                      </a:r>
                      <a:endParaRPr lang="ko-KR" sz="800" kern="1200" dirty="0">
                        <a:solidFill>
                          <a:schemeClr val="tx1"/>
                        </a:solidFill>
                        <a:latin typeface="Calibri" panose="020F0502020204030204" pitchFamily="34" charset="0"/>
                        <a:ea typeface="나눔고딕 ExtraBold" panose="020D0904000000000000" pitchFamily="50" charset="-127"/>
                        <a:cs typeface="Calibri" panose="020F0502020204030204" pitchFamily="34" charset="0"/>
                      </a:endParaRPr>
                    </a:p>
                  </a:txBody>
                  <a:tcPr marL="17780" marR="17780" marT="17780" marB="17780" anchor="ctr">
                    <a:solidFill>
                      <a:srgbClr val="FBEAA3"/>
                    </a:solidFill>
                  </a:tcPr>
                </a:tc>
                <a:tc>
                  <a:txBody>
                    <a:bodyPr/>
                    <a:lstStyle/>
                    <a:p>
                      <a:pPr algn="ctr">
                        <a:lnSpc>
                          <a:spcPct val="115000"/>
                        </a:lnSpc>
                        <a:spcAft>
                          <a:spcPts val="400"/>
                        </a:spcAft>
                      </a:pPr>
                      <a:endParaRPr lang="ko-KR" sz="800" kern="1200" dirty="0">
                        <a:solidFill>
                          <a:schemeClr val="tx1"/>
                        </a:solidFill>
                        <a:latin typeface="Calibri" panose="020F0502020204030204" pitchFamily="34" charset="0"/>
                        <a:ea typeface="나눔고딕 ExtraBold" panose="020D0904000000000000" pitchFamily="50" charset="-127"/>
                        <a:cs typeface="Calibri" panose="020F0502020204030204" pitchFamily="34" charset="0"/>
                      </a:endParaRPr>
                    </a:p>
                  </a:txBody>
                  <a:tcPr marL="17780" marR="17780" marT="17780" marB="17780" anchor="ctr">
                    <a:solidFill>
                      <a:srgbClr val="FBEAA3"/>
                    </a:solidFill>
                  </a:tcPr>
                </a:tc>
                <a:extLst>
                  <a:ext uri="{0D108BD9-81ED-4DB2-BD59-A6C34878D82A}">
                    <a16:rowId xmlns:a16="http://schemas.microsoft.com/office/drawing/2014/main" val="10004"/>
                  </a:ext>
                </a:extLst>
              </a:tr>
              <a:tr h="207903">
                <a:tc>
                  <a:txBody>
                    <a:bodyPr/>
                    <a:lstStyle/>
                    <a:p>
                      <a:pPr algn="l" rtl="0" fontAlgn="ctr"/>
                      <a:r>
                        <a:rPr lang="mn-MN" sz="800" b="0" i="0" u="none" strike="noStrike" dirty="0">
                          <a:solidFill>
                            <a:srgbClr val="000000"/>
                          </a:solidFill>
                          <a:effectLst/>
                          <a:latin typeface="Calibri" panose="020F0502020204030204" pitchFamily="34" charset="0"/>
                          <a:cs typeface="Calibri" panose="020F0502020204030204" pitchFamily="34" charset="0"/>
                        </a:rPr>
                        <a:t>Нийтийн тээврийн цахим төлбөрийн систем</a:t>
                      </a:r>
                      <a:endParaRPr lang="en-US" sz="800" b="0" i="0" u="none" strike="noStrike" dirty="0">
                        <a:solidFill>
                          <a:srgbClr val="000000"/>
                        </a:solidFill>
                        <a:effectLst/>
                        <a:latin typeface="Calibri" panose="020F0502020204030204" pitchFamily="34" charset="0"/>
                        <a:cs typeface="Calibri" panose="020F0502020204030204" pitchFamily="34" charset="0"/>
                      </a:endParaRPr>
                    </a:p>
                  </a:txBody>
                  <a:tcPr marL="9525" marR="9525" marT="9525" marB="0" anchor="ctr">
                    <a:solidFill>
                      <a:srgbClr val="FBEAA3"/>
                    </a:solidFill>
                  </a:tcPr>
                </a:tc>
                <a:tc>
                  <a:txBody>
                    <a:bodyPr/>
                    <a:lstStyle/>
                    <a:p>
                      <a:pPr algn="ctr" rtl="0" fontAlgn="ctr"/>
                      <a:r>
                        <a:rPr lang="en-US" altLang="ko-KR" sz="800" b="0" i="0" u="none" strike="noStrike">
                          <a:solidFill>
                            <a:srgbClr val="000000"/>
                          </a:solidFill>
                          <a:effectLst/>
                          <a:latin typeface="Calibri" panose="020F0502020204030204" pitchFamily="34" charset="0"/>
                          <a:cs typeface="Calibri" panose="020F0502020204030204" pitchFamily="34" charset="0"/>
                        </a:rPr>
                        <a:t>20</a:t>
                      </a:r>
                    </a:p>
                  </a:txBody>
                  <a:tcPr marL="9525" marR="9525" marT="9525" marB="0" anchor="ctr">
                    <a:solidFill>
                      <a:srgbClr val="FBEAA3"/>
                    </a:solidFill>
                  </a:tcPr>
                </a:tc>
                <a:tc>
                  <a:txBody>
                    <a:bodyPr/>
                    <a:lstStyle/>
                    <a:p>
                      <a:pPr algn="ctr" rtl="0" fontAlgn="ctr"/>
                      <a:r>
                        <a:rPr lang="en-US" altLang="ko-KR" sz="800" b="0" i="0" u="none" strike="noStrike">
                          <a:solidFill>
                            <a:srgbClr val="000000"/>
                          </a:solidFill>
                          <a:effectLst/>
                          <a:latin typeface="Calibri" panose="020F0502020204030204" pitchFamily="34" charset="0"/>
                          <a:cs typeface="Calibri" panose="020F0502020204030204" pitchFamily="34" charset="0"/>
                        </a:rPr>
                        <a:t>0</a:t>
                      </a:r>
                    </a:p>
                  </a:txBody>
                  <a:tcPr marL="9525" marR="9525" marT="9525" marB="0" anchor="ctr">
                    <a:solidFill>
                      <a:srgbClr val="FBEAA3"/>
                    </a:solidFill>
                  </a:tcPr>
                </a:tc>
                <a:tc>
                  <a:txBody>
                    <a:bodyPr/>
                    <a:lstStyle/>
                    <a:p>
                      <a:pPr algn="ctr" rtl="0" fontAlgn="ctr"/>
                      <a:r>
                        <a:rPr lang="en-US" altLang="ko-KR" sz="800" b="0" i="0" u="none" strike="noStrike">
                          <a:solidFill>
                            <a:srgbClr val="000000"/>
                          </a:solidFill>
                          <a:effectLst/>
                          <a:latin typeface="Calibri" panose="020F0502020204030204" pitchFamily="34" charset="0"/>
                          <a:cs typeface="Calibri" panose="020F0502020204030204" pitchFamily="34" charset="0"/>
                        </a:rPr>
                        <a:t>10</a:t>
                      </a:r>
                    </a:p>
                  </a:txBody>
                  <a:tcPr marL="9525" marR="9525" marT="9525" marB="0" anchor="ctr">
                    <a:solidFill>
                      <a:srgbClr val="FBEAA3"/>
                    </a:solidFill>
                  </a:tcPr>
                </a:tc>
                <a:tc>
                  <a:txBody>
                    <a:bodyPr/>
                    <a:lstStyle/>
                    <a:p>
                      <a:pPr algn="ctr" rtl="0" fontAlgn="ctr"/>
                      <a:r>
                        <a:rPr lang="en-US" altLang="ko-KR" sz="800" b="0" i="0" u="none" strike="noStrike">
                          <a:solidFill>
                            <a:srgbClr val="000000"/>
                          </a:solidFill>
                          <a:effectLst/>
                          <a:latin typeface="Calibri" panose="020F0502020204030204" pitchFamily="34" charset="0"/>
                          <a:cs typeface="Calibri" panose="020F0502020204030204" pitchFamily="34" charset="0"/>
                        </a:rPr>
                        <a:t>30</a:t>
                      </a:r>
                    </a:p>
                  </a:txBody>
                  <a:tcPr marL="9525" marR="9525" marT="9525" marB="0" anchor="ctr">
                    <a:solidFill>
                      <a:srgbClr val="FBEAA3"/>
                    </a:solidFill>
                  </a:tcPr>
                </a:tc>
                <a:tc>
                  <a:txBody>
                    <a:bodyPr/>
                    <a:lstStyle/>
                    <a:p>
                      <a:pPr algn="ctr" fontAlgn="ctr"/>
                      <a:r>
                        <a:rPr lang="en-US" altLang="ko-KR" sz="800" b="0" i="0" u="none" strike="noStrike">
                          <a:solidFill>
                            <a:srgbClr val="000000"/>
                          </a:solidFill>
                          <a:effectLst/>
                          <a:latin typeface="Calibri" panose="020F0502020204030204" pitchFamily="34" charset="0"/>
                          <a:cs typeface="Calibri" panose="020F0502020204030204" pitchFamily="34" charset="0"/>
                        </a:rPr>
                        <a:t>60</a:t>
                      </a:r>
                    </a:p>
                  </a:txBody>
                  <a:tcPr marL="9525" marR="9525" marT="9525" marB="0" anchor="ctr">
                    <a:solidFill>
                      <a:srgbClr val="FBEAA3"/>
                    </a:solidFill>
                  </a:tcPr>
                </a:tc>
                <a:tc>
                  <a:txBody>
                    <a:bodyPr/>
                    <a:lstStyle/>
                    <a:p>
                      <a:pPr algn="ctr">
                        <a:lnSpc>
                          <a:spcPct val="115000"/>
                        </a:lnSpc>
                        <a:spcAft>
                          <a:spcPts val="400"/>
                        </a:spcAft>
                      </a:pPr>
                      <a:r>
                        <a:rPr lang="en-US" altLang="ko-KR" sz="800" kern="1200" dirty="0">
                          <a:solidFill>
                            <a:schemeClr val="tx1"/>
                          </a:solidFill>
                          <a:latin typeface="Calibri" panose="020F0502020204030204" pitchFamily="34" charset="0"/>
                          <a:ea typeface="나눔고딕 ExtraBold" panose="020D0904000000000000" pitchFamily="50" charset="-127"/>
                          <a:cs typeface="Calibri" panose="020F0502020204030204" pitchFamily="34" charset="0"/>
                        </a:rPr>
                        <a:t>1</a:t>
                      </a:r>
                      <a:endParaRPr lang="ko-KR" sz="800" kern="1200" dirty="0">
                        <a:solidFill>
                          <a:schemeClr val="tx1"/>
                        </a:solidFill>
                        <a:latin typeface="Calibri" panose="020F0502020204030204" pitchFamily="34" charset="0"/>
                        <a:ea typeface="나눔고딕 ExtraBold" panose="020D0904000000000000" pitchFamily="50" charset="-127"/>
                        <a:cs typeface="Calibri" panose="020F0502020204030204" pitchFamily="34" charset="0"/>
                      </a:endParaRPr>
                    </a:p>
                  </a:txBody>
                  <a:tcPr marL="17780" marR="17780" marT="17780" marB="17780" anchor="ctr">
                    <a:solidFill>
                      <a:srgbClr val="FBEAA3"/>
                    </a:solidFill>
                  </a:tcPr>
                </a:tc>
                <a:tc>
                  <a:txBody>
                    <a:bodyPr/>
                    <a:lstStyle/>
                    <a:p>
                      <a:pPr algn="ctr">
                        <a:lnSpc>
                          <a:spcPct val="115000"/>
                        </a:lnSpc>
                        <a:spcAft>
                          <a:spcPts val="400"/>
                        </a:spcAft>
                      </a:pPr>
                      <a:endParaRPr lang="ko-KR" sz="800" kern="1200" dirty="0">
                        <a:solidFill>
                          <a:schemeClr val="tx1"/>
                        </a:solidFill>
                        <a:latin typeface="Calibri" panose="020F0502020204030204" pitchFamily="34" charset="0"/>
                        <a:ea typeface="나눔고딕 ExtraBold" panose="020D0904000000000000" pitchFamily="50" charset="-127"/>
                        <a:cs typeface="Calibri" panose="020F0502020204030204" pitchFamily="34" charset="0"/>
                      </a:endParaRPr>
                    </a:p>
                  </a:txBody>
                  <a:tcPr marL="17780" marR="17780" marT="17780" marB="17780" anchor="ctr">
                    <a:solidFill>
                      <a:srgbClr val="FBEAA3"/>
                    </a:solidFill>
                  </a:tcPr>
                </a:tc>
                <a:extLst>
                  <a:ext uri="{0D108BD9-81ED-4DB2-BD59-A6C34878D82A}">
                    <a16:rowId xmlns:a16="http://schemas.microsoft.com/office/drawing/2014/main" val="10005"/>
                  </a:ext>
                </a:extLst>
              </a:tr>
              <a:tr h="207903">
                <a:tc>
                  <a:txBody>
                    <a:bodyPr/>
                    <a:lstStyle/>
                    <a:p>
                      <a:pPr algn="l" rtl="0" fontAlgn="ctr"/>
                      <a:r>
                        <a:rPr lang="mn-MN" sz="800" b="0" i="0" u="none" strike="noStrike" dirty="0">
                          <a:solidFill>
                            <a:srgbClr val="000000"/>
                          </a:solidFill>
                          <a:effectLst/>
                          <a:latin typeface="Calibri" panose="020F0502020204030204" pitchFamily="34" charset="0"/>
                          <a:cs typeface="Calibri" panose="020F0502020204030204" pitchFamily="34" charset="0"/>
                        </a:rPr>
                        <a:t>Хориглосон газар байрлуулсан тээврийн хэрэгслийг </a:t>
                      </a:r>
                      <a:r>
                        <a:rPr lang="en-US" sz="800" b="0" i="0" u="none" strike="noStrike" dirty="0">
                          <a:solidFill>
                            <a:srgbClr val="000000"/>
                          </a:solidFill>
                          <a:effectLst/>
                          <a:latin typeface="Calibri" panose="020F0502020204030204" pitchFamily="34" charset="0"/>
                          <a:cs typeface="Calibri" panose="020F0502020204030204" pitchFamily="34" charset="0"/>
                        </a:rPr>
                        <a:t>          </a:t>
                      </a:r>
                      <a:r>
                        <a:rPr lang="mn-MN" sz="800" b="0" i="0" u="none" strike="noStrike" dirty="0">
                          <a:solidFill>
                            <a:srgbClr val="000000"/>
                          </a:solidFill>
                          <a:effectLst/>
                          <a:latin typeface="Calibri" panose="020F0502020204030204" pitchFamily="34" charset="0"/>
                          <a:cs typeface="Calibri" panose="020F0502020204030204" pitchFamily="34" charset="0"/>
                        </a:rPr>
                        <a:t>илрүүлэх систем</a:t>
                      </a:r>
                      <a:endParaRPr lang="en-US" sz="800" b="0" i="0" u="none" strike="noStrike" dirty="0">
                        <a:solidFill>
                          <a:srgbClr val="000000"/>
                        </a:solidFill>
                        <a:effectLst/>
                        <a:latin typeface="Calibri" panose="020F0502020204030204" pitchFamily="34" charset="0"/>
                        <a:cs typeface="Calibri" panose="020F0502020204030204" pitchFamily="34" charset="0"/>
                      </a:endParaRPr>
                    </a:p>
                  </a:txBody>
                  <a:tcPr marL="9525" marR="9525" marT="9525" marB="0" anchor="ctr">
                    <a:solidFill>
                      <a:srgbClr val="FCD3A6"/>
                    </a:solidFill>
                  </a:tcPr>
                </a:tc>
                <a:tc>
                  <a:txBody>
                    <a:bodyPr/>
                    <a:lstStyle/>
                    <a:p>
                      <a:pPr algn="ctr" rtl="0" fontAlgn="ctr"/>
                      <a:r>
                        <a:rPr lang="en-US" altLang="ko-KR" sz="800" b="0" i="0" u="none" strike="noStrike">
                          <a:solidFill>
                            <a:srgbClr val="000000"/>
                          </a:solidFill>
                          <a:effectLst/>
                          <a:latin typeface="Calibri" panose="020F0502020204030204" pitchFamily="34" charset="0"/>
                          <a:cs typeface="Calibri" panose="020F0502020204030204" pitchFamily="34" charset="0"/>
                        </a:rPr>
                        <a:t>20</a:t>
                      </a:r>
                    </a:p>
                  </a:txBody>
                  <a:tcPr marL="9525" marR="9525" marT="9525" marB="0" anchor="ctr">
                    <a:solidFill>
                      <a:srgbClr val="FCD3A6"/>
                    </a:solidFill>
                  </a:tcPr>
                </a:tc>
                <a:tc>
                  <a:txBody>
                    <a:bodyPr/>
                    <a:lstStyle/>
                    <a:p>
                      <a:pPr algn="ctr" rtl="0" fontAlgn="ctr"/>
                      <a:r>
                        <a:rPr lang="en-US" altLang="ko-KR" sz="800" b="0" i="0" u="none" strike="noStrike">
                          <a:solidFill>
                            <a:srgbClr val="000000"/>
                          </a:solidFill>
                          <a:effectLst/>
                          <a:latin typeface="Calibri" panose="020F0502020204030204" pitchFamily="34" charset="0"/>
                          <a:cs typeface="Calibri" panose="020F0502020204030204" pitchFamily="34" charset="0"/>
                        </a:rPr>
                        <a:t>12</a:t>
                      </a:r>
                    </a:p>
                  </a:txBody>
                  <a:tcPr marL="9525" marR="9525" marT="9525" marB="0" anchor="ctr">
                    <a:solidFill>
                      <a:srgbClr val="FCD3A6"/>
                    </a:solidFill>
                  </a:tcPr>
                </a:tc>
                <a:tc>
                  <a:txBody>
                    <a:bodyPr/>
                    <a:lstStyle/>
                    <a:p>
                      <a:pPr algn="ctr" rtl="0" fontAlgn="ctr"/>
                      <a:r>
                        <a:rPr lang="en-US" altLang="ko-KR" sz="800" b="0" i="0" u="none" strike="noStrike">
                          <a:solidFill>
                            <a:srgbClr val="000000"/>
                          </a:solidFill>
                          <a:effectLst/>
                          <a:latin typeface="Calibri" panose="020F0502020204030204" pitchFamily="34" charset="0"/>
                          <a:cs typeface="Calibri" panose="020F0502020204030204" pitchFamily="34" charset="0"/>
                        </a:rPr>
                        <a:t>11</a:t>
                      </a:r>
                    </a:p>
                  </a:txBody>
                  <a:tcPr marL="9525" marR="9525" marT="9525" marB="0" anchor="ctr">
                    <a:solidFill>
                      <a:srgbClr val="FCD3A6"/>
                    </a:solidFill>
                  </a:tcPr>
                </a:tc>
                <a:tc>
                  <a:txBody>
                    <a:bodyPr/>
                    <a:lstStyle/>
                    <a:p>
                      <a:pPr algn="ctr" rtl="0" fontAlgn="ctr"/>
                      <a:r>
                        <a:rPr lang="en-US" altLang="ko-KR" sz="800" b="0" i="0" u="none" strike="noStrike">
                          <a:solidFill>
                            <a:srgbClr val="000000"/>
                          </a:solidFill>
                          <a:effectLst/>
                          <a:latin typeface="Calibri" panose="020F0502020204030204" pitchFamily="34" charset="0"/>
                          <a:cs typeface="Calibri" panose="020F0502020204030204" pitchFamily="34" charset="0"/>
                        </a:rPr>
                        <a:t>10</a:t>
                      </a:r>
                    </a:p>
                  </a:txBody>
                  <a:tcPr marL="9525" marR="9525" marT="9525" marB="0" anchor="ctr">
                    <a:solidFill>
                      <a:srgbClr val="FCD3A6"/>
                    </a:solidFill>
                  </a:tcPr>
                </a:tc>
                <a:tc>
                  <a:txBody>
                    <a:bodyPr/>
                    <a:lstStyle/>
                    <a:p>
                      <a:pPr algn="ctr" fontAlgn="ctr"/>
                      <a:r>
                        <a:rPr lang="en-US" altLang="ko-KR" sz="800" b="0" i="0" u="none" strike="noStrike">
                          <a:solidFill>
                            <a:srgbClr val="000000"/>
                          </a:solidFill>
                          <a:effectLst/>
                          <a:latin typeface="Calibri" panose="020F0502020204030204" pitchFamily="34" charset="0"/>
                          <a:cs typeface="Calibri" panose="020F0502020204030204" pitchFamily="34" charset="0"/>
                        </a:rPr>
                        <a:t>53</a:t>
                      </a:r>
                    </a:p>
                  </a:txBody>
                  <a:tcPr marL="9525" marR="9525" marT="9525" marB="0" anchor="ctr">
                    <a:solidFill>
                      <a:srgbClr val="FCD3A6"/>
                    </a:solidFill>
                  </a:tcPr>
                </a:tc>
                <a:tc>
                  <a:txBody>
                    <a:bodyPr/>
                    <a:lstStyle/>
                    <a:p>
                      <a:pPr algn="ctr">
                        <a:lnSpc>
                          <a:spcPct val="115000"/>
                        </a:lnSpc>
                        <a:spcAft>
                          <a:spcPts val="400"/>
                        </a:spcAft>
                      </a:pPr>
                      <a:r>
                        <a:rPr lang="en-US" altLang="ko-KR" sz="800" kern="1200" dirty="0">
                          <a:solidFill>
                            <a:schemeClr val="tx1"/>
                          </a:solidFill>
                          <a:latin typeface="Calibri" panose="020F0502020204030204" pitchFamily="34" charset="0"/>
                          <a:ea typeface="나눔고딕 ExtraBold" panose="020D0904000000000000" pitchFamily="50" charset="-127"/>
                          <a:cs typeface="Calibri" panose="020F0502020204030204" pitchFamily="34" charset="0"/>
                        </a:rPr>
                        <a:t>2</a:t>
                      </a:r>
                      <a:endParaRPr lang="ko-KR" sz="800" kern="1200" dirty="0">
                        <a:solidFill>
                          <a:schemeClr val="tx1"/>
                        </a:solidFill>
                        <a:latin typeface="Calibri" panose="020F0502020204030204" pitchFamily="34" charset="0"/>
                        <a:ea typeface="나눔고딕 ExtraBold" panose="020D0904000000000000" pitchFamily="50" charset="-127"/>
                        <a:cs typeface="Calibri" panose="020F0502020204030204" pitchFamily="34" charset="0"/>
                      </a:endParaRPr>
                    </a:p>
                  </a:txBody>
                  <a:tcPr marL="17780" marR="17780" marT="17780" marB="17780" anchor="ctr">
                    <a:solidFill>
                      <a:srgbClr val="FCD3A6"/>
                    </a:solidFill>
                  </a:tcPr>
                </a:tc>
                <a:tc>
                  <a:txBody>
                    <a:bodyPr/>
                    <a:lstStyle/>
                    <a:p>
                      <a:pPr algn="ctr">
                        <a:lnSpc>
                          <a:spcPct val="115000"/>
                        </a:lnSpc>
                        <a:spcAft>
                          <a:spcPts val="400"/>
                        </a:spcAft>
                      </a:pPr>
                      <a:endParaRPr lang="ko-KR" sz="800" kern="1200" dirty="0">
                        <a:solidFill>
                          <a:schemeClr val="tx1"/>
                        </a:solidFill>
                        <a:latin typeface="Calibri" panose="020F0502020204030204" pitchFamily="34" charset="0"/>
                        <a:ea typeface="나눔고딕 ExtraBold" panose="020D0904000000000000" pitchFamily="50" charset="-127"/>
                        <a:cs typeface="Calibri" panose="020F0502020204030204" pitchFamily="34" charset="0"/>
                      </a:endParaRPr>
                    </a:p>
                  </a:txBody>
                  <a:tcPr marL="17780" marR="17780" marT="17780" marB="17780" anchor="ctr">
                    <a:solidFill>
                      <a:srgbClr val="FCD3A6"/>
                    </a:solidFill>
                  </a:tcPr>
                </a:tc>
                <a:extLst>
                  <a:ext uri="{0D108BD9-81ED-4DB2-BD59-A6C34878D82A}">
                    <a16:rowId xmlns:a16="http://schemas.microsoft.com/office/drawing/2014/main" val="10006"/>
                  </a:ext>
                </a:extLst>
              </a:tr>
              <a:tr h="207903">
                <a:tc>
                  <a:txBody>
                    <a:bodyPr/>
                    <a:lstStyle/>
                    <a:p>
                      <a:pPr algn="l" rtl="0" fontAlgn="ctr"/>
                      <a:r>
                        <a:rPr lang="mn-MN" sz="800" b="0" i="0" u="none" strike="noStrike" dirty="0">
                          <a:solidFill>
                            <a:srgbClr val="000000"/>
                          </a:solidFill>
                          <a:effectLst/>
                          <a:latin typeface="Calibri" panose="020F0502020204030204" pitchFamily="34" charset="0"/>
                          <a:cs typeface="Calibri" panose="020F0502020204030204" pitchFamily="34" charset="0"/>
                        </a:rPr>
                        <a:t>Авто зогсоолын мэдээлэл</a:t>
                      </a:r>
                      <a:endParaRPr lang="en-US" sz="800" b="0" i="0" u="none" strike="noStrike" dirty="0">
                        <a:solidFill>
                          <a:srgbClr val="000000"/>
                        </a:solidFill>
                        <a:effectLst/>
                        <a:latin typeface="Calibri" panose="020F0502020204030204" pitchFamily="34" charset="0"/>
                        <a:cs typeface="Calibri" panose="020F0502020204030204" pitchFamily="34" charset="0"/>
                      </a:endParaRPr>
                    </a:p>
                  </a:txBody>
                  <a:tcPr marL="9525" marR="9525" marT="9525" marB="0" anchor="ctr">
                    <a:solidFill>
                      <a:srgbClr val="FCD3A6"/>
                    </a:solidFill>
                  </a:tcPr>
                </a:tc>
                <a:tc>
                  <a:txBody>
                    <a:bodyPr/>
                    <a:lstStyle/>
                    <a:p>
                      <a:pPr algn="ctr" rtl="0" fontAlgn="ctr"/>
                      <a:r>
                        <a:rPr lang="en-US" altLang="ko-KR" sz="800" b="0" i="0" u="none" strike="noStrike">
                          <a:solidFill>
                            <a:srgbClr val="000000"/>
                          </a:solidFill>
                          <a:effectLst/>
                          <a:latin typeface="Calibri" panose="020F0502020204030204" pitchFamily="34" charset="0"/>
                          <a:cs typeface="Calibri" panose="020F0502020204030204" pitchFamily="34" charset="0"/>
                        </a:rPr>
                        <a:t>20</a:t>
                      </a:r>
                    </a:p>
                  </a:txBody>
                  <a:tcPr marL="9525" marR="9525" marT="9525" marB="0" anchor="ctr">
                    <a:solidFill>
                      <a:srgbClr val="FCD3A6"/>
                    </a:solidFill>
                  </a:tcPr>
                </a:tc>
                <a:tc>
                  <a:txBody>
                    <a:bodyPr/>
                    <a:lstStyle/>
                    <a:p>
                      <a:pPr algn="ctr" rtl="0" fontAlgn="ctr"/>
                      <a:r>
                        <a:rPr lang="en-US" altLang="ko-KR" sz="800" b="0" i="0" u="none" strike="noStrike">
                          <a:solidFill>
                            <a:srgbClr val="000000"/>
                          </a:solidFill>
                          <a:effectLst/>
                          <a:latin typeface="Calibri" panose="020F0502020204030204" pitchFamily="34" charset="0"/>
                          <a:cs typeface="Calibri" panose="020F0502020204030204" pitchFamily="34" charset="0"/>
                        </a:rPr>
                        <a:t>20</a:t>
                      </a:r>
                    </a:p>
                  </a:txBody>
                  <a:tcPr marL="9525" marR="9525" marT="9525" marB="0" anchor="ctr">
                    <a:solidFill>
                      <a:srgbClr val="FCD3A6"/>
                    </a:solidFill>
                  </a:tcPr>
                </a:tc>
                <a:tc>
                  <a:txBody>
                    <a:bodyPr/>
                    <a:lstStyle/>
                    <a:p>
                      <a:pPr algn="ctr" rtl="0" fontAlgn="ctr"/>
                      <a:r>
                        <a:rPr lang="en-US" altLang="ko-KR" sz="800" b="0" i="0" u="none" strike="noStrike">
                          <a:solidFill>
                            <a:srgbClr val="000000"/>
                          </a:solidFill>
                          <a:effectLst/>
                          <a:latin typeface="Calibri" panose="020F0502020204030204" pitchFamily="34" charset="0"/>
                          <a:cs typeface="Calibri" panose="020F0502020204030204" pitchFamily="34" charset="0"/>
                        </a:rPr>
                        <a:t>0</a:t>
                      </a:r>
                    </a:p>
                  </a:txBody>
                  <a:tcPr marL="9525" marR="9525" marT="9525" marB="0" anchor="ctr">
                    <a:solidFill>
                      <a:srgbClr val="FCD3A6"/>
                    </a:solidFill>
                  </a:tcPr>
                </a:tc>
                <a:tc>
                  <a:txBody>
                    <a:bodyPr/>
                    <a:lstStyle/>
                    <a:p>
                      <a:pPr algn="ctr" rtl="0" fontAlgn="ctr"/>
                      <a:r>
                        <a:rPr lang="en-US" altLang="ko-KR" sz="800" b="0" i="0" u="none" strike="noStrike">
                          <a:solidFill>
                            <a:srgbClr val="000000"/>
                          </a:solidFill>
                          <a:effectLst/>
                          <a:latin typeface="Calibri" panose="020F0502020204030204" pitchFamily="34" charset="0"/>
                          <a:cs typeface="Calibri" panose="020F0502020204030204" pitchFamily="34" charset="0"/>
                        </a:rPr>
                        <a:t>10</a:t>
                      </a:r>
                    </a:p>
                  </a:txBody>
                  <a:tcPr marL="9525" marR="9525" marT="9525" marB="0" anchor="ctr">
                    <a:solidFill>
                      <a:srgbClr val="FCD3A6"/>
                    </a:solidFill>
                  </a:tcPr>
                </a:tc>
                <a:tc>
                  <a:txBody>
                    <a:bodyPr/>
                    <a:lstStyle/>
                    <a:p>
                      <a:pPr algn="ctr" fontAlgn="ctr"/>
                      <a:r>
                        <a:rPr lang="en-US" altLang="ko-KR" sz="800" b="0" i="0" u="none" strike="noStrike">
                          <a:solidFill>
                            <a:srgbClr val="000000"/>
                          </a:solidFill>
                          <a:effectLst/>
                          <a:latin typeface="Calibri" panose="020F0502020204030204" pitchFamily="34" charset="0"/>
                          <a:cs typeface="Calibri" panose="020F0502020204030204" pitchFamily="34" charset="0"/>
                        </a:rPr>
                        <a:t>50</a:t>
                      </a:r>
                    </a:p>
                  </a:txBody>
                  <a:tcPr marL="9525" marR="9525" marT="9525" marB="0" anchor="ctr">
                    <a:solidFill>
                      <a:srgbClr val="FCD3A6"/>
                    </a:solidFill>
                  </a:tcPr>
                </a:tc>
                <a:tc>
                  <a:txBody>
                    <a:bodyPr/>
                    <a:lstStyle/>
                    <a:p>
                      <a:pPr algn="ctr">
                        <a:lnSpc>
                          <a:spcPct val="115000"/>
                        </a:lnSpc>
                        <a:spcAft>
                          <a:spcPts val="400"/>
                        </a:spcAft>
                      </a:pPr>
                      <a:r>
                        <a:rPr lang="en-US" altLang="ko-KR" sz="800" kern="1200" dirty="0">
                          <a:solidFill>
                            <a:schemeClr val="tx1"/>
                          </a:solidFill>
                          <a:latin typeface="Calibri" panose="020F0502020204030204" pitchFamily="34" charset="0"/>
                          <a:ea typeface="나눔고딕 ExtraBold" panose="020D0904000000000000" pitchFamily="50" charset="-127"/>
                          <a:cs typeface="Calibri" panose="020F0502020204030204" pitchFamily="34" charset="0"/>
                        </a:rPr>
                        <a:t>2</a:t>
                      </a:r>
                      <a:endParaRPr lang="ko-KR" sz="800" kern="1200" dirty="0">
                        <a:solidFill>
                          <a:schemeClr val="tx1"/>
                        </a:solidFill>
                        <a:latin typeface="Calibri" panose="020F0502020204030204" pitchFamily="34" charset="0"/>
                        <a:ea typeface="나눔고딕 ExtraBold" panose="020D0904000000000000" pitchFamily="50" charset="-127"/>
                        <a:cs typeface="Calibri" panose="020F0502020204030204" pitchFamily="34" charset="0"/>
                      </a:endParaRPr>
                    </a:p>
                  </a:txBody>
                  <a:tcPr marL="17780" marR="17780" marT="17780" marB="17780" anchor="ctr">
                    <a:solidFill>
                      <a:srgbClr val="FCD3A6"/>
                    </a:solidFill>
                  </a:tcPr>
                </a:tc>
                <a:tc>
                  <a:txBody>
                    <a:bodyPr/>
                    <a:lstStyle/>
                    <a:p>
                      <a:pPr algn="ctr">
                        <a:lnSpc>
                          <a:spcPct val="115000"/>
                        </a:lnSpc>
                        <a:spcAft>
                          <a:spcPts val="400"/>
                        </a:spcAft>
                      </a:pPr>
                      <a:endParaRPr lang="ko-KR" sz="800" kern="1200" dirty="0">
                        <a:solidFill>
                          <a:schemeClr val="tx1"/>
                        </a:solidFill>
                        <a:latin typeface="Calibri" panose="020F0502020204030204" pitchFamily="34" charset="0"/>
                        <a:ea typeface="나눔고딕 ExtraBold" panose="020D0904000000000000" pitchFamily="50" charset="-127"/>
                        <a:cs typeface="Calibri" panose="020F0502020204030204" pitchFamily="34" charset="0"/>
                      </a:endParaRPr>
                    </a:p>
                  </a:txBody>
                  <a:tcPr marL="17780" marR="17780" marT="17780" marB="17780" anchor="ctr">
                    <a:solidFill>
                      <a:srgbClr val="FCD3A6"/>
                    </a:solidFill>
                  </a:tcPr>
                </a:tc>
                <a:extLst>
                  <a:ext uri="{0D108BD9-81ED-4DB2-BD59-A6C34878D82A}">
                    <a16:rowId xmlns:a16="http://schemas.microsoft.com/office/drawing/2014/main" val="10007"/>
                  </a:ext>
                </a:extLst>
              </a:tr>
              <a:tr h="207903">
                <a:tc>
                  <a:txBody>
                    <a:bodyPr/>
                    <a:lstStyle/>
                    <a:p>
                      <a:pPr marL="0" marR="0" algn="l">
                        <a:lnSpc>
                          <a:spcPct val="115000"/>
                        </a:lnSpc>
                      </a:pPr>
                      <a:r>
                        <a:rPr lang="mn-MN" sz="800" kern="1200" dirty="0">
                          <a:solidFill>
                            <a:srgbClr val="000000"/>
                          </a:solidFill>
                          <a:effectLst/>
                          <a:latin typeface="Calibri" panose="020F0502020204030204" pitchFamily="34" charset="0"/>
                          <a:ea typeface="나눔고딕 ExtraBold" panose="020B0604020202020204" charset="-127"/>
                          <a:cs typeface="Calibri" panose="020F0502020204030204" pitchFamily="34" charset="0"/>
                        </a:rPr>
                        <a:t>З</a:t>
                      </a:r>
                      <a:r>
                        <a:rPr lang="en-US" sz="800" kern="1200" dirty="0" err="1">
                          <a:solidFill>
                            <a:srgbClr val="000000"/>
                          </a:solidFill>
                          <a:effectLst/>
                          <a:latin typeface="Calibri" panose="020F0502020204030204" pitchFamily="34" charset="0"/>
                          <a:ea typeface="나눔고딕 ExtraBold" panose="020B0604020202020204" charset="-127"/>
                          <a:cs typeface="Calibri" panose="020F0502020204030204" pitchFamily="34" charset="0"/>
                        </a:rPr>
                        <a:t>амын</a:t>
                      </a:r>
                      <a:r>
                        <a:rPr lang="en-US" sz="800" kern="1200" dirty="0">
                          <a:solidFill>
                            <a:srgbClr val="000000"/>
                          </a:solidFill>
                          <a:effectLst/>
                          <a:latin typeface="Calibri" panose="020F0502020204030204" pitchFamily="34" charset="0"/>
                          <a:ea typeface="나눔고딕 ExtraBold" panose="020B0604020202020204" charset="-127"/>
                          <a:cs typeface="Calibri" panose="020F0502020204030204" pitchFamily="34" charset="0"/>
                        </a:rPr>
                        <a:t> </a:t>
                      </a:r>
                      <a:r>
                        <a:rPr lang="en-US" sz="800" kern="1200" dirty="0" err="1">
                          <a:solidFill>
                            <a:srgbClr val="000000"/>
                          </a:solidFill>
                          <a:effectLst/>
                          <a:latin typeface="Calibri" panose="020F0502020204030204" pitchFamily="34" charset="0"/>
                          <a:ea typeface="나눔고딕 ExtraBold" panose="020B0604020202020204" charset="-127"/>
                          <a:cs typeface="Calibri" panose="020F0502020204030204" pitchFamily="34" charset="0"/>
                        </a:rPr>
                        <a:t>хажуугийн</a:t>
                      </a:r>
                      <a:r>
                        <a:rPr lang="en-US" sz="800" kern="1200" dirty="0">
                          <a:solidFill>
                            <a:srgbClr val="000000"/>
                          </a:solidFill>
                          <a:effectLst/>
                          <a:latin typeface="Calibri" panose="020F0502020204030204" pitchFamily="34" charset="0"/>
                          <a:ea typeface="나눔고딕 ExtraBold" panose="020B0604020202020204" charset="-127"/>
                          <a:cs typeface="Calibri" panose="020F0502020204030204" pitchFamily="34" charset="0"/>
                        </a:rPr>
                        <a:t> </a:t>
                      </a:r>
                      <a:r>
                        <a:rPr lang="mn-MN" sz="800" kern="1200" dirty="0">
                          <a:solidFill>
                            <a:srgbClr val="000000"/>
                          </a:solidFill>
                          <a:effectLst/>
                          <a:latin typeface="Calibri" panose="020F0502020204030204" pitchFamily="34" charset="0"/>
                          <a:ea typeface="나눔고딕 ExtraBold" panose="020B0604020202020204" charset="-127"/>
                          <a:cs typeface="Calibri" panose="020F0502020204030204" pitchFamily="34" charset="0"/>
                        </a:rPr>
                        <a:t>х</a:t>
                      </a:r>
                      <a:r>
                        <a:rPr lang="en-US" sz="800" kern="1200" dirty="0" err="1">
                          <a:solidFill>
                            <a:srgbClr val="000000"/>
                          </a:solidFill>
                          <a:effectLst/>
                          <a:latin typeface="Calibri" panose="020F0502020204030204" pitchFamily="34" charset="0"/>
                          <a:ea typeface="나눔고딕 ExtraBold" panose="020B0604020202020204" charset="-127"/>
                          <a:cs typeface="Calibri" panose="020F0502020204030204" pitchFamily="34" charset="0"/>
                        </a:rPr>
                        <a:t>урд</a:t>
                      </a:r>
                      <a:r>
                        <a:rPr lang="mn-MN" sz="800" kern="1200" dirty="0">
                          <a:solidFill>
                            <a:srgbClr val="000000"/>
                          </a:solidFill>
                          <a:effectLst/>
                          <a:latin typeface="Calibri" panose="020F0502020204030204" pitchFamily="34" charset="0"/>
                          <a:ea typeface="나눔고딕 ExtraBold" panose="020B0604020202020204" charset="-127"/>
                          <a:cs typeface="Calibri" panose="020F0502020204030204" pitchFamily="34" charset="0"/>
                        </a:rPr>
                        <a:t>ны</a:t>
                      </a:r>
                      <a:r>
                        <a:rPr lang="en-US" sz="800" kern="1200" dirty="0">
                          <a:solidFill>
                            <a:srgbClr val="000000"/>
                          </a:solidFill>
                          <a:effectLst/>
                          <a:latin typeface="Calibri" panose="020F0502020204030204" pitchFamily="34" charset="0"/>
                          <a:ea typeface="나눔고딕 ExtraBold" panose="020B0604020202020204" charset="-127"/>
                          <a:cs typeface="Calibri" panose="020F0502020204030204" pitchFamily="34" charset="0"/>
                        </a:rPr>
                        <a:t> </a:t>
                      </a:r>
                      <a:r>
                        <a:rPr lang="en-US" sz="800" kern="1200" dirty="0" err="1">
                          <a:solidFill>
                            <a:srgbClr val="000000"/>
                          </a:solidFill>
                          <a:effectLst/>
                          <a:latin typeface="Calibri" panose="020F0502020204030204" pitchFamily="34" charset="0"/>
                          <a:ea typeface="나눔고딕 ExtraBold" panose="020B0604020202020204" charset="-127"/>
                          <a:cs typeface="Calibri" panose="020F0502020204030204" pitchFamily="34" charset="0"/>
                        </a:rPr>
                        <a:t>хяналт</a:t>
                      </a:r>
                      <a:endParaRPr lang="en-US" sz="900" dirty="0">
                        <a:effectLst/>
                        <a:latin typeface="Calibri" panose="020F0502020204030204" pitchFamily="34" charset="0"/>
                        <a:ea typeface="Malgun Gothic" panose="020B0503020000020004" pitchFamily="34" charset="-127"/>
                        <a:cs typeface="Calibri" panose="020F0502020204030204" pitchFamily="34" charset="0"/>
                      </a:endParaRPr>
                    </a:p>
                  </a:txBody>
                  <a:tcPr marL="9525" marR="9525" marT="9525" marB="0" anchor="ctr">
                    <a:solidFill>
                      <a:srgbClr val="FCD3A6"/>
                    </a:solidFill>
                  </a:tcPr>
                </a:tc>
                <a:tc>
                  <a:txBody>
                    <a:bodyPr/>
                    <a:lstStyle/>
                    <a:p>
                      <a:pPr algn="ctr" rtl="0" fontAlgn="ctr"/>
                      <a:r>
                        <a:rPr lang="en-US" altLang="ko-KR" sz="800" b="0" i="0" u="none" strike="noStrike">
                          <a:solidFill>
                            <a:srgbClr val="000000"/>
                          </a:solidFill>
                          <a:effectLst/>
                          <a:latin typeface="Calibri" panose="020F0502020204030204" pitchFamily="34" charset="0"/>
                          <a:cs typeface="Calibri" panose="020F0502020204030204" pitchFamily="34" charset="0"/>
                        </a:rPr>
                        <a:t>0</a:t>
                      </a:r>
                    </a:p>
                  </a:txBody>
                  <a:tcPr marL="9525" marR="9525" marT="9525" marB="0" anchor="ctr">
                    <a:solidFill>
                      <a:srgbClr val="FCD3A6"/>
                    </a:solidFill>
                  </a:tcPr>
                </a:tc>
                <a:tc>
                  <a:txBody>
                    <a:bodyPr/>
                    <a:lstStyle/>
                    <a:p>
                      <a:pPr algn="ctr" rtl="0" fontAlgn="ctr"/>
                      <a:r>
                        <a:rPr lang="en-US" altLang="ko-KR" sz="800" b="0" i="0" u="none" strike="noStrike">
                          <a:solidFill>
                            <a:srgbClr val="000000"/>
                          </a:solidFill>
                          <a:effectLst/>
                          <a:latin typeface="Calibri" panose="020F0502020204030204" pitchFamily="34" charset="0"/>
                          <a:cs typeface="Calibri" panose="020F0502020204030204" pitchFamily="34" charset="0"/>
                        </a:rPr>
                        <a:t>6</a:t>
                      </a:r>
                    </a:p>
                  </a:txBody>
                  <a:tcPr marL="9525" marR="9525" marT="9525" marB="0" anchor="ctr">
                    <a:solidFill>
                      <a:srgbClr val="FCD3A6"/>
                    </a:solidFill>
                  </a:tcPr>
                </a:tc>
                <a:tc>
                  <a:txBody>
                    <a:bodyPr/>
                    <a:lstStyle/>
                    <a:p>
                      <a:pPr algn="ctr" rtl="0" fontAlgn="ctr"/>
                      <a:r>
                        <a:rPr lang="en-US" altLang="ko-KR" sz="800" b="0" i="0" u="none" strike="noStrike">
                          <a:solidFill>
                            <a:srgbClr val="000000"/>
                          </a:solidFill>
                          <a:effectLst/>
                          <a:latin typeface="Calibri" panose="020F0502020204030204" pitchFamily="34" charset="0"/>
                          <a:cs typeface="Calibri" panose="020F0502020204030204" pitchFamily="34" charset="0"/>
                        </a:rPr>
                        <a:t>20</a:t>
                      </a:r>
                    </a:p>
                  </a:txBody>
                  <a:tcPr marL="9525" marR="9525" marT="9525" marB="0" anchor="ctr">
                    <a:solidFill>
                      <a:srgbClr val="FCD3A6"/>
                    </a:solidFill>
                  </a:tcPr>
                </a:tc>
                <a:tc>
                  <a:txBody>
                    <a:bodyPr/>
                    <a:lstStyle/>
                    <a:p>
                      <a:pPr algn="ctr" rtl="0" fontAlgn="ctr"/>
                      <a:r>
                        <a:rPr lang="en-US" altLang="ko-KR" sz="800" b="0" i="0" u="none" strike="noStrike">
                          <a:solidFill>
                            <a:srgbClr val="000000"/>
                          </a:solidFill>
                          <a:effectLst/>
                          <a:latin typeface="Calibri" panose="020F0502020204030204" pitchFamily="34" charset="0"/>
                          <a:cs typeface="Calibri" panose="020F0502020204030204" pitchFamily="34" charset="0"/>
                        </a:rPr>
                        <a:t>20</a:t>
                      </a:r>
                    </a:p>
                  </a:txBody>
                  <a:tcPr marL="9525" marR="9525" marT="9525" marB="0" anchor="ctr">
                    <a:solidFill>
                      <a:srgbClr val="FCD3A6"/>
                    </a:solidFill>
                  </a:tcPr>
                </a:tc>
                <a:tc>
                  <a:txBody>
                    <a:bodyPr/>
                    <a:lstStyle/>
                    <a:p>
                      <a:pPr algn="ctr" fontAlgn="ctr"/>
                      <a:r>
                        <a:rPr lang="en-US" altLang="ko-KR" sz="800" b="0" i="0" u="none" strike="noStrike">
                          <a:solidFill>
                            <a:srgbClr val="000000"/>
                          </a:solidFill>
                          <a:effectLst/>
                          <a:latin typeface="Calibri" panose="020F0502020204030204" pitchFamily="34" charset="0"/>
                          <a:cs typeface="Calibri" panose="020F0502020204030204" pitchFamily="34" charset="0"/>
                        </a:rPr>
                        <a:t>46</a:t>
                      </a:r>
                    </a:p>
                  </a:txBody>
                  <a:tcPr marL="9525" marR="9525" marT="9525" marB="0" anchor="ctr">
                    <a:solidFill>
                      <a:srgbClr val="FCD3A6"/>
                    </a:solidFill>
                  </a:tcPr>
                </a:tc>
                <a:tc>
                  <a:txBody>
                    <a:bodyPr/>
                    <a:lstStyle/>
                    <a:p>
                      <a:pPr algn="ctr">
                        <a:lnSpc>
                          <a:spcPct val="115000"/>
                        </a:lnSpc>
                        <a:spcAft>
                          <a:spcPts val="400"/>
                        </a:spcAft>
                      </a:pPr>
                      <a:r>
                        <a:rPr lang="en-US" altLang="ko-KR" sz="800" kern="1200" dirty="0">
                          <a:solidFill>
                            <a:schemeClr val="tx1"/>
                          </a:solidFill>
                          <a:latin typeface="Calibri" panose="020F0502020204030204" pitchFamily="34" charset="0"/>
                          <a:ea typeface="나눔고딕 ExtraBold" panose="020D0904000000000000" pitchFamily="50" charset="-127"/>
                          <a:cs typeface="Calibri" panose="020F0502020204030204" pitchFamily="34" charset="0"/>
                        </a:rPr>
                        <a:t>2</a:t>
                      </a:r>
                      <a:endParaRPr lang="ko-KR" sz="800" kern="1200" dirty="0">
                        <a:solidFill>
                          <a:schemeClr val="tx1"/>
                        </a:solidFill>
                        <a:latin typeface="Calibri" panose="020F0502020204030204" pitchFamily="34" charset="0"/>
                        <a:ea typeface="나눔고딕 ExtraBold" panose="020D0904000000000000" pitchFamily="50" charset="-127"/>
                        <a:cs typeface="Calibri" panose="020F0502020204030204" pitchFamily="34" charset="0"/>
                      </a:endParaRPr>
                    </a:p>
                  </a:txBody>
                  <a:tcPr marL="17780" marR="17780" marT="17780" marB="17780" anchor="ctr">
                    <a:solidFill>
                      <a:srgbClr val="FCD3A6"/>
                    </a:solidFill>
                  </a:tcPr>
                </a:tc>
                <a:tc>
                  <a:txBody>
                    <a:bodyPr/>
                    <a:lstStyle/>
                    <a:p>
                      <a:pPr algn="ctr">
                        <a:lnSpc>
                          <a:spcPct val="115000"/>
                        </a:lnSpc>
                        <a:spcAft>
                          <a:spcPts val="400"/>
                        </a:spcAft>
                      </a:pPr>
                      <a:r>
                        <a:rPr lang="en-US" altLang="ko-KR" sz="800" kern="1200" dirty="0">
                          <a:solidFill>
                            <a:schemeClr val="tx1"/>
                          </a:solidFill>
                          <a:latin typeface="Calibri" panose="020F0502020204030204" pitchFamily="34" charset="0"/>
                          <a:ea typeface="나눔고딕 ExtraBold" panose="020D0904000000000000" pitchFamily="50" charset="-127"/>
                          <a:cs typeface="Calibri" panose="020F0502020204030204" pitchFamily="34" charset="0"/>
                        </a:rPr>
                        <a:t>1</a:t>
                      </a:r>
                      <a:endParaRPr lang="ko-KR" sz="800" kern="1200" dirty="0">
                        <a:solidFill>
                          <a:schemeClr val="tx1"/>
                        </a:solidFill>
                        <a:latin typeface="Calibri" panose="020F0502020204030204" pitchFamily="34" charset="0"/>
                        <a:ea typeface="나눔고딕 ExtraBold" panose="020D0904000000000000" pitchFamily="50" charset="-127"/>
                        <a:cs typeface="Calibri" panose="020F0502020204030204" pitchFamily="34" charset="0"/>
                      </a:endParaRPr>
                    </a:p>
                  </a:txBody>
                  <a:tcPr marL="17780" marR="17780" marT="17780" marB="17780" anchor="ctr">
                    <a:solidFill>
                      <a:srgbClr val="FCD3A6"/>
                    </a:solidFill>
                  </a:tcPr>
                </a:tc>
                <a:extLst>
                  <a:ext uri="{0D108BD9-81ED-4DB2-BD59-A6C34878D82A}">
                    <a16:rowId xmlns:a16="http://schemas.microsoft.com/office/drawing/2014/main" val="10008"/>
                  </a:ext>
                </a:extLst>
              </a:tr>
              <a:tr h="207903">
                <a:tc>
                  <a:txBody>
                    <a:bodyPr/>
                    <a:lstStyle/>
                    <a:p>
                      <a:pPr marL="0" marR="0" algn="l">
                        <a:lnSpc>
                          <a:spcPct val="115000"/>
                        </a:lnSpc>
                      </a:pPr>
                      <a:r>
                        <a:rPr lang="mn-MN" sz="800" kern="1200" dirty="0">
                          <a:solidFill>
                            <a:srgbClr val="000000"/>
                          </a:solidFill>
                          <a:effectLst/>
                          <a:latin typeface="Calibri" panose="020F0502020204030204" pitchFamily="34" charset="0"/>
                          <a:ea typeface="나눔고딕 ExtraBold" panose="020B0604020202020204" charset="-127"/>
                          <a:cs typeface="Calibri" panose="020F0502020204030204" pitchFamily="34" charset="0"/>
                        </a:rPr>
                        <a:t>Даац хэтрүүлсэн тэврийн хэрэгсэл илрүүлэгч</a:t>
                      </a:r>
                      <a:endParaRPr lang="en-US" sz="900" dirty="0">
                        <a:effectLst/>
                        <a:latin typeface="Calibri" panose="020F0502020204030204" pitchFamily="34" charset="0"/>
                        <a:ea typeface="Malgun Gothic" panose="020B0503020000020004" pitchFamily="34" charset="-127"/>
                        <a:cs typeface="Calibri" panose="020F0502020204030204" pitchFamily="34" charset="0"/>
                      </a:endParaRPr>
                    </a:p>
                  </a:txBody>
                  <a:tcPr marL="9525" marR="9525" marT="9525" marB="0" anchor="ctr">
                    <a:solidFill>
                      <a:srgbClr val="FCD3A6"/>
                    </a:solidFill>
                  </a:tcPr>
                </a:tc>
                <a:tc>
                  <a:txBody>
                    <a:bodyPr/>
                    <a:lstStyle/>
                    <a:p>
                      <a:pPr algn="ctr" rtl="0" fontAlgn="ctr"/>
                      <a:r>
                        <a:rPr lang="en-US" altLang="ko-KR" sz="800" b="0" i="0" u="none" strike="noStrike" dirty="0">
                          <a:solidFill>
                            <a:srgbClr val="000000"/>
                          </a:solidFill>
                          <a:effectLst/>
                          <a:latin typeface="Calibri" panose="020F0502020204030204" pitchFamily="34" charset="0"/>
                          <a:cs typeface="Calibri" panose="020F0502020204030204" pitchFamily="34" charset="0"/>
                        </a:rPr>
                        <a:t>0</a:t>
                      </a:r>
                    </a:p>
                  </a:txBody>
                  <a:tcPr marL="9525" marR="9525" marT="9525" marB="0" anchor="ctr">
                    <a:solidFill>
                      <a:srgbClr val="FCD3A6"/>
                    </a:solidFill>
                  </a:tcPr>
                </a:tc>
                <a:tc>
                  <a:txBody>
                    <a:bodyPr/>
                    <a:lstStyle/>
                    <a:p>
                      <a:pPr algn="ctr" rtl="0" fontAlgn="ctr"/>
                      <a:r>
                        <a:rPr lang="en-US" altLang="ko-KR" sz="800" b="0" i="0" u="none" strike="noStrike">
                          <a:solidFill>
                            <a:srgbClr val="000000"/>
                          </a:solidFill>
                          <a:effectLst/>
                          <a:latin typeface="Calibri" panose="020F0502020204030204" pitchFamily="34" charset="0"/>
                          <a:cs typeface="Calibri" panose="020F0502020204030204" pitchFamily="34" charset="0"/>
                        </a:rPr>
                        <a:t>13</a:t>
                      </a:r>
                    </a:p>
                  </a:txBody>
                  <a:tcPr marL="9525" marR="9525" marT="9525" marB="0" anchor="ctr">
                    <a:solidFill>
                      <a:srgbClr val="FCD3A6"/>
                    </a:solidFill>
                  </a:tcPr>
                </a:tc>
                <a:tc>
                  <a:txBody>
                    <a:bodyPr/>
                    <a:lstStyle/>
                    <a:p>
                      <a:pPr algn="ctr" rtl="0" fontAlgn="ctr"/>
                      <a:r>
                        <a:rPr lang="en-US" altLang="ko-KR" sz="800" b="0" i="0" u="none" strike="noStrike">
                          <a:solidFill>
                            <a:srgbClr val="000000"/>
                          </a:solidFill>
                          <a:effectLst/>
                          <a:latin typeface="Calibri" panose="020F0502020204030204" pitchFamily="34" charset="0"/>
                          <a:cs typeface="Calibri" panose="020F0502020204030204" pitchFamily="34" charset="0"/>
                        </a:rPr>
                        <a:t>11</a:t>
                      </a:r>
                    </a:p>
                  </a:txBody>
                  <a:tcPr marL="9525" marR="9525" marT="9525" marB="0" anchor="ctr">
                    <a:solidFill>
                      <a:srgbClr val="FCD3A6"/>
                    </a:solidFill>
                  </a:tcPr>
                </a:tc>
                <a:tc>
                  <a:txBody>
                    <a:bodyPr/>
                    <a:lstStyle/>
                    <a:p>
                      <a:pPr algn="ctr" rtl="0" fontAlgn="ctr"/>
                      <a:r>
                        <a:rPr lang="en-US" altLang="ko-KR" sz="800" b="0" i="0" u="none" strike="noStrike">
                          <a:solidFill>
                            <a:srgbClr val="000000"/>
                          </a:solidFill>
                          <a:effectLst/>
                          <a:latin typeface="Calibri" panose="020F0502020204030204" pitchFamily="34" charset="0"/>
                          <a:cs typeface="Calibri" panose="020F0502020204030204" pitchFamily="34" charset="0"/>
                        </a:rPr>
                        <a:t>20</a:t>
                      </a:r>
                    </a:p>
                  </a:txBody>
                  <a:tcPr marL="9525" marR="9525" marT="9525" marB="0" anchor="ctr">
                    <a:solidFill>
                      <a:srgbClr val="FCD3A6"/>
                    </a:solidFill>
                  </a:tcPr>
                </a:tc>
                <a:tc>
                  <a:txBody>
                    <a:bodyPr/>
                    <a:lstStyle/>
                    <a:p>
                      <a:pPr algn="ctr" fontAlgn="ctr"/>
                      <a:r>
                        <a:rPr lang="en-US" altLang="ko-KR" sz="800" b="0" i="0" u="none" strike="noStrike">
                          <a:solidFill>
                            <a:srgbClr val="000000"/>
                          </a:solidFill>
                          <a:effectLst/>
                          <a:latin typeface="Calibri" panose="020F0502020204030204" pitchFamily="34" charset="0"/>
                          <a:cs typeface="Calibri" panose="020F0502020204030204" pitchFamily="34" charset="0"/>
                        </a:rPr>
                        <a:t>44</a:t>
                      </a:r>
                    </a:p>
                  </a:txBody>
                  <a:tcPr marL="9525" marR="9525" marT="9525" marB="0" anchor="ctr">
                    <a:solidFill>
                      <a:srgbClr val="FCD3A6"/>
                    </a:solidFill>
                  </a:tcPr>
                </a:tc>
                <a:tc>
                  <a:txBody>
                    <a:bodyPr/>
                    <a:lstStyle/>
                    <a:p>
                      <a:pPr algn="ctr">
                        <a:lnSpc>
                          <a:spcPct val="115000"/>
                        </a:lnSpc>
                        <a:spcAft>
                          <a:spcPts val="400"/>
                        </a:spcAft>
                      </a:pPr>
                      <a:r>
                        <a:rPr lang="en-US" altLang="ko-KR" sz="800" kern="1200" dirty="0">
                          <a:solidFill>
                            <a:schemeClr val="tx1"/>
                          </a:solidFill>
                          <a:latin typeface="Calibri" panose="020F0502020204030204" pitchFamily="34" charset="0"/>
                          <a:ea typeface="나눔고딕 ExtraBold" panose="020D0904000000000000" pitchFamily="50" charset="-127"/>
                          <a:cs typeface="Calibri" panose="020F0502020204030204" pitchFamily="34" charset="0"/>
                        </a:rPr>
                        <a:t>2</a:t>
                      </a:r>
                      <a:endParaRPr lang="ko-KR" sz="800" kern="1200" dirty="0">
                        <a:solidFill>
                          <a:schemeClr val="tx1"/>
                        </a:solidFill>
                        <a:latin typeface="Calibri" panose="020F0502020204030204" pitchFamily="34" charset="0"/>
                        <a:ea typeface="나눔고딕 ExtraBold" panose="020D0904000000000000" pitchFamily="50" charset="-127"/>
                        <a:cs typeface="Calibri" panose="020F0502020204030204" pitchFamily="34" charset="0"/>
                      </a:endParaRPr>
                    </a:p>
                  </a:txBody>
                  <a:tcPr marL="17780" marR="17780" marT="17780" marB="17780" anchor="ctr">
                    <a:solidFill>
                      <a:srgbClr val="FCD3A6"/>
                    </a:solidFill>
                  </a:tcPr>
                </a:tc>
                <a:tc>
                  <a:txBody>
                    <a:bodyPr/>
                    <a:lstStyle/>
                    <a:p>
                      <a:pPr algn="ctr">
                        <a:lnSpc>
                          <a:spcPct val="115000"/>
                        </a:lnSpc>
                        <a:spcAft>
                          <a:spcPts val="400"/>
                        </a:spcAft>
                      </a:pPr>
                      <a:r>
                        <a:rPr lang="en-US" altLang="ko-KR" sz="800" kern="1200" dirty="0">
                          <a:solidFill>
                            <a:schemeClr val="tx1"/>
                          </a:solidFill>
                          <a:latin typeface="Calibri" panose="020F0502020204030204" pitchFamily="34" charset="0"/>
                          <a:ea typeface="나눔고딕 ExtraBold" panose="020D0904000000000000" pitchFamily="50" charset="-127"/>
                          <a:cs typeface="Calibri" panose="020F0502020204030204" pitchFamily="34" charset="0"/>
                        </a:rPr>
                        <a:t>1</a:t>
                      </a:r>
                      <a:endParaRPr lang="ko-KR" sz="800" kern="1200" dirty="0">
                        <a:solidFill>
                          <a:schemeClr val="tx1"/>
                        </a:solidFill>
                        <a:latin typeface="Calibri" panose="020F0502020204030204" pitchFamily="34" charset="0"/>
                        <a:ea typeface="나눔고딕 ExtraBold" panose="020D0904000000000000" pitchFamily="50" charset="-127"/>
                        <a:cs typeface="Calibri" panose="020F0502020204030204" pitchFamily="34" charset="0"/>
                      </a:endParaRPr>
                    </a:p>
                  </a:txBody>
                  <a:tcPr marL="17780" marR="17780" marT="17780" marB="17780" anchor="ctr">
                    <a:solidFill>
                      <a:srgbClr val="FCD3A6"/>
                    </a:solidFill>
                  </a:tcPr>
                </a:tc>
                <a:extLst>
                  <a:ext uri="{0D108BD9-81ED-4DB2-BD59-A6C34878D82A}">
                    <a16:rowId xmlns:a16="http://schemas.microsoft.com/office/drawing/2014/main" val="10009"/>
                  </a:ext>
                </a:extLst>
              </a:tr>
              <a:tr h="207903">
                <a:tc>
                  <a:txBody>
                    <a:bodyPr/>
                    <a:lstStyle/>
                    <a:p>
                      <a:pPr marL="0" marR="0" algn="l" fontAlgn="base">
                        <a:lnSpc>
                          <a:spcPct val="115000"/>
                        </a:lnSpc>
                        <a:spcBef>
                          <a:spcPts val="0"/>
                        </a:spcBef>
                        <a:spcAft>
                          <a:spcPts val="0"/>
                        </a:spcAft>
                      </a:pPr>
                      <a:r>
                        <a:rPr lang="mn-MN" sz="800" kern="1200" dirty="0">
                          <a:solidFill>
                            <a:srgbClr val="000000"/>
                          </a:solidFill>
                          <a:effectLst/>
                          <a:latin typeface="Calibri" panose="020F0502020204030204" pitchFamily="34" charset="0"/>
                          <a:ea typeface="나눔고딕 ExtraBold" panose="020B0604020202020204" charset="-127"/>
                          <a:cs typeface="Calibri" panose="020F0502020204030204" pitchFamily="34" charset="0"/>
                        </a:rPr>
                        <a:t>Замын хөдөлгөөний эрэлтийн удирдлага</a:t>
                      </a:r>
                      <a:endParaRPr lang="en-US" sz="900" dirty="0">
                        <a:effectLst/>
                        <a:latin typeface="Calibri" panose="020F0502020204030204" pitchFamily="34" charset="0"/>
                        <a:ea typeface="Malgun Gothic" panose="020B0503020000020004" pitchFamily="34" charset="-127"/>
                        <a:cs typeface="Calibri" panose="020F0502020204030204" pitchFamily="34" charset="0"/>
                      </a:endParaRPr>
                    </a:p>
                  </a:txBody>
                  <a:tcPr marL="9525" marR="9525" marT="9525" marB="0" anchor="ctr">
                    <a:solidFill>
                      <a:srgbClr val="FCD3A6"/>
                    </a:solidFill>
                  </a:tcPr>
                </a:tc>
                <a:tc>
                  <a:txBody>
                    <a:bodyPr/>
                    <a:lstStyle/>
                    <a:p>
                      <a:pPr algn="ctr" rtl="0" fontAlgn="ctr"/>
                      <a:r>
                        <a:rPr lang="en-US" altLang="ko-KR" sz="800" b="0" i="0" u="none" strike="noStrike">
                          <a:solidFill>
                            <a:srgbClr val="000000"/>
                          </a:solidFill>
                          <a:effectLst/>
                          <a:latin typeface="Calibri" panose="020F0502020204030204" pitchFamily="34" charset="0"/>
                          <a:cs typeface="Calibri" panose="020F0502020204030204" pitchFamily="34" charset="0"/>
                        </a:rPr>
                        <a:t>20</a:t>
                      </a:r>
                    </a:p>
                  </a:txBody>
                  <a:tcPr marL="9525" marR="9525" marT="9525" marB="0" anchor="ctr">
                    <a:solidFill>
                      <a:srgbClr val="FCD3A6"/>
                    </a:solidFill>
                  </a:tcPr>
                </a:tc>
                <a:tc>
                  <a:txBody>
                    <a:bodyPr/>
                    <a:lstStyle/>
                    <a:p>
                      <a:pPr algn="ctr" rtl="0" fontAlgn="ctr"/>
                      <a:r>
                        <a:rPr lang="en-US" altLang="ko-KR" sz="800" b="0" i="0" u="none" strike="noStrike">
                          <a:solidFill>
                            <a:srgbClr val="000000"/>
                          </a:solidFill>
                          <a:effectLst/>
                          <a:latin typeface="Calibri" panose="020F0502020204030204" pitchFamily="34" charset="0"/>
                          <a:cs typeface="Calibri" panose="020F0502020204030204" pitchFamily="34" charset="0"/>
                        </a:rPr>
                        <a:t>8</a:t>
                      </a:r>
                    </a:p>
                  </a:txBody>
                  <a:tcPr marL="9525" marR="9525" marT="9525" marB="0" anchor="ctr">
                    <a:solidFill>
                      <a:srgbClr val="FCD3A6"/>
                    </a:solidFill>
                  </a:tcPr>
                </a:tc>
                <a:tc>
                  <a:txBody>
                    <a:bodyPr/>
                    <a:lstStyle/>
                    <a:p>
                      <a:pPr algn="ctr" rtl="0" fontAlgn="ctr"/>
                      <a:r>
                        <a:rPr lang="en-US" altLang="ko-KR" sz="800" b="0" i="0" u="none" strike="noStrike">
                          <a:solidFill>
                            <a:srgbClr val="000000"/>
                          </a:solidFill>
                          <a:effectLst/>
                          <a:latin typeface="Calibri" panose="020F0502020204030204" pitchFamily="34" charset="0"/>
                          <a:cs typeface="Calibri" panose="020F0502020204030204" pitchFamily="34" charset="0"/>
                        </a:rPr>
                        <a:t>5</a:t>
                      </a:r>
                    </a:p>
                  </a:txBody>
                  <a:tcPr marL="9525" marR="9525" marT="9525" marB="0" anchor="ctr">
                    <a:solidFill>
                      <a:srgbClr val="FCD3A6"/>
                    </a:solidFill>
                  </a:tcPr>
                </a:tc>
                <a:tc>
                  <a:txBody>
                    <a:bodyPr/>
                    <a:lstStyle/>
                    <a:p>
                      <a:pPr algn="ctr" rtl="0" fontAlgn="ctr"/>
                      <a:r>
                        <a:rPr lang="en-US" altLang="ko-KR" sz="800" b="0" i="0" u="none" strike="noStrike">
                          <a:solidFill>
                            <a:srgbClr val="000000"/>
                          </a:solidFill>
                          <a:effectLst/>
                          <a:latin typeface="Calibri" panose="020F0502020204030204" pitchFamily="34" charset="0"/>
                          <a:cs typeface="Calibri" panose="020F0502020204030204" pitchFamily="34" charset="0"/>
                        </a:rPr>
                        <a:t>10</a:t>
                      </a:r>
                    </a:p>
                  </a:txBody>
                  <a:tcPr marL="9525" marR="9525" marT="9525" marB="0" anchor="ctr">
                    <a:solidFill>
                      <a:srgbClr val="FCD3A6"/>
                    </a:solidFill>
                  </a:tcPr>
                </a:tc>
                <a:tc>
                  <a:txBody>
                    <a:bodyPr/>
                    <a:lstStyle/>
                    <a:p>
                      <a:pPr algn="ctr" fontAlgn="ctr"/>
                      <a:r>
                        <a:rPr lang="en-US" altLang="ko-KR" sz="800" b="0" i="0" u="none" strike="noStrike">
                          <a:solidFill>
                            <a:srgbClr val="000000"/>
                          </a:solidFill>
                          <a:effectLst/>
                          <a:latin typeface="Calibri" panose="020F0502020204030204" pitchFamily="34" charset="0"/>
                          <a:cs typeface="Calibri" panose="020F0502020204030204" pitchFamily="34" charset="0"/>
                        </a:rPr>
                        <a:t>43</a:t>
                      </a:r>
                    </a:p>
                  </a:txBody>
                  <a:tcPr marL="9525" marR="9525" marT="9525" marB="0" anchor="ctr">
                    <a:solidFill>
                      <a:srgbClr val="FCD3A6"/>
                    </a:solidFill>
                  </a:tcPr>
                </a:tc>
                <a:tc>
                  <a:txBody>
                    <a:bodyPr/>
                    <a:lstStyle/>
                    <a:p>
                      <a:pPr algn="ctr">
                        <a:lnSpc>
                          <a:spcPct val="115000"/>
                        </a:lnSpc>
                        <a:spcAft>
                          <a:spcPts val="400"/>
                        </a:spcAft>
                      </a:pPr>
                      <a:r>
                        <a:rPr lang="en-US" altLang="ko-KR" sz="800" kern="1200" dirty="0">
                          <a:solidFill>
                            <a:schemeClr val="tx1"/>
                          </a:solidFill>
                          <a:latin typeface="Calibri" panose="020F0502020204030204" pitchFamily="34" charset="0"/>
                          <a:ea typeface="나눔고딕 ExtraBold" panose="020D0904000000000000" pitchFamily="50" charset="-127"/>
                          <a:cs typeface="Calibri" panose="020F0502020204030204" pitchFamily="34" charset="0"/>
                        </a:rPr>
                        <a:t>2</a:t>
                      </a:r>
                      <a:endParaRPr lang="ko-KR" sz="800" kern="1200" dirty="0">
                        <a:solidFill>
                          <a:schemeClr val="tx1"/>
                        </a:solidFill>
                        <a:latin typeface="Calibri" panose="020F0502020204030204" pitchFamily="34" charset="0"/>
                        <a:ea typeface="나눔고딕 ExtraBold" panose="020D0904000000000000" pitchFamily="50" charset="-127"/>
                        <a:cs typeface="Calibri" panose="020F0502020204030204" pitchFamily="34" charset="0"/>
                      </a:endParaRPr>
                    </a:p>
                  </a:txBody>
                  <a:tcPr marL="17780" marR="17780" marT="17780" marB="17780" anchor="ctr">
                    <a:solidFill>
                      <a:srgbClr val="FCD3A6"/>
                    </a:solidFill>
                  </a:tcPr>
                </a:tc>
                <a:tc>
                  <a:txBody>
                    <a:bodyPr/>
                    <a:lstStyle/>
                    <a:p>
                      <a:pPr algn="ctr">
                        <a:lnSpc>
                          <a:spcPct val="115000"/>
                        </a:lnSpc>
                        <a:spcAft>
                          <a:spcPts val="400"/>
                        </a:spcAft>
                      </a:pPr>
                      <a:endParaRPr lang="ko-KR" sz="800" kern="1200" dirty="0">
                        <a:solidFill>
                          <a:schemeClr val="tx1"/>
                        </a:solidFill>
                        <a:latin typeface="Calibri" panose="020F0502020204030204" pitchFamily="34" charset="0"/>
                        <a:ea typeface="나눔고딕 ExtraBold" panose="020D0904000000000000" pitchFamily="50" charset="-127"/>
                        <a:cs typeface="Calibri" panose="020F0502020204030204" pitchFamily="34" charset="0"/>
                      </a:endParaRPr>
                    </a:p>
                  </a:txBody>
                  <a:tcPr marL="17780" marR="17780" marT="17780" marB="17780" anchor="ctr">
                    <a:solidFill>
                      <a:srgbClr val="FCD3A6"/>
                    </a:solidFill>
                  </a:tcPr>
                </a:tc>
                <a:extLst>
                  <a:ext uri="{0D108BD9-81ED-4DB2-BD59-A6C34878D82A}">
                    <a16:rowId xmlns:a16="http://schemas.microsoft.com/office/drawing/2014/main" val="10010"/>
                  </a:ext>
                </a:extLst>
              </a:tr>
              <a:tr h="207903">
                <a:tc>
                  <a:txBody>
                    <a:bodyPr/>
                    <a:lstStyle/>
                    <a:p>
                      <a:pPr algn="l" rtl="0" fontAlgn="ctr"/>
                      <a:r>
                        <a:rPr lang="mn-MN" sz="800" b="0" i="0" u="none" strike="noStrike" dirty="0">
                          <a:solidFill>
                            <a:srgbClr val="000000"/>
                          </a:solidFill>
                          <a:effectLst/>
                          <a:latin typeface="Calibri" panose="020F0502020204030204" pitchFamily="34" charset="0"/>
                          <a:cs typeface="Calibri" panose="020F0502020204030204" pitchFamily="34" charset="0"/>
                        </a:rPr>
                        <a:t>Авто зогсоолын цахим төлбөрийн систем</a:t>
                      </a:r>
                      <a:endParaRPr lang="en-US" sz="800" b="0" i="0" u="none" strike="noStrike" dirty="0">
                        <a:solidFill>
                          <a:srgbClr val="000000"/>
                        </a:solidFill>
                        <a:effectLst/>
                        <a:latin typeface="Calibri" panose="020F0502020204030204" pitchFamily="34" charset="0"/>
                        <a:cs typeface="Calibri" panose="020F0502020204030204" pitchFamily="34" charset="0"/>
                      </a:endParaRPr>
                    </a:p>
                  </a:txBody>
                  <a:tcPr marL="9525" marR="9525" marT="9525" marB="0" anchor="ctr">
                    <a:solidFill>
                      <a:srgbClr val="FCD3A6"/>
                    </a:solidFill>
                  </a:tcPr>
                </a:tc>
                <a:tc>
                  <a:txBody>
                    <a:bodyPr/>
                    <a:lstStyle/>
                    <a:p>
                      <a:pPr algn="ctr" rtl="0" fontAlgn="ctr"/>
                      <a:r>
                        <a:rPr lang="en-US" altLang="ko-KR" sz="800" b="0" i="0" u="none" strike="noStrike">
                          <a:solidFill>
                            <a:srgbClr val="000000"/>
                          </a:solidFill>
                          <a:effectLst/>
                          <a:latin typeface="Calibri" panose="020F0502020204030204" pitchFamily="34" charset="0"/>
                          <a:cs typeface="Calibri" panose="020F0502020204030204" pitchFamily="34" charset="0"/>
                        </a:rPr>
                        <a:t>20</a:t>
                      </a:r>
                    </a:p>
                  </a:txBody>
                  <a:tcPr marL="9525" marR="9525" marT="9525" marB="0" anchor="ctr">
                    <a:solidFill>
                      <a:srgbClr val="FCD3A6"/>
                    </a:solidFill>
                  </a:tcPr>
                </a:tc>
                <a:tc>
                  <a:txBody>
                    <a:bodyPr/>
                    <a:lstStyle/>
                    <a:p>
                      <a:pPr algn="ctr" rtl="0" fontAlgn="ctr"/>
                      <a:r>
                        <a:rPr lang="en-US" altLang="ko-KR" sz="800" b="0" i="0" u="none" strike="noStrike">
                          <a:solidFill>
                            <a:srgbClr val="000000"/>
                          </a:solidFill>
                          <a:effectLst/>
                          <a:latin typeface="Calibri" panose="020F0502020204030204" pitchFamily="34" charset="0"/>
                          <a:cs typeface="Calibri" panose="020F0502020204030204" pitchFamily="34" charset="0"/>
                        </a:rPr>
                        <a:t>12</a:t>
                      </a:r>
                    </a:p>
                  </a:txBody>
                  <a:tcPr marL="9525" marR="9525" marT="9525" marB="0" anchor="ctr">
                    <a:solidFill>
                      <a:srgbClr val="FCD3A6"/>
                    </a:solidFill>
                  </a:tcPr>
                </a:tc>
                <a:tc>
                  <a:txBody>
                    <a:bodyPr/>
                    <a:lstStyle/>
                    <a:p>
                      <a:pPr algn="ctr" rtl="0" fontAlgn="ctr"/>
                      <a:r>
                        <a:rPr lang="en-US" altLang="ko-KR" sz="800" b="0" i="0" u="none" strike="noStrike">
                          <a:solidFill>
                            <a:srgbClr val="000000"/>
                          </a:solidFill>
                          <a:effectLst/>
                          <a:latin typeface="Calibri" panose="020F0502020204030204" pitchFamily="34" charset="0"/>
                          <a:cs typeface="Calibri" panose="020F0502020204030204" pitchFamily="34" charset="0"/>
                        </a:rPr>
                        <a:t>1</a:t>
                      </a:r>
                    </a:p>
                  </a:txBody>
                  <a:tcPr marL="9525" marR="9525" marT="9525" marB="0" anchor="ctr">
                    <a:solidFill>
                      <a:srgbClr val="FCD3A6"/>
                    </a:solidFill>
                  </a:tcPr>
                </a:tc>
                <a:tc>
                  <a:txBody>
                    <a:bodyPr/>
                    <a:lstStyle/>
                    <a:p>
                      <a:pPr algn="ctr" rtl="0" fontAlgn="ctr"/>
                      <a:r>
                        <a:rPr lang="en-US" altLang="ko-KR" sz="800" b="0" i="0" u="none" strike="noStrike">
                          <a:solidFill>
                            <a:srgbClr val="000000"/>
                          </a:solidFill>
                          <a:effectLst/>
                          <a:latin typeface="Calibri" panose="020F0502020204030204" pitchFamily="34" charset="0"/>
                          <a:cs typeface="Calibri" panose="020F0502020204030204" pitchFamily="34" charset="0"/>
                        </a:rPr>
                        <a:t>10</a:t>
                      </a:r>
                    </a:p>
                  </a:txBody>
                  <a:tcPr marL="9525" marR="9525" marT="9525" marB="0" anchor="ctr">
                    <a:solidFill>
                      <a:srgbClr val="FCD3A6"/>
                    </a:solidFill>
                  </a:tcPr>
                </a:tc>
                <a:tc>
                  <a:txBody>
                    <a:bodyPr/>
                    <a:lstStyle/>
                    <a:p>
                      <a:pPr algn="ctr" fontAlgn="ctr"/>
                      <a:r>
                        <a:rPr lang="en-US" altLang="ko-KR" sz="800" b="0" i="0" u="none" strike="noStrike">
                          <a:solidFill>
                            <a:srgbClr val="000000"/>
                          </a:solidFill>
                          <a:effectLst/>
                          <a:latin typeface="Calibri" panose="020F0502020204030204" pitchFamily="34" charset="0"/>
                          <a:cs typeface="Calibri" panose="020F0502020204030204" pitchFamily="34" charset="0"/>
                        </a:rPr>
                        <a:t>43</a:t>
                      </a:r>
                    </a:p>
                  </a:txBody>
                  <a:tcPr marL="9525" marR="9525" marT="9525" marB="0" anchor="ctr">
                    <a:solidFill>
                      <a:srgbClr val="FCD3A6"/>
                    </a:solidFill>
                  </a:tcPr>
                </a:tc>
                <a:tc>
                  <a:txBody>
                    <a:bodyPr/>
                    <a:lstStyle/>
                    <a:p>
                      <a:pPr algn="ctr">
                        <a:lnSpc>
                          <a:spcPct val="115000"/>
                        </a:lnSpc>
                        <a:spcAft>
                          <a:spcPts val="400"/>
                        </a:spcAft>
                      </a:pPr>
                      <a:r>
                        <a:rPr lang="en-US" altLang="ko-KR" sz="800" kern="1200" dirty="0">
                          <a:solidFill>
                            <a:schemeClr val="tx1"/>
                          </a:solidFill>
                          <a:latin typeface="Calibri" panose="020F0502020204030204" pitchFamily="34" charset="0"/>
                          <a:ea typeface="나눔고딕 ExtraBold" panose="020D0904000000000000" pitchFamily="50" charset="-127"/>
                          <a:cs typeface="Calibri" panose="020F0502020204030204" pitchFamily="34" charset="0"/>
                        </a:rPr>
                        <a:t>2</a:t>
                      </a:r>
                      <a:endParaRPr lang="ko-KR" sz="800" kern="1200" dirty="0">
                        <a:solidFill>
                          <a:schemeClr val="tx1"/>
                        </a:solidFill>
                        <a:latin typeface="Calibri" panose="020F0502020204030204" pitchFamily="34" charset="0"/>
                        <a:ea typeface="나눔고딕 ExtraBold" panose="020D0904000000000000" pitchFamily="50" charset="-127"/>
                        <a:cs typeface="Calibri" panose="020F0502020204030204" pitchFamily="34" charset="0"/>
                      </a:endParaRPr>
                    </a:p>
                  </a:txBody>
                  <a:tcPr marL="17780" marR="17780" marT="17780" marB="17780" anchor="ctr">
                    <a:solidFill>
                      <a:srgbClr val="FCD3A6"/>
                    </a:solidFill>
                  </a:tcPr>
                </a:tc>
                <a:tc>
                  <a:txBody>
                    <a:bodyPr/>
                    <a:lstStyle/>
                    <a:p>
                      <a:pPr algn="ctr">
                        <a:lnSpc>
                          <a:spcPct val="115000"/>
                        </a:lnSpc>
                        <a:spcAft>
                          <a:spcPts val="400"/>
                        </a:spcAft>
                      </a:pPr>
                      <a:endParaRPr lang="ko-KR" sz="800" kern="1200" dirty="0">
                        <a:solidFill>
                          <a:schemeClr val="tx1"/>
                        </a:solidFill>
                        <a:latin typeface="Calibri" panose="020F0502020204030204" pitchFamily="34" charset="0"/>
                        <a:ea typeface="나눔고딕 ExtraBold" panose="020D0904000000000000" pitchFamily="50" charset="-127"/>
                        <a:cs typeface="Calibri" panose="020F0502020204030204" pitchFamily="34" charset="0"/>
                      </a:endParaRPr>
                    </a:p>
                  </a:txBody>
                  <a:tcPr marL="17780" marR="17780" marT="17780" marB="17780" anchor="ctr">
                    <a:solidFill>
                      <a:srgbClr val="FCD3A6"/>
                    </a:solidFill>
                  </a:tcPr>
                </a:tc>
                <a:extLst>
                  <a:ext uri="{0D108BD9-81ED-4DB2-BD59-A6C34878D82A}">
                    <a16:rowId xmlns:a16="http://schemas.microsoft.com/office/drawing/2014/main" val="10011"/>
                  </a:ext>
                </a:extLst>
              </a:tr>
              <a:tr h="207903">
                <a:tc>
                  <a:txBody>
                    <a:bodyPr/>
                    <a:lstStyle/>
                    <a:p>
                      <a:pPr marL="0" marR="0" algn="l" fontAlgn="base">
                        <a:lnSpc>
                          <a:spcPct val="115000"/>
                        </a:lnSpc>
                        <a:spcBef>
                          <a:spcPts val="0"/>
                        </a:spcBef>
                        <a:spcAft>
                          <a:spcPts val="0"/>
                        </a:spcAft>
                      </a:pPr>
                      <a:r>
                        <a:rPr lang="mn-MN" sz="800" kern="1200" dirty="0">
                          <a:solidFill>
                            <a:srgbClr val="000000"/>
                          </a:solidFill>
                          <a:effectLst/>
                          <a:latin typeface="Calibri" panose="020F0502020204030204" pitchFamily="34" charset="0"/>
                          <a:ea typeface="나눔고딕 ExtraBold" panose="020B0604020202020204" charset="-127"/>
                          <a:cs typeface="Calibri" panose="020F0502020204030204" pitchFamily="34" charset="0"/>
                        </a:rPr>
                        <a:t>Аюултай эд, зүйлс тээвэрлэж буй тээврийн хэрэгсэлд </a:t>
                      </a:r>
                      <a:r>
                        <a:rPr lang="en-US" sz="800" kern="1200" dirty="0">
                          <a:solidFill>
                            <a:srgbClr val="000000"/>
                          </a:solidFill>
                          <a:effectLst/>
                          <a:latin typeface="Calibri" panose="020F0502020204030204" pitchFamily="34" charset="0"/>
                          <a:ea typeface="나눔고딕 ExtraBold" panose="020B0604020202020204" charset="-127"/>
                          <a:cs typeface="Calibri" panose="020F0502020204030204" pitchFamily="34" charset="0"/>
                        </a:rPr>
                        <a:t>         </a:t>
                      </a:r>
                      <a:r>
                        <a:rPr lang="mn-MN" sz="800" kern="1200" dirty="0">
                          <a:solidFill>
                            <a:srgbClr val="000000"/>
                          </a:solidFill>
                          <a:effectLst/>
                          <a:latin typeface="Calibri" panose="020F0502020204030204" pitchFamily="34" charset="0"/>
                          <a:ea typeface="나눔고딕 ExtraBold" panose="020B0604020202020204" charset="-127"/>
                          <a:cs typeface="Calibri" panose="020F0502020204030204" pitchFamily="34" charset="0"/>
                        </a:rPr>
                        <a:t>тавих хяналт</a:t>
                      </a:r>
                      <a:endParaRPr lang="en-US" sz="900" dirty="0">
                        <a:effectLst/>
                        <a:latin typeface="Calibri" panose="020F0502020204030204" pitchFamily="34" charset="0"/>
                        <a:ea typeface="Malgun Gothic" panose="020B0503020000020004" pitchFamily="34" charset="-127"/>
                        <a:cs typeface="Calibri" panose="020F0502020204030204" pitchFamily="34" charset="0"/>
                      </a:endParaRPr>
                    </a:p>
                  </a:txBody>
                  <a:tcPr marL="9525" marR="9525" marT="9525" marB="0" anchor="ctr">
                    <a:solidFill>
                      <a:srgbClr val="FCD3A6"/>
                    </a:solidFill>
                  </a:tcPr>
                </a:tc>
                <a:tc>
                  <a:txBody>
                    <a:bodyPr/>
                    <a:lstStyle/>
                    <a:p>
                      <a:pPr algn="ctr" rtl="0" fontAlgn="ctr"/>
                      <a:r>
                        <a:rPr lang="en-US" altLang="ko-KR" sz="800" b="0" i="0" u="none" strike="noStrike">
                          <a:solidFill>
                            <a:srgbClr val="000000"/>
                          </a:solidFill>
                          <a:effectLst/>
                          <a:latin typeface="Calibri" panose="020F0502020204030204" pitchFamily="34" charset="0"/>
                          <a:cs typeface="Calibri" panose="020F0502020204030204" pitchFamily="34" charset="0"/>
                        </a:rPr>
                        <a:t>20</a:t>
                      </a:r>
                    </a:p>
                  </a:txBody>
                  <a:tcPr marL="9525" marR="9525" marT="9525" marB="0" anchor="ctr">
                    <a:solidFill>
                      <a:srgbClr val="FCD3A6"/>
                    </a:solidFill>
                  </a:tcPr>
                </a:tc>
                <a:tc>
                  <a:txBody>
                    <a:bodyPr/>
                    <a:lstStyle/>
                    <a:p>
                      <a:pPr algn="ctr" rtl="0" fontAlgn="ctr"/>
                      <a:r>
                        <a:rPr lang="en-US" altLang="ko-KR" sz="800" b="0" i="0" u="none" strike="noStrike">
                          <a:solidFill>
                            <a:srgbClr val="000000"/>
                          </a:solidFill>
                          <a:effectLst/>
                          <a:latin typeface="Calibri" panose="020F0502020204030204" pitchFamily="34" charset="0"/>
                          <a:cs typeface="Calibri" panose="020F0502020204030204" pitchFamily="34" charset="0"/>
                        </a:rPr>
                        <a:t>4</a:t>
                      </a:r>
                    </a:p>
                  </a:txBody>
                  <a:tcPr marL="9525" marR="9525" marT="9525" marB="0" anchor="ctr">
                    <a:solidFill>
                      <a:srgbClr val="FCD3A6"/>
                    </a:solidFill>
                  </a:tcPr>
                </a:tc>
                <a:tc>
                  <a:txBody>
                    <a:bodyPr/>
                    <a:lstStyle/>
                    <a:p>
                      <a:pPr algn="ctr" rtl="0" fontAlgn="ctr"/>
                      <a:r>
                        <a:rPr lang="en-US" altLang="ko-KR" sz="800" b="0" i="0" u="none" strike="noStrike">
                          <a:solidFill>
                            <a:srgbClr val="000000"/>
                          </a:solidFill>
                          <a:effectLst/>
                          <a:latin typeface="Calibri" panose="020F0502020204030204" pitchFamily="34" charset="0"/>
                          <a:cs typeface="Calibri" panose="020F0502020204030204" pitchFamily="34" charset="0"/>
                        </a:rPr>
                        <a:t>2</a:t>
                      </a:r>
                    </a:p>
                  </a:txBody>
                  <a:tcPr marL="9525" marR="9525" marT="9525" marB="0" anchor="ctr">
                    <a:solidFill>
                      <a:srgbClr val="FCD3A6"/>
                    </a:solidFill>
                  </a:tcPr>
                </a:tc>
                <a:tc>
                  <a:txBody>
                    <a:bodyPr/>
                    <a:lstStyle/>
                    <a:p>
                      <a:pPr algn="ctr" rtl="0" fontAlgn="ctr"/>
                      <a:r>
                        <a:rPr lang="en-US" altLang="ko-KR" sz="800" b="0" i="0" u="none" strike="noStrike">
                          <a:solidFill>
                            <a:srgbClr val="000000"/>
                          </a:solidFill>
                          <a:effectLst/>
                          <a:latin typeface="Calibri" panose="020F0502020204030204" pitchFamily="34" charset="0"/>
                          <a:cs typeface="Calibri" panose="020F0502020204030204" pitchFamily="34" charset="0"/>
                        </a:rPr>
                        <a:t>10</a:t>
                      </a:r>
                    </a:p>
                  </a:txBody>
                  <a:tcPr marL="9525" marR="9525" marT="9525" marB="0" anchor="ctr">
                    <a:solidFill>
                      <a:srgbClr val="FCD3A6"/>
                    </a:solidFill>
                  </a:tcPr>
                </a:tc>
                <a:tc>
                  <a:txBody>
                    <a:bodyPr/>
                    <a:lstStyle/>
                    <a:p>
                      <a:pPr algn="ctr" fontAlgn="ctr"/>
                      <a:r>
                        <a:rPr lang="en-US" altLang="ko-KR" sz="800" b="0" i="0" u="none" strike="noStrike">
                          <a:solidFill>
                            <a:srgbClr val="000000"/>
                          </a:solidFill>
                          <a:effectLst/>
                          <a:latin typeface="Calibri" panose="020F0502020204030204" pitchFamily="34" charset="0"/>
                          <a:cs typeface="Calibri" panose="020F0502020204030204" pitchFamily="34" charset="0"/>
                        </a:rPr>
                        <a:t>36</a:t>
                      </a:r>
                    </a:p>
                  </a:txBody>
                  <a:tcPr marL="9525" marR="9525" marT="9525" marB="0" anchor="ctr">
                    <a:solidFill>
                      <a:srgbClr val="FCD3A6"/>
                    </a:solidFill>
                  </a:tcPr>
                </a:tc>
                <a:tc>
                  <a:txBody>
                    <a:bodyPr/>
                    <a:lstStyle/>
                    <a:p>
                      <a:pPr algn="ctr">
                        <a:lnSpc>
                          <a:spcPct val="115000"/>
                        </a:lnSpc>
                        <a:spcAft>
                          <a:spcPts val="400"/>
                        </a:spcAft>
                      </a:pPr>
                      <a:r>
                        <a:rPr lang="en-US" altLang="ko-KR" sz="800" kern="1200" dirty="0">
                          <a:solidFill>
                            <a:schemeClr val="tx1"/>
                          </a:solidFill>
                          <a:latin typeface="Calibri" panose="020F0502020204030204" pitchFamily="34" charset="0"/>
                          <a:ea typeface="나눔고딕 ExtraBold" panose="020D0904000000000000" pitchFamily="50" charset="-127"/>
                          <a:cs typeface="Calibri" panose="020F0502020204030204" pitchFamily="34" charset="0"/>
                        </a:rPr>
                        <a:t>2</a:t>
                      </a:r>
                      <a:endParaRPr lang="ko-KR" sz="800" kern="1200" dirty="0">
                        <a:solidFill>
                          <a:schemeClr val="tx1"/>
                        </a:solidFill>
                        <a:latin typeface="Calibri" panose="020F0502020204030204" pitchFamily="34" charset="0"/>
                        <a:ea typeface="나눔고딕 ExtraBold" panose="020D0904000000000000" pitchFamily="50" charset="-127"/>
                        <a:cs typeface="Calibri" panose="020F0502020204030204" pitchFamily="34" charset="0"/>
                      </a:endParaRPr>
                    </a:p>
                  </a:txBody>
                  <a:tcPr marL="17780" marR="17780" marT="17780" marB="17780" anchor="ctr">
                    <a:solidFill>
                      <a:srgbClr val="FCD3A6"/>
                    </a:solidFill>
                  </a:tcPr>
                </a:tc>
                <a:tc>
                  <a:txBody>
                    <a:bodyPr/>
                    <a:lstStyle/>
                    <a:p>
                      <a:pPr algn="ctr">
                        <a:lnSpc>
                          <a:spcPct val="115000"/>
                        </a:lnSpc>
                        <a:spcAft>
                          <a:spcPts val="400"/>
                        </a:spcAft>
                      </a:pPr>
                      <a:r>
                        <a:rPr lang="en-US" altLang="ko-KR" sz="800" kern="1200" dirty="0">
                          <a:solidFill>
                            <a:schemeClr val="tx1"/>
                          </a:solidFill>
                          <a:latin typeface="Calibri" panose="020F0502020204030204" pitchFamily="34" charset="0"/>
                          <a:ea typeface="나눔고딕 ExtraBold" panose="020D0904000000000000" pitchFamily="50" charset="-127"/>
                          <a:cs typeface="Calibri" panose="020F0502020204030204" pitchFamily="34" charset="0"/>
                        </a:rPr>
                        <a:t>1</a:t>
                      </a:r>
                      <a:endParaRPr lang="ko-KR" sz="800" kern="1200" dirty="0">
                        <a:solidFill>
                          <a:schemeClr val="tx1"/>
                        </a:solidFill>
                        <a:latin typeface="Calibri" panose="020F0502020204030204" pitchFamily="34" charset="0"/>
                        <a:ea typeface="나눔고딕 ExtraBold" panose="020D0904000000000000" pitchFamily="50" charset="-127"/>
                        <a:cs typeface="Calibri" panose="020F0502020204030204" pitchFamily="34" charset="0"/>
                      </a:endParaRPr>
                    </a:p>
                  </a:txBody>
                  <a:tcPr marL="17780" marR="17780" marT="17780" marB="17780" anchor="ctr">
                    <a:solidFill>
                      <a:srgbClr val="FCD3A6"/>
                    </a:solidFill>
                  </a:tcPr>
                </a:tc>
                <a:extLst>
                  <a:ext uri="{0D108BD9-81ED-4DB2-BD59-A6C34878D82A}">
                    <a16:rowId xmlns:a16="http://schemas.microsoft.com/office/drawing/2014/main" val="10012"/>
                  </a:ext>
                </a:extLst>
              </a:tr>
              <a:tr h="207903">
                <a:tc>
                  <a:txBody>
                    <a:bodyPr/>
                    <a:lstStyle/>
                    <a:p>
                      <a:pPr algn="l" rtl="0" fontAlgn="ctr"/>
                      <a:r>
                        <a:rPr lang="mn-MN" sz="800" b="0" i="0" u="none" strike="noStrike" dirty="0">
                          <a:solidFill>
                            <a:srgbClr val="000000"/>
                          </a:solidFill>
                          <a:effectLst/>
                          <a:latin typeface="Calibri" panose="020F0502020204030204" pitchFamily="34" charset="0"/>
                          <a:cs typeface="Calibri" panose="020F0502020204030204" pitchFamily="34" charset="0"/>
                        </a:rPr>
                        <a:t>Замын хөдөлгөөний чөлөөт урсгалын зохицуулалт</a:t>
                      </a:r>
                    </a:p>
                  </a:txBody>
                  <a:tcPr marL="9525" marR="9525" marT="9525" marB="0" anchor="ctr">
                    <a:solidFill>
                      <a:srgbClr val="FCD3A6"/>
                    </a:solidFill>
                  </a:tcPr>
                </a:tc>
                <a:tc>
                  <a:txBody>
                    <a:bodyPr/>
                    <a:lstStyle/>
                    <a:p>
                      <a:pPr algn="ctr" rtl="0" fontAlgn="ctr"/>
                      <a:r>
                        <a:rPr lang="en-US" altLang="ko-KR" sz="800" b="0" i="0" u="none" strike="noStrike">
                          <a:solidFill>
                            <a:srgbClr val="000000"/>
                          </a:solidFill>
                          <a:effectLst/>
                          <a:latin typeface="Calibri" panose="020F0502020204030204" pitchFamily="34" charset="0"/>
                          <a:cs typeface="Calibri" panose="020F0502020204030204" pitchFamily="34" charset="0"/>
                        </a:rPr>
                        <a:t>0</a:t>
                      </a:r>
                    </a:p>
                  </a:txBody>
                  <a:tcPr marL="9525" marR="9525" marT="9525" marB="0" anchor="ctr">
                    <a:solidFill>
                      <a:srgbClr val="FCD3A6"/>
                    </a:solidFill>
                  </a:tcPr>
                </a:tc>
                <a:tc>
                  <a:txBody>
                    <a:bodyPr/>
                    <a:lstStyle/>
                    <a:p>
                      <a:pPr algn="ctr" rtl="0" fontAlgn="ctr"/>
                      <a:r>
                        <a:rPr lang="en-US" altLang="ko-KR" sz="800" b="0" i="0" u="none" strike="noStrike">
                          <a:solidFill>
                            <a:srgbClr val="000000"/>
                          </a:solidFill>
                          <a:effectLst/>
                          <a:latin typeface="Calibri" panose="020F0502020204030204" pitchFamily="34" charset="0"/>
                          <a:cs typeface="Calibri" panose="020F0502020204030204" pitchFamily="34" charset="0"/>
                        </a:rPr>
                        <a:t>8</a:t>
                      </a:r>
                    </a:p>
                  </a:txBody>
                  <a:tcPr marL="9525" marR="9525" marT="9525" marB="0" anchor="ctr">
                    <a:solidFill>
                      <a:srgbClr val="FCD3A6"/>
                    </a:solidFill>
                  </a:tcPr>
                </a:tc>
                <a:tc>
                  <a:txBody>
                    <a:bodyPr/>
                    <a:lstStyle/>
                    <a:p>
                      <a:pPr algn="ctr" rtl="0" fontAlgn="ctr"/>
                      <a:r>
                        <a:rPr lang="en-US" altLang="ko-KR" sz="800" b="0" i="0" u="none" strike="noStrike">
                          <a:solidFill>
                            <a:srgbClr val="000000"/>
                          </a:solidFill>
                          <a:effectLst/>
                          <a:latin typeface="Calibri" panose="020F0502020204030204" pitchFamily="34" charset="0"/>
                          <a:cs typeface="Calibri" panose="020F0502020204030204" pitchFamily="34" charset="0"/>
                        </a:rPr>
                        <a:t>6</a:t>
                      </a:r>
                    </a:p>
                  </a:txBody>
                  <a:tcPr marL="9525" marR="9525" marT="9525" marB="0" anchor="ctr">
                    <a:solidFill>
                      <a:srgbClr val="FCD3A6"/>
                    </a:solidFill>
                  </a:tcPr>
                </a:tc>
                <a:tc>
                  <a:txBody>
                    <a:bodyPr/>
                    <a:lstStyle/>
                    <a:p>
                      <a:pPr algn="ctr" rtl="0" fontAlgn="ctr"/>
                      <a:r>
                        <a:rPr lang="en-US" altLang="ko-KR" sz="800" b="0" i="0" u="none" strike="noStrike">
                          <a:solidFill>
                            <a:srgbClr val="000000"/>
                          </a:solidFill>
                          <a:effectLst/>
                          <a:latin typeface="Calibri" panose="020F0502020204030204" pitchFamily="34" charset="0"/>
                          <a:cs typeface="Calibri" panose="020F0502020204030204" pitchFamily="34" charset="0"/>
                        </a:rPr>
                        <a:t>20</a:t>
                      </a:r>
                    </a:p>
                  </a:txBody>
                  <a:tcPr marL="9525" marR="9525" marT="9525" marB="0" anchor="ctr">
                    <a:solidFill>
                      <a:srgbClr val="FCD3A6"/>
                    </a:solidFill>
                  </a:tcPr>
                </a:tc>
                <a:tc>
                  <a:txBody>
                    <a:bodyPr/>
                    <a:lstStyle/>
                    <a:p>
                      <a:pPr algn="ctr" fontAlgn="ctr"/>
                      <a:r>
                        <a:rPr lang="en-US" altLang="ko-KR" sz="800" b="0" i="0" u="none" strike="noStrike" dirty="0">
                          <a:solidFill>
                            <a:srgbClr val="000000"/>
                          </a:solidFill>
                          <a:effectLst/>
                          <a:latin typeface="Calibri" panose="020F0502020204030204" pitchFamily="34" charset="0"/>
                          <a:cs typeface="Calibri" panose="020F0502020204030204" pitchFamily="34" charset="0"/>
                        </a:rPr>
                        <a:t>34</a:t>
                      </a:r>
                    </a:p>
                  </a:txBody>
                  <a:tcPr marL="9525" marR="9525" marT="9525" marB="0" anchor="ctr">
                    <a:solidFill>
                      <a:srgbClr val="FCD3A6"/>
                    </a:solidFill>
                  </a:tcPr>
                </a:tc>
                <a:tc>
                  <a:txBody>
                    <a:bodyPr/>
                    <a:lstStyle/>
                    <a:p>
                      <a:pPr algn="ctr">
                        <a:lnSpc>
                          <a:spcPct val="115000"/>
                        </a:lnSpc>
                        <a:spcAft>
                          <a:spcPts val="400"/>
                        </a:spcAft>
                      </a:pPr>
                      <a:r>
                        <a:rPr lang="en-US" altLang="ko-KR" sz="800" kern="1200" dirty="0">
                          <a:solidFill>
                            <a:schemeClr val="tx1"/>
                          </a:solidFill>
                          <a:latin typeface="Calibri" panose="020F0502020204030204" pitchFamily="34" charset="0"/>
                          <a:ea typeface="나눔고딕 ExtraBold" panose="020D0904000000000000" pitchFamily="50" charset="-127"/>
                          <a:cs typeface="Calibri" panose="020F0502020204030204" pitchFamily="34" charset="0"/>
                        </a:rPr>
                        <a:t>2</a:t>
                      </a:r>
                      <a:endParaRPr lang="ko-KR" sz="800" kern="1200" dirty="0">
                        <a:solidFill>
                          <a:schemeClr val="tx1"/>
                        </a:solidFill>
                        <a:latin typeface="Calibri" panose="020F0502020204030204" pitchFamily="34" charset="0"/>
                        <a:ea typeface="나눔고딕 ExtraBold" panose="020D0904000000000000" pitchFamily="50" charset="-127"/>
                        <a:cs typeface="Calibri" panose="020F0502020204030204" pitchFamily="34" charset="0"/>
                      </a:endParaRPr>
                    </a:p>
                  </a:txBody>
                  <a:tcPr marL="17780" marR="17780" marT="17780" marB="17780" anchor="ctr">
                    <a:solidFill>
                      <a:srgbClr val="FCD3A6"/>
                    </a:solidFill>
                  </a:tcPr>
                </a:tc>
                <a:tc>
                  <a:txBody>
                    <a:bodyPr/>
                    <a:lstStyle/>
                    <a:p>
                      <a:pPr algn="ctr">
                        <a:lnSpc>
                          <a:spcPct val="115000"/>
                        </a:lnSpc>
                        <a:spcAft>
                          <a:spcPts val="400"/>
                        </a:spcAft>
                      </a:pPr>
                      <a:r>
                        <a:rPr lang="en-US" altLang="ko-KR" sz="800" kern="1200" dirty="0">
                          <a:solidFill>
                            <a:schemeClr val="tx1"/>
                          </a:solidFill>
                          <a:latin typeface="Calibri" panose="020F0502020204030204" pitchFamily="34" charset="0"/>
                          <a:ea typeface="나눔고딕 ExtraBold" panose="020D0904000000000000" pitchFamily="50" charset="-127"/>
                          <a:cs typeface="Calibri" panose="020F0502020204030204" pitchFamily="34" charset="0"/>
                        </a:rPr>
                        <a:t>1</a:t>
                      </a:r>
                      <a:endParaRPr lang="ko-KR" sz="800" kern="1200" dirty="0">
                        <a:solidFill>
                          <a:schemeClr val="tx1"/>
                        </a:solidFill>
                        <a:latin typeface="Calibri" panose="020F0502020204030204" pitchFamily="34" charset="0"/>
                        <a:ea typeface="나눔고딕 ExtraBold" panose="020D0904000000000000" pitchFamily="50" charset="-127"/>
                        <a:cs typeface="Calibri" panose="020F0502020204030204" pitchFamily="34" charset="0"/>
                      </a:endParaRPr>
                    </a:p>
                  </a:txBody>
                  <a:tcPr marL="17780" marR="17780" marT="17780" marB="17780" anchor="ctr">
                    <a:solidFill>
                      <a:srgbClr val="FCD3A6"/>
                    </a:solidFill>
                  </a:tcPr>
                </a:tc>
                <a:extLst>
                  <a:ext uri="{0D108BD9-81ED-4DB2-BD59-A6C34878D82A}">
                    <a16:rowId xmlns:a16="http://schemas.microsoft.com/office/drawing/2014/main" val="10013"/>
                  </a:ext>
                </a:extLst>
              </a:tr>
              <a:tr h="207903">
                <a:tc>
                  <a:txBody>
                    <a:bodyPr/>
                    <a:lstStyle/>
                    <a:p>
                      <a:pPr algn="l" rtl="0" fontAlgn="ctr"/>
                      <a:r>
                        <a:rPr lang="mn-MN" sz="800" b="0" i="0" u="none" strike="noStrike" dirty="0">
                          <a:solidFill>
                            <a:srgbClr val="000000"/>
                          </a:solidFill>
                          <a:effectLst/>
                          <a:latin typeface="Calibri" panose="020F0502020204030204" pitchFamily="34" charset="0"/>
                          <a:cs typeface="Calibri" panose="020F0502020204030204" pitchFamily="34" charset="0"/>
                        </a:rPr>
                        <a:t>Гэрлэн дохионы зөрчил илрүүлэх систем</a:t>
                      </a:r>
                      <a:endParaRPr lang="en-US" sz="800" b="0" i="0" u="none" strike="noStrike" dirty="0">
                        <a:solidFill>
                          <a:srgbClr val="000000"/>
                        </a:solidFill>
                        <a:effectLst/>
                        <a:latin typeface="Calibri" panose="020F0502020204030204" pitchFamily="34" charset="0"/>
                        <a:cs typeface="Calibri" panose="020F0502020204030204" pitchFamily="34" charset="0"/>
                      </a:endParaRPr>
                    </a:p>
                  </a:txBody>
                  <a:tcPr marL="9525" marR="9525" marT="9525" marB="0" anchor="ctr">
                    <a:solidFill>
                      <a:schemeClr val="accent1"/>
                    </a:solidFill>
                  </a:tcPr>
                </a:tc>
                <a:tc>
                  <a:txBody>
                    <a:bodyPr/>
                    <a:lstStyle/>
                    <a:p>
                      <a:pPr algn="ctr" rtl="0" fontAlgn="ctr"/>
                      <a:r>
                        <a:rPr lang="en-US" altLang="ko-KR" sz="800" b="0" i="0" u="none" strike="noStrike">
                          <a:solidFill>
                            <a:srgbClr val="000000"/>
                          </a:solidFill>
                          <a:effectLst/>
                          <a:latin typeface="Calibri" panose="020F0502020204030204" pitchFamily="34" charset="0"/>
                          <a:cs typeface="Calibri" panose="020F0502020204030204" pitchFamily="34" charset="0"/>
                        </a:rPr>
                        <a:t>0</a:t>
                      </a:r>
                    </a:p>
                  </a:txBody>
                  <a:tcPr marL="9525" marR="9525" marT="9525" marB="0" anchor="ctr">
                    <a:solidFill>
                      <a:schemeClr val="accent1"/>
                    </a:solidFill>
                  </a:tcPr>
                </a:tc>
                <a:tc>
                  <a:txBody>
                    <a:bodyPr/>
                    <a:lstStyle/>
                    <a:p>
                      <a:pPr algn="ctr" rtl="0" fontAlgn="ctr"/>
                      <a:r>
                        <a:rPr lang="en-US" altLang="ko-KR" sz="800" b="0" i="0" u="none" strike="noStrike">
                          <a:solidFill>
                            <a:srgbClr val="000000"/>
                          </a:solidFill>
                          <a:effectLst/>
                          <a:latin typeface="Calibri" panose="020F0502020204030204" pitchFamily="34" charset="0"/>
                          <a:cs typeface="Calibri" panose="020F0502020204030204" pitchFamily="34" charset="0"/>
                        </a:rPr>
                        <a:t>6</a:t>
                      </a:r>
                    </a:p>
                  </a:txBody>
                  <a:tcPr marL="9525" marR="9525" marT="9525" marB="0" anchor="ctr">
                    <a:solidFill>
                      <a:schemeClr val="accent1"/>
                    </a:solidFill>
                  </a:tcPr>
                </a:tc>
                <a:tc>
                  <a:txBody>
                    <a:bodyPr/>
                    <a:lstStyle/>
                    <a:p>
                      <a:pPr algn="ctr" rtl="0" fontAlgn="ctr"/>
                      <a:r>
                        <a:rPr lang="en-US" altLang="ko-KR" sz="800" b="0" i="0" u="none" strike="noStrike">
                          <a:solidFill>
                            <a:srgbClr val="000000"/>
                          </a:solidFill>
                          <a:effectLst/>
                          <a:latin typeface="Calibri" panose="020F0502020204030204" pitchFamily="34" charset="0"/>
                          <a:cs typeface="Calibri" panose="020F0502020204030204" pitchFamily="34" charset="0"/>
                        </a:rPr>
                        <a:t>11</a:t>
                      </a:r>
                    </a:p>
                  </a:txBody>
                  <a:tcPr marL="9525" marR="9525" marT="9525" marB="0" anchor="ctr">
                    <a:solidFill>
                      <a:schemeClr val="accent1"/>
                    </a:solidFill>
                  </a:tcPr>
                </a:tc>
                <a:tc>
                  <a:txBody>
                    <a:bodyPr/>
                    <a:lstStyle/>
                    <a:p>
                      <a:pPr algn="ctr" rtl="0" fontAlgn="ctr"/>
                      <a:r>
                        <a:rPr lang="en-US" altLang="ko-KR" sz="800" b="0" i="0" u="none" strike="noStrike">
                          <a:solidFill>
                            <a:srgbClr val="000000"/>
                          </a:solidFill>
                          <a:effectLst/>
                          <a:latin typeface="Calibri" panose="020F0502020204030204" pitchFamily="34" charset="0"/>
                          <a:cs typeface="Calibri" panose="020F0502020204030204" pitchFamily="34" charset="0"/>
                        </a:rPr>
                        <a:t>10</a:t>
                      </a:r>
                    </a:p>
                  </a:txBody>
                  <a:tcPr marL="9525" marR="9525" marT="9525" marB="0" anchor="ctr">
                    <a:solidFill>
                      <a:schemeClr val="accent1"/>
                    </a:solidFill>
                  </a:tcPr>
                </a:tc>
                <a:tc>
                  <a:txBody>
                    <a:bodyPr/>
                    <a:lstStyle/>
                    <a:p>
                      <a:pPr algn="ctr" fontAlgn="ctr"/>
                      <a:r>
                        <a:rPr lang="en-US" altLang="ko-KR" sz="800" b="0" i="0" u="none" strike="noStrike">
                          <a:solidFill>
                            <a:srgbClr val="000000"/>
                          </a:solidFill>
                          <a:effectLst/>
                          <a:latin typeface="Calibri" panose="020F0502020204030204" pitchFamily="34" charset="0"/>
                          <a:cs typeface="Calibri" panose="020F0502020204030204" pitchFamily="34" charset="0"/>
                        </a:rPr>
                        <a:t>27</a:t>
                      </a:r>
                    </a:p>
                  </a:txBody>
                  <a:tcPr marL="9525" marR="9525" marT="9525" marB="0" anchor="ctr">
                    <a:solidFill>
                      <a:schemeClr val="accent1"/>
                    </a:solidFill>
                  </a:tcPr>
                </a:tc>
                <a:tc>
                  <a:txBody>
                    <a:bodyPr/>
                    <a:lstStyle/>
                    <a:p>
                      <a:pPr algn="ctr">
                        <a:lnSpc>
                          <a:spcPct val="115000"/>
                        </a:lnSpc>
                        <a:spcAft>
                          <a:spcPts val="400"/>
                        </a:spcAft>
                      </a:pPr>
                      <a:r>
                        <a:rPr lang="en-US" altLang="ko-KR" sz="800" kern="1200" dirty="0">
                          <a:solidFill>
                            <a:schemeClr val="tx1"/>
                          </a:solidFill>
                          <a:latin typeface="Calibri" panose="020F0502020204030204" pitchFamily="34" charset="0"/>
                          <a:ea typeface="나눔고딕 ExtraBold" panose="020D0904000000000000" pitchFamily="50" charset="-127"/>
                          <a:cs typeface="Calibri" panose="020F0502020204030204" pitchFamily="34" charset="0"/>
                        </a:rPr>
                        <a:t>3</a:t>
                      </a:r>
                      <a:endParaRPr lang="ko-KR" sz="800" kern="1200" dirty="0">
                        <a:solidFill>
                          <a:schemeClr val="tx1"/>
                        </a:solidFill>
                        <a:latin typeface="Calibri" panose="020F0502020204030204" pitchFamily="34" charset="0"/>
                        <a:ea typeface="나눔고딕 ExtraBold" panose="020D0904000000000000" pitchFamily="50" charset="-127"/>
                        <a:cs typeface="Calibri" panose="020F0502020204030204" pitchFamily="34" charset="0"/>
                      </a:endParaRPr>
                    </a:p>
                  </a:txBody>
                  <a:tcPr marL="17780" marR="17780" marT="17780" marB="17780" anchor="ctr">
                    <a:solidFill>
                      <a:schemeClr val="accent1"/>
                    </a:solidFill>
                  </a:tcPr>
                </a:tc>
                <a:tc>
                  <a:txBody>
                    <a:bodyPr/>
                    <a:lstStyle/>
                    <a:p>
                      <a:pPr algn="ctr">
                        <a:lnSpc>
                          <a:spcPct val="115000"/>
                        </a:lnSpc>
                        <a:spcAft>
                          <a:spcPts val="400"/>
                        </a:spcAft>
                      </a:pPr>
                      <a:r>
                        <a:rPr lang="en-US" altLang="ko-KR" sz="800" kern="1200" dirty="0">
                          <a:solidFill>
                            <a:schemeClr val="tx1"/>
                          </a:solidFill>
                          <a:latin typeface="Calibri" panose="020F0502020204030204" pitchFamily="34" charset="0"/>
                          <a:ea typeface="나눔고딕 ExtraBold" panose="020D0904000000000000" pitchFamily="50" charset="-127"/>
                          <a:cs typeface="Calibri" panose="020F0502020204030204" pitchFamily="34" charset="0"/>
                        </a:rPr>
                        <a:t>2</a:t>
                      </a:r>
                      <a:endParaRPr lang="ko-KR" sz="800" kern="1200" dirty="0">
                        <a:solidFill>
                          <a:schemeClr val="tx1"/>
                        </a:solidFill>
                        <a:latin typeface="Calibri" panose="020F0502020204030204" pitchFamily="34" charset="0"/>
                        <a:ea typeface="나눔고딕 ExtraBold" panose="020D0904000000000000" pitchFamily="50" charset="-127"/>
                        <a:cs typeface="Calibri" panose="020F0502020204030204" pitchFamily="34" charset="0"/>
                      </a:endParaRPr>
                    </a:p>
                  </a:txBody>
                  <a:tcPr marL="17780" marR="17780" marT="17780" marB="17780" anchor="ctr">
                    <a:solidFill>
                      <a:schemeClr val="accent1"/>
                    </a:solidFill>
                  </a:tcPr>
                </a:tc>
                <a:extLst>
                  <a:ext uri="{0D108BD9-81ED-4DB2-BD59-A6C34878D82A}">
                    <a16:rowId xmlns:a16="http://schemas.microsoft.com/office/drawing/2014/main" val="10014"/>
                  </a:ext>
                </a:extLst>
              </a:tr>
              <a:tr h="207903">
                <a:tc>
                  <a:txBody>
                    <a:bodyPr/>
                    <a:lstStyle/>
                    <a:p>
                      <a:pPr algn="l" rtl="0" fontAlgn="ctr"/>
                      <a:r>
                        <a:rPr lang="mn-MN" sz="800" b="0" i="0" u="none" strike="noStrike" dirty="0">
                          <a:solidFill>
                            <a:srgbClr val="000000"/>
                          </a:solidFill>
                          <a:effectLst/>
                          <a:latin typeface="Calibri" panose="020F0502020204030204" pitchFamily="34" charset="0"/>
                          <a:cs typeface="Calibri" panose="020F0502020204030204" pitchFamily="34" charset="0"/>
                        </a:rPr>
                        <a:t>Гэрлэн дохионы хяналт</a:t>
                      </a:r>
                      <a:endParaRPr lang="en-US" sz="800" b="0" i="0" u="none" strike="noStrike" dirty="0">
                        <a:solidFill>
                          <a:srgbClr val="000000"/>
                        </a:solidFill>
                        <a:effectLst/>
                        <a:latin typeface="Calibri" panose="020F0502020204030204" pitchFamily="34" charset="0"/>
                        <a:cs typeface="Calibri" panose="020F0502020204030204" pitchFamily="34" charset="0"/>
                      </a:endParaRPr>
                    </a:p>
                  </a:txBody>
                  <a:tcPr marL="9525" marR="9525" marT="9525" marB="0" anchor="ctr">
                    <a:solidFill>
                      <a:schemeClr val="accent1"/>
                    </a:solidFill>
                  </a:tcPr>
                </a:tc>
                <a:tc>
                  <a:txBody>
                    <a:bodyPr/>
                    <a:lstStyle/>
                    <a:p>
                      <a:pPr algn="ctr" rtl="0" fontAlgn="ctr"/>
                      <a:r>
                        <a:rPr lang="en-US" altLang="ko-KR" sz="800" b="0" i="0" u="none" strike="noStrike">
                          <a:solidFill>
                            <a:srgbClr val="000000"/>
                          </a:solidFill>
                          <a:effectLst/>
                          <a:latin typeface="Calibri" panose="020F0502020204030204" pitchFamily="34" charset="0"/>
                          <a:cs typeface="Calibri" panose="020F0502020204030204" pitchFamily="34" charset="0"/>
                        </a:rPr>
                        <a:t>0</a:t>
                      </a:r>
                    </a:p>
                  </a:txBody>
                  <a:tcPr marL="9525" marR="9525" marT="9525" marB="0" anchor="ctr">
                    <a:solidFill>
                      <a:schemeClr val="accent1"/>
                    </a:solidFill>
                  </a:tcPr>
                </a:tc>
                <a:tc>
                  <a:txBody>
                    <a:bodyPr/>
                    <a:lstStyle/>
                    <a:p>
                      <a:pPr algn="ctr" rtl="0" fontAlgn="ctr"/>
                      <a:r>
                        <a:rPr lang="en-US" altLang="ko-KR" sz="800" b="0" i="0" u="none" strike="noStrike">
                          <a:solidFill>
                            <a:srgbClr val="000000"/>
                          </a:solidFill>
                          <a:effectLst/>
                          <a:latin typeface="Calibri" panose="020F0502020204030204" pitchFamily="34" charset="0"/>
                          <a:cs typeface="Calibri" panose="020F0502020204030204" pitchFamily="34" charset="0"/>
                        </a:rPr>
                        <a:t>5</a:t>
                      </a:r>
                    </a:p>
                  </a:txBody>
                  <a:tcPr marL="9525" marR="9525" marT="9525" marB="0" anchor="ctr">
                    <a:solidFill>
                      <a:schemeClr val="accent1"/>
                    </a:solidFill>
                  </a:tcPr>
                </a:tc>
                <a:tc>
                  <a:txBody>
                    <a:bodyPr/>
                    <a:lstStyle/>
                    <a:p>
                      <a:pPr algn="ctr" rtl="0" fontAlgn="ctr"/>
                      <a:r>
                        <a:rPr lang="en-US" altLang="ko-KR" sz="800" b="0" i="0" u="none" strike="noStrike">
                          <a:solidFill>
                            <a:srgbClr val="000000"/>
                          </a:solidFill>
                          <a:effectLst/>
                          <a:latin typeface="Calibri" panose="020F0502020204030204" pitchFamily="34" charset="0"/>
                          <a:cs typeface="Calibri" panose="020F0502020204030204" pitchFamily="34" charset="0"/>
                        </a:rPr>
                        <a:t>6</a:t>
                      </a:r>
                    </a:p>
                  </a:txBody>
                  <a:tcPr marL="9525" marR="9525" marT="9525" marB="0" anchor="ctr">
                    <a:solidFill>
                      <a:schemeClr val="accent1"/>
                    </a:solidFill>
                  </a:tcPr>
                </a:tc>
                <a:tc>
                  <a:txBody>
                    <a:bodyPr/>
                    <a:lstStyle/>
                    <a:p>
                      <a:pPr algn="ctr" rtl="0" fontAlgn="ctr"/>
                      <a:r>
                        <a:rPr lang="en-US" altLang="ko-KR" sz="800" b="0" i="0" u="none" strike="noStrike">
                          <a:solidFill>
                            <a:srgbClr val="000000"/>
                          </a:solidFill>
                          <a:effectLst/>
                          <a:latin typeface="Calibri" panose="020F0502020204030204" pitchFamily="34" charset="0"/>
                          <a:cs typeface="Calibri" panose="020F0502020204030204" pitchFamily="34" charset="0"/>
                        </a:rPr>
                        <a:t>10</a:t>
                      </a:r>
                    </a:p>
                  </a:txBody>
                  <a:tcPr marL="9525" marR="9525" marT="9525" marB="0" anchor="ctr">
                    <a:solidFill>
                      <a:schemeClr val="accent1"/>
                    </a:solidFill>
                  </a:tcPr>
                </a:tc>
                <a:tc>
                  <a:txBody>
                    <a:bodyPr/>
                    <a:lstStyle/>
                    <a:p>
                      <a:pPr algn="ctr" fontAlgn="ctr"/>
                      <a:r>
                        <a:rPr lang="en-US" altLang="ko-KR" sz="800" b="0" i="0" u="none" strike="noStrike">
                          <a:solidFill>
                            <a:srgbClr val="000000"/>
                          </a:solidFill>
                          <a:effectLst/>
                          <a:latin typeface="Calibri" panose="020F0502020204030204" pitchFamily="34" charset="0"/>
                          <a:cs typeface="Calibri" panose="020F0502020204030204" pitchFamily="34" charset="0"/>
                        </a:rPr>
                        <a:t>21</a:t>
                      </a:r>
                    </a:p>
                  </a:txBody>
                  <a:tcPr marL="9525" marR="9525" marT="9525" marB="0" anchor="ctr">
                    <a:solidFill>
                      <a:schemeClr val="accent1"/>
                    </a:solidFill>
                  </a:tcPr>
                </a:tc>
                <a:tc>
                  <a:txBody>
                    <a:bodyPr/>
                    <a:lstStyle/>
                    <a:p>
                      <a:pPr algn="ctr">
                        <a:lnSpc>
                          <a:spcPct val="115000"/>
                        </a:lnSpc>
                        <a:spcAft>
                          <a:spcPts val="400"/>
                        </a:spcAft>
                      </a:pPr>
                      <a:r>
                        <a:rPr lang="en-US" altLang="ko-KR" sz="800" kern="1200" dirty="0">
                          <a:solidFill>
                            <a:schemeClr val="tx1"/>
                          </a:solidFill>
                          <a:latin typeface="Calibri" panose="020F0502020204030204" pitchFamily="34" charset="0"/>
                          <a:ea typeface="나눔고딕 ExtraBold" panose="020D0904000000000000" pitchFamily="50" charset="-127"/>
                          <a:cs typeface="Calibri" panose="020F0502020204030204" pitchFamily="34" charset="0"/>
                        </a:rPr>
                        <a:t>3</a:t>
                      </a:r>
                      <a:endParaRPr lang="ko-KR" sz="800" kern="1200" dirty="0">
                        <a:solidFill>
                          <a:schemeClr val="tx1"/>
                        </a:solidFill>
                        <a:latin typeface="Calibri" panose="020F0502020204030204" pitchFamily="34" charset="0"/>
                        <a:ea typeface="나눔고딕 ExtraBold" panose="020D0904000000000000" pitchFamily="50" charset="-127"/>
                        <a:cs typeface="Calibri" panose="020F0502020204030204" pitchFamily="34" charset="0"/>
                      </a:endParaRPr>
                    </a:p>
                  </a:txBody>
                  <a:tcPr marL="17780" marR="17780" marT="17780" marB="17780" anchor="ctr">
                    <a:solidFill>
                      <a:schemeClr val="accent1"/>
                    </a:solidFill>
                  </a:tcPr>
                </a:tc>
                <a:tc>
                  <a:txBody>
                    <a:bodyPr/>
                    <a:lstStyle/>
                    <a:p>
                      <a:pPr algn="ctr">
                        <a:lnSpc>
                          <a:spcPct val="115000"/>
                        </a:lnSpc>
                        <a:spcAft>
                          <a:spcPts val="400"/>
                        </a:spcAft>
                      </a:pPr>
                      <a:endParaRPr lang="ko-KR" sz="800" kern="1200" dirty="0">
                        <a:solidFill>
                          <a:schemeClr val="tx1"/>
                        </a:solidFill>
                        <a:latin typeface="Calibri" panose="020F0502020204030204" pitchFamily="34" charset="0"/>
                        <a:ea typeface="나눔고딕 ExtraBold" panose="020D0904000000000000" pitchFamily="50" charset="-127"/>
                        <a:cs typeface="Calibri" panose="020F0502020204030204" pitchFamily="34" charset="0"/>
                      </a:endParaRPr>
                    </a:p>
                  </a:txBody>
                  <a:tcPr marL="17780" marR="17780" marT="17780" marB="17780" anchor="ctr">
                    <a:solidFill>
                      <a:schemeClr val="accent1"/>
                    </a:solidFill>
                  </a:tcPr>
                </a:tc>
                <a:extLst>
                  <a:ext uri="{0D108BD9-81ED-4DB2-BD59-A6C34878D82A}">
                    <a16:rowId xmlns:a16="http://schemas.microsoft.com/office/drawing/2014/main" val="10015"/>
                  </a:ext>
                </a:extLst>
              </a:tr>
              <a:tr h="207903">
                <a:tc>
                  <a:txBody>
                    <a:bodyPr/>
                    <a:lstStyle/>
                    <a:p>
                      <a:pPr marL="0" marR="0" algn="l">
                        <a:lnSpc>
                          <a:spcPct val="115000"/>
                        </a:lnSpc>
                      </a:pPr>
                      <a:r>
                        <a:rPr lang="mn-MN" sz="800" kern="1200" dirty="0">
                          <a:solidFill>
                            <a:srgbClr val="000000"/>
                          </a:solidFill>
                          <a:effectLst/>
                          <a:latin typeface="Calibri" panose="020F0502020204030204" pitchFamily="34" charset="0"/>
                          <a:ea typeface="나눔고딕 ExtraBold" panose="020B0604020202020204" charset="-127"/>
                          <a:cs typeface="Calibri" panose="020F0502020204030204" pitchFamily="34" charset="0"/>
                        </a:rPr>
                        <a:t>Түгжрэлийн төлбөр</a:t>
                      </a:r>
                      <a:endParaRPr lang="en-US" sz="900" dirty="0">
                        <a:effectLst/>
                        <a:latin typeface="Calibri" panose="020F0502020204030204" pitchFamily="34" charset="0"/>
                        <a:ea typeface="Malgun Gothic" panose="020B0503020000020004" pitchFamily="34" charset="-127"/>
                        <a:cs typeface="Calibri" panose="020F0502020204030204" pitchFamily="34" charset="0"/>
                      </a:endParaRPr>
                    </a:p>
                  </a:txBody>
                  <a:tcPr marL="9525" marR="9525" marT="9525" marB="0" anchor="ctr">
                    <a:solidFill>
                      <a:schemeClr val="accent1"/>
                    </a:solidFill>
                  </a:tcPr>
                </a:tc>
                <a:tc>
                  <a:txBody>
                    <a:bodyPr/>
                    <a:lstStyle/>
                    <a:p>
                      <a:pPr algn="ctr" rtl="0" fontAlgn="ctr"/>
                      <a:r>
                        <a:rPr lang="en-US" altLang="ko-KR" sz="800" b="0" i="0" u="none" strike="noStrike">
                          <a:solidFill>
                            <a:srgbClr val="000000"/>
                          </a:solidFill>
                          <a:effectLst/>
                          <a:latin typeface="Calibri" panose="020F0502020204030204" pitchFamily="34" charset="0"/>
                          <a:cs typeface="Calibri" panose="020F0502020204030204" pitchFamily="34" charset="0"/>
                        </a:rPr>
                        <a:t>0</a:t>
                      </a:r>
                    </a:p>
                  </a:txBody>
                  <a:tcPr marL="9525" marR="9525" marT="9525" marB="0" anchor="ctr">
                    <a:solidFill>
                      <a:schemeClr val="accent1"/>
                    </a:solidFill>
                  </a:tcPr>
                </a:tc>
                <a:tc>
                  <a:txBody>
                    <a:bodyPr/>
                    <a:lstStyle/>
                    <a:p>
                      <a:pPr algn="ctr" rtl="0" fontAlgn="ctr"/>
                      <a:r>
                        <a:rPr lang="en-US" altLang="ko-KR" sz="800" b="0" i="0" u="none" strike="noStrike">
                          <a:solidFill>
                            <a:srgbClr val="000000"/>
                          </a:solidFill>
                          <a:effectLst/>
                          <a:latin typeface="Calibri" panose="020F0502020204030204" pitchFamily="34" charset="0"/>
                          <a:cs typeface="Calibri" panose="020F0502020204030204" pitchFamily="34" charset="0"/>
                        </a:rPr>
                        <a:t>8</a:t>
                      </a:r>
                    </a:p>
                  </a:txBody>
                  <a:tcPr marL="9525" marR="9525" marT="9525" marB="0" anchor="ctr">
                    <a:solidFill>
                      <a:schemeClr val="accent1"/>
                    </a:solidFill>
                  </a:tcPr>
                </a:tc>
                <a:tc>
                  <a:txBody>
                    <a:bodyPr/>
                    <a:lstStyle/>
                    <a:p>
                      <a:pPr algn="ctr" rtl="0" fontAlgn="ctr"/>
                      <a:r>
                        <a:rPr lang="en-US" altLang="ko-KR" sz="800" b="0" i="0" u="none" strike="noStrike">
                          <a:solidFill>
                            <a:srgbClr val="000000"/>
                          </a:solidFill>
                          <a:effectLst/>
                          <a:latin typeface="Calibri" panose="020F0502020204030204" pitchFamily="34" charset="0"/>
                          <a:cs typeface="Calibri" panose="020F0502020204030204" pitchFamily="34" charset="0"/>
                        </a:rPr>
                        <a:t>1</a:t>
                      </a:r>
                    </a:p>
                  </a:txBody>
                  <a:tcPr marL="9525" marR="9525" marT="9525" marB="0" anchor="ctr">
                    <a:solidFill>
                      <a:schemeClr val="accent1"/>
                    </a:solidFill>
                  </a:tcPr>
                </a:tc>
                <a:tc>
                  <a:txBody>
                    <a:bodyPr/>
                    <a:lstStyle/>
                    <a:p>
                      <a:pPr algn="ctr" rtl="0" fontAlgn="ctr"/>
                      <a:r>
                        <a:rPr lang="en-US" altLang="ko-KR" sz="800" b="0" i="0" u="none" strike="noStrike">
                          <a:solidFill>
                            <a:srgbClr val="000000"/>
                          </a:solidFill>
                          <a:effectLst/>
                          <a:latin typeface="Calibri" panose="020F0502020204030204" pitchFamily="34" charset="0"/>
                          <a:cs typeface="Calibri" panose="020F0502020204030204" pitchFamily="34" charset="0"/>
                        </a:rPr>
                        <a:t>10</a:t>
                      </a:r>
                    </a:p>
                  </a:txBody>
                  <a:tcPr marL="9525" marR="9525" marT="9525" marB="0" anchor="ctr">
                    <a:solidFill>
                      <a:schemeClr val="accent1"/>
                    </a:solidFill>
                  </a:tcPr>
                </a:tc>
                <a:tc>
                  <a:txBody>
                    <a:bodyPr/>
                    <a:lstStyle/>
                    <a:p>
                      <a:pPr algn="ctr" fontAlgn="ctr"/>
                      <a:r>
                        <a:rPr lang="en-US" altLang="ko-KR" sz="800" b="0" i="0" u="none" strike="noStrike">
                          <a:solidFill>
                            <a:srgbClr val="000000"/>
                          </a:solidFill>
                          <a:effectLst/>
                          <a:latin typeface="Calibri" panose="020F0502020204030204" pitchFamily="34" charset="0"/>
                          <a:cs typeface="Calibri" panose="020F0502020204030204" pitchFamily="34" charset="0"/>
                        </a:rPr>
                        <a:t>19</a:t>
                      </a:r>
                    </a:p>
                  </a:txBody>
                  <a:tcPr marL="9525" marR="9525" marT="9525" marB="0" anchor="ctr">
                    <a:solidFill>
                      <a:schemeClr val="accent1"/>
                    </a:solidFill>
                  </a:tcPr>
                </a:tc>
                <a:tc>
                  <a:txBody>
                    <a:bodyPr/>
                    <a:lstStyle/>
                    <a:p>
                      <a:pPr algn="ctr">
                        <a:lnSpc>
                          <a:spcPct val="115000"/>
                        </a:lnSpc>
                        <a:spcAft>
                          <a:spcPts val="400"/>
                        </a:spcAft>
                      </a:pPr>
                      <a:r>
                        <a:rPr lang="en-US" altLang="ko-KR" sz="800" kern="1200" dirty="0">
                          <a:solidFill>
                            <a:schemeClr val="tx1"/>
                          </a:solidFill>
                          <a:latin typeface="Calibri" panose="020F0502020204030204" pitchFamily="34" charset="0"/>
                          <a:ea typeface="나눔고딕 ExtraBold" panose="020D0904000000000000" pitchFamily="50" charset="-127"/>
                          <a:cs typeface="Calibri" panose="020F0502020204030204" pitchFamily="34" charset="0"/>
                        </a:rPr>
                        <a:t>3</a:t>
                      </a:r>
                      <a:endParaRPr lang="ko-KR" sz="800" kern="1200" dirty="0">
                        <a:solidFill>
                          <a:schemeClr val="tx1"/>
                        </a:solidFill>
                        <a:latin typeface="Calibri" panose="020F0502020204030204" pitchFamily="34" charset="0"/>
                        <a:ea typeface="나눔고딕 ExtraBold" panose="020D0904000000000000" pitchFamily="50" charset="-127"/>
                        <a:cs typeface="Calibri" panose="020F0502020204030204" pitchFamily="34" charset="0"/>
                      </a:endParaRPr>
                    </a:p>
                  </a:txBody>
                  <a:tcPr marL="17780" marR="17780" marT="17780" marB="17780" anchor="ctr">
                    <a:solidFill>
                      <a:schemeClr val="accent1"/>
                    </a:solidFill>
                  </a:tcPr>
                </a:tc>
                <a:tc>
                  <a:txBody>
                    <a:bodyPr/>
                    <a:lstStyle/>
                    <a:p>
                      <a:pPr algn="ctr">
                        <a:lnSpc>
                          <a:spcPct val="115000"/>
                        </a:lnSpc>
                        <a:spcAft>
                          <a:spcPts val="400"/>
                        </a:spcAft>
                      </a:pPr>
                      <a:r>
                        <a:rPr lang="en-US" altLang="ko-KR" sz="800" kern="1200" dirty="0">
                          <a:solidFill>
                            <a:schemeClr val="tx1"/>
                          </a:solidFill>
                          <a:latin typeface="Calibri" panose="020F0502020204030204" pitchFamily="34" charset="0"/>
                          <a:ea typeface="나눔고딕 ExtraBold" panose="020D0904000000000000" pitchFamily="50" charset="-127"/>
                          <a:cs typeface="Calibri" panose="020F0502020204030204" pitchFamily="34" charset="0"/>
                        </a:rPr>
                        <a:t>1</a:t>
                      </a:r>
                      <a:endParaRPr lang="ko-KR" sz="800" kern="1200" dirty="0">
                        <a:solidFill>
                          <a:schemeClr val="tx1"/>
                        </a:solidFill>
                        <a:latin typeface="Calibri" panose="020F0502020204030204" pitchFamily="34" charset="0"/>
                        <a:ea typeface="나눔고딕 ExtraBold" panose="020D0904000000000000" pitchFamily="50" charset="-127"/>
                        <a:cs typeface="Calibri" panose="020F0502020204030204" pitchFamily="34" charset="0"/>
                      </a:endParaRPr>
                    </a:p>
                  </a:txBody>
                  <a:tcPr marL="17780" marR="17780" marT="17780" marB="17780" anchor="ctr">
                    <a:solidFill>
                      <a:schemeClr val="accent1"/>
                    </a:solidFill>
                  </a:tcPr>
                </a:tc>
                <a:extLst>
                  <a:ext uri="{0D108BD9-81ED-4DB2-BD59-A6C34878D82A}">
                    <a16:rowId xmlns:a16="http://schemas.microsoft.com/office/drawing/2014/main" val="10016"/>
                  </a:ext>
                </a:extLst>
              </a:tr>
              <a:tr h="207903">
                <a:tc>
                  <a:txBody>
                    <a:bodyPr/>
                    <a:lstStyle/>
                    <a:p>
                      <a:pPr marL="0" marR="0" algn="l" fontAlgn="base">
                        <a:lnSpc>
                          <a:spcPct val="115000"/>
                        </a:lnSpc>
                        <a:spcBef>
                          <a:spcPts val="0"/>
                        </a:spcBef>
                        <a:spcAft>
                          <a:spcPts val="0"/>
                        </a:spcAft>
                      </a:pPr>
                      <a:r>
                        <a:rPr lang="mn-MN" sz="800" kern="1200" dirty="0">
                          <a:solidFill>
                            <a:srgbClr val="000000"/>
                          </a:solidFill>
                          <a:effectLst/>
                          <a:latin typeface="Calibri" panose="020F0502020204030204" pitchFamily="34" charset="0"/>
                          <a:ea typeface="나눔고딕 ExtraBold" panose="020B0604020202020204" charset="-127"/>
                          <a:cs typeface="Calibri" panose="020F0502020204030204" pitchFamily="34" charset="0"/>
                        </a:rPr>
                        <a:t>Замын хөдөлгөөний мэдээллийн цогц байдал, удирдлага</a:t>
                      </a:r>
                      <a:endParaRPr lang="en-US" sz="900" dirty="0">
                        <a:effectLst/>
                        <a:latin typeface="Calibri" panose="020F0502020204030204" pitchFamily="34" charset="0"/>
                        <a:ea typeface="Malgun Gothic" panose="020B0503020000020004" pitchFamily="34" charset="-127"/>
                        <a:cs typeface="Calibri" panose="020F0502020204030204" pitchFamily="34" charset="0"/>
                      </a:endParaRPr>
                    </a:p>
                  </a:txBody>
                  <a:tcPr marL="9525" marR="9525" marT="9525" marB="0" anchor="ctr">
                    <a:solidFill>
                      <a:schemeClr val="accent1"/>
                    </a:solidFill>
                  </a:tcPr>
                </a:tc>
                <a:tc>
                  <a:txBody>
                    <a:bodyPr/>
                    <a:lstStyle/>
                    <a:p>
                      <a:pPr algn="ctr" rtl="0" fontAlgn="ctr"/>
                      <a:r>
                        <a:rPr lang="en-US" altLang="ko-KR" sz="800" b="0" i="0" u="none" strike="noStrike">
                          <a:solidFill>
                            <a:srgbClr val="000000"/>
                          </a:solidFill>
                          <a:effectLst/>
                          <a:latin typeface="Calibri" panose="020F0502020204030204" pitchFamily="34" charset="0"/>
                          <a:cs typeface="Calibri" panose="020F0502020204030204" pitchFamily="34" charset="0"/>
                        </a:rPr>
                        <a:t>0</a:t>
                      </a:r>
                    </a:p>
                  </a:txBody>
                  <a:tcPr marL="9525" marR="9525" marT="9525" marB="0" anchor="ctr">
                    <a:solidFill>
                      <a:schemeClr val="accent1"/>
                    </a:solidFill>
                  </a:tcPr>
                </a:tc>
                <a:tc>
                  <a:txBody>
                    <a:bodyPr/>
                    <a:lstStyle/>
                    <a:p>
                      <a:pPr algn="ctr" rtl="0" fontAlgn="ctr"/>
                      <a:r>
                        <a:rPr lang="en-US" altLang="ko-KR" sz="800" b="0" i="0" u="none" strike="noStrike">
                          <a:solidFill>
                            <a:srgbClr val="000000"/>
                          </a:solidFill>
                          <a:effectLst/>
                          <a:latin typeface="Calibri" panose="020F0502020204030204" pitchFamily="34" charset="0"/>
                          <a:cs typeface="Calibri" panose="020F0502020204030204" pitchFamily="34" charset="0"/>
                        </a:rPr>
                        <a:t>5</a:t>
                      </a:r>
                    </a:p>
                  </a:txBody>
                  <a:tcPr marL="9525" marR="9525" marT="9525" marB="0" anchor="ctr">
                    <a:solidFill>
                      <a:schemeClr val="accent1"/>
                    </a:solidFill>
                  </a:tcPr>
                </a:tc>
                <a:tc>
                  <a:txBody>
                    <a:bodyPr/>
                    <a:lstStyle/>
                    <a:p>
                      <a:pPr algn="ctr" rtl="0" fontAlgn="ctr"/>
                      <a:r>
                        <a:rPr lang="en-US" altLang="ko-KR" sz="800" b="0" i="0" u="none" strike="noStrike">
                          <a:solidFill>
                            <a:srgbClr val="000000"/>
                          </a:solidFill>
                          <a:effectLst/>
                          <a:latin typeface="Calibri" panose="020F0502020204030204" pitchFamily="34" charset="0"/>
                          <a:cs typeface="Calibri" panose="020F0502020204030204" pitchFamily="34" charset="0"/>
                        </a:rPr>
                        <a:t>0</a:t>
                      </a:r>
                    </a:p>
                  </a:txBody>
                  <a:tcPr marL="9525" marR="9525" marT="9525" marB="0" anchor="ctr">
                    <a:solidFill>
                      <a:schemeClr val="accent1"/>
                    </a:solidFill>
                  </a:tcPr>
                </a:tc>
                <a:tc>
                  <a:txBody>
                    <a:bodyPr/>
                    <a:lstStyle/>
                    <a:p>
                      <a:pPr algn="ctr" rtl="0" fontAlgn="ctr"/>
                      <a:r>
                        <a:rPr lang="en-US" altLang="ko-KR" sz="800" b="0" i="0" u="none" strike="noStrike">
                          <a:solidFill>
                            <a:srgbClr val="000000"/>
                          </a:solidFill>
                          <a:effectLst/>
                          <a:latin typeface="Calibri" panose="020F0502020204030204" pitchFamily="34" charset="0"/>
                          <a:cs typeface="Calibri" panose="020F0502020204030204" pitchFamily="34" charset="0"/>
                        </a:rPr>
                        <a:t>10</a:t>
                      </a:r>
                    </a:p>
                  </a:txBody>
                  <a:tcPr marL="9525" marR="9525" marT="9525" marB="0" anchor="ctr">
                    <a:solidFill>
                      <a:schemeClr val="accent1"/>
                    </a:solidFill>
                  </a:tcPr>
                </a:tc>
                <a:tc>
                  <a:txBody>
                    <a:bodyPr/>
                    <a:lstStyle/>
                    <a:p>
                      <a:pPr algn="ctr" fontAlgn="ctr"/>
                      <a:r>
                        <a:rPr lang="en-US" altLang="ko-KR" sz="800" b="0" i="0" u="none" strike="noStrike">
                          <a:solidFill>
                            <a:srgbClr val="000000"/>
                          </a:solidFill>
                          <a:effectLst/>
                          <a:latin typeface="Calibri" panose="020F0502020204030204" pitchFamily="34" charset="0"/>
                          <a:cs typeface="Calibri" panose="020F0502020204030204" pitchFamily="34" charset="0"/>
                        </a:rPr>
                        <a:t>15</a:t>
                      </a:r>
                    </a:p>
                  </a:txBody>
                  <a:tcPr marL="9525" marR="9525" marT="9525" marB="0" anchor="ctr">
                    <a:solidFill>
                      <a:schemeClr val="accent1"/>
                    </a:solidFill>
                  </a:tcPr>
                </a:tc>
                <a:tc>
                  <a:txBody>
                    <a:bodyPr/>
                    <a:lstStyle/>
                    <a:p>
                      <a:pPr algn="ctr">
                        <a:lnSpc>
                          <a:spcPct val="115000"/>
                        </a:lnSpc>
                        <a:spcAft>
                          <a:spcPts val="400"/>
                        </a:spcAft>
                      </a:pPr>
                      <a:r>
                        <a:rPr lang="en-US" altLang="ko-KR" sz="800" kern="1200" dirty="0">
                          <a:solidFill>
                            <a:schemeClr val="tx1"/>
                          </a:solidFill>
                          <a:latin typeface="Calibri" panose="020F0502020204030204" pitchFamily="34" charset="0"/>
                          <a:ea typeface="나눔고딕 ExtraBold" panose="020D0904000000000000" pitchFamily="50" charset="-127"/>
                          <a:cs typeface="Calibri" panose="020F0502020204030204" pitchFamily="34" charset="0"/>
                        </a:rPr>
                        <a:t>3</a:t>
                      </a:r>
                      <a:endParaRPr lang="ko-KR" sz="800" kern="1200" dirty="0">
                        <a:solidFill>
                          <a:schemeClr val="tx1"/>
                        </a:solidFill>
                        <a:latin typeface="Calibri" panose="020F0502020204030204" pitchFamily="34" charset="0"/>
                        <a:ea typeface="나눔고딕 ExtraBold" panose="020D0904000000000000" pitchFamily="50" charset="-127"/>
                        <a:cs typeface="Calibri" panose="020F0502020204030204" pitchFamily="34" charset="0"/>
                      </a:endParaRPr>
                    </a:p>
                  </a:txBody>
                  <a:tcPr marL="17780" marR="17780" marT="17780" marB="17780" anchor="ctr">
                    <a:solidFill>
                      <a:schemeClr val="accent1"/>
                    </a:solidFill>
                  </a:tcPr>
                </a:tc>
                <a:tc>
                  <a:txBody>
                    <a:bodyPr/>
                    <a:lstStyle/>
                    <a:p>
                      <a:pPr algn="ctr">
                        <a:lnSpc>
                          <a:spcPct val="115000"/>
                        </a:lnSpc>
                        <a:spcAft>
                          <a:spcPts val="400"/>
                        </a:spcAft>
                      </a:pPr>
                      <a:r>
                        <a:rPr lang="en-US" altLang="ko-KR" sz="800" kern="1200" dirty="0">
                          <a:solidFill>
                            <a:schemeClr val="tx1"/>
                          </a:solidFill>
                          <a:latin typeface="Calibri" panose="020F0502020204030204" pitchFamily="34" charset="0"/>
                          <a:ea typeface="나눔고딕 ExtraBold" panose="020D0904000000000000" pitchFamily="50" charset="-127"/>
                          <a:cs typeface="Calibri" panose="020F0502020204030204" pitchFamily="34" charset="0"/>
                        </a:rPr>
                        <a:t>1</a:t>
                      </a:r>
                      <a:endParaRPr lang="ko-KR" sz="800" kern="1200" dirty="0">
                        <a:solidFill>
                          <a:schemeClr val="tx1"/>
                        </a:solidFill>
                        <a:latin typeface="Calibri" panose="020F0502020204030204" pitchFamily="34" charset="0"/>
                        <a:ea typeface="나눔고딕 ExtraBold" panose="020D0904000000000000" pitchFamily="50" charset="-127"/>
                        <a:cs typeface="Calibri" panose="020F0502020204030204" pitchFamily="34" charset="0"/>
                      </a:endParaRPr>
                    </a:p>
                  </a:txBody>
                  <a:tcPr marL="17780" marR="17780" marT="17780" marB="17780" anchor="ctr">
                    <a:solidFill>
                      <a:schemeClr val="accent1"/>
                    </a:solidFill>
                  </a:tcPr>
                </a:tc>
                <a:extLst>
                  <a:ext uri="{0D108BD9-81ED-4DB2-BD59-A6C34878D82A}">
                    <a16:rowId xmlns:a16="http://schemas.microsoft.com/office/drawing/2014/main" val="10017"/>
                  </a:ext>
                </a:extLst>
              </a:tr>
              <a:tr h="207903">
                <a:tc>
                  <a:txBody>
                    <a:bodyPr/>
                    <a:lstStyle/>
                    <a:p>
                      <a:pPr marL="0" marR="0" algn="l">
                        <a:lnSpc>
                          <a:spcPct val="115000"/>
                        </a:lnSpc>
                      </a:pPr>
                      <a:r>
                        <a:rPr lang="mn-MN" sz="800" kern="1200" dirty="0">
                          <a:solidFill>
                            <a:srgbClr val="000000"/>
                          </a:solidFill>
                          <a:effectLst/>
                          <a:latin typeface="Calibri" panose="020F0502020204030204" pitchFamily="34" charset="0"/>
                          <a:ea typeface="나눔고딕 ExtraBold" panose="020B0604020202020204" charset="-127"/>
                          <a:cs typeface="Calibri" panose="020F0502020204030204" pitchFamily="34" charset="0"/>
                        </a:rPr>
                        <a:t>Хяналтын цэг дээрх цахим төлбөрийн систем</a:t>
                      </a:r>
                      <a:endParaRPr lang="en-US" sz="900" dirty="0">
                        <a:effectLst/>
                        <a:latin typeface="Calibri" panose="020F0502020204030204" pitchFamily="34" charset="0"/>
                        <a:ea typeface="Malgun Gothic" panose="020B0503020000020004" pitchFamily="34" charset="-127"/>
                        <a:cs typeface="Calibri" panose="020F0502020204030204" pitchFamily="34" charset="0"/>
                      </a:endParaRPr>
                    </a:p>
                  </a:txBody>
                  <a:tcPr marL="9525" marR="9525" marT="9525" marB="0" anchor="ctr">
                    <a:solidFill>
                      <a:schemeClr val="accent1"/>
                    </a:solidFill>
                  </a:tcPr>
                </a:tc>
                <a:tc>
                  <a:txBody>
                    <a:bodyPr/>
                    <a:lstStyle/>
                    <a:p>
                      <a:pPr algn="ctr" rtl="0" fontAlgn="ctr"/>
                      <a:r>
                        <a:rPr lang="en-US" altLang="ko-KR" sz="800" b="0" i="0" u="none" strike="noStrike">
                          <a:solidFill>
                            <a:srgbClr val="000000"/>
                          </a:solidFill>
                          <a:effectLst/>
                          <a:latin typeface="Calibri" panose="020F0502020204030204" pitchFamily="34" charset="0"/>
                          <a:cs typeface="Calibri" panose="020F0502020204030204" pitchFamily="34" charset="0"/>
                        </a:rPr>
                        <a:t>0</a:t>
                      </a:r>
                    </a:p>
                  </a:txBody>
                  <a:tcPr marL="9525" marR="9525" marT="9525" marB="0" anchor="ctr">
                    <a:solidFill>
                      <a:schemeClr val="accent1"/>
                    </a:solidFill>
                  </a:tcPr>
                </a:tc>
                <a:tc>
                  <a:txBody>
                    <a:bodyPr/>
                    <a:lstStyle/>
                    <a:p>
                      <a:pPr algn="ctr" rtl="0" fontAlgn="ctr"/>
                      <a:r>
                        <a:rPr lang="en-US" altLang="ko-KR" sz="800" b="0" i="0" u="none" strike="noStrike">
                          <a:solidFill>
                            <a:srgbClr val="000000"/>
                          </a:solidFill>
                          <a:effectLst/>
                          <a:latin typeface="Calibri" panose="020F0502020204030204" pitchFamily="34" charset="0"/>
                          <a:cs typeface="Calibri" panose="020F0502020204030204" pitchFamily="34" charset="0"/>
                        </a:rPr>
                        <a:t>4</a:t>
                      </a:r>
                    </a:p>
                  </a:txBody>
                  <a:tcPr marL="9525" marR="9525" marT="9525" marB="0" anchor="ctr">
                    <a:solidFill>
                      <a:schemeClr val="accent1"/>
                    </a:solidFill>
                  </a:tcPr>
                </a:tc>
                <a:tc>
                  <a:txBody>
                    <a:bodyPr/>
                    <a:lstStyle/>
                    <a:p>
                      <a:pPr algn="ctr" rtl="0" fontAlgn="ctr"/>
                      <a:r>
                        <a:rPr lang="en-US" altLang="ko-KR" sz="800" b="0" i="0" u="none" strike="noStrike">
                          <a:solidFill>
                            <a:srgbClr val="000000"/>
                          </a:solidFill>
                          <a:effectLst/>
                          <a:latin typeface="Calibri" panose="020F0502020204030204" pitchFamily="34" charset="0"/>
                          <a:cs typeface="Calibri" panose="020F0502020204030204" pitchFamily="34" charset="0"/>
                        </a:rPr>
                        <a:t>1</a:t>
                      </a:r>
                    </a:p>
                  </a:txBody>
                  <a:tcPr marL="9525" marR="9525" marT="9525" marB="0" anchor="ctr">
                    <a:solidFill>
                      <a:schemeClr val="accent1"/>
                    </a:solidFill>
                  </a:tcPr>
                </a:tc>
                <a:tc>
                  <a:txBody>
                    <a:bodyPr/>
                    <a:lstStyle/>
                    <a:p>
                      <a:pPr algn="ctr" rtl="0" fontAlgn="ctr"/>
                      <a:r>
                        <a:rPr lang="en-US" altLang="ko-KR" sz="800" b="0" i="0" u="none" strike="noStrike">
                          <a:solidFill>
                            <a:srgbClr val="000000"/>
                          </a:solidFill>
                          <a:effectLst/>
                          <a:latin typeface="Calibri" panose="020F0502020204030204" pitchFamily="34" charset="0"/>
                          <a:cs typeface="Calibri" panose="020F0502020204030204" pitchFamily="34" charset="0"/>
                        </a:rPr>
                        <a:t>10</a:t>
                      </a:r>
                    </a:p>
                  </a:txBody>
                  <a:tcPr marL="9525" marR="9525" marT="9525" marB="0" anchor="ctr">
                    <a:solidFill>
                      <a:schemeClr val="accent1"/>
                    </a:solidFill>
                  </a:tcPr>
                </a:tc>
                <a:tc>
                  <a:txBody>
                    <a:bodyPr/>
                    <a:lstStyle/>
                    <a:p>
                      <a:pPr algn="ctr" fontAlgn="ctr"/>
                      <a:r>
                        <a:rPr lang="en-US" altLang="ko-KR" sz="800" b="0" i="0" u="none" strike="noStrike">
                          <a:solidFill>
                            <a:srgbClr val="000000"/>
                          </a:solidFill>
                          <a:effectLst/>
                          <a:latin typeface="Calibri" panose="020F0502020204030204" pitchFamily="34" charset="0"/>
                          <a:cs typeface="Calibri" panose="020F0502020204030204" pitchFamily="34" charset="0"/>
                        </a:rPr>
                        <a:t>15</a:t>
                      </a:r>
                    </a:p>
                  </a:txBody>
                  <a:tcPr marL="9525" marR="9525" marT="9525" marB="0" anchor="ctr">
                    <a:solidFill>
                      <a:schemeClr val="accent1"/>
                    </a:solidFill>
                  </a:tcPr>
                </a:tc>
                <a:tc>
                  <a:txBody>
                    <a:bodyPr/>
                    <a:lstStyle/>
                    <a:p>
                      <a:pPr algn="ctr">
                        <a:lnSpc>
                          <a:spcPct val="115000"/>
                        </a:lnSpc>
                        <a:spcAft>
                          <a:spcPts val="400"/>
                        </a:spcAft>
                      </a:pPr>
                      <a:r>
                        <a:rPr lang="en-US" altLang="ko-KR" sz="800" kern="1200" dirty="0">
                          <a:solidFill>
                            <a:schemeClr val="tx1"/>
                          </a:solidFill>
                          <a:latin typeface="Calibri" panose="020F0502020204030204" pitchFamily="34" charset="0"/>
                          <a:ea typeface="나눔고딕 ExtraBold" panose="020D0904000000000000" pitchFamily="50" charset="-127"/>
                          <a:cs typeface="Calibri" panose="020F0502020204030204" pitchFamily="34" charset="0"/>
                        </a:rPr>
                        <a:t>3</a:t>
                      </a:r>
                      <a:endParaRPr lang="ko-KR" sz="800" kern="1200" dirty="0">
                        <a:solidFill>
                          <a:schemeClr val="tx1"/>
                        </a:solidFill>
                        <a:latin typeface="Calibri" panose="020F0502020204030204" pitchFamily="34" charset="0"/>
                        <a:ea typeface="나눔고딕 ExtraBold" panose="020D0904000000000000" pitchFamily="50" charset="-127"/>
                        <a:cs typeface="Calibri" panose="020F0502020204030204" pitchFamily="34" charset="0"/>
                      </a:endParaRPr>
                    </a:p>
                  </a:txBody>
                  <a:tcPr marL="17780" marR="17780" marT="17780" marB="17780" anchor="ctr">
                    <a:solidFill>
                      <a:schemeClr val="accent1"/>
                    </a:solidFill>
                  </a:tcPr>
                </a:tc>
                <a:tc>
                  <a:txBody>
                    <a:bodyPr/>
                    <a:lstStyle/>
                    <a:p>
                      <a:pPr algn="ctr">
                        <a:lnSpc>
                          <a:spcPct val="115000"/>
                        </a:lnSpc>
                        <a:spcAft>
                          <a:spcPts val="400"/>
                        </a:spcAft>
                      </a:pPr>
                      <a:r>
                        <a:rPr lang="en-US" altLang="ko-KR" sz="800" kern="1200" dirty="0">
                          <a:solidFill>
                            <a:schemeClr val="tx1"/>
                          </a:solidFill>
                          <a:latin typeface="Calibri" panose="020F0502020204030204" pitchFamily="34" charset="0"/>
                          <a:ea typeface="나눔고딕 ExtraBold" panose="020D0904000000000000" pitchFamily="50" charset="-127"/>
                          <a:cs typeface="Calibri" panose="020F0502020204030204" pitchFamily="34" charset="0"/>
                        </a:rPr>
                        <a:t>1</a:t>
                      </a:r>
                      <a:endParaRPr lang="ko-KR" sz="800" kern="1200" dirty="0">
                        <a:solidFill>
                          <a:schemeClr val="tx1"/>
                        </a:solidFill>
                        <a:latin typeface="Calibri" panose="020F0502020204030204" pitchFamily="34" charset="0"/>
                        <a:ea typeface="나눔고딕 ExtraBold" panose="020D0904000000000000" pitchFamily="50" charset="-127"/>
                        <a:cs typeface="Calibri" panose="020F0502020204030204" pitchFamily="34" charset="0"/>
                      </a:endParaRPr>
                    </a:p>
                  </a:txBody>
                  <a:tcPr marL="17780" marR="17780" marT="17780" marB="17780" anchor="ctr">
                    <a:solidFill>
                      <a:schemeClr val="accent1"/>
                    </a:solidFill>
                  </a:tcPr>
                </a:tc>
                <a:extLst>
                  <a:ext uri="{0D108BD9-81ED-4DB2-BD59-A6C34878D82A}">
                    <a16:rowId xmlns:a16="http://schemas.microsoft.com/office/drawing/2014/main" val="10018"/>
                  </a:ext>
                </a:extLst>
              </a:tr>
              <a:tr h="207903">
                <a:tc>
                  <a:txBody>
                    <a:bodyPr/>
                    <a:lstStyle/>
                    <a:p>
                      <a:pPr algn="l" rtl="0" fontAlgn="ctr"/>
                      <a:r>
                        <a:rPr lang="mn-MN" sz="800" kern="1200" dirty="0">
                          <a:solidFill>
                            <a:srgbClr val="000000"/>
                          </a:solidFill>
                          <a:effectLst/>
                          <a:latin typeface="Calibri" panose="020F0502020204030204" pitchFamily="34" charset="0"/>
                          <a:ea typeface="나눔고딕 ExtraBold" panose="020B0604020202020204" charset="-127"/>
                          <a:cs typeface="Calibri" panose="020F0502020204030204" pitchFamily="34" charset="0"/>
                        </a:rPr>
                        <a:t>Д</a:t>
                      </a:r>
                      <a:r>
                        <a:rPr lang="en-US" sz="800" kern="1200" dirty="0" err="1">
                          <a:solidFill>
                            <a:srgbClr val="000000"/>
                          </a:solidFill>
                          <a:effectLst/>
                          <a:latin typeface="Calibri" panose="020F0502020204030204" pitchFamily="34" charset="0"/>
                          <a:ea typeface="나눔고딕 ExtraBold" panose="020B0604020202020204" charset="-127"/>
                          <a:cs typeface="Calibri" panose="020F0502020204030204" pitchFamily="34" charset="0"/>
                        </a:rPr>
                        <a:t>изель</a:t>
                      </a:r>
                      <a:r>
                        <a:rPr lang="en-US" sz="800" kern="1200" dirty="0">
                          <a:solidFill>
                            <a:srgbClr val="000000"/>
                          </a:solidFill>
                          <a:effectLst/>
                          <a:latin typeface="Calibri" panose="020F0502020204030204" pitchFamily="34" charset="0"/>
                          <a:ea typeface="나눔고딕 ExtraBold" panose="020B0604020202020204" charset="-127"/>
                          <a:cs typeface="Calibri" panose="020F0502020204030204" pitchFamily="34" charset="0"/>
                        </a:rPr>
                        <a:t> </a:t>
                      </a:r>
                      <a:r>
                        <a:rPr lang="en-US" sz="800" kern="1200" dirty="0" err="1">
                          <a:solidFill>
                            <a:srgbClr val="000000"/>
                          </a:solidFill>
                          <a:effectLst/>
                          <a:latin typeface="Calibri" panose="020F0502020204030204" pitchFamily="34" charset="0"/>
                          <a:ea typeface="나눔고딕 ExtraBold" panose="020B0604020202020204" charset="-127"/>
                          <a:cs typeface="Calibri" panose="020F0502020204030204" pitchFamily="34" charset="0"/>
                        </a:rPr>
                        <a:t>тээврийн</a:t>
                      </a:r>
                      <a:r>
                        <a:rPr lang="en-US" sz="800" kern="1200" dirty="0">
                          <a:solidFill>
                            <a:srgbClr val="000000"/>
                          </a:solidFill>
                          <a:effectLst/>
                          <a:latin typeface="Calibri" panose="020F0502020204030204" pitchFamily="34" charset="0"/>
                          <a:ea typeface="나눔고딕 ExtraBold" panose="020B0604020202020204" charset="-127"/>
                          <a:cs typeface="Calibri" panose="020F0502020204030204" pitchFamily="34" charset="0"/>
                        </a:rPr>
                        <a:t> </a:t>
                      </a:r>
                      <a:r>
                        <a:rPr lang="en-US" sz="800" kern="1200" dirty="0" err="1">
                          <a:solidFill>
                            <a:srgbClr val="000000"/>
                          </a:solidFill>
                          <a:effectLst/>
                          <a:latin typeface="Calibri" panose="020F0502020204030204" pitchFamily="34" charset="0"/>
                          <a:ea typeface="나눔고딕 ExtraBold" panose="020B0604020202020204" charset="-127"/>
                          <a:cs typeface="Calibri" panose="020F0502020204030204" pitchFamily="34" charset="0"/>
                        </a:rPr>
                        <a:t>хэрэгслийг</a:t>
                      </a:r>
                      <a:r>
                        <a:rPr lang="en-US" sz="800" kern="1200" dirty="0">
                          <a:solidFill>
                            <a:srgbClr val="000000"/>
                          </a:solidFill>
                          <a:effectLst/>
                          <a:latin typeface="Calibri" panose="020F0502020204030204" pitchFamily="34" charset="0"/>
                          <a:ea typeface="나눔고딕 ExtraBold" panose="020B0604020202020204" charset="-127"/>
                          <a:cs typeface="Calibri" panose="020F0502020204030204" pitchFamily="34" charset="0"/>
                        </a:rPr>
                        <a:t> </a:t>
                      </a:r>
                      <a:r>
                        <a:rPr lang="en-US" sz="800" kern="1200" dirty="0" err="1">
                          <a:solidFill>
                            <a:srgbClr val="000000"/>
                          </a:solidFill>
                          <a:effectLst/>
                          <a:latin typeface="Calibri" panose="020F0502020204030204" pitchFamily="34" charset="0"/>
                          <a:ea typeface="나눔고딕 ExtraBold" panose="020B0604020202020204" charset="-127"/>
                          <a:cs typeface="Calibri" panose="020F0502020204030204" pitchFamily="34" charset="0"/>
                        </a:rPr>
                        <a:t>хянах</a:t>
                      </a:r>
                      <a:r>
                        <a:rPr lang="en-US" sz="800" kern="1200" dirty="0">
                          <a:solidFill>
                            <a:srgbClr val="000000"/>
                          </a:solidFill>
                          <a:effectLst/>
                          <a:latin typeface="Calibri" panose="020F0502020204030204" pitchFamily="34" charset="0"/>
                          <a:ea typeface="나눔고딕 ExtraBold" panose="020B0604020202020204" charset="-127"/>
                          <a:cs typeface="Calibri" panose="020F0502020204030204" pitchFamily="34" charset="0"/>
                        </a:rPr>
                        <a:t> </a:t>
                      </a:r>
                      <a:r>
                        <a:rPr lang="en-US" sz="800" kern="1200" dirty="0" err="1">
                          <a:solidFill>
                            <a:srgbClr val="000000"/>
                          </a:solidFill>
                          <a:effectLst/>
                          <a:latin typeface="Calibri" panose="020F0502020204030204" pitchFamily="34" charset="0"/>
                          <a:ea typeface="나눔고딕 ExtraBold" panose="020B0604020202020204" charset="-127"/>
                          <a:cs typeface="Calibri" panose="020F0502020204030204" pitchFamily="34" charset="0"/>
                        </a:rPr>
                        <a:t>хяналт</a:t>
                      </a:r>
                      <a:endParaRPr lang="en-US" sz="800" b="0" i="0" u="none" strike="noStrike" dirty="0">
                        <a:solidFill>
                          <a:srgbClr val="000000"/>
                        </a:solidFill>
                        <a:effectLst/>
                        <a:latin typeface="Calibri" panose="020F0502020204030204" pitchFamily="34" charset="0"/>
                        <a:cs typeface="Calibri" panose="020F0502020204030204" pitchFamily="34" charset="0"/>
                      </a:endParaRPr>
                    </a:p>
                  </a:txBody>
                  <a:tcPr marL="9525" marR="9525" marT="9525" marB="0" anchor="ctr">
                    <a:solidFill>
                      <a:schemeClr val="accent1"/>
                    </a:solidFill>
                  </a:tcPr>
                </a:tc>
                <a:tc>
                  <a:txBody>
                    <a:bodyPr/>
                    <a:lstStyle/>
                    <a:p>
                      <a:pPr algn="ctr" rtl="0" fontAlgn="ctr"/>
                      <a:r>
                        <a:rPr lang="en-US" altLang="ko-KR" sz="800" b="0" i="0" u="none" strike="noStrike">
                          <a:solidFill>
                            <a:srgbClr val="000000"/>
                          </a:solidFill>
                          <a:effectLst/>
                          <a:latin typeface="Calibri" panose="020F0502020204030204" pitchFamily="34" charset="0"/>
                          <a:cs typeface="Calibri" panose="020F0502020204030204" pitchFamily="34" charset="0"/>
                        </a:rPr>
                        <a:t>0</a:t>
                      </a:r>
                    </a:p>
                  </a:txBody>
                  <a:tcPr marL="9525" marR="9525" marT="9525" marB="0" anchor="ctr">
                    <a:solidFill>
                      <a:schemeClr val="accent1"/>
                    </a:solidFill>
                  </a:tcPr>
                </a:tc>
                <a:tc>
                  <a:txBody>
                    <a:bodyPr/>
                    <a:lstStyle/>
                    <a:p>
                      <a:pPr algn="ctr" rtl="0" fontAlgn="ctr"/>
                      <a:r>
                        <a:rPr lang="en-US" altLang="ko-KR" sz="800" b="0" i="0" u="none" strike="noStrike">
                          <a:solidFill>
                            <a:srgbClr val="000000"/>
                          </a:solidFill>
                          <a:effectLst/>
                          <a:latin typeface="Calibri" panose="020F0502020204030204" pitchFamily="34" charset="0"/>
                          <a:cs typeface="Calibri" panose="020F0502020204030204" pitchFamily="34" charset="0"/>
                        </a:rPr>
                        <a:t>0</a:t>
                      </a:r>
                    </a:p>
                  </a:txBody>
                  <a:tcPr marL="9525" marR="9525" marT="9525" marB="0" anchor="ctr">
                    <a:solidFill>
                      <a:schemeClr val="accent1"/>
                    </a:solidFill>
                  </a:tcPr>
                </a:tc>
                <a:tc>
                  <a:txBody>
                    <a:bodyPr/>
                    <a:lstStyle/>
                    <a:p>
                      <a:pPr algn="ctr" rtl="0" fontAlgn="ctr"/>
                      <a:r>
                        <a:rPr lang="en-US" altLang="ko-KR" sz="800" b="0" i="0" u="none" strike="noStrike">
                          <a:solidFill>
                            <a:srgbClr val="000000"/>
                          </a:solidFill>
                          <a:effectLst/>
                          <a:latin typeface="Calibri" panose="020F0502020204030204" pitchFamily="34" charset="0"/>
                          <a:cs typeface="Calibri" panose="020F0502020204030204" pitchFamily="34" charset="0"/>
                        </a:rPr>
                        <a:t>0</a:t>
                      </a:r>
                    </a:p>
                  </a:txBody>
                  <a:tcPr marL="9525" marR="9525" marT="9525" marB="0" anchor="ctr">
                    <a:solidFill>
                      <a:schemeClr val="accent1"/>
                    </a:solidFill>
                  </a:tcPr>
                </a:tc>
                <a:tc>
                  <a:txBody>
                    <a:bodyPr/>
                    <a:lstStyle/>
                    <a:p>
                      <a:pPr algn="ctr" rtl="0" fontAlgn="ctr"/>
                      <a:r>
                        <a:rPr lang="en-US" altLang="ko-KR" sz="800" b="0" i="0" u="none" strike="noStrike">
                          <a:solidFill>
                            <a:srgbClr val="000000"/>
                          </a:solidFill>
                          <a:effectLst/>
                          <a:latin typeface="Calibri" panose="020F0502020204030204" pitchFamily="34" charset="0"/>
                          <a:cs typeface="Calibri" panose="020F0502020204030204" pitchFamily="34" charset="0"/>
                        </a:rPr>
                        <a:t>10</a:t>
                      </a:r>
                    </a:p>
                  </a:txBody>
                  <a:tcPr marL="9525" marR="9525" marT="9525" marB="0" anchor="ctr">
                    <a:solidFill>
                      <a:schemeClr val="accent1"/>
                    </a:solidFill>
                  </a:tcPr>
                </a:tc>
                <a:tc>
                  <a:txBody>
                    <a:bodyPr/>
                    <a:lstStyle/>
                    <a:p>
                      <a:pPr algn="ctr" fontAlgn="ctr"/>
                      <a:r>
                        <a:rPr lang="en-US" altLang="ko-KR" sz="800" b="0" i="0" u="none" strike="noStrike">
                          <a:solidFill>
                            <a:srgbClr val="000000"/>
                          </a:solidFill>
                          <a:effectLst/>
                          <a:latin typeface="Calibri" panose="020F0502020204030204" pitchFamily="34" charset="0"/>
                          <a:cs typeface="Calibri" panose="020F0502020204030204" pitchFamily="34" charset="0"/>
                        </a:rPr>
                        <a:t>10</a:t>
                      </a:r>
                    </a:p>
                  </a:txBody>
                  <a:tcPr marL="9525" marR="9525" marT="9525" marB="0" anchor="ctr">
                    <a:solidFill>
                      <a:schemeClr val="accent1"/>
                    </a:solidFill>
                  </a:tcPr>
                </a:tc>
                <a:tc>
                  <a:txBody>
                    <a:bodyPr/>
                    <a:lstStyle/>
                    <a:p>
                      <a:pPr algn="ctr">
                        <a:lnSpc>
                          <a:spcPct val="115000"/>
                        </a:lnSpc>
                        <a:spcAft>
                          <a:spcPts val="400"/>
                        </a:spcAft>
                      </a:pPr>
                      <a:r>
                        <a:rPr lang="en-US" altLang="ko-KR" sz="800" kern="1200" dirty="0">
                          <a:solidFill>
                            <a:schemeClr val="tx1"/>
                          </a:solidFill>
                          <a:latin typeface="Calibri" panose="020F0502020204030204" pitchFamily="34" charset="0"/>
                          <a:ea typeface="나눔고딕 ExtraBold" panose="020D0904000000000000" pitchFamily="50" charset="-127"/>
                          <a:cs typeface="Calibri" panose="020F0502020204030204" pitchFamily="34" charset="0"/>
                        </a:rPr>
                        <a:t>3</a:t>
                      </a:r>
                      <a:endParaRPr lang="ko-KR" sz="800" kern="1200" dirty="0">
                        <a:solidFill>
                          <a:schemeClr val="tx1"/>
                        </a:solidFill>
                        <a:latin typeface="Calibri" panose="020F0502020204030204" pitchFamily="34" charset="0"/>
                        <a:ea typeface="나눔고딕 ExtraBold" panose="020D0904000000000000" pitchFamily="50" charset="-127"/>
                        <a:cs typeface="Calibri" panose="020F0502020204030204" pitchFamily="34" charset="0"/>
                      </a:endParaRPr>
                    </a:p>
                  </a:txBody>
                  <a:tcPr marL="17780" marR="17780" marT="17780" marB="17780" anchor="ctr">
                    <a:solidFill>
                      <a:schemeClr val="accent1"/>
                    </a:solidFill>
                  </a:tcPr>
                </a:tc>
                <a:tc>
                  <a:txBody>
                    <a:bodyPr/>
                    <a:lstStyle/>
                    <a:p>
                      <a:pPr algn="ctr">
                        <a:lnSpc>
                          <a:spcPct val="115000"/>
                        </a:lnSpc>
                        <a:spcAft>
                          <a:spcPts val="400"/>
                        </a:spcAft>
                      </a:pPr>
                      <a:r>
                        <a:rPr lang="en-US" altLang="ko-KR" sz="800" kern="1200" dirty="0">
                          <a:solidFill>
                            <a:schemeClr val="tx1"/>
                          </a:solidFill>
                          <a:latin typeface="Calibri" panose="020F0502020204030204" pitchFamily="34" charset="0"/>
                          <a:ea typeface="나눔고딕 ExtraBold" panose="020D0904000000000000" pitchFamily="50" charset="-127"/>
                          <a:cs typeface="Calibri" panose="020F0502020204030204" pitchFamily="34" charset="0"/>
                        </a:rPr>
                        <a:t>2</a:t>
                      </a:r>
                      <a:endParaRPr lang="ko-KR" sz="800" kern="1200" dirty="0">
                        <a:solidFill>
                          <a:schemeClr val="tx1"/>
                        </a:solidFill>
                        <a:latin typeface="Calibri" panose="020F0502020204030204" pitchFamily="34" charset="0"/>
                        <a:ea typeface="나눔고딕 ExtraBold" panose="020D0904000000000000" pitchFamily="50" charset="-127"/>
                        <a:cs typeface="Calibri" panose="020F0502020204030204" pitchFamily="34" charset="0"/>
                      </a:endParaRPr>
                    </a:p>
                  </a:txBody>
                  <a:tcPr marL="17780" marR="17780" marT="17780" marB="17780" anchor="ctr">
                    <a:solidFill>
                      <a:schemeClr val="accent1"/>
                    </a:solidFill>
                  </a:tcPr>
                </a:tc>
                <a:extLst>
                  <a:ext uri="{0D108BD9-81ED-4DB2-BD59-A6C34878D82A}">
                    <a16:rowId xmlns:a16="http://schemas.microsoft.com/office/drawing/2014/main" val="10019"/>
                  </a:ext>
                </a:extLst>
              </a:tr>
              <a:tr h="207903">
                <a:tc>
                  <a:txBody>
                    <a:bodyPr/>
                    <a:lstStyle/>
                    <a:p>
                      <a:pPr algn="l" rtl="0" fontAlgn="ctr"/>
                      <a:r>
                        <a:rPr lang="mn-MN" sz="800" b="0" i="0" u="none" strike="noStrike" dirty="0">
                          <a:solidFill>
                            <a:srgbClr val="000000"/>
                          </a:solidFill>
                          <a:effectLst/>
                          <a:latin typeface="Calibri" panose="020F0502020204030204" pitchFamily="34" charset="0"/>
                          <a:cs typeface="Calibri" panose="020F0502020204030204" pitchFamily="34" charset="0"/>
                        </a:rPr>
                        <a:t>Унадаг дугуйг дэмжих</a:t>
                      </a:r>
                      <a:endParaRPr lang="en-US" sz="800" b="0" i="0" u="none" strike="noStrike" dirty="0">
                        <a:solidFill>
                          <a:srgbClr val="000000"/>
                        </a:solidFill>
                        <a:effectLst/>
                        <a:latin typeface="Calibri" panose="020F0502020204030204" pitchFamily="34" charset="0"/>
                        <a:cs typeface="Calibri" panose="020F0502020204030204" pitchFamily="34" charset="0"/>
                      </a:endParaRPr>
                    </a:p>
                  </a:txBody>
                  <a:tcPr marL="9525" marR="9525" marT="9525" marB="0" anchor="ctr">
                    <a:solidFill>
                      <a:schemeClr val="accent1"/>
                    </a:solidFill>
                  </a:tcPr>
                </a:tc>
                <a:tc>
                  <a:txBody>
                    <a:bodyPr/>
                    <a:lstStyle/>
                    <a:p>
                      <a:pPr algn="ctr" rtl="0" fontAlgn="ctr"/>
                      <a:r>
                        <a:rPr lang="en-US" altLang="ko-KR" sz="800" b="0" i="0" u="none" strike="noStrike">
                          <a:solidFill>
                            <a:srgbClr val="000000"/>
                          </a:solidFill>
                          <a:effectLst/>
                          <a:latin typeface="Calibri" panose="020F0502020204030204" pitchFamily="34" charset="0"/>
                          <a:cs typeface="Calibri" panose="020F0502020204030204" pitchFamily="34" charset="0"/>
                        </a:rPr>
                        <a:t>0</a:t>
                      </a:r>
                    </a:p>
                  </a:txBody>
                  <a:tcPr marL="9525" marR="9525" marT="9525" marB="0" anchor="ctr">
                    <a:solidFill>
                      <a:schemeClr val="accent1"/>
                    </a:solidFill>
                  </a:tcPr>
                </a:tc>
                <a:tc>
                  <a:txBody>
                    <a:bodyPr/>
                    <a:lstStyle/>
                    <a:p>
                      <a:pPr algn="ctr" rtl="0" fontAlgn="ctr"/>
                      <a:r>
                        <a:rPr lang="en-US" altLang="ko-KR" sz="800" b="0" i="0" u="none" strike="noStrike">
                          <a:solidFill>
                            <a:srgbClr val="000000"/>
                          </a:solidFill>
                          <a:effectLst/>
                          <a:latin typeface="Calibri" panose="020F0502020204030204" pitchFamily="34" charset="0"/>
                          <a:cs typeface="Calibri" panose="020F0502020204030204" pitchFamily="34" charset="0"/>
                        </a:rPr>
                        <a:t>0</a:t>
                      </a:r>
                    </a:p>
                  </a:txBody>
                  <a:tcPr marL="9525" marR="9525" marT="9525" marB="0" anchor="ctr">
                    <a:solidFill>
                      <a:schemeClr val="accent1"/>
                    </a:solidFill>
                  </a:tcPr>
                </a:tc>
                <a:tc>
                  <a:txBody>
                    <a:bodyPr/>
                    <a:lstStyle/>
                    <a:p>
                      <a:pPr algn="ctr" rtl="0" fontAlgn="ctr"/>
                      <a:r>
                        <a:rPr lang="en-US" altLang="ko-KR" sz="800" b="0" i="0" u="none" strike="noStrike">
                          <a:solidFill>
                            <a:srgbClr val="000000"/>
                          </a:solidFill>
                          <a:effectLst/>
                          <a:latin typeface="Calibri" panose="020F0502020204030204" pitchFamily="34" charset="0"/>
                          <a:cs typeface="Calibri" panose="020F0502020204030204" pitchFamily="34" charset="0"/>
                        </a:rPr>
                        <a:t>0</a:t>
                      </a:r>
                    </a:p>
                  </a:txBody>
                  <a:tcPr marL="9525" marR="9525" marT="9525" marB="0" anchor="ctr">
                    <a:solidFill>
                      <a:schemeClr val="accent1"/>
                    </a:solidFill>
                  </a:tcPr>
                </a:tc>
                <a:tc>
                  <a:txBody>
                    <a:bodyPr/>
                    <a:lstStyle/>
                    <a:p>
                      <a:pPr algn="ctr" rtl="0" fontAlgn="ctr"/>
                      <a:r>
                        <a:rPr lang="en-US" altLang="ko-KR" sz="800" b="0" i="0" u="none" strike="noStrike" dirty="0">
                          <a:solidFill>
                            <a:srgbClr val="000000"/>
                          </a:solidFill>
                          <a:effectLst/>
                          <a:latin typeface="Calibri" panose="020F0502020204030204" pitchFamily="34" charset="0"/>
                          <a:cs typeface="Calibri" panose="020F0502020204030204" pitchFamily="34" charset="0"/>
                        </a:rPr>
                        <a:t>10</a:t>
                      </a:r>
                    </a:p>
                  </a:txBody>
                  <a:tcPr marL="9525" marR="9525" marT="9525" marB="0" anchor="ctr">
                    <a:solidFill>
                      <a:schemeClr val="accent1"/>
                    </a:solidFill>
                  </a:tcPr>
                </a:tc>
                <a:tc>
                  <a:txBody>
                    <a:bodyPr/>
                    <a:lstStyle/>
                    <a:p>
                      <a:pPr algn="ctr" fontAlgn="ctr"/>
                      <a:r>
                        <a:rPr lang="en-US" altLang="ko-KR" sz="800" b="0" i="0" u="none" strike="noStrike" dirty="0">
                          <a:solidFill>
                            <a:srgbClr val="000000"/>
                          </a:solidFill>
                          <a:effectLst/>
                          <a:latin typeface="Calibri" panose="020F0502020204030204" pitchFamily="34" charset="0"/>
                          <a:cs typeface="Calibri" panose="020F0502020204030204" pitchFamily="34" charset="0"/>
                        </a:rPr>
                        <a:t>10</a:t>
                      </a:r>
                    </a:p>
                  </a:txBody>
                  <a:tcPr marL="9525" marR="9525" marT="9525" marB="0" anchor="ctr">
                    <a:solidFill>
                      <a:schemeClr val="accent1"/>
                    </a:solidFill>
                  </a:tcPr>
                </a:tc>
                <a:tc>
                  <a:txBody>
                    <a:bodyPr/>
                    <a:lstStyle/>
                    <a:p>
                      <a:pPr algn="ctr">
                        <a:lnSpc>
                          <a:spcPct val="115000"/>
                        </a:lnSpc>
                        <a:spcAft>
                          <a:spcPts val="400"/>
                        </a:spcAft>
                      </a:pPr>
                      <a:r>
                        <a:rPr lang="en-US" altLang="ko-KR" sz="800" kern="1200" dirty="0">
                          <a:solidFill>
                            <a:schemeClr val="tx1"/>
                          </a:solidFill>
                          <a:latin typeface="Calibri" panose="020F0502020204030204" pitchFamily="34" charset="0"/>
                          <a:ea typeface="나눔고딕 ExtraBold" panose="020D0904000000000000" pitchFamily="50" charset="-127"/>
                          <a:cs typeface="Calibri" panose="020F0502020204030204" pitchFamily="34" charset="0"/>
                        </a:rPr>
                        <a:t>3</a:t>
                      </a:r>
                      <a:endParaRPr lang="ko-KR" sz="800" kern="1200" dirty="0">
                        <a:solidFill>
                          <a:schemeClr val="tx1"/>
                        </a:solidFill>
                        <a:latin typeface="Calibri" panose="020F0502020204030204" pitchFamily="34" charset="0"/>
                        <a:ea typeface="나눔고딕 ExtraBold" panose="020D0904000000000000" pitchFamily="50" charset="-127"/>
                        <a:cs typeface="Calibri" panose="020F0502020204030204" pitchFamily="34" charset="0"/>
                      </a:endParaRPr>
                    </a:p>
                  </a:txBody>
                  <a:tcPr marL="17780" marR="17780" marT="17780" marB="17780" anchor="ctr">
                    <a:solidFill>
                      <a:schemeClr val="accent1"/>
                    </a:solidFill>
                  </a:tcPr>
                </a:tc>
                <a:tc>
                  <a:txBody>
                    <a:bodyPr/>
                    <a:lstStyle/>
                    <a:p>
                      <a:pPr algn="ctr">
                        <a:lnSpc>
                          <a:spcPct val="115000"/>
                        </a:lnSpc>
                        <a:spcAft>
                          <a:spcPts val="400"/>
                        </a:spcAft>
                      </a:pPr>
                      <a:endParaRPr lang="ko-KR" sz="800" kern="1200" dirty="0">
                        <a:solidFill>
                          <a:schemeClr val="tx1"/>
                        </a:solidFill>
                        <a:latin typeface="Calibri" panose="020F0502020204030204" pitchFamily="34" charset="0"/>
                        <a:ea typeface="나눔고딕 ExtraBold" panose="020D0904000000000000" pitchFamily="50" charset="-127"/>
                        <a:cs typeface="Calibri" panose="020F0502020204030204" pitchFamily="34" charset="0"/>
                      </a:endParaRPr>
                    </a:p>
                  </a:txBody>
                  <a:tcPr marL="17780" marR="17780" marT="17780" marB="17780" anchor="ctr">
                    <a:solidFill>
                      <a:schemeClr val="accent1"/>
                    </a:solidFill>
                  </a:tcPr>
                </a:tc>
                <a:extLst>
                  <a:ext uri="{0D108BD9-81ED-4DB2-BD59-A6C34878D82A}">
                    <a16:rowId xmlns:a16="http://schemas.microsoft.com/office/drawing/2014/main" val="10020"/>
                  </a:ext>
                </a:extLst>
              </a:tr>
            </a:tbl>
          </a:graphicData>
        </a:graphic>
      </p:graphicFrame>
      <p:sp>
        <p:nvSpPr>
          <p:cNvPr id="9" name="TextBox 8"/>
          <p:cNvSpPr txBox="1"/>
          <p:nvPr/>
        </p:nvSpPr>
        <p:spPr>
          <a:xfrm>
            <a:off x="413792" y="6567155"/>
            <a:ext cx="8406680" cy="246221"/>
          </a:xfrm>
          <a:prstGeom prst="rect">
            <a:avLst/>
          </a:prstGeom>
          <a:noFill/>
        </p:spPr>
        <p:txBody>
          <a:bodyPr wrap="square" rtlCol="0">
            <a:spAutoFit/>
          </a:bodyPr>
          <a:lstStyle/>
          <a:p>
            <a:r>
              <a:rPr lang="en-US" altLang="ko-KR" sz="1000" dirty="0">
                <a:solidFill>
                  <a:srgbClr val="C00000"/>
                </a:solidFill>
                <a:latin typeface="Calibri" panose="020F0502020204030204" pitchFamily="34" charset="0"/>
                <a:ea typeface="나눔고딕 ExtraBold" panose="020D0904000000000000" pitchFamily="50" charset="-127"/>
                <a:cs typeface="Calibri" panose="020F0502020204030204" pitchFamily="34" charset="0"/>
              </a:rPr>
              <a:t>*</a:t>
            </a:r>
            <a:r>
              <a:rPr lang="mn-MN" altLang="ko-KR" sz="1000" dirty="0">
                <a:solidFill>
                  <a:srgbClr val="C00000"/>
                </a:solidFill>
                <a:latin typeface="Calibri" panose="020F0502020204030204" pitchFamily="34" charset="0"/>
                <a:ea typeface="나눔고딕 ExtraBold" panose="020D0904000000000000" pitchFamily="50" charset="-127"/>
                <a:cs typeface="Calibri" panose="020F0502020204030204" pitchFamily="34" charset="0"/>
              </a:rPr>
              <a:t>Холбогдох байгууллагын санал дээр үндэслэн зарим нэг үйлчилгээний эрэмбийг өөрчилсөн.</a:t>
            </a:r>
            <a:endParaRPr lang="en-US" altLang="ko-KR" sz="1000" dirty="0">
              <a:solidFill>
                <a:srgbClr val="C00000"/>
              </a:solidFill>
              <a:latin typeface="Calibri" panose="020F0502020204030204" pitchFamily="34" charset="0"/>
              <a:ea typeface="나눔고딕 ExtraBold" panose="020D0904000000000000" pitchFamily="50" charset="-127"/>
              <a:cs typeface="Calibri" panose="020F0502020204030204" pitchFamily="34" charset="0"/>
            </a:endParaRPr>
          </a:p>
        </p:txBody>
      </p:sp>
      <p:sp>
        <p:nvSpPr>
          <p:cNvPr id="10" name="슬라이드 번호 개체 틀 2"/>
          <p:cNvSpPr txBox="1">
            <a:spLocks/>
          </p:cNvSpPr>
          <p:nvPr/>
        </p:nvSpPr>
        <p:spPr>
          <a:xfrm>
            <a:off x="8748464" y="6597352"/>
            <a:ext cx="360040" cy="241086"/>
          </a:xfrm>
          <a:prstGeom prst="rect">
            <a:avLst/>
          </a:prstGeom>
        </p:spPr>
        <p:txBody>
          <a:bodyPr/>
          <a:lstStyle>
            <a:defPPr>
              <a:defRPr lang="ko-KR"/>
            </a:defPPr>
            <a:lvl1pPr marL="0" algn="l" defTabSz="914400" rtl="0" eaLnBrk="1" latinLnBrk="1" hangingPunct="1">
              <a:defRPr sz="1800" kern="1200">
                <a:solidFill>
                  <a:schemeClr val="tx1"/>
                </a:solidFill>
                <a:latin typeface="+mn-lt"/>
                <a:ea typeface="+mn-ea"/>
                <a:cs typeface="+mn-cs"/>
              </a:defRPr>
            </a:lvl1pPr>
            <a:lvl2pPr marL="457200" algn="l" defTabSz="914400" rtl="0" eaLnBrk="1" latinLnBrk="1" hangingPunct="1">
              <a:defRPr sz="1800" kern="1200">
                <a:solidFill>
                  <a:schemeClr val="tx1"/>
                </a:solidFill>
                <a:latin typeface="+mn-lt"/>
                <a:ea typeface="+mn-ea"/>
                <a:cs typeface="+mn-cs"/>
              </a:defRPr>
            </a:lvl2pPr>
            <a:lvl3pPr marL="914400" algn="l" defTabSz="914400" rtl="0" eaLnBrk="1" latinLnBrk="1" hangingPunct="1">
              <a:defRPr sz="1800" kern="1200">
                <a:solidFill>
                  <a:schemeClr val="tx1"/>
                </a:solidFill>
                <a:latin typeface="+mn-lt"/>
                <a:ea typeface="+mn-ea"/>
                <a:cs typeface="+mn-cs"/>
              </a:defRPr>
            </a:lvl3pPr>
            <a:lvl4pPr marL="1371600" algn="l" defTabSz="914400" rtl="0" eaLnBrk="1" latinLnBrk="1" hangingPunct="1">
              <a:defRPr sz="1800" kern="1200">
                <a:solidFill>
                  <a:schemeClr val="tx1"/>
                </a:solidFill>
                <a:latin typeface="+mn-lt"/>
                <a:ea typeface="+mn-ea"/>
                <a:cs typeface="+mn-cs"/>
              </a:defRPr>
            </a:lvl4pPr>
            <a:lvl5pPr marL="1828800" algn="l" defTabSz="914400" rtl="0" eaLnBrk="1" latinLnBrk="1" hangingPunct="1">
              <a:defRPr sz="1800" kern="1200">
                <a:solidFill>
                  <a:schemeClr val="tx1"/>
                </a:solidFill>
                <a:latin typeface="+mn-lt"/>
                <a:ea typeface="+mn-ea"/>
                <a:cs typeface="+mn-cs"/>
              </a:defRPr>
            </a:lvl5pPr>
            <a:lvl6pPr marL="2286000" algn="l" defTabSz="914400" rtl="0" eaLnBrk="1" latinLnBrk="1" hangingPunct="1">
              <a:defRPr sz="1800" kern="1200">
                <a:solidFill>
                  <a:schemeClr val="tx1"/>
                </a:solidFill>
                <a:latin typeface="+mn-lt"/>
                <a:ea typeface="+mn-ea"/>
                <a:cs typeface="+mn-cs"/>
              </a:defRPr>
            </a:lvl6pPr>
            <a:lvl7pPr marL="2743200" algn="l" defTabSz="914400" rtl="0" eaLnBrk="1" latinLnBrk="1" hangingPunct="1">
              <a:defRPr sz="1800" kern="1200">
                <a:solidFill>
                  <a:schemeClr val="tx1"/>
                </a:solidFill>
                <a:latin typeface="+mn-lt"/>
                <a:ea typeface="+mn-ea"/>
                <a:cs typeface="+mn-cs"/>
              </a:defRPr>
            </a:lvl7pPr>
            <a:lvl8pPr marL="3200400" algn="l" defTabSz="914400" rtl="0" eaLnBrk="1" latinLnBrk="1" hangingPunct="1">
              <a:defRPr sz="1800" kern="1200">
                <a:solidFill>
                  <a:schemeClr val="tx1"/>
                </a:solidFill>
                <a:latin typeface="+mn-lt"/>
                <a:ea typeface="+mn-ea"/>
                <a:cs typeface="+mn-cs"/>
              </a:defRPr>
            </a:lvl8pPr>
            <a:lvl9pPr marL="3657600" algn="l" defTabSz="914400" rtl="0" eaLnBrk="1" latinLnBrk="1" hangingPunct="1">
              <a:defRPr sz="1800" kern="1200">
                <a:solidFill>
                  <a:schemeClr val="tx1"/>
                </a:solidFill>
                <a:latin typeface="+mn-lt"/>
                <a:ea typeface="+mn-ea"/>
                <a:cs typeface="+mn-cs"/>
              </a:defRPr>
            </a:lvl9pPr>
          </a:lstStyle>
          <a:p>
            <a:pPr algn="r"/>
            <a:r>
              <a:rPr lang="de-DE" sz="1000" dirty="0">
                <a:latin typeface="Calibri" panose="020F0502020204030204" pitchFamily="34" charset="0"/>
                <a:ea typeface="나눔고딕 ExtraBold" panose="020D0904000000000000" pitchFamily="50" charset="-127"/>
                <a:cs typeface="Calibri" panose="020F0502020204030204" pitchFamily="34" charset="0"/>
              </a:rPr>
              <a:t>25</a:t>
            </a:r>
          </a:p>
        </p:txBody>
      </p:sp>
    </p:spTree>
    <p:extLst>
      <p:ext uri="{BB962C8B-B14F-4D97-AF65-F5344CB8AC3E}">
        <p14:creationId xmlns:p14="http://schemas.microsoft.com/office/powerpoint/2010/main" val="3054361433"/>
      </p:ext>
    </p:extLst>
  </p:cSld>
  <p:clrMapOvr>
    <a:masterClrMapping/>
  </p:clrMapOvr>
  <p:transition>
    <p:fade/>
  </p:transition>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직사각형 5"/>
          <p:cNvSpPr/>
          <p:nvPr/>
        </p:nvSpPr>
        <p:spPr>
          <a:xfrm>
            <a:off x="0" y="2708919"/>
            <a:ext cx="9107488" cy="410852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062" tIns="45530" rIns="91062" bIns="45530" anchor="ctr"/>
          <a:lstStyle/>
          <a:p>
            <a:pPr algn="ctr">
              <a:defRPr/>
            </a:pPr>
            <a:endParaRPr lang="ko-KR" altLang="en-US" b="1">
              <a:solidFill>
                <a:prstClr val="white"/>
              </a:solidFill>
              <a:latin typeface="Arial" panose="020B0604020202020204" pitchFamily="34" charset="0"/>
              <a:ea typeface="나눔고딕 ExtraBold" panose="020D0904000000000000" pitchFamily="50" charset="-127"/>
              <a:cs typeface="Arial" panose="020B0604020202020204" pitchFamily="34" charset="0"/>
            </a:endParaRPr>
          </a:p>
        </p:txBody>
      </p:sp>
      <p:sp>
        <p:nvSpPr>
          <p:cNvPr id="5" name="TextBox 4"/>
          <p:cNvSpPr txBox="1"/>
          <p:nvPr/>
        </p:nvSpPr>
        <p:spPr>
          <a:xfrm>
            <a:off x="143508" y="44624"/>
            <a:ext cx="8856984" cy="523220"/>
          </a:xfrm>
          <a:prstGeom prst="rect">
            <a:avLst/>
          </a:prstGeom>
          <a:noFill/>
        </p:spPr>
        <p:txBody>
          <a:bodyPr wrap="square" rtlCol="0">
            <a:spAutoFit/>
          </a:bodyPr>
          <a:lstStyle/>
          <a:p>
            <a:pPr algn="ctr" fontAlgn="base">
              <a:spcBef>
                <a:spcPct val="0"/>
              </a:spcBef>
              <a:spcAft>
                <a:spcPct val="0"/>
              </a:spcAft>
              <a:defRPr/>
            </a:pPr>
            <a:r>
              <a:rPr kumimoji="1" lang="ru-RU" altLang="ko-KR" sz="2800" dirty="0">
                <a:solidFill>
                  <a:srgbClr val="FFFFFF"/>
                </a:solidFill>
                <a:latin typeface="Arial" panose="020B0604020202020204" pitchFamily="34" charset="0"/>
                <a:ea typeface="나눔고딕 ExtraBold" panose="020D0904000000000000" pitchFamily="50" charset="-127"/>
                <a:cs typeface="Arial" panose="020B0604020202020204" pitchFamily="34" charset="0"/>
              </a:rPr>
              <a:t>ТУС-ын Дэд системүүдийн суурь дизайн </a:t>
            </a:r>
            <a:endParaRPr kumimoji="1" lang="en-US" altLang="ko-KR" sz="2800" dirty="0">
              <a:solidFill>
                <a:srgbClr val="FFFFFF"/>
              </a:solidFill>
              <a:latin typeface="Arial" panose="020B0604020202020204" pitchFamily="34" charset="0"/>
              <a:ea typeface="나눔고딕 ExtraBold" panose="020D0904000000000000" pitchFamily="50" charset="-127"/>
              <a:cs typeface="Arial" panose="020B0604020202020204" pitchFamily="34" charset="0"/>
            </a:endParaRPr>
          </a:p>
        </p:txBody>
      </p:sp>
      <p:pic>
        <p:nvPicPr>
          <p:cNvPr id="2050"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68256" y="1700808"/>
            <a:ext cx="8760228" cy="496855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7" name="슬라이드 번호 개체 틀 2"/>
          <p:cNvSpPr txBox="1">
            <a:spLocks/>
          </p:cNvSpPr>
          <p:nvPr/>
        </p:nvSpPr>
        <p:spPr>
          <a:xfrm>
            <a:off x="8748464" y="6597352"/>
            <a:ext cx="360040" cy="241086"/>
          </a:xfrm>
          <a:prstGeom prst="rect">
            <a:avLst/>
          </a:prstGeom>
        </p:spPr>
        <p:txBody>
          <a:bodyPr/>
          <a:lstStyle>
            <a:defPPr>
              <a:defRPr lang="ko-KR"/>
            </a:defPPr>
            <a:lvl1pPr marL="0" algn="l" defTabSz="914400" rtl="0" eaLnBrk="1" latinLnBrk="1" hangingPunct="1">
              <a:defRPr sz="1800" kern="1200">
                <a:solidFill>
                  <a:schemeClr val="tx1"/>
                </a:solidFill>
                <a:latin typeface="+mn-lt"/>
                <a:ea typeface="+mn-ea"/>
                <a:cs typeface="+mn-cs"/>
              </a:defRPr>
            </a:lvl1pPr>
            <a:lvl2pPr marL="457200" algn="l" defTabSz="914400" rtl="0" eaLnBrk="1" latinLnBrk="1" hangingPunct="1">
              <a:defRPr sz="1800" kern="1200">
                <a:solidFill>
                  <a:schemeClr val="tx1"/>
                </a:solidFill>
                <a:latin typeface="+mn-lt"/>
                <a:ea typeface="+mn-ea"/>
                <a:cs typeface="+mn-cs"/>
              </a:defRPr>
            </a:lvl2pPr>
            <a:lvl3pPr marL="914400" algn="l" defTabSz="914400" rtl="0" eaLnBrk="1" latinLnBrk="1" hangingPunct="1">
              <a:defRPr sz="1800" kern="1200">
                <a:solidFill>
                  <a:schemeClr val="tx1"/>
                </a:solidFill>
                <a:latin typeface="+mn-lt"/>
                <a:ea typeface="+mn-ea"/>
                <a:cs typeface="+mn-cs"/>
              </a:defRPr>
            </a:lvl3pPr>
            <a:lvl4pPr marL="1371600" algn="l" defTabSz="914400" rtl="0" eaLnBrk="1" latinLnBrk="1" hangingPunct="1">
              <a:defRPr sz="1800" kern="1200">
                <a:solidFill>
                  <a:schemeClr val="tx1"/>
                </a:solidFill>
                <a:latin typeface="+mn-lt"/>
                <a:ea typeface="+mn-ea"/>
                <a:cs typeface="+mn-cs"/>
              </a:defRPr>
            </a:lvl4pPr>
            <a:lvl5pPr marL="1828800" algn="l" defTabSz="914400" rtl="0" eaLnBrk="1" latinLnBrk="1" hangingPunct="1">
              <a:defRPr sz="1800" kern="1200">
                <a:solidFill>
                  <a:schemeClr val="tx1"/>
                </a:solidFill>
                <a:latin typeface="+mn-lt"/>
                <a:ea typeface="+mn-ea"/>
                <a:cs typeface="+mn-cs"/>
              </a:defRPr>
            </a:lvl5pPr>
            <a:lvl6pPr marL="2286000" algn="l" defTabSz="914400" rtl="0" eaLnBrk="1" latinLnBrk="1" hangingPunct="1">
              <a:defRPr sz="1800" kern="1200">
                <a:solidFill>
                  <a:schemeClr val="tx1"/>
                </a:solidFill>
                <a:latin typeface="+mn-lt"/>
                <a:ea typeface="+mn-ea"/>
                <a:cs typeface="+mn-cs"/>
              </a:defRPr>
            </a:lvl6pPr>
            <a:lvl7pPr marL="2743200" algn="l" defTabSz="914400" rtl="0" eaLnBrk="1" latinLnBrk="1" hangingPunct="1">
              <a:defRPr sz="1800" kern="1200">
                <a:solidFill>
                  <a:schemeClr val="tx1"/>
                </a:solidFill>
                <a:latin typeface="+mn-lt"/>
                <a:ea typeface="+mn-ea"/>
                <a:cs typeface="+mn-cs"/>
              </a:defRPr>
            </a:lvl7pPr>
            <a:lvl8pPr marL="3200400" algn="l" defTabSz="914400" rtl="0" eaLnBrk="1" latinLnBrk="1" hangingPunct="1">
              <a:defRPr sz="1800" kern="1200">
                <a:solidFill>
                  <a:schemeClr val="tx1"/>
                </a:solidFill>
                <a:latin typeface="+mn-lt"/>
                <a:ea typeface="+mn-ea"/>
                <a:cs typeface="+mn-cs"/>
              </a:defRPr>
            </a:lvl8pPr>
            <a:lvl9pPr marL="3657600" algn="l" defTabSz="914400" rtl="0" eaLnBrk="1" latinLnBrk="1" hangingPunct="1">
              <a:defRPr sz="1800" kern="1200">
                <a:solidFill>
                  <a:schemeClr val="tx1"/>
                </a:solidFill>
                <a:latin typeface="+mn-lt"/>
                <a:ea typeface="+mn-ea"/>
                <a:cs typeface="+mn-cs"/>
              </a:defRPr>
            </a:lvl9pPr>
          </a:lstStyle>
          <a:p>
            <a:pPr algn="r"/>
            <a:r>
              <a:rPr lang="de-DE" sz="1000" dirty="0">
                <a:latin typeface="Arial" panose="020B0604020202020204" pitchFamily="34" charset="0"/>
                <a:ea typeface="나눔고딕 ExtraBold" panose="020D0904000000000000" pitchFamily="50" charset="-127"/>
                <a:cs typeface="Arial" panose="020B0604020202020204" pitchFamily="34" charset="0"/>
              </a:rPr>
              <a:t>26</a:t>
            </a:r>
          </a:p>
        </p:txBody>
      </p:sp>
      <p:sp>
        <p:nvSpPr>
          <p:cNvPr id="8" name="AutoShape 117"/>
          <p:cNvSpPr>
            <a:spLocks noChangeArrowheads="1"/>
          </p:cNvSpPr>
          <p:nvPr/>
        </p:nvSpPr>
        <p:spPr bwMode="auto">
          <a:xfrm>
            <a:off x="251520" y="836712"/>
            <a:ext cx="8712968" cy="792088"/>
          </a:xfrm>
          <a:prstGeom prst="roundRect">
            <a:avLst>
              <a:gd name="adj" fmla="val 1940"/>
            </a:avLst>
          </a:prstGeom>
          <a:solidFill>
            <a:schemeClr val="bg1"/>
          </a:solidFill>
          <a:ln w="9525" algn="ctr">
            <a:solidFill>
              <a:srgbClr val="71AAD9"/>
            </a:solidFill>
            <a:round/>
            <a:headEnd/>
            <a:tailEnd/>
          </a:ln>
          <a:effectLst>
            <a:prstShdw prst="shdw17" dist="17961" dir="2700000">
              <a:srgbClr val="71AAD9">
                <a:gamma/>
                <a:shade val="60000"/>
                <a:invGamma/>
              </a:srgbClr>
            </a:prstShdw>
          </a:effectLst>
        </p:spPr>
        <p:txBody>
          <a:bodyPr wrap="none" lIns="91262" tIns="45634" rIns="91262" bIns="45634" anchor="ctr"/>
          <a:lstStyle/>
          <a:p>
            <a:pPr algn="ctr" defTabSz="914400" fontAlgn="base">
              <a:spcBef>
                <a:spcPct val="0"/>
              </a:spcBef>
              <a:spcAft>
                <a:spcPct val="0"/>
              </a:spcAft>
              <a:defRPr/>
            </a:pPr>
            <a:endParaRPr kumimoji="1" lang="ko-KR" altLang="en-US" sz="1600" dirty="0">
              <a:solidFill>
                <a:srgbClr val="000000"/>
              </a:solidFill>
              <a:effectLst>
                <a:outerShdw blurRad="38100" dist="38100" dir="2700000" algn="tl">
                  <a:srgbClr val="000000">
                    <a:alpha val="43137"/>
                  </a:srgbClr>
                </a:outerShdw>
              </a:effectLst>
              <a:latin typeface="Arial" panose="020B0604020202020204" pitchFamily="34" charset="0"/>
              <a:ea typeface="나눔고딕 ExtraBold" panose="020D0904000000000000" pitchFamily="50" charset="-127"/>
              <a:cs typeface="Arial" panose="020B0604020202020204" pitchFamily="34" charset="0"/>
            </a:endParaRPr>
          </a:p>
        </p:txBody>
      </p:sp>
      <p:sp>
        <p:nvSpPr>
          <p:cNvPr id="9" name="Rectangle 265"/>
          <p:cNvSpPr>
            <a:spLocks noChangeArrowheads="1"/>
          </p:cNvSpPr>
          <p:nvPr/>
        </p:nvSpPr>
        <p:spPr bwMode="auto">
          <a:xfrm>
            <a:off x="383931" y="908720"/>
            <a:ext cx="8580557" cy="606833"/>
          </a:xfrm>
          <a:prstGeom prst="rect">
            <a:avLst/>
          </a:prstGeom>
          <a:noFill/>
          <a:ln w="9525" algn="ctr">
            <a:noFill/>
            <a:miter lim="800000"/>
            <a:headEnd/>
            <a:tailEnd/>
          </a:ln>
        </p:spPr>
        <p:txBody>
          <a:bodyPr wrap="square" lIns="0" tIns="0" rIns="0" bIns="0">
            <a:spAutoFit/>
          </a:bodyPr>
          <a:lstStyle/>
          <a:p>
            <a:pPr marL="361245" indent="-361245" eaLnBrk="0" fontAlgn="base" latinLnBrk="0" hangingPunct="0">
              <a:lnSpc>
                <a:spcPct val="130000"/>
              </a:lnSpc>
              <a:spcBef>
                <a:spcPct val="0"/>
              </a:spcBef>
              <a:spcAft>
                <a:spcPct val="0"/>
              </a:spcAft>
              <a:buSzPct val="170000"/>
              <a:buBlip>
                <a:blip r:embed="rId3"/>
              </a:buBlip>
            </a:pPr>
            <a:r>
              <a:rPr kumimoji="1" lang="mn-MN" altLang="ko-KR" sz="1600" dirty="0">
                <a:solidFill>
                  <a:srgbClr val="000000"/>
                </a:solidFill>
                <a:latin typeface="Arial" panose="020B0604020202020204" pitchFamily="34" charset="0"/>
                <a:ea typeface="나눔고딕 ExtraBold" panose="020D0904000000000000" pitchFamily="50" charset="-127"/>
                <a:cs typeface="Arial" panose="020B0604020202020204" pitchFamily="34" charset="0"/>
              </a:rPr>
              <a:t>ТУС-ийн шаардлагатай </a:t>
            </a:r>
            <a:r>
              <a:rPr kumimoji="1" lang="en-US" altLang="ko-KR" sz="1600" dirty="0">
                <a:solidFill>
                  <a:srgbClr val="000000"/>
                </a:solidFill>
                <a:latin typeface="Arial" panose="020B0604020202020204" pitchFamily="34" charset="0"/>
                <a:ea typeface="나눔고딕 ExtraBold" panose="020D0904000000000000" pitchFamily="50" charset="-127"/>
                <a:cs typeface="Arial" panose="020B0604020202020204" pitchFamily="34" charset="0"/>
              </a:rPr>
              <a:t>20</a:t>
            </a:r>
            <a:r>
              <a:rPr kumimoji="1" lang="mn-MN" altLang="ko-KR" sz="1600" dirty="0">
                <a:solidFill>
                  <a:srgbClr val="000000"/>
                </a:solidFill>
                <a:latin typeface="Arial" panose="020B0604020202020204" pitchFamily="34" charset="0"/>
                <a:ea typeface="나눔고딕 ExtraBold" panose="020D0904000000000000" pitchFamily="50" charset="-127"/>
                <a:cs typeface="Arial" panose="020B0604020202020204" pitchFamily="34" charset="0"/>
              </a:rPr>
              <a:t> үйлчилгээг багцлан 14 дэд системийг нэвтрүүлэхийг санал болгож байна.</a:t>
            </a:r>
            <a:endParaRPr kumimoji="1" lang="ko-KR" altLang="en-US" sz="1600" dirty="0">
              <a:solidFill>
                <a:srgbClr val="000000"/>
              </a:solidFill>
              <a:latin typeface="Arial" panose="020B0604020202020204" pitchFamily="34" charset="0"/>
              <a:ea typeface="나눔고딕 ExtraBold" panose="020D0904000000000000" pitchFamily="50" charset="-127"/>
              <a:cs typeface="Arial" panose="020B0604020202020204" pitchFamily="34" charset="0"/>
            </a:endParaRPr>
          </a:p>
        </p:txBody>
      </p:sp>
    </p:spTree>
    <p:extLst>
      <p:ext uri="{BB962C8B-B14F-4D97-AF65-F5344CB8AC3E}">
        <p14:creationId xmlns:p14="http://schemas.microsoft.com/office/powerpoint/2010/main" val="3796598468"/>
      </p:ext>
    </p:extLst>
  </p:cSld>
  <p:clrMapOvr>
    <a:masterClrMapping/>
  </p:clrMapOvr>
  <p:transition>
    <p:fade/>
  </p:transition>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Box 4"/>
          <p:cNvSpPr txBox="1"/>
          <p:nvPr/>
        </p:nvSpPr>
        <p:spPr>
          <a:xfrm>
            <a:off x="143508" y="44624"/>
            <a:ext cx="8856984" cy="523220"/>
          </a:xfrm>
          <a:prstGeom prst="rect">
            <a:avLst/>
          </a:prstGeom>
          <a:noFill/>
        </p:spPr>
        <p:txBody>
          <a:bodyPr wrap="square" rtlCol="0">
            <a:spAutoFit/>
          </a:bodyPr>
          <a:lstStyle/>
          <a:p>
            <a:pPr algn="ctr" defTabSz="913860">
              <a:buSzPct val="130000"/>
            </a:pPr>
            <a:r>
              <a:rPr lang="mn-MN" altLang="ko-KR" sz="2800" dirty="0">
                <a:ln w="9000" cmpd="sng">
                  <a:noFill/>
                  <a:prstDash val="solid"/>
                </a:ln>
                <a:solidFill>
                  <a:schemeClr val="bg1"/>
                </a:solidFill>
                <a:effectLst>
                  <a:outerShdw blurRad="38100" dist="38100" dir="2700000" algn="tl">
                    <a:srgbClr val="000000">
                      <a:alpha val="43137"/>
                    </a:srgbClr>
                  </a:outerShdw>
                  <a:reflection blurRad="12700" stA="28000" endPos="45000" dist="1000" dir="5400000" sy="-100000" algn="bl" rotWithShape="0"/>
                </a:effectLst>
                <a:latin typeface="Arial" panose="020B0604020202020204" pitchFamily="34" charset="0"/>
                <a:ea typeface="나눔고딕 ExtraBold" panose="020D0904000000000000" pitchFamily="50" charset="-127"/>
                <a:cs typeface="Arial" panose="020B0604020202020204" pitchFamily="34" charset="0"/>
              </a:rPr>
              <a:t>Ерөнхий мэдээлэл</a:t>
            </a:r>
            <a:endParaRPr lang="ko-KR" altLang="en-US" sz="2800" b="0" dirty="0">
              <a:ln w="9000" cmpd="sng">
                <a:noFill/>
                <a:prstDash val="solid"/>
              </a:ln>
              <a:solidFill>
                <a:schemeClr val="bg1"/>
              </a:solidFill>
              <a:effectLst>
                <a:outerShdw blurRad="38100" dist="38100" dir="2700000" algn="tl">
                  <a:srgbClr val="000000">
                    <a:alpha val="43137"/>
                  </a:srgbClr>
                </a:outerShdw>
                <a:reflection blurRad="12700" stA="28000" endPos="45000" dist="1000" dir="5400000" sy="-100000" algn="bl" rotWithShape="0"/>
              </a:effectLst>
              <a:latin typeface="Arial" panose="020B0604020202020204" pitchFamily="34" charset="0"/>
              <a:ea typeface="나눔고딕 ExtraBold" panose="020D0904000000000000" pitchFamily="50" charset="-127"/>
              <a:cs typeface="Arial" panose="020B0604020202020204" pitchFamily="34" charset="0"/>
            </a:endParaRPr>
          </a:p>
        </p:txBody>
      </p:sp>
      <p:sp>
        <p:nvSpPr>
          <p:cNvPr id="6" name="직사각형 5"/>
          <p:cNvSpPr/>
          <p:nvPr/>
        </p:nvSpPr>
        <p:spPr>
          <a:xfrm>
            <a:off x="0" y="2670003"/>
            <a:ext cx="9144000" cy="414337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062" tIns="45530" rIns="91062" bIns="45530" anchor="ctr"/>
          <a:lstStyle/>
          <a:p>
            <a:pPr algn="ctr">
              <a:defRPr/>
            </a:pPr>
            <a:endParaRPr lang="ko-KR" altLang="en-US" b="1">
              <a:solidFill>
                <a:prstClr val="white"/>
              </a:solidFill>
            </a:endParaRPr>
          </a:p>
        </p:txBody>
      </p:sp>
      <p:pic>
        <p:nvPicPr>
          <p:cNvPr id="40" name="그림 39" descr="96.png"/>
          <p:cNvPicPr>
            <a:picLocks noChangeAspect="1"/>
          </p:cNvPicPr>
          <p:nvPr/>
        </p:nvPicPr>
        <p:blipFill rotWithShape="1">
          <a:blip r:embed="rId3" cstate="email">
            <a:extLst>
              <a:ext uri="{28A0092B-C50C-407E-A947-70E740481C1C}">
                <a14:useLocalDpi xmlns:a14="http://schemas.microsoft.com/office/drawing/2010/main"/>
              </a:ext>
            </a:extLst>
          </a:blip>
          <a:srcRect/>
          <a:stretch/>
        </p:blipFill>
        <p:spPr>
          <a:xfrm rot="5400000">
            <a:off x="5616276" y="776238"/>
            <a:ext cx="2207059" cy="4205853"/>
          </a:xfrm>
          <a:prstGeom prst="rect">
            <a:avLst/>
          </a:prstGeom>
          <a:noFill/>
          <a:ln>
            <a:noFill/>
          </a:ln>
        </p:spPr>
      </p:pic>
      <p:pic>
        <p:nvPicPr>
          <p:cNvPr id="41" name="그림 40" descr="96.png"/>
          <p:cNvPicPr>
            <a:picLocks noChangeAspect="1"/>
          </p:cNvPicPr>
          <p:nvPr/>
        </p:nvPicPr>
        <p:blipFill rotWithShape="1">
          <a:blip r:embed="rId4" cstate="email">
            <a:extLst>
              <a:ext uri="{28A0092B-C50C-407E-A947-70E740481C1C}">
                <a14:useLocalDpi xmlns:a14="http://schemas.microsoft.com/office/drawing/2010/main"/>
              </a:ext>
            </a:extLst>
          </a:blip>
          <a:srcRect/>
          <a:stretch/>
        </p:blipFill>
        <p:spPr>
          <a:xfrm rot="5400000">
            <a:off x="1213297" y="706346"/>
            <a:ext cx="2207059" cy="4345606"/>
          </a:xfrm>
          <a:prstGeom prst="rect">
            <a:avLst/>
          </a:prstGeom>
          <a:noFill/>
          <a:ln>
            <a:noFill/>
          </a:ln>
        </p:spPr>
      </p:pic>
      <p:pic>
        <p:nvPicPr>
          <p:cNvPr id="42" name="그림 41" descr="71.png"/>
          <p:cNvPicPr preferRelativeResize="0">
            <a:picLocks/>
          </p:cNvPicPr>
          <p:nvPr/>
        </p:nvPicPr>
        <p:blipFill>
          <a:blip r:embed="rId5" cstate="screen"/>
          <a:stretch>
            <a:fillRect/>
          </a:stretch>
        </p:blipFill>
        <p:spPr>
          <a:xfrm rot="5400000">
            <a:off x="2343800" y="1898494"/>
            <a:ext cx="89312" cy="4079056"/>
          </a:xfrm>
          <a:prstGeom prst="rect">
            <a:avLst/>
          </a:prstGeom>
        </p:spPr>
      </p:pic>
      <p:pic>
        <p:nvPicPr>
          <p:cNvPr id="43" name="그림 42" descr="71.png"/>
          <p:cNvPicPr preferRelativeResize="0">
            <a:picLocks/>
          </p:cNvPicPr>
          <p:nvPr/>
        </p:nvPicPr>
        <p:blipFill>
          <a:blip r:embed="rId5" cstate="email">
            <a:extLst>
              <a:ext uri="{28A0092B-C50C-407E-A947-70E740481C1C}">
                <a14:useLocalDpi xmlns:a14="http://schemas.microsoft.com/office/drawing/2010/main"/>
              </a:ext>
            </a:extLst>
          </a:blip>
          <a:stretch>
            <a:fillRect/>
          </a:stretch>
        </p:blipFill>
        <p:spPr>
          <a:xfrm rot="5400000">
            <a:off x="6632051" y="1893400"/>
            <a:ext cx="74096" cy="4104456"/>
          </a:xfrm>
          <a:prstGeom prst="rect">
            <a:avLst/>
          </a:prstGeom>
        </p:spPr>
      </p:pic>
      <p:grpSp>
        <p:nvGrpSpPr>
          <p:cNvPr id="44" name="그룹 43"/>
          <p:cNvGrpSpPr/>
          <p:nvPr/>
        </p:nvGrpSpPr>
        <p:grpSpPr>
          <a:xfrm>
            <a:off x="1510357" y="692696"/>
            <a:ext cx="1549483" cy="1659003"/>
            <a:chOff x="2431619" y="1332476"/>
            <a:chExt cx="1995238" cy="2136262"/>
          </a:xfrm>
        </p:grpSpPr>
        <p:pic>
          <p:nvPicPr>
            <p:cNvPr id="45" name="그림 44"/>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2431619" y="1332476"/>
              <a:ext cx="1995238" cy="2136262"/>
            </a:xfrm>
            <a:prstGeom prst="rect">
              <a:avLst/>
            </a:prstGeom>
          </p:spPr>
        </p:pic>
        <p:sp>
          <p:nvSpPr>
            <p:cNvPr id="46" name="텍스트"/>
            <p:cNvSpPr txBox="1"/>
            <p:nvPr/>
          </p:nvSpPr>
          <p:spPr>
            <a:xfrm>
              <a:off x="2753954" y="2324068"/>
              <a:ext cx="1350569" cy="356686"/>
            </a:xfrm>
            <a:prstGeom prst="rect">
              <a:avLst/>
            </a:prstGeom>
            <a:noFill/>
          </p:spPr>
          <p:txBody>
            <a:bodyPr wrap="square" lIns="0" tIns="0" rIns="0" bIns="0" rtlCol="0" anchor="ctr">
              <a:spAutoFit/>
            </a:bodyPr>
            <a:lstStyle>
              <a:defPPr>
                <a:defRPr lang="ko-KR"/>
              </a:defPPr>
              <a:lvl1pPr lvl="0" indent="-266700" algn="ctr" defTabSz="914400">
                <a:spcBef>
                  <a:spcPct val="0"/>
                </a:spcBef>
                <a:spcAft>
                  <a:spcPts val="100"/>
                </a:spcAft>
                <a:buSzPct val="120000"/>
                <a:tabLst>
                  <a:tab pos="177800" algn="l"/>
                  <a:tab pos="803275" algn="l"/>
                </a:tabLst>
                <a:defRPr sz="1800" b="1" kern="1000" spc="-50">
                  <a:ln>
                    <a:noFill/>
                    <a:prstDash val="solid"/>
                  </a:ln>
                  <a:gradFill rotWithShape="1">
                    <a:gsLst>
                      <a:gs pos="50000">
                        <a:schemeClr val="bg1"/>
                      </a:gs>
                      <a:gs pos="100000">
                        <a:schemeClr val="bg1"/>
                      </a:gs>
                    </a:gsLst>
                    <a:lin ang="5400000"/>
                  </a:gradFill>
                  <a:latin typeface="Rix정고딕 M" pitchFamily="18" charset="-127"/>
                  <a:ea typeface="Rix정고딕 M" pitchFamily="18" charset="-127"/>
                  <a:cs typeface="Arial" pitchFamily="34" charset="0"/>
                </a:defRPr>
              </a:lvl1pPr>
            </a:lstStyle>
            <a:p>
              <a:pPr>
                <a:defRPr/>
              </a:pPr>
              <a:r>
                <a:rPr lang="mn-MN" altLang="ko-KR" dirty="0">
                  <a:gradFill rotWithShape="1">
                    <a:gsLst>
                      <a:gs pos="0">
                        <a:srgbClr val="FFE400"/>
                      </a:gs>
                      <a:gs pos="100000">
                        <a:srgbClr val="FA8006"/>
                      </a:gs>
                    </a:gsLst>
                    <a:lin ang="5400000"/>
                  </a:gradFill>
                  <a:effectLst>
                    <a:glow rad="88900">
                      <a:prstClr val="black">
                        <a:alpha val="60000"/>
                      </a:prstClr>
                    </a:glow>
                    <a:outerShdw blurRad="50800" dist="38100" dir="5040000" algn="tl">
                      <a:prstClr val="black">
                        <a:alpha val="70000"/>
                      </a:prstClr>
                    </a:outerShdw>
                  </a:effectLst>
                  <a:latin typeface="Arial Unicode MS" panose="020B0604020202020204" pitchFamily="50" charset="-127"/>
                  <a:ea typeface="Arial Unicode MS" panose="020B0604020202020204" pitchFamily="50" charset="-127"/>
                  <a:cs typeface="Arial Unicode MS" panose="020B0604020202020204" pitchFamily="50" charset="-127"/>
                </a:rPr>
                <a:t>АСУУДАЛ</a:t>
              </a:r>
              <a:endParaRPr lang="en-US" altLang="ko-KR" spc="-150" dirty="0">
                <a:gradFill rotWithShape="1">
                  <a:gsLst>
                    <a:gs pos="0">
                      <a:srgbClr val="FFE400"/>
                    </a:gs>
                    <a:gs pos="100000">
                      <a:srgbClr val="FA8006"/>
                    </a:gs>
                  </a:gsLst>
                  <a:lin ang="5400000"/>
                </a:gradFill>
                <a:effectLst>
                  <a:glow rad="88900">
                    <a:prstClr val="black">
                      <a:alpha val="60000"/>
                    </a:prstClr>
                  </a:glow>
                  <a:outerShdw blurRad="50800" dist="38100" dir="5040000" algn="tl">
                    <a:prstClr val="black">
                      <a:alpha val="70000"/>
                    </a:prstClr>
                  </a:outerShdw>
                </a:effectLst>
                <a:latin typeface="Arial Unicode MS" panose="020B0604020202020204" pitchFamily="50" charset="-127"/>
                <a:ea typeface="Arial Unicode MS" panose="020B0604020202020204" pitchFamily="50" charset="-127"/>
                <a:cs typeface="Arial Unicode MS" panose="020B0604020202020204" pitchFamily="50" charset="-127"/>
              </a:endParaRPr>
            </a:p>
          </p:txBody>
        </p:sp>
      </p:grpSp>
      <p:grpSp>
        <p:nvGrpSpPr>
          <p:cNvPr id="47" name="그룹 46"/>
          <p:cNvGrpSpPr/>
          <p:nvPr/>
        </p:nvGrpSpPr>
        <p:grpSpPr>
          <a:xfrm>
            <a:off x="5893471" y="692696"/>
            <a:ext cx="1549483" cy="1659003"/>
            <a:chOff x="2431619" y="1332476"/>
            <a:chExt cx="1995238" cy="2136262"/>
          </a:xfrm>
        </p:grpSpPr>
        <p:pic>
          <p:nvPicPr>
            <p:cNvPr id="48" name="그림 47"/>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2431619" y="1332476"/>
              <a:ext cx="1995238" cy="2136262"/>
            </a:xfrm>
            <a:prstGeom prst="rect">
              <a:avLst/>
            </a:prstGeom>
          </p:spPr>
        </p:pic>
        <p:sp>
          <p:nvSpPr>
            <p:cNvPr id="49" name="텍스트"/>
            <p:cNvSpPr txBox="1"/>
            <p:nvPr/>
          </p:nvSpPr>
          <p:spPr>
            <a:xfrm>
              <a:off x="2466559" y="1789038"/>
              <a:ext cx="1806172" cy="1426742"/>
            </a:xfrm>
            <a:prstGeom prst="rect">
              <a:avLst/>
            </a:prstGeom>
            <a:noFill/>
          </p:spPr>
          <p:txBody>
            <a:bodyPr wrap="square" lIns="0" tIns="0" rIns="0" bIns="0" rtlCol="0" anchor="ctr">
              <a:spAutoFit/>
            </a:bodyPr>
            <a:lstStyle>
              <a:defPPr>
                <a:defRPr lang="ko-KR"/>
              </a:defPPr>
              <a:lvl1pPr lvl="0" indent="-266700" algn="ctr" defTabSz="914400">
                <a:spcBef>
                  <a:spcPct val="0"/>
                </a:spcBef>
                <a:spcAft>
                  <a:spcPts val="100"/>
                </a:spcAft>
                <a:buSzPct val="120000"/>
                <a:tabLst>
                  <a:tab pos="177800" algn="l"/>
                  <a:tab pos="803275" algn="l"/>
                </a:tabLst>
                <a:defRPr sz="1800" b="1" kern="1000" spc="-50">
                  <a:ln>
                    <a:noFill/>
                    <a:prstDash val="solid"/>
                  </a:ln>
                  <a:gradFill rotWithShape="1">
                    <a:gsLst>
                      <a:gs pos="50000">
                        <a:schemeClr val="bg1"/>
                      </a:gs>
                      <a:gs pos="100000">
                        <a:schemeClr val="bg1"/>
                      </a:gs>
                    </a:gsLst>
                    <a:lin ang="5400000"/>
                  </a:gradFill>
                  <a:latin typeface="Rix정고딕 M" pitchFamily="18" charset="-127"/>
                  <a:ea typeface="Rix정고딕 M" pitchFamily="18" charset="-127"/>
                  <a:cs typeface="Arial" pitchFamily="34" charset="0"/>
                </a:defRPr>
              </a:lvl1pPr>
            </a:lstStyle>
            <a:p>
              <a:pPr>
                <a:defRPr/>
              </a:pPr>
              <a:r>
                <a:rPr lang="mn-MN" altLang="ko-KR" dirty="0">
                  <a:gradFill rotWithShape="1">
                    <a:gsLst>
                      <a:gs pos="0">
                        <a:srgbClr val="FFE400"/>
                      </a:gs>
                      <a:gs pos="100000">
                        <a:srgbClr val="FA8006"/>
                      </a:gs>
                    </a:gsLst>
                    <a:lin ang="5400000"/>
                  </a:gradFill>
                  <a:effectLst>
                    <a:glow rad="88900">
                      <a:prstClr val="black">
                        <a:alpha val="60000"/>
                      </a:prstClr>
                    </a:glow>
                    <a:outerShdw blurRad="50800" dist="38100" dir="5040000" algn="tl">
                      <a:prstClr val="black">
                        <a:alpha val="70000"/>
                      </a:prstClr>
                    </a:outerShdw>
                  </a:effectLst>
                  <a:latin typeface="Arial" panose="020B0604020202020204" pitchFamily="34" charset="0"/>
                  <a:ea typeface="Arial Unicode MS" panose="020B0604020202020204" pitchFamily="50" charset="-127"/>
                </a:rPr>
                <a:t>Монгол улсад зориулсан шийдэл</a:t>
              </a:r>
              <a:endParaRPr lang="ko-KR" altLang="en-US" spc="0" dirty="0">
                <a:gradFill rotWithShape="1">
                  <a:gsLst>
                    <a:gs pos="25000">
                      <a:prstClr val="white"/>
                    </a:gs>
                    <a:gs pos="57000">
                      <a:prstClr val="white"/>
                    </a:gs>
                  </a:gsLst>
                  <a:lin ang="5400000"/>
                </a:gradFill>
                <a:effectLst>
                  <a:glow rad="63500">
                    <a:prstClr val="black">
                      <a:alpha val="40000"/>
                    </a:prstClr>
                  </a:glow>
                  <a:outerShdw blurRad="38100" dist="38100" dir="2700000" algn="tl">
                    <a:srgbClr val="000000">
                      <a:alpha val="43137"/>
                    </a:srgbClr>
                  </a:outerShdw>
                </a:effectLst>
                <a:latin typeface="Arial" panose="020B0604020202020204" pitchFamily="34" charset="0"/>
                <a:ea typeface="Arial Unicode MS" panose="020B0604020202020204" pitchFamily="50" charset="-127"/>
              </a:endParaRPr>
            </a:p>
          </p:txBody>
        </p:sp>
      </p:grpSp>
      <p:sp>
        <p:nvSpPr>
          <p:cNvPr id="50" name="모서리가 둥근 직사각형 49"/>
          <p:cNvSpPr/>
          <p:nvPr/>
        </p:nvSpPr>
        <p:spPr>
          <a:xfrm>
            <a:off x="428327" y="2110484"/>
            <a:ext cx="4215686" cy="1788469"/>
          </a:xfrm>
          <a:prstGeom prst="roundRect">
            <a:avLst/>
          </a:prstGeom>
          <a:noFill/>
          <a:ln w="9525" cap="flat" cmpd="sng" algn="ctr">
            <a:noFill/>
            <a:prstDash val="solid"/>
          </a:ln>
          <a:effectLst>
            <a:outerShdw blurRad="50800" dist="38100" dir="2700000" algn="tl" rotWithShape="0">
              <a:prstClr val="black">
                <a:alpha val="40000"/>
              </a:prstClr>
            </a:outerShdw>
          </a:effectLst>
        </p:spPr>
        <p:txBody>
          <a:bodyPr tIns="0" anchor="t" anchorCtr="0"/>
          <a:lstStyle/>
          <a:p>
            <a:pPr algn="just" defTabSz="913860">
              <a:lnSpc>
                <a:spcPct val="150000"/>
              </a:lnSpc>
              <a:buFont typeface="Wingdings" pitchFamily="2" charset="2"/>
              <a:buChar char="§"/>
            </a:pPr>
            <a:r>
              <a:rPr kumimoji="0" lang="en-US" altLang="ko-KR" sz="1400" b="0" i="0" u="none" strike="noStrike" kern="0" cap="none" spc="0" normalizeH="0" baseline="0" noProof="0" dirty="0">
                <a:ln>
                  <a:noFill/>
                </a:ln>
                <a:solidFill>
                  <a:prstClr val="black"/>
                </a:solidFill>
                <a:effectLst/>
                <a:uLnTx/>
                <a:uFillTx/>
                <a:latin typeface="Arial" panose="020B0604020202020204" pitchFamily="34" charset="0"/>
                <a:ea typeface="나눔고딕 ExtraBold" panose="020D0904000000000000"/>
                <a:cs typeface="Arial" panose="020B0604020202020204" pitchFamily="34" charset="0"/>
              </a:rPr>
              <a:t> </a:t>
            </a:r>
            <a:r>
              <a:rPr lang="mn-MN" altLang="ko-KR" sz="1400" dirty="0">
                <a:solidFill>
                  <a:prstClr val="black"/>
                </a:solidFill>
                <a:latin typeface="Arial" panose="020B0604020202020204" pitchFamily="34" charset="0"/>
                <a:ea typeface="Arial Unicode MS" panose="020B0604020202020204" pitchFamily="50" charset="-127"/>
                <a:cs typeface="Arial" panose="020B0604020202020204" pitchFamily="34" charset="0"/>
              </a:rPr>
              <a:t>Өргөн уудам газар нутаг</a:t>
            </a:r>
            <a:endParaRPr lang="en-US" altLang="ko-KR" sz="1400" dirty="0">
              <a:solidFill>
                <a:prstClr val="black"/>
              </a:solidFill>
              <a:latin typeface="Arial" panose="020B0604020202020204" pitchFamily="34" charset="0"/>
              <a:ea typeface="Arial Unicode MS" panose="020B0604020202020204" pitchFamily="50" charset="-127"/>
              <a:cs typeface="Arial" panose="020B0604020202020204" pitchFamily="34" charset="0"/>
            </a:endParaRPr>
          </a:p>
          <a:p>
            <a:pPr defTabSz="913860">
              <a:lnSpc>
                <a:spcPct val="150000"/>
              </a:lnSpc>
              <a:buFont typeface="Wingdings" pitchFamily="2" charset="2"/>
              <a:buChar char="§"/>
            </a:pPr>
            <a:r>
              <a:rPr lang="en-US" altLang="ko-KR" sz="1400" dirty="0">
                <a:solidFill>
                  <a:prstClr val="black"/>
                </a:solidFill>
                <a:latin typeface="Arial" panose="020B0604020202020204" pitchFamily="34" charset="0"/>
                <a:ea typeface="Arial Unicode MS" panose="020B0604020202020204" pitchFamily="50" charset="-127"/>
                <a:cs typeface="Arial" panose="020B0604020202020204" pitchFamily="34" charset="0"/>
              </a:rPr>
              <a:t> </a:t>
            </a:r>
            <a:r>
              <a:rPr lang="mn-MN" altLang="ko-KR" sz="1400" dirty="0">
                <a:solidFill>
                  <a:prstClr val="black"/>
                </a:solidFill>
                <a:latin typeface="Arial" panose="020B0604020202020204" pitchFamily="34" charset="0"/>
                <a:ea typeface="Arial Unicode MS" panose="020B0604020202020204" pitchFamily="50" charset="-127"/>
                <a:cs typeface="Arial" panose="020B0604020202020204" pitchFamily="34" charset="0"/>
              </a:rPr>
              <a:t>Төвөөс алслагдсан хүн ам бага суурьшсан </a:t>
            </a:r>
            <a:endParaRPr lang="en-US" altLang="ko-KR" sz="1400" dirty="0">
              <a:solidFill>
                <a:prstClr val="black"/>
              </a:solidFill>
              <a:latin typeface="Arial" panose="020B0604020202020204" pitchFamily="34" charset="0"/>
              <a:ea typeface="Arial Unicode MS" panose="020B0604020202020204" pitchFamily="50" charset="-127"/>
              <a:cs typeface="Arial" panose="020B0604020202020204" pitchFamily="34" charset="0"/>
            </a:endParaRPr>
          </a:p>
          <a:p>
            <a:pPr defTabSz="913860">
              <a:lnSpc>
                <a:spcPct val="150000"/>
              </a:lnSpc>
              <a:buFont typeface="Wingdings" pitchFamily="2" charset="2"/>
              <a:buChar char="§"/>
            </a:pPr>
            <a:r>
              <a:rPr lang="en-US" altLang="ko-KR" sz="1400" dirty="0">
                <a:solidFill>
                  <a:prstClr val="black"/>
                </a:solidFill>
                <a:latin typeface="Arial" panose="020B0604020202020204" pitchFamily="34" charset="0"/>
                <a:ea typeface="Arial Unicode MS" panose="020B0604020202020204" pitchFamily="50" charset="-127"/>
                <a:cs typeface="Arial" panose="020B0604020202020204" pitchFamily="34" charset="0"/>
              </a:rPr>
              <a:t> </a:t>
            </a:r>
            <a:r>
              <a:rPr lang="mn-MN" altLang="ko-KR" sz="1400" dirty="0">
                <a:solidFill>
                  <a:prstClr val="black"/>
                </a:solidFill>
                <a:latin typeface="Arial" panose="020B0604020202020204" pitchFamily="34" charset="0"/>
                <a:ea typeface="Arial Unicode MS" panose="020B0604020202020204" pitchFamily="50" charset="-127"/>
                <a:cs typeface="Arial" panose="020B0604020202020204" pitchFamily="34" charset="0"/>
              </a:rPr>
              <a:t>Орон нутгаас хот руу шилжих хөдөлгөөн</a:t>
            </a:r>
            <a:endParaRPr lang="en-US" altLang="ko-KR" sz="1400" dirty="0">
              <a:solidFill>
                <a:prstClr val="black"/>
              </a:solidFill>
              <a:latin typeface="Arial" panose="020B0604020202020204" pitchFamily="34" charset="0"/>
              <a:ea typeface="Arial Unicode MS" panose="020B0604020202020204" pitchFamily="50" charset="-127"/>
              <a:cs typeface="Arial" panose="020B0604020202020204" pitchFamily="34" charset="0"/>
            </a:endParaRPr>
          </a:p>
          <a:p>
            <a:pPr defTabSz="913860">
              <a:lnSpc>
                <a:spcPct val="150000"/>
              </a:lnSpc>
              <a:buFont typeface="Wingdings" pitchFamily="2" charset="2"/>
              <a:buChar char="§"/>
            </a:pPr>
            <a:r>
              <a:rPr lang="en-US" altLang="ko-KR" sz="1400" dirty="0">
                <a:solidFill>
                  <a:prstClr val="black"/>
                </a:solidFill>
                <a:latin typeface="Arial" panose="020B0604020202020204" pitchFamily="34" charset="0"/>
                <a:ea typeface="Arial Unicode MS" panose="020B0604020202020204" pitchFamily="50" charset="-127"/>
                <a:cs typeface="Arial" panose="020B0604020202020204" pitchFamily="34" charset="0"/>
              </a:rPr>
              <a:t> </a:t>
            </a:r>
            <a:r>
              <a:rPr lang="mn-MN" altLang="ko-KR" sz="1400" dirty="0">
                <a:solidFill>
                  <a:prstClr val="black"/>
                </a:solidFill>
                <a:latin typeface="Arial" panose="020B0604020202020204" pitchFamily="34" charset="0"/>
                <a:ea typeface="Arial Unicode MS" panose="020B0604020202020204" pitchFamily="50" charset="-127"/>
                <a:cs typeface="Arial" panose="020B0604020202020204" pitchFamily="34" charset="0"/>
              </a:rPr>
              <a:t>Тээврийн дэд бүтэц муу</a:t>
            </a:r>
            <a:r>
              <a:rPr lang="en-US" altLang="ko-KR" sz="1400" dirty="0">
                <a:solidFill>
                  <a:prstClr val="black"/>
                </a:solidFill>
                <a:latin typeface="Arial" panose="020B0604020202020204" pitchFamily="34" charset="0"/>
                <a:ea typeface="Arial Unicode MS" panose="020B0604020202020204" pitchFamily="50" charset="-127"/>
                <a:cs typeface="Arial" panose="020B0604020202020204" pitchFamily="34" charset="0"/>
              </a:rPr>
              <a:t>, </a:t>
            </a:r>
            <a:r>
              <a:rPr lang="mn-MN" altLang="ko-KR" sz="1400" dirty="0">
                <a:solidFill>
                  <a:prstClr val="black"/>
                </a:solidFill>
                <a:latin typeface="Arial" panose="020B0604020202020204" pitchFamily="34" charset="0"/>
                <a:ea typeface="Arial Unicode MS" panose="020B0604020202020204" pitchFamily="50" charset="-127"/>
                <a:cs typeface="Arial" panose="020B0604020202020204" pitchFamily="34" charset="0"/>
              </a:rPr>
              <a:t>улсын чанартай зам, хот хоорондын зам г.м</a:t>
            </a:r>
            <a:endParaRPr lang="en-US" altLang="ko-KR" sz="1400" spc="-150" dirty="0">
              <a:solidFill>
                <a:prstClr val="black"/>
              </a:solidFill>
              <a:latin typeface="Arial" panose="020B0604020202020204" pitchFamily="34" charset="0"/>
              <a:ea typeface="Arial Unicode MS" panose="020B0604020202020204" pitchFamily="50" charset="-127"/>
              <a:cs typeface="Arial" panose="020B0604020202020204" pitchFamily="34" charset="0"/>
            </a:endParaRPr>
          </a:p>
        </p:txBody>
      </p:sp>
      <p:sp>
        <p:nvSpPr>
          <p:cNvPr id="51" name="모서리가 둥근 직사각형 50"/>
          <p:cNvSpPr/>
          <p:nvPr/>
        </p:nvSpPr>
        <p:spPr>
          <a:xfrm>
            <a:off x="4688879" y="2110484"/>
            <a:ext cx="4032448" cy="1791183"/>
          </a:xfrm>
          <a:prstGeom prst="roundRect">
            <a:avLst/>
          </a:prstGeom>
          <a:noFill/>
          <a:ln w="9525" cap="flat" cmpd="sng" algn="ctr">
            <a:noFill/>
            <a:prstDash val="solid"/>
          </a:ln>
          <a:effectLst>
            <a:outerShdw blurRad="50800" dist="38100" dir="2700000" algn="tl" rotWithShape="0">
              <a:prstClr val="black">
                <a:alpha val="40000"/>
              </a:prstClr>
            </a:outerShdw>
          </a:effectLst>
        </p:spPr>
        <p:txBody>
          <a:bodyPr tIns="0" anchor="t" anchorCtr="0"/>
          <a:lstStyle/>
          <a:p>
            <a:pPr defTabSz="913860">
              <a:lnSpc>
                <a:spcPct val="150000"/>
              </a:lnSpc>
              <a:buFont typeface="Wingdings" pitchFamily="2" charset="2"/>
              <a:buChar char="§"/>
            </a:pPr>
            <a:r>
              <a:rPr lang="en-US" altLang="ko-KR" sz="1400" dirty="0">
                <a:solidFill>
                  <a:prstClr val="black"/>
                </a:solidFill>
                <a:latin typeface="Arial" panose="020B0604020202020204" pitchFamily="34" charset="0"/>
                <a:ea typeface="Arial Unicode MS" panose="020B0604020202020204" pitchFamily="50" charset="-127"/>
                <a:cs typeface="Arial" panose="020B0604020202020204" pitchFamily="34" charset="0"/>
              </a:rPr>
              <a:t> </a:t>
            </a:r>
            <a:r>
              <a:rPr lang="mn-MN" altLang="ko-KR" sz="1400" dirty="0">
                <a:solidFill>
                  <a:prstClr val="black"/>
                </a:solidFill>
                <a:latin typeface="Arial" panose="020B0604020202020204" pitchFamily="34" charset="0"/>
                <a:ea typeface="Arial Unicode MS" panose="020B0604020202020204" pitchFamily="50" charset="-127"/>
                <a:cs typeface="Arial" panose="020B0604020202020204" pitchFamily="34" charset="0"/>
              </a:rPr>
              <a:t>Тээврийн дэд бүтцийн хөрөнгө оруулалтыг эдийн засгийн хувьд ашигтай байхаар хянамгай хандах</a:t>
            </a:r>
            <a:endParaRPr lang="en-US" altLang="ko-KR" sz="1400" dirty="0">
              <a:solidFill>
                <a:prstClr val="black"/>
              </a:solidFill>
              <a:latin typeface="Arial" panose="020B0604020202020204" pitchFamily="34" charset="0"/>
              <a:ea typeface="Arial Unicode MS" panose="020B0604020202020204" pitchFamily="50" charset="-127"/>
              <a:cs typeface="Arial" panose="020B0604020202020204" pitchFamily="34" charset="0"/>
            </a:endParaRPr>
          </a:p>
          <a:p>
            <a:pPr defTabSz="913860">
              <a:lnSpc>
                <a:spcPct val="150000"/>
              </a:lnSpc>
              <a:buFont typeface="Wingdings" pitchFamily="2" charset="2"/>
              <a:buChar char="§"/>
            </a:pPr>
            <a:r>
              <a:rPr lang="en-US" altLang="ko-KR" sz="1400" dirty="0">
                <a:solidFill>
                  <a:prstClr val="black"/>
                </a:solidFill>
                <a:latin typeface="Arial" panose="020B0604020202020204" pitchFamily="34" charset="0"/>
                <a:ea typeface="Arial Unicode MS" panose="020B0604020202020204" pitchFamily="50" charset="-127"/>
                <a:cs typeface="Arial" panose="020B0604020202020204" pitchFamily="34" charset="0"/>
              </a:rPr>
              <a:t> </a:t>
            </a:r>
            <a:r>
              <a:rPr lang="mn-MN" altLang="ko-KR" sz="1400" dirty="0">
                <a:solidFill>
                  <a:prstClr val="black"/>
                </a:solidFill>
                <a:latin typeface="Arial" panose="020B0604020202020204" pitchFamily="34" charset="0"/>
                <a:ea typeface="Arial Unicode MS" panose="020B0604020202020204" pitchFamily="50" charset="-127"/>
                <a:cs typeface="Arial" panose="020B0604020202020204" pitchFamily="34" charset="0"/>
              </a:rPr>
              <a:t>Одоо байгаа тээврийн дэд бүтцийн аюулгүй байдал болон үр ашгийг нэмэгдүүлэх</a:t>
            </a:r>
            <a:endParaRPr lang="en-US" altLang="ko-KR" sz="1400" dirty="0">
              <a:solidFill>
                <a:prstClr val="black"/>
              </a:solidFill>
              <a:latin typeface="Arial" panose="020B0604020202020204" pitchFamily="34" charset="0"/>
              <a:ea typeface="Arial Unicode MS" panose="020B0604020202020204" pitchFamily="50" charset="-127"/>
              <a:cs typeface="Arial" panose="020B0604020202020204" pitchFamily="34" charset="0"/>
            </a:endParaRPr>
          </a:p>
        </p:txBody>
      </p:sp>
      <p:cxnSp>
        <p:nvCxnSpPr>
          <p:cNvPr id="53" name="직선 연결선 52"/>
          <p:cNvCxnSpPr>
            <a:stCxn id="60" idx="3"/>
            <a:endCxn id="70" idx="31"/>
          </p:cNvCxnSpPr>
          <p:nvPr/>
        </p:nvCxnSpPr>
        <p:spPr>
          <a:xfrm>
            <a:off x="2809518" y="4802419"/>
            <a:ext cx="897550" cy="186887"/>
          </a:xfrm>
          <a:prstGeom prst="line">
            <a:avLst/>
          </a:prstGeom>
          <a:noFill/>
          <a:ln w="9525" cap="flat" cmpd="sng" algn="ctr">
            <a:solidFill>
              <a:sysClr val="window" lastClr="FFFFFF">
                <a:lumMod val="75000"/>
              </a:sysClr>
            </a:solidFill>
            <a:prstDash val="solid"/>
          </a:ln>
          <a:effectLst/>
        </p:spPr>
      </p:cxnSp>
      <p:cxnSp>
        <p:nvCxnSpPr>
          <p:cNvPr id="54" name="직선 연결선 53"/>
          <p:cNvCxnSpPr>
            <a:stCxn id="70" idx="4"/>
            <a:endCxn id="64" idx="1"/>
          </p:cNvCxnSpPr>
          <p:nvPr/>
        </p:nvCxnSpPr>
        <p:spPr>
          <a:xfrm flipV="1">
            <a:off x="5756681" y="4802419"/>
            <a:ext cx="543516" cy="129953"/>
          </a:xfrm>
          <a:prstGeom prst="line">
            <a:avLst/>
          </a:prstGeom>
          <a:noFill/>
          <a:ln w="9525" cap="flat" cmpd="sng" algn="ctr">
            <a:solidFill>
              <a:sysClr val="window" lastClr="FFFFFF">
                <a:lumMod val="75000"/>
              </a:sysClr>
            </a:solidFill>
            <a:prstDash val="solid"/>
          </a:ln>
          <a:effectLst/>
        </p:spPr>
      </p:cxnSp>
      <p:cxnSp>
        <p:nvCxnSpPr>
          <p:cNvPr id="55" name="직선 연결선 54"/>
          <p:cNvCxnSpPr>
            <a:stCxn id="70" idx="44"/>
            <a:endCxn id="62" idx="1"/>
          </p:cNvCxnSpPr>
          <p:nvPr/>
        </p:nvCxnSpPr>
        <p:spPr>
          <a:xfrm>
            <a:off x="5884782" y="5846158"/>
            <a:ext cx="820321" cy="247561"/>
          </a:xfrm>
          <a:prstGeom prst="line">
            <a:avLst/>
          </a:prstGeom>
          <a:noFill/>
          <a:ln w="9525" cap="flat" cmpd="sng" algn="ctr">
            <a:solidFill>
              <a:sysClr val="window" lastClr="FFFFFF">
                <a:lumMod val="75000"/>
              </a:sysClr>
            </a:solidFill>
            <a:prstDash val="solid"/>
          </a:ln>
          <a:effectLst/>
        </p:spPr>
      </p:cxnSp>
      <p:cxnSp>
        <p:nvCxnSpPr>
          <p:cNvPr id="56" name="직선 연결선 55"/>
          <p:cNvCxnSpPr>
            <a:stCxn id="70" idx="17"/>
            <a:endCxn id="68" idx="3"/>
          </p:cNvCxnSpPr>
          <p:nvPr/>
        </p:nvCxnSpPr>
        <p:spPr>
          <a:xfrm flipH="1">
            <a:off x="2671842" y="5894552"/>
            <a:ext cx="1206027" cy="261263"/>
          </a:xfrm>
          <a:prstGeom prst="line">
            <a:avLst/>
          </a:prstGeom>
          <a:noFill/>
          <a:ln w="9525" cap="flat" cmpd="sng" algn="ctr">
            <a:solidFill>
              <a:sysClr val="window" lastClr="FFFFFF">
                <a:lumMod val="75000"/>
              </a:sysClr>
            </a:solidFill>
            <a:prstDash val="solid"/>
          </a:ln>
          <a:effectLst/>
        </p:spPr>
      </p:cxnSp>
      <p:grpSp>
        <p:nvGrpSpPr>
          <p:cNvPr id="58" name="그룹 57"/>
          <p:cNvGrpSpPr/>
          <p:nvPr/>
        </p:nvGrpSpPr>
        <p:grpSpPr>
          <a:xfrm>
            <a:off x="3635901" y="4220701"/>
            <a:ext cx="2339975" cy="2339975"/>
            <a:chOff x="5208435" y="1934468"/>
            <a:chExt cx="2339975" cy="2339975"/>
          </a:xfrm>
        </p:grpSpPr>
        <p:sp>
          <p:nvSpPr>
            <p:cNvPr id="70" name="Freeform 31"/>
            <p:cNvSpPr>
              <a:spLocks noEditPoints="1"/>
            </p:cNvSpPr>
            <p:nvPr/>
          </p:nvSpPr>
          <p:spPr bwMode="auto">
            <a:xfrm>
              <a:off x="5208435" y="1934468"/>
              <a:ext cx="2339975" cy="2339975"/>
            </a:xfrm>
            <a:custGeom>
              <a:avLst/>
              <a:gdLst>
                <a:gd name="T0" fmla="*/ 936 w 1644"/>
                <a:gd name="T1" fmla="*/ 90 h 1644"/>
                <a:gd name="T2" fmla="*/ 1110 w 1644"/>
                <a:gd name="T3" fmla="*/ 138 h 1644"/>
                <a:gd name="T4" fmla="*/ 1266 w 1644"/>
                <a:gd name="T5" fmla="*/ 228 h 1644"/>
                <a:gd name="T6" fmla="*/ 1394 w 1644"/>
                <a:gd name="T7" fmla="*/ 350 h 1644"/>
                <a:gd name="T8" fmla="*/ 1490 w 1644"/>
                <a:gd name="T9" fmla="*/ 500 h 1644"/>
                <a:gd name="T10" fmla="*/ 1548 w 1644"/>
                <a:gd name="T11" fmla="*/ 672 h 1644"/>
                <a:gd name="T12" fmla="*/ 1564 w 1644"/>
                <a:gd name="T13" fmla="*/ 822 h 1644"/>
                <a:gd name="T14" fmla="*/ 1540 w 1644"/>
                <a:gd name="T15" fmla="*/ 1008 h 1644"/>
                <a:gd name="T16" fmla="*/ 1474 w 1644"/>
                <a:gd name="T17" fmla="*/ 1176 h 1644"/>
                <a:gd name="T18" fmla="*/ 1370 w 1644"/>
                <a:gd name="T19" fmla="*/ 1320 h 1644"/>
                <a:gd name="T20" fmla="*/ 1236 w 1644"/>
                <a:gd name="T21" fmla="*/ 1436 h 1644"/>
                <a:gd name="T22" fmla="*/ 1076 w 1644"/>
                <a:gd name="T23" fmla="*/ 1518 h 1644"/>
                <a:gd name="T24" fmla="*/ 898 w 1644"/>
                <a:gd name="T25" fmla="*/ 1560 h 1644"/>
                <a:gd name="T26" fmla="*/ 746 w 1644"/>
                <a:gd name="T27" fmla="*/ 1560 h 1644"/>
                <a:gd name="T28" fmla="*/ 568 w 1644"/>
                <a:gd name="T29" fmla="*/ 1518 h 1644"/>
                <a:gd name="T30" fmla="*/ 408 w 1644"/>
                <a:gd name="T31" fmla="*/ 1436 h 1644"/>
                <a:gd name="T32" fmla="*/ 274 w 1644"/>
                <a:gd name="T33" fmla="*/ 1320 h 1644"/>
                <a:gd name="T34" fmla="*/ 170 w 1644"/>
                <a:gd name="T35" fmla="*/ 1176 h 1644"/>
                <a:gd name="T36" fmla="*/ 104 w 1644"/>
                <a:gd name="T37" fmla="*/ 1008 h 1644"/>
                <a:gd name="T38" fmla="*/ 80 w 1644"/>
                <a:gd name="T39" fmla="*/ 822 h 1644"/>
                <a:gd name="T40" fmla="*/ 96 w 1644"/>
                <a:gd name="T41" fmla="*/ 672 h 1644"/>
                <a:gd name="T42" fmla="*/ 154 w 1644"/>
                <a:gd name="T43" fmla="*/ 500 h 1644"/>
                <a:gd name="T44" fmla="*/ 250 w 1644"/>
                <a:gd name="T45" fmla="*/ 350 h 1644"/>
                <a:gd name="T46" fmla="*/ 378 w 1644"/>
                <a:gd name="T47" fmla="*/ 228 h 1644"/>
                <a:gd name="T48" fmla="*/ 534 w 1644"/>
                <a:gd name="T49" fmla="*/ 138 h 1644"/>
                <a:gd name="T50" fmla="*/ 710 w 1644"/>
                <a:gd name="T51" fmla="*/ 90 h 1644"/>
                <a:gd name="T52" fmla="*/ 822 w 1644"/>
                <a:gd name="T53" fmla="*/ 0 h 1644"/>
                <a:gd name="T54" fmla="*/ 616 w 1644"/>
                <a:gd name="T55" fmla="*/ 26 h 1644"/>
                <a:gd name="T56" fmla="*/ 430 w 1644"/>
                <a:gd name="T57" fmla="*/ 100 h 1644"/>
                <a:gd name="T58" fmla="*/ 270 w 1644"/>
                <a:gd name="T59" fmla="*/ 214 h 1644"/>
                <a:gd name="T60" fmla="*/ 142 w 1644"/>
                <a:gd name="T61" fmla="*/ 362 h 1644"/>
                <a:gd name="T62" fmla="*/ 50 w 1644"/>
                <a:gd name="T63" fmla="*/ 540 h 1644"/>
                <a:gd name="T64" fmla="*/ 6 w 1644"/>
                <a:gd name="T65" fmla="*/ 738 h 1644"/>
                <a:gd name="T66" fmla="*/ 6 w 1644"/>
                <a:gd name="T67" fmla="*/ 906 h 1644"/>
                <a:gd name="T68" fmla="*/ 50 w 1644"/>
                <a:gd name="T69" fmla="*/ 1104 h 1644"/>
                <a:gd name="T70" fmla="*/ 142 w 1644"/>
                <a:gd name="T71" fmla="*/ 1282 h 1644"/>
                <a:gd name="T72" fmla="*/ 270 w 1644"/>
                <a:gd name="T73" fmla="*/ 1430 h 1644"/>
                <a:gd name="T74" fmla="*/ 430 w 1644"/>
                <a:gd name="T75" fmla="*/ 1544 h 1644"/>
                <a:gd name="T76" fmla="*/ 616 w 1644"/>
                <a:gd name="T77" fmla="*/ 1618 h 1644"/>
                <a:gd name="T78" fmla="*/ 822 w 1644"/>
                <a:gd name="T79" fmla="*/ 1644 h 1644"/>
                <a:gd name="T80" fmla="*/ 988 w 1644"/>
                <a:gd name="T81" fmla="*/ 1626 h 1644"/>
                <a:gd name="T82" fmla="*/ 1178 w 1644"/>
                <a:gd name="T83" fmla="*/ 1562 h 1644"/>
                <a:gd name="T84" fmla="*/ 1344 w 1644"/>
                <a:gd name="T85" fmla="*/ 1456 h 1644"/>
                <a:gd name="T86" fmla="*/ 1480 w 1644"/>
                <a:gd name="T87" fmla="*/ 1314 h 1644"/>
                <a:gd name="T88" fmla="*/ 1580 w 1644"/>
                <a:gd name="T89" fmla="*/ 1142 h 1644"/>
                <a:gd name="T90" fmla="*/ 1634 w 1644"/>
                <a:gd name="T91" fmla="*/ 948 h 1644"/>
                <a:gd name="T92" fmla="*/ 1642 w 1644"/>
                <a:gd name="T93" fmla="*/ 780 h 1644"/>
                <a:gd name="T94" fmla="*/ 1606 w 1644"/>
                <a:gd name="T95" fmla="*/ 578 h 1644"/>
                <a:gd name="T96" fmla="*/ 1524 w 1644"/>
                <a:gd name="T97" fmla="*/ 396 h 1644"/>
                <a:gd name="T98" fmla="*/ 1404 w 1644"/>
                <a:gd name="T99" fmla="*/ 242 h 1644"/>
                <a:gd name="T100" fmla="*/ 1248 w 1644"/>
                <a:gd name="T101" fmla="*/ 120 h 1644"/>
                <a:gd name="T102" fmla="*/ 1066 w 1644"/>
                <a:gd name="T103" fmla="*/ 38 h 1644"/>
                <a:gd name="T104" fmla="*/ 864 w 1644"/>
                <a:gd name="T105" fmla="*/ 2 h 16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644" h="1644">
                  <a:moveTo>
                    <a:pt x="822" y="80"/>
                  </a:moveTo>
                  <a:lnTo>
                    <a:pt x="822" y="80"/>
                  </a:lnTo>
                  <a:lnTo>
                    <a:pt x="860" y="82"/>
                  </a:lnTo>
                  <a:lnTo>
                    <a:pt x="898" y="84"/>
                  </a:lnTo>
                  <a:lnTo>
                    <a:pt x="936" y="90"/>
                  </a:lnTo>
                  <a:lnTo>
                    <a:pt x="972" y="96"/>
                  </a:lnTo>
                  <a:lnTo>
                    <a:pt x="1008" y="104"/>
                  </a:lnTo>
                  <a:lnTo>
                    <a:pt x="1042" y="114"/>
                  </a:lnTo>
                  <a:lnTo>
                    <a:pt x="1076" y="126"/>
                  </a:lnTo>
                  <a:lnTo>
                    <a:pt x="1110" y="138"/>
                  </a:lnTo>
                  <a:lnTo>
                    <a:pt x="1144" y="154"/>
                  </a:lnTo>
                  <a:lnTo>
                    <a:pt x="1176" y="170"/>
                  </a:lnTo>
                  <a:lnTo>
                    <a:pt x="1206" y="188"/>
                  </a:lnTo>
                  <a:lnTo>
                    <a:pt x="1236" y="208"/>
                  </a:lnTo>
                  <a:lnTo>
                    <a:pt x="1266" y="228"/>
                  </a:lnTo>
                  <a:lnTo>
                    <a:pt x="1294" y="250"/>
                  </a:lnTo>
                  <a:lnTo>
                    <a:pt x="1320" y="274"/>
                  </a:lnTo>
                  <a:lnTo>
                    <a:pt x="1346" y="298"/>
                  </a:lnTo>
                  <a:lnTo>
                    <a:pt x="1370" y="324"/>
                  </a:lnTo>
                  <a:lnTo>
                    <a:pt x="1394" y="350"/>
                  </a:lnTo>
                  <a:lnTo>
                    <a:pt x="1416" y="378"/>
                  </a:lnTo>
                  <a:lnTo>
                    <a:pt x="1436" y="408"/>
                  </a:lnTo>
                  <a:lnTo>
                    <a:pt x="1456" y="438"/>
                  </a:lnTo>
                  <a:lnTo>
                    <a:pt x="1474" y="468"/>
                  </a:lnTo>
                  <a:lnTo>
                    <a:pt x="1490" y="500"/>
                  </a:lnTo>
                  <a:lnTo>
                    <a:pt x="1506" y="534"/>
                  </a:lnTo>
                  <a:lnTo>
                    <a:pt x="1518" y="568"/>
                  </a:lnTo>
                  <a:lnTo>
                    <a:pt x="1530" y="602"/>
                  </a:lnTo>
                  <a:lnTo>
                    <a:pt x="1540" y="636"/>
                  </a:lnTo>
                  <a:lnTo>
                    <a:pt x="1548" y="672"/>
                  </a:lnTo>
                  <a:lnTo>
                    <a:pt x="1556" y="710"/>
                  </a:lnTo>
                  <a:lnTo>
                    <a:pt x="1560" y="746"/>
                  </a:lnTo>
                  <a:lnTo>
                    <a:pt x="1562" y="784"/>
                  </a:lnTo>
                  <a:lnTo>
                    <a:pt x="1564" y="822"/>
                  </a:lnTo>
                  <a:lnTo>
                    <a:pt x="1564" y="822"/>
                  </a:lnTo>
                  <a:lnTo>
                    <a:pt x="1562" y="860"/>
                  </a:lnTo>
                  <a:lnTo>
                    <a:pt x="1560" y="898"/>
                  </a:lnTo>
                  <a:lnTo>
                    <a:pt x="1556" y="934"/>
                  </a:lnTo>
                  <a:lnTo>
                    <a:pt x="1548" y="972"/>
                  </a:lnTo>
                  <a:lnTo>
                    <a:pt x="1540" y="1008"/>
                  </a:lnTo>
                  <a:lnTo>
                    <a:pt x="1530" y="1042"/>
                  </a:lnTo>
                  <a:lnTo>
                    <a:pt x="1518" y="1076"/>
                  </a:lnTo>
                  <a:lnTo>
                    <a:pt x="1506" y="1110"/>
                  </a:lnTo>
                  <a:lnTo>
                    <a:pt x="1490" y="1144"/>
                  </a:lnTo>
                  <a:lnTo>
                    <a:pt x="1474" y="1176"/>
                  </a:lnTo>
                  <a:lnTo>
                    <a:pt x="1456" y="1206"/>
                  </a:lnTo>
                  <a:lnTo>
                    <a:pt x="1436" y="1236"/>
                  </a:lnTo>
                  <a:lnTo>
                    <a:pt x="1416" y="1266"/>
                  </a:lnTo>
                  <a:lnTo>
                    <a:pt x="1394" y="1294"/>
                  </a:lnTo>
                  <a:lnTo>
                    <a:pt x="1370" y="1320"/>
                  </a:lnTo>
                  <a:lnTo>
                    <a:pt x="1346" y="1346"/>
                  </a:lnTo>
                  <a:lnTo>
                    <a:pt x="1320" y="1370"/>
                  </a:lnTo>
                  <a:lnTo>
                    <a:pt x="1294" y="1394"/>
                  </a:lnTo>
                  <a:lnTo>
                    <a:pt x="1266" y="1416"/>
                  </a:lnTo>
                  <a:lnTo>
                    <a:pt x="1236" y="1436"/>
                  </a:lnTo>
                  <a:lnTo>
                    <a:pt x="1206" y="1456"/>
                  </a:lnTo>
                  <a:lnTo>
                    <a:pt x="1176" y="1474"/>
                  </a:lnTo>
                  <a:lnTo>
                    <a:pt x="1144" y="1490"/>
                  </a:lnTo>
                  <a:lnTo>
                    <a:pt x="1110" y="1506"/>
                  </a:lnTo>
                  <a:lnTo>
                    <a:pt x="1076" y="1518"/>
                  </a:lnTo>
                  <a:lnTo>
                    <a:pt x="1042" y="1530"/>
                  </a:lnTo>
                  <a:lnTo>
                    <a:pt x="1008" y="1540"/>
                  </a:lnTo>
                  <a:lnTo>
                    <a:pt x="972" y="1548"/>
                  </a:lnTo>
                  <a:lnTo>
                    <a:pt x="936" y="1554"/>
                  </a:lnTo>
                  <a:lnTo>
                    <a:pt x="898" y="1560"/>
                  </a:lnTo>
                  <a:lnTo>
                    <a:pt x="860" y="1562"/>
                  </a:lnTo>
                  <a:lnTo>
                    <a:pt x="822" y="1564"/>
                  </a:lnTo>
                  <a:lnTo>
                    <a:pt x="822" y="1564"/>
                  </a:lnTo>
                  <a:lnTo>
                    <a:pt x="784" y="1562"/>
                  </a:lnTo>
                  <a:lnTo>
                    <a:pt x="746" y="1560"/>
                  </a:lnTo>
                  <a:lnTo>
                    <a:pt x="710" y="1554"/>
                  </a:lnTo>
                  <a:lnTo>
                    <a:pt x="674" y="1548"/>
                  </a:lnTo>
                  <a:lnTo>
                    <a:pt x="638" y="1540"/>
                  </a:lnTo>
                  <a:lnTo>
                    <a:pt x="602" y="1530"/>
                  </a:lnTo>
                  <a:lnTo>
                    <a:pt x="568" y="1518"/>
                  </a:lnTo>
                  <a:lnTo>
                    <a:pt x="534" y="1506"/>
                  </a:lnTo>
                  <a:lnTo>
                    <a:pt x="502" y="1490"/>
                  </a:lnTo>
                  <a:lnTo>
                    <a:pt x="470" y="1474"/>
                  </a:lnTo>
                  <a:lnTo>
                    <a:pt x="438" y="1456"/>
                  </a:lnTo>
                  <a:lnTo>
                    <a:pt x="408" y="1436"/>
                  </a:lnTo>
                  <a:lnTo>
                    <a:pt x="378" y="1416"/>
                  </a:lnTo>
                  <a:lnTo>
                    <a:pt x="350" y="1394"/>
                  </a:lnTo>
                  <a:lnTo>
                    <a:pt x="324" y="1370"/>
                  </a:lnTo>
                  <a:lnTo>
                    <a:pt x="298" y="1346"/>
                  </a:lnTo>
                  <a:lnTo>
                    <a:pt x="274" y="1320"/>
                  </a:lnTo>
                  <a:lnTo>
                    <a:pt x="250" y="1294"/>
                  </a:lnTo>
                  <a:lnTo>
                    <a:pt x="228" y="1266"/>
                  </a:lnTo>
                  <a:lnTo>
                    <a:pt x="208" y="1236"/>
                  </a:lnTo>
                  <a:lnTo>
                    <a:pt x="188" y="1206"/>
                  </a:lnTo>
                  <a:lnTo>
                    <a:pt x="170" y="1176"/>
                  </a:lnTo>
                  <a:lnTo>
                    <a:pt x="154" y="1144"/>
                  </a:lnTo>
                  <a:lnTo>
                    <a:pt x="140" y="1110"/>
                  </a:lnTo>
                  <a:lnTo>
                    <a:pt x="126" y="1076"/>
                  </a:lnTo>
                  <a:lnTo>
                    <a:pt x="114" y="1042"/>
                  </a:lnTo>
                  <a:lnTo>
                    <a:pt x="104" y="1008"/>
                  </a:lnTo>
                  <a:lnTo>
                    <a:pt x="96" y="972"/>
                  </a:lnTo>
                  <a:lnTo>
                    <a:pt x="90" y="934"/>
                  </a:lnTo>
                  <a:lnTo>
                    <a:pt x="84" y="898"/>
                  </a:lnTo>
                  <a:lnTo>
                    <a:pt x="82" y="860"/>
                  </a:lnTo>
                  <a:lnTo>
                    <a:pt x="80" y="822"/>
                  </a:lnTo>
                  <a:lnTo>
                    <a:pt x="80" y="822"/>
                  </a:lnTo>
                  <a:lnTo>
                    <a:pt x="82" y="784"/>
                  </a:lnTo>
                  <a:lnTo>
                    <a:pt x="84" y="746"/>
                  </a:lnTo>
                  <a:lnTo>
                    <a:pt x="90" y="710"/>
                  </a:lnTo>
                  <a:lnTo>
                    <a:pt x="96" y="672"/>
                  </a:lnTo>
                  <a:lnTo>
                    <a:pt x="104" y="636"/>
                  </a:lnTo>
                  <a:lnTo>
                    <a:pt x="114" y="602"/>
                  </a:lnTo>
                  <a:lnTo>
                    <a:pt x="126" y="568"/>
                  </a:lnTo>
                  <a:lnTo>
                    <a:pt x="140" y="534"/>
                  </a:lnTo>
                  <a:lnTo>
                    <a:pt x="154" y="500"/>
                  </a:lnTo>
                  <a:lnTo>
                    <a:pt x="170" y="468"/>
                  </a:lnTo>
                  <a:lnTo>
                    <a:pt x="188" y="438"/>
                  </a:lnTo>
                  <a:lnTo>
                    <a:pt x="208" y="408"/>
                  </a:lnTo>
                  <a:lnTo>
                    <a:pt x="228" y="378"/>
                  </a:lnTo>
                  <a:lnTo>
                    <a:pt x="250" y="350"/>
                  </a:lnTo>
                  <a:lnTo>
                    <a:pt x="274" y="324"/>
                  </a:lnTo>
                  <a:lnTo>
                    <a:pt x="298" y="298"/>
                  </a:lnTo>
                  <a:lnTo>
                    <a:pt x="324" y="274"/>
                  </a:lnTo>
                  <a:lnTo>
                    <a:pt x="350" y="250"/>
                  </a:lnTo>
                  <a:lnTo>
                    <a:pt x="378" y="228"/>
                  </a:lnTo>
                  <a:lnTo>
                    <a:pt x="408" y="208"/>
                  </a:lnTo>
                  <a:lnTo>
                    <a:pt x="438" y="188"/>
                  </a:lnTo>
                  <a:lnTo>
                    <a:pt x="470" y="170"/>
                  </a:lnTo>
                  <a:lnTo>
                    <a:pt x="502" y="154"/>
                  </a:lnTo>
                  <a:lnTo>
                    <a:pt x="534" y="138"/>
                  </a:lnTo>
                  <a:lnTo>
                    <a:pt x="568" y="126"/>
                  </a:lnTo>
                  <a:lnTo>
                    <a:pt x="602" y="114"/>
                  </a:lnTo>
                  <a:lnTo>
                    <a:pt x="638" y="104"/>
                  </a:lnTo>
                  <a:lnTo>
                    <a:pt x="674" y="96"/>
                  </a:lnTo>
                  <a:lnTo>
                    <a:pt x="710" y="90"/>
                  </a:lnTo>
                  <a:lnTo>
                    <a:pt x="746" y="84"/>
                  </a:lnTo>
                  <a:lnTo>
                    <a:pt x="784" y="82"/>
                  </a:lnTo>
                  <a:lnTo>
                    <a:pt x="822" y="80"/>
                  </a:lnTo>
                  <a:close/>
                  <a:moveTo>
                    <a:pt x="822" y="0"/>
                  </a:moveTo>
                  <a:lnTo>
                    <a:pt x="822" y="0"/>
                  </a:lnTo>
                  <a:lnTo>
                    <a:pt x="780" y="2"/>
                  </a:lnTo>
                  <a:lnTo>
                    <a:pt x="738" y="4"/>
                  </a:lnTo>
                  <a:lnTo>
                    <a:pt x="698" y="10"/>
                  </a:lnTo>
                  <a:lnTo>
                    <a:pt x="656" y="18"/>
                  </a:lnTo>
                  <a:lnTo>
                    <a:pt x="616" y="26"/>
                  </a:lnTo>
                  <a:lnTo>
                    <a:pt x="578" y="38"/>
                  </a:lnTo>
                  <a:lnTo>
                    <a:pt x="540" y="50"/>
                  </a:lnTo>
                  <a:lnTo>
                    <a:pt x="502" y="66"/>
                  </a:lnTo>
                  <a:lnTo>
                    <a:pt x="466" y="82"/>
                  </a:lnTo>
                  <a:lnTo>
                    <a:pt x="430" y="100"/>
                  </a:lnTo>
                  <a:lnTo>
                    <a:pt x="396" y="120"/>
                  </a:lnTo>
                  <a:lnTo>
                    <a:pt x="364" y="140"/>
                  </a:lnTo>
                  <a:lnTo>
                    <a:pt x="330" y="164"/>
                  </a:lnTo>
                  <a:lnTo>
                    <a:pt x="300" y="188"/>
                  </a:lnTo>
                  <a:lnTo>
                    <a:pt x="270" y="214"/>
                  </a:lnTo>
                  <a:lnTo>
                    <a:pt x="242" y="242"/>
                  </a:lnTo>
                  <a:lnTo>
                    <a:pt x="214" y="270"/>
                  </a:lnTo>
                  <a:lnTo>
                    <a:pt x="188" y="300"/>
                  </a:lnTo>
                  <a:lnTo>
                    <a:pt x="164" y="330"/>
                  </a:lnTo>
                  <a:lnTo>
                    <a:pt x="142" y="362"/>
                  </a:lnTo>
                  <a:lnTo>
                    <a:pt x="120" y="396"/>
                  </a:lnTo>
                  <a:lnTo>
                    <a:pt x="100" y="430"/>
                  </a:lnTo>
                  <a:lnTo>
                    <a:pt x="82" y="466"/>
                  </a:lnTo>
                  <a:lnTo>
                    <a:pt x="66" y="502"/>
                  </a:lnTo>
                  <a:lnTo>
                    <a:pt x="50" y="540"/>
                  </a:lnTo>
                  <a:lnTo>
                    <a:pt x="38" y="578"/>
                  </a:lnTo>
                  <a:lnTo>
                    <a:pt x="26" y="616"/>
                  </a:lnTo>
                  <a:lnTo>
                    <a:pt x="18" y="656"/>
                  </a:lnTo>
                  <a:lnTo>
                    <a:pt x="10" y="696"/>
                  </a:lnTo>
                  <a:lnTo>
                    <a:pt x="6" y="738"/>
                  </a:lnTo>
                  <a:lnTo>
                    <a:pt x="2" y="780"/>
                  </a:lnTo>
                  <a:lnTo>
                    <a:pt x="0" y="822"/>
                  </a:lnTo>
                  <a:lnTo>
                    <a:pt x="0" y="822"/>
                  </a:lnTo>
                  <a:lnTo>
                    <a:pt x="2" y="864"/>
                  </a:lnTo>
                  <a:lnTo>
                    <a:pt x="6" y="906"/>
                  </a:lnTo>
                  <a:lnTo>
                    <a:pt x="10" y="948"/>
                  </a:lnTo>
                  <a:lnTo>
                    <a:pt x="18" y="988"/>
                  </a:lnTo>
                  <a:lnTo>
                    <a:pt x="26" y="1028"/>
                  </a:lnTo>
                  <a:lnTo>
                    <a:pt x="38" y="1066"/>
                  </a:lnTo>
                  <a:lnTo>
                    <a:pt x="50" y="1104"/>
                  </a:lnTo>
                  <a:lnTo>
                    <a:pt x="66" y="1142"/>
                  </a:lnTo>
                  <a:lnTo>
                    <a:pt x="82" y="1178"/>
                  </a:lnTo>
                  <a:lnTo>
                    <a:pt x="100" y="1214"/>
                  </a:lnTo>
                  <a:lnTo>
                    <a:pt x="120" y="1248"/>
                  </a:lnTo>
                  <a:lnTo>
                    <a:pt x="142" y="1282"/>
                  </a:lnTo>
                  <a:lnTo>
                    <a:pt x="164" y="1314"/>
                  </a:lnTo>
                  <a:lnTo>
                    <a:pt x="188" y="1344"/>
                  </a:lnTo>
                  <a:lnTo>
                    <a:pt x="214" y="1374"/>
                  </a:lnTo>
                  <a:lnTo>
                    <a:pt x="242" y="1402"/>
                  </a:lnTo>
                  <a:lnTo>
                    <a:pt x="270" y="1430"/>
                  </a:lnTo>
                  <a:lnTo>
                    <a:pt x="300" y="1456"/>
                  </a:lnTo>
                  <a:lnTo>
                    <a:pt x="330" y="1480"/>
                  </a:lnTo>
                  <a:lnTo>
                    <a:pt x="364" y="1504"/>
                  </a:lnTo>
                  <a:lnTo>
                    <a:pt x="396" y="1524"/>
                  </a:lnTo>
                  <a:lnTo>
                    <a:pt x="430" y="1544"/>
                  </a:lnTo>
                  <a:lnTo>
                    <a:pt x="466" y="1562"/>
                  </a:lnTo>
                  <a:lnTo>
                    <a:pt x="502" y="1578"/>
                  </a:lnTo>
                  <a:lnTo>
                    <a:pt x="540" y="1594"/>
                  </a:lnTo>
                  <a:lnTo>
                    <a:pt x="578" y="1606"/>
                  </a:lnTo>
                  <a:lnTo>
                    <a:pt x="616" y="1618"/>
                  </a:lnTo>
                  <a:lnTo>
                    <a:pt x="656" y="1626"/>
                  </a:lnTo>
                  <a:lnTo>
                    <a:pt x="698" y="1634"/>
                  </a:lnTo>
                  <a:lnTo>
                    <a:pt x="738" y="1640"/>
                  </a:lnTo>
                  <a:lnTo>
                    <a:pt x="780" y="1642"/>
                  </a:lnTo>
                  <a:lnTo>
                    <a:pt x="822" y="1644"/>
                  </a:lnTo>
                  <a:lnTo>
                    <a:pt x="822" y="1644"/>
                  </a:lnTo>
                  <a:lnTo>
                    <a:pt x="864" y="1642"/>
                  </a:lnTo>
                  <a:lnTo>
                    <a:pt x="906" y="1640"/>
                  </a:lnTo>
                  <a:lnTo>
                    <a:pt x="948" y="1634"/>
                  </a:lnTo>
                  <a:lnTo>
                    <a:pt x="988" y="1626"/>
                  </a:lnTo>
                  <a:lnTo>
                    <a:pt x="1028" y="1618"/>
                  </a:lnTo>
                  <a:lnTo>
                    <a:pt x="1066" y="1606"/>
                  </a:lnTo>
                  <a:lnTo>
                    <a:pt x="1104" y="1594"/>
                  </a:lnTo>
                  <a:lnTo>
                    <a:pt x="1142" y="1578"/>
                  </a:lnTo>
                  <a:lnTo>
                    <a:pt x="1178" y="1562"/>
                  </a:lnTo>
                  <a:lnTo>
                    <a:pt x="1214" y="1544"/>
                  </a:lnTo>
                  <a:lnTo>
                    <a:pt x="1248" y="1524"/>
                  </a:lnTo>
                  <a:lnTo>
                    <a:pt x="1282" y="1504"/>
                  </a:lnTo>
                  <a:lnTo>
                    <a:pt x="1314" y="1480"/>
                  </a:lnTo>
                  <a:lnTo>
                    <a:pt x="1344" y="1456"/>
                  </a:lnTo>
                  <a:lnTo>
                    <a:pt x="1374" y="1430"/>
                  </a:lnTo>
                  <a:lnTo>
                    <a:pt x="1404" y="1402"/>
                  </a:lnTo>
                  <a:lnTo>
                    <a:pt x="1430" y="1374"/>
                  </a:lnTo>
                  <a:lnTo>
                    <a:pt x="1456" y="1344"/>
                  </a:lnTo>
                  <a:lnTo>
                    <a:pt x="1480" y="1314"/>
                  </a:lnTo>
                  <a:lnTo>
                    <a:pt x="1504" y="1282"/>
                  </a:lnTo>
                  <a:lnTo>
                    <a:pt x="1524" y="1248"/>
                  </a:lnTo>
                  <a:lnTo>
                    <a:pt x="1544" y="1214"/>
                  </a:lnTo>
                  <a:lnTo>
                    <a:pt x="1562" y="1178"/>
                  </a:lnTo>
                  <a:lnTo>
                    <a:pt x="1580" y="1142"/>
                  </a:lnTo>
                  <a:lnTo>
                    <a:pt x="1594" y="1104"/>
                  </a:lnTo>
                  <a:lnTo>
                    <a:pt x="1606" y="1066"/>
                  </a:lnTo>
                  <a:lnTo>
                    <a:pt x="1618" y="1028"/>
                  </a:lnTo>
                  <a:lnTo>
                    <a:pt x="1628" y="988"/>
                  </a:lnTo>
                  <a:lnTo>
                    <a:pt x="1634" y="948"/>
                  </a:lnTo>
                  <a:lnTo>
                    <a:pt x="1640" y="906"/>
                  </a:lnTo>
                  <a:lnTo>
                    <a:pt x="1642" y="864"/>
                  </a:lnTo>
                  <a:lnTo>
                    <a:pt x="1644" y="822"/>
                  </a:lnTo>
                  <a:lnTo>
                    <a:pt x="1644" y="822"/>
                  </a:lnTo>
                  <a:lnTo>
                    <a:pt x="1642" y="780"/>
                  </a:lnTo>
                  <a:lnTo>
                    <a:pt x="1640" y="738"/>
                  </a:lnTo>
                  <a:lnTo>
                    <a:pt x="1634" y="696"/>
                  </a:lnTo>
                  <a:lnTo>
                    <a:pt x="1628" y="656"/>
                  </a:lnTo>
                  <a:lnTo>
                    <a:pt x="1618" y="616"/>
                  </a:lnTo>
                  <a:lnTo>
                    <a:pt x="1606" y="578"/>
                  </a:lnTo>
                  <a:lnTo>
                    <a:pt x="1594" y="540"/>
                  </a:lnTo>
                  <a:lnTo>
                    <a:pt x="1580" y="502"/>
                  </a:lnTo>
                  <a:lnTo>
                    <a:pt x="1562" y="466"/>
                  </a:lnTo>
                  <a:lnTo>
                    <a:pt x="1544" y="430"/>
                  </a:lnTo>
                  <a:lnTo>
                    <a:pt x="1524" y="396"/>
                  </a:lnTo>
                  <a:lnTo>
                    <a:pt x="1504" y="362"/>
                  </a:lnTo>
                  <a:lnTo>
                    <a:pt x="1480" y="330"/>
                  </a:lnTo>
                  <a:lnTo>
                    <a:pt x="1456" y="300"/>
                  </a:lnTo>
                  <a:lnTo>
                    <a:pt x="1430" y="270"/>
                  </a:lnTo>
                  <a:lnTo>
                    <a:pt x="1404" y="242"/>
                  </a:lnTo>
                  <a:lnTo>
                    <a:pt x="1374" y="214"/>
                  </a:lnTo>
                  <a:lnTo>
                    <a:pt x="1344" y="188"/>
                  </a:lnTo>
                  <a:lnTo>
                    <a:pt x="1314" y="164"/>
                  </a:lnTo>
                  <a:lnTo>
                    <a:pt x="1282" y="140"/>
                  </a:lnTo>
                  <a:lnTo>
                    <a:pt x="1248" y="120"/>
                  </a:lnTo>
                  <a:lnTo>
                    <a:pt x="1214" y="100"/>
                  </a:lnTo>
                  <a:lnTo>
                    <a:pt x="1178" y="82"/>
                  </a:lnTo>
                  <a:lnTo>
                    <a:pt x="1142" y="66"/>
                  </a:lnTo>
                  <a:lnTo>
                    <a:pt x="1104" y="50"/>
                  </a:lnTo>
                  <a:lnTo>
                    <a:pt x="1066" y="38"/>
                  </a:lnTo>
                  <a:lnTo>
                    <a:pt x="1028" y="26"/>
                  </a:lnTo>
                  <a:lnTo>
                    <a:pt x="988" y="18"/>
                  </a:lnTo>
                  <a:lnTo>
                    <a:pt x="948" y="10"/>
                  </a:lnTo>
                  <a:lnTo>
                    <a:pt x="906" y="4"/>
                  </a:lnTo>
                  <a:lnTo>
                    <a:pt x="864" y="2"/>
                  </a:lnTo>
                  <a:lnTo>
                    <a:pt x="822" y="0"/>
                  </a:lnTo>
                  <a:lnTo>
                    <a:pt x="822" y="0"/>
                  </a:lnTo>
                  <a:close/>
                </a:path>
              </a:pathLst>
            </a:custGeom>
            <a:solidFill>
              <a:srgbClr val="BFBE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ko-KR" altLang="en-US" sz="1800" b="0" i="0" u="none" strike="noStrike" kern="0" cap="none" spc="0" normalizeH="0" baseline="0" noProof="0">
                <a:ln>
                  <a:noFill/>
                </a:ln>
                <a:solidFill>
                  <a:prstClr val="black"/>
                </a:solidFill>
                <a:effectLst/>
                <a:uLnTx/>
                <a:uFillTx/>
                <a:latin typeface="맑은 고딕"/>
                <a:ea typeface="맑은 고딕"/>
              </a:endParaRPr>
            </a:p>
          </p:txBody>
        </p:sp>
        <p:sp>
          <p:nvSpPr>
            <p:cNvPr id="71" name="Freeform 49"/>
            <p:cNvSpPr>
              <a:spLocks/>
            </p:cNvSpPr>
            <p:nvPr/>
          </p:nvSpPr>
          <p:spPr bwMode="auto">
            <a:xfrm>
              <a:off x="5584197" y="2310230"/>
              <a:ext cx="1588450" cy="1588450"/>
            </a:xfrm>
            <a:custGeom>
              <a:avLst/>
              <a:gdLst>
                <a:gd name="T0" fmla="*/ 0 w 1116"/>
                <a:gd name="T1" fmla="*/ 530 h 1116"/>
                <a:gd name="T2" fmla="*/ 12 w 1116"/>
                <a:gd name="T3" fmla="*/ 446 h 1116"/>
                <a:gd name="T4" fmla="*/ 34 w 1116"/>
                <a:gd name="T5" fmla="*/ 366 h 1116"/>
                <a:gd name="T6" fmla="*/ 68 w 1116"/>
                <a:gd name="T7" fmla="*/ 292 h 1116"/>
                <a:gd name="T8" fmla="*/ 110 w 1116"/>
                <a:gd name="T9" fmla="*/ 224 h 1116"/>
                <a:gd name="T10" fmla="*/ 164 w 1116"/>
                <a:gd name="T11" fmla="*/ 164 h 1116"/>
                <a:gd name="T12" fmla="*/ 224 w 1116"/>
                <a:gd name="T13" fmla="*/ 110 h 1116"/>
                <a:gd name="T14" fmla="*/ 292 w 1116"/>
                <a:gd name="T15" fmla="*/ 66 h 1116"/>
                <a:gd name="T16" fmla="*/ 366 w 1116"/>
                <a:gd name="T17" fmla="*/ 34 h 1116"/>
                <a:gd name="T18" fmla="*/ 446 w 1116"/>
                <a:gd name="T19" fmla="*/ 10 h 1116"/>
                <a:gd name="T20" fmla="*/ 530 w 1116"/>
                <a:gd name="T21" fmla="*/ 0 h 1116"/>
                <a:gd name="T22" fmla="*/ 588 w 1116"/>
                <a:gd name="T23" fmla="*/ 0 h 1116"/>
                <a:gd name="T24" fmla="*/ 670 w 1116"/>
                <a:gd name="T25" fmla="*/ 10 h 1116"/>
                <a:gd name="T26" fmla="*/ 750 w 1116"/>
                <a:gd name="T27" fmla="*/ 34 h 1116"/>
                <a:gd name="T28" fmla="*/ 824 w 1116"/>
                <a:gd name="T29" fmla="*/ 66 h 1116"/>
                <a:gd name="T30" fmla="*/ 892 w 1116"/>
                <a:gd name="T31" fmla="*/ 110 h 1116"/>
                <a:gd name="T32" fmla="*/ 954 w 1116"/>
                <a:gd name="T33" fmla="*/ 164 h 1116"/>
                <a:gd name="T34" fmla="*/ 1006 w 1116"/>
                <a:gd name="T35" fmla="*/ 224 h 1116"/>
                <a:gd name="T36" fmla="*/ 1050 w 1116"/>
                <a:gd name="T37" fmla="*/ 292 h 1116"/>
                <a:gd name="T38" fmla="*/ 1082 w 1116"/>
                <a:gd name="T39" fmla="*/ 366 h 1116"/>
                <a:gd name="T40" fmla="*/ 1106 w 1116"/>
                <a:gd name="T41" fmla="*/ 446 h 1116"/>
                <a:gd name="T42" fmla="*/ 1116 w 1116"/>
                <a:gd name="T43" fmla="*/ 530 h 1116"/>
                <a:gd name="T44" fmla="*/ 1116 w 1116"/>
                <a:gd name="T45" fmla="*/ 586 h 1116"/>
                <a:gd name="T46" fmla="*/ 1106 w 1116"/>
                <a:gd name="T47" fmla="*/ 670 h 1116"/>
                <a:gd name="T48" fmla="*/ 1082 w 1116"/>
                <a:gd name="T49" fmla="*/ 750 h 1116"/>
                <a:gd name="T50" fmla="*/ 1050 w 1116"/>
                <a:gd name="T51" fmla="*/ 824 h 1116"/>
                <a:gd name="T52" fmla="*/ 1006 w 1116"/>
                <a:gd name="T53" fmla="*/ 892 h 1116"/>
                <a:gd name="T54" fmla="*/ 954 w 1116"/>
                <a:gd name="T55" fmla="*/ 952 h 1116"/>
                <a:gd name="T56" fmla="*/ 892 w 1116"/>
                <a:gd name="T57" fmla="*/ 1006 h 1116"/>
                <a:gd name="T58" fmla="*/ 824 w 1116"/>
                <a:gd name="T59" fmla="*/ 1050 h 1116"/>
                <a:gd name="T60" fmla="*/ 750 w 1116"/>
                <a:gd name="T61" fmla="*/ 1082 h 1116"/>
                <a:gd name="T62" fmla="*/ 670 w 1116"/>
                <a:gd name="T63" fmla="*/ 1106 h 1116"/>
                <a:gd name="T64" fmla="*/ 588 w 1116"/>
                <a:gd name="T65" fmla="*/ 1116 h 1116"/>
                <a:gd name="T66" fmla="*/ 530 w 1116"/>
                <a:gd name="T67" fmla="*/ 1116 h 1116"/>
                <a:gd name="T68" fmla="*/ 446 w 1116"/>
                <a:gd name="T69" fmla="*/ 1106 h 1116"/>
                <a:gd name="T70" fmla="*/ 366 w 1116"/>
                <a:gd name="T71" fmla="*/ 1082 h 1116"/>
                <a:gd name="T72" fmla="*/ 292 w 1116"/>
                <a:gd name="T73" fmla="*/ 1050 h 1116"/>
                <a:gd name="T74" fmla="*/ 224 w 1116"/>
                <a:gd name="T75" fmla="*/ 1006 h 1116"/>
                <a:gd name="T76" fmla="*/ 164 w 1116"/>
                <a:gd name="T77" fmla="*/ 952 h 1116"/>
                <a:gd name="T78" fmla="*/ 110 w 1116"/>
                <a:gd name="T79" fmla="*/ 892 h 1116"/>
                <a:gd name="T80" fmla="*/ 68 w 1116"/>
                <a:gd name="T81" fmla="*/ 824 h 1116"/>
                <a:gd name="T82" fmla="*/ 34 w 1116"/>
                <a:gd name="T83" fmla="*/ 750 h 1116"/>
                <a:gd name="T84" fmla="*/ 12 w 1116"/>
                <a:gd name="T85" fmla="*/ 670 h 1116"/>
                <a:gd name="T86" fmla="*/ 0 w 1116"/>
                <a:gd name="T87" fmla="*/ 586 h 1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116" h="1116">
                  <a:moveTo>
                    <a:pt x="0" y="558"/>
                  </a:moveTo>
                  <a:lnTo>
                    <a:pt x="0" y="558"/>
                  </a:lnTo>
                  <a:lnTo>
                    <a:pt x="0" y="530"/>
                  </a:lnTo>
                  <a:lnTo>
                    <a:pt x="2" y="500"/>
                  </a:lnTo>
                  <a:lnTo>
                    <a:pt x="6" y="472"/>
                  </a:lnTo>
                  <a:lnTo>
                    <a:pt x="12" y="446"/>
                  </a:lnTo>
                  <a:lnTo>
                    <a:pt x="18" y="418"/>
                  </a:lnTo>
                  <a:lnTo>
                    <a:pt x="24" y="392"/>
                  </a:lnTo>
                  <a:lnTo>
                    <a:pt x="34" y="366"/>
                  </a:lnTo>
                  <a:lnTo>
                    <a:pt x="44" y="340"/>
                  </a:lnTo>
                  <a:lnTo>
                    <a:pt x="54" y="316"/>
                  </a:lnTo>
                  <a:lnTo>
                    <a:pt x="68" y="292"/>
                  </a:lnTo>
                  <a:lnTo>
                    <a:pt x="80" y="268"/>
                  </a:lnTo>
                  <a:lnTo>
                    <a:pt x="96" y="246"/>
                  </a:lnTo>
                  <a:lnTo>
                    <a:pt x="110" y="224"/>
                  </a:lnTo>
                  <a:lnTo>
                    <a:pt x="128" y="202"/>
                  </a:lnTo>
                  <a:lnTo>
                    <a:pt x="144" y="182"/>
                  </a:lnTo>
                  <a:lnTo>
                    <a:pt x="164" y="164"/>
                  </a:lnTo>
                  <a:lnTo>
                    <a:pt x="182" y="144"/>
                  </a:lnTo>
                  <a:lnTo>
                    <a:pt x="202" y="126"/>
                  </a:lnTo>
                  <a:lnTo>
                    <a:pt x="224" y="110"/>
                  </a:lnTo>
                  <a:lnTo>
                    <a:pt x="246" y="94"/>
                  </a:lnTo>
                  <a:lnTo>
                    <a:pt x="268" y="80"/>
                  </a:lnTo>
                  <a:lnTo>
                    <a:pt x="292" y="66"/>
                  </a:lnTo>
                  <a:lnTo>
                    <a:pt x="316" y="54"/>
                  </a:lnTo>
                  <a:lnTo>
                    <a:pt x="340" y="44"/>
                  </a:lnTo>
                  <a:lnTo>
                    <a:pt x="366" y="34"/>
                  </a:lnTo>
                  <a:lnTo>
                    <a:pt x="392" y="24"/>
                  </a:lnTo>
                  <a:lnTo>
                    <a:pt x="418" y="16"/>
                  </a:lnTo>
                  <a:lnTo>
                    <a:pt x="446" y="10"/>
                  </a:lnTo>
                  <a:lnTo>
                    <a:pt x="474" y="6"/>
                  </a:lnTo>
                  <a:lnTo>
                    <a:pt x="502" y="2"/>
                  </a:lnTo>
                  <a:lnTo>
                    <a:pt x="530" y="0"/>
                  </a:lnTo>
                  <a:lnTo>
                    <a:pt x="558" y="0"/>
                  </a:lnTo>
                  <a:lnTo>
                    <a:pt x="558" y="0"/>
                  </a:lnTo>
                  <a:lnTo>
                    <a:pt x="588" y="0"/>
                  </a:lnTo>
                  <a:lnTo>
                    <a:pt x="616" y="2"/>
                  </a:lnTo>
                  <a:lnTo>
                    <a:pt x="644" y="6"/>
                  </a:lnTo>
                  <a:lnTo>
                    <a:pt x="670" y="10"/>
                  </a:lnTo>
                  <a:lnTo>
                    <a:pt x="698" y="16"/>
                  </a:lnTo>
                  <a:lnTo>
                    <a:pt x="724" y="24"/>
                  </a:lnTo>
                  <a:lnTo>
                    <a:pt x="750" y="34"/>
                  </a:lnTo>
                  <a:lnTo>
                    <a:pt x="776" y="44"/>
                  </a:lnTo>
                  <a:lnTo>
                    <a:pt x="800" y="54"/>
                  </a:lnTo>
                  <a:lnTo>
                    <a:pt x="824" y="66"/>
                  </a:lnTo>
                  <a:lnTo>
                    <a:pt x="848" y="80"/>
                  </a:lnTo>
                  <a:lnTo>
                    <a:pt x="870" y="94"/>
                  </a:lnTo>
                  <a:lnTo>
                    <a:pt x="892" y="110"/>
                  </a:lnTo>
                  <a:lnTo>
                    <a:pt x="914" y="126"/>
                  </a:lnTo>
                  <a:lnTo>
                    <a:pt x="934" y="144"/>
                  </a:lnTo>
                  <a:lnTo>
                    <a:pt x="954" y="164"/>
                  </a:lnTo>
                  <a:lnTo>
                    <a:pt x="972" y="182"/>
                  </a:lnTo>
                  <a:lnTo>
                    <a:pt x="990" y="202"/>
                  </a:lnTo>
                  <a:lnTo>
                    <a:pt x="1006" y="224"/>
                  </a:lnTo>
                  <a:lnTo>
                    <a:pt x="1022" y="246"/>
                  </a:lnTo>
                  <a:lnTo>
                    <a:pt x="1036" y="268"/>
                  </a:lnTo>
                  <a:lnTo>
                    <a:pt x="1050" y="292"/>
                  </a:lnTo>
                  <a:lnTo>
                    <a:pt x="1062" y="316"/>
                  </a:lnTo>
                  <a:lnTo>
                    <a:pt x="1072" y="340"/>
                  </a:lnTo>
                  <a:lnTo>
                    <a:pt x="1082" y="366"/>
                  </a:lnTo>
                  <a:lnTo>
                    <a:pt x="1092" y="392"/>
                  </a:lnTo>
                  <a:lnTo>
                    <a:pt x="1100" y="418"/>
                  </a:lnTo>
                  <a:lnTo>
                    <a:pt x="1106" y="446"/>
                  </a:lnTo>
                  <a:lnTo>
                    <a:pt x="1110" y="472"/>
                  </a:lnTo>
                  <a:lnTo>
                    <a:pt x="1114" y="500"/>
                  </a:lnTo>
                  <a:lnTo>
                    <a:pt x="1116" y="530"/>
                  </a:lnTo>
                  <a:lnTo>
                    <a:pt x="1116" y="558"/>
                  </a:lnTo>
                  <a:lnTo>
                    <a:pt x="1116" y="558"/>
                  </a:lnTo>
                  <a:lnTo>
                    <a:pt x="1116" y="586"/>
                  </a:lnTo>
                  <a:lnTo>
                    <a:pt x="1114" y="616"/>
                  </a:lnTo>
                  <a:lnTo>
                    <a:pt x="1110" y="644"/>
                  </a:lnTo>
                  <a:lnTo>
                    <a:pt x="1106" y="670"/>
                  </a:lnTo>
                  <a:lnTo>
                    <a:pt x="1100" y="698"/>
                  </a:lnTo>
                  <a:lnTo>
                    <a:pt x="1092" y="724"/>
                  </a:lnTo>
                  <a:lnTo>
                    <a:pt x="1082" y="750"/>
                  </a:lnTo>
                  <a:lnTo>
                    <a:pt x="1072" y="776"/>
                  </a:lnTo>
                  <a:lnTo>
                    <a:pt x="1062" y="800"/>
                  </a:lnTo>
                  <a:lnTo>
                    <a:pt x="1050" y="824"/>
                  </a:lnTo>
                  <a:lnTo>
                    <a:pt x="1036" y="848"/>
                  </a:lnTo>
                  <a:lnTo>
                    <a:pt x="1022" y="870"/>
                  </a:lnTo>
                  <a:lnTo>
                    <a:pt x="1006" y="892"/>
                  </a:lnTo>
                  <a:lnTo>
                    <a:pt x="990" y="914"/>
                  </a:lnTo>
                  <a:lnTo>
                    <a:pt x="972" y="934"/>
                  </a:lnTo>
                  <a:lnTo>
                    <a:pt x="954" y="952"/>
                  </a:lnTo>
                  <a:lnTo>
                    <a:pt x="934" y="972"/>
                  </a:lnTo>
                  <a:lnTo>
                    <a:pt x="914" y="990"/>
                  </a:lnTo>
                  <a:lnTo>
                    <a:pt x="892" y="1006"/>
                  </a:lnTo>
                  <a:lnTo>
                    <a:pt x="870" y="1022"/>
                  </a:lnTo>
                  <a:lnTo>
                    <a:pt x="848" y="1036"/>
                  </a:lnTo>
                  <a:lnTo>
                    <a:pt x="824" y="1050"/>
                  </a:lnTo>
                  <a:lnTo>
                    <a:pt x="800" y="1062"/>
                  </a:lnTo>
                  <a:lnTo>
                    <a:pt x="776" y="1072"/>
                  </a:lnTo>
                  <a:lnTo>
                    <a:pt x="750" y="1082"/>
                  </a:lnTo>
                  <a:lnTo>
                    <a:pt x="724" y="1092"/>
                  </a:lnTo>
                  <a:lnTo>
                    <a:pt x="698" y="1100"/>
                  </a:lnTo>
                  <a:lnTo>
                    <a:pt x="670" y="1106"/>
                  </a:lnTo>
                  <a:lnTo>
                    <a:pt x="644" y="1110"/>
                  </a:lnTo>
                  <a:lnTo>
                    <a:pt x="616" y="1114"/>
                  </a:lnTo>
                  <a:lnTo>
                    <a:pt x="588" y="1116"/>
                  </a:lnTo>
                  <a:lnTo>
                    <a:pt x="558" y="1116"/>
                  </a:lnTo>
                  <a:lnTo>
                    <a:pt x="558" y="1116"/>
                  </a:lnTo>
                  <a:lnTo>
                    <a:pt x="530" y="1116"/>
                  </a:lnTo>
                  <a:lnTo>
                    <a:pt x="502" y="1114"/>
                  </a:lnTo>
                  <a:lnTo>
                    <a:pt x="474" y="1110"/>
                  </a:lnTo>
                  <a:lnTo>
                    <a:pt x="446" y="1106"/>
                  </a:lnTo>
                  <a:lnTo>
                    <a:pt x="418" y="1100"/>
                  </a:lnTo>
                  <a:lnTo>
                    <a:pt x="392" y="1092"/>
                  </a:lnTo>
                  <a:lnTo>
                    <a:pt x="366" y="1082"/>
                  </a:lnTo>
                  <a:lnTo>
                    <a:pt x="340" y="1072"/>
                  </a:lnTo>
                  <a:lnTo>
                    <a:pt x="316" y="1062"/>
                  </a:lnTo>
                  <a:lnTo>
                    <a:pt x="292" y="1050"/>
                  </a:lnTo>
                  <a:lnTo>
                    <a:pt x="268" y="1036"/>
                  </a:lnTo>
                  <a:lnTo>
                    <a:pt x="246" y="1022"/>
                  </a:lnTo>
                  <a:lnTo>
                    <a:pt x="224" y="1006"/>
                  </a:lnTo>
                  <a:lnTo>
                    <a:pt x="202" y="990"/>
                  </a:lnTo>
                  <a:lnTo>
                    <a:pt x="182" y="972"/>
                  </a:lnTo>
                  <a:lnTo>
                    <a:pt x="164" y="952"/>
                  </a:lnTo>
                  <a:lnTo>
                    <a:pt x="144" y="934"/>
                  </a:lnTo>
                  <a:lnTo>
                    <a:pt x="128" y="914"/>
                  </a:lnTo>
                  <a:lnTo>
                    <a:pt x="110" y="892"/>
                  </a:lnTo>
                  <a:lnTo>
                    <a:pt x="96" y="870"/>
                  </a:lnTo>
                  <a:lnTo>
                    <a:pt x="80" y="848"/>
                  </a:lnTo>
                  <a:lnTo>
                    <a:pt x="68" y="824"/>
                  </a:lnTo>
                  <a:lnTo>
                    <a:pt x="54" y="800"/>
                  </a:lnTo>
                  <a:lnTo>
                    <a:pt x="44" y="776"/>
                  </a:lnTo>
                  <a:lnTo>
                    <a:pt x="34" y="750"/>
                  </a:lnTo>
                  <a:lnTo>
                    <a:pt x="24" y="724"/>
                  </a:lnTo>
                  <a:lnTo>
                    <a:pt x="18" y="698"/>
                  </a:lnTo>
                  <a:lnTo>
                    <a:pt x="12" y="670"/>
                  </a:lnTo>
                  <a:lnTo>
                    <a:pt x="6" y="644"/>
                  </a:lnTo>
                  <a:lnTo>
                    <a:pt x="2" y="616"/>
                  </a:lnTo>
                  <a:lnTo>
                    <a:pt x="0" y="586"/>
                  </a:lnTo>
                  <a:lnTo>
                    <a:pt x="0" y="558"/>
                  </a:lnTo>
                  <a:lnTo>
                    <a:pt x="0" y="558"/>
                  </a:lnTo>
                  <a:close/>
                </a:path>
              </a:pathLst>
            </a:custGeom>
            <a:solidFill>
              <a:srgbClr val="FEB80A">
                <a:lumMod val="60000"/>
                <a:lumOff val="40000"/>
              </a:srgb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ko-KR" altLang="en-US" sz="1800" b="0" i="0" u="none" strike="noStrike" kern="0" cap="none" spc="0" normalizeH="0" baseline="0" noProof="0">
                <a:ln>
                  <a:noFill/>
                </a:ln>
                <a:solidFill>
                  <a:prstClr val="black"/>
                </a:solidFill>
                <a:effectLst/>
                <a:uLnTx/>
                <a:uFillTx/>
                <a:latin typeface="맑은 고딕"/>
                <a:ea typeface="맑은 고딕"/>
              </a:endParaRPr>
            </a:p>
          </p:txBody>
        </p:sp>
      </p:grpSp>
      <p:pic>
        <p:nvPicPr>
          <p:cNvPr id="59" name="Picture 2"/>
          <p:cNvPicPr>
            <a:picLocks noChangeAspect="1" noChangeArrowheads="1"/>
          </p:cNvPicPr>
          <p:nvPr/>
        </p:nvPicPr>
        <p:blipFill>
          <a:blip r:embed="rId7" cstate="email">
            <a:extLst>
              <a:ext uri="{BEBA8EAE-BF5A-486C-A8C5-ECC9F3942E4B}">
                <a14:imgProps xmlns:a14="http://schemas.microsoft.com/office/drawing/2010/main">
                  <a14:imgLayer r:embed="rId8">
                    <a14:imgEffect>
                      <a14:backgroundRemoval t="322" b="100000" l="0" r="100000"/>
                    </a14:imgEffect>
                  </a14:imgLayer>
                </a14:imgProps>
              </a:ext>
              <a:ext uri="{28A0092B-C50C-407E-A947-70E740481C1C}">
                <a14:useLocalDpi xmlns:a14="http://schemas.microsoft.com/office/drawing/2010/main"/>
              </a:ext>
            </a:extLst>
          </a:blip>
          <a:srcRect/>
          <a:stretch>
            <a:fillRect/>
          </a:stretch>
        </p:blipFill>
        <p:spPr bwMode="auto">
          <a:xfrm>
            <a:off x="4127988" y="4930786"/>
            <a:ext cx="1355800" cy="919805"/>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60" name="모서리가 둥근 직사각형 59"/>
          <p:cNvSpPr/>
          <p:nvPr/>
        </p:nvSpPr>
        <p:spPr>
          <a:xfrm>
            <a:off x="601179" y="4412314"/>
            <a:ext cx="2208339" cy="780209"/>
          </a:xfrm>
          <a:prstGeom prst="roundRect">
            <a:avLst/>
          </a:prstGeom>
          <a:noFill/>
          <a:ln w="38100" cap="flat" cmpd="sng" algn="ctr">
            <a:solidFill>
              <a:srgbClr val="99CC00"/>
            </a:solidFill>
            <a:prstDash val="solid"/>
          </a:ln>
          <a:effectLst/>
        </p:spPr>
        <p:txBody>
          <a:bodyPr rtlCol="0" anchor="ctr"/>
          <a:lstStyle/>
          <a:p>
            <a:pPr algn="ctr" latinLnBrk="0"/>
            <a:r>
              <a:rPr lang="mn-MN" altLang="ko-KR" sz="1400" dirty="0">
                <a:solidFill>
                  <a:srgbClr val="99CC00">
                    <a:lumMod val="50000"/>
                  </a:srgbClr>
                </a:solidFill>
                <a:latin typeface="Arial" panose="020B0604020202020204" pitchFamily="34" charset="0"/>
                <a:cs typeface="Arial" panose="020B0604020202020204" pitchFamily="34" charset="0"/>
              </a:rPr>
              <a:t>Тээврийн дэд бүтцийг үр ашигтай ашиглах</a:t>
            </a:r>
            <a:endParaRPr lang="en-US" altLang="ko-KR" sz="1400" dirty="0">
              <a:solidFill>
                <a:srgbClr val="99CC00">
                  <a:lumMod val="50000"/>
                </a:srgbClr>
              </a:solidFill>
              <a:latin typeface="Arial" panose="020B0604020202020204" pitchFamily="34" charset="0"/>
              <a:cs typeface="Arial" panose="020B0604020202020204" pitchFamily="34" charset="0"/>
            </a:endParaRPr>
          </a:p>
        </p:txBody>
      </p:sp>
      <p:sp>
        <p:nvSpPr>
          <p:cNvPr id="62" name="모서리가 둥근 직사각형 61"/>
          <p:cNvSpPr/>
          <p:nvPr/>
        </p:nvSpPr>
        <p:spPr>
          <a:xfrm>
            <a:off x="6705103" y="5766237"/>
            <a:ext cx="1872208" cy="654964"/>
          </a:xfrm>
          <a:prstGeom prst="roundRect">
            <a:avLst/>
          </a:prstGeom>
          <a:noFill/>
          <a:ln w="38100" cap="flat" cmpd="sng" algn="ctr">
            <a:solidFill>
              <a:srgbClr val="FEB80A">
                <a:lumMod val="75000"/>
              </a:srgbClr>
            </a:solidFill>
            <a:prstDash val="solid"/>
          </a:ln>
          <a:effectLst/>
        </p:spPr>
        <p:txBody>
          <a:bodyPr rtlCol="0" anchor="ctr"/>
          <a:lstStyle/>
          <a:p>
            <a:pPr algn="ctr" latinLnBrk="0"/>
            <a:r>
              <a:rPr lang="mn-MN" altLang="ko-KR" sz="1400" dirty="0">
                <a:solidFill>
                  <a:srgbClr val="FEB80A">
                    <a:lumMod val="50000"/>
                  </a:srgbClr>
                </a:solidFill>
                <a:latin typeface="Arial" panose="020B0604020202020204" pitchFamily="34" charset="0"/>
                <a:cs typeface="Arial" panose="020B0604020202020204" pitchFamily="34" charset="0"/>
              </a:rPr>
              <a:t>Замын аюулгүй байдлыг сайжруулах</a:t>
            </a:r>
            <a:endParaRPr lang="en-US" altLang="ko-KR" sz="1200" kern="0" dirty="0">
              <a:solidFill>
                <a:srgbClr val="FEB80A">
                  <a:lumMod val="50000"/>
                </a:srgbClr>
              </a:solidFill>
              <a:latin typeface="Arial" panose="020B0604020202020204" pitchFamily="34" charset="0"/>
              <a:ea typeface="ic 모던고딕 R" panose="02020603020101020101" pitchFamily="18" charset="-127"/>
              <a:cs typeface="Arial" panose="020B0604020202020204" pitchFamily="34" charset="0"/>
            </a:endParaRPr>
          </a:p>
        </p:txBody>
      </p:sp>
      <p:sp>
        <p:nvSpPr>
          <p:cNvPr id="64" name="모서리가 둥근 직사각형 63"/>
          <p:cNvSpPr/>
          <p:nvPr/>
        </p:nvSpPr>
        <p:spPr>
          <a:xfrm>
            <a:off x="6300197" y="4412314"/>
            <a:ext cx="2179028" cy="780210"/>
          </a:xfrm>
          <a:prstGeom prst="roundRect">
            <a:avLst/>
          </a:prstGeom>
          <a:noFill/>
          <a:ln w="38100" cap="flat" cmpd="sng" algn="ctr">
            <a:solidFill>
              <a:sysClr val="window" lastClr="FFFFFF">
                <a:lumMod val="50000"/>
              </a:sysClr>
            </a:solidFill>
            <a:prstDash val="solid"/>
          </a:ln>
          <a:effectLst/>
        </p:spPr>
        <p:txBody>
          <a:bodyPr rtlCol="0" anchor="ctr"/>
          <a:lstStyle/>
          <a:p>
            <a:pPr algn="ctr" latinLnBrk="0"/>
            <a:r>
              <a:rPr lang="mn-MN" altLang="ko-KR" sz="1400" dirty="0">
                <a:solidFill>
                  <a:prstClr val="black">
                    <a:lumMod val="50000"/>
                    <a:lumOff val="50000"/>
                  </a:prstClr>
                </a:solidFill>
                <a:latin typeface="Arial" panose="020B0604020202020204" pitchFamily="34" charset="0"/>
                <a:cs typeface="Arial" panose="020B0604020202020204" pitchFamily="34" charset="0"/>
              </a:rPr>
              <a:t>Тээврийн үйл ажиллагааны чадавхийг сайжруулах</a:t>
            </a:r>
            <a:endParaRPr lang="en-US" altLang="ko-KR" sz="1200" kern="0" dirty="0">
              <a:solidFill>
                <a:prstClr val="black">
                  <a:lumMod val="50000"/>
                  <a:lumOff val="50000"/>
                </a:prstClr>
              </a:solidFill>
              <a:latin typeface="Arial" panose="020B0604020202020204" pitchFamily="34" charset="0"/>
              <a:ea typeface="ic 모던고딕 R" panose="02020603020101020101" pitchFamily="18" charset="-127"/>
              <a:cs typeface="Arial" panose="020B0604020202020204" pitchFamily="34" charset="0"/>
            </a:endParaRPr>
          </a:p>
        </p:txBody>
      </p:sp>
      <p:sp>
        <p:nvSpPr>
          <p:cNvPr id="68" name="모서리가 둥근 직사각형 67"/>
          <p:cNvSpPr/>
          <p:nvPr/>
        </p:nvSpPr>
        <p:spPr>
          <a:xfrm>
            <a:off x="849515" y="5766237"/>
            <a:ext cx="1822327" cy="779155"/>
          </a:xfrm>
          <a:prstGeom prst="roundRect">
            <a:avLst/>
          </a:prstGeom>
          <a:noFill/>
          <a:ln w="38100" cap="flat" cmpd="sng" algn="ctr">
            <a:solidFill>
              <a:sysClr val="window" lastClr="FFFFFF">
                <a:lumMod val="65000"/>
              </a:sysClr>
            </a:solidFill>
            <a:prstDash val="solid"/>
          </a:ln>
          <a:effectLst/>
        </p:spPr>
        <p:txBody>
          <a:bodyPr rtlCol="0" anchor="ctr"/>
          <a:lstStyle/>
          <a:p>
            <a:pPr algn="ctr" latinLnBrk="0"/>
            <a:r>
              <a:rPr lang="mn-MN" altLang="ko-KR" sz="1400" dirty="0">
                <a:solidFill>
                  <a:prstClr val="white">
                    <a:lumMod val="50000"/>
                  </a:prstClr>
                </a:solidFill>
                <a:latin typeface="Arial" panose="020B0604020202020204" pitchFamily="34" charset="0"/>
                <a:cs typeface="Arial" panose="020B0604020202020204" pitchFamily="34" charset="0"/>
              </a:rPr>
              <a:t>Хөрөнгө оруулалтыг нэмэгдүүлэх </a:t>
            </a:r>
            <a:endParaRPr lang="en-US" altLang="ko-KR" sz="1200" kern="0" dirty="0">
              <a:solidFill>
                <a:prstClr val="white">
                  <a:lumMod val="50000"/>
                </a:prstClr>
              </a:solidFill>
              <a:latin typeface="Arial" panose="020B0604020202020204" pitchFamily="34" charset="0"/>
              <a:ea typeface="ic 모던고딕 R" panose="02020603020101020101" pitchFamily="18" charset="-127"/>
              <a:cs typeface="Arial" panose="020B0604020202020204" pitchFamily="34" charset="0"/>
            </a:endParaRPr>
          </a:p>
        </p:txBody>
      </p:sp>
      <p:sp>
        <p:nvSpPr>
          <p:cNvPr id="39" name="슬라이드 번호 개체 틀 2"/>
          <p:cNvSpPr txBox="1">
            <a:spLocks/>
          </p:cNvSpPr>
          <p:nvPr/>
        </p:nvSpPr>
        <p:spPr>
          <a:xfrm>
            <a:off x="8820472" y="6597352"/>
            <a:ext cx="288032" cy="241086"/>
          </a:xfrm>
          <a:prstGeom prst="rect">
            <a:avLst/>
          </a:prstGeom>
        </p:spPr>
        <p:txBody>
          <a:bodyPr/>
          <a:lstStyle>
            <a:defPPr>
              <a:defRPr lang="ko-KR"/>
            </a:defPPr>
            <a:lvl1pPr marL="0" algn="l" defTabSz="914400" rtl="0" eaLnBrk="1" latinLnBrk="1" hangingPunct="1">
              <a:defRPr sz="1800" kern="1200">
                <a:solidFill>
                  <a:schemeClr val="tx1"/>
                </a:solidFill>
                <a:latin typeface="+mn-lt"/>
                <a:ea typeface="+mn-ea"/>
                <a:cs typeface="+mn-cs"/>
              </a:defRPr>
            </a:lvl1pPr>
            <a:lvl2pPr marL="457200" algn="l" defTabSz="914400" rtl="0" eaLnBrk="1" latinLnBrk="1" hangingPunct="1">
              <a:defRPr sz="1800" kern="1200">
                <a:solidFill>
                  <a:schemeClr val="tx1"/>
                </a:solidFill>
                <a:latin typeface="+mn-lt"/>
                <a:ea typeface="+mn-ea"/>
                <a:cs typeface="+mn-cs"/>
              </a:defRPr>
            </a:lvl2pPr>
            <a:lvl3pPr marL="914400" algn="l" defTabSz="914400" rtl="0" eaLnBrk="1" latinLnBrk="1" hangingPunct="1">
              <a:defRPr sz="1800" kern="1200">
                <a:solidFill>
                  <a:schemeClr val="tx1"/>
                </a:solidFill>
                <a:latin typeface="+mn-lt"/>
                <a:ea typeface="+mn-ea"/>
                <a:cs typeface="+mn-cs"/>
              </a:defRPr>
            </a:lvl3pPr>
            <a:lvl4pPr marL="1371600" algn="l" defTabSz="914400" rtl="0" eaLnBrk="1" latinLnBrk="1" hangingPunct="1">
              <a:defRPr sz="1800" kern="1200">
                <a:solidFill>
                  <a:schemeClr val="tx1"/>
                </a:solidFill>
                <a:latin typeface="+mn-lt"/>
                <a:ea typeface="+mn-ea"/>
                <a:cs typeface="+mn-cs"/>
              </a:defRPr>
            </a:lvl4pPr>
            <a:lvl5pPr marL="1828800" algn="l" defTabSz="914400" rtl="0" eaLnBrk="1" latinLnBrk="1" hangingPunct="1">
              <a:defRPr sz="1800" kern="1200">
                <a:solidFill>
                  <a:schemeClr val="tx1"/>
                </a:solidFill>
                <a:latin typeface="+mn-lt"/>
                <a:ea typeface="+mn-ea"/>
                <a:cs typeface="+mn-cs"/>
              </a:defRPr>
            </a:lvl5pPr>
            <a:lvl6pPr marL="2286000" algn="l" defTabSz="914400" rtl="0" eaLnBrk="1" latinLnBrk="1" hangingPunct="1">
              <a:defRPr sz="1800" kern="1200">
                <a:solidFill>
                  <a:schemeClr val="tx1"/>
                </a:solidFill>
                <a:latin typeface="+mn-lt"/>
                <a:ea typeface="+mn-ea"/>
                <a:cs typeface="+mn-cs"/>
              </a:defRPr>
            </a:lvl6pPr>
            <a:lvl7pPr marL="2743200" algn="l" defTabSz="914400" rtl="0" eaLnBrk="1" latinLnBrk="1" hangingPunct="1">
              <a:defRPr sz="1800" kern="1200">
                <a:solidFill>
                  <a:schemeClr val="tx1"/>
                </a:solidFill>
                <a:latin typeface="+mn-lt"/>
                <a:ea typeface="+mn-ea"/>
                <a:cs typeface="+mn-cs"/>
              </a:defRPr>
            </a:lvl7pPr>
            <a:lvl8pPr marL="3200400" algn="l" defTabSz="914400" rtl="0" eaLnBrk="1" latinLnBrk="1" hangingPunct="1">
              <a:defRPr sz="1800" kern="1200">
                <a:solidFill>
                  <a:schemeClr val="tx1"/>
                </a:solidFill>
                <a:latin typeface="+mn-lt"/>
                <a:ea typeface="+mn-ea"/>
                <a:cs typeface="+mn-cs"/>
              </a:defRPr>
            </a:lvl8pPr>
            <a:lvl9pPr marL="3657600" algn="l" defTabSz="914400" rtl="0" eaLnBrk="1" latinLnBrk="1" hangingPunct="1">
              <a:defRPr sz="1800" kern="1200">
                <a:solidFill>
                  <a:schemeClr val="tx1"/>
                </a:solidFill>
                <a:latin typeface="+mn-lt"/>
                <a:ea typeface="+mn-ea"/>
                <a:cs typeface="+mn-cs"/>
              </a:defRPr>
            </a:lvl9pPr>
          </a:lstStyle>
          <a:p>
            <a:pPr algn="r"/>
            <a:fld id="{CE58CB1E-F828-4F11-99E0-327109AF9DA4}" type="slidenum">
              <a:rPr lang="de-DE" sz="1000" smtClean="0">
                <a:latin typeface="Arial" panose="020B0604020202020204" pitchFamily="34" charset="0"/>
                <a:cs typeface="Arial" panose="020B0604020202020204" pitchFamily="34" charset="0"/>
              </a:rPr>
              <a:pPr algn="r"/>
              <a:t>3</a:t>
            </a:fld>
            <a:endParaRPr lang="de-DE" sz="1000"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553772104"/>
      </p:ext>
    </p:extLst>
  </p:cSld>
  <p:clrMapOvr>
    <a:masterClrMapping/>
  </p:clrMapOvr>
  <p:transition>
    <p:fade/>
  </p:transition>
  <p:timing>
    <p:tnLst>
      <p:par>
        <p:cTn id="1" dur="indefinite" restart="never" nodeType="tmRoot"/>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직사각형 5"/>
          <p:cNvSpPr/>
          <p:nvPr/>
        </p:nvSpPr>
        <p:spPr>
          <a:xfrm>
            <a:off x="0" y="2708919"/>
            <a:ext cx="9107488" cy="410852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062" tIns="45530" rIns="91062" bIns="45530" anchor="ctr"/>
          <a:lstStyle/>
          <a:p>
            <a:pPr algn="ctr">
              <a:defRPr/>
            </a:pPr>
            <a:endParaRPr lang="ko-KR" altLang="en-US" b="1">
              <a:solidFill>
                <a:prstClr val="white"/>
              </a:solidFill>
              <a:latin typeface="Arial" panose="020B0604020202020204" pitchFamily="34" charset="0"/>
              <a:ea typeface="나눔고딕 ExtraBold" panose="020D0904000000000000" pitchFamily="50" charset="-127"/>
              <a:cs typeface="Arial" panose="020B0604020202020204" pitchFamily="34" charset="0"/>
            </a:endParaRPr>
          </a:p>
        </p:txBody>
      </p:sp>
      <p:sp>
        <p:nvSpPr>
          <p:cNvPr id="5" name="TextBox 4"/>
          <p:cNvSpPr txBox="1"/>
          <p:nvPr/>
        </p:nvSpPr>
        <p:spPr>
          <a:xfrm>
            <a:off x="143508" y="44624"/>
            <a:ext cx="8856984" cy="523220"/>
          </a:xfrm>
          <a:prstGeom prst="rect">
            <a:avLst/>
          </a:prstGeom>
          <a:noFill/>
        </p:spPr>
        <p:txBody>
          <a:bodyPr wrap="square" rtlCol="0">
            <a:spAutoFit/>
          </a:bodyPr>
          <a:lstStyle/>
          <a:p>
            <a:pPr algn="ctr" fontAlgn="base">
              <a:spcBef>
                <a:spcPct val="0"/>
              </a:spcBef>
              <a:spcAft>
                <a:spcPct val="0"/>
              </a:spcAft>
              <a:defRPr/>
            </a:pPr>
            <a:r>
              <a:rPr kumimoji="1" lang="mn-MN" altLang="ko-KR" sz="2800" dirty="0">
                <a:solidFill>
                  <a:srgbClr val="FFFFFF"/>
                </a:solidFill>
                <a:latin typeface="Arial" panose="020B0604020202020204" pitchFamily="34" charset="0"/>
                <a:ea typeface="나눔고딕 ExtraBold" panose="020D0904000000000000" pitchFamily="50" charset="-127"/>
                <a:cs typeface="Arial" panose="020B0604020202020204" pitchFamily="34" charset="0"/>
              </a:rPr>
              <a:t>ТУС</a:t>
            </a:r>
            <a:r>
              <a:rPr kumimoji="1" lang="en-US" altLang="ko-KR" sz="2800" dirty="0">
                <a:solidFill>
                  <a:srgbClr val="FFFFFF"/>
                </a:solidFill>
                <a:latin typeface="Arial" panose="020B0604020202020204" pitchFamily="34" charset="0"/>
                <a:ea typeface="나눔고딕 ExtraBold" panose="020D0904000000000000" pitchFamily="50" charset="-127"/>
                <a:cs typeface="Arial" panose="020B0604020202020204" pitchFamily="34" charset="0"/>
              </a:rPr>
              <a:t>-</a:t>
            </a:r>
            <a:r>
              <a:rPr kumimoji="1" lang="mn-MN" altLang="ko-KR" sz="2800" dirty="0">
                <a:solidFill>
                  <a:srgbClr val="FFFFFF"/>
                </a:solidFill>
                <a:latin typeface="Arial" panose="020B0604020202020204" pitchFamily="34" charset="0"/>
                <a:ea typeface="나눔고딕 ExtraBold" panose="020D0904000000000000" pitchFamily="50" charset="-127"/>
                <a:cs typeface="Arial" panose="020B0604020202020204" pitchFamily="34" charset="0"/>
              </a:rPr>
              <a:t>ийн дэд симтемүүдийг нэвтрүүлэх үе шат</a:t>
            </a:r>
            <a:endParaRPr kumimoji="1" lang="en-US" altLang="ko-KR" sz="2800" dirty="0">
              <a:solidFill>
                <a:srgbClr val="FFFFFF"/>
              </a:solidFill>
              <a:latin typeface="Arial" panose="020B0604020202020204" pitchFamily="34" charset="0"/>
              <a:ea typeface="나눔고딕 ExtraBold" panose="020D0904000000000000" pitchFamily="50" charset="-127"/>
              <a:cs typeface="Arial" panose="020B0604020202020204" pitchFamily="34" charset="0"/>
            </a:endParaRPr>
          </a:p>
        </p:txBody>
      </p:sp>
      <p:sp>
        <p:nvSpPr>
          <p:cNvPr id="16" name="직사각형 15"/>
          <p:cNvSpPr/>
          <p:nvPr/>
        </p:nvSpPr>
        <p:spPr>
          <a:xfrm>
            <a:off x="467544" y="1052736"/>
            <a:ext cx="2808312" cy="288030"/>
          </a:xfrm>
          <a:prstGeom prst="rect">
            <a:avLst/>
          </a:prstGeom>
          <a:solidFill>
            <a:srgbClr val="FFC000"/>
          </a:solidFill>
          <a:ln w="12700">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mn-MN" altLang="ko-KR" sz="1600" dirty="0">
                <a:solidFill>
                  <a:schemeClr val="tx1"/>
                </a:solidFill>
                <a:latin typeface="Arial" panose="020B0604020202020204" pitchFamily="34" charset="0"/>
                <a:ea typeface="나눔고딕 ExtraBold" panose="020D0904000000000000" pitchFamily="50" charset="-127"/>
                <a:cs typeface="Arial" panose="020B0604020202020204" pitchFamily="34" charset="0"/>
              </a:rPr>
              <a:t>Улаанбаатар</a:t>
            </a:r>
            <a:endParaRPr lang="ko-KR" altLang="en-US" sz="1600" dirty="0">
              <a:solidFill>
                <a:schemeClr val="tx1"/>
              </a:solidFill>
              <a:latin typeface="Arial" panose="020B0604020202020204" pitchFamily="34" charset="0"/>
              <a:ea typeface="나눔고딕 ExtraBold" panose="020D0904000000000000" pitchFamily="50" charset="-127"/>
              <a:cs typeface="Arial" panose="020B0604020202020204" pitchFamily="34" charset="0"/>
            </a:endParaRPr>
          </a:p>
        </p:txBody>
      </p:sp>
      <p:sp>
        <p:nvSpPr>
          <p:cNvPr id="19" name="직사각형 18"/>
          <p:cNvSpPr/>
          <p:nvPr/>
        </p:nvSpPr>
        <p:spPr>
          <a:xfrm>
            <a:off x="5868144" y="1052736"/>
            <a:ext cx="2880320" cy="288032"/>
          </a:xfrm>
          <a:prstGeom prst="rect">
            <a:avLst/>
          </a:prstGeom>
          <a:solidFill>
            <a:srgbClr val="92D050"/>
          </a:solidFill>
          <a:ln w="12700">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mn-MN" altLang="ko-KR" sz="1600" dirty="0">
                <a:solidFill>
                  <a:schemeClr val="tx1"/>
                </a:solidFill>
                <a:latin typeface="Arial" panose="020B0604020202020204" pitchFamily="34" charset="0"/>
                <a:ea typeface="나눔고딕 ExtraBold" panose="020D0904000000000000" pitchFamily="50" charset="-127"/>
                <a:cs typeface="Arial" panose="020B0604020202020204" pitchFamily="34" charset="0"/>
              </a:rPr>
              <a:t>Орон нутаг</a:t>
            </a:r>
            <a:endParaRPr lang="ko-KR" altLang="en-US" sz="1600" dirty="0">
              <a:solidFill>
                <a:schemeClr val="tx1"/>
              </a:solidFill>
              <a:latin typeface="Arial" panose="020B0604020202020204" pitchFamily="34" charset="0"/>
              <a:ea typeface="나눔고딕 ExtraBold" panose="020D0904000000000000" pitchFamily="50" charset="-127"/>
              <a:cs typeface="Arial" panose="020B0604020202020204" pitchFamily="34" charset="0"/>
            </a:endParaRPr>
          </a:p>
        </p:txBody>
      </p:sp>
      <p:graphicFrame>
        <p:nvGraphicFramePr>
          <p:cNvPr id="20" name="표 19"/>
          <p:cNvGraphicFramePr>
            <a:graphicFrameLocks noGrp="1"/>
          </p:cNvGraphicFramePr>
          <p:nvPr>
            <p:extLst>
              <p:ext uri="{D42A27DB-BD31-4B8C-83A1-F6EECF244321}">
                <p14:modId xmlns:p14="http://schemas.microsoft.com/office/powerpoint/2010/main" val="2886895128"/>
              </p:ext>
            </p:extLst>
          </p:nvPr>
        </p:nvGraphicFramePr>
        <p:xfrm>
          <a:off x="476994" y="1402884"/>
          <a:ext cx="8271468" cy="4906440"/>
        </p:xfrm>
        <a:graphic>
          <a:graphicData uri="http://schemas.openxmlformats.org/drawingml/2006/table">
            <a:tbl>
              <a:tblPr firstRow="1" bandRow="1">
                <a:tableStyleId>{5940675A-B579-460E-94D1-54222C63F5DA}</a:tableStyleId>
              </a:tblPr>
              <a:tblGrid>
                <a:gridCol w="917985">
                  <a:extLst>
                    <a:ext uri="{9D8B030D-6E8A-4147-A177-3AD203B41FA5}">
                      <a16:colId xmlns:a16="http://schemas.microsoft.com/office/drawing/2014/main" val="20000"/>
                    </a:ext>
                  </a:extLst>
                </a:gridCol>
                <a:gridCol w="917985">
                  <a:extLst>
                    <a:ext uri="{9D8B030D-6E8A-4147-A177-3AD203B41FA5}">
                      <a16:colId xmlns:a16="http://schemas.microsoft.com/office/drawing/2014/main" val="20001"/>
                    </a:ext>
                  </a:extLst>
                </a:gridCol>
                <a:gridCol w="951867">
                  <a:extLst>
                    <a:ext uri="{9D8B030D-6E8A-4147-A177-3AD203B41FA5}">
                      <a16:colId xmlns:a16="http://schemas.microsoft.com/office/drawing/2014/main" val="20002"/>
                    </a:ext>
                  </a:extLst>
                </a:gridCol>
                <a:gridCol w="2589493">
                  <a:extLst>
                    <a:ext uri="{9D8B030D-6E8A-4147-A177-3AD203B41FA5}">
                      <a16:colId xmlns:a16="http://schemas.microsoft.com/office/drawing/2014/main" val="20003"/>
                    </a:ext>
                  </a:extLst>
                </a:gridCol>
                <a:gridCol w="913939">
                  <a:extLst>
                    <a:ext uri="{9D8B030D-6E8A-4147-A177-3AD203B41FA5}">
                      <a16:colId xmlns:a16="http://schemas.microsoft.com/office/drawing/2014/main" val="20004"/>
                    </a:ext>
                  </a:extLst>
                </a:gridCol>
                <a:gridCol w="990100">
                  <a:extLst>
                    <a:ext uri="{9D8B030D-6E8A-4147-A177-3AD203B41FA5}">
                      <a16:colId xmlns:a16="http://schemas.microsoft.com/office/drawing/2014/main" val="20005"/>
                    </a:ext>
                  </a:extLst>
                </a:gridCol>
                <a:gridCol w="990099">
                  <a:extLst>
                    <a:ext uri="{9D8B030D-6E8A-4147-A177-3AD203B41FA5}">
                      <a16:colId xmlns:a16="http://schemas.microsoft.com/office/drawing/2014/main" val="20006"/>
                    </a:ext>
                  </a:extLst>
                </a:gridCol>
              </a:tblGrid>
              <a:tr h="509880">
                <a:tc>
                  <a:txBody>
                    <a:bodyPr/>
                    <a:lstStyle/>
                    <a:p>
                      <a:pPr algn="ctr" latinLnBrk="1"/>
                      <a:r>
                        <a:rPr lang="en-US" altLang="ko-KR" sz="800" dirty="0">
                          <a:latin typeface="Arial" panose="020B0604020202020204" pitchFamily="34" charset="0"/>
                          <a:ea typeface="나눔고딕 ExtraBold" panose="020D0904000000000000" pitchFamily="50" charset="-127"/>
                          <a:cs typeface="Arial" panose="020B0604020202020204" pitchFamily="34" charset="0"/>
                        </a:rPr>
                        <a:t>1-</a:t>
                      </a:r>
                      <a:r>
                        <a:rPr lang="mn-MN" altLang="ko-KR" sz="800" dirty="0">
                          <a:latin typeface="Arial" panose="020B0604020202020204" pitchFamily="34" charset="0"/>
                          <a:ea typeface="나눔고딕 ExtraBold" panose="020D0904000000000000" pitchFamily="50" charset="-127"/>
                          <a:cs typeface="Arial" panose="020B0604020202020204" pitchFamily="34" charset="0"/>
                        </a:rPr>
                        <a:t>р</a:t>
                      </a:r>
                      <a:r>
                        <a:rPr lang="mn-MN" altLang="ko-KR" sz="800" baseline="0" dirty="0">
                          <a:latin typeface="Arial" panose="020B0604020202020204" pitchFamily="34" charset="0"/>
                          <a:ea typeface="나눔고딕 ExtraBold" panose="020D0904000000000000" pitchFamily="50" charset="-127"/>
                          <a:cs typeface="Arial" panose="020B0604020202020204" pitchFamily="34" charset="0"/>
                        </a:rPr>
                        <a:t> үе шат</a:t>
                      </a:r>
                      <a:endParaRPr lang="en-US" altLang="ko-KR" sz="800" dirty="0">
                        <a:latin typeface="Arial" panose="020B0604020202020204" pitchFamily="34" charset="0"/>
                        <a:ea typeface="나눔고딕 ExtraBold" panose="020D0904000000000000" pitchFamily="50" charset="-127"/>
                        <a:cs typeface="Arial" panose="020B0604020202020204" pitchFamily="34" charset="0"/>
                      </a:endParaRPr>
                    </a:p>
                    <a:p>
                      <a:pPr algn="ctr" latinLnBrk="1"/>
                      <a:r>
                        <a:rPr lang="en-US" altLang="ko-KR" sz="800" dirty="0">
                          <a:latin typeface="Arial" panose="020B0604020202020204" pitchFamily="34" charset="0"/>
                          <a:ea typeface="나눔고딕 ExtraBold" panose="020D0904000000000000" pitchFamily="50" charset="-127"/>
                          <a:cs typeface="Arial" panose="020B0604020202020204" pitchFamily="34" charset="0"/>
                        </a:rPr>
                        <a:t>(2018-2022)</a:t>
                      </a:r>
                      <a:endParaRPr lang="ko-KR" altLang="en-US" sz="800" dirty="0">
                        <a:latin typeface="Arial" panose="020B0604020202020204" pitchFamily="34" charset="0"/>
                        <a:ea typeface="나눔고딕 ExtraBold" panose="020D0904000000000000" pitchFamily="50" charset="-127"/>
                        <a:cs typeface="Arial" panose="020B0604020202020204" pitchFamily="34" charset="0"/>
                      </a:endParaRPr>
                    </a:p>
                  </a:txBody>
                  <a:tcPr anchor="ctr">
                    <a:solidFill>
                      <a:srgbClr val="AFD5EF"/>
                    </a:solidFill>
                  </a:tcPr>
                </a:tc>
                <a:tc>
                  <a:txBody>
                    <a:bodyPr/>
                    <a:lstStyle/>
                    <a:p>
                      <a:pPr algn="ctr" latinLnBrk="1"/>
                      <a:r>
                        <a:rPr lang="en-US" altLang="ko-KR" sz="800" dirty="0">
                          <a:latin typeface="Arial" panose="020B0604020202020204" pitchFamily="34" charset="0"/>
                          <a:ea typeface="나눔고딕 ExtraBold" panose="020D0904000000000000" pitchFamily="50" charset="-127"/>
                          <a:cs typeface="Arial" panose="020B0604020202020204" pitchFamily="34" charset="0"/>
                        </a:rPr>
                        <a:t>2-</a:t>
                      </a:r>
                      <a:r>
                        <a:rPr lang="mn-MN" altLang="ko-KR" sz="800" dirty="0">
                          <a:latin typeface="Arial" panose="020B0604020202020204" pitchFamily="34" charset="0"/>
                          <a:ea typeface="나눔고딕 ExtraBold" panose="020D0904000000000000" pitchFamily="50" charset="-127"/>
                          <a:cs typeface="Arial" panose="020B0604020202020204" pitchFamily="34" charset="0"/>
                        </a:rPr>
                        <a:t>р</a:t>
                      </a:r>
                      <a:r>
                        <a:rPr lang="mn-MN" altLang="ko-KR" sz="800" baseline="0" dirty="0">
                          <a:latin typeface="Arial" panose="020B0604020202020204" pitchFamily="34" charset="0"/>
                          <a:ea typeface="나눔고딕 ExtraBold" panose="020D0904000000000000" pitchFamily="50" charset="-127"/>
                          <a:cs typeface="Arial" panose="020B0604020202020204" pitchFamily="34" charset="0"/>
                        </a:rPr>
                        <a:t> үе шат</a:t>
                      </a:r>
                      <a:endParaRPr lang="en-US" altLang="ko-KR" sz="800" dirty="0">
                        <a:latin typeface="Arial" panose="020B0604020202020204" pitchFamily="34" charset="0"/>
                        <a:ea typeface="나눔고딕 ExtraBold" panose="020D0904000000000000" pitchFamily="50" charset="-127"/>
                        <a:cs typeface="Arial" panose="020B0604020202020204" pitchFamily="34" charset="0"/>
                      </a:endParaRPr>
                    </a:p>
                    <a:p>
                      <a:pPr algn="ctr" latinLnBrk="1"/>
                      <a:r>
                        <a:rPr lang="en-US" altLang="ko-KR" sz="800" dirty="0">
                          <a:latin typeface="Arial" panose="020B0604020202020204" pitchFamily="34" charset="0"/>
                          <a:ea typeface="나눔고딕 ExtraBold" panose="020D0904000000000000" pitchFamily="50" charset="-127"/>
                          <a:cs typeface="Arial" panose="020B0604020202020204" pitchFamily="34" charset="0"/>
                        </a:rPr>
                        <a:t>(2023-2026)</a:t>
                      </a:r>
                    </a:p>
                  </a:txBody>
                  <a:tcPr anchor="ctr">
                    <a:solidFill>
                      <a:srgbClr val="AFD5EF"/>
                    </a:solidFill>
                  </a:tcPr>
                </a:tc>
                <a:tc>
                  <a:txBody>
                    <a:bodyPr/>
                    <a:lstStyle/>
                    <a:p>
                      <a:pPr algn="ctr" latinLnBrk="1"/>
                      <a:r>
                        <a:rPr lang="en-US" altLang="ko-KR" sz="800" dirty="0">
                          <a:latin typeface="Arial" panose="020B0604020202020204" pitchFamily="34" charset="0"/>
                          <a:ea typeface="나눔고딕 ExtraBold" panose="020D0904000000000000" pitchFamily="50" charset="-127"/>
                          <a:cs typeface="Arial" panose="020B0604020202020204" pitchFamily="34" charset="0"/>
                        </a:rPr>
                        <a:t>3-</a:t>
                      </a:r>
                      <a:r>
                        <a:rPr lang="mn-MN" altLang="ko-KR" sz="800" dirty="0">
                          <a:latin typeface="Arial" panose="020B0604020202020204" pitchFamily="34" charset="0"/>
                          <a:ea typeface="나눔고딕 ExtraBold" panose="020D0904000000000000" pitchFamily="50" charset="-127"/>
                          <a:cs typeface="Arial" panose="020B0604020202020204" pitchFamily="34" charset="0"/>
                        </a:rPr>
                        <a:t>р</a:t>
                      </a:r>
                      <a:r>
                        <a:rPr lang="mn-MN" altLang="ko-KR" sz="800" baseline="0" dirty="0">
                          <a:latin typeface="Arial" panose="020B0604020202020204" pitchFamily="34" charset="0"/>
                          <a:ea typeface="나눔고딕 ExtraBold" panose="020D0904000000000000" pitchFamily="50" charset="-127"/>
                          <a:cs typeface="Arial" panose="020B0604020202020204" pitchFamily="34" charset="0"/>
                        </a:rPr>
                        <a:t> үе шат</a:t>
                      </a:r>
                      <a:endParaRPr lang="en-US" altLang="ko-KR" sz="800" dirty="0">
                        <a:latin typeface="Arial" panose="020B0604020202020204" pitchFamily="34" charset="0"/>
                        <a:ea typeface="나눔고딕 ExtraBold" panose="020D0904000000000000" pitchFamily="50" charset="-127"/>
                        <a:cs typeface="Arial" panose="020B0604020202020204" pitchFamily="34" charset="0"/>
                      </a:endParaRPr>
                    </a:p>
                    <a:p>
                      <a:pPr algn="ctr" latinLnBrk="1"/>
                      <a:r>
                        <a:rPr lang="en-US" altLang="ko-KR" sz="800" dirty="0">
                          <a:latin typeface="Arial" panose="020B0604020202020204" pitchFamily="34" charset="0"/>
                          <a:ea typeface="나눔고딕 ExtraBold" panose="020D0904000000000000" pitchFamily="50" charset="-127"/>
                          <a:cs typeface="Arial" panose="020B0604020202020204" pitchFamily="34" charset="0"/>
                        </a:rPr>
                        <a:t>(2027-2030)</a:t>
                      </a:r>
                      <a:endParaRPr lang="ko-KR" altLang="en-US" sz="800" dirty="0">
                        <a:latin typeface="Arial" panose="020B0604020202020204" pitchFamily="34" charset="0"/>
                        <a:ea typeface="나눔고딕 ExtraBold" panose="020D0904000000000000" pitchFamily="50" charset="-127"/>
                        <a:cs typeface="Arial" panose="020B0604020202020204" pitchFamily="34" charset="0"/>
                      </a:endParaRPr>
                    </a:p>
                  </a:txBody>
                  <a:tcPr anchor="ctr">
                    <a:solidFill>
                      <a:srgbClr val="AFD5EF"/>
                    </a:solidFill>
                  </a:tcPr>
                </a:tc>
                <a:tc>
                  <a:txBody>
                    <a:bodyPr/>
                    <a:lstStyle/>
                    <a:p>
                      <a:pPr algn="ctr" latinLnBrk="1"/>
                      <a:r>
                        <a:rPr lang="mn-MN" altLang="ko-KR" sz="800" dirty="0">
                          <a:latin typeface="Arial" panose="020B0604020202020204" pitchFamily="34" charset="0"/>
                          <a:ea typeface="나눔고딕 ExtraBold" panose="020D0904000000000000" pitchFamily="50" charset="-127"/>
                          <a:cs typeface="Arial" panose="020B0604020202020204" pitchFamily="34" charset="0"/>
                        </a:rPr>
                        <a:t>Дэд</a:t>
                      </a:r>
                      <a:r>
                        <a:rPr lang="mn-MN" altLang="ko-KR" sz="800" baseline="0" dirty="0">
                          <a:latin typeface="Arial" panose="020B0604020202020204" pitchFamily="34" charset="0"/>
                          <a:ea typeface="나눔고딕 ExtraBold" panose="020D0904000000000000" pitchFamily="50" charset="-127"/>
                          <a:cs typeface="Arial" panose="020B0604020202020204" pitchFamily="34" charset="0"/>
                        </a:rPr>
                        <a:t> системүүд</a:t>
                      </a:r>
                      <a:endParaRPr lang="ko-KR" altLang="en-US" sz="800" dirty="0">
                        <a:latin typeface="Arial" panose="020B0604020202020204" pitchFamily="34" charset="0"/>
                        <a:ea typeface="나눔고딕 ExtraBold" panose="020D0904000000000000" pitchFamily="50" charset="-127"/>
                        <a:cs typeface="Arial" panose="020B0604020202020204" pitchFamily="34" charset="0"/>
                      </a:endParaRPr>
                    </a:p>
                  </a:txBody>
                  <a:tcPr anchor="ctr">
                    <a:solidFill>
                      <a:srgbClr val="AFD5EF"/>
                    </a:solidFill>
                  </a:tcPr>
                </a:tc>
                <a:tc>
                  <a:txBody>
                    <a:bodyPr/>
                    <a:lstStyle/>
                    <a:p>
                      <a:pPr algn="ctr" latinLnBrk="1"/>
                      <a:r>
                        <a:rPr lang="en-US" altLang="ko-KR" sz="800" dirty="0">
                          <a:latin typeface="Arial" panose="020B0604020202020204" pitchFamily="34" charset="0"/>
                          <a:ea typeface="나눔고딕 ExtraBold" panose="020D0904000000000000" pitchFamily="50" charset="-127"/>
                          <a:cs typeface="Arial" panose="020B0604020202020204" pitchFamily="34" charset="0"/>
                        </a:rPr>
                        <a:t>1-</a:t>
                      </a:r>
                      <a:r>
                        <a:rPr lang="mn-MN" altLang="ko-KR" sz="800" dirty="0">
                          <a:latin typeface="Arial" panose="020B0604020202020204" pitchFamily="34" charset="0"/>
                          <a:ea typeface="나눔고딕 ExtraBold" panose="020D0904000000000000" pitchFamily="50" charset="-127"/>
                          <a:cs typeface="Arial" panose="020B0604020202020204" pitchFamily="34" charset="0"/>
                        </a:rPr>
                        <a:t>р</a:t>
                      </a:r>
                      <a:r>
                        <a:rPr lang="mn-MN" altLang="ko-KR" sz="800" baseline="0" dirty="0">
                          <a:latin typeface="Arial" panose="020B0604020202020204" pitchFamily="34" charset="0"/>
                          <a:ea typeface="나눔고딕 ExtraBold" panose="020D0904000000000000" pitchFamily="50" charset="-127"/>
                          <a:cs typeface="Arial" panose="020B0604020202020204" pitchFamily="34" charset="0"/>
                        </a:rPr>
                        <a:t> үе шат</a:t>
                      </a:r>
                      <a:endParaRPr lang="en-US" altLang="ko-KR" sz="800" dirty="0">
                        <a:latin typeface="Arial" panose="020B0604020202020204" pitchFamily="34" charset="0"/>
                        <a:ea typeface="나눔고딕 ExtraBold" panose="020D0904000000000000" pitchFamily="50" charset="-127"/>
                        <a:cs typeface="Arial" panose="020B0604020202020204" pitchFamily="34" charset="0"/>
                      </a:endParaRPr>
                    </a:p>
                    <a:p>
                      <a:pPr algn="ctr" latinLnBrk="1"/>
                      <a:r>
                        <a:rPr lang="en-US" altLang="ko-KR" sz="800" dirty="0">
                          <a:latin typeface="Arial" panose="020B0604020202020204" pitchFamily="34" charset="0"/>
                          <a:ea typeface="나눔고딕 ExtraBold" panose="020D0904000000000000" pitchFamily="50" charset="-127"/>
                          <a:cs typeface="Arial" panose="020B0604020202020204" pitchFamily="34" charset="0"/>
                        </a:rPr>
                        <a:t>(2018-2022)</a:t>
                      </a:r>
                      <a:endParaRPr lang="ko-KR" altLang="en-US" sz="800" dirty="0">
                        <a:latin typeface="Arial" panose="020B0604020202020204" pitchFamily="34" charset="0"/>
                        <a:ea typeface="나눔고딕 ExtraBold" panose="020D0904000000000000" pitchFamily="50" charset="-127"/>
                        <a:cs typeface="Arial" panose="020B0604020202020204" pitchFamily="34" charset="0"/>
                      </a:endParaRPr>
                    </a:p>
                  </a:txBody>
                  <a:tcPr anchor="ctr">
                    <a:solidFill>
                      <a:srgbClr val="AFD5EF"/>
                    </a:solidFill>
                  </a:tcPr>
                </a:tc>
                <a:tc>
                  <a:txBody>
                    <a:bodyPr/>
                    <a:lstStyle/>
                    <a:p>
                      <a:pPr algn="ctr" latinLnBrk="1"/>
                      <a:r>
                        <a:rPr lang="en-US" altLang="ko-KR" sz="800" dirty="0">
                          <a:latin typeface="Arial" panose="020B0604020202020204" pitchFamily="34" charset="0"/>
                          <a:ea typeface="나눔고딕 ExtraBold" panose="020D0904000000000000" pitchFamily="50" charset="-127"/>
                          <a:cs typeface="Arial" panose="020B0604020202020204" pitchFamily="34" charset="0"/>
                        </a:rPr>
                        <a:t>2-</a:t>
                      </a:r>
                      <a:r>
                        <a:rPr lang="mn-MN" altLang="ko-KR" sz="800" dirty="0">
                          <a:latin typeface="Arial" panose="020B0604020202020204" pitchFamily="34" charset="0"/>
                          <a:ea typeface="나눔고딕 ExtraBold" panose="020D0904000000000000" pitchFamily="50" charset="-127"/>
                          <a:cs typeface="Arial" panose="020B0604020202020204" pitchFamily="34" charset="0"/>
                        </a:rPr>
                        <a:t>р</a:t>
                      </a:r>
                      <a:r>
                        <a:rPr lang="mn-MN" altLang="ko-KR" sz="800" baseline="0" dirty="0">
                          <a:latin typeface="Arial" panose="020B0604020202020204" pitchFamily="34" charset="0"/>
                          <a:ea typeface="나눔고딕 ExtraBold" panose="020D0904000000000000" pitchFamily="50" charset="-127"/>
                          <a:cs typeface="Arial" panose="020B0604020202020204" pitchFamily="34" charset="0"/>
                        </a:rPr>
                        <a:t> үе шат</a:t>
                      </a:r>
                      <a:endParaRPr lang="en-US" altLang="ko-KR" sz="800" dirty="0">
                        <a:latin typeface="Arial" panose="020B0604020202020204" pitchFamily="34" charset="0"/>
                        <a:ea typeface="나눔고딕 ExtraBold" panose="020D0904000000000000" pitchFamily="50" charset="-127"/>
                        <a:cs typeface="Arial" panose="020B0604020202020204" pitchFamily="34" charset="0"/>
                      </a:endParaRPr>
                    </a:p>
                    <a:p>
                      <a:pPr algn="ctr" latinLnBrk="1"/>
                      <a:r>
                        <a:rPr lang="en-US" altLang="ko-KR" sz="800" dirty="0">
                          <a:latin typeface="Arial" panose="020B0604020202020204" pitchFamily="34" charset="0"/>
                          <a:ea typeface="나눔고딕 ExtraBold" panose="020D0904000000000000" pitchFamily="50" charset="-127"/>
                          <a:cs typeface="Arial" panose="020B0604020202020204" pitchFamily="34" charset="0"/>
                        </a:rPr>
                        <a:t>(2023-2026)</a:t>
                      </a:r>
                    </a:p>
                  </a:txBody>
                  <a:tcPr anchor="ctr">
                    <a:solidFill>
                      <a:srgbClr val="AFD5EF"/>
                    </a:solidFill>
                  </a:tcPr>
                </a:tc>
                <a:tc>
                  <a:txBody>
                    <a:bodyPr/>
                    <a:lstStyle/>
                    <a:p>
                      <a:pPr algn="ctr" latinLnBrk="1"/>
                      <a:r>
                        <a:rPr lang="en-US" altLang="ko-KR" sz="800" dirty="0">
                          <a:latin typeface="Arial" panose="020B0604020202020204" pitchFamily="34" charset="0"/>
                          <a:ea typeface="나눔고딕 ExtraBold" panose="020D0904000000000000" pitchFamily="50" charset="-127"/>
                          <a:cs typeface="Arial" panose="020B0604020202020204" pitchFamily="34" charset="0"/>
                        </a:rPr>
                        <a:t>3-</a:t>
                      </a:r>
                      <a:r>
                        <a:rPr lang="mn-MN" altLang="ko-KR" sz="800" dirty="0">
                          <a:latin typeface="Arial" panose="020B0604020202020204" pitchFamily="34" charset="0"/>
                          <a:ea typeface="나눔고딕 ExtraBold" panose="020D0904000000000000" pitchFamily="50" charset="-127"/>
                          <a:cs typeface="Arial" panose="020B0604020202020204" pitchFamily="34" charset="0"/>
                        </a:rPr>
                        <a:t>р</a:t>
                      </a:r>
                      <a:r>
                        <a:rPr lang="mn-MN" altLang="ko-KR" sz="800" baseline="0" dirty="0">
                          <a:latin typeface="Arial" panose="020B0604020202020204" pitchFamily="34" charset="0"/>
                          <a:ea typeface="나눔고딕 ExtraBold" panose="020D0904000000000000" pitchFamily="50" charset="-127"/>
                          <a:cs typeface="Arial" panose="020B0604020202020204" pitchFamily="34" charset="0"/>
                        </a:rPr>
                        <a:t> үе шат</a:t>
                      </a:r>
                      <a:endParaRPr lang="en-US" altLang="ko-KR" sz="800" dirty="0">
                        <a:latin typeface="Arial" panose="020B0604020202020204" pitchFamily="34" charset="0"/>
                        <a:ea typeface="나눔고딕 ExtraBold" panose="020D0904000000000000" pitchFamily="50" charset="-127"/>
                        <a:cs typeface="Arial" panose="020B0604020202020204" pitchFamily="34" charset="0"/>
                      </a:endParaRPr>
                    </a:p>
                    <a:p>
                      <a:pPr algn="ctr" latinLnBrk="1"/>
                      <a:r>
                        <a:rPr lang="en-US" altLang="ko-KR" sz="800" dirty="0">
                          <a:latin typeface="Arial" panose="020B0604020202020204" pitchFamily="34" charset="0"/>
                          <a:ea typeface="나눔고딕 ExtraBold" panose="020D0904000000000000" pitchFamily="50" charset="-127"/>
                          <a:cs typeface="Arial" panose="020B0604020202020204" pitchFamily="34" charset="0"/>
                        </a:rPr>
                        <a:t>(2027-2030)</a:t>
                      </a:r>
                      <a:endParaRPr lang="ko-KR" altLang="en-US" sz="800" dirty="0">
                        <a:latin typeface="Arial" panose="020B0604020202020204" pitchFamily="34" charset="0"/>
                        <a:ea typeface="나눔고딕 ExtraBold" panose="020D0904000000000000" pitchFamily="50" charset="-127"/>
                        <a:cs typeface="Arial" panose="020B0604020202020204" pitchFamily="34" charset="0"/>
                      </a:endParaRPr>
                    </a:p>
                  </a:txBody>
                  <a:tcPr anchor="ctr">
                    <a:solidFill>
                      <a:srgbClr val="AFD5EF"/>
                    </a:solidFill>
                  </a:tcPr>
                </a:tc>
                <a:extLst>
                  <a:ext uri="{0D108BD9-81ED-4DB2-BD59-A6C34878D82A}">
                    <a16:rowId xmlns:a16="http://schemas.microsoft.com/office/drawing/2014/main" val="10000"/>
                  </a:ext>
                </a:extLst>
              </a:tr>
              <a:tr h="314040">
                <a:tc>
                  <a:txBody>
                    <a:bodyPr/>
                    <a:lstStyle/>
                    <a:p>
                      <a:pPr marL="0" marR="0" indent="0" algn="ctr" fontAlgn="base" latinLnBrk="0">
                        <a:lnSpc>
                          <a:spcPct val="160000"/>
                        </a:lnSpc>
                        <a:spcBef>
                          <a:spcPts val="0"/>
                        </a:spcBef>
                        <a:spcAft>
                          <a:spcPts val="0"/>
                        </a:spcAft>
                      </a:pPr>
                      <a:endParaRPr lang="ko-KR" altLang="en-US" sz="700" kern="1200" dirty="0">
                        <a:solidFill>
                          <a:schemeClr val="tx1"/>
                        </a:solidFill>
                        <a:latin typeface="Arial" panose="020B0604020202020204" pitchFamily="34" charset="0"/>
                        <a:ea typeface="나눔고딕 ExtraBold" panose="020D0904000000000000" pitchFamily="50" charset="-127"/>
                        <a:cs typeface="Arial" panose="020B0604020202020204" pitchFamily="34" charset="0"/>
                      </a:endParaRPr>
                    </a:p>
                  </a:txBody>
                  <a:tcPr marL="17907" marR="17907" marT="17907" marB="17907" anchor="ctr">
                    <a:solidFill>
                      <a:srgbClr val="FFC000"/>
                    </a:solidFill>
                  </a:tcPr>
                </a:tc>
                <a:tc>
                  <a:txBody>
                    <a:bodyPr/>
                    <a:lstStyle/>
                    <a:p>
                      <a:pPr marL="0" marR="0" indent="0" algn="ctr" fontAlgn="base" latinLnBrk="0">
                        <a:lnSpc>
                          <a:spcPct val="160000"/>
                        </a:lnSpc>
                        <a:spcBef>
                          <a:spcPts val="0"/>
                        </a:spcBef>
                        <a:spcAft>
                          <a:spcPts val="0"/>
                        </a:spcAft>
                      </a:pPr>
                      <a:endParaRPr lang="ko-KR" altLang="en-US" sz="700" kern="1200" dirty="0">
                        <a:solidFill>
                          <a:schemeClr val="tx1"/>
                        </a:solidFill>
                        <a:latin typeface="Arial" panose="020B0604020202020204" pitchFamily="34" charset="0"/>
                        <a:ea typeface="나눔고딕 ExtraBold" panose="020D0904000000000000" pitchFamily="50" charset="-127"/>
                        <a:cs typeface="Arial" panose="020B0604020202020204" pitchFamily="34" charset="0"/>
                      </a:endParaRPr>
                    </a:p>
                  </a:txBody>
                  <a:tcPr marL="17907" marR="17907" marT="17907" marB="17907" anchor="ctr">
                    <a:solidFill>
                      <a:srgbClr val="FFC000"/>
                    </a:solidFill>
                  </a:tcPr>
                </a:tc>
                <a:tc>
                  <a:txBody>
                    <a:bodyPr/>
                    <a:lstStyle/>
                    <a:p>
                      <a:pPr marL="0" marR="0" indent="0" algn="ctr" fontAlgn="base" latinLnBrk="0">
                        <a:lnSpc>
                          <a:spcPct val="160000"/>
                        </a:lnSpc>
                        <a:spcBef>
                          <a:spcPts val="0"/>
                        </a:spcBef>
                        <a:spcAft>
                          <a:spcPts val="0"/>
                        </a:spcAft>
                      </a:pPr>
                      <a:endParaRPr lang="ko-KR" altLang="en-US" sz="700" kern="1200" dirty="0">
                        <a:solidFill>
                          <a:schemeClr val="tx1"/>
                        </a:solidFill>
                        <a:latin typeface="Arial" panose="020B0604020202020204" pitchFamily="34" charset="0"/>
                        <a:ea typeface="나눔고딕 ExtraBold" panose="020D0904000000000000" pitchFamily="50" charset="-127"/>
                        <a:cs typeface="Arial" panose="020B0604020202020204" pitchFamily="34" charset="0"/>
                      </a:endParaRPr>
                    </a:p>
                  </a:txBody>
                  <a:tcPr marL="17907" marR="17907" marT="17907" marB="17907" anchor="ctr">
                    <a:noFill/>
                  </a:tcPr>
                </a:tc>
                <a:tc>
                  <a:txBody>
                    <a:bodyPr/>
                    <a:lstStyle/>
                    <a:p>
                      <a:pPr algn="ctr" rtl="0" fontAlgn="ctr"/>
                      <a:r>
                        <a:rPr lang="mn-MN" sz="800" b="0" i="0" u="none" strike="noStrike" dirty="0">
                          <a:solidFill>
                            <a:srgbClr val="000000"/>
                          </a:solidFill>
                          <a:effectLst/>
                          <a:latin typeface="Arial" panose="020B0604020202020204" pitchFamily="34" charset="0"/>
                          <a:cs typeface="Arial" panose="020B0604020202020204" pitchFamily="34" charset="0"/>
                        </a:rPr>
                        <a:t>Замын хөдөлгөөний эрэлтийн удирдлага</a:t>
                      </a:r>
                      <a:endParaRPr lang="en-US" sz="800" b="0" i="0" u="none" strike="noStrike" dirty="0">
                        <a:solidFill>
                          <a:srgbClr val="000000"/>
                        </a:solidFill>
                        <a:effectLst/>
                        <a:latin typeface="Arial" panose="020B0604020202020204" pitchFamily="34" charset="0"/>
                        <a:cs typeface="Arial" panose="020B0604020202020204" pitchFamily="34" charset="0"/>
                      </a:endParaRPr>
                    </a:p>
                  </a:txBody>
                  <a:tcPr marL="9525" marR="9525" marT="9525" marB="0" anchor="ctr">
                    <a:solidFill>
                      <a:schemeClr val="bg1"/>
                    </a:solidFill>
                  </a:tcPr>
                </a:tc>
                <a:tc>
                  <a:txBody>
                    <a:bodyPr/>
                    <a:lstStyle/>
                    <a:p>
                      <a:pPr algn="ctr" latinLnBrk="1"/>
                      <a:endParaRPr lang="ko-KR" altLang="en-US" sz="700" dirty="0">
                        <a:latin typeface="Arial" panose="020B0604020202020204" pitchFamily="34" charset="0"/>
                        <a:ea typeface="나눔고딕 ExtraBold" panose="020D0904000000000000" pitchFamily="50" charset="-127"/>
                        <a:cs typeface="Arial" panose="020B0604020202020204" pitchFamily="34" charset="0"/>
                      </a:endParaRPr>
                    </a:p>
                  </a:txBody>
                  <a:tcPr anchor="ctr">
                    <a:noFill/>
                  </a:tcPr>
                </a:tc>
                <a:tc>
                  <a:txBody>
                    <a:bodyPr/>
                    <a:lstStyle/>
                    <a:p>
                      <a:pPr algn="ctr" latinLnBrk="1"/>
                      <a:endParaRPr lang="ko-KR" altLang="en-US" sz="700" dirty="0">
                        <a:latin typeface="Arial" panose="020B0604020202020204" pitchFamily="34" charset="0"/>
                        <a:ea typeface="나눔고딕 ExtraBold" panose="020D0904000000000000" pitchFamily="50" charset="-127"/>
                        <a:cs typeface="Arial" panose="020B0604020202020204" pitchFamily="34" charset="0"/>
                      </a:endParaRPr>
                    </a:p>
                  </a:txBody>
                  <a:tcPr anchor="ctr">
                    <a:solidFill>
                      <a:srgbClr val="92D050"/>
                    </a:solidFill>
                  </a:tcPr>
                </a:tc>
                <a:tc>
                  <a:txBody>
                    <a:bodyPr/>
                    <a:lstStyle/>
                    <a:p>
                      <a:pPr algn="ctr" latinLnBrk="1"/>
                      <a:endParaRPr lang="ko-KR" altLang="en-US" sz="700" dirty="0">
                        <a:latin typeface="Arial" panose="020B0604020202020204" pitchFamily="34" charset="0"/>
                        <a:ea typeface="나눔고딕 ExtraBold" panose="020D0904000000000000" pitchFamily="50" charset="-127"/>
                        <a:cs typeface="Arial" panose="020B0604020202020204" pitchFamily="34" charset="0"/>
                      </a:endParaRPr>
                    </a:p>
                  </a:txBody>
                  <a:tcPr anchor="ctr">
                    <a:solidFill>
                      <a:srgbClr val="92D050"/>
                    </a:solidFill>
                  </a:tcPr>
                </a:tc>
                <a:extLst>
                  <a:ext uri="{0D108BD9-81ED-4DB2-BD59-A6C34878D82A}">
                    <a16:rowId xmlns:a16="http://schemas.microsoft.com/office/drawing/2014/main" val="10001"/>
                  </a:ext>
                </a:extLst>
              </a:tr>
              <a:tr h="314040">
                <a:tc>
                  <a:txBody>
                    <a:bodyPr/>
                    <a:lstStyle/>
                    <a:p>
                      <a:pPr marL="0" marR="0" indent="0" algn="ctr" fontAlgn="base" latinLnBrk="0">
                        <a:lnSpc>
                          <a:spcPct val="160000"/>
                        </a:lnSpc>
                        <a:spcBef>
                          <a:spcPts val="0"/>
                        </a:spcBef>
                        <a:spcAft>
                          <a:spcPts val="0"/>
                        </a:spcAft>
                      </a:pPr>
                      <a:endParaRPr lang="ko-KR" altLang="en-US" sz="700" kern="1200" dirty="0">
                        <a:solidFill>
                          <a:schemeClr val="tx1"/>
                        </a:solidFill>
                        <a:latin typeface="Arial" panose="020B0604020202020204" pitchFamily="34" charset="0"/>
                        <a:ea typeface="나눔고딕 ExtraBold" panose="020D0904000000000000" pitchFamily="50" charset="-127"/>
                        <a:cs typeface="Arial" panose="020B0604020202020204" pitchFamily="34" charset="0"/>
                      </a:endParaRPr>
                    </a:p>
                  </a:txBody>
                  <a:tcPr marL="17907" marR="17907" marT="17907" marB="17907" anchor="ctr">
                    <a:solidFill>
                      <a:srgbClr val="FFC000"/>
                    </a:solidFill>
                  </a:tcPr>
                </a:tc>
                <a:tc>
                  <a:txBody>
                    <a:bodyPr/>
                    <a:lstStyle/>
                    <a:p>
                      <a:pPr marL="0" marR="0" indent="0" algn="ctr" fontAlgn="base" latinLnBrk="0">
                        <a:lnSpc>
                          <a:spcPct val="160000"/>
                        </a:lnSpc>
                        <a:spcBef>
                          <a:spcPts val="0"/>
                        </a:spcBef>
                        <a:spcAft>
                          <a:spcPts val="0"/>
                        </a:spcAft>
                      </a:pPr>
                      <a:endParaRPr lang="ko-KR" altLang="en-US" sz="700" kern="1200" dirty="0">
                        <a:solidFill>
                          <a:schemeClr val="tx1"/>
                        </a:solidFill>
                        <a:latin typeface="Arial" panose="020B0604020202020204" pitchFamily="34" charset="0"/>
                        <a:ea typeface="나눔고딕 ExtraBold" panose="020D0904000000000000" pitchFamily="50" charset="-127"/>
                        <a:cs typeface="Arial" panose="020B0604020202020204" pitchFamily="34" charset="0"/>
                      </a:endParaRPr>
                    </a:p>
                  </a:txBody>
                  <a:tcPr marL="17907" marR="17907" marT="17907" marB="17907" anchor="ctr">
                    <a:solidFill>
                      <a:srgbClr val="FFC000"/>
                    </a:solidFill>
                  </a:tcPr>
                </a:tc>
                <a:tc>
                  <a:txBody>
                    <a:bodyPr/>
                    <a:lstStyle/>
                    <a:p>
                      <a:pPr marL="0" marR="0" indent="0" algn="ctr" fontAlgn="base" latinLnBrk="0">
                        <a:lnSpc>
                          <a:spcPct val="160000"/>
                        </a:lnSpc>
                        <a:spcBef>
                          <a:spcPts val="0"/>
                        </a:spcBef>
                        <a:spcAft>
                          <a:spcPts val="0"/>
                        </a:spcAft>
                      </a:pPr>
                      <a:endParaRPr lang="ko-KR" altLang="en-US" sz="700" kern="1200" dirty="0">
                        <a:solidFill>
                          <a:schemeClr val="tx1"/>
                        </a:solidFill>
                        <a:latin typeface="Arial" panose="020B0604020202020204" pitchFamily="34" charset="0"/>
                        <a:ea typeface="나눔고딕 ExtraBold" panose="020D0904000000000000" pitchFamily="50" charset="-127"/>
                        <a:cs typeface="Arial" panose="020B0604020202020204" pitchFamily="34" charset="0"/>
                      </a:endParaRPr>
                    </a:p>
                  </a:txBody>
                  <a:tcPr marL="17907" marR="17907" marT="17907" marB="17907" anchor="ctr">
                    <a:noFill/>
                  </a:tcPr>
                </a:tc>
                <a:tc>
                  <a:txBody>
                    <a:bodyPr/>
                    <a:lstStyle/>
                    <a:p>
                      <a:pPr algn="ctr" rtl="0" fontAlgn="ctr"/>
                      <a:r>
                        <a:rPr lang="mn-MN" sz="800" b="0" i="0" u="none" strike="noStrike" dirty="0">
                          <a:solidFill>
                            <a:srgbClr val="000000"/>
                          </a:solidFill>
                          <a:effectLst/>
                          <a:latin typeface="Arial" panose="020B0604020202020204" pitchFamily="34" charset="0"/>
                          <a:cs typeface="Arial" panose="020B0604020202020204" pitchFamily="34" charset="0"/>
                        </a:rPr>
                        <a:t>Замын хөдөлгөөний удирдлагын дэвшилтэт систем</a:t>
                      </a:r>
                      <a:endParaRPr lang="en-US" sz="800" b="0" i="0" u="none" strike="noStrike" dirty="0">
                        <a:solidFill>
                          <a:srgbClr val="000000"/>
                        </a:solidFill>
                        <a:effectLst/>
                        <a:latin typeface="Arial" panose="020B0604020202020204" pitchFamily="34" charset="0"/>
                        <a:cs typeface="Arial" panose="020B0604020202020204" pitchFamily="34" charset="0"/>
                      </a:endParaRPr>
                    </a:p>
                  </a:txBody>
                  <a:tcPr marL="9525" marR="9525" marT="9525" marB="0" anchor="ctr">
                    <a:solidFill>
                      <a:schemeClr val="bg1"/>
                    </a:solidFill>
                  </a:tcPr>
                </a:tc>
                <a:tc>
                  <a:txBody>
                    <a:bodyPr/>
                    <a:lstStyle/>
                    <a:p>
                      <a:pPr algn="ctr" latinLnBrk="1"/>
                      <a:endParaRPr lang="ko-KR" altLang="en-US" sz="700" dirty="0">
                        <a:latin typeface="Arial" panose="020B0604020202020204" pitchFamily="34" charset="0"/>
                        <a:ea typeface="나눔고딕 ExtraBold" panose="020D0904000000000000" pitchFamily="50" charset="-127"/>
                        <a:cs typeface="Arial" panose="020B0604020202020204" pitchFamily="34" charset="0"/>
                      </a:endParaRPr>
                    </a:p>
                  </a:txBody>
                  <a:tcPr anchor="ctr">
                    <a:solidFill>
                      <a:srgbClr val="92D050"/>
                    </a:solidFill>
                  </a:tcPr>
                </a:tc>
                <a:tc>
                  <a:txBody>
                    <a:bodyPr/>
                    <a:lstStyle/>
                    <a:p>
                      <a:pPr algn="ctr" latinLnBrk="1"/>
                      <a:endParaRPr lang="ko-KR" altLang="en-US" sz="700" dirty="0">
                        <a:latin typeface="Arial" panose="020B0604020202020204" pitchFamily="34" charset="0"/>
                        <a:ea typeface="나눔고딕 ExtraBold" panose="020D0904000000000000" pitchFamily="50" charset="-127"/>
                        <a:cs typeface="Arial" panose="020B0604020202020204" pitchFamily="34" charset="0"/>
                      </a:endParaRPr>
                    </a:p>
                  </a:txBody>
                  <a:tcPr anchor="ctr">
                    <a:solidFill>
                      <a:srgbClr val="92D050"/>
                    </a:solidFill>
                  </a:tcPr>
                </a:tc>
                <a:tc>
                  <a:txBody>
                    <a:bodyPr/>
                    <a:lstStyle/>
                    <a:p>
                      <a:pPr algn="ctr" latinLnBrk="1"/>
                      <a:endParaRPr lang="ko-KR" altLang="en-US" sz="700" dirty="0">
                        <a:latin typeface="Arial" panose="020B0604020202020204" pitchFamily="34" charset="0"/>
                        <a:ea typeface="나눔고딕 ExtraBold" panose="020D0904000000000000" pitchFamily="50" charset="-127"/>
                        <a:cs typeface="Arial" panose="020B0604020202020204" pitchFamily="34" charset="0"/>
                      </a:endParaRPr>
                    </a:p>
                  </a:txBody>
                  <a:tcPr anchor="ctr">
                    <a:solidFill>
                      <a:srgbClr val="92D050"/>
                    </a:solidFill>
                  </a:tcPr>
                </a:tc>
                <a:extLst>
                  <a:ext uri="{0D108BD9-81ED-4DB2-BD59-A6C34878D82A}">
                    <a16:rowId xmlns:a16="http://schemas.microsoft.com/office/drawing/2014/main" val="10002"/>
                  </a:ext>
                </a:extLst>
              </a:tr>
              <a:tr h="314040">
                <a:tc>
                  <a:txBody>
                    <a:bodyPr/>
                    <a:lstStyle/>
                    <a:p>
                      <a:pPr marL="0" marR="0" indent="0" algn="ctr" fontAlgn="base" latinLnBrk="0">
                        <a:lnSpc>
                          <a:spcPct val="160000"/>
                        </a:lnSpc>
                        <a:spcBef>
                          <a:spcPts val="0"/>
                        </a:spcBef>
                        <a:spcAft>
                          <a:spcPts val="0"/>
                        </a:spcAft>
                      </a:pPr>
                      <a:endParaRPr lang="ko-KR" altLang="en-US" sz="700" kern="1200" dirty="0">
                        <a:solidFill>
                          <a:schemeClr val="tx1"/>
                        </a:solidFill>
                        <a:latin typeface="Arial" panose="020B0604020202020204" pitchFamily="34" charset="0"/>
                        <a:ea typeface="나눔고딕 ExtraBold" panose="020D0904000000000000" pitchFamily="50" charset="-127"/>
                        <a:cs typeface="Arial" panose="020B0604020202020204" pitchFamily="34" charset="0"/>
                      </a:endParaRPr>
                    </a:p>
                  </a:txBody>
                  <a:tcPr marL="17907" marR="17907" marT="17907" marB="17907" anchor="ctr">
                    <a:solidFill>
                      <a:srgbClr val="FFC000"/>
                    </a:solidFill>
                  </a:tcPr>
                </a:tc>
                <a:tc>
                  <a:txBody>
                    <a:bodyPr/>
                    <a:lstStyle/>
                    <a:p>
                      <a:pPr marL="0" marR="0" indent="0" algn="ctr" fontAlgn="base" latinLnBrk="0">
                        <a:lnSpc>
                          <a:spcPct val="160000"/>
                        </a:lnSpc>
                        <a:spcBef>
                          <a:spcPts val="0"/>
                        </a:spcBef>
                        <a:spcAft>
                          <a:spcPts val="0"/>
                        </a:spcAft>
                      </a:pPr>
                      <a:endParaRPr lang="ko-KR" altLang="en-US" sz="700" kern="1200" dirty="0">
                        <a:solidFill>
                          <a:schemeClr val="tx1"/>
                        </a:solidFill>
                        <a:latin typeface="Arial" panose="020B0604020202020204" pitchFamily="34" charset="0"/>
                        <a:ea typeface="나눔고딕 ExtraBold" panose="020D0904000000000000" pitchFamily="50" charset="-127"/>
                        <a:cs typeface="Arial" panose="020B0604020202020204" pitchFamily="34" charset="0"/>
                      </a:endParaRPr>
                    </a:p>
                  </a:txBody>
                  <a:tcPr marL="17907" marR="17907" marT="17907" marB="17907" anchor="ctr">
                    <a:solidFill>
                      <a:srgbClr val="FFC000"/>
                    </a:solidFill>
                  </a:tcPr>
                </a:tc>
                <a:tc>
                  <a:txBody>
                    <a:bodyPr/>
                    <a:lstStyle/>
                    <a:p>
                      <a:pPr marL="0" marR="0" indent="0" algn="ctr" fontAlgn="base" latinLnBrk="0">
                        <a:lnSpc>
                          <a:spcPct val="160000"/>
                        </a:lnSpc>
                        <a:spcBef>
                          <a:spcPts val="0"/>
                        </a:spcBef>
                        <a:spcAft>
                          <a:spcPts val="0"/>
                        </a:spcAft>
                      </a:pPr>
                      <a:endParaRPr lang="ko-KR" altLang="en-US" sz="700" kern="1200" dirty="0">
                        <a:solidFill>
                          <a:schemeClr val="tx1"/>
                        </a:solidFill>
                        <a:latin typeface="Arial" panose="020B0604020202020204" pitchFamily="34" charset="0"/>
                        <a:ea typeface="나눔고딕 ExtraBold" panose="020D0904000000000000" pitchFamily="50" charset="-127"/>
                        <a:cs typeface="Arial" panose="020B0604020202020204" pitchFamily="34" charset="0"/>
                      </a:endParaRPr>
                    </a:p>
                  </a:txBody>
                  <a:tcPr marL="17907" marR="17907" marT="17907" marB="17907" anchor="ctr">
                    <a:noFill/>
                  </a:tcPr>
                </a:tc>
                <a:tc>
                  <a:txBody>
                    <a:bodyPr/>
                    <a:lstStyle/>
                    <a:p>
                      <a:pPr algn="ctr" rtl="0" fontAlgn="ctr"/>
                      <a:r>
                        <a:rPr lang="mn-MN" sz="800" b="0" i="0" u="none" strike="noStrike" dirty="0">
                          <a:solidFill>
                            <a:srgbClr val="000000"/>
                          </a:solidFill>
                          <a:effectLst/>
                          <a:latin typeface="Arial" panose="020B0604020202020204" pitchFamily="34" charset="0"/>
                          <a:cs typeface="Arial" panose="020B0604020202020204" pitchFamily="34" charset="0"/>
                        </a:rPr>
                        <a:t>Хурд хэтрүүлэх, гэрлэн дохионы зөрчил илрүүлэх систем</a:t>
                      </a:r>
                      <a:endParaRPr lang="en-US" sz="800" b="0" i="0" u="none" strike="noStrike" dirty="0">
                        <a:solidFill>
                          <a:srgbClr val="000000"/>
                        </a:solidFill>
                        <a:effectLst/>
                        <a:latin typeface="Arial" panose="020B0604020202020204" pitchFamily="34" charset="0"/>
                        <a:cs typeface="Arial" panose="020B0604020202020204" pitchFamily="34" charset="0"/>
                      </a:endParaRPr>
                    </a:p>
                  </a:txBody>
                  <a:tcPr marL="9525" marR="9525" marT="9525" marB="0" anchor="ctr">
                    <a:solidFill>
                      <a:schemeClr val="bg1"/>
                    </a:solidFill>
                  </a:tcPr>
                </a:tc>
                <a:tc>
                  <a:txBody>
                    <a:bodyPr/>
                    <a:lstStyle/>
                    <a:p>
                      <a:pPr algn="ctr" latinLnBrk="1"/>
                      <a:endParaRPr lang="ko-KR" altLang="en-US" sz="700" dirty="0">
                        <a:latin typeface="Arial" panose="020B0604020202020204" pitchFamily="34" charset="0"/>
                        <a:ea typeface="나눔고딕 ExtraBold" panose="020D0904000000000000" pitchFamily="50" charset="-127"/>
                        <a:cs typeface="Arial" panose="020B0604020202020204" pitchFamily="34" charset="0"/>
                      </a:endParaRPr>
                    </a:p>
                  </a:txBody>
                  <a:tcPr anchor="ctr">
                    <a:noFill/>
                  </a:tcPr>
                </a:tc>
                <a:tc>
                  <a:txBody>
                    <a:bodyPr/>
                    <a:lstStyle/>
                    <a:p>
                      <a:pPr algn="ctr" latinLnBrk="1"/>
                      <a:endParaRPr lang="ko-KR" altLang="en-US" sz="700" dirty="0">
                        <a:latin typeface="Arial" panose="020B0604020202020204" pitchFamily="34" charset="0"/>
                        <a:ea typeface="나눔고딕 ExtraBold" panose="020D0904000000000000" pitchFamily="50" charset="-127"/>
                        <a:cs typeface="Arial" panose="020B0604020202020204" pitchFamily="34" charset="0"/>
                      </a:endParaRPr>
                    </a:p>
                  </a:txBody>
                  <a:tcPr anchor="ctr">
                    <a:solidFill>
                      <a:srgbClr val="92D050"/>
                    </a:solidFill>
                  </a:tcPr>
                </a:tc>
                <a:tc>
                  <a:txBody>
                    <a:bodyPr/>
                    <a:lstStyle/>
                    <a:p>
                      <a:pPr algn="ctr" latinLnBrk="1"/>
                      <a:endParaRPr lang="ko-KR" altLang="en-US" sz="700" dirty="0">
                        <a:latin typeface="Arial" panose="020B0604020202020204" pitchFamily="34" charset="0"/>
                        <a:ea typeface="나눔고딕 ExtraBold" panose="020D0904000000000000" pitchFamily="50" charset="-127"/>
                        <a:cs typeface="Arial" panose="020B0604020202020204" pitchFamily="34" charset="0"/>
                      </a:endParaRPr>
                    </a:p>
                  </a:txBody>
                  <a:tcPr anchor="ctr">
                    <a:solidFill>
                      <a:srgbClr val="92D050"/>
                    </a:solidFill>
                  </a:tcPr>
                </a:tc>
                <a:extLst>
                  <a:ext uri="{0D108BD9-81ED-4DB2-BD59-A6C34878D82A}">
                    <a16:rowId xmlns:a16="http://schemas.microsoft.com/office/drawing/2014/main" val="10003"/>
                  </a:ext>
                </a:extLst>
              </a:tr>
              <a:tr h="314040">
                <a:tc>
                  <a:txBody>
                    <a:bodyPr/>
                    <a:lstStyle/>
                    <a:p>
                      <a:pPr marL="0" marR="0" indent="0" algn="ctr" fontAlgn="base" latinLnBrk="0">
                        <a:lnSpc>
                          <a:spcPct val="160000"/>
                        </a:lnSpc>
                        <a:spcBef>
                          <a:spcPts val="0"/>
                        </a:spcBef>
                        <a:spcAft>
                          <a:spcPts val="0"/>
                        </a:spcAft>
                      </a:pPr>
                      <a:endParaRPr lang="ko-KR" altLang="en-US" sz="700" kern="1200" dirty="0">
                        <a:solidFill>
                          <a:schemeClr val="tx1"/>
                        </a:solidFill>
                        <a:latin typeface="Arial" panose="020B0604020202020204" pitchFamily="34" charset="0"/>
                        <a:ea typeface="나눔고딕 ExtraBold" panose="020D0904000000000000" pitchFamily="50" charset="-127"/>
                        <a:cs typeface="Arial" panose="020B0604020202020204" pitchFamily="34" charset="0"/>
                      </a:endParaRPr>
                    </a:p>
                  </a:txBody>
                  <a:tcPr marL="17907" marR="17907" marT="17907" marB="17907" anchor="ctr">
                    <a:solidFill>
                      <a:srgbClr val="FFC000"/>
                    </a:solidFill>
                  </a:tcPr>
                </a:tc>
                <a:tc>
                  <a:txBody>
                    <a:bodyPr/>
                    <a:lstStyle/>
                    <a:p>
                      <a:pPr marL="0" marR="0" indent="0" algn="ctr" fontAlgn="base" latinLnBrk="0">
                        <a:lnSpc>
                          <a:spcPct val="160000"/>
                        </a:lnSpc>
                        <a:spcBef>
                          <a:spcPts val="0"/>
                        </a:spcBef>
                        <a:spcAft>
                          <a:spcPts val="0"/>
                        </a:spcAft>
                      </a:pPr>
                      <a:endParaRPr lang="ko-KR" altLang="en-US" sz="700" kern="1200" dirty="0">
                        <a:solidFill>
                          <a:schemeClr val="tx1"/>
                        </a:solidFill>
                        <a:latin typeface="Arial" panose="020B0604020202020204" pitchFamily="34" charset="0"/>
                        <a:ea typeface="나눔고딕 ExtraBold" panose="020D0904000000000000" pitchFamily="50" charset="-127"/>
                        <a:cs typeface="Arial" panose="020B0604020202020204" pitchFamily="34" charset="0"/>
                      </a:endParaRPr>
                    </a:p>
                  </a:txBody>
                  <a:tcPr marL="17907" marR="17907" marT="17907" marB="17907" anchor="ctr">
                    <a:solidFill>
                      <a:srgbClr val="FFC000"/>
                    </a:solidFill>
                  </a:tcPr>
                </a:tc>
                <a:tc>
                  <a:txBody>
                    <a:bodyPr/>
                    <a:lstStyle/>
                    <a:p>
                      <a:pPr marL="0" marR="0" indent="0" algn="ctr" fontAlgn="base" latinLnBrk="0">
                        <a:lnSpc>
                          <a:spcPct val="160000"/>
                        </a:lnSpc>
                        <a:spcBef>
                          <a:spcPts val="0"/>
                        </a:spcBef>
                        <a:spcAft>
                          <a:spcPts val="0"/>
                        </a:spcAft>
                      </a:pPr>
                      <a:endParaRPr lang="ko-KR" altLang="en-US" sz="700" kern="1200" dirty="0">
                        <a:solidFill>
                          <a:schemeClr val="tx1"/>
                        </a:solidFill>
                        <a:latin typeface="Arial" panose="020B0604020202020204" pitchFamily="34" charset="0"/>
                        <a:ea typeface="나눔고딕 ExtraBold" panose="020D0904000000000000" pitchFamily="50" charset="-127"/>
                        <a:cs typeface="Arial" panose="020B0604020202020204" pitchFamily="34" charset="0"/>
                      </a:endParaRPr>
                    </a:p>
                  </a:txBody>
                  <a:tcPr marL="17907" marR="17907" marT="17907" marB="17907" anchor="ctr">
                    <a:noFill/>
                  </a:tcPr>
                </a:tc>
                <a:tc>
                  <a:txBody>
                    <a:bodyPr/>
                    <a:lstStyle/>
                    <a:p>
                      <a:pPr algn="ctr" rtl="0" fontAlgn="ctr"/>
                      <a:r>
                        <a:rPr lang="mn-MN" sz="800" b="0" i="0" u="none" strike="noStrike" dirty="0">
                          <a:solidFill>
                            <a:srgbClr val="000000"/>
                          </a:solidFill>
                          <a:effectLst/>
                          <a:latin typeface="Arial" panose="020B0604020202020204" pitchFamily="34" charset="0"/>
                          <a:cs typeface="Arial" panose="020B0604020202020204" pitchFamily="34" charset="0"/>
                        </a:rPr>
                        <a:t>Даац хэтрүүлсэн тээврийн хэрэгсэл илрүүлэх систем</a:t>
                      </a:r>
                      <a:endParaRPr lang="en-US" sz="800" b="0" i="0" u="none" strike="noStrike" dirty="0">
                        <a:solidFill>
                          <a:srgbClr val="000000"/>
                        </a:solidFill>
                        <a:effectLst/>
                        <a:latin typeface="Arial" panose="020B0604020202020204" pitchFamily="34" charset="0"/>
                        <a:cs typeface="Arial" panose="020B0604020202020204" pitchFamily="34" charset="0"/>
                      </a:endParaRPr>
                    </a:p>
                  </a:txBody>
                  <a:tcPr marL="9525" marR="9525" marT="9525" marB="0" anchor="ctr">
                    <a:solidFill>
                      <a:schemeClr val="bg1"/>
                    </a:solidFill>
                  </a:tcPr>
                </a:tc>
                <a:tc>
                  <a:txBody>
                    <a:bodyPr/>
                    <a:lstStyle/>
                    <a:p>
                      <a:pPr algn="ctr" latinLnBrk="1"/>
                      <a:endParaRPr lang="ko-KR" altLang="en-US" sz="700" dirty="0">
                        <a:latin typeface="Arial" panose="020B0604020202020204" pitchFamily="34" charset="0"/>
                        <a:ea typeface="나눔고딕 ExtraBold" panose="020D0904000000000000" pitchFamily="50" charset="-127"/>
                        <a:cs typeface="Arial" panose="020B0604020202020204" pitchFamily="34" charset="0"/>
                      </a:endParaRPr>
                    </a:p>
                  </a:txBody>
                  <a:tcPr anchor="ctr">
                    <a:solidFill>
                      <a:srgbClr val="92D050"/>
                    </a:solidFill>
                  </a:tcPr>
                </a:tc>
                <a:tc>
                  <a:txBody>
                    <a:bodyPr/>
                    <a:lstStyle/>
                    <a:p>
                      <a:pPr algn="ctr" latinLnBrk="1"/>
                      <a:endParaRPr lang="ko-KR" altLang="en-US" sz="700" dirty="0">
                        <a:latin typeface="Arial" panose="020B0604020202020204" pitchFamily="34" charset="0"/>
                        <a:ea typeface="나눔고딕 ExtraBold" panose="020D0904000000000000" pitchFamily="50" charset="-127"/>
                        <a:cs typeface="Arial" panose="020B0604020202020204" pitchFamily="34" charset="0"/>
                      </a:endParaRPr>
                    </a:p>
                  </a:txBody>
                  <a:tcPr anchor="ctr">
                    <a:solidFill>
                      <a:srgbClr val="92D050"/>
                    </a:solidFill>
                  </a:tcPr>
                </a:tc>
                <a:tc>
                  <a:txBody>
                    <a:bodyPr/>
                    <a:lstStyle/>
                    <a:p>
                      <a:pPr algn="ctr" latinLnBrk="1"/>
                      <a:endParaRPr lang="ko-KR" altLang="en-US" sz="700" dirty="0">
                        <a:latin typeface="Arial" panose="020B0604020202020204" pitchFamily="34" charset="0"/>
                        <a:ea typeface="나눔고딕 ExtraBold" panose="020D0904000000000000" pitchFamily="50" charset="-127"/>
                        <a:cs typeface="Arial" panose="020B0604020202020204" pitchFamily="34" charset="0"/>
                      </a:endParaRPr>
                    </a:p>
                  </a:txBody>
                  <a:tcPr anchor="ctr">
                    <a:solidFill>
                      <a:srgbClr val="92D050"/>
                    </a:solidFill>
                  </a:tcPr>
                </a:tc>
                <a:extLst>
                  <a:ext uri="{0D108BD9-81ED-4DB2-BD59-A6C34878D82A}">
                    <a16:rowId xmlns:a16="http://schemas.microsoft.com/office/drawing/2014/main" val="10004"/>
                  </a:ext>
                </a:extLst>
              </a:tr>
              <a:tr h="314040">
                <a:tc>
                  <a:txBody>
                    <a:bodyPr/>
                    <a:lstStyle/>
                    <a:p>
                      <a:pPr marL="0" marR="0" indent="0" algn="ctr" fontAlgn="base" latinLnBrk="0">
                        <a:lnSpc>
                          <a:spcPct val="160000"/>
                        </a:lnSpc>
                        <a:spcBef>
                          <a:spcPts val="0"/>
                        </a:spcBef>
                        <a:spcAft>
                          <a:spcPts val="0"/>
                        </a:spcAft>
                      </a:pPr>
                      <a:endParaRPr lang="ko-KR" altLang="en-US" sz="700" kern="1200" dirty="0">
                        <a:solidFill>
                          <a:schemeClr val="tx1"/>
                        </a:solidFill>
                        <a:latin typeface="Arial" panose="020B0604020202020204" pitchFamily="34" charset="0"/>
                        <a:ea typeface="나눔고딕 ExtraBold" panose="020D0904000000000000" pitchFamily="50" charset="-127"/>
                        <a:cs typeface="Arial" panose="020B0604020202020204" pitchFamily="34" charset="0"/>
                      </a:endParaRPr>
                    </a:p>
                  </a:txBody>
                  <a:tcPr marL="17907" marR="17907" marT="17907" marB="17907" anchor="ctr">
                    <a:solidFill>
                      <a:srgbClr val="FFC000"/>
                    </a:solidFill>
                  </a:tcPr>
                </a:tc>
                <a:tc>
                  <a:txBody>
                    <a:bodyPr/>
                    <a:lstStyle/>
                    <a:p>
                      <a:pPr marL="0" marR="0" indent="0" algn="ctr" fontAlgn="base" latinLnBrk="0">
                        <a:lnSpc>
                          <a:spcPct val="160000"/>
                        </a:lnSpc>
                        <a:spcBef>
                          <a:spcPts val="0"/>
                        </a:spcBef>
                        <a:spcAft>
                          <a:spcPts val="0"/>
                        </a:spcAft>
                      </a:pPr>
                      <a:endParaRPr lang="ko-KR" altLang="en-US" sz="700" kern="1200" dirty="0">
                        <a:solidFill>
                          <a:schemeClr val="tx1"/>
                        </a:solidFill>
                        <a:latin typeface="Arial" panose="020B0604020202020204" pitchFamily="34" charset="0"/>
                        <a:ea typeface="나눔고딕 ExtraBold" panose="020D0904000000000000" pitchFamily="50" charset="-127"/>
                        <a:cs typeface="Arial" panose="020B0604020202020204" pitchFamily="34" charset="0"/>
                      </a:endParaRPr>
                    </a:p>
                  </a:txBody>
                  <a:tcPr marL="17907" marR="17907" marT="17907" marB="17907" anchor="ctr">
                    <a:solidFill>
                      <a:srgbClr val="FFC000"/>
                    </a:solidFill>
                  </a:tcPr>
                </a:tc>
                <a:tc>
                  <a:txBody>
                    <a:bodyPr/>
                    <a:lstStyle/>
                    <a:p>
                      <a:pPr marL="0" marR="0" indent="0" algn="ctr" fontAlgn="base" latinLnBrk="0">
                        <a:lnSpc>
                          <a:spcPct val="160000"/>
                        </a:lnSpc>
                        <a:spcBef>
                          <a:spcPts val="0"/>
                        </a:spcBef>
                        <a:spcAft>
                          <a:spcPts val="0"/>
                        </a:spcAft>
                      </a:pPr>
                      <a:endParaRPr lang="ko-KR" altLang="en-US" sz="700" kern="1200" dirty="0">
                        <a:solidFill>
                          <a:schemeClr val="tx1"/>
                        </a:solidFill>
                        <a:latin typeface="Arial" panose="020B0604020202020204" pitchFamily="34" charset="0"/>
                        <a:ea typeface="나눔고딕 ExtraBold" panose="020D0904000000000000" pitchFamily="50" charset="-127"/>
                        <a:cs typeface="Arial" panose="020B0604020202020204" pitchFamily="34" charset="0"/>
                      </a:endParaRPr>
                    </a:p>
                  </a:txBody>
                  <a:tcPr marL="17907" marR="17907" marT="17907" marB="17907" anchor="ctr">
                    <a:solidFill>
                      <a:srgbClr val="FFC000"/>
                    </a:solidFill>
                  </a:tcPr>
                </a:tc>
                <a:tc>
                  <a:txBody>
                    <a:bodyPr/>
                    <a:lstStyle/>
                    <a:p>
                      <a:pPr algn="ctr" rtl="0" fontAlgn="ctr"/>
                      <a:r>
                        <a:rPr lang="ru-RU" altLang="ko-KR" sz="800" b="0" i="0" u="none" strike="noStrike" dirty="0">
                          <a:solidFill>
                            <a:srgbClr val="000000"/>
                          </a:solidFill>
                          <a:effectLst/>
                          <a:latin typeface="Arial" panose="020B0604020202020204" pitchFamily="34" charset="0"/>
                          <a:cs typeface="Arial" panose="020B0604020202020204" pitchFamily="34" charset="0"/>
                        </a:rPr>
                        <a:t>Хориглосон газар авто машин тавих зөрчил илрүүлэ</a:t>
                      </a:r>
                      <a:r>
                        <a:rPr lang="mn-MN" altLang="ko-KR" sz="800" b="0" i="0" u="none" strike="noStrike" dirty="0">
                          <a:solidFill>
                            <a:srgbClr val="000000"/>
                          </a:solidFill>
                          <a:effectLst/>
                          <a:latin typeface="Arial" panose="020B0604020202020204" pitchFamily="34" charset="0"/>
                          <a:cs typeface="Arial" panose="020B0604020202020204" pitchFamily="34" charset="0"/>
                        </a:rPr>
                        <a:t>х систем</a:t>
                      </a:r>
                      <a:endParaRPr lang="en-US" sz="800" b="0" i="0" u="none" strike="noStrike" dirty="0">
                        <a:solidFill>
                          <a:srgbClr val="000000"/>
                        </a:solidFill>
                        <a:effectLst/>
                        <a:latin typeface="Arial" panose="020B0604020202020204" pitchFamily="34" charset="0"/>
                        <a:cs typeface="Arial" panose="020B0604020202020204" pitchFamily="34" charset="0"/>
                      </a:endParaRPr>
                    </a:p>
                  </a:txBody>
                  <a:tcPr marL="9525" marR="9525" marT="9525" marB="0" anchor="ctr">
                    <a:solidFill>
                      <a:schemeClr val="bg1"/>
                    </a:solidFill>
                  </a:tcPr>
                </a:tc>
                <a:tc>
                  <a:txBody>
                    <a:bodyPr/>
                    <a:lstStyle/>
                    <a:p>
                      <a:pPr algn="ctr" latinLnBrk="1"/>
                      <a:endParaRPr lang="ko-KR" altLang="en-US" sz="700" dirty="0">
                        <a:latin typeface="Arial" panose="020B0604020202020204" pitchFamily="34" charset="0"/>
                        <a:ea typeface="나눔고딕 ExtraBold" panose="020D0904000000000000" pitchFamily="50" charset="-127"/>
                        <a:cs typeface="Arial" panose="020B0604020202020204" pitchFamily="34" charset="0"/>
                      </a:endParaRPr>
                    </a:p>
                  </a:txBody>
                  <a:tcPr anchor="ctr">
                    <a:noFill/>
                  </a:tcPr>
                </a:tc>
                <a:tc>
                  <a:txBody>
                    <a:bodyPr/>
                    <a:lstStyle/>
                    <a:p>
                      <a:pPr algn="ctr" latinLnBrk="1"/>
                      <a:endParaRPr lang="ko-KR" altLang="en-US" sz="700" dirty="0">
                        <a:latin typeface="Arial" panose="020B0604020202020204" pitchFamily="34" charset="0"/>
                        <a:ea typeface="나눔고딕 ExtraBold" panose="020D0904000000000000" pitchFamily="50" charset="-127"/>
                        <a:cs typeface="Arial" panose="020B0604020202020204" pitchFamily="34" charset="0"/>
                      </a:endParaRPr>
                    </a:p>
                  </a:txBody>
                  <a:tcPr anchor="ctr">
                    <a:solidFill>
                      <a:srgbClr val="92D050"/>
                    </a:solidFill>
                  </a:tcPr>
                </a:tc>
                <a:tc>
                  <a:txBody>
                    <a:bodyPr/>
                    <a:lstStyle/>
                    <a:p>
                      <a:pPr algn="ctr" latinLnBrk="1"/>
                      <a:endParaRPr lang="ko-KR" altLang="en-US" sz="700" dirty="0">
                        <a:latin typeface="Arial" panose="020B0604020202020204" pitchFamily="34" charset="0"/>
                        <a:ea typeface="나눔고딕 ExtraBold" panose="020D0904000000000000" pitchFamily="50" charset="-127"/>
                        <a:cs typeface="Arial" panose="020B0604020202020204" pitchFamily="34" charset="0"/>
                      </a:endParaRPr>
                    </a:p>
                  </a:txBody>
                  <a:tcPr anchor="ctr">
                    <a:solidFill>
                      <a:srgbClr val="92D050"/>
                    </a:solidFill>
                  </a:tcPr>
                </a:tc>
                <a:extLst>
                  <a:ext uri="{0D108BD9-81ED-4DB2-BD59-A6C34878D82A}">
                    <a16:rowId xmlns:a16="http://schemas.microsoft.com/office/drawing/2014/main" val="10005"/>
                  </a:ext>
                </a:extLst>
              </a:tr>
              <a:tr h="314040">
                <a:tc>
                  <a:txBody>
                    <a:bodyPr/>
                    <a:lstStyle/>
                    <a:p>
                      <a:pPr marL="0" marR="0" indent="0" algn="ctr" fontAlgn="base" latinLnBrk="0">
                        <a:lnSpc>
                          <a:spcPct val="160000"/>
                        </a:lnSpc>
                        <a:spcBef>
                          <a:spcPts val="0"/>
                        </a:spcBef>
                        <a:spcAft>
                          <a:spcPts val="0"/>
                        </a:spcAft>
                      </a:pPr>
                      <a:endParaRPr lang="ko-KR" altLang="en-US" sz="700" kern="1200" dirty="0">
                        <a:solidFill>
                          <a:schemeClr val="tx1"/>
                        </a:solidFill>
                        <a:latin typeface="Arial" panose="020B0604020202020204" pitchFamily="34" charset="0"/>
                        <a:ea typeface="나눔고딕 ExtraBold" panose="020D0904000000000000" pitchFamily="50" charset="-127"/>
                        <a:cs typeface="Arial" panose="020B0604020202020204" pitchFamily="34" charset="0"/>
                      </a:endParaRPr>
                    </a:p>
                  </a:txBody>
                  <a:tcPr marL="17907" marR="17907" marT="17907" marB="17907" anchor="ctr">
                    <a:solidFill>
                      <a:srgbClr val="FFC000"/>
                    </a:solidFill>
                  </a:tcPr>
                </a:tc>
                <a:tc>
                  <a:txBody>
                    <a:bodyPr/>
                    <a:lstStyle/>
                    <a:p>
                      <a:pPr marL="0" marR="0" indent="0" algn="ctr" fontAlgn="base" latinLnBrk="0">
                        <a:lnSpc>
                          <a:spcPct val="160000"/>
                        </a:lnSpc>
                        <a:spcBef>
                          <a:spcPts val="0"/>
                        </a:spcBef>
                        <a:spcAft>
                          <a:spcPts val="0"/>
                        </a:spcAft>
                      </a:pPr>
                      <a:endParaRPr lang="ko-KR" altLang="en-US" sz="700" kern="1200" dirty="0">
                        <a:solidFill>
                          <a:schemeClr val="tx1"/>
                        </a:solidFill>
                        <a:latin typeface="Arial" panose="020B0604020202020204" pitchFamily="34" charset="0"/>
                        <a:ea typeface="나눔고딕 ExtraBold" panose="020D0904000000000000" pitchFamily="50" charset="-127"/>
                        <a:cs typeface="Arial" panose="020B0604020202020204" pitchFamily="34" charset="0"/>
                      </a:endParaRPr>
                    </a:p>
                  </a:txBody>
                  <a:tcPr marL="17907" marR="17907" marT="17907" marB="17907" anchor="ctr">
                    <a:solidFill>
                      <a:srgbClr val="FFC000"/>
                    </a:solidFill>
                  </a:tcPr>
                </a:tc>
                <a:tc>
                  <a:txBody>
                    <a:bodyPr/>
                    <a:lstStyle/>
                    <a:p>
                      <a:pPr marL="0" marR="0" indent="0" algn="ctr" fontAlgn="base" latinLnBrk="0">
                        <a:lnSpc>
                          <a:spcPct val="160000"/>
                        </a:lnSpc>
                        <a:spcBef>
                          <a:spcPts val="0"/>
                        </a:spcBef>
                        <a:spcAft>
                          <a:spcPts val="0"/>
                        </a:spcAft>
                      </a:pPr>
                      <a:endParaRPr lang="ko-KR" altLang="en-US" sz="700" kern="1200" dirty="0">
                        <a:solidFill>
                          <a:schemeClr val="tx1"/>
                        </a:solidFill>
                        <a:latin typeface="Arial" panose="020B0604020202020204" pitchFamily="34" charset="0"/>
                        <a:ea typeface="나눔고딕 ExtraBold" panose="020D0904000000000000" pitchFamily="50" charset="-127"/>
                        <a:cs typeface="Arial" panose="020B0604020202020204" pitchFamily="34" charset="0"/>
                      </a:endParaRPr>
                    </a:p>
                  </a:txBody>
                  <a:tcPr marL="17907" marR="17907" marT="17907" marB="17907" anchor="ctr">
                    <a:solidFill>
                      <a:srgbClr val="FFC000"/>
                    </a:solidFill>
                  </a:tcPr>
                </a:tc>
                <a:tc>
                  <a:txBody>
                    <a:bodyPr/>
                    <a:lstStyle/>
                    <a:p>
                      <a:pPr algn="ctr" rtl="0" fontAlgn="ctr"/>
                      <a:r>
                        <a:rPr lang="mn-MN" sz="800" b="0" i="0" u="none" strike="noStrike" dirty="0">
                          <a:solidFill>
                            <a:srgbClr val="000000"/>
                          </a:solidFill>
                          <a:effectLst/>
                          <a:latin typeface="Arial" panose="020B0604020202020204" pitchFamily="34" charset="0"/>
                          <a:cs typeface="Arial" panose="020B0604020202020204" pitchFamily="34" charset="0"/>
                        </a:rPr>
                        <a:t>Замын хажуугийн хурдны хяналт</a:t>
                      </a:r>
                      <a:endParaRPr lang="en-US" sz="800" b="0" i="0" u="none" strike="noStrike" dirty="0">
                        <a:solidFill>
                          <a:srgbClr val="000000"/>
                        </a:solidFill>
                        <a:effectLst/>
                        <a:latin typeface="Arial" panose="020B0604020202020204" pitchFamily="34" charset="0"/>
                        <a:cs typeface="Arial" panose="020B0604020202020204" pitchFamily="34" charset="0"/>
                      </a:endParaRPr>
                    </a:p>
                  </a:txBody>
                  <a:tcPr marL="9525" marR="9525" marT="9525" marB="0" anchor="ctr">
                    <a:solidFill>
                      <a:schemeClr val="bg1"/>
                    </a:solidFill>
                  </a:tcPr>
                </a:tc>
                <a:tc>
                  <a:txBody>
                    <a:bodyPr/>
                    <a:lstStyle/>
                    <a:p>
                      <a:pPr algn="ctr" latinLnBrk="1"/>
                      <a:endParaRPr lang="ko-KR" altLang="en-US" sz="700" dirty="0">
                        <a:latin typeface="Arial" panose="020B0604020202020204" pitchFamily="34" charset="0"/>
                        <a:ea typeface="나눔고딕 ExtraBold" panose="020D0904000000000000" pitchFamily="50" charset="-127"/>
                        <a:cs typeface="Arial" panose="020B0604020202020204" pitchFamily="34" charset="0"/>
                      </a:endParaRPr>
                    </a:p>
                  </a:txBody>
                  <a:tcPr anchor="ctr">
                    <a:solidFill>
                      <a:srgbClr val="92D050"/>
                    </a:solidFill>
                  </a:tcPr>
                </a:tc>
                <a:tc>
                  <a:txBody>
                    <a:bodyPr/>
                    <a:lstStyle/>
                    <a:p>
                      <a:pPr algn="ctr" latinLnBrk="1"/>
                      <a:endParaRPr lang="ko-KR" altLang="en-US" sz="700" dirty="0">
                        <a:latin typeface="Arial" panose="020B0604020202020204" pitchFamily="34" charset="0"/>
                        <a:ea typeface="나눔고딕 ExtraBold" panose="020D0904000000000000" pitchFamily="50" charset="-127"/>
                        <a:cs typeface="Arial" panose="020B0604020202020204" pitchFamily="34" charset="0"/>
                      </a:endParaRPr>
                    </a:p>
                  </a:txBody>
                  <a:tcPr anchor="ctr">
                    <a:solidFill>
                      <a:srgbClr val="92D050"/>
                    </a:solidFill>
                  </a:tcPr>
                </a:tc>
                <a:tc>
                  <a:txBody>
                    <a:bodyPr/>
                    <a:lstStyle/>
                    <a:p>
                      <a:pPr algn="ctr" latinLnBrk="1"/>
                      <a:endParaRPr lang="ko-KR" altLang="en-US" sz="700" dirty="0">
                        <a:latin typeface="Arial" panose="020B0604020202020204" pitchFamily="34" charset="0"/>
                        <a:ea typeface="나눔고딕 ExtraBold" panose="020D0904000000000000" pitchFamily="50" charset="-127"/>
                        <a:cs typeface="Arial" panose="020B0604020202020204" pitchFamily="34" charset="0"/>
                      </a:endParaRPr>
                    </a:p>
                  </a:txBody>
                  <a:tcPr anchor="ctr">
                    <a:solidFill>
                      <a:srgbClr val="92D050"/>
                    </a:solidFill>
                  </a:tcPr>
                </a:tc>
                <a:extLst>
                  <a:ext uri="{0D108BD9-81ED-4DB2-BD59-A6C34878D82A}">
                    <a16:rowId xmlns:a16="http://schemas.microsoft.com/office/drawing/2014/main" val="10006"/>
                  </a:ext>
                </a:extLst>
              </a:tr>
              <a:tr h="314040">
                <a:tc>
                  <a:txBody>
                    <a:bodyPr/>
                    <a:lstStyle/>
                    <a:p>
                      <a:pPr marL="0" marR="0" indent="0" algn="ctr" fontAlgn="base" latinLnBrk="0">
                        <a:lnSpc>
                          <a:spcPct val="160000"/>
                        </a:lnSpc>
                        <a:spcBef>
                          <a:spcPts val="0"/>
                        </a:spcBef>
                        <a:spcAft>
                          <a:spcPts val="0"/>
                        </a:spcAft>
                      </a:pPr>
                      <a:endParaRPr lang="ko-KR" altLang="en-US" sz="700" kern="1200" dirty="0">
                        <a:solidFill>
                          <a:schemeClr val="tx1"/>
                        </a:solidFill>
                        <a:latin typeface="Arial" panose="020B0604020202020204" pitchFamily="34" charset="0"/>
                        <a:ea typeface="나눔고딕 ExtraBold" panose="020D0904000000000000" pitchFamily="50" charset="-127"/>
                        <a:cs typeface="Arial" panose="020B0604020202020204" pitchFamily="34" charset="0"/>
                      </a:endParaRPr>
                    </a:p>
                  </a:txBody>
                  <a:tcPr marL="17907" marR="17907" marT="17907" marB="17907" anchor="ctr">
                    <a:solidFill>
                      <a:srgbClr val="FFC000"/>
                    </a:solidFill>
                  </a:tcPr>
                </a:tc>
                <a:tc>
                  <a:txBody>
                    <a:bodyPr/>
                    <a:lstStyle/>
                    <a:p>
                      <a:pPr marL="0" marR="0" indent="0" algn="ctr" fontAlgn="base" latinLnBrk="0">
                        <a:lnSpc>
                          <a:spcPct val="160000"/>
                        </a:lnSpc>
                        <a:spcBef>
                          <a:spcPts val="0"/>
                        </a:spcBef>
                        <a:spcAft>
                          <a:spcPts val="0"/>
                        </a:spcAft>
                      </a:pPr>
                      <a:endParaRPr lang="ko-KR" altLang="en-US" sz="700" kern="1200" dirty="0">
                        <a:solidFill>
                          <a:schemeClr val="tx1"/>
                        </a:solidFill>
                        <a:latin typeface="Arial" panose="020B0604020202020204" pitchFamily="34" charset="0"/>
                        <a:ea typeface="나눔고딕 ExtraBold" panose="020D0904000000000000" pitchFamily="50" charset="-127"/>
                        <a:cs typeface="Arial" panose="020B0604020202020204" pitchFamily="34" charset="0"/>
                      </a:endParaRPr>
                    </a:p>
                  </a:txBody>
                  <a:tcPr marL="17907" marR="17907" marT="17907" marB="17907" anchor="ctr">
                    <a:solidFill>
                      <a:srgbClr val="FFC000"/>
                    </a:solidFill>
                  </a:tcPr>
                </a:tc>
                <a:tc>
                  <a:txBody>
                    <a:bodyPr/>
                    <a:lstStyle/>
                    <a:p>
                      <a:pPr marL="0" marR="0" indent="0" algn="ctr" fontAlgn="base" latinLnBrk="0">
                        <a:lnSpc>
                          <a:spcPct val="160000"/>
                        </a:lnSpc>
                        <a:spcBef>
                          <a:spcPts val="0"/>
                        </a:spcBef>
                        <a:spcAft>
                          <a:spcPts val="0"/>
                        </a:spcAft>
                      </a:pPr>
                      <a:endParaRPr lang="ko-KR" altLang="en-US" sz="700" kern="1200" dirty="0">
                        <a:solidFill>
                          <a:schemeClr val="tx1"/>
                        </a:solidFill>
                        <a:latin typeface="Arial" panose="020B0604020202020204" pitchFamily="34" charset="0"/>
                        <a:ea typeface="나눔고딕 ExtraBold" panose="020D0904000000000000" pitchFamily="50" charset="-127"/>
                        <a:cs typeface="Arial" panose="020B0604020202020204" pitchFamily="34" charset="0"/>
                      </a:endParaRPr>
                    </a:p>
                  </a:txBody>
                  <a:tcPr marL="17907" marR="17907" marT="17907" marB="17907" anchor="ctr">
                    <a:noFill/>
                  </a:tcPr>
                </a:tc>
                <a:tc>
                  <a:txBody>
                    <a:bodyPr/>
                    <a:lstStyle/>
                    <a:p>
                      <a:pPr algn="ctr" rtl="0" fontAlgn="ctr"/>
                      <a:r>
                        <a:rPr lang="mn-MN" altLang="ko-KR" sz="800" b="0" i="0" u="none" strike="noStrike" dirty="0">
                          <a:solidFill>
                            <a:srgbClr val="000000"/>
                          </a:solidFill>
                          <a:effectLst/>
                          <a:latin typeface="Arial" panose="020B0604020202020204" pitchFamily="34" charset="0"/>
                          <a:cs typeface="Arial" panose="020B0604020202020204" pitchFamily="34" charset="0"/>
                        </a:rPr>
                        <a:t>Гэрлэн дохионы хяналт </a:t>
                      </a:r>
                      <a:endParaRPr lang="en-US" sz="800" b="0" i="0" u="none" strike="noStrike" dirty="0">
                        <a:solidFill>
                          <a:srgbClr val="000000"/>
                        </a:solidFill>
                        <a:effectLst/>
                        <a:latin typeface="Arial" panose="020B0604020202020204" pitchFamily="34" charset="0"/>
                        <a:cs typeface="Arial" panose="020B0604020202020204" pitchFamily="34" charset="0"/>
                      </a:endParaRPr>
                    </a:p>
                  </a:txBody>
                  <a:tcPr marL="9525" marR="9525" marT="9525" marB="0" anchor="ctr">
                    <a:solidFill>
                      <a:schemeClr val="bg1"/>
                    </a:solidFill>
                  </a:tcPr>
                </a:tc>
                <a:tc>
                  <a:txBody>
                    <a:bodyPr/>
                    <a:lstStyle/>
                    <a:p>
                      <a:pPr algn="ctr" latinLnBrk="1"/>
                      <a:endParaRPr lang="ko-KR" altLang="en-US" sz="700" dirty="0">
                        <a:latin typeface="Arial" panose="020B0604020202020204" pitchFamily="34" charset="0"/>
                        <a:ea typeface="나눔고딕 ExtraBold" panose="020D0904000000000000" pitchFamily="50" charset="-127"/>
                        <a:cs typeface="Arial" panose="020B0604020202020204" pitchFamily="34" charset="0"/>
                      </a:endParaRPr>
                    </a:p>
                  </a:txBody>
                  <a:tcPr anchor="ctr">
                    <a:noFill/>
                  </a:tcPr>
                </a:tc>
                <a:tc>
                  <a:txBody>
                    <a:bodyPr/>
                    <a:lstStyle/>
                    <a:p>
                      <a:pPr algn="ctr" latinLnBrk="1"/>
                      <a:endParaRPr lang="ko-KR" altLang="en-US" sz="700" dirty="0">
                        <a:latin typeface="Arial" panose="020B0604020202020204" pitchFamily="34" charset="0"/>
                        <a:ea typeface="나눔고딕 ExtraBold" panose="020D0904000000000000" pitchFamily="50" charset="-127"/>
                        <a:cs typeface="Arial" panose="020B0604020202020204" pitchFamily="34" charset="0"/>
                      </a:endParaRPr>
                    </a:p>
                  </a:txBody>
                  <a:tcPr anchor="ctr">
                    <a:noFill/>
                  </a:tcPr>
                </a:tc>
                <a:tc>
                  <a:txBody>
                    <a:bodyPr/>
                    <a:lstStyle/>
                    <a:p>
                      <a:pPr algn="ctr" latinLnBrk="1"/>
                      <a:endParaRPr lang="ko-KR" altLang="en-US" sz="700" dirty="0">
                        <a:latin typeface="Arial" panose="020B0604020202020204" pitchFamily="34" charset="0"/>
                        <a:ea typeface="나눔고딕 ExtraBold" panose="020D0904000000000000" pitchFamily="50" charset="-127"/>
                        <a:cs typeface="Arial" panose="020B0604020202020204" pitchFamily="34" charset="0"/>
                      </a:endParaRPr>
                    </a:p>
                  </a:txBody>
                  <a:tcPr anchor="ctr">
                    <a:solidFill>
                      <a:srgbClr val="92D050"/>
                    </a:solidFill>
                  </a:tcPr>
                </a:tc>
                <a:extLst>
                  <a:ext uri="{0D108BD9-81ED-4DB2-BD59-A6C34878D82A}">
                    <a16:rowId xmlns:a16="http://schemas.microsoft.com/office/drawing/2014/main" val="10007"/>
                  </a:ext>
                </a:extLst>
              </a:tr>
              <a:tr h="314040">
                <a:tc>
                  <a:txBody>
                    <a:bodyPr/>
                    <a:lstStyle/>
                    <a:p>
                      <a:pPr marL="0" marR="0" indent="0" algn="ctr" fontAlgn="base" latinLnBrk="0">
                        <a:lnSpc>
                          <a:spcPct val="160000"/>
                        </a:lnSpc>
                        <a:spcBef>
                          <a:spcPts val="0"/>
                        </a:spcBef>
                        <a:spcAft>
                          <a:spcPts val="0"/>
                        </a:spcAft>
                      </a:pPr>
                      <a:endParaRPr lang="ko-KR" altLang="en-US" sz="700" kern="1200" dirty="0">
                        <a:solidFill>
                          <a:schemeClr val="tx1"/>
                        </a:solidFill>
                        <a:latin typeface="Arial" panose="020B0604020202020204" pitchFamily="34" charset="0"/>
                        <a:ea typeface="나눔고딕 ExtraBold" panose="020D0904000000000000" pitchFamily="50" charset="-127"/>
                        <a:cs typeface="Arial" panose="020B0604020202020204" pitchFamily="34" charset="0"/>
                      </a:endParaRPr>
                    </a:p>
                  </a:txBody>
                  <a:tcPr marL="17907" marR="17907" marT="17907" marB="17907" anchor="ctr">
                    <a:solidFill>
                      <a:srgbClr val="FFC000"/>
                    </a:solidFill>
                  </a:tcPr>
                </a:tc>
                <a:tc>
                  <a:txBody>
                    <a:bodyPr/>
                    <a:lstStyle/>
                    <a:p>
                      <a:pPr marL="0" marR="0" indent="0" algn="ctr" fontAlgn="base" latinLnBrk="0">
                        <a:lnSpc>
                          <a:spcPct val="160000"/>
                        </a:lnSpc>
                        <a:spcBef>
                          <a:spcPts val="0"/>
                        </a:spcBef>
                        <a:spcAft>
                          <a:spcPts val="0"/>
                        </a:spcAft>
                      </a:pPr>
                      <a:endParaRPr lang="ko-KR" altLang="en-US" sz="700" kern="1200" dirty="0">
                        <a:solidFill>
                          <a:schemeClr val="tx1"/>
                        </a:solidFill>
                        <a:latin typeface="Arial" panose="020B0604020202020204" pitchFamily="34" charset="0"/>
                        <a:ea typeface="나눔고딕 ExtraBold" panose="020D0904000000000000" pitchFamily="50" charset="-127"/>
                        <a:cs typeface="Arial" panose="020B0604020202020204" pitchFamily="34" charset="0"/>
                      </a:endParaRPr>
                    </a:p>
                  </a:txBody>
                  <a:tcPr marL="17907" marR="17907" marT="17907" marB="17907" anchor="ctr">
                    <a:solidFill>
                      <a:srgbClr val="FFC000"/>
                    </a:solidFill>
                  </a:tcPr>
                </a:tc>
                <a:tc>
                  <a:txBody>
                    <a:bodyPr/>
                    <a:lstStyle/>
                    <a:p>
                      <a:pPr marL="0" marR="0" indent="0" algn="ctr" fontAlgn="base" latinLnBrk="0">
                        <a:lnSpc>
                          <a:spcPct val="160000"/>
                        </a:lnSpc>
                        <a:spcBef>
                          <a:spcPts val="0"/>
                        </a:spcBef>
                        <a:spcAft>
                          <a:spcPts val="0"/>
                        </a:spcAft>
                      </a:pPr>
                      <a:endParaRPr lang="ko-KR" altLang="en-US" sz="700" kern="1200" dirty="0">
                        <a:solidFill>
                          <a:schemeClr val="tx1"/>
                        </a:solidFill>
                        <a:latin typeface="Arial" panose="020B0604020202020204" pitchFamily="34" charset="0"/>
                        <a:ea typeface="나눔고딕 ExtraBold" panose="020D0904000000000000" pitchFamily="50" charset="-127"/>
                        <a:cs typeface="Arial" panose="020B0604020202020204" pitchFamily="34" charset="0"/>
                      </a:endParaRPr>
                    </a:p>
                  </a:txBody>
                  <a:tcPr marL="17907" marR="17907" marT="17907" marB="17907" anchor="ctr">
                    <a:noFill/>
                  </a:tcPr>
                </a:tc>
                <a:tc>
                  <a:txBody>
                    <a:bodyPr/>
                    <a:lstStyle/>
                    <a:p>
                      <a:pPr algn="ctr" rtl="0" fontAlgn="ctr"/>
                      <a:r>
                        <a:rPr lang="mn-MN" sz="800" b="0" i="0" u="none" strike="noStrike" dirty="0">
                          <a:solidFill>
                            <a:srgbClr val="000000"/>
                          </a:solidFill>
                          <a:effectLst/>
                          <a:latin typeface="Arial" panose="020B0604020202020204" pitchFamily="34" charset="0"/>
                          <a:cs typeface="Arial" panose="020B0604020202020204" pitchFamily="34" charset="0"/>
                        </a:rPr>
                        <a:t>Нийтийн тээврийн үйлчилгээний удирдлага</a:t>
                      </a:r>
                      <a:endParaRPr lang="en-US" sz="800" b="0" i="0" u="none" strike="noStrike" dirty="0">
                        <a:solidFill>
                          <a:srgbClr val="000000"/>
                        </a:solidFill>
                        <a:effectLst/>
                        <a:latin typeface="Arial" panose="020B0604020202020204" pitchFamily="34" charset="0"/>
                        <a:cs typeface="Arial" panose="020B0604020202020204" pitchFamily="34" charset="0"/>
                      </a:endParaRPr>
                    </a:p>
                  </a:txBody>
                  <a:tcPr marL="9525" marR="9525" marT="9525" marB="0" anchor="ctr">
                    <a:solidFill>
                      <a:schemeClr val="bg1"/>
                    </a:solidFill>
                  </a:tcPr>
                </a:tc>
                <a:tc>
                  <a:txBody>
                    <a:bodyPr/>
                    <a:lstStyle/>
                    <a:p>
                      <a:pPr algn="ctr" latinLnBrk="1"/>
                      <a:endParaRPr lang="ko-KR" altLang="en-US" sz="700" dirty="0">
                        <a:latin typeface="Arial" panose="020B0604020202020204" pitchFamily="34" charset="0"/>
                        <a:ea typeface="나눔고딕 ExtraBold" panose="020D0904000000000000" pitchFamily="50" charset="-127"/>
                        <a:cs typeface="Arial" panose="020B0604020202020204" pitchFamily="34" charset="0"/>
                      </a:endParaRPr>
                    </a:p>
                  </a:txBody>
                  <a:tcPr anchor="ctr">
                    <a:solidFill>
                      <a:srgbClr val="92D050"/>
                    </a:solidFill>
                  </a:tcPr>
                </a:tc>
                <a:tc>
                  <a:txBody>
                    <a:bodyPr/>
                    <a:lstStyle/>
                    <a:p>
                      <a:pPr algn="ctr" latinLnBrk="1"/>
                      <a:endParaRPr lang="ko-KR" altLang="en-US" sz="700" dirty="0">
                        <a:latin typeface="Arial" panose="020B0604020202020204" pitchFamily="34" charset="0"/>
                        <a:ea typeface="나눔고딕 ExtraBold" panose="020D0904000000000000" pitchFamily="50" charset="-127"/>
                        <a:cs typeface="Arial" panose="020B0604020202020204" pitchFamily="34" charset="0"/>
                      </a:endParaRPr>
                    </a:p>
                  </a:txBody>
                  <a:tcPr anchor="ctr">
                    <a:solidFill>
                      <a:srgbClr val="92D050"/>
                    </a:solidFill>
                  </a:tcPr>
                </a:tc>
                <a:tc>
                  <a:txBody>
                    <a:bodyPr/>
                    <a:lstStyle/>
                    <a:p>
                      <a:pPr algn="ctr" latinLnBrk="1"/>
                      <a:endParaRPr lang="ko-KR" altLang="en-US" sz="700" dirty="0">
                        <a:latin typeface="Arial" panose="020B0604020202020204" pitchFamily="34" charset="0"/>
                        <a:ea typeface="나눔고딕 ExtraBold" panose="020D0904000000000000" pitchFamily="50" charset="-127"/>
                        <a:cs typeface="Arial" panose="020B0604020202020204" pitchFamily="34" charset="0"/>
                      </a:endParaRPr>
                    </a:p>
                  </a:txBody>
                  <a:tcPr anchor="ctr">
                    <a:solidFill>
                      <a:srgbClr val="92D050"/>
                    </a:solidFill>
                  </a:tcPr>
                </a:tc>
                <a:extLst>
                  <a:ext uri="{0D108BD9-81ED-4DB2-BD59-A6C34878D82A}">
                    <a16:rowId xmlns:a16="http://schemas.microsoft.com/office/drawing/2014/main" val="10008"/>
                  </a:ext>
                </a:extLst>
              </a:tr>
              <a:tr h="314040">
                <a:tc>
                  <a:txBody>
                    <a:bodyPr/>
                    <a:lstStyle/>
                    <a:p>
                      <a:pPr marL="0" marR="0" indent="0" algn="ctr" fontAlgn="base" latinLnBrk="0">
                        <a:lnSpc>
                          <a:spcPct val="160000"/>
                        </a:lnSpc>
                        <a:spcBef>
                          <a:spcPts val="0"/>
                        </a:spcBef>
                        <a:spcAft>
                          <a:spcPts val="0"/>
                        </a:spcAft>
                      </a:pPr>
                      <a:endParaRPr lang="ko-KR" altLang="en-US" sz="700" kern="1200" dirty="0">
                        <a:solidFill>
                          <a:schemeClr val="tx1"/>
                        </a:solidFill>
                        <a:latin typeface="Arial" panose="020B0604020202020204" pitchFamily="34" charset="0"/>
                        <a:ea typeface="나눔고딕 ExtraBold" panose="020D0904000000000000" pitchFamily="50" charset="-127"/>
                        <a:cs typeface="Arial" panose="020B0604020202020204" pitchFamily="34" charset="0"/>
                      </a:endParaRPr>
                    </a:p>
                  </a:txBody>
                  <a:tcPr marL="17907" marR="17907" marT="17907" marB="17907" anchor="ctr">
                    <a:noFill/>
                  </a:tcPr>
                </a:tc>
                <a:tc>
                  <a:txBody>
                    <a:bodyPr/>
                    <a:lstStyle/>
                    <a:p>
                      <a:pPr marL="0" marR="0" indent="0" algn="ctr" fontAlgn="base" latinLnBrk="0">
                        <a:lnSpc>
                          <a:spcPct val="160000"/>
                        </a:lnSpc>
                        <a:spcBef>
                          <a:spcPts val="0"/>
                        </a:spcBef>
                        <a:spcAft>
                          <a:spcPts val="0"/>
                        </a:spcAft>
                      </a:pPr>
                      <a:endParaRPr lang="ko-KR" altLang="en-US" sz="700" kern="1200" dirty="0">
                        <a:solidFill>
                          <a:schemeClr val="tx1"/>
                        </a:solidFill>
                        <a:latin typeface="Arial" panose="020B0604020202020204" pitchFamily="34" charset="0"/>
                        <a:ea typeface="나눔고딕 ExtraBold" panose="020D0904000000000000" pitchFamily="50" charset="-127"/>
                        <a:cs typeface="Arial" panose="020B0604020202020204" pitchFamily="34" charset="0"/>
                      </a:endParaRPr>
                    </a:p>
                  </a:txBody>
                  <a:tcPr marL="17907" marR="17907" marT="17907" marB="17907" anchor="ctr">
                    <a:solidFill>
                      <a:srgbClr val="FFC000"/>
                    </a:solidFill>
                  </a:tcPr>
                </a:tc>
                <a:tc>
                  <a:txBody>
                    <a:bodyPr/>
                    <a:lstStyle/>
                    <a:p>
                      <a:pPr marL="0" marR="0" indent="0" algn="ctr" fontAlgn="base" latinLnBrk="0">
                        <a:lnSpc>
                          <a:spcPct val="160000"/>
                        </a:lnSpc>
                        <a:spcBef>
                          <a:spcPts val="0"/>
                        </a:spcBef>
                        <a:spcAft>
                          <a:spcPts val="0"/>
                        </a:spcAft>
                      </a:pPr>
                      <a:endParaRPr lang="ko-KR" altLang="en-US" sz="700" kern="1200" dirty="0">
                        <a:solidFill>
                          <a:schemeClr val="tx1"/>
                        </a:solidFill>
                        <a:latin typeface="Arial" panose="020B0604020202020204" pitchFamily="34" charset="0"/>
                        <a:ea typeface="나눔고딕 ExtraBold" panose="020D0904000000000000" pitchFamily="50" charset="-127"/>
                        <a:cs typeface="Arial" panose="020B0604020202020204" pitchFamily="34" charset="0"/>
                      </a:endParaRPr>
                    </a:p>
                  </a:txBody>
                  <a:tcPr marL="17907" marR="17907" marT="17907" marB="17907" anchor="ctr">
                    <a:solidFill>
                      <a:srgbClr val="FFC000"/>
                    </a:solidFill>
                  </a:tcPr>
                </a:tc>
                <a:tc>
                  <a:txBody>
                    <a:bodyPr/>
                    <a:lstStyle/>
                    <a:p>
                      <a:pPr algn="ctr" rtl="0" fontAlgn="ctr"/>
                      <a:r>
                        <a:rPr lang="mn-MN" sz="800" b="0" i="0" u="none" strike="noStrike" dirty="0">
                          <a:solidFill>
                            <a:srgbClr val="000000"/>
                          </a:solidFill>
                          <a:effectLst/>
                          <a:latin typeface="Arial" panose="020B0604020202020204" pitchFamily="34" charset="0"/>
                          <a:cs typeface="Arial" panose="020B0604020202020204" pitchFamily="34" charset="0"/>
                        </a:rPr>
                        <a:t>Автомат төлбөр хураах систем</a:t>
                      </a:r>
                      <a:endParaRPr lang="en-US" sz="800" b="0" i="0" u="none" strike="noStrike" dirty="0">
                        <a:solidFill>
                          <a:srgbClr val="000000"/>
                        </a:solidFill>
                        <a:effectLst/>
                        <a:latin typeface="Arial" panose="020B0604020202020204" pitchFamily="34" charset="0"/>
                        <a:cs typeface="Arial" panose="020B0604020202020204" pitchFamily="34" charset="0"/>
                      </a:endParaRPr>
                    </a:p>
                  </a:txBody>
                  <a:tcPr marL="9525" marR="9525" marT="9525" marB="0" anchor="ctr">
                    <a:solidFill>
                      <a:schemeClr val="bg1"/>
                    </a:solidFill>
                  </a:tcPr>
                </a:tc>
                <a:tc>
                  <a:txBody>
                    <a:bodyPr/>
                    <a:lstStyle/>
                    <a:p>
                      <a:pPr algn="ctr" latinLnBrk="1"/>
                      <a:endParaRPr lang="ko-KR" altLang="en-US" sz="700" dirty="0">
                        <a:latin typeface="Arial" panose="020B0604020202020204" pitchFamily="34" charset="0"/>
                        <a:ea typeface="나눔고딕 ExtraBold" panose="020D0904000000000000" pitchFamily="50" charset="-127"/>
                        <a:cs typeface="Arial" panose="020B0604020202020204" pitchFamily="34" charset="0"/>
                      </a:endParaRPr>
                    </a:p>
                  </a:txBody>
                  <a:tcPr anchor="ctr">
                    <a:solidFill>
                      <a:srgbClr val="92D050"/>
                    </a:solidFill>
                  </a:tcPr>
                </a:tc>
                <a:tc>
                  <a:txBody>
                    <a:bodyPr/>
                    <a:lstStyle/>
                    <a:p>
                      <a:pPr algn="ctr" latinLnBrk="1"/>
                      <a:endParaRPr lang="ko-KR" altLang="en-US" sz="700" dirty="0">
                        <a:latin typeface="Arial" panose="020B0604020202020204" pitchFamily="34" charset="0"/>
                        <a:ea typeface="나눔고딕 ExtraBold" panose="020D0904000000000000" pitchFamily="50" charset="-127"/>
                        <a:cs typeface="Arial" panose="020B0604020202020204" pitchFamily="34" charset="0"/>
                      </a:endParaRPr>
                    </a:p>
                  </a:txBody>
                  <a:tcPr anchor="ctr">
                    <a:solidFill>
                      <a:srgbClr val="92D050"/>
                    </a:solidFill>
                  </a:tcPr>
                </a:tc>
                <a:tc>
                  <a:txBody>
                    <a:bodyPr/>
                    <a:lstStyle/>
                    <a:p>
                      <a:pPr algn="ctr" latinLnBrk="1"/>
                      <a:endParaRPr lang="ko-KR" altLang="en-US" sz="700" dirty="0">
                        <a:latin typeface="Arial" panose="020B0604020202020204" pitchFamily="34" charset="0"/>
                        <a:ea typeface="나눔고딕 ExtraBold" panose="020D0904000000000000" pitchFamily="50" charset="-127"/>
                        <a:cs typeface="Arial" panose="020B0604020202020204" pitchFamily="34" charset="0"/>
                      </a:endParaRPr>
                    </a:p>
                  </a:txBody>
                  <a:tcPr anchor="ctr">
                    <a:solidFill>
                      <a:srgbClr val="92D050"/>
                    </a:solidFill>
                  </a:tcPr>
                </a:tc>
                <a:extLst>
                  <a:ext uri="{0D108BD9-81ED-4DB2-BD59-A6C34878D82A}">
                    <a16:rowId xmlns:a16="http://schemas.microsoft.com/office/drawing/2014/main" val="10009"/>
                  </a:ext>
                </a:extLst>
              </a:tr>
              <a:tr h="314040">
                <a:tc>
                  <a:txBody>
                    <a:bodyPr/>
                    <a:lstStyle/>
                    <a:p>
                      <a:pPr marL="0" marR="0" indent="0" algn="ctr" fontAlgn="base" latinLnBrk="0">
                        <a:lnSpc>
                          <a:spcPct val="160000"/>
                        </a:lnSpc>
                        <a:spcBef>
                          <a:spcPts val="0"/>
                        </a:spcBef>
                        <a:spcAft>
                          <a:spcPts val="0"/>
                        </a:spcAft>
                      </a:pPr>
                      <a:endParaRPr lang="ko-KR" altLang="en-US" sz="700" kern="1200" dirty="0">
                        <a:solidFill>
                          <a:schemeClr val="tx1"/>
                        </a:solidFill>
                        <a:latin typeface="Arial" panose="020B0604020202020204" pitchFamily="34" charset="0"/>
                        <a:ea typeface="나눔고딕 ExtraBold" panose="020D0904000000000000" pitchFamily="50" charset="-127"/>
                        <a:cs typeface="Arial" panose="020B0604020202020204" pitchFamily="34" charset="0"/>
                      </a:endParaRPr>
                    </a:p>
                  </a:txBody>
                  <a:tcPr marL="17907" marR="17907" marT="17907" marB="17907" anchor="ctr">
                    <a:solidFill>
                      <a:srgbClr val="FFC000"/>
                    </a:solidFill>
                  </a:tcPr>
                </a:tc>
                <a:tc>
                  <a:txBody>
                    <a:bodyPr/>
                    <a:lstStyle/>
                    <a:p>
                      <a:pPr marL="0" marR="0" indent="0" algn="ctr" fontAlgn="base" latinLnBrk="0">
                        <a:lnSpc>
                          <a:spcPct val="160000"/>
                        </a:lnSpc>
                        <a:spcBef>
                          <a:spcPts val="0"/>
                        </a:spcBef>
                        <a:spcAft>
                          <a:spcPts val="0"/>
                        </a:spcAft>
                      </a:pPr>
                      <a:endParaRPr lang="ko-KR" altLang="en-US" sz="700" kern="1200" dirty="0">
                        <a:solidFill>
                          <a:schemeClr val="tx1"/>
                        </a:solidFill>
                        <a:latin typeface="Arial" panose="020B0604020202020204" pitchFamily="34" charset="0"/>
                        <a:ea typeface="나눔고딕 ExtraBold" panose="020D0904000000000000" pitchFamily="50" charset="-127"/>
                        <a:cs typeface="Arial" panose="020B0604020202020204" pitchFamily="34" charset="0"/>
                      </a:endParaRPr>
                    </a:p>
                  </a:txBody>
                  <a:tcPr marL="17907" marR="17907" marT="17907" marB="17907" anchor="ctr">
                    <a:solidFill>
                      <a:srgbClr val="FFC000"/>
                    </a:solidFill>
                  </a:tcPr>
                </a:tc>
                <a:tc>
                  <a:txBody>
                    <a:bodyPr/>
                    <a:lstStyle/>
                    <a:p>
                      <a:pPr marL="0" marR="0" indent="0" algn="ctr" fontAlgn="base" latinLnBrk="0">
                        <a:lnSpc>
                          <a:spcPct val="160000"/>
                        </a:lnSpc>
                        <a:spcBef>
                          <a:spcPts val="0"/>
                        </a:spcBef>
                        <a:spcAft>
                          <a:spcPts val="0"/>
                        </a:spcAft>
                      </a:pPr>
                      <a:endParaRPr lang="ko-KR" altLang="en-US" sz="700" kern="1200" dirty="0">
                        <a:solidFill>
                          <a:schemeClr val="tx1"/>
                        </a:solidFill>
                        <a:latin typeface="Arial" panose="020B0604020202020204" pitchFamily="34" charset="0"/>
                        <a:ea typeface="나눔고딕 ExtraBold" panose="020D0904000000000000" pitchFamily="50" charset="-127"/>
                        <a:cs typeface="Arial" panose="020B0604020202020204" pitchFamily="34" charset="0"/>
                      </a:endParaRPr>
                    </a:p>
                  </a:txBody>
                  <a:tcPr marL="17907" marR="17907" marT="17907" marB="17907" anchor="ctr">
                    <a:noFill/>
                  </a:tcPr>
                </a:tc>
                <a:tc>
                  <a:txBody>
                    <a:bodyPr/>
                    <a:lstStyle/>
                    <a:p>
                      <a:pPr algn="ctr" rtl="0" fontAlgn="ctr"/>
                      <a:r>
                        <a:rPr lang="mn-MN" altLang="ko-KR" sz="800" b="0" i="0" u="none" strike="noStrike" dirty="0">
                          <a:solidFill>
                            <a:srgbClr val="000000"/>
                          </a:solidFill>
                          <a:effectLst/>
                          <a:latin typeface="Arial" panose="020B0604020202020204" pitchFamily="34" charset="0"/>
                          <a:cs typeface="Arial" panose="020B0604020202020204" pitchFamily="34" charset="0"/>
                        </a:rPr>
                        <a:t>Хяналтын цэг дээрх цахим төлбөрийн систем</a:t>
                      </a:r>
                      <a:endParaRPr lang="en-US" sz="800" b="0" i="0" u="none" strike="noStrike" dirty="0">
                        <a:solidFill>
                          <a:srgbClr val="000000"/>
                        </a:solidFill>
                        <a:effectLst/>
                        <a:latin typeface="Arial" panose="020B0604020202020204" pitchFamily="34" charset="0"/>
                        <a:cs typeface="Arial" panose="020B0604020202020204" pitchFamily="34" charset="0"/>
                      </a:endParaRPr>
                    </a:p>
                  </a:txBody>
                  <a:tcPr marL="9525" marR="9525" marT="9525" marB="0" anchor="ctr">
                    <a:solidFill>
                      <a:schemeClr val="bg1"/>
                    </a:solidFill>
                  </a:tcPr>
                </a:tc>
                <a:tc>
                  <a:txBody>
                    <a:bodyPr/>
                    <a:lstStyle/>
                    <a:p>
                      <a:pPr algn="ctr" latinLnBrk="1"/>
                      <a:endParaRPr lang="ko-KR" altLang="en-US" sz="700" dirty="0">
                        <a:latin typeface="Arial" panose="020B0604020202020204" pitchFamily="34" charset="0"/>
                        <a:ea typeface="나눔고딕 ExtraBold" panose="020D0904000000000000" pitchFamily="50" charset="-127"/>
                        <a:cs typeface="Arial" panose="020B0604020202020204" pitchFamily="34" charset="0"/>
                      </a:endParaRPr>
                    </a:p>
                  </a:txBody>
                  <a:tcPr anchor="ctr">
                    <a:solidFill>
                      <a:srgbClr val="92D050"/>
                    </a:solidFill>
                  </a:tcPr>
                </a:tc>
                <a:tc>
                  <a:txBody>
                    <a:bodyPr/>
                    <a:lstStyle/>
                    <a:p>
                      <a:pPr algn="ctr" latinLnBrk="1"/>
                      <a:endParaRPr lang="ko-KR" altLang="en-US" sz="700" dirty="0">
                        <a:latin typeface="Arial" panose="020B0604020202020204" pitchFamily="34" charset="0"/>
                        <a:ea typeface="나눔고딕 ExtraBold" panose="020D0904000000000000" pitchFamily="50" charset="-127"/>
                        <a:cs typeface="Arial" panose="020B0604020202020204" pitchFamily="34" charset="0"/>
                      </a:endParaRPr>
                    </a:p>
                  </a:txBody>
                  <a:tcPr anchor="ctr">
                    <a:solidFill>
                      <a:srgbClr val="92D050"/>
                    </a:solidFill>
                  </a:tcPr>
                </a:tc>
                <a:tc>
                  <a:txBody>
                    <a:bodyPr/>
                    <a:lstStyle/>
                    <a:p>
                      <a:pPr algn="ctr" latinLnBrk="1"/>
                      <a:endParaRPr lang="ko-KR" altLang="en-US" sz="700" dirty="0">
                        <a:latin typeface="Arial" panose="020B0604020202020204" pitchFamily="34" charset="0"/>
                        <a:ea typeface="나눔고딕 ExtraBold" panose="020D0904000000000000" pitchFamily="50" charset="-127"/>
                        <a:cs typeface="Arial" panose="020B0604020202020204" pitchFamily="34" charset="0"/>
                      </a:endParaRPr>
                    </a:p>
                  </a:txBody>
                  <a:tcPr anchor="ctr">
                    <a:noFill/>
                  </a:tcPr>
                </a:tc>
                <a:extLst>
                  <a:ext uri="{0D108BD9-81ED-4DB2-BD59-A6C34878D82A}">
                    <a16:rowId xmlns:a16="http://schemas.microsoft.com/office/drawing/2014/main" val="10010"/>
                  </a:ext>
                </a:extLst>
              </a:tr>
              <a:tr h="314040">
                <a:tc>
                  <a:txBody>
                    <a:bodyPr/>
                    <a:lstStyle/>
                    <a:p>
                      <a:pPr marL="0" marR="0" indent="0" algn="ctr" fontAlgn="base" latinLnBrk="0">
                        <a:lnSpc>
                          <a:spcPct val="160000"/>
                        </a:lnSpc>
                        <a:spcBef>
                          <a:spcPts val="0"/>
                        </a:spcBef>
                        <a:spcAft>
                          <a:spcPts val="0"/>
                        </a:spcAft>
                      </a:pPr>
                      <a:endParaRPr lang="ko-KR" altLang="en-US" sz="700" kern="1200" dirty="0">
                        <a:solidFill>
                          <a:schemeClr val="tx1"/>
                        </a:solidFill>
                        <a:latin typeface="Arial" panose="020B0604020202020204" pitchFamily="34" charset="0"/>
                        <a:ea typeface="나눔고딕 ExtraBold" panose="020D0904000000000000" pitchFamily="50" charset="-127"/>
                        <a:cs typeface="Arial" panose="020B0604020202020204" pitchFamily="34" charset="0"/>
                      </a:endParaRPr>
                    </a:p>
                  </a:txBody>
                  <a:tcPr marL="17907" marR="17907" marT="17907" marB="17907" anchor="ctr">
                    <a:solidFill>
                      <a:srgbClr val="FFC000"/>
                    </a:solidFill>
                  </a:tcPr>
                </a:tc>
                <a:tc>
                  <a:txBody>
                    <a:bodyPr/>
                    <a:lstStyle/>
                    <a:p>
                      <a:pPr marL="0" marR="0" indent="0" algn="ctr" fontAlgn="base" latinLnBrk="0">
                        <a:lnSpc>
                          <a:spcPct val="160000"/>
                        </a:lnSpc>
                        <a:spcBef>
                          <a:spcPts val="0"/>
                        </a:spcBef>
                        <a:spcAft>
                          <a:spcPts val="0"/>
                        </a:spcAft>
                      </a:pPr>
                      <a:endParaRPr lang="ko-KR" altLang="en-US" sz="700" kern="1200" dirty="0">
                        <a:solidFill>
                          <a:schemeClr val="tx1"/>
                        </a:solidFill>
                        <a:latin typeface="Arial" panose="020B0604020202020204" pitchFamily="34" charset="0"/>
                        <a:ea typeface="나눔고딕 ExtraBold" panose="020D0904000000000000" pitchFamily="50" charset="-127"/>
                        <a:cs typeface="Arial" panose="020B0604020202020204" pitchFamily="34" charset="0"/>
                      </a:endParaRPr>
                    </a:p>
                  </a:txBody>
                  <a:tcPr marL="17907" marR="17907" marT="17907" marB="17907" anchor="ctr">
                    <a:solidFill>
                      <a:srgbClr val="FFC000"/>
                    </a:solidFill>
                  </a:tcPr>
                </a:tc>
                <a:tc>
                  <a:txBody>
                    <a:bodyPr/>
                    <a:lstStyle/>
                    <a:p>
                      <a:pPr marL="0" marR="0" indent="0" algn="ctr" fontAlgn="base" latinLnBrk="0">
                        <a:lnSpc>
                          <a:spcPct val="160000"/>
                        </a:lnSpc>
                        <a:spcBef>
                          <a:spcPts val="0"/>
                        </a:spcBef>
                        <a:spcAft>
                          <a:spcPts val="0"/>
                        </a:spcAft>
                      </a:pPr>
                      <a:endParaRPr lang="ko-KR" altLang="en-US" sz="700" kern="1200" dirty="0">
                        <a:solidFill>
                          <a:schemeClr val="tx1"/>
                        </a:solidFill>
                        <a:latin typeface="Arial" panose="020B0604020202020204" pitchFamily="34" charset="0"/>
                        <a:ea typeface="나눔고딕 ExtraBold" panose="020D0904000000000000" pitchFamily="50" charset="-127"/>
                        <a:cs typeface="Arial" panose="020B0604020202020204" pitchFamily="34" charset="0"/>
                      </a:endParaRPr>
                    </a:p>
                  </a:txBody>
                  <a:tcPr marL="17907" marR="17907" marT="17907" marB="17907" anchor="ctr">
                    <a:solidFill>
                      <a:srgbClr val="FFC000"/>
                    </a:solidFill>
                  </a:tcPr>
                </a:tc>
                <a:tc>
                  <a:txBody>
                    <a:bodyPr/>
                    <a:lstStyle/>
                    <a:p>
                      <a:pPr algn="ctr" rtl="0" fontAlgn="ctr"/>
                      <a:r>
                        <a:rPr lang="ru-RU" altLang="ko-KR" sz="800" b="0" i="0" u="none" strike="noStrike" dirty="0">
                          <a:solidFill>
                            <a:srgbClr val="000000"/>
                          </a:solidFill>
                          <a:effectLst/>
                          <a:latin typeface="Arial" panose="020B0604020202020204" pitchFamily="34" charset="0"/>
                          <a:cs typeface="Arial" panose="020B0604020202020204" pitchFamily="34" charset="0"/>
                        </a:rPr>
                        <a:t>Авто зогсоолын цахим төлбөрийн систем</a:t>
                      </a:r>
                      <a:endParaRPr lang="en-US" altLang="ko-KR" sz="800" b="0" i="0" u="none" strike="noStrike" dirty="0">
                        <a:solidFill>
                          <a:srgbClr val="000000"/>
                        </a:solidFill>
                        <a:effectLst/>
                        <a:latin typeface="Arial" panose="020B0604020202020204" pitchFamily="34" charset="0"/>
                        <a:cs typeface="Arial" panose="020B0604020202020204" pitchFamily="34" charset="0"/>
                      </a:endParaRPr>
                    </a:p>
                  </a:txBody>
                  <a:tcPr marL="9525" marR="9525" marT="9525" marB="0" anchor="ctr">
                    <a:solidFill>
                      <a:schemeClr val="bg1"/>
                    </a:solidFill>
                  </a:tcPr>
                </a:tc>
                <a:tc>
                  <a:txBody>
                    <a:bodyPr/>
                    <a:lstStyle/>
                    <a:p>
                      <a:pPr algn="ctr" latinLnBrk="1"/>
                      <a:endParaRPr lang="ko-KR" altLang="en-US" sz="700" dirty="0">
                        <a:latin typeface="Arial" panose="020B0604020202020204" pitchFamily="34" charset="0"/>
                        <a:ea typeface="나눔고딕 ExtraBold" panose="020D0904000000000000" pitchFamily="50" charset="-127"/>
                        <a:cs typeface="Arial" panose="020B0604020202020204" pitchFamily="34" charset="0"/>
                      </a:endParaRPr>
                    </a:p>
                  </a:txBody>
                  <a:tcPr anchor="ctr">
                    <a:noFill/>
                  </a:tcPr>
                </a:tc>
                <a:tc>
                  <a:txBody>
                    <a:bodyPr/>
                    <a:lstStyle/>
                    <a:p>
                      <a:pPr algn="ctr" latinLnBrk="1"/>
                      <a:endParaRPr lang="ko-KR" altLang="en-US" sz="700" dirty="0">
                        <a:latin typeface="Arial" panose="020B0604020202020204" pitchFamily="34" charset="0"/>
                        <a:ea typeface="나눔고딕 ExtraBold" panose="020D0904000000000000" pitchFamily="50" charset="-127"/>
                        <a:cs typeface="Arial" panose="020B0604020202020204" pitchFamily="34" charset="0"/>
                      </a:endParaRPr>
                    </a:p>
                  </a:txBody>
                  <a:tcPr anchor="ctr">
                    <a:solidFill>
                      <a:srgbClr val="92D050"/>
                    </a:solidFill>
                  </a:tcPr>
                </a:tc>
                <a:tc>
                  <a:txBody>
                    <a:bodyPr/>
                    <a:lstStyle/>
                    <a:p>
                      <a:pPr algn="ctr" latinLnBrk="1"/>
                      <a:endParaRPr lang="ko-KR" altLang="en-US" sz="700" dirty="0">
                        <a:latin typeface="Arial" panose="020B0604020202020204" pitchFamily="34" charset="0"/>
                        <a:ea typeface="나눔고딕 ExtraBold" panose="020D0904000000000000" pitchFamily="50" charset="-127"/>
                        <a:cs typeface="Arial" panose="020B0604020202020204" pitchFamily="34" charset="0"/>
                      </a:endParaRPr>
                    </a:p>
                  </a:txBody>
                  <a:tcPr anchor="ctr">
                    <a:solidFill>
                      <a:srgbClr val="92D050"/>
                    </a:solidFill>
                  </a:tcPr>
                </a:tc>
                <a:extLst>
                  <a:ext uri="{0D108BD9-81ED-4DB2-BD59-A6C34878D82A}">
                    <a16:rowId xmlns:a16="http://schemas.microsoft.com/office/drawing/2014/main" val="10011"/>
                  </a:ext>
                </a:extLst>
              </a:tr>
              <a:tr h="314040">
                <a:tc>
                  <a:txBody>
                    <a:bodyPr/>
                    <a:lstStyle/>
                    <a:p>
                      <a:pPr marL="0" marR="0" indent="0" algn="ctr" fontAlgn="base" latinLnBrk="0">
                        <a:lnSpc>
                          <a:spcPct val="160000"/>
                        </a:lnSpc>
                        <a:spcBef>
                          <a:spcPts val="0"/>
                        </a:spcBef>
                        <a:spcAft>
                          <a:spcPts val="0"/>
                        </a:spcAft>
                      </a:pPr>
                      <a:endParaRPr lang="ko-KR" altLang="en-US" sz="700" kern="1200" dirty="0">
                        <a:solidFill>
                          <a:schemeClr val="tx1"/>
                        </a:solidFill>
                        <a:latin typeface="Arial" panose="020B0604020202020204" pitchFamily="34" charset="0"/>
                        <a:ea typeface="나눔고딕 ExtraBold" panose="020D0904000000000000" pitchFamily="50" charset="-127"/>
                        <a:cs typeface="Arial" panose="020B0604020202020204" pitchFamily="34" charset="0"/>
                      </a:endParaRPr>
                    </a:p>
                  </a:txBody>
                  <a:tcPr marL="17907" marR="17907" marT="17907" marB="17907" anchor="ctr">
                    <a:solidFill>
                      <a:srgbClr val="FFC000"/>
                    </a:solidFill>
                  </a:tcPr>
                </a:tc>
                <a:tc>
                  <a:txBody>
                    <a:bodyPr/>
                    <a:lstStyle/>
                    <a:p>
                      <a:pPr marL="0" marR="0" indent="0" algn="ctr" fontAlgn="base" latinLnBrk="0">
                        <a:lnSpc>
                          <a:spcPct val="160000"/>
                        </a:lnSpc>
                        <a:spcBef>
                          <a:spcPts val="0"/>
                        </a:spcBef>
                        <a:spcAft>
                          <a:spcPts val="0"/>
                        </a:spcAft>
                      </a:pPr>
                      <a:endParaRPr lang="ko-KR" altLang="en-US" sz="700" kern="1200" dirty="0">
                        <a:solidFill>
                          <a:schemeClr val="tx1"/>
                        </a:solidFill>
                        <a:latin typeface="Arial" panose="020B0604020202020204" pitchFamily="34" charset="0"/>
                        <a:ea typeface="나눔고딕 ExtraBold" panose="020D0904000000000000" pitchFamily="50" charset="-127"/>
                        <a:cs typeface="Arial" panose="020B0604020202020204" pitchFamily="34" charset="0"/>
                      </a:endParaRPr>
                    </a:p>
                  </a:txBody>
                  <a:tcPr marL="17907" marR="17907" marT="17907" marB="17907" anchor="ctr">
                    <a:solidFill>
                      <a:srgbClr val="FFC000"/>
                    </a:solidFill>
                  </a:tcPr>
                </a:tc>
                <a:tc>
                  <a:txBody>
                    <a:bodyPr/>
                    <a:lstStyle/>
                    <a:p>
                      <a:pPr marL="0" marR="0" indent="0" algn="ctr" fontAlgn="base" latinLnBrk="0">
                        <a:lnSpc>
                          <a:spcPct val="160000"/>
                        </a:lnSpc>
                        <a:spcBef>
                          <a:spcPts val="0"/>
                        </a:spcBef>
                        <a:spcAft>
                          <a:spcPts val="0"/>
                        </a:spcAft>
                      </a:pPr>
                      <a:endParaRPr lang="ko-KR" altLang="en-US" sz="700" kern="1200" dirty="0">
                        <a:solidFill>
                          <a:schemeClr val="tx1"/>
                        </a:solidFill>
                        <a:latin typeface="Arial" panose="020B0604020202020204" pitchFamily="34" charset="0"/>
                        <a:ea typeface="나눔고딕 ExtraBold" panose="020D0904000000000000" pitchFamily="50" charset="-127"/>
                        <a:cs typeface="Arial" panose="020B0604020202020204" pitchFamily="34" charset="0"/>
                      </a:endParaRPr>
                    </a:p>
                  </a:txBody>
                  <a:tcPr marL="17907" marR="17907" marT="17907" marB="17907" anchor="ctr">
                    <a:solidFill>
                      <a:srgbClr val="FFC000"/>
                    </a:solidFill>
                  </a:tcPr>
                </a:tc>
                <a:tc>
                  <a:txBody>
                    <a:bodyPr/>
                    <a:lstStyle/>
                    <a:p>
                      <a:pPr algn="ctr" rtl="0" fontAlgn="ctr"/>
                      <a:r>
                        <a:rPr lang="mn-MN" sz="800" b="0" i="0" u="none" strike="noStrike" dirty="0">
                          <a:solidFill>
                            <a:srgbClr val="000000"/>
                          </a:solidFill>
                          <a:effectLst/>
                          <a:latin typeface="Arial" panose="020B0604020202020204" pitchFamily="34" charset="0"/>
                          <a:cs typeface="Arial" panose="020B0604020202020204" pitchFamily="34" charset="0"/>
                        </a:rPr>
                        <a:t>Аюултай эд, зүйлс тээвэрлэж буй тээврийн хэрэгсэлд тавих хяналт</a:t>
                      </a:r>
                      <a:endParaRPr lang="en-US" sz="800" b="0" i="0" u="none" strike="noStrike" dirty="0">
                        <a:solidFill>
                          <a:srgbClr val="000000"/>
                        </a:solidFill>
                        <a:effectLst/>
                        <a:latin typeface="Arial" panose="020B0604020202020204" pitchFamily="34" charset="0"/>
                        <a:cs typeface="Arial" panose="020B0604020202020204" pitchFamily="34" charset="0"/>
                      </a:endParaRPr>
                    </a:p>
                  </a:txBody>
                  <a:tcPr marL="9525" marR="9525" marT="9525" marB="0" anchor="ctr">
                    <a:solidFill>
                      <a:schemeClr val="bg1"/>
                    </a:solidFill>
                  </a:tcPr>
                </a:tc>
                <a:tc>
                  <a:txBody>
                    <a:bodyPr/>
                    <a:lstStyle/>
                    <a:p>
                      <a:pPr algn="ctr" latinLnBrk="1"/>
                      <a:endParaRPr lang="ko-KR" altLang="en-US" sz="700" dirty="0">
                        <a:latin typeface="Arial" panose="020B0604020202020204" pitchFamily="34" charset="0"/>
                        <a:ea typeface="나눔고딕 ExtraBold" panose="020D0904000000000000" pitchFamily="50" charset="-127"/>
                        <a:cs typeface="Arial" panose="020B0604020202020204" pitchFamily="34" charset="0"/>
                      </a:endParaRPr>
                    </a:p>
                  </a:txBody>
                  <a:tcPr anchor="ctr">
                    <a:solidFill>
                      <a:srgbClr val="92D050"/>
                    </a:solidFill>
                  </a:tcPr>
                </a:tc>
                <a:tc>
                  <a:txBody>
                    <a:bodyPr/>
                    <a:lstStyle/>
                    <a:p>
                      <a:pPr algn="ctr" latinLnBrk="1"/>
                      <a:endParaRPr lang="ko-KR" altLang="en-US" sz="700" dirty="0">
                        <a:latin typeface="Arial" panose="020B0604020202020204" pitchFamily="34" charset="0"/>
                        <a:ea typeface="나눔고딕 ExtraBold" panose="020D0904000000000000" pitchFamily="50" charset="-127"/>
                        <a:cs typeface="Arial" panose="020B0604020202020204" pitchFamily="34" charset="0"/>
                      </a:endParaRPr>
                    </a:p>
                  </a:txBody>
                  <a:tcPr anchor="ctr">
                    <a:solidFill>
                      <a:srgbClr val="92D050"/>
                    </a:solidFill>
                  </a:tcPr>
                </a:tc>
                <a:tc>
                  <a:txBody>
                    <a:bodyPr/>
                    <a:lstStyle/>
                    <a:p>
                      <a:pPr algn="ctr" latinLnBrk="1"/>
                      <a:endParaRPr lang="ko-KR" altLang="en-US" sz="700" dirty="0">
                        <a:latin typeface="Arial" panose="020B0604020202020204" pitchFamily="34" charset="0"/>
                        <a:ea typeface="나눔고딕 ExtraBold" panose="020D0904000000000000" pitchFamily="50" charset="-127"/>
                        <a:cs typeface="Arial" panose="020B0604020202020204" pitchFamily="34" charset="0"/>
                      </a:endParaRPr>
                    </a:p>
                  </a:txBody>
                  <a:tcPr anchor="ctr">
                    <a:solidFill>
                      <a:srgbClr val="92D050"/>
                    </a:solidFill>
                  </a:tcPr>
                </a:tc>
                <a:extLst>
                  <a:ext uri="{0D108BD9-81ED-4DB2-BD59-A6C34878D82A}">
                    <a16:rowId xmlns:a16="http://schemas.microsoft.com/office/drawing/2014/main" val="10012"/>
                  </a:ext>
                </a:extLst>
              </a:tr>
              <a:tr h="314040">
                <a:tc>
                  <a:txBody>
                    <a:bodyPr/>
                    <a:lstStyle/>
                    <a:p>
                      <a:pPr marL="0" marR="0" indent="0" algn="ctr" fontAlgn="base" latinLnBrk="0">
                        <a:lnSpc>
                          <a:spcPct val="160000"/>
                        </a:lnSpc>
                        <a:spcBef>
                          <a:spcPts val="0"/>
                        </a:spcBef>
                        <a:spcAft>
                          <a:spcPts val="0"/>
                        </a:spcAft>
                      </a:pPr>
                      <a:endParaRPr lang="ko-KR" altLang="en-US" sz="700" kern="1200" dirty="0">
                        <a:solidFill>
                          <a:schemeClr val="tx1"/>
                        </a:solidFill>
                        <a:latin typeface="Arial" panose="020B0604020202020204" pitchFamily="34" charset="0"/>
                        <a:ea typeface="나눔고딕 ExtraBold" panose="020D0904000000000000" pitchFamily="50" charset="-127"/>
                        <a:cs typeface="Arial" panose="020B0604020202020204" pitchFamily="34" charset="0"/>
                      </a:endParaRPr>
                    </a:p>
                  </a:txBody>
                  <a:tcPr marL="17907" marR="17907" marT="17907" marB="17907" anchor="ctr">
                    <a:solidFill>
                      <a:srgbClr val="FFC000"/>
                    </a:solidFill>
                  </a:tcPr>
                </a:tc>
                <a:tc>
                  <a:txBody>
                    <a:bodyPr/>
                    <a:lstStyle/>
                    <a:p>
                      <a:pPr marL="0" marR="0" indent="0" algn="ctr" fontAlgn="base" latinLnBrk="0">
                        <a:lnSpc>
                          <a:spcPct val="160000"/>
                        </a:lnSpc>
                        <a:spcBef>
                          <a:spcPts val="0"/>
                        </a:spcBef>
                        <a:spcAft>
                          <a:spcPts val="0"/>
                        </a:spcAft>
                      </a:pPr>
                      <a:endParaRPr lang="ko-KR" altLang="en-US" sz="700" kern="1200" dirty="0">
                        <a:solidFill>
                          <a:schemeClr val="tx1"/>
                        </a:solidFill>
                        <a:latin typeface="Arial" panose="020B0604020202020204" pitchFamily="34" charset="0"/>
                        <a:ea typeface="나눔고딕 ExtraBold" panose="020D0904000000000000" pitchFamily="50" charset="-127"/>
                        <a:cs typeface="Arial" panose="020B0604020202020204" pitchFamily="34" charset="0"/>
                      </a:endParaRPr>
                    </a:p>
                  </a:txBody>
                  <a:tcPr marL="17907" marR="17907" marT="17907" marB="17907" anchor="ctr">
                    <a:solidFill>
                      <a:srgbClr val="FFC000"/>
                    </a:solidFill>
                  </a:tcPr>
                </a:tc>
                <a:tc>
                  <a:txBody>
                    <a:bodyPr/>
                    <a:lstStyle/>
                    <a:p>
                      <a:pPr marL="0" marR="0" indent="0" algn="ctr" fontAlgn="base" latinLnBrk="0">
                        <a:lnSpc>
                          <a:spcPct val="160000"/>
                        </a:lnSpc>
                        <a:spcBef>
                          <a:spcPts val="0"/>
                        </a:spcBef>
                        <a:spcAft>
                          <a:spcPts val="0"/>
                        </a:spcAft>
                      </a:pPr>
                      <a:endParaRPr lang="ko-KR" altLang="en-US" sz="700" kern="1200" dirty="0">
                        <a:solidFill>
                          <a:schemeClr val="tx1"/>
                        </a:solidFill>
                        <a:latin typeface="Arial" panose="020B0604020202020204" pitchFamily="34" charset="0"/>
                        <a:ea typeface="나눔고딕 ExtraBold" panose="020D0904000000000000" pitchFamily="50" charset="-127"/>
                        <a:cs typeface="Arial" panose="020B0604020202020204" pitchFamily="34" charset="0"/>
                      </a:endParaRPr>
                    </a:p>
                  </a:txBody>
                  <a:tcPr marL="17907" marR="17907" marT="17907" marB="17907" anchor="ctr">
                    <a:solidFill>
                      <a:srgbClr val="FFC000"/>
                    </a:solidFill>
                  </a:tcPr>
                </a:tc>
                <a:tc>
                  <a:txBody>
                    <a:bodyPr/>
                    <a:lstStyle/>
                    <a:p>
                      <a:pPr algn="ctr" rtl="0" fontAlgn="ctr"/>
                      <a:r>
                        <a:rPr lang="mn-MN" altLang="ko-KR" sz="800" b="0" i="0" u="none" strike="noStrike" dirty="0">
                          <a:solidFill>
                            <a:srgbClr val="000000"/>
                          </a:solidFill>
                          <a:effectLst/>
                          <a:latin typeface="Arial" panose="020B0604020202020204" pitchFamily="34" charset="0"/>
                          <a:cs typeface="Arial" panose="020B0604020202020204" pitchFamily="34" charset="0"/>
                        </a:rPr>
                        <a:t>Авто зогсоолын мэдээлэл болон удирдлагын систем</a:t>
                      </a:r>
                      <a:endParaRPr lang="en-US" sz="800" b="0" i="0" u="none" strike="noStrike" dirty="0">
                        <a:solidFill>
                          <a:srgbClr val="000000"/>
                        </a:solidFill>
                        <a:effectLst/>
                        <a:latin typeface="Arial" panose="020B0604020202020204" pitchFamily="34" charset="0"/>
                        <a:cs typeface="Arial" panose="020B0604020202020204" pitchFamily="34" charset="0"/>
                      </a:endParaRPr>
                    </a:p>
                  </a:txBody>
                  <a:tcPr marL="9525" marR="9525" marT="9525" marB="0" anchor="ctr">
                    <a:solidFill>
                      <a:schemeClr val="bg1"/>
                    </a:solidFill>
                  </a:tcPr>
                </a:tc>
                <a:tc>
                  <a:txBody>
                    <a:bodyPr/>
                    <a:lstStyle/>
                    <a:p>
                      <a:pPr algn="ctr" latinLnBrk="1"/>
                      <a:endParaRPr lang="ko-KR" altLang="en-US" sz="700" dirty="0">
                        <a:latin typeface="Arial" panose="020B0604020202020204" pitchFamily="34" charset="0"/>
                        <a:ea typeface="나눔고딕 ExtraBold" panose="020D0904000000000000" pitchFamily="50" charset="-127"/>
                        <a:cs typeface="Arial" panose="020B0604020202020204" pitchFamily="34" charset="0"/>
                      </a:endParaRPr>
                    </a:p>
                  </a:txBody>
                  <a:tcPr anchor="ctr">
                    <a:noFill/>
                  </a:tcPr>
                </a:tc>
                <a:tc>
                  <a:txBody>
                    <a:bodyPr/>
                    <a:lstStyle/>
                    <a:p>
                      <a:pPr algn="ctr" latinLnBrk="1"/>
                      <a:endParaRPr lang="ko-KR" altLang="en-US" sz="700" dirty="0">
                        <a:latin typeface="Arial" panose="020B0604020202020204" pitchFamily="34" charset="0"/>
                        <a:ea typeface="나눔고딕 ExtraBold" panose="020D0904000000000000" pitchFamily="50" charset="-127"/>
                        <a:cs typeface="Arial" panose="020B0604020202020204" pitchFamily="34" charset="0"/>
                      </a:endParaRPr>
                    </a:p>
                  </a:txBody>
                  <a:tcPr anchor="ctr">
                    <a:solidFill>
                      <a:srgbClr val="92D050"/>
                    </a:solidFill>
                  </a:tcPr>
                </a:tc>
                <a:tc>
                  <a:txBody>
                    <a:bodyPr/>
                    <a:lstStyle/>
                    <a:p>
                      <a:pPr algn="ctr" latinLnBrk="1"/>
                      <a:endParaRPr lang="ko-KR" altLang="en-US" sz="700" dirty="0">
                        <a:latin typeface="Arial" panose="020B0604020202020204" pitchFamily="34" charset="0"/>
                        <a:ea typeface="나눔고딕 ExtraBold" panose="020D0904000000000000" pitchFamily="50" charset="-127"/>
                        <a:cs typeface="Arial" panose="020B0604020202020204" pitchFamily="34" charset="0"/>
                      </a:endParaRPr>
                    </a:p>
                  </a:txBody>
                  <a:tcPr anchor="ctr">
                    <a:solidFill>
                      <a:srgbClr val="92D050"/>
                    </a:solidFill>
                  </a:tcPr>
                </a:tc>
                <a:extLst>
                  <a:ext uri="{0D108BD9-81ED-4DB2-BD59-A6C34878D82A}">
                    <a16:rowId xmlns:a16="http://schemas.microsoft.com/office/drawing/2014/main" val="10013"/>
                  </a:ext>
                </a:extLst>
              </a:tr>
              <a:tr h="314040">
                <a:tc>
                  <a:txBody>
                    <a:bodyPr/>
                    <a:lstStyle/>
                    <a:p>
                      <a:pPr marL="0" marR="0" indent="0" algn="ctr" fontAlgn="base" latinLnBrk="0">
                        <a:lnSpc>
                          <a:spcPct val="160000"/>
                        </a:lnSpc>
                        <a:spcBef>
                          <a:spcPts val="0"/>
                        </a:spcBef>
                        <a:spcAft>
                          <a:spcPts val="0"/>
                        </a:spcAft>
                      </a:pPr>
                      <a:endParaRPr lang="ko-KR" altLang="en-US" sz="700" kern="1200" dirty="0">
                        <a:solidFill>
                          <a:schemeClr val="tx1"/>
                        </a:solidFill>
                        <a:latin typeface="Arial" panose="020B0604020202020204" pitchFamily="34" charset="0"/>
                        <a:ea typeface="나눔고딕 ExtraBold" panose="020D0904000000000000" pitchFamily="50" charset="-127"/>
                        <a:cs typeface="Arial" panose="020B0604020202020204" pitchFamily="34" charset="0"/>
                      </a:endParaRPr>
                    </a:p>
                  </a:txBody>
                  <a:tcPr marL="17907" marR="17907" marT="17907" marB="17907" anchor="ctr">
                    <a:noFill/>
                  </a:tcPr>
                </a:tc>
                <a:tc>
                  <a:txBody>
                    <a:bodyPr/>
                    <a:lstStyle/>
                    <a:p>
                      <a:pPr marL="0" marR="0" indent="0" algn="ctr" fontAlgn="base" latinLnBrk="0">
                        <a:lnSpc>
                          <a:spcPct val="160000"/>
                        </a:lnSpc>
                        <a:spcBef>
                          <a:spcPts val="0"/>
                        </a:spcBef>
                        <a:spcAft>
                          <a:spcPts val="0"/>
                        </a:spcAft>
                      </a:pPr>
                      <a:endParaRPr lang="ko-KR" altLang="en-US" sz="700" kern="1200" dirty="0">
                        <a:solidFill>
                          <a:schemeClr val="tx1"/>
                        </a:solidFill>
                        <a:latin typeface="Arial" panose="020B0604020202020204" pitchFamily="34" charset="0"/>
                        <a:ea typeface="나눔고딕 ExtraBold" panose="020D0904000000000000" pitchFamily="50" charset="-127"/>
                        <a:cs typeface="Arial" panose="020B0604020202020204" pitchFamily="34" charset="0"/>
                      </a:endParaRPr>
                    </a:p>
                  </a:txBody>
                  <a:tcPr marL="17907" marR="17907" marT="17907" marB="17907" anchor="ctr">
                    <a:solidFill>
                      <a:srgbClr val="FFC000"/>
                    </a:solidFill>
                  </a:tcPr>
                </a:tc>
                <a:tc>
                  <a:txBody>
                    <a:bodyPr/>
                    <a:lstStyle/>
                    <a:p>
                      <a:pPr marL="0" marR="0" indent="0" algn="ctr" fontAlgn="base" latinLnBrk="0">
                        <a:lnSpc>
                          <a:spcPct val="160000"/>
                        </a:lnSpc>
                        <a:spcBef>
                          <a:spcPts val="0"/>
                        </a:spcBef>
                        <a:spcAft>
                          <a:spcPts val="0"/>
                        </a:spcAft>
                      </a:pPr>
                      <a:endParaRPr lang="ko-KR" altLang="en-US" sz="700" kern="1200" dirty="0">
                        <a:solidFill>
                          <a:schemeClr val="tx1"/>
                        </a:solidFill>
                        <a:latin typeface="Arial" panose="020B0604020202020204" pitchFamily="34" charset="0"/>
                        <a:ea typeface="나눔고딕 ExtraBold" panose="020D0904000000000000" pitchFamily="50" charset="-127"/>
                        <a:cs typeface="Arial" panose="020B0604020202020204" pitchFamily="34" charset="0"/>
                      </a:endParaRPr>
                    </a:p>
                  </a:txBody>
                  <a:tcPr marL="17907" marR="17907" marT="17907" marB="17907" anchor="ctr">
                    <a:noFill/>
                  </a:tcPr>
                </a:tc>
                <a:tc>
                  <a:txBody>
                    <a:bodyPr/>
                    <a:lstStyle/>
                    <a:p>
                      <a:pPr algn="ctr" rtl="0" fontAlgn="ctr"/>
                      <a:r>
                        <a:rPr lang="mn-MN" sz="800" b="0" i="0" u="none" strike="noStrike" dirty="0">
                          <a:solidFill>
                            <a:srgbClr val="000000"/>
                          </a:solidFill>
                          <a:effectLst/>
                          <a:latin typeface="Arial" panose="020B0604020202020204" pitchFamily="34" charset="0"/>
                          <a:cs typeface="Arial" panose="020B0604020202020204" pitchFamily="34" charset="0"/>
                        </a:rPr>
                        <a:t>Нийтийн унадаг дугуйг дэмжих</a:t>
                      </a:r>
                      <a:endParaRPr lang="en-US" sz="800" b="0" i="0" u="none" strike="noStrike" dirty="0">
                        <a:solidFill>
                          <a:srgbClr val="000000"/>
                        </a:solidFill>
                        <a:effectLst/>
                        <a:latin typeface="Arial" panose="020B0604020202020204" pitchFamily="34" charset="0"/>
                        <a:cs typeface="Arial" panose="020B0604020202020204" pitchFamily="34" charset="0"/>
                      </a:endParaRPr>
                    </a:p>
                  </a:txBody>
                  <a:tcPr marL="9525" marR="9525" marT="9525" marB="0" anchor="ctr">
                    <a:solidFill>
                      <a:schemeClr val="bg1"/>
                    </a:solidFill>
                  </a:tcPr>
                </a:tc>
                <a:tc>
                  <a:txBody>
                    <a:bodyPr/>
                    <a:lstStyle/>
                    <a:p>
                      <a:pPr algn="ctr" latinLnBrk="1"/>
                      <a:endParaRPr lang="ko-KR" altLang="en-US" sz="700" dirty="0">
                        <a:latin typeface="Arial" panose="020B0604020202020204" pitchFamily="34" charset="0"/>
                        <a:ea typeface="나눔고딕 ExtraBold" panose="020D0904000000000000" pitchFamily="50" charset="-127"/>
                        <a:cs typeface="Arial" panose="020B0604020202020204" pitchFamily="34" charset="0"/>
                      </a:endParaRPr>
                    </a:p>
                  </a:txBody>
                  <a:tcPr anchor="ctr">
                    <a:noFill/>
                  </a:tcPr>
                </a:tc>
                <a:tc>
                  <a:txBody>
                    <a:bodyPr/>
                    <a:lstStyle/>
                    <a:p>
                      <a:pPr algn="ctr" latinLnBrk="1"/>
                      <a:endParaRPr lang="ko-KR" altLang="en-US" sz="700" dirty="0">
                        <a:latin typeface="Arial" panose="020B0604020202020204" pitchFamily="34" charset="0"/>
                        <a:ea typeface="나눔고딕 ExtraBold" panose="020D0904000000000000" pitchFamily="50" charset="-127"/>
                        <a:cs typeface="Arial" panose="020B0604020202020204" pitchFamily="34" charset="0"/>
                      </a:endParaRPr>
                    </a:p>
                  </a:txBody>
                  <a:tcPr anchor="ctr">
                    <a:noFill/>
                  </a:tcPr>
                </a:tc>
                <a:tc>
                  <a:txBody>
                    <a:bodyPr/>
                    <a:lstStyle/>
                    <a:p>
                      <a:pPr algn="ctr" latinLnBrk="1"/>
                      <a:endParaRPr lang="ko-KR" altLang="en-US" sz="700" dirty="0">
                        <a:latin typeface="Arial" panose="020B0604020202020204" pitchFamily="34" charset="0"/>
                        <a:ea typeface="나눔고딕 ExtraBold" panose="020D0904000000000000" pitchFamily="50" charset="-127"/>
                        <a:cs typeface="Arial" panose="020B0604020202020204" pitchFamily="34" charset="0"/>
                      </a:endParaRPr>
                    </a:p>
                  </a:txBody>
                  <a:tcPr anchor="ctr">
                    <a:solidFill>
                      <a:srgbClr val="92D050"/>
                    </a:solidFill>
                  </a:tcPr>
                </a:tc>
                <a:extLst>
                  <a:ext uri="{0D108BD9-81ED-4DB2-BD59-A6C34878D82A}">
                    <a16:rowId xmlns:a16="http://schemas.microsoft.com/office/drawing/2014/main" val="10014"/>
                  </a:ext>
                </a:extLst>
              </a:tr>
            </a:tbl>
          </a:graphicData>
        </a:graphic>
      </p:graphicFrame>
      <p:sp>
        <p:nvSpPr>
          <p:cNvPr id="8" name="슬라이드 번호 개체 틀 2"/>
          <p:cNvSpPr txBox="1">
            <a:spLocks/>
          </p:cNvSpPr>
          <p:nvPr/>
        </p:nvSpPr>
        <p:spPr>
          <a:xfrm>
            <a:off x="8748464" y="6597352"/>
            <a:ext cx="360040" cy="241086"/>
          </a:xfrm>
          <a:prstGeom prst="rect">
            <a:avLst/>
          </a:prstGeom>
        </p:spPr>
        <p:txBody>
          <a:bodyPr/>
          <a:lstStyle>
            <a:defPPr>
              <a:defRPr lang="ko-KR"/>
            </a:defPPr>
            <a:lvl1pPr marL="0" algn="l" defTabSz="914400" rtl="0" eaLnBrk="1" latinLnBrk="1" hangingPunct="1">
              <a:defRPr sz="1800" kern="1200">
                <a:solidFill>
                  <a:schemeClr val="tx1"/>
                </a:solidFill>
                <a:latin typeface="+mn-lt"/>
                <a:ea typeface="+mn-ea"/>
                <a:cs typeface="+mn-cs"/>
              </a:defRPr>
            </a:lvl1pPr>
            <a:lvl2pPr marL="457200" algn="l" defTabSz="914400" rtl="0" eaLnBrk="1" latinLnBrk="1" hangingPunct="1">
              <a:defRPr sz="1800" kern="1200">
                <a:solidFill>
                  <a:schemeClr val="tx1"/>
                </a:solidFill>
                <a:latin typeface="+mn-lt"/>
                <a:ea typeface="+mn-ea"/>
                <a:cs typeface="+mn-cs"/>
              </a:defRPr>
            </a:lvl2pPr>
            <a:lvl3pPr marL="914400" algn="l" defTabSz="914400" rtl="0" eaLnBrk="1" latinLnBrk="1" hangingPunct="1">
              <a:defRPr sz="1800" kern="1200">
                <a:solidFill>
                  <a:schemeClr val="tx1"/>
                </a:solidFill>
                <a:latin typeface="+mn-lt"/>
                <a:ea typeface="+mn-ea"/>
                <a:cs typeface="+mn-cs"/>
              </a:defRPr>
            </a:lvl3pPr>
            <a:lvl4pPr marL="1371600" algn="l" defTabSz="914400" rtl="0" eaLnBrk="1" latinLnBrk="1" hangingPunct="1">
              <a:defRPr sz="1800" kern="1200">
                <a:solidFill>
                  <a:schemeClr val="tx1"/>
                </a:solidFill>
                <a:latin typeface="+mn-lt"/>
                <a:ea typeface="+mn-ea"/>
                <a:cs typeface="+mn-cs"/>
              </a:defRPr>
            </a:lvl4pPr>
            <a:lvl5pPr marL="1828800" algn="l" defTabSz="914400" rtl="0" eaLnBrk="1" latinLnBrk="1" hangingPunct="1">
              <a:defRPr sz="1800" kern="1200">
                <a:solidFill>
                  <a:schemeClr val="tx1"/>
                </a:solidFill>
                <a:latin typeface="+mn-lt"/>
                <a:ea typeface="+mn-ea"/>
                <a:cs typeface="+mn-cs"/>
              </a:defRPr>
            </a:lvl5pPr>
            <a:lvl6pPr marL="2286000" algn="l" defTabSz="914400" rtl="0" eaLnBrk="1" latinLnBrk="1" hangingPunct="1">
              <a:defRPr sz="1800" kern="1200">
                <a:solidFill>
                  <a:schemeClr val="tx1"/>
                </a:solidFill>
                <a:latin typeface="+mn-lt"/>
                <a:ea typeface="+mn-ea"/>
                <a:cs typeface="+mn-cs"/>
              </a:defRPr>
            </a:lvl6pPr>
            <a:lvl7pPr marL="2743200" algn="l" defTabSz="914400" rtl="0" eaLnBrk="1" latinLnBrk="1" hangingPunct="1">
              <a:defRPr sz="1800" kern="1200">
                <a:solidFill>
                  <a:schemeClr val="tx1"/>
                </a:solidFill>
                <a:latin typeface="+mn-lt"/>
                <a:ea typeface="+mn-ea"/>
                <a:cs typeface="+mn-cs"/>
              </a:defRPr>
            </a:lvl7pPr>
            <a:lvl8pPr marL="3200400" algn="l" defTabSz="914400" rtl="0" eaLnBrk="1" latinLnBrk="1" hangingPunct="1">
              <a:defRPr sz="1800" kern="1200">
                <a:solidFill>
                  <a:schemeClr val="tx1"/>
                </a:solidFill>
                <a:latin typeface="+mn-lt"/>
                <a:ea typeface="+mn-ea"/>
                <a:cs typeface="+mn-cs"/>
              </a:defRPr>
            </a:lvl8pPr>
            <a:lvl9pPr marL="3657600" algn="l" defTabSz="914400" rtl="0" eaLnBrk="1" latinLnBrk="1" hangingPunct="1">
              <a:defRPr sz="1800" kern="1200">
                <a:solidFill>
                  <a:schemeClr val="tx1"/>
                </a:solidFill>
                <a:latin typeface="+mn-lt"/>
                <a:ea typeface="+mn-ea"/>
                <a:cs typeface="+mn-cs"/>
              </a:defRPr>
            </a:lvl9pPr>
          </a:lstStyle>
          <a:p>
            <a:pPr algn="r"/>
            <a:r>
              <a:rPr lang="de-DE" sz="1000" dirty="0">
                <a:latin typeface="Arial" panose="020B0604020202020204" pitchFamily="34" charset="0"/>
                <a:ea typeface="나눔고딕 ExtraBold" panose="020D0904000000000000" pitchFamily="50" charset="-127"/>
                <a:cs typeface="Arial" panose="020B0604020202020204" pitchFamily="34" charset="0"/>
              </a:rPr>
              <a:t>27</a:t>
            </a:r>
          </a:p>
        </p:txBody>
      </p:sp>
    </p:spTree>
    <p:extLst>
      <p:ext uri="{BB962C8B-B14F-4D97-AF65-F5344CB8AC3E}">
        <p14:creationId xmlns:p14="http://schemas.microsoft.com/office/powerpoint/2010/main" val="4169648649"/>
      </p:ext>
    </p:extLst>
  </p:cSld>
  <p:clrMapOvr>
    <a:masterClrMapping/>
  </p:clrMapOvr>
  <p:transition>
    <p:fade/>
  </p:transition>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8" name="Group 205"/>
          <p:cNvGrpSpPr>
            <a:grpSpLocks/>
          </p:cNvGrpSpPr>
          <p:nvPr/>
        </p:nvGrpSpPr>
        <p:grpSpPr bwMode="auto">
          <a:xfrm>
            <a:off x="4759622" y="2023564"/>
            <a:ext cx="4346538" cy="1399501"/>
            <a:chOff x="516" y="950"/>
            <a:chExt cx="4686" cy="2420"/>
          </a:xfrm>
        </p:grpSpPr>
        <p:sp>
          <p:nvSpPr>
            <p:cNvPr id="20" name="Freeform 5"/>
            <p:cNvSpPr>
              <a:spLocks/>
            </p:cNvSpPr>
            <p:nvPr/>
          </p:nvSpPr>
          <p:spPr bwMode="auto">
            <a:xfrm>
              <a:off x="1180" y="978"/>
              <a:ext cx="178" cy="94"/>
            </a:xfrm>
            <a:custGeom>
              <a:avLst/>
              <a:gdLst>
                <a:gd name="T0" fmla="*/ 92 w 178"/>
                <a:gd name="T1" fmla="*/ 2 h 94"/>
                <a:gd name="T2" fmla="*/ 88 w 178"/>
                <a:gd name="T3" fmla="*/ 2 h 94"/>
                <a:gd name="T4" fmla="*/ 86 w 178"/>
                <a:gd name="T5" fmla="*/ 2 h 94"/>
                <a:gd name="T6" fmla="*/ 84 w 178"/>
                <a:gd name="T7" fmla="*/ 2 h 94"/>
                <a:gd name="T8" fmla="*/ 74 w 178"/>
                <a:gd name="T9" fmla="*/ 16 h 94"/>
                <a:gd name="T10" fmla="*/ 62 w 178"/>
                <a:gd name="T11" fmla="*/ 20 h 94"/>
                <a:gd name="T12" fmla="*/ 56 w 178"/>
                <a:gd name="T13" fmla="*/ 16 h 94"/>
                <a:gd name="T14" fmla="*/ 62 w 178"/>
                <a:gd name="T15" fmla="*/ 8 h 94"/>
                <a:gd name="T16" fmla="*/ 58 w 178"/>
                <a:gd name="T17" fmla="*/ 0 h 94"/>
                <a:gd name="T18" fmla="*/ 58 w 178"/>
                <a:gd name="T19" fmla="*/ 0 h 94"/>
                <a:gd name="T20" fmla="*/ 44 w 178"/>
                <a:gd name="T21" fmla="*/ 4 h 94"/>
                <a:gd name="T22" fmla="*/ 30 w 178"/>
                <a:gd name="T23" fmla="*/ 6 h 94"/>
                <a:gd name="T24" fmla="*/ 28 w 178"/>
                <a:gd name="T25" fmla="*/ 6 h 94"/>
                <a:gd name="T26" fmla="*/ 10 w 178"/>
                <a:gd name="T27" fmla="*/ 8 h 94"/>
                <a:gd name="T28" fmla="*/ 0 w 178"/>
                <a:gd name="T29" fmla="*/ 18 h 94"/>
                <a:gd name="T30" fmla="*/ 2 w 178"/>
                <a:gd name="T31" fmla="*/ 24 h 94"/>
                <a:gd name="T32" fmla="*/ 22 w 178"/>
                <a:gd name="T33" fmla="*/ 30 h 94"/>
                <a:gd name="T34" fmla="*/ 30 w 178"/>
                <a:gd name="T35" fmla="*/ 38 h 94"/>
                <a:gd name="T36" fmla="*/ 30 w 178"/>
                <a:gd name="T37" fmla="*/ 48 h 94"/>
                <a:gd name="T38" fmla="*/ 32 w 178"/>
                <a:gd name="T39" fmla="*/ 50 h 94"/>
                <a:gd name="T40" fmla="*/ 52 w 178"/>
                <a:gd name="T41" fmla="*/ 46 h 94"/>
                <a:gd name="T42" fmla="*/ 70 w 178"/>
                <a:gd name="T43" fmla="*/ 40 h 94"/>
                <a:gd name="T44" fmla="*/ 76 w 178"/>
                <a:gd name="T45" fmla="*/ 42 h 94"/>
                <a:gd name="T46" fmla="*/ 72 w 178"/>
                <a:gd name="T47" fmla="*/ 48 h 94"/>
                <a:gd name="T48" fmla="*/ 46 w 178"/>
                <a:gd name="T49" fmla="*/ 54 h 94"/>
                <a:gd name="T50" fmla="*/ 38 w 178"/>
                <a:gd name="T51" fmla="*/ 64 h 94"/>
                <a:gd name="T52" fmla="*/ 48 w 178"/>
                <a:gd name="T53" fmla="*/ 64 h 94"/>
                <a:gd name="T54" fmla="*/ 58 w 178"/>
                <a:gd name="T55" fmla="*/ 64 h 94"/>
                <a:gd name="T56" fmla="*/ 54 w 178"/>
                <a:gd name="T57" fmla="*/ 68 h 94"/>
                <a:gd name="T58" fmla="*/ 34 w 178"/>
                <a:gd name="T59" fmla="*/ 72 h 94"/>
                <a:gd name="T60" fmla="*/ 32 w 178"/>
                <a:gd name="T61" fmla="*/ 76 h 94"/>
                <a:gd name="T62" fmla="*/ 46 w 178"/>
                <a:gd name="T63" fmla="*/ 84 h 94"/>
                <a:gd name="T64" fmla="*/ 74 w 178"/>
                <a:gd name="T65" fmla="*/ 94 h 94"/>
                <a:gd name="T66" fmla="*/ 78 w 178"/>
                <a:gd name="T67" fmla="*/ 94 h 94"/>
                <a:gd name="T68" fmla="*/ 98 w 178"/>
                <a:gd name="T69" fmla="*/ 84 h 94"/>
                <a:gd name="T70" fmla="*/ 110 w 178"/>
                <a:gd name="T71" fmla="*/ 66 h 94"/>
                <a:gd name="T72" fmla="*/ 128 w 178"/>
                <a:gd name="T73" fmla="*/ 50 h 94"/>
                <a:gd name="T74" fmla="*/ 130 w 178"/>
                <a:gd name="T75" fmla="*/ 50 h 94"/>
                <a:gd name="T76" fmla="*/ 136 w 178"/>
                <a:gd name="T77" fmla="*/ 64 h 94"/>
                <a:gd name="T78" fmla="*/ 142 w 178"/>
                <a:gd name="T79" fmla="*/ 80 h 94"/>
                <a:gd name="T80" fmla="*/ 150 w 178"/>
                <a:gd name="T81" fmla="*/ 82 h 94"/>
                <a:gd name="T82" fmla="*/ 172 w 178"/>
                <a:gd name="T83" fmla="*/ 78 h 94"/>
                <a:gd name="T84" fmla="*/ 176 w 178"/>
                <a:gd name="T85" fmla="*/ 72 h 94"/>
                <a:gd name="T86" fmla="*/ 168 w 178"/>
                <a:gd name="T87" fmla="*/ 68 h 94"/>
                <a:gd name="T88" fmla="*/ 162 w 178"/>
                <a:gd name="T89" fmla="*/ 56 h 94"/>
                <a:gd name="T90" fmla="*/ 140 w 178"/>
                <a:gd name="T91" fmla="*/ 34 h 94"/>
                <a:gd name="T92" fmla="*/ 128 w 178"/>
                <a:gd name="T93" fmla="*/ 28 h 94"/>
                <a:gd name="T94" fmla="*/ 128 w 178"/>
                <a:gd name="T95" fmla="*/ 20 h 94"/>
                <a:gd name="T96" fmla="*/ 126 w 178"/>
                <a:gd name="T97" fmla="*/ 18 h 94"/>
                <a:gd name="T98" fmla="*/ 122 w 178"/>
                <a:gd name="T99" fmla="*/ 20 h 94"/>
                <a:gd name="T100" fmla="*/ 118 w 178"/>
                <a:gd name="T101" fmla="*/ 20 h 94"/>
                <a:gd name="T102" fmla="*/ 114 w 178"/>
                <a:gd name="T103" fmla="*/ 14 h 94"/>
                <a:gd name="T104" fmla="*/ 112 w 178"/>
                <a:gd name="T105" fmla="*/ 4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78" h="94">
                  <a:moveTo>
                    <a:pt x="104" y="0"/>
                  </a:moveTo>
                  <a:lnTo>
                    <a:pt x="104" y="0"/>
                  </a:lnTo>
                  <a:lnTo>
                    <a:pt x="92" y="2"/>
                  </a:lnTo>
                  <a:lnTo>
                    <a:pt x="92" y="2"/>
                  </a:lnTo>
                  <a:lnTo>
                    <a:pt x="88" y="2"/>
                  </a:lnTo>
                  <a:lnTo>
                    <a:pt x="88" y="2"/>
                  </a:lnTo>
                  <a:lnTo>
                    <a:pt x="88" y="2"/>
                  </a:lnTo>
                  <a:lnTo>
                    <a:pt x="88" y="2"/>
                  </a:lnTo>
                  <a:lnTo>
                    <a:pt x="86" y="2"/>
                  </a:lnTo>
                  <a:lnTo>
                    <a:pt x="86" y="2"/>
                  </a:lnTo>
                  <a:lnTo>
                    <a:pt x="84" y="2"/>
                  </a:lnTo>
                  <a:lnTo>
                    <a:pt x="84" y="2"/>
                  </a:lnTo>
                  <a:lnTo>
                    <a:pt x="82" y="6"/>
                  </a:lnTo>
                  <a:lnTo>
                    <a:pt x="82" y="6"/>
                  </a:lnTo>
                  <a:lnTo>
                    <a:pt x="74" y="16"/>
                  </a:lnTo>
                  <a:lnTo>
                    <a:pt x="68" y="20"/>
                  </a:lnTo>
                  <a:lnTo>
                    <a:pt x="62" y="20"/>
                  </a:lnTo>
                  <a:lnTo>
                    <a:pt x="62" y="20"/>
                  </a:lnTo>
                  <a:lnTo>
                    <a:pt x="58" y="20"/>
                  </a:lnTo>
                  <a:lnTo>
                    <a:pt x="56" y="16"/>
                  </a:lnTo>
                  <a:lnTo>
                    <a:pt x="56" y="16"/>
                  </a:lnTo>
                  <a:lnTo>
                    <a:pt x="56" y="14"/>
                  </a:lnTo>
                  <a:lnTo>
                    <a:pt x="58" y="12"/>
                  </a:lnTo>
                  <a:lnTo>
                    <a:pt x="62" y="8"/>
                  </a:lnTo>
                  <a:lnTo>
                    <a:pt x="64" y="4"/>
                  </a:lnTo>
                  <a:lnTo>
                    <a:pt x="62" y="2"/>
                  </a:lnTo>
                  <a:lnTo>
                    <a:pt x="58" y="0"/>
                  </a:lnTo>
                  <a:lnTo>
                    <a:pt x="58" y="0"/>
                  </a:lnTo>
                  <a:lnTo>
                    <a:pt x="58" y="0"/>
                  </a:lnTo>
                  <a:lnTo>
                    <a:pt x="58" y="0"/>
                  </a:lnTo>
                  <a:lnTo>
                    <a:pt x="50" y="2"/>
                  </a:lnTo>
                  <a:lnTo>
                    <a:pt x="44" y="4"/>
                  </a:lnTo>
                  <a:lnTo>
                    <a:pt x="44" y="4"/>
                  </a:lnTo>
                  <a:lnTo>
                    <a:pt x="36" y="4"/>
                  </a:lnTo>
                  <a:lnTo>
                    <a:pt x="30" y="6"/>
                  </a:lnTo>
                  <a:lnTo>
                    <a:pt x="30" y="6"/>
                  </a:lnTo>
                  <a:lnTo>
                    <a:pt x="30" y="6"/>
                  </a:lnTo>
                  <a:lnTo>
                    <a:pt x="30" y="6"/>
                  </a:lnTo>
                  <a:lnTo>
                    <a:pt x="28" y="6"/>
                  </a:lnTo>
                  <a:lnTo>
                    <a:pt x="28" y="6"/>
                  </a:lnTo>
                  <a:lnTo>
                    <a:pt x="20" y="6"/>
                  </a:lnTo>
                  <a:lnTo>
                    <a:pt x="10" y="8"/>
                  </a:lnTo>
                  <a:lnTo>
                    <a:pt x="4" y="10"/>
                  </a:lnTo>
                  <a:lnTo>
                    <a:pt x="2" y="14"/>
                  </a:lnTo>
                  <a:lnTo>
                    <a:pt x="0" y="18"/>
                  </a:lnTo>
                  <a:lnTo>
                    <a:pt x="0" y="18"/>
                  </a:lnTo>
                  <a:lnTo>
                    <a:pt x="0" y="20"/>
                  </a:lnTo>
                  <a:lnTo>
                    <a:pt x="2" y="24"/>
                  </a:lnTo>
                  <a:lnTo>
                    <a:pt x="8" y="26"/>
                  </a:lnTo>
                  <a:lnTo>
                    <a:pt x="22" y="30"/>
                  </a:lnTo>
                  <a:lnTo>
                    <a:pt x="22" y="30"/>
                  </a:lnTo>
                  <a:lnTo>
                    <a:pt x="26" y="32"/>
                  </a:lnTo>
                  <a:lnTo>
                    <a:pt x="28" y="34"/>
                  </a:lnTo>
                  <a:lnTo>
                    <a:pt x="30" y="38"/>
                  </a:lnTo>
                  <a:lnTo>
                    <a:pt x="28" y="44"/>
                  </a:lnTo>
                  <a:lnTo>
                    <a:pt x="28" y="46"/>
                  </a:lnTo>
                  <a:lnTo>
                    <a:pt x="30" y="48"/>
                  </a:lnTo>
                  <a:lnTo>
                    <a:pt x="30" y="48"/>
                  </a:lnTo>
                  <a:lnTo>
                    <a:pt x="30" y="50"/>
                  </a:lnTo>
                  <a:lnTo>
                    <a:pt x="32" y="50"/>
                  </a:lnTo>
                  <a:lnTo>
                    <a:pt x="32" y="50"/>
                  </a:lnTo>
                  <a:lnTo>
                    <a:pt x="42" y="50"/>
                  </a:lnTo>
                  <a:lnTo>
                    <a:pt x="52" y="46"/>
                  </a:lnTo>
                  <a:lnTo>
                    <a:pt x="52" y="46"/>
                  </a:lnTo>
                  <a:lnTo>
                    <a:pt x="62" y="42"/>
                  </a:lnTo>
                  <a:lnTo>
                    <a:pt x="70" y="40"/>
                  </a:lnTo>
                  <a:lnTo>
                    <a:pt x="70" y="40"/>
                  </a:lnTo>
                  <a:lnTo>
                    <a:pt x="76" y="42"/>
                  </a:lnTo>
                  <a:lnTo>
                    <a:pt x="76" y="42"/>
                  </a:lnTo>
                  <a:lnTo>
                    <a:pt x="76" y="44"/>
                  </a:lnTo>
                  <a:lnTo>
                    <a:pt x="76" y="44"/>
                  </a:lnTo>
                  <a:lnTo>
                    <a:pt x="72" y="48"/>
                  </a:lnTo>
                  <a:lnTo>
                    <a:pt x="58" y="50"/>
                  </a:lnTo>
                  <a:lnTo>
                    <a:pt x="58" y="50"/>
                  </a:lnTo>
                  <a:lnTo>
                    <a:pt x="46" y="54"/>
                  </a:lnTo>
                  <a:lnTo>
                    <a:pt x="40" y="58"/>
                  </a:lnTo>
                  <a:lnTo>
                    <a:pt x="38" y="64"/>
                  </a:lnTo>
                  <a:lnTo>
                    <a:pt x="38" y="64"/>
                  </a:lnTo>
                  <a:lnTo>
                    <a:pt x="40" y="64"/>
                  </a:lnTo>
                  <a:lnTo>
                    <a:pt x="40" y="64"/>
                  </a:lnTo>
                  <a:lnTo>
                    <a:pt x="48" y="64"/>
                  </a:lnTo>
                  <a:lnTo>
                    <a:pt x="48" y="64"/>
                  </a:lnTo>
                  <a:lnTo>
                    <a:pt x="58" y="64"/>
                  </a:lnTo>
                  <a:lnTo>
                    <a:pt x="58" y="64"/>
                  </a:lnTo>
                  <a:lnTo>
                    <a:pt x="62" y="64"/>
                  </a:lnTo>
                  <a:lnTo>
                    <a:pt x="62" y="64"/>
                  </a:lnTo>
                  <a:lnTo>
                    <a:pt x="54" y="68"/>
                  </a:lnTo>
                  <a:lnTo>
                    <a:pt x="46" y="68"/>
                  </a:lnTo>
                  <a:lnTo>
                    <a:pt x="38" y="70"/>
                  </a:lnTo>
                  <a:lnTo>
                    <a:pt x="34" y="72"/>
                  </a:lnTo>
                  <a:lnTo>
                    <a:pt x="32" y="74"/>
                  </a:lnTo>
                  <a:lnTo>
                    <a:pt x="32" y="74"/>
                  </a:lnTo>
                  <a:lnTo>
                    <a:pt x="32" y="76"/>
                  </a:lnTo>
                  <a:lnTo>
                    <a:pt x="32" y="78"/>
                  </a:lnTo>
                  <a:lnTo>
                    <a:pt x="36" y="80"/>
                  </a:lnTo>
                  <a:lnTo>
                    <a:pt x="46" y="84"/>
                  </a:lnTo>
                  <a:lnTo>
                    <a:pt x="46" y="84"/>
                  </a:lnTo>
                  <a:lnTo>
                    <a:pt x="60" y="88"/>
                  </a:lnTo>
                  <a:lnTo>
                    <a:pt x="74" y="94"/>
                  </a:lnTo>
                  <a:lnTo>
                    <a:pt x="74" y="94"/>
                  </a:lnTo>
                  <a:lnTo>
                    <a:pt x="78" y="94"/>
                  </a:lnTo>
                  <a:lnTo>
                    <a:pt x="78" y="94"/>
                  </a:lnTo>
                  <a:lnTo>
                    <a:pt x="84" y="94"/>
                  </a:lnTo>
                  <a:lnTo>
                    <a:pt x="90" y="90"/>
                  </a:lnTo>
                  <a:lnTo>
                    <a:pt x="98" y="84"/>
                  </a:lnTo>
                  <a:lnTo>
                    <a:pt x="104" y="74"/>
                  </a:lnTo>
                  <a:lnTo>
                    <a:pt x="110" y="66"/>
                  </a:lnTo>
                  <a:lnTo>
                    <a:pt x="110" y="66"/>
                  </a:lnTo>
                  <a:lnTo>
                    <a:pt x="118" y="56"/>
                  </a:lnTo>
                  <a:lnTo>
                    <a:pt x="122" y="52"/>
                  </a:lnTo>
                  <a:lnTo>
                    <a:pt x="128" y="50"/>
                  </a:lnTo>
                  <a:lnTo>
                    <a:pt x="128" y="50"/>
                  </a:lnTo>
                  <a:lnTo>
                    <a:pt x="130" y="50"/>
                  </a:lnTo>
                  <a:lnTo>
                    <a:pt x="130" y="50"/>
                  </a:lnTo>
                  <a:lnTo>
                    <a:pt x="136" y="52"/>
                  </a:lnTo>
                  <a:lnTo>
                    <a:pt x="136" y="56"/>
                  </a:lnTo>
                  <a:lnTo>
                    <a:pt x="136" y="64"/>
                  </a:lnTo>
                  <a:lnTo>
                    <a:pt x="136" y="64"/>
                  </a:lnTo>
                  <a:lnTo>
                    <a:pt x="140" y="76"/>
                  </a:lnTo>
                  <a:lnTo>
                    <a:pt x="142" y="80"/>
                  </a:lnTo>
                  <a:lnTo>
                    <a:pt x="146" y="82"/>
                  </a:lnTo>
                  <a:lnTo>
                    <a:pt x="146" y="82"/>
                  </a:lnTo>
                  <a:lnTo>
                    <a:pt x="150" y="82"/>
                  </a:lnTo>
                  <a:lnTo>
                    <a:pt x="150" y="82"/>
                  </a:lnTo>
                  <a:lnTo>
                    <a:pt x="166" y="80"/>
                  </a:lnTo>
                  <a:lnTo>
                    <a:pt x="172" y="78"/>
                  </a:lnTo>
                  <a:lnTo>
                    <a:pt x="178" y="76"/>
                  </a:lnTo>
                  <a:lnTo>
                    <a:pt x="178" y="76"/>
                  </a:lnTo>
                  <a:lnTo>
                    <a:pt x="176" y="72"/>
                  </a:lnTo>
                  <a:lnTo>
                    <a:pt x="174" y="72"/>
                  </a:lnTo>
                  <a:lnTo>
                    <a:pt x="168" y="68"/>
                  </a:lnTo>
                  <a:lnTo>
                    <a:pt x="168" y="68"/>
                  </a:lnTo>
                  <a:lnTo>
                    <a:pt x="164" y="62"/>
                  </a:lnTo>
                  <a:lnTo>
                    <a:pt x="162" y="56"/>
                  </a:lnTo>
                  <a:lnTo>
                    <a:pt x="162" y="56"/>
                  </a:lnTo>
                  <a:lnTo>
                    <a:pt x="158" y="50"/>
                  </a:lnTo>
                  <a:lnTo>
                    <a:pt x="152" y="44"/>
                  </a:lnTo>
                  <a:lnTo>
                    <a:pt x="140" y="34"/>
                  </a:lnTo>
                  <a:lnTo>
                    <a:pt x="140" y="34"/>
                  </a:lnTo>
                  <a:lnTo>
                    <a:pt x="134" y="32"/>
                  </a:lnTo>
                  <a:lnTo>
                    <a:pt x="128" y="28"/>
                  </a:lnTo>
                  <a:lnTo>
                    <a:pt x="128" y="28"/>
                  </a:lnTo>
                  <a:lnTo>
                    <a:pt x="128" y="24"/>
                  </a:lnTo>
                  <a:lnTo>
                    <a:pt x="128" y="20"/>
                  </a:lnTo>
                  <a:lnTo>
                    <a:pt x="126" y="18"/>
                  </a:lnTo>
                  <a:lnTo>
                    <a:pt x="126" y="18"/>
                  </a:lnTo>
                  <a:lnTo>
                    <a:pt x="126" y="18"/>
                  </a:lnTo>
                  <a:lnTo>
                    <a:pt x="126" y="18"/>
                  </a:lnTo>
                  <a:lnTo>
                    <a:pt x="122" y="20"/>
                  </a:lnTo>
                  <a:lnTo>
                    <a:pt x="122" y="20"/>
                  </a:lnTo>
                  <a:lnTo>
                    <a:pt x="120" y="20"/>
                  </a:lnTo>
                  <a:lnTo>
                    <a:pt x="120" y="20"/>
                  </a:lnTo>
                  <a:lnTo>
                    <a:pt x="118" y="20"/>
                  </a:lnTo>
                  <a:lnTo>
                    <a:pt x="118" y="20"/>
                  </a:lnTo>
                  <a:lnTo>
                    <a:pt x="114" y="18"/>
                  </a:lnTo>
                  <a:lnTo>
                    <a:pt x="114" y="14"/>
                  </a:lnTo>
                  <a:lnTo>
                    <a:pt x="114" y="10"/>
                  </a:lnTo>
                  <a:lnTo>
                    <a:pt x="112" y="4"/>
                  </a:lnTo>
                  <a:lnTo>
                    <a:pt x="112" y="4"/>
                  </a:lnTo>
                  <a:lnTo>
                    <a:pt x="108" y="2"/>
                  </a:lnTo>
                  <a:lnTo>
                    <a:pt x="104"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Arial" panose="020B0604020202020204" pitchFamily="34" charset="0"/>
                <a:cs typeface="Arial" panose="020B0604020202020204" pitchFamily="34" charset="0"/>
              </a:endParaRPr>
            </a:p>
          </p:txBody>
        </p:sp>
        <p:sp>
          <p:nvSpPr>
            <p:cNvPr id="21" name="Freeform 6"/>
            <p:cNvSpPr>
              <a:spLocks/>
            </p:cNvSpPr>
            <p:nvPr/>
          </p:nvSpPr>
          <p:spPr bwMode="auto">
            <a:xfrm>
              <a:off x="1180" y="978"/>
              <a:ext cx="178" cy="94"/>
            </a:xfrm>
            <a:custGeom>
              <a:avLst/>
              <a:gdLst>
                <a:gd name="T0" fmla="*/ 92 w 178"/>
                <a:gd name="T1" fmla="*/ 2 h 94"/>
                <a:gd name="T2" fmla="*/ 88 w 178"/>
                <a:gd name="T3" fmla="*/ 2 h 94"/>
                <a:gd name="T4" fmla="*/ 86 w 178"/>
                <a:gd name="T5" fmla="*/ 2 h 94"/>
                <a:gd name="T6" fmla="*/ 84 w 178"/>
                <a:gd name="T7" fmla="*/ 2 h 94"/>
                <a:gd name="T8" fmla="*/ 74 w 178"/>
                <a:gd name="T9" fmla="*/ 16 h 94"/>
                <a:gd name="T10" fmla="*/ 62 w 178"/>
                <a:gd name="T11" fmla="*/ 20 h 94"/>
                <a:gd name="T12" fmla="*/ 56 w 178"/>
                <a:gd name="T13" fmla="*/ 16 h 94"/>
                <a:gd name="T14" fmla="*/ 62 w 178"/>
                <a:gd name="T15" fmla="*/ 8 h 94"/>
                <a:gd name="T16" fmla="*/ 58 w 178"/>
                <a:gd name="T17" fmla="*/ 0 h 94"/>
                <a:gd name="T18" fmla="*/ 58 w 178"/>
                <a:gd name="T19" fmla="*/ 0 h 94"/>
                <a:gd name="T20" fmla="*/ 44 w 178"/>
                <a:gd name="T21" fmla="*/ 4 h 94"/>
                <a:gd name="T22" fmla="*/ 30 w 178"/>
                <a:gd name="T23" fmla="*/ 6 h 94"/>
                <a:gd name="T24" fmla="*/ 28 w 178"/>
                <a:gd name="T25" fmla="*/ 6 h 94"/>
                <a:gd name="T26" fmla="*/ 10 w 178"/>
                <a:gd name="T27" fmla="*/ 8 h 94"/>
                <a:gd name="T28" fmla="*/ 0 w 178"/>
                <a:gd name="T29" fmla="*/ 18 h 94"/>
                <a:gd name="T30" fmla="*/ 2 w 178"/>
                <a:gd name="T31" fmla="*/ 24 h 94"/>
                <a:gd name="T32" fmla="*/ 22 w 178"/>
                <a:gd name="T33" fmla="*/ 30 h 94"/>
                <a:gd name="T34" fmla="*/ 30 w 178"/>
                <a:gd name="T35" fmla="*/ 38 h 94"/>
                <a:gd name="T36" fmla="*/ 30 w 178"/>
                <a:gd name="T37" fmla="*/ 48 h 94"/>
                <a:gd name="T38" fmla="*/ 32 w 178"/>
                <a:gd name="T39" fmla="*/ 50 h 94"/>
                <a:gd name="T40" fmla="*/ 52 w 178"/>
                <a:gd name="T41" fmla="*/ 46 h 94"/>
                <a:gd name="T42" fmla="*/ 70 w 178"/>
                <a:gd name="T43" fmla="*/ 40 h 94"/>
                <a:gd name="T44" fmla="*/ 76 w 178"/>
                <a:gd name="T45" fmla="*/ 42 h 94"/>
                <a:gd name="T46" fmla="*/ 72 w 178"/>
                <a:gd name="T47" fmla="*/ 48 h 94"/>
                <a:gd name="T48" fmla="*/ 46 w 178"/>
                <a:gd name="T49" fmla="*/ 54 h 94"/>
                <a:gd name="T50" fmla="*/ 38 w 178"/>
                <a:gd name="T51" fmla="*/ 64 h 94"/>
                <a:gd name="T52" fmla="*/ 48 w 178"/>
                <a:gd name="T53" fmla="*/ 64 h 94"/>
                <a:gd name="T54" fmla="*/ 58 w 178"/>
                <a:gd name="T55" fmla="*/ 64 h 94"/>
                <a:gd name="T56" fmla="*/ 54 w 178"/>
                <a:gd name="T57" fmla="*/ 68 h 94"/>
                <a:gd name="T58" fmla="*/ 34 w 178"/>
                <a:gd name="T59" fmla="*/ 72 h 94"/>
                <a:gd name="T60" fmla="*/ 32 w 178"/>
                <a:gd name="T61" fmla="*/ 76 h 94"/>
                <a:gd name="T62" fmla="*/ 46 w 178"/>
                <a:gd name="T63" fmla="*/ 84 h 94"/>
                <a:gd name="T64" fmla="*/ 74 w 178"/>
                <a:gd name="T65" fmla="*/ 94 h 94"/>
                <a:gd name="T66" fmla="*/ 78 w 178"/>
                <a:gd name="T67" fmla="*/ 94 h 94"/>
                <a:gd name="T68" fmla="*/ 98 w 178"/>
                <a:gd name="T69" fmla="*/ 84 h 94"/>
                <a:gd name="T70" fmla="*/ 110 w 178"/>
                <a:gd name="T71" fmla="*/ 66 h 94"/>
                <a:gd name="T72" fmla="*/ 128 w 178"/>
                <a:gd name="T73" fmla="*/ 50 h 94"/>
                <a:gd name="T74" fmla="*/ 130 w 178"/>
                <a:gd name="T75" fmla="*/ 50 h 94"/>
                <a:gd name="T76" fmla="*/ 136 w 178"/>
                <a:gd name="T77" fmla="*/ 64 h 94"/>
                <a:gd name="T78" fmla="*/ 142 w 178"/>
                <a:gd name="T79" fmla="*/ 80 h 94"/>
                <a:gd name="T80" fmla="*/ 150 w 178"/>
                <a:gd name="T81" fmla="*/ 82 h 94"/>
                <a:gd name="T82" fmla="*/ 172 w 178"/>
                <a:gd name="T83" fmla="*/ 78 h 94"/>
                <a:gd name="T84" fmla="*/ 176 w 178"/>
                <a:gd name="T85" fmla="*/ 72 h 94"/>
                <a:gd name="T86" fmla="*/ 168 w 178"/>
                <a:gd name="T87" fmla="*/ 68 h 94"/>
                <a:gd name="T88" fmla="*/ 162 w 178"/>
                <a:gd name="T89" fmla="*/ 56 h 94"/>
                <a:gd name="T90" fmla="*/ 140 w 178"/>
                <a:gd name="T91" fmla="*/ 34 h 94"/>
                <a:gd name="T92" fmla="*/ 128 w 178"/>
                <a:gd name="T93" fmla="*/ 28 h 94"/>
                <a:gd name="T94" fmla="*/ 128 w 178"/>
                <a:gd name="T95" fmla="*/ 20 h 94"/>
                <a:gd name="T96" fmla="*/ 126 w 178"/>
                <a:gd name="T97" fmla="*/ 18 h 94"/>
                <a:gd name="T98" fmla="*/ 122 w 178"/>
                <a:gd name="T99" fmla="*/ 20 h 94"/>
                <a:gd name="T100" fmla="*/ 118 w 178"/>
                <a:gd name="T101" fmla="*/ 20 h 94"/>
                <a:gd name="T102" fmla="*/ 114 w 178"/>
                <a:gd name="T103" fmla="*/ 14 h 94"/>
                <a:gd name="T104" fmla="*/ 112 w 178"/>
                <a:gd name="T105" fmla="*/ 4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78" h="94">
                  <a:moveTo>
                    <a:pt x="104" y="0"/>
                  </a:moveTo>
                  <a:lnTo>
                    <a:pt x="104" y="0"/>
                  </a:lnTo>
                  <a:lnTo>
                    <a:pt x="92" y="2"/>
                  </a:lnTo>
                  <a:lnTo>
                    <a:pt x="92" y="2"/>
                  </a:lnTo>
                  <a:lnTo>
                    <a:pt x="88" y="2"/>
                  </a:lnTo>
                  <a:lnTo>
                    <a:pt x="88" y="2"/>
                  </a:lnTo>
                  <a:lnTo>
                    <a:pt x="88" y="2"/>
                  </a:lnTo>
                  <a:lnTo>
                    <a:pt x="88" y="2"/>
                  </a:lnTo>
                  <a:lnTo>
                    <a:pt x="86" y="2"/>
                  </a:lnTo>
                  <a:lnTo>
                    <a:pt x="86" y="2"/>
                  </a:lnTo>
                  <a:lnTo>
                    <a:pt x="84" y="2"/>
                  </a:lnTo>
                  <a:lnTo>
                    <a:pt x="84" y="2"/>
                  </a:lnTo>
                  <a:lnTo>
                    <a:pt x="82" y="6"/>
                  </a:lnTo>
                  <a:lnTo>
                    <a:pt x="82" y="6"/>
                  </a:lnTo>
                  <a:lnTo>
                    <a:pt x="74" y="16"/>
                  </a:lnTo>
                  <a:lnTo>
                    <a:pt x="68" y="20"/>
                  </a:lnTo>
                  <a:lnTo>
                    <a:pt x="62" y="20"/>
                  </a:lnTo>
                  <a:lnTo>
                    <a:pt x="62" y="20"/>
                  </a:lnTo>
                  <a:lnTo>
                    <a:pt x="58" y="20"/>
                  </a:lnTo>
                  <a:lnTo>
                    <a:pt x="56" y="16"/>
                  </a:lnTo>
                  <a:lnTo>
                    <a:pt x="56" y="16"/>
                  </a:lnTo>
                  <a:lnTo>
                    <a:pt x="56" y="14"/>
                  </a:lnTo>
                  <a:lnTo>
                    <a:pt x="58" y="12"/>
                  </a:lnTo>
                  <a:lnTo>
                    <a:pt x="62" y="8"/>
                  </a:lnTo>
                  <a:lnTo>
                    <a:pt x="64" y="4"/>
                  </a:lnTo>
                  <a:lnTo>
                    <a:pt x="62" y="2"/>
                  </a:lnTo>
                  <a:lnTo>
                    <a:pt x="58" y="0"/>
                  </a:lnTo>
                  <a:lnTo>
                    <a:pt x="58" y="0"/>
                  </a:lnTo>
                  <a:lnTo>
                    <a:pt x="58" y="0"/>
                  </a:lnTo>
                  <a:lnTo>
                    <a:pt x="58" y="0"/>
                  </a:lnTo>
                  <a:lnTo>
                    <a:pt x="50" y="2"/>
                  </a:lnTo>
                  <a:lnTo>
                    <a:pt x="44" y="4"/>
                  </a:lnTo>
                  <a:lnTo>
                    <a:pt x="44" y="4"/>
                  </a:lnTo>
                  <a:lnTo>
                    <a:pt x="36" y="4"/>
                  </a:lnTo>
                  <a:lnTo>
                    <a:pt x="30" y="6"/>
                  </a:lnTo>
                  <a:lnTo>
                    <a:pt x="30" y="6"/>
                  </a:lnTo>
                  <a:lnTo>
                    <a:pt x="30" y="6"/>
                  </a:lnTo>
                  <a:lnTo>
                    <a:pt x="30" y="6"/>
                  </a:lnTo>
                  <a:lnTo>
                    <a:pt x="28" y="6"/>
                  </a:lnTo>
                  <a:lnTo>
                    <a:pt x="28" y="6"/>
                  </a:lnTo>
                  <a:lnTo>
                    <a:pt x="20" y="6"/>
                  </a:lnTo>
                  <a:lnTo>
                    <a:pt x="10" y="8"/>
                  </a:lnTo>
                  <a:lnTo>
                    <a:pt x="4" y="10"/>
                  </a:lnTo>
                  <a:lnTo>
                    <a:pt x="2" y="14"/>
                  </a:lnTo>
                  <a:lnTo>
                    <a:pt x="0" y="18"/>
                  </a:lnTo>
                  <a:lnTo>
                    <a:pt x="0" y="18"/>
                  </a:lnTo>
                  <a:lnTo>
                    <a:pt x="0" y="20"/>
                  </a:lnTo>
                  <a:lnTo>
                    <a:pt x="2" y="24"/>
                  </a:lnTo>
                  <a:lnTo>
                    <a:pt x="8" y="26"/>
                  </a:lnTo>
                  <a:lnTo>
                    <a:pt x="22" y="30"/>
                  </a:lnTo>
                  <a:lnTo>
                    <a:pt x="22" y="30"/>
                  </a:lnTo>
                  <a:lnTo>
                    <a:pt x="26" y="32"/>
                  </a:lnTo>
                  <a:lnTo>
                    <a:pt x="28" y="34"/>
                  </a:lnTo>
                  <a:lnTo>
                    <a:pt x="30" y="38"/>
                  </a:lnTo>
                  <a:lnTo>
                    <a:pt x="28" y="44"/>
                  </a:lnTo>
                  <a:lnTo>
                    <a:pt x="28" y="46"/>
                  </a:lnTo>
                  <a:lnTo>
                    <a:pt x="30" y="48"/>
                  </a:lnTo>
                  <a:lnTo>
                    <a:pt x="30" y="48"/>
                  </a:lnTo>
                  <a:lnTo>
                    <a:pt x="30" y="50"/>
                  </a:lnTo>
                  <a:lnTo>
                    <a:pt x="32" y="50"/>
                  </a:lnTo>
                  <a:lnTo>
                    <a:pt x="32" y="50"/>
                  </a:lnTo>
                  <a:lnTo>
                    <a:pt x="42" y="50"/>
                  </a:lnTo>
                  <a:lnTo>
                    <a:pt x="52" y="46"/>
                  </a:lnTo>
                  <a:lnTo>
                    <a:pt x="52" y="46"/>
                  </a:lnTo>
                  <a:lnTo>
                    <a:pt x="62" y="42"/>
                  </a:lnTo>
                  <a:lnTo>
                    <a:pt x="70" y="40"/>
                  </a:lnTo>
                  <a:lnTo>
                    <a:pt x="70" y="40"/>
                  </a:lnTo>
                  <a:lnTo>
                    <a:pt x="76" y="42"/>
                  </a:lnTo>
                  <a:lnTo>
                    <a:pt x="76" y="42"/>
                  </a:lnTo>
                  <a:lnTo>
                    <a:pt x="76" y="44"/>
                  </a:lnTo>
                  <a:lnTo>
                    <a:pt x="76" y="44"/>
                  </a:lnTo>
                  <a:lnTo>
                    <a:pt x="72" y="48"/>
                  </a:lnTo>
                  <a:lnTo>
                    <a:pt x="58" y="50"/>
                  </a:lnTo>
                  <a:lnTo>
                    <a:pt x="58" y="50"/>
                  </a:lnTo>
                  <a:lnTo>
                    <a:pt x="46" y="54"/>
                  </a:lnTo>
                  <a:lnTo>
                    <a:pt x="40" y="58"/>
                  </a:lnTo>
                  <a:lnTo>
                    <a:pt x="38" y="64"/>
                  </a:lnTo>
                  <a:lnTo>
                    <a:pt x="38" y="64"/>
                  </a:lnTo>
                  <a:lnTo>
                    <a:pt x="40" y="64"/>
                  </a:lnTo>
                  <a:lnTo>
                    <a:pt x="40" y="64"/>
                  </a:lnTo>
                  <a:lnTo>
                    <a:pt x="48" y="64"/>
                  </a:lnTo>
                  <a:lnTo>
                    <a:pt x="48" y="64"/>
                  </a:lnTo>
                  <a:lnTo>
                    <a:pt x="58" y="64"/>
                  </a:lnTo>
                  <a:lnTo>
                    <a:pt x="58" y="64"/>
                  </a:lnTo>
                  <a:lnTo>
                    <a:pt x="62" y="64"/>
                  </a:lnTo>
                  <a:lnTo>
                    <a:pt x="62" y="64"/>
                  </a:lnTo>
                  <a:lnTo>
                    <a:pt x="54" y="68"/>
                  </a:lnTo>
                  <a:lnTo>
                    <a:pt x="46" y="68"/>
                  </a:lnTo>
                  <a:lnTo>
                    <a:pt x="38" y="70"/>
                  </a:lnTo>
                  <a:lnTo>
                    <a:pt x="34" y="72"/>
                  </a:lnTo>
                  <a:lnTo>
                    <a:pt x="32" y="74"/>
                  </a:lnTo>
                  <a:lnTo>
                    <a:pt x="32" y="74"/>
                  </a:lnTo>
                  <a:lnTo>
                    <a:pt x="32" y="76"/>
                  </a:lnTo>
                  <a:lnTo>
                    <a:pt x="32" y="78"/>
                  </a:lnTo>
                  <a:lnTo>
                    <a:pt x="36" y="80"/>
                  </a:lnTo>
                  <a:lnTo>
                    <a:pt x="46" y="84"/>
                  </a:lnTo>
                  <a:lnTo>
                    <a:pt x="46" y="84"/>
                  </a:lnTo>
                  <a:lnTo>
                    <a:pt x="60" y="88"/>
                  </a:lnTo>
                  <a:lnTo>
                    <a:pt x="74" y="94"/>
                  </a:lnTo>
                  <a:lnTo>
                    <a:pt x="74" y="94"/>
                  </a:lnTo>
                  <a:lnTo>
                    <a:pt x="78" y="94"/>
                  </a:lnTo>
                  <a:lnTo>
                    <a:pt x="78" y="94"/>
                  </a:lnTo>
                  <a:lnTo>
                    <a:pt x="84" y="94"/>
                  </a:lnTo>
                  <a:lnTo>
                    <a:pt x="90" y="90"/>
                  </a:lnTo>
                  <a:lnTo>
                    <a:pt x="98" y="84"/>
                  </a:lnTo>
                  <a:lnTo>
                    <a:pt x="104" y="74"/>
                  </a:lnTo>
                  <a:lnTo>
                    <a:pt x="110" y="66"/>
                  </a:lnTo>
                  <a:lnTo>
                    <a:pt x="110" y="66"/>
                  </a:lnTo>
                  <a:lnTo>
                    <a:pt x="118" y="56"/>
                  </a:lnTo>
                  <a:lnTo>
                    <a:pt x="122" y="52"/>
                  </a:lnTo>
                  <a:lnTo>
                    <a:pt x="128" y="50"/>
                  </a:lnTo>
                  <a:lnTo>
                    <a:pt x="128" y="50"/>
                  </a:lnTo>
                  <a:lnTo>
                    <a:pt x="130" y="50"/>
                  </a:lnTo>
                  <a:lnTo>
                    <a:pt x="130" y="50"/>
                  </a:lnTo>
                  <a:lnTo>
                    <a:pt x="136" y="52"/>
                  </a:lnTo>
                  <a:lnTo>
                    <a:pt x="136" y="56"/>
                  </a:lnTo>
                  <a:lnTo>
                    <a:pt x="136" y="64"/>
                  </a:lnTo>
                  <a:lnTo>
                    <a:pt x="136" y="64"/>
                  </a:lnTo>
                  <a:lnTo>
                    <a:pt x="140" y="76"/>
                  </a:lnTo>
                  <a:lnTo>
                    <a:pt x="142" y="80"/>
                  </a:lnTo>
                  <a:lnTo>
                    <a:pt x="146" y="82"/>
                  </a:lnTo>
                  <a:lnTo>
                    <a:pt x="146" y="82"/>
                  </a:lnTo>
                  <a:lnTo>
                    <a:pt x="150" y="82"/>
                  </a:lnTo>
                  <a:lnTo>
                    <a:pt x="150" y="82"/>
                  </a:lnTo>
                  <a:lnTo>
                    <a:pt x="166" y="80"/>
                  </a:lnTo>
                  <a:lnTo>
                    <a:pt x="172" y="78"/>
                  </a:lnTo>
                  <a:lnTo>
                    <a:pt x="178" y="76"/>
                  </a:lnTo>
                  <a:lnTo>
                    <a:pt x="178" y="76"/>
                  </a:lnTo>
                  <a:lnTo>
                    <a:pt x="176" y="72"/>
                  </a:lnTo>
                  <a:lnTo>
                    <a:pt x="174" y="72"/>
                  </a:lnTo>
                  <a:lnTo>
                    <a:pt x="168" y="68"/>
                  </a:lnTo>
                  <a:lnTo>
                    <a:pt x="168" y="68"/>
                  </a:lnTo>
                  <a:lnTo>
                    <a:pt x="164" y="62"/>
                  </a:lnTo>
                  <a:lnTo>
                    <a:pt x="162" y="56"/>
                  </a:lnTo>
                  <a:lnTo>
                    <a:pt x="162" y="56"/>
                  </a:lnTo>
                  <a:lnTo>
                    <a:pt x="158" y="50"/>
                  </a:lnTo>
                  <a:lnTo>
                    <a:pt x="152" y="44"/>
                  </a:lnTo>
                  <a:lnTo>
                    <a:pt x="140" y="34"/>
                  </a:lnTo>
                  <a:lnTo>
                    <a:pt x="140" y="34"/>
                  </a:lnTo>
                  <a:lnTo>
                    <a:pt x="134" y="32"/>
                  </a:lnTo>
                  <a:lnTo>
                    <a:pt x="128" y="28"/>
                  </a:lnTo>
                  <a:lnTo>
                    <a:pt x="128" y="28"/>
                  </a:lnTo>
                  <a:lnTo>
                    <a:pt x="128" y="24"/>
                  </a:lnTo>
                  <a:lnTo>
                    <a:pt x="128" y="20"/>
                  </a:lnTo>
                  <a:lnTo>
                    <a:pt x="126" y="18"/>
                  </a:lnTo>
                  <a:lnTo>
                    <a:pt x="126" y="18"/>
                  </a:lnTo>
                  <a:lnTo>
                    <a:pt x="126" y="18"/>
                  </a:lnTo>
                  <a:lnTo>
                    <a:pt x="126" y="18"/>
                  </a:lnTo>
                  <a:lnTo>
                    <a:pt x="122" y="20"/>
                  </a:lnTo>
                  <a:lnTo>
                    <a:pt x="122" y="20"/>
                  </a:lnTo>
                  <a:lnTo>
                    <a:pt x="120" y="20"/>
                  </a:lnTo>
                  <a:lnTo>
                    <a:pt x="120" y="20"/>
                  </a:lnTo>
                  <a:lnTo>
                    <a:pt x="118" y="20"/>
                  </a:lnTo>
                  <a:lnTo>
                    <a:pt x="118" y="20"/>
                  </a:lnTo>
                  <a:lnTo>
                    <a:pt x="114" y="18"/>
                  </a:lnTo>
                  <a:lnTo>
                    <a:pt x="114" y="14"/>
                  </a:lnTo>
                  <a:lnTo>
                    <a:pt x="114" y="10"/>
                  </a:lnTo>
                  <a:lnTo>
                    <a:pt x="112" y="4"/>
                  </a:lnTo>
                  <a:lnTo>
                    <a:pt x="112" y="4"/>
                  </a:lnTo>
                  <a:lnTo>
                    <a:pt x="108" y="2"/>
                  </a:lnTo>
                  <a:lnTo>
                    <a:pt x="10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Arial" panose="020B0604020202020204" pitchFamily="34" charset="0"/>
                <a:cs typeface="Arial" panose="020B0604020202020204" pitchFamily="34" charset="0"/>
              </a:endParaRPr>
            </a:p>
          </p:txBody>
        </p:sp>
        <p:sp>
          <p:nvSpPr>
            <p:cNvPr id="22" name="Freeform 7"/>
            <p:cNvSpPr>
              <a:spLocks/>
            </p:cNvSpPr>
            <p:nvPr/>
          </p:nvSpPr>
          <p:spPr bwMode="auto">
            <a:xfrm>
              <a:off x="1296" y="960"/>
              <a:ext cx="120" cy="48"/>
            </a:xfrm>
            <a:custGeom>
              <a:avLst/>
              <a:gdLst>
                <a:gd name="T0" fmla="*/ 42 w 120"/>
                <a:gd name="T1" fmla="*/ 0 h 48"/>
                <a:gd name="T2" fmla="*/ 42 w 120"/>
                <a:gd name="T3" fmla="*/ 0 h 48"/>
                <a:gd name="T4" fmla="*/ 36 w 120"/>
                <a:gd name="T5" fmla="*/ 0 h 48"/>
                <a:gd name="T6" fmla="*/ 32 w 120"/>
                <a:gd name="T7" fmla="*/ 2 h 48"/>
                <a:gd name="T8" fmla="*/ 26 w 120"/>
                <a:gd name="T9" fmla="*/ 10 h 48"/>
                <a:gd name="T10" fmla="*/ 26 w 120"/>
                <a:gd name="T11" fmla="*/ 10 h 48"/>
                <a:gd name="T12" fmla="*/ 18 w 120"/>
                <a:gd name="T13" fmla="*/ 14 h 48"/>
                <a:gd name="T14" fmla="*/ 10 w 120"/>
                <a:gd name="T15" fmla="*/ 18 h 48"/>
                <a:gd name="T16" fmla="*/ 10 w 120"/>
                <a:gd name="T17" fmla="*/ 18 h 48"/>
                <a:gd name="T18" fmla="*/ 4 w 120"/>
                <a:gd name="T19" fmla="*/ 20 h 48"/>
                <a:gd name="T20" fmla="*/ 2 w 120"/>
                <a:gd name="T21" fmla="*/ 22 h 48"/>
                <a:gd name="T22" fmla="*/ 0 w 120"/>
                <a:gd name="T23" fmla="*/ 24 h 48"/>
                <a:gd name="T24" fmla="*/ 0 w 120"/>
                <a:gd name="T25" fmla="*/ 24 h 48"/>
                <a:gd name="T26" fmla="*/ 2 w 120"/>
                <a:gd name="T27" fmla="*/ 28 h 48"/>
                <a:gd name="T28" fmla="*/ 4 w 120"/>
                <a:gd name="T29" fmla="*/ 30 h 48"/>
                <a:gd name="T30" fmla="*/ 12 w 120"/>
                <a:gd name="T31" fmla="*/ 32 h 48"/>
                <a:gd name="T32" fmla="*/ 12 w 120"/>
                <a:gd name="T33" fmla="*/ 32 h 48"/>
                <a:gd name="T34" fmla="*/ 12 w 120"/>
                <a:gd name="T35" fmla="*/ 32 h 48"/>
                <a:gd name="T36" fmla="*/ 12 w 120"/>
                <a:gd name="T37" fmla="*/ 32 h 48"/>
                <a:gd name="T38" fmla="*/ 22 w 120"/>
                <a:gd name="T39" fmla="*/ 30 h 48"/>
                <a:gd name="T40" fmla="*/ 22 w 120"/>
                <a:gd name="T41" fmla="*/ 30 h 48"/>
                <a:gd name="T42" fmla="*/ 34 w 120"/>
                <a:gd name="T43" fmla="*/ 28 h 48"/>
                <a:gd name="T44" fmla="*/ 34 w 120"/>
                <a:gd name="T45" fmla="*/ 28 h 48"/>
                <a:gd name="T46" fmla="*/ 38 w 120"/>
                <a:gd name="T47" fmla="*/ 28 h 48"/>
                <a:gd name="T48" fmla="*/ 40 w 120"/>
                <a:gd name="T49" fmla="*/ 32 h 48"/>
                <a:gd name="T50" fmla="*/ 40 w 120"/>
                <a:gd name="T51" fmla="*/ 32 h 48"/>
                <a:gd name="T52" fmla="*/ 30 w 120"/>
                <a:gd name="T53" fmla="*/ 40 h 48"/>
                <a:gd name="T54" fmla="*/ 30 w 120"/>
                <a:gd name="T55" fmla="*/ 40 h 48"/>
                <a:gd name="T56" fmla="*/ 34 w 120"/>
                <a:gd name="T57" fmla="*/ 42 h 48"/>
                <a:gd name="T58" fmla="*/ 38 w 120"/>
                <a:gd name="T59" fmla="*/ 46 h 48"/>
                <a:gd name="T60" fmla="*/ 48 w 120"/>
                <a:gd name="T61" fmla="*/ 48 h 48"/>
                <a:gd name="T62" fmla="*/ 48 w 120"/>
                <a:gd name="T63" fmla="*/ 48 h 48"/>
                <a:gd name="T64" fmla="*/ 62 w 120"/>
                <a:gd name="T65" fmla="*/ 46 h 48"/>
                <a:gd name="T66" fmla="*/ 76 w 120"/>
                <a:gd name="T67" fmla="*/ 44 h 48"/>
                <a:gd name="T68" fmla="*/ 76 w 120"/>
                <a:gd name="T69" fmla="*/ 44 h 48"/>
                <a:gd name="T70" fmla="*/ 96 w 120"/>
                <a:gd name="T71" fmla="*/ 38 h 48"/>
                <a:gd name="T72" fmla="*/ 108 w 120"/>
                <a:gd name="T73" fmla="*/ 32 h 48"/>
                <a:gd name="T74" fmla="*/ 118 w 120"/>
                <a:gd name="T75" fmla="*/ 26 h 48"/>
                <a:gd name="T76" fmla="*/ 118 w 120"/>
                <a:gd name="T77" fmla="*/ 26 h 48"/>
                <a:gd name="T78" fmla="*/ 120 w 120"/>
                <a:gd name="T79" fmla="*/ 20 h 48"/>
                <a:gd name="T80" fmla="*/ 118 w 120"/>
                <a:gd name="T81" fmla="*/ 18 h 48"/>
                <a:gd name="T82" fmla="*/ 116 w 120"/>
                <a:gd name="T83" fmla="*/ 16 h 48"/>
                <a:gd name="T84" fmla="*/ 116 w 120"/>
                <a:gd name="T85" fmla="*/ 16 h 48"/>
                <a:gd name="T86" fmla="*/ 108 w 120"/>
                <a:gd name="T87" fmla="*/ 14 h 48"/>
                <a:gd name="T88" fmla="*/ 108 w 120"/>
                <a:gd name="T89" fmla="*/ 14 h 48"/>
                <a:gd name="T90" fmla="*/ 96 w 120"/>
                <a:gd name="T91" fmla="*/ 16 h 48"/>
                <a:gd name="T92" fmla="*/ 96 w 120"/>
                <a:gd name="T93" fmla="*/ 16 h 48"/>
                <a:gd name="T94" fmla="*/ 86 w 120"/>
                <a:gd name="T95" fmla="*/ 18 h 48"/>
                <a:gd name="T96" fmla="*/ 86 w 120"/>
                <a:gd name="T97" fmla="*/ 18 h 48"/>
                <a:gd name="T98" fmla="*/ 84 w 120"/>
                <a:gd name="T99" fmla="*/ 18 h 48"/>
                <a:gd name="T100" fmla="*/ 84 w 120"/>
                <a:gd name="T101" fmla="*/ 18 h 48"/>
                <a:gd name="T102" fmla="*/ 78 w 120"/>
                <a:gd name="T103" fmla="*/ 16 h 48"/>
                <a:gd name="T104" fmla="*/ 74 w 120"/>
                <a:gd name="T105" fmla="*/ 12 h 48"/>
                <a:gd name="T106" fmla="*/ 70 w 120"/>
                <a:gd name="T107" fmla="*/ 8 h 48"/>
                <a:gd name="T108" fmla="*/ 66 w 120"/>
                <a:gd name="T109" fmla="*/ 4 h 48"/>
                <a:gd name="T110" fmla="*/ 66 w 120"/>
                <a:gd name="T111" fmla="*/ 4 h 48"/>
                <a:gd name="T112" fmla="*/ 54 w 120"/>
                <a:gd name="T113" fmla="*/ 2 h 48"/>
                <a:gd name="T114" fmla="*/ 44 w 120"/>
                <a:gd name="T115" fmla="*/ 0 h 48"/>
                <a:gd name="T116" fmla="*/ 44 w 120"/>
                <a:gd name="T117" fmla="*/ 0 h 48"/>
                <a:gd name="T118" fmla="*/ 42 w 120"/>
                <a:gd name="T119"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0" h="48">
                  <a:moveTo>
                    <a:pt x="42" y="0"/>
                  </a:moveTo>
                  <a:lnTo>
                    <a:pt x="42" y="0"/>
                  </a:lnTo>
                  <a:lnTo>
                    <a:pt x="36" y="0"/>
                  </a:lnTo>
                  <a:lnTo>
                    <a:pt x="32" y="2"/>
                  </a:lnTo>
                  <a:lnTo>
                    <a:pt x="26" y="10"/>
                  </a:lnTo>
                  <a:lnTo>
                    <a:pt x="26" y="10"/>
                  </a:lnTo>
                  <a:lnTo>
                    <a:pt x="18" y="14"/>
                  </a:lnTo>
                  <a:lnTo>
                    <a:pt x="10" y="18"/>
                  </a:lnTo>
                  <a:lnTo>
                    <a:pt x="10" y="18"/>
                  </a:lnTo>
                  <a:lnTo>
                    <a:pt x="4" y="20"/>
                  </a:lnTo>
                  <a:lnTo>
                    <a:pt x="2" y="22"/>
                  </a:lnTo>
                  <a:lnTo>
                    <a:pt x="0" y="24"/>
                  </a:lnTo>
                  <a:lnTo>
                    <a:pt x="0" y="24"/>
                  </a:lnTo>
                  <a:lnTo>
                    <a:pt x="2" y="28"/>
                  </a:lnTo>
                  <a:lnTo>
                    <a:pt x="4" y="30"/>
                  </a:lnTo>
                  <a:lnTo>
                    <a:pt x="12" y="32"/>
                  </a:lnTo>
                  <a:lnTo>
                    <a:pt x="12" y="32"/>
                  </a:lnTo>
                  <a:lnTo>
                    <a:pt x="12" y="32"/>
                  </a:lnTo>
                  <a:lnTo>
                    <a:pt x="12" y="32"/>
                  </a:lnTo>
                  <a:lnTo>
                    <a:pt x="22" y="30"/>
                  </a:lnTo>
                  <a:lnTo>
                    <a:pt x="22" y="30"/>
                  </a:lnTo>
                  <a:lnTo>
                    <a:pt x="34" y="28"/>
                  </a:lnTo>
                  <a:lnTo>
                    <a:pt x="34" y="28"/>
                  </a:lnTo>
                  <a:lnTo>
                    <a:pt x="38" y="28"/>
                  </a:lnTo>
                  <a:lnTo>
                    <a:pt x="40" y="32"/>
                  </a:lnTo>
                  <a:lnTo>
                    <a:pt x="40" y="32"/>
                  </a:lnTo>
                  <a:lnTo>
                    <a:pt x="30" y="40"/>
                  </a:lnTo>
                  <a:lnTo>
                    <a:pt x="30" y="40"/>
                  </a:lnTo>
                  <a:lnTo>
                    <a:pt x="34" y="42"/>
                  </a:lnTo>
                  <a:lnTo>
                    <a:pt x="38" y="46"/>
                  </a:lnTo>
                  <a:lnTo>
                    <a:pt x="48" y="48"/>
                  </a:lnTo>
                  <a:lnTo>
                    <a:pt x="48" y="48"/>
                  </a:lnTo>
                  <a:lnTo>
                    <a:pt x="62" y="46"/>
                  </a:lnTo>
                  <a:lnTo>
                    <a:pt x="76" y="44"/>
                  </a:lnTo>
                  <a:lnTo>
                    <a:pt x="76" y="44"/>
                  </a:lnTo>
                  <a:lnTo>
                    <a:pt x="96" y="38"/>
                  </a:lnTo>
                  <a:lnTo>
                    <a:pt x="108" y="32"/>
                  </a:lnTo>
                  <a:lnTo>
                    <a:pt x="118" y="26"/>
                  </a:lnTo>
                  <a:lnTo>
                    <a:pt x="118" y="26"/>
                  </a:lnTo>
                  <a:lnTo>
                    <a:pt x="120" y="20"/>
                  </a:lnTo>
                  <a:lnTo>
                    <a:pt x="118" y="18"/>
                  </a:lnTo>
                  <a:lnTo>
                    <a:pt x="116" y="16"/>
                  </a:lnTo>
                  <a:lnTo>
                    <a:pt x="116" y="16"/>
                  </a:lnTo>
                  <a:lnTo>
                    <a:pt x="108" y="14"/>
                  </a:lnTo>
                  <a:lnTo>
                    <a:pt x="108" y="14"/>
                  </a:lnTo>
                  <a:lnTo>
                    <a:pt x="96" y="16"/>
                  </a:lnTo>
                  <a:lnTo>
                    <a:pt x="96" y="16"/>
                  </a:lnTo>
                  <a:lnTo>
                    <a:pt x="86" y="18"/>
                  </a:lnTo>
                  <a:lnTo>
                    <a:pt x="86" y="18"/>
                  </a:lnTo>
                  <a:lnTo>
                    <a:pt x="84" y="18"/>
                  </a:lnTo>
                  <a:lnTo>
                    <a:pt x="84" y="18"/>
                  </a:lnTo>
                  <a:lnTo>
                    <a:pt x="78" y="16"/>
                  </a:lnTo>
                  <a:lnTo>
                    <a:pt x="74" y="12"/>
                  </a:lnTo>
                  <a:lnTo>
                    <a:pt x="70" y="8"/>
                  </a:lnTo>
                  <a:lnTo>
                    <a:pt x="66" y="4"/>
                  </a:lnTo>
                  <a:lnTo>
                    <a:pt x="66" y="4"/>
                  </a:lnTo>
                  <a:lnTo>
                    <a:pt x="54" y="2"/>
                  </a:lnTo>
                  <a:lnTo>
                    <a:pt x="44" y="0"/>
                  </a:lnTo>
                  <a:lnTo>
                    <a:pt x="44" y="0"/>
                  </a:lnTo>
                  <a:lnTo>
                    <a:pt x="42"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Arial" panose="020B0604020202020204" pitchFamily="34" charset="0"/>
                <a:cs typeface="Arial" panose="020B0604020202020204" pitchFamily="34" charset="0"/>
              </a:endParaRPr>
            </a:p>
          </p:txBody>
        </p:sp>
        <p:sp>
          <p:nvSpPr>
            <p:cNvPr id="23" name="Freeform 8"/>
            <p:cNvSpPr>
              <a:spLocks/>
            </p:cNvSpPr>
            <p:nvPr/>
          </p:nvSpPr>
          <p:spPr bwMode="auto">
            <a:xfrm>
              <a:off x="1296" y="960"/>
              <a:ext cx="120" cy="48"/>
            </a:xfrm>
            <a:custGeom>
              <a:avLst/>
              <a:gdLst>
                <a:gd name="T0" fmla="*/ 42 w 120"/>
                <a:gd name="T1" fmla="*/ 0 h 48"/>
                <a:gd name="T2" fmla="*/ 42 w 120"/>
                <a:gd name="T3" fmla="*/ 0 h 48"/>
                <a:gd name="T4" fmla="*/ 36 w 120"/>
                <a:gd name="T5" fmla="*/ 0 h 48"/>
                <a:gd name="T6" fmla="*/ 32 w 120"/>
                <a:gd name="T7" fmla="*/ 2 h 48"/>
                <a:gd name="T8" fmla="*/ 26 w 120"/>
                <a:gd name="T9" fmla="*/ 10 h 48"/>
                <a:gd name="T10" fmla="*/ 26 w 120"/>
                <a:gd name="T11" fmla="*/ 10 h 48"/>
                <a:gd name="T12" fmla="*/ 18 w 120"/>
                <a:gd name="T13" fmla="*/ 14 h 48"/>
                <a:gd name="T14" fmla="*/ 10 w 120"/>
                <a:gd name="T15" fmla="*/ 18 h 48"/>
                <a:gd name="T16" fmla="*/ 10 w 120"/>
                <a:gd name="T17" fmla="*/ 18 h 48"/>
                <a:gd name="T18" fmla="*/ 4 w 120"/>
                <a:gd name="T19" fmla="*/ 20 h 48"/>
                <a:gd name="T20" fmla="*/ 2 w 120"/>
                <a:gd name="T21" fmla="*/ 22 h 48"/>
                <a:gd name="T22" fmla="*/ 0 w 120"/>
                <a:gd name="T23" fmla="*/ 24 h 48"/>
                <a:gd name="T24" fmla="*/ 0 w 120"/>
                <a:gd name="T25" fmla="*/ 24 h 48"/>
                <a:gd name="T26" fmla="*/ 2 w 120"/>
                <a:gd name="T27" fmla="*/ 28 h 48"/>
                <a:gd name="T28" fmla="*/ 4 w 120"/>
                <a:gd name="T29" fmla="*/ 30 h 48"/>
                <a:gd name="T30" fmla="*/ 12 w 120"/>
                <a:gd name="T31" fmla="*/ 32 h 48"/>
                <a:gd name="T32" fmla="*/ 12 w 120"/>
                <a:gd name="T33" fmla="*/ 32 h 48"/>
                <a:gd name="T34" fmla="*/ 12 w 120"/>
                <a:gd name="T35" fmla="*/ 32 h 48"/>
                <a:gd name="T36" fmla="*/ 12 w 120"/>
                <a:gd name="T37" fmla="*/ 32 h 48"/>
                <a:gd name="T38" fmla="*/ 22 w 120"/>
                <a:gd name="T39" fmla="*/ 30 h 48"/>
                <a:gd name="T40" fmla="*/ 22 w 120"/>
                <a:gd name="T41" fmla="*/ 30 h 48"/>
                <a:gd name="T42" fmla="*/ 34 w 120"/>
                <a:gd name="T43" fmla="*/ 28 h 48"/>
                <a:gd name="T44" fmla="*/ 34 w 120"/>
                <a:gd name="T45" fmla="*/ 28 h 48"/>
                <a:gd name="T46" fmla="*/ 38 w 120"/>
                <a:gd name="T47" fmla="*/ 28 h 48"/>
                <a:gd name="T48" fmla="*/ 40 w 120"/>
                <a:gd name="T49" fmla="*/ 32 h 48"/>
                <a:gd name="T50" fmla="*/ 40 w 120"/>
                <a:gd name="T51" fmla="*/ 32 h 48"/>
                <a:gd name="T52" fmla="*/ 30 w 120"/>
                <a:gd name="T53" fmla="*/ 40 h 48"/>
                <a:gd name="T54" fmla="*/ 30 w 120"/>
                <a:gd name="T55" fmla="*/ 40 h 48"/>
                <a:gd name="T56" fmla="*/ 34 w 120"/>
                <a:gd name="T57" fmla="*/ 42 h 48"/>
                <a:gd name="T58" fmla="*/ 38 w 120"/>
                <a:gd name="T59" fmla="*/ 46 h 48"/>
                <a:gd name="T60" fmla="*/ 48 w 120"/>
                <a:gd name="T61" fmla="*/ 48 h 48"/>
                <a:gd name="T62" fmla="*/ 48 w 120"/>
                <a:gd name="T63" fmla="*/ 48 h 48"/>
                <a:gd name="T64" fmla="*/ 62 w 120"/>
                <a:gd name="T65" fmla="*/ 46 h 48"/>
                <a:gd name="T66" fmla="*/ 76 w 120"/>
                <a:gd name="T67" fmla="*/ 44 h 48"/>
                <a:gd name="T68" fmla="*/ 76 w 120"/>
                <a:gd name="T69" fmla="*/ 44 h 48"/>
                <a:gd name="T70" fmla="*/ 96 w 120"/>
                <a:gd name="T71" fmla="*/ 38 h 48"/>
                <a:gd name="T72" fmla="*/ 108 w 120"/>
                <a:gd name="T73" fmla="*/ 32 h 48"/>
                <a:gd name="T74" fmla="*/ 118 w 120"/>
                <a:gd name="T75" fmla="*/ 26 h 48"/>
                <a:gd name="T76" fmla="*/ 118 w 120"/>
                <a:gd name="T77" fmla="*/ 26 h 48"/>
                <a:gd name="T78" fmla="*/ 120 w 120"/>
                <a:gd name="T79" fmla="*/ 20 h 48"/>
                <a:gd name="T80" fmla="*/ 118 w 120"/>
                <a:gd name="T81" fmla="*/ 18 h 48"/>
                <a:gd name="T82" fmla="*/ 116 w 120"/>
                <a:gd name="T83" fmla="*/ 16 h 48"/>
                <a:gd name="T84" fmla="*/ 116 w 120"/>
                <a:gd name="T85" fmla="*/ 16 h 48"/>
                <a:gd name="T86" fmla="*/ 108 w 120"/>
                <a:gd name="T87" fmla="*/ 14 h 48"/>
                <a:gd name="T88" fmla="*/ 108 w 120"/>
                <a:gd name="T89" fmla="*/ 14 h 48"/>
                <a:gd name="T90" fmla="*/ 96 w 120"/>
                <a:gd name="T91" fmla="*/ 16 h 48"/>
                <a:gd name="T92" fmla="*/ 96 w 120"/>
                <a:gd name="T93" fmla="*/ 16 h 48"/>
                <a:gd name="T94" fmla="*/ 86 w 120"/>
                <a:gd name="T95" fmla="*/ 18 h 48"/>
                <a:gd name="T96" fmla="*/ 86 w 120"/>
                <a:gd name="T97" fmla="*/ 18 h 48"/>
                <a:gd name="T98" fmla="*/ 84 w 120"/>
                <a:gd name="T99" fmla="*/ 18 h 48"/>
                <a:gd name="T100" fmla="*/ 84 w 120"/>
                <a:gd name="T101" fmla="*/ 18 h 48"/>
                <a:gd name="T102" fmla="*/ 78 w 120"/>
                <a:gd name="T103" fmla="*/ 16 h 48"/>
                <a:gd name="T104" fmla="*/ 74 w 120"/>
                <a:gd name="T105" fmla="*/ 12 h 48"/>
                <a:gd name="T106" fmla="*/ 70 w 120"/>
                <a:gd name="T107" fmla="*/ 8 h 48"/>
                <a:gd name="T108" fmla="*/ 66 w 120"/>
                <a:gd name="T109" fmla="*/ 4 h 48"/>
                <a:gd name="T110" fmla="*/ 66 w 120"/>
                <a:gd name="T111" fmla="*/ 4 h 48"/>
                <a:gd name="T112" fmla="*/ 54 w 120"/>
                <a:gd name="T113" fmla="*/ 2 h 48"/>
                <a:gd name="T114" fmla="*/ 44 w 120"/>
                <a:gd name="T115" fmla="*/ 0 h 48"/>
                <a:gd name="T116" fmla="*/ 44 w 120"/>
                <a:gd name="T117" fmla="*/ 0 h 48"/>
                <a:gd name="T118" fmla="*/ 42 w 120"/>
                <a:gd name="T119"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0" h="48">
                  <a:moveTo>
                    <a:pt x="42" y="0"/>
                  </a:moveTo>
                  <a:lnTo>
                    <a:pt x="42" y="0"/>
                  </a:lnTo>
                  <a:lnTo>
                    <a:pt x="36" y="0"/>
                  </a:lnTo>
                  <a:lnTo>
                    <a:pt x="32" y="2"/>
                  </a:lnTo>
                  <a:lnTo>
                    <a:pt x="26" y="10"/>
                  </a:lnTo>
                  <a:lnTo>
                    <a:pt x="26" y="10"/>
                  </a:lnTo>
                  <a:lnTo>
                    <a:pt x="18" y="14"/>
                  </a:lnTo>
                  <a:lnTo>
                    <a:pt x="10" y="18"/>
                  </a:lnTo>
                  <a:lnTo>
                    <a:pt x="10" y="18"/>
                  </a:lnTo>
                  <a:lnTo>
                    <a:pt x="4" y="20"/>
                  </a:lnTo>
                  <a:lnTo>
                    <a:pt x="2" y="22"/>
                  </a:lnTo>
                  <a:lnTo>
                    <a:pt x="0" y="24"/>
                  </a:lnTo>
                  <a:lnTo>
                    <a:pt x="0" y="24"/>
                  </a:lnTo>
                  <a:lnTo>
                    <a:pt x="2" y="28"/>
                  </a:lnTo>
                  <a:lnTo>
                    <a:pt x="4" y="30"/>
                  </a:lnTo>
                  <a:lnTo>
                    <a:pt x="12" y="32"/>
                  </a:lnTo>
                  <a:lnTo>
                    <a:pt x="12" y="32"/>
                  </a:lnTo>
                  <a:lnTo>
                    <a:pt x="12" y="32"/>
                  </a:lnTo>
                  <a:lnTo>
                    <a:pt x="12" y="32"/>
                  </a:lnTo>
                  <a:lnTo>
                    <a:pt x="22" y="30"/>
                  </a:lnTo>
                  <a:lnTo>
                    <a:pt x="22" y="30"/>
                  </a:lnTo>
                  <a:lnTo>
                    <a:pt x="34" y="28"/>
                  </a:lnTo>
                  <a:lnTo>
                    <a:pt x="34" y="28"/>
                  </a:lnTo>
                  <a:lnTo>
                    <a:pt x="38" y="28"/>
                  </a:lnTo>
                  <a:lnTo>
                    <a:pt x="40" y="32"/>
                  </a:lnTo>
                  <a:lnTo>
                    <a:pt x="40" y="32"/>
                  </a:lnTo>
                  <a:lnTo>
                    <a:pt x="30" y="40"/>
                  </a:lnTo>
                  <a:lnTo>
                    <a:pt x="30" y="40"/>
                  </a:lnTo>
                  <a:lnTo>
                    <a:pt x="34" y="42"/>
                  </a:lnTo>
                  <a:lnTo>
                    <a:pt x="38" y="46"/>
                  </a:lnTo>
                  <a:lnTo>
                    <a:pt x="48" y="48"/>
                  </a:lnTo>
                  <a:lnTo>
                    <a:pt x="48" y="48"/>
                  </a:lnTo>
                  <a:lnTo>
                    <a:pt x="62" y="46"/>
                  </a:lnTo>
                  <a:lnTo>
                    <a:pt x="76" y="44"/>
                  </a:lnTo>
                  <a:lnTo>
                    <a:pt x="76" y="44"/>
                  </a:lnTo>
                  <a:lnTo>
                    <a:pt x="96" y="38"/>
                  </a:lnTo>
                  <a:lnTo>
                    <a:pt x="108" y="32"/>
                  </a:lnTo>
                  <a:lnTo>
                    <a:pt x="118" y="26"/>
                  </a:lnTo>
                  <a:lnTo>
                    <a:pt x="118" y="26"/>
                  </a:lnTo>
                  <a:lnTo>
                    <a:pt x="120" y="20"/>
                  </a:lnTo>
                  <a:lnTo>
                    <a:pt x="118" y="18"/>
                  </a:lnTo>
                  <a:lnTo>
                    <a:pt x="116" y="16"/>
                  </a:lnTo>
                  <a:lnTo>
                    <a:pt x="116" y="16"/>
                  </a:lnTo>
                  <a:lnTo>
                    <a:pt x="108" y="14"/>
                  </a:lnTo>
                  <a:lnTo>
                    <a:pt x="108" y="14"/>
                  </a:lnTo>
                  <a:lnTo>
                    <a:pt x="96" y="16"/>
                  </a:lnTo>
                  <a:lnTo>
                    <a:pt x="96" y="16"/>
                  </a:lnTo>
                  <a:lnTo>
                    <a:pt x="86" y="18"/>
                  </a:lnTo>
                  <a:lnTo>
                    <a:pt x="86" y="18"/>
                  </a:lnTo>
                  <a:lnTo>
                    <a:pt x="84" y="18"/>
                  </a:lnTo>
                  <a:lnTo>
                    <a:pt x="84" y="18"/>
                  </a:lnTo>
                  <a:lnTo>
                    <a:pt x="78" y="16"/>
                  </a:lnTo>
                  <a:lnTo>
                    <a:pt x="74" y="12"/>
                  </a:lnTo>
                  <a:lnTo>
                    <a:pt x="70" y="8"/>
                  </a:lnTo>
                  <a:lnTo>
                    <a:pt x="66" y="4"/>
                  </a:lnTo>
                  <a:lnTo>
                    <a:pt x="66" y="4"/>
                  </a:lnTo>
                  <a:lnTo>
                    <a:pt x="54" y="2"/>
                  </a:lnTo>
                  <a:lnTo>
                    <a:pt x="44" y="0"/>
                  </a:lnTo>
                  <a:lnTo>
                    <a:pt x="44" y="0"/>
                  </a:lnTo>
                  <a:lnTo>
                    <a:pt x="4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Arial" panose="020B0604020202020204" pitchFamily="34" charset="0"/>
                <a:cs typeface="Arial" panose="020B0604020202020204" pitchFamily="34" charset="0"/>
              </a:endParaRPr>
            </a:p>
          </p:txBody>
        </p:sp>
        <p:sp>
          <p:nvSpPr>
            <p:cNvPr id="24" name="Freeform 9"/>
            <p:cNvSpPr>
              <a:spLocks/>
            </p:cNvSpPr>
            <p:nvPr/>
          </p:nvSpPr>
          <p:spPr bwMode="auto">
            <a:xfrm>
              <a:off x="1584" y="962"/>
              <a:ext cx="82" cy="22"/>
            </a:xfrm>
            <a:custGeom>
              <a:avLst/>
              <a:gdLst>
                <a:gd name="T0" fmla="*/ 76 w 82"/>
                <a:gd name="T1" fmla="*/ 0 h 22"/>
                <a:gd name="T2" fmla="*/ 76 w 82"/>
                <a:gd name="T3" fmla="*/ 0 h 22"/>
                <a:gd name="T4" fmla="*/ 56 w 82"/>
                <a:gd name="T5" fmla="*/ 2 h 22"/>
                <a:gd name="T6" fmla="*/ 32 w 82"/>
                <a:gd name="T7" fmla="*/ 4 h 22"/>
                <a:gd name="T8" fmla="*/ 10 w 82"/>
                <a:gd name="T9" fmla="*/ 10 h 22"/>
                <a:gd name="T10" fmla="*/ 4 w 82"/>
                <a:gd name="T11" fmla="*/ 12 h 22"/>
                <a:gd name="T12" fmla="*/ 0 w 82"/>
                <a:gd name="T13" fmla="*/ 16 h 22"/>
                <a:gd name="T14" fmla="*/ 0 w 82"/>
                <a:gd name="T15" fmla="*/ 16 h 22"/>
                <a:gd name="T16" fmla="*/ 0 w 82"/>
                <a:gd name="T17" fmla="*/ 20 h 22"/>
                <a:gd name="T18" fmla="*/ 2 w 82"/>
                <a:gd name="T19" fmla="*/ 22 h 22"/>
                <a:gd name="T20" fmla="*/ 10 w 82"/>
                <a:gd name="T21" fmla="*/ 22 h 22"/>
                <a:gd name="T22" fmla="*/ 10 w 82"/>
                <a:gd name="T23" fmla="*/ 22 h 22"/>
                <a:gd name="T24" fmla="*/ 22 w 82"/>
                <a:gd name="T25" fmla="*/ 22 h 22"/>
                <a:gd name="T26" fmla="*/ 22 w 82"/>
                <a:gd name="T27" fmla="*/ 22 h 22"/>
                <a:gd name="T28" fmla="*/ 38 w 82"/>
                <a:gd name="T29" fmla="*/ 22 h 22"/>
                <a:gd name="T30" fmla="*/ 58 w 82"/>
                <a:gd name="T31" fmla="*/ 20 h 22"/>
                <a:gd name="T32" fmla="*/ 68 w 82"/>
                <a:gd name="T33" fmla="*/ 18 h 22"/>
                <a:gd name="T34" fmla="*/ 76 w 82"/>
                <a:gd name="T35" fmla="*/ 14 h 22"/>
                <a:gd name="T36" fmla="*/ 80 w 82"/>
                <a:gd name="T37" fmla="*/ 10 h 22"/>
                <a:gd name="T38" fmla="*/ 82 w 82"/>
                <a:gd name="T39" fmla="*/ 2 h 22"/>
                <a:gd name="T40" fmla="*/ 82 w 82"/>
                <a:gd name="T41" fmla="*/ 2 h 22"/>
                <a:gd name="T42" fmla="*/ 76 w 82"/>
                <a:gd name="T43"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2" h="22">
                  <a:moveTo>
                    <a:pt x="76" y="0"/>
                  </a:moveTo>
                  <a:lnTo>
                    <a:pt x="76" y="0"/>
                  </a:lnTo>
                  <a:lnTo>
                    <a:pt x="56" y="2"/>
                  </a:lnTo>
                  <a:lnTo>
                    <a:pt x="32" y="4"/>
                  </a:lnTo>
                  <a:lnTo>
                    <a:pt x="10" y="10"/>
                  </a:lnTo>
                  <a:lnTo>
                    <a:pt x="4" y="12"/>
                  </a:lnTo>
                  <a:lnTo>
                    <a:pt x="0" y="16"/>
                  </a:lnTo>
                  <a:lnTo>
                    <a:pt x="0" y="16"/>
                  </a:lnTo>
                  <a:lnTo>
                    <a:pt x="0" y="20"/>
                  </a:lnTo>
                  <a:lnTo>
                    <a:pt x="2" y="22"/>
                  </a:lnTo>
                  <a:lnTo>
                    <a:pt x="10" y="22"/>
                  </a:lnTo>
                  <a:lnTo>
                    <a:pt x="10" y="22"/>
                  </a:lnTo>
                  <a:lnTo>
                    <a:pt x="22" y="22"/>
                  </a:lnTo>
                  <a:lnTo>
                    <a:pt x="22" y="22"/>
                  </a:lnTo>
                  <a:lnTo>
                    <a:pt x="38" y="22"/>
                  </a:lnTo>
                  <a:lnTo>
                    <a:pt x="58" y="20"/>
                  </a:lnTo>
                  <a:lnTo>
                    <a:pt x="68" y="18"/>
                  </a:lnTo>
                  <a:lnTo>
                    <a:pt x="76" y="14"/>
                  </a:lnTo>
                  <a:lnTo>
                    <a:pt x="80" y="10"/>
                  </a:lnTo>
                  <a:lnTo>
                    <a:pt x="82" y="2"/>
                  </a:lnTo>
                  <a:lnTo>
                    <a:pt x="82" y="2"/>
                  </a:lnTo>
                  <a:lnTo>
                    <a:pt x="76"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Arial" panose="020B0604020202020204" pitchFamily="34" charset="0"/>
                <a:cs typeface="Arial" panose="020B0604020202020204" pitchFamily="34" charset="0"/>
              </a:endParaRPr>
            </a:p>
          </p:txBody>
        </p:sp>
        <p:sp>
          <p:nvSpPr>
            <p:cNvPr id="25" name="Freeform 10"/>
            <p:cNvSpPr>
              <a:spLocks/>
            </p:cNvSpPr>
            <p:nvPr/>
          </p:nvSpPr>
          <p:spPr bwMode="auto">
            <a:xfrm>
              <a:off x="1584" y="962"/>
              <a:ext cx="82" cy="22"/>
            </a:xfrm>
            <a:custGeom>
              <a:avLst/>
              <a:gdLst>
                <a:gd name="T0" fmla="*/ 76 w 82"/>
                <a:gd name="T1" fmla="*/ 0 h 22"/>
                <a:gd name="T2" fmla="*/ 76 w 82"/>
                <a:gd name="T3" fmla="*/ 0 h 22"/>
                <a:gd name="T4" fmla="*/ 56 w 82"/>
                <a:gd name="T5" fmla="*/ 2 h 22"/>
                <a:gd name="T6" fmla="*/ 32 w 82"/>
                <a:gd name="T7" fmla="*/ 4 h 22"/>
                <a:gd name="T8" fmla="*/ 10 w 82"/>
                <a:gd name="T9" fmla="*/ 10 h 22"/>
                <a:gd name="T10" fmla="*/ 4 w 82"/>
                <a:gd name="T11" fmla="*/ 12 h 22"/>
                <a:gd name="T12" fmla="*/ 0 w 82"/>
                <a:gd name="T13" fmla="*/ 16 h 22"/>
                <a:gd name="T14" fmla="*/ 0 w 82"/>
                <a:gd name="T15" fmla="*/ 16 h 22"/>
                <a:gd name="T16" fmla="*/ 0 w 82"/>
                <a:gd name="T17" fmla="*/ 20 h 22"/>
                <a:gd name="T18" fmla="*/ 2 w 82"/>
                <a:gd name="T19" fmla="*/ 22 h 22"/>
                <a:gd name="T20" fmla="*/ 10 w 82"/>
                <a:gd name="T21" fmla="*/ 22 h 22"/>
                <a:gd name="T22" fmla="*/ 10 w 82"/>
                <a:gd name="T23" fmla="*/ 22 h 22"/>
                <a:gd name="T24" fmla="*/ 22 w 82"/>
                <a:gd name="T25" fmla="*/ 22 h 22"/>
                <a:gd name="T26" fmla="*/ 22 w 82"/>
                <a:gd name="T27" fmla="*/ 22 h 22"/>
                <a:gd name="T28" fmla="*/ 38 w 82"/>
                <a:gd name="T29" fmla="*/ 22 h 22"/>
                <a:gd name="T30" fmla="*/ 58 w 82"/>
                <a:gd name="T31" fmla="*/ 20 h 22"/>
                <a:gd name="T32" fmla="*/ 68 w 82"/>
                <a:gd name="T33" fmla="*/ 18 h 22"/>
                <a:gd name="T34" fmla="*/ 76 w 82"/>
                <a:gd name="T35" fmla="*/ 14 h 22"/>
                <a:gd name="T36" fmla="*/ 80 w 82"/>
                <a:gd name="T37" fmla="*/ 10 h 22"/>
                <a:gd name="T38" fmla="*/ 82 w 82"/>
                <a:gd name="T39" fmla="*/ 2 h 22"/>
                <a:gd name="T40" fmla="*/ 82 w 82"/>
                <a:gd name="T41" fmla="*/ 2 h 22"/>
                <a:gd name="T42" fmla="*/ 76 w 82"/>
                <a:gd name="T43"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2" h="22">
                  <a:moveTo>
                    <a:pt x="76" y="0"/>
                  </a:moveTo>
                  <a:lnTo>
                    <a:pt x="76" y="0"/>
                  </a:lnTo>
                  <a:lnTo>
                    <a:pt x="56" y="2"/>
                  </a:lnTo>
                  <a:lnTo>
                    <a:pt x="32" y="4"/>
                  </a:lnTo>
                  <a:lnTo>
                    <a:pt x="10" y="10"/>
                  </a:lnTo>
                  <a:lnTo>
                    <a:pt x="4" y="12"/>
                  </a:lnTo>
                  <a:lnTo>
                    <a:pt x="0" y="16"/>
                  </a:lnTo>
                  <a:lnTo>
                    <a:pt x="0" y="16"/>
                  </a:lnTo>
                  <a:lnTo>
                    <a:pt x="0" y="20"/>
                  </a:lnTo>
                  <a:lnTo>
                    <a:pt x="2" y="22"/>
                  </a:lnTo>
                  <a:lnTo>
                    <a:pt x="10" y="22"/>
                  </a:lnTo>
                  <a:lnTo>
                    <a:pt x="10" y="22"/>
                  </a:lnTo>
                  <a:lnTo>
                    <a:pt x="22" y="22"/>
                  </a:lnTo>
                  <a:lnTo>
                    <a:pt x="22" y="22"/>
                  </a:lnTo>
                  <a:lnTo>
                    <a:pt x="38" y="22"/>
                  </a:lnTo>
                  <a:lnTo>
                    <a:pt x="58" y="20"/>
                  </a:lnTo>
                  <a:lnTo>
                    <a:pt x="68" y="18"/>
                  </a:lnTo>
                  <a:lnTo>
                    <a:pt x="76" y="14"/>
                  </a:lnTo>
                  <a:lnTo>
                    <a:pt x="80" y="10"/>
                  </a:lnTo>
                  <a:lnTo>
                    <a:pt x="82" y="2"/>
                  </a:lnTo>
                  <a:lnTo>
                    <a:pt x="82" y="2"/>
                  </a:lnTo>
                  <a:lnTo>
                    <a:pt x="7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Arial" panose="020B0604020202020204" pitchFamily="34" charset="0"/>
                <a:cs typeface="Arial" panose="020B0604020202020204" pitchFamily="34" charset="0"/>
              </a:endParaRPr>
            </a:p>
          </p:txBody>
        </p:sp>
        <p:sp>
          <p:nvSpPr>
            <p:cNvPr id="26" name="Freeform 11"/>
            <p:cNvSpPr>
              <a:spLocks/>
            </p:cNvSpPr>
            <p:nvPr/>
          </p:nvSpPr>
          <p:spPr bwMode="auto">
            <a:xfrm>
              <a:off x="1650" y="968"/>
              <a:ext cx="110" cy="30"/>
            </a:xfrm>
            <a:custGeom>
              <a:avLst/>
              <a:gdLst>
                <a:gd name="T0" fmla="*/ 76 w 110"/>
                <a:gd name="T1" fmla="*/ 0 h 30"/>
                <a:gd name="T2" fmla="*/ 76 w 110"/>
                <a:gd name="T3" fmla="*/ 0 h 30"/>
                <a:gd name="T4" fmla="*/ 62 w 110"/>
                <a:gd name="T5" fmla="*/ 2 h 30"/>
                <a:gd name="T6" fmla="*/ 48 w 110"/>
                <a:gd name="T7" fmla="*/ 6 h 30"/>
                <a:gd name="T8" fmla="*/ 18 w 110"/>
                <a:gd name="T9" fmla="*/ 16 h 30"/>
                <a:gd name="T10" fmla="*/ 18 w 110"/>
                <a:gd name="T11" fmla="*/ 16 h 30"/>
                <a:gd name="T12" fmla="*/ 6 w 110"/>
                <a:gd name="T13" fmla="*/ 20 h 30"/>
                <a:gd name="T14" fmla="*/ 0 w 110"/>
                <a:gd name="T15" fmla="*/ 24 h 30"/>
                <a:gd name="T16" fmla="*/ 2 w 110"/>
                <a:gd name="T17" fmla="*/ 28 h 30"/>
                <a:gd name="T18" fmla="*/ 4 w 110"/>
                <a:gd name="T19" fmla="*/ 30 h 30"/>
                <a:gd name="T20" fmla="*/ 4 w 110"/>
                <a:gd name="T21" fmla="*/ 30 h 30"/>
                <a:gd name="T22" fmla="*/ 10 w 110"/>
                <a:gd name="T23" fmla="*/ 30 h 30"/>
                <a:gd name="T24" fmla="*/ 10 w 110"/>
                <a:gd name="T25" fmla="*/ 30 h 30"/>
                <a:gd name="T26" fmla="*/ 20 w 110"/>
                <a:gd name="T27" fmla="*/ 30 h 30"/>
                <a:gd name="T28" fmla="*/ 32 w 110"/>
                <a:gd name="T29" fmla="*/ 26 h 30"/>
                <a:gd name="T30" fmla="*/ 52 w 110"/>
                <a:gd name="T31" fmla="*/ 20 h 30"/>
                <a:gd name="T32" fmla="*/ 52 w 110"/>
                <a:gd name="T33" fmla="*/ 20 h 30"/>
                <a:gd name="T34" fmla="*/ 60 w 110"/>
                <a:gd name="T35" fmla="*/ 16 h 30"/>
                <a:gd name="T36" fmla="*/ 70 w 110"/>
                <a:gd name="T37" fmla="*/ 14 h 30"/>
                <a:gd name="T38" fmla="*/ 70 w 110"/>
                <a:gd name="T39" fmla="*/ 14 h 30"/>
                <a:gd name="T40" fmla="*/ 74 w 110"/>
                <a:gd name="T41" fmla="*/ 12 h 30"/>
                <a:gd name="T42" fmla="*/ 74 w 110"/>
                <a:gd name="T43" fmla="*/ 12 h 30"/>
                <a:gd name="T44" fmla="*/ 84 w 110"/>
                <a:gd name="T45" fmla="*/ 14 h 30"/>
                <a:gd name="T46" fmla="*/ 84 w 110"/>
                <a:gd name="T47" fmla="*/ 14 h 30"/>
                <a:gd name="T48" fmla="*/ 94 w 110"/>
                <a:gd name="T49" fmla="*/ 16 h 30"/>
                <a:gd name="T50" fmla="*/ 94 w 110"/>
                <a:gd name="T51" fmla="*/ 16 h 30"/>
                <a:gd name="T52" fmla="*/ 94 w 110"/>
                <a:gd name="T53" fmla="*/ 16 h 30"/>
                <a:gd name="T54" fmla="*/ 94 w 110"/>
                <a:gd name="T55" fmla="*/ 16 h 30"/>
                <a:gd name="T56" fmla="*/ 100 w 110"/>
                <a:gd name="T57" fmla="*/ 16 h 30"/>
                <a:gd name="T58" fmla="*/ 106 w 110"/>
                <a:gd name="T59" fmla="*/ 14 h 30"/>
                <a:gd name="T60" fmla="*/ 110 w 110"/>
                <a:gd name="T61" fmla="*/ 10 h 30"/>
                <a:gd name="T62" fmla="*/ 110 w 110"/>
                <a:gd name="T63" fmla="*/ 8 h 30"/>
                <a:gd name="T64" fmla="*/ 108 w 110"/>
                <a:gd name="T65" fmla="*/ 6 h 30"/>
                <a:gd name="T66" fmla="*/ 108 w 110"/>
                <a:gd name="T67" fmla="*/ 6 h 30"/>
                <a:gd name="T68" fmla="*/ 104 w 110"/>
                <a:gd name="T69" fmla="*/ 2 h 30"/>
                <a:gd name="T70" fmla="*/ 96 w 110"/>
                <a:gd name="T71" fmla="*/ 2 h 30"/>
                <a:gd name="T72" fmla="*/ 82 w 110"/>
                <a:gd name="T73" fmla="*/ 0 h 30"/>
                <a:gd name="T74" fmla="*/ 82 w 110"/>
                <a:gd name="T75" fmla="*/ 0 h 30"/>
                <a:gd name="T76" fmla="*/ 76 w 110"/>
                <a:gd name="T77"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10" h="30">
                  <a:moveTo>
                    <a:pt x="76" y="0"/>
                  </a:moveTo>
                  <a:lnTo>
                    <a:pt x="76" y="0"/>
                  </a:lnTo>
                  <a:lnTo>
                    <a:pt x="62" y="2"/>
                  </a:lnTo>
                  <a:lnTo>
                    <a:pt x="48" y="6"/>
                  </a:lnTo>
                  <a:lnTo>
                    <a:pt x="18" y="16"/>
                  </a:lnTo>
                  <a:lnTo>
                    <a:pt x="18" y="16"/>
                  </a:lnTo>
                  <a:lnTo>
                    <a:pt x="6" y="20"/>
                  </a:lnTo>
                  <a:lnTo>
                    <a:pt x="0" y="24"/>
                  </a:lnTo>
                  <a:lnTo>
                    <a:pt x="2" y="28"/>
                  </a:lnTo>
                  <a:lnTo>
                    <a:pt x="4" y="30"/>
                  </a:lnTo>
                  <a:lnTo>
                    <a:pt x="4" y="30"/>
                  </a:lnTo>
                  <a:lnTo>
                    <a:pt x="10" y="30"/>
                  </a:lnTo>
                  <a:lnTo>
                    <a:pt x="10" y="30"/>
                  </a:lnTo>
                  <a:lnTo>
                    <a:pt x="20" y="30"/>
                  </a:lnTo>
                  <a:lnTo>
                    <a:pt x="32" y="26"/>
                  </a:lnTo>
                  <a:lnTo>
                    <a:pt x="52" y="20"/>
                  </a:lnTo>
                  <a:lnTo>
                    <a:pt x="52" y="20"/>
                  </a:lnTo>
                  <a:lnTo>
                    <a:pt x="60" y="16"/>
                  </a:lnTo>
                  <a:lnTo>
                    <a:pt x="70" y="14"/>
                  </a:lnTo>
                  <a:lnTo>
                    <a:pt x="70" y="14"/>
                  </a:lnTo>
                  <a:lnTo>
                    <a:pt x="74" y="12"/>
                  </a:lnTo>
                  <a:lnTo>
                    <a:pt x="74" y="12"/>
                  </a:lnTo>
                  <a:lnTo>
                    <a:pt x="84" y="14"/>
                  </a:lnTo>
                  <a:lnTo>
                    <a:pt x="84" y="14"/>
                  </a:lnTo>
                  <a:lnTo>
                    <a:pt x="94" y="16"/>
                  </a:lnTo>
                  <a:lnTo>
                    <a:pt x="94" y="16"/>
                  </a:lnTo>
                  <a:lnTo>
                    <a:pt x="94" y="16"/>
                  </a:lnTo>
                  <a:lnTo>
                    <a:pt x="94" y="16"/>
                  </a:lnTo>
                  <a:lnTo>
                    <a:pt x="100" y="16"/>
                  </a:lnTo>
                  <a:lnTo>
                    <a:pt x="106" y="14"/>
                  </a:lnTo>
                  <a:lnTo>
                    <a:pt x="110" y="10"/>
                  </a:lnTo>
                  <a:lnTo>
                    <a:pt x="110" y="8"/>
                  </a:lnTo>
                  <a:lnTo>
                    <a:pt x="108" y="6"/>
                  </a:lnTo>
                  <a:lnTo>
                    <a:pt x="108" y="6"/>
                  </a:lnTo>
                  <a:lnTo>
                    <a:pt x="104" y="2"/>
                  </a:lnTo>
                  <a:lnTo>
                    <a:pt x="96" y="2"/>
                  </a:lnTo>
                  <a:lnTo>
                    <a:pt x="82" y="0"/>
                  </a:lnTo>
                  <a:lnTo>
                    <a:pt x="82" y="0"/>
                  </a:lnTo>
                  <a:lnTo>
                    <a:pt x="76"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Arial" panose="020B0604020202020204" pitchFamily="34" charset="0"/>
                <a:cs typeface="Arial" panose="020B0604020202020204" pitchFamily="34" charset="0"/>
              </a:endParaRPr>
            </a:p>
          </p:txBody>
        </p:sp>
        <p:sp>
          <p:nvSpPr>
            <p:cNvPr id="27" name="Freeform 12"/>
            <p:cNvSpPr>
              <a:spLocks/>
            </p:cNvSpPr>
            <p:nvPr/>
          </p:nvSpPr>
          <p:spPr bwMode="auto">
            <a:xfrm>
              <a:off x="1650" y="968"/>
              <a:ext cx="110" cy="30"/>
            </a:xfrm>
            <a:custGeom>
              <a:avLst/>
              <a:gdLst>
                <a:gd name="T0" fmla="*/ 76 w 110"/>
                <a:gd name="T1" fmla="*/ 0 h 30"/>
                <a:gd name="T2" fmla="*/ 76 w 110"/>
                <a:gd name="T3" fmla="*/ 0 h 30"/>
                <a:gd name="T4" fmla="*/ 62 w 110"/>
                <a:gd name="T5" fmla="*/ 2 h 30"/>
                <a:gd name="T6" fmla="*/ 48 w 110"/>
                <a:gd name="T7" fmla="*/ 6 h 30"/>
                <a:gd name="T8" fmla="*/ 18 w 110"/>
                <a:gd name="T9" fmla="*/ 16 h 30"/>
                <a:gd name="T10" fmla="*/ 18 w 110"/>
                <a:gd name="T11" fmla="*/ 16 h 30"/>
                <a:gd name="T12" fmla="*/ 6 w 110"/>
                <a:gd name="T13" fmla="*/ 20 h 30"/>
                <a:gd name="T14" fmla="*/ 0 w 110"/>
                <a:gd name="T15" fmla="*/ 24 h 30"/>
                <a:gd name="T16" fmla="*/ 2 w 110"/>
                <a:gd name="T17" fmla="*/ 28 h 30"/>
                <a:gd name="T18" fmla="*/ 4 w 110"/>
                <a:gd name="T19" fmla="*/ 30 h 30"/>
                <a:gd name="T20" fmla="*/ 4 w 110"/>
                <a:gd name="T21" fmla="*/ 30 h 30"/>
                <a:gd name="T22" fmla="*/ 10 w 110"/>
                <a:gd name="T23" fmla="*/ 30 h 30"/>
                <a:gd name="T24" fmla="*/ 10 w 110"/>
                <a:gd name="T25" fmla="*/ 30 h 30"/>
                <a:gd name="T26" fmla="*/ 20 w 110"/>
                <a:gd name="T27" fmla="*/ 30 h 30"/>
                <a:gd name="T28" fmla="*/ 32 w 110"/>
                <a:gd name="T29" fmla="*/ 26 h 30"/>
                <a:gd name="T30" fmla="*/ 52 w 110"/>
                <a:gd name="T31" fmla="*/ 20 h 30"/>
                <a:gd name="T32" fmla="*/ 52 w 110"/>
                <a:gd name="T33" fmla="*/ 20 h 30"/>
                <a:gd name="T34" fmla="*/ 60 w 110"/>
                <a:gd name="T35" fmla="*/ 16 h 30"/>
                <a:gd name="T36" fmla="*/ 70 w 110"/>
                <a:gd name="T37" fmla="*/ 14 h 30"/>
                <a:gd name="T38" fmla="*/ 70 w 110"/>
                <a:gd name="T39" fmla="*/ 14 h 30"/>
                <a:gd name="T40" fmla="*/ 74 w 110"/>
                <a:gd name="T41" fmla="*/ 12 h 30"/>
                <a:gd name="T42" fmla="*/ 74 w 110"/>
                <a:gd name="T43" fmla="*/ 12 h 30"/>
                <a:gd name="T44" fmla="*/ 84 w 110"/>
                <a:gd name="T45" fmla="*/ 14 h 30"/>
                <a:gd name="T46" fmla="*/ 84 w 110"/>
                <a:gd name="T47" fmla="*/ 14 h 30"/>
                <a:gd name="T48" fmla="*/ 94 w 110"/>
                <a:gd name="T49" fmla="*/ 16 h 30"/>
                <a:gd name="T50" fmla="*/ 94 w 110"/>
                <a:gd name="T51" fmla="*/ 16 h 30"/>
                <a:gd name="T52" fmla="*/ 94 w 110"/>
                <a:gd name="T53" fmla="*/ 16 h 30"/>
                <a:gd name="T54" fmla="*/ 94 w 110"/>
                <a:gd name="T55" fmla="*/ 16 h 30"/>
                <a:gd name="T56" fmla="*/ 100 w 110"/>
                <a:gd name="T57" fmla="*/ 16 h 30"/>
                <a:gd name="T58" fmla="*/ 106 w 110"/>
                <a:gd name="T59" fmla="*/ 14 h 30"/>
                <a:gd name="T60" fmla="*/ 110 w 110"/>
                <a:gd name="T61" fmla="*/ 10 h 30"/>
                <a:gd name="T62" fmla="*/ 110 w 110"/>
                <a:gd name="T63" fmla="*/ 8 h 30"/>
                <a:gd name="T64" fmla="*/ 108 w 110"/>
                <a:gd name="T65" fmla="*/ 6 h 30"/>
                <a:gd name="T66" fmla="*/ 108 w 110"/>
                <a:gd name="T67" fmla="*/ 6 h 30"/>
                <a:gd name="T68" fmla="*/ 104 w 110"/>
                <a:gd name="T69" fmla="*/ 2 h 30"/>
                <a:gd name="T70" fmla="*/ 96 w 110"/>
                <a:gd name="T71" fmla="*/ 2 h 30"/>
                <a:gd name="T72" fmla="*/ 82 w 110"/>
                <a:gd name="T73" fmla="*/ 0 h 30"/>
                <a:gd name="T74" fmla="*/ 82 w 110"/>
                <a:gd name="T75" fmla="*/ 0 h 30"/>
                <a:gd name="T76" fmla="*/ 76 w 110"/>
                <a:gd name="T77"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10" h="30">
                  <a:moveTo>
                    <a:pt x="76" y="0"/>
                  </a:moveTo>
                  <a:lnTo>
                    <a:pt x="76" y="0"/>
                  </a:lnTo>
                  <a:lnTo>
                    <a:pt x="62" y="2"/>
                  </a:lnTo>
                  <a:lnTo>
                    <a:pt x="48" y="6"/>
                  </a:lnTo>
                  <a:lnTo>
                    <a:pt x="18" y="16"/>
                  </a:lnTo>
                  <a:lnTo>
                    <a:pt x="18" y="16"/>
                  </a:lnTo>
                  <a:lnTo>
                    <a:pt x="6" y="20"/>
                  </a:lnTo>
                  <a:lnTo>
                    <a:pt x="0" y="24"/>
                  </a:lnTo>
                  <a:lnTo>
                    <a:pt x="2" y="28"/>
                  </a:lnTo>
                  <a:lnTo>
                    <a:pt x="4" y="30"/>
                  </a:lnTo>
                  <a:lnTo>
                    <a:pt x="4" y="30"/>
                  </a:lnTo>
                  <a:lnTo>
                    <a:pt x="10" y="30"/>
                  </a:lnTo>
                  <a:lnTo>
                    <a:pt x="10" y="30"/>
                  </a:lnTo>
                  <a:lnTo>
                    <a:pt x="20" y="30"/>
                  </a:lnTo>
                  <a:lnTo>
                    <a:pt x="32" y="26"/>
                  </a:lnTo>
                  <a:lnTo>
                    <a:pt x="52" y="20"/>
                  </a:lnTo>
                  <a:lnTo>
                    <a:pt x="52" y="20"/>
                  </a:lnTo>
                  <a:lnTo>
                    <a:pt x="60" y="16"/>
                  </a:lnTo>
                  <a:lnTo>
                    <a:pt x="70" y="14"/>
                  </a:lnTo>
                  <a:lnTo>
                    <a:pt x="70" y="14"/>
                  </a:lnTo>
                  <a:lnTo>
                    <a:pt x="74" y="12"/>
                  </a:lnTo>
                  <a:lnTo>
                    <a:pt x="74" y="12"/>
                  </a:lnTo>
                  <a:lnTo>
                    <a:pt x="84" y="14"/>
                  </a:lnTo>
                  <a:lnTo>
                    <a:pt x="84" y="14"/>
                  </a:lnTo>
                  <a:lnTo>
                    <a:pt x="94" y="16"/>
                  </a:lnTo>
                  <a:lnTo>
                    <a:pt x="94" y="16"/>
                  </a:lnTo>
                  <a:lnTo>
                    <a:pt x="94" y="16"/>
                  </a:lnTo>
                  <a:lnTo>
                    <a:pt x="94" y="16"/>
                  </a:lnTo>
                  <a:lnTo>
                    <a:pt x="100" y="16"/>
                  </a:lnTo>
                  <a:lnTo>
                    <a:pt x="106" y="14"/>
                  </a:lnTo>
                  <a:lnTo>
                    <a:pt x="110" y="10"/>
                  </a:lnTo>
                  <a:lnTo>
                    <a:pt x="110" y="8"/>
                  </a:lnTo>
                  <a:lnTo>
                    <a:pt x="108" y="6"/>
                  </a:lnTo>
                  <a:lnTo>
                    <a:pt x="108" y="6"/>
                  </a:lnTo>
                  <a:lnTo>
                    <a:pt x="104" y="2"/>
                  </a:lnTo>
                  <a:lnTo>
                    <a:pt x="96" y="2"/>
                  </a:lnTo>
                  <a:lnTo>
                    <a:pt x="82" y="0"/>
                  </a:lnTo>
                  <a:lnTo>
                    <a:pt x="82" y="0"/>
                  </a:lnTo>
                  <a:lnTo>
                    <a:pt x="7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Arial" panose="020B0604020202020204" pitchFamily="34" charset="0"/>
                <a:cs typeface="Arial" panose="020B0604020202020204" pitchFamily="34" charset="0"/>
              </a:endParaRPr>
            </a:p>
          </p:txBody>
        </p:sp>
        <p:sp>
          <p:nvSpPr>
            <p:cNvPr id="28" name="Freeform 13"/>
            <p:cNvSpPr>
              <a:spLocks/>
            </p:cNvSpPr>
            <p:nvPr/>
          </p:nvSpPr>
          <p:spPr bwMode="auto">
            <a:xfrm>
              <a:off x="1762" y="950"/>
              <a:ext cx="64" cy="40"/>
            </a:xfrm>
            <a:custGeom>
              <a:avLst/>
              <a:gdLst>
                <a:gd name="T0" fmla="*/ 58 w 64"/>
                <a:gd name="T1" fmla="*/ 0 h 40"/>
                <a:gd name="T2" fmla="*/ 58 w 64"/>
                <a:gd name="T3" fmla="*/ 0 h 40"/>
                <a:gd name="T4" fmla="*/ 48 w 64"/>
                <a:gd name="T5" fmla="*/ 0 h 40"/>
                <a:gd name="T6" fmla="*/ 38 w 64"/>
                <a:gd name="T7" fmla="*/ 4 h 40"/>
                <a:gd name="T8" fmla="*/ 18 w 64"/>
                <a:gd name="T9" fmla="*/ 8 h 40"/>
                <a:gd name="T10" fmla="*/ 18 w 64"/>
                <a:gd name="T11" fmla="*/ 8 h 40"/>
                <a:gd name="T12" fmla="*/ 4 w 64"/>
                <a:gd name="T13" fmla="*/ 10 h 40"/>
                <a:gd name="T14" fmla="*/ 0 w 64"/>
                <a:gd name="T15" fmla="*/ 12 h 40"/>
                <a:gd name="T16" fmla="*/ 0 w 64"/>
                <a:gd name="T17" fmla="*/ 14 h 40"/>
                <a:gd name="T18" fmla="*/ 0 w 64"/>
                <a:gd name="T19" fmla="*/ 16 h 40"/>
                <a:gd name="T20" fmla="*/ 0 w 64"/>
                <a:gd name="T21" fmla="*/ 16 h 40"/>
                <a:gd name="T22" fmla="*/ 4 w 64"/>
                <a:gd name="T23" fmla="*/ 20 h 40"/>
                <a:gd name="T24" fmla="*/ 6 w 64"/>
                <a:gd name="T25" fmla="*/ 22 h 40"/>
                <a:gd name="T26" fmla="*/ 14 w 64"/>
                <a:gd name="T27" fmla="*/ 26 h 40"/>
                <a:gd name="T28" fmla="*/ 14 w 64"/>
                <a:gd name="T29" fmla="*/ 26 h 40"/>
                <a:gd name="T30" fmla="*/ 18 w 64"/>
                <a:gd name="T31" fmla="*/ 34 h 40"/>
                <a:gd name="T32" fmla="*/ 20 w 64"/>
                <a:gd name="T33" fmla="*/ 36 h 40"/>
                <a:gd name="T34" fmla="*/ 24 w 64"/>
                <a:gd name="T35" fmla="*/ 38 h 40"/>
                <a:gd name="T36" fmla="*/ 24 w 64"/>
                <a:gd name="T37" fmla="*/ 38 h 40"/>
                <a:gd name="T38" fmla="*/ 28 w 64"/>
                <a:gd name="T39" fmla="*/ 40 h 40"/>
                <a:gd name="T40" fmla="*/ 28 w 64"/>
                <a:gd name="T41" fmla="*/ 40 h 40"/>
                <a:gd name="T42" fmla="*/ 34 w 64"/>
                <a:gd name="T43" fmla="*/ 38 h 40"/>
                <a:gd name="T44" fmla="*/ 36 w 64"/>
                <a:gd name="T45" fmla="*/ 36 h 40"/>
                <a:gd name="T46" fmla="*/ 38 w 64"/>
                <a:gd name="T47" fmla="*/ 32 h 40"/>
                <a:gd name="T48" fmla="*/ 40 w 64"/>
                <a:gd name="T49" fmla="*/ 28 h 40"/>
                <a:gd name="T50" fmla="*/ 42 w 64"/>
                <a:gd name="T51" fmla="*/ 20 h 40"/>
                <a:gd name="T52" fmla="*/ 44 w 64"/>
                <a:gd name="T53" fmla="*/ 16 h 40"/>
                <a:gd name="T54" fmla="*/ 46 w 64"/>
                <a:gd name="T55" fmla="*/ 14 h 40"/>
                <a:gd name="T56" fmla="*/ 46 w 64"/>
                <a:gd name="T57" fmla="*/ 14 h 40"/>
                <a:gd name="T58" fmla="*/ 58 w 64"/>
                <a:gd name="T59" fmla="*/ 10 h 40"/>
                <a:gd name="T60" fmla="*/ 64 w 64"/>
                <a:gd name="T61" fmla="*/ 6 h 40"/>
                <a:gd name="T62" fmla="*/ 64 w 64"/>
                <a:gd name="T63" fmla="*/ 4 h 40"/>
                <a:gd name="T64" fmla="*/ 60 w 64"/>
                <a:gd name="T65" fmla="*/ 0 h 40"/>
                <a:gd name="T66" fmla="*/ 60 w 64"/>
                <a:gd name="T67" fmla="*/ 0 h 40"/>
                <a:gd name="T68" fmla="*/ 58 w 64"/>
                <a:gd name="T69"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4" h="40">
                  <a:moveTo>
                    <a:pt x="58" y="0"/>
                  </a:moveTo>
                  <a:lnTo>
                    <a:pt x="58" y="0"/>
                  </a:lnTo>
                  <a:lnTo>
                    <a:pt x="48" y="0"/>
                  </a:lnTo>
                  <a:lnTo>
                    <a:pt x="38" y="4"/>
                  </a:lnTo>
                  <a:lnTo>
                    <a:pt x="18" y="8"/>
                  </a:lnTo>
                  <a:lnTo>
                    <a:pt x="18" y="8"/>
                  </a:lnTo>
                  <a:lnTo>
                    <a:pt x="4" y="10"/>
                  </a:lnTo>
                  <a:lnTo>
                    <a:pt x="0" y="12"/>
                  </a:lnTo>
                  <a:lnTo>
                    <a:pt x="0" y="14"/>
                  </a:lnTo>
                  <a:lnTo>
                    <a:pt x="0" y="16"/>
                  </a:lnTo>
                  <a:lnTo>
                    <a:pt x="0" y="16"/>
                  </a:lnTo>
                  <a:lnTo>
                    <a:pt x="4" y="20"/>
                  </a:lnTo>
                  <a:lnTo>
                    <a:pt x="6" y="22"/>
                  </a:lnTo>
                  <a:lnTo>
                    <a:pt x="14" y="26"/>
                  </a:lnTo>
                  <a:lnTo>
                    <a:pt x="14" y="26"/>
                  </a:lnTo>
                  <a:lnTo>
                    <a:pt x="18" y="34"/>
                  </a:lnTo>
                  <a:lnTo>
                    <a:pt x="20" y="36"/>
                  </a:lnTo>
                  <a:lnTo>
                    <a:pt x="24" y="38"/>
                  </a:lnTo>
                  <a:lnTo>
                    <a:pt x="24" y="38"/>
                  </a:lnTo>
                  <a:lnTo>
                    <a:pt x="28" y="40"/>
                  </a:lnTo>
                  <a:lnTo>
                    <a:pt x="28" y="40"/>
                  </a:lnTo>
                  <a:lnTo>
                    <a:pt x="34" y="38"/>
                  </a:lnTo>
                  <a:lnTo>
                    <a:pt x="36" y="36"/>
                  </a:lnTo>
                  <a:lnTo>
                    <a:pt x="38" y="32"/>
                  </a:lnTo>
                  <a:lnTo>
                    <a:pt x="40" y="28"/>
                  </a:lnTo>
                  <a:lnTo>
                    <a:pt x="42" y="20"/>
                  </a:lnTo>
                  <a:lnTo>
                    <a:pt x="44" y="16"/>
                  </a:lnTo>
                  <a:lnTo>
                    <a:pt x="46" y="14"/>
                  </a:lnTo>
                  <a:lnTo>
                    <a:pt x="46" y="14"/>
                  </a:lnTo>
                  <a:lnTo>
                    <a:pt x="58" y="10"/>
                  </a:lnTo>
                  <a:lnTo>
                    <a:pt x="64" y="6"/>
                  </a:lnTo>
                  <a:lnTo>
                    <a:pt x="64" y="4"/>
                  </a:lnTo>
                  <a:lnTo>
                    <a:pt x="60" y="0"/>
                  </a:lnTo>
                  <a:lnTo>
                    <a:pt x="60" y="0"/>
                  </a:lnTo>
                  <a:lnTo>
                    <a:pt x="58"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Arial" panose="020B0604020202020204" pitchFamily="34" charset="0"/>
                <a:cs typeface="Arial" panose="020B0604020202020204" pitchFamily="34" charset="0"/>
              </a:endParaRPr>
            </a:p>
          </p:txBody>
        </p:sp>
        <p:sp>
          <p:nvSpPr>
            <p:cNvPr id="29" name="Freeform 14"/>
            <p:cNvSpPr>
              <a:spLocks/>
            </p:cNvSpPr>
            <p:nvPr/>
          </p:nvSpPr>
          <p:spPr bwMode="auto">
            <a:xfrm>
              <a:off x="1762" y="950"/>
              <a:ext cx="64" cy="40"/>
            </a:xfrm>
            <a:custGeom>
              <a:avLst/>
              <a:gdLst>
                <a:gd name="T0" fmla="*/ 58 w 64"/>
                <a:gd name="T1" fmla="*/ 0 h 40"/>
                <a:gd name="T2" fmla="*/ 58 w 64"/>
                <a:gd name="T3" fmla="*/ 0 h 40"/>
                <a:gd name="T4" fmla="*/ 48 w 64"/>
                <a:gd name="T5" fmla="*/ 0 h 40"/>
                <a:gd name="T6" fmla="*/ 38 w 64"/>
                <a:gd name="T7" fmla="*/ 4 h 40"/>
                <a:gd name="T8" fmla="*/ 18 w 64"/>
                <a:gd name="T9" fmla="*/ 8 h 40"/>
                <a:gd name="T10" fmla="*/ 18 w 64"/>
                <a:gd name="T11" fmla="*/ 8 h 40"/>
                <a:gd name="T12" fmla="*/ 4 w 64"/>
                <a:gd name="T13" fmla="*/ 10 h 40"/>
                <a:gd name="T14" fmla="*/ 0 w 64"/>
                <a:gd name="T15" fmla="*/ 12 h 40"/>
                <a:gd name="T16" fmla="*/ 0 w 64"/>
                <a:gd name="T17" fmla="*/ 14 h 40"/>
                <a:gd name="T18" fmla="*/ 0 w 64"/>
                <a:gd name="T19" fmla="*/ 16 h 40"/>
                <a:gd name="T20" fmla="*/ 0 w 64"/>
                <a:gd name="T21" fmla="*/ 16 h 40"/>
                <a:gd name="T22" fmla="*/ 4 w 64"/>
                <a:gd name="T23" fmla="*/ 20 h 40"/>
                <a:gd name="T24" fmla="*/ 6 w 64"/>
                <a:gd name="T25" fmla="*/ 22 h 40"/>
                <a:gd name="T26" fmla="*/ 14 w 64"/>
                <a:gd name="T27" fmla="*/ 26 h 40"/>
                <a:gd name="T28" fmla="*/ 14 w 64"/>
                <a:gd name="T29" fmla="*/ 26 h 40"/>
                <a:gd name="T30" fmla="*/ 18 w 64"/>
                <a:gd name="T31" fmla="*/ 34 h 40"/>
                <a:gd name="T32" fmla="*/ 20 w 64"/>
                <a:gd name="T33" fmla="*/ 36 h 40"/>
                <a:gd name="T34" fmla="*/ 24 w 64"/>
                <a:gd name="T35" fmla="*/ 38 h 40"/>
                <a:gd name="T36" fmla="*/ 24 w 64"/>
                <a:gd name="T37" fmla="*/ 38 h 40"/>
                <a:gd name="T38" fmla="*/ 28 w 64"/>
                <a:gd name="T39" fmla="*/ 40 h 40"/>
                <a:gd name="T40" fmla="*/ 28 w 64"/>
                <a:gd name="T41" fmla="*/ 40 h 40"/>
                <a:gd name="T42" fmla="*/ 34 w 64"/>
                <a:gd name="T43" fmla="*/ 38 h 40"/>
                <a:gd name="T44" fmla="*/ 36 w 64"/>
                <a:gd name="T45" fmla="*/ 36 h 40"/>
                <a:gd name="T46" fmla="*/ 38 w 64"/>
                <a:gd name="T47" fmla="*/ 32 h 40"/>
                <a:gd name="T48" fmla="*/ 40 w 64"/>
                <a:gd name="T49" fmla="*/ 28 h 40"/>
                <a:gd name="T50" fmla="*/ 42 w 64"/>
                <a:gd name="T51" fmla="*/ 20 h 40"/>
                <a:gd name="T52" fmla="*/ 44 w 64"/>
                <a:gd name="T53" fmla="*/ 16 h 40"/>
                <a:gd name="T54" fmla="*/ 46 w 64"/>
                <a:gd name="T55" fmla="*/ 14 h 40"/>
                <a:gd name="T56" fmla="*/ 46 w 64"/>
                <a:gd name="T57" fmla="*/ 14 h 40"/>
                <a:gd name="T58" fmla="*/ 58 w 64"/>
                <a:gd name="T59" fmla="*/ 10 h 40"/>
                <a:gd name="T60" fmla="*/ 64 w 64"/>
                <a:gd name="T61" fmla="*/ 6 h 40"/>
                <a:gd name="T62" fmla="*/ 64 w 64"/>
                <a:gd name="T63" fmla="*/ 4 h 40"/>
                <a:gd name="T64" fmla="*/ 60 w 64"/>
                <a:gd name="T65" fmla="*/ 0 h 40"/>
                <a:gd name="T66" fmla="*/ 60 w 64"/>
                <a:gd name="T67" fmla="*/ 0 h 40"/>
                <a:gd name="T68" fmla="*/ 58 w 64"/>
                <a:gd name="T69"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4" h="40">
                  <a:moveTo>
                    <a:pt x="58" y="0"/>
                  </a:moveTo>
                  <a:lnTo>
                    <a:pt x="58" y="0"/>
                  </a:lnTo>
                  <a:lnTo>
                    <a:pt x="48" y="0"/>
                  </a:lnTo>
                  <a:lnTo>
                    <a:pt x="38" y="4"/>
                  </a:lnTo>
                  <a:lnTo>
                    <a:pt x="18" y="8"/>
                  </a:lnTo>
                  <a:lnTo>
                    <a:pt x="18" y="8"/>
                  </a:lnTo>
                  <a:lnTo>
                    <a:pt x="4" y="10"/>
                  </a:lnTo>
                  <a:lnTo>
                    <a:pt x="0" y="12"/>
                  </a:lnTo>
                  <a:lnTo>
                    <a:pt x="0" y="14"/>
                  </a:lnTo>
                  <a:lnTo>
                    <a:pt x="0" y="16"/>
                  </a:lnTo>
                  <a:lnTo>
                    <a:pt x="0" y="16"/>
                  </a:lnTo>
                  <a:lnTo>
                    <a:pt x="4" y="20"/>
                  </a:lnTo>
                  <a:lnTo>
                    <a:pt x="6" y="22"/>
                  </a:lnTo>
                  <a:lnTo>
                    <a:pt x="14" y="26"/>
                  </a:lnTo>
                  <a:lnTo>
                    <a:pt x="14" y="26"/>
                  </a:lnTo>
                  <a:lnTo>
                    <a:pt x="18" y="34"/>
                  </a:lnTo>
                  <a:lnTo>
                    <a:pt x="20" y="36"/>
                  </a:lnTo>
                  <a:lnTo>
                    <a:pt x="24" y="38"/>
                  </a:lnTo>
                  <a:lnTo>
                    <a:pt x="24" y="38"/>
                  </a:lnTo>
                  <a:lnTo>
                    <a:pt x="28" y="40"/>
                  </a:lnTo>
                  <a:lnTo>
                    <a:pt x="28" y="40"/>
                  </a:lnTo>
                  <a:lnTo>
                    <a:pt x="34" y="38"/>
                  </a:lnTo>
                  <a:lnTo>
                    <a:pt x="36" y="36"/>
                  </a:lnTo>
                  <a:lnTo>
                    <a:pt x="38" y="32"/>
                  </a:lnTo>
                  <a:lnTo>
                    <a:pt x="40" y="28"/>
                  </a:lnTo>
                  <a:lnTo>
                    <a:pt x="42" y="20"/>
                  </a:lnTo>
                  <a:lnTo>
                    <a:pt x="44" y="16"/>
                  </a:lnTo>
                  <a:lnTo>
                    <a:pt x="46" y="14"/>
                  </a:lnTo>
                  <a:lnTo>
                    <a:pt x="46" y="14"/>
                  </a:lnTo>
                  <a:lnTo>
                    <a:pt x="58" y="10"/>
                  </a:lnTo>
                  <a:lnTo>
                    <a:pt x="64" y="6"/>
                  </a:lnTo>
                  <a:lnTo>
                    <a:pt x="64" y="4"/>
                  </a:lnTo>
                  <a:lnTo>
                    <a:pt x="60" y="0"/>
                  </a:lnTo>
                  <a:lnTo>
                    <a:pt x="60" y="0"/>
                  </a:lnTo>
                  <a:lnTo>
                    <a:pt x="5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Arial" panose="020B0604020202020204" pitchFamily="34" charset="0"/>
                <a:cs typeface="Arial" panose="020B0604020202020204" pitchFamily="34" charset="0"/>
              </a:endParaRPr>
            </a:p>
          </p:txBody>
        </p:sp>
        <p:sp>
          <p:nvSpPr>
            <p:cNvPr id="30" name="Freeform 15"/>
            <p:cNvSpPr>
              <a:spLocks/>
            </p:cNvSpPr>
            <p:nvPr/>
          </p:nvSpPr>
          <p:spPr bwMode="auto">
            <a:xfrm>
              <a:off x="1706" y="1086"/>
              <a:ext cx="218" cy="108"/>
            </a:xfrm>
            <a:custGeom>
              <a:avLst/>
              <a:gdLst>
                <a:gd name="T0" fmla="*/ 194 w 218"/>
                <a:gd name="T1" fmla="*/ 0 h 108"/>
                <a:gd name="T2" fmla="*/ 180 w 218"/>
                <a:gd name="T3" fmla="*/ 4 h 108"/>
                <a:gd name="T4" fmla="*/ 168 w 218"/>
                <a:gd name="T5" fmla="*/ 12 h 108"/>
                <a:gd name="T6" fmla="*/ 152 w 218"/>
                <a:gd name="T7" fmla="*/ 18 h 108"/>
                <a:gd name="T8" fmla="*/ 134 w 218"/>
                <a:gd name="T9" fmla="*/ 20 h 108"/>
                <a:gd name="T10" fmla="*/ 116 w 218"/>
                <a:gd name="T11" fmla="*/ 24 h 108"/>
                <a:gd name="T12" fmla="*/ 112 w 218"/>
                <a:gd name="T13" fmla="*/ 22 h 108"/>
                <a:gd name="T14" fmla="*/ 100 w 218"/>
                <a:gd name="T15" fmla="*/ 20 h 108"/>
                <a:gd name="T16" fmla="*/ 96 w 218"/>
                <a:gd name="T17" fmla="*/ 20 h 108"/>
                <a:gd name="T18" fmla="*/ 90 w 218"/>
                <a:gd name="T19" fmla="*/ 24 h 108"/>
                <a:gd name="T20" fmla="*/ 72 w 218"/>
                <a:gd name="T21" fmla="*/ 34 h 108"/>
                <a:gd name="T22" fmla="*/ 60 w 218"/>
                <a:gd name="T23" fmla="*/ 38 h 108"/>
                <a:gd name="T24" fmla="*/ 48 w 218"/>
                <a:gd name="T25" fmla="*/ 40 h 108"/>
                <a:gd name="T26" fmla="*/ 36 w 218"/>
                <a:gd name="T27" fmla="*/ 44 h 108"/>
                <a:gd name="T28" fmla="*/ 28 w 218"/>
                <a:gd name="T29" fmla="*/ 54 h 108"/>
                <a:gd name="T30" fmla="*/ 28 w 218"/>
                <a:gd name="T31" fmla="*/ 64 h 108"/>
                <a:gd name="T32" fmla="*/ 22 w 218"/>
                <a:gd name="T33" fmla="*/ 74 h 108"/>
                <a:gd name="T34" fmla="*/ 18 w 218"/>
                <a:gd name="T35" fmla="*/ 76 h 108"/>
                <a:gd name="T36" fmla="*/ 6 w 218"/>
                <a:gd name="T37" fmla="*/ 78 h 108"/>
                <a:gd name="T38" fmla="*/ 2 w 218"/>
                <a:gd name="T39" fmla="*/ 80 h 108"/>
                <a:gd name="T40" fmla="*/ 0 w 218"/>
                <a:gd name="T41" fmla="*/ 88 h 108"/>
                <a:gd name="T42" fmla="*/ 6 w 218"/>
                <a:gd name="T43" fmla="*/ 96 h 108"/>
                <a:gd name="T44" fmla="*/ 14 w 218"/>
                <a:gd name="T45" fmla="*/ 102 h 108"/>
                <a:gd name="T46" fmla="*/ 20 w 218"/>
                <a:gd name="T47" fmla="*/ 108 h 108"/>
                <a:gd name="T48" fmla="*/ 24 w 218"/>
                <a:gd name="T49" fmla="*/ 108 h 108"/>
                <a:gd name="T50" fmla="*/ 36 w 218"/>
                <a:gd name="T51" fmla="*/ 102 h 108"/>
                <a:gd name="T52" fmla="*/ 54 w 218"/>
                <a:gd name="T53" fmla="*/ 84 h 108"/>
                <a:gd name="T54" fmla="*/ 74 w 218"/>
                <a:gd name="T55" fmla="*/ 72 h 108"/>
                <a:gd name="T56" fmla="*/ 104 w 218"/>
                <a:gd name="T57" fmla="*/ 54 h 108"/>
                <a:gd name="T58" fmla="*/ 116 w 218"/>
                <a:gd name="T59" fmla="*/ 50 h 108"/>
                <a:gd name="T60" fmla="*/ 184 w 218"/>
                <a:gd name="T61" fmla="*/ 34 h 108"/>
                <a:gd name="T62" fmla="*/ 202 w 218"/>
                <a:gd name="T63" fmla="*/ 28 h 108"/>
                <a:gd name="T64" fmla="*/ 216 w 218"/>
                <a:gd name="T65" fmla="*/ 16 h 108"/>
                <a:gd name="T66" fmla="*/ 218 w 218"/>
                <a:gd name="T67" fmla="*/ 12 h 108"/>
                <a:gd name="T68" fmla="*/ 216 w 218"/>
                <a:gd name="T69" fmla="*/ 6 h 108"/>
                <a:gd name="T70" fmla="*/ 206 w 218"/>
                <a:gd name="T71" fmla="*/ 2 h 108"/>
                <a:gd name="T72" fmla="*/ 196 w 218"/>
                <a:gd name="T73"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18" h="108">
                  <a:moveTo>
                    <a:pt x="194" y="0"/>
                  </a:moveTo>
                  <a:lnTo>
                    <a:pt x="194" y="0"/>
                  </a:lnTo>
                  <a:lnTo>
                    <a:pt x="186" y="0"/>
                  </a:lnTo>
                  <a:lnTo>
                    <a:pt x="180" y="4"/>
                  </a:lnTo>
                  <a:lnTo>
                    <a:pt x="168" y="12"/>
                  </a:lnTo>
                  <a:lnTo>
                    <a:pt x="168" y="12"/>
                  </a:lnTo>
                  <a:lnTo>
                    <a:pt x="160" y="16"/>
                  </a:lnTo>
                  <a:lnTo>
                    <a:pt x="152" y="18"/>
                  </a:lnTo>
                  <a:lnTo>
                    <a:pt x="134" y="20"/>
                  </a:lnTo>
                  <a:lnTo>
                    <a:pt x="134" y="20"/>
                  </a:lnTo>
                  <a:lnTo>
                    <a:pt x="124" y="22"/>
                  </a:lnTo>
                  <a:lnTo>
                    <a:pt x="116" y="24"/>
                  </a:lnTo>
                  <a:lnTo>
                    <a:pt x="116" y="24"/>
                  </a:lnTo>
                  <a:lnTo>
                    <a:pt x="112" y="22"/>
                  </a:lnTo>
                  <a:lnTo>
                    <a:pt x="112" y="22"/>
                  </a:lnTo>
                  <a:lnTo>
                    <a:pt x="100" y="20"/>
                  </a:lnTo>
                  <a:lnTo>
                    <a:pt x="100" y="20"/>
                  </a:lnTo>
                  <a:lnTo>
                    <a:pt x="96" y="20"/>
                  </a:lnTo>
                  <a:lnTo>
                    <a:pt x="90" y="24"/>
                  </a:lnTo>
                  <a:lnTo>
                    <a:pt x="90" y="24"/>
                  </a:lnTo>
                  <a:lnTo>
                    <a:pt x="82" y="30"/>
                  </a:lnTo>
                  <a:lnTo>
                    <a:pt x="72" y="34"/>
                  </a:lnTo>
                  <a:lnTo>
                    <a:pt x="72" y="34"/>
                  </a:lnTo>
                  <a:lnTo>
                    <a:pt x="60" y="38"/>
                  </a:lnTo>
                  <a:lnTo>
                    <a:pt x="48" y="40"/>
                  </a:lnTo>
                  <a:lnTo>
                    <a:pt x="48" y="40"/>
                  </a:lnTo>
                  <a:lnTo>
                    <a:pt x="40" y="42"/>
                  </a:lnTo>
                  <a:lnTo>
                    <a:pt x="36" y="44"/>
                  </a:lnTo>
                  <a:lnTo>
                    <a:pt x="32" y="48"/>
                  </a:lnTo>
                  <a:lnTo>
                    <a:pt x="28" y="54"/>
                  </a:lnTo>
                  <a:lnTo>
                    <a:pt x="28" y="54"/>
                  </a:lnTo>
                  <a:lnTo>
                    <a:pt x="28" y="64"/>
                  </a:lnTo>
                  <a:lnTo>
                    <a:pt x="26" y="70"/>
                  </a:lnTo>
                  <a:lnTo>
                    <a:pt x="22" y="74"/>
                  </a:lnTo>
                  <a:lnTo>
                    <a:pt x="22" y="74"/>
                  </a:lnTo>
                  <a:lnTo>
                    <a:pt x="18" y="76"/>
                  </a:lnTo>
                  <a:lnTo>
                    <a:pt x="12" y="76"/>
                  </a:lnTo>
                  <a:lnTo>
                    <a:pt x="6" y="78"/>
                  </a:lnTo>
                  <a:lnTo>
                    <a:pt x="2" y="80"/>
                  </a:lnTo>
                  <a:lnTo>
                    <a:pt x="2" y="80"/>
                  </a:lnTo>
                  <a:lnTo>
                    <a:pt x="0" y="84"/>
                  </a:lnTo>
                  <a:lnTo>
                    <a:pt x="0" y="88"/>
                  </a:lnTo>
                  <a:lnTo>
                    <a:pt x="2" y="92"/>
                  </a:lnTo>
                  <a:lnTo>
                    <a:pt x="6" y="96"/>
                  </a:lnTo>
                  <a:lnTo>
                    <a:pt x="6" y="96"/>
                  </a:lnTo>
                  <a:lnTo>
                    <a:pt x="14" y="102"/>
                  </a:lnTo>
                  <a:lnTo>
                    <a:pt x="20" y="108"/>
                  </a:lnTo>
                  <a:lnTo>
                    <a:pt x="20" y="108"/>
                  </a:lnTo>
                  <a:lnTo>
                    <a:pt x="24" y="108"/>
                  </a:lnTo>
                  <a:lnTo>
                    <a:pt x="24" y="108"/>
                  </a:lnTo>
                  <a:lnTo>
                    <a:pt x="30" y="106"/>
                  </a:lnTo>
                  <a:lnTo>
                    <a:pt x="36" y="102"/>
                  </a:lnTo>
                  <a:lnTo>
                    <a:pt x="36" y="102"/>
                  </a:lnTo>
                  <a:lnTo>
                    <a:pt x="54" y="84"/>
                  </a:lnTo>
                  <a:lnTo>
                    <a:pt x="74" y="72"/>
                  </a:lnTo>
                  <a:lnTo>
                    <a:pt x="74" y="72"/>
                  </a:lnTo>
                  <a:lnTo>
                    <a:pt x="94" y="60"/>
                  </a:lnTo>
                  <a:lnTo>
                    <a:pt x="104" y="54"/>
                  </a:lnTo>
                  <a:lnTo>
                    <a:pt x="116" y="50"/>
                  </a:lnTo>
                  <a:lnTo>
                    <a:pt x="116" y="50"/>
                  </a:lnTo>
                  <a:lnTo>
                    <a:pt x="150" y="42"/>
                  </a:lnTo>
                  <a:lnTo>
                    <a:pt x="184" y="34"/>
                  </a:lnTo>
                  <a:lnTo>
                    <a:pt x="184" y="34"/>
                  </a:lnTo>
                  <a:lnTo>
                    <a:pt x="202" y="28"/>
                  </a:lnTo>
                  <a:lnTo>
                    <a:pt x="210" y="22"/>
                  </a:lnTo>
                  <a:lnTo>
                    <a:pt x="216" y="16"/>
                  </a:lnTo>
                  <a:lnTo>
                    <a:pt x="216" y="16"/>
                  </a:lnTo>
                  <a:lnTo>
                    <a:pt x="218" y="12"/>
                  </a:lnTo>
                  <a:lnTo>
                    <a:pt x="218" y="10"/>
                  </a:lnTo>
                  <a:lnTo>
                    <a:pt x="216" y="6"/>
                  </a:lnTo>
                  <a:lnTo>
                    <a:pt x="214" y="4"/>
                  </a:lnTo>
                  <a:lnTo>
                    <a:pt x="206" y="2"/>
                  </a:lnTo>
                  <a:lnTo>
                    <a:pt x="196" y="0"/>
                  </a:lnTo>
                  <a:lnTo>
                    <a:pt x="196" y="0"/>
                  </a:lnTo>
                  <a:lnTo>
                    <a:pt x="194"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Arial" panose="020B0604020202020204" pitchFamily="34" charset="0"/>
                <a:cs typeface="Arial" panose="020B0604020202020204" pitchFamily="34" charset="0"/>
              </a:endParaRPr>
            </a:p>
          </p:txBody>
        </p:sp>
        <p:sp>
          <p:nvSpPr>
            <p:cNvPr id="31" name="Freeform 16"/>
            <p:cNvSpPr>
              <a:spLocks/>
            </p:cNvSpPr>
            <p:nvPr/>
          </p:nvSpPr>
          <p:spPr bwMode="auto">
            <a:xfrm>
              <a:off x="1706" y="1086"/>
              <a:ext cx="218" cy="108"/>
            </a:xfrm>
            <a:custGeom>
              <a:avLst/>
              <a:gdLst>
                <a:gd name="T0" fmla="*/ 194 w 218"/>
                <a:gd name="T1" fmla="*/ 0 h 108"/>
                <a:gd name="T2" fmla="*/ 180 w 218"/>
                <a:gd name="T3" fmla="*/ 4 h 108"/>
                <a:gd name="T4" fmla="*/ 168 w 218"/>
                <a:gd name="T5" fmla="*/ 12 h 108"/>
                <a:gd name="T6" fmla="*/ 152 w 218"/>
                <a:gd name="T7" fmla="*/ 18 h 108"/>
                <a:gd name="T8" fmla="*/ 134 w 218"/>
                <a:gd name="T9" fmla="*/ 20 h 108"/>
                <a:gd name="T10" fmla="*/ 116 w 218"/>
                <a:gd name="T11" fmla="*/ 24 h 108"/>
                <a:gd name="T12" fmla="*/ 112 w 218"/>
                <a:gd name="T13" fmla="*/ 22 h 108"/>
                <a:gd name="T14" fmla="*/ 100 w 218"/>
                <a:gd name="T15" fmla="*/ 20 h 108"/>
                <a:gd name="T16" fmla="*/ 96 w 218"/>
                <a:gd name="T17" fmla="*/ 20 h 108"/>
                <a:gd name="T18" fmla="*/ 90 w 218"/>
                <a:gd name="T19" fmla="*/ 24 h 108"/>
                <a:gd name="T20" fmla="*/ 72 w 218"/>
                <a:gd name="T21" fmla="*/ 34 h 108"/>
                <a:gd name="T22" fmla="*/ 60 w 218"/>
                <a:gd name="T23" fmla="*/ 38 h 108"/>
                <a:gd name="T24" fmla="*/ 48 w 218"/>
                <a:gd name="T25" fmla="*/ 40 h 108"/>
                <a:gd name="T26" fmla="*/ 36 w 218"/>
                <a:gd name="T27" fmla="*/ 44 h 108"/>
                <a:gd name="T28" fmla="*/ 28 w 218"/>
                <a:gd name="T29" fmla="*/ 54 h 108"/>
                <a:gd name="T30" fmla="*/ 28 w 218"/>
                <a:gd name="T31" fmla="*/ 64 h 108"/>
                <a:gd name="T32" fmla="*/ 22 w 218"/>
                <a:gd name="T33" fmla="*/ 74 h 108"/>
                <a:gd name="T34" fmla="*/ 18 w 218"/>
                <a:gd name="T35" fmla="*/ 76 h 108"/>
                <a:gd name="T36" fmla="*/ 6 w 218"/>
                <a:gd name="T37" fmla="*/ 78 h 108"/>
                <a:gd name="T38" fmla="*/ 2 w 218"/>
                <a:gd name="T39" fmla="*/ 80 h 108"/>
                <a:gd name="T40" fmla="*/ 0 w 218"/>
                <a:gd name="T41" fmla="*/ 88 h 108"/>
                <a:gd name="T42" fmla="*/ 6 w 218"/>
                <a:gd name="T43" fmla="*/ 96 h 108"/>
                <a:gd name="T44" fmla="*/ 14 w 218"/>
                <a:gd name="T45" fmla="*/ 102 h 108"/>
                <a:gd name="T46" fmla="*/ 20 w 218"/>
                <a:gd name="T47" fmla="*/ 108 h 108"/>
                <a:gd name="T48" fmla="*/ 24 w 218"/>
                <a:gd name="T49" fmla="*/ 108 h 108"/>
                <a:gd name="T50" fmla="*/ 36 w 218"/>
                <a:gd name="T51" fmla="*/ 102 h 108"/>
                <a:gd name="T52" fmla="*/ 54 w 218"/>
                <a:gd name="T53" fmla="*/ 84 h 108"/>
                <a:gd name="T54" fmla="*/ 74 w 218"/>
                <a:gd name="T55" fmla="*/ 72 h 108"/>
                <a:gd name="T56" fmla="*/ 104 w 218"/>
                <a:gd name="T57" fmla="*/ 54 h 108"/>
                <a:gd name="T58" fmla="*/ 116 w 218"/>
                <a:gd name="T59" fmla="*/ 50 h 108"/>
                <a:gd name="T60" fmla="*/ 184 w 218"/>
                <a:gd name="T61" fmla="*/ 34 h 108"/>
                <a:gd name="T62" fmla="*/ 202 w 218"/>
                <a:gd name="T63" fmla="*/ 28 h 108"/>
                <a:gd name="T64" fmla="*/ 216 w 218"/>
                <a:gd name="T65" fmla="*/ 16 h 108"/>
                <a:gd name="T66" fmla="*/ 218 w 218"/>
                <a:gd name="T67" fmla="*/ 12 h 108"/>
                <a:gd name="T68" fmla="*/ 216 w 218"/>
                <a:gd name="T69" fmla="*/ 6 h 108"/>
                <a:gd name="T70" fmla="*/ 206 w 218"/>
                <a:gd name="T71" fmla="*/ 2 h 108"/>
                <a:gd name="T72" fmla="*/ 196 w 218"/>
                <a:gd name="T73"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18" h="108">
                  <a:moveTo>
                    <a:pt x="194" y="0"/>
                  </a:moveTo>
                  <a:lnTo>
                    <a:pt x="194" y="0"/>
                  </a:lnTo>
                  <a:lnTo>
                    <a:pt x="186" y="0"/>
                  </a:lnTo>
                  <a:lnTo>
                    <a:pt x="180" y="4"/>
                  </a:lnTo>
                  <a:lnTo>
                    <a:pt x="168" y="12"/>
                  </a:lnTo>
                  <a:lnTo>
                    <a:pt x="168" y="12"/>
                  </a:lnTo>
                  <a:lnTo>
                    <a:pt x="160" y="16"/>
                  </a:lnTo>
                  <a:lnTo>
                    <a:pt x="152" y="18"/>
                  </a:lnTo>
                  <a:lnTo>
                    <a:pt x="134" y="20"/>
                  </a:lnTo>
                  <a:lnTo>
                    <a:pt x="134" y="20"/>
                  </a:lnTo>
                  <a:lnTo>
                    <a:pt x="124" y="22"/>
                  </a:lnTo>
                  <a:lnTo>
                    <a:pt x="116" y="24"/>
                  </a:lnTo>
                  <a:lnTo>
                    <a:pt x="116" y="24"/>
                  </a:lnTo>
                  <a:lnTo>
                    <a:pt x="112" y="22"/>
                  </a:lnTo>
                  <a:lnTo>
                    <a:pt x="112" y="22"/>
                  </a:lnTo>
                  <a:lnTo>
                    <a:pt x="100" y="20"/>
                  </a:lnTo>
                  <a:lnTo>
                    <a:pt x="100" y="20"/>
                  </a:lnTo>
                  <a:lnTo>
                    <a:pt x="96" y="20"/>
                  </a:lnTo>
                  <a:lnTo>
                    <a:pt x="90" y="24"/>
                  </a:lnTo>
                  <a:lnTo>
                    <a:pt x="90" y="24"/>
                  </a:lnTo>
                  <a:lnTo>
                    <a:pt x="82" y="30"/>
                  </a:lnTo>
                  <a:lnTo>
                    <a:pt x="72" y="34"/>
                  </a:lnTo>
                  <a:lnTo>
                    <a:pt x="72" y="34"/>
                  </a:lnTo>
                  <a:lnTo>
                    <a:pt x="60" y="38"/>
                  </a:lnTo>
                  <a:lnTo>
                    <a:pt x="48" y="40"/>
                  </a:lnTo>
                  <a:lnTo>
                    <a:pt x="48" y="40"/>
                  </a:lnTo>
                  <a:lnTo>
                    <a:pt x="40" y="42"/>
                  </a:lnTo>
                  <a:lnTo>
                    <a:pt x="36" y="44"/>
                  </a:lnTo>
                  <a:lnTo>
                    <a:pt x="32" y="48"/>
                  </a:lnTo>
                  <a:lnTo>
                    <a:pt x="28" y="54"/>
                  </a:lnTo>
                  <a:lnTo>
                    <a:pt x="28" y="54"/>
                  </a:lnTo>
                  <a:lnTo>
                    <a:pt x="28" y="64"/>
                  </a:lnTo>
                  <a:lnTo>
                    <a:pt x="26" y="70"/>
                  </a:lnTo>
                  <a:lnTo>
                    <a:pt x="22" y="74"/>
                  </a:lnTo>
                  <a:lnTo>
                    <a:pt x="22" y="74"/>
                  </a:lnTo>
                  <a:lnTo>
                    <a:pt x="18" y="76"/>
                  </a:lnTo>
                  <a:lnTo>
                    <a:pt x="12" y="76"/>
                  </a:lnTo>
                  <a:lnTo>
                    <a:pt x="6" y="78"/>
                  </a:lnTo>
                  <a:lnTo>
                    <a:pt x="2" y="80"/>
                  </a:lnTo>
                  <a:lnTo>
                    <a:pt x="2" y="80"/>
                  </a:lnTo>
                  <a:lnTo>
                    <a:pt x="0" y="84"/>
                  </a:lnTo>
                  <a:lnTo>
                    <a:pt x="0" y="88"/>
                  </a:lnTo>
                  <a:lnTo>
                    <a:pt x="2" y="92"/>
                  </a:lnTo>
                  <a:lnTo>
                    <a:pt x="6" y="96"/>
                  </a:lnTo>
                  <a:lnTo>
                    <a:pt x="6" y="96"/>
                  </a:lnTo>
                  <a:lnTo>
                    <a:pt x="14" y="102"/>
                  </a:lnTo>
                  <a:lnTo>
                    <a:pt x="20" y="108"/>
                  </a:lnTo>
                  <a:lnTo>
                    <a:pt x="20" y="108"/>
                  </a:lnTo>
                  <a:lnTo>
                    <a:pt x="24" y="108"/>
                  </a:lnTo>
                  <a:lnTo>
                    <a:pt x="24" y="108"/>
                  </a:lnTo>
                  <a:lnTo>
                    <a:pt x="30" y="106"/>
                  </a:lnTo>
                  <a:lnTo>
                    <a:pt x="36" y="102"/>
                  </a:lnTo>
                  <a:lnTo>
                    <a:pt x="36" y="102"/>
                  </a:lnTo>
                  <a:lnTo>
                    <a:pt x="54" y="84"/>
                  </a:lnTo>
                  <a:lnTo>
                    <a:pt x="74" y="72"/>
                  </a:lnTo>
                  <a:lnTo>
                    <a:pt x="74" y="72"/>
                  </a:lnTo>
                  <a:lnTo>
                    <a:pt x="94" y="60"/>
                  </a:lnTo>
                  <a:lnTo>
                    <a:pt x="104" y="54"/>
                  </a:lnTo>
                  <a:lnTo>
                    <a:pt x="116" y="50"/>
                  </a:lnTo>
                  <a:lnTo>
                    <a:pt x="116" y="50"/>
                  </a:lnTo>
                  <a:lnTo>
                    <a:pt x="150" y="42"/>
                  </a:lnTo>
                  <a:lnTo>
                    <a:pt x="184" y="34"/>
                  </a:lnTo>
                  <a:lnTo>
                    <a:pt x="184" y="34"/>
                  </a:lnTo>
                  <a:lnTo>
                    <a:pt x="202" y="28"/>
                  </a:lnTo>
                  <a:lnTo>
                    <a:pt x="210" y="22"/>
                  </a:lnTo>
                  <a:lnTo>
                    <a:pt x="216" y="16"/>
                  </a:lnTo>
                  <a:lnTo>
                    <a:pt x="216" y="16"/>
                  </a:lnTo>
                  <a:lnTo>
                    <a:pt x="218" y="12"/>
                  </a:lnTo>
                  <a:lnTo>
                    <a:pt x="218" y="10"/>
                  </a:lnTo>
                  <a:lnTo>
                    <a:pt x="216" y="6"/>
                  </a:lnTo>
                  <a:lnTo>
                    <a:pt x="214" y="4"/>
                  </a:lnTo>
                  <a:lnTo>
                    <a:pt x="206" y="2"/>
                  </a:lnTo>
                  <a:lnTo>
                    <a:pt x="196" y="0"/>
                  </a:lnTo>
                  <a:lnTo>
                    <a:pt x="196" y="0"/>
                  </a:lnTo>
                  <a:lnTo>
                    <a:pt x="19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Arial" panose="020B0604020202020204" pitchFamily="34" charset="0"/>
                <a:cs typeface="Arial" panose="020B0604020202020204" pitchFamily="34" charset="0"/>
              </a:endParaRPr>
            </a:p>
          </p:txBody>
        </p:sp>
        <p:sp>
          <p:nvSpPr>
            <p:cNvPr id="32" name="Freeform 17"/>
            <p:cNvSpPr>
              <a:spLocks/>
            </p:cNvSpPr>
            <p:nvPr/>
          </p:nvSpPr>
          <p:spPr bwMode="auto">
            <a:xfrm>
              <a:off x="1660" y="1180"/>
              <a:ext cx="88" cy="70"/>
            </a:xfrm>
            <a:custGeom>
              <a:avLst/>
              <a:gdLst>
                <a:gd name="T0" fmla="*/ 36 w 88"/>
                <a:gd name="T1" fmla="*/ 0 h 70"/>
                <a:gd name="T2" fmla="*/ 36 w 88"/>
                <a:gd name="T3" fmla="*/ 0 h 70"/>
                <a:gd name="T4" fmla="*/ 26 w 88"/>
                <a:gd name="T5" fmla="*/ 8 h 70"/>
                <a:gd name="T6" fmla="*/ 22 w 88"/>
                <a:gd name="T7" fmla="*/ 20 h 70"/>
                <a:gd name="T8" fmla="*/ 16 w 88"/>
                <a:gd name="T9" fmla="*/ 28 h 70"/>
                <a:gd name="T10" fmla="*/ 8 w 88"/>
                <a:gd name="T11" fmla="*/ 32 h 70"/>
                <a:gd name="T12" fmla="*/ 0 w 88"/>
                <a:gd name="T13" fmla="*/ 40 h 70"/>
                <a:gd name="T14" fmla="*/ 2 w 88"/>
                <a:gd name="T15" fmla="*/ 48 h 70"/>
                <a:gd name="T16" fmla="*/ 6 w 88"/>
                <a:gd name="T17" fmla="*/ 50 h 70"/>
                <a:gd name="T18" fmla="*/ 10 w 88"/>
                <a:gd name="T19" fmla="*/ 50 h 70"/>
                <a:gd name="T20" fmla="*/ 14 w 88"/>
                <a:gd name="T21" fmla="*/ 48 h 70"/>
                <a:gd name="T22" fmla="*/ 14 w 88"/>
                <a:gd name="T23" fmla="*/ 48 h 70"/>
                <a:gd name="T24" fmla="*/ 26 w 88"/>
                <a:gd name="T25" fmla="*/ 52 h 70"/>
                <a:gd name="T26" fmla="*/ 32 w 88"/>
                <a:gd name="T27" fmla="*/ 54 h 70"/>
                <a:gd name="T28" fmla="*/ 36 w 88"/>
                <a:gd name="T29" fmla="*/ 64 h 70"/>
                <a:gd name="T30" fmla="*/ 40 w 88"/>
                <a:gd name="T31" fmla="*/ 68 h 70"/>
                <a:gd name="T32" fmla="*/ 48 w 88"/>
                <a:gd name="T33" fmla="*/ 70 h 70"/>
                <a:gd name="T34" fmla="*/ 58 w 88"/>
                <a:gd name="T35" fmla="*/ 68 h 70"/>
                <a:gd name="T36" fmla="*/ 70 w 88"/>
                <a:gd name="T37" fmla="*/ 66 h 70"/>
                <a:gd name="T38" fmla="*/ 70 w 88"/>
                <a:gd name="T39" fmla="*/ 66 h 70"/>
                <a:gd name="T40" fmla="*/ 74 w 88"/>
                <a:gd name="T41" fmla="*/ 68 h 70"/>
                <a:gd name="T42" fmla="*/ 80 w 88"/>
                <a:gd name="T43" fmla="*/ 68 h 70"/>
                <a:gd name="T44" fmla="*/ 86 w 88"/>
                <a:gd name="T45" fmla="*/ 64 h 70"/>
                <a:gd name="T46" fmla="*/ 88 w 88"/>
                <a:gd name="T47" fmla="*/ 62 h 70"/>
                <a:gd name="T48" fmla="*/ 80 w 88"/>
                <a:gd name="T49" fmla="*/ 54 h 70"/>
                <a:gd name="T50" fmla="*/ 66 w 88"/>
                <a:gd name="T51" fmla="*/ 46 h 70"/>
                <a:gd name="T52" fmla="*/ 66 w 88"/>
                <a:gd name="T53" fmla="*/ 40 h 70"/>
                <a:gd name="T54" fmla="*/ 68 w 88"/>
                <a:gd name="T55" fmla="*/ 28 h 70"/>
                <a:gd name="T56" fmla="*/ 68 w 88"/>
                <a:gd name="T57" fmla="*/ 22 h 70"/>
                <a:gd name="T58" fmla="*/ 60 w 88"/>
                <a:gd name="T59" fmla="*/ 16 h 70"/>
                <a:gd name="T60" fmla="*/ 48 w 88"/>
                <a:gd name="T61" fmla="*/ 12 h 70"/>
                <a:gd name="T62" fmla="*/ 46 w 88"/>
                <a:gd name="T63" fmla="*/ 10 h 70"/>
                <a:gd name="T64" fmla="*/ 40 w 88"/>
                <a:gd name="T65"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8" h="70">
                  <a:moveTo>
                    <a:pt x="36" y="0"/>
                  </a:moveTo>
                  <a:lnTo>
                    <a:pt x="36" y="0"/>
                  </a:lnTo>
                  <a:lnTo>
                    <a:pt x="36" y="0"/>
                  </a:lnTo>
                  <a:lnTo>
                    <a:pt x="36" y="0"/>
                  </a:lnTo>
                  <a:lnTo>
                    <a:pt x="30" y="4"/>
                  </a:lnTo>
                  <a:lnTo>
                    <a:pt x="26" y="8"/>
                  </a:lnTo>
                  <a:lnTo>
                    <a:pt x="22" y="20"/>
                  </a:lnTo>
                  <a:lnTo>
                    <a:pt x="22" y="20"/>
                  </a:lnTo>
                  <a:lnTo>
                    <a:pt x="20" y="24"/>
                  </a:lnTo>
                  <a:lnTo>
                    <a:pt x="16" y="28"/>
                  </a:lnTo>
                  <a:lnTo>
                    <a:pt x="8" y="32"/>
                  </a:lnTo>
                  <a:lnTo>
                    <a:pt x="8" y="32"/>
                  </a:lnTo>
                  <a:lnTo>
                    <a:pt x="4" y="36"/>
                  </a:lnTo>
                  <a:lnTo>
                    <a:pt x="0" y="40"/>
                  </a:lnTo>
                  <a:lnTo>
                    <a:pt x="0" y="46"/>
                  </a:lnTo>
                  <a:lnTo>
                    <a:pt x="2" y="48"/>
                  </a:lnTo>
                  <a:lnTo>
                    <a:pt x="2" y="48"/>
                  </a:lnTo>
                  <a:lnTo>
                    <a:pt x="6" y="50"/>
                  </a:lnTo>
                  <a:lnTo>
                    <a:pt x="6" y="50"/>
                  </a:lnTo>
                  <a:lnTo>
                    <a:pt x="10" y="50"/>
                  </a:lnTo>
                  <a:lnTo>
                    <a:pt x="10" y="50"/>
                  </a:lnTo>
                  <a:lnTo>
                    <a:pt x="14" y="48"/>
                  </a:lnTo>
                  <a:lnTo>
                    <a:pt x="14" y="48"/>
                  </a:lnTo>
                  <a:lnTo>
                    <a:pt x="14" y="48"/>
                  </a:lnTo>
                  <a:lnTo>
                    <a:pt x="14" y="48"/>
                  </a:lnTo>
                  <a:lnTo>
                    <a:pt x="26" y="52"/>
                  </a:lnTo>
                  <a:lnTo>
                    <a:pt x="26" y="52"/>
                  </a:lnTo>
                  <a:lnTo>
                    <a:pt x="32" y="54"/>
                  </a:lnTo>
                  <a:lnTo>
                    <a:pt x="34" y="58"/>
                  </a:lnTo>
                  <a:lnTo>
                    <a:pt x="36" y="64"/>
                  </a:lnTo>
                  <a:lnTo>
                    <a:pt x="40" y="68"/>
                  </a:lnTo>
                  <a:lnTo>
                    <a:pt x="40" y="68"/>
                  </a:lnTo>
                  <a:lnTo>
                    <a:pt x="44" y="70"/>
                  </a:lnTo>
                  <a:lnTo>
                    <a:pt x="48" y="70"/>
                  </a:lnTo>
                  <a:lnTo>
                    <a:pt x="48" y="70"/>
                  </a:lnTo>
                  <a:lnTo>
                    <a:pt x="58" y="68"/>
                  </a:lnTo>
                  <a:lnTo>
                    <a:pt x="70" y="66"/>
                  </a:lnTo>
                  <a:lnTo>
                    <a:pt x="70" y="66"/>
                  </a:lnTo>
                  <a:lnTo>
                    <a:pt x="70" y="66"/>
                  </a:lnTo>
                  <a:lnTo>
                    <a:pt x="70" y="66"/>
                  </a:lnTo>
                  <a:lnTo>
                    <a:pt x="74" y="68"/>
                  </a:lnTo>
                  <a:lnTo>
                    <a:pt x="74" y="68"/>
                  </a:lnTo>
                  <a:lnTo>
                    <a:pt x="80" y="68"/>
                  </a:lnTo>
                  <a:lnTo>
                    <a:pt x="80" y="68"/>
                  </a:lnTo>
                  <a:lnTo>
                    <a:pt x="84" y="68"/>
                  </a:lnTo>
                  <a:lnTo>
                    <a:pt x="86" y="64"/>
                  </a:lnTo>
                  <a:lnTo>
                    <a:pt x="86" y="64"/>
                  </a:lnTo>
                  <a:lnTo>
                    <a:pt x="88" y="62"/>
                  </a:lnTo>
                  <a:lnTo>
                    <a:pt x="86" y="58"/>
                  </a:lnTo>
                  <a:lnTo>
                    <a:pt x="80" y="54"/>
                  </a:lnTo>
                  <a:lnTo>
                    <a:pt x="72" y="50"/>
                  </a:lnTo>
                  <a:lnTo>
                    <a:pt x="66" y="46"/>
                  </a:lnTo>
                  <a:lnTo>
                    <a:pt x="66" y="46"/>
                  </a:lnTo>
                  <a:lnTo>
                    <a:pt x="66" y="40"/>
                  </a:lnTo>
                  <a:lnTo>
                    <a:pt x="66" y="34"/>
                  </a:lnTo>
                  <a:lnTo>
                    <a:pt x="68" y="28"/>
                  </a:lnTo>
                  <a:lnTo>
                    <a:pt x="68" y="22"/>
                  </a:lnTo>
                  <a:lnTo>
                    <a:pt x="68" y="22"/>
                  </a:lnTo>
                  <a:lnTo>
                    <a:pt x="66" y="18"/>
                  </a:lnTo>
                  <a:lnTo>
                    <a:pt x="60" y="16"/>
                  </a:lnTo>
                  <a:lnTo>
                    <a:pt x="54" y="14"/>
                  </a:lnTo>
                  <a:lnTo>
                    <a:pt x="48" y="12"/>
                  </a:lnTo>
                  <a:lnTo>
                    <a:pt x="48" y="12"/>
                  </a:lnTo>
                  <a:lnTo>
                    <a:pt x="46" y="10"/>
                  </a:lnTo>
                  <a:lnTo>
                    <a:pt x="44" y="6"/>
                  </a:lnTo>
                  <a:lnTo>
                    <a:pt x="40" y="2"/>
                  </a:lnTo>
                  <a:lnTo>
                    <a:pt x="36"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Arial" panose="020B0604020202020204" pitchFamily="34" charset="0"/>
                <a:cs typeface="Arial" panose="020B0604020202020204" pitchFamily="34" charset="0"/>
              </a:endParaRPr>
            </a:p>
          </p:txBody>
        </p:sp>
        <p:sp>
          <p:nvSpPr>
            <p:cNvPr id="33" name="Freeform 18"/>
            <p:cNvSpPr>
              <a:spLocks/>
            </p:cNvSpPr>
            <p:nvPr/>
          </p:nvSpPr>
          <p:spPr bwMode="auto">
            <a:xfrm>
              <a:off x="1660" y="1180"/>
              <a:ext cx="88" cy="70"/>
            </a:xfrm>
            <a:custGeom>
              <a:avLst/>
              <a:gdLst>
                <a:gd name="T0" fmla="*/ 36 w 88"/>
                <a:gd name="T1" fmla="*/ 0 h 70"/>
                <a:gd name="T2" fmla="*/ 36 w 88"/>
                <a:gd name="T3" fmla="*/ 0 h 70"/>
                <a:gd name="T4" fmla="*/ 26 w 88"/>
                <a:gd name="T5" fmla="*/ 8 h 70"/>
                <a:gd name="T6" fmla="*/ 22 w 88"/>
                <a:gd name="T7" fmla="*/ 20 h 70"/>
                <a:gd name="T8" fmla="*/ 16 w 88"/>
                <a:gd name="T9" fmla="*/ 28 h 70"/>
                <a:gd name="T10" fmla="*/ 8 w 88"/>
                <a:gd name="T11" fmla="*/ 32 h 70"/>
                <a:gd name="T12" fmla="*/ 0 w 88"/>
                <a:gd name="T13" fmla="*/ 40 h 70"/>
                <a:gd name="T14" fmla="*/ 2 w 88"/>
                <a:gd name="T15" fmla="*/ 48 h 70"/>
                <a:gd name="T16" fmla="*/ 6 w 88"/>
                <a:gd name="T17" fmla="*/ 50 h 70"/>
                <a:gd name="T18" fmla="*/ 10 w 88"/>
                <a:gd name="T19" fmla="*/ 50 h 70"/>
                <a:gd name="T20" fmla="*/ 14 w 88"/>
                <a:gd name="T21" fmla="*/ 48 h 70"/>
                <a:gd name="T22" fmla="*/ 14 w 88"/>
                <a:gd name="T23" fmla="*/ 48 h 70"/>
                <a:gd name="T24" fmla="*/ 26 w 88"/>
                <a:gd name="T25" fmla="*/ 52 h 70"/>
                <a:gd name="T26" fmla="*/ 32 w 88"/>
                <a:gd name="T27" fmla="*/ 54 h 70"/>
                <a:gd name="T28" fmla="*/ 36 w 88"/>
                <a:gd name="T29" fmla="*/ 64 h 70"/>
                <a:gd name="T30" fmla="*/ 40 w 88"/>
                <a:gd name="T31" fmla="*/ 68 h 70"/>
                <a:gd name="T32" fmla="*/ 48 w 88"/>
                <a:gd name="T33" fmla="*/ 70 h 70"/>
                <a:gd name="T34" fmla="*/ 58 w 88"/>
                <a:gd name="T35" fmla="*/ 68 h 70"/>
                <a:gd name="T36" fmla="*/ 70 w 88"/>
                <a:gd name="T37" fmla="*/ 66 h 70"/>
                <a:gd name="T38" fmla="*/ 70 w 88"/>
                <a:gd name="T39" fmla="*/ 66 h 70"/>
                <a:gd name="T40" fmla="*/ 74 w 88"/>
                <a:gd name="T41" fmla="*/ 68 h 70"/>
                <a:gd name="T42" fmla="*/ 80 w 88"/>
                <a:gd name="T43" fmla="*/ 68 h 70"/>
                <a:gd name="T44" fmla="*/ 86 w 88"/>
                <a:gd name="T45" fmla="*/ 64 h 70"/>
                <a:gd name="T46" fmla="*/ 88 w 88"/>
                <a:gd name="T47" fmla="*/ 62 h 70"/>
                <a:gd name="T48" fmla="*/ 80 w 88"/>
                <a:gd name="T49" fmla="*/ 54 h 70"/>
                <a:gd name="T50" fmla="*/ 66 w 88"/>
                <a:gd name="T51" fmla="*/ 46 h 70"/>
                <a:gd name="T52" fmla="*/ 66 w 88"/>
                <a:gd name="T53" fmla="*/ 40 h 70"/>
                <a:gd name="T54" fmla="*/ 68 w 88"/>
                <a:gd name="T55" fmla="*/ 28 h 70"/>
                <a:gd name="T56" fmla="*/ 68 w 88"/>
                <a:gd name="T57" fmla="*/ 22 h 70"/>
                <a:gd name="T58" fmla="*/ 60 w 88"/>
                <a:gd name="T59" fmla="*/ 16 h 70"/>
                <a:gd name="T60" fmla="*/ 48 w 88"/>
                <a:gd name="T61" fmla="*/ 12 h 70"/>
                <a:gd name="T62" fmla="*/ 46 w 88"/>
                <a:gd name="T63" fmla="*/ 10 h 70"/>
                <a:gd name="T64" fmla="*/ 40 w 88"/>
                <a:gd name="T65"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8" h="70">
                  <a:moveTo>
                    <a:pt x="36" y="0"/>
                  </a:moveTo>
                  <a:lnTo>
                    <a:pt x="36" y="0"/>
                  </a:lnTo>
                  <a:lnTo>
                    <a:pt x="36" y="0"/>
                  </a:lnTo>
                  <a:lnTo>
                    <a:pt x="36" y="0"/>
                  </a:lnTo>
                  <a:lnTo>
                    <a:pt x="30" y="4"/>
                  </a:lnTo>
                  <a:lnTo>
                    <a:pt x="26" y="8"/>
                  </a:lnTo>
                  <a:lnTo>
                    <a:pt x="22" y="20"/>
                  </a:lnTo>
                  <a:lnTo>
                    <a:pt x="22" y="20"/>
                  </a:lnTo>
                  <a:lnTo>
                    <a:pt x="20" y="24"/>
                  </a:lnTo>
                  <a:lnTo>
                    <a:pt x="16" y="28"/>
                  </a:lnTo>
                  <a:lnTo>
                    <a:pt x="8" y="32"/>
                  </a:lnTo>
                  <a:lnTo>
                    <a:pt x="8" y="32"/>
                  </a:lnTo>
                  <a:lnTo>
                    <a:pt x="4" y="36"/>
                  </a:lnTo>
                  <a:lnTo>
                    <a:pt x="0" y="40"/>
                  </a:lnTo>
                  <a:lnTo>
                    <a:pt x="0" y="46"/>
                  </a:lnTo>
                  <a:lnTo>
                    <a:pt x="2" y="48"/>
                  </a:lnTo>
                  <a:lnTo>
                    <a:pt x="2" y="48"/>
                  </a:lnTo>
                  <a:lnTo>
                    <a:pt x="6" y="50"/>
                  </a:lnTo>
                  <a:lnTo>
                    <a:pt x="6" y="50"/>
                  </a:lnTo>
                  <a:lnTo>
                    <a:pt x="10" y="50"/>
                  </a:lnTo>
                  <a:lnTo>
                    <a:pt x="10" y="50"/>
                  </a:lnTo>
                  <a:lnTo>
                    <a:pt x="14" y="48"/>
                  </a:lnTo>
                  <a:lnTo>
                    <a:pt x="14" y="48"/>
                  </a:lnTo>
                  <a:lnTo>
                    <a:pt x="14" y="48"/>
                  </a:lnTo>
                  <a:lnTo>
                    <a:pt x="14" y="48"/>
                  </a:lnTo>
                  <a:lnTo>
                    <a:pt x="26" y="52"/>
                  </a:lnTo>
                  <a:lnTo>
                    <a:pt x="26" y="52"/>
                  </a:lnTo>
                  <a:lnTo>
                    <a:pt x="32" y="54"/>
                  </a:lnTo>
                  <a:lnTo>
                    <a:pt x="34" y="58"/>
                  </a:lnTo>
                  <a:lnTo>
                    <a:pt x="36" y="64"/>
                  </a:lnTo>
                  <a:lnTo>
                    <a:pt x="40" y="68"/>
                  </a:lnTo>
                  <a:lnTo>
                    <a:pt x="40" y="68"/>
                  </a:lnTo>
                  <a:lnTo>
                    <a:pt x="44" y="70"/>
                  </a:lnTo>
                  <a:lnTo>
                    <a:pt x="48" y="70"/>
                  </a:lnTo>
                  <a:lnTo>
                    <a:pt x="48" y="70"/>
                  </a:lnTo>
                  <a:lnTo>
                    <a:pt x="58" y="68"/>
                  </a:lnTo>
                  <a:lnTo>
                    <a:pt x="70" y="66"/>
                  </a:lnTo>
                  <a:lnTo>
                    <a:pt x="70" y="66"/>
                  </a:lnTo>
                  <a:lnTo>
                    <a:pt x="70" y="66"/>
                  </a:lnTo>
                  <a:lnTo>
                    <a:pt x="70" y="66"/>
                  </a:lnTo>
                  <a:lnTo>
                    <a:pt x="74" y="68"/>
                  </a:lnTo>
                  <a:lnTo>
                    <a:pt x="74" y="68"/>
                  </a:lnTo>
                  <a:lnTo>
                    <a:pt x="80" y="68"/>
                  </a:lnTo>
                  <a:lnTo>
                    <a:pt x="80" y="68"/>
                  </a:lnTo>
                  <a:lnTo>
                    <a:pt x="84" y="68"/>
                  </a:lnTo>
                  <a:lnTo>
                    <a:pt x="86" y="64"/>
                  </a:lnTo>
                  <a:lnTo>
                    <a:pt x="86" y="64"/>
                  </a:lnTo>
                  <a:lnTo>
                    <a:pt x="88" y="62"/>
                  </a:lnTo>
                  <a:lnTo>
                    <a:pt x="86" y="58"/>
                  </a:lnTo>
                  <a:lnTo>
                    <a:pt x="80" y="54"/>
                  </a:lnTo>
                  <a:lnTo>
                    <a:pt x="72" y="50"/>
                  </a:lnTo>
                  <a:lnTo>
                    <a:pt x="66" y="46"/>
                  </a:lnTo>
                  <a:lnTo>
                    <a:pt x="66" y="46"/>
                  </a:lnTo>
                  <a:lnTo>
                    <a:pt x="66" y="40"/>
                  </a:lnTo>
                  <a:lnTo>
                    <a:pt x="66" y="34"/>
                  </a:lnTo>
                  <a:lnTo>
                    <a:pt x="68" y="28"/>
                  </a:lnTo>
                  <a:lnTo>
                    <a:pt x="68" y="22"/>
                  </a:lnTo>
                  <a:lnTo>
                    <a:pt x="68" y="22"/>
                  </a:lnTo>
                  <a:lnTo>
                    <a:pt x="66" y="18"/>
                  </a:lnTo>
                  <a:lnTo>
                    <a:pt x="60" y="16"/>
                  </a:lnTo>
                  <a:lnTo>
                    <a:pt x="54" y="14"/>
                  </a:lnTo>
                  <a:lnTo>
                    <a:pt x="48" y="12"/>
                  </a:lnTo>
                  <a:lnTo>
                    <a:pt x="48" y="12"/>
                  </a:lnTo>
                  <a:lnTo>
                    <a:pt x="46" y="10"/>
                  </a:lnTo>
                  <a:lnTo>
                    <a:pt x="44" y="6"/>
                  </a:lnTo>
                  <a:lnTo>
                    <a:pt x="40" y="2"/>
                  </a:lnTo>
                  <a:lnTo>
                    <a:pt x="3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Arial" panose="020B0604020202020204" pitchFamily="34" charset="0"/>
                <a:cs typeface="Arial" panose="020B0604020202020204" pitchFamily="34" charset="0"/>
              </a:endParaRPr>
            </a:p>
          </p:txBody>
        </p:sp>
        <p:sp>
          <p:nvSpPr>
            <p:cNvPr id="34" name="Freeform 19"/>
            <p:cNvSpPr>
              <a:spLocks/>
            </p:cNvSpPr>
            <p:nvPr/>
          </p:nvSpPr>
          <p:spPr bwMode="auto">
            <a:xfrm>
              <a:off x="1604" y="1266"/>
              <a:ext cx="36" cy="24"/>
            </a:xfrm>
            <a:custGeom>
              <a:avLst/>
              <a:gdLst>
                <a:gd name="T0" fmla="*/ 28 w 36"/>
                <a:gd name="T1" fmla="*/ 0 h 24"/>
                <a:gd name="T2" fmla="*/ 28 w 36"/>
                <a:gd name="T3" fmla="*/ 0 h 24"/>
                <a:gd name="T4" fmla="*/ 20 w 36"/>
                <a:gd name="T5" fmla="*/ 2 h 24"/>
                <a:gd name="T6" fmla="*/ 12 w 36"/>
                <a:gd name="T7" fmla="*/ 4 h 24"/>
                <a:gd name="T8" fmla="*/ 4 w 36"/>
                <a:gd name="T9" fmla="*/ 8 h 24"/>
                <a:gd name="T10" fmla="*/ 0 w 36"/>
                <a:gd name="T11" fmla="*/ 12 h 24"/>
                <a:gd name="T12" fmla="*/ 0 w 36"/>
                <a:gd name="T13" fmla="*/ 12 h 24"/>
                <a:gd name="T14" fmla="*/ 2 w 36"/>
                <a:gd name="T15" fmla="*/ 16 h 24"/>
                <a:gd name="T16" fmla="*/ 4 w 36"/>
                <a:gd name="T17" fmla="*/ 20 h 24"/>
                <a:gd name="T18" fmla="*/ 10 w 36"/>
                <a:gd name="T19" fmla="*/ 22 h 24"/>
                <a:gd name="T20" fmla="*/ 16 w 36"/>
                <a:gd name="T21" fmla="*/ 24 h 24"/>
                <a:gd name="T22" fmla="*/ 16 w 36"/>
                <a:gd name="T23" fmla="*/ 24 h 24"/>
                <a:gd name="T24" fmla="*/ 16 w 36"/>
                <a:gd name="T25" fmla="*/ 24 h 24"/>
                <a:gd name="T26" fmla="*/ 16 w 36"/>
                <a:gd name="T27" fmla="*/ 24 h 24"/>
                <a:gd name="T28" fmla="*/ 22 w 36"/>
                <a:gd name="T29" fmla="*/ 22 h 24"/>
                <a:gd name="T30" fmla="*/ 28 w 36"/>
                <a:gd name="T31" fmla="*/ 18 h 24"/>
                <a:gd name="T32" fmla="*/ 32 w 36"/>
                <a:gd name="T33" fmla="*/ 14 h 24"/>
                <a:gd name="T34" fmla="*/ 36 w 36"/>
                <a:gd name="T35" fmla="*/ 10 h 24"/>
                <a:gd name="T36" fmla="*/ 36 w 36"/>
                <a:gd name="T37" fmla="*/ 10 h 24"/>
                <a:gd name="T38" fmla="*/ 36 w 36"/>
                <a:gd name="T39" fmla="*/ 6 h 24"/>
                <a:gd name="T40" fmla="*/ 36 w 36"/>
                <a:gd name="T41" fmla="*/ 2 h 24"/>
                <a:gd name="T42" fmla="*/ 32 w 36"/>
                <a:gd name="T43" fmla="*/ 2 h 24"/>
                <a:gd name="T44" fmla="*/ 28 w 36"/>
                <a:gd name="T45"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6" h="24">
                  <a:moveTo>
                    <a:pt x="28" y="0"/>
                  </a:moveTo>
                  <a:lnTo>
                    <a:pt x="28" y="0"/>
                  </a:lnTo>
                  <a:lnTo>
                    <a:pt x="20" y="2"/>
                  </a:lnTo>
                  <a:lnTo>
                    <a:pt x="12" y="4"/>
                  </a:lnTo>
                  <a:lnTo>
                    <a:pt x="4" y="8"/>
                  </a:lnTo>
                  <a:lnTo>
                    <a:pt x="0" y="12"/>
                  </a:lnTo>
                  <a:lnTo>
                    <a:pt x="0" y="12"/>
                  </a:lnTo>
                  <a:lnTo>
                    <a:pt x="2" y="16"/>
                  </a:lnTo>
                  <a:lnTo>
                    <a:pt x="4" y="20"/>
                  </a:lnTo>
                  <a:lnTo>
                    <a:pt x="10" y="22"/>
                  </a:lnTo>
                  <a:lnTo>
                    <a:pt x="16" y="24"/>
                  </a:lnTo>
                  <a:lnTo>
                    <a:pt x="16" y="24"/>
                  </a:lnTo>
                  <a:lnTo>
                    <a:pt x="16" y="24"/>
                  </a:lnTo>
                  <a:lnTo>
                    <a:pt x="16" y="24"/>
                  </a:lnTo>
                  <a:lnTo>
                    <a:pt x="22" y="22"/>
                  </a:lnTo>
                  <a:lnTo>
                    <a:pt x="28" y="18"/>
                  </a:lnTo>
                  <a:lnTo>
                    <a:pt x="32" y="14"/>
                  </a:lnTo>
                  <a:lnTo>
                    <a:pt x="36" y="10"/>
                  </a:lnTo>
                  <a:lnTo>
                    <a:pt x="36" y="10"/>
                  </a:lnTo>
                  <a:lnTo>
                    <a:pt x="36" y="6"/>
                  </a:lnTo>
                  <a:lnTo>
                    <a:pt x="36" y="2"/>
                  </a:lnTo>
                  <a:lnTo>
                    <a:pt x="32" y="2"/>
                  </a:lnTo>
                  <a:lnTo>
                    <a:pt x="28"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Arial" panose="020B0604020202020204" pitchFamily="34" charset="0"/>
                <a:cs typeface="Arial" panose="020B0604020202020204" pitchFamily="34" charset="0"/>
              </a:endParaRPr>
            </a:p>
          </p:txBody>
        </p:sp>
        <p:sp>
          <p:nvSpPr>
            <p:cNvPr id="35" name="Freeform 20"/>
            <p:cNvSpPr>
              <a:spLocks/>
            </p:cNvSpPr>
            <p:nvPr/>
          </p:nvSpPr>
          <p:spPr bwMode="auto">
            <a:xfrm>
              <a:off x="1604" y="1266"/>
              <a:ext cx="36" cy="24"/>
            </a:xfrm>
            <a:custGeom>
              <a:avLst/>
              <a:gdLst>
                <a:gd name="T0" fmla="*/ 28 w 36"/>
                <a:gd name="T1" fmla="*/ 0 h 24"/>
                <a:gd name="T2" fmla="*/ 28 w 36"/>
                <a:gd name="T3" fmla="*/ 0 h 24"/>
                <a:gd name="T4" fmla="*/ 20 w 36"/>
                <a:gd name="T5" fmla="*/ 2 h 24"/>
                <a:gd name="T6" fmla="*/ 12 w 36"/>
                <a:gd name="T7" fmla="*/ 4 h 24"/>
                <a:gd name="T8" fmla="*/ 4 w 36"/>
                <a:gd name="T9" fmla="*/ 8 h 24"/>
                <a:gd name="T10" fmla="*/ 0 w 36"/>
                <a:gd name="T11" fmla="*/ 12 h 24"/>
                <a:gd name="T12" fmla="*/ 0 w 36"/>
                <a:gd name="T13" fmla="*/ 12 h 24"/>
                <a:gd name="T14" fmla="*/ 2 w 36"/>
                <a:gd name="T15" fmla="*/ 16 h 24"/>
                <a:gd name="T16" fmla="*/ 4 w 36"/>
                <a:gd name="T17" fmla="*/ 20 h 24"/>
                <a:gd name="T18" fmla="*/ 10 w 36"/>
                <a:gd name="T19" fmla="*/ 22 h 24"/>
                <a:gd name="T20" fmla="*/ 16 w 36"/>
                <a:gd name="T21" fmla="*/ 24 h 24"/>
                <a:gd name="T22" fmla="*/ 16 w 36"/>
                <a:gd name="T23" fmla="*/ 24 h 24"/>
                <a:gd name="T24" fmla="*/ 16 w 36"/>
                <a:gd name="T25" fmla="*/ 24 h 24"/>
                <a:gd name="T26" fmla="*/ 16 w 36"/>
                <a:gd name="T27" fmla="*/ 24 h 24"/>
                <a:gd name="T28" fmla="*/ 22 w 36"/>
                <a:gd name="T29" fmla="*/ 22 h 24"/>
                <a:gd name="T30" fmla="*/ 28 w 36"/>
                <a:gd name="T31" fmla="*/ 18 h 24"/>
                <a:gd name="T32" fmla="*/ 32 w 36"/>
                <a:gd name="T33" fmla="*/ 14 h 24"/>
                <a:gd name="T34" fmla="*/ 36 w 36"/>
                <a:gd name="T35" fmla="*/ 10 h 24"/>
                <a:gd name="T36" fmla="*/ 36 w 36"/>
                <a:gd name="T37" fmla="*/ 10 h 24"/>
                <a:gd name="T38" fmla="*/ 36 w 36"/>
                <a:gd name="T39" fmla="*/ 6 h 24"/>
                <a:gd name="T40" fmla="*/ 36 w 36"/>
                <a:gd name="T41" fmla="*/ 2 h 24"/>
                <a:gd name="T42" fmla="*/ 32 w 36"/>
                <a:gd name="T43" fmla="*/ 2 h 24"/>
                <a:gd name="T44" fmla="*/ 28 w 36"/>
                <a:gd name="T45"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6" h="24">
                  <a:moveTo>
                    <a:pt x="28" y="0"/>
                  </a:moveTo>
                  <a:lnTo>
                    <a:pt x="28" y="0"/>
                  </a:lnTo>
                  <a:lnTo>
                    <a:pt x="20" y="2"/>
                  </a:lnTo>
                  <a:lnTo>
                    <a:pt x="12" y="4"/>
                  </a:lnTo>
                  <a:lnTo>
                    <a:pt x="4" y="8"/>
                  </a:lnTo>
                  <a:lnTo>
                    <a:pt x="0" y="12"/>
                  </a:lnTo>
                  <a:lnTo>
                    <a:pt x="0" y="12"/>
                  </a:lnTo>
                  <a:lnTo>
                    <a:pt x="2" y="16"/>
                  </a:lnTo>
                  <a:lnTo>
                    <a:pt x="4" y="20"/>
                  </a:lnTo>
                  <a:lnTo>
                    <a:pt x="10" y="22"/>
                  </a:lnTo>
                  <a:lnTo>
                    <a:pt x="16" y="24"/>
                  </a:lnTo>
                  <a:lnTo>
                    <a:pt x="16" y="24"/>
                  </a:lnTo>
                  <a:lnTo>
                    <a:pt x="16" y="24"/>
                  </a:lnTo>
                  <a:lnTo>
                    <a:pt x="16" y="24"/>
                  </a:lnTo>
                  <a:lnTo>
                    <a:pt x="22" y="22"/>
                  </a:lnTo>
                  <a:lnTo>
                    <a:pt x="28" y="18"/>
                  </a:lnTo>
                  <a:lnTo>
                    <a:pt x="32" y="14"/>
                  </a:lnTo>
                  <a:lnTo>
                    <a:pt x="36" y="10"/>
                  </a:lnTo>
                  <a:lnTo>
                    <a:pt x="36" y="10"/>
                  </a:lnTo>
                  <a:lnTo>
                    <a:pt x="36" y="6"/>
                  </a:lnTo>
                  <a:lnTo>
                    <a:pt x="36" y="2"/>
                  </a:lnTo>
                  <a:lnTo>
                    <a:pt x="32" y="2"/>
                  </a:lnTo>
                  <a:lnTo>
                    <a:pt x="2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Arial" panose="020B0604020202020204" pitchFamily="34" charset="0"/>
                <a:cs typeface="Arial" panose="020B0604020202020204" pitchFamily="34" charset="0"/>
              </a:endParaRPr>
            </a:p>
          </p:txBody>
        </p:sp>
        <p:sp>
          <p:nvSpPr>
            <p:cNvPr id="36" name="Freeform 21"/>
            <p:cNvSpPr>
              <a:spLocks/>
            </p:cNvSpPr>
            <p:nvPr/>
          </p:nvSpPr>
          <p:spPr bwMode="auto">
            <a:xfrm>
              <a:off x="2294" y="1040"/>
              <a:ext cx="86" cy="40"/>
            </a:xfrm>
            <a:custGeom>
              <a:avLst/>
              <a:gdLst>
                <a:gd name="T0" fmla="*/ 42 w 86"/>
                <a:gd name="T1" fmla="*/ 0 h 40"/>
                <a:gd name="T2" fmla="*/ 42 w 86"/>
                <a:gd name="T3" fmla="*/ 0 h 40"/>
                <a:gd name="T4" fmla="*/ 40 w 86"/>
                <a:gd name="T5" fmla="*/ 0 h 40"/>
                <a:gd name="T6" fmla="*/ 40 w 86"/>
                <a:gd name="T7" fmla="*/ 0 h 40"/>
                <a:gd name="T8" fmla="*/ 36 w 86"/>
                <a:gd name="T9" fmla="*/ 4 h 40"/>
                <a:gd name="T10" fmla="*/ 30 w 86"/>
                <a:gd name="T11" fmla="*/ 8 h 40"/>
                <a:gd name="T12" fmla="*/ 24 w 86"/>
                <a:gd name="T13" fmla="*/ 20 h 40"/>
                <a:gd name="T14" fmla="*/ 24 w 86"/>
                <a:gd name="T15" fmla="*/ 20 h 40"/>
                <a:gd name="T16" fmla="*/ 18 w 86"/>
                <a:gd name="T17" fmla="*/ 22 h 40"/>
                <a:gd name="T18" fmla="*/ 12 w 86"/>
                <a:gd name="T19" fmla="*/ 26 h 40"/>
                <a:gd name="T20" fmla="*/ 6 w 86"/>
                <a:gd name="T21" fmla="*/ 28 h 40"/>
                <a:gd name="T22" fmla="*/ 2 w 86"/>
                <a:gd name="T23" fmla="*/ 32 h 40"/>
                <a:gd name="T24" fmla="*/ 2 w 86"/>
                <a:gd name="T25" fmla="*/ 32 h 40"/>
                <a:gd name="T26" fmla="*/ 0 w 86"/>
                <a:gd name="T27" fmla="*/ 36 h 40"/>
                <a:gd name="T28" fmla="*/ 2 w 86"/>
                <a:gd name="T29" fmla="*/ 38 h 40"/>
                <a:gd name="T30" fmla="*/ 6 w 86"/>
                <a:gd name="T31" fmla="*/ 40 h 40"/>
                <a:gd name="T32" fmla="*/ 10 w 86"/>
                <a:gd name="T33" fmla="*/ 40 h 40"/>
                <a:gd name="T34" fmla="*/ 10 w 86"/>
                <a:gd name="T35" fmla="*/ 40 h 40"/>
                <a:gd name="T36" fmla="*/ 14 w 86"/>
                <a:gd name="T37" fmla="*/ 40 h 40"/>
                <a:gd name="T38" fmla="*/ 14 w 86"/>
                <a:gd name="T39" fmla="*/ 40 h 40"/>
                <a:gd name="T40" fmla="*/ 20 w 86"/>
                <a:gd name="T41" fmla="*/ 40 h 40"/>
                <a:gd name="T42" fmla="*/ 24 w 86"/>
                <a:gd name="T43" fmla="*/ 38 h 40"/>
                <a:gd name="T44" fmla="*/ 36 w 86"/>
                <a:gd name="T45" fmla="*/ 32 h 40"/>
                <a:gd name="T46" fmla="*/ 36 w 86"/>
                <a:gd name="T47" fmla="*/ 32 h 40"/>
                <a:gd name="T48" fmla="*/ 46 w 86"/>
                <a:gd name="T49" fmla="*/ 32 h 40"/>
                <a:gd name="T50" fmla="*/ 46 w 86"/>
                <a:gd name="T51" fmla="*/ 32 h 40"/>
                <a:gd name="T52" fmla="*/ 54 w 86"/>
                <a:gd name="T53" fmla="*/ 32 h 40"/>
                <a:gd name="T54" fmla="*/ 54 w 86"/>
                <a:gd name="T55" fmla="*/ 32 h 40"/>
                <a:gd name="T56" fmla="*/ 62 w 86"/>
                <a:gd name="T57" fmla="*/ 32 h 40"/>
                <a:gd name="T58" fmla="*/ 62 w 86"/>
                <a:gd name="T59" fmla="*/ 32 h 40"/>
                <a:gd name="T60" fmla="*/ 74 w 86"/>
                <a:gd name="T61" fmla="*/ 32 h 40"/>
                <a:gd name="T62" fmla="*/ 80 w 86"/>
                <a:gd name="T63" fmla="*/ 30 h 40"/>
                <a:gd name="T64" fmla="*/ 84 w 86"/>
                <a:gd name="T65" fmla="*/ 26 h 40"/>
                <a:gd name="T66" fmla="*/ 84 w 86"/>
                <a:gd name="T67" fmla="*/ 26 h 40"/>
                <a:gd name="T68" fmla="*/ 86 w 86"/>
                <a:gd name="T69" fmla="*/ 22 h 40"/>
                <a:gd name="T70" fmla="*/ 86 w 86"/>
                <a:gd name="T71" fmla="*/ 18 h 40"/>
                <a:gd name="T72" fmla="*/ 84 w 86"/>
                <a:gd name="T73" fmla="*/ 14 h 40"/>
                <a:gd name="T74" fmla="*/ 78 w 86"/>
                <a:gd name="T75" fmla="*/ 12 h 40"/>
                <a:gd name="T76" fmla="*/ 68 w 86"/>
                <a:gd name="T77" fmla="*/ 8 h 40"/>
                <a:gd name="T78" fmla="*/ 60 w 86"/>
                <a:gd name="T79" fmla="*/ 6 h 40"/>
                <a:gd name="T80" fmla="*/ 60 w 86"/>
                <a:gd name="T81" fmla="*/ 6 h 40"/>
                <a:gd name="T82" fmla="*/ 52 w 86"/>
                <a:gd name="T83" fmla="*/ 2 h 40"/>
                <a:gd name="T84" fmla="*/ 42 w 86"/>
                <a:gd name="T85"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86" h="40">
                  <a:moveTo>
                    <a:pt x="42" y="0"/>
                  </a:moveTo>
                  <a:lnTo>
                    <a:pt x="42" y="0"/>
                  </a:lnTo>
                  <a:lnTo>
                    <a:pt x="40" y="0"/>
                  </a:lnTo>
                  <a:lnTo>
                    <a:pt x="40" y="0"/>
                  </a:lnTo>
                  <a:lnTo>
                    <a:pt x="36" y="4"/>
                  </a:lnTo>
                  <a:lnTo>
                    <a:pt x="30" y="8"/>
                  </a:lnTo>
                  <a:lnTo>
                    <a:pt x="24" y="20"/>
                  </a:lnTo>
                  <a:lnTo>
                    <a:pt x="24" y="20"/>
                  </a:lnTo>
                  <a:lnTo>
                    <a:pt x="18" y="22"/>
                  </a:lnTo>
                  <a:lnTo>
                    <a:pt x="12" y="26"/>
                  </a:lnTo>
                  <a:lnTo>
                    <a:pt x="6" y="28"/>
                  </a:lnTo>
                  <a:lnTo>
                    <a:pt x="2" y="32"/>
                  </a:lnTo>
                  <a:lnTo>
                    <a:pt x="2" y="32"/>
                  </a:lnTo>
                  <a:lnTo>
                    <a:pt x="0" y="36"/>
                  </a:lnTo>
                  <a:lnTo>
                    <a:pt x="2" y="38"/>
                  </a:lnTo>
                  <a:lnTo>
                    <a:pt x="6" y="40"/>
                  </a:lnTo>
                  <a:lnTo>
                    <a:pt x="10" y="40"/>
                  </a:lnTo>
                  <a:lnTo>
                    <a:pt x="10" y="40"/>
                  </a:lnTo>
                  <a:lnTo>
                    <a:pt x="14" y="40"/>
                  </a:lnTo>
                  <a:lnTo>
                    <a:pt x="14" y="40"/>
                  </a:lnTo>
                  <a:lnTo>
                    <a:pt x="20" y="40"/>
                  </a:lnTo>
                  <a:lnTo>
                    <a:pt x="24" y="38"/>
                  </a:lnTo>
                  <a:lnTo>
                    <a:pt x="36" y="32"/>
                  </a:lnTo>
                  <a:lnTo>
                    <a:pt x="36" y="32"/>
                  </a:lnTo>
                  <a:lnTo>
                    <a:pt x="46" y="32"/>
                  </a:lnTo>
                  <a:lnTo>
                    <a:pt x="46" y="32"/>
                  </a:lnTo>
                  <a:lnTo>
                    <a:pt x="54" y="32"/>
                  </a:lnTo>
                  <a:lnTo>
                    <a:pt x="54" y="32"/>
                  </a:lnTo>
                  <a:lnTo>
                    <a:pt x="62" y="32"/>
                  </a:lnTo>
                  <a:lnTo>
                    <a:pt x="62" y="32"/>
                  </a:lnTo>
                  <a:lnTo>
                    <a:pt x="74" y="32"/>
                  </a:lnTo>
                  <a:lnTo>
                    <a:pt x="80" y="30"/>
                  </a:lnTo>
                  <a:lnTo>
                    <a:pt x="84" y="26"/>
                  </a:lnTo>
                  <a:lnTo>
                    <a:pt x="84" y="26"/>
                  </a:lnTo>
                  <a:lnTo>
                    <a:pt x="86" y="22"/>
                  </a:lnTo>
                  <a:lnTo>
                    <a:pt x="86" y="18"/>
                  </a:lnTo>
                  <a:lnTo>
                    <a:pt x="84" y="14"/>
                  </a:lnTo>
                  <a:lnTo>
                    <a:pt x="78" y="12"/>
                  </a:lnTo>
                  <a:lnTo>
                    <a:pt x="68" y="8"/>
                  </a:lnTo>
                  <a:lnTo>
                    <a:pt x="60" y="6"/>
                  </a:lnTo>
                  <a:lnTo>
                    <a:pt x="60" y="6"/>
                  </a:lnTo>
                  <a:lnTo>
                    <a:pt x="52" y="2"/>
                  </a:lnTo>
                  <a:lnTo>
                    <a:pt x="42"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Arial" panose="020B0604020202020204" pitchFamily="34" charset="0"/>
                <a:cs typeface="Arial" panose="020B0604020202020204" pitchFamily="34" charset="0"/>
              </a:endParaRPr>
            </a:p>
          </p:txBody>
        </p:sp>
        <p:sp>
          <p:nvSpPr>
            <p:cNvPr id="37" name="Freeform 22"/>
            <p:cNvSpPr>
              <a:spLocks/>
            </p:cNvSpPr>
            <p:nvPr/>
          </p:nvSpPr>
          <p:spPr bwMode="auto">
            <a:xfrm>
              <a:off x="2294" y="1040"/>
              <a:ext cx="86" cy="40"/>
            </a:xfrm>
            <a:custGeom>
              <a:avLst/>
              <a:gdLst>
                <a:gd name="T0" fmla="*/ 42 w 86"/>
                <a:gd name="T1" fmla="*/ 0 h 40"/>
                <a:gd name="T2" fmla="*/ 42 w 86"/>
                <a:gd name="T3" fmla="*/ 0 h 40"/>
                <a:gd name="T4" fmla="*/ 40 w 86"/>
                <a:gd name="T5" fmla="*/ 0 h 40"/>
                <a:gd name="T6" fmla="*/ 40 w 86"/>
                <a:gd name="T7" fmla="*/ 0 h 40"/>
                <a:gd name="T8" fmla="*/ 36 w 86"/>
                <a:gd name="T9" fmla="*/ 4 h 40"/>
                <a:gd name="T10" fmla="*/ 30 w 86"/>
                <a:gd name="T11" fmla="*/ 8 h 40"/>
                <a:gd name="T12" fmla="*/ 24 w 86"/>
                <a:gd name="T13" fmla="*/ 20 h 40"/>
                <a:gd name="T14" fmla="*/ 24 w 86"/>
                <a:gd name="T15" fmla="*/ 20 h 40"/>
                <a:gd name="T16" fmla="*/ 18 w 86"/>
                <a:gd name="T17" fmla="*/ 22 h 40"/>
                <a:gd name="T18" fmla="*/ 12 w 86"/>
                <a:gd name="T19" fmla="*/ 26 h 40"/>
                <a:gd name="T20" fmla="*/ 6 w 86"/>
                <a:gd name="T21" fmla="*/ 28 h 40"/>
                <a:gd name="T22" fmla="*/ 2 w 86"/>
                <a:gd name="T23" fmla="*/ 32 h 40"/>
                <a:gd name="T24" fmla="*/ 2 w 86"/>
                <a:gd name="T25" fmla="*/ 32 h 40"/>
                <a:gd name="T26" fmla="*/ 0 w 86"/>
                <a:gd name="T27" fmla="*/ 36 h 40"/>
                <a:gd name="T28" fmla="*/ 2 w 86"/>
                <a:gd name="T29" fmla="*/ 38 h 40"/>
                <a:gd name="T30" fmla="*/ 6 w 86"/>
                <a:gd name="T31" fmla="*/ 40 h 40"/>
                <a:gd name="T32" fmla="*/ 10 w 86"/>
                <a:gd name="T33" fmla="*/ 40 h 40"/>
                <a:gd name="T34" fmla="*/ 10 w 86"/>
                <a:gd name="T35" fmla="*/ 40 h 40"/>
                <a:gd name="T36" fmla="*/ 14 w 86"/>
                <a:gd name="T37" fmla="*/ 40 h 40"/>
                <a:gd name="T38" fmla="*/ 14 w 86"/>
                <a:gd name="T39" fmla="*/ 40 h 40"/>
                <a:gd name="T40" fmla="*/ 20 w 86"/>
                <a:gd name="T41" fmla="*/ 40 h 40"/>
                <a:gd name="T42" fmla="*/ 24 w 86"/>
                <a:gd name="T43" fmla="*/ 38 h 40"/>
                <a:gd name="T44" fmla="*/ 36 w 86"/>
                <a:gd name="T45" fmla="*/ 32 h 40"/>
                <a:gd name="T46" fmla="*/ 36 w 86"/>
                <a:gd name="T47" fmla="*/ 32 h 40"/>
                <a:gd name="T48" fmla="*/ 46 w 86"/>
                <a:gd name="T49" fmla="*/ 32 h 40"/>
                <a:gd name="T50" fmla="*/ 46 w 86"/>
                <a:gd name="T51" fmla="*/ 32 h 40"/>
                <a:gd name="T52" fmla="*/ 54 w 86"/>
                <a:gd name="T53" fmla="*/ 32 h 40"/>
                <a:gd name="T54" fmla="*/ 54 w 86"/>
                <a:gd name="T55" fmla="*/ 32 h 40"/>
                <a:gd name="T56" fmla="*/ 62 w 86"/>
                <a:gd name="T57" fmla="*/ 32 h 40"/>
                <a:gd name="T58" fmla="*/ 62 w 86"/>
                <a:gd name="T59" fmla="*/ 32 h 40"/>
                <a:gd name="T60" fmla="*/ 74 w 86"/>
                <a:gd name="T61" fmla="*/ 32 h 40"/>
                <a:gd name="T62" fmla="*/ 80 w 86"/>
                <a:gd name="T63" fmla="*/ 30 h 40"/>
                <a:gd name="T64" fmla="*/ 84 w 86"/>
                <a:gd name="T65" fmla="*/ 26 h 40"/>
                <a:gd name="T66" fmla="*/ 84 w 86"/>
                <a:gd name="T67" fmla="*/ 26 h 40"/>
                <a:gd name="T68" fmla="*/ 86 w 86"/>
                <a:gd name="T69" fmla="*/ 22 h 40"/>
                <a:gd name="T70" fmla="*/ 86 w 86"/>
                <a:gd name="T71" fmla="*/ 18 h 40"/>
                <a:gd name="T72" fmla="*/ 84 w 86"/>
                <a:gd name="T73" fmla="*/ 14 h 40"/>
                <a:gd name="T74" fmla="*/ 78 w 86"/>
                <a:gd name="T75" fmla="*/ 12 h 40"/>
                <a:gd name="T76" fmla="*/ 68 w 86"/>
                <a:gd name="T77" fmla="*/ 8 h 40"/>
                <a:gd name="T78" fmla="*/ 60 w 86"/>
                <a:gd name="T79" fmla="*/ 6 h 40"/>
                <a:gd name="T80" fmla="*/ 60 w 86"/>
                <a:gd name="T81" fmla="*/ 6 h 40"/>
                <a:gd name="T82" fmla="*/ 52 w 86"/>
                <a:gd name="T83" fmla="*/ 2 h 40"/>
                <a:gd name="T84" fmla="*/ 42 w 86"/>
                <a:gd name="T85"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86" h="40">
                  <a:moveTo>
                    <a:pt x="42" y="0"/>
                  </a:moveTo>
                  <a:lnTo>
                    <a:pt x="42" y="0"/>
                  </a:lnTo>
                  <a:lnTo>
                    <a:pt x="40" y="0"/>
                  </a:lnTo>
                  <a:lnTo>
                    <a:pt x="40" y="0"/>
                  </a:lnTo>
                  <a:lnTo>
                    <a:pt x="36" y="4"/>
                  </a:lnTo>
                  <a:lnTo>
                    <a:pt x="30" y="8"/>
                  </a:lnTo>
                  <a:lnTo>
                    <a:pt x="24" y="20"/>
                  </a:lnTo>
                  <a:lnTo>
                    <a:pt x="24" y="20"/>
                  </a:lnTo>
                  <a:lnTo>
                    <a:pt x="18" y="22"/>
                  </a:lnTo>
                  <a:lnTo>
                    <a:pt x="12" y="26"/>
                  </a:lnTo>
                  <a:lnTo>
                    <a:pt x="6" y="28"/>
                  </a:lnTo>
                  <a:lnTo>
                    <a:pt x="2" y="32"/>
                  </a:lnTo>
                  <a:lnTo>
                    <a:pt x="2" y="32"/>
                  </a:lnTo>
                  <a:lnTo>
                    <a:pt x="0" y="36"/>
                  </a:lnTo>
                  <a:lnTo>
                    <a:pt x="2" y="38"/>
                  </a:lnTo>
                  <a:lnTo>
                    <a:pt x="6" y="40"/>
                  </a:lnTo>
                  <a:lnTo>
                    <a:pt x="10" y="40"/>
                  </a:lnTo>
                  <a:lnTo>
                    <a:pt x="10" y="40"/>
                  </a:lnTo>
                  <a:lnTo>
                    <a:pt x="14" y="40"/>
                  </a:lnTo>
                  <a:lnTo>
                    <a:pt x="14" y="40"/>
                  </a:lnTo>
                  <a:lnTo>
                    <a:pt x="20" y="40"/>
                  </a:lnTo>
                  <a:lnTo>
                    <a:pt x="24" y="38"/>
                  </a:lnTo>
                  <a:lnTo>
                    <a:pt x="36" y="32"/>
                  </a:lnTo>
                  <a:lnTo>
                    <a:pt x="36" y="32"/>
                  </a:lnTo>
                  <a:lnTo>
                    <a:pt x="46" y="32"/>
                  </a:lnTo>
                  <a:lnTo>
                    <a:pt x="46" y="32"/>
                  </a:lnTo>
                  <a:lnTo>
                    <a:pt x="54" y="32"/>
                  </a:lnTo>
                  <a:lnTo>
                    <a:pt x="54" y="32"/>
                  </a:lnTo>
                  <a:lnTo>
                    <a:pt x="62" y="32"/>
                  </a:lnTo>
                  <a:lnTo>
                    <a:pt x="62" y="32"/>
                  </a:lnTo>
                  <a:lnTo>
                    <a:pt x="74" y="32"/>
                  </a:lnTo>
                  <a:lnTo>
                    <a:pt x="80" y="30"/>
                  </a:lnTo>
                  <a:lnTo>
                    <a:pt x="84" y="26"/>
                  </a:lnTo>
                  <a:lnTo>
                    <a:pt x="84" y="26"/>
                  </a:lnTo>
                  <a:lnTo>
                    <a:pt x="86" y="22"/>
                  </a:lnTo>
                  <a:lnTo>
                    <a:pt x="86" y="18"/>
                  </a:lnTo>
                  <a:lnTo>
                    <a:pt x="84" y="14"/>
                  </a:lnTo>
                  <a:lnTo>
                    <a:pt x="78" y="12"/>
                  </a:lnTo>
                  <a:lnTo>
                    <a:pt x="68" y="8"/>
                  </a:lnTo>
                  <a:lnTo>
                    <a:pt x="60" y="6"/>
                  </a:lnTo>
                  <a:lnTo>
                    <a:pt x="60" y="6"/>
                  </a:lnTo>
                  <a:lnTo>
                    <a:pt x="52" y="2"/>
                  </a:lnTo>
                  <a:lnTo>
                    <a:pt x="4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Arial" panose="020B0604020202020204" pitchFamily="34" charset="0"/>
                <a:cs typeface="Arial" panose="020B0604020202020204" pitchFamily="34" charset="0"/>
              </a:endParaRPr>
            </a:p>
          </p:txBody>
        </p:sp>
        <p:sp>
          <p:nvSpPr>
            <p:cNvPr id="38" name="Freeform 23"/>
            <p:cNvSpPr>
              <a:spLocks/>
            </p:cNvSpPr>
            <p:nvPr/>
          </p:nvSpPr>
          <p:spPr bwMode="auto">
            <a:xfrm>
              <a:off x="2198" y="992"/>
              <a:ext cx="114" cy="66"/>
            </a:xfrm>
            <a:custGeom>
              <a:avLst/>
              <a:gdLst>
                <a:gd name="T0" fmla="*/ 64 w 114"/>
                <a:gd name="T1" fmla="*/ 0 h 66"/>
                <a:gd name="T2" fmla="*/ 48 w 114"/>
                <a:gd name="T3" fmla="*/ 4 h 66"/>
                <a:gd name="T4" fmla="*/ 36 w 114"/>
                <a:gd name="T5" fmla="*/ 10 h 66"/>
                <a:gd name="T6" fmla="*/ 24 w 114"/>
                <a:gd name="T7" fmla="*/ 14 h 66"/>
                <a:gd name="T8" fmla="*/ 20 w 114"/>
                <a:gd name="T9" fmla="*/ 18 h 66"/>
                <a:gd name="T10" fmla="*/ 16 w 114"/>
                <a:gd name="T11" fmla="*/ 28 h 66"/>
                <a:gd name="T12" fmla="*/ 8 w 114"/>
                <a:gd name="T13" fmla="*/ 30 h 66"/>
                <a:gd name="T14" fmla="*/ 2 w 114"/>
                <a:gd name="T15" fmla="*/ 34 h 66"/>
                <a:gd name="T16" fmla="*/ 0 w 114"/>
                <a:gd name="T17" fmla="*/ 36 h 66"/>
                <a:gd name="T18" fmla="*/ 4 w 114"/>
                <a:gd name="T19" fmla="*/ 42 h 66"/>
                <a:gd name="T20" fmla="*/ 14 w 114"/>
                <a:gd name="T21" fmla="*/ 44 h 66"/>
                <a:gd name="T22" fmla="*/ 30 w 114"/>
                <a:gd name="T23" fmla="*/ 48 h 66"/>
                <a:gd name="T24" fmla="*/ 34 w 114"/>
                <a:gd name="T25" fmla="*/ 52 h 66"/>
                <a:gd name="T26" fmla="*/ 46 w 114"/>
                <a:gd name="T27" fmla="*/ 64 h 66"/>
                <a:gd name="T28" fmla="*/ 52 w 114"/>
                <a:gd name="T29" fmla="*/ 66 h 66"/>
                <a:gd name="T30" fmla="*/ 54 w 114"/>
                <a:gd name="T31" fmla="*/ 66 h 66"/>
                <a:gd name="T32" fmla="*/ 64 w 114"/>
                <a:gd name="T33" fmla="*/ 66 h 66"/>
                <a:gd name="T34" fmla="*/ 72 w 114"/>
                <a:gd name="T35" fmla="*/ 64 h 66"/>
                <a:gd name="T36" fmla="*/ 74 w 114"/>
                <a:gd name="T37" fmla="*/ 64 h 66"/>
                <a:gd name="T38" fmla="*/ 94 w 114"/>
                <a:gd name="T39" fmla="*/ 66 h 66"/>
                <a:gd name="T40" fmla="*/ 112 w 114"/>
                <a:gd name="T41" fmla="*/ 64 h 66"/>
                <a:gd name="T42" fmla="*/ 114 w 114"/>
                <a:gd name="T43" fmla="*/ 60 h 66"/>
                <a:gd name="T44" fmla="*/ 112 w 114"/>
                <a:gd name="T45" fmla="*/ 50 h 66"/>
                <a:gd name="T46" fmla="*/ 112 w 114"/>
                <a:gd name="T47" fmla="*/ 46 h 66"/>
                <a:gd name="T48" fmla="*/ 112 w 114"/>
                <a:gd name="T49" fmla="*/ 40 h 66"/>
                <a:gd name="T50" fmla="*/ 104 w 114"/>
                <a:gd name="T51" fmla="*/ 32 h 66"/>
                <a:gd name="T52" fmla="*/ 94 w 114"/>
                <a:gd name="T53" fmla="*/ 28 h 66"/>
                <a:gd name="T54" fmla="*/ 82 w 114"/>
                <a:gd name="T55" fmla="*/ 26 h 66"/>
                <a:gd name="T56" fmla="*/ 70 w 114"/>
                <a:gd name="T57" fmla="*/ 26 h 66"/>
                <a:gd name="T58" fmla="*/ 60 w 114"/>
                <a:gd name="T59" fmla="*/ 28 h 66"/>
                <a:gd name="T60" fmla="*/ 46 w 114"/>
                <a:gd name="T61" fmla="*/ 34 h 66"/>
                <a:gd name="T62" fmla="*/ 42 w 114"/>
                <a:gd name="T63" fmla="*/ 34 h 66"/>
                <a:gd name="T64" fmla="*/ 40 w 114"/>
                <a:gd name="T65" fmla="*/ 34 h 66"/>
                <a:gd name="T66" fmla="*/ 34 w 114"/>
                <a:gd name="T67" fmla="*/ 30 h 66"/>
                <a:gd name="T68" fmla="*/ 34 w 114"/>
                <a:gd name="T69" fmla="*/ 20 h 66"/>
                <a:gd name="T70" fmla="*/ 54 w 114"/>
                <a:gd name="T71" fmla="*/ 20 h 66"/>
                <a:gd name="T72" fmla="*/ 72 w 114"/>
                <a:gd name="T73" fmla="*/ 18 h 66"/>
                <a:gd name="T74" fmla="*/ 74 w 114"/>
                <a:gd name="T75" fmla="*/ 18 h 66"/>
                <a:gd name="T76" fmla="*/ 78 w 114"/>
                <a:gd name="T77" fmla="*/ 16 h 66"/>
                <a:gd name="T78" fmla="*/ 78 w 114"/>
                <a:gd name="T79" fmla="*/ 10 h 66"/>
                <a:gd name="T80" fmla="*/ 70 w 114"/>
                <a:gd name="T81" fmla="*/ 6 h 66"/>
                <a:gd name="T82" fmla="*/ 66 w 114"/>
                <a:gd name="T83" fmla="*/ 6 h 66"/>
                <a:gd name="T84" fmla="*/ 66 w 114"/>
                <a:gd name="T85" fmla="*/ 6 h 66"/>
                <a:gd name="T86" fmla="*/ 64 w 114"/>
                <a:gd name="T87" fmla="*/ 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14" h="66">
                  <a:moveTo>
                    <a:pt x="64" y="0"/>
                  </a:moveTo>
                  <a:lnTo>
                    <a:pt x="64" y="0"/>
                  </a:lnTo>
                  <a:lnTo>
                    <a:pt x="58" y="0"/>
                  </a:lnTo>
                  <a:lnTo>
                    <a:pt x="48" y="4"/>
                  </a:lnTo>
                  <a:lnTo>
                    <a:pt x="36" y="10"/>
                  </a:lnTo>
                  <a:lnTo>
                    <a:pt x="36" y="10"/>
                  </a:lnTo>
                  <a:lnTo>
                    <a:pt x="26" y="12"/>
                  </a:lnTo>
                  <a:lnTo>
                    <a:pt x="24" y="14"/>
                  </a:lnTo>
                  <a:lnTo>
                    <a:pt x="20" y="18"/>
                  </a:lnTo>
                  <a:lnTo>
                    <a:pt x="20" y="18"/>
                  </a:lnTo>
                  <a:lnTo>
                    <a:pt x="20" y="24"/>
                  </a:lnTo>
                  <a:lnTo>
                    <a:pt x="16" y="28"/>
                  </a:lnTo>
                  <a:lnTo>
                    <a:pt x="16" y="28"/>
                  </a:lnTo>
                  <a:lnTo>
                    <a:pt x="8" y="30"/>
                  </a:lnTo>
                  <a:lnTo>
                    <a:pt x="4" y="32"/>
                  </a:lnTo>
                  <a:lnTo>
                    <a:pt x="2" y="34"/>
                  </a:lnTo>
                  <a:lnTo>
                    <a:pt x="2" y="34"/>
                  </a:lnTo>
                  <a:lnTo>
                    <a:pt x="0" y="36"/>
                  </a:lnTo>
                  <a:lnTo>
                    <a:pt x="0" y="38"/>
                  </a:lnTo>
                  <a:lnTo>
                    <a:pt x="4" y="42"/>
                  </a:lnTo>
                  <a:lnTo>
                    <a:pt x="14" y="44"/>
                  </a:lnTo>
                  <a:lnTo>
                    <a:pt x="14" y="44"/>
                  </a:lnTo>
                  <a:lnTo>
                    <a:pt x="26" y="46"/>
                  </a:lnTo>
                  <a:lnTo>
                    <a:pt x="30" y="48"/>
                  </a:lnTo>
                  <a:lnTo>
                    <a:pt x="34" y="52"/>
                  </a:lnTo>
                  <a:lnTo>
                    <a:pt x="34" y="52"/>
                  </a:lnTo>
                  <a:lnTo>
                    <a:pt x="42" y="60"/>
                  </a:lnTo>
                  <a:lnTo>
                    <a:pt x="46" y="64"/>
                  </a:lnTo>
                  <a:lnTo>
                    <a:pt x="52" y="66"/>
                  </a:lnTo>
                  <a:lnTo>
                    <a:pt x="52" y="66"/>
                  </a:lnTo>
                  <a:lnTo>
                    <a:pt x="54" y="66"/>
                  </a:lnTo>
                  <a:lnTo>
                    <a:pt x="54" y="66"/>
                  </a:lnTo>
                  <a:lnTo>
                    <a:pt x="64" y="66"/>
                  </a:lnTo>
                  <a:lnTo>
                    <a:pt x="64" y="66"/>
                  </a:lnTo>
                  <a:lnTo>
                    <a:pt x="72" y="64"/>
                  </a:lnTo>
                  <a:lnTo>
                    <a:pt x="72" y="64"/>
                  </a:lnTo>
                  <a:lnTo>
                    <a:pt x="74" y="64"/>
                  </a:lnTo>
                  <a:lnTo>
                    <a:pt x="74" y="64"/>
                  </a:lnTo>
                  <a:lnTo>
                    <a:pt x="94" y="66"/>
                  </a:lnTo>
                  <a:lnTo>
                    <a:pt x="94" y="66"/>
                  </a:lnTo>
                  <a:lnTo>
                    <a:pt x="108" y="66"/>
                  </a:lnTo>
                  <a:lnTo>
                    <a:pt x="112" y="64"/>
                  </a:lnTo>
                  <a:lnTo>
                    <a:pt x="114" y="60"/>
                  </a:lnTo>
                  <a:lnTo>
                    <a:pt x="114" y="60"/>
                  </a:lnTo>
                  <a:lnTo>
                    <a:pt x="114" y="56"/>
                  </a:lnTo>
                  <a:lnTo>
                    <a:pt x="112" y="50"/>
                  </a:lnTo>
                  <a:lnTo>
                    <a:pt x="112" y="50"/>
                  </a:lnTo>
                  <a:lnTo>
                    <a:pt x="112" y="46"/>
                  </a:lnTo>
                  <a:lnTo>
                    <a:pt x="112" y="40"/>
                  </a:lnTo>
                  <a:lnTo>
                    <a:pt x="112" y="40"/>
                  </a:lnTo>
                  <a:lnTo>
                    <a:pt x="110" y="36"/>
                  </a:lnTo>
                  <a:lnTo>
                    <a:pt x="104" y="32"/>
                  </a:lnTo>
                  <a:lnTo>
                    <a:pt x="100" y="28"/>
                  </a:lnTo>
                  <a:lnTo>
                    <a:pt x="94" y="28"/>
                  </a:lnTo>
                  <a:lnTo>
                    <a:pt x="94" y="28"/>
                  </a:lnTo>
                  <a:lnTo>
                    <a:pt x="82" y="26"/>
                  </a:lnTo>
                  <a:lnTo>
                    <a:pt x="82" y="26"/>
                  </a:lnTo>
                  <a:lnTo>
                    <a:pt x="70" y="26"/>
                  </a:lnTo>
                  <a:lnTo>
                    <a:pt x="60" y="28"/>
                  </a:lnTo>
                  <a:lnTo>
                    <a:pt x="60" y="28"/>
                  </a:lnTo>
                  <a:lnTo>
                    <a:pt x="52" y="32"/>
                  </a:lnTo>
                  <a:lnTo>
                    <a:pt x="46" y="34"/>
                  </a:lnTo>
                  <a:lnTo>
                    <a:pt x="42" y="34"/>
                  </a:lnTo>
                  <a:lnTo>
                    <a:pt x="42" y="34"/>
                  </a:lnTo>
                  <a:lnTo>
                    <a:pt x="40" y="34"/>
                  </a:lnTo>
                  <a:lnTo>
                    <a:pt x="40" y="34"/>
                  </a:lnTo>
                  <a:lnTo>
                    <a:pt x="36" y="32"/>
                  </a:lnTo>
                  <a:lnTo>
                    <a:pt x="34" y="30"/>
                  </a:lnTo>
                  <a:lnTo>
                    <a:pt x="32" y="26"/>
                  </a:lnTo>
                  <a:lnTo>
                    <a:pt x="34" y="20"/>
                  </a:lnTo>
                  <a:lnTo>
                    <a:pt x="34" y="20"/>
                  </a:lnTo>
                  <a:lnTo>
                    <a:pt x="54" y="20"/>
                  </a:lnTo>
                  <a:lnTo>
                    <a:pt x="64" y="20"/>
                  </a:lnTo>
                  <a:lnTo>
                    <a:pt x="72" y="18"/>
                  </a:lnTo>
                  <a:lnTo>
                    <a:pt x="72" y="18"/>
                  </a:lnTo>
                  <a:lnTo>
                    <a:pt x="74" y="18"/>
                  </a:lnTo>
                  <a:lnTo>
                    <a:pt x="74" y="18"/>
                  </a:lnTo>
                  <a:lnTo>
                    <a:pt x="78" y="16"/>
                  </a:lnTo>
                  <a:lnTo>
                    <a:pt x="80" y="14"/>
                  </a:lnTo>
                  <a:lnTo>
                    <a:pt x="78" y="10"/>
                  </a:lnTo>
                  <a:lnTo>
                    <a:pt x="76" y="10"/>
                  </a:lnTo>
                  <a:lnTo>
                    <a:pt x="70" y="6"/>
                  </a:lnTo>
                  <a:lnTo>
                    <a:pt x="66" y="6"/>
                  </a:lnTo>
                  <a:lnTo>
                    <a:pt x="66" y="6"/>
                  </a:lnTo>
                  <a:lnTo>
                    <a:pt x="66" y="6"/>
                  </a:lnTo>
                  <a:lnTo>
                    <a:pt x="66" y="6"/>
                  </a:lnTo>
                  <a:lnTo>
                    <a:pt x="66" y="0"/>
                  </a:lnTo>
                  <a:lnTo>
                    <a:pt x="64"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Arial" panose="020B0604020202020204" pitchFamily="34" charset="0"/>
                <a:cs typeface="Arial" panose="020B0604020202020204" pitchFamily="34" charset="0"/>
              </a:endParaRPr>
            </a:p>
          </p:txBody>
        </p:sp>
        <p:sp>
          <p:nvSpPr>
            <p:cNvPr id="39" name="Freeform 24"/>
            <p:cNvSpPr>
              <a:spLocks/>
            </p:cNvSpPr>
            <p:nvPr/>
          </p:nvSpPr>
          <p:spPr bwMode="auto">
            <a:xfrm>
              <a:off x="2198" y="992"/>
              <a:ext cx="114" cy="66"/>
            </a:xfrm>
            <a:custGeom>
              <a:avLst/>
              <a:gdLst>
                <a:gd name="T0" fmla="*/ 64 w 114"/>
                <a:gd name="T1" fmla="*/ 0 h 66"/>
                <a:gd name="T2" fmla="*/ 48 w 114"/>
                <a:gd name="T3" fmla="*/ 4 h 66"/>
                <a:gd name="T4" fmla="*/ 36 w 114"/>
                <a:gd name="T5" fmla="*/ 10 h 66"/>
                <a:gd name="T6" fmla="*/ 24 w 114"/>
                <a:gd name="T7" fmla="*/ 14 h 66"/>
                <a:gd name="T8" fmla="*/ 20 w 114"/>
                <a:gd name="T9" fmla="*/ 18 h 66"/>
                <a:gd name="T10" fmla="*/ 16 w 114"/>
                <a:gd name="T11" fmla="*/ 28 h 66"/>
                <a:gd name="T12" fmla="*/ 8 w 114"/>
                <a:gd name="T13" fmla="*/ 30 h 66"/>
                <a:gd name="T14" fmla="*/ 2 w 114"/>
                <a:gd name="T15" fmla="*/ 34 h 66"/>
                <a:gd name="T16" fmla="*/ 0 w 114"/>
                <a:gd name="T17" fmla="*/ 36 h 66"/>
                <a:gd name="T18" fmla="*/ 4 w 114"/>
                <a:gd name="T19" fmla="*/ 42 h 66"/>
                <a:gd name="T20" fmla="*/ 14 w 114"/>
                <a:gd name="T21" fmla="*/ 44 h 66"/>
                <a:gd name="T22" fmla="*/ 30 w 114"/>
                <a:gd name="T23" fmla="*/ 48 h 66"/>
                <a:gd name="T24" fmla="*/ 34 w 114"/>
                <a:gd name="T25" fmla="*/ 52 h 66"/>
                <a:gd name="T26" fmla="*/ 46 w 114"/>
                <a:gd name="T27" fmla="*/ 64 h 66"/>
                <a:gd name="T28" fmla="*/ 52 w 114"/>
                <a:gd name="T29" fmla="*/ 66 h 66"/>
                <a:gd name="T30" fmla="*/ 54 w 114"/>
                <a:gd name="T31" fmla="*/ 66 h 66"/>
                <a:gd name="T32" fmla="*/ 64 w 114"/>
                <a:gd name="T33" fmla="*/ 66 h 66"/>
                <a:gd name="T34" fmla="*/ 72 w 114"/>
                <a:gd name="T35" fmla="*/ 64 h 66"/>
                <a:gd name="T36" fmla="*/ 74 w 114"/>
                <a:gd name="T37" fmla="*/ 64 h 66"/>
                <a:gd name="T38" fmla="*/ 94 w 114"/>
                <a:gd name="T39" fmla="*/ 66 h 66"/>
                <a:gd name="T40" fmla="*/ 112 w 114"/>
                <a:gd name="T41" fmla="*/ 64 h 66"/>
                <a:gd name="T42" fmla="*/ 114 w 114"/>
                <a:gd name="T43" fmla="*/ 60 h 66"/>
                <a:gd name="T44" fmla="*/ 112 w 114"/>
                <a:gd name="T45" fmla="*/ 50 h 66"/>
                <a:gd name="T46" fmla="*/ 112 w 114"/>
                <a:gd name="T47" fmla="*/ 46 h 66"/>
                <a:gd name="T48" fmla="*/ 112 w 114"/>
                <a:gd name="T49" fmla="*/ 40 h 66"/>
                <a:gd name="T50" fmla="*/ 104 w 114"/>
                <a:gd name="T51" fmla="*/ 32 h 66"/>
                <a:gd name="T52" fmla="*/ 94 w 114"/>
                <a:gd name="T53" fmla="*/ 28 h 66"/>
                <a:gd name="T54" fmla="*/ 82 w 114"/>
                <a:gd name="T55" fmla="*/ 26 h 66"/>
                <a:gd name="T56" fmla="*/ 70 w 114"/>
                <a:gd name="T57" fmla="*/ 26 h 66"/>
                <a:gd name="T58" fmla="*/ 60 w 114"/>
                <a:gd name="T59" fmla="*/ 28 h 66"/>
                <a:gd name="T60" fmla="*/ 46 w 114"/>
                <a:gd name="T61" fmla="*/ 34 h 66"/>
                <a:gd name="T62" fmla="*/ 42 w 114"/>
                <a:gd name="T63" fmla="*/ 34 h 66"/>
                <a:gd name="T64" fmla="*/ 40 w 114"/>
                <a:gd name="T65" fmla="*/ 34 h 66"/>
                <a:gd name="T66" fmla="*/ 34 w 114"/>
                <a:gd name="T67" fmla="*/ 30 h 66"/>
                <a:gd name="T68" fmla="*/ 34 w 114"/>
                <a:gd name="T69" fmla="*/ 20 h 66"/>
                <a:gd name="T70" fmla="*/ 54 w 114"/>
                <a:gd name="T71" fmla="*/ 20 h 66"/>
                <a:gd name="T72" fmla="*/ 72 w 114"/>
                <a:gd name="T73" fmla="*/ 18 h 66"/>
                <a:gd name="T74" fmla="*/ 74 w 114"/>
                <a:gd name="T75" fmla="*/ 18 h 66"/>
                <a:gd name="T76" fmla="*/ 78 w 114"/>
                <a:gd name="T77" fmla="*/ 16 h 66"/>
                <a:gd name="T78" fmla="*/ 78 w 114"/>
                <a:gd name="T79" fmla="*/ 10 h 66"/>
                <a:gd name="T80" fmla="*/ 70 w 114"/>
                <a:gd name="T81" fmla="*/ 6 h 66"/>
                <a:gd name="T82" fmla="*/ 66 w 114"/>
                <a:gd name="T83" fmla="*/ 6 h 66"/>
                <a:gd name="T84" fmla="*/ 66 w 114"/>
                <a:gd name="T85" fmla="*/ 6 h 66"/>
                <a:gd name="T86" fmla="*/ 64 w 114"/>
                <a:gd name="T87" fmla="*/ 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14" h="66">
                  <a:moveTo>
                    <a:pt x="64" y="0"/>
                  </a:moveTo>
                  <a:lnTo>
                    <a:pt x="64" y="0"/>
                  </a:lnTo>
                  <a:lnTo>
                    <a:pt x="58" y="0"/>
                  </a:lnTo>
                  <a:lnTo>
                    <a:pt x="48" y="4"/>
                  </a:lnTo>
                  <a:lnTo>
                    <a:pt x="36" y="10"/>
                  </a:lnTo>
                  <a:lnTo>
                    <a:pt x="36" y="10"/>
                  </a:lnTo>
                  <a:lnTo>
                    <a:pt x="26" y="12"/>
                  </a:lnTo>
                  <a:lnTo>
                    <a:pt x="24" y="14"/>
                  </a:lnTo>
                  <a:lnTo>
                    <a:pt x="20" y="18"/>
                  </a:lnTo>
                  <a:lnTo>
                    <a:pt x="20" y="18"/>
                  </a:lnTo>
                  <a:lnTo>
                    <a:pt x="20" y="24"/>
                  </a:lnTo>
                  <a:lnTo>
                    <a:pt x="16" y="28"/>
                  </a:lnTo>
                  <a:lnTo>
                    <a:pt x="16" y="28"/>
                  </a:lnTo>
                  <a:lnTo>
                    <a:pt x="8" y="30"/>
                  </a:lnTo>
                  <a:lnTo>
                    <a:pt x="4" y="32"/>
                  </a:lnTo>
                  <a:lnTo>
                    <a:pt x="2" y="34"/>
                  </a:lnTo>
                  <a:lnTo>
                    <a:pt x="2" y="34"/>
                  </a:lnTo>
                  <a:lnTo>
                    <a:pt x="0" y="36"/>
                  </a:lnTo>
                  <a:lnTo>
                    <a:pt x="0" y="38"/>
                  </a:lnTo>
                  <a:lnTo>
                    <a:pt x="4" y="42"/>
                  </a:lnTo>
                  <a:lnTo>
                    <a:pt x="14" y="44"/>
                  </a:lnTo>
                  <a:lnTo>
                    <a:pt x="14" y="44"/>
                  </a:lnTo>
                  <a:lnTo>
                    <a:pt x="26" y="46"/>
                  </a:lnTo>
                  <a:lnTo>
                    <a:pt x="30" y="48"/>
                  </a:lnTo>
                  <a:lnTo>
                    <a:pt x="34" y="52"/>
                  </a:lnTo>
                  <a:lnTo>
                    <a:pt x="34" y="52"/>
                  </a:lnTo>
                  <a:lnTo>
                    <a:pt x="42" y="60"/>
                  </a:lnTo>
                  <a:lnTo>
                    <a:pt x="46" y="64"/>
                  </a:lnTo>
                  <a:lnTo>
                    <a:pt x="52" y="66"/>
                  </a:lnTo>
                  <a:lnTo>
                    <a:pt x="52" y="66"/>
                  </a:lnTo>
                  <a:lnTo>
                    <a:pt x="54" y="66"/>
                  </a:lnTo>
                  <a:lnTo>
                    <a:pt x="54" y="66"/>
                  </a:lnTo>
                  <a:lnTo>
                    <a:pt x="64" y="66"/>
                  </a:lnTo>
                  <a:lnTo>
                    <a:pt x="64" y="66"/>
                  </a:lnTo>
                  <a:lnTo>
                    <a:pt x="72" y="64"/>
                  </a:lnTo>
                  <a:lnTo>
                    <a:pt x="72" y="64"/>
                  </a:lnTo>
                  <a:lnTo>
                    <a:pt x="74" y="64"/>
                  </a:lnTo>
                  <a:lnTo>
                    <a:pt x="74" y="64"/>
                  </a:lnTo>
                  <a:lnTo>
                    <a:pt x="94" y="66"/>
                  </a:lnTo>
                  <a:lnTo>
                    <a:pt x="94" y="66"/>
                  </a:lnTo>
                  <a:lnTo>
                    <a:pt x="108" y="66"/>
                  </a:lnTo>
                  <a:lnTo>
                    <a:pt x="112" y="64"/>
                  </a:lnTo>
                  <a:lnTo>
                    <a:pt x="114" y="60"/>
                  </a:lnTo>
                  <a:lnTo>
                    <a:pt x="114" y="60"/>
                  </a:lnTo>
                  <a:lnTo>
                    <a:pt x="114" y="56"/>
                  </a:lnTo>
                  <a:lnTo>
                    <a:pt x="112" y="50"/>
                  </a:lnTo>
                  <a:lnTo>
                    <a:pt x="112" y="50"/>
                  </a:lnTo>
                  <a:lnTo>
                    <a:pt x="112" y="46"/>
                  </a:lnTo>
                  <a:lnTo>
                    <a:pt x="112" y="40"/>
                  </a:lnTo>
                  <a:lnTo>
                    <a:pt x="112" y="40"/>
                  </a:lnTo>
                  <a:lnTo>
                    <a:pt x="110" y="36"/>
                  </a:lnTo>
                  <a:lnTo>
                    <a:pt x="104" y="32"/>
                  </a:lnTo>
                  <a:lnTo>
                    <a:pt x="100" y="28"/>
                  </a:lnTo>
                  <a:lnTo>
                    <a:pt x="94" y="28"/>
                  </a:lnTo>
                  <a:lnTo>
                    <a:pt x="94" y="28"/>
                  </a:lnTo>
                  <a:lnTo>
                    <a:pt x="82" y="26"/>
                  </a:lnTo>
                  <a:lnTo>
                    <a:pt x="82" y="26"/>
                  </a:lnTo>
                  <a:lnTo>
                    <a:pt x="70" y="26"/>
                  </a:lnTo>
                  <a:lnTo>
                    <a:pt x="60" y="28"/>
                  </a:lnTo>
                  <a:lnTo>
                    <a:pt x="60" y="28"/>
                  </a:lnTo>
                  <a:lnTo>
                    <a:pt x="52" y="32"/>
                  </a:lnTo>
                  <a:lnTo>
                    <a:pt x="46" y="34"/>
                  </a:lnTo>
                  <a:lnTo>
                    <a:pt x="42" y="34"/>
                  </a:lnTo>
                  <a:lnTo>
                    <a:pt x="42" y="34"/>
                  </a:lnTo>
                  <a:lnTo>
                    <a:pt x="40" y="34"/>
                  </a:lnTo>
                  <a:lnTo>
                    <a:pt x="40" y="34"/>
                  </a:lnTo>
                  <a:lnTo>
                    <a:pt x="36" y="32"/>
                  </a:lnTo>
                  <a:lnTo>
                    <a:pt x="34" y="30"/>
                  </a:lnTo>
                  <a:lnTo>
                    <a:pt x="32" y="26"/>
                  </a:lnTo>
                  <a:lnTo>
                    <a:pt x="34" y="20"/>
                  </a:lnTo>
                  <a:lnTo>
                    <a:pt x="34" y="20"/>
                  </a:lnTo>
                  <a:lnTo>
                    <a:pt x="54" y="20"/>
                  </a:lnTo>
                  <a:lnTo>
                    <a:pt x="64" y="20"/>
                  </a:lnTo>
                  <a:lnTo>
                    <a:pt x="72" y="18"/>
                  </a:lnTo>
                  <a:lnTo>
                    <a:pt x="72" y="18"/>
                  </a:lnTo>
                  <a:lnTo>
                    <a:pt x="74" y="18"/>
                  </a:lnTo>
                  <a:lnTo>
                    <a:pt x="74" y="18"/>
                  </a:lnTo>
                  <a:lnTo>
                    <a:pt x="78" y="16"/>
                  </a:lnTo>
                  <a:lnTo>
                    <a:pt x="80" y="14"/>
                  </a:lnTo>
                  <a:lnTo>
                    <a:pt x="78" y="10"/>
                  </a:lnTo>
                  <a:lnTo>
                    <a:pt x="76" y="10"/>
                  </a:lnTo>
                  <a:lnTo>
                    <a:pt x="70" y="6"/>
                  </a:lnTo>
                  <a:lnTo>
                    <a:pt x="66" y="6"/>
                  </a:lnTo>
                  <a:lnTo>
                    <a:pt x="66" y="6"/>
                  </a:lnTo>
                  <a:lnTo>
                    <a:pt x="66" y="6"/>
                  </a:lnTo>
                  <a:lnTo>
                    <a:pt x="66" y="6"/>
                  </a:lnTo>
                  <a:lnTo>
                    <a:pt x="66" y="0"/>
                  </a:lnTo>
                  <a:lnTo>
                    <a:pt x="6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Arial" panose="020B0604020202020204" pitchFamily="34" charset="0"/>
                <a:cs typeface="Arial" panose="020B0604020202020204" pitchFamily="34" charset="0"/>
              </a:endParaRPr>
            </a:p>
          </p:txBody>
        </p:sp>
        <p:sp>
          <p:nvSpPr>
            <p:cNvPr id="40" name="Freeform 25"/>
            <p:cNvSpPr>
              <a:spLocks/>
            </p:cNvSpPr>
            <p:nvPr/>
          </p:nvSpPr>
          <p:spPr bwMode="auto">
            <a:xfrm>
              <a:off x="2738" y="1140"/>
              <a:ext cx="62" cy="50"/>
            </a:xfrm>
            <a:custGeom>
              <a:avLst/>
              <a:gdLst>
                <a:gd name="T0" fmla="*/ 34 w 62"/>
                <a:gd name="T1" fmla="*/ 0 h 50"/>
                <a:gd name="T2" fmla="*/ 34 w 62"/>
                <a:gd name="T3" fmla="*/ 0 h 50"/>
                <a:gd name="T4" fmla="*/ 30 w 62"/>
                <a:gd name="T5" fmla="*/ 0 h 50"/>
                <a:gd name="T6" fmla="*/ 30 w 62"/>
                <a:gd name="T7" fmla="*/ 0 h 50"/>
                <a:gd name="T8" fmla="*/ 26 w 62"/>
                <a:gd name="T9" fmla="*/ 4 h 50"/>
                <a:gd name="T10" fmla="*/ 22 w 62"/>
                <a:gd name="T11" fmla="*/ 6 h 50"/>
                <a:gd name="T12" fmla="*/ 20 w 62"/>
                <a:gd name="T13" fmla="*/ 10 h 50"/>
                <a:gd name="T14" fmla="*/ 14 w 62"/>
                <a:gd name="T15" fmla="*/ 14 h 50"/>
                <a:gd name="T16" fmla="*/ 14 w 62"/>
                <a:gd name="T17" fmla="*/ 14 h 50"/>
                <a:gd name="T18" fmla="*/ 6 w 62"/>
                <a:gd name="T19" fmla="*/ 16 h 50"/>
                <a:gd name="T20" fmla="*/ 0 w 62"/>
                <a:gd name="T21" fmla="*/ 18 h 50"/>
                <a:gd name="T22" fmla="*/ 0 w 62"/>
                <a:gd name="T23" fmla="*/ 22 h 50"/>
                <a:gd name="T24" fmla="*/ 0 w 62"/>
                <a:gd name="T25" fmla="*/ 22 h 50"/>
                <a:gd name="T26" fmla="*/ 2 w 62"/>
                <a:gd name="T27" fmla="*/ 26 h 50"/>
                <a:gd name="T28" fmla="*/ 10 w 62"/>
                <a:gd name="T29" fmla="*/ 32 h 50"/>
                <a:gd name="T30" fmla="*/ 22 w 62"/>
                <a:gd name="T31" fmla="*/ 42 h 50"/>
                <a:gd name="T32" fmla="*/ 22 w 62"/>
                <a:gd name="T33" fmla="*/ 42 h 50"/>
                <a:gd name="T34" fmla="*/ 28 w 62"/>
                <a:gd name="T35" fmla="*/ 48 h 50"/>
                <a:gd name="T36" fmla="*/ 32 w 62"/>
                <a:gd name="T37" fmla="*/ 50 h 50"/>
                <a:gd name="T38" fmla="*/ 32 w 62"/>
                <a:gd name="T39" fmla="*/ 50 h 50"/>
                <a:gd name="T40" fmla="*/ 36 w 62"/>
                <a:gd name="T41" fmla="*/ 48 h 50"/>
                <a:gd name="T42" fmla="*/ 38 w 62"/>
                <a:gd name="T43" fmla="*/ 46 h 50"/>
                <a:gd name="T44" fmla="*/ 38 w 62"/>
                <a:gd name="T45" fmla="*/ 46 h 50"/>
                <a:gd name="T46" fmla="*/ 42 w 62"/>
                <a:gd name="T47" fmla="*/ 44 h 50"/>
                <a:gd name="T48" fmla="*/ 44 w 62"/>
                <a:gd name="T49" fmla="*/ 40 h 50"/>
                <a:gd name="T50" fmla="*/ 44 w 62"/>
                <a:gd name="T51" fmla="*/ 40 h 50"/>
                <a:gd name="T52" fmla="*/ 48 w 62"/>
                <a:gd name="T53" fmla="*/ 38 h 50"/>
                <a:gd name="T54" fmla="*/ 52 w 62"/>
                <a:gd name="T55" fmla="*/ 36 h 50"/>
                <a:gd name="T56" fmla="*/ 52 w 62"/>
                <a:gd name="T57" fmla="*/ 36 h 50"/>
                <a:gd name="T58" fmla="*/ 58 w 62"/>
                <a:gd name="T59" fmla="*/ 34 h 50"/>
                <a:gd name="T60" fmla="*/ 62 w 62"/>
                <a:gd name="T61" fmla="*/ 30 h 50"/>
                <a:gd name="T62" fmla="*/ 62 w 62"/>
                <a:gd name="T63" fmla="*/ 26 h 50"/>
                <a:gd name="T64" fmla="*/ 60 w 62"/>
                <a:gd name="T65" fmla="*/ 22 h 50"/>
                <a:gd name="T66" fmla="*/ 60 w 62"/>
                <a:gd name="T67" fmla="*/ 22 h 50"/>
                <a:gd name="T68" fmla="*/ 56 w 62"/>
                <a:gd name="T69" fmla="*/ 18 h 50"/>
                <a:gd name="T70" fmla="*/ 50 w 62"/>
                <a:gd name="T71" fmla="*/ 16 h 50"/>
                <a:gd name="T72" fmla="*/ 42 w 62"/>
                <a:gd name="T73" fmla="*/ 12 h 50"/>
                <a:gd name="T74" fmla="*/ 42 w 62"/>
                <a:gd name="T75" fmla="*/ 12 h 50"/>
                <a:gd name="T76" fmla="*/ 38 w 62"/>
                <a:gd name="T77" fmla="*/ 8 h 50"/>
                <a:gd name="T78" fmla="*/ 38 w 62"/>
                <a:gd name="T79" fmla="*/ 4 h 50"/>
                <a:gd name="T80" fmla="*/ 36 w 62"/>
                <a:gd name="T81" fmla="*/ 2 h 50"/>
                <a:gd name="T82" fmla="*/ 34 w 62"/>
                <a:gd name="T8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2" h="50">
                  <a:moveTo>
                    <a:pt x="34" y="0"/>
                  </a:moveTo>
                  <a:lnTo>
                    <a:pt x="34" y="0"/>
                  </a:lnTo>
                  <a:lnTo>
                    <a:pt x="30" y="0"/>
                  </a:lnTo>
                  <a:lnTo>
                    <a:pt x="30" y="0"/>
                  </a:lnTo>
                  <a:lnTo>
                    <a:pt x="26" y="4"/>
                  </a:lnTo>
                  <a:lnTo>
                    <a:pt x="22" y="6"/>
                  </a:lnTo>
                  <a:lnTo>
                    <a:pt x="20" y="10"/>
                  </a:lnTo>
                  <a:lnTo>
                    <a:pt x="14" y="14"/>
                  </a:lnTo>
                  <a:lnTo>
                    <a:pt x="14" y="14"/>
                  </a:lnTo>
                  <a:lnTo>
                    <a:pt x="6" y="16"/>
                  </a:lnTo>
                  <a:lnTo>
                    <a:pt x="0" y="18"/>
                  </a:lnTo>
                  <a:lnTo>
                    <a:pt x="0" y="22"/>
                  </a:lnTo>
                  <a:lnTo>
                    <a:pt x="0" y="22"/>
                  </a:lnTo>
                  <a:lnTo>
                    <a:pt x="2" y="26"/>
                  </a:lnTo>
                  <a:lnTo>
                    <a:pt x="10" y="32"/>
                  </a:lnTo>
                  <a:lnTo>
                    <a:pt x="22" y="42"/>
                  </a:lnTo>
                  <a:lnTo>
                    <a:pt x="22" y="42"/>
                  </a:lnTo>
                  <a:lnTo>
                    <a:pt x="28" y="48"/>
                  </a:lnTo>
                  <a:lnTo>
                    <a:pt x="32" y="50"/>
                  </a:lnTo>
                  <a:lnTo>
                    <a:pt x="32" y="50"/>
                  </a:lnTo>
                  <a:lnTo>
                    <a:pt x="36" y="48"/>
                  </a:lnTo>
                  <a:lnTo>
                    <a:pt x="38" y="46"/>
                  </a:lnTo>
                  <a:lnTo>
                    <a:pt x="38" y="46"/>
                  </a:lnTo>
                  <a:lnTo>
                    <a:pt x="42" y="44"/>
                  </a:lnTo>
                  <a:lnTo>
                    <a:pt x="44" y="40"/>
                  </a:lnTo>
                  <a:lnTo>
                    <a:pt x="44" y="40"/>
                  </a:lnTo>
                  <a:lnTo>
                    <a:pt x="48" y="38"/>
                  </a:lnTo>
                  <a:lnTo>
                    <a:pt x="52" y="36"/>
                  </a:lnTo>
                  <a:lnTo>
                    <a:pt x="52" y="36"/>
                  </a:lnTo>
                  <a:lnTo>
                    <a:pt x="58" y="34"/>
                  </a:lnTo>
                  <a:lnTo>
                    <a:pt x="62" y="30"/>
                  </a:lnTo>
                  <a:lnTo>
                    <a:pt x="62" y="26"/>
                  </a:lnTo>
                  <a:lnTo>
                    <a:pt x="60" y="22"/>
                  </a:lnTo>
                  <a:lnTo>
                    <a:pt x="60" y="22"/>
                  </a:lnTo>
                  <a:lnTo>
                    <a:pt x="56" y="18"/>
                  </a:lnTo>
                  <a:lnTo>
                    <a:pt x="50" y="16"/>
                  </a:lnTo>
                  <a:lnTo>
                    <a:pt x="42" y="12"/>
                  </a:lnTo>
                  <a:lnTo>
                    <a:pt x="42" y="12"/>
                  </a:lnTo>
                  <a:lnTo>
                    <a:pt x="38" y="8"/>
                  </a:lnTo>
                  <a:lnTo>
                    <a:pt x="38" y="4"/>
                  </a:lnTo>
                  <a:lnTo>
                    <a:pt x="36" y="2"/>
                  </a:lnTo>
                  <a:lnTo>
                    <a:pt x="34"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Arial" panose="020B0604020202020204" pitchFamily="34" charset="0"/>
                <a:cs typeface="Arial" panose="020B0604020202020204" pitchFamily="34" charset="0"/>
              </a:endParaRPr>
            </a:p>
          </p:txBody>
        </p:sp>
        <p:sp>
          <p:nvSpPr>
            <p:cNvPr id="41" name="Freeform 26"/>
            <p:cNvSpPr>
              <a:spLocks/>
            </p:cNvSpPr>
            <p:nvPr/>
          </p:nvSpPr>
          <p:spPr bwMode="auto">
            <a:xfrm>
              <a:off x="2738" y="1140"/>
              <a:ext cx="62" cy="50"/>
            </a:xfrm>
            <a:custGeom>
              <a:avLst/>
              <a:gdLst>
                <a:gd name="T0" fmla="*/ 34 w 62"/>
                <a:gd name="T1" fmla="*/ 0 h 50"/>
                <a:gd name="T2" fmla="*/ 34 w 62"/>
                <a:gd name="T3" fmla="*/ 0 h 50"/>
                <a:gd name="T4" fmla="*/ 30 w 62"/>
                <a:gd name="T5" fmla="*/ 0 h 50"/>
                <a:gd name="T6" fmla="*/ 30 w 62"/>
                <a:gd name="T7" fmla="*/ 0 h 50"/>
                <a:gd name="T8" fmla="*/ 26 w 62"/>
                <a:gd name="T9" fmla="*/ 4 h 50"/>
                <a:gd name="T10" fmla="*/ 22 w 62"/>
                <a:gd name="T11" fmla="*/ 6 h 50"/>
                <a:gd name="T12" fmla="*/ 20 w 62"/>
                <a:gd name="T13" fmla="*/ 10 h 50"/>
                <a:gd name="T14" fmla="*/ 14 w 62"/>
                <a:gd name="T15" fmla="*/ 14 h 50"/>
                <a:gd name="T16" fmla="*/ 14 w 62"/>
                <a:gd name="T17" fmla="*/ 14 h 50"/>
                <a:gd name="T18" fmla="*/ 6 w 62"/>
                <a:gd name="T19" fmla="*/ 16 h 50"/>
                <a:gd name="T20" fmla="*/ 0 w 62"/>
                <a:gd name="T21" fmla="*/ 18 h 50"/>
                <a:gd name="T22" fmla="*/ 0 w 62"/>
                <a:gd name="T23" fmla="*/ 22 h 50"/>
                <a:gd name="T24" fmla="*/ 0 w 62"/>
                <a:gd name="T25" fmla="*/ 22 h 50"/>
                <a:gd name="T26" fmla="*/ 2 w 62"/>
                <a:gd name="T27" fmla="*/ 26 h 50"/>
                <a:gd name="T28" fmla="*/ 10 w 62"/>
                <a:gd name="T29" fmla="*/ 32 h 50"/>
                <a:gd name="T30" fmla="*/ 22 w 62"/>
                <a:gd name="T31" fmla="*/ 42 h 50"/>
                <a:gd name="T32" fmla="*/ 22 w 62"/>
                <a:gd name="T33" fmla="*/ 42 h 50"/>
                <a:gd name="T34" fmla="*/ 28 w 62"/>
                <a:gd name="T35" fmla="*/ 48 h 50"/>
                <a:gd name="T36" fmla="*/ 32 w 62"/>
                <a:gd name="T37" fmla="*/ 50 h 50"/>
                <a:gd name="T38" fmla="*/ 32 w 62"/>
                <a:gd name="T39" fmla="*/ 50 h 50"/>
                <a:gd name="T40" fmla="*/ 36 w 62"/>
                <a:gd name="T41" fmla="*/ 48 h 50"/>
                <a:gd name="T42" fmla="*/ 38 w 62"/>
                <a:gd name="T43" fmla="*/ 46 h 50"/>
                <a:gd name="T44" fmla="*/ 38 w 62"/>
                <a:gd name="T45" fmla="*/ 46 h 50"/>
                <a:gd name="T46" fmla="*/ 42 w 62"/>
                <a:gd name="T47" fmla="*/ 44 h 50"/>
                <a:gd name="T48" fmla="*/ 44 w 62"/>
                <a:gd name="T49" fmla="*/ 40 h 50"/>
                <a:gd name="T50" fmla="*/ 44 w 62"/>
                <a:gd name="T51" fmla="*/ 40 h 50"/>
                <a:gd name="T52" fmla="*/ 48 w 62"/>
                <a:gd name="T53" fmla="*/ 38 h 50"/>
                <a:gd name="T54" fmla="*/ 52 w 62"/>
                <a:gd name="T55" fmla="*/ 36 h 50"/>
                <a:gd name="T56" fmla="*/ 52 w 62"/>
                <a:gd name="T57" fmla="*/ 36 h 50"/>
                <a:gd name="T58" fmla="*/ 58 w 62"/>
                <a:gd name="T59" fmla="*/ 34 h 50"/>
                <a:gd name="T60" fmla="*/ 62 w 62"/>
                <a:gd name="T61" fmla="*/ 30 h 50"/>
                <a:gd name="T62" fmla="*/ 62 w 62"/>
                <a:gd name="T63" fmla="*/ 26 h 50"/>
                <a:gd name="T64" fmla="*/ 60 w 62"/>
                <a:gd name="T65" fmla="*/ 22 h 50"/>
                <a:gd name="T66" fmla="*/ 60 w 62"/>
                <a:gd name="T67" fmla="*/ 22 h 50"/>
                <a:gd name="T68" fmla="*/ 56 w 62"/>
                <a:gd name="T69" fmla="*/ 18 h 50"/>
                <a:gd name="T70" fmla="*/ 50 w 62"/>
                <a:gd name="T71" fmla="*/ 16 h 50"/>
                <a:gd name="T72" fmla="*/ 42 w 62"/>
                <a:gd name="T73" fmla="*/ 12 h 50"/>
                <a:gd name="T74" fmla="*/ 42 w 62"/>
                <a:gd name="T75" fmla="*/ 12 h 50"/>
                <a:gd name="T76" fmla="*/ 38 w 62"/>
                <a:gd name="T77" fmla="*/ 8 h 50"/>
                <a:gd name="T78" fmla="*/ 38 w 62"/>
                <a:gd name="T79" fmla="*/ 4 h 50"/>
                <a:gd name="T80" fmla="*/ 36 w 62"/>
                <a:gd name="T81" fmla="*/ 2 h 50"/>
                <a:gd name="T82" fmla="*/ 34 w 62"/>
                <a:gd name="T8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2" h="50">
                  <a:moveTo>
                    <a:pt x="34" y="0"/>
                  </a:moveTo>
                  <a:lnTo>
                    <a:pt x="34" y="0"/>
                  </a:lnTo>
                  <a:lnTo>
                    <a:pt x="30" y="0"/>
                  </a:lnTo>
                  <a:lnTo>
                    <a:pt x="30" y="0"/>
                  </a:lnTo>
                  <a:lnTo>
                    <a:pt x="26" y="4"/>
                  </a:lnTo>
                  <a:lnTo>
                    <a:pt x="22" y="6"/>
                  </a:lnTo>
                  <a:lnTo>
                    <a:pt x="20" y="10"/>
                  </a:lnTo>
                  <a:lnTo>
                    <a:pt x="14" y="14"/>
                  </a:lnTo>
                  <a:lnTo>
                    <a:pt x="14" y="14"/>
                  </a:lnTo>
                  <a:lnTo>
                    <a:pt x="6" y="16"/>
                  </a:lnTo>
                  <a:lnTo>
                    <a:pt x="0" y="18"/>
                  </a:lnTo>
                  <a:lnTo>
                    <a:pt x="0" y="22"/>
                  </a:lnTo>
                  <a:lnTo>
                    <a:pt x="0" y="22"/>
                  </a:lnTo>
                  <a:lnTo>
                    <a:pt x="2" y="26"/>
                  </a:lnTo>
                  <a:lnTo>
                    <a:pt x="10" y="32"/>
                  </a:lnTo>
                  <a:lnTo>
                    <a:pt x="22" y="42"/>
                  </a:lnTo>
                  <a:lnTo>
                    <a:pt x="22" y="42"/>
                  </a:lnTo>
                  <a:lnTo>
                    <a:pt x="28" y="48"/>
                  </a:lnTo>
                  <a:lnTo>
                    <a:pt x="32" y="50"/>
                  </a:lnTo>
                  <a:lnTo>
                    <a:pt x="32" y="50"/>
                  </a:lnTo>
                  <a:lnTo>
                    <a:pt x="36" y="48"/>
                  </a:lnTo>
                  <a:lnTo>
                    <a:pt x="38" y="46"/>
                  </a:lnTo>
                  <a:lnTo>
                    <a:pt x="38" y="46"/>
                  </a:lnTo>
                  <a:lnTo>
                    <a:pt x="42" y="44"/>
                  </a:lnTo>
                  <a:lnTo>
                    <a:pt x="44" y="40"/>
                  </a:lnTo>
                  <a:lnTo>
                    <a:pt x="44" y="40"/>
                  </a:lnTo>
                  <a:lnTo>
                    <a:pt x="48" y="38"/>
                  </a:lnTo>
                  <a:lnTo>
                    <a:pt x="52" y="36"/>
                  </a:lnTo>
                  <a:lnTo>
                    <a:pt x="52" y="36"/>
                  </a:lnTo>
                  <a:lnTo>
                    <a:pt x="58" y="34"/>
                  </a:lnTo>
                  <a:lnTo>
                    <a:pt x="62" y="30"/>
                  </a:lnTo>
                  <a:lnTo>
                    <a:pt x="62" y="26"/>
                  </a:lnTo>
                  <a:lnTo>
                    <a:pt x="60" y="22"/>
                  </a:lnTo>
                  <a:lnTo>
                    <a:pt x="60" y="22"/>
                  </a:lnTo>
                  <a:lnTo>
                    <a:pt x="56" y="18"/>
                  </a:lnTo>
                  <a:lnTo>
                    <a:pt x="50" y="16"/>
                  </a:lnTo>
                  <a:lnTo>
                    <a:pt x="42" y="12"/>
                  </a:lnTo>
                  <a:lnTo>
                    <a:pt x="42" y="12"/>
                  </a:lnTo>
                  <a:lnTo>
                    <a:pt x="38" y="8"/>
                  </a:lnTo>
                  <a:lnTo>
                    <a:pt x="38" y="4"/>
                  </a:lnTo>
                  <a:lnTo>
                    <a:pt x="36" y="2"/>
                  </a:lnTo>
                  <a:lnTo>
                    <a:pt x="3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Arial" panose="020B0604020202020204" pitchFamily="34" charset="0"/>
                <a:cs typeface="Arial" panose="020B0604020202020204" pitchFamily="34" charset="0"/>
              </a:endParaRPr>
            </a:p>
          </p:txBody>
        </p:sp>
        <p:sp>
          <p:nvSpPr>
            <p:cNvPr id="42" name="Freeform 27"/>
            <p:cNvSpPr>
              <a:spLocks/>
            </p:cNvSpPr>
            <p:nvPr/>
          </p:nvSpPr>
          <p:spPr bwMode="auto">
            <a:xfrm>
              <a:off x="2818" y="1152"/>
              <a:ext cx="34" cy="24"/>
            </a:xfrm>
            <a:custGeom>
              <a:avLst/>
              <a:gdLst>
                <a:gd name="T0" fmla="*/ 14 w 34"/>
                <a:gd name="T1" fmla="*/ 0 h 24"/>
                <a:gd name="T2" fmla="*/ 14 w 34"/>
                <a:gd name="T3" fmla="*/ 0 h 24"/>
                <a:gd name="T4" fmla="*/ 10 w 34"/>
                <a:gd name="T5" fmla="*/ 0 h 24"/>
                <a:gd name="T6" fmla="*/ 6 w 34"/>
                <a:gd name="T7" fmla="*/ 2 h 24"/>
                <a:gd name="T8" fmla="*/ 6 w 34"/>
                <a:gd name="T9" fmla="*/ 2 h 24"/>
                <a:gd name="T10" fmla="*/ 2 w 34"/>
                <a:gd name="T11" fmla="*/ 12 h 24"/>
                <a:gd name="T12" fmla="*/ 0 w 34"/>
                <a:gd name="T13" fmla="*/ 18 h 24"/>
                <a:gd name="T14" fmla="*/ 2 w 34"/>
                <a:gd name="T15" fmla="*/ 22 h 24"/>
                <a:gd name="T16" fmla="*/ 2 w 34"/>
                <a:gd name="T17" fmla="*/ 22 h 24"/>
                <a:gd name="T18" fmla="*/ 14 w 34"/>
                <a:gd name="T19" fmla="*/ 24 h 24"/>
                <a:gd name="T20" fmla="*/ 14 w 34"/>
                <a:gd name="T21" fmla="*/ 24 h 24"/>
                <a:gd name="T22" fmla="*/ 22 w 34"/>
                <a:gd name="T23" fmla="*/ 24 h 24"/>
                <a:gd name="T24" fmla="*/ 28 w 34"/>
                <a:gd name="T25" fmla="*/ 22 h 24"/>
                <a:gd name="T26" fmla="*/ 32 w 34"/>
                <a:gd name="T27" fmla="*/ 18 h 24"/>
                <a:gd name="T28" fmla="*/ 34 w 34"/>
                <a:gd name="T29" fmla="*/ 14 h 24"/>
                <a:gd name="T30" fmla="*/ 34 w 34"/>
                <a:gd name="T31" fmla="*/ 14 h 24"/>
                <a:gd name="T32" fmla="*/ 32 w 34"/>
                <a:gd name="T33" fmla="*/ 8 h 24"/>
                <a:gd name="T34" fmla="*/ 26 w 34"/>
                <a:gd name="T35" fmla="*/ 4 h 24"/>
                <a:gd name="T36" fmla="*/ 20 w 34"/>
                <a:gd name="T37" fmla="*/ 2 h 24"/>
                <a:gd name="T38" fmla="*/ 14 w 34"/>
                <a:gd name="T3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4" h="24">
                  <a:moveTo>
                    <a:pt x="14" y="0"/>
                  </a:moveTo>
                  <a:lnTo>
                    <a:pt x="14" y="0"/>
                  </a:lnTo>
                  <a:lnTo>
                    <a:pt x="10" y="0"/>
                  </a:lnTo>
                  <a:lnTo>
                    <a:pt x="6" y="2"/>
                  </a:lnTo>
                  <a:lnTo>
                    <a:pt x="6" y="2"/>
                  </a:lnTo>
                  <a:lnTo>
                    <a:pt x="2" y="12"/>
                  </a:lnTo>
                  <a:lnTo>
                    <a:pt x="0" y="18"/>
                  </a:lnTo>
                  <a:lnTo>
                    <a:pt x="2" y="22"/>
                  </a:lnTo>
                  <a:lnTo>
                    <a:pt x="2" y="22"/>
                  </a:lnTo>
                  <a:lnTo>
                    <a:pt x="14" y="24"/>
                  </a:lnTo>
                  <a:lnTo>
                    <a:pt x="14" y="24"/>
                  </a:lnTo>
                  <a:lnTo>
                    <a:pt x="22" y="24"/>
                  </a:lnTo>
                  <a:lnTo>
                    <a:pt x="28" y="22"/>
                  </a:lnTo>
                  <a:lnTo>
                    <a:pt x="32" y="18"/>
                  </a:lnTo>
                  <a:lnTo>
                    <a:pt x="34" y="14"/>
                  </a:lnTo>
                  <a:lnTo>
                    <a:pt x="34" y="14"/>
                  </a:lnTo>
                  <a:lnTo>
                    <a:pt x="32" y="8"/>
                  </a:lnTo>
                  <a:lnTo>
                    <a:pt x="26" y="4"/>
                  </a:lnTo>
                  <a:lnTo>
                    <a:pt x="20" y="2"/>
                  </a:lnTo>
                  <a:lnTo>
                    <a:pt x="14"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Arial" panose="020B0604020202020204" pitchFamily="34" charset="0"/>
                <a:cs typeface="Arial" panose="020B0604020202020204" pitchFamily="34" charset="0"/>
              </a:endParaRPr>
            </a:p>
          </p:txBody>
        </p:sp>
        <p:sp>
          <p:nvSpPr>
            <p:cNvPr id="43" name="Freeform 28"/>
            <p:cNvSpPr>
              <a:spLocks/>
            </p:cNvSpPr>
            <p:nvPr/>
          </p:nvSpPr>
          <p:spPr bwMode="auto">
            <a:xfrm>
              <a:off x="2818" y="1152"/>
              <a:ext cx="34" cy="24"/>
            </a:xfrm>
            <a:custGeom>
              <a:avLst/>
              <a:gdLst>
                <a:gd name="T0" fmla="*/ 14 w 34"/>
                <a:gd name="T1" fmla="*/ 0 h 24"/>
                <a:gd name="T2" fmla="*/ 14 w 34"/>
                <a:gd name="T3" fmla="*/ 0 h 24"/>
                <a:gd name="T4" fmla="*/ 10 w 34"/>
                <a:gd name="T5" fmla="*/ 0 h 24"/>
                <a:gd name="T6" fmla="*/ 6 w 34"/>
                <a:gd name="T7" fmla="*/ 2 h 24"/>
                <a:gd name="T8" fmla="*/ 6 w 34"/>
                <a:gd name="T9" fmla="*/ 2 h 24"/>
                <a:gd name="T10" fmla="*/ 2 w 34"/>
                <a:gd name="T11" fmla="*/ 12 h 24"/>
                <a:gd name="T12" fmla="*/ 0 w 34"/>
                <a:gd name="T13" fmla="*/ 18 h 24"/>
                <a:gd name="T14" fmla="*/ 2 w 34"/>
                <a:gd name="T15" fmla="*/ 22 h 24"/>
                <a:gd name="T16" fmla="*/ 2 w 34"/>
                <a:gd name="T17" fmla="*/ 22 h 24"/>
                <a:gd name="T18" fmla="*/ 14 w 34"/>
                <a:gd name="T19" fmla="*/ 24 h 24"/>
                <a:gd name="T20" fmla="*/ 14 w 34"/>
                <a:gd name="T21" fmla="*/ 24 h 24"/>
                <a:gd name="T22" fmla="*/ 22 w 34"/>
                <a:gd name="T23" fmla="*/ 24 h 24"/>
                <a:gd name="T24" fmla="*/ 28 w 34"/>
                <a:gd name="T25" fmla="*/ 22 h 24"/>
                <a:gd name="T26" fmla="*/ 32 w 34"/>
                <a:gd name="T27" fmla="*/ 18 h 24"/>
                <a:gd name="T28" fmla="*/ 34 w 34"/>
                <a:gd name="T29" fmla="*/ 14 h 24"/>
                <a:gd name="T30" fmla="*/ 34 w 34"/>
                <a:gd name="T31" fmla="*/ 14 h 24"/>
                <a:gd name="T32" fmla="*/ 32 w 34"/>
                <a:gd name="T33" fmla="*/ 8 h 24"/>
                <a:gd name="T34" fmla="*/ 26 w 34"/>
                <a:gd name="T35" fmla="*/ 4 h 24"/>
                <a:gd name="T36" fmla="*/ 20 w 34"/>
                <a:gd name="T37" fmla="*/ 2 h 24"/>
                <a:gd name="T38" fmla="*/ 14 w 34"/>
                <a:gd name="T3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4" h="24">
                  <a:moveTo>
                    <a:pt x="14" y="0"/>
                  </a:moveTo>
                  <a:lnTo>
                    <a:pt x="14" y="0"/>
                  </a:lnTo>
                  <a:lnTo>
                    <a:pt x="10" y="0"/>
                  </a:lnTo>
                  <a:lnTo>
                    <a:pt x="6" y="2"/>
                  </a:lnTo>
                  <a:lnTo>
                    <a:pt x="6" y="2"/>
                  </a:lnTo>
                  <a:lnTo>
                    <a:pt x="2" y="12"/>
                  </a:lnTo>
                  <a:lnTo>
                    <a:pt x="0" y="18"/>
                  </a:lnTo>
                  <a:lnTo>
                    <a:pt x="2" y="22"/>
                  </a:lnTo>
                  <a:lnTo>
                    <a:pt x="2" y="22"/>
                  </a:lnTo>
                  <a:lnTo>
                    <a:pt x="14" y="24"/>
                  </a:lnTo>
                  <a:lnTo>
                    <a:pt x="14" y="24"/>
                  </a:lnTo>
                  <a:lnTo>
                    <a:pt x="22" y="24"/>
                  </a:lnTo>
                  <a:lnTo>
                    <a:pt x="28" y="22"/>
                  </a:lnTo>
                  <a:lnTo>
                    <a:pt x="32" y="18"/>
                  </a:lnTo>
                  <a:lnTo>
                    <a:pt x="34" y="14"/>
                  </a:lnTo>
                  <a:lnTo>
                    <a:pt x="34" y="14"/>
                  </a:lnTo>
                  <a:lnTo>
                    <a:pt x="32" y="8"/>
                  </a:lnTo>
                  <a:lnTo>
                    <a:pt x="26" y="4"/>
                  </a:lnTo>
                  <a:lnTo>
                    <a:pt x="20" y="2"/>
                  </a:lnTo>
                  <a:lnTo>
                    <a:pt x="1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Arial" panose="020B0604020202020204" pitchFamily="34" charset="0"/>
                <a:cs typeface="Arial" panose="020B0604020202020204" pitchFamily="34" charset="0"/>
              </a:endParaRPr>
            </a:p>
          </p:txBody>
        </p:sp>
        <p:sp>
          <p:nvSpPr>
            <p:cNvPr id="44" name="Freeform 29"/>
            <p:cNvSpPr>
              <a:spLocks/>
            </p:cNvSpPr>
            <p:nvPr/>
          </p:nvSpPr>
          <p:spPr bwMode="auto">
            <a:xfrm>
              <a:off x="2868" y="1162"/>
              <a:ext cx="50" cy="30"/>
            </a:xfrm>
            <a:custGeom>
              <a:avLst/>
              <a:gdLst>
                <a:gd name="T0" fmla="*/ 16 w 50"/>
                <a:gd name="T1" fmla="*/ 0 h 30"/>
                <a:gd name="T2" fmla="*/ 16 w 50"/>
                <a:gd name="T3" fmla="*/ 0 h 30"/>
                <a:gd name="T4" fmla="*/ 6 w 50"/>
                <a:gd name="T5" fmla="*/ 2 h 30"/>
                <a:gd name="T6" fmla="*/ 2 w 50"/>
                <a:gd name="T7" fmla="*/ 4 h 30"/>
                <a:gd name="T8" fmla="*/ 0 w 50"/>
                <a:gd name="T9" fmla="*/ 6 h 30"/>
                <a:gd name="T10" fmla="*/ 0 w 50"/>
                <a:gd name="T11" fmla="*/ 6 h 30"/>
                <a:gd name="T12" fmla="*/ 2 w 50"/>
                <a:gd name="T13" fmla="*/ 10 h 30"/>
                <a:gd name="T14" fmla="*/ 4 w 50"/>
                <a:gd name="T15" fmla="*/ 14 h 30"/>
                <a:gd name="T16" fmla="*/ 10 w 50"/>
                <a:gd name="T17" fmla="*/ 18 h 30"/>
                <a:gd name="T18" fmla="*/ 10 w 50"/>
                <a:gd name="T19" fmla="*/ 18 h 30"/>
                <a:gd name="T20" fmla="*/ 26 w 50"/>
                <a:gd name="T21" fmla="*/ 26 h 30"/>
                <a:gd name="T22" fmla="*/ 26 w 50"/>
                <a:gd name="T23" fmla="*/ 26 h 30"/>
                <a:gd name="T24" fmla="*/ 32 w 50"/>
                <a:gd name="T25" fmla="*/ 28 h 30"/>
                <a:gd name="T26" fmla="*/ 38 w 50"/>
                <a:gd name="T27" fmla="*/ 30 h 30"/>
                <a:gd name="T28" fmla="*/ 38 w 50"/>
                <a:gd name="T29" fmla="*/ 30 h 30"/>
                <a:gd name="T30" fmla="*/ 42 w 50"/>
                <a:gd name="T31" fmla="*/ 30 h 30"/>
                <a:gd name="T32" fmla="*/ 42 w 50"/>
                <a:gd name="T33" fmla="*/ 30 h 30"/>
                <a:gd name="T34" fmla="*/ 48 w 50"/>
                <a:gd name="T35" fmla="*/ 28 h 30"/>
                <a:gd name="T36" fmla="*/ 50 w 50"/>
                <a:gd name="T37" fmla="*/ 26 h 30"/>
                <a:gd name="T38" fmla="*/ 50 w 50"/>
                <a:gd name="T39" fmla="*/ 24 h 30"/>
                <a:gd name="T40" fmla="*/ 46 w 50"/>
                <a:gd name="T41" fmla="*/ 22 h 30"/>
                <a:gd name="T42" fmla="*/ 40 w 50"/>
                <a:gd name="T43" fmla="*/ 16 h 30"/>
                <a:gd name="T44" fmla="*/ 32 w 50"/>
                <a:gd name="T45" fmla="*/ 14 h 30"/>
                <a:gd name="T46" fmla="*/ 32 w 50"/>
                <a:gd name="T47" fmla="*/ 14 h 30"/>
                <a:gd name="T48" fmla="*/ 28 w 50"/>
                <a:gd name="T49" fmla="*/ 10 h 30"/>
                <a:gd name="T50" fmla="*/ 24 w 50"/>
                <a:gd name="T51" fmla="*/ 6 h 30"/>
                <a:gd name="T52" fmla="*/ 22 w 50"/>
                <a:gd name="T53" fmla="*/ 2 h 30"/>
                <a:gd name="T54" fmla="*/ 18 w 50"/>
                <a:gd name="T55" fmla="*/ 0 h 30"/>
                <a:gd name="T56" fmla="*/ 18 w 50"/>
                <a:gd name="T57" fmla="*/ 0 h 30"/>
                <a:gd name="T58" fmla="*/ 16 w 50"/>
                <a:gd name="T59"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0" h="30">
                  <a:moveTo>
                    <a:pt x="16" y="0"/>
                  </a:moveTo>
                  <a:lnTo>
                    <a:pt x="16" y="0"/>
                  </a:lnTo>
                  <a:lnTo>
                    <a:pt x="6" y="2"/>
                  </a:lnTo>
                  <a:lnTo>
                    <a:pt x="2" y="4"/>
                  </a:lnTo>
                  <a:lnTo>
                    <a:pt x="0" y="6"/>
                  </a:lnTo>
                  <a:lnTo>
                    <a:pt x="0" y="6"/>
                  </a:lnTo>
                  <a:lnTo>
                    <a:pt x="2" y="10"/>
                  </a:lnTo>
                  <a:lnTo>
                    <a:pt x="4" y="14"/>
                  </a:lnTo>
                  <a:lnTo>
                    <a:pt x="10" y="18"/>
                  </a:lnTo>
                  <a:lnTo>
                    <a:pt x="10" y="18"/>
                  </a:lnTo>
                  <a:lnTo>
                    <a:pt x="26" y="26"/>
                  </a:lnTo>
                  <a:lnTo>
                    <a:pt x="26" y="26"/>
                  </a:lnTo>
                  <a:lnTo>
                    <a:pt x="32" y="28"/>
                  </a:lnTo>
                  <a:lnTo>
                    <a:pt x="38" y="30"/>
                  </a:lnTo>
                  <a:lnTo>
                    <a:pt x="38" y="30"/>
                  </a:lnTo>
                  <a:lnTo>
                    <a:pt x="42" y="30"/>
                  </a:lnTo>
                  <a:lnTo>
                    <a:pt x="42" y="30"/>
                  </a:lnTo>
                  <a:lnTo>
                    <a:pt x="48" y="28"/>
                  </a:lnTo>
                  <a:lnTo>
                    <a:pt x="50" y="26"/>
                  </a:lnTo>
                  <a:lnTo>
                    <a:pt x="50" y="24"/>
                  </a:lnTo>
                  <a:lnTo>
                    <a:pt x="46" y="22"/>
                  </a:lnTo>
                  <a:lnTo>
                    <a:pt x="40" y="16"/>
                  </a:lnTo>
                  <a:lnTo>
                    <a:pt x="32" y="14"/>
                  </a:lnTo>
                  <a:lnTo>
                    <a:pt x="32" y="14"/>
                  </a:lnTo>
                  <a:lnTo>
                    <a:pt x="28" y="10"/>
                  </a:lnTo>
                  <a:lnTo>
                    <a:pt x="24" y="6"/>
                  </a:lnTo>
                  <a:lnTo>
                    <a:pt x="22" y="2"/>
                  </a:lnTo>
                  <a:lnTo>
                    <a:pt x="18" y="0"/>
                  </a:lnTo>
                  <a:lnTo>
                    <a:pt x="18" y="0"/>
                  </a:lnTo>
                  <a:lnTo>
                    <a:pt x="16"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Arial" panose="020B0604020202020204" pitchFamily="34" charset="0"/>
                <a:cs typeface="Arial" panose="020B0604020202020204" pitchFamily="34" charset="0"/>
              </a:endParaRPr>
            </a:p>
          </p:txBody>
        </p:sp>
        <p:sp>
          <p:nvSpPr>
            <p:cNvPr id="45" name="Freeform 30"/>
            <p:cNvSpPr>
              <a:spLocks/>
            </p:cNvSpPr>
            <p:nvPr/>
          </p:nvSpPr>
          <p:spPr bwMode="auto">
            <a:xfrm>
              <a:off x="2868" y="1162"/>
              <a:ext cx="50" cy="30"/>
            </a:xfrm>
            <a:custGeom>
              <a:avLst/>
              <a:gdLst>
                <a:gd name="T0" fmla="*/ 16 w 50"/>
                <a:gd name="T1" fmla="*/ 0 h 30"/>
                <a:gd name="T2" fmla="*/ 16 w 50"/>
                <a:gd name="T3" fmla="*/ 0 h 30"/>
                <a:gd name="T4" fmla="*/ 6 w 50"/>
                <a:gd name="T5" fmla="*/ 2 h 30"/>
                <a:gd name="T6" fmla="*/ 2 w 50"/>
                <a:gd name="T7" fmla="*/ 4 h 30"/>
                <a:gd name="T8" fmla="*/ 0 w 50"/>
                <a:gd name="T9" fmla="*/ 6 h 30"/>
                <a:gd name="T10" fmla="*/ 0 w 50"/>
                <a:gd name="T11" fmla="*/ 6 h 30"/>
                <a:gd name="T12" fmla="*/ 2 w 50"/>
                <a:gd name="T13" fmla="*/ 10 h 30"/>
                <a:gd name="T14" fmla="*/ 4 w 50"/>
                <a:gd name="T15" fmla="*/ 14 h 30"/>
                <a:gd name="T16" fmla="*/ 10 w 50"/>
                <a:gd name="T17" fmla="*/ 18 h 30"/>
                <a:gd name="T18" fmla="*/ 10 w 50"/>
                <a:gd name="T19" fmla="*/ 18 h 30"/>
                <a:gd name="T20" fmla="*/ 26 w 50"/>
                <a:gd name="T21" fmla="*/ 26 h 30"/>
                <a:gd name="T22" fmla="*/ 26 w 50"/>
                <a:gd name="T23" fmla="*/ 26 h 30"/>
                <a:gd name="T24" fmla="*/ 32 w 50"/>
                <a:gd name="T25" fmla="*/ 28 h 30"/>
                <a:gd name="T26" fmla="*/ 38 w 50"/>
                <a:gd name="T27" fmla="*/ 30 h 30"/>
                <a:gd name="T28" fmla="*/ 38 w 50"/>
                <a:gd name="T29" fmla="*/ 30 h 30"/>
                <a:gd name="T30" fmla="*/ 42 w 50"/>
                <a:gd name="T31" fmla="*/ 30 h 30"/>
                <a:gd name="T32" fmla="*/ 42 w 50"/>
                <a:gd name="T33" fmla="*/ 30 h 30"/>
                <a:gd name="T34" fmla="*/ 48 w 50"/>
                <a:gd name="T35" fmla="*/ 28 h 30"/>
                <a:gd name="T36" fmla="*/ 50 w 50"/>
                <a:gd name="T37" fmla="*/ 26 h 30"/>
                <a:gd name="T38" fmla="*/ 50 w 50"/>
                <a:gd name="T39" fmla="*/ 24 h 30"/>
                <a:gd name="T40" fmla="*/ 46 w 50"/>
                <a:gd name="T41" fmla="*/ 22 h 30"/>
                <a:gd name="T42" fmla="*/ 40 w 50"/>
                <a:gd name="T43" fmla="*/ 16 h 30"/>
                <a:gd name="T44" fmla="*/ 32 w 50"/>
                <a:gd name="T45" fmla="*/ 14 h 30"/>
                <a:gd name="T46" fmla="*/ 32 w 50"/>
                <a:gd name="T47" fmla="*/ 14 h 30"/>
                <a:gd name="T48" fmla="*/ 28 w 50"/>
                <a:gd name="T49" fmla="*/ 10 h 30"/>
                <a:gd name="T50" fmla="*/ 24 w 50"/>
                <a:gd name="T51" fmla="*/ 6 h 30"/>
                <a:gd name="T52" fmla="*/ 22 w 50"/>
                <a:gd name="T53" fmla="*/ 2 h 30"/>
                <a:gd name="T54" fmla="*/ 18 w 50"/>
                <a:gd name="T55" fmla="*/ 0 h 30"/>
                <a:gd name="T56" fmla="*/ 18 w 50"/>
                <a:gd name="T57" fmla="*/ 0 h 30"/>
                <a:gd name="T58" fmla="*/ 16 w 50"/>
                <a:gd name="T59"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0" h="30">
                  <a:moveTo>
                    <a:pt x="16" y="0"/>
                  </a:moveTo>
                  <a:lnTo>
                    <a:pt x="16" y="0"/>
                  </a:lnTo>
                  <a:lnTo>
                    <a:pt x="6" y="2"/>
                  </a:lnTo>
                  <a:lnTo>
                    <a:pt x="2" y="4"/>
                  </a:lnTo>
                  <a:lnTo>
                    <a:pt x="0" y="6"/>
                  </a:lnTo>
                  <a:lnTo>
                    <a:pt x="0" y="6"/>
                  </a:lnTo>
                  <a:lnTo>
                    <a:pt x="2" y="10"/>
                  </a:lnTo>
                  <a:lnTo>
                    <a:pt x="4" y="14"/>
                  </a:lnTo>
                  <a:lnTo>
                    <a:pt x="10" y="18"/>
                  </a:lnTo>
                  <a:lnTo>
                    <a:pt x="10" y="18"/>
                  </a:lnTo>
                  <a:lnTo>
                    <a:pt x="26" y="26"/>
                  </a:lnTo>
                  <a:lnTo>
                    <a:pt x="26" y="26"/>
                  </a:lnTo>
                  <a:lnTo>
                    <a:pt x="32" y="28"/>
                  </a:lnTo>
                  <a:lnTo>
                    <a:pt x="38" y="30"/>
                  </a:lnTo>
                  <a:lnTo>
                    <a:pt x="38" y="30"/>
                  </a:lnTo>
                  <a:lnTo>
                    <a:pt x="42" y="30"/>
                  </a:lnTo>
                  <a:lnTo>
                    <a:pt x="42" y="30"/>
                  </a:lnTo>
                  <a:lnTo>
                    <a:pt x="48" y="28"/>
                  </a:lnTo>
                  <a:lnTo>
                    <a:pt x="50" y="26"/>
                  </a:lnTo>
                  <a:lnTo>
                    <a:pt x="50" y="24"/>
                  </a:lnTo>
                  <a:lnTo>
                    <a:pt x="46" y="22"/>
                  </a:lnTo>
                  <a:lnTo>
                    <a:pt x="40" y="16"/>
                  </a:lnTo>
                  <a:lnTo>
                    <a:pt x="32" y="14"/>
                  </a:lnTo>
                  <a:lnTo>
                    <a:pt x="32" y="14"/>
                  </a:lnTo>
                  <a:lnTo>
                    <a:pt x="28" y="10"/>
                  </a:lnTo>
                  <a:lnTo>
                    <a:pt x="24" y="6"/>
                  </a:lnTo>
                  <a:lnTo>
                    <a:pt x="22" y="2"/>
                  </a:lnTo>
                  <a:lnTo>
                    <a:pt x="18" y="0"/>
                  </a:lnTo>
                  <a:lnTo>
                    <a:pt x="18" y="0"/>
                  </a:lnTo>
                  <a:lnTo>
                    <a:pt x="1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Arial" panose="020B0604020202020204" pitchFamily="34" charset="0"/>
                <a:cs typeface="Arial" panose="020B0604020202020204" pitchFamily="34" charset="0"/>
              </a:endParaRPr>
            </a:p>
          </p:txBody>
        </p:sp>
        <p:sp>
          <p:nvSpPr>
            <p:cNvPr id="46" name="Freeform 31"/>
            <p:cNvSpPr>
              <a:spLocks/>
            </p:cNvSpPr>
            <p:nvPr/>
          </p:nvSpPr>
          <p:spPr bwMode="auto">
            <a:xfrm>
              <a:off x="2786" y="1194"/>
              <a:ext cx="48" cy="32"/>
            </a:xfrm>
            <a:custGeom>
              <a:avLst/>
              <a:gdLst>
                <a:gd name="T0" fmla="*/ 6 w 48"/>
                <a:gd name="T1" fmla="*/ 0 h 32"/>
                <a:gd name="T2" fmla="*/ 6 w 48"/>
                <a:gd name="T3" fmla="*/ 0 h 32"/>
                <a:gd name="T4" fmla="*/ 2 w 48"/>
                <a:gd name="T5" fmla="*/ 2 h 32"/>
                <a:gd name="T6" fmla="*/ 0 w 48"/>
                <a:gd name="T7" fmla="*/ 4 h 32"/>
                <a:gd name="T8" fmla="*/ 0 w 48"/>
                <a:gd name="T9" fmla="*/ 4 h 32"/>
                <a:gd name="T10" fmla="*/ 2 w 48"/>
                <a:gd name="T11" fmla="*/ 10 h 32"/>
                <a:gd name="T12" fmla="*/ 4 w 48"/>
                <a:gd name="T13" fmla="*/ 14 h 32"/>
                <a:gd name="T14" fmla="*/ 14 w 48"/>
                <a:gd name="T15" fmla="*/ 20 h 32"/>
                <a:gd name="T16" fmla="*/ 14 w 48"/>
                <a:gd name="T17" fmla="*/ 20 h 32"/>
                <a:gd name="T18" fmla="*/ 24 w 48"/>
                <a:gd name="T19" fmla="*/ 28 h 32"/>
                <a:gd name="T20" fmla="*/ 30 w 48"/>
                <a:gd name="T21" fmla="*/ 30 h 32"/>
                <a:gd name="T22" fmla="*/ 36 w 48"/>
                <a:gd name="T23" fmla="*/ 32 h 32"/>
                <a:gd name="T24" fmla="*/ 36 w 48"/>
                <a:gd name="T25" fmla="*/ 32 h 32"/>
                <a:gd name="T26" fmla="*/ 40 w 48"/>
                <a:gd name="T27" fmla="*/ 32 h 32"/>
                <a:gd name="T28" fmla="*/ 42 w 48"/>
                <a:gd name="T29" fmla="*/ 30 h 32"/>
                <a:gd name="T30" fmla="*/ 42 w 48"/>
                <a:gd name="T31" fmla="*/ 30 h 32"/>
                <a:gd name="T32" fmla="*/ 46 w 48"/>
                <a:gd name="T33" fmla="*/ 26 h 32"/>
                <a:gd name="T34" fmla="*/ 48 w 48"/>
                <a:gd name="T35" fmla="*/ 22 h 32"/>
                <a:gd name="T36" fmla="*/ 48 w 48"/>
                <a:gd name="T37" fmla="*/ 22 h 32"/>
                <a:gd name="T38" fmla="*/ 48 w 48"/>
                <a:gd name="T39" fmla="*/ 18 h 32"/>
                <a:gd name="T40" fmla="*/ 46 w 48"/>
                <a:gd name="T41" fmla="*/ 16 h 32"/>
                <a:gd name="T42" fmla="*/ 40 w 48"/>
                <a:gd name="T43" fmla="*/ 10 h 32"/>
                <a:gd name="T44" fmla="*/ 32 w 48"/>
                <a:gd name="T45" fmla="*/ 6 h 32"/>
                <a:gd name="T46" fmla="*/ 24 w 48"/>
                <a:gd name="T47" fmla="*/ 4 h 32"/>
                <a:gd name="T48" fmla="*/ 24 w 48"/>
                <a:gd name="T49" fmla="*/ 4 h 32"/>
                <a:gd name="T50" fmla="*/ 16 w 48"/>
                <a:gd name="T51" fmla="*/ 2 h 32"/>
                <a:gd name="T52" fmla="*/ 6 w 48"/>
                <a:gd name="T53"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8" h="32">
                  <a:moveTo>
                    <a:pt x="6" y="0"/>
                  </a:moveTo>
                  <a:lnTo>
                    <a:pt x="6" y="0"/>
                  </a:lnTo>
                  <a:lnTo>
                    <a:pt x="2" y="2"/>
                  </a:lnTo>
                  <a:lnTo>
                    <a:pt x="0" y="4"/>
                  </a:lnTo>
                  <a:lnTo>
                    <a:pt x="0" y="4"/>
                  </a:lnTo>
                  <a:lnTo>
                    <a:pt x="2" y="10"/>
                  </a:lnTo>
                  <a:lnTo>
                    <a:pt x="4" y="14"/>
                  </a:lnTo>
                  <a:lnTo>
                    <a:pt x="14" y="20"/>
                  </a:lnTo>
                  <a:lnTo>
                    <a:pt x="14" y="20"/>
                  </a:lnTo>
                  <a:lnTo>
                    <a:pt x="24" y="28"/>
                  </a:lnTo>
                  <a:lnTo>
                    <a:pt x="30" y="30"/>
                  </a:lnTo>
                  <a:lnTo>
                    <a:pt x="36" y="32"/>
                  </a:lnTo>
                  <a:lnTo>
                    <a:pt x="36" y="32"/>
                  </a:lnTo>
                  <a:lnTo>
                    <a:pt x="40" y="32"/>
                  </a:lnTo>
                  <a:lnTo>
                    <a:pt x="42" y="30"/>
                  </a:lnTo>
                  <a:lnTo>
                    <a:pt x="42" y="30"/>
                  </a:lnTo>
                  <a:lnTo>
                    <a:pt x="46" y="26"/>
                  </a:lnTo>
                  <a:lnTo>
                    <a:pt x="48" y="22"/>
                  </a:lnTo>
                  <a:lnTo>
                    <a:pt x="48" y="22"/>
                  </a:lnTo>
                  <a:lnTo>
                    <a:pt x="48" y="18"/>
                  </a:lnTo>
                  <a:lnTo>
                    <a:pt x="46" y="16"/>
                  </a:lnTo>
                  <a:lnTo>
                    <a:pt x="40" y="10"/>
                  </a:lnTo>
                  <a:lnTo>
                    <a:pt x="32" y="6"/>
                  </a:lnTo>
                  <a:lnTo>
                    <a:pt x="24" y="4"/>
                  </a:lnTo>
                  <a:lnTo>
                    <a:pt x="24" y="4"/>
                  </a:lnTo>
                  <a:lnTo>
                    <a:pt x="16" y="2"/>
                  </a:lnTo>
                  <a:lnTo>
                    <a:pt x="6"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Arial" panose="020B0604020202020204" pitchFamily="34" charset="0"/>
                <a:cs typeface="Arial" panose="020B0604020202020204" pitchFamily="34" charset="0"/>
              </a:endParaRPr>
            </a:p>
          </p:txBody>
        </p:sp>
        <p:sp>
          <p:nvSpPr>
            <p:cNvPr id="47" name="Freeform 32"/>
            <p:cNvSpPr>
              <a:spLocks/>
            </p:cNvSpPr>
            <p:nvPr/>
          </p:nvSpPr>
          <p:spPr bwMode="auto">
            <a:xfrm>
              <a:off x="2786" y="1194"/>
              <a:ext cx="48" cy="32"/>
            </a:xfrm>
            <a:custGeom>
              <a:avLst/>
              <a:gdLst>
                <a:gd name="T0" fmla="*/ 6 w 48"/>
                <a:gd name="T1" fmla="*/ 0 h 32"/>
                <a:gd name="T2" fmla="*/ 6 w 48"/>
                <a:gd name="T3" fmla="*/ 0 h 32"/>
                <a:gd name="T4" fmla="*/ 2 w 48"/>
                <a:gd name="T5" fmla="*/ 2 h 32"/>
                <a:gd name="T6" fmla="*/ 0 w 48"/>
                <a:gd name="T7" fmla="*/ 4 h 32"/>
                <a:gd name="T8" fmla="*/ 0 w 48"/>
                <a:gd name="T9" fmla="*/ 4 h 32"/>
                <a:gd name="T10" fmla="*/ 2 w 48"/>
                <a:gd name="T11" fmla="*/ 10 h 32"/>
                <a:gd name="T12" fmla="*/ 4 w 48"/>
                <a:gd name="T13" fmla="*/ 14 h 32"/>
                <a:gd name="T14" fmla="*/ 14 w 48"/>
                <a:gd name="T15" fmla="*/ 20 h 32"/>
                <a:gd name="T16" fmla="*/ 14 w 48"/>
                <a:gd name="T17" fmla="*/ 20 h 32"/>
                <a:gd name="T18" fmla="*/ 24 w 48"/>
                <a:gd name="T19" fmla="*/ 28 h 32"/>
                <a:gd name="T20" fmla="*/ 30 w 48"/>
                <a:gd name="T21" fmla="*/ 30 h 32"/>
                <a:gd name="T22" fmla="*/ 36 w 48"/>
                <a:gd name="T23" fmla="*/ 32 h 32"/>
                <a:gd name="T24" fmla="*/ 36 w 48"/>
                <a:gd name="T25" fmla="*/ 32 h 32"/>
                <a:gd name="T26" fmla="*/ 40 w 48"/>
                <a:gd name="T27" fmla="*/ 32 h 32"/>
                <a:gd name="T28" fmla="*/ 42 w 48"/>
                <a:gd name="T29" fmla="*/ 30 h 32"/>
                <a:gd name="T30" fmla="*/ 42 w 48"/>
                <a:gd name="T31" fmla="*/ 30 h 32"/>
                <a:gd name="T32" fmla="*/ 46 w 48"/>
                <a:gd name="T33" fmla="*/ 26 h 32"/>
                <a:gd name="T34" fmla="*/ 48 w 48"/>
                <a:gd name="T35" fmla="*/ 22 h 32"/>
                <a:gd name="T36" fmla="*/ 48 w 48"/>
                <a:gd name="T37" fmla="*/ 22 h 32"/>
                <a:gd name="T38" fmla="*/ 48 w 48"/>
                <a:gd name="T39" fmla="*/ 18 h 32"/>
                <a:gd name="T40" fmla="*/ 46 w 48"/>
                <a:gd name="T41" fmla="*/ 16 h 32"/>
                <a:gd name="T42" fmla="*/ 40 w 48"/>
                <a:gd name="T43" fmla="*/ 10 h 32"/>
                <a:gd name="T44" fmla="*/ 32 w 48"/>
                <a:gd name="T45" fmla="*/ 6 h 32"/>
                <a:gd name="T46" fmla="*/ 24 w 48"/>
                <a:gd name="T47" fmla="*/ 4 h 32"/>
                <a:gd name="T48" fmla="*/ 24 w 48"/>
                <a:gd name="T49" fmla="*/ 4 h 32"/>
                <a:gd name="T50" fmla="*/ 16 w 48"/>
                <a:gd name="T51" fmla="*/ 2 h 32"/>
                <a:gd name="T52" fmla="*/ 6 w 48"/>
                <a:gd name="T53"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8" h="32">
                  <a:moveTo>
                    <a:pt x="6" y="0"/>
                  </a:moveTo>
                  <a:lnTo>
                    <a:pt x="6" y="0"/>
                  </a:lnTo>
                  <a:lnTo>
                    <a:pt x="2" y="2"/>
                  </a:lnTo>
                  <a:lnTo>
                    <a:pt x="0" y="4"/>
                  </a:lnTo>
                  <a:lnTo>
                    <a:pt x="0" y="4"/>
                  </a:lnTo>
                  <a:lnTo>
                    <a:pt x="2" y="10"/>
                  </a:lnTo>
                  <a:lnTo>
                    <a:pt x="4" y="14"/>
                  </a:lnTo>
                  <a:lnTo>
                    <a:pt x="14" y="20"/>
                  </a:lnTo>
                  <a:lnTo>
                    <a:pt x="14" y="20"/>
                  </a:lnTo>
                  <a:lnTo>
                    <a:pt x="24" y="28"/>
                  </a:lnTo>
                  <a:lnTo>
                    <a:pt x="30" y="30"/>
                  </a:lnTo>
                  <a:lnTo>
                    <a:pt x="36" y="32"/>
                  </a:lnTo>
                  <a:lnTo>
                    <a:pt x="36" y="32"/>
                  </a:lnTo>
                  <a:lnTo>
                    <a:pt x="40" y="32"/>
                  </a:lnTo>
                  <a:lnTo>
                    <a:pt x="42" y="30"/>
                  </a:lnTo>
                  <a:lnTo>
                    <a:pt x="42" y="30"/>
                  </a:lnTo>
                  <a:lnTo>
                    <a:pt x="46" y="26"/>
                  </a:lnTo>
                  <a:lnTo>
                    <a:pt x="48" y="22"/>
                  </a:lnTo>
                  <a:lnTo>
                    <a:pt x="48" y="22"/>
                  </a:lnTo>
                  <a:lnTo>
                    <a:pt x="48" y="18"/>
                  </a:lnTo>
                  <a:lnTo>
                    <a:pt x="46" y="16"/>
                  </a:lnTo>
                  <a:lnTo>
                    <a:pt x="40" y="10"/>
                  </a:lnTo>
                  <a:lnTo>
                    <a:pt x="32" y="6"/>
                  </a:lnTo>
                  <a:lnTo>
                    <a:pt x="24" y="4"/>
                  </a:lnTo>
                  <a:lnTo>
                    <a:pt x="24" y="4"/>
                  </a:lnTo>
                  <a:lnTo>
                    <a:pt x="16" y="2"/>
                  </a:lnTo>
                  <a:lnTo>
                    <a:pt x="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Arial" panose="020B0604020202020204" pitchFamily="34" charset="0"/>
                <a:cs typeface="Arial" panose="020B0604020202020204" pitchFamily="34" charset="0"/>
              </a:endParaRPr>
            </a:p>
          </p:txBody>
        </p:sp>
        <p:sp>
          <p:nvSpPr>
            <p:cNvPr id="48" name="Freeform 33"/>
            <p:cNvSpPr>
              <a:spLocks/>
            </p:cNvSpPr>
            <p:nvPr/>
          </p:nvSpPr>
          <p:spPr bwMode="auto">
            <a:xfrm>
              <a:off x="974" y="1782"/>
              <a:ext cx="24" cy="26"/>
            </a:xfrm>
            <a:custGeom>
              <a:avLst/>
              <a:gdLst>
                <a:gd name="T0" fmla="*/ 16 w 24"/>
                <a:gd name="T1" fmla="*/ 0 h 26"/>
                <a:gd name="T2" fmla="*/ 16 w 24"/>
                <a:gd name="T3" fmla="*/ 0 h 26"/>
                <a:gd name="T4" fmla="*/ 12 w 24"/>
                <a:gd name="T5" fmla="*/ 0 h 26"/>
                <a:gd name="T6" fmla="*/ 8 w 24"/>
                <a:gd name="T7" fmla="*/ 2 h 26"/>
                <a:gd name="T8" fmla="*/ 8 w 24"/>
                <a:gd name="T9" fmla="*/ 2 h 26"/>
                <a:gd name="T10" fmla="*/ 6 w 24"/>
                <a:gd name="T11" fmla="*/ 8 h 26"/>
                <a:gd name="T12" fmla="*/ 2 w 24"/>
                <a:gd name="T13" fmla="*/ 12 h 26"/>
                <a:gd name="T14" fmla="*/ 0 w 24"/>
                <a:gd name="T15" fmla="*/ 18 h 26"/>
                <a:gd name="T16" fmla="*/ 0 w 24"/>
                <a:gd name="T17" fmla="*/ 22 h 26"/>
                <a:gd name="T18" fmla="*/ 0 w 24"/>
                <a:gd name="T19" fmla="*/ 22 h 26"/>
                <a:gd name="T20" fmla="*/ 4 w 24"/>
                <a:gd name="T21" fmla="*/ 24 h 26"/>
                <a:gd name="T22" fmla="*/ 6 w 24"/>
                <a:gd name="T23" fmla="*/ 26 h 26"/>
                <a:gd name="T24" fmla="*/ 6 w 24"/>
                <a:gd name="T25" fmla="*/ 26 h 26"/>
                <a:gd name="T26" fmla="*/ 12 w 24"/>
                <a:gd name="T27" fmla="*/ 24 h 26"/>
                <a:gd name="T28" fmla="*/ 18 w 24"/>
                <a:gd name="T29" fmla="*/ 22 h 26"/>
                <a:gd name="T30" fmla="*/ 18 w 24"/>
                <a:gd name="T31" fmla="*/ 22 h 26"/>
                <a:gd name="T32" fmla="*/ 22 w 24"/>
                <a:gd name="T33" fmla="*/ 14 h 26"/>
                <a:gd name="T34" fmla="*/ 24 w 24"/>
                <a:gd name="T35" fmla="*/ 8 h 26"/>
                <a:gd name="T36" fmla="*/ 20 w 24"/>
                <a:gd name="T37" fmla="*/ 2 h 26"/>
                <a:gd name="T38" fmla="*/ 18 w 24"/>
                <a:gd name="T39" fmla="*/ 0 h 26"/>
                <a:gd name="T40" fmla="*/ 16 w 24"/>
                <a:gd name="T41"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4" h="26">
                  <a:moveTo>
                    <a:pt x="16" y="0"/>
                  </a:moveTo>
                  <a:lnTo>
                    <a:pt x="16" y="0"/>
                  </a:lnTo>
                  <a:lnTo>
                    <a:pt x="12" y="0"/>
                  </a:lnTo>
                  <a:lnTo>
                    <a:pt x="8" y="2"/>
                  </a:lnTo>
                  <a:lnTo>
                    <a:pt x="8" y="2"/>
                  </a:lnTo>
                  <a:lnTo>
                    <a:pt x="6" y="8"/>
                  </a:lnTo>
                  <a:lnTo>
                    <a:pt x="2" y="12"/>
                  </a:lnTo>
                  <a:lnTo>
                    <a:pt x="0" y="18"/>
                  </a:lnTo>
                  <a:lnTo>
                    <a:pt x="0" y="22"/>
                  </a:lnTo>
                  <a:lnTo>
                    <a:pt x="0" y="22"/>
                  </a:lnTo>
                  <a:lnTo>
                    <a:pt x="4" y="24"/>
                  </a:lnTo>
                  <a:lnTo>
                    <a:pt x="6" y="26"/>
                  </a:lnTo>
                  <a:lnTo>
                    <a:pt x="6" y="26"/>
                  </a:lnTo>
                  <a:lnTo>
                    <a:pt x="12" y="24"/>
                  </a:lnTo>
                  <a:lnTo>
                    <a:pt x="18" y="22"/>
                  </a:lnTo>
                  <a:lnTo>
                    <a:pt x="18" y="22"/>
                  </a:lnTo>
                  <a:lnTo>
                    <a:pt x="22" y="14"/>
                  </a:lnTo>
                  <a:lnTo>
                    <a:pt x="24" y="8"/>
                  </a:lnTo>
                  <a:lnTo>
                    <a:pt x="20" y="2"/>
                  </a:lnTo>
                  <a:lnTo>
                    <a:pt x="18" y="0"/>
                  </a:lnTo>
                  <a:lnTo>
                    <a:pt x="16"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Arial" panose="020B0604020202020204" pitchFamily="34" charset="0"/>
                <a:cs typeface="Arial" panose="020B0604020202020204" pitchFamily="34" charset="0"/>
              </a:endParaRPr>
            </a:p>
          </p:txBody>
        </p:sp>
        <p:sp>
          <p:nvSpPr>
            <p:cNvPr id="49" name="Freeform 34"/>
            <p:cNvSpPr>
              <a:spLocks/>
            </p:cNvSpPr>
            <p:nvPr/>
          </p:nvSpPr>
          <p:spPr bwMode="auto">
            <a:xfrm>
              <a:off x="974" y="1782"/>
              <a:ext cx="24" cy="26"/>
            </a:xfrm>
            <a:custGeom>
              <a:avLst/>
              <a:gdLst>
                <a:gd name="T0" fmla="*/ 16 w 24"/>
                <a:gd name="T1" fmla="*/ 0 h 26"/>
                <a:gd name="T2" fmla="*/ 16 w 24"/>
                <a:gd name="T3" fmla="*/ 0 h 26"/>
                <a:gd name="T4" fmla="*/ 12 w 24"/>
                <a:gd name="T5" fmla="*/ 0 h 26"/>
                <a:gd name="T6" fmla="*/ 8 w 24"/>
                <a:gd name="T7" fmla="*/ 2 h 26"/>
                <a:gd name="T8" fmla="*/ 8 w 24"/>
                <a:gd name="T9" fmla="*/ 2 h 26"/>
                <a:gd name="T10" fmla="*/ 6 w 24"/>
                <a:gd name="T11" fmla="*/ 8 h 26"/>
                <a:gd name="T12" fmla="*/ 2 w 24"/>
                <a:gd name="T13" fmla="*/ 12 h 26"/>
                <a:gd name="T14" fmla="*/ 0 w 24"/>
                <a:gd name="T15" fmla="*/ 18 h 26"/>
                <a:gd name="T16" fmla="*/ 0 w 24"/>
                <a:gd name="T17" fmla="*/ 22 h 26"/>
                <a:gd name="T18" fmla="*/ 0 w 24"/>
                <a:gd name="T19" fmla="*/ 22 h 26"/>
                <a:gd name="T20" fmla="*/ 4 w 24"/>
                <a:gd name="T21" fmla="*/ 24 h 26"/>
                <a:gd name="T22" fmla="*/ 6 w 24"/>
                <a:gd name="T23" fmla="*/ 26 h 26"/>
                <a:gd name="T24" fmla="*/ 6 w 24"/>
                <a:gd name="T25" fmla="*/ 26 h 26"/>
                <a:gd name="T26" fmla="*/ 12 w 24"/>
                <a:gd name="T27" fmla="*/ 24 h 26"/>
                <a:gd name="T28" fmla="*/ 18 w 24"/>
                <a:gd name="T29" fmla="*/ 22 h 26"/>
                <a:gd name="T30" fmla="*/ 18 w 24"/>
                <a:gd name="T31" fmla="*/ 22 h 26"/>
                <a:gd name="T32" fmla="*/ 22 w 24"/>
                <a:gd name="T33" fmla="*/ 14 h 26"/>
                <a:gd name="T34" fmla="*/ 24 w 24"/>
                <a:gd name="T35" fmla="*/ 8 h 26"/>
                <a:gd name="T36" fmla="*/ 20 w 24"/>
                <a:gd name="T37" fmla="*/ 2 h 26"/>
                <a:gd name="T38" fmla="*/ 18 w 24"/>
                <a:gd name="T39" fmla="*/ 0 h 26"/>
                <a:gd name="T40" fmla="*/ 16 w 24"/>
                <a:gd name="T41"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4" h="26">
                  <a:moveTo>
                    <a:pt x="16" y="0"/>
                  </a:moveTo>
                  <a:lnTo>
                    <a:pt x="16" y="0"/>
                  </a:lnTo>
                  <a:lnTo>
                    <a:pt x="12" y="0"/>
                  </a:lnTo>
                  <a:lnTo>
                    <a:pt x="8" y="2"/>
                  </a:lnTo>
                  <a:lnTo>
                    <a:pt x="8" y="2"/>
                  </a:lnTo>
                  <a:lnTo>
                    <a:pt x="6" y="8"/>
                  </a:lnTo>
                  <a:lnTo>
                    <a:pt x="2" y="12"/>
                  </a:lnTo>
                  <a:lnTo>
                    <a:pt x="0" y="18"/>
                  </a:lnTo>
                  <a:lnTo>
                    <a:pt x="0" y="22"/>
                  </a:lnTo>
                  <a:lnTo>
                    <a:pt x="0" y="22"/>
                  </a:lnTo>
                  <a:lnTo>
                    <a:pt x="4" y="24"/>
                  </a:lnTo>
                  <a:lnTo>
                    <a:pt x="6" y="26"/>
                  </a:lnTo>
                  <a:lnTo>
                    <a:pt x="6" y="26"/>
                  </a:lnTo>
                  <a:lnTo>
                    <a:pt x="12" y="24"/>
                  </a:lnTo>
                  <a:lnTo>
                    <a:pt x="18" y="22"/>
                  </a:lnTo>
                  <a:lnTo>
                    <a:pt x="18" y="22"/>
                  </a:lnTo>
                  <a:lnTo>
                    <a:pt x="22" y="14"/>
                  </a:lnTo>
                  <a:lnTo>
                    <a:pt x="24" y="8"/>
                  </a:lnTo>
                  <a:lnTo>
                    <a:pt x="20" y="2"/>
                  </a:lnTo>
                  <a:lnTo>
                    <a:pt x="18" y="0"/>
                  </a:lnTo>
                  <a:lnTo>
                    <a:pt x="1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Arial" panose="020B0604020202020204" pitchFamily="34" charset="0"/>
                <a:cs typeface="Arial" panose="020B0604020202020204" pitchFamily="34" charset="0"/>
              </a:endParaRPr>
            </a:p>
          </p:txBody>
        </p:sp>
        <p:sp>
          <p:nvSpPr>
            <p:cNvPr id="50" name="Freeform 35"/>
            <p:cNvSpPr>
              <a:spLocks/>
            </p:cNvSpPr>
            <p:nvPr/>
          </p:nvSpPr>
          <p:spPr bwMode="auto">
            <a:xfrm>
              <a:off x="980" y="1784"/>
              <a:ext cx="2" cy="2"/>
            </a:xfrm>
            <a:custGeom>
              <a:avLst/>
              <a:gdLst>
                <a:gd name="T0" fmla="*/ 2 w 2"/>
                <a:gd name="T1" fmla="*/ 0 h 2"/>
                <a:gd name="T2" fmla="*/ 2 w 2"/>
                <a:gd name="T3" fmla="*/ 0 h 2"/>
                <a:gd name="T4" fmla="*/ 0 w 2"/>
                <a:gd name="T5" fmla="*/ 2 h 2"/>
                <a:gd name="T6" fmla="*/ 0 w 2"/>
                <a:gd name="T7" fmla="*/ 2 h 2"/>
                <a:gd name="T8" fmla="*/ 0 w 2"/>
                <a:gd name="T9" fmla="*/ 2 h 2"/>
                <a:gd name="T10" fmla="*/ 2 w 2"/>
                <a:gd name="T11" fmla="*/ 0 h 2"/>
                <a:gd name="T12" fmla="*/ 2 w 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2" y="0"/>
                  </a:moveTo>
                  <a:lnTo>
                    <a:pt x="2" y="0"/>
                  </a:lnTo>
                  <a:lnTo>
                    <a:pt x="0" y="2"/>
                  </a:lnTo>
                  <a:lnTo>
                    <a:pt x="0" y="2"/>
                  </a:lnTo>
                  <a:lnTo>
                    <a:pt x="0" y="2"/>
                  </a:lnTo>
                  <a:lnTo>
                    <a:pt x="2" y="0"/>
                  </a:lnTo>
                  <a:lnTo>
                    <a:pt x="2"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Arial" panose="020B0604020202020204" pitchFamily="34" charset="0"/>
                <a:cs typeface="Arial" panose="020B0604020202020204" pitchFamily="34" charset="0"/>
              </a:endParaRPr>
            </a:p>
          </p:txBody>
        </p:sp>
        <p:sp>
          <p:nvSpPr>
            <p:cNvPr id="51" name="Freeform 36"/>
            <p:cNvSpPr>
              <a:spLocks/>
            </p:cNvSpPr>
            <p:nvPr/>
          </p:nvSpPr>
          <p:spPr bwMode="auto">
            <a:xfrm>
              <a:off x="980" y="1784"/>
              <a:ext cx="2" cy="2"/>
            </a:xfrm>
            <a:custGeom>
              <a:avLst/>
              <a:gdLst>
                <a:gd name="T0" fmla="*/ 2 w 2"/>
                <a:gd name="T1" fmla="*/ 0 h 2"/>
                <a:gd name="T2" fmla="*/ 2 w 2"/>
                <a:gd name="T3" fmla="*/ 0 h 2"/>
                <a:gd name="T4" fmla="*/ 0 w 2"/>
                <a:gd name="T5" fmla="*/ 2 h 2"/>
                <a:gd name="T6" fmla="*/ 0 w 2"/>
                <a:gd name="T7" fmla="*/ 2 h 2"/>
                <a:gd name="T8" fmla="*/ 0 w 2"/>
                <a:gd name="T9" fmla="*/ 2 h 2"/>
                <a:gd name="T10" fmla="*/ 2 w 2"/>
                <a:gd name="T11" fmla="*/ 0 h 2"/>
                <a:gd name="T12" fmla="*/ 2 w 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2" y="0"/>
                  </a:moveTo>
                  <a:lnTo>
                    <a:pt x="2" y="0"/>
                  </a:lnTo>
                  <a:lnTo>
                    <a:pt x="0" y="2"/>
                  </a:lnTo>
                  <a:lnTo>
                    <a:pt x="0" y="2"/>
                  </a:lnTo>
                  <a:lnTo>
                    <a:pt x="0" y="2"/>
                  </a:lnTo>
                  <a:lnTo>
                    <a:pt x="2" y="0"/>
                  </a:lnTo>
                  <a:lnTo>
                    <a:pt x="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Arial" panose="020B0604020202020204" pitchFamily="34" charset="0"/>
                <a:cs typeface="Arial" panose="020B0604020202020204" pitchFamily="34" charset="0"/>
              </a:endParaRPr>
            </a:p>
          </p:txBody>
        </p:sp>
        <p:sp>
          <p:nvSpPr>
            <p:cNvPr id="52" name="Freeform 37"/>
            <p:cNvSpPr>
              <a:spLocks/>
            </p:cNvSpPr>
            <p:nvPr/>
          </p:nvSpPr>
          <p:spPr bwMode="auto">
            <a:xfrm>
              <a:off x="966" y="1818"/>
              <a:ext cx="32" cy="38"/>
            </a:xfrm>
            <a:custGeom>
              <a:avLst/>
              <a:gdLst>
                <a:gd name="T0" fmla="*/ 18 w 32"/>
                <a:gd name="T1" fmla="*/ 0 h 38"/>
                <a:gd name="T2" fmla="*/ 18 w 32"/>
                <a:gd name="T3" fmla="*/ 0 h 38"/>
                <a:gd name="T4" fmla="*/ 14 w 32"/>
                <a:gd name="T5" fmla="*/ 0 h 38"/>
                <a:gd name="T6" fmla="*/ 10 w 32"/>
                <a:gd name="T7" fmla="*/ 2 h 38"/>
                <a:gd name="T8" fmla="*/ 6 w 32"/>
                <a:gd name="T9" fmla="*/ 6 h 38"/>
                <a:gd name="T10" fmla="*/ 4 w 32"/>
                <a:gd name="T11" fmla="*/ 12 h 38"/>
                <a:gd name="T12" fmla="*/ 4 w 32"/>
                <a:gd name="T13" fmla="*/ 12 h 38"/>
                <a:gd name="T14" fmla="*/ 2 w 32"/>
                <a:gd name="T15" fmla="*/ 28 h 38"/>
                <a:gd name="T16" fmla="*/ 2 w 32"/>
                <a:gd name="T17" fmla="*/ 28 h 38"/>
                <a:gd name="T18" fmla="*/ 0 w 32"/>
                <a:gd name="T19" fmla="*/ 36 h 38"/>
                <a:gd name="T20" fmla="*/ 2 w 32"/>
                <a:gd name="T21" fmla="*/ 38 h 38"/>
                <a:gd name="T22" fmla="*/ 4 w 32"/>
                <a:gd name="T23" fmla="*/ 38 h 38"/>
                <a:gd name="T24" fmla="*/ 4 w 32"/>
                <a:gd name="T25" fmla="*/ 38 h 38"/>
                <a:gd name="T26" fmla="*/ 6 w 32"/>
                <a:gd name="T27" fmla="*/ 38 h 38"/>
                <a:gd name="T28" fmla="*/ 6 w 32"/>
                <a:gd name="T29" fmla="*/ 38 h 38"/>
                <a:gd name="T30" fmla="*/ 12 w 32"/>
                <a:gd name="T31" fmla="*/ 38 h 38"/>
                <a:gd name="T32" fmla="*/ 16 w 32"/>
                <a:gd name="T33" fmla="*/ 34 h 38"/>
                <a:gd name="T34" fmla="*/ 26 w 32"/>
                <a:gd name="T35" fmla="*/ 26 h 38"/>
                <a:gd name="T36" fmla="*/ 32 w 32"/>
                <a:gd name="T37" fmla="*/ 16 h 38"/>
                <a:gd name="T38" fmla="*/ 32 w 32"/>
                <a:gd name="T39" fmla="*/ 12 h 38"/>
                <a:gd name="T40" fmla="*/ 32 w 32"/>
                <a:gd name="T41" fmla="*/ 8 h 38"/>
                <a:gd name="T42" fmla="*/ 32 w 32"/>
                <a:gd name="T43" fmla="*/ 8 h 38"/>
                <a:gd name="T44" fmla="*/ 26 w 32"/>
                <a:gd name="T45" fmla="*/ 2 h 38"/>
                <a:gd name="T46" fmla="*/ 18 w 32"/>
                <a:gd name="T47"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2" h="38">
                  <a:moveTo>
                    <a:pt x="18" y="0"/>
                  </a:moveTo>
                  <a:lnTo>
                    <a:pt x="18" y="0"/>
                  </a:lnTo>
                  <a:lnTo>
                    <a:pt x="14" y="0"/>
                  </a:lnTo>
                  <a:lnTo>
                    <a:pt x="10" y="2"/>
                  </a:lnTo>
                  <a:lnTo>
                    <a:pt x="6" y="6"/>
                  </a:lnTo>
                  <a:lnTo>
                    <a:pt x="4" y="12"/>
                  </a:lnTo>
                  <a:lnTo>
                    <a:pt x="4" y="12"/>
                  </a:lnTo>
                  <a:lnTo>
                    <a:pt x="2" y="28"/>
                  </a:lnTo>
                  <a:lnTo>
                    <a:pt x="2" y="28"/>
                  </a:lnTo>
                  <a:lnTo>
                    <a:pt x="0" y="36"/>
                  </a:lnTo>
                  <a:lnTo>
                    <a:pt x="2" y="38"/>
                  </a:lnTo>
                  <a:lnTo>
                    <a:pt x="4" y="38"/>
                  </a:lnTo>
                  <a:lnTo>
                    <a:pt x="4" y="38"/>
                  </a:lnTo>
                  <a:lnTo>
                    <a:pt x="6" y="38"/>
                  </a:lnTo>
                  <a:lnTo>
                    <a:pt x="6" y="38"/>
                  </a:lnTo>
                  <a:lnTo>
                    <a:pt x="12" y="38"/>
                  </a:lnTo>
                  <a:lnTo>
                    <a:pt x="16" y="34"/>
                  </a:lnTo>
                  <a:lnTo>
                    <a:pt x="26" y="26"/>
                  </a:lnTo>
                  <a:lnTo>
                    <a:pt x="32" y="16"/>
                  </a:lnTo>
                  <a:lnTo>
                    <a:pt x="32" y="12"/>
                  </a:lnTo>
                  <a:lnTo>
                    <a:pt x="32" y="8"/>
                  </a:lnTo>
                  <a:lnTo>
                    <a:pt x="32" y="8"/>
                  </a:lnTo>
                  <a:lnTo>
                    <a:pt x="26" y="2"/>
                  </a:lnTo>
                  <a:lnTo>
                    <a:pt x="18"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Arial" panose="020B0604020202020204" pitchFamily="34" charset="0"/>
                <a:cs typeface="Arial" panose="020B0604020202020204" pitchFamily="34" charset="0"/>
              </a:endParaRPr>
            </a:p>
          </p:txBody>
        </p:sp>
        <p:sp>
          <p:nvSpPr>
            <p:cNvPr id="53" name="Freeform 38"/>
            <p:cNvSpPr>
              <a:spLocks/>
            </p:cNvSpPr>
            <p:nvPr/>
          </p:nvSpPr>
          <p:spPr bwMode="auto">
            <a:xfrm>
              <a:off x="966" y="1818"/>
              <a:ext cx="32" cy="38"/>
            </a:xfrm>
            <a:custGeom>
              <a:avLst/>
              <a:gdLst>
                <a:gd name="T0" fmla="*/ 18 w 32"/>
                <a:gd name="T1" fmla="*/ 0 h 38"/>
                <a:gd name="T2" fmla="*/ 18 w 32"/>
                <a:gd name="T3" fmla="*/ 0 h 38"/>
                <a:gd name="T4" fmla="*/ 14 w 32"/>
                <a:gd name="T5" fmla="*/ 0 h 38"/>
                <a:gd name="T6" fmla="*/ 10 w 32"/>
                <a:gd name="T7" fmla="*/ 2 h 38"/>
                <a:gd name="T8" fmla="*/ 6 w 32"/>
                <a:gd name="T9" fmla="*/ 6 h 38"/>
                <a:gd name="T10" fmla="*/ 4 w 32"/>
                <a:gd name="T11" fmla="*/ 12 h 38"/>
                <a:gd name="T12" fmla="*/ 4 w 32"/>
                <a:gd name="T13" fmla="*/ 12 h 38"/>
                <a:gd name="T14" fmla="*/ 2 w 32"/>
                <a:gd name="T15" fmla="*/ 28 h 38"/>
                <a:gd name="T16" fmla="*/ 2 w 32"/>
                <a:gd name="T17" fmla="*/ 28 h 38"/>
                <a:gd name="T18" fmla="*/ 0 w 32"/>
                <a:gd name="T19" fmla="*/ 36 h 38"/>
                <a:gd name="T20" fmla="*/ 2 w 32"/>
                <a:gd name="T21" fmla="*/ 38 h 38"/>
                <a:gd name="T22" fmla="*/ 4 w 32"/>
                <a:gd name="T23" fmla="*/ 38 h 38"/>
                <a:gd name="T24" fmla="*/ 4 w 32"/>
                <a:gd name="T25" fmla="*/ 38 h 38"/>
                <a:gd name="T26" fmla="*/ 6 w 32"/>
                <a:gd name="T27" fmla="*/ 38 h 38"/>
                <a:gd name="T28" fmla="*/ 6 w 32"/>
                <a:gd name="T29" fmla="*/ 38 h 38"/>
                <a:gd name="T30" fmla="*/ 12 w 32"/>
                <a:gd name="T31" fmla="*/ 38 h 38"/>
                <a:gd name="T32" fmla="*/ 16 w 32"/>
                <a:gd name="T33" fmla="*/ 34 h 38"/>
                <a:gd name="T34" fmla="*/ 26 w 32"/>
                <a:gd name="T35" fmla="*/ 26 h 38"/>
                <a:gd name="T36" fmla="*/ 32 w 32"/>
                <a:gd name="T37" fmla="*/ 16 h 38"/>
                <a:gd name="T38" fmla="*/ 32 w 32"/>
                <a:gd name="T39" fmla="*/ 12 h 38"/>
                <a:gd name="T40" fmla="*/ 32 w 32"/>
                <a:gd name="T41" fmla="*/ 8 h 38"/>
                <a:gd name="T42" fmla="*/ 32 w 32"/>
                <a:gd name="T43" fmla="*/ 8 h 38"/>
                <a:gd name="T44" fmla="*/ 26 w 32"/>
                <a:gd name="T45" fmla="*/ 2 h 38"/>
                <a:gd name="T46" fmla="*/ 18 w 32"/>
                <a:gd name="T47"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2" h="38">
                  <a:moveTo>
                    <a:pt x="18" y="0"/>
                  </a:moveTo>
                  <a:lnTo>
                    <a:pt x="18" y="0"/>
                  </a:lnTo>
                  <a:lnTo>
                    <a:pt x="14" y="0"/>
                  </a:lnTo>
                  <a:lnTo>
                    <a:pt x="10" y="2"/>
                  </a:lnTo>
                  <a:lnTo>
                    <a:pt x="6" y="6"/>
                  </a:lnTo>
                  <a:lnTo>
                    <a:pt x="4" y="12"/>
                  </a:lnTo>
                  <a:lnTo>
                    <a:pt x="4" y="12"/>
                  </a:lnTo>
                  <a:lnTo>
                    <a:pt x="2" y="28"/>
                  </a:lnTo>
                  <a:lnTo>
                    <a:pt x="2" y="28"/>
                  </a:lnTo>
                  <a:lnTo>
                    <a:pt x="0" y="36"/>
                  </a:lnTo>
                  <a:lnTo>
                    <a:pt x="2" y="38"/>
                  </a:lnTo>
                  <a:lnTo>
                    <a:pt x="4" y="38"/>
                  </a:lnTo>
                  <a:lnTo>
                    <a:pt x="4" y="38"/>
                  </a:lnTo>
                  <a:lnTo>
                    <a:pt x="6" y="38"/>
                  </a:lnTo>
                  <a:lnTo>
                    <a:pt x="6" y="38"/>
                  </a:lnTo>
                  <a:lnTo>
                    <a:pt x="12" y="38"/>
                  </a:lnTo>
                  <a:lnTo>
                    <a:pt x="16" y="34"/>
                  </a:lnTo>
                  <a:lnTo>
                    <a:pt x="26" y="26"/>
                  </a:lnTo>
                  <a:lnTo>
                    <a:pt x="32" y="16"/>
                  </a:lnTo>
                  <a:lnTo>
                    <a:pt x="32" y="12"/>
                  </a:lnTo>
                  <a:lnTo>
                    <a:pt x="32" y="8"/>
                  </a:lnTo>
                  <a:lnTo>
                    <a:pt x="32" y="8"/>
                  </a:lnTo>
                  <a:lnTo>
                    <a:pt x="26" y="2"/>
                  </a:lnTo>
                  <a:lnTo>
                    <a:pt x="1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Arial" panose="020B0604020202020204" pitchFamily="34" charset="0"/>
                <a:cs typeface="Arial" panose="020B0604020202020204" pitchFamily="34" charset="0"/>
              </a:endParaRPr>
            </a:p>
          </p:txBody>
        </p:sp>
        <p:sp>
          <p:nvSpPr>
            <p:cNvPr id="54" name="Freeform 39"/>
            <p:cNvSpPr>
              <a:spLocks/>
            </p:cNvSpPr>
            <p:nvPr/>
          </p:nvSpPr>
          <p:spPr bwMode="auto">
            <a:xfrm>
              <a:off x="1014" y="1864"/>
              <a:ext cx="44" cy="30"/>
            </a:xfrm>
            <a:custGeom>
              <a:avLst/>
              <a:gdLst>
                <a:gd name="T0" fmla="*/ 16 w 44"/>
                <a:gd name="T1" fmla="*/ 0 h 30"/>
                <a:gd name="T2" fmla="*/ 16 w 44"/>
                <a:gd name="T3" fmla="*/ 0 h 30"/>
                <a:gd name="T4" fmla="*/ 10 w 44"/>
                <a:gd name="T5" fmla="*/ 0 h 30"/>
                <a:gd name="T6" fmla="*/ 4 w 44"/>
                <a:gd name="T7" fmla="*/ 2 h 30"/>
                <a:gd name="T8" fmla="*/ 4 w 44"/>
                <a:gd name="T9" fmla="*/ 2 h 30"/>
                <a:gd name="T10" fmla="*/ 2 w 44"/>
                <a:gd name="T11" fmla="*/ 6 h 30"/>
                <a:gd name="T12" fmla="*/ 0 w 44"/>
                <a:gd name="T13" fmla="*/ 10 h 30"/>
                <a:gd name="T14" fmla="*/ 2 w 44"/>
                <a:gd name="T15" fmla="*/ 14 h 30"/>
                <a:gd name="T16" fmla="*/ 4 w 44"/>
                <a:gd name="T17" fmla="*/ 16 h 30"/>
                <a:gd name="T18" fmla="*/ 4 w 44"/>
                <a:gd name="T19" fmla="*/ 16 h 30"/>
                <a:gd name="T20" fmla="*/ 8 w 44"/>
                <a:gd name="T21" fmla="*/ 18 h 30"/>
                <a:gd name="T22" fmla="*/ 12 w 44"/>
                <a:gd name="T23" fmla="*/ 18 h 30"/>
                <a:gd name="T24" fmla="*/ 16 w 44"/>
                <a:gd name="T25" fmla="*/ 18 h 30"/>
                <a:gd name="T26" fmla="*/ 20 w 44"/>
                <a:gd name="T27" fmla="*/ 20 h 30"/>
                <a:gd name="T28" fmla="*/ 20 w 44"/>
                <a:gd name="T29" fmla="*/ 20 h 30"/>
                <a:gd name="T30" fmla="*/ 26 w 44"/>
                <a:gd name="T31" fmla="*/ 26 h 30"/>
                <a:gd name="T32" fmla="*/ 30 w 44"/>
                <a:gd name="T33" fmla="*/ 28 h 30"/>
                <a:gd name="T34" fmla="*/ 32 w 44"/>
                <a:gd name="T35" fmla="*/ 30 h 30"/>
                <a:gd name="T36" fmla="*/ 32 w 44"/>
                <a:gd name="T37" fmla="*/ 30 h 30"/>
                <a:gd name="T38" fmla="*/ 32 w 44"/>
                <a:gd name="T39" fmla="*/ 30 h 30"/>
                <a:gd name="T40" fmla="*/ 32 w 44"/>
                <a:gd name="T41" fmla="*/ 30 h 30"/>
                <a:gd name="T42" fmla="*/ 38 w 44"/>
                <a:gd name="T43" fmla="*/ 28 h 30"/>
                <a:gd name="T44" fmla="*/ 42 w 44"/>
                <a:gd name="T45" fmla="*/ 24 h 30"/>
                <a:gd name="T46" fmla="*/ 44 w 44"/>
                <a:gd name="T47" fmla="*/ 18 h 30"/>
                <a:gd name="T48" fmla="*/ 44 w 44"/>
                <a:gd name="T49" fmla="*/ 14 h 30"/>
                <a:gd name="T50" fmla="*/ 44 w 44"/>
                <a:gd name="T51" fmla="*/ 14 h 30"/>
                <a:gd name="T52" fmla="*/ 40 w 44"/>
                <a:gd name="T53" fmla="*/ 8 h 30"/>
                <a:gd name="T54" fmla="*/ 34 w 44"/>
                <a:gd name="T55" fmla="*/ 4 h 30"/>
                <a:gd name="T56" fmla="*/ 26 w 44"/>
                <a:gd name="T57" fmla="*/ 0 h 30"/>
                <a:gd name="T58" fmla="*/ 16 w 44"/>
                <a:gd name="T59"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4" h="30">
                  <a:moveTo>
                    <a:pt x="16" y="0"/>
                  </a:moveTo>
                  <a:lnTo>
                    <a:pt x="16" y="0"/>
                  </a:lnTo>
                  <a:lnTo>
                    <a:pt x="10" y="0"/>
                  </a:lnTo>
                  <a:lnTo>
                    <a:pt x="4" y="2"/>
                  </a:lnTo>
                  <a:lnTo>
                    <a:pt x="4" y="2"/>
                  </a:lnTo>
                  <a:lnTo>
                    <a:pt x="2" y="6"/>
                  </a:lnTo>
                  <a:lnTo>
                    <a:pt x="0" y="10"/>
                  </a:lnTo>
                  <a:lnTo>
                    <a:pt x="2" y="14"/>
                  </a:lnTo>
                  <a:lnTo>
                    <a:pt x="4" y="16"/>
                  </a:lnTo>
                  <a:lnTo>
                    <a:pt x="4" y="16"/>
                  </a:lnTo>
                  <a:lnTo>
                    <a:pt x="8" y="18"/>
                  </a:lnTo>
                  <a:lnTo>
                    <a:pt x="12" y="18"/>
                  </a:lnTo>
                  <a:lnTo>
                    <a:pt x="16" y="18"/>
                  </a:lnTo>
                  <a:lnTo>
                    <a:pt x="20" y="20"/>
                  </a:lnTo>
                  <a:lnTo>
                    <a:pt x="20" y="20"/>
                  </a:lnTo>
                  <a:lnTo>
                    <a:pt x="26" y="26"/>
                  </a:lnTo>
                  <a:lnTo>
                    <a:pt x="30" y="28"/>
                  </a:lnTo>
                  <a:lnTo>
                    <a:pt x="32" y="30"/>
                  </a:lnTo>
                  <a:lnTo>
                    <a:pt x="32" y="30"/>
                  </a:lnTo>
                  <a:lnTo>
                    <a:pt x="32" y="30"/>
                  </a:lnTo>
                  <a:lnTo>
                    <a:pt x="32" y="30"/>
                  </a:lnTo>
                  <a:lnTo>
                    <a:pt x="38" y="28"/>
                  </a:lnTo>
                  <a:lnTo>
                    <a:pt x="42" y="24"/>
                  </a:lnTo>
                  <a:lnTo>
                    <a:pt x="44" y="18"/>
                  </a:lnTo>
                  <a:lnTo>
                    <a:pt x="44" y="14"/>
                  </a:lnTo>
                  <a:lnTo>
                    <a:pt x="44" y="14"/>
                  </a:lnTo>
                  <a:lnTo>
                    <a:pt x="40" y="8"/>
                  </a:lnTo>
                  <a:lnTo>
                    <a:pt x="34" y="4"/>
                  </a:lnTo>
                  <a:lnTo>
                    <a:pt x="26" y="0"/>
                  </a:lnTo>
                  <a:lnTo>
                    <a:pt x="16"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Arial" panose="020B0604020202020204" pitchFamily="34" charset="0"/>
                <a:cs typeface="Arial" panose="020B0604020202020204" pitchFamily="34" charset="0"/>
              </a:endParaRPr>
            </a:p>
          </p:txBody>
        </p:sp>
        <p:sp>
          <p:nvSpPr>
            <p:cNvPr id="55" name="Freeform 40"/>
            <p:cNvSpPr>
              <a:spLocks/>
            </p:cNvSpPr>
            <p:nvPr/>
          </p:nvSpPr>
          <p:spPr bwMode="auto">
            <a:xfrm>
              <a:off x="1014" y="1864"/>
              <a:ext cx="44" cy="30"/>
            </a:xfrm>
            <a:custGeom>
              <a:avLst/>
              <a:gdLst>
                <a:gd name="T0" fmla="*/ 16 w 44"/>
                <a:gd name="T1" fmla="*/ 0 h 30"/>
                <a:gd name="T2" fmla="*/ 16 w 44"/>
                <a:gd name="T3" fmla="*/ 0 h 30"/>
                <a:gd name="T4" fmla="*/ 10 w 44"/>
                <a:gd name="T5" fmla="*/ 0 h 30"/>
                <a:gd name="T6" fmla="*/ 4 w 44"/>
                <a:gd name="T7" fmla="*/ 2 h 30"/>
                <a:gd name="T8" fmla="*/ 4 w 44"/>
                <a:gd name="T9" fmla="*/ 2 h 30"/>
                <a:gd name="T10" fmla="*/ 2 w 44"/>
                <a:gd name="T11" fmla="*/ 6 h 30"/>
                <a:gd name="T12" fmla="*/ 0 w 44"/>
                <a:gd name="T13" fmla="*/ 10 h 30"/>
                <a:gd name="T14" fmla="*/ 2 w 44"/>
                <a:gd name="T15" fmla="*/ 14 h 30"/>
                <a:gd name="T16" fmla="*/ 4 w 44"/>
                <a:gd name="T17" fmla="*/ 16 h 30"/>
                <a:gd name="T18" fmla="*/ 4 w 44"/>
                <a:gd name="T19" fmla="*/ 16 h 30"/>
                <a:gd name="T20" fmla="*/ 8 w 44"/>
                <a:gd name="T21" fmla="*/ 18 h 30"/>
                <a:gd name="T22" fmla="*/ 12 w 44"/>
                <a:gd name="T23" fmla="*/ 18 h 30"/>
                <a:gd name="T24" fmla="*/ 16 w 44"/>
                <a:gd name="T25" fmla="*/ 18 h 30"/>
                <a:gd name="T26" fmla="*/ 20 w 44"/>
                <a:gd name="T27" fmla="*/ 20 h 30"/>
                <a:gd name="T28" fmla="*/ 20 w 44"/>
                <a:gd name="T29" fmla="*/ 20 h 30"/>
                <a:gd name="T30" fmla="*/ 26 w 44"/>
                <a:gd name="T31" fmla="*/ 26 h 30"/>
                <a:gd name="T32" fmla="*/ 30 w 44"/>
                <a:gd name="T33" fmla="*/ 28 h 30"/>
                <a:gd name="T34" fmla="*/ 32 w 44"/>
                <a:gd name="T35" fmla="*/ 30 h 30"/>
                <a:gd name="T36" fmla="*/ 32 w 44"/>
                <a:gd name="T37" fmla="*/ 30 h 30"/>
                <a:gd name="T38" fmla="*/ 32 w 44"/>
                <a:gd name="T39" fmla="*/ 30 h 30"/>
                <a:gd name="T40" fmla="*/ 32 w 44"/>
                <a:gd name="T41" fmla="*/ 30 h 30"/>
                <a:gd name="T42" fmla="*/ 38 w 44"/>
                <a:gd name="T43" fmla="*/ 28 h 30"/>
                <a:gd name="T44" fmla="*/ 42 w 44"/>
                <a:gd name="T45" fmla="*/ 24 h 30"/>
                <a:gd name="T46" fmla="*/ 44 w 44"/>
                <a:gd name="T47" fmla="*/ 18 h 30"/>
                <a:gd name="T48" fmla="*/ 44 w 44"/>
                <a:gd name="T49" fmla="*/ 14 h 30"/>
                <a:gd name="T50" fmla="*/ 44 w 44"/>
                <a:gd name="T51" fmla="*/ 14 h 30"/>
                <a:gd name="T52" fmla="*/ 40 w 44"/>
                <a:gd name="T53" fmla="*/ 8 h 30"/>
                <a:gd name="T54" fmla="*/ 34 w 44"/>
                <a:gd name="T55" fmla="*/ 4 h 30"/>
                <a:gd name="T56" fmla="*/ 26 w 44"/>
                <a:gd name="T57" fmla="*/ 0 h 30"/>
                <a:gd name="T58" fmla="*/ 16 w 44"/>
                <a:gd name="T59"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4" h="30">
                  <a:moveTo>
                    <a:pt x="16" y="0"/>
                  </a:moveTo>
                  <a:lnTo>
                    <a:pt x="16" y="0"/>
                  </a:lnTo>
                  <a:lnTo>
                    <a:pt x="10" y="0"/>
                  </a:lnTo>
                  <a:lnTo>
                    <a:pt x="4" y="2"/>
                  </a:lnTo>
                  <a:lnTo>
                    <a:pt x="4" y="2"/>
                  </a:lnTo>
                  <a:lnTo>
                    <a:pt x="2" y="6"/>
                  </a:lnTo>
                  <a:lnTo>
                    <a:pt x="0" y="10"/>
                  </a:lnTo>
                  <a:lnTo>
                    <a:pt x="2" y="14"/>
                  </a:lnTo>
                  <a:lnTo>
                    <a:pt x="4" y="16"/>
                  </a:lnTo>
                  <a:lnTo>
                    <a:pt x="4" y="16"/>
                  </a:lnTo>
                  <a:lnTo>
                    <a:pt x="8" y="18"/>
                  </a:lnTo>
                  <a:lnTo>
                    <a:pt x="12" y="18"/>
                  </a:lnTo>
                  <a:lnTo>
                    <a:pt x="16" y="18"/>
                  </a:lnTo>
                  <a:lnTo>
                    <a:pt x="20" y="20"/>
                  </a:lnTo>
                  <a:lnTo>
                    <a:pt x="20" y="20"/>
                  </a:lnTo>
                  <a:lnTo>
                    <a:pt x="26" y="26"/>
                  </a:lnTo>
                  <a:lnTo>
                    <a:pt x="30" y="28"/>
                  </a:lnTo>
                  <a:lnTo>
                    <a:pt x="32" y="30"/>
                  </a:lnTo>
                  <a:lnTo>
                    <a:pt x="32" y="30"/>
                  </a:lnTo>
                  <a:lnTo>
                    <a:pt x="32" y="30"/>
                  </a:lnTo>
                  <a:lnTo>
                    <a:pt x="32" y="30"/>
                  </a:lnTo>
                  <a:lnTo>
                    <a:pt x="38" y="28"/>
                  </a:lnTo>
                  <a:lnTo>
                    <a:pt x="42" y="24"/>
                  </a:lnTo>
                  <a:lnTo>
                    <a:pt x="44" y="18"/>
                  </a:lnTo>
                  <a:lnTo>
                    <a:pt x="44" y="14"/>
                  </a:lnTo>
                  <a:lnTo>
                    <a:pt x="44" y="14"/>
                  </a:lnTo>
                  <a:lnTo>
                    <a:pt x="40" y="8"/>
                  </a:lnTo>
                  <a:lnTo>
                    <a:pt x="34" y="4"/>
                  </a:lnTo>
                  <a:lnTo>
                    <a:pt x="26" y="0"/>
                  </a:lnTo>
                  <a:lnTo>
                    <a:pt x="1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Arial" panose="020B0604020202020204" pitchFamily="34" charset="0"/>
                <a:cs typeface="Arial" panose="020B0604020202020204" pitchFamily="34" charset="0"/>
              </a:endParaRPr>
            </a:p>
          </p:txBody>
        </p:sp>
        <p:sp>
          <p:nvSpPr>
            <p:cNvPr id="56" name="Freeform 41"/>
            <p:cNvSpPr>
              <a:spLocks/>
            </p:cNvSpPr>
            <p:nvPr/>
          </p:nvSpPr>
          <p:spPr bwMode="auto">
            <a:xfrm>
              <a:off x="1138" y="1870"/>
              <a:ext cx="26" cy="30"/>
            </a:xfrm>
            <a:custGeom>
              <a:avLst/>
              <a:gdLst>
                <a:gd name="T0" fmla="*/ 8 w 26"/>
                <a:gd name="T1" fmla="*/ 0 h 30"/>
                <a:gd name="T2" fmla="*/ 8 w 26"/>
                <a:gd name="T3" fmla="*/ 0 h 30"/>
                <a:gd name="T4" fmla="*/ 0 w 26"/>
                <a:gd name="T5" fmla="*/ 2 h 30"/>
                <a:gd name="T6" fmla="*/ 4 w 26"/>
                <a:gd name="T7" fmla="*/ 0 h 30"/>
                <a:gd name="T8" fmla="*/ 4 w 26"/>
                <a:gd name="T9" fmla="*/ 0 h 30"/>
                <a:gd name="T10" fmla="*/ 2 w 26"/>
                <a:gd name="T11" fmla="*/ 4 h 30"/>
                <a:gd name="T12" fmla="*/ 4 w 26"/>
                <a:gd name="T13" fmla="*/ 10 h 30"/>
                <a:gd name="T14" fmla="*/ 8 w 26"/>
                <a:gd name="T15" fmla="*/ 18 h 30"/>
                <a:gd name="T16" fmla="*/ 8 w 26"/>
                <a:gd name="T17" fmla="*/ 18 h 30"/>
                <a:gd name="T18" fmla="*/ 10 w 26"/>
                <a:gd name="T19" fmla="*/ 26 h 30"/>
                <a:gd name="T20" fmla="*/ 12 w 26"/>
                <a:gd name="T21" fmla="*/ 30 h 30"/>
                <a:gd name="T22" fmla="*/ 14 w 26"/>
                <a:gd name="T23" fmla="*/ 30 h 30"/>
                <a:gd name="T24" fmla="*/ 14 w 26"/>
                <a:gd name="T25" fmla="*/ 30 h 30"/>
                <a:gd name="T26" fmla="*/ 18 w 26"/>
                <a:gd name="T27" fmla="*/ 30 h 30"/>
                <a:gd name="T28" fmla="*/ 22 w 26"/>
                <a:gd name="T29" fmla="*/ 28 h 30"/>
                <a:gd name="T30" fmla="*/ 22 w 26"/>
                <a:gd name="T31" fmla="*/ 28 h 30"/>
                <a:gd name="T32" fmla="*/ 26 w 26"/>
                <a:gd name="T33" fmla="*/ 24 h 30"/>
                <a:gd name="T34" fmla="*/ 26 w 26"/>
                <a:gd name="T35" fmla="*/ 18 h 30"/>
                <a:gd name="T36" fmla="*/ 22 w 26"/>
                <a:gd name="T37" fmla="*/ 10 h 30"/>
                <a:gd name="T38" fmla="*/ 22 w 26"/>
                <a:gd name="T39" fmla="*/ 10 h 30"/>
                <a:gd name="T40" fmla="*/ 16 w 26"/>
                <a:gd name="T41" fmla="*/ 4 h 30"/>
                <a:gd name="T42" fmla="*/ 12 w 26"/>
                <a:gd name="T43" fmla="*/ 2 h 30"/>
                <a:gd name="T44" fmla="*/ 8 w 26"/>
                <a:gd name="T45"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6" h="30">
                  <a:moveTo>
                    <a:pt x="8" y="0"/>
                  </a:moveTo>
                  <a:lnTo>
                    <a:pt x="8" y="0"/>
                  </a:lnTo>
                  <a:lnTo>
                    <a:pt x="0" y="2"/>
                  </a:lnTo>
                  <a:lnTo>
                    <a:pt x="4" y="0"/>
                  </a:lnTo>
                  <a:lnTo>
                    <a:pt x="4" y="0"/>
                  </a:lnTo>
                  <a:lnTo>
                    <a:pt x="2" y="4"/>
                  </a:lnTo>
                  <a:lnTo>
                    <a:pt x="4" y="10"/>
                  </a:lnTo>
                  <a:lnTo>
                    <a:pt x="8" y="18"/>
                  </a:lnTo>
                  <a:lnTo>
                    <a:pt x="8" y="18"/>
                  </a:lnTo>
                  <a:lnTo>
                    <a:pt x="10" y="26"/>
                  </a:lnTo>
                  <a:lnTo>
                    <a:pt x="12" y="30"/>
                  </a:lnTo>
                  <a:lnTo>
                    <a:pt x="14" y="30"/>
                  </a:lnTo>
                  <a:lnTo>
                    <a:pt x="14" y="30"/>
                  </a:lnTo>
                  <a:lnTo>
                    <a:pt x="18" y="30"/>
                  </a:lnTo>
                  <a:lnTo>
                    <a:pt x="22" y="28"/>
                  </a:lnTo>
                  <a:lnTo>
                    <a:pt x="22" y="28"/>
                  </a:lnTo>
                  <a:lnTo>
                    <a:pt x="26" y="24"/>
                  </a:lnTo>
                  <a:lnTo>
                    <a:pt x="26" y="18"/>
                  </a:lnTo>
                  <a:lnTo>
                    <a:pt x="22" y="10"/>
                  </a:lnTo>
                  <a:lnTo>
                    <a:pt x="22" y="10"/>
                  </a:lnTo>
                  <a:lnTo>
                    <a:pt x="16" y="4"/>
                  </a:lnTo>
                  <a:lnTo>
                    <a:pt x="12" y="2"/>
                  </a:lnTo>
                  <a:lnTo>
                    <a:pt x="8"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Arial" panose="020B0604020202020204" pitchFamily="34" charset="0"/>
                <a:cs typeface="Arial" panose="020B0604020202020204" pitchFamily="34" charset="0"/>
              </a:endParaRPr>
            </a:p>
          </p:txBody>
        </p:sp>
        <p:sp>
          <p:nvSpPr>
            <p:cNvPr id="57" name="Freeform 42"/>
            <p:cNvSpPr>
              <a:spLocks/>
            </p:cNvSpPr>
            <p:nvPr/>
          </p:nvSpPr>
          <p:spPr bwMode="auto">
            <a:xfrm>
              <a:off x="1138" y="1870"/>
              <a:ext cx="26" cy="30"/>
            </a:xfrm>
            <a:custGeom>
              <a:avLst/>
              <a:gdLst>
                <a:gd name="T0" fmla="*/ 8 w 26"/>
                <a:gd name="T1" fmla="*/ 0 h 30"/>
                <a:gd name="T2" fmla="*/ 8 w 26"/>
                <a:gd name="T3" fmla="*/ 0 h 30"/>
                <a:gd name="T4" fmla="*/ 0 w 26"/>
                <a:gd name="T5" fmla="*/ 2 h 30"/>
                <a:gd name="T6" fmla="*/ 4 w 26"/>
                <a:gd name="T7" fmla="*/ 0 h 30"/>
                <a:gd name="T8" fmla="*/ 4 w 26"/>
                <a:gd name="T9" fmla="*/ 0 h 30"/>
                <a:gd name="T10" fmla="*/ 2 w 26"/>
                <a:gd name="T11" fmla="*/ 4 h 30"/>
                <a:gd name="T12" fmla="*/ 4 w 26"/>
                <a:gd name="T13" fmla="*/ 10 h 30"/>
                <a:gd name="T14" fmla="*/ 8 w 26"/>
                <a:gd name="T15" fmla="*/ 18 h 30"/>
                <a:gd name="T16" fmla="*/ 8 w 26"/>
                <a:gd name="T17" fmla="*/ 18 h 30"/>
                <a:gd name="T18" fmla="*/ 10 w 26"/>
                <a:gd name="T19" fmla="*/ 26 h 30"/>
                <a:gd name="T20" fmla="*/ 12 w 26"/>
                <a:gd name="T21" fmla="*/ 30 h 30"/>
                <a:gd name="T22" fmla="*/ 14 w 26"/>
                <a:gd name="T23" fmla="*/ 30 h 30"/>
                <a:gd name="T24" fmla="*/ 14 w 26"/>
                <a:gd name="T25" fmla="*/ 30 h 30"/>
                <a:gd name="T26" fmla="*/ 18 w 26"/>
                <a:gd name="T27" fmla="*/ 30 h 30"/>
                <a:gd name="T28" fmla="*/ 22 w 26"/>
                <a:gd name="T29" fmla="*/ 28 h 30"/>
                <a:gd name="T30" fmla="*/ 22 w 26"/>
                <a:gd name="T31" fmla="*/ 28 h 30"/>
                <a:gd name="T32" fmla="*/ 26 w 26"/>
                <a:gd name="T33" fmla="*/ 24 h 30"/>
                <a:gd name="T34" fmla="*/ 26 w 26"/>
                <a:gd name="T35" fmla="*/ 18 h 30"/>
                <a:gd name="T36" fmla="*/ 22 w 26"/>
                <a:gd name="T37" fmla="*/ 10 h 30"/>
                <a:gd name="T38" fmla="*/ 22 w 26"/>
                <a:gd name="T39" fmla="*/ 10 h 30"/>
                <a:gd name="T40" fmla="*/ 16 w 26"/>
                <a:gd name="T41" fmla="*/ 4 h 30"/>
                <a:gd name="T42" fmla="*/ 12 w 26"/>
                <a:gd name="T43" fmla="*/ 2 h 30"/>
                <a:gd name="T44" fmla="*/ 8 w 26"/>
                <a:gd name="T45"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6" h="30">
                  <a:moveTo>
                    <a:pt x="8" y="0"/>
                  </a:moveTo>
                  <a:lnTo>
                    <a:pt x="8" y="0"/>
                  </a:lnTo>
                  <a:lnTo>
                    <a:pt x="0" y="2"/>
                  </a:lnTo>
                  <a:lnTo>
                    <a:pt x="4" y="0"/>
                  </a:lnTo>
                  <a:lnTo>
                    <a:pt x="4" y="0"/>
                  </a:lnTo>
                  <a:lnTo>
                    <a:pt x="2" y="4"/>
                  </a:lnTo>
                  <a:lnTo>
                    <a:pt x="4" y="10"/>
                  </a:lnTo>
                  <a:lnTo>
                    <a:pt x="8" y="18"/>
                  </a:lnTo>
                  <a:lnTo>
                    <a:pt x="8" y="18"/>
                  </a:lnTo>
                  <a:lnTo>
                    <a:pt x="10" y="26"/>
                  </a:lnTo>
                  <a:lnTo>
                    <a:pt x="12" y="30"/>
                  </a:lnTo>
                  <a:lnTo>
                    <a:pt x="14" y="30"/>
                  </a:lnTo>
                  <a:lnTo>
                    <a:pt x="14" y="30"/>
                  </a:lnTo>
                  <a:lnTo>
                    <a:pt x="18" y="30"/>
                  </a:lnTo>
                  <a:lnTo>
                    <a:pt x="22" y="28"/>
                  </a:lnTo>
                  <a:lnTo>
                    <a:pt x="22" y="28"/>
                  </a:lnTo>
                  <a:lnTo>
                    <a:pt x="26" y="24"/>
                  </a:lnTo>
                  <a:lnTo>
                    <a:pt x="26" y="18"/>
                  </a:lnTo>
                  <a:lnTo>
                    <a:pt x="22" y="10"/>
                  </a:lnTo>
                  <a:lnTo>
                    <a:pt x="22" y="10"/>
                  </a:lnTo>
                  <a:lnTo>
                    <a:pt x="16" y="4"/>
                  </a:lnTo>
                  <a:lnTo>
                    <a:pt x="12" y="2"/>
                  </a:lnTo>
                  <a:lnTo>
                    <a:pt x="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Arial" panose="020B0604020202020204" pitchFamily="34" charset="0"/>
                <a:cs typeface="Arial" panose="020B0604020202020204" pitchFamily="34" charset="0"/>
              </a:endParaRPr>
            </a:p>
          </p:txBody>
        </p:sp>
        <p:sp>
          <p:nvSpPr>
            <p:cNvPr id="58" name="Freeform 43"/>
            <p:cNvSpPr>
              <a:spLocks/>
            </p:cNvSpPr>
            <p:nvPr/>
          </p:nvSpPr>
          <p:spPr bwMode="auto">
            <a:xfrm>
              <a:off x="1166" y="1912"/>
              <a:ext cx="28" cy="26"/>
            </a:xfrm>
            <a:custGeom>
              <a:avLst/>
              <a:gdLst>
                <a:gd name="T0" fmla="*/ 12 w 28"/>
                <a:gd name="T1" fmla="*/ 0 h 26"/>
                <a:gd name="T2" fmla="*/ 12 w 28"/>
                <a:gd name="T3" fmla="*/ 0 h 26"/>
                <a:gd name="T4" fmla="*/ 4 w 28"/>
                <a:gd name="T5" fmla="*/ 0 h 26"/>
                <a:gd name="T6" fmla="*/ 0 w 28"/>
                <a:gd name="T7" fmla="*/ 4 h 26"/>
                <a:gd name="T8" fmla="*/ 0 w 28"/>
                <a:gd name="T9" fmla="*/ 6 h 26"/>
                <a:gd name="T10" fmla="*/ 0 w 28"/>
                <a:gd name="T11" fmla="*/ 6 h 26"/>
                <a:gd name="T12" fmla="*/ 0 w 28"/>
                <a:gd name="T13" fmla="*/ 12 h 26"/>
                <a:gd name="T14" fmla="*/ 4 w 28"/>
                <a:gd name="T15" fmla="*/ 16 h 26"/>
                <a:gd name="T16" fmla="*/ 14 w 28"/>
                <a:gd name="T17" fmla="*/ 24 h 26"/>
                <a:gd name="T18" fmla="*/ 14 w 28"/>
                <a:gd name="T19" fmla="*/ 24 h 26"/>
                <a:gd name="T20" fmla="*/ 18 w 28"/>
                <a:gd name="T21" fmla="*/ 26 h 26"/>
                <a:gd name="T22" fmla="*/ 18 w 28"/>
                <a:gd name="T23" fmla="*/ 26 h 26"/>
                <a:gd name="T24" fmla="*/ 22 w 28"/>
                <a:gd name="T25" fmla="*/ 26 h 26"/>
                <a:gd name="T26" fmla="*/ 24 w 28"/>
                <a:gd name="T27" fmla="*/ 24 h 26"/>
                <a:gd name="T28" fmla="*/ 26 w 28"/>
                <a:gd name="T29" fmla="*/ 16 h 26"/>
                <a:gd name="T30" fmla="*/ 28 w 28"/>
                <a:gd name="T31" fmla="*/ 8 h 26"/>
                <a:gd name="T32" fmla="*/ 24 w 28"/>
                <a:gd name="T33" fmla="*/ 2 h 26"/>
                <a:gd name="T34" fmla="*/ 24 w 28"/>
                <a:gd name="T35" fmla="*/ 2 h 26"/>
                <a:gd name="T36" fmla="*/ 20 w 28"/>
                <a:gd name="T37" fmla="*/ 0 h 26"/>
                <a:gd name="T38" fmla="*/ 12 w 28"/>
                <a:gd name="T39"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 h="26">
                  <a:moveTo>
                    <a:pt x="12" y="0"/>
                  </a:moveTo>
                  <a:lnTo>
                    <a:pt x="12" y="0"/>
                  </a:lnTo>
                  <a:lnTo>
                    <a:pt x="4" y="0"/>
                  </a:lnTo>
                  <a:lnTo>
                    <a:pt x="0" y="4"/>
                  </a:lnTo>
                  <a:lnTo>
                    <a:pt x="0" y="6"/>
                  </a:lnTo>
                  <a:lnTo>
                    <a:pt x="0" y="6"/>
                  </a:lnTo>
                  <a:lnTo>
                    <a:pt x="0" y="12"/>
                  </a:lnTo>
                  <a:lnTo>
                    <a:pt x="4" y="16"/>
                  </a:lnTo>
                  <a:lnTo>
                    <a:pt x="14" y="24"/>
                  </a:lnTo>
                  <a:lnTo>
                    <a:pt x="14" y="24"/>
                  </a:lnTo>
                  <a:lnTo>
                    <a:pt x="18" y="26"/>
                  </a:lnTo>
                  <a:lnTo>
                    <a:pt x="18" y="26"/>
                  </a:lnTo>
                  <a:lnTo>
                    <a:pt x="22" y="26"/>
                  </a:lnTo>
                  <a:lnTo>
                    <a:pt x="24" y="24"/>
                  </a:lnTo>
                  <a:lnTo>
                    <a:pt x="26" y="16"/>
                  </a:lnTo>
                  <a:lnTo>
                    <a:pt x="28" y="8"/>
                  </a:lnTo>
                  <a:lnTo>
                    <a:pt x="24" y="2"/>
                  </a:lnTo>
                  <a:lnTo>
                    <a:pt x="24" y="2"/>
                  </a:lnTo>
                  <a:lnTo>
                    <a:pt x="20" y="0"/>
                  </a:lnTo>
                  <a:lnTo>
                    <a:pt x="12"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Arial" panose="020B0604020202020204" pitchFamily="34" charset="0"/>
                <a:cs typeface="Arial" panose="020B0604020202020204" pitchFamily="34" charset="0"/>
              </a:endParaRPr>
            </a:p>
          </p:txBody>
        </p:sp>
        <p:sp>
          <p:nvSpPr>
            <p:cNvPr id="59" name="Freeform 44"/>
            <p:cNvSpPr>
              <a:spLocks/>
            </p:cNvSpPr>
            <p:nvPr/>
          </p:nvSpPr>
          <p:spPr bwMode="auto">
            <a:xfrm>
              <a:off x="1166" y="1912"/>
              <a:ext cx="28" cy="26"/>
            </a:xfrm>
            <a:custGeom>
              <a:avLst/>
              <a:gdLst>
                <a:gd name="T0" fmla="*/ 12 w 28"/>
                <a:gd name="T1" fmla="*/ 0 h 26"/>
                <a:gd name="T2" fmla="*/ 12 w 28"/>
                <a:gd name="T3" fmla="*/ 0 h 26"/>
                <a:gd name="T4" fmla="*/ 4 w 28"/>
                <a:gd name="T5" fmla="*/ 0 h 26"/>
                <a:gd name="T6" fmla="*/ 0 w 28"/>
                <a:gd name="T7" fmla="*/ 4 h 26"/>
                <a:gd name="T8" fmla="*/ 0 w 28"/>
                <a:gd name="T9" fmla="*/ 6 h 26"/>
                <a:gd name="T10" fmla="*/ 0 w 28"/>
                <a:gd name="T11" fmla="*/ 6 h 26"/>
                <a:gd name="T12" fmla="*/ 0 w 28"/>
                <a:gd name="T13" fmla="*/ 12 h 26"/>
                <a:gd name="T14" fmla="*/ 4 w 28"/>
                <a:gd name="T15" fmla="*/ 16 h 26"/>
                <a:gd name="T16" fmla="*/ 14 w 28"/>
                <a:gd name="T17" fmla="*/ 24 h 26"/>
                <a:gd name="T18" fmla="*/ 14 w 28"/>
                <a:gd name="T19" fmla="*/ 24 h 26"/>
                <a:gd name="T20" fmla="*/ 18 w 28"/>
                <a:gd name="T21" fmla="*/ 26 h 26"/>
                <a:gd name="T22" fmla="*/ 18 w 28"/>
                <a:gd name="T23" fmla="*/ 26 h 26"/>
                <a:gd name="T24" fmla="*/ 22 w 28"/>
                <a:gd name="T25" fmla="*/ 26 h 26"/>
                <a:gd name="T26" fmla="*/ 24 w 28"/>
                <a:gd name="T27" fmla="*/ 24 h 26"/>
                <a:gd name="T28" fmla="*/ 26 w 28"/>
                <a:gd name="T29" fmla="*/ 16 h 26"/>
                <a:gd name="T30" fmla="*/ 28 w 28"/>
                <a:gd name="T31" fmla="*/ 8 h 26"/>
                <a:gd name="T32" fmla="*/ 24 w 28"/>
                <a:gd name="T33" fmla="*/ 2 h 26"/>
                <a:gd name="T34" fmla="*/ 24 w 28"/>
                <a:gd name="T35" fmla="*/ 2 h 26"/>
                <a:gd name="T36" fmla="*/ 20 w 28"/>
                <a:gd name="T37" fmla="*/ 0 h 26"/>
                <a:gd name="T38" fmla="*/ 12 w 28"/>
                <a:gd name="T39"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 h="26">
                  <a:moveTo>
                    <a:pt x="12" y="0"/>
                  </a:moveTo>
                  <a:lnTo>
                    <a:pt x="12" y="0"/>
                  </a:lnTo>
                  <a:lnTo>
                    <a:pt x="4" y="0"/>
                  </a:lnTo>
                  <a:lnTo>
                    <a:pt x="0" y="4"/>
                  </a:lnTo>
                  <a:lnTo>
                    <a:pt x="0" y="6"/>
                  </a:lnTo>
                  <a:lnTo>
                    <a:pt x="0" y="6"/>
                  </a:lnTo>
                  <a:lnTo>
                    <a:pt x="0" y="12"/>
                  </a:lnTo>
                  <a:lnTo>
                    <a:pt x="4" y="16"/>
                  </a:lnTo>
                  <a:lnTo>
                    <a:pt x="14" y="24"/>
                  </a:lnTo>
                  <a:lnTo>
                    <a:pt x="14" y="24"/>
                  </a:lnTo>
                  <a:lnTo>
                    <a:pt x="18" y="26"/>
                  </a:lnTo>
                  <a:lnTo>
                    <a:pt x="18" y="26"/>
                  </a:lnTo>
                  <a:lnTo>
                    <a:pt x="22" y="26"/>
                  </a:lnTo>
                  <a:lnTo>
                    <a:pt x="24" y="24"/>
                  </a:lnTo>
                  <a:lnTo>
                    <a:pt x="26" y="16"/>
                  </a:lnTo>
                  <a:lnTo>
                    <a:pt x="28" y="8"/>
                  </a:lnTo>
                  <a:lnTo>
                    <a:pt x="24" y="2"/>
                  </a:lnTo>
                  <a:lnTo>
                    <a:pt x="24" y="2"/>
                  </a:lnTo>
                  <a:lnTo>
                    <a:pt x="20" y="0"/>
                  </a:lnTo>
                  <a:lnTo>
                    <a:pt x="1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Arial" panose="020B0604020202020204" pitchFamily="34" charset="0"/>
                <a:cs typeface="Arial" panose="020B0604020202020204" pitchFamily="34" charset="0"/>
              </a:endParaRPr>
            </a:p>
          </p:txBody>
        </p:sp>
        <p:sp>
          <p:nvSpPr>
            <p:cNvPr id="60" name="Freeform 45"/>
            <p:cNvSpPr>
              <a:spLocks/>
            </p:cNvSpPr>
            <p:nvPr/>
          </p:nvSpPr>
          <p:spPr bwMode="auto">
            <a:xfrm>
              <a:off x="1278" y="1920"/>
              <a:ext cx="26" cy="16"/>
            </a:xfrm>
            <a:custGeom>
              <a:avLst/>
              <a:gdLst>
                <a:gd name="T0" fmla="*/ 18 w 26"/>
                <a:gd name="T1" fmla="*/ 0 h 16"/>
                <a:gd name="T2" fmla="*/ 18 w 26"/>
                <a:gd name="T3" fmla="*/ 0 h 16"/>
                <a:gd name="T4" fmla="*/ 10 w 26"/>
                <a:gd name="T5" fmla="*/ 2 h 16"/>
                <a:gd name="T6" fmla="*/ 2 w 26"/>
                <a:gd name="T7" fmla="*/ 6 h 16"/>
                <a:gd name="T8" fmla="*/ 0 w 26"/>
                <a:gd name="T9" fmla="*/ 8 h 16"/>
                <a:gd name="T10" fmla="*/ 0 w 26"/>
                <a:gd name="T11" fmla="*/ 12 h 16"/>
                <a:gd name="T12" fmla="*/ 0 w 26"/>
                <a:gd name="T13" fmla="*/ 14 h 16"/>
                <a:gd name="T14" fmla="*/ 4 w 26"/>
                <a:gd name="T15" fmla="*/ 16 h 16"/>
                <a:gd name="T16" fmla="*/ 4 w 26"/>
                <a:gd name="T17" fmla="*/ 16 h 16"/>
                <a:gd name="T18" fmla="*/ 8 w 26"/>
                <a:gd name="T19" fmla="*/ 16 h 16"/>
                <a:gd name="T20" fmla="*/ 8 w 26"/>
                <a:gd name="T21" fmla="*/ 16 h 16"/>
                <a:gd name="T22" fmla="*/ 14 w 26"/>
                <a:gd name="T23" fmla="*/ 16 h 16"/>
                <a:gd name="T24" fmla="*/ 18 w 26"/>
                <a:gd name="T25" fmla="*/ 14 h 16"/>
                <a:gd name="T26" fmla="*/ 26 w 26"/>
                <a:gd name="T27" fmla="*/ 8 h 16"/>
                <a:gd name="T28" fmla="*/ 26 w 26"/>
                <a:gd name="T29" fmla="*/ 6 h 16"/>
                <a:gd name="T30" fmla="*/ 26 w 26"/>
                <a:gd name="T31" fmla="*/ 4 h 16"/>
                <a:gd name="T32" fmla="*/ 24 w 26"/>
                <a:gd name="T33" fmla="*/ 2 h 16"/>
                <a:gd name="T34" fmla="*/ 18 w 26"/>
                <a:gd name="T35" fmla="*/ 0 h 16"/>
                <a:gd name="T36" fmla="*/ 18 w 26"/>
                <a:gd name="T37" fmla="*/ 0 h 16"/>
                <a:gd name="T38" fmla="*/ 18 w 26"/>
                <a:gd name="T39"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6" h="16">
                  <a:moveTo>
                    <a:pt x="18" y="0"/>
                  </a:moveTo>
                  <a:lnTo>
                    <a:pt x="18" y="0"/>
                  </a:lnTo>
                  <a:lnTo>
                    <a:pt x="10" y="2"/>
                  </a:lnTo>
                  <a:lnTo>
                    <a:pt x="2" y="6"/>
                  </a:lnTo>
                  <a:lnTo>
                    <a:pt x="0" y="8"/>
                  </a:lnTo>
                  <a:lnTo>
                    <a:pt x="0" y="12"/>
                  </a:lnTo>
                  <a:lnTo>
                    <a:pt x="0" y="14"/>
                  </a:lnTo>
                  <a:lnTo>
                    <a:pt x="4" y="16"/>
                  </a:lnTo>
                  <a:lnTo>
                    <a:pt x="4" y="16"/>
                  </a:lnTo>
                  <a:lnTo>
                    <a:pt x="8" y="16"/>
                  </a:lnTo>
                  <a:lnTo>
                    <a:pt x="8" y="16"/>
                  </a:lnTo>
                  <a:lnTo>
                    <a:pt x="14" y="16"/>
                  </a:lnTo>
                  <a:lnTo>
                    <a:pt x="18" y="14"/>
                  </a:lnTo>
                  <a:lnTo>
                    <a:pt x="26" y="8"/>
                  </a:lnTo>
                  <a:lnTo>
                    <a:pt x="26" y="6"/>
                  </a:lnTo>
                  <a:lnTo>
                    <a:pt x="26" y="4"/>
                  </a:lnTo>
                  <a:lnTo>
                    <a:pt x="24" y="2"/>
                  </a:lnTo>
                  <a:lnTo>
                    <a:pt x="18" y="0"/>
                  </a:lnTo>
                  <a:lnTo>
                    <a:pt x="18" y="0"/>
                  </a:lnTo>
                  <a:lnTo>
                    <a:pt x="18"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Arial" panose="020B0604020202020204" pitchFamily="34" charset="0"/>
                <a:cs typeface="Arial" panose="020B0604020202020204" pitchFamily="34" charset="0"/>
              </a:endParaRPr>
            </a:p>
          </p:txBody>
        </p:sp>
        <p:sp>
          <p:nvSpPr>
            <p:cNvPr id="61" name="Freeform 46"/>
            <p:cNvSpPr>
              <a:spLocks/>
            </p:cNvSpPr>
            <p:nvPr/>
          </p:nvSpPr>
          <p:spPr bwMode="auto">
            <a:xfrm>
              <a:off x="1278" y="1920"/>
              <a:ext cx="26" cy="16"/>
            </a:xfrm>
            <a:custGeom>
              <a:avLst/>
              <a:gdLst>
                <a:gd name="T0" fmla="*/ 18 w 26"/>
                <a:gd name="T1" fmla="*/ 0 h 16"/>
                <a:gd name="T2" fmla="*/ 18 w 26"/>
                <a:gd name="T3" fmla="*/ 0 h 16"/>
                <a:gd name="T4" fmla="*/ 10 w 26"/>
                <a:gd name="T5" fmla="*/ 2 h 16"/>
                <a:gd name="T6" fmla="*/ 2 w 26"/>
                <a:gd name="T7" fmla="*/ 6 h 16"/>
                <a:gd name="T8" fmla="*/ 0 w 26"/>
                <a:gd name="T9" fmla="*/ 8 h 16"/>
                <a:gd name="T10" fmla="*/ 0 w 26"/>
                <a:gd name="T11" fmla="*/ 12 h 16"/>
                <a:gd name="T12" fmla="*/ 0 w 26"/>
                <a:gd name="T13" fmla="*/ 14 h 16"/>
                <a:gd name="T14" fmla="*/ 4 w 26"/>
                <a:gd name="T15" fmla="*/ 16 h 16"/>
                <a:gd name="T16" fmla="*/ 4 w 26"/>
                <a:gd name="T17" fmla="*/ 16 h 16"/>
                <a:gd name="T18" fmla="*/ 8 w 26"/>
                <a:gd name="T19" fmla="*/ 16 h 16"/>
                <a:gd name="T20" fmla="*/ 8 w 26"/>
                <a:gd name="T21" fmla="*/ 16 h 16"/>
                <a:gd name="T22" fmla="*/ 14 w 26"/>
                <a:gd name="T23" fmla="*/ 16 h 16"/>
                <a:gd name="T24" fmla="*/ 18 w 26"/>
                <a:gd name="T25" fmla="*/ 14 h 16"/>
                <a:gd name="T26" fmla="*/ 26 w 26"/>
                <a:gd name="T27" fmla="*/ 8 h 16"/>
                <a:gd name="T28" fmla="*/ 26 w 26"/>
                <a:gd name="T29" fmla="*/ 6 h 16"/>
                <a:gd name="T30" fmla="*/ 26 w 26"/>
                <a:gd name="T31" fmla="*/ 4 h 16"/>
                <a:gd name="T32" fmla="*/ 24 w 26"/>
                <a:gd name="T33" fmla="*/ 2 h 16"/>
                <a:gd name="T34" fmla="*/ 18 w 26"/>
                <a:gd name="T35" fmla="*/ 0 h 16"/>
                <a:gd name="T36" fmla="*/ 18 w 26"/>
                <a:gd name="T37" fmla="*/ 0 h 16"/>
                <a:gd name="T38" fmla="*/ 18 w 26"/>
                <a:gd name="T39"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6" h="16">
                  <a:moveTo>
                    <a:pt x="18" y="0"/>
                  </a:moveTo>
                  <a:lnTo>
                    <a:pt x="18" y="0"/>
                  </a:lnTo>
                  <a:lnTo>
                    <a:pt x="10" y="2"/>
                  </a:lnTo>
                  <a:lnTo>
                    <a:pt x="2" y="6"/>
                  </a:lnTo>
                  <a:lnTo>
                    <a:pt x="0" y="8"/>
                  </a:lnTo>
                  <a:lnTo>
                    <a:pt x="0" y="12"/>
                  </a:lnTo>
                  <a:lnTo>
                    <a:pt x="0" y="14"/>
                  </a:lnTo>
                  <a:lnTo>
                    <a:pt x="4" y="16"/>
                  </a:lnTo>
                  <a:lnTo>
                    <a:pt x="4" y="16"/>
                  </a:lnTo>
                  <a:lnTo>
                    <a:pt x="8" y="16"/>
                  </a:lnTo>
                  <a:lnTo>
                    <a:pt x="8" y="16"/>
                  </a:lnTo>
                  <a:lnTo>
                    <a:pt x="14" y="16"/>
                  </a:lnTo>
                  <a:lnTo>
                    <a:pt x="18" y="14"/>
                  </a:lnTo>
                  <a:lnTo>
                    <a:pt x="26" y="8"/>
                  </a:lnTo>
                  <a:lnTo>
                    <a:pt x="26" y="6"/>
                  </a:lnTo>
                  <a:lnTo>
                    <a:pt x="26" y="4"/>
                  </a:lnTo>
                  <a:lnTo>
                    <a:pt x="24" y="2"/>
                  </a:lnTo>
                  <a:lnTo>
                    <a:pt x="18" y="0"/>
                  </a:lnTo>
                  <a:lnTo>
                    <a:pt x="18" y="0"/>
                  </a:lnTo>
                  <a:lnTo>
                    <a:pt x="1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Arial" panose="020B0604020202020204" pitchFamily="34" charset="0"/>
                <a:cs typeface="Arial" panose="020B0604020202020204" pitchFamily="34" charset="0"/>
              </a:endParaRPr>
            </a:p>
          </p:txBody>
        </p:sp>
        <p:sp>
          <p:nvSpPr>
            <p:cNvPr id="62" name="Freeform 47"/>
            <p:cNvSpPr>
              <a:spLocks/>
            </p:cNvSpPr>
            <p:nvPr/>
          </p:nvSpPr>
          <p:spPr bwMode="auto">
            <a:xfrm>
              <a:off x="1074" y="1542"/>
              <a:ext cx="20" cy="18"/>
            </a:xfrm>
            <a:custGeom>
              <a:avLst/>
              <a:gdLst>
                <a:gd name="T0" fmla="*/ 12 w 20"/>
                <a:gd name="T1" fmla="*/ 0 h 18"/>
                <a:gd name="T2" fmla="*/ 12 w 20"/>
                <a:gd name="T3" fmla="*/ 0 h 18"/>
                <a:gd name="T4" fmla="*/ 8 w 20"/>
                <a:gd name="T5" fmla="*/ 0 h 18"/>
                <a:gd name="T6" fmla="*/ 10 w 20"/>
                <a:gd name="T7" fmla="*/ 0 h 18"/>
                <a:gd name="T8" fmla="*/ 10 w 20"/>
                <a:gd name="T9" fmla="*/ 0 h 18"/>
                <a:gd name="T10" fmla="*/ 4 w 20"/>
                <a:gd name="T11" fmla="*/ 8 h 18"/>
                <a:gd name="T12" fmla="*/ 2 w 20"/>
                <a:gd name="T13" fmla="*/ 12 h 18"/>
                <a:gd name="T14" fmla="*/ 0 w 20"/>
                <a:gd name="T15" fmla="*/ 16 h 18"/>
                <a:gd name="T16" fmla="*/ 0 w 20"/>
                <a:gd name="T17" fmla="*/ 16 h 18"/>
                <a:gd name="T18" fmla="*/ 2 w 20"/>
                <a:gd name="T19" fmla="*/ 18 h 18"/>
                <a:gd name="T20" fmla="*/ 6 w 20"/>
                <a:gd name="T21" fmla="*/ 18 h 18"/>
                <a:gd name="T22" fmla="*/ 6 w 20"/>
                <a:gd name="T23" fmla="*/ 18 h 18"/>
                <a:gd name="T24" fmla="*/ 12 w 20"/>
                <a:gd name="T25" fmla="*/ 18 h 18"/>
                <a:gd name="T26" fmla="*/ 16 w 20"/>
                <a:gd name="T27" fmla="*/ 16 h 18"/>
                <a:gd name="T28" fmla="*/ 16 w 20"/>
                <a:gd name="T29" fmla="*/ 16 h 18"/>
                <a:gd name="T30" fmla="*/ 20 w 20"/>
                <a:gd name="T31" fmla="*/ 10 h 18"/>
                <a:gd name="T32" fmla="*/ 20 w 20"/>
                <a:gd name="T33" fmla="*/ 6 h 18"/>
                <a:gd name="T34" fmla="*/ 18 w 20"/>
                <a:gd name="T35" fmla="*/ 2 h 18"/>
                <a:gd name="T36" fmla="*/ 12 w 20"/>
                <a:gd name="T3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 h="18">
                  <a:moveTo>
                    <a:pt x="12" y="0"/>
                  </a:moveTo>
                  <a:lnTo>
                    <a:pt x="12" y="0"/>
                  </a:lnTo>
                  <a:lnTo>
                    <a:pt x="8" y="0"/>
                  </a:lnTo>
                  <a:lnTo>
                    <a:pt x="10" y="0"/>
                  </a:lnTo>
                  <a:lnTo>
                    <a:pt x="10" y="0"/>
                  </a:lnTo>
                  <a:lnTo>
                    <a:pt x="4" y="8"/>
                  </a:lnTo>
                  <a:lnTo>
                    <a:pt x="2" y="12"/>
                  </a:lnTo>
                  <a:lnTo>
                    <a:pt x="0" y="16"/>
                  </a:lnTo>
                  <a:lnTo>
                    <a:pt x="0" y="16"/>
                  </a:lnTo>
                  <a:lnTo>
                    <a:pt x="2" y="18"/>
                  </a:lnTo>
                  <a:lnTo>
                    <a:pt x="6" y="18"/>
                  </a:lnTo>
                  <a:lnTo>
                    <a:pt x="6" y="18"/>
                  </a:lnTo>
                  <a:lnTo>
                    <a:pt x="12" y="18"/>
                  </a:lnTo>
                  <a:lnTo>
                    <a:pt x="16" y="16"/>
                  </a:lnTo>
                  <a:lnTo>
                    <a:pt x="16" y="16"/>
                  </a:lnTo>
                  <a:lnTo>
                    <a:pt x="20" y="10"/>
                  </a:lnTo>
                  <a:lnTo>
                    <a:pt x="20" y="6"/>
                  </a:lnTo>
                  <a:lnTo>
                    <a:pt x="18" y="2"/>
                  </a:lnTo>
                  <a:lnTo>
                    <a:pt x="12"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Arial" panose="020B0604020202020204" pitchFamily="34" charset="0"/>
                <a:cs typeface="Arial" panose="020B0604020202020204" pitchFamily="34" charset="0"/>
              </a:endParaRPr>
            </a:p>
          </p:txBody>
        </p:sp>
        <p:sp>
          <p:nvSpPr>
            <p:cNvPr id="63" name="Freeform 48"/>
            <p:cNvSpPr>
              <a:spLocks/>
            </p:cNvSpPr>
            <p:nvPr/>
          </p:nvSpPr>
          <p:spPr bwMode="auto">
            <a:xfrm>
              <a:off x="1074" y="1542"/>
              <a:ext cx="20" cy="18"/>
            </a:xfrm>
            <a:custGeom>
              <a:avLst/>
              <a:gdLst>
                <a:gd name="T0" fmla="*/ 12 w 20"/>
                <a:gd name="T1" fmla="*/ 0 h 18"/>
                <a:gd name="T2" fmla="*/ 12 w 20"/>
                <a:gd name="T3" fmla="*/ 0 h 18"/>
                <a:gd name="T4" fmla="*/ 8 w 20"/>
                <a:gd name="T5" fmla="*/ 0 h 18"/>
                <a:gd name="T6" fmla="*/ 10 w 20"/>
                <a:gd name="T7" fmla="*/ 0 h 18"/>
                <a:gd name="T8" fmla="*/ 10 w 20"/>
                <a:gd name="T9" fmla="*/ 0 h 18"/>
                <a:gd name="T10" fmla="*/ 4 w 20"/>
                <a:gd name="T11" fmla="*/ 8 h 18"/>
                <a:gd name="T12" fmla="*/ 2 w 20"/>
                <a:gd name="T13" fmla="*/ 12 h 18"/>
                <a:gd name="T14" fmla="*/ 0 w 20"/>
                <a:gd name="T15" fmla="*/ 16 h 18"/>
                <a:gd name="T16" fmla="*/ 0 w 20"/>
                <a:gd name="T17" fmla="*/ 16 h 18"/>
                <a:gd name="T18" fmla="*/ 2 w 20"/>
                <a:gd name="T19" fmla="*/ 18 h 18"/>
                <a:gd name="T20" fmla="*/ 6 w 20"/>
                <a:gd name="T21" fmla="*/ 18 h 18"/>
                <a:gd name="T22" fmla="*/ 6 w 20"/>
                <a:gd name="T23" fmla="*/ 18 h 18"/>
                <a:gd name="T24" fmla="*/ 12 w 20"/>
                <a:gd name="T25" fmla="*/ 18 h 18"/>
                <a:gd name="T26" fmla="*/ 16 w 20"/>
                <a:gd name="T27" fmla="*/ 16 h 18"/>
                <a:gd name="T28" fmla="*/ 16 w 20"/>
                <a:gd name="T29" fmla="*/ 16 h 18"/>
                <a:gd name="T30" fmla="*/ 20 w 20"/>
                <a:gd name="T31" fmla="*/ 10 h 18"/>
                <a:gd name="T32" fmla="*/ 20 w 20"/>
                <a:gd name="T33" fmla="*/ 6 h 18"/>
                <a:gd name="T34" fmla="*/ 18 w 20"/>
                <a:gd name="T35" fmla="*/ 2 h 18"/>
                <a:gd name="T36" fmla="*/ 12 w 20"/>
                <a:gd name="T3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 h="18">
                  <a:moveTo>
                    <a:pt x="12" y="0"/>
                  </a:moveTo>
                  <a:lnTo>
                    <a:pt x="12" y="0"/>
                  </a:lnTo>
                  <a:lnTo>
                    <a:pt x="8" y="0"/>
                  </a:lnTo>
                  <a:lnTo>
                    <a:pt x="10" y="0"/>
                  </a:lnTo>
                  <a:lnTo>
                    <a:pt x="10" y="0"/>
                  </a:lnTo>
                  <a:lnTo>
                    <a:pt x="4" y="8"/>
                  </a:lnTo>
                  <a:lnTo>
                    <a:pt x="2" y="12"/>
                  </a:lnTo>
                  <a:lnTo>
                    <a:pt x="0" y="16"/>
                  </a:lnTo>
                  <a:lnTo>
                    <a:pt x="0" y="16"/>
                  </a:lnTo>
                  <a:lnTo>
                    <a:pt x="2" y="18"/>
                  </a:lnTo>
                  <a:lnTo>
                    <a:pt x="6" y="18"/>
                  </a:lnTo>
                  <a:lnTo>
                    <a:pt x="6" y="18"/>
                  </a:lnTo>
                  <a:lnTo>
                    <a:pt x="12" y="18"/>
                  </a:lnTo>
                  <a:lnTo>
                    <a:pt x="16" y="16"/>
                  </a:lnTo>
                  <a:lnTo>
                    <a:pt x="16" y="16"/>
                  </a:lnTo>
                  <a:lnTo>
                    <a:pt x="20" y="10"/>
                  </a:lnTo>
                  <a:lnTo>
                    <a:pt x="20" y="6"/>
                  </a:lnTo>
                  <a:lnTo>
                    <a:pt x="18" y="2"/>
                  </a:lnTo>
                  <a:lnTo>
                    <a:pt x="1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Arial" panose="020B0604020202020204" pitchFamily="34" charset="0"/>
                <a:cs typeface="Arial" panose="020B0604020202020204" pitchFamily="34" charset="0"/>
              </a:endParaRPr>
            </a:p>
          </p:txBody>
        </p:sp>
        <p:sp>
          <p:nvSpPr>
            <p:cNvPr id="64" name="Freeform 49"/>
            <p:cNvSpPr>
              <a:spLocks/>
            </p:cNvSpPr>
            <p:nvPr/>
          </p:nvSpPr>
          <p:spPr bwMode="auto">
            <a:xfrm>
              <a:off x="824" y="1482"/>
              <a:ext cx="118" cy="172"/>
            </a:xfrm>
            <a:custGeom>
              <a:avLst/>
              <a:gdLst>
                <a:gd name="T0" fmla="*/ 72 w 118"/>
                <a:gd name="T1" fmla="*/ 2 h 172"/>
                <a:gd name="T2" fmla="*/ 62 w 118"/>
                <a:gd name="T3" fmla="*/ 2 h 172"/>
                <a:gd name="T4" fmla="*/ 56 w 118"/>
                <a:gd name="T5" fmla="*/ 2 h 172"/>
                <a:gd name="T6" fmla="*/ 42 w 118"/>
                <a:gd name="T7" fmla="*/ 2 h 172"/>
                <a:gd name="T8" fmla="*/ 36 w 118"/>
                <a:gd name="T9" fmla="*/ 8 h 172"/>
                <a:gd name="T10" fmla="*/ 32 w 118"/>
                <a:gd name="T11" fmla="*/ 16 h 172"/>
                <a:gd name="T12" fmla="*/ 20 w 118"/>
                <a:gd name="T13" fmla="*/ 20 h 172"/>
                <a:gd name="T14" fmla="*/ 20 w 118"/>
                <a:gd name="T15" fmla="*/ 30 h 172"/>
                <a:gd name="T16" fmla="*/ 30 w 118"/>
                <a:gd name="T17" fmla="*/ 42 h 172"/>
                <a:gd name="T18" fmla="*/ 30 w 118"/>
                <a:gd name="T19" fmla="*/ 58 h 172"/>
                <a:gd name="T20" fmla="*/ 28 w 118"/>
                <a:gd name="T21" fmla="*/ 66 h 172"/>
                <a:gd name="T22" fmla="*/ 40 w 118"/>
                <a:gd name="T23" fmla="*/ 74 h 172"/>
                <a:gd name="T24" fmla="*/ 44 w 118"/>
                <a:gd name="T25" fmla="*/ 78 h 172"/>
                <a:gd name="T26" fmla="*/ 48 w 118"/>
                <a:gd name="T27" fmla="*/ 90 h 172"/>
                <a:gd name="T28" fmla="*/ 50 w 118"/>
                <a:gd name="T29" fmla="*/ 98 h 172"/>
                <a:gd name="T30" fmla="*/ 52 w 118"/>
                <a:gd name="T31" fmla="*/ 104 h 172"/>
                <a:gd name="T32" fmla="*/ 44 w 118"/>
                <a:gd name="T33" fmla="*/ 108 h 172"/>
                <a:gd name="T34" fmla="*/ 34 w 118"/>
                <a:gd name="T35" fmla="*/ 106 h 172"/>
                <a:gd name="T36" fmla="*/ 32 w 118"/>
                <a:gd name="T37" fmla="*/ 106 h 172"/>
                <a:gd name="T38" fmla="*/ 30 w 118"/>
                <a:gd name="T39" fmla="*/ 114 h 172"/>
                <a:gd name="T40" fmla="*/ 30 w 118"/>
                <a:gd name="T41" fmla="*/ 122 h 172"/>
                <a:gd name="T42" fmla="*/ 16 w 118"/>
                <a:gd name="T43" fmla="*/ 128 h 172"/>
                <a:gd name="T44" fmla="*/ 8 w 118"/>
                <a:gd name="T45" fmla="*/ 134 h 172"/>
                <a:gd name="T46" fmla="*/ 18 w 118"/>
                <a:gd name="T47" fmla="*/ 136 h 172"/>
                <a:gd name="T48" fmla="*/ 24 w 118"/>
                <a:gd name="T49" fmla="*/ 136 h 172"/>
                <a:gd name="T50" fmla="*/ 32 w 118"/>
                <a:gd name="T51" fmla="*/ 138 h 172"/>
                <a:gd name="T52" fmla="*/ 38 w 118"/>
                <a:gd name="T53" fmla="*/ 148 h 172"/>
                <a:gd name="T54" fmla="*/ 28 w 118"/>
                <a:gd name="T55" fmla="*/ 152 h 172"/>
                <a:gd name="T56" fmla="*/ 8 w 118"/>
                <a:gd name="T57" fmla="*/ 154 h 172"/>
                <a:gd name="T58" fmla="*/ 2 w 118"/>
                <a:gd name="T59" fmla="*/ 170 h 172"/>
                <a:gd name="T60" fmla="*/ 4 w 118"/>
                <a:gd name="T61" fmla="*/ 172 h 172"/>
                <a:gd name="T62" fmla="*/ 18 w 118"/>
                <a:gd name="T63" fmla="*/ 168 h 172"/>
                <a:gd name="T64" fmla="*/ 44 w 118"/>
                <a:gd name="T65" fmla="*/ 158 h 172"/>
                <a:gd name="T66" fmla="*/ 56 w 118"/>
                <a:gd name="T67" fmla="*/ 154 h 172"/>
                <a:gd name="T68" fmla="*/ 62 w 118"/>
                <a:gd name="T69" fmla="*/ 156 h 172"/>
                <a:gd name="T70" fmla="*/ 66 w 118"/>
                <a:gd name="T71" fmla="*/ 158 h 172"/>
                <a:gd name="T72" fmla="*/ 70 w 118"/>
                <a:gd name="T73" fmla="*/ 156 h 172"/>
                <a:gd name="T74" fmla="*/ 76 w 118"/>
                <a:gd name="T75" fmla="*/ 152 h 172"/>
                <a:gd name="T76" fmla="*/ 80 w 118"/>
                <a:gd name="T77" fmla="*/ 154 h 172"/>
                <a:gd name="T78" fmla="*/ 86 w 118"/>
                <a:gd name="T79" fmla="*/ 158 h 172"/>
                <a:gd name="T80" fmla="*/ 92 w 118"/>
                <a:gd name="T81" fmla="*/ 160 h 172"/>
                <a:gd name="T82" fmla="*/ 98 w 118"/>
                <a:gd name="T83" fmla="*/ 152 h 172"/>
                <a:gd name="T84" fmla="*/ 94 w 118"/>
                <a:gd name="T85" fmla="*/ 138 h 172"/>
                <a:gd name="T86" fmla="*/ 104 w 118"/>
                <a:gd name="T87" fmla="*/ 132 h 172"/>
                <a:gd name="T88" fmla="*/ 118 w 118"/>
                <a:gd name="T89" fmla="*/ 114 h 172"/>
                <a:gd name="T90" fmla="*/ 108 w 118"/>
                <a:gd name="T91" fmla="*/ 108 h 172"/>
                <a:gd name="T92" fmla="*/ 100 w 118"/>
                <a:gd name="T93" fmla="*/ 108 h 172"/>
                <a:gd name="T94" fmla="*/ 98 w 118"/>
                <a:gd name="T95" fmla="*/ 86 h 172"/>
                <a:gd name="T96" fmla="*/ 90 w 118"/>
                <a:gd name="T97" fmla="*/ 66 h 172"/>
                <a:gd name="T98" fmla="*/ 76 w 118"/>
                <a:gd name="T99" fmla="*/ 60 h 172"/>
                <a:gd name="T100" fmla="*/ 64 w 118"/>
                <a:gd name="T101" fmla="*/ 50 h 172"/>
                <a:gd name="T102" fmla="*/ 64 w 118"/>
                <a:gd name="T103" fmla="*/ 44 h 172"/>
                <a:gd name="T104" fmla="*/ 84 w 118"/>
                <a:gd name="T105" fmla="*/ 32 h 172"/>
                <a:gd name="T106" fmla="*/ 84 w 118"/>
                <a:gd name="T107" fmla="*/ 24 h 172"/>
                <a:gd name="T108" fmla="*/ 76 w 118"/>
                <a:gd name="T109" fmla="*/ 18 h 172"/>
                <a:gd name="T110" fmla="*/ 74 w 118"/>
                <a:gd name="T111" fmla="*/ 12 h 172"/>
                <a:gd name="T112" fmla="*/ 82 w 118"/>
                <a:gd name="T113" fmla="*/ 0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8" h="172">
                  <a:moveTo>
                    <a:pt x="82" y="0"/>
                  </a:moveTo>
                  <a:lnTo>
                    <a:pt x="82" y="0"/>
                  </a:lnTo>
                  <a:lnTo>
                    <a:pt x="72" y="2"/>
                  </a:lnTo>
                  <a:lnTo>
                    <a:pt x="64" y="2"/>
                  </a:lnTo>
                  <a:lnTo>
                    <a:pt x="64" y="2"/>
                  </a:lnTo>
                  <a:lnTo>
                    <a:pt x="62" y="2"/>
                  </a:lnTo>
                  <a:lnTo>
                    <a:pt x="62" y="2"/>
                  </a:lnTo>
                  <a:lnTo>
                    <a:pt x="56" y="2"/>
                  </a:lnTo>
                  <a:lnTo>
                    <a:pt x="56" y="2"/>
                  </a:lnTo>
                  <a:lnTo>
                    <a:pt x="48" y="2"/>
                  </a:lnTo>
                  <a:lnTo>
                    <a:pt x="48" y="2"/>
                  </a:lnTo>
                  <a:lnTo>
                    <a:pt x="42" y="2"/>
                  </a:lnTo>
                  <a:lnTo>
                    <a:pt x="42" y="2"/>
                  </a:lnTo>
                  <a:lnTo>
                    <a:pt x="38" y="6"/>
                  </a:lnTo>
                  <a:lnTo>
                    <a:pt x="36" y="8"/>
                  </a:lnTo>
                  <a:lnTo>
                    <a:pt x="34" y="12"/>
                  </a:lnTo>
                  <a:lnTo>
                    <a:pt x="32" y="16"/>
                  </a:lnTo>
                  <a:lnTo>
                    <a:pt x="32" y="16"/>
                  </a:lnTo>
                  <a:lnTo>
                    <a:pt x="28" y="18"/>
                  </a:lnTo>
                  <a:lnTo>
                    <a:pt x="24" y="20"/>
                  </a:lnTo>
                  <a:lnTo>
                    <a:pt x="20" y="20"/>
                  </a:lnTo>
                  <a:lnTo>
                    <a:pt x="18" y="26"/>
                  </a:lnTo>
                  <a:lnTo>
                    <a:pt x="18" y="26"/>
                  </a:lnTo>
                  <a:lnTo>
                    <a:pt x="20" y="30"/>
                  </a:lnTo>
                  <a:lnTo>
                    <a:pt x="22" y="34"/>
                  </a:lnTo>
                  <a:lnTo>
                    <a:pt x="30" y="42"/>
                  </a:lnTo>
                  <a:lnTo>
                    <a:pt x="30" y="42"/>
                  </a:lnTo>
                  <a:lnTo>
                    <a:pt x="34" y="48"/>
                  </a:lnTo>
                  <a:lnTo>
                    <a:pt x="34" y="54"/>
                  </a:lnTo>
                  <a:lnTo>
                    <a:pt x="30" y="58"/>
                  </a:lnTo>
                  <a:lnTo>
                    <a:pt x="24" y="64"/>
                  </a:lnTo>
                  <a:lnTo>
                    <a:pt x="24" y="64"/>
                  </a:lnTo>
                  <a:lnTo>
                    <a:pt x="28" y="66"/>
                  </a:lnTo>
                  <a:lnTo>
                    <a:pt x="34" y="68"/>
                  </a:lnTo>
                  <a:lnTo>
                    <a:pt x="38" y="72"/>
                  </a:lnTo>
                  <a:lnTo>
                    <a:pt x="40" y="74"/>
                  </a:lnTo>
                  <a:lnTo>
                    <a:pt x="38" y="76"/>
                  </a:lnTo>
                  <a:lnTo>
                    <a:pt x="38" y="76"/>
                  </a:lnTo>
                  <a:lnTo>
                    <a:pt x="44" y="78"/>
                  </a:lnTo>
                  <a:lnTo>
                    <a:pt x="48" y="82"/>
                  </a:lnTo>
                  <a:lnTo>
                    <a:pt x="48" y="88"/>
                  </a:lnTo>
                  <a:lnTo>
                    <a:pt x="48" y="90"/>
                  </a:lnTo>
                  <a:lnTo>
                    <a:pt x="44" y="92"/>
                  </a:lnTo>
                  <a:lnTo>
                    <a:pt x="44" y="92"/>
                  </a:lnTo>
                  <a:lnTo>
                    <a:pt x="50" y="98"/>
                  </a:lnTo>
                  <a:lnTo>
                    <a:pt x="52" y="100"/>
                  </a:lnTo>
                  <a:lnTo>
                    <a:pt x="52" y="104"/>
                  </a:lnTo>
                  <a:lnTo>
                    <a:pt x="52" y="104"/>
                  </a:lnTo>
                  <a:lnTo>
                    <a:pt x="48" y="106"/>
                  </a:lnTo>
                  <a:lnTo>
                    <a:pt x="44" y="108"/>
                  </a:lnTo>
                  <a:lnTo>
                    <a:pt x="44" y="108"/>
                  </a:lnTo>
                  <a:lnTo>
                    <a:pt x="38" y="106"/>
                  </a:lnTo>
                  <a:lnTo>
                    <a:pt x="38" y="106"/>
                  </a:lnTo>
                  <a:lnTo>
                    <a:pt x="34" y="106"/>
                  </a:lnTo>
                  <a:lnTo>
                    <a:pt x="34" y="106"/>
                  </a:lnTo>
                  <a:lnTo>
                    <a:pt x="32" y="106"/>
                  </a:lnTo>
                  <a:lnTo>
                    <a:pt x="32" y="106"/>
                  </a:lnTo>
                  <a:lnTo>
                    <a:pt x="26" y="110"/>
                  </a:lnTo>
                  <a:lnTo>
                    <a:pt x="28" y="112"/>
                  </a:lnTo>
                  <a:lnTo>
                    <a:pt x="30" y="114"/>
                  </a:lnTo>
                  <a:lnTo>
                    <a:pt x="32" y="118"/>
                  </a:lnTo>
                  <a:lnTo>
                    <a:pt x="32" y="118"/>
                  </a:lnTo>
                  <a:lnTo>
                    <a:pt x="30" y="122"/>
                  </a:lnTo>
                  <a:lnTo>
                    <a:pt x="26" y="124"/>
                  </a:lnTo>
                  <a:lnTo>
                    <a:pt x="16" y="128"/>
                  </a:lnTo>
                  <a:lnTo>
                    <a:pt x="16" y="128"/>
                  </a:lnTo>
                  <a:lnTo>
                    <a:pt x="8" y="132"/>
                  </a:lnTo>
                  <a:lnTo>
                    <a:pt x="8" y="134"/>
                  </a:lnTo>
                  <a:lnTo>
                    <a:pt x="8" y="134"/>
                  </a:lnTo>
                  <a:lnTo>
                    <a:pt x="12" y="136"/>
                  </a:lnTo>
                  <a:lnTo>
                    <a:pt x="18" y="136"/>
                  </a:lnTo>
                  <a:lnTo>
                    <a:pt x="18" y="136"/>
                  </a:lnTo>
                  <a:lnTo>
                    <a:pt x="20" y="136"/>
                  </a:lnTo>
                  <a:lnTo>
                    <a:pt x="20" y="136"/>
                  </a:lnTo>
                  <a:lnTo>
                    <a:pt x="24" y="136"/>
                  </a:lnTo>
                  <a:lnTo>
                    <a:pt x="24" y="136"/>
                  </a:lnTo>
                  <a:lnTo>
                    <a:pt x="32" y="138"/>
                  </a:lnTo>
                  <a:lnTo>
                    <a:pt x="32" y="138"/>
                  </a:lnTo>
                  <a:lnTo>
                    <a:pt x="38" y="140"/>
                  </a:lnTo>
                  <a:lnTo>
                    <a:pt x="38" y="144"/>
                  </a:lnTo>
                  <a:lnTo>
                    <a:pt x="38" y="148"/>
                  </a:lnTo>
                  <a:lnTo>
                    <a:pt x="32" y="150"/>
                  </a:lnTo>
                  <a:lnTo>
                    <a:pt x="32" y="150"/>
                  </a:lnTo>
                  <a:lnTo>
                    <a:pt x="28" y="152"/>
                  </a:lnTo>
                  <a:lnTo>
                    <a:pt x="20" y="154"/>
                  </a:lnTo>
                  <a:lnTo>
                    <a:pt x="8" y="154"/>
                  </a:lnTo>
                  <a:lnTo>
                    <a:pt x="8" y="154"/>
                  </a:lnTo>
                  <a:lnTo>
                    <a:pt x="2" y="164"/>
                  </a:lnTo>
                  <a:lnTo>
                    <a:pt x="0" y="168"/>
                  </a:lnTo>
                  <a:lnTo>
                    <a:pt x="2" y="170"/>
                  </a:lnTo>
                  <a:lnTo>
                    <a:pt x="2" y="172"/>
                  </a:lnTo>
                  <a:lnTo>
                    <a:pt x="2" y="172"/>
                  </a:lnTo>
                  <a:lnTo>
                    <a:pt x="4" y="172"/>
                  </a:lnTo>
                  <a:lnTo>
                    <a:pt x="4" y="172"/>
                  </a:lnTo>
                  <a:lnTo>
                    <a:pt x="10" y="172"/>
                  </a:lnTo>
                  <a:lnTo>
                    <a:pt x="18" y="168"/>
                  </a:lnTo>
                  <a:lnTo>
                    <a:pt x="32" y="164"/>
                  </a:lnTo>
                  <a:lnTo>
                    <a:pt x="32" y="164"/>
                  </a:lnTo>
                  <a:lnTo>
                    <a:pt x="44" y="158"/>
                  </a:lnTo>
                  <a:lnTo>
                    <a:pt x="50" y="156"/>
                  </a:lnTo>
                  <a:lnTo>
                    <a:pt x="56" y="154"/>
                  </a:lnTo>
                  <a:lnTo>
                    <a:pt x="56" y="154"/>
                  </a:lnTo>
                  <a:lnTo>
                    <a:pt x="58" y="154"/>
                  </a:lnTo>
                  <a:lnTo>
                    <a:pt x="58" y="154"/>
                  </a:lnTo>
                  <a:lnTo>
                    <a:pt x="62" y="156"/>
                  </a:lnTo>
                  <a:lnTo>
                    <a:pt x="66" y="158"/>
                  </a:lnTo>
                  <a:lnTo>
                    <a:pt x="66" y="158"/>
                  </a:lnTo>
                  <a:lnTo>
                    <a:pt x="66" y="158"/>
                  </a:lnTo>
                  <a:lnTo>
                    <a:pt x="66" y="158"/>
                  </a:lnTo>
                  <a:lnTo>
                    <a:pt x="70" y="158"/>
                  </a:lnTo>
                  <a:lnTo>
                    <a:pt x="70" y="156"/>
                  </a:lnTo>
                  <a:lnTo>
                    <a:pt x="72" y="154"/>
                  </a:lnTo>
                  <a:lnTo>
                    <a:pt x="76" y="152"/>
                  </a:lnTo>
                  <a:lnTo>
                    <a:pt x="76" y="152"/>
                  </a:lnTo>
                  <a:lnTo>
                    <a:pt x="76" y="152"/>
                  </a:lnTo>
                  <a:lnTo>
                    <a:pt x="76" y="152"/>
                  </a:lnTo>
                  <a:lnTo>
                    <a:pt x="80" y="154"/>
                  </a:lnTo>
                  <a:lnTo>
                    <a:pt x="82" y="156"/>
                  </a:lnTo>
                  <a:lnTo>
                    <a:pt x="82" y="156"/>
                  </a:lnTo>
                  <a:lnTo>
                    <a:pt x="86" y="158"/>
                  </a:lnTo>
                  <a:lnTo>
                    <a:pt x="90" y="160"/>
                  </a:lnTo>
                  <a:lnTo>
                    <a:pt x="90" y="160"/>
                  </a:lnTo>
                  <a:lnTo>
                    <a:pt x="92" y="160"/>
                  </a:lnTo>
                  <a:lnTo>
                    <a:pt x="92" y="160"/>
                  </a:lnTo>
                  <a:lnTo>
                    <a:pt x="98" y="156"/>
                  </a:lnTo>
                  <a:lnTo>
                    <a:pt x="98" y="152"/>
                  </a:lnTo>
                  <a:lnTo>
                    <a:pt x="96" y="142"/>
                  </a:lnTo>
                  <a:lnTo>
                    <a:pt x="96" y="142"/>
                  </a:lnTo>
                  <a:lnTo>
                    <a:pt x="94" y="138"/>
                  </a:lnTo>
                  <a:lnTo>
                    <a:pt x="94" y="136"/>
                  </a:lnTo>
                  <a:lnTo>
                    <a:pt x="104" y="132"/>
                  </a:lnTo>
                  <a:lnTo>
                    <a:pt x="104" y="132"/>
                  </a:lnTo>
                  <a:lnTo>
                    <a:pt x="114" y="124"/>
                  </a:lnTo>
                  <a:lnTo>
                    <a:pt x="116" y="120"/>
                  </a:lnTo>
                  <a:lnTo>
                    <a:pt x="118" y="114"/>
                  </a:lnTo>
                  <a:lnTo>
                    <a:pt x="118" y="114"/>
                  </a:lnTo>
                  <a:lnTo>
                    <a:pt x="112" y="110"/>
                  </a:lnTo>
                  <a:lnTo>
                    <a:pt x="108" y="108"/>
                  </a:lnTo>
                  <a:lnTo>
                    <a:pt x="104" y="108"/>
                  </a:lnTo>
                  <a:lnTo>
                    <a:pt x="104" y="108"/>
                  </a:lnTo>
                  <a:lnTo>
                    <a:pt x="100" y="108"/>
                  </a:lnTo>
                  <a:lnTo>
                    <a:pt x="100" y="108"/>
                  </a:lnTo>
                  <a:lnTo>
                    <a:pt x="100" y="96"/>
                  </a:lnTo>
                  <a:lnTo>
                    <a:pt x="98" y="86"/>
                  </a:lnTo>
                  <a:lnTo>
                    <a:pt x="98" y="86"/>
                  </a:lnTo>
                  <a:lnTo>
                    <a:pt x="94" y="76"/>
                  </a:lnTo>
                  <a:lnTo>
                    <a:pt x="90" y="66"/>
                  </a:lnTo>
                  <a:lnTo>
                    <a:pt x="90" y="66"/>
                  </a:lnTo>
                  <a:lnTo>
                    <a:pt x="84" y="62"/>
                  </a:lnTo>
                  <a:lnTo>
                    <a:pt x="76" y="60"/>
                  </a:lnTo>
                  <a:lnTo>
                    <a:pt x="68" y="56"/>
                  </a:lnTo>
                  <a:lnTo>
                    <a:pt x="64" y="50"/>
                  </a:lnTo>
                  <a:lnTo>
                    <a:pt x="64" y="50"/>
                  </a:lnTo>
                  <a:lnTo>
                    <a:pt x="62" y="48"/>
                  </a:lnTo>
                  <a:lnTo>
                    <a:pt x="64" y="44"/>
                  </a:lnTo>
                  <a:lnTo>
                    <a:pt x="64" y="44"/>
                  </a:lnTo>
                  <a:lnTo>
                    <a:pt x="70" y="40"/>
                  </a:lnTo>
                  <a:lnTo>
                    <a:pt x="78" y="36"/>
                  </a:lnTo>
                  <a:lnTo>
                    <a:pt x="84" y="32"/>
                  </a:lnTo>
                  <a:lnTo>
                    <a:pt x="86" y="28"/>
                  </a:lnTo>
                  <a:lnTo>
                    <a:pt x="84" y="24"/>
                  </a:lnTo>
                  <a:lnTo>
                    <a:pt x="84" y="24"/>
                  </a:lnTo>
                  <a:lnTo>
                    <a:pt x="82" y="22"/>
                  </a:lnTo>
                  <a:lnTo>
                    <a:pt x="78" y="20"/>
                  </a:lnTo>
                  <a:lnTo>
                    <a:pt x="76" y="18"/>
                  </a:lnTo>
                  <a:lnTo>
                    <a:pt x="74" y="16"/>
                  </a:lnTo>
                  <a:lnTo>
                    <a:pt x="74" y="16"/>
                  </a:lnTo>
                  <a:lnTo>
                    <a:pt x="74" y="12"/>
                  </a:lnTo>
                  <a:lnTo>
                    <a:pt x="78" y="8"/>
                  </a:lnTo>
                  <a:lnTo>
                    <a:pt x="80" y="4"/>
                  </a:lnTo>
                  <a:lnTo>
                    <a:pt x="82"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Arial" panose="020B0604020202020204" pitchFamily="34" charset="0"/>
                <a:cs typeface="Arial" panose="020B0604020202020204" pitchFamily="34" charset="0"/>
              </a:endParaRPr>
            </a:p>
          </p:txBody>
        </p:sp>
        <p:sp>
          <p:nvSpPr>
            <p:cNvPr id="65" name="Freeform 50"/>
            <p:cNvSpPr>
              <a:spLocks/>
            </p:cNvSpPr>
            <p:nvPr/>
          </p:nvSpPr>
          <p:spPr bwMode="auto">
            <a:xfrm>
              <a:off x="824" y="1482"/>
              <a:ext cx="118" cy="172"/>
            </a:xfrm>
            <a:custGeom>
              <a:avLst/>
              <a:gdLst>
                <a:gd name="T0" fmla="*/ 72 w 118"/>
                <a:gd name="T1" fmla="*/ 2 h 172"/>
                <a:gd name="T2" fmla="*/ 62 w 118"/>
                <a:gd name="T3" fmla="*/ 2 h 172"/>
                <a:gd name="T4" fmla="*/ 56 w 118"/>
                <a:gd name="T5" fmla="*/ 2 h 172"/>
                <a:gd name="T6" fmla="*/ 42 w 118"/>
                <a:gd name="T7" fmla="*/ 2 h 172"/>
                <a:gd name="T8" fmla="*/ 36 w 118"/>
                <a:gd name="T9" fmla="*/ 8 h 172"/>
                <a:gd name="T10" fmla="*/ 32 w 118"/>
                <a:gd name="T11" fmla="*/ 16 h 172"/>
                <a:gd name="T12" fmla="*/ 20 w 118"/>
                <a:gd name="T13" fmla="*/ 20 h 172"/>
                <a:gd name="T14" fmla="*/ 20 w 118"/>
                <a:gd name="T15" fmla="*/ 30 h 172"/>
                <a:gd name="T16" fmla="*/ 30 w 118"/>
                <a:gd name="T17" fmla="*/ 42 h 172"/>
                <a:gd name="T18" fmla="*/ 30 w 118"/>
                <a:gd name="T19" fmla="*/ 58 h 172"/>
                <a:gd name="T20" fmla="*/ 28 w 118"/>
                <a:gd name="T21" fmla="*/ 66 h 172"/>
                <a:gd name="T22" fmla="*/ 40 w 118"/>
                <a:gd name="T23" fmla="*/ 74 h 172"/>
                <a:gd name="T24" fmla="*/ 44 w 118"/>
                <a:gd name="T25" fmla="*/ 78 h 172"/>
                <a:gd name="T26" fmla="*/ 48 w 118"/>
                <a:gd name="T27" fmla="*/ 90 h 172"/>
                <a:gd name="T28" fmla="*/ 50 w 118"/>
                <a:gd name="T29" fmla="*/ 98 h 172"/>
                <a:gd name="T30" fmla="*/ 52 w 118"/>
                <a:gd name="T31" fmla="*/ 104 h 172"/>
                <a:gd name="T32" fmla="*/ 44 w 118"/>
                <a:gd name="T33" fmla="*/ 108 h 172"/>
                <a:gd name="T34" fmla="*/ 34 w 118"/>
                <a:gd name="T35" fmla="*/ 106 h 172"/>
                <a:gd name="T36" fmla="*/ 32 w 118"/>
                <a:gd name="T37" fmla="*/ 106 h 172"/>
                <a:gd name="T38" fmla="*/ 30 w 118"/>
                <a:gd name="T39" fmla="*/ 114 h 172"/>
                <a:gd name="T40" fmla="*/ 30 w 118"/>
                <a:gd name="T41" fmla="*/ 122 h 172"/>
                <a:gd name="T42" fmla="*/ 16 w 118"/>
                <a:gd name="T43" fmla="*/ 128 h 172"/>
                <a:gd name="T44" fmla="*/ 8 w 118"/>
                <a:gd name="T45" fmla="*/ 134 h 172"/>
                <a:gd name="T46" fmla="*/ 18 w 118"/>
                <a:gd name="T47" fmla="*/ 136 h 172"/>
                <a:gd name="T48" fmla="*/ 24 w 118"/>
                <a:gd name="T49" fmla="*/ 136 h 172"/>
                <a:gd name="T50" fmla="*/ 32 w 118"/>
                <a:gd name="T51" fmla="*/ 138 h 172"/>
                <a:gd name="T52" fmla="*/ 38 w 118"/>
                <a:gd name="T53" fmla="*/ 148 h 172"/>
                <a:gd name="T54" fmla="*/ 28 w 118"/>
                <a:gd name="T55" fmla="*/ 152 h 172"/>
                <a:gd name="T56" fmla="*/ 8 w 118"/>
                <a:gd name="T57" fmla="*/ 154 h 172"/>
                <a:gd name="T58" fmla="*/ 2 w 118"/>
                <a:gd name="T59" fmla="*/ 170 h 172"/>
                <a:gd name="T60" fmla="*/ 4 w 118"/>
                <a:gd name="T61" fmla="*/ 172 h 172"/>
                <a:gd name="T62" fmla="*/ 18 w 118"/>
                <a:gd name="T63" fmla="*/ 168 h 172"/>
                <a:gd name="T64" fmla="*/ 44 w 118"/>
                <a:gd name="T65" fmla="*/ 158 h 172"/>
                <a:gd name="T66" fmla="*/ 56 w 118"/>
                <a:gd name="T67" fmla="*/ 154 h 172"/>
                <a:gd name="T68" fmla="*/ 62 w 118"/>
                <a:gd name="T69" fmla="*/ 156 h 172"/>
                <a:gd name="T70" fmla="*/ 66 w 118"/>
                <a:gd name="T71" fmla="*/ 158 h 172"/>
                <a:gd name="T72" fmla="*/ 70 w 118"/>
                <a:gd name="T73" fmla="*/ 156 h 172"/>
                <a:gd name="T74" fmla="*/ 76 w 118"/>
                <a:gd name="T75" fmla="*/ 152 h 172"/>
                <a:gd name="T76" fmla="*/ 80 w 118"/>
                <a:gd name="T77" fmla="*/ 154 h 172"/>
                <a:gd name="T78" fmla="*/ 86 w 118"/>
                <a:gd name="T79" fmla="*/ 158 h 172"/>
                <a:gd name="T80" fmla="*/ 92 w 118"/>
                <a:gd name="T81" fmla="*/ 160 h 172"/>
                <a:gd name="T82" fmla="*/ 98 w 118"/>
                <a:gd name="T83" fmla="*/ 152 h 172"/>
                <a:gd name="T84" fmla="*/ 94 w 118"/>
                <a:gd name="T85" fmla="*/ 138 h 172"/>
                <a:gd name="T86" fmla="*/ 104 w 118"/>
                <a:gd name="T87" fmla="*/ 132 h 172"/>
                <a:gd name="T88" fmla="*/ 118 w 118"/>
                <a:gd name="T89" fmla="*/ 114 h 172"/>
                <a:gd name="T90" fmla="*/ 108 w 118"/>
                <a:gd name="T91" fmla="*/ 108 h 172"/>
                <a:gd name="T92" fmla="*/ 100 w 118"/>
                <a:gd name="T93" fmla="*/ 108 h 172"/>
                <a:gd name="T94" fmla="*/ 98 w 118"/>
                <a:gd name="T95" fmla="*/ 86 h 172"/>
                <a:gd name="T96" fmla="*/ 90 w 118"/>
                <a:gd name="T97" fmla="*/ 66 h 172"/>
                <a:gd name="T98" fmla="*/ 76 w 118"/>
                <a:gd name="T99" fmla="*/ 60 h 172"/>
                <a:gd name="T100" fmla="*/ 64 w 118"/>
                <a:gd name="T101" fmla="*/ 50 h 172"/>
                <a:gd name="T102" fmla="*/ 64 w 118"/>
                <a:gd name="T103" fmla="*/ 44 h 172"/>
                <a:gd name="T104" fmla="*/ 84 w 118"/>
                <a:gd name="T105" fmla="*/ 32 h 172"/>
                <a:gd name="T106" fmla="*/ 84 w 118"/>
                <a:gd name="T107" fmla="*/ 24 h 172"/>
                <a:gd name="T108" fmla="*/ 76 w 118"/>
                <a:gd name="T109" fmla="*/ 18 h 172"/>
                <a:gd name="T110" fmla="*/ 74 w 118"/>
                <a:gd name="T111" fmla="*/ 12 h 172"/>
                <a:gd name="T112" fmla="*/ 82 w 118"/>
                <a:gd name="T113" fmla="*/ 0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8" h="172">
                  <a:moveTo>
                    <a:pt x="82" y="0"/>
                  </a:moveTo>
                  <a:lnTo>
                    <a:pt x="82" y="0"/>
                  </a:lnTo>
                  <a:lnTo>
                    <a:pt x="72" y="2"/>
                  </a:lnTo>
                  <a:lnTo>
                    <a:pt x="64" y="2"/>
                  </a:lnTo>
                  <a:lnTo>
                    <a:pt x="64" y="2"/>
                  </a:lnTo>
                  <a:lnTo>
                    <a:pt x="62" y="2"/>
                  </a:lnTo>
                  <a:lnTo>
                    <a:pt x="62" y="2"/>
                  </a:lnTo>
                  <a:lnTo>
                    <a:pt x="56" y="2"/>
                  </a:lnTo>
                  <a:lnTo>
                    <a:pt x="56" y="2"/>
                  </a:lnTo>
                  <a:lnTo>
                    <a:pt x="48" y="2"/>
                  </a:lnTo>
                  <a:lnTo>
                    <a:pt x="48" y="2"/>
                  </a:lnTo>
                  <a:lnTo>
                    <a:pt x="42" y="2"/>
                  </a:lnTo>
                  <a:lnTo>
                    <a:pt x="42" y="2"/>
                  </a:lnTo>
                  <a:lnTo>
                    <a:pt x="38" y="6"/>
                  </a:lnTo>
                  <a:lnTo>
                    <a:pt x="36" y="8"/>
                  </a:lnTo>
                  <a:lnTo>
                    <a:pt x="34" y="12"/>
                  </a:lnTo>
                  <a:lnTo>
                    <a:pt x="32" y="16"/>
                  </a:lnTo>
                  <a:lnTo>
                    <a:pt x="32" y="16"/>
                  </a:lnTo>
                  <a:lnTo>
                    <a:pt x="28" y="18"/>
                  </a:lnTo>
                  <a:lnTo>
                    <a:pt x="24" y="20"/>
                  </a:lnTo>
                  <a:lnTo>
                    <a:pt x="20" y="20"/>
                  </a:lnTo>
                  <a:lnTo>
                    <a:pt x="18" y="26"/>
                  </a:lnTo>
                  <a:lnTo>
                    <a:pt x="18" y="26"/>
                  </a:lnTo>
                  <a:lnTo>
                    <a:pt x="20" y="30"/>
                  </a:lnTo>
                  <a:lnTo>
                    <a:pt x="22" y="34"/>
                  </a:lnTo>
                  <a:lnTo>
                    <a:pt x="30" y="42"/>
                  </a:lnTo>
                  <a:lnTo>
                    <a:pt x="30" y="42"/>
                  </a:lnTo>
                  <a:lnTo>
                    <a:pt x="34" y="48"/>
                  </a:lnTo>
                  <a:lnTo>
                    <a:pt x="34" y="54"/>
                  </a:lnTo>
                  <a:lnTo>
                    <a:pt x="30" y="58"/>
                  </a:lnTo>
                  <a:lnTo>
                    <a:pt x="24" y="64"/>
                  </a:lnTo>
                  <a:lnTo>
                    <a:pt x="24" y="64"/>
                  </a:lnTo>
                  <a:lnTo>
                    <a:pt x="28" y="66"/>
                  </a:lnTo>
                  <a:lnTo>
                    <a:pt x="34" y="68"/>
                  </a:lnTo>
                  <a:lnTo>
                    <a:pt x="38" y="72"/>
                  </a:lnTo>
                  <a:lnTo>
                    <a:pt x="40" y="74"/>
                  </a:lnTo>
                  <a:lnTo>
                    <a:pt x="38" y="76"/>
                  </a:lnTo>
                  <a:lnTo>
                    <a:pt x="38" y="76"/>
                  </a:lnTo>
                  <a:lnTo>
                    <a:pt x="44" y="78"/>
                  </a:lnTo>
                  <a:lnTo>
                    <a:pt x="48" y="82"/>
                  </a:lnTo>
                  <a:lnTo>
                    <a:pt x="48" y="88"/>
                  </a:lnTo>
                  <a:lnTo>
                    <a:pt x="48" y="90"/>
                  </a:lnTo>
                  <a:lnTo>
                    <a:pt x="44" y="92"/>
                  </a:lnTo>
                  <a:lnTo>
                    <a:pt x="44" y="92"/>
                  </a:lnTo>
                  <a:lnTo>
                    <a:pt x="50" y="98"/>
                  </a:lnTo>
                  <a:lnTo>
                    <a:pt x="52" y="100"/>
                  </a:lnTo>
                  <a:lnTo>
                    <a:pt x="52" y="104"/>
                  </a:lnTo>
                  <a:lnTo>
                    <a:pt x="52" y="104"/>
                  </a:lnTo>
                  <a:lnTo>
                    <a:pt x="48" y="106"/>
                  </a:lnTo>
                  <a:lnTo>
                    <a:pt x="44" y="108"/>
                  </a:lnTo>
                  <a:lnTo>
                    <a:pt x="44" y="108"/>
                  </a:lnTo>
                  <a:lnTo>
                    <a:pt x="38" y="106"/>
                  </a:lnTo>
                  <a:lnTo>
                    <a:pt x="38" y="106"/>
                  </a:lnTo>
                  <a:lnTo>
                    <a:pt x="34" y="106"/>
                  </a:lnTo>
                  <a:lnTo>
                    <a:pt x="34" y="106"/>
                  </a:lnTo>
                  <a:lnTo>
                    <a:pt x="32" y="106"/>
                  </a:lnTo>
                  <a:lnTo>
                    <a:pt x="32" y="106"/>
                  </a:lnTo>
                  <a:lnTo>
                    <a:pt x="26" y="110"/>
                  </a:lnTo>
                  <a:lnTo>
                    <a:pt x="28" y="112"/>
                  </a:lnTo>
                  <a:lnTo>
                    <a:pt x="30" y="114"/>
                  </a:lnTo>
                  <a:lnTo>
                    <a:pt x="32" y="118"/>
                  </a:lnTo>
                  <a:lnTo>
                    <a:pt x="32" y="118"/>
                  </a:lnTo>
                  <a:lnTo>
                    <a:pt x="30" y="122"/>
                  </a:lnTo>
                  <a:lnTo>
                    <a:pt x="26" y="124"/>
                  </a:lnTo>
                  <a:lnTo>
                    <a:pt x="16" y="128"/>
                  </a:lnTo>
                  <a:lnTo>
                    <a:pt x="16" y="128"/>
                  </a:lnTo>
                  <a:lnTo>
                    <a:pt x="8" y="132"/>
                  </a:lnTo>
                  <a:lnTo>
                    <a:pt x="8" y="134"/>
                  </a:lnTo>
                  <a:lnTo>
                    <a:pt x="8" y="134"/>
                  </a:lnTo>
                  <a:lnTo>
                    <a:pt x="12" y="136"/>
                  </a:lnTo>
                  <a:lnTo>
                    <a:pt x="18" y="136"/>
                  </a:lnTo>
                  <a:lnTo>
                    <a:pt x="18" y="136"/>
                  </a:lnTo>
                  <a:lnTo>
                    <a:pt x="20" y="136"/>
                  </a:lnTo>
                  <a:lnTo>
                    <a:pt x="20" y="136"/>
                  </a:lnTo>
                  <a:lnTo>
                    <a:pt x="24" y="136"/>
                  </a:lnTo>
                  <a:lnTo>
                    <a:pt x="24" y="136"/>
                  </a:lnTo>
                  <a:lnTo>
                    <a:pt x="32" y="138"/>
                  </a:lnTo>
                  <a:lnTo>
                    <a:pt x="32" y="138"/>
                  </a:lnTo>
                  <a:lnTo>
                    <a:pt x="38" y="140"/>
                  </a:lnTo>
                  <a:lnTo>
                    <a:pt x="38" y="144"/>
                  </a:lnTo>
                  <a:lnTo>
                    <a:pt x="38" y="148"/>
                  </a:lnTo>
                  <a:lnTo>
                    <a:pt x="32" y="150"/>
                  </a:lnTo>
                  <a:lnTo>
                    <a:pt x="32" y="150"/>
                  </a:lnTo>
                  <a:lnTo>
                    <a:pt x="28" y="152"/>
                  </a:lnTo>
                  <a:lnTo>
                    <a:pt x="20" y="154"/>
                  </a:lnTo>
                  <a:lnTo>
                    <a:pt x="8" y="154"/>
                  </a:lnTo>
                  <a:lnTo>
                    <a:pt x="8" y="154"/>
                  </a:lnTo>
                  <a:lnTo>
                    <a:pt x="2" y="164"/>
                  </a:lnTo>
                  <a:lnTo>
                    <a:pt x="0" y="168"/>
                  </a:lnTo>
                  <a:lnTo>
                    <a:pt x="2" y="170"/>
                  </a:lnTo>
                  <a:lnTo>
                    <a:pt x="2" y="172"/>
                  </a:lnTo>
                  <a:lnTo>
                    <a:pt x="2" y="172"/>
                  </a:lnTo>
                  <a:lnTo>
                    <a:pt x="4" y="172"/>
                  </a:lnTo>
                  <a:lnTo>
                    <a:pt x="4" y="172"/>
                  </a:lnTo>
                  <a:lnTo>
                    <a:pt x="10" y="172"/>
                  </a:lnTo>
                  <a:lnTo>
                    <a:pt x="18" y="168"/>
                  </a:lnTo>
                  <a:lnTo>
                    <a:pt x="32" y="164"/>
                  </a:lnTo>
                  <a:lnTo>
                    <a:pt x="32" y="164"/>
                  </a:lnTo>
                  <a:lnTo>
                    <a:pt x="44" y="158"/>
                  </a:lnTo>
                  <a:lnTo>
                    <a:pt x="50" y="156"/>
                  </a:lnTo>
                  <a:lnTo>
                    <a:pt x="56" y="154"/>
                  </a:lnTo>
                  <a:lnTo>
                    <a:pt x="56" y="154"/>
                  </a:lnTo>
                  <a:lnTo>
                    <a:pt x="58" y="154"/>
                  </a:lnTo>
                  <a:lnTo>
                    <a:pt x="58" y="154"/>
                  </a:lnTo>
                  <a:lnTo>
                    <a:pt x="62" y="156"/>
                  </a:lnTo>
                  <a:lnTo>
                    <a:pt x="66" y="158"/>
                  </a:lnTo>
                  <a:lnTo>
                    <a:pt x="66" y="158"/>
                  </a:lnTo>
                  <a:lnTo>
                    <a:pt x="66" y="158"/>
                  </a:lnTo>
                  <a:lnTo>
                    <a:pt x="66" y="158"/>
                  </a:lnTo>
                  <a:lnTo>
                    <a:pt x="70" y="158"/>
                  </a:lnTo>
                  <a:lnTo>
                    <a:pt x="70" y="156"/>
                  </a:lnTo>
                  <a:lnTo>
                    <a:pt x="72" y="154"/>
                  </a:lnTo>
                  <a:lnTo>
                    <a:pt x="76" y="152"/>
                  </a:lnTo>
                  <a:lnTo>
                    <a:pt x="76" y="152"/>
                  </a:lnTo>
                  <a:lnTo>
                    <a:pt x="76" y="152"/>
                  </a:lnTo>
                  <a:lnTo>
                    <a:pt x="76" y="152"/>
                  </a:lnTo>
                  <a:lnTo>
                    <a:pt x="80" y="154"/>
                  </a:lnTo>
                  <a:lnTo>
                    <a:pt x="82" y="156"/>
                  </a:lnTo>
                  <a:lnTo>
                    <a:pt x="82" y="156"/>
                  </a:lnTo>
                  <a:lnTo>
                    <a:pt x="86" y="158"/>
                  </a:lnTo>
                  <a:lnTo>
                    <a:pt x="90" y="160"/>
                  </a:lnTo>
                  <a:lnTo>
                    <a:pt x="90" y="160"/>
                  </a:lnTo>
                  <a:lnTo>
                    <a:pt x="92" y="160"/>
                  </a:lnTo>
                  <a:lnTo>
                    <a:pt x="92" y="160"/>
                  </a:lnTo>
                  <a:lnTo>
                    <a:pt x="98" y="156"/>
                  </a:lnTo>
                  <a:lnTo>
                    <a:pt x="98" y="152"/>
                  </a:lnTo>
                  <a:lnTo>
                    <a:pt x="96" y="142"/>
                  </a:lnTo>
                  <a:lnTo>
                    <a:pt x="96" y="142"/>
                  </a:lnTo>
                  <a:lnTo>
                    <a:pt x="94" y="138"/>
                  </a:lnTo>
                  <a:lnTo>
                    <a:pt x="94" y="136"/>
                  </a:lnTo>
                  <a:lnTo>
                    <a:pt x="104" y="132"/>
                  </a:lnTo>
                  <a:lnTo>
                    <a:pt x="104" y="132"/>
                  </a:lnTo>
                  <a:lnTo>
                    <a:pt x="114" y="124"/>
                  </a:lnTo>
                  <a:lnTo>
                    <a:pt x="116" y="120"/>
                  </a:lnTo>
                  <a:lnTo>
                    <a:pt x="118" y="114"/>
                  </a:lnTo>
                  <a:lnTo>
                    <a:pt x="118" y="114"/>
                  </a:lnTo>
                  <a:lnTo>
                    <a:pt x="112" y="110"/>
                  </a:lnTo>
                  <a:lnTo>
                    <a:pt x="108" y="108"/>
                  </a:lnTo>
                  <a:lnTo>
                    <a:pt x="104" y="108"/>
                  </a:lnTo>
                  <a:lnTo>
                    <a:pt x="104" y="108"/>
                  </a:lnTo>
                  <a:lnTo>
                    <a:pt x="100" y="108"/>
                  </a:lnTo>
                  <a:lnTo>
                    <a:pt x="100" y="108"/>
                  </a:lnTo>
                  <a:lnTo>
                    <a:pt x="100" y="96"/>
                  </a:lnTo>
                  <a:lnTo>
                    <a:pt x="98" y="86"/>
                  </a:lnTo>
                  <a:lnTo>
                    <a:pt x="98" y="86"/>
                  </a:lnTo>
                  <a:lnTo>
                    <a:pt x="94" y="76"/>
                  </a:lnTo>
                  <a:lnTo>
                    <a:pt x="90" y="66"/>
                  </a:lnTo>
                  <a:lnTo>
                    <a:pt x="90" y="66"/>
                  </a:lnTo>
                  <a:lnTo>
                    <a:pt x="84" y="62"/>
                  </a:lnTo>
                  <a:lnTo>
                    <a:pt x="76" y="60"/>
                  </a:lnTo>
                  <a:lnTo>
                    <a:pt x="68" y="56"/>
                  </a:lnTo>
                  <a:lnTo>
                    <a:pt x="64" y="50"/>
                  </a:lnTo>
                  <a:lnTo>
                    <a:pt x="64" y="50"/>
                  </a:lnTo>
                  <a:lnTo>
                    <a:pt x="62" y="48"/>
                  </a:lnTo>
                  <a:lnTo>
                    <a:pt x="64" y="44"/>
                  </a:lnTo>
                  <a:lnTo>
                    <a:pt x="64" y="44"/>
                  </a:lnTo>
                  <a:lnTo>
                    <a:pt x="70" y="40"/>
                  </a:lnTo>
                  <a:lnTo>
                    <a:pt x="78" y="36"/>
                  </a:lnTo>
                  <a:lnTo>
                    <a:pt x="84" y="32"/>
                  </a:lnTo>
                  <a:lnTo>
                    <a:pt x="86" y="28"/>
                  </a:lnTo>
                  <a:lnTo>
                    <a:pt x="84" y="24"/>
                  </a:lnTo>
                  <a:lnTo>
                    <a:pt x="84" y="24"/>
                  </a:lnTo>
                  <a:lnTo>
                    <a:pt x="82" y="22"/>
                  </a:lnTo>
                  <a:lnTo>
                    <a:pt x="78" y="20"/>
                  </a:lnTo>
                  <a:lnTo>
                    <a:pt x="76" y="18"/>
                  </a:lnTo>
                  <a:lnTo>
                    <a:pt x="74" y="16"/>
                  </a:lnTo>
                  <a:lnTo>
                    <a:pt x="74" y="16"/>
                  </a:lnTo>
                  <a:lnTo>
                    <a:pt x="74" y="12"/>
                  </a:lnTo>
                  <a:lnTo>
                    <a:pt x="78" y="8"/>
                  </a:lnTo>
                  <a:lnTo>
                    <a:pt x="80" y="4"/>
                  </a:lnTo>
                  <a:lnTo>
                    <a:pt x="8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Arial" panose="020B0604020202020204" pitchFamily="34" charset="0"/>
                <a:cs typeface="Arial" panose="020B0604020202020204" pitchFamily="34" charset="0"/>
              </a:endParaRPr>
            </a:p>
          </p:txBody>
        </p:sp>
        <p:sp>
          <p:nvSpPr>
            <p:cNvPr id="66" name="Freeform 51"/>
            <p:cNvSpPr>
              <a:spLocks/>
            </p:cNvSpPr>
            <p:nvPr/>
          </p:nvSpPr>
          <p:spPr bwMode="auto">
            <a:xfrm>
              <a:off x="758" y="1544"/>
              <a:ext cx="88" cy="82"/>
            </a:xfrm>
            <a:custGeom>
              <a:avLst/>
              <a:gdLst>
                <a:gd name="T0" fmla="*/ 66 w 88"/>
                <a:gd name="T1" fmla="*/ 0 h 82"/>
                <a:gd name="T2" fmla="*/ 66 w 88"/>
                <a:gd name="T3" fmla="*/ 0 h 82"/>
                <a:gd name="T4" fmla="*/ 60 w 88"/>
                <a:gd name="T5" fmla="*/ 2 h 82"/>
                <a:gd name="T6" fmla="*/ 52 w 88"/>
                <a:gd name="T7" fmla="*/ 8 h 82"/>
                <a:gd name="T8" fmla="*/ 52 w 88"/>
                <a:gd name="T9" fmla="*/ 8 h 82"/>
                <a:gd name="T10" fmla="*/ 46 w 88"/>
                <a:gd name="T11" fmla="*/ 16 h 82"/>
                <a:gd name="T12" fmla="*/ 42 w 88"/>
                <a:gd name="T13" fmla="*/ 18 h 82"/>
                <a:gd name="T14" fmla="*/ 38 w 88"/>
                <a:gd name="T15" fmla="*/ 22 h 82"/>
                <a:gd name="T16" fmla="*/ 38 w 88"/>
                <a:gd name="T17" fmla="*/ 22 h 82"/>
                <a:gd name="T18" fmla="*/ 32 w 88"/>
                <a:gd name="T19" fmla="*/ 24 h 82"/>
                <a:gd name="T20" fmla="*/ 26 w 88"/>
                <a:gd name="T21" fmla="*/ 24 h 82"/>
                <a:gd name="T22" fmla="*/ 20 w 88"/>
                <a:gd name="T23" fmla="*/ 26 h 82"/>
                <a:gd name="T24" fmla="*/ 16 w 88"/>
                <a:gd name="T25" fmla="*/ 30 h 82"/>
                <a:gd name="T26" fmla="*/ 16 w 88"/>
                <a:gd name="T27" fmla="*/ 30 h 82"/>
                <a:gd name="T28" fmla="*/ 16 w 88"/>
                <a:gd name="T29" fmla="*/ 36 h 82"/>
                <a:gd name="T30" fmla="*/ 20 w 88"/>
                <a:gd name="T31" fmla="*/ 38 h 82"/>
                <a:gd name="T32" fmla="*/ 30 w 88"/>
                <a:gd name="T33" fmla="*/ 42 h 82"/>
                <a:gd name="T34" fmla="*/ 36 w 88"/>
                <a:gd name="T35" fmla="*/ 42 h 82"/>
                <a:gd name="T36" fmla="*/ 38 w 88"/>
                <a:gd name="T37" fmla="*/ 44 h 82"/>
                <a:gd name="T38" fmla="*/ 36 w 88"/>
                <a:gd name="T39" fmla="*/ 48 h 82"/>
                <a:gd name="T40" fmla="*/ 30 w 88"/>
                <a:gd name="T41" fmla="*/ 52 h 82"/>
                <a:gd name="T42" fmla="*/ 30 w 88"/>
                <a:gd name="T43" fmla="*/ 52 h 82"/>
                <a:gd name="T44" fmla="*/ 20 w 88"/>
                <a:gd name="T45" fmla="*/ 58 h 82"/>
                <a:gd name="T46" fmla="*/ 6 w 88"/>
                <a:gd name="T47" fmla="*/ 64 h 82"/>
                <a:gd name="T48" fmla="*/ 2 w 88"/>
                <a:gd name="T49" fmla="*/ 68 h 82"/>
                <a:gd name="T50" fmla="*/ 0 w 88"/>
                <a:gd name="T51" fmla="*/ 72 h 82"/>
                <a:gd name="T52" fmla="*/ 0 w 88"/>
                <a:gd name="T53" fmla="*/ 76 h 82"/>
                <a:gd name="T54" fmla="*/ 6 w 88"/>
                <a:gd name="T55" fmla="*/ 80 h 82"/>
                <a:gd name="T56" fmla="*/ 6 w 88"/>
                <a:gd name="T57" fmla="*/ 80 h 82"/>
                <a:gd name="T58" fmla="*/ 10 w 88"/>
                <a:gd name="T59" fmla="*/ 82 h 82"/>
                <a:gd name="T60" fmla="*/ 10 w 88"/>
                <a:gd name="T61" fmla="*/ 82 h 82"/>
                <a:gd name="T62" fmla="*/ 18 w 88"/>
                <a:gd name="T63" fmla="*/ 80 h 82"/>
                <a:gd name="T64" fmla="*/ 28 w 88"/>
                <a:gd name="T65" fmla="*/ 74 h 82"/>
                <a:gd name="T66" fmla="*/ 28 w 88"/>
                <a:gd name="T67" fmla="*/ 74 h 82"/>
                <a:gd name="T68" fmla="*/ 40 w 88"/>
                <a:gd name="T69" fmla="*/ 72 h 82"/>
                <a:gd name="T70" fmla="*/ 44 w 88"/>
                <a:gd name="T71" fmla="*/ 70 h 82"/>
                <a:gd name="T72" fmla="*/ 50 w 88"/>
                <a:gd name="T73" fmla="*/ 66 h 82"/>
                <a:gd name="T74" fmla="*/ 50 w 88"/>
                <a:gd name="T75" fmla="*/ 66 h 82"/>
                <a:gd name="T76" fmla="*/ 66 w 88"/>
                <a:gd name="T77" fmla="*/ 56 h 82"/>
                <a:gd name="T78" fmla="*/ 66 w 88"/>
                <a:gd name="T79" fmla="*/ 56 h 82"/>
                <a:gd name="T80" fmla="*/ 70 w 88"/>
                <a:gd name="T81" fmla="*/ 54 h 82"/>
                <a:gd name="T82" fmla="*/ 72 w 88"/>
                <a:gd name="T83" fmla="*/ 50 h 82"/>
                <a:gd name="T84" fmla="*/ 72 w 88"/>
                <a:gd name="T85" fmla="*/ 48 h 82"/>
                <a:gd name="T86" fmla="*/ 70 w 88"/>
                <a:gd name="T87" fmla="*/ 44 h 82"/>
                <a:gd name="T88" fmla="*/ 70 w 88"/>
                <a:gd name="T89" fmla="*/ 44 h 82"/>
                <a:gd name="T90" fmla="*/ 68 w 88"/>
                <a:gd name="T91" fmla="*/ 38 h 82"/>
                <a:gd name="T92" fmla="*/ 68 w 88"/>
                <a:gd name="T93" fmla="*/ 36 h 82"/>
                <a:gd name="T94" fmla="*/ 70 w 88"/>
                <a:gd name="T95" fmla="*/ 32 h 82"/>
                <a:gd name="T96" fmla="*/ 72 w 88"/>
                <a:gd name="T97" fmla="*/ 30 h 82"/>
                <a:gd name="T98" fmla="*/ 88 w 88"/>
                <a:gd name="T99" fmla="*/ 22 h 82"/>
                <a:gd name="T100" fmla="*/ 88 w 88"/>
                <a:gd name="T101" fmla="*/ 22 h 82"/>
                <a:gd name="T102" fmla="*/ 84 w 88"/>
                <a:gd name="T103" fmla="*/ 18 h 82"/>
                <a:gd name="T104" fmla="*/ 78 w 88"/>
                <a:gd name="T105" fmla="*/ 10 h 82"/>
                <a:gd name="T106" fmla="*/ 72 w 88"/>
                <a:gd name="T107" fmla="*/ 4 h 82"/>
                <a:gd name="T108" fmla="*/ 68 w 88"/>
                <a:gd name="T109" fmla="*/ 2 h 82"/>
                <a:gd name="T110" fmla="*/ 66 w 88"/>
                <a:gd name="T111"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8" h="82">
                  <a:moveTo>
                    <a:pt x="66" y="0"/>
                  </a:moveTo>
                  <a:lnTo>
                    <a:pt x="66" y="0"/>
                  </a:lnTo>
                  <a:lnTo>
                    <a:pt x="60" y="2"/>
                  </a:lnTo>
                  <a:lnTo>
                    <a:pt x="52" y="8"/>
                  </a:lnTo>
                  <a:lnTo>
                    <a:pt x="52" y="8"/>
                  </a:lnTo>
                  <a:lnTo>
                    <a:pt x="46" y="16"/>
                  </a:lnTo>
                  <a:lnTo>
                    <a:pt x="42" y="18"/>
                  </a:lnTo>
                  <a:lnTo>
                    <a:pt x="38" y="22"/>
                  </a:lnTo>
                  <a:lnTo>
                    <a:pt x="38" y="22"/>
                  </a:lnTo>
                  <a:lnTo>
                    <a:pt x="32" y="24"/>
                  </a:lnTo>
                  <a:lnTo>
                    <a:pt x="26" y="24"/>
                  </a:lnTo>
                  <a:lnTo>
                    <a:pt x="20" y="26"/>
                  </a:lnTo>
                  <a:lnTo>
                    <a:pt x="16" y="30"/>
                  </a:lnTo>
                  <a:lnTo>
                    <a:pt x="16" y="30"/>
                  </a:lnTo>
                  <a:lnTo>
                    <a:pt x="16" y="36"/>
                  </a:lnTo>
                  <a:lnTo>
                    <a:pt x="20" y="38"/>
                  </a:lnTo>
                  <a:lnTo>
                    <a:pt x="30" y="42"/>
                  </a:lnTo>
                  <a:lnTo>
                    <a:pt x="36" y="42"/>
                  </a:lnTo>
                  <a:lnTo>
                    <a:pt x="38" y="44"/>
                  </a:lnTo>
                  <a:lnTo>
                    <a:pt x="36" y="48"/>
                  </a:lnTo>
                  <a:lnTo>
                    <a:pt x="30" y="52"/>
                  </a:lnTo>
                  <a:lnTo>
                    <a:pt x="30" y="52"/>
                  </a:lnTo>
                  <a:lnTo>
                    <a:pt x="20" y="58"/>
                  </a:lnTo>
                  <a:lnTo>
                    <a:pt x="6" y="64"/>
                  </a:lnTo>
                  <a:lnTo>
                    <a:pt x="2" y="68"/>
                  </a:lnTo>
                  <a:lnTo>
                    <a:pt x="0" y="72"/>
                  </a:lnTo>
                  <a:lnTo>
                    <a:pt x="0" y="76"/>
                  </a:lnTo>
                  <a:lnTo>
                    <a:pt x="6" y="80"/>
                  </a:lnTo>
                  <a:lnTo>
                    <a:pt x="6" y="80"/>
                  </a:lnTo>
                  <a:lnTo>
                    <a:pt x="10" y="82"/>
                  </a:lnTo>
                  <a:lnTo>
                    <a:pt x="10" y="82"/>
                  </a:lnTo>
                  <a:lnTo>
                    <a:pt x="18" y="80"/>
                  </a:lnTo>
                  <a:lnTo>
                    <a:pt x="28" y="74"/>
                  </a:lnTo>
                  <a:lnTo>
                    <a:pt x="28" y="74"/>
                  </a:lnTo>
                  <a:lnTo>
                    <a:pt x="40" y="72"/>
                  </a:lnTo>
                  <a:lnTo>
                    <a:pt x="44" y="70"/>
                  </a:lnTo>
                  <a:lnTo>
                    <a:pt x="50" y="66"/>
                  </a:lnTo>
                  <a:lnTo>
                    <a:pt x="50" y="66"/>
                  </a:lnTo>
                  <a:lnTo>
                    <a:pt x="66" y="56"/>
                  </a:lnTo>
                  <a:lnTo>
                    <a:pt x="66" y="56"/>
                  </a:lnTo>
                  <a:lnTo>
                    <a:pt x="70" y="54"/>
                  </a:lnTo>
                  <a:lnTo>
                    <a:pt x="72" y="50"/>
                  </a:lnTo>
                  <a:lnTo>
                    <a:pt x="72" y="48"/>
                  </a:lnTo>
                  <a:lnTo>
                    <a:pt x="70" y="44"/>
                  </a:lnTo>
                  <a:lnTo>
                    <a:pt x="70" y="44"/>
                  </a:lnTo>
                  <a:lnTo>
                    <a:pt x="68" y="38"/>
                  </a:lnTo>
                  <a:lnTo>
                    <a:pt x="68" y="36"/>
                  </a:lnTo>
                  <a:lnTo>
                    <a:pt x="70" y="32"/>
                  </a:lnTo>
                  <a:lnTo>
                    <a:pt x="72" y="30"/>
                  </a:lnTo>
                  <a:lnTo>
                    <a:pt x="88" y="22"/>
                  </a:lnTo>
                  <a:lnTo>
                    <a:pt x="88" y="22"/>
                  </a:lnTo>
                  <a:lnTo>
                    <a:pt x="84" y="18"/>
                  </a:lnTo>
                  <a:lnTo>
                    <a:pt x="78" y="10"/>
                  </a:lnTo>
                  <a:lnTo>
                    <a:pt x="72" y="4"/>
                  </a:lnTo>
                  <a:lnTo>
                    <a:pt x="68" y="2"/>
                  </a:lnTo>
                  <a:lnTo>
                    <a:pt x="66"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Arial" panose="020B0604020202020204" pitchFamily="34" charset="0"/>
                <a:cs typeface="Arial" panose="020B0604020202020204" pitchFamily="34" charset="0"/>
              </a:endParaRPr>
            </a:p>
          </p:txBody>
        </p:sp>
        <p:sp>
          <p:nvSpPr>
            <p:cNvPr id="67" name="Freeform 52"/>
            <p:cNvSpPr>
              <a:spLocks/>
            </p:cNvSpPr>
            <p:nvPr/>
          </p:nvSpPr>
          <p:spPr bwMode="auto">
            <a:xfrm>
              <a:off x="758" y="1544"/>
              <a:ext cx="88" cy="82"/>
            </a:xfrm>
            <a:custGeom>
              <a:avLst/>
              <a:gdLst>
                <a:gd name="T0" fmla="*/ 66 w 88"/>
                <a:gd name="T1" fmla="*/ 0 h 82"/>
                <a:gd name="T2" fmla="*/ 66 w 88"/>
                <a:gd name="T3" fmla="*/ 0 h 82"/>
                <a:gd name="T4" fmla="*/ 60 w 88"/>
                <a:gd name="T5" fmla="*/ 2 h 82"/>
                <a:gd name="T6" fmla="*/ 52 w 88"/>
                <a:gd name="T7" fmla="*/ 8 h 82"/>
                <a:gd name="T8" fmla="*/ 52 w 88"/>
                <a:gd name="T9" fmla="*/ 8 h 82"/>
                <a:gd name="T10" fmla="*/ 46 w 88"/>
                <a:gd name="T11" fmla="*/ 16 h 82"/>
                <a:gd name="T12" fmla="*/ 42 w 88"/>
                <a:gd name="T13" fmla="*/ 18 h 82"/>
                <a:gd name="T14" fmla="*/ 38 w 88"/>
                <a:gd name="T15" fmla="*/ 22 h 82"/>
                <a:gd name="T16" fmla="*/ 38 w 88"/>
                <a:gd name="T17" fmla="*/ 22 h 82"/>
                <a:gd name="T18" fmla="*/ 32 w 88"/>
                <a:gd name="T19" fmla="*/ 24 h 82"/>
                <a:gd name="T20" fmla="*/ 26 w 88"/>
                <a:gd name="T21" fmla="*/ 24 h 82"/>
                <a:gd name="T22" fmla="*/ 20 w 88"/>
                <a:gd name="T23" fmla="*/ 26 h 82"/>
                <a:gd name="T24" fmla="*/ 16 w 88"/>
                <a:gd name="T25" fmla="*/ 30 h 82"/>
                <a:gd name="T26" fmla="*/ 16 w 88"/>
                <a:gd name="T27" fmla="*/ 30 h 82"/>
                <a:gd name="T28" fmla="*/ 16 w 88"/>
                <a:gd name="T29" fmla="*/ 36 h 82"/>
                <a:gd name="T30" fmla="*/ 20 w 88"/>
                <a:gd name="T31" fmla="*/ 38 h 82"/>
                <a:gd name="T32" fmla="*/ 30 w 88"/>
                <a:gd name="T33" fmla="*/ 42 h 82"/>
                <a:gd name="T34" fmla="*/ 36 w 88"/>
                <a:gd name="T35" fmla="*/ 42 h 82"/>
                <a:gd name="T36" fmla="*/ 38 w 88"/>
                <a:gd name="T37" fmla="*/ 44 h 82"/>
                <a:gd name="T38" fmla="*/ 36 w 88"/>
                <a:gd name="T39" fmla="*/ 48 h 82"/>
                <a:gd name="T40" fmla="*/ 30 w 88"/>
                <a:gd name="T41" fmla="*/ 52 h 82"/>
                <a:gd name="T42" fmla="*/ 30 w 88"/>
                <a:gd name="T43" fmla="*/ 52 h 82"/>
                <a:gd name="T44" fmla="*/ 20 w 88"/>
                <a:gd name="T45" fmla="*/ 58 h 82"/>
                <a:gd name="T46" fmla="*/ 6 w 88"/>
                <a:gd name="T47" fmla="*/ 64 h 82"/>
                <a:gd name="T48" fmla="*/ 2 w 88"/>
                <a:gd name="T49" fmla="*/ 68 h 82"/>
                <a:gd name="T50" fmla="*/ 0 w 88"/>
                <a:gd name="T51" fmla="*/ 72 h 82"/>
                <a:gd name="T52" fmla="*/ 0 w 88"/>
                <a:gd name="T53" fmla="*/ 76 h 82"/>
                <a:gd name="T54" fmla="*/ 6 w 88"/>
                <a:gd name="T55" fmla="*/ 80 h 82"/>
                <a:gd name="T56" fmla="*/ 6 w 88"/>
                <a:gd name="T57" fmla="*/ 80 h 82"/>
                <a:gd name="T58" fmla="*/ 10 w 88"/>
                <a:gd name="T59" fmla="*/ 82 h 82"/>
                <a:gd name="T60" fmla="*/ 10 w 88"/>
                <a:gd name="T61" fmla="*/ 82 h 82"/>
                <a:gd name="T62" fmla="*/ 18 w 88"/>
                <a:gd name="T63" fmla="*/ 80 h 82"/>
                <a:gd name="T64" fmla="*/ 28 w 88"/>
                <a:gd name="T65" fmla="*/ 74 h 82"/>
                <a:gd name="T66" fmla="*/ 28 w 88"/>
                <a:gd name="T67" fmla="*/ 74 h 82"/>
                <a:gd name="T68" fmla="*/ 40 w 88"/>
                <a:gd name="T69" fmla="*/ 72 h 82"/>
                <a:gd name="T70" fmla="*/ 44 w 88"/>
                <a:gd name="T71" fmla="*/ 70 h 82"/>
                <a:gd name="T72" fmla="*/ 50 w 88"/>
                <a:gd name="T73" fmla="*/ 66 h 82"/>
                <a:gd name="T74" fmla="*/ 50 w 88"/>
                <a:gd name="T75" fmla="*/ 66 h 82"/>
                <a:gd name="T76" fmla="*/ 66 w 88"/>
                <a:gd name="T77" fmla="*/ 56 h 82"/>
                <a:gd name="T78" fmla="*/ 66 w 88"/>
                <a:gd name="T79" fmla="*/ 56 h 82"/>
                <a:gd name="T80" fmla="*/ 70 w 88"/>
                <a:gd name="T81" fmla="*/ 54 h 82"/>
                <a:gd name="T82" fmla="*/ 72 w 88"/>
                <a:gd name="T83" fmla="*/ 50 h 82"/>
                <a:gd name="T84" fmla="*/ 72 w 88"/>
                <a:gd name="T85" fmla="*/ 48 h 82"/>
                <a:gd name="T86" fmla="*/ 70 w 88"/>
                <a:gd name="T87" fmla="*/ 44 h 82"/>
                <a:gd name="T88" fmla="*/ 70 w 88"/>
                <a:gd name="T89" fmla="*/ 44 h 82"/>
                <a:gd name="T90" fmla="*/ 68 w 88"/>
                <a:gd name="T91" fmla="*/ 38 h 82"/>
                <a:gd name="T92" fmla="*/ 68 w 88"/>
                <a:gd name="T93" fmla="*/ 36 h 82"/>
                <a:gd name="T94" fmla="*/ 70 w 88"/>
                <a:gd name="T95" fmla="*/ 32 h 82"/>
                <a:gd name="T96" fmla="*/ 72 w 88"/>
                <a:gd name="T97" fmla="*/ 30 h 82"/>
                <a:gd name="T98" fmla="*/ 88 w 88"/>
                <a:gd name="T99" fmla="*/ 22 h 82"/>
                <a:gd name="T100" fmla="*/ 88 w 88"/>
                <a:gd name="T101" fmla="*/ 22 h 82"/>
                <a:gd name="T102" fmla="*/ 84 w 88"/>
                <a:gd name="T103" fmla="*/ 18 h 82"/>
                <a:gd name="T104" fmla="*/ 78 w 88"/>
                <a:gd name="T105" fmla="*/ 10 h 82"/>
                <a:gd name="T106" fmla="*/ 72 w 88"/>
                <a:gd name="T107" fmla="*/ 4 h 82"/>
                <a:gd name="T108" fmla="*/ 68 w 88"/>
                <a:gd name="T109" fmla="*/ 2 h 82"/>
                <a:gd name="T110" fmla="*/ 66 w 88"/>
                <a:gd name="T111"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8" h="82">
                  <a:moveTo>
                    <a:pt x="66" y="0"/>
                  </a:moveTo>
                  <a:lnTo>
                    <a:pt x="66" y="0"/>
                  </a:lnTo>
                  <a:lnTo>
                    <a:pt x="60" y="2"/>
                  </a:lnTo>
                  <a:lnTo>
                    <a:pt x="52" y="8"/>
                  </a:lnTo>
                  <a:lnTo>
                    <a:pt x="52" y="8"/>
                  </a:lnTo>
                  <a:lnTo>
                    <a:pt x="46" y="16"/>
                  </a:lnTo>
                  <a:lnTo>
                    <a:pt x="42" y="18"/>
                  </a:lnTo>
                  <a:lnTo>
                    <a:pt x="38" y="22"/>
                  </a:lnTo>
                  <a:lnTo>
                    <a:pt x="38" y="22"/>
                  </a:lnTo>
                  <a:lnTo>
                    <a:pt x="32" y="24"/>
                  </a:lnTo>
                  <a:lnTo>
                    <a:pt x="26" y="24"/>
                  </a:lnTo>
                  <a:lnTo>
                    <a:pt x="20" y="26"/>
                  </a:lnTo>
                  <a:lnTo>
                    <a:pt x="16" y="30"/>
                  </a:lnTo>
                  <a:lnTo>
                    <a:pt x="16" y="30"/>
                  </a:lnTo>
                  <a:lnTo>
                    <a:pt x="16" y="36"/>
                  </a:lnTo>
                  <a:lnTo>
                    <a:pt x="20" y="38"/>
                  </a:lnTo>
                  <a:lnTo>
                    <a:pt x="30" y="42"/>
                  </a:lnTo>
                  <a:lnTo>
                    <a:pt x="36" y="42"/>
                  </a:lnTo>
                  <a:lnTo>
                    <a:pt x="38" y="44"/>
                  </a:lnTo>
                  <a:lnTo>
                    <a:pt x="36" y="48"/>
                  </a:lnTo>
                  <a:lnTo>
                    <a:pt x="30" y="52"/>
                  </a:lnTo>
                  <a:lnTo>
                    <a:pt x="30" y="52"/>
                  </a:lnTo>
                  <a:lnTo>
                    <a:pt x="20" y="58"/>
                  </a:lnTo>
                  <a:lnTo>
                    <a:pt x="6" y="64"/>
                  </a:lnTo>
                  <a:lnTo>
                    <a:pt x="2" y="68"/>
                  </a:lnTo>
                  <a:lnTo>
                    <a:pt x="0" y="72"/>
                  </a:lnTo>
                  <a:lnTo>
                    <a:pt x="0" y="76"/>
                  </a:lnTo>
                  <a:lnTo>
                    <a:pt x="6" y="80"/>
                  </a:lnTo>
                  <a:lnTo>
                    <a:pt x="6" y="80"/>
                  </a:lnTo>
                  <a:lnTo>
                    <a:pt x="10" y="82"/>
                  </a:lnTo>
                  <a:lnTo>
                    <a:pt x="10" y="82"/>
                  </a:lnTo>
                  <a:lnTo>
                    <a:pt x="18" y="80"/>
                  </a:lnTo>
                  <a:lnTo>
                    <a:pt x="28" y="74"/>
                  </a:lnTo>
                  <a:lnTo>
                    <a:pt x="28" y="74"/>
                  </a:lnTo>
                  <a:lnTo>
                    <a:pt x="40" y="72"/>
                  </a:lnTo>
                  <a:lnTo>
                    <a:pt x="44" y="70"/>
                  </a:lnTo>
                  <a:lnTo>
                    <a:pt x="50" y="66"/>
                  </a:lnTo>
                  <a:lnTo>
                    <a:pt x="50" y="66"/>
                  </a:lnTo>
                  <a:lnTo>
                    <a:pt x="66" y="56"/>
                  </a:lnTo>
                  <a:lnTo>
                    <a:pt x="66" y="56"/>
                  </a:lnTo>
                  <a:lnTo>
                    <a:pt x="70" y="54"/>
                  </a:lnTo>
                  <a:lnTo>
                    <a:pt x="72" y="50"/>
                  </a:lnTo>
                  <a:lnTo>
                    <a:pt x="72" y="48"/>
                  </a:lnTo>
                  <a:lnTo>
                    <a:pt x="70" y="44"/>
                  </a:lnTo>
                  <a:lnTo>
                    <a:pt x="70" y="44"/>
                  </a:lnTo>
                  <a:lnTo>
                    <a:pt x="68" y="38"/>
                  </a:lnTo>
                  <a:lnTo>
                    <a:pt x="68" y="36"/>
                  </a:lnTo>
                  <a:lnTo>
                    <a:pt x="70" y="32"/>
                  </a:lnTo>
                  <a:lnTo>
                    <a:pt x="72" y="30"/>
                  </a:lnTo>
                  <a:lnTo>
                    <a:pt x="88" y="22"/>
                  </a:lnTo>
                  <a:lnTo>
                    <a:pt x="88" y="22"/>
                  </a:lnTo>
                  <a:lnTo>
                    <a:pt x="84" y="18"/>
                  </a:lnTo>
                  <a:lnTo>
                    <a:pt x="78" y="10"/>
                  </a:lnTo>
                  <a:lnTo>
                    <a:pt x="72" y="4"/>
                  </a:lnTo>
                  <a:lnTo>
                    <a:pt x="68" y="2"/>
                  </a:lnTo>
                  <a:lnTo>
                    <a:pt x="6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Arial" panose="020B0604020202020204" pitchFamily="34" charset="0"/>
                <a:cs typeface="Arial" panose="020B0604020202020204" pitchFamily="34" charset="0"/>
              </a:endParaRPr>
            </a:p>
          </p:txBody>
        </p:sp>
        <p:sp>
          <p:nvSpPr>
            <p:cNvPr id="68" name="Freeform 53"/>
            <p:cNvSpPr>
              <a:spLocks/>
            </p:cNvSpPr>
            <p:nvPr/>
          </p:nvSpPr>
          <p:spPr bwMode="auto">
            <a:xfrm>
              <a:off x="3250" y="1274"/>
              <a:ext cx="60" cy="20"/>
            </a:xfrm>
            <a:custGeom>
              <a:avLst/>
              <a:gdLst>
                <a:gd name="T0" fmla="*/ 44 w 60"/>
                <a:gd name="T1" fmla="*/ 0 h 20"/>
                <a:gd name="T2" fmla="*/ 44 w 60"/>
                <a:gd name="T3" fmla="*/ 0 h 20"/>
                <a:gd name="T4" fmla="*/ 34 w 60"/>
                <a:gd name="T5" fmla="*/ 0 h 20"/>
                <a:gd name="T6" fmla="*/ 26 w 60"/>
                <a:gd name="T7" fmla="*/ 2 h 20"/>
                <a:gd name="T8" fmla="*/ 12 w 60"/>
                <a:gd name="T9" fmla="*/ 6 h 20"/>
                <a:gd name="T10" fmla="*/ 12 w 60"/>
                <a:gd name="T11" fmla="*/ 6 h 20"/>
                <a:gd name="T12" fmla="*/ 4 w 60"/>
                <a:gd name="T13" fmla="*/ 8 h 20"/>
                <a:gd name="T14" fmla="*/ 0 w 60"/>
                <a:gd name="T15" fmla="*/ 10 h 20"/>
                <a:gd name="T16" fmla="*/ 0 w 60"/>
                <a:gd name="T17" fmla="*/ 14 h 20"/>
                <a:gd name="T18" fmla="*/ 0 w 60"/>
                <a:gd name="T19" fmla="*/ 14 h 20"/>
                <a:gd name="T20" fmla="*/ 2 w 60"/>
                <a:gd name="T21" fmla="*/ 18 h 20"/>
                <a:gd name="T22" fmla="*/ 4 w 60"/>
                <a:gd name="T23" fmla="*/ 20 h 20"/>
                <a:gd name="T24" fmla="*/ 10 w 60"/>
                <a:gd name="T25" fmla="*/ 20 h 20"/>
                <a:gd name="T26" fmla="*/ 10 w 60"/>
                <a:gd name="T27" fmla="*/ 20 h 20"/>
                <a:gd name="T28" fmla="*/ 24 w 60"/>
                <a:gd name="T29" fmla="*/ 20 h 20"/>
                <a:gd name="T30" fmla="*/ 24 w 60"/>
                <a:gd name="T31" fmla="*/ 20 h 20"/>
                <a:gd name="T32" fmla="*/ 34 w 60"/>
                <a:gd name="T33" fmla="*/ 18 h 20"/>
                <a:gd name="T34" fmla="*/ 34 w 60"/>
                <a:gd name="T35" fmla="*/ 18 h 20"/>
                <a:gd name="T36" fmla="*/ 36 w 60"/>
                <a:gd name="T37" fmla="*/ 18 h 20"/>
                <a:gd name="T38" fmla="*/ 36 w 60"/>
                <a:gd name="T39" fmla="*/ 18 h 20"/>
                <a:gd name="T40" fmla="*/ 52 w 60"/>
                <a:gd name="T41" fmla="*/ 20 h 20"/>
                <a:gd name="T42" fmla="*/ 52 w 60"/>
                <a:gd name="T43" fmla="*/ 20 h 20"/>
                <a:gd name="T44" fmla="*/ 54 w 60"/>
                <a:gd name="T45" fmla="*/ 20 h 20"/>
                <a:gd name="T46" fmla="*/ 58 w 60"/>
                <a:gd name="T47" fmla="*/ 18 h 20"/>
                <a:gd name="T48" fmla="*/ 60 w 60"/>
                <a:gd name="T49" fmla="*/ 16 h 20"/>
                <a:gd name="T50" fmla="*/ 60 w 60"/>
                <a:gd name="T51" fmla="*/ 12 h 20"/>
                <a:gd name="T52" fmla="*/ 60 w 60"/>
                <a:gd name="T53" fmla="*/ 12 h 20"/>
                <a:gd name="T54" fmla="*/ 58 w 60"/>
                <a:gd name="T55" fmla="*/ 6 h 20"/>
                <a:gd name="T56" fmla="*/ 56 w 60"/>
                <a:gd name="T57" fmla="*/ 2 h 20"/>
                <a:gd name="T58" fmla="*/ 50 w 60"/>
                <a:gd name="T59" fmla="*/ 0 h 20"/>
                <a:gd name="T60" fmla="*/ 44 w 60"/>
                <a:gd name="T61"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60" h="20">
                  <a:moveTo>
                    <a:pt x="44" y="0"/>
                  </a:moveTo>
                  <a:lnTo>
                    <a:pt x="44" y="0"/>
                  </a:lnTo>
                  <a:lnTo>
                    <a:pt x="34" y="0"/>
                  </a:lnTo>
                  <a:lnTo>
                    <a:pt x="26" y="2"/>
                  </a:lnTo>
                  <a:lnTo>
                    <a:pt x="12" y="6"/>
                  </a:lnTo>
                  <a:lnTo>
                    <a:pt x="12" y="6"/>
                  </a:lnTo>
                  <a:lnTo>
                    <a:pt x="4" y="8"/>
                  </a:lnTo>
                  <a:lnTo>
                    <a:pt x="0" y="10"/>
                  </a:lnTo>
                  <a:lnTo>
                    <a:pt x="0" y="14"/>
                  </a:lnTo>
                  <a:lnTo>
                    <a:pt x="0" y="14"/>
                  </a:lnTo>
                  <a:lnTo>
                    <a:pt x="2" y="18"/>
                  </a:lnTo>
                  <a:lnTo>
                    <a:pt x="4" y="20"/>
                  </a:lnTo>
                  <a:lnTo>
                    <a:pt x="10" y="20"/>
                  </a:lnTo>
                  <a:lnTo>
                    <a:pt x="10" y="20"/>
                  </a:lnTo>
                  <a:lnTo>
                    <a:pt x="24" y="20"/>
                  </a:lnTo>
                  <a:lnTo>
                    <a:pt x="24" y="20"/>
                  </a:lnTo>
                  <a:lnTo>
                    <a:pt x="34" y="18"/>
                  </a:lnTo>
                  <a:lnTo>
                    <a:pt x="34" y="18"/>
                  </a:lnTo>
                  <a:lnTo>
                    <a:pt x="36" y="18"/>
                  </a:lnTo>
                  <a:lnTo>
                    <a:pt x="36" y="18"/>
                  </a:lnTo>
                  <a:lnTo>
                    <a:pt x="52" y="20"/>
                  </a:lnTo>
                  <a:lnTo>
                    <a:pt x="52" y="20"/>
                  </a:lnTo>
                  <a:lnTo>
                    <a:pt x="54" y="20"/>
                  </a:lnTo>
                  <a:lnTo>
                    <a:pt x="58" y="18"/>
                  </a:lnTo>
                  <a:lnTo>
                    <a:pt x="60" y="16"/>
                  </a:lnTo>
                  <a:lnTo>
                    <a:pt x="60" y="12"/>
                  </a:lnTo>
                  <a:lnTo>
                    <a:pt x="60" y="12"/>
                  </a:lnTo>
                  <a:lnTo>
                    <a:pt x="58" y="6"/>
                  </a:lnTo>
                  <a:lnTo>
                    <a:pt x="56" y="2"/>
                  </a:lnTo>
                  <a:lnTo>
                    <a:pt x="50" y="0"/>
                  </a:lnTo>
                  <a:lnTo>
                    <a:pt x="44"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Arial" panose="020B0604020202020204" pitchFamily="34" charset="0"/>
                <a:cs typeface="Arial" panose="020B0604020202020204" pitchFamily="34" charset="0"/>
              </a:endParaRPr>
            </a:p>
          </p:txBody>
        </p:sp>
        <p:sp>
          <p:nvSpPr>
            <p:cNvPr id="69" name="Freeform 54"/>
            <p:cNvSpPr>
              <a:spLocks/>
            </p:cNvSpPr>
            <p:nvPr/>
          </p:nvSpPr>
          <p:spPr bwMode="auto">
            <a:xfrm>
              <a:off x="3250" y="1274"/>
              <a:ext cx="60" cy="20"/>
            </a:xfrm>
            <a:custGeom>
              <a:avLst/>
              <a:gdLst>
                <a:gd name="T0" fmla="*/ 44 w 60"/>
                <a:gd name="T1" fmla="*/ 0 h 20"/>
                <a:gd name="T2" fmla="*/ 44 w 60"/>
                <a:gd name="T3" fmla="*/ 0 h 20"/>
                <a:gd name="T4" fmla="*/ 34 w 60"/>
                <a:gd name="T5" fmla="*/ 0 h 20"/>
                <a:gd name="T6" fmla="*/ 26 w 60"/>
                <a:gd name="T7" fmla="*/ 2 h 20"/>
                <a:gd name="T8" fmla="*/ 12 w 60"/>
                <a:gd name="T9" fmla="*/ 6 h 20"/>
                <a:gd name="T10" fmla="*/ 12 w 60"/>
                <a:gd name="T11" fmla="*/ 6 h 20"/>
                <a:gd name="T12" fmla="*/ 4 w 60"/>
                <a:gd name="T13" fmla="*/ 8 h 20"/>
                <a:gd name="T14" fmla="*/ 0 w 60"/>
                <a:gd name="T15" fmla="*/ 10 h 20"/>
                <a:gd name="T16" fmla="*/ 0 w 60"/>
                <a:gd name="T17" fmla="*/ 14 h 20"/>
                <a:gd name="T18" fmla="*/ 0 w 60"/>
                <a:gd name="T19" fmla="*/ 14 h 20"/>
                <a:gd name="T20" fmla="*/ 2 w 60"/>
                <a:gd name="T21" fmla="*/ 18 h 20"/>
                <a:gd name="T22" fmla="*/ 4 w 60"/>
                <a:gd name="T23" fmla="*/ 20 h 20"/>
                <a:gd name="T24" fmla="*/ 10 w 60"/>
                <a:gd name="T25" fmla="*/ 20 h 20"/>
                <a:gd name="T26" fmla="*/ 10 w 60"/>
                <a:gd name="T27" fmla="*/ 20 h 20"/>
                <a:gd name="T28" fmla="*/ 24 w 60"/>
                <a:gd name="T29" fmla="*/ 20 h 20"/>
                <a:gd name="T30" fmla="*/ 24 w 60"/>
                <a:gd name="T31" fmla="*/ 20 h 20"/>
                <a:gd name="T32" fmla="*/ 34 w 60"/>
                <a:gd name="T33" fmla="*/ 18 h 20"/>
                <a:gd name="T34" fmla="*/ 34 w 60"/>
                <a:gd name="T35" fmla="*/ 18 h 20"/>
                <a:gd name="T36" fmla="*/ 36 w 60"/>
                <a:gd name="T37" fmla="*/ 18 h 20"/>
                <a:gd name="T38" fmla="*/ 36 w 60"/>
                <a:gd name="T39" fmla="*/ 18 h 20"/>
                <a:gd name="T40" fmla="*/ 52 w 60"/>
                <a:gd name="T41" fmla="*/ 20 h 20"/>
                <a:gd name="T42" fmla="*/ 52 w 60"/>
                <a:gd name="T43" fmla="*/ 20 h 20"/>
                <a:gd name="T44" fmla="*/ 54 w 60"/>
                <a:gd name="T45" fmla="*/ 20 h 20"/>
                <a:gd name="T46" fmla="*/ 58 w 60"/>
                <a:gd name="T47" fmla="*/ 18 h 20"/>
                <a:gd name="T48" fmla="*/ 60 w 60"/>
                <a:gd name="T49" fmla="*/ 16 h 20"/>
                <a:gd name="T50" fmla="*/ 60 w 60"/>
                <a:gd name="T51" fmla="*/ 12 h 20"/>
                <a:gd name="T52" fmla="*/ 60 w 60"/>
                <a:gd name="T53" fmla="*/ 12 h 20"/>
                <a:gd name="T54" fmla="*/ 58 w 60"/>
                <a:gd name="T55" fmla="*/ 6 h 20"/>
                <a:gd name="T56" fmla="*/ 56 w 60"/>
                <a:gd name="T57" fmla="*/ 2 h 20"/>
                <a:gd name="T58" fmla="*/ 50 w 60"/>
                <a:gd name="T59" fmla="*/ 0 h 20"/>
                <a:gd name="T60" fmla="*/ 44 w 60"/>
                <a:gd name="T61"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60" h="20">
                  <a:moveTo>
                    <a:pt x="44" y="0"/>
                  </a:moveTo>
                  <a:lnTo>
                    <a:pt x="44" y="0"/>
                  </a:lnTo>
                  <a:lnTo>
                    <a:pt x="34" y="0"/>
                  </a:lnTo>
                  <a:lnTo>
                    <a:pt x="26" y="2"/>
                  </a:lnTo>
                  <a:lnTo>
                    <a:pt x="12" y="6"/>
                  </a:lnTo>
                  <a:lnTo>
                    <a:pt x="12" y="6"/>
                  </a:lnTo>
                  <a:lnTo>
                    <a:pt x="4" y="8"/>
                  </a:lnTo>
                  <a:lnTo>
                    <a:pt x="0" y="10"/>
                  </a:lnTo>
                  <a:lnTo>
                    <a:pt x="0" y="14"/>
                  </a:lnTo>
                  <a:lnTo>
                    <a:pt x="0" y="14"/>
                  </a:lnTo>
                  <a:lnTo>
                    <a:pt x="2" y="18"/>
                  </a:lnTo>
                  <a:lnTo>
                    <a:pt x="4" y="20"/>
                  </a:lnTo>
                  <a:lnTo>
                    <a:pt x="10" y="20"/>
                  </a:lnTo>
                  <a:lnTo>
                    <a:pt x="10" y="20"/>
                  </a:lnTo>
                  <a:lnTo>
                    <a:pt x="24" y="20"/>
                  </a:lnTo>
                  <a:lnTo>
                    <a:pt x="24" y="20"/>
                  </a:lnTo>
                  <a:lnTo>
                    <a:pt x="34" y="18"/>
                  </a:lnTo>
                  <a:lnTo>
                    <a:pt x="34" y="18"/>
                  </a:lnTo>
                  <a:lnTo>
                    <a:pt x="36" y="18"/>
                  </a:lnTo>
                  <a:lnTo>
                    <a:pt x="36" y="18"/>
                  </a:lnTo>
                  <a:lnTo>
                    <a:pt x="52" y="20"/>
                  </a:lnTo>
                  <a:lnTo>
                    <a:pt x="52" y="20"/>
                  </a:lnTo>
                  <a:lnTo>
                    <a:pt x="54" y="20"/>
                  </a:lnTo>
                  <a:lnTo>
                    <a:pt x="58" y="18"/>
                  </a:lnTo>
                  <a:lnTo>
                    <a:pt x="60" y="16"/>
                  </a:lnTo>
                  <a:lnTo>
                    <a:pt x="60" y="12"/>
                  </a:lnTo>
                  <a:lnTo>
                    <a:pt x="60" y="12"/>
                  </a:lnTo>
                  <a:lnTo>
                    <a:pt x="58" y="6"/>
                  </a:lnTo>
                  <a:lnTo>
                    <a:pt x="56" y="2"/>
                  </a:lnTo>
                  <a:lnTo>
                    <a:pt x="50" y="0"/>
                  </a:lnTo>
                  <a:lnTo>
                    <a:pt x="4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Arial" panose="020B0604020202020204" pitchFamily="34" charset="0"/>
                <a:cs typeface="Arial" panose="020B0604020202020204" pitchFamily="34" charset="0"/>
              </a:endParaRPr>
            </a:p>
          </p:txBody>
        </p:sp>
        <p:sp>
          <p:nvSpPr>
            <p:cNvPr id="70" name="Freeform 55"/>
            <p:cNvSpPr>
              <a:spLocks/>
            </p:cNvSpPr>
            <p:nvPr/>
          </p:nvSpPr>
          <p:spPr bwMode="auto">
            <a:xfrm>
              <a:off x="3378" y="1446"/>
              <a:ext cx="22" cy="18"/>
            </a:xfrm>
            <a:custGeom>
              <a:avLst/>
              <a:gdLst>
                <a:gd name="T0" fmla="*/ 8 w 22"/>
                <a:gd name="T1" fmla="*/ 0 h 18"/>
                <a:gd name="T2" fmla="*/ 8 w 22"/>
                <a:gd name="T3" fmla="*/ 0 h 18"/>
                <a:gd name="T4" fmla="*/ 4 w 22"/>
                <a:gd name="T5" fmla="*/ 2 h 18"/>
                <a:gd name="T6" fmla="*/ 0 w 22"/>
                <a:gd name="T7" fmla="*/ 4 h 18"/>
                <a:gd name="T8" fmla="*/ 0 w 22"/>
                <a:gd name="T9" fmla="*/ 8 h 18"/>
                <a:gd name="T10" fmla="*/ 2 w 22"/>
                <a:gd name="T11" fmla="*/ 12 h 18"/>
                <a:gd name="T12" fmla="*/ 2 w 22"/>
                <a:gd name="T13" fmla="*/ 12 h 18"/>
                <a:gd name="T14" fmla="*/ 6 w 22"/>
                <a:gd name="T15" fmla="*/ 16 h 18"/>
                <a:gd name="T16" fmla="*/ 10 w 22"/>
                <a:gd name="T17" fmla="*/ 18 h 18"/>
                <a:gd name="T18" fmla="*/ 10 w 22"/>
                <a:gd name="T19" fmla="*/ 18 h 18"/>
                <a:gd name="T20" fmla="*/ 18 w 22"/>
                <a:gd name="T21" fmla="*/ 16 h 18"/>
                <a:gd name="T22" fmla="*/ 20 w 22"/>
                <a:gd name="T23" fmla="*/ 12 h 18"/>
                <a:gd name="T24" fmla="*/ 22 w 22"/>
                <a:gd name="T25" fmla="*/ 10 h 18"/>
                <a:gd name="T26" fmla="*/ 20 w 22"/>
                <a:gd name="T27" fmla="*/ 6 h 18"/>
                <a:gd name="T28" fmla="*/ 18 w 22"/>
                <a:gd name="T29" fmla="*/ 4 h 18"/>
                <a:gd name="T30" fmla="*/ 14 w 22"/>
                <a:gd name="T31" fmla="*/ 2 h 18"/>
                <a:gd name="T32" fmla="*/ 14 w 22"/>
                <a:gd name="T33" fmla="*/ 2 h 18"/>
                <a:gd name="T34" fmla="*/ 8 w 22"/>
                <a:gd name="T35"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2" h="18">
                  <a:moveTo>
                    <a:pt x="8" y="0"/>
                  </a:moveTo>
                  <a:lnTo>
                    <a:pt x="8" y="0"/>
                  </a:lnTo>
                  <a:lnTo>
                    <a:pt x="4" y="2"/>
                  </a:lnTo>
                  <a:lnTo>
                    <a:pt x="0" y="4"/>
                  </a:lnTo>
                  <a:lnTo>
                    <a:pt x="0" y="8"/>
                  </a:lnTo>
                  <a:lnTo>
                    <a:pt x="2" y="12"/>
                  </a:lnTo>
                  <a:lnTo>
                    <a:pt x="2" y="12"/>
                  </a:lnTo>
                  <a:lnTo>
                    <a:pt x="6" y="16"/>
                  </a:lnTo>
                  <a:lnTo>
                    <a:pt x="10" y="18"/>
                  </a:lnTo>
                  <a:lnTo>
                    <a:pt x="10" y="18"/>
                  </a:lnTo>
                  <a:lnTo>
                    <a:pt x="18" y="16"/>
                  </a:lnTo>
                  <a:lnTo>
                    <a:pt x="20" y="12"/>
                  </a:lnTo>
                  <a:lnTo>
                    <a:pt x="22" y="10"/>
                  </a:lnTo>
                  <a:lnTo>
                    <a:pt x="20" y="6"/>
                  </a:lnTo>
                  <a:lnTo>
                    <a:pt x="18" y="4"/>
                  </a:lnTo>
                  <a:lnTo>
                    <a:pt x="14" y="2"/>
                  </a:lnTo>
                  <a:lnTo>
                    <a:pt x="14" y="2"/>
                  </a:lnTo>
                  <a:lnTo>
                    <a:pt x="8"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Arial" panose="020B0604020202020204" pitchFamily="34" charset="0"/>
                <a:cs typeface="Arial" panose="020B0604020202020204" pitchFamily="34" charset="0"/>
              </a:endParaRPr>
            </a:p>
          </p:txBody>
        </p:sp>
        <p:sp>
          <p:nvSpPr>
            <p:cNvPr id="71" name="Freeform 56"/>
            <p:cNvSpPr>
              <a:spLocks/>
            </p:cNvSpPr>
            <p:nvPr/>
          </p:nvSpPr>
          <p:spPr bwMode="auto">
            <a:xfrm>
              <a:off x="3378" y="1446"/>
              <a:ext cx="22" cy="18"/>
            </a:xfrm>
            <a:custGeom>
              <a:avLst/>
              <a:gdLst>
                <a:gd name="T0" fmla="*/ 8 w 22"/>
                <a:gd name="T1" fmla="*/ 0 h 18"/>
                <a:gd name="T2" fmla="*/ 8 w 22"/>
                <a:gd name="T3" fmla="*/ 0 h 18"/>
                <a:gd name="T4" fmla="*/ 4 w 22"/>
                <a:gd name="T5" fmla="*/ 2 h 18"/>
                <a:gd name="T6" fmla="*/ 0 w 22"/>
                <a:gd name="T7" fmla="*/ 4 h 18"/>
                <a:gd name="T8" fmla="*/ 0 w 22"/>
                <a:gd name="T9" fmla="*/ 8 h 18"/>
                <a:gd name="T10" fmla="*/ 2 w 22"/>
                <a:gd name="T11" fmla="*/ 12 h 18"/>
                <a:gd name="T12" fmla="*/ 2 w 22"/>
                <a:gd name="T13" fmla="*/ 12 h 18"/>
                <a:gd name="T14" fmla="*/ 6 w 22"/>
                <a:gd name="T15" fmla="*/ 16 h 18"/>
                <a:gd name="T16" fmla="*/ 10 w 22"/>
                <a:gd name="T17" fmla="*/ 18 h 18"/>
                <a:gd name="T18" fmla="*/ 10 w 22"/>
                <a:gd name="T19" fmla="*/ 18 h 18"/>
                <a:gd name="T20" fmla="*/ 18 w 22"/>
                <a:gd name="T21" fmla="*/ 16 h 18"/>
                <a:gd name="T22" fmla="*/ 20 w 22"/>
                <a:gd name="T23" fmla="*/ 12 h 18"/>
                <a:gd name="T24" fmla="*/ 22 w 22"/>
                <a:gd name="T25" fmla="*/ 10 h 18"/>
                <a:gd name="T26" fmla="*/ 20 w 22"/>
                <a:gd name="T27" fmla="*/ 6 h 18"/>
                <a:gd name="T28" fmla="*/ 18 w 22"/>
                <a:gd name="T29" fmla="*/ 4 h 18"/>
                <a:gd name="T30" fmla="*/ 14 w 22"/>
                <a:gd name="T31" fmla="*/ 2 h 18"/>
                <a:gd name="T32" fmla="*/ 14 w 22"/>
                <a:gd name="T33" fmla="*/ 2 h 18"/>
                <a:gd name="T34" fmla="*/ 8 w 22"/>
                <a:gd name="T35"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2" h="18">
                  <a:moveTo>
                    <a:pt x="8" y="0"/>
                  </a:moveTo>
                  <a:lnTo>
                    <a:pt x="8" y="0"/>
                  </a:lnTo>
                  <a:lnTo>
                    <a:pt x="4" y="2"/>
                  </a:lnTo>
                  <a:lnTo>
                    <a:pt x="0" y="4"/>
                  </a:lnTo>
                  <a:lnTo>
                    <a:pt x="0" y="8"/>
                  </a:lnTo>
                  <a:lnTo>
                    <a:pt x="2" y="12"/>
                  </a:lnTo>
                  <a:lnTo>
                    <a:pt x="2" y="12"/>
                  </a:lnTo>
                  <a:lnTo>
                    <a:pt x="6" y="16"/>
                  </a:lnTo>
                  <a:lnTo>
                    <a:pt x="10" y="18"/>
                  </a:lnTo>
                  <a:lnTo>
                    <a:pt x="10" y="18"/>
                  </a:lnTo>
                  <a:lnTo>
                    <a:pt x="18" y="16"/>
                  </a:lnTo>
                  <a:lnTo>
                    <a:pt x="20" y="12"/>
                  </a:lnTo>
                  <a:lnTo>
                    <a:pt x="22" y="10"/>
                  </a:lnTo>
                  <a:lnTo>
                    <a:pt x="20" y="6"/>
                  </a:lnTo>
                  <a:lnTo>
                    <a:pt x="18" y="4"/>
                  </a:lnTo>
                  <a:lnTo>
                    <a:pt x="14" y="2"/>
                  </a:lnTo>
                  <a:lnTo>
                    <a:pt x="14" y="2"/>
                  </a:lnTo>
                  <a:lnTo>
                    <a:pt x="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Arial" panose="020B0604020202020204" pitchFamily="34" charset="0"/>
                <a:cs typeface="Arial" panose="020B0604020202020204" pitchFamily="34" charset="0"/>
              </a:endParaRPr>
            </a:p>
          </p:txBody>
        </p:sp>
        <p:sp>
          <p:nvSpPr>
            <p:cNvPr id="72" name="Freeform 57"/>
            <p:cNvSpPr>
              <a:spLocks/>
            </p:cNvSpPr>
            <p:nvPr/>
          </p:nvSpPr>
          <p:spPr bwMode="auto">
            <a:xfrm>
              <a:off x="3122" y="1306"/>
              <a:ext cx="22" cy="10"/>
            </a:xfrm>
            <a:custGeom>
              <a:avLst/>
              <a:gdLst>
                <a:gd name="T0" fmla="*/ 12 w 22"/>
                <a:gd name="T1" fmla="*/ 0 h 10"/>
                <a:gd name="T2" fmla="*/ 12 w 22"/>
                <a:gd name="T3" fmla="*/ 0 h 10"/>
                <a:gd name="T4" fmla="*/ 0 w 22"/>
                <a:gd name="T5" fmla="*/ 0 h 10"/>
                <a:gd name="T6" fmla="*/ 0 w 22"/>
                <a:gd name="T7" fmla="*/ 0 h 10"/>
                <a:gd name="T8" fmla="*/ 0 w 22"/>
                <a:gd name="T9" fmla="*/ 0 h 10"/>
                <a:gd name="T10" fmla="*/ 6 w 22"/>
                <a:gd name="T11" fmla="*/ 6 h 10"/>
                <a:gd name="T12" fmla="*/ 6 w 22"/>
                <a:gd name="T13" fmla="*/ 6 h 10"/>
                <a:gd name="T14" fmla="*/ 10 w 22"/>
                <a:gd name="T15" fmla="*/ 8 h 10"/>
                <a:gd name="T16" fmla="*/ 16 w 22"/>
                <a:gd name="T17" fmla="*/ 10 h 10"/>
                <a:gd name="T18" fmla="*/ 16 w 22"/>
                <a:gd name="T19" fmla="*/ 10 h 10"/>
                <a:gd name="T20" fmla="*/ 18 w 22"/>
                <a:gd name="T21" fmla="*/ 10 h 10"/>
                <a:gd name="T22" fmla="*/ 22 w 22"/>
                <a:gd name="T23" fmla="*/ 8 h 10"/>
                <a:gd name="T24" fmla="*/ 22 w 22"/>
                <a:gd name="T25" fmla="*/ 8 h 10"/>
                <a:gd name="T26" fmla="*/ 22 w 22"/>
                <a:gd name="T27" fmla="*/ 4 h 10"/>
                <a:gd name="T28" fmla="*/ 22 w 22"/>
                <a:gd name="T29" fmla="*/ 2 h 10"/>
                <a:gd name="T30" fmla="*/ 18 w 22"/>
                <a:gd name="T31" fmla="*/ 0 h 10"/>
                <a:gd name="T32" fmla="*/ 12 w 22"/>
                <a:gd name="T3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 h="10">
                  <a:moveTo>
                    <a:pt x="12" y="0"/>
                  </a:moveTo>
                  <a:lnTo>
                    <a:pt x="12" y="0"/>
                  </a:lnTo>
                  <a:lnTo>
                    <a:pt x="0" y="0"/>
                  </a:lnTo>
                  <a:lnTo>
                    <a:pt x="0" y="0"/>
                  </a:lnTo>
                  <a:lnTo>
                    <a:pt x="0" y="0"/>
                  </a:lnTo>
                  <a:lnTo>
                    <a:pt x="6" y="6"/>
                  </a:lnTo>
                  <a:lnTo>
                    <a:pt x="6" y="6"/>
                  </a:lnTo>
                  <a:lnTo>
                    <a:pt x="10" y="8"/>
                  </a:lnTo>
                  <a:lnTo>
                    <a:pt x="16" y="10"/>
                  </a:lnTo>
                  <a:lnTo>
                    <a:pt x="16" y="10"/>
                  </a:lnTo>
                  <a:lnTo>
                    <a:pt x="18" y="10"/>
                  </a:lnTo>
                  <a:lnTo>
                    <a:pt x="22" y="8"/>
                  </a:lnTo>
                  <a:lnTo>
                    <a:pt x="22" y="8"/>
                  </a:lnTo>
                  <a:lnTo>
                    <a:pt x="22" y="4"/>
                  </a:lnTo>
                  <a:lnTo>
                    <a:pt x="22" y="2"/>
                  </a:lnTo>
                  <a:lnTo>
                    <a:pt x="18" y="0"/>
                  </a:lnTo>
                  <a:lnTo>
                    <a:pt x="12"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Arial" panose="020B0604020202020204" pitchFamily="34" charset="0"/>
                <a:cs typeface="Arial" panose="020B0604020202020204" pitchFamily="34" charset="0"/>
              </a:endParaRPr>
            </a:p>
          </p:txBody>
        </p:sp>
        <p:sp>
          <p:nvSpPr>
            <p:cNvPr id="73" name="Freeform 58"/>
            <p:cNvSpPr>
              <a:spLocks/>
            </p:cNvSpPr>
            <p:nvPr/>
          </p:nvSpPr>
          <p:spPr bwMode="auto">
            <a:xfrm>
              <a:off x="3122" y="1306"/>
              <a:ext cx="22" cy="10"/>
            </a:xfrm>
            <a:custGeom>
              <a:avLst/>
              <a:gdLst>
                <a:gd name="T0" fmla="*/ 12 w 22"/>
                <a:gd name="T1" fmla="*/ 0 h 10"/>
                <a:gd name="T2" fmla="*/ 12 w 22"/>
                <a:gd name="T3" fmla="*/ 0 h 10"/>
                <a:gd name="T4" fmla="*/ 0 w 22"/>
                <a:gd name="T5" fmla="*/ 0 h 10"/>
                <a:gd name="T6" fmla="*/ 0 w 22"/>
                <a:gd name="T7" fmla="*/ 0 h 10"/>
                <a:gd name="T8" fmla="*/ 0 w 22"/>
                <a:gd name="T9" fmla="*/ 0 h 10"/>
                <a:gd name="T10" fmla="*/ 6 w 22"/>
                <a:gd name="T11" fmla="*/ 6 h 10"/>
                <a:gd name="T12" fmla="*/ 6 w 22"/>
                <a:gd name="T13" fmla="*/ 6 h 10"/>
                <a:gd name="T14" fmla="*/ 10 w 22"/>
                <a:gd name="T15" fmla="*/ 8 h 10"/>
                <a:gd name="T16" fmla="*/ 16 w 22"/>
                <a:gd name="T17" fmla="*/ 10 h 10"/>
                <a:gd name="T18" fmla="*/ 16 w 22"/>
                <a:gd name="T19" fmla="*/ 10 h 10"/>
                <a:gd name="T20" fmla="*/ 18 w 22"/>
                <a:gd name="T21" fmla="*/ 10 h 10"/>
                <a:gd name="T22" fmla="*/ 22 w 22"/>
                <a:gd name="T23" fmla="*/ 8 h 10"/>
                <a:gd name="T24" fmla="*/ 22 w 22"/>
                <a:gd name="T25" fmla="*/ 8 h 10"/>
                <a:gd name="T26" fmla="*/ 22 w 22"/>
                <a:gd name="T27" fmla="*/ 4 h 10"/>
                <a:gd name="T28" fmla="*/ 22 w 22"/>
                <a:gd name="T29" fmla="*/ 2 h 10"/>
                <a:gd name="T30" fmla="*/ 18 w 22"/>
                <a:gd name="T31" fmla="*/ 0 h 10"/>
                <a:gd name="T32" fmla="*/ 12 w 22"/>
                <a:gd name="T3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 h="10">
                  <a:moveTo>
                    <a:pt x="12" y="0"/>
                  </a:moveTo>
                  <a:lnTo>
                    <a:pt x="12" y="0"/>
                  </a:lnTo>
                  <a:lnTo>
                    <a:pt x="0" y="0"/>
                  </a:lnTo>
                  <a:lnTo>
                    <a:pt x="0" y="0"/>
                  </a:lnTo>
                  <a:lnTo>
                    <a:pt x="0" y="0"/>
                  </a:lnTo>
                  <a:lnTo>
                    <a:pt x="6" y="6"/>
                  </a:lnTo>
                  <a:lnTo>
                    <a:pt x="6" y="6"/>
                  </a:lnTo>
                  <a:lnTo>
                    <a:pt x="10" y="8"/>
                  </a:lnTo>
                  <a:lnTo>
                    <a:pt x="16" y="10"/>
                  </a:lnTo>
                  <a:lnTo>
                    <a:pt x="16" y="10"/>
                  </a:lnTo>
                  <a:lnTo>
                    <a:pt x="18" y="10"/>
                  </a:lnTo>
                  <a:lnTo>
                    <a:pt x="22" y="8"/>
                  </a:lnTo>
                  <a:lnTo>
                    <a:pt x="22" y="8"/>
                  </a:lnTo>
                  <a:lnTo>
                    <a:pt x="22" y="4"/>
                  </a:lnTo>
                  <a:lnTo>
                    <a:pt x="22" y="2"/>
                  </a:lnTo>
                  <a:lnTo>
                    <a:pt x="18" y="0"/>
                  </a:lnTo>
                  <a:lnTo>
                    <a:pt x="1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Arial" panose="020B0604020202020204" pitchFamily="34" charset="0"/>
                <a:cs typeface="Arial" panose="020B0604020202020204" pitchFamily="34" charset="0"/>
              </a:endParaRPr>
            </a:p>
          </p:txBody>
        </p:sp>
        <p:sp>
          <p:nvSpPr>
            <p:cNvPr id="74" name="Freeform 59"/>
            <p:cNvSpPr>
              <a:spLocks/>
            </p:cNvSpPr>
            <p:nvPr/>
          </p:nvSpPr>
          <p:spPr bwMode="auto">
            <a:xfrm>
              <a:off x="2760" y="1636"/>
              <a:ext cx="34" cy="138"/>
            </a:xfrm>
            <a:custGeom>
              <a:avLst/>
              <a:gdLst>
                <a:gd name="T0" fmla="*/ 24 w 34"/>
                <a:gd name="T1" fmla="*/ 0 h 138"/>
                <a:gd name="T2" fmla="*/ 24 w 34"/>
                <a:gd name="T3" fmla="*/ 0 h 138"/>
                <a:gd name="T4" fmla="*/ 20 w 34"/>
                <a:gd name="T5" fmla="*/ 0 h 138"/>
                <a:gd name="T6" fmla="*/ 16 w 34"/>
                <a:gd name="T7" fmla="*/ 4 h 138"/>
                <a:gd name="T8" fmla="*/ 16 w 34"/>
                <a:gd name="T9" fmla="*/ 4 h 138"/>
                <a:gd name="T10" fmla="*/ 12 w 34"/>
                <a:gd name="T11" fmla="*/ 8 h 138"/>
                <a:gd name="T12" fmla="*/ 10 w 34"/>
                <a:gd name="T13" fmla="*/ 14 h 138"/>
                <a:gd name="T14" fmla="*/ 4 w 34"/>
                <a:gd name="T15" fmla="*/ 26 h 138"/>
                <a:gd name="T16" fmla="*/ 4 w 34"/>
                <a:gd name="T17" fmla="*/ 26 h 138"/>
                <a:gd name="T18" fmla="*/ 2 w 34"/>
                <a:gd name="T19" fmla="*/ 34 h 138"/>
                <a:gd name="T20" fmla="*/ 4 w 34"/>
                <a:gd name="T21" fmla="*/ 40 h 138"/>
                <a:gd name="T22" fmla="*/ 6 w 34"/>
                <a:gd name="T23" fmla="*/ 46 h 138"/>
                <a:gd name="T24" fmla="*/ 8 w 34"/>
                <a:gd name="T25" fmla="*/ 54 h 138"/>
                <a:gd name="T26" fmla="*/ 8 w 34"/>
                <a:gd name="T27" fmla="*/ 54 h 138"/>
                <a:gd name="T28" fmla="*/ 8 w 34"/>
                <a:gd name="T29" fmla="*/ 76 h 138"/>
                <a:gd name="T30" fmla="*/ 6 w 34"/>
                <a:gd name="T31" fmla="*/ 96 h 138"/>
                <a:gd name="T32" fmla="*/ 2 w 34"/>
                <a:gd name="T33" fmla="*/ 118 h 138"/>
                <a:gd name="T34" fmla="*/ 0 w 34"/>
                <a:gd name="T35" fmla="*/ 138 h 138"/>
                <a:gd name="T36" fmla="*/ 0 w 34"/>
                <a:gd name="T37" fmla="*/ 138 h 138"/>
                <a:gd name="T38" fmla="*/ 0 w 34"/>
                <a:gd name="T39" fmla="*/ 138 h 138"/>
                <a:gd name="T40" fmla="*/ 0 w 34"/>
                <a:gd name="T41" fmla="*/ 138 h 138"/>
                <a:gd name="T42" fmla="*/ 10 w 34"/>
                <a:gd name="T43" fmla="*/ 132 h 138"/>
                <a:gd name="T44" fmla="*/ 10 w 34"/>
                <a:gd name="T45" fmla="*/ 132 h 138"/>
                <a:gd name="T46" fmla="*/ 14 w 34"/>
                <a:gd name="T47" fmla="*/ 126 h 138"/>
                <a:gd name="T48" fmla="*/ 18 w 34"/>
                <a:gd name="T49" fmla="*/ 120 h 138"/>
                <a:gd name="T50" fmla="*/ 18 w 34"/>
                <a:gd name="T51" fmla="*/ 120 h 138"/>
                <a:gd name="T52" fmla="*/ 18 w 34"/>
                <a:gd name="T53" fmla="*/ 114 h 138"/>
                <a:gd name="T54" fmla="*/ 18 w 34"/>
                <a:gd name="T55" fmla="*/ 110 h 138"/>
                <a:gd name="T56" fmla="*/ 16 w 34"/>
                <a:gd name="T57" fmla="*/ 108 h 138"/>
                <a:gd name="T58" fmla="*/ 12 w 34"/>
                <a:gd name="T59" fmla="*/ 102 h 138"/>
                <a:gd name="T60" fmla="*/ 12 w 34"/>
                <a:gd name="T61" fmla="*/ 102 h 138"/>
                <a:gd name="T62" fmla="*/ 10 w 34"/>
                <a:gd name="T63" fmla="*/ 96 h 138"/>
                <a:gd name="T64" fmla="*/ 10 w 34"/>
                <a:gd name="T65" fmla="*/ 92 h 138"/>
                <a:gd name="T66" fmla="*/ 14 w 34"/>
                <a:gd name="T67" fmla="*/ 88 h 138"/>
                <a:gd name="T68" fmla="*/ 18 w 34"/>
                <a:gd name="T69" fmla="*/ 88 h 138"/>
                <a:gd name="T70" fmla="*/ 28 w 34"/>
                <a:gd name="T71" fmla="*/ 84 h 138"/>
                <a:gd name="T72" fmla="*/ 32 w 34"/>
                <a:gd name="T73" fmla="*/ 82 h 138"/>
                <a:gd name="T74" fmla="*/ 34 w 34"/>
                <a:gd name="T75" fmla="*/ 78 h 138"/>
                <a:gd name="T76" fmla="*/ 34 w 34"/>
                <a:gd name="T77" fmla="*/ 78 h 138"/>
                <a:gd name="T78" fmla="*/ 34 w 34"/>
                <a:gd name="T79" fmla="*/ 74 h 138"/>
                <a:gd name="T80" fmla="*/ 32 w 34"/>
                <a:gd name="T81" fmla="*/ 68 h 138"/>
                <a:gd name="T82" fmla="*/ 28 w 34"/>
                <a:gd name="T83" fmla="*/ 64 h 138"/>
                <a:gd name="T84" fmla="*/ 28 w 34"/>
                <a:gd name="T85" fmla="*/ 58 h 138"/>
                <a:gd name="T86" fmla="*/ 28 w 34"/>
                <a:gd name="T87" fmla="*/ 58 h 138"/>
                <a:gd name="T88" fmla="*/ 28 w 34"/>
                <a:gd name="T89" fmla="*/ 48 h 138"/>
                <a:gd name="T90" fmla="*/ 26 w 34"/>
                <a:gd name="T91" fmla="*/ 38 h 138"/>
                <a:gd name="T92" fmla="*/ 26 w 34"/>
                <a:gd name="T93" fmla="*/ 38 h 138"/>
                <a:gd name="T94" fmla="*/ 28 w 34"/>
                <a:gd name="T95" fmla="*/ 18 h 138"/>
                <a:gd name="T96" fmla="*/ 28 w 34"/>
                <a:gd name="T97" fmla="*/ 6 h 138"/>
                <a:gd name="T98" fmla="*/ 26 w 34"/>
                <a:gd name="T99" fmla="*/ 2 h 138"/>
                <a:gd name="T100" fmla="*/ 24 w 34"/>
                <a:gd name="T101"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4" h="138">
                  <a:moveTo>
                    <a:pt x="24" y="0"/>
                  </a:moveTo>
                  <a:lnTo>
                    <a:pt x="24" y="0"/>
                  </a:lnTo>
                  <a:lnTo>
                    <a:pt x="20" y="0"/>
                  </a:lnTo>
                  <a:lnTo>
                    <a:pt x="16" y="4"/>
                  </a:lnTo>
                  <a:lnTo>
                    <a:pt x="16" y="4"/>
                  </a:lnTo>
                  <a:lnTo>
                    <a:pt x="12" y="8"/>
                  </a:lnTo>
                  <a:lnTo>
                    <a:pt x="10" y="14"/>
                  </a:lnTo>
                  <a:lnTo>
                    <a:pt x="4" y="26"/>
                  </a:lnTo>
                  <a:lnTo>
                    <a:pt x="4" y="26"/>
                  </a:lnTo>
                  <a:lnTo>
                    <a:pt x="2" y="34"/>
                  </a:lnTo>
                  <a:lnTo>
                    <a:pt x="4" y="40"/>
                  </a:lnTo>
                  <a:lnTo>
                    <a:pt x="6" y="46"/>
                  </a:lnTo>
                  <a:lnTo>
                    <a:pt x="8" y="54"/>
                  </a:lnTo>
                  <a:lnTo>
                    <a:pt x="8" y="54"/>
                  </a:lnTo>
                  <a:lnTo>
                    <a:pt x="8" y="76"/>
                  </a:lnTo>
                  <a:lnTo>
                    <a:pt x="6" y="96"/>
                  </a:lnTo>
                  <a:lnTo>
                    <a:pt x="2" y="118"/>
                  </a:lnTo>
                  <a:lnTo>
                    <a:pt x="0" y="138"/>
                  </a:lnTo>
                  <a:lnTo>
                    <a:pt x="0" y="138"/>
                  </a:lnTo>
                  <a:lnTo>
                    <a:pt x="0" y="138"/>
                  </a:lnTo>
                  <a:lnTo>
                    <a:pt x="0" y="138"/>
                  </a:lnTo>
                  <a:lnTo>
                    <a:pt x="10" y="132"/>
                  </a:lnTo>
                  <a:lnTo>
                    <a:pt x="10" y="132"/>
                  </a:lnTo>
                  <a:lnTo>
                    <a:pt x="14" y="126"/>
                  </a:lnTo>
                  <a:lnTo>
                    <a:pt x="18" y="120"/>
                  </a:lnTo>
                  <a:lnTo>
                    <a:pt x="18" y="120"/>
                  </a:lnTo>
                  <a:lnTo>
                    <a:pt x="18" y="114"/>
                  </a:lnTo>
                  <a:lnTo>
                    <a:pt x="18" y="110"/>
                  </a:lnTo>
                  <a:lnTo>
                    <a:pt x="16" y="108"/>
                  </a:lnTo>
                  <a:lnTo>
                    <a:pt x="12" y="102"/>
                  </a:lnTo>
                  <a:lnTo>
                    <a:pt x="12" y="102"/>
                  </a:lnTo>
                  <a:lnTo>
                    <a:pt x="10" y="96"/>
                  </a:lnTo>
                  <a:lnTo>
                    <a:pt x="10" y="92"/>
                  </a:lnTo>
                  <a:lnTo>
                    <a:pt x="14" y="88"/>
                  </a:lnTo>
                  <a:lnTo>
                    <a:pt x="18" y="88"/>
                  </a:lnTo>
                  <a:lnTo>
                    <a:pt x="28" y="84"/>
                  </a:lnTo>
                  <a:lnTo>
                    <a:pt x="32" y="82"/>
                  </a:lnTo>
                  <a:lnTo>
                    <a:pt x="34" y="78"/>
                  </a:lnTo>
                  <a:lnTo>
                    <a:pt x="34" y="78"/>
                  </a:lnTo>
                  <a:lnTo>
                    <a:pt x="34" y="74"/>
                  </a:lnTo>
                  <a:lnTo>
                    <a:pt x="32" y="68"/>
                  </a:lnTo>
                  <a:lnTo>
                    <a:pt x="28" y="64"/>
                  </a:lnTo>
                  <a:lnTo>
                    <a:pt x="28" y="58"/>
                  </a:lnTo>
                  <a:lnTo>
                    <a:pt x="28" y="58"/>
                  </a:lnTo>
                  <a:lnTo>
                    <a:pt x="28" y="48"/>
                  </a:lnTo>
                  <a:lnTo>
                    <a:pt x="26" y="38"/>
                  </a:lnTo>
                  <a:lnTo>
                    <a:pt x="26" y="38"/>
                  </a:lnTo>
                  <a:lnTo>
                    <a:pt x="28" y="18"/>
                  </a:lnTo>
                  <a:lnTo>
                    <a:pt x="28" y="6"/>
                  </a:lnTo>
                  <a:lnTo>
                    <a:pt x="26" y="2"/>
                  </a:lnTo>
                  <a:lnTo>
                    <a:pt x="24"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Arial" panose="020B0604020202020204" pitchFamily="34" charset="0"/>
                <a:cs typeface="Arial" panose="020B0604020202020204" pitchFamily="34" charset="0"/>
              </a:endParaRPr>
            </a:p>
          </p:txBody>
        </p:sp>
        <p:sp>
          <p:nvSpPr>
            <p:cNvPr id="75" name="Freeform 60"/>
            <p:cNvSpPr>
              <a:spLocks/>
            </p:cNvSpPr>
            <p:nvPr/>
          </p:nvSpPr>
          <p:spPr bwMode="auto">
            <a:xfrm>
              <a:off x="2760" y="1636"/>
              <a:ext cx="34" cy="138"/>
            </a:xfrm>
            <a:custGeom>
              <a:avLst/>
              <a:gdLst>
                <a:gd name="T0" fmla="*/ 24 w 34"/>
                <a:gd name="T1" fmla="*/ 0 h 138"/>
                <a:gd name="T2" fmla="*/ 24 w 34"/>
                <a:gd name="T3" fmla="*/ 0 h 138"/>
                <a:gd name="T4" fmla="*/ 20 w 34"/>
                <a:gd name="T5" fmla="*/ 0 h 138"/>
                <a:gd name="T6" fmla="*/ 16 w 34"/>
                <a:gd name="T7" fmla="*/ 4 h 138"/>
                <a:gd name="T8" fmla="*/ 16 w 34"/>
                <a:gd name="T9" fmla="*/ 4 h 138"/>
                <a:gd name="T10" fmla="*/ 12 w 34"/>
                <a:gd name="T11" fmla="*/ 8 h 138"/>
                <a:gd name="T12" fmla="*/ 10 w 34"/>
                <a:gd name="T13" fmla="*/ 14 h 138"/>
                <a:gd name="T14" fmla="*/ 4 w 34"/>
                <a:gd name="T15" fmla="*/ 26 h 138"/>
                <a:gd name="T16" fmla="*/ 4 w 34"/>
                <a:gd name="T17" fmla="*/ 26 h 138"/>
                <a:gd name="T18" fmla="*/ 2 w 34"/>
                <a:gd name="T19" fmla="*/ 34 h 138"/>
                <a:gd name="T20" fmla="*/ 4 w 34"/>
                <a:gd name="T21" fmla="*/ 40 h 138"/>
                <a:gd name="T22" fmla="*/ 6 w 34"/>
                <a:gd name="T23" fmla="*/ 46 h 138"/>
                <a:gd name="T24" fmla="*/ 8 w 34"/>
                <a:gd name="T25" fmla="*/ 54 h 138"/>
                <a:gd name="T26" fmla="*/ 8 w 34"/>
                <a:gd name="T27" fmla="*/ 54 h 138"/>
                <a:gd name="T28" fmla="*/ 8 w 34"/>
                <a:gd name="T29" fmla="*/ 76 h 138"/>
                <a:gd name="T30" fmla="*/ 6 w 34"/>
                <a:gd name="T31" fmla="*/ 96 h 138"/>
                <a:gd name="T32" fmla="*/ 2 w 34"/>
                <a:gd name="T33" fmla="*/ 118 h 138"/>
                <a:gd name="T34" fmla="*/ 0 w 34"/>
                <a:gd name="T35" fmla="*/ 138 h 138"/>
                <a:gd name="T36" fmla="*/ 0 w 34"/>
                <a:gd name="T37" fmla="*/ 138 h 138"/>
                <a:gd name="T38" fmla="*/ 0 w 34"/>
                <a:gd name="T39" fmla="*/ 138 h 138"/>
                <a:gd name="T40" fmla="*/ 0 w 34"/>
                <a:gd name="T41" fmla="*/ 138 h 138"/>
                <a:gd name="T42" fmla="*/ 10 w 34"/>
                <a:gd name="T43" fmla="*/ 132 h 138"/>
                <a:gd name="T44" fmla="*/ 10 w 34"/>
                <a:gd name="T45" fmla="*/ 132 h 138"/>
                <a:gd name="T46" fmla="*/ 14 w 34"/>
                <a:gd name="T47" fmla="*/ 126 h 138"/>
                <a:gd name="T48" fmla="*/ 18 w 34"/>
                <a:gd name="T49" fmla="*/ 120 h 138"/>
                <a:gd name="T50" fmla="*/ 18 w 34"/>
                <a:gd name="T51" fmla="*/ 120 h 138"/>
                <a:gd name="T52" fmla="*/ 18 w 34"/>
                <a:gd name="T53" fmla="*/ 114 h 138"/>
                <a:gd name="T54" fmla="*/ 18 w 34"/>
                <a:gd name="T55" fmla="*/ 110 h 138"/>
                <a:gd name="T56" fmla="*/ 16 w 34"/>
                <a:gd name="T57" fmla="*/ 108 h 138"/>
                <a:gd name="T58" fmla="*/ 12 w 34"/>
                <a:gd name="T59" fmla="*/ 102 h 138"/>
                <a:gd name="T60" fmla="*/ 12 w 34"/>
                <a:gd name="T61" fmla="*/ 102 h 138"/>
                <a:gd name="T62" fmla="*/ 10 w 34"/>
                <a:gd name="T63" fmla="*/ 96 h 138"/>
                <a:gd name="T64" fmla="*/ 10 w 34"/>
                <a:gd name="T65" fmla="*/ 92 h 138"/>
                <a:gd name="T66" fmla="*/ 14 w 34"/>
                <a:gd name="T67" fmla="*/ 88 h 138"/>
                <a:gd name="T68" fmla="*/ 18 w 34"/>
                <a:gd name="T69" fmla="*/ 88 h 138"/>
                <a:gd name="T70" fmla="*/ 28 w 34"/>
                <a:gd name="T71" fmla="*/ 84 h 138"/>
                <a:gd name="T72" fmla="*/ 32 w 34"/>
                <a:gd name="T73" fmla="*/ 82 h 138"/>
                <a:gd name="T74" fmla="*/ 34 w 34"/>
                <a:gd name="T75" fmla="*/ 78 h 138"/>
                <a:gd name="T76" fmla="*/ 34 w 34"/>
                <a:gd name="T77" fmla="*/ 78 h 138"/>
                <a:gd name="T78" fmla="*/ 34 w 34"/>
                <a:gd name="T79" fmla="*/ 74 h 138"/>
                <a:gd name="T80" fmla="*/ 32 w 34"/>
                <a:gd name="T81" fmla="*/ 68 h 138"/>
                <a:gd name="T82" fmla="*/ 28 w 34"/>
                <a:gd name="T83" fmla="*/ 64 h 138"/>
                <a:gd name="T84" fmla="*/ 28 w 34"/>
                <a:gd name="T85" fmla="*/ 58 h 138"/>
                <a:gd name="T86" fmla="*/ 28 w 34"/>
                <a:gd name="T87" fmla="*/ 58 h 138"/>
                <a:gd name="T88" fmla="*/ 28 w 34"/>
                <a:gd name="T89" fmla="*/ 48 h 138"/>
                <a:gd name="T90" fmla="*/ 26 w 34"/>
                <a:gd name="T91" fmla="*/ 38 h 138"/>
                <a:gd name="T92" fmla="*/ 26 w 34"/>
                <a:gd name="T93" fmla="*/ 38 h 138"/>
                <a:gd name="T94" fmla="*/ 28 w 34"/>
                <a:gd name="T95" fmla="*/ 18 h 138"/>
                <a:gd name="T96" fmla="*/ 28 w 34"/>
                <a:gd name="T97" fmla="*/ 6 h 138"/>
                <a:gd name="T98" fmla="*/ 26 w 34"/>
                <a:gd name="T99" fmla="*/ 2 h 138"/>
                <a:gd name="T100" fmla="*/ 24 w 34"/>
                <a:gd name="T101"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4" h="138">
                  <a:moveTo>
                    <a:pt x="24" y="0"/>
                  </a:moveTo>
                  <a:lnTo>
                    <a:pt x="24" y="0"/>
                  </a:lnTo>
                  <a:lnTo>
                    <a:pt x="20" y="0"/>
                  </a:lnTo>
                  <a:lnTo>
                    <a:pt x="16" y="4"/>
                  </a:lnTo>
                  <a:lnTo>
                    <a:pt x="16" y="4"/>
                  </a:lnTo>
                  <a:lnTo>
                    <a:pt x="12" y="8"/>
                  </a:lnTo>
                  <a:lnTo>
                    <a:pt x="10" y="14"/>
                  </a:lnTo>
                  <a:lnTo>
                    <a:pt x="4" y="26"/>
                  </a:lnTo>
                  <a:lnTo>
                    <a:pt x="4" y="26"/>
                  </a:lnTo>
                  <a:lnTo>
                    <a:pt x="2" y="34"/>
                  </a:lnTo>
                  <a:lnTo>
                    <a:pt x="4" y="40"/>
                  </a:lnTo>
                  <a:lnTo>
                    <a:pt x="6" y="46"/>
                  </a:lnTo>
                  <a:lnTo>
                    <a:pt x="8" y="54"/>
                  </a:lnTo>
                  <a:lnTo>
                    <a:pt x="8" y="54"/>
                  </a:lnTo>
                  <a:lnTo>
                    <a:pt x="8" y="76"/>
                  </a:lnTo>
                  <a:lnTo>
                    <a:pt x="6" y="96"/>
                  </a:lnTo>
                  <a:lnTo>
                    <a:pt x="2" y="118"/>
                  </a:lnTo>
                  <a:lnTo>
                    <a:pt x="0" y="138"/>
                  </a:lnTo>
                  <a:lnTo>
                    <a:pt x="0" y="138"/>
                  </a:lnTo>
                  <a:lnTo>
                    <a:pt x="0" y="138"/>
                  </a:lnTo>
                  <a:lnTo>
                    <a:pt x="0" y="138"/>
                  </a:lnTo>
                  <a:lnTo>
                    <a:pt x="10" y="132"/>
                  </a:lnTo>
                  <a:lnTo>
                    <a:pt x="10" y="132"/>
                  </a:lnTo>
                  <a:lnTo>
                    <a:pt x="14" y="126"/>
                  </a:lnTo>
                  <a:lnTo>
                    <a:pt x="18" y="120"/>
                  </a:lnTo>
                  <a:lnTo>
                    <a:pt x="18" y="120"/>
                  </a:lnTo>
                  <a:lnTo>
                    <a:pt x="18" y="114"/>
                  </a:lnTo>
                  <a:lnTo>
                    <a:pt x="18" y="110"/>
                  </a:lnTo>
                  <a:lnTo>
                    <a:pt x="16" y="108"/>
                  </a:lnTo>
                  <a:lnTo>
                    <a:pt x="12" y="102"/>
                  </a:lnTo>
                  <a:lnTo>
                    <a:pt x="12" y="102"/>
                  </a:lnTo>
                  <a:lnTo>
                    <a:pt x="10" y="96"/>
                  </a:lnTo>
                  <a:lnTo>
                    <a:pt x="10" y="92"/>
                  </a:lnTo>
                  <a:lnTo>
                    <a:pt x="14" y="88"/>
                  </a:lnTo>
                  <a:lnTo>
                    <a:pt x="18" y="88"/>
                  </a:lnTo>
                  <a:lnTo>
                    <a:pt x="28" y="84"/>
                  </a:lnTo>
                  <a:lnTo>
                    <a:pt x="32" y="82"/>
                  </a:lnTo>
                  <a:lnTo>
                    <a:pt x="34" y="78"/>
                  </a:lnTo>
                  <a:lnTo>
                    <a:pt x="34" y="78"/>
                  </a:lnTo>
                  <a:lnTo>
                    <a:pt x="34" y="74"/>
                  </a:lnTo>
                  <a:lnTo>
                    <a:pt x="32" y="68"/>
                  </a:lnTo>
                  <a:lnTo>
                    <a:pt x="28" y="64"/>
                  </a:lnTo>
                  <a:lnTo>
                    <a:pt x="28" y="58"/>
                  </a:lnTo>
                  <a:lnTo>
                    <a:pt x="28" y="58"/>
                  </a:lnTo>
                  <a:lnTo>
                    <a:pt x="28" y="48"/>
                  </a:lnTo>
                  <a:lnTo>
                    <a:pt x="26" y="38"/>
                  </a:lnTo>
                  <a:lnTo>
                    <a:pt x="26" y="38"/>
                  </a:lnTo>
                  <a:lnTo>
                    <a:pt x="28" y="18"/>
                  </a:lnTo>
                  <a:lnTo>
                    <a:pt x="28" y="6"/>
                  </a:lnTo>
                  <a:lnTo>
                    <a:pt x="26" y="2"/>
                  </a:lnTo>
                  <a:lnTo>
                    <a:pt x="2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Arial" panose="020B0604020202020204" pitchFamily="34" charset="0"/>
                <a:cs typeface="Arial" panose="020B0604020202020204" pitchFamily="34" charset="0"/>
              </a:endParaRPr>
            </a:p>
          </p:txBody>
        </p:sp>
        <p:sp>
          <p:nvSpPr>
            <p:cNvPr id="76" name="Freeform 61"/>
            <p:cNvSpPr>
              <a:spLocks/>
            </p:cNvSpPr>
            <p:nvPr/>
          </p:nvSpPr>
          <p:spPr bwMode="auto">
            <a:xfrm>
              <a:off x="2736" y="1784"/>
              <a:ext cx="72" cy="64"/>
            </a:xfrm>
            <a:custGeom>
              <a:avLst/>
              <a:gdLst>
                <a:gd name="T0" fmla="*/ 20 w 72"/>
                <a:gd name="T1" fmla="*/ 0 h 64"/>
                <a:gd name="T2" fmla="*/ 20 w 72"/>
                <a:gd name="T3" fmla="*/ 0 h 64"/>
                <a:gd name="T4" fmla="*/ 18 w 72"/>
                <a:gd name="T5" fmla="*/ 2 h 64"/>
                <a:gd name="T6" fmla="*/ 18 w 72"/>
                <a:gd name="T7" fmla="*/ 2 h 64"/>
                <a:gd name="T8" fmla="*/ 14 w 72"/>
                <a:gd name="T9" fmla="*/ 8 h 64"/>
                <a:gd name="T10" fmla="*/ 12 w 72"/>
                <a:gd name="T11" fmla="*/ 16 h 64"/>
                <a:gd name="T12" fmla="*/ 10 w 72"/>
                <a:gd name="T13" fmla="*/ 24 h 64"/>
                <a:gd name="T14" fmla="*/ 10 w 72"/>
                <a:gd name="T15" fmla="*/ 30 h 64"/>
                <a:gd name="T16" fmla="*/ 10 w 72"/>
                <a:gd name="T17" fmla="*/ 30 h 64"/>
                <a:gd name="T18" fmla="*/ 4 w 72"/>
                <a:gd name="T19" fmla="*/ 38 h 64"/>
                <a:gd name="T20" fmla="*/ 0 w 72"/>
                <a:gd name="T21" fmla="*/ 40 h 64"/>
                <a:gd name="T22" fmla="*/ 0 w 72"/>
                <a:gd name="T23" fmla="*/ 44 h 64"/>
                <a:gd name="T24" fmla="*/ 0 w 72"/>
                <a:gd name="T25" fmla="*/ 44 h 64"/>
                <a:gd name="T26" fmla="*/ 2 w 72"/>
                <a:gd name="T27" fmla="*/ 48 h 64"/>
                <a:gd name="T28" fmla="*/ 4 w 72"/>
                <a:gd name="T29" fmla="*/ 50 h 64"/>
                <a:gd name="T30" fmla="*/ 4 w 72"/>
                <a:gd name="T31" fmla="*/ 50 h 64"/>
                <a:gd name="T32" fmla="*/ 8 w 72"/>
                <a:gd name="T33" fmla="*/ 50 h 64"/>
                <a:gd name="T34" fmla="*/ 8 w 72"/>
                <a:gd name="T35" fmla="*/ 50 h 64"/>
                <a:gd name="T36" fmla="*/ 12 w 72"/>
                <a:gd name="T37" fmla="*/ 50 h 64"/>
                <a:gd name="T38" fmla="*/ 12 w 72"/>
                <a:gd name="T39" fmla="*/ 50 h 64"/>
                <a:gd name="T40" fmla="*/ 16 w 72"/>
                <a:gd name="T41" fmla="*/ 50 h 64"/>
                <a:gd name="T42" fmla="*/ 16 w 72"/>
                <a:gd name="T43" fmla="*/ 50 h 64"/>
                <a:gd name="T44" fmla="*/ 20 w 72"/>
                <a:gd name="T45" fmla="*/ 52 h 64"/>
                <a:gd name="T46" fmla="*/ 24 w 72"/>
                <a:gd name="T47" fmla="*/ 56 h 64"/>
                <a:gd name="T48" fmla="*/ 24 w 72"/>
                <a:gd name="T49" fmla="*/ 56 h 64"/>
                <a:gd name="T50" fmla="*/ 26 w 72"/>
                <a:gd name="T51" fmla="*/ 60 h 64"/>
                <a:gd name="T52" fmla="*/ 28 w 72"/>
                <a:gd name="T53" fmla="*/ 62 h 64"/>
                <a:gd name="T54" fmla="*/ 30 w 72"/>
                <a:gd name="T55" fmla="*/ 64 h 64"/>
                <a:gd name="T56" fmla="*/ 30 w 72"/>
                <a:gd name="T57" fmla="*/ 64 h 64"/>
                <a:gd name="T58" fmla="*/ 32 w 72"/>
                <a:gd name="T59" fmla="*/ 64 h 64"/>
                <a:gd name="T60" fmla="*/ 32 w 72"/>
                <a:gd name="T61" fmla="*/ 64 h 64"/>
                <a:gd name="T62" fmla="*/ 36 w 72"/>
                <a:gd name="T63" fmla="*/ 62 h 64"/>
                <a:gd name="T64" fmla="*/ 36 w 72"/>
                <a:gd name="T65" fmla="*/ 60 h 64"/>
                <a:gd name="T66" fmla="*/ 38 w 72"/>
                <a:gd name="T67" fmla="*/ 56 h 64"/>
                <a:gd name="T68" fmla="*/ 40 w 72"/>
                <a:gd name="T69" fmla="*/ 54 h 64"/>
                <a:gd name="T70" fmla="*/ 40 w 72"/>
                <a:gd name="T71" fmla="*/ 54 h 64"/>
                <a:gd name="T72" fmla="*/ 50 w 72"/>
                <a:gd name="T73" fmla="*/ 48 h 64"/>
                <a:gd name="T74" fmla="*/ 64 w 72"/>
                <a:gd name="T75" fmla="*/ 42 h 64"/>
                <a:gd name="T76" fmla="*/ 70 w 72"/>
                <a:gd name="T77" fmla="*/ 38 h 64"/>
                <a:gd name="T78" fmla="*/ 72 w 72"/>
                <a:gd name="T79" fmla="*/ 34 h 64"/>
                <a:gd name="T80" fmla="*/ 70 w 72"/>
                <a:gd name="T81" fmla="*/ 30 h 64"/>
                <a:gd name="T82" fmla="*/ 60 w 72"/>
                <a:gd name="T83" fmla="*/ 26 h 64"/>
                <a:gd name="T84" fmla="*/ 60 w 72"/>
                <a:gd name="T85" fmla="*/ 26 h 64"/>
                <a:gd name="T86" fmla="*/ 46 w 72"/>
                <a:gd name="T87" fmla="*/ 20 h 64"/>
                <a:gd name="T88" fmla="*/ 40 w 72"/>
                <a:gd name="T89" fmla="*/ 16 h 64"/>
                <a:gd name="T90" fmla="*/ 34 w 72"/>
                <a:gd name="T91" fmla="*/ 12 h 64"/>
                <a:gd name="T92" fmla="*/ 34 w 72"/>
                <a:gd name="T93" fmla="*/ 12 h 64"/>
                <a:gd name="T94" fmla="*/ 28 w 72"/>
                <a:gd name="T95" fmla="*/ 4 h 64"/>
                <a:gd name="T96" fmla="*/ 24 w 72"/>
                <a:gd name="T97" fmla="*/ 2 h 64"/>
                <a:gd name="T98" fmla="*/ 20 w 72"/>
                <a:gd name="T99"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2" h="64">
                  <a:moveTo>
                    <a:pt x="20" y="0"/>
                  </a:moveTo>
                  <a:lnTo>
                    <a:pt x="20" y="0"/>
                  </a:lnTo>
                  <a:lnTo>
                    <a:pt x="18" y="2"/>
                  </a:lnTo>
                  <a:lnTo>
                    <a:pt x="18" y="2"/>
                  </a:lnTo>
                  <a:lnTo>
                    <a:pt x="14" y="8"/>
                  </a:lnTo>
                  <a:lnTo>
                    <a:pt x="12" y="16"/>
                  </a:lnTo>
                  <a:lnTo>
                    <a:pt x="10" y="24"/>
                  </a:lnTo>
                  <a:lnTo>
                    <a:pt x="10" y="30"/>
                  </a:lnTo>
                  <a:lnTo>
                    <a:pt x="10" y="30"/>
                  </a:lnTo>
                  <a:lnTo>
                    <a:pt x="4" y="38"/>
                  </a:lnTo>
                  <a:lnTo>
                    <a:pt x="0" y="40"/>
                  </a:lnTo>
                  <a:lnTo>
                    <a:pt x="0" y="44"/>
                  </a:lnTo>
                  <a:lnTo>
                    <a:pt x="0" y="44"/>
                  </a:lnTo>
                  <a:lnTo>
                    <a:pt x="2" y="48"/>
                  </a:lnTo>
                  <a:lnTo>
                    <a:pt x="4" y="50"/>
                  </a:lnTo>
                  <a:lnTo>
                    <a:pt x="4" y="50"/>
                  </a:lnTo>
                  <a:lnTo>
                    <a:pt x="8" y="50"/>
                  </a:lnTo>
                  <a:lnTo>
                    <a:pt x="8" y="50"/>
                  </a:lnTo>
                  <a:lnTo>
                    <a:pt x="12" y="50"/>
                  </a:lnTo>
                  <a:lnTo>
                    <a:pt x="12" y="50"/>
                  </a:lnTo>
                  <a:lnTo>
                    <a:pt x="16" y="50"/>
                  </a:lnTo>
                  <a:lnTo>
                    <a:pt x="16" y="50"/>
                  </a:lnTo>
                  <a:lnTo>
                    <a:pt x="20" y="52"/>
                  </a:lnTo>
                  <a:lnTo>
                    <a:pt x="24" y="56"/>
                  </a:lnTo>
                  <a:lnTo>
                    <a:pt x="24" y="56"/>
                  </a:lnTo>
                  <a:lnTo>
                    <a:pt x="26" y="60"/>
                  </a:lnTo>
                  <a:lnTo>
                    <a:pt x="28" y="62"/>
                  </a:lnTo>
                  <a:lnTo>
                    <a:pt x="30" y="64"/>
                  </a:lnTo>
                  <a:lnTo>
                    <a:pt x="30" y="64"/>
                  </a:lnTo>
                  <a:lnTo>
                    <a:pt x="32" y="64"/>
                  </a:lnTo>
                  <a:lnTo>
                    <a:pt x="32" y="64"/>
                  </a:lnTo>
                  <a:lnTo>
                    <a:pt x="36" y="62"/>
                  </a:lnTo>
                  <a:lnTo>
                    <a:pt x="36" y="60"/>
                  </a:lnTo>
                  <a:lnTo>
                    <a:pt x="38" y="56"/>
                  </a:lnTo>
                  <a:lnTo>
                    <a:pt x="40" y="54"/>
                  </a:lnTo>
                  <a:lnTo>
                    <a:pt x="40" y="54"/>
                  </a:lnTo>
                  <a:lnTo>
                    <a:pt x="50" y="48"/>
                  </a:lnTo>
                  <a:lnTo>
                    <a:pt x="64" y="42"/>
                  </a:lnTo>
                  <a:lnTo>
                    <a:pt x="70" y="38"/>
                  </a:lnTo>
                  <a:lnTo>
                    <a:pt x="72" y="34"/>
                  </a:lnTo>
                  <a:lnTo>
                    <a:pt x="70" y="30"/>
                  </a:lnTo>
                  <a:lnTo>
                    <a:pt x="60" y="26"/>
                  </a:lnTo>
                  <a:lnTo>
                    <a:pt x="60" y="26"/>
                  </a:lnTo>
                  <a:lnTo>
                    <a:pt x="46" y="20"/>
                  </a:lnTo>
                  <a:lnTo>
                    <a:pt x="40" y="16"/>
                  </a:lnTo>
                  <a:lnTo>
                    <a:pt x="34" y="12"/>
                  </a:lnTo>
                  <a:lnTo>
                    <a:pt x="34" y="12"/>
                  </a:lnTo>
                  <a:lnTo>
                    <a:pt x="28" y="4"/>
                  </a:lnTo>
                  <a:lnTo>
                    <a:pt x="24" y="2"/>
                  </a:lnTo>
                  <a:lnTo>
                    <a:pt x="20"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Arial" panose="020B0604020202020204" pitchFamily="34" charset="0"/>
                <a:cs typeface="Arial" panose="020B0604020202020204" pitchFamily="34" charset="0"/>
              </a:endParaRPr>
            </a:p>
          </p:txBody>
        </p:sp>
        <p:sp>
          <p:nvSpPr>
            <p:cNvPr id="77" name="Freeform 62"/>
            <p:cNvSpPr>
              <a:spLocks/>
            </p:cNvSpPr>
            <p:nvPr/>
          </p:nvSpPr>
          <p:spPr bwMode="auto">
            <a:xfrm>
              <a:off x="2736" y="1784"/>
              <a:ext cx="72" cy="64"/>
            </a:xfrm>
            <a:custGeom>
              <a:avLst/>
              <a:gdLst>
                <a:gd name="T0" fmla="*/ 20 w 72"/>
                <a:gd name="T1" fmla="*/ 0 h 64"/>
                <a:gd name="T2" fmla="*/ 20 w 72"/>
                <a:gd name="T3" fmla="*/ 0 h 64"/>
                <a:gd name="T4" fmla="*/ 18 w 72"/>
                <a:gd name="T5" fmla="*/ 2 h 64"/>
                <a:gd name="T6" fmla="*/ 18 w 72"/>
                <a:gd name="T7" fmla="*/ 2 h 64"/>
                <a:gd name="T8" fmla="*/ 14 w 72"/>
                <a:gd name="T9" fmla="*/ 8 h 64"/>
                <a:gd name="T10" fmla="*/ 12 w 72"/>
                <a:gd name="T11" fmla="*/ 16 h 64"/>
                <a:gd name="T12" fmla="*/ 10 w 72"/>
                <a:gd name="T13" fmla="*/ 24 h 64"/>
                <a:gd name="T14" fmla="*/ 10 w 72"/>
                <a:gd name="T15" fmla="*/ 30 h 64"/>
                <a:gd name="T16" fmla="*/ 10 w 72"/>
                <a:gd name="T17" fmla="*/ 30 h 64"/>
                <a:gd name="T18" fmla="*/ 4 w 72"/>
                <a:gd name="T19" fmla="*/ 38 h 64"/>
                <a:gd name="T20" fmla="*/ 0 w 72"/>
                <a:gd name="T21" fmla="*/ 40 h 64"/>
                <a:gd name="T22" fmla="*/ 0 w 72"/>
                <a:gd name="T23" fmla="*/ 44 h 64"/>
                <a:gd name="T24" fmla="*/ 0 w 72"/>
                <a:gd name="T25" fmla="*/ 44 h 64"/>
                <a:gd name="T26" fmla="*/ 2 w 72"/>
                <a:gd name="T27" fmla="*/ 48 h 64"/>
                <a:gd name="T28" fmla="*/ 4 w 72"/>
                <a:gd name="T29" fmla="*/ 50 h 64"/>
                <a:gd name="T30" fmla="*/ 4 w 72"/>
                <a:gd name="T31" fmla="*/ 50 h 64"/>
                <a:gd name="T32" fmla="*/ 8 w 72"/>
                <a:gd name="T33" fmla="*/ 50 h 64"/>
                <a:gd name="T34" fmla="*/ 8 w 72"/>
                <a:gd name="T35" fmla="*/ 50 h 64"/>
                <a:gd name="T36" fmla="*/ 12 w 72"/>
                <a:gd name="T37" fmla="*/ 50 h 64"/>
                <a:gd name="T38" fmla="*/ 12 w 72"/>
                <a:gd name="T39" fmla="*/ 50 h 64"/>
                <a:gd name="T40" fmla="*/ 16 w 72"/>
                <a:gd name="T41" fmla="*/ 50 h 64"/>
                <a:gd name="T42" fmla="*/ 16 w 72"/>
                <a:gd name="T43" fmla="*/ 50 h 64"/>
                <a:gd name="T44" fmla="*/ 20 w 72"/>
                <a:gd name="T45" fmla="*/ 52 h 64"/>
                <a:gd name="T46" fmla="*/ 24 w 72"/>
                <a:gd name="T47" fmla="*/ 56 h 64"/>
                <a:gd name="T48" fmla="*/ 24 w 72"/>
                <a:gd name="T49" fmla="*/ 56 h 64"/>
                <a:gd name="T50" fmla="*/ 26 w 72"/>
                <a:gd name="T51" fmla="*/ 60 h 64"/>
                <a:gd name="T52" fmla="*/ 28 w 72"/>
                <a:gd name="T53" fmla="*/ 62 h 64"/>
                <a:gd name="T54" fmla="*/ 30 w 72"/>
                <a:gd name="T55" fmla="*/ 64 h 64"/>
                <a:gd name="T56" fmla="*/ 30 w 72"/>
                <a:gd name="T57" fmla="*/ 64 h 64"/>
                <a:gd name="T58" fmla="*/ 32 w 72"/>
                <a:gd name="T59" fmla="*/ 64 h 64"/>
                <a:gd name="T60" fmla="*/ 32 w 72"/>
                <a:gd name="T61" fmla="*/ 64 h 64"/>
                <a:gd name="T62" fmla="*/ 36 w 72"/>
                <a:gd name="T63" fmla="*/ 62 h 64"/>
                <a:gd name="T64" fmla="*/ 36 w 72"/>
                <a:gd name="T65" fmla="*/ 60 h 64"/>
                <a:gd name="T66" fmla="*/ 38 w 72"/>
                <a:gd name="T67" fmla="*/ 56 h 64"/>
                <a:gd name="T68" fmla="*/ 40 w 72"/>
                <a:gd name="T69" fmla="*/ 54 h 64"/>
                <a:gd name="T70" fmla="*/ 40 w 72"/>
                <a:gd name="T71" fmla="*/ 54 h 64"/>
                <a:gd name="T72" fmla="*/ 50 w 72"/>
                <a:gd name="T73" fmla="*/ 48 h 64"/>
                <a:gd name="T74" fmla="*/ 64 w 72"/>
                <a:gd name="T75" fmla="*/ 42 h 64"/>
                <a:gd name="T76" fmla="*/ 70 w 72"/>
                <a:gd name="T77" fmla="*/ 38 h 64"/>
                <a:gd name="T78" fmla="*/ 72 w 72"/>
                <a:gd name="T79" fmla="*/ 34 h 64"/>
                <a:gd name="T80" fmla="*/ 70 w 72"/>
                <a:gd name="T81" fmla="*/ 30 h 64"/>
                <a:gd name="T82" fmla="*/ 60 w 72"/>
                <a:gd name="T83" fmla="*/ 26 h 64"/>
                <a:gd name="T84" fmla="*/ 60 w 72"/>
                <a:gd name="T85" fmla="*/ 26 h 64"/>
                <a:gd name="T86" fmla="*/ 46 w 72"/>
                <a:gd name="T87" fmla="*/ 20 h 64"/>
                <a:gd name="T88" fmla="*/ 40 w 72"/>
                <a:gd name="T89" fmla="*/ 16 h 64"/>
                <a:gd name="T90" fmla="*/ 34 w 72"/>
                <a:gd name="T91" fmla="*/ 12 h 64"/>
                <a:gd name="T92" fmla="*/ 34 w 72"/>
                <a:gd name="T93" fmla="*/ 12 h 64"/>
                <a:gd name="T94" fmla="*/ 28 w 72"/>
                <a:gd name="T95" fmla="*/ 4 h 64"/>
                <a:gd name="T96" fmla="*/ 24 w 72"/>
                <a:gd name="T97" fmla="*/ 2 h 64"/>
                <a:gd name="T98" fmla="*/ 20 w 72"/>
                <a:gd name="T99"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2" h="64">
                  <a:moveTo>
                    <a:pt x="20" y="0"/>
                  </a:moveTo>
                  <a:lnTo>
                    <a:pt x="20" y="0"/>
                  </a:lnTo>
                  <a:lnTo>
                    <a:pt x="18" y="2"/>
                  </a:lnTo>
                  <a:lnTo>
                    <a:pt x="18" y="2"/>
                  </a:lnTo>
                  <a:lnTo>
                    <a:pt x="14" y="8"/>
                  </a:lnTo>
                  <a:lnTo>
                    <a:pt x="12" y="16"/>
                  </a:lnTo>
                  <a:lnTo>
                    <a:pt x="10" y="24"/>
                  </a:lnTo>
                  <a:lnTo>
                    <a:pt x="10" y="30"/>
                  </a:lnTo>
                  <a:lnTo>
                    <a:pt x="10" y="30"/>
                  </a:lnTo>
                  <a:lnTo>
                    <a:pt x="4" y="38"/>
                  </a:lnTo>
                  <a:lnTo>
                    <a:pt x="0" y="40"/>
                  </a:lnTo>
                  <a:lnTo>
                    <a:pt x="0" y="44"/>
                  </a:lnTo>
                  <a:lnTo>
                    <a:pt x="0" y="44"/>
                  </a:lnTo>
                  <a:lnTo>
                    <a:pt x="2" y="48"/>
                  </a:lnTo>
                  <a:lnTo>
                    <a:pt x="4" y="50"/>
                  </a:lnTo>
                  <a:lnTo>
                    <a:pt x="4" y="50"/>
                  </a:lnTo>
                  <a:lnTo>
                    <a:pt x="8" y="50"/>
                  </a:lnTo>
                  <a:lnTo>
                    <a:pt x="8" y="50"/>
                  </a:lnTo>
                  <a:lnTo>
                    <a:pt x="12" y="50"/>
                  </a:lnTo>
                  <a:lnTo>
                    <a:pt x="12" y="50"/>
                  </a:lnTo>
                  <a:lnTo>
                    <a:pt x="16" y="50"/>
                  </a:lnTo>
                  <a:lnTo>
                    <a:pt x="16" y="50"/>
                  </a:lnTo>
                  <a:lnTo>
                    <a:pt x="20" y="52"/>
                  </a:lnTo>
                  <a:lnTo>
                    <a:pt x="24" y="56"/>
                  </a:lnTo>
                  <a:lnTo>
                    <a:pt x="24" y="56"/>
                  </a:lnTo>
                  <a:lnTo>
                    <a:pt x="26" y="60"/>
                  </a:lnTo>
                  <a:lnTo>
                    <a:pt x="28" y="62"/>
                  </a:lnTo>
                  <a:lnTo>
                    <a:pt x="30" y="64"/>
                  </a:lnTo>
                  <a:lnTo>
                    <a:pt x="30" y="64"/>
                  </a:lnTo>
                  <a:lnTo>
                    <a:pt x="32" y="64"/>
                  </a:lnTo>
                  <a:lnTo>
                    <a:pt x="32" y="64"/>
                  </a:lnTo>
                  <a:lnTo>
                    <a:pt x="36" y="62"/>
                  </a:lnTo>
                  <a:lnTo>
                    <a:pt x="36" y="60"/>
                  </a:lnTo>
                  <a:lnTo>
                    <a:pt x="38" y="56"/>
                  </a:lnTo>
                  <a:lnTo>
                    <a:pt x="40" y="54"/>
                  </a:lnTo>
                  <a:lnTo>
                    <a:pt x="40" y="54"/>
                  </a:lnTo>
                  <a:lnTo>
                    <a:pt x="50" y="48"/>
                  </a:lnTo>
                  <a:lnTo>
                    <a:pt x="64" y="42"/>
                  </a:lnTo>
                  <a:lnTo>
                    <a:pt x="70" y="38"/>
                  </a:lnTo>
                  <a:lnTo>
                    <a:pt x="72" y="34"/>
                  </a:lnTo>
                  <a:lnTo>
                    <a:pt x="70" y="30"/>
                  </a:lnTo>
                  <a:lnTo>
                    <a:pt x="60" y="26"/>
                  </a:lnTo>
                  <a:lnTo>
                    <a:pt x="60" y="26"/>
                  </a:lnTo>
                  <a:lnTo>
                    <a:pt x="46" y="20"/>
                  </a:lnTo>
                  <a:lnTo>
                    <a:pt x="40" y="16"/>
                  </a:lnTo>
                  <a:lnTo>
                    <a:pt x="34" y="12"/>
                  </a:lnTo>
                  <a:lnTo>
                    <a:pt x="34" y="12"/>
                  </a:lnTo>
                  <a:lnTo>
                    <a:pt x="28" y="4"/>
                  </a:lnTo>
                  <a:lnTo>
                    <a:pt x="24" y="2"/>
                  </a:lnTo>
                  <a:lnTo>
                    <a:pt x="2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Arial" panose="020B0604020202020204" pitchFamily="34" charset="0"/>
                <a:cs typeface="Arial" panose="020B0604020202020204" pitchFamily="34" charset="0"/>
              </a:endParaRPr>
            </a:p>
          </p:txBody>
        </p:sp>
        <p:sp>
          <p:nvSpPr>
            <p:cNvPr id="78" name="Freeform 63"/>
            <p:cNvSpPr>
              <a:spLocks/>
            </p:cNvSpPr>
            <p:nvPr/>
          </p:nvSpPr>
          <p:spPr bwMode="auto">
            <a:xfrm>
              <a:off x="2516" y="1982"/>
              <a:ext cx="16" cy="6"/>
            </a:xfrm>
            <a:custGeom>
              <a:avLst/>
              <a:gdLst>
                <a:gd name="T0" fmla="*/ 10 w 16"/>
                <a:gd name="T1" fmla="*/ 0 h 6"/>
                <a:gd name="T2" fmla="*/ 10 w 16"/>
                <a:gd name="T3" fmla="*/ 0 h 6"/>
                <a:gd name="T4" fmla="*/ 6 w 16"/>
                <a:gd name="T5" fmla="*/ 0 h 6"/>
                <a:gd name="T6" fmla="*/ 4 w 16"/>
                <a:gd name="T7" fmla="*/ 2 h 6"/>
                <a:gd name="T8" fmla="*/ 4 w 16"/>
                <a:gd name="T9" fmla="*/ 2 h 6"/>
                <a:gd name="T10" fmla="*/ 0 w 16"/>
                <a:gd name="T11" fmla="*/ 6 h 6"/>
                <a:gd name="T12" fmla="*/ 0 w 16"/>
                <a:gd name="T13" fmla="*/ 6 h 6"/>
                <a:gd name="T14" fmla="*/ 0 w 16"/>
                <a:gd name="T15" fmla="*/ 6 h 6"/>
                <a:gd name="T16" fmla="*/ 0 w 16"/>
                <a:gd name="T17" fmla="*/ 6 h 6"/>
                <a:gd name="T18" fmla="*/ 4 w 16"/>
                <a:gd name="T19" fmla="*/ 6 h 6"/>
                <a:gd name="T20" fmla="*/ 4 w 16"/>
                <a:gd name="T21" fmla="*/ 6 h 6"/>
                <a:gd name="T22" fmla="*/ 14 w 16"/>
                <a:gd name="T23" fmla="*/ 6 h 6"/>
                <a:gd name="T24" fmla="*/ 16 w 16"/>
                <a:gd name="T25" fmla="*/ 4 h 6"/>
                <a:gd name="T26" fmla="*/ 14 w 16"/>
                <a:gd name="T27" fmla="*/ 2 h 6"/>
                <a:gd name="T28" fmla="*/ 14 w 16"/>
                <a:gd name="T29" fmla="*/ 2 h 6"/>
                <a:gd name="T30" fmla="*/ 10 w 16"/>
                <a:gd name="T3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6" h="6">
                  <a:moveTo>
                    <a:pt x="10" y="0"/>
                  </a:moveTo>
                  <a:lnTo>
                    <a:pt x="10" y="0"/>
                  </a:lnTo>
                  <a:lnTo>
                    <a:pt x="6" y="0"/>
                  </a:lnTo>
                  <a:lnTo>
                    <a:pt x="4" y="2"/>
                  </a:lnTo>
                  <a:lnTo>
                    <a:pt x="4" y="2"/>
                  </a:lnTo>
                  <a:lnTo>
                    <a:pt x="0" y="6"/>
                  </a:lnTo>
                  <a:lnTo>
                    <a:pt x="0" y="6"/>
                  </a:lnTo>
                  <a:lnTo>
                    <a:pt x="0" y="6"/>
                  </a:lnTo>
                  <a:lnTo>
                    <a:pt x="0" y="6"/>
                  </a:lnTo>
                  <a:lnTo>
                    <a:pt x="4" y="6"/>
                  </a:lnTo>
                  <a:lnTo>
                    <a:pt x="4" y="6"/>
                  </a:lnTo>
                  <a:lnTo>
                    <a:pt x="14" y="6"/>
                  </a:lnTo>
                  <a:lnTo>
                    <a:pt x="16" y="4"/>
                  </a:lnTo>
                  <a:lnTo>
                    <a:pt x="14" y="2"/>
                  </a:lnTo>
                  <a:lnTo>
                    <a:pt x="14" y="2"/>
                  </a:lnTo>
                  <a:lnTo>
                    <a:pt x="10"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Arial" panose="020B0604020202020204" pitchFamily="34" charset="0"/>
                <a:cs typeface="Arial" panose="020B0604020202020204" pitchFamily="34" charset="0"/>
              </a:endParaRPr>
            </a:p>
          </p:txBody>
        </p:sp>
        <p:sp>
          <p:nvSpPr>
            <p:cNvPr id="79" name="Freeform 64"/>
            <p:cNvSpPr>
              <a:spLocks/>
            </p:cNvSpPr>
            <p:nvPr/>
          </p:nvSpPr>
          <p:spPr bwMode="auto">
            <a:xfrm>
              <a:off x="2516" y="1982"/>
              <a:ext cx="16" cy="6"/>
            </a:xfrm>
            <a:custGeom>
              <a:avLst/>
              <a:gdLst>
                <a:gd name="T0" fmla="*/ 10 w 16"/>
                <a:gd name="T1" fmla="*/ 0 h 6"/>
                <a:gd name="T2" fmla="*/ 10 w 16"/>
                <a:gd name="T3" fmla="*/ 0 h 6"/>
                <a:gd name="T4" fmla="*/ 6 w 16"/>
                <a:gd name="T5" fmla="*/ 0 h 6"/>
                <a:gd name="T6" fmla="*/ 4 w 16"/>
                <a:gd name="T7" fmla="*/ 2 h 6"/>
                <a:gd name="T8" fmla="*/ 4 w 16"/>
                <a:gd name="T9" fmla="*/ 2 h 6"/>
                <a:gd name="T10" fmla="*/ 0 w 16"/>
                <a:gd name="T11" fmla="*/ 6 h 6"/>
                <a:gd name="T12" fmla="*/ 0 w 16"/>
                <a:gd name="T13" fmla="*/ 6 h 6"/>
                <a:gd name="T14" fmla="*/ 0 w 16"/>
                <a:gd name="T15" fmla="*/ 6 h 6"/>
                <a:gd name="T16" fmla="*/ 0 w 16"/>
                <a:gd name="T17" fmla="*/ 6 h 6"/>
                <a:gd name="T18" fmla="*/ 4 w 16"/>
                <a:gd name="T19" fmla="*/ 6 h 6"/>
                <a:gd name="T20" fmla="*/ 4 w 16"/>
                <a:gd name="T21" fmla="*/ 6 h 6"/>
                <a:gd name="T22" fmla="*/ 14 w 16"/>
                <a:gd name="T23" fmla="*/ 6 h 6"/>
                <a:gd name="T24" fmla="*/ 16 w 16"/>
                <a:gd name="T25" fmla="*/ 4 h 6"/>
                <a:gd name="T26" fmla="*/ 14 w 16"/>
                <a:gd name="T27" fmla="*/ 2 h 6"/>
                <a:gd name="T28" fmla="*/ 14 w 16"/>
                <a:gd name="T29" fmla="*/ 2 h 6"/>
                <a:gd name="T30" fmla="*/ 10 w 16"/>
                <a:gd name="T3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6" h="6">
                  <a:moveTo>
                    <a:pt x="10" y="0"/>
                  </a:moveTo>
                  <a:lnTo>
                    <a:pt x="10" y="0"/>
                  </a:lnTo>
                  <a:lnTo>
                    <a:pt x="6" y="0"/>
                  </a:lnTo>
                  <a:lnTo>
                    <a:pt x="4" y="2"/>
                  </a:lnTo>
                  <a:lnTo>
                    <a:pt x="4" y="2"/>
                  </a:lnTo>
                  <a:lnTo>
                    <a:pt x="0" y="6"/>
                  </a:lnTo>
                  <a:lnTo>
                    <a:pt x="0" y="6"/>
                  </a:lnTo>
                  <a:lnTo>
                    <a:pt x="0" y="6"/>
                  </a:lnTo>
                  <a:lnTo>
                    <a:pt x="0" y="6"/>
                  </a:lnTo>
                  <a:lnTo>
                    <a:pt x="4" y="6"/>
                  </a:lnTo>
                  <a:lnTo>
                    <a:pt x="4" y="6"/>
                  </a:lnTo>
                  <a:lnTo>
                    <a:pt x="14" y="6"/>
                  </a:lnTo>
                  <a:lnTo>
                    <a:pt x="16" y="4"/>
                  </a:lnTo>
                  <a:lnTo>
                    <a:pt x="14" y="2"/>
                  </a:lnTo>
                  <a:lnTo>
                    <a:pt x="14" y="2"/>
                  </a:lnTo>
                  <a:lnTo>
                    <a:pt x="1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Arial" panose="020B0604020202020204" pitchFamily="34" charset="0"/>
                <a:cs typeface="Arial" panose="020B0604020202020204" pitchFamily="34" charset="0"/>
              </a:endParaRPr>
            </a:p>
          </p:txBody>
        </p:sp>
        <p:sp>
          <p:nvSpPr>
            <p:cNvPr id="80" name="Freeform 65"/>
            <p:cNvSpPr>
              <a:spLocks/>
            </p:cNvSpPr>
            <p:nvPr/>
          </p:nvSpPr>
          <p:spPr bwMode="auto">
            <a:xfrm>
              <a:off x="2564" y="1834"/>
              <a:ext cx="188" cy="188"/>
            </a:xfrm>
            <a:custGeom>
              <a:avLst/>
              <a:gdLst>
                <a:gd name="T0" fmla="*/ 170 w 188"/>
                <a:gd name="T1" fmla="*/ 0 h 188"/>
                <a:gd name="T2" fmla="*/ 164 w 188"/>
                <a:gd name="T3" fmla="*/ 6 h 188"/>
                <a:gd name="T4" fmla="*/ 160 w 188"/>
                <a:gd name="T5" fmla="*/ 24 h 188"/>
                <a:gd name="T6" fmla="*/ 158 w 188"/>
                <a:gd name="T7" fmla="*/ 42 h 188"/>
                <a:gd name="T8" fmla="*/ 158 w 188"/>
                <a:gd name="T9" fmla="*/ 56 h 188"/>
                <a:gd name="T10" fmla="*/ 144 w 188"/>
                <a:gd name="T11" fmla="*/ 74 h 188"/>
                <a:gd name="T12" fmla="*/ 128 w 188"/>
                <a:gd name="T13" fmla="*/ 80 h 188"/>
                <a:gd name="T14" fmla="*/ 116 w 188"/>
                <a:gd name="T15" fmla="*/ 86 h 188"/>
                <a:gd name="T16" fmla="*/ 108 w 188"/>
                <a:gd name="T17" fmla="*/ 104 h 188"/>
                <a:gd name="T18" fmla="*/ 96 w 188"/>
                <a:gd name="T19" fmla="*/ 112 h 188"/>
                <a:gd name="T20" fmla="*/ 74 w 188"/>
                <a:gd name="T21" fmla="*/ 106 h 188"/>
                <a:gd name="T22" fmla="*/ 62 w 188"/>
                <a:gd name="T23" fmla="*/ 114 h 188"/>
                <a:gd name="T24" fmla="*/ 42 w 188"/>
                <a:gd name="T25" fmla="*/ 124 h 188"/>
                <a:gd name="T26" fmla="*/ 36 w 188"/>
                <a:gd name="T27" fmla="*/ 134 h 188"/>
                <a:gd name="T28" fmla="*/ 32 w 188"/>
                <a:gd name="T29" fmla="*/ 142 h 188"/>
                <a:gd name="T30" fmla="*/ 18 w 188"/>
                <a:gd name="T31" fmla="*/ 146 h 188"/>
                <a:gd name="T32" fmla="*/ 6 w 188"/>
                <a:gd name="T33" fmla="*/ 154 h 188"/>
                <a:gd name="T34" fmla="*/ 0 w 188"/>
                <a:gd name="T35" fmla="*/ 166 h 188"/>
                <a:gd name="T36" fmla="*/ 10 w 188"/>
                <a:gd name="T37" fmla="*/ 168 h 188"/>
                <a:gd name="T38" fmla="*/ 16 w 188"/>
                <a:gd name="T39" fmla="*/ 174 h 188"/>
                <a:gd name="T40" fmla="*/ 22 w 188"/>
                <a:gd name="T41" fmla="*/ 188 h 188"/>
                <a:gd name="T42" fmla="*/ 30 w 188"/>
                <a:gd name="T43" fmla="*/ 180 h 188"/>
                <a:gd name="T44" fmla="*/ 38 w 188"/>
                <a:gd name="T45" fmla="*/ 164 h 188"/>
                <a:gd name="T46" fmla="*/ 42 w 188"/>
                <a:gd name="T47" fmla="*/ 156 h 188"/>
                <a:gd name="T48" fmla="*/ 44 w 188"/>
                <a:gd name="T49" fmla="*/ 146 h 188"/>
                <a:gd name="T50" fmla="*/ 56 w 188"/>
                <a:gd name="T51" fmla="*/ 140 h 188"/>
                <a:gd name="T52" fmla="*/ 72 w 188"/>
                <a:gd name="T53" fmla="*/ 134 h 188"/>
                <a:gd name="T54" fmla="*/ 80 w 188"/>
                <a:gd name="T55" fmla="*/ 134 h 188"/>
                <a:gd name="T56" fmla="*/ 84 w 188"/>
                <a:gd name="T57" fmla="*/ 138 h 188"/>
                <a:gd name="T58" fmla="*/ 90 w 188"/>
                <a:gd name="T59" fmla="*/ 148 h 188"/>
                <a:gd name="T60" fmla="*/ 92 w 188"/>
                <a:gd name="T61" fmla="*/ 150 h 188"/>
                <a:gd name="T62" fmla="*/ 100 w 188"/>
                <a:gd name="T63" fmla="*/ 140 h 188"/>
                <a:gd name="T64" fmla="*/ 108 w 188"/>
                <a:gd name="T65" fmla="*/ 128 h 188"/>
                <a:gd name="T66" fmla="*/ 116 w 188"/>
                <a:gd name="T67" fmla="*/ 134 h 188"/>
                <a:gd name="T68" fmla="*/ 118 w 188"/>
                <a:gd name="T69" fmla="*/ 132 h 188"/>
                <a:gd name="T70" fmla="*/ 124 w 188"/>
                <a:gd name="T71" fmla="*/ 130 h 188"/>
                <a:gd name="T72" fmla="*/ 128 w 188"/>
                <a:gd name="T73" fmla="*/ 130 h 188"/>
                <a:gd name="T74" fmla="*/ 136 w 188"/>
                <a:gd name="T75" fmla="*/ 130 h 188"/>
                <a:gd name="T76" fmla="*/ 148 w 188"/>
                <a:gd name="T77" fmla="*/ 124 h 188"/>
                <a:gd name="T78" fmla="*/ 160 w 188"/>
                <a:gd name="T79" fmla="*/ 118 h 188"/>
                <a:gd name="T80" fmla="*/ 166 w 188"/>
                <a:gd name="T81" fmla="*/ 106 h 188"/>
                <a:gd name="T82" fmla="*/ 170 w 188"/>
                <a:gd name="T83" fmla="*/ 88 h 188"/>
                <a:gd name="T84" fmla="*/ 174 w 188"/>
                <a:gd name="T85" fmla="*/ 78 h 188"/>
                <a:gd name="T86" fmla="*/ 186 w 188"/>
                <a:gd name="T87" fmla="*/ 70 h 188"/>
                <a:gd name="T88" fmla="*/ 188 w 188"/>
                <a:gd name="T89" fmla="*/ 56 h 188"/>
                <a:gd name="T90" fmla="*/ 182 w 188"/>
                <a:gd name="T91" fmla="*/ 36 h 188"/>
                <a:gd name="T92" fmla="*/ 178 w 188"/>
                <a:gd name="T93" fmla="*/ 24 h 188"/>
                <a:gd name="T94" fmla="*/ 174 w 188"/>
                <a:gd name="T95" fmla="*/ 16 h 188"/>
                <a:gd name="T96" fmla="*/ 172 w 188"/>
                <a:gd name="T97" fmla="*/ 0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88" h="188">
                  <a:moveTo>
                    <a:pt x="170" y="0"/>
                  </a:moveTo>
                  <a:lnTo>
                    <a:pt x="170" y="0"/>
                  </a:lnTo>
                  <a:lnTo>
                    <a:pt x="170" y="0"/>
                  </a:lnTo>
                  <a:lnTo>
                    <a:pt x="170" y="0"/>
                  </a:lnTo>
                  <a:lnTo>
                    <a:pt x="166" y="2"/>
                  </a:lnTo>
                  <a:lnTo>
                    <a:pt x="164" y="6"/>
                  </a:lnTo>
                  <a:lnTo>
                    <a:pt x="162" y="16"/>
                  </a:lnTo>
                  <a:lnTo>
                    <a:pt x="162" y="16"/>
                  </a:lnTo>
                  <a:lnTo>
                    <a:pt x="160" y="24"/>
                  </a:lnTo>
                  <a:lnTo>
                    <a:pt x="158" y="34"/>
                  </a:lnTo>
                  <a:lnTo>
                    <a:pt x="158" y="34"/>
                  </a:lnTo>
                  <a:lnTo>
                    <a:pt x="158" y="42"/>
                  </a:lnTo>
                  <a:lnTo>
                    <a:pt x="158" y="50"/>
                  </a:lnTo>
                  <a:lnTo>
                    <a:pt x="158" y="50"/>
                  </a:lnTo>
                  <a:lnTo>
                    <a:pt x="158" y="56"/>
                  </a:lnTo>
                  <a:lnTo>
                    <a:pt x="154" y="62"/>
                  </a:lnTo>
                  <a:lnTo>
                    <a:pt x="144" y="74"/>
                  </a:lnTo>
                  <a:lnTo>
                    <a:pt x="144" y="74"/>
                  </a:lnTo>
                  <a:lnTo>
                    <a:pt x="138" y="78"/>
                  </a:lnTo>
                  <a:lnTo>
                    <a:pt x="132" y="80"/>
                  </a:lnTo>
                  <a:lnTo>
                    <a:pt x="128" y="80"/>
                  </a:lnTo>
                  <a:lnTo>
                    <a:pt x="122" y="82"/>
                  </a:lnTo>
                  <a:lnTo>
                    <a:pt x="122" y="82"/>
                  </a:lnTo>
                  <a:lnTo>
                    <a:pt x="116" y="86"/>
                  </a:lnTo>
                  <a:lnTo>
                    <a:pt x="114" y="92"/>
                  </a:lnTo>
                  <a:lnTo>
                    <a:pt x="108" y="104"/>
                  </a:lnTo>
                  <a:lnTo>
                    <a:pt x="108" y="104"/>
                  </a:lnTo>
                  <a:lnTo>
                    <a:pt x="102" y="110"/>
                  </a:lnTo>
                  <a:lnTo>
                    <a:pt x="96" y="112"/>
                  </a:lnTo>
                  <a:lnTo>
                    <a:pt x="96" y="112"/>
                  </a:lnTo>
                  <a:lnTo>
                    <a:pt x="84" y="110"/>
                  </a:lnTo>
                  <a:lnTo>
                    <a:pt x="84" y="110"/>
                  </a:lnTo>
                  <a:lnTo>
                    <a:pt x="74" y="106"/>
                  </a:lnTo>
                  <a:lnTo>
                    <a:pt x="74" y="106"/>
                  </a:lnTo>
                  <a:lnTo>
                    <a:pt x="70" y="108"/>
                  </a:lnTo>
                  <a:lnTo>
                    <a:pt x="62" y="114"/>
                  </a:lnTo>
                  <a:lnTo>
                    <a:pt x="62" y="114"/>
                  </a:lnTo>
                  <a:lnTo>
                    <a:pt x="48" y="120"/>
                  </a:lnTo>
                  <a:lnTo>
                    <a:pt x="42" y="124"/>
                  </a:lnTo>
                  <a:lnTo>
                    <a:pt x="38" y="130"/>
                  </a:lnTo>
                  <a:lnTo>
                    <a:pt x="38" y="130"/>
                  </a:lnTo>
                  <a:lnTo>
                    <a:pt x="36" y="134"/>
                  </a:lnTo>
                  <a:lnTo>
                    <a:pt x="36" y="136"/>
                  </a:lnTo>
                  <a:lnTo>
                    <a:pt x="34" y="140"/>
                  </a:lnTo>
                  <a:lnTo>
                    <a:pt x="32" y="142"/>
                  </a:lnTo>
                  <a:lnTo>
                    <a:pt x="32" y="142"/>
                  </a:lnTo>
                  <a:lnTo>
                    <a:pt x="24" y="144"/>
                  </a:lnTo>
                  <a:lnTo>
                    <a:pt x="18" y="146"/>
                  </a:lnTo>
                  <a:lnTo>
                    <a:pt x="18" y="146"/>
                  </a:lnTo>
                  <a:lnTo>
                    <a:pt x="10" y="150"/>
                  </a:lnTo>
                  <a:lnTo>
                    <a:pt x="6" y="154"/>
                  </a:lnTo>
                  <a:lnTo>
                    <a:pt x="2" y="160"/>
                  </a:lnTo>
                  <a:lnTo>
                    <a:pt x="0" y="166"/>
                  </a:lnTo>
                  <a:lnTo>
                    <a:pt x="0" y="166"/>
                  </a:lnTo>
                  <a:lnTo>
                    <a:pt x="4" y="166"/>
                  </a:lnTo>
                  <a:lnTo>
                    <a:pt x="4" y="166"/>
                  </a:lnTo>
                  <a:lnTo>
                    <a:pt x="10" y="168"/>
                  </a:lnTo>
                  <a:lnTo>
                    <a:pt x="12" y="170"/>
                  </a:lnTo>
                  <a:lnTo>
                    <a:pt x="14" y="172"/>
                  </a:lnTo>
                  <a:lnTo>
                    <a:pt x="16" y="174"/>
                  </a:lnTo>
                  <a:lnTo>
                    <a:pt x="16" y="182"/>
                  </a:lnTo>
                  <a:lnTo>
                    <a:pt x="18" y="184"/>
                  </a:lnTo>
                  <a:lnTo>
                    <a:pt x="22" y="188"/>
                  </a:lnTo>
                  <a:lnTo>
                    <a:pt x="22" y="188"/>
                  </a:lnTo>
                  <a:lnTo>
                    <a:pt x="28" y="184"/>
                  </a:lnTo>
                  <a:lnTo>
                    <a:pt x="30" y="180"/>
                  </a:lnTo>
                  <a:lnTo>
                    <a:pt x="36" y="170"/>
                  </a:lnTo>
                  <a:lnTo>
                    <a:pt x="36" y="170"/>
                  </a:lnTo>
                  <a:lnTo>
                    <a:pt x="38" y="164"/>
                  </a:lnTo>
                  <a:lnTo>
                    <a:pt x="40" y="160"/>
                  </a:lnTo>
                  <a:lnTo>
                    <a:pt x="40" y="160"/>
                  </a:lnTo>
                  <a:lnTo>
                    <a:pt x="42" y="156"/>
                  </a:lnTo>
                  <a:lnTo>
                    <a:pt x="42" y="150"/>
                  </a:lnTo>
                  <a:lnTo>
                    <a:pt x="42" y="150"/>
                  </a:lnTo>
                  <a:lnTo>
                    <a:pt x="44" y="146"/>
                  </a:lnTo>
                  <a:lnTo>
                    <a:pt x="48" y="144"/>
                  </a:lnTo>
                  <a:lnTo>
                    <a:pt x="48" y="144"/>
                  </a:lnTo>
                  <a:lnTo>
                    <a:pt x="56" y="140"/>
                  </a:lnTo>
                  <a:lnTo>
                    <a:pt x="64" y="136"/>
                  </a:lnTo>
                  <a:lnTo>
                    <a:pt x="64" y="136"/>
                  </a:lnTo>
                  <a:lnTo>
                    <a:pt x="72" y="134"/>
                  </a:lnTo>
                  <a:lnTo>
                    <a:pt x="76" y="132"/>
                  </a:lnTo>
                  <a:lnTo>
                    <a:pt x="76" y="132"/>
                  </a:lnTo>
                  <a:lnTo>
                    <a:pt x="80" y="134"/>
                  </a:lnTo>
                  <a:lnTo>
                    <a:pt x="82" y="136"/>
                  </a:lnTo>
                  <a:lnTo>
                    <a:pt x="82" y="136"/>
                  </a:lnTo>
                  <a:lnTo>
                    <a:pt x="84" y="138"/>
                  </a:lnTo>
                  <a:lnTo>
                    <a:pt x="86" y="142"/>
                  </a:lnTo>
                  <a:lnTo>
                    <a:pt x="86" y="146"/>
                  </a:lnTo>
                  <a:lnTo>
                    <a:pt x="90" y="148"/>
                  </a:lnTo>
                  <a:lnTo>
                    <a:pt x="90" y="148"/>
                  </a:lnTo>
                  <a:lnTo>
                    <a:pt x="92" y="150"/>
                  </a:lnTo>
                  <a:lnTo>
                    <a:pt x="92" y="150"/>
                  </a:lnTo>
                  <a:lnTo>
                    <a:pt x="94" y="148"/>
                  </a:lnTo>
                  <a:lnTo>
                    <a:pt x="98" y="146"/>
                  </a:lnTo>
                  <a:lnTo>
                    <a:pt x="100" y="140"/>
                  </a:lnTo>
                  <a:lnTo>
                    <a:pt x="104" y="132"/>
                  </a:lnTo>
                  <a:lnTo>
                    <a:pt x="108" y="128"/>
                  </a:lnTo>
                  <a:lnTo>
                    <a:pt x="108" y="128"/>
                  </a:lnTo>
                  <a:lnTo>
                    <a:pt x="110" y="130"/>
                  </a:lnTo>
                  <a:lnTo>
                    <a:pt x="116" y="134"/>
                  </a:lnTo>
                  <a:lnTo>
                    <a:pt x="116" y="134"/>
                  </a:lnTo>
                  <a:lnTo>
                    <a:pt x="116" y="134"/>
                  </a:lnTo>
                  <a:lnTo>
                    <a:pt x="116" y="134"/>
                  </a:lnTo>
                  <a:lnTo>
                    <a:pt x="118" y="132"/>
                  </a:lnTo>
                  <a:lnTo>
                    <a:pt x="122" y="130"/>
                  </a:lnTo>
                  <a:lnTo>
                    <a:pt x="122" y="130"/>
                  </a:lnTo>
                  <a:lnTo>
                    <a:pt x="124" y="130"/>
                  </a:lnTo>
                  <a:lnTo>
                    <a:pt x="124" y="130"/>
                  </a:lnTo>
                  <a:lnTo>
                    <a:pt x="128" y="130"/>
                  </a:lnTo>
                  <a:lnTo>
                    <a:pt x="128" y="130"/>
                  </a:lnTo>
                  <a:lnTo>
                    <a:pt x="132" y="132"/>
                  </a:lnTo>
                  <a:lnTo>
                    <a:pt x="132" y="132"/>
                  </a:lnTo>
                  <a:lnTo>
                    <a:pt x="136" y="130"/>
                  </a:lnTo>
                  <a:lnTo>
                    <a:pt x="136" y="130"/>
                  </a:lnTo>
                  <a:lnTo>
                    <a:pt x="142" y="126"/>
                  </a:lnTo>
                  <a:lnTo>
                    <a:pt x="148" y="124"/>
                  </a:lnTo>
                  <a:lnTo>
                    <a:pt x="148" y="124"/>
                  </a:lnTo>
                  <a:lnTo>
                    <a:pt x="154" y="122"/>
                  </a:lnTo>
                  <a:lnTo>
                    <a:pt x="160" y="118"/>
                  </a:lnTo>
                  <a:lnTo>
                    <a:pt x="164" y="112"/>
                  </a:lnTo>
                  <a:lnTo>
                    <a:pt x="166" y="106"/>
                  </a:lnTo>
                  <a:lnTo>
                    <a:pt x="166" y="106"/>
                  </a:lnTo>
                  <a:lnTo>
                    <a:pt x="168" y="94"/>
                  </a:lnTo>
                  <a:lnTo>
                    <a:pt x="168" y="94"/>
                  </a:lnTo>
                  <a:lnTo>
                    <a:pt x="170" y="88"/>
                  </a:lnTo>
                  <a:lnTo>
                    <a:pt x="170" y="82"/>
                  </a:lnTo>
                  <a:lnTo>
                    <a:pt x="170" y="82"/>
                  </a:lnTo>
                  <a:lnTo>
                    <a:pt x="174" y="78"/>
                  </a:lnTo>
                  <a:lnTo>
                    <a:pt x="180" y="74"/>
                  </a:lnTo>
                  <a:lnTo>
                    <a:pt x="180" y="74"/>
                  </a:lnTo>
                  <a:lnTo>
                    <a:pt x="186" y="70"/>
                  </a:lnTo>
                  <a:lnTo>
                    <a:pt x="188" y="66"/>
                  </a:lnTo>
                  <a:lnTo>
                    <a:pt x="188" y="62"/>
                  </a:lnTo>
                  <a:lnTo>
                    <a:pt x="188" y="56"/>
                  </a:lnTo>
                  <a:lnTo>
                    <a:pt x="188" y="56"/>
                  </a:lnTo>
                  <a:lnTo>
                    <a:pt x="184" y="46"/>
                  </a:lnTo>
                  <a:lnTo>
                    <a:pt x="182" y="36"/>
                  </a:lnTo>
                  <a:lnTo>
                    <a:pt x="182" y="36"/>
                  </a:lnTo>
                  <a:lnTo>
                    <a:pt x="180" y="30"/>
                  </a:lnTo>
                  <a:lnTo>
                    <a:pt x="178" y="24"/>
                  </a:lnTo>
                  <a:lnTo>
                    <a:pt x="178" y="24"/>
                  </a:lnTo>
                  <a:lnTo>
                    <a:pt x="174" y="16"/>
                  </a:lnTo>
                  <a:lnTo>
                    <a:pt x="174" y="16"/>
                  </a:lnTo>
                  <a:lnTo>
                    <a:pt x="172" y="6"/>
                  </a:lnTo>
                  <a:lnTo>
                    <a:pt x="172" y="2"/>
                  </a:lnTo>
                  <a:lnTo>
                    <a:pt x="172" y="0"/>
                  </a:lnTo>
                  <a:lnTo>
                    <a:pt x="170"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Arial" panose="020B0604020202020204" pitchFamily="34" charset="0"/>
                <a:cs typeface="Arial" panose="020B0604020202020204" pitchFamily="34" charset="0"/>
              </a:endParaRPr>
            </a:p>
          </p:txBody>
        </p:sp>
        <p:sp>
          <p:nvSpPr>
            <p:cNvPr id="81" name="Freeform 66"/>
            <p:cNvSpPr>
              <a:spLocks/>
            </p:cNvSpPr>
            <p:nvPr/>
          </p:nvSpPr>
          <p:spPr bwMode="auto">
            <a:xfrm>
              <a:off x="2564" y="1834"/>
              <a:ext cx="188" cy="188"/>
            </a:xfrm>
            <a:custGeom>
              <a:avLst/>
              <a:gdLst>
                <a:gd name="T0" fmla="*/ 170 w 188"/>
                <a:gd name="T1" fmla="*/ 0 h 188"/>
                <a:gd name="T2" fmla="*/ 164 w 188"/>
                <a:gd name="T3" fmla="*/ 6 h 188"/>
                <a:gd name="T4" fmla="*/ 160 w 188"/>
                <a:gd name="T5" fmla="*/ 24 h 188"/>
                <a:gd name="T6" fmla="*/ 158 w 188"/>
                <a:gd name="T7" fmla="*/ 42 h 188"/>
                <a:gd name="T8" fmla="*/ 158 w 188"/>
                <a:gd name="T9" fmla="*/ 56 h 188"/>
                <a:gd name="T10" fmla="*/ 144 w 188"/>
                <a:gd name="T11" fmla="*/ 74 h 188"/>
                <a:gd name="T12" fmla="*/ 128 w 188"/>
                <a:gd name="T13" fmla="*/ 80 h 188"/>
                <a:gd name="T14" fmla="*/ 116 w 188"/>
                <a:gd name="T15" fmla="*/ 86 h 188"/>
                <a:gd name="T16" fmla="*/ 108 w 188"/>
                <a:gd name="T17" fmla="*/ 104 h 188"/>
                <a:gd name="T18" fmla="*/ 96 w 188"/>
                <a:gd name="T19" fmla="*/ 112 h 188"/>
                <a:gd name="T20" fmla="*/ 74 w 188"/>
                <a:gd name="T21" fmla="*/ 106 h 188"/>
                <a:gd name="T22" fmla="*/ 62 w 188"/>
                <a:gd name="T23" fmla="*/ 114 h 188"/>
                <a:gd name="T24" fmla="*/ 42 w 188"/>
                <a:gd name="T25" fmla="*/ 124 h 188"/>
                <a:gd name="T26" fmla="*/ 36 w 188"/>
                <a:gd name="T27" fmla="*/ 134 h 188"/>
                <a:gd name="T28" fmla="*/ 32 w 188"/>
                <a:gd name="T29" fmla="*/ 142 h 188"/>
                <a:gd name="T30" fmla="*/ 18 w 188"/>
                <a:gd name="T31" fmla="*/ 146 h 188"/>
                <a:gd name="T32" fmla="*/ 6 w 188"/>
                <a:gd name="T33" fmla="*/ 154 h 188"/>
                <a:gd name="T34" fmla="*/ 0 w 188"/>
                <a:gd name="T35" fmla="*/ 166 h 188"/>
                <a:gd name="T36" fmla="*/ 10 w 188"/>
                <a:gd name="T37" fmla="*/ 168 h 188"/>
                <a:gd name="T38" fmla="*/ 16 w 188"/>
                <a:gd name="T39" fmla="*/ 174 h 188"/>
                <a:gd name="T40" fmla="*/ 22 w 188"/>
                <a:gd name="T41" fmla="*/ 188 h 188"/>
                <a:gd name="T42" fmla="*/ 30 w 188"/>
                <a:gd name="T43" fmla="*/ 180 h 188"/>
                <a:gd name="T44" fmla="*/ 38 w 188"/>
                <a:gd name="T45" fmla="*/ 164 h 188"/>
                <a:gd name="T46" fmla="*/ 42 w 188"/>
                <a:gd name="T47" fmla="*/ 156 h 188"/>
                <a:gd name="T48" fmla="*/ 44 w 188"/>
                <a:gd name="T49" fmla="*/ 146 h 188"/>
                <a:gd name="T50" fmla="*/ 56 w 188"/>
                <a:gd name="T51" fmla="*/ 140 h 188"/>
                <a:gd name="T52" fmla="*/ 72 w 188"/>
                <a:gd name="T53" fmla="*/ 134 h 188"/>
                <a:gd name="T54" fmla="*/ 80 w 188"/>
                <a:gd name="T55" fmla="*/ 134 h 188"/>
                <a:gd name="T56" fmla="*/ 84 w 188"/>
                <a:gd name="T57" fmla="*/ 138 h 188"/>
                <a:gd name="T58" fmla="*/ 90 w 188"/>
                <a:gd name="T59" fmla="*/ 148 h 188"/>
                <a:gd name="T60" fmla="*/ 92 w 188"/>
                <a:gd name="T61" fmla="*/ 150 h 188"/>
                <a:gd name="T62" fmla="*/ 100 w 188"/>
                <a:gd name="T63" fmla="*/ 140 h 188"/>
                <a:gd name="T64" fmla="*/ 108 w 188"/>
                <a:gd name="T65" fmla="*/ 128 h 188"/>
                <a:gd name="T66" fmla="*/ 116 w 188"/>
                <a:gd name="T67" fmla="*/ 134 h 188"/>
                <a:gd name="T68" fmla="*/ 118 w 188"/>
                <a:gd name="T69" fmla="*/ 132 h 188"/>
                <a:gd name="T70" fmla="*/ 124 w 188"/>
                <a:gd name="T71" fmla="*/ 130 h 188"/>
                <a:gd name="T72" fmla="*/ 128 w 188"/>
                <a:gd name="T73" fmla="*/ 130 h 188"/>
                <a:gd name="T74" fmla="*/ 136 w 188"/>
                <a:gd name="T75" fmla="*/ 130 h 188"/>
                <a:gd name="T76" fmla="*/ 148 w 188"/>
                <a:gd name="T77" fmla="*/ 124 h 188"/>
                <a:gd name="T78" fmla="*/ 160 w 188"/>
                <a:gd name="T79" fmla="*/ 118 h 188"/>
                <a:gd name="T80" fmla="*/ 166 w 188"/>
                <a:gd name="T81" fmla="*/ 106 h 188"/>
                <a:gd name="T82" fmla="*/ 170 w 188"/>
                <a:gd name="T83" fmla="*/ 88 h 188"/>
                <a:gd name="T84" fmla="*/ 174 w 188"/>
                <a:gd name="T85" fmla="*/ 78 h 188"/>
                <a:gd name="T86" fmla="*/ 186 w 188"/>
                <a:gd name="T87" fmla="*/ 70 h 188"/>
                <a:gd name="T88" fmla="*/ 188 w 188"/>
                <a:gd name="T89" fmla="*/ 56 h 188"/>
                <a:gd name="T90" fmla="*/ 182 w 188"/>
                <a:gd name="T91" fmla="*/ 36 h 188"/>
                <a:gd name="T92" fmla="*/ 178 w 188"/>
                <a:gd name="T93" fmla="*/ 24 h 188"/>
                <a:gd name="T94" fmla="*/ 174 w 188"/>
                <a:gd name="T95" fmla="*/ 16 h 188"/>
                <a:gd name="T96" fmla="*/ 172 w 188"/>
                <a:gd name="T97" fmla="*/ 0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88" h="188">
                  <a:moveTo>
                    <a:pt x="170" y="0"/>
                  </a:moveTo>
                  <a:lnTo>
                    <a:pt x="170" y="0"/>
                  </a:lnTo>
                  <a:lnTo>
                    <a:pt x="170" y="0"/>
                  </a:lnTo>
                  <a:lnTo>
                    <a:pt x="170" y="0"/>
                  </a:lnTo>
                  <a:lnTo>
                    <a:pt x="166" y="2"/>
                  </a:lnTo>
                  <a:lnTo>
                    <a:pt x="164" y="6"/>
                  </a:lnTo>
                  <a:lnTo>
                    <a:pt x="162" y="16"/>
                  </a:lnTo>
                  <a:lnTo>
                    <a:pt x="162" y="16"/>
                  </a:lnTo>
                  <a:lnTo>
                    <a:pt x="160" y="24"/>
                  </a:lnTo>
                  <a:lnTo>
                    <a:pt x="158" y="34"/>
                  </a:lnTo>
                  <a:lnTo>
                    <a:pt x="158" y="34"/>
                  </a:lnTo>
                  <a:lnTo>
                    <a:pt x="158" y="42"/>
                  </a:lnTo>
                  <a:lnTo>
                    <a:pt x="158" y="50"/>
                  </a:lnTo>
                  <a:lnTo>
                    <a:pt x="158" y="50"/>
                  </a:lnTo>
                  <a:lnTo>
                    <a:pt x="158" y="56"/>
                  </a:lnTo>
                  <a:lnTo>
                    <a:pt x="154" y="62"/>
                  </a:lnTo>
                  <a:lnTo>
                    <a:pt x="144" y="74"/>
                  </a:lnTo>
                  <a:lnTo>
                    <a:pt x="144" y="74"/>
                  </a:lnTo>
                  <a:lnTo>
                    <a:pt x="138" y="78"/>
                  </a:lnTo>
                  <a:lnTo>
                    <a:pt x="132" y="80"/>
                  </a:lnTo>
                  <a:lnTo>
                    <a:pt x="128" y="80"/>
                  </a:lnTo>
                  <a:lnTo>
                    <a:pt x="122" y="82"/>
                  </a:lnTo>
                  <a:lnTo>
                    <a:pt x="122" y="82"/>
                  </a:lnTo>
                  <a:lnTo>
                    <a:pt x="116" y="86"/>
                  </a:lnTo>
                  <a:lnTo>
                    <a:pt x="114" y="92"/>
                  </a:lnTo>
                  <a:lnTo>
                    <a:pt x="108" y="104"/>
                  </a:lnTo>
                  <a:lnTo>
                    <a:pt x="108" y="104"/>
                  </a:lnTo>
                  <a:lnTo>
                    <a:pt x="102" y="110"/>
                  </a:lnTo>
                  <a:lnTo>
                    <a:pt x="96" y="112"/>
                  </a:lnTo>
                  <a:lnTo>
                    <a:pt x="96" y="112"/>
                  </a:lnTo>
                  <a:lnTo>
                    <a:pt x="84" y="110"/>
                  </a:lnTo>
                  <a:lnTo>
                    <a:pt x="84" y="110"/>
                  </a:lnTo>
                  <a:lnTo>
                    <a:pt x="74" y="106"/>
                  </a:lnTo>
                  <a:lnTo>
                    <a:pt x="74" y="106"/>
                  </a:lnTo>
                  <a:lnTo>
                    <a:pt x="70" y="108"/>
                  </a:lnTo>
                  <a:lnTo>
                    <a:pt x="62" y="114"/>
                  </a:lnTo>
                  <a:lnTo>
                    <a:pt x="62" y="114"/>
                  </a:lnTo>
                  <a:lnTo>
                    <a:pt x="48" y="120"/>
                  </a:lnTo>
                  <a:lnTo>
                    <a:pt x="42" y="124"/>
                  </a:lnTo>
                  <a:lnTo>
                    <a:pt x="38" y="130"/>
                  </a:lnTo>
                  <a:lnTo>
                    <a:pt x="38" y="130"/>
                  </a:lnTo>
                  <a:lnTo>
                    <a:pt x="36" y="134"/>
                  </a:lnTo>
                  <a:lnTo>
                    <a:pt x="36" y="136"/>
                  </a:lnTo>
                  <a:lnTo>
                    <a:pt x="34" y="140"/>
                  </a:lnTo>
                  <a:lnTo>
                    <a:pt x="32" y="142"/>
                  </a:lnTo>
                  <a:lnTo>
                    <a:pt x="32" y="142"/>
                  </a:lnTo>
                  <a:lnTo>
                    <a:pt x="24" y="144"/>
                  </a:lnTo>
                  <a:lnTo>
                    <a:pt x="18" y="146"/>
                  </a:lnTo>
                  <a:lnTo>
                    <a:pt x="18" y="146"/>
                  </a:lnTo>
                  <a:lnTo>
                    <a:pt x="10" y="150"/>
                  </a:lnTo>
                  <a:lnTo>
                    <a:pt x="6" y="154"/>
                  </a:lnTo>
                  <a:lnTo>
                    <a:pt x="2" y="160"/>
                  </a:lnTo>
                  <a:lnTo>
                    <a:pt x="0" y="166"/>
                  </a:lnTo>
                  <a:lnTo>
                    <a:pt x="0" y="166"/>
                  </a:lnTo>
                  <a:lnTo>
                    <a:pt x="4" y="166"/>
                  </a:lnTo>
                  <a:lnTo>
                    <a:pt x="4" y="166"/>
                  </a:lnTo>
                  <a:lnTo>
                    <a:pt x="10" y="168"/>
                  </a:lnTo>
                  <a:lnTo>
                    <a:pt x="12" y="170"/>
                  </a:lnTo>
                  <a:lnTo>
                    <a:pt x="14" y="172"/>
                  </a:lnTo>
                  <a:lnTo>
                    <a:pt x="16" y="174"/>
                  </a:lnTo>
                  <a:lnTo>
                    <a:pt x="16" y="182"/>
                  </a:lnTo>
                  <a:lnTo>
                    <a:pt x="18" y="184"/>
                  </a:lnTo>
                  <a:lnTo>
                    <a:pt x="22" y="188"/>
                  </a:lnTo>
                  <a:lnTo>
                    <a:pt x="22" y="188"/>
                  </a:lnTo>
                  <a:lnTo>
                    <a:pt x="28" y="184"/>
                  </a:lnTo>
                  <a:lnTo>
                    <a:pt x="30" y="180"/>
                  </a:lnTo>
                  <a:lnTo>
                    <a:pt x="36" y="170"/>
                  </a:lnTo>
                  <a:lnTo>
                    <a:pt x="36" y="170"/>
                  </a:lnTo>
                  <a:lnTo>
                    <a:pt x="38" y="164"/>
                  </a:lnTo>
                  <a:lnTo>
                    <a:pt x="40" y="160"/>
                  </a:lnTo>
                  <a:lnTo>
                    <a:pt x="40" y="160"/>
                  </a:lnTo>
                  <a:lnTo>
                    <a:pt x="42" y="156"/>
                  </a:lnTo>
                  <a:lnTo>
                    <a:pt x="42" y="150"/>
                  </a:lnTo>
                  <a:lnTo>
                    <a:pt x="42" y="150"/>
                  </a:lnTo>
                  <a:lnTo>
                    <a:pt x="44" y="146"/>
                  </a:lnTo>
                  <a:lnTo>
                    <a:pt x="48" y="144"/>
                  </a:lnTo>
                  <a:lnTo>
                    <a:pt x="48" y="144"/>
                  </a:lnTo>
                  <a:lnTo>
                    <a:pt x="56" y="140"/>
                  </a:lnTo>
                  <a:lnTo>
                    <a:pt x="64" y="136"/>
                  </a:lnTo>
                  <a:lnTo>
                    <a:pt x="64" y="136"/>
                  </a:lnTo>
                  <a:lnTo>
                    <a:pt x="72" y="134"/>
                  </a:lnTo>
                  <a:lnTo>
                    <a:pt x="76" y="132"/>
                  </a:lnTo>
                  <a:lnTo>
                    <a:pt x="76" y="132"/>
                  </a:lnTo>
                  <a:lnTo>
                    <a:pt x="80" y="134"/>
                  </a:lnTo>
                  <a:lnTo>
                    <a:pt x="82" y="136"/>
                  </a:lnTo>
                  <a:lnTo>
                    <a:pt x="82" y="136"/>
                  </a:lnTo>
                  <a:lnTo>
                    <a:pt x="84" y="138"/>
                  </a:lnTo>
                  <a:lnTo>
                    <a:pt x="86" y="142"/>
                  </a:lnTo>
                  <a:lnTo>
                    <a:pt x="86" y="146"/>
                  </a:lnTo>
                  <a:lnTo>
                    <a:pt x="90" y="148"/>
                  </a:lnTo>
                  <a:lnTo>
                    <a:pt x="90" y="148"/>
                  </a:lnTo>
                  <a:lnTo>
                    <a:pt x="92" y="150"/>
                  </a:lnTo>
                  <a:lnTo>
                    <a:pt x="92" y="150"/>
                  </a:lnTo>
                  <a:lnTo>
                    <a:pt x="94" y="148"/>
                  </a:lnTo>
                  <a:lnTo>
                    <a:pt x="98" y="146"/>
                  </a:lnTo>
                  <a:lnTo>
                    <a:pt x="100" y="140"/>
                  </a:lnTo>
                  <a:lnTo>
                    <a:pt x="104" y="132"/>
                  </a:lnTo>
                  <a:lnTo>
                    <a:pt x="108" y="128"/>
                  </a:lnTo>
                  <a:lnTo>
                    <a:pt x="108" y="128"/>
                  </a:lnTo>
                  <a:lnTo>
                    <a:pt x="110" y="130"/>
                  </a:lnTo>
                  <a:lnTo>
                    <a:pt x="116" y="134"/>
                  </a:lnTo>
                  <a:lnTo>
                    <a:pt x="116" y="134"/>
                  </a:lnTo>
                  <a:lnTo>
                    <a:pt x="116" y="134"/>
                  </a:lnTo>
                  <a:lnTo>
                    <a:pt x="116" y="134"/>
                  </a:lnTo>
                  <a:lnTo>
                    <a:pt x="118" y="132"/>
                  </a:lnTo>
                  <a:lnTo>
                    <a:pt x="122" y="130"/>
                  </a:lnTo>
                  <a:lnTo>
                    <a:pt x="122" y="130"/>
                  </a:lnTo>
                  <a:lnTo>
                    <a:pt x="124" y="130"/>
                  </a:lnTo>
                  <a:lnTo>
                    <a:pt x="124" y="130"/>
                  </a:lnTo>
                  <a:lnTo>
                    <a:pt x="128" y="130"/>
                  </a:lnTo>
                  <a:lnTo>
                    <a:pt x="128" y="130"/>
                  </a:lnTo>
                  <a:lnTo>
                    <a:pt x="132" y="132"/>
                  </a:lnTo>
                  <a:lnTo>
                    <a:pt x="132" y="132"/>
                  </a:lnTo>
                  <a:lnTo>
                    <a:pt x="136" y="130"/>
                  </a:lnTo>
                  <a:lnTo>
                    <a:pt x="136" y="130"/>
                  </a:lnTo>
                  <a:lnTo>
                    <a:pt x="142" y="126"/>
                  </a:lnTo>
                  <a:lnTo>
                    <a:pt x="148" y="124"/>
                  </a:lnTo>
                  <a:lnTo>
                    <a:pt x="148" y="124"/>
                  </a:lnTo>
                  <a:lnTo>
                    <a:pt x="154" y="122"/>
                  </a:lnTo>
                  <a:lnTo>
                    <a:pt x="160" y="118"/>
                  </a:lnTo>
                  <a:lnTo>
                    <a:pt x="164" y="112"/>
                  </a:lnTo>
                  <a:lnTo>
                    <a:pt x="166" y="106"/>
                  </a:lnTo>
                  <a:lnTo>
                    <a:pt x="166" y="106"/>
                  </a:lnTo>
                  <a:lnTo>
                    <a:pt x="168" y="94"/>
                  </a:lnTo>
                  <a:lnTo>
                    <a:pt x="168" y="94"/>
                  </a:lnTo>
                  <a:lnTo>
                    <a:pt x="170" y="88"/>
                  </a:lnTo>
                  <a:lnTo>
                    <a:pt x="170" y="82"/>
                  </a:lnTo>
                  <a:lnTo>
                    <a:pt x="170" y="82"/>
                  </a:lnTo>
                  <a:lnTo>
                    <a:pt x="174" y="78"/>
                  </a:lnTo>
                  <a:lnTo>
                    <a:pt x="180" y="74"/>
                  </a:lnTo>
                  <a:lnTo>
                    <a:pt x="180" y="74"/>
                  </a:lnTo>
                  <a:lnTo>
                    <a:pt x="186" y="70"/>
                  </a:lnTo>
                  <a:lnTo>
                    <a:pt x="188" y="66"/>
                  </a:lnTo>
                  <a:lnTo>
                    <a:pt x="188" y="62"/>
                  </a:lnTo>
                  <a:lnTo>
                    <a:pt x="188" y="56"/>
                  </a:lnTo>
                  <a:lnTo>
                    <a:pt x="188" y="56"/>
                  </a:lnTo>
                  <a:lnTo>
                    <a:pt x="184" y="46"/>
                  </a:lnTo>
                  <a:lnTo>
                    <a:pt x="182" y="36"/>
                  </a:lnTo>
                  <a:lnTo>
                    <a:pt x="182" y="36"/>
                  </a:lnTo>
                  <a:lnTo>
                    <a:pt x="180" y="30"/>
                  </a:lnTo>
                  <a:lnTo>
                    <a:pt x="178" y="24"/>
                  </a:lnTo>
                  <a:lnTo>
                    <a:pt x="178" y="24"/>
                  </a:lnTo>
                  <a:lnTo>
                    <a:pt x="174" y="16"/>
                  </a:lnTo>
                  <a:lnTo>
                    <a:pt x="174" y="16"/>
                  </a:lnTo>
                  <a:lnTo>
                    <a:pt x="172" y="6"/>
                  </a:lnTo>
                  <a:lnTo>
                    <a:pt x="172" y="2"/>
                  </a:lnTo>
                  <a:lnTo>
                    <a:pt x="172" y="0"/>
                  </a:lnTo>
                  <a:lnTo>
                    <a:pt x="17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Arial" panose="020B0604020202020204" pitchFamily="34" charset="0"/>
                <a:cs typeface="Arial" panose="020B0604020202020204" pitchFamily="34" charset="0"/>
              </a:endParaRPr>
            </a:p>
          </p:txBody>
        </p:sp>
        <p:sp>
          <p:nvSpPr>
            <p:cNvPr id="82" name="Freeform 67"/>
            <p:cNvSpPr>
              <a:spLocks/>
            </p:cNvSpPr>
            <p:nvPr/>
          </p:nvSpPr>
          <p:spPr bwMode="auto">
            <a:xfrm>
              <a:off x="2426" y="2110"/>
              <a:ext cx="38" cy="58"/>
            </a:xfrm>
            <a:custGeom>
              <a:avLst/>
              <a:gdLst>
                <a:gd name="T0" fmla="*/ 34 w 38"/>
                <a:gd name="T1" fmla="*/ 0 h 58"/>
                <a:gd name="T2" fmla="*/ 34 w 38"/>
                <a:gd name="T3" fmla="*/ 0 h 58"/>
                <a:gd name="T4" fmla="*/ 28 w 38"/>
                <a:gd name="T5" fmla="*/ 2 h 58"/>
                <a:gd name="T6" fmla="*/ 28 w 38"/>
                <a:gd name="T7" fmla="*/ 2 h 58"/>
                <a:gd name="T8" fmla="*/ 26 w 38"/>
                <a:gd name="T9" fmla="*/ 4 h 58"/>
                <a:gd name="T10" fmla="*/ 24 w 38"/>
                <a:gd name="T11" fmla="*/ 10 h 58"/>
                <a:gd name="T12" fmla="*/ 20 w 38"/>
                <a:gd name="T13" fmla="*/ 18 h 58"/>
                <a:gd name="T14" fmla="*/ 20 w 38"/>
                <a:gd name="T15" fmla="*/ 18 h 58"/>
                <a:gd name="T16" fmla="*/ 16 w 38"/>
                <a:gd name="T17" fmla="*/ 20 h 58"/>
                <a:gd name="T18" fmla="*/ 12 w 38"/>
                <a:gd name="T19" fmla="*/ 22 h 58"/>
                <a:gd name="T20" fmla="*/ 8 w 38"/>
                <a:gd name="T21" fmla="*/ 24 h 58"/>
                <a:gd name="T22" fmla="*/ 6 w 38"/>
                <a:gd name="T23" fmla="*/ 26 h 58"/>
                <a:gd name="T24" fmla="*/ 6 w 38"/>
                <a:gd name="T25" fmla="*/ 26 h 58"/>
                <a:gd name="T26" fmla="*/ 2 w 38"/>
                <a:gd name="T27" fmla="*/ 34 h 58"/>
                <a:gd name="T28" fmla="*/ 0 w 38"/>
                <a:gd name="T29" fmla="*/ 44 h 58"/>
                <a:gd name="T30" fmla="*/ 2 w 38"/>
                <a:gd name="T31" fmla="*/ 54 h 58"/>
                <a:gd name="T32" fmla="*/ 4 w 38"/>
                <a:gd name="T33" fmla="*/ 56 h 58"/>
                <a:gd name="T34" fmla="*/ 6 w 38"/>
                <a:gd name="T35" fmla="*/ 58 h 58"/>
                <a:gd name="T36" fmla="*/ 6 w 38"/>
                <a:gd name="T37" fmla="*/ 58 h 58"/>
                <a:gd name="T38" fmla="*/ 10 w 38"/>
                <a:gd name="T39" fmla="*/ 58 h 58"/>
                <a:gd name="T40" fmla="*/ 10 w 38"/>
                <a:gd name="T41" fmla="*/ 58 h 58"/>
                <a:gd name="T42" fmla="*/ 12 w 38"/>
                <a:gd name="T43" fmla="*/ 56 h 58"/>
                <a:gd name="T44" fmla="*/ 16 w 38"/>
                <a:gd name="T45" fmla="*/ 52 h 58"/>
                <a:gd name="T46" fmla="*/ 20 w 38"/>
                <a:gd name="T47" fmla="*/ 44 h 58"/>
                <a:gd name="T48" fmla="*/ 22 w 38"/>
                <a:gd name="T49" fmla="*/ 36 h 58"/>
                <a:gd name="T50" fmla="*/ 24 w 38"/>
                <a:gd name="T51" fmla="*/ 28 h 58"/>
                <a:gd name="T52" fmla="*/ 24 w 38"/>
                <a:gd name="T53" fmla="*/ 28 h 58"/>
                <a:gd name="T54" fmla="*/ 30 w 38"/>
                <a:gd name="T55" fmla="*/ 24 h 58"/>
                <a:gd name="T56" fmla="*/ 34 w 38"/>
                <a:gd name="T57" fmla="*/ 22 h 58"/>
                <a:gd name="T58" fmla="*/ 36 w 38"/>
                <a:gd name="T59" fmla="*/ 18 h 58"/>
                <a:gd name="T60" fmla="*/ 36 w 38"/>
                <a:gd name="T61" fmla="*/ 18 h 58"/>
                <a:gd name="T62" fmla="*/ 38 w 38"/>
                <a:gd name="T63" fmla="*/ 14 h 58"/>
                <a:gd name="T64" fmla="*/ 38 w 38"/>
                <a:gd name="T65" fmla="*/ 8 h 58"/>
                <a:gd name="T66" fmla="*/ 38 w 38"/>
                <a:gd name="T67" fmla="*/ 2 h 58"/>
                <a:gd name="T68" fmla="*/ 36 w 38"/>
                <a:gd name="T69" fmla="*/ 0 h 58"/>
                <a:gd name="T70" fmla="*/ 34 w 38"/>
                <a:gd name="T71"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8" h="58">
                  <a:moveTo>
                    <a:pt x="34" y="0"/>
                  </a:moveTo>
                  <a:lnTo>
                    <a:pt x="34" y="0"/>
                  </a:lnTo>
                  <a:lnTo>
                    <a:pt x="28" y="2"/>
                  </a:lnTo>
                  <a:lnTo>
                    <a:pt x="28" y="2"/>
                  </a:lnTo>
                  <a:lnTo>
                    <a:pt x="26" y="4"/>
                  </a:lnTo>
                  <a:lnTo>
                    <a:pt x="24" y="10"/>
                  </a:lnTo>
                  <a:lnTo>
                    <a:pt x="20" y="18"/>
                  </a:lnTo>
                  <a:lnTo>
                    <a:pt x="20" y="18"/>
                  </a:lnTo>
                  <a:lnTo>
                    <a:pt x="16" y="20"/>
                  </a:lnTo>
                  <a:lnTo>
                    <a:pt x="12" y="22"/>
                  </a:lnTo>
                  <a:lnTo>
                    <a:pt x="8" y="24"/>
                  </a:lnTo>
                  <a:lnTo>
                    <a:pt x="6" y="26"/>
                  </a:lnTo>
                  <a:lnTo>
                    <a:pt x="6" y="26"/>
                  </a:lnTo>
                  <a:lnTo>
                    <a:pt x="2" y="34"/>
                  </a:lnTo>
                  <a:lnTo>
                    <a:pt x="0" y="44"/>
                  </a:lnTo>
                  <a:lnTo>
                    <a:pt x="2" y="54"/>
                  </a:lnTo>
                  <a:lnTo>
                    <a:pt x="4" y="56"/>
                  </a:lnTo>
                  <a:lnTo>
                    <a:pt x="6" y="58"/>
                  </a:lnTo>
                  <a:lnTo>
                    <a:pt x="6" y="58"/>
                  </a:lnTo>
                  <a:lnTo>
                    <a:pt x="10" y="58"/>
                  </a:lnTo>
                  <a:lnTo>
                    <a:pt x="10" y="58"/>
                  </a:lnTo>
                  <a:lnTo>
                    <a:pt x="12" y="56"/>
                  </a:lnTo>
                  <a:lnTo>
                    <a:pt x="16" y="52"/>
                  </a:lnTo>
                  <a:lnTo>
                    <a:pt x="20" y="44"/>
                  </a:lnTo>
                  <a:lnTo>
                    <a:pt x="22" y="36"/>
                  </a:lnTo>
                  <a:lnTo>
                    <a:pt x="24" y="28"/>
                  </a:lnTo>
                  <a:lnTo>
                    <a:pt x="24" y="28"/>
                  </a:lnTo>
                  <a:lnTo>
                    <a:pt x="30" y="24"/>
                  </a:lnTo>
                  <a:lnTo>
                    <a:pt x="34" y="22"/>
                  </a:lnTo>
                  <a:lnTo>
                    <a:pt x="36" y="18"/>
                  </a:lnTo>
                  <a:lnTo>
                    <a:pt x="36" y="18"/>
                  </a:lnTo>
                  <a:lnTo>
                    <a:pt x="38" y="14"/>
                  </a:lnTo>
                  <a:lnTo>
                    <a:pt x="38" y="8"/>
                  </a:lnTo>
                  <a:lnTo>
                    <a:pt x="38" y="2"/>
                  </a:lnTo>
                  <a:lnTo>
                    <a:pt x="36" y="0"/>
                  </a:lnTo>
                  <a:lnTo>
                    <a:pt x="34"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Arial" panose="020B0604020202020204" pitchFamily="34" charset="0"/>
                <a:cs typeface="Arial" panose="020B0604020202020204" pitchFamily="34" charset="0"/>
              </a:endParaRPr>
            </a:p>
          </p:txBody>
        </p:sp>
        <p:sp>
          <p:nvSpPr>
            <p:cNvPr id="83" name="Freeform 68"/>
            <p:cNvSpPr>
              <a:spLocks/>
            </p:cNvSpPr>
            <p:nvPr/>
          </p:nvSpPr>
          <p:spPr bwMode="auto">
            <a:xfrm>
              <a:off x="2426" y="2110"/>
              <a:ext cx="38" cy="58"/>
            </a:xfrm>
            <a:custGeom>
              <a:avLst/>
              <a:gdLst>
                <a:gd name="T0" fmla="*/ 34 w 38"/>
                <a:gd name="T1" fmla="*/ 0 h 58"/>
                <a:gd name="T2" fmla="*/ 34 w 38"/>
                <a:gd name="T3" fmla="*/ 0 h 58"/>
                <a:gd name="T4" fmla="*/ 28 w 38"/>
                <a:gd name="T5" fmla="*/ 2 h 58"/>
                <a:gd name="T6" fmla="*/ 28 w 38"/>
                <a:gd name="T7" fmla="*/ 2 h 58"/>
                <a:gd name="T8" fmla="*/ 26 w 38"/>
                <a:gd name="T9" fmla="*/ 4 h 58"/>
                <a:gd name="T10" fmla="*/ 24 w 38"/>
                <a:gd name="T11" fmla="*/ 10 h 58"/>
                <a:gd name="T12" fmla="*/ 20 w 38"/>
                <a:gd name="T13" fmla="*/ 18 h 58"/>
                <a:gd name="T14" fmla="*/ 20 w 38"/>
                <a:gd name="T15" fmla="*/ 18 h 58"/>
                <a:gd name="T16" fmla="*/ 16 w 38"/>
                <a:gd name="T17" fmla="*/ 20 h 58"/>
                <a:gd name="T18" fmla="*/ 12 w 38"/>
                <a:gd name="T19" fmla="*/ 22 h 58"/>
                <a:gd name="T20" fmla="*/ 8 w 38"/>
                <a:gd name="T21" fmla="*/ 24 h 58"/>
                <a:gd name="T22" fmla="*/ 6 w 38"/>
                <a:gd name="T23" fmla="*/ 26 h 58"/>
                <a:gd name="T24" fmla="*/ 6 w 38"/>
                <a:gd name="T25" fmla="*/ 26 h 58"/>
                <a:gd name="T26" fmla="*/ 2 w 38"/>
                <a:gd name="T27" fmla="*/ 34 h 58"/>
                <a:gd name="T28" fmla="*/ 0 w 38"/>
                <a:gd name="T29" fmla="*/ 44 h 58"/>
                <a:gd name="T30" fmla="*/ 2 w 38"/>
                <a:gd name="T31" fmla="*/ 54 h 58"/>
                <a:gd name="T32" fmla="*/ 4 w 38"/>
                <a:gd name="T33" fmla="*/ 56 h 58"/>
                <a:gd name="T34" fmla="*/ 6 w 38"/>
                <a:gd name="T35" fmla="*/ 58 h 58"/>
                <a:gd name="T36" fmla="*/ 6 w 38"/>
                <a:gd name="T37" fmla="*/ 58 h 58"/>
                <a:gd name="T38" fmla="*/ 10 w 38"/>
                <a:gd name="T39" fmla="*/ 58 h 58"/>
                <a:gd name="T40" fmla="*/ 10 w 38"/>
                <a:gd name="T41" fmla="*/ 58 h 58"/>
                <a:gd name="T42" fmla="*/ 12 w 38"/>
                <a:gd name="T43" fmla="*/ 56 h 58"/>
                <a:gd name="T44" fmla="*/ 16 w 38"/>
                <a:gd name="T45" fmla="*/ 52 h 58"/>
                <a:gd name="T46" fmla="*/ 20 w 38"/>
                <a:gd name="T47" fmla="*/ 44 h 58"/>
                <a:gd name="T48" fmla="*/ 22 w 38"/>
                <a:gd name="T49" fmla="*/ 36 h 58"/>
                <a:gd name="T50" fmla="*/ 24 w 38"/>
                <a:gd name="T51" fmla="*/ 28 h 58"/>
                <a:gd name="T52" fmla="*/ 24 w 38"/>
                <a:gd name="T53" fmla="*/ 28 h 58"/>
                <a:gd name="T54" fmla="*/ 30 w 38"/>
                <a:gd name="T55" fmla="*/ 24 h 58"/>
                <a:gd name="T56" fmla="*/ 34 w 38"/>
                <a:gd name="T57" fmla="*/ 22 h 58"/>
                <a:gd name="T58" fmla="*/ 36 w 38"/>
                <a:gd name="T59" fmla="*/ 18 h 58"/>
                <a:gd name="T60" fmla="*/ 36 w 38"/>
                <a:gd name="T61" fmla="*/ 18 h 58"/>
                <a:gd name="T62" fmla="*/ 38 w 38"/>
                <a:gd name="T63" fmla="*/ 14 h 58"/>
                <a:gd name="T64" fmla="*/ 38 w 38"/>
                <a:gd name="T65" fmla="*/ 8 h 58"/>
                <a:gd name="T66" fmla="*/ 38 w 38"/>
                <a:gd name="T67" fmla="*/ 2 h 58"/>
                <a:gd name="T68" fmla="*/ 36 w 38"/>
                <a:gd name="T69" fmla="*/ 0 h 58"/>
                <a:gd name="T70" fmla="*/ 34 w 38"/>
                <a:gd name="T71"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8" h="58">
                  <a:moveTo>
                    <a:pt x="34" y="0"/>
                  </a:moveTo>
                  <a:lnTo>
                    <a:pt x="34" y="0"/>
                  </a:lnTo>
                  <a:lnTo>
                    <a:pt x="28" y="2"/>
                  </a:lnTo>
                  <a:lnTo>
                    <a:pt x="28" y="2"/>
                  </a:lnTo>
                  <a:lnTo>
                    <a:pt x="26" y="4"/>
                  </a:lnTo>
                  <a:lnTo>
                    <a:pt x="24" y="10"/>
                  </a:lnTo>
                  <a:lnTo>
                    <a:pt x="20" y="18"/>
                  </a:lnTo>
                  <a:lnTo>
                    <a:pt x="20" y="18"/>
                  </a:lnTo>
                  <a:lnTo>
                    <a:pt x="16" y="20"/>
                  </a:lnTo>
                  <a:lnTo>
                    <a:pt x="12" y="22"/>
                  </a:lnTo>
                  <a:lnTo>
                    <a:pt x="8" y="24"/>
                  </a:lnTo>
                  <a:lnTo>
                    <a:pt x="6" y="26"/>
                  </a:lnTo>
                  <a:lnTo>
                    <a:pt x="6" y="26"/>
                  </a:lnTo>
                  <a:lnTo>
                    <a:pt x="2" y="34"/>
                  </a:lnTo>
                  <a:lnTo>
                    <a:pt x="0" y="44"/>
                  </a:lnTo>
                  <a:lnTo>
                    <a:pt x="2" y="54"/>
                  </a:lnTo>
                  <a:lnTo>
                    <a:pt x="4" y="56"/>
                  </a:lnTo>
                  <a:lnTo>
                    <a:pt x="6" y="58"/>
                  </a:lnTo>
                  <a:lnTo>
                    <a:pt x="6" y="58"/>
                  </a:lnTo>
                  <a:lnTo>
                    <a:pt x="10" y="58"/>
                  </a:lnTo>
                  <a:lnTo>
                    <a:pt x="10" y="58"/>
                  </a:lnTo>
                  <a:lnTo>
                    <a:pt x="12" y="56"/>
                  </a:lnTo>
                  <a:lnTo>
                    <a:pt x="16" y="52"/>
                  </a:lnTo>
                  <a:lnTo>
                    <a:pt x="20" y="44"/>
                  </a:lnTo>
                  <a:lnTo>
                    <a:pt x="22" y="36"/>
                  </a:lnTo>
                  <a:lnTo>
                    <a:pt x="24" y="28"/>
                  </a:lnTo>
                  <a:lnTo>
                    <a:pt x="24" y="28"/>
                  </a:lnTo>
                  <a:lnTo>
                    <a:pt x="30" y="24"/>
                  </a:lnTo>
                  <a:lnTo>
                    <a:pt x="34" y="22"/>
                  </a:lnTo>
                  <a:lnTo>
                    <a:pt x="36" y="18"/>
                  </a:lnTo>
                  <a:lnTo>
                    <a:pt x="36" y="18"/>
                  </a:lnTo>
                  <a:lnTo>
                    <a:pt x="38" y="14"/>
                  </a:lnTo>
                  <a:lnTo>
                    <a:pt x="38" y="8"/>
                  </a:lnTo>
                  <a:lnTo>
                    <a:pt x="38" y="2"/>
                  </a:lnTo>
                  <a:lnTo>
                    <a:pt x="36" y="0"/>
                  </a:lnTo>
                  <a:lnTo>
                    <a:pt x="3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Arial" panose="020B0604020202020204" pitchFamily="34" charset="0"/>
                <a:cs typeface="Arial" panose="020B0604020202020204" pitchFamily="34" charset="0"/>
              </a:endParaRPr>
            </a:p>
          </p:txBody>
        </p:sp>
        <p:sp>
          <p:nvSpPr>
            <p:cNvPr id="84" name="Freeform 69"/>
            <p:cNvSpPr>
              <a:spLocks/>
            </p:cNvSpPr>
            <p:nvPr/>
          </p:nvSpPr>
          <p:spPr bwMode="auto">
            <a:xfrm>
              <a:off x="2604" y="1974"/>
              <a:ext cx="38" cy="32"/>
            </a:xfrm>
            <a:custGeom>
              <a:avLst/>
              <a:gdLst>
                <a:gd name="T0" fmla="*/ 32 w 38"/>
                <a:gd name="T1" fmla="*/ 0 h 32"/>
                <a:gd name="T2" fmla="*/ 32 w 38"/>
                <a:gd name="T3" fmla="*/ 0 h 32"/>
                <a:gd name="T4" fmla="*/ 28 w 38"/>
                <a:gd name="T5" fmla="*/ 2 h 32"/>
                <a:gd name="T6" fmla="*/ 24 w 38"/>
                <a:gd name="T7" fmla="*/ 4 h 32"/>
                <a:gd name="T8" fmla="*/ 24 w 38"/>
                <a:gd name="T9" fmla="*/ 4 h 32"/>
                <a:gd name="T10" fmla="*/ 16 w 38"/>
                <a:gd name="T11" fmla="*/ 10 h 32"/>
                <a:gd name="T12" fmla="*/ 10 w 38"/>
                <a:gd name="T13" fmla="*/ 18 h 32"/>
                <a:gd name="T14" fmla="*/ 10 w 38"/>
                <a:gd name="T15" fmla="*/ 18 h 32"/>
                <a:gd name="T16" fmla="*/ 8 w 38"/>
                <a:gd name="T17" fmla="*/ 20 h 32"/>
                <a:gd name="T18" fmla="*/ 4 w 38"/>
                <a:gd name="T19" fmla="*/ 22 h 32"/>
                <a:gd name="T20" fmla="*/ 4 w 38"/>
                <a:gd name="T21" fmla="*/ 22 h 32"/>
                <a:gd name="T22" fmla="*/ 0 w 38"/>
                <a:gd name="T23" fmla="*/ 24 h 32"/>
                <a:gd name="T24" fmla="*/ 0 w 38"/>
                <a:gd name="T25" fmla="*/ 28 h 32"/>
                <a:gd name="T26" fmla="*/ 0 w 38"/>
                <a:gd name="T27" fmla="*/ 32 h 32"/>
                <a:gd name="T28" fmla="*/ 4 w 38"/>
                <a:gd name="T29" fmla="*/ 32 h 32"/>
                <a:gd name="T30" fmla="*/ 4 w 38"/>
                <a:gd name="T31" fmla="*/ 32 h 32"/>
                <a:gd name="T32" fmla="*/ 4 w 38"/>
                <a:gd name="T33" fmla="*/ 32 h 32"/>
                <a:gd name="T34" fmla="*/ 4 w 38"/>
                <a:gd name="T35" fmla="*/ 32 h 32"/>
                <a:gd name="T36" fmla="*/ 12 w 38"/>
                <a:gd name="T37" fmla="*/ 30 h 32"/>
                <a:gd name="T38" fmla="*/ 18 w 38"/>
                <a:gd name="T39" fmla="*/ 26 h 32"/>
                <a:gd name="T40" fmla="*/ 18 w 38"/>
                <a:gd name="T41" fmla="*/ 26 h 32"/>
                <a:gd name="T42" fmla="*/ 24 w 38"/>
                <a:gd name="T43" fmla="*/ 22 h 32"/>
                <a:gd name="T44" fmla="*/ 32 w 38"/>
                <a:gd name="T45" fmla="*/ 16 h 32"/>
                <a:gd name="T46" fmla="*/ 36 w 38"/>
                <a:gd name="T47" fmla="*/ 10 h 32"/>
                <a:gd name="T48" fmla="*/ 38 w 38"/>
                <a:gd name="T49" fmla="*/ 6 h 32"/>
                <a:gd name="T50" fmla="*/ 38 w 38"/>
                <a:gd name="T51" fmla="*/ 4 h 32"/>
                <a:gd name="T52" fmla="*/ 38 w 38"/>
                <a:gd name="T53" fmla="*/ 4 h 32"/>
                <a:gd name="T54" fmla="*/ 36 w 38"/>
                <a:gd name="T55" fmla="*/ 2 h 32"/>
                <a:gd name="T56" fmla="*/ 32 w 38"/>
                <a:gd name="T57"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8" h="32">
                  <a:moveTo>
                    <a:pt x="32" y="0"/>
                  </a:moveTo>
                  <a:lnTo>
                    <a:pt x="32" y="0"/>
                  </a:lnTo>
                  <a:lnTo>
                    <a:pt x="28" y="2"/>
                  </a:lnTo>
                  <a:lnTo>
                    <a:pt x="24" y="4"/>
                  </a:lnTo>
                  <a:lnTo>
                    <a:pt x="24" y="4"/>
                  </a:lnTo>
                  <a:lnTo>
                    <a:pt x="16" y="10"/>
                  </a:lnTo>
                  <a:lnTo>
                    <a:pt x="10" y="18"/>
                  </a:lnTo>
                  <a:lnTo>
                    <a:pt x="10" y="18"/>
                  </a:lnTo>
                  <a:lnTo>
                    <a:pt x="8" y="20"/>
                  </a:lnTo>
                  <a:lnTo>
                    <a:pt x="4" y="22"/>
                  </a:lnTo>
                  <a:lnTo>
                    <a:pt x="4" y="22"/>
                  </a:lnTo>
                  <a:lnTo>
                    <a:pt x="0" y="24"/>
                  </a:lnTo>
                  <a:lnTo>
                    <a:pt x="0" y="28"/>
                  </a:lnTo>
                  <a:lnTo>
                    <a:pt x="0" y="32"/>
                  </a:lnTo>
                  <a:lnTo>
                    <a:pt x="4" y="32"/>
                  </a:lnTo>
                  <a:lnTo>
                    <a:pt x="4" y="32"/>
                  </a:lnTo>
                  <a:lnTo>
                    <a:pt x="4" y="32"/>
                  </a:lnTo>
                  <a:lnTo>
                    <a:pt x="4" y="32"/>
                  </a:lnTo>
                  <a:lnTo>
                    <a:pt x="12" y="30"/>
                  </a:lnTo>
                  <a:lnTo>
                    <a:pt x="18" y="26"/>
                  </a:lnTo>
                  <a:lnTo>
                    <a:pt x="18" y="26"/>
                  </a:lnTo>
                  <a:lnTo>
                    <a:pt x="24" y="22"/>
                  </a:lnTo>
                  <a:lnTo>
                    <a:pt x="32" y="16"/>
                  </a:lnTo>
                  <a:lnTo>
                    <a:pt x="36" y="10"/>
                  </a:lnTo>
                  <a:lnTo>
                    <a:pt x="38" y="6"/>
                  </a:lnTo>
                  <a:lnTo>
                    <a:pt x="38" y="4"/>
                  </a:lnTo>
                  <a:lnTo>
                    <a:pt x="38" y="4"/>
                  </a:lnTo>
                  <a:lnTo>
                    <a:pt x="36" y="2"/>
                  </a:lnTo>
                  <a:lnTo>
                    <a:pt x="32"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Arial" panose="020B0604020202020204" pitchFamily="34" charset="0"/>
                <a:cs typeface="Arial" panose="020B0604020202020204" pitchFamily="34" charset="0"/>
              </a:endParaRPr>
            </a:p>
          </p:txBody>
        </p:sp>
        <p:sp>
          <p:nvSpPr>
            <p:cNvPr id="85" name="Freeform 70"/>
            <p:cNvSpPr>
              <a:spLocks/>
            </p:cNvSpPr>
            <p:nvPr/>
          </p:nvSpPr>
          <p:spPr bwMode="auto">
            <a:xfrm>
              <a:off x="2604" y="1974"/>
              <a:ext cx="38" cy="32"/>
            </a:xfrm>
            <a:custGeom>
              <a:avLst/>
              <a:gdLst>
                <a:gd name="T0" fmla="*/ 32 w 38"/>
                <a:gd name="T1" fmla="*/ 0 h 32"/>
                <a:gd name="T2" fmla="*/ 32 w 38"/>
                <a:gd name="T3" fmla="*/ 0 h 32"/>
                <a:gd name="T4" fmla="*/ 28 w 38"/>
                <a:gd name="T5" fmla="*/ 2 h 32"/>
                <a:gd name="T6" fmla="*/ 24 w 38"/>
                <a:gd name="T7" fmla="*/ 4 h 32"/>
                <a:gd name="T8" fmla="*/ 24 w 38"/>
                <a:gd name="T9" fmla="*/ 4 h 32"/>
                <a:gd name="T10" fmla="*/ 16 w 38"/>
                <a:gd name="T11" fmla="*/ 10 h 32"/>
                <a:gd name="T12" fmla="*/ 10 w 38"/>
                <a:gd name="T13" fmla="*/ 18 h 32"/>
                <a:gd name="T14" fmla="*/ 10 w 38"/>
                <a:gd name="T15" fmla="*/ 18 h 32"/>
                <a:gd name="T16" fmla="*/ 8 w 38"/>
                <a:gd name="T17" fmla="*/ 20 h 32"/>
                <a:gd name="T18" fmla="*/ 4 w 38"/>
                <a:gd name="T19" fmla="*/ 22 h 32"/>
                <a:gd name="T20" fmla="*/ 4 w 38"/>
                <a:gd name="T21" fmla="*/ 22 h 32"/>
                <a:gd name="T22" fmla="*/ 0 w 38"/>
                <a:gd name="T23" fmla="*/ 24 h 32"/>
                <a:gd name="T24" fmla="*/ 0 w 38"/>
                <a:gd name="T25" fmla="*/ 28 h 32"/>
                <a:gd name="T26" fmla="*/ 0 w 38"/>
                <a:gd name="T27" fmla="*/ 32 h 32"/>
                <a:gd name="T28" fmla="*/ 4 w 38"/>
                <a:gd name="T29" fmla="*/ 32 h 32"/>
                <a:gd name="T30" fmla="*/ 4 w 38"/>
                <a:gd name="T31" fmla="*/ 32 h 32"/>
                <a:gd name="T32" fmla="*/ 4 w 38"/>
                <a:gd name="T33" fmla="*/ 32 h 32"/>
                <a:gd name="T34" fmla="*/ 4 w 38"/>
                <a:gd name="T35" fmla="*/ 32 h 32"/>
                <a:gd name="T36" fmla="*/ 12 w 38"/>
                <a:gd name="T37" fmla="*/ 30 h 32"/>
                <a:gd name="T38" fmla="*/ 18 w 38"/>
                <a:gd name="T39" fmla="*/ 26 h 32"/>
                <a:gd name="T40" fmla="*/ 18 w 38"/>
                <a:gd name="T41" fmla="*/ 26 h 32"/>
                <a:gd name="T42" fmla="*/ 24 w 38"/>
                <a:gd name="T43" fmla="*/ 22 h 32"/>
                <a:gd name="T44" fmla="*/ 32 w 38"/>
                <a:gd name="T45" fmla="*/ 16 h 32"/>
                <a:gd name="T46" fmla="*/ 36 w 38"/>
                <a:gd name="T47" fmla="*/ 10 h 32"/>
                <a:gd name="T48" fmla="*/ 38 w 38"/>
                <a:gd name="T49" fmla="*/ 6 h 32"/>
                <a:gd name="T50" fmla="*/ 38 w 38"/>
                <a:gd name="T51" fmla="*/ 4 h 32"/>
                <a:gd name="T52" fmla="*/ 38 w 38"/>
                <a:gd name="T53" fmla="*/ 4 h 32"/>
                <a:gd name="T54" fmla="*/ 36 w 38"/>
                <a:gd name="T55" fmla="*/ 2 h 32"/>
                <a:gd name="T56" fmla="*/ 32 w 38"/>
                <a:gd name="T57"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8" h="32">
                  <a:moveTo>
                    <a:pt x="32" y="0"/>
                  </a:moveTo>
                  <a:lnTo>
                    <a:pt x="32" y="0"/>
                  </a:lnTo>
                  <a:lnTo>
                    <a:pt x="28" y="2"/>
                  </a:lnTo>
                  <a:lnTo>
                    <a:pt x="24" y="4"/>
                  </a:lnTo>
                  <a:lnTo>
                    <a:pt x="24" y="4"/>
                  </a:lnTo>
                  <a:lnTo>
                    <a:pt x="16" y="10"/>
                  </a:lnTo>
                  <a:lnTo>
                    <a:pt x="10" y="18"/>
                  </a:lnTo>
                  <a:lnTo>
                    <a:pt x="10" y="18"/>
                  </a:lnTo>
                  <a:lnTo>
                    <a:pt x="8" y="20"/>
                  </a:lnTo>
                  <a:lnTo>
                    <a:pt x="4" y="22"/>
                  </a:lnTo>
                  <a:lnTo>
                    <a:pt x="4" y="22"/>
                  </a:lnTo>
                  <a:lnTo>
                    <a:pt x="0" y="24"/>
                  </a:lnTo>
                  <a:lnTo>
                    <a:pt x="0" y="28"/>
                  </a:lnTo>
                  <a:lnTo>
                    <a:pt x="0" y="32"/>
                  </a:lnTo>
                  <a:lnTo>
                    <a:pt x="4" y="32"/>
                  </a:lnTo>
                  <a:lnTo>
                    <a:pt x="4" y="32"/>
                  </a:lnTo>
                  <a:lnTo>
                    <a:pt x="4" y="32"/>
                  </a:lnTo>
                  <a:lnTo>
                    <a:pt x="4" y="32"/>
                  </a:lnTo>
                  <a:lnTo>
                    <a:pt x="12" y="30"/>
                  </a:lnTo>
                  <a:lnTo>
                    <a:pt x="18" y="26"/>
                  </a:lnTo>
                  <a:lnTo>
                    <a:pt x="18" y="26"/>
                  </a:lnTo>
                  <a:lnTo>
                    <a:pt x="24" y="22"/>
                  </a:lnTo>
                  <a:lnTo>
                    <a:pt x="32" y="16"/>
                  </a:lnTo>
                  <a:lnTo>
                    <a:pt x="36" y="10"/>
                  </a:lnTo>
                  <a:lnTo>
                    <a:pt x="38" y="6"/>
                  </a:lnTo>
                  <a:lnTo>
                    <a:pt x="38" y="4"/>
                  </a:lnTo>
                  <a:lnTo>
                    <a:pt x="38" y="4"/>
                  </a:lnTo>
                  <a:lnTo>
                    <a:pt x="36" y="2"/>
                  </a:lnTo>
                  <a:lnTo>
                    <a:pt x="3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Arial" panose="020B0604020202020204" pitchFamily="34" charset="0"/>
                <a:cs typeface="Arial" panose="020B0604020202020204" pitchFamily="34" charset="0"/>
              </a:endParaRPr>
            </a:p>
          </p:txBody>
        </p:sp>
        <p:sp>
          <p:nvSpPr>
            <p:cNvPr id="86" name="Freeform 71"/>
            <p:cNvSpPr>
              <a:spLocks/>
            </p:cNvSpPr>
            <p:nvPr/>
          </p:nvSpPr>
          <p:spPr bwMode="auto">
            <a:xfrm>
              <a:off x="2272" y="2186"/>
              <a:ext cx="36" cy="38"/>
            </a:xfrm>
            <a:custGeom>
              <a:avLst/>
              <a:gdLst>
                <a:gd name="T0" fmla="*/ 34 w 36"/>
                <a:gd name="T1" fmla="*/ 0 h 38"/>
                <a:gd name="T2" fmla="*/ 34 w 36"/>
                <a:gd name="T3" fmla="*/ 0 h 38"/>
                <a:gd name="T4" fmla="*/ 28 w 36"/>
                <a:gd name="T5" fmla="*/ 2 h 38"/>
                <a:gd name="T6" fmla="*/ 28 w 36"/>
                <a:gd name="T7" fmla="*/ 2 h 38"/>
                <a:gd name="T8" fmla="*/ 18 w 36"/>
                <a:gd name="T9" fmla="*/ 8 h 38"/>
                <a:gd name="T10" fmla="*/ 12 w 36"/>
                <a:gd name="T11" fmla="*/ 10 h 38"/>
                <a:gd name="T12" fmla="*/ 6 w 36"/>
                <a:gd name="T13" fmla="*/ 12 h 38"/>
                <a:gd name="T14" fmla="*/ 6 w 36"/>
                <a:gd name="T15" fmla="*/ 12 h 38"/>
                <a:gd name="T16" fmla="*/ 2 w 36"/>
                <a:gd name="T17" fmla="*/ 22 h 38"/>
                <a:gd name="T18" fmla="*/ 0 w 36"/>
                <a:gd name="T19" fmla="*/ 26 h 38"/>
                <a:gd name="T20" fmla="*/ 0 w 36"/>
                <a:gd name="T21" fmla="*/ 32 h 38"/>
                <a:gd name="T22" fmla="*/ 0 w 36"/>
                <a:gd name="T23" fmla="*/ 32 h 38"/>
                <a:gd name="T24" fmla="*/ 2 w 36"/>
                <a:gd name="T25" fmla="*/ 36 h 38"/>
                <a:gd name="T26" fmla="*/ 4 w 36"/>
                <a:gd name="T27" fmla="*/ 38 h 38"/>
                <a:gd name="T28" fmla="*/ 6 w 36"/>
                <a:gd name="T29" fmla="*/ 38 h 38"/>
                <a:gd name="T30" fmla="*/ 6 w 36"/>
                <a:gd name="T31" fmla="*/ 38 h 38"/>
                <a:gd name="T32" fmla="*/ 6 w 36"/>
                <a:gd name="T33" fmla="*/ 38 h 38"/>
                <a:gd name="T34" fmla="*/ 10 w 36"/>
                <a:gd name="T35" fmla="*/ 38 h 38"/>
                <a:gd name="T36" fmla="*/ 12 w 36"/>
                <a:gd name="T37" fmla="*/ 34 h 38"/>
                <a:gd name="T38" fmla="*/ 16 w 36"/>
                <a:gd name="T39" fmla="*/ 28 h 38"/>
                <a:gd name="T40" fmla="*/ 16 w 36"/>
                <a:gd name="T41" fmla="*/ 28 h 38"/>
                <a:gd name="T42" fmla="*/ 26 w 36"/>
                <a:gd name="T43" fmla="*/ 20 h 38"/>
                <a:gd name="T44" fmla="*/ 30 w 36"/>
                <a:gd name="T45" fmla="*/ 16 h 38"/>
                <a:gd name="T46" fmla="*/ 34 w 36"/>
                <a:gd name="T47" fmla="*/ 10 h 38"/>
                <a:gd name="T48" fmla="*/ 34 w 36"/>
                <a:gd name="T49" fmla="*/ 10 h 38"/>
                <a:gd name="T50" fmla="*/ 36 w 36"/>
                <a:gd name="T51" fmla="*/ 2 h 38"/>
                <a:gd name="T52" fmla="*/ 36 w 36"/>
                <a:gd name="T53" fmla="*/ 0 h 38"/>
                <a:gd name="T54" fmla="*/ 34 w 36"/>
                <a:gd name="T55"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6" h="38">
                  <a:moveTo>
                    <a:pt x="34" y="0"/>
                  </a:moveTo>
                  <a:lnTo>
                    <a:pt x="34" y="0"/>
                  </a:lnTo>
                  <a:lnTo>
                    <a:pt x="28" y="2"/>
                  </a:lnTo>
                  <a:lnTo>
                    <a:pt x="28" y="2"/>
                  </a:lnTo>
                  <a:lnTo>
                    <a:pt x="18" y="8"/>
                  </a:lnTo>
                  <a:lnTo>
                    <a:pt x="12" y="10"/>
                  </a:lnTo>
                  <a:lnTo>
                    <a:pt x="6" y="12"/>
                  </a:lnTo>
                  <a:lnTo>
                    <a:pt x="6" y="12"/>
                  </a:lnTo>
                  <a:lnTo>
                    <a:pt x="2" y="22"/>
                  </a:lnTo>
                  <a:lnTo>
                    <a:pt x="0" y="26"/>
                  </a:lnTo>
                  <a:lnTo>
                    <a:pt x="0" y="32"/>
                  </a:lnTo>
                  <a:lnTo>
                    <a:pt x="0" y="32"/>
                  </a:lnTo>
                  <a:lnTo>
                    <a:pt x="2" y="36"/>
                  </a:lnTo>
                  <a:lnTo>
                    <a:pt x="4" y="38"/>
                  </a:lnTo>
                  <a:lnTo>
                    <a:pt x="6" y="38"/>
                  </a:lnTo>
                  <a:lnTo>
                    <a:pt x="6" y="38"/>
                  </a:lnTo>
                  <a:lnTo>
                    <a:pt x="6" y="38"/>
                  </a:lnTo>
                  <a:lnTo>
                    <a:pt x="10" y="38"/>
                  </a:lnTo>
                  <a:lnTo>
                    <a:pt x="12" y="34"/>
                  </a:lnTo>
                  <a:lnTo>
                    <a:pt x="16" y="28"/>
                  </a:lnTo>
                  <a:lnTo>
                    <a:pt x="16" y="28"/>
                  </a:lnTo>
                  <a:lnTo>
                    <a:pt x="26" y="20"/>
                  </a:lnTo>
                  <a:lnTo>
                    <a:pt x="30" y="16"/>
                  </a:lnTo>
                  <a:lnTo>
                    <a:pt x="34" y="10"/>
                  </a:lnTo>
                  <a:lnTo>
                    <a:pt x="34" y="10"/>
                  </a:lnTo>
                  <a:lnTo>
                    <a:pt x="36" y="2"/>
                  </a:lnTo>
                  <a:lnTo>
                    <a:pt x="36" y="0"/>
                  </a:lnTo>
                  <a:lnTo>
                    <a:pt x="34"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Arial" panose="020B0604020202020204" pitchFamily="34" charset="0"/>
                <a:cs typeface="Arial" panose="020B0604020202020204" pitchFamily="34" charset="0"/>
              </a:endParaRPr>
            </a:p>
          </p:txBody>
        </p:sp>
        <p:sp>
          <p:nvSpPr>
            <p:cNvPr id="87" name="Freeform 72"/>
            <p:cNvSpPr>
              <a:spLocks/>
            </p:cNvSpPr>
            <p:nvPr/>
          </p:nvSpPr>
          <p:spPr bwMode="auto">
            <a:xfrm>
              <a:off x="2272" y="2186"/>
              <a:ext cx="36" cy="38"/>
            </a:xfrm>
            <a:custGeom>
              <a:avLst/>
              <a:gdLst>
                <a:gd name="T0" fmla="*/ 34 w 36"/>
                <a:gd name="T1" fmla="*/ 0 h 38"/>
                <a:gd name="T2" fmla="*/ 34 w 36"/>
                <a:gd name="T3" fmla="*/ 0 h 38"/>
                <a:gd name="T4" fmla="*/ 28 w 36"/>
                <a:gd name="T5" fmla="*/ 2 h 38"/>
                <a:gd name="T6" fmla="*/ 28 w 36"/>
                <a:gd name="T7" fmla="*/ 2 h 38"/>
                <a:gd name="T8" fmla="*/ 18 w 36"/>
                <a:gd name="T9" fmla="*/ 8 h 38"/>
                <a:gd name="T10" fmla="*/ 12 w 36"/>
                <a:gd name="T11" fmla="*/ 10 h 38"/>
                <a:gd name="T12" fmla="*/ 6 w 36"/>
                <a:gd name="T13" fmla="*/ 12 h 38"/>
                <a:gd name="T14" fmla="*/ 6 w 36"/>
                <a:gd name="T15" fmla="*/ 12 h 38"/>
                <a:gd name="T16" fmla="*/ 2 w 36"/>
                <a:gd name="T17" fmla="*/ 22 h 38"/>
                <a:gd name="T18" fmla="*/ 0 w 36"/>
                <a:gd name="T19" fmla="*/ 26 h 38"/>
                <a:gd name="T20" fmla="*/ 0 w 36"/>
                <a:gd name="T21" fmla="*/ 32 h 38"/>
                <a:gd name="T22" fmla="*/ 0 w 36"/>
                <a:gd name="T23" fmla="*/ 32 h 38"/>
                <a:gd name="T24" fmla="*/ 2 w 36"/>
                <a:gd name="T25" fmla="*/ 36 h 38"/>
                <a:gd name="T26" fmla="*/ 4 w 36"/>
                <a:gd name="T27" fmla="*/ 38 h 38"/>
                <a:gd name="T28" fmla="*/ 6 w 36"/>
                <a:gd name="T29" fmla="*/ 38 h 38"/>
                <a:gd name="T30" fmla="*/ 6 w 36"/>
                <a:gd name="T31" fmla="*/ 38 h 38"/>
                <a:gd name="T32" fmla="*/ 6 w 36"/>
                <a:gd name="T33" fmla="*/ 38 h 38"/>
                <a:gd name="T34" fmla="*/ 10 w 36"/>
                <a:gd name="T35" fmla="*/ 38 h 38"/>
                <a:gd name="T36" fmla="*/ 12 w 36"/>
                <a:gd name="T37" fmla="*/ 34 h 38"/>
                <a:gd name="T38" fmla="*/ 16 w 36"/>
                <a:gd name="T39" fmla="*/ 28 h 38"/>
                <a:gd name="T40" fmla="*/ 16 w 36"/>
                <a:gd name="T41" fmla="*/ 28 h 38"/>
                <a:gd name="T42" fmla="*/ 26 w 36"/>
                <a:gd name="T43" fmla="*/ 20 h 38"/>
                <a:gd name="T44" fmla="*/ 30 w 36"/>
                <a:gd name="T45" fmla="*/ 16 h 38"/>
                <a:gd name="T46" fmla="*/ 34 w 36"/>
                <a:gd name="T47" fmla="*/ 10 h 38"/>
                <a:gd name="T48" fmla="*/ 34 w 36"/>
                <a:gd name="T49" fmla="*/ 10 h 38"/>
                <a:gd name="T50" fmla="*/ 36 w 36"/>
                <a:gd name="T51" fmla="*/ 2 h 38"/>
                <a:gd name="T52" fmla="*/ 36 w 36"/>
                <a:gd name="T53" fmla="*/ 0 h 38"/>
                <a:gd name="T54" fmla="*/ 34 w 36"/>
                <a:gd name="T55"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6" h="38">
                  <a:moveTo>
                    <a:pt x="34" y="0"/>
                  </a:moveTo>
                  <a:lnTo>
                    <a:pt x="34" y="0"/>
                  </a:lnTo>
                  <a:lnTo>
                    <a:pt x="28" y="2"/>
                  </a:lnTo>
                  <a:lnTo>
                    <a:pt x="28" y="2"/>
                  </a:lnTo>
                  <a:lnTo>
                    <a:pt x="18" y="8"/>
                  </a:lnTo>
                  <a:lnTo>
                    <a:pt x="12" y="10"/>
                  </a:lnTo>
                  <a:lnTo>
                    <a:pt x="6" y="12"/>
                  </a:lnTo>
                  <a:lnTo>
                    <a:pt x="6" y="12"/>
                  </a:lnTo>
                  <a:lnTo>
                    <a:pt x="2" y="22"/>
                  </a:lnTo>
                  <a:lnTo>
                    <a:pt x="0" y="26"/>
                  </a:lnTo>
                  <a:lnTo>
                    <a:pt x="0" y="32"/>
                  </a:lnTo>
                  <a:lnTo>
                    <a:pt x="0" y="32"/>
                  </a:lnTo>
                  <a:lnTo>
                    <a:pt x="2" y="36"/>
                  </a:lnTo>
                  <a:lnTo>
                    <a:pt x="4" y="38"/>
                  </a:lnTo>
                  <a:lnTo>
                    <a:pt x="6" y="38"/>
                  </a:lnTo>
                  <a:lnTo>
                    <a:pt x="6" y="38"/>
                  </a:lnTo>
                  <a:lnTo>
                    <a:pt x="6" y="38"/>
                  </a:lnTo>
                  <a:lnTo>
                    <a:pt x="10" y="38"/>
                  </a:lnTo>
                  <a:lnTo>
                    <a:pt x="12" y="34"/>
                  </a:lnTo>
                  <a:lnTo>
                    <a:pt x="16" y="28"/>
                  </a:lnTo>
                  <a:lnTo>
                    <a:pt x="16" y="28"/>
                  </a:lnTo>
                  <a:lnTo>
                    <a:pt x="26" y="20"/>
                  </a:lnTo>
                  <a:lnTo>
                    <a:pt x="30" y="16"/>
                  </a:lnTo>
                  <a:lnTo>
                    <a:pt x="34" y="10"/>
                  </a:lnTo>
                  <a:lnTo>
                    <a:pt x="34" y="10"/>
                  </a:lnTo>
                  <a:lnTo>
                    <a:pt x="36" y="2"/>
                  </a:lnTo>
                  <a:lnTo>
                    <a:pt x="36" y="0"/>
                  </a:lnTo>
                  <a:lnTo>
                    <a:pt x="3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Arial" panose="020B0604020202020204" pitchFamily="34" charset="0"/>
                <a:cs typeface="Arial" panose="020B0604020202020204" pitchFamily="34" charset="0"/>
              </a:endParaRPr>
            </a:p>
          </p:txBody>
        </p:sp>
        <p:sp>
          <p:nvSpPr>
            <p:cNvPr id="88" name="Freeform 73"/>
            <p:cNvSpPr>
              <a:spLocks/>
            </p:cNvSpPr>
            <p:nvPr/>
          </p:nvSpPr>
          <p:spPr bwMode="auto">
            <a:xfrm>
              <a:off x="2414" y="2208"/>
              <a:ext cx="62" cy="108"/>
            </a:xfrm>
            <a:custGeom>
              <a:avLst/>
              <a:gdLst>
                <a:gd name="T0" fmla="*/ 28 w 62"/>
                <a:gd name="T1" fmla="*/ 0 h 108"/>
                <a:gd name="T2" fmla="*/ 24 w 62"/>
                <a:gd name="T3" fmla="*/ 2 h 108"/>
                <a:gd name="T4" fmla="*/ 20 w 62"/>
                <a:gd name="T5" fmla="*/ 8 h 108"/>
                <a:gd name="T6" fmla="*/ 20 w 62"/>
                <a:gd name="T7" fmla="*/ 20 h 108"/>
                <a:gd name="T8" fmla="*/ 18 w 62"/>
                <a:gd name="T9" fmla="*/ 24 h 108"/>
                <a:gd name="T10" fmla="*/ 10 w 62"/>
                <a:gd name="T11" fmla="*/ 32 h 108"/>
                <a:gd name="T12" fmla="*/ 4 w 62"/>
                <a:gd name="T13" fmla="*/ 40 h 108"/>
                <a:gd name="T14" fmla="*/ 4 w 62"/>
                <a:gd name="T15" fmla="*/ 48 h 108"/>
                <a:gd name="T16" fmla="*/ 0 w 62"/>
                <a:gd name="T17" fmla="*/ 60 h 108"/>
                <a:gd name="T18" fmla="*/ 0 w 62"/>
                <a:gd name="T19" fmla="*/ 68 h 108"/>
                <a:gd name="T20" fmla="*/ 4 w 62"/>
                <a:gd name="T21" fmla="*/ 76 h 108"/>
                <a:gd name="T22" fmla="*/ 10 w 62"/>
                <a:gd name="T23" fmla="*/ 80 h 108"/>
                <a:gd name="T24" fmla="*/ 14 w 62"/>
                <a:gd name="T25" fmla="*/ 86 h 108"/>
                <a:gd name="T26" fmla="*/ 14 w 62"/>
                <a:gd name="T27" fmla="*/ 92 h 108"/>
                <a:gd name="T28" fmla="*/ 10 w 62"/>
                <a:gd name="T29" fmla="*/ 102 h 108"/>
                <a:gd name="T30" fmla="*/ 12 w 62"/>
                <a:gd name="T31" fmla="*/ 106 h 108"/>
                <a:gd name="T32" fmla="*/ 16 w 62"/>
                <a:gd name="T33" fmla="*/ 108 h 108"/>
                <a:gd name="T34" fmla="*/ 20 w 62"/>
                <a:gd name="T35" fmla="*/ 106 h 108"/>
                <a:gd name="T36" fmla="*/ 24 w 62"/>
                <a:gd name="T37" fmla="*/ 102 h 108"/>
                <a:gd name="T38" fmla="*/ 22 w 62"/>
                <a:gd name="T39" fmla="*/ 98 h 108"/>
                <a:gd name="T40" fmla="*/ 18 w 62"/>
                <a:gd name="T41" fmla="*/ 92 h 108"/>
                <a:gd name="T42" fmla="*/ 24 w 62"/>
                <a:gd name="T43" fmla="*/ 90 h 108"/>
                <a:gd name="T44" fmla="*/ 26 w 62"/>
                <a:gd name="T45" fmla="*/ 88 h 108"/>
                <a:gd name="T46" fmla="*/ 34 w 62"/>
                <a:gd name="T47" fmla="*/ 90 h 108"/>
                <a:gd name="T48" fmla="*/ 36 w 62"/>
                <a:gd name="T49" fmla="*/ 90 h 108"/>
                <a:gd name="T50" fmla="*/ 38 w 62"/>
                <a:gd name="T51" fmla="*/ 90 h 108"/>
                <a:gd name="T52" fmla="*/ 42 w 62"/>
                <a:gd name="T53" fmla="*/ 90 h 108"/>
                <a:gd name="T54" fmla="*/ 44 w 62"/>
                <a:gd name="T55" fmla="*/ 90 h 108"/>
                <a:gd name="T56" fmla="*/ 48 w 62"/>
                <a:gd name="T57" fmla="*/ 96 h 108"/>
                <a:gd name="T58" fmla="*/ 54 w 62"/>
                <a:gd name="T59" fmla="*/ 100 h 108"/>
                <a:gd name="T60" fmla="*/ 56 w 62"/>
                <a:gd name="T61" fmla="*/ 102 h 108"/>
                <a:gd name="T62" fmla="*/ 60 w 62"/>
                <a:gd name="T63" fmla="*/ 100 h 108"/>
                <a:gd name="T64" fmla="*/ 62 w 62"/>
                <a:gd name="T65" fmla="*/ 92 h 108"/>
                <a:gd name="T66" fmla="*/ 62 w 62"/>
                <a:gd name="T67" fmla="*/ 88 h 108"/>
                <a:gd name="T68" fmla="*/ 56 w 62"/>
                <a:gd name="T69" fmla="*/ 80 h 108"/>
                <a:gd name="T70" fmla="*/ 48 w 62"/>
                <a:gd name="T71" fmla="*/ 76 h 108"/>
                <a:gd name="T72" fmla="*/ 44 w 62"/>
                <a:gd name="T73" fmla="*/ 74 h 108"/>
                <a:gd name="T74" fmla="*/ 40 w 62"/>
                <a:gd name="T75" fmla="*/ 74 h 108"/>
                <a:gd name="T76" fmla="*/ 34 w 62"/>
                <a:gd name="T77" fmla="*/ 74 h 108"/>
                <a:gd name="T78" fmla="*/ 28 w 62"/>
                <a:gd name="T79" fmla="*/ 74 h 108"/>
                <a:gd name="T80" fmla="*/ 24 w 62"/>
                <a:gd name="T81" fmla="*/ 56 h 108"/>
                <a:gd name="T82" fmla="*/ 26 w 62"/>
                <a:gd name="T83" fmla="*/ 54 h 108"/>
                <a:gd name="T84" fmla="*/ 32 w 62"/>
                <a:gd name="T85" fmla="*/ 50 h 108"/>
                <a:gd name="T86" fmla="*/ 36 w 62"/>
                <a:gd name="T87" fmla="*/ 48 h 108"/>
                <a:gd name="T88" fmla="*/ 42 w 62"/>
                <a:gd name="T89" fmla="*/ 34 h 108"/>
                <a:gd name="T90" fmla="*/ 42 w 62"/>
                <a:gd name="T91" fmla="*/ 26 h 108"/>
                <a:gd name="T92" fmla="*/ 34 w 62"/>
                <a:gd name="T93" fmla="*/ 4 h 108"/>
                <a:gd name="T94" fmla="*/ 28 w 62"/>
                <a:gd name="T95"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2" h="108">
                  <a:moveTo>
                    <a:pt x="28" y="0"/>
                  </a:moveTo>
                  <a:lnTo>
                    <a:pt x="28" y="0"/>
                  </a:lnTo>
                  <a:lnTo>
                    <a:pt x="26" y="0"/>
                  </a:lnTo>
                  <a:lnTo>
                    <a:pt x="24" y="2"/>
                  </a:lnTo>
                  <a:lnTo>
                    <a:pt x="24" y="2"/>
                  </a:lnTo>
                  <a:lnTo>
                    <a:pt x="20" y="8"/>
                  </a:lnTo>
                  <a:lnTo>
                    <a:pt x="20" y="14"/>
                  </a:lnTo>
                  <a:lnTo>
                    <a:pt x="20" y="20"/>
                  </a:lnTo>
                  <a:lnTo>
                    <a:pt x="18" y="24"/>
                  </a:lnTo>
                  <a:lnTo>
                    <a:pt x="18" y="24"/>
                  </a:lnTo>
                  <a:lnTo>
                    <a:pt x="14" y="28"/>
                  </a:lnTo>
                  <a:lnTo>
                    <a:pt x="10" y="32"/>
                  </a:lnTo>
                  <a:lnTo>
                    <a:pt x="6" y="34"/>
                  </a:lnTo>
                  <a:lnTo>
                    <a:pt x="4" y="40"/>
                  </a:lnTo>
                  <a:lnTo>
                    <a:pt x="4" y="40"/>
                  </a:lnTo>
                  <a:lnTo>
                    <a:pt x="4" y="48"/>
                  </a:lnTo>
                  <a:lnTo>
                    <a:pt x="4" y="48"/>
                  </a:lnTo>
                  <a:lnTo>
                    <a:pt x="0" y="60"/>
                  </a:lnTo>
                  <a:lnTo>
                    <a:pt x="0" y="60"/>
                  </a:lnTo>
                  <a:lnTo>
                    <a:pt x="0" y="68"/>
                  </a:lnTo>
                  <a:lnTo>
                    <a:pt x="2" y="72"/>
                  </a:lnTo>
                  <a:lnTo>
                    <a:pt x="4" y="76"/>
                  </a:lnTo>
                  <a:lnTo>
                    <a:pt x="4" y="76"/>
                  </a:lnTo>
                  <a:lnTo>
                    <a:pt x="10" y="80"/>
                  </a:lnTo>
                  <a:lnTo>
                    <a:pt x="12" y="82"/>
                  </a:lnTo>
                  <a:lnTo>
                    <a:pt x="14" y="86"/>
                  </a:lnTo>
                  <a:lnTo>
                    <a:pt x="14" y="86"/>
                  </a:lnTo>
                  <a:lnTo>
                    <a:pt x="14" y="92"/>
                  </a:lnTo>
                  <a:lnTo>
                    <a:pt x="12" y="96"/>
                  </a:lnTo>
                  <a:lnTo>
                    <a:pt x="10" y="102"/>
                  </a:lnTo>
                  <a:lnTo>
                    <a:pt x="12" y="106"/>
                  </a:lnTo>
                  <a:lnTo>
                    <a:pt x="12" y="106"/>
                  </a:lnTo>
                  <a:lnTo>
                    <a:pt x="14" y="108"/>
                  </a:lnTo>
                  <a:lnTo>
                    <a:pt x="16" y="108"/>
                  </a:lnTo>
                  <a:lnTo>
                    <a:pt x="16" y="108"/>
                  </a:lnTo>
                  <a:lnTo>
                    <a:pt x="20" y="106"/>
                  </a:lnTo>
                  <a:lnTo>
                    <a:pt x="22" y="104"/>
                  </a:lnTo>
                  <a:lnTo>
                    <a:pt x="24" y="102"/>
                  </a:lnTo>
                  <a:lnTo>
                    <a:pt x="24" y="102"/>
                  </a:lnTo>
                  <a:lnTo>
                    <a:pt x="22" y="98"/>
                  </a:lnTo>
                  <a:lnTo>
                    <a:pt x="20" y="96"/>
                  </a:lnTo>
                  <a:lnTo>
                    <a:pt x="18" y="92"/>
                  </a:lnTo>
                  <a:lnTo>
                    <a:pt x="24" y="90"/>
                  </a:lnTo>
                  <a:lnTo>
                    <a:pt x="24" y="90"/>
                  </a:lnTo>
                  <a:lnTo>
                    <a:pt x="26" y="88"/>
                  </a:lnTo>
                  <a:lnTo>
                    <a:pt x="26" y="88"/>
                  </a:lnTo>
                  <a:lnTo>
                    <a:pt x="34" y="90"/>
                  </a:lnTo>
                  <a:lnTo>
                    <a:pt x="34" y="90"/>
                  </a:lnTo>
                  <a:lnTo>
                    <a:pt x="36" y="90"/>
                  </a:lnTo>
                  <a:lnTo>
                    <a:pt x="36" y="90"/>
                  </a:lnTo>
                  <a:lnTo>
                    <a:pt x="38" y="90"/>
                  </a:lnTo>
                  <a:lnTo>
                    <a:pt x="38" y="90"/>
                  </a:lnTo>
                  <a:lnTo>
                    <a:pt x="42" y="90"/>
                  </a:lnTo>
                  <a:lnTo>
                    <a:pt x="42" y="90"/>
                  </a:lnTo>
                  <a:lnTo>
                    <a:pt x="44" y="90"/>
                  </a:lnTo>
                  <a:lnTo>
                    <a:pt x="44" y="90"/>
                  </a:lnTo>
                  <a:lnTo>
                    <a:pt x="46" y="92"/>
                  </a:lnTo>
                  <a:lnTo>
                    <a:pt x="48" y="96"/>
                  </a:lnTo>
                  <a:lnTo>
                    <a:pt x="50" y="98"/>
                  </a:lnTo>
                  <a:lnTo>
                    <a:pt x="54" y="100"/>
                  </a:lnTo>
                  <a:lnTo>
                    <a:pt x="54" y="100"/>
                  </a:lnTo>
                  <a:lnTo>
                    <a:pt x="56" y="102"/>
                  </a:lnTo>
                  <a:lnTo>
                    <a:pt x="56" y="102"/>
                  </a:lnTo>
                  <a:lnTo>
                    <a:pt x="60" y="100"/>
                  </a:lnTo>
                  <a:lnTo>
                    <a:pt x="62" y="96"/>
                  </a:lnTo>
                  <a:lnTo>
                    <a:pt x="62" y="92"/>
                  </a:lnTo>
                  <a:lnTo>
                    <a:pt x="62" y="88"/>
                  </a:lnTo>
                  <a:lnTo>
                    <a:pt x="62" y="88"/>
                  </a:lnTo>
                  <a:lnTo>
                    <a:pt x="60" y="84"/>
                  </a:lnTo>
                  <a:lnTo>
                    <a:pt x="56" y="80"/>
                  </a:lnTo>
                  <a:lnTo>
                    <a:pt x="48" y="76"/>
                  </a:lnTo>
                  <a:lnTo>
                    <a:pt x="48" y="76"/>
                  </a:lnTo>
                  <a:lnTo>
                    <a:pt x="44" y="74"/>
                  </a:lnTo>
                  <a:lnTo>
                    <a:pt x="44" y="74"/>
                  </a:lnTo>
                  <a:lnTo>
                    <a:pt x="40" y="74"/>
                  </a:lnTo>
                  <a:lnTo>
                    <a:pt x="40" y="74"/>
                  </a:lnTo>
                  <a:lnTo>
                    <a:pt x="34" y="74"/>
                  </a:lnTo>
                  <a:lnTo>
                    <a:pt x="34" y="74"/>
                  </a:lnTo>
                  <a:lnTo>
                    <a:pt x="28" y="74"/>
                  </a:lnTo>
                  <a:lnTo>
                    <a:pt x="28" y="74"/>
                  </a:lnTo>
                  <a:lnTo>
                    <a:pt x="26" y="66"/>
                  </a:lnTo>
                  <a:lnTo>
                    <a:pt x="24" y="56"/>
                  </a:lnTo>
                  <a:lnTo>
                    <a:pt x="24" y="56"/>
                  </a:lnTo>
                  <a:lnTo>
                    <a:pt x="26" y="54"/>
                  </a:lnTo>
                  <a:lnTo>
                    <a:pt x="30" y="52"/>
                  </a:lnTo>
                  <a:lnTo>
                    <a:pt x="32" y="50"/>
                  </a:lnTo>
                  <a:lnTo>
                    <a:pt x="36" y="48"/>
                  </a:lnTo>
                  <a:lnTo>
                    <a:pt x="36" y="48"/>
                  </a:lnTo>
                  <a:lnTo>
                    <a:pt x="40" y="42"/>
                  </a:lnTo>
                  <a:lnTo>
                    <a:pt x="42" y="34"/>
                  </a:lnTo>
                  <a:lnTo>
                    <a:pt x="42" y="34"/>
                  </a:lnTo>
                  <a:lnTo>
                    <a:pt x="42" y="26"/>
                  </a:lnTo>
                  <a:lnTo>
                    <a:pt x="38" y="14"/>
                  </a:lnTo>
                  <a:lnTo>
                    <a:pt x="34" y="4"/>
                  </a:lnTo>
                  <a:lnTo>
                    <a:pt x="32" y="0"/>
                  </a:lnTo>
                  <a:lnTo>
                    <a:pt x="28"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Arial" panose="020B0604020202020204" pitchFamily="34" charset="0"/>
                <a:cs typeface="Arial" panose="020B0604020202020204" pitchFamily="34" charset="0"/>
              </a:endParaRPr>
            </a:p>
          </p:txBody>
        </p:sp>
        <p:sp>
          <p:nvSpPr>
            <p:cNvPr id="89" name="Freeform 74"/>
            <p:cNvSpPr>
              <a:spLocks/>
            </p:cNvSpPr>
            <p:nvPr/>
          </p:nvSpPr>
          <p:spPr bwMode="auto">
            <a:xfrm>
              <a:off x="2414" y="2208"/>
              <a:ext cx="62" cy="108"/>
            </a:xfrm>
            <a:custGeom>
              <a:avLst/>
              <a:gdLst>
                <a:gd name="T0" fmla="*/ 28 w 62"/>
                <a:gd name="T1" fmla="*/ 0 h 108"/>
                <a:gd name="T2" fmla="*/ 24 w 62"/>
                <a:gd name="T3" fmla="*/ 2 h 108"/>
                <a:gd name="T4" fmla="*/ 20 w 62"/>
                <a:gd name="T5" fmla="*/ 8 h 108"/>
                <a:gd name="T6" fmla="*/ 20 w 62"/>
                <a:gd name="T7" fmla="*/ 20 h 108"/>
                <a:gd name="T8" fmla="*/ 18 w 62"/>
                <a:gd name="T9" fmla="*/ 24 h 108"/>
                <a:gd name="T10" fmla="*/ 10 w 62"/>
                <a:gd name="T11" fmla="*/ 32 h 108"/>
                <a:gd name="T12" fmla="*/ 4 w 62"/>
                <a:gd name="T13" fmla="*/ 40 h 108"/>
                <a:gd name="T14" fmla="*/ 4 w 62"/>
                <a:gd name="T15" fmla="*/ 48 h 108"/>
                <a:gd name="T16" fmla="*/ 0 w 62"/>
                <a:gd name="T17" fmla="*/ 60 h 108"/>
                <a:gd name="T18" fmla="*/ 0 w 62"/>
                <a:gd name="T19" fmla="*/ 68 h 108"/>
                <a:gd name="T20" fmla="*/ 4 w 62"/>
                <a:gd name="T21" fmla="*/ 76 h 108"/>
                <a:gd name="T22" fmla="*/ 10 w 62"/>
                <a:gd name="T23" fmla="*/ 80 h 108"/>
                <a:gd name="T24" fmla="*/ 14 w 62"/>
                <a:gd name="T25" fmla="*/ 86 h 108"/>
                <a:gd name="T26" fmla="*/ 14 w 62"/>
                <a:gd name="T27" fmla="*/ 92 h 108"/>
                <a:gd name="T28" fmla="*/ 10 w 62"/>
                <a:gd name="T29" fmla="*/ 102 h 108"/>
                <a:gd name="T30" fmla="*/ 12 w 62"/>
                <a:gd name="T31" fmla="*/ 106 h 108"/>
                <a:gd name="T32" fmla="*/ 16 w 62"/>
                <a:gd name="T33" fmla="*/ 108 h 108"/>
                <a:gd name="T34" fmla="*/ 20 w 62"/>
                <a:gd name="T35" fmla="*/ 106 h 108"/>
                <a:gd name="T36" fmla="*/ 24 w 62"/>
                <a:gd name="T37" fmla="*/ 102 h 108"/>
                <a:gd name="T38" fmla="*/ 22 w 62"/>
                <a:gd name="T39" fmla="*/ 98 h 108"/>
                <a:gd name="T40" fmla="*/ 18 w 62"/>
                <a:gd name="T41" fmla="*/ 92 h 108"/>
                <a:gd name="T42" fmla="*/ 24 w 62"/>
                <a:gd name="T43" fmla="*/ 90 h 108"/>
                <a:gd name="T44" fmla="*/ 26 w 62"/>
                <a:gd name="T45" fmla="*/ 88 h 108"/>
                <a:gd name="T46" fmla="*/ 34 w 62"/>
                <a:gd name="T47" fmla="*/ 90 h 108"/>
                <a:gd name="T48" fmla="*/ 36 w 62"/>
                <a:gd name="T49" fmla="*/ 90 h 108"/>
                <a:gd name="T50" fmla="*/ 38 w 62"/>
                <a:gd name="T51" fmla="*/ 90 h 108"/>
                <a:gd name="T52" fmla="*/ 42 w 62"/>
                <a:gd name="T53" fmla="*/ 90 h 108"/>
                <a:gd name="T54" fmla="*/ 44 w 62"/>
                <a:gd name="T55" fmla="*/ 90 h 108"/>
                <a:gd name="T56" fmla="*/ 48 w 62"/>
                <a:gd name="T57" fmla="*/ 96 h 108"/>
                <a:gd name="T58" fmla="*/ 54 w 62"/>
                <a:gd name="T59" fmla="*/ 100 h 108"/>
                <a:gd name="T60" fmla="*/ 56 w 62"/>
                <a:gd name="T61" fmla="*/ 102 h 108"/>
                <a:gd name="T62" fmla="*/ 60 w 62"/>
                <a:gd name="T63" fmla="*/ 100 h 108"/>
                <a:gd name="T64" fmla="*/ 62 w 62"/>
                <a:gd name="T65" fmla="*/ 92 h 108"/>
                <a:gd name="T66" fmla="*/ 62 w 62"/>
                <a:gd name="T67" fmla="*/ 88 h 108"/>
                <a:gd name="T68" fmla="*/ 56 w 62"/>
                <a:gd name="T69" fmla="*/ 80 h 108"/>
                <a:gd name="T70" fmla="*/ 48 w 62"/>
                <a:gd name="T71" fmla="*/ 76 h 108"/>
                <a:gd name="T72" fmla="*/ 44 w 62"/>
                <a:gd name="T73" fmla="*/ 74 h 108"/>
                <a:gd name="T74" fmla="*/ 40 w 62"/>
                <a:gd name="T75" fmla="*/ 74 h 108"/>
                <a:gd name="T76" fmla="*/ 34 w 62"/>
                <a:gd name="T77" fmla="*/ 74 h 108"/>
                <a:gd name="T78" fmla="*/ 28 w 62"/>
                <a:gd name="T79" fmla="*/ 74 h 108"/>
                <a:gd name="T80" fmla="*/ 24 w 62"/>
                <a:gd name="T81" fmla="*/ 56 h 108"/>
                <a:gd name="T82" fmla="*/ 26 w 62"/>
                <a:gd name="T83" fmla="*/ 54 h 108"/>
                <a:gd name="T84" fmla="*/ 32 w 62"/>
                <a:gd name="T85" fmla="*/ 50 h 108"/>
                <a:gd name="T86" fmla="*/ 36 w 62"/>
                <a:gd name="T87" fmla="*/ 48 h 108"/>
                <a:gd name="T88" fmla="*/ 42 w 62"/>
                <a:gd name="T89" fmla="*/ 34 h 108"/>
                <a:gd name="T90" fmla="*/ 42 w 62"/>
                <a:gd name="T91" fmla="*/ 26 h 108"/>
                <a:gd name="T92" fmla="*/ 34 w 62"/>
                <a:gd name="T93" fmla="*/ 4 h 108"/>
                <a:gd name="T94" fmla="*/ 28 w 62"/>
                <a:gd name="T95"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2" h="108">
                  <a:moveTo>
                    <a:pt x="28" y="0"/>
                  </a:moveTo>
                  <a:lnTo>
                    <a:pt x="28" y="0"/>
                  </a:lnTo>
                  <a:lnTo>
                    <a:pt x="26" y="0"/>
                  </a:lnTo>
                  <a:lnTo>
                    <a:pt x="24" y="2"/>
                  </a:lnTo>
                  <a:lnTo>
                    <a:pt x="24" y="2"/>
                  </a:lnTo>
                  <a:lnTo>
                    <a:pt x="20" y="8"/>
                  </a:lnTo>
                  <a:lnTo>
                    <a:pt x="20" y="14"/>
                  </a:lnTo>
                  <a:lnTo>
                    <a:pt x="20" y="20"/>
                  </a:lnTo>
                  <a:lnTo>
                    <a:pt x="18" y="24"/>
                  </a:lnTo>
                  <a:lnTo>
                    <a:pt x="18" y="24"/>
                  </a:lnTo>
                  <a:lnTo>
                    <a:pt x="14" y="28"/>
                  </a:lnTo>
                  <a:lnTo>
                    <a:pt x="10" y="32"/>
                  </a:lnTo>
                  <a:lnTo>
                    <a:pt x="6" y="34"/>
                  </a:lnTo>
                  <a:lnTo>
                    <a:pt x="4" y="40"/>
                  </a:lnTo>
                  <a:lnTo>
                    <a:pt x="4" y="40"/>
                  </a:lnTo>
                  <a:lnTo>
                    <a:pt x="4" y="48"/>
                  </a:lnTo>
                  <a:lnTo>
                    <a:pt x="4" y="48"/>
                  </a:lnTo>
                  <a:lnTo>
                    <a:pt x="0" y="60"/>
                  </a:lnTo>
                  <a:lnTo>
                    <a:pt x="0" y="60"/>
                  </a:lnTo>
                  <a:lnTo>
                    <a:pt x="0" y="68"/>
                  </a:lnTo>
                  <a:lnTo>
                    <a:pt x="2" y="72"/>
                  </a:lnTo>
                  <a:lnTo>
                    <a:pt x="4" y="76"/>
                  </a:lnTo>
                  <a:lnTo>
                    <a:pt x="4" y="76"/>
                  </a:lnTo>
                  <a:lnTo>
                    <a:pt x="10" y="80"/>
                  </a:lnTo>
                  <a:lnTo>
                    <a:pt x="12" y="82"/>
                  </a:lnTo>
                  <a:lnTo>
                    <a:pt x="14" y="86"/>
                  </a:lnTo>
                  <a:lnTo>
                    <a:pt x="14" y="86"/>
                  </a:lnTo>
                  <a:lnTo>
                    <a:pt x="14" y="92"/>
                  </a:lnTo>
                  <a:lnTo>
                    <a:pt x="12" y="96"/>
                  </a:lnTo>
                  <a:lnTo>
                    <a:pt x="10" y="102"/>
                  </a:lnTo>
                  <a:lnTo>
                    <a:pt x="12" y="106"/>
                  </a:lnTo>
                  <a:lnTo>
                    <a:pt x="12" y="106"/>
                  </a:lnTo>
                  <a:lnTo>
                    <a:pt x="14" y="108"/>
                  </a:lnTo>
                  <a:lnTo>
                    <a:pt x="16" y="108"/>
                  </a:lnTo>
                  <a:lnTo>
                    <a:pt x="16" y="108"/>
                  </a:lnTo>
                  <a:lnTo>
                    <a:pt x="20" y="106"/>
                  </a:lnTo>
                  <a:lnTo>
                    <a:pt x="22" y="104"/>
                  </a:lnTo>
                  <a:lnTo>
                    <a:pt x="24" y="102"/>
                  </a:lnTo>
                  <a:lnTo>
                    <a:pt x="24" y="102"/>
                  </a:lnTo>
                  <a:lnTo>
                    <a:pt x="22" y="98"/>
                  </a:lnTo>
                  <a:lnTo>
                    <a:pt x="20" y="96"/>
                  </a:lnTo>
                  <a:lnTo>
                    <a:pt x="18" y="92"/>
                  </a:lnTo>
                  <a:lnTo>
                    <a:pt x="24" y="90"/>
                  </a:lnTo>
                  <a:lnTo>
                    <a:pt x="24" y="90"/>
                  </a:lnTo>
                  <a:lnTo>
                    <a:pt x="26" y="88"/>
                  </a:lnTo>
                  <a:lnTo>
                    <a:pt x="26" y="88"/>
                  </a:lnTo>
                  <a:lnTo>
                    <a:pt x="34" y="90"/>
                  </a:lnTo>
                  <a:lnTo>
                    <a:pt x="34" y="90"/>
                  </a:lnTo>
                  <a:lnTo>
                    <a:pt x="36" y="90"/>
                  </a:lnTo>
                  <a:lnTo>
                    <a:pt x="36" y="90"/>
                  </a:lnTo>
                  <a:lnTo>
                    <a:pt x="38" y="90"/>
                  </a:lnTo>
                  <a:lnTo>
                    <a:pt x="38" y="90"/>
                  </a:lnTo>
                  <a:lnTo>
                    <a:pt x="42" y="90"/>
                  </a:lnTo>
                  <a:lnTo>
                    <a:pt x="42" y="90"/>
                  </a:lnTo>
                  <a:lnTo>
                    <a:pt x="44" y="90"/>
                  </a:lnTo>
                  <a:lnTo>
                    <a:pt x="44" y="90"/>
                  </a:lnTo>
                  <a:lnTo>
                    <a:pt x="46" y="92"/>
                  </a:lnTo>
                  <a:lnTo>
                    <a:pt x="48" y="96"/>
                  </a:lnTo>
                  <a:lnTo>
                    <a:pt x="50" y="98"/>
                  </a:lnTo>
                  <a:lnTo>
                    <a:pt x="54" y="100"/>
                  </a:lnTo>
                  <a:lnTo>
                    <a:pt x="54" y="100"/>
                  </a:lnTo>
                  <a:lnTo>
                    <a:pt x="56" y="102"/>
                  </a:lnTo>
                  <a:lnTo>
                    <a:pt x="56" y="102"/>
                  </a:lnTo>
                  <a:lnTo>
                    <a:pt x="60" y="100"/>
                  </a:lnTo>
                  <a:lnTo>
                    <a:pt x="62" y="96"/>
                  </a:lnTo>
                  <a:lnTo>
                    <a:pt x="62" y="92"/>
                  </a:lnTo>
                  <a:lnTo>
                    <a:pt x="62" y="88"/>
                  </a:lnTo>
                  <a:lnTo>
                    <a:pt x="62" y="88"/>
                  </a:lnTo>
                  <a:lnTo>
                    <a:pt x="60" y="84"/>
                  </a:lnTo>
                  <a:lnTo>
                    <a:pt x="56" y="80"/>
                  </a:lnTo>
                  <a:lnTo>
                    <a:pt x="48" y="76"/>
                  </a:lnTo>
                  <a:lnTo>
                    <a:pt x="48" y="76"/>
                  </a:lnTo>
                  <a:lnTo>
                    <a:pt x="44" y="74"/>
                  </a:lnTo>
                  <a:lnTo>
                    <a:pt x="44" y="74"/>
                  </a:lnTo>
                  <a:lnTo>
                    <a:pt x="40" y="74"/>
                  </a:lnTo>
                  <a:lnTo>
                    <a:pt x="40" y="74"/>
                  </a:lnTo>
                  <a:lnTo>
                    <a:pt x="34" y="74"/>
                  </a:lnTo>
                  <a:lnTo>
                    <a:pt x="34" y="74"/>
                  </a:lnTo>
                  <a:lnTo>
                    <a:pt x="28" y="74"/>
                  </a:lnTo>
                  <a:lnTo>
                    <a:pt x="28" y="74"/>
                  </a:lnTo>
                  <a:lnTo>
                    <a:pt x="26" y="66"/>
                  </a:lnTo>
                  <a:lnTo>
                    <a:pt x="24" y="56"/>
                  </a:lnTo>
                  <a:lnTo>
                    <a:pt x="24" y="56"/>
                  </a:lnTo>
                  <a:lnTo>
                    <a:pt x="26" y="54"/>
                  </a:lnTo>
                  <a:lnTo>
                    <a:pt x="30" y="52"/>
                  </a:lnTo>
                  <a:lnTo>
                    <a:pt x="32" y="50"/>
                  </a:lnTo>
                  <a:lnTo>
                    <a:pt x="36" y="48"/>
                  </a:lnTo>
                  <a:lnTo>
                    <a:pt x="36" y="48"/>
                  </a:lnTo>
                  <a:lnTo>
                    <a:pt x="40" y="42"/>
                  </a:lnTo>
                  <a:lnTo>
                    <a:pt x="42" y="34"/>
                  </a:lnTo>
                  <a:lnTo>
                    <a:pt x="42" y="34"/>
                  </a:lnTo>
                  <a:lnTo>
                    <a:pt x="42" y="26"/>
                  </a:lnTo>
                  <a:lnTo>
                    <a:pt x="38" y="14"/>
                  </a:lnTo>
                  <a:lnTo>
                    <a:pt x="34" y="4"/>
                  </a:lnTo>
                  <a:lnTo>
                    <a:pt x="32" y="0"/>
                  </a:lnTo>
                  <a:lnTo>
                    <a:pt x="2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Arial" panose="020B0604020202020204" pitchFamily="34" charset="0"/>
                <a:cs typeface="Arial" panose="020B0604020202020204" pitchFamily="34" charset="0"/>
              </a:endParaRPr>
            </a:p>
          </p:txBody>
        </p:sp>
        <p:sp>
          <p:nvSpPr>
            <p:cNvPr id="90" name="Freeform 75"/>
            <p:cNvSpPr>
              <a:spLocks/>
            </p:cNvSpPr>
            <p:nvPr/>
          </p:nvSpPr>
          <p:spPr bwMode="auto">
            <a:xfrm>
              <a:off x="2440" y="2364"/>
              <a:ext cx="58" cy="64"/>
            </a:xfrm>
            <a:custGeom>
              <a:avLst/>
              <a:gdLst>
                <a:gd name="T0" fmla="*/ 42 w 58"/>
                <a:gd name="T1" fmla="*/ 0 h 64"/>
                <a:gd name="T2" fmla="*/ 40 w 58"/>
                <a:gd name="T3" fmla="*/ 0 h 64"/>
                <a:gd name="T4" fmla="*/ 32 w 58"/>
                <a:gd name="T5" fmla="*/ 6 h 64"/>
                <a:gd name="T6" fmla="*/ 30 w 58"/>
                <a:gd name="T7" fmla="*/ 12 h 64"/>
                <a:gd name="T8" fmla="*/ 26 w 58"/>
                <a:gd name="T9" fmla="*/ 14 h 64"/>
                <a:gd name="T10" fmla="*/ 26 w 58"/>
                <a:gd name="T11" fmla="*/ 14 h 64"/>
                <a:gd name="T12" fmla="*/ 20 w 58"/>
                <a:gd name="T13" fmla="*/ 14 h 64"/>
                <a:gd name="T14" fmla="*/ 18 w 58"/>
                <a:gd name="T15" fmla="*/ 10 h 64"/>
                <a:gd name="T16" fmla="*/ 12 w 58"/>
                <a:gd name="T17" fmla="*/ 8 h 64"/>
                <a:gd name="T18" fmla="*/ 8 w 58"/>
                <a:gd name="T19" fmla="*/ 10 h 64"/>
                <a:gd name="T20" fmla="*/ 0 w 58"/>
                <a:gd name="T21" fmla="*/ 24 h 64"/>
                <a:gd name="T22" fmla="*/ 10 w 58"/>
                <a:gd name="T23" fmla="*/ 24 h 64"/>
                <a:gd name="T24" fmla="*/ 14 w 58"/>
                <a:gd name="T25" fmla="*/ 28 h 64"/>
                <a:gd name="T26" fmla="*/ 16 w 58"/>
                <a:gd name="T27" fmla="*/ 34 h 64"/>
                <a:gd name="T28" fmla="*/ 12 w 58"/>
                <a:gd name="T29" fmla="*/ 42 h 64"/>
                <a:gd name="T30" fmla="*/ 12 w 58"/>
                <a:gd name="T31" fmla="*/ 46 h 64"/>
                <a:gd name="T32" fmla="*/ 20 w 58"/>
                <a:gd name="T33" fmla="*/ 54 h 64"/>
                <a:gd name="T34" fmla="*/ 30 w 58"/>
                <a:gd name="T35" fmla="*/ 58 h 64"/>
                <a:gd name="T36" fmla="*/ 36 w 58"/>
                <a:gd name="T37" fmla="*/ 64 h 64"/>
                <a:gd name="T38" fmla="*/ 42 w 58"/>
                <a:gd name="T39" fmla="*/ 62 h 64"/>
                <a:gd name="T40" fmla="*/ 44 w 58"/>
                <a:gd name="T41" fmla="*/ 60 h 64"/>
                <a:gd name="T42" fmla="*/ 42 w 58"/>
                <a:gd name="T43" fmla="*/ 54 h 64"/>
                <a:gd name="T44" fmla="*/ 36 w 58"/>
                <a:gd name="T45" fmla="*/ 44 h 64"/>
                <a:gd name="T46" fmla="*/ 36 w 58"/>
                <a:gd name="T47" fmla="*/ 42 h 64"/>
                <a:gd name="T48" fmla="*/ 44 w 58"/>
                <a:gd name="T49" fmla="*/ 34 h 64"/>
                <a:gd name="T50" fmla="*/ 44 w 58"/>
                <a:gd name="T51" fmla="*/ 34 h 64"/>
                <a:gd name="T52" fmla="*/ 52 w 58"/>
                <a:gd name="T53" fmla="*/ 32 h 64"/>
                <a:gd name="T54" fmla="*/ 54 w 58"/>
                <a:gd name="T55" fmla="*/ 28 h 64"/>
                <a:gd name="T56" fmla="*/ 56 w 58"/>
                <a:gd name="T57" fmla="*/ 18 h 64"/>
                <a:gd name="T58" fmla="*/ 58 w 58"/>
                <a:gd name="T59" fmla="*/ 10 h 64"/>
                <a:gd name="T60" fmla="*/ 56 w 58"/>
                <a:gd name="T61" fmla="*/ 8 h 64"/>
                <a:gd name="T62" fmla="*/ 48 w 58"/>
                <a:gd name="T63" fmla="*/ 4 h 64"/>
                <a:gd name="T64" fmla="*/ 46 w 58"/>
                <a:gd name="T65" fmla="*/ 2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8" h="64">
                  <a:moveTo>
                    <a:pt x="42" y="0"/>
                  </a:moveTo>
                  <a:lnTo>
                    <a:pt x="42" y="0"/>
                  </a:lnTo>
                  <a:lnTo>
                    <a:pt x="40" y="0"/>
                  </a:lnTo>
                  <a:lnTo>
                    <a:pt x="40" y="0"/>
                  </a:lnTo>
                  <a:lnTo>
                    <a:pt x="36" y="2"/>
                  </a:lnTo>
                  <a:lnTo>
                    <a:pt x="32" y="6"/>
                  </a:lnTo>
                  <a:lnTo>
                    <a:pt x="32" y="6"/>
                  </a:lnTo>
                  <a:lnTo>
                    <a:pt x="30" y="12"/>
                  </a:lnTo>
                  <a:lnTo>
                    <a:pt x="30" y="14"/>
                  </a:lnTo>
                  <a:lnTo>
                    <a:pt x="26" y="14"/>
                  </a:lnTo>
                  <a:lnTo>
                    <a:pt x="26" y="14"/>
                  </a:lnTo>
                  <a:lnTo>
                    <a:pt x="26" y="14"/>
                  </a:lnTo>
                  <a:lnTo>
                    <a:pt x="26" y="14"/>
                  </a:lnTo>
                  <a:lnTo>
                    <a:pt x="20" y="14"/>
                  </a:lnTo>
                  <a:lnTo>
                    <a:pt x="18" y="10"/>
                  </a:lnTo>
                  <a:lnTo>
                    <a:pt x="18" y="10"/>
                  </a:lnTo>
                  <a:lnTo>
                    <a:pt x="12" y="8"/>
                  </a:lnTo>
                  <a:lnTo>
                    <a:pt x="12" y="8"/>
                  </a:lnTo>
                  <a:lnTo>
                    <a:pt x="8" y="10"/>
                  </a:lnTo>
                  <a:lnTo>
                    <a:pt x="8" y="10"/>
                  </a:lnTo>
                  <a:lnTo>
                    <a:pt x="2" y="16"/>
                  </a:lnTo>
                  <a:lnTo>
                    <a:pt x="0" y="24"/>
                  </a:lnTo>
                  <a:lnTo>
                    <a:pt x="0" y="24"/>
                  </a:lnTo>
                  <a:lnTo>
                    <a:pt x="10" y="24"/>
                  </a:lnTo>
                  <a:lnTo>
                    <a:pt x="12" y="26"/>
                  </a:lnTo>
                  <a:lnTo>
                    <a:pt x="14" y="28"/>
                  </a:lnTo>
                  <a:lnTo>
                    <a:pt x="14" y="28"/>
                  </a:lnTo>
                  <a:lnTo>
                    <a:pt x="16" y="34"/>
                  </a:lnTo>
                  <a:lnTo>
                    <a:pt x="14" y="38"/>
                  </a:lnTo>
                  <a:lnTo>
                    <a:pt x="12" y="42"/>
                  </a:lnTo>
                  <a:lnTo>
                    <a:pt x="12" y="46"/>
                  </a:lnTo>
                  <a:lnTo>
                    <a:pt x="12" y="46"/>
                  </a:lnTo>
                  <a:lnTo>
                    <a:pt x="14" y="52"/>
                  </a:lnTo>
                  <a:lnTo>
                    <a:pt x="20" y="54"/>
                  </a:lnTo>
                  <a:lnTo>
                    <a:pt x="30" y="58"/>
                  </a:lnTo>
                  <a:lnTo>
                    <a:pt x="30" y="58"/>
                  </a:lnTo>
                  <a:lnTo>
                    <a:pt x="34" y="62"/>
                  </a:lnTo>
                  <a:lnTo>
                    <a:pt x="36" y="64"/>
                  </a:lnTo>
                  <a:lnTo>
                    <a:pt x="36" y="64"/>
                  </a:lnTo>
                  <a:lnTo>
                    <a:pt x="42" y="62"/>
                  </a:lnTo>
                  <a:lnTo>
                    <a:pt x="42" y="62"/>
                  </a:lnTo>
                  <a:lnTo>
                    <a:pt x="44" y="60"/>
                  </a:lnTo>
                  <a:lnTo>
                    <a:pt x="44" y="58"/>
                  </a:lnTo>
                  <a:lnTo>
                    <a:pt x="42" y="54"/>
                  </a:lnTo>
                  <a:lnTo>
                    <a:pt x="38" y="48"/>
                  </a:lnTo>
                  <a:lnTo>
                    <a:pt x="36" y="44"/>
                  </a:lnTo>
                  <a:lnTo>
                    <a:pt x="36" y="44"/>
                  </a:lnTo>
                  <a:lnTo>
                    <a:pt x="36" y="42"/>
                  </a:lnTo>
                  <a:lnTo>
                    <a:pt x="38" y="38"/>
                  </a:lnTo>
                  <a:lnTo>
                    <a:pt x="44" y="34"/>
                  </a:lnTo>
                  <a:lnTo>
                    <a:pt x="44" y="34"/>
                  </a:lnTo>
                  <a:lnTo>
                    <a:pt x="44" y="34"/>
                  </a:lnTo>
                  <a:lnTo>
                    <a:pt x="50" y="34"/>
                  </a:lnTo>
                  <a:lnTo>
                    <a:pt x="52" y="32"/>
                  </a:lnTo>
                  <a:lnTo>
                    <a:pt x="54" y="28"/>
                  </a:lnTo>
                  <a:lnTo>
                    <a:pt x="54" y="28"/>
                  </a:lnTo>
                  <a:lnTo>
                    <a:pt x="56" y="18"/>
                  </a:lnTo>
                  <a:lnTo>
                    <a:pt x="56" y="18"/>
                  </a:lnTo>
                  <a:lnTo>
                    <a:pt x="58" y="12"/>
                  </a:lnTo>
                  <a:lnTo>
                    <a:pt x="58" y="10"/>
                  </a:lnTo>
                  <a:lnTo>
                    <a:pt x="56" y="8"/>
                  </a:lnTo>
                  <a:lnTo>
                    <a:pt x="56" y="8"/>
                  </a:lnTo>
                  <a:lnTo>
                    <a:pt x="52" y="6"/>
                  </a:lnTo>
                  <a:lnTo>
                    <a:pt x="48" y="4"/>
                  </a:lnTo>
                  <a:lnTo>
                    <a:pt x="48" y="4"/>
                  </a:lnTo>
                  <a:lnTo>
                    <a:pt x="46" y="2"/>
                  </a:lnTo>
                  <a:lnTo>
                    <a:pt x="42"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Arial" panose="020B0604020202020204" pitchFamily="34" charset="0"/>
                <a:cs typeface="Arial" panose="020B0604020202020204" pitchFamily="34" charset="0"/>
              </a:endParaRPr>
            </a:p>
          </p:txBody>
        </p:sp>
        <p:sp>
          <p:nvSpPr>
            <p:cNvPr id="91" name="Freeform 76"/>
            <p:cNvSpPr>
              <a:spLocks/>
            </p:cNvSpPr>
            <p:nvPr/>
          </p:nvSpPr>
          <p:spPr bwMode="auto">
            <a:xfrm>
              <a:off x="2440" y="2364"/>
              <a:ext cx="58" cy="64"/>
            </a:xfrm>
            <a:custGeom>
              <a:avLst/>
              <a:gdLst>
                <a:gd name="T0" fmla="*/ 42 w 58"/>
                <a:gd name="T1" fmla="*/ 0 h 64"/>
                <a:gd name="T2" fmla="*/ 40 w 58"/>
                <a:gd name="T3" fmla="*/ 0 h 64"/>
                <a:gd name="T4" fmla="*/ 32 w 58"/>
                <a:gd name="T5" fmla="*/ 6 h 64"/>
                <a:gd name="T6" fmla="*/ 30 w 58"/>
                <a:gd name="T7" fmla="*/ 12 h 64"/>
                <a:gd name="T8" fmla="*/ 26 w 58"/>
                <a:gd name="T9" fmla="*/ 14 h 64"/>
                <a:gd name="T10" fmla="*/ 26 w 58"/>
                <a:gd name="T11" fmla="*/ 14 h 64"/>
                <a:gd name="T12" fmla="*/ 20 w 58"/>
                <a:gd name="T13" fmla="*/ 14 h 64"/>
                <a:gd name="T14" fmla="*/ 18 w 58"/>
                <a:gd name="T15" fmla="*/ 10 h 64"/>
                <a:gd name="T16" fmla="*/ 12 w 58"/>
                <a:gd name="T17" fmla="*/ 8 h 64"/>
                <a:gd name="T18" fmla="*/ 8 w 58"/>
                <a:gd name="T19" fmla="*/ 10 h 64"/>
                <a:gd name="T20" fmla="*/ 0 w 58"/>
                <a:gd name="T21" fmla="*/ 24 h 64"/>
                <a:gd name="T22" fmla="*/ 10 w 58"/>
                <a:gd name="T23" fmla="*/ 24 h 64"/>
                <a:gd name="T24" fmla="*/ 14 w 58"/>
                <a:gd name="T25" fmla="*/ 28 h 64"/>
                <a:gd name="T26" fmla="*/ 16 w 58"/>
                <a:gd name="T27" fmla="*/ 34 h 64"/>
                <a:gd name="T28" fmla="*/ 12 w 58"/>
                <a:gd name="T29" fmla="*/ 42 h 64"/>
                <a:gd name="T30" fmla="*/ 12 w 58"/>
                <a:gd name="T31" fmla="*/ 46 h 64"/>
                <a:gd name="T32" fmla="*/ 20 w 58"/>
                <a:gd name="T33" fmla="*/ 54 h 64"/>
                <a:gd name="T34" fmla="*/ 30 w 58"/>
                <a:gd name="T35" fmla="*/ 58 h 64"/>
                <a:gd name="T36" fmla="*/ 36 w 58"/>
                <a:gd name="T37" fmla="*/ 64 h 64"/>
                <a:gd name="T38" fmla="*/ 42 w 58"/>
                <a:gd name="T39" fmla="*/ 62 h 64"/>
                <a:gd name="T40" fmla="*/ 44 w 58"/>
                <a:gd name="T41" fmla="*/ 60 h 64"/>
                <a:gd name="T42" fmla="*/ 42 w 58"/>
                <a:gd name="T43" fmla="*/ 54 h 64"/>
                <a:gd name="T44" fmla="*/ 36 w 58"/>
                <a:gd name="T45" fmla="*/ 44 h 64"/>
                <a:gd name="T46" fmla="*/ 36 w 58"/>
                <a:gd name="T47" fmla="*/ 42 h 64"/>
                <a:gd name="T48" fmla="*/ 44 w 58"/>
                <a:gd name="T49" fmla="*/ 34 h 64"/>
                <a:gd name="T50" fmla="*/ 44 w 58"/>
                <a:gd name="T51" fmla="*/ 34 h 64"/>
                <a:gd name="T52" fmla="*/ 52 w 58"/>
                <a:gd name="T53" fmla="*/ 32 h 64"/>
                <a:gd name="T54" fmla="*/ 54 w 58"/>
                <a:gd name="T55" fmla="*/ 28 h 64"/>
                <a:gd name="T56" fmla="*/ 56 w 58"/>
                <a:gd name="T57" fmla="*/ 18 h 64"/>
                <a:gd name="T58" fmla="*/ 58 w 58"/>
                <a:gd name="T59" fmla="*/ 10 h 64"/>
                <a:gd name="T60" fmla="*/ 56 w 58"/>
                <a:gd name="T61" fmla="*/ 8 h 64"/>
                <a:gd name="T62" fmla="*/ 48 w 58"/>
                <a:gd name="T63" fmla="*/ 4 h 64"/>
                <a:gd name="T64" fmla="*/ 46 w 58"/>
                <a:gd name="T65" fmla="*/ 2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8" h="64">
                  <a:moveTo>
                    <a:pt x="42" y="0"/>
                  </a:moveTo>
                  <a:lnTo>
                    <a:pt x="42" y="0"/>
                  </a:lnTo>
                  <a:lnTo>
                    <a:pt x="40" y="0"/>
                  </a:lnTo>
                  <a:lnTo>
                    <a:pt x="40" y="0"/>
                  </a:lnTo>
                  <a:lnTo>
                    <a:pt x="36" y="2"/>
                  </a:lnTo>
                  <a:lnTo>
                    <a:pt x="32" y="6"/>
                  </a:lnTo>
                  <a:lnTo>
                    <a:pt x="32" y="6"/>
                  </a:lnTo>
                  <a:lnTo>
                    <a:pt x="30" y="12"/>
                  </a:lnTo>
                  <a:lnTo>
                    <a:pt x="30" y="14"/>
                  </a:lnTo>
                  <a:lnTo>
                    <a:pt x="26" y="14"/>
                  </a:lnTo>
                  <a:lnTo>
                    <a:pt x="26" y="14"/>
                  </a:lnTo>
                  <a:lnTo>
                    <a:pt x="26" y="14"/>
                  </a:lnTo>
                  <a:lnTo>
                    <a:pt x="26" y="14"/>
                  </a:lnTo>
                  <a:lnTo>
                    <a:pt x="20" y="14"/>
                  </a:lnTo>
                  <a:lnTo>
                    <a:pt x="18" y="10"/>
                  </a:lnTo>
                  <a:lnTo>
                    <a:pt x="18" y="10"/>
                  </a:lnTo>
                  <a:lnTo>
                    <a:pt x="12" y="8"/>
                  </a:lnTo>
                  <a:lnTo>
                    <a:pt x="12" y="8"/>
                  </a:lnTo>
                  <a:lnTo>
                    <a:pt x="8" y="10"/>
                  </a:lnTo>
                  <a:lnTo>
                    <a:pt x="8" y="10"/>
                  </a:lnTo>
                  <a:lnTo>
                    <a:pt x="2" y="16"/>
                  </a:lnTo>
                  <a:lnTo>
                    <a:pt x="0" y="24"/>
                  </a:lnTo>
                  <a:lnTo>
                    <a:pt x="0" y="24"/>
                  </a:lnTo>
                  <a:lnTo>
                    <a:pt x="10" y="24"/>
                  </a:lnTo>
                  <a:lnTo>
                    <a:pt x="12" y="26"/>
                  </a:lnTo>
                  <a:lnTo>
                    <a:pt x="14" y="28"/>
                  </a:lnTo>
                  <a:lnTo>
                    <a:pt x="14" y="28"/>
                  </a:lnTo>
                  <a:lnTo>
                    <a:pt x="16" y="34"/>
                  </a:lnTo>
                  <a:lnTo>
                    <a:pt x="14" y="38"/>
                  </a:lnTo>
                  <a:lnTo>
                    <a:pt x="12" y="42"/>
                  </a:lnTo>
                  <a:lnTo>
                    <a:pt x="12" y="46"/>
                  </a:lnTo>
                  <a:lnTo>
                    <a:pt x="12" y="46"/>
                  </a:lnTo>
                  <a:lnTo>
                    <a:pt x="14" y="52"/>
                  </a:lnTo>
                  <a:lnTo>
                    <a:pt x="20" y="54"/>
                  </a:lnTo>
                  <a:lnTo>
                    <a:pt x="30" y="58"/>
                  </a:lnTo>
                  <a:lnTo>
                    <a:pt x="30" y="58"/>
                  </a:lnTo>
                  <a:lnTo>
                    <a:pt x="34" y="62"/>
                  </a:lnTo>
                  <a:lnTo>
                    <a:pt x="36" y="64"/>
                  </a:lnTo>
                  <a:lnTo>
                    <a:pt x="36" y="64"/>
                  </a:lnTo>
                  <a:lnTo>
                    <a:pt x="42" y="62"/>
                  </a:lnTo>
                  <a:lnTo>
                    <a:pt x="42" y="62"/>
                  </a:lnTo>
                  <a:lnTo>
                    <a:pt x="44" y="60"/>
                  </a:lnTo>
                  <a:lnTo>
                    <a:pt x="44" y="58"/>
                  </a:lnTo>
                  <a:lnTo>
                    <a:pt x="42" y="54"/>
                  </a:lnTo>
                  <a:lnTo>
                    <a:pt x="38" y="48"/>
                  </a:lnTo>
                  <a:lnTo>
                    <a:pt x="36" y="44"/>
                  </a:lnTo>
                  <a:lnTo>
                    <a:pt x="36" y="44"/>
                  </a:lnTo>
                  <a:lnTo>
                    <a:pt x="36" y="42"/>
                  </a:lnTo>
                  <a:lnTo>
                    <a:pt x="38" y="38"/>
                  </a:lnTo>
                  <a:lnTo>
                    <a:pt x="44" y="34"/>
                  </a:lnTo>
                  <a:lnTo>
                    <a:pt x="44" y="34"/>
                  </a:lnTo>
                  <a:lnTo>
                    <a:pt x="44" y="34"/>
                  </a:lnTo>
                  <a:lnTo>
                    <a:pt x="50" y="34"/>
                  </a:lnTo>
                  <a:lnTo>
                    <a:pt x="52" y="32"/>
                  </a:lnTo>
                  <a:lnTo>
                    <a:pt x="54" y="28"/>
                  </a:lnTo>
                  <a:lnTo>
                    <a:pt x="54" y="28"/>
                  </a:lnTo>
                  <a:lnTo>
                    <a:pt x="56" y="18"/>
                  </a:lnTo>
                  <a:lnTo>
                    <a:pt x="56" y="18"/>
                  </a:lnTo>
                  <a:lnTo>
                    <a:pt x="58" y="12"/>
                  </a:lnTo>
                  <a:lnTo>
                    <a:pt x="58" y="10"/>
                  </a:lnTo>
                  <a:lnTo>
                    <a:pt x="56" y="8"/>
                  </a:lnTo>
                  <a:lnTo>
                    <a:pt x="56" y="8"/>
                  </a:lnTo>
                  <a:lnTo>
                    <a:pt x="52" y="6"/>
                  </a:lnTo>
                  <a:lnTo>
                    <a:pt x="48" y="4"/>
                  </a:lnTo>
                  <a:lnTo>
                    <a:pt x="48" y="4"/>
                  </a:lnTo>
                  <a:lnTo>
                    <a:pt x="46" y="2"/>
                  </a:lnTo>
                  <a:lnTo>
                    <a:pt x="4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Arial" panose="020B0604020202020204" pitchFamily="34" charset="0"/>
                <a:cs typeface="Arial" panose="020B0604020202020204" pitchFamily="34" charset="0"/>
              </a:endParaRPr>
            </a:p>
          </p:txBody>
        </p:sp>
        <p:sp>
          <p:nvSpPr>
            <p:cNvPr id="92" name="Freeform 77"/>
            <p:cNvSpPr>
              <a:spLocks/>
            </p:cNvSpPr>
            <p:nvPr/>
          </p:nvSpPr>
          <p:spPr bwMode="auto">
            <a:xfrm>
              <a:off x="2472" y="2312"/>
              <a:ext cx="18" cy="36"/>
            </a:xfrm>
            <a:custGeom>
              <a:avLst/>
              <a:gdLst>
                <a:gd name="T0" fmla="*/ 8 w 18"/>
                <a:gd name="T1" fmla="*/ 0 h 36"/>
                <a:gd name="T2" fmla="*/ 8 w 18"/>
                <a:gd name="T3" fmla="*/ 0 h 36"/>
                <a:gd name="T4" fmla="*/ 6 w 18"/>
                <a:gd name="T5" fmla="*/ 2 h 36"/>
                <a:gd name="T6" fmla="*/ 4 w 18"/>
                <a:gd name="T7" fmla="*/ 8 h 36"/>
                <a:gd name="T8" fmla="*/ 2 w 18"/>
                <a:gd name="T9" fmla="*/ 18 h 36"/>
                <a:gd name="T10" fmla="*/ 2 w 18"/>
                <a:gd name="T11" fmla="*/ 18 h 36"/>
                <a:gd name="T12" fmla="*/ 2 w 18"/>
                <a:gd name="T13" fmla="*/ 22 h 36"/>
                <a:gd name="T14" fmla="*/ 4 w 18"/>
                <a:gd name="T15" fmla="*/ 26 h 36"/>
                <a:gd name="T16" fmla="*/ 4 w 18"/>
                <a:gd name="T17" fmla="*/ 26 h 36"/>
                <a:gd name="T18" fmla="*/ 2 w 18"/>
                <a:gd name="T19" fmla="*/ 32 h 36"/>
                <a:gd name="T20" fmla="*/ 0 w 18"/>
                <a:gd name="T21" fmla="*/ 36 h 36"/>
                <a:gd name="T22" fmla="*/ 0 w 18"/>
                <a:gd name="T23" fmla="*/ 36 h 36"/>
                <a:gd name="T24" fmla="*/ 2 w 18"/>
                <a:gd name="T25" fmla="*/ 36 h 36"/>
                <a:gd name="T26" fmla="*/ 2 w 18"/>
                <a:gd name="T27" fmla="*/ 36 h 36"/>
                <a:gd name="T28" fmla="*/ 8 w 18"/>
                <a:gd name="T29" fmla="*/ 36 h 36"/>
                <a:gd name="T30" fmla="*/ 12 w 18"/>
                <a:gd name="T31" fmla="*/ 32 h 36"/>
                <a:gd name="T32" fmla="*/ 14 w 18"/>
                <a:gd name="T33" fmla="*/ 26 h 36"/>
                <a:gd name="T34" fmla="*/ 16 w 18"/>
                <a:gd name="T35" fmla="*/ 20 h 36"/>
                <a:gd name="T36" fmla="*/ 16 w 18"/>
                <a:gd name="T37" fmla="*/ 20 h 36"/>
                <a:gd name="T38" fmla="*/ 18 w 18"/>
                <a:gd name="T39" fmla="*/ 12 h 36"/>
                <a:gd name="T40" fmla="*/ 18 w 18"/>
                <a:gd name="T41" fmla="*/ 8 h 36"/>
                <a:gd name="T42" fmla="*/ 14 w 18"/>
                <a:gd name="T43" fmla="*/ 4 h 36"/>
                <a:gd name="T44" fmla="*/ 10 w 18"/>
                <a:gd name="T45" fmla="*/ 2 h 36"/>
                <a:gd name="T46" fmla="*/ 10 w 18"/>
                <a:gd name="T47" fmla="*/ 2 h 36"/>
                <a:gd name="T48" fmla="*/ 6 w 18"/>
                <a:gd name="T49" fmla="*/ 2 h 36"/>
                <a:gd name="T50" fmla="*/ 10 w 18"/>
                <a:gd name="T51" fmla="*/ 0 h 36"/>
                <a:gd name="T52" fmla="*/ 10 w 18"/>
                <a:gd name="T53" fmla="*/ 0 h 36"/>
                <a:gd name="T54" fmla="*/ 8 w 18"/>
                <a:gd name="T55"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8" h="36">
                  <a:moveTo>
                    <a:pt x="8" y="0"/>
                  </a:moveTo>
                  <a:lnTo>
                    <a:pt x="8" y="0"/>
                  </a:lnTo>
                  <a:lnTo>
                    <a:pt x="6" y="2"/>
                  </a:lnTo>
                  <a:lnTo>
                    <a:pt x="4" y="8"/>
                  </a:lnTo>
                  <a:lnTo>
                    <a:pt x="2" y="18"/>
                  </a:lnTo>
                  <a:lnTo>
                    <a:pt x="2" y="18"/>
                  </a:lnTo>
                  <a:lnTo>
                    <a:pt x="2" y="22"/>
                  </a:lnTo>
                  <a:lnTo>
                    <a:pt x="4" y="26"/>
                  </a:lnTo>
                  <a:lnTo>
                    <a:pt x="4" y="26"/>
                  </a:lnTo>
                  <a:lnTo>
                    <a:pt x="2" y="32"/>
                  </a:lnTo>
                  <a:lnTo>
                    <a:pt x="0" y="36"/>
                  </a:lnTo>
                  <a:lnTo>
                    <a:pt x="0" y="36"/>
                  </a:lnTo>
                  <a:lnTo>
                    <a:pt x="2" y="36"/>
                  </a:lnTo>
                  <a:lnTo>
                    <a:pt x="2" y="36"/>
                  </a:lnTo>
                  <a:lnTo>
                    <a:pt x="8" y="36"/>
                  </a:lnTo>
                  <a:lnTo>
                    <a:pt x="12" y="32"/>
                  </a:lnTo>
                  <a:lnTo>
                    <a:pt x="14" y="26"/>
                  </a:lnTo>
                  <a:lnTo>
                    <a:pt x="16" y="20"/>
                  </a:lnTo>
                  <a:lnTo>
                    <a:pt x="16" y="20"/>
                  </a:lnTo>
                  <a:lnTo>
                    <a:pt x="18" y="12"/>
                  </a:lnTo>
                  <a:lnTo>
                    <a:pt x="18" y="8"/>
                  </a:lnTo>
                  <a:lnTo>
                    <a:pt x="14" y="4"/>
                  </a:lnTo>
                  <a:lnTo>
                    <a:pt x="10" y="2"/>
                  </a:lnTo>
                  <a:lnTo>
                    <a:pt x="10" y="2"/>
                  </a:lnTo>
                  <a:lnTo>
                    <a:pt x="6" y="2"/>
                  </a:lnTo>
                  <a:lnTo>
                    <a:pt x="10" y="0"/>
                  </a:lnTo>
                  <a:lnTo>
                    <a:pt x="10" y="0"/>
                  </a:lnTo>
                  <a:lnTo>
                    <a:pt x="8"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Arial" panose="020B0604020202020204" pitchFamily="34" charset="0"/>
                <a:cs typeface="Arial" panose="020B0604020202020204" pitchFamily="34" charset="0"/>
              </a:endParaRPr>
            </a:p>
          </p:txBody>
        </p:sp>
        <p:sp>
          <p:nvSpPr>
            <p:cNvPr id="93" name="Freeform 78"/>
            <p:cNvSpPr>
              <a:spLocks/>
            </p:cNvSpPr>
            <p:nvPr/>
          </p:nvSpPr>
          <p:spPr bwMode="auto">
            <a:xfrm>
              <a:off x="2472" y="2312"/>
              <a:ext cx="18" cy="36"/>
            </a:xfrm>
            <a:custGeom>
              <a:avLst/>
              <a:gdLst>
                <a:gd name="T0" fmla="*/ 8 w 18"/>
                <a:gd name="T1" fmla="*/ 0 h 36"/>
                <a:gd name="T2" fmla="*/ 8 w 18"/>
                <a:gd name="T3" fmla="*/ 0 h 36"/>
                <a:gd name="T4" fmla="*/ 6 w 18"/>
                <a:gd name="T5" fmla="*/ 2 h 36"/>
                <a:gd name="T6" fmla="*/ 4 w 18"/>
                <a:gd name="T7" fmla="*/ 8 h 36"/>
                <a:gd name="T8" fmla="*/ 2 w 18"/>
                <a:gd name="T9" fmla="*/ 18 h 36"/>
                <a:gd name="T10" fmla="*/ 2 w 18"/>
                <a:gd name="T11" fmla="*/ 18 h 36"/>
                <a:gd name="T12" fmla="*/ 2 w 18"/>
                <a:gd name="T13" fmla="*/ 22 h 36"/>
                <a:gd name="T14" fmla="*/ 4 w 18"/>
                <a:gd name="T15" fmla="*/ 26 h 36"/>
                <a:gd name="T16" fmla="*/ 4 w 18"/>
                <a:gd name="T17" fmla="*/ 26 h 36"/>
                <a:gd name="T18" fmla="*/ 2 w 18"/>
                <a:gd name="T19" fmla="*/ 32 h 36"/>
                <a:gd name="T20" fmla="*/ 0 w 18"/>
                <a:gd name="T21" fmla="*/ 36 h 36"/>
                <a:gd name="T22" fmla="*/ 0 w 18"/>
                <a:gd name="T23" fmla="*/ 36 h 36"/>
                <a:gd name="T24" fmla="*/ 2 w 18"/>
                <a:gd name="T25" fmla="*/ 36 h 36"/>
                <a:gd name="T26" fmla="*/ 2 w 18"/>
                <a:gd name="T27" fmla="*/ 36 h 36"/>
                <a:gd name="T28" fmla="*/ 8 w 18"/>
                <a:gd name="T29" fmla="*/ 36 h 36"/>
                <a:gd name="T30" fmla="*/ 12 w 18"/>
                <a:gd name="T31" fmla="*/ 32 h 36"/>
                <a:gd name="T32" fmla="*/ 14 w 18"/>
                <a:gd name="T33" fmla="*/ 26 h 36"/>
                <a:gd name="T34" fmla="*/ 16 w 18"/>
                <a:gd name="T35" fmla="*/ 20 h 36"/>
                <a:gd name="T36" fmla="*/ 16 w 18"/>
                <a:gd name="T37" fmla="*/ 20 h 36"/>
                <a:gd name="T38" fmla="*/ 18 w 18"/>
                <a:gd name="T39" fmla="*/ 12 h 36"/>
                <a:gd name="T40" fmla="*/ 18 w 18"/>
                <a:gd name="T41" fmla="*/ 8 h 36"/>
                <a:gd name="T42" fmla="*/ 14 w 18"/>
                <a:gd name="T43" fmla="*/ 4 h 36"/>
                <a:gd name="T44" fmla="*/ 10 w 18"/>
                <a:gd name="T45" fmla="*/ 2 h 36"/>
                <a:gd name="T46" fmla="*/ 10 w 18"/>
                <a:gd name="T47" fmla="*/ 2 h 36"/>
                <a:gd name="T48" fmla="*/ 6 w 18"/>
                <a:gd name="T49" fmla="*/ 2 h 36"/>
                <a:gd name="T50" fmla="*/ 10 w 18"/>
                <a:gd name="T51" fmla="*/ 0 h 36"/>
                <a:gd name="T52" fmla="*/ 10 w 18"/>
                <a:gd name="T53" fmla="*/ 0 h 36"/>
                <a:gd name="T54" fmla="*/ 8 w 18"/>
                <a:gd name="T55"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8" h="36">
                  <a:moveTo>
                    <a:pt x="8" y="0"/>
                  </a:moveTo>
                  <a:lnTo>
                    <a:pt x="8" y="0"/>
                  </a:lnTo>
                  <a:lnTo>
                    <a:pt x="6" y="2"/>
                  </a:lnTo>
                  <a:lnTo>
                    <a:pt x="4" y="8"/>
                  </a:lnTo>
                  <a:lnTo>
                    <a:pt x="2" y="18"/>
                  </a:lnTo>
                  <a:lnTo>
                    <a:pt x="2" y="18"/>
                  </a:lnTo>
                  <a:lnTo>
                    <a:pt x="2" y="22"/>
                  </a:lnTo>
                  <a:lnTo>
                    <a:pt x="4" y="26"/>
                  </a:lnTo>
                  <a:lnTo>
                    <a:pt x="4" y="26"/>
                  </a:lnTo>
                  <a:lnTo>
                    <a:pt x="2" y="32"/>
                  </a:lnTo>
                  <a:lnTo>
                    <a:pt x="0" y="36"/>
                  </a:lnTo>
                  <a:lnTo>
                    <a:pt x="0" y="36"/>
                  </a:lnTo>
                  <a:lnTo>
                    <a:pt x="2" y="36"/>
                  </a:lnTo>
                  <a:lnTo>
                    <a:pt x="2" y="36"/>
                  </a:lnTo>
                  <a:lnTo>
                    <a:pt x="8" y="36"/>
                  </a:lnTo>
                  <a:lnTo>
                    <a:pt x="12" y="32"/>
                  </a:lnTo>
                  <a:lnTo>
                    <a:pt x="14" y="26"/>
                  </a:lnTo>
                  <a:lnTo>
                    <a:pt x="16" y="20"/>
                  </a:lnTo>
                  <a:lnTo>
                    <a:pt x="16" y="20"/>
                  </a:lnTo>
                  <a:lnTo>
                    <a:pt x="18" y="12"/>
                  </a:lnTo>
                  <a:lnTo>
                    <a:pt x="18" y="8"/>
                  </a:lnTo>
                  <a:lnTo>
                    <a:pt x="14" y="4"/>
                  </a:lnTo>
                  <a:lnTo>
                    <a:pt x="10" y="2"/>
                  </a:lnTo>
                  <a:lnTo>
                    <a:pt x="10" y="2"/>
                  </a:lnTo>
                  <a:lnTo>
                    <a:pt x="6" y="2"/>
                  </a:lnTo>
                  <a:lnTo>
                    <a:pt x="10" y="0"/>
                  </a:lnTo>
                  <a:lnTo>
                    <a:pt x="10" y="0"/>
                  </a:lnTo>
                  <a:lnTo>
                    <a:pt x="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Arial" panose="020B0604020202020204" pitchFamily="34" charset="0"/>
                <a:cs typeface="Arial" panose="020B0604020202020204" pitchFamily="34" charset="0"/>
              </a:endParaRPr>
            </a:p>
          </p:txBody>
        </p:sp>
        <p:sp>
          <p:nvSpPr>
            <p:cNvPr id="94" name="Freeform 79"/>
            <p:cNvSpPr>
              <a:spLocks/>
            </p:cNvSpPr>
            <p:nvPr/>
          </p:nvSpPr>
          <p:spPr bwMode="auto">
            <a:xfrm>
              <a:off x="2430" y="2328"/>
              <a:ext cx="28" cy="24"/>
            </a:xfrm>
            <a:custGeom>
              <a:avLst/>
              <a:gdLst>
                <a:gd name="T0" fmla="*/ 16 w 28"/>
                <a:gd name="T1" fmla="*/ 0 h 24"/>
                <a:gd name="T2" fmla="*/ 16 w 28"/>
                <a:gd name="T3" fmla="*/ 0 h 24"/>
                <a:gd name="T4" fmla="*/ 10 w 28"/>
                <a:gd name="T5" fmla="*/ 0 h 24"/>
                <a:gd name="T6" fmla="*/ 4 w 28"/>
                <a:gd name="T7" fmla="*/ 2 h 24"/>
                <a:gd name="T8" fmla="*/ 4 w 28"/>
                <a:gd name="T9" fmla="*/ 2 h 24"/>
                <a:gd name="T10" fmla="*/ 0 w 28"/>
                <a:gd name="T11" fmla="*/ 4 h 24"/>
                <a:gd name="T12" fmla="*/ 0 w 28"/>
                <a:gd name="T13" fmla="*/ 6 h 24"/>
                <a:gd name="T14" fmla="*/ 6 w 28"/>
                <a:gd name="T15" fmla="*/ 12 h 24"/>
                <a:gd name="T16" fmla="*/ 6 w 28"/>
                <a:gd name="T17" fmla="*/ 12 h 24"/>
                <a:gd name="T18" fmla="*/ 6 w 28"/>
                <a:gd name="T19" fmla="*/ 16 h 24"/>
                <a:gd name="T20" fmla="*/ 8 w 28"/>
                <a:gd name="T21" fmla="*/ 20 h 24"/>
                <a:gd name="T22" fmla="*/ 8 w 28"/>
                <a:gd name="T23" fmla="*/ 24 h 24"/>
                <a:gd name="T24" fmla="*/ 10 w 28"/>
                <a:gd name="T25" fmla="*/ 24 h 24"/>
                <a:gd name="T26" fmla="*/ 10 w 28"/>
                <a:gd name="T27" fmla="*/ 24 h 24"/>
                <a:gd name="T28" fmla="*/ 12 w 28"/>
                <a:gd name="T29" fmla="*/ 24 h 24"/>
                <a:gd name="T30" fmla="*/ 12 w 28"/>
                <a:gd name="T31" fmla="*/ 24 h 24"/>
                <a:gd name="T32" fmla="*/ 14 w 28"/>
                <a:gd name="T33" fmla="*/ 22 h 24"/>
                <a:gd name="T34" fmla="*/ 16 w 28"/>
                <a:gd name="T35" fmla="*/ 18 h 24"/>
                <a:gd name="T36" fmla="*/ 18 w 28"/>
                <a:gd name="T37" fmla="*/ 10 h 24"/>
                <a:gd name="T38" fmla="*/ 18 w 28"/>
                <a:gd name="T39" fmla="*/ 10 h 24"/>
                <a:gd name="T40" fmla="*/ 20 w 28"/>
                <a:gd name="T41" fmla="*/ 10 h 24"/>
                <a:gd name="T42" fmla="*/ 24 w 28"/>
                <a:gd name="T43" fmla="*/ 8 h 24"/>
                <a:gd name="T44" fmla="*/ 28 w 28"/>
                <a:gd name="T45" fmla="*/ 8 h 24"/>
                <a:gd name="T46" fmla="*/ 28 w 28"/>
                <a:gd name="T47" fmla="*/ 6 h 24"/>
                <a:gd name="T48" fmla="*/ 28 w 28"/>
                <a:gd name="T49" fmla="*/ 2 h 24"/>
                <a:gd name="T50" fmla="*/ 28 w 28"/>
                <a:gd name="T51" fmla="*/ 2 h 24"/>
                <a:gd name="T52" fmla="*/ 24 w 28"/>
                <a:gd name="T53" fmla="*/ 0 h 24"/>
                <a:gd name="T54" fmla="*/ 16 w 28"/>
                <a:gd name="T55"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8" h="24">
                  <a:moveTo>
                    <a:pt x="16" y="0"/>
                  </a:moveTo>
                  <a:lnTo>
                    <a:pt x="16" y="0"/>
                  </a:lnTo>
                  <a:lnTo>
                    <a:pt x="10" y="0"/>
                  </a:lnTo>
                  <a:lnTo>
                    <a:pt x="4" y="2"/>
                  </a:lnTo>
                  <a:lnTo>
                    <a:pt x="4" y="2"/>
                  </a:lnTo>
                  <a:lnTo>
                    <a:pt x="0" y="4"/>
                  </a:lnTo>
                  <a:lnTo>
                    <a:pt x="0" y="6"/>
                  </a:lnTo>
                  <a:lnTo>
                    <a:pt x="6" y="12"/>
                  </a:lnTo>
                  <a:lnTo>
                    <a:pt x="6" y="12"/>
                  </a:lnTo>
                  <a:lnTo>
                    <a:pt x="6" y="16"/>
                  </a:lnTo>
                  <a:lnTo>
                    <a:pt x="8" y="20"/>
                  </a:lnTo>
                  <a:lnTo>
                    <a:pt x="8" y="24"/>
                  </a:lnTo>
                  <a:lnTo>
                    <a:pt x="10" y="24"/>
                  </a:lnTo>
                  <a:lnTo>
                    <a:pt x="10" y="24"/>
                  </a:lnTo>
                  <a:lnTo>
                    <a:pt x="12" y="24"/>
                  </a:lnTo>
                  <a:lnTo>
                    <a:pt x="12" y="24"/>
                  </a:lnTo>
                  <a:lnTo>
                    <a:pt x="14" y="22"/>
                  </a:lnTo>
                  <a:lnTo>
                    <a:pt x="16" y="18"/>
                  </a:lnTo>
                  <a:lnTo>
                    <a:pt x="18" y="10"/>
                  </a:lnTo>
                  <a:lnTo>
                    <a:pt x="18" y="10"/>
                  </a:lnTo>
                  <a:lnTo>
                    <a:pt x="20" y="10"/>
                  </a:lnTo>
                  <a:lnTo>
                    <a:pt x="24" y="8"/>
                  </a:lnTo>
                  <a:lnTo>
                    <a:pt x="28" y="8"/>
                  </a:lnTo>
                  <a:lnTo>
                    <a:pt x="28" y="6"/>
                  </a:lnTo>
                  <a:lnTo>
                    <a:pt x="28" y="2"/>
                  </a:lnTo>
                  <a:lnTo>
                    <a:pt x="28" y="2"/>
                  </a:lnTo>
                  <a:lnTo>
                    <a:pt x="24" y="0"/>
                  </a:lnTo>
                  <a:lnTo>
                    <a:pt x="16"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Arial" panose="020B0604020202020204" pitchFamily="34" charset="0"/>
                <a:cs typeface="Arial" panose="020B0604020202020204" pitchFamily="34" charset="0"/>
              </a:endParaRPr>
            </a:p>
          </p:txBody>
        </p:sp>
        <p:sp>
          <p:nvSpPr>
            <p:cNvPr id="95" name="Freeform 80"/>
            <p:cNvSpPr>
              <a:spLocks/>
            </p:cNvSpPr>
            <p:nvPr/>
          </p:nvSpPr>
          <p:spPr bwMode="auto">
            <a:xfrm>
              <a:off x="2430" y="2328"/>
              <a:ext cx="28" cy="24"/>
            </a:xfrm>
            <a:custGeom>
              <a:avLst/>
              <a:gdLst>
                <a:gd name="T0" fmla="*/ 16 w 28"/>
                <a:gd name="T1" fmla="*/ 0 h 24"/>
                <a:gd name="T2" fmla="*/ 16 w 28"/>
                <a:gd name="T3" fmla="*/ 0 h 24"/>
                <a:gd name="T4" fmla="*/ 10 w 28"/>
                <a:gd name="T5" fmla="*/ 0 h 24"/>
                <a:gd name="T6" fmla="*/ 4 w 28"/>
                <a:gd name="T7" fmla="*/ 2 h 24"/>
                <a:gd name="T8" fmla="*/ 4 w 28"/>
                <a:gd name="T9" fmla="*/ 2 h 24"/>
                <a:gd name="T10" fmla="*/ 0 w 28"/>
                <a:gd name="T11" fmla="*/ 4 h 24"/>
                <a:gd name="T12" fmla="*/ 0 w 28"/>
                <a:gd name="T13" fmla="*/ 6 h 24"/>
                <a:gd name="T14" fmla="*/ 6 w 28"/>
                <a:gd name="T15" fmla="*/ 12 h 24"/>
                <a:gd name="T16" fmla="*/ 6 w 28"/>
                <a:gd name="T17" fmla="*/ 12 h 24"/>
                <a:gd name="T18" fmla="*/ 6 w 28"/>
                <a:gd name="T19" fmla="*/ 16 h 24"/>
                <a:gd name="T20" fmla="*/ 8 w 28"/>
                <a:gd name="T21" fmla="*/ 20 h 24"/>
                <a:gd name="T22" fmla="*/ 8 w 28"/>
                <a:gd name="T23" fmla="*/ 24 h 24"/>
                <a:gd name="T24" fmla="*/ 10 w 28"/>
                <a:gd name="T25" fmla="*/ 24 h 24"/>
                <a:gd name="T26" fmla="*/ 10 w 28"/>
                <a:gd name="T27" fmla="*/ 24 h 24"/>
                <a:gd name="T28" fmla="*/ 12 w 28"/>
                <a:gd name="T29" fmla="*/ 24 h 24"/>
                <a:gd name="T30" fmla="*/ 12 w 28"/>
                <a:gd name="T31" fmla="*/ 24 h 24"/>
                <a:gd name="T32" fmla="*/ 14 w 28"/>
                <a:gd name="T33" fmla="*/ 22 h 24"/>
                <a:gd name="T34" fmla="*/ 16 w 28"/>
                <a:gd name="T35" fmla="*/ 18 h 24"/>
                <a:gd name="T36" fmla="*/ 18 w 28"/>
                <a:gd name="T37" fmla="*/ 10 h 24"/>
                <a:gd name="T38" fmla="*/ 18 w 28"/>
                <a:gd name="T39" fmla="*/ 10 h 24"/>
                <a:gd name="T40" fmla="*/ 20 w 28"/>
                <a:gd name="T41" fmla="*/ 10 h 24"/>
                <a:gd name="T42" fmla="*/ 24 w 28"/>
                <a:gd name="T43" fmla="*/ 8 h 24"/>
                <a:gd name="T44" fmla="*/ 28 w 28"/>
                <a:gd name="T45" fmla="*/ 8 h 24"/>
                <a:gd name="T46" fmla="*/ 28 w 28"/>
                <a:gd name="T47" fmla="*/ 6 h 24"/>
                <a:gd name="T48" fmla="*/ 28 w 28"/>
                <a:gd name="T49" fmla="*/ 2 h 24"/>
                <a:gd name="T50" fmla="*/ 28 w 28"/>
                <a:gd name="T51" fmla="*/ 2 h 24"/>
                <a:gd name="T52" fmla="*/ 24 w 28"/>
                <a:gd name="T53" fmla="*/ 0 h 24"/>
                <a:gd name="T54" fmla="*/ 16 w 28"/>
                <a:gd name="T55"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8" h="24">
                  <a:moveTo>
                    <a:pt x="16" y="0"/>
                  </a:moveTo>
                  <a:lnTo>
                    <a:pt x="16" y="0"/>
                  </a:lnTo>
                  <a:lnTo>
                    <a:pt x="10" y="0"/>
                  </a:lnTo>
                  <a:lnTo>
                    <a:pt x="4" y="2"/>
                  </a:lnTo>
                  <a:lnTo>
                    <a:pt x="4" y="2"/>
                  </a:lnTo>
                  <a:lnTo>
                    <a:pt x="0" y="4"/>
                  </a:lnTo>
                  <a:lnTo>
                    <a:pt x="0" y="6"/>
                  </a:lnTo>
                  <a:lnTo>
                    <a:pt x="6" y="12"/>
                  </a:lnTo>
                  <a:lnTo>
                    <a:pt x="6" y="12"/>
                  </a:lnTo>
                  <a:lnTo>
                    <a:pt x="6" y="16"/>
                  </a:lnTo>
                  <a:lnTo>
                    <a:pt x="8" y="20"/>
                  </a:lnTo>
                  <a:lnTo>
                    <a:pt x="8" y="24"/>
                  </a:lnTo>
                  <a:lnTo>
                    <a:pt x="10" y="24"/>
                  </a:lnTo>
                  <a:lnTo>
                    <a:pt x="10" y="24"/>
                  </a:lnTo>
                  <a:lnTo>
                    <a:pt x="12" y="24"/>
                  </a:lnTo>
                  <a:lnTo>
                    <a:pt x="12" y="24"/>
                  </a:lnTo>
                  <a:lnTo>
                    <a:pt x="14" y="22"/>
                  </a:lnTo>
                  <a:lnTo>
                    <a:pt x="16" y="18"/>
                  </a:lnTo>
                  <a:lnTo>
                    <a:pt x="18" y="10"/>
                  </a:lnTo>
                  <a:lnTo>
                    <a:pt x="18" y="10"/>
                  </a:lnTo>
                  <a:lnTo>
                    <a:pt x="20" y="10"/>
                  </a:lnTo>
                  <a:lnTo>
                    <a:pt x="24" y="8"/>
                  </a:lnTo>
                  <a:lnTo>
                    <a:pt x="28" y="8"/>
                  </a:lnTo>
                  <a:lnTo>
                    <a:pt x="28" y="6"/>
                  </a:lnTo>
                  <a:lnTo>
                    <a:pt x="28" y="2"/>
                  </a:lnTo>
                  <a:lnTo>
                    <a:pt x="28" y="2"/>
                  </a:lnTo>
                  <a:lnTo>
                    <a:pt x="24" y="0"/>
                  </a:lnTo>
                  <a:lnTo>
                    <a:pt x="1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Arial" panose="020B0604020202020204" pitchFamily="34" charset="0"/>
                <a:cs typeface="Arial" panose="020B0604020202020204" pitchFamily="34" charset="0"/>
              </a:endParaRPr>
            </a:p>
          </p:txBody>
        </p:sp>
        <p:sp>
          <p:nvSpPr>
            <p:cNvPr id="96" name="Freeform 81"/>
            <p:cNvSpPr>
              <a:spLocks/>
            </p:cNvSpPr>
            <p:nvPr/>
          </p:nvSpPr>
          <p:spPr bwMode="auto">
            <a:xfrm>
              <a:off x="1842" y="2342"/>
              <a:ext cx="44" cy="68"/>
            </a:xfrm>
            <a:custGeom>
              <a:avLst/>
              <a:gdLst>
                <a:gd name="T0" fmla="*/ 22 w 44"/>
                <a:gd name="T1" fmla="*/ 0 h 68"/>
                <a:gd name="T2" fmla="*/ 22 w 44"/>
                <a:gd name="T3" fmla="*/ 0 h 68"/>
                <a:gd name="T4" fmla="*/ 20 w 44"/>
                <a:gd name="T5" fmla="*/ 0 h 68"/>
                <a:gd name="T6" fmla="*/ 16 w 44"/>
                <a:gd name="T7" fmla="*/ 6 h 68"/>
                <a:gd name="T8" fmla="*/ 16 w 44"/>
                <a:gd name="T9" fmla="*/ 6 h 68"/>
                <a:gd name="T10" fmla="*/ 8 w 44"/>
                <a:gd name="T11" fmla="*/ 14 h 68"/>
                <a:gd name="T12" fmla="*/ 2 w 44"/>
                <a:gd name="T13" fmla="*/ 24 h 68"/>
                <a:gd name="T14" fmla="*/ 2 w 44"/>
                <a:gd name="T15" fmla="*/ 24 h 68"/>
                <a:gd name="T16" fmla="*/ 0 w 44"/>
                <a:gd name="T17" fmla="*/ 28 h 68"/>
                <a:gd name="T18" fmla="*/ 0 w 44"/>
                <a:gd name="T19" fmla="*/ 30 h 68"/>
                <a:gd name="T20" fmla="*/ 4 w 44"/>
                <a:gd name="T21" fmla="*/ 32 h 68"/>
                <a:gd name="T22" fmla="*/ 6 w 44"/>
                <a:gd name="T23" fmla="*/ 36 h 68"/>
                <a:gd name="T24" fmla="*/ 6 w 44"/>
                <a:gd name="T25" fmla="*/ 36 h 68"/>
                <a:gd name="T26" fmla="*/ 8 w 44"/>
                <a:gd name="T27" fmla="*/ 54 h 68"/>
                <a:gd name="T28" fmla="*/ 12 w 44"/>
                <a:gd name="T29" fmla="*/ 64 h 68"/>
                <a:gd name="T30" fmla="*/ 14 w 44"/>
                <a:gd name="T31" fmla="*/ 66 h 68"/>
                <a:gd name="T32" fmla="*/ 16 w 44"/>
                <a:gd name="T33" fmla="*/ 68 h 68"/>
                <a:gd name="T34" fmla="*/ 16 w 44"/>
                <a:gd name="T35" fmla="*/ 68 h 68"/>
                <a:gd name="T36" fmla="*/ 22 w 44"/>
                <a:gd name="T37" fmla="*/ 64 h 68"/>
                <a:gd name="T38" fmla="*/ 22 w 44"/>
                <a:gd name="T39" fmla="*/ 64 h 68"/>
                <a:gd name="T40" fmla="*/ 26 w 44"/>
                <a:gd name="T41" fmla="*/ 60 h 68"/>
                <a:gd name="T42" fmla="*/ 32 w 44"/>
                <a:gd name="T43" fmla="*/ 54 h 68"/>
                <a:gd name="T44" fmla="*/ 32 w 44"/>
                <a:gd name="T45" fmla="*/ 54 h 68"/>
                <a:gd name="T46" fmla="*/ 42 w 44"/>
                <a:gd name="T47" fmla="*/ 46 h 68"/>
                <a:gd name="T48" fmla="*/ 42 w 44"/>
                <a:gd name="T49" fmla="*/ 46 h 68"/>
                <a:gd name="T50" fmla="*/ 44 w 44"/>
                <a:gd name="T51" fmla="*/ 42 h 68"/>
                <a:gd name="T52" fmla="*/ 44 w 44"/>
                <a:gd name="T53" fmla="*/ 38 h 68"/>
                <a:gd name="T54" fmla="*/ 44 w 44"/>
                <a:gd name="T55" fmla="*/ 28 h 68"/>
                <a:gd name="T56" fmla="*/ 44 w 44"/>
                <a:gd name="T57" fmla="*/ 28 h 68"/>
                <a:gd name="T58" fmla="*/ 38 w 44"/>
                <a:gd name="T59" fmla="*/ 22 h 68"/>
                <a:gd name="T60" fmla="*/ 32 w 44"/>
                <a:gd name="T61" fmla="*/ 14 h 68"/>
                <a:gd name="T62" fmla="*/ 32 w 44"/>
                <a:gd name="T63" fmla="*/ 14 h 68"/>
                <a:gd name="T64" fmla="*/ 28 w 44"/>
                <a:gd name="T65" fmla="*/ 4 h 68"/>
                <a:gd name="T66" fmla="*/ 26 w 44"/>
                <a:gd name="T67" fmla="*/ 0 h 68"/>
                <a:gd name="T68" fmla="*/ 22 w 44"/>
                <a:gd name="T69"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4" h="68">
                  <a:moveTo>
                    <a:pt x="22" y="0"/>
                  </a:moveTo>
                  <a:lnTo>
                    <a:pt x="22" y="0"/>
                  </a:lnTo>
                  <a:lnTo>
                    <a:pt x="20" y="0"/>
                  </a:lnTo>
                  <a:lnTo>
                    <a:pt x="16" y="6"/>
                  </a:lnTo>
                  <a:lnTo>
                    <a:pt x="16" y="6"/>
                  </a:lnTo>
                  <a:lnTo>
                    <a:pt x="8" y="14"/>
                  </a:lnTo>
                  <a:lnTo>
                    <a:pt x="2" y="24"/>
                  </a:lnTo>
                  <a:lnTo>
                    <a:pt x="2" y="24"/>
                  </a:lnTo>
                  <a:lnTo>
                    <a:pt x="0" y="28"/>
                  </a:lnTo>
                  <a:lnTo>
                    <a:pt x="0" y="30"/>
                  </a:lnTo>
                  <a:lnTo>
                    <a:pt x="4" y="32"/>
                  </a:lnTo>
                  <a:lnTo>
                    <a:pt x="6" y="36"/>
                  </a:lnTo>
                  <a:lnTo>
                    <a:pt x="6" y="36"/>
                  </a:lnTo>
                  <a:lnTo>
                    <a:pt x="8" y="54"/>
                  </a:lnTo>
                  <a:lnTo>
                    <a:pt x="12" y="64"/>
                  </a:lnTo>
                  <a:lnTo>
                    <a:pt x="14" y="66"/>
                  </a:lnTo>
                  <a:lnTo>
                    <a:pt x="16" y="68"/>
                  </a:lnTo>
                  <a:lnTo>
                    <a:pt x="16" y="68"/>
                  </a:lnTo>
                  <a:lnTo>
                    <a:pt x="22" y="64"/>
                  </a:lnTo>
                  <a:lnTo>
                    <a:pt x="22" y="64"/>
                  </a:lnTo>
                  <a:lnTo>
                    <a:pt x="26" y="60"/>
                  </a:lnTo>
                  <a:lnTo>
                    <a:pt x="32" y="54"/>
                  </a:lnTo>
                  <a:lnTo>
                    <a:pt x="32" y="54"/>
                  </a:lnTo>
                  <a:lnTo>
                    <a:pt x="42" y="46"/>
                  </a:lnTo>
                  <a:lnTo>
                    <a:pt x="42" y="46"/>
                  </a:lnTo>
                  <a:lnTo>
                    <a:pt x="44" y="42"/>
                  </a:lnTo>
                  <a:lnTo>
                    <a:pt x="44" y="38"/>
                  </a:lnTo>
                  <a:lnTo>
                    <a:pt x="44" y="28"/>
                  </a:lnTo>
                  <a:lnTo>
                    <a:pt x="44" y="28"/>
                  </a:lnTo>
                  <a:lnTo>
                    <a:pt x="38" y="22"/>
                  </a:lnTo>
                  <a:lnTo>
                    <a:pt x="32" y="14"/>
                  </a:lnTo>
                  <a:lnTo>
                    <a:pt x="32" y="14"/>
                  </a:lnTo>
                  <a:lnTo>
                    <a:pt x="28" y="4"/>
                  </a:lnTo>
                  <a:lnTo>
                    <a:pt x="26" y="0"/>
                  </a:lnTo>
                  <a:lnTo>
                    <a:pt x="22"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Arial" panose="020B0604020202020204" pitchFamily="34" charset="0"/>
                <a:cs typeface="Arial" panose="020B0604020202020204" pitchFamily="34" charset="0"/>
              </a:endParaRPr>
            </a:p>
          </p:txBody>
        </p:sp>
        <p:sp>
          <p:nvSpPr>
            <p:cNvPr id="97" name="Freeform 82"/>
            <p:cNvSpPr>
              <a:spLocks/>
            </p:cNvSpPr>
            <p:nvPr/>
          </p:nvSpPr>
          <p:spPr bwMode="auto">
            <a:xfrm>
              <a:off x="1842" y="2342"/>
              <a:ext cx="44" cy="68"/>
            </a:xfrm>
            <a:custGeom>
              <a:avLst/>
              <a:gdLst>
                <a:gd name="T0" fmla="*/ 22 w 44"/>
                <a:gd name="T1" fmla="*/ 0 h 68"/>
                <a:gd name="T2" fmla="*/ 22 w 44"/>
                <a:gd name="T3" fmla="*/ 0 h 68"/>
                <a:gd name="T4" fmla="*/ 20 w 44"/>
                <a:gd name="T5" fmla="*/ 0 h 68"/>
                <a:gd name="T6" fmla="*/ 16 w 44"/>
                <a:gd name="T7" fmla="*/ 6 h 68"/>
                <a:gd name="T8" fmla="*/ 16 w 44"/>
                <a:gd name="T9" fmla="*/ 6 h 68"/>
                <a:gd name="T10" fmla="*/ 8 w 44"/>
                <a:gd name="T11" fmla="*/ 14 h 68"/>
                <a:gd name="T12" fmla="*/ 2 w 44"/>
                <a:gd name="T13" fmla="*/ 24 h 68"/>
                <a:gd name="T14" fmla="*/ 2 w 44"/>
                <a:gd name="T15" fmla="*/ 24 h 68"/>
                <a:gd name="T16" fmla="*/ 0 w 44"/>
                <a:gd name="T17" fmla="*/ 28 h 68"/>
                <a:gd name="T18" fmla="*/ 0 w 44"/>
                <a:gd name="T19" fmla="*/ 30 h 68"/>
                <a:gd name="T20" fmla="*/ 4 w 44"/>
                <a:gd name="T21" fmla="*/ 32 h 68"/>
                <a:gd name="T22" fmla="*/ 6 w 44"/>
                <a:gd name="T23" fmla="*/ 36 h 68"/>
                <a:gd name="T24" fmla="*/ 6 w 44"/>
                <a:gd name="T25" fmla="*/ 36 h 68"/>
                <a:gd name="T26" fmla="*/ 8 w 44"/>
                <a:gd name="T27" fmla="*/ 54 h 68"/>
                <a:gd name="T28" fmla="*/ 12 w 44"/>
                <a:gd name="T29" fmla="*/ 64 h 68"/>
                <a:gd name="T30" fmla="*/ 14 w 44"/>
                <a:gd name="T31" fmla="*/ 66 h 68"/>
                <a:gd name="T32" fmla="*/ 16 w 44"/>
                <a:gd name="T33" fmla="*/ 68 h 68"/>
                <a:gd name="T34" fmla="*/ 16 w 44"/>
                <a:gd name="T35" fmla="*/ 68 h 68"/>
                <a:gd name="T36" fmla="*/ 22 w 44"/>
                <a:gd name="T37" fmla="*/ 64 h 68"/>
                <a:gd name="T38" fmla="*/ 22 w 44"/>
                <a:gd name="T39" fmla="*/ 64 h 68"/>
                <a:gd name="T40" fmla="*/ 26 w 44"/>
                <a:gd name="T41" fmla="*/ 60 h 68"/>
                <a:gd name="T42" fmla="*/ 32 w 44"/>
                <a:gd name="T43" fmla="*/ 54 h 68"/>
                <a:gd name="T44" fmla="*/ 32 w 44"/>
                <a:gd name="T45" fmla="*/ 54 h 68"/>
                <a:gd name="T46" fmla="*/ 42 w 44"/>
                <a:gd name="T47" fmla="*/ 46 h 68"/>
                <a:gd name="T48" fmla="*/ 42 w 44"/>
                <a:gd name="T49" fmla="*/ 46 h 68"/>
                <a:gd name="T50" fmla="*/ 44 w 44"/>
                <a:gd name="T51" fmla="*/ 42 h 68"/>
                <a:gd name="T52" fmla="*/ 44 w 44"/>
                <a:gd name="T53" fmla="*/ 38 h 68"/>
                <a:gd name="T54" fmla="*/ 44 w 44"/>
                <a:gd name="T55" fmla="*/ 28 h 68"/>
                <a:gd name="T56" fmla="*/ 44 w 44"/>
                <a:gd name="T57" fmla="*/ 28 h 68"/>
                <a:gd name="T58" fmla="*/ 38 w 44"/>
                <a:gd name="T59" fmla="*/ 22 h 68"/>
                <a:gd name="T60" fmla="*/ 32 w 44"/>
                <a:gd name="T61" fmla="*/ 14 h 68"/>
                <a:gd name="T62" fmla="*/ 32 w 44"/>
                <a:gd name="T63" fmla="*/ 14 h 68"/>
                <a:gd name="T64" fmla="*/ 28 w 44"/>
                <a:gd name="T65" fmla="*/ 4 h 68"/>
                <a:gd name="T66" fmla="*/ 26 w 44"/>
                <a:gd name="T67" fmla="*/ 0 h 68"/>
                <a:gd name="T68" fmla="*/ 22 w 44"/>
                <a:gd name="T69"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4" h="68">
                  <a:moveTo>
                    <a:pt x="22" y="0"/>
                  </a:moveTo>
                  <a:lnTo>
                    <a:pt x="22" y="0"/>
                  </a:lnTo>
                  <a:lnTo>
                    <a:pt x="20" y="0"/>
                  </a:lnTo>
                  <a:lnTo>
                    <a:pt x="16" y="6"/>
                  </a:lnTo>
                  <a:lnTo>
                    <a:pt x="16" y="6"/>
                  </a:lnTo>
                  <a:lnTo>
                    <a:pt x="8" y="14"/>
                  </a:lnTo>
                  <a:lnTo>
                    <a:pt x="2" y="24"/>
                  </a:lnTo>
                  <a:lnTo>
                    <a:pt x="2" y="24"/>
                  </a:lnTo>
                  <a:lnTo>
                    <a:pt x="0" y="28"/>
                  </a:lnTo>
                  <a:lnTo>
                    <a:pt x="0" y="30"/>
                  </a:lnTo>
                  <a:lnTo>
                    <a:pt x="4" y="32"/>
                  </a:lnTo>
                  <a:lnTo>
                    <a:pt x="6" y="36"/>
                  </a:lnTo>
                  <a:lnTo>
                    <a:pt x="6" y="36"/>
                  </a:lnTo>
                  <a:lnTo>
                    <a:pt x="8" y="54"/>
                  </a:lnTo>
                  <a:lnTo>
                    <a:pt x="12" y="64"/>
                  </a:lnTo>
                  <a:lnTo>
                    <a:pt x="14" y="66"/>
                  </a:lnTo>
                  <a:lnTo>
                    <a:pt x="16" y="68"/>
                  </a:lnTo>
                  <a:lnTo>
                    <a:pt x="16" y="68"/>
                  </a:lnTo>
                  <a:lnTo>
                    <a:pt x="22" y="64"/>
                  </a:lnTo>
                  <a:lnTo>
                    <a:pt x="22" y="64"/>
                  </a:lnTo>
                  <a:lnTo>
                    <a:pt x="26" y="60"/>
                  </a:lnTo>
                  <a:lnTo>
                    <a:pt x="32" y="54"/>
                  </a:lnTo>
                  <a:lnTo>
                    <a:pt x="32" y="54"/>
                  </a:lnTo>
                  <a:lnTo>
                    <a:pt x="42" y="46"/>
                  </a:lnTo>
                  <a:lnTo>
                    <a:pt x="42" y="46"/>
                  </a:lnTo>
                  <a:lnTo>
                    <a:pt x="44" y="42"/>
                  </a:lnTo>
                  <a:lnTo>
                    <a:pt x="44" y="38"/>
                  </a:lnTo>
                  <a:lnTo>
                    <a:pt x="44" y="28"/>
                  </a:lnTo>
                  <a:lnTo>
                    <a:pt x="44" y="28"/>
                  </a:lnTo>
                  <a:lnTo>
                    <a:pt x="38" y="22"/>
                  </a:lnTo>
                  <a:lnTo>
                    <a:pt x="32" y="14"/>
                  </a:lnTo>
                  <a:lnTo>
                    <a:pt x="32" y="14"/>
                  </a:lnTo>
                  <a:lnTo>
                    <a:pt x="28" y="4"/>
                  </a:lnTo>
                  <a:lnTo>
                    <a:pt x="26" y="0"/>
                  </a:lnTo>
                  <a:lnTo>
                    <a:pt x="2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Arial" panose="020B0604020202020204" pitchFamily="34" charset="0"/>
                <a:cs typeface="Arial" panose="020B0604020202020204" pitchFamily="34" charset="0"/>
              </a:endParaRPr>
            </a:p>
          </p:txBody>
        </p:sp>
        <p:sp>
          <p:nvSpPr>
            <p:cNvPr id="98" name="Freeform 83"/>
            <p:cNvSpPr>
              <a:spLocks noEditPoints="1"/>
            </p:cNvSpPr>
            <p:nvPr/>
          </p:nvSpPr>
          <p:spPr bwMode="auto">
            <a:xfrm>
              <a:off x="516" y="1084"/>
              <a:ext cx="2872" cy="2022"/>
            </a:xfrm>
            <a:custGeom>
              <a:avLst/>
              <a:gdLst>
                <a:gd name="T0" fmla="*/ 1162 w 2872"/>
                <a:gd name="T1" fmla="*/ 706 h 2022"/>
                <a:gd name="T2" fmla="*/ 1008 w 2872"/>
                <a:gd name="T3" fmla="*/ 728 h 2022"/>
                <a:gd name="T4" fmla="*/ 1054 w 2872"/>
                <a:gd name="T5" fmla="*/ 712 h 2022"/>
                <a:gd name="T6" fmla="*/ 860 w 2872"/>
                <a:gd name="T7" fmla="*/ 640 h 2022"/>
                <a:gd name="T8" fmla="*/ 812 w 2872"/>
                <a:gd name="T9" fmla="*/ 722 h 2022"/>
                <a:gd name="T10" fmla="*/ 844 w 2872"/>
                <a:gd name="T11" fmla="*/ 384 h 2022"/>
                <a:gd name="T12" fmla="*/ 1802 w 2872"/>
                <a:gd name="T13" fmla="*/ 30 h 2022"/>
                <a:gd name="T14" fmla="*/ 1610 w 2872"/>
                <a:gd name="T15" fmla="*/ 96 h 2022"/>
                <a:gd name="T16" fmla="*/ 1514 w 2872"/>
                <a:gd name="T17" fmla="*/ 134 h 2022"/>
                <a:gd name="T18" fmla="*/ 1432 w 2872"/>
                <a:gd name="T19" fmla="*/ 198 h 2022"/>
                <a:gd name="T20" fmla="*/ 1394 w 2872"/>
                <a:gd name="T21" fmla="*/ 112 h 2022"/>
                <a:gd name="T22" fmla="*/ 1296 w 2872"/>
                <a:gd name="T23" fmla="*/ 186 h 2022"/>
                <a:gd name="T24" fmla="*/ 1166 w 2872"/>
                <a:gd name="T25" fmla="*/ 222 h 2022"/>
                <a:gd name="T26" fmla="*/ 1038 w 2872"/>
                <a:gd name="T27" fmla="*/ 244 h 2022"/>
                <a:gd name="T28" fmla="*/ 944 w 2872"/>
                <a:gd name="T29" fmla="*/ 306 h 2022"/>
                <a:gd name="T30" fmla="*/ 990 w 2872"/>
                <a:gd name="T31" fmla="*/ 208 h 2022"/>
                <a:gd name="T32" fmla="*/ 736 w 2872"/>
                <a:gd name="T33" fmla="*/ 170 h 2022"/>
                <a:gd name="T34" fmla="*/ 498 w 2872"/>
                <a:gd name="T35" fmla="*/ 378 h 2022"/>
                <a:gd name="T36" fmla="*/ 610 w 2872"/>
                <a:gd name="T37" fmla="*/ 464 h 2022"/>
                <a:gd name="T38" fmla="*/ 770 w 2872"/>
                <a:gd name="T39" fmla="*/ 256 h 2022"/>
                <a:gd name="T40" fmla="*/ 746 w 2872"/>
                <a:gd name="T41" fmla="*/ 402 h 2022"/>
                <a:gd name="T42" fmla="*/ 646 w 2872"/>
                <a:gd name="T43" fmla="*/ 488 h 2022"/>
                <a:gd name="T44" fmla="*/ 522 w 2872"/>
                <a:gd name="T45" fmla="*/ 474 h 2022"/>
                <a:gd name="T46" fmla="*/ 340 w 2872"/>
                <a:gd name="T47" fmla="*/ 598 h 2022"/>
                <a:gd name="T48" fmla="*/ 262 w 2872"/>
                <a:gd name="T49" fmla="*/ 670 h 2022"/>
                <a:gd name="T50" fmla="*/ 328 w 2872"/>
                <a:gd name="T51" fmla="*/ 782 h 2022"/>
                <a:gd name="T52" fmla="*/ 552 w 2872"/>
                <a:gd name="T53" fmla="*/ 786 h 2022"/>
                <a:gd name="T54" fmla="*/ 610 w 2872"/>
                <a:gd name="T55" fmla="*/ 748 h 2022"/>
                <a:gd name="T56" fmla="*/ 736 w 2872"/>
                <a:gd name="T57" fmla="*/ 822 h 2022"/>
                <a:gd name="T58" fmla="*/ 704 w 2872"/>
                <a:gd name="T59" fmla="*/ 910 h 2022"/>
                <a:gd name="T60" fmla="*/ 468 w 2872"/>
                <a:gd name="T61" fmla="*/ 862 h 2022"/>
                <a:gd name="T62" fmla="*/ 320 w 2872"/>
                <a:gd name="T63" fmla="*/ 822 h 2022"/>
                <a:gd name="T64" fmla="*/ 24 w 2872"/>
                <a:gd name="T65" fmla="*/ 1054 h 2022"/>
                <a:gd name="T66" fmla="*/ 152 w 2872"/>
                <a:gd name="T67" fmla="*/ 1310 h 2022"/>
                <a:gd name="T68" fmla="*/ 312 w 2872"/>
                <a:gd name="T69" fmla="*/ 1420 h 2022"/>
                <a:gd name="T70" fmla="*/ 302 w 2872"/>
                <a:gd name="T71" fmla="*/ 1770 h 2022"/>
                <a:gd name="T72" fmla="*/ 492 w 2872"/>
                <a:gd name="T73" fmla="*/ 1960 h 2022"/>
                <a:gd name="T74" fmla="*/ 726 w 2872"/>
                <a:gd name="T75" fmla="*/ 1540 h 2022"/>
                <a:gd name="T76" fmla="*/ 840 w 2872"/>
                <a:gd name="T77" fmla="*/ 1214 h 2022"/>
                <a:gd name="T78" fmla="*/ 750 w 2872"/>
                <a:gd name="T79" fmla="*/ 930 h 2022"/>
                <a:gd name="T80" fmla="*/ 986 w 2872"/>
                <a:gd name="T81" fmla="*/ 1152 h 2022"/>
                <a:gd name="T82" fmla="*/ 974 w 2872"/>
                <a:gd name="T83" fmla="*/ 954 h 2022"/>
                <a:gd name="T84" fmla="*/ 1204 w 2872"/>
                <a:gd name="T85" fmla="*/ 1016 h 2022"/>
                <a:gd name="T86" fmla="*/ 1360 w 2872"/>
                <a:gd name="T87" fmla="*/ 1208 h 2022"/>
                <a:gd name="T88" fmla="*/ 1558 w 2872"/>
                <a:gd name="T89" fmla="*/ 1168 h 2022"/>
                <a:gd name="T90" fmla="*/ 1636 w 2872"/>
                <a:gd name="T91" fmla="*/ 1304 h 2022"/>
                <a:gd name="T92" fmla="*/ 1750 w 2872"/>
                <a:gd name="T93" fmla="*/ 1086 h 2022"/>
                <a:gd name="T94" fmla="*/ 1942 w 2872"/>
                <a:gd name="T95" fmla="*/ 858 h 2022"/>
                <a:gd name="T96" fmla="*/ 1968 w 2872"/>
                <a:gd name="T97" fmla="*/ 788 h 2022"/>
                <a:gd name="T98" fmla="*/ 2070 w 2872"/>
                <a:gd name="T99" fmla="*/ 866 h 2022"/>
                <a:gd name="T100" fmla="*/ 2224 w 2872"/>
                <a:gd name="T101" fmla="*/ 650 h 2022"/>
                <a:gd name="T102" fmla="*/ 2284 w 2872"/>
                <a:gd name="T103" fmla="*/ 450 h 2022"/>
                <a:gd name="T104" fmla="*/ 2476 w 2872"/>
                <a:gd name="T105" fmla="*/ 400 h 2022"/>
                <a:gd name="T106" fmla="*/ 2482 w 2872"/>
                <a:gd name="T107" fmla="*/ 560 h 2022"/>
                <a:gd name="T108" fmla="*/ 2586 w 2872"/>
                <a:gd name="T109" fmla="*/ 434 h 2022"/>
                <a:gd name="T110" fmla="*/ 2730 w 2872"/>
                <a:gd name="T111" fmla="*/ 344 h 2022"/>
                <a:gd name="T112" fmla="*/ 2818 w 2872"/>
                <a:gd name="T113" fmla="*/ 304 h 2022"/>
                <a:gd name="T114" fmla="*/ 2574 w 2872"/>
                <a:gd name="T115" fmla="*/ 234 h 2022"/>
                <a:gd name="T116" fmla="*/ 2384 w 2872"/>
                <a:gd name="T117" fmla="*/ 174 h 2022"/>
                <a:gd name="T118" fmla="*/ 2248 w 2872"/>
                <a:gd name="T119" fmla="*/ 182 h 2022"/>
                <a:gd name="T120" fmla="*/ 2126 w 2872"/>
                <a:gd name="T121" fmla="*/ 154 h 2022"/>
                <a:gd name="T122" fmla="*/ 1938 w 2872"/>
                <a:gd name="T123" fmla="*/ 120 h 2022"/>
                <a:gd name="T124" fmla="*/ 1860 w 2872"/>
                <a:gd name="T125" fmla="*/ 28 h 20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72" h="2022">
                  <a:moveTo>
                    <a:pt x="632" y="1626"/>
                  </a:moveTo>
                  <a:lnTo>
                    <a:pt x="632" y="1626"/>
                  </a:lnTo>
                  <a:lnTo>
                    <a:pt x="630" y="1626"/>
                  </a:lnTo>
                  <a:lnTo>
                    <a:pt x="630" y="1626"/>
                  </a:lnTo>
                  <a:lnTo>
                    <a:pt x="628" y="1624"/>
                  </a:lnTo>
                  <a:lnTo>
                    <a:pt x="628" y="1620"/>
                  </a:lnTo>
                  <a:lnTo>
                    <a:pt x="630" y="1610"/>
                  </a:lnTo>
                  <a:lnTo>
                    <a:pt x="638" y="1592"/>
                  </a:lnTo>
                  <a:lnTo>
                    <a:pt x="638" y="1592"/>
                  </a:lnTo>
                  <a:lnTo>
                    <a:pt x="640" y="1584"/>
                  </a:lnTo>
                  <a:lnTo>
                    <a:pt x="640" y="1572"/>
                  </a:lnTo>
                  <a:lnTo>
                    <a:pt x="644" y="1562"/>
                  </a:lnTo>
                  <a:lnTo>
                    <a:pt x="646" y="1558"/>
                  </a:lnTo>
                  <a:lnTo>
                    <a:pt x="648" y="1558"/>
                  </a:lnTo>
                  <a:lnTo>
                    <a:pt x="648" y="1558"/>
                  </a:lnTo>
                  <a:lnTo>
                    <a:pt x="650" y="1558"/>
                  </a:lnTo>
                  <a:lnTo>
                    <a:pt x="650" y="1558"/>
                  </a:lnTo>
                  <a:lnTo>
                    <a:pt x="652" y="1558"/>
                  </a:lnTo>
                  <a:lnTo>
                    <a:pt x="652" y="1562"/>
                  </a:lnTo>
                  <a:lnTo>
                    <a:pt x="650" y="1574"/>
                  </a:lnTo>
                  <a:lnTo>
                    <a:pt x="646" y="1592"/>
                  </a:lnTo>
                  <a:lnTo>
                    <a:pt x="646" y="1592"/>
                  </a:lnTo>
                  <a:lnTo>
                    <a:pt x="642" y="1612"/>
                  </a:lnTo>
                  <a:lnTo>
                    <a:pt x="638" y="1622"/>
                  </a:lnTo>
                  <a:lnTo>
                    <a:pt x="636" y="1624"/>
                  </a:lnTo>
                  <a:lnTo>
                    <a:pt x="632" y="1626"/>
                  </a:lnTo>
                  <a:close/>
                  <a:moveTo>
                    <a:pt x="646" y="1450"/>
                  </a:moveTo>
                  <a:lnTo>
                    <a:pt x="646" y="1450"/>
                  </a:lnTo>
                  <a:lnTo>
                    <a:pt x="644" y="1450"/>
                  </a:lnTo>
                  <a:lnTo>
                    <a:pt x="642" y="1448"/>
                  </a:lnTo>
                  <a:lnTo>
                    <a:pt x="642" y="1442"/>
                  </a:lnTo>
                  <a:lnTo>
                    <a:pt x="644" y="1428"/>
                  </a:lnTo>
                  <a:lnTo>
                    <a:pt x="644" y="1428"/>
                  </a:lnTo>
                  <a:lnTo>
                    <a:pt x="646" y="1420"/>
                  </a:lnTo>
                  <a:lnTo>
                    <a:pt x="650" y="1412"/>
                  </a:lnTo>
                  <a:lnTo>
                    <a:pt x="650" y="1412"/>
                  </a:lnTo>
                  <a:lnTo>
                    <a:pt x="660" y="1402"/>
                  </a:lnTo>
                  <a:lnTo>
                    <a:pt x="668" y="1398"/>
                  </a:lnTo>
                  <a:lnTo>
                    <a:pt x="674" y="1396"/>
                  </a:lnTo>
                  <a:lnTo>
                    <a:pt x="674" y="1396"/>
                  </a:lnTo>
                  <a:lnTo>
                    <a:pt x="676" y="1398"/>
                  </a:lnTo>
                  <a:lnTo>
                    <a:pt x="680" y="1404"/>
                  </a:lnTo>
                  <a:lnTo>
                    <a:pt x="680" y="1404"/>
                  </a:lnTo>
                  <a:lnTo>
                    <a:pt x="678" y="1408"/>
                  </a:lnTo>
                  <a:lnTo>
                    <a:pt x="676" y="1412"/>
                  </a:lnTo>
                  <a:lnTo>
                    <a:pt x="670" y="1420"/>
                  </a:lnTo>
                  <a:lnTo>
                    <a:pt x="670" y="1420"/>
                  </a:lnTo>
                  <a:lnTo>
                    <a:pt x="664" y="1426"/>
                  </a:lnTo>
                  <a:lnTo>
                    <a:pt x="658" y="1434"/>
                  </a:lnTo>
                  <a:lnTo>
                    <a:pt x="658" y="1434"/>
                  </a:lnTo>
                  <a:lnTo>
                    <a:pt x="658" y="1442"/>
                  </a:lnTo>
                  <a:lnTo>
                    <a:pt x="656" y="1446"/>
                  </a:lnTo>
                  <a:lnTo>
                    <a:pt x="652" y="1448"/>
                  </a:lnTo>
                  <a:lnTo>
                    <a:pt x="652" y="1448"/>
                  </a:lnTo>
                  <a:lnTo>
                    <a:pt x="646" y="1450"/>
                  </a:lnTo>
                  <a:close/>
                  <a:moveTo>
                    <a:pt x="1162" y="706"/>
                  </a:moveTo>
                  <a:lnTo>
                    <a:pt x="1162" y="706"/>
                  </a:lnTo>
                  <a:lnTo>
                    <a:pt x="1162" y="706"/>
                  </a:lnTo>
                  <a:lnTo>
                    <a:pt x="1152" y="704"/>
                  </a:lnTo>
                  <a:lnTo>
                    <a:pt x="1148" y="702"/>
                  </a:lnTo>
                  <a:lnTo>
                    <a:pt x="1146" y="698"/>
                  </a:lnTo>
                  <a:lnTo>
                    <a:pt x="1146" y="698"/>
                  </a:lnTo>
                  <a:lnTo>
                    <a:pt x="1146" y="686"/>
                  </a:lnTo>
                  <a:lnTo>
                    <a:pt x="1150" y="676"/>
                  </a:lnTo>
                  <a:lnTo>
                    <a:pt x="1150" y="676"/>
                  </a:lnTo>
                  <a:lnTo>
                    <a:pt x="1156" y="672"/>
                  </a:lnTo>
                  <a:lnTo>
                    <a:pt x="1160" y="670"/>
                  </a:lnTo>
                  <a:lnTo>
                    <a:pt x="1160" y="670"/>
                  </a:lnTo>
                  <a:lnTo>
                    <a:pt x="1164" y="664"/>
                  </a:lnTo>
                  <a:lnTo>
                    <a:pt x="1168" y="660"/>
                  </a:lnTo>
                  <a:lnTo>
                    <a:pt x="1168" y="660"/>
                  </a:lnTo>
                  <a:lnTo>
                    <a:pt x="1174" y="654"/>
                  </a:lnTo>
                  <a:lnTo>
                    <a:pt x="1180" y="650"/>
                  </a:lnTo>
                  <a:lnTo>
                    <a:pt x="1180" y="650"/>
                  </a:lnTo>
                  <a:lnTo>
                    <a:pt x="1184" y="652"/>
                  </a:lnTo>
                  <a:lnTo>
                    <a:pt x="1184" y="656"/>
                  </a:lnTo>
                  <a:lnTo>
                    <a:pt x="1184" y="656"/>
                  </a:lnTo>
                  <a:lnTo>
                    <a:pt x="1184" y="662"/>
                  </a:lnTo>
                  <a:lnTo>
                    <a:pt x="1184" y="668"/>
                  </a:lnTo>
                  <a:lnTo>
                    <a:pt x="1184" y="668"/>
                  </a:lnTo>
                  <a:lnTo>
                    <a:pt x="1188" y="672"/>
                  </a:lnTo>
                  <a:lnTo>
                    <a:pt x="1190" y="676"/>
                  </a:lnTo>
                  <a:lnTo>
                    <a:pt x="1190" y="676"/>
                  </a:lnTo>
                  <a:lnTo>
                    <a:pt x="1190" y="682"/>
                  </a:lnTo>
                  <a:lnTo>
                    <a:pt x="1190" y="688"/>
                  </a:lnTo>
                  <a:lnTo>
                    <a:pt x="1190" y="688"/>
                  </a:lnTo>
                  <a:lnTo>
                    <a:pt x="1184" y="694"/>
                  </a:lnTo>
                  <a:lnTo>
                    <a:pt x="1178" y="698"/>
                  </a:lnTo>
                  <a:lnTo>
                    <a:pt x="1162" y="706"/>
                  </a:lnTo>
                  <a:close/>
                  <a:moveTo>
                    <a:pt x="1052" y="818"/>
                  </a:moveTo>
                  <a:lnTo>
                    <a:pt x="1052" y="818"/>
                  </a:lnTo>
                  <a:lnTo>
                    <a:pt x="1046" y="818"/>
                  </a:lnTo>
                  <a:lnTo>
                    <a:pt x="1046" y="818"/>
                  </a:lnTo>
                  <a:lnTo>
                    <a:pt x="1030" y="816"/>
                  </a:lnTo>
                  <a:lnTo>
                    <a:pt x="1024" y="816"/>
                  </a:lnTo>
                  <a:lnTo>
                    <a:pt x="1016" y="814"/>
                  </a:lnTo>
                  <a:lnTo>
                    <a:pt x="1016" y="814"/>
                  </a:lnTo>
                  <a:lnTo>
                    <a:pt x="1010" y="808"/>
                  </a:lnTo>
                  <a:lnTo>
                    <a:pt x="1006" y="800"/>
                  </a:lnTo>
                  <a:lnTo>
                    <a:pt x="1006" y="800"/>
                  </a:lnTo>
                  <a:lnTo>
                    <a:pt x="1006" y="796"/>
                  </a:lnTo>
                  <a:lnTo>
                    <a:pt x="1006" y="792"/>
                  </a:lnTo>
                  <a:lnTo>
                    <a:pt x="1010" y="784"/>
                  </a:lnTo>
                  <a:lnTo>
                    <a:pt x="1010" y="784"/>
                  </a:lnTo>
                  <a:lnTo>
                    <a:pt x="1010" y="776"/>
                  </a:lnTo>
                  <a:lnTo>
                    <a:pt x="1012" y="772"/>
                  </a:lnTo>
                  <a:lnTo>
                    <a:pt x="1014" y="766"/>
                  </a:lnTo>
                  <a:lnTo>
                    <a:pt x="1014" y="766"/>
                  </a:lnTo>
                  <a:lnTo>
                    <a:pt x="1020" y="758"/>
                  </a:lnTo>
                  <a:lnTo>
                    <a:pt x="1022" y="750"/>
                  </a:lnTo>
                  <a:lnTo>
                    <a:pt x="1022" y="746"/>
                  </a:lnTo>
                  <a:lnTo>
                    <a:pt x="1020" y="744"/>
                  </a:lnTo>
                  <a:lnTo>
                    <a:pt x="1014" y="736"/>
                  </a:lnTo>
                  <a:lnTo>
                    <a:pt x="1014" y="736"/>
                  </a:lnTo>
                  <a:lnTo>
                    <a:pt x="1010" y="732"/>
                  </a:lnTo>
                  <a:lnTo>
                    <a:pt x="1008" y="728"/>
                  </a:lnTo>
                  <a:lnTo>
                    <a:pt x="1006" y="720"/>
                  </a:lnTo>
                  <a:lnTo>
                    <a:pt x="1006" y="720"/>
                  </a:lnTo>
                  <a:lnTo>
                    <a:pt x="1002" y="714"/>
                  </a:lnTo>
                  <a:lnTo>
                    <a:pt x="998" y="708"/>
                  </a:lnTo>
                  <a:lnTo>
                    <a:pt x="998" y="708"/>
                  </a:lnTo>
                  <a:lnTo>
                    <a:pt x="998" y="702"/>
                  </a:lnTo>
                  <a:lnTo>
                    <a:pt x="998" y="698"/>
                  </a:lnTo>
                  <a:lnTo>
                    <a:pt x="998" y="698"/>
                  </a:lnTo>
                  <a:lnTo>
                    <a:pt x="994" y="690"/>
                  </a:lnTo>
                  <a:lnTo>
                    <a:pt x="994" y="686"/>
                  </a:lnTo>
                  <a:lnTo>
                    <a:pt x="994" y="680"/>
                  </a:lnTo>
                  <a:lnTo>
                    <a:pt x="994" y="680"/>
                  </a:lnTo>
                  <a:lnTo>
                    <a:pt x="994" y="678"/>
                  </a:lnTo>
                  <a:lnTo>
                    <a:pt x="994" y="678"/>
                  </a:lnTo>
                  <a:lnTo>
                    <a:pt x="1000" y="674"/>
                  </a:lnTo>
                  <a:lnTo>
                    <a:pt x="1004" y="668"/>
                  </a:lnTo>
                  <a:lnTo>
                    <a:pt x="1010" y="664"/>
                  </a:lnTo>
                  <a:lnTo>
                    <a:pt x="1016" y="658"/>
                  </a:lnTo>
                  <a:lnTo>
                    <a:pt x="1016" y="658"/>
                  </a:lnTo>
                  <a:lnTo>
                    <a:pt x="1022" y="654"/>
                  </a:lnTo>
                  <a:lnTo>
                    <a:pt x="1028" y="654"/>
                  </a:lnTo>
                  <a:lnTo>
                    <a:pt x="1040" y="652"/>
                  </a:lnTo>
                  <a:lnTo>
                    <a:pt x="1040" y="652"/>
                  </a:lnTo>
                  <a:lnTo>
                    <a:pt x="1044" y="652"/>
                  </a:lnTo>
                  <a:lnTo>
                    <a:pt x="1048" y="650"/>
                  </a:lnTo>
                  <a:lnTo>
                    <a:pt x="1056" y="644"/>
                  </a:lnTo>
                  <a:lnTo>
                    <a:pt x="1056" y="644"/>
                  </a:lnTo>
                  <a:lnTo>
                    <a:pt x="1062" y="640"/>
                  </a:lnTo>
                  <a:lnTo>
                    <a:pt x="1070" y="640"/>
                  </a:lnTo>
                  <a:lnTo>
                    <a:pt x="1070" y="640"/>
                  </a:lnTo>
                  <a:lnTo>
                    <a:pt x="1074" y="640"/>
                  </a:lnTo>
                  <a:lnTo>
                    <a:pt x="1080" y="644"/>
                  </a:lnTo>
                  <a:lnTo>
                    <a:pt x="1082" y="648"/>
                  </a:lnTo>
                  <a:lnTo>
                    <a:pt x="1086" y="652"/>
                  </a:lnTo>
                  <a:lnTo>
                    <a:pt x="1086" y="652"/>
                  </a:lnTo>
                  <a:lnTo>
                    <a:pt x="1088" y="656"/>
                  </a:lnTo>
                  <a:lnTo>
                    <a:pt x="1086" y="662"/>
                  </a:lnTo>
                  <a:lnTo>
                    <a:pt x="1084" y="668"/>
                  </a:lnTo>
                  <a:lnTo>
                    <a:pt x="1080" y="672"/>
                  </a:lnTo>
                  <a:lnTo>
                    <a:pt x="1080" y="672"/>
                  </a:lnTo>
                  <a:lnTo>
                    <a:pt x="1076" y="674"/>
                  </a:lnTo>
                  <a:lnTo>
                    <a:pt x="1072" y="674"/>
                  </a:lnTo>
                  <a:lnTo>
                    <a:pt x="1064" y="674"/>
                  </a:lnTo>
                  <a:lnTo>
                    <a:pt x="1064" y="674"/>
                  </a:lnTo>
                  <a:lnTo>
                    <a:pt x="1058" y="678"/>
                  </a:lnTo>
                  <a:lnTo>
                    <a:pt x="1056" y="680"/>
                  </a:lnTo>
                  <a:lnTo>
                    <a:pt x="1054" y="684"/>
                  </a:lnTo>
                  <a:lnTo>
                    <a:pt x="1048" y="688"/>
                  </a:lnTo>
                  <a:lnTo>
                    <a:pt x="1048" y="688"/>
                  </a:lnTo>
                  <a:lnTo>
                    <a:pt x="1044" y="688"/>
                  </a:lnTo>
                  <a:lnTo>
                    <a:pt x="1038" y="688"/>
                  </a:lnTo>
                  <a:lnTo>
                    <a:pt x="1036" y="690"/>
                  </a:lnTo>
                  <a:lnTo>
                    <a:pt x="1036" y="696"/>
                  </a:lnTo>
                  <a:lnTo>
                    <a:pt x="1036" y="696"/>
                  </a:lnTo>
                  <a:lnTo>
                    <a:pt x="1040" y="700"/>
                  </a:lnTo>
                  <a:lnTo>
                    <a:pt x="1042" y="702"/>
                  </a:lnTo>
                  <a:lnTo>
                    <a:pt x="1048" y="708"/>
                  </a:lnTo>
                  <a:lnTo>
                    <a:pt x="1054" y="712"/>
                  </a:lnTo>
                  <a:lnTo>
                    <a:pt x="1054" y="716"/>
                  </a:lnTo>
                  <a:lnTo>
                    <a:pt x="1054" y="722"/>
                  </a:lnTo>
                  <a:lnTo>
                    <a:pt x="1054" y="722"/>
                  </a:lnTo>
                  <a:lnTo>
                    <a:pt x="1062" y="724"/>
                  </a:lnTo>
                  <a:lnTo>
                    <a:pt x="1068" y="726"/>
                  </a:lnTo>
                  <a:lnTo>
                    <a:pt x="1068" y="726"/>
                  </a:lnTo>
                  <a:lnTo>
                    <a:pt x="1070" y="728"/>
                  </a:lnTo>
                  <a:lnTo>
                    <a:pt x="1070" y="730"/>
                  </a:lnTo>
                  <a:lnTo>
                    <a:pt x="1068" y="732"/>
                  </a:lnTo>
                  <a:lnTo>
                    <a:pt x="1070" y="736"/>
                  </a:lnTo>
                  <a:lnTo>
                    <a:pt x="1070" y="736"/>
                  </a:lnTo>
                  <a:lnTo>
                    <a:pt x="1076" y="738"/>
                  </a:lnTo>
                  <a:lnTo>
                    <a:pt x="1084" y="740"/>
                  </a:lnTo>
                  <a:lnTo>
                    <a:pt x="1090" y="742"/>
                  </a:lnTo>
                  <a:lnTo>
                    <a:pt x="1092" y="744"/>
                  </a:lnTo>
                  <a:lnTo>
                    <a:pt x="1092" y="748"/>
                  </a:lnTo>
                  <a:lnTo>
                    <a:pt x="1092" y="748"/>
                  </a:lnTo>
                  <a:lnTo>
                    <a:pt x="1092" y="752"/>
                  </a:lnTo>
                  <a:lnTo>
                    <a:pt x="1090" y="754"/>
                  </a:lnTo>
                  <a:lnTo>
                    <a:pt x="1082" y="756"/>
                  </a:lnTo>
                  <a:lnTo>
                    <a:pt x="1082" y="756"/>
                  </a:lnTo>
                  <a:lnTo>
                    <a:pt x="1076" y="754"/>
                  </a:lnTo>
                  <a:lnTo>
                    <a:pt x="1076" y="754"/>
                  </a:lnTo>
                  <a:lnTo>
                    <a:pt x="1070" y="754"/>
                  </a:lnTo>
                  <a:lnTo>
                    <a:pt x="1070" y="754"/>
                  </a:lnTo>
                  <a:lnTo>
                    <a:pt x="1066" y="754"/>
                  </a:lnTo>
                  <a:lnTo>
                    <a:pt x="1066" y="754"/>
                  </a:lnTo>
                  <a:lnTo>
                    <a:pt x="1060" y="756"/>
                  </a:lnTo>
                  <a:lnTo>
                    <a:pt x="1056" y="758"/>
                  </a:lnTo>
                  <a:lnTo>
                    <a:pt x="1056" y="762"/>
                  </a:lnTo>
                  <a:lnTo>
                    <a:pt x="1056" y="762"/>
                  </a:lnTo>
                  <a:lnTo>
                    <a:pt x="1058" y="766"/>
                  </a:lnTo>
                  <a:lnTo>
                    <a:pt x="1060" y="766"/>
                  </a:lnTo>
                  <a:lnTo>
                    <a:pt x="1068" y="768"/>
                  </a:lnTo>
                  <a:lnTo>
                    <a:pt x="1068" y="768"/>
                  </a:lnTo>
                  <a:lnTo>
                    <a:pt x="1068" y="770"/>
                  </a:lnTo>
                  <a:lnTo>
                    <a:pt x="1066" y="774"/>
                  </a:lnTo>
                  <a:lnTo>
                    <a:pt x="1062" y="780"/>
                  </a:lnTo>
                  <a:lnTo>
                    <a:pt x="1062" y="780"/>
                  </a:lnTo>
                  <a:lnTo>
                    <a:pt x="1062" y="788"/>
                  </a:lnTo>
                  <a:lnTo>
                    <a:pt x="1062" y="796"/>
                  </a:lnTo>
                  <a:lnTo>
                    <a:pt x="1062" y="796"/>
                  </a:lnTo>
                  <a:lnTo>
                    <a:pt x="1060" y="806"/>
                  </a:lnTo>
                  <a:lnTo>
                    <a:pt x="1058" y="814"/>
                  </a:lnTo>
                  <a:lnTo>
                    <a:pt x="1058" y="814"/>
                  </a:lnTo>
                  <a:lnTo>
                    <a:pt x="1052" y="818"/>
                  </a:lnTo>
                  <a:close/>
                  <a:moveTo>
                    <a:pt x="854" y="678"/>
                  </a:moveTo>
                  <a:lnTo>
                    <a:pt x="854" y="678"/>
                  </a:lnTo>
                  <a:lnTo>
                    <a:pt x="854" y="676"/>
                  </a:lnTo>
                  <a:lnTo>
                    <a:pt x="854" y="672"/>
                  </a:lnTo>
                  <a:lnTo>
                    <a:pt x="850" y="668"/>
                  </a:lnTo>
                  <a:lnTo>
                    <a:pt x="846" y="664"/>
                  </a:lnTo>
                  <a:lnTo>
                    <a:pt x="844" y="658"/>
                  </a:lnTo>
                  <a:lnTo>
                    <a:pt x="844" y="658"/>
                  </a:lnTo>
                  <a:lnTo>
                    <a:pt x="846" y="654"/>
                  </a:lnTo>
                  <a:lnTo>
                    <a:pt x="848" y="648"/>
                  </a:lnTo>
                  <a:lnTo>
                    <a:pt x="854" y="644"/>
                  </a:lnTo>
                  <a:lnTo>
                    <a:pt x="860" y="640"/>
                  </a:lnTo>
                  <a:lnTo>
                    <a:pt x="860" y="640"/>
                  </a:lnTo>
                  <a:lnTo>
                    <a:pt x="864" y="640"/>
                  </a:lnTo>
                  <a:lnTo>
                    <a:pt x="872" y="640"/>
                  </a:lnTo>
                  <a:lnTo>
                    <a:pt x="884" y="638"/>
                  </a:lnTo>
                  <a:lnTo>
                    <a:pt x="884" y="638"/>
                  </a:lnTo>
                  <a:lnTo>
                    <a:pt x="894" y="634"/>
                  </a:lnTo>
                  <a:lnTo>
                    <a:pt x="898" y="632"/>
                  </a:lnTo>
                  <a:lnTo>
                    <a:pt x="904" y="632"/>
                  </a:lnTo>
                  <a:lnTo>
                    <a:pt x="904" y="632"/>
                  </a:lnTo>
                  <a:lnTo>
                    <a:pt x="906" y="632"/>
                  </a:lnTo>
                  <a:lnTo>
                    <a:pt x="908" y="634"/>
                  </a:lnTo>
                  <a:lnTo>
                    <a:pt x="908" y="634"/>
                  </a:lnTo>
                  <a:lnTo>
                    <a:pt x="910" y="638"/>
                  </a:lnTo>
                  <a:lnTo>
                    <a:pt x="908" y="642"/>
                  </a:lnTo>
                  <a:lnTo>
                    <a:pt x="902" y="648"/>
                  </a:lnTo>
                  <a:lnTo>
                    <a:pt x="896" y="652"/>
                  </a:lnTo>
                  <a:lnTo>
                    <a:pt x="880" y="660"/>
                  </a:lnTo>
                  <a:lnTo>
                    <a:pt x="874" y="664"/>
                  </a:lnTo>
                  <a:lnTo>
                    <a:pt x="870" y="668"/>
                  </a:lnTo>
                  <a:lnTo>
                    <a:pt x="870" y="668"/>
                  </a:lnTo>
                  <a:lnTo>
                    <a:pt x="868" y="674"/>
                  </a:lnTo>
                  <a:lnTo>
                    <a:pt x="870" y="676"/>
                  </a:lnTo>
                  <a:lnTo>
                    <a:pt x="878" y="682"/>
                  </a:lnTo>
                  <a:lnTo>
                    <a:pt x="878" y="682"/>
                  </a:lnTo>
                  <a:lnTo>
                    <a:pt x="886" y="686"/>
                  </a:lnTo>
                  <a:lnTo>
                    <a:pt x="890" y="692"/>
                  </a:lnTo>
                  <a:lnTo>
                    <a:pt x="900" y="706"/>
                  </a:lnTo>
                  <a:lnTo>
                    <a:pt x="900" y="706"/>
                  </a:lnTo>
                  <a:lnTo>
                    <a:pt x="908" y="712"/>
                  </a:lnTo>
                  <a:lnTo>
                    <a:pt x="916" y="716"/>
                  </a:lnTo>
                  <a:lnTo>
                    <a:pt x="916" y="716"/>
                  </a:lnTo>
                  <a:lnTo>
                    <a:pt x="918" y="720"/>
                  </a:lnTo>
                  <a:lnTo>
                    <a:pt x="918" y="722"/>
                  </a:lnTo>
                  <a:lnTo>
                    <a:pt x="918" y="722"/>
                  </a:lnTo>
                  <a:lnTo>
                    <a:pt x="916" y="730"/>
                  </a:lnTo>
                  <a:lnTo>
                    <a:pt x="912" y="732"/>
                  </a:lnTo>
                  <a:lnTo>
                    <a:pt x="900" y="738"/>
                  </a:lnTo>
                  <a:lnTo>
                    <a:pt x="900" y="738"/>
                  </a:lnTo>
                  <a:lnTo>
                    <a:pt x="888" y="742"/>
                  </a:lnTo>
                  <a:lnTo>
                    <a:pt x="882" y="744"/>
                  </a:lnTo>
                  <a:lnTo>
                    <a:pt x="876" y="746"/>
                  </a:lnTo>
                  <a:lnTo>
                    <a:pt x="876" y="746"/>
                  </a:lnTo>
                  <a:lnTo>
                    <a:pt x="870" y="744"/>
                  </a:lnTo>
                  <a:lnTo>
                    <a:pt x="870" y="744"/>
                  </a:lnTo>
                  <a:lnTo>
                    <a:pt x="862" y="740"/>
                  </a:lnTo>
                  <a:lnTo>
                    <a:pt x="854" y="736"/>
                  </a:lnTo>
                  <a:lnTo>
                    <a:pt x="848" y="730"/>
                  </a:lnTo>
                  <a:lnTo>
                    <a:pt x="840" y="728"/>
                  </a:lnTo>
                  <a:lnTo>
                    <a:pt x="840" y="728"/>
                  </a:lnTo>
                  <a:lnTo>
                    <a:pt x="836" y="726"/>
                  </a:lnTo>
                  <a:lnTo>
                    <a:pt x="836" y="726"/>
                  </a:lnTo>
                  <a:lnTo>
                    <a:pt x="830" y="728"/>
                  </a:lnTo>
                  <a:lnTo>
                    <a:pt x="830" y="728"/>
                  </a:lnTo>
                  <a:lnTo>
                    <a:pt x="824" y="728"/>
                  </a:lnTo>
                  <a:lnTo>
                    <a:pt x="824" y="728"/>
                  </a:lnTo>
                  <a:lnTo>
                    <a:pt x="820" y="728"/>
                  </a:lnTo>
                  <a:lnTo>
                    <a:pt x="820" y="728"/>
                  </a:lnTo>
                  <a:lnTo>
                    <a:pt x="812" y="722"/>
                  </a:lnTo>
                  <a:lnTo>
                    <a:pt x="808" y="720"/>
                  </a:lnTo>
                  <a:lnTo>
                    <a:pt x="804" y="720"/>
                  </a:lnTo>
                  <a:lnTo>
                    <a:pt x="804" y="720"/>
                  </a:lnTo>
                  <a:lnTo>
                    <a:pt x="804" y="720"/>
                  </a:lnTo>
                  <a:lnTo>
                    <a:pt x="804" y="720"/>
                  </a:lnTo>
                  <a:lnTo>
                    <a:pt x="794" y="722"/>
                  </a:lnTo>
                  <a:lnTo>
                    <a:pt x="786" y="726"/>
                  </a:lnTo>
                  <a:lnTo>
                    <a:pt x="776" y="732"/>
                  </a:lnTo>
                  <a:lnTo>
                    <a:pt x="766" y="734"/>
                  </a:lnTo>
                  <a:lnTo>
                    <a:pt x="766" y="734"/>
                  </a:lnTo>
                  <a:lnTo>
                    <a:pt x="766" y="734"/>
                  </a:lnTo>
                  <a:lnTo>
                    <a:pt x="766" y="734"/>
                  </a:lnTo>
                  <a:lnTo>
                    <a:pt x="758" y="732"/>
                  </a:lnTo>
                  <a:lnTo>
                    <a:pt x="758" y="732"/>
                  </a:lnTo>
                  <a:lnTo>
                    <a:pt x="750" y="730"/>
                  </a:lnTo>
                  <a:lnTo>
                    <a:pt x="750" y="730"/>
                  </a:lnTo>
                  <a:lnTo>
                    <a:pt x="748" y="730"/>
                  </a:lnTo>
                  <a:lnTo>
                    <a:pt x="748" y="730"/>
                  </a:lnTo>
                  <a:lnTo>
                    <a:pt x="748" y="730"/>
                  </a:lnTo>
                  <a:lnTo>
                    <a:pt x="748" y="730"/>
                  </a:lnTo>
                  <a:lnTo>
                    <a:pt x="744" y="728"/>
                  </a:lnTo>
                  <a:lnTo>
                    <a:pt x="744" y="728"/>
                  </a:lnTo>
                  <a:lnTo>
                    <a:pt x="742" y="722"/>
                  </a:lnTo>
                  <a:lnTo>
                    <a:pt x="740" y="718"/>
                  </a:lnTo>
                  <a:lnTo>
                    <a:pt x="740" y="714"/>
                  </a:lnTo>
                  <a:lnTo>
                    <a:pt x="744" y="708"/>
                  </a:lnTo>
                  <a:lnTo>
                    <a:pt x="750" y="700"/>
                  </a:lnTo>
                  <a:lnTo>
                    <a:pt x="758" y="690"/>
                  </a:lnTo>
                  <a:lnTo>
                    <a:pt x="758" y="690"/>
                  </a:lnTo>
                  <a:lnTo>
                    <a:pt x="764" y="680"/>
                  </a:lnTo>
                  <a:lnTo>
                    <a:pt x="768" y="668"/>
                  </a:lnTo>
                  <a:lnTo>
                    <a:pt x="774" y="658"/>
                  </a:lnTo>
                  <a:lnTo>
                    <a:pt x="784" y="648"/>
                  </a:lnTo>
                  <a:lnTo>
                    <a:pt x="784" y="648"/>
                  </a:lnTo>
                  <a:lnTo>
                    <a:pt x="792" y="644"/>
                  </a:lnTo>
                  <a:lnTo>
                    <a:pt x="802" y="642"/>
                  </a:lnTo>
                  <a:lnTo>
                    <a:pt x="802" y="642"/>
                  </a:lnTo>
                  <a:lnTo>
                    <a:pt x="806" y="644"/>
                  </a:lnTo>
                  <a:lnTo>
                    <a:pt x="806" y="644"/>
                  </a:lnTo>
                  <a:lnTo>
                    <a:pt x="810" y="648"/>
                  </a:lnTo>
                  <a:lnTo>
                    <a:pt x="810" y="652"/>
                  </a:lnTo>
                  <a:lnTo>
                    <a:pt x="808" y="658"/>
                  </a:lnTo>
                  <a:lnTo>
                    <a:pt x="808" y="664"/>
                  </a:lnTo>
                  <a:lnTo>
                    <a:pt x="808" y="664"/>
                  </a:lnTo>
                  <a:lnTo>
                    <a:pt x="808" y="668"/>
                  </a:lnTo>
                  <a:lnTo>
                    <a:pt x="812" y="674"/>
                  </a:lnTo>
                  <a:lnTo>
                    <a:pt x="812" y="674"/>
                  </a:lnTo>
                  <a:lnTo>
                    <a:pt x="816" y="678"/>
                  </a:lnTo>
                  <a:lnTo>
                    <a:pt x="820" y="680"/>
                  </a:lnTo>
                  <a:lnTo>
                    <a:pt x="820" y="680"/>
                  </a:lnTo>
                  <a:lnTo>
                    <a:pt x="824" y="680"/>
                  </a:lnTo>
                  <a:lnTo>
                    <a:pt x="824" y="680"/>
                  </a:lnTo>
                  <a:lnTo>
                    <a:pt x="848" y="678"/>
                  </a:lnTo>
                  <a:lnTo>
                    <a:pt x="848" y="678"/>
                  </a:lnTo>
                  <a:lnTo>
                    <a:pt x="854" y="678"/>
                  </a:lnTo>
                  <a:close/>
                  <a:moveTo>
                    <a:pt x="848" y="386"/>
                  </a:moveTo>
                  <a:lnTo>
                    <a:pt x="848" y="386"/>
                  </a:lnTo>
                  <a:lnTo>
                    <a:pt x="844" y="384"/>
                  </a:lnTo>
                  <a:lnTo>
                    <a:pt x="840" y="378"/>
                  </a:lnTo>
                  <a:lnTo>
                    <a:pt x="838" y="374"/>
                  </a:lnTo>
                  <a:lnTo>
                    <a:pt x="836" y="368"/>
                  </a:lnTo>
                  <a:lnTo>
                    <a:pt x="836" y="368"/>
                  </a:lnTo>
                  <a:lnTo>
                    <a:pt x="832" y="364"/>
                  </a:lnTo>
                  <a:lnTo>
                    <a:pt x="832" y="360"/>
                  </a:lnTo>
                  <a:lnTo>
                    <a:pt x="832" y="360"/>
                  </a:lnTo>
                  <a:lnTo>
                    <a:pt x="838" y="354"/>
                  </a:lnTo>
                  <a:lnTo>
                    <a:pt x="842" y="352"/>
                  </a:lnTo>
                  <a:lnTo>
                    <a:pt x="846" y="350"/>
                  </a:lnTo>
                  <a:lnTo>
                    <a:pt x="846" y="350"/>
                  </a:lnTo>
                  <a:lnTo>
                    <a:pt x="848" y="352"/>
                  </a:lnTo>
                  <a:lnTo>
                    <a:pt x="848" y="352"/>
                  </a:lnTo>
                  <a:lnTo>
                    <a:pt x="852" y="354"/>
                  </a:lnTo>
                  <a:lnTo>
                    <a:pt x="854" y="358"/>
                  </a:lnTo>
                  <a:lnTo>
                    <a:pt x="854" y="358"/>
                  </a:lnTo>
                  <a:lnTo>
                    <a:pt x="860" y="362"/>
                  </a:lnTo>
                  <a:lnTo>
                    <a:pt x="864" y="364"/>
                  </a:lnTo>
                  <a:lnTo>
                    <a:pt x="864" y="364"/>
                  </a:lnTo>
                  <a:lnTo>
                    <a:pt x="866" y="370"/>
                  </a:lnTo>
                  <a:lnTo>
                    <a:pt x="866" y="376"/>
                  </a:lnTo>
                  <a:lnTo>
                    <a:pt x="860" y="382"/>
                  </a:lnTo>
                  <a:lnTo>
                    <a:pt x="852" y="384"/>
                  </a:lnTo>
                  <a:lnTo>
                    <a:pt x="852" y="384"/>
                  </a:lnTo>
                  <a:lnTo>
                    <a:pt x="848" y="386"/>
                  </a:lnTo>
                  <a:close/>
                  <a:moveTo>
                    <a:pt x="912" y="364"/>
                  </a:moveTo>
                  <a:lnTo>
                    <a:pt x="912" y="364"/>
                  </a:lnTo>
                  <a:lnTo>
                    <a:pt x="898" y="350"/>
                  </a:lnTo>
                  <a:lnTo>
                    <a:pt x="898" y="350"/>
                  </a:lnTo>
                  <a:lnTo>
                    <a:pt x="896" y="344"/>
                  </a:lnTo>
                  <a:lnTo>
                    <a:pt x="896" y="340"/>
                  </a:lnTo>
                  <a:lnTo>
                    <a:pt x="898" y="336"/>
                  </a:lnTo>
                  <a:lnTo>
                    <a:pt x="900" y="334"/>
                  </a:lnTo>
                  <a:lnTo>
                    <a:pt x="900" y="334"/>
                  </a:lnTo>
                  <a:lnTo>
                    <a:pt x="902" y="336"/>
                  </a:lnTo>
                  <a:lnTo>
                    <a:pt x="906" y="338"/>
                  </a:lnTo>
                  <a:lnTo>
                    <a:pt x="906" y="338"/>
                  </a:lnTo>
                  <a:lnTo>
                    <a:pt x="910" y="344"/>
                  </a:lnTo>
                  <a:lnTo>
                    <a:pt x="916" y="352"/>
                  </a:lnTo>
                  <a:lnTo>
                    <a:pt x="916" y="356"/>
                  </a:lnTo>
                  <a:lnTo>
                    <a:pt x="916" y="360"/>
                  </a:lnTo>
                  <a:lnTo>
                    <a:pt x="916" y="362"/>
                  </a:lnTo>
                  <a:lnTo>
                    <a:pt x="912" y="364"/>
                  </a:lnTo>
                  <a:lnTo>
                    <a:pt x="912" y="364"/>
                  </a:lnTo>
                  <a:close/>
                  <a:moveTo>
                    <a:pt x="1848" y="0"/>
                  </a:moveTo>
                  <a:lnTo>
                    <a:pt x="1848" y="0"/>
                  </a:lnTo>
                  <a:lnTo>
                    <a:pt x="1842" y="2"/>
                  </a:lnTo>
                  <a:lnTo>
                    <a:pt x="1836" y="4"/>
                  </a:lnTo>
                  <a:lnTo>
                    <a:pt x="1836" y="4"/>
                  </a:lnTo>
                  <a:lnTo>
                    <a:pt x="1826" y="8"/>
                  </a:lnTo>
                  <a:lnTo>
                    <a:pt x="1814" y="12"/>
                  </a:lnTo>
                  <a:lnTo>
                    <a:pt x="1814" y="12"/>
                  </a:lnTo>
                  <a:lnTo>
                    <a:pt x="1806" y="16"/>
                  </a:lnTo>
                  <a:lnTo>
                    <a:pt x="1802" y="24"/>
                  </a:lnTo>
                  <a:lnTo>
                    <a:pt x="1802" y="24"/>
                  </a:lnTo>
                  <a:lnTo>
                    <a:pt x="1802" y="26"/>
                  </a:lnTo>
                  <a:lnTo>
                    <a:pt x="1802" y="30"/>
                  </a:lnTo>
                  <a:lnTo>
                    <a:pt x="1802" y="30"/>
                  </a:lnTo>
                  <a:lnTo>
                    <a:pt x="1794" y="38"/>
                  </a:lnTo>
                  <a:lnTo>
                    <a:pt x="1794" y="38"/>
                  </a:lnTo>
                  <a:lnTo>
                    <a:pt x="1790" y="38"/>
                  </a:lnTo>
                  <a:lnTo>
                    <a:pt x="1790" y="38"/>
                  </a:lnTo>
                  <a:lnTo>
                    <a:pt x="1786" y="38"/>
                  </a:lnTo>
                  <a:lnTo>
                    <a:pt x="1786" y="38"/>
                  </a:lnTo>
                  <a:lnTo>
                    <a:pt x="1780" y="36"/>
                  </a:lnTo>
                  <a:lnTo>
                    <a:pt x="1780" y="36"/>
                  </a:lnTo>
                  <a:lnTo>
                    <a:pt x="1774" y="38"/>
                  </a:lnTo>
                  <a:lnTo>
                    <a:pt x="1774" y="38"/>
                  </a:lnTo>
                  <a:lnTo>
                    <a:pt x="1770" y="42"/>
                  </a:lnTo>
                  <a:lnTo>
                    <a:pt x="1768" y="44"/>
                  </a:lnTo>
                  <a:lnTo>
                    <a:pt x="1766" y="46"/>
                  </a:lnTo>
                  <a:lnTo>
                    <a:pt x="1758" y="48"/>
                  </a:lnTo>
                  <a:lnTo>
                    <a:pt x="1758" y="48"/>
                  </a:lnTo>
                  <a:lnTo>
                    <a:pt x="1748" y="50"/>
                  </a:lnTo>
                  <a:lnTo>
                    <a:pt x="1736" y="50"/>
                  </a:lnTo>
                  <a:lnTo>
                    <a:pt x="1736" y="50"/>
                  </a:lnTo>
                  <a:lnTo>
                    <a:pt x="1736" y="50"/>
                  </a:lnTo>
                  <a:lnTo>
                    <a:pt x="1736" y="50"/>
                  </a:lnTo>
                  <a:lnTo>
                    <a:pt x="1732" y="50"/>
                  </a:lnTo>
                  <a:lnTo>
                    <a:pt x="1728" y="48"/>
                  </a:lnTo>
                  <a:lnTo>
                    <a:pt x="1722" y="42"/>
                  </a:lnTo>
                  <a:lnTo>
                    <a:pt x="1722" y="42"/>
                  </a:lnTo>
                  <a:lnTo>
                    <a:pt x="1718" y="40"/>
                  </a:lnTo>
                  <a:lnTo>
                    <a:pt x="1714" y="38"/>
                  </a:lnTo>
                  <a:lnTo>
                    <a:pt x="1714" y="38"/>
                  </a:lnTo>
                  <a:lnTo>
                    <a:pt x="1708" y="40"/>
                  </a:lnTo>
                  <a:lnTo>
                    <a:pt x="1702" y="44"/>
                  </a:lnTo>
                  <a:lnTo>
                    <a:pt x="1702" y="44"/>
                  </a:lnTo>
                  <a:lnTo>
                    <a:pt x="1696" y="48"/>
                  </a:lnTo>
                  <a:lnTo>
                    <a:pt x="1688" y="50"/>
                  </a:lnTo>
                  <a:lnTo>
                    <a:pt x="1688" y="50"/>
                  </a:lnTo>
                  <a:lnTo>
                    <a:pt x="1686" y="50"/>
                  </a:lnTo>
                  <a:lnTo>
                    <a:pt x="1686" y="50"/>
                  </a:lnTo>
                  <a:lnTo>
                    <a:pt x="1678" y="48"/>
                  </a:lnTo>
                  <a:lnTo>
                    <a:pt x="1670" y="46"/>
                  </a:lnTo>
                  <a:lnTo>
                    <a:pt x="1670" y="46"/>
                  </a:lnTo>
                  <a:lnTo>
                    <a:pt x="1662" y="48"/>
                  </a:lnTo>
                  <a:lnTo>
                    <a:pt x="1662" y="48"/>
                  </a:lnTo>
                  <a:lnTo>
                    <a:pt x="1654" y="56"/>
                  </a:lnTo>
                  <a:lnTo>
                    <a:pt x="1646" y="62"/>
                  </a:lnTo>
                  <a:lnTo>
                    <a:pt x="1646" y="62"/>
                  </a:lnTo>
                  <a:lnTo>
                    <a:pt x="1634" y="68"/>
                  </a:lnTo>
                  <a:lnTo>
                    <a:pt x="1622" y="72"/>
                  </a:lnTo>
                  <a:lnTo>
                    <a:pt x="1622" y="72"/>
                  </a:lnTo>
                  <a:lnTo>
                    <a:pt x="1616" y="74"/>
                  </a:lnTo>
                  <a:lnTo>
                    <a:pt x="1610" y="76"/>
                  </a:lnTo>
                  <a:lnTo>
                    <a:pt x="1608" y="76"/>
                  </a:lnTo>
                  <a:lnTo>
                    <a:pt x="1606" y="80"/>
                  </a:lnTo>
                  <a:lnTo>
                    <a:pt x="1606" y="82"/>
                  </a:lnTo>
                  <a:lnTo>
                    <a:pt x="1608" y="86"/>
                  </a:lnTo>
                  <a:lnTo>
                    <a:pt x="1608" y="86"/>
                  </a:lnTo>
                  <a:lnTo>
                    <a:pt x="1616" y="92"/>
                  </a:lnTo>
                  <a:lnTo>
                    <a:pt x="1618" y="94"/>
                  </a:lnTo>
                  <a:lnTo>
                    <a:pt x="1612" y="96"/>
                  </a:lnTo>
                  <a:lnTo>
                    <a:pt x="1612" y="96"/>
                  </a:lnTo>
                  <a:lnTo>
                    <a:pt x="1610" y="96"/>
                  </a:lnTo>
                  <a:lnTo>
                    <a:pt x="1610" y="96"/>
                  </a:lnTo>
                  <a:lnTo>
                    <a:pt x="1602" y="94"/>
                  </a:lnTo>
                  <a:lnTo>
                    <a:pt x="1594" y="92"/>
                  </a:lnTo>
                  <a:lnTo>
                    <a:pt x="1594" y="92"/>
                  </a:lnTo>
                  <a:lnTo>
                    <a:pt x="1588" y="92"/>
                  </a:lnTo>
                  <a:lnTo>
                    <a:pt x="1588" y="92"/>
                  </a:lnTo>
                  <a:lnTo>
                    <a:pt x="1580" y="96"/>
                  </a:lnTo>
                  <a:lnTo>
                    <a:pt x="1572" y="98"/>
                  </a:lnTo>
                  <a:lnTo>
                    <a:pt x="1572" y="98"/>
                  </a:lnTo>
                  <a:lnTo>
                    <a:pt x="1564" y="96"/>
                  </a:lnTo>
                  <a:lnTo>
                    <a:pt x="1564" y="96"/>
                  </a:lnTo>
                  <a:lnTo>
                    <a:pt x="1538" y="86"/>
                  </a:lnTo>
                  <a:lnTo>
                    <a:pt x="1538" y="86"/>
                  </a:lnTo>
                  <a:lnTo>
                    <a:pt x="1538" y="86"/>
                  </a:lnTo>
                  <a:lnTo>
                    <a:pt x="1538" y="86"/>
                  </a:lnTo>
                  <a:lnTo>
                    <a:pt x="1534" y="90"/>
                  </a:lnTo>
                  <a:lnTo>
                    <a:pt x="1530" y="96"/>
                  </a:lnTo>
                  <a:lnTo>
                    <a:pt x="1524" y="108"/>
                  </a:lnTo>
                  <a:lnTo>
                    <a:pt x="1524" y="108"/>
                  </a:lnTo>
                  <a:lnTo>
                    <a:pt x="1518" y="112"/>
                  </a:lnTo>
                  <a:lnTo>
                    <a:pt x="1514" y="116"/>
                  </a:lnTo>
                  <a:lnTo>
                    <a:pt x="1514" y="116"/>
                  </a:lnTo>
                  <a:lnTo>
                    <a:pt x="1516" y="120"/>
                  </a:lnTo>
                  <a:lnTo>
                    <a:pt x="1518" y="122"/>
                  </a:lnTo>
                  <a:lnTo>
                    <a:pt x="1528" y="128"/>
                  </a:lnTo>
                  <a:lnTo>
                    <a:pt x="1528" y="128"/>
                  </a:lnTo>
                  <a:lnTo>
                    <a:pt x="1538" y="130"/>
                  </a:lnTo>
                  <a:lnTo>
                    <a:pt x="1540" y="132"/>
                  </a:lnTo>
                  <a:lnTo>
                    <a:pt x="1542" y="136"/>
                  </a:lnTo>
                  <a:lnTo>
                    <a:pt x="1542" y="136"/>
                  </a:lnTo>
                  <a:lnTo>
                    <a:pt x="1546" y="144"/>
                  </a:lnTo>
                  <a:lnTo>
                    <a:pt x="1552" y="150"/>
                  </a:lnTo>
                  <a:lnTo>
                    <a:pt x="1552" y="150"/>
                  </a:lnTo>
                  <a:lnTo>
                    <a:pt x="1558" y="156"/>
                  </a:lnTo>
                  <a:lnTo>
                    <a:pt x="1560" y="160"/>
                  </a:lnTo>
                  <a:lnTo>
                    <a:pt x="1560" y="166"/>
                  </a:lnTo>
                  <a:lnTo>
                    <a:pt x="1560" y="166"/>
                  </a:lnTo>
                  <a:lnTo>
                    <a:pt x="1558" y="174"/>
                  </a:lnTo>
                  <a:lnTo>
                    <a:pt x="1554" y="182"/>
                  </a:lnTo>
                  <a:lnTo>
                    <a:pt x="1554" y="182"/>
                  </a:lnTo>
                  <a:lnTo>
                    <a:pt x="1550" y="188"/>
                  </a:lnTo>
                  <a:lnTo>
                    <a:pt x="1548" y="190"/>
                  </a:lnTo>
                  <a:lnTo>
                    <a:pt x="1548" y="194"/>
                  </a:lnTo>
                  <a:lnTo>
                    <a:pt x="1548" y="194"/>
                  </a:lnTo>
                  <a:lnTo>
                    <a:pt x="1546" y="190"/>
                  </a:lnTo>
                  <a:lnTo>
                    <a:pt x="1546" y="184"/>
                  </a:lnTo>
                  <a:lnTo>
                    <a:pt x="1552" y="172"/>
                  </a:lnTo>
                  <a:lnTo>
                    <a:pt x="1556" y="168"/>
                  </a:lnTo>
                  <a:lnTo>
                    <a:pt x="1556" y="162"/>
                  </a:lnTo>
                  <a:lnTo>
                    <a:pt x="1554" y="158"/>
                  </a:lnTo>
                  <a:lnTo>
                    <a:pt x="1544" y="156"/>
                  </a:lnTo>
                  <a:lnTo>
                    <a:pt x="1544" y="156"/>
                  </a:lnTo>
                  <a:lnTo>
                    <a:pt x="1538" y="152"/>
                  </a:lnTo>
                  <a:lnTo>
                    <a:pt x="1534" y="150"/>
                  </a:lnTo>
                  <a:lnTo>
                    <a:pt x="1530" y="146"/>
                  </a:lnTo>
                  <a:lnTo>
                    <a:pt x="1526" y="140"/>
                  </a:lnTo>
                  <a:lnTo>
                    <a:pt x="1526" y="140"/>
                  </a:lnTo>
                  <a:lnTo>
                    <a:pt x="1514" y="134"/>
                  </a:lnTo>
                  <a:lnTo>
                    <a:pt x="1500" y="128"/>
                  </a:lnTo>
                  <a:lnTo>
                    <a:pt x="1500" y="128"/>
                  </a:lnTo>
                  <a:lnTo>
                    <a:pt x="1498" y="138"/>
                  </a:lnTo>
                  <a:lnTo>
                    <a:pt x="1498" y="142"/>
                  </a:lnTo>
                  <a:lnTo>
                    <a:pt x="1494" y="144"/>
                  </a:lnTo>
                  <a:lnTo>
                    <a:pt x="1494" y="144"/>
                  </a:lnTo>
                  <a:lnTo>
                    <a:pt x="1492" y="144"/>
                  </a:lnTo>
                  <a:lnTo>
                    <a:pt x="1492" y="144"/>
                  </a:lnTo>
                  <a:lnTo>
                    <a:pt x="1490" y="144"/>
                  </a:lnTo>
                  <a:lnTo>
                    <a:pt x="1488" y="142"/>
                  </a:lnTo>
                  <a:lnTo>
                    <a:pt x="1488" y="142"/>
                  </a:lnTo>
                  <a:lnTo>
                    <a:pt x="1484" y="138"/>
                  </a:lnTo>
                  <a:lnTo>
                    <a:pt x="1480" y="138"/>
                  </a:lnTo>
                  <a:lnTo>
                    <a:pt x="1480" y="138"/>
                  </a:lnTo>
                  <a:lnTo>
                    <a:pt x="1478" y="138"/>
                  </a:lnTo>
                  <a:lnTo>
                    <a:pt x="1478" y="138"/>
                  </a:lnTo>
                  <a:lnTo>
                    <a:pt x="1476" y="140"/>
                  </a:lnTo>
                  <a:lnTo>
                    <a:pt x="1476" y="142"/>
                  </a:lnTo>
                  <a:lnTo>
                    <a:pt x="1476" y="146"/>
                  </a:lnTo>
                  <a:lnTo>
                    <a:pt x="1474" y="150"/>
                  </a:lnTo>
                  <a:lnTo>
                    <a:pt x="1470" y="150"/>
                  </a:lnTo>
                  <a:lnTo>
                    <a:pt x="1470" y="150"/>
                  </a:lnTo>
                  <a:lnTo>
                    <a:pt x="1470" y="150"/>
                  </a:lnTo>
                  <a:lnTo>
                    <a:pt x="1470" y="150"/>
                  </a:lnTo>
                  <a:lnTo>
                    <a:pt x="1466" y="150"/>
                  </a:lnTo>
                  <a:lnTo>
                    <a:pt x="1462" y="146"/>
                  </a:lnTo>
                  <a:lnTo>
                    <a:pt x="1458" y="140"/>
                  </a:lnTo>
                  <a:lnTo>
                    <a:pt x="1458" y="140"/>
                  </a:lnTo>
                  <a:lnTo>
                    <a:pt x="1462" y="132"/>
                  </a:lnTo>
                  <a:lnTo>
                    <a:pt x="1464" y="128"/>
                  </a:lnTo>
                  <a:lnTo>
                    <a:pt x="1462" y="124"/>
                  </a:lnTo>
                  <a:lnTo>
                    <a:pt x="1462" y="124"/>
                  </a:lnTo>
                  <a:lnTo>
                    <a:pt x="1460" y="122"/>
                  </a:lnTo>
                  <a:lnTo>
                    <a:pt x="1460" y="122"/>
                  </a:lnTo>
                  <a:lnTo>
                    <a:pt x="1460" y="122"/>
                  </a:lnTo>
                  <a:lnTo>
                    <a:pt x="1456" y="122"/>
                  </a:lnTo>
                  <a:lnTo>
                    <a:pt x="1454" y="124"/>
                  </a:lnTo>
                  <a:lnTo>
                    <a:pt x="1448" y="130"/>
                  </a:lnTo>
                  <a:lnTo>
                    <a:pt x="1448" y="130"/>
                  </a:lnTo>
                  <a:lnTo>
                    <a:pt x="1442" y="138"/>
                  </a:lnTo>
                  <a:lnTo>
                    <a:pt x="1436" y="144"/>
                  </a:lnTo>
                  <a:lnTo>
                    <a:pt x="1436" y="144"/>
                  </a:lnTo>
                  <a:lnTo>
                    <a:pt x="1428" y="150"/>
                  </a:lnTo>
                  <a:lnTo>
                    <a:pt x="1426" y="152"/>
                  </a:lnTo>
                  <a:lnTo>
                    <a:pt x="1422" y="156"/>
                  </a:lnTo>
                  <a:lnTo>
                    <a:pt x="1422" y="156"/>
                  </a:lnTo>
                  <a:lnTo>
                    <a:pt x="1428" y="160"/>
                  </a:lnTo>
                  <a:lnTo>
                    <a:pt x="1434" y="166"/>
                  </a:lnTo>
                  <a:lnTo>
                    <a:pt x="1434" y="166"/>
                  </a:lnTo>
                  <a:lnTo>
                    <a:pt x="1436" y="170"/>
                  </a:lnTo>
                  <a:lnTo>
                    <a:pt x="1436" y="172"/>
                  </a:lnTo>
                  <a:lnTo>
                    <a:pt x="1430" y="178"/>
                  </a:lnTo>
                  <a:lnTo>
                    <a:pt x="1430" y="178"/>
                  </a:lnTo>
                  <a:lnTo>
                    <a:pt x="1426" y="184"/>
                  </a:lnTo>
                  <a:lnTo>
                    <a:pt x="1424" y="186"/>
                  </a:lnTo>
                  <a:lnTo>
                    <a:pt x="1424" y="190"/>
                  </a:lnTo>
                  <a:lnTo>
                    <a:pt x="1426" y="192"/>
                  </a:lnTo>
                  <a:lnTo>
                    <a:pt x="1432" y="198"/>
                  </a:lnTo>
                  <a:lnTo>
                    <a:pt x="1438" y="206"/>
                  </a:lnTo>
                  <a:lnTo>
                    <a:pt x="1438" y="206"/>
                  </a:lnTo>
                  <a:lnTo>
                    <a:pt x="1434" y="212"/>
                  </a:lnTo>
                  <a:lnTo>
                    <a:pt x="1430" y="218"/>
                  </a:lnTo>
                  <a:lnTo>
                    <a:pt x="1426" y="234"/>
                  </a:lnTo>
                  <a:lnTo>
                    <a:pt x="1426" y="234"/>
                  </a:lnTo>
                  <a:lnTo>
                    <a:pt x="1424" y="240"/>
                  </a:lnTo>
                  <a:lnTo>
                    <a:pt x="1416" y="246"/>
                  </a:lnTo>
                  <a:lnTo>
                    <a:pt x="1408" y="250"/>
                  </a:lnTo>
                  <a:lnTo>
                    <a:pt x="1400" y="252"/>
                  </a:lnTo>
                  <a:lnTo>
                    <a:pt x="1400" y="252"/>
                  </a:lnTo>
                  <a:lnTo>
                    <a:pt x="1398" y="252"/>
                  </a:lnTo>
                  <a:lnTo>
                    <a:pt x="1398" y="252"/>
                  </a:lnTo>
                  <a:lnTo>
                    <a:pt x="1406" y="246"/>
                  </a:lnTo>
                  <a:lnTo>
                    <a:pt x="1412" y="240"/>
                  </a:lnTo>
                  <a:lnTo>
                    <a:pt x="1416" y="232"/>
                  </a:lnTo>
                  <a:lnTo>
                    <a:pt x="1420" y="224"/>
                  </a:lnTo>
                  <a:lnTo>
                    <a:pt x="1420" y="224"/>
                  </a:lnTo>
                  <a:lnTo>
                    <a:pt x="1420" y="220"/>
                  </a:lnTo>
                  <a:lnTo>
                    <a:pt x="1420" y="216"/>
                  </a:lnTo>
                  <a:lnTo>
                    <a:pt x="1416" y="210"/>
                  </a:lnTo>
                  <a:lnTo>
                    <a:pt x="1412" y="206"/>
                  </a:lnTo>
                  <a:lnTo>
                    <a:pt x="1408" y="198"/>
                  </a:lnTo>
                  <a:lnTo>
                    <a:pt x="1408" y="198"/>
                  </a:lnTo>
                  <a:lnTo>
                    <a:pt x="1410" y="188"/>
                  </a:lnTo>
                  <a:lnTo>
                    <a:pt x="1414" y="178"/>
                  </a:lnTo>
                  <a:lnTo>
                    <a:pt x="1414" y="178"/>
                  </a:lnTo>
                  <a:lnTo>
                    <a:pt x="1418" y="170"/>
                  </a:lnTo>
                  <a:lnTo>
                    <a:pt x="1418" y="166"/>
                  </a:lnTo>
                  <a:lnTo>
                    <a:pt x="1414" y="162"/>
                  </a:lnTo>
                  <a:lnTo>
                    <a:pt x="1414" y="162"/>
                  </a:lnTo>
                  <a:lnTo>
                    <a:pt x="1408" y="154"/>
                  </a:lnTo>
                  <a:lnTo>
                    <a:pt x="1406" y="150"/>
                  </a:lnTo>
                  <a:lnTo>
                    <a:pt x="1408" y="146"/>
                  </a:lnTo>
                  <a:lnTo>
                    <a:pt x="1408" y="146"/>
                  </a:lnTo>
                  <a:lnTo>
                    <a:pt x="1414" y="142"/>
                  </a:lnTo>
                  <a:lnTo>
                    <a:pt x="1420" y="140"/>
                  </a:lnTo>
                  <a:lnTo>
                    <a:pt x="1428" y="138"/>
                  </a:lnTo>
                  <a:lnTo>
                    <a:pt x="1432" y="134"/>
                  </a:lnTo>
                  <a:lnTo>
                    <a:pt x="1432" y="134"/>
                  </a:lnTo>
                  <a:lnTo>
                    <a:pt x="1434" y="130"/>
                  </a:lnTo>
                  <a:lnTo>
                    <a:pt x="1432" y="126"/>
                  </a:lnTo>
                  <a:lnTo>
                    <a:pt x="1428" y="118"/>
                  </a:lnTo>
                  <a:lnTo>
                    <a:pt x="1428" y="118"/>
                  </a:lnTo>
                  <a:lnTo>
                    <a:pt x="1426" y="114"/>
                  </a:lnTo>
                  <a:lnTo>
                    <a:pt x="1426" y="110"/>
                  </a:lnTo>
                  <a:lnTo>
                    <a:pt x="1424" y="106"/>
                  </a:lnTo>
                  <a:lnTo>
                    <a:pt x="1422" y="104"/>
                  </a:lnTo>
                  <a:lnTo>
                    <a:pt x="1422" y="104"/>
                  </a:lnTo>
                  <a:lnTo>
                    <a:pt x="1420" y="102"/>
                  </a:lnTo>
                  <a:lnTo>
                    <a:pt x="1416" y="100"/>
                  </a:lnTo>
                  <a:lnTo>
                    <a:pt x="1416" y="100"/>
                  </a:lnTo>
                  <a:lnTo>
                    <a:pt x="1412" y="102"/>
                  </a:lnTo>
                  <a:lnTo>
                    <a:pt x="1406" y="106"/>
                  </a:lnTo>
                  <a:lnTo>
                    <a:pt x="1402" y="110"/>
                  </a:lnTo>
                  <a:lnTo>
                    <a:pt x="1396" y="112"/>
                  </a:lnTo>
                  <a:lnTo>
                    <a:pt x="1396" y="112"/>
                  </a:lnTo>
                  <a:lnTo>
                    <a:pt x="1394" y="112"/>
                  </a:lnTo>
                  <a:lnTo>
                    <a:pt x="1394" y="112"/>
                  </a:lnTo>
                  <a:lnTo>
                    <a:pt x="1392" y="112"/>
                  </a:lnTo>
                  <a:lnTo>
                    <a:pt x="1392" y="112"/>
                  </a:lnTo>
                  <a:lnTo>
                    <a:pt x="1386" y="110"/>
                  </a:lnTo>
                  <a:lnTo>
                    <a:pt x="1386" y="110"/>
                  </a:lnTo>
                  <a:lnTo>
                    <a:pt x="1382" y="112"/>
                  </a:lnTo>
                  <a:lnTo>
                    <a:pt x="1380" y="112"/>
                  </a:lnTo>
                  <a:lnTo>
                    <a:pt x="1380" y="112"/>
                  </a:lnTo>
                  <a:lnTo>
                    <a:pt x="1378" y="116"/>
                  </a:lnTo>
                  <a:lnTo>
                    <a:pt x="1378" y="122"/>
                  </a:lnTo>
                  <a:lnTo>
                    <a:pt x="1376" y="132"/>
                  </a:lnTo>
                  <a:lnTo>
                    <a:pt x="1376" y="132"/>
                  </a:lnTo>
                  <a:lnTo>
                    <a:pt x="1372" y="140"/>
                  </a:lnTo>
                  <a:lnTo>
                    <a:pt x="1370" y="144"/>
                  </a:lnTo>
                  <a:lnTo>
                    <a:pt x="1366" y="146"/>
                  </a:lnTo>
                  <a:lnTo>
                    <a:pt x="1366" y="146"/>
                  </a:lnTo>
                  <a:lnTo>
                    <a:pt x="1358" y="150"/>
                  </a:lnTo>
                  <a:lnTo>
                    <a:pt x="1348" y="152"/>
                  </a:lnTo>
                  <a:lnTo>
                    <a:pt x="1340" y="154"/>
                  </a:lnTo>
                  <a:lnTo>
                    <a:pt x="1332" y="158"/>
                  </a:lnTo>
                  <a:lnTo>
                    <a:pt x="1332" y="158"/>
                  </a:lnTo>
                  <a:lnTo>
                    <a:pt x="1332" y="162"/>
                  </a:lnTo>
                  <a:lnTo>
                    <a:pt x="1332" y="166"/>
                  </a:lnTo>
                  <a:lnTo>
                    <a:pt x="1336" y="166"/>
                  </a:lnTo>
                  <a:lnTo>
                    <a:pt x="1338" y="170"/>
                  </a:lnTo>
                  <a:lnTo>
                    <a:pt x="1338" y="170"/>
                  </a:lnTo>
                  <a:lnTo>
                    <a:pt x="1340" y="174"/>
                  </a:lnTo>
                  <a:lnTo>
                    <a:pt x="1338" y="178"/>
                  </a:lnTo>
                  <a:lnTo>
                    <a:pt x="1338" y="182"/>
                  </a:lnTo>
                  <a:lnTo>
                    <a:pt x="1336" y="186"/>
                  </a:lnTo>
                  <a:lnTo>
                    <a:pt x="1336" y="186"/>
                  </a:lnTo>
                  <a:lnTo>
                    <a:pt x="1338" y="190"/>
                  </a:lnTo>
                  <a:lnTo>
                    <a:pt x="1342" y="192"/>
                  </a:lnTo>
                  <a:lnTo>
                    <a:pt x="1346" y="194"/>
                  </a:lnTo>
                  <a:lnTo>
                    <a:pt x="1352" y="196"/>
                  </a:lnTo>
                  <a:lnTo>
                    <a:pt x="1352" y="196"/>
                  </a:lnTo>
                  <a:lnTo>
                    <a:pt x="1358" y="204"/>
                  </a:lnTo>
                  <a:lnTo>
                    <a:pt x="1364" y="212"/>
                  </a:lnTo>
                  <a:lnTo>
                    <a:pt x="1364" y="212"/>
                  </a:lnTo>
                  <a:lnTo>
                    <a:pt x="1364" y="216"/>
                  </a:lnTo>
                  <a:lnTo>
                    <a:pt x="1360" y="220"/>
                  </a:lnTo>
                  <a:lnTo>
                    <a:pt x="1354" y="222"/>
                  </a:lnTo>
                  <a:lnTo>
                    <a:pt x="1350" y="222"/>
                  </a:lnTo>
                  <a:lnTo>
                    <a:pt x="1350" y="222"/>
                  </a:lnTo>
                  <a:lnTo>
                    <a:pt x="1348" y="222"/>
                  </a:lnTo>
                  <a:lnTo>
                    <a:pt x="1348" y="222"/>
                  </a:lnTo>
                  <a:lnTo>
                    <a:pt x="1342" y="218"/>
                  </a:lnTo>
                  <a:lnTo>
                    <a:pt x="1336" y="212"/>
                  </a:lnTo>
                  <a:lnTo>
                    <a:pt x="1336" y="212"/>
                  </a:lnTo>
                  <a:lnTo>
                    <a:pt x="1330" y="206"/>
                  </a:lnTo>
                  <a:lnTo>
                    <a:pt x="1324" y="200"/>
                  </a:lnTo>
                  <a:lnTo>
                    <a:pt x="1324" y="200"/>
                  </a:lnTo>
                  <a:lnTo>
                    <a:pt x="1320" y="196"/>
                  </a:lnTo>
                  <a:lnTo>
                    <a:pt x="1314" y="194"/>
                  </a:lnTo>
                  <a:lnTo>
                    <a:pt x="1302" y="192"/>
                  </a:lnTo>
                  <a:lnTo>
                    <a:pt x="1302" y="192"/>
                  </a:lnTo>
                  <a:lnTo>
                    <a:pt x="1298" y="190"/>
                  </a:lnTo>
                  <a:lnTo>
                    <a:pt x="1296" y="186"/>
                  </a:lnTo>
                  <a:lnTo>
                    <a:pt x="1292" y="184"/>
                  </a:lnTo>
                  <a:lnTo>
                    <a:pt x="1290" y="180"/>
                  </a:lnTo>
                  <a:lnTo>
                    <a:pt x="1290" y="180"/>
                  </a:lnTo>
                  <a:lnTo>
                    <a:pt x="1286" y="180"/>
                  </a:lnTo>
                  <a:lnTo>
                    <a:pt x="1286" y="180"/>
                  </a:lnTo>
                  <a:lnTo>
                    <a:pt x="1280" y="180"/>
                  </a:lnTo>
                  <a:lnTo>
                    <a:pt x="1280" y="180"/>
                  </a:lnTo>
                  <a:lnTo>
                    <a:pt x="1274" y="182"/>
                  </a:lnTo>
                  <a:lnTo>
                    <a:pt x="1274" y="182"/>
                  </a:lnTo>
                  <a:lnTo>
                    <a:pt x="1272" y="180"/>
                  </a:lnTo>
                  <a:lnTo>
                    <a:pt x="1272" y="180"/>
                  </a:lnTo>
                  <a:lnTo>
                    <a:pt x="1268" y="180"/>
                  </a:lnTo>
                  <a:lnTo>
                    <a:pt x="1268" y="178"/>
                  </a:lnTo>
                  <a:lnTo>
                    <a:pt x="1264" y="172"/>
                  </a:lnTo>
                  <a:lnTo>
                    <a:pt x="1264" y="172"/>
                  </a:lnTo>
                  <a:lnTo>
                    <a:pt x="1258" y="168"/>
                  </a:lnTo>
                  <a:lnTo>
                    <a:pt x="1250" y="168"/>
                  </a:lnTo>
                  <a:lnTo>
                    <a:pt x="1242" y="166"/>
                  </a:lnTo>
                  <a:lnTo>
                    <a:pt x="1236" y="164"/>
                  </a:lnTo>
                  <a:lnTo>
                    <a:pt x="1236" y="164"/>
                  </a:lnTo>
                  <a:lnTo>
                    <a:pt x="1230" y="168"/>
                  </a:lnTo>
                  <a:lnTo>
                    <a:pt x="1230" y="172"/>
                  </a:lnTo>
                  <a:lnTo>
                    <a:pt x="1232" y="176"/>
                  </a:lnTo>
                  <a:lnTo>
                    <a:pt x="1236" y="178"/>
                  </a:lnTo>
                  <a:lnTo>
                    <a:pt x="1248" y="184"/>
                  </a:lnTo>
                  <a:lnTo>
                    <a:pt x="1254" y="186"/>
                  </a:lnTo>
                  <a:lnTo>
                    <a:pt x="1256" y="188"/>
                  </a:lnTo>
                  <a:lnTo>
                    <a:pt x="1256" y="188"/>
                  </a:lnTo>
                  <a:lnTo>
                    <a:pt x="1258" y="200"/>
                  </a:lnTo>
                  <a:lnTo>
                    <a:pt x="1258" y="210"/>
                  </a:lnTo>
                  <a:lnTo>
                    <a:pt x="1258" y="210"/>
                  </a:lnTo>
                  <a:lnTo>
                    <a:pt x="1254" y="212"/>
                  </a:lnTo>
                  <a:lnTo>
                    <a:pt x="1248" y="216"/>
                  </a:lnTo>
                  <a:lnTo>
                    <a:pt x="1236" y="222"/>
                  </a:lnTo>
                  <a:lnTo>
                    <a:pt x="1236" y="222"/>
                  </a:lnTo>
                  <a:lnTo>
                    <a:pt x="1234" y="216"/>
                  </a:lnTo>
                  <a:lnTo>
                    <a:pt x="1234" y="208"/>
                  </a:lnTo>
                  <a:lnTo>
                    <a:pt x="1232" y="202"/>
                  </a:lnTo>
                  <a:lnTo>
                    <a:pt x="1230" y="200"/>
                  </a:lnTo>
                  <a:lnTo>
                    <a:pt x="1226" y="200"/>
                  </a:lnTo>
                  <a:lnTo>
                    <a:pt x="1226" y="200"/>
                  </a:lnTo>
                  <a:lnTo>
                    <a:pt x="1222" y="200"/>
                  </a:lnTo>
                  <a:lnTo>
                    <a:pt x="1222" y="200"/>
                  </a:lnTo>
                  <a:lnTo>
                    <a:pt x="1218" y="202"/>
                  </a:lnTo>
                  <a:lnTo>
                    <a:pt x="1214" y="204"/>
                  </a:lnTo>
                  <a:lnTo>
                    <a:pt x="1206" y="210"/>
                  </a:lnTo>
                  <a:lnTo>
                    <a:pt x="1206" y="210"/>
                  </a:lnTo>
                  <a:lnTo>
                    <a:pt x="1200" y="214"/>
                  </a:lnTo>
                  <a:lnTo>
                    <a:pt x="1200" y="214"/>
                  </a:lnTo>
                  <a:lnTo>
                    <a:pt x="1192" y="212"/>
                  </a:lnTo>
                  <a:lnTo>
                    <a:pt x="1192" y="212"/>
                  </a:lnTo>
                  <a:lnTo>
                    <a:pt x="1186" y="210"/>
                  </a:lnTo>
                  <a:lnTo>
                    <a:pt x="1186" y="210"/>
                  </a:lnTo>
                  <a:lnTo>
                    <a:pt x="1180" y="212"/>
                  </a:lnTo>
                  <a:lnTo>
                    <a:pt x="1174" y="214"/>
                  </a:lnTo>
                  <a:lnTo>
                    <a:pt x="1174" y="214"/>
                  </a:lnTo>
                  <a:lnTo>
                    <a:pt x="1170" y="220"/>
                  </a:lnTo>
                  <a:lnTo>
                    <a:pt x="1166" y="222"/>
                  </a:lnTo>
                  <a:lnTo>
                    <a:pt x="1164" y="224"/>
                  </a:lnTo>
                  <a:lnTo>
                    <a:pt x="1164" y="224"/>
                  </a:lnTo>
                  <a:lnTo>
                    <a:pt x="1162" y="222"/>
                  </a:lnTo>
                  <a:lnTo>
                    <a:pt x="1162" y="222"/>
                  </a:lnTo>
                  <a:lnTo>
                    <a:pt x="1158" y="220"/>
                  </a:lnTo>
                  <a:lnTo>
                    <a:pt x="1158" y="218"/>
                  </a:lnTo>
                  <a:lnTo>
                    <a:pt x="1162" y="210"/>
                  </a:lnTo>
                  <a:lnTo>
                    <a:pt x="1164" y="204"/>
                  </a:lnTo>
                  <a:lnTo>
                    <a:pt x="1162" y="202"/>
                  </a:lnTo>
                  <a:lnTo>
                    <a:pt x="1158" y="200"/>
                  </a:lnTo>
                  <a:lnTo>
                    <a:pt x="1158" y="200"/>
                  </a:lnTo>
                  <a:lnTo>
                    <a:pt x="1158" y="200"/>
                  </a:lnTo>
                  <a:lnTo>
                    <a:pt x="1158" y="200"/>
                  </a:lnTo>
                  <a:lnTo>
                    <a:pt x="1152" y="202"/>
                  </a:lnTo>
                  <a:lnTo>
                    <a:pt x="1144" y="208"/>
                  </a:lnTo>
                  <a:lnTo>
                    <a:pt x="1138" y="212"/>
                  </a:lnTo>
                  <a:lnTo>
                    <a:pt x="1130" y="216"/>
                  </a:lnTo>
                  <a:lnTo>
                    <a:pt x="1130" y="216"/>
                  </a:lnTo>
                  <a:lnTo>
                    <a:pt x="1118" y="218"/>
                  </a:lnTo>
                  <a:lnTo>
                    <a:pt x="1112" y="220"/>
                  </a:lnTo>
                  <a:lnTo>
                    <a:pt x="1106" y="224"/>
                  </a:lnTo>
                  <a:lnTo>
                    <a:pt x="1106" y="224"/>
                  </a:lnTo>
                  <a:lnTo>
                    <a:pt x="1098" y="230"/>
                  </a:lnTo>
                  <a:lnTo>
                    <a:pt x="1088" y="236"/>
                  </a:lnTo>
                  <a:lnTo>
                    <a:pt x="1088" y="236"/>
                  </a:lnTo>
                  <a:lnTo>
                    <a:pt x="1078" y="240"/>
                  </a:lnTo>
                  <a:lnTo>
                    <a:pt x="1074" y="244"/>
                  </a:lnTo>
                  <a:lnTo>
                    <a:pt x="1070" y="248"/>
                  </a:lnTo>
                  <a:lnTo>
                    <a:pt x="1070" y="248"/>
                  </a:lnTo>
                  <a:lnTo>
                    <a:pt x="1064" y="246"/>
                  </a:lnTo>
                  <a:lnTo>
                    <a:pt x="1060" y="240"/>
                  </a:lnTo>
                  <a:lnTo>
                    <a:pt x="1058" y="234"/>
                  </a:lnTo>
                  <a:lnTo>
                    <a:pt x="1056" y="230"/>
                  </a:lnTo>
                  <a:lnTo>
                    <a:pt x="1056" y="230"/>
                  </a:lnTo>
                  <a:lnTo>
                    <a:pt x="1074" y="224"/>
                  </a:lnTo>
                  <a:lnTo>
                    <a:pt x="1078" y="222"/>
                  </a:lnTo>
                  <a:lnTo>
                    <a:pt x="1080" y="220"/>
                  </a:lnTo>
                  <a:lnTo>
                    <a:pt x="1080" y="218"/>
                  </a:lnTo>
                  <a:lnTo>
                    <a:pt x="1078" y="214"/>
                  </a:lnTo>
                  <a:lnTo>
                    <a:pt x="1078" y="214"/>
                  </a:lnTo>
                  <a:lnTo>
                    <a:pt x="1072" y="210"/>
                  </a:lnTo>
                  <a:lnTo>
                    <a:pt x="1064" y="206"/>
                  </a:lnTo>
                  <a:lnTo>
                    <a:pt x="1064" y="206"/>
                  </a:lnTo>
                  <a:lnTo>
                    <a:pt x="1060" y="202"/>
                  </a:lnTo>
                  <a:lnTo>
                    <a:pt x="1056" y="200"/>
                  </a:lnTo>
                  <a:lnTo>
                    <a:pt x="1056" y="200"/>
                  </a:lnTo>
                  <a:lnTo>
                    <a:pt x="1050" y="202"/>
                  </a:lnTo>
                  <a:lnTo>
                    <a:pt x="1050" y="202"/>
                  </a:lnTo>
                  <a:lnTo>
                    <a:pt x="1048" y="206"/>
                  </a:lnTo>
                  <a:lnTo>
                    <a:pt x="1046" y="210"/>
                  </a:lnTo>
                  <a:lnTo>
                    <a:pt x="1048" y="218"/>
                  </a:lnTo>
                  <a:lnTo>
                    <a:pt x="1048" y="218"/>
                  </a:lnTo>
                  <a:lnTo>
                    <a:pt x="1050" y="224"/>
                  </a:lnTo>
                  <a:lnTo>
                    <a:pt x="1046" y="230"/>
                  </a:lnTo>
                  <a:lnTo>
                    <a:pt x="1046" y="230"/>
                  </a:lnTo>
                  <a:lnTo>
                    <a:pt x="1038" y="236"/>
                  </a:lnTo>
                  <a:lnTo>
                    <a:pt x="1038" y="240"/>
                  </a:lnTo>
                  <a:lnTo>
                    <a:pt x="1038" y="244"/>
                  </a:lnTo>
                  <a:lnTo>
                    <a:pt x="1038" y="244"/>
                  </a:lnTo>
                  <a:lnTo>
                    <a:pt x="1040" y="250"/>
                  </a:lnTo>
                  <a:lnTo>
                    <a:pt x="1042" y="258"/>
                  </a:lnTo>
                  <a:lnTo>
                    <a:pt x="1042" y="258"/>
                  </a:lnTo>
                  <a:lnTo>
                    <a:pt x="1034" y="258"/>
                  </a:lnTo>
                  <a:lnTo>
                    <a:pt x="1034" y="258"/>
                  </a:lnTo>
                  <a:lnTo>
                    <a:pt x="1026" y="256"/>
                  </a:lnTo>
                  <a:lnTo>
                    <a:pt x="1026" y="256"/>
                  </a:lnTo>
                  <a:lnTo>
                    <a:pt x="1018" y="256"/>
                  </a:lnTo>
                  <a:lnTo>
                    <a:pt x="1018" y="256"/>
                  </a:lnTo>
                  <a:lnTo>
                    <a:pt x="1014" y="256"/>
                  </a:lnTo>
                  <a:lnTo>
                    <a:pt x="1014" y="256"/>
                  </a:lnTo>
                  <a:lnTo>
                    <a:pt x="1008" y="258"/>
                  </a:lnTo>
                  <a:lnTo>
                    <a:pt x="1002" y="260"/>
                  </a:lnTo>
                  <a:lnTo>
                    <a:pt x="996" y="264"/>
                  </a:lnTo>
                  <a:lnTo>
                    <a:pt x="990" y="266"/>
                  </a:lnTo>
                  <a:lnTo>
                    <a:pt x="990" y="266"/>
                  </a:lnTo>
                  <a:lnTo>
                    <a:pt x="976" y="266"/>
                  </a:lnTo>
                  <a:lnTo>
                    <a:pt x="974" y="266"/>
                  </a:lnTo>
                  <a:lnTo>
                    <a:pt x="972" y="268"/>
                  </a:lnTo>
                  <a:lnTo>
                    <a:pt x="972" y="270"/>
                  </a:lnTo>
                  <a:lnTo>
                    <a:pt x="974" y="274"/>
                  </a:lnTo>
                  <a:lnTo>
                    <a:pt x="974" y="274"/>
                  </a:lnTo>
                  <a:lnTo>
                    <a:pt x="978" y="280"/>
                  </a:lnTo>
                  <a:lnTo>
                    <a:pt x="984" y="282"/>
                  </a:lnTo>
                  <a:lnTo>
                    <a:pt x="988" y="288"/>
                  </a:lnTo>
                  <a:lnTo>
                    <a:pt x="990" y="290"/>
                  </a:lnTo>
                  <a:lnTo>
                    <a:pt x="988" y="294"/>
                  </a:lnTo>
                  <a:lnTo>
                    <a:pt x="988" y="294"/>
                  </a:lnTo>
                  <a:lnTo>
                    <a:pt x="986" y="294"/>
                  </a:lnTo>
                  <a:lnTo>
                    <a:pt x="986" y="294"/>
                  </a:lnTo>
                  <a:lnTo>
                    <a:pt x="982" y="292"/>
                  </a:lnTo>
                  <a:lnTo>
                    <a:pt x="978" y="290"/>
                  </a:lnTo>
                  <a:lnTo>
                    <a:pt x="978" y="290"/>
                  </a:lnTo>
                  <a:lnTo>
                    <a:pt x="974" y="288"/>
                  </a:lnTo>
                  <a:lnTo>
                    <a:pt x="970" y="288"/>
                  </a:lnTo>
                  <a:lnTo>
                    <a:pt x="970" y="288"/>
                  </a:lnTo>
                  <a:lnTo>
                    <a:pt x="964" y="288"/>
                  </a:lnTo>
                  <a:lnTo>
                    <a:pt x="964" y="288"/>
                  </a:lnTo>
                  <a:lnTo>
                    <a:pt x="956" y="280"/>
                  </a:lnTo>
                  <a:lnTo>
                    <a:pt x="952" y="278"/>
                  </a:lnTo>
                  <a:lnTo>
                    <a:pt x="948" y="276"/>
                  </a:lnTo>
                  <a:lnTo>
                    <a:pt x="948" y="276"/>
                  </a:lnTo>
                  <a:lnTo>
                    <a:pt x="944" y="276"/>
                  </a:lnTo>
                  <a:lnTo>
                    <a:pt x="944" y="276"/>
                  </a:lnTo>
                  <a:lnTo>
                    <a:pt x="940" y="280"/>
                  </a:lnTo>
                  <a:lnTo>
                    <a:pt x="938" y="284"/>
                  </a:lnTo>
                  <a:lnTo>
                    <a:pt x="938" y="288"/>
                  </a:lnTo>
                  <a:lnTo>
                    <a:pt x="942" y="292"/>
                  </a:lnTo>
                  <a:lnTo>
                    <a:pt x="942" y="292"/>
                  </a:lnTo>
                  <a:lnTo>
                    <a:pt x="946" y="294"/>
                  </a:lnTo>
                  <a:lnTo>
                    <a:pt x="952" y="298"/>
                  </a:lnTo>
                  <a:lnTo>
                    <a:pt x="954" y="300"/>
                  </a:lnTo>
                  <a:lnTo>
                    <a:pt x="954" y="302"/>
                  </a:lnTo>
                  <a:lnTo>
                    <a:pt x="954" y="304"/>
                  </a:lnTo>
                  <a:lnTo>
                    <a:pt x="950" y="306"/>
                  </a:lnTo>
                  <a:lnTo>
                    <a:pt x="950" y="306"/>
                  </a:lnTo>
                  <a:lnTo>
                    <a:pt x="944" y="306"/>
                  </a:lnTo>
                  <a:lnTo>
                    <a:pt x="944" y="306"/>
                  </a:lnTo>
                  <a:lnTo>
                    <a:pt x="936" y="304"/>
                  </a:lnTo>
                  <a:lnTo>
                    <a:pt x="930" y="300"/>
                  </a:lnTo>
                  <a:lnTo>
                    <a:pt x="930" y="300"/>
                  </a:lnTo>
                  <a:lnTo>
                    <a:pt x="922" y="294"/>
                  </a:lnTo>
                  <a:lnTo>
                    <a:pt x="914" y="290"/>
                  </a:lnTo>
                  <a:lnTo>
                    <a:pt x="914" y="290"/>
                  </a:lnTo>
                  <a:lnTo>
                    <a:pt x="914" y="286"/>
                  </a:lnTo>
                  <a:lnTo>
                    <a:pt x="914" y="284"/>
                  </a:lnTo>
                  <a:lnTo>
                    <a:pt x="918" y="276"/>
                  </a:lnTo>
                  <a:lnTo>
                    <a:pt x="920" y="270"/>
                  </a:lnTo>
                  <a:lnTo>
                    <a:pt x="920" y="262"/>
                  </a:lnTo>
                  <a:lnTo>
                    <a:pt x="920" y="262"/>
                  </a:lnTo>
                  <a:lnTo>
                    <a:pt x="918" y="260"/>
                  </a:lnTo>
                  <a:lnTo>
                    <a:pt x="914" y="256"/>
                  </a:lnTo>
                  <a:lnTo>
                    <a:pt x="904" y="252"/>
                  </a:lnTo>
                  <a:lnTo>
                    <a:pt x="904" y="252"/>
                  </a:lnTo>
                  <a:lnTo>
                    <a:pt x="900" y="250"/>
                  </a:lnTo>
                  <a:lnTo>
                    <a:pt x="898" y="246"/>
                  </a:lnTo>
                  <a:lnTo>
                    <a:pt x="896" y="240"/>
                  </a:lnTo>
                  <a:lnTo>
                    <a:pt x="898" y="236"/>
                  </a:lnTo>
                  <a:lnTo>
                    <a:pt x="898" y="236"/>
                  </a:lnTo>
                  <a:lnTo>
                    <a:pt x="902" y="234"/>
                  </a:lnTo>
                  <a:lnTo>
                    <a:pt x="906" y="234"/>
                  </a:lnTo>
                  <a:lnTo>
                    <a:pt x="906" y="234"/>
                  </a:lnTo>
                  <a:lnTo>
                    <a:pt x="906" y="234"/>
                  </a:lnTo>
                  <a:lnTo>
                    <a:pt x="906" y="234"/>
                  </a:lnTo>
                  <a:lnTo>
                    <a:pt x="910" y="242"/>
                  </a:lnTo>
                  <a:lnTo>
                    <a:pt x="918" y="250"/>
                  </a:lnTo>
                  <a:lnTo>
                    <a:pt x="918" y="250"/>
                  </a:lnTo>
                  <a:lnTo>
                    <a:pt x="922" y="252"/>
                  </a:lnTo>
                  <a:lnTo>
                    <a:pt x="926" y="252"/>
                  </a:lnTo>
                  <a:lnTo>
                    <a:pt x="926" y="252"/>
                  </a:lnTo>
                  <a:lnTo>
                    <a:pt x="930" y="252"/>
                  </a:lnTo>
                  <a:lnTo>
                    <a:pt x="930" y="252"/>
                  </a:lnTo>
                  <a:lnTo>
                    <a:pt x="936" y="252"/>
                  </a:lnTo>
                  <a:lnTo>
                    <a:pt x="936" y="252"/>
                  </a:lnTo>
                  <a:lnTo>
                    <a:pt x="938" y="252"/>
                  </a:lnTo>
                  <a:lnTo>
                    <a:pt x="938" y="252"/>
                  </a:lnTo>
                  <a:lnTo>
                    <a:pt x="944" y="254"/>
                  </a:lnTo>
                  <a:lnTo>
                    <a:pt x="948" y="256"/>
                  </a:lnTo>
                  <a:lnTo>
                    <a:pt x="952" y="260"/>
                  </a:lnTo>
                  <a:lnTo>
                    <a:pt x="956" y="262"/>
                  </a:lnTo>
                  <a:lnTo>
                    <a:pt x="956" y="262"/>
                  </a:lnTo>
                  <a:lnTo>
                    <a:pt x="962" y="262"/>
                  </a:lnTo>
                  <a:lnTo>
                    <a:pt x="962" y="262"/>
                  </a:lnTo>
                  <a:lnTo>
                    <a:pt x="970" y="262"/>
                  </a:lnTo>
                  <a:lnTo>
                    <a:pt x="980" y="260"/>
                  </a:lnTo>
                  <a:lnTo>
                    <a:pt x="990" y="256"/>
                  </a:lnTo>
                  <a:lnTo>
                    <a:pt x="998" y="252"/>
                  </a:lnTo>
                  <a:lnTo>
                    <a:pt x="1006" y="248"/>
                  </a:lnTo>
                  <a:lnTo>
                    <a:pt x="1010" y="242"/>
                  </a:lnTo>
                  <a:lnTo>
                    <a:pt x="1010" y="236"/>
                  </a:lnTo>
                  <a:lnTo>
                    <a:pt x="1006" y="230"/>
                  </a:lnTo>
                  <a:lnTo>
                    <a:pt x="1006" y="230"/>
                  </a:lnTo>
                  <a:lnTo>
                    <a:pt x="996" y="220"/>
                  </a:lnTo>
                  <a:lnTo>
                    <a:pt x="992" y="216"/>
                  </a:lnTo>
                  <a:lnTo>
                    <a:pt x="990" y="208"/>
                  </a:lnTo>
                  <a:lnTo>
                    <a:pt x="990" y="208"/>
                  </a:lnTo>
                  <a:lnTo>
                    <a:pt x="972" y="206"/>
                  </a:lnTo>
                  <a:lnTo>
                    <a:pt x="962" y="202"/>
                  </a:lnTo>
                  <a:lnTo>
                    <a:pt x="956" y="198"/>
                  </a:lnTo>
                  <a:lnTo>
                    <a:pt x="956" y="198"/>
                  </a:lnTo>
                  <a:lnTo>
                    <a:pt x="952" y="192"/>
                  </a:lnTo>
                  <a:lnTo>
                    <a:pt x="950" y="186"/>
                  </a:lnTo>
                  <a:lnTo>
                    <a:pt x="946" y="182"/>
                  </a:lnTo>
                  <a:lnTo>
                    <a:pt x="942" y="180"/>
                  </a:lnTo>
                  <a:lnTo>
                    <a:pt x="942" y="180"/>
                  </a:lnTo>
                  <a:lnTo>
                    <a:pt x="934" y="182"/>
                  </a:lnTo>
                  <a:lnTo>
                    <a:pt x="934" y="182"/>
                  </a:lnTo>
                  <a:lnTo>
                    <a:pt x="924" y="184"/>
                  </a:lnTo>
                  <a:lnTo>
                    <a:pt x="912" y="186"/>
                  </a:lnTo>
                  <a:lnTo>
                    <a:pt x="912" y="186"/>
                  </a:lnTo>
                  <a:lnTo>
                    <a:pt x="906" y="184"/>
                  </a:lnTo>
                  <a:lnTo>
                    <a:pt x="904" y="182"/>
                  </a:lnTo>
                  <a:lnTo>
                    <a:pt x="902" y="178"/>
                  </a:lnTo>
                  <a:lnTo>
                    <a:pt x="902" y="178"/>
                  </a:lnTo>
                  <a:lnTo>
                    <a:pt x="904" y="172"/>
                  </a:lnTo>
                  <a:lnTo>
                    <a:pt x="904" y="168"/>
                  </a:lnTo>
                  <a:lnTo>
                    <a:pt x="904" y="166"/>
                  </a:lnTo>
                  <a:lnTo>
                    <a:pt x="900" y="162"/>
                  </a:lnTo>
                  <a:lnTo>
                    <a:pt x="900" y="162"/>
                  </a:lnTo>
                  <a:lnTo>
                    <a:pt x="890" y="158"/>
                  </a:lnTo>
                  <a:lnTo>
                    <a:pt x="880" y="154"/>
                  </a:lnTo>
                  <a:lnTo>
                    <a:pt x="880" y="154"/>
                  </a:lnTo>
                  <a:lnTo>
                    <a:pt x="876" y="150"/>
                  </a:lnTo>
                  <a:lnTo>
                    <a:pt x="872" y="146"/>
                  </a:lnTo>
                  <a:lnTo>
                    <a:pt x="868" y="142"/>
                  </a:lnTo>
                  <a:lnTo>
                    <a:pt x="862" y="138"/>
                  </a:lnTo>
                  <a:lnTo>
                    <a:pt x="862" y="138"/>
                  </a:lnTo>
                  <a:lnTo>
                    <a:pt x="856" y="136"/>
                  </a:lnTo>
                  <a:lnTo>
                    <a:pt x="856" y="136"/>
                  </a:lnTo>
                  <a:lnTo>
                    <a:pt x="846" y="138"/>
                  </a:lnTo>
                  <a:lnTo>
                    <a:pt x="836" y="142"/>
                  </a:lnTo>
                  <a:lnTo>
                    <a:pt x="826" y="144"/>
                  </a:lnTo>
                  <a:lnTo>
                    <a:pt x="818" y="146"/>
                  </a:lnTo>
                  <a:lnTo>
                    <a:pt x="818" y="146"/>
                  </a:lnTo>
                  <a:lnTo>
                    <a:pt x="818" y="146"/>
                  </a:lnTo>
                  <a:lnTo>
                    <a:pt x="818" y="146"/>
                  </a:lnTo>
                  <a:lnTo>
                    <a:pt x="814" y="146"/>
                  </a:lnTo>
                  <a:lnTo>
                    <a:pt x="812" y="144"/>
                  </a:lnTo>
                  <a:lnTo>
                    <a:pt x="810" y="142"/>
                  </a:lnTo>
                  <a:lnTo>
                    <a:pt x="806" y="142"/>
                  </a:lnTo>
                  <a:lnTo>
                    <a:pt x="806" y="142"/>
                  </a:lnTo>
                  <a:lnTo>
                    <a:pt x="806" y="142"/>
                  </a:lnTo>
                  <a:lnTo>
                    <a:pt x="806" y="142"/>
                  </a:lnTo>
                  <a:lnTo>
                    <a:pt x="800" y="142"/>
                  </a:lnTo>
                  <a:lnTo>
                    <a:pt x="796" y="144"/>
                  </a:lnTo>
                  <a:lnTo>
                    <a:pt x="786" y="150"/>
                  </a:lnTo>
                  <a:lnTo>
                    <a:pt x="778" y="158"/>
                  </a:lnTo>
                  <a:lnTo>
                    <a:pt x="768" y="164"/>
                  </a:lnTo>
                  <a:lnTo>
                    <a:pt x="768" y="164"/>
                  </a:lnTo>
                  <a:lnTo>
                    <a:pt x="752" y="168"/>
                  </a:lnTo>
                  <a:lnTo>
                    <a:pt x="738" y="170"/>
                  </a:lnTo>
                  <a:lnTo>
                    <a:pt x="738" y="170"/>
                  </a:lnTo>
                  <a:lnTo>
                    <a:pt x="736" y="170"/>
                  </a:lnTo>
                  <a:lnTo>
                    <a:pt x="736" y="170"/>
                  </a:lnTo>
                  <a:lnTo>
                    <a:pt x="732" y="170"/>
                  </a:lnTo>
                  <a:lnTo>
                    <a:pt x="728" y="168"/>
                  </a:lnTo>
                  <a:lnTo>
                    <a:pt x="728" y="168"/>
                  </a:lnTo>
                  <a:lnTo>
                    <a:pt x="718" y="166"/>
                  </a:lnTo>
                  <a:lnTo>
                    <a:pt x="718" y="166"/>
                  </a:lnTo>
                  <a:lnTo>
                    <a:pt x="716" y="166"/>
                  </a:lnTo>
                  <a:lnTo>
                    <a:pt x="716" y="166"/>
                  </a:lnTo>
                  <a:lnTo>
                    <a:pt x="710" y="168"/>
                  </a:lnTo>
                  <a:lnTo>
                    <a:pt x="706" y="174"/>
                  </a:lnTo>
                  <a:lnTo>
                    <a:pt x="704" y="178"/>
                  </a:lnTo>
                  <a:lnTo>
                    <a:pt x="700" y="182"/>
                  </a:lnTo>
                  <a:lnTo>
                    <a:pt x="700" y="182"/>
                  </a:lnTo>
                  <a:lnTo>
                    <a:pt x="694" y="186"/>
                  </a:lnTo>
                  <a:lnTo>
                    <a:pt x="688" y="186"/>
                  </a:lnTo>
                  <a:lnTo>
                    <a:pt x="688" y="186"/>
                  </a:lnTo>
                  <a:lnTo>
                    <a:pt x="684" y="186"/>
                  </a:lnTo>
                  <a:lnTo>
                    <a:pt x="684" y="186"/>
                  </a:lnTo>
                  <a:lnTo>
                    <a:pt x="678" y="184"/>
                  </a:lnTo>
                  <a:lnTo>
                    <a:pt x="678" y="184"/>
                  </a:lnTo>
                  <a:lnTo>
                    <a:pt x="674" y="184"/>
                  </a:lnTo>
                  <a:lnTo>
                    <a:pt x="674" y="184"/>
                  </a:lnTo>
                  <a:lnTo>
                    <a:pt x="672" y="198"/>
                  </a:lnTo>
                  <a:lnTo>
                    <a:pt x="670" y="210"/>
                  </a:lnTo>
                  <a:lnTo>
                    <a:pt x="666" y="216"/>
                  </a:lnTo>
                  <a:lnTo>
                    <a:pt x="662" y="220"/>
                  </a:lnTo>
                  <a:lnTo>
                    <a:pt x="656" y="224"/>
                  </a:lnTo>
                  <a:lnTo>
                    <a:pt x="648" y="224"/>
                  </a:lnTo>
                  <a:lnTo>
                    <a:pt x="648" y="224"/>
                  </a:lnTo>
                  <a:lnTo>
                    <a:pt x="646" y="224"/>
                  </a:lnTo>
                  <a:lnTo>
                    <a:pt x="646" y="224"/>
                  </a:lnTo>
                  <a:lnTo>
                    <a:pt x="642" y="234"/>
                  </a:lnTo>
                  <a:lnTo>
                    <a:pt x="640" y="238"/>
                  </a:lnTo>
                  <a:lnTo>
                    <a:pt x="636" y="244"/>
                  </a:lnTo>
                  <a:lnTo>
                    <a:pt x="636" y="244"/>
                  </a:lnTo>
                  <a:lnTo>
                    <a:pt x="620" y="256"/>
                  </a:lnTo>
                  <a:lnTo>
                    <a:pt x="604" y="268"/>
                  </a:lnTo>
                  <a:lnTo>
                    <a:pt x="604" y="268"/>
                  </a:lnTo>
                  <a:lnTo>
                    <a:pt x="578" y="284"/>
                  </a:lnTo>
                  <a:lnTo>
                    <a:pt x="554" y="300"/>
                  </a:lnTo>
                  <a:lnTo>
                    <a:pt x="554" y="300"/>
                  </a:lnTo>
                  <a:lnTo>
                    <a:pt x="542" y="308"/>
                  </a:lnTo>
                  <a:lnTo>
                    <a:pt x="528" y="314"/>
                  </a:lnTo>
                  <a:lnTo>
                    <a:pt x="514" y="322"/>
                  </a:lnTo>
                  <a:lnTo>
                    <a:pt x="510" y="326"/>
                  </a:lnTo>
                  <a:lnTo>
                    <a:pt x="508" y="330"/>
                  </a:lnTo>
                  <a:lnTo>
                    <a:pt x="508" y="330"/>
                  </a:lnTo>
                  <a:lnTo>
                    <a:pt x="506" y="336"/>
                  </a:lnTo>
                  <a:lnTo>
                    <a:pt x="506" y="342"/>
                  </a:lnTo>
                  <a:lnTo>
                    <a:pt x="508" y="346"/>
                  </a:lnTo>
                  <a:lnTo>
                    <a:pt x="508" y="352"/>
                  </a:lnTo>
                  <a:lnTo>
                    <a:pt x="508" y="352"/>
                  </a:lnTo>
                  <a:lnTo>
                    <a:pt x="504" y="358"/>
                  </a:lnTo>
                  <a:lnTo>
                    <a:pt x="502" y="364"/>
                  </a:lnTo>
                  <a:lnTo>
                    <a:pt x="498" y="368"/>
                  </a:lnTo>
                  <a:lnTo>
                    <a:pt x="496" y="374"/>
                  </a:lnTo>
                  <a:lnTo>
                    <a:pt x="496" y="374"/>
                  </a:lnTo>
                  <a:lnTo>
                    <a:pt x="498" y="378"/>
                  </a:lnTo>
                  <a:lnTo>
                    <a:pt x="502" y="380"/>
                  </a:lnTo>
                  <a:lnTo>
                    <a:pt x="506" y="384"/>
                  </a:lnTo>
                  <a:lnTo>
                    <a:pt x="508" y="388"/>
                  </a:lnTo>
                  <a:lnTo>
                    <a:pt x="508" y="388"/>
                  </a:lnTo>
                  <a:lnTo>
                    <a:pt x="506" y="392"/>
                  </a:lnTo>
                  <a:lnTo>
                    <a:pt x="504" y="398"/>
                  </a:lnTo>
                  <a:lnTo>
                    <a:pt x="502" y="402"/>
                  </a:lnTo>
                  <a:lnTo>
                    <a:pt x="502" y="408"/>
                  </a:lnTo>
                  <a:lnTo>
                    <a:pt x="502" y="408"/>
                  </a:lnTo>
                  <a:lnTo>
                    <a:pt x="506" y="412"/>
                  </a:lnTo>
                  <a:lnTo>
                    <a:pt x="510" y="418"/>
                  </a:lnTo>
                  <a:lnTo>
                    <a:pt x="514" y="420"/>
                  </a:lnTo>
                  <a:lnTo>
                    <a:pt x="520" y="422"/>
                  </a:lnTo>
                  <a:lnTo>
                    <a:pt x="520" y="422"/>
                  </a:lnTo>
                  <a:lnTo>
                    <a:pt x="520" y="422"/>
                  </a:lnTo>
                  <a:lnTo>
                    <a:pt x="520" y="422"/>
                  </a:lnTo>
                  <a:lnTo>
                    <a:pt x="528" y="420"/>
                  </a:lnTo>
                  <a:lnTo>
                    <a:pt x="536" y="416"/>
                  </a:lnTo>
                  <a:lnTo>
                    <a:pt x="550" y="406"/>
                  </a:lnTo>
                  <a:lnTo>
                    <a:pt x="550" y="406"/>
                  </a:lnTo>
                  <a:lnTo>
                    <a:pt x="560" y="398"/>
                  </a:lnTo>
                  <a:lnTo>
                    <a:pt x="566" y="394"/>
                  </a:lnTo>
                  <a:lnTo>
                    <a:pt x="572" y="392"/>
                  </a:lnTo>
                  <a:lnTo>
                    <a:pt x="572" y="392"/>
                  </a:lnTo>
                  <a:lnTo>
                    <a:pt x="574" y="392"/>
                  </a:lnTo>
                  <a:lnTo>
                    <a:pt x="574" y="392"/>
                  </a:lnTo>
                  <a:lnTo>
                    <a:pt x="578" y="396"/>
                  </a:lnTo>
                  <a:lnTo>
                    <a:pt x="578" y="400"/>
                  </a:lnTo>
                  <a:lnTo>
                    <a:pt x="578" y="406"/>
                  </a:lnTo>
                  <a:lnTo>
                    <a:pt x="576" y="410"/>
                  </a:lnTo>
                  <a:lnTo>
                    <a:pt x="576" y="410"/>
                  </a:lnTo>
                  <a:lnTo>
                    <a:pt x="570" y="414"/>
                  </a:lnTo>
                  <a:lnTo>
                    <a:pt x="568" y="416"/>
                  </a:lnTo>
                  <a:lnTo>
                    <a:pt x="570" y="420"/>
                  </a:lnTo>
                  <a:lnTo>
                    <a:pt x="570" y="420"/>
                  </a:lnTo>
                  <a:lnTo>
                    <a:pt x="570" y="422"/>
                  </a:lnTo>
                  <a:lnTo>
                    <a:pt x="574" y="424"/>
                  </a:lnTo>
                  <a:lnTo>
                    <a:pt x="578" y="426"/>
                  </a:lnTo>
                  <a:lnTo>
                    <a:pt x="578" y="426"/>
                  </a:lnTo>
                  <a:lnTo>
                    <a:pt x="582" y="430"/>
                  </a:lnTo>
                  <a:lnTo>
                    <a:pt x="584" y="434"/>
                  </a:lnTo>
                  <a:lnTo>
                    <a:pt x="582" y="438"/>
                  </a:lnTo>
                  <a:lnTo>
                    <a:pt x="582" y="444"/>
                  </a:lnTo>
                  <a:lnTo>
                    <a:pt x="582" y="444"/>
                  </a:lnTo>
                  <a:lnTo>
                    <a:pt x="586" y="446"/>
                  </a:lnTo>
                  <a:lnTo>
                    <a:pt x="588" y="450"/>
                  </a:lnTo>
                  <a:lnTo>
                    <a:pt x="588" y="450"/>
                  </a:lnTo>
                  <a:lnTo>
                    <a:pt x="588" y="456"/>
                  </a:lnTo>
                  <a:lnTo>
                    <a:pt x="586" y="462"/>
                  </a:lnTo>
                  <a:lnTo>
                    <a:pt x="586" y="462"/>
                  </a:lnTo>
                  <a:lnTo>
                    <a:pt x="588" y="468"/>
                  </a:lnTo>
                  <a:lnTo>
                    <a:pt x="588" y="470"/>
                  </a:lnTo>
                  <a:lnTo>
                    <a:pt x="592" y="470"/>
                  </a:lnTo>
                  <a:lnTo>
                    <a:pt x="592" y="470"/>
                  </a:lnTo>
                  <a:lnTo>
                    <a:pt x="600" y="468"/>
                  </a:lnTo>
                  <a:lnTo>
                    <a:pt x="600" y="468"/>
                  </a:lnTo>
                  <a:lnTo>
                    <a:pt x="606" y="466"/>
                  </a:lnTo>
                  <a:lnTo>
                    <a:pt x="610" y="464"/>
                  </a:lnTo>
                  <a:lnTo>
                    <a:pt x="616" y="456"/>
                  </a:lnTo>
                  <a:lnTo>
                    <a:pt x="616" y="456"/>
                  </a:lnTo>
                  <a:lnTo>
                    <a:pt x="622" y="454"/>
                  </a:lnTo>
                  <a:lnTo>
                    <a:pt x="626" y="452"/>
                  </a:lnTo>
                  <a:lnTo>
                    <a:pt x="636" y="450"/>
                  </a:lnTo>
                  <a:lnTo>
                    <a:pt x="636" y="450"/>
                  </a:lnTo>
                  <a:lnTo>
                    <a:pt x="642" y="448"/>
                  </a:lnTo>
                  <a:lnTo>
                    <a:pt x="644" y="444"/>
                  </a:lnTo>
                  <a:lnTo>
                    <a:pt x="644" y="440"/>
                  </a:lnTo>
                  <a:lnTo>
                    <a:pt x="644" y="434"/>
                  </a:lnTo>
                  <a:lnTo>
                    <a:pt x="642" y="424"/>
                  </a:lnTo>
                  <a:lnTo>
                    <a:pt x="644" y="418"/>
                  </a:lnTo>
                  <a:lnTo>
                    <a:pt x="646" y="414"/>
                  </a:lnTo>
                  <a:lnTo>
                    <a:pt x="646" y="414"/>
                  </a:lnTo>
                  <a:lnTo>
                    <a:pt x="650" y="410"/>
                  </a:lnTo>
                  <a:lnTo>
                    <a:pt x="656" y="406"/>
                  </a:lnTo>
                  <a:lnTo>
                    <a:pt x="666" y="400"/>
                  </a:lnTo>
                  <a:lnTo>
                    <a:pt x="668" y="396"/>
                  </a:lnTo>
                  <a:lnTo>
                    <a:pt x="670" y="394"/>
                  </a:lnTo>
                  <a:lnTo>
                    <a:pt x="666" y="390"/>
                  </a:lnTo>
                  <a:lnTo>
                    <a:pt x="658" y="386"/>
                  </a:lnTo>
                  <a:lnTo>
                    <a:pt x="658" y="386"/>
                  </a:lnTo>
                  <a:lnTo>
                    <a:pt x="662" y="382"/>
                  </a:lnTo>
                  <a:lnTo>
                    <a:pt x="666" y="382"/>
                  </a:lnTo>
                  <a:lnTo>
                    <a:pt x="666" y="382"/>
                  </a:lnTo>
                  <a:lnTo>
                    <a:pt x="672" y="382"/>
                  </a:lnTo>
                  <a:lnTo>
                    <a:pt x="672" y="382"/>
                  </a:lnTo>
                  <a:lnTo>
                    <a:pt x="678" y="384"/>
                  </a:lnTo>
                  <a:lnTo>
                    <a:pt x="678" y="384"/>
                  </a:lnTo>
                  <a:lnTo>
                    <a:pt x="682" y="382"/>
                  </a:lnTo>
                  <a:lnTo>
                    <a:pt x="686" y="380"/>
                  </a:lnTo>
                  <a:lnTo>
                    <a:pt x="686" y="380"/>
                  </a:lnTo>
                  <a:lnTo>
                    <a:pt x="686" y="378"/>
                  </a:lnTo>
                  <a:lnTo>
                    <a:pt x="686" y="374"/>
                  </a:lnTo>
                  <a:lnTo>
                    <a:pt x="682" y="370"/>
                  </a:lnTo>
                  <a:lnTo>
                    <a:pt x="670" y="362"/>
                  </a:lnTo>
                  <a:lnTo>
                    <a:pt x="670" y="362"/>
                  </a:lnTo>
                  <a:lnTo>
                    <a:pt x="666" y="358"/>
                  </a:lnTo>
                  <a:lnTo>
                    <a:pt x="664" y="354"/>
                  </a:lnTo>
                  <a:lnTo>
                    <a:pt x="664" y="348"/>
                  </a:lnTo>
                  <a:lnTo>
                    <a:pt x="668" y="342"/>
                  </a:lnTo>
                  <a:lnTo>
                    <a:pt x="668" y="342"/>
                  </a:lnTo>
                  <a:lnTo>
                    <a:pt x="674" y="330"/>
                  </a:lnTo>
                  <a:lnTo>
                    <a:pt x="678" y="318"/>
                  </a:lnTo>
                  <a:lnTo>
                    <a:pt x="678" y="318"/>
                  </a:lnTo>
                  <a:lnTo>
                    <a:pt x="692" y="314"/>
                  </a:lnTo>
                  <a:lnTo>
                    <a:pt x="704" y="310"/>
                  </a:lnTo>
                  <a:lnTo>
                    <a:pt x="704" y="310"/>
                  </a:lnTo>
                  <a:lnTo>
                    <a:pt x="712" y="308"/>
                  </a:lnTo>
                  <a:lnTo>
                    <a:pt x="716" y="304"/>
                  </a:lnTo>
                  <a:lnTo>
                    <a:pt x="722" y="294"/>
                  </a:lnTo>
                  <a:lnTo>
                    <a:pt x="722" y="294"/>
                  </a:lnTo>
                  <a:lnTo>
                    <a:pt x="736" y="276"/>
                  </a:lnTo>
                  <a:lnTo>
                    <a:pt x="754" y="260"/>
                  </a:lnTo>
                  <a:lnTo>
                    <a:pt x="754" y="260"/>
                  </a:lnTo>
                  <a:lnTo>
                    <a:pt x="762" y="258"/>
                  </a:lnTo>
                  <a:lnTo>
                    <a:pt x="770" y="256"/>
                  </a:lnTo>
                  <a:lnTo>
                    <a:pt x="770" y="256"/>
                  </a:lnTo>
                  <a:lnTo>
                    <a:pt x="778" y="258"/>
                  </a:lnTo>
                  <a:lnTo>
                    <a:pt x="784" y="262"/>
                  </a:lnTo>
                  <a:lnTo>
                    <a:pt x="786" y="266"/>
                  </a:lnTo>
                  <a:lnTo>
                    <a:pt x="786" y="270"/>
                  </a:lnTo>
                  <a:lnTo>
                    <a:pt x="786" y="274"/>
                  </a:lnTo>
                  <a:lnTo>
                    <a:pt x="786" y="274"/>
                  </a:lnTo>
                  <a:lnTo>
                    <a:pt x="780" y="280"/>
                  </a:lnTo>
                  <a:lnTo>
                    <a:pt x="774" y="286"/>
                  </a:lnTo>
                  <a:lnTo>
                    <a:pt x="758" y="294"/>
                  </a:lnTo>
                  <a:lnTo>
                    <a:pt x="742" y="302"/>
                  </a:lnTo>
                  <a:lnTo>
                    <a:pt x="734" y="306"/>
                  </a:lnTo>
                  <a:lnTo>
                    <a:pt x="728" y="312"/>
                  </a:lnTo>
                  <a:lnTo>
                    <a:pt x="728" y="312"/>
                  </a:lnTo>
                  <a:lnTo>
                    <a:pt x="726" y="316"/>
                  </a:lnTo>
                  <a:lnTo>
                    <a:pt x="724" y="322"/>
                  </a:lnTo>
                  <a:lnTo>
                    <a:pt x="724" y="334"/>
                  </a:lnTo>
                  <a:lnTo>
                    <a:pt x="724" y="334"/>
                  </a:lnTo>
                  <a:lnTo>
                    <a:pt x="722" y="346"/>
                  </a:lnTo>
                  <a:lnTo>
                    <a:pt x="718" y="356"/>
                  </a:lnTo>
                  <a:lnTo>
                    <a:pt x="718" y="356"/>
                  </a:lnTo>
                  <a:lnTo>
                    <a:pt x="714" y="366"/>
                  </a:lnTo>
                  <a:lnTo>
                    <a:pt x="712" y="372"/>
                  </a:lnTo>
                  <a:lnTo>
                    <a:pt x="714" y="376"/>
                  </a:lnTo>
                  <a:lnTo>
                    <a:pt x="714" y="376"/>
                  </a:lnTo>
                  <a:lnTo>
                    <a:pt x="720" y="378"/>
                  </a:lnTo>
                  <a:lnTo>
                    <a:pt x="726" y="380"/>
                  </a:lnTo>
                  <a:lnTo>
                    <a:pt x="738" y="382"/>
                  </a:lnTo>
                  <a:lnTo>
                    <a:pt x="738" y="382"/>
                  </a:lnTo>
                  <a:lnTo>
                    <a:pt x="748" y="384"/>
                  </a:lnTo>
                  <a:lnTo>
                    <a:pt x="748" y="384"/>
                  </a:lnTo>
                  <a:lnTo>
                    <a:pt x="752" y="384"/>
                  </a:lnTo>
                  <a:lnTo>
                    <a:pt x="758" y="382"/>
                  </a:lnTo>
                  <a:lnTo>
                    <a:pt x="758" y="382"/>
                  </a:lnTo>
                  <a:lnTo>
                    <a:pt x="770" y="376"/>
                  </a:lnTo>
                  <a:lnTo>
                    <a:pt x="782" y="372"/>
                  </a:lnTo>
                  <a:lnTo>
                    <a:pt x="782" y="372"/>
                  </a:lnTo>
                  <a:lnTo>
                    <a:pt x="790" y="370"/>
                  </a:lnTo>
                  <a:lnTo>
                    <a:pt x="798" y="368"/>
                  </a:lnTo>
                  <a:lnTo>
                    <a:pt x="798" y="368"/>
                  </a:lnTo>
                  <a:lnTo>
                    <a:pt x="804" y="370"/>
                  </a:lnTo>
                  <a:lnTo>
                    <a:pt x="806" y="370"/>
                  </a:lnTo>
                  <a:lnTo>
                    <a:pt x="806" y="370"/>
                  </a:lnTo>
                  <a:lnTo>
                    <a:pt x="810" y="374"/>
                  </a:lnTo>
                  <a:lnTo>
                    <a:pt x="810" y="380"/>
                  </a:lnTo>
                  <a:lnTo>
                    <a:pt x="810" y="392"/>
                  </a:lnTo>
                  <a:lnTo>
                    <a:pt x="810" y="392"/>
                  </a:lnTo>
                  <a:lnTo>
                    <a:pt x="806" y="392"/>
                  </a:lnTo>
                  <a:lnTo>
                    <a:pt x="806" y="392"/>
                  </a:lnTo>
                  <a:lnTo>
                    <a:pt x="790" y="390"/>
                  </a:lnTo>
                  <a:lnTo>
                    <a:pt x="790" y="390"/>
                  </a:lnTo>
                  <a:lnTo>
                    <a:pt x="772" y="388"/>
                  </a:lnTo>
                  <a:lnTo>
                    <a:pt x="772" y="388"/>
                  </a:lnTo>
                  <a:lnTo>
                    <a:pt x="762" y="388"/>
                  </a:lnTo>
                  <a:lnTo>
                    <a:pt x="762" y="388"/>
                  </a:lnTo>
                  <a:lnTo>
                    <a:pt x="754" y="390"/>
                  </a:lnTo>
                  <a:lnTo>
                    <a:pt x="748" y="394"/>
                  </a:lnTo>
                  <a:lnTo>
                    <a:pt x="746" y="398"/>
                  </a:lnTo>
                  <a:lnTo>
                    <a:pt x="746" y="402"/>
                  </a:lnTo>
                  <a:lnTo>
                    <a:pt x="746" y="412"/>
                  </a:lnTo>
                  <a:lnTo>
                    <a:pt x="748" y="422"/>
                  </a:lnTo>
                  <a:lnTo>
                    <a:pt x="748" y="422"/>
                  </a:lnTo>
                  <a:lnTo>
                    <a:pt x="748" y="428"/>
                  </a:lnTo>
                  <a:lnTo>
                    <a:pt x="748" y="434"/>
                  </a:lnTo>
                  <a:lnTo>
                    <a:pt x="744" y="438"/>
                  </a:lnTo>
                  <a:lnTo>
                    <a:pt x="740" y="440"/>
                  </a:lnTo>
                  <a:lnTo>
                    <a:pt x="736" y="440"/>
                  </a:lnTo>
                  <a:lnTo>
                    <a:pt x="736" y="440"/>
                  </a:lnTo>
                  <a:lnTo>
                    <a:pt x="736" y="440"/>
                  </a:lnTo>
                  <a:lnTo>
                    <a:pt x="736" y="440"/>
                  </a:lnTo>
                  <a:lnTo>
                    <a:pt x="734" y="440"/>
                  </a:lnTo>
                  <a:lnTo>
                    <a:pt x="732" y="438"/>
                  </a:lnTo>
                  <a:lnTo>
                    <a:pt x="730" y="434"/>
                  </a:lnTo>
                  <a:lnTo>
                    <a:pt x="730" y="428"/>
                  </a:lnTo>
                  <a:lnTo>
                    <a:pt x="728" y="424"/>
                  </a:lnTo>
                  <a:lnTo>
                    <a:pt x="728" y="424"/>
                  </a:lnTo>
                  <a:lnTo>
                    <a:pt x="724" y="420"/>
                  </a:lnTo>
                  <a:lnTo>
                    <a:pt x="720" y="420"/>
                  </a:lnTo>
                  <a:lnTo>
                    <a:pt x="720" y="420"/>
                  </a:lnTo>
                  <a:lnTo>
                    <a:pt x="714" y="420"/>
                  </a:lnTo>
                  <a:lnTo>
                    <a:pt x="708" y="424"/>
                  </a:lnTo>
                  <a:lnTo>
                    <a:pt x="708" y="424"/>
                  </a:lnTo>
                  <a:lnTo>
                    <a:pt x="704" y="428"/>
                  </a:lnTo>
                  <a:lnTo>
                    <a:pt x="700" y="432"/>
                  </a:lnTo>
                  <a:lnTo>
                    <a:pt x="700" y="432"/>
                  </a:lnTo>
                  <a:lnTo>
                    <a:pt x="694" y="436"/>
                  </a:lnTo>
                  <a:lnTo>
                    <a:pt x="692" y="438"/>
                  </a:lnTo>
                  <a:lnTo>
                    <a:pt x="690" y="440"/>
                  </a:lnTo>
                  <a:lnTo>
                    <a:pt x="690" y="440"/>
                  </a:lnTo>
                  <a:lnTo>
                    <a:pt x="690" y="442"/>
                  </a:lnTo>
                  <a:lnTo>
                    <a:pt x="690" y="444"/>
                  </a:lnTo>
                  <a:lnTo>
                    <a:pt x="694" y="448"/>
                  </a:lnTo>
                  <a:lnTo>
                    <a:pt x="694" y="448"/>
                  </a:lnTo>
                  <a:lnTo>
                    <a:pt x="694" y="458"/>
                  </a:lnTo>
                  <a:lnTo>
                    <a:pt x="694" y="458"/>
                  </a:lnTo>
                  <a:lnTo>
                    <a:pt x="692" y="468"/>
                  </a:lnTo>
                  <a:lnTo>
                    <a:pt x="692" y="472"/>
                  </a:lnTo>
                  <a:lnTo>
                    <a:pt x="690" y="476"/>
                  </a:lnTo>
                  <a:lnTo>
                    <a:pt x="690" y="476"/>
                  </a:lnTo>
                  <a:lnTo>
                    <a:pt x="684" y="480"/>
                  </a:lnTo>
                  <a:lnTo>
                    <a:pt x="680" y="480"/>
                  </a:lnTo>
                  <a:lnTo>
                    <a:pt x="680" y="480"/>
                  </a:lnTo>
                  <a:lnTo>
                    <a:pt x="678" y="480"/>
                  </a:lnTo>
                  <a:lnTo>
                    <a:pt x="678" y="480"/>
                  </a:lnTo>
                  <a:lnTo>
                    <a:pt x="678" y="480"/>
                  </a:lnTo>
                  <a:lnTo>
                    <a:pt x="678" y="480"/>
                  </a:lnTo>
                  <a:lnTo>
                    <a:pt x="670" y="482"/>
                  </a:lnTo>
                  <a:lnTo>
                    <a:pt x="670" y="482"/>
                  </a:lnTo>
                  <a:lnTo>
                    <a:pt x="666" y="484"/>
                  </a:lnTo>
                  <a:lnTo>
                    <a:pt x="664" y="488"/>
                  </a:lnTo>
                  <a:lnTo>
                    <a:pt x="660" y="498"/>
                  </a:lnTo>
                  <a:lnTo>
                    <a:pt x="660" y="498"/>
                  </a:lnTo>
                  <a:lnTo>
                    <a:pt x="654" y="496"/>
                  </a:lnTo>
                  <a:lnTo>
                    <a:pt x="648" y="492"/>
                  </a:lnTo>
                  <a:lnTo>
                    <a:pt x="648" y="492"/>
                  </a:lnTo>
                  <a:lnTo>
                    <a:pt x="646" y="490"/>
                  </a:lnTo>
                  <a:lnTo>
                    <a:pt x="646" y="488"/>
                  </a:lnTo>
                  <a:lnTo>
                    <a:pt x="648" y="482"/>
                  </a:lnTo>
                  <a:lnTo>
                    <a:pt x="648" y="482"/>
                  </a:lnTo>
                  <a:lnTo>
                    <a:pt x="648" y="476"/>
                  </a:lnTo>
                  <a:lnTo>
                    <a:pt x="646" y="474"/>
                  </a:lnTo>
                  <a:lnTo>
                    <a:pt x="644" y="472"/>
                  </a:lnTo>
                  <a:lnTo>
                    <a:pt x="640" y="472"/>
                  </a:lnTo>
                  <a:lnTo>
                    <a:pt x="640" y="472"/>
                  </a:lnTo>
                  <a:lnTo>
                    <a:pt x="632" y="472"/>
                  </a:lnTo>
                  <a:lnTo>
                    <a:pt x="632" y="472"/>
                  </a:lnTo>
                  <a:lnTo>
                    <a:pt x="626" y="474"/>
                  </a:lnTo>
                  <a:lnTo>
                    <a:pt x="622" y="478"/>
                  </a:lnTo>
                  <a:lnTo>
                    <a:pt x="612" y="486"/>
                  </a:lnTo>
                  <a:lnTo>
                    <a:pt x="602" y="496"/>
                  </a:lnTo>
                  <a:lnTo>
                    <a:pt x="596" y="498"/>
                  </a:lnTo>
                  <a:lnTo>
                    <a:pt x="588" y="500"/>
                  </a:lnTo>
                  <a:lnTo>
                    <a:pt x="588" y="500"/>
                  </a:lnTo>
                  <a:lnTo>
                    <a:pt x="584" y="492"/>
                  </a:lnTo>
                  <a:lnTo>
                    <a:pt x="576" y="490"/>
                  </a:lnTo>
                  <a:lnTo>
                    <a:pt x="576" y="490"/>
                  </a:lnTo>
                  <a:lnTo>
                    <a:pt x="572" y="490"/>
                  </a:lnTo>
                  <a:lnTo>
                    <a:pt x="566" y="492"/>
                  </a:lnTo>
                  <a:lnTo>
                    <a:pt x="554" y="502"/>
                  </a:lnTo>
                  <a:lnTo>
                    <a:pt x="554" y="502"/>
                  </a:lnTo>
                  <a:lnTo>
                    <a:pt x="546" y="496"/>
                  </a:lnTo>
                  <a:lnTo>
                    <a:pt x="538" y="490"/>
                  </a:lnTo>
                  <a:lnTo>
                    <a:pt x="536" y="484"/>
                  </a:lnTo>
                  <a:lnTo>
                    <a:pt x="536" y="480"/>
                  </a:lnTo>
                  <a:lnTo>
                    <a:pt x="538" y="476"/>
                  </a:lnTo>
                  <a:lnTo>
                    <a:pt x="542" y="472"/>
                  </a:lnTo>
                  <a:lnTo>
                    <a:pt x="542" y="472"/>
                  </a:lnTo>
                  <a:lnTo>
                    <a:pt x="546" y="468"/>
                  </a:lnTo>
                  <a:lnTo>
                    <a:pt x="550" y="464"/>
                  </a:lnTo>
                  <a:lnTo>
                    <a:pt x="550" y="464"/>
                  </a:lnTo>
                  <a:lnTo>
                    <a:pt x="552" y="462"/>
                  </a:lnTo>
                  <a:lnTo>
                    <a:pt x="552" y="460"/>
                  </a:lnTo>
                  <a:lnTo>
                    <a:pt x="550" y="456"/>
                  </a:lnTo>
                  <a:lnTo>
                    <a:pt x="552" y="454"/>
                  </a:lnTo>
                  <a:lnTo>
                    <a:pt x="552" y="454"/>
                  </a:lnTo>
                  <a:lnTo>
                    <a:pt x="558" y="446"/>
                  </a:lnTo>
                  <a:lnTo>
                    <a:pt x="560" y="442"/>
                  </a:lnTo>
                  <a:lnTo>
                    <a:pt x="562" y="436"/>
                  </a:lnTo>
                  <a:lnTo>
                    <a:pt x="562" y="436"/>
                  </a:lnTo>
                  <a:lnTo>
                    <a:pt x="562" y="430"/>
                  </a:lnTo>
                  <a:lnTo>
                    <a:pt x="562" y="424"/>
                  </a:lnTo>
                  <a:lnTo>
                    <a:pt x="558" y="420"/>
                  </a:lnTo>
                  <a:lnTo>
                    <a:pt x="554" y="420"/>
                  </a:lnTo>
                  <a:lnTo>
                    <a:pt x="554" y="420"/>
                  </a:lnTo>
                  <a:lnTo>
                    <a:pt x="544" y="422"/>
                  </a:lnTo>
                  <a:lnTo>
                    <a:pt x="532" y="430"/>
                  </a:lnTo>
                  <a:lnTo>
                    <a:pt x="532" y="430"/>
                  </a:lnTo>
                  <a:lnTo>
                    <a:pt x="520" y="438"/>
                  </a:lnTo>
                  <a:lnTo>
                    <a:pt x="516" y="444"/>
                  </a:lnTo>
                  <a:lnTo>
                    <a:pt x="512" y="450"/>
                  </a:lnTo>
                  <a:lnTo>
                    <a:pt x="512" y="450"/>
                  </a:lnTo>
                  <a:lnTo>
                    <a:pt x="514" y="456"/>
                  </a:lnTo>
                  <a:lnTo>
                    <a:pt x="516" y="462"/>
                  </a:lnTo>
                  <a:lnTo>
                    <a:pt x="520" y="468"/>
                  </a:lnTo>
                  <a:lnTo>
                    <a:pt x="522" y="474"/>
                  </a:lnTo>
                  <a:lnTo>
                    <a:pt x="522" y="474"/>
                  </a:lnTo>
                  <a:lnTo>
                    <a:pt x="522" y="484"/>
                  </a:lnTo>
                  <a:lnTo>
                    <a:pt x="518" y="496"/>
                  </a:lnTo>
                  <a:lnTo>
                    <a:pt x="514" y="500"/>
                  </a:lnTo>
                  <a:lnTo>
                    <a:pt x="510" y="502"/>
                  </a:lnTo>
                  <a:lnTo>
                    <a:pt x="504" y="504"/>
                  </a:lnTo>
                  <a:lnTo>
                    <a:pt x="496" y="506"/>
                  </a:lnTo>
                  <a:lnTo>
                    <a:pt x="496" y="506"/>
                  </a:lnTo>
                  <a:lnTo>
                    <a:pt x="494" y="506"/>
                  </a:lnTo>
                  <a:lnTo>
                    <a:pt x="494" y="506"/>
                  </a:lnTo>
                  <a:lnTo>
                    <a:pt x="480" y="504"/>
                  </a:lnTo>
                  <a:lnTo>
                    <a:pt x="480" y="504"/>
                  </a:lnTo>
                  <a:lnTo>
                    <a:pt x="474" y="504"/>
                  </a:lnTo>
                  <a:lnTo>
                    <a:pt x="468" y="508"/>
                  </a:lnTo>
                  <a:lnTo>
                    <a:pt x="468" y="508"/>
                  </a:lnTo>
                  <a:lnTo>
                    <a:pt x="464" y="512"/>
                  </a:lnTo>
                  <a:lnTo>
                    <a:pt x="462" y="516"/>
                  </a:lnTo>
                  <a:lnTo>
                    <a:pt x="460" y="522"/>
                  </a:lnTo>
                  <a:lnTo>
                    <a:pt x="458" y="526"/>
                  </a:lnTo>
                  <a:lnTo>
                    <a:pt x="458" y="526"/>
                  </a:lnTo>
                  <a:lnTo>
                    <a:pt x="452" y="530"/>
                  </a:lnTo>
                  <a:lnTo>
                    <a:pt x="446" y="534"/>
                  </a:lnTo>
                  <a:lnTo>
                    <a:pt x="434" y="540"/>
                  </a:lnTo>
                  <a:lnTo>
                    <a:pt x="434" y="540"/>
                  </a:lnTo>
                  <a:lnTo>
                    <a:pt x="426" y="544"/>
                  </a:lnTo>
                  <a:lnTo>
                    <a:pt x="422" y="550"/>
                  </a:lnTo>
                  <a:lnTo>
                    <a:pt x="412" y="560"/>
                  </a:lnTo>
                  <a:lnTo>
                    <a:pt x="412" y="560"/>
                  </a:lnTo>
                  <a:lnTo>
                    <a:pt x="408" y="562"/>
                  </a:lnTo>
                  <a:lnTo>
                    <a:pt x="402" y="564"/>
                  </a:lnTo>
                  <a:lnTo>
                    <a:pt x="392" y="568"/>
                  </a:lnTo>
                  <a:lnTo>
                    <a:pt x="392" y="568"/>
                  </a:lnTo>
                  <a:lnTo>
                    <a:pt x="386" y="572"/>
                  </a:lnTo>
                  <a:lnTo>
                    <a:pt x="384" y="578"/>
                  </a:lnTo>
                  <a:lnTo>
                    <a:pt x="380" y="582"/>
                  </a:lnTo>
                  <a:lnTo>
                    <a:pt x="374" y="584"/>
                  </a:lnTo>
                  <a:lnTo>
                    <a:pt x="374" y="584"/>
                  </a:lnTo>
                  <a:lnTo>
                    <a:pt x="368" y="584"/>
                  </a:lnTo>
                  <a:lnTo>
                    <a:pt x="368" y="584"/>
                  </a:lnTo>
                  <a:lnTo>
                    <a:pt x="362" y="584"/>
                  </a:lnTo>
                  <a:lnTo>
                    <a:pt x="362" y="584"/>
                  </a:lnTo>
                  <a:lnTo>
                    <a:pt x="360" y="582"/>
                  </a:lnTo>
                  <a:lnTo>
                    <a:pt x="360" y="578"/>
                  </a:lnTo>
                  <a:lnTo>
                    <a:pt x="360" y="576"/>
                  </a:lnTo>
                  <a:lnTo>
                    <a:pt x="360" y="574"/>
                  </a:lnTo>
                  <a:lnTo>
                    <a:pt x="360" y="574"/>
                  </a:lnTo>
                  <a:lnTo>
                    <a:pt x="356" y="572"/>
                  </a:lnTo>
                  <a:lnTo>
                    <a:pt x="356" y="572"/>
                  </a:lnTo>
                  <a:lnTo>
                    <a:pt x="352" y="574"/>
                  </a:lnTo>
                  <a:lnTo>
                    <a:pt x="348" y="578"/>
                  </a:lnTo>
                  <a:lnTo>
                    <a:pt x="344" y="588"/>
                  </a:lnTo>
                  <a:lnTo>
                    <a:pt x="344" y="588"/>
                  </a:lnTo>
                  <a:lnTo>
                    <a:pt x="346" y="592"/>
                  </a:lnTo>
                  <a:lnTo>
                    <a:pt x="346" y="594"/>
                  </a:lnTo>
                  <a:lnTo>
                    <a:pt x="344" y="598"/>
                  </a:lnTo>
                  <a:lnTo>
                    <a:pt x="344" y="598"/>
                  </a:lnTo>
                  <a:lnTo>
                    <a:pt x="340" y="598"/>
                  </a:lnTo>
                  <a:lnTo>
                    <a:pt x="340" y="598"/>
                  </a:lnTo>
                  <a:lnTo>
                    <a:pt x="334" y="596"/>
                  </a:lnTo>
                  <a:lnTo>
                    <a:pt x="330" y="594"/>
                  </a:lnTo>
                  <a:lnTo>
                    <a:pt x="330" y="594"/>
                  </a:lnTo>
                  <a:lnTo>
                    <a:pt x="324" y="590"/>
                  </a:lnTo>
                  <a:lnTo>
                    <a:pt x="318" y="588"/>
                  </a:lnTo>
                  <a:lnTo>
                    <a:pt x="318" y="588"/>
                  </a:lnTo>
                  <a:lnTo>
                    <a:pt x="314" y="588"/>
                  </a:lnTo>
                  <a:lnTo>
                    <a:pt x="310" y="592"/>
                  </a:lnTo>
                  <a:lnTo>
                    <a:pt x="310" y="592"/>
                  </a:lnTo>
                  <a:lnTo>
                    <a:pt x="306" y="598"/>
                  </a:lnTo>
                  <a:lnTo>
                    <a:pt x="306" y="602"/>
                  </a:lnTo>
                  <a:lnTo>
                    <a:pt x="308" y="608"/>
                  </a:lnTo>
                  <a:lnTo>
                    <a:pt x="314" y="612"/>
                  </a:lnTo>
                  <a:lnTo>
                    <a:pt x="326" y="620"/>
                  </a:lnTo>
                  <a:lnTo>
                    <a:pt x="336" y="626"/>
                  </a:lnTo>
                  <a:lnTo>
                    <a:pt x="336" y="626"/>
                  </a:lnTo>
                  <a:lnTo>
                    <a:pt x="342" y="634"/>
                  </a:lnTo>
                  <a:lnTo>
                    <a:pt x="346" y="642"/>
                  </a:lnTo>
                  <a:lnTo>
                    <a:pt x="350" y="654"/>
                  </a:lnTo>
                  <a:lnTo>
                    <a:pt x="350" y="658"/>
                  </a:lnTo>
                  <a:lnTo>
                    <a:pt x="348" y="662"/>
                  </a:lnTo>
                  <a:lnTo>
                    <a:pt x="348" y="662"/>
                  </a:lnTo>
                  <a:lnTo>
                    <a:pt x="340" y="670"/>
                  </a:lnTo>
                  <a:lnTo>
                    <a:pt x="336" y="676"/>
                  </a:lnTo>
                  <a:lnTo>
                    <a:pt x="334" y="682"/>
                  </a:lnTo>
                  <a:lnTo>
                    <a:pt x="334" y="682"/>
                  </a:lnTo>
                  <a:lnTo>
                    <a:pt x="330" y="688"/>
                  </a:lnTo>
                  <a:lnTo>
                    <a:pt x="328" y="690"/>
                  </a:lnTo>
                  <a:lnTo>
                    <a:pt x="326" y="690"/>
                  </a:lnTo>
                  <a:lnTo>
                    <a:pt x="326" y="690"/>
                  </a:lnTo>
                  <a:lnTo>
                    <a:pt x="318" y="688"/>
                  </a:lnTo>
                  <a:lnTo>
                    <a:pt x="318" y="688"/>
                  </a:lnTo>
                  <a:lnTo>
                    <a:pt x="312" y="686"/>
                  </a:lnTo>
                  <a:lnTo>
                    <a:pt x="306" y="684"/>
                  </a:lnTo>
                  <a:lnTo>
                    <a:pt x="306" y="684"/>
                  </a:lnTo>
                  <a:lnTo>
                    <a:pt x="304" y="684"/>
                  </a:lnTo>
                  <a:lnTo>
                    <a:pt x="304" y="684"/>
                  </a:lnTo>
                  <a:lnTo>
                    <a:pt x="300" y="684"/>
                  </a:lnTo>
                  <a:lnTo>
                    <a:pt x="300" y="684"/>
                  </a:lnTo>
                  <a:lnTo>
                    <a:pt x="296" y="684"/>
                  </a:lnTo>
                  <a:lnTo>
                    <a:pt x="296" y="684"/>
                  </a:lnTo>
                  <a:lnTo>
                    <a:pt x="296" y="684"/>
                  </a:lnTo>
                  <a:lnTo>
                    <a:pt x="296" y="684"/>
                  </a:lnTo>
                  <a:lnTo>
                    <a:pt x="290" y="684"/>
                  </a:lnTo>
                  <a:lnTo>
                    <a:pt x="288" y="680"/>
                  </a:lnTo>
                  <a:lnTo>
                    <a:pt x="288" y="680"/>
                  </a:lnTo>
                  <a:lnTo>
                    <a:pt x="284" y="676"/>
                  </a:lnTo>
                  <a:lnTo>
                    <a:pt x="280" y="672"/>
                  </a:lnTo>
                  <a:lnTo>
                    <a:pt x="280" y="672"/>
                  </a:lnTo>
                  <a:lnTo>
                    <a:pt x="278" y="672"/>
                  </a:lnTo>
                  <a:lnTo>
                    <a:pt x="278" y="672"/>
                  </a:lnTo>
                  <a:lnTo>
                    <a:pt x="274" y="672"/>
                  </a:lnTo>
                  <a:lnTo>
                    <a:pt x="274" y="672"/>
                  </a:lnTo>
                  <a:lnTo>
                    <a:pt x="270" y="672"/>
                  </a:lnTo>
                  <a:lnTo>
                    <a:pt x="270" y="672"/>
                  </a:lnTo>
                  <a:lnTo>
                    <a:pt x="268" y="672"/>
                  </a:lnTo>
                  <a:lnTo>
                    <a:pt x="268" y="672"/>
                  </a:lnTo>
                  <a:lnTo>
                    <a:pt x="262" y="670"/>
                  </a:lnTo>
                  <a:lnTo>
                    <a:pt x="258" y="666"/>
                  </a:lnTo>
                  <a:lnTo>
                    <a:pt x="258" y="666"/>
                  </a:lnTo>
                  <a:lnTo>
                    <a:pt x="256" y="666"/>
                  </a:lnTo>
                  <a:lnTo>
                    <a:pt x="256" y="666"/>
                  </a:lnTo>
                  <a:lnTo>
                    <a:pt x="250" y="668"/>
                  </a:lnTo>
                  <a:lnTo>
                    <a:pt x="244" y="670"/>
                  </a:lnTo>
                  <a:lnTo>
                    <a:pt x="236" y="678"/>
                  </a:lnTo>
                  <a:lnTo>
                    <a:pt x="236" y="678"/>
                  </a:lnTo>
                  <a:lnTo>
                    <a:pt x="228" y="686"/>
                  </a:lnTo>
                  <a:lnTo>
                    <a:pt x="226" y="690"/>
                  </a:lnTo>
                  <a:lnTo>
                    <a:pt x="226" y="696"/>
                  </a:lnTo>
                  <a:lnTo>
                    <a:pt x="226" y="696"/>
                  </a:lnTo>
                  <a:lnTo>
                    <a:pt x="230" y="702"/>
                  </a:lnTo>
                  <a:lnTo>
                    <a:pt x="232" y="706"/>
                  </a:lnTo>
                  <a:lnTo>
                    <a:pt x="236" y="710"/>
                  </a:lnTo>
                  <a:lnTo>
                    <a:pt x="236" y="718"/>
                  </a:lnTo>
                  <a:lnTo>
                    <a:pt x="236" y="718"/>
                  </a:lnTo>
                  <a:lnTo>
                    <a:pt x="232" y="728"/>
                  </a:lnTo>
                  <a:lnTo>
                    <a:pt x="226" y="738"/>
                  </a:lnTo>
                  <a:lnTo>
                    <a:pt x="218" y="746"/>
                  </a:lnTo>
                  <a:lnTo>
                    <a:pt x="214" y="756"/>
                  </a:lnTo>
                  <a:lnTo>
                    <a:pt x="214" y="756"/>
                  </a:lnTo>
                  <a:lnTo>
                    <a:pt x="212" y="766"/>
                  </a:lnTo>
                  <a:lnTo>
                    <a:pt x="212" y="772"/>
                  </a:lnTo>
                  <a:lnTo>
                    <a:pt x="212" y="776"/>
                  </a:lnTo>
                  <a:lnTo>
                    <a:pt x="212" y="776"/>
                  </a:lnTo>
                  <a:lnTo>
                    <a:pt x="218" y="782"/>
                  </a:lnTo>
                  <a:lnTo>
                    <a:pt x="226" y="788"/>
                  </a:lnTo>
                  <a:lnTo>
                    <a:pt x="226" y="788"/>
                  </a:lnTo>
                  <a:lnTo>
                    <a:pt x="232" y="790"/>
                  </a:lnTo>
                  <a:lnTo>
                    <a:pt x="238" y="790"/>
                  </a:lnTo>
                  <a:lnTo>
                    <a:pt x="242" y="792"/>
                  </a:lnTo>
                  <a:lnTo>
                    <a:pt x="246" y="794"/>
                  </a:lnTo>
                  <a:lnTo>
                    <a:pt x="246" y="794"/>
                  </a:lnTo>
                  <a:lnTo>
                    <a:pt x="248" y="798"/>
                  </a:lnTo>
                  <a:lnTo>
                    <a:pt x="246" y="804"/>
                  </a:lnTo>
                  <a:lnTo>
                    <a:pt x="248" y="810"/>
                  </a:lnTo>
                  <a:lnTo>
                    <a:pt x="248" y="812"/>
                  </a:lnTo>
                  <a:lnTo>
                    <a:pt x="250" y="812"/>
                  </a:lnTo>
                  <a:lnTo>
                    <a:pt x="250" y="812"/>
                  </a:lnTo>
                  <a:lnTo>
                    <a:pt x="250" y="812"/>
                  </a:lnTo>
                  <a:lnTo>
                    <a:pt x="250" y="812"/>
                  </a:lnTo>
                  <a:lnTo>
                    <a:pt x="256" y="810"/>
                  </a:lnTo>
                  <a:lnTo>
                    <a:pt x="260" y="806"/>
                  </a:lnTo>
                  <a:lnTo>
                    <a:pt x="266" y="802"/>
                  </a:lnTo>
                  <a:lnTo>
                    <a:pt x="272" y="800"/>
                  </a:lnTo>
                  <a:lnTo>
                    <a:pt x="272" y="800"/>
                  </a:lnTo>
                  <a:lnTo>
                    <a:pt x="272" y="800"/>
                  </a:lnTo>
                  <a:lnTo>
                    <a:pt x="272" y="800"/>
                  </a:lnTo>
                  <a:lnTo>
                    <a:pt x="280" y="802"/>
                  </a:lnTo>
                  <a:lnTo>
                    <a:pt x="280" y="802"/>
                  </a:lnTo>
                  <a:lnTo>
                    <a:pt x="286" y="802"/>
                  </a:lnTo>
                  <a:lnTo>
                    <a:pt x="286" y="802"/>
                  </a:lnTo>
                  <a:lnTo>
                    <a:pt x="294" y="802"/>
                  </a:lnTo>
                  <a:lnTo>
                    <a:pt x="294" y="802"/>
                  </a:lnTo>
                  <a:lnTo>
                    <a:pt x="306" y="796"/>
                  </a:lnTo>
                  <a:lnTo>
                    <a:pt x="318" y="788"/>
                  </a:lnTo>
                  <a:lnTo>
                    <a:pt x="328" y="782"/>
                  </a:lnTo>
                  <a:lnTo>
                    <a:pt x="334" y="778"/>
                  </a:lnTo>
                  <a:lnTo>
                    <a:pt x="342" y="778"/>
                  </a:lnTo>
                  <a:lnTo>
                    <a:pt x="342" y="778"/>
                  </a:lnTo>
                  <a:lnTo>
                    <a:pt x="342" y="772"/>
                  </a:lnTo>
                  <a:lnTo>
                    <a:pt x="342" y="766"/>
                  </a:lnTo>
                  <a:lnTo>
                    <a:pt x="344" y="756"/>
                  </a:lnTo>
                  <a:lnTo>
                    <a:pt x="344" y="750"/>
                  </a:lnTo>
                  <a:lnTo>
                    <a:pt x="346" y="746"/>
                  </a:lnTo>
                  <a:lnTo>
                    <a:pt x="350" y="740"/>
                  </a:lnTo>
                  <a:lnTo>
                    <a:pt x="358" y="736"/>
                  </a:lnTo>
                  <a:lnTo>
                    <a:pt x="358" y="736"/>
                  </a:lnTo>
                  <a:lnTo>
                    <a:pt x="370" y="730"/>
                  </a:lnTo>
                  <a:lnTo>
                    <a:pt x="382" y="724"/>
                  </a:lnTo>
                  <a:lnTo>
                    <a:pt x="392" y="716"/>
                  </a:lnTo>
                  <a:lnTo>
                    <a:pt x="396" y="712"/>
                  </a:lnTo>
                  <a:lnTo>
                    <a:pt x="400" y="706"/>
                  </a:lnTo>
                  <a:lnTo>
                    <a:pt x="400" y="706"/>
                  </a:lnTo>
                  <a:lnTo>
                    <a:pt x="400" y="694"/>
                  </a:lnTo>
                  <a:lnTo>
                    <a:pt x="402" y="690"/>
                  </a:lnTo>
                  <a:lnTo>
                    <a:pt x="406" y="686"/>
                  </a:lnTo>
                  <a:lnTo>
                    <a:pt x="406" y="686"/>
                  </a:lnTo>
                  <a:lnTo>
                    <a:pt x="410" y="686"/>
                  </a:lnTo>
                  <a:lnTo>
                    <a:pt x="410" y="686"/>
                  </a:lnTo>
                  <a:lnTo>
                    <a:pt x="422" y="688"/>
                  </a:lnTo>
                  <a:lnTo>
                    <a:pt x="432" y="688"/>
                  </a:lnTo>
                  <a:lnTo>
                    <a:pt x="432" y="688"/>
                  </a:lnTo>
                  <a:lnTo>
                    <a:pt x="442" y="692"/>
                  </a:lnTo>
                  <a:lnTo>
                    <a:pt x="442" y="692"/>
                  </a:lnTo>
                  <a:lnTo>
                    <a:pt x="448" y="690"/>
                  </a:lnTo>
                  <a:lnTo>
                    <a:pt x="454" y="686"/>
                  </a:lnTo>
                  <a:lnTo>
                    <a:pt x="454" y="686"/>
                  </a:lnTo>
                  <a:lnTo>
                    <a:pt x="466" y="678"/>
                  </a:lnTo>
                  <a:lnTo>
                    <a:pt x="470" y="674"/>
                  </a:lnTo>
                  <a:lnTo>
                    <a:pt x="478" y="672"/>
                  </a:lnTo>
                  <a:lnTo>
                    <a:pt x="478" y="672"/>
                  </a:lnTo>
                  <a:lnTo>
                    <a:pt x="480" y="672"/>
                  </a:lnTo>
                  <a:lnTo>
                    <a:pt x="480" y="672"/>
                  </a:lnTo>
                  <a:lnTo>
                    <a:pt x="484" y="674"/>
                  </a:lnTo>
                  <a:lnTo>
                    <a:pt x="486" y="676"/>
                  </a:lnTo>
                  <a:lnTo>
                    <a:pt x="492" y="684"/>
                  </a:lnTo>
                  <a:lnTo>
                    <a:pt x="496" y="700"/>
                  </a:lnTo>
                  <a:lnTo>
                    <a:pt x="496" y="700"/>
                  </a:lnTo>
                  <a:lnTo>
                    <a:pt x="502" y="708"/>
                  </a:lnTo>
                  <a:lnTo>
                    <a:pt x="508" y="714"/>
                  </a:lnTo>
                  <a:lnTo>
                    <a:pt x="520" y="724"/>
                  </a:lnTo>
                  <a:lnTo>
                    <a:pt x="520" y="724"/>
                  </a:lnTo>
                  <a:lnTo>
                    <a:pt x="532" y="738"/>
                  </a:lnTo>
                  <a:lnTo>
                    <a:pt x="532" y="738"/>
                  </a:lnTo>
                  <a:lnTo>
                    <a:pt x="542" y="744"/>
                  </a:lnTo>
                  <a:lnTo>
                    <a:pt x="548" y="748"/>
                  </a:lnTo>
                  <a:lnTo>
                    <a:pt x="552" y="752"/>
                  </a:lnTo>
                  <a:lnTo>
                    <a:pt x="552" y="752"/>
                  </a:lnTo>
                  <a:lnTo>
                    <a:pt x="554" y="756"/>
                  </a:lnTo>
                  <a:lnTo>
                    <a:pt x="556" y="760"/>
                  </a:lnTo>
                  <a:lnTo>
                    <a:pt x="554" y="768"/>
                  </a:lnTo>
                  <a:lnTo>
                    <a:pt x="546" y="786"/>
                  </a:lnTo>
                  <a:lnTo>
                    <a:pt x="546" y="786"/>
                  </a:lnTo>
                  <a:lnTo>
                    <a:pt x="552" y="786"/>
                  </a:lnTo>
                  <a:lnTo>
                    <a:pt x="552" y="786"/>
                  </a:lnTo>
                  <a:lnTo>
                    <a:pt x="554" y="786"/>
                  </a:lnTo>
                  <a:lnTo>
                    <a:pt x="558" y="784"/>
                  </a:lnTo>
                  <a:lnTo>
                    <a:pt x="566" y="778"/>
                  </a:lnTo>
                  <a:lnTo>
                    <a:pt x="578" y="766"/>
                  </a:lnTo>
                  <a:lnTo>
                    <a:pt x="578" y="766"/>
                  </a:lnTo>
                  <a:lnTo>
                    <a:pt x="574" y="758"/>
                  </a:lnTo>
                  <a:lnTo>
                    <a:pt x="574" y="754"/>
                  </a:lnTo>
                  <a:lnTo>
                    <a:pt x="576" y="748"/>
                  </a:lnTo>
                  <a:lnTo>
                    <a:pt x="576" y="748"/>
                  </a:lnTo>
                  <a:lnTo>
                    <a:pt x="578" y="746"/>
                  </a:lnTo>
                  <a:lnTo>
                    <a:pt x="580" y="746"/>
                  </a:lnTo>
                  <a:lnTo>
                    <a:pt x="580" y="746"/>
                  </a:lnTo>
                  <a:lnTo>
                    <a:pt x="582" y="746"/>
                  </a:lnTo>
                  <a:lnTo>
                    <a:pt x="584" y="750"/>
                  </a:lnTo>
                  <a:lnTo>
                    <a:pt x="586" y="754"/>
                  </a:lnTo>
                  <a:lnTo>
                    <a:pt x="586" y="754"/>
                  </a:lnTo>
                  <a:lnTo>
                    <a:pt x="590" y="752"/>
                  </a:lnTo>
                  <a:lnTo>
                    <a:pt x="590" y="750"/>
                  </a:lnTo>
                  <a:lnTo>
                    <a:pt x="590" y="746"/>
                  </a:lnTo>
                  <a:lnTo>
                    <a:pt x="586" y="742"/>
                  </a:lnTo>
                  <a:lnTo>
                    <a:pt x="580" y="734"/>
                  </a:lnTo>
                  <a:lnTo>
                    <a:pt x="574" y="730"/>
                  </a:lnTo>
                  <a:lnTo>
                    <a:pt x="574" y="730"/>
                  </a:lnTo>
                  <a:lnTo>
                    <a:pt x="566" y="724"/>
                  </a:lnTo>
                  <a:lnTo>
                    <a:pt x="566" y="724"/>
                  </a:lnTo>
                  <a:lnTo>
                    <a:pt x="562" y="722"/>
                  </a:lnTo>
                  <a:lnTo>
                    <a:pt x="558" y="718"/>
                  </a:lnTo>
                  <a:lnTo>
                    <a:pt x="558" y="718"/>
                  </a:lnTo>
                  <a:lnTo>
                    <a:pt x="554" y="710"/>
                  </a:lnTo>
                  <a:lnTo>
                    <a:pt x="550" y="702"/>
                  </a:lnTo>
                  <a:lnTo>
                    <a:pt x="550" y="702"/>
                  </a:lnTo>
                  <a:lnTo>
                    <a:pt x="536" y="684"/>
                  </a:lnTo>
                  <a:lnTo>
                    <a:pt x="532" y="676"/>
                  </a:lnTo>
                  <a:lnTo>
                    <a:pt x="530" y="670"/>
                  </a:lnTo>
                  <a:lnTo>
                    <a:pt x="532" y="664"/>
                  </a:lnTo>
                  <a:lnTo>
                    <a:pt x="532" y="664"/>
                  </a:lnTo>
                  <a:lnTo>
                    <a:pt x="534" y="656"/>
                  </a:lnTo>
                  <a:lnTo>
                    <a:pt x="536" y="656"/>
                  </a:lnTo>
                  <a:lnTo>
                    <a:pt x="540" y="654"/>
                  </a:lnTo>
                  <a:lnTo>
                    <a:pt x="540" y="654"/>
                  </a:lnTo>
                  <a:lnTo>
                    <a:pt x="544" y="656"/>
                  </a:lnTo>
                  <a:lnTo>
                    <a:pt x="548" y="658"/>
                  </a:lnTo>
                  <a:lnTo>
                    <a:pt x="556" y="666"/>
                  </a:lnTo>
                  <a:lnTo>
                    <a:pt x="568" y="682"/>
                  </a:lnTo>
                  <a:lnTo>
                    <a:pt x="568" y="682"/>
                  </a:lnTo>
                  <a:lnTo>
                    <a:pt x="580" y="698"/>
                  </a:lnTo>
                  <a:lnTo>
                    <a:pt x="588" y="704"/>
                  </a:lnTo>
                  <a:lnTo>
                    <a:pt x="598" y="710"/>
                  </a:lnTo>
                  <a:lnTo>
                    <a:pt x="598" y="710"/>
                  </a:lnTo>
                  <a:lnTo>
                    <a:pt x="602" y="714"/>
                  </a:lnTo>
                  <a:lnTo>
                    <a:pt x="606" y="718"/>
                  </a:lnTo>
                  <a:lnTo>
                    <a:pt x="612" y="726"/>
                  </a:lnTo>
                  <a:lnTo>
                    <a:pt x="612" y="726"/>
                  </a:lnTo>
                  <a:lnTo>
                    <a:pt x="612" y="732"/>
                  </a:lnTo>
                  <a:lnTo>
                    <a:pt x="612" y="738"/>
                  </a:lnTo>
                  <a:lnTo>
                    <a:pt x="610" y="748"/>
                  </a:lnTo>
                  <a:lnTo>
                    <a:pt x="610" y="748"/>
                  </a:lnTo>
                  <a:lnTo>
                    <a:pt x="612" y="756"/>
                  </a:lnTo>
                  <a:lnTo>
                    <a:pt x="616" y="764"/>
                  </a:lnTo>
                  <a:lnTo>
                    <a:pt x="628" y="776"/>
                  </a:lnTo>
                  <a:lnTo>
                    <a:pt x="628" y="776"/>
                  </a:lnTo>
                  <a:lnTo>
                    <a:pt x="632" y="780"/>
                  </a:lnTo>
                  <a:lnTo>
                    <a:pt x="636" y="782"/>
                  </a:lnTo>
                  <a:lnTo>
                    <a:pt x="646" y="784"/>
                  </a:lnTo>
                  <a:lnTo>
                    <a:pt x="646" y="784"/>
                  </a:lnTo>
                  <a:lnTo>
                    <a:pt x="646" y="786"/>
                  </a:lnTo>
                  <a:lnTo>
                    <a:pt x="648" y="790"/>
                  </a:lnTo>
                  <a:lnTo>
                    <a:pt x="648" y="792"/>
                  </a:lnTo>
                  <a:lnTo>
                    <a:pt x="650" y="794"/>
                  </a:lnTo>
                  <a:lnTo>
                    <a:pt x="650" y="794"/>
                  </a:lnTo>
                  <a:lnTo>
                    <a:pt x="654" y="796"/>
                  </a:lnTo>
                  <a:lnTo>
                    <a:pt x="654" y="796"/>
                  </a:lnTo>
                  <a:lnTo>
                    <a:pt x="656" y="796"/>
                  </a:lnTo>
                  <a:lnTo>
                    <a:pt x="658" y="794"/>
                  </a:lnTo>
                  <a:lnTo>
                    <a:pt x="660" y="788"/>
                  </a:lnTo>
                  <a:lnTo>
                    <a:pt x="662" y="778"/>
                  </a:lnTo>
                  <a:lnTo>
                    <a:pt x="662" y="778"/>
                  </a:lnTo>
                  <a:lnTo>
                    <a:pt x="660" y="762"/>
                  </a:lnTo>
                  <a:lnTo>
                    <a:pt x="660" y="754"/>
                  </a:lnTo>
                  <a:lnTo>
                    <a:pt x="662" y="750"/>
                  </a:lnTo>
                  <a:lnTo>
                    <a:pt x="664" y="750"/>
                  </a:lnTo>
                  <a:lnTo>
                    <a:pt x="664" y="750"/>
                  </a:lnTo>
                  <a:lnTo>
                    <a:pt x="664" y="750"/>
                  </a:lnTo>
                  <a:lnTo>
                    <a:pt x="664" y="750"/>
                  </a:lnTo>
                  <a:lnTo>
                    <a:pt x="666" y="752"/>
                  </a:lnTo>
                  <a:lnTo>
                    <a:pt x="670" y="756"/>
                  </a:lnTo>
                  <a:lnTo>
                    <a:pt x="670" y="756"/>
                  </a:lnTo>
                  <a:lnTo>
                    <a:pt x="682" y="748"/>
                  </a:lnTo>
                  <a:lnTo>
                    <a:pt x="682" y="748"/>
                  </a:lnTo>
                  <a:lnTo>
                    <a:pt x="686" y="746"/>
                  </a:lnTo>
                  <a:lnTo>
                    <a:pt x="690" y="746"/>
                  </a:lnTo>
                  <a:lnTo>
                    <a:pt x="690" y="746"/>
                  </a:lnTo>
                  <a:lnTo>
                    <a:pt x="694" y="746"/>
                  </a:lnTo>
                  <a:lnTo>
                    <a:pt x="698" y="748"/>
                  </a:lnTo>
                  <a:lnTo>
                    <a:pt x="700" y="752"/>
                  </a:lnTo>
                  <a:lnTo>
                    <a:pt x="700" y="758"/>
                  </a:lnTo>
                  <a:lnTo>
                    <a:pt x="700" y="758"/>
                  </a:lnTo>
                  <a:lnTo>
                    <a:pt x="698" y="766"/>
                  </a:lnTo>
                  <a:lnTo>
                    <a:pt x="694" y="776"/>
                  </a:lnTo>
                  <a:lnTo>
                    <a:pt x="692" y="784"/>
                  </a:lnTo>
                  <a:lnTo>
                    <a:pt x="690" y="794"/>
                  </a:lnTo>
                  <a:lnTo>
                    <a:pt x="690" y="794"/>
                  </a:lnTo>
                  <a:lnTo>
                    <a:pt x="692" y="798"/>
                  </a:lnTo>
                  <a:lnTo>
                    <a:pt x="694" y="802"/>
                  </a:lnTo>
                  <a:lnTo>
                    <a:pt x="700" y="806"/>
                  </a:lnTo>
                  <a:lnTo>
                    <a:pt x="708" y="810"/>
                  </a:lnTo>
                  <a:lnTo>
                    <a:pt x="716" y="814"/>
                  </a:lnTo>
                  <a:lnTo>
                    <a:pt x="716" y="814"/>
                  </a:lnTo>
                  <a:lnTo>
                    <a:pt x="720" y="818"/>
                  </a:lnTo>
                  <a:lnTo>
                    <a:pt x="722" y="822"/>
                  </a:lnTo>
                  <a:lnTo>
                    <a:pt x="722" y="822"/>
                  </a:lnTo>
                  <a:lnTo>
                    <a:pt x="726" y="822"/>
                  </a:lnTo>
                  <a:lnTo>
                    <a:pt x="726" y="822"/>
                  </a:lnTo>
                  <a:lnTo>
                    <a:pt x="736" y="822"/>
                  </a:lnTo>
                  <a:lnTo>
                    <a:pt x="736" y="822"/>
                  </a:lnTo>
                  <a:lnTo>
                    <a:pt x="742" y="820"/>
                  </a:lnTo>
                  <a:lnTo>
                    <a:pt x="748" y="818"/>
                  </a:lnTo>
                  <a:lnTo>
                    <a:pt x="748" y="818"/>
                  </a:lnTo>
                  <a:lnTo>
                    <a:pt x="752" y="814"/>
                  </a:lnTo>
                  <a:lnTo>
                    <a:pt x="760" y="812"/>
                  </a:lnTo>
                  <a:lnTo>
                    <a:pt x="760" y="812"/>
                  </a:lnTo>
                  <a:lnTo>
                    <a:pt x="760" y="812"/>
                  </a:lnTo>
                  <a:lnTo>
                    <a:pt x="760" y="812"/>
                  </a:lnTo>
                  <a:lnTo>
                    <a:pt x="770" y="816"/>
                  </a:lnTo>
                  <a:lnTo>
                    <a:pt x="770" y="816"/>
                  </a:lnTo>
                  <a:lnTo>
                    <a:pt x="774" y="818"/>
                  </a:lnTo>
                  <a:lnTo>
                    <a:pt x="772" y="824"/>
                  </a:lnTo>
                  <a:lnTo>
                    <a:pt x="772" y="824"/>
                  </a:lnTo>
                  <a:lnTo>
                    <a:pt x="776" y="824"/>
                  </a:lnTo>
                  <a:lnTo>
                    <a:pt x="776" y="824"/>
                  </a:lnTo>
                  <a:lnTo>
                    <a:pt x="778" y="824"/>
                  </a:lnTo>
                  <a:lnTo>
                    <a:pt x="778" y="824"/>
                  </a:lnTo>
                  <a:lnTo>
                    <a:pt x="782" y="824"/>
                  </a:lnTo>
                  <a:lnTo>
                    <a:pt x="782" y="824"/>
                  </a:lnTo>
                  <a:lnTo>
                    <a:pt x="792" y="826"/>
                  </a:lnTo>
                  <a:lnTo>
                    <a:pt x="792" y="826"/>
                  </a:lnTo>
                  <a:lnTo>
                    <a:pt x="792" y="826"/>
                  </a:lnTo>
                  <a:lnTo>
                    <a:pt x="792" y="826"/>
                  </a:lnTo>
                  <a:lnTo>
                    <a:pt x="798" y="820"/>
                  </a:lnTo>
                  <a:lnTo>
                    <a:pt x="798" y="820"/>
                  </a:lnTo>
                  <a:lnTo>
                    <a:pt x="802" y="816"/>
                  </a:lnTo>
                  <a:lnTo>
                    <a:pt x="808" y="814"/>
                  </a:lnTo>
                  <a:lnTo>
                    <a:pt x="808" y="814"/>
                  </a:lnTo>
                  <a:lnTo>
                    <a:pt x="810" y="814"/>
                  </a:lnTo>
                  <a:lnTo>
                    <a:pt x="814" y="816"/>
                  </a:lnTo>
                  <a:lnTo>
                    <a:pt x="814" y="816"/>
                  </a:lnTo>
                  <a:lnTo>
                    <a:pt x="814" y="820"/>
                  </a:lnTo>
                  <a:lnTo>
                    <a:pt x="814" y="822"/>
                  </a:lnTo>
                  <a:lnTo>
                    <a:pt x="814" y="830"/>
                  </a:lnTo>
                  <a:lnTo>
                    <a:pt x="808" y="846"/>
                  </a:lnTo>
                  <a:lnTo>
                    <a:pt x="808" y="846"/>
                  </a:lnTo>
                  <a:lnTo>
                    <a:pt x="806" y="850"/>
                  </a:lnTo>
                  <a:lnTo>
                    <a:pt x="808" y="854"/>
                  </a:lnTo>
                  <a:lnTo>
                    <a:pt x="810" y="860"/>
                  </a:lnTo>
                  <a:lnTo>
                    <a:pt x="810" y="860"/>
                  </a:lnTo>
                  <a:lnTo>
                    <a:pt x="796" y="876"/>
                  </a:lnTo>
                  <a:lnTo>
                    <a:pt x="782" y="894"/>
                  </a:lnTo>
                  <a:lnTo>
                    <a:pt x="782" y="894"/>
                  </a:lnTo>
                  <a:lnTo>
                    <a:pt x="774" y="904"/>
                  </a:lnTo>
                  <a:lnTo>
                    <a:pt x="768" y="910"/>
                  </a:lnTo>
                  <a:lnTo>
                    <a:pt x="762" y="912"/>
                  </a:lnTo>
                  <a:lnTo>
                    <a:pt x="762" y="912"/>
                  </a:lnTo>
                  <a:lnTo>
                    <a:pt x="760" y="912"/>
                  </a:lnTo>
                  <a:lnTo>
                    <a:pt x="760" y="912"/>
                  </a:lnTo>
                  <a:lnTo>
                    <a:pt x="748" y="904"/>
                  </a:lnTo>
                  <a:lnTo>
                    <a:pt x="740" y="898"/>
                  </a:lnTo>
                  <a:lnTo>
                    <a:pt x="740" y="898"/>
                  </a:lnTo>
                  <a:lnTo>
                    <a:pt x="740" y="898"/>
                  </a:lnTo>
                  <a:lnTo>
                    <a:pt x="734" y="904"/>
                  </a:lnTo>
                  <a:lnTo>
                    <a:pt x="724" y="908"/>
                  </a:lnTo>
                  <a:lnTo>
                    <a:pt x="714" y="910"/>
                  </a:lnTo>
                  <a:lnTo>
                    <a:pt x="704" y="910"/>
                  </a:lnTo>
                  <a:lnTo>
                    <a:pt x="704" y="910"/>
                  </a:lnTo>
                  <a:lnTo>
                    <a:pt x="692" y="910"/>
                  </a:lnTo>
                  <a:lnTo>
                    <a:pt x="684" y="908"/>
                  </a:lnTo>
                  <a:lnTo>
                    <a:pt x="684" y="908"/>
                  </a:lnTo>
                  <a:lnTo>
                    <a:pt x="676" y="904"/>
                  </a:lnTo>
                  <a:lnTo>
                    <a:pt x="670" y="900"/>
                  </a:lnTo>
                  <a:lnTo>
                    <a:pt x="662" y="896"/>
                  </a:lnTo>
                  <a:lnTo>
                    <a:pt x="654" y="892"/>
                  </a:lnTo>
                  <a:lnTo>
                    <a:pt x="654" y="892"/>
                  </a:lnTo>
                  <a:lnTo>
                    <a:pt x="646" y="890"/>
                  </a:lnTo>
                  <a:lnTo>
                    <a:pt x="642" y="888"/>
                  </a:lnTo>
                  <a:lnTo>
                    <a:pt x="640" y="884"/>
                  </a:lnTo>
                  <a:lnTo>
                    <a:pt x="640" y="884"/>
                  </a:lnTo>
                  <a:lnTo>
                    <a:pt x="636" y="878"/>
                  </a:lnTo>
                  <a:lnTo>
                    <a:pt x="630" y="872"/>
                  </a:lnTo>
                  <a:lnTo>
                    <a:pt x="630" y="872"/>
                  </a:lnTo>
                  <a:lnTo>
                    <a:pt x="624" y="870"/>
                  </a:lnTo>
                  <a:lnTo>
                    <a:pt x="618" y="868"/>
                  </a:lnTo>
                  <a:lnTo>
                    <a:pt x="618" y="868"/>
                  </a:lnTo>
                  <a:lnTo>
                    <a:pt x="614" y="868"/>
                  </a:lnTo>
                  <a:lnTo>
                    <a:pt x="608" y="870"/>
                  </a:lnTo>
                  <a:lnTo>
                    <a:pt x="596" y="876"/>
                  </a:lnTo>
                  <a:lnTo>
                    <a:pt x="596" y="876"/>
                  </a:lnTo>
                  <a:lnTo>
                    <a:pt x="590" y="878"/>
                  </a:lnTo>
                  <a:lnTo>
                    <a:pt x="588" y="880"/>
                  </a:lnTo>
                  <a:lnTo>
                    <a:pt x="586" y="884"/>
                  </a:lnTo>
                  <a:lnTo>
                    <a:pt x="586" y="888"/>
                  </a:lnTo>
                  <a:lnTo>
                    <a:pt x="586" y="888"/>
                  </a:lnTo>
                  <a:lnTo>
                    <a:pt x="586" y="896"/>
                  </a:lnTo>
                  <a:lnTo>
                    <a:pt x="584" y="904"/>
                  </a:lnTo>
                  <a:lnTo>
                    <a:pt x="584" y="904"/>
                  </a:lnTo>
                  <a:lnTo>
                    <a:pt x="582" y="912"/>
                  </a:lnTo>
                  <a:lnTo>
                    <a:pt x="580" y="914"/>
                  </a:lnTo>
                  <a:lnTo>
                    <a:pt x="574" y="916"/>
                  </a:lnTo>
                  <a:lnTo>
                    <a:pt x="574" y="916"/>
                  </a:lnTo>
                  <a:lnTo>
                    <a:pt x="574" y="916"/>
                  </a:lnTo>
                  <a:lnTo>
                    <a:pt x="574" y="916"/>
                  </a:lnTo>
                  <a:lnTo>
                    <a:pt x="568" y="914"/>
                  </a:lnTo>
                  <a:lnTo>
                    <a:pt x="564" y="912"/>
                  </a:lnTo>
                  <a:lnTo>
                    <a:pt x="558" y="906"/>
                  </a:lnTo>
                  <a:lnTo>
                    <a:pt x="558" y="906"/>
                  </a:lnTo>
                  <a:lnTo>
                    <a:pt x="550" y="902"/>
                  </a:lnTo>
                  <a:lnTo>
                    <a:pt x="542" y="898"/>
                  </a:lnTo>
                  <a:lnTo>
                    <a:pt x="534" y="894"/>
                  </a:lnTo>
                  <a:lnTo>
                    <a:pt x="528" y="888"/>
                  </a:lnTo>
                  <a:lnTo>
                    <a:pt x="528" y="888"/>
                  </a:lnTo>
                  <a:lnTo>
                    <a:pt x="524" y="882"/>
                  </a:lnTo>
                  <a:lnTo>
                    <a:pt x="520" y="874"/>
                  </a:lnTo>
                  <a:lnTo>
                    <a:pt x="520" y="874"/>
                  </a:lnTo>
                  <a:lnTo>
                    <a:pt x="516" y="872"/>
                  </a:lnTo>
                  <a:lnTo>
                    <a:pt x="512" y="870"/>
                  </a:lnTo>
                  <a:lnTo>
                    <a:pt x="512" y="870"/>
                  </a:lnTo>
                  <a:lnTo>
                    <a:pt x="502" y="872"/>
                  </a:lnTo>
                  <a:lnTo>
                    <a:pt x="502" y="872"/>
                  </a:lnTo>
                  <a:lnTo>
                    <a:pt x="498" y="872"/>
                  </a:lnTo>
                  <a:lnTo>
                    <a:pt x="498" y="872"/>
                  </a:lnTo>
                  <a:lnTo>
                    <a:pt x="490" y="870"/>
                  </a:lnTo>
                  <a:lnTo>
                    <a:pt x="482" y="868"/>
                  </a:lnTo>
                  <a:lnTo>
                    <a:pt x="468" y="862"/>
                  </a:lnTo>
                  <a:lnTo>
                    <a:pt x="468" y="862"/>
                  </a:lnTo>
                  <a:lnTo>
                    <a:pt x="460" y="858"/>
                  </a:lnTo>
                  <a:lnTo>
                    <a:pt x="458" y="856"/>
                  </a:lnTo>
                  <a:lnTo>
                    <a:pt x="458" y="852"/>
                  </a:lnTo>
                  <a:lnTo>
                    <a:pt x="458" y="852"/>
                  </a:lnTo>
                  <a:lnTo>
                    <a:pt x="460" y="842"/>
                  </a:lnTo>
                  <a:lnTo>
                    <a:pt x="468" y="838"/>
                  </a:lnTo>
                  <a:lnTo>
                    <a:pt x="468" y="838"/>
                  </a:lnTo>
                  <a:lnTo>
                    <a:pt x="474" y="834"/>
                  </a:lnTo>
                  <a:lnTo>
                    <a:pt x="476" y="832"/>
                  </a:lnTo>
                  <a:lnTo>
                    <a:pt x="478" y="828"/>
                  </a:lnTo>
                  <a:lnTo>
                    <a:pt x="478" y="828"/>
                  </a:lnTo>
                  <a:lnTo>
                    <a:pt x="478" y="824"/>
                  </a:lnTo>
                  <a:lnTo>
                    <a:pt x="476" y="822"/>
                  </a:lnTo>
                  <a:lnTo>
                    <a:pt x="472" y="816"/>
                  </a:lnTo>
                  <a:lnTo>
                    <a:pt x="472" y="816"/>
                  </a:lnTo>
                  <a:lnTo>
                    <a:pt x="472" y="808"/>
                  </a:lnTo>
                  <a:lnTo>
                    <a:pt x="472" y="804"/>
                  </a:lnTo>
                  <a:lnTo>
                    <a:pt x="470" y="802"/>
                  </a:lnTo>
                  <a:lnTo>
                    <a:pt x="470" y="802"/>
                  </a:lnTo>
                  <a:lnTo>
                    <a:pt x="468" y="798"/>
                  </a:lnTo>
                  <a:lnTo>
                    <a:pt x="466" y="798"/>
                  </a:lnTo>
                  <a:lnTo>
                    <a:pt x="466" y="798"/>
                  </a:lnTo>
                  <a:lnTo>
                    <a:pt x="462" y="800"/>
                  </a:lnTo>
                  <a:lnTo>
                    <a:pt x="458" y="802"/>
                  </a:lnTo>
                  <a:lnTo>
                    <a:pt x="458" y="802"/>
                  </a:lnTo>
                  <a:lnTo>
                    <a:pt x="446" y="804"/>
                  </a:lnTo>
                  <a:lnTo>
                    <a:pt x="432" y="804"/>
                  </a:lnTo>
                  <a:lnTo>
                    <a:pt x="432" y="804"/>
                  </a:lnTo>
                  <a:lnTo>
                    <a:pt x="418" y="802"/>
                  </a:lnTo>
                  <a:lnTo>
                    <a:pt x="418" y="802"/>
                  </a:lnTo>
                  <a:lnTo>
                    <a:pt x="408" y="802"/>
                  </a:lnTo>
                  <a:lnTo>
                    <a:pt x="400" y="800"/>
                  </a:lnTo>
                  <a:lnTo>
                    <a:pt x="400" y="800"/>
                  </a:lnTo>
                  <a:lnTo>
                    <a:pt x="394" y="796"/>
                  </a:lnTo>
                  <a:lnTo>
                    <a:pt x="390" y="794"/>
                  </a:lnTo>
                  <a:lnTo>
                    <a:pt x="386" y="794"/>
                  </a:lnTo>
                  <a:lnTo>
                    <a:pt x="386" y="794"/>
                  </a:lnTo>
                  <a:lnTo>
                    <a:pt x="382" y="794"/>
                  </a:lnTo>
                  <a:lnTo>
                    <a:pt x="382" y="794"/>
                  </a:lnTo>
                  <a:lnTo>
                    <a:pt x="374" y="798"/>
                  </a:lnTo>
                  <a:lnTo>
                    <a:pt x="366" y="802"/>
                  </a:lnTo>
                  <a:lnTo>
                    <a:pt x="358" y="806"/>
                  </a:lnTo>
                  <a:lnTo>
                    <a:pt x="350" y="810"/>
                  </a:lnTo>
                  <a:lnTo>
                    <a:pt x="350" y="810"/>
                  </a:lnTo>
                  <a:lnTo>
                    <a:pt x="346" y="810"/>
                  </a:lnTo>
                  <a:lnTo>
                    <a:pt x="346" y="810"/>
                  </a:lnTo>
                  <a:lnTo>
                    <a:pt x="342" y="810"/>
                  </a:lnTo>
                  <a:lnTo>
                    <a:pt x="342" y="810"/>
                  </a:lnTo>
                  <a:lnTo>
                    <a:pt x="338" y="810"/>
                  </a:lnTo>
                  <a:lnTo>
                    <a:pt x="338" y="810"/>
                  </a:lnTo>
                  <a:lnTo>
                    <a:pt x="334" y="810"/>
                  </a:lnTo>
                  <a:lnTo>
                    <a:pt x="330" y="810"/>
                  </a:lnTo>
                  <a:lnTo>
                    <a:pt x="330" y="810"/>
                  </a:lnTo>
                  <a:lnTo>
                    <a:pt x="326" y="814"/>
                  </a:lnTo>
                  <a:lnTo>
                    <a:pt x="324" y="816"/>
                  </a:lnTo>
                  <a:lnTo>
                    <a:pt x="322" y="820"/>
                  </a:lnTo>
                  <a:lnTo>
                    <a:pt x="320" y="822"/>
                  </a:lnTo>
                  <a:lnTo>
                    <a:pt x="320" y="822"/>
                  </a:lnTo>
                  <a:lnTo>
                    <a:pt x="312" y="824"/>
                  </a:lnTo>
                  <a:lnTo>
                    <a:pt x="312" y="824"/>
                  </a:lnTo>
                  <a:lnTo>
                    <a:pt x="306" y="822"/>
                  </a:lnTo>
                  <a:lnTo>
                    <a:pt x="306" y="822"/>
                  </a:lnTo>
                  <a:lnTo>
                    <a:pt x="300" y="822"/>
                  </a:lnTo>
                  <a:lnTo>
                    <a:pt x="300" y="822"/>
                  </a:lnTo>
                  <a:lnTo>
                    <a:pt x="300" y="822"/>
                  </a:lnTo>
                  <a:lnTo>
                    <a:pt x="300" y="822"/>
                  </a:lnTo>
                  <a:lnTo>
                    <a:pt x="288" y="824"/>
                  </a:lnTo>
                  <a:lnTo>
                    <a:pt x="276" y="826"/>
                  </a:lnTo>
                  <a:lnTo>
                    <a:pt x="276" y="826"/>
                  </a:lnTo>
                  <a:lnTo>
                    <a:pt x="266" y="826"/>
                  </a:lnTo>
                  <a:lnTo>
                    <a:pt x="266" y="826"/>
                  </a:lnTo>
                  <a:lnTo>
                    <a:pt x="260" y="826"/>
                  </a:lnTo>
                  <a:lnTo>
                    <a:pt x="256" y="824"/>
                  </a:lnTo>
                  <a:lnTo>
                    <a:pt x="256" y="824"/>
                  </a:lnTo>
                  <a:lnTo>
                    <a:pt x="252" y="822"/>
                  </a:lnTo>
                  <a:lnTo>
                    <a:pt x="248" y="820"/>
                  </a:lnTo>
                  <a:lnTo>
                    <a:pt x="248" y="820"/>
                  </a:lnTo>
                  <a:lnTo>
                    <a:pt x="246" y="822"/>
                  </a:lnTo>
                  <a:lnTo>
                    <a:pt x="242" y="824"/>
                  </a:lnTo>
                  <a:lnTo>
                    <a:pt x="242" y="824"/>
                  </a:lnTo>
                  <a:lnTo>
                    <a:pt x="220" y="850"/>
                  </a:lnTo>
                  <a:lnTo>
                    <a:pt x="220" y="850"/>
                  </a:lnTo>
                  <a:lnTo>
                    <a:pt x="212" y="856"/>
                  </a:lnTo>
                  <a:lnTo>
                    <a:pt x="204" y="862"/>
                  </a:lnTo>
                  <a:lnTo>
                    <a:pt x="186" y="872"/>
                  </a:lnTo>
                  <a:lnTo>
                    <a:pt x="186" y="872"/>
                  </a:lnTo>
                  <a:lnTo>
                    <a:pt x="180" y="878"/>
                  </a:lnTo>
                  <a:lnTo>
                    <a:pt x="174" y="886"/>
                  </a:lnTo>
                  <a:lnTo>
                    <a:pt x="174" y="886"/>
                  </a:lnTo>
                  <a:lnTo>
                    <a:pt x="168" y="892"/>
                  </a:lnTo>
                  <a:lnTo>
                    <a:pt x="166" y="894"/>
                  </a:lnTo>
                  <a:lnTo>
                    <a:pt x="166" y="900"/>
                  </a:lnTo>
                  <a:lnTo>
                    <a:pt x="166" y="900"/>
                  </a:lnTo>
                  <a:lnTo>
                    <a:pt x="164" y="908"/>
                  </a:lnTo>
                  <a:lnTo>
                    <a:pt x="162" y="916"/>
                  </a:lnTo>
                  <a:lnTo>
                    <a:pt x="154" y="922"/>
                  </a:lnTo>
                  <a:lnTo>
                    <a:pt x="144" y="926"/>
                  </a:lnTo>
                  <a:lnTo>
                    <a:pt x="144" y="926"/>
                  </a:lnTo>
                  <a:lnTo>
                    <a:pt x="132" y="932"/>
                  </a:lnTo>
                  <a:lnTo>
                    <a:pt x="120" y="938"/>
                  </a:lnTo>
                  <a:lnTo>
                    <a:pt x="108" y="946"/>
                  </a:lnTo>
                  <a:lnTo>
                    <a:pt x="96" y="956"/>
                  </a:lnTo>
                  <a:lnTo>
                    <a:pt x="96" y="956"/>
                  </a:lnTo>
                  <a:lnTo>
                    <a:pt x="80" y="974"/>
                  </a:lnTo>
                  <a:lnTo>
                    <a:pt x="66" y="992"/>
                  </a:lnTo>
                  <a:lnTo>
                    <a:pt x="66" y="992"/>
                  </a:lnTo>
                  <a:lnTo>
                    <a:pt x="56" y="1010"/>
                  </a:lnTo>
                  <a:lnTo>
                    <a:pt x="50" y="1018"/>
                  </a:lnTo>
                  <a:lnTo>
                    <a:pt x="40" y="1026"/>
                  </a:lnTo>
                  <a:lnTo>
                    <a:pt x="40" y="1026"/>
                  </a:lnTo>
                  <a:lnTo>
                    <a:pt x="34" y="1032"/>
                  </a:lnTo>
                  <a:lnTo>
                    <a:pt x="28" y="1038"/>
                  </a:lnTo>
                  <a:lnTo>
                    <a:pt x="24" y="1046"/>
                  </a:lnTo>
                  <a:lnTo>
                    <a:pt x="24" y="1054"/>
                  </a:lnTo>
                  <a:lnTo>
                    <a:pt x="24" y="1054"/>
                  </a:lnTo>
                  <a:lnTo>
                    <a:pt x="26" y="1062"/>
                  </a:lnTo>
                  <a:lnTo>
                    <a:pt x="32" y="1070"/>
                  </a:lnTo>
                  <a:lnTo>
                    <a:pt x="38" y="1076"/>
                  </a:lnTo>
                  <a:lnTo>
                    <a:pt x="40" y="1080"/>
                  </a:lnTo>
                  <a:lnTo>
                    <a:pt x="40" y="1086"/>
                  </a:lnTo>
                  <a:lnTo>
                    <a:pt x="40" y="1086"/>
                  </a:lnTo>
                  <a:lnTo>
                    <a:pt x="38" y="1096"/>
                  </a:lnTo>
                  <a:lnTo>
                    <a:pt x="34" y="1108"/>
                  </a:lnTo>
                  <a:lnTo>
                    <a:pt x="28" y="1118"/>
                  </a:lnTo>
                  <a:lnTo>
                    <a:pt x="20" y="1128"/>
                  </a:lnTo>
                  <a:lnTo>
                    <a:pt x="20" y="1128"/>
                  </a:lnTo>
                  <a:lnTo>
                    <a:pt x="10" y="1140"/>
                  </a:lnTo>
                  <a:lnTo>
                    <a:pt x="2" y="1152"/>
                  </a:lnTo>
                  <a:lnTo>
                    <a:pt x="0" y="1166"/>
                  </a:lnTo>
                  <a:lnTo>
                    <a:pt x="0" y="1172"/>
                  </a:lnTo>
                  <a:lnTo>
                    <a:pt x="0" y="1180"/>
                  </a:lnTo>
                  <a:lnTo>
                    <a:pt x="0" y="1180"/>
                  </a:lnTo>
                  <a:lnTo>
                    <a:pt x="0" y="1188"/>
                  </a:lnTo>
                  <a:lnTo>
                    <a:pt x="2" y="1198"/>
                  </a:lnTo>
                  <a:lnTo>
                    <a:pt x="2" y="1198"/>
                  </a:lnTo>
                  <a:lnTo>
                    <a:pt x="4" y="1204"/>
                  </a:lnTo>
                  <a:lnTo>
                    <a:pt x="8" y="1208"/>
                  </a:lnTo>
                  <a:lnTo>
                    <a:pt x="14" y="1216"/>
                  </a:lnTo>
                  <a:lnTo>
                    <a:pt x="14" y="1216"/>
                  </a:lnTo>
                  <a:lnTo>
                    <a:pt x="20" y="1224"/>
                  </a:lnTo>
                  <a:lnTo>
                    <a:pt x="24" y="1232"/>
                  </a:lnTo>
                  <a:lnTo>
                    <a:pt x="26" y="1240"/>
                  </a:lnTo>
                  <a:lnTo>
                    <a:pt x="30" y="1248"/>
                  </a:lnTo>
                  <a:lnTo>
                    <a:pt x="30" y="1248"/>
                  </a:lnTo>
                  <a:lnTo>
                    <a:pt x="36" y="1254"/>
                  </a:lnTo>
                  <a:lnTo>
                    <a:pt x="40" y="1260"/>
                  </a:lnTo>
                  <a:lnTo>
                    <a:pt x="40" y="1260"/>
                  </a:lnTo>
                  <a:lnTo>
                    <a:pt x="42" y="1266"/>
                  </a:lnTo>
                  <a:lnTo>
                    <a:pt x="42" y="1272"/>
                  </a:lnTo>
                  <a:lnTo>
                    <a:pt x="42" y="1278"/>
                  </a:lnTo>
                  <a:lnTo>
                    <a:pt x="44" y="1284"/>
                  </a:lnTo>
                  <a:lnTo>
                    <a:pt x="44" y="1284"/>
                  </a:lnTo>
                  <a:lnTo>
                    <a:pt x="48" y="1290"/>
                  </a:lnTo>
                  <a:lnTo>
                    <a:pt x="56" y="1294"/>
                  </a:lnTo>
                  <a:lnTo>
                    <a:pt x="68" y="1300"/>
                  </a:lnTo>
                  <a:lnTo>
                    <a:pt x="68" y="1300"/>
                  </a:lnTo>
                  <a:lnTo>
                    <a:pt x="76" y="1306"/>
                  </a:lnTo>
                  <a:lnTo>
                    <a:pt x="80" y="1310"/>
                  </a:lnTo>
                  <a:lnTo>
                    <a:pt x="82" y="1314"/>
                  </a:lnTo>
                  <a:lnTo>
                    <a:pt x="82" y="1314"/>
                  </a:lnTo>
                  <a:lnTo>
                    <a:pt x="86" y="1322"/>
                  </a:lnTo>
                  <a:lnTo>
                    <a:pt x="90" y="1324"/>
                  </a:lnTo>
                  <a:lnTo>
                    <a:pt x="92" y="1328"/>
                  </a:lnTo>
                  <a:lnTo>
                    <a:pt x="92" y="1328"/>
                  </a:lnTo>
                  <a:lnTo>
                    <a:pt x="98" y="1328"/>
                  </a:lnTo>
                  <a:lnTo>
                    <a:pt x="98" y="1328"/>
                  </a:lnTo>
                  <a:lnTo>
                    <a:pt x="106" y="1328"/>
                  </a:lnTo>
                  <a:lnTo>
                    <a:pt x="114" y="1324"/>
                  </a:lnTo>
                  <a:lnTo>
                    <a:pt x="128" y="1316"/>
                  </a:lnTo>
                  <a:lnTo>
                    <a:pt x="128" y="1316"/>
                  </a:lnTo>
                  <a:lnTo>
                    <a:pt x="140" y="1312"/>
                  </a:lnTo>
                  <a:lnTo>
                    <a:pt x="152" y="1310"/>
                  </a:lnTo>
                  <a:lnTo>
                    <a:pt x="152" y="1310"/>
                  </a:lnTo>
                  <a:lnTo>
                    <a:pt x="160" y="1312"/>
                  </a:lnTo>
                  <a:lnTo>
                    <a:pt x="168" y="1316"/>
                  </a:lnTo>
                  <a:lnTo>
                    <a:pt x="168" y="1316"/>
                  </a:lnTo>
                  <a:lnTo>
                    <a:pt x="170" y="1320"/>
                  </a:lnTo>
                  <a:lnTo>
                    <a:pt x="172" y="1322"/>
                  </a:lnTo>
                  <a:lnTo>
                    <a:pt x="172" y="1322"/>
                  </a:lnTo>
                  <a:lnTo>
                    <a:pt x="174" y="1322"/>
                  </a:lnTo>
                  <a:lnTo>
                    <a:pt x="174" y="1322"/>
                  </a:lnTo>
                  <a:lnTo>
                    <a:pt x="182" y="1320"/>
                  </a:lnTo>
                  <a:lnTo>
                    <a:pt x="182" y="1320"/>
                  </a:lnTo>
                  <a:lnTo>
                    <a:pt x="190" y="1316"/>
                  </a:lnTo>
                  <a:lnTo>
                    <a:pt x="200" y="1312"/>
                  </a:lnTo>
                  <a:lnTo>
                    <a:pt x="200" y="1312"/>
                  </a:lnTo>
                  <a:lnTo>
                    <a:pt x="210" y="1308"/>
                  </a:lnTo>
                  <a:lnTo>
                    <a:pt x="220" y="1306"/>
                  </a:lnTo>
                  <a:lnTo>
                    <a:pt x="220" y="1306"/>
                  </a:lnTo>
                  <a:lnTo>
                    <a:pt x="238" y="1296"/>
                  </a:lnTo>
                  <a:lnTo>
                    <a:pt x="238" y="1296"/>
                  </a:lnTo>
                  <a:lnTo>
                    <a:pt x="250" y="1290"/>
                  </a:lnTo>
                  <a:lnTo>
                    <a:pt x="262" y="1288"/>
                  </a:lnTo>
                  <a:lnTo>
                    <a:pt x="262" y="1288"/>
                  </a:lnTo>
                  <a:lnTo>
                    <a:pt x="270" y="1290"/>
                  </a:lnTo>
                  <a:lnTo>
                    <a:pt x="276" y="1294"/>
                  </a:lnTo>
                  <a:lnTo>
                    <a:pt x="276" y="1294"/>
                  </a:lnTo>
                  <a:lnTo>
                    <a:pt x="280" y="1296"/>
                  </a:lnTo>
                  <a:lnTo>
                    <a:pt x="280" y="1300"/>
                  </a:lnTo>
                  <a:lnTo>
                    <a:pt x="282" y="1310"/>
                  </a:lnTo>
                  <a:lnTo>
                    <a:pt x="280" y="1318"/>
                  </a:lnTo>
                  <a:lnTo>
                    <a:pt x="282" y="1328"/>
                  </a:lnTo>
                  <a:lnTo>
                    <a:pt x="282" y="1328"/>
                  </a:lnTo>
                  <a:lnTo>
                    <a:pt x="284" y="1334"/>
                  </a:lnTo>
                  <a:lnTo>
                    <a:pt x="286" y="1336"/>
                  </a:lnTo>
                  <a:lnTo>
                    <a:pt x="290" y="1338"/>
                  </a:lnTo>
                  <a:lnTo>
                    <a:pt x="290" y="1338"/>
                  </a:lnTo>
                  <a:lnTo>
                    <a:pt x="292" y="1336"/>
                  </a:lnTo>
                  <a:lnTo>
                    <a:pt x="292" y="1336"/>
                  </a:lnTo>
                  <a:lnTo>
                    <a:pt x="304" y="1332"/>
                  </a:lnTo>
                  <a:lnTo>
                    <a:pt x="316" y="1328"/>
                  </a:lnTo>
                  <a:lnTo>
                    <a:pt x="316" y="1328"/>
                  </a:lnTo>
                  <a:lnTo>
                    <a:pt x="322" y="1328"/>
                  </a:lnTo>
                  <a:lnTo>
                    <a:pt x="322" y="1328"/>
                  </a:lnTo>
                  <a:lnTo>
                    <a:pt x="330" y="1330"/>
                  </a:lnTo>
                  <a:lnTo>
                    <a:pt x="334" y="1334"/>
                  </a:lnTo>
                  <a:lnTo>
                    <a:pt x="338" y="1340"/>
                  </a:lnTo>
                  <a:lnTo>
                    <a:pt x="338" y="1348"/>
                  </a:lnTo>
                  <a:lnTo>
                    <a:pt x="338" y="1348"/>
                  </a:lnTo>
                  <a:lnTo>
                    <a:pt x="338" y="1368"/>
                  </a:lnTo>
                  <a:lnTo>
                    <a:pt x="336" y="1378"/>
                  </a:lnTo>
                  <a:lnTo>
                    <a:pt x="330" y="1388"/>
                  </a:lnTo>
                  <a:lnTo>
                    <a:pt x="330" y="1388"/>
                  </a:lnTo>
                  <a:lnTo>
                    <a:pt x="326" y="1390"/>
                  </a:lnTo>
                  <a:lnTo>
                    <a:pt x="320" y="1392"/>
                  </a:lnTo>
                  <a:lnTo>
                    <a:pt x="320" y="1392"/>
                  </a:lnTo>
                  <a:lnTo>
                    <a:pt x="320" y="1396"/>
                  </a:lnTo>
                  <a:lnTo>
                    <a:pt x="318" y="1400"/>
                  </a:lnTo>
                  <a:lnTo>
                    <a:pt x="318" y="1400"/>
                  </a:lnTo>
                  <a:lnTo>
                    <a:pt x="314" y="1414"/>
                  </a:lnTo>
                  <a:lnTo>
                    <a:pt x="312" y="1420"/>
                  </a:lnTo>
                  <a:lnTo>
                    <a:pt x="312" y="1428"/>
                  </a:lnTo>
                  <a:lnTo>
                    <a:pt x="312" y="1428"/>
                  </a:lnTo>
                  <a:lnTo>
                    <a:pt x="314" y="1440"/>
                  </a:lnTo>
                  <a:lnTo>
                    <a:pt x="320" y="1448"/>
                  </a:lnTo>
                  <a:lnTo>
                    <a:pt x="336" y="1466"/>
                  </a:lnTo>
                  <a:lnTo>
                    <a:pt x="336" y="1466"/>
                  </a:lnTo>
                  <a:lnTo>
                    <a:pt x="340" y="1474"/>
                  </a:lnTo>
                  <a:lnTo>
                    <a:pt x="344" y="1484"/>
                  </a:lnTo>
                  <a:lnTo>
                    <a:pt x="348" y="1502"/>
                  </a:lnTo>
                  <a:lnTo>
                    <a:pt x="348" y="1502"/>
                  </a:lnTo>
                  <a:lnTo>
                    <a:pt x="348" y="1512"/>
                  </a:lnTo>
                  <a:lnTo>
                    <a:pt x="346" y="1522"/>
                  </a:lnTo>
                  <a:lnTo>
                    <a:pt x="346" y="1522"/>
                  </a:lnTo>
                  <a:lnTo>
                    <a:pt x="348" y="1530"/>
                  </a:lnTo>
                  <a:lnTo>
                    <a:pt x="352" y="1536"/>
                  </a:lnTo>
                  <a:lnTo>
                    <a:pt x="352" y="1536"/>
                  </a:lnTo>
                  <a:lnTo>
                    <a:pt x="352" y="1542"/>
                  </a:lnTo>
                  <a:lnTo>
                    <a:pt x="350" y="1544"/>
                  </a:lnTo>
                  <a:lnTo>
                    <a:pt x="346" y="1552"/>
                  </a:lnTo>
                  <a:lnTo>
                    <a:pt x="344" y="1560"/>
                  </a:lnTo>
                  <a:lnTo>
                    <a:pt x="344" y="1564"/>
                  </a:lnTo>
                  <a:lnTo>
                    <a:pt x="346" y="1568"/>
                  </a:lnTo>
                  <a:lnTo>
                    <a:pt x="346" y="1568"/>
                  </a:lnTo>
                  <a:lnTo>
                    <a:pt x="348" y="1572"/>
                  </a:lnTo>
                  <a:lnTo>
                    <a:pt x="348" y="1580"/>
                  </a:lnTo>
                  <a:lnTo>
                    <a:pt x="346" y="1586"/>
                  </a:lnTo>
                  <a:lnTo>
                    <a:pt x="344" y="1592"/>
                  </a:lnTo>
                  <a:lnTo>
                    <a:pt x="344" y="1592"/>
                  </a:lnTo>
                  <a:lnTo>
                    <a:pt x="336" y="1604"/>
                  </a:lnTo>
                  <a:lnTo>
                    <a:pt x="326" y="1614"/>
                  </a:lnTo>
                  <a:lnTo>
                    <a:pt x="326" y="1614"/>
                  </a:lnTo>
                  <a:lnTo>
                    <a:pt x="310" y="1624"/>
                  </a:lnTo>
                  <a:lnTo>
                    <a:pt x="304" y="1628"/>
                  </a:lnTo>
                  <a:lnTo>
                    <a:pt x="298" y="1636"/>
                  </a:lnTo>
                  <a:lnTo>
                    <a:pt x="298" y="1636"/>
                  </a:lnTo>
                  <a:lnTo>
                    <a:pt x="294" y="1648"/>
                  </a:lnTo>
                  <a:lnTo>
                    <a:pt x="292" y="1660"/>
                  </a:lnTo>
                  <a:lnTo>
                    <a:pt x="292" y="1660"/>
                  </a:lnTo>
                  <a:lnTo>
                    <a:pt x="286" y="1676"/>
                  </a:lnTo>
                  <a:lnTo>
                    <a:pt x="286" y="1682"/>
                  </a:lnTo>
                  <a:lnTo>
                    <a:pt x="286" y="1690"/>
                  </a:lnTo>
                  <a:lnTo>
                    <a:pt x="286" y="1690"/>
                  </a:lnTo>
                  <a:lnTo>
                    <a:pt x="286" y="1696"/>
                  </a:lnTo>
                  <a:lnTo>
                    <a:pt x="288" y="1700"/>
                  </a:lnTo>
                  <a:lnTo>
                    <a:pt x="288" y="1700"/>
                  </a:lnTo>
                  <a:lnTo>
                    <a:pt x="290" y="1706"/>
                  </a:lnTo>
                  <a:lnTo>
                    <a:pt x="294" y="1710"/>
                  </a:lnTo>
                  <a:lnTo>
                    <a:pt x="298" y="1714"/>
                  </a:lnTo>
                  <a:lnTo>
                    <a:pt x="300" y="1720"/>
                  </a:lnTo>
                  <a:lnTo>
                    <a:pt x="300" y="1720"/>
                  </a:lnTo>
                  <a:lnTo>
                    <a:pt x="298" y="1732"/>
                  </a:lnTo>
                  <a:lnTo>
                    <a:pt x="298" y="1732"/>
                  </a:lnTo>
                  <a:lnTo>
                    <a:pt x="298" y="1740"/>
                  </a:lnTo>
                  <a:lnTo>
                    <a:pt x="300" y="1748"/>
                  </a:lnTo>
                  <a:lnTo>
                    <a:pt x="300" y="1748"/>
                  </a:lnTo>
                  <a:lnTo>
                    <a:pt x="300" y="1760"/>
                  </a:lnTo>
                  <a:lnTo>
                    <a:pt x="302" y="1770"/>
                  </a:lnTo>
                  <a:lnTo>
                    <a:pt x="302" y="1770"/>
                  </a:lnTo>
                  <a:lnTo>
                    <a:pt x="306" y="1778"/>
                  </a:lnTo>
                  <a:lnTo>
                    <a:pt x="308" y="1788"/>
                  </a:lnTo>
                  <a:lnTo>
                    <a:pt x="308" y="1798"/>
                  </a:lnTo>
                  <a:lnTo>
                    <a:pt x="306" y="1806"/>
                  </a:lnTo>
                  <a:lnTo>
                    <a:pt x="306" y="1806"/>
                  </a:lnTo>
                  <a:lnTo>
                    <a:pt x="302" y="1818"/>
                  </a:lnTo>
                  <a:lnTo>
                    <a:pt x="300" y="1830"/>
                  </a:lnTo>
                  <a:lnTo>
                    <a:pt x="298" y="1842"/>
                  </a:lnTo>
                  <a:lnTo>
                    <a:pt x="298" y="1854"/>
                  </a:lnTo>
                  <a:lnTo>
                    <a:pt x="298" y="1854"/>
                  </a:lnTo>
                  <a:lnTo>
                    <a:pt x="304" y="1872"/>
                  </a:lnTo>
                  <a:lnTo>
                    <a:pt x="310" y="1888"/>
                  </a:lnTo>
                  <a:lnTo>
                    <a:pt x="310" y="1888"/>
                  </a:lnTo>
                  <a:lnTo>
                    <a:pt x="318" y="1908"/>
                  </a:lnTo>
                  <a:lnTo>
                    <a:pt x="326" y="1930"/>
                  </a:lnTo>
                  <a:lnTo>
                    <a:pt x="326" y="1930"/>
                  </a:lnTo>
                  <a:lnTo>
                    <a:pt x="328" y="1938"/>
                  </a:lnTo>
                  <a:lnTo>
                    <a:pt x="328" y="1946"/>
                  </a:lnTo>
                  <a:lnTo>
                    <a:pt x="328" y="1954"/>
                  </a:lnTo>
                  <a:lnTo>
                    <a:pt x="324" y="1962"/>
                  </a:lnTo>
                  <a:lnTo>
                    <a:pt x="324" y="1962"/>
                  </a:lnTo>
                  <a:lnTo>
                    <a:pt x="322" y="1972"/>
                  </a:lnTo>
                  <a:lnTo>
                    <a:pt x="322" y="1980"/>
                  </a:lnTo>
                  <a:lnTo>
                    <a:pt x="324" y="1988"/>
                  </a:lnTo>
                  <a:lnTo>
                    <a:pt x="328" y="1996"/>
                  </a:lnTo>
                  <a:lnTo>
                    <a:pt x="328" y="1996"/>
                  </a:lnTo>
                  <a:lnTo>
                    <a:pt x="332" y="2010"/>
                  </a:lnTo>
                  <a:lnTo>
                    <a:pt x="336" y="2016"/>
                  </a:lnTo>
                  <a:lnTo>
                    <a:pt x="340" y="2020"/>
                  </a:lnTo>
                  <a:lnTo>
                    <a:pt x="340" y="2020"/>
                  </a:lnTo>
                  <a:lnTo>
                    <a:pt x="346" y="2022"/>
                  </a:lnTo>
                  <a:lnTo>
                    <a:pt x="346" y="2022"/>
                  </a:lnTo>
                  <a:lnTo>
                    <a:pt x="352" y="2020"/>
                  </a:lnTo>
                  <a:lnTo>
                    <a:pt x="360" y="2018"/>
                  </a:lnTo>
                  <a:lnTo>
                    <a:pt x="372" y="2012"/>
                  </a:lnTo>
                  <a:lnTo>
                    <a:pt x="372" y="2012"/>
                  </a:lnTo>
                  <a:lnTo>
                    <a:pt x="384" y="2004"/>
                  </a:lnTo>
                  <a:lnTo>
                    <a:pt x="388" y="2002"/>
                  </a:lnTo>
                  <a:lnTo>
                    <a:pt x="396" y="2000"/>
                  </a:lnTo>
                  <a:lnTo>
                    <a:pt x="396" y="2000"/>
                  </a:lnTo>
                  <a:lnTo>
                    <a:pt x="404" y="1998"/>
                  </a:lnTo>
                  <a:lnTo>
                    <a:pt x="412" y="1998"/>
                  </a:lnTo>
                  <a:lnTo>
                    <a:pt x="412" y="1998"/>
                  </a:lnTo>
                  <a:lnTo>
                    <a:pt x="414" y="1998"/>
                  </a:lnTo>
                  <a:lnTo>
                    <a:pt x="414" y="1998"/>
                  </a:lnTo>
                  <a:lnTo>
                    <a:pt x="416" y="1998"/>
                  </a:lnTo>
                  <a:lnTo>
                    <a:pt x="416" y="1998"/>
                  </a:lnTo>
                  <a:lnTo>
                    <a:pt x="426" y="1998"/>
                  </a:lnTo>
                  <a:lnTo>
                    <a:pt x="434" y="1996"/>
                  </a:lnTo>
                  <a:lnTo>
                    <a:pt x="434" y="1996"/>
                  </a:lnTo>
                  <a:lnTo>
                    <a:pt x="444" y="1990"/>
                  </a:lnTo>
                  <a:lnTo>
                    <a:pt x="456" y="1984"/>
                  </a:lnTo>
                  <a:lnTo>
                    <a:pt x="456" y="1984"/>
                  </a:lnTo>
                  <a:lnTo>
                    <a:pt x="466" y="1982"/>
                  </a:lnTo>
                  <a:lnTo>
                    <a:pt x="474" y="1976"/>
                  </a:lnTo>
                  <a:lnTo>
                    <a:pt x="474" y="1976"/>
                  </a:lnTo>
                  <a:lnTo>
                    <a:pt x="484" y="1968"/>
                  </a:lnTo>
                  <a:lnTo>
                    <a:pt x="492" y="1960"/>
                  </a:lnTo>
                  <a:lnTo>
                    <a:pt x="510" y="1942"/>
                  </a:lnTo>
                  <a:lnTo>
                    <a:pt x="510" y="1942"/>
                  </a:lnTo>
                  <a:lnTo>
                    <a:pt x="528" y="1922"/>
                  </a:lnTo>
                  <a:lnTo>
                    <a:pt x="544" y="1902"/>
                  </a:lnTo>
                  <a:lnTo>
                    <a:pt x="544" y="1902"/>
                  </a:lnTo>
                  <a:lnTo>
                    <a:pt x="558" y="1884"/>
                  </a:lnTo>
                  <a:lnTo>
                    <a:pt x="562" y="1876"/>
                  </a:lnTo>
                  <a:lnTo>
                    <a:pt x="564" y="1866"/>
                  </a:lnTo>
                  <a:lnTo>
                    <a:pt x="564" y="1866"/>
                  </a:lnTo>
                  <a:lnTo>
                    <a:pt x="564" y="1848"/>
                  </a:lnTo>
                  <a:lnTo>
                    <a:pt x="566" y="1842"/>
                  </a:lnTo>
                  <a:lnTo>
                    <a:pt x="574" y="1832"/>
                  </a:lnTo>
                  <a:lnTo>
                    <a:pt x="574" y="1832"/>
                  </a:lnTo>
                  <a:lnTo>
                    <a:pt x="594" y="1820"/>
                  </a:lnTo>
                  <a:lnTo>
                    <a:pt x="594" y="1820"/>
                  </a:lnTo>
                  <a:lnTo>
                    <a:pt x="604" y="1816"/>
                  </a:lnTo>
                  <a:lnTo>
                    <a:pt x="608" y="1814"/>
                  </a:lnTo>
                  <a:lnTo>
                    <a:pt x="610" y="1808"/>
                  </a:lnTo>
                  <a:lnTo>
                    <a:pt x="610" y="1808"/>
                  </a:lnTo>
                  <a:lnTo>
                    <a:pt x="614" y="1800"/>
                  </a:lnTo>
                  <a:lnTo>
                    <a:pt x="616" y="1790"/>
                  </a:lnTo>
                  <a:lnTo>
                    <a:pt x="616" y="1790"/>
                  </a:lnTo>
                  <a:lnTo>
                    <a:pt x="618" y="1778"/>
                  </a:lnTo>
                  <a:lnTo>
                    <a:pt x="620" y="1768"/>
                  </a:lnTo>
                  <a:lnTo>
                    <a:pt x="620" y="1768"/>
                  </a:lnTo>
                  <a:lnTo>
                    <a:pt x="620" y="1758"/>
                  </a:lnTo>
                  <a:lnTo>
                    <a:pt x="618" y="1750"/>
                  </a:lnTo>
                  <a:lnTo>
                    <a:pt x="618" y="1750"/>
                  </a:lnTo>
                  <a:lnTo>
                    <a:pt x="614" y="1744"/>
                  </a:lnTo>
                  <a:lnTo>
                    <a:pt x="614" y="1740"/>
                  </a:lnTo>
                  <a:lnTo>
                    <a:pt x="616" y="1734"/>
                  </a:lnTo>
                  <a:lnTo>
                    <a:pt x="616" y="1734"/>
                  </a:lnTo>
                  <a:lnTo>
                    <a:pt x="626" y="1728"/>
                  </a:lnTo>
                  <a:lnTo>
                    <a:pt x="638" y="1720"/>
                  </a:lnTo>
                  <a:lnTo>
                    <a:pt x="638" y="1720"/>
                  </a:lnTo>
                  <a:lnTo>
                    <a:pt x="648" y="1714"/>
                  </a:lnTo>
                  <a:lnTo>
                    <a:pt x="658" y="1708"/>
                  </a:lnTo>
                  <a:lnTo>
                    <a:pt x="658" y="1708"/>
                  </a:lnTo>
                  <a:lnTo>
                    <a:pt x="668" y="1702"/>
                  </a:lnTo>
                  <a:lnTo>
                    <a:pt x="676" y="1694"/>
                  </a:lnTo>
                  <a:lnTo>
                    <a:pt x="694" y="1680"/>
                  </a:lnTo>
                  <a:lnTo>
                    <a:pt x="694" y="1680"/>
                  </a:lnTo>
                  <a:lnTo>
                    <a:pt x="704" y="1674"/>
                  </a:lnTo>
                  <a:lnTo>
                    <a:pt x="710" y="1668"/>
                  </a:lnTo>
                  <a:lnTo>
                    <a:pt x="716" y="1660"/>
                  </a:lnTo>
                  <a:lnTo>
                    <a:pt x="718" y="1650"/>
                  </a:lnTo>
                  <a:lnTo>
                    <a:pt x="718" y="1650"/>
                  </a:lnTo>
                  <a:lnTo>
                    <a:pt x="724" y="1628"/>
                  </a:lnTo>
                  <a:lnTo>
                    <a:pt x="732" y="1604"/>
                  </a:lnTo>
                  <a:lnTo>
                    <a:pt x="732" y="1604"/>
                  </a:lnTo>
                  <a:lnTo>
                    <a:pt x="736" y="1592"/>
                  </a:lnTo>
                  <a:lnTo>
                    <a:pt x="738" y="1584"/>
                  </a:lnTo>
                  <a:lnTo>
                    <a:pt x="738" y="1578"/>
                  </a:lnTo>
                  <a:lnTo>
                    <a:pt x="738" y="1578"/>
                  </a:lnTo>
                  <a:lnTo>
                    <a:pt x="734" y="1570"/>
                  </a:lnTo>
                  <a:lnTo>
                    <a:pt x="734" y="1570"/>
                  </a:lnTo>
                  <a:lnTo>
                    <a:pt x="730" y="1556"/>
                  </a:lnTo>
                  <a:lnTo>
                    <a:pt x="726" y="1540"/>
                  </a:lnTo>
                  <a:lnTo>
                    <a:pt x="726" y="1540"/>
                  </a:lnTo>
                  <a:lnTo>
                    <a:pt x="726" y="1522"/>
                  </a:lnTo>
                  <a:lnTo>
                    <a:pt x="726" y="1514"/>
                  </a:lnTo>
                  <a:lnTo>
                    <a:pt x="730" y="1506"/>
                  </a:lnTo>
                  <a:lnTo>
                    <a:pt x="730" y="1506"/>
                  </a:lnTo>
                  <a:lnTo>
                    <a:pt x="732" y="1496"/>
                  </a:lnTo>
                  <a:lnTo>
                    <a:pt x="734" y="1486"/>
                  </a:lnTo>
                  <a:lnTo>
                    <a:pt x="734" y="1486"/>
                  </a:lnTo>
                  <a:lnTo>
                    <a:pt x="738" y="1476"/>
                  </a:lnTo>
                  <a:lnTo>
                    <a:pt x="744" y="1468"/>
                  </a:lnTo>
                  <a:lnTo>
                    <a:pt x="744" y="1468"/>
                  </a:lnTo>
                  <a:lnTo>
                    <a:pt x="756" y="1454"/>
                  </a:lnTo>
                  <a:lnTo>
                    <a:pt x="762" y="1446"/>
                  </a:lnTo>
                  <a:lnTo>
                    <a:pt x="770" y="1440"/>
                  </a:lnTo>
                  <a:lnTo>
                    <a:pt x="770" y="1440"/>
                  </a:lnTo>
                  <a:lnTo>
                    <a:pt x="780" y="1432"/>
                  </a:lnTo>
                  <a:lnTo>
                    <a:pt x="786" y="1424"/>
                  </a:lnTo>
                  <a:lnTo>
                    <a:pt x="800" y="1408"/>
                  </a:lnTo>
                  <a:lnTo>
                    <a:pt x="800" y="1408"/>
                  </a:lnTo>
                  <a:lnTo>
                    <a:pt x="816" y="1392"/>
                  </a:lnTo>
                  <a:lnTo>
                    <a:pt x="834" y="1378"/>
                  </a:lnTo>
                  <a:lnTo>
                    <a:pt x="870" y="1352"/>
                  </a:lnTo>
                  <a:lnTo>
                    <a:pt x="870" y="1352"/>
                  </a:lnTo>
                  <a:lnTo>
                    <a:pt x="882" y="1344"/>
                  </a:lnTo>
                  <a:lnTo>
                    <a:pt x="882" y="1344"/>
                  </a:lnTo>
                  <a:lnTo>
                    <a:pt x="888" y="1336"/>
                  </a:lnTo>
                  <a:lnTo>
                    <a:pt x="892" y="1328"/>
                  </a:lnTo>
                  <a:lnTo>
                    <a:pt x="892" y="1328"/>
                  </a:lnTo>
                  <a:lnTo>
                    <a:pt x="904" y="1312"/>
                  </a:lnTo>
                  <a:lnTo>
                    <a:pt x="918" y="1296"/>
                  </a:lnTo>
                  <a:lnTo>
                    <a:pt x="918" y="1296"/>
                  </a:lnTo>
                  <a:lnTo>
                    <a:pt x="926" y="1286"/>
                  </a:lnTo>
                  <a:lnTo>
                    <a:pt x="932" y="1276"/>
                  </a:lnTo>
                  <a:lnTo>
                    <a:pt x="932" y="1276"/>
                  </a:lnTo>
                  <a:lnTo>
                    <a:pt x="944" y="1254"/>
                  </a:lnTo>
                  <a:lnTo>
                    <a:pt x="948" y="1242"/>
                  </a:lnTo>
                  <a:lnTo>
                    <a:pt x="952" y="1230"/>
                  </a:lnTo>
                  <a:lnTo>
                    <a:pt x="952" y="1230"/>
                  </a:lnTo>
                  <a:lnTo>
                    <a:pt x="954" y="1222"/>
                  </a:lnTo>
                  <a:lnTo>
                    <a:pt x="954" y="1218"/>
                  </a:lnTo>
                  <a:lnTo>
                    <a:pt x="952" y="1216"/>
                  </a:lnTo>
                  <a:lnTo>
                    <a:pt x="952" y="1216"/>
                  </a:lnTo>
                  <a:lnTo>
                    <a:pt x="946" y="1214"/>
                  </a:lnTo>
                  <a:lnTo>
                    <a:pt x="946" y="1214"/>
                  </a:lnTo>
                  <a:lnTo>
                    <a:pt x="940" y="1214"/>
                  </a:lnTo>
                  <a:lnTo>
                    <a:pt x="932" y="1218"/>
                  </a:lnTo>
                  <a:lnTo>
                    <a:pt x="932" y="1218"/>
                  </a:lnTo>
                  <a:lnTo>
                    <a:pt x="914" y="1224"/>
                  </a:lnTo>
                  <a:lnTo>
                    <a:pt x="896" y="1230"/>
                  </a:lnTo>
                  <a:lnTo>
                    <a:pt x="858" y="1240"/>
                  </a:lnTo>
                  <a:lnTo>
                    <a:pt x="858" y="1240"/>
                  </a:lnTo>
                  <a:lnTo>
                    <a:pt x="854" y="1240"/>
                  </a:lnTo>
                  <a:lnTo>
                    <a:pt x="854" y="1240"/>
                  </a:lnTo>
                  <a:lnTo>
                    <a:pt x="850" y="1238"/>
                  </a:lnTo>
                  <a:lnTo>
                    <a:pt x="846" y="1236"/>
                  </a:lnTo>
                  <a:lnTo>
                    <a:pt x="842" y="1230"/>
                  </a:lnTo>
                  <a:lnTo>
                    <a:pt x="840" y="1222"/>
                  </a:lnTo>
                  <a:lnTo>
                    <a:pt x="840" y="1214"/>
                  </a:lnTo>
                  <a:lnTo>
                    <a:pt x="840" y="1214"/>
                  </a:lnTo>
                  <a:lnTo>
                    <a:pt x="836" y="1198"/>
                  </a:lnTo>
                  <a:lnTo>
                    <a:pt x="834" y="1192"/>
                  </a:lnTo>
                  <a:lnTo>
                    <a:pt x="830" y="1184"/>
                  </a:lnTo>
                  <a:lnTo>
                    <a:pt x="830" y="1184"/>
                  </a:lnTo>
                  <a:lnTo>
                    <a:pt x="826" y="1178"/>
                  </a:lnTo>
                  <a:lnTo>
                    <a:pt x="820" y="1174"/>
                  </a:lnTo>
                  <a:lnTo>
                    <a:pt x="808" y="1164"/>
                  </a:lnTo>
                  <a:lnTo>
                    <a:pt x="808" y="1164"/>
                  </a:lnTo>
                  <a:lnTo>
                    <a:pt x="804" y="1158"/>
                  </a:lnTo>
                  <a:lnTo>
                    <a:pt x="802" y="1148"/>
                  </a:lnTo>
                  <a:lnTo>
                    <a:pt x="802" y="1148"/>
                  </a:lnTo>
                  <a:lnTo>
                    <a:pt x="800" y="1142"/>
                  </a:lnTo>
                  <a:lnTo>
                    <a:pt x="798" y="1136"/>
                  </a:lnTo>
                  <a:lnTo>
                    <a:pt x="798" y="1136"/>
                  </a:lnTo>
                  <a:lnTo>
                    <a:pt x="798" y="1126"/>
                  </a:lnTo>
                  <a:lnTo>
                    <a:pt x="800" y="1118"/>
                  </a:lnTo>
                  <a:lnTo>
                    <a:pt x="800" y="1118"/>
                  </a:lnTo>
                  <a:lnTo>
                    <a:pt x="794" y="1118"/>
                  </a:lnTo>
                  <a:lnTo>
                    <a:pt x="792" y="1116"/>
                  </a:lnTo>
                  <a:lnTo>
                    <a:pt x="790" y="1114"/>
                  </a:lnTo>
                  <a:lnTo>
                    <a:pt x="790" y="1114"/>
                  </a:lnTo>
                  <a:lnTo>
                    <a:pt x="788" y="1104"/>
                  </a:lnTo>
                  <a:lnTo>
                    <a:pt x="788" y="1104"/>
                  </a:lnTo>
                  <a:lnTo>
                    <a:pt x="782" y="1096"/>
                  </a:lnTo>
                  <a:lnTo>
                    <a:pt x="782" y="1090"/>
                  </a:lnTo>
                  <a:lnTo>
                    <a:pt x="780" y="1086"/>
                  </a:lnTo>
                  <a:lnTo>
                    <a:pt x="780" y="1086"/>
                  </a:lnTo>
                  <a:lnTo>
                    <a:pt x="784" y="1072"/>
                  </a:lnTo>
                  <a:lnTo>
                    <a:pt x="786" y="1066"/>
                  </a:lnTo>
                  <a:lnTo>
                    <a:pt x="786" y="1060"/>
                  </a:lnTo>
                  <a:lnTo>
                    <a:pt x="786" y="1060"/>
                  </a:lnTo>
                  <a:lnTo>
                    <a:pt x="786" y="1054"/>
                  </a:lnTo>
                  <a:lnTo>
                    <a:pt x="784" y="1050"/>
                  </a:lnTo>
                  <a:lnTo>
                    <a:pt x="778" y="1042"/>
                  </a:lnTo>
                  <a:lnTo>
                    <a:pt x="778" y="1042"/>
                  </a:lnTo>
                  <a:lnTo>
                    <a:pt x="774" y="1024"/>
                  </a:lnTo>
                  <a:lnTo>
                    <a:pt x="774" y="1024"/>
                  </a:lnTo>
                  <a:lnTo>
                    <a:pt x="770" y="1010"/>
                  </a:lnTo>
                  <a:lnTo>
                    <a:pt x="766" y="996"/>
                  </a:lnTo>
                  <a:lnTo>
                    <a:pt x="766" y="996"/>
                  </a:lnTo>
                  <a:lnTo>
                    <a:pt x="758" y="984"/>
                  </a:lnTo>
                  <a:lnTo>
                    <a:pt x="756" y="978"/>
                  </a:lnTo>
                  <a:lnTo>
                    <a:pt x="754" y="972"/>
                  </a:lnTo>
                  <a:lnTo>
                    <a:pt x="754" y="972"/>
                  </a:lnTo>
                  <a:lnTo>
                    <a:pt x="756" y="964"/>
                  </a:lnTo>
                  <a:lnTo>
                    <a:pt x="756" y="962"/>
                  </a:lnTo>
                  <a:lnTo>
                    <a:pt x="754" y="958"/>
                  </a:lnTo>
                  <a:lnTo>
                    <a:pt x="754" y="958"/>
                  </a:lnTo>
                  <a:lnTo>
                    <a:pt x="750" y="952"/>
                  </a:lnTo>
                  <a:lnTo>
                    <a:pt x="746" y="948"/>
                  </a:lnTo>
                  <a:lnTo>
                    <a:pt x="746" y="948"/>
                  </a:lnTo>
                  <a:lnTo>
                    <a:pt x="744" y="940"/>
                  </a:lnTo>
                  <a:lnTo>
                    <a:pt x="746" y="936"/>
                  </a:lnTo>
                  <a:lnTo>
                    <a:pt x="748" y="932"/>
                  </a:lnTo>
                  <a:lnTo>
                    <a:pt x="748" y="932"/>
                  </a:lnTo>
                  <a:lnTo>
                    <a:pt x="750" y="930"/>
                  </a:lnTo>
                  <a:lnTo>
                    <a:pt x="750" y="930"/>
                  </a:lnTo>
                  <a:lnTo>
                    <a:pt x="760" y="942"/>
                  </a:lnTo>
                  <a:lnTo>
                    <a:pt x="766" y="948"/>
                  </a:lnTo>
                  <a:lnTo>
                    <a:pt x="772" y="954"/>
                  </a:lnTo>
                  <a:lnTo>
                    <a:pt x="772" y="954"/>
                  </a:lnTo>
                  <a:lnTo>
                    <a:pt x="778" y="960"/>
                  </a:lnTo>
                  <a:lnTo>
                    <a:pt x="782" y="968"/>
                  </a:lnTo>
                  <a:lnTo>
                    <a:pt x="784" y="978"/>
                  </a:lnTo>
                  <a:lnTo>
                    <a:pt x="790" y="986"/>
                  </a:lnTo>
                  <a:lnTo>
                    <a:pt x="790" y="986"/>
                  </a:lnTo>
                  <a:lnTo>
                    <a:pt x="796" y="994"/>
                  </a:lnTo>
                  <a:lnTo>
                    <a:pt x="802" y="1000"/>
                  </a:lnTo>
                  <a:lnTo>
                    <a:pt x="802" y="1000"/>
                  </a:lnTo>
                  <a:lnTo>
                    <a:pt x="802" y="1004"/>
                  </a:lnTo>
                  <a:lnTo>
                    <a:pt x="804" y="1010"/>
                  </a:lnTo>
                  <a:lnTo>
                    <a:pt x="804" y="1020"/>
                  </a:lnTo>
                  <a:lnTo>
                    <a:pt x="804" y="1020"/>
                  </a:lnTo>
                  <a:lnTo>
                    <a:pt x="808" y="1032"/>
                  </a:lnTo>
                  <a:lnTo>
                    <a:pt x="812" y="1044"/>
                  </a:lnTo>
                  <a:lnTo>
                    <a:pt x="816" y="1056"/>
                  </a:lnTo>
                  <a:lnTo>
                    <a:pt x="816" y="1062"/>
                  </a:lnTo>
                  <a:lnTo>
                    <a:pt x="814" y="1068"/>
                  </a:lnTo>
                  <a:lnTo>
                    <a:pt x="814" y="1068"/>
                  </a:lnTo>
                  <a:lnTo>
                    <a:pt x="810" y="1080"/>
                  </a:lnTo>
                  <a:lnTo>
                    <a:pt x="812" y="1082"/>
                  </a:lnTo>
                  <a:lnTo>
                    <a:pt x="816" y="1088"/>
                  </a:lnTo>
                  <a:lnTo>
                    <a:pt x="816" y="1088"/>
                  </a:lnTo>
                  <a:lnTo>
                    <a:pt x="824" y="1098"/>
                  </a:lnTo>
                  <a:lnTo>
                    <a:pt x="830" y="1108"/>
                  </a:lnTo>
                  <a:lnTo>
                    <a:pt x="830" y="1108"/>
                  </a:lnTo>
                  <a:lnTo>
                    <a:pt x="844" y="1132"/>
                  </a:lnTo>
                  <a:lnTo>
                    <a:pt x="848" y="1144"/>
                  </a:lnTo>
                  <a:lnTo>
                    <a:pt x="850" y="1150"/>
                  </a:lnTo>
                  <a:lnTo>
                    <a:pt x="850" y="1156"/>
                  </a:lnTo>
                  <a:lnTo>
                    <a:pt x="850" y="1156"/>
                  </a:lnTo>
                  <a:lnTo>
                    <a:pt x="850" y="1164"/>
                  </a:lnTo>
                  <a:lnTo>
                    <a:pt x="846" y="1172"/>
                  </a:lnTo>
                  <a:lnTo>
                    <a:pt x="844" y="1182"/>
                  </a:lnTo>
                  <a:lnTo>
                    <a:pt x="844" y="1190"/>
                  </a:lnTo>
                  <a:lnTo>
                    <a:pt x="844" y="1190"/>
                  </a:lnTo>
                  <a:lnTo>
                    <a:pt x="846" y="1216"/>
                  </a:lnTo>
                  <a:lnTo>
                    <a:pt x="846" y="1216"/>
                  </a:lnTo>
                  <a:lnTo>
                    <a:pt x="852" y="1216"/>
                  </a:lnTo>
                  <a:lnTo>
                    <a:pt x="852" y="1216"/>
                  </a:lnTo>
                  <a:lnTo>
                    <a:pt x="860" y="1216"/>
                  </a:lnTo>
                  <a:lnTo>
                    <a:pt x="870" y="1212"/>
                  </a:lnTo>
                  <a:lnTo>
                    <a:pt x="888" y="1202"/>
                  </a:lnTo>
                  <a:lnTo>
                    <a:pt x="888" y="1202"/>
                  </a:lnTo>
                  <a:lnTo>
                    <a:pt x="912" y="1188"/>
                  </a:lnTo>
                  <a:lnTo>
                    <a:pt x="924" y="1182"/>
                  </a:lnTo>
                  <a:lnTo>
                    <a:pt x="936" y="1178"/>
                  </a:lnTo>
                  <a:lnTo>
                    <a:pt x="936" y="1178"/>
                  </a:lnTo>
                  <a:lnTo>
                    <a:pt x="948" y="1176"/>
                  </a:lnTo>
                  <a:lnTo>
                    <a:pt x="958" y="1172"/>
                  </a:lnTo>
                  <a:lnTo>
                    <a:pt x="958" y="1172"/>
                  </a:lnTo>
                  <a:lnTo>
                    <a:pt x="978" y="1160"/>
                  </a:lnTo>
                  <a:lnTo>
                    <a:pt x="978" y="1160"/>
                  </a:lnTo>
                  <a:lnTo>
                    <a:pt x="982" y="1156"/>
                  </a:lnTo>
                  <a:lnTo>
                    <a:pt x="986" y="1152"/>
                  </a:lnTo>
                  <a:lnTo>
                    <a:pt x="990" y="1148"/>
                  </a:lnTo>
                  <a:lnTo>
                    <a:pt x="996" y="1146"/>
                  </a:lnTo>
                  <a:lnTo>
                    <a:pt x="996" y="1146"/>
                  </a:lnTo>
                  <a:lnTo>
                    <a:pt x="1014" y="1142"/>
                  </a:lnTo>
                  <a:lnTo>
                    <a:pt x="1022" y="1140"/>
                  </a:lnTo>
                  <a:lnTo>
                    <a:pt x="1030" y="1136"/>
                  </a:lnTo>
                  <a:lnTo>
                    <a:pt x="1030" y="1136"/>
                  </a:lnTo>
                  <a:lnTo>
                    <a:pt x="1040" y="1126"/>
                  </a:lnTo>
                  <a:lnTo>
                    <a:pt x="1050" y="1118"/>
                  </a:lnTo>
                  <a:lnTo>
                    <a:pt x="1050" y="1118"/>
                  </a:lnTo>
                  <a:lnTo>
                    <a:pt x="1062" y="1108"/>
                  </a:lnTo>
                  <a:lnTo>
                    <a:pt x="1074" y="1096"/>
                  </a:lnTo>
                  <a:lnTo>
                    <a:pt x="1074" y="1096"/>
                  </a:lnTo>
                  <a:lnTo>
                    <a:pt x="1090" y="1084"/>
                  </a:lnTo>
                  <a:lnTo>
                    <a:pt x="1096" y="1076"/>
                  </a:lnTo>
                  <a:lnTo>
                    <a:pt x="1102" y="1068"/>
                  </a:lnTo>
                  <a:lnTo>
                    <a:pt x="1102" y="1068"/>
                  </a:lnTo>
                  <a:lnTo>
                    <a:pt x="1106" y="1060"/>
                  </a:lnTo>
                  <a:lnTo>
                    <a:pt x="1106" y="1052"/>
                  </a:lnTo>
                  <a:lnTo>
                    <a:pt x="1102" y="1046"/>
                  </a:lnTo>
                  <a:lnTo>
                    <a:pt x="1098" y="1042"/>
                  </a:lnTo>
                  <a:lnTo>
                    <a:pt x="1086" y="1034"/>
                  </a:lnTo>
                  <a:lnTo>
                    <a:pt x="1072" y="1028"/>
                  </a:lnTo>
                  <a:lnTo>
                    <a:pt x="1072" y="1028"/>
                  </a:lnTo>
                  <a:lnTo>
                    <a:pt x="1072" y="1018"/>
                  </a:lnTo>
                  <a:lnTo>
                    <a:pt x="1072" y="1008"/>
                  </a:lnTo>
                  <a:lnTo>
                    <a:pt x="1068" y="1000"/>
                  </a:lnTo>
                  <a:lnTo>
                    <a:pt x="1064" y="996"/>
                  </a:lnTo>
                  <a:lnTo>
                    <a:pt x="1062" y="996"/>
                  </a:lnTo>
                  <a:lnTo>
                    <a:pt x="1062" y="996"/>
                  </a:lnTo>
                  <a:lnTo>
                    <a:pt x="1058" y="996"/>
                  </a:lnTo>
                  <a:lnTo>
                    <a:pt x="1054" y="1000"/>
                  </a:lnTo>
                  <a:lnTo>
                    <a:pt x="1054" y="1000"/>
                  </a:lnTo>
                  <a:lnTo>
                    <a:pt x="1052" y="1002"/>
                  </a:lnTo>
                  <a:lnTo>
                    <a:pt x="1052" y="1004"/>
                  </a:lnTo>
                  <a:lnTo>
                    <a:pt x="1048" y="1010"/>
                  </a:lnTo>
                  <a:lnTo>
                    <a:pt x="1048" y="1010"/>
                  </a:lnTo>
                  <a:lnTo>
                    <a:pt x="1044" y="1012"/>
                  </a:lnTo>
                  <a:lnTo>
                    <a:pt x="1040" y="1016"/>
                  </a:lnTo>
                  <a:lnTo>
                    <a:pt x="1040" y="1016"/>
                  </a:lnTo>
                  <a:lnTo>
                    <a:pt x="1028" y="1022"/>
                  </a:lnTo>
                  <a:lnTo>
                    <a:pt x="1020" y="1024"/>
                  </a:lnTo>
                  <a:lnTo>
                    <a:pt x="1012" y="1026"/>
                  </a:lnTo>
                  <a:lnTo>
                    <a:pt x="1012" y="1026"/>
                  </a:lnTo>
                  <a:lnTo>
                    <a:pt x="1010" y="1026"/>
                  </a:lnTo>
                  <a:lnTo>
                    <a:pt x="1010" y="1026"/>
                  </a:lnTo>
                  <a:lnTo>
                    <a:pt x="1006" y="1022"/>
                  </a:lnTo>
                  <a:lnTo>
                    <a:pt x="1002" y="1018"/>
                  </a:lnTo>
                  <a:lnTo>
                    <a:pt x="996" y="1004"/>
                  </a:lnTo>
                  <a:lnTo>
                    <a:pt x="992" y="990"/>
                  </a:lnTo>
                  <a:lnTo>
                    <a:pt x="988" y="980"/>
                  </a:lnTo>
                  <a:lnTo>
                    <a:pt x="988" y="980"/>
                  </a:lnTo>
                  <a:lnTo>
                    <a:pt x="984" y="974"/>
                  </a:lnTo>
                  <a:lnTo>
                    <a:pt x="980" y="970"/>
                  </a:lnTo>
                  <a:lnTo>
                    <a:pt x="976" y="968"/>
                  </a:lnTo>
                  <a:lnTo>
                    <a:pt x="972" y="962"/>
                  </a:lnTo>
                  <a:lnTo>
                    <a:pt x="972" y="962"/>
                  </a:lnTo>
                  <a:lnTo>
                    <a:pt x="974" y="954"/>
                  </a:lnTo>
                  <a:lnTo>
                    <a:pt x="974" y="948"/>
                  </a:lnTo>
                  <a:lnTo>
                    <a:pt x="974" y="948"/>
                  </a:lnTo>
                  <a:lnTo>
                    <a:pt x="972" y="944"/>
                  </a:lnTo>
                  <a:lnTo>
                    <a:pt x="970" y="940"/>
                  </a:lnTo>
                  <a:lnTo>
                    <a:pt x="966" y="936"/>
                  </a:lnTo>
                  <a:lnTo>
                    <a:pt x="966" y="932"/>
                  </a:lnTo>
                  <a:lnTo>
                    <a:pt x="966" y="932"/>
                  </a:lnTo>
                  <a:lnTo>
                    <a:pt x="966" y="928"/>
                  </a:lnTo>
                  <a:lnTo>
                    <a:pt x="968" y="926"/>
                  </a:lnTo>
                  <a:lnTo>
                    <a:pt x="974" y="924"/>
                  </a:lnTo>
                  <a:lnTo>
                    <a:pt x="974" y="924"/>
                  </a:lnTo>
                  <a:lnTo>
                    <a:pt x="980" y="926"/>
                  </a:lnTo>
                  <a:lnTo>
                    <a:pt x="980" y="926"/>
                  </a:lnTo>
                  <a:lnTo>
                    <a:pt x="984" y="930"/>
                  </a:lnTo>
                  <a:lnTo>
                    <a:pt x="986" y="934"/>
                  </a:lnTo>
                  <a:lnTo>
                    <a:pt x="988" y="940"/>
                  </a:lnTo>
                  <a:lnTo>
                    <a:pt x="992" y="944"/>
                  </a:lnTo>
                  <a:lnTo>
                    <a:pt x="992" y="944"/>
                  </a:lnTo>
                  <a:lnTo>
                    <a:pt x="996" y="950"/>
                  </a:lnTo>
                  <a:lnTo>
                    <a:pt x="1002" y="956"/>
                  </a:lnTo>
                  <a:lnTo>
                    <a:pt x="1016" y="964"/>
                  </a:lnTo>
                  <a:lnTo>
                    <a:pt x="1016" y="964"/>
                  </a:lnTo>
                  <a:lnTo>
                    <a:pt x="1020" y="970"/>
                  </a:lnTo>
                  <a:lnTo>
                    <a:pt x="1022" y="978"/>
                  </a:lnTo>
                  <a:lnTo>
                    <a:pt x="1026" y="984"/>
                  </a:lnTo>
                  <a:lnTo>
                    <a:pt x="1030" y="988"/>
                  </a:lnTo>
                  <a:lnTo>
                    <a:pt x="1030" y="988"/>
                  </a:lnTo>
                  <a:lnTo>
                    <a:pt x="1036" y="990"/>
                  </a:lnTo>
                  <a:lnTo>
                    <a:pt x="1036" y="990"/>
                  </a:lnTo>
                  <a:lnTo>
                    <a:pt x="1042" y="988"/>
                  </a:lnTo>
                  <a:lnTo>
                    <a:pt x="1048" y="984"/>
                  </a:lnTo>
                  <a:lnTo>
                    <a:pt x="1054" y="980"/>
                  </a:lnTo>
                  <a:lnTo>
                    <a:pt x="1062" y="976"/>
                  </a:lnTo>
                  <a:lnTo>
                    <a:pt x="1062" y="976"/>
                  </a:lnTo>
                  <a:lnTo>
                    <a:pt x="1068" y="976"/>
                  </a:lnTo>
                  <a:lnTo>
                    <a:pt x="1068" y="976"/>
                  </a:lnTo>
                  <a:lnTo>
                    <a:pt x="1072" y="976"/>
                  </a:lnTo>
                  <a:lnTo>
                    <a:pt x="1072" y="978"/>
                  </a:lnTo>
                  <a:lnTo>
                    <a:pt x="1074" y="982"/>
                  </a:lnTo>
                  <a:lnTo>
                    <a:pt x="1072" y="990"/>
                  </a:lnTo>
                  <a:lnTo>
                    <a:pt x="1072" y="996"/>
                  </a:lnTo>
                  <a:lnTo>
                    <a:pt x="1072" y="996"/>
                  </a:lnTo>
                  <a:lnTo>
                    <a:pt x="1076" y="1002"/>
                  </a:lnTo>
                  <a:lnTo>
                    <a:pt x="1080" y="1006"/>
                  </a:lnTo>
                  <a:lnTo>
                    <a:pt x="1092" y="1010"/>
                  </a:lnTo>
                  <a:lnTo>
                    <a:pt x="1106" y="1014"/>
                  </a:lnTo>
                  <a:lnTo>
                    <a:pt x="1120" y="1014"/>
                  </a:lnTo>
                  <a:lnTo>
                    <a:pt x="1120" y="1014"/>
                  </a:lnTo>
                  <a:lnTo>
                    <a:pt x="1130" y="1014"/>
                  </a:lnTo>
                  <a:lnTo>
                    <a:pt x="1130" y="1014"/>
                  </a:lnTo>
                  <a:lnTo>
                    <a:pt x="1166" y="1012"/>
                  </a:lnTo>
                  <a:lnTo>
                    <a:pt x="1166" y="1012"/>
                  </a:lnTo>
                  <a:lnTo>
                    <a:pt x="1194" y="1010"/>
                  </a:lnTo>
                  <a:lnTo>
                    <a:pt x="1194" y="1010"/>
                  </a:lnTo>
                  <a:lnTo>
                    <a:pt x="1200" y="1012"/>
                  </a:lnTo>
                  <a:lnTo>
                    <a:pt x="1200" y="1012"/>
                  </a:lnTo>
                  <a:lnTo>
                    <a:pt x="1202" y="1014"/>
                  </a:lnTo>
                  <a:lnTo>
                    <a:pt x="1204" y="1016"/>
                  </a:lnTo>
                  <a:lnTo>
                    <a:pt x="1204" y="1024"/>
                  </a:lnTo>
                  <a:lnTo>
                    <a:pt x="1204" y="1032"/>
                  </a:lnTo>
                  <a:lnTo>
                    <a:pt x="1206" y="1038"/>
                  </a:lnTo>
                  <a:lnTo>
                    <a:pt x="1206" y="1038"/>
                  </a:lnTo>
                  <a:lnTo>
                    <a:pt x="1212" y="1042"/>
                  </a:lnTo>
                  <a:lnTo>
                    <a:pt x="1218" y="1046"/>
                  </a:lnTo>
                  <a:lnTo>
                    <a:pt x="1232" y="1052"/>
                  </a:lnTo>
                  <a:lnTo>
                    <a:pt x="1232" y="1052"/>
                  </a:lnTo>
                  <a:lnTo>
                    <a:pt x="1222" y="1058"/>
                  </a:lnTo>
                  <a:lnTo>
                    <a:pt x="1218" y="1060"/>
                  </a:lnTo>
                  <a:lnTo>
                    <a:pt x="1216" y="1064"/>
                  </a:lnTo>
                  <a:lnTo>
                    <a:pt x="1216" y="1064"/>
                  </a:lnTo>
                  <a:lnTo>
                    <a:pt x="1224" y="1070"/>
                  </a:lnTo>
                  <a:lnTo>
                    <a:pt x="1230" y="1078"/>
                  </a:lnTo>
                  <a:lnTo>
                    <a:pt x="1230" y="1078"/>
                  </a:lnTo>
                  <a:lnTo>
                    <a:pt x="1236" y="1086"/>
                  </a:lnTo>
                  <a:lnTo>
                    <a:pt x="1238" y="1090"/>
                  </a:lnTo>
                  <a:lnTo>
                    <a:pt x="1244" y="1092"/>
                  </a:lnTo>
                  <a:lnTo>
                    <a:pt x="1244" y="1092"/>
                  </a:lnTo>
                  <a:lnTo>
                    <a:pt x="1244" y="1092"/>
                  </a:lnTo>
                  <a:lnTo>
                    <a:pt x="1244" y="1092"/>
                  </a:lnTo>
                  <a:lnTo>
                    <a:pt x="1250" y="1090"/>
                  </a:lnTo>
                  <a:lnTo>
                    <a:pt x="1254" y="1088"/>
                  </a:lnTo>
                  <a:lnTo>
                    <a:pt x="1260" y="1080"/>
                  </a:lnTo>
                  <a:lnTo>
                    <a:pt x="1268" y="1072"/>
                  </a:lnTo>
                  <a:lnTo>
                    <a:pt x="1270" y="1070"/>
                  </a:lnTo>
                  <a:lnTo>
                    <a:pt x="1276" y="1068"/>
                  </a:lnTo>
                  <a:lnTo>
                    <a:pt x="1276" y="1068"/>
                  </a:lnTo>
                  <a:lnTo>
                    <a:pt x="1278" y="1074"/>
                  </a:lnTo>
                  <a:lnTo>
                    <a:pt x="1278" y="1082"/>
                  </a:lnTo>
                  <a:lnTo>
                    <a:pt x="1278" y="1096"/>
                  </a:lnTo>
                  <a:lnTo>
                    <a:pt x="1276" y="1112"/>
                  </a:lnTo>
                  <a:lnTo>
                    <a:pt x="1276" y="1126"/>
                  </a:lnTo>
                  <a:lnTo>
                    <a:pt x="1276" y="1126"/>
                  </a:lnTo>
                  <a:lnTo>
                    <a:pt x="1276" y="1152"/>
                  </a:lnTo>
                  <a:lnTo>
                    <a:pt x="1276" y="1178"/>
                  </a:lnTo>
                  <a:lnTo>
                    <a:pt x="1276" y="1190"/>
                  </a:lnTo>
                  <a:lnTo>
                    <a:pt x="1278" y="1202"/>
                  </a:lnTo>
                  <a:lnTo>
                    <a:pt x="1282" y="1214"/>
                  </a:lnTo>
                  <a:lnTo>
                    <a:pt x="1286" y="1226"/>
                  </a:lnTo>
                  <a:lnTo>
                    <a:pt x="1286" y="1226"/>
                  </a:lnTo>
                  <a:lnTo>
                    <a:pt x="1290" y="1236"/>
                  </a:lnTo>
                  <a:lnTo>
                    <a:pt x="1290" y="1248"/>
                  </a:lnTo>
                  <a:lnTo>
                    <a:pt x="1292" y="1260"/>
                  </a:lnTo>
                  <a:lnTo>
                    <a:pt x="1294" y="1272"/>
                  </a:lnTo>
                  <a:lnTo>
                    <a:pt x="1294" y="1272"/>
                  </a:lnTo>
                  <a:lnTo>
                    <a:pt x="1298" y="1276"/>
                  </a:lnTo>
                  <a:lnTo>
                    <a:pt x="1302" y="1278"/>
                  </a:lnTo>
                  <a:lnTo>
                    <a:pt x="1302" y="1278"/>
                  </a:lnTo>
                  <a:lnTo>
                    <a:pt x="1310" y="1276"/>
                  </a:lnTo>
                  <a:lnTo>
                    <a:pt x="1318" y="1270"/>
                  </a:lnTo>
                  <a:lnTo>
                    <a:pt x="1334" y="1260"/>
                  </a:lnTo>
                  <a:lnTo>
                    <a:pt x="1334" y="1260"/>
                  </a:lnTo>
                  <a:lnTo>
                    <a:pt x="1340" y="1256"/>
                  </a:lnTo>
                  <a:lnTo>
                    <a:pt x="1344" y="1250"/>
                  </a:lnTo>
                  <a:lnTo>
                    <a:pt x="1352" y="1236"/>
                  </a:lnTo>
                  <a:lnTo>
                    <a:pt x="1358" y="1220"/>
                  </a:lnTo>
                  <a:lnTo>
                    <a:pt x="1360" y="1208"/>
                  </a:lnTo>
                  <a:lnTo>
                    <a:pt x="1360" y="1208"/>
                  </a:lnTo>
                  <a:lnTo>
                    <a:pt x="1364" y="1194"/>
                  </a:lnTo>
                  <a:lnTo>
                    <a:pt x="1370" y="1180"/>
                  </a:lnTo>
                  <a:lnTo>
                    <a:pt x="1378" y="1168"/>
                  </a:lnTo>
                  <a:lnTo>
                    <a:pt x="1388" y="1156"/>
                  </a:lnTo>
                  <a:lnTo>
                    <a:pt x="1388" y="1156"/>
                  </a:lnTo>
                  <a:lnTo>
                    <a:pt x="1406" y="1146"/>
                  </a:lnTo>
                  <a:lnTo>
                    <a:pt x="1414" y="1142"/>
                  </a:lnTo>
                  <a:lnTo>
                    <a:pt x="1422" y="1136"/>
                  </a:lnTo>
                  <a:lnTo>
                    <a:pt x="1422" y="1136"/>
                  </a:lnTo>
                  <a:lnTo>
                    <a:pt x="1432" y="1126"/>
                  </a:lnTo>
                  <a:lnTo>
                    <a:pt x="1444" y="1118"/>
                  </a:lnTo>
                  <a:lnTo>
                    <a:pt x="1444" y="1118"/>
                  </a:lnTo>
                  <a:lnTo>
                    <a:pt x="1458" y="1108"/>
                  </a:lnTo>
                  <a:lnTo>
                    <a:pt x="1464" y="1104"/>
                  </a:lnTo>
                  <a:lnTo>
                    <a:pt x="1468" y="1096"/>
                  </a:lnTo>
                  <a:lnTo>
                    <a:pt x="1468" y="1096"/>
                  </a:lnTo>
                  <a:lnTo>
                    <a:pt x="1470" y="1088"/>
                  </a:lnTo>
                  <a:lnTo>
                    <a:pt x="1472" y="1082"/>
                  </a:lnTo>
                  <a:lnTo>
                    <a:pt x="1474" y="1080"/>
                  </a:lnTo>
                  <a:lnTo>
                    <a:pt x="1476" y="1080"/>
                  </a:lnTo>
                  <a:lnTo>
                    <a:pt x="1484" y="1078"/>
                  </a:lnTo>
                  <a:lnTo>
                    <a:pt x="1484" y="1078"/>
                  </a:lnTo>
                  <a:lnTo>
                    <a:pt x="1486" y="1078"/>
                  </a:lnTo>
                  <a:lnTo>
                    <a:pt x="1486" y="1078"/>
                  </a:lnTo>
                  <a:lnTo>
                    <a:pt x="1500" y="1080"/>
                  </a:lnTo>
                  <a:lnTo>
                    <a:pt x="1500" y="1080"/>
                  </a:lnTo>
                  <a:lnTo>
                    <a:pt x="1504" y="1080"/>
                  </a:lnTo>
                  <a:lnTo>
                    <a:pt x="1504" y="1080"/>
                  </a:lnTo>
                  <a:lnTo>
                    <a:pt x="1512" y="1076"/>
                  </a:lnTo>
                  <a:lnTo>
                    <a:pt x="1518" y="1070"/>
                  </a:lnTo>
                  <a:lnTo>
                    <a:pt x="1518" y="1070"/>
                  </a:lnTo>
                  <a:lnTo>
                    <a:pt x="1526" y="1068"/>
                  </a:lnTo>
                  <a:lnTo>
                    <a:pt x="1526" y="1068"/>
                  </a:lnTo>
                  <a:lnTo>
                    <a:pt x="1532" y="1070"/>
                  </a:lnTo>
                  <a:lnTo>
                    <a:pt x="1536" y="1072"/>
                  </a:lnTo>
                  <a:lnTo>
                    <a:pt x="1536" y="1072"/>
                  </a:lnTo>
                  <a:lnTo>
                    <a:pt x="1540" y="1078"/>
                  </a:lnTo>
                  <a:lnTo>
                    <a:pt x="1540" y="1082"/>
                  </a:lnTo>
                  <a:lnTo>
                    <a:pt x="1540" y="1094"/>
                  </a:lnTo>
                  <a:lnTo>
                    <a:pt x="1540" y="1094"/>
                  </a:lnTo>
                  <a:lnTo>
                    <a:pt x="1540" y="1098"/>
                  </a:lnTo>
                  <a:lnTo>
                    <a:pt x="1542" y="1100"/>
                  </a:lnTo>
                  <a:lnTo>
                    <a:pt x="1546" y="1106"/>
                  </a:lnTo>
                  <a:lnTo>
                    <a:pt x="1546" y="1106"/>
                  </a:lnTo>
                  <a:lnTo>
                    <a:pt x="1550" y="1110"/>
                  </a:lnTo>
                  <a:lnTo>
                    <a:pt x="1552" y="1116"/>
                  </a:lnTo>
                  <a:lnTo>
                    <a:pt x="1552" y="1116"/>
                  </a:lnTo>
                  <a:lnTo>
                    <a:pt x="1558" y="1118"/>
                  </a:lnTo>
                  <a:lnTo>
                    <a:pt x="1562" y="1122"/>
                  </a:lnTo>
                  <a:lnTo>
                    <a:pt x="1562" y="1122"/>
                  </a:lnTo>
                  <a:lnTo>
                    <a:pt x="1564" y="1130"/>
                  </a:lnTo>
                  <a:lnTo>
                    <a:pt x="1564" y="1138"/>
                  </a:lnTo>
                  <a:lnTo>
                    <a:pt x="1564" y="1138"/>
                  </a:lnTo>
                  <a:lnTo>
                    <a:pt x="1560" y="1150"/>
                  </a:lnTo>
                  <a:lnTo>
                    <a:pt x="1558" y="1162"/>
                  </a:lnTo>
                  <a:lnTo>
                    <a:pt x="1558" y="1162"/>
                  </a:lnTo>
                  <a:lnTo>
                    <a:pt x="1558" y="1168"/>
                  </a:lnTo>
                  <a:lnTo>
                    <a:pt x="1560" y="1170"/>
                  </a:lnTo>
                  <a:lnTo>
                    <a:pt x="1562" y="1172"/>
                  </a:lnTo>
                  <a:lnTo>
                    <a:pt x="1566" y="1174"/>
                  </a:lnTo>
                  <a:lnTo>
                    <a:pt x="1566" y="1174"/>
                  </a:lnTo>
                  <a:lnTo>
                    <a:pt x="1566" y="1174"/>
                  </a:lnTo>
                  <a:lnTo>
                    <a:pt x="1566" y="1174"/>
                  </a:lnTo>
                  <a:lnTo>
                    <a:pt x="1574" y="1172"/>
                  </a:lnTo>
                  <a:lnTo>
                    <a:pt x="1580" y="1164"/>
                  </a:lnTo>
                  <a:lnTo>
                    <a:pt x="1588" y="1158"/>
                  </a:lnTo>
                  <a:lnTo>
                    <a:pt x="1588" y="1156"/>
                  </a:lnTo>
                  <a:lnTo>
                    <a:pt x="1588" y="1156"/>
                  </a:lnTo>
                  <a:lnTo>
                    <a:pt x="1594" y="1158"/>
                  </a:lnTo>
                  <a:lnTo>
                    <a:pt x="1598" y="1164"/>
                  </a:lnTo>
                  <a:lnTo>
                    <a:pt x="1600" y="1176"/>
                  </a:lnTo>
                  <a:lnTo>
                    <a:pt x="1600" y="1176"/>
                  </a:lnTo>
                  <a:lnTo>
                    <a:pt x="1600" y="1190"/>
                  </a:lnTo>
                  <a:lnTo>
                    <a:pt x="1600" y="1196"/>
                  </a:lnTo>
                  <a:lnTo>
                    <a:pt x="1600" y="1198"/>
                  </a:lnTo>
                  <a:lnTo>
                    <a:pt x="1602" y="1198"/>
                  </a:lnTo>
                  <a:lnTo>
                    <a:pt x="1602" y="1198"/>
                  </a:lnTo>
                  <a:lnTo>
                    <a:pt x="1606" y="1198"/>
                  </a:lnTo>
                  <a:lnTo>
                    <a:pt x="1606" y="1198"/>
                  </a:lnTo>
                  <a:lnTo>
                    <a:pt x="1606" y="1198"/>
                  </a:lnTo>
                  <a:lnTo>
                    <a:pt x="1608" y="1204"/>
                  </a:lnTo>
                  <a:lnTo>
                    <a:pt x="1610" y="1212"/>
                  </a:lnTo>
                  <a:lnTo>
                    <a:pt x="1608" y="1228"/>
                  </a:lnTo>
                  <a:lnTo>
                    <a:pt x="1606" y="1244"/>
                  </a:lnTo>
                  <a:lnTo>
                    <a:pt x="1602" y="1258"/>
                  </a:lnTo>
                  <a:lnTo>
                    <a:pt x="1602" y="1258"/>
                  </a:lnTo>
                  <a:lnTo>
                    <a:pt x="1596" y="1272"/>
                  </a:lnTo>
                  <a:lnTo>
                    <a:pt x="1592" y="1278"/>
                  </a:lnTo>
                  <a:lnTo>
                    <a:pt x="1592" y="1284"/>
                  </a:lnTo>
                  <a:lnTo>
                    <a:pt x="1592" y="1284"/>
                  </a:lnTo>
                  <a:lnTo>
                    <a:pt x="1594" y="1290"/>
                  </a:lnTo>
                  <a:lnTo>
                    <a:pt x="1596" y="1296"/>
                  </a:lnTo>
                  <a:lnTo>
                    <a:pt x="1604" y="1306"/>
                  </a:lnTo>
                  <a:lnTo>
                    <a:pt x="1604" y="1306"/>
                  </a:lnTo>
                  <a:lnTo>
                    <a:pt x="1610" y="1318"/>
                  </a:lnTo>
                  <a:lnTo>
                    <a:pt x="1612" y="1332"/>
                  </a:lnTo>
                  <a:lnTo>
                    <a:pt x="1614" y="1362"/>
                  </a:lnTo>
                  <a:lnTo>
                    <a:pt x="1614" y="1362"/>
                  </a:lnTo>
                  <a:lnTo>
                    <a:pt x="1616" y="1368"/>
                  </a:lnTo>
                  <a:lnTo>
                    <a:pt x="1620" y="1374"/>
                  </a:lnTo>
                  <a:lnTo>
                    <a:pt x="1630" y="1382"/>
                  </a:lnTo>
                  <a:lnTo>
                    <a:pt x="1630" y="1382"/>
                  </a:lnTo>
                  <a:lnTo>
                    <a:pt x="1634" y="1390"/>
                  </a:lnTo>
                  <a:lnTo>
                    <a:pt x="1640" y="1396"/>
                  </a:lnTo>
                  <a:lnTo>
                    <a:pt x="1644" y="1404"/>
                  </a:lnTo>
                  <a:lnTo>
                    <a:pt x="1650" y="1410"/>
                  </a:lnTo>
                  <a:lnTo>
                    <a:pt x="1650" y="1410"/>
                  </a:lnTo>
                  <a:lnTo>
                    <a:pt x="1654" y="1384"/>
                  </a:lnTo>
                  <a:lnTo>
                    <a:pt x="1656" y="1358"/>
                  </a:lnTo>
                  <a:lnTo>
                    <a:pt x="1656" y="1348"/>
                  </a:lnTo>
                  <a:lnTo>
                    <a:pt x="1654" y="1336"/>
                  </a:lnTo>
                  <a:lnTo>
                    <a:pt x="1650" y="1324"/>
                  </a:lnTo>
                  <a:lnTo>
                    <a:pt x="1644" y="1314"/>
                  </a:lnTo>
                  <a:lnTo>
                    <a:pt x="1644" y="1314"/>
                  </a:lnTo>
                  <a:lnTo>
                    <a:pt x="1636" y="1304"/>
                  </a:lnTo>
                  <a:lnTo>
                    <a:pt x="1628" y="1292"/>
                  </a:lnTo>
                  <a:lnTo>
                    <a:pt x="1624" y="1282"/>
                  </a:lnTo>
                  <a:lnTo>
                    <a:pt x="1624" y="1268"/>
                  </a:lnTo>
                  <a:lnTo>
                    <a:pt x="1624" y="1268"/>
                  </a:lnTo>
                  <a:lnTo>
                    <a:pt x="1626" y="1254"/>
                  </a:lnTo>
                  <a:lnTo>
                    <a:pt x="1626" y="1240"/>
                  </a:lnTo>
                  <a:lnTo>
                    <a:pt x="1626" y="1240"/>
                  </a:lnTo>
                  <a:lnTo>
                    <a:pt x="1626" y="1226"/>
                  </a:lnTo>
                  <a:lnTo>
                    <a:pt x="1626" y="1220"/>
                  </a:lnTo>
                  <a:lnTo>
                    <a:pt x="1630" y="1212"/>
                  </a:lnTo>
                  <a:lnTo>
                    <a:pt x="1630" y="1212"/>
                  </a:lnTo>
                  <a:lnTo>
                    <a:pt x="1634" y="1218"/>
                  </a:lnTo>
                  <a:lnTo>
                    <a:pt x="1638" y="1222"/>
                  </a:lnTo>
                  <a:lnTo>
                    <a:pt x="1642" y="1234"/>
                  </a:lnTo>
                  <a:lnTo>
                    <a:pt x="1646" y="1244"/>
                  </a:lnTo>
                  <a:lnTo>
                    <a:pt x="1650" y="1250"/>
                  </a:lnTo>
                  <a:lnTo>
                    <a:pt x="1654" y="1254"/>
                  </a:lnTo>
                  <a:lnTo>
                    <a:pt x="1654" y="1254"/>
                  </a:lnTo>
                  <a:lnTo>
                    <a:pt x="1658" y="1256"/>
                  </a:lnTo>
                  <a:lnTo>
                    <a:pt x="1662" y="1258"/>
                  </a:lnTo>
                  <a:lnTo>
                    <a:pt x="1668" y="1260"/>
                  </a:lnTo>
                  <a:lnTo>
                    <a:pt x="1672" y="1262"/>
                  </a:lnTo>
                  <a:lnTo>
                    <a:pt x="1672" y="1262"/>
                  </a:lnTo>
                  <a:lnTo>
                    <a:pt x="1674" y="1268"/>
                  </a:lnTo>
                  <a:lnTo>
                    <a:pt x="1676" y="1274"/>
                  </a:lnTo>
                  <a:lnTo>
                    <a:pt x="1676" y="1288"/>
                  </a:lnTo>
                  <a:lnTo>
                    <a:pt x="1676" y="1288"/>
                  </a:lnTo>
                  <a:lnTo>
                    <a:pt x="1680" y="1290"/>
                  </a:lnTo>
                  <a:lnTo>
                    <a:pt x="1684" y="1292"/>
                  </a:lnTo>
                  <a:lnTo>
                    <a:pt x="1684" y="1292"/>
                  </a:lnTo>
                  <a:lnTo>
                    <a:pt x="1688" y="1290"/>
                  </a:lnTo>
                  <a:lnTo>
                    <a:pt x="1694" y="1288"/>
                  </a:lnTo>
                  <a:lnTo>
                    <a:pt x="1706" y="1280"/>
                  </a:lnTo>
                  <a:lnTo>
                    <a:pt x="1716" y="1272"/>
                  </a:lnTo>
                  <a:lnTo>
                    <a:pt x="1726" y="1266"/>
                  </a:lnTo>
                  <a:lnTo>
                    <a:pt x="1726" y="1266"/>
                  </a:lnTo>
                  <a:lnTo>
                    <a:pt x="1742" y="1260"/>
                  </a:lnTo>
                  <a:lnTo>
                    <a:pt x="1746" y="1256"/>
                  </a:lnTo>
                  <a:lnTo>
                    <a:pt x="1750" y="1250"/>
                  </a:lnTo>
                  <a:lnTo>
                    <a:pt x="1754" y="1240"/>
                  </a:lnTo>
                  <a:lnTo>
                    <a:pt x="1756" y="1226"/>
                  </a:lnTo>
                  <a:lnTo>
                    <a:pt x="1756" y="1226"/>
                  </a:lnTo>
                  <a:lnTo>
                    <a:pt x="1760" y="1194"/>
                  </a:lnTo>
                  <a:lnTo>
                    <a:pt x="1760" y="1194"/>
                  </a:lnTo>
                  <a:lnTo>
                    <a:pt x="1760" y="1184"/>
                  </a:lnTo>
                  <a:lnTo>
                    <a:pt x="1760" y="1178"/>
                  </a:lnTo>
                  <a:lnTo>
                    <a:pt x="1756" y="1174"/>
                  </a:lnTo>
                  <a:lnTo>
                    <a:pt x="1750" y="1168"/>
                  </a:lnTo>
                  <a:lnTo>
                    <a:pt x="1750" y="1168"/>
                  </a:lnTo>
                  <a:lnTo>
                    <a:pt x="1742" y="1160"/>
                  </a:lnTo>
                  <a:lnTo>
                    <a:pt x="1732" y="1148"/>
                  </a:lnTo>
                  <a:lnTo>
                    <a:pt x="1724" y="1134"/>
                  </a:lnTo>
                  <a:lnTo>
                    <a:pt x="1722" y="1128"/>
                  </a:lnTo>
                  <a:lnTo>
                    <a:pt x="1722" y="1122"/>
                  </a:lnTo>
                  <a:lnTo>
                    <a:pt x="1722" y="1122"/>
                  </a:lnTo>
                  <a:lnTo>
                    <a:pt x="1726" y="1112"/>
                  </a:lnTo>
                  <a:lnTo>
                    <a:pt x="1736" y="1098"/>
                  </a:lnTo>
                  <a:lnTo>
                    <a:pt x="1750" y="1086"/>
                  </a:lnTo>
                  <a:lnTo>
                    <a:pt x="1756" y="1082"/>
                  </a:lnTo>
                  <a:lnTo>
                    <a:pt x="1762" y="1080"/>
                  </a:lnTo>
                  <a:lnTo>
                    <a:pt x="1762" y="1080"/>
                  </a:lnTo>
                  <a:lnTo>
                    <a:pt x="1766" y="1080"/>
                  </a:lnTo>
                  <a:lnTo>
                    <a:pt x="1766" y="1080"/>
                  </a:lnTo>
                  <a:lnTo>
                    <a:pt x="1770" y="1080"/>
                  </a:lnTo>
                  <a:lnTo>
                    <a:pt x="1772" y="1082"/>
                  </a:lnTo>
                  <a:lnTo>
                    <a:pt x="1772" y="1086"/>
                  </a:lnTo>
                  <a:lnTo>
                    <a:pt x="1770" y="1092"/>
                  </a:lnTo>
                  <a:lnTo>
                    <a:pt x="1768" y="1096"/>
                  </a:lnTo>
                  <a:lnTo>
                    <a:pt x="1770" y="1098"/>
                  </a:lnTo>
                  <a:lnTo>
                    <a:pt x="1770" y="1098"/>
                  </a:lnTo>
                  <a:lnTo>
                    <a:pt x="1772" y="1104"/>
                  </a:lnTo>
                  <a:lnTo>
                    <a:pt x="1776" y="1104"/>
                  </a:lnTo>
                  <a:lnTo>
                    <a:pt x="1776" y="1104"/>
                  </a:lnTo>
                  <a:lnTo>
                    <a:pt x="1780" y="1104"/>
                  </a:lnTo>
                  <a:lnTo>
                    <a:pt x="1782" y="1100"/>
                  </a:lnTo>
                  <a:lnTo>
                    <a:pt x="1788" y="1092"/>
                  </a:lnTo>
                  <a:lnTo>
                    <a:pt x="1788" y="1092"/>
                  </a:lnTo>
                  <a:lnTo>
                    <a:pt x="1800" y="1086"/>
                  </a:lnTo>
                  <a:lnTo>
                    <a:pt x="1814" y="1080"/>
                  </a:lnTo>
                  <a:lnTo>
                    <a:pt x="1814" y="1080"/>
                  </a:lnTo>
                  <a:lnTo>
                    <a:pt x="1820" y="1076"/>
                  </a:lnTo>
                  <a:lnTo>
                    <a:pt x="1828" y="1076"/>
                  </a:lnTo>
                  <a:lnTo>
                    <a:pt x="1842" y="1074"/>
                  </a:lnTo>
                  <a:lnTo>
                    <a:pt x="1842" y="1074"/>
                  </a:lnTo>
                  <a:lnTo>
                    <a:pt x="1858" y="1070"/>
                  </a:lnTo>
                  <a:lnTo>
                    <a:pt x="1872" y="1062"/>
                  </a:lnTo>
                  <a:lnTo>
                    <a:pt x="1884" y="1052"/>
                  </a:lnTo>
                  <a:lnTo>
                    <a:pt x="1896" y="1042"/>
                  </a:lnTo>
                  <a:lnTo>
                    <a:pt x="1896" y="1042"/>
                  </a:lnTo>
                  <a:lnTo>
                    <a:pt x="1908" y="1032"/>
                  </a:lnTo>
                  <a:lnTo>
                    <a:pt x="1914" y="1026"/>
                  </a:lnTo>
                  <a:lnTo>
                    <a:pt x="1920" y="1018"/>
                  </a:lnTo>
                  <a:lnTo>
                    <a:pt x="1920" y="1018"/>
                  </a:lnTo>
                  <a:lnTo>
                    <a:pt x="1926" y="1006"/>
                  </a:lnTo>
                  <a:lnTo>
                    <a:pt x="1930" y="1000"/>
                  </a:lnTo>
                  <a:lnTo>
                    <a:pt x="1936" y="994"/>
                  </a:lnTo>
                  <a:lnTo>
                    <a:pt x="1936" y="994"/>
                  </a:lnTo>
                  <a:lnTo>
                    <a:pt x="1948" y="984"/>
                  </a:lnTo>
                  <a:lnTo>
                    <a:pt x="1952" y="978"/>
                  </a:lnTo>
                  <a:lnTo>
                    <a:pt x="1956" y="970"/>
                  </a:lnTo>
                  <a:lnTo>
                    <a:pt x="1956" y="970"/>
                  </a:lnTo>
                  <a:lnTo>
                    <a:pt x="1958" y="956"/>
                  </a:lnTo>
                  <a:lnTo>
                    <a:pt x="1958" y="940"/>
                  </a:lnTo>
                  <a:lnTo>
                    <a:pt x="1958" y="940"/>
                  </a:lnTo>
                  <a:lnTo>
                    <a:pt x="1960" y="920"/>
                  </a:lnTo>
                  <a:lnTo>
                    <a:pt x="1960" y="912"/>
                  </a:lnTo>
                  <a:lnTo>
                    <a:pt x="1956" y="902"/>
                  </a:lnTo>
                  <a:lnTo>
                    <a:pt x="1956" y="902"/>
                  </a:lnTo>
                  <a:lnTo>
                    <a:pt x="1950" y="886"/>
                  </a:lnTo>
                  <a:lnTo>
                    <a:pt x="1950" y="886"/>
                  </a:lnTo>
                  <a:lnTo>
                    <a:pt x="1944" y="880"/>
                  </a:lnTo>
                  <a:lnTo>
                    <a:pt x="1940" y="876"/>
                  </a:lnTo>
                  <a:lnTo>
                    <a:pt x="1940" y="876"/>
                  </a:lnTo>
                  <a:lnTo>
                    <a:pt x="1938" y="872"/>
                  </a:lnTo>
                  <a:lnTo>
                    <a:pt x="1940" y="868"/>
                  </a:lnTo>
                  <a:lnTo>
                    <a:pt x="1942" y="858"/>
                  </a:lnTo>
                  <a:lnTo>
                    <a:pt x="1942" y="858"/>
                  </a:lnTo>
                  <a:lnTo>
                    <a:pt x="1948" y="852"/>
                  </a:lnTo>
                  <a:lnTo>
                    <a:pt x="1956" y="848"/>
                  </a:lnTo>
                  <a:lnTo>
                    <a:pt x="1956" y="848"/>
                  </a:lnTo>
                  <a:lnTo>
                    <a:pt x="1964" y="840"/>
                  </a:lnTo>
                  <a:lnTo>
                    <a:pt x="1966" y="838"/>
                  </a:lnTo>
                  <a:lnTo>
                    <a:pt x="1968" y="834"/>
                  </a:lnTo>
                  <a:lnTo>
                    <a:pt x="1966" y="832"/>
                  </a:lnTo>
                  <a:lnTo>
                    <a:pt x="1964" y="830"/>
                  </a:lnTo>
                  <a:lnTo>
                    <a:pt x="1958" y="828"/>
                  </a:lnTo>
                  <a:lnTo>
                    <a:pt x="1958" y="828"/>
                  </a:lnTo>
                  <a:lnTo>
                    <a:pt x="1952" y="828"/>
                  </a:lnTo>
                  <a:lnTo>
                    <a:pt x="1946" y="830"/>
                  </a:lnTo>
                  <a:lnTo>
                    <a:pt x="1946" y="830"/>
                  </a:lnTo>
                  <a:lnTo>
                    <a:pt x="1938" y="836"/>
                  </a:lnTo>
                  <a:lnTo>
                    <a:pt x="1932" y="838"/>
                  </a:lnTo>
                  <a:lnTo>
                    <a:pt x="1932" y="838"/>
                  </a:lnTo>
                  <a:lnTo>
                    <a:pt x="1930" y="836"/>
                  </a:lnTo>
                  <a:lnTo>
                    <a:pt x="1928" y="830"/>
                  </a:lnTo>
                  <a:lnTo>
                    <a:pt x="1928" y="830"/>
                  </a:lnTo>
                  <a:lnTo>
                    <a:pt x="1928" y="824"/>
                  </a:lnTo>
                  <a:lnTo>
                    <a:pt x="1926" y="820"/>
                  </a:lnTo>
                  <a:lnTo>
                    <a:pt x="1926" y="820"/>
                  </a:lnTo>
                  <a:lnTo>
                    <a:pt x="1922" y="816"/>
                  </a:lnTo>
                  <a:lnTo>
                    <a:pt x="1922" y="816"/>
                  </a:lnTo>
                  <a:lnTo>
                    <a:pt x="1920" y="812"/>
                  </a:lnTo>
                  <a:lnTo>
                    <a:pt x="1920" y="808"/>
                  </a:lnTo>
                  <a:lnTo>
                    <a:pt x="1922" y="804"/>
                  </a:lnTo>
                  <a:lnTo>
                    <a:pt x="1926" y="802"/>
                  </a:lnTo>
                  <a:lnTo>
                    <a:pt x="1926" y="802"/>
                  </a:lnTo>
                  <a:lnTo>
                    <a:pt x="1930" y="802"/>
                  </a:lnTo>
                  <a:lnTo>
                    <a:pt x="1930" y="802"/>
                  </a:lnTo>
                  <a:lnTo>
                    <a:pt x="1930" y="802"/>
                  </a:lnTo>
                  <a:lnTo>
                    <a:pt x="1930" y="802"/>
                  </a:lnTo>
                  <a:lnTo>
                    <a:pt x="1932" y="802"/>
                  </a:lnTo>
                  <a:lnTo>
                    <a:pt x="1932" y="802"/>
                  </a:lnTo>
                  <a:lnTo>
                    <a:pt x="1934" y="802"/>
                  </a:lnTo>
                  <a:lnTo>
                    <a:pt x="1936" y="800"/>
                  </a:lnTo>
                  <a:lnTo>
                    <a:pt x="1936" y="800"/>
                  </a:lnTo>
                  <a:lnTo>
                    <a:pt x="1938" y="796"/>
                  </a:lnTo>
                  <a:lnTo>
                    <a:pt x="1942" y="794"/>
                  </a:lnTo>
                  <a:lnTo>
                    <a:pt x="1942" y="794"/>
                  </a:lnTo>
                  <a:lnTo>
                    <a:pt x="1946" y="792"/>
                  </a:lnTo>
                  <a:lnTo>
                    <a:pt x="1950" y="790"/>
                  </a:lnTo>
                  <a:lnTo>
                    <a:pt x="1950" y="790"/>
                  </a:lnTo>
                  <a:lnTo>
                    <a:pt x="1952" y="786"/>
                  </a:lnTo>
                  <a:lnTo>
                    <a:pt x="1954" y="782"/>
                  </a:lnTo>
                  <a:lnTo>
                    <a:pt x="1956" y="778"/>
                  </a:lnTo>
                  <a:lnTo>
                    <a:pt x="1960" y="774"/>
                  </a:lnTo>
                  <a:lnTo>
                    <a:pt x="1960" y="774"/>
                  </a:lnTo>
                  <a:lnTo>
                    <a:pt x="1964" y="772"/>
                  </a:lnTo>
                  <a:lnTo>
                    <a:pt x="1964" y="772"/>
                  </a:lnTo>
                  <a:lnTo>
                    <a:pt x="1966" y="774"/>
                  </a:lnTo>
                  <a:lnTo>
                    <a:pt x="1970" y="776"/>
                  </a:lnTo>
                  <a:lnTo>
                    <a:pt x="1970" y="776"/>
                  </a:lnTo>
                  <a:lnTo>
                    <a:pt x="1972" y="778"/>
                  </a:lnTo>
                  <a:lnTo>
                    <a:pt x="1972" y="780"/>
                  </a:lnTo>
                  <a:lnTo>
                    <a:pt x="1968" y="788"/>
                  </a:lnTo>
                  <a:lnTo>
                    <a:pt x="1964" y="794"/>
                  </a:lnTo>
                  <a:lnTo>
                    <a:pt x="1964" y="800"/>
                  </a:lnTo>
                  <a:lnTo>
                    <a:pt x="1964" y="800"/>
                  </a:lnTo>
                  <a:lnTo>
                    <a:pt x="1966" y="806"/>
                  </a:lnTo>
                  <a:lnTo>
                    <a:pt x="1970" y="808"/>
                  </a:lnTo>
                  <a:lnTo>
                    <a:pt x="1970" y="808"/>
                  </a:lnTo>
                  <a:lnTo>
                    <a:pt x="1978" y="806"/>
                  </a:lnTo>
                  <a:lnTo>
                    <a:pt x="1986" y="802"/>
                  </a:lnTo>
                  <a:lnTo>
                    <a:pt x="1994" y="796"/>
                  </a:lnTo>
                  <a:lnTo>
                    <a:pt x="2000" y="794"/>
                  </a:lnTo>
                  <a:lnTo>
                    <a:pt x="2000" y="794"/>
                  </a:lnTo>
                  <a:lnTo>
                    <a:pt x="2002" y="794"/>
                  </a:lnTo>
                  <a:lnTo>
                    <a:pt x="2002" y="794"/>
                  </a:lnTo>
                  <a:lnTo>
                    <a:pt x="2008" y="794"/>
                  </a:lnTo>
                  <a:lnTo>
                    <a:pt x="2012" y="796"/>
                  </a:lnTo>
                  <a:lnTo>
                    <a:pt x="2014" y="800"/>
                  </a:lnTo>
                  <a:lnTo>
                    <a:pt x="2014" y="804"/>
                  </a:lnTo>
                  <a:lnTo>
                    <a:pt x="2014" y="804"/>
                  </a:lnTo>
                  <a:lnTo>
                    <a:pt x="2014" y="808"/>
                  </a:lnTo>
                  <a:lnTo>
                    <a:pt x="2014" y="812"/>
                  </a:lnTo>
                  <a:lnTo>
                    <a:pt x="2010" y="814"/>
                  </a:lnTo>
                  <a:lnTo>
                    <a:pt x="2006" y="814"/>
                  </a:lnTo>
                  <a:lnTo>
                    <a:pt x="2006" y="814"/>
                  </a:lnTo>
                  <a:lnTo>
                    <a:pt x="2004" y="814"/>
                  </a:lnTo>
                  <a:lnTo>
                    <a:pt x="2004" y="814"/>
                  </a:lnTo>
                  <a:lnTo>
                    <a:pt x="2004" y="824"/>
                  </a:lnTo>
                  <a:lnTo>
                    <a:pt x="2004" y="826"/>
                  </a:lnTo>
                  <a:lnTo>
                    <a:pt x="2008" y="826"/>
                  </a:lnTo>
                  <a:lnTo>
                    <a:pt x="2014" y="826"/>
                  </a:lnTo>
                  <a:lnTo>
                    <a:pt x="2020" y="830"/>
                  </a:lnTo>
                  <a:lnTo>
                    <a:pt x="2020" y="830"/>
                  </a:lnTo>
                  <a:lnTo>
                    <a:pt x="2024" y="834"/>
                  </a:lnTo>
                  <a:lnTo>
                    <a:pt x="2024" y="840"/>
                  </a:lnTo>
                  <a:lnTo>
                    <a:pt x="2020" y="850"/>
                  </a:lnTo>
                  <a:lnTo>
                    <a:pt x="2020" y="850"/>
                  </a:lnTo>
                  <a:lnTo>
                    <a:pt x="2020" y="854"/>
                  </a:lnTo>
                  <a:lnTo>
                    <a:pt x="2020" y="856"/>
                  </a:lnTo>
                  <a:lnTo>
                    <a:pt x="2020" y="856"/>
                  </a:lnTo>
                  <a:lnTo>
                    <a:pt x="2022" y="864"/>
                  </a:lnTo>
                  <a:lnTo>
                    <a:pt x="2020" y="870"/>
                  </a:lnTo>
                  <a:lnTo>
                    <a:pt x="2020" y="870"/>
                  </a:lnTo>
                  <a:lnTo>
                    <a:pt x="2018" y="878"/>
                  </a:lnTo>
                  <a:lnTo>
                    <a:pt x="2016" y="882"/>
                  </a:lnTo>
                  <a:lnTo>
                    <a:pt x="2016" y="886"/>
                  </a:lnTo>
                  <a:lnTo>
                    <a:pt x="2016" y="886"/>
                  </a:lnTo>
                  <a:lnTo>
                    <a:pt x="2018" y="888"/>
                  </a:lnTo>
                  <a:lnTo>
                    <a:pt x="2020" y="888"/>
                  </a:lnTo>
                  <a:lnTo>
                    <a:pt x="2020" y="888"/>
                  </a:lnTo>
                  <a:lnTo>
                    <a:pt x="2026" y="886"/>
                  </a:lnTo>
                  <a:lnTo>
                    <a:pt x="2034" y="882"/>
                  </a:lnTo>
                  <a:lnTo>
                    <a:pt x="2046" y="876"/>
                  </a:lnTo>
                  <a:lnTo>
                    <a:pt x="2046" y="876"/>
                  </a:lnTo>
                  <a:lnTo>
                    <a:pt x="2056" y="876"/>
                  </a:lnTo>
                  <a:lnTo>
                    <a:pt x="2060" y="876"/>
                  </a:lnTo>
                  <a:lnTo>
                    <a:pt x="2064" y="874"/>
                  </a:lnTo>
                  <a:lnTo>
                    <a:pt x="2064" y="874"/>
                  </a:lnTo>
                  <a:lnTo>
                    <a:pt x="2068" y="870"/>
                  </a:lnTo>
                  <a:lnTo>
                    <a:pt x="2070" y="866"/>
                  </a:lnTo>
                  <a:lnTo>
                    <a:pt x="2072" y="856"/>
                  </a:lnTo>
                  <a:lnTo>
                    <a:pt x="2072" y="856"/>
                  </a:lnTo>
                  <a:lnTo>
                    <a:pt x="2066" y="856"/>
                  </a:lnTo>
                  <a:lnTo>
                    <a:pt x="2066" y="856"/>
                  </a:lnTo>
                  <a:lnTo>
                    <a:pt x="2068" y="846"/>
                  </a:lnTo>
                  <a:lnTo>
                    <a:pt x="2066" y="838"/>
                  </a:lnTo>
                  <a:lnTo>
                    <a:pt x="2060" y="818"/>
                  </a:lnTo>
                  <a:lnTo>
                    <a:pt x="2060" y="818"/>
                  </a:lnTo>
                  <a:lnTo>
                    <a:pt x="2058" y="814"/>
                  </a:lnTo>
                  <a:lnTo>
                    <a:pt x="2056" y="810"/>
                  </a:lnTo>
                  <a:lnTo>
                    <a:pt x="2056" y="810"/>
                  </a:lnTo>
                  <a:lnTo>
                    <a:pt x="2052" y="808"/>
                  </a:lnTo>
                  <a:lnTo>
                    <a:pt x="2048" y="806"/>
                  </a:lnTo>
                  <a:lnTo>
                    <a:pt x="2048" y="806"/>
                  </a:lnTo>
                  <a:lnTo>
                    <a:pt x="2046" y="804"/>
                  </a:lnTo>
                  <a:lnTo>
                    <a:pt x="2046" y="800"/>
                  </a:lnTo>
                  <a:lnTo>
                    <a:pt x="2046" y="796"/>
                  </a:lnTo>
                  <a:lnTo>
                    <a:pt x="2048" y="792"/>
                  </a:lnTo>
                  <a:lnTo>
                    <a:pt x="2048" y="792"/>
                  </a:lnTo>
                  <a:lnTo>
                    <a:pt x="2054" y="790"/>
                  </a:lnTo>
                  <a:lnTo>
                    <a:pt x="2058" y="790"/>
                  </a:lnTo>
                  <a:lnTo>
                    <a:pt x="2062" y="788"/>
                  </a:lnTo>
                  <a:lnTo>
                    <a:pt x="2068" y="784"/>
                  </a:lnTo>
                  <a:lnTo>
                    <a:pt x="2068" y="784"/>
                  </a:lnTo>
                  <a:lnTo>
                    <a:pt x="2082" y="768"/>
                  </a:lnTo>
                  <a:lnTo>
                    <a:pt x="2082" y="768"/>
                  </a:lnTo>
                  <a:lnTo>
                    <a:pt x="2090" y="754"/>
                  </a:lnTo>
                  <a:lnTo>
                    <a:pt x="2094" y="746"/>
                  </a:lnTo>
                  <a:lnTo>
                    <a:pt x="2102" y="742"/>
                  </a:lnTo>
                  <a:lnTo>
                    <a:pt x="2102" y="742"/>
                  </a:lnTo>
                  <a:lnTo>
                    <a:pt x="2108" y="740"/>
                  </a:lnTo>
                  <a:lnTo>
                    <a:pt x="2108" y="740"/>
                  </a:lnTo>
                  <a:lnTo>
                    <a:pt x="2112" y="742"/>
                  </a:lnTo>
                  <a:lnTo>
                    <a:pt x="2116" y="746"/>
                  </a:lnTo>
                  <a:lnTo>
                    <a:pt x="2120" y="750"/>
                  </a:lnTo>
                  <a:lnTo>
                    <a:pt x="2126" y="752"/>
                  </a:lnTo>
                  <a:lnTo>
                    <a:pt x="2126" y="752"/>
                  </a:lnTo>
                  <a:lnTo>
                    <a:pt x="2126" y="752"/>
                  </a:lnTo>
                  <a:lnTo>
                    <a:pt x="2126" y="752"/>
                  </a:lnTo>
                  <a:lnTo>
                    <a:pt x="2132" y="750"/>
                  </a:lnTo>
                  <a:lnTo>
                    <a:pt x="2138" y="748"/>
                  </a:lnTo>
                  <a:lnTo>
                    <a:pt x="2148" y="740"/>
                  </a:lnTo>
                  <a:lnTo>
                    <a:pt x="2148" y="740"/>
                  </a:lnTo>
                  <a:lnTo>
                    <a:pt x="2152" y="730"/>
                  </a:lnTo>
                  <a:lnTo>
                    <a:pt x="2156" y="724"/>
                  </a:lnTo>
                  <a:lnTo>
                    <a:pt x="2160" y="720"/>
                  </a:lnTo>
                  <a:lnTo>
                    <a:pt x="2160" y="720"/>
                  </a:lnTo>
                  <a:lnTo>
                    <a:pt x="2168" y="714"/>
                  </a:lnTo>
                  <a:lnTo>
                    <a:pt x="2178" y="708"/>
                  </a:lnTo>
                  <a:lnTo>
                    <a:pt x="2178" y="708"/>
                  </a:lnTo>
                  <a:lnTo>
                    <a:pt x="2182" y="706"/>
                  </a:lnTo>
                  <a:lnTo>
                    <a:pt x="2186" y="702"/>
                  </a:lnTo>
                  <a:lnTo>
                    <a:pt x="2190" y="692"/>
                  </a:lnTo>
                  <a:lnTo>
                    <a:pt x="2190" y="692"/>
                  </a:lnTo>
                  <a:lnTo>
                    <a:pt x="2196" y="684"/>
                  </a:lnTo>
                  <a:lnTo>
                    <a:pt x="2202" y="674"/>
                  </a:lnTo>
                  <a:lnTo>
                    <a:pt x="2202" y="674"/>
                  </a:lnTo>
                  <a:lnTo>
                    <a:pt x="2224" y="650"/>
                  </a:lnTo>
                  <a:lnTo>
                    <a:pt x="2228" y="644"/>
                  </a:lnTo>
                  <a:lnTo>
                    <a:pt x="2230" y="638"/>
                  </a:lnTo>
                  <a:lnTo>
                    <a:pt x="2232" y="632"/>
                  </a:lnTo>
                  <a:lnTo>
                    <a:pt x="2232" y="624"/>
                  </a:lnTo>
                  <a:lnTo>
                    <a:pt x="2232" y="624"/>
                  </a:lnTo>
                  <a:lnTo>
                    <a:pt x="2230" y="610"/>
                  </a:lnTo>
                  <a:lnTo>
                    <a:pt x="2230" y="604"/>
                  </a:lnTo>
                  <a:lnTo>
                    <a:pt x="2232" y="598"/>
                  </a:lnTo>
                  <a:lnTo>
                    <a:pt x="2232" y="598"/>
                  </a:lnTo>
                  <a:lnTo>
                    <a:pt x="2236" y="590"/>
                  </a:lnTo>
                  <a:lnTo>
                    <a:pt x="2240" y="582"/>
                  </a:lnTo>
                  <a:lnTo>
                    <a:pt x="2240" y="582"/>
                  </a:lnTo>
                  <a:lnTo>
                    <a:pt x="2244" y="572"/>
                  </a:lnTo>
                  <a:lnTo>
                    <a:pt x="2244" y="560"/>
                  </a:lnTo>
                  <a:lnTo>
                    <a:pt x="2242" y="550"/>
                  </a:lnTo>
                  <a:lnTo>
                    <a:pt x="2238" y="546"/>
                  </a:lnTo>
                  <a:lnTo>
                    <a:pt x="2234" y="542"/>
                  </a:lnTo>
                  <a:lnTo>
                    <a:pt x="2234" y="542"/>
                  </a:lnTo>
                  <a:lnTo>
                    <a:pt x="2228" y="540"/>
                  </a:lnTo>
                  <a:lnTo>
                    <a:pt x="2228" y="540"/>
                  </a:lnTo>
                  <a:lnTo>
                    <a:pt x="2222" y="542"/>
                  </a:lnTo>
                  <a:lnTo>
                    <a:pt x="2216" y="548"/>
                  </a:lnTo>
                  <a:lnTo>
                    <a:pt x="2216" y="548"/>
                  </a:lnTo>
                  <a:lnTo>
                    <a:pt x="2208" y="552"/>
                  </a:lnTo>
                  <a:lnTo>
                    <a:pt x="2202" y="554"/>
                  </a:lnTo>
                  <a:lnTo>
                    <a:pt x="2202" y="554"/>
                  </a:lnTo>
                  <a:lnTo>
                    <a:pt x="2200" y="552"/>
                  </a:lnTo>
                  <a:lnTo>
                    <a:pt x="2196" y="550"/>
                  </a:lnTo>
                  <a:lnTo>
                    <a:pt x="2196" y="550"/>
                  </a:lnTo>
                  <a:lnTo>
                    <a:pt x="2194" y="546"/>
                  </a:lnTo>
                  <a:lnTo>
                    <a:pt x="2192" y="542"/>
                  </a:lnTo>
                  <a:lnTo>
                    <a:pt x="2192" y="538"/>
                  </a:lnTo>
                  <a:lnTo>
                    <a:pt x="2188" y="536"/>
                  </a:lnTo>
                  <a:lnTo>
                    <a:pt x="2188" y="536"/>
                  </a:lnTo>
                  <a:lnTo>
                    <a:pt x="2182" y="536"/>
                  </a:lnTo>
                  <a:lnTo>
                    <a:pt x="2182" y="536"/>
                  </a:lnTo>
                  <a:lnTo>
                    <a:pt x="2180" y="536"/>
                  </a:lnTo>
                  <a:lnTo>
                    <a:pt x="2180" y="536"/>
                  </a:lnTo>
                  <a:lnTo>
                    <a:pt x="2176" y="536"/>
                  </a:lnTo>
                  <a:lnTo>
                    <a:pt x="2176" y="536"/>
                  </a:lnTo>
                  <a:lnTo>
                    <a:pt x="2172" y="534"/>
                  </a:lnTo>
                  <a:lnTo>
                    <a:pt x="2168" y="532"/>
                  </a:lnTo>
                  <a:lnTo>
                    <a:pt x="2168" y="532"/>
                  </a:lnTo>
                  <a:lnTo>
                    <a:pt x="2174" y="526"/>
                  </a:lnTo>
                  <a:lnTo>
                    <a:pt x="2182" y="524"/>
                  </a:lnTo>
                  <a:lnTo>
                    <a:pt x="2196" y="516"/>
                  </a:lnTo>
                  <a:lnTo>
                    <a:pt x="2196" y="516"/>
                  </a:lnTo>
                  <a:lnTo>
                    <a:pt x="2226" y="494"/>
                  </a:lnTo>
                  <a:lnTo>
                    <a:pt x="2226" y="494"/>
                  </a:lnTo>
                  <a:lnTo>
                    <a:pt x="2240" y="486"/>
                  </a:lnTo>
                  <a:lnTo>
                    <a:pt x="2248" y="480"/>
                  </a:lnTo>
                  <a:lnTo>
                    <a:pt x="2254" y="474"/>
                  </a:lnTo>
                  <a:lnTo>
                    <a:pt x="2254" y="474"/>
                  </a:lnTo>
                  <a:lnTo>
                    <a:pt x="2264" y="462"/>
                  </a:lnTo>
                  <a:lnTo>
                    <a:pt x="2268" y="456"/>
                  </a:lnTo>
                  <a:lnTo>
                    <a:pt x="2276" y="452"/>
                  </a:lnTo>
                  <a:lnTo>
                    <a:pt x="2276" y="452"/>
                  </a:lnTo>
                  <a:lnTo>
                    <a:pt x="2284" y="450"/>
                  </a:lnTo>
                  <a:lnTo>
                    <a:pt x="2284" y="450"/>
                  </a:lnTo>
                  <a:lnTo>
                    <a:pt x="2300" y="454"/>
                  </a:lnTo>
                  <a:lnTo>
                    <a:pt x="2314" y="456"/>
                  </a:lnTo>
                  <a:lnTo>
                    <a:pt x="2314" y="456"/>
                  </a:lnTo>
                  <a:lnTo>
                    <a:pt x="2328" y="458"/>
                  </a:lnTo>
                  <a:lnTo>
                    <a:pt x="2328" y="458"/>
                  </a:lnTo>
                  <a:lnTo>
                    <a:pt x="2342" y="456"/>
                  </a:lnTo>
                  <a:lnTo>
                    <a:pt x="2348" y="456"/>
                  </a:lnTo>
                  <a:lnTo>
                    <a:pt x="2354" y="454"/>
                  </a:lnTo>
                  <a:lnTo>
                    <a:pt x="2354" y="454"/>
                  </a:lnTo>
                  <a:lnTo>
                    <a:pt x="2358" y="446"/>
                  </a:lnTo>
                  <a:lnTo>
                    <a:pt x="2362" y="442"/>
                  </a:lnTo>
                  <a:lnTo>
                    <a:pt x="2366" y="442"/>
                  </a:lnTo>
                  <a:lnTo>
                    <a:pt x="2366" y="442"/>
                  </a:lnTo>
                  <a:lnTo>
                    <a:pt x="2370" y="442"/>
                  </a:lnTo>
                  <a:lnTo>
                    <a:pt x="2370" y="442"/>
                  </a:lnTo>
                  <a:lnTo>
                    <a:pt x="2372" y="444"/>
                  </a:lnTo>
                  <a:lnTo>
                    <a:pt x="2372" y="446"/>
                  </a:lnTo>
                  <a:lnTo>
                    <a:pt x="2374" y="452"/>
                  </a:lnTo>
                  <a:lnTo>
                    <a:pt x="2374" y="458"/>
                  </a:lnTo>
                  <a:lnTo>
                    <a:pt x="2376" y="460"/>
                  </a:lnTo>
                  <a:lnTo>
                    <a:pt x="2378" y="462"/>
                  </a:lnTo>
                  <a:lnTo>
                    <a:pt x="2378" y="462"/>
                  </a:lnTo>
                  <a:lnTo>
                    <a:pt x="2378" y="462"/>
                  </a:lnTo>
                  <a:lnTo>
                    <a:pt x="2378" y="462"/>
                  </a:lnTo>
                  <a:lnTo>
                    <a:pt x="2382" y="460"/>
                  </a:lnTo>
                  <a:lnTo>
                    <a:pt x="2384" y="458"/>
                  </a:lnTo>
                  <a:lnTo>
                    <a:pt x="2388" y="454"/>
                  </a:lnTo>
                  <a:lnTo>
                    <a:pt x="2388" y="454"/>
                  </a:lnTo>
                  <a:lnTo>
                    <a:pt x="2392" y="450"/>
                  </a:lnTo>
                  <a:lnTo>
                    <a:pt x="2398" y="450"/>
                  </a:lnTo>
                  <a:lnTo>
                    <a:pt x="2398" y="450"/>
                  </a:lnTo>
                  <a:lnTo>
                    <a:pt x="2400" y="450"/>
                  </a:lnTo>
                  <a:lnTo>
                    <a:pt x="2400" y="450"/>
                  </a:lnTo>
                  <a:lnTo>
                    <a:pt x="2404" y="450"/>
                  </a:lnTo>
                  <a:lnTo>
                    <a:pt x="2404" y="450"/>
                  </a:lnTo>
                  <a:lnTo>
                    <a:pt x="2408" y="450"/>
                  </a:lnTo>
                  <a:lnTo>
                    <a:pt x="2408" y="450"/>
                  </a:lnTo>
                  <a:lnTo>
                    <a:pt x="2416" y="450"/>
                  </a:lnTo>
                  <a:lnTo>
                    <a:pt x="2420" y="448"/>
                  </a:lnTo>
                  <a:lnTo>
                    <a:pt x="2420" y="448"/>
                  </a:lnTo>
                  <a:lnTo>
                    <a:pt x="2422" y="446"/>
                  </a:lnTo>
                  <a:lnTo>
                    <a:pt x="2422" y="444"/>
                  </a:lnTo>
                  <a:lnTo>
                    <a:pt x="2420" y="440"/>
                  </a:lnTo>
                  <a:lnTo>
                    <a:pt x="2418" y="436"/>
                  </a:lnTo>
                  <a:lnTo>
                    <a:pt x="2418" y="434"/>
                  </a:lnTo>
                  <a:lnTo>
                    <a:pt x="2420" y="432"/>
                  </a:lnTo>
                  <a:lnTo>
                    <a:pt x="2420" y="432"/>
                  </a:lnTo>
                  <a:lnTo>
                    <a:pt x="2426" y="430"/>
                  </a:lnTo>
                  <a:lnTo>
                    <a:pt x="2432" y="428"/>
                  </a:lnTo>
                  <a:lnTo>
                    <a:pt x="2442" y="420"/>
                  </a:lnTo>
                  <a:lnTo>
                    <a:pt x="2450" y="412"/>
                  </a:lnTo>
                  <a:lnTo>
                    <a:pt x="2460" y="404"/>
                  </a:lnTo>
                  <a:lnTo>
                    <a:pt x="2460" y="404"/>
                  </a:lnTo>
                  <a:lnTo>
                    <a:pt x="2468" y="400"/>
                  </a:lnTo>
                  <a:lnTo>
                    <a:pt x="2472" y="400"/>
                  </a:lnTo>
                  <a:lnTo>
                    <a:pt x="2472" y="400"/>
                  </a:lnTo>
                  <a:lnTo>
                    <a:pt x="2476" y="400"/>
                  </a:lnTo>
                  <a:lnTo>
                    <a:pt x="2478" y="402"/>
                  </a:lnTo>
                  <a:lnTo>
                    <a:pt x="2482" y="408"/>
                  </a:lnTo>
                  <a:lnTo>
                    <a:pt x="2486" y="414"/>
                  </a:lnTo>
                  <a:lnTo>
                    <a:pt x="2488" y="422"/>
                  </a:lnTo>
                  <a:lnTo>
                    <a:pt x="2488" y="422"/>
                  </a:lnTo>
                  <a:lnTo>
                    <a:pt x="2498" y="418"/>
                  </a:lnTo>
                  <a:lnTo>
                    <a:pt x="2508" y="414"/>
                  </a:lnTo>
                  <a:lnTo>
                    <a:pt x="2518" y="412"/>
                  </a:lnTo>
                  <a:lnTo>
                    <a:pt x="2522" y="408"/>
                  </a:lnTo>
                  <a:lnTo>
                    <a:pt x="2526" y="406"/>
                  </a:lnTo>
                  <a:lnTo>
                    <a:pt x="2526" y="406"/>
                  </a:lnTo>
                  <a:lnTo>
                    <a:pt x="2532" y="396"/>
                  </a:lnTo>
                  <a:lnTo>
                    <a:pt x="2540" y="390"/>
                  </a:lnTo>
                  <a:lnTo>
                    <a:pt x="2548" y="384"/>
                  </a:lnTo>
                  <a:lnTo>
                    <a:pt x="2560" y="382"/>
                  </a:lnTo>
                  <a:lnTo>
                    <a:pt x="2560" y="382"/>
                  </a:lnTo>
                  <a:lnTo>
                    <a:pt x="2554" y="394"/>
                  </a:lnTo>
                  <a:lnTo>
                    <a:pt x="2546" y="406"/>
                  </a:lnTo>
                  <a:lnTo>
                    <a:pt x="2546" y="406"/>
                  </a:lnTo>
                  <a:lnTo>
                    <a:pt x="2534" y="416"/>
                  </a:lnTo>
                  <a:lnTo>
                    <a:pt x="2522" y="424"/>
                  </a:lnTo>
                  <a:lnTo>
                    <a:pt x="2498" y="438"/>
                  </a:lnTo>
                  <a:lnTo>
                    <a:pt x="2498" y="438"/>
                  </a:lnTo>
                  <a:lnTo>
                    <a:pt x="2488" y="446"/>
                  </a:lnTo>
                  <a:lnTo>
                    <a:pt x="2480" y="456"/>
                  </a:lnTo>
                  <a:lnTo>
                    <a:pt x="2470" y="464"/>
                  </a:lnTo>
                  <a:lnTo>
                    <a:pt x="2460" y="472"/>
                  </a:lnTo>
                  <a:lnTo>
                    <a:pt x="2460" y="472"/>
                  </a:lnTo>
                  <a:lnTo>
                    <a:pt x="2448" y="480"/>
                  </a:lnTo>
                  <a:lnTo>
                    <a:pt x="2442" y="484"/>
                  </a:lnTo>
                  <a:lnTo>
                    <a:pt x="2436" y="490"/>
                  </a:lnTo>
                  <a:lnTo>
                    <a:pt x="2436" y="490"/>
                  </a:lnTo>
                  <a:lnTo>
                    <a:pt x="2430" y="502"/>
                  </a:lnTo>
                  <a:lnTo>
                    <a:pt x="2424" y="514"/>
                  </a:lnTo>
                  <a:lnTo>
                    <a:pt x="2424" y="514"/>
                  </a:lnTo>
                  <a:lnTo>
                    <a:pt x="2422" y="526"/>
                  </a:lnTo>
                  <a:lnTo>
                    <a:pt x="2422" y="536"/>
                  </a:lnTo>
                  <a:lnTo>
                    <a:pt x="2426" y="556"/>
                  </a:lnTo>
                  <a:lnTo>
                    <a:pt x="2426" y="556"/>
                  </a:lnTo>
                  <a:lnTo>
                    <a:pt x="2430" y="580"/>
                  </a:lnTo>
                  <a:lnTo>
                    <a:pt x="2430" y="580"/>
                  </a:lnTo>
                  <a:lnTo>
                    <a:pt x="2432" y="594"/>
                  </a:lnTo>
                  <a:lnTo>
                    <a:pt x="2434" y="600"/>
                  </a:lnTo>
                  <a:lnTo>
                    <a:pt x="2436" y="604"/>
                  </a:lnTo>
                  <a:lnTo>
                    <a:pt x="2438" y="604"/>
                  </a:lnTo>
                  <a:lnTo>
                    <a:pt x="2438" y="604"/>
                  </a:lnTo>
                  <a:lnTo>
                    <a:pt x="2440" y="606"/>
                  </a:lnTo>
                  <a:lnTo>
                    <a:pt x="2440" y="606"/>
                  </a:lnTo>
                  <a:lnTo>
                    <a:pt x="2444" y="604"/>
                  </a:lnTo>
                  <a:lnTo>
                    <a:pt x="2448" y="602"/>
                  </a:lnTo>
                  <a:lnTo>
                    <a:pt x="2454" y="592"/>
                  </a:lnTo>
                  <a:lnTo>
                    <a:pt x="2462" y="574"/>
                  </a:lnTo>
                  <a:lnTo>
                    <a:pt x="2462" y="574"/>
                  </a:lnTo>
                  <a:lnTo>
                    <a:pt x="2466" y="570"/>
                  </a:lnTo>
                  <a:lnTo>
                    <a:pt x="2472" y="566"/>
                  </a:lnTo>
                  <a:lnTo>
                    <a:pt x="2476" y="564"/>
                  </a:lnTo>
                  <a:lnTo>
                    <a:pt x="2482" y="560"/>
                  </a:lnTo>
                  <a:lnTo>
                    <a:pt x="2482" y="560"/>
                  </a:lnTo>
                  <a:lnTo>
                    <a:pt x="2484" y="556"/>
                  </a:lnTo>
                  <a:lnTo>
                    <a:pt x="2486" y="550"/>
                  </a:lnTo>
                  <a:lnTo>
                    <a:pt x="2488" y="546"/>
                  </a:lnTo>
                  <a:lnTo>
                    <a:pt x="2490" y="542"/>
                  </a:lnTo>
                  <a:lnTo>
                    <a:pt x="2490" y="542"/>
                  </a:lnTo>
                  <a:lnTo>
                    <a:pt x="2496" y="540"/>
                  </a:lnTo>
                  <a:lnTo>
                    <a:pt x="2504" y="540"/>
                  </a:lnTo>
                  <a:lnTo>
                    <a:pt x="2504" y="540"/>
                  </a:lnTo>
                  <a:lnTo>
                    <a:pt x="2506" y="536"/>
                  </a:lnTo>
                  <a:lnTo>
                    <a:pt x="2506" y="532"/>
                  </a:lnTo>
                  <a:lnTo>
                    <a:pt x="2506" y="532"/>
                  </a:lnTo>
                  <a:lnTo>
                    <a:pt x="2508" y="522"/>
                  </a:lnTo>
                  <a:lnTo>
                    <a:pt x="2510" y="516"/>
                  </a:lnTo>
                  <a:lnTo>
                    <a:pt x="2512" y="512"/>
                  </a:lnTo>
                  <a:lnTo>
                    <a:pt x="2512" y="512"/>
                  </a:lnTo>
                  <a:lnTo>
                    <a:pt x="2516" y="514"/>
                  </a:lnTo>
                  <a:lnTo>
                    <a:pt x="2522" y="516"/>
                  </a:lnTo>
                  <a:lnTo>
                    <a:pt x="2522" y="516"/>
                  </a:lnTo>
                  <a:lnTo>
                    <a:pt x="2526" y="514"/>
                  </a:lnTo>
                  <a:lnTo>
                    <a:pt x="2528" y="512"/>
                  </a:lnTo>
                  <a:lnTo>
                    <a:pt x="2528" y="512"/>
                  </a:lnTo>
                  <a:lnTo>
                    <a:pt x="2528" y="508"/>
                  </a:lnTo>
                  <a:lnTo>
                    <a:pt x="2526" y="506"/>
                  </a:lnTo>
                  <a:lnTo>
                    <a:pt x="2524" y="502"/>
                  </a:lnTo>
                  <a:lnTo>
                    <a:pt x="2524" y="498"/>
                  </a:lnTo>
                  <a:lnTo>
                    <a:pt x="2524" y="498"/>
                  </a:lnTo>
                  <a:lnTo>
                    <a:pt x="2526" y="492"/>
                  </a:lnTo>
                  <a:lnTo>
                    <a:pt x="2530" y="490"/>
                  </a:lnTo>
                  <a:lnTo>
                    <a:pt x="2530" y="486"/>
                  </a:lnTo>
                  <a:lnTo>
                    <a:pt x="2528" y="482"/>
                  </a:lnTo>
                  <a:lnTo>
                    <a:pt x="2528" y="482"/>
                  </a:lnTo>
                  <a:lnTo>
                    <a:pt x="2524" y="480"/>
                  </a:lnTo>
                  <a:lnTo>
                    <a:pt x="2520" y="478"/>
                  </a:lnTo>
                  <a:lnTo>
                    <a:pt x="2516" y="476"/>
                  </a:lnTo>
                  <a:lnTo>
                    <a:pt x="2514" y="472"/>
                  </a:lnTo>
                  <a:lnTo>
                    <a:pt x="2514" y="472"/>
                  </a:lnTo>
                  <a:lnTo>
                    <a:pt x="2516" y="468"/>
                  </a:lnTo>
                  <a:lnTo>
                    <a:pt x="2522" y="460"/>
                  </a:lnTo>
                  <a:lnTo>
                    <a:pt x="2534" y="448"/>
                  </a:lnTo>
                  <a:lnTo>
                    <a:pt x="2534" y="448"/>
                  </a:lnTo>
                  <a:lnTo>
                    <a:pt x="2542" y="442"/>
                  </a:lnTo>
                  <a:lnTo>
                    <a:pt x="2548" y="438"/>
                  </a:lnTo>
                  <a:lnTo>
                    <a:pt x="2552" y="438"/>
                  </a:lnTo>
                  <a:lnTo>
                    <a:pt x="2552" y="438"/>
                  </a:lnTo>
                  <a:lnTo>
                    <a:pt x="2552" y="438"/>
                  </a:lnTo>
                  <a:lnTo>
                    <a:pt x="2552" y="438"/>
                  </a:lnTo>
                  <a:lnTo>
                    <a:pt x="2556" y="438"/>
                  </a:lnTo>
                  <a:lnTo>
                    <a:pt x="2560" y="442"/>
                  </a:lnTo>
                  <a:lnTo>
                    <a:pt x="2562" y="446"/>
                  </a:lnTo>
                  <a:lnTo>
                    <a:pt x="2566" y="448"/>
                  </a:lnTo>
                  <a:lnTo>
                    <a:pt x="2566" y="448"/>
                  </a:lnTo>
                  <a:lnTo>
                    <a:pt x="2566" y="448"/>
                  </a:lnTo>
                  <a:lnTo>
                    <a:pt x="2566" y="448"/>
                  </a:lnTo>
                  <a:lnTo>
                    <a:pt x="2572" y="446"/>
                  </a:lnTo>
                  <a:lnTo>
                    <a:pt x="2576" y="442"/>
                  </a:lnTo>
                  <a:lnTo>
                    <a:pt x="2580" y="438"/>
                  </a:lnTo>
                  <a:lnTo>
                    <a:pt x="2586" y="434"/>
                  </a:lnTo>
                  <a:lnTo>
                    <a:pt x="2586" y="434"/>
                  </a:lnTo>
                  <a:lnTo>
                    <a:pt x="2592" y="430"/>
                  </a:lnTo>
                  <a:lnTo>
                    <a:pt x="2598" y="430"/>
                  </a:lnTo>
                  <a:lnTo>
                    <a:pt x="2598" y="430"/>
                  </a:lnTo>
                  <a:lnTo>
                    <a:pt x="2606" y="432"/>
                  </a:lnTo>
                  <a:lnTo>
                    <a:pt x="2606" y="432"/>
                  </a:lnTo>
                  <a:lnTo>
                    <a:pt x="2614" y="438"/>
                  </a:lnTo>
                  <a:lnTo>
                    <a:pt x="2616" y="440"/>
                  </a:lnTo>
                  <a:lnTo>
                    <a:pt x="2620" y="442"/>
                  </a:lnTo>
                  <a:lnTo>
                    <a:pt x="2620" y="442"/>
                  </a:lnTo>
                  <a:lnTo>
                    <a:pt x="2626" y="440"/>
                  </a:lnTo>
                  <a:lnTo>
                    <a:pt x="2626" y="440"/>
                  </a:lnTo>
                  <a:lnTo>
                    <a:pt x="2630" y="438"/>
                  </a:lnTo>
                  <a:lnTo>
                    <a:pt x="2636" y="434"/>
                  </a:lnTo>
                  <a:lnTo>
                    <a:pt x="2644" y="424"/>
                  </a:lnTo>
                  <a:lnTo>
                    <a:pt x="2644" y="424"/>
                  </a:lnTo>
                  <a:lnTo>
                    <a:pt x="2654" y="420"/>
                  </a:lnTo>
                  <a:lnTo>
                    <a:pt x="2666" y="414"/>
                  </a:lnTo>
                  <a:lnTo>
                    <a:pt x="2676" y="410"/>
                  </a:lnTo>
                  <a:lnTo>
                    <a:pt x="2686" y="406"/>
                  </a:lnTo>
                  <a:lnTo>
                    <a:pt x="2686" y="406"/>
                  </a:lnTo>
                  <a:lnTo>
                    <a:pt x="2694" y="400"/>
                  </a:lnTo>
                  <a:lnTo>
                    <a:pt x="2704" y="394"/>
                  </a:lnTo>
                  <a:lnTo>
                    <a:pt x="2704" y="394"/>
                  </a:lnTo>
                  <a:lnTo>
                    <a:pt x="2710" y="392"/>
                  </a:lnTo>
                  <a:lnTo>
                    <a:pt x="2710" y="392"/>
                  </a:lnTo>
                  <a:lnTo>
                    <a:pt x="2718" y="394"/>
                  </a:lnTo>
                  <a:lnTo>
                    <a:pt x="2718" y="394"/>
                  </a:lnTo>
                  <a:lnTo>
                    <a:pt x="2724" y="394"/>
                  </a:lnTo>
                  <a:lnTo>
                    <a:pt x="2724" y="394"/>
                  </a:lnTo>
                  <a:lnTo>
                    <a:pt x="2726" y="394"/>
                  </a:lnTo>
                  <a:lnTo>
                    <a:pt x="2726" y="394"/>
                  </a:lnTo>
                  <a:lnTo>
                    <a:pt x="2730" y="394"/>
                  </a:lnTo>
                  <a:lnTo>
                    <a:pt x="2736" y="392"/>
                  </a:lnTo>
                  <a:lnTo>
                    <a:pt x="2740" y="388"/>
                  </a:lnTo>
                  <a:lnTo>
                    <a:pt x="2740" y="384"/>
                  </a:lnTo>
                  <a:lnTo>
                    <a:pt x="2740" y="384"/>
                  </a:lnTo>
                  <a:lnTo>
                    <a:pt x="2738" y="382"/>
                  </a:lnTo>
                  <a:lnTo>
                    <a:pt x="2736" y="380"/>
                  </a:lnTo>
                  <a:lnTo>
                    <a:pt x="2732" y="378"/>
                  </a:lnTo>
                  <a:lnTo>
                    <a:pt x="2732" y="378"/>
                  </a:lnTo>
                  <a:lnTo>
                    <a:pt x="2730" y="372"/>
                  </a:lnTo>
                  <a:lnTo>
                    <a:pt x="2730" y="366"/>
                  </a:lnTo>
                  <a:lnTo>
                    <a:pt x="2730" y="366"/>
                  </a:lnTo>
                  <a:lnTo>
                    <a:pt x="2732" y="362"/>
                  </a:lnTo>
                  <a:lnTo>
                    <a:pt x="2730" y="358"/>
                  </a:lnTo>
                  <a:lnTo>
                    <a:pt x="2728" y="354"/>
                  </a:lnTo>
                  <a:lnTo>
                    <a:pt x="2722" y="352"/>
                  </a:lnTo>
                  <a:lnTo>
                    <a:pt x="2722" y="352"/>
                  </a:lnTo>
                  <a:lnTo>
                    <a:pt x="2708" y="348"/>
                  </a:lnTo>
                  <a:lnTo>
                    <a:pt x="2706" y="346"/>
                  </a:lnTo>
                  <a:lnTo>
                    <a:pt x="2704" y="344"/>
                  </a:lnTo>
                  <a:lnTo>
                    <a:pt x="2704" y="342"/>
                  </a:lnTo>
                  <a:lnTo>
                    <a:pt x="2708" y="340"/>
                  </a:lnTo>
                  <a:lnTo>
                    <a:pt x="2708" y="340"/>
                  </a:lnTo>
                  <a:lnTo>
                    <a:pt x="2710" y="340"/>
                  </a:lnTo>
                  <a:lnTo>
                    <a:pt x="2710" y="340"/>
                  </a:lnTo>
                  <a:lnTo>
                    <a:pt x="2730" y="344"/>
                  </a:lnTo>
                  <a:lnTo>
                    <a:pt x="2730" y="344"/>
                  </a:lnTo>
                  <a:lnTo>
                    <a:pt x="2744" y="346"/>
                  </a:lnTo>
                  <a:lnTo>
                    <a:pt x="2744" y="346"/>
                  </a:lnTo>
                  <a:lnTo>
                    <a:pt x="2750" y="346"/>
                  </a:lnTo>
                  <a:lnTo>
                    <a:pt x="2754" y="342"/>
                  </a:lnTo>
                  <a:lnTo>
                    <a:pt x="2754" y="342"/>
                  </a:lnTo>
                  <a:lnTo>
                    <a:pt x="2754" y="338"/>
                  </a:lnTo>
                  <a:lnTo>
                    <a:pt x="2754" y="332"/>
                  </a:lnTo>
                  <a:lnTo>
                    <a:pt x="2756" y="326"/>
                  </a:lnTo>
                  <a:lnTo>
                    <a:pt x="2756" y="324"/>
                  </a:lnTo>
                  <a:lnTo>
                    <a:pt x="2760" y="322"/>
                  </a:lnTo>
                  <a:lnTo>
                    <a:pt x="2760" y="322"/>
                  </a:lnTo>
                  <a:lnTo>
                    <a:pt x="2762" y="322"/>
                  </a:lnTo>
                  <a:lnTo>
                    <a:pt x="2762" y="322"/>
                  </a:lnTo>
                  <a:lnTo>
                    <a:pt x="2766" y="322"/>
                  </a:lnTo>
                  <a:lnTo>
                    <a:pt x="2768" y="326"/>
                  </a:lnTo>
                  <a:lnTo>
                    <a:pt x="2774" y="332"/>
                  </a:lnTo>
                  <a:lnTo>
                    <a:pt x="2774" y="332"/>
                  </a:lnTo>
                  <a:lnTo>
                    <a:pt x="2782" y="330"/>
                  </a:lnTo>
                  <a:lnTo>
                    <a:pt x="2782" y="330"/>
                  </a:lnTo>
                  <a:lnTo>
                    <a:pt x="2792" y="334"/>
                  </a:lnTo>
                  <a:lnTo>
                    <a:pt x="2800" y="338"/>
                  </a:lnTo>
                  <a:lnTo>
                    <a:pt x="2810" y="344"/>
                  </a:lnTo>
                  <a:lnTo>
                    <a:pt x="2818" y="350"/>
                  </a:lnTo>
                  <a:lnTo>
                    <a:pt x="2818" y="350"/>
                  </a:lnTo>
                  <a:lnTo>
                    <a:pt x="2828" y="352"/>
                  </a:lnTo>
                  <a:lnTo>
                    <a:pt x="2828" y="352"/>
                  </a:lnTo>
                  <a:lnTo>
                    <a:pt x="2834" y="352"/>
                  </a:lnTo>
                  <a:lnTo>
                    <a:pt x="2840" y="348"/>
                  </a:lnTo>
                  <a:lnTo>
                    <a:pt x="2840" y="348"/>
                  </a:lnTo>
                  <a:lnTo>
                    <a:pt x="2844" y="344"/>
                  </a:lnTo>
                  <a:lnTo>
                    <a:pt x="2844" y="340"/>
                  </a:lnTo>
                  <a:lnTo>
                    <a:pt x="2848" y="332"/>
                  </a:lnTo>
                  <a:lnTo>
                    <a:pt x="2848" y="332"/>
                  </a:lnTo>
                  <a:lnTo>
                    <a:pt x="2852" y="330"/>
                  </a:lnTo>
                  <a:lnTo>
                    <a:pt x="2856" y="328"/>
                  </a:lnTo>
                  <a:lnTo>
                    <a:pt x="2860" y="328"/>
                  </a:lnTo>
                  <a:lnTo>
                    <a:pt x="2864" y="326"/>
                  </a:lnTo>
                  <a:lnTo>
                    <a:pt x="2864" y="326"/>
                  </a:lnTo>
                  <a:lnTo>
                    <a:pt x="2870" y="324"/>
                  </a:lnTo>
                  <a:lnTo>
                    <a:pt x="2872" y="318"/>
                  </a:lnTo>
                  <a:lnTo>
                    <a:pt x="2872" y="314"/>
                  </a:lnTo>
                  <a:lnTo>
                    <a:pt x="2870" y="310"/>
                  </a:lnTo>
                  <a:lnTo>
                    <a:pt x="2870" y="310"/>
                  </a:lnTo>
                  <a:lnTo>
                    <a:pt x="2866" y="308"/>
                  </a:lnTo>
                  <a:lnTo>
                    <a:pt x="2860" y="306"/>
                  </a:lnTo>
                  <a:lnTo>
                    <a:pt x="2848" y="306"/>
                  </a:lnTo>
                  <a:lnTo>
                    <a:pt x="2848" y="306"/>
                  </a:lnTo>
                  <a:lnTo>
                    <a:pt x="2840" y="300"/>
                  </a:lnTo>
                  <a:lnTo>
                    <a:pt x="2836" y="298"/>
                  </a:lnTo>
                  <a:lnTo>
                    <a:pt x="2832" y="296"/>
                  </a:lnTo>
                  <a:lnTo>
                    <a:pt x="2832" y="296"/>
                  </a:lnTo>
                  <a:lnTo>
                    <a:pt x="2832" y="296"/>
                  </a:lnTo>
                  <a:lnTo>
                    <a:pt x="2832" y="296"/>
                  </a:lnTo>
                  <a:lnTo>
                    <a:pt x="2828" y="298"/>
                  </a:lnTo>
                  <a:lnTo>
                    <a:pt x="2824" y="300"/>
                  </a:lnTo>
                  <a:lnTo>
                    <a:pt x="2822" y="302"/>
                  </a:lnTo>
                  <a:lnTo>
                    <a:pt x="2818" y="304"/>
                  </a:lnTo>
                  <a:lnTo>
                    <a:pt x="2818" y="304"/>
                  </a:lnTo>
                  <a:lnTo>
                    <a:pt x="2816" y="302"/>
                  </a:lnTo>
                  <a:lnTo>
                    <a:pt x="2816" y="302"/>
                  </a:lnTo>
                  <a:lnTo>
                    <a:pt x="2812" y="298"/>
                  </a:lnTo>
                  <a:lnTo>
                    <a:pt x="2812" y="294"/>
                  </a:lnTo>
                  <a:lnTo>
                    <a:pt x="2810" y="288"/>
                  </a:lnTo>
                  <a:lnTo>
                    <a:pt x="2808" y="282"/>
                  </a:lnTo>
                  <a:lnTo>
                    <a:pt x="2808" y="282"/>
                  </a:lnTo>
                  <a:lnTo>
                    <a:pt x="2798" y="274"/>
                  </a:lnTo>
                  <a:lnTo>
                    <a:pt x="2788" y="266"/>
                  </a:lnTo>
                  <a:lnTo>
                    <a:pt x="2762" y="254"/>
                  </a:lnTo>
                  <a:lnTo>
                    <a:pt x="2762" y="254"/>
                  </a:lnTo>
                  <a:lnTo>
                    <a:pt x="2752" y="250"/>
                  </a:lnTo>
                  <a:lnTo>
                    <a:pt x="2744" y="242"/>
                  </a:lnTo>
                  <a:lnTo>
                    <a:pt x="2744" y="242"/>
                  </a:lnTo>
                  <a:lnTo>
                    <a:pt x="2738" y="234"/>
                  </a:lnTo>
                  <a:lnTo>
                    <a:pt x="2734" y="232"/>
                  </a:lnTo>
                  <a:lnTo>
                    <a:pt x="2728" y="232"/>
                  </a:lnTo>
                  <a:lnTo>
                    <a:pt x="2728" y="232"/>
                  </a:lnTo>
                  <a:lnTo>
                    <a:pt x="2720" y="230"/>
                  </a:lnTo>
                  <a:lnTo>
                    <a:pt x="2712" y="226"/>
                  </a:lnTo>
                  <a:lnTo>
                    <a:pt x="2706" y="224"/>
                  </a:lnTo>
                  <a:lnTo>
                    <a:pt x="2698" y="222"/>
                  </a:lnTo>
                  <a:lnTo>
                    <a:pt x="2698" y="222"/>
                  </a:lnTo>
                  <a:lnTo>
                    <a:pt x="2690" y="224"/>
                  </a:lnTo>
                  <a:lnTo>
                    <a:pt x="2690" y="224"/>
                  </a:lnTo>
                  <a:lnTo>
                    <a:pt x="2684" y="224"/>
                  </a:lnTo>
                  <a:lnTo>
                    <a:pt x="2684" y="224"/>
                  </a:lnTo>
                  <a:lnTo>
                    <a:pt x="2676" y="226"/>
                  </a:lnTo>
                  <a:lnTo>
                    <a:pt x="2676" y="226"/>
                  </a:lnTo>
                  <a:lnTo>
                    <a:pt x="2672" y="226"/>
                  </a:lnTo>
                  <a:lnTo>
                    <a:pt x="2666" y="222"/>
                  </a:lnTo>
                  <a:lnTo>
                    <a:pt x="2666" y="222"/>
                  </a:lnTo>
                  <a:lnTo>
                    <a:pt x="2660" y="220"/>
                  </a:lnTo>
                  <a:lnTo>
                    <a:pt x="2654" y="218"/>
                  </a:lnTo>
                  <a:lnTo>
                    <a:pt x="2654" y="218"/>
                  </a:lnTo>
                  <a:lnTo>
                    <a:pt x="2650" y="218"/>
                  </a:lnTo>
                  <a:lnTo>
                    <a:pt x="2646" y="222"/>
                  </a:lnTo>
                  <a:lnTo>
                    <a:pt x="2646" y="222"/>
                  </a:lnTo>
                  <a:lnTo>
                    <a:pt x="2644" y="226"/>
                  </a:lnTo>
                  <a:lnTo>
                    <a:pt x="2644" y="232"/>
                  </a:lnTo>
                  <a:lnTo>
                    <a:pt x="2644" y="238"/>
                  </a:lnTo>
                  <a:lnTo>
                    <a:pt x="2644" y="244"/>
                  </a:lnTo>
                  <a:lnTo>
                    <a:pt x="2644" y="244"/>
                  </a:lnTo>
                  <a:lnTo>
                    <a:pt x="2638" y="250"/>
                  </a:lnTo>
                  <a:lnTo>
                    <a:pt x="2632" y="250"/>
                  </a:lnTo>
                  <a:lnTo>
                    <a:pt x="2632" y="250"/>
                  </a:lnTo>
                  <a:lnTo>
                    <a:pt x="2626" y="250"/>
                  </a:lnTo>
                  <a:lnTo>
                    <a:pt x="2620" y="246"/>
                  </a:lnTo>
                  <a:lnTo>
                    <a:pt x="2612" y="240"/>
                  </a:lnTo>
                  <a:lnTo>
                    <a:pt x="2612" y="240"/>
                  </a:lnTo>
                  <a:lnTo>
                    <a:pt x="2606" y="234"/>
                  </a:lnTo>
                  <a:lnTo>
                    <a:pt x="2602" y="232"/>
                  </a:lnTo>
                  <a:lnTo>
                    <a:pt x="2598" y="230"/>
                  </a:lnTo>
                  <a:lnTo>
                    <a:pt x="2598" y="230"/>
                  </a:lnTo>
                  <a:lnTo>
                    <a:pt x="2594" y="232"/>
                  </a:lnTo>
                  <a:lnTo>
                    <a:pt x="2594" y="232"/>
                  </a:lnTo>
                  <a:lnTo>
                    <a:pt x="2584" y="232"/>
                  </a:lnTo>
                  <a:lnTo>
                    <a:pt x="2574" y="234"/>
                  </a:lnTo>
                  <a:lnTo>
                    <a:pt x="2574" y="234"/>
                  </a:lnTo>
                  <a:lnTo>
                    <a:pt x="2572" y="234"/>
                  </a:lnTo>
                  <a:lnTo>
                    <a:pt x="2572" y="234"/>
                  </a:lnTo>
                  <a:lnTo>
                    <a:pt x="2560" y="230"/>
                  </a:lnTo>
                  <a:lnTo>
                    <a:pt x="2550" y="228"/>
                  </a:lnTo>
                  <a:lnTo>
                    <a:pt x="2550" y="228"/>
                  </a:lnTo>
                  <a:lnTo>
                    <a:pt x="2548" y="228"/>
                  </a:lnTo>
                  <a:lnTo>
                    <a:pt x="2548" y="228"/>
                  </a:lnTo>
                  <a:lnTo>
                    <a:pt x="2542" y="230"/>
                  </a:lnTo>
                  <a:lnTo>
                    <a:pt x="2538" y="232"/>
                  </a:lnTo>
                  <a:lnTo>
                    <a:pt x="2534" y="236"/>
                  </a:lnTo>
                  <a:lnTo>
                    <a:pt x="2528" y="236"/>
                  </a:lnTo>
                  <a:lnTo>
                    <a:pt x="2528" y="236"/>
                  </a:lnTo>
                  <a:lnTo>
                    <a:pt x="2528" y="236"/>
                  </a:lnTo>
                  <a:lnTo>
                    <a:pt x="2528" y="236"/>
                  </a:lnTo>
                  <a:lnTo>
                    <a:pt x="2526" y="232"/>
                  </a:lnTo>
                  <a:lnTo>
                    <a:pt x="2522" y="230"/>
                  </a:lnTo>
                  <a:lnTo>
                    <a:pt x="2518" y="228"/>
                  </a:lnTo>
                  <a:lnTo>
                    <a:pt x="2514" y="224"/>
                  </a:lnTo>
                  <a:lnTo>
                    <a:pt x="2514" y="224"/>
                  </a:lnTo>
                  <a:lnTo>
                    <a:pt x="2512" y="220"/>
                  </a:lnTo>
                  <a:lnTo>
                    <a:pt x="2512" y="216"/>
                  </a:lnTo>
                  <a:lnTo>
                    <a:pt x="2510" y="212"/>
                  </a:lnTo>
                  <a:lnTo>
                    <a:pt x="2508" y="208"/>
                  </a:lnTo>
                  <a:lnTo>
                    <a:pt x="2508" y="208"/>
                  </a:lnTo>
                  <a:lnTo>
                    <a:pt x="2500" y="202"/>
                  </a:lnTo>
                  <a:lnTo>
                    <a:pt x="2488" y="200"/>
                  </a:lnTo>
                  <a:lnTo>
                    <a:pt x="2488" y="200"/>
                  </a:lnTo>
                  <a:lnTo>
                    <a:pt x="2478" y="196"/>
                  </a:lnTo>
                  <a:lnTo>
                    <a:pt x="2470" y="194"/>
                  </a:lnTo>
                  <a:lnTo>
                    <a:pt x="2470" y="194"/>
                  </a:lnTo>
                  <a:lnTo>
                    <a:pt x="2462" y="190"/>
                  </a:lnTo>
                  <a:lnTo>
                    <a:pt x="2462" y="190"/>
                  </a:lnTo>
                  <a:lnTo>
                    <a:pt x="2460" y="190"/>
                  </a:lnTo>
                  <a:lnTo>
                    <a:pt x="2456" y="192"/>
                  </a:lnTo>
                  <a:lnTo>
                    <a:pt x="2446" y="198"/>
                  </a:lnTo>
                  <a:lnTo>
                    <a:pt x="2446" y="198"/>
                  </a:lnTo>
                  <a:lnTo>
                    <a:pt x="2438" y="202"/>
                  </a:lnTo>
                  <a:lnTo>
                    <a:pt x="2430" y="202"/>
                  </a:lnTo>
                  <a:lnTo>
                    <a:pt x="2430" y="202"/>
                  </a:lnTo>
                  <a:lnTo>
                    <a:pt x="2428" y="202"/>
                  </a:lnTo>
                  <a:lnTo>
                    <a:pt x="2428" y="202"/>
                  </a:lnTo>
                  <a:lnTo>
                    <a:pt x="2424" y="200"/>
                  </a:lnTo>
                  <a:lnTo>
                    <a:pt x="2422" y="196"/>
                  </a:lnTo>
                  <a:lnTo>
                    <a:pt x="2420" y="192"/>
                  </a:lnTo>
                  <a:lnTo>
                    <a:pt x="2416" y="188"/>
                  </a:lnTo>
                  <a:lnTo>
                    <a:pt x="2416" y="188"/>
                  </a:lnTo>
                  <a:lnTo>
                    <a:pt x="2410" y="188"/>
                  </a:lnTo>
                  <a:lnTo>
                    <a:pt x="2410" y="188"/>
                  </a:lnTo>
                  <a:lnTo>
                    <a:pt x="2408" y="188"/>
                  </a:lnTo>
                  <a:lnTo>
                    <a:pt x="2408" y="188"/>
                  </a:lnTo>
                  <a:lnTo>
                    <a:pt x="2404" y="188"/>
                  </a:lnTo>
                  <a:lnTo>
                    <a:pt x="2404" y="188"/>
                  </a:lnTo>
                  <a:lnTo>
                    <a:pt x="2398" y="186"/>
                  </a:lnTo>
                  <a:lnTo>
                    <a:pt x="2398" y="186"/>
                  </a:lnTo>
                  <a:lnTo>
                    <a:pt x="2390" y="180"/>
                  </a:lnTo>
                  <a:lnTo>
                    <a:pt x="2390" y="180"/>
                  </a:lnTo>
                  <a:lnTo>
                    <a:pt x="2384" y="174"/>
                  </a:lnTo>
                  <a:lnTo>
                    <a:pt x="2380" y="166"/>
                  </a:lnTo>
                  <a:lnTo>
                    <a:pt x="2380" y="166"/>
                  </a:lnTo>
                  <a:lnTo>
                    <a:pt x="2376" y="162"/>
                  </a:lnTo>
                  <a:lnTo>
                    <a:pt x="2370" y="160"/>
                  </a:lnTo>
                  <a:lnTo>
                    <a:pt x="2370" y="160"/>
                  </a:lnTo>
                  <a:lnTo>
                    <a:pt x="2364" y="160"/>
                  </a:lnTo>
                  <a:lnTo>
                    <a:pt x="2358" y="162"/>
                  </a:lnTo>
                  <a:lnTo>
                    <a:pt x="2358" y="162"/>
                  </a:lnTo>
                  <a:lnTo>
                    <a:pt x="2354" y="166"/>
                  </a:lnTo>
                  <a:lnTo>
                    <a:pt x="2350" y="172"/>
                  </a:lnTo>
                  <a:lnTo>
                    <a:pt x="2348" y="176"/>
                  </a:lnTo>
                  <a:lnTo>
                    <a:pt x="2342" y="180"/>
                  </a:lnTo>
                  <a:lnTo>
                    <a:pt x="2342" y="180"/>
                  </a:lnTo>
                  <a:lnTo>
                    <a:pt x="2332" y="182"/>
                  </a:lnTo>
                  <a:lnTo>
                    <a:pt x="2332" y="182"/>
                  </a:lnTo>
                  <a:lnTo>
                    <a:pt x="2330" y="182"/>
                  </a:lnTo>
                  <a:lnTo>
                    <a:pt x="2330" y="182"/>
                  </a:lnTo>
                  <a:lnTo>
                    <a:pt x="2328" y="180"/>
                  </a:lnTo>
                  <a:lnTo>
                    <a:pt x="2328" y="180"/>
                  </a:lnTo>
                  <a:lnTo>
                    <a:pt x="2328" y="178"/>
                  </a:lnTo>
                  <a:lnTo>
                    <a:pt x="2328" y="176"/>
                  </a:lnTo>
                  <a:lnTo>
                    <a:pt x="2328" y="176"/>
                  </a:lnTo>
                  <a:lnTo>
                    <a:pt x="2326" y="164"/>
                  </a:lnTo>
                  <a:lnTo>
                    <a:pt x="2324" y="160"/>
                  </a:lnTo>
                  <a:lnTo>
                    <a:pt x="2320" y="156"/>
                  </a:lnTo>
                  <a:lnTo>
                    <a:pt x="2320" y="156"/>
                  </a:lnTo>
                  <a:lnTo>
                    <a:pt x="2314" y="154"/>
                  </a:lnTo>
                  <a:lnTo>
                    <a:pt x="2306" y="152"/>
                  </a:lnTo>
                  <a:lnTo>
                    <a:pt x="2306" y="152"/>
                  </a:lnTo>
                  <a:lnTo>
                    <a:pt x="2296" y="148"/>
                  </a:lnTo>
                  <a:lnTo>
                    <a:pt x="2296" y="148"/>
                  </a:lnTo>
                  <a:lnTo>
                    <a:pt x="2290" y="148"/>
                  </a:lnTo>
                  <a:lnTo>
                    <a:pt x="2290" y="148"/>
                  </a:lnTo>
                  <a:lnTo>
                    <a:pt x="2284" y="148"/>
                  </a:lnTo>
                  <a:lnTo>
                    <a:pt x="2278" y="150"/>
                  </a:lnTo>
                  <a:lnTo>
                    <a:pt x="2278" y="150"/>
                  </a:lnTo>
                  <a:lnTo>
                    <a:pt x="2274" y="150"/>
                  </a:lnTo>
                  <a:lnTo>
                    <a:pt x="2274" y="150"/>
                  </a:lnTo>
                  <a:lnTo>
                    <a:pt x="2274" y="150"/>
                  </a:lnTo>
                  <a:lnTo>
                    <a:pt x="2274" y="150"/>
                  </a:lnTo>
                  <a:lnTo>
                    <a:pt x="2272" y="150"/>
                  </a:lnTo>
                  <a:lnTo>
                    <a:pt x="2272" y="150"/>
                  </a:lnTo>
                  <a:lnTo>
                    <a:pt x="2268" y="154"/>
                  </a:lnTo>
                  <a:lnTo>
                    <a:pt x="2268" y="154"/>
                  </a:lnTo>
                  <a:lnTo>
                    <a:pt x="2262" y="158"/>
                  </a:lnTo>
                  <a:lnTo>
                    <a:pt x="2262" y="162"/>
                  </a:lnTo>
                  <a:lnTo>
                    <a:pt x="2262" y="162"/>
                  </a:lnTo>
                  <a:lnTo>
                    <a:pt x="2262" y="168"/>
                  </a:lnTo>
                  <a:lnTo>
                    <a:pt x="2264" y="172"/>
                  </a:lnTo>
                  <a:lnTo>
                    <a:pt x="2264" y="178"/>
                  </a:lnTo>
                  <a:lnTo>
                    <a:pt x="2262" y="180"/>
                  </a:lnTo>
                  <a:lnTo>
                    <a:pt x="2258" y="182"/>
                  </a:lnTo>
                  <a:lnTo>
                    <a:pt x="2258" y="182"/>
                  </a:lnTo>
                  <a:lnTo>
                    <a:pt x="2250" y="172"/>
                  </a:lnTo>
                  <a:lnTo>
                    <a:pt x="2250" y="172"/>
                  </a:lnTo>
                  <a:lnTo>
                    <a:pt x="2248" y="174"/>
                  </a:lnTo>
                  <a:lnTo>
                    <a:pt x="2246" y="178"/>
                  </a:lnTo>
                  <a:lnTo>
                    <a:pt x="2248" y="182"/>
                  </a:lnTo>
                  <a:lnTo>
                    <a:pt x="2248" y="182"/>
                  </a:lnTo>
                  <a:lnTo>
                    <a:pt x="2240" y="186"/>
                  </a:lnTo>
                  <a:lnTo>
                    <a:pt x="2234" y="188"/>
                  </a:lnTo>
                  <a:lnTo>
                    <a:pt x="2230" y="188"/>
                  </a:lnTo>
                  <a:lnTo>
                    <a:pt x="2230" y="188"/>
                  </a:lnTo>
                  <a:lnTo>
                    <a:pt x="2230" y="188"/>
                  </a:lnTo>
                  <a:lnTo>
                    <a:pt x="2230" y="188"/>
                  </a:lnTo>
                  <a:lnTo>
                    <a:pt x="2226" y="188"/>
                  </a:lnTo>
                  <a:lnTo>
                    <a:pt x="2222" y="184"/>
                  </a:lnTo>
                  <a:lnTo>
                    <a:pt x="2216" y="178"/>
                  </a:lnTo>
                  <a:lnTo>
                    <a:pt x="2216" y="178"/>
                  </a:lnTo>
                  <a:lnTo>
                    <a:pt x="2212" y="174"/>
                  </a:lnTo>
                  <a:lnTo>
                    <a:pt x="2208" y="172"/>
                  </a:lnTo>
                  <a:lnTo>
                    <a:pt x="2208" y="172"/>
                  </a:lnTo>
                  <a:lnTo>
                    <a:pt x="2204" y="174"/>
                  </a:lnTo>
                  <a:lnTo>
                    <a:pt x="2204" y="174"/>
                  </a:lnTo>
                  <a:lnTo>
                    <a:pt x="2202" y="178"/>
                  </a:lnTo>
                  <a:lnTo>
                    <a:pt x="2200" y="180"/>
                  </a:lnTo>
                  <a:lnTo>
                    <a:pt x="2198" y="180"/>
                  </a:lnTo>
                  <a:lnTo>
                    <a:pt x="2198" y="180"/>
                  </a:lnTo>
                  <a:lnTo>
                    <a:pt x="2194" y="182"/>
                  </a:lnTo>
                  <a:lnTo>
                    <a:pt x="2194" y="182"/>
                  </a:lnTo>
                  <a:lnTo>
                    <a:pt x="2190" y="182"/>
                  </a:lnTo>
                  <a:lnTo>
                    <a:pt x="2190" y="182"/>
                  </a:lnTo>
                  <a:lnTo>
                    <a:pt x="2184" y="180"/>
                  </a:lnTo>
                  <a:lnTo>
                    <a:pt x="2180" y="178"/>
                  </a:lnTo>
                  <a:lnTo>
                    <a:pt x="2180" y="178"/>
                  </a:lnTo>
                  <a:lnTo>
                    <a:pt x="2178" y="174"/>
                  </a:lnTo>
                  <a:lnTo>
                    <a:pt x="2178" y="170"/>
                  </a:lnTo>
                  <a:lnTo>
                    <a:pt x="2178" y="170"/>
                  </a:lnTo>
                  <a:lnTo>
                    <a:pt x="2176" y="168"/>
                  </a:lnTo>
                  <a:lnTo>
                    <a:pt x="2172" y="168"/>
                  </a:lnTo>
                  <a:lnTo>
                    <a:pt x="2172" y="168"/>
                  </a:lnTo>
                  <a:lnTo>
                    <a:pt x="2168" y="168"/>
                  </a:lnTo>
                  <a:lnTo>
                    <a:pt x="2164" y="172"/>
                  </a:lnTo>
                  <a:lnTo>
                    <a:pt x="2164" y="172"/>
                  </a:lnTo>
                  <a:lnTo>
                    <a:pt x="2162" y="176"/>
                  </a:lnTo>
                  <a:lnTo>
                    <a:pt x="2160" y="180"/>
                  </a:lnTo>
                  <a:lnTo>
                    <a:pt x="2160" y="184"/>
                  </a:lnTo>
                  <a:lnTo>
                    <a:pt x="2156" y="186"/>
                  </a:lnTo>
                  <a:lnTo>
                    <a:pt x="2156" y="186"/>
                  </a:lnTo>
                  <a:lnTo>
                    <a:pt x="2154" y="188"/>
                  </a:lnTo>
                  <a:lnTo>
                    <a:pt x="2154" y="188"/>
                  </a:lnTo>
                  <a:lnTo>
                    <a:pt x="2150" y="186"/>
                  </a:lnTo>
                  <a:lnTo>
                    <a:pt x="2150" y="186"/>
                  </a:lnTo>
                  <a:lnTo>
                    <a:pt x="2146" y="184"/>
                  </a:lnTo>
                  <a:lnTo>
                    <a:pt x="2142" y="180"/>
                  </a:lnTo>
                  <a:lnTo>
                    <a:pt x="2136" y="174"/>
                  </a:lnTo>
                  <a:lnTo>
                    <a:pt x="2136" y="174"/>
                  </a:lnTo>
                  <a:lnTo>
                    <a:pt x="2132" y="170"/>
                  </a:lnTo>
                  <a:lnTo>
                    <a:pt x="2124" y="166"/>
                  </a:lnTo>
                  <a:lnTo>
                    <a:pt x="2118" y="162"/>
                  </a:lnTo>
                  <a:lnTo>
                    <a:pt x="2118" y="160"/>
                  </a:lnTo>
                  <a:lnTo>
                    <a:pt x="2116" y="158"/>
                  </a:lnTo>
                  <a:lnTo>
                    <a:pt x="2116" y="158"/>
                  </a:lnTo>
                  <a:lnTo>
                    <a:pt x="2118" y="156"/>
                  </a:lnTo>
                  <a:lnTo>
                    <a:pt x="2120" y="154"/>
                  </a:lnTo>
                  <a:lnTo>
                    <a:pt x="2126" y="154"/>
                  </a:lnTo>
                  <a:lnTo>
                    <a:pt x="2126" y="154"/>
                  </a:lnTo>
                  <a:lnTo>
                    <a:pt x="2128" y="154"/>
                  </a:lnTo>
                  <a:lnTo>
                    <a:pt x="2128" y="154"/>
                  </a:lnTo>
                  <a:lnTo>
                    <a:pt x="2130" y="154"/>
                  </a:lnTo>
                  <a:lnTo>
                    <a:pt x="2130" y="154"/>
                  </a:lnTo>
                  <a:lnTo>
                    <a:pt x="2136" y="154"/>
                  </a:lnTo>
                  <a:lnTo>
                    <a:pt x="2136" y="154"/>
                  </a:lnTo>
                  <a:lnTo>
                    <a:pt x="2142" y="150"/>
                  </a:lnTo>
                  <a:lnTo>
                    <a:pt x="2144" y="148"/>
                  </a:lnTo>
                  <a:lnTo>
                    <a:pt x="2144" y="144"/>
                  </a:lnTo>
                  <a:lnTo>
                    <a:pt x="2142" y="142"/>
                  </a:lnTo>
                  <a:lnTo>
                    <a:pt x="2130" y="130"/>
                  </a:lnTo>
                  <a:lnTo>
                    <a:pt x="2130" y="130"/>
                  </a:lnTo>
                  <a:lnTo>
                    <a:pt x="2126" y="124"/>
                  </a:lnTo>
                  <a:lnTo>
                    <a:pt x="2124" y="124"/>
                  </a:lnTo>
                  <a:lnTo>
                    <a:pt x="2120" y="122"/>
                  </a:lnTo>
                  <a:lnTo>
                    <a:pt x="2120" y="122"/>
                  </a:lnTo>
                  <a:lnTo>
                    <a:pt x="2118" y="122"/>
                  </a:lnTo>
                  <a:lnTo>
                    <a:pt x="2118" y="122"/>
                  </a:lnTo>
                  <a:lnTo>
                    <a:pt x="2106" y="126"/>
                  </a:lnTo>
                  <a:lnTo>
                    <a:pt x="2096" y="126"/>
                  </a:lnTo>
                  <a:lnTo>
                    <a:pt x="2096" y="126"/>
                  </a:lnTo>
                  <a:lnTo>
                    <a:pt x="2092" y="126"/>
                  </a:lnTo>
                  <a:lnTo>
                    <a:pt x="2092" y="126"/>
                  </a:lnTo>
                  <a:lnTo>
                    <a:pt x="2088" y="122"/>
                  </a:lnTo>
                  <a:lnTo>
                    <a:pt x="2086" y="118"/>
                  </a:lnTo>
                  <a:lnTo>
                    <a:pt x="2082" y="114"/>
                  </a:lnTo>
                  <a:lnTo>
                    <a:pt x="2076" y="112"/>
                  </a:lnTo>
                  <a:lnTo>
                    <a:pt x="2076" y="112"/>
                  </a:lnTo>
                  <a:lnTo>
                    <a:pt x="2076" y="112"/>
                  </a:lnTo>
                  <a:lnTo>
                    <a:pt x="2076" y="112"/>
                  </a:lnTo>
                  <a:lnTo>
                    <a:pt x="2064" y="114"/>
                  </a:lnTo>
                  <a:lnTo>
                    <a:pt x="2052" y="118"/>
                  </a:lnTo>
                  <a:lnTo>
                    <a:pt x="2052" y="118"/>
                  </a:lnTo>
                  <a:lnTo>
                    <a:pt x="2054" y="124"/>
                  </a:lnTo>
                  <a:lnTo>
                    <a:pt x="2054" y="128"/>
                  </a:lnTo>
                  <a:lnTo>
                    <a:pt x="2050" y="138"/>
                  </a:lnTo>
                  <a:lnTo>
                    <a:pt x="2050" y="138"/>
                  </a:lnTo>
                  <a:lnTo>
                    <a:pt x="2050" y="138"/>
                  </a:lnTo>
                  <a:lnTo>
                    <a:pt x="2050" y="138"/>
                  </a:lnTo>
                  <a:lnTo>
                    <a:pt x="2032" y="134"/>
                  </a:lnTo>
                  <a:lnTo>
                    <a:pt x="2014" y="132"/>
                  </a:lnTo>
                  <a:lnTo>
                    <a:pt x="2014" y="132"/>
                  </a:lnTo>
                  <a:lnTo>
                    <a:pt x="2004" y="130"/>
                  </a:lnTo>
                  <a:lnTo>
                    <a:pt x="2000" y="128"/>
                  </a:lnTo>
                  <a:lnTo>
                    <a:pt x="1998" y="124"/>
                  </a:lnTo>
                  <a:lnTo>
                    <a:pt x="1998" y="124"/>
                  </a:lnTo>
                  <a:lnTo>
                    <a:pt x="1994" y="118"/>
                  </a:lnTo>
                  <a:lnTo>
                    <a:pt x="1988" y="114"/>
                  </a:lnTo>
                  <a:lnTo>
                    <a:pt x="1988" y="114"/>
                  </a:lnTo>
                  <a:lnTo>
                    <a:pt x="1980" y="110"/>
                  </a:lnTo>
                  <a:lnTo>
                    <a:pt x="1974" y="110"/>
                  </a:lnTo>
                  <a:lnTo>
                    <a:pt x="1974" y="110"/>
                  </a:lnTo>
                  <a:lnTo>
                    <a:pt x="1964" y="110"/>
                  </a:lnTo>
                  <a:lnTo>
                    <a:pt x="1954" y="116"/>
                  </a:lnTo>
                  <a:lnTo>
                    <a:pt x="1954" y="116"/>
                  </a:lnTo>
                  <a:lnTo>
                    <a:pt x="1946" y="118"/>
                  </a:lnTo>
                  <a:lnTo>
                    <a:pt x="1938" y="120"/>
                  </a:lnTo>
                  <a:lnTo>
                    <a:pt x="1938" y="120"/>
                  </a:lnTo>
                  <a:lnTo>
                    <a:pt x="1932" y="118"/>
                  </a:lnTo>
                  <a:lnTo>
                    <a:pt x="1924" y="114"/>
                  </a:lnTo>
                  <a:lnTo>
                    <a:pt x="1924" y="114"/>
                  </a:lnTo>
                  <a:lnTo>
                    <a:pt x="1920" y="110"/>
                  </a:lnTo>
                  <a:lnTo>
                    <a:pt x="1916" y="108"/>
                  </a:lnTo>
                  <a:lnTo>
                    <a:pt x="1916" y="108"/>
                  </a:lnTo>
                  <a:lnTo>
                    <a:pt x="1912" y="110"/>
                  </a:lnTo>
                  <a:lnTo>
                    <a:pt x="1904" y="114"/>
                  </a:lnTo>
                  <a:lnTo>
                    <a:pt x="1904" y="114"/>
                  </a:lnTo>
                  <a:lnTo>
                    <a:pt x="1894" y="120"/>
                  </a:lnTo>
                  <a:lnTo>
                    <a:pt x="1886" y="122"/>
                  </a:lnTo>
                  <a:lnTo>
                    <a:pt x="1880" y="124"/>
                  </a:lnTo>
                  <a:lnTo>
                    <a:pt x="1880" y="124"/>
                  </a:lnTo>
                  <a:lnTo>
                    <a:pt x="1876" y="122"/>
                  </a:lnTo>
                  <a:lnTo>
                    <a:pt x="1876" y="120"/>
                  </a:lnTo>
                  <a:lnTo>
                    <a:pt x="1876" y="120"/>
                  </a:lnTo>
                  <a:lnTo>
                    <a:pt x="1878" y="116"/>
                  </a:lnTo>
                  <a:lnTo>
                    <a:pt x="1884" y="112"/>
                  </a:lnTo>
                  <a:lnTo>
                    <a:pt x="1898" y="106"/>
                  </a:lnTo>
                  <a:lnTo>
                    <a:pt x="1898" y="106"/>
                  </a:lnTo>
                  <a:lnTo>
                    <a:pt x="1904" y="102"/>
                  </a:lnTo>
                  <a:lnTo>
                    <a:pt x="1912" y="102"/>
                  </a:lnTo>
                  <a:lnTo>
                    <a:pt x="1918" y="100"/>
                  </a:lnTo>
                  <a:lnTo>
                    <a:pt x="1924" y="96"/>
                  </a:lnTo>
                  <a:lnTo>
                    <a:pt x="1924" y="96"/>
                  </a:lnTo>
                  <a:lnTo>
                    <a:pt x="1942" y="88"/>
                  </a:lnTo>
                  <a:lnTo>
                    <a:pt x="1944" y="86"/>
                  </a:lnTo>
                  <a:lnTo>
                    <a:pt x="1946" y="82"/>
                  </a:lnTo>
                  <a:lnTo>
                    <a:pt x="1948" y="78"/>
                  </a:lnTo>
                  <a:lnTo>
                    <a:pt x="1948" y="72"/>
                  </a:lnTo>
                  <a:lnTo>
                    <a:pt x="1948" y="72"/>
                  </a:lnTo>
                  <a:lnTo>
                    <a:pt x="1946" y="52"/>
                  </a:lnTo>
                  <a:lnTo>
                    <a:pt x="1942" y="42"/>
                  </a:lnTo>
                  <a:lnTo>
                    <a:pt x="1938" y="38"/>
                  </a:lnTo>
                  <a:lnTo>
                    <a:pt x="1934" y="34"/>
                  </a:lnTo>
                  <a:lnTo>
                    <a:pt x="1934" y="34"/>
                  </a:lnTo>
                  <a:lnTo>
                    <a:pt x="1930" y="34"/>
                  </a:lnTo>
                  <a:lnTo>
                    <a:pt x="1924" y="32"/>
                  </a:lnTo>
                  <a:lnTo>
                    <a:pt x="1924" y="32"/>
                  </a:lnTo>
                  <a:lnTo>
                    <a:pt x="1922" y="28"/>
                  </a:lnTo>
                  <a:lnTo>
                    <a:pt x="1920" y="24"/>
                  </a:lnTo>
                  <a:lnTo>
                    <a:pt x="1920" y="24"/>
                  </a:lnTo>
                  <a:lnTo>
                    <a:pt x="1914" y="22"/>
                  </a:lnTo>
                  <a:lnTo>
                    <a:pt x="1914" y="22"/>
                  </a:lnTo>
                  <a:lnTo>
                    <a:pt x="1908" y="24"/>
                  </a:lnTo>
                  <a:lnTo>
                    <a:pt x="1902" y="28"/>
                  </a:lnTo>
                  <a:lnTo>
                    <a:pt x="1902" y="28"/>
                  </a:lnTo>
                  <a:lnTo>
                    <a:pt x="1892" y="34"/>
                  </a:lnTo>
                  <a:lnTo>
                    <a:pt x="1886" y="36"/>
                  </a:lnTo>
                  <a:lnTo>
                    <a:pt x="1882" y="36"/>
                  </a:lnTo>
                  <a:lnTo>
                    <a:pt x="1882" y="36"/>
                  </a:lnTo>
                  <a:lnTo>
                    <a:pt x="1878" y="36"/>
                  </a:lnTo>
                  <a:lnTo>
                    <a:pt x="1874" y="34"/>
                  </a:lnTo>
                  <a:lnTo>
                    <a:pt x="1872" y="30"/>
                  </a:lnTo>
                  <a:lnTo>
                    <a:pt x="1870" y="26"/>
                  </a:lnTo>
                  <a:lnTo>
                    <a:pt x="1870" y="26"/>
                  </a:lnTo>
                  <a:lnTo>
                    <a:pt x="1860" y="28"/>
                  </a:lnTo>
                  <a:lnTo>
                    <a:pt x="1856" y="30"/>
                  </a:lnTo>
                  <a:lnTo>
                    <a:pt x="1850" y="30"/>
                  </a:lnTo>
                  <a:lnTo>
                    <a:pt x="1850" y="30"/>
                  </a:lnTo>
                  <a:lnTo>
                    <a:pt x="1846" y="30"/>
                  </a:lnTo>
                  <a:lnTo>
                    <a:pt x="1844" y="26"/>
                  </a:lnTo>
                  <a:lnTo>
                    <a:pt x="1844" y="26"/>
                  </a:lnTo>
                  <a:lnTo>
                    <a:pt x="1842" y="24"/>
                  </a:lnTo>
                  <a:lnTo>
                    <a:pt x="1844" y="22"/>
                  </a:lnTo>
                  <a:lnTo>
                    <a:pt x="1848" y="18"/>
                  </a:lnTo>
                  <a:lnTo>
                    <a:pt x="1860" y="12"/>
                  </a:lnTo>
                  <a:lnTo>
                    <a:pt x="1860" y="12"/>
                  </a:lnTo>
                  <a:lnTo>
                    <a:pt x="1858" y="6"/>
                  </a:lnTo>
                  <a:lnTo>
                    <a:pt x="1856" y="4"/>
                  </a:lnTo>
                  <a:lnTo>
                    <a:pt x="1852" y="2"/>
                  </a:lnTo>
                  <a:lnTo>
                    <a:pt x="1848"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Arial" panose="020B0604020202020204" pitchFamily="34" charset="0"/>
                <a:cs typeface="Arial" panose="020B0604020202020204" pitchFamily="34" charset="0"/>
              </a:endParaRPr>
            </a:p>
          </p:txBody>
        </p:sp>
        <p:sp>
          <p:nvSpPr>
            <p:cNvPr id="99" name="Freeform 84"/>
            <p:cNvSpPr>
              <a:spLocks/>
            </p:cNvSpPr>
            <p:nvPr/>
          </p:nvSpPr>
          <p:spPr bwMode="auto">
            <a:xfrm>
              <a:off x="1144" y="2642"/>
              <a:ext cx="24" cy="68"/>
            </a:xfrm>
            <a:custGeom>
              <a:avLst/>
              <a:gdLst>
                <a:gd name="T0" fmla="*/ 4 w 24"/>
                <a:gd name="T1" fmla="*/ 68 h 68"/>
                <a:gd name="T2" fmla="*/ 4 w 24"/>
                <a:gd name="T3" fmla="*/ 68 h 68"/>
                <a:gd name="T4" fmla="*/ 2 w 24"/>
                <a:gd name="T5" fmla="*/ 68 h 68"/>
                <a:gd name="T6" fmla="*/ 2 w 24"/>
                <a:gd name="T7" fmla="*/ 68 h 68"/>
                <a:gd name="T8" fmla="*/ 0 w 24"/>
                <a:gd name="T9" fmla="*/ 66 h 68"/>
                <a:gd name="T10" fmla="*/ 0 w 24"/>
                <a:gd name="T11" fmla="*/ 62 h 68"/>
                <a:gd name="T12" fmla="*/ 2 w 24"/>
                <a:gd name="T13" fmla="*/ 52 h 68"/>
                <a:gd name="T14" fmla="*/ 10 w 24"/>
                <a:gd name="T15" fmla="*/ 34 h 68"/>
                <a:gd name="T16" fmla="*/ 10 w 24"/>
                <a:gd name="T17" fmla="*/ 34 h 68"/>
                <a:gd name="T18" fmla="*/ 12 w 24"/>
                <a:gd name="T19" fmla="*/ 26 h 68"/>
                <a:gd name="T20" fmla="*/ 12 w 24"/>
                <a:gd name="T21" fmla="*/ 14 h 68"/>
                <a:gd name="T22" fmla="*/ 16 w 24"/>
                <a:gd name="T23" fmla="*/ 4 h 68"/>
                <a:gd name="T24" fmla="*/ 18 w 24"/>
                <a:gd name="T25" fmla="*/ 0 h 68"/>
                <a:gd name="T26" fmla="*/ 20 w 24"/>
                <a:gd name="T27" fmla="*/ 0 h 68"/>
                <a:gd name="T28" fmla="*/ 20 w 24"/>
                <a:gd name="T29" fmla="*/ 0 h 68"/>
                <a:gd name="T30" fmla="*/ 22 w 24"/>
                <a:gd name="T31" fmla="*/ 0 h 68"/>
                <a:gd name="T32" fmla="*/ 22 w 24"/>
                <a:gd name="T33" fmla="*/ 0 h 68"/>
                <a:gd name="T34" fmla="*/ 24 w 24"/>
                <a:gd name="T35" fmla="*/ 0 h 68"/>
                <a:gd name="T36" fmla="*/ 24 w 24"/>
                <a:gd name="T37" fmla="*/ 4 h 68"/>
                <a:gd name="T38" fmla="*/ 22 w 24"/>
                <a:gd name="T39" fmla="*/ 16 h 68"/>
                <a:gd name="T40" fmla="*/ 18 w 24"/>
                <a:gd name="T41" fmla="*/ 34 h 68"/>
                <a:gd name="T42" fmla="*/ 18 w 24"/>
                <a:gd name="T43" fmla="*/ 34 h 68"/>
                <a:gd name="T44" fmla="*/ 14 w 24"/>
                <a:gd name="T45" fmla="*/ 54 h 68"/>
                <a:gd name="T46" fmla="*/ 10 w 24"/>
                <a:gd name="T47" fmla="*/ 64 h 68"/>
                <a:gd name="T48" fmla="*/ 8 w 24"/>
                <a:gd name="T49" fmla="*/ 66 h 68"/>
                <a:gd name="T50" fmla="*/ 4 w 24"/>
                <a:gd name="T51" fmla="*/ 6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4" h="68">
                  <a:moveTo>
                    <a:pt x="4" y="68"/>
                  </a:moveTo>
                  <a:lnTo>
                    <a:pt x="4" y="68"/>
                  </a:lnTo>
                  <a:lnTo>
                    <a:pt x="2" y="68"/>
                  </a:lnTo>
                  <a:lnTo>
                    <a:pt x="2" y="68"/>
                  </a:lnTo>
                  <a:lnTo>
                    <a:pt x="0" y="66"/>
                  </a:lnTo>
                  <a:lnTo>
                    <a:pt x="0" y="62"/>
                  </a:lnTo>
                  <a:lnTo>
                    <a:pt x="2" y="52"/>
                  </a:lnTo>
                  <a:lnTo>
                    <a:pt x="10" y="34"/>
                  </a:lnTo>
                  <a:lnTo>
                    <a:pt x="10" y="34"/>
                  </a:lnTo>
                  <a:lnTo>
                    <a:pt x="12" y="26"/>
                  </a:lnTo>
                  <a:lnTo>
                    <a:pt x="12" y="14"/>
                  </a:lnTo>
                  <a:lnTo>
                    <a:pt x="16" y="4"/>
                  </a:lnTo>
                  <a:lnTo>
                    <a:pt x="18" y="0"/>
                  </a:lnTo>
                  <a:lnTo>
                    <a:pt x="20" y="0"/>
                  </a:lnTo>
                  <a:lnTo>
                    <a:pt x="20" y="0"/>
                  </a:lnTo>
                  <a:lnTo>
                    <a:pt x="22" y="0"/>
                  </a:lnTo>
                  <a:lnTo>
                    <a:pt x="22" y="0"/>
                  </a:lnTo>
                  <a:lnTo>
                    <a:pt x="24" y="0"/>
                  </a:lnTo>
                  <a:lnTo>
                    <a:pt x="24" y="4"/>
                  </a:lnTo>
                  <a:lnTo>
                    <a:pt x="22" y="16"/>
                  </a:lnTo>
                  <a:lnTo>
                    <a:pt x="18" y="34"/>
                  </a:lnTo>
                  <a:lnTo>
                    <a:pt x="18" y="34"/>
                  </a:lnTo>
                  <a:lnTo>
                    <a:pt x="14" y="54"/>
                  </a:lnTo>
                  <a:lnTo>
                    <a:pt x="10" y="64"/>
                  </a:lnTo>
                  <a:lnTo>
                    <a:pt x="8" y="66"/>
                  </a:lnTo>
                  <a:lnTo>
                    <a:pt x="4" y="6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Arial" panose="020B0604020202020204" pitchFamily="34" charset="0"/>
                <a:cs typeface="Arial" panose="020B0604020202020204" pitchFamily="34" charset="0"/>
              </a:endParaRPr>
            </a:p>
          </p:txBody>
        </p:sp>
        <p:sp>
          <p:nvSpPr>
            <p:cNvPr id="100" name="Freeform 85"/>
            <p:cNvSpPr>
              <a:spLocks/>
            </p:cNvSpPr>
            <p:nvPr/>
          </p:nvSpPr>
          <p:spPr bwMode="auto">
            <a:xfrm>
              <a:off x="1158" y="2480"/>
              <a:ext cx="38" cy="54"/>
            </a:xfrm>
            <a:custGeom>
              <a:avLst/>
              <a:gdLst>
                <a:gd name="T0" fmla="*/ 4 w 38"/>
                <a:gd name="T1" fmla="*/ 54 h 54"/>
                <a:gd name="T2" fmla="*/ 4 w 38"/>
                <a:gd name="T3" fmla="*/ 54 h 54"/>
                <a:gd name="T4" fmla="*/ 2 w 38"/>
                <a:gd name="T5" fmla="*/ 54 h 54"/>
                <a:gd name="T6" fmla="*/ 0 w 38"/>
                <a:gd name="T7" fmla="*/ 52 h 54"/>
                <a:gd name="T8" fmla="*/ 0 w 38"/>
                <a:gd name="T9" fmla="*/ 46 h 54"/>
                <a:gd name="T10" fmla="*/ 2 w 38"/>
                <a:gd name="T11" fmla="*/ 32 h 54"/>
                <a:gd name="T12" fmla="*/ 2 w 38"/>
                <a:gd name="T13" fmla="*/ 32 h 54"/>
                <a:gd name="T14" fmla="*/ 4 w 38"/>
                <a:gd name="T15" fmla="*/ 24 h 54"/>
                <a:gd name="T16" fmla="*/ 8 w 38"/>
                <a:gd name="T17" fmla="*/ 16 h 54"/>
                <a:gd name="T18" fmla="*/ 8 w 38"/>
                <a:gd name="T19" fmla="*/ 16 h 54"/>
                <a:gd name="T20" fmla="*/ 18 w 38"/>
                <a:gd name="T21" fmla="*/ 6 h 54"/>
                <a:gd name="T22" fmla="*/ 26 w 38"/>
                <a:gd name="T23" fmla="*/ 2 h 54"/>
                <a:gd name="T24" fmla="*/ 32 w 38"/>
                <a:gd name="T25" fmla="*/ 0 h 54"/>
                <a:gd name="T26" fmla="*/ 32 w 38"/>
                <a:gd name="T27" fmla="*/ 0 h 54"/>
                <a:gd name="T28" fmla="*/ 34 w 38"/>
                <a:gd name="T29" fmla="*/ 2 h 54"/>
                <a:gd name="T30" fmla="*/ 38 w 38"/>
                <a:gd name="T31" fmla="*/ 8 h 54"/>
                <a:gd name="T32" fmla="*/ 38 w 38"/>
                <a:gd name="T33" fmla="*/ 8 h 54"/>
                <a:gd name="T34" fmla="*/ 36 w 38"/>
                <a:gd name="T35" fmla="*/ 12 h 54"/>
                <a:gd name="T36" fmla="*/ 34 w 38"/>
                <a:gd name="T37" fmla="*/ 16 h 54"/>
                <a:gd name="T38" fmla="*/ 28 w 38"/>
                <a:gd name="T39" fmla="*/ 24 h 54"/>
                <a:gd name="T40" fmla="*/ 28 w 38"/>
                <a:gd name="T41" fmla="*/ 24 h 54"/>
                <a:gd name="T42" fmla="*/ 22 w 38"/>
                <a:gd name="T43" fmla="*/ 30 h 54"/>
                <a:gd name="T44" fmla="*/ 16 w 38"/>
                <a:gd name="T45" fmla="*/ 38 h 54"/>
                <a:gd name="T46" fmla="*/ 16 w 38"/>
                <a:gd name="T47" fmla="*/ 38 h 54"/>
                <a:gd name="T48" fmla="*/ 16 w 38"/>
                <a:gd name="T49" fmla="*/ 46 h 54"/>
                <a:gd name="T50" fmla="*/ 14 w 38"/>
                <a:gd name="T51" fmla="*/ 50 h 54"/>
                <a:gd name="T52" fmla="*/ 10 w 38"/>
                <a:gd name="T53" fmla="*/ 52 h 54"/>
                <a:gd name="T54" fmla="*/ 10 w 38"/>
                <a:gd name="T55" fmla="*/ 52 h 54"/>
                <a:gd name="T56" fmla="*/ 4 w 38"/>
                <a:gd name="T57"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8" h="54">
                  <a:moveTo>
                    <a:pt x="4" y="54"/>
                  </a:moveTo>
                  <a:lnTo>
                    <a:pt x="4" y="54"/>
                  </a:lnTo>
                  <a:lnTo>
                    <a:pt x="2" y="54"/>
                  </a:lnTo>
                  <a:lnTo>
                    <a:pt x="0" y="52"/>
                  </a:lnTo>
                  <a:lnTo>
                    <a:pt x="0" y="46"/>
                  </a:lnTo>
                  <a:lnTo>
                    <a:pt x="2" y="32"/>
                  </a:lnTo>
                  <a:lnTo>
                    <a:pt x="2" y="32"/>
                  </a:lnTo>
                  <a:lnTo>
                    <a:pt x="4" y="24"/>
                  </a:lnTo>
                  <a:lnTo>
                    <a:pt x="8" y="16"/>
                  </a:lnTo>
                  <a:lnTo>
                    <a:pt x="8" y="16"/>
                  </a:lnTo>
                  <a:lnTo>
                    <a:pt x="18" y="6"/>
                  </a:lnTo>
                  <a:lnTo>
                    <a:pt x="26" y="2"/>
                  </a:lnTo>
                  <a:lnTo>
                    <a:pt x="32" y="0"/>
                  </a:lnTo>
                  <a:lnTo>
                    <a:pt x="32" y="0"/>
                  </a:lnTo>
                  <a:lnTo>
                    <a:pt x="34" y="2"/>
                  </a:lnTo>
                  <a:lnTo>
                    <a:pt x="38" y="8"/>
                  </a:lnTo>
                  <a:lnTo>
                    <a:pt x="38" y="8"/>
                  </a:lnTo>
                  <a:lnTo>
                    <a:pt x="36" y="12"/>
                  </a:lnTo>
                  <a:lnTo>
                    <a:pt x="34" y="16"/>
                  </a:lnTo>
                  <a:lnTo>
                    <a:pt x="28" y="24"/>
                  </a:lnTo>
                  <a:lnTo>
                    <a:pt x="28" y="24"/>
                  </a:lnTo>
                  <a:lnTo>
                    <a:pt x="22" y="30"/>
                  </a:lnTo>
                  <a:lnTo>
                    <a:pt x="16" y="38"/>
                  </a:lnTo>
                  <a:lnTo>
                    <a:pt x="16" y="38"/>
                  </a:lnTo>
                  <a:lnTo>
                    <a:pt x="16" y="46"/>
                  </a:lnTo>
                  <a:lnTo>
                    <a:pt x="14" y="50"/>
                  </a:lnTo>
                  <a:lnTo>
                    <a:pt x="10" y="52"/>
                  </a:lnTo>
                  <a:lnTo>
                    <a:pt x="10" y="52"/>
                  </a:lnTo>
                  <a:lnTo>
                    <a:pt x="4" y="5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Arial" panose="020B0604020202020204" pitchFamily="34" charset="0"/>
                <a:cs typeface="Arial" panose="020B0604020202020204" pitchFamily="34" charset="0"/>
              </a:endParaRPr>
            </a:p>
          </p:txBody>
        </p:sp>
        <p:sp>
          <p:nvSpPr>
            <p:cNvPr id="101" name="Freeform 86"/>
            <p:cNvSpPr>
              <a:spLocks/>
            </p:cNvSpPr>
            <p:nvPr/>
          </p:nvSpPr>
          <p:spPr bwMode="auto">
            <a:xfrm>
              <a:off x="1662" y="1734"/>
              <a:ext cx="44" cy="56"/>
            </a:xfrm>
            <a:custGeom>
              <a:avLst/>
              <a:gdLst>
                <a:gd name="T0" fmla="*/ 16 w 44"/>
                <a:gd name="T1" fmla="*/ 56 h 56"/>
                <a:gd name="T2" fmla="*/ 16 w 44"/>
                <a:gd name="T3" fmla="*/ 56 h 56"/>
                <a:gd name="T4" fmla="*/ 16 w 44"/>
                <a:gd name="T5" fmla="*/ 56 h 56"/>
                <a:gd name="T6" fmla="*/ 6 w 44"/>
                <a:gd name="T7" fmla="*/ 54 h 56"/>
                <a:gd name="T8" fmla="*/ 2 w 44"/>
                <a:gd name="T9" fmla="*/ 52 h 56"/>
                <a:gd name="T10" fmla="*/ 0 w 44"/>
                <a:gd name="T11" fmla="*/ 48 h 56"/>
                <a:gd name="T12" fmla="*/ 0 w 44"/>
                <a:gd name="T13" fmla="*/ 48 h 56"/>
                <a:gd name="T14" fmla="*/ 0 w 44"/>
                <a:gd name="T15" fmla="*/ 36 h 56"/>
                <a:gd name="T16" fmla="*/ 4 w 44"/>
                <a:gd name="T17" fmla="*/ 26 h 56"/>
                <a:gd name="T18" fmla="*/ 4 w 44"/>
                <a:gd name="T19" fmla="*/ 26 h 56"/>
                <a:gd name="T20" fmla="*/ 10 w 44"/>
                <a:gd name="T21" fmla="*/ 22 h 56"/>
                <a:gd name="T22" fmla="*/ 14 w 44"/>
                <a:gd name="T23" fmla="*/ 20 h 56"/>
                <a:gd name="T24" fmla="*/ 14 w 44"/>
                <a:gd name="T25" fmla="*/ 20 h 56"/>
                <a:gd name="T26" fmla="*/ 18 w 44"/>
                <a:gd name="T27" fmla="*/ 14 h 56"/>
                <a:gd name="T28" fmla="*/ 22 w 44"/>
                <a:gd name="T29" fmla="*/ 10 h 56"/>
                <a:gd name="T30" fmla="*/ 22 w 44"/>
                <a:gd name="T31" fmla="*/ 10 h 56"/>
                <a:gd name="T32" fmla="*/ 28 w 44"/>
                <a:gd name="T33" fmla="*/ 4 h 56"/>
                <a:gd name="T34" fmla="*/ 34 w 44"/>
                <a:gd name="T35" fmla="*/ 0 h 56"/>
                <a:gd name="T36" fmla="*/ 34 w 44"/>
                <a:gd name="T37" fmla="*/ 0 h 56"/>
                <a:gd name="T38" fmla="*/ 38 w 44"/>
                <a:gd name="T39" fmla="*/ 2 h 56"/>
                <a:gd name="T40" fmla="*/ 38 w 44"/>
                <a:gd name="T41" fmla="*/ 6 h 56"/>
                <a:gd name="T42" fmla="*/ 38 w 44"/>
                <a:gd name="T43" fmla="*/ 6 h 56"/>
                <a:gd name="T44" fmla="*/ 38 w 44"/>
                <a:gd name="T45" fmla="*/ 12 h 56"/>
                <a:gd name="T46" fmla="*/ 38 w 44"/>
                <a:gd name="T47" fmla="*/ 18 h 56"/>
                <a:gd name="T48" fmla="*/ 38 w 44"/>
                <a:gd name="T49" fmla="*/ 18 h 56"/>
                <a:gd name="T50" fmla="*/ 42 w 44"/>
                <a:gd name="T51" fmla="*/ 22 h 56"/>
                <a:gd name="T52" fmla="*/ 44 w 44"/>
                <a:gd name="T53" fmla="*/ 26 h 56"/>
                <a:gd name="T54" fmla="*/ 44 w 44"/>
                <a:gd name="T55" fmla="*/ 26 h 56"/>
                <a:gd name="T56" fmla="*/ 44 w 44"/>
                <a:gd name="T57" fmla="*/ 32 h 56"/>
                <a:gd name="T58" fmla="*/ 44 w 44"/>
                <a:gd name="T59" fmla="*/ 38 h 56"/>
                <a:gd name="T60" fmla="*/ 44 w 44"/>
                <a:gd name="T61" fmla="*/ 38 h 56"/>
                <a:gd name="T62" fmla="*/ 38 w 44"/>
                <a:gd name="T63" fmla="*/ 44 h 56"/>
                <a:gd name="T64" fmla="*/ 32 w 44"/>
                <a:gd name="T65" fmla="*/ 48 h 56"/>
                <a:gd name="T66" fmla="*/ 16 w 44"/>
                <a:gd name="T67" fmla="*/ 5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4" h="56">
                  <a:moveTo>
                    <a:pt x="16" y="56"/>
                  </a:moveTo>
                  <a:lnTo>
                    <a:pt x="16" y="56"/>
                  </a:lnTo>
                  <a:lnTo>
                    <a:pt x="16" y="56"/>
                  </a:lnTo>
                  <a:lnTo>
                    <a:pt x="6" y="54"/>
                  </a:lnTo>
                  <a:lnTo>
                    <a:pt x="2" y="52"/>
                  </a:lnTo>
                  <a:lnTo>
                    <a:pt x="0" y="48"/>
                  </a:lnTo>
                  <a:lnTo>
                    <a:pt x="0" y="48"/>
                  </a:lnTo>
                  <a:lnTo>
                    <a:pt x="0" y="36"/>
                  </a:lnTo>
                  <a:lnTo>
                    <a:pt x="4" y="26"/>
                  </a:lnTo>
                  <a:lnTo>
                    <a:pt x="4" y="26"/>
                  </a:lnTo>
                  <a:lnTo>
                    <a:pt x="10" y="22"/>
                  </a:lnTo>
                  <a:lnTo>
                    <a:pt x="14" y="20"/>
                  </a:lnTo>
                  <a:lnTo>
                    <a:pt x="14" y="20"/>
                  </a:lnTo>
                  <a:lnTo>
                    <a:pt x="18" y="14"/>
                  </a:lnTo>
                  <a:lnTo>
                    <a:pt x="22" y="10"/>
                  </a:lnTo>
                  <a:lnTo>
                    <a:pt x="22" y="10"/>
                  </a:lnTo>
                  <a:lnTo>
                    <a:pt x="28" y="4"/>
                  </a:lnTo>
                  <a:lnTo>
                    <a:pt x="34" y="0"/>
                  </a:lnTo>
                  <a:lnTo>
                    <a:pt x="34" y="0"/>
                  </a:lnTo>
                  <a:lnTo>
                    <a:pt x="38" y="2"/>
                  </a:lnTo>
                  <a:lnTo>
                    <a:pt x="38" y="6"/>
                  </a:lnTo>
                  <a:lnTo>
                    <a:pt x="38" y="6"/>
                  </a:lnTo>
                  <a:lnTo>
                    <a:pt x="38" y="12"/>
                  </a:lnTo>
                  <a:lnTo>
                    <a:pt x="38" y="18"/>
                  </a:lnTo>
                  <a:lnTo>
                    <a:pt x="38" y="18"/>
                  </a:lnTo>
                  <a:lnTo>
                    <a:pt x="42" y="22"/>
                  </a:lnTo>
                  <a:lnTo>
                    <a:pt x="44" y="26"/>
                  </a:lnTo>
                  <a:lnTo>
                    <a:pt x="44" y="26"/>
                  </a:lnTo>
                  <a:lnTo>
                    <a:pt x="44" y="32"/>
                  </a:lnTo>
                  <a:lnTo>
                    <a:pt x="44" y="38"/>
                  </a:lnTo>
                  <a:lnTo>
                    <a:pt x="44" y="38"/>
                  </a:lnTo>
                  <a:lnTo>
                    <a:pt x="38" y="44"/>
                  </a:lnTo>
                  <a:lnTo>
                    <a:pt x="32" y="48"/>
                  </a:lnTo>
                  <a:lnTo>
                    <a:pt x="16" y="5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Arial" panose="020B0604020202020204" pitchFamily="34" charset="0"/>
                <a:cs typeface="Arial" panose="020B0604020202020204" pitchFamily="34" charset="0"/>
              </a:endParaRPr>
            </a:p>
          </p:txBody>
        </p:sp>
        <p:sp>
          <p:nvSpPr>
            <p:cNvPr id="102" name="Freeform 87"/>
            <p:cNvSpPr>
              <a:spLocks/>
            </p:cNvSpPr>
            <p:nvPr/>
          </p:nvSpPr>
          <p:spPr bwMode="auto">
            <a:xfrm>
              <a:off x="1510" y="1724"/>
              <a:ext cx="98" cy="178"/>
            </a:xfrm>
            <a:custGeom>
              <a:avLst/>
              <a:gdLst>
                <a:gd name="T0" fmla="*/ 52 w 98"/>
                <a:gd name="T1" fmla="*/ 178 h 178"/>
                <a:gd name="T2" fmla="*/ 30 w 98"/>
                <a:gd name="T3" fmla="*/ 176 h 178"/>
                <a:gd name="T4" fmla="*/ 16 w 98"/>
                <a:gd name="T5" fmla="*/ 168 h 178"/>
                <a:gd name="T6" fmla="*/ 12 w 98"/>
                <a:gd name="T7" fmla="*/ 156 h 178"/>
                <a:gd name="T8" fmla="*/ 16 w 98"/>
                <a:gd name="T9" fmla="*/ 144 h 178"/>
                <a:gd name="T10" fmla="*/ 20 w 98"/>
                <a:gd name="T11" fmla="*/ 126 h 178"/>
                <a:gd name="T12" fmla="*/ 28 w 98"/>
                <a:gd name="T13" fmla="*/ 110 h 178"/>
                <a:gd name="T14" fmla="*/ 20 w 98"/>
                <a:gd name="T15" fmla="*/ 96 h 178"/>
                <a:gd name="T16" fmla="*/ 14 w 98"/>
                <a:gd name="T17" fmla="*/ 88 h 178"/>
                <a:gd name="T18" fmla="*/ 8 w 98"/>
                <a:gd name="T19" fmla="*/ 74 h 178"/>
                <a:gd name="T20" fmla="*/ 4 w 98"/>
                <a:gd name="T21" fmla="*/ 62 h 178"/>
                <a:gd name="T22" fmla="*/ 0 w 98"/>
                <a:gd name="T23" fmla="*/ 50 h 178"/>
                <a:gd name="T24" fmla="*/ 0 w 98"/>
                <a:gd name="T25" fmla="*/ 40 h 178"/>
                <a:gd name="T26" fmla="*/ 6 w 98"/>
                <a:gd name="T27" fmla="*/ 34 h 178"/>
                <a:gd name="T28" fmla="*/ 22 w 98"/>
                <a:gd name="T29" fmla="*/ 18 h 178"/>
                <a:gd name="T30" fmla="*/ 34 w 98"/>
                <a:gd name="T31" fmla="*/ 14 h 178"/>
                <a:gd name="T32" fmla="*/ 50 w 98"/>
                <a:gd name="T33" fmla="*/ 12 h 178"/>
                <a:gd name="T34" fmla="*/ 62 w 98"/>
                <a:gd name="T35" fmla="*/ 4 h 178"/>
                <a:gd name="T36" fmla="*/ 76 w 98"/>
                <a:gd name="T37" fmla="*/ 0 h 178"/>
                <a:gd name="T38" fmla="*/ 88 w 98"/>
                <a:gd name="T39" fmla="*/ 8 h 178"/>
                <a:gd name="T40" fmla="*/ 94 w 98"/>
                <a:gd name="T41" fmla="*/ 16 h 178"/>
                <a:gd name="T42" fmla="*/ 86 w 98"/>
                <a:gd name="T43" fmla="*/ 32 h 178"/>
                <a:gd name="T44" fmla="*/ 78 w 98"/>
                <a:gd name="T45" fmla="*/ 34 h 178"/>
                <a:gd name="T46" fmla="*/ 64 w 98"/>
                <a:gd name="T47" fmla="*/ 38 h 178"/>
                <a:gd name="T48" fmla="*/ 54 w 98"/>
                <a:gd name="T49" fmla="*/ 48 h 178"/>
                <a:gd name="T50" fmla="*/ 44 w 98"/>
                <a:gd name="T51" fmla="*/ 48 h 178"/>
                <a:gd name="T52" fmla="*/ 42 w 98"/>
                <a:gd name="T53" fmla="*/ 56 h 178"/>
                <a:gd name="T54" fmla="*/ 54 w 98"/>
                <a:gd name="T55" fmla="*/ 68 h 178"/>
                <a:gd name="T56" fmla="*/ 60 w 98"/>
                <a:gd name="T57" fmla="*/ 82 h 178"/>
                <a:gd name="T58" fmla="*/ 74 w 98"/>
                <a:gd name="T59" fmla="*/ 86 h 178"/>
                <a:gd name="T60" fmla="*/ 76 w 98"/>
                <a:gd name="T61" fmla="*/ 90 h 178"/>
                <a:gd name="T62" fmla="*/ 76 w 98"/>
                <a:gd name="T63" fmla="*/ 96 h 178"/>
                <a:gd name="T64" fmla="*/ 96 w 98"/>
                <a:gd name="T65" fmla="*/ 102 h 178"/>
                <a:gd name="T66" fmla="*/ 98 w 98"/>
                <a:gd name="T67" fmla="*/ 108 h 178"/>
                <a:gd name="T68" fmla="*/ 88 w 98"/>
                <a:gd name="T69" fmla="*/ 116 h 178"/>
                <a:gd name="T70" fmla="*/ 82 w 98"/>
                <a:gd name="T71" fmla="*/ 114 h 178"/>
                <a:gd name="T72" fmla="*/ 72 w 98"/>
                <a:gd name="T73" fmla="*/ 114 h 178"/>
                <a:gd name="T74" fmla="*/ 62 w 98"/>
                <a:gd name="T75" fmla="*/ 118 h 178"/>
                <a:gd name="T76" fmla="*/ 64 w 98"/>
                <a:gd name="T77" fmla="*/ 126 h 178"/>
                <a:gd name="T78" fmla="*/ 74 w 98"/>
                <a:gd name="T79" fmla="*/ 128 h 178"/>
                <a:gd name="T80" fmla="*/ 68 w 98"/>
                <a:gd name="T81" fmla="*/ 140 h 178"/>
                <a:gd name="T82" fmla="*/ 68 w 98"/>
                <a:gd name="T83" fmla="*/ 156 h 178"/>
                <a:gd name="T84" fmla="*/ 64 w 98"/>
                <a:gd name="T85" fmla="*/ 174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8" h="178">
                  <a:moveTo>
                    <a:pt x="58" y="178"/>
                  </a:moveTo>
                  <a:lnTo>
                    <a:pt x="58" y="178"/>
                  </a:lnTo>
                  <a:lnTo>
                    <a:pt x="52" y="178"/>
                  </a:lnTo>
                  <a:lnTo>
                    <a:pt x="52" y="178"/>
                  </a:lnTo>
                  <a:lnTo>
                    <a:pt x="36" y="176"/>
                  </a:lnTo>
                  <a:lnTo>
                    <a:pt x="30" y="176"/>
                  </a:lnTo>
                  <a:lnTo>
                    <a:pt x="22" y="174"/>
                  </a:lnTo>
                  <a:lnTo>
                    <a:pt x="22" y="174"/>
                  </a:lnTo>
                  <a:lnTo>
                    <a:pt x="16" y="168"/>
                  </a:lnTo>
                  <a:lnTo>
                    <a:pt x="12" y="160"/>
                  </a:lnTo>
                  <a:lnTo>
                    <a:pt x="12" y="160"/>
                  </a:lnTo>
                  <a:lnTo>
                    <a:pt x="12" y="156"/>
                  </a:lnTo>
                  <a:lnTo>
                    <a:pt x="12" y="152"/>
                  </a:lnTo>
                  <a:lnTo>
                    <a:pt x="16" y="144"/>
                  </a:lnTo>
                  <a:lnTo>
                    <a:pt x="16" y="144"/>
                  </a:lnTo>
                  <a:lnTo>
                    <a:pt x="16" y="136"/>
                  </a:lnTo>
                  <a:lnTo>
                    <a:pt x="18" y="132"/>
                  </a:lnTo>
                  <a:lnTo>
                    <a:pt x="20" y="126"/>
                  </a:lnTo>
                  <a:lnTo>
                    <a:pt x="20" y="126"/>
                  </a:lnTo>
                  <a:lnTo>
                    <a:pt x="26" y="118"/>
                  </a:lnTo>
                  <a:lnTo>
                    <a:pt x="28" y="110"/>
                  </a:lnTo>
                  <a:lnTo>
                    <a:pt x="28" y="106"/>
                  </a:lnTo>
                  <a:lnTo>
                    <a:pt x="26" y="104"/>
                  </a:lnTo>
                  <a:lnTo>
                    <a:pt x="20" y="96"/>
                  </a:lnTo>
                  <a:lnTo>
                    <a:pt x="20" y="96"/>
                  </a:lnTo>
                  <a:lnTo>
                    <a:pt x="16" y="92"/>
                  </a:lnTo>
                  <a:lnTo>
                    <a:pt x="14" y="88"/>
                  </a:lnTo>
                  <a:lnTo>
                    <a:pt x="12" y="80"/>
                  </a:lnTo>
                  <a:lnTo>
                    <a:pt x="12" y="80"/>
                  </a:lnTo>
                  <a:lnTo>
                    <a:pt x="8" y="74"/>
                  </a:lnTo>
                  <a:lnTo>
                    <a:pt x="4" y="68"/>
                  </a:lnTo>
                  <a:lnTo>
                    <a:pt x="4" y="68"/>
                  </a:lnTo>
                  <a:lnTo>
                    <a:pt x="4" y="62"/>
                  </a:lnTo>
                  <a:lnTo>
                    <a:pt x="4" y="58"/>
                  </a:lnTo>
                  <a:lnTo>
                    <a:pt x="4" y="58"/>
                  </a:lnTo>
                  <a:lnTo>
                    <a:pt x="0" y="50"/>
                  </a:lnTo>
                  <a:lnTo>
                    <a:pt x="0" y="46"/>
                  </a:lnTo>
                  <a:lnTo>
                    <a:pt x="0" y="40"/>
                  </a:lnTo>
                  <a:lnTo>
                    <a:pt x="0" y="40"/>
                  </a:lnTo>
                  <a:lnTo>
                    <a:pt x="0" y="38"/>
                  </a:lnTo>
                  <a:lnTo>
                    <a:pt x="0" y="38"/>
                  </a:lnTo>
                  <a:lnTo>
                    <a:pt x="6" y="34"/>
                  </a:lnTo>
                  <a:lnTo>
                    <a:pt x="10" y="28"/>
                  </a:lnTo>
                  <a:lnTo>
                    <a:pt x="16" y="24"/>
                  </a:lnTo>
                  <a:lnTo>
                    <a:pt x="22" y="18"/>
                  </a:lnTo>
                  <a:lnTo>
                    <a:pt x="22" y="18"/>
                  </a:lnTo>
                  <a:lnTo>
                    <a:pt x="28" y="14"/>
                  </a:lnTo>
                  <a:lnTo>
                    <a:pt x="34" y="14"/>
                  </a:lnTo>
                  <a:lnTo>
                    <a:pt x="46" y="12"/>
                  </a:lnTo>
                  <a:lnTo>
                    <a:pt x="46" y="12"/>
                  </a:lnTo>
                  <a:lnTo>
                    <a:pt x="50" y="12"/>
                  </a:lnTo>
                  <a:lnTo>
                    <a:pt x="54" y="10"/>
                  </a:lnTo>
                  <a:lnTo>
                    <a:pt x="62" y="4"/>
                  </a:lnTo>
                  <a:lnTo>
                    <a:pt x="62" y="4"/>
                  </a:lnTo>
                  <a:lnTo>
                    <a:pt x="68" y="0"/>
                  </a:lnTo>
                  <a:lnTo>
                    <a:pt x="76" y="0"/>
                  </a:lnTo>
                  <a:lnTo>
                    <a:pt x="76" y="0"/>
                  </a:lnTo>
                  <a:lnTo>
                    <a:pt x="80" y="0"/>
                  </a:lnTo>
                  <a:lnTo>
                    <a:pt x="86" y="4"/>
                  </a:lnTo>
                  <a:lnTo>
                    <a:pt x="88" y="8"/>
                  </a:lnTo>
                  <a:lnTo>
                    <a:pt x="92" y="12"/>
                  </a:lnTo>
                  <a:lnTo>
                    <a:pt x="92" y="12"/>
                  </a:lnTo>
                  <a:lnTo>
                    <a:pt x="94" y="16"/>
                  </a:lnTo>
                  <a:lnTo>
                    <a:pt x="92" y="22"/>
                  </a:lnTo>
                  <a:lnTo>
                    <a:pt x="90" y="28"/>
                  </a:lnTo>
                  <a:lnTo>
                    <a:pt x="86" y="32"/>
                  </a:lnTo>
                  <a:lnTo>
                    <a:pt x="86" y="32"/>
                  </a:lnTo>
                  <a:lnTo>
                    <a:pt x="82" y="34"/>
                  </a:lnTo>
                  <a:lnTo>
                    <a:pt x="78" y="34"/>
                  </a:lnTo>
                  <a:lnTo>
                    <a:pt x="70" y="34"/>
                  </a:lnTo>
                  <a:lnTo>
                    <a:pt x="70" y="34"/>
                  </a:lnTo>
                  <a:lnTo>
                    <a:pt x="64" y="38"/>
                  </a:lnTo>
                  <a:lnTo>
                    <a:pt x="62" y="40"/>
                  </a:lnTo>
                  <a:lnTo>
                    <a:pt x="60" y="44"/>
                  </a:lnTo>
                  <a:lnTo>
                    <a:pt x="54" y="48"/>
                  </a:lnTo>
                  <a:lnTo>
                    <a:pt x="54" y="48"/>
                  </a:lnTo>
                  <a:lnTo>
                    <a:pt x="50" y="48"/>
                  </a:lnTo>
                  <a:lnTo>
                    <a:pt x="44" y="48"/>
                  </a:lnTo>
                  <a:lnTo>
                    <a:pt x="42" y="50"/>
                  </a:lnTo>
                  <a:lnTo>
                    <a:pt x="42" y="56"/>
                  </a:lnTo>
                  <a:lnTo>
                    <a:pt x="42" y="56"/>
                  </a:lnTo>
                  <a:lnTo>
                    <a:pt x="46" y="60"/>
                  </a:lnTo>
                  <a:lnTo>
                    <a:pt x="48" y="62"/>
                  </a:lnTo>
                  <a:lnTo>
                    <a:pt x="54" y="68"/>
                  </a:lnTo>
                  <a:lnTo>
                    <a:pt x="60" y="72"/>
                  </a:lnTo>
                  <a:lnTo>
                    <a:pt x="60" y="76"/>
                  </a:lnTo>
                  <a:lnTo>
                    <a:pt x="60" y="82"/>
                  </a:lnTo>
                  <a:lnTo>
                    <a:pt x="60" y="82"/>
                  </a:lnTo>
                  <a:lnTo>
                    <a:pt x="68" y="84"/>
                  </a:lnTo>
                  <a:lnTo>
                    <a:pt x="74" y="86"/>
                  </a:lnTo>
                  <a:lnTo>
                    <a:pt x="74" y="86"/>
                  </a:lnTo>
                  <a:lnTo>
                    <a:pt x="76" y="88"/>
                  </a:lnTo>
                  <a:lnTo>
                    <a:pt x="76" y="90"/>
                  </a:lnTo>
                  <a:lnTo>
                    <a:pt x="74" y="92"/>
                  </a:lnTo>
                  <a:lnTo>
                    <a:pt x="76" y="96"/>
                  </a:lnTo>
                  <a:lnTo>
                    <a:pt x="76" y="96"/>
                  </a:lnTo>
                  <a:lnTo>
                    <a:pt x="82" y="98"/>
                  </a:lnTo>
                  <a:lnTo>
                    <a:pt x="90" y="100"/>
                  </a:lnTo>
                  <a:lnTo>
                    <a:pt x="96" y="102"/>
                  </a:lnTo>
                  <a:lnTo>
                    <a:pt x="98" y="104"/>
                  </a:lnTo>
                  <a:lnTo>
                    <a:pt x="98" y="108"/>
                  </a:lnTo>
                  <a:lnTo>
                    <a:pt x="98" y="108"/>
                  </a:lnTo>
                  <a:lnTo>
                    <a:pt x="98" y="112"/>
                  </a:lnTo>
                  <a:lnTo>
                    <a:pt x="96" y="114"/>
                  </a:lnTo>
                  <a:lnTo>
                    <a:pt x="88" y="116"/>
                  </a:lnTo>
                  <a:lnTo>
                    <a:pt x="88" y="116"/>
                  </a:lnTo>
                  <a:lnTo>
                    <a:pt x="82" y="114"/>
                  </a:lnTo>
                  <a:lnTo>
                    <a:pt x="82" y="114"/>
                  </a:lnTo>
                  <a:lnTo>
                    <a:pt x="76" y="114"/>
                  </a:lnTo>
                  <a:lnTo>
                    <a:pt x="76" y="114"/>
                  </a:lnTo>
                  <a:lnTo>
                    <a:pt x="72" y="114"/>
                  </a:lnTo>
                  <a:lnTo>
                    <a:pt x="72" y="114"/>
                  </a:lnTo>
                  <a:lnTo>
                    <a:pt x="66" y="116"/>
                  </a:lnTo>
                  <a:lnTo>
                    <a:pt x="62" y="118"/>
                  </a:lnTo>
                  <a:lnTo>
                    <a:pt x="62" y="122"/>
                  </a:lnTo>
                  <a:lnTo>
                    <a:pt x="62" y="122"/>
                  </a:lnTo>
                  <a:lnTo>
                    <a:pt x="64" y="126"/>
                  </a:lnTo>
                  <a:lnTo>
                    <a:pt x="66" y="126"/>
                  </a:lnTo>
                  <a:lnTo>
                    <a:pt x="74" y="128"/>
                  </a:lnTo>
                  <a:lnTo>
                    <a:pt x="74" y="128"/>
                  </a:lnTo>
                  <a:lnTo>
                    <a:pt x="74" y="130"/>
                  </a:lnTo>
                  <a:lnTo>
                    <a:pt x="72" y="134"/>
                  </a:lnTo>
                  <a:lnTo>
                    <a:pt x="68" y="140"/>
                  </a:lnTo>
                  <a:lnTo>
                    <a:pt x="68" y="140"/>
                  </a:lnTo>
                  <a:lnTo>
                    <a:pt x="68" y="148"/>
                  </a:lnTo>
                  <a:lnTo>
                    <a:pt x="68" y="156"/>
                  </a:lnTo>
                  <a:lnTo>
                    <a:pt x="68" y="156"/>
                  </a:lnTo>
                  <a:lnTo>
                    <a:pt x="66" y="166"/>
                  </a:lnTo>
                  <a:lnTo>
                    <a:pt x="64" y="174"/>
                  </a:lnTo>
                  <a:lnTo>
                    <a:pt x="64" y="174"/>
                  </a:lnTo>
                  <a:lnTo>
                    <a:pt x="58" y="17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Arial" panose="020B0604020202020204" pitchFamily="34" charset="0"/>
                <a:cs typeface="Arial" panose="020B0604020202020204" pitchFamily="34" charset="0"/>
              </a:endParaRPr>
            </a:p>
          </p:txBody>
        </p:sp>
        <p:sp>
          <p:nvSpPr>
            <p:cNvPr id="103" name="Freeform 88"/>
            <p:cNvSpPr>
              <a:spLocks/>
            </p:cNvSpPr>
            <p:nvPr/>
          </p:nvSpPr>
          <p:spPr bwMode="auto">
            <a:xfrm>
              <a:off x="1256" y="1716"/>
              <a:ext cx="178" cy="114"/>
            </a:xfrm>
            <a:custGeom>
              <a:avLst/>
              <a:gdLst>
                <a:gd name="T0" fmla="*/ 114 w 178"/>
                <a:gd name="T1" fmla="*/ 46 h 114"/>
                <a:gd name="T2" fmla="*/ 114 w 178"/>
                <a:gd name="T3" fmla="*/ 40 h 114"/>
                <a:gd name="T4" fmla="*/ 106 w 178"/>
                <a:gd name="T5" fmla="*/ 32 h 114"/>
                <a:gd name="T6" fmla="*/ 104 w 178"/>
                <a:gd name="T7" fmla="*/ 26 h 114"/>
                <a:gd name="T8" fmla="*/ 108 w 178"/>
                <a:gd name="T9" fmla="*/ 16 h 114"/>
                <a:gd name="T10" fmla="*/ 120 w 178"/>
                <a:gd name="T11" fmla="*/ 8 h 114"/>
                <a:gd name="T12" fmla="*/ 124 w 178"/>
                <a:gd name="T13" fmla="*/ 8 h 114"/>
                <a:gd name="T14" fmla="*/ 144 w 178"/>
                <a:gd name="T15" fmla="*/ 6 h 114"/>
                <a:gd name="T16" fmla="*/ 154 w 178"/>
                <a:gd name="T17" fmla="*/ 2 h 114"/>
                <a:gd name="T18" fmla="*/ 164 w 178"/>
                <a:gd name="T19" fmla="*/ 0 h 114"/>
                <a:gd name="T20" fmla="*/ 166 w 178"/>
                <a:gd name="T21" fmla="*/ 0 h 114"/>
                <a:gd name="T22" fmla="*/ 168 w 178"/>
                <a:gd name="T23" fmla="*/ 2 h 114"/>
                <a:gd name="T24" fmla="*/ 168 w 178"/>
                <a:gd name="T25" fmla="*/ 10 h 114"/>
                <a:gd name="T26" fmla="*/ 156 w 178"/>
                <a:gd name="T27" fmla="*/ 20 h 114"/>
                <a:gd name="T28" fmla="*/ 134 w 178"/>
                <a:gd name="T29" fmla="*/ 32 h 114"/>
                <a:gd name="T30" fmla="*/ 130 w 178"/>
                <a:gd name="T31" fmla="*/ 36 h 114"/>
                <a:gd name="T32" fmla="*/ 130 w 178"/>
                <a:gd name="T33" fmla="*/ 44 h 114"/>
                <a:gd name="T34" fmla="*/ 138 w 178"/>
                <a:gd name="T35" fmla="*/ 50 h 114"/>
                <a:gd name="T36" fmla="*/ 150 w 178"/>
                <a:gd name="T37" fmla="*/ 60 h 114"/>
                <a:gd name="T38" fmla="*/ 160 w 178"/>
                <a:gd name="T39" fmla="*/ 74 h 114"/>
                <a:gd name="T40" fmla="*/ 176 w 178"/>
                <a:gd name="T41" fmla="*/ 84 h 114"/>
                <a:gd name="T42" fmla="*/ 178 w 178"/>
                <a:gd name="T43" fmla="*/ 88 h 114"/>
                <a:gd name="T44" fmla="*/ 178 w 178"/>
                <a:gd name="T45" fmla="*/ 90 h 114"/>
                <a:gd name="T46" fmla="*/ 172 w 178"/>
                <a:gd name="T47" fmla="*/ 100 h 114"/>
                <a:gd name="T48" fmla="*/ 160 w 178"/>
                <a:gd name="T49" fmla="*/ 106 h 114"/>
                <a:gd name="T50" fmla="*/ 142 w 178"/>
                <a:gd name="T51" fmla="*/ 112 h 114"/>
                <a:gd name="T52" fmla="*/ 136 w 178"/>
                <a:gd name="T53" fmla="*/ 114 h 114"/>
                <a:gd name="T54" fmla="*/ 130 w 178"/>
                <a:gd name="T55" fmla="*/ 112 h 114"/>
                <a:gd name="T56" fmla="*/ 114 w 178"/>
                <a:gd name="T57" fmla="*/ 104 h 114"/>
                <a:gd name="T58" fmla="*/ 100 w 178"/>
                <a:gd name="T59" fmla="*/ 96 h 114"/>
                <a:gd name="T60" fmla="*/ 96 w 178"/>
                <a:gd name="T61" fmla="*/ 94 h 114"/>
                <a:gd name="T62" fmla="*/ 90 w 178"/>
                <a:gd name="T63" fmla="*/ 96 h 114"/>
                <a:gd name="T64" fmla="*/ 84 w 178"/>
                <a:gd name="T65" fmla="*/ 96 h 114"/>
                <a:gd name="T66" fmla="*/ 80 w 178"/>
                <a:gd name="T67" fmla="*/ 96 h 114"/>
                <a:gd name="T68" fmla="*/ 72 w 178"/>
                <a:gd name="T69" fmla="*/ 90 h 114"/>
                <a:gd name="T70" fmla="*/ 64 w 178"/>
                <a:gd name="T71" fmla="*/ 88 h 114"/>
                <a:gd name="T72" fmla="*/ 64 w 178"/>
                <a:gd name="T73" fmla="*/ 88 h 114"/>
                <a:gd name="T74" fmla="*/ 54 w 178"/>
                <a:gd name="T75" fmla="*/ 90 h 114"/>
                <a:gd name="T76" fmla="*/ 36 w 178"/>
                <a:gd name="T77" fmla="*/ 100 h 114"/>
                <a:gd name="T78" fmla="*/ 26 w 178"/>
                <a:gd name="T79" fmla="*/ 102 h 114"/>
                <a:gd name="T80" fmla="*/ 26 w 178"/>
                <a:gd name="T81" fmla="*/ 102 h 114"/>
                <a:gd name="T82" fmla="*/ 18 w 178"/>
                <a:gd name="T83" fmla="*/ 100 h 114"/>
                <a:gd name="T84" fmla="*/ 10 w 178"/>
                <a:gd name="T85" fmla="*/ 98 h 114"/>
                <a:gd name="T86" fmla="*/ 8 w 178"/>
                <a:gd name="T87" fmla="*/ 98 h 114"/>
                <a:gd name="T88" fmla="*/ 8 w 178"/>
                <a:gd name="T89" fmla="*/ 98 h 114"/>
                <a:gd name="T90" fmla="*/ 4 w 178"/>
                <a:gd name="T91" fmla="*/ 96 h 114"/>
                <a:gd name="T92" fmla="*/ 0 w 178"/>
                <a:gd name="T93" fmla="*/ 86 h 114"/>
                <a:gd name="T94" fmla="*/ 4 w 178"/>
                <a:gd name="T95" fmla="*/ 76 h 114"/>
                <a:gd name="T96" fmla="*/ 18 w 178"/>
                <a:gd name="T97" fmla="*/ 58 h 114"/>
                <a:gd name="T98" fmla="*/ 24 w 178"/>
                <a:gd name="T99" fmla="*/ 48 h 114"/>
                <a:gd name="T100" fmla="*/ 34 w 178"/>
                <a:gd name="T101" fmla="*/ 26 h 114"/>
                <a:gd name="T102" fmla="*/ 44 w 178"/>
                <a:gd name="T103" fmla="*/ 16 h 114"/>
                <a:gd name="T104" fmla="*/ 62 w 178"/>
                <a:gd name="T105" fmla="*/ 10 h 114"/>
                <a:gd name="T106" fmla="*/ 66 w 178"/>
                <a:gd name="T107" fmla="*/ 12 h 114"/>
                <a:gd name="T108" fmla="*/ 70 w 178"/>
                <a:gd name="T109" fmla="*/ 16 h 114"/>
                <a:gd name="T110" fmla="*/ 68 w 178"/>
                <a:gd name="T111" fmla="*/ 26 h 114"/>
                <a:gd name="T112" fmla="*/ 68 w 178"/>
                <a:gd name="T113" fmla="*/ 32 h 114"/>
                <a:gd name="T114" fmla="*/ 72 w 178"/>
                <a:gd name="T115" fmla="*/ 42 h 114"/>
                <a:gd name="T116" fmla="*/ 76 w 178"/>
                <a:gd name="T117" fmla="*/ 46 h 114"/>
                <a:gd name="T118" fmla="*/ 80 w 178"/>
                <a:gd name="T119" fmla="*/ 48 h 114"/>
                <a:gd name="T120" fmla="*/ 84 w 178"/>
                <a:gd name="T121" fmla="*/ 48 h 114"/>
                <a:gd name="T122" fmla="*/ 108 w 178"/>
                <a:gd name="T123" fmla="*/ 46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8" h="114">
                  <a:moveTo>
                    <a:pt x="114" y="46"/>
                  </a:moveTo>
                  <a:lnTo>
                    <a:pt x="114" y="46"/>
                  </a:lnTo>
                  <a:lnTo>
                    <a:pt x="114" y="44"/>
                  </a:lnTo>
                  <a:lnTo>
                    <a:pt x="114" y="40"/>
                  </a:lnTo>
                  <a:lnTo>
                    <a:pt x="110" y="36"/>
                  </a:lnTo>
                  <a:lnTo>
                    <a:pt x="106" y="32"/>
                  </a:lnTo>
                  <a:lnTo>
                    <a:pt x="104" y="26"/>
                  </a:lnTo>
                  <a:lnTo>
                    <a:pt x="104" y="26"/>
                  </a:lnTo>
                  <a:lnTo>
                    <a:pt x="106" y="22"/>
                  </a:lnTo>
                  <a:lnTo>
                    <a:pt x="108" y="16"/>
                  </a:lnTo>
                  <a:lnTo>
                    <a:pt x="114" y="12"/>
                  </a:lnTo>
                  <a:lnTo>
                    <a:pt x="120" y="8"/>
                  </a:lnTo>
                  <a:lnTo>
                    <a:pt x="120" y="8"/>
                  </a:lnTo>
                  <a:lnTo>
                    <a:pt x="124" y="8"/>
                  </a:lnTo>
                  <a:lnTo>
                    <a:pt x="132" y="8"/>
                  </a:lnTo>
                  <a:lnTo>
                    <a:pt x="144" y="6"/>
                  </a:lnTo>
                  <a:lnTo>
                    <a:pt x="144" y="6"/>
                  </a:lnTo>
                  <a:lnTo>
                    <a:pt x="154" y="2"/>
                  </a:lnTo>
                  <a:lnTo>
                    <a:pt x="158" y="0"/>
                  </a:lnTo>
                  <a:lnTo>
                    <a:pt x="164" y="0"/>
                  </a:lnTo>
                  <a:lnTo>
                    <a:pt x="164" y="0"/>
                  </a:lnTo>
                  <a:lnTo>
                    <a:pt x="166" y="0"/>
                  </a:lnTo>
                  <a:lnTo>
                    <a:pt x="168" y="2"/>
                  </a:lnTo>
                  <a:lnTo>
                    <a:pt x="168" y="2"/>
                  </a:lnTo>
                  <a:lnTo>
                    <a:pt x="170" y="6"/>
                  </a:lnTo>
                  <a:lnTo>
                    <a:pt x="168" y="10"/>
                  </a:lnTo>
                  <a:lnTo>
                    <a:pt x="162" y="16"/>
                  </a:lnTo>
                  <a:lnTo>
                    <a:pt x="156" y="20"/>
                  </a:lnTo>
                  <a:lnTo>
                    <a:pt x="140" y="28"/>
                  </a:lnTo>
                  <a:lnTo>
                    <a:pt x="134" y="32"/>
                  </a:lnTo>
                  <a:lnTo>
                    <a:pt x="130" y="36"/>
                  </a:lnTo>
                  <a:lnTo>
                    <a:pt x="130" y="36"/>
                  </a:lnTo>
                  <a:lnTo>
                    <a:pt x="128" y="42"/>
                  </a:lnTo>
                  <a:lnTo>
                    <a:pt x="130" y="44"/>
                  </a:lnTo>
                  <a:lnTo>
                    <a:pt x="138" y="50"/>
                  </a:lnTo>
                  <a:lnTo>
                    <a:pt x="138" y="50"/>
                  </a:lnTo>
                  <a:lnTo>
                    <a:pt x="146" y="54"/>
                  </a:lnTo>
                  <a:lnTo>
                    <a:pt x="150" y="60"/>
                  </a:lnTo>
                  <a:lnTo>
                    <a:pt x="160" y="74"/>
                  </a:lnTo>
                  <a:lnTo>
                    <a:pt x="160" y="74"/>
                  </a:lnTo>
                  <a:lnTo>
                    <a:pt x="168" y="80"/>
                  </a:lnTo>
                  <a:lnTo>
                    <a:pt x="176" y="84"/>
                  </a:lnTo>
                  <a:lnTo>
                    <a:pt x="176" y="84"/>
                  </a:lnTo>
                  <a:lnTo>
                    <a:pt x="178" y="88"/>
                  </a:lnTo>
                  <a:lnTo>
                    <a:pt x="178" y="90"/>
                  </a:lnTo>
                  <a:lnTo>
                    <a:pt x="178" y="90"/>
                  </a:lnTo>
                  <a:lnTo>
                    <a:pt x="176" y="98"/>
                  </a:lnTo>
                  <a:lnTo>
                    <a:pt x="172" y="100"/>
                  </a:lnTo>
                  <a:lnTo>
                    <a:pt x="160" y="106"/>
                  </a:lnTo>
                  <a:lnTo>
                    <a:pt x="160" y="106"/>
                  </a:lnTo>
                  <a:lnTo>
                    <a:pt x="148" y="110"/>
                  </a:lnTo>
                  <a:lnTo>
                    <a:pt x="142" y="112"/>
                  </a:lnTo>
                  <a:lnTo>
                    <a:pt x="136" y="114"/>
                  </a:lnTo>
                  <a:lnTo>
                    <a:pt x="136" y="114"/>
                  </a:lnTo>
                  <a:lnTo>
                    <a:pt x="130" y="112"/>
                  </a:lnTo>
                  <a:lnTo>
                    <a:pt x="130" y="112"/>
                  </a:lnTo>
                  <a:lnTo>
                    <a:pt x="122" y="108"/>
                  </a:lnTo>
                  <a:lnTo>
                    <a:pt x="114" y="104"/>
                  </a:lnTo>
                  <a:lnTo>
                    <a:pt x="108" y="98"/>
                  </a:lnTo>
                  <a:lnTo>
                    <a:pt x="100" y="96"/>
                  </a:lnTo>
                  <a:lnTo>
                    <a:pt x="100" y="96"/>
                  </a:lnTo>
                  <a:lnTo>
                    <a:pt x="96" y="94"/>
                  </a:lnTo>
                  <a:lnTo>
                    <a:pt x="96" y="94"/>
                  </a:lnTo>
                  <a:lnTo>
                    <a:pt x="90" y="96"/>
                  </a:lnTo>
                  <a:lnTo>
                    <a:pt x="90" y="96"/>
                  </a:lnTo>
                  <a:lnTo>
                    <a:pt x="84" y="96"/>
                  </a:lnTo>
                  <a:lnTo>
                    <a:pt x="84" y="96"/>
                  </a:lnTo>
                  <a:lnTo>
                    <a:pt x="80" y="96"/>
                  </a:lnTo>
                  <a:lnTo>
                    <a:pt x="80" y="96"/>
                  </a:lnTo>
                  <a:lnTo>
                    <a:pt x="72" y="90"/>
                  </a:lnTo>
                  <a:lnTo>
                    <a:pt x="68" y="88"/>
                  </a:lnTo>
                  <a:lnTo>
                    <a:pt x="64" y="88"/>
                  </a:lnTo>
                  <a:lnTo>
                    <a:pt x="64" y="88"/>
                  </a:lnTo>
                  <a:lnTo>
                    <a:pt x="64" y="88"/>
                  </a:lnTo>
                  <a:lnTo>
                    <a:pt x="64" y="88"/>
                  </a:lnTo>
                  <a:lnTo>
                    <a:pt x="54" y="90"/>
                  </a:lnTo>
                  <a:lnTo>
                    <a:pt x="46" y="94"/>
                  </a:lnTo>
                  <a:lnTo>
                    <a:pt x="36" y="100"/>
                  </a:lnTo>
                  <a:lnTo>
                    <a:pt x="26" y="102"/>
                  </a:lnTo>
                  <a:lnTo>
                    <a:pt x="26" y="102"/>
                  </a:lnTo>
                  <a:lnTo>
                    <a:pt x="26" y="102"/>
                  </a:lnTo>
                  <a:lnTo>
                    <a:pt x="26" y="102"/>
                  </a:lnTo>
                  <a:lnTo>
                    <a:pt x="18" y="100"/>
                  </a:lnTo>
                  <a:lnTo>
                    <a:pt x="18" y="100"/>
                  </a:lnTo>
                  <a:lnTo>
                    <a:pt x="10" y="98"/>
                  </a:lnTo>
                  <a:lnTo>
                    <a:pt x="10" y="98"/>
                  </a:lnTo>
                  <a:lnTo>
                    <a:pt x="8" y="98"/>
                  </a:lnTo>
                  <a:lnTo>
                    <a:pt x="8" y="98"/>
                  </a:lnTo>
                  <a:lnTo>
                    <a:pt x="8" y="98"/>
                  </a:lnTo>
                  <a:lnTo>
                    <a:pt x="8" y="98"/>
                  </a:lnTo>
                  <a:lnTo>
                    <a:pt x="4" y="96"/>
                  </a:lnTo>
                  <a:lnTo>
                    <a:pt x="4" y="96"/>
                  </a:lnTo>
                  <a:lnTo>
                    <a:pt x="2" y="90"/>
                  </a:lnTo>
                  <a:lnTo>
                    <a:pt x="0" y="86"/>
                  </a:lnTo>
                  <a:lnTo>
                    <a:pt x="0" y="82"/>
                  </a:lnTo>
                  <a:lnTo>
                    <a:pt x="4" y="76"/>
                  </a:lnTo>
                  <a:lnTo>
                    <a:pt x="10" y="68"/>
                  </a:lnTo>
                  <a:lnTo>
                    <a:pt x="18" y="58"/>
                  </a:lnTo>
                  <a:lnTo>
                    <a:pt x="18" y="58"/>
                  </a:lnTo>
                  <a:lnTo>
                    <a:pt x="24" y="48"/>
                  </a:lnTo>
                  <a:lnTo>
                    <a:pt x="28" y="36"/>
                  </a:lnTo>
                  <a:lnTo>
                    <a:pt x="34" y="26"/>
                  </a:lnTo>
                  <a:lnTo>
                    <a:pt x="44" y="16"/>
                  </a:lnTo>
                  <a:lnTo>
                    <a:pt x="44" y="16"/>
                  </a:lnTo>
                  <a:lnTo>
                    <a:pt x="52" y="12"/>
                  </a:lnTo>
                  <a:lnTo>
                    <a:pt x="62" y="10"/>
                  </a:lnTo>
                  <a:lnTo>
                    <a:pt x="62" y="10"/>
                  </a:lnTo>
                  <a:lnTo>
                    <a:pt x="66" y="12"/>
                  </a:lnTo>
                  <a:lnTo>
                    <a:pt x="66" y="12"/>
                  </a:lnTo>
                  <a:lnTo>
                    <a:pt x="70" y="16"/>
                  </a:lnTo>
                  <a:lnTo>
                    <a:pt x="70" y="20"/>
                  </a:lnTo>
                  <a:lnTo>
                    <a:pt x="68" y="26"/>
                  </a:lnTo>
                  <a:lnTo>
                    <a:pt x="68" y="32"/>
                  </a:lnTo>
                  <a:lnTo>
                    <a:pt x="68" y="32"/>
                  </a:lnTo>
                  <a:lnTo>
                    <a:pt x="68" y="36"/>
                  </a:lnTo>
                  <a:lnTo>
                    <a:pt x="72" y="42"/>
                  </a:lnTo>
                  <a:lnTo>
                    <a:pt x="72" y="42"/>
                  </a:lnTo>
                  <a:lnTo>
                    <a:pt x="76" y="46"/>
                  </a:lnTo>
                  <a:lnTo>
                    <a:pt x="80" y="48"/>
                  </a:lnTo>
                  <a:lnTo>
                    <a:pt x="80" y="48"/>
                  </a:lnTo>
                  <a:lnTo>
                    <a:pt x="84" y="48"/>
                  </a:lnTo>
                  <a:lnTo>
                    <a:pt x="84" y="48"/>
                  </a:lnTo>
                  <a:lnTo>
                    <a:pt x="108" y="46"/>
                  </a:lnTo>
                  <a:lnTo>
                    <a:pt x="108" y="46"/>
                  </a:lnTo>
                  <a:lnTo>
                    <a:pt x="114" y="4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Arial" panose="020B0604020202020204" pitchFamily="34" charset="0"/>
                <a:cs typeface="Arial" panose="020B0604020202020204" pitchFamily="34" charset="0"/>
              </a:endParaRPr>
            </a:p>
          </p:txBody>
        </p:sp>
        <p:sp>
          <p:nvSpPr>
            <p:cNvPr id="104" name="Freeform 89"/>
            <p:cNvSpPr>
              <a:spLocks/>
            </p:cNvSpPr>
            <p:nvPr/>
          </p:nvSpPr>
          <p:spPr bwMode="auto">
            <a:xfrm>
              <a:off x="1348" y="1434"/>
              <a:ext cx="34" cy="36"/>
            </a:xfrm>
            <a:custGeom>
              <a:avLst/>
              <a:gdLst>
                <a:gd name="T0" fmla="*/ 16 w 34"/>
                <a:gd name="T1" fmla="*/ 36 h 36"/>
                <a:gd name="T2" fmla="*/ 16 w 34"/>
                <a:gd name="T3" fmla="*/ 36 h 36"/>
                <a:gd name="T4" fmla="*/ 12 w 34"/>
                <a:gd name="T5" fmla="*/ 34 h 36"/>
                <a:gd name="T6" fmla="*/ 8 w 34"/>
                <a:gd name="T7" fmla="*/ 28 h 36"/>
                <a:gd name="T8" fmla="*/ 6 w 34"/>
                <a:gd name="T9" fmla="*/ 24 h 36"/>
                <a:gd name="T10" fmla="*/ 4 w 34"/>
                <a:gd name="T11" fmla="*/ 18 h 36"/>
                <a:gd name="T12" fmla="*/ 4 w 34"/>
                <a:gd name="T13" fmla="*/ 18 h 36"/>
                <a:gd name="T14" fmla="*/ 0 w 34"/>
                <a:gd name="T15" fmla="*/ 14 h 36"/>
                <a:gd name="T16" fmla="*/ 0 w 34"/>
                <a:gd name="T17" fmla="*/ 10 h 36"/>
                <a:gd name="T18" fmla="*/ 0 w 34"/>
                <a:gd name="T19" fmla="*/ 10 h 36"/>
                <a:gd name="T20" fmla="*/ 6 w 34"/>
                <a:gd name="T21" fmla="*/ 4 h 36"/>
                <a:gd name="T22" fmla="*/ 10 w 34"/>
                <a:gd name="T23" fmla="*/ 2 h 36"/>
                <a:gd name="T24" fmla="*/ 14 w 34"/>
                <a:gd name="T25" fmla="*/ 0 h 36"/>
                <a:gd name="T26" fmla="*/ 14 w 34"/>
                <a:gd name="T27" fmla="*/ 0 h 36"/>
                <a:gd name="T28" fmla="*/ 16 w 34"/>
                <a:gd name="T29" fmla="*/ 2 h 36"/>
                <a:gd name="T30" fmla="*/ 16 w 34"/>
                <a:gd name="T31" fmla="*/ 2 h 36"/>
                <a:gd name="T32" fmla="*/ 20 w 34"/>
                <a:gd name="T33" fmla="*/ 4 h 36"/>
                <a:gd name="T34" fmla="*/ 22 w 34"/>
                <a:gd name="T35" fmla="*/ 8 h 36"/>
                <a:gd name="T36" fmla="*/ 22 w 34"/>
                <a:gd name="T37" fmla="*/ 8 h 36"/>
                <a:gd name="T38" fmla="*/ 28 w 34"/>
                <a:gd name="T39" fmla="*/ 12 h 36"/>
                <a:gd name="T40" fmla="*/ 32 w 34"/>
                <a:gd name="T41" fmla="*/ 14 h 36"/>
                <a:gd name="T42" fmla="*/ 32 w 34"/>
                <a:gd name="T43" fmla="*/ 14 h 36"/>
                <a:gd name="T44" fmla="*/ 34 w 34"/>
                <a:gd name="T45" fmla="*/ 20 h 36"/>
                <a:gd name="T46" fmla="*/ 34 w 34"/>
                <a:gd name="T47" fmla="*/ 26 h 36"/>
                <a:gd name="T48" fmla="*/ 28 w 34"/>
                <a:gd name="T49" fmla="*/ 32 h 36"/>
                <a:gd name="T50" fmla="*/ 20 w 34"/>
                <a:gd name="T51" fmla="*/ 34 h 36"/>
                <a:gd name="T52" fmla="*/ 20 w 34"/>
                <a:gd name="T53" fmla="*/ 34 h 36"/>
                <a:gd name="T54" fmla="*/ 16 w 34"/>
                <a:gd name="T55" fmla="*/ 3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4" h="36">
                  <a:moveTo>
                    <a:pt x="16" y="36"/>
                  </a:moveTo>
                  <a:lnTo>
                    <a:pt x="16" y="36"/>
                  </a:lnTo>
                  <a:lnTo>
                    <a:pt x="12" y="34"/>
                  </a:lnTo>
                  <a:lnTo>
                    <a:pt x="8" y="28"/>
                  </a:lnTo>
                  <a:lnTo>
                    <a:pt x="6" y="24"/>
                  </a:lnTo>
                  <a:lnTo>
                    <a:pt x="4" y="18"/>
                  </a:lnTo>
                  <a:lnTo>
                    <a:pt x="4" y="18"/>
                  </a:lnTo>
                  <a:lnTo>
                    <a:pt x="0" y="14"/>
                  </a:lnTo>
                  <a:lnTo>
                    <a:pt x="0" y="10"/>
                  </a:lnTo>
                  <a:lnTo>
                    <a:pt x="0" y="10"/>
                  </a:lnTo>
                  <a:lnTo>
                    <a:pt x="6" y="4"/>
                  </a:lnTo>
                  <a:lnTo>
                    <a:pt x="10" y="2"/>
                  </a:lnTo>
                  <a:lnTo>
                    <a:pt x="14" y="0"/>
                  </a:lnTo>
                  <a:lnTo>
                    <a:pt x="14" y="0"/>
                  </a:lnTo>
                  <a:lnTo>
                    <a:pt x="16" y="2"/>
                  </a:lnTo>
                  <a:lnTo>
                    <a:pt x="16" y="2"/>
                  </a:lnTo>
                  <a:lnTo>
                    <a:pt x="20" y="4"/>
                  </a:lnTo>
                  <a:lnTo>
                    <a:pt x="22" y="8"/>
                  </a:lnTo>
                  <a:lnTo>
                    <a:pt x="22" y="8"/>
                  </a:lnTo>
                  <a:lnTo>
                    <a:pt x="28" y="12"/>
                  </a:lnTo>
                  <a:lnTo>
                    <a:pt x="32" y="14"/>
                  </a:lnTo>
                  <a:lnTo>
                    <a:pt x="32" y="14"/>
                  </a:lnTo>
                  <a:lnTo>
                    <a:pt x="34" y="20"/>
                  </a:lnTo>
                  <a:lnTo>
                    <a:pt x="34" y="26"/>
                  </a:lnTo>
                  <a:lnTo>
                    <a:pt x="28" y="32"/>
                  </a:lnTo>
                  <a:lnTo>
                    <a:pt x="20" y="34"/>
                  </a:lnTo>
                  <a:lnTo>
                    <a:pt x="20" y="34"/>
                  </a:lnTo>
                  <a:lnTo>
                    <a:pt x="16" y="3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Arial" panose="020B0604020202020204" pitchFamily="34" charset="0"/>
                <a:cs typeface="Arial" panose="020B0604020202020204" pitchFamily="34" charset="0"/>
              </a:endParaRPr>
            </a:p>
          </p:txBody>
        </p:sp>
        <p:sp>
          <p:nvSpPr>
            <p:cNvPr id="105" name="Freeform 90"/>
            <p:cNvSpPr>
              <a:spLocks/>
            </p:cNvSpPr>
            <p:nvPr/>
          </p:nvSpPr>
          <p:spPr bwMode="auto">
            <a:xfrm>
              <a:off x="1412" y="1418"/>
              <a:ext cx="20" cy="30"/>
            </a:xfrm>
            <a:custGeom>
              <a:avLst/>
              <a:gdLst>
                <a:gd name="T0" fmla="*/ 16 w 20"/>
                <a:gd name="T1" fmla="*/ 30 h 30"/>
                <a:gd name="T2" fmla="*/ 16 w 20"/>
                <a:gd name="T3" fmla="*/ 30 h 30"/>
                <a:gd name="T4" fmla="*/ 2 w 20"/>
                <a:gd name="T5" fmla="*/ 16 h 30"/>
                <a:gd name="T6" fmla="*/ 2 w 20"/>
                <a:gd name="T7" fmla="*/ 16 h 30"/>
                <a:gd name="T8" fmla="*/ 0 w 20"/>
                <a:gd name="T9" fmla="*/ 10 h 30"/>
                <a:gd name="T10" fmla="*/ 0 w 20"/>
                <a:gd name="T11" fmla="*/ 6 h 30"/>
                <a:gd name="T12" fmla="*/ 2 w 20"/>
                <a:gd name="T13" fmla="*/ 2 h 30"/>
                <a:gd name="T14" fmla="*/ 4 w 20"/>
                <a:gd name="T15" fmla="*/ 0 h 30"/>
                <a:gd name="T16" fmla="*/ 4 w 20"/>
                <a:gd name="T17" fmla="*/ 0 h 30"/>
                <a:gd name="T18" fmla="*/ 6 w 20"/>
                <a:gd name="T19" fmla="*/ 2 h 30"/>
                <a:gd name="T20" fmla="*/ 10 w 20"/>
                <a:gd name="T21" fmla="*/ 4 h 30"/>
                <a:gd name="T22" fmla="*/ 10 w 20"/>
                <a:gd name="T23" fmla="*/ 4 h 30"/>
                <a:gd name="T24" fmla="*/ 14 w 20"/>
                <a:gd name="T25" fmla="*/ 10 h 30"/>
                <a:gd name="T26" fmla="*/ 20 w 20"/>
                <a:gd name="T27" fmla="*/ 18 h 30"/>
                <a:gd name="T28" fmla="*/ 20 w 20"/>
                <a:gd name="T29" fmla="*/ 22 h 30"/>
                <a:gd name="T30" fmla="*/ 20 w 20"/>
                <a:gd name="T31" fmla="*/ 26 h 30"/>
                <a:gd name="T32" fmla="*/ 20 w 20"/>
                <a:gd name="T33" fmla="*/ 28 h 30"/>
                <a:gd name="T34" fmla="*/ 16 w 20"/>
                <a:gd name="T35" fmla="*/ 30 h 30"/>
                <a:gd name="T36" fmla="*/ 16 w 20"/>
                <a:gd name="T37"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 h="30">
                  <a:moveTo>
                    <a:pt x="16" y="30"/>
                  </a:moveTo>
                  <a:lnTo>
                    <a:pt x="16" y="30"/>
                  </a:lnTo>
                  <a:lnTo>
                    <a:pt x="2" y="16"/>
                  </a:lnTo>
                  <a:lnTo>
                    <a:pt x="2" y="16"/>
                  </a:lnTo>
                  <a:lnTo>
                    <a:pt x="0" y="10"/>
                  </a:lnTo>
                  <a:lnTo>
                    <a:pt x="0" y="6"/>
                  </a:lnTo>
                  <a:lnTo>
                    <a:pt x="2" y="2"/>
                  </a:lnTo>
                  <a:lnTo>
                    <a:pt x="4" y="0"/>
                  </a:lnTo>
                  <a:lnTo>
                    <a:pt x="4" y="0"/>
                  </a:lnTo>
                  <a:lnTo>
                    <a:pt x="6" y="2"/>
                  </a:lnTo>
                  <a:lnTo>
                    <a:pt x="10" y="4"/>
                  </a:lnTo>
                  <a:lnTo>
                    <a:pt x="10" y="4"/>
                  </a:lnTo>
                  <a:lnTo>
                    <a:pt x="14" y="10"/>
                  </a:lnTo>
                  <a:lnTo>
                    <a:pt x="20" y="18"/>
                  </a:lnTo>
                  <a:lnTo>
                    <a:pt x="20" y="22"/>
                  </a:lnTo>
                  <a:lnTo>
                    <a:pt x="20" y="26"/>
                  </a:lnTo>
                  <a:lnTo>
                    <a:pt x="20" y="28"/>
                  </a:lnTo>
                  <a:lnTo>
                    <a:pt x="16" y="30"/>
                  </a:lnTo>
                  <a:lnTo>
                    <a:pt x="16" y="3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Arial" panose="020B0604020202020204" pitchFamily="34" charset="0"/>
                <a:cs typeface="Arial" panose="020B0604020202020204" pitchFamily="34" charset="0"/>
              </a:endParaRPr>
            </a:p>
          </p:txBody>
        </p:sp>
        <p:sp>
          <p:nvSpPr>
            <p:cNvPr id="106" name="Freeform 91"/>
            <p:cNvSpPr>
              <a:spLocks/>
            </p:cNvSpPr>
            <p:nvPr/>
          </p:nvSpPr>
          <p:spPr bwMode="auto">
            <a:xfrm>
              <a:off x="516" y="1084"/>
              <a:ext cx="2872" cy="2022"/>
            </a:xfrm>
            <a:custGeom>
              <a:avLst/>
              <a:gdLst>
                <a:gd name="T0" fmla="*/ 1670 w 2872"/>
                <a:gd name="T1" fmla="*/ 46 h 2022"/>
                <a:gd name="T2" fmla="*/ 1552 w 2872"/>
                <a:gd name="T3" fmla="*/ 150 h 2022"/>
                <a:gd name="T4" fmla="*/ 1462 w 2872"/>
                <a:gd name="T5" fmla="*/ 146 h 2022"/>
                <a:gd name="T6" fmla="*/ 1420 w 2872"/>
                <a:gd name="T7" fmla="*/ 216 h 2022"/>
                <a:gd name="T8" fmla="*/ 1370 w 2872"/>
                <a:gd name="T9" fmla="*/ 144 h 2022"/>
                <a:gd name="T10" fmla="*/ 1274 w 2872"/>
                <a:gd name="T11" fmla="*/ 182 h 2022"/>
                <a:gd name="T12" fmla="*/ 1164 w 2872"/>
                <a:gd name="T13" fmla="*/ 224 h 2022"/>
                <a:gd name="T14" fmla="*/ 1046 w 2872"/>
                <a:gd name="T15" fmla="*/ 230 h 2022"/>
                <a:gd name="T16" fmla="*/ 938 w 2872"/>
                <a:gd name="T17" fmla="*/ 288 h 2022"/>
                <a:gd name="T18" fmla="*/ 952 w 2872"/>
                <a:gd name="T19" fmla="*/ 260 h 2022"/>
                <a:gd name="T20" fmla="*/ 836 w 2872"/>
                <a:gd name="T21" fmla="*/ 142 h 2022"/>
                <a:gd name="T22" fmla="*/ 646 w 2872"/>
                <a:gd name="T23" fmla="*/ 224 h 2022"/>
                <a:gd name="T24" fmla="*/ 572 w 2872"/>
                <a:gd name="T25" fmla="*/ 392 h 2022"/>
                <a:gd name="T26" fmla="*/ 668 w 2872"/>
                <a:gd name="T27" fmla="*/ 396 h 2022"/>
                <a:gd name="T28" fmla="*/ 728 w 2872"/>
                <a:gd name="T29" fmla="*/ 312 h 2022"/>
                <a:gd name="T30" fmla="*/ 744 w 2872"/>
                <a:gd name="T31" fmla="*/ 438 h 2022"/>
                <a:gd name="T32" fmla="*/ 646 w 2872"/>
                <a:gd name="T33" fmla="*/ 488 h 2022"/>
                <a:gd name="T34" fmla="*/ 516 w 2872"/>
                <a:gd name="T35" fmla="*/ 444 h 2022"/>
                <a:gd name="T36" fmla="*/ 360 w 2872"/>
                <a:gd name="T37" fmla="*/ 574 h 2022"/>
                <a:gd name="T38" fmla="*/ 296 w 2872"/>
                <a:gd name="T39" fmla="*/ 684 h 2022"/>
                <a:gd name="T40" fmla="*/ 246 w 2872"/>
                <a:gd name="T41" fmla="*/ 794 h 2022"/>
                <a:gd name="T42" fmla="*/ 442 w 2872"/>
                <a:gd name="T43" fmla="*/ 692 h 2022"/>
                <a:gd name="T44" fmla="*/ 580 w 2872"/>
                <a:gd name="T45" fmla="*/ 734 h 2022"/>
                <a:gd name="T46" fmla="*/ 656 w 2872"/>
                <a:gd name="T47" fmla="*/ 796 h 2022"/>
                <a:gd name="T48" fmla="*/ 770 w 2872"/>
                <a:gd name="T49" fmla="*/ 816 h 2022"/>
                <a:gd name="T50" fmla="*/ 676 w 2872"/>
                <a:gd name="T51" fmla="*/ 904 h 2022"/>
                <a:gd name="T52" fmla="*/ 490 w 2872"/>
                <a:gd name="T53" fmla="*/ 870 h 2022"/>
                <a:gd name="T54" fmla="*/ 338 w 2872"/>
                <a:gd name="T55" fmla="*/ 810 h 2022"/>
                <a:gd name="T56" fmla="*/ 108 w 2872"/>
                <a:gd name="T57" fmla="*/ 946 h 2022"/>
                <a:gd name="T58" fmla="*/ 48 w 2872"/>
                <a:gd name="T59" fmla="*/ 1290 h 2022"/>
                <a:gd name="T60" fmla="*/ 286 w 2872"/>
                <a:gd name="T61" fmla="*/ 1336 h 2022"/>
                <a:gd name="T62" fmla="*/ 346 w 2872"/>
                <a:gd name="T63" fmla="*/ 1586 h 2022"/>
                <a:gd name="T64" fmla="*/ 324 w 2872"/>
                <a:gd name="T65" fmla="*/ 1962 h 2022"/>
                <a:gd name="T66" fmla="*/ 594 w 2872"/>
                <a:gd name="T67" fmla="*/ 1820 h 2022"/>
                <a:gd name="T68" fmla="*/ 734 w 2872"/>
                <a:gd name="T69" fmla="*/ 1486 h 2022"/>
                <a:gd name="T70" fmla="*/ 836 w 2872"/>
                <a:gd name="T71" fmla="*/ 1198 h 2022"/>
                <a:gd name="T72" fmla="*/ 746 w 2872"/>
                <a:gd name="T73" fmla="*/ 936 h 2022"/>
                <a:gd name="T74" fmla="*/ 912 w 2872"/>
                <a:gd name="T75" fmla="*/ 1188 h 2022"/>
                <a:gd name="T76" fmla="*/ 1020 w 2872"/>
                <a:gd name="T77" fmla="*/ 1024 h 2022"/>
                <a:gd name="T78" fmla="*/ 1068 w 2872"/>
                <a:gd name="T79" fmla="*/ 976 h 2022"/>
                <a:gd name="T80" fmla="*/ 1278 w 2872"/>
                <a:gd name="T81" fmla="*/ 1082 h 2022"/>
                <a:gd name="T82" fmla="*/ 1486 w 2872"/>
                <a:gd name="T83" fmla="*/ 1078 h 2022"/>
                <a:gd name="T84" fmla="*/ 1600 w 2872"/>
                <a:gd name="T85" fmla="*/ 1198 h 2022"/>
                <a:gd name="T86" fmla="*/ 1634 w 2872"/>
                <a:gd name="T87" fmla="*/ 1218 h 2022"/>
                <a:gd name="T88" fmla="*/ 1770 w 2872"/>
                <a:gd name="T89" fmla="*/ 1080 h 2022"/>
                <a:gd name="T90" fmla="*/ 1942 w 2872"/>
                <a:gd name="T91" fmla="*/ 858 h 2022"/>
                <a:gd name="T92" fmla="*/ 1964 w 2872"/>
                <a:gd name="T93" fmla="*/ 772 h 2022"/>
                <a:gd name="T94" fmla="*/ 2018 w 2872"/>
                <a:gd name="T95" fmla="*/ 888 h 2022"/>
                <a:gd name="T96" fmla="*/ 2132 w 2872"/>
                <a:gd name="T97" fmla="*/ 750 h 2022"/>
                <a:gd name="T98" fmla="*/ 2188 w 2872"/>
                <a:gd name="T99" fmla="*/ 536 h 2022"/>
                <a:gd name="T100" fmla="*/ 2388 w 2872"/>
                <a:gd name="T101" fmla="*/ 454 h 2022"/>
                <a:gd name="T102" fmla="*/ 2498 w 2872"/>
                <a:gd name="T103" fmla="*/ 438 h 2022"/>
                <a:gd name="T104" fmla="*/ 2516 w 2872"/>
                <a:gd name="T105" fmla="*/ 514 h 2022"/>
                <a:gd name="T106" fmla="*/ 2626 w 2872"/>
                <a:gd name="T107" fmla="*/ 440 h 2022"/>
                <a:gd name="T108" fmla="*/ 2754 w 2872"/>
                <a:gd name="T109" fmla="*/ 342 h 2022"/>
                <a:gd name="T110" fmla="*/ 2822 w 2872"/>
                <a:gd name="T111" fmla="*/ 302 h 2022"/>
                <a:gd name="T112" fmla="*/ 2612 w 2872"/>
                <a:gd name="T113" fmla="*/ 240 h 2022"/>
                <a:gd name="T114" fmla="*/ 2422 w 2872"/>
                <a:gd name="T115" fmla="*/ 196 h 2022"/>
                <a:gd name="T116" fmla="*/ 2274 w 2872"/>
                <a:gd name="T117" fmla="*/ 150 h 2022"/>
                <a:gd name="T118" fmla="*/ 2172 w 2872"/>
                <a:gd name="T119" fmla="*/ 168 h 2022"/>
                <a:gd name="T120" fmla="*/ 2086 w 2872"/>
                <a:gd name="T121" fmla="*/ 118 h 2022"/>
                <a:gd name="T122" fmla="*/ 1898 w 2872"/>
                <a:gd name="T123" fmla="*/ 106 h 2022"/>
                <a:gd name="T124" fmla="*/ 1852 w 2872"/>
                <a:gd name="T125" fmla="*/ 2 h 20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72" h="2022">
                  <a:moveTo>
                    <a:pt x="1848" y="0"/>
                  </a:moveTo>
                  <a:lnTo>
                    <a:pt x="1848" y="0"/>
                  </a:lnTo>
                  <a:lnTo>
                    <a:pt x="1842" y="2"/>
                  </a:lnTo>
                  <a:lnTo>
                    <a:pt x="1836" y="4"/>
                  </a:lnTo>
                  <a:lnTo>
                    <a:pt x="1836" y="4"/>
                  </a:lnTo>
                  <a:lnTo>
                    <a:pt x="1826" y="8"/>
                  </a:lnTo>
                  <a:lnTo>
                    <a:pt x="1814" y="12"/>
                  </a:lnTo>
                  <a:lnTo>
                    <a:pt x="1814" y="12"/>
                  </a:lnTo>
                  <a:lnTo>
                    <a:pt x="1806" y="16"/>
                  </a:lnTo>
                  <a:lnTo>
                    <a:pt x="1802" y="24"/>
                  </a:lnTo>
                  <a:lnTo>
                    <a:pt x="1802" y="24"/>
                  </a:lnTo>
                  <a:lnTo>
                    <a:pt x="1802" y="26"/>
                  </a:lnTo>
                  <a:lnTo>
                    <a:pt x="1802" y="30"/>
                  </a:lnTo>
                  <a:lnTo>
                    <a:pt x="1802" y="30"/>
                  </a:lnTo>
                  <a:lnTo>
                    <a:pt x="1794" y="38"/>
                  </a:lnTo>
                  <a:lnTo>
                    <a:pt x="1794" y="38"/>
                  </a:lnTo>
                  <a:lnTo>
                    <a:pt x="1790" y="38"/>
                  </a:lnTo>
                  <a:lnTo>
                    <a:pt x="1790" y="38"/>
                  </a:lnTo>
                  <a:lnTo>
                    <a:pt x="1786" y="38"/>
                  </a:lnTo>
                  <a:lnTo>
                    <a:pt x="1786" y="38"/>
                  </a:lnTo>
                  <a:lnTo>
                    <a:pt x="1780" y="36"/>
                  </a:lnTo>
                  <a:lnTo>
                    <a:pt x="1780" y="36"/>
                  </a:lnTo>
                  <a:lnTo>
                    <a:pt x="1774" y="38"/>
                  </a:lnTo>
                  <a:lnTo>
                    <a:pt x="1774" y="38"/>
                  </a:lnTo>
                  <a:lnTo>
                    <a:pt x="1770" y="42"/>
                  </a:lnTo>
                  <a:lnTo>
                    <a:pt x="1768" y="44"/>
                  </a:lnTo>
                  <a:lnTo>
                    <a:pt x="1766" y="46"/>
                  </a:lnTo>
                  <a:lnTo>
                    <a:pt x="1758" y="48"/>
                  </a:lnTo>
                  <a:lnTo>
                    <a:pt x="1758" y="48"/>
                  </a:lnTo>
                  <a:lnTo>
                    <a:pt x="1748" y="50"/>
                  </a:lnTo>
                  <a:lnTo>
                    <a:pt x="1736" y="50"/>
                  </a:lnTo>
                  <a:lnTo>
                    <a:pt x="1736" y="50"/>
                  </a:lnTo>
                  <a:lnTo>
                    <a:pt x="1736" y="50"/>
                  </a:lnTo>
                  <a:lnTo>
                    <a:pt x="1736" y="50"/>
                  </a:lnTo>
                  <a:lnTo>
                    <a:pt x="1732" y="50"/>
                  </a:lnTo>
                  <a:lnTo>
                    <a:pt x="1728" y="48"/>
                  </a:lnTo>
                  <a:lnTo>
                    <a:pt x="1722" y="42"/>
                  </a:lnTo>
                  <a:lnTo>
                    <a:pt x="1722" y="42"/>
                  </a:lnTo>
                  <a:lnTo>
                    <a:pt x="1718" y="40"/>
                  </a:lnTo>
                  <a:lnTo>
                    <a:pt x="1714" y="38"/>
                  </a:lnTo>
                  <a:lnTo>
                    <a:pt x="1714" y="38"/>
                  </a:lnTo>
                  <a:lnTo>
                    <a:pt x="1708" y="40"/>
                  </a:lnTo>
                  <a:lnTo>
                    <a:pt x="1702" y="44"/>
                  </a:lnTo>
                  <a:lnTo>
                    <a:pt x="1702" y="44"/>
                  </a:lnTo>
                  <a:lnTo>
                    <a:pt x="1696" y="48"/>
                  </a:lnTo>
                  <a:lnTo>
                    <a:pt x="1688" y="50"/>
                  </a:lnTo>
                  <a:lnTo>
                    <a:pt x="1688" y="50"/>
                  </a:lnTo>
                  <a:lnTo>
                    <a:pt x="1686" y="50"/>
                  </a:lnTo>
                  <a:lnTo>
                    <a:pt x="1686" y="50"/>
                  </a:lnTo>
                  <a:lnTo>
                    <a:pt x="1678" y="48"/>
                  </a:lnTo>
                  <a:lnTo>
                    <a:pt x="1670" y="46"/>
                  </a:lnTo>
                  <a:lnTo>
                    <a:pt x="1670" y="46"/>
                  </a:lnTo>
                  <a:lnTo>
                    <a:pt x="1662" y="48"/>
                  </a:lnTo>
                  <a:lnTo>
                    <a:pt x="1662" y="48"/>
                  </a:lnTo>
                  <a:lnTo>
                    <a:pt x="1654" y="56"/>
                  </a:lnTo>
                  <a:lnTo>
                    <a:pt x="1646" y="62"/>
                  </a:lnTo>
                  <a:lnTo>
                    <a:pt x="1646" y="62"/>
                  </a:lnTo>
                  <a:lnTo>
                    <a:pt x="1634" y="68"/>
                  </a:lnTo>
                  <a:lnTo>
                    <a:pt x="1622" y="72"/>
                  </a:lnTo>
                  <a:lnTo>
                    <a:pt x="1622" y="72"/>
                  </a:lnTo>
                  <a:lnTo>
                    <a:pt x="1616" y="74"/>
                  </a:lnTo>
                  <a:lnTo>
                    <a:pt x="1610" y="76"/>
                  </a:lnTo>
                  <a:lnTo>
                    <a:pt x="1608" y="76"/>
                  </a:lnTo>
                  <a:lnTo>
                    <a:pt x="1606" y="80"/>
                  </a:lnTo>
                  <a:lnTo>
                    <a:pt x="1606" y="82"/>
                  </a:lnTo>
                  <a:lnTo>
                    <a:pt x="1608" y="86"/>
                  </a:lnTo>
                  <a:lnTo>
                    <a:pt x="1608" y="86"/>
                  </a:lnTo>
                  <a:lnTo>
                    <a:pt x="1616" y="92"/>
                  </a:lnTo>
                  <a:lnTo>
                    <a:pt x="1618" y="94"/>
                  </a:lnTo>
                  <a:lnTo>
                    <a:pt x="1612" y="96"/>
                  </a:lnTo>
                  <a:lnTo>
                    <a:pt x="1612" y="96"/>
                  </a:lnTo>
                  <a:lnTo>
                    <a:pt x="1610" y="96"/>
                  </a:lnTo>
                  <a:lnTo>
                    <a:pt x="1610" y="96"/>
                  </a:lnTo>
                  <a:lnTo>
                    <a:pt x="1602" y="94"/>
                  </a:lnTo>
                  <a:lnTo>
                    <a:pt x="1594" y="92"/>
                  </a:lnTo>
                  <a:lnTo>
                    <a:pt x="1594" y="92"/>
                  </a:lnTo>
                  <a:lnTo>
                    <a:pt x="1588" y="92"/>
                  </a:lnTo>
                  <a:lnTo>
                    <a:pt x="1588" y="92"/>
                  </a:lnTo>
                  <a:lnTo>
                    <a:pt x="1580" y="96"/>
                  </a:lnTo>
                  <a:lnTo>
                    <a:pt x="1572" y="98"/>
                  </a:lnTo>
                  <a:lnTo>
                    <a:pt x="1572" y="98"/>
                  </a:lnTo>
                  <a:lnTo>
                    <a:pt x="1564" y="96"/>
                  </a:lnTo>
                  <a:lnTo>
                    <a:pt x="1564" y="96"/>
                  </a:lnTo>
                  <a:lnTo>
                    <a:pt x="1538" y="86"/>
                  </a:lnTo>
                  <a:lnTo>
                    <a:pt x="1538" y="86"/>
                  </a:lnTo>
                  <a:lnTo>
                    <a:pt x="1538" y="86"/>
                  </a:lnTo>
                  <a:lnTo>
                    <a:pt x="1538" y="86"/>
                  </a:lnTo>
                  <a:lnTo>
                    <a:pt x="1534" y="90"/>
                  </a:lnTo>
                  <a:lnTo>
                    <a:pt x="1530" y="96"/>
                  </a:lnTo>
                  <a:lnTo>
                    <a:pt x="1524" y="108"/>
                  </a:lnTo>
                  <a:lnTo>
                    <a:pt x="1524" y="108"/>
                  </a:lnTo>
                  <a:lnTo>
                    <a:pt x="1518" y="112"/>
                  </a:lnTo>
                  <a:lnTo>
                    <a:pt x="1514" y="116"/>
                  </a:lnTo>
                  <a:lnTo>
                    <a:pt x="1514" y="116"/>
                  </a:lnTo>
                  <a:lnTo>
                    <a:pt x="1516" y="120"/>
                  </a:lnTo>
                  <a:lnTo>
                    <a:pt x="1518" y="122"/>
                  </a:lnTo>
                  <a:lnTo>
                    <a:pt x="1528" y="128"/>
                  </a:lnTo>
                  <a:lnTo>
                    <a:pt x="1528" y="128"/>
                  </a:lnTo>
                  <a:lnTo>
                    <a:pt x="1538" y="130"/>
                  </a:lnTo>
                  <a:lnTo>
                    <a:pt x="1540" y="132"/>
                  </a:lnTo>
                  <a:lnTo>
                    <a:pt x="1542" y="136"/>
                  </a:lnTo>
                  <a:lnTo>
                    <a:pt x="1542" y="136"/>
                  </a:lnTo>
                  <a:lnTo>
                    <a:pt x="1546" y="144"/>
                  </a:lnTo>
                  <a:lnTo>
                    <a:pt x="1552" y="150"/>
                  </a:lnTo>
                  <a:lnTo>
                    <a:pt x="1552" y="150"/>
                  </a:lnTo>
                  <a:lnTo>
                    <a:pt x="1558" y="156"/>
                  </a:lnTo>
                  <a:lnTo>
                    <a:pt x="1560" y="160"/>
                  </a:lnTo>
                  <a:lnTo>
                    <a:pt x="1560" y="166"/>
                  </a:lnTo>
                  <a:lnTo>
                    <a:pt x="1560" y="166"/>
                  </a:lnTo>
                  <a:lnTo>
                    <a:pt x="1558" y="174"/>
                  </a:lnTo>
                  <a:lnTo>
                    <a:pt x="1554" y="182"/>
                  </a:lnTo>
                  <a:lnTo>
                    <a:pt x="1554" y="182"/>
                  </a:lnTo>
                  <a:lnTo>
                    <a:pt x="1550" y="188"/>
                  </a:lnTo>
                  <a:lnTo>
                    <a:pt x="1548" y="190"/>
                  </a:lnTo>
                  <a:lnTo>
                    <a:pt x="1548" y="194"/>
                  </a:lnTo>
                  <a:lnTo>
                    <a:pt x="1548" y="194"/>
                  </a:lnTo>
                  <a:lnTo>
                    <a:pt x="1546" y="190"/>
                  </a:lnTo>
                  <a:lnTo>
                    <a:pt x="1546" y="184"/>
                  </a:lnTo>
                  <a:lnTo>
                    <a:pt x="1552" y="172"/>
                  </a:lnTo>
                  <a:lnTo>
                    <a:pt x="1556" y="168"/>
                  </a:lnTo>
                  <a:lnTo>
                    <a:pt x="1556" y="162"/>
                  </a:lnTo>
                  <a:lnTo>
                    <a:pt x="1554" y="158"/>
                  </a:lnTo>
                  <a:lnTo>
                    <a:pt x="1544" y="156"/>
                  </a:lnTo>
                  <a:lnTo>
                    <a:pt x="1544" y="156"/>
                  </a:lnTo>
                  <a:lnTo>
                    <a:pt x="1538" y="152"/>
                  </a:lnTo>
                  <a:lnTo>
                    <a:pt x="1534" y="150"/>
                  </a:lnTo>
                  <a:lnTo>
                    <a:pt x="1530" y="146"/>
                  </a:lnTo>
                  <a:lnTo>
                    <a:pt x="1526" y="140"/>
                  </a:lnTo>
                  <a:lnTo>
                    <a:pt x="1526" y="140"/>
                  </a:lnTo>
                  <a:lnTo>
                    <a:pt x="1514" y="134"/>
                  </a:lnTo>
                  <a:lnTo>
                    <a:pt x="1500" y="128"/>
                  </a:lnTo>
                  <a:lnTo>
                    <a:pt x="1500" y="128"/>
                  </a:lnTo>
                  <a:lnTo>
                    <a:pt x="1498" y="138"/>
                  </a:lnTo>
                  <a:lnTo>
                    <a:pt x="1498" y="142"/>
                  </a:lnTo>
                  <a:lnTo>
                    <a:pt x="1494" y="144"/>
                  </a:lnTo>
                  <a:lnTo>
                    <a:pt x="1494" y="144"/>
                  </a:lnTo>
                  <a:lnTo>
                    <a:pt x="1492" y="144"/>
                  </a:lnTo>
                  <a:lnTo>
                    <a:pt x="1492" y="144"/>
                  </a:lnTo>
                  <a:lnTo>
                    <a:pt x="1490" y="144"/>
                  </a:lnTo>
                  <a:lnTo>
                    <a:pt x="1488" y="142"/>
                  </a:lnTo>
                  <a:lnTo>
                    <a:pt x="1488" y="142"/>
                  </a:lnTo>
                  <a:lnTo>
                    <a:pt x="1484" y="138"/>
                  </a:lnTo>
                  <a:lnTo>
                    <a:pt x="1480" y="138"/>
                  </a:lnTo>
                  <a:lnTo>
                    <a:pt x="1480" y="138"/>
                  </a:lnTo>
                  <a:lnTo>
                    <a:pt x="1478" y="138"/>
                  </a:lnTo>
                  <a:lnTo>
                    <a:pt x="1478" y="138"/>
                  </a:lnTo>
                  <a:lnTo>
                    <a:pt x="1476" y="140"/>
                  </a:lnTo>
                  <a:lnTo>
                    <a:pt x="1476" y="142"/>
                  </a:lnTo>
                  <a:lnTo>
                    <a:pt x="1476" y="146"/>
                  </a:lnTo>
                  <a:lnTo>
                    <a:pt x="1474" y="150"/>
                  </a:lnTo>
                  <a:lnTo>
                    <a:pt x="1470" y="150"/>
                  </a:lnTo>
                  <a:lnTo>
                    <a:pt x="1470" y="150"/>
                  </a:lnTo>
                  <a:lnTo>
                    <a:pt x="1470" y="150"/>
                  </a:lnTo>
                  <a:lnTo>
                    <a:pt x="1470" y="150"/>
                  </a:lnTo>
                  <a:lnTo>
                    <a:pt x="1466" y="150"/>
                  </a:lnTo>
                  <a:lnTo>
                    <a:pt x="1462" y="146"/>
                  </a:lnTo>
                  <a:lnTo>
                    <a:pt x="1458" y="140"/>
                  </a:lnTo>
                  <a:lnTo>
                    <a:pt x="1458" y="140"/>
                  </a:lnTo>
                  <a:lnTo>
                    <a:pt x="1462" y="132"/>
                  </a:lnTo>
                  <a:lnTo>
                    <a:pt x="1464" y="128"/>
                  </a:lnTo>
                  <a:lnTo>
                    <a:pt x="1462" y="124"/>
                  </a:lnTo>
                  <a:lnTo>
                    <a:pt x="1462" y="124"/>
                  </a:lnTo>
                  <a:lnTo>
                    <a:pt x="1460" y="122"/>
                  </a:lnTo>
                  <a:lnTo>
                    <a:pt x="1460" y="122"/>
                  </a:lnTo>
                  <a:lnTo>
                    <a:pt x="1460" y="122"/>
                  </a:lnTo>
                  <a:lnTo>
                    <a:pt x="1456" y="122"/>
                  </a:lnTo>
                  <a:lnTo>
                    <a:pt x="1454" y="124"/>
                  </a:lnTo>
                  <a:lnTo>
                    <a:pt x="1448" y="130"/>
                  </a:lnTo>
                  <a:lnTo>
                    <a:pt x="1448" y="130"/>
                  </a:lnTo>
                  <a:lnTo>
                    <a:pt x="1442" y="138"/>
                  </a:lnTo>
                  <a:lnTo>
                    <a:pt x="1436" y="144"/>
                  </a:lnTo>
                  <a:lnTo>
                    <a:pt x="1436" y="144"/>
                  </a:lnTo>
                  <a:lnTo>
                    <a:pt x="1428" y="150"/>
                  </a:lnTo>
                  <a:lnTo>
                    <a:pt x="1426" y="152"/>
                  </a:lnTo>
                  <a:lnTo>
                    <a:pt x="1422" y="156"/>
                  </a:lnTo>
                  <a:lnTo>
                    <a:pt x="1422" y="156"/>
                  </a:lnTo>
                  <a:lnTo>
                    <a:pt x="1428" y="160"/>
                  </a:lnTo>
                  <a:lnTo>
                    <a:pt x="1434" y="166"/>
                  </a:lnTo>
                  <a:lnTo>
                    <a:pt x="1434" y="166"/>
                  </a:lnTo>
                  <a:lnTo>
                    <a:pt x="1436" y="170"/>
                  </a:lnTo>
                  <a:lnTo>
                    <a:pt x="1436" y="172"/>
                  </a:lnTo>
                  <a:lnTo>
                    <a:pt x="1430" y="178"/>
                  </a:lnTo>
                  <a:lnTo>
                    <a:pt x="1430" y="178"/>
                  </a:lnTo>
                  <a:lnTo>
                    <a:pt x="1426" y="184"/>
                  </a:lnTo>
                  <a:lnTo>
                    <a:pt x="1424" y="186"/>
                  </a:lnTo>
                  <a:lnTo>
                    <a:pt x="1424" y="190"/>
                  </a:lnTo>
                  <a:lnTo>
                    <a:pt x="1426" y="192"/>
                  </a:lnTo>
                  <a:lnTo>
                    <a:pt x="1432" y="198"/>
                  </a:lnTo>
                  <a:lnTo>
                    <a:pt x="1438" y="206"/>
                  </a:lnTo>
                  <a:lnTo>
                    <a:pt x="1438" y="206"/>
                  </a:lnTo>
                  <a:lnTo>
                    <a:pt x="1434" y="212"/>
                  </a:lnTo>
                  <a:lnTo>
                    <a:pt x="1430" y="218"/>
                  </a:lnTo>
                  <a:lnTo>
                    <a:pt x="1426" y="234"/>
                  </a:lnTo>
                  <a:lnTo>
                    <a:pt x="1426" y="234"/>
                  </a:lnTo>
                  <a:lnTo>
                    <a:pt x="1424" y="240"/>
                  </a:lnTo>
                  <a:lnTo>
                    <a:pt x="1416" y="246"/>
                  </a:lnTo>
                  <a:lnTo>
                    <a:pt x="1408" y="250"/>
                  </a:lnTo>
                  <a:lnTo>
                    <a:pt x="1400" y="252"/>
                  </a:lnTo>
                  <a:lnTo>
                    <a:pt x="1400" y="252"/>
                  </a:lnTo>
                  <a:lnTo>
                    <a:pt x="1398" y="252"/>
                  </a:lnTo>
                  <a:lnTo>
                    <a:pt x="1398" y="252"/>
                  </a:lnTo>
                  <a:lnTo>
                    <a:pt x="1406" y="246"/>
                  </a:lnTo>
                  <a:lnTo>
                    <a:pt x="1412" y="240"/>
                  </a:lnTo>
                  <a:lnTo>
                    <a:pt x="1416" y="232"/>
                  </a:lnTo>
                  <a:lnTo>
                    <a:pt x="1420" y="224"/>
                  </a:lnTo>
                  <a:lnTo>
                    <a:pt x="1420" y="224"/>
                  </a:lnTo>
                  <a:lnTo>
                    <a:pt x="1420" y="220"/>
                  </a:lnTo>
                  <a:lnTo>
                    <a:pt x="1420" y="216"/>
                  </a:lnTo>
                  <a:lnTo>
                    <a:pt x="1416" y="210"/>
                  </a:lnTo>
                  <a:lnTo>
                    <a:pt x="1412" y="206"/>
                  </a:lnTo>
                  <a:lnTo>
                    <a:pt x="1408" y="198"/>
                  </a:lnTo>
                  <a:lnTo>
                    <a:pt x="1408" y="198"/>
                  </a:lnTo>
                  <a:lnTo>
                    <a:pt x="1410" y="188"/>
                  </a:lnTo>
                  <a:lnTo>
                    <a:pt x="1414" y="178"/>
                  </a:lnTo>
                  <a:lnTo>
                    <a:pt x="1414" y="178"/>
                  </a:lnTo>
                  <a:lnTo>
                    <a:pt x="1418" y="170"/>
                  </a:lnTo>
                  <a:lnTo>
                    <a:pt x="1418" y="166"/>
                  </a:lnTo>
                  <a:lnTo>
                    <a:pt x="1414" y="162"/>
                  </a:lnTo>
                  <a:lnTo>
                    <a:pt x="1414" y="162"/>
                  </a:lnTo>
                  <a:lnTo>
                    <a:pt x="1408" y="154"/>
                  </a:lnTo>
                  <a:lnTo>
                    <a:pt x="1406" y="150"/>
                  </a:lnTo>
                  <a:lnTo>
                    <a:pt x="1408" y="146"/>
                  </a:lnTo>
                  <a:lnTo>
                    <a:pt x="1408" y="146"/>
                  </a:lnTo>
                  <a:lnTo>
                    <a:pt x="1414" y="142"/>
                  </a:lnTo>
                  <a:lnTo>
                    <a:pt x="1420" y="140"/>
                  </a:lnTo>
                  <a:lnTo>
                    <a:pt x="1428" y="138"/>
                  </a:lnTo>
                  <a:lnTo>
                    <a:pt x="1432" y="134"/>
                  </a:lnTo>
                  <a:lnTo>
                    <a:pt x="1432" y="134"/>
                  </a:lnTo>
                  <a:lnTo>
                    <a:pt x="1434" y="130"/>
                  </a:lnTo>
                  <a:lnTo>
                    <a:pt x="1432" y="126"/>
                  </a:lnTo>
                  <a:lnTo>
                    <a:pt x="1428" y="118"/>
                  </a:lnTo>
                  <a:lnTo>
                    <a:pt x="1428" y="118"/>
                  </a:lnTo>
                  <a:lnTo>
                    <a:pt x="1426" y="114"/>
                  </a:lnTo>
                  <a:lnTo>
                    <a:pt x="1426" y="110"/>
                  </a:lnTo>
                  <a:lnTo>
                    <a:pt x="1424" y="106"/>
                  </a:lnTo>
                  <a:lnTo>
                    <a:pt x="1422" y="104"/>
                  </a:lnTo>
                  <a:lnTo>
                    <a:pt x="1422" y="104"/>
                  </a:lnTo>
                  <a:lnTo>
                    <a:pt x="1420" y="102"/>
                  </a:lnTo>
                  <a:lnTo>
                    <a:pt x="1416" y="100"/>
                  </a:lnTo>
                  <a:lnTo>
                    <a:pt x="1416" y="100"/>
                  </a:lnTo>
                  <a:lnTo>
                    <a:pt x="1412" y="102"/>
                  </a:lnTo>
                  <a:lnTo>
                    <a:pt x="1406" y="106"/>
                  </a:lnTo>
                  <a:lnTo>
                    <a:pt x="1402" y="110"/>
                  </a:lnTo>
                  <a:lnTo>
                    <a:pt x="1396" y="112"/>
                  </a:lnTo>
                  <a:lnTo>
                    <a:pt x="1396" y="112"/>
                  </a:lnTo>
                  <a:lnTo>
                    <a:pt x="1394" y="112"/>
                  </a:lnTo>
                  <a:lnTo>
                    <a:pt x="1394" y="112"/>
                  </a:lnTo>
                  <a:lnTo>
                    <a:pt x="1392" y="112"/>
                  </a:lnTo>
                  <a:lnTo>
                    <a:pt x="1392" y="112"/>
                  </a:lnTo>
                  <a:lnTo>
                    <a:pt x="1386" y="110"/>
                  </a:lnTo>
                  <a:lnTo>
                    <a:pt x="1386" y="110"/>
                  </a:lnTo>
                  <a:lnTo>
                    <a:pt x="1382" y="112"/>
                  </a:lnTo>
                  <a:lnTo>
                    <a:pt x="1380" y="112"/>
                  </a:lnTo>
                  <a:lnTo>
                    <a:pt x="1380" y="112"/>
                  </a:lnTo>
                  <a:lnTo>
                    <a:pt x="1378" y="116"/>
                  </a:lnTo>
                  <a:lnTo>
                    <a:pt x="1378" y="122"/>
                  </a:lnTo>
                  <a:lnTo>
                    <a:pt x="1376" y="132"/>
                  </a:lnTo>
                  <a:lnTo>
                    <a:pt x="1376" y="132"/>
                  </a:lnTo>
                  <a:lnTo>
                    <a:pt x="1372" y="140"/>
                  </a:lnTo>
                  <a:lnTo>
                    <a:pt x="1370" y="144"/>
                  </a:lnTo>
                  <a:lnTo>
                    <a:pt x="1366" y="146"/>
                  </a:lnTo>
                  <a:lnTo>
                    <a:pt x="1366" y="146"/>
                  </a:lnTo>
                  <a:lnTo>
                    <a:pt x="1358" y="150"/>
                  </a:lnTo>
                  <a:lnTo>
                    <a:pt x="1348" y="152"/>
                  </a:lnTo>
                  <a:lnTo>
                    <a:pt x="1340" y="154"/>
                  </a:lnTo>
                  <a:lnTo>
                    <a:pt x="1332" y="158"/>
                  </a:lnTo>
                  <a:lnTo>
                    <a:pt x="1332" y="158"/>
                  </a:lnTo>
                  <a:lnTo>
                    <a:pt x="1332" y="162"/>
                  </a:lnTo>
                  <a:lnTo>
                    <a:pt x="1332" y="166"/>
                  </a:lnTo>
                  <a:lnTo>
                    <a:pt x="1336" y="166"/>
                  </a:lnTo>
                  <a:lnTo>
                    <a:pt x="1338" y="170"/>
                  </a:lnTo>
                  <a:lnTo>
                    <a:pt x="1338" y="170"/>
                  </a:lnTo>
                  <a:lnTo>
                    <a:pt x="1340" y="174"/>
                  </a:lnTo>
                  <a:lnTo>
                    <a:pt x="1338" y="178"/>
                  </a:lnTo>
                  <a:lnTo>
                    <a:pt x="1338" y="182"/>
                  </a:lnTo>
                  <a:lnTo>
                    <a:pt x="1336" y="186"/>
                  </a:lnTo>
                  <a:lnTo>
                    <a:pt x="1336" y="186"/>
                  </a:lnTo>
                  <a:lnTo>
                    <a:pt x="1338" y="190"/>
                  </a:lnTo>
                  <a:lnTo>
                    <a:pt x="1342" y="192"/>
                  </a:lnTo>
                  <a:lnTo>
                    <a:pt x="1346" y="194"/>
                  </a:lnTo>
                  <a:lnTo>
                    <a:pt x="1352" y="196"/>
                  </a:lnTo>
                  <a:lnTo>
                    <a:pt x="1352" y="196"/>
                  </a:lnTo>
                  <a:lnTo>
                    <a:pt x="1358" y="204"/>
                  </a:lnTo>
                  <a:lnTo>
                    <a:pt x="1364" y="212"/>
                  </a:lnTo>
                  <a:lnTo>
                    <a:pt x="1364" y="212"/>
                  </a:lnTo>
                  <a:lnTo>
                    <a:pt x="1364" y="216"/>
                  </a:lnTo>
                  <a:lnTo>
                    <a:pt x="1360" y="220"/>
                  </a:lnTo>
                  <a:lnTo>
                    <a:pt x="1354" y="222"/>
                  </a:lnTo>
                  <a:lnTo>
                    <a:pt x="1350" y="222"/>
                  </a:lnTo>
                  <a:lnTo>
                    <a:pt x="1350" y="222"/>
                  </a:lnTo>
                  <a:lnTo>
                    <a:pt x="1348" y="222"/>
                  </a:lnTo>
                  <a:lnTo>
                    <a:pt x="1348" y="222"/>
                  </a:lnTo>
                  <a:lnTo>
                    <a:pt x="1342" y="218"/>
                  </a:lnTo>
                  <a:lnTo>
                    <a:pt x="1336" y="212"/>
                  </a:lnTo>
                  <a:lnTo>
                    <a:pt x="1336" y="212"/>
                  </a:lnTo>
                  <a:lnTo>
                    <a:pt x="1330" y="206"/>
                  </a:lnTo>
                  <a:lnTo>
                    <a:pt x="1324" y="200"/>
                  </a:lnTo>
                  <a:lnTo>
                    <a:pt x="1324" y="200"/>
                  </a:lnTo>
                  <a:lnTo>
                    <a:pt x="1320" y="196"/>
                  </a:lnTo>
                  <a:lnTo>
                    <a:pt x="1314" y="194"/>
                  </a:lnTo>
                  <a:lnTo>
                    <a:pt x="1302" y="192"/>
                  </a:lnTo>
                  <a:lnTo>
                    <a:pt x="1302" y="192"/>
                  </a:lnTo>
                  <a:lnTo>
                    <a:pt x="1298" y="190"/>
                  </a:lnTo>
                  <a:lnTo>
                    <a:pt x="1296" y="186"/>
                  </a:lnTo>
                  <a:lnTo>
                    <a:pt x="1292" y="184"/>
                  </a:lnTo>
                  <a:lnTo>
                    <a:pt x="1290" y="180"/>
                  </a:lnTo>
                  <a:lnTo>
                    <a:pt x="1290" y="180"/>
                  </a:lnTo>
                  <a:lnTo>
                    <a:pt x="1286" y="180"/>
                  </a:lnTo>
                  <a:lnTo>
                    <a:pt x="1286" y="180"/>
                  </a:lnTo>
                  <a:lnTo>
                    <a:pt x="1280" y="180"/>
                  </a:lnTo>
                  <a:lnTo>
                    <a:pt x="1280" y="180"/>
                  </a:lnTo>
                  <a:lnTo>
                    <a:pt x="1274" y="182"/>
                  </a:lnTo>
                  <a:lnTo>
                    <a:pt x="1274" y="182"/>
                  </a:lnTo>
                  <a:lnTo>
                    <a:pt x="1272" y="180"/>
                  </a:lnTo>
                  <a:lnTo>
                    <a:pt x="1272" y="180"/>
                  </a:lnTo>
                  <a:lnTo>
                    <a:pt x="1268" y="180"/>
                  </a:lnTo>
                  <a:lnTo>
                    <a:pt x="1268" y="178"/>
                  </a:lnTo>
                  <a:lnTo>
                    <a:pt x="1264" y="172"/>
                  </a:lnTo>
                  <a:lnTo>
                    <a:pt x="1264" y="172"/>
                  </a:lnTo>
                  <a:lnTo>
                    <a:pt x="1258" y="168"/>
                  </a:lnTo>
                  <a:lnTo>
                    <a:pt x="1250" y="168"/>
                  </a:lnTo>
                  <a:lnTo>
                    <a:pt x="1242" y="166"/>
                  </a:lnTo>
                  <a:lnTo>
                    <a:pt x="1236" y="164"/>
                  </a:lnTo>
                  <a:lnTo>
                    <a:pt x="1236" y="164"/>
                  </a:lnTo>
                  <a:lnTo>
                    <a:pt x="1230" y="168"/>
                  </a:lnTo>
                  <a:lnTo>
                    <a:pt x="1230" y="172"/>
                  </a:lnTo>
                  <a:lnTo>
                    <a:pt x="1232" y="176"/>
                  </a:lnTo>
                  <a:lnTo>
                    <a:pt x="1236" y="178"/>
                  </a:lnTo>
                  <a:lnTo>
                    <a:pt x="1248" y="184"/>
                  </a:lnTo>
                  <a:lnTo>
                    <a:pt x="1254" y="186"/>
                  </a:lnTo>
                  <a:lnTo>
                    <a:pt x="1256" y="188"/>
                  </a:lnTo>
                  <a:lnTo>
                    <a:pt x="1256" y="188"/>
                  </a:lnTo>
                  <a:lnTo>
                    <a:pt x="1258" y="200"/>
                  </a:lnTo>
                  <a:lnTo>
                    <a:pt x="1258" y="210"/>
                  </a:lnTo>
                  <a:lnTo>
                    <a:pt x="1258" y="210"/>
                  </a:lnTo>
                  <a:lnTo>
                    <a:pt x="1254" y="212"/>
                  </a:lnTo>
                  <a:lnTo>
                    <a:pt x="1248" y="216"/>
                  </a:lnTo>
                  <a:lnTo>
                    <a:pt x="1236" y="222"/>
                  </a:lnTo>
                  <a:lnTo>
                    <a:pt x="1236" y="222"/>
                  </a:lnTo>
                  <a:lnTo>
                    <a:pt x="1234" y="216"/>
                  </a:lnTo>
                  <a:lnTo>
                    <a:pt x="1234" y="208"/>
                  </a:lnTo>
                  <a:lnTo>
                    <a:pt x="1232" y="202"/>
                  </a:lnTo>
                  <a:lnTo>
                    <a:pt x="1230" y="200"/>
                  </a:lnTo>
                  <a:lnTo>
                    <a:pt x="1226" y="200"/>
                  </a:lnTo>
                  <a:lnTo>
                    <a:pt x="1226" y="200"/>
                  </a:lnTo>
                  <a:lnTo>
                    <a:pt x="1222" y="200"/>
                  </a:lnTo>
                  <a:lnTo>
                    <a:pt x="1222" y="200"/>
                  </a:lnTo>
                  <a:lnTo>
                    <a:pt x="1218" y="202"/>
                  </a:lnTo>
                  <a:lnTo>
                    <a:pt x="1214" y="204"/>
                  </a:lnTo>
                  <a:lnTo>
                    <a:pt x="1206" y="210"/>
                  </a:lnTo>
                  <a:lnTo>
                    <a:pt x="1206" y="210"/>
                  </a:lnTo>
                  <a:lnTo>
                    <a:pt x="1200" y="214"/>
                  </a:lnTo>
                  <a:lnTo>
                    <a:pt x="1200" y="214"/>
                  </a:lnTo>
                  <a:lnTo>
                    <a:pt x="1192" y="212"/>
                  </a:lnTo>
                  <a:lnTo>
                    <a:pt x="1192" y="212"/>
                  </a:lnTo>
                  <a:lnTo>
                    <a:pt x="1186" y="210"/>
                  </a:lnTo>
                  <a:lnTo>
                    <a:pt x="1186" y="210"/>
                  </a:lnTo>
                  <a:lnTo>
                    <a:pt x="1180" y="212"/>
                  </a:lnTo>
                  <a:lnTo>
                    <a:pt x="1174" y="214"/>
                  </a:lnTo>
                  <a:lnTo>
                    <a:pt x="1174" y="214"/>
                  </a:lnTo>
                  <a:lnTo>
                    <a:pt x="1170" y="220"/>
                  </a:lnTo>
                  <a:lnTo>
                    <a:pt x="1166" y="222"/>
                  </a:lnTo>
                  <a:lnTo>
                    <a:pt x="1164" y="224"/>
                  </a:lnTo>
                  <a:lnTo>
                    <a:pt x="1164" y="224"/>
                  </a:lnTo>
                  <a:lnTo>
                    <a:pt x="1162" y="222"/>
                  </a:lnTo>
                  <a:lnTo>
                    <a:pt x="1162" y="222"/>
                  </a:lnTo>
                  <a:lnTo>
                    <a:pt x="1158" y="220"/>
                  </a:lnTo>
                  <a:lnTo>
                    <a:pt x="1158" y="218"/>
                  </a:lnTo>
                  <a:lnTo>
                    <a:pt x="1162" y="210"/>
                  </a:lnTo>
                  <a:lnTo>
                    <a:pt x="1164" y="204"/>
                  </a:lnTo>
                  <a:lnTo>
                    <a:pt x="1162" y="202"/>
                  </a:lnTo>
                  <a:lnTo>
                    <a:pt x="1158" y="200"/>
                  </a:lnTo>
                  <a:lnTo>
                    <a:pt x="1158" y="200"/>
                  </a:lnTo>
                  <a:lnTo>
                    <a:pt x="1158" y="200"/>
                  </a:lnTo>
                  <a:lnTo>
                    <a:pt x="1158" y="200"/>
                  </a:lnTo>
                  <a:lnTo>
                    <a:pt x="1152" y="202"/>
                  </a:lnTo>
                  <a:lnTo>
                    <a:pt x="1144" y="208"/>
                  </a:lnTo>
                  <a:lnTo>
                    <a:pt x="1138" y="212"/>
                  </a:lnTo>
                  <a:lnTo>
                    <a:pt x="1130" y="216"/>
                  </a:lnTo>
                  <a:lnTo>
                    <a:pt x="1130" y="216"/>
                  </a:lnTo>
                  <a:lnTo>
                    <a:pt x="1118" y="218"/>
                  </a:lnTo>
                  <a:lnTo>
                    <a:pt x="1112" y="220"/>
                  </a:lnTo>
                  <a:lnTo>
                    <a:pt x="1106" y="224"/>
                  </a:lnTo>
                  <a:lnTo>
                    <a:pt x="1106" y="224"/>
                  </a:lnTo>
                  <a:lnTo>
                    <a:pt x="1098" y="230"/>
                  </a:lnTo>
                  <a:lnTo>
                    <a:pt x="1088" y="236"/>
                  </a:lnTo>
                  <a:lnTo>
                    <a:pt x="1088" y="236"/>
                  </a:lnTo>
                  <a:lnTo>
                    <a:pt x="1078" y="240"/>
                  </a:lnTo>
                  <a:lnTo>
                    <a:pt x="1074" y="244"/>
                  </a:lnTo>
                  <a:lnTo>
                    <a:pt x="1070" y="248"/>
                  </a:lnTo>
                  <a:lnTo>
                    <a:pt x="1070" y="248"/>
                  </a:lnTo>
                  <a:lnTo>
                    <a:pt x="1064" y="246"/>
                  </a:lnTo>
                  <a:lnTo>
                    <a:pt x="1060" y="240"/>
                  </a:lnTo>
                  <a:lnTo>
                    <a:pt x="1058" y="234"/>
                  </a:lnTo>
                  <a:lnTo>
                    <a:pt x="1056" y="230"/>
                  </a:lnTo>
                  <a:lnTo>
                    <a:pt x="1056" y="230"/>
                  </a:lnTo>
                  <a:lnTo>
                    <a:pt x="1074" y="224"/>
                  </a:lnTo>
                  <a:lnTo>
                    <a:pt x="1078" y="222"/>
                  </a:lnTo>
                  <a:lnTo>
                    <a:pt x="1080" y="220"/>
                  </a:lnTo>
                  <a:lnTo>
                    <a:pt x="1080" y="218"/>
                  </a:lnTo>
                  <a:lnTo>
                    <a:pt x="1078" y="214"/>
                  </a:lnTo>
                  <a:lnTo>
                    <a:pt x="1078" y="214"/>
                  </a:lnTo>
                  <a:lnTo>
                    <a:pt x="1072" y="210"/>
                  </a:lnTo>
                  <a:lnTo>
                    <a:pt x="1064" y="206"/>
                  </a:lnTo>
                  <a:lnTo>
                    <a:pt x="1064" y="206"/>
                  </a:lnTo>
                  <a:lnTo>
                    <a:pt x="1060" y="202"/>
                  </a:lnTo>
                  <a:lnTo>
                    <a:pt x="1056" y="200"/>
                  </a:lnTo>
                  <a:lnTo>
                    <a:pt x="1056" y="200"/>
                  </a:lnTo>
                  <a:lnTo>
                    <a:pt x="1050" y="202"/>
                  </a:lnTo>
                  <a:lnTo>
                    <a:pt x="1050" y="202"/>
                  </a:lnTo>
                  <a:lnTo>
                    <a:pt x="1048" y="206"/>
                  </a:lnTo>
                  <a:lnTo>
                    <a:pt x="1046" y="210"/>
                  </a:lnTo>
                  <a:lnTo>
                    <a:pt x="1048" y="218"/>
                  </a:lnTo>
                  <a:lnTo>
                    <a:pt x="1048" y="218"/>
                  </a:lnTo>
                  <a:lnTo>
                    <a:pt x="1050" y="224"/>
                  </a:lnTo>
                  <a:lnTo>
                    <a:pt x="1046" y="230"/>
                  </a:lnTo>
                  <a:lnTo>
                    <a:pt x="1046" y="230"/>
                  </a:lnTo>
                  <a:lnTo>
                    <a:pt x="1038" y="236"/>
                  </a:lnTo>
                  <a:lnTo>
                    <a:pt x="1038" y="240"/>
                  </a:lnTo>
                  <a:lnTo>
                    <a:pt x="1038" y="244"/>
                  </a:lnTo>
                  <a:lnTo>
                    <a:pt x="1038" y="244"/>
                  </a:lnTo>
                  <a:lnTo>
                    <a:pt x="1040" y="250"/>
                  </a:lnTo>
                  <a:lnTo>
                    <a:pt x="1042" y="258"/>
                  </a:lnTo>
                  <a:lnTo>
                    <a:pt x="1042" y="258"/>
                  </a:lnTo>
                  <a:lnTo>
                    <a:pt x="1034" y="258"/>
                  </a:lnTo>
                  <a:lnTo>
                    <a:pt x="1034" y="258"/>
                  </a:lnTo>
                  <a:lnTo>
                    <a:pt x="1026" y="256"/>
                  </a:lnTo>
                  <a:lnTo>
                    <a:pt x="1026" y="256"/>
                  </a:lnTo>
                  <a:lnTo>
                    <a:pt x="1018" y="256"/>
                  </a:lnTo>
                  <a:lnTo>
                    <a:pt x="1018" y="256"/>
                  </a:lnTo>
                  <a:lnTo>
                    <a:pt x="1014" y="256"/>
                  </a:lnTo>
                  <a:lnTo>
                    <a:pt x="1014" y="256"/>
                  </a:lnTo>
                  <a:lnTo>
                    <a:pt x="1008" y="258"/>
                  </a:lnTo>
                  <a:lnTo>
                    <a:pt x="1002" y="260"/>
                  </a:lnTo>
                  <a:lnTo>
                    <a:pt x="996" y="264"/>
                  </a:lnTo>
                  <a:lnTo>
                    <a:pt x="990" y="266"/>
                  </a:lnTo>
                  <a:lnTo>
                    <a:pt x="990" y="266"/>
                  </a:lnTo>
                  <a:lnTo>
                    <a:pt x="976" y="266"/>
                  </a:lnTo>
                  <a:lnTo>
                    <a:pt x="974" y="266"/>
                  </a:lnTo>
                  <a:lnTo>
                    <a:pt x="972" y="268"/>
                  </a:lnTo>
                  <a:lnTo>
                    <a:pt x="972" y="270"/>
                  </a:lnTo>
                  <a:lnTo>
                    <a:pt x="974" y="274"/>
                  </a:lnTo>
                  <a:lnTo>
                    <a:pt x="974" y="274"/>
                  </a:lnTo>
                  <a:lnTo>
                    <a:pt x="978" y="280"/>
                  </a:lnTo>
                  <a:lnTo>
                    <a:pt x="984" y="282"/>
                  </a:lnTo>
                  <a:lnTo>
                    <a:pt x="988" y="288"/>
                  </a:lnTo>
                  <a:lnTo>
                    <a:pt x="990" y="290"/>
                  </a:lnTo>
                  <a:lnTo>
                    <a:pt x="988" y="294"/>
                  </a:lnTo>
                  <a:lnTo>
                    <a:pt x="988" y="294"/>
                  </a:lnTo>
                  <a:lnTo>
                    <a:pt x="986" y="294"/>
                  </a:lnTo>
                  <a:lnTo>
                    <a:pt x="986" y="294"/>
                  </a:lnTo>
                  <a:lnTo>
                    <a:pt x="982" y="292"/>
                  </a:lnTo>
                  <a:lnTo>
                    <a:pt x="978" y="290"/>
                  </a:lnTo>
                  <a:lnTo>
                    <a:pt x="978" y="290"/>
                  </a:lnTo>
                  <a:lnTo>
                    <a:pt x="974" y="288"/>
                  </a:lnTo>
                  <a:lnTo>
                    <a:pt x="970" y="288"/>
                  </a:lnTo>
                  <a:lnTo>
                    <a:pt x="970" y="288"/>
                  </a:lnTo>
                  <a:lnTo>
                    <a:pt x="964" y="288"/>
                  </a:lnTo>
                  <a:lnTo>
                    <a:pt x="964" y="288"/>
                  </a:lnTo>
                  <a:lnTo>
                    <a:pt x="956" y="280"/>
                  </a:lnTo>
                  <a:lnTo>
                    <a:pt x="952" y="278"/>
                  </a:lnTo>
                  <a:lnTo>
                    <a:pt x="948" y="276"/>
                  </a:lnTo>
                  <a:lnTo>
                    <a:pt x="948" y="276"/>
                  </a:lnTo>
                  <a:lnTo>
                    <a:pt x="944" y="276"/>
                  </a:lnTo>
                  <a:lnTo>
                    <a:pt x="944" y="276"/>
                  </a:lnTo>
                  <a:lnTo>
                    <a:pt x="940" y="280"/>
                  </a:lnTo>
                  <a:lnTo>
                    <a:pt x="938" y="284"/>
                  </a:lnTo>
                  <a:lnTo>
                    <a:pt x="938" y="288"/>
                  </a:lnTo>
                  <a:lnTo>
                    <a:pt x="942" y="292"/>
                  </a:lnTo>
                  <a:lnTo>
                    <a:pt x="942" y="292"/>
                  </a:lnTo>
                  <a:lnTo>
                    <a:pt x="946" y="294"/>
                  </a:lnTo>
                  <a:lnTo>
                    <a:pt x="952" y="298"/>
                  </a:lnTo>
                  <a:lnTo>
                    <a:pt x="954" y="300"/>
                  </a:lnTo>
                  <a:lnTo>
                    <a:pt x="954" y="302"/>
                  </a:lnTo>
                  <a:lnTo>
                    <a:pt x="954" y="304"/>
                  </a:lnTo>
                  <a:lnTo>
                    <a:pt x="950" y="306"/>
                  </a:lnTo>
                  <a:lnTo>
                    <a:pt x="950" y="306"/>
                  </a:lnTo>
                  <a:lnTo>
                    <a:pt x="944" y="306"/>
                  </a:lnTo>
                  <a:lnTo>
                    <a:pt x="944" y="306"/>
                  </a:lnTo>
                  <a:lnTo>
                    <a:pt x="936" y="304"/>
                  </a:lnTo>
                  <a:lnTo>
                    <a:pt x="930" y="300"/>
                  </a:lnTo>
                  <a:lnTo>
                    <a:pt x="930" y="300"/>
                  </a:lnTo>
                  <a:lnTo>
                    <a:pt x="922" y="294"/>
                  </a:lnTo>
                  <a:lnTo>
                    <a:pt x="914" y="290"/>
                  </a:lnTo>
                  <a:lnTo>
                    <a:pt x="914" y="290"/>
                  </a:lnTo>
                  <a:lnTo>
                    <a:pt x="914" y="286"/>
                  </a:lnTo>
                  <a:lnTo>
                    <a:pt x="914" y="284"/>
                  </a:lnTo>
                  <a:lnTo>
                    <a:pt x="918" y="276"/>
                  </a:lnTo>
                  <a:lnTo>
                    <a:pt x="920" y="270"/>
                  </a:lnTo>
                  <a:lnTo>
                    <a:pt x="920" y="262"/>
                  </a:lnTo>
                  <a:lnTo>
                    <a:pt x="920" y="262"/>
                  </a:lnTo>
                  <a:lnTo>
                    <a:pt x="918" y="260"/>
                  </a:lnTo>
                  <a:lnTo>
                    <a:pt x="914" y="256"/>
                  </a:lnTo>
                  <a:lnTo>
                    <a:pt x="904" y="252"/>
                  </a:lnTo>
                  <a:lnTo>
                    <a:pt x="904" y="252"/>
                  </a:lnTo>
                  <a:lnTo>
                    <a:pt x="900" y="250"/>
                  </a:lnTo>
                  <a:lnTo>
                    <a:pt x="898" y="246"/>
                  </a:lnTo>
                  <a:lnTo>
                    <a:pt x="896" y="240"/>
                  </a:lnTo>
                  <a:lnTo>
                    <a:pt x="898" y="236"/>
                  </a:lnTo>
                  <a:lnTo>
                    <a:pt x="898" y="236"/>
                  </a:lnTo>
                  <a:lnTo>
                    <a:pt x="902" y="234"/>
                  </a:lnTo>
                  <a:lnTo>
                    <a:pt x="906" y="234"/>
                  </a:lnTo>
                  <a:lnTo>
                    <a:pt x="906" y="234"/>
                  </a:lnTo>
                  <a:lnTo>
                    <a:pt x="906" y="234"/>
                  </a:lnTo>
                  <a:lnTo>
                    <a:pt x="906" y="234"/>
                  </a:lnTo>
                  <a:lnTo>
                    <a:pt x="910" y="242"/>
                  </a:lnTo>
                  <a:lnTo>
                    <a:pt x="918" y="250"/>
                  </a:lnTo>
                  <a:lnTo>
                    <a:pt x="918" y="250"/>
                  </a:lnTo>
                  <a:lnTo>
                    <a:pt x="922" y="252"/>
                  </a:lnTo>
                  <a:lnTo>
                    <a:pt x="926" y="252"/>
                  </a:lnTo>
                  <a:lnTo>
                    <a:pt x="926" y="252"/>
                  </a:lnTo>
                  <a:lnTo>
                    <a:pt x="930" y="252"/>
                  </a:lnTo>
                  <a:lnTo>
                    <a:pt x="930" y="252"/>
                  </a:lnTo>
                  <a:lnTo>
                    <a:pt x="936" y="252"/>
                  </a:lnTo>
                  <a:lnTo>
                    <a:pt x="936" y="252"/>
                  </a:lnTo>
                  <a:lnTo>
                    <a:pt x="938" y="252"/>
                  </a:lnTo>
                  <a:lnTo>
                    <a:pt x="938" y="252"/>
                  </a:lnTo>
                  <a:lnTo>
                    <a:pt x="944" y="254"/>
                  </a:lnTo>
                  <a:lnTo>
                    <a:pt x="948" y="256"/>
                  </a:lnTo>
                  <a:lnTo>
                    <a:pt x="952" y="260"/>
                  </a:lnTo>
                  <a:lnTo>
                    <a:pt x="956" y="262"/>
                  </a:lnTo>
                  <a:lnTo>
                    <a:pt x="956" y="262"/>
                  </a:lnTo>
                  <a:lnTo>
                    <a:pt x="962" y="262"/>
                  </a:lnTo>
                  <a:lnTo>
                    <a:pt x="962" y="262"/>
                  </a:lnTo>
                  <a:lnTo>
                    <a:pt x="970" y="262"/>
                  </a:lnTo>
                  <a:lnTo>
                    <a:pt x="980" y="260"/>
                  </a:lnTo>
                  <a:lnTo>
                    <a:pt x="990" y="256"/>
                  </a:lnTo>
                  <a:lnTo>
                    <a:pt x="998" y="252"/>
                  </a:lnTo>
                  <a:lnTo>
                    <a:pt x="1006" y="248"/>
                  </a:lnTo>
                  <a:lnTo>
                    <a:pt x="1010" y="242"/>
                  </a:lnTo>
                  <a:lnTo>
                    <a:pt x="1010" y="236"/>
                  </a:lnTo>
                  <a:lnTo>
                    <a:pt x="1006" y="230"/>
                  </a:lnTo>
                  <a:lnTo>
                    <a:pt x="1006" y="230"/>
                  </a:lnTo>
                  <a:lnTo>
                    <a:pt x="996" y="220"/>
                  </a:lnTo>
                  <a:lnTo>
                    <a:pt x="992" y="216"/>
                  </a:lnTo>
                  <a:lnTo>
                    <a:pt x="990" y="208"/>
                  </a:lnTo>
                  <a:lnTo>
                    <a:pt x="990" y="208"/>
                  </a:lnTo>
                  <a:lnTo>
                    <a:pt x="972" y="206"/>
                  </a:lnTo>
                  <a:lnTo>
                    <a:pt x="962" y="202"/>
                  </a:lnTo>
                  <a:lnTo>
                    <a:pt x="956" y="198"/>
                  </a:lnTo>
                  <a:lnTo>
                    <a:pt x="956" y="198"/>
                  </a:lnTo>
                  <a:lnTo>
                    <a:pt x="952" y="192"/>
                  </a:lnTo>
                  <a:lnTo>
                    <a:pt x="950" y="186"/>
                  </a:lnTo>
                  <a:lnTo>
                    <a:pt x="946" y="182"/>
                  </a:lnTo>
                  <a:lnTo>
                    <a:pt x="942" y="180"/>
                  </a:lnTo>
                  <a:lnTo>
                    <a:pt x="942" y="180"/>
                  </a:lnTo>
                  <a:lnTo>
                    <a:pt x="934" y="182"/>
                  </a:lnTo>
                  <a:lnTo>
                    <a:pt x="934" y="182"/>
                  </a:lnTo>
                  <a:lnTo>
                    <a:pt x="924" y="184"/>
                  </a:lnTo>
                  <a:lnTo>
                    <a:pt x="912" y="186"/>
                  </a:lnTo>
                  <a:lnTo>
                    <a:pt x="912" y="186"/>
                  </a:lnTo>
                  <a:lnTo>
                    <a:pt x="906" y="184"/>
                  </a:lnTo>
                  <a:lnTo>
                    <a:pt x="904" y="182"/>
                  </a:lnTo>
                  <a:lnTo>
                    <a:pt x="902" y="178"/>
                  </a:lnTo>
                  <a:lnTo>
                    <a:pt x="902" y="178"/>
                  </a:lnTo>
                  <a:lnTo>
                    <a:pt x="904" y="172"/>
                  </a:lnTo>
                  <a:lnTo>
                    <a:pt x="904" y="168"/>
                  </a:lnTo>
                  <a:lnTo>
                    <a:pt x="904" y="166"/>
                  </a:lnTo>
                  <a:lnTo>
                    <a:pt x="900" y="162"/>
                  </a:lnTo>
                  <a:lnTo>
                    <a:pt x="900" y="162"/>
                  </a:lnTo>
                  <a:lnTo>
                    <a:pt x="890" y="158"/>
                  </a:lnTo>
                  <a:lnTo>
                    <a:pt x="880" y="154"/>
                  </a:lnTo>
                  <a:lnTo>
                    <a:pt x="880" y="154"/>
                  </a:lnTo>
                  <a:lnTo>
                    <a:pt x="876" y="150"/>
                  </a:lnTo>
                  <a:lnTo>
                    <a:pt x="872" y="146"/>
                  </a:lnTo>
                  <a:lnTo>
                    <a:pt x="868" y="142"/>
                  </a:lnTo>
                  <a:lnTo>
                    <a:pt x="862" y="138"/>
                  </a:lnTo>
                  <a:lnTo>
                    <a:pt x="862" y="138"/>
                  </a:lnTo>
                  <a:lnTo>
                    <a:pt x="856" y="136"/>
                  </a:lnTo>
                  <a:lnTo>
                    <a:pt x="856" y="136"/>
                  </a:lnTo>
                  <a:lnTo>
                    <a:pt x="846" y="138"/>
                  </a:lnTo>
                  <a:lnTo>
                    <a:pt x="836" y="142"/>
                  </a:lnTo>
                  <a:lnTo>
                    <a:pt x="826" y="144"/>
                  </a:lnTo>
                  <a:lnTo>
                    <a:pt x="818" y="146"/>
                  </a:lnTo>
                  <a:lnTo>
                    <a:pt x="818" y="146"/>
                  </a:lnTo>
                  <a:lnTo>
                    <a:pt x="818" y="146"/>
                  </a:lnTo>
                  <a:lnTo>
                    <a:pt x="818" y="146"/>
                  </a:lnTo>
                  <a:lnTo>
                    <a:pt x="814" y="146"/>
                  </a:lnTo>
                  <a:lnTo>
                    <a:pt x="812" y="144"/>
                  </a:lnTo>
                  <a:lnTo>
                    <a:pt x="810" y="142"/>
                  </a:lnTo>
                  <a:lnTo>
                    <a:pt x="806" y="142"/>
                  </a:lnTo>
                  <a:lnTo>
                    <a:pt x="806" y="142"/>
                  </a:lnTo>
                  <a:lnTo>
                    <a:pt x="806" y="142"/>
                  </a:lnTo>
                  <a:lnTo>
                    <a:pt x="806" y="142"/>
                  </a:lnTo>
                  <a:lnTo>
                    <a:pt x="800" y="142"/>
                  </a:lnTo>
                  <a:lnTo>
                    <a:pt x="796" y="144"/>
                  </a:lnTo>
                  <a:lnTo>
                    <a:pt x="786" y="150"/>
                  </a:lnTo>
                  <a:lnTo>
                    <a:pt x="778" y="158"/>
                  </a:lnTo>
                  <a:lnTo>
                    <a:pt x="768" y="164"/>
                  </a:lnTo>
                  <a:lnTo>
                    <a:pt x="768" y="164"/>
                  </a:lnTo>
                  <a:lnTo>
                    <a:pt x="752" y="168"/>
                  </a:lnTo>
                  <a:lnTo>
                    <a:pt x="738" y="170"/>
                  </a:lnTo>
                  <a:lnTo>
                    <a:pt x="738" y="170"/>
                  </a:lnTo>
                  <a:lnTo>
                    <a:pt x="736" y="170"/>
                  </a:lnTo>
                  <a:lnTo>
                    <a:pt x="736" y="170"/>
                  </a:lnTo>
                  <a:lnTo>
                    <a:pt x="732" y="170"/>
                  </a:lnTo>
                  <a:lnTo>
                    <a:pt x="728" y="168"/>
                  </a:lnTo>
                  <a:lnTo>
                    <a:pt x="728" y="168"/>
                  </a:lnTo>
                  <a:lnTo>
                    <a:pt x="718" y="166"/>
                  </a:lnTo>
                  <a:lnTo>
                    <a:pt x="718" y="166"/>
                  </a:lnTo>
                  <a:lnTo>
                    <a:pt x="716" y="166"/>
                  </a:lnTo>
                  <a:lnTo>
                    <a:pt x="716" y="166"/>
                  </a:lnTo>
                  <a:lnTo>
                    <a:pt x="710" y="168"/>
                  </a:lnTo>
                  <a:lnTo>
                    <a:pt x="706" y="174"/>
                  </a:lnTo>
                  <a:lnTo>
                    <a:pt x="704" y="178"/>
                  </a:lnTo>
                  <a:lnTo>
                    <a:pt x="700" y="182"/>
                  </a:lnTo>
                  <a:lnTo>
                    <a:pt x="700" y="182"/>
                  </a:lnTo>
                  <a:lnTo>
                    <a:pt x="694" y="186"/>
                  </a:lnTo>
                  <a:lnTo>
                    <a:pt x="688" y="186"/>
                  </a:lnTo>
                  <a:lnTo>
                    <a:pt x="688" y="186"/>
                  </a:lnTo>
                  <a:lnTo>
                    <a:pt x="684" y="186"/>
                  </a:lnTo>
                  <a:lnTo>
                    <a:pt x="684" y="186"/>
                  </a:lnTo>
                  <a:lnTo>
                    <a:pt x="678" y="184"/>
                  </a:lnTo>
                  <a:lnTo>
                    <a:pt x="678" y="184"/>
                  </a:lnTo>
                  <a:lnTo>
                    <a:pt x="674" y="184"/>
                  </a:lnTo>
                  <a:lnTo>
                    <a:pt x="674" y="184"/>
                  </a:lnTo>
                  <a:lnTo>
                    <a:pt x="672" y="198"/>
                  </a:lnTo>
                  <a:lnTo>
                    <a:pt x="670" y="210"/>
                  </a:lnTo>
                  <a:lnTo>
                    <a:pt x="666" y="216"/>
                  </a:lnTo>
                  <a:lnTo>
                    <a:pt x="662" y="220"/>
                  </a:lnTo>
                  <a:lnTo>
                    <a:pt x="656" y="224"/>
                  </a:lnTo>
                  <a:lnTo>
                    <a:pt x="648" y="224"/>
                  </a:lnTo>
                  <a:lnTo>
                    <a:pt x="648" y="224"/>
                  </a:lnTo>
                  <a:lnTo>
                    <a:pt x="646" y="224"/>
                  </a:lnTo>
                  <a:lnTo>
                    <a:pt x="646" y="224"/>
                  </a:lnTo>
                  <a:lnTo>
                    <a:pt x="642" y="234"/>
                  </a:lnTo>
                  <a:lnTo>
                    <a:pt x="640" y="238"/>
                  </a:lnTo>
                  <a:lnTo>
                    <a:pt x="636" y="244"/>
                  </a:lnTo>
                  <a:lnTo>
                    <a:pt x="636" y="244"/>
                  </a:lnTo>
                  <a:lnTo>
                    <a:pt x="620" y="256"/>
                  </a:lnTo>
                  <a:lnTo>
                    <a:pt x="604" y="268"/>
                  </a:lnTo>
                  <a:lnTo>
                    <a:pt x="604" y="268"/>
                  </a:lnTo>
                  <a:lnTo>
                    <a:pt x="578" y="284"/>
                  </a:lnTo>
                  <a:lnTo>
                    <a:pt x="554" y="300"/>
                  </a:lnTo>
                  <a:lnTo>
                    <a:pt x="554" y="300"/>
                  </a:lnTo>
                  <a:lnTo>
                    <a:pt x="542" y="308"/>
                  </a:lnTo>
                  <a:lnTo>
                    <a:pt x="528" y="314"/>
                  </a:lnTo>
                  <a:lnTo>
                    <a:pt x="514" y="322"/>
                  </a:lnTo>
                  <a:lnTo>
                    <a:pt x="510" y="326"/>
                  </a:lnTo>
                  <a:lnTo>
                    <a:pt x="508" y="330"/>
                  </a:lnTo>
                  <a:lnTo>
                    <a:pt x="508" y="330"/>
                  </a:lnTo>
                  <a:lnTo>
                    <a:pt x="506" y="336"/>
                  </a:lnTo>
                  <a:lnTo>
                    <a:pt x="506" y="342"/>
                  </a:lnTo>
                  <a:lnTo>
                    <a:pt x="508" y="346"/>
                  </a:lnTo>
                  <a:lnTo>
                    <a:pt x="508" y="352"/>
                  </a:lnTo>
                  <a:lnTo>
                    <a:pt x="508" y="352"/>
                  </a:lnTo>
                  <a:lnTo>
                    <a:pt x="504" y="358"/>
                  </a:lnTo>
                  <a:lnTo>
                    <a:pt x="502" y="364"/>
                  </a:lnTo>
                  <a:lnTo>
                    <a:pt x="498" y="368"/>
                  </a:lnTo>
                  <a:lnTo>
                    <a:pt x="496" y="374"/>
                  </a:lnTo>
                  <a:lnTo>
                    <a:pt x="496" y="374"/>
                  </a:lnTo>
                  <a:lnTo>
                    <a:pt x="498" y="378"/>
                  </a:lnTo>
                  <a:lnTo>
                    <a:pt x="502" y="380"/>
                  </a:lnTo>
                  <a:lnTo>
                    <a:pt x="506" y="384"/>
                  </a:lnTo>
                  <a:lnTo>
                    <a:pt x="508" y="388"/>
                  </a:lnTo>
                  <a:lnTo>
                    <a:pt x="508" y="388"/>
                  </a:lnTo>
                  <a:lnTo>
                    <a:pt x="506" y="392"/>
                  </a:lnTo>
                  <a:lnTo>
                    <a:pt x="504" y="398"/>
                  </a:lnTo>
                  <a:lnTo>
                    <a:pt x="502" y="402"/>
                  </a:lnTo>
                  <a:lnTo>
                    <a:pt x="502" y="408"/>
                  </a:lnTo>
                  <a:lnTo>
                    <a:pt x="502" y="408"/>
                  </a:lnTo>
                  <a:lnTo>
                    <a:pt x="506" y="412"/>
                  </a:lnTo>
                  <a:lnTo>
                    <a:pt x="510" y="418"/>
                  </a:lnTo>
                  <a:lnTo>
                    <a:pt x="514" y="420"/>
                  </a:lnTo>
                  <a:lnTo>
                    <a:pt x="520" y="422"/>
                  </a:lnTo>
                  <a:lnTo>
                    <a:pt x="520" y="422"/>
                  </a:lnTo>
                  <a:lnTo>
                    <a:pt x="520" y="422"/>
                  </a:lnTo>
                  <a:lnTo>
                    <a:pt x="520" y="422"/>
                  </a:lnTo>
                  <a:lnTo>
                    <a:pt x="528" y="420"/>
                  </a:lnTo>
                  <a:lnTo>
                    <a:pt x="536" y="416"/>
                  </a:lnTo>
                  <a:lnTo>
                    <a:pt x="550" y="406"/>
                  </a:lnTo>
                  <a:lnTo>
                    <a:pt x="550" y="406"/>
                  </a:lnTo>
                  <a:lnTo>
                    <a:pt x="560" y="398"/>
                  </a:lnTo>
                  <a:lnTo>
                    <a:pt x="566" y="394"/>
                  </a:lnTo>
                  <a:lnTo>
                    <a:pt x="572" y="392"/>
                  </a:lnTo>
                  <a:lnTo>
                    <a:pt x="572" y="392"/>
                  </a:lnTo>
                  <a:lnTo>
                    <a:pt x="574" y="392"/>
                  </a:lnTo>
                  <a:lnTo>
                    <a:pt x="574" y="392"/>
                  </a:lnTo>
                  <a:lnTo>
                    <a:pt x="578" y="396"/>
                  </a:lnTo>
                  <a:lnTo>
                    <a:pt x="578" y="400"/>
                  </a:lnTo>
                  <a:lnTo>
                    <a:pt x="578" y="406"/>
                  </a:lnTo>
                  <a:lnTo>
                    <a:pt x="576" y="410"/>
                  </a:lnTo>
                  <a:lnTo>
                    <a:pt x="576" y="410"/>
                  </a:lnTo>
                  <a:lnTo>
                    <a:pt x="570" y="414"/>
                  </a:lnTo>
                  <a:lnTo>
                    <a:pt x="568" y="416"/>
                  </a:lnTo>
                  <a:lnTo>
                    <a:pt x="570" y="420"/>
                  </a:lnTo>
                  <a:lnTo>
                    <a:pt x="570" y="420"/>
                  </a:lnTo>
                  <a:lnTo>
                    <a:pt x="570" y="422"/>
                  </a:lnTo>
                  <a:lnTo>
                    <a:pt x="574" y="424"/>
                  </a:lnTo>
                  <a:lnTo>
                    <a:pt x="578" y="426"/>
                  </a:lnTo>
                  <a:lnTo>
                    <a:pt x="578" y="426"/>
                  </a:lnTo>
                  <a:lnTo>
                    <a:pt x="582" y="430"/>
                  </a:lnTo>
                  <a:lnTo>
                    <a:pt x="584" y="434"/>
                  </a:lnTo>
                  <a:lnTo>
                    <a:pt x="582" y="438"/>
                  </a:lnTo>
                  <a:lnTo>
                    <a:pt x="582" y="444"/>
                  </a:lnTo>
                  <a:lnTo>
                    <a:pt x="582" y="444"/>
                  </a:lnTo>
                  <a:lnTo>
                    <a:pt x="586" y="446"/>
                  </a:lnTo>
                  <a:lnTo>
                    <a:pt x="588" y="450"/>
                  </a:lnTo>
                  <a:lnTo>
                    <a:pt x="588" y="450"/>
                  </a:lnTo>
                  <a:lnTo>
                    <a:pt x="588" y="456"/>
                  </a:lnTo>
                  <a:lnTo>
                    <a:pt x="586" y="462"/>
                  </a:lnTo>
                  <a:lnTo>
                    <a:pt x="586" y="462"/>
                  </a:lnTo>
                  <a:lnTo>
                    <a:pt x="588" y="468"/>
                  </a:lnTo>
                  <a:lnTo>
                    <a:pt x="588" y="470"/>
                  </a:lnTo>
                  <a:lnTo>
                    <a:pt x="592" y="470"/>
                  </a:lnTo>
                  <a:lnTo>
                    <a:pt x="592" y="470"/>
                  </a:lnTo>
                  <a:lnTo>
                    <a:pt x="600" y="468"/>
                  </a:lnTo>
                  <a:lnTo>
                    <a:pt x="600" y="468"/>
                  </a:lnTo>
                  <a:lnTo>
                    <a:pt x="606" y="466"/>
                  </a:lnTo>
                  <a:lnTo>
                    <a:pt x="610" y="464"/>
                  </a:lnTo>
                  <a:lnTo>
                    <a:pt x="616" y="456"/>
                  </a:lnTo>
                  <a:lnTo>
                    <a:pt x="616" y="456"/>
                  </a:lnTo>
                  <a:lnTo>
                    <a:pt x="622" y="454"/>
                  </a:lnTo>
                  <a:lnTo>
                    <a:pt x="626" y="452"/>
                  </a:lnTo>
                  <a:lnTo>
                    <a:pt x="636" y="450"/>
                  </a:lnTo>
                  <a:lnTo>
                    <a:pt x="636" y="450"/>
                  </a:lnTo>
                  <a:lnTo>
                    <a:pt x="642" y="448"/>
                  </a:lnTo>
                  <a:lnTo>
                    <a:pt x="644" y="444"/>
                  </a:lnTo>
                  <a:lnTo>
                    <a:pt x="644" y="440"/>
                  </a:lnTo>
                  <a:lnTo>
                    <a:pt x="644" y="434"/>
                  </a:lnTo>
                  <a:lnTo>
                    <a:pt x="642" y="424"/>
                  </a:lnTo>
                  <a:lnTo>
                    <a:pt x="644" y="418"/>
                  </a:lnTo>
                  <a:lnTo>
                    <a:pt x="646" y="414"/>
                  </a:lnTo>
                  <a:lnTo>
                    <a:pt x="646" y="414"/>
                  </a:lnTo>
                  <a:lnTo>
                    <a:pt x="650" y="410"/>
                  </a:lnTo>
                  <a:lnTo>
                    <a:pt x="656" y="406"/>
                  </a:lnTo>
                  <a:lnTo>
                    <a:pt x="666" y="400"/>
                  </a:lnTo>
                  <a:lnTo>
                    <a:pt x="668" y="396"/>
                  </a:lnTo>
                  <a:lnTo>
                    <a:pt x="670" y="394"/>
                  </a:lnTo>
                  <a:lnTo>
                    <a:pt x="666" y="390"/>
                  </a:lnTo>
                  <a:lnTo>
                    <a:pt x="658" y="386"/>
                  </a:lnTo>
                  <a:lnTo>
                    <a:pt x="658" y="386"/>
                  </a:lnTo>
                  <a:lnTo>
                    <a:pt x="662" y="382"/>
                  </a:lnTo>
                  <a:lnTo>
                    <a:pt x="666" y="382"/>
                  </a:lnTo>
                  <a:lnTo>
                    <a:pt x="666" y="382"/>
                  </a:lnTo>
                  <a:lnTo>
                    <a:pt x="672" y="382"/>
                  </a:lnTo>
                  <a:lnTo>
                    <a:pt x="672" y="382"/>
                  </a:lnTo>
                  <a:lnTo>
                    <a:pt x="678" y="384"/>
                  </a:lnTo>
                  <a:lnTo>
                    <a:pt x="678" y="384"/>
                  </a:lnTo>
                  <a:lnTo>
                    <a:pt x="682" y="382"/>
                  </a:lnTo>
                  <a:lnTo>
                    <a:pt x="686" y="380"/>
                  </a:lnTo>
                  <a:lnTo>
                    <a:pt x="686" y="380"/>
                  </a:lnTo>
                  <a:lnTo>
                    <a:pt x="686" y="378"/>
                  </a:lnTo>
                  <a:lnTo>
                    <a:pt x="686" y="374"/>
                  </a:lnTo>
                  <a:lnTo>
                    <a:pt x="682" y="370"/>
                  </a:lnTo>
                  <a:lnTo>
                    <a:pt x="670" y="362"/>
                  </a:lnTo>
                  <a:lnTo>
                    <a:pt x="670" y="362"/>
                  </a:lnTo>
                  <a:lnTo>
                    <a:pt x="666" y="358"/>
                  </a:lnTo>
                  <a:lnTo>
                    <a:pt x="664" y="354"/>
                  </a:lnTo>
                  <a:lnTo>
                    <a:pt x="664" y="348"/>
                  </a:lnTo>
                  <a:lnTo>
                    <a:pt x="668" y="342"/>
                  </a:lnTo>
                  <a:lnTo>
                    <a:pt x="668" y="342"/>
                  </a:lnTo>
                  <a:lnTo>
                    <a:pt x="674" y="330"/>
                  </a:lnTo>
                  <a:lnTo>
                    <a:pt x="678" y="318"/>
                  </a:lnTo>
                  <a:lnTo>
                    <a:pt x="678" y="318"/>
                  </a:lnTo>
                  <a:lnTo>
                    <a:pt x="692" y="314"/>
                  </a:lnTo>
                  <a:lnTo>
                    <a:pt x="704" y="310"/>
                  </a:lnTo>
                  <a:lnTo>
                    <a:pt x="704" y="310"/>
                  </a:lnTo>
                  <a:lnTo>
                    <a:pt x="712" y="308"/>
                  </a:lnTo>
                  <a:lnTo>
                    <a:pt x="716" y="304"/>
                  </a:lnTo>
                  <a:lnTo>
                    <a:pt x="722" y="294"/>
                  </a:lnTo>
                  <a:lnTo>
                    <a:pt x="722" y="294"/>
                  </a:lnTo>
                  <a:lnTo>
                    <a:pt x="736" y="276"/>
                  </a:lnTo>
                  <a:lnTo>
                    <a:pt x="754" y="260"/>
                  </a:lnTo>
                  <a:lnTo>
                    <a:pt x="754" y="260"/>
                  </a:lnTo>
                  <a:lnTo>
                    <a:pt x="762" y="258"/>
                  </a:lnTo>
                  <a:lnTo>
                    <a:pt x="770" y="256"/>
                  </a:lnTo>
                  <a:lnTo>
                    <a:pt x="770" y="256"/>
                  </a:lnTo>
                  <a:lnTo>
                    <a:pt x="778" y="258"/>
                  </a:lnTo>
                  <a:lnTo>
                    <a:pt x="784" y="262"/>
                  </a:lnTo>
                  <a:lnTo>
                    <a:pt x="786" y="266"/>
                  </a:lnTo>
                  <a:lnTo>
                    <a:pt x="786" y="270"/>
                  </a:lnTo>
                  <a:lnTo>
                    <a:pt x="786" y="274"/>
                  </a:lnTo>
                  <a:lnTo>
                    <a:pt x="786" y="274"/>
                  </a:lnTo>
                  <a:lnTo>
                    <a:pt x="780" y="280"/>
                  </a:lnTo>
                  <a:lnTo>
                    <a:pt x="774" y="286"/>
                  </a:lnTo>
                  <a:lnTo>
                    <a:pt x="758" y="294"/>
                  </a:lnTo>
                  <a:lnTo>
                    <a:pt x="742" y="302"/>
                  </a:lnTo>
                  <a:lnTo>
                    <a:pt x="734" y="306"/>
                  </a:lnTo>
                  <a:lnTo>
                    <a:pt x="728" y="312"/>
                  </a:lnTo>
                  <a:lnTo>
                    <a:pt x="728" y="312"/>
                  </a:lnTo>
                  <a:lnTo>
                    <a:pt x="726" y="316"/>
                  </a:lnTo>
                  <a:lnTo>
                    <a:pt x="724" y="322"/>
                  </a:lnTo>
                  <a:lnTo>
                    <a:pt x="724" y="334"/>
                  </a:lnTo>
                  <a:lnTo>
                    <a:pt x="724" y="334"/>
                  </a:lnTo>
                  <a:lnTo>
                    <a:pt x="722" y="346"/>
                  </a:lnTo>
                  <a:lnTo>
                    <a:pt x="718" y="356"/>
                  </a:lnTo>
                  <a:lnTo>
                    <a:pt x="718" y="356"/>
                  </a:lnTo>
                  <a:lnTo>
                    <a:pt x="714" y="366"/>
                  </a:lnTo>
                  <a:lnTo>
                    <a:pt x="712" y="372"/>
                  </a:lnTo>
                  <a:lnTo>
                    <a:pt x="714" y="376"/>
                  </a:lnTo>
                  <a:lnTo>
                    <a:pt x="714" y="376"/>
                  </a:lnTo>
                  <a:lnTo>
                    <a:pt x="720" y="378"/>
                  </a:lnTo>
                  <a:lnTo>
                    <a:pt x="726" y="380"/>
                  </a:lnTo>
                  <a:lnTo>
                    <a:pt x="738" y="382"/>
                  </a:lnTo>
                  <a:lnTo>
                    <a:pt x="738" y="382"/>
                  </a:lnTo>
                  <a:lnTo>
                    <a:pt x="748" y="384"/>
                  </a:lnTo>
                  <a:lnTo>
                    <a:pt x="748" y="384"/>
                  </a:lnTo>
                  <a:lnTo>
                    <a:pt x="752" y="384"/>
                  </a:lnTo>
                  <a:lnTo>
                    <a:pt x="758" y="382"/>
                  </a:lnTo>
                  <a:lnTo>
                    <a:pt x="758" y="382"/>
                  </a:lnTo>
                  <a:lnTo>
                    <a:pt x="770" y="376"/>
                  </a:lnTo>
                  <a:lnTo>
                    <a:pt x="782" y="372"/>
                  </a:lnTo>
                  <a:lnTo>
                    <a:pt x="782" y="372"/>
                  </a:lnTo>
                  <a:lnTo>
                    <a:pt x="790" y="370"/>
                  </a:lnTo>
                  <a:lnTo>
                    <a:pt x="798" y="368"/>
                  </a:lnTo>
                  <a:lnTo>
                    <a:pt x="798" y="368"/>
                  </a:lnTo>
                  <a:lnTo>
                    <a:pt x="804" y="370"/>
                  </a:lnTo>
                  <a:lnTo>
                    <a:pt x="806" y="370"/>
                  </a:lnTo>
                  <a:lnTo>
                    <a:pt x="806" y="370"/>
                  </a:lnTo>
                  <a:lnTo>
                    <a:pt x="810" y="374"/>
                  </a:lnTo>
                  <a:lnTo>
                    <a:pt x="810" y="380"/>
                  </a:lnTo>
                  <a:lnTo>
                    <a:pt x="810" y="392"/>
                  </a:lnTo>
                  <a:lnTo>
                    <a:pt x="810" y="392"/>
                  </a:lnTo>
                  <a:lnTo>
                    <a:pt x="806" y="392"/>
                  </a:lnTo>
                  <a:lnTo>
                    <a:pt x="806" y="392"/>
                  </a:lnTo>
                  <a:lnTo>
                    <a:pt x="790" y="390"/>
                  </a:lnTo>
                  <a:lnTo>
                    <a:pt x="790" y="390"/>
                  </a:lnTo>
                  <a:lnTo>
                    <a:pt x="772" y="388"/>
                  </a:lnTo>
                  <a:lnTo>
                    <a:pt x="772" y="388"/>
                  </a:lnTo>
                  <a:lnTo>
                    <a:pt x="762" y="388"/>
                  </a:lnTo>
                  <a:lnTo>
                    <a:pt x="762" y="388"/>
                  </a:lnTo>
                  <a:lnTo>
                    <a:pt x="754" y="390"/>
                  </a:lnTo>
                  <a:lnTo>
                    <a:pt x="748" y="394"/>
                  </a:lnTo>
                  <a:lnTo>
                    <a:pt x="746" y="398"/>
                  </a:lnTo>
                  <a:lnTo>
                    <a:pt x="746" y="402"/>
                  </a:lnTo>
                  <a:lnTo>
                    <a:pt x="746" y="412"/>
                  </a:lnTo>
                  <a:lnTo>
                    <a:pt x="748" y="422"/>
                  </a:lnTo>
                  <a:lnTo>
                    <a:pt x="748" y="422"/>
                  </a:lnTo>
                  <a:lnTo>
                    <a:pt x="748" y="428"/>
                  </a:lnTo>
                  <a:lnTo>
                    <a:pt x="748" y="434"/>
                  </a:lnTo>
                  <a:lnTo>
                    <a:pt x="744" y="438"/>
                  </a:lnTo>
                  <a:lnTo>
                    <a:pt x="740" y="440"/>
                  </a:lnTo>
                  <a:lnTo>
                    <a:pt x="736" y="440"/>
                  </a:lnTo>
                  <a:lnTo>
                    <a:pt x="736" y="440"/>
                  </a:lnTo>
                  <a:lnTo>
                    <a:pt x="736" y="440"/>
                  </a:lnTo>
                  <a:lnTo>
                    <a:pt x="736" y="440"/>
                  </a:lnTo>
                  <a:lnTo>
                    <a:pt x="734" y="440"/>
                  </a:lnTo>
                  <a:lnTo>
                    <a:pt x="732" y="438"/>
                  </a:lnTo>
                  <a:lnTo>
                    <a:pt x="730" y="434"/>
                  </a:lnTo>
                  <a:lnTo>
                    <a:pt x="730" y="428"/>
                  </a:lnTo>
                  <a:lnTo>
                    <a:pt x="728" y="424"/>
                  </a:lnTo>
                  <a:lnTo>
                    <a:pt x="728" y="424"/>
                  </a:lnTo>
                  <a:lnTo>
                    <a:pt x="724" y="420"/>
                  </a:lnTo>
                  <a:lnTo>
                    <a:pt x="720" y="420"/>
                  </a:lnTo>
                  <a:lnTo>
                    <a:pt x="720" y="420"/>
                  </a:lnTo>
                  <a:lnTo>
                    <a:pt x="714" y="420"/>
                  </a:lnTo>
                  <a:lnTo>
                    <a:pt x="708" y="424"/>
                  </a:lnTo>
                  <a:lnTo>
                    <a:pt x="708" y="424"/>
                  </a:lnTo>
                  <a:lnTo>
                    <a:pt x="704" y="428"/>
                  </a:lnTo>
                  <a:lnTo>
                    <a:pt x="700" y="432"/>
                  </a:lnTo>
                  <a:lnTo>
                    <a:pt x="700" y="432"/>
                  </a:lnTo>
                  <a:lnTo>
                    <a:pt x="694" y="436"/>
                  </a:lnTo>
                  <a:lnTo>
                    <a:pt x="692" y="438"/>
                  </a:lnTo>
                  <a:lnTo>
                    <a:pt x="690" y="440"/>
                  </a:lnTo>
                  <a:lnTo>
                    <a:pt x="690" y="440"/>
                  </a:lnTo>
                  <a:lnTo>
                    <a:pt x="690" y="442"/>
                  </a:lnTo>
                  <a:lnTo>
                    <a:pt x="690" y="444"/>
                  </a:lnTo>
                  <a:lnTo>
                    <a:pt x="694" y="448"/>
                  </a:lnTo>
                  <a:lnTo>
                    <a:pt x="694" y="448"/>
                  </a:lnTo>
                  <a:lnTo>
                    <a:pt x="694" y="458"/>
                  </a:lnTo>
                  <a:lnTo>
                    <a:pt x="694" y="458"/>
                  </a:lnTo>
                  <a:lnTo>
                    <a:pt x="692" y="468"/>
                  </a:lnTo>
                  <a:lnTo>
                    <a:pt x="692" y="472"/>
                  </a:lnTo>
                  <a:lnTo>
                    <a:pt x="690" y="476"/>
                  </a:lnTo>
                  <a:lnTo>
                    <a:pt x="690" y="476"/>
                  </a:lnTo>
                  <a:lnTo>
                    <a:pt x="684" y="480"/>
                  </a:lnTo>
                  <a:lnTo>
                    <a:pt x="680" y="480"/>
                  </a:lnTo>
                  <a:lnTo>
                    <a:pt x="680" y="480"/>
                  </a:lnTo>
                  <a:lnTo>
                    <a:pt x="678" y="480"/>
                  </a:lnTo>
                  <a:lnTo>
                    <a:pt x="678" y="480"/>
                  </a:lnTo>
                  <a:lnTo>
                    <a:pt x="678" y="480"/>
                  </a:lnTo>
                  <a:lnTo>
                    <a:pt x="678" y="480"/>
                  </a:lnTo>
                  <a:lnTo>
                    <a:pt x="670" y="482"/>
                  </a:lnTo>
                  <a:lnTo>
                    <a:pt x="670" y="482"/>
                  </a:lnTo>
                  <a:lnTo>
                    <a:pt x="666" y="484"/>
                  </a:lnTo>
                  <a:lnTo>
                    <a:pt x="664" y="488"/>
                  </a:lnTo>
                  <a:lnTo>
                    <a:pt x="660" y="498"/>
                  </a:lnTo>
                  <a:lnTo>
                    <a:pt x="660" y="498"/>
                  </a:lnTo>
                  <a:lnTo>
                    <a:pt x="654" y="496"/>
                  </a:lnTo>
                  <a:lnTo>
                    <a:pt x="648" y="492"/>
                  </a:lnTo>
                  <a:lnTo>
                    <a:pt x="648" y="492"/>
                  </a:lnTo>
                  <a:lnTo>
                    <a:pt x="646" y="490"/>
                  </a:lnTo>
                  <a:lnTo>
                    <a:pt x="646" y="488"/>
                  </a:lnTo>
                  <a:lnTo>
                    <a:pt x="648" y="482"/>
                  </a:lnTo>
                  <a:lnTo>
                    <a:pt x="648" y="482"/>
                  </a:lnTo>
                  <a:lnTo>
                    <a:pt x="648" y="476"/>
                  </a:lnTo>
                  <a:lnTo>
                    <a:pt x="646" y="474"/>
                  </a:lnTo>
                  <a:lnTo>
                    <a:pt x="644" y="472"/>
                  </a:lnTo>
                  <a:lnTo>
                    <a:pt x="640" y="472"/>
                  </a:lnTo>
                  <a:lnTo>
                    <a:pt x="640" y="472"/>
                  </a:lnTo>
                  <a:lnTo>
                    <a:pt x="632" y="472"/>
                  </a:lnTo>
                  <a:lnTo>
                    <a:pt x="632" y="472"/>
                  </a:lnTo>
                  <a:lnTo>
                    <a:pt x="626" y="474"/>
                  </a:lnTo>
                  <a:lnTo>
                    <a:pt x="622" y="478"/>
                  </a:lnTo>
                  <a:lnTo>
                    <a:pt x="612" y="486"/>
                  </a:lnTo>
                  <a:lnTo>
                    <a:pt x="602" y="496"/>
                  </a:lnTo>
                  <a:lnTo>
                    <a:pt x="596" y="498"/>
                  </a:lnTo>
                  <a:lnTo>
                    <a:pt x="588" y="500"/>
                  </a:lnTo>
                  <a:lnTo>
                    <a:pt x="588" y="500"/>
                  </a:lnTo>
                  <a:lnTo>
                    <a:pt x="584" y="492"/>
                  </a:lnTo>
                  <a:lnTo>
                    <a:pt x="576" y="490"/>
                  </a:lnTo>
                  <a:lnTo>
                    <a:pt x="576" y="490"/>
                  </a:lnTo>
                  <a:lnTo>
                    <a:pt x="572" y="490"/>
                  </a:lnTo>
                  <a:lnTo>
                    <a:pt x="566" y="492"/>
                  </a:lnTo>
                  <a:lnTo>
                    <a:pt x="554" y="502"/>
                  </a:lnTo>
                  <a:lnTo>
                    <a:pt x="554" y="502"/>
                  </a:lnTo>
                  <a:lnTo>
                    <a:pt x="546" y="496"/>
                  </a:lnTo>
                  <a:lnTo>
                    <a:pt x="538" y="490"/>
                  </a:lnTo>
                  <a:lnTo>
                    <a:pt x="536" y="484"/>
                  </a:lnTo>
                  <a:lnTo>
                    <a:pt x="536" y="480"/>
                  </a:lnTo>
                  <a:lnTo>
                    <a:pt x="538" y="476"/>
                  </a:lnTo>
                  <a:lnTo>
                    <a:pt x="542" y="472"/>
                  </a:lnTo>
                  <a:lnTo>
                    <a:pt x="542" y="472"/>
                  </a:lnTo>
                  <a:lnTo>
                    <a:pt x="546" y="468"/>
                  </a:lnTo>
                  <a:lnTo>
                    <a:pt x="550" y="464"/>
                  </a:lnTo>
                  <a:lnTo>
                    <a:pt x="550" y="464"/>
                  </a:lnTo>
                  <a:lnTo>
                    <a:pt x="552" y="462"/>
                  </a:lnTo>
                  <a:lnTo>
                    <a:pt x="552" y="460"/>
                  </a:lnTo>
                  <a:lnTo>
                    <a:pt x="550" y="456"/>
                  </a:lnTo>
                  <a:lnTo>
                    <a:pt x="552" y="454"/>
                  </a:lnTo>
                  <a:lnTo>
                    <a:pt x="552" y="454"/>
                  </a:lnTo>
                  <a:lnTo>
                    <a:pt x="558" y="446"/>
                  </a:lnTo>
                  <a:lnTo>
                    <a:pt x="560" y="442"/>
                  </a:lnTo>
                  <a:lnTo>
                    <a:pt x="562" y="436"/>
                  </a:lnTo>
                  <a:lnTo>
                    <a:pt x="562" y="436"/>
                  </a:lnTo>
                  <a:lnTo>
                    <a:pt x="562" y="430"/>
                  </a:lnTo>
                  <a:lnTo>
                    <a:pt x="562" y="424"/>
                  </a:lnTo>
                  <a:lnTo>
                    <a:pt x="558" y="420"/>
                  </a:lnTo>
                  <a:lnTo>
                    <a:pt x="554" y="420"/>
                  </a:lnTo>
                  <a:lnTo>
                    <a:pt x="554" y="420"/>
                  </a:lnTo>
                  <a:lnTo>
                    <a:pt x="544" y="422"/>
                  </a:lnTo>
                  <a:lnTo>
                    <a:pt x="532" y="430"/>
                  </a:lnTo>
                  <a:lnTo>
                    <a:pt x="532" y="430"/>
                  </a:lnTo>
                  <a:lnTo>
                    <a:pt x="520" y="438"/>
                  </a:lnTo>
                  <a:lnTo>
                    <a:pt x="516" y="444"/>
                  </a:lnTo>
                  <a:lnTo>
                    <a:pt x="512" y="450"/>
                  </a:lnTo>
                  <a:lnTo>
                    <a:pt x="512" y="450"/>
                  </a:lnTo>
                  <a:lnTo>
                    <a:pt x="514" y="456"/>
                  </a:lnTo>
                  <a:lnTo>
                    <a:pt x="516" y="462"/>
                  </a:lnTo>
                  <a:lnTo>
                    <a:pt x="520" y="468"/>
                  </a:lnTo>
                  <a:lnTo>
                    <a:pt x="522" y="474"/>
                  </a:lnTo>
                  <a:lnTo>
                    <a:pt x="522" y="474"/>
                  </a:lnTo>
                  <a:lnTo>
                    <a:pt x="522" y="484"/>
                  </a:lnTo>
                  <a:lnTo>
                    <a:pt x="518" y="496"/>
                  </a:lnTo>
                  <a:lnTo>
                    <a:pt x="514" y="500"/>
                  </a:lnTo>
                  <a:lnTo>
                    <a:pt x="510" y="502"/>
                  </a:lnTo>
                  <a:lnTo>
                    <a:pt x="504" y="504"/>
                  </a:lnTo>
                  <a:lnTo>
                    <a:pt x="496" y="506"/>
                  </a:lnTo>
                  <a:lnTo>
                    <a:pt x="496" y="506"/>
                  </a:lnTo>
                  <a:lnTo>
                    <a:pt x="494" y="506"/>
                  </a:lnTo>
                  <a:lnTo>
                    <a:pt x="494" y="506"/>
                  </a:lnTo>
                  <a:lnTo>
                    <a:pt x="480" y="504"/>
                  </a:lnTo>
                  <a:lnTo>
                    <a:pt x="480" y="504"/>
                  </a:lnTo>
                  <a:lnTo>
                    <a:pt x="474" y="504"/>
                  </a:lnTo>
                  <a:lnTo>
                    <a:pt x="468" y="508"/>
                  </a:lnTo>
                  <a:lnTo>
                    <a:pt x="468" y="508"/>
                  </a:lnTo>
                  <a:lnTo>
                    <a:pt x="464" y="512"/>
                  </a:lnTo>
                  <a:lnTo>
                    <a:pt x="462" y="516"/>
                  </a:lnTo>
                  <a:lnTo>
                    <a:pt x="460" y="522"/>
                  </a:lnTo>
                  <a:lnTo>
                    <a:pt x="458" y="526"/>
                  </a:lnTo>
                  <a:lnTo>
                    <a:pt x="458" y="526"/>
                  </a:lnTo>
                  <a:lnTo>
                    <a:pt x="452" y="530"/>
                  </a:lnTo>
                  <a:lnTo>
                    <a:pt x="446" y="534"/>
                  </a:lnTo>
                  <a:lnTo>
                    <a:pt x="434" y="540"/>
                  </a:lnTo>
                  <a:lnTo>
                    <a:pt x="434" y="540"/>
                  </a:lnTo>
                  <a:lnTo>
                    <a:pt x="426" y="544"/>
                  </a:lnTo>
                  <a:lnTo>
                    <a:pt x="422" y="550"/>
                  </a:lnTo>
                  <a:lnTo>
                    <a:pt x="412" y="560"/>
                  </a:lnTo>
                  <a:lnTo>
                    <a:pt x="412" y="560"/>
                  </a:lnTo>
                  <a:lnTo>
                    <a:pt x="408" y="562"/>
                  </a:lnTo>
                  <a:lnTo>
                    <a:pt x="402" y="564"/>
                  </a:lnTo>
                  <a:lnTo>
                    <a:pt x="392" y="568"/>
                  </a:lnTo>
                  <a:lnTo>
                    <a:pt x="392" y="568"/>
                  </a:lnTo>
                  <a:lnTo>
                    <a:pt x="386" y="572"/>
                  </a:lnTo>
                  <a:lnTo>
                    <a:pt x="384" y="578"/>
                  </a:lnTo>
                  <a:lnTo>
                    <a:pt x="380" y="582"/>
                  </a:lnTo>
                  <a:lnTo>
                    <a:pt x="374" y="584"/>
                  </a:lnTo>
                  <a:lnTo>
                    <a:pt x="374" y="584"/>
                  </a:lnTo>
                  <a:lnTo>
                    <a:pt x="368" y="584"/>
                  </a:lnTo>
                  <a:lnTo>
                    <a:pt x="368" y="584"/>
                  </a:lnTo>
                  <a:lnTo>
                    <a:pt x="362" y="584"/>
                  </a:lnTo>
                  <a:lnTo>
                    <a:pt x="362" y="584"/>
                  </a:lnTo>
                  <a:lnTo>
                    <a:pt x="360" y="582"/>
                  </a:lnTo>
                  <a:lnTo>
                    <a:pt x="360" y="578"/>
                  </a:lnTo>
                  <a:lnTo>
                    <a:pt x="360" y="576"/>
                  </a:lnTo>
                  <a:lnTo>
                    <a:pt x="360" y="574"/>
                  </a:lnTo>
                  <a:lnTo>
                    <a:pt x="360" y="574"/>
                  </a:lnTo>
                  <a:lnTo>
                    <a:pt x="356" y="572"/>
                  </a:lnTo>
                  <a:lnTo>
                    <a:pt x="356" y="572"/>
                  </a:lnTo>
                  <a:lnTo>
                    <a:pt x="352" y="574"/>
                  </a:lnTo>
                  <a:lnTo>
                    <a:pt x="348" y="578"/>
                  </a:lnTo>
                  <a:lnTo>
                    <a:pt x="344" y="588"/>
                  </a:lnTo>
                  <a:lnTo>
                    <a:pt x="344" y="588"/>
                  </a:lnTo>
                  <a:lnTo>
                    <a:pt x="346" y="592"/>
                  </a:lnTo>
                  <a:lnTo>
                    <a:pt x="346" y="594"/>
                  </a:lnTo>
                  <a:lnTo>
                    <a:pt x="344" y="598"/>
                  </a:lnTo>
                  <a:lnTo>
                    <a:pt x="344" y="598"/>
                  </a:lnTo>
                  <a:lnTo>
                    <a:pt x="340" y="598"/>
                  </a:lnTo>
                  <a:lnTo>
                    <a:pt x="340" y="598"/>
                  </a:lnTo>
                  <a:lnTo>
                    <a:pt x="334" y="596"/>
                  </a:lnTo>
                  <a:lnTo>
                    <a:pt x="330" y="594"/>
                  </a:lnTo>
                  <a:lnTo>
                    <a:pt x="330" y="594"/>
                  </a:lnTo>
                  <a:lnTo>
                    <a:pt x="324" y="590"/>
                  </a:lnTo>
                  <a:lnTo>
                    <a:pt x="318" y="588"/>
                  </a:lnTo>
                  <a:lnTo>
                    <a:pt x="318" y="588"/>
                  </a:lnTo>
                  <a:lnTo>
                    <a:pt x="314" y="588"/>
                  </a:lnTo>
                  <a:lnTo>
                    <a:pt x="310" y="592"/>
                  </a:lnTo>
                  <a:lnTo>
                    <a:pt x="310" y="592"/>
                  </a:lnTo>
                  <a:lnTo>
                    <a:pt x="306" y="598"/>
                  </a:lnTo>
                  <a:lnTo>
                    <a:pt x="306" y="602"/>
                  </a:lnTo>
                  <a:lnTo>
                    <a:pt x="308" y="608"/>
                  </a:lnTo>
                  <a:lnTo>
                    <a:pt x="314" y="612"/>
                  </a:lnTo>
                  <a:lnTo>
                    <a:pt x="326" y="620"/>
                  </a:lnTo>
                  <a:lnTo>
                    <a:pt x="336" y="626"/>
                  </a:lnTo>
                  <a:lnTo>
                    <a:pt x="336" y="626"/>
                  </a:lnTo>
                  <a:lnTo>
                    <a:pt x="342" y="634"/>
                  </a:lnTo>
                  <a:lnTo>
                    <a:pt x="346" y="642"/>
                  </a:lnTo>
                  <a:lnTo>
                    <a:pt x="350" y="654"/>
                  </a:lnTo>
                  <a:lnTo>
                    <a:pt x="350" y="658"/>
                  </a:lnTo>
                  <a:lnTo>
                    <a:pt x="348" y="662"/>
                  </a:lnTo>
                  <a:lnTo>
                    <a:pt x="348" y="662"/>
                  </a:lnTo>
                  <a:lnTo>
                    <a:pt x="340" y="670"/>
                  </a:lnTo>
                  <a:lnTo>
                    <a:pt x="336" y="676"/>
                  </a:lnTo>
                  <a:lnTo>
                    <a:pt x="334" y="682"/>
                  </a:lnTo>
                  <a:lnTo>
                    <a:pt x="334" y="682"/>
                  </a:lnTo>
                  <a:lnTo>
                    <a:pt x="330" y="688"/>
                  </a:lnTo>
                  <a:lnTo>
                    <a:pt x="328" y="690"/>
                  </a:lnTo>
                  <a:lnTo>
                    <a:pt x="326" y="690"/>
                  </a:lnTo>
                  <a:lnTo>
                    <a:pt x="326" y="690"/>
                  </a:lnTo>
                  <a:lnTo>
                    <a:pt x="318" y="688"/>
                  </a:lnTo>
                  <a:lnTo>
                    <a:pt x="318" y="688"/>
                  </a:lnTo>
                  <a:lnTo>
                    <a:pt x="312" y="686"/>
                  </a:lnTo>
                  <a:lnTo>
                    <a:pt x="306" y="684"/>
                  </a:lnTo>
                  <a:lnTo>
                    <a:pt x="306" y="684"/>
                  </a:lnTo>
                  <a:lnTo>
                    <a:pt x="304" y="684"/>
                  </a:lnTo>
                  <a:lnTo>
                    <a:pt x="304" y="684"/>
                  </a:lnTo>
                  <a:lnTo>
                    <a:pt x="300" y="684"/>
                  </a:lnTo>
                  <a:lnTo>
                    <a:pt x="300" y="684"/>
                  </a:lnTo>
                  <a:lnTo>
                    <a:pt x="296" y="684"/>
                  </a:lnTo>
                  <a:lnTo>
                    <a:pt x="296" y="684"/>
                  </a:lnTo>
                  <a:lnTo>
                    <a:pt x="296" y="684"/>
                  </a:lnTo>
                  <a:lnTo>
                    <a:pt x="296" y="684"/>
                  </a:lnTo>
                  <a:lnTo>
                    <a:pt x="290" y="684"/>
                  </a:lnTo>
                  <a:lnTo>
                    <a:pt x="288" y="680"/>
                  </a:lnTo>
                  <a:lnTo>
                    <a:pt x="288" y="680"/>
                  </a:lnTo>
                  <a:lnTo>
                    <a:pt x="284" y="676"/>
                  </a:lnTo>
                  <a:lnTo>
                    <a:pt x="280" y="672"/>
                  </a:lnTo>
                  <a:lnTo>
                    <a:pt x="280" y="672"/>
                  </a:lnTo>
                  <a:lnTo>
                    <a:pt x="278" y="672"/>
                  </a:lnTo>
                  <a:lnTo>
                    <a:pt x="278" y="672"/>
                  </a:lnTo>
                  <a:lnTo>
                    <a:pt x="274" y="672"/>
                  </a:lnTo>
                  <a:lnTo>
                    <a:pt x="274" y="672"/>
                  </a:lnTo>
                  <a:lnTo>
                    <a:pt x="270" y="672"/>
                  </a:lnTo>
                  <a:lnTo>
                    <a:pt x="270" y="672"/>
                  </a:lnTo>
                  <a:lnTo>
                    <a:pt x="268" y="672"/>
                  </a:lnTo>
                  <a:lnTo>
                    <a:pt x="268" y="672"/>
                  </a:lnTo>
                  <a:lnTo>
                    <a:pt x="262" y="670"/>
                  </a:lnTo>
                  <a:lnTo>
                    <a:pt x="258" y="666"/>
                  </a:lnTo>
                  <a:lnTo>
                    <a:pt x="258" y="666"/>
                  </a:lnTo>
                  <a:lnTo>
                    <a:pt x="256" y="666"/>
                  </a:lnTo>
                  <a:lnTo>
                    <a:pt x="256" y="666"/>
                  </a:lnTo>
                  <a:lnTo>
                    <a:pt x="250" y="668"/>
                  </a:lnTo>
                  <a:lnTo>
                    <a:pt x="244" y="670"/>
                  </a:lnTo>
                  <a:lnTo>
                    <a:pt x="236" y="678"/>
                  </a:lnTo>
                  <a:lnTo>
                    <a:pt x="236" y="678"/>
                  </a:lnTo>
                  <a:lnTo>
                    <a:pt x="228" y="686"/>
                  </a:lnTo>
                  <a:lnTo>
                    <a:pt x="226" y="690"/>
                  </a:lnTo>
                  <a:lnTo>
                    <a:pt x="226" y="696"/>
                  </a:lnTo>
                  <a:lnTo>
                    <a:pt x="226" y="696"/>
                  </a:lnTo>
                  <a:lnTo>
                    <a:pt x="230" y="702"/>
                  </a:lnTo>
                  <a:lnTo>
                    <a:pt x="232" y="706"/>
                  </a:lnTo>
                  <a:lnTo>
                    <a:pt x="236" y="710"/>
                  </a:lnTo>
                  <a:lnTo>
                    <a:pt x="236" y="718"/>
                  </a:lnTo>
                  <a:lnTo>
                    <a:pt x="236" y="718"/>
                  </a:lnTo>
                  <a:lnTo>
                    <a:pt x="232" y="728"/>
                  </a:lnTo>
                  <a:lnTo>
                    <a:pt x="226" y="738"/>
                  </a:lnTo>
                  <a:lnTo>
                    <a:pt x="218" y="746"/>
                  </a:lnTo>
                  <a:lnTo>
                    <a:pt x="214" y="756"/>
                  </a:lnTo>
                  <a:lnTo>
                    <a:pt x="214" y="756"/>
                  </a:lnTo>
                  <a:lnTo>
                    <a:pt x="212" y="766"/>
                  </a:lnTo>
                  <a:lnTo>
                    <a:pt x="212" y="772"/>
                  </a:lnTo>
                  <a:lnTo>
                    <a:pt x="212" y="776"/>
                  </a:lnTo>
                  <a:lnTo>
                    <a:pt x="212" y="776"/>
                  </a:lnTo>
                  <a:lnTo>
                    <a:pt x="218" y="782"/>
                  </a:lnTo>
                  <a:lnTo>
                    <a:pt x="226" y="788"/>
                  </a:lnTo>
                  <a:lnTo>
                    <a:pt x="226" y="788"/>
                  </a:lnTo>
                  <a:lnTo>
                    <a:pt x="232" y="790"/>
                  </a:lnTo>
                  <a:lnTo>
                    <a:pt x="238" y="790"/>
                  </a:lnTo>
                  <a:lnTo>
                    <a:pt x="242" y="792"/>
                  </a:lnTo>
                  <a:lnTo>
                    <a:pt x="246" y="794"/>
                  </a:lnTo>
                  <a:lnTo>
                    <a:pt x="246" y="794"/>
                  </a:lnTo>
                  <a:lnTo>
                    <a:pt x="248" y="798"/>
                  </a:lnTo>
                  <a:lnTo>
                    <a:pt x="246" y="804"/>
                  </a:lnTo>
                  <a:lnTo>
                    <a:pt x="248" y="810"/>
                  </a:lnTo>
                  <a:lnTo>
                    <a:pt x="248" y="812"/>
                  </a:lnTo>
                  <a:lnTo>
                    <a:pt x="250" y="812"/>
                  </a:lnTo>
                  <a:lnTo>
                    <a:pt x="250" y="812"/>
                  </a:lnTo>
                  <a:lnTo>
                    <a:pt x="250" y="812"/>
                  </a:lnTo>
                  <a:lnTo>
                    <a:pt x="250" y="812"/>
                  </a:lnTo>
                  <a:lnTo>
                    <a:pt x="256" y="810"/>
                  </a:lnTo>
                  <a:lnTo>
                    <a:pt x="260" y="806"/>
                  </a:lnTo>
                  <a:lnTo>
                    <a:pt x="266" y="802"/>
                  </a:lnTo>
                  <a:lnTo>
                    <a:pt x="272" y="800"/>
                  </a:lnTo>
                  <a:lnTo>
                    <a:pt x="272" y="800"/>
                  </a:lnTo>
                  <a:lnTo>
                    <a:pt x="272" y="800"/>
                  </a:lnTo>
                  <a:lnTo>
                    <a:pt x="272" y="800"/>
                  </a:lnTo>
                  <a:lnTo>
                    <a:pt x="280" y="802"/>
                  </a:lnTo>
                  <a:lnTo>
                    <a:pt x="280" y="802"/>
                  </a:lnTo>
                  <a:lnTo>
                    <a:pt x="286" y="802"/>
                  </a:lnTo>
                  <a:lnTo>
                    <a:pt x="286" y="802"/>
                  </a:lnTo>
                  <a:lnTo>
                    <a:pt x="294" y="802"/>
                  </a:lnTo>
                  <a:lnTo>
                    <a:pt x="294" y="802"/>
                  </a:lnTo>
                  <a:lnTo>
                    <a:pt x="306" y="796"/>
                  </a:lnTo>
                  <a:lnTo>
                    <a:pt x="318" y="788"/>
                  </a:lnTo>
                  <a:lnTo>
                    <a:pt x="328" y="782"/>
                  </a:lnTo>
                  <a:lnTo>
                    <a:pt x="334" y="778"/>
                  </a:lnTo>
                  <a:lnTo>
                    <a:pt x="342" y="778"/>
                  </a:lnTo>
                  <a:lnTo>
                    <a:pt x="342" y="778"/>
                  </a:lnTo>
                  <a:lnTo>
                    <a:pt x="342" y="772"/>
                  </a:lnTo>
                  <a:lnTo>
                    <a:pt x="342" y="766"/>
                  </a:lnTo>
                  <a:lnTo>
                    <a:pt x="344" y="756"/>
                  </a:lnTo>
                  <a:lnTo>
                    <a:pt x="344" y="750"/>
                  </a:lnTo>
                  <a:lnTo>
                    <a:pt x="346" y="746"/>
                  </a:lnTo>
                  <a:lnTo>
                    <a:pt x="350" y="740"/>
                  </a:lnTo>
                  <a:lnTo>
                    <a:pt x="358" y="736"/>
                  </a:lnTo>
                  <a:lnTo>
                    <a:pt x="358" y="736"/>
                  </a:lnTo>
                  <a:lnTo>
                    <a:pt x="370" y="730"/>
                  </a:lnTo>
                  <a:lnTo>
                    <a:pt x="382" y="724"/>
                  </a:lnTo>
                  <a:lnTo>
                    <a:pt x="392" y="716"/>
                  </a:lnTo>
                  <a:lnTo>
                    <a:pt x="396" y="712"/>
                  </a:lnTo>
                  <a:lnTo>
                    <a:pt x="400" y="706"/>
                  </a:lnTo>
                  <a:lnTo>
                    <a:pt x="400" y="706"/>
                  </a:lnTo>
                  <a:lnTo>
                    <a:pt x="400" y="694"/>
                  </a:lnTo>
                  <a:lnTo>
                    <a:pt x="402" y="690"/>
                  </a:lnTo>
                  <a:lnTo>
                    <a:pt x="406" y="686"/>
                  </a:lnTo>
                  <a:lnTo>
                    <a:pt x="406" y="686"/>
                  </a:lnTo>
                  <a:lnTo>
                    <a:pt x="410" y="686"/>
                  </a:lnTo>
                  <a:lnTo>
                    <a:pt x="410" y="686"/>
                  </a:lnTo>
                  <a:lnTo>
                    <a:pt x="422" y="688"/>
                  </a:lnTo>
                  <a:lnTo>
                    <a:pt x="432" y="688"/>
                  </a:lnTo>
                  <a:lnTo>
                    <a:pt x="432" y="688"/>
                  </a:lnTo>
                  <a:lnTo>
                    <a:pt x="442" y="692"/>
                  </a:lnTo>
                  <a:lnTo>
                    <a:pt x="442" y="692"/>
                  </a:lnTo>
                  <a:lnTo>
                    <a:pt x="448" y="690"/>
                  </a:lnTo>
                  <a:lnTo>
                    <a:pt x="454" y="686"/>
                  </a:lnTo>
                  <a:lnTo>
                    <a:pt x="454" y="686"/>
                  </a:lnTo>
                  <a:lnTo>
                    <a:pt x="466" y="678"/>
                  </a:lnTo>
                  <a:lnTo>
                    <a:pt x="470" y="674"/>
                  </a:lnTo>
                  <a:lnTo>
                    <a:pt x="478" y="672"/>
                  </a:lnTo>
                  <a:lnTo>
                    <a:pt x="478" y="672"/>
                  </a:lnTo>
                  <a:lnTo>
                    <a:pt x="480" y="672"/>
                  </a:lnTo>
                  <a:lnTo>
                    <a:pt x="480" y="672"/>
                  </a:lnTo>
                  <a:lnTo>
                    <a:pt x="484" y="674"/>
                  </a:lnTo>
                  <a:lnTo>
                    <a:pt x="486" y="676"/>
                  </a:lnTo>
                  <a:lnTo>
                    <a:pt x="492" y="684"/>
                  </a:lnTo>
                  <a:lnTo>
                    <a:pt x="496" y="700"/>
                  </a:lnTo>
                  <a:lnTo>
                    <a:pt x="496" y="700"/>
                  </a:lnTo>
                  <a:lnTo>
                    <a:pt x="502" y="708"/>
                  </a:lnTo>
                  <a:lnTo>
                    <a:pt x="508" y="714"/>
                  </a:lnTo>
                  <a:lnTo>
                    <a:pt x="520" y="724"/>
                  </a:lnTo>
                  <a:lnTo>
                    <a:pt x="520" y="724"/>
                  </a:lnTo>
                  <a:lnTo>
                    <a:pt x="532" y="738"/>
                  </a:lnTo>
                  <a:lnTo>
                    <a:pt x="532" y="738"/>
                  </a:lnTo>
                  <a:lnTo>
                    <a:pt x="542" y="744"/>
                  </a:lnTo>
                  <a:lnTo>
                    <a:pt x="548" y="748"/>
                  </a:lnTo>
                  <a:lnTo>
                    <a:pt x="552" y="752"/>
                  </a:lnTo>
                  <a:lnTo>
                    <a:pt x="552" y="752"/>
                  </a:lnTo>
                  <a:lnTo>
                    <a:pt x="554" y="756"/>
                  </a:lnTo>
                  <a:lnTo>
                    <a:pt x="556" y="760"/>
                  </a:lnTo>
                  <a:lnTo>
                    <a:pt x="554" y="768"/>
                  </a:lnTo>
                  <a:lnTo>
                    <a:pt x="546" y="786"/>
                  </a:lnTo>
                  <a:lnTo>
                    <a:pt x="546" y="786"/>
                  </a:lnTo>
                  <a:lnTo>
                    <a:pt x="552" y="786"/>
                  </a:lnTo>
                  <a:lnTo>
                    <a:pt x="552" y="786"/>
                  </a:lnTo>
                  <a:lnTo>
                    <a:pt x="554" y="786"/>
                  </a:lnTo>
                  <a:lnTo>
                    <a:pt x="558" y="784"/>
                  </a:lnTo>
                  <a:lnTo>
                    <a:pt x="566" y="778"/>
                  </a:lnTo>
                  <a:lnTo>
                    <a:pt x="578" y="766"/>
                  </a:lnTo>
                  <a:lnTo>
                    <a:pt x="578" y="766"/>
                  </a:lnTo>
                  <a:lnTo>
                    <a:pt x="574" y="758"/>
                  </a:lnTo>
                  <a:lnTo>
                    <a:pt x="574" y="754"/>
                  </a:lnTo>
                  <a:lnTo>
                    <a:pt x="576" y="748"/>
                  </a:lnTo>
                  <a:lnTo>
                    <a:pt x="576" y="748"/>
                  </a:lnTo>
                  <a:lnTo>
                    <a:pt x="578" y="746"/>
                  </a:lnTo>
                  <a:lnTo>
                    <a:pt x="580" y="746"/>
                  </a:lnTo>
                  <a:lnTo>
                    <a:pt x="580" y="746"/>
                  </a:lnTo>
                  <a:lnTo>
                    <a:pt x="582" y="746"/>
                  </a:lnTo>
                  <a:lnTo>
                    <a:pt x="584" y="750"/>
                  </a:lnTo>
                  <a:lnTo>
                    <a:pt x="586" y="754"/>
                  </a:lnTo>
                  <a:lnTo>
                    <a:pt x="586" y="754"/>
                  </a:lnTo>
                  <a:lnTo>
                    <a:pt x="590" y="752"/>
                  </a:lnTo>
                  <a:lnTo>
                    <a:pt x="590" y="750"/>
                  </a:lnTo>
                  <a:lnTo>
                    <a:pt x="590" y="746"/>
                  </a:lnTo>
                  <a:lnTo>
                    <a:pt x="586" y="742"/>
                  </a:lnTo>
                  <a:lnTo>
                    <a:pt x="580" y="734"/>
                  </a:lnTo>
                  <a:lnTo>
                    <a:pt x="574" y="730"/>
                  </a:lnTo>
                  <a:lnTo>
                    <a:pt x="574" y="730"/>
                  </a:lnTo>
                  <a:lnTo>
                    <a:pt x="566" y="724"/>
                  </a:lnTo>
                  <a:lnTo>
                    <a:pt x="566" y="724"/>
                  </a:lnTo>
                  <a:lnTo>
                    <a:pt x="562" y="722"/>
                  </a:lnTo>
                  <a:lnTo>
                    <a:pt x="558" y="718"/>
                  </a:lnTo>
                  <a:lnTo>
                    <a:pt x="558" y="718"/>
                  </a:lnTo>
                  <a:lnTo>
                    <a:pt x="554" y="710"/>
                  </a:lnTo>
                  <a:lnTo>
                    <a:pt x="550" y="702"/>
                  </a:lnTo>
                  <a:lnTo>
                    <a:pt x="550" y="702"/>
                  </a:lnTo>
                  <a:lnTo>
                    <a:pt x="536" y="684"/>
                  </a:lnTo>
                  <a:lnTo>
                    <a:pt x="532" y="676"/>
                  </a:lnTo>
                  <a:lnTo>
                    <a:pt x="530" y="670"/>
                  </a:lnTo>
                  <a:lnTo>
                    <a:pt x="532" y="664"/>
                  </a:lnTo>
                  <a:lnTo>
                    <a:pt x="532" y="664"/>
                  </a:lnTo>
                  <a:lnTo>
                    <a:pt x="534" y="656"/>
                  </a:lnTo>
                  <a:lnTo>
                    <a:pt x="536" y="656"/>
                  </a:lnTo>
                  <a:lnTo>
                    <a:pt x="540" y="654"/>
                  </a:lnTo>
                  <a:lnTo>
                    <a:pt x="540" y="654"/>
                  </a:lnTo>
                  <a:lnTo>
                    <a:pt x="544" y="656"/>
                  </a:lnTo>
                  <a:lnTo>
                    <a:pt x="548" y="658"/>
                  </a:lnTo>
                  <a:lnTo>
                    <a:pt x="556" y="666"/>
                  </a:lnTo>
                  <a:lnTo>
                    <a:pt x="568" y="682"/>
                  </a:lnTo>
                  <a:lnTo>
                    <a:pt x="568" y="682"/>
                  </a:lnTo>
                  <a:lnTo>
                    <a:pt x="580" y="698"/>
                  </a:lnTo>
                  <a:lnTo>
                    <a:pt x="588" y="704"/>
                  </a:lnTo>
                  <a:lnTo>
                    <a:pt x="598" y="710"/>
                  </a:lnTo>
                  <a:lnTo>
                    <a:pt x="598" y="710"/>
                  </a:lnTo>
                  <a:lnTo>
                    <a:pt x="602" y="714"/>
                  </a:lnTo>
                  <a:lnTo>
                    <a:pt x="606" y="718"/>
                  </a:lnTo>
                  <a:lnTo>
                    <a:pt x="612" y="726"/>
                  </a:lnTo>
                  <a:lnTo>
                    <a:pt x="612" y="726"/>
                  </a:lnTo>
                  <a:lnTo>
                    <a:pt x="612" y="732"/>
                  </a:lnTo>
                  <a:lnTo>
                    <a:pt x="612" y="738"/>
                  </a:lnTo>
                  <a:lnTo>
                    <a:pt x="610" y="748"/>
                  </a:lnTo>
                  <a:lnTo>
                    <a:pt x="610" y="748"/>
                  </a:lnTo>
                  <a:lnTo>
                    <a:pt x="612" y="756"/>
                  </a:lnTo>
                  <a:lnTo>
                    <a:pt x="616" y="764"/>
                  </a:lnTo>
                  <a:lnTo>
                    <a:pt x="628" y="776"/>
                  </a:lnTo>
                  <a:lnTo>
                    <a:pt x="628" y="776"/>
                  </a:lnTo>
                  <a:lnTo>
                    <a:pt x="632" y="780"/>
                  </a:lnTo>
                  <a:lnTo>
                    <a:pt x="636" y="782"/>
                  </a:lnTo>
                  <a:lnTo>
                    <a:pt x="646" y="784"/>
                  </a:lnTo>
                  <a:lnTo>
                    <a:pt x="646" y="784"/>
                  </a:lnTo>
                  <a:lnTo>
                    <a:pt x="646" y="786"/>
                  </a:lnTo>
                  <a:lnTo>
                    <a:pt x="648" y="790"/>
                  </a:lnTo>
                  <a:lnTo>
                    <a:pt x="648" y="792"/>
                  </a:lnTo>
                  <a:lnTo>
                    <a:pt x="650" y="794"/>
                  </a:lnTo>
                  <a:lnTo>
                    <a:pt x="650" y="794"/>
                  </a:lnTo>
                  <a:lnTo>
                    <a:pt x="654" y="796"/>
                  </a:lnTo>
                  <a:lnTo>
                    <a:pt x="654" y="796"/>
                  </a:lnTo>
                  <a:lnTo>
                    <a:pt x="656" y="796"/>
                  </a:lnTo>
                  <a:lnTo>
                    <a:pt x="658" y="794"/>
                  </a:lnTo>
                  <a:lnTo>
                    <a:pt x="660" y="788"/>
                  </a:lnTo>
                  <a:lnTo>
                    <a:pt x="662" y="778"/>
                  </a:lnTo>
                  <a:lnTo>
                    <a:pt x="662" y="778"/>
                  </a:lnTo>
                  <a:lnTo>
                    <a:pt x="660" y="762"/>
                  </a:lnTo>
                  <a:lnTo>
                    <a:pt x="660" y="754"/>
                  </a:lnTo>
                  <a:lnTo>
                    <a:pt x="662" y="750"/>
                  </a:lnTo>
                  <a:lnTo>
                    <a:pt x="664" y="750"/>
                  </a:lnTo>
                  <a:lnTo>
                    <a:pt x="664" y="750"/>
                  </a:lnTo>
                  <a:lnTo>
                    <a:pt x="664" y="750"/>
                  </a:lnTo>
                  <a:lnTo>
                    <a:pt x="664" y="750"/>
                  </a:lnTo>
                  <a:lnTo>
                    <a:pt x="666" y="752"/>
                  </a:lnTo>
                  <a:lnTo>
                    <a:pt x="670" y="756"/>
                  </a:lnTo>
                  <a:lnTo>
                    <a:pt x="670" y="756"/>
                  </a:lnTo>
                  <a:lnTo>
                    <a:pt x="682" y="748"/>
                  </a:lnTo>
                  <a:lnTo>
                    <a:pt x="682" y="748"/>
                  </a:lnTo>
                  <a:lnTo>
                    <a:pt x="686" y="746"/>
                  </a:lnTo>
                  <a:lnTo>
                    <a:pt x="690" y="746"/>
                  </a:lnTo>
                  <a:lnTo>
                    <a:pt x="690" y="746"/>
                  </a:lnTo>
                  <a:lnTo>
                    <a:pt x="694" y="746"/>
                  </a:lnTo>
                  <a:lnTo>
                    <a:pt x="698" y="748"/>
                  </a:lnTo>
                  <a:lnTo>
                    <a:pt x="700" y="752"/>
                  </a:lnTo>
                  <a:lnTo>
                    <a:pt x="700" y="758"/>
                  </a:lnTo>
                  <a:lnTo>
                    <a:pt x="700" y="758"/>
                  </a:lnTo>
                  <a:lnTo>
                    <a:pt x="698" y="766"/>
                  </a:lnTo>
                  <a:lnTo>
                    <a:pt x="694" y="776"/>
                  </a:lnTo>
                  <a:lnTo>
                    <a:pt x="692" y="784"/>
                  </a:lnTo>
                  <a:lnTo>
                    <a:pt x="690" y="794"/>
                  </a:lnTo>
                  <a:lnTo>
                    <a:pt x="690" y="794"/>
                  </a:lnTo>
                  <a:lnTo>
                    <a:pt x="692" y="798"/>
                  </a:lnTo>
                  <a:lnTo>
                    <a:pt x="694" y="802"/>
                  </a:lnTo>
                  <a:lnTo>
                    <a:pt x="700" y="806"/>
                  </a:lnTo>
                  <a:lnTo>
                    <a:pt x="708" y="810"/>
                  </a:lnTo>
                  <a:lnTo>
                    <a:pt x="716" y="814"/>
                  </a:lnTo>
                  <a:lnTo>
                    <a:pt x="716" y="814"/>
                  </a:lnTo>
                  <a:lnTo>
                    <a:pt x="720" y="818"/>
                  </a:lnTo>
                  <a:lnTo>
                    <a:pt x="722" y="822"/>
                  </a:lnTo>
                  <a:lnTo>
                    <a:pt x="722" y="822"/>
                  </a:lnTo>
                  <a:lnTo>
                    <a:pt x="726" y="822"/>
                  </a:lnTo>
                  <a:lnTo>
                    <a:pt x="726" y="822"/>
                  </a:lnTo>
                  <a:lnTo>
                    <a:pt x="736" y="822"/>
                  </a:lnTo>
                  <a:lnTo>
                    <a:pt x="736" y="822"/>
                  </a:lnTo>
                  <a:lnTo>
                    <a:pt x="742" y="820"/>
                  </a:lnTo>
                  <a:lnTo>
                    <a:pt x="748" y="818"/>
                  </a:lnTo>
                  <a:lnTo>
                    <a:pt x="748" y="818"/>
                  </a:lnTo>
                  <a:lnTo>
                    <a:pt x="752" y="814"/>
                  </a:lnTo>
                  <a:lnTo>
                    <a:pt x="760" y="812"/>
                  </a:lnTo>
                  <a:lnTo>
                    <a:pt x="760" y="812"/>
                  </a:lnTo>
                  <a:lnTo>
                    <a:pt x="760" y="812"/>
                  </a:lnTo>
                  <a:lnTo>
                    <a:pt x="760" y="812"/>
                  </a:lnTo>
                  <a:lnTo>
                    <a:pt x="770" y="816"/>
                  </a:lnTo>
                  <a:lnTo>
                    <a:pt x="770" y="816"/>
                  </a:lnTo>
                  <a:lnTo>
                    <a:pt x="774" y="818"/>
                  </a:lnTo>
                  <a:lnTo>
                    <a:pt x="772" y="824"/>
                  </a:lnTo>
                  <a:lnTo>
                    <a:pt x="772" y="824"/>
                  </a:lnTo>
                  <a:lnTo>
                    <a:pt x="776" y="824"/>
                  </a:lnTo>
                  <a:lnTo>
                    <a:pt x="776" y="824"/>
                  </a:lnTo>
                  <a:lnTo>
                    <a:pt x="778" y="824"/>
                  </a:lnTo>
                  <a:lnTo>
                    <a:pt x="778" y="824"/>
                  </a:lnTo>
                  <a:lnTo>
                    <a:pt x="782" y="824"/>
                  </a:lnTo>
                  <a:lnTo>
                    <a:pt x="782" y="824"/>
                  </a:lnTo>
                  <a:lnTo>
                    <a:pt x="792" y="826"/>
                  </a:lnTo>
                  <a:lnTo>
                    <a:pt x="792" y="826"/>
                  </a:lnTo>
                  <a:lnTo>
                    <a:pt x="792" y="826"/>
                  </a:lnTo>
                  <a:lnTo>
                    <a:pt x="792" y="826"/>
                  </a:lnTo>
                  <a:lnTo>
                    <a:pt x="798" y="820"/>
                  </a:lnTo>
                  <a:lnTo>
                    <a:pt x="798" y="820"/>
                  </a:lnTo>
                  <a:lnTo>
                    <a:pt x="802" y="816"/>
                  </a:lnTo>
                  <a:lnTo>
                    <a:pt x="808" y="814"/>
                  </a:lnTo>
                  <a:lnTo>
                    <a:pt x="808" y="814"/>
                  </a:lnTo>
                  <a:lnTo>
                    <a:pt x="810" y="814"/>
                  </a:lnTo>
                  <a:lnTo>
                    <a:pt x="814" y="816"/>
                  </a:lnTo>
                  <a:lnTo>
                    <a:pt x="814" y="816"/>
                  </a:lnTo>
                  <a:lnTo>
                    <a:pt x="814" y="820"/>
                  </a:lnTo>
                  <a:lnTo>
                    <a:pt x="814" y="822"/>
                  </a:lnTo>
                  <a:lnTo>
                    <a:pt x="814" y="830"/>
                  </a:lnTo>
                  <a:lnTo>
                    <a:pt x="808" y="846"/>
                  </a:lnTo>
                  <a:lnTo>
                    <a:pt x="808" y="846"/>
                  </a:lnTo>
                  <a:lnTo>
                    <a:pt x="806" y="850"/>
                  </a:lnTo>
                  <a:lnTo>
                    <a:pt x="808" y="854"/>
                  </a:lnTo>
                  <a:lnTo>
                    <a:pt x="810" y="860"/>
                  </a:lnTo>
                  <a:lnTo>
                    <a:pt x="810" y="860"/>
                  </a:lnTo>
                  <a:lnTo>
                    <a:pt x="796" y="876"/>
                  </a:lnTo>
                  <a:lnTo>
                    <a:pt x="782" y="894"/>
                  </a:lnTo>
                  <a:lnTo>
                    <a:pt x="782" y="894"/>
                  </a:lnTo>
                  <a:lnTo>
                    <a:pt x="774" y="904"/>
                  </a:lnTo>
                  <a:lnTo>
                    <a:pt x="768" y="910"/>
                  </a:lnTo>
                  <a:lnTo>
                    <a:pt x="762" y="912"/>
                  </a:lnTo>
                  <a:lnTo>
                    <a:pt x="762" y="912"/>
                  </a:lnTo>
                  <a:lnTo>
                    <a:pt x="760" y="912"/>
                  </a:lnTo>
                  <a:lnTo>
                    <a:pt x="760" y="912"/>
                  </a:lnTo>
                  <a:lnTo>
                    <a:pt x="748" y="904"/>
                  </a:lnTo>
                  <a:lnTo>
                    <a:pt x="740" y="898"/>
                  </a:lnTo>
                  <a:lnTo>
                    <a:pt x="740" y="898"/>
                  </a:lnTo>
                  <a:lnTo>
                    <a:pt x="740" y="898"/>
                  </a:lnTo>
                  <a:lnTo>
                    <a:pt x="734" y="904"/>
                  </a:lnTo>
                  <a:lnTo>
                    <a:pt x="724" y="908"/>
                  </a:lnTo>
                  <a:lnTo>
                    <a:pt x="714" y="910"/>
                  </a:lnTo>
                  <a:lnTo>
                    <a:pt x="704" y="910"/>
                  </a:lnTo>
                  <a:lnTo>
                    <a:pt x="704" y="910"/>
                  </a:lnTo>
                  <a:lnTo>
                    <a:pt x="692" y="910"/>
                  </a:lnTo>
                  <a:lnTo>
                    <a:pt x="684" y="908"/>
                  </a:lnTo>
                  <a:lnTo>
                    <a:pt x="684" y="908"/>
                  </a:lnTo>
                  <a:lnTo>
                    <a:pt x="676" y="904"/>
                  </a:lnTo>
                  <a:lnTo>
                    <a:pt x="670" y="900"/>
                  </a:lnTo>
                  <a:lnTo>
                    <a:pt x="662" y="896"/>
                  </a:lnTo>
                  <a:lnTo>
                    <a:pt x="654" y="892"/>
                  </a:lnTo>
                  <a:lnTo>
                    <a:pt x="654" y="892"/>
                  </a:lnTo>
                  <a:lnTo>
                    <a:pt x="646" y="890"/>
                  </a:lnTo>
                  <a:lnTo>
                    <a:pt x="642" y="888"/>
                  </a:lnTo>
                  <a:lnTo>
                    <a:pt x="640" y="884"/>
                  </a:lnTo>
                  <a:lnTo>
                    <a:pt x="640" y="884"/>
                  </a:lnTo>
                  <a:lnTo>
                    <a:pt x="636" y="878"/>
                  </a:lnTo>
                  <a:lnTo>
                    <a:pt x="630" y="872"/>
                  </a:lnTo>
                  <a:lnTo>
                    <a:pt x="630" y="872"/>
                  </a:lnTo>
                  <a:lnTo>
                    <a:pt x="624" y="870"/>
                  </a:lnTo>
                  <a:lnTo>
                    <a:pt x="618" y="868"/>
                  </a:lnTo>
                  <a:lnTo>
                    <a:pt x="618" y="868"/>
                  </a:lnTo>
                  <a:lnTo>
                    <a:pt x="614" y="868"/>
                  </a:lnTo>
                  <a:lnTo>
                    <a:pt x="608" y="870"/>
                  </a:lnTo>
                  <a:lnTo>
                    <a:pt x="596" y="876"/>
                  </a:lnTo>
                  <a:lnTo>
                    <a:pt x="596" y="876"/>
                  </a:lnTo>
                  <a:lnTo>
                    <a:pt x="590" y="878"/>
                  </a:lnTo>
                  <a:lnTo>
                    <a:pt x="588" y="880"/>
                  </a:lnTo>
                  <a:lnTo>
                    <a:pt x="586" y="884"/>
                  </a:lnTo>
                  <a:lnTo>
                    <a:pt x="586" y="888"/>
                  </a:lnTo>
                  <a:lnTo>
                    <a:pt x="586" y="888"/>
                  </a:lnTo>
                  <a:lnTo>
                    <a:pt x="586" y="896"/>
                  </a:lnTo>
                  <a:lnTo>
                    <a:pt x="584" y="904"/>
                  </a:lnTo>
                  <a:lnTo>
                    <a:pt x="584" y="904"/>
                  </a:lnTo>
                  <a:lnTo>
                    <a:pt x="582" y="912"/>
                  </a:lnTo>
                  <a:lnTo>
                    <a:pt x="580" y="914"/>
                  </a:lnTo>
                  <a:lnTo>
                    <a:pt x="574" y="916"/>
                  </a:lnTo>
                  <a:lnTo>
                    <a:pt x="574" y="916"/>
                  </a:lnTo>
                  <a:lnTo>
                    <a:pt x="574" y="916"/>
                  </a:lnTo>
                  <a:lnTo>
                    <a:pt x="574" y="916"/>
                  </a:lnTo>
                  <a:lnTo>
                    <a:pt x="568" y="914"/>
                  </a:lnTo>
                  <a:lnTo>
                    <a:pt x="564" y="912"/>
                  </a:lnTo>
                  <a:lnTo>
                    <a:pt x="558" y="906"/>
                  </a:lnTo>
                  <a:lnTo>
                    <a:pt x="558" y="906"/>
                  </a:lnTo>
                  <a:lnTo>
                    <a:pt x="550" y="902"/>
                  </a:lnTo>
                  <a:lnTo>
                    <a:pt x="542" y="898"/>
                  </a:lnTo>
                  <a:lnTo>
                    <a:pt x="534" y="894"/>
                  </a:lnTo>
                  <a:lnTo>
                    <a:pt x="528" y="888"/>
                  </a:lnTo>
                  <a:lnTo>
                    <a:pt x="528" y="888"/>
                  </a:lnTo>
                  <a:lnTo>
                    <a:pt x="524" y="882"/>
                  </a:lnTo>
                  <a:lnTo>
                    <a:pt x="520" y="874"/>
                  </a:lnTo>
                  <a:lnTo>
                    <a:pt x="520" y="874"/>
                  </a:lnTo>
                  <a:lnTo>
                    <a:pt x="516" y="872"/>
                  </a:lnTo>
                  <a:lnTo>
                    <a:pt x="512" y="870"/>
                  </a:lnTo>
                  <a:lnTo>
                    <a:pt x="512" y="870"/>
                  </a:lnTo>
                  <a:lnTo>
                    <a:pt x="502" y="872"/>
                  </a:lnTo>
                  <a:lnTo>
                    <a:pt x="502" y="872"/>
                  </a:lnTo>
                  <a:lnTo>
                    <a:pt x="498" y="872"/>
                  </a:lnTo>
                  <a:lnTo>
                    <a:pt x="498" y="872"/>
                  </a:lnTo>
                  <a:lnTo>
                    <a:pt x="490" y="870"/>
                  </a:lnTo>
                  <a:lnTo>
                    <a:pt x="482" y="868"/>
                  </a:lnTo>
                  <a:lnTo>
                    <a:pt x="468" y="862"/>
                  </a:lnTo>
                  <a:lnTo>
                    <a:pt x="468" y="862"/>
                  </a:lnTo>
                  <a:lnTo>
                    <a:pt x="460" y="858"/>
                  </a:lnTo>
                  <a:lnTo>
                    <a:pt x="458" y="856"/>
                  </a:lnTo>
                  <a:lnTo>
                    <a:pt x="458" y="852"/>
                  </a:lnTo>
                  <a:lnTo>
                    <a:pt x="458" y="852"/>
                  </a:lnTo>
                  <a:lnTo>
                    <a:pt x="460" y="842"/>
                  </a:lnTo>
                  <a:lnTo>
                    <a:pt x="468" y="838"/>
                  </a:lnTo>
                  <a:lnTo>
                    <a:pt x="468" y="838"/>
                  </a:lnTo>
                  <a:lnTo>
                    <a:pt x="474" y="834"/>
                  </a:lnTo>
                  <a:lnTo>
                    <a:pt x="476" y="832"/>
                  </a:lnTo>
                  <a:lnTo>
                    <a:pt x="478" y="828"/>
                  </a:lnTo>
                  <a:lnTo>
                    <a:pt x="478" y="828"/>
                  </a:lnTo>
                  <a:lnTo>
                    <a:pt x="478" y="824"/>
                  </a:lnTo>
                  <a:lnTo>
                    <a:pt x="476" y="822"/>
                  </a:lnTo>
                  <a:lnTo>
                    <a:pt x="472" y="816"/>
                  </a:lnTo>
                  <a:lnTo>
                    <a:pt x="472" y="816"/>
                  </a:lnTo>
                  <a:lnTo>
                    <a:pt x="472" y="808"/>
                  </a:lnTo>
                  <a:lnTo>
                    <a:pt x="472" y="804"/>
                  </a:lnTo>
                  <a:lnTo>
                    <a:pt x="470" y="802"/>
                  </a:lnTo>
                  <a:lnTo>
                    <a:pt x="470" y="802"/>
                  </a:lnTo>
                  <a:lnTo>
                    <a:pt x="468" y="798"/>
                  </a:lnTo>
                  <a:lnTo>
                    <a:pt x="466" y="798"/>
                  </a:lnTo>
                  <a:lnTo>
                    <a:pt x="466" y="798"/>
                  </a:lnTo>
                  <a:lnTo>
                    <a:pt x="462" y="800"/>
                  </a:lnTo>
                  <a:lnTo>
                    <a:pt x="458" y="802"/>
                  </a:lnTo>
                  <a:lnTo>
                    <a:pt x="458" y="802"/>
                  </a:lnTo>
                  <a:lnTo>
                    <a:pt x="446" y="804"/>
                  </a:lnTo>
                  <a:lnTo>
                    <a:pt x="432" y="804"/>
                  </a:lnTo>
                  <a:lnTo>
                    <a:pt x="432" y="804"/>
                  </a:lnTo>
                  <a:lnTo>
                    <a:pt x="418" y="802"/>
                  </a:lnTo>
                  <a:lnTo>
                    <a:pt x="418" y="802"/>
                  </a:lnTo>
                  <a:lnTo>
                    <a:pt x="408" y="802"/>
                  </a:lnTo>
                  <a:lnTo>
                    <a:pt x="400" y="800"/>
                  </a:lnTo>
                  <a:lnTo>
                    <a:pt x="400" y="800"/>
                  </a:lnTo>
                  <a:lnTo>
                    <a:pt x="394" y="796"/>
                  </a:lnTo>
                  <a:lnTo>
                    <a:pt x="390" y="794"/>
                  </a:lnTo>
                  <a:lnTo>
                    <a:pt x="386" y="794"/>
                  </a:lnTo>
                  <a:lnTo>
                    <a:pt x="386" y="794"/>
                  </a:lnTo>
                  <a:lnTo>
                    <a:pt x="382" y="794"/>
                  </a:lnTo>
                  <a:lnTo>
                    <a:pt x="382" y="794"/>
                  </a:lnTo>
                  <a:lnTo>
                    <a:pt x="374" y="798"/>
                  </a:lnTo>
                  <a:lnTo>
                    <a:pt x="366" y="802"/>
                  </a:lnTo>
                  <a:lnTo>
                    <a:pt x="358" y="806"/>
                  </a:lnTo>
                  <a:lnTo>
                    <a:pt x="350" y="810"/>
                  </a:lnTo>
                  <a:lnTo>
                    <a:pt x="350" y="810"/>
                  </a:lnTo>
                  <a:lnTo>
                    <a:pt x="346" y="810"/>
                  </a:lnTo>
                  <a:lnTo>
                    <a:pt x="346" y="810"/>
                  </a:lnTo>
                  <a:lnTo>
                    <a:pt x="342" y="810"/>
                  </a:lnTo>
                  <a:lnTo>
                    <a:pt x="342" y="810"/>
                  </a:lnTo>
                  <a:lnTo>
                    <a:pt x="338" y="810"/>
                  </a:lnTo>
                  <a:lnTo>
                    <a:pt x="338" y="810"/>
                  </a:lnTo>
                  <a:lnTo>
                    <a:pt x="334" y="810"/>
                  </a:lnTo>
                  <a:lnTo>
                    <a:pt x="330" y="810"/>
                  </a:lnTo>
                  <a:lnTo>
                    <a:pt x="330" y="810"/>
                  </a:lnTo>
                  <a:lnTo>
                    <a:pt x="326" y="814"/>
                  </a:lnTo>
                  <a:lnTo>
                    <a:pt x="324" y="816"/>
                  </a:lnTo>
                  <a:lnTo>
                    <a:pt x="322" y="820"/>
                  </a:lnTo>
                  <a:lnTo>
                    <a:pt x="320" y="822"/>
                  </a:lnTo>
                  <a:lnTo>
                    <a:pt x="320" y="822"/>
                  </a:lnTo>
                  <a:lnTo>
                    <a:pt x="312" y="824"/>
                  </a:lnTo>
                  <a:lnTo>
                    <a:pt x="312" y="824"/>
                  </a:lnTo>
                  <a:lnTo>
                    <a:pt x="306" y="822"/>
                  </a:lnTo>
                  <a:lnTo>
                    <a:pt x="306" y="822"/>
                  </a:lnTo>
                  <a:lnTo>
                    <a:pt x="300" y="822"/>
                  </a:lnTo>
                  <a:lnTo>
                    <a:pt x="300" y="822"/>
                  </a:lnTo>
                  <a:lnTo>
                    <a:pt x="300" y="822"/>
                  </a:lnTo>
                  <a:lnTo>
                    <a:pt x="300" y="822"/>
                  </a:lnTo>
                  <a:lnTo>
                    <a:pt x="288" y="824"/>
                  </a:lnTo>
                  <a:lnTo>
                    <a:pt x="276" y="826"/>
                  </a:lnTo>
                  <a:lnTo>
                    <a:pt x="276" y="826"/>
                  </a:lnTo>
                  <a:lnTo>
                    <a:pt x="266" y="826"/>
                  </a:lnTo>
                  <a:lnTo>
                    <a:pt x="266" y="826"/>
                  </a:lnTo>
                  <a:lnTo>
                    <a:pt x="260" y="826"/>
                  </a:lnTo>
                  <a:lnTo>
                    <a:pt x="256" y="824"/>
                  </a:lnTo>
                  <a:lnTo>
                    <a:pt x="256" y="824"/>
                  </a:lnTo>
                  <a:lnTo>
                    <a:pt x="252" y="822"/>
                  </a:lnTo>
                  <a:lnTo>
                    <a:pt x="248" y="820"/>
                  </a:lnTo>
                  <a:lnTo>
                    <a:pt x="248" y="820"/>
                  </a:lnTo>
                  <a:lnTo>
                    <a:pt x="246" y="822"/>
                  </a:lnTo>
                  <a:lnTo>
                    <a:pt x="242" y="824"/>
                  </a:lnTo>
                  <a:lnTo>
                    <a:pt x="242" y="824"/>
                  </a:lnTo>
                  <a:lnTo>
                    <a:pt x="220" y="850"/>
                  </a:lnTo>
                  <a:lnTo>
                    <a:pt x="220" y="850"/>
                  </a:lnTo>
                  <a:lnTo>
                    <a:pt x="212" y="856"/>
                  </a:lnTo>
                  <a:lnTo>
                    <a:pt x="204" y="862"/>
                  </a:lnTo>
                  <a:lnTo>
                    <a:pt x="186" y="872"/>
                  </a:lnTo>
                  <a:lnTo>
                    <a:pt x="186" y="872"/>
                  </a:lnTo>
                  <a:lnTo>
                    <a:pt x="180" y="878"/>
                  </a:lnTo>
                  <a:lnTo>
                    <a:pt x="174" y="886"/>
                  </a:lnTo>
                  <a:lnTo>
                    <a:pt x="174" y="886"/>
                  </a:lnTo>
                  <a:lnTo>
                    <a:pt x="168" y="892"/>
                  </a:lnTo>
                  <a:lnTo>
                    <a:pt x="166" y="894"/>
                  </a:lnTo>
                  <a:lnTo>
                    <a:pt x="166" y="900"/>
                  </a:lnTo>
                  <a:lnTo>
                    <a:pt x="166" y="900"/>
                  </a:lnTo>
                  <a:lnTo>
                    <a:pt x="164" y="908"/>
                  </a:lnTo>
                  <a:lnTo>
                    <a:pt x="162" y="916"/>
                  </a:lnTo>
                  <a:lnTo>
                    <a:pt x="154" y="922"/>
                  </a:lnTo>
                  <a:lnTo>
                    <a:pt x="144" y="926"/>
                  </a:lnTo>
                  <a:lnTo>
                    <a:pt x="144" y="926"/>
                  </a:lnTo>
                  <a:lnTo>
                    <a:pt x="132" y="932"/>
                  </a:lnTo>
                  <a:lnTo>
                    <a:pt x="120" y="938"/>
                  </a:lnTo>
                  <a:lnTo>
                    <a:pt x="108" y="946"/>
                  </a:lnTo>
                  <a:lnTo>
                    <a:pt x="96" y="956"/>
                  </a:lnTo>
                  <a:lnTo>
                    <a:pt x="96" y="956"/>
                  </a:lnTo>
                  <a:lnTo>
                    <a:pt x="80" y="974"/>
                  </a:lnTo>
                  <a:lnTo>
                    <a:pt x="66" y="992"/>
                  </a:lnTo>
                  <a:lnTo>
                    <a:pt x="66" y="992"/>
                  </a:lnTo>
                  <a:lnTo>
                    <a:pt x="56" y="1010"/>
                  </a:lnTo>
                  <a:lnTo>
                    <a:pt x="50" y="1018"/>
                  </a:lnTo>
                  <a:lnTo>
                    <a:pt x="40" y="1026"/>
                  </a:lnTo>
                  <a:lnTo>
                    <a:pt x="40" y="1026"/>
                  </a:lnTo>
                  <a:lnTo>
                    <a:pt x="34" y="1032"/>
                  </a:lnTo>
                  <a:lnTo>
                    <a:pt x="28" y="1038"/>
                  </a:lnTo>
                  <a:lnTo>
                    <a:pt x="24" y="1046"/>
                  </a:lnTo>
                  <a:lnTo>
                    <a:pt x="24" y="1054"/>
                  </a:lnTo>
                  <a:lnTo>
                    <a:pt x="24" y="1054"/>
                  </a:lnTo>
                  <a:lnTo>
                    <a:pt x="26" y="1062"/>
                  </a:lnTo>
                  <a:lnTo>
                    <a:pt x="32" y="1070"/>
                  </a:lnTo>
                  <a:lnTo>
                    <a:pt x="38" y="1076"/>
                  </a:lnTo>
                  <a:lnTo>
                    <a:pt x="40" y="1080"/>
                  </a:lnTo>
                  <a:lnTo>
                    <a:pt x="40" y="1086"/>
                  </a:lnTo>
                  <a:lnTo>
                    <a:pt x="40" y="1086"/>
                  </a:lnTo>
                  <a:lnTo>
                    <a:pt x="38" y="1096"/>
                  </a:lnTo>
                  <a:lnTo>
                    <a:pt x="34" y="1108"/>
                  </a:lnTo>
                  <a:lnTo>
                    <a:pt x="28" y="1118"/>
                  </a:lnTo>
                  <a:lnTo>
                    <a:pt x="20" y="1128"/>
                  </a:lnTo>
                  <a:lnTo>
                    <a:pt x="20" y="1128"/>
                  </a:lnTo>
                  <a:lnTo>
                    <a:pt x="10" y="1140"/>
                  </a:lnTo>
                  <a:lnTo>
                    <a:pt x="2" y="1152"/>
                  </a:lnTo>
                  <a:lnTo>
                    <a:pt x="0" y="1166"/>
                  </a:lnTo>
                  <a:lnTo>
                    <a:pt x="0" y="1172"/>
                  </a:lnTo>
                  <a:lnTo>
                    <a:pt x="0" y="1180"/>
                  </a:lnTo>
                  <a:lnTo>
                    <a:pt x="0" y="1180"/>
                  </a:lnTo>
                  <a:lnTo>
                    <a:pt x="0" y="1188"/>
                  </a:lnTo>
                  <a:lnTo>
                    <a:pt x="2" y="1198"/>
                  </a:lnTo>
                  <a:lnTo>
                    <a:pt x="2" y="1198"/>
                  </a:lnTo>
                  <a:lnTo>
                    <a:pt x="4" y="1204"/>
                  </a:lnTo>
                  <a:lnTo>
                    <a:pt x="8" y="1208"/>
                  </a:lnTo>
                  <a:lnTo>
                    <a:pt x="14" y="1216"/>
                  </a:lnTo>
                  <a:lnTo>
                    <a:pt x="14" y="1216"/>
                  </a:lnTo>
                  <a:lnTo>
                    <a:pt x="20" y="1224"/>
                  </a:lnTo>
                  <a:lnTo>
                    <a:pt x="24" y="1232"/>
                  </a:lnTo>
                  <a:lnTo>
                    <a:pt x="26" y="1240"/>
                  </a:lnTo>
                  <a:lnTo>
                    <a:pt x="30" y="1248"/>
                  </a:lnTo>
                  <a:lnTo>
                    <a:pt x="30" y="1248"/>
                  </a:lnTo>
                  <a:lnTo>
                    <a:pt x="36" y="1254"/>
                  </a:lnTo>
                  <a:lnTo>
                    <a:pt x="40" y="1260"/>
                  </a:lnTo>
                  <a:lnTo>
                    <a:pt x="40" y="1260"/>
                  </a:lnTo>
                  <a:lnTo>
                    <a:pt x="42" y="1266"/>
                  </a:lnTo>
                  <a:lnTo>
                    <a:pt x="42" y="1272"/>
                  </a:lnTo>
                  <a:lnTo>
                    <a:pt x="42" y="1278"/>
                  </a:lnTo>
                  <a:lnTo>
                    <a:pt x="44" y="1284"/>
                  </a:lnTo>
                  <a:lnTo>
                    <a:pt x="44" y="1284"/>
                  </a:lnTo>
                  <a:lnTo>
                    <a:pt x="48" y="1290"/>
                  </a:lnTo>
                  <a:lnTo>
                    <a:pt x="56" y="1294"/>
                  </a:lnTo>
                  <a:lnTo>
                    <a:pt x="68" y="1300"/>
                  </a:lnTo>
                  <a:lnTo>
                    <a:pt x="68" y="1300"/>
                  </a:lnTo>
                  <a:lnTo>
                    <a:pt x="76" y="1306"/>
                  </a:lnTo>
                  <a:lnTo>
                    <a:pt x="80" y="1310"/>
                  </a:lnTo>
                  <a:lnTo>
                    <a:pt x="82" y="1314"/>
                  </a:lnTo>
                  <a:lnTo>
                    <a:pt x="82" y="1314"/>
                  </a:lnTo>
                  <a:lnTo>
                    <a:pt x="86" y="1322"/>
                  </a:lnTo>
                  <a:lnTo>
                    <a:pt x="90" y="1324"/>
                  </a:lnTo>
                  <a:lnTo>
                    <a:pt x="92" y="1328"/>
                  </a:lnTo>
                  <a:lnTo>
                    <a:pt x="92" y="1328"/>
                  </a:lnTo>
                  <a:lnTo>
                    <a:pt x="98" y="1328"/>
                  </a:lnTo>
                  <a:lnTo>
                    <a:pt x="98" y="1328"/>
                  </a:lnTo>
                  <a:lnTo>
                    <a:pt x="106" y="1328"/>
                  </a:lnTo>
                  <a:lnTo>
                    <a:pt x="114" y="1324"/>
                  </a:lnTo>
                  <a:lnTo>
                    <a:pt x="128" y="1316"/>
                  </a:lnTo>
                  <a:lnTo>
                    <a:pt x="128" y="1316"/>
                  </a:lnTo>
                  <a:lnTo>
                    <a:pt x="140" y="1312"/>
                  </a:lnTo>
                  <a:lnTo>
                    <a:pt x="152" y="1310"/>
                  </a:lnTo>
                  <a:lnTo>
                    <a:pt x="152" y="1310"/>
                  </a:lnTo>
                  <a:lnTo>
                    <a:pt x="160" y="1312"/>
                  </a:lnTo>
                  <a:lnTo>
                    <a:pt x="168" y="1316"/>
                  </a:lnTo>
                  <a:lnTo>
                    <a:pt x="168" y="1316"/>
                  </a:lnTo>
                  <a:lnTo>
                    <a:pt x="170" y="1320"/>
                  </a:lnTo>
                  <a:lnTo>
                    <a:pt x="172" y="1322"/>
                  </a:lnTo>
                  <a:lnTo>
                    <a:pt x="172" y="1322"/>
                  </a:lnTo>
                  <a:lnTo>
                    <a:pt x="174" y="1322"/>
                  </a:lnTo>
                  <a:lnTo>
                    <a:pt x="174" y="1322"/>
                  </a:lnTo>
                  <a:lnTo>
                    <a:pt x="182" y="1320"/>
                  </a:lnTo>
                  <a:lnTo>
                    <a:pt x="182" y="1320"/>
                  </a:lnTo>
                  <a:lnTo>
                    <a:pt x="190" y="1316"/>
                  </a:lnTo>
                  <a:lnTo>
                    <a:pt x="200" y="1312"/>
                  </a:lnTo>
                  <a:lnTo>
                    <a:pt x="200" y="1312"/>
                  </a:lnTo>
                  <a:lnTo>
                    <a:pt x="210" y="1308"/>
                  </a:lnTo>
                  <a:lnTo>
                    <a:pt x="220" y="1306"/>
                  </a:lnTo>
                  <a:lnTo>
                    <a:pt x="220" y="1306"/>
                  </a:lnTo>
                  <a:lnTo>
                    <a:pt x="238" y="1296"/>
                  </a:lnTo>
                  <a:lnTo>
                    <a:pt x="238" y="1296"/>
                  </a:lnTo>
                  <a:lnTo>
                    <a:pt x="250" y="1290"/>
                  </a:lnTo>
                  <a:lnTo>
                    <a:pt x="262" y="1288"/>
                  </a:lnTo>
                  <a:lnTo>
                    <a:pt x="262" y="1288"/>
                  </a:lnTo>
                  <a:lnTo>
                    <a:pt x="270" y="1290"/>
                  </a:lnTo>
                  <a:lnTo>
                    <a:pt x="276" y="1294"/>
                  </a:lnTo>
                  <a:lnTo>
                    <a:pt x="276" y="1294"/>
                  </a:lnTo>
                  <a:lnTo>
                    <a:pt x="280" y="1296"/>
                  </a:lnTo>
                  <a:lnTo>
                    <a:pt x="280" y="1300"/>
                  </a:lnTo>
                  <a:lnTo>
                    <a:pt x="282" y="1310"/>
                  </a:lnTo>
                  <a:lnTo>
                    <a:pt x="280" y="1318"/>
                  </a:lnTo>
                  <a:lnTo>
                    <a:pt x="282" y="1328"/>
                  </a:lnTo>
                  <a:lnTo>
                    <a:pt x="282" y="1328"/>
                  </a:lnTo>
                  <a:lnTo>
                    <a:pt x="284" y="1334"/>
                  </a:lnTo>
                  <a:lnTo>
                    <a:pt x="286" y="1336"/>
                  </a:lnTo>
                  <a:lnTo>
                    <a:pt x="290" y="1338"/>
                  </a:lnTo>
                  <a:lnTo>
                    <a:pt x="290" y="1338"/>
                  </a:lnTo>
                  <a:lnTo>
                    <a:pt x="292" y="1336"/>
                  </a:lnTo>
                  <a:lnTo>
                    <a:pt x="292" y="1336"/>
                  </a:lnTo>
                  <a:lnTo>
                    <a:pt x="304" y="1332"/>
                  </a:lnTo>
                  <a:lnTo>
                    <a:pt x="316" y="1328"/>
                  </a:lnTo>
                  <a:lnTo>
                    <a:pt x="316" y="1328"/>
                  </a:lnTo>
                  <a:lnTo>
                    <a:pt x="322" y="1328"/>
                  </a:lnTo>
                  <a:lnTo>
                    <a:pt x="322" y="1328"/>
                  </a:lnTo>
                  <a:lnTo>
                    <a:pt x="330" y="1330"/>
                  </a:lnTo>
                  <a:lnTo>
                    <a:pt x="334" y="1334"/>
                  </a:lnTo>
                  <a:lnTo>
                    <a:pt x="338" y="1340"/>
                  </a:lnTo>
                  <a:lnTo>
                    <a:pt x="338" y="1348"/>
                  </a:lnTo>
                  <a:lnTo>
                    <a:pt x="338" y="1348"/>
                  </a:lnTo>
                  <a:lnTo>
                    <a:pt x="338" y="1368"/>
                  </a:lnTo>
                  <a:lnTo>
                    <a:pt x="336" y="1378"/>
                  </a:lnTo>
                  <a:lnTo>
                    <a:pt x="330" y="1388"/>
                  </a:lnTo>
                  <a:lnTo>
                    <a:pt x="330" y="1388"/>
                  </a:lnTo>
                  <a:lnTo>
                    <a:pt x="326" y="1390"/>
                  </a:lnTo>
                  <a:lnTo>
                    <a:pt x="320" y="1392"/>
                  </a:lnTo>
                  <a:lnTo>
                    <a:pt x="320" y="1392"/>
                  </a:lnTo>
                  <a:lnTo>
                    <a:pt x="320" y="1396"/>
                  </a:lnTo>
                  <a:lnTo>
                    <a:pt x="318" y="1400"/>
                  </a:lnTo>
                  <a:lnTo>
                    <a:pt x="318" y="1400"/>
                  </a:lnTo>
                  <a:lnTo>
                    <a:pt x="314" y="1414"/>
                  </a:lnTo>
                  <a:lnTo>
                    <a:pt x="312" y="1420"/>
                  </a:lnTo>
                  <a:lnTo>
                    <a:pt x="312" y="1428"/>
                  </a:lnTo>
                  <a:lnTo>
                    <a:pt x="312" y="1428"/>
                  </a:lnTo>
                  <a:lnTo>
                    <a:pt x="314" y="1440"/>
                  </a:lnTo>
                  <a:lnTo>
                    <a:pt x="320" y="1448"/>
                  </a:lnTo>
                  <a:lnTo>
                    <a:pt x="336" y="1466"/>
                  </a:lnTo>
                  <a:lnTo>
                    <a:pt x="336" y="1466"/>
                  </a:lnTo>
                  <a:lnTo>
                    <a:pt x="340" y="1474"/>
                  </a:lnTo>
                  <a:lnTo>
                    <a:pt x="344" y="1484"/>
                  </a:lnTo>
                  <a:lnTo>
                    <a:pt x="348" y="1502"/>
                  </a:lnTo>
                  <a:lnTo>
                    <a:pt x="348" y="1502"/>
                  </a:lnTo>
                  <a:lnTo>
                    <a:pt x="348" y="1512"/>
                  </a:lnTo>
                  <a:lnTo>
                    <a:pt x="346" y="1522"/>
                  </a:lnTo>
                  <a:lnTo>
                    <a:pt x="346" y="1522"/>
                  </a:lnTo>
                  <a:lnTo>
                    <a:pt x="348" y="1530"/>
                  </a:lnTo>
                  <a:lnTo>
                    <a:pt x="352" y="1536"/>
                  </a:lnTo>
                  <a:lnTo>
                    <a:pt x="352" y="1536"/>
                  </a:lnTo>
                  <a:lnTo>
                    <a:pt x="352" y="1542"/>
                  </a:lnTo>
                  <a:lnTo>
                    <a:pt x="350" y="1544"/>
                  </a:lnTo>
                  <a:lnTo>
                    <a:pt x="346" y="1552"/>
                  </a:lnTo>
                  <a:lnTo>
                    <a:pt x="344" y="1560"/>
                  </a:lnTo>
                  <a:lnTo>
                    <a:pt x="344" y="1564"/>
                  </a:lnTo>
                  <a:lnTo>
                    <a:pt x="346" y="1568"/>
                  </a:lnTo>
                  <a:lnTo>
                    <a:pt x="346" y="1568"/>
                  </a:lnTo>
                  <a:lnTo>
                    <a:pt x="348" y="1572"/>
                  </a:lnTo>
                  <a:lnTo>
                    <a:pt x="348" y="1580"/>
                  </a:lnTo>
                  <a:lnTo>
                    <a:pt x="346" y="1586"/>
                  </a:lnTo>
                  <a:lnTo>
                    <a:pt x="344" y="1592"/>
                  </a:lnTo>
                  <a:lnTo>
                    <a:pt x="344" y="1592"/>
                  </a:lnTo>
                  <a:lnTo>
                    <a:pt x="336" y="1604"/>
                  </a:lnTo>
                  <a:lnTo>
                    <a:pt x="326" y="1614"/>
                  </a:lnTo>
                  <a:lnTo>
                    <a:pt x="326" y="1614"/>
                  </a:lnTo>
                  <a:lnTo>
                    <a:pt x="310" y="1624"/>
                  </a:lnTo>
                  <a:lnTo>
                    <a:pt x="304" y="1628"/>
                  </a:lnTo>
                  <a:lnTo>
                    <a:pt x="298" y="1636"/>
                  </a:lnTo>
                  <a:lnTo>
                    <a:pt x="298" y="1636"/>
                  </a:lnTo>
                  <a:lnTo>
                    <a:pt x="294" y="1648"/>
                  </a:lnTo>
                  <a:lnTo>
                    <a:pt x="292" y="1660"/>
                  </a:lnTo>
                  <a:lnTo>
                    <a:pt x="292" y="1660"/>
                  </a:lnTo>
                  <a:lnTo>
                    <a:pt x="286" y="1676"/>
                  </a:lnTo>
                  <a:lnTo>
                    <a:pt x="286" y="1682"/>
                  </a:lnTo>
                  <a:lnTo>
                    <a:pt x="286" y="1690"/>
                  </a:lnTo>
                  <a:lnTo>
                    <a:pt x="286" y="1690"/>
                  </a:lnTo>
                  <a:lnTo>
                    <a:pt x="286" y="1696"/>
                  </a:lnTo>
                  <a:lnTo>
                    <a:pt x="288" y="1700"/>
                  </a:lnTo>
                  <a:lnTo>
                    <a:pt x="288" y="1700"/>
                  </a:lnTo>
                  <a:lnTo>
                    <a:pt x="290" y="1706"/>
                  </a:lnTo>
                  <a:lnTo>
                    <a:pt x="294" y="1710"/>
                  </a:lnTo>
                  <a:lnTo>
                    <a:pt x="298" y="1714"/>
                  </a:lnTo>
                  <a:lnTo>
                    <a:pt x="300" y="1720"/>
                  </a:lnTo>
                  <a:lnTo>
                    <a:pt x="300" y="1720"/>
                  </a:lnTo>
                  <a:lnTo>
                    <a:pt x="298" y="1732"/>
                  </a:lnTo>
                  <a:lnTo>
                    <a:pt x="298" y="1732"/>
                  </a:lnTo>
                  <a:lnTo>
                    <a:pt x="298" y="1740"/>
                  </a:lnTo>
                  <a:lnTo>
                    <a:pt x="300" y="1748"/>
                  </a:lnTo>
                  <a:lnTo>
                    <a:pt x="300" y="1748"/>
                  </a:lnTo>
                  <a:lnTo>
                    <a:pt x="300" y="1760"/>
                  </a:lnTo>
                  <a:lnTo>
                    <a:pt x="302" y="1770"/>
                  </a:lnTo>
                  <a:lnTo>
                    <a:pt x="302" y="1770"/>
                  </a:lnTo>
                  <a:lnTo>
                    <a:pt x="306" y="1778"/>
                  </a:lnTo>
                  <a:lnTo>
                    <a:pt x="308" y="1788"/>
                  </a:lnTo>
                  <a:lnTo>
                    <a:pt x="308" y="1798"/>
                  </a:lnTo>
                  <a:lnTo>
                    <a:pt x="306" y="1806"/>
                  </a:lnTo>
                  <a:lnTo>
                    <a:pt x="306" y="1806"/>
                  </a:lnTo>
                  <a:lnTo>
                    <a:pt x="302" y="1818"/>
                  </a:lnTo>
                  <a:lnTo>
                    <a:pt x="300" y="1830"/>
                  </a:lnTo>
                  <a:lnTo>
                    <a:pt x="298" y="1842"/>
                  </a:lnTo>
                  <a:lnTo>
                    <a:pt x="298" y="1854"/>
                  </a:lnTo>
                  <a:lnTo>
                    <a:pt x="298" y="1854"/>
                  </a:lnTo>
                  <a:lnTo>
                    <a:pt x="304" y="1872"/>
                  </a:lnTo>
                  <a:lnTo>
                    <a:pt x="310" y="1888"/>
                  </a:lnTo>
                  <a:lnTo>
                    <a:pt x="310" y="1888"/>
                  </a:lnTo>
                  <a:lnTo>
                    <a:pt x="318" y="1908"/>
                  </a:lnTo>
                  <a:lnTo>
                    <a:pt x="326" y="1930"/>
                  </a:lnTo>
                  <a:lnTo>
                    <a:pt x="326" y="1930"/>
                  </a:lnTo>
                  <a:lnTo>
                    <a:pt x="328" y="1938"/>
                  </a:lnTo>
                  <a:lnTo>
                    <a:pt x="328" y="1946"/>
                  </a:lnTo>
                  <a:lnTo>
                    <a:pt x="328" y="1954"/>
                  </a:lnTo>
                  <a:lnTo>
                    <a:pt x="324" y="1962"/>
                  </a:lnTo>
                  <a:lnTo>
                    <a:pt x="324" y="1962"/>
                  </a:lnTo>
                  <a:lnTo>
                    <a:pt x="322" y="1972"/>
                  </a:lnTo>
                  <a:lnTo>
                    <a:pt x="322" y="1980"/>
                  </a:lnTo>
                  <a:lnTo>
                    <a:pt x="324" y="1988"/>
                  </a:lnTo>
                  <a:lnTo>
                    <a:pt x="328" y="1996"/>
                  </a:lnTo>
                  <a:lnTo>
                    <a:pt x="328" y="1996"/>
                  </a:lnTo>
                  <a:lnTo>
                    <a:pt x="332" y="2010"/>
                  </a:lnTo>
                  <a:lnTo>
                    <a:pt x="336" y="2016"/>
                  </a:lnTo>
                  <a:lnTo>
                    <a:pt x="340" y="2020"/>
                  </a:lnTo>
                  <a:lnTo>
                    <a:pt x="340" y="2020"/>
                  </a:lnTo>
                  <a:lnTo>
                    <a:pt x="346" y="2022"/>
                  </a:lnTo>
                  <a:lnTo>
                    <a:pt x="346" y="2022"/>
                  </a:lnTo>
                  <a:lnTo>
                    <a:pt x="352" y="2020"/>
                  </a:lnTo>
                  <a:lnTo>
                    <a:pt x="360" y="2018"/>
                  </a:lnTo>
                  <a:lnTo>
                    <a:pt x="372" y="2012"/>
                  </a:lnTo>
                  <a:lnTo>
                    <a:pt x="372" y="2012"/>
                  </a:lnTo>
                  <a:lnTo>
                    <a:pt x="384" y="2004"/>
                  </a:lnTo>
                  <a:lnTo>
                    <a:pt x="388" y="2002"/>
                  </a:lnTo>
                  <a:lnTo>
                    <a:pt x="396" y="2000"/>
                  </a:lnTo>
                  <a:lnTo>
                    <a:pt x="396" y="2000"/>
                  </a:lnTo>
                  <a:lnTo>
                    <a:pt x="404" y="1998"/>
                  </a:lnTo>
                  <a:lnTo>
                    <a:pt x="412" y="1998"/>
                  </a:lnTo>
                  <a:lnTo>
                    <a:pt x="412" y="1998"/>
                  </a:lnTo>
                  <a:lnTo>
                    <a:pt x="414" y="1998"/>
                  </a:lnTo>
                  <a:lnTo>
                    <a:pt x="414" y="1998"/>
                  </a:lnTo>
                  <a:lnTo>
                    <a:pt x="416" y="1998"/>
                  </a:lnTo>
                  <a:lnTo>
                    <a:pt x="416" y="1998"/>
                  </a:lnTo>
                  <a:lnTo>
                    <a:pt x="426" y="1998"/>
                  </a:lnTo>
                  <a:lnTo>
                    <a:pt x="434" y="1996"/>
                  </a:lnTo>
                  <a:lnTo>
                    <a:pt x="434" y="1996"/>
                  </a:lnTo>
                  <a:lnTo>
                    <a:pt x="444" y="1990"/>
                  </a:lnTo>
                  <a:lnTo>
                    <a:pt x="456" y="1984"/>
                  </a:lnTo>
                  <a:lnTo>
                    <a:pt x="456" y="1984"/>
                  </a:lnTo>
                  <a:lnTo>
                    <a:pt x="466" y="1982"/>
                  </a:lnTo>
                  <a:lnTo>
                    <a:pt x="474" y="1976"/>
                  </a:lnTo>
                  <a:lnTo>
                    <a:pt x="474" y="1976"/>
                  </a:lnTo>
                  <a:lnTo>
                    <a:pt x="484" y="1968"/>
                  </a:lnTo>
                  <a:lnTo>
                    <a:pt x="492" y="1960"/>
                  </a:lnTo>
                  <a:lnTo>
                    <a:pt x="510" y="1942"/>
                  </a:lnTo>
                  <a:lnTo>
                    <a:pt x="510" y="1942"/>
                  </a:lnTo>
                  <a:lnTo>
                    <a:pt x="528" y="1922"/>
                  </a:lnTo>
                  <a:lnTo>
                    <a:pt x="544" y="1902"/>
                  </a:lnTo>
                  <a:lnTo>
                    <a:pt x="544" y="1902"/>
                  </a:lnTo>
                  <a:lnTo>
                    <a:pt x="558" y="1884"/>
                  </a:lnTo>
                  <a:lnTo>
                    <a:pt x="562" y="1876"/>
                  </a:lnTo>
                  <a:lnTo>
                    <a:pt x="564" y="1866"/>
                  </a:lnTo>
                  <a:lnTo>
                    <a:pt x="564" y="1866"/>
                  </a:lnTo>
                  <a:lnTo>
                    <a:pt x="564" y="1848"/>
                  </a:lnTo>
                  <a:lnTo>
                    <a:pt x="566" y="1842"/>
                  </a:lnTo>
                  <a:lnTo>
                    <a:pt x="574" y="1832"/>
                  </a:lnTo>
                  <a:lnTo>
                    <a:pt x="574" y="1832"/>
                  </a:lnTo>
                  <a:lnTo>
                    <a:pt x="594" y="1820"/>
                  </a:lnTo>
                  <a:lnTo>
                    <a:pt x="594" y="1820"/>
                  </a:lnTo>
                  <a:lnTo>
                    <a:pt x="604" y="1816"/>
                  </a:lnTo>
                  <a:lnTo>
                    <a:pt x="608" y="1814"/>
                  </a:lnTo>
                  <a:lnTo>
                    <a:pt x="610" y="1808"/>
                  </a:lnTo>
                  <a:lnTo>
                    <a:pt x="610" y="1808"/>
                  </a:lnTo>
                  <a:lnTo>
                    <a:pt x="614" y="1800"/>
                  </a:lnTo>
                  <a:lnTo>
                    <a:pt x="616" y="1790"/>
                  </a:lnTo>
                  <a:lnTo>
                    <a:pt x="616" y="1790"/>
                  </a:lnTo>
                  <a:lnTo>
                    <a:pt x="618" y="1778"/>
                  </a:lnTo>
                  <a:lnTo>
                    <a:pt x="620" y="1768"/>
                  </a:lnTo>
                  <a:lnTo>
                    <a:pt x="620" y="1768"/>
                  </a:lnTo>
                  <a:lnTo>
                    <a:pt x="620" y="1758"/>
                  </a:lnTo>
                  <a:lnTo>
                    <a:pt x="618" y="1750"/>
                  </a:lnTo>
                  <a:lnTo>
                    <a:pt x="618" y="1750"/>
                  </a:lnTo>
                  <a:lnTo>
                    <a:pt x="614" y="1744"/>
                  </a:lnTo>
                  <a:lnTo>
                    <a:pt x="614" y="1740"/>
                  </a:lnTo>
                  <a:lnTo>
                    <a:pt x="616" y="1734"/>
                  </a:lnTo>
                  <a:lnTo>
                    <a:pt x="616" y="1734"/>
                  </a:lnTo>
                  <a:lnTo>
                    <a:pt x="626" y="1728"/>
                  </a:lnTo>
                  <a:lnTo>
                    <a:pt x="638" y="1720"/>
                  </a:lnTo>
                  <a:lnTo>
                    <a:pt x="638" y="1720"/>
                  </a:lnTo>
                  <a:lnTo>
                    <a:pt x="648" y="1714"/>
                  </a:lnTo>
                  <a:lnTo>
                    <a:pt x="658" y="1708"/>
                  </a:lnTo>
                  <a:lnTo>
                    <a:pt x="658" y="1708"/>
                  </a:lnTo>
                  <a:lnTo>
                    <a:pt x="668" y="1702"/>
                  </a:lnTo>
                  <a:lnTo>
                    <a:pt x="676" y="1694"/>
                  </a:lnTo>
                  <a:lnTo>
                    <a:pt x="694" y="1680"/>
                  </a:lnTo>
                  <a:lnTo>
                    <a:pt x="694" y="1680"/>
                  </a:lnTo>
                  <a:lnTo>
                    <a:pt x="704" y="1674"/>
                  </a:lnTo>
                  <a:lnTo>
                    <a:pt x="710" y="1668"/>
                  </a:lnTo>
                  <a:lnTo>
                    <a:pt x="716" y="1660"/>
                  </a:lnTo>
                  <a:lnTo>
                    <a:pt x="718" y="1650"/>
                  </a:lnTo>
                  <a:lnTo>
                    <a:pt x="718" y="1650"/>
                  </a:lnTo>
                  <a:lnTo>
                    <a:pt x="724" y="1628"/>
                  </a:lnTo>
                  <a:lnTo>
                    <a:pt x="732" y="1604"/>
                  </a:lnTo>
                  <a:lnTo>
                    <a:pt x="732" y="1604"/>
                  </a:lnTo>
                  <a:lnTo>
                    <a:pt x="736" y="1592"/>
                  </a:lnTo>
                  <a:lnTo>
                    <a:pt x="738" y="1584"/>
                  </a:lnTo>
                  <a:lnTo>
                    <a:pt x="738" y="1578"/>
                  </a:lnTo>
                  <a:lnTo>
                    <a:pt x="738" y="1578"/>
                  </a:lnTo>
                  <a:lnTo>
                    <a:pt x="734" y="1570"/>
                  </a:lnTo>
                  <a:lnTo>
                    <a:pt x="734" y="1570"/>
                  </a:lnTo>
                  <a:lnTo>
                    <a:pt x="730" y="1556"/>
                  </a:lnTo>
                  <a:lnTo>
                    <a:pt x="726" y="1540"/>
                  </a:lnTo>
                  <a:lnTo>
                    <a:pt x="726" y="1540"/>
                  </a:lnTo>
                  <a:lnTo>
                    <a:pt x="726" y="1522"/>
                  </a:lnTo>
                  <a:lnTo>
                    <a:pt x="726" y="1514"/>
                  </a:lnTo>
                  <a:lnTo>
                    <a:pt x="730" y="1506"/>
                  </a:lnTo>
                  <a:lnTo>
                    <a:pt x="730" y="1506"/>
                  </a:lnTo>
                  <a:lnTo>
                    <a:pt x="732" y="1496"/>
                  </a:lnTo>
                  <a:lnTo>
                    <a:pt x="734" y="1486"/>
                  </a:lnTo>
                  <a:lnTo>
                    <a:pt x="734" y="1486"/>
                  </a:lnTo>
                  <a:lnTo>
                    <a:pt x="738" y="1476"/>
                  </a:lnTo>
                  <a:lnTo>
                    <a:pt x="744" y="1468"/>
                  </a:lnTo>
                  <a:lnTo>
                    <a:pt x="744" y="1468"/>
                  </a:lnTo>
                  <a:lnTo>
                    <a:pt x="756" y="1454"/>
                  </a:lnTo>
                  <a:lnTo>
                    <a:pt x="762" y="1446"/>
                  </a:lnTo>
                  <a:lnTo>
                    <a:pt x="770" y="1440"/>
                  </a:lnTo>
                  <a:lnTo>
                    <a:pt x="770" y="1440"/>
                  </a:lnTo>
                  <a:lnTo>
                    <a:pt x="780" y="1432"/>
                  </a:lnTo>
                  <a:lnTo>
                    <a:pt x="786" y="1424"/>
                  </a:lnTo>
                  <a:lnTo>
                    <a:pt x="800" y="1408"/>
                  </a:lnTo>
                  <a:lnTo>
                    <a:pt x="800" y="1408"/>
                  </a:lnTo>
                  <a:lnTo>
                    <a:pt x="816" y="1392"/>
                  </a:lnTo>
                  <a:lnTo>
                    <a:pt x="834" y="1378"/>
                  </a:lnTo>
                  <a:lnTo>
                    <a:pt x="870" y="1352"/>
                  </a:lnTo>
                  <a:lnTo>
                    <a:pt x="870" y="1352"/>
                  </a:lnTo>
                  <a:lnTo>
                    <a:pt x="882" y="1344"/>
                  </a:lnTo>
                  <a:lnTo>
                    <a:pt x="882" y="1344"/>
                  </a:lnTo>
                  <a:lnTo>
                    <a:pt x="888" y="1336"/>
                  </a:lnTo>
                  <a:lnTo>
                    <a:pt x="892" y="1328"/>
                  </a:lnTo>
                  <a:lnTo>
                    <a:pt x="892" y="1328"/>
                  </a:lnTo>
                  <a:lnTo>
                    <a:pt x="904" y="1312"/>
                  </a:lnTo>
                  <a:lnTo>
                    <a:pt x="918" y="1296"/>
                  </a:lnTo>
                  <a:lnTo>
                    <a:pt x="918" y="1296"/>
                  </a:lnTo>
                  <a:lnTo>
                    <a:pt x="926" y="1286"/>
                  </a:lnTo>
                  <a:lnTo>
                    <a:pt x="932" y="1276"/>
                  </a:lnTo>
                  <a:lnTo>
                    <a:pt x="932" y="1276"/>
                  </a:lnTo>
                  <a:lnTo>
                    <a:pt x="944" y="1254"/>
                  </a:lnTo>
                  <a:lnTo>
                    <a:pt x="948" y="1242"/>
                  </a:lnTo>
                  <a:lnTo>
                    <a:pt x="952" y="1230"/>
                  </a:lnTo>
                  <a:lnTo>
                    <a:pt x="952" y="1230"/>
                  </a:lnTo>
                  <a:lnTo>
                    <a:pt x="954" y="1222"/>
                  </a:lnTo>
                  <a:lnTo>
                    <a:pt x="954" y="1218"/>
                  </a:lnTo>
                  <a:lnTo>
                    <a:pt x="952" y="1216"/>
                  </a:lnTo>
                  <a:lnTo>
                    <a:pt x="952" y="1216"/>
                  </a:lnTo>
                  <a:lnTo>
                    <a:pt x="946" y="1214"/>
                  </a:lnTo>
                  <a:lnTo>
                    <a:pt x="946" y="1214"/>
                  </a:lnTo>
                  <a:lnTo>
                    <a:pt x="940" y="1214"/>
                  </a:lnTo>
                  <a:lnTo>
                    <a:pt x="932" y="1218"/>
                  </a:lnTo>
                  <a:lnTo>
                    <a:pt x="932" y="1218"/>
                  </a:lnTo>
                  <a:lnTo>
                    <a:pt x="914" y="1224"/>
                  </a:lnTo>
                  <a:lnTo>
                    <a:pt x="896" y="1230"/>
                  </a:lnTo>
                  <a:lnTo>
                    <a:pt x="858" y="1240"/>
                  </a:lnTo>
                  <a:lnTo>
                    <a:pt x="858" y="1240"/>
                  </a:lnTo>
                  <a:lnTo>
                    <a:pt x="854" y="1240"/>
                  </a:lnTo>
                  <a:lnTo>
                    <a:pt x="854" y="1240"/>
                  </a:lnTo>
                  <a:lnTo>
                    <a:pt x="850" y="1238"/>
                  </a:lnTo>
                  <a:lnTo>
                    <a:pt x="846" y="1236"/>
                  </a:lnTo>
                  <a:lnTo>
                    <a:pt x="842" y="1230"/>
                  </a:lnTo>
                  <a:lnTo>
                    <a:pt x="840" y="1222"/>
                  </a:lnTo>
                  <a:lnTo>
                    <a:pt x="840" y="1214"/>
                  </a:lnTo>
                  <a:lnTo>
                    <a:pt x="840" y="1214"/>
                  </a:lnTo>
                  <a:lnTo>
                    <a:pt x="836" y="1198"/>
                  </a:lnTo>
                  <a:lnTo>
                    <a:pt x="834" y="1192"/>
                  </a:lnTo>
                  <a:lnTo>
                    <a:pt x="830" y="1184"/>
                  </a:lnTo>
                  <a:lnTo>
                    <a:pt x="830" y="1184"/>
                  </a:lnTo>
                  <a:lnTo>
                    <a:pt x="826" y="1178"/>
                  </a:lnTo>
                  <a:lnTo>
                    <a:pt x="820" y="1174"/>
                  </a:lnTo>
                  <a:lnTo>
                    <a:pt x="808" y="1164"/>
                  </a:lnTo>
                  <a:lnTo>
                    <a:pt x="808" y="1164"/>
                  </a:lnTo>
                  <a:lnTo>
                    <a:pt x="804" y="1158"/>
                  </a:lnTo>
                  <a:lnTo>
                    <a:pt x="802" y="1148"/>
                  </a:lnTo>
                  <a:lnTo>
                    <a:pt x="802" y="1148"/>
                  </a:lnTo>
                  <a:lnTo>
                    <a:pt x="800" y="1142"/>
                  </a:lnTo>
                  <a:lnTo>
                    <a:pt x="798" y="1136"/>
                  </a:lnTo>
                  <a:lnTo>
                    <a:pt x="798" y="1136"/>
                  </a:lnTo>
                  <a:lnTo>
                    <a:pt x="798" y="1126"/>
                  </a:lnTo>
                  <a:lnTo>
                    <a:pt x="800" y="1118"/>
                  </a:lnTo>
                  <a:lnTo>
                    <a:pt x="800" y="1118"/>
                  </a:lnTo>
                  <a:lnTo>
                    <a:pt x="794" y="1118"/>
                  </a:lnTo>
                  <a:lnTo>
                    <a:pt x="792" y="1116"/>
                  </a:lnTo>
                  <a:lnTo>
                    <a:pt x="790" y="1114"/>
                  </a:lnTo>
                  <a:lnTo>
                    <a:pt x="790" y="1114"/>
                  </a:lnTo>
                  <a:lnTo>
                    <a:pt x="788" y="1104"/>
                  </a:lnTo>
                  <a:lnTo>
                    <a:pt x="788" y="1104"/>
                  </a:lnTo>
                  <a:lnTo>
                    <a:pt x="782" y="1096"/>
                  </a:lnTo>
                  <a:lnTo>
                    <a:pt x="782" y="1090"/>
                  </a:lnTo>
                  <a:lnTo>
                    <a:pt x="780" y="1086"/>
                  </a:lnTo>
                  <a:lnTo>
                    <a:pt x="780" y="1086"/>
                  </a:lnTo>
                  <a:lnTo>
                    <a:pt x="784" y="1072"/>
                  </a:lnTo>
                  <a:lnTo>
                    <a:pt x="786" y="1066"/>
                  </a:lnTo>
                  <a:lnTo>
                    <a:pt x="786" y="1060"/>
                  </a:lnTo>
                  <a:lnTo>
                    <a:pt x="786" y="1060"/>
                  </a:lnTo>
                  <a:lnTo>
                    <a:pt x="786" y="1054"/>
                  </a:lnTo>
                  <a:lnTo>
                    <a:pt x="784" y="1050"/>
                  </a:lnTo>
                  <a:lnTo>
                    <a:pt x="778" y="1042"/>
                  </a:lnTo>
                  <a:lnTo>
                    <a:pt x="778" y="1042"/>
                  </a:lnTo>
                  <a:lnTo>
                    <a:pt x="774" y="1024"/>
                  </a:lnTo>
                  <a:lnTo>
                    <a:pt x="774" y="1024"/>
                  </a:lnTo>
                  <a:lnTo>
                    <a:pt x="770" y="1010"/>
                  </a:lnTo>
                  <a:lnTo>
                    <a:pt x="766" y="996"/>
                  </a:lnTo>
                  <a:lnTo>
                    <a:pt x="766" y="996"/>
                  </a:lnTo>
                  <a:lnTo>
                    <a:pt x="758" y="984"/>
                  </a:lnTo>
                  <a:lnTo>
                    <a:pt x="756" y="978"/>
                  </a:lnTo>
                  <a:lnTo>
                    <a:pt x="754" y="972"/>
                  </a:lnTo>
                  <a:lnTo>
                    <a:pt x="754" y="972"/>
                  </a:lnTo>
                  <a:lnTo>
                    <a:pt x="756" y="964"/>
                  </a:lnTo>
                  <a:lnTo>
                    <a:pt x="756" y="962"/>
                  </a:lnTo>
                  <a:lnTo>
                    <a:pt x="754" y="958"/>
                  </a:lnTo>
                  <a:lnTo>
                    <a:pt x="754" y="958"/>
                  </a:lnTo>
                  <a:lnTo>
                    <a:pt x="750" y="952"/>
                  </a:lnTo>
                  <a:lnTo>
                    <a:pt x="746" y="948"/>
                  </a:lnTo>
                  <a:lnTo>
                    <a:pt x="746" y="948"/>
                  </a:lnTo>
                  <a:lnTo>
                    <a:pt x="744" y="940"/>
                  </a:lnTo>
                  <a:lnTo>
                    <a:pt x="746" y="936"/>
                  </a:lnTo>
                  <a:lnTo>
                    <a:pt x="748" y="932"/>
                  </a:lnTo>
                  <a:lnTo>
                    <a:pt x="748" y="932"/>
                  </a:lnTo>
                  <a:lnTo>
                    <a:pt x="750" y="930"/>
                  </a:lnTo>
                  <a:lnTo>
                    <a:pt x="750" y="930"/>
                  </a:lnTo>
                  <a:lnTo>
                    <a:pt x="760" y="942"/>
                  </a:lnTo>
                  <a:lnTo>
                    <a:pt x="766" y="948"/>
                  </a:lnTo>
                  <a:lnTo>
                    <a:pt x="772" y="954"/>
                  </a:lnTo>
                  <a:lnTo>
                    <a:pt x="772" y="954"/>
                  </a:lnTo>
                  <a:lnTo>
                    <a:pt x="778" y="960"/>
                  </a:lnTo>
                  <a:lnTo>
                    <a:pt x="782" y="968"/>
                  </a:lnTo>
                  <a:lnTo>
                    <a:pt x="784" y="978"/>
                  </a:lnTo>
                  <a:lnTo>
                    <a:pt x="790" y="986"/>
                  </a:lnTo>
                  <a:lnTo>
                    <a:pt x="790" y="986"/>
                  </a:lnTo>
                  <a:lnTo>
                    <a:pt x="796" y="994"/>
                  </a:lnTo>
                  <a:lnTo>
                    <a:pt x="802" y="1000"/>
                  </a:lnTo>
                  <a:lnTo>
                    <a:pt x="802" y="1000"/>
                  </a:lnTo>
                  <a:lnTo>
                    <a:pt x="802" y="1004"/>
                  </a:lnTo>
                  <a:lnTo>
                    <a:pt x="804" y="1010"/>
                  </a:lnTo>
                  <a:lnTo>
                    <a:pt x="804" y="1020"/>
                  </a:lnTo>
                  <a:lnTo>
                    <a:pt x="804" y="1020"/>
                  </a:lnTo>
                  <a:lnTo>
                    <a:pt x="808" y="1032"/>
                  </a:lnTo>
                  <a:lnTo>
                    <a:pt x="812" y="1044"/>
                  </a:lnTo>
                  <a:lnTo>
                    <a:pt x="816" y="1056"/>
                  </a:lnTo>
                  <a:lnTo>
                    <a:pt x="816" y="1062"/>
                  </a:lnTo>
                  <a:lnTo>
                    <a:pt x="814" y="1068"/>
                  </a:lnTo>
                  <a:lnTo>
                    <a:pt x="814" y="1068"/>
                  </a:lnTo>
                  <a:lnTo>
                    <a:pt x="810" y="1080"/>
                  </a:lnTo>
                  <a:lnTo>
                    <a:pt x="812" y="1082"/>
                  </a:lnTo>
                  <a:lnTo>
                    <a:pt x="816" y="1088"/>
                  </a:lnTo>
                  <a:lnTo>
                    <a:pt x="816" y="1088"/>
                  </a:lnTo>
                  <a:lnTo>
                    <a:pt x="824" y="1098"/>
                  </a:lnTo>
                  <a:lnTo>
                    <a:pt x="830" y="1108"/>
                  </a:lnTo>
                  <a:lnTo>
                    <a:pt x="830" y="1108"/>
                  </a:lnTo>
                  <a:lnTo>
                    <a:pt x="844" y="1132"/>
                  </a:lnTo>
                  <a:lnTo>
                    <a:pt x="848" y="1144"/>
                  </a:lnTo>
                  <a:lnTo>
                    <a:pt x="850" y="1150"/>
                  </a:lnTo>
                  <a:lnTo>
                    <a:pt x="850" y="1156"/>
                  </a:lnTo>
                  <a:lnTo>
                    <a:pt x="850" y="1156"/>
                  </a:lnTo>
                  <a:lnTo>
                    <a:pt x="850" y="1164"/>
                  </a:lnTo>
                  <a:lnTo>
                    <a:pt x="846" y="1172"/>
                  </a:lnTo>
                  <a:lnTo>
                    <a:pt x="844" y="1182"/>
                  </a:lnTo>
                  <a:lnTo>
                    <a:pt x="844" y="1190"/>
                  </a:lnTo>
                  <a:lnTo>
                    <a:pt x="844" y="1190"/>
                  </a:lnTo>
                  <a:lnTo>
                    <a:pt x="846" y="1216"/>
                  </a:lnTo>
                  <a:lnTo>
                    <a:pt x="846" y="1216"/>
                  </a:lnTo>
                  <a:lnTo>
                    <a:pt x="852" y="1216"/>
                  </a:lnTo>
                  <a:lnTo>
                    <a:pt x="852" y="1216"/>
                  </a:lnTo>
                  <a:lnTo>
                    <a:pt x="860" y="1216"/>
                  </a:lnTo>
                  <a:lnTo>
                    <a:pt x="870" y="1212"/>
                  </a:lnTo>
                  <a:lnTo>
                    <a:pt x="888" y="1202"/>
                  </a:lnTo>
                  <a:lnTo>
                    <a:pt x="888" y="1202"/>
                  </a:lnTo>
                  <a:lnTo>
                    <a:pt x="912" y="1188"/>
                  </a:lnTo>
                  <a:lnTo>
                    <a:pt x="924" y="1182"/>
                  </a:lnTo>
                  <a:lnTo>
                    <a:pt x="936" y="1178"/>
                  </a:lnTo>
                  <a:lnTo>
                    <a:pt x="936" y="1178"/>
                  </a:lnTo>
                  <a:lnTo>
                    <a:pt x="948" y="1176"/>
                  </a:lnTo>
                  <a:lnTo>
                    <a:pt x="958" y="1172"/>
                  </a:lnTo>
                  <a:lnTo>
                    <a:pt x="958" y="1172"/>
                  </a:lnTo>
                  <a:lnTo>
                    <a:pt x="978" y="1160"/>
                  </a:lnTo>
                  <a:lnTo>
                    <a:pt x="978" y="1160"/>
                  </a:lnTo>
                  <a:lnTo>
                    <a:pt x="982" y="1156"/>
                  </a:lnTo>
                  <a:lnTo>
                    <a:pt x="986" y="1152"/>
                  </a:lnTo>
                  <a:lnTo>
                    <a:pt x="990" y="1148"/>
                  </a:lnTo>
                  <a:lnTo>
                    <a:pt x="996" y="1146"/>
                  </a:lnTo>
                  <a:lnTo>
                    <a:pt x="996" y="1146"/>
                  </a:lnTo>
                  <a:lnTo>
                    <a:pt x="1014" y="1142"/>
                  </a:lnTo>
                  <a:lnTo>
                    <a:pt x="1022" y="1140"/>
                  </a:lnTo>
                  <a:lnTo>
                    <a:pt x="1030" y="1136"/>
                  </a:lnTo>
                  <a:lnTo>
                    <a:pt x="1030" y="1136"/>
                  </a:lnTo>
                  <a:lnTo>
                    <a:pt x="1040" y="1126"/>
                  </a:lnTo>
                  <a:lnTo>
                    <a:pt x="1050" y="1118"/>
                  </a:lnTo>
                  <a:lnTo>
                    <a:pt x="1050" y="1118"/>
                  </a:lnTo>
                  <a:lnTo>
                    <a:pt x="1062" y="1108"/>
                  </a:lnTo>
                  <a:lnTo>
                    <a:pt x="1074" y="1096"/>
                  </a:lnTo>
                  <a:lnTo>
                    <a:pt x="1074" y="1096"/>
                  </a:lnTo>
                  <a:lnTo>
                    <a:pt x="1090" y="1084"/>
                  </a:lnTo>
                  <a:lnTo>
                    <a:pt x="1096" y="1076"/>
                  </a:lnTo>
                  <a:lnTo>
                    <a:pt x="1102" y="1068"/>
                  </a:lnTo>
                  <a:lnTo>
                    <a:pt x="1102" y="1068"/>
                  </a:lnTo>
                  <a:lnTo>
                    <a:pt x="1106" y="1060"/>
                  </a:lnTo>
                  <a:lnTo>
                    <a:pt x="1106" y="1052"/>
                  </a:lnTo>
                  <a:lnTo>
                    <a:pt x="1102" y="1046"/>
                  </a:lnTo>
                  <a:lnTo>
                    <a:pt x="1098" y="1042"/>
                  </a:lnTo>
                  <a:lnTo>
                    <a:pt x="1086" y="1034"/>
                  </a:lnTo>
                  <a:lnTo>
                    <a:pt x="1072" y="1028"/>
                  </a:lnTo>
                  <a:lnTo>
                    <a:pt x="1072" y="1028"/>
                  </a:lnTo>
                  <a:lnTo>
                    <a:pt x="1072" y="1018"/>
                  </a:lnTo>
                  <a:lnTo>
                    <a:pt x="1072" y="1008"/>
                  </a:lnTo>
                  <a:lnTo>
                    <a:pt x="1068" y="1000"/>
                  </a:lnTo>
                  <a:lnTo>
                    <a:pt x="1064" y="996"/>
                  </a:lnTo>
                  <a:lnTo>
                    <a:pt x="1062" y="996"/>
                  </a:lnTo>
                  <a:lnTo>
                    <a:pt x="1062" y="996"/>
                  </a:lnTo>
                  <a:lnTo>
                    <a:pt x="1058" y="996"/>
                  </a:lnTo>
                  <a:lnTo>
                    <a:pt x="1054" y="1000"/>
                  </a:lnTo>
                  <a:lnTo>
                    <a:pt x="1054" y="1000"/>
                  </a:lnTo>
                  <a:lnTo>
                    <a:pt x="1052" y="1002"/>
                  </a:lnTo>
                  <a:lnTo>
                    <a:pt x="1052" y="1004"/>
                  </a:lnTo>
                  <a:lnTo>
                    <a:pt x="1048" y="1010"/>
                  </a:lnTo>
                  <a:lnTo>
                    <a:pt x="1048" y="1010"/>
                  </a:lnTo>
                  <a:lnTo>
                    <a:pt x="1044" y="1012"/>
                  </a:lnTo>
                  <a:lnTo>
                    <a:pt x="1040" y="1016"/>
                  </a:lnTo>
                  <a:lnTo>
                    <a:pt x="1040" y="1016"/>
                  </a:lnTo>
                  <a:lnTo>
                    <a:pt x="1028" y="1022"/>
                  </a:lnTo>
                  <a:lnTo>
                    <a:pt x="1020" y="1024"/>
                  </a:lnTo>
                  <a:lnTo>
                    <a:pt x="1012" y="1026"/>
                  </a:lnTo>
                  <a:lnTo>
                    <a:pt x="1012" y="1026"/>
                  </a:lnTo>
                  <a:lnTo>
                    <a:pt x="1010" y="1026"/>
                  </a:lnTo>
                  <a:lnTo>
                    <a:pt x="1010" y="1026"/>
                  </a:lnTo>
                  <a:lnTo>
                    <a:pt x="1006" y="1022"/>
                  </a:lnTo>
                  <a:lnTo>
                    <a:pt x="1002" y="1018"/>
                  </a:lnTo>
                  <a:lnTo>
                    <a:pt x="996" y="1004"/>
                  </a:lnTo>
                  <a:lnTo>
                    <a:pt x="992" y="990"/>
                  </a:lnTo>
                  <a:lnTo>
                    <a:pt x="988" y="980"/>
                  </a:lnTo>
                  <a:lnTo>
                    <a:pt x="988" y="980"/>
                  </a:lnTo>
                  <a:lnTo>
                    <a:pt x="984" y="974"/>
                  </a:lnTo>
                  <a:lnTo>
                    <a:pt x="980" y="970"/>
                  </a:lnTo>
                  <a:lnTo>
                    <a:pt x="976" y="968"/>
                  </a:lnTo>
                  <a:lnTo>
                    <a:pt x="972" y="962"/>
                  </a:lnTo>
                  <a:lnTo>
                    <a:pt x="972" y="962"/>
                  </a:lnTo>
                  <a:lnTo>
                    <a:pt x="974" y="954"/>
                  </a:lnTo>
                  <a:lnTo>
                    <a:pt x="974" y="948"/>
                  </a:lnTo>
                  <a:lnTo>
                    <a:pt x="974" y="948"/>
                  </a:lnTo>
                  <a:lnTo>
                    <a:pt x="972" y="944"/>
                  </a:lnTo>
                  <a:lnTo>
                    <a:pt x="970" y="940"/>
                  </a:lnTo>
                  <a:lnTo>
                    <a:pt x="966" y="936"/>
                  </a:lnTo>
                  <a:lnTo>
                    <a:pt x="966" y="932"/>
                  </a:lnTo>
                  <a:lnTo>
                    <a:pt x="966" y="932"/>
                  </a:lnTo>
                  <a:lnTo>
                    <a:pt x="966" y="928"/>
                  </a:lnTo>
                  <a:lnTo>
                    <a:pt x="968" y="926"/>
                  </a:lnTo>
                  <a:lnTo>
                    <a:pt x="974" y="924"/>
                  </a:lnTo>
                  <a:lnTo>
                    <a:pt x="974" y="924"/>
                  </a:lnTo>
                  <a:lnTo>
                    <a:pt x="980" y="926"/>
                  </a:lnTo>
                  <a:lnTo>
                    <a:pt x="980" y="926"/>
                  </a:lnTo>
                  <a:lnTo>
                    <a:pt x="984" y="930"/>
                  </a:lnTo>
                  <a:lnTo>
                    <a:pt x="986" y="934"/>
                  </a:lnTo>
                  <a:lnTo>
                    <a:pt x="988" y="940"/>
                  </a:lnTo>
                  <a:lnTo>
                    <a:pt x="992" y="944"/>
                  </a:lnTo>
                  <a:lnTo>
                    <a:pt x="992" y="944"/>
                  </a:lnTo>
                  <a:lnTo>
                    <a:pt x="996" y="950"/>
                  </a:lnTo>
                  <a:lnTo>
                    <a:pt x="1002" y="956"/>
                  </a:lnTo>
                  <a:lnTo>
                    <a:pt x="1016" y="964"/>
                  </a:lnTo>
                  <a:lnTo>
                    <a:pt x="1016" y="964"/>
                  </a:lnTo>
                  <a:lnTo>
                    <a:pt x="1020" y="970"/>
                  </a:lnTo>
                  <a:lnTo>
                    <a:pt x="1022" y="978"/>
                  </a:lnTo>
                  <a:lnTo>
                    <a:pt x="1026" y="984"/>
                  </a:lnTo>
                  <a:lnTo>
                    <a:pt x="1030" y="988"/>
                  </a:lnTo>
                  <a:lnTo>
                    <a:pt x="1030" y="988"/>
                  </a:lnTo>
                  <a:lnTo>
                    <a:pt x="1036" y="990"/>
                  </a:lnTo>
                  <a:lnTo>
                    <a:pt x="1036" y="990"/>
                  </a:lnTo>
                  <a:lnTo>
                    <a:pt x="1042" y="988"/>
                  </a:lnTo>
                  <a:lnTo>
                    <a:pt x="1048" y="984"/>
                  </a:lnTo>
                  <a:lnTo>
                    <a:pt x="1054" y="980"/>
                  </a:lnTo>
                  <a:lnTo>
                    <a:pt x="1062" y="976"/>
                  </a:lnTo>
                  <a:lnTo>
                    <a:pt x="1062" y="976"/>
                  </a:lnTo>
                  <a:lnTo>
                    <a:pt x="1068" y="976"/>
                  </a:lnTo>
                  <a:lnTo>
                    <a:pt x="1068" y="976"/>
                  </a:lnTo>
                  <a:lnTo>
                    <a:pt x="1072" y="976"/>
                  </a:lnTo>
                  <a:lnTo>
                    <a:pt x="1072" y="978"/>
                  </a:lnTo>
                  <a:lnTo>
                    <a:pt x="1074" y="982"/>
                  </a:lnTo>
                  <a:lnTo>
                    <a:pt x="1072" y="990"/>
                  </a:lnTo>
                  <a:lnTo>
                    <a:pt x="1072" y="996"/>
                  </a:lnTo>
                  <a:lnTo>
                    <a:pt x="1072" y="996"/>
                  </a:lnTo>
                  <a:lnTo>
                    <a:pt x="1076" y="1002"/>
                  </a:lnTo>
                  <a:lnTo>
                    <a:pt x="1080" y="1006"/>
                  </a:lnTo>
                  <a:lnTo>
                    <a:pt x="1092" y="1010"/>
                  </a:lnTo>
                  <a:lnTo>
                    <a:pt x="1106" y="1014"/>
                  </a:lnTo>
                  <a:lnTo>
                    <a:pt x="1120" y="1014"/>
                  </a:lnTo>
                  <a:lnTo>
                    <a:pt x="1120" y="1014"/>
                  </a:lnTo>
                  <a:lnTo>
                    <a:pt x="1130" y="1014"/>
                  </a:lnTo>
                  <a:lnTo>
                    <a:pt x="1130" y="1014"/>
                  </a:lnTo>
                  <a:lnTo>
                    <a:pt x="1166" y="1012"/>
                  </a:lnTo>
                  <a:lnTo>
                    <a:pt x="1166" y="1012"/>
                  </a:lnTo>
                  <a:lnTo>
                    <a:pt x="1194" y="1010"/>
                  </a:lnTo>
                  <a:lnTo>
                    <a:pt x="1194" y="1010"/>
                  </a:lnTo>
                  <a:lnTo>
                    <a:pt x="1200" y="1012"/>
                  </a:lnTo>
                  <a:lnTo>
                    <a:pt x="1200" y="1012"/>
                  </a:lnTo>
                  <a:lnTo>
                    <a:pt x="1202" y="1014"/>
                  </a:lnTo>
                  <a:lnTo>
                    <a:pt x="1204" y="1016"/>
                  </a:lnTo>
                  <a:lnTo>
                    <a:pt x="1204" y="1024"/>
                  </a:lnTo>
                  <a:lnTo>
                    <a:pt x="1204" y="1032"/>
                  </a:lnTo>
                  <a:lnTo>
                    <a:pt x="1206" y="1038"/>
                  </a:lnTo>
                  <a:lnTo>
                    <a:pt x="1206" y="1038"/>
                  </a:lnTo>
                  <a:lnTo>
                    <a:pt x="1212" y="1042"/>
                  </a:lnTo>
                  <a:lnTo>
                    <a:pt x="1218" y="1046"/>
                  </a:lnTo>
                  <a:lnTo>
                    <a:pt x="1232" y="1052"/>
                  </a:lnTo>
                  <a:lnTo>
                    <a:pt x="1232" y="1052"/>
                  </a:lnTo>
                  <a:lnTo>
                    <a:pt x="1222" y="1058"/>
                  </a:lnTo>
                  <a:lnTo>
                    <a:pt x="1218" y="1060"/>
                  </a:lnTo>
                  <a:lnTo>
                    <a:pt x="1216" y="1064"/>
                  </a:lnTo>
                  <a:lnTo>
                    <a:pt x="1216" y="1064"/>
                  </a:lnTo>
                  <a:lnTo>
                    <a:pt x="1224" y="1070"/>
                  </a:lnTo>
                  <a:lnTo>
                    <a:pt x="1230" y="1078"/>
                  </a:lnTo>
                  <a:lnTo>
                    <a:pt x="1230" y="1078"/>
                  </a:lnTo>
                  <a:lnTo>
                    <a:pt x="1236" y="1086"/>
                  </a:lnTo>
                  <a:lnTo>
                    <a:pt x="1238" y="1090"/>
                  </a:lnTo>
                  <a:lnTo>
                    <a:pt x="1244" y="1092"/>
                  </a:lnTo>
                  <a:lnTo>
                    <a:pt x="1244" y="1092"/>
                  </a:lnTo>
                  <a:lnTo>
                    <a:pt x="1244" y="1092"/>
                  </a:lnTo>
                  <a:lnTo>
                    <a:pt x="1244" y="1092"/>
                  </a:lnTo>
                  <a:lnTo>
                    <a:pt x="1250" y="1090"/>
                  </a:lnTo>
                  <a:lnTo>
                    <a:pt x="1254" y="1088"/>
                  </a:lnTo>
                  <a:lnTo>
                    <a:pt x="1260" y="1080"/>
                  </a:lnTo>
                  <a:lnTo>
                    <a:pt x="1268" y="1072"/>
                  </a:lnTo>
                  <a:lnTo>
                    <a:pt x="1270" y="1070"/>
                  </a:lnTo>
                  <a:lnTo>
                    <a:pt x="1276" y="1068"/>
                  </a:lnTo>
                  <a:lnTo>
                    <a:pt x="1276" y="1068"/>
                  </a:lnTo>
                  <a:lnTo>
                    <a:pt x="1278" y="1074"/>
                  </a:lnTo>
                  <a:lnTo>
                    <a:pt x="1278" y="1082"/>
                  </a:lnTo>
                  <a:lnTo>
                    <a:pt x="1278" y="1096"/>
                  </a:lnTo>
                  <a:lnTo>
                    <a:pt x="1276" y="1112"/>
                  </a:lnTo>
                  <a:lnTo>
                    <a:pt x="1276" y="1126"/>
                  </a:lnTo>
                  <a:lnTo>
                    <a:pt x="1276" y="1126"/>
                  </a:lnTo>
                  <a:lnTo>
                    <a:pt x="1276" y="1152"/>
                  </a:lnTo>
                  <a:lnTo>
                    <a:pt x="1276" y="1178"/>
                  </a:lnTo>
                  <a:lnTo>
                    <a:pt x="1276" y="1190"/>
                  </a:lnTo>
                  <a:lnTo>
                    <a:pt x="1278" y="1202"/>
                  </a:lnTo>
                  <a:lnTo>
                    <a:pt x="1282" y="1214"/>
                  </a:lnTo>
                  <a:lnTo>
                    <a:pt x="1286" y="1226"/>
                  </a:lnTo>
                  <a:lnTo>
                    <a:pt x="1286" y="1226"/>
                  </a:lnTo>
                  <a:lnTo>
                    <a:pt x="1290" y="1236"/>
                  </a:lnTo>
                  <a:lnTo>
                    <a:pt x="1290" y="1248"/>
                  </a:lnTo>
                  <a:lnTo>
                    <a:pt x="1292" y="1260"/>
                  </a:lnTo>
                  <a:lnTo>
                    <a:pt x="1294" y="1272"/>
                  </a:lnTo>
                  <a:lnTo>
                    <a:pt x="1294" y="1272"/>
                  </a:lnTo>
                  <a:lnTo>
                    <a:pt x="1298" y="1276"/>
                  </a:lnTo>
                  <a:lnTo>
                    <a:pt x="1302" y="1278"/>
                  </a:lnTo>
                  <a:lnTo>
                    <a:pt x="1302" y="1278"/>
                  </a:lnTo>
                  <a:lnTo>
                    <a:pt x="1310" y="1276"/>
                  </a:lnTo>
                  <a:lnTo>
                    <a:pt x="1318" y="1270"/>
                  </a:lnTo>
                  <a:lnTo>
                    <a:pt x="1334" y="1260"/>
                  </a:lnTo>
                  <a:lnTo>
                    <a:pt x="1334" y="1260"/>
                  </a:lnTo>
                  <a:lnTo>
                    <a:pt x="1340" y="1256"/>
                  </a:lnTo>
                  <a:lnTo>
                    <a:pt x="1344" y="1250"/>
                  </a:lnTo>
                  <a:lnTo>
                    <a:pt x="1352" y="1236"/>
                  </a:lnTo>
                  <a:lnTo>
                    <a:pt x="1358" y="1220"/>
                  </a:lnTo>
                  <a:lnTo>
                    <a:pt x="1360" y="1208"/>
                  </a:lnTo>
                  <a:lnTo>
                    <a:pt x="1360" y="1208"/>
                  </a:lnTo>
                  <a:lnTo>
                    <a:pt x="1364" y="1194"/>
                  </a:lnTo>
                  <a:lnTo>
                    <a:pt x="1370" y="1180"/>
                  </a:lnTo>
                  <a:lnTo>
                    <a:pt x="1378" y="1168"/>
                  </a:lnTo>
                  <a:lnTo>
                    <a:pt x="1388" y="1156"/>
                  </a:lnTo>
                  <a:lnTo>
                    <a:pt x="1388" y="1156"/>
                  </a:lnTo>
                  <a:lnTo>
                    <a:pt x="1406" y="1146"/>
                  </a:lnTo>
                  <a:lnTo>
                    <a:pt x="1414" y="1142"/>
                  </a:lnTo>
                  <a:lnTo>
                    <a:pt x="1422" y="1136"/>
                  </a:lnTo>
                  <a:lnTo>
                    <a:pt x="1422" y="1136"/>
                  </a:lnTo>
                  <a:lnTo>
                    <a:pt x="1432" y="1126"/>
                  </a:lnTo>
                  <a:lnTo>
                    <a:pt x="1444" y="1118"/>
                  </a:lnTo>
                  <a:lnTo>
                    <a:pt x="1444" y="1118"/>
                  </a:lnTo>
                  <a:lnTo>
                    <a:pt x="1458" y="1108"/>
                  </a:lnTo>
                  <a:lnTo>
                    <a:pt x="1464" y="1104"/>
                  </a:lnTo>
                  <a:lnTo>
                    <a:pt x="1468" y="1096"/>
                  </a:lnTo>
                  <a:lnTo>
                    <a:pt x="1468" y="1096"/>
                  </a:lnTo>
                  <a:lnTo>
                    <a:pt x="1470" y="1088"/>
                  </a:lnTo>
                  <a:lnTo>
                    <a:pt x="1472" y="1082"/>
                  </a:lnTo>
                  <a:lnTo>
                    <a:pt x="1474" y="1080"/>
                  </a:lnTo>
                  <a:lnTo>
                    <a:pt x="1476" y="1080"/>
                  </a:lnTo>
                  <a:lnTo>
                    <a:pt x="1484" y="1078"/>
                  </a:lnTo>
                  <a:lnTo>
                    <a:pt x="1484" y="1078"/>
                  </a:lnTo>
                  <a:lnTo>
                    <a:pt x="1486" y="1078"/>
                  </a:lnTo>
                  <a:lnTo>
                    <a:pt x="1486" y="1078"/>
                  </a:lnTo>
                  <a:lnTo>
                    <a:pt x="1500" y="1080"/>
                  </a:lnTo>
                  <a:lnTo>
                    <a:pt x="1500" y="1080"/>
                  </a:lnTo>
                  <a:lnTo>
                    <a:pt x="1504" y="1080"/>
                  </a:lnTo>
                  <a:lnTo>
                    <a:pt x="1504" y="1080"/>
                  </a:lnTo>
                  <a:lnTo>
                    <a:pt x="1512" y="1076"/>
                  </a:lnTo>
                  <a:lnTo>
                    <a:pt x="1518" y="1070"/>
                  </a:lnTo>
                  <a:lnTo>
                    <a:pt x="1518" y="1070"/>
                  </a:lnTo>
                  <a:lnTo>
                    <a:pt x="1526" y="1068"/>
                  </a:lnTo>
                  <a:lnTo>
                    <a:pt x="1526" y="1068"/>
                  </a:lnTo>
                  <a:lnTo>
                    <a:pt x="1532" y="1070"/>
                  </a:lnTo>
                  <a:lnTo>
                    <a:pt x="1536" y="1072"/>
                  </a:lnTo>
                  <a:lnTo>
                    <a:pt x="1536" y="1072"/>
                  </a:lnTo>
                  <a:lnTo>
                    <a:pt x="1540" y="1078"/>
                  </a:lnTo>
                  <a:lnTo>
                    <a:pt x="1540" y="1082"/>
                  </a:lnTo>
                  <a:lnTo>
                    <a:pt x="1540" y="1094"/>
                  </a:lnTo>
                  <a:lnTo>
                    <a:pt x="1540" y="1094"/>
                  </a:lnTo>
                  <a:lnTo>
                    <a:pt x="1540" y="1098"/>
                  </a:lnTo>
                  <a:lnTo>
                    <a:pt x="1542" y="1100"/>
                  </a:lnTo>
                  <a:lnTo>
                    <a:pt x="1546" y="1106"/>
                  </a:lnTo>
                  <a:lnTo>
                    <a:pt x="1546" y="1106"/>
                  </a:lnTo>
                  <a:lnTo>
                    <a:pt x="1550" y="1110"/>
                  </a:lnTo>
                  <a:lnTo>
                    <a:pt x="1552" y="1116"/>
                  </a:lnTo>
                  <a:lnTo>
                    <a:pt x="1552" y="1116"/>
                  </a:lnTo>
                  <a:lnTo>
                    <a:pt x="1558" y="1118"/>
                  </a:lnTo>
                  <a:lnTo>
                    <a:pt x="1562" y="1122"/>
                  </a:lnTo>
                  <a:lnTo>
                    <a:pt x="1562" y="1122"/>
                  </a:lnTo>
                  <a:lnTo>
                    <a:pt x="1564" y="1130"/>
                  </a:lnTo>
                  <a:lnTo>
                    <a:pt x="1564" y="1138"/>
                  </a:lnTo>
                  <a:lnTo>
                    <a:pt x="1564" y="1138"/>
                  </a:lnTo>
                  <a:lnTo>
                    <a:pt x="1560" y="1150"/>
                  </a:lnTo>
                  <a:lnTo>
                    <a:pt x="1558" y="1162"/>
                  </a:lnTo>
                  <a:lnTo>
                    <a:pt x="1558" y="1162"/>
                  </a:lnTo>
                  <a:lnTo>
                    <a:pt x="1558" y="1168"/>
                  </a:lnTo>
                  <a:lnTo>
                    <a:pt x="1560" y="1170"/>
                  </a:lnTo>
                  <a:lnTo>
                    <a:pt x="1562" y="1172"/>
                  </a:lnTo>
                  <a:lnTo>
                    <a:pt x="1566" y="1174"/>
                  </a:lnTo>
                  <a:lnTo>
                    <a:pt x="1566" y="1174"/>
                  </a:lnTo>
                  <a:lnTo>
                    <a:pt x="1566" y="1174"/>
                  </a:lnTo>
                  <a:lnTo>
                    <a:pt x="1566" y="1174"/>
                  </a:lnTo>
                  <a:lnTo>
                    <a:pt x="1574" y="1172"/>
                  </a:lnTo>
                  <a:lnTo>
                    <a:pt x="1580" y="1164"/>
                  </a:lnTo>
                  <a:lnTo>
                    <a:pt x="1588" y="1158"/>
                  </a:lnTo>
                  <a:lnTo>
                    <a:pt x="1588" y="1156"/>
                  </a:lnTo>
                  <a:lnTo>
                    <a:pt x="1588" y="1156"/>
                  </a:lnTo>
                  <a:lnTo>
                    <a:pt x="1594" y="1158"/>
                  </a:lnTo>
                  <a:lnTo>
                    <a:pt x="1598" y="1164"/>
                  </a:lnTo>
                  <a:lnTo>
                    <a:pt x="1600" y="1176"/>
                  </a:lnTo>
                  <a:lnTo>
                    <a:pt x="1600" y="1176"/>
                  </a:lnTo>
                  <a:lnTo>
                    <a:pt x="1600" y="1190"/>
                  </a:lnTo>
                  <a:lnTo>
                    <a:pt x="1600" y="1196"/>
                  </a:lnTo>
                  <a:lnTo>
                    <a:pt x="1600" y="1198"/>
                  </a:lnTo>
                  <a:lnTo>
                    <a:pt x="1602" y="1198"/>
                  </a:lnTo>
                  <a:lnTo>
                    <a:pt x="1602" y="1198"/>
                  </a:lnTo>
                  <a:lnTo>
                    <a:pt x="1606" y="1198"/>
                  </a:lnTo>
                  <a:lnTo>
                    <a:pt x="1606" y="1198"/>
                  </a:lnTo>
                  <a:lnTo>
                    <a:pt x="1606" y="1198"/>
                  </a:lnTo>
                  <a:lnTo>
                    <a:pt x="1608" y="1204"/>
                  </a:lnTo>
                  <a:lnTo>
                    <a:pt x="1610" y="1212"/>
                  </a:lnTo>
                  <a:lnTo>
                    <a:pt x="1608" y="1228"/>
                  </a:lnTo>
                  <a:lnTo>
                    <a:pt x="1606" y="1244"/>
                  </a:lnTo>
                  <a:lnTo>
                    <a:pt x="1602" y="1258"/>
                  </a:lnTo>
                  <a:lnTo>
                    <a:pt x="1602" y="1258"/>
                  </a:lnTo>
                  <a:lnTo>
                    <a:pt x="1596" y="1272"/>
                  </a:lnTo>
                  <a:lnTo>
                    <a:pt x="1592" y="1278"/>
                  </a:lnTo>
                  <a:lnTo>
                    <a:pt x="1592" y="1284"/>
                  </a:lnTo>
                  <a:lnTo>
                    <a:pt x="1592" y="1284"/>
                  </a:lnTo>
                  <a:lnTo>
                    <a:pt x="1594" y="1290"/>
                  </a:lnTo>
                  <a:lnTo>
                    <a:pt x="1596" y="1296"/>
                  </a:lnTo>
                  <a:lnTo>
                    <a:pt x="1604" y="1306"/>
                  </a:lnTo>
                  <a:lnTo>
                    <a:pt x="1604" y="1306"/>
                  </a:lnTo>
                  <a:lnTo>
                    <a:pt x="1610" y="1318"/>
                  </a:lnTo>
                  <a:lnTo>
                    <a:pt x="1612" y="1332"/>
                  </a:lnTo>
                  <a:lnTo>
                    <a:pt x="1614" y="1362"/>
                  </a:lnTo>
                  <a:lnTo>
                    <a:pt x="1614" y="1362"/>
                  </a:lnTo>
                  <a:lnTo>
                    <a:pt x="1616" y="1368"/>
                  </a:lnTo>
                  <a:lnTo>
                    <a:pt x="1620" y="1374"/>
                  </a:lnTo>
                  <a:lnTo>
                    <a:pt x="1630" y="1382"/>
                  </a:lnTo>
                  <a:lnTo>
                    <a:pt x="1630" y="1382"/>
                  </a:lnTo>
                  <a:lnTo>
                    <a:pt x="1634" y="1390"/>
                  </a:lnTo>
                  <a:lnTo>
                    <a:pt x="1640" y="1396"/>
                  </a:lnTo>
                  <a:lnTo>
                    <a:pt x="1644" y="1404"/>
                  </a:lnTo>
                  <a:lnTo>
                    <a:pt x="1650" y="1410"/>
                  </a:lnTo>
                  <a:lnTo>
                    <a:pt x="1650" y="1410"/>
                  </a:lnTo>
                  <a:lnTo>
                    <a:pt x="1654" y="1384"/>
                  </a:lnTo>
                  <a:lnTo>
                    <a:pt x="1656" y="1358"/>
                  </a:lnTo>
                  <a:lnTo>
                    <a:pt x="1656" y="1348"/>
                  </a:lnTo>
                  <a:lnTo>
                    <a:pt x="1654" y="1336"/>
                  </a:lnTo>
                  <a:lnTo>
                    <a:pt x="1650" y="1324"/>
                  </a:lnTo>
                  <a:lnTo>
                    <a:pt x="1644" y="1314"/>
                  </a:lnTo>
                  <a:lnTo>
                    <a:pt x="1644" y="1314"/>
                  </a:lnTo>
                  <a:lnTo>
                    <a:pt x="1636" y="1304"/>
                  </a:lnTo>
                  <a:lnTo>
                    <a:pt x="1628" y="1292"/>
                  </a:lnTo>
                  <a:lnTo>
                    <a:pt x="1624" y="1282"/>
                  </a:lnTo>
                  <a:lnTo>
                    <a:pt x="1624" y="1268"/>
                  </a:lnTo>
                  <a:lnTo>
                    <a:pt x="1624" y="1268"/>
                  </a:lnTo>
                  <a:lnTo>
                    <a:pt x="1626" y="1254"/>
                  </a:lnTo>
                  <a:lnTo>
                    <a:pt x="1626" y="1240"/>
                  </a:lnTo>
                  <a:lnTo>
                    <a:pt x="1626" y="1240"/>
                  </a:lnTo>
                  <a:lnTo>
                    <a:pt x="1626" y="1226"/>
                  </a:lnTo>
                  <a:lnTo>
                    <a:pt x="1626" y="1220"/>
                  </a:lnTo>
                  <a:lnTo>
                    <a:pt x="1630" y="1212"/>
                  </a:lnTo>
                  <a:lnTo>
                    <a:pt x="1630" y="1212"/>
                  </a:lnTo>
                  <a:lnTo>
                    <a:pt x="1634" y="1218"/>
                  </a:lnTo>
                  <a:lnTo>
                    <a:pt x="1638" y="1222"/>
                  </a:lnTo>
                  <a:lnTo>
                    <a:pt x="1642" y="1234"/>
                  </a:lnTo>
                  <a:lnTo>
                    <a:pt x="1646" y="1244"/>
                  </a:lnTo>
                  <a:lnTo>
                    <a:pt x="1650" y="1250"/>
                  </a:lnTo>
                  <a:lnTo>
                    <a:pt x="1654" y="1254"/>
                  </a:lnTo>
                  <a:lnTo>
                    <a:pt x="1654" y="1254"/>
                  </a:lnTo>
                  <a:lnTo>
                    <a:pt x="1658" y="1256"/>
                  </a:lnTo>
                  <a:lnTo>
                    <a:pt x="1662" y="1258"/>
                  </a:lnTo>
                  <a:lnTo>
                    <a:pt x="1668" y="1260"/>
                  </a:lnTo>
                  <a:lnTo>
                    <a:pt x="1672" y="1262"/>
                  </a:lnTo>
                  <a:lnTo>
                    <a:pt x="1672" y="1262"/>
                  </a:lnTo>
                  <a:lnTo>
                    <a:pt x="1674" y="1268"/>
                  </a:lnTo>
                  <a:lnTo>
                    <a:pt x="1676" y="1274"/>
                  </a:lnTo>
                  <a:lnTo>
                    <a:pt x="1676" y="1288"/>
                  </a:lnTo>
                  <a:lnTo>
                    <a:pt x="1676" y="1288"/>
                  </a:lnTo>
                  <a:lnTo>
                    <a:pt x="1680" y="1290"/>
                  </a:lnTo>
                  <a:lnTo>
                    <a:pt x="1684" y="1292"/>
                  </a:lnTo>
                  <a:lnTo>
                    <a:pt x="1684" y="1292"/>
                  </a:lnTo>
                  <a:lnTo>
                    <a:pt x="1688" y="1290"/>
                  </a:lnTo>
                  <a:lnTo>
                    <a:pt x="1694" y="1288"/>
                  </a:lnTo>
                  <a:lnTo>
                    <a:pt x="1706" y="1280"/>
                  </a:lnTo>
                  <a:lnTo>
                    <a:pt x="1716" y="1272"/>
                  </a:lnTo>
                  <a:lnTo>
                    <a:pt x="1726" y="1266"/>
                  </a:lnTo>
                  <a:lnTo>
                    <a:pt x="1726" y="1266"/>
                  </a:lnTo>
                  <a:lnTo>
                    <a:pt x="1742" y="1260"/>
                  </a:lnTo>
                  <a:lnTo>
                    <a:pt x="1746" y="1256"/>
                  </a:lnTo>
                  <a:lnTo>
                    <a:pt x="1750" y="1250"/>
                  </a:lnTo>
                  <a:lnTo>
                    <a:pt x="1754" y="1240"/>
                  </a:lnTo>
                  <a:lnTo>
                    <a:pt x="1756" y="1226"/>
                  </a:lnTo>
                  <a:lnTo>
                    <a:pt x="1756" y="1226"/>
                  </a:lnTo>
                  <a:lnTo>
                    <a:pt x="1760" y="1194"/>
                  </a:lnTo>
                  <a:lnTo>
                    <a:pt x="1760" y="1194"/>
                  </a:lnTo>
                  <a:lnTo>
                    <a:pt x="1760" y="1184"/>
                  </a:lnTo>
                  <a:lnTo>
                    <a:pt x="1760" y="1178"/>
                  </a:lnTo>
                  <a:lnTo>
                    <a:pt x="1756" y="1174"/>
                  </a:lnTo>
                  <a:lnTo>
                    <a:pt x="1750" y="1168"/>
                  </a:lnTo>
                  <a:lnTo>
                    <a:pt x="1750" y="1168"/>
                  </a:lnTo>
                  <a:lnTo>
                    <a:pt x="1742" y="1160"/>
                  </a:lnTo>
                  <a:lnTo>
                    <a:pt x="1732" y="1148"/>
                  </a:lnTo>
                  <a:lnTo>
                    <a:pt x="1724" y="1134"/>
                  </a:lnTo>
                  <a:lnTo>
                    <a:pt x="1722" y="1128"/>
                  </a:lnTo>
                  <a:lnTo>
                    <a:pt x="1722" y="1122"/>
                  </a:lnTo>
                  <a:lnTo>
                    <a:pt x="1722" y="1122"/>
                  </a:lnTo>
                  <a:lnTo>
                    <a:pt x="1726" y="1112"/>
                  </a:lnTo>
                  <a:lnTo>
                    <a:pt x="1736" y="1098"/>
                  </a:lnTo>
                  <a:lnTo>
                    <a:pt x="1750" y="1086"/>
                  </a:lnTo>
                  <a:lnTo>
                    <a:pt x="1756" y="1082"/>
                  </a:lnTo>
                  <a:lnTo>
                    <a:pt x="1762" y="1080"/>
                  </a:lnTo>
                  <a:lnTo>
                    <a:pt x="1762" y="1080"/>
                  </a:lnTo>
                  <a:lnTo>
                    <a:pt x="1766" y="1080"/>
                  </a:lnTo>
                  <a:lnTo>
                    <a:pt x="1766" y="1080"/>
                  </a:lnTo>
                  <a:lnTo>
                    <a:pt x="1770" y="1080"/>
                  </a:lnTo>
                  <a:lnTo>
                    <a:pt x="1772" y="1082"/>
                  </a:lnTo>
                  <a:lnTo>
                    <a:pt x="1772" y="1086"/>
                  </a:lnTo>
                  <a:lnTo>
                    <a:pt x="1770" y="1092"/>
                  </a:lnTo>
                  <a:lnTo>
                    <a:pt x="1768" y="1096"/>
                  </a:lnTo>
                  <a:lnTo>
                    <a:pt x="1770" y="1098"/>
                  </a:lnTo>
                  <a:lnTo>
                    <a:pt x="1770" y="1098"/>
                  </a:lnTo>
                  <a:lnTo>
                    <a:pt x="1772" y="1104"/>
                  </a:lnTo>
                  <a:lnTo>
                    <a:pt x="1776" y="1104"/>
                  </a:lnTo>
                  <a:lnTo>
                    <a:pt x="1776" y="1104"/>
                  </a:lnTo>
                  <a:lnTo>
                    <a:pt x="1780" y="1104"/>
                  </a:lnTo>
                  <a:lnTo>
                    <a:pt x="1782" y="1100"/>
                  </a:lnTo>
                  <a:lnTo>
                    <a:pt x="1788" y="1092"/>
                  </a:lnTo>
                  <a:lnTo>
                    <a:pt x="1788" y="1092"/>
                  </a:lnTo>
                  <a:lnTo>
                    <a:pt x="1800" y="1086"/>
                  </a:lnTo>
                  <a:lnTo>
                    <a:pt x="1814" y="1080"/>
                  </a:lnTo>
                  <a:lnTo>
                    <a:pt x="1814" y="1080"/>
                  </a:lnTo>
                  <a:lnTo>
                    <a:pt x="1820" y="1076"/>
                  </a:lnTo>
                  <a:lnTo>
                    <a:pt x="1828" y="1076"/>
                  </a:lnTo>
                  <a:lnTo>
                    <a:pt x="1842" y="1074"/>
                  </a:lnTo>
                  <a:lnTo>
                    <a:pt x="1842" y="1074"/>
                  </a:lnTo>
                  <a:lnTo>
                    <a:pt x="1858" y="1070"/>
                  </a:lnTo>
                  <a:lnTo>
                    <a:pt x="1872" y="1062"/>
                  </a:lnTo>
                  <a:lnTo>
                    <a:pt x="1884" y="1052"/>
                  </a:lnTo>
                  <a:lnTo>
                    <a:pt x="1896" y="1042"/>
                  </a:lnTo>
                  <a:lnTo>
                    <a:pt x="1896" y="1042"/>
                  </a:lnTo>
                  <a:lnTo>
                    <a:pt x="1908" y="1032"/>
                  </a:lnTo>
                  <a:lnTo>
                    <a:pt x="1914" y="1026"/>
                  </a:lnTo>
                  <a:lnTo>
                    <a:pt x="1920" y="1018"/>
                  </a:lnTo>
                  <a:lnTo>
                    <a:pt x="1920" y="1018"/>
                  </a:lnTo>
                  <a:lnTo>
                    <a:pt x="1926" y="1006"/>
                  </a:lnTo>
                  <a:lnTo>
                    <a:pt x="1930" y="1000"/>
                  </a:lnTo>
                  <a:lnTo>
                    <a:pt x="1936" y="994"/>
                  </a:lnTo>
                  <a:lnTo>
                    <a:pt x="1936" y="994"/>
                  </a:lnTo>
                  <a:lnTo>
                    <a:pt x="1948" y="984"/>
                  </a:lnTo>
                  <a:lnTo>
                    <a:pt x="1952" y="978"/>
                  </a:lnTo>
                  <a:lnTo>
                    <a:pt x="1956" y="970"/>
                  </a:lnTo>
                  <a:lnTo>
                    <a:pt x="1956" y="970"/>
                  </a:lnTo>
                  <a:lnTo>
                    <a:pt x="1958" y="956"/>
                  </a:lnTo>
                  <a:lnTo>
                    <a:pt x="1958" y="940"/>
                  </a:lnTo>
                  <a:lnTo>
                    <a:pt x="1958" y="940"/>
                  </a:lnTo>
                  <a:lnTo>
                    <a:pt x="1960" y="920"/>
                  </a:lnTo>
                  <a:lnTo>
                    <a:pt x="1960" y="912"/>
                  </a:lnTo>
                  <a:lnTo>
                    <a:pt x="1956" y="902"/>
                  </a:lnTo>
                  <a:lnTo>
                    <a:pt x="1956" y="902"/>
                  </a:lnTo>
                  <a:lnTo>
                    <a:pt x="1950" y="886"/>
                  </a:lnTo>
                  <a:lnTo>
                    <a:pt x="1950" y="886"/>
                  </a:lnTo>
                  <a:lnTo>
                    <a:pt x="1944" y="880"/>
                  </a:lnTo>
                  <a:lnTo>
                    <a:pt x="1940" y="876"/>
                  </a:lnTo>
                  <a:lnTo>
                    <a:pt x="1940" y="876"/>
                  </a:lnTo>
                  <a:lnTo>
                    <a:pt x="1938" y="872"/>
                  </a:lnTo>
                  <a:lnTo>
                    <a:pt x="1940" y="868"/>
                  </a:lnTo>
                  <a:lnTo>
                    <a:pt x="1942" y="858"/>
                  </a:lnTo>
                  <a:lnTo>
                    <a:pt x="1942" y="858"/>
                  </a:lnTo>
                  <a:lnTo>
                    <a:pt x="1948" y="852"/>
                  </a:lnTo>
                  <a:lnTo>
                    <a:pt x="1956" y="848"/>
                  </a:lnTo>
                  <a:lnTo>
                    <a:pt x="1956" y="848"/>
                  </a:lnTo>
                  <a:lnTo>
                    <a:pt x="1964" y="840"/>
                  </a:lnTo>
                  <a:lnTo>
                    <a:pt x="1966" y="838"/>
                  </a:lnTo>
                  <a:lnTo>
                    <a:pt x="1968" y="834"/>
                  </a:lnTo>
                  <a:lnTo>
                    <a:pt x="1966" y="832"/>
                  </a:lnTo>
                  <a:lnTo>
                    <a:pt x="1964" y="830"/>
                  </a:lnTo>
                  <a:lnTo>
                    <a:pt x="1958" y="828"/>
                  </a:lnTo>
                  <a:lnTo>
                    <a:pt x="1958" y="828"/>
                  </a:lnTo>
                  <a:lnTo>
                    <a:pt x="1952" y="828"/>
                  </a:lnTo>
                  <a:lnTo>
                    <a:pt x="1946" y="830"/>
                  </a:lnTo>
                  <a:lnTo>
                    <a:pt x="1946" y="830"/>
                  </a:lnTo>
                  <a:lnTo>
                    <a:pt x="1938" y="836"/>
                  </a:lnTo>
                  <a:lnTo>
                    <a:pt x="1932" y="838"/>
                  </a:lnTo>
                  <a:lnTo>
                    <a:pt x="1932" y="838"/>
                  </a:lnTo>
                  <a:lnTo>
                    <a:pt x="1930" y="836"/>
                  </a:lnTo>
                  <a:lnTo>
                    <a:pt x="1928" y="830"/>
                  </a:lnTo>
                  <a:lnTo>
                    <a:pt x="1928" y="830"/>
                  </a:lnTo>
                  <a:lnTo>
                    <a:pt x="1928" y="824"/>
                  </a:lnTo>
                  <a:lnTo>
                    <a:pt x="1926" y="820"/>
                  </a:lnTo>
                  <a:lnTo>
                    <a:pt x="1926" y="820"/>
                  </a:lnTo>
                  <a:lnTo>
                    <a:pt x="1922" y="816"/>
                  </a:lnTo>
                  <a:lnTo>
                    <a:pt x="1922" y="816"/>
                  </a:lnTo>
                  <a:lnTo>
                    <a:pt x="1920" y="812"/>
                  </a:lnTo>
                  <a:lnTo>
                    <a:pt x="1920" y="808"/>
                  </a:lnTo>
                  <a:lnTo>
                    <a:pt x="1922" y="804"/>
                  </a:lnTo>
                  <a:lnTo>
                    <a:pt x="1926" y="802"/>
                  </a:lnTo>
                  <a:lnTo>
                    <a:pt x="1926" y="802"/>
                  </a:lnTo>
                  <a:lnTo>
                    <a:pt x="1930" y="802"/>
                  </a:lnTo>
                  <a:lnTo>
                    <a:pt x="1930" y="802"/>
                  </a:lnTo>
                  <a:lnTo>
                    <a:pt x="1930" y="802"/>
                  </a:lnTo>
                  <a:lnTo>
                    <a:pt x="1930" y="802"/>
                  </a:lnTo>
                  <a:lnTo>
                    <a:pt x="1932" y="802"/>
                  </a:lnTo>
                  <a:lnTo>
                    <a:pt x="1932" y="802"/>
                  </a:lnTo>
                  <a:lnTo>
                    <a:pt x="1934" y="802"/>
                  </a:lnTo>
                  <a:lnTo>
                    <a:pt x="1936" y="800"/>
                  </a:lnTo>
                  <a:lnTo>
                    <a:pt x="1936" y="800"/>
                  </a:lnTo>
                  <a:lnTo>
                    <a:pt x="1938" y="796"/>
                  </a:lnTo>
                  <a:lnTo>
                    <a:pt x="1942" y="794"/>
                  </a:lnTo>
                  <a:lnTo>
                    <a:pt x="1942" y="794"/>
                  </a:lnTo>
                  <a:lnTo>
                    <a:pt x="1946" y="792"/>
                  </a:lnTo>
                  <a:lnTo>
                    <a:pt x="1950" y="790"/>
                  </a:lnTo>
                  <a:lnTo>
                    <a:pt x="1950" y="790"/>
                  </a:lnTo>
                  <a:lnTo>
                    <a:pt x="1952" y="786"/>
                  </a:lnTo>
                  <a:lnTo>
                    <a:pt x="1954" y="782"/>
                  </a:lnTo>
                  <a:lnTo>
                    <a:pt x="1956" y="778"/>
                  </a:lnTo>
                  <a:lnTo>
                    <a:pt x="1960" y="774"/>
                  </a:lnTo>
                  <a:lnTo>
                    <a:pt x="1960" y="774"/>
                  </a:lnTo>
                  <a:lnTo>
                    <a:pt x="1964" y="772"/>
                  </a:lnTo>
                  <a:lnTo>
                    <a:pt x="1964" y="772"/>
                  </a:lnTo>
                  <a:lnTo>
                    <a:pt x="1966" y="774"/>
                  </a:lnTo>
                  <a:lnTo>
                    <a:pt x="1970" y="776"/>
                  </a:lnTo>
                  <a:lnTo>
                    <a:pt x="1970" y="776"/>
                  </a:lnTo>
                  <a:lnTo>
                    <a:pt x="1972" y="778"/>
                  </a:lnTo>
                  <a:lnTo>
                    <a:pt x="1972" y="780"/>
                  </a:lnTo>
                  <a:lnTo>
                    <a:pt x="1968" y="788"/>
                  </a:lnTo>
                  <a:lnTo>
                    <a:pt x="1964" y="794"/>
                  </a:lnTo>
                  <a:lnTo>
                    <a:pt x="1964" y="800"/>
                  </a:lnTo>
                  <a:lnTo>
                    <a:pt x="1964" y="800"/>
                  </a:lnTo>
                  <a:lnTo>
                    <a:pt x="1966" y="806"/>
                  </a:lnTo>
                  <a:lnTo>
                    <a:pt x="1970" y="808"/>
                  </a:lnTo>
                  <a:lnTo>
                    <a:pt x="1970" y="808"/>
                  </a:lnTo>
                  <a:lnTo>
                    <a:pt x="1978" y="806"/>
                  </a:lnTo>
                  <a:lnTo>
                    <a:pt x="1986" y="802"/>
                  </a:lnTo>
                  <a:lnTo>
                    <a:pt x="1994" y="796"/>
                  </a:lnTo>
                  <a:lnTo>
                    <a:pt x="2000" y="794"/>
                  </a:lnTo>
                  <a:lnTo>
                    <a:pt x="2000" y="794"/>
                  </a:lnTo>
                  <a:lnTo>
                    <a:pt x="2002" y="794"/>
                  </a:lnTo>
                  <a:lnTo>
                    <a:pt x="2002" y="794"/>
                  </a:lnTo>
                  <a:lnTo>
                    <a:pt x="2008" y="794"/>
                  </a:lnTo>
                  <a:lnTo>
                    <a:pt x="2012" y="796"/>
                  </a:lnTo>
                  <a:lnTo>
                    <a:pt x="2014" y="800"/>
                  </a:lnTo>
                  <a:lnTo>
                    <a:pt x="2014" y="804"/>
                  </a:lnTo>
                  <a:lnTo>
                    <a:pt x="2014" y="804"/>
                  </a:lnTo>
                  <a:lnTo>
                    <a:pt x="2014" y="808"/>
                  </a:lnTo>
                  <a:lnTo>
                    <a:pt x="2014" y="812"/>
                  </a:lnTo>
                  <a:lnTo>
                    <a:pt x="2010" y="814"/>
                  </a:lnTo>
                  <a:lnTo>
                    <a:pt x="2006" y="814"/>
                  </a:lnTo>
                  <a:lnTo>
                    <a:pt x="2006" y="814"/>
                  </a:lnTo>
                  <a:lnTo>
                    <a:pt x="2004" y="814"/>
                  </a:lnTo>
                  <a:lnTo>
                    <a:pt x="2004" y="814"/>
                  </a:lnTo>
                  <a:lnTo>
                    <a:pt x="2004" y="824"/>
                  </a:lnTo>
                  <a:lnTo>
                    <a:pt x="2004" y="826"/>
                  </a:lnTo>
                  <a:lnTo>
                    <a:pt x="2008" y="826"/>
                  </a:lnTo>
                  <a:lnTo>
                    <a:pt x="2014" y="826"/>
                  </a:lnTo>
                  <a:lnTo>
                    <a:pt x="2020" y="830"/>
                  </a:lnTo>
                  <a:lnTo>
                    <a:pt x="2020" y="830"/>
                  </a:lnTo>
                  <a:lnTo>
                    <a:pt x="2024" y="834"/>
                  </a:lnTo>
                  <a:lnTo>
                    <a:pt x="2024" y="840"/>
                  </a:lnTo>
                  <a:lnTo>
                    <a:pt x="2020" y="850"/>
                  </a:lnTo>
                  <a:lnTo>
                    <a:pt x="2020" y="850"/>
                  </a:lnTo>
                  <a:lnTo>
                    <a:pt x="2020" y="854"/>
                  </a:lnTo>
                  <a:lnTo>
                    <a:pt x="2020" y="856"/>
                  </a:lnTo>
                  <a:lnTo>
                    <a:pt x="2020" y="856"/>
                  </a:lnTo>
                  <a:lnTo>
                    <a:pt x="2022" y="864"/>
                  </a:lnTo>
                  <a:lnTo>
                    <a:pt x="2020" y="870"/>
                  </a:lnTo>
                  <a:lnTo>
                    <a:pt x="2020" y="870"/>
                  </a:lnTo>
                  <a:lnTo>
                    <a:pt x="2018" y="878"/>
                  </a:lnTo>
                  <a:lnTo>
                    <a:pt x="2016" y="882"/>
                  </a:lnTo>
                  <a:lnTo>
                    <a:pt x="2016" y="886"/>
                  </a:lnTo>
                  <a:lnTo>
                    <a:pt x="2016" y="886"/>
                  </a:lnTo>
                  <a:lnTo>
                    <a:pt x="2018" y="888"/>
                  </a:lnTo>
                  <a:lnTo>
                    <a:pt x="2020" y="888"/>
                  </a:lnTo>
                  <a:lnTo>
                    <a:pt x="2020" y="888"/>
                  </a:lnTo>
                  <a:lnTo>
                    <a:pt x="2026" y="886"/>
                  </a:lnTo>
                  <a:lnTo>
                    <a:pt x="2034" y="882"/>
                  </a:lnTo>
                  <a:lnTo>
                    <a:pt x="2046" y="876"/>
                  </a:lnTo>
                  <a:lnTo>
                    <a:pt x="2046" y="876"/>
                  </a:lnTo>
                  <a:lnTo>
                    <a:pt x="2056" y="876"/>
                  </a:lnTo>
                  <a:lnTo>
                    <a:pt x="2060" y="876"/>
                  </a:lnTo>
                  <a:lnTo>
                    <a:pt x="2064" y="874"/>
                  </a:lnTo>
                  <a:lnTo>
                    <a:pt x="2064" y="874"/>
                  </a:lnTo>
                  <a:lnTo>
                    <a:pt x="2068" y="870"/>
                  </a:lnTo>
                  <a:lnTo>
                    <a:pt x="2070" y="866"/>
                  </a:lnTo>
                  <a:lnTo>
                    <a:pt x="2072" y="856"/>
                  </a:lnTo>
                  <a:lnTo>
                    <a:pt x="2072" y="856"/>
                  </a:lnTo>
                  <a:lnTo>
                    <a:pt x="2066" y="856"/>
                  </a:lnTo>
                  <a:lnTo>
                    <a:pt x="2066" y="856"/>
                  </a:lnTo>
                  <a:lnTo>
                    <a:pt x="2068" y="846"/>
                  </a:lnTo>
                  <a:lnTo>
                    <a:pt x="2066" y="838"/>
                  </a:lnTo>
                  <a:lnTo>
                    <a:pt x="2060" y="818"/>
                  </a:lnTo>
                  <a:lnTo>
                    <a:pt x="2060" y="818"/>
                  </a:lnTo>
                  <a:lnTo>
                    <a:pt x="2058" y="814"/>
                  </a:lnTo>
                  <a:lnTo>
                    <a:pt x="2056" y="810"/>
                  </a:lnTo>
                  <a:lnTo>
                    <a:pt x="2056" y="810"/>
                  </a:lnTo>
                  <a:lnTo>
                    <a:pt x="2052" y="808"/>
                  </a:lnTo>
                  <a:lnTo>
                    <a:pt x="2048" y="806"/>
                  </a:lnTo>
                  <a:lnTo>
                    <a:pt x="2048" y="806"/>
                  </a:lnTo>
                  <a:lnTo>
                    <a:pt x="2046" y="804"/>
                  </a:lnTo>
                  <a:lnTo>
                    <a:pt x="2046" y="800"/>
                  </a:lnTo>
                  <a:lnTo>
                    <a:pt x="2046" y="796"/>
                  </a:lnTo>
                  <a:lnTo>
                    <a:pt x="2048" y="792"/>
                  </a:lnTo>
                  <a:lnTo>
                    <a:pt x="2048" y="792"/>
                  </a:lnTo>
                  <a:lnTo>
                    <a:pt x="2054" y="790"/>
                  </a:lnTo>
                  <a:lnTo>
                    <a:pt x="2058" y="790"/>
                  </a:lnTo>
                  <a:lnTo>
                    <a:pt x="2062" y="788"/>
                  </a:lnTo>
                  <a:lnTo>
                    <a:pt x="2068" y="784"/>
                  </a:lnTo>
                  <a:lnTo>
                    <a:pt x="2068" y="784"/>
                  </a:lnTo>
                  <a:lnTo>
                    <a:pt x="2082" y="768"/>
                  </a:lnTo>
                  <a:lnTo>
                    <a:pt x="2082" y="768"/>
                  </a:lnTo>
                  <a:lnTo>
                    <a:pt x="2090" y="754"/>
                  </a:lnTo>
                  <a:lnTo>
                    <a:pt x="2094" y="746"/>
                  </a:lnTo>
                  <a:lnTo>
                    <a:pt x="2102" y="742"/>
                  </a:lnTo>
                  <a:lnTo>
                    <a:pt x="2102" y="742"/>
                  </a:lnTo>
                  <a:lnTo>
                    <a:pt x="2108" y="740"/>
                  </a:lnTo>
                  <a:lnTo>
                    <a:pt x="2108" y="740"/>
                  </a:lnTo>
                  <a:lnTo>
                    <a:pt x="2112" y="742"/>
                  </a:lnTo>
                  <a:lnTo>
                    <a:pt x="2116" y="746"/>
                  </a:lnTo>
                  <a:lnTo>
                    <a:pt x="2120" y="750"/>
                  </a:lnTo>
                  <a:lnTo>
                    <a:pt x="2126" y="752"/>
                  </a:lnTo>
                  <a:lnTo>
                    <a:pt x="2126" y="752"/>
                  </a:lnTo>
                  <a:lnTo>
                    <a:pt x="2126" y="752"/>
                  </a:lnTo>
                  <a:lnTo>
                    <a:pt x="2126" y="752"/>
                  </a:lnTo>
                  <a:lnTo>
                    <a:pt x="2132" y="750"/>
                  </a:lnTo>
                  <a:lnTo>
                    <a:pt x="2138" y="748"/>
                  </a:lnTo>
                  <a:lnTo>
                    <a:pt x="2148" y="740"/>
                  </a:lnTo>
                  <a:lnTo>
                    <a:pt x="2148" y="740"/>
                  </a:lnTo>
                  <a:lnTo>
                    <a:pt x="2152" y="730"/>
                  </a:lnTo>
                  <a:lnTo>
                    <a:pt x="2156" y="724"/>
                  </a:lnTo>
                  <a:lnTo>
                    <a:pt x="2160" y="720"/>
                  </a:lnTo>
                  <a:lnTo>
                    <a:pt x="2160" y="720"/>
                  </a:lnTo>
                  <a:lnTo>
                    <a:pt x="2168" y="714"/>
                  </a:lnTo>
                  <a:lnTo>
                    <a:pt x="2178" y="708"/>
                  </a:lnTo>
                  <a:lnTo>
                    <a:pt x="2178" y="708"/>
                  </a:lnTo>
                  <a:lnTo>
                    <a:pt x="2182" y="706"/>
                  </a:lnTo>
                  <a:lnTo>
                    <a:pt x="2186" y="702"/>
                  </a:lnTo>
                  <a:lnTo>
                    <a:pt x="2190" y="692"/>
                  </a:lnTo>
                  <a:lnTo>
                    <a:pt x="2190" y="692"/>
                  </a:lnTo>
                  <a:lnTo>
                    <a:pt x="2196" y="684"/>
                  </a:lnTo>
                  <a:lnTo>
                    <a:pt x="2202" y="674"/>
                  </a:lnTo>
                  <a:lnTo>
                    <a:pt x="2202" y="674"/>
                  </a:lnTo>
                  <a:lnTo>
                    <a:pt x="2224" y="650"/>
                  </a:lnTo>
                  <a:lnTo>
                    <a:pt x="2228" y="644"/>
                  </a:lnTo>
                  <a:lnTo>
                    <a:pt x="2230" y="638"/>
                  </a:lnTo>
                  <a:lnTo>
                    <a:pt x="2232" y="632"/>
                  </a:lnTo>
                  <a:lnTo>
                    <a:pt x="2232" y="624"/>
                  </a:lnTo>
                  <a:lnTo>
                    <a:pt x="2232" y="624"/>
                  </a:lnTo>
                  <a:lnTo>
                    <a:pt x="2230" y="610"/>
                  </a:lnTo>
                  <a:lnTo>
                    <a:pt x="2230" y="604"/>
                  </a:lnTo>
                  <a:lnTo>
                    <a:pt x="2232" y="598"/>
                  </a:lnTo>
                  <a:lnTo>
                    <a:pt x="2232" y="598"/>
                  </a:lnTo>
                  <a:lnTo>
                    <a:pt x="2236" y="590"/>
                  </a:lnTo>
                  <a:lnTo>
                    <a:pt x="2240" y="582"/>
                  </a:lnTo>
                  <a:lnTo>
                    <a:pt x="2240" y="582"/>
                  </a:lnTo>
                  <a:lnTo>
                    <a:pt x="2244" y="572"/>
                  </a:lnTo>
                  <a:lnTo>
                    <a:pt x="2244" y="560"/>
                  </a:lnTo>
                  <a:lnTo>
                    <a:pt x="2242" y="550"/>
                  </a:lnTo>
                  <a:lnTo>
                    <a:pt x="2238" y="546"/>
                  </a:lnTo>
                  <a:lnTo>
                    <a:pt x="2234" y="542"/>
                  </a:lnTo>
                  <a:lnTo>
                    <a:pt x="2234" y="542"/>
                  </a:lnTo>
                  <a:lnTo>
                    <a:pt x="2228" y="540"/>
                  </a:lnTo>
                  <a:lnTo>
                    <a:pt x="2228" y="540"/>
                  </a:lnTo>
                  <a:lnTo>
                    <a:pt x="2222" y="542"/>
                  </a:lnTo>
                  <a:lnTo>
                    <a:pt x="2216" y="548"/>
                  </a:lnTo>
                  <a:lnTo>
                    <a:pt x="2216" y="548"/>
                  </a:lnTo>
                  <a:lnTo>
                    <a:pt x="2208" y="552"/>
                  </a:lnTo>
                  <a:lnTo>
                    <a:pt x="2202" y="554"/>
                  </a:lnTo>
                  <a:lnTo>
                    <a:pt x="2202" y="554"/>
                  </a:lnTo>
                  <a:lnTo>
                    <a:pt x="2200" y="552"/>
                  </a:lnTo>
                  <a:lnTo>
                    <a:pt x="2196" y="550"/>
                  </a:lnTo>
                  <a:lnTo>
                    <a:pt x="2196" y="550"/>
                  </a:lnTo>
                  <a:lnTo>
                    <a:pt x="2194" y="546"/>
                  </a:lnTo>
                  <a:lnTo>
                    <a:pt x="2192" y="542"/>
                  </a:lnTo>
                  <a:lnTo>
                    <a:pt x="2192" y="538"/>
                  </a:lnTo>
                  <a:lnTo>
                    <a:pt x="2188" y="536"/>
                  </a:lnTo>
                  <a:lnTo>
                    <a:pt x="2188" y="536"/>
                  </a:lnTo>
                  <a:lnTo>
                    <a:pt x="2182" y="536"/>
                  </a:lnTo>
                  <a:lnTo>
                    <a:pt x="2182" y="536"/>
                  </a:lnTo>
                  <a:lnTo>
                    <a:pt x="2180" y="536"/>
                  </a:lnTo>
                  <a:lnTo>
                    <a:pt x="2180" y="536"/>
                  </a:lnTo>
                  <a:lnTo>
                    <a:pt x="2176" y="536"/>
                  </a:lnTo>
                  <a:lnTo>
                    <a:pt x="2176" y="536"/>
                  </a:lnTo>
                  <a:lnTo>
                    <a:pt x="2172" y="534"/>
                  </a:lnTo>
                  <a:lnTo>
                    <a:pt x="2168" y="532"/>
                  </a:lnTo>
                  <a:lnTo>
                    <a:pt x="2168" y="532"/>
                  </a:lnTo>
                  <a:lnTo>
                    <a:pt x="2174" y="526"/>
                  </a:lnTo>
                  <a:lnTo>
                    <a:pt x="2182" y="524"/>
                  </a:lnTo>
                  <a:lnTo>
                    <a:pt x="2196" y="516"/>
                  </a:lnTo>
                  <a:lnTo>
                    <a:pt x="2196" y="516"/>
                  </a:lnTo>
                  <a:lnTo>
                    <a:pt x="2226" y="494"/>
                  </a:lnTo>
                  <a:lnTo>
                    <a:pt x="2226" y="494"/>
                  </a:lnTo>
                  <a:lnTo>
                    <a:pt x="2240" y="486"/>
                  </a:lnTo>
                  <a:lnTo>
                    <a:pt x="2248" y="480"/>
                  </a:lnTo>
                  <a:lnTo>
                    <a:pt x="2254" y="474"/>
                  </a:lnTo>
                  <a:lnTo>
                    <a:pt x="2254" y="474"/>
                  </a:lnTo>
                  <a:lnTo>
                    <a:pt x="2264" y="462"/>
                  </a:lnTo>
                  <a:lnTo>
                    <a:pt x="2268" y="456"/>
                  </a:lnTo>
                  <a:lnTo>
                    <a:pt x="2276" y="452"/>
                  </a:lnTo>
                  <a:lnTo>
                    <a:pt x="2276" y="452"/>
                  </a:lnTo>
                  <a:lnTo>
                    <a:pt x="2284" y="450"/>
                  </a:lnTo>
                  <a:lnTo>
                    <a:pt x="2284" y="450"/>
                  </a:lnTo>
                  <a:lnTo>
                    <a:pt x="2300" y="454"/>
                  </a:lnTo>
                  <a:lnTo>
                    <a:pt x="2314" y="456"/>
                  </a:lnTo>
                  <a:lnTo>
                    <a:pt x="2314" y="456"/>
                  </a:lnTo>
                  <a:lnTo>
                    <a:pt x="2328" y="458"/>
                  </a:lnTo>
                  <a:lnTo>
                    <a:pt x="2328" y="458"/>
                  </a:lnTo>
                  <a:lnTo>
                    <a:pt x="2342" y="456"/>
                  </a:lnTo>
                  <a:lnTo>
                    <a:pt x="2348" y="456"/>
                  </a:lnTo>
                  <a:lnTo>
                    <a:pt x="2354" y="454"/>
                  </a:lnTo>
                  <a:lnTo>
                    <a:pt x="2354" y="454"/>
                  </a:lnTo>
                  <a:lnTo>
                    <a:pt x="2358" y="446"/>
                  </a:lnTo>
                  <a:lnTo>
                    <a:pt x="2362" y="442"/>
                  </a:lnTo>
                  <a:lnTo>
                    <a:pt x="2366" y="442"/>
                  </a:lnTo>
                  <a:lnTo>
                    <a:pt x="2366" y="442"/>
                  </a:lnTo>
                  <a:lnTo>
                    <a:pt x="2370" y="442"/>
                  </a:lnTo>
                  <a:lnTo>
                    <a:pt x="2370" y="442"/>
                  </a:lnTo>
                  <a:lnTo>
                    <a:pt x="2372" y="444"/>
                  </a:lnTo>
                  <a:lnTo>
                    <a:pt x="2372" y="446"/>
                  </a:lnTo>
                  <a:lnTo>
                    <a:pt x="2374" y="452"/>
                  </a:lnTo>
                  <a:lnTo>
                    <a:pt x="2374" y="458"/>
                  </a:lnTo>
                  <a:lnTo>
                    <a:pt x="2376" y="460"/>
                  </a:lnTo>
                  <a:lnTo>
                    <a:pt x="2378" y="462"/>
                  </a:lnTo>
                  <a:lnTo>
                    <a:pt x="2378" y="462"/>
                  </a:lnTo>
                  <a:lnTo>
                    <a:pt x="2378" y="462"/>
                  </a:lnTo>
                  <a:lnTo>
                    <a:pt x="2378" y="462"/>
                  </a:lnTo>
                  <a:lnTo>
                    <a:pt x="2382" y="460"/>
                  </a:lnTo>
                  <a:lnTo>
                    <a:pt x="2384" y="458"/>
                  </a:lnTo>
                  <a:lnTo>
                    <a:pt x="2388" y="454"/>
                  </a:lnTo>
                  <a:lnTo>
                    <a:pt x="2388" y="454"/>
                  </a:lnTo>
                  <a:lnTo>
                    <a:pt x="2392" y="450"/>
                  </a:lnTo>
                  <a:lnTo>
                    <a:pt x="2398" y="450"/>
                  </a:lnTo>
                  <a:lnTo>
                    <a:pt x="2398" y="450"/>
                  </a:lnTo>
                  <a:lnTo>
                    <a:pt x="2400" y="450"/>
                  </a:lnTo>
                  <a:lnTo>
                    <a:pt x="2400" y="450"/>
                  </a:lnTo>
                  <a:lnTo>
                    <a:pt x="2404" y="450"/>
                  </a:lnTo>
                  <a:lnTo>
                    <a:pt x="2404" y="450"/>
                  </a:lnTo>
                  <a:lnTo>
                    <a:pt x="2408" y="450"/>
                  </a:lnTo>
                  <a:lnTo>
                    <a:pt x="2408" y="450"/>
                  </a:lnTo>
                  <a:lnTo>
                    <a:pt x="2416" y="450"/>
                  </a:lnTo>
                  <a:lnTo>
                    <a:pt x="2420" y="448"/>
                  </a:lnTo>
                  <a:lnTo>
                    <a:pt x="2420" y="448"/>
                  </a:lnTo>
                  <a:lnTo>
                    <a:pt x="2422" y="446"/>
                  </a:lnTo>
                  <a:lnTo>
                    <a:pt x="2422" y="444"/>
                  </a:lnTo>
                  <a:lnTo>
                    <a:pt x="2420" y="440"/>
                  </a:lnTo>
                  <a:lnTo>
                    <a:pt x="2418" y="436"/>
                  </a:lnTo>
                  <a:lnTo>
                    <a:pt x="2418" y="434"/>
                  </a:lnTo>
                  <a:lnTo>
                    <a:pt x="2420" y="432"/>
                  </a:lnTo>
                  <a:lnTo>
                    <a:pt x="2420" y="432"/>
                  </a:lnTo>
                  <a:lnTo>
                    <a:pt x="2426" y="430"/>
                  </a:lnTo>
                  <a:lnTo>
                    <a:pt x="2432" y="428"/>
                  </a:lnTo>
                  <a:lnTo>
                    <a:pt x="2442" y="420"/>
                  </a:lnTo>
                  <a:lnTo>
                    <a:pt x="2450" y="412"/>
                  </a:lnTo>
                  <a:lnTo>
                    <a:pt x="2460" y="404"/>
                  </a:lnTo>
                  <a:lnTo>
                    <a:pt x="2460" y="404"/>
                  </a:lnTo>
                  <a:lnTo>
                    <a:pt x="2468" y="400"/>
                  </a:lnTo>
                  <a:lnTo>
                    <a:pt x="2472" y="400"/>
                  </a:lnTo>
                  <a:lnTo>
                    <a:pt x="2472" y="400"/>
                  </a:lnTo>
                  <a:lnTo>
                    <a:pt x="2476" y="400"/>
                  </a:lnTo>
                  <a:lnTo>
                    <a:pt x="2478" y="402"/>
                  </a:lnTo>
                  <a:lnTo>
                    <a:pt x="2482" y="408"/>
                  </a:lnTo>
                  <a:lnTo>
                    <a:pt x="2486" y="414"/>
                  </a:lnTo>
                  <a:lnTo>
                    <a:pt x="2488" y="422"/>
                  </a:lnTo>
                  <a:lnTo>
                    <a:pt x="2488" y="422"/>
                  </a:lnTo>
                  <a:lnTo>
                    <a:pt x="2498" y="418"/>
                  </a:lnTo>
                  <a:lnTo>
                    <a:pt x="2508" y="414"/>
                  </a:lnTo>
                  <a:lnTo>
                    <a:pt x="2518" y="412"/>
                  </a:lnTo>
                  <a:lnTo>
                    <a:pt x="2522" y="408"/>
                  </a:lnTo>
                  <a:lnTo>
                    <a:pt x="2526" y="406"/>
                  </a:lnTo>
                  <a:lnTo>
                    <a:pt x="2526" y="406"/>
                  </a:lnTo>
                  <a:lnTo>
                    <a:pt x="2532" y="396"/>
                  </a:lnTo>
                  <a:lnTo>
                    <a:pt x="2540" y="390"/>
                  </a:lnTo>
                  <a:lnTo>
                    <a:pt x="2548" y="384"/>
                  </a:lnTo>
                  <a:lnTo>
                    <a:pt x="2560" y="382"/>
                  </a:lnTo>
                  <a:lnTo>
                    <a:pt x="2560" y="382"/>
                  </a:lnTo>
                  <a:lnTo>
                    <a:pt x="2554" y="394"/>
                  </a:lnTo>
                  <a:lnTo>
                    <a:pt x="2546" y="406"/>
                  </a:lnTo>
                  <a:lnTo>
                    <a:pt x="2546" y="406"/>
                  </a:lnTo>
                  <a:lnTo>
                    <a:pt x="2534" y="416"/>
                  </a:lnTo>
                  <a:lnTo>
                    <a:pt x="2522" y="424"/>
                  </a:lnTo>
                  <a:lnTo>
                    <a:pt x="2498" y="438"/>
                  </a:lnTo>
                  <a:lnTo>
                    <a:pt x="2498" y="438"/>
                  </a:lnTo>
                  <a:lnTo>
                    <a:pt x="2488" y="446"/>
                  </a:lnTo>
                  <a:lnTo>
                    <a:pt x="2480" y="456"/>
                  </a:lnTo>
                  <a:lnTo>
                    <a:pt x="2470" y="464"/>
                  </a:lnTo>
                  <a:lnTo>
                    <a:pt x="2460" y="472"/>
                  </a:lnTo>
                  <a:lnTo>
                    <a:pt x="2460" y="472"/>
                  </a:lnTo>
                  <a:lnTo>
                    <a:pt x="2448" y="480"/>
                  </a:lnTo>
                  <a:lnTo>
                    <a:pt x="2442" y="484"/>
                  </a:lnTo>
                  <a:lnTo>
                    <a:pt x="2436" y="490"/>
                  </a:lnTo>
                  <a:lnTo>
                    <a:pt x="2436" y="490"/>
                  </a:lnTo>
                  <a:lnTo>
                    <a:pt x="2430" y="502"/>
                  </a:lnTo>
                  <a:lnTo>
                    <a:pt x="2424" y="514"/>
                  </a:lnTo>
                  <a:lnTo>
                    <a:pt x="2424" y="514"/>
                  </a:lnTo>
                  <a:lnTo>
                    <a:pt x="2422" y="526"/>
                  </a:lnTo>
                  <a:lnTo>
                    <a:pt x="2422" y="536"/>
                  </a:lnTo>
                  <a:lnTo>
                    <a:pt x="2426" y="556"/>
                  </a:lnTo>
                  <a:lnTo>
                    <a:pt x="2426" y="556"/>
                  </a:lnTo>
                  <a:lnTo>
                    <a:pt x="2430" y="580"/>
                  </a:lnTo>
                  <a:lnTo>
                    <a:pt x="2430" y="580"/>
                  </a:lnTo>
                  <a:lnTo>
                    <a:pt x="2432" y="594"/>
                  </a:lnTo>
                  <a:lnTo>
                    <a:pt x="2434" y="600"/>
                  </a:lnTo>
                  <a:lnTo>
                    <a:pt x="2436" y="604"/>
                  </a:lnTo>
                  <a:lnTo>
                    <a:pt x="2438" y="604"/>
                  </a:lnTo>
                  <a:lnTo>
                    <a:pt x="2438" y="604"/>
                  </a:lnTo>
                  <a:lnTo>
                    <a:pt x="2440" y="606"/>
                  </a:lnTo>
                  <a:lnTo>
                    <a:pt x="2440" y="606"/>
                  </a:lnTo>
                  <a:lnTo>
                    <a:pt x="2444" y="604"/>
                  </a:lnTo>
                  <a:lnTo>
                    <a:pt x="2448" y="602"/>
                  </a:lnTo>
                  <a:lnTo>
                    <a:pt x="2454" y="592"/>
                  </a:lnTo>
                  <a:lnTo>
                    <a:pt x="2462" y="574"/>
                  </a:lnTo>
                  <a:lnTo>
                    <a:pt x="2462" y="574"/>
                  </a:lnTo>
                  <a:lnTo>
                    <a:pt x="2466" y="570"/>
                  </a:lnTo>
                  <a:lnTo>
                    <a:pt x="2472" y="566"/>
                  </a:lnTo>
                  <a:lnTo>
                    <a:pt x="2476" y="564"/>
                  </a:lnTo>
                  <a:lnTo>
                    <a:pt x="2482" y="560"/>
                  </a:lnTo>
                  <a:lnTo>
                    <a:pt x="2482" y="560"/>
                  </a:lnTo>
                  <a:lnTo>
                    <a:pt x="2484" y="556"/>
                  </a:lnTo>
                  <a:lnTo>
                    <a:pt x="2486" y="550"/>
                  </a:lnTo>
                  <a:lnTo>
                    <a:pt x="2488" y="546"/>
                  </a:lnTo>
                  <a:lnTo>
                    <a:pt x="2490" y="542"/>
                  </a:lnTo>
                  <a:lnTo>
                    <a:pt x="2490" y="542"/>
                  </a:lnTo>
                  <a:lnTo>
                    <a:pt x="2496" y="540"/>
                  </a:lnTo>
                  <a:lnTo>
                    <a:pt x="2504" y="540"/>
                  </a:lnTo>
                  <a:lnTo>
                    <a:pt x="2504" y="540"/>
                  </a:lnTo>
                  <a:lnTo>
                    <a:pt x="2506" y="536"/>
                  </a:lnTo>
                  <a:lnTo>
                    <a:pt x="2506" y="532"/>
                  </a:lnTo>
                  <a:lnTo>
                    <a:pt x="2506" y="532"/>
                  </a:lnTo>
                  <a:lnTo>
                    <a:pt x="2508" y="522"/>
                  </a:lnTo>
                  <a:lnTo>
                    <a:pt x="2510" y="516"/>
                  </a:lnTo>
                  <a:lnTo>
                    <a:pt x="2512" y="512"/>
                  </a:lnTo>
                  <a:lnTo>
                    <a:pt x="2512" y="512"/>
                  </a:lnTo>
                  <a:lnTo>
                    <a:pt x="2516" y="514"/>
                  </a:lnTo>
                  <a:lnTo>
                    <a:pt x="2522" y="516"/>
                  </a:lnTo>
                  <a:lnTo>
                    <a:pt x="2522" y="516"/>
                  </a:lnTo>
                  <a:lnTo>
                    <a:pt x="2526" y="514"/>
                  </a:lnTo>
                  <a:lnTo>
                    <a:pt x="2528" y="512"/>
                  </a:lnTo>
                  <a:lnTo>
                    <a:pt x="2528" y="512"/>
                  </a:lnTo>
                  <a:lnTo>
                    <a:pt x="2528" y="508"/>
                  </a:lnTo>
                  <a:lnTo>
                    <a:pt x="2526" y="506"/>
                  </a:lnTo>
                  <a:lnTo>
                    <a:pt x="2524" y="502"/>
                  </a:lnTo>
                  <a:lnTo>
                    <a:pt x="2524" y="498"/>
                  </a:lnTo>
                  <a:lnTo>
                    <a:pt x="2524" y="498"/>
                  </a:lnTo>
                  <a:lnTo>
                    <a:pt x="2526" y="492"/>
                  </a:lnTo>
                  <a:lnTo>
                    <a:pt x="2530" y="490"/>
                  </a:lnTo>
                  <a:lnTo>
                    <a:pt x="2530" y="486"/>
                  </a:lnTo>
                  <a:lnTo>
                    <a:pt x="2528" y="482"/>
                  </a:lnTo>
                  <a:lnTo>
                    <a:pt x="2528" y="482"/>
                  </a:lnTo>
                  <a:lnTo>
                    <a:pt x="2524" y="480"/>
                  </a:lnTo>
                  <a:lnTo>
                    <a:pt x="2520" y="478"/>
                  </a:lnTo>
                  <a:lnTo>
                    <a:pt x="2516" y="476"/>
                  </a:lnTo>
                  <a:lnTo>
                    <a:pt x="2514" y="472"/>
                  </a:lnTo>
                  <a:lnTo>
                    <a:pt x="2514" y="472"/>
                  </a:lnTo>
                  <a:lnTo>
                    <a:pt x="2516" y="468"/>
                  </a:lnTo>
                  <a:lnTo>
                    <a:pt x="2522" y="460"/>
                  </a:lnTo>
                  <a:lnTo>
                    <a:pt x="2534" y="448"/>
                  </a:lnTo>
                  <a:lnTo>
                    <a:pt x="2534" y="448"/>
                  </a:lnTo>
                  <a:lnTo>
                    <a:pt x="2542" y="442"/>
                  </a:lnTo>
                  <a:lnTo>
                    <a:pt x="2548" y="438"/>
                  </a:lnTo>
                  <a:lnTo>
                    <a:pt x="2552" y="438"/>
                  </a:lnTo>
                  <a:lnTo>
                    <a:pt x="2552" y="438"/>
                  </a:lnTo>
                  <a:lnTo>
                    <a:pt x="2552" y="438"/>
                  </a:lnTo>
                  <a:lnTo>
                    <a:pt x="2552" y="438"/>
                  </a:lnTo>
                  <a:lnTo>
                    <a:pt x="2556" y="438"/>
                  </a:lnTo>
                  <a:lnTo>
                    <a:pt x="2560" y="442"/>
                  </a:lnTo>
                  <a:lnTo>
                    <a:pt x="2562" y="446"/>
                  </a:lnTo>
                  <a:lnTo>
                    <a:pt x="2566" y="448"/>
                  </a:lnTo>
                  <a:lnTo>
                    <a:pt x="2566" y="448"/>
                  </a:lnTo>
                  <a:lnTo>
                    <a:pt x="2566" y="448"/>
                  </a:lnTo>
                  <a:lnTo>
                    <a:pt x="2566" y="448"/>
                  </a:lnTo>
                  <a:lnTo>
                    <a:pt x="2572" y="446"/>
                  </a:lnTo>
                  <a:lnTo>
                    <a:pt x="2576" y="442"/>
                  </a:lnTo>
                  <a:lnTo>
                    <a:pt x="2580" y="438"/>
                  </a:lnTo>
                  <a:lnTo>
                    <a:pt x="2586" y="434"/>
                  </a:lnTo>
                  <a:lnTo>
                    <a:pt x="2586" y="434"/>
                  </a:lnTo>
                  <a:lnTo>
                    <a:pt x="2592" y="430"/>
                  </a:lnTo>
                  <a:lnTo>
                    <a:pt x="2598" y="430"/>
                  </a:lnTo>
                  <a:lnTo>
                    <a:pt x="2598" y="430"/>
                  </a:lnTo>
                  <a:lnTo>
                    <a:pt x="2606" y="432"/>
                  </a:lnTo>
                  <a:lnTo>
                    <a:pt x="2606" y="432"/>
                  </a:lnTo>
                  <a:lnTo>
                    <a:pt x="2614" y="438"/>
                  </a:lnTo>
                  <a:lnTo>
                    <a:pt x="2616" y="440"/>
                  </a:lnTo>
                  <a:lnTo>
                    <a:pt x="2620" y="442"/>
                  </a:lnTo>
                  <a:lnTo>
                    <a:pt x="2620" y="442"/>
                  </a:lnTo>
                  <a:lnTo>
                    <a:pt x="2626" y="440"/>
                  </a:lnTo>
                  <a:lnTo>
                    <a:pt x="2626" y="440"/>
                  </a:lnTo>
                  <a:lnTo>
                    <a:pt x="2630" y="438"/>
                  </a:lnTo>
                  <a:lnTo>
                    <a:pt x="2636" y="434"/>
                  </a:lnTo>
                  <a:lnTo>
                    <a:pt x="2644" y="424"/>
                  </a:lnTo>
                  <a:lnTo>
                    <a:pt x="2644" y="424"/>
                  </a:lnTo>
                  <a:lnTo>
                    <a:pt x="2654" y="420"/>
                  </a:lnTo>
                  <a:lnTo>
                    <a:pt x="2666" y="414"/>
                  </a:lnTo>
                  <a:lnTo>
                    <a:pt x="2676" y="410"/>
                  </a:lnTo>
                  <a:lnTo>
                    <a:pt x="2686" y="406"/>
                  </a:lnTo>
                  <a:lnTo>
                    <a:pt x="2686" y="406"/>
                  </a:lnTo>
                  <a:lnTo>
                    <a:pt x="2694" y="400"/>
                  </a:lnTo>
                  <a:lnTo>
                    <a:pt x="2704" y="394"/>
                  </a:lnTo>
                  <a:lnTo>
                    <a:pt x="2704" y="394"/>
                  </a:lnTo>
                  <a:lnTo>
                    <a:pt x="2710" y="392"/>
                  </a:lnTo>
                  <a:lnTo>
                    <a:pt x="2710" y="392"/>
                  </a:lnTo>
                  <a:lnTo>
                    <a:pt x="2718" y="394"/>
                  </a:lnTo>
                  <a:lnTo>
                    <a:pt x="2718" y="394"/>
                  </a:lnTo>
                  <a:lnTo>
                    <a:pt x="2724" y="394"/>
                  </a:lnTo>
                  <a:lnTo>
                    <a:pt x="2724" y="394"/>
                  </a:lnTo>
                  <a:lnTo>
                    <a:pt x="2726" y="394"/>
                  </a:lnTo>
                  <a:lnTo>
                    <a:pt x="2726" y="394"/>
                  </a:lnTo>
                  <a:lnTo>
                    <a:pt x="2730" y="394"/>
                  </a:lnTo>
                  <a:lnTo>
                    <a:pt x="2736" y="392"/>
                  </a:lnTo>
                  <a:lnTo>
                    <a:pt x="2740" y="388"/>
                  </a:lnTo>
                  <a:lnTo>
                    <a:pt x="2740" y="384"/>
                  </a:lnTo>
                  <a:lnTo>
                    <a:pt x="2740" y="384"/>
                  </a:lnTo>
                  <a:lnTo>
                    <a:pt x="2738" y="382"/>
                  </a:lnTo>
                  <a:lnTo>
                    <a:pt x="2736" y="380"/>
                  </a:lnTo>
                  <a:lnTo>
                    <a:pt x="2732" y="378"/>
                  </a:lnTo>
                  <a:lnTo>
                    <a:pt x="2732" y="378"/>
                  </a:lnTo>
                  <a:lnTo>
                    <a:pt x="2730" y="372"/>
                  </a:lnTo>
                  <a:lnTo>
                    <a:pt x="2730" y="366"/>
                  </a:lnTo>
                  <a:lnTo>
                    <a:pt x="2730" y="366"/>
                  </a:lnTo>
                  <a:lnTo>
                    <a:pt x="2732" y="362"/>
                  </a:lnTo>
                  <a:lnTo>
                    <a:pt x="2730" y="358"/>
                  </a:lnTo>
                  <a:lnTo>
                    <a:pt x="2728" y="354"/>
                  </a:lnTo>
                  <a:lnTo>
                    <a:pt x="2722" y="352"/>
                  </a:lnTo>
                  <a:lnTo>
                    <a:pt x="2722" y="352"/>
                  </a:lnTo>
                  <a:lnTo>
                    <a:pt x="2708" y="348"/>
                  </a:lnTo>
                  <a:lnTo>
                    <a:pt x="2706" y="346"/>
                  </a:lnTo>
                  <a:lnTo>
                    <a:pt x="2704" y="344"/>
                  </a:lnTo>
                  <a:lnTo>
                    <a:pt x="2704" y="342"/>
                  </a:lnTo>
                  <a:lnTo>
                    <a:pt x="2708" y="340"/>
                  </a:lnTo>
                  <a:lnTo>
                    <a:pt x="2708" y="340"/>
                  </a:lnTo>
                  <a:lnTo>
                    <a:pt x="2710" y="340"/>
                  </a:lnTo>
                  <a:lnTo>
                    <a:pt x="2710" y="340"/>
                  </a:lnTo>
                  <a:lnTo>
                    <a:pt x="2730" y="344"/>
                  </a:lnTo>
                  <a:lnTo>
                    <a:pt x="2730" y="344"/>
                  </a:lnTo>
                  <a:lnTo>
                    <a:pt x="2744" y="346"/>
                  </a:lnTo>
                  <a:lnTo>
                    <a:pt x="2744" y="346"/>
                  </a:lnTo>
                  <a:lnTo>
                    <a:pt x="2750" y="346"/>
                  </a:lnTo>
                  <a:lnTo>
                    <a:pt x="2754" y="342"/>
                  </a:lnTo>
                  <a:lnTo>
                    <a:pt x="2754" y="342"/>
                  </a:lnTo>
                  <a:lnTo>
                    <a:pt x="2754" y="338"/>
                  </a:lnTo>
                  <a:lnTo>
                    <a:pt x="2754" y="332"/>
                  </a:lnTo>
                  <a:lnTo>
                    <a:pt x="2756" y="326"/>
                  </a:lnTo>
                  <a:lnTo>
                    <a:pt x="2756" y="324"/>
                  </a:lnTo>
                  <a:lnTo>
                    <a:pt x="2760" y="322"/>
                  </a:lnTo>
                  <a:lnTo>
                    <a:pt x="2760" y="322"/>
                  </a:lnTo>
                  <a:lnTo>
                    <a:pt x="2762" y="322"/>
                  </a:lnTo>
                  <a:lnTo>
                    <a:pt x="2762" y="322"/>
                  </a:lnTo>
                  <a:lnTo>
                    <a:pt x="2766" y="322"/>
                  </a:lnTo>
                  <a:lnTo>
                    <a:pt x="2768" y="326"/>
                  </a:lnTo>
                  <a:lnTo>
                    <a:pt x="2774" y="332"/>
                  </a:lnTo>
                  <a:lnTo>
                    <a:pt x="2774" y="332"/>
                  </a:lnTo>
                  <a:lnTo>
                    <a:pt x="2782" y="330"/>
                  </a:lnTo>
                  <a:lnTo>
                    <a:pt x="2782" y="330"/>
                  </a:lnTo>
                  <a:lnTo>
                    <a:pt x="2792" y="334"/>
                  </a:lnTo>
                  <a:lnTo>
                    <a:pt x="2800" y="338"/>
                  </a:lnTo>
                  <a:lnTo>
                    <a:pt x="2810" y="344"/>
                  </a:lnTo>
                  <a:lnTo>
                    <a:pt x="2818" y="350"/>
                  </a:lnTo>
                  <a:lnTo>
                    <a:pt x="2818" y="350"/>
                  </a:lnTo>
                  <a:lnTo>
                    <a:pt x="2828" y="352"/>
                  </a:lnTo>
                  <a:lnTo>
                    <a:pt x="2828" y="352"/>
                  </a:lnTo>
                  <a:lnTo>
                    <a:pt x="2834" y="352"/>
                  </a:lnTo>
                  <a:lnTo>
                    <a:pt x="2840" y="348"/>
                  </a:lnTo>
                  <a:lnTo>
                    <a:pt x="2840" y="348"/>
                  </a:lnTo>
                  <a:lnTo>
                    <a:pt x="2844" y="344"/>
                  </a:lnTo>
                  <a:lnTo>
                    <a:pt x="2844" y="340"/>
                  </a:lnTo>
                  <a:lnTo>
                    <a:pt x="2848" y="332"/>
                  </a:lnTo>
                  <a:lnTo>
                    <a:pt x="2848" y="332"/>
                  </a:lnTo>
                  <a:lnTo>
                    <a:pt x="2852" y="330"/>
                  </a:lnTo>
                  <a:lnTo>
                    <a:pt x="2856" y="328"/>
                  </a:lnTo>
                  <a:lnTo>
                    <a:pt x="2860" y="328"/>
                  </a:lnTo>
                  <a:lnTo>
                    <a:pt x="2864" y="326"/>
                  </a:lnTo>
                  <a:lnTo>
                    <a:pt x="2864" y="326"/>
                  </a:lnTo>
                  <a:lnTo>
                    <a:pt x="2870" y="324"/>
                  </a:lnTo>
                  <a:lnTo>
                    <a:pt x="2872" y="318"/>
                  </a:lnTo>
                  <a:lnTo>
                    <a:pt x="2872" y="314"/>
                  </a:lnTo>
                  <a:lnTo>
                    <a:pt x="2870" y="310"/>
                  </a:lnTo>
                  <a:lnTo>
                    <a:pt x="2870" y="310"/>
                  </a:lnTo>
                  <a:lnTo>
                    <a:pt x="2866" y="308"/>
                  </a:lnTo>
                  <a:lnTo>
                    <a:pt x="2860" y="306"/>
                  </a:lnTo>
                  <a:lnTo>
                    <a:pt x="2848" y="306"/>
                  </a:lnTo>
                  <a:lnTo>
                    <a:pt x="2848" y="306"/>
                  </a:lnTo>
                  <a:lnTo>
                    <a:pt x="2840" y="300"/>
                  </a:lnTo>
                  <a:lnTo>
                    <a:pt x="2836" y="298"/>
                  </a:lnTo>
                  <a:lnTo>
                    <a:pt x="2832" y="296"/>
                  </a:lnTo>
                  <a:lnTo>
                    <a:pt x="2832" y="296"/>
                  </a:lnTo>
                  <a:lnTo>
                    <a:pt x="2832" y="296"/>
                  </a:lnTo>
                  <a:lnTo>
                    <a:pt x="2832" y="296"/>
                  </a:lnTo>
                  <a:lnTo>
                    <a:pt x="2828" y="298"/>
                  </a:lnTo>
                  <a:lnTo>
                    <a:pt x="2824" y="300"/>
                  </a:lnTo>
                  <a:lnTo>
                    <a:pt x="2822" y="302"/>
                  </a:lnTo>
                  <a:lnTo>
                    <a:pt x="2818" y="304"/>
                  </a:lnTo>
                  <a:lnTo>
                    <a:pt x="2818" y="304"/>
                  </a:lnTo>
                  <a:lnTo>
                    <a:pt x="2816" y="302"/>
                  </a:lnTo>
                  <a:lnTo>
                    <a:pt x="2816" y="302"/>
                  </a:lnTo>
                  <a:lnTo>
                    <a:pt x="2812" y="298"/>
                  </a:lnTo>
                  <a:lnTo>
                    <a:pt x="2812" y="294"/>
                  </a:lnTo>
                  <a:lnTo>
                    <a:pt x="2810" y="288"/>
                  </a:lnTo>
                  <a:lnTo>
                    <a:pt x="2808" y="282"/>
                  </a:lnTo>
                  <a:lnTo>
                    <a:pt x="2808" y="282"/>
                  </a:lnTo>
                  <a:lnTo>
                    <a:pt x="2798" y="274"/>
                  </a:lnTo>
                  <a:lnTo>
                    <a:pt x="2788" y="266"/>
                  </a:lnTo>
                  <a:lnTo>
                    <a:pt x="2762" y="254"/>
                  </a:lnTo>
                  <a:lnTo>
                    <a:pt x="2762" y="254"/>
                  </a:lnTo>
                  <a:lnTo>
                    <a:pt x="2752" y="250"/>
                  </a:lnTo>
                  <a:lnTo>
                    <a:pt x="2744" y="242"/>
                  </a:lnTo>
                  <a:lnTo>
                    <a:pt x="2744" y="242"/>
                  </a:lnTo>
                  <a:lnTo>
                    <a:pt x="2738" y="234"/>
                  </a:lnTo>
                  <a:lnTo>
                    <a:pt x="2734" y="232"/>
                  </a:lnTo>
                  <a:lnTo>
                    <a:pt x="2728" y="232"/>
                  </a:lnTo>
                  <a:lnTo>
                    <a:pt x="2728" y="232"/>
                  </a:lnTo>
                  <a:lnTo>
                    <a:pt x="2720" y="230"/>
                  </a:lnTo>
                  <a:lnTo>
                    <a:pt x="2712" y="226"/>
                  </a:lnTo>
                  <a:lnTo>
                    <a:pt x="2706" y="224"/>
                  </a:lnTo>
                  <a:lnTo>
                    <a:pt x="2698" y="222"/>
                  </a:lnTo>
                  <a:lnTo>
                    <a:pt x="2698" y="222"/>
                  </a:lnTo>
                  <a:lnTo>
                    <a:pt x="2690" y="224"/>
                  </a:lnTo>
                  <a:lnTo>
                    <a:pt x="2690" y="224"/>
                  </a:lnTo>
                  <a:lnTo>
                    <a:pt x="2684" y="224"/>
                  </a:lnTo>
                  <a:lnTo>
                    <a:pt x="2684" y="224"/>
                  </a:lnTo>
                  <a:lnTo>
                    <a:pt x="2676" y="226"/>
                  </a:lnTo>
                  <a:lnTo>
                    <a:pt x="2676" y="226"/>
                  </a:lnTo>
                  <a:lnTo>
                    <a:pt x="2672" y="226"/>
                  </a:lnTo>
                  <a:lnTo>
                    <a:pt x="2666" y="222"/>
                  </a:lnTo>
                  <a:lnTo>
                    <a:pt x="2666" y="222"/>
                  </a:lnTo>
                  <a:lnTo>
                    <a:pt x="2660" y="220"/>
                  </a:lnTo>
                  <a:lnTo>
                    <a:pt x="2654" y="218"/>
                  </a:lnTo>
                  <a:lnTo>
                    <a:pt x="2654" y="218"/>
                  </a:lnTo>
                  <a:lnTo>
                    <a:pt x="2650" y="218"/>
                  </a:lnTo>
                  <a:lnTo>
                    <a:pt x="2646" y="222"/>
                  </a:lnTo>
                  <a:lnTo>
                    <a:pt x="2646" y="222"/>
                  </a:lnTo>
                  <a:lnTo>
                    <a:pt x="2644" y="226"/>
                  </a:lnTo>
                  <a:lnTo>
                    <a:pt x="2644" y="232"/>
                  </a:lnTo>
                  <a:lnTo>
                    <a:pt x="2644" y="238"/>
                  </a:lnTo>
                  <a:lnTo>
                    <a:pt x="2644" y="244"/>
                  </a:lnTo>
                  <a:lnTo>
                    <a:pt x="2644" y="244"/>
                  </a:lnTo>
                  <a:lnTo>
                    <a:pt x="2638" y="250"/>
                  </a:lnTo>
                  <a:lnTo>
                    <a:pt x="2632" y="250"/>
                  </a:lnTo>
                  <a:lnTo>
                    <a:pt x="2632" y="250"/>
                  </a:lnTo>
                  <a:lnTo>
                    <a:pt x="2626" y="250"/>
                  </a:lnTo>
                  <a:lnTo>
                    <a:pt x="2620" y="246"/>
                  </a:lnTo>
                  <a:lnTo>
                    <a:pt x="2612" y="240"/>
                  </a:lnTo>
                  <a:lnTo>
                    <a:pt x="2612" y="240"/>
                  </a:lnTo>
                  <a:lnTo>
                    <a:pt x="2606" y="234"/>
                  </a:lnTo>
                  <a:lnTo>
                    <a:pt x="2602" y="232"/>
                  </a:lnTo>
                  <a:lnTo>
                    <a:pt x="2598" y="230"/>
                  </a:lnTo>
                  <a:lnTo>
                    <a:pt x="2598" y="230"/>
                  </a:lnTo>
                  <a:lnTo>
                    <a:pt x="2594" y="232"/>
                  </a:lnTo>
                  <a:lnTo>
                    <a:pt x="2594" y="232"/>
                  </a:lnTo>
                  <a:lnTo>
                    <a:pt x="2584" y="232"/>
                  </a:lnTo>
                  <a:lnTo>
                    <a:pt x="2574" y="234"/>
                  </a:lnTo>
                  <a:lnTo>
                    <a:pt x="2574" y="234"/>
                  </a:lnTo>
                  <a:lnTo>
                    <a:pt x="2572" y="234"/>
                  </a:lnTo>
                  <a:lnTo>
                    <a:pt x="2572" y="234"/>
                  </a:lnTo>
                  <a:lnTo>
                    <a:pt x="2560" y="230"/>
                  </a:lnTo>
                  <a:lnTo>
                    <a:pt x="2550" y="228"/>
                  </a:lnTo>
                  <a:lnTo>
                    <a:pt x="2550" y="228"/>
                  </a:lnTo>
                  <a:lnTo>
                    <a:pt x="2548" y="228"/>
                  </a:lnTo>
                  <a:lnTo>
                    <a:pt x="2548" y="228"/>
                  </a:lnTo>
                  <a:lnTo>
                    <a:pt x="2542" y="230"/>
                  </a:lnTo>
                  <a:lnTo>
                    <a:pt x="2538" y="232"/>
                  </a:lnTo>
                  <a:lnTo>
                    <a:pt x="2534" y="236"/>
                  </a:lnTo>
                  <a:lnTo>
                    <a:pt x="2528" y="236"/>
                  </a:lnTo>
                  <a:lnTo>
                    <a:pt x="2528" y="236"/>
                  </a:lnTo>
                  <a:lnTo>
                    <a:pt x="2528" y="236"/>
                  </a:lnTo>
                  <a:lnTo>
                    <a:pt x="2528" y="236"/>
                  </a:lnTo>
                  <a:lnTo>
                    <a:pt x="2526" y="232"/>
                  </a:lnTo>
                  <a:lnTo>
                    <a:pt x="2522" y="230"/>
                  </a:lnTo>
                  <a:lnTo>
                    <a:pt x="2518" y="228"/>
                  </a:lnTo>
                  <a:lnTo>
                    <a:pt x="2514" y="224"/>
                  </a:lnTo>
                  <a:lnTo>
                    <a:pt x="2514" y="224"/>
                  </a:lnTo>
                  <a:lnTo>
                    <a:pt x="2512" y="220"/>
                  </a:lnTo>
                  <a:lnTo>
                    <a:pt x="2512" y="216"/>
                  </a:lnTo>
                  <a:lnTo>
                    <a:pt x="2510" y="212"/>
                  </a:lnTo>
                  <a:lnTo>
                    <a:pt x="2508" y="208"/>
                  </a:lnTo>
                  <a:lnTo>
                    <a:pt x="2508" y="208"/>
                  </a:lnTo>
                  <a:lnTo>
                    <a:pt x="2500" y="202"/>
                  </a:lnTo>
                  <a:lnTo>
                    <a:pt x="2488" y="200"/>
                  </a:lnTo>
                  <a:lnTo>
                    <a:pt x="2488" y="200"/>
                  </a:lnTo>
                  <a:lnTo>
                    <a:pt x="2478" y="196"/>
                  </a:lnTo>
                  <a:lnTo>
                    <a:pt x="2470" y="194"/>
                  </a:lnTo>
                  <a:lnTo>
                    <a:pt x="2470" y="194"/>
                  </a:lnTo>
                  <a:lnTo>
                    <a:pt x="2462" y="190"/>
                  </a:lnTo>
                  <a:lnTo>
                    <a:pt x="2462" y="190"/>
                  </a:lnTo>
                  <a:lnTo>
                    <a:pt x="2460" y="190"/>
                  </a:lnTo>
                  <a:lnTo>
                    <a:pt x="2456" y="192"/>
                  </a:lnTo>
                  <a:lnTo>
                    <a:pt x="2446" y="198"/>
                  </a:lnTo>
                  <a:lnTo>
                    <a:pt x="2446" y="198"/>
                  </a:lnTo>
                  <a:lnTo>
                    <a:pt x="2438" y="202"/>
                  </a:lnTo>
                  <a:lnTo>
                    <a:pt x="2430" y="202"/>
                  </a:lnTo>
                  <a:lnTo>
                    <a:pt x="2430" y="202"/>
                  </a:lnTo>
                  <a:lnTo>
                    <a:pt x="2428" y="202"/>
                  </a:lnTo>
                  <a:lnTo>
                    <a:pt x="2428" y="202"/>
                  </a:lnTo>
                  <a:lnTo>
                    <a:pt x="2424" y="200"/>
                  </a:lnTo>
                  <a:lnTo>
                    <a:pt x="2422" y="196"/>
                  </a:lnTo>
                  <a:lnTo>
                    <a:pt x="2420" y="192"/>
                  </a:lnTo>
                  <a:lnTo>
                    <a:pt x="2416" y="188"/>
                  </a:lnTo>
                  <a:lnTo>
                    <a:pt x="2416" y="188"/>
                  </a:lnTo>
                  <a:lnTo>
                    <a:pt x="2410" y="188"/>
                  </a:lnTo>
                  <a:lnTo>
                    <a:pt x="2410" y="188"/>
                  </a:lnTo>
                  <a:lnTo>
                    <a:pt x="2408" y="188"/>
                  </a:lnTo>
                  <a:lnTo>
                    <a:pt x="2408" y="188"/>
                  </a:lnTo>
                  <a:lnTo>
                    <a:pt x="2404" y="188"/>
                  </a:lnTo>
                  <a:lnTo>
                    <a:pt x="2404" y="188"/>
                  </a:lnTo>
                  <a:lnTo>
                    <a:pt x="2398" y="186"/>
                  </a:lnTo>
                  <a:lnTo>
                    <a:pt x="2398" y="186"/>
                  </a:lnTo>
                  <a:lnTo>
                    <a:pt x="2390" y="180"/>
                  </a:lnTo>
                  <a:lnTo>
                    <a:pt x="2390" y="180"/>
                  </a:lnTo>
                  <a:lnTo>
                    <a:pt x="2384" y="174"/>
                  </a:lnTo>
                  <a:lnTo>
                    <a:pt x="2380" y="166"/>
                  </a:lnTo>
                  <a:lnTo>
                    <a:pt x="2380" y="166"/>
                  </a:lnTo>
                  <a:lnTo>
                    <a:pt x="2376" y="162"/>
                  </a:lnTo>
                  <a:lnTo>
                    <a:pt x="2370" y="160"/>
                  </a:lnTo>
                  <a:lnTo>
                    <a:pt x="2370" y="160"/>
                  </a:lnTo>
                  <a:lnTo>
                    <a:pt x="2364" y="160"/>
                  </a:lnTo>
                  <a:lnTo>
                    <a:pt x="2358" y="162"/>
                  </a:lnTo>
                  <a:lnTo>
                    <a:pt x="2358" y="162"/>
                  </a:lnTo>
                  <a:lnTo>
                    <a:pt x="2354" y="166"/>
                  </a:lnTo>
                  <a:lnTo>
                    <a:pt x="2350" y="172"/>
                  </a:lnTo>
                  <a:lnTo>
                    <a:pt x="2348" y="176"/>
                  </a:lnTo>
                  <a:lnTo>
                    <a:pt x="2342" y="180"/>
                  </a:lnTo>
                  <a:lnTo>
                    <a:pt x="2342" y="180"/>
                  </a:lnTo>
                  <a:lnTo>
                    <a:pt x="2332" y="182"/>
                  </a:lnTo>
                  <a:lnTo>
                    <a:pt x="2332" y="182"/>
                  </a:lnTo>
                  <a:lnTo>
                    <a:pt x="2330" y="182"/>
                  </a:lnTo>
                  <a:lnTo>
                    <a:pt x="2330" y="182"/>
                  </a:lnTo>
                  <a:lnTo>
                    <a:pt x="2328" y="180"/>
                  </a:lnTo>
                  <a:lnTo>
                    <a:pt x="2328" y="180"/>
                  </a:lnTo>
                  <a:lnTo>
                    <a:pt x="2328" y="178"/>
                  </a:lnTo>
                  <a:lnTo>
                    <a:pt x="2328" y="176"/>
                  </a:lnTo>
                  <a:lnTo>
                    <a:pt x="2328" y="176"/>
                  </a:lnTo>
                  <a:lnTo>
                    <a:pt x="2326" y="164"/>
                  </a:lnTo>
                  <a:lnTo>
                    <a:pt x="2324" y="160"/>
                  </a:lnTo>
                  <a:lnTo>
                    <a:pt x="2320" y="156"/>
                  </a:lnTo>
                  <a:lnTo>
                    <a:pt x="2320" y="156"/>
                  </a:lnTo>
                  <a:lnTo>
                    <a:pt x="2314" y="154"/>
                  </a:lnTo>
                  <a:lnTo>
                    <a:pt x="2306" y="152"/>
                  </a:lnTo>
                  <a:lnTo>
                    <a:pt x="2306" y="152"/>
                  </a:lnTo>
                  <a:lnTo>
                    <a:pt x="2296" y="148"/>
                  </a:lnTo>
                  <a:lnTo>
                    <a:pt x="2296" y="148"/>
                  </a:lnTo>
                  <a:lnTo>
                    <a:pt x="2290" y="148"/>
                  </a:lnTo>
                  <a:lnTo>
                    <a:pt x="2290" y="148"/>
                  </a:lnTo>
                  <a:lnTo>
                    <a:pt x="2284" y="148"/>
                  </a:lnTo>
                  <a:lnTo>
                    <a:pt x="2278" y="150"/>
                  </a:lnTo>
                  <a:lnTo>
                    <a:pt x="2278" y="150"/>
                  </a:lnTo>
                  <a:lnTo>
                    <a:pt x="2274" y="150"/>
                  </a:lnTo>
                  <a:lnTo>
                    <a:pt x="2274" y="150"/>
                  </a:lnTo>
                  <a:lnTo>
                    <a:pt x="2274" y="150"/>
                  </a:lnTo>
                  <a:lnTo>
                    <a:pt x="2274" y="150"/>
                  </a:lnTo>
                  <a:lnTo>
                    <a:pt x="2272" y="150"/>
                  </a:lnTo>
                  <a:lnTo>
                    <a:pt x="2272" y="150"/>
                  </a:lnTo>
                  <a:lnTo>
                    <a:pt x="2268" y="154"/>
                  </a:lnTo>
                  <a:lnTo>
                    <a:pt x="2268" y="154"/>
                  </a:lnTo>
                  <a:lnTo>
                    <a:pt x="2262" y="158"/>
                  </a:lnTo>
                  <a:lnTo>
                    <a:pt x="2262" y="162"/>
                  </a:lnTo>
                  <a:lnTo>
                    <a:pt x="2262" y="162"/>
                  </a:lnTo>
                  <a:lnTo>
                    <a:pt x="2262" y="168"/>
                  </a:lnTo>
                  <a:lnTo>
                    <a:pt x="2264" y="172"/>
                  </a:lnTo>
                  <a:lnTo>
                    <a:pt x="2264" y="178"/>
                  </a:lnTo>
                  <a:lnTo>
                    <a:pt x="2262" y="180"/>
                  </a:lnTo>
                  <a:lnTo>
                    <a:pt x="2258" y="182"/>
                  </a:lnTo>
                  <a:lnTo>
                    <a:pt x="2258" y="182"/>
                  </a:lnTo>
                  <a:lnTo>
                    <a:pt x="2250" y="172"/>
                  </a:lnTo>
                  <a:lnTo>
                    <a:pt x="2250" y="172"/>
                  </a:lnTo>
                  <a:lnTo>
                    <a:pt x="2248" y="174"/>
                  </a:lnTo>
                  <a:lnTo>
                    <a:pt x="2246" y="178"/>
                  </a:lnTo>
                  <a:lnTo>
                    <a:pt x="2248" y="182"/>
                  </a:lnTo>
                  <a:lnTo>
                    <a:pt x="2248" y="182"/>
                  </a:lnTo>
                  <a:lnTo>
                    <a:pt x="2240" y="186"/>
                  </a:lnTo>
                  <a:lnTo>
                    <a:pt x="2234" y="188"/>
                  </a:lnTo>
                  <a:lnTo>
                    <a:pt x="2230" y="188"/>
                  </a:lnTo>
                  <a:lnTo>
                    <a:pt x="2230" y="188"/>
                  </a:lnTo>
                  <a:lnTo>
                    <a:pt x="2230" y="188"/>
                  </a:lnTo>
                  <a:lnTo>
                    <a:pt x="2230" y="188"/>
                  </a:lnTo>
                  <a:lnTo>
                    <a:pt x="2226" y="188"/>
                  </a:lnTo>
                  <a:lnTo>
                    <a:pt x="2222" y="184"/>
                  </a:lnTo>
                  <a:lnTo>
                    <a:pt x="2216" y="178"/>
                  </a:lnTo>
                  <a:lnTo>
                    <a:pt x="2216" y="178"/>
                  </a:lnTo>
                  <a:lnTo>
                    <a:pt x="2212" y="174"/>
                  </a:lnTo>
                  <a:lnTo>
                    <a:pt x="2208" y="172"/>
                  </a:lnTo>
                  <a:lnTo>
                    <a:pt x="2208" y="172"/>
                  </a:lnTo>
                  <a:lnTo>
                    <a:pt x="2204" y="174"/>
                  </a:lnTo>
                  <a:lnTo>
                    <a:pt x="2204" y="174"/>
                  </a:lnTo>
                  <a:lnTo>
                    <a:pt x="2202" y="178"/>
                  </a:lnTo>
                  <a:lnTo>
                    <a:pt x="2200" y="180"/>
                  </a:lnTo>
                  <a:lnTo>
                    <a:pt x="2198" y="180"/>
                  </a:lnTo>
                  <a:lnTo>
                    <a:pt x="2198" y="180"/>
                  </a:lnTo>
                  <a:lnTo>
                    <a:pt x="2194" y="182"/>
                  </a:lnTo>
                  <a:lnTo>
                    <a:pt x="2194" y="182"/>
                  </a:lnTo>
                  <a:lnTo>
                    <a:pt x="2190" y="182"/>
                  </a:lnTo>
                  <a:lnTo>
                    <a:pt x="2190" y="182"/>
                  </a:lnTo>
                  <a:lnTo>
                    <a:pt x="2184" y="180"/>
                  </a:lnTo>
                  <a:lnTo>
                    <a:pt x="2180" y="178"/>
                  </a:lnTo>
                  <a:lnTo>
                    <a:pt x="2180" y="178"/>
                  </a:lnTo>
                  <a:lnTo>
                    <a:pt x="2178" y="174"/>
                  </a:lnTo>
                  <a:lnTo>
                    <a:pt x="2178" y="170"/>
                  </a:lnTo>
                  <a:lnTo>
                    <a:pt x="2178" y="170"/>
                  </a:lnTo>
                  <a:lnTo>
                    <a:pt x="2176" y="168"/>
                  </a:lnTo>
                  <a:lnTo>
                    <a:pt x="2172" y="168"/>
                  </a:lnTo>
                  <a:lnTo>
                    <a:pt x="2172" y="168"/>
                  </a:lnTo>
                  <a:lnTo>
                    <a:pt x="2168" y="168"/>
                  </a:lnTo>
                  <a:lnTo>
                    <a:pt x="2164" y="172"/>
                  </a:lnTo>
                  <a:lnTo>
                    <a:pt x="2164" y="172"/>
                  </a:lnTo>
                  <a:lnTo>
                    <a:pt x="2162" y="176"/>
                  </a:lnTo>
                  <a:lnTo>
                    <a:pt x="2160" y="180"/>
                  </a:lnTo>
                  <a:lnTo>
                    <a:pt x="2160" y="184"/>
                  </a:lnTo>
                  <a:lnTo>
                    <a:pt x="2156" y="186"/>
                  </a:lnTo>
                  <a:lnTo>
                    <a:pt x="2156" y="186"/>
                  </a:lnTo>
                  <a:lnTo>
                    <a:pt x="2154" y="188"/>
                  </a:lnTo>
                  <a:lnTo>
                    <a:pt x="2154" y="188"/>
                  </a:lnTo>
                  <a:lnTo>
                    <a:pt x="2150" y="186"/>
                  </a:lnTo>
                  <a:lnTo>
                    <a:pt x="2150" y="186"/>
                  </a:lnTo>
                  <a:lnTo>
                    <a:pt x="2146" y="184"/>
                  </a:lnTo>
                  <a:lnTo>
                    <a:pt x="2142" y="180"/>
                  </a:lnTo>
                  <a:lnTo>
                    <a:pt x="2136" y="174"/>
                  </a:lnTo>
                  <a:lnTo>
                    <a:pt x="2136" y="174"/>
                  </a:lnTo>
                  <a:lnTo>
                    <a:pt x="2132" y="170"/>
                  </a:lnTo>
                  <a:lnTo>
                    <a:pt x="2124" y="166"/>
                  </a:lnTo>
                  <a:lnTo>
                    <a:pt x="2118" y="162"/>
                  </a:lnTo>
                  <a:lnTo>
                    <a:pt x="2118" y="160"/>
                  </a:lnTo>
                  <a:lnTo>
                    <a:pt x="2116" y="158"/>
                  </a:lnTo>
                  <a:lnTo>
                    <a:pt x="2116" y="158"/>
                  </a:lnTo>
                  <a:lnTo>
                    <a:pt x="2118" y="156"/>
                  </a:lnTo>
                  <a:lnTo>
                    <a:pt x="2120" y="154"/>
                  </a:lnTo>
                  <a:lnTo>
                    <a:pt x="2126" y="154"/>
                  </a:lnTo>
                  <a:lnTo>
                    <a:pt x="2126" y="154"/>
                  </a:lnTo>
                  <a:lnTo>
                    <a:pt x="2128" y="154"/>
                  </a:lnTo>
                  <a:lnTo>
                    <a:pt x="2128" y="154"/>
                  </a:lnTo>
                  <a:lnTo>
                    <a:pt x="2130" y="154"/>
                  </a:lnTo>
                  <a:lnTo>
                    <a:pt x="2130" y="154"/>
                  </a:lnTo>
                  <a:lnTo>
                    <a:pt x="2136" y="154"/>
                  </a:lnTo>
                  <a:lnTo>
                    <a:pt x="2136" y="154"/>
                  </a:lnTo>
                  <a:lnTo>
                    <a:pt x="2142" y="150"/>
                  </a:lnTo>
                  <a:lnTo>
                    <a:pt x="2144" y="148"/>
                  </a:lnTo>
                  <a:lnTo>
                    <a:pt x="2144" y="144"/>
                  </a:lnTo>
                  <a:lnTo>
                    <a:pt x="2142" y="142"/>
                  </a:lnTo>
                  <a:lnTo>
                    <a:pt x="2130" y="130"/>
                  </a:lnTo>
                  <a:lnTo>
                    <a:pt x="2130" y="130"/>
                  </a:lnTo>
                  <a:lnTo>
                    <a:pt x="2126" y="124"/>
                  </a:lnTo>
                  <a:lnTo>
                    <a:pt x="2124" y="124"/>
                  </a:lnTo>
                  <a:lnTo>
                    <a:pt x="2120" y="122"/>
                  </a:lnTo>
                  <a:lnTo>
                    <a:pt x="2120" y="122"/>
                  </a:lnTo>
                  <a:lnTo>
                    <a:pt x="2118" y="122"/>
                  </a:lnTo>
                  <a:lnTo>
                    <a:pt x="2118" y="122"/>
                  </a:lnTo>
                  <a:lnTo>
                    <a:pt x="2106" y="126"/>
                  </a:lnTo>
                  <a:lnTo>
                    <a:pt x="2096" y="126"/>
                  </a:lnTo>
                  <a:lnTo>
                    <a:pt x="2096" y="126"/>
                  </a:lnTo>
                  <a:lnTo>
                    <a:pt x="2092" y="126"/>
                  </a:lnTo>
                  <a:lnTo>
                    <a:pt x="2092" y="126"/>
                  </a:lnTo>
                  <a:lnTo>
                    <a:pt x="2088" y="122"/>
                  </a:lnTo>
                  <a:lnTo>
                    <a:pt x="2086" y="118"/>
                  </a:lnTo>
                  <a:lnTo>
                    <a:pt x="2082" y="114"/>
                  </a:lnTo>
                  <a:lnTo>
                    <a:pt x="2076" y="112"/>
                  </a:lnTo>
                  <a:lnTo>
                    <a:pt x="2076" y="112"/>
                  </a:lnTo>
                  <a:lnTo>
                    <a:pt x="2076" y="112"/>
                  </a:lnTo>
                  <a:lnTo>
                    <a:pt x="2076" y="112"/>
                  </a:lnTo>
                  <a:lnTo>
                    <a:pt x="2064" y="114"/>
                  </a:lnTo>
                  <a:lnTo>
                    <a:pt x="2052" y="118"/>
                  </a:lnTo>
                  <a:lnTo>
                    <a:pt x="2052" y="118"/>
                  </a:lnTo>
                  <a:lnTo>
                    <a:pt x="2054" y="124"/>
                  </a:lnTo>
                  <a:lnTo>
                    <a:pt x="2054" y="128"/>
                  </a:lnTo>
                  <a:lnTo>
                    <a:pt x="2050" y="138"/>
                  </a:lnTo>
                  <a:lnTo>
                    <a:pt x="2050" y="138"/>
                  </a:lnTo>
                  <a:lnTo>
                    <a:pt x="2050" y="138"/>
                  </a:lnTo>
                  <a:lnTo>
                    <a:pt x="2050" y="138"/>
                  </a:lnTo>
                  <a:lnTo>
                    <a:pt x="2032" y="134"/>
                  </a:lnTo>
                  <a:lnTo>
                    <a:pt x="2014" y="132"/>
                  </a:lnTo>
                  <a:lnTo>
                    <a:pt x="2014" y="132"/>
                  </a:lnTo>
                  <a:lnTo>
                    <a:pt x="2004" y="130"/>
                  </a:lnTo>
                  <a:lnTo>
                    <a:pt x="2000" y="128"/>
                  </a:lnTo>
                  <a:lnTo>
                    <a:pt x="1998" y="124"/>
                  </a:lnTo>
                  <a:lnTo>
                    <a:pt x="1998" y="124"/>
                  </a:lnTo>
                  <a:lnTo>
                    <a:pt x="1994" y="118"/>
                  </a:lnTo>
                  <a:lnTo>
                    <a:pt x="1988" y="114"/>
                  </a:lnTo>
                  <a:lnTo>
                    <a:pt x="1988" y="114"/>
                  </a:lnTo>
                  <a:lnTo>
                    <a:pt x="1980" y="110"/>
                  </a:lnTo>
                  <a:lnTo>
                    <a:pt x="1974" y="110"/>
                  </a:lnTo>
                  <a:lnTo>
                    <a:pt x="1974" y="110"/>
                  </a:lnTo>
                  <a:lnTo>
                    <a:pt x="1964" y="110"/>
                  </a:lnTo>
                  <a:lnTo>
                    <a:pt x="1954" y="116"/>
                  </a:lnTo>
                  <a:lnTo>
                    <a:pt x="1954" y="116"/>
                  </a:lnTo>
                  <a:lnTo>
                    <a:pt x="1946" y="118"/>
                  </a:lnTo>
                  <a:lnTo>
                    <a:pt x="1938" y="120"/>
                  </a:lnTo>
                  <a:lnTo>
                    <a:pt x="1938" y="120"/>
                  </a:lnTo>
                  <a:lnTo>
                    <a:pt x="1932" y="118"/>
                  </a:lnTo>
                  <a:lnTo>
                    <a:pt x="1924" y="114"/>
                  </a:lnTo>
                  <a:lnTo>
                    <a:pt x="1924" y="114"/>
                  </a:lnTo>
                  <a:lnTo>
                    <a:pt x="1920" y="110"/>
                  </a:lnTo>
                  <a:lnTo>
                    <a:pt x="1916" y="108"/>
                  </a:lnTo>
                  <a:lnTo>
                    <a:pt x="1916" y="108"/>
                  </a:lnTo>
                  <a:lnTo>
                    <a:pt x="1912" y="110"/>
                  </a:lnTo>
                  <a:lnTo>
                    <a:pt x="1904" y="114"/>
                  </a:lnTo>
                  <a:lnTo>
                    <a:pt x="1904" y="114"/>
                  </a:lnTo>
                  <a:lnTo>
                    <a:pt x="1894" y="120"/>
                  </a:lnTo>
                  <a:lnTo>
                    <a:pt x="1886" y="122"/>
                  </a:lnTo>
                  <a:lnTo>
                    <a:pt x="1880" y="124"/>
                  </a:lnTo>
                  <a:lnTo>
                    <a:pt x="1880" y="124"/>
                  </a:lnTo>
                  <a:lnTo>
                    <a:pt x="1876" y="122"/>
                  </a:lnTo>
                  <a:lnTo>
                    <a:pt x="1876" y="120"/>
                  </a:lnTo>
                  <a:lnTo>
                    <a:pt x="1876" y="120"/>
                  </a:lnTo>
                  <a:lnTo>
                    <a:pt x="1878" y="116"/>
                  </a:lnTo>
                  <a:lnTo>
                    <a:pt x="1884" y="112"/>
                  </a:lnTo>
                  <a:lnTo>
                    <a:pt x="1898" y="106"/>
                  </a:lnTo>
                  <a:lnTo>
                    <a:pt x="1898" y="106"/>
                  </a:lnTo>
                  <a:lnTo>
                    <a:pt x="1904" y="102"/>
                  </a:lnTo>
                  <a:lnTo>
                    <a:pt x="1912" y="102"/>
                  </a:lnTo>
                  <a:lnTo>
                    <a:pt x="1918" y="100"/>
                  </a:lnTo>
                  <a:lnTo>
                    <a:pt x="1924" y="96"/>
                  </a:lnTo>
                  <a:lnTo>
                    <a:pt x="1924" y="96"/>
                  </a:lnTo>
                  <a:lnTo>
                    <a:pt x="1942" y="88"/>
                  </a:lnTo>
                  <a:lnTo>
                    <a:pt x="1944" y="86"/>
                  </a:lnTo>
                  <a:lnTo>
                    <a:pt x="1946" y="82"/>
                  </a:lnTo>
                  <a:lnTo>
                    <a:pt x="1948" y="78"/>
                  </a:lnTo>
                  <a:lnTo>
                    <a:pt x="1948" y="72"/>
                  </a:lnTo>
                  <a:lnTo>
                    <a:pt x="1948" y="72"/>
                  </a:lnTo>
                  <a:lnTo>
                    <a:pt x="1946" y="52"/>
                  </a:lnTo>
                  <a:lnTo>
                    <a:pt x="1942" y="42"/>
                  </a:lnTo>
                  <a:lnTo>
                    <a:pt x="1938" y="38"/>
                  </a:lnTo>
                  <a:lnTo>
                    <a:pt x="1934" y="34"/>
                  </a:lnTo>
                  <a:lnTo>
                    <a:pt x="1934" y="34"/>
                  </a:lnTo>
                  <a:lnTo>
                    <a:pt x="1930" y="34"/>
                  </a:lnTo>
                  <a:lnTo>
                    <a:pt x="1924" y="32"/>
                  </a:lnTo>
                  <a:lnTo>
                    <a:pt x="1924" y="32"/>
                  </a:lnTo>
                  <a:lnTo>
                    <a:pt x="1922" y="28"/>
                  </a:lnTo>
                  <a:lnTo>
                    <a:pt x="1920" y="24"/>
                  </a:lnTo>
                  <a:lnTo>
                    <a:pt x="1920" y="24"/>
                  </a:lnTo>
                  <a:lnTo>
                    <a:pt x="1914" y="22"/>
                  </a:lnTo>
                  <a:lnTo>
                    <a:pt x="1914" y="22"/>
                  </a:lnTo>
                  <a:lnTo>
                    <a:pt x="1908" y="24"/>
                  </a:lnTo>
                  <a:lnTo>
                    <a:pt x="1902" y="28"/>
                  </a:lnTo>
                  <a:lnTo>
                    <a:pt x="1902" y="28"/>
                  </a:lnTo>
                  <a:lnTo>
                    <a:pt x="1892" y="34"/>
                  </a:lnTo>
                  <a:lnTo>
                    <a:pt x="1886" y="36"/>
                  </a:lnTo>
                  <a:lnTo>
                    <a:pt x="1882" y="36"/>
                  </a:lnTo>
                  <a:lnTo>
                    <a:pt x="1882" y="36"/>
                  </a:lnTo>
                  <a:lnTo>
                    <a:pt x="1878" y="36"/>
                  </a:lnTo>
                  <a:lnTo>
                    <a:pt x="1874" y="34"/>
                  </a:lnTo>
                  <a:lnTo>
                    <a:pt x="1872" y="30"/>
                  </a:lnTo>
                  <a:lnTo>
                    <a:pt x="1870" y="26"/>
                  </a:lnTo>
                  <a:lnTo>
                    <a:pt x="1870" y="26"/>
                  </a:lnTo>
                  <a:lnTo>
                    <a:pt x="1860" y="28"/>
                  </a:lnTo>
                  <a:lnTo>
                    <a:pt x="1856" y="30"/>
                  </a:lnTo>
                  <a:lnTo>
                    <a:pt x="1850" y="30"/>
                  </a:lnTo>
                  <a:lnTo>
                    <a:pt x="1850" y="30"/>
                  </a:lnTo>
                  <a:lnTo>
                    <a:pt x="1846" y="30"/>
                  </a:lnTo>
                  <a:lnTo>
                    <a:pt x="1844" y="26"/>
                  </a:lnTo>
                  <a:lnTo>
                    <a:pt x="1844" y="26"/>
                  </a:lnTo>
                  <a:lnTo>
                    <a:pt x="1842" y="24"/>
                  </a:lnTo>
                  <a:lnTo>
                    <a:pt x="1844" y="22"/>
                  </a:lnTo>
                  <a:lnTo>
                    <a:pt x="1848" y="18"/>
                  </a:lnTo>
                  <a:lnTo>
                    <a:pt x="1860" y="12"/>
                  </a:lnTo>
                  <a:lnTo>
                    <a:pt x="1860" y="12"/>
                  </a:lnTo>
                  <a:lnTo>
                    <a:pt x="1858" y="6"/>
                  </a:lnTo>
                  <a:lnTo>
                    <a:pt x="1856" y="4"/>
                  </a:lnTo>
                  <a:lnTo>
                    <a:pt x="1852" y="2"/>
                  </a:lnTo>
                  <a:lnTo>
                    <a:pt x="184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Arial" panose="020B0604020202020204" pitchFamily="34" charset="0"/>
                <a:cs typeface="Arial" panose="020B0604020202020204" pitchFamily="34" charset="0"/>
              </a:endParaRPr>
            </a:p>
          </p:txBody>
        </p:sp>
        <p:sp>
          <p:nvSpPr>
            <p:cNvPr id="107" name="Freeform 92"/>
            <p:cNvSpPr>
              <a:spLocks/>
            </p:cNvSpPr>
            <p:nvPr/>
          </p:nvSpPr>
          <p:spPr bwMode="auto">
            <a:xfrm>
              <a:off x="1244" y="2682"/>
              <a:ext cx="136" cy="244"/>
            </a:xfrm>
            <a:custGeom>
              <a:avLst/>
              <a:gdLst>
                <a:gd name="T0" fmla="*/ 132 w 136"/>
                <a:gd name="T1" fmla="*/ 0 h 244"/>
                <a:gd name="T2" fmla="*/ 120 w 136"/>
                <a:gd name="T3" fmla="*/ 6 h 244"/>
                <a:gd name="T4" fmla="*/ 116 w 136"/>
                <a:gd name="T5" fmla="*/ 14 h 244"/>
                <a:gd name="T6" fmla="*/ 112 w 136"/>
                <a:gd name="T7" fmla="*/ 22 h 244"/>
                <a:gd name="T8" fmla="*/ 100 w 136"/>
                <a:gd name="T9" fmla="*/ 40 h 244"/>
                <a:gd name="T10" fmla="*/ 90 w 136"/>
                <a:gd name="T11" fmla="*/ 48 h 244"/>
                <a:gd name="T12" fmla="*/ 76 w 136"/>
                <a:gd name="T13" fmla="*/ 60 h 244"/>
                <a:gd name="T14" fmla="*/ 64 w 136"/>
                <a:gd name="T15" fmla="*/ 66 h 244"/>
                <a:gd name="T16" fmla="*/ 44 w 136"/>
                <a:gd name="T17" fmla="*/ 74 h 244"/>
                <a:gd name="T18" fmla="*/ 28 w 136"/>
                <a:gd name="T19" fmla="*/ 88 h 244"/>
                <a:gd name="T20" fmla="*/ 24 w 136"/>
                <a:gd name="T21" fmla="*/ 94 h 244"/>
                <a:gd name="T22" fmla="*/ 22 w 136"/>
                <a:gd name="T23" fmla="*/ 110 h 244"/>
                <a:gd name="T24" fmla="*/ 24 w 136"/>
                <a:gd name="T25" fmla="*/ 114 h 244"/>
                <a:gd name="T26" fmla="*/ 26 w 136"/>
                <a:gd name="T27" fmla="*/ 118 h 244"/>
                <a:gd name="T28" fmla="*/ 32 w 136"/>
                <a:gd name="T29" fmla="*/ 122 h 244"/>
                <a:gd name="T30" fmla="*/ 36 w 136"/>
                <a:gd name="T31" fmla="*/ 126 h 244"/>
                <a:gd name="T32" fmla="*/ 36 w 136"/>
                <a:gd name="T33" fmla="*/ 134 h 244"/>
                <a:gd name="T34" fmla="*/ 30 w 136"/>
                <a:gd name="T35" fmla="*/ 148 h 244"/>
                <a:gd name="T36" fmla="*/ 22 w 136"/>
                <a:gd name="T37" fmla="*/ 156 h 244"/>
                <a:gd name="T38" fmla="*/ 14 w 136"/>
                <a:gd name="T39" fmla="*/ 158 h 244"/>
                <a:gd name="T40" fmla="*/ 6 w 136"/>
                <a:gd name="T41" fmla="*/ 164 h 244"/>
                <a:gd name="T42" fmla="*/ 4 w 136"/>
                <a:gd name="T43" fmla="*/ 168 h 244"/>
                <a:gd name="T44" fmla="*/ 0 w 136"/>
                <a:gd name="T45" fmla="*/ 182 h 244"/>
                <a:gd name="T46" fmla="*/ 0 w 136"/>
                <a:gd name="T47" fmla="*/ 188 h 244"/>
                <a:gd name="T48" fmla="*/ 8 w 136"/>
                <a:gd name="T49" fmla="*/ 196 h 244"/>
                <a:gd name="T50" fmla="*/ 12 w 136"/>
                <a:gd name="T51" fmla="*/ 200 h 244"/>
                <a:gd name="T52" fmla="*/ 12 w 136"/>
                <a:gd name="T53" fmla="*/ 212 h 244"/>
                <a:gd name="T54" fmla="*/ 12 w 136"/>
                <a:gd name="T55" fmla="*/ 222 h 244"/>
                <a:gd name="T56" fmla="*/ 18 w 136"/>
                <a:gd name="T57" fmla="*/ 240 h 244"/>
                <a:gd name="T58" fmla="*/ 24 w 136"/>
                <a:gd name="T59" fmla="*/ 244 h 244"/>
                <a:gd name="T60" fmla="*/ 24 w 136"/>
                <a:gd name="T61" fmla="*/ 244 h 244"/>
                <a:gd name="T62" fmla="*/ 34 w 136"/>
                <a:gd name="T63" fmla="*/ 242 h 244"/>
                <a:gd name="T64" fmla="*/ 52 w 136"/>
                <a:gd name="T65" fmla="*/ 228 h 244"/>
                <a:gd name="T66" fmla="*/ 60 w 136"/>
                <a:gd name="T67" fmla="*/ 220 h 244"/>
                <a:gd name="T68" fmla="*/ 68 w 136"/>
                <a:gd name="T69" fmla="*/ 196 h 244"/>
                <a:gd name="T70" fmla="*/ 78 w 136"/>
                <a:gd name="T71" fmla="*/ 174 h 244"/>
                <a:gd name="T72" fmla="*/ 88 w 136"/>
                <a:gd name="T73" fmla="*/ 154 h 244"/>
                <a:gd name="T74" fmla="*/ 98 w 136"/>
                <a:gd name="T75" fmla="*/ 134 h 244"/>
                <a:gd name="T76" fmla="*/ 112 w 136"/>
                <a:gd name="T77" fmla="*/ 92 h 244"/>
                <a:gd name="T78" fmla="*/ 116 w 136"/>
                <a:gd name="T79" fmla="*/ 78 h 244"/>
                <a:gd name="T80" fmla="*/ 124 w 136"/>
                <a:gd name="T81" fmla="*/ 68 h 244"/>
                <a:gd name="T82" fmla="*/ 130 w 136"/>
                <a:gd name="T83" fmla="*/ 56 h 244"/>
                <a:gd name="T84" fmla="*/ 132 w 136"/>
                <a:gd name="T85" fmla="*/ 44 h 244"/>
                <a:gd name="T86" fmla="*/ 136 w 136"/>
                <a:gd name="T87" fmla="*/ 6 h 244"/>
                <a:gd name="T88" fmla="*/ 132 w 136"/>
                <a:gd name="T89" fmla="*/ 0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36" h="244">
                  <a:moveTo>
                    <a:pt x="132" y="0"/>
                  </a:moveTo>
                  <a:lnTo>
                    <a:pt x="132" y="0"/>
                  </a:lnTo>
                  <a:lnTo>
                    <a:pt x="126" y="0"/>
                  </a:lnTo>
                  <a:lnTo>
                    <a:pt x="120" y="6"/>
                  </a:lnTo>
                  <a:lnTo>
                    <a:pt x="120" y="6"/>
                  </a:lnTo>
                  <a:lnTo>
                    <a:pt x="116" y="14"/>
                  </a:lnTo>
                  <a:lnTo>
                    <a:pt x="112" y="22"/>
                  </a:lnTo>
                  <a:lnTo>
                    <a:pt x="112" y="22"/>
                  </a:lnTo>
                  <a:lnTo>
                    <a:pt x="106" y="32"/>
                  </a:lnTo>
                  <a:lnTo>
                    <a:pt x="100" y="40"/>
                  </a:lnTo>
                  <a:lnTo>
                    <a:pt x="100" y="40"/>
                  </a:lnTo>
                  <a:lnTo>
                    <a:pt x="90" y="48"/>
                  </a:lnTo>
                  <a:lnTo>
                    <a:pt x="84" y="54"/>
                  </a:lnTo>
                  <a:lnTo>
                    <a:pt x="76" y="60"/>
                  </a:lnTo>
                  <a:lnTo>
                    <a:pt x="64" y="66"/>
                  </a:lnTo>
                  <a:lnTo>
                    <a:pt x="64" y="66"/>
                  </a:lnTo>
                  <a:lnTo>
                    <a:pt x="54" y="70"/>
                  </a:lnTo>
                  <a:lnTo>
                    <a:pt x="44" y="74"/>
                  </a:lnTo>
                  <a:lnTo>
                    <a:pt x="34" y="80"/>
                  </a:lnTo>
                  <a:lnTo>
                    <a:pt x="28" y="88"/>
                  </a:lnTo>
                  <a:lnTo>
                    <a:pt x="28" y="88"/>
                  </a:lnTo>
                  <a:lnTo>
                    <a:pt x="24" y="94"/>
                  </a:lnTo>
                  <a:lnTo>
                    <a:pt x="22" y="98"/>
                  </a:lnTo>
                  <a:lnTo>
                    <a:pt x="22" y="110"/>
                  </a:lnTo>
                  <a:lnTo>
                    <a:pt x="22" y="110"/>
                  </a:lnTo>
                  <a:lnTo>
                    <a:pt x="24" y="114"/>
                  </a:lnTo>
                  <a:lnTo>
                    <a:pt x="26" y="118"/>
                  </a:lnTo>
                  <a:lnTo>
                    <a:pt x="26" y="118"/>
                  </a:lnTo>
                  <a:lnTo>
                    <a:pt x="30" y="120"/>
                  </a:lnTo>
                  <a:lnTo>
                    <a:pt x="32" y="122"/>
                  </a:lnTo>
                  <a:lnTo>
                    <a:pt x="32" y="122"/>
                  </a:lnTo>
                  <a:lnTo>
                    <a:pt x="36" y="126"/>
                  </a:lnTo>
                  <a:lnTo>
                    <a:pt x="36" y="130"/>
                  </a:lnTo>
                  <a:lnTo>
                    <a:pt x="36" y="134"/>
                  </a:lnTo>
                  <a:lnTo>
                    <a:pt x="36" y="140"/>
                  </a:lnTo>
                  <a:lnTo>
                    <a:pt x="30" y="148"/>
                  </a:lnTo>
                  <a:lnTo>
                    <a:pt x="26" y="152"/>
                  </a:lnTo>
                  <a:lnTo>
                    <a:pt x="22" y="156"/>
                  </a:lnTo>
                  <a:lnTo>
                    <a:pt x="22" y="156"/>
                  </a:lnTo>
                  <a:lnTo>
                    <a:pt x="14" y="158"/>
                  </a:lnTo>
                  <a:lnTo>
                    <a:pt x="10" y="160"/>
                  </a:lnTo>
                  <a:lnTo>
                    <a:pt x="6" y="164"/>
                  </a:lnTo>
                  <a:lnTo>
                    <a:pt x="6" y="164"/>
                  </a:lnTo>
                  <a:lnTo>
                    <a:pt x="4" y="168"/>
                  </a:lnTo>
                  <a:lnTo>
                    <a:pt x="2" y="174"/>
                  </a:lnTo>
                  <a:lnTo>
                    <a:pt x="0" y="182"/>
                  </a:lnTo>
                  <a:lnTo>
                    <a:pt x="0" y="182"/>
                  </a:lnTo>
                  <a:lnTo>
                    <a:pt x="0" y="188"/>
                  </a:lnTo>
                  <a:lnTo>
                    <a:pt x="2" y="192"/>
                  </a:lnTo>
                  <a:lnTo>
                    <a:pt x="8" y="196"/>
                  </a:lnTo>
                  <a:lnTo>
                    <a:pt x="8" y="196"/>
                  </a:lnTo>
                  <a:lnTo>
                    <a:pt x="12" y="200"/>
                  </a:lnTo>
                  <a:lnTo>
                    <a:pt x="12" y="204"/>
                  </a:lnTo>
                  <a:lnTo>
                    <a:pt x="12" y="212"/>
                  </a:lnTo>
                  <a:lnTo>
                    <a:pt x="12" y="212"/>
                  </a:lnTo>
                  <a:lnTo>
                    <a:pt x="12" y="222"/>
                  </a:lnTo>
                  <a:lnTo>
                    <a:pt x="14" y="232"/>
                  </a:lnTo>
                  <a:lnTo>
                    <a:pt x="18" y="240"/>
                  </a:lnTo>
                  <a:lnTo>
                    <a:pt x="20" y="242"/>
                  </a:lnTo>
                  <a:lnTo>
                    <a:pt x="24" y="244"/>
                  </a:lnTo>
                  <a:lnTo>
                    <a:pt x="24" y="244"/>
                  </a:lnTo>
                  <a:lnTo>
                    <a:pt x="24" y="244"/>
                  </a:lnTo>
                  <a:lnTo>
                    <a:pt x="24" y="244"/>
                  </a:lnTo>
                  <a:lnTo>
                    <a:pt x="34" y="242"/>
                  </a:lnTo>
                  <a:lnTo>
                    <a:pt x="44" y="236"/>
                  </a:lnTo>
                  <a:lnTo>
                    <a:pt x="52" y="228"/>
                  </a:lnTo>
                  <a:lnTo>
                    <a:pt x="60" y="220"/>
                  </a:lnTo>
                  <a:lnTo>
                    <a:pt x="60" y="220"/>
                  </a:lnTo>
                  <a:lnTo>
                    <a:pt x="64" y="208"/>
                  </a:lnTo>
                  <a:lnTo>
                    <a:pt x="68" y="196"/>
                  </a:lnTo>
                  <a:lnTo>
                    <a:pt x="72" y="186"/>
                  </a:lnTo>
                  <a:lnTo>
                    <a:pt x="78" y="174"/>
                  </a:lnTo>
                  <a:lnTo>
                    <a:pt x="78" y="174"/>
                  </a:lnTo>
                  <a:lnTo>
                    <a:pt x="88" y="154"/>
                  </a:lnTo>
                  <a:lnTo>
                    <a:pt x="94" y="144"/>
                  </a:lnTo>
                  <a:lnTo>
                    <a:pt x="98" y="134"/>
                  </a:lnTo>
                  <a:lnTo>
                    <a:pt x="98" y="134"/>
                  </a:lnTo>
                  <a:lnTo>
                    <a:pt x="112" y="92"/>
                  </a:lnTo>
                  <a:lnTo>
                    <a:pt x="112" y="92"/>
                  </a:lnTo>
                  <a:lnTo>
                    <a:pt x="116" y="78"/>
                  </a:lnTo>
                  <a:lnTo>
                    <a:pt x="124" y="68"/>
                  </a:lnTo>
                  <a:lnTo>
                    <a:pt x="124" y="68"/>
                  </a:lnTo>
                  <a:lnTo>
                    <a:pt x="128" y="62"/>
                  </a:lnTo>
                  <a:lnTo>
                    <a:pt x="130" y="56"/>
                  </a:lnTo>
                  <a:lnTo>
                    <a:pt x="132" y="44"/>
                  </a:lnTo>
                  <a:lnTo>
                    <a:pt x="132" y="44"/>
                  </a:lnTo>
                  <a:lnTo>
                    <a:pt x="136" y="20"/>
                  </a:lnTo>
                  <a:lnTo>
                    <a:pt x="136" y="6"/>
                  </a:lnTo>
                  <a:lnTo>
                    <a:pt x="134" y="0"/>
                  </a:lnTo>
                  <a:lnTo>
                    <a:pt x="132"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Arial" panose="020B0604020202020204" pitchFamily="34" charset="0"/>
                <a:cs typeface="Arial" panose="020B0604020202020204" pitchFamily="34" charset="0"/>
              </a:endParaRPr>
            </a:p>
          </p:txBody>
        </p:sp>
        <p:sp>
          <p:nvSpPr>
            <p:cNvPr id="108" name="Freeform 93"/>
            <p:cNvSpPr>
              <a:spLocks/>
            </p:cNvSpPr>
            <p:nvPr/>
          </p:nvSpPr>
          <p:spPr bwMode="auto">
            <a:xfrm>
              <a:off x="1244" y="2682"/>
              <a:ext cx="136" cy="244"/>
            </a:xfrm>
            <a:custGeom>
              <a:avLst/>
              <a:gdLst>
                <a:gd name="T0" fmla="*/ 132 w 136"/>
                <a:gd name="T1" fmla="*/ 0 h 244"/>
                <a:gd name="T2" fmla="*/ 120 w 136"/>
                <a:gd name="T3" fmla="*/ 6 h 244"/>
                <a:gd name="T4" fmla="*/ 116 w 136"/>
                <a:gd name="T5" fmla="*/ 14 h 244"/>
                <a:gd name="T6" fmla="*/ 112 w 136"/>
                <a:gd name="T7" fmla="*/ 22 h 244"/>
                <a:gd name="T8" fmla="*/ 100 w 136"/>
                <a:gd name="T9" fmla="*/ 40 h 244"/>
                <a:gd name="T10" fmla="*/ 90 w 136"/>
                <a:gd name="T11" fmla="*/ 48 h 244"/>
                <a:gd name="T12" fmla="*/ 76 w 136"/>
                <a:gd name="T13" fmla="*/ 60 h 244"/>
                <a:gd name="T14" fmla="*/ 64 w 136"/>
                <a:gd name="T15" fmla="*/ 66 h 244"/>
                <a:gd name="T16" fmla="*/ 44 w 136"/>
                <a:gd name="T17" fmla="*/ 74 h 244"/>
                <a:gd name="T18" fmla="*/ 28 w 136"/>
                <a:gd name="T19" fmla="*/ 88 h 244"/>
                <a:gd name="T20" fmla="*/ 24 w 136"/>
                <a:gd name="T21" fmla="*/ 94 h 244"/>
                <a:gd name="T22" fmla="*/ 22 w 136"/>
                <a:gd name="T23" fmla="*/ 110 h 244"/>
                <a:gd name="T24" fmla="*/ 24 w 136"/>
                <a:gd name="T25" fmla="*/ 114 h 244"/>
                <a:gd name="T26" fmla="*/ 26 w 136"/>
                <a:gd name="T27" fmla="*/ 118 h 244"/>
                <a:gd name="T28" fmla="*/ 32 w 136"/>
                <a:gd name="T29" fmla="*/ 122 h 244"/>
                <a:gd name="T30" fmla="*/ 36 w 136"/>
                <a:gd name="T31" fmla="*/ 126 h 244"/>
                <a:gd name="T32" fmla="*/ 36 w 136"/>
                <a:gd name="T33" fmla="*/ 134 h 244"/>
                <a:gd name="T34" fmla="*/ 30 w 136"/>
                <a:gd name="T35" fmla="*/ 148 h 244"/>
                <a:gd name="T36" fmla="*/ 22 w 136"/>
                <a:gd name="T37" fmla="*/ 156 h 244"/>
                <a:gd name="T38" fmla="*/ 14 w 136"/>
                <a:gd name="T39" fmla="*/ 158 h 244"/>
                <a:gd name="T40" fmla="*/ 6 w 136"/>
                <a:gd name="T41" fmla="*/ 164 h 244"/>
                <a:gd name="T42" fmla="*/ 4 w 136"/>
                <a:gd name="T43" fmla="*/ 168 h 244"/>
                <a:gd name="T44" fmla="*/ 0 w 136"/>
                <a:gd name="T45" fmla="*/ 182 h 244"/>
                <a:gd name="T46" fmla="*/ 0 w 136"/>
                <a:gd name="T47" fmla="*/ 188 h 244"/>
                <a:gd name="T48" fmla="*/ 8 w 136"/>
                <a:gd name="T49" fmla="*/ 196 h 244"/>
                <a:gd name="T50" fmla="*/ 12 w 136"/>
                <a:gd name="T51" fmla="*/ 200 h 244"/>
                <a:gd name="T52" fmla="*/ 12 w 136"/>
                <a:gd name="T53" fmla="*/ 212 h 244"/>
                <a:gd name="T54" fmla="*/ 12 w 136"/>
                <a:gd name="T55" fmla="*/ 222 h 244"/>
                <a:gd name="T56" fmla="*/ 18 w 136"/>
                <a:gd name="T57" fmla="*/ 240 h 244"/>
                <a:gd name="T58" fmla="*/ 24 w 136"/>
                <a:gd name="T59" fmla="*/ 244 h 244"/>
                <a:gd name="T60" fmla="*/ 24 w 136"/>
                <a:gd name="T61" fmla="*/ 244 h 244"/>
                <a:gd name="T62" fmla="*/ 34 w 136"/>
                <a:gd name="T63" fmla="*/ 242 h 244"/>
                <a:gd name="T64" fmla="*/ 52 w 136"/>
                <a:gd name="T65" fmla="*/ 228 h 244"/>
                <a:gd name="T66" fmla="*/ 60 w 136"/>
                <a:gd name="T67" fmla="*/ 220 h 244"/>
                <a:gd name="T68" fmla="*/ 68 w 136"/>
                <a:gd name="T69" fmla="*/ 196 h 244"/>
                <a:gd name="T70" fmla="*/ 78 w 136"/>
                <a:gd name="T71" fmla="*/ 174 h 244"/>
                <a:gd name="T72" fmla="*/ 88 w 136"/>
                <a:gd name="T73" fmla="*/ 154 h 244"/>
                <a:gd name="T74" fmla="*/ 98 w 136"/>
                <a:gd name="T75" fmla="*/ 134 h 244"/>
                <a:gd name="T76" fmla="*/ 112 w 136"/>
                <a:gd name="T77" fmla="*/ 92 h 244"/>
                <a:gd name="T78" fmla="*/ 116 w 136"/>
                <a:gd name="T79" fmla="*/ 78 h 244"/>
                <a:gd name="T80" fmla="*/ 124 w 136"/>
                <a:gd name="T81" fmla="*/ 68 h 244"/>
                <a:gd name="T82" fmla="*/ 130 w 136"/>
                <a:gd name="T83" fmla="*/ 56 h 244"/>
                <a:gd name="T84" fmla="*/ 132 w 136"/>
                <a:gd name="T85" fmla="*/ 44 h 244"/>
                <a:gd name="T86" fmla="*/ 136 w 136"/>
                <a:gd name="T87" fmla="*/ 6 h 244"/>
                <a:gd name="T88" fmla="*/ 132 w 136"/>
                <a:gd name="T89" fmla="*/ 0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36" h="244">
                  <a:moveTo>
                    <a:pt x="132" y="0"/>
                  </a:moveTo>
                  <a:lnTo>
                    <a:pt x="132" y="0"/>
                  </a:lnTo>
                  <a:lnTo>
                    <a:pt x="126" y="0"/>
                  </a:lnTo>
                  <a:lnTo>
                    <a:pt x="120" y="6"/>
                  </a:lnTo>
                  <a:lnTo>
                    <a:pt x="120" y="6"/>
                  </a:lnTo>
                  <a:lnTo>
                    <a:pt x="116" y="14"/>
                  </a:lnTo>
                  <a:lnTo>
                    <a:pt x="112" y="22"/>
                  </a:lnTo>
                  <a:lnTo>
                    <a:pt x="112" y="22"/>
                  </a:lnTo>
                  <a:lnTo>
                    <a:pt x="106" y="32"/>
                  </a:lnTo>
                  <a:lnTo>
                    <a:pt x="100" y="40"/>
                  </a:lnTo>
                  <a:lnTo>
                    <a:pt x="100" y="40"/>
                  </a:lnTo>
                  <a:lnTo>
                    <a:pt x="90" y="48"/>
                  </a:lnTo>
                  <a:lnTo>
                    <a:pt x="84" y="54"/>
                  </a:lnTo>
                  <a:lnTo>
                    <a:pt x="76" y="60"/>
                  </a:lnTo>
                  <a:lnTo>
                    <a:pt x="64" y="66"/>
                  </a:lnTo>
                  <a:lnTo>
                    <a:pt x="64" y="66"/>
                  </a:lnTo>
                  <a:lnTo>
                    <a:pt x="54" y="70"/>
                  </a:lnTo>
                  <a:lnTo>
                    <a:pt x="44" y="74"/>
                  </a:lnTo>
                  <a:lnTo>
                    <a:pt x="34" y="80"/>
                  </a:lnTo>
                  <a:lnTo>
                    <a:pt x="28" y="88"/>
                  </a:lnTo>
                  <a:lnTo>
                    <a:pt x="28" y="88"/>
                  </a:lnTo>
                  <a:lnTo>
                    <a:pt x="24" y="94"/>
                  </a:lnTo>
                  <a:lnTo>
                    <a:pt x="22" y="98"/>
                  </a:lnTo>
                  <a:lnTo>
                    <a:pt x="22" y="110"/>
                  </a:lnTo>
                  <a:lnTo>
                    <a:pt x="22" y="110"/>
                  </a:lnTo>
                  <a:lnTo>
                    <a:pt x="24" y="114"/>
                  </a:lnTo>
                  <a:lnTo>
                    <a:pt x="26" y="118"/>
                  </a:lnTo>
                  <a:lnTo>
                    <a:pt x="26" y="118"/>
                  </a:lnTo>
                  <a:lnTo>
                    <a:pt x="30" y="120"/>
                  </a:lnTo>
                  <a:lnTo>
                    <a:pt x="32" y="122"/>
                  </a:lnTo>
                  <a:lnTo>
                    <a:pt x="32" y="122"/>
                  </a:lnTo>
                  <a:lnTo>
                    <a:pt x="36" y="126"/>
                  </a:lnTo>
                  <a:lnTo>
                    <a:pt x="36" y="130"/>
                  </a:lnTo>
                  <a:lnTo>
                    <a:pt x="36" y="134"/>
                  </a:lnTo>
                  <a:lnTo>
                    <a:pt x="36" y="140"/>
                  </a:lnTo>
                  <a:lnTo>
                    <a:pt x="30" y="148"/>
                  </a:lnTo>
                  <a:lnTo>
                    <a:pt x="26" y="152"/>
                  </a:lnTo>
                  <a:lnTo>
                    <a:pt x="22" y="156"/>
                  </a:lnTo>
                  <a:lnTo>
                    <a:pt x="22" y="156"/>
                  </a:lnTo>
                  <a:lnTo>
                    <a:pt x="14" y="158"/>
                  </a:lnTo>
                  <a:lnTo>
                    <a:pt x="10" y="160"/>
                  </a:lnTo>
                  <a:lnTo>
                    <a:pt x="6" y="164"/>
                  </a:lnTo>
                  <a:lnTo>
                    <a:pt x="6" y="164"/>
                  </a:lnTo>
                  <a:lnTo>
                    <a:pt x="4" y="168"/>
                  </a:lnTo>
                  <a:lnTo>
                    <a:pt x="2" y="174"/>
                  </a:lnTo>
                  <a:lnTo>
                    <a:pt x="0" y="182"/>
                  </a:lnTo>
                  <a:lnTo>
                    <a:pt x="0" y="182"/>
                  </a:lnTo>
                  <a:lnTo>
                    <a:pt x="0" y="188"/>
                  </a:lnTo>
                  <a:lnTo>
                    <a:pt x="2" y="192"/>
                  </a:lnTo>
                  <a:lnTo>
                    <a:pt x="8" y="196"/>
                  </a:lnTo>
                  <a:lnTo>
                    <a:pt x="8" y="196"/>
                  </a:lnTo>
                  <a:lnTo>
                    <a:pt x="12" y="200"/>
                  </a:lnTo>
                  <a:lnTo>
                    <a:pt x="12" y="204"/>
                  </a:lnTo>
                  <a:lnTo>
                    <a:pt x="12" y="212"/>
                  </a:lnTo>
                  <a:lnTo>
                    <a:pt x="12" y="212"/>
                  </a:lnTo>
                  <a:lnTo>
                    <a:pt x="12" y="222"/>
                  </a:lnTo>
                  <a:lnTo>
                    <a:pt x="14" y="232"/>
                  </a:lnTo>
                  <a:lnTo>
                    <a:pt x="18" y="240"/>
                  </a:lnTo>
                  <a:lnTo>
                    <a:pt x="20" y="242"/>
                  </a:lnTo>
                  <a:lnTo>
                    <a:pt x="24" y="244"/>
                  </a:lnTo>
                  <a:lnTo>
                    <a:pt x="24" y="244"/>
                  </a:lnTo>
                  <a:lnTo>
                    <a:pt x="24" y="244"/>
                  </a:lnTo>
                  <a:lnTo>
                    <a:pt x="24" y="244"/>
                  </a:lnTo>
                  <a:lnTo>
                    <a:pt x="34" y="242"/>
                  </a:lnTo>
                  <a:lnTo>
                    <a:pt x="44" y="236"/>
                  </a:lnTo>
                  <a:lnTo>
                    <a:pt x="52" y="228"/>
                  </a:lnTo>
                  <a:lnTo>
                    <a:pt x="60" y="220"/>
                  </a:lnTo>
                  <a:lnTo>
                    <a:pt x="60" y="220"/>
                  </a:lnTo>
                  <a:lnTo>
                    <a:pt x="64" y="208"/>
                  </a:lnTo>
                  <a:lnTo>
                    <a:pt x="68" y="196"/>
                  </a:lnTo>
                  <a:lnTo>
                    <a:pt x="72" y="186"/>
                  </a:lnTo>
                  <a:lnTo>
                    <a:pt x="78" y="174"/>
                  </a:lnTo>
                  <a:lnTo>
                    <a:pt x="78" y="174"/>
                  </a:lnTo>
                  <a:lnTo>
                    <a:pt x="88" y="154"/>
                  </a:lnTo>
                  <a:lnTo>
                    <a:pt x="94" y="144"/>
                  </a:lnTo>
                  <a:lnTo>
                    <a:pt x="98" y="134"/>
                  </a:lnTo>
                  <a:lnTo>
                    <a:pt x="98" y="134"/>
                  </a:lnTo>
                  <a:lnTo>
                    <a:pt x="112" y="92"/>
                  </a:lnTo>
                  <a:lnTo>
                    <a:pt x="112" y="92"/>
                  </a:lnTo>
                  <a:lnTo>
                    <a:pt x="116" y="78"/>
                  </a:lnTo>
                  <a:lnTo>
                    <a:pt x="124" y="68"/>
                  </a:lnTo>
                  <a:lnTo>
                    <a:pt x="124" y="68"/>
                  </a:lnTo>
                  <a:lnTo>
                    <a:pt x="128" y="62"/>
                  </a:lnTo>
                  <a:lnTo>
                    <a:pt x="130" y="56"/>
                  </a:lnTo>
                  <a:lnTo>
                    <a:pt x="132" y="44"/>
                  </a:lnTo>
                  <a:lnTo>
                    <a:pt x="132" y="44"/>
                  </a:lnTo>
                  <a:lnTo>
                    <a:pt x="136" y="20"/>
                  </a:lnTo>
                  <a:lnTo>
                    <a:pt x="136" y="6"/>
                  </a:lnTo>
                  <a:lnTo>
                    <a:pt x="134" y="0"/>
                  </a:lnTo>
                  <a:lnTo>
                    <a:pt x="13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Arial" panose="020B0604020202020204" pitchFamily="34" charset="0"/>
                <a:cs typeface="Arial" panose="020B0604020202020204" pitchFamily="34" charset="0"/>
              </a:endParaRPr>
            </a:p>
          </p:txBody>
        </p:sp>
        <p:sp>
          <p:nvSpPr>
            <p:cNvPr id="109" name="Freeform 94"/>
            <p:cNvSpPr>
              <a:spLocks/>
            </p:cNvSpPr>
            <p:nvPr/>
          </p:nvSpPr>
          <p:spPr bwMode="auto">
            <a:xfrm>
              <a:off x="2064" y="2414"/>
              <a:ext cx="2" cy="4"/>
            </a:xfrm>
            <a:custGeom>
              <a:avLst/>
              <a:gdLst>
                <a:gd name="T0" fmla="*/ 2 w 2"/>
                <a:gd name="T1" fmla="*/ 0 h 4"/>
                <a:gd name="T2" fmla="*/ 2 w 2"/>
                <a:gd name="T3" fmla="*/ 0 h 4"/>
                <a:gd name="T4" fmla="*/ 0 w 2"/>
                <a:gd name="T5" fmla="*/ 4 h 4"/>
                <a:gd name="T6" fmla="*/ 2 w 2"/>
                <a:gd name="T7" fmla="*/ 0 h 4"/>
              </a:gdLst>
              <a:ahLst/>
              <a:cxnLst>
                <a:cxn ang="0">
                  <a:pos x="T0" y="T1"/>
                </a:cxn>
                <a:cxn ang="0">
                  <a:pos x="T2" y="T3"/>
                </a:cxn>
                <a:cxn ang="0">
                  <a:pos x="T4" y="T5"/>
                </a:cxn>
                <a:cxn ang="0">
                  <a:pos x="T6" y="T7"/>
                </a:cxn>
              </a:cxnLst>
              <a:rect l="0" t="0" r="r" b="b"/>
              <a:pathLst>
                <a:path w="2" h="4">
                  <a:moveTo>
                    <a:pt x="2" y="0"/>
                  </a:moveTo>
                  <a:lnTo>
                    <a:pt x="2" y="0"/>
                  </a:lnTo>
                  <a:lnTo>
                    <a:pt x="0" y="4"/>
                  </a:lnTo>
                  <a:lnTo>
                    <a:pt x="2"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Arial" panose="020B0604020202020204" pitchFamily="34" charset="0"/>
                <a:cs typeface="Arial" panose="020B0604020202020204" pitchFamily="34" charset="0"/>
              </a:endParaRPr>
            </a:p>
          </p:txBody>
        </p:sp>
        <p:sp>
          <p:nvSpPr>
            <p:cNvPr id="110" name="Freeform 95"/>
            <p:cNvSpPr>
              <a:spLocks/>
            </p:cNvSpPr>
            <p:nvPr/>
          </p:nvSpPr>
          <p:spPr bwMode="auto">
            <a:xfrm>
              <a:off x="2064" y="2414"/>
              <a:ext cx="2" cy="4"/>
            </a:xfrm>
            <a:custGeom>
              <a:avLst/>
              <a:gdLst>
                <a:gd name="T0" fmla="*/ 2 w 2"/>
                <a:gd name="T1" fmla="*/ 0 h 4"/>
                <a:gd name="T2" fmla="*/ 2 w 2"/>
                <a:gd name="T3" fmla="*/ 0 h 4"/>
                <a:gd name="T4" fmla="*/ 0 w 2"/>
                <a:gd name="T5" fmla="*/ 4 h 4"/>
                <a:gd name="T6" fmla="*/ 2 w 2"/>
                <a:gd name="T7" fmla="*/ 0 h 4"/>
              </a:gdLst>
              <a:ahLst/>
              <a:cxnLst>
                <a:cxn ang="0">
                  <a:pos x="T0" y="T1"/>
                </a:cxn>
                <a:cxn ang="0">
                  <a:pos x="T2" y="T3"/>
                </a:cxn>
                <a:cxn ang="0">
                  <a:pos x="T4" y="T5"/>
                </a:cxn>
                <a:cxn ang="0">
                  <a:pos x="T6" y="T7"/>
                </a:cxn>
              </a:cxnLst>
              <a:rect l="0" t="0" r="r" b="b"/>
              <a:pathLst>
                <a:path w="2" h="4">
                  <a:moveTo>
                    <a:pt x="2" y="0"/>
                  </a:moveTo>
                  <a:lnTo>
                    <a:pt x="2" y="0"/>
                  </a:lnTo>
                  <a:lnTo>
                    <a:pt x="0" y="4"/>
                  </a:lnTo>
                  <a:lnTo>
                    <a:pt x="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Arial" panose="020B0604020202020204" pitchFamily="34" charset="0"/>
                <a:cs typeface="Arial" panose="020B0604020202020204" pitchFamily="34" charset="0"/>
              </a:endParaRPr>
            </a:p>
          </p:txBody>
        </p:sp>
        <p:sp>
          <p:nvSpPr>
            <p:cNvPr id="111" name="Freeform 96"/>
            <p:cNvSpPr>
              <a:spLocks/>
            </p:cNvSpPr>
            <p:nvPr/>
          </p:nvSpPr>
          <p:spPr bwMode="auto">
            <a:xfrm>
              <a:off x="2066" y="2412"/>
              <a:ext cx="2" cy="2"/>
            </a:xfrm>
            <a:custGeom>
              <a:avLst/>
              <a:gdLst>
                <a:gd name="T0" fmla="*/ 2 w 2"/>
                <a:gd name="T1" fmla="*/ 0 h 2"/>
                <a:gd name="T2" fmla="*/ 0 w 2"/>
                <a:gd name="T3" fmla="*/ 2 h 2"/>
                <a:gd name="T4" fmla="*/ 2 w 2"/>
                <a:gd name="T5" fmla="*/ 2 h 2"/>
                <a:gd name="T6" fmla="*/ 2 w 2"/>
                <a:gd name="T7" fmla="*/ 0 h 2"/>
              </a:gdLst>
              <a:ahLst/>
              <a:cxnLst>
                <a:cxn ang="0">
                  <a:pos x="T0" y="T1"/>
                </a:cxn>
                <a:cxn ang="0">
                  <a:pos x="T2" y="T3"/>
                </a:cxn>
                <a:cxn ang="0">
                  <a:pos x="T4" y="T5"/>
                </a:cxn>
                <a:cxn ang="0">
                  <a:pos x="T6" y="T7"/>
                </a:cxn>
              </a:cxnLst>
              <a:rect l="0" t="0" r="r" b="b"/>
              <a:pathLst>
                <a:path w="2" h="2">
                  <a:moveTo>
                    <a:pt x="2" y="0"/>
                  </a:moveTo>
                  <a:lnTo>
                    <a:pt x="0" y="2"/>
                  </a:lnTo>
                  <a:lnTo>
                    <a:pt x="2" y="2"/>
                  </a:lnTo>
                  <a:lnTo>
                    <a:pt x="2"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Arial" panose="020B0604020202020204" pitchFamily="34" charset="0"/>
                <a:cs typeface="Arial" panose="020B0604020202020204" pitchFamily="34" charset="0"/>
              </a:endParaRPr>
            </a:p>
          </p:txBody>
        </p:sp>
        <p:sp>
          <p:nvSpPr>
            <p:cNvPr id="112" name="Freeform 97"/>
            <p:cNvSpPr>
              <a:spLocks/>
            </p:cNvSpPr>
            <p:nvPr/>
          </p:nvSpPr>
          <p:spPr bwMode="auto">
            <a:xfrm>
              <a:off x="2066" y="2412"/>
              <a:ext cx="2" cy="2"/>
            </a:xfrm>
            <a:custGeom>
              <a:avLst/>
              <a:gdLst>
                <a:gd name="T0" fmla="*/ 2 w 2"/>
                <a:gd name="T1" fmla="*/ 0 h 2"/>
                <a:gd name="T2" fmla="*/ 0 w 2"/>
                <a:gd name="T3" fmla="*/ 2 h 2"/>
                <a:gd name="T4" fmla="*/ 2 w 2"/>
                <a:gd name="T5" fmla="*/ 2 h 2"/>
                <a:gd name="T6" fmla="*/ 2 w 2"/>
                <a:gd name="T7" fmla="*/ 0 h 2"/>
              </a:gdLst>
              <a:ahLst/>
              <a:cxnLst>
                <a:cxn ang="0">
                  <a:pos x="T0" y="T1"/>
                </a:cxn>
                <a:cxn ang="0">
                  <a:pos x="T2" y="T3"/>
                </a:cxn>
                <a:cxn ang="0">
                  <a:pos x="T4" y="T5"/>
                </a:cxn>
                <a:cxn ang="0">
                  <a:pos x="T6" y="T7"/>
                </a:cxn>
              </a:cxnLst>
              <a:rect l="0" t="0" r="r" b="b"/>
              <a:pathLst>
                <a:path w="2" h="2">
                  <a:moveTo>
                    <a:pt x="2" y="0"/>
                  </a:moveTo>
                  <a:lnTo>
                    <a:pt x="0" y="2"/>
                  </a:lnTo>
                  <a:lnTo>
                    <a:pt x="2" y="2"/>
                  </a:lnTo>
                  <a:lnTo>
                    <a:pt x="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Arial" panose="020B0604020202020204" pitchFamily="34" charset="0"/>
                <a:cs typeface="Arial" panose="020B0604020202020204" pitchFamily="34" charset="0"/>
              </a:endParaRPr>
            </a:p>
          </p:txBody>
        </p:sp>
        <p:sp>
          <p:nvSpPr>
            <p:cNvPr id="113" name="Freeform 98"/>
            <p:cNvSpPr>
              <a:spLocks/>
            </p:cNvSpPr>
            <p:nvPr/>
          </p:nvSpPr>
          <p:spPr bwMode="auto">
            <a:xfrm>
              <a:off x="2068" y="2410"/>
              <a:ext cx="124" cy="192"/>
            </a:xfrm>
            <a:custGeom>
              <a:avLst/>
              <a:gdLst>
                <a:gd name="T0" fmla="*/ 6 w 124"/>
                <a:gd name="T1" fmla="*/ 0 h 192"/>
                <a:gd name="T2" fmla="*/ 0 w 124"/>
                <a:gd name="T3" fmla="*/ 4 h 192"/>
                <a:gd name="T4" fmla="*/ 0 w 124"/>
                <a:gd name="T5" fmla="*/ 10 h 192"/>
                <a:gd name="T6" fmla="*/ 4 w 124"/>
                <a:gd name="T7" fmla="*/ 24 h 192"/>
                <a:gd name="T8" fmla="*/ 8 w 124"/>
                <a:gd name="T9" fmla="*/ 30 h 192"/>
                <a:gd name="T10" fmla="*/ 26 w 124"/>
                <a:gd name="T11" fmla="*/ 50 h 192"/>
                <a:gd name="T12" fmla="*/ 30 w 124"/>
                <a:gd name="T13" fmla="*/ 58 h 192"/>
                <a:gd name="T14" fmla="*/ 44 w 124"/>
                <a:gd name="T15" fmla="*/ 96 h 192"/>
                <a:gd name="T16" fmla="*/ 48 w 124"/>
                <a:gd name="T17" fmla="*/ 104 h 192"/>
                <a:gd name="T18" fmla="*/ 52 w 124"/>
                <a:gd name="T19" fmla="*/ 124 h 192"/>
                <a:gd name="T20" fmla="*/ 58 w 124"/>
                <a:gd name="T21" fmla="*/ 132 h 192"/>
                <a:gd name="T22" fmla="*/ 84 w 124"/>
                <a:gd name="T23" fmla="*/ 162 h 192"/>
                <a:gd name="T24" fmla="*/ 94 w 124"/>
                <a:gd name="T25" fmla="*/ 176 h 192"/>
                <a:gd name="T26" fmla="*/ 106 w 124"/>
                <a:gd name="T27" fmla="*/ 190 h 192"/>
                <a:gd name="T28" fmla="*/ 112 w 124"/>
                <a:gd name="T29" fmla="*/ 192 h 192"/>
                <a:gd name="T30" fmla="*/ 120 w 124"/>
                <a:gd name="T31" fmla="*/ 186 h 192"/>
                <a:gd name="T32" fmla="*/ 124 w 124"/>
                <a:gd name="T33" fmla="*/ 168 h 192"/>
                <a:gd name="T34" fmla="*/ 124 w 124"/>
                <a:gd name="T35" fmla="*/ 140 h 192"/>
                <a:gd name="T36" fmla="*/ 122 w 124"/>
                <a:gd name="T37" fmla="*/ 136 h 192"/>
                <a:gd name="T38" fmla="*/ 114 w 124"/>
                <a:gd name="T39" fmla="*/ 130 h 192"/>
                <a:gd name="T40" fmla="*/ 110 w 124"/>
                <a:gd name="T41" fmla="*/ 122 h 192"/>
                <a:gd name="T42" fmla="*/ 104 w 124"/>
                <a:gd name="T43" fmla="*/ 104 h 192"/>
                <a:gd name="T44" fmla="*/ 94 w 124"/>
                <a:gd name="T45" fmla="*/ 90 h 192"/>
                <a:gd name="T46" fmla="*/ 80 w 124"/>
                <a:gd name="T47" fmla="*/ 78 h 192"/>
                <a:gd name="T48" fmla="*/ 68 w 124"/>
                <a:gd name="T49" fmla="*/ 62 h 192"/>
                <a:gd name="T50" fmla="*/ 56 w 124"/>
                <a:gd name="T51" fmla="*/ 52 h 192"/>
                <a:gd name="T52" fmla="*/ 48 w 124"/>
                <a:gd name="T53" fmla="*/ 50 h 192"/>
                <a:gd name="T54" fmla="*/ 42 w 124"/>
                <a:gd name="T55" fmla="*/ 42 h 192"/>
                <a:gd name="T56" fmla="*/ 40 w 124"/>
                <a:gd name="T57" fmla="*/ 34 h 192"/>
                <a:gd name="T58" fmla="*/ 38 w 124"/>
                <a:gd name="T59" fmla="*/ 24 h 192"/>
                <a:gd name="T60" fmla="*/ 32 w 124"/>
                <a:gd name="T61" fmla="*/ 18 h 192"/>
                <a:gd name="T62" fmla="*/ 26 w 124"/>
                <a:gd name="T63" fmla="*/ 12 h 192"/>
                <a:gd name="T64" fmla="*/ 12 w 124"/>
                <a:gd name="T65" fmla="*/ 2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4" h="192">
                  <a:moveTo>
                    <a:pt x="6" y="0"/>
                  </a:moveTo>
                  <a:lnTo>
                    <a:pt x="6" y="0"/>
                  </a:lnTo>
                  <a:lnTo>
                    <a:pt x="2" y="0"/>
                  </a:lnTo>
                  <a:lnTo>
                    <a:pt x="0" y="4"/>
                  </a:lnTo>
                  <a:lnTo>
                    <a:pt x="0" y="4"/>
                  </a:lnTo>
                  <a:lnTo>
                    <a:pt x="0" y="10"/>
                  </a:lnTo>
                  <a:lnTo>
                    <a:pt x="0" y="18"/>
                  </a:lnTo>
                  <a:lnTo>
                    <a:pt x="4" y="24"/>
                  </a:lnTo>
                  <a:lnTo>
                    <a:pt x="8" y="30"/>
                  </a:lnTo>
                  <a:lnTo>
                    <a:pt x="8" y="30"/>
                  </a:lnTo>
                  <a:lnTo>
                    <a:pt x="20" y="44"/>
                  </a:lnTo>
                  <a:lnTo>
                    <a:pt x="26" y="50"/>
                  </a:lnTo>
                  <a:lnTo>
                    <a:pt x="30" y="58"/>
                  </a:lnTo>
                  <a:lnTo>
                    <a:pt x="30" y="58"/>
                  </a:lnTo>
                  <a:lnTo>
                    <a:pt x="38" y="78"/>
                  </a:lnTo>
                  <a:lnTo>
                    <a:pt x="44" y="96"/>
                  </a:lnTo>
                  <a:lnTo>
                    <a:pt x="44" y="96"/>
                  </a:lnTo>
                  <a:lnTo>
                    <a:pt x="48" y="104"/>
                  </a:lnTo>
                  <a:lnTo>
                    <a:pt x="50" y="114"/>
                  </a:lnTo>
                  <a:lnTo>
                    <a:pt x="52" y="124"/>
                  </a:lnTo>
                  <a:lnTo>
                    <a:pt x="58" y="132"/>
                  </a:lnTo>
                  <a:lnTo>
                    <a:pt x="58" y="132"/>
                  </a:lnTo>
                  <a:lnTo>
                    <a:pt x="70" y="148"/>
                  </a:lnTo>
                  <a:lnTo>
                    <a:pt x="84" y="162"/>
                  </a:lnTo>
                  <a:lnTo>
                    <a:pt x="84" y="162"/>
                  </a:lnTo>
                  <a:lnTo>
                    <a:pt x="94" y="176"/>
                  </a:lnTo>
                  <a:lnTo>
                    <a:pt x="106" y="190"/>
                  </a:lnTo>
                  <a:lnTo>
                    <a:pt x="106" y="190"/>
                  </a:lnTo>
                  <a:lnTo>
                    <a:pt x="112" y="192"/>
                  </a:lnTo>
                  <a:lnTo>
                    <a:pt x="112" y="192"/>
                  </a:lnTo>
                  <a:lnTo>
                    <a:pt x="116" y="190"/>
                  </a:lnTo>
                  <a:lnTo>
                    <a:pt x="120" y="186"/>
                  </a:lnTo>
                  <a:lnTo>
                    <a:pt x="122" y="176"/>
                  </a:lnTo>
                  <a:lnTo>
                    <a:pt x="124" y="168"/>
                  </a:lnTo>
                  <a:lnTo>
                    <a:pt x="124" y="148"/>
                  </a:lnTo>
                  <a:lnTo>
                    <a:pt x="124" y="140"/>
                  </a:lnTo>
                  <a:lnTo>
                    <a:pt x="122" y="136"/>
                  </a:lnTo>
                  <a:lnTo>
                    <a:pt x="122" y="136"/>
                  </a:lnTo>
                  <a:lnTo>
                    <a:pt x="118" y="132"/>
                  </a:lnTo>
                  <a:lnTo>
                    <a:pt x="114" y="130"/>
                  </a:lnTo>
                  <a:lnTo>
                    <a:pt x="112" y="126"/>
                  </a:lnTo>
                  <a:lnTo>
                    <a:pt x="110" y="122"/>
                  </a:lnTo>
                  <a:lnTo>
                    <a:pt x="110" y="122"/>
                  </a:lnTo>
                  <a:lnTo>
                    <a:pt x="104" y="104"/>
                  </a:lnTo>
                  <a:lnTo>
                    <a:pt x="100" y="98"/>
                  </a:lnTo>
                  <a:lnTo>
                    <a:pt x="94" y="90"/>
                  </a:lnTo>
                  <a:lnTo>
                    <a:pt x="94" y="90"/>
                  </a:lnTo>
                  <a:lnTo>
                    <a:pt x="80" y="78"/>
                  </a:lnTo>
                  <a:lnTo>
                    <a:pt x="68" y="62"/>
                  </a:lnTo>
                  <a:lnTo>
                    <a:pt x="68" y="62"/>
                  </a:lnTo>
                  <a:lnTo>
                    <a:pt x="62" y="56"/>
                  </a:lnTo>
                  <a:lnTo>
                    <a:pt x="56" y="52"/>
                  </a:lnTo>
                  <a:lnTo>
                    <a:pt x="56" y="52"/>
                  </a:lnTo>
                  <a:lnTo>
                    <a:pt x="48" y="50"/>
                  </a:lnTo>
                  <a:lnTo>
                    <a:pt x="44" y="46"/>
                  </a:lnTo>
                  <a:lnTo>
                    <a:pt x="42" y="42"/>
                  </a:lnTo>
                  <a:lnTo>
                    <a:pt x="42" y="42"/>
                  </a:lnTo>
                  <a:lnTo>
                    <a:pt x="40" y="34"/>
                  </a:lnTo>
                  <a:lnTo>
                    <a:pt x="38" y="24"/>
                  </a:lnTo>
                  <a:lnTo>
                    <a:pt x="38" y="24"/>
                  </a:lnTo>
                  <a:lnTo>
                    <a:pt x="36" y="20"/>
                  </a:lnTo>
                  <a:lnTo>
                    <a:pt x="32" y="18"/>
                  </a:lnTo>
                  <a:lnTo>
                    <a:pt x="26" y="12"/>
                  </a:lnTo>
                  <a:lnTo>
                    <a:pt x="26" y="12"/>
                  </a:lnTo>
                  <a:lnTo>
                    <a:pt x="18" y="4"/>
                  </a:lnTo>
                  <a:lnTo>
                    <a:pt x="12" y="2"/>
                  </a:lnTo>
                  <a:lnTo>
                    <a:pt x="6"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Arial" panose="020B0604020202020204" pitchFamily="34" charset="0"/>
                <a:cs typeface="Arial" panose="020B0604020202020204" pitchFamily="34" charset="0"/>
              </a:endParaRPr>
            </a:p>
          </p:txBody>
        </p:sp>
        <p:sp>
          <p:nvSpPr>
            <p:cNvPr id="114" name="Freeform 99"/>
            <p:cNvSpPr>
              <a:spLocks/>
            </p:cNvSpPr>
            <p:nvPr/>
          </p:nvSpPr>
          <p:spPr bwMode="auto">
            <a:xfrm>
              <a:off x="2068" y="2410"/>
              <a:ext cx="124" cy="192"/>
            </a:xfrm>
            <a:custGeom>
              <a:avLst/>
              <a:gdLst>
                <a:gd name="T0" fmla="*/ 6 w 124"/>
                <a:gd name="T1" fmla="*/ 0 h 192"/>
                <a:gd name="T2" fmla="*/ 0 w 124"/>
                <a:gd name="T3" fmla="*/ 4 h 192"/>
                <a:gd name="T4" fmla="*/ 0 w 124"/>
                <a:gd name="T5" fmla="*/ 10 h 192"/>
                <a:gd name="T6" fmla="*/ 4 w 124"/>
                <a:gd name="T7" fmla="*/ 24 h 192"/>
                <a:gd name="T8" fmla="*/ 8 w 124"/>
                <a:gd name="T9" fmla="*/ 30 h 192"/>
                <a:gd name="T10" fmla="*/ 26 w 124"/>
                <a:gd name="T11" fmla="*/ 50 h 192"/>
                <a:gd name="T12" fmla="*/ 30 w 124"/>
                <a:gd name="T13" fmla="*/ 58 h 192"/>
                <a:gd name="T14" fmla="*/ 44 w 124"/>
                <a:gd name="T15" fmla="*/ 96 h 192"/>
                <a:gd name="T16" fmla="*/ 48 w 124"/>
                <a:gd name="T17" fmla="*/ 104 h 192"/>
                <a:gd name="T18" fmla="*/ 52 w 124"/>
                <a:gd name="T19" fmla="*/ 124 h 192"/>
                <a:gd name="T20" fmla="*/ 58 w 124"/>
                <a:gd name="T21" fmla="*/ 132 h 192"/>
                <a:gd name="T22" fmla="*/ 84 w 124"/>
                <a:gd name="T23" fmla="*/ 162 h 192"/>
                <a:gd name="T24" fmla="*/ 94 w 124"/>
                <a:gd name="T25" fmla="*/ 176 h 192"/>
                <a:gd name="T26" fmla="*/ 106 w 124"/>
                <a:gd name="T27" fmla="*/ 190 h 192"/>
                <a:gd name="T28" fmla="*/ 112 w 124"/>
                <a:gd name="T29" fmla="*/ 192 h 192"/>
                <a:gd name="T30" fmla="*/ 120 w 124"/>
                <a:gd name="T31" fmla="*/ 186 h 192"/>
                <a:gd name="T32" fmla="*/ 124 w 124"/>
                <a:gd name="T33" fmla="*/ 168 h 192"/>
                <a:gd name="T34" fmla="*/ 124 w 124"/>
                <a:gd name="T35" fmla="*/ 140 h 192"/>
                <a:gd name="T36" fmla="*/ 122 w 124"/>
                <a:gd name="T37" fmla="*/ 136 h 192"/>
                <a:gd name="T38" fmla="*/ 114 w 124"/>
                <a:gd name="T39" fmla="*/ 130 h 192"/>
                <a:gd name="T40" fmla="*/ 110 w 124"/>
                <a:gd name="T41" fmla="*/ 122 h 192"/>
                <a:gd name="T42" fmla="*/ 104 w 124"/>
                <a:gd name="T43" fmla="*/ 104 h 192"/>
                <a:gd name="T44" fmla="*/ 94 w 124"/>
                <a:gd name="T45" fmla="*/ 90 h 192"/>
                <a:gd name="T46" fmla="*/ 80 w 124"/>
                <a:gd name="T47" fmla="*/ 78 h 192"/>
                <a:gd name="T48" fmla="*/ 68 w 124"/>
                <a:gd name="T49" fmla="*/ 62 h 192"/>
                <a:gd name="T50" fmla="*/ 56 w 124"/>
                <a:gd name="T51" fmla="*/ 52 h 192"/>
                <a:gd name="T52" fmla="*/ 48 w 124"/>
                <a:gd name="T53" fmla="*/ 50 h 192"/>
                <a:gd name="T54" fmla="*/ 42 w 124"/>
                <a:gd name="T55" fmla="*/ 42 h 192"/>
                <a:gd name="T56" fmla="*/ 40 w 124"/>
                <a:gd name="T57" fmla="*/ 34 h 192"/>
                <a:gd name="T58" fmla="*/ 38 w 124"/>
                <a:gd name="T59" fmla="*/ 24 h 192"/>
                <a:gd name="T60" fmla="*/ 32 w 124"/>
                <a:gd name="T61" fmla="*/ 18 h 192"/>
                <a:gd name="T62" fmla="*/ 26 w 124"/>
                <a:gd name="T63" fmla="*/ 12 h 192"/>
                <a:gd name="T64" fmla="*/ 12 w 124"/>
                <a:gd name="T65" fmla="*/ 2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4" h="192">
                  <a:moveTo>
                    <a:pt x="6" y="0"/>
                  </a:moveTo>
                  <a:lnTo>
                    <a:pt x="6" y="0"/>
                  </a:lnTo>
                  <a:lnTo>
                    <a:pt x="2" y="0"/>
                  </a:lnTo>
                  <a:lnTo>
                    <a:pt x="0" y="4"/>
                  </a:lnTo>
                  <a:lnTo>
                    <a:pt x="0" y="4"/>
                  </a:lnTo>
                  <a:lnTo>
                    <a:pt x="0" y="10"/>
                  </a:lnTo>
                  <a:lnTo>
                    <a:pt x="0" y="18"/>
                  </a:lnTo>
                  <a:lnTo>
                    <a:pt x="4" y="24"/>
                  </a:lnTo>
                  <a:lnTo>
                    <a:pt x="8" y="30"/>
                  </a:lnTo>
                  <a:lnTo>
                    <a:pt x="8" y="30"/>
                  </a:lnTo>
                  <a:lnTo>
                    <a:pt x="20" y="44"/>
                  </a:lnTo>
                  <a:lnTo>
                    <a:pt x="26" y="50"/>
                  </a:lnTo>
                  <a:lnTo>
                    <a:pt x="30" y="58"/>
                  </a:lnTo>
                  <a:lnTo>
                    <a:pt x="30" y="58"/>
                  </a:lnTo>
                  <a:lnTo>
                    <a:pt x="38" y="78"/>
                  </a:lnTo>
                  <a:lnTo>
                    <a:pt x="44" y="96"/>
                  </a:lnTo>
                  <a:lnTo>
                    <a:pt x="44" y="96"/>
                  </a:lnTo>
                  <a:lnTo>
                    <a:pt x="48" y="104"/>
                  </a:lnTo>
                  <a:lnTo>
                    <a:pt x="50" y="114"/>
                  </a:lnTo>
                  <a:lnTo>
                    <a:pt x="52" y="124"/>
                  </a:lnTo>
                  <a:lnTo>
                    <a:pt x="58" y="132"/>
                  </a:lnTo>
                  <a:lnTo>
                    <a:pt x="58" y="132"/>
                  </a:lnTo>
                  <a:lnTo>
                    <a:pt x="70" y="148"/>
                  </a:lnTo>
                  <a:lnTo>
                    <a:pt x="84" y="162"/>
                  </a:lnTo>
                  <a:lnTo>
                    <a:pt x="84" y="162"/>
                  </a:lnTo>
                  <a:lnTo>
                    <a:pt x="94" y="176"/>
                  </a:lnTo>
                  <a:lnTo>
                    <a:pt x="106" y="190"/>
                  </a:lnTo>
                  <a:lnTo>
                    <a:pt x="106" y="190"/>
                  </a:lnTo>
                  <a:lnTo>
                    <a:pt x="112" y="192"/>
                  </a:lnTo>
                  <a:lnTo>
                    <a:pt x="112" y="192"/>
                  </a:lnTo>
                  <a:lnTo>
                    <a:pt x="116" y="190"/>
                  </a:lnTo>
                  <a:lnTo>
                    <a:pt x="120" y="186"/>
                  </a:lnTo>
                  <a:lnTo>
                    <a:pt x="122" y="176"/>
                  </a:lnTo>
                  <a:lnTo>
                    <a:pt x="124" y="168"/>
                  </a:lnTo>
                  <a:lnTo>
                    <a:pt x="124" y="148"/>
                  </a:lnTo>
                  <a:lnTo>
                    <a:pt x="124" y="140"/>
                  </a:lnTo>
                  <a:lnTo>
                    <a:pt x="122" y="136"/>
                  </a:lnTo>
                  <a:lnTo>
                    <a:pt x="122" y="136"/>
                  </a:lnTo>
                  <a:lnTo>
                    <a:pt x="118" y="132"/>
                  </a:lnTo>
                  <a:lnTo>
                    <a:pt x="114" y="130"/>
                  </a:lnTo>
                  <a:lnTo>
                    <a:pt x="112" y="126"/>
                  </a:lnTo>
                  <a:lnTo>
                    <a:pt x="110" y="122"/>
                  </a:lnTo>
                  <a:lnTo>
                    <a:pt x="110" y="122"/>
                  </a:lnTo>
                  <a:lnTo>
                    <a:pt x="104" y="104"/>
                  </a:lnTo>
                  <a:lnTo>
                    <a:pt x="100" y="98"/>
                  </a:lnTo>
                  <a:lnTo>
                    <a:pt x="94" y="90"/>
                  </a:lnTo>
                  <a:lnTo>
                    <a:pt x="94" y="90"/>
                  </a:lnTo>
                  <a:lnTo>
                    <a:pt x="80" y="78"/>
                  </a:lnTo>
                  <a:lnTo>
                    <a:pt x="68" y="62"/>
                  </a:lnTo>
                  <a:lnTo>
                    <a:pt x="68" y="62"/>
                  </a:lnTo>
                  <a:lnTo>
                    <a:pt x="62" y="56"/>
                  </a:lnTo>
                  <a:lnTo>
                    <a:pt x="56" y="52"/>
                  </a:lnTo>
                  <a:lnTo>
                    <a:pt x="56" y="52"/>
                  </a:lnTo>
                  <a:lnTo>
                    <a:pt x="48" y="50"/>
                  </a:lnTo>
                  <a:lnTo>
                    <a:pt x="44" y="46"/>
                  </a:lnTo>
                  <a:lnTo>
                    <a:pt x="42" y="42"/>
                  </a:lnTo>
                  <a:lnTo>
                    <a:pt x="42" y="42"/>
                  </a:lnTo>
                  <a:lnTo>
                    <a:pt x="40" y="34"/>
                  </a:lnTo>
                  <a:lnTo>
                    <a:pt x="38" y="24"/>
                  </a:lnTo>
                  <a:lnTo>
                    <a:pt x="38" y="24"/>
                  </a:lnTo>
                  <a:lnTo>
                    <a:pt x="36" y="20"/>
                  </a:lnTo>
                  <a:lnTo>
                    <a:pt x="32" y="18"/>
                  </a:lnTo>
                  <a:lnTo>
                    <a:pt x="26" y="12"/>
                  </a:lnTo>
                  <a:lnTo>
                    <a:pt x="26" y="12"/>
                  </a:lnTo>
                  <a:lnTo>
                    <a:pt x="18" y="4"/>
                  </a:lnTo>
                  <a:lnTo>
                    <a:pt x="12" y="2"/>
                  </a:lnTo>
                  <a:lnTo>
                    <a:pt x="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Arial" panose="020B0604020202020204" pitchFamily="34" charset="0"/>
                <a:cs typeface="Arial" panose="020B0604020202020204" pitchFamily="34" charset="0"/>
              </a:endParaRPr>
            </a:p>
          </p:txBody>
        </p:sp>
        <p:sp>
          <p:nvSpPr>
            <p:cNvPr id="115" name="Freeform 100"/>
            <p:cNvSpPr>
              <a:spLocks/>
            </p:cNvSpPr>
            <p:nvPr/>
          </p:nvSpPr>
          <p:spPr bwMode="auto">
            <a:xfrm>
              <a:off x="2240" y="2398"/>
              <a:ext cx="150" cy="178"/>
            </a:xfrm>
            <a:custGeom>
              <a:avLst/>
              <a:gdLst>
                <a:gd name="T0" fmla="*/ 128 w 150"/>
                <a:gd name="T1" fmla="*/ 0 h 178"/>
                <a:gd name="T2" fmla="*/ 122 w 150"/>
                <a:gd name="T3" fmla="*/ 4 h 178"/>
                <a:gd name="T4" fmla="*/ 118 w 150"/>
                <a:gd name="T5" fmla="*/ 10 h 178"/>
                <a:gd name="T6" fmla="*/ 104 w 150"/>
                <a:gd name="T7" fmla="*/ 22 h 178"/>
                <a:gd name="T8" fmla="*/ 96 w 150"/>
                <a:gd name="T9" fmla="*/ 30 h 178"/>
                <a:gd name="T10" fmla="*/ 88 w 150"/>
                <a:gd name="T11" fmla="*/ 40 h 178"/>
                <a:gd name="T12" fmla="*/ 66 w 150"/>
                <a:gd name="T13" fmla="*/ 52 h 178"/>
                <a:gd name="T14" fmla="*/ 58 w 150"/>
                <a:gd name="T15" fmla="*/ 60 h 178"/>
                <a:gd name="T16" fmla="*/ 48 w 150"/>
                <a:gd name="T17" fmla="*/ 70 h 178"/>
                <a:gd name="T18" fmla="*/ 36 w 150"/>
                <a:gd name="T19" fmla="*/ 76 h 178"/>
                <a:gd name="T20" fmla="*/ 30 w 150"/>
                <a:gd name="T21" fmla="*/ 88 h 178"/>
                <a:gd name="T22" fmla="*/ 24 w 150"/>
                <a:gd name="T23" fmla="*/ 88 h 178"/>
                <a:gd name="T24" fmla="*/ 16 w 150"/>
                <a:gd name="T25" fmla="*/ 88 h 178"/>
                <a:gd name="T26" fmla="*/ 2 w 150"/>
                <a:gd name="T27" fmla="*/ 100 h 178"/>
                <a:gd name="T28" fmla="*/ 0 w 150"/>
                <a:gd name="T29" fmla="*/ 108 h 178"/>
                <a:gd name="T30" fmla="*/ 4 w 150"/>
                <a:gd name="T31" fmla="*/ 124 h 178"/>
                <a:gd name="T32" fmla="*/ 12 w 150"/>
                <a:gd name="T33" fmla="*/ 140 h 178"/>
                <a:gd name="T34" fmla="*/ 12 w 150"/>
                <a:gd name="T35" fmla="*/ 150 h 178"/>
                <a:gd name="T36" fmla="*/ 18 w 150"/>
                <a:gd name="T37" fmla="*/ 158 h 178"/>
                <a:gd name="T38" fmla="*/ 26 w 150"/>
                <a:gd name="T39" fmla="*/ 162 h 178"/>
                <a:gd name="T40" fmla="*/ 36 w 150"/>
                <a:gd name="T41" fmla="*/ 162 h 178"/>
                <a:gd name="T42" fmla="*/ 62 w 150"/>
                <a:gd name="T43" fmla="*/ 170 h 178"/>
                <a:gd name="T44" fmla="*/ 70 w 150"/>
                <a:gd name="T45" fmla="*/ 174 h 178"/>
                <a:gd name="T46" fmla="*/ 80 w 150"/>
                <a:gd name="T47" fmla="*/ 178 h 178"/>
                <a:gd name="T48" fmla="*/ 82 w 150"/>
                <a:gd name="T49" fmla="*/ 178 h 178"/>
                <a:gd name="T50" fmla="*/ 92 w 150"/>
                <a:gd name="T51" fmla="*/ 166 h 178"/>
                <a:gd name="T52" fmla="*/ 100 w 150"/>
                <a:gd name="T53" fmla="*/ 150 h 178"/>
                <a:gd name="T54" fmla="*/ 102 w 150"/>
                <a:gd name="T55" fmla="*/ 142 h 178"/>
                <a:gd name="T56" fmla="*/ 104 w 150"/>
                <a:gd name="T57" fmla="*/ 140 h 178"/>
                <a:gd name="T58" fmla="*/ 106 w 150"/>
                <a:gd name="T59" fmla="*/ 136 h 178"/>
                <a:gd name="T60" fmla="*/ 112 w 150"/>
                <a:gd name="T61" fmla="*/ 124 h 178"/>
                <a:gd name="T62" fmla="*/ 116 w 150"/>
                <a:gd name="T63" fmla="*/ 110 h 178"/>
                <a:gd name="T64" fmla="*/ 120 w 150"/>
                <a:gd name="T65" fmla="*/ 98 h 178"/>
                <a:gd name="T66" fmla="*/ 124 w 150"/>
                <a:gd name="T67" fmla="*/ 96 h 178"/>
                <a:gd name="T68" fmla="*/ 130 w 150"/>
                <a:gd name="T69" fmla="*/ 96 h 178"/>
                <a:gd name="T70" fmla="*/ 134 w 150"/>
                <a:gd name="T71" fmla="*/ 96 h 178"/>
                <a:gd name="T72" fmla="*/ 136 w 150"/>
                <a:gd name="T73" fmla="*/ 96 h 178"/>
                <a:gd name="T74" fmla="*/ 138 w 150"/>
                <a:gd name="T75" fmla="*/ 96 h 178"/>
                <a:gd name="T76" fmla="*/ 138 w 150"/>
                <a:gd name="T77" fmla="*/ 80 h 178"/>
                <a:gd name="T78" fmla="*/ 136 w 150"/>
                <a:gd name="T79" fmla="*/ 76 h 178"/>
                <a:gd name="T80" fmla="*/ 126 w 150"/>
                <a:gd name="T81" fmla="*/ 70 h 178"/>
                <a:gd name="T82" fmla="*/ 120 w 150"/>
                <a:gd name="T83" fmla="*/ 64 h 178"/>
                <a:gd name="T84" fmla="*/ 120 w 150"/>
                <a:gd name="T85" fmla="*/ 48 h 178"/>
                <a:gd name="T86" fmla="*/ 126 w 150"/>
                <a:gd name="T87" fmla="*/ 42 h 178"/>
                <a:gd name="T88" fmla="*/ 130 w 150"/>
                <a:gd name="T89" fmla="*/ 42 h 178"/>
                <a:gd name="T90" fmla="*/ 132 w 150"/>
                <a:gd name="T91" fmla="*/ 42 h 178"/>
                <a:gd name="T92" fmla="*/ 134 w 150"/>
                <a:gd name="T93" fmla="*/ 40 h 178"/>
                <a:gd name="T94" fmla="*/ 138 w 150"/>
                <a:gd name="T95" fmla="*/ 36 h 178"/>
                <a:gd name="T96" fmla="*/ 138 w 150"/>
                <a:gd name="T97" fmla="*/ 32 h 178"/>
                <a:gd name="T98" fmla="*/ 148 w 150"/>
                <a:gd name="T99" fmla="*/ 26 h 178"/>
                <a:gd name="T100" fmla="*/ 150 w 150"/>
                <a:gd name="T101" fmla="*/ 22 h 178"/>
                <a:gd name="T102" fmla="*/ 148 w 150"/>
                <a:gd name="T103" fmla="*/ 18 h 178"/>
                <a:gd name="T104" fmla="*/ 138 w 150"/>
                <a:gd name="T105" fmla="*/ 16 h 178"/>
                <a:gd name="T106" fmla="*/ 134 w 150"/>
                <a:gd name="T107" fmla="*/ 14 h 178"/>
                <a:gd name="T108" fmla="*/ 132 w 150"/>
                <a:gd name="T109" fmla="*/ 8 h 178"/>
                <a:gd name="T110" fmla="*/ 130 w 150"/>
                <a:gd name="T111" fmla="*/ 2 h 178"/>
                <a:gd name="T112" fmla="*/ 128 w 150"/>
                <a:gd name="T113"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50" h="178">
                  <a:moveTo>
                    <a:pt x="128" y="0"/>
                  </a:moveTo>
                  <a:lnTo>
                    <a:pt x="128" y="0"/>
                  </a:lnTo>
                  <a:lnTo>
                    <a:pt x="124" y="2"/>
                  </a:lnTo>
                  <a:lnTo>
                    <a:pt x="122" y="4"/>
                  </a:lnTo>
                  <a:lnTo>
                    <a:pt x="118" y="10"/>
                  </a:lnTo>
                  <a:lnTo>
                    <a:pt x="118" y="10"/>
                  </a:lnTo>
                  <a:lnTo>
                    <a:pt x="110" y="16"/>
                  </a:lnTo>
                  <a:lnTo>
                    <a:pt x="104" y="22"/>
                  </a:lnTo>
                  <a:lnTo>
                    <a:pt x="104" y="22"/>
                  </a:lnTo>
                  <a:lnTo>
                    <a:pt x="96" y="30"/>
                  </a:lnTo>
                  <a:lnTo>
                    <a:pt x="88" y="40"/>
                  </a:lnTo>
                  <a:lnTo>
                    <a:pt x="88" y="40"/>
                  </a:lnTo>
                  <a:lnTo>
                    <a:pt x="76" y="46"/>
                  </a:lnTo>
                  <a:lnTo>
                    <a:pt x="66" y="52"/>
                  </a:lnTo>
                  <a:lnTo>
                    <a:pt x="66" y="52"/>
                  </a:lnTo>
                  <a:lnTo>
                    <a:pt x="58" y="60"/>
                  </a:lnTo>
                  <a:lnTo>
                    <a:pt x="52" y="66"/>
                  </a:lnTo>
                  <a:lnTo>
                    <a:pt x="48" y="70"/>
                  </a:lnTo>
                  <a:lnTo>
                    <a:pt x="48" y="70"/>
                  </a:lnTo>
                  <a:lnTo>
                    <a:pt x="36" y="76"/>
                  </a:lnTo>
                  <a:lnTo>
                    <a:pt x="32" y="82"/>
                  </a:lnTo>
                  <a:lnTo>
                    <a:pt x="30" y="88"/>
                  </a:lnTo>
                  <a:lnTo>
                    <a:pt x="30" y="88"/>
                  </a:lnTo>
                  <a:lnTo>
                    <a:pt x="24" y="88"/>
                  </a:lnTo>
                  <a:lnTo>
                    <a:pt x="24" y="88"/>
                  </a:lnTo>
                  <a:lnTo>
                    <a:pt x="16" y="88"/>
                  </a:lnTo>
                  <a:lnTo>
                    <a:pt x="8" y="92"/>
                  </a:lnTo>
                  <a:lnTo>
                    <a:pt x="2" y="100"/>
                  </a:lnTo>
                  <a:lnTo>
                    <a:pt x="0" y="108"/>
                  </a:lnTo>
                  <a:lnTo>
                    <a:pt x="0" y="108"/>
                  </a:lnTo>
                  <a:lnTo>
                    <a:pt x="2" y="116"/>
                  </a:lnTo>
                  <a:lnTo>
                    <a:pt x="4" y="124"/>
                  </a:lnTo>
                  <a:lnTo>
                    <a:pt x="8" y="132"/>
                  </a:lnTo>
                  <a:lnTo>
                    <a:pt x="12" y="140"/>
                  </a:lnTo>
                  <a:lnTo>
                    <a:pt x="12" y="140"/>
                  </a:lnTo>
                  <a:lnTo>
                    <a:pt x="12" y="150"/>
                  </a:lnTo>
                  <a:lnTo>
                    <a:pt x="14" y="154"/>
                  </a:lnTo>
                  <a:lnTo>
                    <a:pt x="18" y="158"/>
                  </a:lnTo>
                  <a:lnTo>
                    <a:pt x="18" y="158"/>
                  </a:lnTo>
                  <a:lnTo>
                    <a:pt x="26" y="162"/>
                  </a:lnTo>
                  <a:lnTo>
                    <a:pt x="36" y="162"/>
                  </a:lnTo>
                  <a:lnTo>
                    <a:pt x="36" y="162"/>
                  </a:lnTo>
                  <a:lnTo>
                    <a:pt x="54" y="166"/>
                  </a:lnTo>
                  <a:lnTo>
                    <a:pt x="62" y="170"/>
                  </a:lnTo>
                  <a:lnTo>
                    <a:pt x="70" y="174"/>
                  </a:lnTo>
                  <a:lnTo>
                    <a:pt x="70" y="174"/>
                  </a:lnTo>
                  <a:lnTo>
                    <a:pt x="76" y="176"/>
                  </a:lnTo>
                  <a:lnTo>
                    <a:pt x="80" y="178"/>
                  </a:lnTo>
                  <a:lnTo>
                    <a:pt x="80" y="178"/>
                  </a:lnTo>
                  <a:lnTo>
                    <a:pt x="82" y="178"/>
                  </a:lnTo>
                  <a:lnTo>
                    <a:pt x="86" y="174"/>
                  </a:lnTo>
                  <a:lnTo>
                    <a:pt x="92" y="166"/>
                  </a:lnTo>
                  <a:lnTo>
                    <a:pt x="92" y="166"/>
                  </a:lnTo>
                  <a:lnTo>
                    <a:pt x="100" y="150"/>
                  </a:lnTo>
                  <a:lnTo>
                    <a:pt x="100" y="150"/>
                  </a:lnTo>
                  <a:lnTo>
                    <a:pt x="102" y="142"/>
                  </a:lnTo>
                  <a:lnTo>
                    <a:pt x="102" y="142"/>
                  </a:lnTo>
                  <a:lnTo>
                    <a:pt x="104" y="140"/>
                  </a:lnTo>
                  <a:lnTo>
                    <a:pt x="106" y="136"/>
                  </a:lnTo>
                  <a:lnTo>
                    <a:pt x="106" y="136"/>
                  </a:lnTo>
                  <a:lnTo>
                    <a:pt x="110" y="130"/>
                  </a:lnTo>
                  <a:lnTo>
                    <a:pt x="112" y="124"/>
                  </a:lnTo>
                  <a:lnTo>
                    <a:pt x="116" y="110"/>
                  </a:lnTo>
                  <a:lnTo>
                    <a:pt x="116" y="110"/>
                  </a:lnTo>
                  <a:lnTo>
                    <a:pt x="118" y="104"/>
                  </a:lnTo>
                  <a:lnTo>
                    <a:pt x="120" y="98"/>
                  </a:lnTo>
                  <a:lnTo>
                    <a:pt x="120" y="98"/>
                  </a:lnTo>
                  <a:lnTo>
                    <a:pt x="124" y="96"/>
                  </a:lnTo>
                  <a:lnTo>
                    <a:pt x="130" y="96"/>
                  </a:lnTo>
                  <a:lnTo>
                    <a:pt x="130" y="96"/>
                  </a:lnTo>
                  <a:lnTo>
                    <a:pt x="134" y="96"/>
                  </a:lnTo>
                  <a:lnTo>
                    <a:pt x="134" y="96"/>
                  </a:lnTo>
                  <a:lnTo>
                    <a:pt x="136" y="96"/>
                  </a:lnTo>
                  <a:lnTo>
                    <a:pt x="136" y="96"/>
                  </a:lnTo>
                  <a:lnTo>
                    <a:pt x="138" y="96"/>
                  </a:lnTo>
                  <a:lnTo>
                    <a:pt x="138" y="96"/>
                  </a:lnTo>
                  <a:lnTo>
                    <a:pt x="140" y="88"/>
                  </a:lnTo>
                  <a:lnTo>
                    <a:pt x="138" y="80"/>
                  </a:lnTo>
                  <a:lnTo>
                    <a:pt x="138" y="80"/>
                  </a:lnTo>
                  <a:lnTo>
                    <a:pt x="136" y="76"/>
                  </a:lnTo>
                  <a:lnTo>
                    <a:pt x="132" y="74"/>
                  </a:lnTo>
                  <a:lnTo>
                    <a:pt x="126" y="70"/>
                  </a:lnTo>
                  <a:lnTo>
                    <a:pt x="126" y="70"/>
                  </a:lnTo>
                  <a:lnTo>
                    <a:pt x="120" y="64"/>
                  </a:lnTo>
                  <a:lnTo>
                    <a:pt x="118" y="56"/>
                  </a:lnTo>
                  <a:lnTo>
                    <a:pt x="120" y="48"/>
                  </a:lnTo>
                  <a:lnTo>
                    <a:pt x="122" y="44"/>
                  </a:lnTo>
                  <a:lnTo>
                    <a:pt x="126" y="42"/>
                  </a:lnTo>
                  <a:lnTo>
                    <a:pt x="126" y="42"/>
                  </a:lnTo>
                  <a:lnTo>
                    <a:pt x="130" y="42"/>
                  </a:lnTo>
                  <a:lnTo>
                    <a:pt x="130" y="42"/>
                  </a:lnTo>
                  <a:lnTo>
                    <a:pt x="132" y="42"/>
                  </a:lnTo>
                  <a:lnTo>
                    <a:pt x="132" y="42"/>
                  </a:lnTo>
                  <a:lnTo>
                    <a:pt x="134" y="40"/>
                  </a:lnTo>
                  <a:lnTo>
                    <a:pt x="134" y="40"/>
                  </a:lnTo>
                  <a:lnTo>
                    <a:pt x="138" y="36"/>
                  </a:lnTo>
                  <a:lnTo>
                    <a:pt x="138" y="32"/>
                  </a:lnTo>
                  <a:lnTo>
                    <a:pt x="138" y="32"/>
                  </a:lnTo>
                  <a:lnTo>
                    <a:pt x="146" y="28"/>
                  </a:lnTo>
                  <a:lnTo>
                    <a:pt x="148" y="26"/>
                  </a:lnTo>
                  <a:lnTo>
                    <a:pt x="150" y="22"/>
                  </a:lnTo>
                  <a:lnTo>
                    <a:pt x="150" y="22"/>
                  </a:lnTo>
                  <a:lnTo>
                    <a:pt x="150" y="20"/>
                  </a:lnTo>
                  <a:lnTo>
                    <a:pt x="148" y="18"/>
                  </a:lnTo>
                  <a:lnTo>
                    <a:pt x="144" y="16"/>
                  </a:lnTo>
                  <a:lnTo>
                    <a:pt x="138" y="16"/>
                  </a:lnTo>
                  <a:lnTo>
                    <a:pt x="134" y="14"/>
                  </a:lnTo>
                  <a:lnTo>
                    <a:pt x="134" y="14"/>
                  </a:lnTo>
                  <a:lnTo>
                    <a:pt x="132" y="12"/>
                  </a:lnTo>
                  <a:lnTo>
                    <a:pt x="132" y="8"/>
                  </a:lnTo>
                  <a:lnTo>
                    <a:pt x="132" y="4"/>
                  </a:lnTo>
                  <a:lnTo>
                    <a:pt x="130" y="2"/>
                  </a:lnTo>
                  <a:lnTo>
                    <a:pt x="130" y="2"/>
                  </a:lnTo>
                  <a:lnTo>
                    <a:pt x="128"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Arial" panose="020B0604020202020204" pitchFamily="34" charset="0"/>
                <a:cs typeface="Arial" panose="020B0604020202020204" pitchFamily="34" charset="0"/>
              </a:endParaRPr>
            </a:p>
          </p:txBody>
        </p:sp>
        <p:sp>
          <p:nvSpPr>
            <p:cNvPr id="116" name="Freeform 101"/>
            <p:cNvSpPr>
              <a:spLocks/>
            </p:cNvSpPr>
            <p:nvPr/>
          </p:nvSpPr>
          <p:spPr bwMode="auto">
            <a:xfrm>
              <a:off x="2240" y="2398"/>
              <a:ext cx="150" cy="178"/>
            </a:xfrm>
            <a:custGeom>
              <a:avLst/>
              <a:gdLst>
                <a:gd name="T0" fmla="*/ 128 w 150"/>
                <a:gd name="T1" fmla="*/ 0 h 178"/>
                <a:gd name="T2" fmla="*/ 122 w 150"/>
                <a:gd name="T3" fmla="*/ 4 h 178"/>
                <a:gd name="T4" fmla="*/ 118 w 150"/>
                <a:gd name="T5" fmla="*/ 10 h 178"/>
                <a:gd name="T6" fmla="*/ 104 w 150"/>
                <a:gd name="T7" fmla="*/ 22 h 178"/>
                <a:gd name="T8" fmla="*/ 96 w 150"/>
                <a:gd name="T9" fmla="*/ 30 h 178"/>
                <a:gd name="T10" fmla="*/ 88 w 150"/>
                <a:gd name="T11" fmla="*/ 40 h 178"/>
                <a:gd name="T12" fmla="*/ 66 w 150"/>
                <a:gd name="T13" fmla="*/ 52 h 178"/>
                <a:gd name="T14" fmla="*/ 58 w 150"/>
                <a:gd name="T15" fmla="*/ 60 h 178"/>
                <a:gd name="T16" fmla="*/ 48 w 150"/>
                <a:gd name="T17" fmla="*/ 70 h 178"/>
                <a:gd name="T18" fmla="*/ 36 w 150"/>
                <a:gd name="T19" fmla="*/ 76 h 178"/>
                <a:gd name="T20" fmla="*/ 30 w 150"/>
                <a:gd name="T21" fmla="*/ 88 h 178"/>
                <a:gd name="T22" fmla="*/ 24 w 150"/>
                <a:gd name="T23" fmla="*/ 88 h 178"/>
                <a:gd name="T24" fmla="*/ 16 w 150"/>
                <a:gd name="T25" fmla="*/ 88 h 178"/>
                <a:gd name="T26" fmla="*/ 2 w 150"/>
                <a:gd name="T27" fmla="*/ 100 h 178"/>
                <a:gd name="T28" fmla="*/ 0 w 150"/>
                <a:gd name="T29" fmla="*/ 108 h 178"/>
                <a:gd name="T30" fmla="*/ 4 w 150"/>
                <a:gd name="T31" fmla="*/ 124 h 178"/>
                <a:gd name="T32" fmla="*/ 12 w 150"/>
                <a:gd name="T33" fmla="*/ 140 h 178"/>
                <a:gd name="T34" fmla="*/ 12 w 150"/>
                <a:gd name="T35" fmla="*/ 150 h 178"/>
                <a:gd name="T36" fmla="*/ 18 w 150"/>
                <a:gd name="T37" fmla="*/ 158 h 178"/>
                <a:gd name="T38" fmla="*/ 26 w 150"/>
                <a:gd name="T39" fmla="*/ 162 h 178"/>
                <a:gd name="T40" fmla="*/ 36 w 150"/>
                <a:gd name="T41" fmla="*/ 162 h 178"/>
                <a:gd name="T42" fmla="*/ 62 w 150"/>
                <a:gd name="T43" fmla="*/ 170 h 178"/>
                <a:gd name="T44" fmla="*/ 70 w 150"/>
                <a:gd name="T45" fmla="*/ 174 h 178"/>
                <a:gd name="T46" fmla="*/ 80 w 150"/>
                <a:gd name="T47" fmla="*/ 178 h 178"/>
                <a:gd name="T48" fmla="*/ 82 w 150"/>
                <a:gd name="T49" fmla="*/ 178 h 178"/>
                <a:gd name="T50" fmla="*/ 92 w 150"/>
                <a:gd name="T51" fmla="*/ 166 h 178"/>
                <a:gd name="T52" fmla="*/ 100 w 150"/>
                <a:gd name="T53" fmla="*/ 150 h 178"/>
                <a:gd name="T54" fmla="*/ 102 w 150"/>
                <a:gd name="T55" fmla="*/ 142 h 178"/>
                <a:gd name="T56" fmla="*/ 104 w 150"/>
                <a:gd name="T57" fmla="*/ 140 h 178"/>
                <a:gd name="T58" fmla="*/ 106 w 150"/>
                <a:gd name="T59" fmla="*/ 136 h 178"/>
                <a:gd name="T60" fmla="*/ 112 w 150"/>
                <a:gd name="T61" fmla="*/ 124 h 178"/>
                <a:gd name="T62" fmla="*/ 116 w 150"/>
                <a:gd name="T63" fmla="*/ 110 h 178"/>
                <a:gd name="T64" fmla="*/ 120 w 150"/>
                <a:gd name="T65" fmla="*/ 98 h 178"/>
                <a:gd name="T66" fmla="*/ 124 w 150"/>
                <a:gd name="T67" fmla="*/ 96 h 178"/>
                <a:gd name="T68" fmla="*/ 130 w 150"/>
                <a:gd name="T69" fmla="*/ 96 h 178"/>
                <a:gd name="T70" fmla="*/ 134 w 150"/>
                <a:gd name="T71" fmla="*/ 96 h 178"/>
                <a:gd name="T72" fmla="*/ 136 w 150"/>
                <a:gd name="T73" fmla="*/ 96 h 178"/>
                <a:gd name="T74" fmla="*/ 138 w 150"/>
                <a:gd name="T75" fmla="*/ 96 h 178"/>
                <a:gd name="T76" fmla="*/ 138 w 150"/>
                <a:gd name="T77" fmla="*/ 80 h 178"/>
                <a:gd name="T78" fmla="*/ 136 w 150"/>
                <a:gd name="T79" fmla="*/ 76 h 178"/>
                <a:gd name="T80" fmla="*/ 126 w 150"/>
                <a:gd name="T81" fmla="*/ 70 h 178"/>
                <a:gd name="T82" fmla="*/ 120 w 150"/>
                <a:gd name="T83" fmla="*/ 64 h 178"/>
                <a:gd name="T84" fmla="*/ 120 w 150"/>
                <a:gd name="T85" fmla="*/ 48 h 178"/>
                <a:gd name="T86" fmla="*/ 126 w 150"/>
                <a:gd name="T87" fmla="*/ 42 h 178"/>
                <a:gd name="T88" fmla="*/ 130 w 150"/>
                <a:gd name="T89" fmla="*/ 42 h 178"/>
                <a:gd name="T90" fmla="*/ 132 w 150"/>
                <a:gd name="T91" fmla="*/ 42 h 178"/>
                <a:gd name="T92" fmla="*/ 134 w 150"/>
                <a:gd name="T93" fmla="*/ 40 h 178"/>
                <a:gd name="T94" fmla="*/ 138 w 150"/>
                <a:gd name="T95" fmla="*/ 36 h 178"/>
                <a:gd name="T96" fmla="*/ 138 w 150"/>
                <a:gd name="T97" fmla="*/ 32 h 178"/>
                <a:gd name="T98" fmla="*/ 148 w 150"/>
                <a:gd name="T99" fmla="*/ 26 h 178"/>
                <a:gd name="T100" fmla="*/ 150 w 150"/>
                <a:gd name="T101" fmla="*/ 22 h 178"/>
                <a:gd name="T102" fmla="*/ 148 w 150"/>
                <a:gd name="T103" fmla="*/ 18 h 178"/>
                <a:gd name="T104" fmla="*/ 138 w 150"/>
                <a:gd name="T105" fmla="*/ 16 h 178"/>
                <a:gd name="T106" fmla="*/ 134 w 150"/>
                <a:gd name="T107" fmla="*/ 14 h 178"/>
                <a:gd name="T108" fmla="*/ 132 w 150"/>
                <a:gd name="T109" fmla="*/ 8 h 178"/>
                <a:gd name="T110" fmla="*/ 130 w 150"/>
                <a:gd name="T111" fmla="*/ 2 h 178"/>
                <a:gd name="T112" fmla="*/ 128 w 150"/>
                <a:gd name="T113"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50" h="178">
                  <a:moveTo>
                    <a:pt x="128" y="0"/>
                  </a:moveTo>
                  <a:lnTo>
                    <a:pt x="128" y="0"/>
                  </a:lnTo>
                  <a:lnTo>
                    <a:pt x="124" y="2"/>
                  </a:lnTo>
                  <a:lnTo>
                    <a:pt x="122" y="4"/>
                  </a:lnTo>
                  <a:lnTo>
                    <a:pt x="118" y="10"/>
                  </a:lnTo>
                  <a:lnTo>
                    <a:pt x="118" y="10"/>
                  </a:lnTo>
                  <a:lnTo>
                    <a:pt x="110" y="16"/>
                  </a:lnTo>
                  <a:lnTo>
                    <a:pt x="104" y="22"/>
                  </a:lnTo>
                  <a:lnTo>
                    <a:pt x="104" y="22"/>
                  </a:lnTo>
                  <a:lnTo>
                    <a:pt x="96" y="30"/>
                  </a:lnTo>
                  <a:lnTo>
                    <a:pt x="88" y="40"/>
                  </a:lnTo>
                  <a:lnTo>
                    <a:pt x="88" y="40"/>
                  </a:lnTo>
                  <a:lnTo>
                    <a:pt x="76" y="46"/>
                  </a:lnTo>
                  <a:lnTo>
                    <a:pt x="66" y="52"/>
                  </a:lnTo>
                  <a:lnTo>
                    <a:pt x="66" y="52"/>
                  </a:lnTo>
                  <a:lnTo>
                    <a:pt x="58" y="60"/>
                  </a:lnTo>
                  <a:lnTo>
                    <a:pt x="52" y="66"/>
                  </a:lnTo>
                  <a:lnTo>
                    <a:pt x="48" y="70"/>
                  </a:lnTo>
                  <a:lnTo>
                    <a:pt x="48" y="70"/>
                  </a:lnTo>
                  <a:lnTo>
                    <a:pt x="36" y="76"/>
                  </a:lnTo>
                  <a:lnTo>
                    <a:pt x="32" y="82"/>
                  </a:lnTo>
                  <a:lnTo>
                    <a:pt x="30" y="88"/>
                  </a:lnTo>
                  <a:lnTo>
                    <a:pt x="30" y="88"/>
                  </a:lnTo>
                  <a:lnTo>
                    <a:pt x="24" y="88"/>
                  </a:lnTo>
                  <a:lnTo>
                    <a:pt x="24" y="88"/>
                  </a:lnTo>
                  <a:lnTo>
                    <a:pt x="16" y="88"/>
                  </a:lnTo>
                  <a:lnTo>
                    <a:pt x="8" y="92"/>
                  </a:lnTo>
                  <a:lnTo>
                    <a:pt x="2" y="100"/>
                  </a:lnTo>
                  <a:lnTo>
                    <a:pt x="0" y="108"/>
                  </a:lnTo>
                  <a:lnTo>
                    <a:pt x="0" y="108"/>
                  </a:lnTo>
                  <a:lnTo>
                    <a:pt x="2" y="116"/>
                  </a:lnTo>
                  <a:lnTo>
                    <a:pt x="4" y="124"/>
                  </a:lnTo>
                  <a:lnTo>
                    <a:pt x="8" y="132"/>
                  </a:lnTo>
                  <a:lnTo>
                    <a:pt x="12" y="140"/>
                  </a:lnTo>
                  <a:lnTo>
                    <a:pt x="12" y="140"/>
                  </a:lnTo>
                  <a:lnTo>
                    <a:pt x="12" y="150"/>
                  </a:lnTo>
                  <a:lnTo>
                    <a:pt x="14" y="154"/>
                  </a:lnTo>
                  <a:lnTo>
                    <a:pt x="18" y="158"/>
                  </a:lnTo>
                  <a:lnTo>
                    <a:pt x="18" y="158"/>
                  </a:lnTo>
                  <a:lnTo>
                    <a:pt x="26" y="162"/>
                  </a:lnTo>
                  <a:lnTo>
                    <a:pt x="36" y="162"/>
                  </a:lnTo>
                  <a:lnTo>
                    <a:pt x="36" y="162"/>
                  </a:lnTo>
                  <a:lnTo>
                    <a:pt x="54" y="166"/>
                  </a:lnTo>
                  <a:lnTo>
                    <a:pt x="62" y="170"/>
                  </a:lnTo>
                  <a:lnTo>
                    <a:pt x="70" y="174"/>
                  </a:lnTo>
                  <a:lnTo>
                    <a:pt x="70" y="174"/>
                  </a:lnTo>
                  <a:lnTo>
                    <a:pt x="76" y="176"/>
                  </a:lnTo>
                  <a:lnTo>
                    <a:pt x="80" y="178"/>
                  </a:lnTo>
                  <a:lnTo>
                    <a:pt x="80" y="178"/>
                  </a:lnTo>
                  <a:lnTo>
                    <a:pt x="82" y="178"/>
                  </a:lnTo>
                  <a:lnTo>
                    <a:pt x="86" y="174"/>
                  </a:lnTo>
                  <a:lnTo>
                    <a:pt x="92" y="166"/>
                  </a:lnTo>
                  <a:lnTo>
                    <a:pt x="92" y="166"/>
                  </a:lnTo>
                  <a:lnTo>
                    <a:pt x="100" y="150"/>
                  </a:lnTo>
                  <a:lnTo>
                    <a:pt x="100" y="150"/>
                  </a:lnTo>
                  <a:lnTo>
                    <a:pt x="102" y="142"/>
                  </a:lnTo>
                  <a:lnTo>
                    <a:pt x="102" y="142"/>
                  </a:lnTo>
                  <a:lnTo>
                    <a:pt x="104" y="140"/>
                  </a:lnTo>
                  <a:lnTo>
                    <a:pt x="106" y="136"/>
                  </a:lnTo>
                  <a:lnTo>
                    <a:pt x="106" y="136"/>
                  </a:lnTo>
                  <a:lnTo>
                    <a:pt x="110" y="130"/>
                  </a:lnTo>
                  <a:lnTo>
                    <a:pt x="112" y="124"/>
                  </a:lnTo>
                  <a:lnTo>
                    <a:pt x="116" y="110"/>
                  </a:lnTo>
                  <a:lnTo>
                    <a:pt x="116" y="110"/>
                  </a:lnTo>
                  <a:lnTo>
                    <a:pt x="118" y="104"/>
                  </a:lnTo>
                  <a:lnTo>
                    <a:pt x="120" y="98"/>
                  </a:lnTo>
                  <a:lnTo>
                    <a:pt x="120" y="98"/>
                  </a:lnTo>
                  <a:lnTo>
                    <a:pt x="124" y="96"/>
                  </a:lnTo>
                  <a:lnTo>
                    <a:pt x="130" y="96"/>
                  </a:lnTo>
                  <a:lnTo>
                    <a:pt x="130" y="96"/>
                  </a:lnTo>
                  <a:lnTo>
                    <a:pt x="134" y="96"/>
                  </a:lnTo>
                  <a:lnTo>
                    <a:pt x="134" y="96"/>
                  </a:lnTo>
                  <a:lnTo>
                    <a:pt x="136" y="96"/>
                  </a:lnTo>
                  <a:lnTo>
                    <a:pt x="136" y="96"/>
                  </a:lnTo>
                  <a:lnTo>
                    <a:pt x="138" y="96"/>
                  </a:lnTo>
                  <a:lnTo>
                    <a:pt x="138" y="96"/>
                  </a:lnTo>
                  <a:lnTo>
                    <a:pt x="140" y="88"/>
                  </a:lnTo>
                  <a:lnTo>
                    <a:pt x="138" y="80"/>
                  </a:lnTo>
                  <a:lnTo>
                    <a:pt x="138" y="80"/>
                  </a:lnTo>
                  <a:lnTo>
                    <a:pt x="136" y="76"/>
                  </a:lnTo>
                  <a:lnTo>
                    <a:pt x="132" y="74"/>
                  </a:lnTo>
                  <a:lnTo>
                    <a:pt x="126" y="70"/>
                  </a:lnTo>
                  <a:lnTo>
                    <a:pt x="126" y="70"/>
                  </a:lnTo>
                  <a:lnTo>
                    <a:pt x="120" y="64"/>
                  </a:lnTo>
                  <a:lnTo>
                    <a:pt x="118" y="56"/>
                  </a:lnTo>
                  <a:lnTo>
                    <a:pt x="120" y="48"/>
                  </a:lnTo>
                  <a:lnTo>
                    <a:pt x="122" y="44"/>
                  </a:lnTo>
                  <a:lnTo>
                    <a:pt x="126" y="42"/>
                  </a:lnTo>
                  <a:lnTo>
                    <a:pt x="126" y="42"/>
                  </a:lnTo>
                  <a:lnTo>
                    <a:pt x="130" y="42"/>
                  </a:lnTo>
                  <a:lnTo>
                    <a:pt x="130" y="42"/>
                  </a:lnTo>
                  <a:lnTo>
                    <a:pt x="132" y="42"/>
                  </a:lnTo>
                  <a:lnTo>
                    <a:pt x="132" y="42"/>
                  </a:lnTo>
                  <a:lnTo>
                    <a:pt x="134" y="40"/>
                  </a:lnTo>
                  <a:lnTo>
                    <a:pt x="134" y="40"/>
                  </a:lnTo>
                  <a:lnTo>
                    <a:pt x="138" y="36"/>
                  </a:lnTo>
                  <a:lnTo>
                    <a:pt x="138" y="32"/>
                  </a:lnTo>
                  <a:lnTo>
                    <a:pt x="138" y="32"/>
                  </a:lnTo>
                  <a:lnTo>
                    <a:pt x="146" y="28"/>
                  </a:lnTo>
                  <a:lnTo>
                    <a:pt x="148" y="26"/>
                  </a:lnTo>
                  <a:lnTo>
                    <a:pt x="150" y="22"/>
                  </a:lnTo>
                  <a:lnTo>
                    <a:pt x="150" y="22"/>
                  </a:lnTo>
                  <a:lnTo>
                    <a:pt x="150" y="20"/>
                  </a:lnTo>
                  <a:lnTo>
                    <a:pt x="148" y="18"/>
                  </a:lnTo>
                  <a:lnTo>
                    <a:pt x="144" y="16"/>
                  </a:lnTo>
                  <a:lnTo>
                    <a:pt x="138" y="16"/>
                  </a:lnTo>
                  <a:lnTo>
                    <a:pt x="134" y="14"/>
                  </a:lnTo>
                  <a:lnTo>
                    <a:pt x="134" y="14"/>
                  </a:lnTo>
                  <a:lnTo>
                    <a:pt x="132" y="12"/>
                  </a:lnTo>
                  <a:lnTo>
                    <a:pt x="132" y="8"/>
                  </a:lnTo>
                  <a:lnTo>
                    <a:pt x="132" y="4"/>
                  </a:lnTo>
                  <a:lnTo>
                    <a:pt x="130" y="2"/>
                  </a:lnTo>
                  <a:lnTo>
                    <a:pt x="130" y="2"/>
                  </a:lnTo>
                  <a:lnTo>
                    <a:pt x="12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Arial" panose="020B0604020202020204" pitchFamily="34" charset="0"/>
                <a:cs typeface="Arial" panose="020B0604020202020204" pitchFamily="34" charset="0"/>
              </a:endParaRPr>
            </a:p>
          </p:txBody>
        </p:sp>
        <p:sp>
          <p:nvSpPr>
            <p:cNvPr id="117" name="Freeform 102"/>
            <p:cNvSpPr>
              <a:spLocks/>
            </p:cNvSpPr>
            <p:nvPr/>
          </p:nvSpPr>
          <p:spPr bwMode="auto">
            <a:xfrm>
              <a:off x="2404" y="2486"/>
              <a:ext cx="64" cy="26"/>
            </a:xfrm>
            <a:custGeom>
              <a:avLst/>
              <a:gdLst>
                <a:gd name="T0" fmla="*/ 64 w 64"/>
                <a:gd name="T1" fmla="*/ 0 h 26"/>
                <a:gd name="T2" fmla="*/ 64 w 64"/>
                <a:gd name="T3" fmla="*/ 0 h 26"/>
                <a:gd name="T4" fmla="*/ 56 w 64"/>
                <a:gd name="T5" fmla="*/ 2 h 26"/>
                <a:gd name="T6" fmla="*/ 50 w 64"/>
                <a:gd name="T7" fmla="*/ 2 h 26"/>
                <a:gd name="T8" fmla="*/ 50 w 64"/>
                <a:gd name="T9" fmla="*/ 2 h 26"/>
                <a:gd name="T10" fmla="*/ 30 w 64"/>
                <a:gd name="T11" fmla="*/ 0 h 26"/>
                <a:gd name="T12" fmla="*/ 30 w 64"/>
                <a:gd name="T13" fmla="*/ 0 h 26"/>
                <a:gd name="T14" fmla="*/ 24 w 64"/>
                <a:gd name="T15" fmla="*/ 0 h 26"/>
                <a:gd name="T16" fmla="*/ 24 w 64"/>
                <a:gd name="T17" fmla="*/ 0 h 26"/>
                <a:gd name="T18" fmla="*/ 14 w 64"/>
                <a:gd name="T19" fmla="*/ 0 h 26"/>
                <a:gd name="T20" fmla="*/ 14 w 64"/>
                <a:gd name="T21" fmla="*/ 0 h 26"/>
                <a:gd name="T22" fmla="*/ 8 w 64"/>
                <a:gd name="T23" fmla="*/ 6 h 26"/>
                <a:gd name="T24" fmla="*/ 2 w 64"/>
                <a:gd name="T25" fmla="*/ 12 h 26"/>
                <a:gd name="T26" fmla="*/ 0 w 64"/>
                <a:gd name="T27" fmla="*/ 20 h 26"/>
                <a:gd name="T28" fmla="*/ 0 w 64"/>
                <a:gd name="T29" fmla="*/ 24 h 26"/>
                <a:gd name="T30" fmla="*/ 2 w 64"/>
                <a:gd name="T31" fmla="*/ 26 h 26"/>
                <a:gd name="T32" fmla="*/ 2 w 64"/>
                <a:gd name="T33" fmla="*/ 26 h 26"/>
                <a:gd name="T34" fmla="*/ 4 w 64"/>
                <a:gd name="T35" fmla="*/ 26 h 26"/>
                <a:gd name="T36" fmla="*/ 4 w 64"/>
                <a:gd name="T37" fmla="*/ 26 h 26"/>
                <a:gd name="T38" fmla="*/ 12 w 64"/>
                <a:gd name="T39" fmla="*/ 24 h 26"/>
                <a:gd name="T40" fmla="*/ 18 w 64"/>
                <a:gd name="T41" fmla="*/ 22 h 26"/>
                <a:gd name="T42" fmla="*/ 18 w 64"/>
                <a:gd name="T43" fmla="*/ 22 h 26"/>
                <a:gd name="T44" fmla="*/ 38 w 64"/>
                <a:gd name="T45" fmla="*/ 22 h 26"/>
                <a:gd name="T46" fmla="*/ 38 w 64"/>
                <a:gd name="T47" fmla="*/ 22 h 26"/>
                <a:gd name="T48" fmla="*/ 46 w 64"/>
                <a:gd name="T49" fmla="*/ 20 h 26"/>
                <a:gd name="T50" fmla="*/ 56 w 64"/>
                <a:gd name="T51" fmla="*/ 16 h 26"/>
                <a:gd name="T52" fmla="*/ 60 w 64"/>
                <a:gd name="T53" fmla="*/ 12 h 26"/>
                <a:gd name="T54" fmla="*/ 64 w 64"/>
                <a:gd name="T55" fmla="*/ 8 h 26"/>
                <a:gd name="T56" fmla="*/ 64 w 64"/>
                <a:gd name="T57" fmla="*/ 4 h 26"/>
                <a:gd name="T58" fmla="*/ 64 w 64"/>
                <a:gd name="T59"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4" h="26">
                  <a:moveTo>
                    <a:pt x="64" y="0"/>
                  </a:moveTo>
                  <a:lnTo>
                    <a:pt x="64" y="0"/>
                  </a:lnTo>
                  <a:lnTo>
                    <a:pt x="56" y="2"/>
                  </a:lnTo>
                  <a:lnTo>
                    <a:pt x="50" y="2"/>
                  </a:lnTo>
                  <a:lnTo>
                    <a:pt x="50" y="2"/>
                  </a:lnTo>
                  <a:lnTo>
                    <a:pt x="30" y="0"/>
                  </a:lnTo>
                  <a:lnTo>
                    <a:pt x="30" y="0"/>
                  </a:lnTo>
                  <a:lnTo>
                    <a:pt x="24" y="0"/>
                  </a:lnTo>
                  <a:lnTo>
                    <a:pt x="24" y="0"/>
                  </a:lnTo>
                  <a:lnTo>
                    <a:pt x="14" y="0"/>
                  </a:lnTo>
                  <a:lnTo>
                    <a:pt x="14" y="0"/>
                  </a:lnTo>
                  <a:lnTo>
                    <a:pt x="8" y="6"/>
                  </a:lnTo>
                  <a:lnTo>
                    <a:pt x="2" y="12"/>
                  </a:lnTo>
                  <a:lnTo>
                    <a:pt x="0" y="20"/>
                  </a:lnTo>
                  <a:lnTo>
                    <a:pt x="0" y="24"/>
                  </a:lnTo>
                  <a:lnTo>
                    <a:pt x="2" y="26"/>
                  </a:lnTo>
                  <a:lnTo>
                    <a:pt x="2" y="26"/>
                  </a:lnTo>
                  <a:lnTo>
                    <a:pt x="4" y="26"/>
                  </a:lnTo>
                  <a:lnTo>
                    <a:pt x="4" y="26"/>
                  </a:lnTo>
                  <a:lnTo>
                    <a:pt x="12" y="24"/>
                  </a:lnTo>
                  <a:lnTo>
                    <a:pt x="18" y="22"/>
                  </a:lnTo>
                  <a:lnTo>
                    <a:pt x="18" y="22"/>
                  </a:lnTo>
                  <a:lnTo>
                    <a:pt x="38" y="22"/>
                  </a:lnTo>
                  <a:lnTo>
                    <a:pt x="38" y="22"/>
                  </a:lnTo>
                  <a:lnTo>
                    <a:pt x="46" y="20"/>
                  </a:lnTo>
                  <a:lnTo>
                    <a:pt x="56" y="16"/>
                  </a:lnTo>
                  <a:lnTo>
                    <a:pt x="60" y="12"/>
                  </a:lnTo>
                  <a:lnTo>
                    <a:pt x="64" y="8"/>
                  </a:lnTo>
                  <a:lnTo>
                    <a:pt x="64" y="4"/>
                  </a:lnTo>
                  <a:lnTo>
                    <a:pt x="64"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Arial" panose="020B0604020202020204" pitchFamily="34" charset="0"/>
                <a:cs typeface="Arial" panose="020B0604020202020204" pitchFamily="34" charset="0"/>
              </a:endParaRPr>
            </a:p>
          </p:txBody>
        </p:sp>
        <p:sp>
          <p:nvSpPr>
            <p:cNvPr id="118" name="Freeform 103"/>
            <p:cNvSpPr>
              <a:spLocks/>
            </p:cNvSpPr>
            <p:nvPr/>
          </p:nvSpPr>
          <p:spPr bwMode="auto">
            <a:xfrm>
              <a:off x="2404" y="2486"/>
              <a:ext cx="64" cy="26"/>
            </a:xfrm>
            <a:custGeom>
              <a:avLst/>
              <a:gdLst>
                <a:gd name="T0" fmla="*/ 64 w 64"/>
                <a:gd name="T1" fmla="*/ 0 h 26"/>
                <a:gd name="T2" fmla="*/ 64 w 64"/>
                <a:gd name="T3" fmla="*/ 0 h 26"/>
                <a:gd name="T4" fmla="*/ 56 w 64"/>
                <a:gd name="T5" fmla="*/ 2 h 26"/>
                <a:gd name="T6" fmla="*/ 50 w 64"/>
                <a:gd name="T7" fmla="*/ 2 h 26"/>
                <a:gd name="T8" fmla="*/ 50 w 64"/>
                <a:gd name="T9" fmla="*/ 2 h 26"/>
                <a:gd name="T10" fmla="*/ 30 w 64"/>
                <a:gd name="T11" fmla="*/ 0 h 26"/>
                <a:gd name="T12" fmla="*/ 30 w 64"/>
                <a:gd name="T13" fmla="*/ 0 h 26"/>
                <a:gd name="T14" fmla="*/ 24 w 64"/>
                <a:gd name="T15" fmla="*/ 0 h 26"/>
                <a:gd name="T16" fmla="*/ 24 w 64"/>
                <a:gd name="T17" fmla="*/ 0 h 26"/>
                <a:gd name="T18" fmla="*/ 14 w 64"/>
                <a:gd name="T19" fmla="*/ 0 h 26"/>
                <a:gd name="T20" fmla="*/ 14 w 64"/>
                <a:gd name="T21" fmla="*/ 0 h 26"/>
                <a:gd name="T22" fmla="*/ 8 w 64"/>
                <a:gd name="T23" fmla="*/ 6 h 26"/>
                <a:gd name="T24" fmla="*/ 2 w 64"/>
                <a:gd name="T25" fmla="*/ 12 h 26"/>
                <a:gd name="T26" fmla="*/ 0 w 64"/>
                <a:gd name="T27" fmla="*/ 20 h 26"/>
                <a:gd name="T28" fmla="*/ 0 w 64"/>
                <a:gd name="T29" fmla="*/ 24 h 26"/>
                <a:gd name="T30" fmla="*/ 2 w 64"/>
                <a:gd name="T31" fmla="*/ 26 h 26"/>
                <a:gd name="T32" fmla="*/ 2 w 64"/>
                <a:gd name="T33" fmla="*/ 26 h 26"/>
                <a:gd name="T34" fmla="*/ 4 w 64"/>
                <a:gd name="T35" fmla="*/ 26 h 26"/>
                <a:gd name="T36" fmla="*/ 4 w 64"/>
                <a:gd name="T37" fmla="*/ 26 h 26"/>
                <a:gd name="T38" fmla="*/ 12 w 64"/>
                <a:gd name="T39" fmla="*/ 24 h 26"/>
                <a:gd name="T40" fmla="*/ 18 w 64"/>
                <a:gd name="T41" fmla="*/ 22 h 26"/>
                <a:gd name="T42" fmla="*/ 18 w 64"/>
                <a:gd name="T43" fmla="*/ 22 h 26"/>
                <a:gd name="T44" fmla="*/ 38 w 64"/>
                <a:gd name="T45" fmla="*/ 22 h 26"/>
                <a:gd name="T46" fmla="*/ 38 w 64"/>
                <a:gd name="T47" fmla="*/ 22 h 26"/>
                <a:gd name="T48" fmla="*/ 46 w 64"/>
                <a:gd name="T49" fmla="*/ 20 h 26"/>
                <a:gd name="T50" fmla="*/ 56 w 64"/>
                <a:gd name="T51" fmla="*/ 16 h 26"/>
                <a:gd name="T52" fmla="*/ 60 w 64"/>
                <a:gd name="T53" fmla="*/ 12 h 26"/>
                <a:gd name="T54" fmla="*/ 64 w 64"/>
                <a:gd name="T55" fmla="*/ 8 h 26"/>
                <a:gd name="T56" fmla="*/ 64 w 64"/>
                <a:gd name="T57" fmla="*/ 4 h 26"/>
                <a:gd name="T58" fmla="*/ 64 w 64"/>
                <a:gd name="T59"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4" h="26">
                  <a:moveTo>
                    <a:pt x="64" y="0"/>
                  </a:moveTo>
                  <a:lnTo>
                    <a:pt x="64" y="0"/>
                  </a:lnTo>
                  <a:lnTo>
                    <a:pt x="56" y="2"/>
                  </a:lnTo>
                  <a:lnTo>
                    <a:pt x="50" y="2"/>
                  </a:lnTo>
                  <a:lnTo>
                    <a:pt x="50" y="2"/>
                  </a:lnTo>
                  <a:lnTo>
                    <a:pt x="30" y="0"/>
                  </a:lnTo>
                  <a:lnTo>
                    <a:pt x="30" y="0"/>
                  </a:lnTo>
                  <a:lnTo>
                    <a:pt x="24" y="0"/>
                  </a:lnTo>
                  <a:lnTo>
                    <a:pt x="24" y="0"/>
                  </a:lnTo>
                  <a:lnTo>
                    <a:pt x="14" y="0"/>
                  </a:lnTo>
                  <a:lnTo>
                    <a:pt x="14" y="0"/>
                  </a:lnTo>
                  <a:lnTo>
                    <a:pt x="8" y="6"/>
                  </a:lnTo>
                  <a:lnTo>
                    <a:pt x="2" y="12"/>
                  </a:lnTo>
                  <a:lnTo>
                    <a:pt x="0" y="20"/>
                  </a:lnTo>
                  <a:lnTo>
                    <a:pt x="0" y="24"/>
                  </a:lnTo>
                  <a:lnTo>
                    <a:pt x="2" y="26"/>
                  </a:lnTo>
                  <a:lnTo>
                    <a:pt x="2" y="26"/>
                  </a:lnTo>
                  <a:lnTo>
                    <a:pt x="4" y="26"/>
                  </a:lnTo>
                  <a:lnTo>
                    <a:pt x="4" y="26"/>
                  </a:lnTo>
                  <a:lnTo>
                    <a:pt x="12" y="24"/>
                  </a:lnTo>
                  <a:lnTo>
                    <a:pt x="18" y="22"/>
                  </a:lnTo>
                  <a:lnTo>
                    <a:pt x="18" y="22"/>
                  </a:lnTo>
                  <a:lnTo>
                    <a:pt x="38" y="22"/>
                  </a:lnTo>
                  <a:lnTo>
                    <a:pt x="38" y="22"/>
                  </a:lnTo>
                  <a:lnTo>
                    <a:pt x="46" y="20"/>
                  </a:lnTo>
                  <a:lnTo>
                    <a:pt x="56" y="16"/>
                  </a:lnTo>
                  <a:lnTo>
                    <a:pt x="60" y="12"/>
                  </a:lnTo>
                  <a:lnTo>
                    <a:pt x="64" y="8"/>
                  </a:lnTo>
                  <a:lnTo>
                    <a:pt x="64" y="4"/>
                  </a:lnTo>
                  <a:lnTo>
                    <a:pt x="6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Arial" panose="020B0604020202020204" pitchFamily="34" charset="0"/>
                <a:cs typeface="Arial" panose="020B0604020202020204" pitchFamily="34" charset="0"/>
              </a:endParaRPr>
            </a:p>
          </p:txBody>
        </p:sp>
        <p:sp>
          <p:nvSpPr>
            <p:cNvPr id="119" name="Freeform 104"/>
            <p:cNvSpPr>
              <a:spLocks/>
            </p:cNvSpPr>
            <p:nvPr/>
          </p:nvSpPr>
          <p:spPr bwMode="auto">
            <a:xfrm>
              <a:off x="2366" y="2512"/>
              <a:ext cx="62" cy="96"/>
            </a:xfrm>
            <a:custGeom>
              <a:avLst/>
              <a:gdLst>
                <a:gd name="T0" fmla="*/ 26 w 62"/>
                <a:gd name="T1" fmla="*/ 0 h 96"/>
                <a:gd name="T2" fmla="*/ 24 w 62"/>
                <a:gd name="T3" fmla="*/ 0 h 96"/>
                <a:gd name="T4" fmla="*/ 18 w 62"/>
                <a:gd name="T5" fmla="*/ 6 h 96"/>
                <a:gd name="T6" fmla="*/ 16 w 62"/>
                <a:gd name="T7" fmla="*/ 12 h 96"/>
                <a:gd name="T8" fmla="*/ 2 w 62"/>
                <a:gd name="T9" fmla="*/ 34 h 96"/>
                <a:gd name="T10" fmla="*/ 0 w 62"/>
                <a:gd name="T11" fmla="*/ 40 h 96"/>
                <a:gd name="T12" fmla="*/ 2 w 62"/>
                <a:gd name="T13" fmla="*/ 50 h 96"/>
                <a:gd name="T14" fmla="*/ 6 w 62"/>
                <a:gd name="T15" fmla="*/ 56 h 96"/>
                <a:gd name="T16" fmla="*/ 10 w 62"/>
                <a:gd name="T17" fmla="*/ 72 h 96"/>
                <a:gd name="T18" fmla="*/ 6 w 62"/>
                <a:gd name="T19" fmla="*/ 88 h 96"/>
                <a:gd name="T20" fmla="*/ 8 w 62"/>
                <a:gd name="T21" fmla="*/ 94 h 96"/>
                <a:gd name="T22" fmla="*/ 12 w 62"/>
                <a:gd name="T23" fmla="*/ 96 h 96"/>
                <a:gd name="T24" fmla="*/ 18 w 62"/>
                <a:gd name="T25" fmla="*/ 94 h 96"/>
                <a:gd name="T26" fmla="*/ 26 w 62"/>
                <a:gd name="T27" fmla="*/ 86 h 96"/>
                <a:gd name="T28" fmla="*/ 30 w 62"/>
                <a:gd name="T29" fmla="*/ 76 h 96"/>
                <a:gd name="T30" fmla="*/ 30 w 62"/>
                <a:gd name="T31" fmla="*/ 60 h 96"/>
                <a:gd name="T32" fmla="*/ 26 w 62"/>
                <a:gd name="T33" fmla="*/ 44 h 96"/>
                <a:gd name="T34" fmla="*/ 36 w 62"/>
                <a:gd name="T35" fmla="*/ 42 h 96"/>
                <a:gd name="T36" fmla="*/ 36 w 62"/>
                <a:gd name="T37" fmla="*/ 42 h 96"/>
                <a:gd name="T38" fmla="*/ 38 w 62"/>
                <a:gd name="T39" fmla="*/ 50 h 96"/>
                <a:gd name="T40" fmla="*/ 40 w 62"/>
                <a:gd name="T41" fmla="*/ 62 h 96"/>
                <a:gd name="T42" fmla="*/ 44 w 62"/>
                <a:gd name="T43" fmla="*/ 70 h 96"/>
                <a:gd name="T44" fmla="*/ 50 w 62"/>
                <a:gd name="T45" fmla="*/ 72 h 96"/>
                <a:gd name="T46" fmla="*/ 56 w 62"/>
                <a:gd name="T47" fmla="*/ 72 h 96"/>
                <a:gd name="T48" fmla="*/ 60 w 62"/>
                <a:gd name="T49" fmla="*/ 68 h 96"/>
                <a:gd name="T50" fmla="*/ 60 w 62"/>
                <a:gd name="T51" fmla="*/ 58 h 96"/>
                <a:gd name="T52" fmla="*/ 56 w 62"/>
                <a:gd name="T53" fmla="*/ 50 h 96"/>
                <a:gd name="T54" fmla="*/ 48 w 62"/>
                <a:gd name="T55" fmla="*/ 36 h 96"/>
                <a:gd name="T56" fmla="*/ 48 w 62"/>
                <a:gd name="T57" fmla="*/ 30 h 96"/>
                <a:gd name="T58" fmla="*/ 54 w 62"/>
                <a:gd name="T59" fmla="*/ 22 h 96"/>
                <a:gd name="T60" fmla="*/ 60 w 62"/>
                <a:gd name="T61" fmla="*/ 18 h 96"/>
                <a:gd name="T62" fmla="*/ 60 w 62"/>
                <a:gd name="T63" fmla="*/ 12 h 96"/>
                <a:gd name="T64" fmla="*/ 54 w 62"/>
                <a:gd name="T65" fmla="*/ 10 h 96"/>
                <a:gd name="T66" fmla="*/ 48 w 62"/>
                <a:gd name="T67" fmla="*/ 12 h 96"/>
                <a:gd name="T68" fmla="*/ 44 w 62"/>
                <a:gd name="T69" fmla="*/ 14 h 96"/>
                <a:gd name="T70" fmla="*/ 38 w 62"/>
                <a:gd name="T71" fmla="*/ 18 h 96"/>
                <a:gd name="T72" fmla="*/ 36 w 62"/>
                <a:gd name="T73" fmla="*/ 18 h 96"/>
                <a:gd name="T74" fmla="*/ 32 w 62"/>
                <a:gd name="T75" fmla="*/ 14 h 96"/>
                <a:gd name="T76" fmla="*/ 30 w 62"/>
                <a:gd name="T77" fmla="*/ 2 h 96"/>
                <a:gd name="T78" fmla="*/ 28 w 62"/>
                <a:gd name="T79"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2" h="96">
                  <a:moveTo>
                    <a:pt x="26" y="0"/>
                  </a:moveTo>
                  <a:lnTo>
                    <a:pt x="26" y="0"/>
                  </a:lnTo>
                  <a:lnTo>
                    <a:pt x="24" y="0"/>
                  </a:lnTo>
                  <a:lnTo>
                    <a:pt x="24" y="0"/>
                  </a:lnTo>
                  <a:lnTo>
                    <a:pt x="20" y="2"/>
                  </a:lnTo>
                  <a:lnTo>
                    <a:pt x="18" y="6"/>
                  </a:lnTo>
                  <a:lnTo>
                    <a:pt x="16" y="12"/>
                  </a:lnTo>
                  <a:lnTo>
                    <a:pt x="16" y="12"/>
                  </a:lnTo>
                  <a:lnTo>
                    <a:pt x="10" y="24"/>
                  </a:lnTo>
                  <a:lnTo>
                    <a:pt x="2" y="34"/>
                  </a:lnTo>
                  <a:lnTo>
                    <a:pt x="2" y="34"/>
                  </a:lnTo>
                  <a:lnTo>
                    <a:pt x="0" y="40"/>
                  </a:lnTo>
                  <a:lnTo>
                    <a:pt x="0" y="46"/>
                  </a:lnTo>
                  <a:lnTo>
                    <a:pt x="2" y="50"/>
                  </a:lnTo>
                  <a:lnTo>
                    <a:pt x="6" y="56"/>
                  </a:lnTo>
                  <a:lnTo>
                    <a:pt x="6" y="56"/>
                  </a:lnTo>
                  <a:lnTo>
                    <a:pt x="10" y="64"/>
                  </a:lnTo>
                  <a:lnTo>
                    <a:pt x="10" y="72"/>
                  </a:lnTo>
                  <a:lnTo>
                    <a:pt x="8" y="80"/>
                  </a:lnTo>
                  <a:lnTo>
                    <a:pt x="6" y="88"/>
                  </a:lnTo>
                  <a:lnTo>
                    <a:pt x="6" y="88"/>
                  </a:lnTo>
                  <a:lnTo>
                    <a:pt x="8" y="94"/>
                  </a:lnTo>
                  <a:lnTo>
                    <a:pt x="12" y="96"/>
                  </a:lnTo>
                  <a:lnTo>
                    <a:pt x="12" y="96"/>
                  </a:lnTo>
                  <a:lnTo>
                    <a:pt x="18" y="94"/>
                  </a:lnTo>
                  <a:lnTo>
                    <a:pt x="18" y="94"/>
                  </a:lnTo>
                  <a:lnTo>
                    <a:pt x="22" y="90"/>
                  </a:lnTo>
                  <a:lnTo>
                    <a:pt x="26" y="86"/>
                  </a:lnTo>
                  <a:lnTo>
                    <a:pt x="30" y="76"/>
                  </a:lnTo>
                  <a:lnTo>
                    <a:pt x="30" y="76"/>
                  </a:lnTo>
                  <a:lnTo>
                    <a:pt x="32" y="68"/>
                  </a:lnTo>
                  <a:lnTo>
                    <a:pt x="30" y="60"/>
                  </a:lnTo>
                  <a:lnTo>
                    <a:pt x="26" y="52"/>
                  </a:lnTo>
                  <a:lnTo>
                    <a:pt x="26" y="44"/>
                  </a:lnTo>
                  <a:lnTo>
                    <a:pt x="26" y="44"/>
                  </a:lnTo>
                  <a:lnTo>
                    <a:pt x="36" y="42"/>
                  </a:lnTo>
                  <a:lnTo>
                    <a:pt x="36" y="42"/>
                  </a:lnTo>
                  <a:lnTo>
                    <a:pt x="36" y="42"/>
                  </a:lnTo>
                  <a:lnTo>
                    <a:pt x="38" y="44"/>
                  </a:lnTo>
                  <a:lnTo>
                    <a:pt x="38" y="50"/>
                  </a:lnTo>
                  <a:lnTo>
                    <a:pt x="38" y="50"/>
                  </a:lnTo>
                  <a:lnTo>
                    <a:pt x="40" y="62"/>
                  </a:lnTo>
                  <a:lnTo>
                    <a:pt x="44" y="70"/>
                  </a:lnTo>
                  <a:lnTo>
                    <a:pt x="44" y="70"/>
                  </a:lnTo>
                  <a:lnTo>
                    <a:pt x="48" y="72"/>
                  </a:lnTo>
                  <a:lnTo>
                    <a:pt x="50" y="72"/>
                  </a:lnTo>
                  <a:lnTo>
                    <a:pt x="50" y="72"/>
                  </a:lnTo>
                  <a:lnTo>
                    <a:pt x="56" y="72"/>
                  </a:lnTo>
                  <a:lnTo>
                    <a:pt x="60" y="68"/>
                  </a:lnTo>
                  <a:lnTo>
                    <a:pt x="60" y="68"/>
                  </a:lnTo>
                  <a:lnTo>
                    <a:pt x="62" y="64"/>
                  </a:lnTo>
                  <a:lnTo>
                    <a:pt x="60" y="58"/>
                  </a:lnTo>
                  <a:lnTo>
                    <a:pt x="56" y="50"/>
                  </a:lnTo>
                  <a:lnTo>
                    <a:pt x="56" y="50"/>
                  </a:lnTo>
                  <a:lnTo>
                    <a:pt x="52" y="42"/>
                  </a:lnTo>
                  <a:lnTo>
                    <a:pt x="48" y="36"/>
                  </a:lnTo>
                  <a:lnTo>
                    <a:pt x="46" y="34"/>
                  </a:lnTo>
                  <a:lnTo>
                    <a:pt x="48" y="30"/>
                  </a:lnTo>
                  <a:lnTo>
                    <a:pt x="50" y="26"/>
                  </a:lnTo>
                  <a:lnTo>
                    <a:pt x="54" y="22"/>
                  </a:lnTo>
                  <a:lnTo>
                    <a:pt x="54" y="22"/>
                  </a:lnTo>
                  <a:lnTo>
                    <a:pt x="60" y="18"/>
                  </a:lnTo>
                  <a:lnTo>
                    <a:pt x="62" y="16"/>
                  </a:lnTo>
                  <a:lnTo>
                    <a:pt x="60" y="12"/>
                  </a:lnTo>
                  <a:lnTo>
                    <a:pt x="60" y="12"/>
                  </a:lnTo>
                  <a:lnTo>
                    <a:pt x="54" y="10"/>
                  </a:lnTo>
                  <a:lnTo>
                    <a:pt x="54" y="10"/>
                  </a:lnTo>
                  <a:lnTo>
                    <a:pt x="48" y="12"/>
                  </a:lnTo>
                  <a:lnTo>
                    <a:pt x="44" y="14"/>
                  </a:lnTo>
                  <a:lnTo>
                    <a:pt x="44" y="14"/>
                  </a:lnTo>
                  <a:lnTo>
                    <a:pt x="40" y="18"/>
                  </a:lnTo>
                  <a:lnTo>
                    <a:pt x="38" y="18"/>
                  </a:lnTo>
                  <a:lnTo>
                    <a:pt x="38" y="18"/>
                  </a:lnTo>
                  <a:lnTo>
                    <a:pt x="36" y="18"/>
                  </a:lnTo>
                  <a:lnTo>
                    <a:pt x="32" y="14"/>
                  </a:lnTo>
                  <a:lnTo>
                    <a:pt x="32" y="14"/>
                  </a:lnTo>
                  <a:lnTo>
                    <a:pt x="32" y="6"/>
                  </a:lnTo>
                  <a:lnTo>
                    <a:pt x="30" y="2"/>
                  </a:lnTo>
                  <a:lnTo>
                    <a:pt x="28" y="0"/>
                  </a:lnTo>
                  <a:lnTo>
                    <a:pt x="28" y="0"/>
                  </a:lnTo>
                  <a:lnTo>
                    <a:pt x="26"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Arial" panose="020B0604020202020204" pitchFamily="34" charset="0"/>
                <a:cs typeface="Arial" panose="020B0604020202020204" pitchFamily="34" charset="0"/>
              </a:endParaRPr>
            </a:p>
          </p:txBody>
        </p:sp>
        <p:sp>
          <p:nvSpPr>
            <p:cNvPr id="120" name="Freeform 105"/>
            <p:cNvSpPr>
              <a:spLocks/>
            </p:cNvSpPr>
            <p:nvPr/>
          </p:nvSpPr>
          <p:spPr bwMode="auto">
            <a:xfrm>
              <a:off x="2366" y="2512"/>
              <a:ext cx="62" cy="96"/>
            </a:xfrm>
            <a:custGeom>
              <a:avLst/>
              <a:gdLst>
                <a:gd name="T0" fmla="*/ 26 w 62"/>
                <a:gd name="T1" fmla="*/ 0 h 96"/>
                <a:gd name="T2" fmla="*/ 24 w 62"/>
                <a:gd name="T3" fmla="*/ 0 h 96"/>
                <a:gd name="T4" fmla="*/ 18 w 62"/>
                <a:gd name="T5" fmla="*/ 6 h 96"/>
                <a:gd name="T6" fmla="*/ 16 w 62"/>
                <a:gd name="T7" fmla="*/ 12 h 96"/>
                <a:gd name="T8" fmla="*/ 2 w 62"/>
                <a:gd name="T9" fmla="*/ 34 h 96"/>
                <a:gd name="T10" fmla="*/ 0 w 62"/>
                <a:gd name="T11" fmla="*/ 40 h 96"/>
                <a:gd name="T12" fmla="*/ 2 w 62"/>
                <a:gd name="T13" fmla="*/ 50 h 96"/>
                <a:gd name="T14" fmla="*/ 6 w 62"/>
                <a:gd name="T15" fmla="*/ 56 h 96"/>
                <a:gd name="T16" fmla="*/ 10 w 62"/>
                <a:gd name="T17" fmla="*/ 72 h 96"/>
                <a:gd name="T18" fmla="*/ 6 w 62"/>
                <a:gd name="T19" fmla="*/ 88 h 96"/>
                <a:gd name="T20" fmla="*/ 8 w 62"/>
                <a:gd name="T21" fmla="*/ 94 h 96"/>
                <a:gd name="T22" fmla="*/ 12 w 62"/>
                <a:gd name="T23" fmla="*/ 96 h 96"/>
                <a:gd name="T24" fmla="*/ 18 w 62"/>
                <a:gd name="T25" fmla="*/ 94 h 96"/>
                <a:gd name="T26" fmla="*/ 26 w 62"/>
                <a:gd name="T27" fmla="*/ 86 h 96"/>
                <a:gd name="T28" fmla="*/ 30 w 62"/>
                <a:gd name="T29" fmla="*/ 76 h 96"/>
                <a:gd name="T30" fmla="*/ 30 w 62"/>
                <a:gd name="T31" fmla="*/ 60 h 96"/>
                <a:gd name="T32" fmla="*/ 26 w 62"/>
                <a:gd name="T33" fmla="*/ 44 h 96"/>
                <a:gd name="T34" fmla="*/ 36 w 62"/>
                <a:gd name="T35" fmla="*/ 42 h 96"/>
                <a:gd name="T36" fmla="*/ 36 w 62"/>
                <a:gd name="T37" fmla="*/ 42 h 96"/>
                <a:gd name="T38" fmla="*/ 38 w 62"/>
                <a:gd name="T39" fmla="*/ 50 h 96"/>
                <a:gd name="T40" fmla="*/ 40 w 62"/>
                <a:gd name="T41" fmla="*/ 62 h 96"/>
                <a:gd name="T42" fmla="*/ 44 w 62"/>
                <a:gd name="T43" fmla="*/ 70 h 96"/>
                <a:gd name="T44" fmla="*/ 50 w 62"/>
                <a:gd name="T45" fmla="*/ 72 h 96"/>
                <a:gd name="T46" fmla="*/ 56 w 62"/>
                <a:gd name="T47" fmla="*/ 72 h 96"/>
                <a:gd name="T48" fmla="*/ 60 w 62"/>
                <a:gd name="T49" fmla="*/ 68 h 96"/>
                <a:gd name="T50" fmla="*/ 60 w 62"/>
                <a:gd name="T51" fmla="*/ 58 h 96"/>
                <a:gd name="T52" fmla="*/ 56 w 62"/>
                <a:gd name="T53" fmla="*/ 50 h 96"/>
                <a:gd name="T54" fmla="*/ 48 w 62"/>
                <a:gd name="T55" fmla="*/ 36 h 96"/>
                <a:gd name="T56" fmla="*/ 48 w 62"/>
                <a:gd name="T57" fmla="*/ 30 h 96"/>
                <a:gd name="T58" fmla="*/ 54 w 62"/>
                <a:gd name="T59" fmla="*/ 22 h 96"/>
                <a:gd name="T60" fmla="*/ 60 w 62"/>
                <a:gd name="T61" fmla="*/ 18 h 96"/>
                <a:gd name="T62" fmla="*/ 60 w 62"/>
                <a:gd name="T63" fmla="*/ 12 h 96"/>
                <a:gd name="T64" fmla="*/ 54 w 62"/>
                <a:gd name="T65" fmla="*/ 10 h 96"/>
                <a:gd name="T66" fmla="*/ 48 w 62"/>
                <a:gd name="T67" fmla="*/ 12 h 96"/>
                <a:gd name="T68" fmla="*/ 44 w 62"/>
                <a:gd name="T69" fmla="*/ 14 h 96"/>
                <a:gd name="T70" fmla="*/ 38 w 62"/>
                <a:gd name="T71" fmla="*/ 18 h 96"/>
                <a:gd name="T72" fmla="*/ 36 w 62"/>
                <a:gd name="T73" fmla="*/ 18 h 96"/>
                <a:gd name="T74" fmla="*/ 32 w 62"/>
                <a:gd name="T75" fmla="*/ 14 h 96"/>
                <a:gd name="T76" fmla="*/ 30 w 62"/>
                <a:gd name="T77" fmla="*/ 2 h 96"/>
                <a:gd name="T78" fmla="*/ 28 w 62"/>
                <a:gd name="T79"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2" h="96">
                  <a:moveTo>
                    <a:pt x="26" y="0"/>
                  </a:moveTo>
                  <a:lnTo>
                    <a:pt x="26" y="0"/>
                  </a:lnTo>
                  <a:lnTo>
                    <a:pt x="24" y="0"/>
                  </a:lnTo>
                  <a:lnTo>
                    <a:pt x="24" y="0"/>
                  </a:lnTo>
                  <a:lnTo>
                    <a:pt x="20" y="2"/>
                  </a:lnTo>
                  <a:lnTo>
                    <a:pt x="18" y="6"/>
                  </a:lnTo>
                  <a:lnTo>
                    <a:pt x="16" y="12"/>
                  </a:lnTo>
                  <a:lnTo>
                    <a:pt x="16" y="12"/>
                  </a:lnTo>
                  <a:lnTo>
                    <a:pt x="10" y="24"/>
                  </a:lnTo>
                  <a:lnTo>
                    <a:pt x="2" y="34"/>
                  </a:lnTo>
                  <a:lnTo>
                    <a:pt x="2" y="34"/>
                  </a:lnTo>
                  <a:lnTo>
                    <a:pt x="0" y="40"/>
                  </a:lnTo>
                  <a:lnTo>
                    <a:pt x="0" y="46"/>
                  </a:lnTo>
                  <a:lnTo>
                    <a:pt x="2" y="50"/>
                  </a:lnTo>
                  <a:lnTo>
                    <a:pt x="6" y="56"/>
                  </a:lnTo>
                  <a:lnTo>
                    <a:pt x="6" y="56"/>
                  </a:lnTo>
                  <a:lnTo>
                    <a:pt x="10" y="64"/>
                  </a:lnTo>
                  <a:lnTo>
                    <a:pt x="10" y="72"/>
                  </a:lnTo>
                  <a:lnTo>
                    <a:pt x="8" y="80"/>
                  </a:lnTo>
                  <a:lnTo>
                    <a:pt x="6" y="88"/>
                  </a:lnTo>
                  <a:lnTo>
                    <a:pt x="6" y="88"/>
                  </a:lnTo>
                  <a:lnTo>
                    <a:pt x="8" y="94"/>
                  </a:lnTo>
                  <a:lnTo>
                    <a:pt x="12" y="96"/>
                  </a:lnTo>
                  <a:lnTo>
                    <a:pt x="12" y="96"/>
                  </a:lnTo>
                  <a:lnTo>
                    <a:pt x="18" y="94"/>
                  </a:lnTo>
                  <a:lnTo>
                    <a:pt x="18" y="94"/>
                  </a:lnTo>
                  <a:lnTo>
                    <a:pt x="22" y="90"/>
                  </a:lnTo>
                  <a:lnTo>
                    <a:pt x="26" y="86"/>
                  </a:lnTo>
                  <a:lnTo>
                    <a:pt x="30" y="76"/>
                  </a:lnTo>
                  <a:lnTo>
                    <a:pt x="30" y="76"/>
                  </a:lnTo>
                  <a:lnTo>
                    <a:pt x="32" y="68"/>
                  </a:lnTo>
                  <a:lnTo>
                    <a:pt x="30" y="60"/>
                  </a:lnTo>
                  <a:lnTo>
                    <a:pt x="26" y="52"/>
                  </a:lnTo>
                  <a:lnTo>
                    <a:pt x="26" y="44"/>
                  </a:lnTo>
                  <a:lnTo>
                    <a:pt x="26" y="44"/>
                  </a:lnTo>
                  <a:lnTo>
                    <a:pt x="36" y="42"/>
                  </a:lnTo>
                  <a:lnTo>
                    <a:pt x="36" y="42"/>
                  </a:lnTo>
                  <a:lnTo>
                    <a:pt x="36" y="42"/>
                  </a:lnTo>
                  <a:lnTo>
                    <a:pt x="38" y="44"/>
                  </a:lnTo>
                  <a:lnTo>
                    <a:pt x="38" y="50"/>
                  </a:lnTo>
                  <a:lnTo>
                    <a:pt x="38" y="50"/>
                  </a:lnTo>
                  <a:lnTo>
                    <a:pt x="40" y="62"/>
                  </a:lnTo>
                  <a:lnTo>
                    <a:pt x="44" y="70"/>
                  </a:lnTo>
                  <a:lnTo>
                    <a:pt x="44" y="70"/>
                  </a:lnTo>
                  <a:lnTo>
                    <a:pt x="48" y="72"/>
                  </a:lnTo>
                  <a:lnTo>
                    <a:pt x="50" y="72"/>
                  </a:lnTo>
                  <a:lnTo>
                    <a:pt x="50" y="72"/>
                  </a:lnTo>
                  <a:lnTo>
                    <a:pt x="56" y="72"/>
                  </a:lnTo>
                  <a:lnTo>
                    <a:pt x="60" y="68"/>
                  </a:lnTo>
                  <a:lnTo>
                    <a:pt x="60" y="68"/>
                  </a:lnTo>
                  <a:lnTo>
                    <a:pt x="62" y="64"/>
                  </a:lnTo>
                  <a:lnTo>
                    <a:pt x="60" y="58"/>
                  </a:lnTo>
                  <a:lnTo>
                    <a:pt x="56" y="50"/>
                  </a:lnTo>
                  <a:lnTo>
                    <a:pt x="56" y="50"/>
                  </a:lnTo>
                  <a:lnTo>
                    <a:pt x="52" y="42"/>
                  </a:lnTo>
                  <a:lnTo>
                    <a:pt x="48" y="36"/>
                  </a:lnTo>
                  <a:lnTo>
                    <a:pt x="46" y="34"/>
                  </a:lnTo>
                  <a:lnTo>
                    <a:pt x="48" y="30"/>
                  </a:lnTo>
                  <a:lnTo>
                    <a:pt x="50" y="26"/>
                  </a:lnTo>
                  <a:lnTo>
                    <a:pt x="54" y="22"/>
                  </a:lnTo>
                  <a:lnTo>
                    <a:pt x="54" y="22"/>
                  </a:lnTo>
                  <a:lnTo>
                    <a:pt x="60" y="18"/>
                  </a:lnTo>
                  <a:lnTo>
                    <a:pt x="62" y="16"/>
                  </a:lnTo>
                  <a:lnTo>
                    <a:pt x="60" y="12"/>
                  </a:lnTo>
                  <a:lnTo>
                    <a:pt x="60" y="12"/>
                  </a:lnTo>
                  <a:lnTo>
                    <a:pt x="54" y="10"/>
                  </a:lnTo>
                  <a:lnTo>
                    <a:pt x="54" y="10"/>
                  </a:lnTo>
                  <a:lnTo>
                    <a:pt x="48" y="12"/>
                  </a:lnTo>
                  <a:lnTo>
                    <a:pt x="44" y="14"/>
                  </a:lnTo>
                  <a:lnTo>
                    <a:pt x="44" y="14"/>
                  </a:lnTo>
                  <a:lnTo>
                    <a:pt x="40" y="18"/>
                  </a:lnTo>
                  <a:lnTo>
                    <a:pt x="38" y="18"/>
                  </a:lnTo>
                  <a:lnTo>
                    <a:pt x="38" y="18"/>
                  </a:lnTo>
                  <a:lnTo>
                    <a:pt x="36" y="18"/>
                  </a:lnTo>
                  <a:lnTo>
                    <a:pt x="32" y="14"/>
                  </a:lnTo>
                  <a:lnTo>
                    <a:pt x="32" y="14"/>
                  </a:lnTo>
                  <a:lnTo>
                    <a:pt x="32" y="6"/>
                  </a:lnTo>
                  <a:lnTo>
                    <a:pt x="30" y="2"/>
                  </a:lnTo>
                  <a:lnTo>
                    <a:pt x="28" y="0"/>
                  </a:lnTo>
                  <a:lnTo>
                    <a:pt x="28" y="0"/>
                  </a:lnTo>
                  <a:lnTo>
                    <a:pt x="2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Arial" panose="020B0604020202020204" pitchFamily="34" charset="0"/>
                <a:cs typeface="Arial" panose="020B0604020202020204" pitchFamily="34" charset="0"/>
              </a:endParaRPr>
            </a:p>
          </p:txBody>
        </p:sp>
        <p:sp>
          <p:nvSpPr>
            <p:cNvPr id="121" name="Freeform 106"/>
            <p:cNvSpPr>
              <a:spLocks/>
            </p:cNvSpPr>
            <p:nvPr/>
          </p:nvSpPr>
          <p:spPr bwMode="auto">
            <a:xfrm>
              <a:off x="2186" y="2600"/>
              <a:ext cx="142" cy="50"/>
            </a:xfrm>
            <a:custGeom>
              <a:avLst/>
              <a:gdLst>
                <a:gd name="T0" fmla="*/ 8 w 142"/>
                <a:gd name="T1" fmla="*/ 0 h 50"/>
                <a:gd name="T2" fmla="*/ 8 w 142"/>
                <a:gd name="T3" fmla="*/ 0 h 50"/>
                <a:gd name="T4" fmla="*/ 6 w 142"/>
                <a:gd name="T5" fmla="*/ 0 h 50"/>
                <a:gd name="T6" fmla="*/ 6 w 142"/>
                <a:gd name="T7" fmla="*/ 0 h 50"/>
                <a:gd name="T8" fmla="*/ 0 w 142"/>
                <a:gd name="T9" fmla="*/ 4 h 50"/>
                <a:gd name="T10" fmla="*/ 0 w 142"/>
                <a:gd name="T11" fmla="*/ 8 h 50"/>
                <a:gd name="T12" fmla="*/ 2 w 142"/>
                <a:gd name="T13" fmla="*/ 12 h 50"/>
                <a:gd name="T14" fmla="*/ 6 w 142"/>
                <a:gd name="T15" fmla="*/ 18 h 50"/>
                <a:gd name="T16" fmla="*/ 16 w 142"/>
                <a:gd name="T17" fmla="*/ 26 h 50"/>
                <a:gd name="T18" fmla="*/ 24 w 142"/>
                <a:gd name="T19" fmla="*/ 32 h 50"/>
                <a:gd name="T20" fmla="*/ 24 w 142"/>
                <a:gd name="T21" fmla="*/ 32 h 50"/>
                <a:gd name="T22" fmla="*/ 32 w 142"/>
                <a:gd name="T23" fmla="*/ 36 h 50"/>
                <a:gd name="T24" fmla="*/ 42 w 142"/>
                <a:gd name="T25" fmla="*/ 38 h 50"/>
                <a:gd name="T26" fmla="*/ 62 w 142"/>
                <a:gd name="T27" fmla="*/ 40 h 50"/>
                <a:gd name="T28" fmla="*/ 62 w 142"/>
                <a:gd name="T29" fmla="*/ 40 h 50"/>
                <a:gd name="T30" fmla="*/ 100 w 142"/>
                <a:gd name="T31" fmla="*/ 46 h 50"/>
                <a:gd name="T32" fmla="*/ 100 w 142"/>
                <a:gd name="T33" fmla="*/ 46 h 50"/>
                <a:gd name="T34" fmla="*/ 112 w 142"/>
                <a:gd name="T35" fmla="*/ 48 h 50"/>
                <a:gd name="T36" fmla="*/ 126 w 142"/>
                <a:gd name="T37" fmla="*/ 50 h 50"/>
                <a:gd name="T38" fmla="*/ 126 w 142"/>
                <a:gd name="T39" fmla="*/ 50 h 50"/>
                <a:gd name="T40" fmla="*/ 134 w 142"/>
                <a:gd name="T41" fmla="*/ 50 h 50"/>
                <a:gd name="T42" fmla="*/ 142 w 142"/>
                <a:gd name="T43" fmla="*/ 46 h 50"/>
                <a:gd name="T44" fmla="*/ 142 w 142"/>
                <a:gd name="T45" fmla="*/ 46 h 50"/>
                <a:gd name="T46" fmla="*/ 140 w 142"/>
                <a:gd name="T47" fmla="*/ 44 h 50"/>
                <a:gd name="T48" fmla="*/ 142 w 142"/>
                <a:gd name="T49" fmla="*/ 44 h 50"/>
                <a:gd name="T50" fmla="*/ 142 w 142"/>
                <a:gd name="T51" fmla="*/ 44 h 50"/>
                <a:gd name="T52" fmla="*/ 124 w 142"/>
                <a:gd name="T53" fmla="*/ 38 h 50"/>
                <a:gd name="T54" fmla="*/ 116 w 142"/>
                <a:gd name="T55" fmla="*/ 36 h 50"/>
                <a:gd name="T56" fmla="*/ 110 w 142"/>
                <a:gd name="T57" fmla="*/ 32 h 50"/>
                <a:gd name="T58" fmla="*/ 110 w 142"/>
                <a:gd name="T59" fmla="*/ 32 h 50"/>
                <a:gd name="T60" fmla="*/ 104 w 142"/>
                <a:gd name="T61" fmla="*/ 26 h 50"/>
                <a:gd name="T62" fmla="*/ 100 w 142"/>
                <a:gd name="T63" fmla="*/ 20 h 50"/>
                <a:gd name="T64" fmla="*/ 100 w 142"/>
                <a:gd name="T65" fmla="*/ 20 h 50"/>
                <a:gd name="T66" fmla="*/ 92 w 142"/>
                <a:gd name="T67" fmla="*/ 14 h 50"/>
                <a:gd name="T68" fmla="*/ 82 w 142"/>
                <a:gd name="T69" fmla="*/ 12 h 50"/>
                <a:gd name="T70" fmla="*/ 82 w 142"/>
                <a:gd name="T71" fmla="*/ 12 h 50"/>
                <a:gd name="T72" fmla="*/ 78 w 142"/>
                <a:gd name="T73" fmla="*/ 10 h 50"/>
                <a:gd name="T74" fmla="*/ 78 w 142"/>
                <a:gd name="T75" fmla="*/ 10 h 50"/>
                <a:gd name="T76" fmla="*/ 72 w 142"/>
                <a:gd name="T77" fmla="*/ 12 h 50"/>
                <a:gd name="T78" fmla="*/ 68 w 142"/>
                <a:gd name="T79" fmla="*/ 16 h 50"/>
                <a:gd name="T80" fmla="*/ 68 w 142"/>
                <a:gd name="T81" fmla="*/ 16 h 50"/>
                <a:gd name="T82" fmla="*/ 60 w 142"/>
                <a:gd name="T83" fmla="*/ 20 h 50"/>
                <a:gd name="T84" fmla="*/ 52 w 142"/>
                <a:gd name="T85" fmla="*/ 22 h 50"/>
                <a:gd name="T86" fmla="*/ 52 w 142"/>
                <a:gd name="T87" fmla="*/ 22 h 50"/>
                <a:gd name="T88" fmla="*/ 48 w 142"/>
                <a:gd name="T89" fmla="*/ 20 h 50"/>
                <a:gd name="T90" fmla="*/ 48 w 142"/>
                <a:gd name="T91" fmla="*/ 20 h 50"/>
                <a:gd name="T92" fmla="*/ 44 w 142"/>
                <a:gd name="T93" fmla="*/ 18 h 50"/>
                <a:gd name="T94" fmla="*/ 42 w 142"/>
                <a:gd name="T95" fmla="*/ 16 h 50"/>
                <a:gd name="T96" fmla="*/ 38 w 142"/>
                <a:gd name="T97" fmla="*/ 12 h 50"/>
                <a:gd name="T98" fmla="*/ 38 w 142"/>
                <a:gd name="T99" fmla="*/ 12 h 50"/>
                <a:gd name="T100" fmla="*/ 32 w 142"/>
                <a:gd name="T101" fmla="*/ 8 h 50"/>
                <a:gd name="T102" fmla="*/ 24 w 142"/>
                <a:gd name="T103" fmla="*/ 4 h 50"/>
                <a:gd name="T104" fmla="*/ 24 w 142"/>
                <a:gd name="T105" fmla="*/ 4 h 50"/>
                <a:gd name="T106" fmla="*/ 16 w 142"/>
                <a:gd name="T107" fmla="*/ 2 h 50"/>
                <a:gd name="T108" fmla="*/ 8 w 142"/>
                <a:gd name="T109"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42" h="50">
                  <a:moveTo>
                    <a:pt x="8" y="0"/>
                  </a:moveTo>
                  <a:lnTo>
                    <a:pt x="8" y="0"/>
                  </a:lnTo>
                  <a:lnTo>
                    <a:pt x="6" y="0"/>
                  </a:lnTo>
                  <a:lnTo>
                    <a:pt x="6" y="0"/>
                  </a:lnTo>
                  <a:lnTo>
                    <a:pt x="0" y="4"/>
                  </a:lnTo>
                  <a:lnTo>
                    <a:pt x="0" y="8"/>
                  </a:lnTo>
                  <a:lnTo>
                    <a:pt x="2" y="12"/>
                  </a:lnTo>
                  <a:lnTo>
                    <a:pt x="6" y="18"/>
                  </a:lnTo>
                  <a:lnTo>
                    <a:pt x="16" y="26"/>
                  </a:lnTo>
                  <a:lnTo>
                    <a:pt x="24" y="32"/>
                  </a:lnTo>
                  <a:lnTo>
                    <a:pt x="24" y="32"/>
                  </a:lnTo>
                  <a:lnTo>
                    <a:pt x="32" y="36"/>
                  </a:lnTo>
                  <a:lnTo>
                    <a:pt x="42" y="38"/>
                  </a:lnTo>
                  <a:lnTo>
                    <a:pt x="62" y="40"/>
                  </a:lnTo>
                  <a:lnTo>
                    <a:pt x="62" y="40"/>
                  </a:lnTo>
                  <a:lnTo>
                    <a:pt x="100" y="46"/>
                  </a:lnTo>
                  <a:lnTo>
                    <a:pt x="100" y="46"/>
                  </a:lnTo>
                  <a:lnTo>
                    <a:pt x="112" y="48"/>
                  </a:lnTo>
                  <a:lnTo>
                    <a:pt x="126" y="50"/>
                  </a:lnTo>
                  <a:lnTo>
                    <a:pt x="126" y="50"/>
                  </a:lnTo>
                  <a:lnTo>
                    <a:pt x="134" y="50"/>
                  </a:lnTo>
                  <a:lnTo>
                    <a:pt x="142" y="46"/>
                  </a:lnTo>
                  <a:lnTo>
                    <a:pt x="142" y="46"/>
                  </a:lnTo>
                  <a:lnTo>
                    <a:pt x="140" y="44"/>
                  </a:lnTo>
                  <a:lnTo>
                    <a:pt x="142" y="44"/>
                  </a:lnTo>
                  <a:lnTo>
                    <a:pt x="142" y="44"/>
                  </a:lnTo>
                  <a:lnTo>
                    <a:pt x="124" y="38"/>
                  </a:lnTo>
                  <a:lnTo>
                    <a:pt x="116" y="36"/>
                  </a:lnTo>
                  <a:lnTo>
                    <a:pt x="110" y="32"/>
                  </a:lnTo>
                  <a:lnTo>
                    <a:pt x="110" y="32"/>
                  </a:lnTo>
                  <a:lnTo>
                    <a:pt x="104" y="26"/>
                  </a:lnTo>
                  <a:lnTo>
                    <a:pt x="100" y="20"/>
                  </a:lnTo>
                  <a:lnTo>
                    <a:pt x="100" y="20"/>
                  </a:lnTo>
                  <a:lnTo>
                    <a:pt x="92" y="14"/>
                  </a:lnTo>
                  <a:lnTo>
                    <a:pt x="82" y="12"/>
                  </a:lnTo>
                  <a:lnTo>
                    <a:pt x="82" y="12"/>
                  </a:lnTo>
                  <a:lnTo>
                    <a:pt x="78" y="10"/>
                  </a:lnTo>
                  <a:lnTo>
                    <a:pt x="78" y="10"/>
                  </a:lnTo>
                  <a:lnTo>
                    <a:pt x="72" y="12"/>
                  </a:lnTo>
                  <a:lnTo>
                    <a:pt x="68" y="16"/>
                  </a:lnTo>
                  <a:lnTo>
                    <a:pt x="68" y="16"/>
                  </a:lnTo>
                  <a:lnTo>
                    <a:pt x="60" y="20"/>
                  </a:lnTo>
                  <a:lnTo>
                    <a:pt x="52" y="22"/>
                  </a:lnTo>
                  <a:lnTo>
                    <a:pt x="52" y="22"/>
                  </a:lnTo>
                  <a:lnTo>
                    <a:pt x="48" y="20"/>
                  </a:lnTo>
                  <a:lnTo>
                    <a:pt x="48" y="20"/>
                  </a:lnTo>
                  <a:lnTo>
                    <a:pt x="44" y="18"/>
                  </a:lnTo>
                  <a:lnTo>
                    <a:pt x="42" y="16"/>
                  </a:lnTo>
                  <a:lnTo>
                    <a:pt x="38" y="12"/>
                  </a:lnTo>
                  <a:lnTo>
                    <a:pt x="38" y="12"/>
                  </a:lnTo>
                  <a:lnTo>
                    <a:pt x="32" y="8"/>
                  </a:lnTo>
                  <a:lnTo>
                    <a:pt x="24" y="4"/>
                  </a:lnTo>
                  <a:lnTo>
                    <a:pt x="24" y="4"/>
                  </a:lnTo>
                  <a:lnTo>
                    <a:pt x="16" y="2"/>
                  </a:lnTo>
                  <a:lnTo>
                    <a:pt x="8"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Arial" panose="020B0604020202020204" pitchFamily="34" charset="0"/>
                <a:cs typeface="Arial" panose="020B0604020202020204" pitchFamily="34" charset="0"/>
              </a:endParaRPr>
            </a:p>
          </p:txBody>
        </p:sp>
        <p:sp>
          <p:nvSpPr>
            <p:cNvPr id="122" name="Freeform 107"/>
            <p:cNvSpPr>
              <a:spLocks/>
            </p:cNvSpPr>
            <p:nvPr/>
          </p:nvSpPr>
          <p:spPr bwMode="auto">
            <a:xfrm>
              <a:off x="2186" y="2600"/>
              <a:ext cx="142" cy="50"/>
            </a:xfrm>
            <a:custGeom>
              <a:avLst/>
              <a:gdLst>
                <a:gd name="T0" fmla="*/ 8 w 142"/>
                <a:gd name="T1" fmla="*/ 0 h 50"/>
                <a:gd name="T2" fmla="*/ 8 w 142"/>
                <a:gd name="T3" fmla="*/ 0 h 50"/>
                <a:gd name="T4" fmla="*/ 6 w 142"/>
                <a:gd name="T5" fmla="*/ 0 h 50"/>
                <a:gd name="T6" fmla="*/ 6 w 142"/>
                <a:gd name="T7" fmla="*/ 0 h 50"/>
                <a:gd name="T8" fmla="*/ 0 w 142"/>
                <a:gd name="T9" fmla="*/ 4 h 50"/>
                <a:gd name="T10" fmla="*/ 0 w 142"/>
                <a:gd name="T11" fmla="*/ 8 h 50"/>
                <a:gd name="T12" fmla="*/ 2 w 142"/>
                <a:gd name="T13" fmla="*/ 12 h 50"/>
                <a:gd name="T14" fmla="*/ 6 w 142"/>
                <a:gd name="T15" fmla="*/ 18 h 50"/>
                <a:gd name="T16" fmla="*/ 16 w 142"/>
                <a:gd name="T17" fmla="*/ 26 h 50"/>
                <a:gd name="T18" fmla="*/ 24 w 142"/>
                <a:gd name="T19" fmla="*/ 32 h 50"/>
                <a:gd name="T20" fmla="*/ 24 w 142"/>
                <a:gd name="T21" fmla="*/ 32 h 50"/>
                <a:gd name="T22" fmla="*/ 32 w 142"/>
                <a:gd name="T23" fmla="*/ 36 h 50"/>
                <a:gd name="T24" fmla="*/ 42 w 142"/>
                <a:gd name="T25" fmla="*/ 38 h 50"/>
                <a:gd name="T26" fmla="*/ 62 w 142"/>
                <a:gd name="T27" fmla="*/ 40 h 50"/>
                <a:gd name="T28" fmla="*/ 62 w 142"/>
                <a:gd name="T29" fmla="*/ 40 h 50"/>
                <a:gd name="T30" fmla="*/ 100 w 142"/>
                <a:gd name="T31" fmla="*/ 46 h 50"/>
                <a:gd name="T32" fmla="*/ 100 w 142"/>
                <a:gd name="T33" fmla="*/ 46 h 50"/>
                <a:gd name="T34" fmla="*/ 112 w 142"/>
                <a:gd name="T35" fmla="*/ 48 h 50"/>
                <a:gd name="T36" fmla="*/ 126 w 142"/>
                <a:gd name="T37" fmla="*/ 50 h 50"/>
                <a:gd name="T38" fmla="*/ 126 w 142"/>
                <a:gd name="T39" fmla="*/ 50 h 50"/>
                <a:gd name="T40" fmla="*/ 134 w 142"/>
                <a:gd name="T41" fmla="*/ 50 h 50"/>
                <a:gd name="T42" fmla="*/ 142 w 142"/>
                <a:gd name="T43" fmla="*/ 46 h 50"/>
                <a:gd name="T44" fmla="*/ 142 w 142"/>
                <a:gd name="T45" fmla="*/ 46 h 50"/>
                <a:gd name="T46" fmla="*/ 140 w 142"/>
                <a:gd name="T47" fmla="*/ 44 h 50"/>
                <a:gd name="T48" fmla="*/ 142 w 142"/>
                <a:gd name="T49" fmla="*/ 44 h 50"/>
                <a:gd name="T50" fmla="*/ 142 w 142"/>
                <a:gd name="T51" fmla="*/ 44 h 50"/>
                <a:gd name="T52" fmla="*/ 124 w 142"/>
                <a:gd name="T53" fmla="*/ 38 h 50"/>
                <a:gd name="T54" fmla="*/ 116 w 142"/>
                <a:gd name="T55" fmla="*/ 36 h 50"/>
                <a:gd name="T56" fmla="*/ 110 w 142"/>
                <a:gd name="T57" fmla="*/ 32 h 50"/>
                <a:gd name="T58" fmla="*/ 110 w 142"/>
                <a:gd name="T59" fmla="*/ 32 h 50"/>
                <a:gd name="T60" fmla="*/ 104 w 142"/>
                <a:gd name="T61" fmla="*/ 26 h 50"/>
                <a:gd name="T62" fmla="*/ 100 w 142"/>
                <a:gd name="T63" fmla="*/ 20 h 50"/>
                <a:gd name="T64" fmla="*/ 100 w 142"/>
                <a:gd name="T65" fmla="*/ 20 h 50"/>
                <a:gd name="T66" fmla="*/ 92 w 142"/>
                <a:gd name="T67" fmla="*/ 14 h 50"/>
                <a:gd name="T68" fmla="*/ 82 w 142"/>
                <a:gd name="T69" fmla="*/ 12 h 50"/>
                <a:gd name="T70" fmla="*/ 82 w 142"/>
                <a:gd name="T71" fmla="*/ 12 h 50"/>
                <a:gd name="T72" fmla="*/ 78 w 142"/>
                <a:gd name="T73" fmla="*/ 10 h 50"/>
                <a:gd name="T74" fmla="*/ 78 w 142"/>
                <a:gd name="T75" fmla="*/ 10 h 50"/>
                <a:gd name="T76" fmla="*/ 72 w 142"/>
                <a:gd name="T77" fmla="*/ 12 h 50"/>
                <a:gd name="T78" fmla="*/ 68 w 142"/>
                <a:gd name="T79" fmla="*/ 16 h 50"/>
                <a:gd name="T80" fmla="*/ 68 w 142"/>
                <a:gd name="T81" fmla="*/ 16 h 50"/>
                <a:gd name="T82" fmla="*/ 60 w 142"/>
                <a:gd name="T83" fmla="*/ 20 h 50"/>
                <a:gd name="T84" fmla="*/ 52 w 142"/>
                <a:gd name="T85" fmla="*/ 22 h 50"/>
                <a:gd name="T86" fmla="*/ 52 w 142"/>
                <a:gd name="T87" fmla="*/ 22 h 50"/>
                <a:gd name="T88" fmla="*/ 48 w 142"/>
                <a:gd name="T89" fmla="*/ 20 h 50"/>
                <a:gd name="T90" fmla="*/ 48 w 142"/>
                <a:gd name="T91" fmla="*/ 20 h 50"/>
                <a:gd name="T92" fmla="*/ 44 w 142"/>
                <a:gd name="T93" fmla="*/ 18 h 50"/>
                <a:gd name="T94" fmla="*/ 42 w 142"/>
                <a:gd name="T95" fmla="*/ 16 h 50"/>
                <a:gd name="T96" fmla="*/ 38 w 142"/>
                <a:gd name="T97" fmla="*/ 12 h 50"/>
                <a:gd name="T98" fmla="*/ 38 w 142"/>
                <a:gd name="T99" fmla="*/ 12 h 50"/>
                <a:gd name="T100" fmla="*/ 32 w 142"/>
                <a:gd name="T101" fmla="*/ 8 h 50"/>
                <a:gd name="T102" fmla="*/ 24 w 142"/>
                <a:gd name="T103" fmla="*/ 4 h 50"/>
                <a:gd name="T104" fmla="*/ 24 w 142"/>
                <a:gd name="T105" fmla="*/ 4 h 50"/>
                <a:gd name="T106" fmla="*/ 16 w 142"/>
                <a:gd name="T107" fmla="*/ 2 h 50"/>
                <a:gd name="T108" fmla="*/ 8 w 142"/>
                <a:gd name="T109"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42" h="50">
                  <a:moveTo>
                    <a:pt x="8" y="0"/>
                  </a:moveTo>
                  <a:lnTo>
                    <a:pt x="8" y="0"/>
                  </a:lnTo>
                  <a:lnTo>
                    <a:pt x="6" y="0"/>
                  </a:lnTo>
                  <a:lnTo>
                    <a:pt x="6" y="0"/>
                  </a:lnTo>
                  <a:lnTo>
                    <a:pt x="0" y="4"/>
                  </a:lnTo>
                  <a:lnTo>
                    <a:pt x="0" y="8"/>
                  </a:lnTo>
                  <a:lnTo>
                    <a:pt x="2" y="12"/>
                  </a:lnTo>
                  <a:lnTo>
                    <a:pt x="6" y="18"/>
                  </a:lnTo>
                  <a:lnTo>
                    <a:pt x="16" y="26"/>
                  </a:lnTo>
                  <a:lnTo>
                    <a:pt x="24" y="32"/>
                  </a:lnTo>
                  <a:lnTo>
                    <a:pt x="24" y="32"/>
                  </a:lnTo>
                  <a:lnTo>
                    <a:pt x="32" y="36"/>
                  </a:lnTo>
                  <a:lnTo>
                    <a:pt x="42" y="38"/>
                  </a:lnTo>
                  <a:lnTo>
                    <a:pt x="62" y="40"/>
                  </a:lnTo>
                  <a:lnTo>
                    <a:pt x="62" y="40"/>
                  </a:lnTo>
                  <a:lnTo>
                    <a:pt x="100" y="46"/>
                  </a:lnTo>
                  <a:lnTo>
                    <a:pt x="100" y="46"/>
                  </a:lnTo>
                  <a:lnTo>
                    <a:pt x="112" y="48"/>
                  </a:lnTo>
                  <a:lnTo>
                    <a:pt x="126" y="50"/>
                  </a:lnTo>
                  <a:lnTo>
                    <a:pt x="126" y="50"/>
                  </a:lnTo>
                  <a:lnTo>
                    <a:pt x="134" y="50"/>
                  </a:lnTo>
                  <a:lnTo>
                    <a:pt x="142" y="46"/>
                  </a:lnTo>
                  <a:lnTo>
                    <a:pt x="142" y="46"/>
                  </a:lnTo>
                  <a:lnTo>
                    <a:pt x="140" y="44"/>
                  </a:lnTo>
                  <a:lnTo>
                    <a:pt x="142" y="44"/>
                  </a:lnTo>
                  <a:lnTo>
                    <a:pt x="142" y="44"/>
                  </a:lnTo>
                  <a:lnTo>
                    <a:pt x="124" y="38"/>
                  </a:lnTo>
                  <a:lnTo>
                    <a:pt x="116" y="36"/>
                  </a:lnTo>
                  <a:lnTo>
                    <a:pt x="110" y="32"/>
                  </a:lnTo>
                  <a:lnTo>
                    <a:pt x="110" y="32"/>
                  </a:lnTo>
                  <a:lnTo>
                    <a:pt x="104" y="26"/>
                  </a:lnTo>
                  <a:lnTo>
                    <a:pt x="100" y="20"/>
                  </a:lnTo>
                  <a:lnTo>
                    <a:pt x="100" y="20"/>
                  </a:lnTo>
                  <a:lnTo>
                    <a:pt x="92" y="14"/>
                  </a:lnTo>
                  <a:lnTo>
                    <a:pt x="82" y="12"/>
                  </a:lnTo>
                  <a:lnTo>
                    <a:pt x="82" y="12"/>
                  </a:lnTo>
                  <a:lnTo>
                    <a:pt x="78" y="10"/>
                  </a:lnTo>
                  <a:lnTo>
                    <a:pt x="78" y="10"/>
                  </a:lnTo>
                  <a:lnTo>
                    <a:pt x="72" y="12"/>
                  </a:lnTo>
                  <a:lnTo>
                    <a:pt x="68" y="16"/>
                  </a:lnTo>
                  <a:lnTo>
                    <a:pt x="68" y="16"/>
                  </a:lnTo>
                  <a:lnTo>
                    <a:pt x="60" y="20"/>
                  </a:lnTo>
                  <a:lnTo>
                    <a:pt x="52" y="22"/>
                  </a:lnTo>
                  <a:lnTo>
                    <a:pt x="52" y="22"/>
                  </a:lnTo>
                  <a:lnTo>
                    <a:pt x="48" y="20"/>
                  </a:lnTo>
                  <a:lnTo>
                    <a:pt x="48" y="20"/>
                  </a:lnTo>
                  <a:lnTo>
                    <a:pt x="44" y="18"/>
                  </a:lnTo>
                  <a:lnTo>
                    <a:pt x="42" y="16"/>
                  </a:lnTo>
                  <a:lnTo>
                    <a:pt x="38" y="12"/>
                  </a:lnTo>
                  <a:lnTo>
                    <a:pt x="38" y="12"/>
                  </a:lnTo>
                  <a:lnTo>
                    <a:pt x="32" y="8"/>
                  </a:lnTo>
                  <a:lnTo>
                    <a:pt x="24" y="4"/>
                  </a:lnTo>
                  <a:lnTo>
                    <a:pt x="24" y="4"/>
                  </a:lnTo>
                  <a:lnTo>
                    <a:pt x="16" y="2"/>
                  </a:lnTo>
                  <a:lnTo>
                    <a:pt x="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Arial" panose="020B0604020202020204" pitchFamily="34" charset="0"/>
                <a:cs typeface="Arial" panose="020B0604020202020204" pitchFamily="34" charset="0"/>
              </a:endParaRPr>
            </a:p>
          </p:txBody>
        </p:sp>
        <p:sp>
          <p:nvSpPr>
            <p:cNvPr id="123" name="Freeform 108"/>
            <p:cNvSpPr>
              <a:spLocks/>
            </p:cNvSpPr>
            <p:nvPr/>
          </p:nvSpPr>
          <p:spPr bwMode="auto">
            <a:xfrm>
              <a:off x="2374" y="2636"/>
              <a:ext cx="34" cy="14"/>
            </a:xfrm>
            <a:custGeom>
              <a:avLst/>
              <a:gdLst>
                <a:gd name="T0" fmla="*/ 26 w 34"/>
                <a:gd name="T1" fmla="*/ 0 h 14"/>
                <a:gd name="T2" fmla="*/ 26 w 34"/>
                <a:gd name="T3" fmla="*/ 0 h 14"/>
                <a:gd name="T4" fmla="*/ 22 w 34"/>
                <a:gd name="T5" fmla="*/ 0 h 14"/>
                <a:gd name="T6" fmla="*/ 22 w 34"/>
                <a:gd name="T7" fmla="*/ 0 h 14"/>
                <a:gd name="T8" fmla="*/ 8 w 34"/>
                <a:gd name="T9" fmla="*/ 4 h 14"/>
                <a:gd name="T10" fmla="*/ 2 w 34"/>
                <a:gd name="T11" fmla="*/ 8 h 14"/>
                <a:gd name="T12" fmla="*/ 0 w 34"/>
                <a:gd name="T13" fmla="*/ 10 h 14"/>
                <a:gd name="T14" fmla="*/ 2 w 34"/>
                <a:gd name="T15" fmla="*/ 12 h 14"/>
                <a:gd name="T16" fmla="*/ 2 w 34"/>
                <a:gd name="T17" fmla="*/ 12 h 14"/>
                <a:gd name="T18" fmla="*/ 8 w 34"/>
                <a:gd name="T19" fmla="*/ 14 h 14"/>
                <a:gd name="T20" fmla="*/ 8 w 34"/>
                <a:gd name="T21" fmla="*/ 14 h 14"/>
                <a:gd name="T22" fmla="*/ 22 w 34"/>
                <a:gd name="T23" fmla="*/ 12 h 14"/>
                <a:gd name="T24" fmla="*/ 22 w 34"/>
                <a:gd name="T25" fmla="*/ 12 h 14"/>
                <a:gd name="T26" fmla="*/ 28 w 34"/>
                <a:gd name="T27" fmla="*/ 12 h 14"/>
                <a:gd name="T28" fmla="*/ 30 w 34"/>
                <a:gd name="T29" fmla="*/ 10 h 14"/>
                <a:gd name="T30" fmla="*/ 34 w 34"/>
                <a:gd name="T31" fmla="*/ 6 h 14"/>
                <a:gd name="T32" fmla="*/ 34 w 34"/>
                <a:gd name="T33" fmla="*/ 4 h 14"/>
                <a:gd name="T34" fmla="*/ 32 w 34"/>
                <a:gd name="T35" fmla="*/ 2 h 14"/>
                <a:gd name="T36" fmla="*/ 30 w 34"/>
                <a:gd name="T37" fmla="*/ 0 h 14"/>
                <a:gd name="T38" fmla="*/ 26 w 34"/>
                <a:gd name="T3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4" h="14">
                  <a:moveTo>
                    <a:pt x="26" y="0"/>
                  </a:moveTo>
                  <a:lnTo>
                    <a:pt x="26" y="0"/>
                  </a:lnTo>
                  <a:lnTo>
                    <a:pt x="22" y="0"/>
                  </a:lnTo>
                  <a:lnTo>
                    <a:pt x="22" y="0"/>
                  </a:lnTo>
                  <a:lnTo>
                    <a:pt x="8" y="4"/>
                  </a:lnTo>
                  <a:lnTo>
                    <a:pt x="2" y="8"/>
                  </a:lnTo>
                  <a:lnTo>
                    <a:pt x="0" y="10"/>
                  </a:lnTo>
                  <a:lnTo>
                    <a:pt x="2" y="12"/>
                  </a:lnTo>
                  <a:lnTo>
                    <a:pt x="2" y="12"/>
                  </a:lnTo>
                  <a:lnTo>
                    <a:pt x="8" y="14"/>
                  </a:lnTo>
                  <a:lnTo>
                    <a:pt x="8" y="14"/>
                  </a:lnTo>
                  <a:lnTo>
                    <a:pt x="22" y="12"/>
                  </a:lnTo>
                  <a:lnTo>
                    <a:pt x="22" y="12"/>
                  </a:lnTo>
                  <a:lnTo>
                    <a:pt x="28" y="12"/>
                  </a:lnTo>
                  <a:lnTo>
                    <a:pt x="30" y="10"/>
                  </a:lnTo>
                  <a:lnTo>
                    <a:pt x="34" y="6"/>
                  </a:lnTo>
                  <a:lnTo>
                    <a:pt x="34" y="4"/>
                  </a:lnTo>
                  <a:lnTo>
                    <a:pt x="32" y="2"/>
                  </a:lnTo>
                  <a:lnTo>
                    <a:pt x="30" y="0"/>
                  </a:lnTo>
                  <a:lnTo>
                    <a:pt x="26"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Arial" panose="020B0604020202020204" pitchFamily="34" charset="0"/>
                <a:cs typeface="Arial" panose="020B0604020202020204" pitchFamily="34" charset="0"/>
              </a:endParaRPr>
            </a:p>
          </p:txBody>
        </p:sp>
        <p:sp>
          <p:nvSpPr>
            <p:cNvPr id="124" name="Freeform 109"/>
            <p:cNvSpPr>
              <a:spLocks/>
            </p:cNvSpPr>
            <p:nvPr/>
          </p:nvSpPr>
          <p:spPr bwMode="auto">
            <a:xfrm>
              <a:off x="2374" y="2636"/>
              <a:ext cx="34" cy="14"/>
            </a:xfrm>
            <a:custGeom>
              <a:avLst/>
              <a:gdLst>
                <a:gd name="T0" fmla="*/ 26 w 34"/>
                <a:gd name="T1" fmla="*/ 0 h 14"/>
                <a:gd name="T2" fmla="*/ 26 w 34"/>
                <a:gd name="T3" fmla="*/ 0 h 14"/>
                <a:gd name="T4" fmla="*/ 22 w 34"/>
                <a:gd name="T5" fmla="*/ 0 h 14"/>
                <a:gd name="T6" fmla="*/ 22 w 34"/>
                <a:gd name="T7" fmla="*/ 0 h 14"/>
                <a:gd name="T8" fmla="*/ 8 w 34"/>
                <a:gd name="T9" fmla="*/ 4 h 14"/>
                <a:gd name="T10" fmla="*/ 2 w 34"/>
                <a:gd name="T11" fmla="*/ 8 h 14"/>
                <a:gd name="T12" fmla="*/ 0 w 34"/>
                <a:gd name="T13" fmla="*/ 10 h 14"/>
                <a:gd name="T14" fmla="*/ 2 w 34"/>
                <a:gd name="T15" fmla="*/ 12 h 14"/>
                <a:gd name="T16" fmla="*/ 2 w 34"/>
                <a:gd name="T17" fmla="*/ 12 h 14"/>
                <a:gd name="T18" fmla="*/ 8 w 34"/>
                <a:gd name="T19" fmla="*/ 14 h 14"/>
                <a:gd name="T20" fmla="*/ 8 w 34"/>
                <a:gd name="T21" fmla="*/ 14 h 14"/>
                <a:gd name="T22" fmla="*/ 22 w 34"/>
                <a:gd name="T23" fmla="*/ 12 h 14"/>
                <a:gd name="T24" fmla="*/ 22 w 34"/>
                <a:gd name="T25" fmla="*/ 12 h 14"/>
                <a:gd name="T26" fmla="*/ 28 w 34"/>
                <a:gd name="T27" fmla="*/ 12 h 14"/>
                <a:gd name="T28" fmla="*/ 30 w 34"/>
                <a:gd name="T29" fmla="*/ 10 h 14"/>
                <a:gd name="T30" fmla="*/ 34 w 34"/>
                <a:gd name="T31" fmla="*/ 6 h 14"/>
                <a:gd name="T32" fmla="*/ 34 w 34"/>
                <a:gd name="T33" fmla="*/ 4 h 14"/>
                <a:gd name="T34" fmla="*/ 32 w 34"/>
                <a:gd name="T35" fmla="*/ 2 h 14"/>
                <a:gd name="T36" fmla="*/ 30 w 34"/>
                <a:gd name="T37" fmla="*/ 0 h 14"/>
                <a:gd name="T38" fmla="*/ 26 w 34"/>
                <a:gd name="T3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4" h="14">
                  <a:moveTo>
                    <a:pt x="26" y="0"/>
                  </a:moveTo>
                  <a:lnTo>
                    <a:pt x="26" y="0"/>
                  </a:lnTo>
                  <a:lnTo>
                    <a:pt x="22" y="0"/>
                  </a:lnTo>
                  <a:lnTo>
                    <a:pt x="22" y="0"/>
                  </a:lnTo>
                  <a:lnTo>
                    <a:pt x="8" y="4"/>
                  </a:lnTo>
                  <a:lnTo>
                    <a:pt x="2" y="8"/>
                  </a:lnTo>
                  <a:lnTo>
                    <a:pt x="0" y="10"/>
                  </a:lnTo>
                  <a:lnTo>
                    <a:pt x="2" y="12"/>
                  </a:lnTo>
                  <a:lnTo>
                    <a:pt x="2" y="12"/>
                  </a:lnTo>
                  <a:lnTo>
                    <a:pt x="8" y="14"/>
                  </a:lnTo>
                  <a:lnTo>
                    <a:pt x="8" y="14"/>
                  </a:lnTo>
                  <a:lnTo>
                    <a:pt x="22" y="12"/>
                  </a:lnTo>
                  <a:lnTo>
                    <a:pt x="22" y="12"/>
                  </a:lnTo>
                  <a:lnTo>
                    <a:pt x="28" y="12"/>
                  </a:lnTo>
                  <a:lnTo>
                    <a:pt x="30" y="10"/>
                  </a:lnTo>
                  <a:lnTo>
                    <a:pt x="34" y="6"/>
                  </a:lnTo>
                  <a:lnTo>
                    <a:pt x="34" y="4"/>
                  </a:lnTo>
                  <a:lnTo>
                    <a:pt x="32" y="2"/>
                  </a:lnTo>
                  <a:lnTo>
                    <a:pt x="30" y="0"/>
                  </a:lnTo>
                  <a:lnTo>
                    <a:pt x="2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Arial" panose="020B0604020202020204" pitchFamily="34" charset="0"/>
                <a:cs typeface="Arial" panose="020B0604020202020204" pitchFamily="34" charset="0"/>
              </a:endParaRPr>
            </a:p>
          </p:txBody>
        </p:sp>
        <p:sp>
          <p:nvSpPr>
            <p:cNvPr id="125" name="Freeform 110"/>
            <p:cNvSpPr>
              <a:spLocks/>
            </p:cNvSpPr>
            <p:nvPr/>
          </p:nvSpPr>
          <p:spPr bwMode="auto">
            <a:xfrm>
              <a:off x="2328" y="2634"/>
              <a:ext cx="44" cy="24"/>
            </a:xfrm>
            <a:custGeom>
              <a:avLst/>
              <a:gdLst>
                <a:gd name="T0" fmla="*/ 24 w 44"/>
                <a:gd name="T1" fmla="*/ 0 h 24"/>
                <a:gd name="T2" fmla="*/ 24 w 44"/>
                <a:gd name="T3" fmla="*/ 0 h 24"/>
                <a:gd name="T4" fmla="*/ 14 w 44"/>
                <a:gd name="T5" fmla="*/ 0 h 24"/>
                <a:gd name="T6" fmla="*/ 6 w 44"/>
                <a:gd name="T7" fmla="*/ 2 h 24"/>
                <a:gd name="T8" fmla="*/ 6 w 44"/>
                <a:gd name="T9" fmla="*/ 2 h 24"/>
                <a:gd name="T10" fmla="*/ 2 w 44"/>
                <a:gd name="T11" fmla="*/ 6 h 24"/>
                <a:gd name="T12" fmla="*/ 0 w 44"/>
                <a:gd name="T13" fmla="*/ 10 h 24"/>
                <a:gd name="T14" fmla="*/ 0 w 44"/>
                <a:gd name="T15" fmla="*/ 10 h 24"/>
                <a:gd name="T16" fmla="*/ 0 w 44"/>
                <a:gd name="T17" fmla="*/ 10 h 24"/>
                <a:gd name="T18" fmla="*/ 0 w 44"/>
                <a:gd name="T19" fmla="*/ 10 h 24"/>
                <a:gd name="T20" fmla="*/ 2 w 44"/>
                <a:gd name="T21" fmla="*/ 12 h 24"/>
                <a:gd name="T22" fmla="*/ 2 w 44"/>
                <a:gd name="T23" fmla="*/ 12 h 24"/>
                <a:gd name="T24" fmla="*/ 2 w 44"/>
                <a:gd name="T25" fmla="*/ 12 h 24"/>
                <a:gd name="T26" fmla="*/ 2 w 44"/>
                <a:gd name="T27" fmla="*/ 12 h 24"/>
                <a:gd name="T28" fmla="*/ 0 w 44"/>
                <a:gd name="T29" fmla="*/ 12 h 24"/>
                <a:gd name="T30" fmla="*/ 0 w 44"/>
                <a:gd name="T31" fmla="*/ 12 h 24"/>
                <a:gd name="T32" fmla="*/ 6 w 44"/>
                <a:gd name="T33" fmla="*/ 16 h 24"/>
                <a:gd name="T34" fmla="*/ 12 w 44"/>
                <a:gd name="T35" fmla="*/ 18 h 24"/>
                <a:gd name="T36" fmla="*/ 12 w 44"/>
                <a:gd name="T37" fmla="*/ 18 h 24"/>
                <a:gd name="T38" fmla="*/ 16 w 44"/>
                <a:gd name="T39" fmla="*/ 22 h 24"/>
                <a:gd name="T40" fmla="*/ 20 w 44"/>
                <a:gd name="T41" fmla="*/ 24 h 24"/>
                <a:gd name="T42" fmla="*/ 20 w 44"/>
                <a:gd name="T43" fmla="*/ 24 h 24"/>
                <a:gd name="T44" fmla="*/ 24 w 44"/>
                <a:gd name="T45" fmla="*/ 24 h 24"/>
                <a:gd name="T46" fmla="*/ 24 w 44"/>
                <a:gd name="T47" fmla="*/ 24 h 24"/>
                <a:gd name="T48" fmla="*/ 28 w 44"/>
                <a:gd name="T49" fmla="*/ 18 h 24"/>
                <a:gd name="T50" fmla="*/ 32 w 44"/>
                <a:gd name="T51" fmla="*/ 14 h 24"/>
                <a:gd name="T52" fmla="*/ 32 w 44"/>
                <a:gd name="T53" fmla="*/ 14 h 24"/>
                <a:gd name="T54" fmla="*/ 38 w 44"/>
                <a:gd name="T55" fmla="*/ 12 h 24"/>
                <a:gd name="T56" fmla="*/ 40 w 44"/>
                <a:gd name="T57" fmla="*/ 12 h 24"/>
                <a:gd name="T58" fmla="*/ 42 w 44"/>
                <a:gd name="T59" fmla="*/ 10 h 24"/>
                <a:gd name="T60" fmla="*/ 42 w 44"/>
                <a:gd name="T61" fmla="*/ 10 h 24"/>
                <a:gd name="T62" fmla="*/ 44 w 44"/>
                <a:gd name="T63" fmla="*/ 8 h 24"/>
                <a:gd name="T64" fmla="*/ 42 w 44"/>
                <a:gd name="T65" fmla="*/ 6 h 24"/>
                <a:gd name="T66" fmla="*/ 38 w 44"/>
                <a:gd name="T67" fmla="*/ 2 h 24"/>
                <a:gd name="T68" fmla="*/ 38 w 44"/>
                <a:gd name="T69" fmla="*/ 2 h 24"/>
                <a:gd name="T70" fmla="*/ 32 w 44"/>
                <a:gd name="T71" fmla="*/ 0 h 24"/>
                <a:gd name="T72" fmla="*/ 24 w 44"/>
                <a:gd name="T73"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4" h="24">
                  <a:moveTo>
                    <a:pt x="24" y="0"/>
                  </a:moveTo>
                  <a:lnTo>
                    <a:pt x="24" y="0"/>
                  </a:lnTo>
                  <a:lnTo>
                    <a:pt x="14" y="0"/>
                  </a:lnTo>
                  <a:lnTo>
                    <a:pt x="6" y="2"/>
                  </a:lnTo>
                  <a:lnTo>
                    <a:pt x="6" y="2"/>
                  </a:lnTo>
                  <a:lnTo>
                    <a:pt x="2" y="6"/>
                  </a:lnTo>
                  <a:lnTo>
                    <a:pt x="0" y="10"/>
                  </a:lnTo>
                  <a:lnTo>
                    <a:pt x="0" y="10"/>
                  </a:lnTo>
                  <a:lnTo>
                    <a:pt x="0" y="10"/>
                  </a:lnTo>
                  <a:lnTo>
                    <a:pt x="0" y="10"/>
                  </a:lnTo>
                  <a:lnTo>
                    <a:pt x="2" y="12"/>
                  </a:lnTo>
                  <a:lnTo>
                    <a:pt x="2" y="12"/>
                  </a:lnTo>
                  <a:lnTo>
                    <a:pt x="2" y="12"/>
                  </a:lnTo>
                  <a:lnTo>
                    <a:pt x="2" y="12"/>
                  </a:lnTo>
                  <a:lnTo>
                    <a:pt x="0" y="12"/>
                  </a:lnTo>
                  <a:lnTo>
                    <a:pt x="0" y="12"/>
                  </a:lnTo>
                  <a:lnTo>
                    <a:pt x="6" y="16"/>
                  </a:lnTo>
                  <a:lnTo>
                    <a:pt x="12" y="18"/>
                  </a:lnTo>
                  <a:lnTo>
                    <a:pt x="12" y="18"/>
                  </a:lnTo>
                  <a:lnTo>
                    <a:pt x="16" y="22"/>
                  </a:lnTo>
                  <a:lnTo>
                    <a:pt x="20" y="24"/>
                  </a:lnTo>
                  <a:lnTo>
                    <a:pt x="20" y="24"/>
                  </a:lnTo>
                  <a:lnTo>
                    <a:pt x="24" y="24"/>
                  </a:lnTo>
                  <a:lnTo>
                    <a:pt x="24" y="24"/>
                  </a:lnTo>
                  <a:lnTo>
                    <a:pt x="28" y="18"/>
                  </a:lnTo>
                  <a:lnTo>
                    <a:pt x="32" y="14"/>
                  </a:lnTo>
                  <a:lnTo>
                    <a:pt x="32" y="14"/>
                  </a:lnTo>
                  <a:lnTo>
                    <a:pt x="38" y="12"/>
                  </a:lnTo>
                  <a:lnTo>
                    <a:pt x="40" y="12"/>
                  </a:lnTo>
                  <a:lnTo>
                    <a:pt x="42" y="10"/>
                  </a:lnTo>
                  <a:lnTo>
                    <a:pt x="42" y="10"/>
                  </a:lnTo>
                  <a:lnTo>
                    <a:pt x="44" y="8"/>
                  </a:lnTo>
                  <a:lnTo>
                    <a:pt x="42" y="6"/>
                  </a:lnTo>
                  <a:lnTo>
                    <a:pt x="38" y="2"/>
                  </a:lnTo>
                  <a:lnTo>
                    <a:pt x="38" y="2"/>
                  </a:lnTo>
                  <a:lnTo>
                    <a:pt x="32" y="0"/>
                  </a:lnTo>
                  <a:lnTo>
                    <a:pt x="24"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Arial" panose="020B0604020202020204" pitchFamily="34" charset="0"/>
                <a:cs typeface="Arial" panose="020B0604020202020204" pitchFamily="34" charset="0"/>
              </a:endParaRPr>
            </a:p>
          </p:txBody>
        </p:sp>
        <p:sp>
          <p:nvSpPr>
            <p:cNvPr id="126" name="Freeform 111"/>
            <p:cNvSpPr>
              <a:spLocks/>
            </p:cNvSpPr>
            <p:nvPr/>
          </p:nvSpPr>
          <p:spPr bwMode="auto">
            <a:xfrm>
              <a:off x="2328" y="2634"/>
              <a:ext cx="44" cy="24"/>
            </a:xfrm>
            <a:custGeom>
              <a:avLst/>
              <a:gdLst>
                <a:gd name="T0" fmla="*/ 24 w 44"/>
                <a:gd name="T1" fmla="*/ 0 h 24"/>
                <a:gd name="T2" fmla="*/ 24 w 44"/>
                <a:gd name="T3" fmla="*/ 0 h 24"/>
                <a:gd name="T4" fmla="*/ 14 w 44"/>
                <a:gd name="T5" fmla="*/ 0 h 24"/>
                <a:gd name="T6" fmla="*/ 6 w 44"/>
                <a:gd name="T7" fmla="*/ 2 h 24"/>
                <a:gd name="T8" fmla="*/ 6 w 44"/>
                <a:gd name="T9" fmla="*/ 2 h 24"/>
                <a:gd name="T10" fmla="*/ 2 w 44"/>
                <a:gd name="T11" fmla="*/ 6 h 24"/>
                <a:gd name="T12" fmla="*/ 0 w 44"/>
                <a:gd name="T13" fmla="*/ 10 h 24"/>
                <a:gd name="T14" fmla="*/ 0 w 44"/>
                <a:gd name="T15" fmla="*/ 10 h 24"/>
                <a:gd name="T16" fmla="*/ 0 w 44"/>
                <a:gd name="T17" fmla="*/ 10 h 24"/>
                <a:gd name="T18" fmla="*/ 0 w 44"/>
                <a:gd name="T19" fmla="*/ 10 h 24"/>
                <a:gd name="T20" fmla="*/ 2 w 44"/>
                <a:gd name="T21" fmla="*/ 12 h 24"/>
                <a:gd name="T22" fmla="*/ 2 w 44"/>
                <a:gd name="T23" fmla="*/ 12 h 24"/>
                <a:gd name="T24" fmla="*/ 2 w 44"/>
                <a:gd name="T25" fmla="*/ 12 h 24"/>
                <a:gd name="T26" fmla="*/ 2 w 44"/>
                <a:gd name="T27" fmla="*/ 12 h 24"/>
                <a:gd name="T28" fmla="*/ 0 w 44"/>
                <a:gd name="T29" fmla="*/ 12 h 24"/>
                <a:gd name="T30" fmla="*/ 0 w 44"/>
                <a:gd name="T31" fmla="*/ 12 h 24"/>
                <a:gd name="T32" fmla="*/ 6 w 44"/>
                <a:gd name="T33" fmla="*/ 16 h 24"/>
                <a:gd name="T34" fmla="*/ 12 w 44"/>
                <a:gd name="T35" fmla="*/ 18 h 24"/>
                <a:gd name="T36" fmla="*/ 12 w 44"/>
                <a:gd name="T37" fmla="*/ 18 h 24"/>
                <a:gd name="T38" fmla="*/ 16 w 44"/>
                <a:gd name="T39" fmla="*/ 22 h 24"/>
                <a:gd name="T40" fmla="*/ 20 w 44"/>
                <a:gd name="T41" fmla="*/ 24 h 24"/>
                <a:gd name="T42" fmla="*/ 20 w 44"/>
                <a:gd name="T43" fmla="*/ 24 h 24"/>
                <a:gd name="T44" fmla="*/ 24 w 44"/>
                <a:gd name="T45" fmla="*/ 24 h 24"/>
                <a:gd name="T46" fmla="*/ 24 w 44"/>
                <a:gd name="T47" fmla="*/ 24 h 24"/>
                <a:gd name="T48" fmla="*/ 28 w 44"/>
                <a:gd name="T49" fmla="*/ 18 h 24"/>
                <a:gd name="T50" fmla="*/ 32 w 44"/>
                <a:gd name="T51" fmla="*/ 14 h 24"/>
                <a:gd name="T52" fmla="*/ 32 w 44"/>
                <a:gd name="T53" fmla="*/ 14 h 24"/>
                <a:gd name="T54" fmla="*/ 38 w 44"/>
                <a:gd name="T55" fmla="*/ 12 h 24"/>
                <a:gd name="T56" fmla="*/ 40 w 44"/>
                <a:gd name="T57" fmla="*/ 12 h 24"/>
                <a:gd name="T58" fmla="*/ 42 w 44"/>
                <a:gd name="T59" fmla="*/ 10 h 24"/>
                <a:gd name="T60" fmla="*/ 42 w 44"/>
                <a:gd name="T61" fmla="*/ 10 h 24"/>
                <a:gd name="T62" fmla="*/ 44 w 44"/>
                <a:gd name="T63" fmla="*/ 8 h 24"/>
                <a:gd name="T64" fmla="*/ 42 w 44"/>
                <a:gd name="T65" fmla="*/ 6 h 24"/>
                <a:gd name="T66" fmla="*/ 38 w 44"/>
                <a:gd name="T67" fmla="*/ 2 h 24"/>
                <a:gd name="T68" fmla="*/ 38 w 44"/>
                <a:gd name="T69" fmla="*/ 2 h 24"/>
                <a:gd name="T70" fmla="*/ 32 w 44"/>
                <a:gd name="T71" fmla="*/ 0 h 24"/>
                <a:gd name="T72" fmla="*/ 24 w 44"/>
                <a:gd name="T73"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4" h="24">
                  <a:moveTo>
                    <a:pt x="24" y="0"/>
                  </a:moveTo>
                  <a:lnTo>
                    <a:pt x="24" y="0"/>
                  </a:lnTo>
                  <a:lnTo>
                    <a:pt x="14" y="0"/>
                  </a:lnTo>
                  <a:lnTo>
                    <a:pt x="6" y="2"/>
                  </a:lnTo>
                  <a:lnTo>
                    <a:pt x="6" y="2"/>
                  </a:lnTo>
                  <a:lnTo>
                    <a:pt x="2" y="6"/>
                  </a:lnTo>
                  <a:lnTo>
                    <a:pt x="0" y="10"/>
                  </a:lnTo>
                  <a:lnTo>
                    <a:pt x="0" y="10"/>
                  </a:lnTo>
                  <a:lnTo>
                    <a:pt x="0" y="10"/>
                  </a:lnTo>
                  <a:lnTo>
                    <a:pt x="0" y="10"/>
                  </a:lnTo>
                  <a:lnTo>
                    <a:pt x="2" y="12"/>
                  </a:lnTo>
                  <a:lnTo>
                    <a:pt x="2" y="12"/>
                  </a:lnTo>
                  <a:lnTo>
                    <a:pt x="2" y="12"/>
                  </a:lnTo>
                  <a:lnTo>
                    <a:pt x="2" y="12"/>
                  </a:lnTo>
                  <a:lnTo>
                    <a:pt x="0" y="12"/>
                  </a:lnTo>
                  <a:lnTo>
                    <a:pt x="0" y="12"/>
                  </a:lnTo>
                  <a:lnTo>
                    <a:pt x="6" y="16"/>
                  </a:lnTo>
                  <a:lnTo>
                    <a:pt x="12" y="18"/>
                  </a:lnTo>
                  <a:lnTo>
                    <a:pt x="12" y="18"/>
                  </a:lnTo>
                  <a:lnTo>
                    <a:pt x="16" y="22"/>
                  </a:lnTo>
                  <a:lnTo>
                    <a:pt x="20" y="24"/>
                  </a:lnTo>
                  <a:lnTo>
                    <a:pt x="20" y="24"/>
                  </a:lnTo>
                  <a:lnTo>
                    <a:pt x="24" y="24"/>
                  </a:lnTo>
                  <a:lnTo>
                    <a:pt x="24" y="24"/>
                  </a:lnTo>
                  <a:lnTo>
                    <a:pt x="28" y="18"/>
                  </a:lnTo>
                  <a:lnTo>
                    <a:pt x="32" y="14"/>
                  </a:lnTo>
                  <a:lnTo>
                    <a:pt x="32" y="14"/>
                  </a:lnTo>
                  <a:lnTo>
                    <a:pt x="38" y="12"/>
                  </a:lnTo>
                  <a:lnTo>
                    <a:pt x="40" y="12"/>
                  </a:lnTo>
                  <a:lnTo>
                    <a:pt x="42" y="10"/>
                  </a:lnTo>
                  <a:lnTo>
                    <a:pt x="42" y="10"/>
                  </a:lnTo>
                  <a:lnTo>
                    <a:pt x="44" y="8"/>
                  </a:lnTo>
                  <a:lnTo>
                    <a:pt x="42" y="6"/>
                  </a:lnTo>
                  <a:lnTo>
                    <a:pt x="38" y="2"/>
                  </a:lnTo>
                  <a:lnTo>
                    <a:pt x="38" y="2"/>
                  </a:lnTo>
                  <a:lnTo>
                    <a:pt x="32" y="0"/>
                  </a:lnTo>
                  <a:lnTo>
                    <a:pt x="2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Arial" panose="020B0604020202020204" pitchFamily="34" charset="0"/>
                <a:cs typeface="Arial" panose="020B0604020202020204" pitchFamily="34" charset="0"/>
              </a:endParaRPr>
            </a:p>
          </p:txBody>
        </p:sp>
        <p:sp>
          <p:nvSpPr>
            <p:cNvPr id="127" name="Freeform 112"/>
            <p:cNvSpPr>
              <a:spLocks/>
            </p:cNvSpPr>
            <p:nvPr/>
          </p:nvSpPr>
          <p:spPr bwMode="auto">
            <a:xfrm>
              <a:off x="2326" y="2644"/>
              <a:ext cx="4" cy="2"/>
            </a:xfrm>
            <a:custGeom>
              <a:avLst/>
              <a:gdLst>
                <a:gd name="T0" fmla="*/ 2 w 4"/>
                <a:gd name="T1" fmla="*/ 0 h 2"/>
                <a:gd name="T2" fmla="*/ 0 w 4"/>
                <a:gd name="T3" fmla="*/ 0 h 2"/>
                <a:gd name="T4" fmla="*/ 0 w 4"/>
                <a:gd name="T5" fmla="*/ 0 h 2"/>
                <a:gd name="T6" fmla="*/ 2 w 4"/>
                <a:gd name="T7" fmla="*/ 2 h 2"/>
                <a:gd name="T8" fmla="*/ 4 w 4"/>
                <a:gd name="T9" fmla="*/ 2 h 2"/>
                <a:gd name="T10" fmla="*/ 4 w 4"/>
                <a:gd name="T11" fmla="*/ 2 h 2"/>
                <a:gd name="T12" fmla="*/ 2 w 4"/>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4" h="2">
                  <a:moveTo>
                    <a:pt x="2" y="0"/>
                  </a:moveTo>
                  <a:lnTo>
                    <a:pt x="0" y="0"/>
                  </a:lnTo>
                  <a:lnTo>
                    <a:pt x="0" y="0"/>
                  </a:lnTo>
                  <a:lnTo>
                    <a:pt x="2" y="2"/>
                  </a:lnTo>
                  <a:lnTo>
                    <a:pt x="4" y="2"/>
                  </a:lnTo>
                  <a:lnTo>
                    <a:pt x="4" y="2"/>
                  </a:lnTo>
                  <a:lnTo>
                    <a:pt x="2"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Arial" panose="020B0604020202020204" pitchFamily="34" charset="0"/>
                <a:cs typeface="Arial" panose="020B0604020202020204" pitchFamily="34" charset="0"/>
              </a:endParaRPr>
            </a:p>
          </p:txBody>
        </p:sp>
        <p:sp>
          <p:nvSpPr>
            <p:cNvPr id="128" name="Freeform 113"/>
            <p:cNvSpPr>
              <a:spLocks/>
            </p:cNvSpPr>
            <p:nvPr/>
          </p:nvSpPr>
          <p:spPr bwMode="auto">
            <a:xfrm>
              <a:off x="2326" y="2644"/>
              <a:ext cx="4" cy="2"/>
            </a:xfrm>
            <a:custGeom>
              <a:avLst/>
              <a:gdLst>
                <a:gd name="T0" fmla="*/ 2 w 4"/>
                <a:gd name="T1" fmla="*/ 0 h 2"/>
                <a:gd name="T2" fmla="*/ 0 w 4"/>
                <a:gd name="T3" fmla="*/ 0 h 2"/>
                <a:gd name="T4" fmla="*/ 0 w 4"/>
                <a:gd name="T5" fmla="*/ 0 h 2"/>
                <a:gd name="T6" fmla="*/ 2 w 4"/>
                <a:gd name="T7" fmla="*/ 2 h 2"/>
                <a:gd name="T8" fmla="*/ 4 w 4"/>
                <a:gd name="T9" fmla="*/ 2 h 2"/>
                <a:gd name="T10" fmla="*/ 4 w 4"/>
                <a:gd name="T11" fmla="*/ 2 h 2"/>
                <a:gd name="T12" fmla="*/ 2 w 4"/>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4" h="2">
                  <a:moveTo>
                    <a:pt x="2" y="0"/>
                  </a:moveTo>
                  <a:lnTo>
                    <a:pt x="0" y="0"/>
                  </a:lnTo>
                  <a:lnTo>
                    <a:pt x="0" y="0"/>
                  </a:lnTo>
                  <a:lnTo>
                    <a:pt x="2" y="2"/>
                  </a:lnTo>
                  <a:lnTo>
                    <a:pt x="4" y="2"/>
                  </a:lnTo>
                  <a:lnTo>
                    <a:pt x="4" y="2"/>
                  </a:lnTo>
                  <a:lnTo>
                    <a:pt x="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Arial" panose="020B0604020202020204" pitchFamily="34" charset="0"/>
                <a:cs typeface="Arial" panose="020B0604020202020204" pitchFamily="34" charset="0"/>
              </a:endParaRPr>
            </a:p>
          </p:txBody>
        </p:sp>
        <p:sp>
          <p:nvSpPr>
            <p:cNvPr id="129" name="Freeform 114"/>
            <p:cNvSpPr>
              <a:spLocks/>
            </p:cNvSpPr>
            <p:nvPr/>
          </p:nvSpPr>
          <p:spPr bwMode="auto">
            <a:xfrm>
              <a:off x="2364" y="2660"/>
              <a:ext cx="20" cy="10"/>
            </a:xfrm>
            <a:custGeom>
              <a:avLst/>
              <a:gdLst>
                <a:gd name="T0" fmla="*/ 16 w 20"/>
                <a:gd name="T1" fmla="*/ 0 h 10"/>
                <a:gd name="T2" fmla="*/ 16 w 20"/>
                <a:gd name="T3" fmla="*/ 0 h 10"/>
                <a:gd name="T4" fmla="*/ 8 w 20"/>
                <a:gd name="T5" fmla="*/ 2 h 10"/>
                <a:gd name="T6" fmla="*/ 2 w 20"/>
                <a:gd name="T7" fmla="*/ 4 h 10"/>
                <a:gd name="T8" fmla="*/ 2 w 20"/>
                <a:gd name="T9" fmla="*/ 4 h 10"/>
                <a:gd name="T10" fmla="*/ 0 w 20"/>
                <a:gd name="T11" fmla="*/ 6 h 10"/>
                <a:gd name="T12" fmla="*/ 4 w 20"/>
                <a:gd name="T13" fmla="*/ 10 h 10"/>
                <a:gd name="T14" fmla="*/ 4 w 20"/>
                <a:gd name="T15" fmla="*/ 10 h 10"/>
                <a:gd name="T16" fmla="*/ 6 w 20"/>
                <a:gd name="T17" fmla="*/ 10 h 10"/>
                <a:gd name="T18" fmla="*/ 6 w 20"/>
                <a:gd name="T19" fmla="*/ 10 h 10"/>
                <a:gd name="T20" fmla="*/ 16 w 20"/>
                <a:gd name="T21" fmla="*/ 8 h 10"/>
                <a:gd name="T22" fmla="*/ 20 w 20"/>
                <a:gd name="T23" fmla="*/ 4 h 10"/>
                <a:gd name="T24" fmla="*/ 20 w 20"/>
                <a:gd name="T25" fmla="*/ 2 h 10"/>
                <a:gd name="T26" fmla="*/ 18 w 20"/>
                <a:gd name="T27" fmla="*/ 2 h 10"/>
                <a:gd name="T28" fmla="*/ 18 w 20"/>
                <a:gd name="T29" fmla="*/ 2 h 10"/>
                <a:gd name="T30" fmla="*/ 16 w 20"/>
                <a:gd name="T3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0" h="10">
                  <a:moveTo>
                    <a:pt x="16" y="0"/>
                  </a:moveTo>
                  <a:lnTo>
                    <a:pt x="16" y="0"/>
                  </a:lnTo>
                  <a:lnTo>
                    <a:pt x="8" y="2"/>
                  </a:lnTo>
                  <a:lnTo>
                    <a:pt x="2" y="4"/>
                  </a:lnTo>
                  <a:lnTo>
                    <a:pt x="2" y="4"/>
                  </a:lnTo>
                  <a:lnTo>
                    <a:pt x="0" y="6"/>
                  </a:lnTo>
                  <a:lnTo>
                    <a:pt x="4" y="10"/>
                  </a:lnTo>
                  <a:lnTo>
                    <a:pt x="4" y="10"/>
                  </a:lnTo>
                  <a:lnTo>
                    <a:pt x="6" y="10"/>
                  </a:lnTo>
                  <a:lnTo>
                    <a:pt x="6" y="10"/>
                  </a:lnTo>
                  <a:lnTo>
                    <a:pt x="16" y="8"/>
                  </a:lnTo>
                  <a:lnTo>
                    <a:pt x="20" y="4"/>
                  </a:lnTo>
                  <a:lnTo>
                    <a:pt x="20" y="2"/>
                  </a:lnTo>
                  <a:lnTo>
                    <a:pt x="18" y="2"/>
                  </a:lnTo>
                  <a:lnTo>
                    <a:pt x="18" y="2"/>
                  </a:lnTo>
                  <a:lnTo>
                    <a:pt x="16"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Arial" panose="020B0604020202020204" pitchFamily="34" charset="0"/>
                <a:cs typeface="Arial" panose="020B0604020202020204" pitchFamily="34" charset="0"/>
              </a:endParaRPr>
            </a:p>
          </p:txBody>
        </p:sp>
        <p:sp>
          <p:nvSpPr>
            <p:cNvPr id="130" name="Freeform 115"/>
            <p:cNvSpPr>
              <a:spLocks/>
            </p:cNvSpPr>
            <p:nvPr/>
          </p:nvSpPr>
          <p:spPr bwMode="auto">
            <a:xfrm>
              <a:off x="2364" y="2660"/>
              <a:ext cx="20" cy="10"/>
            </a:xfrm>
            <a:custGeom>
              <a:avLst/>
              <a:gdLst>
                <a:gd name="T0" fmla="*/ 16 w 20"/>
                <a:gd name="T1" fmla="*/ 0 h 10"/>
                <a:gd name="T2" fmla="*/ 16 w 20"/>
                <a:gd name="T3" fmla="*/ 0 h 10"/>
                <a:gd name="T4" fmla="*/ 8 w 20"/>
                <a:gd name="T5" fmla="*/ 2 h 10"/>
                <a:gd name="T6" fmla="*/ 2 w 20"/>
                <a:gd name="T7" fmla="*/ 4 h 10"/>
                <a:gd name="T8" fmla="*/ 2 w 20"/>
                <a:gd name="T9" fmla="*/ 4 h 10"/>
                <a:gd name="T10" fmla="*/ 0 w 20"/>
                <a:gd name="T11" fmla="*/ 6 h 10"/>
                <a:gd name="T12" fmla="*/ 4 w 20"/>
                <a:gd name="T13" fmla="*/ 10 h 10"/>
                <a:gd name="T14" fmla="*/ 4 w 20"/>
                <a:gd name="T15" fmla="*/ 10 h 10"/>
                <a:gd name="T16" fmla="*/ 6 w 20"/>
                <a:gd name="T17" fmla="*/ 10 h 10"/>
                <a:gd name="T18" fmla="*/ 6 w 20"/>
                <a:gd name="T19" fmla="*/ 10 h 10"/>
                <a:gd name="T20" fmla="*/ 16 w 20"/>
                <a:gd name="T21" fmla="*/ 8 h 10"/>
                <a:gd name="T22" fmla="*/ 20 w 20"/>
                <a:gd name="T23" fmla="*/ 4 h 10"/>
                <a:gd name="T24" fmla="*/ 20 w 20"/>
                <a:gd name="T25" fmla="*/ 2 h 10"/>
                <a:gd name="T26" fmla="*/ 18 w 20"/>
                <a:gd name="T27" fmla="*/ 2 h 10"/>
                <a:gd name="T28" fmla="*/ 18 w 20"/>
                <a:gd name="T29" fmla="*/ 2 h 10"/>
                <a:gd name="T30" fmla="*/ 16 w 20"/>
                <a:gd name="T3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0" h="10">
                  <a:moveTo>
                    <a:pt x="16" y="0"/>
                  </a:moveTo>
                  <a:lnTo>
                    <a:pt x="16" y="0"/>
                  </a:lnTo>
                  <a:lnTo>
                    <a:pt x="8" y="2"/>
                  </a:lnTo>
                  <a:lnTo>
                    <a:pt x="2" y="4"/>
                  </a:lnTo>
                  <a:lnTo>
                    <a:pt x="2" y="4"/>
                  </a:lnTo>
                  <a:lnTo>
                    <a:pt x="0" y="6"/>
                  </a:lnTo>
                  <a:lnTo>
                    <a:pt x="4" y="10"/>
                  </a:lnTo>
                  <a:lnTo>
                    <a:pt x="4" y="10"/>
                  </a:lnTo>
                  <a:lnTo>
                    <a:pt x="6" y="10"/>
                  </a:lnTo>
                  <a:lnTo>
                    <a:pt x="6" y="10"/>
                  </a:lnTo>
                  <a:lnTo>
                    <a:pt x="16" y="8"/>
                  </a:lnTo>
                  <a:lnTo>
                    <a:pt x="20" y="4"/>
                  </a:lnTo>
                  <a:lnTo>
                    <a:pt x="20" y="2"/>
                  </a:lnTo>
                  <a:lnTo>
                    <a:pt x="18" y="2"/>
                  </a:lnTo>
                  <a:lnTo>
                    <a:pt x="18" y="2"/>
                  </a:lnTo>
                  <a:lnTo>
                    <a:pt x="1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Arial" panose="020B0604020202020204" pitchFamily="34" charset="0"/>
                <a:cs typeface="Arial" panose="020B0604020202020204" pitchFamily="34" charset="0"/>
              </a:endParaRPr>
            </a:p>
          </p:txBody>
        </p:sp>
        <p:sp>
          <p:nvSpPr>
            <p:cNvPr id="131" name="Freeform 116"/>
            <p:cNvSpPr>
              <a:spLocks/>
            </p:cNvSpPr>
            <p:nvPr/>
          </p:nvSpPr>
          <p:spPr bwMode="auto">
            <a:xfrm>
              <a:off x="2424" y="2636"/>
              <a:ext cx="60" cy="38"/>
            </a:xfrm>
            <a:custGeom>
              <a:avLst/>
              <a:gdLst>
                <a:gd name="T0" fmla="*/ 50 w 60"/>
                <a:gd name="T1" fmla="*/ 0 h 38"/>
                <a:gd name="T2" fmla="*/ 50 w 60"/>
                <a:gd name="T3" fmla="*/ 0 h 38"/>
                <a:gd name="T4" fmla="*/ 50 w 60"/>
                <a:gd name="T5" fmla="*/ 0 h 38"/>
                <a:gd name="T6" fmla="*/ 50 w 60"/>
                <a:gd name="T7" fmla="*/ 0 h 38"/>
                <a:gd name="T8" fmla="*/ 44 w 60"/>
                <a:gd name="T9" fmla="*/ 0 h 38"/>
                <a:gd name="T10" fmla="*/ 40 w 60"/>
                <a:gd name="T11" fmla="*/ 2 h 38"/>
                <a:gd name="T12" fmla="*/ 28 w 60"/>
                <a:gd name="T13" fmla="*/ 10 h 38"/>
                <a:gd name="T14" fmla="*/ 18 w 60"/>
                <a:gd name="T15" fmla="*/ 18 h 38"/>
                <a:gd name="T16" fmla="*/ 8 w 60"/>
                <a:gd name="T17" fmla="*/ 24 h 38"/>
                <a:gd name="T18" fmla="*/ 8 w 60"/>
                <a:gd name="T19" fmla="*/ 24 h 38"/>
                <a:gd name="T20" fmla="*/ 4 w 60"/>
                <a:gd name="T21" fmla="*/ 28 h 38"/>
                <a:gd name="T22" fmla="*/ 0 w 60"/>
                <a:gd name="T23" fmla="*/ 32 h 38"/>
                <a:gd name="T24" fmla="*/ 2 w 60"/>
                <a:gd name="T25" fmla="*/ 36 h 38"/>
                <a:gd name="T26" fmla="*/ 6 w 60"/>
                <a:gd name="T27" fmla="*/ 38 h 38"/>
                <a:gd name="T28" fmla="*/ 6 w 60"/>
                <a:gd name="T29" fmla="*/ 38 h 38"/>
                <a:gd name="T30" fmla="*/ 8 w 60"/>
                <a:gd name="T31" fmla="*/ 38 h 38"/>
                <a:gd name="T32" fmla="*/ 8 w 60"/>
                <a:gd name="T33" fmla="*/ 38 h 38"/>
                <a:gd name="T34" fmla="*/ 18 w 60"/>
                <a:gd name="T35" fmla="*/ 36 h 38"/>
                <a:gd name="T36" fmla="*/ 26 w 60"/>
                <a:gd name="T37" fmla="*/ 30 h 38"/>
                <a:gd name="T38" fmla="*/ 42 w 60"/>
                <a:gd name="T39" fmla="*/ 18 h 38"/>
                <a:gd name="T40" fmla="*/ 42 w 60"/>
                <a:gd name="T41" fmla="*/ 18 h 38"/>
                <a:gd name="T42" fmla="*/ 52 w 60"/>
                <a:gd name="T43" fmla="*/ 14 h 38"/>
                <a:gd name="T44" fmla="*/ 56 w 60"/>
                <a:gd name="T45" fmla="*/ 12 h 38"/>
                <a:gd name="T46" fmla="*/ 60 w 60"/>
                <a:gd name="T47" fmla="*/ 8 h 38"/>
                <a:gd name="T48" fmla="*/ 60 w 60"/>
                <a:gd name="T49" fmla="*/ 8 h 38"/>
                <a:gd name="T50" fmla="*/ 60 w 60"/>
                <a:gd name="T51" fmla="*/ 4 h 38"/>
                <a:gd name="T52" fmla="*/ 58 w 60"/>
                <a:gd name="T53" fmla="*/ 2 h 38"/>
                <a:gd name="T54" fmla="*/ 54 w 60"/>
                <a:gd name="T55" fmla="*/ 0 h 38"/>
                <a:gd name="T56" fmla="*/ 50 w 60"/>
                <a:gd name="T57"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38">
                  <a:moveTo>
                    <a:pt x="50" y="0"/>
                  </a:moveTo>
                  <a:lnTo>
                    <a:pt x="50" y="0"/>
                  </a:lnTo>
                  <a:lnTo>
                    <a:pt x="50" y="0"/>
                  </a:lnTo>
                  <a:lnTo>
                    <a:pt x="50" y="0"/>
                  </a:lnTo>
                  <a:lnTo>
                    <a:pt x="44" y="0"/>
                  </a:lnTo>
                  <a:lnTo>
                    <a:pt x="40" y="2"/>
                  </a:lnTo>
                  <a:lnTo>
                    <a:pt x="28" y="10"/>
                  </a:lnTo>
                  <a:lnTo>
                    <a:pt x="18" y="18"/>
                  </a:lnTo>
                  <a:lnTo>
                    <a:pt x="8" y="24"/>
                  </a:lnTo>
                  <a:lnTo>
                    <a:pt x="8" y="24"/>
                  </a:lnTo>
                  <a:lnTo>
                    <a:pt x="4" y="28"/>
                  </a:lnTo>
                  <a:lnTo>
                    <a:pt x="0" y="32"/>
                  </a:lnTo>
                  <a:lnTo>
                    <a:pt x="2" y="36"/>
                  </a:lnTo>
                  <a:lnTo>
                    <a:pt x="6" y="38"/>
                  </a:lnTo>
                  <a:lnTo>
                    <a:pt x="6" y="38"/>
                  </a:lnTo>
                  <a:lnTo>
                    <a:pt x="8" y="38"/>
                  </a:lnTo>
                  <a:lnTo>
                    <a:pt x="8" y="38"/>
                  </a:lnTo>
                  <a:lnTo>
                    <a:pt x="18" y="36"/>
                  </a:lnTo>
                  <a:lnTo>
                    <a:pt x="26" y="30"/>
                  </a:lnTo>
                  <a:lnTo>
                    <a:pt x="42" y="18"/>
                  </a:lnTo>
                  <a:lnTo>
                    <a:pt x="42" y="18"/>
                  </a:lnTo>
                  <a:lnTo>
                    <a:pt x="52" y="14"/>
                  </a:lnTo>
                  <a:lnTo>
                    <a:pt x="56" y="12"/>
                  </a:lnTo>
                  <a:lnTo>
                    <a:pt x="60" y="8"/>
                  </a:lnTo>
                  <a:lnTo>
                    <a:pt x="60" y="8"/>
                  </a:lnTo>
                  <a:lnTo>
                    <a:pt x="60" y="4"/>
                  </a:lnTo>
                  <a:lnTo>
                    <a:pt x="58" y="2"/>
                  </a:lnTo>
                  <a:lnTo>
                    <a:pt x="54" y="0"/>
                  </a:lnTo>
                  <a:lnTo>
                    <a:pt x="50"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Arial" panose="020B0604020202020204" pitchFamily="34" charset="0"/>
                <a:cs typeface="Arial" panose="020B0604020202020204" pitchFamily="34" charset="0"/>
              </a:endParaRPr>
            </a:p>
          </p:txBody>
        </p:sp>
        <p:sp>
          <p:nvSpPr>
            <p:cNvPr id="132" name="Freeform 117"/>
            <p:cNvSpPr>
              <a:spLocks/>
            </p:cNvSpPr>
            <p:nvPr/>
          </p:nvSpPr>
          <p:spPr bwMode="auto">
            <a:xfrm>
              <a:off x="2424" y="2636"/>
              <a:ext cx="60" cy="38"/>
            </a:xfrm>
            <a:custGeom>
              <a:avLst/>
              <a:gdLst>
                <a:gd name="T0" fmla="*/ 50 w 60"/>
                <a:gd name="T1" fmla="*/ 0 h 38"/>
                <a:gd name="T2" fmla="*/ 50 w 60"/>
                <a:gd name="T3" fmla="*/ 0 h 38"/>
                <a:gd name="T4" fmla="*/ 50 w 60"/>
                <a:gd name="T5" fmla="*/ 0 h 38"/>
                <a:gd name="T6" fmla="*/ 50 w 60"/>
                <a:gd name="T7" fmla="*/ 0 h 38"/>
                <a:gd name="T8" fmla="*/ 44 w 60"/>
                <a:gd name="T9" fmla="*/ 0 h 38"/>
                <a:gd name="T10" fmla="*/ 40 w 60"/>
                <a:gd name="T11" fmla="*/ 2 h 38"/>
                <a:gd name="T12" fmla="*/ 28 w 60"/>
                <a:gd name="T13" fmla="*/ 10 h 38"/>
                <a:gd name="T14" fmla="*/ 18 w 60"/>
                <a:gd name="T15" fmla="*/ 18 h 38"/>
                <a:gd name="T16" fmla="*/ 8 w 60"/>
                <a:gd name="T17" fmla="*/ 24 h 38"/>
                <a:gd name="T18" fmla="*/ 8 w 60"/>
                <a:gd name="T19" fmla="*/ 24 h 38"/>
                <a:gd name="T20" fmla="*/ 4 w 60"/>
                <a:gd name="T21" fmla="*/ 28 h 38"/>
                <a:gd name="T22" fmla="*/ 0 w 60"/>
                <a:gd name="T23" fmla="*/ 32 h 38"/>
                <a:gd name="T24" fmla="*/ 2 w 60"/>
                <a:gd name="T25" fmla="*/ 36 h 38"/>
                <a:gd name="T26" fmla="*/ 6 w 60"/>
                <a:gd name="T27" fmla="*/ 38 h 38"/>
                <a:gd name="T28" fmla="*/ 6 w 60"/>
                <a:gd name="T29" fmla="*/ 38 h 38"/>
                <a:gd name="T30" fmla="*/ 8 w 60"/>
                <a:gd name="T31" fmla="*/ 38 h 38"/>
                <a:gd name="T32" fmla="*/ 8 w 60"/>
                <a:gd name="T33" fmla="*/ 38 h 38"/>
                <a:gd name="T34" fmla="*/ 18 w 60"/>
                <a:gd name="T35" fmla="*/ 36 h 38"/>
                <a:gd name="T36" fmla="*/ 26 w 60"/>
                <a:gd name="T37" fmla="*/ 30 h 38"/>
                <a:gd name="T38" fmla="*/ 42 w 60"/>
                <a:gd name="T39" fmla="*/ 18 h 38"/>
                <a:gd name="T40" fmla="*/ 42 w 60"/>
                <a:gd name="T41" fmla="*/ 18 h 38"/>
                <a:gd name="T42" fmla="*/ 52 w 60"/>
                <a:gd name="T43" fmla="*/ 14 h 38"/>
                <a:gd name="T44" fmla="*/ 56 w 60"/>
                <a:gd name="T45" fmla="*/ 12 h 38"/>
                <a:gd name="T46" fmla="*/ 60 w 60"/>
                <a:gd name="T47" fmla="*/ 8 h 38"/>
                <a:gd name="T48" fmla="*/ 60 w 60"/>
                <a:gd name="T49" fmla="*/ 8 h 38"/>
                <a:gd name="T50" fmla="*/ 60 w 60"/>
                <a:gd name="T51" fmla="*/ 4 h 38"/>
                <a:gd name="T52" fmla="*/ 58 w 60"/>
                <a:gd name="T53" fmla="*/ 2 h 38"/>
                <a:gd name="T54" fmla="*/ 54 w 60"/>
                <a:gd name="T55" fmla="*/ 0 h 38"/>
                <a:gd name="T56" fmla="*/ 50 w 60"/>
                <a:gd name="T57"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38">
                  <a:moveTo>
                    <a:pt x="50" y="0"/>
                  </a:moveTo>
                  <a:lnTo>
                    <a:pt x="50" y="0"/>
                  </a:lnTo>
                  <a:lnTo>
                    <a:pt x="50" y="0"/>
                  </a:lnTo>
                  <a:lnTo>
                    <a:pt x="50" y="0"/>
                  </a:lnTo>
                  <a:lnTo>
                    <a:pt x="44" y="0"/>
                  </a:lnTo>
                  <a:lnTo>
                    <a:pt x="40" y="2"/>
                  </a:lnTo>
                  <a:lnTo>
                    <a:pt x="28" y="10"/>
                  </a:lnTo>
                  <a:lnTo>
                    <a:pt x="18" y="18"/>
                  </a:lnTo>
                  <a:lnTo>
                    <a:pt x="8" y="24"/>
                  </a:lnTo>
                  <a:lnTo>
                    <a:pt x="8" y="24"/>
                  </a:lnTo>
                  <a:lnTo>
                    <a:pt x="4" y="28"/>
                  </a:lnTo>
                  <a:lnTo>
                    <a:pt x="0" y="32"/>
                  </a:lnTo>
                  <a:lnTo>
                    <a:pt x="2" y="36"/>
                  </a:lnTo>
                  <a:lnTo>
                    <a:pt x="6" y="38"/>
                  </a:lnTo>
                  <a:lnTo>
                    <a:pt x="6" y="38"/>
                  </a:lnTo>
                  <a:lnTo>
                    <a:pt x="8" y="38"/>
                  </a:lnTo>
                  <a:lnTo>
                    <a:pt x="8" y="38"/>
                  </a:lnTo>
                  <a:lnTo>
                    <a:pt x="18" y="36"/>
                  </a:lnTo>
                  <a:lnTo>
                    <a:pt x="26" y="30"/>
                  </a:lnTo>
                  <a:lnTo>
                    <a:pt x="42" y="18"/>
                  </a:lnTo>
                  <a:lnTo>
                    <a:pt x="42" y="18"/>
                  </a:lnTo>
                  <a:lnTo>
                    <a:pt x="52" y="14"/>
                  </a:lnTo>
                  <a:lnTo>
                    <a:pt x="56" y="12"/>
                  </a:lnTo>
                  <a:lnTo>
                    <a:pt x="60" y="8"/>
                  </a:lnTo>
                  <a:lnTo>
                    <a:pt x="60" y="8"/>
                  </a:lnTo>
                  <a:lnTo>
                    <a:pt x="60" y="4"/>
                  </a:lnTo>
                  <a:lnTo>
                    <a:pt x="58" y="2"/>
                  </a:lnTo>
                  <a:lnTo>
                    <a:pt x="54" y="0"/>
                  </a:lnTo>
                  <a:lnTo>
                    <a:pt x="5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Arial" panose="020B0604020202020204" pitchFamily="34" charset="0"/>
                <a:cs typeface="Arial" panose="020B0604020202020204" pitchFamily="34" charset="0"/>
              </a:endParaRPr>
            </a:p>
          </p:txBody>
        </p:sp>
        <p:sp>
          <p:nvSpPr>
            <p:cNvPr id="133" name="Freeform 118"/>
            <p:cNvSpPr>
              <a:spLocks/>
            </p:cNvSpPr>
            <p:nvPr/>
          </p:nvSpPr>
          <p:spPr bwMode="auto">
            <a:xfrm>
              <a:off x="2466" y="2562"/>
              <a:ext cx="24" cy="10"/>
            </a:xfrm>
            <a:custGeom>
              <a:avLst/>
              <a:gdLst>
                <a:gd name="T0" fmla="*/ 12 w 24"/>
                <a:gd name="T1" fmla="*/ 0 h 10"/>
                <a:gd name="T2" fmla="*/ 12 w 24"/>
                <a:gd name="T3" fmla="*/ 0 h 10"/>
                <a:gd name="T4" fmla="*/ 4 w 24"/>
                <a:gd name="T5" fmla="*/ 0 h 10"/>
                <a:gd name="T6" fmla="*/ 4 w 24"/>
                <a:gd name="T7" fmla="*/ 0 h 10"/>
                <a:gd name="T8" fmla="*/ 0 w 24"/>
                <a:gd name="T9" fmla="*/ 4 h 10"/>
                <a:gd name="T10" fmla="*/ 0 w 24"/>
                <a:gd name="T11" fmla="*/ 6 h 10"/>
                <a:gd name="T12" fmla="*/ 2 w 24"/>
                <a:gd name="T13" fmla="*/ 8 h 10"/>
                <a:gd name="T14" fmla="*/ 6 w 24"/>
                <a:gd name="T15" fmla="*/ 8 h 10"/>
                <a:gd name="T16" fmla="*/ 6 w 24"/>
                <a:gd name="T17" fmla="*/ 8 h 10"/>
                <a:gd name="T18" fmla="*/ 14 w 24"/>
                <a:gd name="T19" fmla="*/ 10 h 10"/>
                <a:gd name="T20" fmla="*/ 14 w 24"/>
                <a:gd name="T21" fmla="*/ 10 h 10"/>
                <a:gd name="T22" fmla="*/ 22 w 24"/>
                <a:gd name="T23" fmla="*/ 8 h 10"/>
                <a:gd name="T24" fmla="*/ 24 w 24"/>
                <a:gd name="T25" fmla="*/ 8 h 10"/>
                <a:gd name="T26" fmla="*/ 24 w 24"/>
                <a:gd name="T27" fmla="*/ 4 h 10"/>
                <a:gd name="T28" fmla="*/ 24 w 24"/>
                <a:gd name="T29" fmla="*/ 4 h 10"/>
                <a:gd name="T30" fmla="*/ 22 w 24"/>
                <a:gd name="T31" fmla="*/ 2 h 10"/>
                <a:gd name="T32" fmla="*/ 20 w 24"/>
                <a:gd name="T33" fmla="*/ 0 h 10"/>
                <a:gd name="T34" fmla="*/ 12 w 24"/>
                <a:gd name="T35"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4" h="10">
                  <a:moveTo>
                    <a:pt x="12" y="0"/>
                  </a:moveTo>
                  <a:lnTo>
                    <a:pt x="12" y="0"/>
                  </a:lnTo>
                  <a:lnTo>
                    <a:pt x="4" y="0"/>
                  </a:lnTo>
                  <a:lnTo>
                    <a:pt x="4" y="0"/>
                  </a:lnTo>
                  <a:lnTo>
                    <a:pt x="0" y="4"/>
                  </a:lnTo>
                  <a:lnTo>
                    <a:pt x="0" y="6"/>
                  </a:lnTo>
                  <a:lnTo>
                    <a:pt x="2" y="8"/>
                  </a:lnTo>
                  <a:lnTo>
                    <a:pt x="6" y="8"/>
                  </a:lnTo>
                  <a:lnTo>
                    <a:pt x="6" y="8"/>
                  </a:lnTo>
                  <a:lnTo>
                    <a:pt x="14" y="10"/>
                  </a:lnTo>
                  <a:lnTo>
                    <a:pt x="14" y="10"/>
                  </a:lnTo>
                  <a:lnTo>
                    <a:pt x="22" y="8"/>
                  </a:lnTo>
                  <a:lnTo>
                    <a:pt x="24" y="8"/>
                  </a:lnTo>
                  <a:lnTo>
                    <a:pt x="24" y="4"/>
                  </a:lnTo>
                  <a:lnTo>
                    <a:pt x="24" y="4"/>
                  </a:lnTo>
                  <a:lnTo>
                    <a:pt x="22" y="2"/>
                  </a:lnTo>
                  <a:lnTo>
                    <a:pt x="20" y="0"/>
                  </a:lnTo>
                  <a:lnTo>
                    <a:pt x="12"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Arial" panose="020B0604020202020204" pitchFamily="34" charset="0"/>
                <a:cs typeface="Arial" panose="020B0604020202020204" pitchFamily="34" charset="0"/>
              </a:endParaRPr>
            </a:p>
          </p:txBody>
        </p:sp>
        <p:sp>
          <p:nvSpPr>
            <p:cNvPr id="134" name="Freeform 119"/>
            <p:cNvSpPr>
              <a:spLocks/>
            </p:cNvSpPr>
            <p:nvPr/>
          </p:nvSpPr>
          <p:spPr bwMode="auto">
            <a:xfrm>
              <a:off x="2466" y="2562"/>
              <a:ext cx="24" cy="10"/>
            </a:xfrm>
            <a:custGeom>
              <a:avLst/>
              <a:gdLst>
                <a:gd name="T0" fmla="*/ 12 w 24"/>
                <a:gd name="T1" fmla="*/ 0 h 10"/>
                <a:gd name="T2" fmla="*/ 12 w 24"/>
                <a:gd name="T3" fmla="*/ 0 h 10"/>
                <a:gd name="T4" fmla="*/ 4 w 24"/>
                <a:gd name="T5" fmla="*/ 0 h 10"/>
                <a:gd name="T6" fmla="*/ 4 w 24"/>
                <a:gd name="T7" fmla="*/ 0 h 10"/>
                <a:gd name="T8" fmla="*/ 0 w 24"/>
                <a:gd name="T9" fmla="*/ 4 h 10"/>
                <a:gd name="T10" fmla="*/ 0 w 24"/>
                <a:gd name="T11" fmla="*/ 6 h 10"/>
                <a:gd name="T12" fmla="*/ 2 w 24"/>
                <a:gd name="T13" fmla="*/ 8 h 10"/>
                <a:gd name="T14" fmla="*/ 6 w 24"/>
                <a:gd name="T15" fmla="*/ 8 h 10"/>
                <a:gd name="T16" fmla="*/ 6 w 24"/>
                <a:gd name="T17" fmla="*/ 8 h 10"/>
                <a:gd name="T18" fmla="*/ 14 w 24"/>
                <a:gd name="T19" fmla="*/ 10 h 10"/>
                <a:gd name="T20" fmla="*/ 14 w 24"/>
                <a:gd name="T21" fmla="*/ 10 h 10"/>
                <a:gd name="T22" fmla="*/ 22 w 24"/>
                <a:gd name="T23" fmla="*/ 8 h 10"/>
                <a:gd name="T24" fmla="*/ 24 w 24"/>
                <a:gd name="T25" fmla="*/ 8 h 10"/>
                <a:gd name="T26" fmla="*/ 24 w 24"/>
                <a:gd name="T27" fmla="*/ 4 h 10"/>
                <a:gd name="T28" fmla="*/ 24 w 24"/>
                <a:gd name="T29" fmla="*/ 4 h 10"/>
                <a:gd name="T30" fmla="*/ 22 w 24"/>
                <a:gd name="T31" fmla="*/ 2 h 10"/>
                <a:gd name="T32" fmla="*/ 20 w 24"/>
                <a:gd name="T33" fmla="*/ 0 h 10"/>
                <a:gd name="T34" fmla="*/ 12 w 24"/>
                <a:gd name="T35"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4" h="10">
                  <a:moveTo>
                    <a:pt x="12" y="0"/>
                  </a:moveTo>
                  <a:lnTo>
                    <a:pt x="12" y="0"/>
                  </a:lnTo>
                  <a:lnTo>
                    <a:pt x="4" y="0"/>
                  </a:lnTo>
                  <a:lnTo>
                    <a:pt x="4" y="0"/>
                  </a:lnTo>
                  <a:lnTo>
                    <a:pt x="0" y="4"/>
                  </a:lnTo>
                  <a:lnTo>
                    <a:pt x="0" y="6"/>
                  </a:lnTo>
                  <a:lnTo>
                    <a:pt x="2" y="8"/>
                  </a:lnTo>
                  <a:lnTo>
                    <a:pt x="6" y="8"/>
                  </a:lnTo>
                  <a:lnTo>
                    <a:pt x="6" y="8"/>
                  </a:lnTo>
                  <a:lnTo>
                    <a:pt x="14" y="10"/>
                  </a:lnTo>
                  <a:lnTo>
                    <a:pt x="14" y="10"/>
                  </a:lnTo>
                  <a:lnTo>
                    <a:pt x="22" y="8"/>
                  </a:lnTo>
                  <a:lnTo>
                    <a:pt x="24" y="8"/>
                  </a:lnTo>
                  <a:lnTo>
                    <a:pt x="24" y="4"/>
                  </a:lnTo>
                  <a:lnTo>
                    <a:pt x="24" y="4"/>
                  </a:lnTo>
                  <a:lnTo>
                    <a:pt x="22" y="2"/>
                  </a:lnTo>
                  <a:lnTo>
                    <a:pt x="20" y="0"/>
                  </a:lnTo>
                  <a:lnTo>
                    <a:pt x="1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Arial" panose="020B0604020202020204" pitchFamily="34" charset="0"/>
                <a:cs typeface="Arial" panose="020B0604020202020204" pitchFamily="34" charset="0"/>
              </a:endParaRPr>
            </a:p>
          </p:txBody>
        </p:sp>
        <p:sp>
          <p:nvSpPr>
            <p:cNvPr id="135" name="Freeform 120"/>
            <p:cNvSpPr>
              <a:spLocks/>
            </p:cNvSpPr>
            <p:nvPr/>
          </p:nvSpPr>
          <p:spPr bwMode="auto">
            <a:xfrm>
              <a:off x="2500" y="2488"/>
              <a:ext cx="16" cy="16"/>
            </a:xfrm>
            <a:custGeom>
              <a:avLst/>
              <a:gdLst>
                <a:gd name="T0" fmla="*/ 10 w 16"/>
                <a:gd name="T1" fmla="*/ 0 h 16"/>
                <a:gd name="T2" fmla="*/ 10 w 16"/>
                <a:gd name="T3" fmla="*/ 0 h 16"/>
                <a:gd name="T4" fmla="*/ 4 w 16"/>
                <a:gd name="T5" fmla="*/ 2 h 16"/>
                <a:gd name="T6" fmla="*/ 4 w 16"/>
                <a:gd name="T7" fmla="*/ 2 h 16"/>
                <a:gd name="T8" fmla="*/ 0 w 16"/>
                <a:gd name="T9" fmla="*/ 4 h 16"/>
                <a:gd name="T10" fmla="*/ 0 w 16"/>
                <a:gd name="T11" fmla="*/ 8 h 16"/>
                <a:gd name="T12" fmla="*/ 0 w 16"/>
                <a:gd name="T13" fmla="*/ 10 h 16"/>
                <a:gd name="T14" fmla="*/ 4 w 16"/>
                <a:gd name="T15" fmla="*/ 12 h 16"/>
                <a:gd name="T16" fmla="*/ 4 w 16"/>
                <a:gd name="T17" fmla="*/ 12 h 16"/>
                <a:gd name="T18" fmla="*/ 10 w 16"/>
                <a:gd name="T19" fmla="*/ 16 h 16"/>
                <a:gd name="T20" fmla="*/ 10 w 16"/>
                <a:gd name="T21" fmla="*/ 16 h 16"/>
                <a:gd name="T22" fmla="*/ 12 w 16"/>
                <a:gd name="T23" fmla="*/ 14 h 16"/>
                <a:gd name="T24" fmla="*/ 14 w 16"/>
                <a:gd name="T25" fmla="*/ 12 h 16"/>
                <a:gd name="T26" fmla="*/ 16 w 16"/>
                <a:gd name="T27" fmla="*/ 8 h 16"/>
                <a:gd name="T28" fmla="*/ 16 w 16"/>
                <a:gd name="T29" fmla="*/ 8 h 16"/>
                <a:gd name="T30" fmla="*/ 14 w 16"/>
                <a:gd name="T31" fmla="*/ 2 h 16"/>
                <a:gd name="T32" fmla="*/ 12 w 16"/>
                <a:gd name="T33" fmla="*/ 2 h 16"/>
                <a:gd name="T34" fmla="*/ 10 w 16"/>
                <a:gd name="T35"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6" h="16">
                  <a:moveTo>
                    <a:pt x="10" y="0"/>
                  </a:moveTo>
                  <a:lnTo>
                    <a:pt x="10" y="0"/>
                  </a:lnTo>
                  <a:lnTo>
                    <a:pt x="4" y="2"/>
                  </a:lnTo>
                  <a:lnTo>
                    <a:pt x="4" y="2"/>
                  </a:lnTo>
                  <a:lnTo>
                    <a:pt x="0" y="4"/>
                  </a:lnTo>
                  <a:lnTo>
                    <a:pt x="0" y="8"/>
                  </a:lnTo>
                  <a:lnTo>
                    <a:pt x="0" y="10"/>
                  </a:lnTo>
                  <a:lnTo>
                    <a:pt x="4" y="12"/>
                  </a:lnTo>
                  <a:lnTo>
                    <a:pt x="4" y="12"/>
                  </a:lnTo>
                  <a:lnTo>
                    <a:pt x="10" y="16"/>
                  </a:lnTo>
                  <a:lnTo>
                    <a:pt x="10" y="16"/>
                  </a:lnTo>
                  <a:lnTo>
                    <a:pt x="12" y="14"/>
                  </a:lnTo>
                  <a:lnTo>
                    <a:pt x="14" y="12"/>
                  </a:lnTo>
                  <a:lnTo>
                    <a:pt x="16" y="8"/>
                  </a:lnTo>
                  <a:lnTo>
                    <a:pt x="16" y="8"/>
                  </a:lnTo>
                  <a:lnTo>
                    <a:pt x="14" y="2"/>
                  </a:lnTo>
                  <a:lnTo>
                    <a:pt x="12" y="2"/>
                  </a:lnTo>
                  <a:lnTo>
                    <a:pt x="10"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Arial" panose="020B0604020202020204" pitchFamily="34" charset="0"/>
                <a:cs typeface="Arial" panose="020B0604020202020204" pitchFamily="34" charset="0"/>
              </a:endParaRPr>
            </a:p>
          </p:txBody>
        </p:sp>
        <p:sp>
          <p:nvSpPr>
            <p:cNvPr id="136" name="Freeform 121"/>
            <p:cNvSpPr>
              <a:spLocks/>
            </p:cNvSpPr>
            <p:nvPr/>
          </p:nvSpPr>
          <p:spPr bwMode="auto">
            <a:xfrm>
              <a:off x="2500" y="2488"/>
              <a:ext cx="16" cy="16"/>
            </a:xfrm>
            <a:custGeom>
              <a:avLst/>
              <a:gdLst>
                <a:gd name="T0" fmla="*/ 10 w 16"/>
                <a:gd name="T1" fmla="*/ 0 h 16"/>
                <a:gd name="T2" fmla="*/ 10 w 16"/>
                <a:gd name="T3" fmla="*/ 0 h 16"/>
                <a:gd name="T4" fmla="*/ 4 w 16"/>
                <a:gd name="T5" fmla="*/ 2 h 16"/>
                <a:gd name="T6" fmla="*/ 4 w 16"/>
                <a:gd name="T7" fmla="*/ 2 h 16"/>
                <a:gd name="T8" fmla="*/ 0 w 16"/>
                <a:gd name="T9" fmla="*/ 4 h 16"/>
                <a:gd name="T10" fmla="*/ 0 w 16"/>
                <a:gd name="T11" fmla="*/ 8 h 16"/>
                <a:gd name="T12" fmla="*/ 0 w 16"/>
                <a:gd name="T13" fmla="*/ 10 h 16"/>
                <a:gd name="T14" fmla="*/ 4 w 16"/>
                <a:gd name="T15" fmla="*/ 12 h 16"/>
                <a:gd name="T16" fmla="*/ 4 w 16"/>
                <a:gd name="T17" fmla="*/ 12 h 16"/>
                <a:gd name="T18" fmla="*/ 10 w 16"/>
                <a:gd name="T19" fmla="*/ 16 h 16"/>
                <a:gd name="T20" fmla="*/ 10 w 16"/>
                <a:gd name="T21" fmla="*/ 16 h 16"/>
                <a:gd name="T22" fmla="*/ 12 w 16"/>
                <a:gd name="T23" fmla="*/ 14 h 16"/>
                <a:gd name="T24" fmla="*/ 14 w 16"/>
                <a:gd name="T25" fmla="*/ 12 h 16"/>
                <a:gd name="T26" fmla="*/ 16 w 16"/>
                <a:gd name="T27" fmla="*/ 8 h 16"/>
                <a:gd name="T28" fmla="*/ 16 w 16"/>
                <a:gd name="T29" fmla="*/ 8 h 16"/>
                <a:gd name="T30" fmla="*/ 14 w 16"/>
                <a:gd name="T31" fmla="*/ 2 h 16"/>
                <a:gd name="T32" fmla="*/ 12 w 16"/>
                <a:gd name="T33" fmla="*/ 2 h 16"/>
                <a:gd name="T34" fmla="*/ 10 w 16"/>
                <a:gd name="T35"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6" h="16">
                  <a:moveTo>
                    <a:pt x="10" y="0"/>
                  </a:moveTo>
                  <a:lnTo>
                    <a:pt x="10" y="0"/>
                  </a:lnTo>
                  <a:lnTo>
                    <a:pt x="4" y="2"/>
                  </a:lnTo>
                  <a:lnTo>
                    <a:pt x="4" y="2"/>
                  </a:lnTo>
                  <a:lnTo>
                    <a:pt x="0" y="4"/>
                  </a:lnTo>
                  <a:lnTo>
                    <a:pt x="0" y="8"/>
                  </a:lnTo>
                  <a:lnTo>
                    <a:pt x="0" y="10"/>
                  </a:lnTo>
                  <a:lnTo>
                    <a:pt x="4" y="12"/>
                  </a:lnTo>
                  <a:lnTo>
                    <a:pt x="4" y="12"/>
                  </a:lnTo>
                  <a:lnTo>
                    <a:pt x="10" y="16"/>
                  </a:lnTo>
                  <a:lnTo>
                    <a:pt x="10" y="16"/>
                  </a:lnTo>
                  <a:lnTo>
                    <a:pt x="12" y="14"/>
                  </a:lnTo>
                  <a:lnTo>
                    <a:pt x="14" y="12"/>
                  </a:lnTo>
                  <a:lnTo>
                    <a:pt x="16" y="8"/>
                  </a:lnTo>
                  <a:lnTo>
                    <a:pt x="16" y="8"/>
                  </a:lnTo>
                  <a:lnTo>
                    <a:pt x="14" y="2"/>
                  </a:lnTo>
                  <a:lnTo>
                    <a:pt x="12" y="2"/>
                  </a:lnTo>
                  <a:lnTo>
                    <a:pt x="1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Arial" panose="020B0604020202020204" pitchFamily="34" charset="0"/>
                <a:cs typeface="Arial" panose="020B0604020202020204" pitchFamily="34" charset="0"/>
              </a:endParaRPr>
            </a:p>
          </p:txBody>
        </p:sp>
        <p:sp>
          <p:nvSpPr>
            <p:cNvPr id="137" name="Freeform 122"/>
            <p:cNvSpPr>
              <a:spLocks/>
            </p:cNvSpPr>
            <p:nvPr/>
          </p:nvSpPr>
          <p:spPr bwMode="auto">
            <a:xfrm>
              <a:off x="2498" y="2552"/>
              <a:ext cx="42" cy="16"/>
            </a:xfrm>
            <a:custGeom>
              <a:avLst/>
              <a:gdLst>
                <a:gd name="T0" fmla="*/ 16 w 42"/>
                <a:gd name="T1" fmla="*/ 0 h 16"/>
                <a:gd name="T2" fmla="*/ 16 w 42"/>
                <a:gd name="T3" fmla="*/ 0 h 16"/>
                <a:gd name="T4" fmla="*/ 8 w 42"/>
                <a:gd name="T5" fmla="*/ 2 h 16"/>
                <a:gd name="T6" fmla="*/ 4 w 42"/>
                <a:gd name="T7" fmla="*/ 4 h 16"/>
                <a:gd name="T8" fmla="*/ 0 w 42"/>
                <a:gd name="T9" fmla="*/ 6 h 16"/>
                <a:gd name="T10" fmla="*/ 0 w 42"/>
                <a:gd name="T11" fmla="*/ 6 h 16"/>
                <a:gd name="T12" fmla="*/ 4 w 42"/>
                <a:gd name="T13" fmla="*/ 8 h 16"/>
                <a:gd name="T14" fmla="*/ 8 w 42"/>
                <a:gd name="T15" fmla="*/ 10 h 16"/>
                <a:gd name="T16" fmla="*/ 16 w 42"/>
                <a:gd name="T17" fmla="*/ 10 h 16"/>
                <a:gd name="T18" fmla="*/ 16 w 42"/>
                <a:gd name="T19" fmla="*/ 10 h 16"/>
                <a:gd name="T20" fmla="*/ 32 w 42"/>
                <a:gd name="T21" fmla="*/ 16 h 16"/>
                <a:gd name="T22" fmla="*/ 32 w 42"/>
                <a:gd name="T23" fmla="*/ 16 h 16"/>
                <a:gd name="T24" fmla="*/ 36 w 42"/>
                <a:gd name="T25" fmla="*/ 16 h 16"/>
                <a:gd name="T26" fmla="*/ 36 w 42"/>
                <a:gd name="T27" fmla="*/ 16 h 16"/>
                <a:gd name="T28" fmla="*/ 40 w 42"/>
                <a:gd name="T29" fmla="*/ 14 h 16"/>
                <a:gd name="T30" fmla="*/ 42 w 42"/>
                <a:gd name="T31" fmla="*/ 10 h 16"/>
                <a:gd name="T32" fmla="*/ 38 w 42"/>
                <a:gd name="T33" fmla="*/ 6 h 16"/>
                <a:gd name="T34" fmla="*/ 32 w 42"/>
                <a:gd name="T35" fmla="*/ 4 h 16"/>
                <a:gd name="T36" fmla="*/ 32 w 42"/>
                <a:gd name="T37" fmla="*/ 4 h 16"/>
                <a:gd name="T38" fmla="*/ 24 w 42"/>
                <a:gd name="T39" fmla="*/ 2 h 16"/>
                <a:gd name="T40" fmla="*/ 16 w 42"/>
                <a:gd name="T41"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2" h="16">
                  <a:moveTo>
                    <a:pt x="16" y="0"/>
                  </a:moveTo>
                  <a:lnTo>
                    <a:pt x="16" y="0"/>
                  </a:lnTo>
                  <a:lnTo>
                    <a:pt x="8" y="2"/>
                  </a:lnTo>
                  <a:lnTo>
                    <a:pt x="4" y="4"/>
                  </a:lnTo>
                  <a:lnTo>
                    <a:pt x="0" y="6"/>
                  </a:lnTo>
                  <a:lnTo>
                    <a:pt x="0" y="6"/>
                  </a:lnTo>
                  <a:lnTo>
                    <a:pt x="4" y="8"/>
                  </a:lnTo>
                  <a:lnTo>
                    <a:pt x="8" y="10"/>
                  </a:lnTo>
                  <a:lnTo>
                    <a:pt x="16" y="10"/>
                  </a:lnTo>
                  <a:lnTo>
                    <a:pt x="16" y="10"/>
                  </a:lnTo>
                  <a:lnTo>
                    <a:pt x="32" y="16"/>
                  </a:lnTo>
                  <a:lnTo>
                    <a:pt x="32" y="16"/>
                  </a:lnTo>
                  <a:lnTo>
                    <a:pt x="36" y="16"/>
                  </a:lnTo>
                  <a:lnTo>
                    <a:pt x="36" y="16"/>
                  </a:lnTo>
                  <a:lnTo>
                    <a:pt x="40" y="14"/>
                  </a:lnTo>
                  <a:lnTo>
                    <a:pt x="42" y="10"/>
                  </a:lnTo>
                  <a:lnTo>
                    <a:pt x="38" y="6"/>
                  </a:lnTo>
                  <a:lnTo>
                    <a:pt x="32" y="4"/>
                  </a:lnTo>
                  <a:lnTo>
                    <a:pt x="32" y="4"/>
                  </a:lnTo>
                  <a:lnTo>
                    <a:pt x="24" y="2"/>
                  </a:lnTo>
                  <a:lnTo>
                    <a:pt x="16"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Arial" panose="020B0604020202020204" pitchFamily="34" charset="0"/>
                <a:cs typeface="Arial" panose="020B0604020202020204" pitchFamily="34" charset="0"/>
              </a:endParaRPr>
            </a:p>
          </p:txBody>
        </p:sp>
        <p:sp>
          <p:nvSpPr>
            <p:cNvPr id="138" name="Freeform 123"/>
            <p:cNvSpPr>
              <a:spLocks/>
            </p:cNvSpPr>
            <p:nvPr/>
          </p:nvSpPr>
          <p:spPr bwMode="auto">
            <a:xfrm>
              <a:off x="2498" y="2552"/>
              <a:ext cx="42" cy="16"/>
            </a:xfrm>
            <a:custGeom>
              <a:avLst/>
              <a:gdLst>
                <a:gd name="T0" fmla="*/ 16 w 42"/>
                <a:gd name="T1" fmla="*/ 0 h 16"/>
                <a:gd name="T2" fmla="*/ 16 w 42"/>
                <a:gd name="T3" fmla="*/ 0 h 16"/>
                <a:gd name="T4" fmla="*/ 8 w 42"/>
                <a:gd name="T5" fmla="*/ 2 h 16"/>
                <a:gd name="T6" fmla="*/ 4 w 42"/>
                <a:gd name="T7" fmla="*/ 4 h 16"/>
                <a:gd name="T8" fmla="*/ 0 w 42"/>
                <a:gd name="T9" fmla="*/ 6 h 16"/>
                <a:gd name="T10" fmla="*/ 0 w 42"/>
                <a:gd name="T11" fmla="*/ 6 h 16"/>
                <a:gd name="T12" fmla="*/ 4 w 42"/>
                <a:gd name="T13" fmla="*/ 8 h 16"/>
                <a:gd name="T14" fmla="*/ 8 w 42"/>
                <a:gd name="T15" fmla="*/ 10 h 16"/>
                <a:gd name="T16" fmla="*/ 16 w 42"/>
                <a:gd name="T17" fmla="*/ 10 h 16"/>
                <a:gd name="T18" fmla="*/ 16 w 42"/>
                <a:gd name="T19" fmla="*/ 10 h 16"/>
                <a:gd name="T20" fmla="*/ 32 w 42"/>
                <a:gd name="T21" fmla="*/ 16 h 16"/>
                <a:gd name="T22" fmla="*/ 32 w 42"/>
                <a:gd name="T23" fmla="*/ 16 h 16"/>
                <a:gd name="T24" fmla="*/ 36 w 42"/>
                <a:gd name="T25" fmla="*/ 16 h 16"/>
                <a:gd name="T26" fmla="*/ 36 w 42"/>
                <a:gd name="T27" fmla="*/ 16 h 16"/>
                <a:gd name="T28" fmla="*/ 40 w 42"/>
                <a:gd name="T29" fmla="*/ 14 h 16"/>
                <a:gd name="T30" fmla="*/ 42 w 42"/>
                <a:gd name="T31" fmla="*/ 10 h 16"/>
                <a:gd name="T32" fmla="*/ 38 w 42"/>
                <a:gd name="T33" fmla="*/ 6 h 16"/>
                <a:gd name="T34" fmla="*/ 32 w 42"/>
                <a:gd name="T35" fmla="*/ 4 h 16"/>
                <a:gd name="T36" fmla="*/ 32 w 42"/>
                <a:gd name="T37" fmla="*/ 4 h 16"/>
                <a:gd name="T38" fmla="*/ 24 w 42"/>
                <a:gd name="T39" fmla="*/ 2 h 16"/>
                <a:gd name="T40" fmla="*/ 16 w 42"/>
                <a:gd name="T41"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2" h="16">
                  <a:moveTo>
                    <a:pt x="16" y="0"/>
                  </a:moveTo>
                  <a:lnTo>
                    <a:pt x="16" y="0"/>
                  </a:lnTo>
                  <a:lnTo>
                    <a:pt x="8" y="2"/>
                  </a:lnTo>
                  <a:lnTo>
                    <a:pt x="4" y="4"/>
                  </a:lnTo>
                  <a:lnTo>
                    <a:pt x="0" y="6"/>
                  </a:lnTo>
                  <a:lnTo>
                    <a:pt x="0" y="6"/>
                  </a:lnTo>
                  <a:lnTo>
                    <a:pt x="4" y="8"/>
                  </a:lnTo>
                  <a:lnTo>
                    <a:pt x="8" y="10"/>
                  </a:lnTo>
                  <a:lnTo>
                    <a:pt x="16" y="10"/>
                  </a:lnTo>
                  <a:lnTo>
                    <a:pt x="16" y="10"/>
                  </a:lnTo>
                  <a:lnTo>
                    <a:pt x="32" y="16"/>
                  </a:lnTo>
                  <a:lnTo>
                    <a:pt x="32" y="16"/>
                  </a:lnTo>
                  <a:lnTo>
                    <a:pt x="36" y="16"/>
                  </a:lnTo>
                  <a:lnTo>
                    <a:pt x="36" y="16"/>
                  </a:lnTo>
                  <a:lnTo>
                    <a:pt x="40" y="14"/>
                  </a:lnTo>
                  <a:lnTo>
                    <a:pt x="42" y="10"/>
                  </a:lnTo>
                  <a:lnTo>
                    <a:pt x="38" y="6"/>
                  </a:lnTo>
                  <a:lnTo>
                    <a:pt x="32" y="4"/>
                  </a:lnTo>
                  <a:lnTo>
                    <a:pt x="32" y="4"/>
                  </a:lnTo>
                  <a:lnTo>
                    <a:pt x="24" y="2"/>
                  </a:lnTo>
                  <a:lnTo>
                    <a:pt x="1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Arial" panose="020B0604020202020204" pitchFamily="34" charset="0"/>
                <a:cs typeface="Arial" panose="020B0604020202020204" pitchFamily="34" charset="0"/>
              </a:endParaRPr>
            </a:p>
          </p:txBody>
        </p:sp>
        <p:sp>
          <p:nvSpPr>
            <p:cNvPr id="139" name="Freeform 124"/>
            <p:cNvSpPr>
              <a:spLocks/>
            </p:cNvSpPr>
            <p:nvPr/>
          </p:nvSpPr>
          <p:spPr bwMode="auto">
            <a:xfrm>
              <a:off x="2572" y="2554"/>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lnTo>
                    <a:pt x="0" y="2"/>
                  </a:lnTo>
                  <a:lnTo>
                    <a:pt x="0"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Arial" panose="020B0604020202020204" pitchFamily="34" charset="0"/>
                <a:cs typeface="Arial" panose="020B0604020202020204" pitchFamily="34" charset="0"/>
              </a:endParaRPr>
            </a:p>
          </p:txBody>
        </p:sp>
        <p:sp>
          <p:nvSpPr>
            <p:cNvPr id="140" name="Freeform 125"/>
            <p:cNvSpPr>
              <a:spLocks/>
            </p:cNvSpPr>
            <p:nvPr/>
          </p:nvSpPr>
          <p:spPr bwMode="auto">
            <a:xfrm>
              <a:off x="2572" y="2554"/>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Arial" panose="020B0604020202020204" pitchFamily="34" charset="0"/>
                <a:cs typeface="Arial" panose="020B0604020202020204" pitchFamily="34" charset="0"/>
              </a:endParaRPr>
            </a:p>
          </p:txBody>
        </p:sp>
        <p:sp>
          <p:nvSpPr>
            <p:cNvPr id="141" name="Freeform 126"/>
            <p:cNvSpPr>
              <a:spLocks/>
            </p:cNvSpPr>
            <p:nvPr/>
          </p:nvSpPr>
          <p:spPr bwMode="auto">
            <a:xfrm>
              <a:off x="2542" y="2516"/>
              <a:ext cx="264" cy="172"/>
            </a:xfrm>
            <a:custGeom>
              <a:avLst/>
              <a:gdLst>
                <a:gd name="T0" fmla="*/ 16 w 264"/>
                <a:gd name="T1" fmla="*/ 0 h 172"/>
                <a:gd name="T2" fmla="*/ 12 w 264"/>
                <a:gd name="T3" fmla="*/ 8 h 172"/>
                <a:gd name="T4" fmla="*/ 4 w 264"/>
                <a:gd name="T5" fmla="*/ 14 h 172"/>
                <a:gd name="T6" fmla="*/ 0 w 264"/>
                <a:gd name="T7" fmla="*/ 20 h 172"/>
                <a:gd name="T8" fmla="*/ 12 w 264"/>
                <a:gd name="T9" fmla="*/ 26 h 172"/>
                <a:gd name="T10" fmla="*/ 20 w 264"/>
                <a:gd name="T11" fmla="*/ 26 h 172"/>
                <a:gd name="T12" fmla="*/ 22 w 264"/>
                <a:gd name="T13" fmla="*/ 26 h 172"/>
                <a:gd name="T14" fmla="*/ 32 w 264"/>
                <a:gd name="T15" fmla="*/ 36 h 172"/>
                <a:gd name="T16" fmla="*/ 30 w 264"/>
                <a:gd name="T17" fmla="*/ 40 h 172"/>
                <a:gd name="T18" fmla="*/ 14 w 264"/>
                <a:gd name="T19" fmla="*/ 44 h 172"/>
                <a:gd name="T20" fmla="*/ 14 w 264"/>
                <a:gd name="T21" fmla="*/ 50 h 172"/>
                <a:gd name="T22" fmla="*/ 22 w 264"/>
                <a:gd name="T23" fmla="*/ 54 h 172"/>
                <a:gd name="T24" fmla="*/ 36 w 264"/>
                <a:gd name="T25" fmla="*/ 54 h 172"/>
                <a:gd name="T26" fmla="*/ 40 w 264"/>
                <a:gd name="T27" fmla="*/ 54 h 172"/>
                <a:gd name="T28" fmla="*/ 56 w 264"/>
                <a:gd name="T29" fmla="*/ 66 h 172"/>
                <a:gd name="T30" fmla="*/ 74 w 264"/>
                <a:gd name="T31" fmla="*/ 70 h 172"/>
                <a:gd name="T32" fmla="*/ 86 w 264"/>
                <a:gd name="T33" fmla="*/ 78 h 172"/>
                <a:gd name="T34" fmla="*/ 98 w 264"/>
                <a:gd name="T35" fmla="*/ 90 h 172"/>
                <a:gd name="T36" fmla="*/ 100 w 264"/>
                <a:gd name="T37" fmla="*/ 104 h 172"/>
                <a:gd name="T38" fmla="*/ 108 w 264"/>
                <a:gd name="T39" fmla="*/ 120 h 172"/>
                <a:gd name="T40" fmla="*/ 122 w 264"/>
                <a:gd name="T41" fmla="*/ 136 h 172"/>
                <a:gd name="T42" fmla="*/ 144 w 264"/>
                <a:gd name="T43" fmla="*/ 146 h 172"/>
                <a:gd name="T44" fmla="*/ 150 w 264"/>
                <a:gd name="T45" fmla="*/ 146 h 172"/>
                <a:gd name="T46" fmla="*/ 158 w 264"/>
                <a:gd name="T47" fmla="*/ 132 h 172"/>
                <a:gd name="T48" fmla="*/ 166 w 264"/>
                <a:gd name="T49" fmla="*/ 128 h 172"/>
                <a:gd name="T50" fmla="*/ 172 w 264"/>
                <a:gd name="T51" fmla="*/ 124 h 172"/>
                <a:gd name="T52" fmla="*/ 178 w 264"/>
                <a:gd name="T53" fmla="*/ 114 h 172"/>
                <a:gd name="T54" fmla="*/ 182 w 264"/>
                <a:gd name="T55" fmla="*/ 114 h 172"/>
                <a:gd name="T56" fmla="*/ 208 w 264"/>
                <a:gd name="T57" fmla="*/ 140 h 172"/>
                <a:gd name="T58" fmla="*/ 224 w 264"/>
                <a:gd name="T59" fmla="*/ 152 h 172"/>
                <a:gd name="T60" fmla="*/ 238 w 264"/>
                <a:gd name="T61" fmla="*/ 164 h 172"/>
                <a:gd name="T62" fmla="*/ 256 w 264"/>
                <a:gd name="T63" fmla="*/ 172 h 172"/>
                <a:gd name="T64" fmla="*/ 262 w 264"/>
                <a:gd name="T65" fmla="*/ 168 h 172"/>
                <a:gd name="T66" fmla="*/ 264 w 264"/>
                <a:gd name="T67" fmla="*/ 162 h 172"/>
                <a:gd name="T68" fmla="*/ 248 w 264"/>
                <a:gd name="T69" fmla="*/ 146 h 172"/>
                <a:gd name="T70" fmla="*/ 224 w 264"/>
                <a:gd name="T71" fmla="*/ 122 h 172"/>
                <a:gd name="T72" fmla="*/ 216 w 264"/>
                <a:gd name="T73" fmla="*/ 114 h 172"/>
                <a:gd name="T74" fmla="*/ 220 w 264"/>
                <a:gd name="T75" fmla="*/ 102 h 172"/>
                <a:gd name="T76" fmla="*/ 220 w 264"/>
                <a:gd name="T77" fmla="*/ 92 h 172"/>
                <a:gd name="T78" fmla="*/ 202 w 264"/>
                <a:gd name="T79" fmla="*/ 82 h 172"/>
                <a:gd name="T80" fmla="*/ 196 w 264"/>
                <a:gd name="T81" fmla="*/ 68 h 172"/>
                <a:gd name="T82" fmla="*/ 190 w 264"/>
                <a:gd name="T83" fmla="*/ 62 h 172"/>
                <a:gd name="T84" fmla="*/ 166 w 264"/>
                <a:gd name="T85" fmla="*/ 50 h 172"/>
                <a:gd name="T86" fmla="*/ 136 w 264"/>
                <a:gd name="T87" fmla="*/ 40 h 172"/>
                <a:gd name="T88" fmla="*/ 122 w 264"/>
                <a:gd name="T89" fmla="*/ 34 h 172"/>
                <a:gd name="T90" fmla="*/ 110 w 264"/>
                <a:gd name="T91" fmla="*/ 22 h 172"/>
                <a:gd name="T92" fmla="*/ 100 w 264"/>
                <a:gd name="T93" fmla="*/ 20 h 172"/>
                <a:gd name="T94" fmla="*/ 84 w 264"/>
                <a:gd name="T95" fmla="*/ 26 h 172"/>
                <a:gd name="T96" fmla="*/ 66 w 264"/>
                <a:gd name="T97" fmla="*/ 44 h 172"/>
                <a:gd name="T98" fmla="*/ 60 w 264"/>
                <a:gd name="T99" fmla="*/ 52 h 172"/>
                <a:gd name="T100" fmla="*/ 54 w 264"/>
                <a:gd name="T101" fmla="*/ 50 h 172"/>
                <a:gd name="T102" fmla="*/ 48 w 264"/>
                <a:gd name="T103" fmla="*/ 34 h 172"/>
                <a:gd name="T104" fmla="*/ 44 w 264"/>
                <a:gd name="T105" fmla="*/ 22 h 172"/>
                <a:gd name="T106" fmla="*/ 34 w 264"/>
                <a:gd name="T107" fmla="*/ 4 h 172"/>
                <a:gd name="T108" fmla="*/ 20 w 264"/>
                <a:gd name="T109" fmla="*/ 0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64" h="172">
                  <a:moveTo>
                    <a:pt x="20" y="0"/>
                  </a:moveTo>
                  <a:lnTo>
                    <a:pt x="20" y="0"/>
                  </a:lnTo>
                  <a:lnTo>
                    <a:pt x="16" y="0"/>
                  </a:lnTo>
                  <a:lnTo>
                    <a:pt x="14" y="2"/>
                  </a:lnTo>
                  <a:lnTo>
                    <a:pt x="12" y="8"/>
                  </a:lnTo>
                  <a:lnTo>
                    <a:pt x="12" y="8"/>
                  </a:lnTo>
                  <a:lnTo>
                    <a:pt x="10" y="10"/>
                  </a:lnTo>
                  <a:lnTo>
                    <a:pt x="8" y="12"/>
                  </a:lnTo>
                  <a:lnTo>
                    <a:pt x="4" y="14"/>
                  </a:lnTo>
                  <a:lnTo>
                    <a:pt x="4" y="14"/>
                  </a:lnTo>
                  <a:lnTo>
                    <a:pt x="0" y="18"/>
                  </a:lnTo>
                  <a:lnTo>
                    <a:pt x="0" y="20"/>
                  </a:lnTo>
                  <a:lnTo>
                    <a:pt x="2" y="22"/>
                  </a:lnTo>
                  <a:lnTo>
                    <a:pt x="4" y="24"/>
                  </a:lnTo>
                  <a:lnTo>
                    <a:pt x="12" y="26"/>
                  </a:lnTo>
                  <a:lnTo>
                    <a:pt x="20" y="26"/>
                  </a:lnTo>
                  <a:lnTo>
                    <a:pt x="20" y="26"/>
                  </a:lnTo>
                  <a:lnTo>
                    <a:pt x="20" y="26"/>
                  </a:lnTo>
                  <a:lnTo>
                    <a:pt x="20" y="26"/>
                  </a:lnTo>
                  <a:lnTo>
                    <a:pt x="22" y="26"/>
                  </a:lnTo>
                  <a:lnTo>
                    <a:pt x="22" y="26"/>
                  </a:lnTo>
                  <a:lnTo>
                    <a:pt x="28" y="28"/>
                  </a:lnTo>
                  <a:lnTo>
                    <a:pt x="32" y="30"/>
                  </a:lnTo>
                  <a:lnTo>
                    <a:pt x="32" y="36"/>
                  </a:lnTo>
                  <a:lnTo>
                    <a:pt x="28" y="40"/>
                  </a:lnTo>
                  <a:lnTo>
                    <a:pt x="30" y="40"/>
                  </a:lnTo>
                  <a:lnTo>
                    <a:pt x="30" y="40"/>
                  </a:lnTo>
                  <a:lnTo>
                    <a:pt x="24" y="40"/>
                  </a:lnTo>
                  <a:lnTo>
                    <a:pt x="18" y="42"/>
                  </a:lnTo>
                  <a:lnTo>
                    <a:pt x="14" y="44"/>
                  </a:lnTo>
                  <a:lnTo>
                    <a:pt x="14" y="46"/>
                  </a:lnTo>
                  <a:lnTo>
                    <a:pt x="14" y="50"/>
                  </a:lnTo>
                  <a:lnTo>
                    <a:pt x="14" y="50"/>
                  </a:lnTo>
                  <a:lnTo>
                    <a:pt x="16" y="54"/>
                  </a:lnTo>
                  <a:lnTo>
                    <a:pt x="22" y="54"/>
                  </a:lnTo>
                  <a:lnTo>
                    <a:pt x="22" y="54"/>
                  </a:lnTo>
                  <a:lnTo>
                    <a:pt x="28" y="54"/>
                  </a:lnTo>
                  <a:lnTo>
                    <a:pt x="28" y="54"/>
                  </a:lnTo>
                  <a:lnTo>
                    <a:pt x="36" y="54"/>
                  </a:lnTo>
                  <a:lnTo>
                    <a:pt x="36" y="54"/>
                  </a:lnTo>
                  <a:lnTo>
                    <a:pt x="40" y="54"/>
                  </a:lnTo>
                  <a:lnTo>
                    <a:pt x="40" y="54"/>
                  </a:lnTo>
                  <a:lnTo>
                    <a:pt x="42" y="58"/>
                  </a:lnTo>
                  <a:lnTo>
                    <a:pt x="46" y="60"/>
                  </a:lnTo>
                  <a:lnTo>
                    <a:pt x="56" y="66"/>
                  </a:lnTo>
                  <a:lnTo>
                    <a:pt x="56" y="66"/>
                  </a:lnTo>
                  <a:lnTo>
                    <a:pt x="64" y="68"/>
                  </a:lnTo>
                  <a:lnTo>
                    <a:pt x="74" y="70"/>
                  </a:lnTo>
                  <a:lnTo>
                    <a:pt x="74" y="70"/>
                  </a:lnTo>
                  <a:lnTo>
                    <a:pt x="80" y="72"/>
                  </a:lnTo>
                  <a:lnTo>
                    <a:pt x="86" y="78"/>
                  </a:lnTo>
                  <a:lnTo>
                    <a:pt x="86" y="78"/>
                  </a:lnTo>
                  <a:lnTo>
                    <a:pt x="92" y="84"/>
                  </a:lnTo>
                  <a:lnTo>
                    <a:pt x="98" y="90"/>
                  </a:lnTo>
                  <a:lnTo>
                    <a:pt x="98" y="90"/>
                  </a:lnTo>
                  <a:lnTo>
                    <a:pt x="100" y="96"/>
                  </a:lnTo>
                  <a:lnTo>
                    <a:pt x="100" y="104"/>
                  </a:lnTo>
                  <a:lnTo>
                    <a:pt x="100" y="104"/>
                  </a:lnTo>
                  <a:lnTo>
                    <a:pt x="104" y="112"/>
                  </a:lnTo>
                  <a:lnTo>
                    <a:pt x="108" y="120"/>
                  </a:lnTo>
                  <a:lnTo>
                    <a:pt x="108" y="120"/>
                  </a:lnTo>
                  <a:lnTo>
                    <a:pt x="114" y="128"/>
                  </a:lnTo>
                  <a:lnTo>
                    <a:pt x="122" y="136"/>
                  </a:lnTo>
                  <a:lnTo>
                    <a:pt x="132" y="144"/>
                  </a:lnTo>
                  <a:lnTo>
                    <a:pt x="138" y="146"/>
                  </a:lnTo>
                  <a:lnTo>
                    <a:pt x="144" y="146"/>
                  </a:lnTo>
                  <a:lnTo>
                    <a:pt x="144" y="146"/>
                  </a:lnTo>
                  <a:lnTo>
                    <a:pt x="150" y="146"/>
                  </a:lnTo>
                  <a:lnTo>
                    <a:pt x="150" y="146"/>
                  </a:lnTo>
                  <a:lnTo>
                    <a:pt x="154" y="142"/>
                  </a:lnTo>
                  <a:lnTo>
                    <a:pt x="156" y="140"/>
                  </a:lnTo>
                  <a:lnTo>
                    <a:pt x="158" y="132"/>
                  </a:lnTo>
                  <a:lnTo>
                    <a:pt x="158" y="132"/>
                  </a:lnTo>
                  <a:lnTo>
                    <a:pt x="162" y="130"/>
                  </a:lnTo>
                  <a:lnTo>
                    <a:pt x="166" y="128"/>
                  </a:lnTo>
                  <a:lnTo>
                    <a:pt x="168" y="126"/>
                  </a:lnTo>
                  <a:lnTo>
                    <a:pt x="172" y="124"/>
                  </a:lnTo>
                  <a:lnTo>
                    <a:pt x="172" y="124"/>
                  </a:lnTo>
                  <a:lnTo>
                    <a:pt x="174" y="116"/>
                  </a:lnTo>
                  <a:lnTo>
                    <a:pt x="176" y="114"/>
                  </a:lnTo>
                  <a:lnTo>
                    <a:pt x="178" y="114"/>
                  </a:lnTo>
                  <a:lnTo>
                    <a:pt x="178" y="114"/>
                  </a:lnTo>
                  <a:lnTo>
                    <a:pt x="182" y="114"/>
                  </a:lnTo>
                  <a:lnTo>
                    <a:pt x="182" y="114"/>
                  </a:lnTo>
                  <a:lnTo>
                    <a:pt x="190" y="120"/>
                  </a:lnTo>
                  <a:lnTo>
                    <a:pt x="196" y="126"/>
                  </a:lnTo>
                  <a:lnTo>
                    <a:pt x="208" y="140"/>
                  </a:lnTo>
                  <a:lnTo>
                    <a:pt x="208" y="140"/>
                  </a:lnTo>
                  <a:lnTo>
                    <a:pt x="216" y="146"/>
                  </a:lnTo>
                  <a:lnTo>
                    <a:pt x="224" y="152"/>
                  </a:lnTo>
                  <a:lnTo>
                    <a:pt x="224" y="152"/>
                  </a:lnTo>
                  <a:lnTo>
                    <a:pt x="230" y="160"/>
                  </a:lnTo>
                  <a:lnTo>
                    <a:pt x="238" y="164"/>
                  </a:lnTo>
                  <a:lnTo>
                    <a:pt x="238" y="164"/>
                  </a:lnTo>
                  <a:lnTo>
                    <a:pt x="246" y="168"/>
                  </a:lnTo>
                  <a:lnTo>
                    <a:pt x="256" y="172"/>
                  </a:lnTo>
                  <a:lnTo>
                    <a:pt x="256" y="172"/>
                  </a:lnTo>
                  <a:lnTo>
                    <a:pt x="260" y="170"/>
                  </a:lnTo>
                  <a:lnTo>
                    <a:pt x="262" y="168"/>
                  </a:lnTo>
                  <a:lnTo>
                    <a:pt x="262" y="168"/>
                  </a:lnTo>
                  <a:lnTo>
                    <a:pt x="264" y="166"/>
                  </a:lnTo>
                  <a:lnTo>
                    <a:pt x="264" y="162"/>
                  </a:lnTo>
                  <a:lnTo>
                    <a:pt x="258" y="156"/>
                  </a:lnTo>
                  <a:lnTo>
                    <a:pt x="248" y="146"/>
                  </a:lnTo>
                  <a:lnTo>
                    <a:pt x="248" y="146"/>
                  </a:lnTo>
                  <a:lnTo>
                    <a:pt x="236" y="134"/>
                  </a:lnTo>
                  <a:lnTo>
                    <a:pt x="224" y="122"/>
                  </a:lnTo>
                  <a:lnTo>
                    <a:pt x="224" y="122"/>
                  </a:lnTo>
                  <a:lnTo>
                    <a:pt x="220" y="118"/>
                  </a:lnTo>
                  <a:lnTo>
                    <a:pt x="216" y="114"/>
                  </a:lnTo>
                  <a:lnTo>
                    <a:pt x="216" y="114"/>
                  </a:lnTo>
                  <a:lnTo>
                    <a:pt x="214" y="102"/>
                  </a:lnTo>
                  <a:lnTo>
                    <a:pt x="214" y="102"/>
                  </a:lnTo>
                  <a:lnTo>
                    <a:pt x="220" y="102"/>
                  </a:lnTo>
                  <a:lnTo>
                    <a:pt x="226" y="100"/>
                  </a:lnTo>
                  <a:lnTo>
                    <a:pt x="226" y="100"/>
                  </a:lnTo>
                  <a:lnTo>
                    <a:pt x="220" y="92"/>
                  </a:lnTo>
                  <a:lnTo>
                    <a:pt x="216" y="88"/>
                  </a:lnTo>
                  <a:lnTo>
                    <a:pt x="208" y="86"/>
                  </a:lnTo>
                  <a:lnTo>
                    <a:pt x="202" y="82"/>
                  </a:lnTo>
                  <a:lnTo>
                    <a:pt x="202" y="82"/>
                  </a:lnTo>
                  <a:lnTo>
                    <a:pt x="198" y="74"/>
                  </a:lnTo>
                  <a:lnTo>
                    <a:pt x="196" y="68"/>
                  </a:lnTo>
                  <a:lnTo>
                    <a:pt x="196" y="68"/>
                  </a:lnTo>
                  <a:lnTo>
                    <a:pt x="194" y="64"/>
                  </a:lnTo>
                  <a:lnTo>
                    <a:pt x="190" y="62"/>
                  </a:lnTo>
                  <a:lnTo>
                    <a:pt x="182" y="58"/>
                  </a:lnTo>
                  <a:lnTo>
                    <a:pt x="182" y="58"/>
                  </a:lnTo>
                  <a:lnTo>
                    <a:pt x="166" y="50"/>
                  </a:lnTo>
                  <a:lnTo>
                    <a:pt x="152" y="44"/>
                  </a:lnTo>
                  <a:lnTo>
                    <a:pt x="152" y="44"/>
                  </a:lnTo>
                  <a:lnTo>
                    <a:pt x="136" y="40"/>
                  </a:lnTo>
                  <a:lnTo>
                    <a:pt x="128" y="38"/>
                  </a:lnTo>
                  <a:lnTo>
                    <a:pt x="122" y="34"/>
                  </a:lnTo>
                  <a:lnTo>
                    <a:pt x="122" y="34"/>
                  </a:lnTo>
                  <a:lnTo>
                    <a:pt x="116" y="28"/>
                  </a:lnTo>
                  <a:lnTo>
                    <a:pt x="114" y="24"/>
                  </a:lnTo>
                  <a:lnTo>
                    <a:pt x="110" y="22"/>
                  </a:lnTo>
                  <a:lnTo>
                    <a:pt x="110" y="22"/>
                  </a:lnTo>
                  <a:lnTo>
                    <a:pt x="104" y="20"/>
                  </a:lnTo>
                  <a:lnTo>
                    <a:pt x="100" y="20"/>
                  </a:lnTo>
                  <a:lnTo>
                    <a:pt x="100" y="20"/>
                  </a:lnTo>
                  <a:lnTo>
                    <a:pt x="92" y="22"/>
                  </a:lnTo>
                  <a:lnTo>
                    <a:pt x="84" y="26"/>
                  </a:lnTo>
                  <a:lnTo>
                    <a:pt x="84" y="26"/>
                  </a:lnTo>
                  <a:lnTo>
                    <a:pt x="70" y="38"/>
                  </a:lnTo>
                  <a:lnTo>
                    <a:pt x="66" y="44"/>
                  </a:lnTo>
                  <a:lnTo>
                    <a:pt x="62" y="52"/>
                  </a:lnTo>
                  <a:lnTo>
                    <a:pt x="62" y="52"/>
                  </a:lnTo>
                  <a:lnTo>
                    <a:pt x="60" y="52"/>
                  </a:lnTo>
                  <a:lnTo>
                    <a:pt x="60" y="52"/>
                  </a:lnTo>
                  <a:lnTo>
                    <a:pt x="56" y="52"/>
                  </a:lnTo>
                  <a:lnTo>
                    <a:pt x="54" y="50"/>
                  </a:lnTo>
                  <a:lnTo>
                    <a:pt x="50" y="46"/>
                  </a:lnTo>
                  <a:lnTo>
                    <a:pt x="48" y="34"/>
                  </a:lnTo>
                  <a:lnTo>
                    <a:pt x="48" y="34"/>
                  </a:lnTo>
                  <a:lnTo>
                    <a:pt x="46" y="28"/>
                  </a:lnTo>
                  <a:lnTo>
                    <a:pt x="44" y="22"/>
                  </a:lnTo>
                  <a:lnTo>
                    <a:pt x="44" y="22"/>
                  </a:lnTo>
                  <a:lnTo>
                    <a:pt x="46" y="8"/>
                  </a:lnTo>
                  <a:lnTo>
                    <a:pt x="46" y="8"/>
                  </a:lnTo>
                  <a:lnTo>
                    <a:pt x="34" y="4"/>
                  </a:lnTo>
                  <a:lnTo>
                    <a:pt x="20" y="0"/>
                  </a:lnTo>
                  <a:lnTo>
                    <a:pt x="20" y="0"/>
                  </a:lnTo>
                  <a:lnTo>
                    <a:pt x="20"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Arial" panose="020B0604020202020204" pitchFamily="34" charset="0"/>
                <a:cs typeface="Arial" panose="020B0604020202020204" pitchFamily="34" charset="0"/>
              </a:endParaRPr>
            </a:p>
          </p:txBody>
        </p:sp>
        <p:sp>
          <p:nvSpPr>
            <p:cNvPr id="142" name="Freeform 127"/>
            <p:cNvSpPr>
              <a:spLocks/>
            </p:cNvSpPr>
            <p:nvPr/>
          </p:nvSpPr>
          <p:spPr bwMode="auto">
            <a:xfrm>
              <a:off x="2542" y="2516"/>
              <a:ext cx="264" cy="172"/>
            </a:xfrm>
            <a:custGeom>
              <a:avLst/>
              <a:gdLst>
                <a:gd name="T0" fmla="*/ 16 w 264"/>
                <a:gd name="T1" fmla="*/ 0 h 172"/>
                <a:gd name="T2" fmla="*/ 12 w 264"/>
                <a:gd name="T3" fmla="*/ 8 h 172"/>
                <a:gd name="T4" fmla="*/ 4 w 264"/>
                <a:gd name="T5" fmla="*/ 14 h 172"/>
                <a:gd name="T6" fmla="*/ 0 w 264"/>
                <a:gd name="T7" fmla="*/ 20 h 172"/>
                <a:gd name="T8" fmla="*/ 12 w 264"/>
                <a:gd name="T9" fmla="*/ 26 h 172"/>
                <a:gd name="T10" fmla="*/ 20 w 264"/>
                <a:gd name="T11" fmla="*/ 26 h 172"/>
                <a:gd name="T12" fmla="*/ 22 w 264"/>
                <a:gd name="T13" fmla="*/ 26 h 172"/>
                <a:gd name="T14" fmla="*/ 32 w 264"/>
                <a:gd name="T15" fmla="*/ 36 h 172"/>
                <a:gd name="T16" fmla="*/ 30 w 264"/>
                <a:gd name="T17" fmla="*/ 40 h 172"/>
                <a:gd name="T18" fmla="*/ 14 w 264"/>
                <a:gd name="T19" fmla="*/ 44 h 172"/>
                <a:gd name="T20" fmla="*/ 14 w 264"/>
                <a:gd name="T21" fmla="*/ 50 h 172"/>
                <a:gd name="T22" fmla="*/ 22 w 264"/>
                <a:gd name="T23" fmla="*/ 54 h 172"/>
                <a:gd name="T24" fmla="*/ 36 w 264"/>
                <a:gd name="T25" fmla="*/ 54 h 172"/>
                <a:gd name="T26" fmla="*/ 40 w 264"/>
                <a:gd name="T27" fmla="*/ 54 h 172"/>
                <a:gd name="T28" fmla="*/ 56 w 264"/>
                <a:gd name="T29" fmla="*/ 66 h 172"/>
                <a:gd name="T30" fmla="*/ 74 w 264"/>
                <a:gd name="T31" fmla="*/ 70 h 172"/>
                <a:gd name="T32" fmla="*/ 86 w 264"/>
                <a:gd name="T33" fmla="*/ 78 h 172"/>
                <a:gd name="T34" fmla="*/ 98 w 264"/>
                <a:gd name="T35" fmla="*/ 90 h 172"/>
                <a:gd name="T36" fmla="*/ 100 w 264"/>
                <a:gd name="T37" fmla="*/ 104 h 172"/>
                <a:gd name="T38" fmla="*/ 108 w 264"/>
                <a:gd name="T39" fmla="*/ 120 h 172"/>
                <a:gd name="T40" fmla="*/ 122 w 264"/>
                <a:gd name="T41" fmla="*/ 136 h 172"/>
                <a:gd name="T42" fmla="*/ 144 w 264"/>
                <a:gd name="T43" fmla="*/ 146 h 172"/>
                <a:gd name="T44" fmla="*/ 150 w 264"/>
                <a:gd name="T45" fmla="*/ 146 h 172"/>
                <a:gd name="T46" fmla="*/ 158 w 264"/>
                <a:gd name="T47" fmla="*/ 132 h 172"/>
                <a:gd name="T48" fmla="*/ 166 w 264"/>
                <a:gd name="T49" fmla="*/ 128 h 172"/>
                <a:gd name="T50" fmla="*/ 172 w 264"/>
                <a:gd name="T51" fmla="*/ 124 h 172"/>
                <a:gd name="T52" fmla="*/ 178 w 264"/>
                <a:gd name="T53" fmla="*/ 114 h 172"/>
                <a:gd name="T54" fmla="*/ 182 w 264"/>
                <a:gd name="T55" fmla="*/ 114 h 172"/>
                <a:gd name="T56" fmla="*/ 208 w 264"/>
                <a:gd name="T57" fmla="*/ 140 h 172"/>
                <a:gd name="T58" fmla="*/ 224 w 264"/>
                <a:gd name="T59" fmla="*/ 152 h 172"/>
                <a:gd name="T60" fmla="*/ 238 w 264"/>
                <a:gd name="T61" fmla="*/ 164 h 172"/>
                <a:gd name="T62" fmla="*/ 256 w 264"/>
                <a:gd name="T63" fmla="*/ 172 h 172"/>
                <a:gd name="T64" fmla="*/ 262 w 264"/>
                <a:gd name="T65" fmla="*/ 168 h 172"/>
                <a:gd name="T66" fmla="*/ 264 w 264"/>
                <a:gd name="T67" fmla="*/ 162 h 172"/>
                <a:gd name="T68" fmla="*/ 248 w 264"/>
                <a:gd name="T69" fmla="*/ 146 h 172"/>
                <a:gd name="T70" fmla="*/ 224 w 264"/>
                <a:gd name="T71" fmla="*/ 122 h 172"/>
                <a:gd name="T72" fmla="*/ 216 w 264"/>
                <a:gd name="T73" fmla="*/ 114 h 172"/>
                <a:gd name="T74" fmla="*/ 220 w 264"/>
                <a:gd name="T75" fmla="*/ 102 h 172"/>
                <a:gd name="T76" fmla="*/ 220 w 264"/>
                <a:gd name="T77" fmla="*/ 92 h 172"/>
                <a:gd name="T78" fmla="*/ 202 w 264"/>
                <a:gd name="T79" fmla="*/ 82 h 172"/>
                <a:gd name="T80" fmla="*/ 196 w 264"/>
                <a:gd name="T81" fmla="*/ 68 h 172"/>
                <a:gd name="T82" fmla="*/ 190 w 264"/>
                <a:gd name="T83" fmla="*/ 62 h 172"/>
                <a:gd name="T84" fmla="*/ 166 w 264"/>
                <a:gd name="T85" fmla="*/ 50 h 172"/>
                <a:gd name="T86" fmla="*/ 136 w 264"/>
                <a:gd name="T87" fmla="*/ 40 h 172"/>
                <a:gd name="T88" fmla="*/ 122 w 264"/>
                <a:gd name="T89" fmla="*/ 34 h 172"/>
                <a:gd name="T90" fmla="*/ 110 w 264"/>
                <a:gd name="T91" fmla="*/ 22 h 172"/>
                <a:gd name="T92" fmla="*/ 100 w 264"/>
                <a:gd name="T93" fmla="*/ 20 h 172"/>
                <a:gd name="T94" fmla="*/ 84 w 264"/>
                <a:gd name="T95" fmla="*/ 26 h 172"/>
                <a:gd name="T96" fmla="*/ 66 w 264"/>
                <a:gd name="T97" fmla="*/ 44 h 172"/>
                <a:gd name="T98" fmla="*/ 60 w 264"/>
                <a:gd name="T99" fmla="*/ 52 h 172"/>
                <a:gd name="T100" fmla="*/ 54 w 264"/>
                <a:gd name="T101" fmla="*/ 50 h 172"/>
                <a:gd name="T102" fmla="*/ 48 w 264"/>
                <a:gd name="T103" fmla="*/ 34 h 172"/>
                <a:gd name="T104" fmla="*/ 44 w 264"/>
                <a:gd name="T105" fmla="*/ 22 h 172"/>
                <a:gd name="T106" fmla="*/ 34 w 264"/>
                <a:gd name="T107" fmla="*/ 4 h 172"/>
                <a:gd name="T108" fmla="*/ 20 w 264"/>
                <a:gd name="T109" fmla="*/ 0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64" h="172">
                  <a:moveTo>
                    <a:pt x="20" y="0"/>
                  </a:moveTo>
                  <a:lnTo>
                    <a:pt x="20" y="0"/>
                  </a:lnTo>
                  <a:lnTo>
                    <a:pt x="16" y="0"/>
                  </a:lnTo>
                  <a:lnTo>
                    <a:pt x="14" y="2"/>
                  </a:lnTo>
                  <a:lnTo>
                    <a:pt x="12" y="8"/>
                  </a:lnTo>
                  <a:lnTo>
                    <a:pt x="12" y="8"/>
                  </a:lnTo>
                  <a:lnTo>
                    <a:pt x="10" y="10"/>
                  </a:lnTo>
                  <a:lnTo>
                    <a:pt x="8" y="12"/>
                  </a:lnTo>
                  <a:lnTo>
                    <a:pt x="4" y="14"/>
                  </a:lnTo>
                  <a:lnTo>
                    <a:pt x="4" y="14"/>
                  </a:lnTo>
                  <a:lnTo>
                    <a:pt x="0" y="18"/>
                  </a:lnTo>
                  <a:lnTo>
                    <a:pt x="0" y="20"/>
                  </a:lnTo>
                  <a:lnTo>
                    <a:pt x="2" y="22"/>
                  </a:lnTo>
                  <a:lnTo>
                    <a:pt x="4" y="24"/>
                  </a:lnTo>
                  <a:lnTo>
                    <a:pt x="12" y="26"/>
                  </a:lnTo>
                  <a:lnTo>
                    <a:pt x="20" y="26"/>
                  </a:lnTo>
                  <a:lnTo>
                    <a:pt x="20" y="26"/>
                  </a:lnTo>
                  <a:lnTo>
                    <a:pt x="20" y="26"/>
                  </a:lnTo>
                  <a:lnTo>
                    <a:pt x="20" y="26"/>
                  </a:lnTo>
                  <a:lnTo>
                    <a:pt x="22" y="26"/>
                  </a:lnTo>
                  <a:lnTo>
                    <a:pt x="22" y="26"/>
                  </a:lnTo>
                  <a:lnTo>
                    <a:pt x="28" y="28"/>
                  </a:lnTo>
                  <a:lnTo>
                    <a:pt x="32" y="30"/>
                  </a:lnTo>
                  <a:lnTo>
                    <a:pt x="32" y="36"/>
                  </a:lnTo>
                  <a:lnTo>
                    <a:pt x="28" y="40"/>
                  </a:lnTo>
                  <a:lnTo>
                    <a:pt x="30" y="40"/>
                  </a:lnTo>
                  <a:lnTo>
                    <a:pt x="30" y="40"/>
                  </a:lnTo>
                  <a:lnTo>
                    <a:pt x="24" y="40"/>
                  </a:lnTo>
                  <a:lnTo>
                    <a:pt x="18" y="42"/>
                  </a:lnTo>
                  <a:lnTo>
                    <a:pt x="14" y="44"/>
                  </a:lnTo>
                  <a:lnTo>
                    <a:pt x="14" y="46"/>
                  </a:lnTo>
                  <a:lnTo>
                    <a:pt x="14" y="50"/>
                  </a:lnTo>
                  <a:lnTo>
                    <a:pt x="14" y="50"/>
                  </a:lnTo>
                  <a:lnTo>
                    <a:pt x="16" y="54"/>
                  </a:lnTo>
                  <a:lnTo>
                    <a:pt x="22" y="54"/>
                  </a:lnTo>
                  <a:lnTo>
                    <a:pt x="22" y="54"/>
                  </a:lnTo>
                  <a:lnTo>
                    <a:pt x="28" y="54"/>
                  </a:lnTo>
                  <a:lnTo>
                    <a:pt x="28" y="54"/>
                  </a:lnTo>
                  <a:lnTo>
                    <a:pt x="36" y="54"/>
                  </a:lnTo>
                  <a:lnTo>
                    <a:pt x="36" y="54"/>
                  </a:lnTo>
                  <a:lnTo>
                    <a:pt x="40" y="54"/>
                  </a:lnTo>
                  <a:lnTo>
                    <a:pt x="40" y="54"/>
                  </a:lnTo>
                  <a:lnTo>
                    <a:pt x="42" y="58"/>
                  </a:lnTo>
                  <a:lnTo>
                    <a:pt x="46" y="60"/>
                  </a:lnTo>
                  <a:lnTo>
                    <a:pt x="56" y="66"/>
                  </a:lnTo>
                  <a:lnTo>
                    <a:pt x="56" y="66"/>
                  </a:lnTo>
                  <a:lnTo>
                    <a:pt x="64" y="68"/>
                  </a:lnTo>
                  <a:lnTo>
                    <a:pt x="74" y="70"/>
                  </a:lnTo>
                  <a:lnTo>
                    <a:pt x="74" y="70"/>
                  </a:lnTo>
                  <a:lnTo>
                    <a:pt x="80" y="72"/>
                  </a:lnTo>
                  <a:lnTo>
                    <a:pt x="86" y="78"/>
                  </a:lnTo>
                  <a:lnTo>
                    <a:pt x="86" y="78"/>
                  </a:lnTo>
                  <a:lnTo>
                    <a:pt x="92" y="84"/>
                  </a:lnTo>
                  <a:lnTo>
                    <a:pt x="98" y="90"/>
                  </a:lnTo>
                  <a:lnTo>
                    <a:pt x="98" y="90"/>
                  </a:lnTo>
                  <a:lnTo>
                    <a:pt x="100" y="96"/>
                  </a:lnTo>
                  <a:lnTo>
                    <a:pt x="100" y="104"/>
                  </a:lnTo>
                  <a:lnTo>
                    <a:pt x="100" y="104"/>
                  </a:lnTo>
                  <a:lnTo>
                    <a:pt x="104" y="112"/>
                  </a:lnTo>
                  <a:lnTo>
                    <a:pt x="108" y="120"/>
                  </a:lnTo>
                  <a:lnTo>
                    <a:pt x="108" y="120"/>
                  </a:lnTo>
                  <a:lnTo>
                    <a:pt x="114" y="128"/>
                  </a:lnTo>
                  <a:lnTo>
                    <a:pt x="122" y="136"/>
                  </a:lnTo>
                  <a:lnTo>
                    <a:pt x="132" y="144"/>
                  </a:lnTo>
                  <a:lnTo>
                    <a:pt x="138" y="146"/>
                  </a:lnTo>
                  <a:lnTo>
                    <a:pt x="144" y="146"/>
                  </a:lnTo>
                  <a:lnTo>
                    <a:pt x="144" y="146"/>
                  </a:lnTo>
                  <a:lnTo>
                    <a:pt x="150" y="146"/>
                  </a:lnTo>
                  <a:lnTo>
                    <a:pt x="150" y="146"/>
                  </a:lnTo>
                  <a:lnTo>
                    <a:pt x="154" y="142"/>
                  </a:lnTo>
                  <a:lnTo>
                    <a:pt x="156" y="140"/>
                  </a:lnTo>
                  <a:lnTo>
                    <a:pt x="158" y="132"/>
                  </a:lnTo>
                  <a:lnTo>
                    <a:pt x="158" y="132"/>
                  </a:lnTo>
                  <a:lnTo>
                    <a:pt x="162" y="130"/>
                  </a:lnTo>
                  <a:lnTo>
                    <a:pt x="166" y="128"/>
                  </a:lnTo>
                  <a:lnTo>
                    <a:pt x="168" y="126"/>
                  </a:lnTo>
                  <a:lnTo>
                    <a:pt x="172" y="124"/>
                  </a:lnTo>
                  <a:lnTo>
                    <a:pt x="172" y="124"/>
                  </a:lnTo>
                  <a:lnTo>
                    <a:pt x="174" y="116"/>
                  </a:lnTo>
                  <a:lnTo>
                    <a:pt x="176" y="114"/>
                  </a:lnTo>
                  <a:lnTo>
                    <a:pt x="178" y="114"/>
                  </a:lnTo>
                  <a:lnTo>
                    <a:pt x="178" y="114"/>
                  </a:lnTo>
                  <a:lnTo>
                    <a:pt x="182" y="114"/>
                  </a:lnTo>
                  <a:lnTo>
                    <a:pt x="182" y="114"/>
                  </a:lnTo>
                  <a:lnTo>
                    <a:pt x="190" y="120"/>
                  </a:lnTo>
                  <a:lnTo>
                    <a:pt x="196" y="126"/>
                  </a:lnTo>
                  <a:lnTo>
                    <a:pt x="208" y="140"/>
                  </a:lnTo>
                  <a:lnTo>
                    <a:pt x="208" y="140"/>
                  </a:lnTo>
                  <a:lnTo>
                    <a:pt x="216" y="146"/>
                  </a:lnTo>
                  <a:lnTo>
                    <a:pt x="224" y="152"/>
                  </a:lnTo>
                  <a:lnTo>
                    <a:pt x="224" y="152"/>
                  </a:lnTo>
                  <a:lnTo>
                    <a:pt x="230" y="160"/>
                  </a:lnTo>
                  <a:lnTo>
                    <a:pt x="238" y="164"/>
                  </a:lnTo>
                  <a:lnTo>
                    <a:pt x="238" y="164"/>
                  </a:lnTo>
                  <a:lnTo>
                    <a:pt x="246" y="168"/>
                  </a:lnTo>
                  <a:lnTo>
                    <a:pt x="256" y="172"/>
                  </a:lnTo>
                  <a:lnTo>
                    <a:pt x="256" y="172"/>
                  </a:lnTo>
                  <a:lnTo>
                    <a:pt x="260" y="170"/>
                  </a:lnTo>
                  <a:lnTo>
                    <a:pt x="262" y="168"/>
                  </a:lnTo>
                  <a:lnTo>
                    <a:pt x="262" y="168"/>
                  </a:lnTo>
                  <a:lnTo>
                    <a:pt x="264" y="166"/>
                  </a:lnTo>
                  <a:lnTo>
                    <a:pt x="264" y="162"/>
                  </a:lnTo>
                  <a:lnTo>
                    <a:pt x="258" y="156"/>
                  </a:lnTo>
                  <a:lnTo>
                    <a:pt x="248" y="146"/>
                  </a:lnTo>
                  <a:lnTo>
                    <a:pt x="248" y="146"/>
                  </a:lnTo>
                  <a:lnTo>
                    <a:pt x="236" y="134"/>
                  </a:lnTo>
                  <a:lnTo>
                    <a:pt x="224" y="122"/>
                  </a:lnTo>
                  <a:lnTo>
                    <a:pt x="224" y="122"/>
                  </a:lnTo>
                  <a:lnTo>
                    <a:pt x="220" y="118"/>
                  </a:lnTo>
                  <a:lnTo>
                    <a:pt x="216" y="114"/>
                  </a:lnTo>
                  <a:lnTo>
                    <a:pt x="216" y="114"/>
                  </a:lnTo>
                  <a:lnTo>
                    <a:pt x="214" y="102"/>
                  </a:lnTo>
                  <a:lnTo>
                    <a:pt x="214" y="102"/>
                  </a:lnTo>
                  <a:lnTo>
                    <a:pt x="220" y="102"/>
                  </a:lnTo>
                  <a:lnTo>
                    <a:pt x="226" y="100"/>
                  </a:lnTo>
                  <a:lnTo>
                    <a:pt x="226" y="100"/>
                  </a:lnTo>
                  <a:lnTo>
                    <a:pt x="220" y="92"/>
                  </a:lnTo>
                  <a:lnTo>
                    <a:pt x="216" y="88"/>
                  </a:lnTo>
                  <a:lnTo>
                    <a:pt x="208" y="86"/>
                  </a:lnTo>
                  <a:lnTo>
                    <a:pt x="202" y="82"/>
                  </a:lnTo>
                  <a:lnTo>
                    <a:pt x="202" y="82"/>
                  </a:lnTo>
                  <a:lnTo>
                    <a:pt x="198" y="74"/>
                  </a:lnTo>
                  <a:lnTo>
                    <a:pt x="196" y="68"/>
                  </a:lnTo>
                  <a:lnTo>
                    <a:pt x="196" y="68"/>
                  </a:lnTo>
                  <a:lnTo>
                    <a:pt x="194" y="64"/>
                  </a:lnTo>
                  <a:lnTo>
                    <a:pt x="190" y="62"/>
                  </a:lnTo>
                  <a:lnTo>
                    <a:pt x="182" y="58"/>
                  </a:lnTo>
                  <a:lnTo>
                    <a:pt x="182" y="58"/>
                  </a:lnTo>
                  <a:lnTo>
                    <a:pt x="166" y="50"/>
                  </a:lnTo>
                  <a:lnTo>
                    <a:pt x="152" y="44"/>
                  </a:lnTo>
                  <a:lnTo>
                    <a:pt x="152" y="44"/>
                  </a:lnTo>
                  <a:lnTo>
                    <a:pt x="136" y="40"/>
                  </a:lnTo>
                  <a:lnTo>
                    <a:pt x="128" y="38"/>
                  </a:lnTo>
                  <a:lnTo>
                    <a:pt x="122" y="34"/>
                  </a:lnTo>
                  <a:lnTo>
                    <a:pt x="122" y="34"/>
                  </a:lnTo>
                  <a:lnTo>
                    <a:pt x="116" y="28"/>
                  </a:lnTo>
                  <a:lnTo>
                    <a:pt x="114" y="24"/>
                  </a:lnTo>
                  <a:lnTo>
                    <a:pt x="110" y="22"/>
                  </a:lnTo>
                  <a:lnTo>
                    <a:pt x="110" y="22"/>
                  </a:lnTo>
                  <a:lnTo>
                    <a:pt x="104" y="20"/>
                  </a:lnTo>
                  <a:lnTo>
                    <a:pt x="100" y="20"/>
                  </a:lnTo>
                  <a:lnTo>
                    <a:pt x="100" y="20"/>
                  </a:lnTo>
                  <a:lnTo>
                    <a:pt x="92" y="22"/>
                  </a:lnTo>
                  <a:lnTo>
                    <a:pt x="84" y="26"/>
                  </a:lnTo>
                  <a:lnTo>
                    <a:pt x="84" y="26"/>
                  </a:lnTo>
                  <a:lnTo>
                    <a:pt x="70" y="38"/>
                  </a:lnTo>
                  <a:lnTo>
                    <a:pt x="66" y="44"/>
                  </a:lnTo>
                  <a:lnTo>
                    <a:pt x="62" y="52"/>
                  </a:lnTo>
                  <a:lnTo>
                    <a:pt x="62" y="52"/>
                  </a:lnTo>
                  <a:lnTo>
                    <a:pt x="60" y="52"/>
                  </a:lnTo>
                  <a:lnTo>
                    <a:pt x="60" y="52"/>
                  </a:lnTo>
                  <a:lnTo>
                    <a:pt x="56" y="52"/>
                  </a:lnTo>
                  <a:lnTo>
                    <a:pt x="54" y="50"/>
                  </a:lnTo>
                  <a:lnTo>
                    <a:pt x="50" y="46"/>
                  </a:lnTo>
                  <a:lnTo>
                    <a:pt x="48" y="34"/>
                  </a:lnTo>
                  <a:lnTo>
                    <a:pt x="48" y="34"/>
                  </a:lnTo>
                  <a:lnTo>
                    <a:pt x="46" y="28"/>
                  </a:lnTo>
                  <a:lnTo>
                    <a:pt x="44" y="22"/>
                  </a:lnTo>
                  <a:lnTo>
                    <a:pt x="44" y="22"/>
                  </a:lnTo>
                  <a:lnTo>
                    <a:pt x="46" y="8"/>
                  </a:lnTo>
                  <a:lnTo>
                    <a:pt x="46" y="8"/>
                  </a:lnTo>
                  <a:lnTo>
                    <a:pt x="34" y="4"/>
                  </a:lnTo>
                  <a:lnTo>
                    <a:pt x="20" y="0"/>
                  </a:lnTo>
                  <a:lnTo>
                    <a:pt x="20" y="0"/>
                  </a:lnTo>
                  <a:lnTo>
                    <a:pt x="2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Arial" panose="020B0604020202020204" pitchFamily="34" charset="0"/>
                <a:cs typeface="Arial" panose="020B0604020202020204" pitchFamily="34" charset="0"/>
              </a:endParaRPr>
            </a:p>
          </p:txBody>
        </p:sp>
        <p:sp>
          <p:nvSpPr>
            <p:cNvPr id="143" name="Freeform 128"/>
            <p:cNvSpPr>
              <a:spLocks/>
            </p:cNvSpPr>
            <p:nvPr/>
          </p:nvSpPr>
          <p:spPr bwMode="auto">
            <a:xfrm>
              <a:off x="2774" y="2572"/>
              <a:ext cx="74" cy="48"/>
            </a:xfrm>
            <a:custGeom>
              <a:avLst/>
              <a:gdLst>
                <a:gd name="T0" fmla="*/ 62 w 74"/>
                <a:gd name="T1" fmla="*/ 0 h 48"/>
                <a:gd name="T2" fmla="*/ 62 w 74"/>
                <a:gd name="T3" fmla="*/ 0 h 48"/>
                <a:gd name="T4" fmla="*/ 56 w 74"/>
                <a:gd name="T5" fmla="*/ 0 h 48"/>
                <a:gd name="T6" fmla="*/ 56 w 74"/>
                <a:gd name="T7" fmla="*/ 0 h 48"/>
                <a:gd name="T8" fmla="*/ 50 w 74"/>
                <a:gd name="T9" fmla="*/ 6 h 48"/>
                <a:gd name="T10" fmla="*/ 46 w 74"/>
                <a:gd name="T11" fmla="*/ 14 h 48"/>
                <a:gd name="T12" fmla="*/ 42 w 74"/>
                <a:gd name="T13" fmla="*/ 22 h 48"/>
                <a:gd name="T14" fmla="*/ 36 w 74"/>
                <a:gd name="T15" fmla="*/ 28 h 48"/>
                <a:gd name="T16" fmla="*/ 36 w 74"/>
                <a:gd name="T17" fmla="*/ 28 h 48"/>
                <a:gd name="T18" fmla="*/ 32 w 74"/>
                <a:gd name="T19" fmla="*/ 30 h 48"/>
                <a:gd name="T20" fmla="*/ 26 w 74"/>
                <a:gd name="T21" fmla="*/ 30 h 48"/>
                <a:gd name="T22" fmla="*/ 26 w 74"/>
                <a:gd name="T23" fmla="*/ 30 h 48"/>
                <a:gd name="T24" fmla="*/ 22 w 74"/>
                <a:gd name="T25" fmla="*/ 30 h 48"/>
                <a:gd name="T26" fmla="*/ 22 w 74"/>
                <a:gd name="T27" fmla="*/ 30 h 48"/>
                <a:gd name="T28" fmla="*/ 18 w 74"/>
                <a:gd name="T29" fmla="*/ 30 h 48"/>
                <a:gd name="T30" fmla="*/ 18 w 74"/>
                <a:gd name="T31" fmla="*/ 30 h 48"/>
                <a:gd name="T32" fmla="*/ 14 w 74"/>
                <a:gd name="T33" fmla="*/ 30 h 48"/>
                <a:gd name="T34" fmla="*/ 14 w 74"/>
                <a:gd name="T35" fmla="*/ 30 h 48"/>
                <a:gd name="T36" fmla="*/ 8 w 74"/>
                <a:gd name="T37" fmla="*/ 32 h 48"/>
                <a:gd name="T38" fmla="*/ 4 w 74"/>
                <a:gd name="T39" fmla="*/ 34 h 48"/>
                <a:gd name="T40" fmla="*/ 2 w 74"/>
                <a:gd name="T41" fmla="*/ 40 h 48"/>
                <a:gd name="T42" fmla="*/ 0 w 74"/>
                <a:gd name="T43" fmla="*/ 44 h 48"/>
                <a:gd name="T44" fmla="*/ 0 w 74"/>
                <a:gd name="T45" fmla="*/ 44 h 48"/>
                <a:gd name="T46" fmla="*/ 12 w 74"/>
                <a:gd name="T47" fmla="*/ 48 h 48"/>
                <a:gd name="T48" fmla="*/ 22 w 74"/>
                <a:gd name="T49" fmla="*/ 48 h 48"/>
                <a:gd name="T50" fmla="*/ 22 w 74"/>
                <a:gd name="T51" fmla="*/ 48 h 48"/>
                <a:gd name="T52" fmla="*/ 26 w 74"/>
                <a:gd name="T53" fmla="*/ 48 h 48"/>
                <a:gd name="T54" fmla="*/ 26 w 74"/>
                <a:gd name="T55" fmla="*/ 48 h 48"/>
                <a:gd name="T56" fmla="*/ 32 w 74"/>
                <a:gd name="T57" fmla="*/ 46 h 48"/>
                <a:gd name="T58" fmla="*/ 38 w 74"/>
                <a:gd name="T59" fmla="*/ 42 h 48"/>
                <a:gd name="T60" fmla="*/ 42 w 74"/>
                <a:gd name="T61" fmla="*/ 36 h 48"/>
                <a:gd name="T62" fmla="*/ 48 w 74"/>
                <a:gd name="T63" fmla="*/ 32 h 48"/>
                <a:gd name="T64" fmla="*/ 48 w 74"/>
                <a:gd name="T65" fmla="*/ 32 h 48"/>
                <a:gd name="T66" fmla="*/ 54 w 74"/>
                <a:gd name="T67" fmla="*/ 30 h 48"/>
                <a:gd name="T68" fmla="*/ 58 w 74"/>
                <a:gd name="T69" fmla="*/ 26 h 48"/>
                <a:gd name="T70" fmla="*/ 58 w 74"/>
                <a:gd name="T71" fmla="*/ 26 h 48"/>
                <a:gd name="T72" fmla="*/ 68 w 74"/>
                <a:gd name="T73" fmla="*/ 16 h 48"/>
                <a:gd name="T74" fmla="*/ 72 w 74"/>
                <a:gd name="T75" fmla="*/ 10 h 48"/>
                <a:gd name="T76" fmla="*/ 74 w 74"/>
                <a:gd name="T77" fmla="*/ 6 h 48"/>
                <a:gd name="T78" fmla="*/ 74 w 74"/>
                <a:gd name="T79" fmla="*/ 6 h 48"/>
                <a:gd name="T80" fmla="*/ 72 w 74"/>
                <a:gd name="T81" fmla="*/ 4 h 48"/>
                <a:gd name="T82" fmla="*/ 70 w 74"/>
                <a:gd name="T83" fmla="*/ 2 h 48"/>
                <a:gd name="T84" fmla="*/ 62 w 74"/>
                <a:gd name="T85"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4" h="48">
                  <a:moveTo>
                    <a:pt x="62" y="0"/>
                  </a:moveTo>
                  <a:lnTo>
                    <a:pt x="62" y="0"/>
                  </a:lnTo>
                  <a:lnTo>
                    <a:pt x="56" y="0"/>
                  </a:lnTo>
                  <a:lnTo>
                    <a:pt x="56" y="0"/>
                  </a:lnTo>
                  <a:lnTo>
                    <a:pt x="50" y="6"/>
                  </a:lnTo>
                  <a:lnTo>
                    <a:pt x="46" y="14"/>
                  </a:lnTo>
                  <a:lnTo>
                    <a:pt x="42" y="22"/>
                  </a:lnTo>
                  <a:lnTo>
                    <a:pt x="36" y="28"/>
                  </a:lnTo>
                  <a:lnTo>
                    <a:pt x="36" y="28"/>
                  </a:lnTo>
                  <a:lnTo>
                    <a:pt x="32" y="30"/>
                  </a:lnTo>
                  <a:lnTo>
                    <a:pt x="26" y="30"/>
                  </a:lnTo>
                  <a:lnTo>
                    <a:pt x="26" y="30"/>
                  </a:lnTo>
                  <a:lnTo>
                    <a:pt x="22" y="30"/>
                  </a:lnTo>
                  <a:lnTo>
                    <a:pt x="22" y="30"/>
                  </a:lnTo>
                  <a:lnTo>
                    <a:pt x="18" y="30"/>
                  </a:lnTo>
                  <a:lnTo>
                    <a:pt x="18" y="30"/>
                  </a:lnTo>
                  <a:lnTo>
                    <a:pt x="14" y="30"/>
                  </a:lnTo>
                  <a:lnTo>
                    <a:pt x="14" y="30"/>
                  </a:lnTo>
                  <a:lnTo>
                    <a:pt x="8" y="32"/>
                  </a:lnTo>
                  <a:lnTo>
                    <a:pt x="4" y="34"/>
                  </a:lnTo>
                  <a:lnTo>
                    <a:pt x="2" y="40"/>
                  </a:lnTo>
                  <a:lnTo>
                    <a:pt x="0" y="44"/>
                  </a:lnTo>
                  <a:lnTo>
                    <a:pt x="0" y="44"/>
                  </a:lnTo>
                  <a:lnTo>
                    <a:pt x="12" y="48"/>
                  </a:lnTo>
                  <a:lnTo>
                    <a:pt x="22" y="48"/>
                  </a:lnTo>
                  <a:lnTo>
                    <a:pt x="22" y="48"/>
                  </a:lnTo>
                  <a:lnTo>
                    <a:pt x="26" y="48"/>
                  </a:lnTo>
                  <a:lnTo>
                    <a:pt x="26" y="48"/>
                  </a:lnTo>
                  <a:lnTo>
                    <a:pt x="32" y="46"/>
                  </a:lnTo>
                  <a:lnTo>
                    <a:pt x="38" y="42"/>
                  </a:lnTo>
                  <a:lnTo>
                    <a:pt x="42" y="36"/>
                  </a:lnTo>
                  <a:lnTo>
                    <a:pt x="48" y="32"/>
                  </a:lnTo>
                  <a:lnTo>
                    <a:pt x="48" y="32"/>
                  </a:lnTo>
                  <a:lnTo>
                    <a:pt x="54" y="30"/>
                  </a:lnTo>
                  <a:lnTo>
                    <a:pt x="58" y="26"/>
                  </a:lnTo>
                  <a:lnTo>
                    <a:pt x="58" y="26"/>
                  </a:lnTo>
                  <a:lnTo>
                    <a:pt x="68" y="16"/>
                  </a:lnTo>
                  <a:lnTo>
                    <a:pt x="72" y="10"/>
                  </a:lnTo>
                  <a:lnTo>
                    <a:pt x="74" y="6"/>
                  </a:lnTo>
                  <a:lnTo>
                    <a:pt x="74" y="6"/>
                  </a:lnTo>
                  <a:lnTo>
                    <a:pt x="72" y="4"/>
                  </a:lnTo>
                  <a:lnTo>
                    <a:pt x="70" y="2"/>
                  </a:lnTo>
                  <a:lnTo>
                    <a:pt x="62"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Arial" panose="020B0604020202020204" pitchFamily="34" charset="0"/>
                <a:cs typeface="Arial" panose="020B0604020202020204" pitchFamily="34" charset="0"/>
              </a:endParaRPr>
            </a:p>
          </p:txBody>
        </p:sp>
        <p:sp>
          <p:nvSpPr>
            <p:cNvPr id="144" name="Freeform 129"/>
            <p:cNvSpPr>
              <a:spLocks/>
            </p:cNvSpPr>
            <p:nvPr/>
          </p:nvSpPr>
          <p:spPr bwMode="auto">
            <a:xfrm>
              <a:off x="2774" y="2572"/>
              <a:ext cx="74" cy="48"/>
            </a:xfrm>
            <a:custGeom>
              <a:avLst/>
              <a:gdLst>
                <a:gd name="T0" fmla="*/ 62 w 74"/>
                <a:gd name="T1" fmla="*/ 0 h 48"/>
                <a:gd name="T2" fmla="*/ 62 w 74"/>
                <a:gd name="T3" fmla="*/ 0 h 48"/>
                <a:gd name="T4" fmla="*/ 56 w 74"/>
                <a:gd name="T5" fmla="*/ 0 h 48"/>
                <a:gd name="T6" fmla="*/ 56 w 74"/>
                <a:gd name="T7" fmla="*/ 0 h 48"/>
                <a:gd name="T8" fmla="*/ 50 w 74"/>
                <a:gd name="T9" fmla="*/ 6 h 48"/>
                <a:gd name="T10" fmla="*/ 46 w 74"/>
                <a:gd name="T11" fmla="*/ 14 h 48"/>
                <a:gd name="T12" fmla="*/ 42 w 74"/>
                <a:gd name="T13" fmla="*/ 22 h 48"/>
                <a:gd name="T14" fmla="*/ 36 w 74"/>
                <a:gd name="T15" fmla="*/ 28 h 48"/>
                <a:gd name="T16" fmla="*/ 36 w 74"/>
                <a:gd name="T17" fmla="*/ 28 h 48"/>
                <a:gd name="T18" fmla="*/ 32 w 74"/>
                <a:gd name="T19" fmla="*/ 30 h 48"/>
                <a:gd name="T20" fmla="*/ 26 w 74"/>
                <a:gd name="T21" fmla="*/ 30 h 48"/>
                <a:gd name="T22" fmla="*/ 26 w 74"/>
                <a:gd name="T23" fmla="*/ 30 h 48"/>
                <a:gd name="T24" fmla="*/ 22 w 74"/>
                <a:gd name="T25" fmla="*/ 30 h 48"/>
                <a:gd name="T26" fmla="*/ 22 w 74"/>
                <a:gd name="T27" fmla="*/ 30 h 48"/>
                <a:gd name="T28" fmla="*/ 18 w 74"/>
                <a:gd name="T29" fmla="*/ 30 h 48"/>
                <a:gd name="T30" fmla="*/ 18 w 74"/>
                <a:gd name="T31" fmla="*/ 30 h 48"/>
                <a:gd name="T32" fmla="*/ 14 w 74"/>
                <a:gd name="T33" fmla="*/ 30 h 48"/>
                <a:gd name="T34" fmla="*/ 14 w 74"/>
                <a:gd name="T35" fmla="*/ 30 h 48"/>
                <a:gd name="T36" fmla="*/ 8 w 74"/>
                <a:gd name="T37" fmla="*/ 32 h 48"/>
                <a:gd name="T38" fmla="*/ 4 w 74"/>
                <a:gd name="T39" fmla="*/ 34 h 48"/>
                <a:gd name="T40" fmla="*/ 2 w 74"/>
                <a:gd name="T41" fmla="*/ 40 h 48"/>
                <a:gd name="T42" fmla="*/ 0 w 74"/>
                <a:gd name="T43" fmla="*/ 44 h 48"/>
                <a:gd name="T44" fmla="*/ 0 w 74"/>
                <a:gd name="T45" fmla="*/ 44 h 48"/>
                <a:gd name="T46" fmla="*/ 12 w 74"/>
                <a:gd name="T47" fmla="*/ 48 h 48"/>
                <a:gd name="T48" fmla="*/ 22 w 74"/>
                <a:gd name="T49" fmla="*/ 48 h 48"/>
                <a:gd name="T50" fmla="*/ 22 w 74"/>
                <a:gd name="T51" fmla="*/ 48 h 48"/>
                <a:gd name="T52" fmla="*/ 26 w 74"/>
                <a:gd name="T53" fmla="*/ 48 h 48"/>
                <a:gd name="T54" fmla="*/ 26 w 74"/>
                <a:gd name="T55" fmla="*/ 48 h 48"/>
                <a:gd name="T56" fmla="*/ 32 w 74"/>
                <a:gd name="T57" fmla="*/ 46 h 48"/>
                <a:gd name="T58" fmla="*/ 38 w 74"/>
                <a:gd name="T59" fmla="*/ 42 h 48"/>
                <a:gd name="T60" fmla="*/ 42 w 74"/>
                <a:gd name="T61" fmla="*/ 36 h 48"/>
                <a:gd name="T62" fmla="*/ 48 w 74"/>
                <a:gd name="T63" fmla="*/ 32 h 48"/>
                <a:gd name="T64" fmla="*/ 48 w 74"/>
                <a:gd name="T65" fmla="*/ 32 h 48"/>
                <a:gd name="T66" fmla="*/ 54 w 74"/>
                <a:gd name="T67" fmla="*/ 30 h 48"/>
                <a:gd name="T68" fmla="*/ 58 w 74"/>
                <a:gd name="T69" fmla="*/ 26 h 48"/>
                <a:gd name="T70" fmla="*/ 58 w 74"/>
                <a:gd name="T71" fmla="*/ 26 h 48"/>
                <a:gd name="T72" fmla="*/ 68 w 74"/>
                <a:gd name="T73" fmla="*/ 16 h 48"/>
                <a:gd name="T74" fmla="*/ 72 w 74"/>
                <a:gd name="T75" fmla="*/ 10 h 48"/>
                <a:gd name="T76" fmla="*/ 74 w 74"/>
                <a:gd name="T77" fmla="*/ 6 h 48"/>
                <a:gd name="T78" fmla="*/ 74 w 74"/>
                <a:gd name="T79" fmla="*/ 6 h 48"/>
                <a:gd name="T80" fmla="*/ 72 w 74"/>
                <a:gd name="T81" fmla="*/ 4 h 48"/>
                <a:gd name="T82" fmla="*/ 70 w 74"/>
                <a:gd name="T83" fmla="*/ 2 h 48"/>
                <a:gd name="T84" fmla="*/ 62 w 74"/>
                <a:gd name="T85"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4" h="48">
                  <a:moveTo>
                    <a:pt x="62" y="0"/>
                  </a:moveTo>
                  <a:lnTo>
                    <a:pt x="62" y="0"/>
                  </a:lnTo>
                  <a:lnTo>
                    <a:pt x="56" y="0"/>
                  </a:lnTo>
                  <a:lnTo>
                    <a:pt x="56" y="0"/>
                  </a:lnTo>
                  <a:lnTo>
                    <a:pt x="50" y="6"/>
                  </a:lnTo>
                  <a:lnTo>
                    <a:pt x="46" y="14"/>
                  </a:lnTo>
                  <a:lnTo>
                    <a:pt x="42" y="22"/>
                  </a:lnTo>
                  <a:lnTo>
                    <a:pt x="36" y="28"/>
                  </a:lnTo>
                  <a:lnTo>
                    <a:pt x="36" y="28"/>
                  </a:lnTo>
                  <a:lnTo>
                    <a:pt x="32" y="30"/>
                  </a:lnTo>
                  <a:lnTo>
                    <a:pt x="26" y="30"/>
                  </a:lnTo>
                  <a:lnTo>
                    <a:pt x="26" y="30"/>
                  </a:lnTo>
                  <a:lnTo>
                    <a:pt x="22" y="30"/>
                  </a:lnTo>
                  <a:lnTo>
                    <a:pt x="22" y="30"/>
                  </a:lnTo>
                  <a:lnTo>
                    <a:pt x="18" y="30"/>
                  </a:lnTo>
                  <a:lnTo>
                    <a:pt x="18" y="30"/>
                  </a:lnTo>
                  <a:lnTo>
                    <a:pt x="14" y="30"/>
                  </a:lnTo>
                  <a:lnTo>
                    <a:pt x="14" y="30"/>
                  </a:lnTo>
                  <a:lnTo>
                    <a:pt x="8" y="32"/>
                  </a:lnTo>
                  <a:lnTo>
                    <a:pt x="4" y="34"/>
                  </a:lnTo>
                  <a:lnTo>
                    <a:pt x="2" y="40"/>
                  </a:lnTo>
                  <a:lnTo>
                    <a:pt x="0" y="44"/>
                  </a:lnTo>
                  <a:lnTo>
                    <a:pt x="0" y="44"/>
                  </a:lnTo>
                  <a:lnTo>
                    <a:pt x="12" y="48"/>
                  </a:lnTo>
                  <a:lnTo>
                    <a:pt x="22" y="48"/>
                  </a:lnTo>
                  <a:lnTo>
                    <a:pt x="22" y="48"/>
                  </a:lnTo>
                  <a:lnTo>
                    <a:pt x="26" y="48"/>
                  </a:lnTo>
                  <a:lnTo>
                    <a:pt x="26" y="48"/>
                  </a:lnTo>
                  <a:lnTo>
                    <a:pt x="32" y="46"/>
                  </a:lnTo>
                  <a:lnTo>
                    <a:pt x="38" y="42"/>
                  </a:lnTo>
                  <a:lnTo>
                    <a:pt x="42" y="36"/>
                  </a:lnTo>
                  <a:lnTo>
                    <a:pt x="48" y="32"/>
                  </a:lnTo>
                  <a:lnTo>
                    <a:pt x="48" y="32"/>
                  </a:lnTo>
                  <a:lnTo>
                    <a:pt x="54" y="30"/>
                  </a:lnTo>
                  <a:lnTo>
                    <a:pt x="58" y="26"/>
                  </a:lnTo>
                  <a:lnTo>
                    <a:pt x="58" y="26"/>
                  </a:lnTo>
                  <a:lnTo>
                    <a:pt x="68" y="16"/>
                  </a:lnTo>
                  <a:lnTo>
                    <a:pt x="72" y="10"/>
                  </a:lnTo>
                  <a:lnTo>
                    <a:pt x="74" y="6"/>
                  </a:lnTo>
                  <a:lnTo>
                    <a:pt x="74" y="6"/>
                  </a:lnTo>
                  <a:lnTo>
                    <a:pt x="72" y="4"/>
                  </a:lnTo>
                  <a:lnTo>
                    <a:pt x="70" y="2"/>
                  </a:lnTo>
                  <a:lnTo>
                    <a:pt x="6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Arial" panose="020B0604020202020204" pitchFamily="34" charset="0"/>
                <a:cs typeface="Arial" panose="020B0604020202020204" pitchFamily="34" charset="0"/>
              </a:endParaRPr>
            </a:p>
          </p:txBody>
        </p:sp>
        <p:sp>
          <p:nvSpPr>
            <p:cNvPr id="145" name="Freeform 130"/>
            <p:cNvSpPr>
              <a:spLocks/>
            </p:cNvSpPr>
            <p:nvPr/>
          </p:nvSpPr>
          <p:spPr bwMode="auto">
            <a:xfrm>
              <a:off x="2862" y="2600"/>
              <a:ext cx="22" cy="24"/>
            </a:xfrm>
            <a:custGeom>
              <a:avLst/>
              <a:gdLst>
                <a:gd name="T0" fmla="*/ 4 w 22"/>
                <a:gd name="T1" fmla="*/ 0 h 24"/>
                <a:gd name="T2" fmla="*/ 4 w 22"/>
                <a:gd name="T3" fmla="*/ 0 h 24"/>
                <a:gd name="T4" fmla="*/ 2 w 22"/>
                <a:gd name="T5" fmla="*/ 0 h 24"/>
                <a:gd name="T6" fmla="*/ 0 w 22"/>
                <a:gd name="T7" fmla="*/ 4 h 24"/>
                <a:gd name="T8" fmla="*/ 0 w 22"/>
                <a:gd name="T9" fmla="*/ 4 h 24"/>
                <a:gd name="T10" fmla="*/ 0 w 22"/>
                <a:gd name="T11" fmla="*/ 6 h 24"/>
                <a:gd name="T12" fmla="*/ 0 w 22"/>
                <a:gd name="T13" fmla="*/ 10 h 24"/>
                <a:gd name="T14" fmla="*/ 2 w 22"/>
                <a:gd name="T15" fmla="*/ 18 h 24"/>
                <a:gd name="T16" fmla="*/ 2 w 22"/>
                <a:gd name="T17" fmla="*/ 18 h 24"/>
                <a:gd name="T18" fmla="*/ 10 w 22"/>
                <a:gd name="T19" fmla="*/ 22 h 24"/>
                <a:gd name="T20" fmla="*/ 18 w 22"/>
                <a:gd name="T21" fmla="*/ 24 h 24"/>
                <a:gd name="T22" fmla="*/ 18 w 22"/>
                <a:gd name="T23" fmla="*/ 24 h 24"/>
                <a:gd name="T24" fmla="*/ 18 w 22"/>
                <a:gd name="T25" fmla="*/ 24 h 24"/>
                <a:gd name="T26" fmla="*/ 18 w 22"/>
                <a:gd name="T27" fmla="*/ 24 h 24"/>
                <a:gd name="T28" fmla="*/ 20 w 22"/>
                <a:gd name="T29" fmla="*/ 22 h 24"/>
                <a:gd name="T30" fmla="*/ 22 w 22"/>
                <a:gd name="T31" fmla="*/ 20 h 24"/>
                <a:gd name="T32" fmla="*/ 18 w 22"/>
                <a:gd name="T33" fmla="*/ 12 h 24"/>
                <a:gd name="T34" fmla="*/ 12 w 22"/>
                <a:gd name="T35" fmla="*/ 4 h 24"/>
                <a:gd name="T36" fmla="*/ 8 w 22"/>
                <a:gd name="T37" fmla="*/ 2 h 24"/>
                <a:gd name="T38" fmla="*/ 4 w 22"/>
                <a:gd name="T3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4">
                  <a:moveTo>
                    <a:pt x="4" y="0"/>
                  </a:moveTo>
                  <a:lnTo>
                    <a:pt x="4" y="0"/>
                  </a:lnTo>
                  <a:lnTo>
                    <a:pt x="2" y="0"/>
                  </a:lnTo>
                  <a:lnTo>
                    <a:pt x="0" y="4"/>
                  </a:lnTo>
                  <a:lnTo>
                    <a:pt x="0" y="4"/>
                  </a:lnTo>
                  <a:lnTo>
                    <a:pt x="0" y="6"/>
                  </a:lnTo>
                  <a:lnTo>
                    <a:pt x="0" y="10"/>
                  </a:lnTo>
                  <a:lnTo>
                    <a:pt x="2" y="18"/>
                  </a:lnTo>
                  <a:lnTo>
                    <a:pt x="2" y="18"/>
                  </a:lnTo>
                  <a:lnTo>
                    <a:pt x="10" y="22"/>
                  </a:lnTo>
                  <a:lnTo>
                    <a:pt x="18" y="24"/>
                  </a:lnTo>
                  <a:lnTo>
                    <a:pt x="18" y="24"/>
                  </a:lnTo>
                  <a:lnTo>
                    <a:pt x="18" y="24"/>
                  </a:lnTo>
                  <a:lnTo>
                    <a:pt x="18" y="24"/>
                  </a:lnTo>
                  <a:lnTo>
                    <a:pt x="20" y="22"/>
                  </a:lnTo>
                  <a:lnTo>
                    <a:pt x="22" y="20"/>
                  </a:lnTo>
                  <a:lnTo>
                    <a:pt x="18" y="12"/>
                  </a:lnTo>
                  <a:lnTo>
                    <a:pt x="12" y="4"/>
                  </a:lnTo>
                  <a:lnTo>
                    <a:pt x="8" y="2"/>
                  </a:lnTo>
                  <a:lnTo>
                    <a:pt x="4"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Arial" panose="020B0604020202020204" pitchFamily="34" charset="0"/>
                <a:cs typeface="Arial" panose="020B0604020202020204" pitchFamily="34" charset="0"/>
              </a:endParaRPr>
            </a:p>
          </p:txBody>
        </p:sp>
        <p:sp>
          <p:nvSpPr>
            <p:cNvPr id="146" name="Freeform 131"/>
            <p:cNvSpPr>
              <a:spLocks/>
            </p:cNvSpPr>
            <p:nvPr/>
          </p:nvSpPr>
          <p:spPr bwMode="auto">
            <a:xfrm>
              <a:off x="2862" y="2600"/>
              <a:ext cx="22" cy="24"/>
            </a:xfrm>
            <a:custGeom>
              <a:avLst/>
              <a:gdLst>
                <a:gd name="T0" fmla="*/ 4 w 22"/>
                <a:gd name="T1" fmla="*/ 0 h 24"/>
                <a:gd name="T2" fmla="*/ 4 w 22"/>
                <a:gd name="T3" fmla="*/ 0 h 24"/>
                <a:gd name="T4" fmla="*/ 2 w 22"/>
                <a:gd name="T5" fmla="*/ 0 h 24"/>
                <a:gd name="T6" fmla="*/ 0 w 22"/>
                <a:gd name="T7" fmla="*/ 4 h 24"/>
                <a:gd name="T8" fmla="*/ 0 w 22"/>
                <a:gd name="T9" fmla="*/ 4 h 24"/>
                <a:gd name="T10" fmla="*/ 0 w 22"/>
                <a:gd name="T11" fmla="*/ 6 h 24"/>
                <a:gd name="T12" fmla="*/ 0 w 22"/>
                <a:gd name="T13" fmla="*/ 10 h 24"/>
                <a:gd name="T14" fmla="*/ 2 w 22"/>
                <a:gd name="T15" fmla="*/ 18 h 24"/>
                <a:gd name="T16" fmla="*/ 2 w 22"/>
                <a:gd name="T17" fmla="*/ 18 h 24"/>
                <a:gd name="T18" fmla="*/ 10 w 22"/>
                <a:gd name="T19" fmla="*/ 22 h 24"/>
                <a:gd name="T20" fmla="*/ 18 w 22"/>
                <a:gd name="T21" fmla="*/ 24 h 24"/>
                <a:gd name="T22" fmla="*/ 18 w 22"/>
                <a:gd name="T23" fmla="*/ 24 h 24"/>
                <a:gd name="T24" fmla="*/ 18 w 22"/>
                <a:gd name="T25" fmla="*/ 24 h 24"/>
                <a:gd name="T26" fmla="*/ 18 w 22"/>
                <a:gd name="T27" fmla="*/ 24 h 24"/>
                <a:gd name="T28" fmla="*/ 20 w 22"/>
                <a:gd name="T29" fmla="*/ 22 h 24"/>
                <a:gd name="T30" fmla="*/ 22 w 22"/>
                <a:gd name="T31" fmla="*/ 20 h 24"/>
                <a:gd name="T32" fmla="*/ 18 w 22"/>
                <a:gd name="T33" fmla="*/ 12 h 24"/>
                <a:gd name="T34" fmla="*/ 12 w 22"/>
                <a:gd name="T35" fmla="*/ 4 h 24"/>
                <a:gd name="T36" fmla="*/ 8 w 22"/>
                <a:gd name="T37" fmla="*/ 2 h 24"/>
                <a:gd name="T38" fmla="*/ 4 w 22"/>
                <a:gd name="T3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4">
                  <a:moveTo>
                    <a:pt x="4" y="0"/>
                  </a:moveTo>
                  <a:lnTo>
                    <a:pt x="4" y="0"/>
                  </a:lnTo>
                  <a:lnTo>
                    <a:pt x="2" y="0"/>
                  </a:lnTo>
                  <a:lnTo>
                    <a:pt x="0" y="4"/>
                  </a:lnTo>
                  <a:lnTo>
                    <a:pt x="0" y="4"/>
                  </a:lnTo>
                  <a:lnTo>
                    <a:pt x="0" y="6"/>
                  </a:lnTo>
                  <a:lnTo>
                    <a:pt x="0" y="10"/>
                  </a:lnTo>
                  <a:lnTo>
                    <a:pt x="2" y="18"/>
                  </a:lnTo>
                  <a:lnTo>
                    <a:pt x="2" y="18"/>
                  </a:lnTo>
                  <a:lnTo>
                    <a:pt x="10" y="22"/>
                  </a:lnTo>
                  <a:lnTo>
                    <a:pt x="18" y="24"/>
                  </a:lnTo>
                  <a:lnTo>
                    <a:pt x="18" y="24"/>
                  </a:lnTo>
                  <a:lnTo>
                    <a:pt x="18" y="24"/>
                  </a:lnTo>
                  <a:lnTo>
                    <a:pt x="18" y="24"/>
                  </a:lnTo>
                  <a:lnTo>
                    <a:pt x="20" y="22"/>
                  </a:lnTo>
                  <a:lnTo>
                    <a:pt x="22" y="20"/>
                  </a:lnTo>
                  <a:lnTo>
                    <a:pt x="18" y="12"/>
                  </a:lnTo>
                  <a:lnTo>
                    <a:pt x="12" y="4"/>
                  </a:lnTo>
                  <a:lnTo>
                    <a:pt x="8" y="2"/>
                  </a:lnTo>
                  <a:lnTo>
                    <a:pt x="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Arial" panose="020B0604020202020204" pitchFamily="34" charset="0"/>
                <a:cs typeface="Arial" panose="020B0604020202020204" pitchFamily="34" charset="0"/>
              </a:endParaRPr>
            </a:p>
          </p:txBody>
        </p:sp>
        <p:sp>
          <p:nvSpPr>
            <p:cNvPr id="147" name="Freeform 132"/>
            <p:cNvSpPr>
              <a:spLocks/>
            </p:cNvSpPr>
            <p:nvPr/>
          </p:nvSpPr>
          <p:spPr bwMode="auto">
            <a:xfrm>
              <a:off x="2920" y="2664"/>
              <a:ext cx="22" cy="14"/>
            </a:xfrm>
            <a:custGeom>
              <a:avLst/>
              <a:gdLst>
                <a:gd name="T0" fmla="*/ 0 w 22"/>
                <a:gd name="T1" fmla="*/ 0 h 14"/>
                <a:gd name="T2" fmla="*/ 0 w 22"/>
                <a:gd name="T3" fmla="*/ 0 h 14"/>
                <a:gd name="T4" fmla="*/ 0 w 22"/>
                <a:gd name="T5" fmla="*/ 0 h 14"/>
                <a:gd name="T6" fmla="*/ 0 w 22"/>
                <a:gd name="T7" fmla="*/ 0 h 14"/>
                <a:gd name="T8" fmla="*/ 0 w 22"/>
                <a:gd name="T9" fmla="*/ 4 h 14"/>
                <a:gd name="T10" fmla="*/ 4 w 22"/>
                <a:gd name="T11" fmla="*/ 8 h 14"/>
                <a:gd name="T12" fmla="*/ 10 w 22"/>
                <a:gd name="T13" fmla="*/ 12 h 14"/>
                <a:gd name="T14" fmla="*/ 14 w 22"/>
                <a:gd name="T15" fmla="*/ 14 h 14"/>
                <a:gd name="T16" fmla="*/ 14 w 22"/>
                <a:gd name="T17" fmla="*/ 14 h 14"/>
                <a:gd name="T18" fmla="*/ 18 w 22"/>
                <a:gd name="T19" fmla="*/ 14 h 14"/>
                <a:gd name="T20" fmla="*/ 18 w 22"/>
                <a:gd name="T21" fmla="*/ 14 h 14"/>
                <a:gd name="T22" fmla="*/ 20 w 22"/>
                <a:gd name="T23" fmla="*/ 12 h 14"/>
                <a:gd name="T24" fmla="*/ 22 w 22"/>
                <a:gd name="T25" fmla="*/ 8 h 14"/>
                <a:gd name="T26" fmla="*/ 20 w 22"/>
                <a:gd name="T27" fmla="*/ 6 h 14"/>
                <a:gd name="T28" fmla="*/ 16 w 22"/>
                <a:gd name="T29" fmla="*/ 4 h 14"/>
                <a:gd name="T30" fmla="*/ 8 w 22"/>
                <a:gd name="T31" fmla="*/ 0 h 14"/>
                <a:gd name="T32" fmla="*/ 0 w 22"/>
                <a:gd name="T33"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 h="14">
                  <a:moveTo>
                    <a:pt x="0" y="0"/>
                  </a:moveTo>
                  <a:lnTo>
                    <a:pt x="0" y="0"/>
                  </a:lnTo>
                  <a:lnTo>
                    <a:pt x="0" y="0"/>
                  </a:lnTo>
                  <a:lnTo>
                    <a:pt x="0" y="0"/>
                  </a:lnTo>
                  <a:lnTo>
                    <a:pt x="0" y="4"/>
                  </a:lnTo>
                  <a:lnTo>
                    <a:pt x="4" y="8"/>
                  </a:lnTo>
                  <a:lnTo>
                    <a:pt x="10" y="12"/>
                  </a:lnTo>
                  <a:lnTo>
                    <a:pt x="14" y="14"/>
                  </a:lnTo>
                  <a:lnTo>
                    <a:pt x="14" y="14"/>
                  </a:lnTo>
                  <a:lnTo>
                    <a:pt x="18" y="14"/>
                  </a:lnTo>
                  <a:lnTo>
                    <a:pt x="18" y="14"/>
                  </a:lnTo>
                  <a:lnTo>
                    <a:pt x="20" y="12"/>
                  </a:lnTo>
                  <a:lnTo>
                    <a:pt x="22" y="8"/>
                  </a:lnTo>
                  <a:lnTo>
                    <a:pt x="20" y="6"/>
                  </a:lnTo>
                  <a:lnTo>
                    <a:pt x="16" y="4"/>
                  </a:lnTo>
                  <a:lnTo>
                    <a:pt x="8" y="0"/>
                  </a:lnTo>
                  <a:lnTo>
                    <a:pt x="0"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Arial" panose="020B0604020202020204" pitchFamily="34" charset="0"/>
                <a:cs typeface="Arial" panose="020B0604020202020204" pitchFamily="34" charset="0"/>
              </a:endParaRPr>
            </a:p>
          </p:txBody>
        </p:sp>
        <p:sp>
          <p:nvSpPr>
            <p:cNvPr id="148" name="Freeform 133"/>
            <p:cNvSpPr>
              <a:spLocks/>
            </p:cNvSpPr>
            <p:nvPr/>
          </p:nvSpPr>
          <p:spPr bwMode="auto">
            <a:xfrm>
              <a:off x="2920" y="2664"/>
              <a:ext cx="22" cy="14"/>
            </a:xfrm>
            <a:custGeom>
              <a:avLst/>
              <a:gdLst>
                <a:gd name="T0" fmla="*/ 0 w 22"/>
                <a:gd name="T1" fmla="*/ 0 h 14"/>
                <a:gd name="T2" fmla="*/ 0 w 22"/>
                <a:gd name="T3" fmla="*/ 0 h 14"/>
                <a:gd name="T4" fmla="*/ 0 w 22"/>
                <a:gd name="T5" fmla="*/ 0 h 14"/>
                <a:gd name="T6" fmla="*/ 0 w 22"/>
                <a:gd name="T7" fmla="*/ 0 h 14"/>
                <a:gd name="T8" fmla="*/ 0 w 22"/>
                <a:gd name="T9" fmla="*/ 4 h 14"/>
                <a:gd name="T10" fmla="*/ 4 w 22"/>
                <a:gd name="T11" fmla="*/ 8 h 14"/>
                <a:gd name="T12" fmla="*/ 10 w 22"/>
                <a:gd name="T13" fmla="*/ 12 h 14"/>
                <a:gd name="T14" fmla="*/ 14 w 22"/>
                <a:gd name="T15" fmla="*/ 14 h 14"/>
                <a:gd name="T16" fmla="*/ 14 w 22"/>
                <a:gd name="T17" fmla="*/ 14 h 14"/>
                <a:gd name="T18" fmla="*/ 18 w 22"/>
                <a:gd name="T19" fmla="*/ 14 h 14"/>
                <a:gd name="T20" fmla="*/ 18 w 22"/>
                <a:gd name="T21" fmla="*/ 14 h 14"/>
                <a:gd name="T22" fmla="*/ 20 w 22"/>
                <a:gd name="T23" fmla="*/ 12 h 14"/>
                <a:gd name="T24" fmla="*/ 22 w 22"/>
                <a:gd name="T25" fmla="*/ 8 h 14"/>
                <a:gd name="T26" fmla="*/ 20 w 22"/>
                <a:gd name="T27" fmla="*/ 6 h 14"/>
                <a:gd name="T28" fmla="*/ 16 w 22"/>
                <a:gd name="T29" fmla="*/ 4 h 14"/>
                <a:gd name="T30" fmla="*/ 8 w 22"/>
                <a:gd name="T31" fmla="*/ 0 h 14"/>
                <a:gd name="T32" fmla="*/ 0 w 22"/>
                <a:gd name="T33"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 h="14">
                  <a:moveTo>
                    <a:pt x="0" y="0"/>
                  </a:moveTo>
                  <a:lnTo>
                    <a:pt x="0" y="0"/>
                  </a:lnTo>
                  <a:lnTo>
                    <a:pt x="0" y="0"/>
                  </a:lnTo>
                  <a:lnTo>
                    <a:pt x="0" y="0"/>
                  </a:lnTo>
                  <a:lnTo>
                    <a:pt x="0" y="4"/>
                  </a:lnTo>
                  <a:lnTo>
                    <a:pt x="4" y="8"/>
                  </a:lnTo>
                  <a:lnTo>
                    <a:pt x="10" y="12"/>
                  </a:lnTo>
                  <a:lnTo>
                    <a:pt x="14" y="14"/>
                  </a:lnTo>
                  <a:lnTo>
                    <a:pt x="14" y="14"/>
                  </a:lnTo>
                  <a:lnTo>
                    <a:pt x="18" y="14"/>
                  </a:lnTo>
                  <a:lnTo>
                    <a:pt x="18" y="14"/>
                  </a:lnTo>
                  <a:lnTo>
                    <a:pt x="20" y="12"/>
                  </a:lnTo>
                  <a:lnTo>
                    <a:pt x="22" y="8"/>
                  </a:lnTo>
                  <a:lnTo>
                    <a:pt x="20" y="6"/>
                  </a:lnTo>
                  <a:lnTo>
                    <a:pt x="16" y="4"/>
                  </a:lnTo>
                  <a:lnTo>
                    <a:pt x="8"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Arial" panose="020B0604020202020204" pitchFamily="34" charset="0"/>
                <a:cs typeface="Arial" panose="020B0604020202020204" pitchFamily="34" charset="0"/>
              </a:endParaRPr>
            </a:p>
          </p:txBody>
        </p:sp>
        <p:sp>
          <p:nvSpPr>
            <p:cNvPr id="149" name="Freeform 134"/>
            <p:cNvSpPr>
              <a:spLocks/>
            </p:cNvSpPr>
            <p:nvPr/>
          </p:nvSpPr>
          <p:spPr bwMode="auto">
            <a:xfrm>
              <a:off x="2978" y="2850"/>
              <a:ext cx="30" cy="32"/>
            </a:xfrm>
            <a:custGeom>
              <a:avLst/>
              <a:gdLst>
                <a:gd name="T0" fmla="*/ 4 w 30"/>
                <a:gd name="T1" fmla="*/ 0 h 32"/>
                <a:gd name="T2" fmla="*/ 4 w 30"/>
                <a:gd name="T3" fmla="*/ 0 h 32"/>
                <a:gd name="T4" fmla="*/ 2 w 30"/>
                <a:gd name="T5" fmla="*/ 2 h 32"/>
                <a:gd name="T6" fmla="*/ 0 w 30"/>
                <a:gd name="T7" fmla="*/ 4 h 32"/>
                <a:gd name="T8" fmla="*/ 0 w 30"/>
                <a:gd name="T9" fmla="*/ 4 h 32"/>
                <a:gd name="T10" fmla="*/ 0 w 30"/>
                <a:gd name="T11" fmla="*/ 8 h 32"/>
                <a:gd name="T12" fmla="*/ 2 w 30"/>
                <a:gd name="T13" fmla="*/ 12 h 32"/>
                <a:gd name="T14" fmla="*/ 8 w 30"/>
                <a:gd name="T15" fmla="*/ 16 h 32"/>
                <a:gd name="T16" fmla="*/ 8 w 30"/>
                <a:gd name="T17" fmla="*/ 16 h 32"/>
                <a:gd name="T18" fmla="*/ 14 w 30"/>
                <a:gd name="T19" fmla="*/ 24 h 32"/>
                <a:gd name="T20" fmla="*/ 16 w 30"/>
                <a:gd name="T21" fmla="*/ 28 h 32"/>
                <a:gd name="T22" fmla="*/ 18 w 30"/>
                <a:gd name="T23" fmla="*/ 32 h 32"/>
                <a:gd name="T24" fmla="*/ 18 w 30"/>
                <a:gd name="T25" fmla="*/ 32 h 32"/>
                <a:gd name="T26" fmla="*/ 24 w 30"/>
                <a:gd name="T27" fmla="*/ 32 h 32"/>
                <a:gd name="T28" fmla="*/ 24 w 30"/>
                <a:gd name="T29" fmla="*/ 32 h 32"/>
                <a:gd name="T30" fmla="*/ 28 w 30"/>
                <a:gd name="T31" fmla="*/ 32 h 32"/>
                <a:gd name="T32" fmla="*/ 30 w 30"/>
                <a:gd name="T33" fmla="*/ 30 h 32"/>
                <a:gd name="T34" fmla="*/ 30 w 30"/>
                <a:gd name="T35" fmla="*/ 28 h 32"/>
                <a:gd name="T36" fmla="*/ 30 w 30"/>
                <a:gd name="T37" fmla="*/ 24 h 32"/>
                <a:gd name="T38" fmla="*/ 30 w 30"/>
                <a:gd name="T39" fmla="*/ 24 h 32"/>
                <a:gd name="T40" fmla="*/ 24 w 30"/>
                <a:gd name="T41" fmla="*/ 16 h 32"/>
                <a:gd name="T42" fmla="*/ 16 w 30"/>
                <a:gd name="T43" fmla="*/ 8 h 32"/>
                <a:gd name="T44" fmla="*/ 16 w 30"/>
                <a:gd name="T45" fmla="*/ 8 h 32"/>
                <a:gd name="T46" fmla="*/ 12 w 30"/>
                <a:gd name="T47" fmla="*/ 4 h 32"/>
                <a:gd name="T48" fmla="*/ 8 w 30"/>
                <a:gd name="T49" fmla="*/ 2 h 32"/>
                <a:gd name="T50" fmla="*/ 4 w 30"/>
                <a:gd name="T51"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0" h="32">
                  <a:moveTo>
                    <a:pt x="4" y="0"/>
                  </a:moveTo>
                  <a:lnTo>
                    <a:pt x="4" y="0"/>
                  </a:lnTo>
                  <a:lnTo>
                    <a:pt x="2" y="2"/>
                  </a:lnTo>
                  <a:lnTo>
                    <a:pt x="0" y="4"/>
                  </a:lnTo>
                  <a:lnTo>
                    <a:pt x="0" y="4"/>
                  </a:lnTo>
                  <a:lnTo>
                    <a:pt x="0" y="8"/>
                  </a:lnTo>
                  <a:lnTo>
                    <a:pt x="2" y="12"/>
                  </a:lnTo>
                  <a:lnTo>
                    <a:pt x="8" y="16"/>
                  </a:lnTo>
                  <a:lnTo>
                    <a:pt x="8" y="16"/>
                  </a:lnTo>
                  <a:lnTo>
                    <a:pt x="14" y="24"/>
                  </a:lnTo>
                  <a:lnTo>
                    <a:pt x="16" y="28"/>
                  </a:lnTo>
                  <a:lnTo>
                    <a:pt x="18" y="32"/>
                  </a:lnTo>
                  <a:lnTo>
                    <a:pt x="18" y="32"/>
                  </a:lnTo>
                  <a:lnTo>
                    <a:pt x="24" y="32"/>
                  </a:lnTo>
                  <a:lnTo>
                    <a:pt x="24" y="32"/>
                  </a:lnTo>
                  <a:lnTo>
                    <a:pt x="28" y="32"/>
                  </a:lnTo>
                  <a:lnTo>
                    <a:pt x="30" y="30"/>
                  </a:lnTo>
                  <a:lnTo>
                    <a:pt x="30" y="28"/>
                  </a:lnTo>
                  <a:lnTo>
                    <a:pt x="30" y="24"/>
                  </a:lnTo>
                  <a:lnTo>
                    <a:pt x="30" y="24"/>
                  </a:lnTo>
                  <a:lnTo>
                    <a:pt x="24" y="16"/>
                  </a:lnTo>
                  <a:lnTo>
                    <a:pt x="16" y="8"/>
                  </a:lnTo>
                  <a:lnTo>
                    <a:pt x="16" y="8"/>
                  </a:lnTo>
                  <a:lnTo>
                    <a:pt x="12" y="4"/>
                  </a:lnTo>
                  <a:lnTo>
                    <a:pt x="8" y="2"/>
                  </a:lnTo>
                  <a:lnTo>
                    <a:pt x="4"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Arial" panose="020B0604020202020204" pitchFamily="34" charset="0"/>
                <a:cs typeface="Arial" panose="020B0604020202020204" pitchFamily="34" charset="0"/>
              </a:endParaRPr>
            </a:p>
          </p:txBody>
        </p:sp>
        <p:sp>
          <p:nvSpPr>
            <p:cNvPr id="150" name="Freeform 135"/>
            <p:cNvSpPr>
              <a:spLocks/>
            </p:cNvSpPr>
            <p:nvPr/>
          </p:nvSpPr>
          <p:spPr bwMode="auto">
            <a:xfrm>
              <a:off x="2978" y="2850"/>
              <a:ext cx="30" cy="32"/>
            </a:xfrm>
            <a:custGeom>
              <a:avLst/>
              <a:gdLst>
                <a:gd name="T0" fmla="*/ 4 w 30"/>
                <a:gd name="T1" fmla="*/ 0 h 32"/>
                <a:gd name="T2" fmla="*/ 4 w 30"/>
                <a:gd name="T3" fmla="*/ 0 h 32"/>
                <a:gd name="T4" fmla="*/ 2 w 30"/>
                <a:gd name="T5" fmla="*/ 2 h 32"/>
                <a:gd name="T6" fmla="*/ 0 w 30"/>
                <a:gd name="T7" fmla="*/ 4 h 32"/>
                <a:gd name="T8" fmla="*/ 0 w 30"/>
                <a:gd name="T9" fmla="*/ 4 h 32"/>
                <a:gd name="T10" fmla="*/ 0 w 30"/>
                <a:gd name="T11" fmla="*/ 8 h 32"/>
                <a:gd name="T12" fmla="*/ 2 w 30"/>
                <a:gd name="T13" fmla="*/ 12 h 32"/>
                <a:gd name="T14" fmla="*/ 8 w 30"/>
                <a:gd name="T15" fmla="*/ 16 h 32"/>
                <a:gd name="T16" fmla="*/ 8 w 30"/>
                <a:gd name="T17" fmla="*/ 16 h 32"/>
                <a:gd name="T18" fmla="*/ 14 w 30"/>
                <a:gd name="T19" fmla="*/ 24 h 32"/>
                <a:gd name="T20" fmla="*/ 16 w 30"/>
                <a:gd name="T21" fmla="*/ 28 h 32"/>
                <a:gd name="T22" fmla="*/ 18 w 30"/>
                <a:gd name="T23" fmla="*/ 32 h 32"/>
                <a:gd name="T24" fmla="*/ 18 w 30"/>
                <a:gd name="T25" fmla="*/ 32 h 32"/>
                <a:gd name="T26" fmla="*/ 24 w 30"/>
                <a:gd name="T27" fmla="*/ 32 h 32"/>
                <a:gd name="T28" fmla="*/ 24 w 30"/>
                <a:gd name="T29" fmla="*/ 32 h 32"/>
                <a:gd name="T30" fmla="*/ 28 w 30"/>
                <a:gd name="T31" fmla="*/ 32 h 32"/>
                <a:gd name="T32" fmla="*/ 30 w 30"/>
                <a:gd name="T33" fmla="*/ 30 h 32"/>
                <a:gd name="T34" fmla="*/ 30 w 30"/>
                <a:gd name="T35" fmla="*/ 28 h 32"/>
                <a:gd name="T36" fmla="*/ 30 w 30"/>
                <a:gd name="T37" fmla="*/ 24 h 32"/>
                <a:gd name="T38" fmla="*/ 30 w 30"/>
                <a:gd name="T39" fmla="*/ 24 h 32"/>
                <a:gd name="T40" fmla="*/ 24 w 30"/>
                <a:gd name="T41" fmla="*/ 16 h 32"/>
                <a:gd name="T42" fmla="*/ 16 w 30"/>
                <a:gd name="T43" fmla="*/ 8 h 32"/>
                <a:gd name="T44" fmla="*/ 16 w 30"/>
                <a:gd name="T45" fmla="*/ 8 h 32"/>
                <a:gd name="T46" fmla="*/ 12 w 30"/>
                <a:gd name="T47" fmla="*/ 4 h 32"/>
                <a:gd name="T48" fmla="*/ 8 w 30"/>
                <a:gd name="T49" fmla="*/ 2 h 32"/>
                <a:gd name="T50" fmla="*/ 4 w 30"/>
                <a:gd name="T51"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0" h="32">
                  <a:moveTo>
                    <a:pt x="4" y="0"/>
                  </a:moveTo>
                  <a:lnTo>
                    <a:pt x="4" y="0"/>
                  </a:lnTo>
                  <a:lnTo>
                    <a:pt x="2" y="2"/>
                  </a:lnTo>
                  <a:lnTo>
                    <a:pt x="0" y="4"/>
                  </a:lnTo>
                  <a:lnTo>
                    <a:pt x="0" y="4"/>
                  </a:lnTo>
                  <a:lnTo>
                    <a:pt x="0" y="8"/>
                  </a:lnTo>
                  <a:lnTo>
                    <a:pt x="2" y="12"/>
                  </a:lnTo>
                  <a:lnTo>
                    <a:pt x="8" y="16"/>
                  </a:lnTo>
                  <a:lnTo>
                    <a:pt x="8" y="16"/>
                  </a:lnTo>
                  <a:lnTo>
                    <a:pt x="14" y="24"/>
                  </a:lnTo>
                  <a:lnTo>
                    <a:pt x="16" y="28"/>
                  </a:lnTo>
                  <a:lnTo>
                    <a:pt x="18" y="32"/>
                  </a:lnTo>
                  <a:lnTo>
                    <a:pt x="18" y="32"/>
                  </a:lnTo>
                  <a:lnTo>
                    <a:pt x="24" y="32"/>
                  </a:lnTo>
                  <a:lnTo>
                    <a:pt x="24" y="32"/>
                  </a:lnTo>
                  <a:lnTo>
                    <a:pt x="28" y="32"/>
                  </a:lnTo>
                  <a:lnTo>
                    <a:pt x="30" y="30"/>
                  </a:lnTo>
                  <a:lnTo>
                    <a:pt x="30" y="28"/>
                  </a:lnTo>
                  <a:lnTo>
                    <a:pt x="30" y="24"/>
                  </a:lnTo>
                  <a:lnTo>
                    <a:pt x="30" y="24"/>
                  </a:lnTo>
                  <a:lnTo>
                    <a:pt x="24" y="16"/>
                  </a:lnTo>
                  <a:lnTo>
                    <a:pt x="16" y="8"/>
                  </a:lnTo>
                  <a:lnTo>
                    <a:pt x="16" y="8"/>
                  </a:lnTo>
                  <a:lnTo>
                    <a:pt x="12" y="4"/>
                  </a:lnTo>
                  <a:lnTo>
                    <a:pt x="8" y="2"/>
                  </a:lnTo>
                  <a:lnTo>
                    <a:pt x="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Arial" panose="020B0604020202020204" pitchFamily="34" charset="0"/>
                <a:cs typeface="Arial" panose="020B0604020202020204" pitchFamily="34" charset="0"/>
              </a:endParaRPr>
            </a:p>
          </p:txBody>
        </p:sp>
        <p:sp>
          <p:nvSpPr>
            <p:cNvPr id="151" name="Freeform 136"/>
            <p:cNvSpPr>
              <a:spLocks/>
            </p:cNvSpPr>
            <p:nvPr/>
          </p:nvSpPr>
          <p:spPr bwMode="auto">
            <a:xfrm>
              <a:off x="3184" y="2780"/>
              <a:ext cx="12" cy="16"/>
            </a:xfrm>
            <a:custGeom>
              <a:avLst/>
              <a:gdLst>
                <a:gd name="T0" fmla="*/ 8 w 12"/>
                <a:gd name="T1" fmla="*/ 0 h 16"/>
                <a:gd name="T2" fmla="*/ 8 w 12"/>
                <a:gd name="T3" fmla="*/ 0 h 16"/>
                <a:gd name="T4" fmla="*/ 4 w 12"/>
                <a:gd name="T5" fmla="*/ 2 h 16"/>
                <a:gd name="T6" fmla="*/ 4 w 12"/>
                <a:gd name="T7" fmla="*/ 2 h 16"/>
                <a:gd name="T8" fmla="*/ 2 w 12"/>
                <a:gd name="T9" fmla="*/ 4 h 16"/>
                <a:gd name="T10" fmla="*/ 0 w 12"/>
                <a:gd name="T11" fmla="*/ 6 h 16"/>
                <a:gd name="T12" fmla="*/ 0 w 12"/>
                <a:gd name="T13" fmla="*/ 10 h 16"/>
                <a:gd name="T14" fmla="*/ 2 w 12"/>
                <a:gd name="T15" fmla="*/ 12 h 16"/>
                <a:gd name="T16" fmla="*/ 2 w 12"/>
                <a:gd name="T17" fmla="*/ 12 h 16"/>
                <a:gd name="T18" fmla="*/ 4 w 12"/>
                <a:gd name="T19" fmla="*/ 16 h 16"/>
                <a:gd name="T20" fmla="*/ 6 w 12"/>
                <a:gd name="T21" fmla="*/ 16 h 16"/>
                <a:gd name="T22" fmla="*/ 6 w 12"/>
                <a:gd name="T23" fmla="*/ 16 h 16"/>
                <a:gd name="T24" fmla="*/ 8 w 12"/>
                <a:gd name="T25" fmla="*/ 16 h 16"/>
                <a:gd name="T26" fmla="*/ 10 w 12"/>
                <a:gd name="T27" fmla="*/ 14 h 16"/>
                <a:gd name="T28" fmla="*/ 12 w 12"/>
                <a:gd name="T29" fmla="*/ 8 h 16"/>
                <a:gd name="T30" fmla="*/ 12 w 12"/>
                <a:gd name="T31" fmla="*/ 8 h 16"/>
                <a:gd name="T32" fmla="*/ 12 w 12"/>
                <a:gd name="T33" fmla="*/ 2 h 16"/>
                <a:gd name="T34" fmla="*/ 10 w 12"/>
                <a:gd name="T35" fmla="*/ 0 h 16"/>
                <a:gd name="T36" fmla="*/ 8 w 12"/>
                <a:gd name="T37"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 h="16">
                  <a:moveTo>
                    <a:pt x="8" y="0"/>
                  </a:moveTo>
                  <a:lnTo>
                    <a:pt x="8" y="0"/>
                  </a:lnTo>
                  <a:lnTo>
                    <a:pt x="4" y="2"/>
                  </a:lnTo>
                  <a:lnTo>
                    <a:pt x="4" y="2"/>
                  </a:lnTo>
                  <a:lnTo>
                    <a:pt x="2" y="4"/>
                  </a:lnTo>
                  <a:lnTo>
                    <a:pt x="0" y="6"/>
                  </a:lnTo>
                  <a:lnTo>
                    <a:pt x="0" y="10"/>
                  </a:lnTo>
                  <a:lnTo>
                    <a:pt x="2" y="12"/>
                  </a:lnTo>
                  <a:lnTo>
                    <a:pt x="2" y="12"/>
                  </a:lnTo>
                  <a:lnTo>
                    <a:pt x="4" y="16"/>
                  </a:lnTo>
                  <a:lnTo>
                    <a:pt x="6" y="16"/>
                  </a:lnTo>
                  <a:lnTo>
                    <a:pt x="6" y="16"/>
                  </a:lnTo>
                  <a:lnTo>
                    <a:pt x="8" y="16"/>
                  </a:lnTo>
                  <a:lnTo>
                    <a:pt x="10" y="14"/>
                  </a:lnTo>
                  <a:lnTo>
                    <a:pt x="12" y="8"/>
                  </a:lnTo>
                  <a:lnTo>
                    <a:pt x="12" y="8"/>
                  </a:lnTo>
                  <a:lnTo>
                    <a:pt x="12" y="2"/>
                  </a:lnTo>
                  <a:lnTo>
                    <a:pt x="10" y="0"/>
                  </a:lnTo>
                  <a:lnTo>
                    <a:pt x="8"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Arial" panose="020B0604020202020204" pitchFamily="34" charset="0"/>
                <a:cs typeface="Arial" panose="020B0604020202020204" pitchFamily="34" charset="0"/>
              </a:endParaRPr>
            </a:p>
          </p:txBody>
        </p:sp>
        <p:sp>
          <p:nvSpPr>
            <p:cNvPr id="152" name="Freeform 137"/>
            <p:cNvSpPr>
              <a:spLocks/>
            </p:cNvSpPr>
            <p:nvPr/>
          </p:nvSpPr>
          <p:spPr bwMode="auto">
            <a:xfrm>
              <a:off x="3184" y="2780"/>
              <a:ext cx="12" cy="16"/>
            </a:xfrm>
            <a:custGeom>
              <a:avLst/>
              <a:gdLst>
                <a:gd name="T0" fmla="*/ 8 w 12"/>
                <a:gd name="T1" fmla="*/ 0 h 16"/>
                <a:gd name="T2" fmla="*/ 8 w 12"/>
                <a:gd name="T3" fmla="*/ 0 h 16"/>
                <a:gd name="T4" fmla="*/ 4 w 12"/>
                <a:gd name="T5" fmla="*/ 2 h 16"/>
                <a:gd name="T6" fmla="*/ 4 w 12"/>
                <a:gd name="T7" fmla="*/ 2 h 16"/>
                <a:gd name="T8" fmla="*/ 2 w 12"/>
                <a:gd name="T9" fmla="*/ 4 h 16"/>
                <a:gd name="T10" fmla="*/ 0 w 12"/>
                <a:gd name="T11" fmla="*/ 6 h 16"/>
                <a:gd name="T12" fmla="*/ 0 w 12"/>
                <a:gd name="T13" fmla="*/ 10 h 16"/>
                <a:gd name="T14" fmla="*/ 2 w 12"/>
                <a:gd name="T15" fmla="*/ 12 h 16"/>
                <a:gd name="T16" fmla="*/ 2 w 12"/>
                <a:gd name="T17" fmla="*/ 12 h 16"/>
                <a:gd name="T18" fmla="*/ 4 w 12"/>
                <a:gd name="T19" fmla="*/ 16 h 16"/>
                <a:gd name="T20" fmla="*/ 6 w 12"/>
                <a:gd name="T21" fmla="*/ 16 h 16"/>
                <a:gd name="T22" fmla="*/ 6 w 12"/>
                <a:gd name="T23" fmla="*/ 16 h 16"/>
                <a:gd name="T24" fmla="*/ 8 w 12"/>
                <a:gd name="T25" fmla="*/ 16 h 16"/>
                <a:gd name="T26" fmla="*/ 10 w 12"/>
                <a:gd name="T27" fmla="*/ 14 h 16"/>
                <a:gd name="T28" fmla="*/ 12 w 12"/>
                <a:gd name="T29" fmla="*/ 8 h 16"/>
                <a:gd name="T30" fmla="*/ 12 w 12"/>
                <a:gd name="T31" fmla="*/ 8 h 16"/>
                <a:gd name="T32" fmla="*/ 12 w 12"/>
                <a:gd name="T33" fmla="*/ 2 h 16"/>
                <a:gd name="T34" fmla="*/ 10 w 12"/>
                <a:gd name="T35" fmla="*/ 0 h 16"/>
                <a:gd name="T36" fmla="*/ 8 w 12"/>
                <a:gd name="T37"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 h="16">
                  <a:moveTo>
                    <a:pt x="8" y="0"/>
                  </a:moveTo>
                  <a:lnTo>
                    <a:pt x="8" y="0"/>
                  </a:lnTo>
                  <a:lnTo>
                    <a:pt x="4" y="2"/>
                  </a:lnTo>
                  <a:lnTo>
                    <a:pt x="4" y="2"/>
                  </a:lnTo>
                  <a:lnTo>
                    <a:pt x="2" y="4"/>
                  </a:lnTo>
                  <a:lnTo>
                    <a:pt x="0" y="6"/>
                  </a:lnTo>
                  <a:lnTo>
                    <a:pt x="0" y="10"/>
                  </a:lnTo>
                  <a:lnTo>
                    <a:pt x="2" y="12"/>
                  </a:lnTo>
                  <a:lnTo>
                    <a:pt x="2" y="12"/>
                  </a:lnTo>
                  <a:lnTo>
                    <a:pt x="4" y="16"/>
                  </a:lnTo>
                  <a:lnTo>
                    <a:pt x="6" y="16"/>
                  </a:lnTo>
                  <a:lnTo>
                    <a:pt x="6" y="16"/>
                  </a:lnTo>
                  <a:lnTo>
                    <a:pt x="8" y="16"/>
                  </a:lnTo>
                  <a:lnTo>
                    <a:pt x="10" y="14"/>
                  </a:lnTo>
                  <a:lnTo>
                    <a:pt x="12" y="8"/>
                  </a:lnTo>
                  <a:lnTo>
                    <a:pt x="12" y="8"/>
                  </a:lnTo>
                  <a:lnTo>
                    <a:pt x="12" y="2"/>
                  </a:lnTo>
                  <a:lnTo>
                    <a:pt x="10" y="0"/>
                  </a:lnTo>
                  <a:lnTo>
                    <a:pt x="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Arial" panose="020B0604020202020204" pitchFamily="34" charset="0"/>
                <a:cs typeface="Arial" panose="020B0604020202020204" pitchFamily="34" charset="0"/>
              </a:endParaRPr>
            </a:p>
          </p:txBody>
        </p:sp>
        <p:sp>
          <p:nvSpPr>
            <p:cNvPr id="153" name="Freeform 138"/>
            <p:cNvSpPr>
              <a:spLocks/>
            </p:cNvSpPr>
            <p:nvPr/>
          </p:nvSpPr>
          <p:spPr bwMode="auto">
            <a:xfrm>
              <a:off x="3156" y="2800"/>
              <a:ext cx="24" cy="30"/>
            </a:xfrm>
            <a:custGeom>
              <a:avLst/>
              <a:gdLst>
                <a:gd name="T0" fmla="*/ 14 w 24"/>
                <a:gd name="T1" fmla="*/ 0 h 30"/>
                <a:gd name="T2" fmla="*/ 14 w 24"/>
                <a:gd name="T3" fmla="*/ 0 h 30"/>
                <a:gd name="T4" fmla="*/ 10 w 24"/>
                <a:gd name="T5" fmla="*/ 0 h 30"/>
                <a:gd name="T6" fmla="*/ 4 w 24"/>
                <a:gd name="T7" fmla="*/ 4 h 30"/>
                <a:gd name="T8" fmla="*/ 2 w 24"/>
                <a:gd name="T9" fmla="*/ 8 h 30"/>
                <a:gd name="T10" fmla="*/ 0 w 24"/>
                <a:gd name="T11" fmla="*/ 12 h 30"/>
                <a:gd name="T12" fmla="*/ 0 w 24"/>
                <a:gd name="T13" fmla="*/ 12 h 30"/>
                <a:gd name="T14" fmla="*/ 4 w 24"/>
                <a:gd name="T15" fmla="*/ 26 h 30"/>
                <a:gd name="T16" fmla="*/ 4 w 24"/>
                <a:gd name="T17" fmla="*/ 26 h 30"/>
                <a:gd name="T18" fmla="*/ 6 w 24"/>
                <a:gd name="T19" fmla="*/ 30 h 30"/>
                <a:gd name="T20" fmla="*/ 6 w 24"/>
                <a:gd name="T21" fmla="*/ 30 h 30"/>
                <a:gd name="T22" fmla="*/ 6 w 24"/>
                <a:gd name="T23" fmla="*/ 30 h 30"/>
                <a:gd name="T24" fmla="*/ 10 w 24"/>
                <a:gd name="T25" fmla="*/ 30 h 30"/>
                <a:gd name="T26" fmla="*/ 10 w 24"/>
                <a:gd name="T27" fmla="*/ 30 h 30"/>
                <a:gd name="T28" fmla="*/ 18 w 24"/>
                <a:gd name="T29" fmla="*/ 24 h 30"/>
                <a:gd name="T30" fmla="*/ 22 w 24"/>
                <a:gd name="T31" fmla="*/ 18 h 30"/>
                <a:gd name="T32" fmla="*/ 24 w 24"/>
                <a:gd name="T33" fmla="*/ 8 h 30"/>
                <a:gd name="T34" fmla="*/ 24 w 24"/>
                <a:gd name="T35" fmla="*/ 6 h 30"/>
                <a:gd name="T36" fmla="*/ 22 w 24"/>
                <a:gd name="T37" fmla="*/ 2 h 30"/>
                <a:gd name="T38" fmla="*/ 22 w 24"/>
                <a:gd name="T39" fmla="*/ 2 h 30"/>
                <a:gd name="T40" fmla="*/ 18 w 24"/>
                <a:gd name="T41" fmla="*/ 0 h 30"/>
                <a:gd name="T42" fmla="*/ 14 w 24"/>
                <a:gd name="T43"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4" h="30">
                  <a:moveTo>
                    <a:pt x="14" y="0"/>
                  </a:moveTo>
                  <a:lnTo>
                    <a:pt x="14" y="0"/>
                  </a:lnTo>
                  <a:lnTo>
                    <a:pt x="10" y="0"/>
                  </a:lnTo>
                  <a:lnTo>
                    <a:pt x="4" y="4"/>
                  </a:lnTo>
                  <a:lnTo>
                    <a:pt x="2" y="8"/>
                  </a:lnTo>
                  <a:lnTo>
                    <a:pt x="0" y="12"/>
                  </a:lnTo>
                  <a:lnTo>
                    <a:pt x="0" y="12"/>
                  </a:lnTo>
                  <a:lnTo>
                    <a:pt x="4" y="26"/>
                  </a:lnTo>
                  <a:lnTo>
                    <a:pt x="4" y="26"/>
                  </a:lnTo>
                  <a:lnTo>
                    <a:pt x="6" y="30"/>
                  </a:lnTo>
                  <a:lnTo>
                    <a:pt x="6" y="30"/>
                  </a:lnTo>
                  <a:lnTo>
                    <a:pt x="6" y="30"/>
                  </a:lnTo>
                  <a:lnTo>
                    <a:pt x="10" y="30"/>
                  </a:lnTo>
                  <a:lnTo>
                    <a:pt x="10" y="30"/>
                  </a:lnTo>
                  <a:lnTo>
                    <a:pt x="18" y="24"/>
                  </a:lnTo>
                  <a:lnTo>
                    <a:pt x="22" y="18"/>
                  </a:lnTo>
                  <a:lnTo>
                    <a:pt x="24" y="8"/>
                  </a:lnTo>
                  <a:lnTo>
                    <a:pt x="24" y="6"/>
                  </a:lnTo>
                  <a:lnTo>
                    <a:pt x="22" y="2"/>
                  </a:lnTo>
                  <a:lnTo>
                    <a:pt x="22" y="2"/>
                  </a:lnTo>
                  <a:lnTo>
                    <a:pt x="18" y="0"/>
                  </a:lnTo>
                  <a:lnTo>
                    <a:pt x="14"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Arial" panose="020B0604020202020204" pitchFamily="34" charset="0"/>
                <a:cs typeface="Arial" panose="020B0604020202020204" pitchFamily="34" charset="0"/>
              </a:endParaRPr>
            </a:p>
          </p:txBody>
        </p:sp>
        <p:sp>
          <p:nvSpPr>
            <p:cNvPr id="154" name="Freeform 139"/>
            <p:cNvSpPr>
              <a:spLocks/>
            </p:cNvSpPr>
            <p:nvPr/>
          </p:nvSpPr>
          <p:spPr bwMode="auto">
            <a:xfrm>
              <a:off x="3156" y="2800"/>
              <a:ext cx="24" cy="30"/>
            </a:xfrm>
            <a:custGeom>
              <a:avLst/>
              <a:gdLst>
                <a:gd name="T0" fmla="*/ 14 w 24"/>
                <a:gd name="T1" fmla="*/ 0 h 30"/>
                <a:gd name="T2" fmla="*/ 14 w 24"/>
                <a:gd name="T3" fmla="*/ 0 h 30"/>
                <a:gd name="T4" fmla="*/ 10 w 24"/>
                <a:gd name="T5" fmla="*/ 0 h 30"/>
                <a:gd name="T6" fmla="*/ 4 w 24"/>
                <a:gd name="T7" fmla="*/ 4 h 30"/>
                <a:gd name="T8" fmla="*/ 2 w 24"/>
                <a:gd name="T9" fmla="*/ 8 h 30"/>
                <a:gd name="T10" fmla="*/ 0 w 24"/>
                <a:gd name="T11" fmla="*/ 12 h 30"/>
                <a:gd name="T12" fmla="*/ 0 w 24"/>
                <a:gd name="T13" fmla="*/ 12 h 30"/>
                <a:gd name="T14" fmla="*/ 4 w 24"/>
                <a:gd name="T15" fmla="*/ 26 h 30"/>
                <a:gd name="T16" fmla="*/ 4 w 24"/>
                <a:gd name="T17" fmla="*/ 26 h 30"/>
                <a:gd name="T18" fmla="*/ 6 w 24"/>
                <a:gd name="T19" fmla="*/ 30 h 30"/>
                <a:gd name="T20" fmla="*/ 6 w 24"/>
                <a:gd name="T21" fmla="*/ 30 h 30"/>
                <a:gd name="T22" fmla="*/ 6 w 24"/>
                <a:gd name="T23" fmla="*/ 30 h 30"/>
                <a:gd name="T24" fmla="*/ 10 w 24"/>
                <a:gd name="T25" fmla="*/ 30 h 30"/>
                <a:gd name="T26" fmla="*/ 10 w 24"/>
                <a:gd name="T27" fmla="*/ 30 h 30"/>
                <a:gd name="T28" fmla="*/ 18 w 24"/>
                <a:gd name="T29" fmla="*/ 24 h 30"/>
                <a:gd name="T30" fmla="*/ 22 w 24"/>
                <a:gd name="T31" fmla="*/ 18 h 30"/>
                <a:gd name="T32" fmla="*/ 24 w 24"/>
                <a:gd name="T33" fmla="*/ 8 h 30"/>
                <a:gd name="T34" fmla="*/ 24 w 24"/>
                <a:gd name="T35" fmla="*/ 6 h 30"/>
                <a:gd name="T36" fmla="*/ 22 w 24"/>
                <a:gd name="T37" fmla="*/ 2 h 30"/>
                <a:gd name="T38" fmla="*/ 22 w 24"/>
                <a:gd name="T39" fmla="*/ 2 h 30"/>
                <a:gd name="T40" fmla="*/ 18 w 24"/>
                <a:gd name="T41" fmla="*/ 0 h 30"/>
                <a:gd name="T42" fmla="*/ 14 w 24"/>
                <a:gd name="T43"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4" h="30">
                  <a:moveTo>
                    <a:pt x="14" y="0"/>
                  </a:moveTo>
                  <a:lnTo>
                    <a:pt x="14" y="0"/>
                  </a:lnTo>
                  <a:lnTo>
                    <a:pt x="10" y="0"/>
                  </a:lnTo>
                  <a:lnTo>
                    <a:pt x="4" y="4"/>
                  </a:lnTo>
                  <a:lnTo>
                    <a:pt x="2" y="8"/>
                  </a:lnTo>
                  <a:lnTo>
                    <a:pt x="0" y="12"/>
                  </a:lnTo>
                  <a:lnTo>
                    <a:pt x="0" y="12"/>
                  </a:lnTo>
                  <a:lnTo>
                    <a:pt x="4" y="26"/>
                  </a:lnTo>
                  <a:lnTo>
                    <a:pt x="4" y="26"/>
                  </a:lnTo>
                  <a:lnTo>
                    <a:pt x="6" y="30"/>
                  </a:lnTo>
                  <a:lnTo>
                    <a:pt x="6" y="30"/>
                  </a:lnTo>
                  <a:lnTo>
                    <a:pt x="6" y="30"/>
                  </a:lnTo>
                  <a:lnTo>
                    <a:pt x="10" y="30"/>
                  </a:lnTo>
                  <a:lnTo>
                    <a:pt x="10" y="30"/>
                  </a:lnTo>
                  <a:lnTo>
                    <a:pt x="18" y="24"/>
                  </a:lnTo>
                  <a:lnTo>
                    <a:pt x="22" y="18"/>
                  </a:lnTo>
                  <a:lnTo>
                    <a:pt x="24" y="8"/>
                  </a:lnTo>
                  <a:lnTo>
                    <a:pt x="24" y="6"/>
                  </a:lnTo>
                  <a:lnTo>
                    <a:pt x="22" y="2"/>
                  </a:lnTo>
                  <a:lnTo>
                    <a:pt x="22" y="2"/>
                  </a:lnTo>
                  <a:lnTo>
                    <a:pt x="18" y="0"/>
                  </a:lnTo>
                  <a:lnTo>
                    <a:pt x="1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Arial" panose="020B0604020202020204" pitchFamily="34" charset="0"/>
                <a:cs typeface="Arial" panose="020B0604020202020204" pitchFamily="34" charset="0"/>
              </a:endParaRPr>
            </a:p>
          </p:txBody>
        </p:sp>
        <p:sp>
          <p:nvSpPr>
            <p:cNvPr id="155" name="Freeform 140"/>
            <p:cNvSpPr>
              <a:spLocks/>
            </p:cNvSpPr>
            <p:nvPr/>
          </p:nvSpPr>
          <p:spPr bwMode="auto">
            <a:xfrm>
              <a:off x="3020" y="2756"/>
              <a:ext cx="12" cy="18"/>
            </a:xfrm>
            <a:custGeom>
              <a:avLst/>
              <a:gdLst>
                <a:gd name="T0" fmla="*/ 6 w 12"/>
                <a:gd name="T1" fmla="*/ 0 h 18"/>
                <a:gd name="T2" fmla="*/ 6 w 12"/>
                <a:gd name="T3" fmla="*/ 0 h 18"/>
                <a:gd name="T4" fmla="*/ 4 w 12"/>
                <a:gd name="T5" fmla="*/ 0 h 18"/>
                <a:gd name="T6" fmla="*/ 0 w 12"/>
                <a:gd name="T7" fmla="*/ 6 h 18"/>
                <a:gd name="T8" fmla="*/ 0 w 12"/>
                <a:gd name="T9" fmla="*/ 6 h 18"/>
                <a:gd name="T10" fmla="*/ 0 w 12"/>
                <a:gd name="T11" fmla="*/ 14 h 18"/>
                <a:gd name="T12" fmla="*/ 2 w 12"/>
                <a:gd name="T13" fmla="*/ 16 h 18"/>
                <a:gd name="T14" fmla="*/ 4 w 12"/>
                <a:gd name="T15" fmla="*/ 18 h 18"/>
                <a:gd name="T16" fmla="*/ 4 w 12"/>
                <a:gd name="T17" fmla="*/ 18 h 18"/>
                <a:gd name="T18" fmla="*/ 8 w 12"/>
                <a:gd name="T19" fmla="*/ 16 h 18"/>
                <a:gd name="T20" fmla="*/ 8 w 12"/>
                <a:gd name="T21" fmla="*/ 16 h 18"/>
                <a:gd name="T22" fmla="*/ 12 w 12"/>
                <a:gd name="T23" fmla="*/ 12 h 18"/>
                <a:gd name="T24" fmla="*/ 12 w 12"/>
                <a:gd name="T25" fmla="*/ 6 h 18"/>
                <a:gd name="T26" fmla="*/ 10 w 12"/>
                <a:gd name="T27" fmla="*/ 2 h 18"/>
                <a:gd name="T28" fmla="*/ 6 w 12"/>
                <a:gd name="T29"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 h="18">
                  <a:moveTo>
                    <a:pt x="6" y="0"/>
                  </a:moveTo>
                  <a:lnTo>
                    <a:pt x="6" y="0"/>
                  </a:lnTo>
                  <a:lnTo>
                    <a:pt x="4" y="0"/>
                  </a:lnTo>
                  <a:lnTo>
                    <a:pt x="0" y="6"/>
                  </a:lnTo>
                  <a:lnTo>
                    <a:pt x="0" y="6"/>
                  </a:lnTo>
                  <a:lnTo>
                    <a:pt x="0" y="14"/>
                  </a:lnTo>
                  <a:lnTo>
                    <a:pt x="2" y="16"/>
                  </a:lnTo>
                  <a:lnTo>
                    <a:pt x="4" y="18"/>
                  </a:lnTo>
                  <a:lnTo>
                    <a:pt x="4" y="18"/>
                  </a:lnTo>
                  <a:lnTo>
                    <a:pt x="8" y="16"/>
                  </a:lnTo>
                  <a:lnTo>
                    <a:pt x="8" y="16"/>
                  </a:lnTo>
                  <a:lnTo>
                    <a:pt x="12" y="12"/>
                  </a:lnTo>
                  <a:lnTo>
                    <a:pt x="12" y="6"/>
                  </a:lnTo>
                  <a:lnTo>
                    <a:pt x="10" y="2"/>
                  </a:lnTo>
                  <a:lnTo>
                    <a:pt x="6"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Arial" panose="020B0604020202020204" pitchFamily="34" charset="0"/>
                <a:cs typeface="Arial" panose="020B0604020202020204" pitchFamily="34" charset="0"/>
              </a:endParaRPr>
            </a:p>
          </p:txBody>
        </p:sp>
        <p:sp>
          <p:nvSpPr>
            <p:cNvPr id="156" name="Freeform 141"/>
            <p:cNvSpPr>
              <a:spLocks/>
            </p:cNvSpPr>
            <p:nvPr/>
          </p:nvSpPr>
          <p:spPr bwMode="auto">
            <a:xfrm>
              <a:off x="3020" y="2756"/>
              <a:ext cx="12" cy="18"/>
            </a:xfrm>
            <a:custGeom>
              <a:avLst/>
              <a:gdLst>
                <a:gd name="T0" fmla="*/ 6 w 12"/>
                <a:gd name="T1" fmla="*/ 0 h 18"/>
                <a:gd name="T2" fmla="*/ 6 w 12"/>
                <a:gd name="T3" fmla="*/ 0 h 18"/>
                <a:gd name="T4" fmla="*/ 4 w 12"/>
                <a:gd name="T5" fmla="*/ 0 h 18"/>
                <a:gd name="T6" fmla="*/ 0 w 12"/>
                <a:gd name="T7" fmla="*/ 6 h 18"/>
                <a:gd name="T8" fmla="*/ 0 w 12"/>
                <a:gd name="T9" fmla="*/ 6 h 18"/>
                <a:gd name="T10" fmla="*/ 0 w 12"/>
                <a:gd name="T11" fmla="*/ 14 h 18"/>
                <a:gd name="T12" fmla="*/ 2 w 12"/>
                <a:gd name="T13" fmla="*/ 16 h 18"/>
                <a:gd name="T14" fmla="*/ 4 w 12"/>
                <a:gd name="T15" fmla="*/ 18 h 18"/>
                <a:gd name="T16" fmla="*/ 4 w 12"/>
                <a:gd name="T17" fmla="*/ 18 h 18"/>
                <a:gd name="T18" fmla="*/ 8 w 12"/>
                <a:gd name="T19" fmla="*/ 16 h 18"/>
                <a:gd name="T20" fmla="*/ 8 w 12"/>
                <a:gd name="T21" fmla="*/ 16 h 18"/>
                <a:gd name="T22" fmla="*/ 12 w 12"/>
                <a:gd name="T23" fmla="*/ 12 h 18"/>
                <a:gd name="T24" fmla="*/ 12 w 12"/>
                <a:gd name="T25" fmla="*/ 6 h 18"/>
                <a:gd name="T26" fmla="*/ 10 w 12"/>
                <a:gd name="T27" fmla="*/ 2 h 18"/>
                <a:gd name="T28" fmla="*/ 6 w 12"/>
                <a:gd name="T29"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 h="18">
                  <a:moveTo>
                    <a:pt x="6" y="0"/>
                  </a:moveTo>
                  <a:lnTo>
                    <a:pt x="6" y="0"/>
                  </a:lnTo>
                  <a:lnTo>
                    <a:pt x="4" y="0"/>
                  </a:lnTo>
                  <a:lnTo>
                    <a:pt x="0" y="6"/>
                  </a:lnTo>
                  <a:lnTo>
                    <a:pt x="0" y="6"/>
                  </a:lnTo>
                  <a:lnTo>
                    <a:pt x="0" y="14"/>
                  </a:lnTo>
                  <a:lnTo>
                    <a:pt x="2" y="16"/>
                  </a:lnTo>
                  <a:lnTo>
                    <a:pt x="4" y="18"/>
                  </a:lnTo>
                  <a:lnTo>
                    <a:pt x="4" y="18"/>
                  </a:lnTo>
                  <a:lnTo>
                    <a:pt x="8" y="16"/>
                  </a:lnTo>
                  <a:lnTo>
                    <a:pt x="8" y="16"/>
                  </a:lnTo>
                  <a:lnTo>
                    <a:pt x="12" y="12"/>
                  </a:lnTo>
                  <a:lnTo>
                    <a:pt x="12" y="6"/>
                  </a:lnTo>
                  <a:lnTo>
                    <a:pt x="10" y="2"/>
                  </a:lnTo>
                  <a:lnTo>
                    <a:pt x="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Arial" panose="020B0604020202020204" pitchFamily="34" charset="0"/>
                <a:cs typeface="Arial" panose="020B0604020202020204" pitchFamily="34" charset="0"/>
              </a:endParaRPr>
            </a:p>
          </p:txBody>
        </p:sp>
        <p:sp>
          <p:nvSpPr>
            <p:cNvPr id="157" name="Freeform 142"/>
            <p:cNvSpPr>
              <a:spLocks/>
            </p:cNvSpPr>
            <p:nvPr/>
          </p:nvSpPr>
          <p:spPr bwMode="auto">
            <a:xfrm>
              <a:off x="2254" y="2688"/>
              <a:ext cx="570" cy="508"/>
            </a:xfrm>
            <a:custGeom>
              <a:avLst/>
              <a:gdLst>
                <a:gd name="T0" fmla="*/ 416 w 570"/>
                <a:gd name="T1" fmla="*/ 38 h 508"/>
                <a:gd name="T2" fmla="*/ 414 w 570"/>
                <a:gd name="T3" fmla="*/ 80 h 508"/>
                <a:gd name="T4" fmla="*/ 400 w 570"/>
                <a:gd name="T5" fmla="*/ 112 h 508"/>
                <a:gd name="T6" fmla="*/ 378 w 570"/>
                <a:gd name="T7" fmla="*/ 104 h 508"/>
                <a:gd name="T8" fmla="*/ 350 w 570"/>
                <a:gd name="T9" fmla="*/ 82 h 508"/>
                <a:gd name="T10" fmla="*/ 334 w 570"/>
                <a:gd name="T11" fmla="*/ 56 h 508"/>
                <a:gd name="T12" fmla="*/ 356 w 570"/>
                <a:gd name="T13" fmla="*/ 32 h 508"/>
                <a:gd name="T14" fmla="*/ 356 w 570"/>
                <a:gd name="T15" fmla="*/ 20 h 508"/>
                <a:gd name="T16" fmla="*/ 324 w 570"/>
                <a:gd name="T17" fmla="*/ 18 h 508"/>
                <a:gd name="T18" fmla="*/ 300 w 570"/>
                <a:gd name="T19" fmla="*/ 4 h 508"/>
                <a:gd name="T20" fmla="*/ 276 w 570"/>
                <a:gd name="T21" fmla="*/ 18 h 508"/>
                <a:gd name="T22" fmla="*/ 256 w 570"/>
                <a:gd name="T23" fmla="*/ 36 h 508"/>
                <a:gd name="T24" fmla="*/ 252 w 570"/>
                <a:gd name="T25" fmla="*/ 58 h 508"/>
                <a:gd name="T26" fmla="*/ 250 w 570"/>
                <a:gd name="T27" fmla="*/ 66 h 508"/>
                <a:gd name="T28" fmla="*/ 216 w 570"/>
                <a:gd name="T29" fmla="*/ 38 h 508"/>
                <a:gd name="T30" fmla="*/ 176 w 570"/>
                <a:gd name="T31" fmla="*/ 72 h 508"/>
                <a:gd name="T32" fmla="*/ 154 w 570"/>
                <a:gd name="T33" fmla="*/ 90 h 508"/>
                <a:gd name="T34" fmla="*/ 142 w 570"/>
                <a:gd name="T35" fmla="*/ 96 h 508"/>
                <a:gd name="T36" fmla="*/ 118 w 570"/>
                <a:gd name="T37" fmla="*/ 136 h 508"/>
                <a:gd name="T38" fmla="*/ 50 w 570"/>
                <a:gd name="T39" fmla="*/ 156 h 508"/>
                <a:gd name="T40" fmla="*/ 20 w 570"/>
                <a:gd name="T41" fmla="*/ 180 h 508"/>
                <a:gd name="T42" fmla="*/ 0 w 570"/>
                <a:gd name="T43" fmla="*/ 234 h 508"/>
                <a:gd name="T44" fmla="*/ 8 w 570"/>
                <a:gd name="T45" fmla="*/ 256 h 508"/>
                <a:gd name="T46" fmla="*/ 6 w 570"/>
                <a:gd name="T47" fmla="*/ 288 h 508"/>
                <a:gd name="T48" fmla="*/ 12 w 570"/>
                <a:gd name="T49" fmla="*/ 314 h 508"/>
                <a:gd name="T50" fmla="*/ 18 w 570"/>
                <a:gd name="T51" fmla="*/ 370 h 508"/>
                <a:gd name="T52" fmla="*/ 10 w 570"/>
                <a:gd name="T53" fmla="*/ 394 h 508"/>
                <a:gd name="T54" fmla="*/ 14 w 570"/>
                <a:gd name="T55" fmla="*/ 412 h 508"/>
                <a:gd name="T56" fmla="*/ 26 w 570"/>
                <a:gd name="T57" fmla="*/ 422 h 508"/>
                <a:gd name="T58" fmla="*/ 68 w 570"/>
                <a:gd name="T59" fmla="*/ 420 h 508"/>
                <a:gd name="T60" fmla="*/ 104 w 570"/>
                <a:gd name="T61" fmla="*/ 402 h 508"/>
                <a:gd name="T62" fmla="*/ 136 w 570"/>
                <a:gd name="T63" fmla="*/ 400 h 508"/>
                <a:gd name="T64" fmla="*/ 158 w 570"/>
                <a:gd name="T65" fmla="*/ 376 h 508"/>
                <a:gd name="T66" fmla="*/ 186 w 570"/>
                <a:gd name="T67" fmla="*/ 370 h 508"/>
                <a:gd name="T68" fmla="*/ 224 w 570"/>
                <a:gd name="T69" fmla="*/ 352 h 508"/>
                <a:gd name="T70" fmla="*/ 238 w 570"/>
                <a:gd name="T71" fmla="*/ 360 h 508"/>
                <a:gd name="T72" fmla="*/ 252 w 570"/>
                <a:gd name="T73" fmla="*/ 360 h 508"/>
                <a:gd name="T74" fmla="*/ 272 w 570"/>
                <a:gd name="T75" fmla="*/ 374 h 508"/>
                <a:gd name="T76" fmla="*/ 294 w 570"/>
                <a:gd name="T77" fmla="*/ 400 h 508"/>
                <a:gd name="T78" fmla="*/ 328 w 570"/>
                <a:gd name="T79" fmla="*/ 394 h 508"/>
                <a:gd name="T80" fmla="*/ 336 w 570"/>
                <a:gd name="T81" fmla="*/ 398 h 508"/>
                <a:gd name="T82" fmla="*/ 320 w 570"/>
                <a:gd name="T83" fmla="*/ 422 h 508"/>
                <a:gd name="T84" fmla="*/ 336 w 570"/>
                <a:gd name="T85" fmla="*/ 420 h 508"/>
                <a:gd name="T86" fmla="*/ 344 w 570"/>
                <a:gd name="T87" fmla="*/ 436 h 508"/>
                <a:gd name="T88" fmla="*/ 358 w 570"/>
                <a:gd name="T89" fmla="*/ 456 h 508"/>
                <a:gd name="T90" fmla="*/ 370 w 570"/>
                <a:gd name="T91" fmla="*/ 490 h 508"/>
                <a:gd name="T92" fmla="*/ 408 w 570"/>
                <a:gd name="T93" fmla="*/ 508 h 508"/>
                <a:gd name="T94" fmla="*/ 414 w 570"/>
                <a:gd name="T95" fmla="*/ 498 h 508"/>
                <a:gd name="T96" fmla="*/ 436 w 570"/>
                <a:gd name="T97" fmla="*/ 482 h 508"/>
                <a:gd name="T98" fmla="*/ 446 w 570"/>
                <a:gd name="T99" fmla="*/ 502 h 508"/>
                <a:gd name="T100" fmla="*/ 484 w 570"/>
                <a:gd name="T101" fmla="*/ 482 h 508"/>
                <a:gd name="T102" fmla="*/ 504 w 570"/>
                <a:gd name="T103" fmla="*/ 442 h 508"/>
                <a:gd name="T104" fmla="*/ 532 w 570"/>
                <a:gd name="T105" fmla="*/ 400 h 508"/>
                <a:gd name="T106" fmla="*/ 550 w 570"/>
                <a:gd name="T107" fmla="*/ 348 h 508"/>
                <a:gd name="T108" fmla="*/ 562 w 570"/>
                <a:gd name="T109" fmla="*/ 268 h 508"/>
                <a:gd name="T110" fmla="*/ 548 w 570"/>
                <a:gd name="T111" fmla="*/ 230 h 508"/>
                <a:gd name="T112" fmla="*/ 530 w 570"/>
                <a:gd name="T113" fmla="*/ 198 h 508"/>
                <a:gd name="T114" fmla="*/ 506 w 570"/>
                <a:gd name="T115" fmla="*/ 158 h 508"/>
                <a:gd name="T116" fmla="*/ 472 w 570"/>
                <a:gd name="T117" fmla="*/ 122 h 508"/>
                <a:gd name="T118" fmla="*/ 468 w 570"/>
                <a:gd name="T119" fmla="*/ 78 h 508"/>
                <a:gd name="T120" fmla="*/ 454 w 570"/>
                <a:gd name="T121" fmla="*/ 48 h 508"/>
                <a:gd name="T122" fmla="*/ 444 w 570"/>
                <a:gd name="T123" fmla="*/ 28 h 5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70" h="508">
                  <a:moveTo>
                    <a:pt x="434" y="0"/>
                  </a:moveTo>
                  <a:lnTo>
                    <a:pt x="434" y="0"/>
                  </a:lnTo>
                  <a:lnTo>
                    <a:pt x="430" y="2"/>
                  </a:lnTo>
                  <a:lnTo>
                    <a:pt x="426" y="6"/>
                  </a:lnTo>
                  <a:lnTo>
                    <a:pt x="426" y="6"/>
                  </a:lnTo>
                  <a:lnTo>
                    <a:pt x="420" y="22"/>
                  </a:lnTo>
                  <a:lnTo>
                    <a:pt x="416" y="38"/>
                  </a:lnTo>
                  <a:lnTo>
                    <a:pt x="416" y="38"/>
                  </a:lnTo>
                  <a:lnTo>
                    <a:pt x="416" y="46"/>
                  </a:lnTo>
                  <a:lnTo>
                    <a:pt x="416" y="52"/>
                  </a:lnTo>
                  <a:lnTo>
                    <a:pt x="416" y="52"/>
                  </a:lnTo>
                  <a:lnTo>
                    <a:pt x="416" y="66"/>
                  </a:lnTo>
                  <a:lnTo>
                    <a:pt x="416" y="66"/>
                  </a:lnTo>
                  <a:lnTo>
                    <a:pt x="414" y="80"/>
                  </a:lnTo>
                  <a:lnTo>
                    <a:pt x="412" y="94"/>
                  </a:lnTo>
                  <a:lnTo>
                    <a:pt x="412" y="94"/>
                  </a:lnTo>
                  <a:lnTo>
                    <a:pt x="410" y="100"/>
                  </a:lnTo>
                  <a:lnTo>
                    <a:pt x="406" y="104"/>
                  </a:lnTo>
                  <a:lnTo>
                    <a:pt x="406" y="104"/>
                  </a:lnTo>
                  <a:lnTo>
                    <a:pt x="402" y="108"/>
                  </a:lnTo>
                  <a:lnTo>
                    <a:pt x="400" y="112"/>
                  </a:lnTo>
                  <a:lnTo>
                    <a:pt x="396" y="116"/>
                  </a:lnTo>
                  <a:lnTo>
                    <a:pt x="390" y="118"/>
                  </a:lnTo>
                  <a:lnTo>
                    <a:pt x="390" y="118"/>
                  </a:lnTo>
                  <a:lnTo>
                    <a:pt x="386" y="118"/>
                  </a:lnTo>
                  <a:lnTo>
                    <a:pt x="382" y="114"/>
                  </a:lnTo>
                  <a:lnTo>
                    <a:pt x="378" y="104"/>
                  </a:lnTo>
                  <a:lnTo>
                    <a:pt x="378" y="104"/>
                  </a:lnTo>
                  <a:lnTo>
                    <a:pt x="374" y="96"/>
                  </a:lnTo>
                  <a:lnTo>
                    <a:pt x="370" y="94"/>
                  </a:lnTo>
                  <a:lnTo>
                    <a:pt x="366" y="90"/>
                  </a:lnTo>
                  <a:lnTo>
                    <a:pt x="366" y="90"/>
                  </a:lnTo>
                  <a:lnTo>
                    <a:pt x="356" y="88"/>
                  </a:lnTo>
                  <a:lnTo>
                    <a:pt x="350" y="82"/>
                  </a:lnTo>
                  <a:lnTo>
                    <a:pt x="350" y="82"/>
                  </a:lnTo>
                  <a:lnTo>
                    <a:pt x="344" y="76"/>
                  </a:lnTo>
                  <a:lnTo>
                    <a:pt x="338" y="72"/>
                  </a:lnTo>
                  <a:lnTo>
                    <a:pt x="338" y="72"/>
                  </a:lnTo>
                  <a:lnTo>
                    <a:pt x="334" y="68"/>
                  </a:lnTo>
                  <a:lnTo>
                    <a:pt x="332" y="64"/>
                  </a:lnTo>
                  <a:lnTo>
                    <a:pt x="332" y="60"/>
                  </a:lnTo>
                  <a:lnTo>
                    <a:pt x="334" y="56"/>
                  </a:lnTo>
                  <a:lnTo>
                    <a:pt x="338" y="50"/>
                  </a:lnTo>
                  <a:lnTo>
                    <a:pt x="344" y="42"/>
                  </a:lnTo>
                  <a:lnTo>
                    <a:pt x="344" y="42"/>
                  </a:lnTo>
                  <a:lnTo>
                    <a:pt x="348" y="38"/>
                  </a:lnTo>
                  <a:lnTo>
                    <a:pt x="352" y="34"/>
                  </a:lnTo>
                  <a:lnTo>
                    <a:pt x="352" y="34"/>
                  </a:lnTo>
                  <a:lnTo>
                    <a:pt x="356" y="32"/>
                  </a:lnTo>
                  <a:lnTo>
                    <a:pt x="360" y="30"/>
                  </a:lnTo>
                  <a:lnTo>
                    <a:pt x="360" y="30"/>
                  </a:lnTo>
                  <a:lnTo>
                    <a:pt x="364" y="24"/>
                  </a:lnTo>
                  <a:lnTo>
                    <a:pt x="364" y="22"/>
                  </a:lnTo>
                  <a:lnTo>
                    <a:pt x="362" y="20"/>
                  </a:lnTo>
                  <a:lnTo>
                    <a:pt x="356" y="20"/>
                  </a:lnTo>
                  <a:lnTo>
                    <a:pt x="356" y="20"/>
                  </a:lnTo>
                  <a:lnTo>
                    <a:pt x="348" y="16"/>
                  </a:lnTo>
                  <a:lnTo>
                    <a:pt x="340" y="14"/>
                  </a:lnTo>
                  <a:lnTo>
                    <a:pt x="340" y="14"/>
                  </a:lnTo>
                  <a:lnTo>
                    <a:pt x="338" y="14"/>
                  </a:lnTo>
                  <a:lnTo>
                    <a:pt x="338" y="14"/>
                  </a:lnTo>
                  <a:lnTo>
                    <a:pt x="330" y="16"/>
                  </a:lnTo>
                  <a:lnTo>
                    <a:pt x="324" y="18"/>
                  </a:lnTo>
                  <a:lnTo>
                    <a:pt x="324" y="18"/>
                  </a:lnTo>
                  <a:lnTo>
                    <a:pt x="320" y="18"/>
                  </a:lnTo>
                  <a:lnTo>
                    <a:pt x="320" y="18"/>
                  </a:lnTo>
                  <a:lnTo>
                    <a:pt x="316" y="14"/>
                  </a:lnTo>
                  <a:lnTo>
                    <a:pt x="310" y="10"/>
                  </a:lnTo>
                  <a:lnTo>
                    <a:pt x="304" y="6"/>
                  </a:lnTo>
                  <a:lnTo>
                    <a:pt x="300" y="4"/>
                  </a:lnTo>
                  <a:lnTo>
                    <a:pt x="300" y="4"/>
                  </a:lnTo>
                  <a:lnTo>
                    <a:pt x="296" y="4"/>
                  </a:lnTo>
                  <a:lnTo>
                    <a:pt x="292" y="6"/>
                  </a:lnTo>
                  <a:lnTo>
                    <a:pt x="292" y="6"/>
                  </a:lnTo>
                  <a:lnTo>
                    <a:pt x="284" y="14"/>
                  </a:lnTo>
                  <a:lnTo>
                    <a:pt x="280" y="16"/>
                  </a:lnTo>
                  <a:lnTo>
                    <a:pt x="276" y="18"/>
                  </a:lnTo>
                  <a:lnTo>
                    <a:pt x="276" y="18"/>
                  </a:lnTo>
                  <a:lnTo>
                    <a:pt x="266" y="22"/>
                  </a:lnTo>
                  <a:lnTo>
                    <a:pt x="262" y="24"/>
                  </a:lnTo>
                  <a:lnTo>
                    <a:pt x="260" y="28"/>
                  </a:lnTo>
                  <a:lnTo>
                    <a:pt x="260" y="28"/>
                  </a:lnTo>
                  <a:lnTo>
                    <a:pt x="258" y="32"/>
                  </a:lnTo>
                  <a:lnTo>
                    <a:pt x="256" y="36"/>
                  </a:lnTo>
                  <a:lnTo>
                    <a:pt x="256" y="36"/>
                  </a:lnTo>
                  <a:lnTo>
                    <a:pt x="252" y="40"/>
                  </a:lnTo>
                  <a:lnTo>
                    <a:pt x="250" y="44"/>
                  </a:lnTo>
                  <a:lnTo>
                    <a:pt x="250" y="44"/>
                  </a:lnTo>
                  <a:lnTo>
                    <a:pt x="248" y="48"/>
                  </a:lnTo>
                  <a:lnTo>
                    <a:pt x="248" y="52"/>
                  </a:lnTo>
                  <a:lnTo>
                    <a:pt x="252" y="58"/>
                  </a:lnTo>
                  <a:lnTo>
                    <a:pt x="252" y="58"/>
                  </a:lnTo>
                  <a:lnTo>
                    <a:pt x="256" y="64"/>
                  </a:lnTo>
                  <a:lnTo>
                    <a:pt x="256" y="66"/>
                  </a:lnTo>
                  <a:lnTo>
                    <a:pt x="254" y="66"/>
                  </a:lnTo>
                  <a:lnTo>
                    <a:pt x="254" y="66"/>
                  </a:lnTo>
                  <a:lnTo>
                    <a:pt x="250" y="66"/>
                  </a:lnTo>
                  <a:lnTo>
                    <a:pt x="250" y="66"/>
                  </a:lnTo>
                  <a:lnTo>
                    <a:pt x="242" y="58"/>
                  </a:lnTo>
                  <a:lnTo>
                    <a:pt x="234" y="52"/>
                  </a:lnTo>
                  <a:lnTo>
                    <a:pt x="234" y="52"/>
                  </a:lnTo>
                  <a:lnTo>
                    <a:pt x="226" y="42"/>
                  </a:lnTo>
                  <a:lnTo>
                    <a:pt x="222" y="38"/>
                  </a:lnTo>
                  <a:lnTo>
                    <a:pt x="216" y="38"/>
                  </a:lnTo>
                  <a:lnTo>
                    <a:pt x="216" y="38"/>
                  </a:lnTo>
                  <a:lnTo>
                    <a:pt x="212" y="38"/>
                  </a:lnTo>
                  <a:lnTo>
                    <a:pt x="206" y="42"/>
                  </a:lnTo>
                  <a:lnTo>
                    <a:pt x="206" y="42"/>
                  </a:lnTo>
                  <a:lnTo>
                    <a:pt x="198" y="48"/>
                  </a:lnTo>
                  <a:lnTo>
                    <a:pt x="190" y="56"/>
                  </a:lnTo>
                  <a:lnTo>
                    <a:pt x="176" y="72"/>
                  </a:lnTo>
                  <a:lnTo>
                    <a:pt x="176" y="72"/>
                  </a:lnTo>
                  <a:lnTo>
                    <a:pt x="170" y="82"/>
                  </a:lnTo>
                  <a:lnTo>
                    <a:pt x="166" y="86"/>
                  </a:lnTo>
                  <a:lnTo>
                    <a:pt x="164" y="90"/>
                  </a:lnTo>
                  <a:lnTo>
                    <a:pt x="164" y="90"/>
                  </a:lnTo>
                  <a:lnTo>
                    <a:pt x="160" y="92"/>
                  </a:lnTo>
                  <a:lnTo>
                    <a:pt x="160" y="92"/>
                  </a:lnTo>
                  <a:lnTo>
                    <a:pt x="154" y="90"/>
                  </a:lnTo>
                  <a:lnTo>
                    <a:pt x="154" y="90"/>
                  </a:lnTo>
                  <a:lnTo>
                    <a:pt x="150" y="88"/>
                  </a:lnTo>
                  <a:lnTo>
                    <a:pt x="150" y="88"/>
                  </a:lnTo>
                  <a:lnTo>
                    <a:pt x="146" y="90"/>
                  </a:lnTo>
                  <a:lnTo>
                    <a:pt x="146" y="90"/>
                  </a:lnTo>
                  <a:lnTo>
                    <a:pt x="144" y="92"/>
                  </a:lnTo>
                  <a:lnTo>
                    <a:pt x="142" y="96"/>
                  </a:lnTo>
                  <a:lnTo>
                    <a:pt x="142" y="106"/>
                  </a:lnTo>
                  <a:lnTo>
                    <a:pt x="142" y="106"/>
                  </a:lnTo>
                  <a:lnTo>
                    <a:pt x="140" y="116"/>
                  </a:lnTo>
                  <a:lnTo>
                    <a:pt x="138" y="120"/>
                  </a:lnTo>
                  <a:lnTo>
                    <a:pt x="132" y="124"/>
                  </a:lnTo>
                  <a:lnTo>
                    <a:pt x="132" y="124"/>
                  </a:lnTo>
                  <a:lnTo>
                    <a:pt x="118" y="136"/>
                  </a:lnTo>
                  <a:lnTo>
                    <a:pt x="108" y="140"/>
                  </a:lnTo>
                  <a:lnTo>
                    <a:pt x="100" y="144"/>
                  </a:lnTo>
                  <a:lnTo>
                    <a:pt x="100" y="144"/>
                  </a:lnTo>
                  <a:lnTo>
                    <a:pt x="74" y="148"/>
                  </a:lnTo>
                  <a:lnTo>
                    <a:pt x="62" y="150"/>
                  </a:lnTo>
                  <a:lnTo>
                    <a:pt x="50" y="156"/>
                  </a:lnTo>
                  <a:lnTo>
                    <a:pt x="50" y="156"/>
                  </a:lnTo>
                  <a:lnTo>
                    <a:pt x="46" y="160"/>
                  </a:lnTo>
                  <a:lnTo>
                    <a:pt x="44" y="162"/>
                  </a:lnTo>
                  <a:lnTo>
                    <a:pt x="40" y="166"/>
                  </a:lnTo>
                  <a:lnTo>
                    <a:pt x="36" y="170"/>
                  </a:lnTo>
                  <a:lnTo>
                    <a:pt x="36" y="170"/>
                  </a:lnTo>
                  <a:lnTo>
                    <a:pt x="26" y="178"/>
                  </a:lnTo>
                  <a:lnTo>
                    <a:pt x="20" y="180"/>
                  </a:lnTo>
                  <a:lnTo>
                    <a:pt x="16" y="184"/>
                  </a:lnTo>
                  <a:lnTo>
                    <a:pt x="16" y="184"/>
                  </a:lnTo>
                  <a:lnTo>
                    <a:pt x="10" y="194"/>
                  </a:lnTo>
                  <a:lnTo>
                    <a:pt x="8" y="202"/>
                  </a:lnTo>
                  <a:lnTo>
                    <a:pt x="2" y="222"/>
                  </a:lnTo>
                  <a:lnTo>
                    <a:pt x="2" y="222"/>
                  </a:lnTo>
                  <a:lnTo>
                    <a:pt x="0" y="234"/>
                  </a:lnTo>
                  <a:lnTo>
                    <a:pt x="0" y="238"/>
                  </a:lnTo>
                  <a:lnTo>
                    <a:pt x="4" y="242"/>
                  </a:lnTo>
                  <a:lnTo>
                    <a:pt x="4" y="242"/>
                  </a:lnTo>
                  <a:lnTo>
                    <a:pt x="10" y="246"/>
                  </a:lnTo>
                  <a:lnTo>
                    <a:pt x="12" y="250"/>
                  </a:lnTo>
                  <a:lnTo>
                    <a:pt x="8" y="256"/>
                  </a:lnTo>
                  <a:lnTo>
                    <a:pt x="8" y="256"/>
                  </a:lnTo>
                  <a:lnTo>
                    <a:pt x="4" y="262"/>
                  </a:lnTo>
                  <a:lnTo>
                    <a:pt x="2" y="266"/>
                  </a:lnTo>
                  <a:lnTo>
                    <a:pt x="0" y="270"/>
                  </a:lnTo>
                  <a:lnTo>
                    <a:pt x="0" y="270"/>
                  </a:lnTo>
                  <a:lnTo>
                    <a:pt x="0" y="274"/>
                  </a:lnTo>
                  <a:lnTo>
                    <a:pt x="2" y="280"/>
                  </a:lnTo>
                  <a:lnTo>
                    <a:pt x="6" y="288"/>
                  </a:lnTo>
                  <a:lnTo>
                    <a:pt x="6" y="288"/>
                  </a:lnTo>
                  <a:lnTo>
                    <a:pt x="12" y="298"/>
                  </a:lnTo>
                  <a:lnTo>
                    <a:pt x="12" y="298"/>
                  </a:lnTo>
                  <a:lnTo>
                    <a:pt x="12" y="304"/>
                  </a:lnTo>
                  <a:lnTo>
                    <a:pt x="10" y="310"/>
                  </a:lnTo>
                  <a:lnTo>
                    <a:pt x="10" y="310"/>
                  </a:lnTo>
                  <a:lnTo>
                    <a:pt x="12" y="314"/>
                  </a:lnTo>
                  <a:lnTo>
                    <a:pt x="12" y="318"/>
                  </a:lnTo>
                  <a:lnTo>
                    <a:pt x="16" y="326"/>
                  </a:lnTo>
                  <a:lnTo>
                    <a:pt x="16" y="326"/>
                  </a:lnTo>
                  <a:lnTo>
                    <a:pt x="16" y="336"/>
                  </a:lnTo>
                  <a:lnTo>
                    <a:pt x="16" y="348"/>
                  </a:lnTo>
                  <a:lnTo>
                    <a:pt x="16" y="348"/>
                  </a:lnTo>
                  <a:lnTo>
                    <a:pt x="18" y="370"/>
                  </a:lnTo>
                  <a:lnTo>
                    <a:pt x="18" y="370"/>
                  </a:lnTo>
                  <a:lnTo>
                    <a:pt x="18" y="378"/>
                  </a:lnTo>
                  <a:lnTo>
                    <a:pt x="18" y="384"/>
                  </a:lnTo>
                  <a:lnTo>
                    <a:pt x="16" y="388"/>
                  </a:lnTo>
                  <a:lnTo>
                    <a:pt x="16" y="388"/>
                  </a:lnTo>
                  <a:lnTo>
                    <a:pt x="14" y="392"/>
                  </a:lnTo>
                  <a:lnTo>
                    <a:pt x="10" y="394"/>
                  </a:lnTo>
                  <a:lnTo>
                    <a:pt x="8" y="396"/>
                  </a:lnTo>
                  <a:lnTo>
                    <a:pt x="4" y="400"/>
                  </a:lnTo>
                  <a:lnTo>
                    <a:pt x="4" y="400"/>
                  </a:lnTo>
                  <a:lnTo>
                    <a:pt x="4" y="404"/>
                  </a:lnTo>
                  <a:lnTo>
                    <a:pt x="8" y="408"/>
                  </a:lnTo>
                  <a:lnTo>
                    <a:pt x="14" y="412"/>
                  </a:lnTo>
                  <a:lnTo>
                    <a:pt x="14" y="412"/>
                  </a:lnTo>
                  <a:lnTo>
                    <a:pt x="20" y="412"/>
                  </a:lnTo>
                  <a:lnTo>
                    <a:pt x="24" y="414"/>
                  </a:lnTo>
                  <a:lnTo>
                    <a:pt x="24" y="414"/>
                  </a:lnTo>
                  <a:lnTo>
                    <a:pt x="26" y="416"/>
                  </a:lnTo>
                  <a:lnTo>
                    <a:pt x="26" y="418"/>
                  </a:lnTo>
                  <a:lnTo>
                    <a:pt x="26" y="420"/>
                  </a:lnTo>
                  <a:lnTo>
                    <a:pt x="26" y="422"/>
                  </a:lnTo>
                  <a:lnTo>
                    <a:pt x="26" y="422"/>
                  </a:lnTo>
                  <a:lnTo>
                    <a:pt x="32" y="426"/>
                  </a:lnTo>
                  <a:lnTo>
                    <a:pt x="42" y="428"/>
                  </a:lnTo>
                  <a:lnTo>
                    <a:pt x="42" y="428"/>
                  </a:lnTo>
                  <a:lnTo>
                    <a:pt x="56" y="426"/>
                  </a:lnTo>
                  <a:lnTo>
                    <a:pt x="68" y="420"/>
                  </a:lnTo>
                  <a:lnTo>
                    <a:pt x="68" y="420"/>
                  </a:lnTo>
                  <a:lnTo>
                    <a:pt x="78" y="412"/>
                  </a:lnTo>
                  <a:lnTo>
                    <a:pt x="86" y="404"/>
                  </a:lnTo>
                  <a:lnTo>
                    <a:pt x="86" y="404"/>
                  </a:lnTo>
                  <a:lnTo>
                    <a:pt x="90" y="400"/>
                  </a:lnTo>
                  <a:lnTo>
                    <a:pt x="94" y="400"/>
                  </a:lnTo>
                  <a:lnTo>
                    <a:pt x="94" y="400"/>
                  </a:lnTo>
                  <a:lnTo>
                    <a:pt x="104" y="402"/>
                  </a:lnTo>
                  <a:lnTo>
                    <a:pt x="104" y="402"/>
                  </a:lnTo>
                  <a:lnTo>
                    <a:pt x="112" y="404"/>
                  </a:lnTo>
                  <a:lnTo>
                    <a:pt x="122" y="404"/>
                  </a:lnTo>
                  <a:lnTo>
                    <a:pt x="122" y="404"/>
                  </a:lnTo>
                  <a:lnTo>
                    <a:pt x="128" y="404"/>
                  </a:lnTo>
                  <a:lnTo>
                    <a:pt x="132" y="402"/>
                  </a:lnTo>
                  <a:lnTo>
                    <a:pt x="136" y="400"/>
                  </a:lnTo>
                  <a:lnTo>
                    <a:pt x="138" y="394"/>
                  </a:lnTo>
                  <a:lnTo>
                    <a:pt x="138" y="394"/>
                  </a:lnTo>
                  <a:lnTo>
                    <a:pt x="140" y="384"/>
                  </a:lnTo>
                  <a:lnTo>
                    <a:pt x="142" y="382"/>
                  </a:lnTo>
                  <a:lnTo>
                    <a:pt x="148" y="380"/>
                  </a:lnTo>
                  <a:lnTo>
                    <a:pt x="148" y="380"/>
                  </a:lnTo>
                  <a:lnTo>
                    <a:pt x="158" y="376"/>
                  </a:lnTo>
                  <a:lnTo>
                    <a:pt x="168" y="374"/>
                  </a:lnTo>
                  <a:lnTo>
                    <a:pt x="168" y="374"/>
                  </a:lnTo>
                  <a:lnTo>
                    <a:pt x="176" y="370"/>
                  </a:lnTo>
                  <a:lnTo>
                    <a:pt x="182" y="370"/>
                  </a:lnTo>
                  <a:lnTo>
                    <a:pt x="182" y="370"/>
                  </a:lnTo>
                  <a:lnTo>
                    <a:pt x="186" y="370"/>
                  </a:lnTo>
                  <a:lnTo>
                    <a:pt x="186" y="370"/>
                  </a:lnTo>
                  <a:lnTo>
                    <a:pt x="194" y="370"/>
                  </a:lnTo>
                  <a:lnTo>
                    <a:pt x="194" y="370"/>
                  </a:lnTo>
                  <a:lnTo>
                    <a:pt x="200" y="370"/>
                  </a:lnTo>
                  <a:lnTo>
                    <a:pt x="206" y="366"/>
                  </a:lnTo>
                  <a:lnTo>
                    <a:pt x="206" y="366"/>
                  </a:lnTo>
                  <a:lnTo>
                    <a:pt x="214" y="358"/>
                  </a:lnTo>
                  <a:lnTo>
                    <a:pt x="224" y="352"/>
                  </a:lnTo>
                  <a:lnTo>
                    <a:pt x="224" y="352"/>
                  </a:lnTo>
                  <a:lnTo>
                    <a:pt x="224" y="352"/>
                  </a:lnTo>
                  <a:lnTo>
                    <a:pt x="224" y="352"/>
                  </a:lnTo>
                  <a:lnTo>
                    <a:pt x="228" y="354"/>
                  </a:lnTo>
                  <a:lnTo>
                    <a:pt x="232" y="356"/>
                  </a:lnTo>
                  <a:lnTo>
                    <a:pt x="238" y="360"/>
                  </a:lnTo>
                  <a:lnTo>
                    <a:pt x="238" y="360"/>
                  </a:lnTo>
                  <a:lnTo>
                    <a:pt x="244" y="360"/>
                  </a:lnTo>
                  <a:lnTo>
                    <a:pt x="244" y="360"/>
                  </a:lnTo>
                  <a:lnTo>
                    <a:pt x="246" y="360"/>
                  </a:lnTo>
                  <a:lnTo>
                    <a:pt x="246" y="360"/>
                  </a:lnTo>
                  <a:lnTo>
                    <a:pt x="248" y="360"/>
                  </a:lnTo>
                  <a:lnTo>
                    <a:pt x="248" y="360"/>
                  </a:lnTo>
                  <a:lnTo>
                    <a:pt x="252" y="360"/>
                  </a:lnTo>
                  <a:lnTo>
                    <a:pt x="258" y="362"/>
                  </a:lnTo>
                  <a:lnTo>
                    <a:pt x="258" y="362"/>
                  </a:lnTo>
                  <a:lnTo>
                    <a:pt x="260" y="366"/>
                  </a:lnTo>
                  <a:lnTo>
                    <a:pt x="264" y="372"/>
                  </a:lnTo>
                  <a:lnTo>
                    <a:pt x="264" y="372"/>
                  </a:lnTo>
                  <a:lnTo>
                    <a:pt x="268" y="374"/>
                  </a:lnTo>
                  <a:lnTo>
                    <a:pt x="272" y="374"/>
                  </a:lnTo>
                  <a:lnTo>
                    <a:pt x="272" y="374"/>
                  </a:lnTo>
                  <a:lnTo>
                    <a:pt x="278" y="378"/>
                  </a:lnTo>
                  <a:lnTo>
                    <a:pt x="282" y="384"/>
                  </a:lnTo>
                  <a:lnTo>
                    <a:pt x="284" y="390"/>
                  </a:lnTo>
                  <a:lnTo>
                    <a:pt x="288" y="396"/>
                  </a:lnTo>
                  <a:lnTo>
                    <a:pt x="288" y="396"/>
                  </a:lnTo>
                  <a:lnTo>
                    <a:pt x="294" y="400"/>
                  </a:lnTo>
                  <a:lnTo>
                    <a:pt x="300" y="406"/>
                  </a:lnTo>
                  <a:lnTo>
                    <a:pt x="300" y="406"/>
                  </a:lnTo>
                  <a:lnTo>
                    <a:pt x="304" y="410"/>
                  </a:lnTo>
                  <a:lnTo>
                    <a:pt x="308" y="416"/>
                  </a:lnTo>
                  <a:lnTo>
                    <a:pt x="308" y="416"/>
                  </a:lnTo>
                  <a:lnTo>
                    <a:pt x="320" y="402"/>
                  </a:lnTo>
                  <a:lnTo>
                    <a:pt x="328" y="394"/>
                  </a:lnTo>
                  <a:lnTo>
                    <a:pt x="332" y="392"/>
                  </a:lnTo>
                  <a:lnTo>
                    <a:pt x="336" y="392"/>
                  </a:lnTo>
                  <a:lnTo>
                    <a:pt x="336" y="392"/>
                  </a:lnTo>
                  <a:lnTo>
                    <a:pt x="340" y="392"/>
                  </a:lnTo>
                  <a:lnTo>
                    <a:pt x="340" y="392"/>
                  </a:lnTo>
                  <a:lnTo>
                    <a:pt x="336" y="394"/>
                  </a:lnTo>
                  <a:lnTo>
                    <a:pt x="336" y="398"/>
                  </a:lnTo>
                  <a:lnTo>
                    <a:pt x="334" y="404"/>
                  </a:lnTo>
                  <a:lnTo>
                    <a:pt x="332" y="406"/>
                  </a:lnTo>
                  <a:lnTo>
                    <a:pt x="332" y="406"/>
                  </a:lnTo>
                  <a:lnTo>
                    <a:pt x="326" y="414"/>
                  </a:lnTo>
                  <a:lnTo>
                    <a:pt x="322" y="418"/>
                  </a:lnTo>
                  <a:lnTo>
                    <a:pt x="320" y="422"/>
                  </a:lnTo>
                  <a:lnTo>
                    <a:pt x="320" y="422"/>
                  </a:lnTo>
                  <a:lnTo>
                    <a:pt x="320" y="422"/>
                  </a:lnTo>
                  <a:lnTo>
                    <a:pt x="320" y="422"/>
                  </a:lnTo>
                  <a:lnTo>
                    <a:pt x="330" y="422"/>
                  </a:lnTo>
                  <a:lnTo>
                    <a:pt x="330" y="422"/>
                  </a:lnTo>
                  <a:lnTo>
                    <a:pt x="336" y="420"/>
                  </a:lnTo>
                  <a:lnTo>
                    <a:pt x="336" y="420"/>
                  </a:lnTo>
                  <a:lnTo>
                    <a:pt x="336" y="420"/>
                  </a:lnTo>
                  <a:lnTo>
                    <a:pt x="336" y="420"/>
                  </a:lnTo>
                  <a:lnTo>
                    <a:pt x="340" y="424"/>
                  </a:lnTo>
                  <a:lnTo>
                    <a:pt x="342" y="426"/>
                  </a:lnTo>
                  <a:lnTo>
                    <a:pt x="342" y="430"/>
                  </a:lnTo>
                  <a:lnTo>
                    <a:pt x="342" y="434"/>
                  </a:lnTo>
                  <a:lnTo>
                    <a:pt x="342" y="434"/>
                  </a:lnTo>
                  <a:lnTo>
                    <a:pt x="344" y="436"/>
                  </a:lnTo>
                  <a:lnTo>
                    <a:pt x="346" y="438"/>
                  </a:lnTo>
                  <a:lnTo>
                    <a:pt x="350" y="438"/>
                  </a:lnTo>
                  <a:lnTo>
                    <a:pt x="352" y="442"/>
                  </a:lnTo>
                  <a:lnTo>
                    <a:pt x="352" y="442"/>
                  </a:lnTo>
                  <a:lnTo>
                    <a:pt x="356" y="448"/>
                  </a:lnTo>
                  <a:lnTo>
                    <a:pt x="358" y="456"/>
                  </a:lnTo>
                  <a:lnTo>
                    <a:pt x="358" y="456"/>
                  </a:lnTo>
                  <a:lnTo>
                    <a:pt x="360" y="464"/>
                  </a:lnTo>
                  <a:lnTo>
                    <a:pt x="360" y="472"/>
                  </a:lnTo>
                  <a:lnTo>
                    <a:pt x="360" y="480"/>
                  </a:lnTo>
                  <a:lnTo>
                    <a:pt x="362" y="484"/>
                  </a:lnTo>
                  <a:lnTo>
                    <a:pt x="364" y="486"/>
                  </a:lnTo>
                  <a:lnTo>
                    <a:pt x="364" y="486"/>
                  </a:lnTo>
                  <a:lnTo>
                    <a:pt x="370" y="490"/>
                  </a:lnTo>
                  <a:lnTo>
                    <a:pt x="378" y="494"/>
                  </a:lnTo>
                  <a:lnTo>
                    <a:pt x="386" y="496"/>
                  </a:lnTo>
                  <a:lnTo>
                    <a:pt x="394" y="500"/>
                  </a:lnTo>
                  <a:lnTo>
                    <a:pt x="394" y="500"/>
                  </a:lnTo>
                  <a:lnTo>
                    <a:pt x="400" y="504"/>
                  </a:lnTo>
                  <a:lnTo>
                    <a:pt x="404" y="506"/>
                  </a:lnTo>
                  <a:lnTo>
                    <a:pt x="408" y="508"/>
                  </a:lnTo>
                  <a:lnTo>
                    <a:pt x="408" y="508"/>
                  </a:lnTo>
                  <a:lnTo>
                    <a:pt x="410" y="508"/>
                  </a:lnTo>
                  <a:lnTo>
                    <a:pt x="410" y="508"/>
                  </a:lnTo>
                  <a:lnTo>
                    <a:pt x="412" y="506"/>
                  </a:lnTo>
                  <a:lnTo>
                    <a:pt x="412" y="504"/>
                  </a:lnTo>
                  <a:lnTo>
                    <a:pt x="414" y="498"/>
                  </a:lnTo>
                  <a:lnTo>
                    <a:pt x="414" y="498"/>
                  </a:lnTo>
                  <a:lnTo>
                    <a:pt x="416" y="492"/>
                  </a:lnTo>
                  <a:lnTo>
                    <a:pt x="420" y="486"/>
                  </a:lnTo>
                  <a:lnTo>
                    <a:pt x="424" y="480"/>
                  </a:lnTo>
                  <a:lnTo>
                    <a:pt x="432" y="478"/>
                  </a:lnTo>
                  <a:lnTo>
                    <a:pt x="432" y="478"/>
                  </a:lnTo>
                  <a:lnTo>
                    <a:pt x="434" y="478"/>
                  </a:lnTo>
                  <a:lnTo>
                    <a:pt x="436" y="482"/>
                  </a:lnTo>
                  <a:lnTo>
                    <a:pt x="434" y="490"/>
                  </a:lnTo>
                  <a:lnTo>
                    <a:pt x="434" y="500"/>
                  </a:lnTo>
                  <a:lnTo>
                    <a:pt x="436" y="502"/>
                  </a:lnTo>
                  <a:lnTo>
                    <a:pt x="440" y="504"/>
                  </a:lnTo>
                  <a:lnTo>
                    <a:pt x="440" y="504"/>
                  </a:lnTo>
                  <a:lnTo>
                    <a:pt x="446" y="502"/>
                  </a:lnTo>
                  <a:lnTo>
                    <a:pt x="446" y="502"/>
                  </a:lnTo>
                  <a:lnTo>
                    <a:pt x="452" y="500"/>
                  </a:lnTo>
                  <a:lnTo>
                    <a:pt x="456" y="496"/>
                  </a:lnTo>
                  <a:lnTo>
                    <a:pt x="464" y="490"/>
                  </a:lnTo>
                  <a:lnTo>
                    <a:pt x="464" y="490"/>
                  </a:lnTo>
                  <a:lnTo>
                    <a:pt x="472" y="486"/>
                  </a:lnTo>
                  <a:lnTo>
                    <a:pt x="484" y="482"/>
                  </a:lnTo>
                  <a:lnTo>
                    <a:pt x="484" y="482"/>
                  </a:lnTo>
                  <a:lnTo>
                    <a:pt x="492" y="478"/>
                  </a:lnTo>
                  <a:lnTo>
                    <a:pt x="496" y="476"/>
                  </a:lnTo>
                  <a:lnTo>
                    <a:pt x="498" y="474"/>
                  </a:lnTo>
                  <a:lnTo>
                    <a:pt x="498" y="474"/>
                  </a:lnTo>
                  <a:lnTo>
                    <a:pt x="502" y="464"/>
                  </a:lnTo>
                  <a:lnTo>
                    <a:pt x="504" y="454"/>
                  </a:lnTo>
                  <a:lnTo>
                    <a:pt x="504" y="442"/>
                  </a:lnTo>
                  <a:lnTo>
                    <a:pt x="508" y="434"/>
                  </a:lnTo>
                  <a:lnTo>
                    <a:pt x="508" y="434"/>
                  </a:lnTo>
                  <a:lnTo>
                    <a:pt x="516" y="424"/>
                  </a:lnTo>
                  <a:lnTo>
                    <a:pt x="520" y="420"/>
                  </a:lnTo>
                  <a:lnTo>
                    <a:pt x="524" y="416"/>
                  </a:lnTo>
                  <a:lnTo>
                    <a:pt x="524" y="416"/>
                  </a:lnTo>
                  <a:lnTo>
                    <a:pt x="532" y="400"/>
                  </a:lnTo>
                  <a:lnTo>
                    <a:pt x="532" y="400"/>
                  </a:lnTo>
                  <a:lnTo>
                    <a:pt x="542" y="382"/>
                  </a:lnTo>
                  <a:lnTo>
                    <a:pt x="544" y="372"/>
                  </a:lnTo>
                  <a:lnTo>
                    <a:pt x="546" y="362"/>
                  </a:lnTo>
                  <a:lnTo>
                    <a:pt x="546" y="362"/>
                  </a:lnTo>
                  <a:lnTo>
                    <a:pt x="548" y="356"/>
                  </a:lnTo>
                  <a:lnTo>
                    <a:pt x="550" y="348"/>
                  </a:lnTo>
                  <a:lnTo>
                    <a:pt x="556" y="338"/>
                  </a:lnTo>
                  <a:lnTo>
                    <a:pt x="564" y="326"/>
                  </a:lnTo>
                  <a:lnTo>
                    <a:pt x="568" y="314"/>
                  </a:lnTo>
                  <a:lnTo>
                    <a:pt x="568" y="314"/>
                  </a:lnTo>
                  <a:lnTo>
                    <a:pt x="570" y="302"/>
                  </a:lnTo>
                  <a:lnTo>
                    <a:pt x="568" y="290"/>
                  </a:lnTo>
                  <a:lnTo>
                    <a:pt x="562" y="268"/>
                  </a:lnTo>
                  <a:lnTo>
                    <a:pt x="562" y="268"/>
                  </a:lnTo>
                  <a:lnTo>
                    <a:pt x="562" y="258"/>
                  </a:lnTo>
                  <a:lnTo>
                    <a:pt x="560" y="248"/>
                  </a:lnTo>
                  <a:lnTo>
                    <a:pt x="560" y="248"/>
                  </a:lnTo>
                  <a:lnTo>
                    <a:pt x="554" y="238"/>
                  </a:lnTo>
                  <a:lnTo>
                    <a:pt x="548" y="230"/>
                  </a:lnTo>
                  <a:lnTo>
                    <a:pt x="548" y="230"/>
                  </a:lnTo>
                  <a:lnTo>
                    <a:pt x="542" y="224"/>
                  </a:lnTo>
                  <a:lnTo>
                    <a:pt x="538" y="218"/>
                  </a:lnTo>
                  <a:lnTo>
                    <a:pt x="538" y="218"/>
                  </a:lnTo>
                  <a:lnTo>
                    <a:pt x="538" y="212"/>
                  </a:lnTo>
                  <a:lnTo>
                    <a:pt x="534" y="204"/>
                  </a:lnTo>
                  <a:lnTo>
                    <a:pt x="534" y="204"/>
                  </a:lnTo>
                  <a:lnTo>
                    <a:pt x="530" y="198"/>
                  </a:lnTo>
                  <a:lnTo>
                    <a:pt x="526" y="196"/>
                  </a:lnTo>
                  <a:lnTo>
                    <a:pt x="522" y="192"/>
                  </a:lnTo>
                  <a:lnTo>
                    <a:pt x="518" y="186"/>
                  </a:lnTo>
                  <a:lnTo>
                    <a:pt x="518" y="186"/>
                  </a:lnTo>
                  <a:lnTo>
                    <a:pt x="514" y="172"/>
                  </a:lnTo>
                  <a:lnTo>
                    <a:pt x="510" y="164"/>
                  </a:lnTo>
                  <a:lnTo>
                    <a:pt x="506" y="158"/>
                  </a:lnTo>
                  <a:lnTo>
                    <a:pt x="506" y="158"/>
                  </a:lnTo>
                  <a:lnTo>
                    <a:pt x="498" y="148"/>
                  </a:lnTo>
                  <a:lnTo>
                    <a:pt x="486" y="140"/>
                  </a:lnTo>
                  <a:lnTo>
                    <a:pt x="486" y="140"/>
                  </a:lnTo>
                  <a:lnTo>
                    <a:pt x="476" y="132"/>
                  </a:lnTo>
                  <a:lnTo>
                    <a:pt x="472" y="128"/>
                  </a:lnTo>
                  <a:lnTo>
                    <a:pt x="472" y="122"/>
                  </a:lnTo>
                  <a:lnTo>
                    <a:pt x="472" y="122"/>
                  </a:lnTo>
                  <a:lnTo>
                    <a:pt x="472" y="104"/>
                  </a:lnTo>
                  <a:lnTo>
                    <a:pt x="472" y="104"/>
                  </a:lnTo>
                  <a:lnTo>
                    <a:pt x="470" y="94"/>
                  </a:lnTo>
                  <a:lnTo>
                    <a:pt x="468" y="86"/>
                  </a:lnTo>
                  <a:lnTo>
                    <a:pt x="468" y="86"/>
                  </a:lnTo>
                  <a:lnTo>
                    <a:pt x="468" y="78"/>
                  </a:lnTo>
                  <a:lnTo>
                    <a:pt x="470" y="68"/>
                  </a:lnTo>
                  <a:lnTo>
                    <a:pt x="470" y="68"/>
                  </a:lnTo>
                  <a:lnTo>
                    <a:pt x="468" y="64"/>
                  </a:lnTo>
                  <a:lnTo>
                    <a:pt x="466" y="60"/>
                  </a:lnTo>
                  <a:lnTo>
                    <a:pt x="460" y="56"/>
                  </a:lnTo>
                  <a:lnTo>
                    <a:pt x="460" y="56"/>
                  </a:lnTo>
                  <a:lnTo>
                    <a:pt x="454" y="48"/>
                  </a:lnTo>
                  <a:lnTo>
                    <a:pt x="454" y="48"/>
                  </a:lnTo>
                  <a:lnTo>
                    <a:pt x="448" y="46"/>
                  </a:lnTo>
                  <a:lnTo>
                    <a:pt x="444" y="44"/>
                  </a:lnTo>
                  <a:lnTo>
                    <a:pt x="444" y="44"/>
                  </a:lnTo>
                  <a:lnTo>
                    <a:pt x="442" y="40"/>
                  </a:lnTo>
                  <a:lnTo>
                    <a:pt x="442" y="36"/>
                  </a:lnTo>
                  <a:lnTo>
                    <a:pt x="444" y="28"/>
                  </a:lnTo>
                  <a:lnTo>
                    <a:pt x="444" y="28"/>
                  </a:lnTo>
                  <a:lnTo>
                    <a:pt x="442" y="12"/>
                  </a:lnTo>
                  <a:lnTo>
                    <a:pt x="438" y="4"/>
                  </a:lnTo>
                  <a:lnTo>
                    <a:pt x="436" y="2"/>
                  </a:lnTo>
                  <a:lnTo>
                    <a:pt x="434"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Arial" panose="020B0604020202020204" pitchFamily="34" charset="0"/>
                <a:cs typeface="Arial" panose="020B0604020202020204" pitchFamily="34" charset="0"/>
              </a:endParaRPr>
            </a:p>
          </p:txBody>
        </p:sp>
        <p:sp>
          <p:nvSpPr>
            <p:cNvPr id="158" name="Freeform 143"/>
            <p:cNvSpPr>
              <a:spLocks/>
            </p:cNvSpPr>
            <p:nvPr/>
          </p:nvSpPr>
          <p:spPr bwMode="auto">
            <a:xfrm>
              <a:off x="2254" y="2688"/>
              <a:ext cx="570" cy="508"/>
            </a:xfrm>
            <a:custGeom>
              <a:avLst/>
              <a:gdLst>
                <a:gd name="T0" fmla="*/ 416 w 570"/>
                <a:gd name="T1" fmla="*/ 38 h 508"/>
                <a:gd name="T2" fmla="*/ 414 w 570"/>
                <a:gd name="T3" fmla="*/ 80 h 508"/>
                <a:gd name="T4" fmla="*/ 400 w 570"/>
                <a:gd name="T5" fmla="*/ 112 h 508"/>
                <a:gd name="T6" fmla="*/ 378 w 570"/>
                <a:gd name="T7" fmla="*/ 104 h 508"/>
                <a:gd name="T8" fmla="*/ 350 w 570"/>
                <a:gd name="T9" fmla="*/ 82 h 508"/>
                <a:gd name="T10" fmla="*/ 334 w 570"/>
                <a:gd name="T11" fmla="*/ 56 h 508"/>
                <a:gd name="T12" fmla="*/ 356 w 570"/>
                <a:gd name="T13" fmla="*/ 32 h 508"/>
                <a:gd name="T14" fmla="*/ 356 w 570"/>
                <a:gd name="T15" fmla="*/ 20 h 508"/>
                <a:gd name="T16" fmla="*/ 324 w 570"/>
                <a:gd name="T17" fmla="*/ 18 h 508"/>
                <a:gd name="T18" fmla="*/ 300 w 570"/>
                <a:gd name="T19" fmla="*/ 4 h 508"/>
                <a:gd name="T20" fmla="*/ 276 w 570"/>
                <a:gd name="T21" fmla="*/ 18 h 508"/>
                <a:gd name="T22" fmla="*/ 256 w 570"/>
                <a:gd name="T23" fmla="*/ 36 h 508"/>
                <a:gd name="T24" fmla="*/ 252 w 570"/>
                <a:gd name="T25" fmla="*/ 58 h 508"/>
                <a:gd name="T26" fmla="*/ 250 w 570"/>
                <a:gd name="T27" fmla="*/ 66 h 508"/>
                <a:gd name="T28" fmla="*/ 216 w 570"/>
                <a:gd name="T29" fmla="*/ 38 h 508"/>
                <a:gd name="T30" fmla="*/ 176 w 570"/>
                <a:gd name="T31" fmla="*/ 72 h 508"/>
                <a:gd name="T32" fmla="*/ 154 w 570"/>
                <a:gd name="T33" fmla="*/ 90 h 508"/>
                <a:gd name="T34" fmla="*/ 142 w 570"/>
                <a:gd name="T35" fmla="*/ 96 h 508"/>
                <a:gd name="T36" fmla="*/ 118 w 570"/>
                <a:gd name="T37" fmla="*/ 136 h 508"/>
                <a:gd name="T38" fmla="*/ 50 w 570"/>
                <a:gd name="T39" fmla="*/ 156 h 508"/>
                <a:gd name="T40" fmla="*/ 20 w 570"/>
                <a:gd name="T41" fmla="*/ 180 h 508"/>
                <a:gd name="T42" fmla="*/ 0 w 570"/>
                <a:gd name="T43" fmla="*/ 234 h 508"/>
                <a:gd name="T44" fmla="*/ 8 w 570"/>
                <a:gd name="T45" fmla="*/ 256 h 508"/>
                <a:gd name="T46" fmla="*/ 6 w 570"/>
                <a:gd name="T47" fmla="*/ 288 h 508"/>
                <a:gd name="T48" fmla="*/ 12 w 570"/>
                <a:gd name="T49" fmla="*/ 314 h 508"/>
                <a:gd name="T50" fmla="*/ 18 w 570"/>
                <a:gd name="T51" fmla="*/ 370 h 508"/>
                <a:gd name="T52" fmla="*/ 10 w 570"/>
                <a:gd name="T53" fmla="*/ 394 h 508"/>
                <a:gd name="T54" fmla="*/ 14 w 570"/>
                <a:gd name="T55" fmla="*/ 412 h 508"/>
                <a:gd name="T56" fmla="*/ 26 w 570"/>
                <a:gd name="T57" fmla="*/ 422 h 508"/>
                <a:gd name="T58" fmla="*/ 68 w 570"/>
                <a:gd name="T59" fmla="*/ 420 h 508"/>
                <a:gd name="T60" fmla="*/ 104 w 570"/>
                <a:gd name="T61" fmla="*/ 402 h 508"/>
                <a:gd name="T62" fmla="*/ 136 w 570"/>
                <a:gd name="T63" fmla="*/ 400 h 508"/>
                <a:gd name="T64" fmla="*/ 158 w 570"/>
                <a:gd name="T65" fmla="*/ 376 h 508"/>
                <a:gd name="T66" fmla="*/ 186 w 570"/>
                <a:gd name="T67" fmla="*/ 370 h 508"/>
                <a:gd name="T68" fmla="*/ 224 w 570"/>
                <a:gd name="T69" fmla="*/ 352 h 508"/>
                <a:gd name="T70" fmla="*/ 238 w 570"/>
                <a:gd name="T71" fmla="*/ 360 h 508"/>
                <a:gd name="T72" fmla="*/ 252 w 570"/>
                <a:gd name="T73" fmla="*/ 360 h 508"/>
                <a:gd name="T74" fmla="*/ 272 w 570"/>
                <a:gd name="T75" fmla="*/ 374 h 508"/>
                <a:gd name="T76" fmla="*/ 294 w 570"/>
                <a:gd name="T77" fmla="*/ 400 h 508"/>
                <a:gd name="T78" fmla="*/ 328 w 570"/>
                <a:gd name="T79" fmla="*/ 394 h 508"/>
                <a:gd name="T80" fmla="*/ 336 w 570"/>
                <a:gd name="T81" fmla="*/ 398 h 508"/>
                <a:gd name="T82" fmla="*/ 320 w 570"/>
                <a:gd name="T83" fmla="*/ 422 h 508"/>
                <a:gd name="T84" fmla="*/ 336 w 570"/>
                <a:gd name="T85" fmla="*/ 420 h 508"/>
                <a:gd name="T86" fmla="*/ 344 w 570"/>
                <a:gd name="T87" fmla="*/ 436 h 508"/>
                <a:gd name="T88" fmla="*/ 358 w 570"/>
                <a:gd name="T89" fmla="*/ 456 h 508"/>
                <a:gd name="T90" fmla="*/ 370 w 570"/>
                <a:gd name="T91" fmla="*/ 490 h 508"/>
                <a:gd name="T92" fmla="*/ 408 w 570"/>
                <a:gd name="T93" fmla="*/ 508 h 508"/>
                <a:gd name="T94" fmla="*/ 414 w 570"/>
                <a:gd name="T95" fmla="*/ 498 h 508"/>
                <a:gd name="T96" fmla="*/ 436 w 570"/>
                <a:gd name="T97" fmla="*/ 482 h 508"/>
                <a:gd name="T98" fmla="*/ 446 w 570"/>
                <a:gd name="T99" fmla="*/ 502 h 508"/>
                <a:gd name="T100" fmla="*/ 484 w 570"/>
                <a:gd name="T101" fmla="*/ 482 h 508"/>
                <a:gd name="T102" fmla="*/ 504 w 570"/>
                <a:gd name="T103" fmla="*/ 442 h 508"/>
                <a:gd name="T104" fmla="*/ 532 w 570"/>
                <a:gd name="T105" fmla="*/ 400 h 508"/>
                <a:gd name="T106" fmla="*/ 550 w 570"/>
                <a:gd name="T107" fmla="*/ 348 h 508"/>
                <a:gd name="T108" fmla="*/ 562 w 570"/>
                <a:gd name="T109" fmla="*/ 268 h 508"/>
                <a:gd name="T110" fmla="*/ 548 w 570"/>
                <a:gd name="T111" fmla="*/ 230 h 508"/>
                <a:gd name="T112" fmla="*/ 530 w 570"/>
                <a:gd name="T113" fmla="*/ 198 h 508"/>
                <a:gd name="T114" fmla="*/ 506 w 570"/>
                <a:gd name="T115" fmla="*/ 158 h 508"/>
                <a:gd name="T116" fmla="*/ 472 w 570"/>
                <a:gd name="T117" fmla="*/ 122 h 508"/>
                <a:gd name="T118" fmla="*/ 468 w 570"/>
                <a:gd name="T119" fmla="*/ 78 h 508"/>
                <a:gd name="T120" fmla="*/ 454 w 570"/>
                <a:gd name="T121" fmla="*/ 48 h 508"/>
                <a:gd name="T122" fmla="*/ 444 w 570"/>
                <a:gd name="T123" fmla="*/ 28 h 5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70" h="508">
                  <a:moveTo>
                    <a:pt x="434" y="0"/>
                  </a:moveTo>
                  <a:lnTo>
                    <a:pt x="434" y="0"/>
                  </a:lnTo>
                  <a:lnTo>
                    <a:pt x="430" y="2"/>
                  </a:lnTo>
                  <a:lnTo>
                    <a:pt x="426" y="6"/>
                  </a:lnTo>
                  <a:lnTo>
                    <a:pt x="426" y="6"/>
                  </a:lnTo>
                  <a:lnTo>
                    <a:pt x="420" y="22"/>
                  </a:lnTo>
                  <a:lnTo>
                    <a:pt x="416" y="38"/>
                  </a:lnTo>
                  <a:lnTo>
                    <a:pt x="416" y="38"/>
                  </a:lnTo>
                  <a:lnTo>
                    <a:pt x="416" y="46"/>
                  </a:lnTo>
                  <a:lnTo>
                    <a:pt x="416" y="52"/>
                  </a:lnTo>
                  <a:lnTo>
                    <a:pt x="416" y="52"/>
                  </a:lnTo>
                  <a:lnTo>
                    <a:pt x="416" y="66"/>
                  </a:lnTo>
                  <a:lnTo>
                    <a:pt x="416" y="66"/>
                  </a:lnTo>
                  <a:lnTo>
                    <a:pt x="414" y="80"/>
                  </a:lnTo>
                  <a:lnTo>
                    <a:pt x="412" y="94"/>
                  </a:lnTo>
                  <a:lnTo>
                    <a:pt x="412" y="94"/>
                  </a:lnTo>
                  <a:lnTo>
                    <a:pt x="410" y="100"/>
                  </a:lnTo>
                  <a:lnTo>
                    <a:pt x="406" y="104"/>
                  </a:lnTo>
                  <a:lnTo>
                    <a:pt x="406" y="104"/>
                  </a:lnTo>
                  <a:lnTo>
                    <a:pt x="402" y="108"/>
                  </a:lnTo>
                  <a:lnTo>
                    <a:pt x="400" y="112"/>
                  </a:lnTo>
                  <a:lnTo>
                    <a:pt x="396" y="116"/>
                  </a:lnTo>
                  <a:lnTo>
                    <a:pt x="390" y="118"/>
                  </a:lnTo>
                  <a:lnTo>
                    <a:pt x="390" y="118"/>
                  </a:lnTo>
                  <a:lnTo>
                    <a:pt x="386" y="118"/>
                  </a:lnTo>
                  <a:lnTo>
                    <a:pt x="382" y="114"/>
                  </a:lnTo>
                  <a:lnTo>
                    <a:pt x="378" y="104"/>
                  </a:lnTo>
                  <a:lnTo>
                    <a:pt x="378" y="104"/>
                  </a:lnTo>
                  <a:lnTo>
                    <a:pt x="374" y="96"/>
                  </a:lnTo>
                  <a:lnTo>
                    <a:pt x="370" y="94"/>
                  </a:lnTo>
                  <a:lnTo>
                    <a:pt x="366" y="90"/>
                  </a:lnTo>
                  <a:lnTo>
                    <a:pt x="366" y="90"/>
                  </a:lnTo>
                  <a:lnTo>
                    <a:pt x="356" y="88"/>
                  </a:lnTo>
                  <a:lnTo>
                    <a:pt x="350" y="82"/>
                  </a:lnTo>
                  <a:lnTo>
                    <a:pt x="350" y="82"/>
                  </a:lnTo>
                  <a:lnTo>
                    <a:pt x="344" y="76"/>
                  </a:lnTo>
                  <a:lnTo>
                    <a:pt x="338" y="72"/>
                  </a:lnTo>
                  <a:lnTo>
                    <a:pt x="338" y="72"/>
                  </a:lnTo>
                  <a:lnTo>
                    <a:pt x="334" y="68"/>
                  </a:lnTo>
                  <a:lnTo>
                    <a:pt x="332" y="64"/>
                  </a:lnTo>
                  <a:lnTo>
                    <a:pt x="332" y="60"/>
                  </a:lnTo>
                  <a:lnTo>
                    <a:pt x="334" y="56"/>
                  </a:lnTo>
                  <a:lnTo>
                    <a:pt x="338" y="50"/>
                  </a:lnTo>
                  <a:lnTo>
                    <a:pt x="344" y="42"/>
                  </a:lnTo>
                  <a:lnTo>
                    <a:pt x="344" y="42"/>
                  </a:lnTo>
                  <a:lnTo>
                    <a:pt x="348" y="38"/>
                  </a:lnTo>
                  <a:lnTo>
                    <a:pt x="352" y="34"/>
                  </a:lnTo>
                  <a:lnTo>
                    <a:pt x="352" y="34"/>
                  </a:lnTo>
                  <a:lnTo>
                    <a:pt x="356" y="32"/>
                  </a:lnTo>
                  <a:lnTo>
                    <a:pt x="360" y="30"/>
                  </a:lnTo>
                  <a:lnTo>
                    <a:pt x="360" y="30"/>
                  </a:lnTo>
                  <a:lnTo>
                    <a:pt x="364" y="24"/>
                  </a:lnTo>
                  <a:lnTo>
                    <a:pt x="364" y="22"/>
                  </a:lnTo>
                  <a:lnTo>
                    <a:pt x="362" y="20"/>
                  </a:lnTo>
                  <a:lnTo>
                    <a:pt x="356" y="20"/>
                  </a:lnTo>
                  <a:lnTo>
                    <a:pt x="356" y="20"/>
                  </a:lnTo>
                  <a:lnTo>
                    <a:pt x="348" y="16"/>
                  </a:lnTo>
                  <a:lnTo>
                    <a:pt x="340" y="14"/>
                  </a:lnTo>
                  <a:lnTo>
                    <a:pt x="340" y="14"/>
                  </a:lnTo>
                  <a:lnTo>
                    <a:pt x="338" y="14"/>
                  </a:lnTo>
                  <a:lnTo>
                    <a:pt x="338" y="14"/>
                  </a:lnTo>
                  <a:lnTo>
                    <a:pt x="330" y="16"/>
                  </a:lnTo>
                  <a:lnTo>
                    <a:pt x="324" y="18"/>
                  </a:lnTo>
                  <a:lnTo>
                    <a:pt x="324" y="18"/>
                  </a:lnTo>
                  <a:lnTo>
                    <a:pt x="320" y="18"/>
                  </a:lnTo>
                  <a:lnTo>
                    <a:pt x="320" y="18"/>
                  </a:lnTo>
                  <a:lnTo>
                    <a:pt x="316" y="14"/>
                  </a:lnTo>
                  <a:lnTo>
                    <a:pt x="310" y="10"/>
                  </a:lnTo>
                  <a:lnTo>
                    <a:pt x="304" y="6"/>
                  </a:lnTo>
                  <a:lnTo>
                    <a:pt x="300" y="4"/>
                  </a:lnTo>
                  <a:lnTo>
                    <a:pt x="300" y="4"/>
                  </a:lnTo>
                  <a:lnTo>
                    <a:pt x="296" y="4"/>
                  </a:lnTo>
                  <a:lnTo>
                    <a:pt x="292" y="6"/>
                  </a:lnTo>
                  <a:lnTo>
                    <a:pt x="292" y="6"/>
                  </a:lnTo>
                  <a:lnTo>
                    <a:pt x="284" y="14"/>
                  </a:lnTo>
                  <a:lnTo>
                    <a:pt x="280" y="16"/>
                  </a:lnTo>
                  <a:lnTo>
                    <a:pt x="276" y="18"/>
                  </a:lnTo>
                  <a:lnTo>
                    <a:pt x="276" y="18"/>
                  </a:lnTo>
                  <a:lnTo>
                    <a:pt x="266" y="22"/>
                  </a:lnTo>
                  <a:lnTo>
                    <a:pt x="262" y="24"/>
                  </a:lnTo>
                  <a:lnTo>
                    <a:pt x="260" y="28"/>
                  </a:lnTo>
                  <a:lnTo>
                    <a:pt x="260" y="28"/>
                  </a:lnTo>
                  <a:lnTo>
                    <a:pt x="258" y="32"/>
                  </a:lnTo>
                  <a:lnTo>
                    <a:pt x="256" y="36"/>
                  </a:lnTo>
                  <a:lnTo>
                    <a:pt x="256" y="36"/>
                  </a:lnTo>
                  <a:lnTo>
                    <a:pt x="252" y="40"/>
                  </a:lnTo>
                  <a:lnTo>
                    <a:pt x="250" y="44"/>
                  </a:lnTo>
                  <a:lnTo>
                    <a:pt x="250" y="44"/>
                  </a:lnTo>
                  <a:lnTo>
                    <a:pt x="248" y="48"/>
                  </a:lnTo>
                  <a:lnTo>
                    <a:pt x="248" y="52"/>
                  </a:lnTo>
                  <a:lnTo>
                    <a:pt x="252" y="58"/>
                  </a:lnTo>
                  <a:lnTo>
                    <a:pt x="252" y="58"/>
                  </a:lnTo>
                  <a:lnTo>
                    <a:pt x="256" y="64"/>
                  </a:lnTo>
                  <a:lnTo>
                    <a:pt x="256" y="66"/>
                  </a:lnTo>
                  <a:lnTo>
                    <a:pt x="254" y="66"/>
                  </a:lnTo>
                  <a:lnTo>
                    <a:pt x="254" y="66"/>
                  </a:lnTo>
                  <a:lnTo>
                    <a:pt x="250" y="66"/>
                  </a:lnTo>
                  <a:lnTo>
                    <a:pt x="250" y="66"/>
                  </a:lnTo>
                  <a:lnTo>
                    <a:pt x="242" y="58"/>
                  </a:lnTo>
                  <a:lnTo>
                    <a:pt x="234" y="52"/>
                  </a:lnTo>
                  <a:lnTo>
                    <a:pt x="234" y="52"/>
                  </a:lnTo>
                  <a:lnTo>
                    <a:pt x="226" y="42"/>
                  </a:lnTo>
                  <a:lnTo>
                    <a:pt x="222" y="38"/>
                  </a:lnTo>
                  <a:lnTo>
                    <a:pt x="216" y="38"/>
                  </a:lnTo>
                  <a:lnTo>
                    <a:pt x="216" y="38"/>
                  </a:lnTo>
                  <a:lnTo>
                    <a:pt x="212" y="38"/>
                  </a:lnTo>
                  <a:lnTo>
                    <a:pt x="206" y="42"/>
                  </a:lnTo>
                  <a:lnTo>
                    <a:pt x="206" y="42"/>
                  </a:lnTo>
                  <a:lnTo>
                    <a:pt x="198" y="48"/>
                  </a:lnTo>
                  <a:lnTo>
                    <a:pt x="190" y="56"/>
                  </a:lnTo>
                  <a:lnTo>
                    <a:pt x="176" y="72"/>
                  </a:lnTo>
                  <a:lnTo>
                    <a:pt x="176" y="72"/>
                  </a:lnTo>
                  <a:lnTo>
                    <a:pt x="170" y="82"/>
                  </a:lnTo>
                  <a:lnTo>
                    <a:pt x="166" y="86"/>
                  </a:lnTo>
                  <a:lnTo>
                    <a:pt x="164" y="90"/>
                  </a:lnTo>
                  <a:lnTo>
                    <a:pt x="164" y="90"/>
                  </a:lnTo>
                  <a:lnTo>
                    <a:pt x="160" y="92"/>
                  </a:lnTo>
                  <a:lnTo>
                    <a:pt x="160" y="92"/>
                  </a:lnTo>
                  <a:lnTo>
                    <a:pt x="154" y="90"/>
                  </a:lnTo>
                  <a:lnTo>
                    <a:pt x="154" y="90"/>
                  </a:lnTo>
                  <a:lnTo>
                    <a:pt x="150" y="88"/>
                  </a:lnTo>
                  <a:lnTo>
                    <a:pt x="150" y="88"/>
                  </a:lnTo>
                  <a:lnTo>
                    <a:pt x="146" y="90"/>
                  </a:lnTo>
                  <a:lnTo>
                    <a:pt x="146" y="90"/>
                  </a:lnTo>
                  <a:lnTo>
                    <a:pt x="144" y="92"/>
                  </a:lnTo>
                  <a:lnTo>
                    <a:pt x="142" y="96"/>
                  </a:lnTo>
                  <a:lnTo>
                    <a:pt x="142" y="106"/>
                  </a:lnTo>
                  <a:lnTo>
                    <a:pt x="142" y="106"/>
                  </a:lnTo>
                  <a:lnTo>
                    <a:pt x="140" y="116"/>
                  </a:lnTo>
                  <a:lnTo>
                    <a:pt x="138" y="120"/>
                  </a:lnTo>
                  <a:lnTo>
                    <a:pt x="132" y="124"/>
                  </a:lnTo>
                  <a:lnTo>
                    <a:pt x="132" y="124"/>
                  </a:lnTo>
                  <a:lnTo>
                    <a:pt x="118" y="136"/>
                  </a:lnTo>
                  <a:lnTo>
                    <a:pt x="108" y="140"/>
                  </a:lnTo>
                  <a:lnTo>
                    <a:pt x="100" y="144"/>
                  </a:lnTo>
                  <a:lnTo>
                    <a:pt x="100" y="144"/>
                  </a:lnTo>
                  <a:lnTo>
                    <a:pt x="74" y="148"/>
                  </a:lnTo>
                  <a:lnTo>
                    <a:pt x="62" y="150"/>
                  </a:lnTo>
                  <a:lnTo>
                    <a:pt x="50" y="156"/>
                  </a:lnTo>
                  <a:lnTo>
                    <a:pt x="50" y="156"/>
                  </a:lnTo>
                  <a:lnTo>
                    <a:pt x="46" y="160"/>
                  </a:lnTo>
                  <a:lnTo>
                    <a:pt x="44" y="162"/>
                  </a:lnTo>
                  <a:lnTo>
                    <a:pt x="40" y="166"/>
                  </a:lnTo>
                  <a:lnTo>
                    <a:pt x="36" y="170"/>
                  </a:lnTo>
                  <a:lnTo>
                    <a:pt x="36" y="170"/>
                  </a:lnTo>
                  <a:lnTo>
                    <a:pt x="26" y="178"/>
                  </a:lnTo>
                  <a:lnTo>
                    <a:pt x="20" y="180"/>
                  </a:lnTo>
                  <a:lnTo>
                    <a:pt x="16" y="184"/>
                  </a:lnTo>
                  <a:lnTo>
                    <a:pt x="16" y="184"/>
                  </a:lnTo>
                  <a:lnTo>
                    <a:pt x="10" y="194"/>
                  </a:lnTo>
                  <a:lnTo>
                    <a:pt x="8" y="202"/>
                  </a:lnTo>
                  <a:lnTo>
                    <a:pt x="2" y="222"/>
                  </a:lnTo>
                  <a:lnTo>
                    <a:pt x="2" y="222"/>
                  </a:lnTo>
                  <a:lnTo>
                    <a:pt x="0" y="234"/>
                  </a:lnTo>
                  <a:lnTo>
                    <a:pt x="0" y="238"/>
                  </a:lnTo>
                  <a:lnTo>
                    <a:pt x="4" y="242"/>
                  </a:lnTo>
                  <a:lnTo>
                    <a:pt x="4" y="242"/>
                  </a:lnTo>
                  <a:lnTo>
                    <a:pt x="10" y="246"/>
                  </a:lnTo>
                  <a:lnTo>
                    <a:pt x="12" y="250"/>
                  </a:lnTo>
                  <a:lnTo>
                    <a:pt x="8" y="256"/>
                  </a:lnTo>
                  <a:lnTo>
                    <a:pt x="8" y="256"/>
                  </a:lnTo>
                  <a:lnTo>
                    <a:pt x="4" y="262"/>
                  </a:lnTo>
                  <a:lnTo>
                    <a:pt x="2" y="266"/>
                  </a:lnTo>
                  <a:lnTo>
                    <a:pt x="0" y="270"/>
                  </a:lnTo>
                  <a:lnTo>
                    <a:pt x="0" y="270"/>
                  </a:lnTo>
                  <a:lnTo>
                    <a:pt x="0" y="274"/>
                  </a:lnTo>
                  <a:lnTo>
                    <a:pt x="2" y="280"/>
                  </a:lnTo>
                  <a:lnTo>
                    <a:pt x="6" y="288"/>
                  </a:lnTo>
                  <a:lnTo>
                    <a:pt x="6" y="288"/>
                  </a:lnTo>
                  <a:lnTo>
                    <a:pt x="12" y="298"/>
                  </a:lnTo>
                  <a:lnTo>
                    <a:pt x="12" y="298"/>
                  </a:lnTo>
                  <a:lnTo>
                    <a:pt x="12" y="304"/>
                  </a:lnTo>
                  <a:lnTo>
                    <a:pt x="10" y="310"/>
                  </a:lnTo>
                  <a:lnTo>
                    <a:pt x="10" y="310"/>
                  </a:lnTo>
                  <a:lnTo>
                    <a:pt x="12" y="314"/>
                  </a:lnTo>
                  <a:lnTo>
                    <a:pt x="12" y="318"/>
                  </a:lnTo>
                  <a:lnTo>
                    <a:pt x="16" y="326"/>
                  </a:lnTo>
                  <a:lnTo>
                    <a:pt x="16" y="326"/>
                  </a:lnTo>
                  <a:lnTo>
                    <a:pt x="16" y="336"/>
                  </a:lnTo>
                  <a:lnTo>
                    <a:pt x="16" y="348"/>
                  </a:lnTo>
                  <a:lnTo>
                    <a:pt x="16" y="348"/>
                  </a:lnTo>
                  <a:lnTo>
                    <a:pt x="18" y="370"/>
                  </a:lnTo>
                  <a:lnTo>
                    <a:pt x="18" y="370"/>
                  </a:lnTo>
                  <a:lnTo>
                    <a:pt x="18" y="378"/>
                  </a:lnTo>
                  <a:lnTo>
                    <a:pt x="18" y="384"/>
                  </a:lnTo>
                  <a:lnTo>
                    <a:pt x="16" y="388"/>
                  </a:lnTo>
                  <a:lnTo>
                    <a:pt x="16" y="388"/>
                  </a:lnTo>
                  <a:lnTo>
                    <a:pt x="14" y="392"/>
                  </a:lnTo>
                  <a:lnTo>
                    <a:pt x="10" y="394"/>
                  </a:lnTo>
                  <a:lnTo>
                    <a:pt x="8" y="396"/>
                  </a:lnTo>
                  <a:lnTo>
                    <a:pt x="4" y="400"/>
                  </a:lnTo>
                  <a:lnTo>
                    <a:pt x="4" y="400"/>
                  </a:lnTo>
                  <a:lnTo>
                    <a:pt x="4" y="404"/>
                  </a:lnTo>
                  <a:lnTo>
                    <a:pt x="8" y="408"/>
                  </a:lnTo>
                  <a:lnTo>
                    <a:pt x="14" y="412"/>
                  </a:lnTo>
                  <a:lnTo>
                    <a:pt x="14" y="412"/>
                  </a:lnTo>
                  <a:lnTo>
                    <a:pt x="20" y="412"/>
                  </a:lnTo>
                  <a:lnTo>
                    <a:pt x="24" y="414"/>
                  </a:lnTo>
                  <a:lnTo>
                    <a:pt x="24" y="414"/>
                  </a:lnTo>
                  <a:lnTo>
                    <a:pt x="26" y="416"/>
                  </a:lnTo>
                  <a:lnTo>
                    <a:pt x="26" y="418"/>
                  </a:lnTo>
                  <a:lnTo>
                    <a:pt x="26" y="420"/>
                  </a:lnTo>
                  <a:lnTo>
                    <a:pt x="26" y="422"/>
                  </a:lnTo>
                  <a:lnTo>
                    <a:pt x="26" y="422"/>
                  </a:lnTo>
                  <a:lnTo>
                    <a:pt x="32" y="426"/>
                  </a:lnTo>
                  <a:lnTo>
                    <a:pt x="42" y="428"/>
                  </a:lnTo>
                  <a:lnTo>
                    <a:pt x="42" y="428"/>
                  </a:lnTo>
                  <a:lnTo>
                    <a:pt x="56" y="426"/>
                  </a:lnTo>
                  <a:lnTo>
                    <a:pt x="68" y="420"/>
                  </a:lnTo>
                  <a:lnTo>
                    <a:pt x="68" y="420"/>
                  </a:lnTo>
                  <a:lnTo>
                    <a:pt x="78" y="412"/>
                  </a:lnTo>
                  <a:lnTo>
                    <a:pt x="86" y="404"/>
                  </a:lnTo>
                  <a:lnTo>
                    <a:pt x="86" y="404"/>
                  </a:lnTo>
                  <a:lnTo>
                    <a:pt x="90" y="400"/>
                  </a:lnTo>
                  <a:lnTo>
                    <a:pt x="94" y="400"/>
                  </a:lnTo>
                  <a:lnTo>
                    <a:pt x="94" y="400"/>
                  </a:lnTo>
                  <a:lnTo>
                    <a:pt x="104" y="402"/>
                  </a:lnTo>
                  <a:lnTo>
                    <a:pt x="104" y="402"/>
                  </a:lnTo>
                  <a:lnTo>
                    <a:pt x="112" y="404"/>
                  </a:lnTo>
                  <a:lnTo>
                    <a:pt x="122" y="404"/>
                  </a:lnTo>
                  <a:lnTo>
                    <a:pt x="122" y="404"/>
                  </a:lnTo>
                  <a:lnTo>
                    <a:pt x="128" y="404"/>
                  </a:lnTo>
                  <a:lnTo>
                    <a:pt x="132" y="402"/>
                  </a:lnTo>
                  <a:lnTo>
                    <a:pt x="136" y="400"/>
                  </a:lnTo>
                  <a:lnTo>
                    <a:pt x="138" y="394"/>
                  </a:lnTo>
                  <a:lnTo>
                    <a:pt x="138" y="394"/>
                  </a:lnTo>
                  <a:lnTo>
                    <a:pt x="140" y="384"/>
                  </a:lnTo>
                  <a:lnTo>
                    <a:pt x="142" y="382"/>
                  </a:lnTo>
                  <a:lnTo>
                    <a:pt x="148" y="380"/>
                  </a:lnTo>
                  <a:lnTo>
                    <a:pt x="148" y="380"/>
                  </a:lnTo>
                  <a:lnTo>
                    <a:pt x="158" y="376"/>
                  </a:lnTo>
                  <a:lnTo>
                    <a:pt x="168" y="374"/>
                  </a:lnTo>
                  <a:lnTo>
                    <a:pt x="168" y="374"/>
                  </a:lnTo>
                  <a:lnTo>
                    <a:pt x="176" y="370"/>
                  </a:lnTo>
                  <a:lnTo>
                    <a:pt x="182" y="370"/>
                  </a:lnTo>
                  <a:lnTo>
                    <a:pt x="182" y="370"/>
                  </a:lnTo>
                  <a:lnTo>
                    <a:pt x="186" y="370"/>
                  </a:lnTo>
                  <a:lnTo>
                    <a:pt x="186" y="370"/>
                  </a:lnTo>
                  <a:lnTo>
                    <a:pt x="194" y="370"/>
                  </a:lnTo>
                  <a:lnTo>
                    <a:pt x="194" y="370"/>
                  </a:lnTo>
                  <a:lnTo>
                    <a:pt x="200" y="370"/>
                  </a:lnTo>
                  <a:lnTo>
                    <a:pt x="206" y="366"/>
                  </a:lnTo>
                  <a:lnTo>
                    <a:pt x="206" y="366"/>
                  </a:lnTo>
                  <a:lnTo>
                    <a:pt x="214" y="358"/>
                  </a:lnTo>
                  <a:lnTo>
                    <a:pt x="224" y="352"/>
                  </a:lnTo>
                  <a:lnTo>
                    <a:pt x="224" y="352"/>
                  </a:lnTo>
                  <a:lnTo>
                    <a:pt x="224" y="352"/>
                  </a:lnTo>
                  <a:lnTo>
                    <a:pt x="224" y="352"/>
                  </a:lnTo>
                  <a:lnTo>
                    <a:pt x="228" y="354"/>
                  </a:lnTo>
                  <a:lnTo>
                    <a:pt x="232" y="356"/>
                  </a:lnTo>
                  <a:lnTo>
                    <a:pt x="238" y="360"/>
                  </a:lnTo>
                  <a:lnTo>
                    <a:pt x="238" y="360"/>
                  </a:lnTo>
                  <a:lnTo>
                    <a:pt x="244" y="360"/>
                  </a:lnTo>
                  <a:lnTo>
                    <a:pt x="244" y="360"/>
                  </a:lnTo>
                  <a:lnTo>
                    <a:pt x="246" y="360"/>
                  </a:lnTo>
                  <a:lnTo>
                    <a:pt x="246" y="360"/>
                  </a:lnTo>
                  <a:lnTo>
                    <a:pt x="248" y="360"/>
                  </a:lnTo>
                  <a:lnTo>
                    <a:pt x="248" y="360"/>
                  </a:lnTo>
                  <a:lnTo>
                    <a:pt x="252" y="360"/>
                  </a:lnTo>
                  <a:lnTo>
                    <a:pt x="258" y="362"/>
                  </a:lnTo>
                  <a:lnTo>
                    <a:pt x="258" y="362"/>
                  </a:lnTo>
                  <a:lnTo>
                    <a:pt x="260" y="366"/>
                  </a:lnTo>
                  <a:lnTo>
                    <a:pt x="264" y="372"/>
                  </a:lnTo>
                  <a:lnTo>
                    <a:pt x="264" y="372"/>
                  </a:lnTo>
                  <a:lnTo>
                    <a:pt x="268" y="374"/>
                  </a:lnTo>
                  <a:lnTo>
                    <a:pt x="272" y="374"/>
                  </a:lnTo>
                  <a:lnTo>
                    <a:pt x="272" y="374"/>
                  </a:lnTo>
                  <a:lnTo>
                    <a:pt x="278" y="378"/>
                  </a:lnTo>
                  <a:lnTo>
                    <a:pt x="282" y="384"/>
                  </a:lnTo>
                  <a:lnTo>
                    <a:pt x="284" y="390"/>
                  </a:lnTo>
                  <a:lnTo>
                    <a:pt x="288" y="396"/>
                  </a:lnTo>
                  <a:lnTo>
                    <a:pt x="288" y="396"/>
                  </a:lnTo>
                  <a:lnTo>
                    <a:pt x="294" y="400"/>
                  </a:lnTo>
                  <a:lnTo>
                    <a:pt x="300" y="406"/>
                  </a:lnTo>
                  <a:lnTo>
                    <a:pt x="300" y="406"/>
                  </a:lnTo>
                  <a:lnTo>
                    <a:pt x="304" y="410"/>
                  </a:lnTo>
                  <a:lnTo>
                    <a:pt x="308" y="416"/>
                  </a:lnTo>
                  <a:lnTo>
                    <a:pt x="308" y="416"/>
                  </a:lnTo>
                  <a:lnTo>
                    <a:pt x="320" y="402"/>
                  </a:lnTo>
                  <a:lnTo>
                    <a:pt x="328" y="394"/>
                  </a:lnTo>
                  <a:lnTo>
                    <a:pt x="332" y="392"/>
                  </a:lnTo>
                  <a:lnTo>
                    <a:pt x="336" y="392"/>
                  </a:lnTo>
                  <a:lnTo>
                    <a:pt x="336" y="392"/>
                  </a:lnTo>
                  <a:lnTo>
                    <a:pt x="340" y="392"/>
                  </a:lnTo>
                  <a:lnTo>
                    <a:pt x="340" y="392"/>
                  </a:lnTo>
                  <a:lnTo>
                    <a:pt x="336" y="394"/>
                  </a:lnTo>
                  <a:lnTo>
                    <a:pt x="336" y="398"/>
                  </a:lnTo>
                  <a:lnTo>
                    <a:pt x="334" y="404"/>
                  </a:lnTo>
                  <a:lnTo>
                    <a:pt x="332" y="406"/>
                  </a:lnTo>
                  <a:lnTo>
                    <a:pt x="332" y="406"/>
                  </a:lnTo>
                  <a:lnTo>
                    <a:pt x="326" y="414"/>
                  </a:lnTo>
                  <a:lnTo>
                    <a:pt x="322" y="418"/>
                  </a:lnTo>
                  <a:lnTo>
                    <a:pt x="320" y="422"/>
                  </a:lnTo>
                  <a:lnTo>
                    <a:pt x="320" y="422"/>
                  </a:lnTo>
                  <a:lnTo>
                    <a:pt x="320" y="422"/>
                  </a:lnTo>
                  <a:lnTo>
                    <a:pt x="320" y="422"/>
                  </a:lnTo>
                  <a:lnTo>
                    <a:pt x="330" y="422"/>
                  </a:lnTo>
                  <a:lnTo>
                    <a:pt x="330" y="422"/>
                  </a:lnTo>
                  <a:lnTo>
                    <a:pt x="336" y="420"/>
                  </a:lnTo>
                  <a:lnTo>
                    <a:pt x="336" y="420"/>
                  </a:lnTo>
                  <a:lnTo>
                    <a:pt x="336" y="420"/>
                  </a:lnTo>
                  <a:lnTo>
                    <a:pt x="336" y="420"/>
                  </a:lnTo>
                  <a:lnTo>
                    <a:pt x="340" y="424"/>
                  </a:lnTo>
                  <a:lnTo>
                    <a:pt x="342" y="426"/>
                  </a:lnTo>
                  <a:lnTo>
                    <a:pt x="342" y="430"/>
                  </a:lnTo>
                  <a:lnTo>
                    <a:pt x="342" y="434"/>
                  </a:lnTo>
                  <a:lnTo>
                    <a:pt x="342" y="434"/>
                  </a:lnTo>
                  <a:lnTo>
                    <a:pt x="344" y="436"/>
                  </a:lnTo>
                  <a:lnTo>
                    <a:pt x="346" y="438"/>
                  </a:lnTo>
                  <a:lnTo>
                    <a:pt x="350" y="438"/>
                  </a:lnTo>
                  <a:lnTo>
                    <a:pt x="352" y="442"/>
                  </a:lnTo>
                  <a:lnTo>
                    <a:pt x="352" y="442"/>
                  </a:lnTo>
                  <a:lnTo>
                    <a:pt x="356" y="448"/>
                  </a:lnTo>
                  <a:lnTo>
                    <a:pt x="358" y="456"/>
                  </a:lnTo>
                  <a:lnTo>
                    <a:pt x="358" y="456"/>
                  </a:lnTo>
                  <a:lnTo>
                    <a:pt x="360" y="464"/>
                  </a:lnTo>
                  <a:lnTo>
                    <a:pt x="360" y="472"/>
                  </a:lnTo>
                  <a:lnTo>
                    <a:pt x="360" y="480"/>
                  </a:lnTo>
                  <a:lnTo>
                    <a:pt x="362" y="484"/>
                  </a:lnTo>
                  <a:lnTo>
                    <a:pt x="364" y="486"/>
                  </a:lnTo>
                  <a:lnTo>
                    <a:pt x="364" y="486"/>
                  </a:lnTo>
                  <a:lnTo>
                    <a:pt x="370" y="490"/>
                  </a:lnTo>
                  <a:lnTo>
                    <a:pt x="378" y="494"/>
                  </a:lnTo>
                  <a:lnTo>
                    <a:pt x="386" y="496"/>
                  </a:lnTo>
                  <a:lnTo>
                    <a:pt x="394" y="500"/>
                  </a:lnTo>
                  <a:lnTo>
                    <a:pt x="394" y="500"/>
                  </a:lnTo>
                  <a:lnTo>
                    <a:pt x="400" y="504"/>
                  </a:lnTo>
                  <a:lnTo>
                    <a:pt x="404" y="506"/>
                  </a:lnTo>
                  <a:lnTo>
                    <a:pt x="408" y="508"/>
                  </a:lnTo>
                  <a:lnTo>
                    <a:pt x="408" y="508"/>
                  </a:lnTo>
                  <a:lnTo>
                    <a:pt x="410" y="508"/>
                  </a:lnTo>
                  <a:lnTo>
                    <a:pt x="410" y="508"/>
                  </a:lnTo>
                  <a:lnTo>
                    <a:pt x="412" y="506"/>
                  </a:lnTo>
                  <a:lnTo>
                    <a:pt x="412" y="504"/>
                  </a:lnTo>
                  <a:lnTo>
                    <a:pt x="414" y="498"/>
                  </a:lnTo>
                  <a:lnTo>
                    <a:pt x="414" y="498"/>
                  </a:lnTo>
                  <a:lnTo>
                    <a:pt x="416" y="492"/>
                  </a:lnTo>
                  <a:lnTo>
                    <a:pt x="420" y="486"/>
                  </a:lnTo>
                  <a:lnTo>
                    <a:pt x="424" y="480"/>
                  </a:lnTo>
                  <a:lnTo>
                    <a:pt x="432" y="478"/>
                  </a:lnTo>
                  <a:lnTo>
                    <a:pt x="432" y="478"/>
                  </a:lnTo>
                  <a:lnTo>
                    <a:pt x="434" y="478"/>
                  </a:lnTo>
                  <a:lnTo>
                    <a:pt x="436" y="482"/>
                  </a:lnTo>
                  <a:lnTo>
                    <a:pt x="434" y="490"/>
                  </a:lnTo>
                  <a:lnTo>
                    <a:pt x="434" y="500"/>
                  </a:lnTo>
                  <a:lnTo>
                    <a:pt x="436" y="502"/>
                  </a:lnTo>
                  <a:lnTo>
                    <a:pt x="440" y="504"/>
                  </a:lnTo>
                  <a:lnTo>
                    <a:pt x="440" y="504"/>
                  </a:lnTo>
                  <a:lnTo>
                    <a:pt x="446" y="502"/>
                  </a:lnTo>
                  <a:lnTo>
                    <a:pt x="446" y="502"/>
                  </a:lnTo>
                  <a:lnTo>
                    <a:pt x="452" y="500"/>
                  </a:lnTo>
                  <a:lnTo>
                    <a:pt x="456" y="496"/>
                  </a:lnTo>
                  <a:lnTo>
                    <a:pt x="464" y="490"/>
                  </a:lnTo>
                  <a:lnTo>
                    <a:pt x="464" y="490"/>
                  </a:lnTo>
                  <a:lnTo>
                    <a:pt x="472" y="486"/>
                  </a:lnTo>
                  <a:lnTo>
                    <a:pt x="484" y="482"/>
                  </a:lnTo>
                  <a:lnTo>
                    <a:pt x="484" y="482"/>
                  </a:lnTo>
                  <a:lnTo>
                    <a:pt x="492" y="478"/>
                  </a:lnTo>
                  <a:lnTo>
                    <a:pt x="496" y="476"/>
                  </a:lnTo>
                  <a:lnTo>
                    <a:pt x="498" y="474"/>
                  </a:lnTo>
                  <a:lnTo>
                    <a:pt x="498" y="474"/>
                  </a:lnTo>
                  <a:lnTo>
                    <a:pt x="502" y="464"/>
                  </a:lnTo>
                  <a:lnTo>
                    <a:pt x="504" y="454"/>
                  </a:lnTo>
                  <a:lnTo>
                    <a:pt x="504" y="442"/>
                  </a:lnTo>
                  <a:lnTo>
                    <a:pt x="508" y="434"/>
                  </a:lnTo>
                  <a:lnTo>
                    <a:pt x="508" y="434"/>
                  </a:lnTo>
                  <a:lnTo>
                    <a:pt x="516" y="424"/>
                  </a:lnTo>
                  <a:lnTo>
                    <a:pt x="520" y="420"/>
                  </a:lnTo>
                  <a:lnTo>
                    <a:pt x="524" y="416"/>
                  </a:lnTo>
                  <a:lnTo>
                    <a:pt x="524" y="416"/>
                  </a:lnTo>
                  <a:lnTo>
                    <a:pt x="532" y="400"/>
                  </a:lnTo>
                  <a:lnTo>
                    <a:pt x="532" y="400"/>
                  </a:lnTo>
                  <a:lnTo>
                    <a:pt x="542" y="382"/>
                  </a:lnTo>
                  <a:lnTo>
                    <a:pt x="544" y="372"/>
                  </a:lnTo>
                  <a:lnTo>
                    <a:pt x="546" y="362"/>
                  </a:lnTo>
                  <a:lnTo>
                    <a:pt x="546" y="362"/>
                  </a:lnTo>
                  <a:lnTo>
                    <a:pt x="548" y="356"/>
                  </a:lnTo>
                  <a:lnTo>
                    <a:pt x="550" y="348"/>
                  </a:lnTo>
                  <a:lnTo>
                    <a:pt x="556" y="338"/>
                  </a:lnTo>
                  <a:lnTo>
                    <a:pt x="564" y="326"/>
                  </a:lnTo>
                  <a:lnTo>
                    <a:pt x="568" y="314"/>
                  </a:lnTo>
                  <a:lnTo>
                    <a:pt x="568" y="314"/>
                  </a:lnTo>
                  <a:lnTo>
                    <a:pt x="570" y="302"/>
                  </a:lnTo>
                  <a:lnTo>
                    <a:pt x="568" y="290"/>
                  </a:lnTo>
                  <a:lnTo>
                    <a:pt x="562" y="268"/>
                  </a:lnTo>
                  <a:lnTo>
                    <a:pt x="562" y="268"/>
                  </a:lnTo>
                  <a:lnTo>
                    <a:pt x="562" y="258"/>
                  </a:lnTo>
                  <a:lnTo>
                    <a:pt x="560" y="248"/>
                  </a:lnTo>
                  <a:lnTo>
                    <a:pt x="560" y="248"/>
                  </a:lnTo>
                  <a:lnTo>
                    <a:pt x="554" y="238"/>
                  </a:lnTo>
                  <a:lnTo>
                    <a:pt x="548" y="230"/>
                  </a:lnTo>
                  <a:lnTo>
                    <a:pt x="548" y="230"/>
                  </a:lnTo>
                  <a:lnTo>
                    <a:pt x="542" y="224"/>
                  </a:lnTo>
                  <a:lnTo>
                    <a:pt x="538" y="218"/>
                  </a:lnTo>
                  <a:lnTo>
                    <a:pt x="538" y="218"/>
                  </a:lnTo>
                  <a:lnTo>
                    <a:pt x="538" y="212"/>
                  </a:lnTo>
                  <a:lnTo>
                    <a:pt x="534" y="204"/>
                  </a:lnTo>
                  <a:lnTo>
                    <a:pt x="534" y="204"/>
                  </a:lnTo>
                  <a:lnTo>
                    <a:pt x="530" y="198"/>
                  </a:lnTo>
                  <a:lnTo>
                    <a:pt x="526" y="196"/>
                  </a:lnTo>
                  <a:lnTo>
                    <a:pt x="522" y="192"/>
                  </a:lnTo>
                  <a:lnTo>
                    <a:pt x="518" y="186"/>
                  </a:lnTo>
                  <a:lnTo>
                    <a:pt x="518" y="186"/>
                  </a:lnTo>
                  <a:lnTo>
                    <a:pt x="514" y="172"/>
                  </a:lnTo>
                  <a:lnTo>
                    <a:pt x="510" y="164"/>
                  </a:lnTo>
                  <a:lnTo>
                    <a:pt x="506" y="158"/>
                  </a:lnTo>
                  <a:lnTo>
                    <a:pt x="506" y="158"/>
                  </a:lnTo>
                  <a:lnTo>
                    <a:pt x="498" y="148"/>
                  </a:lnTo>
                  <a:lnTo>
                    <a:pt x="486" y="140"/>
                  </a:lnTo>
                  <a:lnTo>
                    <a:pt x="486" y="140"/>
                  </a:lnTo>
                  <a:lnTo>
                    <a:pt x="476" y="132"/>
                  </a:lnTo>
                  <a:lnTo>
                    <a:pt x="472" y="128"/>
                  </a:lnTo>
                  <a:lnTo>
                    <a:pt x="472" y="122"/>
                  </a:lnTo>
                  <a:lnTo>
                    <a:pt x="472" y="122"/>
                  </a:lnTo>
                  <a:lnTo>
                    <a:pt x="472" y="104"/>
                  </a:lnTo>
                  <a:lnTo>
                    <a:pt x="472" y="104"/>
                  </a:lnTo>
                  <a:lnTo>
                    <a:pt x="470" y="94"/>
                  </a:lnTo>
                  <a:lnTo>
                    <a:pt x="468" y="86"/>
                  </a:lnTo>
                  <a:lnTo>
                    <a:pt x="468" y="86"/>
                  </a:lnTo>
                  <a:lnTo>
                    <a:pt x="468" y="78"/>
                  </a:lnTo>
                  <a:lnTo>
                    <a:pt x="470" y="68"/>
                  </a:lnTo>
                  <a:lnTo>
                    <a:pt x="470" y="68"/>
                  </a:lnTo>
                  <a:lnTo>
                    <a:pt x="468" y="64"/>
                  </a:lnTo>
                  <a:lnTo>
                    <a:pt x="466" y="60"/>
                  </a:lnTo>
                  <a:lnTo>
                    <a:pt x="460" y="56"/>
                  </a:lnTo>
                  <a:lnTo>
                    <a:pt x="460" y="56"/>
                  </a:lnTo>
                  <a:lnTo>
                    <a:pt x="454" y="48"/>
                  </a:lnTo>
                  <a:lnTo>
                    <a:pt x="454" y="48"/>
                  </a:lnTo>
                  <a:lnTo>
                    <a:pt x="448" y="46"/>
                  </a:lnTo>
                  <a:lnTo>
                    <a:pt x="444" y="44"/>
                  </a:lnTo>
                  <a:lnTo>
                    <a:pt x="444" y="44"/>
                  </a:lnTo>
                  <a:lnTo>
                    <a:pt x="442" y="40"/>
                  </a:lnTo>
                  <a:lnTo>
                    <a:pt x="442" y="36"/>
                  </a:lnTo>
                  <a:lnTo>
                    <a:pt x="444" y="28"/>
                  </a:lnTo>
                  <a:lnTo>
                    <a:pt x="444" y="28"/>
                  </a:lnTo>
                  <a:lnTo>
                    <a:pt x="442" y="12"/>
                  </a:lnTo>
                  <a:lnTo>
                    <a:pt x="438" y="4"/>
                  </a:lnTo>
                  <a:lnTo>
                    <a:pt x="436" y="2"/>
                  </a:lnTo>
                  <a:lnTo>
                    <a:pt x="43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Arial" panose="020B0604020202020204" pitchFamily="34" charset="0"/>
                <a:cs typeface="Arial" panose="020B0604020202020204" pitchFamily="34" charset="0"/>
              </a:endParaRPr>
            </a:p>
          </p:txBody>
        </p:sp>
        <p:sp>
          <p:nvSpPr>
            <p:cNvPr id="159" name="Freeform 144"/>
            <p:cNvSpPr>
              <a:spLocks/>
            </p:cNvSpPr>
            <p:nvPr/>
          </p:nvSpPr>
          <p:spPr bwMode="auto">
            <a:xfrm>
              <a:off x="2670" y="3228"/>
              <a:ext cx="56" cy="68"/>
            </a:xfrm>
            <a:custGeom>
              <a:avLst/>
              <a:gdLst>
                <a:gd name="T0" fmla="*/ 6 w 56"/>
                <a:gd name="T1" fmla="*/ 0 h 68"/>
                <a:gd name="T2" fmla="*/ 6 w 56"/>
                <a:gd name="T3" fmla="*/ 0 h 68"/>
                <a:gd name="T4" fmla="*/ 4 w 56"/>
                <a:gd name="T5" fmla="*/ 0 h 68"/>
                <a:gd name="T6" fmla="*/ 4 w 56"/>
                <a:gd name="T7" fmla="*/ 4 h 68"/>
                <a:gd name="T8" fmla="*/ 4 w 56"/>
                <a:gd name="T9" fmla="*/ 4 h 68"/>
                <a:gd name="T10" fmla="*/ 2 w 56"/>
                <a:gd name="T11" fmla="*/ 6 h 68"/>
                <a:gd name="T12" fmla="*/ 0 w 56"/>
                <a:gd name="T13" fmla="*/ 8 h 68"/>
                <a:gd name="T14" fmla="*/ 2 w 56"/>
                <a:gd name="T15" fmla="*/ 14 h 68"/>
                <a:gd name="T16" fmla="*/ 2 w 56"/>
                <a:gd name="T17" fmla="*/ 14 h 68"/>
                <a:gd name="T18" fmla="*/ 4 w 56"/>
                <a:gd name="T19" fmla="*/ 18 h 68"/>
                <a:gd name="T20" fmla="*/ 8 w 56"/>
                <a:gd name="T21" fmla="*/ 22 h 68"/>
                <a:gd name="T22" fmla="*/ 8 w 56"/>
                <a:gd name="T23" fmla="*/ 22 h 68"/>
                <a:gd name="T24" fmla="*/ 8 w 56"/>
                <a:gd name="T25" fmla="*/ 26 h 68"/>
                <a:gd name="T26" fmla="*/ 8 w 56"/>
                <a:gd name="T27" fmla="*/ 32 h 68"/>
                <a:gd name="T28" fmla="*/ 8 w 56"/>
                <a:gd name="T29" fmla="*/ 42 h 68"/>
                <a:gd name="T30" fmla="*/ 8 w 56"/>
                <a:gd name="T31" fmla="*/ 42 h 68"/>
                <a:gd name="T32" fmla="*/ 12 w 56"/>
                <a:gd name="T33" fmla="*/ 58 h 68"/>
                <a:gd name="T34" fmla="*/ 14 w 56"/>
                <a:gd name="T35" fmla="*/ 66 h 68"/>
                <a:gd name="T36" fmla="*/ 16 w 56"/>
                <a:gd name="T37" fmla="*/ 68 h 68"/>
                <a:gd name="T38" fmla="*/ 20 w 56"/>
                <a:gd name="T39" fmla="*/ 68 h 68"/>
                <a:gd name="T40" fmla="*/ 20 w 56"/>
                <a:gd name="T41" fmla="*/ 68 h 68"/>
                <a:gd name="T42" fmla="*/ 26 w 56"/>
                <a:gd name="T43" fmla="*/ 66 h 68"/>
                <a:gd name="T44" fmla="*/ 26 w 56"/>
                <a:gd name="T45" fmla="*/ 66 h 68"/>
                <a:gd name="T46" fmla="*/ 36 w 56"/>
                <a:gd name="T47" fmla="*/ 56 h 68"/>
                <a:gd name="T48" fmla="*/ 48 w 56"/>
                <a:gd name="T49" fmla="*/ 42 h 68"/>
                <a:gd name="T50" fmla="*/ 52 w 56"/>
                <a:gd name="T51" fmla="*/ 34 h 68"/>
                <a:gd name="T52" fmla="*/ 56 w 56"/>
                <a:gd name="T53" fmla="*/ 26 h 68"/>
                <a:gd name="T54" fmla="*/ 56 w 56"/>
                <a:gd name="T55" fmla="*/ 20 h 68"/>
                <a:gd name="T56" fmla="*/ 54 w 56"/>
                <a:gd name="T57" fmla="*/ 12 h 68"/>
                <a:gd name="T58" fmla="*/ 54 w 56"/>
                <a:gd name="T59" fmla="*/ 12 h 68"/>
                <a:gd name="T60" fmla="*/ 50 w 56"/>
                <a:gd name="T61" fmla="*/ 10 h 68"/>
                <a:gd name="T62" fmla="*/ 48 w 56"/>
                <a:gd name="T63" fmla="*/ 10 h 68"/>
                <a:gd name="T64" fmla="*/ 48 w 56"/>
                <a:gd name="T65" fmla="*/ 10 h 68"/>
                <a:gd name="T66" fmla="*/ 34 w 56"/>
                <a:gd name="T67" fmla="*/ 12 h 68"/>
                <a:gd name="T68" fmla="*/ 34 w 56"/>
                <a:gd name="T69" fmla="*/ 12 h 68"/>
                <a:gd name="T70" fmla="*/ 28 w 56"/>
                <a:gd name="T71" fmla="*/ 14 h 68"/>
                <a:gd name="T72" fmla="*/ 20 w 56"/>
                <a:gd name="T73" fmla="*/ 14 h 68"/>
                <a:gd name="T74" fmla="*/ 20 w 56"/>
                <a:gd name="T75" fmla="*/ 14 h 68"/>
                <a:gd name="T76" fmla="*/ 16 w 56"/>
                <a:gd name="T77" fmla="*/ 14 h 68"/>
                <a:gd name="T78" fmla="*/ 16 w 56"/>
                <a:gd name="T79" fmla="*/ 14 h 68"/>
                <a:gd name="T80" fmla="*/ 14 w 56"/>
                <a:gd name="T81" fmla="*/ 10 h 68"/>
                <a:gd name="T82" fmla="*/ 12 w 56"/>
                <a:gd name="T83" fmla="*/ 6 h 68"/>
                <a:gd name="T84" fmla="*/ 10 w 56"/>
                <a:gd name="T85" fmla="*/ 2 h 68"/>
                <a:gd name="T86" fmla="*/ 6 w 56"/>
                <a:gd name="T87"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6" h="68">
                  <a:moveTo>
                    <a:pt x="6" y="0"/>
                  </a:moveTo>
                  <a:lnTo>
                    <a:pt x="6" y="0"/>
                  </a:lnTo>
                  <a:lnTo>
                    <a:pt x="4" y="0"/>
                  </a:lnTo>
                  <a:lnTo>
                    <a:pt x="4" y="4"/>
                  </a:lnTo>
                  <a:lnTo>
                    <a:pt x="4" y="4"/>
                  </a:lnTo>
                  <a:lnTo>
                    <a:pt x="2" y="6"/>
                  </a:lnTo>
                  <a:lnTo>
                    <a:pt x="0" y="8"/>
                  </a:lnTo>
                  <a:lnTo>
                    <a:pt x="2" y="14"/>
                  </a:lnTo>
                  <a:lnTo>
                    <a:pt x="2" y="14"/>
                  </a:lnTo>
                  <a:lnTo>
                    <a:pt x="4" y="18"/>
                  </a:lnTo>
                  <a:lnTo>
                    <a:pt x="8" y="22"/>
                  </a:lnTo>
                  <a:lnTo>
                    <a:pt x="8" y="22"/>
                  </a:lnTo>
                  <a:lnTo>
                    <a:pt x="8" y="26"/>
                  </a:lnTo>
                  <a:lnTo>
                    <a:pt x="8" y="32"/>
                  </a:lnTo>
                  <a:lnTo>
                    <a:pt x="8" y="42"/>
                  </a:lnTo>
                  <a:lnTo>
                    <a:pt x="8" y="42"/>
                  </a:lnTo>
                  <a:lnTo>
                    <a:pt x="12" y="58"/>
                  </a:lnTo>
                  <a:lnTo>
                    <a:pt x="14" y="66"/>
                  </a:lnTo>
                  <a:lnTo>
                    <a:pt x="16" y="68"/>
                  </a:lnTo>
                  <a:lnTo>
                    <a:pt x="20" y="68"/>
                  </a:lnTo>
                  <a:lnTo>
                    <a:pt x="20" y="68"/>
                  </a:lnTo>
                  <a:lnTo>
                    <a:pt x="26" y="66"/>
                  </a:lnTo>
                  <a:lnTo>
                    <a:pt x="26" y="66"/>
                  </a:lnTo>
                  <a:lnTo>
                    <a:pt x="36" y="56"/>
                  </a:lnTo>
                  <a:lnTo>
                    <a:pt x="48" y="42"/>
                  </a:lnTo>
                  <a:lnTo>
                    <a:pt x="52" y="34"/>
                  </a:lnTo>
                  <a:lnTo>
                    <a:pt x="56" y="26"/>
                  </a:lnTo>
                  <a:lnTo>
                    <a:pt x="56" y="20"/>
                  </a:lnTo>
                  <a:lnTo>
                    <a:pt x="54" y="12"/>
                  </a:lnTo>
                  <a:lnTo>
                    <a:pt x="54" y="12"/>
                  </a:lnTo>
                  <a:lnTo>
                    <a:pt x="50" y="10"/>
                  </a:lnTo>
                  <a:lnTo>
                    <a:pt x="48" y="10"/>
                  </a:lnTo>
                  <a:lnTo>
                    <a:pt x="48" y="10"/>
                  </a:lnTo>
                  <a:lnTo>
                    <a:pt x="34" y="12"/>
                  </a:lnTo>
                  <a:lnTo>
                    <a:pt x="34" y="12"/>
                  </a:lnTo>
                  <a:lnTo>
                    <a:pt x="28" y="14"/>
                  </a:lnTo>
                  <a:lnTo>
                    <a:pt x="20" y="14"/>
                  </a:lnTo>
                  <a:lnTo>
                    <a:pt x="20" y="14"/>
                  </a:lnTo>
                  <a:lnTo>
                    <a:pt x="16" y="14"/>
                  </a:lnTo>
                  <a:lnTo>
                    <a:pt x="16" y="14"/>
                  </a:lnTo>
                  <a:lnTo>
                    <a:pt x="14" y="10"/>
                  </a:lnTo>
                  <a:lnTo>
                    <a:pt x="12" y="6"/>
                  </a:lnTo>
                  <a:lnTo>
                    <a:pt x="10" y="2"/>
                  </a:lnTo>
                  <a:lnTo>
                    <a:pt x="6"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Arial" panose="020B0604020202020204" pitchFamily="34" charset="0"/>
                <a:cs typeface="Arial" panose="020B0604020202020204" pitchFamily="34" charset="0"/>
              </a:endParaRPr>
            </a:p>
          </p:txBody>
        </p:sp>
        <p:sp>
          <p:nvSpPr>
            <p:cNvPr id="160" name="Freeform 145"/>
            <p:cNvSpPr>
              <a:spLocks/>
            </p:cNvSpPr>
            <p:nvPr/>
          </p:nvSpPr>
          <p:spPr bwMode="auto">
            <a:xfrm>
              <a:off x="2670" y="3228"/>
              <a:ext cx="56" cy="68"/>
            </a:xfrm>
            <a:custGeom>
              <a:avLst/>
              <a:gdLst>
                <a:gd name="T0" fmla="*/ 6 w 56"/>
                <a:gd name="T1" fmla="*/ 0 h 68"/>
                <a:gd name="T2" fmla="*/ 6 w 56"/>
                <a:gd name="T3" fmla="*/ 0 h 68"/>
                <a:gd name="T4" fmla="*/ 4 w 56"/>
                <a:gd name="T5" fmla="*/ 0 h 68"/>
                <a:gd name="T6" fmla="*/ 4 w 56"/>
                <a:gd name="T7" fmla="*/ 4 h 68"/>
                <a:gd name="T8" fmla="*/ 4 w 56"/>
                <a:gd name="T9" fmla="*/ 4 h 68"/>
                <a:gd name="T10" fmla="*/ 2 w 56"/>
                <a:gd name="T11" fmla="*/ 6 h 68"/>
                <a:gd name="T12" fmla="*/ 0 w 56"/>
                <a:gd name="T13" fmla="*/ 8 h 68"/>
                <a:gd name="T14" fmla="*/ 2 w 56"/>
                <a:gd name="T15" fmla="*/ 14 h 68"/>
                <a:gd name="T16" fmla="*/ 2 w 56"/>
                <a:gd name="T17" fmla="*/ 14 h 68"/>
                <a:gd name="T18" fmla="*/ 4 w 56"/>
                <a:gd name="T19" fmla="*/ 18 h 68"/>
                <a:gd name="T20" fmla="*/ 8 w 56"/>
                <a:gd name="T21" fmla="*/ 22 h 68"/>
                <a:gd name="T22" fmla="*/ 8 w 56"/>
                <a:gd name="T23" fmla="*/ 22 h 68"/>
                <a:gd name="T24" fmla="*/ 8 w 56"/>
                <a:gd name="T25" fmla="*/ 26 h 68"/>
                <a:gd name="T26" fmla="*/ 8 w 56"/>
                <a:gd name="T27" fmla="*/ 32 h 68"/>
                <a:gd name="T28" fmla="*/ 8 w 56"/>
                <a:gd name="T29" fmla="*/ 42 h 68"/>
                <a:gd name="T30" fmla="*/ 8 w 56"/>
                <a:gd name="T31" fmla="*/ 42 h 68"/>
                <a:gd name="T32" fmla="*/ 12 w 56"/>
                <a:gd name="T33" fmla="*/ 58 h 68"/>
                <a:gd name="T34" fmla="*/ 14 w 56"/>
                <a:gd name="T35" fmla="*/ 66 h 68"/>
                <a:gd name="T36" fmla="*/ 16 w 56"/>
                <a:gd name="T37" fmla="*/ 68 h 68"/>
                <a:gd name="T38" fmla="*/ 20 w 56"/>
                <a:gd name="T39" fmla="*/ 68 h 68"/>
                <a:gd name="T40" fmla="*/ 20 w 56"/>
                <a:gd name="T41" fmla="*/ 68 h 68"/>
                <a:gd name="T42" fmla="*/ 26 w 56"/>
                <a:gd name="T43" fmla="*/ 66 h 68"/>
                <a:gd name="T44" fmla="*/ 26 w 56"/>
                <a:gd name="T45" fmla="*/ 66 h 68"/>
                <a:gd name="T46" fmla="*/ 36 w 56"/>
                <a:gd name="T47" fmla="*/ 56 h 68"/>
                <a:gd name="T48" fmla="*/ 48 w 56"/>
                <a:gd name="T49" fmla="*/ 42 h 68"/>
                <a:gd name="T50" fmla="*/ 52 w 56"/>
                <a:gd name="T51" fmla="*/ 34 h 68"/>
                <a:gd name="T52" fmla="*/ 56 w 56"/>
                <a:gd name="T53" fmla="*/ 26 h 68"/>
                <a:gd name="T54" fmla="*/ 56 w 56"/>
                <a:gd name="T55" fmla="*/ 20 h 68"/>
                <a:gd name="T56" fmla="*/ 54 w 56"/>
                <a:gd name="T57" fmla="*/ 12 h 68"/>
                <a:gd name="T58" fmla="*/ 54 w 56"/>
                <a:gd name="T59" fmla="*/ 12 h 68"/>
                <a:gd name="T60" fmla="*/ 50 w 56"/>
                <a:gd name="T61" fmla="*/ 10 h 68"/>
                <a:gd name="T62" fmla="*/ 48 w 56"/>
                <a:gd name="T63" fmla="*/ 10 h 68"/>
                <a:gd name="T64" fmla="*/ 48 w 56"/>
                <a:gd name="T65" fmla="*/ 10 h 68"/>
                <a:gd name="T66" fmla="*/ 34 w 56"/>
                <a:gd name="T67" fmla="*/ 12 h 68"/>
                <a:gd name="T68" fmla="*/ 34 w 56"/>
                <a:gd name="T69" fmla="*/ 12 h 68"/>
                <a:gd name="T70" fmla="*/ 28 w 56"/>
                <a:gd name="T71" fmla="*/ 14 h 68"/>
                <a:gd name="T72" fmla="*/ 20 w 56"/>
                <a:gd name="T73" fmla="*/ 14 h 68"/>
                <a:gd name="T74" fmla="*/ 20 w 56"/>
                <a:gd name="T75" fmla="*/ 14 h 68"/>
                <a:gd name="T76" fmla="*/ 16 w 56"/>
                <a:gd name="T77" fmla="*/ 14 h 68"/>
                <a:gd name="T78" fmla="*/ 16 w 56"/>
                <a:gd name="T79" fmla="*/ 14 h 68"/>
                <a:gd name="T80" fmla="*/ 14 w 56"/>
                <a:gd name="T81" fmla="*/ 10 h 68"/>
                <a:gd name="T82" fmla="*/ 12 w 56"/>
                <a:gd name="T83" fmla="*/ 6 h 68"/>
                <a:gd name="T84" fmla="*/ 10 w 56"/>
                <a:gd name="T85" fmla="*/ 2 h 68"/>
                <a:gd name="T86" fmla="*/ 6 w 56"/>
                <a:gd name="T87"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6" h="68">
                  <a:moveTo>
                    <a:pt x="6" y="0"/>
                  </a:moveTo>
                  <a:lnTo>
                    <a:pt x="6" y="0"/>
                  </a:lnTo>
                  <a:lnTo>
                    <a:pt x="4" y="0"/>
                  </a:lnTo>
                  <a:lnTo>
                    <a:pt x="4" y="4"/>
                  </a:lnTo>
                  <a:lnTo>
                    <a:pt x="4" y="4"/>
                  </a:lnTo>
                  <a:lnTo>
                    <a:pt x="2" y="6"/>
                  </a:lnTo>
                  <a:lnTo>
                    <a:pt x="0" y="8"/>
                  </a:lnTo>
                  <a:lnTo>
                    <a:pt x="2" y="14"/>
                  </a:lnTo>
                  <a:lnTo>
                    <a:pt x="2" y="14"/>
                  </a:lnTo>
                  <a:lnTo>
                    <a:pt x="4" y="18"/>
                  </a:lnTo>
                  <a:lnTo>
                    <a:pt x="8" y="22"/>
                  </a:lnTo>
                  <a:lnTo>
                    <a:pt x="8" y="22"/>
                  </a:lnTo>
                  <a:lnTo>
                    <a:pt x="8" y="26"/>
                  </a:lnTo>
                  <a:lnTo>
                    <a:pt x="8" y="32"/>
                  </a:lnTo>
                  <a:lnTo>
                    <a:pt x="8" y="42"/>
                  </a:lnTo>
                  <a:lnTo>
                    <a:pt x="8" y="42"/>
                  </a:lnTo>
                  <a:lnTo>
                    <a:pt x="12" y="58"/>
                  </a:lnTo>
                  <a:lnTo>
                    <a:pt x="14" y="66"/>
                  </a:lnTo>
                  <a:lnTo>
                    <a:pt x="16" y="68"/>
                  </a:lnTo>
                  <a:lnTo>
                    <a:pt x="20" y="68"/>
                  </a:lnTo>
                  <a:lnTo>
                    <a:pt x="20" y="68"/>
                  </a:lnTo>
                  <a:lnTo>
                    <a:pt x="26" y="66"/>
                  </a:lnTo>
                  <a:lnTo>
                    <a:pt x="26" y="66"/>
                  </a:lnTo>
                  <a:lnTo>
                    <a:pt x="36" y="56"/>
                  </a:lnTo>
                  <a:lnTo>
                    <a:pt x="48" y="42"/>
                  </a:lnTo>
                  <a:lnTo>
                    <a:pt x="52" y="34"/>
                  </a:lnTo>
                  <a:lnTo>
                    <a:pt x="56" y="26"/>
                  </a:lnTo>
                  <a:lnTo>
                    <a:pt x="56" y="20"/>
                  </a:lnTo>
                  <a:lnTo>
                    <a:pt x="54" y="12"/>
                  </a:lnTo>
                  <a:lnTo>
                    <a:pt x="54" y="12"/>
                  </a:lnTo>
                  <a:lnTo>
                    <a:pt x="50" y="10"/>
                  </a:lnTo>
                  <a:lnTo>
                    <a:pt x="48" y="10"/>
                  </a:lnTo>
                  <a:lnTo>
                    <a:pt x="48" y="10"/>
                  </a:lnTo>
                  <a:lnTo>
                    <a:pt x="34" y="12"/>
                  </a:lnTo>
                  <a:lnTo>
                    <a:pt x="34" y="12"/>
                  </a:lnTo>
                  <a:lnTo>
                    <a:pt x="28" y="14"/>
                  </a:lnTo>
                  <a:lnTo>
                    <a:pt x="20" y="14"/>
                  </a:lnTo>
                  <a:lnTo>
                    <a:pt x="20" y="14"/>
                  </a:lnTo>
                  <a:lnTo>
                    <a:pt x="16" y="14"/>
                  </a:lnTo>
                  <a:lnTo>
                    <a:pt x="16" y="14"/>
                  </a:lnTo>
                  <a:lnTo>
                    <a:pt x="14" y="10"/>
                  </a:lnTo>
                  <a:lnTo>
                    <a:pt x="12" y="6"/>
                  </a:lnTo>
                  <a:lnTo>
                    <a:pt x="10" y="2"/>
                  </a:lnTo>
                  <a:lnTo>
                    <a:pt x="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Arial" panose="020B0604020202020204" pitchFamily="34" charset="0"/>
                <a:cs typeface="Arial" panose="020B0604020202020204" pitchFamily="34" charset="0"/>
              </a:endParaRPr>
            </a:p>
          </p:txBody>
        </p:sp>
        <p:sp>
          <p:nvSpPr>
            <p:cNvPr id="161" name="Freeform 146"/>
            <p:cNvSpPr>
              <a:spLocks/>
            </p:cNvSpPr>
            <p:nvPr/>
          </p:nvSpPr>
          <p:spPr bwMode="auto">
            <a:xfrm>
              <a:off x="3084" y="3112"/>
              <a:ext cx="74" cy="144"/>
            </a:xfrm>
            <a:custGeom>
              <a:avLst/>
              <a:gdLst>
                <a:gd name="T0" fmla="*/ 6 w 74"/>
                <a:gd name="T1" fmla="*/ 0 h 144"/>
                <a:gd name="T2" fmla="*/ 0 w 74"/>
                <a:gd name="T3" fmla="*/ 4 h 144"/>
                <a:gd name="T4" fmla="*/ 0 w 74"/>
                <a:gd name="T5" fmla="*/ 10 h 144"/>
                <a:gd name="T6" fmla="*/ 12 w 74"/>
                <a:gd name="T7" fmla="*/ 22 h 144"/>
                <a:gd name="T8" fmla="*/ 16 w 74"/>
                <a:gd name="T9" fmla="*/ 28 h 144"/>
                <a:gd name="T10" fmla="*/ 20 w 74"/>
                <a:gd name="T11" fmla="*/ 42 h 144"/>
                <a:gd name="T12" fmla="*/ 24 w 74"/>
                <a:gd name="T13" fmla="*/ 48 h 144"/>
                <a:gd name="T14" fmla="*/ 26 w 74"/>
                <a:gd name="T15" fmla="*/ 52 h 144"/>
                <a:gd name="T16" fmla="*/ 28 w 74"/>
                <a:gd name="T17" fmla="*/ 70 h 144"/>
                <a:gd name="T18" fmla="*/ 20 w 74"/>
                <a:gd name="T19" fmla="*/ 84 h 144"/>
                <a:gd name="T20" fmla="*/ 16 w 74"/>
                <a:gd name="T21" fmla="*/ 84 h 144"/>
                <a:gd name="T22" fmla="*/ 14 w 74"/>
                <a:gd name="T23" fmla="*/ 84 h 144"/>
                <a:gd name="T24" fmla="*/ 12 w 74"/>
                <a:gd name="T25" fmla="*/ 84 h 144"/>
                <a:gd name="T26" fmla="*/ 10 w 74"/>
                <a:gd name="T27" fmla="*/ 84 h 144"/>
                <a:gd name="T28" fmla="*/ 6 w 74"/>
                <a:gd name="T29" fmla="*/ 86 h 144"/>
                <a:gd name="T30" fmla="*/ 4 w 74"/>
                <a:gd name="T31" fmla="*/ 94 h 144"/>
                <a:gd name="T32" fmla="*/ 4 w 74"/>
                <a:gd name="T33" fmla="*/ 102 h 144"/>
                <a:gd name="T34" fmla="*/ 24 w 74"/>
                <a:gd name="T35" fmla="*/ 108 h 144"/>
                <a:gd name="T36" fmla="*/ 28 w 74"/>
                <a:gd name="T37" fmla="*/ 116 h 144"/>
                <a:gd name="T38" fmla="*/ 26 w 74"/>
                <a:gd name="T39" fmla="*/ 124 h 144"/>
                <a:gd name="T40" fmla="*/ 20 w 74"/>
                <a:gd name="T41" fmla="*/ 138 h 144"/>
                <a:gd name="T42" fmla="*/ 26 w 74"/>
                <a:gd name="T43" fmla="*/ 144 h 144"/>
                <a:gd name="T44" fmla="*/ 32 w 74"/>
                <a:gd name="T45" fmla="*/ 136 h 144"/>
                <a:gd name="T46" fmla="*/ 48 w 74"/>
                <a:gd name="T47" fmla="*/ 110 h 144"/>
                <a:gd name="T48" fmla="*/ 50 w 74"/>
                <a:gd name="T49" fmla="*/ 104 h 144"/>
                <a:gd name="T50" fmla="*/ 60 w 74"/>
                <a:gd name="T51" fmla="*/ 98 h 144"/>
                <a:gd name="T52" fmla="*/ 62 w 74"/>
                <a:gd name="T53" fmla="*/ 92 h 144"/>
                <a:gd name="T54" fmla="*/ 74 w 74"/>
                <a:gd name="T55" fmla="*/ 66 h 144"/>
                <a:gd name="T56" fmla="*/ 74 w 74"/>
                <a:gd name="T57" fmla="*/ 62 h 144"/>
                <a:gd name="T58" fmla="*/ 70 w 74"/>
                <a:gd name="T59" fmla="*/ 54 h 144"/>
                <a:gd name="T60" fmla="*/ 66 w 74"/>
                <a:gd name="T61" fmla="*/ 54 h 144"/>
                <a:gd name="T62" fmla="*/ 62 w 74"/>
                <a:gd name="T63" fmla="*/ 56 h 144"/>
                <a:gd name="T64" fmla="*/ 54 w 74"/>
                <a:gd name="T65" fmla="*/ 64 h 144"/>
                <a:gd name="T66" fmla="*/ 52 w 74"/>
                <a:gd name="T67" fmla="*/ 66 h 144"/>
                <a:gd name="T68" fmla="*/ 46 w 74"/>
                <a:gd name="T69" fmla="*/ 64 h 144"/>
                <a:gd name="T70" fmla="*/ 42 w 74"/>
                <a:gd name="T71" fmla="*/ 54 h 144"/>
                <a:gd name="T72" fmla="*/ 40 w 74"/>
                <a:gd name="T73" fmla="*/ 46 h 144"/>
                <a:gd name="T74" fmla="*/ 36 w 74"/>
                <a:gd name="T75" fmla="*/ 46 h 144"/>
                <a:gd name="T76" fmla="*/ 32 w 74"/>
                <a:gd name="T77" fmla="*/ 44 h 144"/>
                <a:gd name="T78" fmla="*/ 26 w 74"/>
                <a:gd name="T79" fmla="*/ 40 h 144"/>
                <a:gd name="T80" fmla="*/ 22 w 74"/>
                <a:gd name="T81" fmla="*/ 32 h 144"/>
                <a:gd name="T82" fmla="*/ 20 w 74"/>
                <a:gd name="T83" fmla="*/ 20 h 144"/>
                <a:gd name="T84" fmla="*/ 18 w 74"/>
                <a:gd name="T85" fmla="*/ 12 h 144"/>
                <a:gd name="T86" fmla="*/ 16 w 74"/>
                <a:gd name="T87" fmla="*/ 8 h 144"/>
                <a:gd name="T88" fmla="*/ 6 w 74"/>
                <a:gd name="T89" fmla="*/ 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4" h="144">
                  <a:moveTo>
                    <a:pt x="6" y="0"/>
                  </a:moveTo>
                  <a:lnTo>
                    <a:pt x="6" y="0"/>
                  </a:lnTo>
                  <a:lnTo>
                    <a:pt x="2" y="2"/>
                  </a:lnTo>
                  <a:lnTo>
                    <a:pt x="0" y="4"/>
                  </a:lnTo>
                  <a:lnTo>
                    <a:pt x="0" y="4"/>
                  </a:lnTo>
                  <a:lnTo>
                    <a:pt x="0" y="10"/>
                  </a:lnTo>
                  <a:lnTo>
                    <a:pt x="4" y="14"/>
                  </a:lnTo>
                  <a:lnTo>
                    <a:pt x="12" y="22"/>
                  </a:lnTo>
                  <a:lnTo>
                    <a:pt x="12" y="22"/>
                  </a:lnTo>
                  <a:lnTo>
                    <a:pt x="16" y="28"/>
                  </a:lnTo>
                  <a:lnTo>
                    <a:pt x="16" y="32"/>
                  </a:lnTo>
                  <a:lnTo>
                    <a:pt x="20" y="42"/>
                  </a:lnTo>
                  <a:lnTo>
                    <a:pt x="20" y="42"/>
                  </a:lnTo>
                  <a:lnTo>
                    <a:pt x="24" y="48"/>
                  </a:lnTo>
                  <a:lnTo>
                    <a:pt x="26" y="52"/>
                  </a:lnTo>
                  <a:lnTo>
                    <a:pt x="26" y="52"/>
                  </a:lnTo>
                  <a:lnTo>
                    <a:pt x="28" y="60"/>
                  </a:lnTo>
                  <a:lnTo>
                    <a:pt x="28" y="70"/>
                  </a:lnTo>
                  <a:lnTo>
                    <a:pt x="24" y="78"/>
                  </a:lnTo>
                  <a:lnTo>
                    <a:pt x="20" y="84"/>
                  </a:lnTo>
                  <a:lnTo>
                    <a:pt x="20" y="84"/>
                  </a:lnTo>
                  <a:lnTo>
                    <a:pt x="16" y="84"/>
                  </a:lnTo>
                  <a:lnTo>
                    <a:pt x="16" y="84"/>
                  </a:lnTo>
                  <a:lnTo>
                    <a:pt x="14" y="84"/>
                  </a:lnTo>
                  <a:lnTo>
                    <a:pt x="14" y="84"/>
                  </a:lnTo>
                  <a:lnTo>
                    <a:pt x="12" y="84"/>
                  </a:lnTo>
                  <a:lnTo>
                    <a:pt x="12" y="84"/>
                  </a:lnTo>
                  <a:lnTo>
                    <a:pt x="10" y="84"/>
                  </a:lnTo>
                  <a:lnTo>
                    <a:pt x="6" y="86"/>
                  </a:lnTo>
                  <a:lnTo>
                    <a:pt x="6" y="86"/>
                  </a:lnTo>
                  <a:lnTo>
                    <a:pt x="4" y="90"/>
                  </a:lnTo>
                  <a:lnTo>
                    <a:pt x="4" y="94"/>
                  </a:lnTo>
                  <a:lnTo>
                    <a:pt x="4" y="102"/>
                  </a:lnTo>
                  <a:lnTo>
                    <a:pt x="4" y="102"/>
                  </a:lnTo>
                  <a:lnTo>
                    <a:pt x="18" y="106"/>
                  </a:lnTo>
                  <a:lnTo>
                    <a:pt x="24" y="108"/>
                  </a:lnTo>
                  <a:lnTo>
                    <a:pt x="26" y="112"/>
                  </a:lnTo>
                  <a:lnTo>
                    <a:pt x="28" y="116"/>
                  </a:lnTo>
                  <a:lnTo>
                    <a:pt x="28" y="116"/>
                  </a:lnTo>
                  <a:lnTo>
                    <a:pt x="26" y="124"/>
                  </a:lnTo>
                  <a:lnTo>
                    <a:pt x="22" y="130"/>
                  </a:lnTo>
                  <a:lnTo>
                    <a:pt x="20" y="138"/>
                  </a:lnTo>
                  <a:lnTo>
                    <a:pt x="22" y="142"/>
                  </a:lnTo>
                  <a:lnTo>
                    <a:pt x="26" y="144"/>
                  </a:lnTo>
                  <a:lnTo>
                    <a:pt x="26" y="144"/>
                  </a:lnTo>
                  <a:lnTo>
                    <a:pt x="32" y="136"/>
                  </a:lnTo>
                  <a:lnTo>
                    <a:pt x="38" y="128"/>
                  </a:lnTo>
                  <a:lnTo>
                    <a:pt x="48" y="110"/>
                  </a:lnTo>
                  <a:lnTo>
                    <a:pt x="48" y="110"/>
                  </a:lnTo>
                  <a:lnTo>
                    <a:pt x="50" y="104"/>
                  </a:lnTo>
                  <a:lnTo>
                    <a:pt x="54" y="100"/>
                  </a:lnTo>
                  <a:lnTo>
                    <a:pt x="60" y="98"/>
                  </a:lnTo>
                  <a:lnTo>
                    <a:pt x="62" y="92"/>
                  </a:lnTo>
                  <a:lnTo>
                    <a:pt x="62" y="92"/>
                  </a:lnTo>
                  <a:lnTo>
                    <a:pt x="70" y="78"/>
                  </a:lnTo>
                  <a:lnTo>
                    <a:pt x="74" y="66"/>
                  </a:lnTo>
                  <a:lnTo>
                    <a:pt x="74" y="66"/>
                  </a:lnTo>
                  <a:lnTo>
                    <a:pt x="74" y="62"/>
                  </a:lnTo>
                  <a:lnTo>
                    <a:pt x="74" y="58"/>
                  </a:lnTo>
                  <a:lnTo>
                    <a:pt x="70" y="54"/>
                  </a:lnTo>
                  <a:lnTo>
                    <a:pt x="66" y="54"/>
                  </a:lnTo>
                  <a:lnTo>
                    <a:pt x="66" y="54"/>
                  </a:lnTo>
                  <a:lnTo>
                    <a:pt x="62" y="56"/>
                  </a:lnTo>
                  <a:lnTo>
                    <a:pt x="62" y="56"/>
                  </a:lnTo>
                  <a:lnTo>
                    <a:pt x="56" y="62"/>
                  </a:lnTo>
                  <a:lnTo>
                    <a:pt x="54" y="64"/>
                  </a:lnTo>
                  <a:lnTo>
                    <a:pt x="52" y="66"/>
                  </a:lnTo>
                  <a:lnTo>
                    <a:pt x="52" y="66"/>
                  </a:lnTo>
                  <a:lnTo>
                    <a:pt x="46" y="64"/>
                  </a:lnTo>
                  <a:lnTo>
                    <a:pt x="46" y="64"/>
                  </a:lnTo>
                  <a:lnTo>
                    <a:pt x="44" y="60"/>
                  </a:lnTo>
                  <a:lnTo>
                    <a:pt x="42" y="54"/>
                  </a:lnTo>
                  <a:lnTo>
                    <a:pt x="42" y="50"/>
                  </a:lnTo>
                  <a:lnTo>
                    <a:pt x="40" y="46"/>
                  </a:lnTo>
                  <a:lnTo>
                    <a:pt x="40" y="46"/>
                  </a:lnTo>
                  <a:lnTo>
                    <a:pt x="36" y="46"/>
                  </a:lnTo>
                  <a:lnTo>
                    <a:pt x="32" y="44"/>
                  </a:lnTo>
                  <a:lnTo>
                    <a:pt x="32" y="44"/>
                  </a:lnTo>
                  <a:lnTo>
                    <a:pt x="28" y="42"/>
                  </a:lnTo>
                  <a:lnTo>
                    <a:pt x="26" y="40"/>
                  </a:lnTo>
                  <a:lnTo>
                    <a:pt x="26" y="40"/>
                  </a:lnTo>
                  <a:lnTo>
                    <a:pt x="22" y="32"/>
                  </a:lnTo>
                  <a:lnTo>
                    <a:pt x="22" y="26"/>
                  </a:lnTo>
                  <a:lnTo>
                    <a:pt x="20" y="20"/>
                  </a:lnTo>
                  <a:lnTo>
                    <a:pt x="18" y="12"/>
                  </a:lnTo>
                  <a:lnTo>
                    <a:pt x="18" y="12"/>
                  </a:lnTo>
                  <a:lnTo>
                    <a:pt x="16" y="8"/>
                  </a:lnTo>
                  <a:lnTo>
                    <a:pt x="16" y="8"/>
                  </a:lnTo>
                  <a:lnTo>
                    <a:pt x="12" y="4"/>
                  </a:lnTo>
                  <a:lnTo>
                    <a:pt x="6"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Arial" panose="020B0604020202020204" pitchFamily="34" charset="0"/>
                <a:cs typeface="Arial" panose="020B0604020202020204" pitchFamily="34" charset="0"/>
              </a:endParaRPr>
            </a:p>
          </p:txBody>
        </p:sp>
        <p:sp>
          <p:nvSpPr>
            <p:cNvPr id="162" name="Freeform 147"/>
            <p:cNvSpPr>
              <a:spLocks/>
            </p:cNvSpPr>
            <p:nvPr/>
          </p:nvSpPr>
          <p:spPr bwMode="auto">
            <a:xfrm>
              <a:off x="3084" y="3112"/>
              <a:ext cx="74" cy="144"/>
            </a:xfrm>
            <a:custGeom>
              <a:avLst/>
              <a:gdLst>
                <a:gd name="T0" fmla="*/ 6 w 74"/>
                <a:gd name="T1" fmla="*/ 0 h 144"/>
                <a:gd name="T2" fmla="*/ 0 w 74"/>
                <a:gd name="T3" fmla="*/ 4 h 144"/>
                <a:gd name="T4" fmla="*/ 0 w 74"/>
                <a:gd name="T5" fmla="*/ 10 h 144"/>
                <a:gd name="T6" fmla="*/ 12 w 74"/>
                <a:gd name="T7" fmla="*/ 22 h 144"/>
                <a:gd name="T8" fmla="*/ 16 w 74"/>
                <a:gd name="T9" fmla="*/ 28 h 144"/>
                <a:gd name="T10" fmla="*/ 20 w 74"/>
                <a:gd name="T11" fmla="*/ 42 h 144"/>
                <a:gd name="T12" fmla="*/ 24 w 74"/>
                <a:gd name="T13" fmla="*/ 48 h 144"/>
                <a:gd name="T14" fmla="*/ 26 w 74"/>
                <a:gd name="T15" fmla="*/ 52 h 144"/>
                <a:gd name="T16" fmla="*/ 28 w 74"/>
                <a:gd name="T17" fmla="*/ 70 h 144"/>
                <a:gd name="T18" fmla="*/ 20 w 74"/>
                <a:gd name="T19" fmla="*/ 84 h 144"/>
                <a:gd name="T20" fmla="*/ 16 w 74"/>
                <a:gd name="T21" fmla="*/ 84 h 144"/>
                <a:gd name="T22" fmla="*/ 14 w 74"/>
                <a:gd name="T23" fmla="*/ 84 h 144"/>
                <a:gd name="T24" fmla="*/ 12 w 74"/>
                <a:gd name="T25" fmla="*/ 84 h 144"/>
                <a:gd name="T26" fmla="*/ 10 w 74"/>
                <a:gd name="T27" fmla="*/ 84 h 144"/>
                <a:gd name="T28" fmla="*/ 6 w 74"/>
                <a:gd name="T29" fmla="*/ 86 h 144"/>
                <a:gd name="T30" fmla="*/ 4 w 74"/>
                <a:gd name="T31" fmla="*/ 94 h 144"/>
                <a:gd name="T32" fmla="*/ 4 w 74"/>
                <a:gd name="T33" fmla="*/ 102 h 144"/>
                <a:gd name="T34" fmla="*/ 24 w 74"/>
                <a:gd name="T35" fmla="*/ 108 h 144"/>
                <a:gd name="T36" fmla="*/ 28 w 74"/>
                <a:gd name="T37" fmla="*/ 116 h 144"/>
                <a:gd name="T38" fmla="*/ 26 w 74"/>
                <a:gd name="T39" fmla="*/ 124 h 144"/>
                <a:gd name="T40" fmla="*/ 20 w 74"/>
                <a:gd name="T41" fmla="*/ 138 h 144"/>
                <a:gd name="T42" fmla="*/ 26 w 74"/>
                <a:gd name="T43" fmla="*/ 144 h 144"/>
                <a:gd name="T44" fmla="*/ 32 w 74"/>
                <a:gd name="T45" fmla="*/ 136 h 144"/>
                <a:gd name="T46" fmla="*/ 48 w 74"/>
                <a:gd name="T47" fmla="*/ 110 h 144"/>
                <a:gd name="T48" fmla="*/ 50 w 74"/>
                <a:gd name="T49" fmla="*/ 104 h 144"/>
                <a:gd name="T50" fmla="*/ 60 w 74"/>
                <a:gd name="T51" fmla="*/ 98 h 144"/>
                <a:gd name="T52" fmla="*/ 62 w 74"/>
                <a:gd name="T53" fmla="*/ 92 h 144"/>
                <a:gd name="T54" fmla="*/ 74 w 74"/>
                <a:gd name="T55" fmla="*/ 66 h 144"/>
                <a:gd name="T56" fmla="*/ 74 w 74"/>
                <a:gd name="T57" fmla="*/ 62 h 144"/>
                <a:gd name="T58" fmla="*/ 70 w 74"/>
                <a:gd name="T59" fmla="*/ 54 h 144"/>
                <a:gd name="T60" fmla="*/ 66 w 74"/>
                <a:gd name="T61" fmla="*/ 54 h 144"/>
                <a:gd name="T62" fmla="*/ 62 w 74"/>
                <a:gd name="T63" fmla="*/ 56 h 144"/>
                <a:gd name="T64" fmla="*/ 54 w 74"/>
                <a:gd name="T65" fmla="*/ 64 h 144"/>
                <a:gd name="T66" fmla="*/ 52 w 74"/>
                <a:gd name="T67" fmla="*/ 66 h 144"/>
                <a:gd name="T68" fmla="*/ 46 w 74"/>
                <a:gd name="T69" fmla="*/ 64 h 144"/>
                <a:gd name="T70" fmla="*/ 42 w 74"/>
                <a:gd name="T71" fmla="*/ 54 h 144"/>
                <a:gd name="T72" fmla="*/ 40 w 74"/>
                <a:gd name="T73" fmla="*/ 46 h 144"/>
                <a:gd name="T74" fmla="*/ 36 w 74"/>
                <a:gd name="T75" fmla="*/ 46 h 144"/>
                <a:gd name="T76" fmla="*/ 32 w 74"/>
                <a:gd name="T77" fmla="*/ 44 h 144"/>
                <a:gd name="T78" fmla="*/ 26 w 74"/>
                <a:gd name="T79" fmla="*/ 40 h 144"/>
                <a:gd name="T80" fmla="*/ 22 w 74"/>
                <a:gd name="T81" fmla="*/ 32 h 144"/>
                <a:gd name="T82" fmla="*/ 20 w 74"/>
                <a:gd name="T83" fmla="*/ 20 h 144"/>
                <a:gd name="T84" fmla="*/ 18 w 74"/>
                <a:gd name="T85" fmla="*/ 12 h 144"/>
                <a:gd name="T86" fmla="*/ 16 w 74"/>
                <a:gd name="T87" fmla="*/ 8 h 144"/>
                <a:gd name="T88" fmla="*/ 6 w 74"/>
                <a:gd name="T89" fmla="*/ 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4" h="144">
                  <a:moveTo>
                    <a:pt x="6" y="0"/>
                  </a:moveTo>
                  <a:lnTo>
                    <a:pt x="6" y="0"/>
                  </a:lnTo>
                  <a:lnTo>
                    <a:pt x="2" y="2"/>
                  </a:lnTo>
                  <a:lnTo>
                    <a:pt x="0" y="4"/>
                  </a:lnTo>
                  <a:lnTo>
                    <a:pt x="0" y="4"/>
                  </a:lnTo>
                  <a:lnTo>
                    <a:pt x="0" y="10"/>
                  </a:lnTo>
                  <a:lnTo>
                    <a:pt x="4" y="14"/>
                  </a:lnTo>
                  <a:lnTo>
                    <a:pt x="12" y="22"/>
                  </a:lnTo>
                  <a:lnTo>
                    <a:pt x="12" y="22"/>
                  </a:lnTo>
                  <a:lnTo>
                    <a:pt x="16" y="28"/>
                  </a:lnTo>
                  <a:lnTo>
                    <a:pt x="16" y="32"/>
                  </a:lnTo>
                  <a:lnTo>
                    <a:pt x="20" y="42"/>
                  </a:lnTo>
                  <a:lnTo>
                    <a:pt x="20" y="42"/>
                  </a:lnTo>
                  <a:lnTo>
                    <a:pt x="24" y="48"/>
                  </a:lnTo>
                  <a:lnTo>
                    <a:pt x="26" y="52"/>
                  </a:lnTo>
                  <a:lnTo>
                    <a:pt x="26" y="52"/>
                  </a:lnTo>
                  <a:lnTo>
                    <a:pt x="28" y="60"/>
                  </a:lnTo>
                  <a:lnTo>
                    <a:pt x="28" y="70"/>
                  </a:lnTo>
                  <a:lnTo>
                    <a:pt x="24" y="78"/>
                  </a:lnTo>
                  <a:lnTo>
                    <a:pt x="20" y="84"/>
                  </a:lnTo>
                  <a:lnTo>
                    <a:pt x="20" y="84"/>
                  </a:lnTo>
                  <a:lnTo>
                    <a:pt x="16" y="84"/>
                  </a:lnTo>
                  <a:lnTo>
                    <a:pt x="16" y="84"/>
                  </a:lnTo>
                  <a:lnTo>
                    <a:pt x="14" y="84"/>
                  </a:lnTo>
                  <a:lnTo>
                    <a:pt x="14" y="84"/>
                  </a:lnTo>
                  <a:lnTo>
                    <a:pt x="12" y="84"/>
                  </a:lnTo>
                  <a:lnTo>
                    <a:pt x="12" y="84"/>
                  </a:lnTo>
                  <a:lnTo>
                    <a:pt x="10" y="84"/>
                  </a:lnTo>
                  <a:lnTo>
                    <a:pt x="6" y="86"/>
                  </a:lnTo>
                  <a:lnTo>
                    <a:pt x="6" y="86"/>
                  </a:lnTo>
                  <a:lnTo>
                    <a:pt x="4" y="90"/>
                  </a:lnTo>
                  <a:lnTo>
                    <a:pt x="4" y="94"/>
                  </a:lnTo>
                  <a:lnTo>
                    <a:pt x="4" y="102"/>
                  </a:lnTo>
                  <a:lnTo>
                    <a:pt x="4" y="102"/>
                  </a:lnTo>
                  <a:lnTo>
                    <a:pt x="18" y="106"/>
                  </a:lnTo>
                  <a:lnTo>
                    <a:pt x="24" y="108"/>
                  </a:lnTo>
                  <a:lnTo>
                    <a:pt x="26" y="112"/>
                  </a:lnTo>
                  <a:lnTo>
                    <a:pt x="28" y="116"/>
                  </a:lnTo>
                  <a:lnTo>
                    <a:pt x="28" y="116"/>
                  </a:lnTo>
                  <a:lnTo>
                    <a:pt x="26" y="124"/>
                  </a:lnTo>
                  <a:lnTo>
                    <a:pt x="22" y="130"/>
                  </a:lnTo>
                  <a:lnTo>
                    <a:pt x="20" y="138"/>
                  </a:lnTo>
                  <a:lnTo>
                    <a:pt x="22" y="142"/>
                  </a:lnTo>
                  <a:lnTo>
                    <a:pt x="26" y="144"/>
                  </a:lnTo>
                  <a:lnTo>
                    <a:pt x="26" y="144"/>
                  </a:lnTo>
                  <a:lnTo>
                    <a:pt x="32" y="136"/>
                  </a:lnTo>
                  <a:lnTo>
                    <a:pt x="38" y="128"/>
                  </a:lnTo>
                  <a:lnTo>
                    <a:pt x="48" y="110"/>
                  </a:lnTo>
                  <a:lnTo>
                    <a:pt x="48" y="110"/>
                  </a:lnTo>
                  <a:lnTo>
                    <a:pt x="50" y="104"/>
                  </a:lnTo>
                  <a:lnTo>
                    <a:pt x="54" y="100"/>
                  </a:lnTo>
                  <a:lnTo>
                    <a:pt x="60" y="98"/>
                  </a:lnTo>
                  <a:lnTo>
                    <a:pt x="62" y="92"/>
                  </a:lnTo>
                  <a:lnTo>
                    <a:pt x="62" y="92"/>
                  </a:lnTo>
                  <a:lnTo>
                    <a:pt x="70" y="78"/>
                  </a:lnTo>
                  <a:lnTo>
                    <a:pt x="74" y="66"/>
                  </a:lnTo>
                  <a:lnTo>
                    <a:pt x="74" y="66"/>
                  </a:lnTo>
                  <a:lnTo>
                    <a:pt x="74" y="62"/>
                  </a:lnTo>
                  <a:lnTo>
                    <a:pt x="74" y="58"/>
                  </a:lnTo>
                  <a:lnTo>
                    <a:pt x="70" y="54"/>
                  </a:lnTo>
                  <a:lnTo>
                    <a:pt x="66" y="54"/>
                  </a:lnTo>
                  <a:lnTo>
                    <a:pt x="66" y="54"/>
                  </a:lnTo>
                  <a:lnTo>
                    <a:pt x="62" y="56"/>
                  </a:lnTo>
                  <a:lnTo>
                    <a:pt x="62" y="56"/>
                  </a:lnTo>
                  <a:lnTo>
                    <a:pt x="56" y="62"/>
                  </a:lnTo>
                  <a:lnTo>
                    <a:pt x="54" y="64"/>
                  </a:lnTo>
                  <a:lnTo>
                    <a:pt x="52" y="66"/>
                  </a:lnTo>
                  <a:lnTo>
                    <a:pt x="52" y="66"/>
                  </a:lnTo>
                  <a:lnTo>
                    <a:pt x="46" y="64"/>
                  </a:lnTo>
                  <a:lnTo>
                    <a:pt x="46" y="64"/>
                  </a:lnTo>
                  <a:lnTo>
                    <a:pt x="44" y="60"/>
                  </a:lnTo>
                  <a:lnTo>
                    <a:pt x="42" y="54"/>
                  </a:lnTo>
                  <a:lnTo>
                    <a:pt x="42" y="50"/>
                  </a:lnTo>
                  <a:lnTo>
                    <a:pt x="40" y="46"/>
                  </a:lnTo>
                  <a:lnTo>
                    <a:pt x="40" y="46"/>
                  </a:lnTo>
                  <a:lnTo>
                    <a:pt x="36" y="46"/>
                  </a:lnTo>
                  <a:lnTo>
                    <a:pt x="32" y="44"/>
                  </a:lnTo>
                  <a:lnTo>
                    <a:pt x="32" y="44"/>
                  </a:lnTo>
                  <a:lnTo>
                    <a:pt x="28" y="42"/>
                  </a:lnTo>
                  <a:lnTo>
                    <a:pt x="26" y="40"/>
                  </a:lnTo>
                  <a:lnTo>
                    <a:pt x="26" y="40"/>
                  </a:lnTo>
                  <a:lnTo>
                    <a:pt x="22" y="32"/>
                  </a:lnTo>
                  <a:lnTo>
                    <a:pt x="22" y="26"/>
                  </a:lnTo>
                  <a:lnTo>
                    <a:pt x="20" y="20"/>
                  </a:lnTo>
                  <a:lnTo>
                    <a:pt x="18" y="12"/>
                  </a:lnTo>
                  <a:lnTo>
                    <a:pt x="18" y="12"/>
                  </a:lnTo>
                  <a:lnTo>
                    <a:pt x="16" y="8"/>
                  </a:lnTo>
                  <a:lnTo>
                    <a:pt x="16" y="8"/>
                  </a:lnTo>
                  <a:lnTo>
                    <a:pt x="12" y="4"/>
                  </a:lnTo>
                  <a:lnTo>
                    <a:pt x="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Arial" panose="020B0604020202020204" pitchFamily="34" charset="0"/>
                <a:cs typeface="Arial" panose="020B0604020202020204" pitchFamily="34" charset="0"/>
              </a:endParaRPr>
            </a:p>
          </p:txBody>
        </p:sp>
        <p:sp>
          <p:nvSpPr>
            <p:cNvPr id="163" name="Freeform 148"/>
            <p:cNvSpPr>
              <a:spLocks/>
            </p:cNvSpPr>
            <p:nvPr/>
          </p:nvSpPr>
          <p:spPr bwMode="auto">
            <a:xfrm>
              <a:off x="2974" y="3232"/>
              <a:ext cx="124" cy="138"/>
            </a:xfrm>
            <a:custGeom>
              <a:avLst/>
              <a:gdLst>
                <a:gd name="T0" fmla="*/ 102 w 124"/>
                <a:gd name="T1" fmla="*/ 0 h 138"/>
                <a:gd name="T2" fmla="*/ 100 w 124"/>
                <a:gd name="T3" fmla="*/ 0 h 138"/>
                <a:gd name="T4" fmla="*/ 92 w 124"/>
                <a:gd name="T5" fmla="*/ 4 h 138"/>
                <a:gd name="T6" fmla="*/ 88 w 124"/>
                <a:gd name="T7" fmla="*/ 12 h 138"/>
                <a:gd name="T8" fmla="*/ 66 w 124"/>
                <a:gd name="T9" fmla="*/ 48 h 138"/>
                <a:gd name="T10" fmla="*/ 58 w 124"/>
                <a:gd name="T11" fmla="*/ 54 h 138"/>
                <a:gd name="T12" fmla="*/ 50 w 124"/>
                <a:gd name="T13" fmla="*/ 58 h 138"/>
                <a:gd name="T14" fmla="*/ 34 w 124"/>
                <a:gd name="T15" fmla="*/ 74 h 138"/>
                <a:gd name="T16" fmla="*/ 26 w 124"/>
                <a:gd name="T17" fmla="*/ 80 h 138"/>
                <a:gd name="T18" fmla="*/ 10 w 124"/>
                <a:gd name="T19" fmla="*/ 92 h 138"/>
                <a:gd name="T20" fmla="*/ 4 w 124"/>
                <a:gd name="T21" fmla="*/ 98 h 138"/>
                <a:gd name="T22" fmla="*/ 0 w 124"/>
                <a:gd name="T23" fmla="*/ 110 h 138"/>
                <a:gd name="T24" fmla="*/ 8 w 124"/>
                <a:gd name="T25" fmla="*/ 114 h 138"/>
                <a:gd name="T26" fmla="*/ 24 w 124"/>
                <a:gd name="T27" fmla="*/ 118 h 138"/>
                <a:gd name="T28" fmla="*/ 28 w 124"/>
                <a:gd name="T29" fmla="*/ 122 h 138"/>
                <a:gd name="T30" fmla="*/ 28 w 124"/>
                <a:gd name="T31" fmla="*/ 130 h 138"/>
                <a:gd name="T32" fmla="*/ 32 w 124"/>
                <a:gd name="T33" fmla="*/ 136 h 138"/>
                <a:gd name="T34" fmla="*/ 36 w 124"/>
                <a:gd name="T35" fmla="*/ 138 h 138"/>
                <a:gd name="T36" fmla="*/ 40 w 124"/>
                <a:gd name="T37" fmla="*/ 136 h 138"/>
                <a:gd name="T38" fmla="*/ 44 w 124"/>
                <a:gd name="T39" fmla="*/ 132 h 138"/>
                <a:gd name="T40" fmla="*/ 54 w 124"/>
                <a:gd name="T41" fmla="*/ 126 h 138"/>
                <a:gd name="T42" fmla="*/ 64 w 124"/>
                <a:gd name="T43" fmla="*/ 120 h 138"/>
                <a:gd name="T44" fmla="*/ 66 w 124"/>
                <a:gd name="T45" fmla="*/ 116 h 138"/>
                <a:gd name="T46" fmla="*/ 70 w 124"/>
                <a:gd name="T47" fmla="*/ 102 h 138"/>
                <a:gd name="T48" fmla="*/ 72 w 124"/>
                <a:gd name="T49" fmla="*/ 94 h 138"/>
                <a:gd name="T50" fmla="*/ 76 w 124"/>
                <a:gd name="T51" fmla="*/ 84 h 138"/>
                <a:gd name="T52" fmla="*/ 84 w 124"/>
                <a:gd name="T53" fmla="*/ 78 h 138"/>
                <a:gd name="T54" fmla="*/ 94 w 124"/>
                <a:gd name="T55" fmla="*/ 76 h 138"/>
                <a:gd name="T56" fmla="*/ 98 w 124"/>
                <a:gd name="T57" fmla="*/ 72 h 138"/>
                <a:gd name="T58" fmla="*/ 98 w 124"/>
                <a:gd name="T59" fmla="*/ 64 h 138"/>
                <a:gd name="T60" fmla="*/ 100 w 124"/>
                <a:gd name="T61" fmla="*/ 58 h 138"/>
                <a:gd name="T62" fmla="*/ 108 w 124"/>
                <a:gd name="T63" fmla="*/ 50 h 138"/>
                <a:gd name="T64" fmla="*/ 118 w 124"/>
                <a:gd name="T65" fmla="*/ 44 h 138"/>
                <a:gd name="T66" fmla="*/ 122 w 124"/>
                <a:gd name="T67" fmla="*/ 34 h 138"/>
                <a:gd name="T68" fmla="*/ 124 w 124"/>
                <a:gd name="T69" fmla="*/ 22 h 138"/>
                <a:gd name="T70" fmla="*/ 120 w 124"/>
                <a:gd name="T71" fmla="*/ 18 h 138"/>
                <a:gd name="T72" fmla="*/ 112 w 124"/>
                <a:gd name="T73" fmla="*/ 18 h 138"/>
                <a:gd name="T74" fmla="*/ 108 w 124"/>
                <a:gd name="T75" fmla="*/ 16 h 138"/>
                <a:gd name="T76" fmla="*/ 108 w 124"/>
                <a:gd name="T77" fmla="*/ 6 h 138"/>
                <a:gd name="T78" fmla="*/ 106 w 124"/>
                <a:gd name="T79"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4" h="138">
                  <a:moveTo>
                    <a:pt x="102" y="0"/>
                  </a:moveTo>
                  <a:lnTo>
                    <a:pt x="102" y="0"/>
                  </a:lnTo>
                  <a:lnTo>
                    <a:pt x="100" y="0"/>
                  </a:lnTo>
                  <a:lnTo>
                    <a:pt x="100" y="0"/>
                  </a:lnTo>
                  <a:lnTo>
                    <a:pt x="96" y="2"/>
                  </a:lnTo>
                  <a:lnTo>
                    <a:pt x="92" y="4"/>
                  </a:lnTo>
                  <a:lnTo>
                    <a:pt x="88" y="12"/>
                  </a:lnTo>
                  <a:lnTo>
                    <a:pt x="88" y="12"/>
                  </a:lnTo>
                  <a:lnTo>
                    <a:pt x="80" y="30"/>
                  </a:lnTo>
                  <a:lnTo>
                    <a:pt x="66" y="48"/>
                  </a:lnTo>
                  <a:lnTo>
                    <a:pt x="66" y="48"/>
                  </a:lnTo>
                  <a:lnTo>
                    <a:pt x="58" y="54"/>
                  </a:lnTo>
                  <a:lnTo>
                    <a:pt x="50" y="58"/>
                  </a:lnTo>
                  <a:lnTo>
                    <a:pt x="50" y="58"/>
                  </a:lnTo>
                  <a:lnTo>
                    <a:pt x="42" y="66"/>
                  </a:lnTo>
                  <a:lnTo>
                    <a:pt x="34" y="74"/>
                  </a:lnTo>
                  <a:lnTo>
                    <a:pt x="34" y="74"/>
                  </a:lnTo>
                  <a:lnTo>
                    <a:pt x="26" y="80"/>
                  </a:lnTo>
                  <a:lnTo>
                    <a:pt x="18" y="86"/>
                  </a:lnTo>
                  <a:lnTo>
                    <a:pt x="10" y="92"/>
                  </a:lnTo>
                  <a:lnTo>
                    <a:pt x="4" y="98"/>
                  </a:lnTo>
                  <a:lnTo>
                    <a:pt x="4" y="98"/>
                  </a:lnTo>
                  <a:lnTo>
                    <a:pt x="0" y="104"/>
                  </a:lnTo>
                  <a:lnTo>
                    <a:pt x="0" y="110"/>
                  </a:lnTo>
                  <a:lnTo>
                    <a:pt x="4" y="112"/>
                  </a:lnTo>
                  <a:lnTo>
                    <a:pt x="8" y="114"/>
                  </a:lnTo>
                  <a:lnTo>
                    <a:pt x="20" y="116"/>
                  </a:lnTo>
                  <a:lnTo>
                    <a:pt x="24" y="118"/>
                  </a:lnTo>
                  <a:lnTo>
                    <a:pt x="28" y="122"/>
                  </a:lnTo>
                  <a:lnTo>
                    <a:pt x="28" y="122"/>
                  </a:lnTo>
                  <a:lnTo>
                    <a:pt x="28" y="126"/>
                  </a:lnTo>
                  <a:lnTo>
                    <a:pt x="28" y="130"/>
                  </a:lnTo>
                  <a:lnTo>
                    <a:pt x="30" y="134"/>
                  </a:lnTo>
                  <a:lnTo>
                    <a:pt x="32" y="136"/>
                  </a:lnTo>
                  <a:lnTo>
                    <a:pt x="32" y="136"/>
                  </a:lnTo>
                  <a:lnTo>
                    <a:pt x="36" y="138"/>
                  </a:lnTo>
                  <a:lnTo>
                    <a:pt x="36" y="138"/>
                  </a:lnTo>
                  <a:lnTo>
                    <a:pt x="40" y="136"/>
                  </a:lnTo>
                  <a:lnTo>
                    <a:pt x="44" y="132"/>
                  </a:lnTo>
                  <a:lnTo>
                    <a:pt x="44" y="132"/>
                  </a:lnTo>
                  <a:lnTo>
                    <a:pt x="50" y="128"/>
                  </a:lnTo>
                  <a:lnTo>
                    <a:pt x="54" y="126"/>
                  </a:lnTo>
                  <a:lnTo>
                    <a:pt x="60" y="124"/>
                  </a:lnTo>
                  <a:lnTo>
                    <a:pt x="64" y="120"/>
                  </a:lnTo>
                  <a:lnTo>
                    <a:pt x="64" y="120"/>
                  </a:lnTo>
                  <a:lnTo>
                    <a:pt x="66" y="116"/>
                  </a:lnTo>
                  <a:lnTo>
                    <a:pt x="68" y="112"/>
                  </a:lnTo>
                  <a:lnTo>
                    <a:pt x="70" y="102"/>
                  </a:lnTo>
                  <a:lnTo>
                    <a:pt x="70" y="102"/>
                  </a:lnTo>
                  <a:lnTo>
                    <a:pt x="72" y="94"/>
                  </a:lnTo>
                  <a:lnTo>
                    <a:pt x="76" y="84"/>
                  </a:lnTo>
                  <a:lnTo>
                    <a:pt x="76" y="84"/>
                  </a:lnTo>
                  <a:lnTo>
                    <a:pt x="80" y="80"/>
                  </a:lnTo>
                  <a:lnTo>
                    <a:pt x="84" y="78"/>
                  </a:lnTo>
                  <a:lnTo>
                    <a:pt x="90" y="78"/>
                  </a:lnTo>
                  <a:lnTo>
                    <a:pt x="94" y="76"/>
                  </a:lnTo>
                  <a:lnTo>
                    <a:pt x="94" y="76"/>
                  </a:lnTo>
                  <a:lnTo>
                    <a:pt x="98" y="72"/>
                  </a:lnTo>
                  <a:lnTo>
                    <a:pt x="98" y="68"/>
                  </a:lnTo>
                  <a:lnTo>
                    <a:pt x="98" y="64"/>
                  </a:lnTo>
                  <a:lnTo>
                    <a:pt x="100" y="58"/>
                  </a:lnTo>
                  <a:lnTo>
                    <a:pt x="100" y="58"/>
                  </a:lnTo>
                  <a:lnTo>
                    <a:pt x="104" y="54"/>
                  </a:lnTo>
                  <a:lnTo>
                    <a:pt x="108" y="50"/>
                  </a:lnTo>
                  <a:lnTo>
                    <a:pt x="114" y="48"/>
                  </a:lnTo>
                  <a:lnTo>
                    <a:pt x="118" y="44"/>
                  </a:lnTo>
                  <a:lnTo>
                    <a:pt x="118" y="44"/>
                  </a:lnTo>
                  <a:lnTo>
                    <a:pt x="122" y="34"/>
                  </a:lnTo>
                  <a:lnTo>
                    <a:pt x="124" y="28"/>
                  </a:lnTo>
                  <a:lnTo>
                    <a:pt x="124" y="22"/>
                  </a:lnTo>
                  <a:lnTo>
                    <a:pt x="124" y="22"/>
                  </a:lnTo>
                  <a:lnTo>
                    <a:pt x="120" y="18"/>
                  </a:lnTo>
                  <a:lnTo>
                    <a:pt x="116" y="18"/>
                  </a:lnTo>
                  <a:lnTo>
                    <a:pt x="112" y="18"/>
                  </a:lnTo>
                  <a:lnTo>
                    <a:pt x="108" y="16"/>
                  </a:lnTo>
                  <a:lnTo>
                    <a:pt x="108" y="16"/>
                  </a:lnTo>
                  <a:lnTo>
                    <a:pt x="108" y="10"/>
                  </a:lnTo>
                  <a:lnTo>
                    <a:pt x="108" y="6"/>
                  </a:lnTo>
                  <a:lnTo>
                    <a:pt x="108" y="2"/>
                  </a:lnTo>
                  <a:lnTo>
                    <a:pt x="106" y="0"/>
                  </a:lnTo>
                  <a:lnTo>
                    <a:pt x="102"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Arial" panose="020B0604020202020204" pitchFamily="34" charset="0"/>
                <a:cs typeface="Arial" panose="020B0604020202020204" pitchFamily="34" charset="0"/>
              </a:endParaRPr>
            </a:p>
          </p:txBody>
        </p:sp>
        <p:sp>
          <p:nvSpPr>
            <p:cNvPr id="164" name="Freeform 149"/>
            <p:cNvSpPr>
              <a:spLocks/>
            </p:cNvSpPr>
            <p:nvPr/>
          </p:nvSpPr>
          <p:spPr bwMode="auto">
            <a:xfrm>
              <a:off x="2974" y="3232"/>
              <a:ext cx="124" cy="138"/>
            </a:xfrm>
            <a:custGeom>
              <a:avLst/>
              <a:gdLst>
                <a:gd name="T0" fmla="*/ 102 w 124"/>
                <a:gd name="T1" fmla="*/ 0 h 138"/>
                <a:gd name="T2" fmla="*/ 100 w 124"/>
                <a:gd name="T3" fmla="*/ 0 h 138"/>
                <a:gd name="T4" fmla="*/ 92 w 124"/>
                <a:gd name="T5" fmla="*/ 4 h 138"/>
                <a:gd name="T6" fmla="*/ 88 w 124"/>
                <a:gd name="T7" fmla="*/ 12 h 138"/>
                <a:gd name="T8" fmla="*/ 66 w 124"/>
                <a:gd name="T9" fmla="*/ 48 h 138"/>
                <a:gd name="T10" fmla="*/ 58 w 124"/>
                <a:gd name="T11" fmla="*/ 54 h 138"/>
                <a:gd name="T12" fmla="*/ 50 w 124"/>
                <a:gd name="T13" fmla="*/ 58 h 138"/>
                <a:gd name="T14" fmla="*/ 34 w 124"/>
                <a:gd name="T15" fmla="*/ 74 h 138"/>
                <a:gd name="T16" fmla="*/ 26 w 124"/>
                <a:gd name="T17" fmla="*/ 80 h 138"/>
                <a:gd name="T18" fmla="*/ 10 w 124"/>
                <a:gd name="T19" fmla="*/ 92 h 138"/>
                <a:gd name="T20" fmla="*/ 4 w 124"/>
                <a:gd name="T21" fmla="*/ 98 h 138"/>
                <a:gd name="T22" fmla="*/ 0 w 124"/>
                <a:gd name="T23" fmla="*/ 110 h 138"/>
                <a:gd name="T24" fmla="*/ 8 w 124"/>
                <a:gd name="T25" fmla="*/ 114 h 138"/>
                <a:gd name="T26" fmla="*/ 24 w 124"/>
                <a:gd name="T27" fmla="*/ 118 h 138"/>
                <a:gd name="T28" fmla="*/ 28 w 124"/>
                <a:gd name="T29" fmla="*/ 122 h 138"/>
                <a:gd name="T30" fmla="*/ 28 w 124"/>
                <a:gd name="T31" fmla="*/ 130 h 138"/>
                <a:gd name="T32" fmla="*/ 32 w 124"/>
                <a:gd name="T33" fmla="*/ 136 h 138"/>
                <a:gd name="T34" fmla="*/ 36 w 124"/>
                <a:gd name="T35" fmla="*/ 138 h 138"/>
                <a:gd name="T36" fmla="*/ 40 w 124"/>
                <a:gd name="T37" fmla="*/ 136 h 138"/>
                <a:gd name="T38" fmla="*/ 44 w 124"/>
                <a:gd name="T39" fmla="*/ 132 h 138"/>
                <a:gd name="T40" fmla="*/ 54 w 124"/>
                <a:gd name="T41" fmla="*/ 126 h 138"/>
                <a:gd name="T42" fmla="*/ 64 w 124"/>
                <a:gd name="T43" fmla="*/ 120 h 138"/>
                <a:gd name="T44" fmla="*/ 66 w 124"/>
                <a:gd name="T45" fmla="*/ 116 h 138"/>
                <a:gd name="T46" fmla="*/ 70 w 124"/>
                <a:gd name="T47" fmla="*/ 102 h 138"/>
                <a:gd name="T48" fmla="*/ 72 w 124"/>
                <a:gd name="T49" fmla="*/ 94 h 138"/>
                <a:gd name="T50" fmla="*/ 76 w 124"/>
                <a:gd name="T51" fmla="*/ 84 h 138"/>
                <a:gd name="T52" fmla="*/ 84 w 124"/>
                <a:gd name="T53" fmla="*/ 78 h 138"/>
                <a:gd name="T54" fmla="*/ 94 w 124"/>
                <a:gd name="T55" fmla="*/ 76 h 138"/>
                <a:gd name="T56" fmla="*/ 98 w 124"/>
                <a:gd name="T57" fmla="*/ 72 h 138"/>
                <a:gd name="T58" fmla="*/ 98 w 124"/>
                <a:gd name="T59" fmla="*/ 64 h 138"/>
                <a:gd name="T60" fmla="*/ 100 w 124"/>
                <a:gd name="T61" fmla="*/ 58 h 138"/>
                <a:gd name="T62" fmla="*/ 108 w 124"/>
                <a:gd name="T63" fmla="*/ 50 h 138"/>
                <a:gd name="T64" fmla="*/ 118 w 124"/>
                <a:gd name="T65" fmla="*/ 44 h 138"/>
                <a:gd name="T66" fmla="*/ 122 w 124"/>
                <a:gd name="T67" fmla="*/ 34 h 138"/>
                <a:gd name="T68" fmla="*/ 124 w 124"/>
                <a:gd name="T69" fmla="*/ 22 h 138"/>
                <a:gd name="T70" fmla="*/ 120 w 124"/>
                <a:gd name="T71" fmla="*/ 18 h 138"/>
                <a:gd name="T72" fmla="*/ 112 w 124"/>
                <a:gd name="T73" fmla="*/ 18 h 138"/>
                <a:gd name="T74" fmla="*/ 108 w 124"/>
                <a:gd name="T75" fmla="*/ 16 h 138"/>
                <a:gd name="T76" fmla="*/ 108 w 124"/>
                <a:gd name="T77" fmla="*/ 6 h 138"/>
                <a:gd name="T78" fmla="*/ 106 w 124"/>
                <a:gd name="T79"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4" h="138">
                  <a:moveTo>
                    <a:pt x="102" y="0"/>
                  </a:moveTo>
                  <a:lnTo>
                    <a:pt x="102" y="0"/>
                  </a:lnTo>
                  <a:lnTo>
                    <a:pt x="100" y="0"/>
                  </a:lnTo>
                  <a:lnTo>
                    <a:pt x="100" y="0"/>
                  </a:lnTo>
                  <a:lnTo>
                    <a:pt x="96" y="2"/>
                  </a:lnTo>
                  <a:lnTo>
                    <a:pt x="92" y="4"/>
                  </a:lnTo>
                  <a:lnTo>
                    <a:pt x="88" y="12"/>
                  </a:lnTo>
                  <a:lnTo>
                    <a:pt x="88" y="12"/>
                  </a:lnTo>
                  <a:lnTo>
                    <a:pt x="80" y="30"/>
                  </a:lnTo>
                  <a:lnTo>
                    <a:pt x="66" y="48"/>
                  </a:lnTo>
                  <a:lnTo>
                    <a:pt x="66" y="48"/>
                  </a:lnTo>
                  <a:lnTo>
                    <a:pt x="58" y="54"/>
                  </a:lnTo>
                  <a:lnTo>
                    <a:pt x="50" y="58"/>
                  </a:lnTo>
                  <a:lnTo>
                    <a:pt x="50" y="58"/>
                  </a:lnTo>
                  <a:lnTo>
                    <a:pt x="42" y="66"/>
                  </a:lnTo>
                  <a:lnTo>
                    <a:pt x="34" y="74"/>
                  </a:lnTo>
                  <a:lnTo>
                    <a:pt x="34" y="74"/>
                  </a:lnTo>
                  <a:lnTo>
                    <a:pt x="26" y="80"/>
                  </a:lnTo>
                  <a:lnTo>
                    <a:pt x="18" y="86"/>
                  </a:lnTo>
                  <a:lnTo>
                    <a:pt x="10" y="92"/>
                  </a:lnTo>
                  <a:lnTo>
                    <a:pt x="4" y="98"/>
                  </a:lnTo>
                  <a:lnTo>
                    <a:pt x="4" y="98"/>
                  </a:lnTo>
                  <a:lnTo>
                    <a:pt x="0" y="104"/>
                  </a:lnTo>
                  <a:lnTo>
                    <a:pt x="0" y="110"/>
                  </a:lnTo>
                  <a:lnTo>
                    <a:pt x="4" y="112"/>
                  </a:lnTo>
                  <a:lnTo>
                    <a:pt x="8" y="114"/>
                  </a:lnTo>
                  <a:lnTo>
                    <a:pt x="20" y="116"/>
                  </a:lnTo>
                  <a:lnTo>
                    <a:pt x="24" y="118"/>
                  </a:lnTo>
                  <a:lnTo>
                    <a:pt x="28" y="122"/>
                  </a:lnTo>
                  <a:lnTo>
                    <a:pt x="28" y="122"/>
                  </a:lnTo>
                  <a:lnTo>
                    <a:pt x="28" y="126"/>
                  </a:lnTo>
                  <a:lnTo>
                    <a:pt x="28" y="130"/>
                  </a:lnTo>
                  <a:lnTo>
                    <a:pt x="30" y="134"/>
                  </a:lnTo>
                  <a:lnTo>
                    <a:pt x="32" y="136"/>
                  </a:lnTo>
                  <a:lnTo>
                    <a:pt x="32" y="136"/>
                  </a:lnTo>
                  <a:lnTo>
                    <a:pt x="36" y="138"/>
                  </a:lnTo>
                  <a:lnTo>
                    <a:pt x="36" y="138"/>
                  </a:lnTo>
                  <a:lnTo>
                    <a:pt x="40" y="136"/>
                  </a:lnTo>
                  <a:lnTo>
                    <a:pt x="44" y="132"/>
                  </a:lnTo>
                  <a:lnTo>
                    <a:pt x="44" y="132"/>
                  </a:lnTo>
                  <a:lnTo>
                    <a:pt x="50" y="128"/>
                  </a:lnTo>
                  <a:lnTo>
                    <a:pt x="54" y="126"/>
                  </a:lnTo>
                  <a:lnTo>
                    <a:pt x="60" y="124"/>
                  </a:lnTo>
                  <a:lnTo>
                    <a:pt x="64" y="120"/>
                  </a:lnTo>
                  <a:lnTo>
                    <a:pt x="64" y="120"/>
                  </a:lnTo>
                  <a:lnTo>
                    <a:pt x="66" y="116"/>
                  </a:lnTo>
                  <a:lnTo>
                    <a:pt x="68" y="112"/>
                  </a:lnTo>
                  <a:lnTo>
                    <a:pt x="70" y="102"/>
                  </a:lnTo>
                  <a:lnTo>
                    <a:pt x="70" y="102"/>
                  </a:lnTo>
                  <a:lnTo>
                    <a:pt x="72" y="94"/>
                  </a:lnTo>
                  <a:lnTo>
                    <a:pt x="76" y="84"/>
                  </a:lnTo>
                  <a:lnTo>
                    <a:pt x="76" y="84"/>
                  </a:lnTo>
                  <a:lnTo>
                    <a:pt x="80" y="80"/>
                  </a:lnTo>
                  <a:lnTo>
                    <a:pt x="84" y="78"/>
                  </a:lnTo>
                  <a:lnTo>
                    <a:pt x="90" y="78"/>
                  </a:lnTo>
                  <a:lnTo>
                    <a:pt x="94" y="76"/>
                  </a:lnTo>
                  <a:lnTo>
                    <a:pt x="94" y="76"/>
                  </a:lnTo>
                  <a:lnTo>
                    <a:pt x="98" y="72"/>
                  </a:lnTo>
                  <a:lnTo>
                    <a:pt x="98" y="68"/>
                  </a:lnTo>
                  <a:lnTo>
                    <a:pt x="98" y="64"/>
                  </a:lnTo>
                  <a:lnTo>
                    <a:pt x="100" y="58"/>
                  </a:lnTo>
                  <a:lnTo>
                    <a:pt x="100" y="58"/>
                  </a:lnTo>
                  <a:lnTo>
                    <a:pt x="104" y="54"/>
                  </a:lnTo>
                  <a:lnTo>
                    <a:pt x="108" y="50"/>
                  </a:lnTo>
                  <a:lnTo>
                    <a:pt x="114" y="48"/>
                  </a:lnTo>
                  <a:lnTo>
                    <a:pt x="118" y="44"/>
                  </a:lnTo>
                  <a:lnTo>
                    <a:pt x="118" y="44"/>
                  </a:lnTo>
                  <a:lnTo>
                    <a:pt x="122" y="34"/>
                  </a:lnTo>
                  <a:lnTo>
                    <a:pt x="124" y="28"/>
                  </a:lnTo>
                  <a:lnTo>
                    <a:pt x="124" y="22"/>
                  </a:lnTo>
                  <a:lnTo>
                    <a:pt x="124" y="22"/>
                  </a:lnTo>
                  <a:lnTo>
                    <a:pt x="120" y="18"/>
                  </a:lnTo>
                  <a:lnTo>
                    <a:pt x="116" y="18"/>
                  </a:lnTo>
                  <a:lnTo>
                    <a:pt x="112" y="18"/>
                  </a:lnTo>
                  <a:lnTo>
                    <a:pt x="108" y="16"/>
                  </a:lnTo>
                  <a:lnTo>
                    <a:pt x="108" y="16"/>
                  </a:lnTo>
                  <a:lnTo>
                    <a:pt x="108" y="10"/>
                  </a:lnTo>
                  <a:lnTo>
                    <a:pt x="108" y="6"/>
                  </a:lnTo>
                  <a:lnTo>
                    <a:pt x="108" y="2"/>
                  </a:lnTo>
                  <a:lnTo>
                    <a:pt x="106" y="0"/>
                  </a:lnTo>
                  <a:lnTo>
                    <a:pt x="10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Arial" panose="020B0604020202020204" pitchFamily="34" charset="0"/>
                <a:cs typeface="Arial" panose="020B0604020202020204" pitchFamily="34" charset="0"/>
              </a:endParaRPr>
            </a:p>
          </p:txBody>
        </p:sp>
        <p:sp>
          <p:nvSpPr>
            <p:cNvPr id="165" name="Freeform 150"/>
            <p:cNvSpPr>
              <a:spLocks/>
            </p:cNvSpPr>
            <p:nvPr/>
          </p:nvSpPr>
          <p:spPr bwMode="auto">
            <a:xfrm>
              <a:off x="1748" y="992"/>
              <a:ext cx="52" cy="20"/>
            </a:xfrm>
            <a:custGeom>
              <a:avLst/>
              <a:gdLst>
                <a:gd name="T0" fmla="*/ 24 w 52"/>
                <a:gd name="T1" fmla="*/ 0 h 20"/>
                <a:gd name="T2" fmla="*/ 24 w 52"/>
                <a:gd name="T3" fmla="*/ 0 h 20"/>
                <a:gd name="T4" fmla="*/ 22 w 52"/>
                <a:gd name="T5" fmla="*/ 0 h 20"/>
                <a:gd name="T6" fmla="*/ 22 w 52"/>
                <a:gd name="T7" fmla="*/ 0 h 20"/>
                <a:gd name="T8" fmla="*/ 10 w 52"/>
                <a:gd name="T9" fmla="*/ 4 h 20"/>
                <a:gd name="T10" fmla="*/ 2 w 52"/>
                <a:gd name="T11" fmla="*/ 10 h 20"/>
                <a:gd name="T12" fmla="*/ 0 w 52"/>
                <a:gd name="T13" fmla="*/ 12 h 20"/>
                <a:gd name="T14" fmla="*/ 0 w 52"/>
                <a:gd name="T15" fmla="*/ 16 h 20"/>
                <a:gd name="T16" fmla="*/ 2 w 52"/>
                <a:gd name="T17" fmla="*/ 18 h 20"/>
                <a:gd name="T18" fmla="*/ 8 w 52"/>
                <a:gd name="T19" fmla="*/ 20 h 20"/>
                <a:gd name="T20" fmla="*/ 8 w 52"/>
                <a:gd name="T21" fmla="*/ 20 h 20"/>
                <a:gd name="T22" fmla="*/ 26 w 52"/>
                <a:gd name="T23" fmla="*/ 20 h 20"/>
                <a:gd name="T24" fmla="*/ 26 w 52"/>
                <a:gd name="T25" fmla="*/ 20 h 20"/>
                <a:gd name="T26" fmla="*/ 36 w 52"/>
                <a:gd name="T27" fmla="*/ 20 h 20"/>
                <a:gd name="T28" fmla="*/ 46 w 52"/>
                <a:gd name="T29" fmla="*/ 20 h 20"/>
                <a:gd name="T30" fmla="*/ 52 w 52"/>
                <a:gd name="T31" fmla="*/ 18 h 20"/>
                <a:gd name="T32" fmla="*/ 52 w 52"/>
                <a:gd name="T33" fmla="*/ 16 h 20"/>
                <a:gd name="T34" fmla="*/ 52 w 52"/>
                <a:gd name="T35" fmla="*/ 12 h 20"/>
                <a:gd name="T36" fmla="*/ 52 w 52"/>
                <a:gd name="T37" fmla="*/ 12 h 20"/>
                <a:gd name="T38" fmla="*/ 50 w 52"/>
                <a:gd name="T39" fmla="*/ 10 h 20"/>
                <a:gd name="T40" fmla="*/ 46 w 52"/>
                <a:gd name="T41" fmla="*/ 10 h 20"/>
                <a:gd name="T42" fmla="*/ 46 w 52"/>
                <a:gd name="T43" fmla="*/ 10 h 20"/>
                <a:gd name="T44" fmla="*/ 44 w 52"/>
                <a:gd name="T45" fmla="*/ 10 h 20"/>
                <a:gd name="T46" fmla="*/ 44 w 52"/>
                <a:gd name="T47" fmla="*/ 10 h 20"/>
                <a:gd name="T48" fmla="*/ 42 w 52"/>
                <a:gd name="T49" fmla="*/ 10 h 20"/>
                <a:gd name="T50" fmla="*/ 42 w 52"/>
                <a:gd name="T51" fmla="*/ 10 h 20"/>
                <a:gd name="T52" fmla="*/ 38 w 52"/>
                <a:gd name="T53" fmla="*/ 10 h 20"/>
                <a:gd name="T54" fmla="*/ 38 w 52"/>
                <a:gd name="T55" fmla="*/ 10 h 20"/>
                <a:gd name="T56" fmla="*/ 34 w 52"/>
                <a:gd name="T57" fmla="*/ 6 h 20"/>
                <a:gd name="T58" fmla="*/ 32 w 52"/>
                <a:gd name="T59" fmla="*/ 2 h 20"/>
                <a:gd name="T60" fmla="*/ 28 w 52"/>
                <a:gd name="T61" fmla="*/ 0 h 20"/>
                <a:gd name="T62" fmla="*/ 28 w 52"/>
                <a:gd name="T63" fmla="*/ 0 h 20"/>
                <a:gd name="T64" fmla="*/ 24 w 52"/>
                <a:gd name="T65"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2" h="20">
                  <a:moveTo>
                    <a:pt x="24" y="0"/>
                  </a:moveTo>
                  <a:lnTo>
                    <a:pt x="24" y="0"/>
                  </a:lnTo>
                  <a:lnTo>
                    <a:pt x="22" y="0"/>
                  </a:lnTo>
                  <a:lnTo>
                    <a:pt x="22" y="0"/>
                  </a:lnTo>
                  <a:lnTo>
                    <a:pt x="10" y="4"/>
                  </a:lnTo>
                  <a:lnTo>
                    <a:pt x="2" y="10"/>
                  </a:lnTo>
                  <a:lnTo>
                    <a:pt x="0" y="12"/>
                  </a:lnTo>
                  <a:lnTo>
                    <a:pt x="0" y="16"/>
                  </a:lnTo>
                  <a:lnTo>
                    <a:pt x="2" y="18"/>
                  </a:lnTo>
                  <a:lnTo>
                    <a:pt x="8" y="20"/>
                  </a:lnTo>
                  <a:lnTo>
                    <a:pt x="8" y="20"/>
                  </a:lnTo>
                  <a:lnTo>
                    <a:pt x="26" y="20"/>
                  </a:lnTo>
                  <a:lnTo>
                    <a:pt x="26" y="20"/>
                  </a:lnTo>
                  <a:lnTo>
                    <a:pt x="36" y="20"/>
                  </a:lnTo>
                  <a:lnTo>
                    <a:pt x="46" y="20"/>
                  </a:lnTo>
                  <a:lnTo>
                    <a:pt x="52" y="18"/>
                  </a:lnTo>
                  <a:lnTo>
                    <a:pt x="52" y="16"/>
                  </a:lnTo>
                  <a:lnTo>
                    <a:pt x="52" y="12"/>
                  </a:lnTo>
                  <a:lnTo>
                    <a:pt x="52" y="12"/>
                  </a:lnTo>
                  <a:lnTo>
                    <a:pt x="50" y="10"/>
                  </a:lnTo>
                  <a:lnTo>
                    <a:pt x="46" y="10"/>
                  </a:lnTo>
                  <a:lnTo>
                    <a:pt x="46" y="10"/>
                  </a:lnTo>
                  <a:lnTo>
                    <a:pt x="44" y="10"/>
                  </a:lnTo>
                  <a:lnTo>
                    <a:pt x="44" y="10"/>
                  </a:lnTo>
                  <a:lnTo>
                    <a:pt x="42" y="10"/>
                  </a:lnTo>
                  <a:lnTo>
                    <a:pt x="42" y="10"/>
                  </a:lnTo>
                  <a:lnTo>
                    <a:pt x="38" y="10"/>
                  </a:lnTo>
                  <a:lnTo>
                    <a:pt x="38" y="10"/>
                  </a:lnTo>
                  <a:lnTo>
                    <a:pt x="34" y="6"/>
                  </a:lnTo>
                  <a:lnTo>
                    <a:pt x="32" y="2"/>
                  </a:lnTo>
                  <a:lnTo>
                    <a:pt x="28" y="0"/>
                  </a:lnTo>
                  <a:lnTo>
                    <a:pt x="28" y="0"/>
                  </a:lnTo>
                  <a:lnTo>
                    <a:pt x="24"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Arial" panose="020B0604020202020204" pitchFamily="34" charset="0"/>
                <a:cs typeface="Arial" panose="020B0604020202020204" pitchFamily="34" charset="0"/>
              </a:endParaRPr>
            </a:p>
          </p:txBody>
        </p:sp>
        <p:sp>
          <p:nvSpPr>
            <p:cNvPr id="166" name="Freeform 151"/>
            <p:cNvSpPr>
              <a:spLocks/>
            </p:cNvSpPr>
            <p:nvPr/>
          </p:nvSpPr>
          <p:spPr bwMode="auto">
            <a:xfrm>
              <a:off x="1748" y="992"/>
              <a:ext cx="52" cy="20"/>
            </a:xfrm>
            <a:custGeom>
              <a:avLst/>
              <a:gdLst>
                <a:gd name="T0" fmla="*/ 24 w 52"/>
                <a:gd name="T1" fmla="*/ 0 h 20"/>
                <a:gd name="T2" fmla="*/ 24 w 52"/>
                <a:gd name="T3" fmla="*/ 0 h 20"/>
                <a:gd name="T4" fmla="*/ 22 w 52"/>
                <a:gd name="T5" fmla="*/ 0 h 20"/>
                <a:gd name="T6" fmla="*/ 22 w 52"/>
                <a:gd name="T7" fmla="*/ 0 h 20"/>
                <a:gd name="T8" fmla="*/ 10 w 52"/>
                <a:gd name="T9" fmla="*/ 4 h 20"/>
                <a:gd name="T10" fmla="*/ 2 w 52"/>
                <a:gd name="T11" fmla="*/ 10 h 20"/>
                <a:gd name="T12" fmla="*/ 0 w 52"/>
                <a:gd name="T13" fmla="*/ 12 h 20"/>
                <a:gd name="T14" fmla="*/ 0 w 52"/>
                <a:gd name="T15" fmla="*/ 16 h 20"/>
                <a:gd name="T16" fmla="*/ 2 w 52"/>
                <a:gd name="T17" fmla="*/ 18 h 20"/>
                <a:gd name="T18" fmla="*/ 8 w 52"/>
                <a:gd name="T19" fmla="*/ 20 h 20"/>
                <a:gd name="T20" fmla="*/ 8 w 52"/>
                <a:gd name="T21" fmla="*/ 20 h 20"/>
                <a:gd name="T22" fmla="*/ 26 w 52"/>
                <a:gd name="T23" fmla="*/ 20 h 20"/>
                <a:gd name="T24" fmla="*/ 26 w 52"/>
                <a:gd name="T25" fmla="*/ 20 h 20"/>
                <a:gd name="T26" fmla="*/ 36 w 52"/>
                <a:gd name="T27" fmla="*/ 20 h 20"/>
                <a:gd name="T28" fmla="*/ 46 w 52"/>
                <a:gd name="T29" fmla="*/ 20 h 20"/>
                <a:gd name="T30" fmla="*/ 52 w 52"/>
                <a:gd name="T31" fmla="*/ 18 h 20"/>
                <a:gd name="T32" fmla="*/ 52 w 52"/>
                <a:gd name="T33" fmla="*/ 16 h 20"/>
                <a:gd name="T34" fmla="*/ 52 w 52"/>
                <a:gd name="T35" fmla="*/ 12 h 20"/>
                <a:gd name="T36" fmla="*/ 52 w 52"/>
                <a:gd name="T37" fmla="*/ 12 h 20"/>
                <a:gd name="T38" fmla="*/ 50 w 52"/>
                <a:gd name="T39" fmla="*/ 10 h 20"/>
                <a:gd name="T40" fmla="*/ 46 w 52"/>
                <a:gd name="T41" fmla="*/ 10 h 20"/>
                <a:gd name="T42" fmla="*/ 46 w 52"/>
                <a:gd name="T43" fmla="*/ 10 h 20"/>
                <a:gd name="T44" fmla="*/ 44 w 52"/>
                <a:gd name="T45" fmla="*/ 10 h 20"/>
                <a:gd name="T46" fmla="*/ 44 w 52"/>
                <a:gd name="T47" fmla="*/ 10 h 20"/>
                <a:gd name="T48" fmla="*/ 42 w 52"/>
                <a:gd name="T49" fmla="*/ 10 h 20"/>
                <a:gd name="T50" fmla="*/ 42 w 52"/>
                <a:gd name="T51" fmla="*/ 10 h 20"/>
                <a:gd name="T52" fmla="*/ 38 w 52"/>
                <a:gd name="T53" fmla="*/ 10 h 20"/>
                <a:gd name="T54" fmla="*/ 38 w 52"/>
                <a:gd name="T55" fmla="*/ 10 h 20"/>
                <a:gd name="T56" fmla="*/ 34 w 52"/>
                <a:gd name="T57" fmla="*/ 6 h 20"/>
                <a:gd name="T58" fmla="*/ 32 w 52"/>
                <a:gd name="T59" fmla="*/ 2 h 20"/>
                <a:gd name="T60" fmla="*/ 28 w 52"/>
                <a:gd name="T61" fmla="*/ 0 h 20"/>
                <a:gd name="T62" fmla="*/ 28 w 52"/>
                <a:gd name="T63" fmla="*/ 0 h 20"/>
                <a:gd name="T64" fmla="*/ 24 w 52"/>
                <a:gd name="T65"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2" h="20">
                  <a:moveTo>
                    <a:pt x="24" y="0"/>
                  </a:moveTo>
                  <a:lnTo>
                    <a:pt x="24" y="0"/>
                  </a:lnTo>
                  <a:lnTo>
                    <a:pt x="22" y="0"/>
                  </a:lnTo>
                  <a:lnTo>
                    <a:pt x="22" y="0"/>
                  </a:lnTo>
                  <a:lnTo>
                    <a:pt x="10" y="4"/>
                  </a:lnTo>
                  <a:lnTo>
                    <a:pt x="2" y="10"/>
                  </a:lnTo>
                  <a:lnTo>
                    <a:pt x="0" y="12"/>
                  </a:lnTo>
                  <a:lnTo>
                    <a:pt x="0" y="16"/>
                  </a:lnTo>
                  <a:lnTo>
                    <a:pt x="2" y="18"/>
                  </a:lnTo>
                  <a:lnTo>
                    <a:pt x="8" y="20"/>
                  </a:lnTo>
                  <a:lnTo>
                    <a:pt x="8" y="20"/>
                  </a:lnTo>
                  <a:lnTo>
                    <a:pt x="26" y="20"/>
                  </a:lnTo>
                  <a:lnTo>
                    <a:pt x="26" y="20"/>
                  </a:lnTo>
                  <a:lnTo>
                    <a:pt x="36" y="20"/>
                  </a:lnTo>
                  <a:lnTo>
                    <a:pt x="46" y="20"/>
                  </a:lnTo>
                  <a:lnTo>
                    <a:pt x="52" y="18"/>
                  </a:lnTo>
                  <a:lnTo>
                    <a:pt x="52" y="16"/>
                  </a:lnTo>
                  <a:lnTo>
                    <a:pt x="52" y="12"/>
                  </a:lnTo>
                  <a:lnTo>
                    <a:pt x="52" y="12"/>
                  </a:lnTo>
                  <a:lnTo>
                    <a:pt x="50" y="10"/>
                  </a:lnTo>
                  <a:lnTo>
                    <a:pt x="46" y="10"/>
                  </a:lnTo>
                  <a:lnTo>
                    <a:pt x="46" y="10"/>
                  </a:lnTo>
                  <a:lnTo>
                    <a:pt x="44" y="10"/>
                  </a:lnTo>
                  <a:lnTo>
                    <a:pt x="44" y="10"/>
                  </a:lnTo>
                  <a:lnTo>
                    <a:pt x="42" y="10"/>
                  </a:lnTo>
                  <a:lnTo>
                    <a:pt x="42" y="10"/>
                  </a:lnTo>
                  <a:lnTo>
                    <a:pt x="38" y="10"/>
                  </a:lnTo>
                  <a:lnTo>
                    <a:pt x="38" y="10"/>
                  </a:lnTo>
                  <a:lnTo>
                    <a:pt x="34" y="6"/>
                  </a:lnTo>
                  <a:lnTo>
                    <a:pt x="32" y="2"/>
                  </a:lnTo>
                  <a:lnTo>
                    <a:pt x="28" y="0"/>
                  </a:lnTo>
                  <a:lnTo>
                    <a:pt x="28" y="0"/>
                  </a:lnTo>
                  <a:lnTo>
                    <a:pt x="2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Arial" panose="020B0604020202020204" pitchFamily="34" charset="0"/>
                <a:cs typeface="Arial" panose="020B0604020202020204" pitchFamily="34" charset="0"/>
              </a:endParaRPr>
            </a:p>
          </p:txBody>
        </p:sp>
        <p:sp>
          <p:nvSpPr>
            <p:cNvPr id="167" name="Freeform 152"/>
            <p:cNvSpPr>
              <a:spLocks/>
            </p:cNvSpPr>
            <p:nvPr/>
          </p:nvSpPr>
          <p:spPr bwMode="auto">
            <a:xfrm>
              <a:off x="1806" y="956"/>
              <a:ext cx="98" cy="44"/>
            </a:xfrm>
            <a:custGeom>
              <a:avLst/>
              <a:gdLst>
                <a:gd name="T0" fmla="*/ 90 w 98"/>
                <a:gd name="T1" fmla="*/ 0 h 44"/>
                <a:gd name="T2" fmla="*/ 90 w 98"/>
                <a:gd name="T3" fmla="*/ 0 h 44"/>
                <a:gd name="T4" fmla="*/ 78 w 98"/>
                <a:gd name="T5" fmla="*/ 4 h 44"/>
                <a:gd name="T6" fmla="*/ 68 w 98"/>
                <a:gd name="T7" fmla="*/ 8 h 44"/>
                <a:gd name="T8" fmla="*/ 68 w 98"/>
                <a:gd name="T9" fmla="*/ 8 h 44"/>
                <a:gd name="T10" fmla="*/ 64 w 98"/>
                <a:gd name="T11" fmla="*/ 14 h 44"/>
                <a:gd name="T12" fmla="*/ 60 w 98"/>
                <a:gd name="T13" fmla="*/ 16 h 44"/>
                <a:gd name="T14" fmla="*/ 56 w 98"/>
                <a:gd name="T15" fmla="*/ 16 h 44"/>
                <a:gd name="T16" fmla="*/ 56 w 98"/>
                <a:gd name="T17" fmla="*/ 16 h 44"/>
                <a:gd name="T18" fmla="*/ 48 w 98"/>
                <a:gd name="T19" fmla="*/ 16 h 44"/>
                <a:gd name="T20" fmla="*/ 48 w 98"/>
                <a:gd name="T21" fmla="*/ 16 h 44"/>
                <a:gd name="T22" fmla="*/ 46 w 98"/>
                <a:gd name="T23" fmla="*/ 16 h 44"/>
                <a:gd name="T24" fmla="*/ 46 w 98"/>
                <a:gd name="T25" fmla="*/ 16 h 44"/>
                <a:gd name="T26" fmla="*/ 44 w 98"/>
                <a:gd name="T27" fmla="*/ 16 h 44"/>
                <a:gd name="T28" fmla="*/ 44 w 98"/>
                <a:gd name="T29" fmla="*/ 16 h 44"/>
                <a:gd name="T30" fmla="*/ 32 w 98"/>
                <a:gd name="T31" fmla="*/ 18 h 44"/>
                <a:gd name="T32" fmla="*/ 32 w 98"/>
                <a:gd name="T33" fmla="*/ 18 h 44"/>
                <a:gd name="T34" fmla="*/ 26 w 98"/>
                <a:gd name="T35" fmla="*/ 20 h 44"/>
                <a:gd name="T36" fmla="*/ 18 w 98"/>
                <a:gd name="T37" fmla="*/ 24 h 44"/>
                <a:gd name="T38" fmla="*/ 18 w 98"/>
                <a:gd name="T39" fmla="*/ 24 h 44"/>
                <a:gd name="T40" fmla="*/ 10 w 98"/>
                <a:gd name="T41" fmla="*/ 28 h 44"/>
                <a:gd name="T42" fmla="*/ 4 w 98"/>
                <a:gd name="T43" fmla="*/ 32 h 44"/>
                <a:gd name="T44" fmla="*/ 2 w 98"/>
                <a:gd name="T45" fmla="*/ 34 h 44"/>
                <a:gd name="T46" fmla="*/ 0 w 98"/>
                <a:gd name="T47" fmla="*/ 36 h 44"/>
                <a:gd name="T48" fmla="*/ 2 w 98"/>
                <a:gd name="T49" fmla="*/ 40 h 44"/>
                <a:gd name="T50" fmla="*/ 8 w 98"/>
                <a:gd name="T51" fmla="*/ 42 h 44"/>
                <a:gd name="T52" fmla="*/ 8 w 98"/>
                <a:gd name="T53" fmla="*/ 42 h 44"/>
                <a:gd name="T54" fmla="*/ 18 w 98"/>
                <a:gd name="T55" fmla="*/ 44 h 44"/>
                <a:gd name="T56" fmla="*/ 18 w 98"/>
                <a:gd name="T57" fmla="*/ 44 h 44"/>
                <a:gd name="T58" fmla="*/ 32 w 98"/>
                <a:gd name="T59" fmla="*/ 42 h 44"/>
                <a:gd name="T60" fmla="*/ 32 w 98"/>
                <a:gd name="T61" fmla="*/ 42 h 44"/>
                <a:gd name="T62" fmla="*/ 40 w 98"/>
                <a:gd name="T63" fmla="*/ 40 h 44"/>
                <a:gd name="T64" fmla="*/ 48 w 98"/>
                <a:gd name="T65" fmla="*/ 40 h 44"/>
                <a:gd name="T66" fmla="*/ 48 w 98"/>
                <a:gd name="T67" fmla="*/ 40 h 44"/>
                <a:gd name="T68" fmla="*/ 54 w 98"/>
                <a:gd name="T69" fmla="*/ 38 h 44"/>
                <a:gd name="T70" fmla="*/ 60 w 98"/>
                <a:gd name="T71" fmla="*/ 34 h 44"/>
                <a:gd name="T72" fmla="*/ 68 w 98"/>
                <a:gd name="T73" fmla="*/ 26 h 44"/>
                <a:gd name="T74" fmla="*/ 68 w 98"/>
                <a:gd name="T75" fmla="*/ 26 h 44"/>
                <a:gd name="T76" fmla="*/ 74 w 98"/>
                <a:gd name="T77" fmla="*/ 24 h 44"/>
                <a:gd name="T78" fmla="*/ 82 w 98"/>
                <a:gd name="T79" fmla="*/ 22 h 44"/>
                <a:gd name="T80" fmla="*/ 88 w 98"/>
                <a:gd name="T81" fmla="*/ 20 h 44"/>
                <a:gd name="T82" fmla="*/ 94 w 98"/>
                <a:gd name="T83" fmla="*/ 16 h 44"/>
                <a:gd name="T84" fmla="*/ 94 w 98"/>
                <a:gd name="T85" fmla="*/ 16 h 44"/>
                <a:gd name="T86" fmla="*/ 96 w 98"/>
                <a:gd name="T87" fmla="*/ 14 h 44"/>
                <a:gd name="T88" fmla="*/ 96 w 98"/>
                <a:gd name="T89" fmla="*/ 14 h 44"/>
                <a:gd name="T90" fmla="*/ 98 w 98"/>
                <a:gd name="T91" fmla="*/ 10 h 44"/>
                <a:gd name="T92" fmla="*/ 98 w 98"/>
                <a:gd name="T93" fmla="*/ 8 h 44"/>
                <a:gd name="T94" fmla="*/ 98 w 98"/>
                <a:gd name="T95" fmla="*/ 4 h 44"/>
                <a:gd name="T96" fmla="*/ 94 w 98"/>
                <a:gd name="T97" fmla="*/ 2 h 44"/>
                <a:gd name="T98" fmla="*/ 94 w 98"/>
                <a:gd name="T99" fmla="*/ 2 h 44"/>
                <a:gd name="T100" fmla="*/ 90 w 98"/>
                <a:gd name="T101"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8" h="44">
                  <a:moveTo>
                    <a:pt x="90" y="0"/>
                  </a:moveTo>
                  <a:lnTo>
                    <a:pt x="90" y="0"/>
                  </a:lnTo>
                  <a:lnTo>
                    <a:pt x="78" y="4"/>
                  </a:lnTo>
                  <a:lnTo>
                    <a:pt x="68" y="8"/>
                  </a:lnTo>
                  <a:lnTo>
                    <a:pt x="68" y="8"/>
                  </a:lnTo>
                  <a:lnTo>
                    <a:pt x="64" y="14"/>
                  </a:lnTo>
                  <a:lnTo>
                    <a:pt x="60" y="16"/>
                  </a:lnTo>
                  <a:lnTo>
                    <a:pt x="56" y="16"/>
                  </a:lnTo>
                  <a:lnTo>
                    <a:pt x="56" y="16"/>
                  </a:lnTo>
                  <a:lnTo>
                    <a:pt x="48" y="16"/>
                  </a:lnTo>
                  <a:lnTo>
                    <a:pt x="48" y="16"/>
                  </a:lnTo>
                  <a:lnTo>
                    <a:pt x="46" y="16"/>
                  </a:lnTo>
                  <a:lnTo>
                    <a:pt x="46" y="16"/>
                  </a:lnTo>
                  <a:lnTo>
                    <a:pt x="44" y="16"/>
                  </a:lnTo>
                  <a:lnTo>
                    <a:pt x="44" y="16"/>
                  </a:lnTo>
                  <a:lnTo>
                    <a:pt x="32" y="18"/>
                  </a:lnTo>
                  <a:lnTo>
                    <a:pt x="32" y="18"/>
                  </a:lnTo>
                  <a:lnTo>
                    <a:pt x="26" y="20"/>
                  </a:lnTo>
                  <a:lnTo>
                    <a:pt x="18" y="24"/>
                  </a:lnTo>
                  <a:lnTo>
                    <a:pt x="18" y="24"/>
                  </a:lnTo>
                  <a:lnTo>
                    <a:pt x="10" y="28"/>
                  </a:lnTo>
                  <a:lnTo>
                    <a:pt x="4" y="32"/>
                  </a:lnTo>
                  <a:lnTo>
                    <a:pt x="2" y="34"/>
                  </a:lnTo>
                  <a:lnTo>
                    <a:pt x="0" y="36"/>
                  </a:lnTo>
                  <a:lnTo>
                    <a:pt x="2" y="40"/>
                  </a:lnTo>
                  <a:lnTo>
                    <a:pt x="8" y="42"/>
                  </a:lnTo>
                  <a:lnTo>
                    <a:pt x="8" y="42"/>
                  </a:lnTo>
                  <a:lnTo>
                    <a:pt x="18" y="44"/>
                  </a:lnTo>
                  <a:lnTo>
                    <a:pt x="18" y="44"/>
                  </a:lnTo>
                  <a:lnTo>
                    <a:pt x="32" y="42"/>
                  </a:lnTo>
                  <a:lnTo>
                    <a:pt x="32" y="42"/>
                  </a:lnTo>
                  <a:lnTo>
                    <a:pt x="40" y="40"/>
                  </a:lnTo>
                  <a:lnTo>
                    <a:pt x="48" y="40"/>
                  </a:lnTo>
                  <a:lnTo>
                    <a:pt x="48" y="40"/>
                  </a:lnTo>
                  <a:lnTo>
                    <a:pt x="54" y="38"/>
                  </a:lnTo>
                  <a:lnTo>
                    <a:pt x="60" y="34"/>
                  </a:lnTo>
                  <a:lnTo>
                    <a:pt x="68" y="26"/>
                  </a:lnTo>
                  <a:lnTo>
                    <a:pt x="68" y="26"/>
                  </a:lnTo>
                  <a:lnTo>
                    <a:pt x="74" y="24"/>
                  </a:lnTo>
                  <a:lnTo>
                    <a:pt x="82" y="22"/>
                  </a:lnTo>
                  <a:lnTo>
                    <a:pt x="88" y="20"/>
                  </a:lnTo>
                  <a:lnTo>
                    <a:pt x="94" y="16"/>
                  </a:lnTo>
                  <a:lnTo>
                    <a:pt x="94" y="16"/>
                  </a:lnTo>
                  <a:lnTo>
                    <a:pt x="96" y="14"/>
                  </a:lnTo>
                  <a:lnTo>
                    <a:pt x="96" y="14"/>
                  </a:lnTo>
                  <a:lnTo>
                    <a:pt x="98" y="10"/>
                  </a:lnTo>
                  <a:lnTo>
                    <a:pt x="98" y="8"/>
                  </a:lnTo>
                  <a:lnTo>
                    <a:pt x="98" y="4"/>
                  </a:lnTo>
                  <a:lnTo>
                    <a:pt x="94" y="2"/>
                  </a:lnTo>
                  <a:lnTo>
                    <a:pt x="94" y="2"/>
                  </a:lnTo>
                  <a:lnTo>
                    <a:pt x="90"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Arial" panose="020B0604020202020204" pitchFamily="34" charset="0"/>
                <a:cs typeface="Arial" panose="020B0604020202020204" pitchFamily="34" charset="0"/>
              </a:endParaRPr>
            </a:p>
          </p:txBody>
        </p:sp>
        <p:sp>
          <p:nvSpPr>
            <p:cNvPr id="168" name="Freeform 153"/>
            <p:cNvSpPr>
              <a:spLocks/>
            </p:cNvSpPr>
            <p:nvPr/>
          </p:nvSpPr>
          <p:spPr bwMode="auto">
            <a:xfrm>
              <a:off x="1806" y="956"/>
              <a:ext cx="98" cy="44"/>
            </a:xfrm>
            <a:custGeom>
              <a:avLst/>
              <a:gdLst>
                <a:gd name="T0" fmla="*/ 90 w 98"/>
                <a:gd name="T1" fmla="*/ 0 h 44"/>
                <a:gd name="T2" fmla="*/ 90 w 98"/>
                <a:gd name="T3" fmla="*/ 0 h 44"/>
                <a:gd name="T4" fmla="*/ 78 w 98"/>
                <a:gd name="T5" fmla="*/ 4 h 44"/>
                <a:gd name="T6" fmla="*/ 68 w 98"/>
                <a:gd name="T7" fmla="*/ 8 h 44"/>
                <a:gd name="T8" fmla="*/ 68 w 98"/>
                <a:gd name="T9" fmla="*/ 8 h 44"/>
                <a:gd name="T10" fmla="*/ 64 w 98"/>
                <a:gd name="T11" fmla="*/ 14 h 44"/>
                <a:gd name="T12" fmla="*/ 60 w 98"/>
                <a:gd name="T13" fmla="*/ 16 h 44"/>
                <a:gd name="T14" fmla="*/ 56 w 98"/>
                <a:gd name="T15" fmla="*/ 16 h 44"/>
                <a:gd name="T16" fmla="*/ 56 w 98"/>
                <a:gd name="T17" fmla="*/ 16 h 44"/>
                <a:gd name="T18" fmla="*/ 48 w 98"/>
                <a:gd name="T19" fmla="*/ 16 h 44"/>
                <a:gd name="T20" fmla="*/ 48 w 98"/>
                <a:gd name="T21" fmla="*/ 16 h 44"/>
                <a:gd name="T22" fmla="*/ 46 w 98"/>
                <a:gd name="T23" fmla="*/ 16 h 44"/>
                <a:gd name="T24" fmla="*/ 46 w 98"/>
                <a:gd name="T25" fmla="*/ 16 h 44"/>
                <a:gd name="T26" fmla="*/ 44 w 98"/>
                <a:gd name="T27" fmla="*/ 16 h 44"/>
                <a:gd name="T28" fmla="*/ 44 w 98"/>
                <a:gd name="T29" fmla="*/ 16 h 44"/>
                <a:gd name="T30" fmla="*/ 32 w 98"/>
                <a:gd name="T31" fmla="*/ 18 h 44"/>
                <a:gd name="T32" fmla="*/ 32 w 98"/>
                <a:gd name="T33" fmla="*/ 18 h 44"/>
                <a:gd name="T34" fmla="*/ 26 w 98"/>
                <a:gd name="T35" fmla="*/ 20 h 44"/>
                <a:gd name="T36" fmla="*/ 18 w 98"/>
                <a:gd name="T37" fmla="*/ 24 h 44"/>
                <a:gd name="T38" fmla="*/ 18 w 98"/>
                <a:gd name="T39" fmla="*/ 24 h 44"/>
                <a:gd name="T40" fmla="*/ 10 w 98"/>
                <a:gd name="T41" fmla="*/ 28 h 44"/>
                <a:gd name="T42" fmla="*/ 4 w 98"/>
                <a:gd name="T43" fmla="*/ 32 h 44"/>
                <a:gd name="T44" fmla="*/ 2 w 98"/>
                <a:gd name="T45" fmla="*/ 34 h 44"/>
                <a:gd name="T46" fmla="*/ 0 w 98"/>
                <a:gd name="T47" fmla="*/ 36 h 44"/>
                <a:gd name="T48" fmla="*/ 2 w 98"/>
                <a:gd name="T49" fmla="*/ 40 h 44"/>
                <a:gd name="T50" fmla="*/ 8 w 98"/>
                <a:gd name="T51" fmla="*/ 42 h 44"/>
                <a:gd name="T52" fmla="*/ 8 w 98"/>
                <a:gd name="T53" fmla="*/ 42 h 44"/>
                <a:gd name="T54" fmla="*/ 18 w 98"/>
                <a:gd name="T55" fmla="*/ 44 h 44"/>
                <a:gd name="T56" fmla="*/ 18 w 98"/>
                <a:gd name="T57" fmla="*/ 44 h 44"/>
                <a:gd name="T58" fmla="*/ 32 w 98"/>
                <a:gd name="T59" fmla="*/ 42 h 44"/>
                <a:gd name="T60" fmla="*/ 32 w 98"/>
                <a:gd name="T61" fmla="*/ 42 h 44"/>
                <a:gd name="T62" fmla="*/ 40 w 98"/>
                <a:gd name="T63" fmla="*/ 40 h 44"/>
                <a:gd name="T64" fmla="*/ 48 w 98"/>
                <a:gd name="T65" fmla="*/ 40 h 44"/>
                <a:gd name="T66" fmla="*/ 48 w 98"/>
                <a:gd name="T67" fmla="*/ 40 h 44"/>
                <a:gd name="T68" fmla="*/ 54 w 98"/>
                <a:gd name="T69" fmla="*/ 38 h 44"/>
                <a:gd name="T70" fmla="*/ 60 w 98"/>
                <a:gd name="T71" fmla="*/ 34 h 44"/>
                <a:gd name="T72" fmla="*/ 68 w 98"/>
                <a:gd name="T73" fmla="*/ 26 h 44"/>
                <a:gd name="T74" fmla="*/ 68 w 98"/>
                <a:gd name="T75" fmla="*/ 26 h 44"/>
                <a:gd name="T76" fmla="*/ 74 w 98"/>
                <a:gd name="T77" fmla="*/ 24 h 44"/>
                <a:gd name="T78" fmla="*/ 82 w 98"/>
                <a:gd name="T79" fmla="*/ 22 h 44"/>
                <a:gd name="T80" fmla="*/ 88 w 98"/>
                <a:gd name="T81" fmla="*/ 20 h 44"/>
                <a:gd name="T82" fmla="*/ 94 w 98"/>
                <a:gd name="T83" fmla="*/ 16 h 44"/>
                <a:gd name="T84" fmla="*/ 94 w 98"/>
                <a:gd name="T85" fmla="*/ 16 h 44"/>
                <a:gd name="T86" fmla="*/ 96 w 98"/>
                <a:gd name="T87" fmla="*/ 14 h 44"/>
                <a:gd name="T88" fmla="*/ 96 w 98"/>
                <a:gd name="T89" fmla="*/ 14 h 44"/>
                <a:gd name="T90" fmla="*/ 98 w 98"/>
                <a:gd name="T91" fmla="*/ 10 h 44"/>
                <a:gd name="T92" fmla="*/ 98 w 98"/>
                <a:gd name="T93" fmla="*/ 8 h 44"/>
                <a:gd name="T94" fmla="*/ 98 w 98"/>
                <a:gd name="T95" fmla="*/ 4 h 44"/>
                <a:gd name="T96" fmla="*/ 94 w 98"/>
                <a:gd name="T97" fmla="*/ 2 h 44"/>
                <a:gd name="T98" fmla="*/ 94 w 98"/>
                <a:gd name="T99" fmla="*/ 2 h 44"/>
                <a:gd name="T100" fmla="*/ 90 w 98"/>
                <a:gd name="T101"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8" h="44">
                  <a:moveTo>
                    <a:pt x="90" y="0"/>
                  </a:moveTo>
                  <a:lnTo>
                    <a:pt x="90" y="0"/>
                  </a:lnTo>
                  <a:lnTo>
                    <a:pt x="78" y="4"/>
                  </a:lnTo>
                  <a:lnTo>
                    <a:pt x="68" y="8"/>
                  </a:lnTo>
                  <a:lnTo>
                    <a:pt x="68" y="8"/>
                  </a:lnTo>
                  <a:lnTo>
                    <a:pt x="64" y="14"/>
                  </a:lnTo>
                  <a:lnTo>
                    <a:pt x="60" y="16"/>
                  </a:lnTo>
                  <a:lnTo>
                    <a:pt x="56" y="16"/>
                  </a:lnTo>
                  <a:lnTo>
                    <a:pt x="56" y="16"/>
                  </a:lnTo>
                  <a:lnTo>
                    <a:pt x="48" y="16"/>
                  </a:lnTo>
                  <a:lnTo>
                    <a:pt x="48" y="16"/>
                  </a:lnTo>
                  <a:lnTo>
                    <a:pt x="46" y="16"/>
                  </a:lnTo>
                  <a:lnTo>
                    <a:pt x="46" y="16"/>
                  </a:lnTo>
                  <a:lnTo>
                    <a:pt x="44" y="16"/>
                  </a:lnTo>
                  <a:lnTo>
                    <a:pt x="44" y="16"/>
                  </a:lnTo>
                  <a:lnTo>
                    <a:pt x="32" y="18"/>
                  </a:lnTo>
                  <a:lnTo>
                    <a:pt x="32" y="18"/>
                  </a:lnTo>
                  <a:lnTo>
                    <a:pt x="26" y="20"/>
                  </a:lnTo>
                  <a:lnTo>
                    <a:pt x="18" y="24"/>
                  </a:lnTo>
                  <a:lnTo>
                    <a:pt x="18" y="24"/>
                  </a:lnTo>
                  <a:lnTo>
                    <a:pt x="10" y="28"/>
                  </a:lnTo>
                  <a:lnTo>
                    <a:pt x="4" y="32"/>
                  </a:lnTo>
                  <a:lnTo>
                    <a:pt x="2" y="34"/>
                  </a:lnTo>
                  <a:lnTo>
                    <a:pt x="0" y="36"/>
                  </a:lnTo>
                  <a:lnTo>
                    <a:pt x="2" y="40"/>
                  </a:lnTo>
                  <a:lnTo>
                    <a:pt x="8" y="42"/>
                  </a:lnTo>
                  <a:lnTo>
                    <a:pt x="8" y="42"/>
                  </a:lnTo>
                  <a:lnTo>
                    <a:pt x="18" y="44"/>
                  </a:lnTo>
                  <a:lnTo>
                    <a:pt x="18" y="44"/>
                  </a:lnTo>
                  <a:lnTo>
                    <a:pt x="32" y="42"/>
                  </a:lnTo>
                  <a:lnTo>
                    <a:pt x="32" y="42"/>
                  </a:lnTo>
                  <a:lnTo>
                    <a:pt x="40" y="40"/>
                  </a:lnTo>
                  <a:lnTo>
                    <a:pt x="48" y="40"/>
                  </a:lnTo>
                  <a:lnTo>
                    <a:pt x="48" y="40"/>
                  </a:lnTo>
                  <a:lnTo>
                    <a:pt x="54" y="38"/>
                  </a:lnTo>
                  <a:lnTo>
                    <a:pt x="60" y="34"/>
                  </a:lnTo>
                  <a:lnTo>
                    <a:pt x="68" y="26"/>
                  </a:lnTo>
                  <a:lnTo>
                    <a:pt x="68" y="26"/>
                  </a:lnTo>
                  <a:lnTo>
                    <a:pt x="74" y="24"/>
                  </a:lnTo>
                  <a:lnTo>
                    <a:pt x="82" y="22"/>
                  </a:lnTo>
                  <a:lnTo>
                    <a:pt x="88" y="20"/>
                  </a:lnTo>
                  <a:lnTo>
                    <a:pt x="94" y="16"/>
                  </a:lnTo>
                  <a:lnTo>
                    <a:pt x="94" y="16"/>
                  </a:lnTo>
                  <a:lnTo>
                    <a:pt x="96" y="14"/>
                  </a:lnTo>
                  <a:lnTo>
                    <a:pt x="96" y="14"/>
                  </a:lnTo>
                  <a:lnTo>
                    <a:pt x="98" y="10"/>
                  </a:lnTo>
                  <a:lnTo>
                    <a:pt x="98" y="8"/>
                  </a:lnTo>
                  <a:lnTo>
                    <a:pt x="98" y="4"/>
                  </a:lnTo>
                  <a:lnTo>
                    <a:pt x="94" y="2"/>
                  </a:lnTo>
                  <a:lnTo>
                    <a:pt x="94" y="2"/>
                  </a:lnTo>
                  <a:lnTo>
                    <a:pt x="9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Arial" panose="020B0604020202020204" pitchFamily="34" charset="0"/>
                <a:cs typeface="Arial" panose="020B0604020202020204" pitchFamily="34" charset="0"/>
              </a:endParaRPr>
            </a:p>
          </p:txBody>
        </p:sp>
        <p:sp>
          <p:nvSpPr>
            <p:cNvPr id="169" name="Freeform 154"/>
            <p:cNvSpPr>
              <a:spLocks/>
            </p:cNvSpPr>
            <p:nvPr/>
          </p:nvSpPr>
          <p:spPr bwMode="auto">
            <a:xfrm>
              <a:off x="658" y="1308"/>
              <a:ext cx="46" cy="26"/>
            </a:xfrm>
            <a:custGeom>
              <a:avLst/>
              <a:gdLst>
                <a:gd name="T0" fmla="*/ 34 w 46"/>
                <a:gd name="T1" fmla="*/ 0 h 26"/>
                <a:gd name="T2" fmla="*/ 34 w 46"/>
                <a:gd name="T3" fmla="*/ 0 h 26"/>
                <a:gd name="T4" fmla="*/ 30 w 46"/>
                <a:gd name="T5" fmla="*/ 0 h 26"/>
                <a:gd name="T6" fmla="*/ 26 w 46"/>
                <a:gd name="T7" fmla="*/ 2 h 26"/>
                <a:gd name="T8" fmla="*/ 26 w 46"/>
                <a:gd name="T9" fmla="*/ 2 h 26"/>
                <a:gd name="T10" fmla="*/ 20 w 46"/>
                <a:gd name="T11" fmla="*/ 6 h 26"/>
                <a:gd name="T12" fmla="*/ 12 w 46"/>
                <a:gd name="T13" fmla="*/ 10 h 26"/>
                <a:gd name="T14" fmla="*/ 12 w 46"/>
                <a:gd name="T15" fmla="*/ 10 h 26"/>
                <a:gd name="T16" fmla="*/ 6 w 46"/>
                <a:gd name="T17" fmla="*/ 12 h 26"/>
                <a:gd name="T18" fmla="*/ 4 w 46"/>
                <a:gd name="T19" fmla="*/ 16 h 26"/>
                <a:gd name="T20" fmla="*/ 0 w 46"/>
                <a:gd name="T21" fmla="*/ 26 h 26"/>
                <a:gd name="T22" fmla="*/ 0 w 46"/>
                <a:gd name="T23" fmla="*/ 26 h 26"/>
                <a:gd name="T24" fmla="*/ 2 w 46"/>
                <a:gd name="T25" fmla="*/ 26 h 26"/>
                <a:gd name="T26" fmla="*/ 2 w 46"/>
                <a:gd name="T27" fmla="*/ 26 h 26"/>
                <a:gd name="T28" fmla="*/ 6 w 46"/>
                <a:gd name="T29" fmla="*/ 26 h 26"/>
                <a:gd name="T30" fmla="*/ 10 w 46"/>
                <a:gd name="T31" fmla="*/ 24 h 26"/>
                <a:gd name="T32" fmla="*/ 16 w 46"/>
                <a:gd name="T33" fmla="*/ 20 h 26"/>
                <a:gd name="T34" fmla="*/ 16 w 46"/>
                <a:gd name="T35" fmla="*/ 20 h 26"/>
                <a:gd name="T36" fmla="*/ 22 w 46"/>
                <a:gd name="T37" fmla="*/ 18 h 26"/>
                <a:gd name="T38" fmla="*/ 26 w 46"/>
                <a:gd name="T39" fmla="*/ 18 h 26"/>
                <a:gd name="T40" fmla="*/ 26 w 46"/>
                <a:gd name="T41" fmla="*/ 18 h 26"/>
                <a:gd name="T42" fmla="*/ 28 w 46"/>
                <a:gd name="T43" fmla="*/ 18 h 26"/>
                <a:gd name="T44" fmla="*/ 28 w 46"/>
                <a:gd name="T45" fmla="*/ 18 h 26"/>
                <a:gd name="T46" fmla="*/ 28 w 46"/>
                <a:gd name="T47" fmla="*/ 18 h 26"/>
                <a:gd name="T48" fmla="*/ 28 w 46"/>
                <a:gd name="T49" fmla="*/ 18 h 26"/>
                <a:gd name="T50" fmla="*/ 32 w 46"/>
                <a:gd name="T51" fmla="*/ 18 h 26"/>
                <a:gd name="T52" fmla="*/ 32 w 46"/>
                <a:gd name="T53" fmla="*/ 18 h 26"/>
                <a:gd name="T54" fmla="*/ 40 w 46"/>
                <a:gd name="T55" fmla="*/ 16 h 26"/>
                <a:gd name="T56" fmla="*/ 46 w 46"/>
                <a:gd name="T57" fmla="*/ 10 h 26"/>
                <a:gd name="T58" fmla="*/ 46 w 46"/>
                <a:gd name="T59" fmla="*/ 10 h 26"/>
                <a:gd name="T60" fmla="*/ 46 w 46"/>
                <a:gd name="T61" fmla="*/ 6 h 26"/>
                <a:gd name="T62" fmla="*/ 44 w 46"/>
                <a:gd name="T63" fmla="*/ 2 h 26"/>
                <a:gd name="T64" fmla="*/ 40 w 46"/>
                <a:gd name="T65" fmla="*/ 0 h 26"/>
                <a:gd name="T66" fmla="*/ 34 w 46"/>
                <a:gd name="T67"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6" h="26">
                  <a:moveTo>
                    <a:pt x="34" y="0"/>
                  </a:moveTo>
                  <a:lnTo>
                    <a:pt x="34" y="0"/>
                  </a:lnTo>
                  <a:lnTo>
                    <a:pt x="30" y="0"/>
                  </a:lnTo>
                  <a:lnTo>
                    <a:pt x="26" y="2"/>
                  </a:lnTo>
                  <a:lnTo>
                    <a:pt x="26" y="2"/>
                  </a:lnTo>
                  <a:lnTo>
                    <a:pt x="20" y="6"/>
                  </a:lnTo>
                  <a:lnTo>
                    <a:pt x="12" y="10"/>
                  </a:lnTo>
                  <a:lnTo>
                    <a:pt x="12" y="10"/>
                  </a:lnTo>
                  <a:lnTo>
                    <a:pt x="6" y="12"/>
                  </a:lnTo>
                  <a:lnTo>
                    <a:pt x="4" y="16"/>
                  </a:lnTo>
                  <a:lnTo>
                    <a:pt x="0" y="26"/>
                  </a:lnTo>
                  <a:lnTo>
                    <a:pt x="0" y="26"/>
                  </a:lnTo>
                  <a:lnTo>
                    <a:pt x="2" y="26"/>
                  </a:lnTo>
                  <a:lnTo>
                    <a:pt x="2" y="26"/>
                  </a:lnTo>
                  <a:lnTo>
                    <a:pt x="6" y="26"/>
                  </a:lnTo>
                  <a:lnTo>
                    <a:pt x="10" y="24"/>
                  </a:lnTo>
                  <a:lnTo>
                    <a:pt x="16" y="20"/>
                  </a:lnTo>
                  <a:lnTo>
                    <a:pt x="16" y="20"/>
                  </a:lnTo>
                  <a:lnTo>
                    <a:pt x="22" y="18"/>
                  </a:lnTo>
                  <a:lnTo>
                    <a:pt x="26" y="18"/>
                  </a:lnTo>
                  <a:lnTo>
                    <a:pt x="26" y="18"/>
                  </a:lnTo>
                  <a:lnTo>
                    <a:pt x="28" y="18"/>
                  </a:lnTo>
                  <a:lnTo>
                    <a:pt x="28" y="18"/>
                  </a:lnTo>
                  <a:lnTo>
                    <a:pt x="28" y="18"/>
                  </a:lnTo>
                  <a:lnTo>
                    <a:pt x="28" y="18"/>
                  </a:lnTo>
                  <a:lnTo>
                    <a:pt x="32" y="18"/>
                  </a:lnTo>
                  <a:lnTo>
                    <a:pt x="32" y="18"/>
                  </a:lnTo>
                  <a:lnTo>
                    <a:pt x="40" y="16"/>
                  </a:lnTo>
                  <a:lnTo>
                    <a:pt x="46" y="10"/>
                  </a:lnTo>
                  <a:lnTo>
                    <a:pt x="46" y="10"/>
                  </a:lnTo>
                  <a:lnTo>
                    <a:pt x="46" y="6"/>
                  </a:lnTo>
                  <a:lnTo>
                    <a:pt x="44" y="2"/>
                  </a:lnTo>
                  <a:lnTo>
                    <a:pt x="40" y="0"/>
                  </a:lnTo>
                  <a:lnTo>
                    <a:pt x="34"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Arial" panose="020B0604020202020204" pitchFamily="34" charset="0"/>
                <a:cs typeface="Arial" panose="020B0604020202020204" pitchFamily="34" charset="0"/>
              </a:endParaRPr>
            </a:p>
          </p:txBody>
        </p:sp>
        <p:sp>
          <p:nvSpPr>
            <p:cNvPr id="170" name="Freeform 155"/>
            <p:cNvSpPr>
              <a:spLocks/>
            </p:cNvSpPr>
            <p:nvPr/>
          </p:nvSpPr>
          <p:spPr bwMode="auto">
            <a:xfrm>
              <a:off x="658" y="1308"/>
              <a:ext cx="46" cy="26"/>
            </a:xfrm>
            <a:custGeom>
              <a:avLst/>
              <a:gdLst>
                <a:gd name="T0" fmla="*/ 34 w 46"/>
                <a:gd name="T1" fmla="*/ 0 h 26"/>
                <a:gd name="T2" fmla="*/ 34 w 46"/>
                <a:gd name="T3" fmla="*/ 0 h 26"/>
                <a:gd name="T4" fmla="*/ 30 w 46"/>
                <a:gd name="T5" fmla="*/ 0 h 26"/>
                <a:gd name="T6" fmla="*/ 26 w 46"/>
                <a:gd name="T7" fmla="*/ 2 h 26"/>
                <a:gd name="T8" fmla="*/ 26 w 46"/>
                <a:gd name="T9" fmla="*/ 2 h 26"/>
                <a:gd name="T10" fmla="*/ 20 w 46"/>
                <a:gd name="T11" fmla="*/ 6 h 26"/>
                <a:gd name="T12" fmla="*/ 12 w 46"/>
                <a:gd name="T13" fmla="*/ 10 h 26"/>
                <a:gd name="T14" fmla="*/ 12 w 46"/>
                <a:gd name="T15" fmla="*/ 10 h 26"/>
                <a:gd name="T16" fmla="*/ 6 w 46"/>
                <a:gd name="T17" fmla="*/ 12 h 26"/>
                <a:gd name="T18" fmla="*/ 4 w 46"/>
                <a:gd name="T19" fmla="*/ 16 h 26"/>
                <a:gd name="T20" fmla="*/ 0 w 46"/>
                <a:gd name="T21" fmla="*/ 26 h 26"/>
                <a:gd name="T22" fmla="*/ 0 w 46"/>
                <a:gd name="T23" fmla="*/ 26 h 26"/>
                <a:gd name="T24" fmla="*/ 2 w 46"/>
                <a:gd name="T25" fmla="*/ 26 h 26"/>
                <a:gd name="T26" fmla="*/ 2 w 46"/>
                <a:gd name="T27" fmla="*/ 26 h 26"/>
                <a:gd name="T28" fmla="*/ 6 w 46"/>
                <a:gd name="T29" fmla="*/ 26 h 26"/>
                <a:gd name="T30" fmla="*/ 10 w 46"/>
                <a:gd name="T31" fmla="*/ 24 h 26"/>
                <a:gd name="T32" fmla="*/ 16 w 46"/>
                <a:gd name="T33" fmla="*/ 20 h 26"/>
                <a:gd name="T34" fmla="*/ 16 w 46"/>
                <a:gd name="T35" fmla="*/ 20 h 26"/>
                <a:gd name="T36" fmla="*/ 22 w 46"/>
                <a:gd name="T37" fmla="*/ 18 h 26"/>
                <a:gd name="T38" fmla="*/ 26 w 46"/>
                <a:gd name="T39" fmla="*/ 18 h 26"/>
                <a:gd name="T40" fmla="*/ 26 w 46"/>
                <a:gd name="T41" fmla="*/ 18 h 26"/>
                <a:gd name="T42" fmla="*/ 28 w 46"/>
                <a:gd name="T43" fmla="*/ 18 h 26"/>
                <a:gd name="T44" fmla="*/ 28 w 46"/>
                <a:gd name="T45" fmla="*/ 18 h 26"/>
                <a:gd name="T46" fmla="*/ 28 w 46"/>
                <a:gd name="T47" fmla="*/ 18 h 26"/>
                <a:gd name="T48" fmla="*/ 28 w 46"/>
                <a:gd name="T49" fmla="*/ 18 h 26"/>
                <a:gd name="T50" fmla="*/ 32 w 46"/>
                <a:gd name="T51" fmla="*/ 18 h 26"/>
                <a:gd name="T52" fmla="*/ 32 w 46"/>
                <a:gd name="T53" fmla="*/ 18 h 26"/>
                <a:gd name="T54" fmla="*/ 40 w 46"/>
                <a:gd name="T55" fmla="*/ 16 h 26"/>
                <a:gd name="T56" fmla="*/ 46 w 46"/>
                <a:gd name="T57" fmla="*/ 10 h 26"/>
                <a:gd name="T58" fmla="*/ 46 w 46"/>
                <a:gd name="T59" fmla="*/ 10 h 26"/>
                <a:gd name="T60" fmla="*/ 46 w 46"/>
                <a:gd name="T61" fmla="*/ 6 h 26"/>
                <a:gd name="T62" fmla="*/ 44 w 46"/>
                <a:gd name="T63" fmla="*/ 2 h 26"/>
                <a:gd name="T64" fmla="*/ 40 w 46"/>
                <a:gd name="T65" fmla="*/ 0 h 26"/>
                <a:gd name="T66" fmla="*/ 34 w 46"/>
                <a:gd name="T67"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6" h="26">
                  <a:moveTo>
                    <a:pt x="34" y="0"/>
                  </a:moveTo>
                  <a:lnTo>
                    <a:pt x="34" y="0"/>
                  </a:lnTo>
                  <a:lnTo>
                    <a:pt x="30" y="0"/>
                  </a:lnTo>
                  <a:lnTo>
                    <a:pt x="26" y="2"/>
                  </a:lnTo>
                  <a:lnTo>
                    <a:pt x="26" y="2"/>
                  </a:lnTo>
                  <a:lnTo>
                    <a:pt x="20" y="6"/>
                  </a:lnTo>
                  <a:lnTo>
                    <a:pt x="12" y="10"/>
                  </a:lnTo>
                  <a:lnTo>
                    <a:pt x="12" y="10"/>
                  </a:lnTo>
                  <a:lnTo>
                    <a:pt x="6" y="12"/>
                  </a:lnTo>
                  <a:lnTo>
                    <a:pt x="4" y="16"/>
                  </a:lnTo>
                  <a:lnTo>
                    <a:pt x="0" y="26"/>
                  </a:lnTo>
                  <a:lnTo>
                    <a:pt x="0" y="26"/>
                  </a:lnTo>
                  <a:lnTo>
                    <a:pt x="2" y="26"/>
                  </a:lnTo>
                  <a:lnTo>
                    <a:pt x="2" y="26"/>
                  </a:lnTo>
                  <a:lnTo>
                    <a:pt x="6" y="26"/>
                  </a:lnTo>
                  <a:lnTo>
                    <a:pt x="10" y="24"/>
                  </a:lnTo>
                  <a:lnTo>
                    <a:pt x="16" y="20"/>
                  </a:lnTo>
                  <a:lnTo>
                    <a:pt x="16" y="20"/>
                  </a:lnTo>
                  <a:lnTo>
                    <a:pt x="22" y="18"/>
                  </a:lnTo>
                  <a:lnTo>
                    <a:pt x="26" y="18"/>
                  </a:lnTo>
                  <a:lnTo>
                    <a:pt x="26" y="18"/>
                  </a:lnTo>
                  <a:lnTo>
                    <a:pt x="28" y="18"/>
                  </a:lnTo>
                  <a:lnTo>
                    <a:pt x="28" y="18"/>
                  </a:lnTo>
                  <a:lnTo>
                    <a:pt x="28" y="18"/>
                  </a:lnTo>
                  <a:lnTo>
                    <a:pt x="28" y="18"/>
                  </a:lnTo>
                  <a:lnTo>
                    <a:pt x="32" y="18"/>
                  </a:lnTo>
                  <a:lnTo>
                    <a:pt x="32" y="18"/>
                  </a:lnTo>
                  <a:lnTo>
                    <a:pt x="40" y="16"/>
                  </a:lnTo>
                  <a:lnTo>
                    <a:pt x="46" y="10"/>
                  </a:lnTo>
                  <a:lnTo>
                    <a:pt x="46" y="10"/>
                  </a:lnTo>
                  <a:lnTo>
                    <a:pt x="46" y="6"/>
                  </a:lnTo>
                  <a:lnTo>
                    <a:pt x="44" y="2"/>
                  </a:lnTo>
                  <a:lnTo>
                    <a:pt x="40" y="0"/>
                  </a:lnTo>
                  <a:lnTo>
                    <a:pt x="3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Arial" panose="020B0604020202020204" pitchFamily="34" charset="0"/>
                <a:cs typeface="Arial" panose="020B0604020202020204" pitchFamily="34" charset="0"/>
              </a:endParaRPr>
            </a:p>
          </p:txBody>
        </p:sp>
        <p:sp>
          <p:nvSpPr>
            <p:cNvPr id="171" name="Freeform 156"/>
            <p:cNvSpPr>
              <a:spLocks/>
            </p:cNvSpPr>
            <p:nvPr/>
          </p:nvSpPr>
          <p:spPr bwMode="auto">
            <a:xfrm>
              <a:off x="672" y="1304"/>
              <a:ext cx="130" cy="78"/>
            </a:xfrm>
            <a:custGeom>
              <a:avLst/>
              <a:gdLst>
                <a:gd name="T0" fmla="*/ 106 w 130"/>
                <a:gd name="T1" fmla="*/ 0 h 78"/>
                <a:gd name="T2" fmla="*/ 102 w 130"/>
                <a:gd name="T3" fmla="*/ 0 h 78"/>
                <a:gd name="T4" fmla="*/ 94 w 130"/>
                <a:gd name="T5" fmla="*/ 6 h 78"/>
                <a:gd name="T6" fmla="*/ 86 w 130"/>
                <a:gd name="T7" fmla="*/ 14 h 78"/>
                <a:gd name="T8" fmla="*/ 80 w 130"/>
                <a:gd name="T9" fmla="*/ 14 h 78"/>
                <a:gd name="T10" fmla="*/ 70 w 130"/>
                <a:gd name="T11" fmla="*/ 14 h 78"/>
                <a:gd name="T12" fmla="*/ 68 w 130"/>
                <a:gd name="T13" fmla="*/ 14 h 78"/>
                <a:gd name="T14" fmla="*/ 62 w 130"/>
                <a:gd name="T15" fmla="*/ 14 h 78"/>
                <a:gd name="T16" fmla="*/ 54 w 130"/>
                <a:gd name="T17" fmla="*/ 18 h 78"/>
                <a:gd name="T18" fmla="*/ 40 w 130"/>
                <a:gd name="T19" fmla="*/ 22 h 78"/>
                <a:gd name="T20" fmla="*/ 34 w 130"/>
                <a:gd name="T21" fmla="*/ 26 h 78"/>
                <a:gd name="T22" fmla="*/ 26 w 130"/>
                <a:gd name="T23" fmla="*/ 30 h 78"/>
                <a:gd name="T24" fmla="*/ 10 w 130"/>
                <a:gd name="T25" fmla="*/ 32 h 78"/>
                <a:gd name="T26" fmla="*/ 2 w 130"/>
                <a:gd name="T27" fmla="*/ 38 h 78"/>
                <a:gd name="T28" fmla="*/ 0 w 130"/>
                <a:gd name="T29" fmla="*/ 44 h 78"/>
                <a:gd name="T30" fmla="*/ 2 w 130"/>
                <a:gd name="T31" fmla="*/ 46 h 78"/>
                <a:gd name="T32" fmla="*/ 16 w 130"/>
                <a:gd name="T33" fmla="*/ 52 h 78"/>
                <a:gd name="T34" fmla="*/ 20 w 130"/>
                <a:gd name="T35" fmla="*/ 58 h 78"/>
                <a:gd name="T36" fmla="*/ 22 w 130"/>
                <a:gd name="T37" fmla="*/ 70 h 78"/>
                <a:gd name="T38" fmla="*/ 28 w 130"/>
                <a:gd name="T39" fmla="*/ 74 h 78"/>
                <a:gd name="T40" fmla="*/ 36 w 130"/>
                <a:gd name="T41" fmla="*/ 74 h 78"/>
                <a:gd name="T42" fmla="*/ 42 w 130"/>
                <a:gd name="T43" fmla="*/ 76 h 78"/>
                <a:gd name="T44" fmla="*/ 46 w 130"/>
                <a:gd name="T45" fmla="*/ 78 h 78"/>
                <a:gd name="T46" fmla="*/ 50 w 130"/>
                <a:gd name="T47" fmla="*/ 78 h 78"/>
                <a:gd name="T48" fmla="*/ 60 w 130"/>
                <a:gd name="T49" fmla="*/ 74 h 78"/>
                <a:gd name="T50" fmla="*/ 74 w 130"/>
                <a:gd name="T51" fmla="*/ 64 h 78"/>
                <a:gd name="T52" fmla="*/ 90 w 130"/>
                <a:gd name="T53" fmla="*/ 58 h 78"/>
                <a:gd name="T54" fmla="*/ 98 w 130"/>
                <a:gd name="T55" fmla="*/ 56 h 78"/>
                <a:gd name="T56" fmla="*/ 122 w 130"/>
                <a:gd name="T57" fmla="*/ 44 h 78"/>
                <a:gd name="T58" fmla="*/ 128 w 130"/>
                <a:gd name="T59" fmla="*/ 40 h 78"/>
                <a:gd name="T60" fmla="*/ 130 w 130"/>
                <a:gd name="T61" fmla="*/ 32 h 78"/>
                <a:gd name="T62" fmla="*/ 120 w 130"/>
                <a:gd name="T63" fmla="*/ 22 h 78"/>
                <a:gd name="T64" fmla="*/ 116 w 130"/>
                <a:gd name="T65" fmla="*/ 14 h 78"/>
                <a:gd name="T66" fmla="*/ 112 w 130"/>
                <a:gd name="T67" fmla="*/ 6 h 78"/>
                <a:gd name="T68" fmla="*/ 106 w 130"/>
                <a:gd name="T69"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30" h="78">
                  <a:moveTo>
                    <a:pt x="106" y="0"/>
                  </a:moveTo>
                  <a:lnTo>
                    <a:pt x="106" y="0"/>
                  </a:lnTo>
                  <a:lnTo>
                    <a:pt x="102" y="0"/>
                  </a:lnTo>
                  <a:lnTo>
                    <a:pt x="102" y="0"/>
                  </a:lnTo>
                  <a:lnTo>
                    <a:pt x="98" y="2"/>
                  </a:lnTo>
                  <a:lnTo>
                    <a:pt x="94" y="6"/>
                  </a:lnTo>
                  <a:lnTo>
                    <a:pt x="90" y="10"/>
                  </a:lnTo>
                  <a:lnTo>
                    <a:pt x="86" y="14"/>
                  </a:lnTo>
                  <a:lnTo>
                    <a:pt x="86" y="14"/>
                  </a:lnTo>
                  <a:lnTo>
                    <a:pt x="80" y="14"/>
                  </a:lnTo>
                  <a:lnTo>
                    <a:pt x="80" y="14"/>
                  </a:lnTo>
                  <a:lnTo>
                    <a:pt x="70" y="14"/>
                  </a:lnTo>
                  <a:lnTo>
                    <a:pt x="70" y="14"/>
                  </a:lnTo>
                  <a:lnTo>
                    <a:pt x="68" y="14"/>
                  </a:lnTo>
                  <a:lnTo>
                    <a:pt x="68" y="14"/>
                  </a:lnTo>
                  <a:lnTo>
                    <a:pt x="62" y="14"/>
                  </a:lnTo>
                  <a:lnTo>
                    <a:pt x="54" y="18"/>
                  </a:lnTo>
                  <a:lnTo>
                    <a:pt x="54" y="18"/>
                  </a:lnTo>
                  <a:lnTo>
                    <a:pt x="46" y="20"/>
                  </a:lnTo>
                  <a:lnTo>
                    <a:pt x="40" y="22"/>
                  </a:lnTo>
                  <a:lnTo>
                    <a:pt x="40" y="22"/>
                  </a:lnTo>
                  <a:lnTo>
                    <a:pt x="34" y="26"/>
                  </a:lnTo>
                  <a:lnTo>
                    <a:pt x="26" y="30"/>
                  </a:lnTo>
                  <a:lnTo>
                    <a:pt x="26" y="30"/>
                  </a:lnTo>
                  <a:lnTo>
                    <a:pt x="18" y="32"/>
                  </a:lnTo>
                  <a:lnTo>
                    <a:pt x="10" y="32"/>
                  </a:lnTo>
                  <a:lnTo>
                    <a:pt x="10" y="32"/>
                  </a:lnTo>
                  <a:lnTo>
                    <a:pt x="2" y="38"/>
                  </a:lnTo>
                  <a:lnTo>
                    <a:pt x="0" y="42"/>
                  </a:lnTo>
                  <a:lnTo>
                    <a:pt x="0" y="44"/>
                  </a:lnTo>
                  <a:lnTo>
                    <a:pt x="0" y="44"/>
                  </a:lnTo>
                  <a:lnTo>
                    <a:pt x="2" y="46"/>
                  </a:lnTo>
                  <a:lnTo>
                    <a:pt x="6" y="48"/>
                  </a:lnTo>
                  <a:lnTo>
                    <a:pt x="16" y="52"/>
                  </a:lnTo>
                  <a:lnTo>
                    <a:pt x="16" y="52"/>
                  </a:lnTo>
                  <a:lnTo>
                    <a:pt x="20" y="58"/>
                  </a:lnTo>
                  <a:lnTo>
                    <a:pt x="20" y="64"/>
                  </a:lnTo>
                  <a:lnTo>
                    <a:pt x="22" y="70"/>
                  </a:lnTo>
                  <a:lnTo>
                    <a:pt x="26" y="72"/>
                  </a:lnTo>
                  <a:lnTo>
                    <a:pt x="28" y="74"/>
                  </a:lnTo>
                  <a:lnTo>
                    <a:pt x="28" y="74"/>
                  </a:lnTo>
                  <a:lnTo>
                    <a:pt x="36" y="74"/>
                  </a:lnTo>
                  <a:lnTo>
                    <a:pt x="36" y="74"/>
                  </a:lnTo>
                  <a:lnTo>
                    <a:pt x="42" y="76"/>
                  </a:lnTo>
                  <a:lnTo>
                    <a:pt x="46" y="78"/>
                  </a:lnTo>
                  <a:lnTo>
                    <a:pt x="46" y="78"/>
                  </a:lnTo>
                  <a:lnTo>
                    <a:pt x="50" y="78"/>
                  </a:lnTo>
                  <a:lnTo>
                    <a:pt x="50" y="78"/>
                  </a:lnTo>
                  <a:lnTo>
                    <a:pt x="54" y="78"/>
                  </a:lnTo>
                  <a:lnTo>
                    <a:pt x="60" y="74"/>
                  </a:lnTo>
                  <a:lnTo>
                    <a:pt x="60" y="74"/>
                  </a:lnTo>
                  <a:lnTo>
                    <a:pt x="74" y="64"/>
                  </a:lnTo>
                  <a:lnTo>
                    <a:pt x="80" y="60"/>
                  </a:lnTo>
                  <a:lnTo>
                    <a:pt x="90" y="58"/>
                  </a:lnTo>
                  <a:lnTo>
                    <a:pt x="90" y="58"/>
                  </a:lnTo>
                  <a:lnTo>
                    <a:pt x="98" y="56"/>
                  </a:lnTo>
                  <a:lnTo>
                    <a:pt x="106" y="52"/>
                  </a:lnTo>
                  <a:lnTo>
                    <a:pt x="122" y="44"/>
                  </a:lnTo>
                  <a:lnTo>
                    <a:pt x="122" y="44"/>
                  </a:lnTo>
                  <a:lnTo>
                    <a:pt x="128" y="40"/>
                  </a:lnTo>
                  <a:lnTo>
                    <a:pt x="130" y="36"/>
                  </a:lnTo>
                  <a:lnTo>
                    <a:pt x="130" y="32"/>
                  </a:lnTo>
                  <a:lnTo>
                    <a:pt x="128" y="28"/>
                  </a:lnTo>
                  <a:lnTo>
                    <a:pt x="120" y="22"/>
                  </a:lnTo>
                  <a:lnTo>
                    <a:pt x="116" y="18"/>
                  </a:lnTo>
                  <a:lnTo>
                    <a:pt x="116" y="14"/>
                  </a:lnTo>
                  <a:lnTo>
                    <a:pt x="116" y="14"/>
                  </a:lnTo>
                  <a:lnTo>
                    <a:pt x="112" y="6"/>
                  </a:lnTo>
                  <a:lnTo>
                    <a:pt x="110" y="2"/>
                  </a:lnTo>
                  <a:lnTo>
                    <a:pt x="106"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Arial" panose="020B0604020202020204" pitchFamily="34" charset="0"/>
                <a:cs typeface="Arial" panose="020B0604020202020204" pitchFamily="34" charset="0"/>
              </a:endParaRPr>
            </a:p>
          </p:txBody>
        </p:sp>
        <p:sp>
          <p:nvSpPr>
            <p:cNvPr id="172" name="Freeform 157"/>
            <p:cNvSpPr>
              <a:spLocks/>
            </p:cNvSpPr>
            <p:nvPr/>
          </p:nvSpPr>
          <p:spPr bwMode="auto">
            <a:xfrm>
              <a:off x="672" y="1304"/>
              <a:ext cx="130" cy="78"/>
            </a:xfrm>
            <a:custGeom>
              <a:avLst/>
              <a:gdLst>
                <a:gd name="T0" fmla="*/ 106 w 130"/>
                <a:gd name="T1" fmla="*/ 0 h 78"/>
                <a:gd name="T2" fmla="*/ 102 w 130"/>
                <a:gd name="T3" fmla="*/ 0 h 78"/>
                <a:gd name="T4" fmla="*/ 94 w 130"/>
                <a:gd name="T5" fmla="*/ 6 h 78"/>
                <a:gd name="T6" fmla="*/ 86 w 130"/>
                <a:gd name="T7" fmla="*/ 14 h 78"/>
                <a:gd name="T8" fmla="*/ 80 w 130"/>
                <a:gd name="T9" fmla="*/ 14 h 78"/>
                <a:gd name="T10" fmla="*/ 70 w 130"/>
                <a:gd name="T11" fmla="*/ 14 h 78"/>
                <a:gd name="T12" fmla="*/ 68 w 130"/>
                <a:gd name="T13" fmla="*/ 14 h 78"/>
                <a:gd name="T14" fmla="*/ 62 w 130"/>
                <a:gd name="T15" fmla="*/ 14 h 78"/>
                <a:gd name="T16" fmla="*/ 54 w 130"/>
                <a:gd name="T17" fmla="*/ 18 h 78"/>
                <a:gd name="T18" fmla="*/ 40 w 130"/>
                <a:gd name="T19" fmla="*/ 22 h 78"/>
                <a:gd name="T20" fmla="*/ 34 w 130"/>
                <a:gd name="T21" fmla="*/ 26 h 78"/>
                <a:gd name="T22" fmla="*/ 26 w 130"/>
                <a:gd name="T23" fmla="*/ 30 h 78"/>
                <a:gd name="T24" fmla="*/ 10 w 130"/>
                <a:gd name="T25" fmla="*/ 32 h 78"/>
                <a:gd name="T26" fmla="*/ 2 w 130"/>
                <a:gd name="T27" fmla="*/ 38 h 78"/>
                <a:gd name="T28" fmla="*/ 0 w 130"/>
                <a:gd name="T29" fmla="*/ 44 h 78"/>
                <a:gd name="T30" fmla="*/ 2 w 130"/>
                <a:gd name="T31" fmla="*/ 46 h 78"/>
                <a:gd name="T32" fmla="*/ 16 w 130"/>
                <a:gd name="T33" fmla="*/ 52 h 78"/>
                <a:gd name="T34" fmla="*/ 20 w 130"/>
                <a:gd name="T35" fmla="*/ 58 h 78"/>
                <a:gd name="T36" fmla="*/ 22 w 130"/>
                <a:gd name="T37" fmla="*/ 70 h 78"/>
                <a:gd name="T38" fmla="*/ 28 w 130"/>
                <a:gd name="T39" fmla="*/ 74 h 78"/>
                <a:gd name="T40" fmla="*/ 36 w 130"/>
                <a:gd name="T41" fmla="*/ 74 h 78"/>
                <a:gd name="T42" fmla="*/ 42 w 130"/>
                <a:gd name="T43" fmla="*/ 76 h 78"/>
                <a:gd name="T44" fmla="*/ 46 w 130"/>
                <a:gd name="T45" fmla="*/ 78 h 78"/>
                <a:gd name="T46" fmla="*/ 50 w 130"/>
                <a:gd name="T47" fmla="*/ 78 h 78"/>
                <a:gd name="T48" fmla="*/ 60 w 130"/>
                <a:gd name="T49" fmla="*/ 74 h 78"/>
                <a:gd name="T50" fmla="*/ 74 w 130"/>
                <a:gd name="T51" fmla="*/ 64 h 78"/>
                <a:gd name="T52" fmla="*/ 90 w 130"/>
                <a:gd name="T53" fmla="*/ 58 h 78"/>
                <a:gd name="T54" fmla="*/ 98 w 130"/>
                <a:gd name="T55" fmla="*/ 56 h 78"/>
                <a:gd name="T56" fmla="*/ 122 w 130"/>
                <a:gd name="T57" fmla="*/ 44 h 78"/>
                <a:gd name="T58" fmla="*/ 128 w 130"/>
                <a:gd name="T59" fmla="*/ 40 h 78"/>
                <a:gd name="T60" fmla="*/ 130 w 130"/>
                <a:gd name="T61" fmla="*/ 32 h 78"/>
                <a:gd name="T62" fmla="*/ 120 w 130"/>
                <a:gd name="T63" fmla="*/ 22 h 78"/>
                <a:gd name="T64" fmla="*/ 116 w 130"/>
                <a:gd name="T65" fmla="*/ 14 h 78"/>
                <a:gd name="T66" fmla="*/ 112 w 130"/>
                <a:gd name="T67" fmla="*/ 6 h 78"/>
                <a:gd name="T68" fmla="*/ 106 w 130"/>
                <a:gd name="T69"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30" h="78">
                  <a:moveTo>
                    <a:pt x="106" y="0"/>
                  </a:moveTo>
                  <a:lnTo>
                    <a:pt x="106" y="0"/>
                  </a:lnTo>
                  <a:lnTo>
                    <a:pt x="102" y="0"/>
                  </a:lnTo>
                  <a:lnTo>
                    <a:pt x="102" y="0"/>
                  </a:lnTo>
                  <a:lnTo>
                    <a:pt x="98" y="2"/>
                  </a:lnTo>
                  <a:lnTo>
                    <a:pt x="94" y="6"/>
                  </a:lnTo>
                  <a:lnTo>
                    <a:pt x="90" y="10"/>
                  </a:lnTo>
                  <a:lnTo>
                    <a:pt x="86" y="14"/>
                  </a:lnTo>
                  <a:lnTo>
                    <a:pt x="86" y="14"/>
                  </a:lnTo>
                  <a:lnTo>
                    <a:pt x="80" y="14"/>
                  </a:lnTo>
                  <a:lnTo>
                    <a:pt x="80" y="14"/>
                  </a:lnTo>
                  <a:lnTo>
                    <a:pt x="70" y="14"/>
                  </a:lnTo>
                  <a:lnTo>
                    <a:pt x="70" y="14"/>
                  </a:lnTo>
                  <a:lnTo>
                    <a:pt x="68" y="14"/>
                  </a:lnTo>
                  <a:lnTo>
                    <a:pt x="68" y="14"/>
                  </a:lnTo>
                  <a:lnTo>
                    <a:pt x="62" y="14"/>
                  </a:lnTo>
                  <a:lnTo>
                    <a:pt x="54" y="18"/>
                  </a:lnTo>
                  <a:lnTo>
                    <a:pt x="54" y="18"/>
                  </a:lnTo>
                  <a:lnTo>
                    <a:pt x="46" y="20"/>
                  </a:lnTo>
                  <a:lnTo>
                    <a:pt x="40" y="22"/>
                  </a:lnTo>
                  <a:lnTo>
                    <a:pt x="40" y="22"/>
                  </a:lnTo>
                  <a:lnTo>
                    <a:pt x="34" y="26"/>
                  </a:lnTo>
                  <a:lnTo>
                    <a:pt x="26" y="30"/>
                  </a:lnTo>
                  <a:lnTo>
                    <a:pt x="26" y="30"/>
                  </a:lnTo>
                  <a:lnTo>
                    <a:pt x="18" y="32"/>
                  </a:lnTo>
                  <a:lnTo>
                    <a:pt x="10" y="32"/>
                  </a:lnTo>
                  <a:lnTo>
                    <a:pt x="10" y="32"/>
                  </a:lnTo>
                  <a:lnTo>
                    <a:pt x="2" y="38"/>
                  </a:lnTo>
                  <a:lnTo>
                    <a:pt x="0" y="42"/>
                  </a:lnTo>
                  <a:lnTo>
                    <a:pt x="0" y="44"/>
                  </a:lnTo>
                  <a:lnTo>
                    <a:pt x="0" y="44"/>
                  </a:lnTo>
                  <a:lnTo>
                    <a:pt x="2" y="46"/>
                  </a:lnTo>
                  <a:lnTo>
                    <a:pt x="6" y="48"/>
                  </a:lnTo>
                  <a:lnTo>
                    <a:pt x="16" y="52"/>
                  </a:lnTo>
                  <a:lnTo>
                    <a:pt x="16" y="52"/>
                  </a:lnTo>
                  <a:lnTo>
                    <a:pt x="20" y="58"/>
                  </a:lnTo>
                  <a:lnTo>
                    <a:pt x="20" y="64"/>
                  </a:lnTo>
                  <a:lnTo>
                    <a:pt x="22" y="70"/>
                  </a:lnTo>
                  <a:lnTo>
                    <a:pt x="26" y="72"/>
                  </a:lnTo>
                  <a:lnTo>
                    <a:pt x="28" y="74"/>
                  </a:lnTo>
                  <a:lnTo>
                    <a:pt x="28" y="74"/>
                  </a:lnTo>
                  <a:lnTo>
                    <a:pt x="36" y="74"/>
                  </a:lnTo>
                  <a:lnTo>
                    <a:pt x="36" y="74"/>
                  </a:lnTo>
                  <a:lnTo>
                    <a:pt x="42" y="76"/>
                  </a:lnTo>
                  <a:lnTo>
                    <a:pt x="46" y="78"/>
                  </a:lnTo>
                  <a:lnTo>
                    <a:pt x="46" y="78"/>
                  </a:lnTo>
                  <a:lnTo>
                    <a:pt x="50" y="78"/>
                  </a:lnTo>
                  <a:lnTo>
                    <a:pt x="50" y="78"/>
                  </a:lnTo>
                  <a:lnTo>
                    <a:pt x="54" y="78"/>
                  </a:lnTo>
                  <a:lnTo>
                    <a:pt x="60" y="74"/>
                  </a:lnTo>
                  <a:lnTo>
                    <a:pt x="60" y="74"/>
                  </a:lnTo>
                  <a:lnTo>
                    <a:pt x="74" y="64"/>
                  </a:lnTo>
                  <a:lnTo>
                    <a:pt x="80" y="60"/>
                  </a:lnTo>
                  <a:lnTo>
                    <a:pt x="90" y="58"/>
                  </a:lnTo>
                  <a:lnTo>
                    <a:pt x="90" y="58"/>
                  </a:lnTo>
                  <a:lnTo>
                    <a:pt x="98" y="56"/>
                  </a:lnTo>
                  <a:lnTo>
                    <a:pt x="106" y="52"/>
                  </a:lnTo>
                  <a:lnTo>
                    <a:pt x="122" y="44"/>
                  </a:lnTo>
                  <a:lnTo>
                    <a:pt x="122" y="44"/>
                  </a:lnTo>
                  <a:lnTo>
                    <a:pt x="128" y="40"/>
                  </a:lnTo>
                  <a:lnTo>
                    <a:pt x="130" y="36"/>
                  </a:lnTo>
                  <a:lnTo>
                    <a:pt x="130" y="32"/>
                  </a:lnTo>
                  <a:lnTo>
                    <a:pt x="128" y="28"/>
                  </a:lnTo>
                  <a:lnTo>
                    <a:pt x="120" y="22"/>
                  </a:lnTo>
                  <a:lnTo>
                    <a:pt x="116" y="18"/>
                  </a:lnTo>
                  <a:lnTo>
                    <a:pt x="116" y="14"/>
                  </a:lnTo>
                  <a:lnTo>
                    <a:pt x="116" y="14"/>
                  </a:lnTo>
                  <a:lnTo>
                    <a:pt x="112" y="6"/>
                  </a:lnTo>
                  <a:lnTo>
                    <a:pt x="110" y="2"/>
                  </a:lnTo>
                  <a:lnTo>
                    <a:pt x="10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Arial" panose="020B0604020202020204" pitchFamily="34" charset="0"/>
                <a:cs typeface="Arial" panose="020B0604020202020204" pitchFamily="34" charset="0"/>
              </a:endParaRPr>
            </a:p>
          </p:txBody>
        </p:sp>
        <p:sp>
          <p:nvSpPr>
            <p:cNvPr id="173" name="Freeform 158"/>
            <p:cNvSpPr>
              <a:spLocks/>
            </p:cNvSpPr>
            <p:nvPr/>
          </p:nvSpPr>
          <p:spPr bwMode="auto">
            <a:xfrm>
              <a:off x="4448" y="2170"/>
              <a:ext cx="138" cy="60"/>
            </a:xfrm>
            <a:custGeom>
              <a:avLst/>
              <a:gdLst>
                <a:gd name="T0" fmla="*/ 38 w 138"/>
                <a:gd name="T1" fmla="*/ 0 h 60"/>
                <a:gd name="T2" fmla="*/ 36 w 138"/>
                <a:gd name="T3" fmla="*/ 0 h 60"/>
                <a:gd name="T4" fmla="*/ 26 w 138"/>
                <a:gd name="T5" fmla="*/ 4 h 60"/>
                <a:gd name="T6" fmla="*/ 18 w 138"/>
                <a:gd name="T7" fmla="*/ 10 h 60"/>
                <a:gd name="T8" fmla="*/ 2 w 138"/>
                <a:gd name="T9" fmla="*/ 10 h 60"/>
                <a:gd name="T10" fmla="*/ 0 w 138"/>
                <a:gd name="T11" fmla="*/ 14 h 60"/>
                <a:gd name="T12" fmla="*/ 2 w 138"/>
                <a:gd name="T13" fmla="*/ 22 h 60"/>
                <a:gd name="T14" fmla="*/ 10 w 138"/>
                <a:gd name="T15" fmla="*/ 28 h 60"/>
                <a:gd name="T16" fmla="*/ 12 w 138"/>
                <a:gd name="T17" fmla="*/ 28 h 60"/>
                <a:gd name="T18" fmla="*/ 16 w 138"/>
                <a:gd name="T19" fmla="*/ 26 h 60"/>
                <a:gd name="T20" fmla="*/ 26 w 138"/>
                <a:gd name="T21" fmla="*/ 22 h 60"/>
                <a:gd name="T22" fmla="*/ 32 w 138"/>
                <a:gd name="T23" fmla="*/ 20 h 60"/>
                <a:gd name="T24" fmla="*/ 40 w 138"/>
                <a:gd name="T25" fmla="*/ 22 h 60"/>
                <a:gd name="T26" fmla="*/ 62 w 138"/>
                <a:gd name="T27" fmla="*/ 30 h 60"/>
                <a:gd name="T28" fmla="*/ 70 w 138"/>
                <a:gd name="T29" fmla="*/ 36 h 60"/>
                <a:gd name="T30" fmla="*/ 78 w 138"/>
                <a:gd name="T31" fmla="*/ 40 h 60"/>
                <a:gd name="T32" fmla="*/ 88 w 138"/>
                <a:gd name="T33" fmla="*/ 44 h 60"/>
                <a:gd name="T34" fmla="*/ 96 w 138"/>
                <a:gd name="T35" fmla="*/ 50 h 60"/>
                <a:gd name="T36" fmla="*/ 100 w 138"/>
                <a:gd name="T37" fmla="*/ 56 h 60"/>
                <a:gd name="T38" fmla="*/ 108 w 138"/>
                <a:gd name="T39" fmla="*/ 60 h 60"/>
                <a:gd name="T40" fmla="*/ 108 w 138"/>
                <a:gd name="T41" fmla="*/ 60 h 60"/>
                <a:gd name="T42" fmla="*/ 116 w 138"/>
                <a:gd name="T43" fmla="*/ 58 h 60"/>
                <a:gd name="T44" fmla="*/ 122 w 138"/>
                <a:gd name="T45" fmla="*/ 58 h 60"/>
                <a:gd name="T46" fmla="*/ 124 w 138"/>
                <a:gd name="T47" fmla="*/ 58 h 60"/>
                <a:gd name="T48" fmla="*/ 126 w 138"/>
                <a:gd name="T49" fmla="*/ 58 h 60"/>
                <a:gd name="T50" fmla="*/ 128 w 138"/>
                <a:gd name="T51" fmla="*/ 58 h 60"/>
                <a:gd name="T52" fmla="*/ 132 w 138"/>
                <a:gd name="T53" fmla="*/ 56 h 60"/>
                <a:gd name="T54" fmla="*/ 138 w 138"/>
                <a:gd name="T55" fmla="*/ 52 h 60"/>
                <a:gd name="T56" fmla="*/ 138 w 138"/>
                <a:gd name="T57" fmla="*/ 48 h 60"/>
                <a:gd name="T58" fmla="*/ 130 w 138"/>
                <a:gd name="T59" fmla="*/ 42 h 60"/>
                <a:gd name="T60" fmla="*/ 120 w 138"/>
                <a:gd name="T61" fmla="*/ 42 h 60"/>
                <a:gd name="T62" fmla="*/ 96 w 138"/>
                <a:gd name="T63" fmla="*/ 30 h 60"/>
                <a:gd name="T64" fmla="*/ 92 w 138"/>
                <a:gd name="T65" fmla="*/ 26 h 60"/>
                <a:gd name="T66" fmla="*/ 86 w 138"/>
                <a:gd name="T67" fmla="*/ 22 h 60"/>
                <a:gd name="T68" fmla="*/ 82 w 138"/>
                <a:gd name="T69" fmla="*/ 22 h 60"/>
                <a:gd name="T70" fmla="*/ 80 w 138"/>
                <a:gd name="T71" fmla="*/ 22 h 60"/>
                <a:gd name="T72" fmla="*/ 80 w 138"/>
                <a:gd name="T73" fmla="*/ 22 h 60"/>
                <a:gd name="T74" fmla="*/ 74 w 138"/>
                <a:gd name="T75" fmla="*/ 20 h 60"/>
                <a:gd name="T76" fmla="*/ 72 w 138"/>
                <a:gd name="T77" fmla="*/ 18 h 60"/>
                <a:gd name="T78" fmla="*/ 68 w 138"/>
                <a:gd name="T79" fmla="*/ 16 h 60"/>
                <a:gd name="T80" fmla="*/ 48 w 138"/>
                <a:gd name="T81" fmla="*/ 2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38" h="60">
                  <a:moveTo>
                    <a:pt x="38" y="0"/>
                  </a:moveTo>
                  <a:lnTo>
                    <a:pt x="38" y="0"/>
                  </a:lnTo>
                  <a:lnTo>
                    <a:pt x="36" y="0"/>
                  </a:lnTo>
                  <a:lnTo>
                    <a:pt x="36" y="0"/>
                  </a:lnTo>
                  <a:lnTo>
                    <a:pt x="30" y="2"/>
                  </a:lnTo>
                  <a:lnTo>
                    <a:pt x="26" y="4"/>
                  </a:lnTo>
                  <a:lnTo>
                    <a:pt x="18" y="10"/>
                  </a:lnTo>
                  <a:lnTo>
                    <a:pt x="18" y="10"/>
                  </a:lnTo>
                  <a:lnTo>
                    <a:pt x="6" y="10"/>
                  </a:lnTo>
                  <a:lnTo>
                    <a:pt x="2" y="10"/>
                  </a:lnTo>
                  <a:lnTo>
                    <a:pt x="0" y="14"/>
                  </a:lnTo>
                  <a:lnTo>
                    <a:pt x="0" y="14"/>
                  </a:lnTo>
                  <a:lnTo>
                    <a:pt x="0" y="18"/>
                  </a:lnTo>
                  <a:lnTo>
                    <a:pt x="2" y="22"/>
                  </a:lnTo>
                  <a:lnTo>
                    <a:pt x="6" y="26"/>
                  </a:lnTo>
                  <a:lnTo>
                    <a:pt x="10" y="28"/>
                  </a:lnTo>
                  <a:lnTo>
                    <a:pt x="10" y="28"/>
                  </a:lnTo>
                  <a:lnTo>
                    <a:pt x="12" y="28"/>
                  </a:lnTo>
                  <a:lnTo>
                    <a:pt x="12" y="28"/>
                  </a:lnTo>
                  <a:lnTo>
                    <a:pt x="16" y="26"/>
                  </a:lnTo>
                  <a:lnTo>
                    <a:pt x="18" y="26"/>
                  </a:lnTo>
                  <a:lnTo>
                    <a:pt x="26" y="22"/>
                  </a:lnTo>
                  <a:lnTo>
                    <a:pt x="26" y="22"/>
                  </a:lnTo>
                  <a:lnTo>
                    <a:pt x="32" y="20"/>
                  </a:lnTo>
                  <a:lnTo>
                    <a:pt x="32" y="20"/>
                  </a:lnTo>
                  <a:lnTo>
                    <a:pt x="40" y="22"/>
                  </a:lnTo>
                  <a:lnTo>
                    <a:pt x="48" y="24"/>
                  </a:lnTo>
                  <a:lnTo>
                    <a:pt x="62" y="30"/>
                  </a:lnTo>
                  <a:lnTo>
                    <a:pt x="62" y="30"/>
                  </a:lnTo>
                  <a:lnTo>
                    <a:pt x="70" y="36"/>
                  </a:lnTo>
                  <a:lnTo>
                    <a:pt x="74" y="38"/>
                  </a:lnTo>
                  <a:lnTo>
                    <a:pt x="78" y="40"/>
                  </a:lnTo>
                  <a:lnTo>
                    <a:pt x="78" y="40"/>
                  </a:lnTo>
                  <a:lnTo>
                    <a:pt x="88" y="44"/>
                  </a:lnTo>
                  <a:lnTo>
                    <a:pt x="92" y="46"/>
                  </a:lnTo>
                  <a:lnTo>
                    <a:pt x="96" y="50"/>
                  </a:lnTo>
                  <a:lnTo>
                    <a:pt x="96" y="50"/>
                  </a:lnTo>
                  <a:lnTo>
                    <a:pt x="100" y="56"/>
                  </a:lnTo>
                  <a:lnTo>
                    <a:pt x="104" y="58"/>
                  </a:lnTo>
                  <a:lnTo>
                    <a:pt x="108" y="60"/>
                  </a:lnTo>
                  <a:lnTo>
                    <a:pt x="108" y="60"/>
                  </a:lnTo>
                  <a:lnTo>
                    <a:pt x="108" y="60"/>
                  </a:lnTo>
                  <a:lnTo>
                    <a:pt x="108" y="60"/>
                  </a:lnTo>
                  <a:lnTo>
                    <a:pt x="116" y="58"/>
                  </a:lnTo>
                  <a:lnTo>
                    <a:pt x="116" y="58"/>
                  </a:lnTo>
                  <a:lnTo>
                    <a:pt x="122" y="58"/>
                  </a:lnTo>
                  <a:lnTo>
                    <a:pt x="122" y="58"/>
                  </a:lnTo>
                  <a:lnTo>
                    <a:pt x="124" y="58"/>
                  </a:lnTo>
                  <a:lnTo>
                    <a:pt x="124" y="58"/>
                  </a:lnTo>
                  <a:lnTo>
                    <a:pt x="126" y="58"/>
                  </a:lnTo>
                  <a:lnTo>
                    <a:pt x="126" y="58"/>
                  </a:lnTo>
                  <a:lnTo>
                    <a:pt x="128" y="58"/>
                  </a:lnTo>
                  <a:lnTo>
                    <a:pt x="128" y="58"/>
                  </a:lnTo>
                  <a:lnTo>
                    <a:pt x="132" y="56"/>
                  </a:lnTo>
                  <a:lnTo>
                    <a:pt x="136" y="56"/>
                  </a:lnTo>
                  <a:lnTo>
                    <a:pt x="138" y="52"/>
                  </a:lnTo>
                  <a:lnTo>
                    <a:pt x="138" y="48"/>
                  </a:lnTo>
                  <a:lnTo>
                    <a:pt x="138" y="48"/>
                  </a:lnTo>
                  <a:lnTo>
                    <a:pt x="134" y="44"/>
                  </a:lnTo>
                  <a:lnTo>
                    <a:pt x="130" y="42"/>
                  </a:lnTo>
                  <a:lnTo>
                    <a:pt x="120" y="42"/>
                  </a:lnTo>
                  <a:lnTo>
                    <a:pt x="120" y="42"/>
                  </a:lnTo>
                  <a:lnTo>
                    <a:pt x="108" y="38"/>
                  </a:lnTo>
                  <a:lnTo>
                    <a:pt x="96" y="30"/>
                  </a:lnTo>
                  <a:lnTo>
                    <a:pt x="96" y="30"/>
                  </a:lnTo>
                  <a:lnTo>
                    <a:pt x="92" y="26"/>
                  </a:lnTo>
                  <a:lnTo>
                    <a:pt x="88" y="22"/>
                  </a:lnTo>
                  <a:lnTo>
                    <a:pt x="86" y="22"/>
                  </a:lnTo>
                  <a:lnTo>
                    <a:pt x="86" y="22"/>
                  </a:lnTo>
                  <a:lnTo>
                    <a:pt x="82" y="22"/>
                  </a:lnTo>
                  <a:lnTo>
                    <a:pt x="82" y="22"/>
                  </a:lnTo>
                  <a:lnTo>
                    <a:pt x="80" y="22"/>
                  </a:lnTo>
                  <a:lnTo>
                    <a:pt x="80" y="22"/>
                  </a:lnTo>
                  <a:lnTo>
                    <a:pt x="80" y="22"/>
                  </a:lnTo>
                  <a:lnTo>
                    <a:pt x="80" y="22"/>
                  </a:lnTo>
                  <a:lnTo>
                    <a:pt x="74" y="20"/>
                  </a:lnTo>
                  <a:lnTo>
                    <a:pt x="74" y="20"/>
                  </a:lnTo>
                  <a:lnTo>
                    <a:pt x="72" y="18"/>
                  </a:lnTo>
                  <a:lnTo>
                    <a:pt x="68" y="16"/>
                  </a:lnTo>
                  <a:lnTo>
                    <a:pt x="68" y="16"/>
                  </a:lnTo>
                  <a:lnTo>
                    <a:pt x="54" y="4"/>
                  </a:lnTo>
                  <a:lnTo>
                    <a:pt x="48" y="2"/>
                  </a:lnTo>
                  <a:lnTo>
                    <a:pt x="38"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Arial" panose="020B0604020202020204" pitchFamily="34" charset="0"/>
                <a:cs typeface="Arial" panose="020B0604020202020204" pitchFamily="34" charset="0"/>
              </a:endParaRPr>
            </a:p>
          </p:txBody>
        </p:sp>
        <p:sp>
          <p:nvSpPr>
            <p:cNvPr id="174" name="Freeform 159"/>
            <p:cNvSpPr>
              <a:spLocks/>
            </p:cNvSpPr>
            <p:nvPr/>
          </p:nvSpPr>
          <p:spPr bwMode="auto">
            <a:xfrm>
              <a:off x="4448" y="2170"/>
              <a:ext cx="138" cy="60"/>
            </a:xfrm>
            <a:custGeom>
              <a:avLst/>
              <a:gdLst>
                <a:gd name="T0" fmla="*/ 38 w 138"/>
                <a:gd name="T1" fmla="*/ 0 h 60"/>
                <a:gd name="T2" fmla="*/ 36 w 138"/>
                <a:gd name="T3" fmla="*/ 0 h 60"/>
                <a:gd name="T4" fmla="*/ 26 w 138"/>
                <a:gd name="T5" fmla="*/ 4 h 60"/>
                <a:gd name="T6" fmla="*/ 18 w 138"/>
                <a:gd name="T7" fmla="*/ 10 h 60"/>
                <a:gd name="T8" fmla="*/ 2 w 138"/>
                <a:gd name="T9" fmla="*/ 10 h 60"/>
                <a:gd name="T10" fmla="*/ 0 w 138"/>
                <a:gd name="T11" fmla="*/ 14 h 60"/>
                <a:gd name="T12" fmla="*/ 2 w 138"/>
                <a:gd name="T13" fmla="*/ 22 h 60"/>
                <a:gd name="T14" fmla="*/ 10 w 138"/>
                <a:gd name="T15" fmla="*/ 28 h 60"/>
                <a:gd name="T16" fmla="*/ 12 w 138"/>
                <a:gd name="T17" fmla="*/ 28 h 60"/>
                <a:gd name="T18" fmla="*/ 16 w 138"/>
                <a:gd name="T19" fmla="*/ 26 h 60"/>
                <a:gd name="T20" fmla="*/ 26 w 138"/>
                <a:gd name="T21" fmla="*/ 22 h 60"/>
                <a:gd name="T22" fmla="*/ 32 w 138"/>
                <a:gd name="T23" fmla="*/ 20 h 60"/>
                <a:gd name="T24" fmla="*/ 40 w 138"/>
                <a:gd name="T25" fmla="*/ 22 h 60"/>
                <a:gd name="T26" fmla="*/ 62 w 138"/>
                <a:gd name="T27" fmla="*/ 30 h 60"/>
                <a:gd name="T28" fmla="*/ 70 w 138"/>
                <a:gd name="T29" fmla="*/ 36 h 60"/>
                <a:gd name="T30" fmla="*/ 78 w 138"/>
                <a:gd name="T31" fmla="*/ 40 h 60"/>
                <a:gd name="T32" fmla="*/ 88 w 138"/>
                <a:gd name="T33" fmla="*/ 44 h 60"/>
                <a:gd name="T34" fmla="*/ 96 w 138"/>
                <a:gd name="T35" fmla="*/ 50 h 60"/>
                <a:gd name="T36" fmla="*/ 100 w 138"/>
                <a:gd name="T37" fmla="*/ 56 h 60"/>
                <a:gd name="T38" fmla="*/ 108 w 138"/>
                <a:gd name="T39" fmla="*/ 60 h 60"/>
                <a:gd name="T40" fmla="*/ 108 w 138"/>
                <a:gd name="T41" fmla="*/ 60 h 60"/>
                <a:gd name="T42" fmla="*/ 116 w 138"/>
                <a:gd name="T43" fmla="*/ 58 h 60"/>
                <a:gd name="T44" fmla="*/ 122 w 138"/>
                <a:gd name="T45" fmla="*/ 58 h 60"/>
                <a:gd name="T46" fmla="*/ 124 w 138"/>
                <a:gd name="T47" fmla="*/ 58 h 60"/>
                <a:gd name="T48" fmla="*/ 126 w 138"/>
                <a:gd name="T49" fmla="*/ 58 h 60"/>
                <a:gd name="T50" fmla="*/ 128 w 138"/>
                <a:gd name="T51" fmla="*/ 58 h 60"/>
                <a:gd name="T52" fmla="*/ 132 w 138"/>
                <a:gd name="T53" fmla="*/ 56 h 60"/>
                <a:gd name="T54" fmla="*/ 138 w 138"/>
                <a:gd name="T55" fmla="*/ 52 h 60"/>
                <a:gd name="T56" fmla="*/ 138 w 138"/>
                <a:gd name="T57" fmla="*/ 48 h 60"/>
                <a:gd name="T58" fmla="*/ 130 w 138"/>
                <a:gd name="T59" fmla="*/ 42 h 60"/>
                <a:gd name="T60" fmla="*/ 120 w 138"/>
                <a:gd name="T61" fmla="*/ 42 h 60"/>
                <a:gd name="T62" fmla="*/ 96 w 138"/>
                <a:gd name="T63" fmla="*/ 30 h 60"/>
                <a:gd name="T64" fmla="*/ 92 w 138"/>
                <a:gd name="T65" fmla="*/ 26 h 60"/>
                <a:gd name="T66" fmla="*/ 86 w 138"/>
                <a:gd name="T67" fmla="*/ 22 h 60"/>
                <a:gd name="T68" fmla="*/ 82 w 138"/>
                <a:gd name="T69" fmla="*/ 22 h 60"/>
                <a:gd name="T70" fmla="*/ 80 w 138"/>
                <a:gd name="T71" fmla="*/ 22 h 60"/>
                <a:gd name="T72" fmla="*/ 80 w 138"/>
                <a:gd name="T73" fmla="*/ 22 h 60"/>
                <a:gd name="T74" fmla="*/ 74 w 138"/>
                <a:gd name="T75" fmla="*/ 20 h 60"/>
                <a:gd name="T76" fmla="*/ 72 w 138"/>
                <a:gd name="T77" fmla="*/ 18 h 60"/>
                <a:gd name="T78" fmla="*/ 68 w 138"/>
                <a:gd name="T79" fmla="*/ 16 h 60"/>
                <a:gd name="T80" fmla="*/ 48 w 138"/>
                <a:gd name="T81" fmla="*/ 2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38" h="60">
                  <a:moveTo>
                    <a:pt x="38" y="0"/>
                  </a:moveTo>
                  <a:lnTo>
                    <a:pt x="38" y="0"/>
                  </a:lnTo>
                  <a:lnTo>
                    <a:pt x="36" y="0"/>
                  </a:lnTo>
                  <a:lnTo>
                    <a:pt x="36" y="0"/>
                  </a:lnTo>
                  <a:lnTo>
                    <a:pt x="30" y="2"/>
                  </a:lnTo>
                  <a:lnTo>
                    <a:pt x="26" y="4"/>
                  </a:lnTo>
                  <a:lnTo>
                    <a:pt x="18" y="10"/>
                  </a:lnTo>
                  <a:lnTo>
                    <a:pt x="18" y="10"/>
                  </a:lnTo>
                  <a:lnTo>
                    <a:pt x="6" y="10"/>
                  </a:lnTo>
                  <a:lnTo>
                    <a:pt x="2" y="10"/>
                  </a:lnTo>
                  <a:lnTo>
                    <a:pt x="0" y="14"/>
                  </a:lnTo>
                  <a:lnTo>
                    <a:pt x="0" y="14"/>
                  </a:lnTo>
                  <a:lnTo>
                    <a:pt x="0" y="18"/>
                  </a:lnTo>
                  <a:lnTo>
                    <a:pt x="2" y="22"/>
                  </a:lnTo>
                  <a:lnTo>
                    <a:pt x="6" y="26"/>
                  </a:lnTo>
                  <a:lnTo>
                    <a:pt x="10" y="28"/>
                  </a:lnTo>
                  <a:lnTo>
                    <a:pt x="10" y="28"/>
                  </a:lnTo>
                  <a:lnTo>
                    <a:pt x="12" y="28"/>
                  </a:lnTo>
                  <a:lnTo>
                    <a:pt x="12" y="28"/>
                  </a:lnTo>
                  <a:lnTo>
                    <a:pt x="16" y="26"/>
                  </a:lnTo>
                  <a:lnTo>
                    <a:pt x="18" y="26"/>
                  </a:lnTo>
                  <a:lnTo>
                    <a:pt x="26" y="22"/>
                  </a:lnTo>
                  <a:lnTo>
                    <a:pt x="26" y="22"/>
                  </a:lnTo>
                  <a:lnTo>
                    <a:pt x="32" y="20"/>
                  </a:lnTo>
                  <a:lnTo>
                    <a:pt x="32" y="20"/>
                  </a:lnTo>
                  <a:lnTo>
                    <a:pt x="40" y="22"/>
                  </a:lnTo>
                  <a:lnTo>
                    <a:pt x="48" y="24"/>
                  </a:lnTo>
                  <a:lnTo>
                    <a:pt x="62" y="30"/>
                  </a:lnTo>
                  <a:lnTo>
                    <a:pt x="62" y="30"/>
                  </a:lnTo>
                  <a:lnTo>
                    <a:pt x="70" y="36"/>
                  </a:lnTo>
                  <a:lnTo>
                    <a:pt x="74" y="38"/>
                  </a:lnTo>
                  <a:lnTo>
                    <a:pt x="78" y="40"/>
                  </a:lnTo>
                  <a:lnTo>
                    <a:pt x="78" y="40"/>
                  </a:lnTo>
                  <a:lnTo>
                    <a:pt x="88" y="44"/>
                  </a:lnTo>
                  <a:lnTo>
                    <a:pt x="92" y="46"/>
                  </a:lnTo>
                  <a:lnTo>
                    <a:pt x="96" y="50"/>
                  </a:lnTo>
                  <a:lnTo>
                    <a:pt x="96" y="50"/>
                  </a:lnTo>
                  <a:lnTo>
                    <a:pt x="100" y="56"/>
                  </a:lnTo>
                  <a:lnTo>
                    <a:pt x="104" y="58"/>
                  </a:lnTo>
                  <a:lnTo>
                    <a:pt x="108" y="60"/>
                  </a:lnTo>
                  <a:lnTo>
                    <a:pt x="108" y="60"/>
                  </a:lnTo>
                  <a:lnTo>
                    <a:pt x="108" y="60"/>
                  </a:lnTo>
                  <a:lnTo>
                    <a:pt x="108" y="60"/>
                  </a:lnTo>
                  <a:lnTo>
                    <a:pt x="116" y="58"/>
                  </a:lnTo>
                  <a:lnTo>
                    <a:pt x="116" y="58"/>
                  </a:lnTo>
                  <a:lnTo>
                    <a:pt x="122" y="58"/>
                  </a:lnTo>
                  <a:lnTo>
                    <a:pt x="122" y="58"/>
                  </a:lnTo>
                  <a:lnTo>
                    <a:pt x="124" y="58"/>
                  </a:lnTo>
                  <a:lnTo>
                    <a:pt x="124" y="58"/>
                  </a:lnTo>
                  <a:lnTo>
                    <a:pt x="126" y="58"/>
                  </a:lnTo>
                  <a:lnTo>
                    <a:pt x="126" y="58"/>
                  </a:lnTo>
                  <a:lnTo>
                    <a:pt x="128" y="58"/>
                  </a:lnTo>
                  <a:lnTo>
                    <a:pt x="128" y="58"/>
                  </a:lnTo>
                  <a:lnTo>
                    <a:pt x="132" y="56"/>
                  </a:lnTo>
                  <a:lnTo>
                    <a:pt x="136" y="56"/>
                  </a:lnTo>
                  <a:lnTo>
                    <a:pt x="138" y="52"/>
                  </a:lnTo>
                  <a:lnTo>
                    <a:pt x="138" y="48"/>
                  </a:lnTo>
                  <a:lnTo>
                    <a:pt x="138" y="48"/>
                  </a:lnTo>
                  <a:lnTo>
                    <a:pt x="134" y="44"/>
                  </a:lnTo>
                  <a:lnTo>
                    <a:pt x="130" y="42"/>
                  </a:lnTo>
                  <a:lnTo>
                    <a:pt x="120" y="42"/>
                  </a:lnTo>
                  <a:lnTo>
                    <a:pt x="120" y="42"/>
                  </a:lnTo>
                  <a:lnTo>
                    <a:pt x="108" y="38"/>
                  </a:lnTo>
                  <a:lnTo>
                    <a:pt x="96" y="30"/>
                  </a:lnTo>
                  <a:lnTo>
                    <a:pt x="96" y="30"/>
                  </a:lnTo>
                  <a:lnTo>
                    <a:pt x="92" y="26"/>
                  </a:lnTo>
                  <a:lnTo>
                    <a:pt x="88" y="22"/>
                  </a:lnTo>
                  <a:lnTo>
                    <a:pt x="86" y="22"/>
                  </a:lnTo>
                  <a:lnTo>
                    <a:pt x="86" y="22"/>
                  </a:lnTo>
                  <a:lnTo>
                    <a:pt x="82" y="22"/>
                  </a:lnTo>
                  <a:lnTo>
                    <a:pt x="82" y="22"/>
                  </a:lnTo>
                  <a:lnTo>
                    <a:pt x="80" y="22"/>
                  </a:lnTo>
                  <a:lnTo>
                    <a:pt x="80" y="22"/>
                  </a:lnTo>
                  <a:lnTo>
                    <a:pt x="80" y="22"/>
                  </a:lnTo>
                  <a:lnTo>
                    <a:pt x="80" y="22"/>
                  </a:lnTo>
                  <a:lnTo>
                    <a:pt x="74" y="20"/>
                  </a:lnTo>
                  <a:lnTo>
                    <a:pt x="74" y="20"/>
                  </a:lnTo>
                  <a:lnTo>
                    <a:pt x="72" y="18"/>
                  </a:lnTo>
                  <a:lnTo>
                    <a:pt x="68" y="16"/>
                  </a:lnTo>
                  <a:lnTo>
                    <a:pt x="68" y="16"/>
                  </a:lnTo>
                  <a:lnTo>
                    <a:pt x="54" y="4"/>
                  </a:lnTo>
                  <a:lnTo>
                    <a:pt x="48" y="2"/>
                  </a:lnTo>
                  <a:lnTo>
                    <a:pt x="3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Arial" panose="020B0604020202020204" pitchFamily="34" charset="0"/>
                <a:cs typeface="Arial" panose="020B0604020202020204" pitchFamily="34" charset="0"/>
              </a:endParaRPr>
            </a:p>
          </p:txBody>
        </p:sp>
        <p:sp>
          <p:nvSpPr>
            <p:cNvPr id="175" name="Freeform 160"/>
            <p:cNvSpPr>
              <a:spLocks/>
            </p:cNvSpPr>
            <p:nvPr/>
          </p:nvSpPr>
          <p:spPr bwMode="auto">
            <a:xfrm>
              <a:off x="4534" y="2248"/>
              <a:ext cx="26" cy="20"/>
            </a:xfrm>
            <a:custGeom>
              <a:avLst/>
              <a:gdLst>
                <a:gd name="T0" fmla="*/ 8 w 26"/>
                <a:gd name="T1" fmla="*/ 0 h 20"/>
                <a:gd name="T2" fmla="*/ 8 w 26"/>
                <a:gd name="T3" fmla="*/ 0 h 20"/>
                <a:gd name="T4" fmla="*/ 2 w 26"/>
                <a:gd name="T5" fmla="*/ 0 h 20"/>
                <a:gd name="T6" fmla="*/ 0 w 26"/>
                <a:gd name="T7" fmla="*/ 4 h 20"/>
                <a:gd name="T8" fmla="*/ 0 w 26"/>
                <a:gd name="T9" fmla="*/ 6 h 20"/>
                <a:gd name="T10" fmla="*/ 0 w 26"/>
                <a:gd name="T11" fmla="*/ 6 h 20"/>
                <a:gd name="T12" fmla="*/ 0 w 26"/>
                <a:gd name="T13" fmla="*/ 10 h 20"/>
                <a:gd name="T14" fmla="*/ 2 w 26"/>
                <a:gd name="T15" fmla="*/ 12 h 20"/>
                <a:gd name="T16" fmla="*/ 10 w 26"/>
                <a:gd name="T17" fmla="*/ 16 h 20"/>
                <a:gd name="T18" fmla="*/ 10 w 26"/>
                <a:gd name="T19" fmla="*/ 16 h 20"/>
                <a:gd name="T20" fmla="*/ 14 w 26"/>
                <a:gd name="T21" fmla="*/ 18 h 20"/>
                <a:gd name="T22" fmla="*/ 20 w 26"/>
                <a:gd name="T23" fmla="*/ 20 h 20"/>
                <a:gd name="T24" fmla="*/ 20 w 26"/>
                <a:gd name="T25" fmla="*/ 20 h 20"/>
                <a:gd name="T26" fmla="*/ 24 w 26"/>
                <a:gd name="T27" fmla="*/ 18 h 20"/>
                <a:gd name="T28" fmla="*/ 26 w 26"/>
                <a:gd name="T29" fmla="*/ 14 h 20"/>
                <a:gd name="T30" fmla="*/ 26 w 26"/>
                <a:gd name="T31" fmla="*/ 14 h 20"/>
                <a:gd name="T32" fmla="*/ 26 w 26"/>
                <a:gd name="T33" fmla="*/ 10 h 20"/>
                <a:gd name="T34" fmla="*/ 22 w 26"/>
                <a:gd name="T35" fmla="*/ 6 h 20"/>
                <a:gd name="T36" fmla="*/ 16 w 26"/>
                <a:gd name="T37" fmla="*/ 0 h 20"/>
                <a:gd name="T38" fmla="*/ 16 w 26"/>
                <a:gd name="T39" fmla="*/ 0 h 20"/>
                <a:gd name="T40" fmla="*/ 8 w 26"/>
                <a:gd name="T41"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6" h="20">
                  <a:moveTo>
                    <a:pt x="8" y="0"/>
                  </a:moveTo>
                  <a:lnTo>
                    <a:pt x="8" y="0"/>
                  </a:lnTo>
                  <a:lnTo>
                    <a:pt x="2" y="0"/>
                  </a:lnTo>
                  <a:lnTo>
                    <a:pt x="0" y="4"/>
                  </a:lnTo>
                  <a:lnTo>
                    <a:pt x="0" y="6"/>
                  </a:lnTo>
                  <a:lnTo>
                    <a:pt x="0" y="6"/>
                  </a:lnTo>
                  <a:lnTo>
                    <a:pt x="0" y="10"/>
                  </a:lnTo>
                  <a:lnTo>
                    <a:pt x="2" y="12"/>
                  </a:lnTo>
                  <a:lnTo>
                    <a:pt x="10" y="16"/>
                  </a:lnTo>
                  <a:lnTo>
                    <a:pt x="10" y="16"/>
                  </a:lnTo>
                  <a:lnTo>
                    <a:pt x="14" y="18"/>
                  </a:lnTo>
                  <a:lnTo>
                    <a:pt x="20" y="20"/>
                  </a:lnTo>
                  <a:lnTo>
                    <a:pt x="20" y="20"/>
                  </a:lnTo>
                  <a:lnTo>
                    <a:pt x="24" y="18"/>
                  </a:lnTo>
                  <a:lnTo>
                    <a:pt x="26" y="14"/>
                  </a:lnTo>
                  <a:lnTo>
                    <a:pt x="26" y="14"/>
                  </a:lnTo>
                  <a:lnTo>
                    <a:pt x="26" y="10"/>
                  </a:lnTo>
                  <a:lnTo>
                    <a:pt x="22" y="6"/>
                  </a:lnTo>
                  <a:lnTo>
                    <a:pt x="16" y="0"/>
                  </a:lnTo>
                  <a:lnTo>
                    <a:pt x="16" y="0"/>
                  </a:lnTo>
                  <a:lnTo>
                    <a:pt x="8"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Arial" panose="020B0604020202020204" pitchFamily="34" charset="0"/>
                <a:cs typeface="Arial" panose="020B0604020202020204" pitchFamily="34" charset="0"/>
              </a:endParaRPr>
            </a:p>
          </p:txBody>
        </p:sp>
        <p:sp>
          <p:nvSpPr>
            <p:cNvPr id="176" name="Freeform 161"/>
            <p:cNvSpPr>
              <a:spLocks/>
            </p:cNvSpPr>
            <p:nvPr/>
          </p:nvSpPr>
          <p:spPr bwMode="auto">
            <a:xfrm>
              <a:off x="4534" y="2248"/>
              <a:ext cx="26" cy="20"/>
            </a:xfrm>
            <a:custGeom>
              <a:avLst/>
              <a:gdLst>
                <a:gd name="T0" fmla="*/ 8 w 26"/>
                <a:gd name="T1" fmla="*/ 0 h 20"/>
                <a:gd name="T2" fmla="*/ 8 w 26"/>
                <a:gd name="T3" fmla="*/ 0 h 20"/>
                <a:gd name="T4" fmla="*/ 2 w 26"/>
                <a:gd name="T5" fmla="*/ 0 h 20"/>
                <a:gd name="T6" fmla="*/ 0 w 26"/>
                <a:gd name="T7" fmla="*/ 4 h 20"/>
                <a:gd name="T8" fmla="*/ 0 w 26"/>
                <a:gd name="T9" fmla="*/ 6 h 20"/>
                <a:gd name="T10" fmla="*/ 0 w 26"/>
                <a:gd name="T11" fmla="*/ 6 h 20"/>
                <a:gd name="T12" fmla="*/ 0 w 26"/>
                <a:gd name="T13" fmla="*/ 10 h 20"/>
                <a:gd name="T14" fmla="*/ 2 w 26"/>
                <a:gd name="T15" fmla="*/ 12 h 20"/>
                <a:gd name="T16" fmla="*/ 10 w 26"/>
                <a:gd name="T17" fmla="*/ 16 h 20"/>
                <a:gd name="T18" fmla="*/ 10 w 26"/>
                <a:gd name="T19" fmla="*/ 16 h 20"/>
                <a:gd name="T20" fmla="*/ 14 w 26"/>
                <a:gd name="T21" fmla="*/ 18 h 20"/>
                <a:gd name="T22" fmla="*/ 20 w 26"/>
                <a:gd name="T23" fmla="*/ 20 h 20"/>
                <a:gd name="T24" fmla="*/ 20 w 26"/>
                <a:gd name="T25" fmla="*/ 20 h 20"/>
                <a:gd name="T26" fmla="*/ 24 w 26"/>
                <a:gd name="T27" fmla="*/ 18 h 20"/>
                <a:gd name="T28" fmla="*/ 26 w 26"/>
                <a:gd name="T29" fmla="*/ 14 h 20"/>
                <a:gd name="T30" fmla="*/ 26 w 26"/>
                <a:gd name="T31" fmla="*/ 14 h 20"/>
                <a:gd name="T32" fmla="*/ 26 w 26"/>
                <a:gd name="T33" fmla="*/ 10 h 20"/>
                <a:gd name="T34" fmla="*/ 22 w 26"/>
                <a:gd name="T35" fmla="*/ 6 h 20"/>
                <a:gd name="T36" fmla="*/ 16 w 26"/>
                <a:gd name="T37" fmla="*/ 0 h 20"/>
                <a:gd name="T38" fmla="*/ 16 w 26"/>
                <a:gd name="T39" fmla="*/ 0 h 20"/>
                <a:gd name="T40" fmla="*/ 8 w 26"/>
                <a:gd name="T41"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6" h="20">
                  <a:moveTo>
                    <a:pt x="8" y="0"/>
                  </a:moveTo>
                  <a:lnTo>
                    <a:pt x="8" y="0"/>
                  </a:lnTo>
                  <a:lnTo>
                    <a:pt x="2" y="0"/>
                  </a:lnTo>
                  <a:lnTo>
                    <a:pt x="0" y="4"/>
                  </a:lnTo>
                  <a:lnTo>
                    <a:pt x="0" y="6"/>
                  </a:lnTo>
                  <a:lnTo>
                    <a:pt x="0" y="6"/>
                  </a:lnTo>
                  <a:lnTo>
                    <a:pt x="0" y="10"/>
                  </a:lnTo>
                  <a:lnTo>
                    <a:pt x="2" y="12"/>
                  </a:lnTo>
                  <a:lnTo>
                    <a:pt x="10" y="16"/>
                  </a:lnTo>
                  <a:lnTo>
                    <a:pt x="10" y="16"/>
                  </a:lnTo>
                  <a:lnTo>
                    <a:pt x="14" y="18"/>
                  </a:lnTo>
                  <a:lnTo>
                    <a:pt x="20" y="20"/>
                  </a:lnTo>
                  <a:lnTo>
                    <a:pt x="20" y="20"/>
                  </a:lnTo>
                  <a:lnTo>
                    <a:pt x="24" y="18"/>
                  </a:lnTo>
                  <a:lnTo>
                    <a:pt x="26" y="14"/>
                  </a:lnTo>
                  <a:lnTo>
                    <a:pt x="26" y="14"/>
                  </a:lnTo>
                  <a:lnTo>
                    <a:pt x="26" y="10"/>
                  </a:lnTo>
                  <a:lnTo>
                    <a:pt x="22" y="6"/>
                  </a:lnTo>
                  <a:lnTo>
                    <a:pt x="16" y="0"/>
                  </a:lnTo>
                  <a:lnTo>
                    <a:pt x="16" y="0"/>
                  </a:lnTo>
                  <a:lnTo>
                    <a:pt x="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Arial" panose="020B0604020202020204" pitchFamily="34" charset="0"/>
                <a:cs typeface="Arial" panose="020B0604020202020204" pitchFamily="34" charset="0"/>
              </a:endParaRPr>
            </a:p>
          </p:txBody>
        </p:sp>
        <p:sp>
          <p:nvSpPr>
            <p:cNvPr id="177" name="Freeform 162"/>
            <p:cNvSpPr>
              <a:spLocks/>
            </p:cNvSpPr>
            <p:nvPr/>
          </p:nvSpPr>
          <p:spPr bwMode="auto">
            <a:xfrm>
              <a:off x="4578" y="2230"/>
              <a:ext cx="86" cy="40"/>
            </a:xfrm>
            <a:custGeom>
              <a:avLst/>
              <a:gdLst>
                <a:gd name="T0" fmla="*/ 46 w 86"/>
                <a:gd name="T1" fmla="*/ 0 h 40"/>
                <a:gd name="T2" fmla="*/ 40 w 86"/>
                <a:gd name="T3" fmla="*/ 2 h 40"/>
                <a:gd name="T4" fmla="*/ 36 w 86"/>
                <a:gd name="T5" fmla="*/ 4 h 40"/>
                <a:gd name="T6" fmla="*/ 36 w 86"/>
                <a:gd name="T7" fmla="*/ 4 h 40"/>
                <a:gd name="T8" fmla="*/ 34 w 86"/>
                <a:gd name="T9" fmla="*/ 4 h 40"/>
                <a:gd name="T10" fmla="*/ 32 w 86"/>
                <a:gd name="T11" fmla="*/ 2 h 40"/>
                <a:gd name="T12" fmla="*/ 28 w 86"/>
                <a:gd name="T13" fmla="*/ 0 h 40"/>
                <a:gd name="T14" fmla="*/ 26 w 86"/>
                <a:gd name="T15" fmla="*/ 0 h 40"/>
                <a:gd name="T16" fmla="*/ 24 w 86"/>
                <a:gd name="T17" fmla="*/ 0 h 40"/>
                <a:gd name="T18" fmla="*/ 22 w 86"/>
                <a:gd name="T19" fmla="*/ 4 h 40"/>
                <a:gd name="T20" fmla="*/ 24 w 86"/>
                <a:gd name="T21" fmla="*/ 14 h 40"/>
                <a:gd name="T22" fmla="*/ 22 w 86"/>
                <a:gd name="T23" fmla="*/ 18 h 40"/>
                <a:gd name="T24" fmla="*/ 16 w 86"/>
                <a:gd name="T25" fmla="*/ 18 h 40"/>
                <a:gd name="T26" fmla="*/ 12 w 86"/>
                <a:gd name="T27" fmla="*/ 18 h 40"/>
                <a:gd name="T28" fmla="*/ 8 w 86"/>
                <a:gd name="T29" fmla="*/ 18 h 40"/>
                <a:gd name="T30" fmla="*/ 2 w 86"/>
                <a:gd name="T31" fmla="*/ 20 h 40"/>
                <a:gd name="T32" fmla="*/ 0 w 86"/>
                <a:gd name="T33" fmla="*/ 22 h 40"/>
                <a:gd name="T34" fmla="*/ 4 w 86"/>
                <a:gd name="T35" fmla="*/ 26 h 40"/>
                <a:gd name="T36" fmla="*/ 12 w 86"/>
                <a:gd name="T37" fmla="*/ 30 h 40"/>
                <a:gd name="T38" fmla="*/ 14 w 86"/>
                <a:gd name="T39" fmla="*/ 30 h 40"/>
                <a:gd name="T40" fmla="*/ 20 w 86"/>
                <a:gd name="T41" fmla="*/ 30 h 40"/>
                <a:gd name="T42" fmla="*/ 26 w 86"/>
                <a:gd name="T43" fmla="*/ 28 h 40"/>
                <a:gd name="T44" fmla="*/ 32 w 86"/>
                <a:gd name="T45" fmla="*/ 30 h 40"/>
                <a:gd name="T46" fmla="*/ 40 w 86"/>
                <a:gd name="T47" fmla="*/ 38 h 40"/>
                <a:gd name="T48" fmla="*/ 42 w 86"/>
                <a:gd name="T49" fmla="*/ 40 h 40"/>
                <a:gd name="T50" fmla="*/ 44 w 86"/>
                <a:gd name="T51" fmla="*/ 38 h 40"/>
                <a:gd name="T52" fmla="*/ 46 w 86"/>
                <a:gd name="T53" fmla="*/ 32 h 40"/>
                <a:gd name="T54" fmla="*/ 52 w 86"/>
                <a:gd name="T55" fmla="*/ 28 h 40"/>
                <a:gd name="T56" fmla="*/ 72 w 86"/>
                <a:gd name="T57" fmla="*/ 24 h 40"/>
                <a:gd name="T58" fmla="*/ 86 w 86"/>
                <a:gd name="T59" fmla="*/ 18 h 40"/>
                <a:gd name="T60" fmla="*/ 84 w 86"/>
                <a:gd name="T61" fmla="*/ 16 h 40"/>
                <a:gd name="T62" fmla="*/ 72 w 86"/>
                <a:gd name="T63" fmla="*/ 12 h 40"/>
                <a:gd name="T64" fmla="*/ 58 w 86"/>
                <a:gd name="T65" fmla="*/ 10 h 40"/>
                <a:gd name="T66" fmla="*/ 52 w 86"/>
                <a:gd name="T67" fmla="*/ 4 h 40"/>
                <a:gd name="T68" fmla="*/ 46 w 86"/>
                <a:gd name="T69" fmla="*/ 0 h 40"/>
                <a:gd name="T70" fmla="*/ 46 w 86"/>
                <a:gd name="T71"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6" h="40">
                  <a:moveTo>
                    <a:pt x="46" y="0"/>
                  </a:moveTo>
                  <a:lnTo>
                    <a:pt x="46" y="0"/>
                  </a:lnTo>
                  <a:lnTo>
                    <a:pt x="42" y="0"/>
                  </a:lnTo>
                  <a:lnTo>
                    <a:pt x="40" y="2"/>
                  </a:lnTo>
                  <a:lnTo>
                    <a:pt x="40" y="4"/>
                  </a:lnTo>
                  <a:lnTo>
                    <a:pt x="36" y="4"/>
                  </a:lnTo>
                  <a:lnTo>
                    <a:pt x="36" y="4"/>
                  </a:lnTo>
                  <a:lnTo>
                    <a:pt x="36" y="4"/>
                  </a:lnTo>
                  <a:lnTo>
                    <a:pt x="36" y="4"/>
                  </a:lnTo>
                  <a:lnTo>
                    <a:pt x="34" y="4"/>
                  </a:lnTo>
                  <a:lnTo>
                    <a:pt x="32" y="2"/>
                  </a:lnTo>
                  <a:lnTo>
                    <a:pt x="32" y="2"/>
                  </a:lnTo>
                  <a:lnTo>
                    <a:pt x="30" y="0"/>
                  </a:lnTo>
                  <a:lnTo>
                    <a:pt x="28" y="0"/>
                  </a:lnTo>
                  <a:lnTo>
                    <a:pt x="28" y="0"/>
                  </a:lnTo>
                  <a:lnTo>
                    <a:pt x="26" y="0"/>
                  </a:lnTo>
                  <a:lnTo>
                    <a:pt x="26" y="0"/>
                  </a:lnTo>
                  <a:lnTo>
                    <a:pt x="24" y="0"/>
                  </a:lnTo>
                  <a:lnTo>
                    <a:pt x="24" y="0"/>
                  </a:lnTo>
                  <a:lnTo>
                    <a:pt x="22" y="4"/>
                  </a:lnTo>
                  <a:lnTo>
                    <a:pt x="24" y="10"/>
                  </a:lnTo>
                  <a:lnTo>
                    <a:pt x="24" y="14"/>
                  </a:lnTo>
                  <a:lnTo>
                    <a:pt x="22" y="18"/>
                  </a:lnTo>
                  <a:lnTo>
                    <a:pt x="22" y="18"/>
                  </a:lnTo>
                  <a:lnTo>
                    <a:pt x="16" y="18"/>
                  </a:lnTo>
                  <a:lnTo>
                    <a:pt x="16" y="18"/>
                  </a:lnTo>
                  <a:lnTo>
                    <a:pt x="12" y="18"/>
                  </a:lnTo>
                  <a:lnTo>
                    <a:pt x="12" y="18"/>
                  </a:lnTo>
                  <a:lnTo>
                    <a:pt x="8" y="18"/>
                  </a:lnTo>
                  <a:lnTo>
                    <a:pt x="8" y="18"/>
                  </a:lnTo>
                  <a:lnTo>
                    <a:pt x="6" y="18"/>
                  </a:lnTo>
                  <a:lnTo>
                    <a:pt x="2" y="20"/>
                  </a:lnTo>
                  <a:lnTo>
                    <a:pt x="2" y="20"/>
                  </a:lnTo>
                  <a:lnTo>
                    <a:pt x="0" y="22"/>
                  </a:lnTo>
                  <a:lnTo>
                    <a:pt x="0" y="24"/>
                  </a:lnTo>
                  <a:lnTo>
                    <a:pt x="4" y="26"/>
                  </a:lnTo>
                  <a:lnTo>
                    <a:pt x="12" y="30"/>
                  </a:lnTo>
                  <a:lnTo>
                    <a:pt x="12" y="30"/>
                  </a:lnTo>
                  <a:lnTo>
                    <a:pt x="14" y="30"/>
                  </a:lnTo>
                  <a:lnTo>
                    <a:pt x="14" y="30"/>
                  </a:lnTo>
                  <a:lnTo>
                    <a:pt x="20" y="30"/>
                  </a:lnTo>
                  <a:lnTo>
                    <a:pt x="20" y="30"/>
                  </a:lnTo>
                  <a:lnTo>
                    <a:pt x="26" y="28"/>
                  </a:lnTo>
                  <a:lnTo>
                    <a:pt x="26" y="28"/>
                  </a:lnTo>
                  <a:lnTo>
                    <a:pt x="32" y="30"/>
                  </a:lnTo>
                  <a:lnTo>
                    <a:pt x="32" y="30"/>
                  </a:lnTo>
                  <a:lnTo>
                    <a:pt x="38" y="36"/>
                  </a:lnTo>
                  <a:lnTo>
                    <a:pt x="40" y="38"/>
                  </a:lnTo>
                  <a:lnTo>
                    <a:pt x="42" y="40"/>
                  </a:lnTo>
                  <a:lnTo>
                    <a:pt x="42" y="40"/>
                  </a:lnTo>
                  <a:lnTo>
                    <a:pt x="44" y="38"/>
                  </a:lnTo>
                  <a:lnTo>
                    <a:pt x="44" y="38"/>
                  </a:lnTo>
                  <a:lnTo>
                    <a:pt x="46" y="36"/>
                  </a:lnTo>
                  <a:lnTo>
                    <a:pt x="46" y="32"/>
                  </a:lnTo>
                  <a:lnTo>
                    <a:pt x="48" y="30"/>
                  </a:lnTo>
                  <a:lnTo>
                    <a:pt x="52" y="28"/>
                  </a:lnTo>
                  <a:lnTo>
                    <a:pt x="52" y="28"/>
                  </a:lnTo>
                  <a:lnTo>
                    <a:pt x="72" y="24"/>
                  </a:lnTo>
                  <a:lnTo>
                    <a:pt x="84" y="20"/>
                  </a:lnTo>
                  <a:lnTo>
                    <a:pt x="86" y="18"/>
                  </a:lnTo>
                  <a:lnTo>
                    <a:pt x="84" y="16"/>
                  </a:lnTo>
                  <a:lnTo>
                    <a:pt x="84" y="16"/>
                  </a:lnTo>
                  <a:lnTo>
                    <a:pt x="72" y="12"/>
                  </a:lnTo>
                  <a:lnTo>
                    <a:pt x="72" y="12"/>
                  </a:lnTo>
                  <a:lnTo>
                    <a:pt x="66" y="12"/>
                  </a:lnTo>
                  <a:lnTo>
                    <a:pt x="58" y="10"/>
                  </a:lnTo>
                  <a:lnTo>
                    <a:pt x="58" y="10"/>
                  </a:lnTo>
                  <a:lnTo>
                    <a:pt x="52" y="4"/>
                  </a:lnTo>
                  <a:lnTo>
                    <a:pt x="50" y="2"/>
                  </a:lnTo>
                  <a:lnTo>
                    <a:pt x="46" y="0"/>
                  </a:lnTo>
                  <a:lnTo>
                    <a:pt x="46" y="0"/>
                  </a:lnTo>
                  <a:lnTo>
                    <a:pt x="46"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Arial" panose="020B0604020202020204" pitchFamily="34" charset="0"/>
                <a:cs typeface="Arial" panose="020B0604020202020204" pitchFamily="34" charset="0"/>
              </a:endParaRPr>
            </a:p>
          </p:txBody>
        </p:sp>
        <p:sp>
          <p:nvSpPr>
            <p:cNvPr id="178" name="Freeform 163"/>
            <p:cNvSpPr>
              <a:spLocks/>
            </p:cNvSpPr>
            <p:nvPr/>
          </p:nvSpPr>
          <p:spPr bwMode="auto">
            <a:xfrm>
              <a:off x="4578" y="2230"/>
              <a:ext cx="86" cy="40"/>
            </a:xfrm>
            <a:custGeom>
              <a:avLst/>
              <a:gdLst>
                <a:gd name="T0" fmla="*/ 46 w 86"/>
                <a:gd name="T1" fmla="*/ 0 h 40"/>
                <a:gd name="T2" fmla="*/ 40 w 86"/>
                <a:gd name="T3" fmla="*/ 2 h 40"/>
                <a:gd name="T4" fmla="*/ 36 w 86"/>
                <a:gd name="T5" fmla="*/ 4 h 40"/>
                <a:gd name="T6" fmla="*/ 36 w 86"/>
                <a:gd name="T7" fmla="*/ 4 h 40"/>
                <a:gd name="T8" fmla="*/ 34 w 86"/>
                <a:gd name="T9" fmla="*/ 4 h 40"/>
                <a:gd name="T10" fmla="*/ 32 w 86"/>
                <a:gd name="T11" fmla="*/ 2 h 40"/>
                <a:gd name="T12" fmla="*/ 28 w 86"/>
                <a:gd name="T13" fmla="*/ 0 h 40"/>
                <a:gd name="T14" fmla="*/ 26 w 86"/>
                <a:gd name="T15" fmla="*/ 0 h 40"/>
                <a:gd name="T16" fmla="*/ 24 w 86"/>
                <a:gd name="T17" fmla="*/ 0 h 40"/>
                <a:gd name="T18" fmla="*/ 22 w 86"/>
                <a:gd name="T19" fmla="*/ 4 h 40"/>
                <a:gd name="T20" fmla="*/ 24 w 86"/>
                <a:gd name="T21" fmla="*/ 14 h 40"/>
                <a:gd name="T22" fmla="*/ 22 w 86"/>
                <a:gd name="T23" fmla="*/ 18 h 40"/>
                <a:gd name="T24" fmla="*/ 16 w 86"/>
                <a:gd name="T25" fmla="*/ 18 h 40"/>
                <a:gd name="T26" fmla="*/ 12 w 86"/>
                <a:gd name="T27" fmla="*/ 18 h 40"/>
                <a:gd name="T28" fmla="*/ 8 w 86"/>
                <a:gd name="T29" fmla="*/ 18 h 40"/>
                <a:gd name="T30" fmla="*/ 2 w 86"/>
                <a:gd name="T31" fmla="*/ 20 h 40"/>
                <a:gd name="T32" fmla="*/ 0 w 86"/>
                <a:gd name="T33" fmla="*/ 22 h 40"/>
                <a:gd name="T34" fmla="*/ 4 w 86"/>
                <a:gd name="T35" fmla="*/ 26 h 40"/>
                <a:gd name="T36" fmla="*/ 12 w 86"/>
                <a:gd name="T37" fmla="*/ 30 h 40"/>
                <a:gd name="T38" fmla="*/ 14 w 86"/>
                <a:gd name="T39" fmla="*/ 30 h 40"/>
                <a:gd name="T40" fmla="*/ 20 w 86"/>
                <a:gd name="T41" fmla="*/ 30 h 40"/>
                <a:gd name="T42" fmla="*/ 26 w 86"/>
                <a:gd name="T43" fmla="*/ 28 h 40"/>
                <a:gd name="T44" fmla="*/ 32 w 86"/>
                <a:gd name="T45" fmla="*/ 30 h 40"/>
                <a:gd name="T46" fmla="*/ 40 w 86"/>
                <a:gd name="T47" fmla="*/ 38 h 40"/>
                <a:gd name="T48" fmla="*/ 42 w 86"/>
                <a:gd name="T49" fmla="*/ 40 h 40"/>
                <a:gd name="T50" fmla="*/ 44 w 86"/>
                <a:gd name="T51" fmla="*/ 38 h 40"/>
                <a:gd name="T52" fmla="*/ 46 w 86"/>
                <a:gd name="T53" fmla="*/ 32 h 40"/>
                <a:gd name="T54" fmla="*/ 52 w 86"/>
                <a:gd name="T55" fmla="*/ 28 h 40"/>
                <a:gd name="T56" fmla="*/ 72 w 86"/>
                <a:gd name="T57" fmla="*/ 24 h 40"/>
                <a:gd name="T58" fmla="*/ 86 w 86"/>
                <a:gd name="T59" fmla="*/ 18 h 40"/>
                <a:gd name="T60" fmla="*/ 84 w 86"/>
                <a:gd name="T61" fmla="*/ 16 h 40"/>
                <a:gd name="T62" fmla="*/ 72 w 86"/>
                <a:gd name="T63" fmla="*/ 12 h 40"/>
                <a:gd name="T64" fmla="*/ 58 w 86"/>
                <a:gd name="T65" fmla="*/ 10 h 40"/>
                <a:gd name="T66" fmla="*/ 52 w 86"/>
                <a:gd name="T67" fmla="*/ 4 h 40"/>
                <a:gd name="T68" fmla="*/ 46 w 86"/>
                <a:gd name="T69" fmla="*/ 0 h 40"/>
                <a:gd name="T70" fmla="*/ 46 w 86"/>
                <a:gd name="T71"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6" h="40">
                  <a:moveTo>
                    <a:pt x="46" y="0"/>
                  </a:moveTo>
                  <a:lnTo>
                    <a:pt x="46" y="0"/>
                  </a:lnTo>
                  <a:lnTo>
                    <a:pt x="42" y="0"/>
                  </a:lnTo>
                  <a:lnTo>
                    <a:pt x="40" y="2"/>
                  </a:lnTo>
                  <a:lnTo>
                    <a:pt x="40" y="4"/>
                  </a:lnTo>
                  <a:lnTo>
                    <a:pt x="36" y="4"/>
                  </a:lnTo>
                  <a:lnTo>
                    <a:pt x="36" y="4"/>
                  </a:lnTo>
                  <a:lnTo>
                    <a:pt x="36" y="4"/>
                  </a:lnTo>
                  <a:lnTo>
                    <a:pt x="36" y="4"/>
                  </a:lnTo>
                  <a:lnTo>
                    <a:pt x="34" y="4"/>
                  </a:lnTo>
                  <a:lnTo>
                    <a:pt x="32" y="2"/>
                  </a:lnTo>
                  <a:lnTo>
                    <a:pt x="32" y="2"/>
                  </a:lnTo>
                  <a:lnTo>
                    <a:pt x="30" y="0"/>
                  </a:lnTo>
                  <a:lnTo>
                    <a:pt x="28" y="0"/>
                  </a:lnTo>
                  <a:lnTo>
                    <a:pt x="28" y="0"/>
                  </a:lnTo>
                  <a:lnTo>
                    <a:pt x="26" y="0"/>
                  </a:lnTo>
                  <a:lnTo>
                    <a:pt x="26" y="0"/>
                  </a:lnTo>
                  <a:lnTo>
                    <a:pt x="24" y="0"/>
                  </a:lnTo>
                  <a:lnTo>
                    <a:pt x="24" y="0"/>
                  </a:lnTo>
                  <a:lnTo>
                    <a:pt x="22" y="4"/>
                  </a:lnTo>
                  <a:lnTo>
                    <a:pt x="24" y="10"/>
                  </a:lnTo>
                  <a:lnTo>
                    <a:pt x="24" y="14"/>
                  </a:lnTo>
                  <a:lnTo>
                    <a:pt x="22" y="18"/>
                  </a:lnTo>
                  <a:lnTo>
                    <a:pt x="22" y="18"/>
                  </a:lnTo>
                  <a:lnTo>
                    <a:pt x="16" y="18"/>
                  </a:lnTo>
                  <a:lnTo>
                    <a:pt x="16" y="18"/>
                  </a:lnTo>
                  <a:lnTo>
                    <a:pt x="12" y="18"/>
                  </a:lnTo>
                  <a:lnTo>
                    <a:pt x="12" y="18"/>
                  </a:lnTo>
                  <a:lnTo>
                    <a:pt x="8" y="18"/>
                  </a:lnTo>
                  <a:lnTo>
                    <a:pt x="8" y="18"/>
                  </a:lnTo>
                  <a:lnTo>
                    <a:pt x="6" y="18"/>
                  </a:lnTo>
                  <a:lnTo>
                    <a:pt x="2" y="20"/>
                  </a:lnTo>
                  <a:lnTo>
                    <a:pt x="2" y="20"/>
                  </a:lnTo>
                  <a:lnTo>
                    <a:pt x="0" y="22"/>
                  </a:lnTo>
                  <a:lnTo>
                    <a:pt x="0" y="24"/>
                  </a:lnTo>
                  <a:lnTo>
                    <a:pt x="4" y="26"/>
                  </a:lnTo>
                  <a:lnTo>
                    <a:pt x="12" y="30"/>
                  </a:lnTo>
                  <a:lnTo>
                    <a:pt x="12" y="30"/>
                  </a:lnTo>
                  <a:lnTo>
                    <a:pt x="14" y="30"/>
                  </a:lnTo>
                  <a:lnTo>
                    <a:pt x="14" y="30"/>
                  </a:lnTo>
                  <a:lnTo>
                    <a:pt x="20" y="30"/>
                  </a:lnTo>
                  <a:lnTo>
                    <a:pt x="20" y="30"/>
                  </a:lnTo>
                  <a:lnTo>
                    <a:pt x="26" y="28"/>
                  </a:lnTo>
                  <a:lnTo>
                    <a:pt x="26" y="28"/>
                  </a:lnTo>
                  <a:lnTo>
                    <a:pt x="32" y="30"/>
                  </a:lnTo>
                  <a:lnTo>
                    <a:pt x="32" y="30"/>
                  </a:lnTo>
                  <a:lnTo>
                    <a:pt x="38" y="36"/>
                  </a:lnTo>
                  <a:lnTo>
                    <a:pt x="40" y="38"/>
                  </a:lnTo>
                  <a:lnTo>
                    <a:pt x="42" y="40"/>
                  </a:lnTo>
                  <a:lnTo>
                    <a:pt x="42" y="40"/>
                  </a:lnTo>
                  <a:lnTo>
                    <a:pt x="44" y="38"/>
                  </a:lnTo>
                  <a:lnTo>
                    <a:pt x="44" y="38"/>
                  </a:lnTo>
                  <a:lnTo>
                    <a:pt x="46" y="36"/>
                  </a:lnTo>
                  <a:lnTo>
                    <a:pt x="46" y="32"/>
                  </a:lnTo>
                  <a:lnTo>
                    <a:pt x="48" y="30"/>
                  </a:lnTo>
                  <a:lnTo>
                    <a:pt x="52" y="28"/>
                  </a:lnTo>
                  <a:lnTo>
                    <a:pt x="52" y="28"/>
                  </a:lnTo>
                  <a:lnTo>
                    <a:pt x="72" y="24"/>
                  </a:lnTo>
                  <a:lnTo>
                    <a:pt x="84" y="20"/>
                  </a:lnTo>
                  <a:lnTo>
                    <a:pt x="86" y="18"/>
                  </a:lnTo>
                  <a:lnTo>
                    <a:pt x="84" y="16"/>
                  </a:lnTo>
                  <a:lnTo>
                    <a:pt x="84" y="16"/>
                  </a:lnTo>
                  <a:lnTo>
                    <a:pt x="72" y="12"/>
                  </a:lnTo>
                  <a:lnTo>
                    <a:pt x="72" y="12"/>
                  </a:lnTo>
                  <a:lnTo>
                    <a:pt x="66" y="12"/>
                  </a:lnTo>
                  <a:lnTo>
                    <a:pt x="58" y="10"/>
                  </a:lnTo>
                  <a:lnTo>
                    <a:pt x="58" y="10"/>
                  </a:lnTo>
                  <a:lnTo>
                    <a:pt x="52" y="4"/>
                  </a:lnTo>
                  <a:lnTo>
                    <a:pt x="50" y="2"/>
                  </a:lnTo>
                  <a:lnTo>
                    <a:pt x="46" y="0"/>
                  </a:lnTo>
                  <a:lnTo>
                    <a:pt x="46" y="0"/>
                  </a:lnTo>
                  <a:lnTo>
                    <a:pt x="4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Arial" panose="020B0604020202020204" pitchFamily="34" charset="0"/>
                <a:cs typeface="Arial" panose="020B0604020202020204" pitchFamily="34" charset="0"/>
              </a:endParaRPr>
            </a:p>
          </p:txBody>
        </p:sp>
        <p:sp>
          <p:nvSpPr>
            <p:cNvPr id="179" name="Freeform 164"/>
            <p:cNvSpPr>
              <a:spLocks/>
            </p:cNvSpPr>
            <p:nvPr/>
          </p:nvSpPr>
          <p:spPr bwMode="auto">
            <a:xfrm>
              <a:off x="4676" y="2248"/>
              <a:ext cx="20" cy="12"/>
            </a:xfrm>
            <a:custGeom>
              <a:avLst/>
              <a:gdLst>
                <a:gd name="T0" fmla="*/ 6 w 20"/>
                <a:gd name="T1" fmla="*/ 0 h 12"/>
                <a:gd name="T2" fmla="*/ 6 w 20"/>
                <a:gd name="T3" fmla="*/ 0 h 12"/>
                <a:gd name="T4" fmla="*/ 4 w 20"/>
                <a:gd name="T5" fmla="*/ 0 h 12"/>
                <a:gd name="T6" fmla="*/ 4 w 20"/>
                <a:gd name="T7" fmla="*/ 0 h 12"/>
                <a:gd name="T8" fmla="*/ 2 w 20"/>
                <a:gd name="T9" fmla="*/ 2 h 12"/>
                <a:gd name="T10" fmla="*/ 0 w 20"/>
                <a:gd name="T11" fmla="*/ 4 h 12"/>
                <a:gd name="T12" fmla="*/ 0 w 20"/>
                <a:gd name="T13" fmla="*/ 8 h 12"/>
                <a:gd name="T14" fmla="*/ 2 w 20"/>
                <a:gd name="T15" fmla="*/ 10 h 12"/>
                <a:gd name="T16" fmla="*/ 2 w 20"/>
                <a:gd name="T17" fmla="*/ 10 h 12"/>
                <a:gd name="T18" fmla="*/ 4 w 20"/>
                <a:gd name="T19" fmla="*/ 12 h 12"/>
                <a:gd name="T20" fmla="*/ 10 w 20"/>
                <a:gd name="T21" fmla="*/ 12 h 12"/>
                <a:gd name="T22" fmla="*/ 10 w 20"/>
                <a:gd name="T23" fmla="*/ 12 h 12"/>
                <a:gd name="T24" fmla="*/ 16 w 20"/>
                <a:gd name="T25" fmla="*/ 12 h 12"/>
                <a:gd name="T26" fmla="*/ 20 w 20"/>
                <a:gd name="T27" fmla="*/ 10 h 12"/>
                <a:gd name="T28" fmla="*/ 20 w 20"/>
                <a:gd name="T29" fmla="*/ 10 h 12"/>
                <a:gd name="T30" fmla="*/ 20 w 20"/>
                <a:gd name="T31" fmla="*/ 6 h 12"/>
                <a:gd name="T32" fmla="*/ 16 w 20"/>
                <a:gd name="T33" fmla="*/ 4 h 12"/>
                <a:gd name="T34" fmla="*/ 12 w 20"/>
                <a:gd name="T35" fmla="*/ 2 h 12"/>
                <a:gd name="T36" fmla="*/ 6 w 20"/>
                <a:gd name="T3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 h="12">
                  <a:moveTo>
                    <a:pt x="6" y="0"/>
                  </a:moveTo>
                  <a:lnTo>
                    <a:pt x="6" y="0"/>
                  </a:lnTo>
                  <a:lnTo>
                    <a:pt x="4" y="0"/>
                  </a:lnTo>
                  <a:lnTo>
                    <a:pt x="4" y="0"/>
                  </a:lnTo>
                  <a:lnTo>
                    <a:pt x="2" y="2"/>
                  </a:lnTo>
                  <a:lnTo>
                    <a:pt x="0" y="4"/>
                  </a:lnTo>
                  <a:lnTo>
                    <a:pt x="0" y="8"/>
                  </a:lnTo>
                  <a:lnTo>
                    <a:pt x="2" y="10"/>
                  </a:lnTo>
                  <a:lnTo>
                    <a:pt x="2" y="10"/>
                  </a:lnTo>
                  <a:lnTo>
                    <a:pt x="4" y="12"/>
                  </a:lnTo>
                  <a:lnTo>
                    <a:pt x="10" y="12"/>
                  </a:lnTo>
                  <a:lnTo>
                    <a:pt x="10" y="12"/>
                  </a:lnTo>
                  <a:lnTo>
                    <a:pt x="16" y="12"/>
                  </a:lnTo>
                  <a:lnTo>
                    <a:pt x="20" y="10"/>
                  </a:lnTo>
                  <a:lnTo>
                    <a:pt x="20" y="10"/>
                  </a:lnTo>
                  <a:lnTo>
                    <a:pt x="20" y="6"/>
                  </a:lnTo>
                  <a:lnTo>
                    <a:pt x="16" y="4"/>
                  </a:lnTo>
                  <a:lnTo>
                    <a:pt x="12" y="2"/>
                  </a:lnTo>
                  <a:lnTo>
                    <a:pt x="6"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Arial" panose="020B0604020202020204" pitchFamily="34" charset="0"/>
                <a:cs typeface="Arial" panose="020B0604020202020204" pitchFamily="34" charset="0"/>
              </a:endParaRPr>
            </a:p>
          </p:txBody>
        </p:sp>
        <p:sp>
          <p:nvSpPr>
            <p:cNvPr id="180" name="Freeform 165"/>
            <p:cNvSpPr>
              <a:spLocks/>
            </p:cNvSpPr>
            <p:nvPr/>
          </p:nvSpPr>
          <p:spPr bwMode="auto">
            <a:xfrm>
              <a:off x="4676" y="2248"/>
              <a:ext cx="20" cy="12"/>
            </a:xfrm>
            <a:custGeom>
              <a:avLst/>
              <a:gdLst>
                <a:gd name="T0" fmla="*/ 6 w 20"/>
                <a:gd name="T1" fmla="*/ 0 h 12"/>
                <a:gd name="T2" fmla="*/ 6 w 20"/>
                <a:gd name="T3" fmla="*/ 0 h 12"/>
                <a:gd name="T4" fmla="*/ 4 w 20"/>
                <a:gd name="T5" fmla="*/ 0 h 12"/>
                <a:gd name="T6" fmla="*/ 4 w 20"/>
                <a:gd name="T7" fmla="*/ 0 h 12"/>
                <a:gd name="T8" fmla="*/ 2 w 20"/>
                <a:gd name="T9" fmla="*/ 2 h 12"/>
                <a:gd name="T10" fmla="*/ 0 w 20"/>
                <a:gd name="T11" fmla="*/ 4 h 12"/>
                <a:gd name="T12" fmla="*/ 0 w 20"/>
                <a:gd name="T13" fmla="*/ 8 h 12"/>
                <a:gd name="T14" fmla="*/ 2 w 20"/>
                <a:gd name="T15" fmla="*/ 10 h 12"/>
                <a:gd name="T16" fmla="*/ 2 w 20"/>
                <a:gd name="T17" fmla="*/ 10 h 12"/>
                <a:gd name="T18" fmla="*/ 4 w 20"/>
                <a:gd name="T19" fmla="*/ 12 h 12"/>
                <a:gd name="T20" fmla="*/ 10 w 20"/>
                <a:gd name="T21" fmla="*/ 12 h 12"/>
                <a:gd name="T22" fmla="*/ 10 w 20"/>
                <a:gd name="T23" fmla="*/ 12 h 12"/>
                <a:gd name="T24" fmla="*/ 16 w 20"/>
                <a:gd name="T25" fmla="*/ 12 h 12"/>
                <a:gd name="T26" fmla="*/ 20 w 20"/>
                <a:gd name="T27" fmla="*/ 10 h 12"/>
                <a:gd name="T28" fmla="*/ 20 w 20"/>
                <a:gd name="T29" fmla="*/ 10 h 12"/>
                <a:gd name="T30" fmla="*/ 20 w 20"/>
                <a:gd name="T31" fmla="*/ 6 h 12"/>
                <a:gd name="T32" fmla="*/ 16 w 20"/>
                <a:gd name="T33" fmla="*/ 4 h 12"/>
                <a:gd name="T34" fmla="*/ 12 w 20"/>
                <a:gd name="T35" fmla="*/ 2 h 12"/>
                <a:gd name="T36" fmla="*/ 6 w 20"/>
                <a:gd name="T3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 h="12">
                  <a:moveTo>
                    <a:pt x="6" y="0"/>
                  </a:moveTo>
                  <a:lnTo>
                    <a:pt x="6" y="0"/>
                  </a:lnTo>
                  <a:lnTo>
                    <a:pt x="4" y="0"/>
                  </a:lnTo>
                  <a:lnTo>
                    <a:pt x="4" y="0"/>
                  </a:lnTo>
                  <a:lnTo>
                    <a:pt x="2" y="2"/>
                  </a:lnTo>
                  <a:lnTo>
                    <a:pt x="0" y="4"/>
                  </a:lnTo>
                  <a:lnTo>
                    <a:pt x="0" y="8"/>
                  </a:lnTo>
                  <a:lnTo>
                    <a:pt x="2" y="10"/>
                  </a:lnTo>
                  <a:lnTo>
                    <a:pt x="2" y="10"/>
                  </a:lnTo>
                  <a:lnTo>
                    <a:pt x="4" y="12"/>
                  </a:lnTo>
                  <a:lnTo>
                    <a:pt x="10" y="12"/>
                  </a:lnTo>
                  <a:lnTo>
                    <a:pt x="10" y="12"/>
                  </a:lnTo>
                  <a:lnTo>
                    <a:pt x="16" y="12"/>
                  </a:lnTo>
                  <a:lnTo>
                    <a:pt x="20" y="10"/>
                  </a:lnTo>
                  <a:lnTo>
                    <a:pt x="20" y="10"/>
                  </a:lnTo>
                  <a:lnTo>
                    <a:pt x="20" y="6"/>
                  </a:lnTo>
                  <a:lnTo>
                    <a:pt x="16" y="4"/>
                  </a:lnTo>
                  <a:lnTo>
                    <a:pt x="12" y="2"/>
                  </a:lnTo>
                  <a:lnTo>
                    <a:pt x="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Arial" panose="020B0604020202020204" pitchFamily="34" charset="0"/>
                <a:cs typeface="Arial" panose="020B0604020202020204" pitchFamily="34" charset="0"/>
              </a:endParaRPr>
            </a:p>
          </p:txBody>
        </p:sp>
        <p:sp>
          <p:nvSpPr>
            <p:cNvPr id="181" name="Freeform 166"/>
            <p:cNvSpPr>
              <a:spLocks/>
            </p:cNvSpPr>
            <p:nvPr/>
          </p:nvSpPr>
          <p:spPr bwMode="auto">
            <a:xfrm>
              <a:off x="4520" y="2342"/>
              <a:ext cx="682" cy="904"/>
            </a:xfrm>
            <a:custGeom>
              <a:avLst/>
              <a:gdLst>
                <a:gd name="T0" fmla="*/ 68 w 682"/>
                <a:gd name="T1" fmla="*/ 18 h 904"/>
                <a:gd name="T2" fmla="*/ 38 w 682"/>
                <a:gd name="T3" fmla="*/ 42 h 904"/>
                <a:gd name="T4" fmla="*/ 24 w 682"/>
                <a:gd name="T5" fmla="*/ 38 h 904"/>
                <a:gd name="T6" fmla="*/ 24 w 682"/>
                <a:gd name="T7" fmla="*/ 52 h 904"/>
                <a:gd name="T8" fmla="*/ 44 w 682"/>
                <a:gd name="T9" fmla="*/ 104 h 904"/>
                <a:gd name="T10" fmla="*/ 2 w 682"/>
                <a:gd name="T11" fmla="*/ 166 h 904"/>
                <a:gd name="T12" fmla="*/ 24 w 682"/>
                <a:gd name="T13" fmla="*/ 172 h 904"/>
                <a:gd name="T14" fmla="*/ 22 w 682"/>
                <a:gd name="T15" fmla="*/ 216 h 904"/>
                <a:gd name="T16" fmla="*/ 58 w 682"/>
                <a:gd name="T17" fmla="*/ 248 h 904"/>
                <a:gd name="T18" fmla="*/ 120 w 682"/>
                <a:gd name="T19" fmla="*/ 324 h 904"/>
                <a:gd name="T20" fmla="*/ 212 w 682"/>
                <a:gd name="T21" fmla="*/ 394 h 904"/>
                <a:gd name="T22" fmla="*/ 210 w 682"/>
                <a:gd name="T23" fmla="*/ 474 h 904"/>
                <a:gd name="T24" fmla="*/ 216 w 682"/>
                <a:gd name="T25" fmla="*/ 576 h 904"/>
                <a:gd name="T26" fmla="*/ 208 w 682"/>
                <a:gd name="T27" fmla="*/ 664 h 904"/>
                <a:gd name="T28" fmla="*/ 214 w 682"/>
                <a:gd name="T29" fmla="*/ 730 h 904"/>
                <a:gd name="T30" fmla="*/ 226 w 682"/>
                <a:gd name="T31" fmla="*/ 696 h 904"/>
                <a:gd name="T32" fmla="*/ 240 w 682"/>
                <a:gd name="T33" fmla="*/ 752 h 904"/>
                <a:gd name="T34" fmla="*/ 220 w 682"/>
                <a:gd name="T35" fmla="*/ 778 h 904"/>
                <a:gd name="T36" fmla="*/ 224 w 682"/>
                <a:gd name="T37" fmla="*/ 798 h 904"/>
                <a:gd name="T38" fmla="*/ 226 w 682"/>
                <a:gd name="T39" fmla="*/ 818 h 904"/>
                <a:gd name="T40" fmla="*/ 210 w 682"/>
                <a:gd name="T41" fmla="*/ 834 h 904"/>
                <a:gd name="T42" fmla="*/ 230 w 682"/>
                <a:gd name="T43" fmla="*/ 856 h 904"/>
                <a:gd name="T44" fmla="*/ 268 w 682"/>
                <a:gd name="T45" fmla="*/ 882 h 904"/>
                <a:gd name="T46" fmla="*/ 300 w 682"/>
                <a:gd name="T47" fmla="*/ 904 h 904"/>
                <a:gd name="T48" fmla="*/ 332 w 682"/>
                <a:gd name="T49" fmla="*/ 886 h 904"/>
                <a:gd name="T50" fmla="*/ 338 w 682"/>
                <a:gd name="T51" fmla="*/ 846 h 904"/>
                <a:gd name="T52" fmla="*/ 352 w 682"/>
                <a:gd name="T53" fmla="*/ 818 h 904"/>
                <a:gd name="T54" fmla="*/ 342 w 682"/>
                <a:gd name="T55" fmla="*/ 788 h 904"/>
                <a:gd name="T56" fmla="*/ 342 w 682"/>
                <a:gd name="T57" fmla="*/ 762 h 904"/>
                <a:gd name="T58" fmla="*/ 360 w 682"/>
                <a:gd name="T59" fmla="*/ 728 h 904"/>
                <a:gd name="T60" fmla="*/ 352 w 682"/>
                <a:gd name="T61" fmla="*/ 702 h 904"/>
                <a:gd name="T62" fmla="*/ 374 w 682"/>
                <a:gd name="T63" fmla="*/ 694 h 904"/>
                <a:gd name="T64" fmla="*/ 394 w 682"/>
                <a:gd name="T65" fmla="*/ 664 h 904"/>
                <a:gd name="T66" fmla="*/ 404 w 682"/>
                <a:gd name="T67" fmla="*/ 654 h 904"/>
                <a:gd name="T68" fmla="*/ 454 w 682"/>
                <a:gd name="T69" fmla="*/ 644 h 904"/>
                <a:gd name="T70" fmla="*/ 458 w 682"/>
                <a:gd name="T71" fmla="*/ 612 h 904"/>
                <a:gd name="T72" fmla="*/ 466 w 682"/>
                <a:gd name="T73" fmla="*/ 594 h 904"/>
                <a:gd name="T74" fmla="*/ 510 w 682"/>
                <a:gd name="T75" fmla="*/ 560 h 904"/>
                <a:gd name="T76" fmla="*/ 540 w 682"/>
                <a:gd name="T77" fmla="*/ 518 h 904"/>
                <a:gd name="T78" fmla="*/ 578 w 682"/>
                <a:gd name="T79" fmla="*/ 432 h 904"/>
                <a:gd name="T80" fmla="*/ 648 w 682"/>
                <a:gd name="T81" fmla="*/ 406 h 904"/>
                <a:gd name="T82" fmla="*/ 652 w 682"/>
                <a:gd name="T83" fmla="*/ 348 h 904"/>
                <a:gd name="T84" fmla="*/ 674 w 682"/>
                <a:gd name="T85" fmla="*/ 256 h 904"/>
                <a:gd name="T86" fmla="*/ 662 w 682"/>
                <a:gd name="T87" fmla="*/ 204 h 904"/>
                <a:gd name="T88" fmla="*/ 568 w 682"/>
                <a:gd name="T89" fmla="*/ 170 h 904"/>
                <a:gd name="T90" fmla="*/ 538 w 682"/>
                <a:gd name="T91" fmla="*/ 166 h 904"/>
                <a:gd name="T92" fmla="*/ 516 w 682"/>
                <a:gd name="T93" fmla="*/ 168 h 904"/>
                <a:gd name="T94" fmla="*/ 480 w 682"/>
                <a:gd name="T95" fmla="*/ 150 h 904"/>
                <a:gd name="T96" fmla="*/ 442 w 682"/>
                <a:gd name="T97" fmla="*/ 140 h 904"/>
                <a:gd name="T98" fmla="*/ 422 w 682"/>
                <a:gd name="T99" fmla="*/ 140 h 904"/>
                <a:gd name="T100" fmla="*/ 418 w 682"/>
                <a:gd name="T101" fmla="*/ 104 h 904"/>
                <a:gd name="T102" fmla="*/ 372 w 682"/>
                <a:gd name="T103" fmla="*/ 74 h 904"/>
                <a:gd name="T104" fmla="*/ 346 w 682"/>
                <a:gd name="T105" fmla="*/ 74 h 904"/>
                <a:gd name="T106" fmla="*/ 296 w 682"/>
                <a:gd name="T107" fmla="*/ 56 h 904"/>
                <a:gd name="T108" fmla="*/ 238 w 682"/>
                <a:gd name="T109" fmla="*/ 24 h 904"/>
                <a:gd name="T110" fmla="*/ 196 w 682"/>
                <a:gd name="T111" fmla="*/ 26 h 904"/>
                <a:gd name="T112" fmla="*/ 174 w 682"/>
                <a:gd name="T113" fmla="*/ 26 h 904"/>
                <a:gd name="T114" fmla="*/ 138 w 682"/>
                <a:gd name="T115" fmla="*/ 8 h 904"/>
                <a:gd name="T116" fmla="*/ 108 w 682"/>
                <a:gd name="T117" fmla="*/ 24 h 9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82" h="904">
                  <a:moveTo>
                    <a:pt x="104" y="0"/>
                  </a:moveTo>
                  <a:lnTo>
                    <a:pt x="104" y="0"/>
                  </a:lnTo>
                  <a:lnTo>
                    <a:pt x="100" y="2"/>
                  </a:lnTo>
                  <a:lnTo>
                    <a:pt x="94" y="6"/>
                  </a:lnTo>
                  <a:lnTo>
                    <a:pt x="84" y="14"/>
                  </a:lnTo>
                  <a:lnTo>
                    <a:pt x="84" y="14"/>
                  </a:lnTo>
                  <a:lnTo>
                    <a:pt x="76" y="14"/>
                  </a:lnTo>
                  <a:lnTo>
                    <a:pt x="76" y="14"/>
                  </a:lnTo>
                  <a:lnTo>
                    <a:pt x="70" y="16"/>
                  </a:lnTo>
                  <a:lnTo>
                    <a:pt x="68" y="18"/>
                  </a:lnTo>
                  <a:lnTo>
                    <a:pt x="68" y="18"/>
                  </a:lnTo>
                  <a:lnTo>
                    <a:pt x="60" y="26"/>
                  </a:lnTo>
                  <a:lnTo>
                    <a:pt x="60" y="26"/>
                  </a:lnTo>
                  <a:lnTo>
                    <a:pt x="56" y="32"/>
                  </a:lnTo>
                  <a:lnTo>
                    <a:pt x="54" y="38"/>
                  </a:lnTo>
                  <a:lnTo>
                    <a:pt x="52" y="42"/>
                  </a:lnTo>
                  <a:lnTo>
                    <a:pt x="48" y="42"/>
                  </a:lnTo>
                  <a:lnTo>
                    <a:pt x="44" y="44"/>
                  </a:lnTo>
                  <a:lnTo>
                    <a:pt x="44" y="44"/>
                  </a:lnTo>
                  <a:lnTo>
                    <a:pt x="42" y="44"/>
                  </a:lnTo>
                  <a:lnTo>
                    <a:pt x="42" y="44"/>
                  </a:lnTo>
                  <a:lnTo>
                    <a:pt x="38" y="42"/>
                  </a:lnTo>
                  <a:lnTo>
                    <a:pt x="34" y="40"/>
                  </a:lnTo>
                  <a:lnTo>
                    <a:pt x="28" y="36"/>
                  </a:lnTo>
                  <a:lnTo>
                    <a:pt x="22" y="32"/>
                  </a:lnTo>
                  <a:lnTo>
                    <a:pt x="20" y="30"/>
                  </a:lnTo>
                  <a:lnTo>
                    <a:pt x="14" y="30"/>
                  </a:lnTo>
                  <a:lnTo>
                    <a:pt x="14" y="30"/>
                  </a:lnTo>
                  <a:lnTo>
                    <a:pt x="12" y="30"/>
                  </a:lnTo>
                  <a:lnTo>
                    <a:pt x="12" y="30"/>
                  </a:lnTo>
                  <a:lnTo>
                    <a:pt x="20" y="34"/>
                  </a:lnTo>
                  <a:lnTo>
                    <a:pt x="24" y="38"/>
                  </a:lnTo>
                  <a:lnTo>
                    <a:pt x="24" y="38"/>
                  </a:lnTo>
                  <a:lnTo>
                    <a:pt x="24" y="38"/>
                  </a:lnTo>
                  <a:lnTo>
                    <a:pt x="24" y="38"/>
                  </a:lnTo>
                  <a:lnTo>
                    <a:pt x="24" y="38"/>
                  </a:lnTo>
                  <a:lnTo>
                    <a:pt x="10" y="40"/>
                  </a:lnTo>
                  <a:lnTo>
                    <a:pt x="10" y="40"/>
                  </a:lnTo>
                  <a:lnTo>
                    <a:pt x="16" y="42"/>
                  </a:lnTo>
                  <a:lnTo>
                    <a:pt x="16" y="42"/>
                  </a:lnTo>
                  <a:lnTo>
                    <a:pt x="20" y="48"/>
                  </a:lnTo>
                  <a:lnTo>
                    <a:pt x="22" y="50"/>
                  </a:lnTo>
                  <a:lnTo>
                    <a:pt x="24" y="52"/>
                  </a:lnTo>
                  <a:lnTo>
                    <a:pt x="24" y="52"/>
                  </a:lnTo>
                  <a:lnTo>
                    <a:pt x="34" y="56"/>
                  </a:lnTo>
                  <a:lnTo>
                    <a:pt x="36" y="58"/>
                  </a:lnTo>
                  <a:lnTo>
                    <a:pt x="40" y="62"/>
                  </a:lnTo>
                  <a:lnTo>
                    <a:pt x="40" y="62"/>
                  </a:lnTo>
                  <a:lnTo>
                    <a:pt x="42" y="68"/>
                  </a:lnTo>
                  <a:lnTo>
                    <a:pt x="42" y="76"/>
                  </a:lnTo>
                  <a:lnTo>
                    <a:pt x="42" y="76"/>
                  </a:lnTo>
                  <a:lnTo>
                    <a:pt x="44" y="90"/>
                  </a:lnTo>
                  <a:lnTo>
                    <a:pt x="44" y="96"/>
                  </a:lnTo>
                  <a:lnTo>
                    <a:pt x="44" y="104"/>
                  </a:lnTo>
                  <a:lnTo>
                    <a:pt x="44" y="104"/>
                  </a:lnTo>
                  <a:lnTo>
                    <a:pt x="40" y="110"/>
                  </a:lnTo>
                  <a:lnTo>
                    <a:pt x="34" y="116"/>
                  </a:lnTo>
                  <a:lnTo>
                    <a:pt x="20" y="126"/>
                  </a:lnTo>
                  <a:lnTo>
                    <a:pt x="20" y="126"/>
                  </a:lnTo>
                  <a:lnTo>
                    <a:pt x="10" y="138"/>
                  </a:lnTo>
                  <a:lnTo>
                    <a:pt x="4" y="146"/>
                  </a:lnTo>
                  <a:lnTo>
                    <a:pt x="2" y="152"/>
                  </a:lnTo>
                  <a:lnTo>
                    <a:pt x="2" y="152"/>
                  </a:lnTo>
                  <a:lnTo>
                    <a:pt x="0" y="160"/>
                  </a:lnTo>
                  <a:lnTo>
                    <a:pt x="0" y="164"/>
                  </a:lnTo>
                  <a:lnTo>
                    <a:pt x="2" y="166"/>
                  </a:lnTo>
                  <a:lnTo>
                    <a:pt x="2" y="166"/>
                  </a:lnTo>
                  <a:lnTo>
                    <a:pt x="6" y="168"/>
                  </a:lnTo>
                  <a:lnTo>
                    <a:pt x="8" y="170"/>
                  </a:lnTo>
                  <a:lnTo>
                    <a:pt x="8" y="170"/>
                  </a:lnTo>
                  <a:lnTo>
                    <a:pt x="12" y="170"/>
                  </a:lnTo>
                  <a:lnTo>
                    <a:pt x="12" y="170"/>
                  </a:lnTo>
                  <a:lnTo>
                    <a:pt x="16" y="168"/>
                  </a:lnTo>
                  <a:lnTo>
                    <a:pt x="16" y="168"/>
                  </a:lnTo>
                  <a:lnTo>
                    <a:pt x="20" y="170"/>
                  </a:lnTo>
                  <a:lnTo>
                    <a:pt x="20" y="170"/>
                  </a:lnTo>
                  <a:lnTo>
                    <a:pt x="24" y="172"/>
                  </a:lnTo>
                  <a:lnTo>
                    <a:pt x="24" y="174"/>
                  </a:lnTo>
                  <a:lnTo>
                    <a:pt x="16" y="180"/>
                  </a:lnTo>
                  <a:lnTo>
                    <a:pt x="8" y="186"/>
                  </a:lnTo>
                  <a:lnTo>
                    <a:pt x="4" y="190"/>
                  </a:lnTo>
                  <a:lnTo>
                    <a:pt x="4" y="192"/>
                  </a:lnTo>
                  <a:lnTo>
                    <a:pt x="4" y="192"/>
                  </a:lnTo>
                  <a:lnTo>
                    <a:pt x="6" y="198"/>
                  </a:lnTo>
                  <a:lnTo>
                    <a:pt x="12" y="204"/>
                  </a:lnTo>
                  <a:lnTo>
                    <a:pt x="12" y="204"/>
                  </a:lnTo>
                  <a:lnTo>
                    <a:pt x="16" y="210"/>
                  </a:lnTo>
                  <a:lnTo>
                    <a:pt x="22" y="216"/>
                  </a:lnTo>
                  <a:lnTo>
                    <a:pt x="22" y="216"/>
                  </a:lnTo>
                  <a:lnTo>
                    <a:pt x="28" y="220"/>
                  </a:lnTo>
                  <a:lnTo>
                    <a:pt x="36" y="224"/>
                  </a:lnTo>
                  <a:lnTo>
                    <a:pt x="36" y="224"/>
                  </a:lnTo>
                  <a:lnTo>
                    <a:pt x="40" y="226"/>
                  </a:lnTo>
                  <a:lnTo>
                    <a:pt x="42" y="230"/>
                  </a:lnTo>
                  <a:lnTo>
                    <a:pt x="46" y="236"/>
                  </a:lnTo>
                  <a:lnTo>
                    <a:pt x="46" y="236"/>
                  </a:lnTo>
                  <a:lnTo>
                    <a:pt x="52" y="242"/>
                  </a:lnTo>
                  <a:lnTo>
                    <a:pt x="58" y="248"/>
                  </a:lnTo>
                  <a:lnTo>
                    <a:pt x="58" y="248"/>
                  </a:lnTo>
                  <a:lnTo>
                    <a:pt x="62" y="256"/>
                  </a:lnTo>
                  <a:lnTo>
                    <a:pt x="68" y="262"/>
                  </a:lnTo>
                  <a:lnTo>
                    <a:pt x="68" y="262"/>
                  </a:lnTo>
                  <a:lnTo>
                    <a:pt x="94" y="290"/>
                  </a:lnTo>
                  <a:lnTo>
                    <a:pt x="94" y="290"/>
                  </a:lnTo>
                  <a:lnTo>
                    <a:pt x="98" y="296"/>
                  </a:lnTo>
                  <a:lnTo>
                    <a:pt x="102" y="304"/>
                  </a:lnTo>
                  <a:lnTo>
                    <a:pt x="106" y="310"/>
                  </a:lnTo>
                  <a:lnTo>
                    <a:pt x="110" y="316"/>
                  </a:lnTo>
                  <a:lnTo>
                    <a:pt x="110" y="316"/>
                  </a:lnTo>
                  <a:lnTo>
                    <a:pt x="120" y="324"/>
                  </a:lnTo>
                  <a:lnTo>
                    <a:pt x="130" y="332"/>
                  </a:lnTo>
                  <a:lnTo>
                    <a:pt x="154" y="344"/>
                  </a:lnTo>
                  <a:lnTo>
                    <a:pt x="154" y="344"/>
                  </a:lnTo>
                  <a:lnTo>
                    <a:pt x="176" y="352"/>
                  </a:lnTo>
                  <a:lnTo>
                    <a:pt x="188" y="356"/>
                  </a:lnTo>
                  <a:lnTo>
                    <a:pt x="198" y="362"/>
                  </a:lnTo>
                  <a:lnTo>
                    <a:pt x="198" y="362"/>
                  </a:lnTo>
                  <a:lnTo>
                    <a:pt x="204" y="370"/>
                  </a:lnTo>
                  <a:lnTo>
                    <a:pt x="208" y="378"/>
                  </a:lnTo>
                  <a:lnTo>
                    <a:pt x="210" y="386"/>
                  </a:lnTo>
                  <a:lnTo>
                    <a:pt x="212" y="394"/>
                  </a:lnTo>
                  <a:lnTo>
                    <a:pt x="212" y="394"/>
                  </a:lnTo>
                  <a:lnTo>
                    <a:pt x="210" y="410"/>
                  </a:lnTo>
                  <a:lnTo>
                    <a:pt x="210" y="410"/>
                  </a:lnTo>
                  <a:lnTo>
                    <a:pt x="212" y="418"/>
                  </a:lnTo>
                  <a:lnTo>
                    <a:pt x="212" y="428"/>
                  </a:lnTo>
                  <a:lnTo>
                    <a:pt x="212" y="428"/>
                  </a:lnTo>
                  <a:lnTo>
                    <a:pt x="208" y="442"/>
                  </a:lnTo>
                  <a:lnTo>
                    <a:pt x="208" y="448"/>
                  </a:lnTo>
                  <a:lnTo>
                    <a:pt x="208" y="456"/>
                  </a:lnTo>
                  <a:lnTo>
                    <a:pt x="208" y="456"/>
                  </a:lnTo>
                  <a:lnTo>
                    <a:pt x="210" y="474"/>
                  </a:lnTo>
                  <a:lnTo>
                    <a:pt x="210" y="482"/>
                  </a:lnTo>
                  <a:lnTo>
                    <a:pt x="208" y="490"/>
                  </a:lnTo>
                  <a:lnTo>
                    <a:pt x="208" y="490"/>
                  </a:lnTo>
                  <a:lnTo>
                    <a:pt x="206" y="504"/>
                  </a:lnTo>
                  <a:lnTo>
                    <a:pt x="206" y="510"/>
                  </a:lnTo>
                  <a:lnTo>
                    <a:pt x="206" y="518"/>
                  </a:lnTo>
                  <a:lnTo>
                    <a:pt x="206" y="518"/>
                  </a:lnTo>
                  <a:lnTo>
                    <a:pt x="214" y="552"/>
                  </a:lnTo>
                  <a:lnTo>
                    <a:pt x="214" y="552"/>
                  </a:lnTo>
                  <a:lnTo>
                    <a:pt x="216" y="568"/>
                  </a:lnTo>
                  <a:lnTo>
                    <a:pt x="216" y="576"/>
                  </a:lnTo>
                  <a:lnTo>
                    <a:pt x="214" y="584"/>
                  </a:lnTo>
                  <a:lnTo>
                    <a:pt x="214" y="584"/>
                  </a:lnTo>
                  <a:lnTo>
                    <a:pt x="210" y="594"/>
                  </a:lnTo>
                  <a:lnTo>
                    <a:pt x="208" y="604"/>
                  </a:lnTo>
                  <a:lnTo>
                    <a:pt x="208" y="604"/>
                  </a:lnTo>
                  <a:lnTo>
                    <a:pt x="204" y="614"/>
                  </a:lnTo>
                  <a:lnTo>
                    <a:pt x="200" y="622"/>
                  </a:lnTo>
                  <a:lnTo>
                    <a:pt x="200" y="622"/>
                  </a:lnTo>
                  <a:lnTo>
                    <a:pt x="198" y="634"/>
                  </a:lnTo>
                  <a:lnTo>
                    <a:pt x="202" y="644"/>
                  </a:lnTo>
                  <a:lnTo>
                    <a:pt x="208" y="664"/>
                  </a:lnTo>
                  <a:lnTo>
                    <a:pt x="208" y="664"/>
                  </a:lnTo>
                  <a:lnTo>
                    <a:pt x="210" y="672"/>
                  </a:lnTo>
                  <a:lnTo>
                    <a:pt x="208" y="678"/>
                  </a:lnTo>
                  <a:lnTo>
                    <a:pt x="206" y="692"/>
                  </a:lnTo>
                  <a:lnTo>
                    <a:pt x="206" y="692"/>
                  </a:lnTo>
                  <a:lnTo>
                    <a:pt x="204" y="700"/>
                  </a:lnTo>
                  <a:lnTo>
                    <a:pt x="204" y="714"/>
                  </a:lnTo>
                  <a:lnTo>
                    <a:pt x="204" y="720"/>
                  </a:lnTo>
                  <a:lnTo>
                    <a:pt x="206" y="726"/>
                  </a:lnTo>
                  <a:lnTo>
                    <a:pt x="208" y="730"/>
                  </a:lnTo>
                  <a:lnTo>
                    <a:pt x="214" y="730"/>
                  </a:lnTo>
                  <a:lnTo>
                    <a:pt x="214" y="730"/>
                  </a:lnTo>
                  <a:lnTo>
                    <a:pt x="214" y="730"/>
                  </a:lnTo>
                  <a:lnTo>
                    <a:pt x="214" y="730"/>
                  </a:lnTo>
                  <a:lnTo>
                    <a:pt x="218" y="730"/>
                  </a:lnTo>
                  <a:lnTo>
                    <a:pt x="220" y="726"/>
                  </a:lnTo>
                  <a:lnTo>
                    <a:pt x="220" y="716"/>
                  </a:lnTo>
                  <a:lnTo>
                    <a:pt x="220" y="716"/>
                  </a:lnTo>
                  <a:lnTo>
                    <a:pt x="220" y="712"/>
                  </a:lnTo>
                  <a:lnTo>
                    <a:pt x="220" y="706"/>
                  </a:lnTo>
                  <a:lnTo>
                    <a:pt x="222" y="700"/>
                  </a:lnTo>
                  <a:lnTo>
                    <a:pt x="226" y="696"/>
                  </a:lnTo>
                  <a:lnTo>
                    <a:pt x="226" y="696"/>
                  </a:lnTo>
                  <a:lnTo>
                    <a:pt x="232" y="722"/>
                  </a:lnTo>
                  <a:lnTo>
                    <a:pt x="232" y="722"/>
                  </a:lnTo>
                  <a:lnTo>
                    <a:pt x="232" y="728"/>
                  </a:lnTo>
                  <a:lnTo>
                    <a:pt x="234" y="734"/>
                  </a:lnTo>
                  <a:lnTo>
                    <a:pt x="234" y="734"/>
                  </a:lnTo>
                  <a:lnTo>
                    <a:pt x="238" y="740"/>
                  </a:lnTo>
                  <a:lnTo>
                    <a:pt x="242" y="746"/>
                  </a:lnTo>
                  <a:lnTo>
                    <a:pt x="242" y="746"/>
                  </a:lnTo>
                  <a:lnTo>
                    <a:pt x="242" y="750"/>
                  </a:lnTo>
                  <a:lnTo>
                    <a:pt x="240" y="752"/>
                  </a:lnTo>
                  <a:lnTo>
                    <a:pt x="240" y="752"/>
                  </a:lnTo>
                  <a:lnTo>
                    <a:pt x="236" y="758"/>
                  </a:lnTo>
                  <a:lnTo>
                    <a:pt x="236" y="762"/>
                  </a:lnTo>
                  <a:lnTo>
                    <a:pt x="236" y="762"/>
                  </a:lnTo>
                  <a:lnTo>
                    <a:pt x="234" y="766"/>
                  </a:lnTo>
                  <a:lnTo>
                    <a:pt x="232" y="770"/>
                  </a:lnTo>
                  <a:lnTo>
                    <a:pt x="232" y="770"/>
                  </a:lnTo>
                  <a:lnTo>
                    <a:pt x="228" y="774"/>
                  </a:lnTo>
                  <a:lnTo>
                    <a:pt x="226" y="780"/>
                  </a:lnTo>
                  <a:lnTo>
                    <a:pt x="226" y="780"/>
                  </a:lnTo>
                  <a:lnTo>
                    <a:pt x="220" y="778"/>
                  </a:lnTo>
                  <a:lnTo>
                    <a:pt x="218" y="776"/>
                  </a:lnTo>
                  <a:lnTo>
                    <a:pt x="218" y="776"/>
                  </a:lnTo>
                  <a:lnTo>
                    <a:pt x="216" y="776"/>
                  </a:lnTo>
                  <a:lnTo>
                    <a:pt x="214" y="780"/>
                  </a:lnTo>
                  <a:lnTo>
                    <a:pt x="214" y="780"/>
                  </a:lnTo>
                  <a:lnTo>
                    <a:pt x="212" y="786"/>
                  </a:lnTo>
                  <a:lnTo>
                    <a:pt x="214" y="790"/>
                  </a:lnTo>
                  <a:lnTo>
                    <a:pt x="214" y="794"/>
                  </a:lnTo>
                  <a:lnTo>
                    <a:pt x="214" y="794"/>
                  </a:lnTo>
                  <a:lnTo>
                    <a:pt x="220" y="796"/>
                  </a:lnTo>
                  <a:lnTo>
                    <a:pt x="224" y="798"/>
                  </a:lnTo>
                  <a:lnTo>
                    <a:pt x="224" y="798"/>
                  </a:lnTo>
                  <a:lnTo>
                    <a:pt x="226" y="800"/>
                  </a:lnTo>
                  <a:lnTo>
                    <a:pt x="226" y="802"/>
                  </a:lnTo>
                  <a:lnTo>
                    <a:pt x="226" y="806"/>
                  </a:lnTo>
                  <a:lnTo>
                    <a:pt x="226" y="806"/>
                  </a:lnTo>
                  <a:lnTo>
                    <a:pt x="232" y="812"/>
                  </a:lnTo>
                  <a:lnTo>
                    <a:pt x="234" y="816"/>
                  </a:lnTo>
                  <a:lnTo>
                    <a:pt x="230" y="818"/>
                  </a:lnTo>
                  <a:lnTo>
                    <a:pt x="230" y="818"/>
                  </a:lnTo>
                  <a:lnTo>
                    <a:pt x="226" y="818"/>
                  </a:lnTo>
                  <a:lnTo>
                    <a:pt x="226" y="818"/>
                  </a:lnTo>
                  <a:lnTo>
                    <a:pt x="220" y="818"/>
                  </a:lnTo>
                  <a:lnTo>
                    <a:pt x="220" y="818"/>
                  </a:lnTo>
                  <a:lnTo>
                    <a:pt x="214" y="816"/>
                  </a:lnTo>
                  <a:lnTo>
                    <a:pt x="214" y="816"/>
                  </a:lnTo>
                  <a:lnTo>
                    <a:pt x="210" y="818"/>
                  </a:lnTo>
                  <a:lnTo>
                    <a:pt x="210" y="818"/>
                  </a:lnTo>
                  <a:lnTo>
                    <a:pt x="206" y="820"/>
                  </a:lnTo>
                  <a:lnTo>
                    <a:pt x="206" y="826"/>
                  </a:lnTo>
                  <a:lnTo>
                    <a:pt x="208" y="830"/>
                  </a:lnTo>
                  <a:lnTo>
                    <a:pt x="210" y="834"/>
                  </a:lnTo>
                  <a:lnTo>
                    <a:pt x="210" y="834"/>
                  </a:lnTo>
                  <a:lnTo>
                    <a:pt x="214" y="838"/>
                  </a:lnTo>
                  <a:lnTo>
                    <a:pt x="218" y="838"/>
                  </a:lnTo>
                  <a:lnTo>
                    <a:pt x="226" y="842"/>
                  </a:lnTo>
                  <a:lnTo>
                    <a:pt x="226" y="842"/>
                  </a:lnTo>
                  <a:lnTo>
                    <a:pt x="232" y="846"/>
                  </a:lnTo>
                  <a:lnTo>
                    <a:pt x="236" y="850"/>
                  </a:lnTo>
                  <a:lnTo>
                    <a:pt x="236" y="850"/>
                  </a:lnTo>
                  <a:lnTo>
                    <a:pt x="236" y="852"/>
                  </a:lnTo>
                  <a:lnTo>
                    <a:pt x="234" y="854"/>
                  </a:lnTo>
                  <a:lnTo>
                    <a:pt x="232" y="856"/>
                  </a:lnTo>
                  <a:lnTo>
                    <a:pt x="230" y="856"/>
                  </a:lnTo>
                  <a:lnTo>
                    <a:pt x="230" y="856"/>
                  </a:lnTo>
                  <a:lnTo>
                    <a:pt x="232" y="860"/>
                  </a:lnTo>
                  <a:lnTo>
                    <a:pt x="234" y="864"/>
                  </a:lnTo>
                  <a:lnTo>
                    <a:pt x="242" y="870"/>
                  </a:lnTo>
                  <a:lnTo>
                    <a:pt x="242" y="870"/>
                  </a:lnTo>
                  <a:lnTo>
                    <a:pt x="252" y="874"/>
                  </a:lnTo>
                  <a:lnTo>
                    <a:pt x="252" y="876"/>
                  </a:lnTo>
                  <a:lnTo>
                    <a:pt x="254" y="880"/>
                  </a:lnTo>
                  <a:lnTo>
                    <a:pt x="254" y="880"/>
                  </a:lnTo>
                  <a:lnTo>
                    <a:pt x="260" y="882"/>
                  </a:lnTo>
                  <a:lnTo>
                    <a:pt x="268" y="882"/>
                  </a:lnTo>
                  <a:lnTo>
                    <a:pt x="268" y="882"/>
                  </a:lnTo>
                  <a:lnTo>
                    <a:pt x="270" y="884"/>
                  </a:lnTo>
                  <a:lnTo>
                    <a:pt x="270" y="888"/>
                  </a:lnTo>
                  <a:lnTo>
                    <a:pt x="272" y="892"/>
                  </a:lnTo>
                  <a:lnTo>
                    <a:pt x="272" y="892"/>
                  </a:lnTo>
                  <a:lnTo>
                    <a:pt x="276" y="896"/>
                  </a:lnTo>
                  <a:lnTo>
                    <a:pt x="282" y="898"/>
                  </a:lnTo>
                  <a:lnTo>
                    <a:pt x="282" y="898"/>
                  </a:lnTo>
                  <a:lnTo>
                    <a:pt x="290" y="902"/>
                  </a:lnTo>
                  <a:lnTo>
                    <a:pt x="300" y="904"/>
                  </a:lnTo>
                  <a:lnTo>
                    <a:pt x="300" y="904"/>
                  </a:lnTo>
                  <a:lnTo>
                    <a:pt x="308" y="902"/>
                  </a:lnTo>
                  <a:lnTo>
                    <a:pt x="308" y="902"/>
                  </a:lnTo>
                  <a:lnTo>
                    <a:pt x="310" y="900"/>
                  </a:lnTo>
                  <a:lnTo>
                    <a:pt x="312" y="896"/>
                  </a:lnTo>
                  <a:lnTo>
                    <a:pt x="312" y="896"/>
                  </a:lnTo>
                  <a:lnTo>
                    <a:pt x="314" y="894"/>
                  </a:lnTo>
                  <a:lnTo>
                    <a:pt x="322" y="892"/>
                  </a:lnTo>
                  <a:lnTo>
                    <a:pt x="322" y="892"/>
                  </a:lnTo>
                  <a:lnTo>
                    <a:pt x="328" y="892"/>
                  </a:lnTo>
                  <a:lnTo>
                    <a:pt x="332" y="890"/>
                  </a:lnTo>
                  <a:lnTo>
                    <a:pt x="332" y="886"/>
                  </a:lnTo>
                  <a:lnTo>
                    <a:pt x="330" y="884"/>
                  </a:lnTo>
                  <a:lnTo>
                    <a:pt x="326" y="876"/>
                  </a:lnTo>
                  <a:lnTo>
                    <a:pt x="322" y="872"/>
                  </a:lnTo>
                  <a:lnTo>
                    <a:pt x="322" y="868"/>
                  </a:lnTo>
                  <a:lnTo>
                    <a:pt x="322" y="868"/>
                  </a:lnTo>
                  <a:lnTo>
                    <a:pt x="324" y="860"/>
                  </a:lnTo>
                  <a:lnTo>
                    <a:pt x="326" y="852"/>
                  </a:lnTo>
                  <a:lnTo>
                    <a:pt x="326" y="852"/>
                  </a:lnTo>
                  <a:lnTo>
                    <a:pt x="330" y="850"/>
                  </a:lnTo>
                  <a:lnTo>
                    <a:pt x="334" y="848"/>
                  </a:lnTo>
                  <a:lnTo>
                    <a:pt x="338" y="846"/>
                  </a:lnTo>
                  <a:lnTo>
                    <a:pt x="340" y="844"/>
                  </a:lnTo>
                  <a:lnTo>
                    <a:pt x="340" y="844"/>
                  </a:lnTo>
                  <a:lnTo>
                    <a:pt x="342" y="840"/>
                  </a:lnTo>
                  <a:lnTo>
                    <a:pt x="340" y="834"/>
                  </a:lnTo>
                  <a:lnTo>
                    <a:pt x="338" y="830"/>
                  </a:lnTo>
                  <a:lnTo>
                    <a:pt x="336" y="826"/>
                  </a:lnTo>
                  <a:lnTo>
                    <a:pt x="336" y="826"/>
                  </a:lnTo>
                  <a:lnTo>
                    <a:pt x="338" y="822"/>
                  </a:lnTo>
                  <a:lnTo>
                    <a:pt x="342" y="822"/>
                  </a:lnTo>
                  <a:lnTo>
                    <a:pt x="352" y="818"/>
                  </a:lnTo>
                  <a:lnTo>
                    <a:pt x="352" y="818"/>
                  </a:lnTo>
                  <a:lnTo>
                    <a:pt x="356" y="816"/>
                  </a:lnTo>
                  <a:lnTo>
                    <a:pt x="356" y="814"/>
                  </a:lnTo>
                  <a:lnTo>
                    <a:pt x="358" y="806"/>
                  </a:lnTo>
                  <a:lnTo>
                    <a:pt x="358" y="806"/>
                  </a:lnTo>
                  <a:lnTo>
                    <a:pt x="362" y="800"/>
                  </a:lnTo>
                  <a:lnTo>
                    <a:pt x="362" y="798"/>
                  </a:lnTo>
                  <a:lnTo>
                    <a:pt x="358" y="796"/>
                  </a:lnTo>
                  <a:lnTo>
                    <a:pt x="358" y="796"/>
                  </a:lnTo>
                  <a:lnTo>
                    <a:pt x="350" y="792"/>
                  </a:lnTo>
                  <a:lnTo>
                    <a:pt x="342" y="788"/>
                  </a:lnTo>
                  <a:lnTo>
                    <a:pt x="342" y="788"/>
                  </a:lnTo>
                  <a:lnTo>
                    <a:pt x="334" y="784"/>
                  </a:lnTo>
                  <a:lnTo>
                    <a:pt x="326" y="778"/>
                  </a:lnTo>
                  <a:lnTo>
                    <a:pt x="326" y="778"/>
                  </a:lnTo>
                  <a:lnTo>
                    <a:pt x="324" y="774"/>
                  </a:lnTo>
                  <a:lnTo>
                    <a:pt x="324" y="772"/>
                  </a:lnTo>
                  <a:lnTo>
                    <a:pt x="326" y="768"/>
                  </a:lnTo>
                  <a:lnTo>
                    <a:pt x="330" y="764"/>
                  </a:lnTo>
                  <a:lnTo>
                    <a:pt x="330" y="764"/>
                  </a:lnTo>
                  <a:lnTo>
                    <a:pt x="334" y="762"/>
                  </a:lnTo>
                  <a:lnTo>
                    <a:pt x="338" y="762"/>
                  </a:lnTo>
                  <a:lnTo>
                    <a:pt x="342" y="762"/>
                  </a:lnTo>
                  <a:lnTo>
                    <a:pt x="346" y="760"/>
                  </a:lnTo>
                  <a:lnTo>
                    <a:pt x="346" y="760"/>
                  </a:lnTo>
                  <a:lnTo>
                    <a:pt x="350" y="756"/>
                  </a:lnTo>
                  <a:lnTo>
                    <a:pt x="352" y="750"/>
                  </a:lnTo>
                  <a:lnTo>
                    <a:pt x="352" y="750"/>
                  </a:lnTo>
                  <a:lnTo>
                    <a:pt x="356" y="746"/>
                  </a:lnTo>
                  <a:lnTo>
                    <a:pt x="354" y="738"/>
                  </a:lnTo>
                  <a:lnTo>
                    <a:pt x="354" y="738"/>
                  </a:lnTo>
                  <a:lnTo>
                    <a:pt x="354" y="734"/>
                  </a:lnTo>
                  <a:lnTo>
                    <a:pt x="356" y="732"/>
                  </a:lnTo>
                  <a:lnTo>
                    <a:pt x="360" y="728"/>
                  </a:lnTo>
                  <a:lnTo>
                    <a:pt x="366" y="724"/>
                  </a:lnTo>
                  <a:lnTo>
                    <a:pt x="368" y="722"/>
                  </a:lnTo>
                  <a:lnTo>
                    <a:pt x="370" y="718"/>
                  </a:lnTo>
                  <a:lnTo>
                    <a:pt x="370" y="718"/>
                  </a:lnTo>
                  <a:lnTo>
                    <a:pt x="362" y="716"/>
                  </a:lnTo>
                  <a:lnTo>
                    <a:pt x="356" y="714"/>
                  </a:lnTo>
                  <a:lnTo>
                    <a:pt x="356" y="714"/>
                  </a:lnTo>
                  <a:lnTo>
                    <a:pt x="354" y="712"/>
                  </a:lnTo>
                  <a:lnTo>
                    <a:pt x="352" y="708"/>
                  </a:lnTo>
                  <a:lnTo>
                    <a:pt x="352" y="702"/>
                  </a:lnTo>
                  <a:lnTo>
                    <a:pt x="352" y="702"/>
                  </a:lnTo>
                  <a:lnTo>
                    <a:pt x="350" y="694"/>
                  </a:lnTo>
                  <a:lnTo>
                    <a:pt x="350" y="690"/>
                  </a:lnTo>
                  <a:lnTo>
                    <a:pt x="350" y="688"/>
                  </a:lnTo>
                  <a:lnTo>
                    <a:pt x="350" y="688"/>
                  </a:lnTo>
                  <a:lnTo>
                    <a:pt x="352" y="688"/>
                  </a:lnTo>
                  <a:lnTo>
                    <a:pt x="352" y="688"/>
                  </a:lnTo>
                  <a:lnTo>
                    <a:pt x="360" y="690"/>
                  </a:lnTo>
                  <a:lnTo>
                    <a:pt x="366" y="694"/>
                  </a:lnTo>
                  <a:lnTo>
                    <a:pt x="366" y="694"/>
                  </a:lnTo>
                  <a:lnTo>
                    <a:pt x="374" y="694"/>
                  </a:lnTo>
                  <a:lnTo>
                    <a:pt x="374" y="694"/>
                  </a:lnTo>
                  <a:lnTo>
                    <a:pt x="386" y="692"/>
                  </a:lnTo>
                  <a:lnTo>
                    <a:pt x="392" y="690"/>
                  </a:lnTo>
                  <a:lnTo>
                    <a:pt x="396" y="686"/>
                  </a:lnTo>
                  <a:lnTo>
                    <a:pt x="396" y="686"/>
                  </a:lnTo>
                  <a:lnTo>
                    <a:pt x="396" y="682"/>
                  </a:lnTo>
                  <a:lnTo>
                    <a:pt x="394" y="678"/>
                  </a:lnTo>
                  <a:lnTo>
                    <a:pt x="392" y="674"/>
                  </a:lnTo>
                  <a:lnTo>
                    <a:pt x="390" y="670"/>
                  </a:lnTo>
                  <a:lnTo>
                    <a:pt x="390" y="670"/>
                  </a:lnTo>
                  <a:lnTo>
                    <a:pt x="392" y="668"/>
                  </a:lnTo>
                  <a:lnTo>
                    <a:pt x="394" y="664"/>
                  </a:lnTo>
                  <a:lnTo>
                    <a:pt x="394" y="664"/>
                  </a:lnTo>
                  <a:lnTo>
                    <a:pt x="392" y="662"/>
                  </a:lnTo>
                  <a:lnTo>
                    <a:pt x="390" y="662"/>
                  </a:lnTo>
                  <a:lnTo>
                    <a:pt x="384" y="658"/>
                  </a:lnTo>
                  <a:lnTo>
                    <a:pt x="384" y="658"/>
                  </a:lnTo>
                  <a:lnTo>
                    <a:pt x="382" y="654"/>
                  </a:lnTo>
                  <a:lnTo>
                    <a:pt x="384" y="652"/>
                  </a:lnTo>
                  <a:lnTo>
                    <a:pt x="388" y="650"/>
                  </a:lnTo>
                  <a:lnTo>
                    <a:pt x="388" y="650"/>
                  </a:lnTo>
                  <a:lnTo>
                    <a:pt x="404" y="654"/>
                  </a:lnTo>
                  <a:lnTo>
                    <a:pt x="404" y="654"/>
                  </a:lnTo>
                  <a:lnTo>
                    <a:pt x="416" y="656"/>
                  </a:lnTo>
                  <a:lnTo>
                    <a:pt x="416" y="656"/>
                  </a:lnTo>
                  <a:lnTo>
                    <a:pt x="416" y="656"/>
                  </a:lnTo>
                  <a:lnTo>
                    <a:pt x="416" y="656"/>
                  </a:lnTo>
                  <a:lnTo>
                    <a:pt x="420" y="656"/>
                  </a:lnTo>
                  <a:lnTo>
                    <a:pt x="426" y="654"/>
                  </a:lnTo>
                  <a:lnTo>
                    <a:pt x="436" y="648"/>
                  </a:lnTo>
                  <a:lnTo>
                    <a:pt x="436" y="648"/>
                  </a:lnTo>
                  <a:lnTo>
                    <a:pt x="446" y="648"/>
                  </a:lnTo>
                  <a:lnTo>
                    <a:pt x="450" y="646"/>
                  </a:lnTo>
                  <a:lnTo>
                    <a:pt x="454" y="644"/>
                  </a:lnTo>
                  <a:lnTo>
                    <a:pt x="454" y="644"/>
                  </a:lnTo>
                  <a:lnTo>
                    <a:pt x="456" y="640"/>
                  </a:lnTo>
                  <a:lnTo>
                    <a:pt x="458" y="636"/>
                  </a:lnTo>
                  <a:lnTo>
                    <a:pt x="460" y="628"/>
                  </a:lnTo>
                  <a:lnTo>
                    <a:pt x="460" y="628"/>
                  </a:lnTo>
                  <a:lnTo>
                    <a:pt x="462" y="624"/>
                  </a:lnTo>
                  <a:lnTo>
                    <a:pt x="462" y="620"/>
                  </a:lnTo>
                  <a:lnTo>
                    <a:pt x="462" y="620"/>
                  </a:lnTo>
                  <a:lnTo>
                    <a:pt x="462" y="616"/>
                  </a:lnTo>
                  <a:lnTo>
                    <a:pt x="458" y="612"/>
                  </a:lnTo>
                  <a:lnTo>
                    <a:pt x="458" y="612"/>
                  </a:lnTo>
                  <a:lnTo>
                    <a:pt x="452" y="604"/>
                  </a:lnTo>
                  <a:lnTo>
                    <a:pt x="446" y="596"/>
                  </a:lnTo>
                  <a:lnTo>
                    <a:pt x="446" y="596"/>
                  </a:lnTo>
                  <a:lnTo>
                    <a:pt x="440" y="588"/>
                  </a:lnTo>
                  <a:lnTo>
                    <a:pt x="432" y="582"/>
                  </a:lnTo>
                  <a:lnTo>
                    <a:pt x="432" y="582"/>
                  </a:lnTo>
                  <a:lnTo>
                    <a:pt x="440" y="584"/>
                  </a:lnTo>
                  <a:lnTo>
                    <a:pt x="446" y="586"/>
                  </a:lnTo>
                  <a:lnTo>
                    <a:pt x="460" y="592"/>
                  </a:lnTo>
                  <a:lnTo>
                    <a:pt x="460" y="592"/>
                  </a:lnTo>
                  <a:lnTo>
                    <a:pt x="466" y="594"/>
                  </a:lnTo>
                  <a:lnTo>
                    <a:pt x="472" y="596"/>
                  </a:lnTo>
                  <a:lnTo>
                    <a:pt x="472" y="596"/>
                  </a:lnTo>
                  <a:lnTo>
                    <a:pt x="480" y="594"/>
                  </a:lnTo>
                  <a:lnTo>
                    <a:pt x="480" y="594"/>
                  </a:lnTo>
                  <a:lnTo>
                    <a:pt x="488" y="590"/>
                  </a:lnTo>
                  <a:lnTo>
                    <a:pt x="492" y="584"/>
                  </a:lnTo>
                  <a:lnTo>
                    <a:pt x="502" y="572"/>
                  </a:lnTo>
                  <a:lnTo>
                    <a:pt x="502" y="572"/>
                  </a:lnTo>
                  <a:lnTo>
                    <a:pt x="508" y="566"/>
                  </a:lnTo>
                  <a:lnTo>
                    <a:pt x="508" y="564"/>
                  </a:lnTo>
                  <a:lnTo>
                    <a:pt x="510" y="560"/>
                  </a:lnTo>
                  <a:lnTo>
                    <a:pt x="510" y="560"/>
                  </a:lnTo>
                  <a:lnTo>
                    <a:pt x="506" y="552"/>
                  </a:lnTo>
                  <a:lnTo>
                    <a:pt x="506" y="548"/>
                  </a:lnTo>
                  <a:lnTo>
                    <a:pt x="506" y="544"/>
                  </a:lnTo>
                  <a:lnTo>
                    <a:pt x="506" y="544"/>
                  </a:lnTo>
                  <a:lnTo>
                    <a:pt x="508" y="540"/>
                  </a:lnTo>
                  <a:lnTo>
                    <a:pt x="510" y="536"/>
                  </a:lnTo>
                  <a:lnTo>
                    <a:pt x="520" y="530"/>
                  </a:lnTo>
                  <a:lnTo>
                    <a:pt x="530" y="524"/>
                  </a:lnTo>
                  <a:lnTo>
                    <a:pt x="540" y="518"/>
                  </a:lnTo>
                  <a:lnTo>
                    <a:pt x="540" y="518"/>
                  </a:lnTo>
                  <a:lnTo>
                    <a:pt x="546" y="510"/>
                  </a:lnTo>
                  <a:lnTo>
                    <a:pt x="548" y="504"/>
                  </a:lnTo>
                  <a:lnTo>
                    <a:pt x="550" y="496"/>
                  </a:lnTo>
                  <a:lnTo>
                    <a:pt x="550" y="488"/>
                  </a:lnTo>
                  <a:lnTo>
                    <a:pt x="550" y="488"/>
                  </a:lnTo>
                  <a:lnTo>
                    <a:pt x="548" y="470"/>
                  </a:lnTo>
                  <a:lnTo>
                    <a:pt x="548" y="462"/>
                  </a:lnTo>
                  <a:lnTo>
                    <a:pt x="552" y="454"/>
                  </a:lnTo>
                  <a:lnTo>
                    <a:pt x="552" y="454"/>
                  </a:lnTo>
                  <a:lnTo>
                    <a:pt x="566" y="442"/>
                  </a:lnTo>
                  <a:lnTo>
                    <a:pt x="578" y="432"/>
                  </a:lnTo>
                  <a:lnTo>
                    <a:pt x="578" y="432"/>
                  </a:lnTo>
                  <a:lnTo>
                    <a:pt x="586" y="426"/>
                  </a:lnTo>
                  <a:lnTo>
                    <a:pt x="596" y="424"/>
                  </a:lnTo>
                  <a:lnTo>
                    <a:pt x="616" y="422"/>
                  </a:lnTo>
                  <a:lnTo>
                    <a:pt x="616" y="422"/>
                  </a:lnTo>
                  <a:lnTo>
                    <a:pt x="626" y="418"/>
                  </a:lnTo>
                  <a:lnTo>
                    <a:pt x="634" y="416"/>
                  </a:lnTo>
                  <a:lnTo>
                    <a:pt x="634" y="416"/>
                  </a:lnTo>
                  <a:lnTo>
                    <a:pt x="642" y="412"/>
                  </a:lnTo>
                  <a:lnTo>
                    <a:pt x="646" y="410"/>
                  </a:lnTo>
                  <a:lnTo>
                    <a:pt x="648" y="406"/>
                  </a:lnTo>
                  <a:lnTo>
                    <a:pt x="648" y="406"/>
                  </a:lnTo>
                  <a:lnTo>
                    <a:pt x="652" y="400"/>
                  </a:lnTo>
                  <a:lnTo>
                    <a:pt x="652" y="392"/>
                  </a:lnTo>
                  <a:lnTo>
                    <a:pt x="656" y="376"/>
                  </a:lnTo>
                  <a:lnTo>
                    <a:pt x="656" y="376"/>
                  </a:lnTo>
                  <a:lnTo>
                    <a:pt x="658" y="368"/>
                  </a:lnTo>
                  <a:lnTo>
                    <a:pt x="658" y="362"/>
                  </a:lnTo>
                  <a:lnTo>
                    <a:pt x="658" y="362"/>
                  </a:lnTo>
                  <a:lnTo>
                    <a:pt x="658" y="356"/>
                  </a:lnTo>
                  <a:lnTo>
                    <a:pt x="654" y="352"/>
                  </a:lnTo>
                  <a:lnTo>
                    <a:pt x="652" y="348"/>
                  </a:lnTo>
                  <a:lnTo>
                    <a:pt x="650" y="342"/>
                  </a:lnTo>
                  <a:lnTo>
                    <a:pt x="650" y="342"/>
                  </a:lnTo>
                  <a:lnTo>
                    <a:pt x="644" y="310"/>
                  </a:lnTo>
                  <a:lnTo>
                    <a:pt x="644" y="310"/>
                  </a:lnTo>
                  <a:lnTo>
                    <a:pt x="644" y="302"/>
                  </a:lnTo>
                  <a:lnTo>
                    <a:pt x="646" y="294"/>
                  </a:lnTo>
                  <a:lnTo>
                    <a:pt x="650" y="288"/>
                  </a:lnTo>
                  <a:lnTo>
                    <a:pt x="656" y="282"/>
                  </a:lnTo>
                  <a:lnTo>
                    <a:pt x="666" y="270"/>
                  </a:lnTo>
                  <a:lnTo>
                    <a:pt x="670" y="262"/>
                  </a:lnTo>
                  <a:lnTo>
                    <a:pt x="674" y="256"/>
                  </a:lnTo>
                  <a:lnTo>
                    <a:pt x="674" y="256"/>
                  </a:lnTo>
                  <a:lnTo>
                    <a:pt x="680" y="242"/>
                  </a:lnTo>
                  <a:lnTo>
                    <a:pt x="682" y="234"/>
                  </a:lnTo>
                  <a:lnTo>
                    <a:pt x="682" y="228"/>
                  </a:lnTo>
                  <a:lnTo>
                    <a:pt x="682" y="228"/>
                  </a:lnTo>
                  <a:lnTo>
                    <a:pt x="676" y="222"/>
                  </a:lnTo>
                  <a:lnTo>
                    <a:pt x="672" y="216"/>
                  </a:lnTo>
                  <a:lnTo>
                    <a:pt x="672" y="216"/>
                  </a:lnTo>
                  <a:lnTo>
                    <a:pt x="668" y="208"/>
                  </a:lnTo>
                  <a:lnTo>
                    <a:pt x="666" y="206"/>
                  </a:lnTo>
                  <a:lnTo>
                    <a:pt x="662" y="204"/>
                  </a:lnTo>
                  <a:lnTo>
                    <a:pt x="662" y="204"/>
                  </a:lnTo>
                  <a:lnTo>
                    <a:pt x="652" y="200"/>
                  </a:lnTo>
                  <a:lnTo>
                    <a:pt x="642" y="198"/>
                  </a:lnTo>
                  <a:lnTo>
                    <a:pt x="632" y="196"/>
                  </a:lnTo>
                  <a:lnTo>
                    <a:pt x="624" y="192"/>
                  </a:lnTo>
                  <a:lnTo>
                    <a:pt x="624" y="192"/>
                  </a:lnTo>
                  <a:lnTo>
                    <a:pt x="606" y="182"/>
                  </a:lnTo>
                  <a:lnTo>
                    <a:pt x="598" y="178"/>
                  </a:lnTo>
                  <a:lnTo>
                    <a:pt x="588" y="174"/>
                  </a:lnTo>
                  <a:lnTo>
                    <a:pt x="588" y="174"/>
                  </a:lnTo>
                  <a:lnTo>
                    <a:pt x="568" y="170"/>
                  </a:lnTo>
                  <a:lnTo>
                    <a:pt x="568" y="170"/>
                  </a:lnTo>
                  <a:lnTo>
                    <a:pt x="566" y="170"/>
                  </a:lnTo>
                  <a:lnTo>
                    <a:pt x="566" y="170"/>
                  </a:lnTo>
                  <a:lnTo>
                    <a:pt x="560" y="170"/>
                  </a:lnTo>
                  <a:lnTo>
                    <a:pt x="560" y="170"/>
                  </a:lnTo>
                  <a:lnTo>
                    <a:pt x="554" y="172"/>
                  </a:lnTo>
                  <a:lnTo>
                    <a:pt x="554" y="172"/>
                  </a:lnTo>
                  <a:lnTo>
                    <a:pt x="548" y="170"/>
                  </a:lnTo>
                  <a:lnTo>
                    <a:pt x="548" y="170"/>
                  </a:lnTo>
                  <a:lnTo>
                    <a:pt x="542" y="168"/>
                  </a:lnTo>
                  <a:lnTo>
                    <a:pt x="538" y="166"/>
                  </a:lnTo>
                  <a:lnTo>
                    <a:pt x="534" y="166"/>
                  </a:lnTo>
                  <a:lnTo>
                    <a:pt x="534" y="166"/>
                  </a:lnTo>
                  <a:lnTo>
                    <a:pt x="534" y="166"/>
                  </a:lnTo>
                  <a:lnTo>
                    <a:pt x="530" y="166"/>
                  </a:lnTo>
                  <a:lnTo>
                    <a:pt x="526" y="168"/>
                  </a:lnTo>
                  <a:lnTo>
                    <a:pt x="524" y="172"/>
                  </a:lnTo>
                  <a:lnTo>
                    <a:pt x="518" y="174"/>
                  </a:lnTo>
                  <a:lnTo>
                    <a:pt x="518" y="174"/>
                  </a:lnTo>
                  <a:lnTo>
                    <a:pt x="516" y="170"/>
                  </a:lnTo>
                  <a:lnTo>
                    <a:pt x="516" y="168"/>
                  </a:lnTo>
                  <a:lnTo>
                    <a:pt x="516" y="168"/>
                  </a:lnTo>
                  <a:lnTo>
                    <a:pt x="518" y="166"/>
                  </a:lnTo>
                  <a:lnTo>
                    <a:pt x="522" y="164"/>
                  </a:lnTo>
                  <a:lnTo>
                    <a:pt x="522" y="164"/>
                  </a:lnTo>
                  <a:lnTo>
                    <a:pt x="520" y="160"/>
                  </a:lnTo>
                  <a:lnTo>
                    <a:pt x="518" y="158"/>
                  </a:lnTo>
                  <a:lnTo>
                    <a:pt x="510" y="156"/>
                  </a:lnTo>
                  <a:lnTo>
                    <a:pt x="510" y="156"/>
                  </a:lnTo>
                  <a:lnTo>
                    <a:pt x="498" y="150"/>
                  </a:lnTo>
                  <a:lnTo>
                    <a:pt x="486" y="148"/>
                  </a:lnTo>
                  <a:lnTo>
                    <a:pt x="486" y="148"/>
                  </a:lnTo>
                  <a:lnTo>
                    <a:pt x="480" y="150"/>
                  </a:lnTo>
                  <a:lnTo>
                    <a:pt x="480" y="150"/>
                  </a:lnTo>
                  <a:lnTo>
                    <a:pt x="476" y="150"/>
                  </a:lnTo>
                  <a:lnTo>
                    <a:pt x="476" y="150"/>
                  </a:lnTo>
                  <a:lnTo>
                    <a:pt x="470" y="148"/>
                  </a:lnTo>
                  <a:lnTo>
                    <a:pt x="470" y="148"/>
                  </a:lnTo>
                  <a:lnTo>
                    <a:pt x="464" y="146"/>
                  </a:lnTo>
                  <a:lnTo>
                    <a:pt x="460" y="142"/>
                  </a:lnTo>
                  <a:lnTo>
                    <a:pt x="454" y="140"/>
                  </a:lnTo>
                  <a:lnTo>
                    <a:pt x="448" y="138"/>
                  </a:lnTo>
                  <a:lnTo>
                    <a:pt x="448" y="138"/>
                  </a:lnTo>
                  <a:lnTo>
                    <a:pt x="442" y="140"/>
                  </a:lnTo>
                  <a:lnTo>
                    <a:pt x="442" y="140"/>
                  </a:lnTo>
                  <a:lnTo>
                    <a:pt x="438" y="142"/>
                  </a:lnTo>
                  <a:lnTo>
                    <a:pt x="434" y="146"/>
                  </a:lnTo>
                  <a:lnTo>
                    <a:pt x="430" y="150"/>
                  </a:lnTo>
                  <a:lnTo>
                    <a:pt x="424" y="150"/>
                  </a:lnTo>
                  <a:lnTo>
                    <a:pt x="424" y="150"/>
                  </a:lnTo>
                  <a:lnTo>
                    <a:pt x="422" y="150"/>
                  </a:lnTo>
                  <a:lnTo>
                    <a:pt x="422" y="150"/>
                  </a:lnTo>
                  <a:lnTo>
                    <a:pt x="420" y="148"/>
                  </a:lnTo>
                  <a:lnTo>
                    <a:pt x="420" y="144"/>
                  </a:lnTo>
                  <a:lnTo>
                    <a:pt x="422" y="140"/>
                  </a:lnTo>
                  <a:lnTo>
                    <a:pt x="426" y="136"/>
                  </a:lnTo>
                  <a:lnTo>
                    <a:pt x="434" y="130"/>
                  </a:lnTo>
                  <a:lnTo>
                    <a:pt x="436" y="128"/>
                  </a:lnTo>
                  <a:lnTo>
                    <a:pt x="438" y="124"/>
                  </a:lnTo>
                  <a:lnTo>
                    <a:pt x="438" y="124"/>
                  </a:lnTo>
                  <a:lnTo>
                    <a:pt x="436" y="122"/>
                  </a:lnTo>
                  <a:lnTo>
                    <a:pt x="432" y="120"/>
                  </a:lnTo>
                  <a:lnTo>
                    <a:pt x="426" y="116"/>
                  </a:lnTo>
                  <a:lnTo>
                    <a:pt x="426" y="116"/>
                  </a:lnTo>
                  <a:lnTo>
                    <a:pt x="422" y="110"/>
                  </a:lnTo>
                  <a:lnTo>
                    <a:pt x="418" y="104"/>
                  </a:lnTo>
                  <a:lnTo>
                    <a:pt x="418" y="104"/>
                  </a:lnTo>
                  <a:lnTo>
                    <a:pt x="416" y="98"/>
                  </a:lnTo>
                  <a:lnTo>
                    <a:pt x="412" y="94"/>
                  </a:lnTo>
                  <a:lnTo>
                    <a:pt x="406" y="90"/>
                  </a:lnTo>
                  <a:lnTo>
                    <a:pt x="398" y="86"/>
                  </a:lnTo>
                  <a:lnTo>
                    <a:pt x="398" y="86"/>
                  </a:lnTo>
                  <a:lnTo>
                    <a:pt x="386" y="80"/>
                  </a:lnTo>
                  <a:lnTo>
                    <a:pt x="380" y="76"/>
                  </a:lnTo>
                  <a:lnTo>
                    <a:pt x="374" y="74"/>
                  </a:lnTo>
                  <a:lnTo>
                    <a:pt x="374" y="74"/>
                  </a:lnTo>
                  <a:lnTo>
                    <a:pt x="372" y="74"/>
                  </a:lnTo>
                  <a:lnTo>
                    <a:pt x="372" y="74"/>
                  </a:lnTo>
                  <a:lnTo>
                    <a:pt x="368" y="74"/>
                  </a:lnTo>
                  <a:lnTo>
                    <a:pt x="368" y="74"/>
                  </a:lnTo>
                  <a:lnTo>
                    <a:pt x="362" y="74"/>
                  </a:lnTo>
                  <a:lnTo>
                    <a:pt x="362" y="74"/>
                  </a:lnTo>
                  <a:lnTo>
                    <a:pt x="360" y="74"/>
                  </a:lnTo>
                  <a:lnTo>
                    <a:pt x="360" y="74"/>
                  </a:lnTo>
                  <a:lnTo>
                    <a:pt x="350" y="74"/>
                  </a:lnTo>
                  <a:lnTo>
                    <a:pt x="350" y="74"/>
                  </a:lnTo>
                  <a:lnTo>
                    <a:pt x="346" y="74"/>
                  </a:lnTo>
                  <a:lnTo>
                    <a:pt x="346" y="74"/>
                  </a:lnTo>
                  <a:lnTo>
                    <a:pt x="332" y="76"/>
                  </a:lnTo>
                  <a:lnTo>
                    <a:pt x="332" y="76"/>
                  </a:lnTo>
                  <a:lnTo>
                    <a:pt x="324" y="74"/>
                  </a:lnTo>
                  <a:lnTo>
                    <a:pt x="318" y="70"/>
                  </a:lnTo>
                  <a:lnTo>
                    <a:pt x="318" y="70"/>
                  </a:lnTo>
                  <a:lnTo>
                    <a:pt x="316" y="66"/>
                  </a:lnTo>
                  <a:lnTo>
                    <a:pt x="314" y="64"/>
                  </a:lnTo>
                  <a:lnTo>
                    <a:pt x="310" y="62"/>
                  </a:lnTo>
                  <a:lnTo>
                    <a:pt x="310" y="62"/>
                  </a:lnTo>
                  <a:lnTo>
                    <a:pt x="304" y="60"/>
                  </a:lnTo>
                  <a:lnTo>
                    <a:pt x="296" y="56"/>
                  </a:lnTo>
                  <a:lnTo>
                    <a:pt x="296" y="56"/>
                  </a:lnTo>
                  <a:lnTo>
                    <a:pt x="290" y="52"/>
                  </a:lnTo>
                  <a:lnTo>
                    <a:pt x="284" y="46"/>
                  </a:lnTo>
                  <a:lnTo>
                    <a:pt x="284" y="46"/>
                  </a:lnTo>
                  <a:lnTo>
                    <a:pt x="274" y="44"/>
                  </a:lnTo>
                  <a:lnTo>
                    <a:pt x="270" y="42"/>
                  </a:lnTo>
                  <a:lnTo>
                    <a:pt x="266" y="40"/>
                  </a:lnTo>
                  <a:lnTo>
                    <a:pt x="266" y="40"/>
                  </a:lnTo>
                  <a:lnTo>
                    <a:pt x="254" y="30"/>
                  </a:lnTo>
                  <a:lnTo>
                    <a:pt x="254" y="30"/>
                  </a:lnTo>
                  <a:lnTo>
                    <a:pt x="238" y="24"/>
                  </a:lnTo>
                  <a:lnTo>
                    <a:pt x="228" y="20"/>
                  </a:lnTo>
                  <a:lnTo>
                    <a:pt x="222" y="20"/>
                  </a:lnTo>
                  <a:lnTo>
                    <a:pt x="222" y="20"/>
                  </a:lnTo>
                  <a:lnTo>
                    <a:pt x="220" y="20"/>
                  </a:lnTo>
                  <a:lnTo>
                    <a:pt x="220" y="20"/>
                  </a:lnTo>
                  <a:lnTo>
                    <a:pt x="212" y="22"/>
                  </a:lnTo>
                  <a:lnTo>
                    <a:pt x="206" y="26"/>
                  </a:lnTo>
                  <a:lnTo>
                    <a:pt x="206" y="26"/>
                  </a:lnTo>
                  <a:lnTo>
                    <a:pt x="202" y="26"/>
                  </a:lnTo>
                  <a:lnTo>
                    <a:pt x="202" y="26"/>
                  </a:lnTo>
                  <a:lnTo>
                    <a:pt x="196" y="26"/>
                  </a:lnTo>
                  <a:lnTo>
                    <a:pt x="196" y="26"/>
                  </a:lnTo>
                  <a:lnTo>
                    <a:pt x="192" y="24"/>
                  </a:lnTo>
                  <a:lnTo>
                    <a:pt x="188" y="22"/>
                  </a:lnTo>
                  <a:lnTo>
                    <a:pt x="188" y="22"/>
                  </a:lnTo>
                  <a:lnTo>
                    <a:pt x="182" y="20"/>
                  </a:lnTo>
                  <a:lnTo>
                    <a:pt x="182" y="20"/>
                  </a:lnTo>
                  <a:lnTo>
                    <a:pt x="180" y="20"/>
                  </a:lnTo>
                  <a:lnTo>
                    <a:pt x="180" y="20"/>
                  </a:lnTo>
                  <a:lnTo>
                    <a:pt x="176" y="22"/>
                  </a:lnTo>
                  <a:lnTo>
                    <a:pt x="174" y="26"/>
                  </a:lnTo>
                  <a:lnTo>
                    <a:pt x="174" y="26"/>
                  </a:lnTo>
                  <a:lnTo>
                    <a:pt x="172" y="26"/>
                  </a:lnTo>
                  <a:lnTo>
                    <a:pt x="172" y="26"/>
                  </a:lnTo>
                  <a:lnTo>
                    <a:pt x="170" y="24"/>
                  </a:lnTo>
                  <a:lnTo>
                    <a:pt x="166" y="22"/>
                  </a:lnTo>
                  <a:lnTo>
                    <a:pt x="162" y="18"/>
                  </a:lnTo>
                  <a:lnTo>
                    <a:pt x="162" y="18"/>
                  </a:lnTo>
                  <a:lnTo>
                    <a:pt x="152" y="10"/>
                  </a:lnTo>
                  <a:lnTo>
                    <a:pt x="148" y="8"/>
                  </a:lnTo>
                  <a:lnTo>
                    <a:pt x="140" y="6"/>
                  </a:lnTo>
                  <a:lnTo>
                    <a:pt x="140" y="6"/>
                  </a:lnTo>
                  <a:lnTo>
                    <a:pt x="138" y="8"/>
                  </a:lnTo>
                  <a:lnTo>
                    <a:pt x="138" y="8"/>
                  </a:lnTo>
                  <a:lnTo>
                    <a:pt x="132" y="10"/>
                  </a:lnTo>
                  <a:lnTo>
                    <a:pt x="128" y="14"/>
                  </a:lnTo>
                  <a:lnTo>
                    <a:pt x="128" y="14"/>
                  </a:lnTo>
                  <a:lnTo>
                    <a:pt x="122" y="16"/>
                  </a:lnTo>
                  <a:lnTo>
                    <a:pt x="116" y="18"/>
                  </a:lnTo>
                  <a:lnTo>
                    <a:pt x="116" y="18"/>
                  </a:lnTo>
                  <a:lnTo>
                    <a:pt x="116" y="22"/>
                  </a:lnTo>
                  <a:lnTo>
                    <a:pt x="112" y="26"/>
                  </a:lnTo>
                  <a:lnTo>
                    <a:pt x="112" y="26"/>
                  </a:lnTo>
                  <a:lnTo>
                    <a:pt x="108" y="24"/>
                  </a:lnTo>
                  <a:lnTo>
                    <a:pt x="106" y="20"/>
                  </a:lnTo>
                  <a:lnTo>
                    <a:pt x="106" y="18"/>
                  </a:lnTo>
                  <a:lnTo>
                    <a:pt x="108" y="14"/>
                  </a:lnTo>
                  <a:lnTo>
                    <a:pt x="112" y="8"/>
                  </a:lnTo>
                  <a:lnTo>
                    <a:pt x="112" y="4"/>
                  </a:lnTo>
                  <a:lnTo>
                    <a:pt x="110" y="2"/>
                  </a:lnTo>
                  <a:lnTo>
                    <a:pt x="110" y="2"/>
                  </a:lnTo>
                  <a:lnTo>
                    <a:pt x="104"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Arial" panose="020B0604020202020204" pitchFamily="34" charset="0"/>
                <a:cs typeface="Arial" panose="020B0604020202020204" pitchFamily="34" charset="0"/>
              </a:endParaRPr>
            </a:p>
          </p:txBody>
        </p:sp>
        <p:sp>
          <p:nvSpPr>
            <p:cNvPr id="182" name="Freeform 167"/>
            <p:cNvSpPr>
              <a:spLocks/>
            </p:cNvSpPr>
            <p:nvPr/>
          </p:nvSpPr>
          <p:spPr bwMode="auto">
            <a:xfrm>
              <a:off x="4520" y="2342"/>
              <a:ext cx="682" cy="904"/>
            </a:xfrm>
            <a:custGeom>
              <a:avLst/>
              <a:gdLst>
                <a:gd name="T0" fmla="*/ 68 w 682"/>
                <a:gd name="T1" fmla="*/ 18 h 904"/>
                <a:gd name="T2" fmla="*/ 38 w 682"/>
                <a:gd name="T3" fmla="*/ 42 h 904"/>
                <a:gd name="T4" fmla="*/ 24 w 682"/>
                <a:gd name="T5" fmla="*/ 38 h 904"/>
                <a:gd name="T6" fmla="*/ 24 w 682"/>
                <a:gd name="T7" fmla="*/ 52 h 904"/>
                <a:gd name="T8" fmla="*/ 44 w 682"/>
                <a:gd name="T9" fmla="*/ 104 h 904"/>
                <a:gd name="T10" fmla="*/ 2 w 682"/>
                <a:gd name="T11" fmla="*/ 166 h 904"/>
                <a:gd name="T12" fmla="*/ 24 w 682"/>
                <a:gd name="T13" fmla="*/ 172 h 904"/>
                <a:gd name="T14" fmla="*/ 22 w 682"/>
                <a:gd name="T15" fmla="*/ 216 h 904"/>
                <a:gd name="T16" fmla="*/ 58 w 682"/>
                <a:gd name="T17" fmla="*/ 248 h 904"/>
                <a:gd name="T18" fmla="*/ 120 w 682"/>
                <a:gd name="T19" fmla="*/ 324 h 904"/>
                <a:gd name="T20" fmla="*/ 212 w 682"/>
                <a:gd name="T21" fmla="*/ 394 h 904"/>
                <a:gd name="T22" fmla="*/ 210 w 682"/>
                <a:gd name="T23" fmla="*/ 474 h 904"/>
                <a:gd name="T24" fmla="*/ 216 w 682"/>
                <a:gd name="T25" fmla="*/ 576 h 904"/>
                <a:gd name="T26" fmla="*/ 208 w 682"/>
                <a:gd name="T27" fmla="*/ 664 h 904"/>
                <a:gd name="T28" fmla="*/ 214 w 682"/>
                <a:gd name="T29" fmla="*/ 730 h 904"/>
                <a:gd name="T30" fmla="*/ 226 w 682"/>
                <a:gd name="T31" fmla="*/ 696 h 904"/>
                <a:gd name="T32" fmla="*/ 240 w 682"/>
                <a:gd name="T33" fmla="*/ 752 h 904"/>
                <a:gd name="T34" fmla="*/ 220 w 682"/>
                <a:gd name="T35" fmla="*/ 778 h 904"/>
                <a:gd name="T36" fmla="*/ 224 w 682"/>
                <a:gd name="T37" fmla="*/ 798 h 904"/>
                <a:gd name="T38" fmla="*/ 226 w 682"/>
                <a:gd name="T39" fmla="*/ 818 h 904"/>
                <a:gd name="T40" fmla="*/ 210 w 682"/>
                <a:gd name="T41" fmla="*/ 834 h 904"/>
                <a:gd name="T42" fmla="*/ 230 w 682"/>
                <a:gd name="T43" fmla="*/ 856 h 904"/>
                <a:gd name="T44" fmla="*/ 268 w 682"/>
                <a:gd name="T45" fmla="*/ 882 h 904"/>
                <a:gd name="T46" fmla="*/ 300 w 682"/>
                <a:gd name="T47" fmla="*/ 904 h 904"/>
                <a:gd name="T48" fmla="*/ 332 w 682"/>
                <a:gd name="T49" fmla="*/ 886 h 904"/>
                <a:gd name="T50" fmla="*/ 338 w 682"/>
                <a:gd name="T51" fmla="*/ 846 h 904"/>
                <a:gd name="T52" fmla="*/ 352 w 682"/>
                <a:gd name="T53" fmla="*/ 818 h 904"/>
                <a:gd name="T54" fmla="*/ 342 w 682"/>
                <a:gd name="T55" fmla="*/ 788 h 904"/>
                <a:gd name="T56" fmla="*/ 342 w 682"/>
                <a:gd name="T57" fmla="*/ 762 h 904"/>
                <a:gd name="T58" fmla="*/ 360 w 682"/>
                <a:gd name="T59" fmla="*/ 728 h 904"/>
                <a:gd name="T60" fmla="*/ 352 w 682"/>
                <a:gd name="T61" fmla="*/ 702 h 904"/>
                <a:gd name="T62" fmla="*/ 374 w 682"/>
                <a:gd name="T63" fmla="*/ 694 h 904"/>
                <a:gd name="T64" fmla="*/ 394 w 682"/>
                <a:gd name="T65" fmla="*/ 664 h 904"/>
                <a:gd name="T66" fmla="*/ 404 w 682"/>
                <a:gd name="T67" fmla="*/ 654 h 904"/>
                <a:gd name="T68" fmla="*/ 454 w 682"/>
                <a:gd name="T69" fmla="*/ 644 h 904"/>
                <a:gd name="T70" fmla="*/ 458 w 682"/>
                <a:gd name="T71" fmla="*/ 612 h 904"/>
                <a:gd name="T72" fmla="*/ 466 w 682"/>
                <a:gd name="T73" fmla="*/ 594 h 904"/>
                <a:gd name="T74" fmla="*/ 510 w 682"/>
                <a:gd name="T75" fmla="*/ 560 h 904"/>
                <a:gd name="T76" fmla="*/ 540 w 682"/>
                <a:gd name="T77" fmla="*/ 518 h 904"/>
                <a:gd name="T78" fmla="*/ 578 w 682"/>
                <a:gd name="T79" fmla="*/ 432 h 904"/>
                <a:gd name="T80" fmla="*/ 648 w 682"/>
                <a:gd name="T81" fmla="*/ 406 h 904"/>
                <a:gd name="T82" fmla="*/ 652 w 682"/>
                <a:gd name="T83" fmla="*/ 348 h 904"/>
                <a:gd name="T84" fmla="*/ 674 w 682"/>
                <a:gd name="T85" fmla="*/ 256 h 904"/>
                <a:gd name="T86" fmla="*/ 662 w 682"/>
                <a:gd name="T87" fmla="*/ 204 h 904"/>
                <a:gd name="T88" fmla="*/ 568 w 682"/>
                <a:gd name="T89" fmla="*/ 170 h 904"/>
                <a:gd name="T90" fmla="*/ 538 w 682"/>
                <a:gd name="T91" fmla="*/ 166 h 904"/>
                <a:gd name="T92" fmla="*/ 516 w 682"/>
                <a:gd name="T93" fmla="*/ 168 h 904"/>
                <a:gd name="T94" fmla="*/ 480 w 682"/>
                <a:gd name="T95" fmla="*/ 150 h 904"/>
                <a:gd name="T96" fmla="*/ 442 w 682"/>
                <a:gd name="T97" fmla="*/ 140 h 904"/>
                <a:gd name="T98" fmla="*/ 422 w 682"/>
                <a:gd name="T99" fmla="*/ 140 h 904"/>
                <a:gd name="T100" fmla="*/ 418 w 682"/>
                <a:gd name="T101" fmla="*/ 104 h 904"/>
                <a:gd name="T102" fmla="*/ 372 w 682"/>
                <a:gd name="T103" fmla="*/ 74 h 904"/>
                <a:gd name="T104" fmla="*/ 346 w 682"/>
                <a:gd name="T105" fmla="*/ 74 h 904"/>
                <a:gd name="T106" fmla="*/ 296 w 682"/>
                <a:gd name="T107" fmla="*/ 56 h 904"/>
                <a:gd name="T108" fmla="*/ 238 w 682"/>
                <a:gd name="T109" fmla="*/ 24 h 904"/>
                <a:gd name="T110" fmla="*/ 196 w 682"/>
                <a:gd name="T111" fmla="*/ 26 h 904"/>
                <a:gd name="T112" fmla="*/ 174 w 682"/>
                <a:gd name="T113" fmla="*/ 26 h 904"/>
                <a:gd name="T114" fmla="*/ 138 w 682"/>
                <a:gd name="T115" fmla="*/ 8 h 904"/>
                <a:gd name="T116" fmla="*/ 108 w 682"/>
                <a:gd name="T117" fmla="*/ 24 h 9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82" h="904">
                  <a:moveTo>
                    <a:pt x="104" y="0"/>
                  </a:moveTo>
                  <a:lnTo>
                    <a:pt x="104" y="0"/>
                  </a:lnTo>
                  <a:lnTo>
                    <a:pt x="100" y="2"/>
                  </a:lnTo>
                  <a:lnTo>
                    <a:pt x="94" y="6"/>
                  </a:lnTo>
                  <a:lnTo>
                    <a:pt x="84" y="14"/>
                  </a:lnTo>
                  <a:lnTo>
                    <a:pt x="84" y="14"/>
                  </a:lnTo>
                  <a:lnTo>
                    <a:pt x="76" y="14"/>
                  </a:lnTo>
                  <a:lnTo>
                    <a:pt x="76" y="14"/>
                  </a:lnTo>
                  <a:lnTo>
                    <a:pt x="70" y="16"/>
                  </a:lnTo>
                  <a:lnTo>
                    <a:pt x="68" y="18"/>
                  </a:lnTo>
                  <a:lnTo>
                    <a:pt x="68" y="18"/>
                  </a:lnTo>
                  <a:lnTo>
                    <a:pt x="60" y="26"/>
                  </a:lnTo>
                  <a:lnTo>
                    <a:pt x="60" y="26"/>
                  </a:lnTo>
                  <a:lnTo>
                    <a:pt x="56" y="32"/>
                  </a:lnTo>
                  <a:lnTo>
                    <a:pt x="54" y="38"/>
                  </a:lnTo>
                  <a:lnTo>
                    <a:pt x="52" y="42"/>
                  </a:lnTo>
                  <a:lnTo>
                    <a:pt x="48" y="42"/>
                  </a:lnTo>
                  <a:lnTo>
                    <a:pt x="44" y="44"/>
                  </a:lnTo>
                  <a:lnTo>
                    <a:pt x="44" y="44"/>
                  </a:lnTo>
                  <a:lnTo>
                    <a:pt x="42" y="44"/>
                  </a:lnTo>
                  <a:lnTo>
                    <a:pt x="42" y="44"/>
                  </a:lnTo>
                  <a:lnTo>
                    <a:pt x="38" y="42"/>
                  </a:lnTo>
                  <a:lnTo>
                    <a:pt x="34" y="40"/>
                  </a:lnTo>
                  <a:lnTo>
                    <a:pt x="28" y="36"/>
                  </a:lnTo>
                  <a:lnTo>
                    <a:pt x="22" y="32"/>
                  </a:lnTo>
                  <a:lnTo>
                    <a:pt x="20" y="30"/>
                  </a:lnTo>
                  <a:lnTo>
                    <a:pt x="14" y="30"/>
                  </a:lnTo>
                  <a:lnTo>
                    <a:pt x="14" y="30"/>
                  </a:lnTo>
                  <a:lnTo>
                    <a:pt x="12" y="30"/>
                  </a:lnTo>
                  <a:lnTo>
                    <a:pt x="12" y="30"/>
                  </a:lnTo>
                  <a:lnTo>
                    <a:pt x="20" y="34"/>
                  </a:lnTo>
                  <a:lnTo>
                    <a:pt x="24" y="38"/>
                  </a:lnTo>
                  <a:lnTo>
                    <a:pt x="24" y="38"/>
                  </a:lnTo>
                  <a:lnTo>
                    <a:pt x="24" y="38"/>
                  </a:lnTo>
                  <a:lnTo>
                    <a:pt x="24" y="38"/>
                  </a:lnTo>
                  <a:lnTo>
                    <a:pt x="24" y="38"/>
                  </a:lnTo>
                  <a:lnTo>
                    <a:pt x="10" y="40"/>
                  </a:lnTo>
                  <a:lnTo>
                    <a:pt x="10" y="40"/>
                  </a:lnTo>
                  <a:lnTo>
                    <a:pt x="16" y="42"/>
                  </a:lnTo>
                  <a:lnTo>
                    <a:pt x="16" y="42"/>
                  </a:lnTo>
                  <a:lnTo>
                    <a:pt x="20" y="48"/>
                  </a:lnTo>
                  <a:lnTo>
                    <a:pt x="22" y="50"/>
                  </a:lnTo>
                  <a:lnTo>
                    <a:pt x="24" y="52"/>
                  </a:lnTo>
                  <a:lnTo>
                    <a:pt x="24" y="52"/>
                  </a:lnTo>
                  <a:lnTo>
                    <a:pt x="34" y="56"/>
                  </a:lnTo>
                  <a:lnTo>
                    <a:pt x="36" y="58"/>
                  </a:lnTo>
                  <a:lnTo>
                    <a:pt x="40" y="62"/>
                  </a:lnTo>
                  <a:lnTo>
                    <a:pt x="40" y="62"/>
                  </a:lnTo>
                  <a:lnTo>
                    <a:pt x="42" y="68"/>
                  </a:lnTo>
                  <a:lnTo>
                    <a:pt x="42" y="76"/>
                  </a:lnTo>
                  <a:lnTo>
                    <a:pt x="42" y="76"/>
                  </a:lnTo>
                  <a:lnTo>
                    <a:pt x="44" y="90"/>
                  </a:lnTo>
                  <a:lnTo>
                    <a:pt x="44" y="96"/>
                  </a:lnTo>
                  <a:lnTo>
                    <a:pt x="44" y="104"/>
                  </a:lnTo>
                  <a:lnTo>
                    <a:pt x="44" y="104"/>
                  </a:lnTo>
                  <a:lnTo>
                    <a:pt x="40" y="110"/>
                  </a:lnTo>
                  <a:lnTo>
                    <a:pt x="34" y="116"/>
                  </a:lnTo>
                  <a:lnTo>
                    <a:pt x="20" y="126"/>
                  </a:lnTo>
                  <a:lnTo>
                    <a:pt x="20" y="126"/>
                  </a:lnTo>
                  <a:lnTo>
                    <a:pt x="10" y="138"/>
                  </a:lnTo>
                  <a:lnTo>
                    <a:pt x="4" y="146"/>
                  </a:lnTo>
                  <a:lnTo>
                    <a:pt x="2" y="152"/>
                  </a:lnTo>
                  <a:lnTo>
                    <a:pt x="2" y="152"/>
                  </a:lnTo>
                  <a:lnTo>
                    <a:pt x="0" y="160"/>
                  </a:lnTo>
                  <a:lnTo>
                    <a:pt x="0" y="164"/>
                  </a:lnTo>
                  <a:lnTo>
                    <a:pt x="2" y="166"/>
                  </a:lnTo>
                  <a:lnTo>
                    <a:pt x="2" y="166"/>
                  </a:lnTo>
                  <a:lnTo>
                    <a:pt x="6" y="168"/>
                  </a:lnTo>
                  <a:lnTo>
                    <a:pt x="8" y="170"/>
                  </a:lnTo>
                  <a:lnTo>
                    <a:pt x="8" y="170"/>
                  </a:lnTo>
                  <a:lnTo>
                    <a:pt x="12" y="170"/>
                  </a:lnTo>
                  <a:lnTo>
                    <a:pt x="12" y="170"/>
                  </a:lnTo>
                  <a:lnTo>
                    <a:pt x="16" y="168"/>
                  </a:lnTo>
                  <a:lnTo>
                    <a:pt x="16" y="168"/>
                  </a:lnTo>
                  <a:lnTo>
                    <a:pt x="20" y="170"/>
                  </a:lnTo>
                  <a:lnTo>
                    <a:pt x="20" y="170"/>
                  </a:lnTo>
                  <a:lnTo>
                    <a:pt x="24" y="172"/>
                  </a:lnTo>
                  <a:lnTo>
                    <a:pt x="24" y="174"/>
                  </a:lnTo>
                  <a:lnTo>
                    <a:pt x="16" y="180"/>
                  </a:lnTo>
                  <a:lnTo>
                    <a:pt x="8" y="186"/>
                  </a:lnTo>
                  <a:lnTo>
                    <a:pt x="4" y="190"/>
                  </a:lnTo>
                  <a:lnTo>
                    <a:pt x="4" y="192"/>
                  </a:lnTo>
                  <a:lnTo>
                    <a:pt x="4" y="192"/>
                  </a:lnTo>
                  <a:lnTo>
                    <a:pt x="6" y="198"/>
                  </a:lnTo>
                  <a:lnTo>
                    <a:pt x="12" y="204"/>
                  </a:lnTo>
                  <a:lnTo>
                    <a:pt x="12" y="204"/>
                  </a:lnTo>
                  <a:lnTo>
                    <a:pt x="16" y="210"/>
                  </a:lnTo>
                  <a:lnTo>
                    <a:pt x="22" y="216"/>
                  </a:lnTo>
                  <a:lnTo>
                    <a:pt x="22" y="216"/>
                  </a:lnTo>
                  <a:lnTo>
                    <a:pt x="28" y="220"/>
                  </a:lnTo>
                  <a:lnTo>
                    <a:pt x="36" y="224"/>
                  </a:lnTo>
                  <a:lnTo>
                    <a:pt x="36" y="224"/>
                  </a:lnTo>
                  <a:lnTo>
                    <a:pt x="40" y="226"/>
                  </a:lnTo>
                  <a:lnTo>
                    <a:pt x="42" y="230"/>
                  </a:lnTo>
                  <a:lnTo>
                    <a:pt x="46" y="236"/>
                  </a:lnTo>
                  <a:lnTo>
                    <a:pt x="46" y="236"/>
                  </a:lnTo>
                  <a:lnTo>
                    <a:pt x="52" y="242"/>
                  </a:lnTo>
                  <a:lnTo>
                    <a:pt x="58" y="248"/>
                  </a:lnTo>
                  <a:lnTo>
                    <a:pt x="58" y="248"/>
                  </a:lnTo>
                  <a:lnTo>
                    <a:pt x="62" y="256"/>
                  </a:lnTo>
                  <a:lnTo>
                    <a:pt x="68" y="262"/>
                  </a:lnTo>
                  <a:lnTo>
                    <a:pt x="68" y="262"/>
                  </a:lnTo>
                  <a:lnTo>
                    <a:pt x="94" y="290"/>
                  </a:lnTo>
                  <a:lnTo>
                    <a:pt x="94" y="290"/>
                  </a:lnTo>
                  <a:lnTo>
                    <a:pt x="98" y="296"/>
                  </a:lnTo>
                  <a:lnTo>
                    <a:pt x="102" y="304"/>
                  </a:lnTo>
                  <a:lnTo>
                    <a:pt x="106" y="310"/>
                  </a:lnTo>
                  <a:lnTo>
                    <a:pt x="110" y="316"/>
                  </a:lnTo>
                  <a:lnTo>
                    <a:pt x="110" y="316"/>
                  </a:lnTo>
                  <a:lnTo>
                    <a:pt x="120" y="324"/>
                  </a:lnTo>
                  <a:lnTo>
                    <a:pt x="130" y="332"/>
                  </a:lnTo>
                  <a:lnTo>
                    <a:pt x="154" y="344"/>
                  </a:lnTo>
                  <a:lnTo>
                    <a:pt x="154" y="344"/>
                  </a:lnTo>
                  <a:lnTo>
                    <a:pt x="176" y="352"/>
                  </a:lnTo>
                  <a:lnTo>
                    <a:pt x="188" y="356"/>
                  </a:lnTo>
                  <a:lnTo>
                    <a:pt x="198" y="362"/>
                  </a:lnTo>
                  <a:lnTo>
                    <a:pt x="198" y="362"/>
                  </a:lnTo>
                  <a:lnTo>
                    <a:pt x="204" y="370"/>
                  </a:lnTo>
                  <a:lnTo>
                    <a:pt x="208" y="378"/>
                  </a:lnTo>
                  <a:lnTo>
                    <a:pt x="210" y="386"/>
                  </a:lnTo>
                  <a:lnTo>
                    <a:pt x="212" y="394"/>
                  </a:lnTo>
                  <a:lnTo>
                    <a:pt x="212" y="394"/>
                  </a:lnTo>
                  <a:lnTo>
                    <a:pt x="210" y="410"/>
                  </a:lnTo>
                  <a:lnTo>
                    <a:pt x="210" y="410"/>
                  </a:lnTo>
                  <a:lnTo>
                    <a:pt x="212" y="418"/>
                  </a:lnTo>
                  <a:lnTo>
                    <a:pt x="212" y="428"/>
                  </a:lnTo>
                  <a:lnTo>
                    <a:pt x="212" y="428"/>
                  </a:lnTo>
                  <a:lnTo>
                    <a:pt x="208" y="442"/>
                  </a:lnTo>
                  <a:lnTo>
                    <a:pt x="208" y="448"/>
                  </a:lnTo>
                  <a:lnTo>
                    <a:pt x="208" y="456"/>
                  </a:lnTo>
                  <a:lnTo>
                    <a:pt x="208" y="456"/>
                  </a:lnTo>
                  <a:lnTo>
                    <a:pt x="210" y="474"/>
                  </a:lnTo>
                  <a:lnTo>
                    <a:pt x="210" y="482"/>
                  </a:lnTo>
                  <a:lnTo>
                    <a:pt x="208" y="490"/>
                  </a:lnTo>
                  <a:lnTo>
                    <a:pt x="208" y="490"/>
                  </a:lnTo>
                  <a:lnTo>
                    <a:pt x="206" y="504"/>
                  </a:lnTo>
                  <a:lnTo>
                    <a:pt x="206" y="510"/>
                  </a:lnTo>
                  <a:lnTo>
                    <a:pt x="206" y="518"/>
                  </a:lnTo>
                  <a:lnTo>
                    <a:pt x="206" y="518"/>
                  </a:lnTo>
                  <a:lnTo>
                    <a:pt x="214" y="552"/>
                  </a:lnTo>
                  <a:lnTo>
                    <a:pt x="214" y="552"/>
                  </a:lnTo>
                  <a:lnTo>
                    <a:pt x="216" y="568"/>
                  </a:lnTo>
                  <a:lnTo>
                    <a:pt x="216" y="576"/>
                  </a:lnTo>
                  <a:lnTo>
                    <a:pt x="214" y="584"/>
                  </a:lnTo>
                  <a:lnTo>
                    <a:pt x="214" y="584"/>
                  </a:lnTo>
                  <a:lnTo>
                    <a:pt x="210" y="594"/>
                  </a:lnTo>
                  <a:lnTo>
                    <a:pt x="208" y="604"/>
                  </a:lnTo>
                  <a:lnTo>
                    <a:pt x="208" y="604"/>
                  </a:lnTo>
                  <a:lnTo>
                    <a:pt x="204" y="614"/>
                  </a:lnTo>
                  <a:lnTo>
                    <a:pt x="200" y="622"/>
                  </a:lnTo>
                  <a:lnTo>
                    <a:pt x="200" y="622"/>
                  </a:lnTo>
                  <a:lnTo>
                    <a:pt x="198" y="634"/>
                  </a:lnTo>
                  <a:lnTo>
                    <a:pt x="202" y="644"/>
                  </a:lnTo>
                  <a:lnTo>
                    <a:pt x="208" y="664"/>
                  </a:lnTo>
                  <a:lnTo>
                    <a:pt x="208" y="664"/>
                  </a:lnTo>
                  <a:lnTo>
                    <a:pt x="210" y="672"/>
                  </a:lnTo>
                  <a:lnTo>
                    <a:pt x="208" y="678"/>
                  </a:lnTo>
                  <a:lnTo>
                    <a:pt x="206" y="692"/>
                  </a:lnTo>
                  <a:lnTo>
                    <a:pt x="206" y="692"/>
                  </a:lnTo>
                  <a:lnTo>
                    <a:pt x="204" y="700"/>
                  </a:lnTo>
                  <a:lnTo>
                    <a:pt x="204" y="714"/>
                  </a:lnTo>
                  <a:lnTo>
                    <a:pt x="204" y="720"/>
                  </a:lnTo>
                  <a:lnTo>
                    <a:pt x="206" y="726"/>
                  </a:lnTo>
                  <a:lnTo>
                    <a:pt x="208" y="730"/>
                  </a:lnTo>
                  <a:lnTo>
                    <a:pt x="214" y="730"/>
                  </a:lnTo>
                  <a:lnTo>
                    <a:pt x="214" y="730"/>
                  </a:lnTo>
                  <a:lnTo>
                    <a:pt x="214" y="730"/>
                  </a:lnTo>
                  <a:lnTo>
                    <a:pt x="214" y="730"/>
                  </a:lnTo>
                  <a:lnTo>
                    <a:pt x="218" y="730"/>
                  </a:lnTo>
                  <a:lnTo>
                    <a:pt x="220" y="726"/>
                  </a:lnTo>
                  <a:lnTo>
                    <a:pt x="220" y="716"/>
                  </a:lnTo>
                  <a:lnTo>
                    <a:pt x="220" y="716"/>
                  </a:lnTo>
                  <a:lnTo>
                    <a:pt x="220" y="712"/>
                  </a:lnTo>
                  <a:lnTo>
                    <a:pt x="220" y="706"/>
                  </a:lnTo>
                  <a:lnTo>
                    <a:pt x="222" y="700"/>
                  </a:lnTo>
                  <a:lnTo>
                    <a:pt x="226" y="696"/>
                  </a:lnTo>
                  <a:lnTo>
                    <a:pt x="226" y="696"/>
                  </a:lnTo>
                  <a:lnTo>
                    <a:pt x="232" y="722"/>
                  </a:lnTo>
                  <a:lnTo>
                    <a:pt x="232" y="722"/>
                  </a:lnTo>
                  <a:lnTo>
                    <a:pt x="232" y="728"/>
                  </a:lnTo>
                  <a:lnTo>
                    <a:pt x="234" y="734"/>
                  </a:lnTo>
                  <a:lnTo>
                    <a:pt x="234" y="734"/>
                  </a:lnTo>
                  <a:lnTo>
                    <a:pt x="238" y="740"/>
                  </a:lnTo>
                  <a:lnTo>
                    <a:pt x="242" y="746"/>
                  </a:lnTo>
                  <a:lnTo>
                    <a:pt x="242" y="746"/>
                  </a:lnTo>
                  <a:lnTo>
                    <a:pt x="242" y="750"/>
                  </a:lnTo>
                  <a:lnTo>
                    <a:pt x="240" y="752"/>
                  </a:lnTo>
                  <a:lnTo>
                    <a:pt x="240" y="752"/>
                  </a:lnTo>
                  <a:lnTo>
                    <a:pt x="236" y="758"/>
                  </a:lnTo>
                  <a:lnTo>
                    <a:pt x="236" y="762"/>
                  </a:lnTo>
                  <a:lnTo>
                    <a:pt x="236" y="762"/>
                  </a:lnTo>
                  <a:lnTo>
                    <a:pt x="234" y="766"/>
                  </a:lnTo>
                  <a:lnTo>
                    <a:pt x="232" y="770"/>
                  </a:lnTo>
                  <a:lnTo>
                    <a:pt x="232" y="770"/>
                  </a:lnTo>
                  <a:lnTo>
                    <a:pt x="228" y="774"/>
                  </a:lnTo>
                  <a:lnTo>
                    <a:pt x="226" y="780"/>
                  </a:lnTo>
                  <a:lnTo>
                    <a:pt x="226" y="780"/>
                  </a:lnTo>
                  <a:lnTo>
                    <a:pt x="220" y="778"/>
                  </a:lnTo>
                  <a:lnTo>
                    <a:pt x="218" y="776"/>
                  </a:lnTo>
                  <a:lnTo>
                    <a:pt x="218" y="776"/>
                  </a:lnTo>
                  <a:lnTo>
                    <a:pt x="216" y="776"/>
                  </a:lnTo>
                  <a:lnTo>
                    <a:pt x="214" y="780"/>
                  </a:lnTo>
                  <a:lnTo>
                    <a:pt x="214" y="780"/>
                  </a:lnTo>
                  <a:lnTo>
                    <a:pt x="212" y="786"/>
                  </a:lnTo>
                  <a:lnTo>
                    <a:pt x="214" y="790"/>
                  </a:lnTo>
                  <a:lnTo>
                    <a:pt x="214" y="794"/>
                  </a:lnTo>
                  <a:lnTo>
                    <a:pt x="214" y="794"/>
                  </a:lnTo>
                  <a:lnTo>
                    <a:pt x="220" y="796"/>
                  </a:lnTo>
                  <a:lnTo>
                    <a:pt x="224" y="798"/>
                  </a:lnTo>
                  <a:lnTo>
                    <a:pt x="224" y="798"/>
                  </a:lnTo>
                  <a:lnTo>
                    <a:pt x="226" y="800"/>
                  </a:lnTo>
                  <a:lnTo>
                    <a:pt x="226" y="802"/>
                  </a:lnTo>
                  <a:lnTo>
                    <a:pt x="226" y="806"/>
                  </a:lnTo>
                  <a:lnTo>
                    <a:pt x="226" y="806"/>
                  </a:lnTo>
                  <a:lnTo>
                    <a:pt x="232" y="812"/>
                  </a:lnTo>
                  <a:lnTo>
                    <a:pt x="234" y="816"/>
                  </a:lnTo>
                  <a:lnTo>
                    <a:pt x="230" y="818"/>
                  </a:lnTo>
                  <a:lnTo>
                    <a:pt x="230" y="818"/>
                  </a:lnTo>
                  <a:lnTo>
                    <a:pt x="226" y="818"/>
                  </a:lnTo>
                  <a:lnTo>
                    <a:pt x="226" y="818"/>
                  </a:lnTo>
                  <a:lnTo>
                    <a:pt x="220" y="818"/>
                  </a:lnTo>
                  <a:lnTo>
                    <a:pt x="220" y="818"/>
                  </a:lnTo>
                  <a:lnTo>
                    <a:pt x="214" y="816"/>
                  </a:lnTo>
                  <a:lnTo>
                    <a:pt x="214" y="816"/>
                  </a:lnTo>
                  <a:lnTo>
                    <a:pt x="210" y="818"/>
                  </a:lnTo>
                  <a:lnTo>
                    <a:pt x="210" y="818"/>
                  </a:lnTo>
                  <a:lnTo>
                    <a:pt x="206" y="820"/>
                  </a:lnTo>
                  <a:lnTo>
                    <a:pt x="206" y="826"/>
                  </a:lnTo>
                  <a:lnTo>
                    <a:pt x="208" y="830"/>
                  </a:lnTo>
                  <a:lnTo>
                    <a:pt x="210" y="834"/>
                  </a:lnTo>
                  <a:lnTo>
                    <a:pt x="210" y="834"/>
                  </a:lnTo>
                  <a:lnTo>
                    <a:pt x="214" y="838"/>
                  </a:lnTo>
                  <a:lnTo>
                    <a:pt x="218" y="838"/>
                  </a:lnTo>
                  <a:lnTo>
                    <a:pt x="226" y="842"/>
                  </a:lnTo>
                  <a:lnTo>
                    <a:pt x="226" y="842"/>
                  </a:lnTo>
                  <a:lnTo>
                    <a:pt x="232" y="846"/>
                  </a:lnTo>
                  <a:lnTo>
                    <a:pt x="236" y="850"/>
                  </a:lnTo>
                  <a:lnTo>
                    <a:pt x="236" y="850"/>
                  </a:lnTo>
                  <a:lnTo>
                    <a:pt x="236" y="852"/>
                  </a:lnTo>
                  <a:lnTo>
                    <a:pt x="234" y="854"/>
                  </a:lnTo>
                  <a:lnTo>
                    <a:pt x="232" y="856"/>
                  </a:lnTo>
                  <a:lnTo>
                    <a:pt x="230" y="856"/>
                  </a:lnTo>
                  <a:lnTo>
                    <a:pt x="230" y="856"/>
                  </a:lnTo>
                  <a:lnTo>
                    <a:pt x="232" y="860"/>
                  </a:lnTo>
                  <a:lnTo>
                    <a:pt x="234" y="864"/>
                  </a:lnTo>
                  <a:lnTo>
                    <a:pt x="242" y="870"/>
                  </a:lnTo>
                  <a:lnTo>
                    <a:pt x="242" y="870"/>
                  </a:lnTo>
                  <a:lnTo>
                    <a:pt x="252" y="874"/>
                  </a:lnTo>
                  <a:lnTo>
                    <a:pt x="252" y="876"/>
                  </a:lnTo>
                  <a:lnTo>
                    <a:pt x="254" y="880"/>
                  </a:lnTo>
                  <a:lnTo>
                    <a:pt x="254" y="880"/>
                  </a:lnTo>
                  <a:lnTo>
                    <a:pt x="260" y="882"/>
                  </a:lnTo>
                  <a:lnTo>
                    <a:pt x="268" y="882"/>
                  </a:lnTo>
                  <a:lnTo>
                    <a:pt x="268" y="882"/>
                  </a:lnTo>
                  <a:lnTo>
                    <a:pt x="270" y="884"/>
                  </a:lnTo>
                  <a:lnTo>
                    <a:pt x="270" y="888"/>
                  </a:lnTo>
                  <a:lnTo>
                    <a:pt x="272" y="892"/>
                  </a:lnTo>
                  <a:lnTo>
                    <a:pt x="272" y="892"/>
                  </a:lnTo>
                  <a:lnTo>
                    <a:pt x="276" y="896"/>
                  </a:lnTo>
                  <a:lnTo>
                    <a:pt x="282" y="898"/>
                  </a:lnTo>
                  <a:lnTo>
                    <a:pt x="282" y="898"/>
                  </a:lnTo>
                  <a:lnTo>
                    <a:pt x="290" y="902"/>
                  </a:lnTo>
                  <a:lnTo>
                    <a:pt x="300" y="904"/>
                  </a:lnTo>
                  <a:lnTo>
                    <a:pt x="300" y="904"/>
                  </a:lnTo>
                  <a:lnTo>
                    <a:pt x="308" y="902"/>
                  </a:lnTo>
                  <a:lnTo>
                    <a:pt x="308" y="902"/>
                  </a:lnTo>
                  <a:lnTo>
                    <a:pt x="310" y="900"/>
                  </a:lnTo>
                  <a:lnTo>
                    <a:pt x="312" y="896"/>
                  </a:lnTo>
                  <a:lnTo>
                    <a:pt x="312" y="896"/>
                  </a:lnTo>
                  <a:lnTo>
                    <a:pt x="314" y="894"/>
                  </a:lnTo>
                  <a:lnTo>
                    <a:pt x="322" y="892"/>
                  </a:lnTo>
                  <a:lnTo>
                    <a:pt x="322" y="892"/>
                  </a:lnTo>
                  <a:lnTo>
                    <a:pt x="328" y="892"/>
                  </a:lnTo>
                  <a:lnTo>
                    <a:pt x="332" y="890"/>
                  </a:lnTo>
                  <a:lnTo>
                    <a:pt x="332" y="886"/>
                  </a:lnTo>
                  <a:lnTo>
                    <a:pt x="330" y="884"/>
                  </a:lnTo>
                  <a:lnTo>
                    <a:pt x="326" y="876"/>
                  </a:lnTo>
                  <a:lnTo>
                    <a:pt x="322" y="872"/>
                  </a:lnTo>
                  <a:lnTo>
                    <a:pt x="322" y="868"/>
                  </a:lnTo>
                  <a:lnTo>
                    <a:pt x="322" y="868"/>
                  </a:lnTo>
                  <a:lnTo>
                    <a:pt x="324" y="860"/>
                  </a:lnTo>
                  <a:lnTo>
                    <a:pt x="326" y="852"/>
                  </a:lnTo>
                  <a:lnTo>
                    <a:pt x="326" y="852"/>
                  </a:lnTo>
                  <a:lnTo>
                    <a:pt x="330" y="850"/>
                  </a:lnTo>
                  <a:lnTo>
                    <a:pt x="334" y="848"/>
                  </a:lnTo>
                  <a:lnTo>
                    <a:pt x="338" y="846"/>
                  </a:lnTo>
                  <a:lnTo>
                    <a:pt x="340" y="844"/>
                  </a:lnTo>
                  <a:lnTo>
                    <a:pt x="340" y="844"/>
                  </a:lnTo>
                  <a:lnTo>
                    <a:pt x="342" y="840"/>
                  </a:lnTo>
                  <a:lnTo>
                    <a:pt x="340" y="834"/>
                  </a:lnTo>
                  <a:lnTo>
                    <a:pt x="338" y="830"/>
                  </a:lnTo>
                  <a:lnTo>
                    <a:pt x="336" y="826"/>
                  </a:lnTo>
                  <a:lnTo>
                    <a:pt x="336" y="826"/>
                  </a:lnTo>
                  <a:lnTo>
                    <a:pt x="338" y="822"/>
                  </a:lnTo>
                  <a:lnTo>
                    <a:pt x="342" y="822"/>
                  </a:lnTo>
                  <a:lnTo>
                    <a:pt x="352" y="818"/>
                  </a:lnTo>
                  <a:lnTo>
                    <a:pt x="352" y="818"/>
                  </a:lnTo>
                  <a:lnTo>
                    <a:pt x="356" y="816"/>
                  </a:lnTo>
                  <a:lnTo>
                    <a:pt x="356" y="814"/>
                  </a:lnTo>
                  <a:lnTo>
                    <a:pt x="358" y="806"/>
                  </a:lnTo>
                  <a:lnTo>
                    <a:pt x="358" y="806"/>
                  </a:lnTo>
                  <a:lnTo>
                    <a:pt x="362" y="800"/>
                  </a:lnTo>
                  <a:lnTo>
                    <a:pt x="362" y="798"/>
                  </a:lnTo>
                  <a:lnTo>
                    <a:pt x="358" y="796"/>
                  </a:lnTo>
                  <a:lnTo>
                    <a:pt x="358" y="796"/>
                  </a:lnTo>
                  <a:lnTo>
                    <a:pt x="350" y="792"/>
                  </a:lnTo>
                  <a:lnTo>
                    <a:pt x="342" y="788"/>
                  </a:lnTo>
                  <a:lnTo>
                    <a:pt x="342" y="788"/>
                  </a:lnTo>
                  <a:lnTo>
                    <a:pt x="334" y="784"/>
                  </a:lnTo>
                  <a:lnTo>
                    <a:pt x="326" y="778"/>
                  </a:lnTo>
                  <a:lnTo>
                    <a:pt x="326" y="778"/>
                  </a:lnTo>
                  <a:lnTo>
                    <a:pt x="324" y="774"/>
                  </a:lnTo>
                  <a:lnTo>
                    <a:pt x="324" y="772"/>
                  </a:lnTo>
                  <a:lnTo>
                    <a:pt x="326" y="768"/>
                  </a:lnTo>
                  <a:lnTo>
                    <a:pt x="330" y="764"/>
                  </a:lnTo>
                  <a:lnTo>
                    <a:pt x="330" y="764"/>
                  </a:lnTo>
                  <a:lnTo>
                    <a:pt x="334" y="762"/>
                  </a:lnTo>
                  <a:lnTo>
                    <a:pt x="338" y="762"/>
                  </a:lnTo>
                  <a:lnTo>
                    <a:pt x="342" y="762"/>
                  </a:lnTo>
                  <a:lnTo>
                    <a:pt x="346" y="760"/>
                  </a:lnTo>
                  <a:lnTo>
                    <a:pt x="346" y="760"/>
                  </a:lnTo>
                  <a:lnTo>
                    <a:pt x="350" y="756"/>
                  </a:lnTo>
                  <a:lnTo>
                    <a:pt x="352" y="750"/>
                  </a:lnTo>
                  <a:lnTo>
                    <a:pt x="352" y="750"/>
                  </a:lnTo>
                  <a:lnTo>
                    <a:pt x="356" y="746"/>
                  </a:lnTo>
                  <a:lnTo>
                    <a:pt x="354" y="738"/>
                  </a:lnTo>
                  <a:lnTo>
                    <a:pt x="354" y="738"/>
                  </a:lnTo>
                  <a:lnTo>
                    <a:pt x="354" y="734"/>
                  </a:lnTo>
                  <a:lnTo>
                    <a:pt x="356" y="732"/>
                  </a:lnTo>
                  <a:lnTo>
                    <a:pt x="360" y="728"/>
                  </a:lnTo>
                  <a:lnTo>
                    <a:pt x="366" y="724"/>
                  </a:lnTo>
                  <a:lnTo>
                    <a:pt x="368" y="722"/>
                  </a:lnTo>
                  <a:lnTo>
                    <a:pt x="370" y="718"/>
                  </a:lnTo>
                  <a:lnTo>
                    <a:pt x="370" y="718"/>
                  </a:lnTo>
                  <a:lnTo>
                    <a:pt x="362" y="716"/>
                  </a:lnTo>
                  <a:lnTo>
                    <a:pt x="356" y="714"/>
                  </a:lnTo>
                  <a:lnTo>
                    <a:pt x="356" y="714"/>
                  </a:lnTo>
                  <a:lnTo>
                    <a:pt x="354" y="712"/>
                  </a:lnTo>
                  <a:lnTo>
                    <a:pt x="352" y="708"/>
                  </a:lnTo>
                  <a:lnTo>
                    <a:pt x="352" y="702"/>
                  </a:lnTo>
                  <a:lnTo>
                    <a:pt x="352" y="702"/>
                  </a:lnTo>
                  <a:lnTo>
                    <a:pt x="350" y="694"/>
                  </a:lnTo>
                  <a:lnTo>
                    <a:pt x="350" y="690"/>
                  </a:lnTo>
                  <a:lnTo>
                    <a:pt x="350" y="688"/>
                  </a:lnTo>
                  <a:lnTo>
                    <a:pt x="350" y="688"/>
                  </a:lnTo>
                  <a:lnTo>
                    <a:pt x="352" y="688"/>
                  </a:lnTo>
                  <a:lnTo>
                    <a:pt x="352" y="688"/>
                  </a:lnTo>
                  <a:lnTo>
                    <a:pt x="360" y="690"/>
                  </a:lnTo>
                  <a:lnTo>
                    <a:pt x="366" y="694"/>
                  </a:lnTo>
                  <a:lnTo>
                    <a:pt x="366" y="694"/>
                  </a:lnTo>
                  <a:lnTo>
                    <a:pt x="374" y="694"/>
                  </a:lnTo>
                  <a:lnTo>
                    <a:pt x="374" y="694"/>
                  </a:lnTo>
                  <a:lnTo>
                    <a:pt x="386" y="692"/>
                  </a:lnTo>
                  <a:lnTo>
                    <a:pt x="392" y="690"/>
                  </a:lnTo>
                  <a:lnTo>
                    <a:pt x="396" y="686"/>
                  </a:lnTo>
                  <a:lnTo>
                    <a:pt x="396" y="686"/>
                  </a:lnTo>
                  <a:lnTo>
                    <a:pt x="396" y="682"/>
                  </a:lnTo>
                  <a:lnTo>
                    <a:pt x="394" y="678"/>
                  </a:lnTo>
                  <a:lnTo>
                    <a:pt x="392" y="674"/>
                  </a:lnTo>
                  <a:lnTo>
                    <a:pt x="390" y="670"/>
                  </a:lnTo>
                  <a:lnTo>
                    <a:pt x="390" y="670"/>
                  </a:lnTo>
                  <a:lnTo>
                    <a:pt x="392" y="668"/>
                  </a:lnTo>
                  <a:lnTo>
                    <a:pt x="394" y="664"/>
                  </a:lnTo>
                  <a:lnTo>
                    <a:pt x="394" y="664"/>
                  </a:lnTo>
                  <a:lnTo>
                    <a:pt x="392" y="662"/>
                  </a:lnTo>
                  <a:lnTo>
                    <a:pt x="390" y="662"/>
                  </a:lnTo>
                  <a:lnTo>
                    <a:pt x="384" y="658"/>
                  </a:lnTo>
                  <a:lnTo>
                    <a:pt x="384" y="658"/>
                  </a:lnTo>
                  <a:lnTo>
                    <a:pt x="382" y="654"/>
                  </a:lnTo>
                  <a:lnTo>
                    <a:pt x="384" y="652"/>
                  </a:lnTo>
                  <a:lnTo>
                    <a:pt x="388" y="650"/>
                  </a:lnTo>
                  <a:lnTo>
                    <a:pt x="388" y="650"/>
                  </a:lnTo>
                  <a:lnTo>
                    <a:pt x="404" y="654"/>
                  </a:lnTo>
                  <a:lnTo>
                    <a:pt x="404" y="654"/>
                  </a:lnTo>
                  <a:lnTo>
                    <a:pt x="416" y="656"/>
                  </a:lnTo>
                  <a:lnTo>
                    <a:pt x="416" y="656"/>
                  </a:lnTo>
                  <a:lnTo>
                    <a:pt x="416" y="656"/>
                  </a:lnTo>
                  <a:lnTo>
                    <a:pt x="416" y="656"/>
                  </a:lnTo>
                  <a:lnTo>
                    <a:pt x="420" y="656"/>
                  </a:lnTo>
                  <a:lnTo>
                    <a:pt x="426" y="654"/>
                  </a:lnTo>
                  <a:lnTo>
                    <a:pt x="436" y="648"/>
                  </a:lnTo>
                  <a:lnTo>
                    <a:pt x="436" y="648"/>
                  </a:lnTo>
                  <a:lnTo>
                    <a:pt x="446" y="648"/>
                  </a:lnTo>
                  <a:lnTo>
                    <a:pt x="450" y="646"/>
                  </a:lnTo>
                  <a:lnTo>
                    <a:pt x="454" y="644"/>
                  </a:lnTo>
                  <a:lnTo>
                    <a:pt x="454" y="644"/>
                  </a:lnTo>
                  <a:lnTo>
                    <a:pt x="456" y="640"/>
                  </a:lnTo>
                  <a:lnTo>
                    <a:pt x="458" y="636"/>
                  </a:lnTo>
                  <a:lnTo>
                    <a:pt x="460" y="628"/>
                  </a:lnTo>
                  <a:lnTo>
                    <a:pt x="460" y="628"/>
                  </a:lnTo>
                  <a:lnTo>
                    <a:pt x="462" y="624"/>
                  </a:lnTo>
                  <a:lnTo>
                    <a:pt x="462" y="620"/>
                  </a:lnTo>
                  <a:lnTo>
                    <a:pt x="462" y="620"/>
                  </a:lnTo>
                  <a:lnTo>
                    <a:pt x="462" y="616"/>
                  </a:lnTo>
                  <a:lnTo>
                    <a:pt x="458" y="612"/>
                  </a:lnTo>
                  <a:lnTo>
                    <a:pt x="458" y="612"/>
                  </a:lnTo>
                  <a:lnTo>
                    <a:pt x="452" y="604"/>
                  </a:lnTo>
                  <a:lnTo>
                    <a:pt x="446" y="596"/>
                  </a:lnTo>
                  <a:lnTo>
                    <a:pt x="446" y="596"/>
                  </a:lnTo>
                  <a:lnTo>
                    <a:pt x="440" y="588"/>
                  </a:lnTo>
                  <a:lnTo>
                    <a:pt x="432" y="582"/>
                  </a:lnTo>
                  <a:lnTo>
                    <a:pt x="432" y="582"/>
                  </a:lnTo>
                  <a:lnTo>
                    <a:pt x="440" y="584"/>
                  </a:lnTo>
                  <a:lnTo>
                    <a:pt x="446" y="586"/>
                  </a:lnTo>
                  <a:lnTo>
                    <a:pt x="460" y="592"/>
                  </a:lnTo>
                  <a:lnTo>
                    <a:pt x="460" y="592"/>
                  </a:lnTo>
                  <a:lnTo>
                    <a:pt x="466" y="594"/>
                  </a:lnTo>
                  <a:lnTo>
                    <a:pt x="472" y="596"/>
                  </a:lnTo>
                  <a:lnTo>
                    <a:pt x="472" y="596"/>
                  </a:lnTo>
                  <a:lnTo>
                    <a:pt x="480" y="594"/>
                  </a:lnTo>
                  <a:lnTo>
                    <a:pt x="480" y="594"/>
                  </a:lnTo>
                  <a:lnTo>
                    <a:pt x="488" y="590"/>
                  </a:lnTo>
                  <a:lnTo>
                    <a:pt x="492" y="584"/>
                  </a:lnTo>
                  <a:lnTo>
                    <a:pt x="502" y="572"/>
                  </a:lnTo>
                  <a:lnTo>
                    <a:pt x="502" y="572"/>
                  </a:lnTo>
                  <a:lnTo>
                    <a:pt x="508" y="566"/>
                  </a:lnTo>
                  <a:lnTo>
                    <a:pt x="508" y="564"/>
                  </a:lnTo>
                  <a:lnTo>
                    <a:pt x="510" y="560"/>
                  </a:lnTo>
                  <a:lnTo>
                    <a:pt x="510" y="560"/>
                  </a:lnTo>
                  <a:lnTo>
                    <a:pt x="506" y="552"/>
                  </a:lnTo>
                  <a:lnTo>
                    <a:pt x="506" y="548"/>
                  </a:lnTo>
                  <a:lnTo>
                    <a:pt x="506" y="544"/>
                  </a:lnTo>
                  <a:lnTo>
                    <a:pt x="506" y="544"/>
                  </a:lnTo>
                  <a:lnTo>
                    <a:pt x="508" y="540"/>
                  </a:lnTo>
                  <a:lnTo>
                    <a:pt x="510" y="536"/>
                  </a:lnTo>
                  <a:lnTo>
                    <a:pt x="520" y="530"/>
                  </a:lnTo>
                  <a:lnTo>
                    <a:pt x="530" y="524"/>
                  </a:lnTo>
                  <a:lnTo>
                    <a:pt x="540" y="518"/>
                  </a:lnTo>
                  <a:lnTo>
                    <a:pt x="540" y="518"/>
                  </a:lnTo>
                  <a:lnTo>
                    <a:pt x="546" y="510"/>
                  </a:lnTo>
                  <a:lnTo>
                    <a:pt x="548" y="504"/>
                  </a:lnTo>
                  <a:lnTo>
                    <a:pt x="550" y="496"/>
                  </a:lnTo>
                  <a:lnTo>
                    <a:pt x="550" y="488"/>
                  </a:lnTo>
                  <a:lnTo>
                    <a:pt x="550" y="488"/>
                  </a:lnTo>
                  <a:lnTo>
                    <a:pt x="548" y="470"/>
                  </a:lnTo>
                  <a:lnTo>
                    <a:pt x="548" y="462"/>
                  </a:lnTo>
                  <a:lnTo>
                    <a:pt x="552" y="454"/>
                  </a:lnTo>
                  <a:lnTo>
                    <a:pt x="552" y="454"/>
                  </a:lnTo>
                  <a:lnTo>
                    <a:pt x="566" y="442"/>
                  </a:lnTo>
                  <a:lnTo>
                    <a:pt x="578" y="432"/>
                  </a:lnTo>
                  <a:lnTo>
                    <a:pt x="578" y="432"/>
                  </a:lnTo>
                  <a:lnTo>
                    <a:pt x="586" y="426"/>
                  </a:lnTo>
                  <a:lnTo>
                    <a:pt x="596" y="424"/>
                  </a:lnTo>
                  <a:lnTo>
                    <a:pt x="616" y="422"/>
                  </a:lnTo>
                  <a:lnTo>
                    <a:pt x="616" y="422"/>
                  </a:lnTo>
                  <a:lnTo>
                    <a:pt x="626" y="418"/>
                  </a:lnTo>
                  <a:lnTo>
                    <a:pt x="634" y="416"/>
                  </a:lnTo>
                  <a:lnTo>
                    <a:pt x="634" y="416"/>
                  </a:lnTo>
                  <a:lnTo>
                    <a:pt x="642" y="412"/>
                  </a:lnTo>
                  <a:lnTo>
                    <a:pt x="646" y="410"/>
                  </a:lnTo>
                  <a:lnTo>
                    <a:pt x="648" y="406"/>
                  </a:lnTo>
                  <a:lnTo>
                    <a:pt x="648" y="406"/>
                  </a:lnTo>
                  <a:lnTo>
                    <a:pt x="652" y="400"/>
                  </a:lnTo>
                  <a:lnTo>
                    <a:pt x="652" y="392"/>
                  </a:lnTo>
                  <a:lnTo>
                    <a:pt x="656" y="376"/>
                  </a:lnTo>
                  <a:lnTo>
                    <a:pt x="656" y="376"/>
                  </a:lnTo>
                  <a:lnTo>
                    <a:pt x="658" y="368"/>
                  </a:lnTo>
                  <a:lnTo>
                    <a:pt x="658" y="362"/>
                  </a:lnTo>
                  <a:lnTo>
                    <a:pt x="658" y="362"/>
                  </a:lnTo>
                  <a:lnTo>
                    <a:pt x="658" y="356"/>
                  </a:lnTo>
                  <a:lnTo>
                    <a:pt x="654" y="352"/>
                  </a:lnTo>
                  <a:lnTo>
                    <a:pt x="652" y="348"/>
                  </a:lnTo>
                  <a:lnTo>
                    <a:pt x="650" y="342"/>
                  </a:lnTo>
                  <a:lnTo>
                    <a:pt x="650" y="342"/>
                  </a:lnTo>
                  <a:lnTo>
                    <a:pt x="644" y="310"/>
                  </a:lnTo>
                  <a:lnTo>
                    <a:pt x="644" y="310"/>
                  </a:lnTo>
                  <a:lnTo>
                    <a:pt x="644" y="302"/>
                  </a:lnTo>
                  <a:lnTo>
                    <a:pt x="646" y="294"/>
                  </a:lnTo>
                  <a:lnTo>
                    <a:pt x="650" y="288"/>
                  </a:lnTo>
                  <a:lnTo>
                    <a:pt x="656" y="282"/>
                  </a:lnTo>
                  <a:lnTo>
                    <a:pt x="666" y="270"/>
                  </a:lnTo>
                  <a:lnTo>
                    <a:pt x="670" y="262"/>
                  </a:lnTo>
                  <a:lnTo>
                    <a:pt x="674" y="256"/>
                  </a:lnTo>
                  <a:lnTo>
                    <a:pt x="674" y="256"/>
                  </a:lnTo>
                  <a:lnTo>
                    <a:pt x="680" y="242"/>
                  </a:lnTo>
                  <a:lnTo>
                    <a:pt x="682" y="234"/>
                  </a:lnTo>
                  <a:lnTo>
                    <a:pt x="682" y="228"/>
                  </a:lnTo>
                  <a:lnTo>
                    <a:pt x="682" y="228"/>
                  </a:lnTo>
                  <a:lnTo>
                    <a:pt x="676" y="222"/>
                  </a:lnTo>
                  <a:lnTo>
                    <a:pt x="672" y="216"/>
                  </a:lnTo>
                  <a:lnTo>
                    <a:pt x="672" y="216"/>
                  </a:lnTo>
                  <a:lnTo>
                    <a:pt x="668" y="208"/>
                  </a:lnTo>
                  <a:lnTo>
                    <a:pt x="666" y="206"/>
                  </a:lnTo>
                  <a:lnTo>
                    <a:pt x="662" y="204"/>
                  </a:lnTo>
                  <a:lnTo>
                    <a:pt x="662" y="204"/>
                  </a:lnTo>
                  <a:lnTo>
                    <a:pt x="652" y="200"/>
                  </a:lnTo>
                  <a:lnTo>
                    <a:pt x="642" y="198"/>
                  </a:lnTo>
                  <a:lnTo>
                    <a:pt x="632" y="196"/>
                  </a:lnTo>
                  <a:lnTo>
                    <a:pt x="624" y="192"/>
                  </a:lnTo>
                  <a:lnTo>
                    <a:pt x="624" y="192"/>
                  </a:lnTo>
                  <a:lnTo>
                    <a:pt x="606" y="182"/>
                  </a:lnTo>
                  <a:lnTo>
                    <a:pt x="598" y="178"/>
                  </a:lnTo>
                  <a:lnTo>
                    <a:pt x="588" y="174"/>
                  </a:lnTo>
                  <a:lnTo>
                    <a:pt x="588" y="174"/>
                  </a:lnTo>
                  <a:lnTo>
                    <a:pt x="568" y="170"/>
                  </a:lnTo>
                  <a:lnTo>
                    <a:pt x="568" y="170"/>
                  </a:lnTo>
                  <a:lnTo>
                    <a:pt x="566" y="170"/>
                  </a:lnTo>
                  <a:lnTo>
                    <a:pt x="566" y="170"/>
                  </a:lnTo>
                  <a:lnTo>
                    <a:pt x="560" y="170"/>
                  </a:lnTo>
                  <a:lnTo>
                    <a:pt x="560" y="170"/>
                  </a:lnTo>
                  <a:lnTo>
                    <a:pt x="554" y="172"/>
                  </a:lnTo>
                  <a:lnTo>
                    <a:pt x="554" y="172"/>
                  </a:lnTo>
                  <a:lnTo>
                    <a:pt x="548" y="170"/>
                  </a:lnTo>
                  <a:lnTo>
                    <a:pt x="548" y="170"/>
                  </a:lnTo>
                  <a:lnTo>
                    <a:pt x="542" y="168"/>
                  </a:lnTo>
                  <a:lnTo>
                    <a:pt x="538" y="166"/>
                  </a:lnTo>
                  <a:lnTo>
                    <a:pt x="534" y="166"/>
                  </a:lnTo>
                  <a:lnTo>
                    <a:pt x="534" y="166"/>
                  </a:lnTo>
                  <a:lnTo>
                    <a:pt x="534" y="166"/>
                  </a:lnTo>
                  <a:lnTo>
                    <a:pt x="530" y="166"/>
                  </a:lnTo>
                  <a:lnTo>
                    <a:pt x="526" y="168"/>
                  </a:lnTo>
                  <a:lnTo>
                    <a:pt x="524" y="172"/>
                  </a:lnTo>
                  <a:lnTo>
                    <a:pt x="518" y="174"/>
                  </a:lnTo>
                  <a:lnTo>
                    <a:pt x="518" y="174"/>
                  </a:lnTo>
                  <a:lnTo>
                    <a:pt x="516" y="170"/>
                  </a:lnTo>
                  <a:lnTo>
                    <a:pt x="516" y="168"/>
                  </a:lnTo>
                  <a:lnTo>
                    <a:pt x="516" y="168"/>
                  </a:lnTo>
                  <a:lnTo>
                    <a:pt x="518" y="166"/>
                  </a:lnTo>
                  <a:lnTo>
                    <a:pt x="522" y="164"/>
                  </a:lnTo>
                  <a:lnTo>
                    <a:pt x="522" y="164"/>
                  </a:lnTo>
                  <a:lnTo>
                    <a:pt x="520" y="160"/>
                  </a:lnTo>
                  <a:lnTo>
                    <a:pt x="518" y="158"/>
                  </a:lnTo>
                  <a:lnTo>
                    <a:pt x="510" y="156"/>
                  </a:lnTo>
                  <a:lnTo>
                    <a:pt x="510" y="156"/>
                  </a:lnTo>
                  <a:lnTo>
                    <a:pt x="498" y="150"/>
                  </a:lnTo>
                  <a:lnTo>
                    <a:pt x="486" y="148"/>
                  </a:lnTo>
                  <a:lnTo>
                    <a:pt x="486" y="148"/>
                  </a:lnTo>
                  <a:lnTo>
                    <a:pt x="480" y="150"/>
                  </a:lnTo>
                  <a:lnTo>
                    <a:pt x="480" y="150"/>
                  </a:lnTo>
                  <a:lnTo>
                    <a:pt x="476" y="150"/>
                  </a:lnTo>
                  <a:lnTo>
                    <a:pt x="476" y="150"/>
                  </a:lnTo>
                  <a:lnTo>
                    <a:pt x="470" y="148"/>
                  </a:lnTo>
                  <a:lnTo>
                    <a:pt x="470" y="148"/>
                  </a:lnTo>
                  <a:lnTo>
                    <a:pt x="464" y="146"/>
                  </a:lnTo>
                  <a:lnTo>
                    <a:pt x="460" y="142"/>
                  </a:lnTo>
                  <a:lnTo>
                    <a:pt x="454" y="140"/>
                  </a:lnTo>
                  <a:lnTo>
                    <a:pt x="448" y="138"/>
                  </a:lnTo>
                  <a:lnTo>
                    <a:pt x="448" y="138"/>
                  </a:lnTo>
                  <a:lnTo>
                    <a:pt x="442" y="140"/>
                  </a:lnTo>
                  <a:lnTo>
                    <a:pt x="442" y="140"/>
                  </a:lnTo>
                  <a:lnTo>
                    <a:pt x="438" y="142"/>
                  </a:lnTo>
                  <a:lnTo>
                    <a:pt x="434" y="146"/>
                  </a:lnTo>
                  <a:lnTo>
                    <a:pt x="430" y="150"/>
                  </a:lnTo>
                  <a:lnTo>
                    <a:pt x="424" y="150"/>
                  </a:lnTo>
                  <a:lnTo>
                    <a:pt x="424" y="150"/>
                  </a:lnTo>
                  <a:lnTo>
                    <a:pt x="422" y="150"/>
                  </a:lnTo>
                  <a:lnTo>
                    <a:pt x="422" y="150"/>
                  </a:lnTo>
                  <a:lnTo>
                    <a:pt x="420" y="148"/>
                  </a:lnTo>
                  <a:lnTo>
                    <a:pt x="420" y="144"/>
                  </a:lnTo>
                  <a:lnTo>
                    <a:pt x="422" y="140"/>
                  </a:lnTo>
                  <a:lnTo>
                    <a:pt x="426" y="136"/>
                  </a:lnTo>
                  <a:lnTo>
                    <a:pt x="434" y="130"/>
                  </a:lnTo>
                  <a:lnTo>
                    <a:pt x="436" y="128"/>
                  </a:lnTo>
                  <a:lnTo>
                    <a:pt x="438" y="124"/>
                  </a:lnTo>
                  <a:lnTo>
                    <a:pt x="438" y="124"/>
                  </a:lnTo>
                  <a:lnTo>
                    <a:pt x="436" y="122"/>
                  </a:lnTo>
                  <a:lnTo>
                    <a:pt x="432" y="120"/>
                  </a:lnTo>
                  <a:lnTo>
                    <a:pt x="426" y="116"/>
                  </a:lnTo>
                  <a:lnTo>
                    <a:pt x="426" y="116"/>
                  </a:lnTo>
                  <a:lnTo>
                    <a:pt x="422" y="110"/>
                  </a:lnTo>
                  <a:lnTo>
                    <a:pt x="418" y="104"/>
                  </a:lnTo>
                  <a:lnTo>
                    <a:pt x="418" y="104"/>
                  </a:lnTo>
                  <a:lnTo>
                    <a:pt x="416" y="98"/>
                  </a:lnTo>
                  <a:lnTo>
                    <a:pt x="412" y="94"/>
                  </a:lnTo>
                  <a:lnTo>
                    <a:pt x="406" y="90"/>
                  </a:lnTo>
                  <a:lnTo>
                    <a:pt x="398" y="86"/>
                  </a:lnTo>
                  <a:lnTo>
                    <a:pt x="398" y="86"/>
                  </a:lnTo>
                  <a:lnTo>
                    <a:pt x="386" y="80"/>
                  </a:lnTo>
                  <a:lnTo>
                    <a:pt x="380" y="76"/>
                  </a:lnTo>
                  <a:lnTo>
                    <a:pt x="374" y="74"/>
                  </a:lnTo>
                  <a:lnTo>
                    <a:pt x="374" y="74"/>
                  </a:lnTo>
                  <a:lnTo>
                    <a:pt x="372" y="74"/>
                  </a:lnTo>
                  <a:lnTo>
                    <a:pt x="372" y="74"/>
                  </a:lnTo>
                  <a:lnTo>
                    <a:pt x="368" y="74"/>
                  </a:lnTo>
                  <a:lnTo>
                    <a:pt x="368" y="74"/>
                  </a:lnTo>
                  <a:lnTo>
                    <a:pt x="362" y="74"/>
                  </a:lnTo>
                  <a:lnTo>
                    <a:pt x="362" y="74"/>
                  </a:lnTo>
                  <a:lnTo>
                    <a:pt x="360" y="74"/>
                  </a:lnTo>
                  <a:lnTo>
                    <a:pt x="360" y="74"/>
                  </a:lnTo>
                  <a:lnTo>
                    <a:pt x="350" y="74"/>
                  </a:lnTo>
                  <a:lnTo>
                    <a:pt x="350" y="74"/>
                  </a:lnTo>
                  <a:lnTo>
                    <a:pt x="346" y="74"/>
                  </a:lnTo>
                  <a:lnTo>
                    <a:pt x="346" y="74"/>
                  </a:lnTo>
                  <a:lnTo>
                    <a:pt x="332" y="76"/>
                  </a:lnTo>
                  <a:lnTo>
                    <a:pt x="332" y="76"/>
                  </a:lnTo>
                  <a:lnTo>
                    <a:pt x="324" y="74"/>
                  </a:lnTo>
                  <a:lnTo>
                    <a:pt x="318" y="70"/>
                  </a:lnTo>
                  <a:lnTo>
                    <a:pt x="318" y="70"/>
                  </a:lnTo>
                  <a:lnTo>
                    <a:pt x="316" y="66"/>
                  </a:lnTo>
                  <a:lnTo>
                    <a:pt x="314" y="64"/>
                  </a:lnTo>
                  <a:lnTo>
                    <a:pt x="310" y="62"/>
                  </a:lnTo>
                  <a:lnTo>
                    <a:pt x="310" y="62"/>
                  </a:lnTo>
                  <a:lnTo>
                    <a:pt x="304" y="60"/>
                  </a:lnTo>
                  <a:lnTo>
                    <a:pt x="296" y="56"/>
                  </a:lnTo>
                  <a:lnTo>
                    <a:pt x="296" y="56"/>
                  </a:lnTo>
                  <a:lnTo>
                    <a:pt x="290" y="52"/>
                  </a:lnTo>
                  <a:lnTo>
                    <a:pt x="284" y="46"/>
                  </a:lnTo>
                  <a:lnTo>
                    <a:pt x="284" y="46"/>
                  </a:lnTo>
                  <a:lnTo>
                    <a:pt x="274" y="44"/>
                  </a:lnTo>
                  <a:lnTo>
                    <a:pt x="270" y="42"/>
                  </a:lnTo>
                  <a:lnTo>
                    <a:pt x="266" y="40"/>
                  </a:lnTo>
                  <a:lnTo>
                    <a:pt x="266" y="40"/>
                  </a:lnTo>
                  <a:lnTo>
                    <a:pt x="254" y="30"/>
                  </a:lnTo>
                  <a:lnTo>
                    <a:pt x="254" y="30"/>
                  </a:lnTo>
                  <a:lnTo>
                    <a:pt x="238" y="24"/>
                  </a:lnTo>
                  <a:lnTo>
                    <a:pt x="228" y="20"/>
                  </a:lnTo>
                  <a:lnTo>
                    <a:pt x="222" y="20"/>
                  </a:lnTo>
                  <a:lnTo>
                    <a:pt x="222" y="20"/>
                  </a:lnTo>
                  <a:lnTo>
                    <a:pt x="220" y="20"/>
                  </a:lnTo>
                  <a:lnTo>
                    <a:pt x="220" y="20"/>
                  </a:lnTo>
                  <a:lnTo>
                    <a:pt x="212" y="22"/>
                  </a:lnTo>
                  <a:lnTo>
                    <a:pt x="206" y="26"/>
                  </a:lnTo>
                  <a:lnTo>
                    <a:pt x="206" y="26"/>
                  </a:lnTo>
                  <a:lnTo>
                    <a:pt x="202" y="26"/>
                  </a:lnTo>
                  <a:lnTo>
                    <a:pt x="202" y="26"/>
                  </a:lnTo>
                  <a:lnTo>
                    <a:pt x="196" y="26"/>
                  </a:lnTo>
                  <a:lnTo>
                    <a:pt x="196" y="26"/>
                  </a:lnTo>
                  <a:lnTo>
                    <a:pt x="192" y="24"/>
                  </a:lnTo>
                  <a:lnTo>
                    <a:pt x="188" y="22"/>
                  </a:lnTo>
                  <a:lnTo>
                    <a:pt x="188" y="22"/>
                  </a:lnTo>
                  <a:lnTo>
                    <a:pt x="182" y="20"/>
                  </a:lnTo>
                  <a:lnTo>
                    <a:pt x="182" y="20"/>
                  </a:lnTo>
                  <a:lnTo>
                    <a:pt x="180" y="20"/>
                  </a:lnTo>
                  <a:lnTo>
                    <a:pt x="180" y="20"/>
                  </a:lnTo>
                  <a:lnTo>
                    <a:pt x="176" y="22"/>
                  </a:lnTo>
                  <a:lnTo>
                    <a:pt x="174" y="26"/>
                  </a:lnTo>
                  <a:lnTo>
                    <a:pt x="174" y="26"/>
                  </a:lnTo>
                  <a:lnTo>
                    <a:pt x="172" y="26"/>
                  </a:lnTo>
                  <a:lnTo>
                    <a:pt x="172" y="26"/>
                  </a:lnTo>
                  <a:lnTo>
                    <a:pt x="170" y="24"/>
                  </a:lnTo>
                  <a:lnTo>
                    <a:pt x="166" y="22"/>
                  </a:lnTo>
                  <a:lnTo>
                    <a:pt x="162" y="18"/>
                  </a:lnTo>
                  <a:lnTo>
                    <a:pt x="162" y="18"/>
                  </a:lnTo>
                  <a:lnTo>
                    <a:pt x="152" y="10"/>
                  </a:lnTo>
                  <a:lnTo>
                    <a:pt x="148" y="8"/>
                  </a:lnTo>
                  <a:lnTo>
                    <a:pt x="140" y="6"/>
                  </a:lnTo>
                  <a:lnTo>
                    <a:pt x="140" y="6"/>
                  </a:lnTo>
                  <a:lnTo>
                    <a:pt x="138" y="8"/>
                  </a:lnTo>
                  <a:lnTo>
                    <a:pt x="138" y="8"/>
                  </a:lnTo>
                  <a:lnTo>
                    <a:pt x="132" y="10"/>
                  </a:lnTo>
                  <a:lnTo>
                    <a:pt x="128" y="14"/>
                  </a:lnTo>
                  <a:lnTo>
                    <a:pt x="128" y="14"/>
                  </a:lnTo>
                  <a:lnTo>
                    <a:pt x="122" y="16"/>
                  </a:lnTo>
                  <a:lnTo>
                    <a:pt x="116" y="18"/>
                  </a:lnTo>
                  <a:lnTo>
                    <a:pt x="116" y="18"/>
                  </a:lnTo>
                  <a:lnTo>
                    <a:pt x="116" y="22"/>
                  </a:lnTo>
                  <a:lnTo>
                    <a:pt x="112" y="26"/>
                  </a:lnTo>
                  <a:lnTo>
                    <a:pt x="112" y="26"/>
                  </a:lnTo>
                  <a:lnTo>
                    <a:pt x="108" y="24"/>
                  </a:lnTo>
                  <a:lnTo>
                    <a:pt x="106" y="20"/>
                  </a:lnTo>
                  <a:lnTo>
                    <a:pt x="106" y="18"/>
                  </a:lnTo>
                  <a:lnTo>
                    <a:pt x="108" y="14"/>
                  </a:lnTo>
                  <a:lnTo>
                    <a:pt x="112" y="8"/>
                  </a:lnTo>
                  <a:lnTo>
                    <a:pt x="112" y="4"/>
                  </a:lnTo>
                  <a:lnTo>
                    <a:pt x="110" y="2"/>
                  </a:lnTo>
                  <a:lnTo>
                    <a:pt x="110" y="2"/>
                  </a:lnTo>
                  <a:lnTo>
                    <a:pt x="10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Arial" panose="020B0604020202020204" pitchFamily="34" charset="0"/>
                <a:cs typeface="Arial" panose="020B0604020202020204" pitchFamily="34" charset="0"/>
              </a:endParaRPr>
            </a:p>
          </p:txBody>
        </p:sp>
        <p:sp>
          <p:nvSpPr>
            <p:cNvPr id="183" name="Freeform 168"/>
            <p:cNvSpPr>
              <a:spLocks/>
            </p:cNvSpPr>
            <p:nvPr/>
          </p:nvSpPr>
          <p:spPr bwMode="auto">
            <a:xfrm>
              <a:off x="4974" y="3216"/>
              <a:ext cx="16" cy="14"/>
            </a:xfrm>
            <a:custGeom>
              <a:avLst/>
              <a:gdLst>
                <a:gd name="T0" fmla="*/ 4 w 16"/>
                <a:gd name="T1" fmla="*/ 0 h 14"/>
                <a:gd name="T2" fmla="*/ 4 w 16"/>
                <a:gd name="T3" fmla="*/ 0 h 14"/>
                <a:gd name="T4" fmla="*/ 2 w 16"/>
                <a:gd name="T5" fmla="*/ 0 h 14"/>
                <a:gd name="T6" fmla="*/ 0 w 16"/>
                <a:gd name="T7" fmla="*/ 2 h 14"/>
                <a:gd name="T8" fmla="*/ 0 w 16"/>
                <a:gd name="T9" fmla="*/ 4 h 14"/>
                <a:gd name="T10" fmla="*/ 0 w 16"/>
                <a:gd name="T11" fmla="*/ 8 h 14"/>
                <a:gd name="T12" fmla="*/ 0 w 16"/>
                <a:gd name="T13" fmla="*/ 8 h 14"/>
                <a:gd name="T14" fmla="*/ 2 w 16"/>
                <a:gd name="T15" fmla="*/ 12 h 14"/>
                <a:gd name="T16" fmla="*/ 6 w 16"/>
                <a:gd name="T17" fmla="*/ 14 h 14"/>
                <a:gd name="T18" fmla="*/ 6 w 16"/>
                <a:gd name="T19" fmla="*/ 14 h 14"/>
                <a:gd name="T20" fmla="*/ 12 w 16"/>
                <a:gd name="T21" fmla="*/ 12 h 14"/>
                <a:gd name="T22" fmla="*/ 12 w 16"/>
                <a:gd name="T23" fmla="*/ 12 h 14"/>
                <a:gd name="T24" fmla="*/ 14 w 16"/>
                <a:gd name="T25" fmla="*/ 10 h 14"/>
                <a:gd name="T26" fmla="*/ 16 w 16"/>
                <a:gd name="T27" fmla="*/ 8 h 14"/>
                <a:gd name="T28" fmla="*/ 16 w 16"/>
                <a:gd name="T29" fmla="*/ 6 h 14"/>
                <a:gd name="T30" fmla="*/ 16 w 16"/>
                <a:gd name="T31" fmla="*/ 4 h 14"/>
                <a:gd name="T32" fmla="*/ 10 w 16"/>
                <a:gd name="T33" fmla="*/ 2 h 14"/>
                <a:gd name="T34" fmla="*/ 4 w 16"/>
                <a:gd name="T35"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6" h="14">
                  <a:moveTo>
                    <a:pt x="4" y="0"/>
                  </a:moveTo>
                  <a:lnTo>
                    <a:pt x="4" y="0"/>
                  </a:lnTo>
                  <a:lnTo>
                    <a:pt x="2" y="0"/>
                  </a:lnTo>
                  <a:lnTo>
                    <a:pt x="0" y="2"/>
                  </a:lnTo>
                  <a:lnTo>
                    <a:pt x="0" y="4"/>
                  </a:lnTo>
                  <a:lnTo>
                    <a:pt x="0" y="8"/>
                  </a:lnTo>
                  <a:lnTo>
                    <a:pt x="0" y="8"/>
                  </a:lnTo>
                  <a:lnTo>
                    <a:pt x="2" y="12"/>
                  </a:lnTo>
                  <a:lnTo>
                    <a:pt x="6" y="14"/>
                  </a:lnTo>
                  <a:lnTo>
                    <a:pt x="6" y="14"/>
                  </a:lnTo>
                  <a:lnTo>
                    <a:pt x="12" y="12"/>
                  </a:lnTo>
                  <a:lnTo>
                    <a:pt x="12" y="12"/>
                  </a:lnTo>
                  <a:lnTo>
                    <a:pt x="14" y="10"/>
                  </a:lnTo>
                  <a:lnTo>
                    <a:pt x="16" y="8"/>
                  </a:lnTo>
                  <a:lnTo>
                    <a:pt x="16" y="6"/>
                  </a:lnTo>
                  <a:lnTo>
                    <a:pt x="16" y="4"/>
                  </a:lnTo>
                  <a:lnTo>
                    <a:pt x="10" y="2"/>
                  </a:lnTo>
                  <a:lnTo>
                    <a:pt x="4"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Arial" panose="020B0604020202020204" pitchFamily="34" charset="0"/>
                <a:cs typeface="Arial" panose="020B0604020202020204" pitchFamily="34" charset="0"/>
              </a:endParaRPr>
            </a:p>
          </p:txBody>
        </p:sp>
        <p:sp>
          <p:nvSpPr>
            <p:cNvPr id="184" name="Freeform 169"/>
            <p:cNvSpPr>
              <a:spLocks/>
            </p:cNvSpPr>
            <p:nvPr/>
          </p:nvSpPr>
          <p:spPr bwMode="auto">
            <a:xfrm>
              <a:off x="4974" y="3216"/>
              <a:ext cx="16" cy="14"/>
            </a:xfrm>
            <a:custGeom>
              <a:avLst/>
              <a:gdLst>
                <a:gd name="T0" fmla="*/ 4 w 16"/>
                <a:gd name="T1" fmla="*/ 0 h 14"/>
                <a:gd name="T2" fmla="*/ 4 w 16"/>
                <a:gd name="T3" fmla="*/ 0 h 14"/>
                <a:gd name="T4" fmla="*/ 2 w 16"/>
                <a:gd name="T5" fmla="*/ 0 h 14"/>
                <a:gd name="T6" fmla="*/ 0 w 16"/>
                <a:gd name="T7" fmla="*/ 2 h 14"/>
                <a:gd name="T8" fmla="*/ 0 w 16"/>
                <a:gd name="T9" fmla="*/ 4 h 14"/>
                <a:gd name="T10" fmla="*/ 0 w 16"/>
                <a:gd name="T11" fmla="*/ 8 h 14"/>
                <a:gd name="T12" fmla="*/ 0 w 16"/>
                <a:gd name="T13" fmla="*/ 8 h 14"/>
                <a:gd name="T14" fmla="*/ 2 w 16"/>
                <a:gd name="T15" fmla="*/ 12 h 14"/>
                <a:gd name="T16" fmla="*/ 6 w 16"/>
                <a:gd name="T17" fmla="*/ 14 h 14"/>
                <a:gd name="T18" fmla="*/ 6 w 16"/>
                <a:gd name="T19" fmla="*/ 14 h 14"/>
                <a:gd name="T20" fmla="*/ 12 w 16"/>
                <a:gd name="T21" fmla="*/ 12 h 14"/>
                <a:gd name="T22" fmla="*/ 12 w 16"/>
                <a:gd name="T23" fmla="*/ 12 h 14"/>
                <a:gd name="T24" fmla="*/ 14 w 16"/>
                <a:gd name="T25" fmla="*/ 10 h 14"/>
                <a:gd name="T26" fmla="*/ 16 w 16"/>
                <a:gd name="T27" fmla="*/ 8 h 14"/>
                <a:gd name="T28" fmla="*/ 16 w 16"/>
                <a:gd name="T29" fmla="*/ 6 h 14"/>
                <a:gd name="T30" fmla="*/ 16 w 16"/>
                <a:gd name="T31" fmla="*/ 4 h 14"/>
                <a:gd name="T32" fmla="*/ 10 w 16"/>
                <a:gd name="T33" fmla="*/ 2 h 14"/>
                <a:gd name="T34" fmla="*/ 4 w 16"/>
                <a:gd name="T35"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6" h="14">
                  <a:moveTo>
                    <a:pt x="4" y="0"/>
                  </a:moveTo>
                  <a:lnTo>
                    <a:pt x="4" y="0"/>
                  </a:lnTo>
                  <a:lnTo>
                    <a:pt x="2" y="0"/>
                  </a:lnTo>
                  <a:lnTo>
                    <a:pt x="0" y="2"/>
                  </a:lnTo>
                  <a:lnTo>
                    <a:pt x="0" y="4"/>
                  </a:lnTo>
                  <a:lnTo>
                    <a:pt x="0" y="8"/>
                  </a:lnTo>
                  <a:lnTo>
                    <a:pt x="0" y="8"/>
                  </a:lnTo>
                  <a:lnTo>
                    <a:pt x="2" y="12"/>
                  </a:lnTo>
                  <a:lnTo>
                    <a:pt x="6" y="14"/>
                  </a:lnTo>
                  <a:lnTo>
                    <a:pt x="6" y="14"/>
                  </a:lnTo>
                  <a:lnTo>
                    <a:pt x="12" y="12"/>
                  </a:lnTo>
                  <a:lnTo>
                    <a:pt x="12" y="12"/>
                  </a:lnTo>
                  <a:lnTo>
                    <a:pt x="14" y="10"/>
                  </a:lnTo>
                  <a:lnTo>
                    <a:pt x="16" y="8"/>
                  </a:lnTo>
                  <a:lnTo>
                    <a:pt x="16" y="6"/>
                  </a:lnTo>
                  <a:lnTo>
                    <a:pt x="16" y="4"/>
                  </a:lnTo>
                  <a:lnTo>
                    <a:pt x="10" y="2"/>
                  </a:lnTo>
                  <a:lnTo>
                    <a:pt x="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Arial" panose="020B0604020202020204" pitchFamily="34" charset="0"/>
                <a:cs typeface="Arial" panose="020B0604020202020204" pitchFamily="34" charset="0"/>
              </a:endParaRPr>
            </a:p>
          </p:txBody>
        </p:sp>
        <p:sp>
          <p:nvSpPr>
            <p:cNvPr id="185" name="Freeform 170"/>
            <p:cNvSpPr>
              <a:spLocks/>
            </p:cNvSpPr>
            <p:nvPr/>
          </p:nvSpPr>
          <p:spPr bwMode="auto">
            <a:xfrm>
              <a:off x="4996" y="3206"/>
              <a:ext cx="26" cy="28"/>
            </a:xfrm>
            <a:custGeom>
              <a:avLst/>
              <a:gdLst>
                <a:gd name="T0" fmla="*/ 18 w 26"/>
                <a:gd name="T1" fmla="*/ 0 h 28"/>
                <a:gd name="T2" fmla="*/ 18 w 26"/>
                <a:gd name="T3" fmla="*/ 0 h 28"/>
                <a:gd name="T4" fmla="*/ 14 w 26"/>
                <a:gd name="T5" fmla="*/ 0 h 28"/>
                <a:gd name="T6" fmla="*/ 14 w 26"/>
                <a:gd name="T7" fmla="*/ 0 h 28"/>
                <a:gd name="T8" fmla="*/ 12 w 26"/>
                <a:gd name="T9" fmla="*/ 2 h 28"/>
                <a:gd name="T10" fmla="*/ 12 w 26"/>
                <a:gd name="T11" fmla="*/ 4 h 28"/>
                <a:gd name="T12" fmla="*/ 10 w 26"/>
                <a:gd name="T13" fmla="*/ 10 h 28"/>
                <a:gd name="T14" fmla="*/ 10 w 26"/>
                <a:gd name="T15" fmla="*/ 10 h 28"/>
                <a:gd name="T16" fmla="*/ 2 w 26"/>
                <a:gd name="T17" fmla="*/ 14 h 28"/>
                <a:gd name="T18" fmla="*/ 0 w 26"/>
                <a:gd name="T19" fmla="*/ 18 h 28"/>
                <a:gd name="T20" fmla="*/ 2 w 26"/>
                <a:gd name="T21" fmla="*/ 22 h 28"/>
                <a:gd name="T22" fmla="*/ 2 w 26"/>
                <a:gd name="T23" fmla="*/ 22 h 28"/>
                <a:gd name="T24" fmla="*/ 8 w 26"/>
                <a:gd name="T25" fmla="*/ 26 h 28"/>
                <a:gd name="T26" fmla="*/ 12 w 26"/>
                <a:gd name="T27" fmla="*/ 28 h 28"/>
                <a:gd name="T28" fmla="*/ 12 w 26"/>
                <a:gd name="T29" fmla="*/ 28 h 28"/>
                <a:gd name="T30" fmla="*/ 20 w 26"/>
                <a:gd name="T31" fmla="*/ 26 h 28"/>
                <a:gd name="T32" fmla="*/ 26 w 26"/>
                <a:gd name="T33" fmla="*/ 20 h 28"/>
                <a:gd name="T34" fmla="*/ 26 w 26"/>
                <a:gd name="T35" fmla="*/ 20 h 28"/>
                <a:gd name="T36" fmla="*/ 26 w 26"/>
                <a:gd name="T37" fmla="*/ 16 h 28"/>
                <a:gd name="T38" fmla="*/ 26 w 26"/>
                <a:gd name="T39" fmla="*/ 8 h 28"/>
                <a:gd name="T40" fmla="*/ 22 w 26"/>
                <a:gd name="T41" fmla="*/ 2 h 28"/>
                <a:gd name="T42" fmla="*/ 20 w 26"/>
                <a:gd name="T43" fmla="*/ 0 h 28"/>
                <a:gd name="T44" fmla="*/ 18 w 26"/>
                <a:gd name="T45"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6" h="28">
                  <a:moveTo>
                    <a:pt x="18" y="0"/>
                  </a:moveTo>
                  <a:lnTo>
                    <a:pt x="18" y="0"/>
                  </a:lnTo>
                  <a:lnTo>
                    <a:pt x="14" y="0"/>
                  </a:lnTo>
                  <a:lnTo>
                    <a:pt x="14" y="0"/>
                  </a:lnTo>
                  <a:lnTo>
                    <a:pt x="12" y="2"/>
                  </a:lnTo>
                  <a:lnTo>
                    <a:pt x="12" y="4"/>
                  </a:lnTo>
                  <a:lnTo>
                    <a:pt x="10" y="10"/>
                  </a:lnTo>
                  <a:lnTo>
                    <a:pt x="10" y="10"/>
                  </a:lnTo>
                  <a:lnTo>
                    <a:pt x="2" y="14"/>
                  </a:lnTo>
                  <a:lnTo>
                    <a:pt x="0" y="18"/>
                  </a:lnTo>
                  <a:lnTo>
                    <a:pt x="2" y="22"/>
                  </a:lnTo>
                  <a:lnTo>
                    <a:pt x="2" y="22"/>
                  </a:lnTo>
                  <a:lnTo>
                    <a:pt x="8" y="26"/>
                  </a:lnTo>
                  <a:lnTo>
                    <a:pt x="12" y="28"/>
                  </a:lnTo>
                  <a:lnTo>
                    <a:pt x="12" y="28"/>
                  </a:lnTo>
                  <a:lnTo>
                    <a:pt x="20" y="26"/>
                  </a:lnTo>
                  <a:lnTo>
                    <a:pt x="26" y="20"/>
                  </a:lnTo>
                  <a:lnTo>
                    <a:pt x="26" y="20"/>
                  </a:lnTo>
                  <a:lnTo>
                    <a:pt x="26" y="16"/>
                  </a:lnTo>
                  <a:lnTo>
                    <a:pt x="26" y="8"/>
                  </a:lnTo>
                  <a:lnTo>
                    <a:pt x="22" y="2"/>
                  </a:lnTo>
                  <a:lnTo>
                    <a:pt x="20" y="0"/>
                  </a:lnTo>
                  <a:lnTo>
                    <a:pt x="18"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Arial" panose="020B0604020202020204" pitchFamily="34" charset="0"/>
                <a:cs typeface="Arial" panose="020B0604020202020204" pitchFamily="34" charset="0"/>
              </a:endParaRPr>
            </a:p>
          </p:txBody>
        </p:sp>
        <p:sp>
          <p:nvSpPr>
            <p:cNvPr id="186" name="Freeform 171"/>
            <p:cNvSpPr>
              <a:spLocks/>
            </p:cNvSpPr>
            <p:nvPr/>
          </p:nvSpPr>
          <p:spPr bwMode="auto">
            <a:xfrm>
              <a:off x="4996" y="3206"/>
              <a:ext cx="26" cy="28"/>
            </a:xfrm>
            <a:custGeom>
              <a:avLst/>
              <a:gdLst>
                <a:gd name="T0" fmla="*/ 18 w 26"/>
                <a:gd name="T1" fmla="*/ 0 h 28"/>
                <a:gd name="T2" fmla="*/ 18 w 26"/>
                <a:gd name="T3" fmla="*/ 0 h 28"/>
                <a:gd name="T4" fmla="*/ 14 w 26"/>
                <a:gd name="T5" fmla="*/ 0 h 28"/>
                <a:gd name="T6" fmla="*/ 14 w 26"/>
                <a:gd name="T7" fmla="*/ 0 h 28"/>
                <a:gd name="T8" fmla="*/ 12 w 26"/>
                <a:gd name="T9" fmla="*/ 2 h 28"/>
                <a:gd name="T10" fmla="*/ 12 w 26"/>
                <a:gd name="T11" fmla="*/ 4 h 28"/>
                <a:gd name="T12" fmla="*/ 10 w 26"/>
                <a:gd name="T13" fmla="*/ 10 h 28"/>
                <a:gd name="T14" fmla="*/ 10 w 26"/>
                <a:gd name="T15" fmla="*/ 10 h 28"/>
                <a:gd name="T16" fmla="*/ 2 w 26"/>
                <a:gd name="T17" fmla="*/ 14 h 28"/>
                <a:gd name="T18" fmla="*/ 0 w 26"/>
                <a:gd name="T19" fmla="*/ 18 h 28"/>
                <a:gd name="T20" fmla="*/ 2 w 26"/>
                <a:gd name="T21" fmla="*/ 22 h 28"/>
                <a:gd name="T22" fmla="*/ 2 w 26"/>
                <a:gd name="T23" fmla="*/ 22 h 28"/>
                <a:gd name="T24" fmla="*/ 8 w 26"/>
                <a:gd name="T25" fmla="*/ 26 h 28"/>
                <a:gd name="T26" fmla="*/ 12 w 26"/>
                <a:gd name="T27" fmla="*/ 28 h 28"/>
                <a:gd name="T28" fmla="*/ 12 w 26"/>
                <a:gd name="T29" fmla="*/ 28 h 28"/>
                <a:gd name="T30" fmla="*/ 20 w 26"/>
                <a:gd name="T31" fmla="*/ 26 h 28"/>
                <a:gd name="T32" fmla="*/ 26 w 26"/>
                <a:gd name="T33" fmla="*/ 20 h 28"/>
                <a:gd name="T34" fmla="*/ 26 w 26"/>
                <a:gd name="T35" fmla="*/ 20 h 28"/>
                <a:gd name="T36" fmla="*/ 26 w 26"/>
                <a:gd name="T37" fmla="*/ 16 h 28"/>
                <a:gd name="T38" fmla="*/ 26 w 26"/>
                <a:gd name="T39" fmla="*/ 8 h 28"/>
                <a:gd name="T40" fmla="*/ 22 w 26"/>
                <a:gd name="T41" fmla="*/ 2 h 28"/>
                <a:gd name="T42" fmla="*/ 20 w 26"/>
                <a:gd name="T43" fmla="*/ 0 h 28"/>
                <a:gd name="T44" fmla="*/ 18 w 26"/>
                <a:gd name="T45"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6" h="28">
                  <a:moveTo>
                    <a:pt x="18" y="0"/>
                  </a:moveTo>
                  <a:lnTo>
                    <a:pt x="18" y="0"/>
                  </a:lnTo>
                  <a:lnTo>
                    <a:pt x="14" y="0"/>
                  </a:lnTo>
                  <a:lnTo>
                    <a:pt x="14" y="0"/>
                  </a:lnTo>
                  <a:lnTo>
                    <a:pt x="12" y="2"/>
                  </a:lnTo>
                  <a:lnTo>
                    <a:pt x="12" y="4"/>
                  </a:lnTo>
                  <a:lnTo>
                    <a:pt x="10" y="10"/>
                  </a:lnTo>
                  <a:lnTo>
                    <a:pt x="10" y="10"/>
                  </a:lnTo>
                  <a:lnTo>
                    <a:pt x="2" y="14"/>
                  </a:lnTo>
                  <a:lnTo>
                    <a:pt x="0" y="18"/>
                  </a:lnTo>
                  <a:lnTo>
                    <a:pt x="2" y="22"/>
                  </a:lnTo>
                  <a:lnTo>
                    <a:pt x="2" y="22"/>
                  </a:lnTo>
                  <a:lnTo>
                    <a:pt x="8" y="26"/>
                  </a:lnTo>
                  <a:lnTo>
                    <a:pt x="12" y="28"/>
                  </a:lnTo>
                  <a:lnTo>
                    <a:pt x="12" y="28"/>
                  </a:lnTo>
                  <a:lnTo>
                    <a:pt x="20" y="26"/>
                  </a:lnTo>
                  <a:lnTo>
                    <a:pt x="26" y="20"/>
                  </a:lnTo>
                  <a:lnTo>
                    <a:pt x="26" y="20"/>
                  </a:lnTo>
                  <a:lnTo>
                    <a:pt x="26" y="16"/>
                  </a:lnTo>
                  <a:lnTo>
                    <a:pt x="26" y="8"/>
                  </a:lnTo>
                  <a:lnTo>
                    <a:pt x="22" y="2"/>
                  </a:lnTo>
                  <a:lnTo>
                    <a:pt x="20" y="0"/>
                  </a:lnTo>
                  <a:lnTo>
                    <a:pt x="1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Arial" panose="020B0604020202020204" pitchFamily="34" charset="0"/>
                <a:cs typeface="Arial" panose="020B0604020202020204" pitchFamily="34" charset="0"/>
              </a:endParaRPr>
            </a:p>
          </p:txBody>
        </p:sp>
        <p:sp>
          <p:nvSpPr>
            <p:cNvPr id="187" name="Freeform 172"/>
            <p:cNvSpPr>
              <a:spLocks/>
            </p:cNvSpPr>
            <p:nvPr/>
          </p:nvSpPr>
          <p:spPr bwMode="auto">
            <a:xfrm>
              <a:off x="4812" y="3240"/>
              <a:ext cx="104" cy="62"/>
            </a:xfrm>
            <a:custGeom>
              <a:avLst/>
              <a:gdLst>
                <a:gd name="T0" fmla="*/ 34 w 104"/>
                <a:gd name="T1" fmla="*/ 0 h 62"/>
                <a:gd name="T2" fmla="*/ 28 w 104"/>
                <a:gd name="T3" fmla="*/ 4 h 62"/>
                <a:gd name="T4" fmla="*/ 26 w 104"/>
                <a:gd name="T5" fmla="*/ 10 h 62"/>
                <a:gd name="T6" fmla="*/ 26 w 104"/>
                <a:gd name="T7" fmla="*/ 18 h 62"/>
                <a:gd name="T8" fmla="*/ 26 w 104"/>
                <a:gd name="T9" fmla="*/ 32 h 62"/>
                <a:gd name="T10" fmla="*/ 24 w 104"/>
                <a:gd name="T11" fmla="*/ 36 h 62"/>
                <a:gd name="T12" fmla="*/ 22 w 104"/>
                <a:gd name="T13" fmla="*/ 38 h 62"/>
                <a:gd name="T14" fmla="*/ 18 w 104"/>
                <a:gd name="T15" fmla="*/ 38 h 62"/>
                <a:gd name="T16" fmla="*/ 8 w 104"/>
                <a:gd name="T17" fmla="*/ 36 h 62"/>
                <a:gd name="T18" fmla="*/ 2 w 104"/>
                <a:gd name="T19" fmla="*/ 38 h 62"/>
                <a:gd name="T20" fmla="*/ 0 w 104"/>
                <a:gd name="T21" fmla="*/ 44 h 62"/>
                <a:gd name="T22" fmla="*/ 6 w 104"/>
                <a:gd name="T23" fmla="*/ 50 h 62"/>
                <a:gd name="T24" fmla="*/ 16 w 104"/>
                <a:gd name="T25" fmla="*/ 52 h 62"/>
                <a:gd name="T26" fmla="*/ 24 w 104"/>
                <a:gd name="T27" fmla="*/ 54 h 62"/>
                <a:gd name="T28" fmla="*/ 28 w 104"/>
                <a:gd name="T29" fmla="*/ 54 h 62"/>
                <a:gd name="T30" fmla="*/ 34 w 104"/>
                <a:gd name="T31" fmla="*/ 48 h 62"/>
                <a:gd name="T32" fmla="*/ 38 w 104"/>
                <a:gd name="T33" fmla="*/ 48 h 62"/>
                <a:gd name="T34" fmla="*/ 38 w 104"/>
                <a:gd name="T35" fmla="*/ 56 h 62"/>
                <a:gd name="T36" fmla="*/ 42 w 104"/>
                <a:gd name="T37" fmla="*/ 60 h 62"/>
                <a:gd name="T38" fmla="*/ 48 w 104"/>
                <a:gd name="T39" fmla="*/ 62 h 62"/>
                <a:gd name="T40" fmla="*/ 56 w 104"/>
                <a:gd name="T41" fmla="*/ 60 h 62"/>
                <a:gd name="T42" fmla="*/ 64 w 104"/>
                <a:gd name="T43" fmla="*/ 54 h 62"/>
                <a:gd name="T44" fmla="*/ 68 w 104"/>
                <a:gd name="T45" fmla="*/ 54 h 62"/>
                <a:gd name="T46" fmla="*/ 70 w 104"/>
                <a:gd name="T47" fmla="*/ 54 h 62"/>
                <a:gd name="T48" fmla="*/ 92 w 104"/>
                <a:gd name="T49" fmla="*/ 56 h 62"/>
                <a:gd name="T50" fmla="*/ 102 w 104"/>
                <a:gd name="T51" fmla="*/ 52 h 62"/>
                <a:gd name="T52" fmla="*/ 104 w 104"/>
                <a:gd name="T53" fmla="*/ 50 h 62"/>
                <a:gd name="T54" fmla="*/ 102 w 104"/>
                <a:gd name="T55" fmla="*/ 44 h 62"/>
                <a:gd name="T56" fmla="*/ 72 w 104"/>
                <a:gd name="T57" fmla="*/ 30 h 62"/>
                <a:gd name="T58" fmla="*/ 58 w 104"/>
                <a:gd name="T59" fmla="*/ 22 h 62"/>
                <a:gd name="T60" fmla="*/ 48 w 104"/>
                <a:gd name="T61" fmla="*/ 10 h 62"/>
                <a:gd name="T62" fmla="*/ 38 w 104"/>
                <a:gd name="T63" fmla="*/ 2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4" h="62">
                  <a:moveTo>
                    <a:pt x="34" y="0"/>
                  </a:moveTo>
                  <a:lnTo>
                    <a:pt x="34" y="0"/>
                  </a:lnTo>
                  <a:lnTo>
                    <a:pt x="28" y="4"/>
                  </a:lnTo>
                  <a:lnTo>
                    <a:pt x="28" y="4"/>
                  </a:lnTo>
                  <a:lnTo>
                    <a:pt x="26" y="6"/>
                  </a:lnTo>
                  <a:lnTo>
                    <a:pt x="26" y="10"/>
                  </a:lnTo>
                  <a:lnTo>
                    <a:pt x="26" y="18"/>
                  </a:lnTo>
                  <a:lnTo>
                    <a:pt x="26" y="18"/>
                  </a:lnTo>
                  <a:lnTo>
                    <a:pt x="26" y="24"/>
                  </a:lnTo>
                  <a:lnTo>
                    <a:pt x="26" y="32"/>
                  </a:lnTo>
                  <a:lnTo>
                    <a:pt x="26" y="32"/>
                  </a:lnTo>
                  <a:lnTo>
                    <a:pt x="24" y="36"/>
                  </a:lnTo>
                  <a:lnTo>
                    <a:pt x="22" y="38"/>
                  </a:lnTo>
                  <a:lnTo>
                    <a:pt x="22" y="38"/>
                  </a:lnTo>
                  <a:lnTo>
                    <a:pt x="18" y="38"/>
                  </a:lnTo>
                  <a:lnTo>
                    <a:pt x="18" y="38"/>
                  </a:lnTo>
                  <a:lnTo>
                    <a:pt x="8" y="36"/>
                  </a:lnTo>
                  <a:lnTo>
                    <a:pt x="8" y="36"/>
                  </a:lnTo>
                  <a:lnTo>
                    <a:pt x="2" y="38"/>
                  </a:lnTo>
                  <a:lnTo>
                    <a:pt x="2" y="38"/>
                  </a:lnTo>
                  <a:lnTo>
                    <a:pt x="0" y="40"/>
                  </a:lnTo>
                  <a:lnTo>
                    <a:pt x="0" y="44"/>
                  </a:lnTo>
                  <a:lnTo>
                    <a:pt x="2" y="46"/>
                  </a:lnTo>
                  <a:lnTo>
                    <a:pt x="6" y="50"/>
                  </a:lnTo>
                  <a:lnTo>
                    <a:pt x="6" y="50"/>
                  </a:lnTo>
                  <a:lnTo>
                    <a:pt x="16" y="52"/>
                  </a:lnTo>
                  <a:lnTo>
                    <a:pt x="24" y="54"/>
                  </a:lnTo>
                  <a:lnTo>
                    <a:pt x="24" y="54"/>
                  </a:lnTo>
                  <a:lnTo>
                    <a:pt x="24" y="54"/>
                  </a:lnTo>
                  <a:lnTo>
                    <a:pt x="28" y="54"/>
                  </a:lnTo>
                  <a:lnTo>
                    <a:pt x="30" y="52"/>
                  </a:lnTo>
                  <a:lnTo>
                    <a:pt x="34" y="48"/>
                  </a:lnTo>
                  <a:lnTo>
                    <a:pt x="38" y="48"/>
                  </a:lnTo>
                  <a:lnTo>
                    <a:pt x="38" y="48"/>
                  </a:lnTo>
                  <a:lnTo>
                    <a:pt x="38" y="54"/>
                  </a:lnTo>
                  <a:lnTo>
                    <a:pt x="38" y="56"/>
                  </a:lnTo>
                  <a:lnTo>
                    <a:pt x="42" y="60"/>
                  </a:lnTo>
                  <a:lnTo>
                    <a:pt x="42" y="60"/>
                  </a:lnTo>
                  <a:lnTo>
                    <a:pt x="48" y="62"/>
                  </a:lnTo>
                  <a:lnTo>
                    <a:pt x="48" y="62"/>
                  </a:lnTo>
                  <a:lnTo>
                    <a:pt x="56" y="60"/>
                  </a:lnTo>
                  <a:lnTo>
                    <a:pt x="56" y="60"/>
                  </a:lnTo>
                  <a:lnTo>
                    <a:pt x="62" y="56"/>
                  </a:lnTo>
                  <a:lnTo>
                    <a:pt x="64" y="54"/>
                  </a:lnTo>
                  <a:lnTo>
                    <a:pt x="68" y="54"/>
                  </a:lnTo>
                  <a:lnTo>
                    <a:pt x="68" y="54"/>
                  </a:lnTo>
                  <a:lnTo>
                    <a:pt x="70" y="54"/>
                  </a:lnTo>
                  <a:lnTo>
                    <a:pt x="70" y="54"/>
                  </a:lnTo>
                  <a:lnTo>
                    <a:pt x="92" y="56"/>
                  </a:lnTo>
                  <a:lnTo>
                    <a:pt x="92" y="56"/>
                  </a:lnTo>
                  <a:lnTo>
                    <a:pt x="100" y="54"/>
                  </a:lnTo>
                  <a:lnTo>
                    <a:pt x="102" y="52"/>
                  </a:lnTo>
                  <a:lnTo>
                    <a:pt x="104" y="50"/>
                  </a:lnTo>
                  <a:lnTo>
                    <a:pt x="104" y="50"/>
                  </a:lnTo>
                  <a:lnTo>
                    <a:pt x="104" y="46"/>
                  </a:lnTo>
                  <a:lnTo>
                    <a:pt x="102" y="44"/>
                  </a:lnTo>
                  <a:lnTo>
                    <a:pt x="94" y="38"/>
                  </a:lnTo>
                  <a:lnTo>
                    <a:pt x="72" y="30"/>
                  </a:lnTo>
                  <a:lnTo>
                    <a:pt x="72" y="30"/>
                  </a:lnTo>
                  <a:lnTo>
                    <a:pt x="58" y="22"/>
                  </a:lnTo>
                  <a:lnTo>
                    <a:pt x="58" y="22"/>
                  </a:lnTo>
                  <a:lnTo>
                    <a:pt x="48" y="10"/>
                  </a:lnTo>
                  <a:lnTo>
                    <a:pt x="42" y="4"/>
                  </a:lnTo>
                  <a:lnTo>
                    <a:pt x="38" y="2"/>
                  </a:lnTo>
                  <a:lnTo>
                    <a:pt x="34"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Arial" panose="020B0604020202020204" pitchFamily="34" charset="0"/>
                <a:cs typeface="Arial" panose="020B0604020202020204" pitchFamily="34" charset="0"/>
              </a:endParaRPr>
            </a:p>
          </p:txBody>
        </p:sp>
        <p:sp>
          <p:nvSpPr>
            <p:cNvPr id="188" name="Freeform 173"/>
            <p:cNvSpPr>
              <a:spLocks/>
            </p:cNvSpPr>
            <p:nvPr/>
          </p:nvSpPr>
          <p:spPr bwMode="auto">
            <a:xfrm>
              <a:off x="4812" y="3240"/>
              <a:ext cx="104" cy="62"/>
            </a:xfrm>
            <a:custGeom>
              <a:avLst/>
              <a:gdLst>
                <a:gd name="T0" fmla="*/ 34 w 104"/>
                <a:gd name="T1" fmla="*/ 0 h 62"/>
                <a:gd name="T2" fmla="*/ 28 w 104"/>
                <a:gd name="T3" fmla="*/ 4 h 62"/>
                <a:gd name="T4" fmla="*/ 26 w 104"/>
                <a:gd name="T5" fmla="*/ 10 h 62"/>
                <a:gd name="T6" fmla="*/ 26 w 104"/>
                <a:gd name="T7" fmla="*/ 18 h 62"/>
                <a:gd name="T8" fmla="*/ 26 w 104"/>
                <a:gd name="T9" fmla="*/ 32 h 62"/>
                <a:gd name="T10" fmla="*/ 24 w 104"/>
                <a:gd name="T11" fmla="*/ 36 h 62"/>
                <a:gd name="T12" fmla="*/ 22 w 104"/>
                <a:gd name="T13" fmla="*/ 38 h 62"/>
                <a:gd name="T14" fmla="*/ 18 w 104"/>
                <a:gd name="T15" fmla="*/ 38 h 62"/>
                <a:gd name="T16" fmla="*/ 8 w 104"/>
                <a:gd name="T17" fmla="*/ 36 h 62"/>
                <a:gd name="T18" fmla="*/ 2 w 104"/>
                <a:gd name="T19" fmla="*/ 38 h 62"/>
                <a:gd name="T20" fmla="*/ 0 w 104"/>
                <a:gd name="T21" fmla="*/ 44 h 62"/>
                <a:gd name="T22" fmla="*/ 6 w 104"/>
                <a:gd name="T23" fmla="*/ 50 h 62"/>
                <a:gd name="T24" fmla="*/ 16 w 104"/>
                <a:gd name="T25" fmla="*/ 52 h 62"/>
                <a:gd name="T26" fmla="*/ 24 w 104"/>
                <a:gd name="T27" fmla="*/ 54 h 62"/>
                <a:gd name="T28" fmla="*/ 28 w 104"/>
                <a:gd name="T29" fmla="*/ 54 h 62"/>
                <a:gd name="T30" fmla="*/ 34 w 104"/>
                <a:gd name="T31" fmla="*/ 48 h 62"/>
                <a:gd name="T32" fmla="*/ 38 w 104"/>
                <a:gd name="T33" fmla="*/ 48 h 62"/>
                <a:gd name="T34" fmla="*/ 38 w 104"/>
                <a:gd name="T35" fmla="*/ 56 h 62"/>
                <a:gd name="T36" fmla="*/ 42 w 104"/>
                <a:gd name="T37" fmla="*/ 60 h 62"/>
                <a:gd name="T38" fmla="*/ 48 w 104"/>
                <a:gd name="T39" fmla="*/ 62 h 62"/>
                <a:gd name="T40" fmla="*/ 56 w 104"/>
                <a:gd name="T41" fmla="*/ 60 h 62"/>
                <a:gd name="T42" fmla="*/ 64 w 104"/>
                <a:gd name="T43" fmla="*/ 54 h 62"/>
                <a:gd name="T44" fmla="*/ 68 w 104"/>
                <a:gd name="T45" fmla="*/ 54 h 62"/>
                <a:gd name="T46" fmla="*/ 70 w 104"/>
                <a:gd name="T47" fmla="*/ 54 h 62"/>
                <a:gd name="T48" fmla="*/ 92 w 104"/>
                <a:gd name="T49" fmla="*/ 56 h 62"/>
                <a:gd name="T50" fmla="*/ 102 w 104"/>
                <a:gd name="T51" fmla="*/ 52 h 62"/>
                <a:gd name="T52" fmla="*/ 104 w 104"/>
                <a:gd name="T53" fmla="*/ 50 h 62"/>
                <a:gd name="T54" fmla="*/ 102 w 104"/>
                <a:gd name="T55" fmla="*/ 44 h 62"/>
                <a:gd name="T56" fmla="*/ 72 w 104"/>
                <a:gd name="T57" fmla="*/ 30 h 62"/>
                <a:gd name="T58" fmla="*/ 58 w 104"/>
                <a:gd name="T59" fmla="*/ 22 h 62"/>
                <a:gd name="T60" fmla="*/ 48 w 104"/>
                <a:gd name="T61" fmla="*/ 10 h 62"/>
                <a:gd name="T62" fmla="*/ 38 w 104"/>
                <a:gd name="T63" fmla="*/ 2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4" h="62">
                  <a:moveTo>
                    <a:pt x="34" y="0"/>
                  </a:moveTo>
                  <a:lnTo>
                    <a:pt x="34" y="0"/>
                  </a:lnTo>
                  <a:lnTo>
                    <a:pt x="28" y="4"/>
                  </a:lnTo>
                  <a:lnTo>
                    <a:pt x="28" y="4"/>
                  </a:lnTo>
                  <a:lnTo>
                    <a:pt x="26" y="6"/>
                  </a:lnTo>
                  <a:lnTo>
                    <a:pt x="26" y="10"/>
                  </a:lnTo>
                  <a:lnTo>
                    <a:pt x="26" y="18"/>
                  </a:lnTo>
                  <a:lnTo>
                    <a:pt x="26" y="18"/>
                  </a:lnTo>
                  <a:lnTo>
                    <a:pt x="26" y="24"/>
                  </a:lnTo>
                  <a:lnTo>
                    <a:pt x="26" y="32"/>
                  </a:lnTo>
                  <a:lnTo>
                    <a:pt x="26" y="32"/>
                  </a:lnTo>
                  <a:lnTo>
                    <a:pt x="24" y="36"/>
                  </a:lnTo>
                  <a:lnTo>
                    <a:pt x="22" y="38"/>
                  </a:lnTo>
                  <a:lnTo>
                    <a:pt x="22" y="38"/>
                  </a:lnTo>
                  <a:lnTo>
                    <a:pt x="18" y="38"/>
                  </a:lnTo>
                  <a:lnTo>
                    <a:pt x="18" y="38"/>
                  </a:lnTo>
                  <a:lnTo>
                    <a:pt x="8" y="36"/>
                  </a:lnTo>
                  <a:lnTo>
                    <a:pt x="8" y="36"/>
                  </a:lnTo>
                  <a:lnTo>
                    <a:pt x="2" y="38"/>
                  </a:lnTo>
                  <a:lnTo>
                    <a:pt x="2" y="38"/>
                  </a:lnTo>
                  <a:lnTo>
                    <a:pt x="0" y="40"/>
                  </a:lnTo>
                  <a:lnTo>
                    <a:pt x="0" y="44"/>
                  </a:lnTo>
                  <a:lnTo>
                    <a:pt x="2" y="46"/>
                  </a:lnTo>
                  <a:lnTo>
                    <a:pt x="6" y="50"/>
                  </a:lnTo>
                  <a:lnTo>
                    <a:pt x="6" y="50"/>
                  </a:lnTo>
                  <a:lnTo>
                    <a:pt x="16" y="52"/>
                  </a:lnTo>
                  <a:lnTo>
                    <a:pt x="24" y="54"/>
                  </a:lnTo>
                  <a:lnTo>
                    <a:pt x="24" y="54"/>
                  </a:lnTo>
                  <a:lnTo>
                    <a:pt x="24" y="54"/>
                  </a:lnTo>
                  <a:lnTo>
                    <a:pt x="28" y="54"/>
                  </a:lnTo>
                  <a:lnTo>
                    <a:pt x="30" y="52"/>
                  </a:lnTo>
                  <a:lnTo>
                    <a:pt x="34" y="48"/>
                  </a:lnTo>
                  <a:lnTo>
                    <a:pt x="38" y="48"/>
                  </a:lnTo>
                  <a:lnTo>
                    <a:pt x="38" y="48"/>
                  </a:lnTo>
                  <a:lnTo>
                    <a:pt x="38" y="54"/>
                  </a:lnTo>
                  <a:lnTo>
                    <a:pt x="38" y="56"/>
                  </a:lnTo>
                  <a:lnTo>
                    <a:pt x="42" y="60"/>
                  </a:lnTo>
                  <a:lnTo>
                    <a:pt x="42" y="60"/>
                  </a:lnTo>
                  <a:lnTo>
                    <a:pt x="48" y="62"/>
                  </a:lnTo>
                  <a:lnTo>
                    <a:pt x="48" y="62"/>
                  </a:lnTo>
                  <a:lnTo>
                    <a:pt x="56" y="60"/>
                  </a:lnTo>
                  <a:lnTo>
                    <a:pt x="56" y="60"/>
                  </a:lnTo>
                  <a:lnTo>
                    <a:pt x="62" y="56"/>
                  </a:lnTo>
                  <a:lnTo>
                    <a:pt x="64" y="54"/>
                  </a:lnTo>
                  <a:lnTo>
                    <a:pt x="68" y="54"/>
                  </a:lnTo>
                  <a:lnTo>
                    <a:pt x="68" y="54"/>
                  </a:lnTo>
                  <a:lnTo>
                    <a:pt x="70" y="54"/>
                  </a:lnTo>
                  <a:lnTo>
                    <a:pt x="70" y="54"/>
                  </a:lnTo>
                  <a:lnTo>
                    <a:pt x="92" y="56"/>
                  </a:lnTo>
                  <a:lnTo>
                    <a:pt x="92" y="56"/>
                  </a:lnTo>
                  <a:lnTo>
                    <a:pt x="100" y="54"/>
                  </a:lnTo>
                  <a:lnTo>
                    <a:pt x="102" y="52"/>
                  </a:lnTo>
                  <a:lnTo>
                    <a:pt x="104" y="50"/>
                  </a:lnTo>
                  <a:lnTo>
                    <a:pt x="104" y="50"/>
                  </a:lnTo>
                  <a:lnTo>
                    <a:pt x="104" y="46"/>
                  </a:lnTo>
                  <a:lnTo>
                    <a:pt x="102" y="44"/>
                  </a:lnTo>
                  <a:lnTo>
                    <a:pt x="94" y="38"/>
                  </a:lnTo>
                  <a:lnTo>
                    <a:pt x="72" y="30"/>
                  </a:lnTo>
                  <a:lnTo>
                    <a:pt x="72" y="30"/>
                  </a:lnTo>
                  <a:lnTo>
                    <a:pt x="58" y="22"/>
                  </a:lnTo>
                  <a:lnTo>
                    <a:pt x="58" y="22"/>
                  </a:lnTo>
                  <a:lnTo>
                    <a:pt x="48" y="10"/>
                  </a:lnTo>
                  <a:lnTo>
                    <a:pt x="42" y="4"/>
                  </a:lnTo>
                  <a:lnTo>
                    <a:pt x="38" y="2"/>
                  </a:lnTo>
                  <a:lnTo>
                    <a:pt x="3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Arial" panose="020B0604020202020204" pitchFamily="34" charset="0"/>
                <a:cs typeface="Arial" panose="020B0604020202020204" pitchFamily="34" charset="0"/>
              </a:endParaRPr>
            </a:p>
          </p:txBody>
        </p:sp>
        <p:sp>
          <p:nvSpPr>
            <p:cNvPr id="189" name="Freeform 174"/>
            <p:cNvSpPr>
              <a:spLocks/>
            </p:cNvSpPr>
            <p:nvPr/>
          </p:nvSpPr>
          <p:spPr bwMode="auto">
            <a:xfrm>
              <a:off x="4806" y="3252"/>
              <a:ext cx="18" cy="18"/>
            </a:xfrm>
            <a:custGeom>
              <a:avLst/>
              <a:gdLst>
                <a:gd name="T0" fmla="*/ 6 w 18"/>
                <a:gd name="T1" fmla="*/ 0 h 18"/>
                <a:gd name="T2" fmla="*/ 6 w 18"/>
                <a:gd name="T3" fmla="*/ 0 h 18"/>
                <a:gd name="T4" fmla="*/ 4 w 18"/>
                <a:gd name="T5" fmla="*/ 2 h 18"/>
                <a:gd name="T6" fmla="*/ 2 w 18"/>
                <a:gd name="T7" fmla="*/ 4 h 18"/>
                <a:gd name="T8" fmla="*/ 2 w 18"/>
                <a:gd name="T9" fmla="*/ 4 h 18"/>
                <a:gd name="T10" fmla="*/ 0 w 18"/>
                <a:gd name="T11" fmla="*/ 8 h 18"/>
                <a:gd name="T12" fmla="*/ 2 w 18"/>
                <a:gd name="T13" fmla="*/ 12 h 18"/>
                <a:gd name="T14" fmla="*/ 4 w 18"/>
                <a:gd name="T15" fmla="*/ 16 h 18"/>
                <a:gd name="T16" fmla="*/ 10 w 18"/>
                <a:gd name="T17" fmla="*/ 18 h 18"/>
                <a:gd name="T18" fmla="*/ 10 w 18"/>
                <a:gd name="T19" fmla="*/ 18 h 18"/>
                <a:gd name="T20" fmla="*/ 14 w 18"/>
                <a:gd name="T21" fmla="*/ 16 h 18"/>
                <a:gd name="T22" fmla="*/ 14 w 18"/>
                <a:gd name="T23" fmla="*/ 16 h 18"/>
                <a:gd name="T24" fmla="*/ 16 w 18"/>
                <a:gd name="T25" fmla="*/ 14 h 18"/>
                <a:gd name="T26" fmla="*/ 18 w 18"/>
                <a:gd name="T27" fmla="*/ 12 h 18"/>
                <a:gd name="T28" fmla="*/ 16 w 18"/>
                <a:gd name="T29" fmla="*/ 8 h 18"/>
                <a:gd name="T30" fmla="*/ 12 w 18"/>
                <a:gd name="T31" fmla="*/ 2 h 18"/>
                <a:gd name="T32" fmla="*/ 6 w 18"/>
                <a:gd name="T3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8" h="18">
                  <a:moveTo>
                    <a:pt x="6" y="0"/>
                  </a:moveTo>
                  <a:lnTo>
                    <a:pt x="6" y="0"/>
                  </a:lnTo>
                  <a:lnTo>
                    <a:pt x="4" y="2"/>
                  </a:lnTo>
                  <a:lnTo>
                    <a:pt x="2" y="4"/>
                  </a:lnTo>
                  <a:lnTo>
                    <a:pt x="2" y="4"/>
                  </a:lnTo>
                  <a:lnTo>
                    <a:pt x="0" y="8"/>
                  </a:lnTo>
                  <a:lnTo>
                    <a:pt x="2" y="12"/>
                  </a:lnTo>
                  <a:lnTo>
                    <a:pt x="4" y="16"/>
                  </a:lnTo>
                  <a:lnTo>
                    <a:pt x="10" y="18"/>
                  </a:lnTo>
                  <a:lnTo>
                    <a:pt x="10" y="18"/>
                  </a:lnTo>
                  <a:lnTo>
                    <a:pt x="14" y="16"/>
                  </a:lnTo>
                  <a:lnTo>
                    <a:pt x="14" y="16"/>
                  </a:lnTo>
                  <a:lnTo>
                    <a:pt x="16" y="14"/>
                  </a:lnTo>
                  <a:lnTo>
                    <a:pt x="18" y="12"/>
                  </a:lnTo>
                  <a:lnTo>
                    <a:pt x="16" y="8"/>
                  </a:lnTo>
                  <a:lnTo>
                    <a:pt x="12" y="2"/>
                  </a:lnTo>
                  <a:lnTo>
                    <a:pt x="6"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Arial" panose="020B0604020202020204" pitchFamily="34" charset="0"/>
                <a:cs typeface="Arial" panose="020B0604020202020204" pitchFamily="34" charset="0"/>
              </a:endParaRPr>
            </a:p>
          </p:txBody>
        </p:sp>
        <p:sp>
          <p:nvSpPr>
            <p:cNvPr id="190" name="Freeform 175"/>
            <p:cNvSpPr>
              <a:spLocks/>
            </p:cNvSpPr>
            <p:nvPr/>
          </p:nvSpPr>
          <p:spPr bwMode="auto">
            <a:xfrm>
              <a:off x="4806" y="3252"/>
              <a:ext cx="18" cy="18"/>
            </a:xfrm>
            <a:custGeom>
              <a:avLst/>
              <a:gdLst>
                <a:gd name="T0" fmla="*/ 6 w 18"/>
                <a:gd name="T1" fmla="*/ 0 h 18"/>
                <a:gd name="T2" fmla="*/ 6 w 18"/>
                <a:gd name="T3" fmla="*/ 0 h 18"/>
                <a:gd name="T4" fmla="*/ 4 w 18"/>
                <a:gd name="T5" fmla="*/ 2 h 18"/>
                <a:gd name="T6" fmla="*/ 2 w 18"/>
                <a:gd name="T7" fmla="*/ 4 h 18"/>
                <a:gd name="T8" fmla="*/ 2 w 18"/>
                <a:gd name="T9" fmla="*/ 4 h 18"/>
                <a:gd name="T10" fmla="*/ 0 w 18"/>
                <a:gd name="T11" fmla="*/ 8 h 18"/>
                <a:gd name="T12" fmla="*/ 2 w 18"/>
                <a:gd name="T13" fmla="*/ 12 h 18"/>
                <a:gd name="T14" fmla="*/ 4 w 18"/>
                <a:gd name="T15" fmla="*/ 16 h 18"/>
                <a:gd name="T16" fmla="*/ 10 w 18"/>
                <a:gd name="T17" fmla="*/ 18 h 18"/>
                <a:gd name="T18" fmla="*/ 10 w 18"/>
                <a:gd name="T19" fmla="*/ 18 h 18"/>
                <a:gd name="T20" fmla="*/ 14 w 18"/>
                <a:gd name="T21" fmla="*/ 16 h 18"/>
                <a:gd name="T22" fmla="*/ 14 w 18"/>
                <a:gd name="T23" fmla="*/ 16 h 18"/>
                <a:gd name="T24" fmla="*/ 16 w 18"/>
                <a:gd name="T25" fmla="*/ 14 h 18"/>
                <a:gd name="T26" fmla="*/ 18 w 18"/>
                <a:gd name="T27" fmla="*/ 12 h 18"/>
                <a:gd name="T28" fmla="*/ 16 w 18"/>
                <a:gd name="T29" fmla="*/ 8 h 18"/>
                <a:gd name="T30" fmla="*/ 12 w 18"/>
                <a:gd name="T31" fmla="*/ 2 h 18"/>
                <a:gd name="T32" fmla="*/ 6 w 18"/>
                <a:gd name="T3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8" h="18">
                  <a:moveTo>
                    <a:pt x="6" y="0"/>
                  </a:moveTo>
                  <a:lnTo>
                    <a:pt x="6" y="0"/>
                  </a:lnTo>
                  <a:lnTo>
                    <a:pt x="4" y="2"/>
                  </a:lnTo>
                  <a:lnTo>
                    <a:pt x="2" y="4"/>
                  </a:lnTo>
                  <a:lnTo>
                    <a:pt x="2" y="4"/>
                  </a:lnTo>
                  <a:lnTo>
                    <a:pt x="0" y="8"/>
                  </a:lnTo>
                  <a:lnTo>
                    <a:pt x="2" y="12"/>
                  </a:lnTo>
                  <a:lnTo>
                    <a:pt x="4" y="16"/>
                  </a:lnTo>
                  <a:lnTo>
                    <a:pt x="10" y="18"/>
                  </a:lnTo>
                  <a:lnTo>
                    <a:pt x="10" y="18"/>
                  </a:lnTo>
                  <a:lnTo>
                    <a:pt x="14" y="16"/>
                  </a:lnTo>
                  <a:lnTo>
                    <a:pt x="14" y="16"/>
                  </a:lnTo>
                  <a:lnTo>
                    <a:pt x="16" y="14"/>
                  </a:lnTo>
                  <a:lnTo>
                    <a:pt x="18" y="12"/>
                  </a:lnTo>
                  <a:lnTo>
                    <a:pt x="16" y="8"/>
                  </a:lnTo>
                  <a:lnTo>
                    <a:pt x="12" y="2"/>
                  </a:lnTo>
                  <a:lnTo>
                    <a:pt x="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Arial" panose="020B0604020202020204" pitchFamily="34" charset="0"/>
                <a:cs typeface="Arial" panose="020B0604020202020204" pitchFamily="34" charset="0"/>
              </a:endParaRPr>
            </a:p>
          </p:txBody>
        </p:sp>
        <p:sp>
          <p:nvSpPr>
            <p:cNvPr id="191" name="Freeform 176"/>
            <p:cNvSpPr>
              <a:spLocks/>
            </p:cNvSpPr>
            <p:nvPr/>
          </p:nvSpPr>
          <p:spPr bwMode="auto">
            <a:xfrm>
              <a:off x="4766" y="3260"/>
              <a:ext cx="36" cy="12"/>
            </a:xfrm>
            <a:custGeom>
              <a:avLst/>
              <a:gdLst>
                <a:gd name="T0" fmla="*/ 18 w 36"/>
                <a:gd name="T1" fmla="*/ 0 h 12"/>
                <a:gd name="T2" fmla="*/ 18 w 36"/>
                <a:gd name="T3" fmla="*/ 0 h 12"/>
                <a:gd name="T4" fmla="*/ 6 w 36"/>
                <a:gd name="T5" fmla="*/ 0 h 12"/>
                <a:gd name="T6" fmla="*/ 0 w 36"/>
                <a:gd name="T7" fmla="*/ 2 h 12"/>
                <a:gd name="T8" fmla="*/ 0 w 36"/>
                <a:gd name="T9" fmla="*/ 2 h 12"/>
                <a:gd name="T10" fmla="*/ 0 w 36"/>
                <a:gd name="T11" fmla="*/ 6 h 12"/>
                <a:gd name="T12" fmla="*/ 2 w 36"/>
                <a:gd name="T13" fmla="*/ 8 h 12"/>
                <a:gd name="T14" fmla="*/ 10 w 36"/>
                <a:gd name="T15" fmla="*/ 10 h 12"/>
                <a:gd name="T16" fmla="*/ 26 w 36"/>
                <a:gd name="T17" fmla="*/ 12 h 12"/>
                <a:gd name="T18" fmla="*/ 26 w 36"/>
                <a:gd name="T19" fmla="*/ 12 h 12"/>
                <a:gd name="T20" fmla="*/ 32 w 36"/>
                <a:gd name="T21" fmla="*/ 12 h 12"/>
                <a:gd name="T22" fmla="*/ 32 w 36"/>
                <a:gd name="T23" fmla="*/ 12 h 12"/>
                <a:gd name="T24" fmla="*/ 34 w 36"/>
                <a:gd name="T25" fmla="*/ 12 h 12"/>
                <a:gd name="T26" fmla="*/ 36 w 36"/>
                <a:gd name="T27" fmla="*/ 10 h 12"/>
                <a:gd name="T28" fmla="*/ 36 w 36"/>
                <a:gd name="T29" fmla="*/ 10 h 12"/>
                <a:gd name="T30" fmla="*/ 36 w 36"/>
                <a:gd name="T31" fmla="*/ 4 h 12"/>
                <a:gd name="T32" fmla="*/ 32 w 36"/>
                <a:gd name="T33" fmla="*/ 2 h 12"/>
                <a:gd name="T34" fmla="*/ 26 w 36"/>
                <a:gd name="T35" fmla="*/ 0 h 12"/>
                <a:gd name="T36" fmla="*/ 18 w 36"/>
                <a:gd name="T3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6" h="12">
                  <a:moveTo>
                    <a:pt x="18" y="0"/>
                  </a:moveTo>
                  <a:lnTo>
                    <a:pt x="18" y="0"/>
                  </a:lnTo>
                  <a:lnTo>
                    <a:pt x="6" y="0"/>
                  </a:lnTo>
                  <a:lnTo>
                    <a:pt x="0" y="2"/>
                  </a:lnTo>
                  <a:lnTo>
                    <a:pt x="0" y="2"/>
                  </a:lnTo>
                  <a:lnTo>
                    <a:pt x="0" y="6"/>
                  </a:lnTo>
                  <a:lnTo>
                    <a:pt x="2" y="8"/>
                  </a:lnTo>
                  <a:lnTo>
                    <a:pt x="10" y="10"/>
                  </a:lnTo>
                  <a:lnTo>
                    <a:pt x="26" y="12"/>
                  </a:lnTo>
                  <a:lnTo>
                    <a:pt x="26" y="12"/>
                  </a:lnTo>
                  <a:lnTo>
                    <a:pt x="32" y="12"/>
                  </a:lnTo>
                  <a:lnTo>
                    <a:pt x="32" y="12"/>
                  </a:lnTo>
                  <a:lnTo>
                    <a:pt x="34" y="12"/>
                  </a:lnTo>
                  <a:lnTo>
                    <a:pt x="36" y="10"/>
                  </a:lnTo>
                  <a:lnTo>
                    <a:pt x="36" y="10"/>
                  </a:lnTo>
                  <a:lnTo>
                    <a:pt x="36" y="4"/>
                  </a:lnTo>
                  <a:lnTo>
                    <a:pt x="32" y="2"/>
                  </a:lnTo>
                  <a:lnTo>
                    <a:pt x="26" y="0"/>
                  </a:lnTo>
                  <a:lnTo>
                    <a:pt x="18"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Arial" panose="020B0604020202020204" pitchFamily="34" charset="0"/>
                <a:cs typeface="Arial" panose="020B0604020202020204" pitchFamily="34" charset="0"/>
              </a:endParaRPr>
            </a:p>
          </p:txBody>
        </p:sp>
        <p:sp>
          <p:nvSpPr>
            <p:cNvPr id="192" name="Freeform 177"/>
            <p:cNvSpPr>
              <a:spLocks/>
            </p:cNvSpPr>
            <p:nvPr/>
          </p:nvSpPr>
          <p:spPr bwMode="auto">
            <a:xfrm>
              <a:off x="4766" y="3260"/>
              <a:ext cx="36" cy="12"/>
            </a:xfrm>
            <a:custGeom>
              <a:avLst/>
              <a:gdLst>
                <a:gd name="T0" fmla="*/ 18 w 36"/>
                <a:gd name="T1" fmla="*/ 0 h 12"/>
                <a:gd name="T2" fmla="*/ 18 w 36"/>
                <a:gd name="T3" fmla="*/ 0 h 12"/>
                <a:gd name="T4" fmla="*/ 6 w 36"/>
                <a:gd name="T5" fmla="*/ 0 h 12"/>
                <a:gd name="T6" fmla="*/ 0 w 36"/>
                <a:gd name="T7" fmla="*/ 2 h 12"/>
                <a:gd name="T8" fmla="*/ 0 w 36"/>
                <a:gd name="T9" fmla="*/ 2 h 12"/>
                <a:gd name="T10" fmla="*/ 0 w 36"/>
                <a:gd name="T11" fmla="*/ 6 h 12"/>
                <a:gd name="T12" fmla="*/ 2 w 36"/>
                <a:gd name="T13" fmla="*/ 8 h 12"/>
                <a:gd name="T14" fmla="*/ 10 w 36"/>
                <a:gd name="T15" fmla="*/ 10 h 12"/>
                <a:gd name="T16" fmla="*/ 26 w 36"/>
                <a:gd name="T17" fmla="*/ 12 h 12"/>
                <a:gd name="T18" fmla="*/ 26 w 36"/>
                <a:gd name="T19" fmla="*/ 12 h 12"/>
                <a:gd name="T20" fmla="*/ 32 w 36"/>
                <a:gd name="T21" fmla="*/ 12 h 12"/>
                <a:gd name="T22" fmla="*/ 32 w 36"/>
                <a:gd name="T23" fmla="*/ 12 h 12"/>
                <a:gd name="T24" fmla="*/ 34 w 36"/>
                <a:gd name="T25" fmla="*/ 12 h 12"/>
                <a:gd name="T26" fmla="*/ 36 w 36"/>
                <a:gd name="T27" fmla="*/ 10 h 12"/>
                <a:gd name="T28" fmla="*/ 36 w 36"/>
                <a:gd name="T29" fmla="*/ 10 h 12"/>
                <a:gd name="T30" fmla="*/ 36 w 36"/>
                <a:gd name="T31" fmla="*/ 4 h 12"/>
                <a:gd name="T32" fmla="*/ 32 w 36"/>
                <a:gd name="T33" fmla="*/ 2 h 12"/>
                <a:gd name="T34" fmla="*/ 26 w 36"/>
                <a:gd name="T35" fmla="*/ 0 h 12"/>
                <a:gd name="T36" fmla="*/ 18 w 36"/>
                <a:gd name="T3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6" h="12">
                  <a:moveTo>
                    <a:pt x="18" y="0"/>
                  </a:moveTo>
                  <a:lnTo>
                    <a:pt x="18" y="0"/>
                  </a:lnTo>
                  <a:lnTo>
                    <a:pt x="6" y="0"/>
                  </a:lnTo>
                  <a:lnTo>
                    <a:pt x="0" y="2"/>
                  </a:lnTo>
                  <a:lnTo>
                    <a:pt x="0" y="2"/>
                  </a:lnTo>
                  <a:lnTo>
                    <a:pt x="0" y="6"/>
                  </a:lnTo>
                  <a:lnTo>
                    <a:pt x="2" y="8"/>
                  </a:lnTo>
                  <a:lnTo>
                    <a:pt x="10" y="10"/>
                  </a:lnTo>
                  <a:lnTo>
                    <a:pt x="26" y="12"/>
                  </a:lnTo>
                  <a:lnTo>
                    <a:pt x="26" y="12"/>
                  </a:lnTo>
                  <a:lnTo>
                    <a:pt x="32" y="12"/>
                  </a:lnTo>
                  <a:lnTo>
                    <a:pt x="32" y="12"/>
                  </a:lnTo>
                  <a:lnTo>
                    <a:pt x="34" y="12"/>
                  </a:lnTo>
                  <a:lnTo>
                    <a:pt x="36" y="10"/>
                  </a:lnTo>
                  <a:lnTo>
                    <a:pt x="36" y="10"/>
                  </a:lnTo>
                  <a:lnTo>
                    <a:pt x="36" y="4"/>
                  </a:lnTo>
                  <a:lnTo>
                    <a:pt x="32" y="2"/>
                  </a:lnTo>
                  <a:lnTo>
                    <a:pt x="26" y="0"/>
                  </a:lnTo>
                  <a:lnTo>
                    <a:pt x="1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Arial" panose="020B0604020202020204" pitchFamily="34" charset="0"/>
                <a:cs typeface="Arial" panose="020B0604020202020204" pitchFamily="34" charset="0"/>
              </a:endParaRPr>
            </a:p>
          </p:txBody>
        </p:sp>
        <p:sp>
          <p:nvSpPr>
            <p:cNvPr id="193" name="Freeform 178"/>
            <p:cNvSpPr>
              <a:spLocks/>
            </p:cNvSpPr>
            <p:nvPr/>
          </p:nvSpPr>
          <p:spPr bwMode="auto">
            <a:xfrm>
              <a:off x="4764" y="3228"/>
              <a:ext cx="34" cy="28"/>
            </a:xfrm>
            <a:custGeom>
              <a:avLst/>
              <a:gdLst>
                <a:gd name="T0" fmla="*/ 8 w 34"/>
                <a:gd name="T1" fmla="*/ 0 h 28"/>
                <a:gd name="T2" fmla="*/ 8 w 34"/>
                <a:gd name="T3" fmla="*/ 0 h 28"/>
                <a:gd name="T4" fmla="*/ 2 w 34"/>
                <a:gd name="T5" fmla="*/ 0 h 28"/>
                <a:gd name="T6" fmla="*/ 2 w 34"/>
                <a:gd name="T7" fmla="*/ 2 h 28"/>
                <a:gd name="T8" fmla="*/ 2 w 34"/>
                <a:gd name="T9" fmla="*/ 2 h 28"/>
                <a:gd name="T10" fmla="*/ 0 w 34"/>
                <a:gd name="T11" fmla="*/ 4 h 28"/>
                <a:gd name="T12" fmla="*/ 0 w 34"/>
                <a:gd name="T13" fmla="*/ 8 h 28"/>
                <a:gd name="T14" fmla="*/ 4 w 34"/>
                <a:gd name="T15" fmla="*/ 10 h 28"/>
                <a:gd name="T16" fmla="*/ 14 w 34"/>
                <a:gd name="T17" fmla="*/ 16 h 28"/>
                <a:gd name="T18" fmla="*/ 14 w 34"/>
                <a:gd name="T19" fmla="*/ 16 h 28"/>
                <a:gd name="T20" fmla="*/ 24 w 34"/>
                <a:gd name="T21" fmla="*/ 22 h 28"/>
                <a:gd name="T22" fmla="*/ 30 w 34"/>
                <a:gd name="T23" fmla="*/ 28 h 28"/>
                <a:gd name="T24" fmla="*/ 30 w 34"/>
                <a:gd name="T25" fmla="*/ 28 h 28"/>
                <a:gd name="T26" fmla="*/ 34 w 34"/>
                <a:gd name="T27" fmla="*/ 26 h 28"/>
                <a:gd name="T28" fmla="*/ 34 w 34"/>
                <a:gd name="T29" fmla="*/ 24 h 28"/>
                <a:gd name="T30" fmla="*/ 32 w 34"/>
                <a:gd name="T31" fmla="*/ 18 h 28"/>
                <a:gd name="T32" fmla="*/ 22 w 34"/>
                <a:gd name="T33" fmla="*/ 10 h 28"/>
                <a:gd name="T34" fmla="*/ 22 w 34"/>
                <a:gd name="T35" fmla="*/ 10 h 28"/>
                <a:gd name="T36" fmla="*/ 16 w 34"/>
                <a:gd name="T37" fmla="*/ 2 h 28"/>
                <a:gd name="T38" fmla="*/ 12 w 34"/>
                <a:gd name="T39" fmla="*/ 0 h 28"/>
                <a:gd name="T40" fmla="*/ 8 w 34"/>
                <a:gd name="T41"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4" h="28">
                  <a:moveTo>
                    <a:pt x="8" y="0"/>
                  </a:moveTo>
                  <a:lnTo>
                    <a:pt x="8" y="0"/>
                  </a:lnTo>
                  <a:lnTo>
                    <a:pt x="2" y="0"/>
                  </a:lnTo>
                  <a:lnTo>
                    <a:pt x="2" y="2"/>
                  </a:lnTo>
                  <a:lnTo>
                    <a:pt x="2" y="2"/>
                  </a:lnTo>
                  <a:lnTo>
                    <a:pt x="0" y="4"/>
                  </a:lnTo>
                  <a:lnTo>
                    <a:pt x="0" y="8"/>
                  </a:lnTo>
                  <a:lnTo>
                    <a:pt x="4" y="10"/>
                  </a:lnTo>
                  <a:lnTo>
                    <a:pt x="14" y="16"/>
                  </a:lnTo>
                  <a:lnTo>
                    <a:pt x="14" y="16"/>
                  </a:lnTo>
                  <a:lnTo>
                    <a:pt x="24" y="22"/>
                  </a:lnTo>
                  <a:lnTo>
                    <a:pt x="30" y="28"/>
                  </a:lnTo>
                  <a:lnTo>
                    <a:pt x="30" y="28"/>
                  </a:lnTo>
                  <a:lnTo>
                    <a:pt x="34" y="26"/>
                  </a:lnTo>
                  <a:lnTo>
                    <a:pt x="34" y="24"/>
                  </a:lnTo>
                  <a:lnTo>
                    <a:pt x="32" y="18"/>
                  </a:lnTo>
                  <a:lnTo>
                    <a:pt x="22" y="10"/>
                  </a:lnTo>
                  <a:lnTo>
                    <a:pt x="22" y="10"/>
                  </a:lnTo>
                  <a:lnTo>
                    <a:pt x="16" y="2"/>
                  </a:lnTo>
                  <a:lnTo>
                    <a:pt x="12" y="0"/>
                  </a:lnTo>
                  <a:lnTo>
                    <a:pt x="8"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Arial" panose="020B0604020202020204" pitchFamily="34" charset="0"/>
                <a:cs typeface="Arial" panose="020B0604020202020204" pitchFamily="34" charset="0"/>
              </a:endParaRPr>
            </a:p>
          </p:txBody>
        </p:sp>
        <p:sp>
          <p:nvSpPr>
            <p:cNvPr id="194" name="Freeform 179"/>
            <p:cNvSpPr>
              <a:spLocks/>
            </p:cNvSpPr>
            <p:nvPr/>
          </p:nvSpPr>
          <p:spPr bwMode="auto">
            <a:xfrm>
              <a:off x="4764" y="3228"/>
              <a:ext cx="34" cy="28"/>
            </a:xfrm>
            <a:custGeom>
              <a:avLst/>
              <a:gdLst>
                <a:gd name="T0" fmla="*/ 8 w 34"/>
                <a:gd name="T1" fmla="*/ 0 h 28"/>
                <a:gd name="T2" fmla="*/ 8 w 34"/>
                <a:gd name="T3" fmla="*/ 0 h 28"/>
                <a:gd name="T4" fmla="*/ 2 w 34"/>
                <a:gd name="T5" fmla="*/ 0 h 28"/>
                <a:gd name="T6" fmla="*/ 2 w 34"/>
                <a:gd name="T7" fmla="*/ 2 h 28"/>
                <a:gd name="T8" fmla="*/ 2 w 34"/>
                <a:gd name="T9" fmla="*/ 2 h 28"/>
                <a:gd name="T10" fmla="*/ 0 w 34"/>
                <a:gd name="T11" fmla="*/ 4 h 28"/>
                <a:gd name="T12" fmla="*/ 0 w 34"/>
                <a:gd name="T13" fmla="*/ 8 h 28"/>
                <a:gd name="T14" fmla="*/ 4 w 34"/>
                <a:gd name="T15" fmla="*/ 10 h 28"/>
                <a:gd name="T16" fmla="*/ 14 w 34"/>
                <a:gd name="T17" fmla="*/ 16 h 28"/>
                <a:gd name="T18" fmla="*/ 14 w 34"/>
                <a:gd name="T19" fmla="*/ 16 h 28"/>
                <a:gd name="T20" fmla="*/ 24 w 34"/>
                <a:gd name="T21" fmla="*/ 22 h 28"/>
                <a:gd name="T22" fmla="*/ 30 w 34"/>
                <a:gd name="T23" fmla="*/ 28 h 28"/>
                <a:gd name="T24" fmla="*/ 30 w 34"/>
                <a:gd name="T25" fmla="*/ 28 h 28"/>
                <a:gd name="T26" fmla="*/ 34 w 34"/>
                <a:gd name="T27" fmla="*/ 26 h 28"/>
                <a:gd name="T28" fmla="*/ 34 w 34"/>
                <a:gd name="T29" fmla="*/ 24 h 28"/>
                <a:gd name="T30" fmla="*/ 32 w 34"/>
                <a:gd name="T31" fmla="*/ 18 h 28"/>
                <a:gd name="T32" fmla="*/ 22 w 34"/>
                <a:gd name="T33" fmla="*/ 10 h 28"/>
                <a:gd name="T34" fmla="*/ 22 w 34"/>
                <a:gd name="T35" fmla="*/ 10 h 28"/>
                <a:gd name="T36" fmla="*/ 16 w 34"/>
                <a:gd name="T37" fmla="*/ 2 h 28"/>
                <a:gd name="T38" fmla="*/ 12 w 34"/>
                <a:gd name="T39" fmla="*/ 0 h 28"/>
                <a:gd name="T40" fmla="*/ 8 w 34"/>
                <a:gd name="T41"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4" h="28">
                  <a:moveTo>
                    <a:pt x="8" y="0"/>
                  </a:moveTo>
                  <a:lnTo>
                    <a:pt x="8" y="0"/>
                  </a:lnTo>
                  <a:lnTo>
                    <a:pt x="2" y="0"/>
                  </a:lnTo>
                  <a:lnTo>
                    <a:pt x="2" y="2"/>
                  </a:lnTo>
                  <a:lnTo>
                    <a:pt x="2" y="2"/>
                  </a:lnTo>
                  <a:lnTo>
                    <a:pt x="0" y="4"/>
                  </a:lnTo>
                  <a:lnTo>
                    <a:pt x="0" y="8"/>
                  </a:lnTo>
                  <a:lnTo>
                    <a:pt x="4" y="10"/>
                  </a:lnTo>
                  <a:lnTo>
                    <a:pt x="14" y="16"/>
                  </a:lnTo>
                  <a:lnTo>
                    <a:pt x="14" y="16"/>
                  </a:lnTo>
                  <a:lnTo>
                    <a:pt x="24" y="22"/>
                  </a:lnTo>
                  <a:lnTo>
                    <a:pt x="30" y="28"/>
                  </a:lnTo>
                  <a:lnTo>
                    <a:pt x="30" y="28"/>
                  </a:lnTo>
                  <a:lnTo>
                    <a:pt x="34" y="26"/>
                  </a:lnTo>
                  <a:lnTo>
                    <a:pt x="34" y="24"/>
                  </a:lnTo>
                  <a:lnTo>
                    <a:pt x="32" y="18"/>
                  </a:lnTo>
                  <a:lnTo>
                    <a:pt x="22" y="10"/>
                  </a:lnTo>
                  <a:lnTo>
                    <a:pt x="22" y="10"/>
                  </a:lnTo>
                  <a:lnTo>
                    <a:pt x="16" y="2"/>
                  </a:lnTo>
                  <a:lnTo>
                    <a:pt x="12" y="0"/>
                  </a:lnTo>
                  <a:lnTo>
                    <a:pt x="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Arial" panose="020B0604020202020204" pitchFamily="34" charset="0"/>
                <a:cs typeface="Arial" panose="020B0604020202020204" pitchFamily="34" charset="0"/>
              </a:endParaRPr>
            </a:p>
          </p:txBody>
        </p:sp>
        <p:sp>
          <p:nvSpPr>
            <p:cNvPr id="195" name="Freeform 180"/>
            <p:cNvSpPr>
              <a:spLocks/>
            </p:cNvSpPr>
            <p:nvPr/>
          </p:nvSpPr>
          <p:spPr bwMode="auto">
            <a:xfrm>
              <a:off x="4682" y="1752"/>
              <a:ext cx="26" cy="14"/>
            </a:xfrm>
            <a:custGeom>
              <a:avLst/>
              <a:gdLst>
                <a:gd name="T0" fmla="*/ 10 w 26"/>
                <a:gd name="T1" fmla="*/ 0 h 14"/>
                <a:gd name="T2" fmla="*/ 10 w 26"/>
                <a:gd name="T3" fmla="*/ 0 h 14"/>
                <a:gd name="T4" fmla="*/ 0 w 26"/>
                <a:gd name="T5" fmla="*/ 0 h 14"/>
                <a:gd name="T6" fmla="*/ 0 w 26"/>
                <a:gd name="T7" fmla="*/ 0 h 14"/>
                <a:gd name="T8" fmla="*/ 2 w 26"/>
                <a:gd name="T9" fmla="*/ 2 h 14"/>
                <a:gd name="T10" fmla="*/ 4 w 26"/>
                <a:gd name="T11" fmla="*/ 4 h 14"/>
                <a:gd name="T12" fmla="*/ 10 w 26"/>
                <a:gd name="T13" fmla="*/ 4 h 14"/>
                <a:gd name="T14" fmla="*/ 10 w 26"/>
                <a:gd name="T15" fmla="*/ 4 h 14"/>
                <a:gd name="T16" fmla="*/ 12 w 26"/>
                <a:gd name="T17" fmla="*/ 6 h 14"/>
                <a:gd name="T18" fmla="*/ 14 w 26"/>
                <a:gd name="T19" fmla="*/ 8 h 14"/>
                <a:gd name="T20" fmla="*/ 16 w 26"/>
                <a:gd name="T21" fmla="*/ 12 h 14"/>
                <a:gd name="T22" fmla="*/ 16 w 26"/>
                <a:gd name="T23" fmla="*/ 12 h 14"/>
                <a:gd name="T24" fmla="*/ 20 w 26"/>
                <a:gd name="T25" fmla="*/ 14 h 14"/>
                <a:gd name="T26" fmla="*/ 20 w 26"/>
                <a:gd name="T27" fmla="*/ 14 h 14"/>
                <a:gd name="T28" fmla="*/ 24 w 26"/>
                <a:gd name="T29" fmla="*/ 14 h 14"/>
                <a:gd name="T30" fmla="*/ 26 w 26"/>
                <a:gd name="T31" fmla="*/ 12 h 14"/>
                <a:gd name="T32" fmla="*/ 26 w 26"/>
                <a:gd name="T33" fmla="*/ 12 h 14"/>
                <a:gd name="T34" fmla="*/ 26 w 26"/>
                <a:gd name="T35" fmla="*/ 8 h 14"/>
                <a:gd name="T36" fmla="*/ 24 w 26"/>
                <a:gd name="T37" fmla="*/ 6 h 14"/>
                <a:gd name="T38" fmla="*/ 18 w 26"/>
                <a:gd name="T39" fmla="*/ 0 h 14"/>
                <a:gd name="T40" fmla="*/ 18 w 26"/>
                <a:gd name="T41" fmla="*/ 0 h 14"/>
                <a:gd name="T42" fmla="*/ 10 w 26"/>
                <a:gd name="T43"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6" h="14">
                  <a:moveTo>
                    <a:pt x="10" y="0"/>
                  </a:moveTo>
                  <a:lnTo>
                    <a:pt x="10" y="0"/>
                  </a:lnTo>
                  <a:lnTo>
                    <a:pt x="0" y="0"/>
                  </a:lnTo>
                  <a:lnTo>
                    <a:pt x="0" y="0"/>
                  </a:lnTo>
                  <a:lnTo>
                    <a:pt x="2" y="2"/>
                  </a:lnTo>
                  <a:lnTo>
                    <a:pt x="4" y="4"/>
                  </a:lnTo>
                  <a:lnTo>
                    <a:pt x="10" y="4"/>
                  </a:lnTo>
                  <a:lnTo>
                    <a:pt x="10" y="4"/>
                  </a:lnTo>
                  <a:lnTo>
                    <a:pt x="12" y="6"/>
                  </a:lnTo>
                  <a:lnTo>
                    <a:pt x="14" y="8"/>
                  </a:lnTo>
                  <a:lnTo>
                    <a:pt x="16" y="12"/>
                  </a:lnTo>
                  <a:lnTo>
                    <a:pt x="16" y="12"/>
                  </a:lnTo>
                  <a:lnTo>
                    <a:pt x="20" y="14"/>
                  </a:lnTo>
                  <a:lnTo>
                    <a:pt x="20" y="14"/>
                  </a:lnTo>
                  <a:lnTo>
                    <a:pt x="24" y="14"/>
                  </a:lnTo>
                  <a:lnTo>
                    <a:pt x="26" y="12"/>
                  </a:lnTo>
                  <a:lnTo>
                    <a:pt x="26" y="12"/>
                  </a:lnTo>
                  <a:lnTo>
                    <a:pt x="26" y="8"/>
                  </a:lnTo>
                  <a:lnTo>
                    <a:pt x="24" y="6"/>
                  </a:lnTo>
                  <a:lnTo>
                    <a:pt x="18" y="0"/>
                  </a:lnTo>
                  <a:lnTo>
                    <a:pt x="18" y="0"/>
                  </a:lnTo>
                  <a:lnTo>
                    <a:pt x="10"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Arial" panose="020B0604020202020204" pitchFamily="34" charset="0"/>
                <a:cs typeface="Arial" panose="020B0604020202020204" pitchFamily="34" charset="0"/>
              </a:endParaRPr>
            </a:p>
          </p:txBody>
        </p:sp>
        <p:sp>
          <p:nvSpPr>
            <p:cNvPr id="196" name="Freeform 181"/>
            <p:cNvSpPr>
              <a:spLocks/>
            </p:cNvSpPr>
            <p:nvPr/>
          </p:nvSpPr>
          <p:spPr bwMode="auto">
            <a:xfrm>
              <a:off x="4682" y="1752"/>
              <a:ext cx="26" cy="14"/>
            </a:xfrm>
            <a:custGeom>
              <a:avLst/>
              <a:gdLst>
                <a:gd name="T0" fmla="*/ 10 w 26"/>
                <a:gd name="T1" fmla="*/ 0 h 14"/>
                <a:gd name="T2" fmla="*/ 10 w 26"/>
                <a:gd name="T3" fmla="*/ 0 h 14"/>
                <a:gd name="T4" fmla="*/ 0 w 26"/>
                <a:gd name="T5" fmla="*/ 0 h 14"/>
                <a:gd name="T6" fmla="*/ 0 w 26"/>
                <a:gd name="T7" fmla="*/ 0 h 14"/>
                <a:gd name="T8" fmla="*/ 2 w 26"/>
                <a:gd name="T9" fmla="*/ 2 h 14"/>
                <a:gd name="T10" fmla="*/ 4 w 26"/>
                <a:gd name="T11" fmla="*/ 4 h 14"/>
                <a:gd name="T12" fmla="*/ 10 w 26"/>
                <a:gd name="T13" fmla="*/ 4 h 14"/>
                <a:gd name="T14" fmla="*/ 10 w 26"/>
                <a:gd name="T15" fmla="*/ 4 h 14"/>
                <a:gd name="T16" fmla="*/ 12 w 26"/>
                <a:gd name="T17" fmla="*/ 6 h 14"/>
                <a:gd name="T18" fmla="*/ 14 w 26"/>
                <a:gd name="T19" fmla="*/ 8 h 14"/>
                <a:gd name="T20" fmla="*/ 16 w 26"/>
                <a:gd name="T21" fmla="*/ 12 h 14"/>
                <a:gd name="T22" fmla="*/ 16 w 26"/>
                <a:gd name="T23" fmla="*/ 12 h 14"/>
                <a:gd name="T24" fmla="*/ 20 w 26"/>
                <a:gd name="T25" fmla="*/ 14 h 14"/>
                <a:gd name="T26" fmla="*/ 20 w 26"/>
                <a:gd name="T27" fmla="*/ 14 h 14"/>
                <a:gd name="T28" fmla="*/ 24 w 26"/>
                <a:gd name="T29" fmla="*/ 14 h 14"/>
                <a:gd name="T30" fmla="*/ 26 w 26"/>
                <a:gd name="T31" fmla="*/ 12 h 14"/>
                <a:gd name="T32" fmla="*/ 26 w 26"/>
                <a:gd name="T33" fmla="*/ 12 h 14"/>
                <a:gd name="T34" fmla="*/ 26 w 26"/>
                <a:gd name="T35" fmla="*/ 8 h 14"/>
                <a:gd name="T36" fmla="*/ 24 w 26"/>
                <a:gd name="T37" fmla="*/ 6 h 14"/>
                <a:gd name="T38" fmla="*/ 18 w 26"/>
                <a:gd name="T39" fmla="*/ 0 h 14"/>
                <a:gd name="T40" fmla="*/ 18 w 26"/>
                <a:gd name="T41" fmla="*/ 0 h 14"/>
                <a:gd name="T42" fmla="*/ 10 w 26"/>
                <a:gd name="T43"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6" h="14">
                  <a:moveTo>
                    <a:pt x="10" y="0"/>
                  </a:moveTo>
                  <a:lnTo>
                    <a:pt x="10" y="0"/>
                  </a:lnTo>
                  <a:lnTo>
                    <a:pt x="0" y="0"/>
                  </a:lnTo>
                  <a:lnTo>
                    <a:pt x="0" y="0"/>
                  </a:lnTo>
                  <a:lnTo>
                    <a:pt x="2" y="2"/>
                  </a:lnTo>
                  <a:lnTo>
                    <a:pt x="4" y="4"/>
                  </a:lnTo>
                  <a:lnTo>
                    <a:pt x="10" y="4"/>
                  </a:lnTo>
                  <a:lnTo>
                    <a:pt x="10" y="4"/>
                  </a:lnTo>
                  <a:lnTo>
                    <a:pt x="12" y="6"/>
                  </a:lnTo>
                  <a:lnTo>
                    <a:pt x="14" y="8"/>
                  </a:lnTo>
                  <a:lnTo>
                    <a:pt x="16" y="12"/>
                  </a:lnTo>
                  <a:lnTo>
                    <a:pt x="16" y="12"/>
                  </a:lnTo>
                  <a:lnTo>
                    <a:pt x="20" y="14"/>
                  </a:lnTo>
                  <a:lnTo>
                    <a:pt x="20" y="14"/>
                  </a:lnTo>
                  <a:lnTo>
                    <a:pt x="24" y="14"/>
                  </a:lnTo>
                  <a:lnTo>
                    <a:pt x="26" y="12"/>
                  </a:lnTo>
                  <a:lnTo>
                    <a:pt x="26" y="12"/>
                  </a:lnTo>
                  <a:lnTo>
                    <a:pt x="26" y="8"/>
                  </a:lnTo>
                  <a:lnTo>
                    <a:pt x="24" y="6"/>
                  </a:lnTo>
                  <a:lnTo>
                    <a:pt x="18" y="0"/>
                  </a:lnTo>
                  <a:lnTo>
                    <a:pt x="18" y="0"/>
                  </a:lnTo>
                  <a:lnTo>
                    <a:pt x="1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Arial" panose="020B0604020202020204" pitchFamily="34" charset="0"/>
                <a:cs typeface="Arial" panose="020B0604020202020204" pitchFamily="34" charset="0"/>
              </a:endParaRPr>
            </a:p>
          </p:txBody>
        </p:sp>
        <p:sp>
          <p:nvSpPr>
            <p:cNvPr id="197" name="Freeform 182"/>
            <p:cNvSpPr>
              <a:spLocks/>
            </p:cNvSpPr>
            <p:nvPr/>
          </p:nvSpPr>
          <p:spPr bwMode="auto">
            <a:xfrm>
              <a:off x="4744" y="1722"/>
              <a:ext cx="72" cy="78"/>
            </a:xfrm>
            <a:custGeom>
              <a:avLst/>
              <a:gdLst>
                <a:gd name="T0" fmla="*/ 40 w 72"/>
                <a:gd name="T1" fmla="*/ 2 h 78"/>
                <a:gd name="T2" fmla="*/ 38 w 72"/>
                <a:gd name="T3" fmla="*/ 0 h 78"/>
                <a:gd name="T4" fmla="*/ 36 w 72"/>
                <a:gd name="T5" fmla="*/ 2 h 78"/>
                <a:gd name="T6" fmla="*/ 32 w 72"/>
                <a:gd name="T7" fmla="*/ 10 h 78"/>
                <a:gd name="T8" fmla="*/ 26 w 72"/>
                <a:gd name="T9" fmla="*/ 12 h 78"/>
                <a:gd name="T10" fmla="*/ 22 w 72"/>
                <a:gd name="T11" fmla="*/ 14 h 78"/>
                <a:gd name="T12" fmla="*/ 18 w 72"/>
                <a:gd name="T13" fmla="*/ 26 h 78"/>
                <a:gd name="T14" fmla="*/ 16 w 72"/>
                <a:gd name="T15" fmla="*/ 36 h 78"/>
                <a:gd name="T16" fmla="*/ 10 w 72"/>
                <a:gd name="T17" fmla="*/ 40 h 78"/>
                <a:gd name="T18" fmla="*/ 8 w 72"/>
                <a:gd name="T19" fmla="*/ 46 h 78"/>
                <a:gd name="T20" fmla="*/ 6 w 72"/>
                <a:gd name="T21" fmla="*/ 58 h 78"/>
                <a:gd name="T22" fmla="*/ 2 w 72"/>
                <a:gd name="T23" fmla="*/ 62 h 78"/>
                <a:gd name="T24" fmla="*/ 0 w 72"/>
                <a:gd name="T25" fmla="*/ 66 h 78"/>
                <a:gd name="T26" fmla="*/ 0 w 72"/>
                <a:gd name="T27" fmla="*/ 70 h 78"/>
                <a:gd name="T28" fmla="*/ 6 w 72"/>
                <a:gd name="T29" fmla="*/ 74 h 78"/>
                <a:gd name="T30" fmla="*/ 8 w 72"/>
                <a:gd name="T31" fmla="*/ 74 h 78"/>
                <a:gd name="T32" fmla="*/ 18 w 72"/>
                <a:gd name="T33" fmla="*/ 72 h 78"/>
                <a:gd name="T34" fmla="*/ 28 w 72"/>
                <a:gd name="T35" fmla="*/ 70 h 78"/>
                <a:gd name="T36" fmla="*/ 36 w 72"/>
                <a:gd name="T37" fmla="*/ 72 h 78"/>
                <a:gd name="T38" fmla="*/ 54 w 72"/>
                <a:gd name="T39" fmla="*/ 78 h 78"/>
                <a:gd name="T40" fmla="*/ 60 w 72"/>
                <a:gd name="T41" fmla="*/ 78 h 78"/>
                <a:gd name="T42" fmla="*/ 64 w 72"/>
                <a:gd name="T43" fmla="*/ 72 h 78"/>
                <a:gd name="T44" fmla="*/ 66 w 72"/>
                <a:gd name="T45" fmla="*/ 68 h 78"/>
                <a:gd name="T46" fmla="*/ 72 w 72"/>
                <a:gd name="T47" fmla="*/ 62 h 78"/>
                <a:gd name="T48" fmla="*/ 72 w 72"/>
                <a:gd name="T49" fmla="*/ 58 h 78"/>
                <a:gd name="T50" fmla="*/ 68 w 72"/>
                <a:gd name="T51" fmla="*/ 40 h 78"/>
                <a:gd name="T52" fmla="*/ 62 w 72"/>
                <a:gd name="T53" fmla="*/ 38 h 78"/>
                <a:gd name="T54" fmla="*/ 58 w 72"/>
                <a:gd name="T55" fmla="*/ 40 h 78"/>
                <a:gd name="T56" fmla="*/ 50 w 72"/>
                <a:gd name="T57" fmla="*/ 42 h 78"/>
                <a:gd name="T58" fmla="*/ 44 w 72"/>
                <a:gd name="T59" fmla="*/ 38 h 78"/>
                <a:gd name="T60" fmla="*/ 44 w 72"/>
                <a:gd name="T61" fmla="*/ 34 h 78"/>
                <a:gd name="T62" fmla="*/ 40 w 72"/>
                <a:gd name="T63" fmla="*/ 32 h 78"/>
                <a:gd name="T64" fmla="*/ 38 w 72"/>
                <a:gd name="T65" fmla="*/ 32 h 78"/>
                <a:gd name="T66" fmla="*/ 30 w 72"/>
                <a:gd name="T67" fmla="*/ 32 h 78"/>
                <a:gd name="T68" fmla="*/ 30 w 72"/>
                <a:gd name="T69" fmla="*/ 24 h 78"/>
                <a:gd name="T70" fmla="*/ 34 w 72"/>
                <a:gd name="T71" fmla="*/ 20 h 78"/>
                <a:gd name="T72" fmla="*/ 36 w 72"/>
                <a:gd name="T73" fmla="*/ 18 h 78"/>
                <a:gd name="T74" fmla="*/ 42 w 72"/>
                <a:gd name="T75" fmla="*/ 4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2" h="78">
                  <a:moveTo>
                    <a:pt x="40" y="0"/>
                  </a:moveTo>
                  <a:lnTo>
                    <a:pt x="40" y="2"/>
                  </a:lnTo>
                  <a:lnTo>
                    <a:pt x="40" y="2"/>
                  </a:lnTo>
                  <a:lnTo>
                    <a:pt x="38" y="0"/>
                  </a:lnTo>
                  <a:lnTo>
                    <a:pt x="38" y="0"/>
                  </a:lnTo>
                  <a:lnTo>
                    <a:pt x="36" y="2"/>
                  </a:lnTo>
                  <a:lnTo>
                    <a:pt x="34" y="4"/>
                  </a:lnTo>
                  <a:lnTo>
                    <a:pt x="32" y="10"/>
                  </a:lnTo>
                  <a:lnTo>
                    <a:pt x="32" y="10"/>
                  </a:lnTo>
                  <a:lnTo>
                    <a:pt x="26" y="12"/>
                  </a:lnTo>
                  <a:lnTo>
                    <a:pt x="22" y="14"/>
                  </a:lnTo>
                  <a:lnTo>
                    <a:pt x="22" y="14"/>
                  </a:lnTo>
                  <a:lnTo>
                    <a:pt x="20" y="20"/>
                  </a:lnTo>
                  <a:lnTo>
                    <a:pt x="18" y="26"/>
                  </a:lnTo>
                  <a:lnTo>
                    <a:pt x="18" y="30"/>
                  </a:lnTo>
                  <a:lnTo>
                    <a:pt x="16" y="36"/>
                  </a:lnTo>
                  <a:lnTo>
                    <a:pt x="16" y="36"/>
                  </a:lnTo>
                  <a:lnTo>
                    <a:pt x="10" y="40"/>
                  </a:lnTo>
                  <a:lnTo>
                    <a:pt x="8" y="46"/>
                  </a:lnTo>
                  <a:lnTo>
                    <a:pt x="8" y="46"/>
                  </a:lnTo>
                  <a:lnTo>
                    <a:pt x="8" y="52"/>
                  </a:lnTo>
                  <a:lnTo>
                    <a:pt x="6" y="58"/>
                  </a:lnTo>
                  <a:lnTo>
                    <a:pt x="6" y="58"/>
                  </a:lnTo>
                  <a:lnTo>
                    <a:pt x="2" y="62"/>
                  </a:lnTo>
                  <a:lnTo>
                    <a:pt x="0" y="64"/>
                  </a:lnTo>
                  <a:lnTo>
                    <a:pt x="0" y="66"/>
                  </a:lnTo>
                  <a:lnTo>
                    <a:pt x="0" y="66"/>
                  </a:lnTo>
                  <a:lnTo>
                    <a:pt x="0" y="70"/>
                  </a:lnTo>
                  <a:lnTo>
                    <a:pt x="0" y="72"/>
                  </a:lnTo>
                  <a:lnTo>
                    <a:pt x="6" y="74"/>
                  </a:lnTo>
                  <a:lnTo>
                    <a:pt x="6" y="74"/>
                  </a:lnTo>
                  <a:lnTo>
                    <a:pt x="8" y="74"/>
                  </a:lnTo>
                  <a:lnTo>
                    <a:pt x="8" y="74"/>
                  </a:lnTo>
                  <a:lnTo>
                    <a:pt x="18" y="72"/>
                  </a:lnTo>
                  <a:lnTo>
                    <a:pt x="28" y="70"/>
                  </a:lnTo>
                  <a:lnTo>
                    <a:pt x="28" y="70"/>
                  </a:lnTo>
                  <a:lnTo>
                    <a:pt x="36" y="72"/>
                  </a:lnTo>
                  <a:lnTo>
                    <a:pt x="36" y="72"/>
                  </a:lnTo>
                  <a:lnTo>
                    <a:pt x="44" y="76"/>
                  </a:lnTo>
                  <a:lnTo>
                    <a:pt x="54" y="78"/>
                  </a:lnTo>
                  <a:lnTo>
                    <a:pt x="54" y="78"/>
                  </a:lnTo>
                  <a:lnTo>
                    <a:pt x="60" y="78"/>
                  </a:lnTo>
                  <a:lnTo>
                    <a:pt x="60" y="78"/>
                  </a:lnTo>
                  <a:lnTo>
                    <a:pt x="64" y="72"/>
                  </a:lnTo>
                  <a:lnTo>
                    <a:pt x="66" y="68"/>
                  </a:lnTo>
                  <a:lnTo>
                    <a:pt x="66" y="68"/>
                  </a:lnTo>
                  <a:lnTo>
                    <a:pt x="72" y="64"/>
                  </a:lnTo>
                  <a:lnTo>
                    <a:pt x="72" y="62"/>
                  </a:lnTo>
                  <a:lnTo>
                    <a:pt x="72" y="58"/>
                  </a:lnTo>
                  <a:lnTo>
                    <a:pt x="72" y="58"/>
                  </a:lnTo>
                  <a:lnTo>
                    <a:pt x="70" y="46"/>
                  </a:lnTo>
                  <a:lnTo>
                    <a:pt x="68" y="40"/>
                  </a:lnTo>
                  <a:lnTo>
                    <a:pt x="62" y="38"/>
                  </a:lnTo>
                  <a:lnTo>
                    <a:pt x="62" y="38"/>
                  </a:lnTo>
                  <a:lnTo>
                    <a:pt x="58" y="40"/>
                  </a:lnTo>
                  <a:lnTo>
                    <a:pt x="58" y="40"/>
                  </a:lnTo>
                  <a:lnTo>
                    <a:pt x="50" y="42"/>
                  </a:lnTo>
                  <a:lnTo>
                    <a:pt x="50" y="42"/>
                  </a:lnTo>
                  <a:lnTo>
                    <a:pt x="46" y="40"/>
                  </a:lnTo>
                  <a:lnTo>
                    <a:pt x="44" y="38"/>
                  </a:lnTo>
                  <a:lnTo>
                    <a:pt x="44" y="38"/>
                  </a:lnTo>
                  <a:lnTo>
                    <a:pt x="44" y="34"/>
                  </a:lnTo>
                  <a:lnTo>
                    <a:pt x="40" y="32"/>
                  </a:lnTo>
                  <a:lnTo>
                    <a:pt x="40" y="32"/>
                  </a:lnTo>
                  <a:lnTo>
                    <a:pt x="38" y="32"/>
                  </a:lnTo>
                  <a:lnTo>
                    <a:pt x="38" y="32"/>
                  </a:lnTo>
                  <a:lnTo>
                    <a:pt x="30" y="32"/>
                  </a:lnTo>
                  <a:lnTo>
                    <a:pt x="30" y="32"/>
                  </a:lnTo>
                  <a:lnTo>
                    <a:pt x="30" y="28"/>
                  </a:lnTo>
                  <a:lnTo>
                    <a:pt x="30" y="24"/>
                  </a:lnTo>
                  <a:lnTo>
                    <a:pt x="30" y="24"/>
                  </a:lnTo>
                  <a:lnTo>
                    <a:pt x="34" y="20"/>
                  </a:lnTo>
                  <a:lnTo>
                    <a:pt x="36" y="18"/>
                  </a:lnTo>
                  <a:lnTo>
                    <a:pt x="36" y="18"/>
                  </a:lnTo>
                  <a:lnTo>
                    <a:pt x="40" y="10"/>
                  </a:lnTo>
                  <a:lnTo>
                    <a:pt x="42" y="4"/>
                  </a:lnTo>
                  <a:lnTo>
                    <a:pt x="40"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Arial" panose="020B0604020202020204" pitchFamily="34" charset="0"/>
                <a:cs typeface="Arial" panose="020B0604020202020204" pitchFamily="34" charset="0"/>
              </a:endParaRPr>
            </a:p>
          </p:txBody>
        </p:sp>
        <p:sp>
          <p:nvSpPr>
            <p:cNvPr id="198" name="Freeform 183"/>
            <p:cNvSpPr>
              <a:spLocks/>
            </p:cNvSpPr>
            <p:nvPr/>
          </p:nvSpPr>
          <p:spPr bwMode="auto">
            <a:xfrm>
              <a:off x="4744" y="1722"/>
              <a:ext cx="72" cy="78"/>
            </a:xfrm>
            <a:custGeom>
              <a:avLst/>
              <a:gdLst>
                <a:gd name="T0" fmla="*/ 40 w 72"/>
                <a:gd name="T1" fmla="*/ 2 h 78"/>
                <a:gd name="T2" fmla="*/ 38 w 72"/>
                <a:gd name="T3" fmla="*/ 0 h 78"/>
                <a:gd name="T4" fmla="*/ 36 w 72"/>
                <a:gd name="T5" fmla="*/ 2 h 78"/>
                <a:gd name="T6" fmla="*/ 32 w 72"/>
                <a:gd name="T7" fmla="*/ 10 h 78"/>
                <a:gd name="T8" fmla="*/ 26 w 72"/>
                <a:gd name="T9" fmla="*/ 12 h 78"/>
                <a:gd name="T10" fmla="*/ 22 w 72"/>
                <a:gd name="T11" fmla="*/ 14 h 78"/>
                <a:gd name="T12" fmla="*/ 18 w 72"/>
                <a:gd name="T13" fmla="*/ 26 h 78"/>
                <a:gd name="T14" fmla="*/ 16 w 72"/>
                <a:gd name="T15" fmla="*/ 36 h 78"/>
                <a:gd name="T16" fmla="*/ 10 w 72"/>
                <a:gd name="T17" fmla="*/ 40 h 78"/>
                <a:gd name="T18" fmla="*/ 8 w 72"/>
                <a:gd name="T19" fmla="*/ 46 h 78"/>
                <a:gd name="T20" fmla="*/ 6 w 72"/>
                <a:gd name="T21" fmla="*/ 58 h 78"/>
                <a:gd name="T22" fmla="*/ 2 w 72"/>
                <a:gd name="T23" fmla="*/ 62 h 78"/>
                <a:gd name="T24" fmla="*/ 0 w 72"/>
                <a:gd name="T25" fmla="*/ 66 h 78"/>
                <a:gd name="T26" fmla="*/ 0 w 72"/>
                <a:gd name="T27" fmla="*/ 70 h 78"/>
                <a:gd name="T28" fmla="*/ 6 w 72"/>
                <a:gd name="T29" fmla="*/ 74 h 78"/>
                <a:gd name="T30" fmla="*/ 8 w 72"/>
                <a:gd name="T31" fmla="*/ 74 h 78"/>
                <a:gd name="T32" fmla="*/ 18 w 72"/>
                <a:gd name="T33" fmla="*/ 72 h 78"/>
                <a:gd name="T34" fmla="*/ 28 w 72"/>
                <a:gd name="T35" fmla="*/ 70 h 78"/>
                <a:gd name="T36" fmla="*/ 36 w 72"/>
                <a:gd name="T37" fmla="*/ 72 h 78"/>
                <a:gd name="T38" fmla="*/ 54 w 72"/>
                <a:gd name="T39" fmla="*/ 78 h 78"/>
                <a:gd name="T40" fmla="*/ 60 w 72"/>
                <a:gd name="T41" fmla="*/ 78 h 78"/>
                <a:gd name="T42" fmla="*/ 64 w 72"/>
                <a:gd name="T43" fmla="*/ 72 h 78"/>
                <a:gd name="T44" fmla="*/ 66 w 72"/>
                <a:gd name="T45" fmla="*/ 68 h 78"/>
                <a:gd name="T46" fmla="*/ 72 w 72"/>
                <a:gd name="T47" fmla="*/ 62 h 78"/>
                <a:gd name="T48" fmla="*/ 72 w 72"/>
                <a:gd name="T49" fmla="*/ 58 h 78"/>
                <a:gd name="T50" fmla="*/ 68 w 72"/>
                <a:gd name="T51" fmla="*/ 40 h 78"/>
                <a:gd name="T52" fmla="*/ 62 w 72"/>
                <a:gd name="T53" fmla="*/ 38 h 78"/>
                <a:gd name="T54" fmla="*/ 58 w 72"/>
                <a:gd name="T55" fmla="*/ 40 h 78"/>
                <a:gd name="T56" fmla="*/ 50 w 72"/>
                <a:gd name="T57" fmla="*/ 42 h 78"/>
                <a:gd name="T58" fmla="*/ 44 w 72"/>
                <a:gd name="T59" fmla="*/ 38 h 78"/>
                <a:gd name="T60" fmla="*/ 44 w 72"/>
                <a:gd name="T61" fmla="*/ 34 h 78"/>
                <a:gd name="T62" fmla="*/ 40 w 72"/>
                <a:gd name="T63" fmla="*/ 32 h 78"/>
                <a:gd name="T64" fmla="*/ 38 w 72"/>
                <a:gd name="T65" fmla="*/ 32 h 78"/>
                <a:gd name="T66" fmla="*/ 30 w 72"/>
                <a:gd name="T67" fmla="*/ 32 h 78"/>
                <a:gd name="T68" fmla="*/ 30 w 72"/>
                <a:gd name="T69" fmla="*/ 24 h 78"/>
                <a:gd name="T70" fmla="*/ 34 w 72"/>
                <a:gd name="T71" fmla="*/ 20 h 78"/>
                <a:gd name="T72" fmla="*/ 36 w 72"/>
                <a:gd name="T73" fmla="*/ 18 h 78"/>
                <a:gd name="T74" fmla="*/ 42 w 72"/>
                <a:gd name="T75" fmla="*/ 4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2" h="78">
                  <a:moveTo>
                    <a:pt x="40" y="0"/>
                  </a:moveTo>
                  <a:lnTo>
                    <a:pt x="40" y="2"/>
                  </a:lnTo>
                  <a:lnTo>
                    <a:pt x="40" y="2"/>
                  </a:lnTo>
                  <a:lnTo>
                    <a:pt x="38" y="0"/>
                  </a:lnTo>
                  <a:lnTo>
                    <a:pt x="38" y="0"/>
                  </a:lnTo>
                  <a:lnTo>
                    <a:pt x="36" y="2"/>
                  </a:lnTo>
                  <a:lnTo>
                    <a:pt x="34" y="4"/>
                  </a:lnTo>
                  <a:lnTo>
                    <a:pt x="32" y="10"/>
                  </a:lnTo>
                  <a:lnTo>
                    <a:pt x="32" y="10"/>
                  </a:lnTo>
                  <a:lnTo>
                    <a:pt x="26" y="12"/>
                  </a:lnTo>
                  <a:lnTo>
                    <a:pt x="22" y="14"/>
                  </a:lnTo>
                  <a:lnTo>
                    <a:pt x="22" y="14"/>
                  </a:lnTo>
                  <a:lnTo>
                    <a:pt x="20" y="20"/>
                  </a:lnTo>
                  <a:lnTo>
                    <a:pt x="18" y="26"/>
                  </a:lnTo>
                  <a:lnTo>
                    <a:pt x="18" y="30"/>
                  </a:lnTo>
                  <a:lnTo>
                    <a:pt x="16" y="36"/>
                  </a:lnTo>
                  <a:lnTo>
                    <a:pt x="16" y="36"/>
                  </a:lnTo>
                  <a:lnTo>
                    <a:pt x="10" y="40"/>
                  </a:lnTo>
                  <a:lnTo>
                    <a:pt x="8" y="46"/>
                  </a:lnTo>
                  <a:lnTo>
                    <a:pt x="8" y="46"/>
                  </a:lnTo>
                  <a:lnTo>
                    <a:pt x="8" y="52"/>
                  </a:lnTo>
                  <a:lnTo>
                    <a:pt x="6" y="58"/>
                  </a:lnTo>
                  <a:lnTo>
                    <a:pt x="6" y="58"/>
                  </a:lnTo>
                  <a:lnTo>
                    <a:pt x="2" y="62"/>
                  </a:lnTo>
                  <a:lnTo>
                    <a:pt x="0" y="64"/>
                  </a:lnTo>
                  <a:lnTo>
                    <a:pt x="0" y="66"/>
                  </a:lnTo>
                  <a:lnTo>
                    <a:pt x="0" y="66"/>
                  </a:lnTo>
                  <a:lnTo>
                    <a:pt x="0" y="70"/>
                  </a:lnTo>
                  <a:lnTo>
                    <a:pt x="0" y="72"/>
                  </a:lnTo>
                  <a:lnTo>
                    <a:pt x="6" y="74"/>
                  </a:lnTo>
                  <a:lnTo>
                    <a:pt x="6" y="74"/>
                  </a:lnTo>
                  <a:lnTo>
                    <a:pt x="8" y="74"/>
                  </a:lnTo>
                  <a:lnTo>
                    <a:pt x="8" y="74"/>
                  </a:lnTo>
                  <a:lnTo>
                    <a:pt x="18" y="72"/>
                  </a:lnTo>
                  <a:lnTo>
                    <a:pt x="28" y="70"/>
                  </a:lnTo>
                  <a:lnTo>
                    <a:pt x="28" y="70"/>
                  </a:lnTo>
                  <a:lnTo>
                    <a:pt x="36" y="72"/>
                  </a:lnTo>
                  <a:lnTo>
                    <a:pt x="36" y="72"/>
                  </a:lnTo>
                  <a:lnTo>
                    <a:pt x="44" y="76"/>
                  </a:lnTo>
                  <a:lnTo>
                    <a:pt x="54" y="78"/>
                  </a:lnTo>
                  <a:lnTo>
                    <a:pt x="54" y="78"/>
                  </a:lnTo>
                  <a:lnTo>
                    <a:pt x="60" y="78"/>
                  </a:lnTo>
                  <a:lnTo>
                    <a:pt x="60" y="78"/>
                  </a:lnTo>
                  <a:lnTo>
                    <a:pt x="64" y="72"/>
                  </a:lnTo>
                  <a:lnTo>
                    <a:pt x="66" y="68"/>
                  </a:lnTo>
                  <a:lnTo>
                    <a:pt x="66" y="68"/>
                  </a:lnTo>
                  <a:lnTo>
                    <a:pt x="72" y="64"/>
                  </a:lnTo>
                  <a:lnTo>
                    <a:pt x="72" y="62"/>
                  </a:lnTo>
                  <a:lnTo>
                    <a:pt x="72" y="58"/>
                  </a:lnTo>
                  <a:lnTo>
                    <a:pt x="72" y="58"/>
                  </a:lnTo>
                  <a:lnTo>
                    <a:pt x="70" y="46"/>
                  </a:lnTo>
                  <a:lnTo>
                    <a:pt x="68" y="40"/>
                  </a:lnTo>
                  <a:lnTo>
                    <a:pt x="62" y="38"/>
                  </a:lnTo>
                  <a:lnTo>
                    <a:pt x="62" y="38"/>
                  </a:lnTo>
                  <a:lnTo>
                    <a:pt x="58" y="40"/>
                  </a:lnTo>
                  <a:lnTo>
                    <a:pt x="58" y="40"/>
                  </a:lnTo>
                  <a:lnTo>
                    <a:pt x="50" y="42"/>
                  </a:lnTo>
                  <a:lnTo>
                    <a:pt x="50" y="42"/>
                  </a:lnTo>
                  <a:lnTo>
                    <a:pt x="46" y="40"/>
                  </a:lnTo>
                  <a:lnTo>
                    <a:pt x="44" y="38"/>
                  </a:lnTo>
                  <a:lnTo>
                    <a:pt x="44" y="38"/>
                  </a:lnTo>
                  <a:lnTo>
                    <a:pt x="44" y="34"/>
                  </a:lnTo>
                  <a:lnTo>
                    <a:pt x="40" y="32"/>
                  </a:lnTo>
                  <a:lnTo>
                    <a:pt x="40" y="32"/>
                  </a:lnTo>
                  <a:lnTo>
                    <a:pt x="38" y="32"/>
                  </a:lnTo>
                  <a:lnTo>
                    <a:pt x="38" y="32"/>
                  </a:lnTo>
                  <a:lnTo>
                    <a:pt x="30" y="32"/>
                  </a:lnTo>
                  <a:lnTo>
                    <a:pt x="30" y="32"/>
                  </a:lnTo>
                  <a:lnTo>
                    <a:pt x="30" y="28"/>
                  </a:lnTo>
                  <a:lnTo>
                    <a:pt x="30" y="24"/>
                  </a:lnTo>
                  <a:lnTo>
                    <a:pt x="30" y="24"/>
                  </a:lnTo>
                  <a:lnTo>
                    <a:pt x="34" y="20"/>
                  </a:lnTo>
                  <a:lnTo>
                    <a:pt x="36" y="18"/>
                  </a:lnTo>
                  <a:lnTo>
                    <a:pt x="36" y="18"/>
                  </a:lnTo>
                  <a:lnTo>
                    <a:pt x="40" y="10"/>
                  </a:lnTo>
                  <a:lnTo>
                    <a:pt x="42" y="4"/>
                  </a:lnTo>
                  <a:lnTo>
                    <a:pt x="4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Arial" panose="020B0604020202020204" pitchFamily="34" charset="0"/>
                <a:cs typeface="Arial" panose="020B0604020202020204" pitchFamily="34" charset="0"/>
              </a:endParaRPr>
            </a:p>
          </p:txBody>
        </p:sp>
        <p:sp>
          <p:nvSpPr>
            <p:cNvPr id="199" name="Freeform 184"/>
            <p:cNvSpPr>
              <a:spLocks/>
            </p:cNvSpPr>
            <p:nvPr/>
          </p:nvSpPr>
          <p:spPr bwMode="auto">
            <a:xfrm>
              <a:off x="4810" y="1794"/>
              <a:ext cx="16" cy="18"/>
            </a:xfrm>
            <a:custGeom>
              <a:avLst/>
              <a:gdLst>
                <a:gd name="T0" fmla="*/ 8 w 16"/>
                <a:gd name="T1" fmla="*/ 0 h 18"/>
                <a:gd name="T2" fmla="*/ 8 w 16"/>
                <a:gd name="T3" fmla="*/ 0 h 18"/>
                <a:gd name="T4" fmla="*/ 6 w 16"/>
                <a:gd name="T5" fmla="*/ 2 h 18"/>
                <a:gd name="T6" fmla="*/ 4 w 16"/>
                <a:gd name="T7" fmla="*/ 6 h 18"/>
                <a:gd name="T8" fmla="*/ 4 w 16"/>
                <a:gd name="T9" fmla="*/ 6 h 18"/>
                <a:gd name="T10" fmla="*/ 0 w 16"/>
                <a:gd name="T11" fmla="*/ 10 h 18"/>
                <a:gd name="T12" fmla="*/ 0 w 16"/>
                <a:gd name="T13" fmla="*/ 10 h 18"/>
                <a:gd name="T14" fmla="*/ 2 w 16"/>
                <a:gd name="T15" fmla="*/ 14 h 18"/>
                <a:gd name="T16" fmla="*/ 2 w 16"/>
                <a:gd name="T17" fmla="*/ 16 h 18"/>
                <a:gd name="T18" fmla="*/ 8 w 16"/>
                <a:gd name="T19" fmla="*/ 18 h 18"/>
                <a:gd name="T20" fmla="*/ 8 w 16"/>
                <a:gd name="T21" fmla="*/ 18 h 18"/>
                <a:gd name="T22" fmla="*/ 14 w 16"/>
                <a:gd name="T23" fmla="*/ 16 h 18"/>
                <a:gd name="T24" fmla="*/ 14 w 16"/>
                <a:gd name="T25" fmla="*/ 16 h 18"/>
                <a:gd name="T26" fmla="*/ 16 w 16"/>
                <a:gd name="T27" fmla="*/ 12 h 18"/>
                <a:gd name="T28" fmla="*/ 16 w 16"/>
                <a:gd name="T29" fmla="*/ 8 h 18"/>
                <a:gd name="T30" fmla="*/ 12 w 16"/>
                <a:gd name="T31" fmla="*/ 2 h 18"/>
                <a:gd name="T32" fmla="*/ 8 w 16"/>
                <a:gd name="T3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 h="18">
                  <a:moveTo>
                    <a:pt x="8" y="0"/>
                  </a:moveTo>
                  <a:lnTo>
                    <a:pt x="8" y="0"/>
                  </a:lnTo>
                  <a:lnTo>
                    <a:pt x="6" y="2"/>
                  </a:lnTo>
                  <a:lnTo>
                    <a:pt x="4" y="6"/>
                  </a:lnTo>
                  <a:lnTo>
                    <a:pt x="4" y="6"/>
                  </a:lnTo>
                  <a:lnTo>
                    <a:pt x="0" y="10"/>
                  </a:lnTo>
                  <a:lnTo>
                    <a:pt x="0" y="10"/>
                  </a:lnTo>
                  <a:lnTo>
                    <a:pt x="2" y="14"/>
                  </a:lnTo>
                  <a:lnTo>
                    <a:pt x="2" y="16"/>
                  </a:lnTo>
                  <a:lnTo>
                    <a:pt x="8" y="18"/>
                  </a:lnTo>
                  <a:lnTo>
                    <a:pt x="8" y="18"/>
                  </a:lnTo>
                  <a:lnTo>
                    <a:pt x="14" y="16"/>
                  </a:lnTo>
                  <a:lnTo>
                    <a:pt x="14" y="16"/>
                  </a:lnTo>
                  <a:lnTo>
                    <a:pt x="16" y="12"/>
                  </a:lnTo>
                  <a:lnTo>
                    <a:pt x="16" y="8"/>
                  </a:lnTo>
                  <a:lnTo>
                    <a:pt x="12" y="2"/>
                  </a:lnTo>
                  <a:lnTo>
                    <a:pt x="8"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Arial" panose="020B0604020202020204" pitchFamily="34" charset="0"/>
                <a:cs typeface="Arial" panose="020B0604020202020204" pitchFamily="34" charset="0"/>
              </a:endParaRPr>
            </a:p>
          </p:txBody>
        </p:sp>
        <p:sp>
          <p:nvSpPr>
            <p:cNvPr id="200" name="Freeform 185"/>
            <p:cNvSpPr>
              <a:spLocks/>
            </p:cNvSpPr>
            <p:nvPr/>
          </p:nvSpPr>
          <p:spPr bwMode="auto">
            <a:xfrm>
              <a:off x="4810" y="1794"/>
              <a:ext cx="16" cy="18"/>
            </a:xfrm>
            <a:custGeom>
              <a:avLst/>
              <a:gdLst>
                <a:gd name="T0" fmla="*/ 8 w 16"/>
                <a:gd name="T1" fmla="*/ 0 h 18"/>
                <a:gd name="T2" fmla="*/ 8 w 16"/>
                <a:gd name="T3" fmla="*/ 0 h 18"/>
                <a:gd name="T4" fmla="*/ 6 w 16"/>
                <a:gd name="T5" fmla="*/ 2 h 18"/>
                <a:gd name="T6" fmla="*/ 4 w 16"/>
                <a:gd name="T7" fmla="*/ 6 h 18"/>
                <a:gd name="T8" fmla="*/ 4 w 16"/>
                <a:gd name="T9" fmla="*/ 6 h 18"/>
                <a:gd name="T10" fmla="*/ 0 w 16"/>
                <a:gd name="T11" fmla="*/ 10 h 18"/>
                <a:gd name="T12" fmla="*/ 0 w 16"/>
                <a:gd name="T13" fmla="*/ 10 h 18"/>
                <a:gd name="T14" fmla="*/ 2 w 16"/>
                <a:gd name="T15" fmla="*/ 14 h 18"/>
                <a:gd name="T16" fmla="*/ 2 w 16"/>
                <a:gd name="T17" fmla="*/ 16 h 18"/>
                <a:gd name="T18" fmla="*/ 8 w 16"/>
                <a:gd name="T19" fmla="*/ 18 h 18"/>
                <a:gd name="T20" fmla="*/ 8 w 16"/>
                <a:gd name="T21" fmla="*/ 18 h 18"/>
                <a:gd name="T22" fmla="*/ 14 w 16"/>
                <a:gd name="T23" fmla="*/ 16 h 18"/>
                <a:gd name="T24" fmla="*/ 14 w 16"/>
                <a:gd name="T25" fmla="*/ 16 h 18"/>
                <a:gd name="T26" fmla="*/ 16 w 16"/>
                <a:gd name="T27" fmla="*/ 12 h 18"/>
                <a:gd name="T28" fmla="*/ 16 w 16"/>
                <a:gd name="T29" fmla="*/ 8 h 18"/>
                <a:gd name="T30" fmla="*/ 12 w 16"/>
                <a:gd name="T31" fmla="*/ 2 h 18"/>
                <a:gd name="T32" fmla="*/ 8 w 16"/>
                <a:gd name="T3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 h="18">
                  <a:moveTo>
                    <a:pt x="8" y="0"/>
                  </a:moveTo>
                  <a:lnTo>
                    <a:pt x="8" y="0"/>
                  </a:lnTo>
                  <a:lnTo>
                    <a:pt x="6" y="2"/>
                  </a:lnTo>
                  <a:lnTo>
                    <a:pt x="4" y="6"/>
                  </a:lnTo>
                  <a:lnTo>
                    <a:pt x="4" y="6"/>
                  </a:lnTo>
                  <a:lnTo>
                    <a:pt x="0" y="10"/>
                  </a:lnTo>
                  <a:lnTo>
                    <a:pt x="0" y="10"/>
                  </a:lnTo>
                  <a:lnTo>
                    <a:pt x="2" y="14"/>
                  </a:lnTo>
                  <a:lnTo>
                    <a:pt x="2" y="16"/>
                  </a:lnTo>
                  <a:lnTo>
                    <a:pt x="8" y="18"/>
                  </a:lnTo>
                  <a:lnTo>
                    <a:pt x="8" y="18"/>
                  </a:lnTo>
                  <a:lnTo>
                    <a:pt x="14" y="16"/>
                  </a:lnTo>
                  <a:lnTo>
                    <a:pt x="14" y="16"/>
                  </a:lnTo>
                  <a:lnTo>
                    <a:pt x="16" y="12"/>
                  </a:lnTo>
                  <a:lnTo>
                    <a:pt x="16" y="8"/>
                  </a:lnTo>
                  <a:lnTo>
                    <a:pt x="12" y="2"/>
                  </a:lnTo>
                  <a:lnTo>
                    <a:pt x="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Arial" panose="020B0604020202020204" pitchFamily="34" charset="0"/>
                <a:cs typeface="Arial" panose="020B0604020202020204" pitchFamily="34" charset="0"/>
              </a:endParaRPr>
            </a:p>
          </p:txBody>
        </p:sp>
        <p:sp>
          <p:nvSpPr>
            <p:cNvPr id="201" name="Freeform 186"/>
            <p:cNvSpPr>
              <a:spLocks/>
            </p:cNvSpPr>
            <p:nvPr/>
          </p:nvSpPr>
          <p:spPr bwMode="auto">
            <a:xfrm>
              <a:off x="4666" y="1826"/>
              <a:ext cx="56" cy="28"/>
            </a:xfrm>
            <a:custGeom>
              <a:avLst/>
              <a:gdLst>
                <a:gd name="T0" fmla="*/ 46 w 56"/>
                <a:gd name="T1" fmla="*/ 0 h 28"/>
                <a:gd name="T2" fmla="*/ 46 w 56"/>
                <a:gd name="T3" fmla="*/ 0 h 28"/>
                <a:gd name="T4" fmla="*/ 36 w 56"/>
                <a:gd name="T5" fmla="*/ 0 h 28"/>
                <a:gd name="T6" fmla="*/ 36 w 56"/>
                <a:gd name="T7" fmla="*/ 0 h 28"/>
                <a:gd name="T8" fmla="*/ 30 w 56"/>
                <a:gd name="T9" fmla="*/ 2 h 28"/>
                <a:gd name="T10" fmla="*/ 24 w 56"/>
                <a:gd name="T11" fmla="*/ 4 h 28"/>
                <a:gd name="T12" fmla="*/ 20 w 56"/>
                <a:gd name="T13" fmla="*/ 6 h 28"/>
                <a:gd name="T14" fmla="*/ 12 w 56"/>
                <a:gd name="T15" fmla="*/ 8 h 28"/>
                <a:gd name="T16" fmla="*/ 12 w 56"/>
                <a:gd name="T17" fmla="*/ 8 h 28"/>
                <a:gd name="T18" fmla="*/ 8 w 56"/>
                <a:gd name="T19" fmla="*/ 8 h 28"/>
                <a:gd name="T20" fmla="*/ 2 w 56"/>
                <a:gd name="T21" fmla="*/ 12 h 28"/>
                <a:gd name="T22" fmla="*/ 2 w 56"/>
                <a:gd name="T23" fmla="*/ 12 h 28"/>
                <a:gd name="T24" fmla="*/ 0 w 56"/>
                <a:gd name="T25" fmla="*/ 18 h 28"/>
                <a:gd name="T26" fmla="*/ 0 w 56"/>
                <a:gd name="T27" fmla="*/ 22 h 28"/>
                <a:gd name="T28" fmla="*/ 2 w 56"/>
                <a:gd name="T29" fmla="*/ 26 h 28"/>
                <a:gd name="T30" fmla="*/ 6 w 56"/>
                <a:gd name="T31" fmla="*/ 28 h 28"/>
                <a:gd name="T32" fmla="*/ 6 w 56"/>
                <a:gd name="T33" fmla="*/ 28 h 28"/>
                <a:gd name="T34" fmla="*/ 10 w 56"/>
                <a:gd name="T35" fmla="*/ 28 h 28"/>
                <a:gd name="T36" fmla="*/ 10 w 56"/>
                <a:gd name="T37" fmla="*/ 28 h 28"/>
                <a:gd name="T38" fmla="*/ 22 w 56"/>
                <a:gd name="T39" fmla="*/ 22 h 28"/>
                <a:gd name="T40" fmla="*/ 32 w 56"/>
                <a:gd name="T41" fmla="*/ 16 h 28"/>
                <a:gd name="T42" fmla="*/ 32 w 56"/>
                <a:gd name="T43" fmla="*/ 16 h 28"/>
                <a:gd name="T44" fmla="*/ 44 w 56"/>
                <a:gd name="T45" fmla="*/ 12 h 28"/>
                <a:gd name="T46" fmla="*/ 54 w 56"/>
                <a:gd name="T47" fmla="*/ 6 h 28"/>
                <a:gd name="T48" fmla="*/ 54 w 56"/>
                <a:gd name="T49" fmla="*/ 6 h 28"/>
                <a:gd name="T50" fmla="*/ 56 w 56"/>
                <a:gd name="T51" fmla="*/ 4 h 28"/>
                <a:gd name="T52" fmla="*/ 56 w 56"/>
                <a:gd name="T53" fmla="*/ 0 h 28"/>
                <a:gd name="T54" fmla="*/ 52 w 56"/>
                <a:gd name="T55" fmla="*/ 0 h 28"/>
                <a:gd name="T56" fmla="*/ 46 w 56"/>
                <a:gd name="T5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28">
                  <a:moveTo>
                    <a:pt x="46" y="0"/>
                  </a:moveTo>
                  <a:lnTo>
                    <a:pt x="46" y="0"/>
                  </a:lnTo>
                  <a:lnTo>
                    <a:pt x="36" y="0"/>
                  </a:lnTo>
                  <a:lnTo>
                    <a:pt x="36" y="0"/>
                  </a:lnTo>
                  <a:lnTo>
                    <a:pt x="30" y="2"/>
                  </a:lnTo>
                  <a:lnTo>
                    <a:pt x="24" y="4"/>
                  </a:lnTo>
                  <a:lnTo>
                    <a:pt x="20" y="6"/>
                  </a:lnTo>
                  <a:lnTo>
                    <a:pt x="12" y="8"/>
                  </a:lnTo>
                  <a:lnTo>
                    <a:pt x="12" y="8"/>
                  </a:lnTo>
                  <a:lnTo>
                    <a:pt x="8" y="8"/>
                  </a:lnTo>
                  <a:lnTo>
                    <a:pt x="2" y="12"/>
                  </a:lnTo>
                  <a:lnTo>
                    <a:pt x="2" y="12"/>
                  </a:lnTo>
                  <a:lnTo>
                    <a:pt x="0" y="18"/>
                  </a:lnTo>
                  <a:lnTo>
                    <a:pt x="0" y="22"/>
                  </a:lnTo>
                  <a:lnTo>
                    <a:pt x="2" y="26"/>
                  </a:lnTo>
                  <a:lnTo>
                    <a:pt x="6" y="28"/>
                  </a:lnTo>
                  <a:lnTo>
                    <a:pt x="6" y="28"/>
                  </a:lnTo>
                  <a:lnTo>
                    <a:pt x="10" y="28"/>
                  </a:lnTo>
                  <a:lnTo>
                    <a:pt x="10" y="28"/>
                  </a:lnTo>
                  <a:lnTo>
                    <a:pt x="22" y="22"/>
                  </a:lnTo>
                  <a:lnTo>
                    <a:pt x="32" y="16"/>
                  </a:lnTo>
                  <a:lnTo>
                    <a:pt x="32" y="16"/>
                  </a:lnTo>
                  <a:lnTo>
                    <a:pt x="44" y="12"/>
                  </a:lnTo>
                  <a:lnTo>
                    <a:pt x="54" y="6"/>
                  </a:lnTo>
                  <a:lnTo>
                    <a:pt x="54" y="6"/>
                  </a:lnTo>
                  <a:lnTo>
                    <a:pt x="56" y="4"/>
                  </a:lnTo>
                  <a:lnTo>
                    <a:pt x="56" y="0"/>
                  </a:lnTo>
                  <a:lnTo>
                    <a:pt x="52" y="0"/>
                  </a:lnTo>
                  <a:lnTo>
                    <a:pt x="46"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Arial" panose="020B0604020202020204" pitchFamily="34" charset="0"/>
                <a:cs typeface="Arial" panose="020B0604020202020204" pitchFamily="34" charset="0"/>
              </a:endParaRPr>
            </a:p>
          </p:txBody>
        </p:sp>
        <p:sp>
          <p:nvSpPr>
            <p:cNvPr id="202" name="Freeform 187"/>
            <p:cNvSpPr>
              <a:spLocks/>
            </p:cNvSpPr>
            <p:nvPr/>
          </p:nvSpPr>
          <p:spPr bwMode="auto">
            <a:xfrm>
              <a:off x="4666" y="1826"/>
              <a:ext cx="56" cy="28"/>
            </a:xfrm>
            <a:custGeom>
              <a:avLst/>
              <a:gdLst>
                <a:gd name="T0" fmla="*/ 46 w 56"/>
                <a:gd name="T1" fmla="*/ 0 h 28"/>
                <a:gd name="T2" fmla="*/ 46 w 56"/>
                <a:gd name="T3" fmla="*/ 0 h 28"/>
                <a:gd name="T4" fmla="*/ 36 w 56"/>
                <a:gd name="T5" fmla="*/ 0 h 28"/>
                <a:gd name="T6" fmla="*/ 36 w 56"/>
                <a:gd name="T7" fmla="*/ 0 h 28"/>
                <a:gd name="T8" fmla="*/ 30 w 56"/>
                <a:gd name="T9" fmla="*/ 2 h 28"/>
                <a:gd name="T10" fmla="*/ 24 w 56"/>
                <a:gd name="T11" fmla="*/ 4 h 28"/>
                <a:gd name="T12" fmla="*/ 20 w 56"/>
                <a:gd name="T13" fmla="*/ 6 h 28"/>
                <a:gd name="T14" fmla="*/ 12 w 56"/>
                <a:gd name="T15" fmla="*/ 8 h 28"/>
                <a:gd name="T16" fmla="*/ 12 w 56"/>
                <a:gd name="T17" fmla="*/ 8 h 28"/>
                <a:gd name="T18" fmla="*/ 8 w 56"/>
                <a:gd name="T19" fmla="*/ 8 h 28"/>
                <a:gd name="T20" fmla="*/ 2 w 56"/>
                <a:gd name="T21" fmla="*/ 12 h 28"/>
                <a:gd name="T22" fmla="*/ 2 w 56"/>
                <a:gd name="T23" fmla="*/ 12 h 28"/>
                <a:gd name="T24" fmla="*/ 0 w 56"/>
                <a:gd name="T25" fmla="*/ 18 h 28"/>
                <a:gd name="T26" fmla="*/ 0 w 56"/>
                <a:gd name="T27" fmla="*/ 22 h 28"/>
                <a:gd name="T28" fmla="*/ 2 w 56"/>
                <a:gd name="T29" fmla="*/ 26 h 28"/>
                <a:gd name="T30" fmla="*/ 6 w 56"/>
                <a:gd name="T31" fmla="*/ 28 h 28"/>
                <a:gd name="T32" fmla="*/ 6 w 56"/>
                <a:gd name="T33" fmla="*/ 28 h 28"/>
                <a:gd name="T34" fmla="*/ 10 w 56"/>
                <a:gd name="T35" fmla="*/ 28 h 28"/>
                <a:gd name="T36" fmla="*/ 10 w 56"/>
                <a:gd name="T37" fmla="*/ 28 h 28"/>
                <a:gd name="T38" fmla="*/ 22 w 56"/>
                <a:gd name="T39" fmla="*/ 22 h 28"/>
                <a:gd name="T40" fmla="*/ 32 w 56"/>
                <a:gd name="T41" fmla="*/ 16 h 28"/>
                <a:gd name="T42" fmla="*/ 32 w 56"/>
                <a:gd name="T43" fmla="*/ 16 h 28"/>
                <a:gd name="T44" fmla="*/ 44 w 56"/>
                <a:gd name="T45" fmla="*/ 12 h 28"/>
                <a:gd name="T46" fmla="*/ 54 w 56"/>
                <a:gd name="T47" fmla="*/ 6 h 28"/>
                <a:gd name="T48" fmla="*/ 54 w 56"/>
                <a:gd name="T49" fmla="*/ 6 h 28"/>
                <a:gd name="T50" fmla="*/ 56 w 56"/>
                <a:gd name="T51" fmla="*/ 4 h 28"/>
                <a:gd name="T52" fmla="*/ 56 w 56"/>
                <a:gd name="T53" fmla="*/ 0 h 28"/>
                <a:gd name="T54" fmla="*/ 52 w 56"/>
                <a:gd name="T55" fmla="*/ 0 h 28"/>
                <a:gd name="T56" fmla="*/ 46 w 56"/>
                <a:gd name="T5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28">
                  <a:moveTo>
                    <a:pt x="46" y="0"/>
                  </a:moveTo>
                  <a:lnTo>
                    <a:pt x="46" y="0"/>
                  </a:lnTo>
                  <a:lnTo>
                    <a:pt x="36" y="0"/>
                  </a:lnTo>
                  <a:lnTo>
                    <a:pt x="36" y="0"/>
                  </a:lnTo>
                  <a:lnTo>
                    <a:pt x="30" y="2"/>
                  </a:lnTo>
                  <a:lnTo>
                    <a:pt x="24" y="4"/>
                  </a:lnTo>
                  <a:lnTo>
                    <a:pt x="20" y="6"/>
                  </a:lnTo>
                  <a:lnTo>
                    <a:pt x="12" y="8"/>
                  </a:lnTo>
                  <a:lnTo>
                    <a:pt x="12" y="8"/>
                  </a:lnTo>
                  <a:lnTo>
                    <a:pt x="8" y="8"/>
                  </a:lnTo>
                  <a:lnTo>
                    <a:pt x="2" y="12"/>
                  </a:lnTo>
                  <a:lnTo>
                    <a:pt x="2" y="12"/>
                  </a:lnTo>
                  <a:lnTo>
                    <a:pt x="0" y="18"/>
                  </a:lnTo>
                  <a:lnTo>
                    <a:pt x="0" y="22"/>
                  </a:lnTo>
                  <a:lnTo>
                    <a:pt x="2" y="26"/>
                  </a:lnTo>
                  <a:lnTo>
                    <a:pt x="6" y="28"/>
                  </a:lnTo>
                  <a:lnTo>
                    <a:pt x="6" y="28"/>
                  </a:lnTo>
                  <a:lnTo>
                    <a:pt x="10" y="28"/>
                  </a:lnTo>
                  <a:lnTo>
                    <a:pt x="10" y="28"/>
                  </a:lnTo>
                  <a:lnTo>
                    <a:pt x="22" y="22"/>
                  </a:lnTo>
                  <a:lnTo>
                    <a:pt x="32" y="16"/>
                  </a:lnTo>
                  <a:lnTo>
                    <a:pt x="32" y="16"/>
                  </a:lnTo>
                  <a:lnTo>
                    <a:pt x="44" y="12"/>
                  </a:lnTo>
                  <a:lnTo>
                    <a:pt x="54" y="6"/>
                  </a:lnTo>
                  <a:lnTo>
                    <a:pt x="54" y="6"/>
                  </a:lnTo>
                  <a:lnTo>
                    <a:pt x="56" y="4"/>
                  </a:lnTo>
                  <a:lnTo>
                    <a:pt x="56" y="0"/>
                  </a:lnTo>
                  <a:lnTo>
                    <a:pt x="52" y="0"/>
                  </a:lnTo>
                  <a:lnTo>
                    <a:pt x="4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Arial" panose="020B0604020202020204" pitchFamily="34" charset="0"/>
                <a:cs typeface="Arial" panose="020B0604020202020204" pitchFamily="34" charset="0"/>
              </a:endParaRPr>
            </a:p>
          </p:txBody>
        </p:sp>
        <p:sp>
          <p:nvSpPr>
            <p:cNvPr id="203" name="Freeform 188"/>
            <p:cNvSpPr>
              <a:spLocks/>
            </p:cNvSpPr>
            <p:nvPr/>
          </p:nvSpPr>
          <p:spPr bwMode="auto">
            <a:xfrm>
              <a:off x="4722" y="1808"/>
              <a:ext cx="16" cy="18"/>
            </a:xfrm>
            <a:custGeom>
              <a:avLst/>
              <a:gdLst>
                <a:gd name="T0" fmla="*/ 10 w 16"/>
                <a:gd name="T1" fmla="*/ 0 h 18"/>
                <a:gd name="T2" fmla="*/ 10 w 16"/>
                <a:gd name="T3" fmla="*/ 0 h 18"/>
                <a:gd name="T4" fmla="*/ 4 w 16"/>
                <a:gd name="T5" fmla="*/ 2 h 18"/>
                <a:gd name="T6" fmla="*/ 4 w 16"/>
                <a:gd name="T7" fmla="*/ 2 h 18"/>
                <a:gd name="T8" fmla="*/ 0 w 16"/>
                <a:gd name="T9" fmla="*/ 8 h 18"/>
                <a:gd name="T10" fmla="*/ 0 w 16"/>
                <a:gd name="T11" fmla="*/ 12 h 18"/>
                <a:gd name="T12" fmla="*/ 0 w 16"/>
                <a:gd name="T13" fmla="*/ 14 h 18"/>
                <a:gd name="T14" fmla="*/ 0 w 16"/>
                <a:gd name="T15" fmla="*/ 14 h 18"/>
                <a:gd name="T16" fmla="*/ 4 w 16"/>
                <a:gd name="T17" fmla="*/ 16 h 18"/>
                <a:gd name="T18" fmla="*/ 6 w 16"/>
                <a:gd name="T19" fmla="*/ 18 h 18"/>
                <a:gd name="T20" fmla="*/ 6 w 16"/>
                <a:gd name="T21" fmla="*/ 18 h 18"/>
                <a:gd name="T22" fmla="*/ 10 w 16"/>
                <a:gd name="T23" fmla="*/ 16 h 18"/>
                <a:gd name="T24" fmla="*/ 12 w 16"/>
                <a:gd name="T25" fmla="*/ 14 h 18"/>
                <a:gd name="T26" fmla="*/ 16 w 16"/>
                <a:gd name="T27" fmla="*/ 8 h 18"/>
                <a:gd name="T28" fmla="*/ 16 w 16"/>
                <a:gd name="T29" fmla="*/ 8 h 18"/>
                <a:gd name="T30" fmla="*/ 14 w 16"/>
                <a:gd name="T31" fmla="*/ 2 h 18"/>
                <a:gd name="T32" fmla="*/ 10 w 16"/>
                <a:gd name="T3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 h="18">
                  <a:moveTo>
                    <a:pt x="10" y="0"/>
                  </a:moveTo>
                  <a:lnTo>
                    <a:pt x="10" y="0"/>
                  </a:lnTo>
                  <a:lnTo>
                    <a:pt x="4" y="2"/>
                  </a:lnTo>
                  <a:lnTo>
                    <a:pt x="4" y="2"/>
                  </a:lnTo>
                  <a:lnTo>
                    <a:pt x="0" y="8"/>
                  </a:lnTo>
                  <a:lnTo>
                    <a:pt x="0" y="12"/>
                  </a:lnTo>
                  <a:lnTo>
                    <a:pt x="0" y="14"/>
                  </a:lnTo>
                  <a:lnTo>
                    <a:pt x="0" y="14"/>
                  </a:lnTo>
                  <a:lnTo>
                    <a:pt x="4" y="16"/>
                  </a:lnTo>
                  <a:lnTo>
                    <a:pt x="6" y="18"/>
                  </a:lnTo>
                  <a:lnTo>
                    <a:pt x="6" y="18"/>
                  </a:lnTo>
                  <a:lnTo>
                    <a:pt x="10" y="16"/>
                  </a:lnTo>
                  <a:lnTo>
                    <a:pt x="12" y="14"/>
                  </a:lnTo>
                  <a:lnTo>
                    <a:pt x="16" y="8"/>
                  </a:lnTo>
                  <a:lnTo>
                    <a:pt x="16" y="8"/>
                  </a:lnTo>
                  <a:lnTo>
                    <a:pt x="14" y="2"/>
                  </a:lnTo>
                  <a:lnTo>
                    <a:pt x="10"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Arial" panose="020B0604020202020204" pitchFamily="34" charset="0"/>
                <a:cs typeface="Arial" panose="020B0604020202020204" pitchFamily="34" charset="0"/>
              </a:endParaRPr>
            </a:p>
          </p:txBody>
        </p:sp>
        <p:sp>
          <p:nvSpPr>
            <p:cNvPr id="204" name="Freeform 189"/>
            <p:cNvSpPr>
              <a:spLocks/>
            </p:cNvSpPr>
            <p:nvPr/>
          </p:nvSpPr>
          <p:spPr bwMode="auto">
            <a:xfrm>
              <a:off x="4722" y="1808"/>
              <a:ext cx="16" cy="18"/>
            </a:xfrm>
            <a:custGeom>
              <a:avLst/>
              <a:gdLst>
                <a:gd name="T0" fmla="*/ 10 w 16"/>
                <a:gd name="T1" fmla="*/ 0 h 18"/>
                <a:gd name="T2" fmla="*/ 10 w 16"/>
                <a:gd name="T3" fmla="*/ 0 h 18"/>
                <a:gd name="T4" fmla="*/ 4 w 16"/>
                <a:gd name="T5" fmla="*/ 2 h 18"/>
                <a:gd name="T6" fmla="*/ 4 w 16"/>
                <a:gd name="T7" fmla="*/ 2 h 18"/>
                <a:gd name="T8" fmla="*/ 0 w 16"/>
                <a:gd name="T9" fmla="*/ 8 h 18"/>
                <a:gd name="T10" fmla="*/ 0 w 16"/>
                <a:gd name="T11" fmla="*/ 12 h 18"/>
                <a:gd name="T12" fmla="*/ 0 w 16"/>
                <a:gd name="T13" fmla="*/ 14 h 18"/>
                <a:gd name="T14" fmla="*/ 0 w 16"/>
                <a:gd name="T15" fmla="*/ 14 h 18"/>
                <a:gd name="T16" fmla="*/ 4 w 16"/>
                <a:gd name="T17" fmla="*/ 16 h 18"/>
                <a:gd name="T18" fmla="*/ 6 w 16"/>
                <a:gd name="T19" fmla="*/ 18 h 18"/>
                <a:gd name="T20" fmla="*/ 6 w 16"/>
                <a:gd name="T21" fmla="*/ 18 h 18"/>
                <a:gd name="T22" fmla="*/ 10 w 16"/>
                <a:gd name="T23" fmla="*/ 16 h 18"/>
                <a:gd name="T24" fmla="*/ 12 w 16"/>
                <a:gd name="T25" fmla="*/ 14 h 18"/>
                <a:gd name="T26" fmla="*/ 16 w 16"/>
                <a:gd name="T27" fmla="*/ 8 h 18"/>
                <a:gd name="T28" fmla="*/ 16 w 16"/>
                <a:gd name="T29" fmla="*/ 8 h 18"/>
                <a:gd name="T30" fmla="*/ 14 w 16"/>
                <a:gd name="T31" fmla="*/ 2 h 18"/>
                <a:gd name="T32" fmla="*/ 10 w 16"/>
                <a:gd name="T3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 h="18">
                  <a:moveTo>
                    <a:pt x="10" y="0"/>
                  </a:moveTo>
                  <a:lnTo>
                    <a:pt x="10" y="0"/>
                  </a:lnTo>
                  <a:lnTo>
                    <a:pt x="4" y="2"/>
                  </a:lnTo>
                  <a:lnTo>
                    <a:pt x="4" y="2"/>
                  </a:lnTo>
                  <a:lnTo>
                    <a:pt x="0" y="8"/>
                  </a:lnTo>
                  <a:lnTo>
                    <a:pt x="0" y="12"/>
                  </a:lnTo>
                  <a:lnTo>
                    <a:pt x="0" y="14"/>
                  </a:lnTo>
                  <a:lnTo>
                    <a:pt x="0" y="14"/>
                  </a:lnTo>
                  <a:lnTo>
                    <a:pt x="4" y="16"/>
                  </a:lnTo>
                  <a:lnTo>
                    <a:pt x="6" y="18"/>
                  </a:lnTo>
                  <a:lnTo>
                    <a:pt x="6" y="18"/>
                  </a:lnTo>
                  <a:lnTo>
                    <a:pt x="10" y="16"/>
                  </a:lnTo>
                  <a:lnTo>
                    <a:pt x="12" y="14"/>
                  </a:lnTo>
                  <a:lnTo>
                    <a:pt x="16" y="8"/>
                  </a:lnTo>
                  <a:lnTo>
                    <a:pt x="16" y="8"/>
                  </a:lnTo>
                  <a:lnTo>
                    <a:pt x="14" y="2"/>
                  </a:lnTo>
                  <a:lnTo>
                    <a:pt x="1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Arial" panose="020B0604020202020204" pitchFamily="34" charset="0"/>
                <a:cs typeface="Arial" panose="020B0604020202020204" pitchFamily="34" charset="0"/>
              </a:endParaRPr>
            </a:p>
          </p:txBody>
        </p:sp>
        <p:sp>
          <p:nvSpPr>
            <p:cNvPr id="205" name="Freeform 190"/>
            <p:cNvSpPr>
              <a:spLocks/>
            </p:cNvSpPr>
            <p:nvPr/>
          </p:nvSpPr>
          <p:spPr bwMode="auto">
            <a:xfrm>
              <a:off x="4472" y="1510"/>
              <a:ext cx="16" cy="16"/>
            </a:xfrm>
            <a:custGeom>
              <a:avLst/>
              <a:gdLst>
                <a:gd name="T0" fmla="*/ 10 w 16"/>
                <a:gd name="T1" fmla="*/ 0 h 16"/>
                <a:gd name="T2" fmla="*/ 10 w 16"/>
                <a:gd name="T3" fmla="*/ 0 h 16"/>
                <a:gd name="T4" fmla="*/ 6 w 16"/>
                <a:gd name="T5" fmla="*/ 0 h 16"/>
                <a:gd name="T6" fmla="*/ 6 w 16"/>
                <a:gd name="T7" fmla="*/ 0 h 16"/>
                <a:gd name="T8" fmla="*/ 4 w 16"/>
                <a:gd name="T9" fmla="*/ 4 h 16"/>
                <a:gd name="T10" fmla="*/ 4 w 16"/>
                <a:gd name="T11" fmla="*/ 8 h 16"/>
                <a:gd name="T12" fmla="*/ 4 w 16"/>
                <a:gd name="T13" fmla="*/ 8 h 16"/>
                <a:gd name="T14" fmla="*/ 2 w 16"/>
                <a:gd name="T15" fmla="*/ 12 h 16"/>
                <a:gd name="T16" fmla="*/ 0 w 16"/>
                <a:gd name="T17" fmla="*/ 12 h 16"/>
                <a:gd name="T18" fmla="*/ 2 w 16"/>
                <a:gd name="T19" fmla="*/ 14 h 16"/>
                <a:gd name="T20" fmla="*/ 2 w 16"/>
                <a:gd name="T21" fmla="*/ 14 h 16"/>
                <a:gd name="T22" fmla="*/ 6 w 16"/>
                <a:gd name="T23" fmla="*/ 16 h 16"/>
                <a:gd name="T24" fmla="*/ 6 w 16"/>
                <a:gd name="T25" fmla="*/ 16 h 16"/>
                <a:gd name="T26" fmla="*/ 10 w 16"/>
                <a:gd name="T27" fmla="*/ 16 h 16"/>
                <a:gd name="T28" fmla="*/ 14 w 16"/>
                <a:gd name="T29" fmla="*/ 14 h 16"/>
                <a:gd name="T30" fmla="*/ 14 w 16"/>
                <a:gd name="T31" fmla="*/ 14 h 16"/>
                <a:gd name="T32" fmla="*/ 16 w 16"/>
                <a:gd name="T33" fmla="*/ 10 h 16"/>
                <a:gd name="T34" fmla="*/ 16 w 16"/>
                <a:gd name="T35" fmla="*/ 6 h 16"/>
                <a:gd name="T36" fmla="*/ 14 w 16"/>
                <a:gd name="T37" fmla="*/ 2 h 16"/>
                <a:gd name="T38" fmla="*/ 10 w 16"/>
                <a:gd name="T39"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6" h="16">
                  <a:moveTo>
                    <a:pt x="10" y="0"/>
                  </a:moveTo>
                  <a:lnTo>
                    <a:pt x="10" y="0"/>
                  </a:lnTo>
                  <a:lnTo>
                    <a:pt x="6" y="0"/>
                  </a:lnTo>
                  <a:lnTo>
                    <a:pt x="6" y="0"/>
                  </a:lnTo>
                  <a:lnTo>
                    <a:pt x="4" y="4"/>
                  </a:lnTo>
                  <a:lnTo>
                    <a:pt x="4" y="8"/>
                  </a:lnTo>
                  <a:lnTo>
                    <a:pt x="4" y="8"/>
                  </a:lnTo>
                  <a:lnTo>
                    <a:pt x="2" y="12"/>
                  </a:lnTo>
                  <a:lnTo>
                    <a:pt x="0" y="12"/>
                  </a:lnTo>
                  <a:lnTo>
                    <a:pt x="2" y="14"/>
                  </a:lnTo>
                  <a:lnTo>
                    <a:pt x="2" y="14"/>
                  </a:lnTo>
                  <a:lnTo>
                    <a:pt x="6" y="16"/>
                  </a:lnTo>
                  <a:lnTo>
                    <a:pt x="6" y="16"/>
                  </a:lnTo>
                  <a:lnTo>
                    <a:pt x="10" y="16"/>
                  </a:lnTo>
                  <a:lnTo>
                    <a:pt x="14" y="14"/>
                  </a:lnTo>
                  <a:lnTo>
                    <a:pt x="14" y="14"/>
                  </a:lnTo>
                  <a:lnTo>
                    <a:pt x="16" y="10"/>
                  </a:lnTo>
                  <a:lnTo>
                    <a:pt x="16" y="6"/>
                  </a:lnTo>
                  <a:lnTo>
                    <a:pt x="14" y="2"/>
                  </a:lnTo>
                  <a:lnTo>
                    <a:pt x="10"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Arial" panose="020B0604020202020204" pitchFamily="34" charset="0"/>
                <a:cs typeface="Arial" panose="020B0604020202020204" pitchFamily="34" charset="0"/>
              </a:endParaRPr>
            </a:p>
          </p:txBody>
        </p:sp>
        <p:sp>
          <p:nvSpPr>
            <p:cNvPr id="206" name="Freeform 191"/>
            <p:cNvSpPr>
              <a:spLocks/>
            </p:cNvSpPr>
            <p:nvPr/>
          </p:nvSpPr>
          <p:spPr bwMode="auto">
            <a:xfrm>
              <a:off x="4472" y="1510"/>
              <a:ext cx="16" cy="16"/>
            </a:xfrm>
            <a:custGeom>
              <a:avLst/>
              <a:gdLst>
                <a:gd name="T0" fmla="*/ 10 w 16"/>
                <a:gd name="T1" fmla="*/ 0 h 16"/>
                <a:gd name="T2" fmla="*/ 10 w 16"/>
                <a:gd name="T3" fmla="*/ 0 h 16"/>
                <a:gd name="T4" fmla="*/ 6 w 16"/>
                <a:gd name="T5" fmla="*/ 0 h 16"/>
                <a:gd name="T6" fmla="*/ 6 w 16"/>
                <a:gd name="T7" fmla="*/ 0 h 16"/>
                <a:gd name="T8" fmla="*/ 4 w 16"/>
                <a:gd name="T9" fmla="*/ 4 h 16"/>
                <a:gd name="T10" fmla="*/ 4 w 16"/>
                <a:gd name="T11" fmla="*/ 8 h 16"/>
                <a:gd name="T12" fmla="*/ 4 w 16"/>
                <a:gd name="T13" fmla="*/ 8 h 16"/>
                <a:gd name="T14" fmla="*/ 2 w 16"/>
                <a:gd name="T15" fmla="*/ 12 h 16"/>
                <a:gd name="T16" fmla="*/ 0 w 16"/>
                <a:gd name="T17" fmla="*/ 12 h 16"/>
                <a:gd name="T18" fmla="*/ 2 w 16"/>
                <a:gd name="T19" fmla="*/ 14 h 16"/>
                <a:gd name="T20" fmla="*/ 2 w 16"/>
                <a:gd name="T21" fmla="*/ 14 h 16"/>
                <a:gd name="T22" fmla="*/ 6 w 16"/>
                <a:gd name="T23" fmla="*/ 16 h 16"/>
                <a:gd name="T24" fmla="*/ 6 w 16"/>
                <a:gd name="T25" fmla="*/ 16 h 16"/>
                <a:gd name="T26" fmla="*/ 10 w 16"/>
                <a:gd name="T27" fmla="*/ 16 h 16"/>
                <a:gd name="T28" fmla="*/ 14 w 16"/>
                <a:gd name="T29" fmla="*/ 14 h 16"/>
                <a:gd name="T30" fmla="*/ 14 w 16"/>
                <a:gd name="T31" fmla="*/ 14 h 16"/>
                <a:gd name="T32" fmla="*/ 16 w 16"/>
                <a:gd name="T33" fmla="*/ 10 h 16"/>
                <a:gd name="T34" fmla="*/ 16 w 16"/>
                <a:gd name="T35" fmla="*/ 6 h 16"/>
                <a:gd name="T36" fmla="*/ 14 w 16"/>
                <a:gd name="T37" fmla="*/ 2 h 16"/>
                <a:gd name="T38" fmla="*/ 10 w 16"/>
                <a:gd name="T39"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6" h="16">
                  <a:moveTo>
                    <a:pt x="10" y="0"/>
                  </a:moveTo>
                  <a:lnTo>
                    <a:pt x="10" y="0"/>
                  </a:lnTo>
                  <a:lnTo>
                    <a:pt x="6" y="0"/>
                  </a:lnTo>
                  <a:lnTo>
                    <a:pt x="6" y="0"/>
                  </a:lnTo>
                  <a:lnTo>
                    <a:pt x="4" y="4"/>
                  </a:lnTo>
                  <a:lnTo>
                    <a:pt x="4" y="8"/>
                  </a:lnTo>
                  <a:lnTo>
                    <a:pt x="4" y="8"/>
                  </a:lnTo>
                  <a:lnTo>
                    <a:pt x="2" y="12"/>
                  </a:lnTo>
                  <a:lnTo>
                    <a:pt x="0" y="12"/>
                  </a:lnTo>
                  <a:lnTo>
                    <a:pt x="2" y="14"/>
                  </a:lnTo>
                  <a:lnTo>
                    <a:pt x="2" y="14"/>
                  </a:lnTo>
                  <a:lnTo>
                    <a:pt x="6" y="16"/>
                  </a:lnTo>
                  <a:lnTo>
                    <a:pt x="6" y="16"/>
                  </a:lnTo>
                  <a:lnTo>
                    <a:pt x="10" y="16"/>
                  </a:lnTo>
                  <a:lnTo>
                    <a:pt x="14" y="14"/>
                  </a:lnTo>
                  <a:lnTo>
                    <a:pt x="14" y="14"/>
                  </a:lnTo>
                  <a:lnTo>
                    <a:pt x="16" y="10"/>
                  </a:lnTo>
                  <a:lnTo>
                    <a:pt x="16" y="6"/>
                  </a:lnTo>
                  <a:lnTo>
                    <a:pt x="14" y="2"/>
                  </a:lnTo>
                  <a:lnTo>
                    <a:pt x="1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Arial" panose="020B0604020202020204" pitchFamily="34" charset="0"/>
                <a:cs typeface="Arial" panose="020B0604020202020204" pitchFamily="34" charset="0"/>
              </a:endParaRPr>
            </a:p>
          </p:txBody>
        </p:sp>
        <p:sp>
          <p:nvSpPr>
            <p:cNvPr id="207" name="Freeform 192"/>
            <p:cNvSpPr>
              <a:spLocks/>
            </p:cNvSpPr>
            <p:nvPr/>
          </p:nvSpPr>
          <p:spPr bwMode="auto">
            <a:xfrm>
              <a:off x="4506" y="1384"/>
              <a:ext cx="26" cy="30"/>
            </a:xfrm>
            <a:custGeom>
              <a:avLst/>
              <a:gdLst>
                <a:gd name="T0" fmla="*/ 14 w 26"/>
                <a:gd name="T1" fmla="*/ 0 h 30"/>
                <a:gd name="T2" fmla="*/ 14 w 26"/>
                <a:gd name="T3" fmla="*/ 0 h 30"/>
                <a:gd name="T4" fmla="*/ 14 w 26"/>
                <a:gd name="T5" fmla="*/ 0 h 30"/>
                <a:gd name="T6" fmla="*/ 14 w 26"/>
                <a:gd name="T7" fmla="*/ 0 h 30"/>
                <a:gd name="T8" fmla="*/ 10 w 26"/>
                <a:gd name="T9" fmla="*/ 2 h 30"/>
                <a:gd name="T10" fmla="*/ 8 w 26"/>
                <a:gd name="T11" fmla="*/ 4 h 30"/>
                <a:gd name="T12" fmla="*/ 4 w 26"/>
                <a:gd name="T13" fmla="*/ 8 h 30"/>
                <a:gd name="T14" fmla="*/ 4 w 26"/>
                <a:gd name="T15" fmla="*/ 8 h 30"/>
                <a:gd name="T16" fmla="*/ 0 w 26"/>
                <a:gd name="T17" fmla="*/ 14 h 30"/>
                <a:gd name="T18" fmla="*/ 0 w 26"/>
                <a:gd name="T19" fmla="*/ 20 h 30"/>
                <a:gd name="T20" fmla="*/ 0 w 26"/>
                <a:gd name="T21" fmla="*/ 20 h 30"/>
                <a:gd name="T22" fmla="*/ 2 w 26"/>
                <a:gd name="T23" fmla="*/ 26 h 30"/>
                <a:gd name="T24" fmla="*/ 2 w 26"/>
                <a:gd name="T25" fmla="*/ 28 h 30"/>
                <a:gd name="T26" fmla="*/ 6 w 26"/>
                <a:gd name="T27" fmla="*/ 30 h 30"/>
                <a:gd name="T28" fmla="*/ 6 w 26"/>
                <a:gd name="T29" fmla="*/ 30 h 30"/>
                <a:gd name="T30" fmla="*/ 8 w 26"/>
                <a:gd name="T31" fmla="*/ 30 h 30"/>
                <a:gd name="T32" fmla="*/ 8 w 26"/>
                <a:gd name="T33" fmla="*/ 30 h 30"/>
                <a:gd name="T34" fmla="*/ 12 w 26"/>
                <a:gd name="T35" fmla="*/ 28 h 30"/>
                <a:gd name="T36" fmla="*/ 16 w 26"/>
                <a:gd name="T37" fmla="*/ 26 h 30"/>
                <a:gd name="T38" fmla="*/ 22 w 26"/>
                <a:gd name="T39" fmla="*/ 22 h 30"/>
                <a:gd name="T40" fmla="*/ 22 w 26"/>
                <a:gd name="T41" fmla="*/ 22 h 30"/>
                <a:gd name="T42" fmla="*/ 26 w 26"/>
                <a:gd name="T43" fmla="*/ 16 h 30"/>
                <a:gd name="T44" fmla="*/ 26 w 26"/>
                <a:gd name="T45" fmla="*/ 10 h 30"/>
                <a:gd name="T46" fmla="*/ 22 w 26"/>
                <a:gd name="T47" fmla="*/ 4 h 30"/>
                <a:gd name="T48" fmla="*/ 18 w 26"/>
                <a:gd name="T49" fmla="*/ 2 h 30"/>
                <a:gd name="T50" fmla="*/ 14 w 26"/>
                <a:gd name="T51"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6" h="30">
                  <a:moveTo>
                    <a:pt x="14" y="0"/>
                  </a:moveTo>
                  <a:lnTo>
                    <a:pt x="14" y="0"/>
                  </a:lnTo>
                  <a:lnTo>
                    <a:pt x="14" y="0"/>
                  </a:lnTo>
                  <a:lnTo>
                    <a:pt x="14" y="0"/>
                  </a:lnTo>
                  <a:lnTo>
                    <a:pt x="10" y="2"/>
                  </a:lnTo>
                  <a:lnTo>
                    <a:pt x="8" y="4"/>
                  </a:lnTo>
                  <a:lnTo>
                    <a:pt x="4" y="8"/>
                  </a:lnTo>
                  <a:lnTo>
                    <a:pt x="4" y="8"/>
                  </a:lnTo>
                  <a:lnTo>
                    <a:pt x="0" y="14"/>
                  </a:lnTo>
                  <a:lnTo>
                    <a:pt x="0" y="20"/>
                  </a:lnTo>
                  <a:lnTo>
                    <a:pt x="0" y="20"/>
                  </a:lnTo>
                  <a:lnTo>
                    <a:pt x="2" y="26"/>
                  </a:lnTo>
                  <a:lnTo>
                    <a:pt x="2" y="28"/>
                  </a:lnTo>
                  <a:lnTo>
                    <a:pt x="6" y="30"/>
                  </a:lnTo>
                  <a:lnTo>
                    <a:pt x="6" y="30"/>
                  </a:lnTo>
                  <a:lnTo>
                    <a:pt x="8" y="30"/>
                  </a:lnTo>
                  <a:lnTo>
                    <a:pt x="8" y="30"/>
                  </a:lnTo>
                  <a:lnTo>
                    <a:pt x="12" y="28"/>
                  </a:lnTo>
                  <a:lnTo>
                    <a:pt x="16" y="26"/>
                  </a:lnTo>
                  <a:lnTo>
                    <a:pt x="22" y="22"/>
                  </a:lnTo>
                  <a:lnTo>
                    <a:pt x="22" y="22"/>
                  </a:lnTo>
                  <a:lnTo>
                    <a:pt x="26" y="16"/>
                  </a:lnTo>
                  <a:lnTo>
                    <a:pt x="26" y="10"/>
                  </a:lnTo>
                  <a:lnTo>
                    <a:pt x="22" y="4"/>
                  </a:lnTo>
                  <a:lnTo>
                    <a:pt x="18" y="2"/>
                  </a:lnTo>
                  <a:lnTo>
                    <a:pt x="14"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Arial" panose="020B0604020202020204" pitchFamily="34" charset="0"/>
                <a:cs typeface="Arial" panose="020B0604020202020204" pitchFamily="34" charset="0"/>
              </a:endParaRPr>
            </a:p>
          </p:txBody>
        </p:sp>
        <p:sp>
          <p:nvSpPr>
            <p:cNvPr id="208" name="Freeform 193"/>
            <p:cNvSpPr>
              <a:spLocks/>
            </p:cNvSpPr>
            <p:nvPr/>
          </p:nvSpPr>
          <p:spPr bwMode="auto">
            <a:xfrm>
              <a:off x="4506" y="1384"/>
              <a:ext cx="26" cy="30"/>
            </a:xfrm>
            <a:custGeom>
              <a:avLst/>
              <a:gdLst>
                <a:gd name="T0" fmla="*/ 14 w 26"/>
                <a:gd name="T1" fmla="*/ 0 h 30"/>
                <a:gd name="T2" fmla="*/ 14 w 26"/>
                <a:gd name="T3" fmla="*/ 0 h 30"/>
                <a:gd name="T4" fmla="*/ 14 w 26"/>
                <a:gd name="T5" fmla="*/ 0 h 30"/>
                <a:gd name="T6" fmla="*/ 14 w 26"/>
                <a:gd name="T7" fmla="*/ 0 h 30"/>
                <a:gd name="T8" fmla="*/ 10 w 26"/>
                <a:gd name="T9" fmla="*/ 2 h 30"/>
                <a:gd name="T10" fmla="*/ 8 w 26"/>
                <a:gd name="T11" fmla="*/ 4 h 30"/>
                <a:gd name="T12" fmla="*/ 4 w 26"/>
                <a:gd name="T13" fmla="*/ 8 h 30"/>
                <a:gd name="T14" fmla="*/ 4 w 26"/>
                <a:gd name="T15" fmla="*/ 8 h 30"/>
                <a:gd name="T16" fmla="*/ 0 w 26"/>
                <a:gd name="T17" fmla="*/ 14 h 30"/>
                <a:gd name="T18" fmla="*/ 0 w 26"/>
                <a:gd name="T19" fmla="*/ 20 h 30"/>
                <a:gd name="T20" fmla="*/ 0 w 26"/>
                <a:gd name="T21" fmla="*/ 20 h 30"/>
                <a:gd name="T22" fmla="*/ 2 w 26"/>
                <a:gd name="T23" fmla="*/ 26 h 30"/>
                <a:gd name="T24" fmla="*/ 2 w 26"/>
                <a:gd name="T25" fmla="*/ 28 h 30"/>
                <a:gd name="T26" fmla="*/ 6 w 26"/>
                <a:gd name="T27" fmla="*/ 30 h 30"/>
                <a:gd name="T28" fmla="*/ 6 w 26"/>
                <a:gd name="T29" fmla="*/ 30 h 30"/>
                <a:gd name="T30" fmla="*/ 8 w 26"/>
                <a:gd name="T31" fmla="*/ 30 h 30"/>
                <a:gd name="T32" fmla="*/ 8 w 26"/>
                <a:gd name="T33" fmla="*/ 30 h 30"/>
                <a:gd name="T34" fmla="*/ 12 w 26"/>
                <a:gd name="T35" fmla="*/ 28 h 30"/>
                <a:gd name="T36" fmla="*/ 16 w 26"/>
                <a:gd name="T37" fmla="*/ 26 h 30"/>
                <a:gd name="T38" fmla="*/ 22 w 26"/>
                <a:gd name="T39" fmla="*/ 22 h 30"/>
                <a:gd name="T40" fmla="*/ 22 w 26"/>
                <a:gd name="T41" fmla="*/ 22 h 30"/>
                <a:gd name="T42" fmla="*/ 26 w 26"/>
                <a:gd name="T43" fmla="*/ 16 h 30"/>
                <a:gd name="T44" fmla="*/ 26 w 26"/>
                <a:gd name="T45" fmla="*/ 10 h 30"/>
                <a:gd name="T46" fmla="*/ 22 w 26"/>
                <a:gd name="T47" fmla="*/ 4 h 30"/>
                <a:gd name="T48" fmla="*/ 18 w 26"/>
                <a:gd name="T49" fmla="*/ 2 h 30"/>
                <a:gd name="T50" fmla="*/ 14 w 26"/>
                <a:gd name="T51"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6" h="30">
                  <a:moveTo>
                    <a:pt x="14" y="0"/>
                  </a:moveTo>
                  <a:lnTo>
                    <a:pt x="14" y="0"/>
                  </a:lnTo>
                  <a:lnTo>
                    <a:pt x="14" y="0"/>
                  </a:lnTo>
                  <a:lnTo>
                    <a:pt x="14" y="0"/>
                  </a:lnTo>
                  <a:lnTo>
                    <a:pt x="10" y="2"/>
                  </a:lnTo>
                  <a:lnTo>
                    <a:pt x="8" y="4"/>
                  </a:lnTo>
                  <a:lnTo>
                    <a:pt x="4" y="8"/>
                  </a:lnTo>
                  <a:lnTo>
                    <a:pt x="4" y="8"/>
                  </a:lnTo>
                  <a:lnTo>
                    <a:pt x="0" y="14"/>
                  </a:lnTo>
                  <a:lnTo>
                    <a:pt x="0" y="20"/>
                  </a:lnTo>
                  <a:lnTo>
                    <a:pt x="0" y="20"/>
                  </a:lnTo>
                  <a:lnTo>
                    <a:pt x="2" y="26"/>
                  </a:lnTo>
                  <a:lnTo>
                    <a:pt x="2" y="28"/>
                  </a:lnTo>
                  <a:lnTo>
                    <a:pt x="6" y="30"/>
                  </a:lnTo>
                  <a:lnTo>
                    <a:pt x="6" y="30"/>
                  </a:lnTo>
                  <a:lnTo>
                    <a:pt x="8" y="30"/>
                  </a:lnTo>
                  <a:lnTo>
                    <a:pt x="8" y="30"/>
                  </a:lnTo>
                  <a:lnTo>
                    <a:pt x="12" y="28"/>
                  </a:lnTo>
                  <a:lnTo>
                    <a:pt x="16" y="26"/>
                  </a:lnTo>
                  <a:lnTo>
                    <a:pt x="22" y="22"/>
                  </a:lnTo>
                  <a:lnTo>
                    <a:pt x="22" y="22"/>
                  </a:lnTo>
                  <a:lnTo>
                    <a:pt x="26" y="16"/>
                  </a:lnTo>
                  <a:lnTo>
                    <a:pt x="26" y="10"/>
                  </a:lnTo>
                  <a:lnTo>
                    <a:pt x="22" y="4"/>
                  </a:lnTo>
                  <a:lnTo>
                    <a:pt x="18" y="2"/>
                  </a:lnTo>
                  <a:lnTo>
                    <a:pt x="1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Arial" panose="020B0604020202020204" pitchFamily="34" charset="0"/>
                <a:cs typeface="Arial" panose="020B0604020202020204" pitchFamily="34" charset="0"/>
              </a:endParaRPr>
            </a:p>
          </p:txBody>
        </p:sp>
        <p:sp>
          <p:nvSpPr>
            <p:cNvPr id="209" name="Freeform 194"/>
            <p:cNvSpPr>
              <a:spLocks/>
            </p:cNvSpPr>
            <p:nvPr/>
          </p:nvSpPr>
          <p:spPr bwMode="auto">
            <a:xfrm>
              <a:off x="4604" y="1344"/>
              <a:ext cx="16" cy="10"/>
            </a:xfrm>
            <a:custGeom>
              <a:avLst/>
              <a:gdLst>
                <a:gd name="T0" fmla="*/ 10 w 16"/>
                <a:gd name="T1" fmla="*/ 0 h 10"/>
                <a:gd name="T2" fmla="*/ 10 w 16"/>
                <a:gd name="T3" fmla="*/ 0 h 10"/>
                <a:gd name="T4" fmla="*/ 8 w 16"/>
                <a:gd name="T5" fmla="*/ 0 h 10"/>
                <a:gd name="T6" fmla="*/ 8 w 16"/>
                <a:gd name="T7" fmla="*/ 0 h 10"/>
                <a:gd name="T8" fmla="*/ 2 w 16"/>
                <a:gd name="T9" fmla="*/ 4 h 10"/>
                <a:gd name="T10" fmla="*/ 0 w 16"/>
                <a:gd name="T11" fmla="*/ 6 h 10"/>
                <a:gd name="T12" fmla="*/ 0 w 16"/>
                <a:gd name="T13" fmla="*/ 8 h 10"/>
                <a:gd name="T14" fmla="*/ 0 w 16"/>
                <a:gd name="T15" fmla="*/ 8 h 10"/>
                <a:gd name="T16" fmla="*/ 8 w 16"/>
                <a:gd name="T17" fmla="*/ 10 h 10"/>
                <a:gd name="T18" fmla="*/ 8 w 16"/>
                <a:gd name="T19" fmla="*/ 10 h 10"/>
                <a:gd name="T20" fmla="*/ 14 w 16"/>
                <a:gd name="T21" fmla="*/ 8 h 10"/>
                <a:gd name="T22" fmla="*/ 16 w 16"/>
                <a:gd name="T23" fmla="*/ 6 h 10"/>
                <a:gd name="T24" fmla="*/ 16 w 16"/>
                <a:gd name="T25" fmla="*/ 6 h 10"/>
                <a:gd name="T26" fmla="*/ 16 w 16"/>
                <a:gd name="T27" fmla="*/ 4 h 10"/>
                <a:gd name="T28" fmla="*/ 14 w 16"/>
                <a:gd name="T29" fmla="*/ 2 h 10"/>
                <a:gd name="T30" fmla="*/ 10 w 16"/>
                <a:gd name="T3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6" h="10">
                  <a:moveTo>
                    <a:pt x="10" y="0"/>
                  </a:moveTo>
                  <a:lnTo>
                    <a:pt x="10" y="0"/>
                  </a:lnTo>
                  <a:lnTo>
                    <a:pt x="8" y="0"/>
                  </a:lnTo>
                  <a:lnTo>
                    <a:pt x="8" y="0"/>
                  </a:lnTo>
                  <a:lnTo>
                    <a:pt x="2" y="4"/>
                  </a:lnTo>
                  <a:lnTo>
                    <a:pt x="0" y="6"/>
                  </a:lnTo>
                  <a:lnTo>
                    <a:pt x="0" y="8"/>
                  </a:lnTo>
                  <a:lnTo>
                    <a:pt x="0" y="8"/>
                  </a:lnTo>
                  <a:lnTo>
                    <a:pt x="8" y="10"/>
                  </a:lnTo>
                  <a:lnTo>
                    <a:pt x="8" y="10"/>
                  </a:lnTo>
                  <a:lnTo>
                    <a:pt x="14" y="8"/>
                  </a:lnTo>
                  <a:lnTo>
                    <a:pt x="16" y="6"/>
                  </a:lnTo>
                  <a:lnTo>
                    <a:pt x="16" y="6"/>
                  </a:lnTo>
                  <a:lnTo>
                    <a:pt x="16" y="4"/>
                  </a:lnTo>
                  <a:lnTo>
                    <a:pt x="14" y="2"/>
                  </a:lnTo>
                  <a:lnTo>
                    <a:pt x="10"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Arial" panose="020B0604020202020204" pitchFamily="34" charset="0"/>
                <a:cs typeface="Arial" panose="020B0604020202020204" pitchFamily="34" charset="0"/>
              </a:endParaRPr>
            </a:p>
          </p:txBody>
        </p:sp>
        <p:sp>
          <p:nvSpPr>
            <p:cNvPr id="210" name="Freeform 195"/>
            <p:cNvSpPr>
              <a:spLocks/>
            </p:cNvSpPr>
            <p:nvPr/>
          </p:nvSpPr>
          <p:spPr bwMode="auto">
            <a:xfrm>
              <a:off x="4604" y="1344"/>
              <a:ext cx="16" cy="10"/>
            </a:xfrm>
            <a:custGeom>
              <a:avLst/>
              <a:gdLst>
                <a:gd name="T0" fmla="*/ 10 w 16"/>
                <a:gd name="T1" fmla="*/ 0 h 10"/>
                <a:gd name="T2" fmla="*/ 10 w 16"/>
                <a:gd name="T3" fmla="*/ 0 h 10"/>
                <a:gd name="T4" fmla="*/ 8 w 16"/>
                <a:gd name="T5" fmla="*/ 0 h 10"/>
                <a:gd name="T6" fmla="*/ 8 w 16"/>
                <a:gd name="T7" fmla="*/ 0 h 10"/>
                <a:gd name="T8" fmla="*/ 2 w 16"/>
                <a:gd name="T9" fmla="*/ 4 h 10"/>
                <a:gd name="T10" fmla="*/ 0 w 16"/>
                <a:gd name="T11" fmla="*/ 6 h 10"/>
                <a:gd name="T12" fmla="*/ 0 w 16"/>
                <a:gd name="T13" fmla="*/ 8 h 10"/>
                <a:gd name="T14" fmla="*/ 0 w 16"/>
                <a:gd name="T15" fmla="*/ 8 h 10"/>
                <a:gd name="T16" fmla="*/ 8 w 16"/>
                <a:gd name="T17" fmla="*/ 10 h 10"/>
                <a:gd name="T18" fmla="*/ 8 w 16"/>
                <a:gd name="T19" fmla="*/ 10 h 10"/>
                <a:gd name="T20" fmla="*/ 14 w 16"/>
                <a:gd name="T21" fmla="*/ 8 h 10"/>
                <a:gd name="T22" fmla="*/ 16 w 16"/>
                <a:gd name="T23" fmla="*/ 6 h 10"/>
                <a:gd name="T24" fmla="*/ 16 w 16"/>
                <a:gd name="T25" fmla="*/ 6 h 10"/>
                <a:gd name="T26" fmla="*/ 16 w 16"/>
                <a:gd name="T27" fmla="*/ 4 h 10"/>
                <a:gd name="T28" fmla="*/ 14 w 16"/>
                <a:gd name="T29" fmla="*/ 2 h 10"/>
                <a:gd name="T30" fmla="*/ 10 w 16"/>
                <a:gd name="T3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6" h="10">
                  <a:moveTo>
                    <a:pt x="10" y="0"/>
                  </a:moveTo>
                  <a:lnTo>
                    <a:pt x="10" y="0"/>
                  </a:lnTo>
                  <a:lnTo>
                    <a:pt x="8" y="0"/>
                  </a:lnTo>
                  <a:lnTo>
                    <a:pt x="8" y="0"/>
                  </a:lnTo>
                  <a:lnTo>
                    <a:pt x="2" y="4"/>
                  </a:lnTo>
                  <a:lnTo>
                    <a:pt x="0" y="6"/>
                  </a:lnTo>
                  <a:lnTo>
                    <a:pt x="0" y="8"/>
                  </a:lnTo>
                  <a:lnTo>
                    <a:pt x="0" y="8"/>
                  </a:lnTo>
                  <a:lnTo>
                    <a:pt x="8" y="10"/>
                  </a:lnTo>
                  <a:lnTo>
                    <a:pt x="8" y="10"/>
                  </a:lnTo>
                  <a:lnTo>
                    <a:pt x="14" y="8"/>
                  </a:lnTo>
                  <a:lnTo>
                    <a:pt x="16" y="6"/>
                  </a:lnTo>
                  <a:lnTo>
                    <a:pt x="16" y="6"/>
                  </a:lnTo>
                  <a:lnTo>
                    <a:pt x="16" y="4"/>
                  </a:lnTo>
                  <a:lnTo>
                    <a:pt x="14" y="2"/>
                  </a:lnTo>
                  <a:lnTo>
                    <a:pt x="1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Arial" panose="020B0604020202020204" pitchFamily="34" charset="0"/>
                <a:cs typeface="Arial" panose="020B0604020202020204" pitchFamily="34" charset="0"/>
              </a:endParaRPr>
            </a:p>
          </p:txBody>
        </p:sp>
        <p:sp>
          <p:nvSpPr>
            <p:cNvPr id="211" name="Freeform 196"/>
            <p:cNvSpPr>
              <a:spLocks noEditPoints="1"/>
            </p:cNvSpPr>
            <p:nvPr/>
          </p:nvSpPr>
          <p:spPr bwMode="auto">
            <a:xfrm>
              <a:off x="3406" y="1248"/>
              <a:ext cx="1382" cy="1176"/>
            </a:xfrm>
            <a:custGeom>
              <a:avLst/>
              <a:gdLst>
                <a:gd name="T0" fmla="*/ 1092 w 1382"/>
                <a:gd name="T1" fmla="*/ 606 h 1176"/>
                <a:gd name="T2" fmla="*/ 1076 w 1382"/>
                <a:gd name="T3" fmla="*/ 562 h 1176"/>
                <a:gd name="T4" fmla="*/ 1004 w 1382"/>
                <a:gd name="T5" fmla="*/ 642 h 1176"/>
                <a:gd name="T6" fmla="*/ 998 w 1382"/>
                <a:gd name="T7" fmla="*/ 556 h 1176"/>
                <a:gd name="T8" fmla="*/ 876 w 1382"/>
                <a:gd name="T9" fmla="*/ 464 h 1176"/>
                <a:gd name="T10" fmla="*/ 836 w 1382"/>
                <a:gd name="T11" fmla="*/ 446 h 1176"/>
                <a:gd name="T12" fmla="*/ 758 w 1382"/>
                <a:gd name="T13" fmla="*/ 344 h 1176"/>
                <a:gd name="T14" fmla="*/ 746 w 1382"/>
                <a:gd name="T15" fmla="*/ 316 h 1176"/>
                <a:gd name="T16" fmla="*/ 648 w 1382"/>
                <a:gd name="T17" fmla="*/ 256 h 1176"/>
                <a:gd name="T18" fmla="*/ 566 w 1382"/>
                <a:gd name="T19" fmla="*/ 154 h 1176"/>
                <a:gd name="T20" fmla="*/ 1062 w 1382"/>
                <a:gd name="T21" fmla="*/ 34 h 1176"/>
                <a:gd name="T22" fmla="*/ 1058 w 1382"/>
                <a:gd name="T23" fmla="*/ 52 h 1176"/>
                <a:gd name="T24" fmla="*/ 996 w 1382"/>
                <a:gd name="T25" fmla="*/ 32 h 1176"/>
                <a:gd name="T26" fmla="*/ 1002 w 1382"/>
                <a:gd name="T27" fmla="*/ 4 h 1176"/>
                <a:gd name="T28" fmla="*/ 968 w 1382"/>
                <a:gd name="T29" fmla="*/ 80 h 1176"/>
                <a:gd name="T30" fmla="*/ 962 w 1382"/>
                <a:gd name="T31" fmla="*/ 110 h 1176"/>
                <a:gd name="T32" fmla="*/ 880 w 1382"/>
                <a:gd name="T33" fmla="*/ 52 h 1176"/>
                <a:gd name="T34" fmla="*/ 888 w 1382"/>
                <a:gd name="T35" fmla="*/ 134 h 1176"/>
                <a:gd name="T36" fmla="*/ 786 w 1382"/>
                <a:gd name="T37" fmla="*/ 130 h 1176"/>
                <a:gd name="T38" fmla="*/ 734 w 1382"/>
                <a:gd name="T39" fmla="*/ 154 h 1176"/>
                <a:gd name="T40" fmla="*/ 618 w 1382"/>
                <a:gd name="T41" fmla="*/ 102 h 1176"/>
                <a:gd name="T42" fmla="*/ 524 w 1382"/>
                <a:gd name="T43" fmla="*/ 96 h 1176"/>
                <a:gd name="T44" fmla="*/ 404 w 1382"/>
                <a:gd name="T45" fmla="*/ 94 h 1176"/>
                <a:gd name="T46" fmla="*/ 258 w 1382"/>
                <a:gd name="T47" fmla="*/ 66 h 1176"/>
                <a:gd name="T48" fmla="*/ 146 w 1382"/>
                <a:gd name="T49" fmla="*/ 34 h 1176"/>
                <a:gd name="T50" fmla="*/ 24 w 1382"/>
                <a:gd name="T51" fmla="*/ 102 h 1176"/>
                <a:gd name="T52" fmla="*/ 18 w 1382"/>
                <a:gd name="T53" fmla="*/ 144 h 1176"/>
                <a:gd name="T54" fmla="*/ 62 w 1382"/>
                <a:gd name="T55" fmla="*/ 210 h 1176"/>
                <a:gd name="T56" fmla="*/ 84 w 1382"/>
                <a:gd name="T57" fmla="*/ 294 h 1176"/>
                <a:gd name="T58" fmla="*/ 152 w 1382"/>
                <a:gd name="T59" fmla="*/ 322 h 1176"/>
                <a:gd name="T60" fmla="*/ 226 w 1382"/>
                <a:gd name="T61" fmla="*/ 282 h 1176"/>
                <a:gd name="T62" fmla="*/ 392 w 1382"/>
                <a:gd name="T63" fmla="*/ 322 h 1176"/>
                <a:gd name="T64" fmla="*/ 548 w 1382"/>
                <a:gd name="T65" fmla="*/ 500 h 1176"/>
                <a:gd name="T66" fmla="*/ 534 w 1382"/>
                <a:gd name="T67" fmla="*/ 642 h 1176"/>
                <a:gd name="T68" fmla="*/ 706 w 1382"/>
                <a:gd name="T69" fmla="*/ 910 h 1176"/>
                <a:gd name="T70" fmla="*/ 714 w 1382"/>
                <a:gd name="T71" fmla="*/ 852 h 1176"/>
                <a:gd name="T72" fmla="*/ 984 w 1382"/>
                <a:gd name="T73" fmla="*/ 1080 h 1176"/>
                <a:gd name="T74" fmla="*/ 1098 w 1382"/>
                <a:gd name="T75" fmla="*/ 1146 h 1176"/>
                <a:gd name="T76" fmla="*/ 990 w 1382"/>
                <a:gd name="T77" fmla="*/ 952 h 1176"/>
                <a:gd name="T78" fmla="*/ 880 w 1382"/>
                <a:gd name="T79" fmla="*/ 864 h 1176"/>
                <a:gd name="T80" fmla="*/ 1014 w 1382"/>
                <a:gd name="T81" fmla="*/ 818 h 1176"/>
                <a:gd name="T82" fmla="*/ 1086 w 1382"/>
                <a:gd name="T83" fmla="*/ 832 h 1176"/>
                <a:gd name="T84" fmla="*/ 1138 w 1382"/>
                <a:gd name="T85" fmla="*/ 682 h 1176"/>
                <a:gd name="T86" fmla="*/ 1250 w 1382"/>
                <a:gd name="T87" fmla="*/ 588 h 1176"/>
                <a:gd name="T88" fmla="*/ 1272 w 1382"/>
                <a:gd name="T89" fmla="*/ 530 h 1176"/>
                <a:gd name="T90" fmla="*/ 1312 w 1382"/>
                <a:gd name="T91" fmla="*/ 502 h 1176"/>
                <a:gd name="T92" fmla="*/ 1310 w 1382"/>
                <a:gd name="T93" fmla="*/ 396 h 1176"/>
                <a:gd name="T94" fmla="*/ 1238 w 1382"/>
                <a:gd name="T95" fmla="*/ 342 h 1176"/>
                <a:gd name="T96" fmla="*/ 1106 w 1382"/>
                <a:gd name="T97" fmla="*/ 248 h 1176"/>
                <a:gd name="T98" fmla="*/ 1116 w 1382"/>
                <a:gd name="T99" fmla="*/ 388 h 1176"/>
                <a:gd name="T100" fmla="*/ 1040 w 1382"/>
                <a:gd name="T101" fmla="*/ 396 h 1176"/>
                <a:gd name="T102" fmla="*/ 914 w 1382"/>
                <a:gd name="T103" fmla="*/ 324 h 1176"/>
                <a:gd name="T104" fmla="*/ 948 w 1382"/>
                <a:gd name="T105" fmla="*/ 226 h 1176"/>
                <a:gd name="T106" fmla="*/ 1002 w 1382"/>
                <a:gd name="T107" fmla="*/ 176 h 1176"/>
                <a:gd name="T108" fmla="*/ 1042 w 1382"/>
                <a:gd name="T109" fmla="*/ 114 h 1176"/>
                <a:gd name="T110" fmla="*/ 1110 w 1382"/>
                <a:gd name="T111" fmla="*/ 112 h 1176"/>
                <a:gd name="T112" fmla="*/ 1106 w 1382"/>
                <a:gd name="T113" fmla="*/ 194 h 1176"/>
                <a:gd name="T114" fmla="*/ 1228 w 1382"/>
                <a:gd name="T115" fmla="*/ 278 h 1176"/>
                <a:gd name="T116" fmla="*/ 1208 w 1382"/>
                <a:gd name="T117" fmla="*/ 192 h 1176"/>
                <a:gd name="T118" fmla="*/ 1264 w 1382"/>
                <a:gd name="T119" fmla="*/ 170 h 1176"/>
                <a:gd name="T120" fmla="*/ 1196 w 1382"/>
                <a:gd name="T121" fmla="*/ 114 h 1176"/>
                <a:gd name="T122" fmla="*/ 1154 w 1382"/>
                <a:gd name="T123" fmla="*/ 72 h 1176"/>
                <a:gd name="T124" fmla="*/ 1090 w 1382"/>
                <a:gd name="T125" fmla="*/ 32 h 1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82" h="1176">
                  <a:moveTo>
                    <a:pt x="1116" y="600"/>
                  </a:moveTo>
                  <a:lnTo>
                    <a:pt x="1116" y="600"/>
                  </a:lnTo>
                  <a:lnTo>
                    <a:pt x="1118" y="600"/>
                  </a:lnTo>
                  <a:lnTo>
                    <a:pt x="1118" y="600"/>
                  </a:lnTo>
                  <a:lnTo>
                    <a:pt x="1128" y="596"/>
                  </a:lnTo>
                  <a:lnTo>
                    <a:pt x="1134" y="594"/>
                  </a:lnTo>
                  <a:lnTo>
                    <a:pt x="1138" y="592"/>
                  </a:lnTo>
                  <a:lnTo>
                    <a:pt x="1138" y="592"/>
                  </a:lnTo>
                  <a:lnTo>
                    <a:pt x="1142" y="594"/>
                  </a:lnTo>
                  <a:lnTo>
                    <a:pt x="1142" y="594"/>
                  </a:lnTo>
                  <a:lnTo>
                    <a:pt x="1142" y="596"/>
                  </a:lnTo>
                  <a:lnTo>
                    <a:pt x="1142" y="600"/>
                  </a:lnTo>
                  <a:lnTo>
                    <a:pt x="1138" y="606"/>
                  </a:lnTo>
                  <a:lnTo>
                    <a:pt x="1130" y="610"/>
                  </a:lnTo>
                  <a:lnTo>
                    <a:pt x="1124" y="612"/>
                  </a:lnTo>
                  <a:lnTo>
                    <a:pt x="1124" y="612"/>
                  </a:lnTo>
                  <a:lnTo>
                    <a:pt x="1124" y="612"/>
                  </a:lnTo>
                  <a:lnTo>
                    <a:pt x="1124" y="612"/>
                  </a:lnTo>
                  <a:lnTo>
                    <a:pt x="1118" y="612"/>
                  </a:lnTo>
                  <a:lnTo>
                    <a:pt x="1118" y="612"/>
                  </a:lnTo>
                  <a:lnTo>
                    <a:pt x="1110" y="610"/>
                  </a:lnTo>
                  <a:lnTo>
                    <a:pt x="1110" y="610"/>
                  </a:lnTo>
                  <a:lnTo>
                    <a:pt x="1106" y="610"/>
                  </a:lnTo>
                  <a:lnTo>
                    <a:pt x="1106" y="610"/>
                  </a:lnTo>
                  <a:lnTo>
                    <a:pt x="1102" y="612"/>
                  </a:lnTo>
                  <a:lnTo>
                    <a:pt x="1102" y="614"/>
                  </a:lnTo>
                  <a:lnTo>
                    <a:pt x="1098" y="620"/>
                  </a:lnTo>
                  <a:lnTo>
                    <a:pt x="1098" y="620"/>
                  </a:lnTo>
                  <a:lnTo>
                    <a:pt x="1092" y="628"/>
                  </a:lnTo>
                  <a:lnTo>
                    <a:pt x="1082" y="632"/>
                  </a:lnTo>
                  <a:lnTo>
                    <a:pt x="1082" y="632"/>
                  </a:lnTo>
                  <a:lnTo>
                    <a:pt x="1072" y="636"/>
                  </a:lnTo>
                  <a:lnTo>
                    <a:pt x="1060" y="640"/>
                  </a:lnTo>
                  <a:lnTo>
                    <a:pt x="1060" y="640"/>
                  </a:lnTo>
                  <a:lnTo>
                    <a:pt x="1052" y="642"/>
                  </a:lnTo>
                  <a:lnTo>
                    <a:pt x="1052" y="642"/>
                  </a:lnTo>
                  <a:lnTo>
                    <a:pt x="1048" y="640"/>
                  </a:lnTo>
                  <a:lnTo>
                    <a:pt x="1048" y="638"/>
                  </a:lnTo>
                  <a:lnTo>
                    <a:pt x="1048" y="636"/>
                  </a:lnTo>
                  <a:lnTo>
                    <a:pt x="1052" y="632"/>
                  </a:lnTo>
                  <a:lnTo>
                    <a:pt x="1052" y="632"/>
                  </a:lnTo>
                  <a:lnTo>
                    <a:pt x="1062" y="628"/>
                  </a:lnTo>
                  <a:lnTo>
                    <a:pt x="1072" y="624"/>
                  </a:lnTo>
                  <a:lnTo>
                    <a:pt x="1072" y="624"/>
                  </a:lnTo>
                  <a:lnTo>
                    <a:pt x="1082" y="620"/>
                  </a:lnTo>
                  <a:lnTo>
                    <a:pt x="1088" y="618"/>
                  </a:lnTo>
                  <a:lnTo>
                    <a:pt x="1090" y="614"/>
                  </a:lnTo>
                  <a:lnTo>
                    <a:pt x="1090" y="614"/>
                  </a:lnTo>
                  <a:lnTo>
                    <a:pt x="1092" y="610"/>
                  </a:lnTo>
                  <a:lnTo>
                    <a:pt x="1092" y="606"/>
                  </a:lnTo>
                  <a:lnTo>
                    <a:pt x="1092" y="602"/>
                  </a:lnTo>
                  <a:lnTo>
                    <a:pt x="1098" y="598"/>
                  </a:lnTo>
                  <a:lnTo>
                    <a:pt x="1098" y="598"/>
                  </a:lnTo>
                  <a:lnTo>
                    <a:pt x="1102" y="598"/>
                  </a:lnTo>
                  <a:lnTo>
                    <a:pt x="1102" y="598"/>
                  </a:lnTo>
                  <a:lnTo>
                    <a:pt x="1110" y="598"/>
                  </a:lnTo>
                  <a:lnTo>
                    <a:pt x="1110" y="598"/>
                  </a:lnTo>
                  <a:lnTo>
                    <a:pt x="1116" y="600"/>
                  </a:lnTo>
                  <a:close/>
                  <a:moveTo>
                    <a:pt x="954" y="550"/>
                  </a:moveTo>
                  <a:lnTo>
                    <a:pt x="954" y="550"/>
                  </a:lnTo>
                  <a:lnTo>
                    <a:pt x="950" y="550"/>
                  </a:lnTo>
                  <a:lnTo>
                    <a:pt x="944" y="548"/>
                  </a:lnTo>
                  <a:lnTo>
                    <a:pt x="936" y="542"/>
                  </a:lnTo>
                  <a:lnTo>
                    <a:pt x="936" y="542"/>
                  </a:lnTo>
                  <a:lnTo>
                    <a:pt x="944" y="536"/>
                  </a:lnTo>
                  <a:lnTo>
                    <a:pt x="954" y="530"/>
                  </a:lnTo>
                  <a:lnTo>
                    <a:pt x="964" y="526"/>
                  </a:lnTo>
                  <a:lnTo>
                    <a:pt x="974" y="520"/>
                  </a:lnTo>
                  <a:lnTo>
                    <a:pt x="974" y="520"/>
                  </a:lnTo>
                  <a:lnTo>
                    <a:pt x="982" y="512"/>
                  </a:lnTo>
                  <a:lnTo>
                    <a:pt x="986" y="506"/>
                  </a:lnTo>
                  <a:lnTo>
                    <a:pt x="990" y="504"/>
                  </a:lnTo>
                  <a:lnTo>
                    <a:pt x="990" y="504"/>
                  </a:lnTo>
                  <a:lnTo>
                    <a:pt x="990" y="504"/>
                  </a:lnTo>
                  <a:lnTo>
                    <a:pt x="990" y="504"/>
                  </a:lnTo>
                  <a:lnTo>
                    <a:pt x="994" y="506"/>
                  </a:lnTo>
                  <a:lnTo>
                    <a:pt x="998" y="508"/>
                  </a:lnTo>
                  <a:lnTo>
                    <a:pt x="1004" y="514"/>
                  </a:lnTo>
                  <a:lnTo>
                    <a:pt x="1004" y="514"/>
                  </a:lnTo>
                  <a:lnTo>
                    <a:pt x="1010" y="522"/>
                  </a:lnTo>
                  <a:lnTo>
                    <a:pt x="1014" y="526"/>
                  </a:lnTo>
                  <a:lnTo>
                    <a:pt x="1018" y="530"/>
                  </a:lnTo>
                  <a:lnTo>
                    <a:pt x="1018" y="530"/>
                  </a:lnTo>
                  <a:lnTo>
                    <a:pt x="1028" y="534"/>
                  </a:lnTo>
                  <a:lnTo>
                    <a:pt x="1032" y="536"/>
                  </a:lnTo>
                  <a:lnTo>
                    <a:pt x="1032" y="542"/>
                  </a:lnTo>
                  <a:lnTo>
                    <a:pt x="1032" y="542"/>
                  </a:lnTo>
                  <a:lnTo>
                    <a:pt x="1034" y="548"/>
                  </a:lnTo>
                  <a:lnTo>
                    <a:pt x="1036" y="552"/>
                  </a:lnTo>
                  <a:lnTo>
                    <a:pt x="1038" y="554"/>
                  </a:lnTo>
                  <a:lnTo>
                    <a:pt x="1042" y="554"/>
                  </a:lnTo>
                  <a:lnTo>
                    <a:pt x="1042" y="554"/>
                  </a:lnTo>
                  <a:lnTo>
                    <a:pt x="1048" y="554"/>
                  </a:lnTo>
                  <a:lnTo>
                    <a:pt x="1048" y="554"/>
                  </a:lnTo>
                  <a:lnTo>
                    <a:pt x="1056" y="554"/>
                  </a:lnTo>
                  <a:lnTo>
                    <a:pt x="1056" y="554"/>
                  </a:lnTo>
                  <a:lnTo>
                    <a:pt x="1060" y="554"/>
                  </a:lnTo>
                  <a:lnTo>
                    <a:pt x="1060" y="554"/>
                  </a:lnTo>
                  <a:lnTo>
                    <a:pt x="1068" y="556"/>
                  </a:lnTo>
                  <a:lnTo>
                    <a:pt x="1076" y="562"/>
                  </a:lnTo>
                  <a:lnTo>
                    <a:pt x="1082" y="568"/>
                  </a:lnTo>
                  <a:lnTo>
                    <a:pt x="1086" y="576"/>
                  </a:lnTo>
                  <a:lnTo>
                    <a:pt x="1086" y="576"/>
                  </a:lnTo>
                  <a:lnTo>
                    <a:pt x="1088" y="584"/>
                  </a:lnTo>
                  <a:lnTo>
                    <a:pt x="1088" y="586"/>
                  </a:lnTo>
                  <a:lnTo>
                    <a:pt x="1086" y="586"/>
                  </a:lnTo>
                  <a:lnTo>
                    <a:pt x="1086" y="586"/>
                  </a:lnTo>
                  <a:lnTo>
                    <a:pt x="1078" y="582"/>
                  </a:lnTo>
                  <a:lnTo>
                    <a:pt x="1068" y="578"/>
                  </a:lnTo>
                  <a:lnTo>
                    <a:pt x="1068" y="578"/>
                  </a:lnTo>
                  <a:lnTo>
                    <a:pt x="1070" y="598"/>
                  </a:lnTo>
                  <a:lnTo>
                    <a:pt x="1068" y="610"/>
                  </a:lnTo>
                  <a:lnTo>
                    <a:pt x="1068" y="614"/>
                  </a:lnTo>
                  <a:lnTo>
                    <a:pt x="1064" y="616"/>
                  </a:lnTo>
                  <a:lnTo>
                    <a:pt x="1064" y="616"/>
                  </a:lnTo>
                  <a:lnTo>
                    <a:pt x="1064" y="616"/>
                  </a:lnTo>
                  <a:lnTo>
                    <a:pt x="1064" y="616"/>
                  </a:lnTo>
                  <a:lnTo>
                    <a:pt x="1060" y="614"/>
                  </a:lnTo>
                  <a:lnTo>
                    <a:pt x="1060" y="612"/>
                  </a:lnTo>
                  <a:lnTo>
                    <a:pt x="1060" y="606"/>
                  </a:lnTo>
                  <a:lnTo>
                    <a:pt x="1060" y="606"/>
                  </a:lnTo>
                  <a:lnTo>
                    <a:pt x="1054" y="600"/>
                  </a:lnTo>
                  <a:lnTo>
                    <a:pt x="1050" y="592"/>
                  </a:lnTo>
                  <a:lnTo>
                    <a:pt x="1050" y="592"/>
                  </a:lnTo>
                  <a:lnTo>
                    <a:pt x="1048" y="586"/>
                  </a:lnTo>
                  <a:lnTo>
                    <a:pt x="1048" y="580"/>
                  </a:lnTo>
                  <a:lnTo>
                    <a:pt x="1048" y="580"/>
                  </a:lnTo>
                  <a:lnTo>
                    <a:pt x="1042" y="572"/>
                  </a:lnTo>
                  <a:lnTo>
                    <a:pt x="1034" y="568"/>
                  </a:lnTo>
                  <a:lnTo>
                    <a:pt x="1034" y="568"/>
                  </a:lnTo>
                  <a:lnTo>
                    <a:pt x="1032" y="568"/>
                  </a:lnTo>
                  <a:lnTo>
                    <a:pt x="1032" y="568"/>
                  </a:lnTo>
                  <a:lnTo>
                    <a:pt x="1028" y="568"/>
                  </a:lnTo>
                  <a:lnTo>
                    <a:pt x="1024" y="570"/>
                  </a:lnTo>
                  <a:lnTo>
                    <a:pt x="1018" y="578"/>
                  </a:lnTo>
                  <a:lnTo>
                    <a:pt x="1018" y="578"/>
                  </a:lnTo>
                  <a:lnTo>
                    <a:pt x="1016" y="582"/>
                  </a:lnTo>
                  <a:lnTo>
                    <a:pt x="1014" y="586"/>
                  </a:lnTo>
                  <a:lnTo>
                    <a:pt x="1014" y="586"/>
                  </a:lnTo>
                  <a:lnTo>
                    <a:pt x="1012" y="588"/>
                  </a:lnTo>
                  <a:lnTo>
                    <a:pt x="1008" y="590"/>
                  </a:lnTo>
                  <a:lnTo>
                    <a:pt x="1008" y="590"/>
                  </a:lnTo>
                  <a:lnTo>
                    <a:pt x="1006" y="594"/>
                  </a:lnTo>
                  <a:lnTo>
                    <a:pt x="1006" y="598"/>
                  </a:lnTo>
                  <a:lnTo>
                    <a:pt x="1008" y="608"/>
                  </a:lnTo>
                  <a:lnTo>
                    <a:pt x="1008" y="608"/>
                  </a:lnTo>
                  <a:lnTo>
                    <a:pt x="1010" y="626"/>
                  </a:lnTo>
                  <a:lnTo>
                    <a:pt x="1008" y="636"/>
                  </a:lnTo>
                  <a:lnTo>
                    <a:pt x="1008" y="640"/>
                  </a:lnTo>
                  <a:lnTo>
                    <a:pt x="1004" y="642"/>
                  </a:lnTo>
                  <a:lnTo>
                    <a:pt x="1004" y="642"/>
                  </a:lnTo>
                  <a:lnTo>
                    <a:pt x="1004" y="642"/>
                  </a:lnTo>
                  <a:lnTo>
                    <a:pt x="1004" y="642"/>
                  </a:lnTo>
                  <a:lnTo>
                    <a:pt x="1002" y="642"/>
                  </a:lnTo>
                  <a:lnTo>
                    <a:pt x="1000" y="640"/>
                  </a:lnTo>
                  <a:lnTo>
                    <a:pt x="998" y="634"/>
                  </a:lnTo>
                  <a:lnTo>
                    <a:pt x="996" y="622"/>
                  </a:lnTo>
                  <a:lnTo>
                    <a:pt x="996" y="622"/>
                  </a:lnTo>
                  <a:lnTo>
                    <a:pt x="996" y="612"/>
                  </a:lnTo>
                  <a:lnTo>
                    <a:pt x="998" y="600"/>
                  </a:lnTo>
                  <a:lnTo>
                    <a:pt x="998" y="600"/>
                  </a:lnTo>
                  <a:lnTo>
                    <a:pt x="996" y="592"/>
                  </a:lnTo>
                  <a:lnTo>
                    <a:pt x="992" y="584"/>
                  </a:lnTo>
                  <a:lnTo>
                    <a:pt x="992" y="584"/>
                  </a:lnTo>
                  <a:lnTo>
                    <a:pt x="988" y="584"/>
                  </a:lnTo>
                  <a:lnTo>
                    <a:pt x="984" y="582"/>
                  </a:lnTo>
                  <a:lnTo>
                    <a:pt x="982" y="580"/>
                  </a:lnTo>
                  <a:lnTo>
                    <a:pt x="982" y="578"/>
                  </a:lnTo>
                  <a:lnTo>
                    <a:pt x="982" y="578"/>
                  </a:lnTo>
                  <a:lnTo>
                    <a:pt x="984" y="574"/>
                  </a:lnTo>
                  <a:lnTo>
                    <a:pt x="988" y="572"/>
                  </a:lnTo>
                  <a:lnTo>
                    <a:pt x="996" y="568"/>
                  </a:lnTo>
                  <a:lnTo>
                    <a:pt x="996" y="568"/>
                  </a:lnTo>
                  <a:lnTo>
                    <a:pt x="1000" y="562"/>
                  </a:lnTo>
                  <a:lnTo>
                    <a:pt x="1002" y="560"/>
                  </a:lnTo>
                  <a:lnTo>
                    <a:pt x="1004" y="558"/>
                  </a:lnTo>
                  <a:lnTo>
                    <a:pt x="1004" y="558"/>
                  </a:lnTo>
                  <a:lnTo>
                    <a:pt x="1004" y="558"/>
                  </a:lnTo>
                  <a:lnTo>
                    <a:pt x="1004" y="558"/>
                  </a:lnTo>
                  <a:lnTo>
                    <a:pt x="1008" y="560"/>
                  </a:lnTo>
                  <a:lnTo>
                    <a:pt x="1008" y="560"/>
                  </a:lnTo>
                  <a:lnTo>
                    <a:pt x="1012" y="560"/>
                  </a:lnTo>
                  <a:lnTo>
                    <a:pt x="1012" y="560"/>
                  </a:lnTo>
                  <a:lnTo>
                    <a:pt x="1012" y="560"/>
                  </a:lnTo>
                  <a:lnTo>
                    <a:pt x="1012" y="560"/>
                  </a:lnTo>
                  <a:lnTo>
                    <a:pt x="1016" y="558"/>
                  </a:lnTo>
                  <a:lnTo>
                    <a:pt x="1018" y="556"/>
                  </a:lnTo>
                  <a:lnTo>
                    <a:pt x="1018" y="554"/>
                  </a:lnTo>
                  <a:lnTo>
                    <a:pt x="1018" y="550"/>
                  </a:lnTo>
                  <a:lnTo>
                    <a:pt x="1020" y="554"/>
                  </a:lnTo>
                  <a:lnTo>
                    <a:pt x="1020" y="554"/>
                  </a:lnTo>
                  <a:lnTo>
                    <a:pt x="1018" y="550"/>
                  </a:lnTo>
                  <a:lnTo>
                    <a:pt x="1016" y="548"/>
                  </a:lnTo>
                  <a:lnTo>
                    <a:pt x="1016" y="548"/>
                  </a:lnTo>
                  <a:lnTo>
                    <a:pt x="1012" y="550"/>
                  </a:lnTo>
                  <a:lnTo>
                    <a:pt x="1006" y="552"/>
                  </a:lnTo>
                  <a:lnTo>
                    <a:pt x="998" y="556"/>
                  </a:lnTo>
                  <a:lnTo>
                    <a:pt x="998" y="556"/>
                  </a:lnTo>
                  <a:lnTo>
                    <a:pt x="998" y="556"/>
                  </a:lnTo>
                  <a:lnTo>
                    <a:pt x="998" y="556"/>
                  </a:lnTo>
                  <a:lnTo>
                    <a:pt x="994" y="554"/>
                  </a:lnTo>
                  <a:lnTo>
                    <a:pt x="992" y="552"/>
                  </a:lnTo>
                  <a:lnTo>
                    <a:pt x="990" y="548"/>
                  </a:lnTo>
                  <a:lnTo>
                    <a:pt x="986" y="542"/>
                  </a:lnTo>
                  <a:lnTo>
                    <a:pt x="984" y="540"/>
                  </a:lnTo>
                  <a:lnTo>
                    <a:pt x="980" y="540"/>
                  </a:lnTo>
                  <a:lnTo>
                    <a:pt x="980" y="540"/>
                  </a:lnTo>
                  <a:lnTo>
                    <a:pt x="980" y="540"/>
                  </a:lnTo>
                  <a:lnTo>
                    <a:pt x="980" y="540"/>
                  </a:lnTo>
                  <a:lnTo>
                    <a:pt x="974" y="540"/>
                  </a:lnTo>
                  <a:lnTo>
                    <a:pt x="968" y="544"/>
                  </a:lnTo>
                  <a:lnTo>
                    <a:pt x="964" y="548"/>
                  </a:lnTo>
                  <a:lnTo>
                    <a:pt x="958" y="550"/>
                  </a:lnTo>
                  <a:lnTo>
                    <a:pt x="958" y="550"/>
                  </a:lnTo>
                  <a:lnTo>
                    <a:pt x="954" y="550"/>
                  </a:lnTo>
                  <a:close/>
                  <a:moveTo>
                    <a:pt x="980" y="498"/>
                  </a:moveTo>
                  <a:lnTo>
                    <a:pt x="980" y="498"/>
                  </a:lnTo>
                  <a:lnTo>
                    <a:pt x="976" y="496"/>
                  </a:lnTo>
                  <a:lnTo>
                    <a:pt x="974" y="492"/>
                  </a:lnTo>
                  <a:lnTo>
                    <a:pt x="974" y="488"/>
                  </a:lnTo>
                  <a:lnTo>
                    <a:pt x="976" y="486"/>
                  </a:lnTo>
                  <a:lnTo>
                    <a:pt x="976" y="486"/>
                  </a:lnTo>
                  <a:lnTo>
                    <a:pt x="980" y="484"/>
                  </a:lnTo>
                  <a:lnTo>
                    <a:pt x="980" y="484"/>
                  </a:lnTo>
                  <a:lnTo>
                    <a:pt x="984" y="486"/>
                  </a:lnTo>
                  <a:lnTo>
                    <a:pt x="984" y="492"/>
                  </a:lnTo>
                  <a:lnTo>
                    <a:pt x="984" y="496"/>
                  </a:lnTo>
                  <a:lnTo>
                    <a:pt x="982" y="498"/>
                  </a:lnTo>
                  <a:lnTo>
                    <a:pt x="980" y="498"/>
                  </a:lnTo>
                  <a:lnTo>
                    <a:pt x="980" y="498"/>
                  </a:lnTo>
                  <a:lnTo>
                    <a:pt x="980" y="498"/>
                  </a:lnTo>
                  <a:close/>
                  <a:moveTo>
                    <a:pt x="838" y="426"/>
                  </a:moveTo>
                  <a:lnTo>
                    <a:pt x="838" y="426"/>
                  </a:lnTo>
                  <a:lnTo>
                    <a:pt x="844" y="426"/>
                  </a:lnTo>
                  <a:lnTo>
                    <a:pt x="848" y="426"/>
                  </a:lnTo>
                  <a:lnTo>
                    <a:pt x="848" y="426"/>
                  </a:lnTo>
                  <a:lnTo>
                    <a:pt x="852" y="420"/>
                  </a:lnTo>
                  <a:lnTo>
                    <a:pt x="852" y="418"/>
                  </a:lnTo>
                  <a:lnTo>
                    <a:pt x="854" y="418"/>
                  </a:lnTo>
                  <a:lnTo>
                    <a:pt x="854" y="418"/>
                  </a:lnTo>
                  <a:lnTo>
                    <a:pt x="860" y="420"/>
                  </a:lnTo>
                  <a:lnTo>
                    <a:pt x="860" y="420"/>
                  </a:lnTo>
                  <a:lnTo>
                    <a:pt x="864" y="424"/>
                  </a:lnTo>
                  <a:lnTo>
                    <a:pt x="866" y="430"/>
                  </a:lnTo>
                  <a:lnTo>
                    <a:pt x="868" y="442"/>
                  </a:lnTo>
                  <a:lnTo>
                    <a:pt x="868" y="442"/>
                  </a:lnTo>
                  <a:lnTo>
                    <a:pt x="870" y="450"/>
                  </a:lnTo>
                  <a:lnTo>
                    <a:pt x="872" y="458"/>
                  </a:lnTo>
                  <a:lnTo>
                    <a:pt x="872" y="458"/>
                  </a:lnTo>
                  <a:lnTo>
                    <a:pt x="876" y="464"/>
                  </a:lnTo>
                  <a:lnTo>
                    <a:pt x="880" y="470"/>
                  </a:lnTo>
                  <a:lnTo>
                    <a:pt x="880" y="470"/>
                  </a:lnTo>
                  <a:lnTo>
                    <a:pt x="882" y="476"/>
                  </a:lnTo>
                  <a:lnTo>
                    <a:pt x="884" y="480"/>
                  </a:lnTo>
                  <a:lnTo>
                    <a:pt x="884" y="480"/>
                  </a:lnTo>
                  <a:lnTo>
                    <a:pt x="890" y="486"/>
                  </a:lnTo>
                  <a:lnTo>
                    <a:pt x="896" y="488"/>
                  </a:lnTo>
                  <a:lnTo>
                    <a:pt x="896" y="488"/>
                  </a:lnTo>
                  <a:lnTo>
                    <a:pt x="900" y="488"/>
                  </a:lnTo>
                  <a:lnTo>
                    <a:pt x="900" y="488"/>
                  </a:lnTo>
                  <a:lnTo>
                    <a:pt x="904" y="488"/>
                  </a:lnTo>
                  <a:lnTo>
                    <a:pt x="904" y="488"/>
                  </a:lnTo>
                  <a:lnTo>
                    <a:pt x="908" y="488"/>
                  </a:lnTo>
                  <a:lnTo>
                    <a:pt x="908" y="488"/>
                  </a:lnTo>
                  <a:lnTo>
                    <a:pt x="910" y="496"/>
                  </a:lnTo>
                  <a:lnTo>
                    <a:pt x="910" y="504"/>
                  </a:lnTo>
                  <a:lnTo>
                    <a:pt x="908" y="510"/>
                  </a:lnTo>
                  <a:lnTo>
                    <a:pt x="906" y="512"/>
                  </a:lnTo>
                  <a:lnTo>
                    <a:pt x="902" y="512"/>
                  </a:lnTo>
                  <a:lnTo>
                    <a:pt x="902" y="512"/>
                  </a:lnTo>
                  <a:lnTo>
                    <a:pt x="900" y="512"/>
                  </a:lnTo>
                  <a:lnTo>
                    <a:pt x="900" y="512"/>
                  </a:lnTo>
                  <a:lnTo>
                    <a:pt x="900" y="504"/>
                  </a:lnTo>
                  <a:lnTo>
                    <a:pt x="900" y="500"/>
                  </a:lnTo>
                  <a:lnTo>
                    <a:pt x="898" y="496"/>
                  </a:lnTo>
                  <a:lnTo>
                    <a:pt x="898" y="496"/>
                  </a:lnTo>
                  <a:lnTo>
                    <a:pt x="890" y="492"/>
                  </a:lnTo>
                  <a:lnTo>
                    <a:pt x="884" y="488"/>
                  </a:lnTo>
                  <a:lnTo>
                    <a:pt x="884" y="488"/>
                  </a:lnTo>
                  <a:lnTo>
                    <a:pt x="876" y="476"/>
                  </a:lnTo>
                  <a:lnTo>
                    <a:pt x="868" y="460"/>
                  </a:lnTo>
                  <a:lnTo>
                    <a:pt x="868" y="460"/>
                  </a:lnTo>
                  <a:lnTo>
                    <a:pt x="860" y="446"/>
                  </a:lnTo>
                  <a:lnTo>
                    <a:pt x="852" y="438"/>
                  </a:lnTo>
                  <a:lnTo>
                    <a:pt x="850" y="436"/>
                  </a:lnTo>
                  <a:lnTo>
                    <a:pt x="846" y="436"/>
                  </a:lnTo>
                  <a:lnTo>
                    <a:pt x="846" y="436"/>
                  </a:lnTo>
                  <a:lnTo>
                    <a:pt x="842" y="436"/>
                  </a:lnTo>
                  <a:lnTo>
                    <a:pt x="842" y="436"/>
                  </a:lnTo>
                  <a:lnTo>
                    <a:pt x="842" y="440"/>
                  </a:lnTo>
                  <a:lnTo>
                    <a:pt x="842" y="444"/>
                  </a:lnTo>
                  <a:lnTo>
                    <a:pt x="848" y="454"/>
                  </a:lnTo>
                  <a:lnTo>
                    <a:pt x="852" y="462"/>
                  </a:lnTo>
                  <a:lnTo>
                    <a:pt x="852" y="466"/>
                  </a:lnTo>
                  <a:lnTo>
                    <a:pt x="850" y="470"/>
                  </a:lnTo>
                  <a:lnTo>
                    <a:pt x="850" y="470"/>
                  </a:lnTo>
                  <a:lnTo>
                    <a:pt x="846" y="464"/>
                  </a:lnTo>
                  <a:lnTo>
                    <a:pt x="842" y="458"/>
                  </a:lnTo>
                  <a:lnTo>
                    <a:pt x="836" y="446"/>
                  </a:lnTo>
                  <a:lnTo>
                    <a:pt x="836" y="446"/>
                  </a:lnTo>
                  <a:lnTo>
                    <a:pt x="832" y="442"/>
                  </a:lnTo>
                  <a:lnTo>
                    <a:pt x="826" y="438"/>
                  </a:lnTo>
                  <a:lnTo>
                    <a:pt x="822" y="434"/>
                  </a:lnTo>
                  <a:lnTo>
                    <a:pt x="820" y="430"/>
                  </a:lnTo>
                  <a:lnTo>
                    <a:pt x="820" y="430"/>
                  </a:lnTo>
                  <a:lnTo>
                    <a:pt x="820" y="428"/>
                  </a:lnTo>
                  <a:lnTo>
                    <a:pt x="824" y="428"/>
                  </a:lnTo>
                  <a:lnTo>
                    <a:pt x="834" y="426"/>
                  </a:lnTo>
                  <a:lnTo>
                    <a:pt x="834" y="426"/>
                  </a:lnTo>
                  <a:lnTo>
                    <a:pt x="836" y="426"/>
                  </a:lnTo>
                  <a:lnTo>
                    <a:pt x="836" y="426"/>
                  </a:lnTo>
                  <a:lnTo>
                    <a:pt x="838" y="426"/>
                  </a:lnTo>
                  <a:close/>
                  <a:moveTo>
                    <a:pt x="736" y="388"/>
                  </a:moveTo>
                  <a:lnTo>
                    <a:pt x="736" y="388"/>
                  </a:lnTo>
                  <a:lnTo>
                    <a:pt x="732" y="386"/>
                  </a:lnTo>
                  <a:lnTo>
                    <a:pt x="732" y="386"/>
                  </a:lnTo>
                  <a:lnTo>
                    <a:pt x="728" y="382"/>
                  </a:lnTo>
                  <a:lnTo>
                    <a:pt x="724" y="376"/>
                  </a:lnTo>
                  <a:lnTo>
                    <a:pt x="722" y="366"/>
                  </a:lnTo>
                  <a:lnTo>
                    <a:pt x="722" y="366"/>
                  </a:lnTo>
                  <a:lnTo>
                    <a:pt x="724" y="362"/>
                  </a:lnTo>
                  <a:lnTo>
                    <a:pt x="726" y="360"/>
                  </a:lnTo>
                  <a:lnTo>
                    <a:pt x="726" y="360"/>
                  </a:lnTo>
                  <a:lnTo>
                    <a:pt x="726" y="360"/>
                  </a:lnTo>
                  <a:lnTo>
                    <a:pt x="726" y="360"/>
                  </a:lnTo>
                  <a:lnTo>
                    <a:pt x="730" y="362"/>
                  </a:lnTo>
                  <a:lnTo>
                    <a:pt x="732" y="364"/>
                  </a:lnTo>
                  <a:lnTo>
                    <a:pt x="734" y="372"/>
                  </a:lnTo>
                  <a:lnTo>
                    <a:pt x="734" y="372"/>
                  </a:lnTo>
                  <a:lnTo>
                    <a:pt x="736" y="374"/>
                  </a:lnTo>
                  <a:lnTo>
                    <a:pt x="740" y="376"/>
                  </a:lnTo>
                  <a:lnTo>
                    <a:pt x="744" y="378"/>
                  </a:lnTo>
                  <a:lnTo>
                    <a:pt x="746" y="382"/>
                  </a:lnTo>
                  <a:lnTo>
                    <a:pt x="746" y="382"/>
                  </a:lnTo>
                  <a:lnTo>
                    <a:pt x="746" y="384"/>
                  </a:lnTo>
                  <a:lnTo>
                    <a:pt x="744" y="386"/>
                  </a:lnTo>
                  <a:lnTo>
                    <a:pt x="736" y="388"/>
                  </a:lnTo>
                  <a:close/>
                  <a:moveTo>
                    <a:pt x="744" y="358"/>
                  </a:moveTo>
                  <a:lnTo>
                    <a:pt x="744" y="358"/>
                  </a:lnTo>
                  <a:lnTo>
                    <a:pt x="740" y="356"/>
                  </a:lnTo>
                  <a:lnTo>
                    <a:pt x="738" y="352"/>
                  </a:lnTo>
                  <a:lnTo>
                    <a:pt x="738" y="352"/>
                  </a:lnTo>
                  <a:lnTo>
                    <a:pt x="738" y="350"/>
                  </a:lnTo>
                  <a:lnTo>
                    <a:pt x="744" y="346"/>
                  </a:lnTo>
                  <a:lnTo>
                    <a:pt x="750" y="342"/>
                  </a:lnTo>
                  <a:lnTo>
                    <a:pt x="754" y="342"/>
                  </a:lnTo>
                  <a:lnTo>
                    <a:pt x="754" y="342"/>
                  </a:lnTo>
                  <a:lnTo>
                    <a:pt x="756" y="342"/>
                  </a:lnTo>
                  <a:lnTo>
                    <a:pt x="756" y="342"/>
                  </a:lnTo>
                  <a:lnTo>
                    <a:pt x="758" y="344"/>
                  </a:lnTo>
                  <a:lnTo>
                    <a:pt x="758" y="346"/>
                  </a:lnTo>
                  <a:lnTo>
                    <a:pt x="756" y="352"/>
                  </a:lnTo>
                  <a:lnTo>
                    <a:pt x="750" y="356"/>
                  </a:lnTo>
                  <a:lnTo>
                    <a:pt x="744" y="358"/>
                  </a:lnTo>
                  <a:close/>
                  <a:moveTo>
                    <a:pt x="830" y="374"/>
                  </a:moveTo>
                  <a:lnTo>
                    <a:pt x="830" y="374"/>
                  </a:lnTo>
                  <a:lnTo>
                    <a:pt x="826" y="374"/>
                  </a:lnTo>
                  <a:lnTo>
                    <a:pt x="826" y="374"/>
                  </a:lnTo>
                  <a:lnTo>
                    <a:pt x="824" y="372"/>
                  </a:lnTo>
                  <a:lnTo>
                    <a:pt x="824" y="370"/>
                  </a:lnTo>
                  <a:lnTo>
                    <a:pt x="826" y="364"/>
                  </a:lnTo>
                  <a:lnTo>
                    <a:pt x="834" y="358"/>
                  </a:lnTo>
                  <a:lnTo>
                    <a:pt x="834" y="358"/>
                  </a:lnTo>
                  <a:lnTo>
                    <a:pt x="840" y="354"/>
                  </a:lnTo>
                  <a:lnTo>
                    <a:pt x="844" y="350"/>
                  </a:lnTo>
                  <a:lnTo>
                    <a:pt x="844" y="350"/>
                  </a:lnTo>
                  <a:lnTo>
                    <a:pt x="846" y="346"/>
                  </a:lnTo>
                  <a:lnTo>
                    <a:pt x="846" y="344"/>
                  </a:lnTo>
                  <a:lnTo>
                    <a:pt x="848" y="342"/>
                  </a:lnTo>
                  <a:lnTo>
                    <a:pt x="848" y="342"/>
                  </a:lnTo>
                  <a:lnTo>
                    <a:pt x="852" y="340"/>
                  </a:lnTo>
                  <a:lnTo>
                    <a:pt x="852" y="340"/>
                  </a:lnTo>
                  <a:lnTo>
                    <a:pt x="852" y="342"/>
                  </a:lnTo>
                  <a:lnTo>
                    <a:pt x="854" y="342"/>
                  </a:lnTo>
                  <a:lnTo>
                    <a:pt x="854" y="348"/>
                  </a:lnTo>
                  <a:lnTo>
                    <a:pt x="850" y="358"/>
                  </a:lnTo>
                  <a:lnTo>
                    <a:pt x="850" y="358"/>
                  </a:lnTo>
                  <a:lnTo>
                    <a:pt x="842" y="368"/>
                  </a:lnTo>
                  <a:lnTo>
                    <a:pt x="836" y="372"/>
                  </a:lnTo>
                  <a:lnTo>
                    <a:pt x="830" y="374"/>
                  </a:lnTo>
                  <a:close/>
                  <a:moveTo>
                    <a:pt x="694" y="324"/>
                  </a:moveTo>
                  <a:lnTo>
                    <a:pt x="694" y="324"/>
                  </a:lnTo>
                  <a:lnTo>
                    <a:pt x="690" y="322"/>
                  </a:lnTo>
                  <a:lnTo>
                    <a:pt x="688" y="320"/>
                  </a:lnTo>
                  <a:lnTo>
                    <a:pt x="688" y="320"/>
                  </a:lnTo>
                  <a:lnTo>
                    <a:pt x="692" y="318"/>
                  </a:lnTo>
                  <a:lnTo>
                    <a:pt x="696" y="314"/>
                  </a:lnTo>
                  <a:lnTo>
                    <a:pt x="704" y="308"/>
                  </a:lnTo>
                  <a:lnTo>
                    <a:pt x="704" y="308"/>
                  </a:lnTo>
                  <a:lnTo>
                    <a:pt x="710" y="306"/>
                  </a:lnTo>
                  <a:lnTo>
                    <a:pt x="716" y="304"/>
                  </a:lnTo>
                  <a:lnTo>
                    <a:pt x="716" y="304"/>
                  </a:lnTo>
                  <a:lnTo>
                    <a:pt x="728" y="308"/>
                  </a:lnTo>
                  <a:lnTo>
                    <a:pt x="728" y="308"/>
                  </a:lnTo>
                  <a:lnTo>
                    <a:pt x="742" y="308"/>
                  </a:lnTo>
                  <a:lnTo>
                    <a:pt x="750" y="310"/>
                  </a:lnTo>
                  <a:lnTo>
                    <a:pt x="756" y="314"/>
                  </a:lnTo>
                  <a:lnTo>
                    <a:pt x="756" y="314"/>
                  </a:lnTo>
                  <a:lnTo>
                    <a:pt x="750" y="316"/>
                  </a:lnTo>
                  <a:lnTo>
                    <a:pt x="746" y="316"/>
                  </a:lnTo>
                  <a:lnTo>
                    <a:pt x="746" y="316"/>
                  </a:lnTo>
                  <a:lnTo>
                    <a:pt x="736" y="316"/>
                  </a:lnTo>
                  <a:lnTo>
                    <a:pt x="736" y="316"/>
                  </a:lnTo>
                  <a:lnTo>
                    <a:pt x="728" y="314"/>
                  </a:lnTo>
                  <a:lnTo>
                    <a:pt x="728" y="314"/>
                  </a:lnTo>
                  <a:lnTo>
                    <a:pt x="718" y="316"/>
                  </a:lnTo>
                  <a:lnTo>
                    <a:pt x="718" y="316"/>
                  </a:lnTo>
                  <a:lnTo>
                    <a:pt x="708" y="320"/>
                  </a:lnTo>
                  <a:lnTo>
                    <a:pt x="700" y="324"/>
                  </a:lnTo>
                  <a:lnTo>
                    <a:pt x="694" y="324"/>
                  </a:lnTo>
                  <a:close/>
                  <a:moveTo>
                    <a:pt x="670" y="254"/>
                  </a:moveTo>
                  <a:lnTo>
                    <a:pt x="670" y="254"/>
                  </a:lnTo>
                  <a:lnTo>
                    <a:pt x="680" y="254"/>
                  </a:lnTo>
                  <a:lnTo>
                    <a:pt x="688" y="250"/>
                  </a:lnTo>
                  <a:lnTo>
                    <a:pt x="688" y="250"/>
                  </a:lnTo>
                  <a:lnTo>
                    <a:pt x="692" y="248"/>
                  </a:lnTo>
                  <a:lnTo>
                    <a:pt x="696" y="242"/>
                  </a:lnTo>
                  <a:lnTo>
                    <a:pt x="700" y="240"/>
                  </a:lnTo>
                  <a:lnTo>
                    <a:pt x="706" y="236"/>
                  </a:lnTo>
                  <a:lnTo>
                    <a:pt x="706" y="236"/>
                  </a:lnTo>
                  <a:lnTo>
                    <a:pt x="710" y="236"/>
                  </a:lnTo>
                  <a:lnTo>
                    <a:pt x="710" y="236"/>
                  </a:lnTo>
                  <a:lnTo>
                    <a:pt x="714" y="238"/>
                  </a:lnTo>
                  <a:lnTo>
                    <a:pt x="714" y="240"/>
                  </a:lnTo>
                  <a:lnTo>
                    <a:pt x="714" y="242"/>
                  </a:lnTo>
                  <a:lnTo>
                    <a:pt x="710" y="246"/>
                  </a:lnTo>
                  <a:lnTo>
                    <a:pt x="710" y="246"/>
                  </a:lnTo>
                  <a:lnTo>
                    <a:pt x="700" y="252"/>
                  </a:lnTo>
                  <a:lnTo>
                    <a:pt x="690" y="256"/>
                  </a:lnTo>
                  <a:lnTo>
                    <a:pt x="690" y="256"/>
                  </a:lnTo>
                  <a:lnTo>
                    <a:pt x="684" y="260"/>
                  </a:lnTo>
                  <a:lnTo>
                    <a:pt x="680" y="262"/>
                  </a:lnTo>
                  <a:lnTo>
                    <a:pt x="672" y="270"/>
                  </a:lnTo>
                  <a:lnTo>
                    <a:pt x="672" y="270"/>
                  </a:lnTo>
                  <a:lnTo>
                    <a:pt x="668" y="272"/>
                  </a:lnTo>
                  <a:lnTo>
                    <a:pt x="660" y="274"/>
                  </a:lnTo>
                  <a:lnTo>
                    <a:pt x="646" y="276"/>
                  </a:lnTo>
                  <a:lnTo>
                    <a:pt x="646" y="276"/>
                  </a:lnTo>
                  <a:lnTo>
                    <a:pt x="636" y="276"/>
                  </a:lnTo>
                  <a:lnTo>
                    <a:pt x="636" y="276"/>
                  </a:lnTo>
                  <a:lnTo>
                    <a:pt x="628" y="276"/>
                  </a:lnTo>
                  <a:lnTo>
                    <a:pt x="624" y="274"/>
                  </a:lnTo>
                  <a:lnTo>
                    <a:pt x="624" y="274"/>
                  </a:lnTo>
                  <a:lnTo>
                    <a:pt x="624" y="270"/>
                  </a:lnTo>
                  <a:lnTo>
                    <a:pt x="624" y="268"/>
                  </a:lnTo>
                  <a:lnTo>
                    <a:pt x="630" y="266"/>
                  </a:lnTo>
                  <a:lnTo>
                    <a:pt x="640" y="262"/>
                  </a:lnTo>
                  <a:lnTo>
                    <a:pt x="640" y="262"/>
                  </a:lnTo>
                  <a:lnTo>
                    <a:pt x="644" y="260"/>
                  </a:lnTo>
                  <a:lnTo>
                    <a:pt x="648" y="256"/>
                  </a:lnTo>
                  <a:lnTo>
                    <a:pt x="648" y="252"/>
                  </a:lnTo>
                  <a:lnTo>
                    <a:pt x="646" y="248"/>
                  </a:lnTo>
                  <a:lnTo>
                    <a:pt x="646" y="248"/>
                  </a:lnTo>
                  <a:lnTo>
                    <a:pt x="640" y="246"/>
                  </a:lnTo>
                  <a:lnTo>
                    <a:pt x="636" y="244"/>
                  </a:lnTo>
                  <a:lnTo>
                    <a:pt x="636" y="242"/>
                  </a:lnTo>
                  <a:lnTo>
                    <a:pt x="636" y="242"/>
                  </a:lnTo>
                  <a:lnTo>
                    <a:pt x="634" y="240"/>
                  </a:lnTo>
                  <a:lnTo>
                    <a:pt x="636" y="240"/>
                  </a:lnTo>
                  <a:lnTo>
                    <a:pt x="640" y="238"/>
                  </a:lnTo>
                  <a:lnTo>
                    <a:pt x="640" y="238"/>
                  </a:lnTo>
                  <a:lnTo>
                    <a:pt x="646" y="240"/>
                  </a:lnTo>
                  <a:lnTo>
                    <a:pt x="652" y="242"/>
                  </a:lnTo>
                  <a:lnTo>
                    <a:pt x="652" y="242"/>
                  </a:lnTo>
                  <a:lnTo>
                    <a:pt x="656" y="244"/>
                  </a:lnTo>
                  <a:lnTo>
                    <a:pt x="658" y="248"/>
                  </a:lnTo>
                  <a:lnTo>
                    <a:pt x="660" y="252"/>
                  </a:lnTo>
                  <a:lnTo>
                    <a:pt x="664" y="254"/>
                  </a:lnTo>
                  <a:lnTo>
                    <a:pt x="664" y="254"/>
                  </a:lnTo>
                  <a:lnTo>
                    <a:pt x="670" y="254"/>
                  </a:lnTo>
                  <a:close/>
                  <a:moveTo>
                    <a:pt x="1172" y="226"/>
                  </a:moveTo>
                  <a:lnTo>
                    <a:pt x="1172" y="226"/>
                  </a:lnTo>
                  <a:lnTo>
                    <a:pt x="1170" y="224"/>
                  </a:lnTo>
                  <a:lnTo>
                    <a:pt x="1168" y="222"/>
                  </a:lnTo>
                  <a:lnTo>
                    <a:pt x="1166" y="216"/>
                  </a:lnTo>
                  <a:lnTo>
                    <a:pt x="1166" y="216"/>
                  </a:lnTo>
                  <a:lnTo>
                    <a:pt x="1166" y="214"/>
                  </a:lnTo>
                  <a:lnTo>
                    <a:pt x="1168" y="212"/>
                  </a:lnTo>
                  <a:lnTo>
                    <a:pt x="1170" y="210"/>
                  </a:lnTo>
                  <a:lnTo>
                    <a:pt x="1174" y="208"/>
                  </a:lnTo>
                  <a:lnTo>
                    <a:pt x="1174" y="208"/>
                  </a:lnTo>
                  <a:lnTo>
                    <a:pt x="1176" y="210"/>
                  </a:lnTo>
                  <a:lnTo>
                    <a:pt x="1176" y="210"/>
                  </a:lnTo>
                  <a:lnTo>
                    <a:pt x="1182" y="212"/>
                  </a:lnTo>
                  <a:lnTo>
                    <a:pt x="1180" y="214"/>
                  </a:lnTo>
                  <a:lnTo>
                    <a:pt x="1180" y="214"/>
                  </a:lnTo>
                  <a:lnTo>
                    <a:pt x="1178" y="220"/>
                  </a:lnTo>
                  <a:lnTo>
                    <a:pt x="1174" y="226"/>
                  </a:lnTo>
                  <a:lnTo>
                    <a:pt x="1174" y="226"/>
                  </a:lnTo>
                  <a:lnTo>
                    <a:pt x="1172" y="226"/>
                  </a:lnTo>
                  <a:close/>
                  <a:moveTo>
                    <a:pt x="548" y="166"/>
                  </a:moveTo>
                  <a:lnTo>
                    <a:pt x="548" y="166"/>
                  </a:lnTo>
                  <a:lnTo>
                    <a:pt x="544" y="166"/>
                  </a:lnTo>
                  <a:lnTo>
                    <a:pt x="544" y="166"/>
                  </a:lnTo>
                  <a:lnTo>
                    <a:pt x="540" y="164"/>
                  </a:lnTo>
                  <a:lnTo>
                    <a:pt x="542" y="162"/>
                  </a:lnTo>
                  <a:lnTo>
                    <a:pt x="550" y="160"/>
                  </a:lnTo>
                  <a:lnTo>
                    <a:pt x="550" y="160"/>
                  </a:lnTo>
                  <a:lnTo>
                    <a:pt x="558" y="158"/>
                  </a:lnTo>
                  <a:lnTo>
                    <a:pt x="566" y="154"/>
                  </a:lnTo>
                  <a:lnTo>
                    <a:pt x="574" y="150"/>
                  </a:lnTo>
                  <a:lnTo>
                    <a:pt x="582" y="148"/>
                  </a:lnTo>
                  <a:lnTo>
                    <a:pt x="582" y="148"/>
                  </a:lnTo>
                  <a:lnTo>
                    <a:pt x="588" y="150"/>
                  </a:lnTo>
                  <a:lnTo>
                    <a:pt x="588" y="150"/>
                  </a:lnTo>
                  <a:lnTo>
                    <a:pt x="588" y="154"/>
                  </a:lnTo>
                  <a:lnTo>
                    <a:pt x="590" y="156"/>
                  </a:lnTo>
                  <a:lnTo>
                    <a:pt x="590" y="156"/>
                  </a:lnTo>
                  <a:lnTo>
                    <a:pt x="596" y="158"/>
                  </a:lnTo>
                  <a:lnTo>
                    <a:pt x="600" y="158"/>
                  </a:lnTo>
                  <a:lnTo>
                    <a:pt x="600" y="158"/>
                  </a:lnTo>
                  <a:lnTo>
                    <a:pt x="610" y="162"/>
                  </a:lnTo>
                  <a:lnTo>
                    <a:pt x="610" y="166"/>
                  </a:lnTo>
                  <a:lnTo>
                    <a:pt x="606" y="168"/>
                  </a:lnTo>
                  <a:lnTo>
                    <a:pt x="606" y="168"/>
                  </a:lnTo>
                  <a:lnTo>
                    <a:pt x="600" y="168"/>
                  </a:lnTo>
                  <a:lnTo>
                    <a:pt x="594" y="170"/>
                  </a:lnTo>
                  <a:lnTo>
                    <a:pt x="588" y="170"/>
                  </a:lnTo>
                  <a:lnTo>
                    <a:pt x="580" y="170"/>
                  </a:lnTo>
                  <a:lnTo>
                    <a:pt x="580" y="170"/>
                  </a:lnTo>
                  <a:lnTo>
                    <a:pt x="574" y="174"/>
                  </a:lnTo>
                  <a:lnTo>
                    <a:pt x="568" y="174"/>
                  </a:lnTo>
                  <a:lnTo>
                    <a:pt x="568" y="174"/>
                  </a:lnTo>
                  <a:lnTo>
                    <a:pt x="560" y="172"/>
                  </a:lnTo>
                  <a:lnTo>
                    <a:pt x="560" y="172"/>
                  </a:lnTo>
                  <a:lnTo>
                    <a:pt x="562" y="168"/>
                  </a:lnTo>
                  <a:lnTo>
                    <a:pt x="564" y="164"/>
                  </a:lnTo>
                  <a:lnTo>
                    <a:pt x="564" y="164"/>
                  </a:lnTo>
                  <a:lnTo>
                    <a:pt x="564" y="164"/>
                  </a:lnTo>
                  <a:lnTo>
                    <a:pt x="564" y="164"/>
                  </a:lnTo>
                  <a:lnTo>
                    <a:pt x="556" y="166"/>
                  </a:lnTo>
                  <a:lnTo>
                    <a:pt x="556" y="166"/>
                  </a:lnTo>
                  <a:lnTo>
                    <a:pt x="548" y="166"/>
                  </a:lnTo>
                  <a:close/>
                  <a:moveTo>
                    <a:pt x="1060" y="0"/>
                  </a:moveTo>
                  <a:lnTo>
                    <a:pt x="1060" y="0"/>
                  </a:lnTo>
                  <a:lnTo>
                    <a:pt x="1058" y="0"/>
                  </a:lnTo>
                  <a:lnTo>
                    <a:pt x="1056" y="2"/>
                  </a:lnTo>
                  <a:lnTo>
                    <a:pt x="1054" y="6"/>
                  </a:lnTo>
                  <a:lnTo>
                    <a:pt x="1054" y="18"/>
                  </a:lnTo>
                  <a:lnTo>
                    <a:pt x="1054" y="18"/>
                  </a:lnTo>
                  <a:lnTo>
                    <a:pt x="1052" y="22"/>
                  </a:lnTo>
                  <a:lnTo>
                    <a:pt x="1052" y="24"/>
                  </a:lnTo>
                  <a:lnTo>
                    <a:pt x="1054" y="26"/>
                  </a:lnTo>
                  <a:lnTo>
                    <a:pt x="1054" y="26"/>
                  </a:lnTo>
                  <a:lnTo>
                    <a:pt x="1058" y="28"/>
                  </a:lnTo>
                  <a:lnTo>
                    <a:pt x="1060" y="28"/>
                  </a:lnTo>
                  <a:lnTo>
                    <a:pt x="1060" y="28"/>
                  </a:lnTo>
                  <a:lnTo>
                    <a:pt x="1062" y="32"/>
                  </a:lnTo>
                  <a:lnTo>
                    <a:pt x="1062" y="34"/>
                  </a:lnTo>
                  <a:lnTo>
                    <a:pt x="1062" y="34"/>
                  </a:lnTo>
                  <a:lnTo>
                    <a:pt x="1066" y="36"/>
                  </a:lnTo>
                  <a:lnTo>
                    <a:pt x="1066" y="36"/>
                  </a:lnTo>
                  <a:lnTo>
                    <a:pt x="1068" y="36"/>
                  </a:lnTo>
                  <a:lnTo>
                    <a:pt x="1068" y="36"/>
                  </a:lnTo>
                  <a:lnTo>
                    <a:pt x="1072" y="34"/>
                  </a:lnTo>
                  <a:lnTo>
                    <a:pt x="1072" y="34"/>
                  </a:lnTo>
                  <a:lnTo>
                    <a:pt x="1072" y="34"/>
                  </a:lnTo>
                  <a:lnTo>
                    <a:pt x="1078" y="32"/>
                  </a:lnTo>
                  <a:lnTo>
                    <a:pt x="1084" y="32"/>
                  </a:lnTo>
                  <a:lnTo>
                    <a:pt x="1084" y="32"/>
                  </a:lnTo>
                  <a:lnTo>
                    <a:pt x="1084" y="32"/>
                  </a:lnTo>
                  <a:lnTo>
                    <a:pt x="1084" y="32"/>
                  </a:lnTo>
                  <a:lnTo>
                    <a:pt x="1084" y="38"/>
                  </a:lnTo>
                  <a:lnTo>
                    <a:pt x="1088" y="44"/>
                  </a:lnTo>
                  <a:lnTo>
                    <a:pt x="1088" y="44"/>
                  </a:lnTo>
                  <a:lnTo>
                    <a:pt x="1094" y="46"/>
                  </a:lnTo>
                  <a:lnTo>
                    <a:pt x="1096" y="46"/>
                  </a:lnTo>
                  <a:lnTo>
                    <a:pt x="1096" y="48"/>
                  </a:lnTo>
                  <a:lnTo>
                    <a:pt x="1096" y="48"/>
                  </a:lnTo>
                  <a:lnTo>
                    <a:pt x="1096" y="50"/>
                  </a:lnTo>
                  <a:lnTo>
                    <a:pt x="1094" y="50"/>
                  </a:lnTo>
                  <a:lnTo>
                    <a:pt x="1094" y="50"/>
                  </a:lnTo>
                  <a:lnTo>
                    <a:pt x="1092" y="50"/>
                  </a:lnTo>
                  <a:lnTo>
                    <a:pt x="1092" y="50"/>
                  </a:lnTo>
                  <a:lnTo>
                    <a:pt x="1092" y="50"/>
                  </a:lnTo>
                  <a:lnTo>
                    <a:pt x="1092" y="50"/>
                  </a:lnTo>
                  <a:lnTo>
                    <a:pt x="1090" y="50"/>
                  </a:lnTo>
                  <a:lnTo>
                    <a:pt x="1090" y="50"/>
                  </a:lnTo>
                  <a:lnTo>
                    <a:pt x="1088" y="50"/>
                  </a:lnTo>
                  <a:lnTo>
                    <a:pt x="1086" y="52"/>
                  </a:lnTo>
                  <a:lnTo>
                    <a:pt x="1086" y="52"/>
                  </a:lnTo>
                  <a:lnTo>
                    <a:pt x="1084" y="54"/>
                  </a:lnTo>
                  <a:lnTo>
                    <a:pt x="1080" y="56"/>
                  </a:lnTo>
                  <a:lnTo>
                    <a:pt x="1080" y="56"/>
                  </a:lnTo>
                  <a:lnTo>
                    <a:pt x="1078" y="56"/>
                  </a:lnTo>
                  <a:lnTo>
                    <a:pt x="1078" y="56"/>
                  </a:lnTo>
                  <a:lnTo>
                    <a:pt x="1074" y="56"/>
                  </a:lnTo>
                  <a:lnTo>
                    <a:pt x="1072" y="54"/>
                  </a:lnTo>
                  <a:lnTo>
                    <a:pt x="1072" y="48"/>
                  </a:lnTo>
                  <a:lnTo>
                    <a:pt x="1072" y="48"/>
                  </a:lnTo>
                  <a:lnTo>
                    <a:pt x="1070" y="44"/>
                  </a:lnTo>
                  <a:lnTo>
                    <a:pt x="1066" y="42"/>
                  </a:lnTo>
                  <a:lnTo>
                    <a:pt x="1066" y="42"/>
                  </a:lnTo>
                  <a:lnTo>
                    <a:pt x="1062" y="42"/>
                  </a:lnTo>
                  <a:lnTo>
                    <a:pt x="1062" y="42"/>
                  </a:lnTo>
                  <a:lnTo>
                    <a:pt x="1060" y="44"/>
                  </a:lnTo>
                  <a:lnTo>
                    <a:pt x="1060" y="46"/>
                  </a:lnTo>
                  <a:lnTo>
                    <a:pt x="1060" y="50"/>
                  </a:lnTo>
                  <a:lnTo>
                    <a:pt x="1058" y="52"/>
                  </a:lnTo>
                  <a:lnTo>
                    <a:pt x="1058" y="52"/>
                  </a:lnTo>
                  <a:lnTo>
                    <a:pt x="1056" y="54"/>
                  </a:lnTo>
                  <a:lnTo>
                    <a:pt x="1054" y="54"/>
                  </a:lnTo>
                  <a:lnTo>
                    <a:pt x="1054" y="54"/>
                  </a:lnTo>
                  <a:lnTo>
                    <a:pt x="1050" y="54"/>
                  </a:lnTo>
                  <a:lnTo>
                    <a:pt x="1048" y="52"/>
                  </a:lnTo>
                  <a:lnTo>
                    <a:pt x="1048" y="52"/>
                  </a:lnTo>
                  <a:lnTo>
                    <a:pt x="1046" y="48"/>
                  </a:lnTo>
                  <a:lnTo>
                    <a:pt x="1046" y="46"/>
                  </a:lnTo>
                  <a:lnTo>
                    <a:pt x="1048" y="42"/>
                  </a:lnTo>
                  <a:lnTo>
                    <a:pt x="1048" y="42"/>
                  </a:lnTo>
                  <a:lnTo>
                    <a:pt x="1052" y="36"/>
                  </a:lnTo>
                  <a:lnTo>
                    <a:pt x="1054" y="34"/>
                  </a:lnTo>
                  <a:lnTo>
                    <a:pt x="1052" y="32"/>
                  </a:lnTo>
                  <a:lnTo>
                    <a:pt x="1052" y="32"/>
                  </a:lnTo>
                  <a:lnTo>
                    <a:pt x="1050" y="30"/>
                  </a:lnTo>
                  <a:lnTo>
                    <a:pt x="1048" y="28"/>
                  </a:lnTo>
                  <a:lnTo>
                    <a:pt x="1044" y="28"/>
                  </a:lnTo>
                  <a:lnTo>
                    <a:pt x="1042" y="24"/>
                  </a:lnTo>
                  <a:lnTo>
                    <a:pt x="1042" y="24"/>
                  </a:lnTo>
                  <a:lnTo>
                    <a:pt x="1042" y="22"/>
                  </a:lnTo>
                  <a:lnTo>
                    <a:pt x="1044" y="20"/>
                  </a:lnTo>
                  <a:lnTo>
                    <a:pt x="1048" y="14"/>
                  </a:lnTo>
                  <a:lnTo>
                    <a:pt x="1050" y="10"/>
                  </a:lnTo>
                  <a:lnTo>
                    <a:pt x="1050" y="8"/>
                  </a:lnTo>
                  <a:lnTo>
                    <a:pt x="1048" y="4"/>
                  </a:lnTo>
                  <a:lnTo>
                    <a:pt x="1048" y="4"/>
                  </a:lnTo>
                  <a:lnTo>
                    <a:pt x="1046" y="4"/>
                  </a:lnTo>
                  <a:lnTo>
                    <a:pt x="1046" y="4"/>
                  </a:lnTo>
                  <a:lnTo>
                    <a:pt x="1038" y="6"/>
                  </a:lnTo>
                  <a:lnTo>
                    <a:pt x="1030" y="8"/>
                  </a:lnTo>
                  <a:lnTo>
                    <a:pt x="1030" y="8"/>
                  </a:lnTo>
                  <a:lnTo>
                    <a:pt x="1028" y="10"/>
                  </a:lnTo>
                  <a:lnTo>
                    <a:pt x="1026" y="12"/>
                  </a:lnTo>
                  <a:lnTo>
                    <a:pt x="1026" y="12"/>
                  </a:lnTo>
                  <a:lnTo>
                    <a:pt x="1022" y="14"/>
                  </a:lnTo>
                  <a:lnTo>
                    <a:pt x="1018" y="16"/>
                  </a:lnTo>
                  <a:lnTo>
                    <a:pt x="1018" y="16"/>
                  </a:lnTo>
                  <a:lnTo>
                    <a:pt x="1014" y="16"/>
                  </a:lnTo>
                  <a:lnTo>
                    <a:pt x="1012" y="18"/>
                  </a:lnTo>
                  <a:lnTo>
                    <a:pt x="1010" y="20"/>
                  </a:lnTo>
                  <a:lnTo>
                    <a:pt x="1010" y="20"/>
                  </a:lnTo>
                  <a:lnTo>
                    <a:pt x="1012" y="22"/>
                  </a:lnTo>
                  <a:lnTo>
                    <a:pt x="1012" y="24"/>
                  </a:lnTo>
                  <a:lnTo>
                    <a:pt x="1012" y="26"/>
                  </a:lnTo>
                  <a:lnTo>
                    <a:pt x="1012" y="26"/>
                  </a:lnTo>
                  <a:lnTo>
                    <a:pt x="1004" y="26"/>
                  </a:lnTo>
                  <a:lnTo>
                    <a:pt x="1004" y="26"/>
                  </a:lnTo>
                  <a:lnTo>
                    <a:pt x="996" y="28"/>
                  </a:lnTo>
                  <a:lnTo>
                    <a:pt x="996" y="28"/>
                  </a:lnTo>
                  <a:lnTo>
                    <a:pt x="996" y="32"/>
                  </a:lnTo>
                  <a:lnTo>
                    <a:pt x="1000" y="36"/>
                  </a:lnTo>
                  <a:lnTo>
                    <a:pt x="1000" y="36"/>
                  </a:lnTo>
                  <a:lnTo>
                    <a:pt x="1006" y="38"/>
                  </a:lnTo>
                  <a:lnTo>
                    <a:pt x="1006" y="38"/>
                  </a:lnTo>
                  <a:lnTo>
                    <a:pt x="1006" y="38"/>
                  </a:lnTo>
                  <a:lnTo>
                    <a:pt x="1006" y="38"/>
                  </a:lnTo>
                  <a:lnTo>
                    <a:pt x="1008" y="38"/>
                  </a:lnTo>
                  <a:lnTo>
                    <a:pt x="1008" y="38"/>
                  </a:lnTo>
                  <a:lnTo>
                    <a:pt x="1012" y="40"/>
                  </a:lnTo>
                  <a:lnTo>
                    <a:pt x="1012" y="40"/>
                  </a:lnTo>
                  <a:lnTo>
                    <a:pt x="1016" y="42"/>
                  </a:lnTo>
                  <a:lnTo>
                    <a:pt x="1016" y="46"/>
                  </a:lnTo>
                  <a:lnTo>
                    <a:pt x="1014" y="48"/>
                  </a:lnTo>
                  <a:lnTo>
                    <a:pt x="1014" y="48"/>
                  </a:lnTo>
                  <a:lnTo>
                    <a:pt x="1010" y="48"/>
                  </a:lnTo>
                  <a:lnTo>
                    <a:pt x="1004" y="50"/>
                  </a:lnTo>
                  <a:lnTo>
                    <a:pt x="1004" y="50"/>
                  </a:lnTo>
                  <a:lnTo>
                    <a:pt x="1008" y="58"/>
                  </a:lnTo>
                  <a:lnTo>
                    <a:pt x="1012" y="62"/>
                  </a:lnTo>
                  <a:lnTo>
                    <a:pt x="1012" y="66"/>
                  </a:lnTo>
                  <a:lnTo>
                    <a:pt x="1012" y="66"/>
                  </a:lnTo>
                  <a:lnTo>
                    <a:pt x="1008" y="68"/>
                  </a:lnTo>
                  <a:lnTo>
                    <a:pt x="1004" y="68"/>
                  </a:lnTo>
                  <a:lnTo>
                    <a:pt x="1004" y="68"/>
                  </a:lnTo>
                  <a:lnTo>
                    <a:pt x="1000" y="68"/>
                  </a:lnTo>
                  <a:lnTo>
                    <a:pt x="1000" y="68"/>
                  </a:lnTo>
                  <a:lnTo>
                    <a:pt x="998" y="62"/>
                  </a:lnTo>
                  <a:lnTo>
                    <a:pt x="996" y="58"/>
                  </a:lnTo>
                  <a:lnTo>
                    <a:pt x="996" y="58"/>
                  </a:lnTo>
                  <a:lnTo>
                    <a:pt x="992" y="56"/>
                  </a:lnTo>
                  <a:lnTo>
                    <a:pt x="988" y="54"/>
                  </a:lnTo>
                  <a:lnTo>
                    <a:pt x="988" y="54"/>
                  </a:lnTo>
                  <a:lnTo>
                    <a:pt x="986" y="50"/>
                  </a:lnTo>
                  <a:lnTo>
                    <a:pt x="986" y="44"/>
                  </a:lnTo>
                  <a:lnTo>
                    <a:pt x="986" y="44"/>
                  </a:lnTo>
                  <a:lnTo>
                    <a:pt x="986" y="32"/>
                  </a:lnTo>
                  <a:lnTo>
                    <a:pt x="986" y="32"/>
                  </a:lnTo>
                  <a:lnTo>
                    <a:pt x="988" y="28"/>
                  </a:lnTo>
                  <a:lnTo>
                    <a:pt x="990" y="24"/>
                  </a:lnTo>
                  <a:lnTo>
                    <a:pt x="990" y="24"/>
                  </a:lnTo>
                  <a:lnTo>
                    <a:pt x="990" y="20"/>
                  </a:lnTo>
                  <a:lnTo>
                    <a:pt x="990" y="18"/>
                  </a:lnTo>
                  <a:lnTo>
                    <a:pt x="992" y="16"/>
                  </a:lnTo>
                  <a:lnTo>
                    <a:pt x="992" y="16"/>
                  </a:lnTo>
                  <a:lnTo>
                    <a:pt x="1000" y="14"/>
                  </a:lnTo>
                  <a:lnTo>
                    <a:pt x="1002" y="12"/>
                  </a:lnTo>
                  <a:lnTo>
                    <a:pt x="1004" y="10"/>
                  </a:lnTo>
                  <a:lnTo>
                    <a:pt x="1004" y="10"/>
                  </a:lnTo>
                  <a:lnTo>
                    <a:pt x="1004" y="6"/>
                  </a:lnTo>
                  <a:lnTo>
                    <a:pt x="1002" y="4"/>
                  </a:lnTo>
                  <a:lnTo>
                    <a:pt x="1002" y="4"/>
                  </a:lnTo>
                  <a:lnTo>
                    <a:pt x="996" y="4"/>
                  </a:lnTo>
                  <a:lnTo>
                    <a:pt x="996" y="4"/>
                  </a:lnTo>
                  <a:lnTo>
                    <a:pt x="996" y="4"/>
                  </a:lnTo>
                  <a:lnTo>
                    <a:pt x="996" y="4"/>
                  </a:lnTo>
                  <a:lnTo>
                    <a:pt x="982" y="2"/>
                  </a:lnTo>
                  <a:lnTo>
                    <a:pt x="982" y="2"/>
                  </a:lnTo>
                  <a:lnTo>
                    <a:pt x="980" y="2"/>
                  </a:lnTo>
                  <a:lnTo>
                    <a:pt x="980" y="2"/>
                  </a:lnTo>
                  <a:lnTo>
                    <a:pt x="978" y="2"/>
                  </a:lnTo>
                  <a:lnTo>
                    <a:pt x="976" y="4"/>
                  </a:lnTo>
                  <a:lnTo>
                    <a:pt x="972" y="8"/>
                  </a:lnTo>
                  <a:lnTo>
                    <a:pt x="972" y="8"/>
                  </a:lnTo>
                  <a:lnTo>
                    <a:pt x="966" y="10"/>
                  </a:lnTo>
                  <a:lnTo>
                    <a:pt x="964" y="12"/>
                  </a:lnTo>
                  <a:lnTo>
                    <a:pt x="962" y="14"/>
                  </a:lnTo>
                  <a:lnTo>
                    <a:pt x="962" y="14"/>
                  </a:lnTo>
                  <a:lnTo>
                    <a:pt x="964" y="16"/>
                  </a:lnTo>
                  <a:lnTo>
                    <a:pt x="966" y="18"/>
                  </a:lnTo>
                  <a:lnTo>
                    <a:pt x="968" y="20"/>
                  </a:lnTo>
                  <a:lnTo>
                    <a:pt x="968" y="22"/>
                  </a:lnTo>
                  <a:lnTo>
                    <a:pt x="968" y="22"/>
                  </a:lnTo>
                  <a:lnTo>
                    <a:pt x="966" y="24"/>
                  </a:lnTo>
                  <a:lnTo>
                    <a:pt x="964" y="26"/>
                  </a:lnTo>
                  <a:lnTo>
                    <a:pt x="964" y="26"/>
                  </a:lnTo>
                  <a:lnTo>
                    <a:pt x="958" y="24"/>
                  </a:lnTo>
                  <a:lnTo>
                    <a:pt x="958" y="24"/>
                  </a:lnTo>
                  <a:lnTo>
                    <a:pt x="956" y="24"/>
                  </a:lnTo>
                  <a:lnTo>
                    <a:pt x="956" y="24"/>
                  </a:lnTo>
                  <a:lnTo>
                    <a:pt x="952" y="24"/>
                  </a:lnTo>
                  <a:lnTo>
                    <a:pt x="952" y="26"/>
                  </a:lnTo>
                  <a:lnTo>
                    <a:pt x="950" y="30"/>
                  </a:lnTo>
                  <a:lnTo>
                    <a:pt x="950" y="30"/>
                  </a:lnTo>
                  <a:lnTo>
                    <a:pt x="946" y="36"/>
                  </a:lnTo>
                  <a:lnTo>
                    <a:pt x="942" y="40"/>
                  </a:lnTo>
                  <a:lnTo>
                    <a:pt x="942" y="40"/>
                  </a:lnTo>
                  <a:lnTo>
                    <a:pt x="940" y="46"/>
                  </a:lnTo>
                  <a:lnTo>
                    <a:pt x="942" y="50"/>
                  </a:lnTo>
                  <a:lnTo>
                    <a:pt x="946" y="56"/>
                  </a:lnTo>
                  <a:lnTo>
                    <a:pt x="950" y="60"/>
                  </a:lnTo>
                  <a:lnTo>
                    <a:pt x="950" y="60"/>
                  </a:lnTo>
                  <a:lnTo>
                    <a:pt x="958" y="62"/>
                  </a:lnTo>
                  <a:lnTo>
                    <a:pt x="962" y="66"/>
                  </a:lnTo>
                  <a:lnTo>
                    <a:pt x="962" y="66"/>
                  </a:lnTo>
                  <a:lnTo>
                    <a:pt x="964" y="70"/>
                  </a:lnTo>
                  <a:lnTo>
                    <a:pt x="968" y="74"/>
                  </a:lnTo>
                  <a:lnTo>
                    <a:pt x="968" y="74"/>
                  </a:lnTo>
                  <a:lnTo>
                    <a:pt x="966" y="76"/>
                  </a:lnTo>
                  <a:lnTo>
                    <a:pt x="968" y="80"/>
                  </a:lnTo>
                  <a:lnTo>
                    <a:pt x="968" y="80"/>
                  </a:lnTo>
                  <a:lnTo>
                    <a:pt x="970" y="84"/>
                  </a:lnTo>
                  <a:lnTo>
                    <a:pt x="976" y="86"/>
                  </a:lnTo>
                  <a:lnTo>
                    <a:pt x="986" y="92"/>
                  </a:lnTo>
                  <a:lnTo>
                    <a:pt x="986" y="92"/>
                  </a:lnTo>
                  <a:lnTo>
                    <a:pt x="996" y="100"/>
                  </a:lnTo>
                  <a:lnTo>
                    <a:pt x="1000" y="104"/>
                  </a:lnTo>
                  <a:lnTo>
                    <a:pt x="1000" y="106"/>
                  </a:lnTo>
                  <a:lnTo>
                    <a:pt x="998" y="108"/>
                  </a:lnTo>
                  <a:lnTo>
                    <a:pt x="998" y="108"/>
                  </a:lnTo>
                  <a:lnTo>
                    <a:pt x="1002" y="112"/>
                  </a:lnTo>
                  <a:lnTo>
                    <a:pt x="1008" y="116"/>
                  </a:lnTo>
                  <a:lnTo>
                    <a:pt x="1010" y="120"/>
                  </a:lnTo>
                  <a:lnTo>
                    <a:pt x="1010" y="122"/>
                  </a:lnTo>
                  <a:lnTo>
                    <a:pt x="1006" y="124"/>
                  </a:lnTo>
                  <a:lnTo>
                    <a:pt x="1006" y="124"/>
                  </a:lnTo>
                  <a:lnTo>
                    <a:pt x="1004" y="124"/>
                  </a:lnTo>
                  <a:lnTo>
                    <a:pt x="1000" y="126"/>
                  </a:lnTo>
                  <a:lnTo>
                    <a:pt x="1000" y="126"/>
                  </a:lnTo>
                  <a:lnTo>
                    <a:pt x="1000" y="128"/>
                  </a:lnTo>
                  <a:lnTo>
                    <a:pt x="1000" y="132"/>
                  </a:lnTo>
                  <a:lnTo>
                    <a:pt x="1000" y="132"/>
                  </a:lnTo>
                  <a:lnTo>
                    <a:pt x="998" y="136"/>
                  </a:lnTo>
                  <a:lnTo>
                    <a:pt x="996" y="138"/>
                  </a:lnTo>
                  <a:lnTo>
                    <a:pt x="992" y="138"/>
                  </a:lnTo>
                  <a:lnTo>
                    <a:pt x="992" y="138"/>
                  </a:lnTo>
                  <a:lnTo>
                    <a:pt x="992" y="142"/>
                  </a:lnTo>
                  <a:lnTo>
                    <a:pt x="992" y="142"/>
                  </a:lnTo>
                  <a:lnTo>
                    <a:pt x="990" y="150"/>
                  </a:lnTo>
                  <a:lnTo>
                    <a:pt x="990" y="154"/>
                  </a:lnTo>
                  <a:lnTo>
                    <a:pt x="990" y="156"/>
                  </a:lnTo>
                  <a:lnTo>
                    <a:pt x="990" y="156"/>
                  </a:lnTo>
                  <a:lnTo>
                    <a:pt x="986" y="158"/>
                  </a:lnTo>
                  <a:lnTo>
                    <a:pt x="986" y="158"/>
                  </a:lnTo>
                  <a:lnTo>
                    <a:pt x="986" y="156"/>
                  </a:lnTo>
                  <a:lnTo>
                    <a:pt x="984" y="154"/>
                  </a:lnTo>
                  <a:lnTo>
                    <a:pt x="982" y="150"/>
                  </a:lnTo>
                  <a:lnTo>
                    <a:pt x="982" y="150"/>
                  </a:lnTo>
                  <a:lnTo>
                    <a:pt x="978" y="146"/>
                  </a:lnTo>
                  <a:lnTo>
                    <a:pt x="972" y="142"/>
                  </a:lnTo>
                  <a:lnTo>
                    <a:pt x="972" y="142"/>
                  </a:lnTo>
                  <a:lnTo>
                    <a:pt x="968" y="138"/>
                  </a:lnTo>
                  <a:lnTo>
                    <a:pt x="968" y="136"/>
                  </a:lnTo>
                  <a:lnTo>
                    <a:pt x="968" y="130"/>
                  </a:lnTo>
                  <a:lnTo>
                    <a:pt x="970" y="124"/>
                  </a:lnTo>
                  <a:lnTo>
                    <a:pt x="972" y="118"/>
                  </a:lnTo>
                  <a:lnTo>
                    <a:pt x="972" y="118"/>
                  </a:lnTo>
                  <a:lnTo>
                    <a:pt x="970" y="114"/>
                  </a:lnTo>
                  <a:lnTo>
                    <a:pt x="968" y="112"/>
                  </a:lnTo>
                  <a:lnTo>
                    <a:pt x="966" y="110"/>
                  </a:lnTo>
                  <a:lnTo>
                    <a:pt x="962" y="110"/>
                  </a:lnTo>
                  <a:lnTo>
                    <a:pt x="962" y="110"/>
                  </a:lnTo>
                  <a:lnTo>
                    <a:pt x="960" y="110"/>
                  </a:lnTo>
                  <a:lnTo>
                    <a:pt x="960" y="110"/>
                  </a:lnTo>
                  <a:lnTo>
                    <a:pt x="956" y="110"/>
                  </a:lnTo>
                  <a:lnTo>
                    <a:pt x="954" y="112"/>
                  </a:lnTo>
                  <a:lnTo>
                    <a:pt x="952" y="118"/>
                  </a:lnTo>
                  <a:lnTo>
                    <a:pt x="954" y="126"/>
                  </a:lnTo>
                  <a:lnTo>
                    <a:pt x="952" y="130"/>
                  </a:lnTo>
                  <a:lnTo>
                    <a:pt x="950" y="134"/>
                  </a:lnTo>
                  <a:lnTo>
                    <a:pt x="950" y="134"/>
                  </a:lnTo>
                  <a:lnTo>
                    <a:pt x="946" y="128"/>
                  </a:lnTo>
                  <a:lnTo>
                    <a:pt x="942" y="122"/>
                  </a:lnTo>
                  <a:lnTo>
                    <a:pt x="940" y="118"/>
                  </a:lnTo>
                  <a:lnTo>
                    <a:pt x="934" y="114"/>
                  </a:lnTo>
                  <a:lnTo>
                    <a:pt x="934" y="114"/>
                  </a:lnTo>
                  <a:lnTo>
                    <a:pt x="930" y="112"/>
                  </a:lnTo>
                  <a:lnTo>
                    <a:pt x="926" y="110"/>
                  </a:lnTo>
                  <a:lnTo>
                    <a:pt x="926" y="110"/>
                  </a:lnTo>
                  <a:lnTo>
                    <a:pt x="924" y="108"/>
                  </a:lnTo>
                  <a:lnTo>
                    <a:pt x="924" y="104"/>
                  </a:lnTo>
                  <a:lnTo>
                    <a:pt x="924" y="104"/>
                  </a:lnTo>
                  <a:lnTo>
                    <a:pt x="918" y="98"/>
                  </a:lnTo>
                  <a:lnTo>
                    <a:pt x="918" y="96"/>
                  </a:lnTo>
                  <a:lnTo>
                    <a:pt x="922" y="94"/>
                  </a:lnTo>
                  <a:lnTo>
                    <a:pt x="922" y="94"/>
                  </a:lnTo>
                  <a:lnTo>
                    <a:pt x="928" y="92"/>
                  </a:lnTo>
                  <a:lnTo>
                    <a:pt x="932" y="92"/>
                  </a:lnTo>
                  <a:lnTo>
                    <a:pt x="934" y="88"/>
                  </a:lnTo>
                  <a:lnTo>
                    <a:pt x="934" y="88"/>
                  </a:lnTo>
                  <a:lnTo>
                    <a:pt x="934" y="82"/>
                  </a:lnTo>
                  <a:lnTo>
                    <a:pt x="930" y="78"/>
                  </a:lnTo>
                  <a:lnTo>
                    <a:pt x="930" y="78"/>
                  </a:lnTo>
                  <a:lnTo>
                    <a:pt x="922" y="72"/>
                  </a:lnTo>
                  <a:lnTo>
                    <a:pt x="916" y="68"/>
                  </a:lnTo>
                  <a:lnTo>
                    <a:pt x="916" y="68"/>
                  </a:lnTo>
                  <a:lnTo>
                    <a:pt x="912" y="62"/>
                  </a:lnTo>
                  <a:lnTo>
                    <a:pt x="908" y="56"/>
                  </a:lnTo>
                  <a:lnTo>
                    <a:pt x="908" y="56"/>
                  </a:lnTo>
                  <a:lnTo>
                    <a:pt x="902" y="54"/>
                  </a:lnTo>
                  <a:lnTo>
                    <a:pt x="898" y="52"/>
                  </a:lnTo>
                  <a:lnTo>
                    <a:pt x="896" y="50"/>
                  </a:lnTo>
                  <a:lnTo>
                    <a:pt x="896" y="50"/>
                  </a:lnTo>
                  <a:lnTo>
                    <a:pt x="890" y="46"/>
                  </a:lnTo>
                  <a:lnTo>
                    <a:pt x="882" y="42"/>
                  </a:lnTo>
                  <a:lnTo>
                    <a:pt x="882" y="42"/>
                  </a:lnTo>
                  <a:lnTo>
                    <a:pt x="882" y="44"/>
                  </a:lnTo>
                  <a:lnTo>
                    <a:pt x="882" y="44"/>
                  </a:lnTo>
                  <a:lnTo>
                    <a:pt x="880" y="48"/>
                  </a:lnTo>
                  <a:lnTo>
                    <a:pt x="880" y="52"/>
                  </a:lnTo>
                  <a:lnTo>
                    <a:pt x="880" y="52"/>
                  </a:lnTo>
                  <a:lnTo>
                    <a:pt x="882" y="58"/>
                  </a:lnTo>
                  <a:lnTo>
                    <a:pt x="882" y="58"/>
                  </a:lnTo>
                  <a:lnTo>
                    <a:pt x="880" y="60"/>
                  </a:lnTo>
                  <a:lnTo>
                    <a:pt x="876" y="60"/>
                  </a:lnTo>
                  <a:lnTo>
                    <a:pt x="876" y="60"/>
                  </a:lnTo>
                  <a:lnTo>
                    <a:pt x="874" y="64"/>
                  </a:lnTo>
                  <a:lnTo>
                    <a:pt x="872" y="68"/>
                  </a:lnTo>
                  <a:lnTo>
                    <a:pt x="870" y="72"/>
                  </a:lnTo>
                  <a:lnTo>
                    <a:pt x="868" y="74"/>
                  </a:lnTo>
                  <a:lnTo>
                    <a:pt x="868" y="74"/>
                  </a:lnTo>
                  <a:lnTo>
                    <a:pt x="864" y="78"/>
                  </a:lnTo>
                  <a:lnTo>
                    <a:pt x="862" y="78"/>
                  </a:lnTo>
                  <a:lnTo>
                    <a:pt x="860" y="82"/>
                  </a:lnTo>
                  <a:lnTo>
                    <a:pt x="860" y="82"/>
                  </a:lnTo>
                  <a:lnTo>
                    <a:pt x="860" y="84"/>
                  </a:lnTo>
                  <a:lnTo>
                    <a:pt x="862" y="86"/>
                  </a:lnTo>
                  <a:lnTo>
                    <a:pt x="868" y="90"/>
                  </a:lnTo>
                  <a:lnTo>
                    <a:pt x="868" y="90"/>
                  </a:lnTo>
                  <a:lnTo>
                    <a:pt x="880" y="98"/>
                  </a:lnTo>
                  <a:lnTo>
                    <a:pt x="886" y="100"/>
                  </a:lnTo>
                  <a:lnTo>
                    <a:pt x="894" y="102"/>
                  </a:lnTo>
                  <a:lnTo>
                    <a:pt x="894" y="102"/>
                  </a:lnTo>
                  <a:lnTo>
                    <a:pt x="894" y="102"/>
                  </a:lnTo>
                  <a:lnTo>
                    <a:pt x="894" y="102"/>
                  </a:lnTo>
                  <a:lnTo>
                    <a:pt x="898" y="102"/>
                  </a:lnTo>
                  <a:lnTo>
                    <a:pt x="898" y="102"/>
                  </a:lnTo>
                  <a:lnTo>
                    <a:pt x="902" y="102"/>
                  </a:lnTo>
                  <a:lnTo>
                    <a:pt x="902" y="102"/>
                  </a:lnTo>
                  <a:lnTo>
                    <a:pt x="904" y="102"/>
                  </a:lnTo>
                  <a:lnTo>
                    <a:pt x="906" y="106"/>
                  </a:lnTo>
                  <a:lnTo>
                    <a:pt x="906" y="106"/>
                  </a:lnTo>
                  <a:lnTo>
                    <a:pt x="904" y="108"/>
                  </a:lnTo>
                  <a:lnTo>
                    <a:pt x="902" y="108"/>
                  </a:lnTo>
                  <a:lnTo>
                    <a:pt x="894" y="110"/>
                  </a:lnTo>
                  <a:lnTo>
                    <a:pt x="894" y="110"/>
                  </a:lnTo>
                  <a:lnTo>
                    <a:pt x="892" y="112"/>
                  </a:lnTo>
                  <a:lnTo>
                    <a:pt x="890" y="116"/>
                  </a:lnTo>
                  <a:lnTo>
                    <a:pt x="890" y="118"/>
                  </a:lnTo>
                  <a:lnTo>
                    <a:pt x="894" y="122"/>
                  </a:lnTo>
                  <a:lnTo>
                    <a:pt x="894" y="122"/>
                  </a:lnTo>
                  <a:lnTo>
                    <a:pt x="898" y="122"/>
                  </a:lnTo>
                  <a:lnTo>
                    <a:pt x="902" y="124"/>
                  </a:lnTo>
                  <a:lnTo>
                    <a:pt x="902" y="124"/>
                  </a:lnTo>
                  <a:lnTo>
                    <a:pt x="902" y="124"/>
                  </a:lnTo>
                  <a:lnTo>
                    <a:pt x="902" y="126"/>
                  </a:lnTo>
                  <a:lnTo>
                    <a:pt x="902" y="128"/>
                  </a:lnTo>
                  <a:lnTo>
                    <a:pt x="898" y="128"/>
                  </a:lnTo>
                  <a:lnTo>
                    <a:pt x="898" y="128"/>
                  </a:lnTo>
                  <a:lnTo>
                    <a:pt x="894" y="132"/>
                  </a:lnTo>
                  <a:lnTo>
                    <a:pt x="888" y="134"/>
                  </a:lnTo>
                  <a:lnTo>
                    <a:pt x="888" y="134"/>
                  </a:lnTo>
                  <a:lnTo>
                    <a:pt x="878" y="134"/>
                  </a:lnTo>
                  <a:lnTo>
                    <a:pt x="874" y="136"/>
                  </a:lnTo>
                  <a:lnTo>
                    <a:pt x="872" y="140"/>
                  </a:lnTo>
                  <a:lnTo>
                    <a:pt x="872" y="140"/>
                  </a:lnTo>
                  <a:lnTo>
                    <a:pt x="874" y="142"/>
                  </a:lnTo>
                  <a:lnTo>
                    <a:pt x="876" y="146"/>
                  </a:lnTo>
                  <a:lnTo>
                    <a:pt x="878" y="148"/>
                  </a:lnTo>
                  <a:lnTo>
                    <a:pt x="876" y="150"/>
                  </a:lnTo>
                  <a:lnTo>
                    <a:pt x="876" y="150"/>
                  </a:lnTo>
                  <a:lnTo>
                    <a:pt x="874" y="150"/>
                  </a:lnTo>
                  <a:lnTo>
                    <a:pt x="874" y="150"/>
                  </a:lnTo>
                  <a:lnTo>
                    <a:pt x="870" y="148"/>
                  </a:lnTo>
                  <a:lnTo>
                    <a:pt x="866" y="146"/>
                  </a:lnTo>
                  <a:lnTo>
                    <a:pt x="864" y="140"/>
                  </a:lnTo>
                  <a:lnTo>
                    <a:pt x="864" y="132"/>
                  </a:lnTo>
                  <a:lnTo>
                    <a:pt x="864" y="130"/>
                  </a:lnTo>
                  <a:lnTo>
                    <a:pt x="860" y="126"/>
                  </a:lnTo>
                  <a:lnTo>
                    <a:pt x="860" y="126"/>
                  </a:lnTo>
                  <a:lnTo>
                    <a:pt x="858" y="124"/>
                  </a:lnTo>
                  <a:lnTo>
                    <a:pt x="852" y="124"/>
                  </a:lnTo>
                  <a:lnTo>
                    <a:pt x="852" y="124"/>
                  </a:lnTo>
                  <a:lnTo>
                    <a:pt x="848" y="126"/>
                  </a:lnTo>
                  <a:lnTo>
                    <a:pt x="848" y="128"/>
                  </a:lnTo>
                  <a:lnTo>
                    <a:pt x="848" y="130"/>
                  </a:lnTo>
                  <a:lnTo>
                    <a:pt x="848" y="130"/>
                  </a:lnTo>
                  <a:lnTo>
                    <a:pt x="854" y="134"/>
                  </a:lnTo>
                  <a:lnTo>
                    <a:pt x="856" y="136"/>
                  </a:lnTo>
                  <a:lnTo>
                    <a:pt x="856" y="140"/>
                  </a:lnTo>
                  <a:lnTo>
                    <a:pt x="856" y="140"/>
                  </a:lnTo>
                  <a:lnTo>
                    <a:pt x="856" y="140"/>
                  </a:lnTo>
                  <a:lnTo>
                    <a:pt x="856" y="140"/>
                  </a:lnTo>
                  <a:lnTo>
                    <a:pt x="850" y="138"/>
                  </a:lnTo>
                  <a:lnTo>
                    <a:pt x="850" y="138"/>
                  </a:lnTo>
                  <a:lnTo>
                    <a:pt x="844" y="136"/>
                  </a:lnTo>
                  <a:lnTo>
                    <a:pt x="844" y="136"/>
                  </a:lnTo>
                  <a:lnTo>
                    <a:pt x="844" y="136"/>
                  </a:lnTo>
                  <a:lnTo>
                    <a:pt x="844" y="136"/>
                  </a:lnTo>
                  <a:lnTo>
                    <a:pt x="836" y="138"/>
                  </a:lnTo>
                  <a:lnTo>
                    <a:pt x="830" y="142"/>
                  </a:lnTo>
                  <a:lnTo>
                    <a:pt x="830" y="142"/>
                  </a:lnTo>
                  <a:lnTo>
                    <a:pt x="826" y="142"/>
                  </a:lnTo>
                  <a:lnTo>
                    <a:pt x="826" y="142"/>
                  </a:lnTo>
                  <a:lnTo>
                    <a:pt x="820" y="140"/>
                  </a:lnTo>
                  <a:lnTo>
                    <a:pt x="814" y="138"/>
                  </a:lnTo>
                  <a:lnTo>
                    <a:pt x="804" y="136"/>
                  </a:lnTo>
                  <a:lnTo>
                    <a:pt x="804" y="136"/>
                  </a:lnTo>
                  <a:lnTo>
                    <a:pt x="794" y="134"/>
                  </a:lnTo>
                  <a:lnTo>
                    <a:pt x="786" y="130"/>
                  </a:lnTo>
                  <a:lnTo>
                    <a:pt x="786" y="130"/>
                  </a:lnTo>
                  <a:lnTo>
                    <a:pt x="780" y="124"/>
                  </a:lnTo>
                  <a:lnTo>
                    <a:pt x="774" y="122"/>
                  </a:lnTo>
                  <a:lnTo>
                    <a:pt x="774" y="122"/>
                  </a:lnTo>
                  <a:lnTo>
                    <a:pt x="774" y="122"/>
                  </a:lnTo>
                  <a:lnTo>
                    <a:pt x="774" y="122"/>
                  </a:lnTo>
                  <a:lnTo>
                    <a:pt x="770" y="122"/>
                  </a:lnTo>
                  <a:lnTo>
                    <a:pt x="770" y="122"/>
                  </a:lnTo>
                  <a:lnTo>
                    <a:pt x="764" y="122"/>
                  </a:lnTo>
                  <a:lnTo>
                    <a:pt x="764" y="122"/>
                  </a:lnTo>
                  <a:lnTo>
                    <a:pt x="760" y="120"/>
                  </a:lnTo>
                  <a:lnTo>
                    <a:pt x="760" y="120"/>
                  </a:lnTo>
                  <a:lnTo>
                    <a:pt x="760" y="118"/>
                  </a:lnTo>
                  <a:lnTo>
                    <a:pt x="760" y="116"/>
                  </a:lnTo>
                  <a:lnTo>
                    <a:pt x="764" y="114"/>
                  </a:lnTo>
                  <a:lnTo>
                    <a:pt x="764" y="112"/>
                  </a:lnTo>
                  <a:lnTo>
                    <a:pt x="764" y="112"/>
                  </a:lnTo>
                  <a:lnTo>
                    <a:pt x="756" y="108"/>
                  </a:lnTo>
                  <a:lnTo>
                    <a:pt x="756" y="108"/>
                  </a:lnTo>
                  <a:lnTo>
                    <a:pt x="752" y="110"/>
                  </a:lnTo>
                  <a:lnTo>
                    <a:pt x="746" y="110"/>
                  </a:lnTo>
                  <a:lnTo>
                    <a:pt x="746" y="110"/>
                  </a:lnTo>
                  <a:lnTo>
                    <a:pt x="738" y="114"/>
                  </a:lnTo>
                  <a:lnTo>
                    <a:pt x="738" y="114"/>
                  </a:lnTo>
                  <a:lnTo>
                    <a:pt x="734" y="114"/>
                  </a:lnTo>
                  <a:lnTo>
                    <a:pt x="730" y="116"/>
                  </a:lnTo>
                  <a:lnTo>
                    <a:pt x="730" y="116"/>
                  </a:lnTo>
                  <a:lnTo>
                    <a:pt x="728" y="118"/>
                  </a:lnTo>
                  <a:lnTo>
                    <a:pt x="726" y="122"/>
                  </a:lnTo>
                  <a:lnTo>
                    <a:pt x="728" y="124"/>
                  </a:lnTo>
                  <a:lnTo>
                    <a:pt x="732" y="126"/>
                  </a:lnTo>
                  <a:lnTo>
                    <a:pt x="732" y="126"/>
                  </a:lnTo>
                  <a:lnTo>
                    <a:pt x="734" y="128"/>
                  </a:lnTo>
                  <a:lnTo>
                    <a:pt x="734" y="128"/>
                  </a:lnTo>
                  <a:lnTo>
                    <a:pt x="740" y="126"/>
                  </a:lnTo>
                  <a:lnTo>
                    <a:pt x="740" y="126"/>
                  </a:lnTo>
                  <a:lnTo>
                    <a:pt x="746" y="124"/>
                  </a:lnTo>
                  <a:lnTo>
                    <a:pt x="746" y="124"/>
                  </a:lnTo>
                  <a:lnTo>
                    <a:pt x="748" y="126"/>
                  </a:lnTo>
                  <a:lnTo>
                    <a:pt x="748" y="126"/>
                  </a:lnTo>
                  <a:lnTo>
                    <a:pt x="744" y="130"/>
                  </a:lnTo>
                  <a:lnTo>
                    <a:pt x="740" y="132"/>
                  </a:lnTo>
                  <a:lnTo>
                    <a:pt x="736" y="134"/>
                  </a:lnTo>
                  <a:lnTo>
                    <a:pt x="734" y="136"/>
                  </a:lnTo>
                  <a:lnTo>
                    <a:pt x="734" y="136"/>
                  </a:lnTo>
                  <a:lnTo>
                    <a:pt x="734" y="142"/>
                  </a:lnTo>
                  <a:lnTo>
                    <a:pt x="736" y="146"/>
                  </a:lnTo>
                  <a:lnTo>
                    <a:pt x="738" y="150"/>
                  </a:lnTo>
                  <a:lnTo>
                    <a:pt x="736" y="154"/>
                  </a:lnTo>
                  <a:lnTo>
                    <a:pt x="736" y="154"/>
                  </a:lnTo>
                  <a:lnTo>
                    <a:pt x="734" y="154"/>
                  </a:lnTo>
                  <a:lnTo>
                    <a:pt x="734" y="154"/>
                  </a:lnTo>
                  <a:lnTo>
                    <a:pt x="728" y="152"/>
                  </a:lnTo>
                  <a:lnTo>
                    <a:pt x="726" y="148"/>
                  </a:lnTo>
                  <a:lnTo>
                    <a:pt x="720" y="140"/>
                  </a:lnTo>
                  <a:lnTo>
                    <a:pt x="720" y="140"/>
                  </a:lnTo>
                  <a:lnTo>
                    <a:pt x="716" y="136"/>
                  </a:lnTo>
                  <a:lnTo>
                    <a:pt x="712" y="134"/>
                  </a:lnTo>
                  <a:lnTo>
                    <a:pt x="706" y="132"/>
                  </a:lnTo>
                  <a:lnTo>
                    <a:pt x="704" y="128"/>
                  </a:lnTo>
                  <a:lnTo>
                    <a:pt x="704" y="128"/>
                  </a:lnTo>
                  <a:lnTo>
                    <a:pt x="696" y="132"/>
                  </a:lnTo>
                  <a:lnTo>
                    <a:pt x="688" y="132"/>
                  </a:lnTo>
                  <a:lnTo>
                    <a:pt x="688" y="132"/>
                  </a:lnTo>
                  <a:lnTo>
                    <a:pt x="686" y="132"/>
                  </a:lnTo>
                  <a:lnTo>
                    <a:pt x="686" y="132"/>
                  </a:lnTo>
                  <a:lnTo>
                    <a:pt x="682" y="132"/>
                  </a:lnTo>
                  <a:lnTo>
                    <a:pt x="682" y="132"/>
                  </a:lnTo>
                  <a:lnTo>
                    <a:pt x="672" y="134"/>
                  </a:lnTo>
                  <a:lnTo>
                    <a:pt x="662" y="134"/>
                  </a:lnTo>
                  <a:lnTo>
                    <a:pt x="662" y="134"/>
                  </a:lnTo>
                  <a:lnTo>
                    <a:pt x="660" y="134"/>
                  </a:lnTo>
                  <a:lnTo>
                    <a:pt x="660" y="134"/>
                  </a:lnTo>
                  <a:lnTo>
                    <a:pt x="654" y="134"/>
                  </a:lnTo>
                  <a:lnTo>
                    <a:pt x="650" y="132"/>
                  </a:lnTo>
                  <a:lnTo>
                    <a:pt x="648" y="130"/>
                  </a:lnTo>
                  <a:lnTo>
                    <a:pt x="650" y="126"/>
                  </a:lnTo>
                  <a:lnTo>
                    <a:pt x="650" y="126"/>
                  </a:lnTo>
                  <a:lnTo>
                    <a:pt x="654" y="124"/>
                  </a:lnTo>
                  <a:lnTo>
                    <a:pt x="658" y="122"/>
                  </a:lnTo>
                  <a:lnTo>
                    <a:pt x="662" y="120"/>
                  </a:lnTo>
                  <a:lnTo>
                    <a:pt x="664" y="118"/>
                  </a:lnTo>
                  <a:lnTo>
                    <a:pt x="664" y="118"/>
                  </a:lnTo>
                  <a:lnTo>
                    <a:pt x="664" y="118"/>
                  </a:lnTo>
                  <a:lnTo>
                    <a:pt x="662" y="116"/>
                  </a:lnTo>
                  <a:lnTo>
                    <a:pt x="660" y="114"/>
                  </a:lnTo>
                  <a:lnTo>
                    <a:pt x="656" y="112"/>
                  </a:lnTo>
                  <a:lnTo>
                    <a:pt x="656" y="112"/>
                  </a:lnTo>
                  <a:lnTo>
                    <a:pt x="652" y="108"/>
                  </a:lnTo>
                  <a:lnTo>
                    <a:pt x="652" y="108"/>
                  </a:lnTo>
                  <a:lnTo>
                    <a:pt x="650" y="106"/>
                  </a:lnTo>
                  <a:lnTo>
                    <a:pt x="646" y="104"/>
                  </a:lnTo>
                  <a:lnTo>
                    <a:pt x="636" y="104"/>
                  </a:lnTo>
                  <a:lnTo>
                    <a:pt x="636" y="104"/>
                  </a:lnTo>
                  <a:lnTo>
                    <a:pt x="636" y="104"/>
                  </a:lnTo>
                  <a:lnTo>
                    <a:pt x="636" y="104"/>
                  </a:lnTo>
                  <a:lnTo>
                    <a:pt x="630" y="104"/>
                  </a:lnTo>
                  <a:lnTo>
                    <a:pt x="630" y="104"/>
                  </a:lnTo>
                  <a:lnTo>
                    <a:pt x="624" y="104"/>
                  </a:lnTo>
                  <a:lnTo>
                    <a:pt x="624" y="104"/>
                  </a:lnTo>
                  <a:lnTo>
                    <a:pt x="618" y="102"/>
                  </a:lnTo>
                  <a:lnTo>
                    <a:pt x="618" y="102"/>
                  </a:lnTo>
                  <a:lnTo>
                    <a:pt x="612" y="98"/>
                  </a:lnTo>
                  <a:lnTo>
                    <a:pt x="612" y="98"/>
                  </a:lnTo>
                  <a:lnTo>
                    <a:pt x="610" y="98"/>
                  </a:lnTo>
                  <a:lnTo>
                    <a:pt x="610" y="98"/>
                  </a:lnTo>
                  <a:lnTo>
                    <a:pt x="608" y="98"/>
                  </a:lnTo>
                  <a:lnTo>
                    <a:pt x="608" y="98"/>
                  </a:lnTo>
                  <a:lnTo>
                    <a:pt x="604" y="100"/>
                  </a:lnTo>
                  <a:lnTo>
                    <a:pt x="604" y="100"/>
                  </a:lnTo>
                  <a:lnTo>
                    <a:pt x="604" y="100"/>
                  </a:lnTo>
                  <a:lnTo>
                    <a:pt x="604" y="100"/>
                  </a:lnTo>
                  <a:lnTo>
                    <a:pt x="600" y="98"/>
                  </a:lnTo>
                  <a:lnTo>
                    <a:pt x="598" y="96"/>
                  </a:lnTo>
                  <a:lnTo>
                    <a:pt x="592" y="92"/>
                  </a:lnTo>
                  <a:lnTo>
                    <a:pt x="592" y="92"/>
                  </a:lnTo>
                  <a:lnTo>
                    <a:pt x="588" y="92"/>
                  </a:lnTo>
                  <a:lnTo>
                    <a:pt x="582" y="90"/>
                  </a:lnTo>
                  <a:lnTo>
                    <a:pt x="582" y="90"/>
                  </a:lnTo>
                  <a:lnTo>
                    <a:pt x="580" y="88"/>
                  </a:lnTo>
                  <a:lnTo>
                    <a:pt x="576" y="86"/>
                  </a:lnTo>
                  <a:lnTo>
                    <a:pt x="576" y="86"/>
                  </a:lnTo>
                  <a:lnTo>
                    <a:pt x="574" y="84"/>
                  </a:lnTo>
                  <a:lnTo>
                    <a:pt x="572" y="82"/>
                  </a:lnTo>
                  <a:lnTo>
                    <a:pt x="572" y="82"/>
                  </a:lnTo>
                  <a:lnTo>
                    <a:pt x="564" y="80"/>
                  </a:lnTo>
                  <a:lnTo>
                    <a:pt x="564" y="80"/>
                  </a:lnTo>
                  <a:lnTo>
                    <a:pt x="564" y="80"/>
                  </a:lnTo>
                  <a:lnTo>
                    <a:pt x="564" y="80"/>
                  </a:lnTo>
                  <a:lnTo>
                    <a:pt x="558" y="82"/>
                  </a:lnTo>
                  <a:lnTo>
                    <a:pt x="554" y="84"/>
                  </a:lnTo>
                  <a:lnTo>
                    <a:pt x="550" y="88"/>
                  </a:lnTo>
                  <a:lnTo>
                    <a:pt x="544" y="90"/>
                  </a:lnTo>
                  <a:lnTo>
                    <a:pt x="544" y="90"/>
                  </a:lnTo>
                  <a:lnTo>
                    <a:pt x="544" y="90"/>
                  </a:lnTo>
                  <a:lnTo>
                    <a:pt x="544" y="90"/>
                  </a:lnTo>
                  <a:lnTo>
                    <a:pt x="540" y="88"/>
                  </a:lnTo>
                  <a:lnTo>
                    <a:pt x="538" y="86"/>
                  </a:lnTo>
                  <a:lnTo>
                    <a:pt x="538" y="82"/>
                  </a:lnTo>
                  <a:lnTo>
                    <a:pt x="536" y="80"/>
                  </a:lnTo>
                  <a:lnTo>
                    <a:pt x="536" y="80"/>
                  </a:lnTo>
                  <a:lnTo>
                    <a:pt x="532" y="78"/>
                  </a:lnTo>
                  <a:lnTo>
                    <a:pt x="532" y="78"/>
                  </a:lnTo>
                  <a:lnTo>
                    <a:pt x="530" y="80"/>
                  </a:lnTo>
                  <a:lnTo>
                    <a:pt x="528" y="82"/>
                  </a:lnTo>
                  <a:lnTo>
                    <a:pt x="526" y="86"/>
                  </a:lnTo>
                  <a:lnTo>
                    <a:pt x="526" y="86"/>
                  </a:lnTo>
                  <a:lnTo>
                    <a:pt x="528" y="90"/>
                  </a:lnTo>
                  <a:lnTo>
                    <a:pt x="528" y="92"/>
                  </a:lnTo>
                  <a:lnTo>
                    <a:pt x="528" y="94"/>
                  </a:lnTo>
                  <a:lnTo>
                    <a:pt x="524" y="96"/>
                  </a:lnTo>
                  <a:lnTo>
                    <a:pt x="524" y="96"/>
                  </a:lnTo>
                  <a:lnTo>
                    <a:pt x="522" y="96"/>
                  </a:lnTo>
                  <a:lnTo>
                    <a:pt x="522" y="96"/>
                  </a:lnTo>
                  <a:lnTo>
                    <a:pt x="516" y="94"/>
                  </a:lnTo>
                  <a:lnTo>
                    <a:pt x="512" y="90"/>
                  </a:lnTo>
                  <a:lnTo>
                    <a:pt x="504" y="78"/>
                  </a:lnTo>
                  <a:lnTo>
                    <a:pt x="504" y="78"/>
                  </a:lnTo>
                  <a:lnTo>
                    <a:pt x="500" y="74"/>
                  </a:lnTo>
                  <a:lnTo>
                    <a:pt x="494" y="72"/>
                  </a:lnTo>
                  <a:lnTo>
                    <a:pt x="494" y="72"/>
                  </a:lnTo>
                  <a:lnTo>
                    <a:pt x="490" y="72"/>
                  </a:lnTo>
                  <a:lnTo>
                    <a:pt x="490" y="72"/>
                  </a:lnTo>
                  <a:lnTo>
                    <a:pt x="488" y="74"/>
                  </a:lnTo>
                  <a:lnTo>
                    <a:pt x="488" y="76"/>
                  </a:lnTo>
                  <a:lnTo>
                    <a:pt x="486" y="76"/>
                  </a:lnTo>
                  <a:lnTo>
                    <a:pt x="484" y="78"/>
                  </a:lnTo>
                  <a:lnTo>
                    <a:pt x="484" y="78"/>
                  </a:lnTo>
                  <a:lnTo>
                    <a:pt x="480" y="76"/>
                  </a:lnTo>
                  <a:lnTo>
                    <a:pt x="480" y="76"/>
                  </a:lnTo>
                  <a:lnTo>
                    <a:pt x="476" y="72"/>
                  </a:lnTo>
                  <a:lnTo>
                    <a:pt x="474" y="70"/>
                  </a:lnTo>
                  <a:lnTo>
                    <a:pt x="472" y="70"/>
                  </a:lnTo>
                  <a:lnTo>
                    <a:pt x="472" y="70"/>
                  </a:lnTo>
                  <a:lnTo>
                    <a:pt x="468" y="70"/>
                  </a:lnTo>
                  <a:lnTo>
                    <a:pt x="468" y="70"/>
                  </a:lnTo>
                  <a:lnTo>
                    <a:pt x="462" y="72"/>
                  </a:lnTo>
                  <a:lnTo>
                    <a:pt x="454" y="74"/>
                  </a:lnTo>
                  <a:lnTo>
                    <a:pt x="454" y="74"/>
                  </a:lnTo>
                  <a:lnTo>
                    <a:pt x="446" y="76"/>
                  </a:lnTo>
                  <a:lnTo>
                    <a:pt x="442" y="76"/>
                  </a:lnTo>
                  <a:lnTo>
                    <a:pt x="438" y="80"/>
                  </a:lnTo>
                  <a:lnTo>
                    <a:pt x="438" y="80"/>
                  </a:lnTo>
                  <a:lnTo>
                    <a:pt x="434" y="86"/>
                  </a:lnTo>
                  <a:lnTo>
                    <a:pt x="434" y="86"/>
                  </a:lnTo>
                  <a:lnTo>
                    <a:pt x="430" y="88"/>
                  </a:lnTo>
                  <a:lnTo>
                    <a:pt x="430" y="88"/>
                  </a:lnTo>
                  <a:lnTo>
                    <a:pt x="426" y="86"/>
                  </a:lnTo>
                  <a:lnTo>
                    <a:pt x="426" y="86"/>
                  </a:lnTo>
                  <a:lnTo>
                    <a:pt x="424" y="86"/>
                  </a:lnTo>
                  <a:lnTo>
                    <a:pt x="422" y="84"/>
                  </a:lnTo>
                  <a:lnTo>
                    <a:pt x="422" y="84"/>
                  </a:lnTo>
                  <a:lnTo>
                    <a:pt x="420" y="84"/>
                  </a:lnTo>
                  <a:lnTo>
                    <a:pt x="420" y="84"/>
                  </a:lnTo>
                  <a:lnTo>
                    <a:pt x="418" y="84"/>
                  </a:lnTo>
                  <a:lnTo>
                    <a:pt x="414" y="86"/>
                  </a:lnTo>
                  <a:lnTo>
                    <a:pt x="414" y="86"/>
                  </a:lnTo>
                  <a:lnTo>
                    <a:pt x="412" y="90"/>
                  </a:lnTo>
                  <a:lnTo>
                    <a:pt x="410" y="92"/>
                  </a:lnTo>
                  <a:lnTo>
                    <a:pt x="410" y="92"/>
                  </a:lnTo>
                  <a:lnTo>
                    <a:pt x="404" y="94"/>
                  </a:lnTo>
                  <a:lnTo>
                    <a:pt x="404" y="94"/>
                  </a:lnTo>
                  <a:lnTo>
                    <a:pt x="404" y="94"/>
                  </a:lnTo>
                  <a:lnTo>
                    <a:pt x="404" y="94"/>
                  </a:lnTo>
                  <a:lnTo>
                    <a:pt x="402" y="92"/>
                  </a:lnTo>
                  <a:lnTo>
                    <a:pt x="402" y="92"/>
                  </a:lnTo>
                  <a:lnTo>
                    <a:pt x="400" y="98"/>
                  </a:lnTo>
                  <a:lnTo>
                    <a:pt x="398" y="100"/>
                  </a:lnTo>
                  <a:lnTo>
                    <a:pt x="394" y="102"/>
                  </a:lnTo>
                  <a:lnTo>
                    <a:pt x="390" y="102"/>
                  </a:lnTo>
                  <a:lnTo>
                    <a:pt x="390" y="102"/>
                  </a:lnTo>
                  <a:lnTo>
                    <a:pt x="376" y="100"/>
                  </a:lnTo>
                  <a:lnTo>
                    <a:pt x="364" y="96"/>
                  </a:lnTo>
                  <a:lnTo>
                    <a:pt x="364" y="96"/>
                  </a:lnTo>
                  <a:lnTo>
                    <a:pt x="358" y="90"/>
                  </a:lnTo>
                  <a:lnTo>
                    <a:pt x="352" y="86"/>
                  </a:lnTo>
                  <a:lnTo>
                    <a:pt x="352" y="86"/>
                  </a:lnTo>
                  <a:lnTo>
                    <a:pt x="344" y="86"/>
                  </a:lnTo>
                  <a:lnTo>
                    <a:pt x="338" y="82"/>
                  </a:lnTo>
                  <a:lnTo>
                    <a:pt x="338" y="82"/>
                  </a:lnTo>
                  <a:lnTo>
                    <a:pt x="332" y="78"/>
                  </a:lnTo>
                  <a:lnTo>
                    <a:pt x="332" y="78"/>
                  </a:lnTo>
                  <a:lnTo>
                    <a:pt x="330" y="76"/>
                  </a:lnTo>
                  <a:lnTo>
                    <a:pt x="326" y="76"/>
                  </a:lnTo>
                  <a:lnTo>
                    <a:pt x="326" y="76"/>
                  </a:lnTo>
                  <a:lnTo>
                    <a:pt x="318" y="70"/>
                  </a:lnTo>
                  <a:lnTo>
                    <a:pt x="314" y="68"/>
                  </a:lnTo>
                  <a:lnTo>
                    <a:pt x="310" y="66"/>
                  </a:lnTo>
                  <a:lnTo>
                    <a:pt x="310" y="66"/>
                  </a:lnTo>
                  <a:lnTo>
                    <a:pt x="308" y="66"/>
                  </a:lnTo>
                  <a:lnTo>
                    <a:pt x="308" y="66"/>
                  </a:lnTo>
                  <a:lnTo>
                    <a:pt x="306" y="66"/>
                  </a:lnTo>
                  <a:lnTo>
                    <a:pt x="302" y="68"/>
                  </a:lnTo>
                  <a:lnTo>
                    <a:pt x="302" y="68"/>
                  </a:lnTo>
                  <a:lnTo>
                    <a:pt x="300" y="68"/>
                  </a:lnTo>
                  <a:lnTo>
                    <a:pt x="300" y="68"/>
                  </a:lnTo>
                  <a:lnTo>
                    <a:pt x="298" y="68"/>
                  </a:lnTo>
                  <a:lnTo>
                    <a:pt x="298" y="68"/>
                  </a:lnTo>
                  <a:lnTo>
                    <a:pt x="296" y="68"/>
                  </a:lnTo>
                  <a:lnTo>
                    <a:pt x="296" y="68"/>
                  </a:lnTo>
                  <a:lnTo>
                    <a:pt x="294" y="68"/>
                  </a:lnTo>
                  <a:lnTo>
                    <a:pt x="294" y="68"/>
                  </a:lnTo>
                  <a:lnTo>
                    <a:pt x="286" y="68"/>
                  </a:lnTo>
                  <a:lnTo>
                    <a:pt x="278" y="70"/>
                  </a:lnTo>
                  <a:lnTo>
                    <a:pt x="278" y="70"/>
                  </a:lnTo>
                  <a:lnTo>
                    <a:pt x="276" y="70"/>
                  </a:lnTo>
                  <a:lnTo>
                    <a:pt x="276" y="70"/>
                  </a:lnTo>
                  <a:lnTo>
                    <a:pt x="260" y="66"/>
                  </a:lnTo>
                  <a:lnTo>
                    <a:pt x="260" y="66"/>
                  </a:lnTo>
                  <a:lnTo>
                    <a:pt x="258" y="66"/>
                  </a:lnTo>
                  <a:lnTo>
                    <a:pt x="258" y="66"/>
                  </a:lnTo>
                  <a:lnTo>
                    <a:pt x="254" y="66"/>
                  </a:lnTo>
                  <a:lnTo>
                    <a:pt x="254" y="66"/>
                  </a:lnTo>
                  <a:lnTo>
                    <a:pt x="250" y="66"/>
                  </a:lnTo>
                  <a:lnTo>
                    <a:pt x="250" y="66"/>
                  </a:lnTo>
                  <a:lnTo>
                    <a:pt x="244" y="66"/>
                  </a:lnTo>
                  <a:lnTo>
                    <a:pt x="244" y="66"/>
                  </a:lnTo>
                  <a:lnTo>
                    <a:pt x="236" y="62"/>
                  </a:lnTo>
                  <a:lnTo>
                    <a:pt x="228" y="58"/>
                  </a:lnTo>
                  <a:lnTo>
                    <a:pt x="228" y="58"/>
                  </a:lnTo>
                  <a:lnTo>
                    <a:pt x="224" y="58"/>
                  </a:lnTo>
                  <a:lnTo>
                    <a:pt x="224" y="58"/>
                  </a:lnTo>
                  <a:lnTo>
                    <a:pt x="220" y="58"/>
                  </a:lnTo>
                  <a:lnTo>
                    <a:pt x="220" y="60"/>
                  </a:lnTo>
                  <a:lnTo>
                    <a:pt x="218" y="60"/>
                  </a:lnTo>
                  <a:lnTo>
                    <a:pt x="214" y="62"/>
                  </a:lnTo>
                  <a:lnTo>
                    <a:pt x="214" y="62"/>
                  </a:lnTo>
                  <a:lnTo>
                    <a:pt x="214" y="62"/>
                  </a:lnTo>
                  <a:lnTo>
                    <a:pt x="214" y="62"/>
                  </a:lnTo>
                  <a:lnTo>
                    <a:pt x="208" y="60"/>
                  </a:lnTo>
                  <a:lnTo>
                    <a:pt x="202" y="58"/>
                  </a:lnTo>
                  <a:lnTo>
                    <a:pt x="202" y="58"/>
                  </a:lnTo>
                  <a:lnTo>
                    <a:pt x="198" y="56"/>
                  </a:lnTo>
                  <a:lnTo>
                    <a:pt x="196" y="54"/>
                  </a:lnTo>
                  <a:lnTo>
                    <a:pt x="196" y="54"/>
                  </a:lnTo>
                  <a:lnTo>
                    <a:pt x="194" y="50"/>
                  </a:lnTo>
                  <a:lnTo>
                    <a:pt x="192" y="48"/>
                  </a:lnTo>
                  <a:lnTo>
                    <a:pt x="192" y="48"/>
                  </a:lnTo>
                  <a:lnTo>
                    <a:pt x="190" y="48"/>
                  </a:lnTo>
                  <a:lnTo>
                    <a:pt x="190" y="48"/>
                  </a:lnTo>
                  <a:lnTo>
                    <a:pt x="186" y="48"/>
                  </a:lnTo>
                  <a:lnTo>
                    <a:pt x="186" y="48"/>
                  </a:lnTo>
                  <a:lnTo>
                    <a:pt x="184" y="48"/>
                  </a:lnTo>
                  <a:lnTo>
                    <a:pt x="184" y="48"/>
                  </a:lnTo>
                  <a:lnTo>
                    <a:pt x="184" y="48"/>
                  </a:lnTo>
                  <a:lnTo>
                    <a:pt x="184" y="48"/>
                  </a:lnTo>
                  <a:lnTo>
                    <a:pt x="176" y="46"/>
                  </a:lnTo>
                  <a:lnTo>
                    <a:pt x="176" y="46"/>
                  </a:lnTo>
                  <a:lnTo>
                    <a:pt x="174" y="46"/>
                  </a:lnTo>
                  <a:lnTo>
                    <a:pt x="174" y="46"/>
                  </a:lnTo>
                  <a:lnTo>
                    <a:pt x="168" y="46"/>
                  </a:lnTo>
                  <a:lnTo>
                    <a:pt x="168" y="46"/>
                  </a:lnTo>
                  <a:lnTo>
                    <a:pt x="162" y="48"/>
                  </a:lnTo>
                  <a:lnTo>
                    <a:pt x="162" y="48"/>
                  </a:lnTo>
                  <a:lnTo>
                    <a:pt x="160" y="48"/>
                  </a:lnTo>
                  <a:lnTo>
                    <a:pt x="160" y="48"/>
                  </a:lnTo>
                  <a:lnTo>
                    <a:pt x="156" y="44"/>
                  </a:lnTo>
                  <a:lnTo>
                    <a:pt x="152" y="40"/>
                  </a:lnTo>
                  <a:lnTo>
                    <a:pt x="150" y="36"/>
                  </a:lnTo>
                  <a:lnTo>
                    <a:pt x="146" y="34"/>
                  </a:lnTo>
                  <a:lnTo>
                    <a:pt x="146" y="34"/>
                  </a:lnTo>
                  <a:lnTo>
                    <a:pt x="140" y="36"/>
                  </a:lnTo>
                  <a:lnTo>
                    <a:pt x="140" y="36"/>
                  </a:lnTo>
                  <a:lnTo>
                    <a:pt x="134" y="42"/>
                  </a:lnTo>
                  <a:lnTo>
                    <a:pt x="132" y="44"/>
                  </a:lnTo>
                  <a:lnTo>
                    <a:pt x="128" y="44"/>
                  </a:lnTo>
                  <a:lnTo>
                    <a:pt x="128" y="44"/>
                  </a:lnTo>
                  <a:lnTo>
                    <a:pt x="126" y="44"/>
                  </a:lnTo>
                  <a:lnTo>
                    <a:pt x="126" y="44"/>
                  </a:lnTo>
                  <a:lnTo>
                    <a:pt x="122" y="44"/>
                  </a:lnTo>
                  <a:lnTo>
                    <a:pt x="122" y="44"/>
                  </a:lnTo>
                  <a:lnTo>
                    <a:pt x="118" y="44"/>
                  </a:lnTo>
                  <a:lnTo>
                    <a:pt x="118" y="44"/>
                  </a:lnTo>
                  <a:lnTo>
                    <a:pt x="110" y="44"/>
                  </a:lnTo>
                  <a:lnTo>
                    <a:pt x="110" y="44"/>
                  </a:lnTo>
                  <a:lnTo>
                    <a:pt x="104" y="48"/>
                  </a:lnTo>
                  <a:lnTo>
                    <a:pt x="96" y="50"/>
                  </a:lnTo>
                  <a:lnTo>
                    <a:pt x="96" y="50"/>
                  </a:lnTo>
                  <a:lnTo>
                    <a:pt x="94" y="50"/>
                  </a:lnTo>
                  <a:lnTo>
                    <a:pt x="94" y="50"/>
                  </a:lnTo>
                  <a:lnTo>
                    <a:pt x="90" y="50"/>
                  </a:lnTo>
                  <a:lnTo>
                    <a:pt x="90" y="50"/>
                  </a:lnTo>
                  <a:lnTo>
                    <a:pt x="86" y="50"/>
                  </a:lnTo>
                  <a:lnTo>
                    <a:pt x="82" y="54"/>
                  </a:lnTo>
                  <a:lnTo>
                    <a:pt x="82" y="54"/>
                  </a:lnTo>
                  <a:lnTo>
                    <a:pt x="74" y="58"/>
                  </a:lnTo>
                  <a:lnTo>
                    <a:pt x="68" y="62"/>
                  </a:lnTo>
                  <a:lnTo>
                    <a:pt x="68" y="62"/>
                  </a:lnTo>
                  <a:lnTo>
                    <a:pt x="66" y="66"/>
                  </a:lnTo>
                  <a:lnTo>
                    <a:pt x="64" y="68"/>
                  </a:lnTo>
                  <a:lnTo>
                    <a:pt x="64" y="72"/>
                  </a:lnTo>
                  <a:lnTo>
                    <a:pt x="62" y="76"/>
                  </a:lnTo>
                  <a:lnTo>
                    <a:pt x="62" y="76"/>
                  </a:lnTo>
                  <a:lnTo>
                    <a:pt x="58" y="80"/>
                  </a:lnTo>
                  <a:lnTo>
                    <a:pt x="52" y="82"/>
                  </a:lnTo>
                  <a:lnTo>
                    <a:pt x="44" y="84"/>
                  </a:lnTo>
                  <a:lnTo>
                    <a:pt x="38" y="86"/>
                  </a:lnTo>
                  <a:lnTo>
                    <a:pt x="38" y="86"/>
                  </a:lnTo>
                  <a:lnTo>
                    <a:pt x="32" y="84"/>
                  </a:lnTo>
                  <a:lnTo>
                    <a:pt x="32" y="84"/>
                  </a:lnTo>
                  <a:lnTo>
                    <a:pt x="26" y="84"/>
                  </a:lnTo>
                  <a:lnTo>
                    <a:pt x="26" y="84"/>
                  </a:lnTo>
                  <a:lnTo>
                    <a:pt x="22" y="84"/>
                  </a:lnTo>
                  <a:lnTo>
                    <a:pt x="18" y="86"/>
                  </a:lnTo>
                  <a:lnTo>
                    <a:pt x="18" y="86"/>
                  </a:lnTo>
                  <a:lnTo>
                    <a:pt x="14" y="88"/>
                  </a:lnTo>
                  <a:lnTo>
                    <a:pt x="12" y="92"/>
                  </a:lnTo>
                  <a:lnTo>
                    <a:pt x="14" y="96"/>
                  </a:lnTo>
                  <a:lnTo>
                    <a:pt x="18" y="98"/>
                  </a:lnTo>
                  <a:lnTo>
                    <a:pt x="18" y="98"/>
                  </a:lnTo>
                  <a:lnTo>
                    <a:pt x="24" y="102"/>
                  </a:lnTo>
                  <a:lnTo>
                    <a:pt x="30" y="106"/>
                  </a:lnTo>
                  <a:lnTo>
                    <a:pt x="30" y="106"/>
                  </a:lnTo>
                  <a:lnTo>
                    <a:pt x="32" y="110"/>
                  </a:lnTo>
                  <a:lnTo>
                    <a:pt x="34" y="112"/>
                  </a:lnTo>
                  <a:lnTo>
                    <a:pt x="34" y="112"/>
                  </a:lnTo>
                  <a:lnTo>
                    <a:pt x="38" y="114"/>
                  </a:lnTo>
                  <a:lnTo>
                    <a:pt x="42" y="116"/>
                  </a:lnTo>
                  <a:lnTo>
                    <a:pt x="42" y="116"/>
                  </a:lnTo>
                  <a:lnTo>
                    <a:pt x="46" y="118"/>
                  </a:lnTo>
                  <a:lnTo>
                    <a:pt x="48" y="120"/>
                  </a:lnTo>
                  <a:lnTo>
                    <a:pt x="52" y="126"/>
                  </a:lnTo>
                  <a:lnTo>
                    <a:pt x="52" y="126"/>
                  </a:lnTo>
                  <a:lnTo>
                    <a:pt x="58" y="128"/>
                  </a:lnTo>
                  <a:lnTo>
                    <a:pt x="58" y="128"/>
                  </a:lnTo>
                  <a:lnTo>
                    <a:pt x="60" y="128"/>
                  </a:lnTo>
                  <a:lnTo>
                    <a:pt x="60" y="128"/>
                  </a:lnTo>
                  <a:lnTo>
                    <a:pt x="64" y="128"/>
                  </a:lnTo>
                  <a:lnTo>
                    <a:pt x="64" y="128"/>
                  </a:lnTo>
                  <a:lnTo>
                    <a:pt x="68" y="128"/>
                  </a:lnTo>
                  <a:lnTo>
                    <a:pt x="68" y="128"/>
                  </a:lnTo>
                  <a:lnTo>
                    <a:pt x="74" y="132"/>
                  </a:lnTo>
                  <a:lnTo>
                    <a:pt x="80" y="134"/>
                  </a:lnTo>
                  <a:lnTo>
                    <a:pt x="80" y="134"/>
                  </a:lnTo>
                  <a:lnTo>
                    <a:pt x="84" y="134"/>
                  </a:lnTo>
                  <a:lnTo>
                    <a:pt x="84" y="134"/>
                  </a:lnTo>
                  <a:lnTo>
                    <a:pt x="86" y="134"/>
                  </a:lnTo>
                  <a:lnTo>
                    <a:pt x="86" y="134"/>
                  </a:lnTo>
                  <a:lnTo>
                    <a:pt x="86" y="134"/>
                  </a:lnTo>
                  <a:lnTo>
                    <a:pt x="86" y="134"/>
                  </a:lnTo>
                  <a:lnTo>
                    <a:pt x="90" y="136"/>
                  </a:lnTo>
                  <a:lnTo>
                    <a:pt x="92" y="138"/>
                  </a:lnTo>
                  <a:lnTo>
                    <a:pt x="94" y="140"/>
                  </a:lnTo>
                  <a:lnTo>
                    <a:pt x="94" y="140"/>
                  </a:lnTo>
                  <a:lnTo>
                    <a:pt x="84" y="146"/>
                  </a:lnTo>
                  <a:lnTo>
                    <a:pt x="72" y="148"/>
                  </a:lnTo>
                  <a:lnTo>
                    <a:pt x="72" y="148"/>
                  </a:lnTo>
                  <a:lnTo>
                    <a:pt x="54" y="148"/>
                  </a:lnTo>
                  <a:lnTo>
                    <a:pt x="54" y="148"/>
                  </a:lnTo>
                  <a:lnTo>
                    <a:pt x="48" y="148"/>
                  </a:lnTo>
                  <a:lnTo>
                    <a:pt x="42" y="144"/>
                  </a:lnTo>
                  <a:lnTo>
                    <a:pt x="42" y="144"/>
                  </a:lnTo>
                  <a:lnTo>
                    <a:pt x="36" y="138"/>
                  </a:lnTo>
                  <a:lnTo>
                    <a:pt x="34" y="136"/>
                  </a:lnTo>
                  <a:lnTo>
                    <a:pt x="30" y="134"/>
                  </a:lnTo>
                  <a:lnTo>
                    <a:pt x="30" y="134"/>
                  </a:lnTo>
                  <a:lnTo>
                    <a:pt x="24" y="136"/>
                  </a:lnTo>
                  <a:lnTo>
                    <a:pt x="24" y="136"/>
                  </a:lnTo>
                  <a:lnTo>
                    <a:pt x="22" y="140"/>
                  </a:lnTo>
                  <a:lnTo>
                    <a:pt x="18" y="144"/>
                  </a:lnTo>
                  <a:lnTo>
                    <a:pt x="18" y="144"/>
                  </a:lnTo>
                  <a:lnTo>
                    <a:pt x="12" y="148"/>
                  </a:lnTo>
                  <a:lnTo>
                    <a:pt x="6" y="150"/>
                  </a:lnTo>
                  <a:lnTo>
                    <a:pt x="6" y="150"/>
                  </a:lnTo>
                  <a:lnTo>
                    <a:pt x="0" y="154"/>
                  </a:lnTo>
                  <a:lnTo>
                    <a:pt x="0" y="158"/>
                  </a:lnTo>
                  <a:lnTo>
                    <a:pt x="2" y="162"/>
                  </a:lnTo>
                  <a:lnTo>
                    <a:pt x="6" y="166"/>
                  </a:lnTo>
                  <a:lnTo>
                    <a:pt x="6" y="166"/>
                  </a:lnTo>
                  <a:lnTo>
                    <a:pt x="10" y="176"/>
                  </a:lnTo>
                  <a:lnTo>
                    <a:pt x="14" y="182"/>
                  </a:lnTo>
                  <a:lnTo>
                    <a:pt x="18" y="184"/>
                  </a:lnTo>
                  <a:lnTo>
                    <a:pt x="18" y="184"/>
                  </a:lnTo>
                  <a:lnTo>
                    <a:pt x="22" y="186"/>
                  </a:lnTo>
                  <a:lnTo>
                    <a:pt x="26" y="188"/>
                  </a:lnTo>
                  <a:lnTo>
                    <a:pt x="26" y="188"/>
                  </a:lnTo>
                  <a:lnTo>
                    <a:pt x="38" y="186"/>
                  </a:lnTo>
                  <a:lnTo>
                    <a:pt x="48" y="184"/>
                  </a:lnTo>
                  <a:lnTo>
                    <a:pt x="48" y="184"/>
                  </a:lnTo>
                  <a:lnTo>
                    <a:pt x="50" y="184"/>
                  </a:lnTo>
                  <a:lnTo>
                    <a:pt x="50" y="184"/>
                  </a:lnTo>
                  <a:lnTo>
                    <a:pt x="56" y="184"/>
                  </a:lnTo>
                  <a:lnTo>
                    <a:pt x="56" y="184"/>
                  </a:lnTo>
                  <a:lnTo>
                    <a:pt x="60" y="184"/>
                  </a:lnTo>
                  <a:lnTo>
                    <a:pt x="60" y="184"/>
                  </a:lnTo>
                  <a:lnTo>
                    <a:pt x="62" y="184"/>
                  </a:lnTo>
                  <a:lnTo>
                    <a:pt x="62" y="184"/>
                  </a:lnTo>
                  <a:lnTo>
                    <a:pt x="70" y="180"/>
                  </a:lnTo>
                  <a:lnTo>
                    <a:pt x="72" y="178"/>
                  </a:lnTo>
                  <a:lnTo>
                    <a:pt x="74" y="178"/>
                  </a:lnTo>
                  <a:lnTo>
                    <a:pt x="74" y="178"/>
                  </a:lnTo>
                  <a:lnTo>
                    <a:pt x="78" y="180"/>
                  </a:lnTo>
                  <a:lnTo>
                    <a:pt x="78" y="180"/>
                  </a:lnTo>
                  <a:lnTo>
                    <a:pt x="80" y="184"/>
                  </a:lnTo>
                  <a:lnTo>
                    <a:pt x="80" y="188"/>
                  </a:lnTo>
                  <a:lnTo>
                    <a:pt x="80" y="194"/>
                  </a:lnTo>
                  <a:lnTo>
                    <a:pt x="80" y="198"/>
                  </a:lnTo>
                  <a:lnTo>
                    <a:pt x="80" y="198"/>
                  </a:lnTo>
                  <a:lnTo>
                    <a:pt x="84" y="202"/>
                  </a:lnTo>
                  <a:lnTo>
                    <a:pt x="86" y="204"/>
                  </a:lnTo>
                  <a:lnTo>
                    <a:pt x="86" y="206"/>
                  </a:lnTo>
                  <a:lnTo>
                    <a:pt x="86" y="206"/>
                  </a:lnTo>
                  <a:lnTo>
                    <a:pt x="84" y="208"/>
                  </a:lnTo>
                  <a:lnTo>
                    <a:pt x="82" y="210"/>
                  </a:lnTo>
                  <a:lnTo>
                    <a:pt x="82" y="210"/>
                  </a:lnTo>
                  <a:lnTo>
                    <a:pt x="76" y="208"/>
                  </a:lnTo>
                  <a:lnTo>
                    <a:pt x="76" y="208"/>
                  </a:lnTo>
                  <a:lnTo>
                    <a:pt x="72" y="208"/>
                  </a:lnTo>
                  <a:lnTo>
                    <a:pt x="72" y="208"/>
                  </a:lnTo>
                  <a:lnTo>
                    <a:pt x="62" y="210"/>
                  </a:lnTo>
                  <a:lnTo>
                    <a:pt x="62" y="210"/>
                  </a:lnTo>
                  <a:lnTo>
                    <a:pt x="60" y="212"/>
                  </a:lnTo>
                  <a:lnTo>
                    <a:pt x="58" y="214"/>
                  </a:lnTo>
                  <a:lnTo>
                    <a:pt x="58" y="214"/>
                  </a:lnTo>
                  <a:lnTo>
                    <a:pt x="58" y="214"/>
                  </a:lnTo>
                  <a:lnTo>
                    <a:pt x="56" y="214"/>
                  </a:lnTo>
                  <a:lnTo>
                    <a:pt x="56" y="214"/>
                  </a:lnTo>
                  <a:lnTo>
                    <a:pt x="52" y="212"/>
                  </a:lnTo>
                  <a:lnTo>
                    <a:pt x="48" y="212"/>
                  </a:lnTo>
                  <a:lnTo>
                    <a:pt x="48" y="212"/>
                  </a:lnTo>
                  <a:lnTo>
                    <a:pt x="42" y="210"/>
                  </a:lnTo>
                  <a:lnTo>
                    <a:pt x="42" y="210"/>
                  </a:lnTo>
                  <a:lnTo>
                    <a:pt x="40" y="210"/>
                  </a:lnTo>
                  <a:lnTo>
                    <a:pt x="36" y="214"/>
                  </a:lnTo>
                  <a:lnTo>
                    <a:pt x="36" y="214"/>
                  </a:lnTo>
                  <a:lnTo>
                    <a:pt x="30" y="220"/>
                  </a:lnTo>
                  <a:lnTo>
                    <a:pt x="26" y="226"/>
                  </a:lnTo>
                  <a:lnTo>
                    <a:pt x="26" y="226"/>
                  </a:lnTo>
                  <a:lnTo>
                    <a:pt x="16" y="236"/>
                  </a:lnTo>
                  <a:lnTo>
                    <a:pt x="12" y="244"/>
                  </a:lnTo>
                  <a:lnTo>
                    <a:pt x="12" y="246"/>
                  </a:lnTo>
                  <a:lnTo>
                    <a:pt x="14" y="250"/>
                  </a:lnTo>
                  <a:lnTo>
                    <a:pt x="14" y="250"/>
                  </a:lnTo>
                  <a:lnTo>
                    <a:pt x="18" y="252"/>
                  </a:lnTo>
                  <a:lnTo>
                    <a:pt x="20" y="252"/>
                  </a:lnTo>
                  <a:lnTo>
                    <a:pt x="24" y="254"/>
                  </a:lnTo>
                  <a:lnTo>
                    <a:pt x="26" y="258"/>
                  </a:lnTo>
                  <a:lnTo>
                    <a:pt x="26" y="258"/>
                  </a:lnTo>
                  <a:lnTo>
                    <a:pt x="30" y="274"/>
                  </a:lnTo>
                  <a:lnTo>
                    <a:pt x="30" y="274"/>
                  </a:lnTo>
                  <a:lnTo>
                    <a:pt x="40" y="280"/>
                  </a:lnTo>
                  <a:lnTo>
                    <a:pt x="46" y="284"/>
                  </a:lnTo>
                  <a:lnTo>
                    <a:pt x="50" y="286"/>
                  </a:lnTo>
                  <a:lnTo>
                    <a:pt x="50" y="286"/>
                  </a:lnTo>
                  <a:lnTo>
                    <a:pt x="50" y="286"/>
                  </a:lnTo>
                  <a:lnTo>
                    <a:pt x="50" y="286"/>
                  </a:lnTo>
                  <a:lnTo>
                    <a:pt x="54" y="284"/>
                  </a:lnTo>
                  <a:lnTo>
                    <a:pt x="56" y="280"/>
                  </a:lnTo>
                  <a:lnTo>
                    <a:pt x="60" y="274"/>
                  </a:lnTo>
                  <a:lnTo>
                    <a:pt x="62" y="272"/>
                  </a:lnTo>
                  <a:lnTo>
                    <a:pt x="62" y="272"/>
                  </a:lnTo>
                  <a:lnTo>
                    <a:pt x="64" y="274"/>
                  </a:lnTo>
                  <a:lnTo>
                    <a:pt x="66" y="278"/>
                  </a:lnTo>
                  <a:lnTo>
                    <a:pt x="68" y="288"/>
                  </a:lnTo>
                  <a:lnTo>
                    <a:pt x="72" y="298"/>
                  </a:lnTo>
                  <a:lnTo>
                    <a:pt x="74" y="302"/>
                  </a:lnTo>
                  <a:lnTo>
                    <a:pt x="76" y="302"/>
                  </a:lnTo>
                  <a:lnTo>
                    <a:pt x="76" y="302"/>
                  </a:lnTo>
                  <a:lnTo>
                    <a:pt x="78" y="300"/>
                  </a:lnTo>
                  <a:lnTo>
                    <a:pt x="84" y="294"/>
                  </a:lnTo>
                  <a:lnTo>
                    <a:pt x="84" y="294"/>
                  </a:lnTo>
                  <a:lnTo>
                    <a:pt x="88" y="298"/>
                  </a:lnTo>
                  <a:lnTo>
                    <a:pt x="94" y="300"/>
                  </a:lnTo>
                  <a:lnTo>
                    <a:pt x="94" y="300"/>
                  </a:lnTo>
                  <a:lnTo>
                    <a:pt x="106" y="298"/>
                  </a:lnTo>
                  <a:lnTo>
                    <a:pt x="106" y="298"/>
                  </a:lnTo>
                  <a:lnTo>
                    <a:pt x="116" y="296"/>
                  </a:lnTo>
                  <a:lnTo>
                    <a:pt x="116" y="296"/>
                  </a:lnTo>
                  <a:lnTo>
                    <a:pt x="120" y="296"/>
                  </a:lnTo>
                  <a:lnTo>
                    <a:pt x="124" y="300"/>
                  </a:lnTo>
                  <a:lnTo>
                    <a:pt x="124" y="300"/>
                  </a:lnTo>
                  <a:lnTo>
                    <a:pt x="126" y="306"/>
                  </a:lnTo>
                  <a:lnTo>
                    <a:pt x="124" y="310"/>
                  </a:lnTo>
                  <a:lnTo>
                    <a:pt x="118" y="318"/>
                  </a:lnTo>
                  <a:lnTo>
                    <a:pt x="118" y="318"/>
                  </a:lnTo>
                  <a:lnTo>
                    <a:pt x="112" y="326"/>
                  </a:lnTo>
                  <a:lnTo>
                    <a:pt x="108" y="336"/>
                  </a:lnTo>
                  <a:lnTo>
                    <a:pt x="108" y="336"/>
                  </a:lnTo>
                  <a:lnTo>
                    <a:pt x="96" y="344"/>
                  </a:lnTo>
                  <a:lnTo>
                    <a:pt x="84" y="350"/>
                  </a:lnTo>
                  <a:lnTo>
                    <a:pt x="72" y="356"/>
                  </a:lnTo>
                  <a:lnTo>
                    <a:pt x="60" y="364"/>
                  </a:lnTo>
                  <a:lnTo>
                    <a:pt x="60" y="364"/>
                  </a:lnTo>
                  <a:lnTo>
                    <a:pt x="50" y="368"/>
                  </a:lnTo>
                  <a:lnTo>
                    <a:pt x="38" y="372"/>
                  </a:lnTo>
                  <a:lnTo>
                    <a:pt x="26" y="378"/>
                  </a:lnTo>
                  <a:lnTo>
                    <a:pt x="22" y="382"/>
                  </a:lnTo>
                  <a:lnTo>
                    <a:pt x="20" y="386"/>
                  </a:lnTo>
                  <a:lnTo>
                    <a:pt x="20" y="386"/>
                  </a:lnTo>
                  <a:lnTo>
                    <a:pt x="24" y="386"/>
                  </a:lnTo>
                  <a:lnTo>
                    <a:pt x="24" y="386"/>
                  </a:lnTo>
                  <a:lnTo>
                    <a:pt x="40" y="384"/>
                  </a:lnTo>
                  <a:lnTo>
                    <a:pt x="54" y="380"/>
                  </a:lnTo>
                  <a:lnTo>
                    <a:pt x="54" y="380"/>
                  </a:lnTo>
                  <a:lnTo>
                    <a:pt x="68" y="370"/>
                  </a:lnTo>
                  <a:lnTo>
                    <a:pt x="82" y="362"/>
                  </a:lnTo>
                  <a:lnTo>
                    <a:pt x="82" y="362"/>
                  </a:lnTo>
                  <a:lnTo>
                    <a:pt x="86" y="358"/>
                  </a:lnTo>
                  <a:lnTo>
                    <a:pt x="90" y="356"/>
                  </a:lnTo>
                  <a:lnTo>
                    <a:pt x="90" y="356"/>
                  </a:lnTo>
                  <a:lnTo>
                    <a:pt x="96" y="354"/>
                  </a:lnTo>
                  <a:lnTo>
                    <a:pt x="104" y="352"/>
                  </a:lnTo>
                  <a:lnTo>
                    <a:pt x="104" y="352"/>
                  </a:lnTo>
                  <a:lnTo>
                    <a:pt x="114" y="348"/>
                  </a:lnTo>
                  <a:lnTo>
                    <a:pt x="124" y="340"/>
                  </a:lnTo>
                  <a:lnTo>
                    <a:pt x="124" y="340"/>
                  </a:lnTo>
                  <a:lnTo>
                    <a:pt x="138" y="334"/>
                  </a:lnTo>
                  <a:lnTo>
                    <a:pt x="144" y="330"/>
                  </a:lnTo>
                  <a:lnTo>
                    <a:pt x="150" y="326"/>
                  </a:lnTo>
                  <a:lnTo>
                    <a:pt x="150" y="326"/>
                  </a:lnTo>
                  <a:lnTo>
                    <a:pt x="152" y="322"/>
                  </a:lnTo>
                  <a:lnTo>
                    <a:pt x="156" y="316"/>
                  </a:lnTo>
                  <a:lnTo>
                    <a:pt x="156" y="316"/>
                  </a:lnTo>
                  <a:lnTo>
                    <a:pt x="160" y="314"/>
                  </a:lnTo>
                  <a:lnTo>
                    <a:pt x="166" y="310"/>
                  </a:lnTo>
                  <a:lnTo>
                    <a:pt x="170" y="306"/>
                  </a:lnTo>
                  <a:lnTo>
                    <a:pt x="172" y="300"/>
                  </a:lnTo>
                  <a:lnTo>
                    <a:pt x="172" y="300"/>
                  </a:lnTo>
                  <a:lnTo>
                    <a:pt x="168" y="298"/>
                  </a:lnTo>
                  <a:lnTo>
                    <a:pt x="162" y="298"/>
                  </a:lnTo>
                  <a:lnTo>
                    <a:pt x="162" y="298"/>
                  </a:lnTo>
                  <a:lnTo>
                    <a:pt x="166" y="292"/>
                  </a:lnTo>
                  <a:lnTo>
                    <a:pt x="170" y="290"/>
                  </a:lnTo>
                  <a:lnTo>
                    <a:pt x="178" y="282"/>
                  </a:lnTo>
                  <a:lnTo>
                    <a:pt x="178" y="282"/>
                  </a:lnTo>
                  <a:lnTo>
                    <a:pt x="188" y="270"/>
                  </a:lnTo>
                  <a:lnTo>
                    <a:pt x="192" y="266"/>
                  </a:lnTo>
                  <a:lnTo>
                    <a:pt x="198" y="262"/>
                  </a:lnTo>
                  <a:lnTo>
                    <a:pt x="198" y="262"/>
                  </a:lnTo>
                  <a:lnTo>
                    <a:pt x="206" y="260"/>
                  </a:lnTo>
                  <a:lnTo>
                    <a:pt x="206" y="260"/>
                  </a:lnTo>
                  <a:lnTo>
                    <a:pt x="208" y="260"/>
                  </a:lnTo>
                  <a:lnTo>
                    <a:pt x="208" y="264"/>
                  </a:lnTo>
                  <a:lnTo>
                    <a:pt x="208" y="264"/>
                  </a:lnTo>
                  <a:lnTo>
                    <a:pt x="204" y="268"/>
                  </a:lnTo>
                  <a:lnTo>
                    <a:pt x="202" y="268"/>
                  </a:lnTo>
                  <a:lnTo>
                    <a:pt x="198" y="270"/>
                  </a:lnTo>
                  <a:lnTo>
                    <a:pt x="196" y="272"/>
                  </a:lnTo>
                  <a:lnTo>
                    <a:pt x="196" y="272"/>
                  </a:lnTo>
                  <a:lnTo>
                    <a:pt x="196" y="276"/>
                  </a:lnTo>
                  <a:lnTo>
                    <a:pt x="196" y="280"/>
                  </a:lnTo>
                  <a:lnTo>
                    <a:pt x="196" y="280"/>
                  </a:lnTo>
                  <a:lnTo>
                    <a:pt x="194" y="284"/>
                  </a:lnTo>
                  <a:lnTo>
                    <a:pt x="192" y="288"/>
                  </a:lnTo>
                  <a:lnTo>
                    <a:pt x="192" y="288"/>
                  </a:lnTo>
                  <a:lnTo>
                    <a:pt x="190" y="292"/>
                  </a:lnTo>
                  <a:lnTo>
                    <a:pt x="190" y="296"/>
                  </a:lnTo>
                  <a:lnTo>
                    <a:pt x="192" y="298"/>
                  </a:lnTo>
                  <a:lnTo>
                    <a:pt x="196" y="300"/>
                  </a:lnTo>
                  <a:lnTo>
                    <a:pt x="196" y="300"/>
                  </a:lnTo>
                  <a:lnTo>
                    <a:pt x="198" y="300"/>
                  </a:lnTo>
                  <a:lnTo>
                    <a:pt x="198" y="300"/>
                  </a:lnTo>
                  <a:lnTo>
                    <a:pt x="202" y="298"/>
                  </a:lnTo>
                  <a:lnTo>
                    <a:pt x="206" y="296"/>
                  </a:lnTo>
                  <a:lnTo>
                    <a:pt x="212" y="290"/>
                  </a:lnTo>
                  <a:lnTo>
                    <a:pt x="212" y="290"/>
                  </a:lnTo>
                  <a:lnTo>
                    <a:pt x="218" y="286"/>
                  </a:lnTo>
                  <a:lnTo>
                    <a:pt x="224" y="284"/>
                  </a:lnTo>
                  <a:lnTo>
                    <a:pt x="224" y="284"/>
                  </a:lnTo>
                  <a:lnTo>
                    <a:pt x="226" y="282"/>
                  </a:lnTo>
                  <a:lnTo>
                    <a:pt x="226" y="282"/>
                  </a:lnTo>
                  <a:lnTo>
                    <a:pt x="230" y="284"/>
                  </a:lnTo>
                  <a:lnTo>
                    <a:pt x="230" y="284"/>
                  </a:lnTo>
                  <a:lnTo>
                    <a:pt x="232" y="284"/>
                  </a:lnTo>
                  <a:lnTo>
                    <a:pt x="232" y="284"/>
                  </a:lnTo>
                  <a:lnTo>
                    <a:pt x="234" y="284"/>
                  </a:lnTo>
                  <a:lnTo>
                    <a:pt x="238" y="282"/>
                  </a:lnTo>
                  <a:lnTo>
                    <a:pt x="238" y="282"/>
                  </a:lnTo>
                  <a:lnTo>
                    <a:pt x="238" y="278"/>
                  </a:lnTo>
                  <a:lnTo>
                    <a:pt x="238" y="274"/>
                  </a:lnTo>
                  <a:lnTo>
                    <a:pt x="236" y="270"/>
                  </a:lnTo>
                  <a:lnTo>
                    <a:pt x="236" y="266"/>
                  </a:lnTo>
                  <a:lnTo>
                    <a:pt x="236" y="266"/>
                  </a:lnTo>
                  <a:lnTo>
                    <a:pt x="240" y="262"/>
                  </a:lnTo>
                  <a:lnTo>
                    <a:pt x="244" y="262"/>
                  </a:lnTo>
                  <a:lnTo>
                    <a:pt x="244" y="262"/>
                  </a:lnTo>
                  <a:lnTo>
                    <a:pt x="250" y="262"/>
                  </a:lnTo>
                  <a:lnTo>
                    <a:pt x="250" y="262"/>
                  </a:lnTo>
                  <a:lnTo>
                    <a:pt x="258" y="266"/>
                  </a:lnTo>
                  <a:lnTo>
                    <a:pt x="264" y="270"/>
                  </a:lnTo>
                  <a:lnTo>
                    <a:pt x="264" y="270"/>
                  </a:lnTo>
                  <a:lnTo>
                    <a:pt x="270" y="276"/>
                  </a:lnTo>
                  <a:lnTo>
                    <a:pt x="278" y="280"/>
                  </a:lnTo>
                  <a:lnTo>
                    <a:pt x="278" y="280"/>
                  </a:lnTo>
                  <a:lnTo>
                    <a:pt x="290" y="280"/>
                  </a:lnTo>
                  <a:lnTo>
                    <a:pt x="302" y="282"/>
                  </a:lnTo>
                  <a:lnTo>
                    <a:pt x="302" y="282"/>
                  </a:lnTo>
                  <a:lnTo>
                    <a:pt x="312" y="286"/>
                  </a:lnTo>
                  <a:lnTo>
                    <a:pt x="322" y="288"/>
                  </a:lnTo>
                  <a:lnTo>
                    <a:pt x="322" y="288"/>
                  </a:lnTo>
                  <a:lnTo>
                    <a:pt x="334" y="290"/>
                  </a:lnTo>
                  <a:lnTo>
                    <a:pt x="338" y="290"/>
                  </a:lnTo>
                  <a:lnTo>
                    <a:pt x="344" y="294"/>
                  </a:lnTo>
                  <a:lnTo>
                    <a:pt x="344" y="294"/>
                  </a:lnTo>
                  <a:lnTo>
                    <a:pt x="360" y="308"/>
                  </a:lnTo>
                  <a:lnTo>
                    <a:pt x="360" y="308"/>
                  </a:lnTo>
                  <a:lnTo>
                    <a:pt x="370" y="312"/>
                  </a:lnTo>
                  <a:lnTo>
                    <a:pt x="376" y="316"/>
                  </a:lnTo>
                  <a:lnTo>
                    <a:pt x="380" y="318"/>
                  </a:lnTo>
                  <a:lnTo>
                    <a:pt x="380" y="318"/>
                  </a:lnTo>
                  <a:lnTo>
                    <a:pt x="386" y="326"/>
                  </a:lnTo>
                  <a:lnTo>
                    <a:pt x="390" y="338"/>
                  </a:lnTo>
                  <a:lnTo>
                    <a:pt x="396" y="348"/>
                  </a:lnTo>
                  <a:lnTo>
                    <a:pt x="400" y="350"/>
                  </a:lnTo>
                  <a:lnTo>
                    <a:pt x="404" y="352"/>
                  </a:lnTo>
                  <a:lnTo>
                    <a:pt x="404" y="352"/>
                  </a:lnTo>
                  <a:lnTo>
                    <a:pt x="408" y="348"/>
                  </a:lnTo>
                  <a:lnTo>
                    <a:pt x="408" y="342"/>
                  </a:lnTo>
                  <a:lnTo>
                    <a:pt x="404" y="338"/>
                  </a:lnTo>
                  <a:lnTo>
                    <a:pt x="400" y="332"/>
                  </a:lnTo>
                  <a:lnTo>
                    <a:pt x="392" y="322"/>
                  </a:lnTo>
                  <a:lnTo>
                    <a:pt x="390" y="318"/>
                  </a:lnTo>
                  <a:lnTo>
                    <a:pt x="390" y="312"/>
                  </a:lnTo>
                  <a:lnTo>
                    <a:pt x="390" y="312"/>
                  </a:lnTo>
                  <a:lnTo>
                    <a:pt x="392" y="314"/>
                  </a:lnTo>
                  <a:lnTo>
                    <a:pt x="396" y="316"/>
                  </a:lnTo>
                  <a:lnTo>
                    <a:pt x="400" y="322"/>
                  </a:lnTo>
                  <a:lnTo>
                    <a:pt x="400" y="322"/>
                  </a:lnTo>
                  <a:lnTo>
                    <a:pt x="408" y="330"/>
                  </a:lnTo>
                  <a:lnTo>
                    <a:pt x="416" y="340"/>
                  </a:lnTo>
                  <a:lnTo>
                    <a:pt x="416" y="340"/>
                  </a:lnTo>
                  <a:lnTo>
                    <a:pt x="420" y="346"/>
                  </a:lnTo>
                  <a:lnTo>
                    <a:pt x="428" y="352"/>
                  </a:lnTo>
                  <a:lnTo>
                    <a:pt x="436" y="358"/>
                  </a:lnTo>
                  <a:lnTo>
                    <a:pt x="440" y="364"/>
                  </a:lnTo>
                  <a:lnTo>
                    <a:pt x="440" y="364"/>
                  </a:lnTo>
                  <a:lnTo>
                    <a:pt x="444" y="370"/>
                  </a:lnTo>
                  <a:lnTo>
                    <a:pt x="446" y="374"/>
                  </a:lnTo>
                  <a:lnTo>
                    <a:pt x="448" y="380"/>
                  </a:lnTo>
                  <a:lnTo>
                    <a:pt x="452" y="386"/>
                  </a:lnTo>
                  <a:lnTo>
                    <a:pt x="452" y="386"/>
                  </a:lnTo>
                  <a:lnTo>
                    <a:pt x="472" y="404"/>
                  </a:lnTo>
                  <a:lnTo>
                    <a:pt x="472" y="404"/>
                  </a:lnTo>
                  <a:lnTo>
                    <a:pt x="474" y="406"/>
                  </a:lnTo>
                  <a:lnTo>
                    <a:pt x="474" y="406"/>
                  </a:lnTo>
                  <a:lnTo>
                    <a:pt x="476" y="410"/>
                  </a:lnTo>
                  <a:lnTo>
                    <a:pt x="478" y="414"/>
                  </a:lnTo>
                  <a:lnTo>
                    <a:pt x="478" y="414"/>
                  </a:lnTo>
                  <a:lnTo>
                    <a:pt x="484" y="420"/>
                  </a:lnTo>
                  <a:lnTo>
                    <a:pt x="486" y="422"/>
                  </a:lnTo>
                  <a:lnTo>
                    <a:pt x="488" y="426"/>
                  </a:lnTo>
                  <a:lnTo>
                    <a:pt x="488" y="426"/>
                  </a:lnTo>
                  <a:lnTo>
                    <a:pt x="490" y="434"/>
                  </a:lnTo>
                  <a:lnTo>
                    <a:pt x="490" y="440"/>
                  </a:lnTo>
                  <a:lnTo>
                    <a:pt x="490" y="440"/>
                  </a:lnTo>
                  <a:lnTo>
                    <a:pt x="494" y="446"/>
                  </a:lnTo>
                  <a:lnTo>
                    <a:pt x="500" y="450"/>
                  </a:lnTo>
                  <a:lnTo>
                    <a:pt x="500" y="450"/>
                  </a:lnTo>
                  <a:lnTo>
                    <a:pt x="504" y="456"/>
                  </a:lnTo>
                  <a:lnTo>
                    <a:pt x="506" y="460"/>
                  </a:lnTo>
                  <a:lnTo>
                    <a:pt x="510" y="462"/>
                  </a:lnTo>
                  <a:lnTo>
                    <a:pt x="510" y="462"/>
                  </a:lnTo>
                  <a:lnTo>
                    <a:pt x="526" y="468"/>
                  </a:lnTo>
                  <a:lnTo>
                    <a:pt x="532" y="472"/>
                  </a:lnTo>
                  <a:lnTo>
                    <a:pt x="540" y="476"/>
                  </a:lnTo>
                  <a:lnTo>
                    <a:pt x="540" y="476"/>
                  </a:lnTo>
                  <a:lnTo>
                    <a:pt x="548" y="488"/>
                  </a:lnTo>
                  <a:lnTo>
                    <a:pt x="550" y="496"/>
                  </a:lnTo>
                  <a:lnTo>
                    <a:pt x="550" y="500"/>
                  </a:lnTo>
                  <a:lnTo>
                    <a:pt x="548" y="500"/>
                  </a:lnTo>
                  <a:lnTo>
                    <a:pt x="548" y="500"/>
                  </a:lnTo>
                  <a:lnTo>
                    <a:pt x="548" y="500"/>
                  </a:lnTo>
                  <a:lnTo>
                    <a:pt x="548" y="500"/>
                  </a:lnTo>
                  <a:lnTo>
                    <a:pt x="544" y="500"/>
                  </a:lnTo>
                  <a:lnTo>
                    <a:pt x="540" y="496"/>
                  </a:lnTo>
                  <a:lnTo>
                    <a:pt x="536" y="490"/>
                  </a:lnTo>
                  <a:lnTo>
                    <a:pt x="536" y="490"/>
                  </a:lnTo>
                  <a:lnTo>
                    <a:pt x="532" y="482"/>
                  </a:lnTo>
                  <a:lnTo>
                    <a:pt x="528" y="480"/>
                  </a:lnTo>
                  <a:lnTo>
                    <a:pt x="524" y="478"/>
                  </a:lnTo>
                  <a:lnTo>
                    <a:pt x="524" y="478"/>
                  </a:lnTo>
                  <a:lnTo>
                    <a:pt x="518" y="476"/>
                  </a:lnTo>
                  <a:lnTo>
                    <a:pt x="510" y="474"/>
                  </a:lnTo>
                  <a:lnTo>
                    <a:pt x="510" y="474"/>
                  </a:lnTo>
                  <a:lnTo>
                    <a:pt x="498" y="464"/>
                  </a:lnTo>
                  <a:lnTo>
                    <a:pt x="498" y="464"/>
                  </a:lnTo>
                  <a:lnTo>
                    <a:pt x="490" y="460"/>
                  </a:lnTo>
                  <a:lnTo>
                    <a:pt x="480" y="456"/>
                  </a:lnTo>
                  <a:lnTo>
                    <a:pt x="480" y="456"/>
                  </a:lnTo>
                  <a:lnTo>
                    <a:pt x="476" y="458"/>
                  </a:lnTo>
                  <a:lnTo>
                    <a:pt x="476" y="458"/>
                  </a:lnTo>
                  <a:lnTo>
                    <a:pt x="476" y="460"/>
                  </a:lnTo>
                  <a:lnTo>
                    <a:pt x="476" y="462"/>
                  </a:lnTo>
                  <a:lnTo>
                    <a:pt x="478" y="466"/>
                  </a:lnTo>
                  <a:lnTo>
                    <a:pt x="480" y="472"/>
                  </a:lnTo>
                  <a:lnTo>
                    <a:pt x="484" y="474"/>
                  </a:lnTo>
                  <a:lnTo>
                    <a:pt x="484" y="474"/>
                  </a:lnTo>
                  <a:lnTo>
                    <a:pt x="492" y="478"/>
                  </a:lnTo>
                  <a:lnTo>
                    <a:pt x="498" y="480"/>
                  </a:lnTo>
                  <a:lnTo>
                    <a:pt x="498" y="480"/>
                  </a:lnTo>
                  <a:lnTo>
                    <a:pt x="508" y="486"/>
                  </a:lnTo>
                  <a:lnTo>
                    <a:pt x="508" y="486"/>
                  </a:lnTo>
                  <a:lnTo>
                    <a:pt x="526" y="500"/>
                  </a:lnTo>
                  <a:lnTo>
                    <a:pt x="526" y="500"/>
                  </a:lnTo>
                  <a:lnTo>
                    <a:pt x="532" y="508"/>
                  </a:lnTo>
                  <a:lnTo>
                    <a:pt x="538" y="516"/>
                  </a:lnTo>
                  <a:lnTo>
                    <a:pt x="544" y="526"/>
                  </a:lnTo>
                  <a:lnTo>
                    <a:pt x="544" y="532"/>
                  </a:lnTo>
                  <a:lnTo>
                    <a:pt x="544" y="536"/>
                  </a:lnTo>
                  <a:lnTo>
                    <a:pt x="544" y="536"/>
                  </a:lnTo>
                  <a:lnTo>
                    <a:pt x="542" y="546"/>
                  </a:lnTo>
                  <a:lnTo>
                    <a:pt x="540" y="550"/>
                  </a:lnTo>
                  <a:lnTo>
                    <a:pt x="542" y="556"/>
                  </a:lnTo>
                  <a:lnTo>
                    <a:pt x="542" y="556"/>
                  </a:lnTo>
                  <a:lnTo>
                    <a:pt x="540" y="568"/>
                  </a:lnTo>
                  <a:lnTo>
                    <a:pt x="538" y="580"/>
                  </a:lnTo>
                  <a:lnTo>
                    <a:pt x="538" y="580"/>
                  </a:lnTo>
                  <a:lnTo>
                    <a:pt x="536" y="600"/>
                  </a:lnTo>
                  <a:lnTo>
                    <a:pt x="534" y="622"/>
                  </a:lnTo>
                  <a:lnTo>
                    <a:pt x="534" y="622"/>
                  </a:lnTo>
                  <a:lnTo>
                    <a:pt x="534" y="642"/>
                  </a:lnTo>
                  <a:lnTo>
                    <a:pt x="536" y="652"/>
                  </a:lnTo>
                  <a:lnTo>
                    <a:pt x="538" y="662"/>
                  </a:lnTo>
                  <a:lnTo>
                    <a:pt x="538" y="662"/>
                  </a:lnTo>
                  <a:lnTo>
                    <a:pt x="540" y="670"/>
                  </a:lnTo>
                  <a:lnTo>
                    <a:pt x="546" y="676"/>
                  </a:lnTo>
                  <a:lnTo>
                    <a:pt x="556" y="690"/>
                  </a:lnTo>
                  <a:lnTo>
                    <a:pt x="556" y="690"/>
                  </a:lnTo>
                  <a:lnTo>
                    <a:pt x="560" y="698"/>
                  </a:lnTo>
                  <a:lnTo>
                    <a:pt x="564" y="708"/>
                  </a:lnTo>
                  <a:lnTo>
                    <a:pt x="564" y="708"/>
                  </a:lnTo>
                  <a:lnTo>
                    <a:pt x="568" y="716"/>
                  </a:lnTo>
                  <a:lnTo>
                    <a:pt x="574" y="726"/>
                  </a:lnTo>
                  <a:lnTo>
                    <a:pt x="580" y="736"/>
                  </a:lnTo>
                  <a:lnTo>
                    <a:pt x="588" y="742"/>
                  </a:lnTo>
                  <a:lnTo>
                    <a:pt x="588" y="742"/>
                  </a:lnTo>
                  <a:lnTo>
                    <a:pt x="598" y="746"/>
                  </a:lnTo>
                  <a:lnTo>
                    <a:pt x="606" y="748"/>
                  </a:lnTo>
                  <a:lnTo>
                    <a:pt x="606" y="748"/>
                  </a:lnTo>
                  <a:lnTo>
                    <a:pt x="614" y="754"/>
                  </a:lnTo>
                  <a:lnTo>
                    <a:pt x="618" y="762"/>
                  </a:lnTo>
                  <a:lnTo>
                    <a:pt x="618" y="762"/>
                  </a:lnTo>
                  <a:lnTo>
                    <a:pt x="626" y="776"/>
                  </a:lnTo>
                  <a:lnTo>
                    <a:pt x="634" y="792"/>
                  </a:lnTo>
                  <a:lnTo>
                    <a:pt x="634" y="792"/>
                  </a:lnTo>
                  <a:lnTo>
                    <a:pt x="642" y="800"/>
                  </a:lnTo>
                  <a:lnTo>
                    <a:pt x="642" y="800"/>
                  </a:lnTo>
                  <a:lnTo>
                    <a:pt x="646" y="806"/>
                  </a:lnTo>
                  <a:lnTo>
                    <a:pt x="648" y="810"/>
                  </a:lnTo>
                  <a:lnTo>
                    <a:pt x="648" y="810"/>
                  </a:lnTo>
                  <a:lnTo>
                    <a:pt x="650" y="818"/>
                  </a:lnTo>
                  <a:lnTo>
                    <a:pt x="656" y="824"/>
                  </a:lnTo>
                  <a:lnTo>
                    <a:pt x="656" y="824"/>
                  </a:lnTo>
                  <a:lnTo>
                    <a:pt x="662" y="828"/>
                  </a:lnTo>
                  <a:lnTo>
                    <a:pt x="666" y="836"/>
                  </a:lnTo>
                  <a:lnTo>
                    <a:pt x="666" y="836"/>
                  </a:lnTo>
                  <a:lnTo>
                    <a:pt x="668" y="842"/>
                  </a:lnTo>
                  <a:lnTo>
                    <a:pt x="668" y="842"/>
                  </a:lnTo>
                  <a:lnTo>
                    <a:pt x="666" y="846"/>
                  </a:lnTo>
                  <a:lnTo>
                    <a:pt x="666" y="852"/>
                  </a:lnTo>
                  <a:lnTo>
                    <a:pt x="666" y="852"/>
                  </a:lnTo>
                  <a:lnTo>
                    <a:pt x="672" y="856"/>
                  </a:lnTo>
                  <a:lnTo>
                    <a:pt x="678" y="860"/>
                  </a:lnTo>
                  <a:lnTo>
                    <a:pt x="678" y="860"/>
                  </a:lnTo>
                  <a:lnTo>
                    <a:pt x="686" y="876"/>
                  </a:lnTo>
                  <a:lnTo>
                    <a:pt x="686" y="876"/>
                  </a:lnTo>
                  <a:lnTo>
                    <a:pt x="700" y="894"/>
                  </a:lnTo>
                  <a:lnTo>
                    <a:pt x="700" y="894"/>
                  </a:lnTo>
                  <a:lnTo>
                    <a:pt x="702" y="902"/>
                  </a:lnTo>
                  <a:lnTo>
                    <a:pt x="704" y="906"/>
                  </a:lnTo>
                  <a:lnTo>
                    <a:pt x="706" y="910"/>
                  </a:lnTo>
                  <a:lnTo>
                    <a:pt x="706" y="910"/>
                  </a:lnTo>
                  <a:lnTo>
                    <a:pt x="712" y="914"/>
                  </a:lnTo>
                  <a:lnTo>
                    <a:pt x="716" y="916"/>
                  </a:lnTo>
                  <a:lnTo>
                    <a:pt x="716" y="916"/>
                  </a:lnTo>
                  <a:lnTo>
                    <a:pt x="720" y="916"/>
                  </a:lnTo>
                  <a:lnTo>
                    <a:pt x="722" y="912"/>
                  </a:lnTo>
                  <a:lnTo>
                    <a:pt x="722" y="908"/>
                  </a:lnTo>
                  <a:lnTo>
                    <a:pt x="718" y="904"/>
                  </a:lnTo>
                  <a:lnTo>
                    <a:pt x="718" y="904"/>
                  </a:lnTo>
                  <a:lnTo>
                    <a:pt x="714" y="900"/>
                  </a:lnTo>
                  <a:lnTo>
                    <a:pt x="710" y="896"/>
                  </a:lnTo>
                  <a:lnTo>
                    <a:pt x="710" y="896"/>
                  </a:lnTo>
                  <a:lnTo>
                    <a:pt x="708" y="886"/>
                  </a:lnTo>
                  <a:lnTo>
                    <a:pt x="708" y="886"/>
                  </a:lnTo>
                  <a:lnTo>
                    <a:pt x="700" y="870"/>
                  </a:lnTo>
                  <a:lnTo>
                    <a:pt x="696" y="862"/>
                  </a:lnTo>
                  <a:lnTo>
                    <a:pt x="690" y="856"/>
                  </a:lnTo>
                  <a:lnTo>
                    <a:pt x="690" y="856"/>
                  </a:lnTo>
                  <a:lnTo>
                    <a:pt x="688" y="850"/>
                  </a:lnTo>
                  <a:lnTo>
                    <a:pt x="686" y="844"/>
                  </a:lnTo>
                  <a:lnTo>
                    <a:pt x="686" y="844"/>
                  </a:lnTo>
                  <a:lnTo>
                    <a:pt x="684" y="838"/>
                  </a:lnTo>
                  <a:lnTo>
                    <a:pt x="680" y="832"/>
                  </a:lnTo>
                  <a:lnTo>
                    <a:pt x="680" y="832"/>
                  </a:lnTo>
                  <a:lnTo>
                    <a:pt x="670" y="818"/>
                  </a:lnTo>
                  <a:lnTo>
                    <a:pt x="670" y="818"/>
                  </a:lnTo>
                  <a:lnTo>
                    <a:pt x="664" y="810"/>
                  </a:lnTo>
                  <a:lnTo>
                    <a:pt x="662" y="800"/>
                  </a:lnTo>
                  <a:lnTo>
                    <a:pt x="662" y="790"/>
                  </a:lnTo>
                  <a:lnTo>
                    <a:pt x="662" y="780"/>
                  </a:lnTo>
                  <a:lnTo>
                    <a:pt x="662" y="780"/>
                  </a:lnTo>
                  <a:lnTo>
                    <a:pt x="662" y="780"/>
                  </a:lnTo>
                  <a:lnTo>
                    <a:pt x="662" y="780"/>
                  </a:lnTo>
                  <a:lnTo>
                    <a:pt x="664" y="780"/>
                  </a:lnTo>
                  <a:lnTo>
                    <a:pt x="664" y="780"/>
                  </a:lnTo>
                  <a:lnTo>
                    <a:pt x="668" y="784"/>
                  </a:lnTo>
                  <a:lnTo>
                    <a:pt x="668" y="788"/>
                  </a:lnTo>
                  <a:lnTo>
                    <a:pt x="672" y="796"/>
                  </a:lnTo>
                  <a:lnTo>
                    <a:pt x="672" y="796"/>
                  </a:lnTo>
                  <a:lnTo>
                    <a:pt x="676" y="802"/>
                  </a:lnTo>
                  <a:lnTo>
                    <a:pt x="682" y="808"/>
                  </a:lnTo>
                  <a:lnTo>
                    <a:pt x="682" y="808"/>
                  </a:lnTo>
                  <a:lnTo>
                    <a:pt x="686" y="814"/>
                  </a:lnTo>
                  <a:lnTo>
                    <a:pt x="688" y="822"/>
                  </a:lnTo>
                  <a:lnTo>
                    <a:pt x="692" y="830"/>
                  </a:lnTo>
                  <a:lnTo>
                    <a:pt x="696" y="838"/>
                  </a:lnTo>
                  <a:lnTo>
                    <a:pt x="696" y="838"/>
                  </a:lnTo>
                  <a:lnTo>
                    <a:pt x="702" y="844"/>
                  </a:lnTo>
                  <a:lnTo>
                    <a:pt x="708" y="848"/>
                  </a:lnTo>
                  <a:lnTo>
                    <a:pt x="714" y="852"/>
                  </a:lnTo>
                  <a:lnTo>
                    <a:pt x="720" y="858"/>
                  </a:lnTo>
                  <a:lnTo>
                    <a:pt x="720" y="858"/>
                  </a:lnTo>
                  <a:lnTo>
                    <a:pt x="724" y="866"/>
                  </a:lnTo>
                  <a:lnTo>
                    <a:pt x="726" y="876"/>
                  </a:lnTo>
                  <a:lnTo>
                    <a:pt x="726" y="876"/>
                  </a:lnTo>
                  <a:lnTo>
                    <a:pt x="730" y="884"/>
                  </a:lnTo>
                  <a:lnTo>
                    <a:pt x="738" y="892"/>
                  </a:lnTo>
                  <a:lnTo>
                    <a:pt x="738" y="892"/>
                  </a:lnTo>
                  <a:lnTo>
                    <a:pt x="750" y="904"/>
                  </a:lnTo>
                  <a:lnTo>
                    <a:pt x="762" y="918"/>
                  </a:lnTo>
                  <a:lnTo>
                    <a:pt x="762" y="918"/>
                  </a:lnTo>
                  <a:lnTo>
                    <a:pt x="772" y="930"/>
                  </a:lnTo>
                  <a:lnTo>
                    <a:pt x="776" y="936"/>
                  </a:lnTo>
                  <a:lnTo>
                    <a:pt x="776" y="944"/>
                  </a:lnTo>
                  <a:lnTo>
                    <a:pt x="776" y="944"/>
                  </a:lnTo>
                  <a:lnTo>
                    <a:pt x="778" y="960"/>
                  </a:lnTo>
                  <a:lnTo>
                    <a:pt x="778" y="968"/>
                  </a:lnTo>
                  <a:lnTo>
                    <a:pt x="782" y="978"/>
                  </a:lnTo>
                  <a:lnTo>
                    <a:pt x="782" y="978"/>
                  </a:lnTo>
                  <a:lnTo>
                    <a:pt x="788" y="988"/>
                  </a:lnTo>
                  <a:lnTo>
                    <a:pt x="794" y="994"/>
                  </a:lnTo>
                  <a:lnTo>
                    <a:pt x="802" y="1000"/>
                  </a:lnTo>
                  <a:lnTo>
                    <a:pt x="812" y="1004"/>
                  </a:lnTo>
                  <a:lnTo>
                    <a:pt x="812" y="1004"/>
                  </a:lnTo>
                  <a:lnTo>
                    <a:pt x="836" y="1014"/>
                  </a:lnTo>
                  <a:lnTo>
                    <a:pt x="858" y="1024"/>
                  </a:lnTo>
                  <a:lnTo>
                    <a:pt x="858" y="1024"/>
                  </a:lnTo>
                  <a:lnTo>
                    <a:pt x="876" y="1036"/>
                  </a:lnTo>
                  <a:lnTo>
                    <a:pt x="886" y="1040"/>
                  </a:lnTo>
                  <a:lnTo>
                    <a:pt x="896" y="1042"/>
                  </a:lnTo>
                  <a:lnTo>
                    <a:pt x="896" y="1042"/>
                  </a:lnTo>
                  <a:lnTo>
                    <a:pt x="898" y="1042"/>
                  </a:lnTo>
                  <a:lnTo>
                    <a:pt x="898" y="1042"/>
                  </a:lnTo>
                  <a:lnTo>
                    <a:pt x="904" y="1040"/>
                  </a:lnTo>
                  <a:lnTo>
                    <a:pt x="910" y="1036"/>
                  </a:lnTo>
                  <a:lnTo>
                    <a:pt x="914" y="1032"/>
                  </a:lnTo>
                  <a:lnTo>
                    <a:pt x="918" y="1032"/>
                  </a:lnTo>
                  <a:lnTo>
                    <a:pt x="918" y="1032"/>
                  </a:lnTo>
                  <a:lnTo>
                    <a:pt x="926" y="1034"/>
                  </a:lnTo>
                  <a:lnTo>
                    <a:pt x="926" y="1034"/>
                  </a:lnTo>
                  <a:lnTo>
                    <a:pt x="932" y="1040"/>
                  </a:lnTo>
                  <a:lnTo>
                    <a:pt x="936" y="1046"/>
                  </a:lnTo>
                  <a:lnTo>
                    <a:pt x="936" y="1046"/>
                  </a:lnTo>
                  <a:lnTo>
                    <a:pt x="942" y="1054"/>
                  </a:lnTo>
                  <a:lnTo>
                    <a:pt x="950" y="1058"/>
                  </a:lnTo>
                  <a:lnTo>
                    <a:pt x="950" y="1058"/>
                  </a:lnTo>
                  <a:lnTo>
                    <a:pt x="960" y="1064"/>
                  </a:lnTo>
                  <a:lnTo>
                    <a:pt x="970" y="1072"/>
                  </a:lnTo>
                  <a:lnTo>
                    <a:pt x="978" y="1078"/>
                  </a:lnTo>
                  <a:lnTo>
                    <a:pt x="984" y="1080"/>
                  </a:lnTo>
                  <a:lnTo>
                    <a:pt x="990" y="1082"/>
                  </a:lnTo>
                  <a:lnTo>
                    <a:pt x="990" y="1082"/>
                  </a:lnTo>
                  <a:lnTo>
                    <a:pt x="1000" y="1082"/>
                  </a:lnTo>
                  <a:lnTo>
                    <a:pt x="1004" y="1084"/>
                  </a:lnTo>
                  <a:lnTo>
                    <a:pt x="1010" y="1086"/>
                  </a:lnTo>
                  <a:lnTo>
                    <a:pt x="1010" y="1086"/>
                  </a:lnTo>
                  <a:lnTo>
                    <a:pt x="1022" y="1100"/>
                  </a:lnTo>
                  <a:lnTo>
                    <a:pt x="1030" y="1108"/>
                  </a:lnTo>
                  <a:lnTo>
                    <a:pt x="1034" y="1114"/>
                  </a:lnTo>
                  <a:lnTo>
                    <a:pt x="1034" y="1114"/>
                  </a:lnTo>
                  <a:lnTo>
                    <a:pt x="1040" y="1128"/>
                  </a:lnTo>
                  <a:lnTo>
                    <a:pt x="1052" y="1138"/>
                  </a:lnTo>
                  <a:lnTo>
                    <a:pt x="1052" y="1138"/>
                  </a:lnTo>
                  <a:lnTo>
                    <a:pt x="1066" y="1146"/>
                  </a:lnTo>
                  <a:lnTo>
                    <a:pt x="1078" y="1156"/>
                  </a:lnTo>
                  <a:lnTo>
                    <a:pt x="1078" y="1156"/>
                  </a:lnTo>
                  <a:lnTo>
                    <a:pt x="1088" y="1168"/>
                  </a:lnTo>
                  <a:lnTo>
                    <a:pt x="1094" y="1174"/>
                  </a:lnTo>
                  <a:lnTo>
                    <a:pt x="1102" y="1176"/>
                  </a:lnTo>
                  <a:lnTo>
                    <a:pt x="1102" y="1176"/>
                  </a:lnTo>
                  <a:lnTo>
                    <a:pt x="1102" y="1176"/>
                  </a:lnTo>
                  <a:lnTo>
                    <a:pt x="1102" y="1172"/>
                  </a:lnTo>
                  <a:lnTo>
                    <a:pt x="1106" y="1166"/>
                  </a:lnTo>
                  <a:lnTo>
                    <a:pt x="1112" y="1160"/>
                  </a:lnTo>
                  <a:lnTo>
                    <a:pt x="1114" y="1156"/>
                  </a:lnTo>
                  <a:lnTo>
                    <a:pt x="1114" y="1156"/>
                  </a:lnTo>
                  <a:lnTo>
                    <a:pt x="1116" y="1150"/>
                  </a:lnTo>
                  <a:lnTo>
                    <a:pt x="1120" y="1148"/>
                  </a:lnTo>
                  <a:lnTo>
                    <a:pt x="1120" y="1148"/>
                  </a:lnTo>
                  <a:lnTo>
                    <a:pt x="1118" y="1146"/>
                  </a:lnTo>
                  <a:lnTo>
                    <a:pt x="1116" y="1144"/>
                  </a:lnTo>
                  <a:lnTo>
                    <a:pt x="1116" y="1144"/>
                  </a:lnTo>
                  <a:lnTo>
                    <a:pt x="1116" y="1142"/>
                  </a:lnTo>
                  <a:lnTo>
                    <a:pt x="1116" y="1142"/>
                  </a:lnTo>
                  <a:lnTo>
                    <a:pt x="1116" y="1142"/>
                  </a:lnTo>
                  <a:lnTo>
                    <a:pt x="1116" y="1138"/>
                  </a:lnTo>
                  <a:lnTo>
                    <a:pt x="1118" y="1136"/>
                  </a:lnTo>
                  <a:lnTo>
                    <a:pt x="1124" y="1132"/>
                  </a:lnTo>
                  <a:lnTo>
                    <a:pt x="1124" y="1132"/>
                  </a:lnTo>
                  <a:lnTo>
                    <a:pt x="1124" y="1132"/>
                  </a:lnTo>
                  <a:lnTo>
                    <a:pt x="1120" y="1130"/>
                  </a:lnTo>
                  <a:lnTo>
                    <a:pt x="1120" y="1130"/>
                  </a:lnTo>
                  <a:lnTo>
                    <a:pt x="1120" y="1130"/>
                  </a:lnTo>
                  <a:lnTo>
                    <a:pt x="1120" y="1130"/>
                  </a:lnTo>
                  <a:lnTo>
                    <a:pt x="1116" y="1132"/>
                  </a:lnTo>
                  <a:lnTo>
                    <a:pt x="1112" y="1136"/>
                  </a:lnTo>
                  <a:lnTo>
                    <a:pt x="1108" y="1142"/>
                  </a:lnTo>
                  <a:lnTo>
                    <a:pt x="1104" y="1144"/>
                  </a:lnTo>
                  <a:lnTo>
                    <a:pt x="1104" y="1144"/>
                  </a:lnTo>
                  <a:lnTo>
                    <a:pt x="1098" y="1146"/>
                  </a:lnTo>
                  <a:lnTo>
                    <a:pt x="1098" y="1146"/>
                  </a:lnTo>
                  <a:lnTo>
                    <a:pt x="1094" y="1144"/>
                  </a:lnTo>
                  <a:lnTo>
                    <a:pt x="1090" y="1144"/>
                  </a:lnTo>
                  <a:lnTo>
                    <a:pt x="1084" y="1138"/>
                  </a:lnTo>
                  <a:lnTo>
                    <a:pt x="1078" y="1130"/>
                  </a:lnTo>
                  <a:lnTo>
                    <a:pt x="1076" y="1122"/>
                  </a:lnTo>
                  <a:lnTo>
                    <a:pt x="1076" y="1122"/>
                  </a:lnTo>
                  <a:lnTo>
                    <a:pt x="1068" y="1104"/>
                  </a:lnTo>
                  <a:lnTo>
                    <a:pt x="1062" y="1086"/>
                  </a:lnTo>
                  <a:lnTo>
                    <a:pt x="1062" y="1086"/>
                  </a:lnTo>
                  <a:lnTo>
                    <a:pt x="1062" y="1078"/>
                  </a:lnTo>
                  <a:lnTo>
                    <a:pt x="1064" y="1070"/>
                  </a:lnTo>
                  <a:lnTo>
                    <a:pt x="1066" y="1062"/>
                  </a:lnTo>
                  <a:lnTo>
                    <a:pt x="1068" y="1054"/>
                  </a:lnTo>
                  <a:lnTo>
                    <a:pt x="1068" y="1054"/>
                  </a:lnTo>
                  <a:lnTo>
                    <a:pt x="1066" y="1050"/>
                  </a:lnTo>
                  <a:lnTo>
                    <a:pt x="1064" y="1046"/>
                  </a:lnTo>
                  <a:lnTo>
                    <a:pt x="1056" y="1040"/>
                  </a:lnTo>
                  <a:lnTo>
                    <a:pt x="1046" y="1036"/>
                  </a:lnTo>
                  <a:lnTo>
                    <a:pt x="1036" y="1034"/>
                  </a:lnTo>
                  <a:lnTo>
                    <a:pt x="1036" y="1034"/>
                  </a:lnTo>
                  <a:lnTo>
                    <a:pt x="1036" y="1034"/>
                  </a:lnTo>
                  <a:lnTo>
                    <a:pt x="1036" y="1034"/>
                  </a:lnTo>
                  <a:lnTo>
                    <a:pt x="1026" y="1036"/>
                  </a:lnTo>
                  <a:lnTo>
                    <a:pt x="1026" y="1036"/>
                  </a:lnTo>
                  <a:lnTo>
                    <a:pt x="1016" y="1038"/>
                  </a:lnTo>
                  <a:lnTo>
                    <a:pt x="1016" y="1038"/>
                  </a:lnTo>
                  <a:lnTo>
                    <a:pt x="1008" y="1036"/>
                  </a:lnTo>
                  <a:lnTo>
                    <a:pt x="1004" y="1030"/>
                  </a:lnTo>
                  <a:lnTo>
                    <a:pt x="1004" y="1030"/>
                  </a:lnTo>
                  <a:lnTo>
                    <a:pt x="1000" y="1022"/>
                  </a:lnTo>
                  <a:lnTo>
                    <a:pt x="1000" y="1014"/>
                  </a:lnTo>
                  <a:lnTo>
                    <a:pt x="1006" y="998"/>
                  </a:lnTo>
                  <a:lnTo>
                    <a:pt x="1006" y="998"/>
                  </a:lnTo>
                  <a:lnTo>
                    <a:pt x="1010" y="982"/>
                  </a:lnTo>
                  <a:lnTo>
                    <a:pt x="1012" y="974"/>
                  </a:lnTo>
                  <a:lnTo>
                    <a:pt x="1016" y="966"/>
                  </a:lnTo>
                  <a:lnTo>
                    <a:pt x="1016" y="966"/>
                  </a:lnTo>
                  <a:lnTo>
                    <a:pt x="1020" y="960"/>
                  </a:lnTo>
                  <a:lnTo>
                    <a:pt x="1022" y="956"/>
                  </a:lnTo>
                  <a:lnTo>
                    <a:pt x="1020" y="952"/>
                  </a:lnTo>
                  <a:lnTo>
                    <a:pt x="1020" y="952"/>
                  </a:lnTo>
                  <a:lnTo>
                    <a:pt x="1014" y="946"/>
                  </a:lnTo>
                  <a:lnTo>
                    <a:pt x="1006" y="944"/>
                  </a:lnTo>
                  <a:lnTo>
                    <a:pt x="1006" y="944"/>
                  </a:lnTo>
                  <a:lnTo>
                    <a:pt x="1004" y="944"/>
                  </a:lnTo>
                  <a:lnTo>
                    <a:pt x="1004" y="944"/>
                  </a:lnTo>
                  <a:lnTo>
                    <a:pt x="1000" y="946"/>
                  </a:lnTo>
                  <a:lnTo>
                    <a:pt x="996" y="948"/>
                  </a:lnTo>
                  <a:lnTo>
                    <a:pt x="990" y="952"/>
                  </a:lnTo>
                  <a:lnTo>
                    <a:pt x="990" y="952"/>
                  </a:lnTo>
                  <a:lnTo>
                    <a:pt x="982" y="956"/>
                  </a:lnTo>
                  <a:lnTo>
                    <a:pt x="974" y="958"/>
                  </a:lnTo>
                  <a:lnTo>
                    <a:pt x="974" y="958"/>
                  </a:lnTo>
                  <a:lnTo>
                    <a:pt x="970" y="960"/>
                  </a:lnTo>
                  <a:lnTo>
                    <a:pt x="970" y="964"/>
                  </a:lnTo>
                  <a:lnTo>
                    <a:pt x="970" y="970"/>
                  </a:lnTo>
                  <a:lnTo>
                    <a:pt x="970" y="970"/>
                  </a:lnTo>
                  <a:lnTo>
                    <a:pt x="970" y="974"/>
                  </a:lnTo>
                  <a:lnTo>
                    <a:pt x="968" y="978"/>
                  </a:lnTo>
                  <a:lnTo>
                    <a:pt x="968" y="978"/>
                  </a:lnTo>
                  <a:lnTo>
                    <a:pt x="966" y="980"/>
                  </a:lnTo>
                  <a:lnTo>
                    <a:pt x="962" y="982"/>
                  </a:lnTo>
                  <a:lnTo>
                    <a:pt x="962" y="982"/>
                  </a:lnTo>
                  <a:lnTo>
                    <a:pt x="960" y="986"/>
                  </a:lnTo>
                  <a:lnTo>
                    <a:pt x="960" y="988"/>
                  </a:lnTo>
                  <a:lnTo>
                    <a:pt x="958" y="990"/>
                  </a:lnTo>
                  <a:lnTo>
                    <a:pt x="954" y="992"/>
                  </a:lnTo>
                  <a:lnTo>
                    <a:pt x="954" y="992"/>
                  </a:lnTo>
                  <a:lnTo>
                    <a:pt x="946" y="996"/>
                  </a:lnTo>
                  <a:lnTo>
                    <a:pt x="938" y="996"/>
                  </a:lnTo>
                  <a:lnTo>
                    <a:pt x="938" y="996"/>
                  </a:lnTo>
                  <a:lnTo>
                    <a:pt x="936" y="996"/>
                  </a:lnTo>
                  <a:lnTo>
                    <a:pt x="936" y="996"/>
                  </a:lnTo>
                  <a:lnTo>
                    <a:pt x="928" y="996"/>
                  </a:lnTo>
                  <a:lnTo>
                    <a:pt x="920" y="994"/>
                  </a:lnTo>
                  <a:lnTo>
                    <a:pt x="910" y="990"/>
                  </a:lnTo>
                  <a:lnTo>
                    <a:pt x="904" y="986"/>
                  </a:lnTo>
                  <a:lnTo>
                    <a:pt x="904" y="986"/>
                  </a:lnTo>
                  <a:lnTo>
                    <a:pt x="900" y="982"/>
                  </a:lnTo>
                  <a:lnTo>
                    <a:pt x="898" y="978"/>
                  </a:lnTo>
                  <a:lnTo>
                    <a:pt x="896" y="970"/>
                  </a:lnTo>
                  <a:lnTo>
                    <a:pt x="896" y="970"/>
                  </a:lnTo>
                  <a:lnTo>
                    <a:pt x="890" y="966"/>
                  </a:lnTo>
                  <a:lnTo>
                    <a:pt x="886" y="962"/>
                  </a:lnTo>
                  <a:lnTo>
                    <a:pt x="886" y="962"/>
                  </a:lnTo>
                  <a:lnTo>
                    <a:pt x="884" y="958"/>
                  </a:lnTo>
                  <a:lnTo>
                    <a:pt x="884" y="952"/>
                  </a:lnTo>
                  <a:lnTo>
                    <a:pt x="884" y="952"/>
                  </a:lnTo>
                  <a:lnTo>
                    <a:pt x="874" y="924"/>
                  </a:lnTo>
                  <a:lnTo>
                    <a:pt x="874" y="924"/>
                  </a:lnTo>
                  <a:lnTo>
                    <a:pt x="872" y="914"/>
                  </a:lnTo>
                  <a:lnTo>
                    <a:pt x="872" y="904"/>
                  </a:lnTo>
                  <a:lnTo>
                    <a:pt x="872" y="896"/>
                  </a:lnTo>
                  <a:lnTo>
                    <a:pt x="876" y="888"/>
                  </a:lnTo>
                  <a:lnTo>
                    <a:pt x="876" y="888"/>
                  </a:lnTo>
                  <a:lnTo>
                    <a:pt x="880" y="882"/>
                  </a:lnTo>
                  <a:lnTo>
                    <a:pt x="880" y="874"/>
                  </a:lnTo>
                  <a:lnTo>
                    <a:pt x="880" y="874"/>
                  </a:lnTo>
                  <a:lnTo>
                    <a:pt x="880" y="864"/>
                  </a:lnTo>
                  <a:lnTo>
                    <a:pt x="880" y="860"/>
                  </a:lnTo>
                  <a:lnTo>
                    <a:pt x="882" y="856"/>
                  </a:lnTo>
                  <a:lnTo>
                    <a:pt x="882" y="856"/>
                  </a:lnTo>
                  <a:lnTo>
                    <a:pt x="888" y="848"/>
                  </a:lnTo>
                  <a:lnTo>
                    <a:pt x="896" y="842"/>
                  </a:lnTo>
                  <a:lnTo>
                    <a:pt x="896" y="842"/>
                  </a:lnTo>
                  <a:lnTo>
                    <a:pt x="908" y="834"/>
                  </a:lnTo>
                  <a:lnTo>
                    <a:pt x="908" y="834"/>
                  </a:lnTo>
                  <a:lnTo>
                    <a:pt x="918" y="828"/>
                  </a:lnTo>
                  <a:lnTo>
                    <a:pt x="930" y="826"/>
                  </a:lnTo>
                  <a:lnTo>
                    <a:pt x="930" y="826"/>
                  </a:lnTo>
                  <a:lnTo>
                    <a:pt x="936" y="828"/>
                  </a:lnTo>
                  <a:lnTo>
                    <a:pt x="944" y="830"/>
                  </a:lnTo>
                  <a:lnTo>
                    <a:pt x="944" y="830"/>
                  </a:lnTo>
                  <a:lnTo>
                    <a:pt x="952" y="834"/>
                  </a:lnTo>
                  <a:lnTo>
                    <a:pt x="960" y="836"/>
                  </a:lnTo>
                  <a:lnTo>
                    <a:pt x="960" y="836"/>
                  </a:lnTo>
                  <a:lnTo>
                    <a:pt x="962" y="836"/>
                  </a:lnTo>
                  <a:lnTo>
                    <a:pt x="962" y="836"/>
                  </a:lnTo>
                  <a:lnTo>
                    <a:pt x="964" y="836"/>
                  </a:lnTo>
                  <a:lnTo>
                    <a:pt x="964" y="836"/>
                  </a:lnTo>
                  <a:lnTo>
                    <a:pt x="968" y="836"/>
                  </a:lnTo>
                  <a:lnTo>
                    <a:pt x="968" y="836"/>
                  </a:lnTo>
                  <a:lnTo>
                    <a:pt x="970" y="836"/>
                  </a:lnTo>
                  <a:lnTo>
                    <a:pt x="970" y="836"/>
                  </a:lnTo>
                  <a:lnTo>
                    <a:pt x="982" y="838"/>
                  </a:lnTo>
                  <a:lnTo>
                    <a:pt x="982" y="838"/>
                  </a:lnTo>
                  <a:lnTo>
                    <a:pt x="982" y="838"/>
                  </a:lnTo>
                  <a:lnTo>
                    <a:pt x="982" y="838"/>
                  </a:lnTo>
                  <a:lnTo>
                    <a:pt x="986" y="838"/>
                  </a:lnTo>
                  <a:lnTo>
                    <a:pt x="986" y="836"/>
                  </a:lnTo>
                  <a:lnTo>
                    <a:pt x="984" y="832"/>
                  </a:lnTo>
                  <a:lnTo>
                    <a:pt x="974" y="824"/>
                  </a:lnTo>
                  <a:lnTo>
                    <a:pt x="974" y="824"/>
                  </a:lnTo>
                  <a:lnTo>
                    <a:pt x="970" y="818"/>
                  </a:lnTo>
                  <a:lnTo>
                    <a:pt x="970" y="816"/>
                  </a:lnTo>
                  <a:lnTo>
                    <a:pt x="972" y="814"/>
                  </a:lnTo>
                  <a:lnTo>
                    <a:pt x="972" y="814"/>
                  </a:lnTo>
                  <a:lnTo>
                    <a:pt x="974" y="814"/>
                  </a:lnTo>
                  <a:lnTo>
                    <a:pt x="974" y="814"/>
                  </a:lnTo>
                  <a:lnTo>
                    <a:pt x="982" y="816"/>
                  </a:lnTo>
                  <a:lnTo>
                    <a:pt x="982" y="816"/>
                  </a:lnTo>
                  <a:lnTo>
                    <a:pt x="988" y="816"/>
                  </a:lnTo>
                  <a:lnTo>
                    <a:pt x="988" y="816"/>
                  </a:lnTo>
                  <a:lnTo>
                    <a:pt x="990" y="816"/>
                  </a:lnTo>
                  <a:lnTo>
                    <a:pt x="990" y="816"/>
                  </a:lnTo>
                  <a:lnTo>
                    <a:pt x="1000" y="816"/>
                  </a:lnTo>
                  <a:lnTo>
                    <a:pt x="1000" y="816"/>
                  </a:lnTo>
                  <a:lnTo>
                    <a:pt x="1014" y="818"/>
                  </a:lnTo>
                  <a:lnTo>
                    <a:pt x="1014" y="818"/>
                  </a:lnTo>
                  <a:lnTo>
                    <a:pt x="1018" y="820"/>
                  </a:lnTo>
                  <a:lnTo>
                    <a:pt x="1022" y="822"/>
                  </a:lnTo>
                  <a:lnTo>
                    <a:pt x="1026" y="824"/>
                  </a:lnTo>
                  <a:lnTo>
                    <a:pt x="1030" y="824"/>
                  </a:lnTo>
                  <a:lnTo>
                    <a:pt x="1030" y="824"/>
                  </a:lnTo>
                  <a:lnTo>
                    <a:pt x="1030" y="824"/>
                  </a:lnTo>
                  <a:lnTo>
                    <a:pt x="1030" y="824"/>
                  </a:lnTo>
                  <a:lnTo>
                    <a:pt x="1042" y="822"/>
                  </a:lnTo>
                  <a:lnTo>
                    <a:pt x="1042" y="822"/>
                  </a:lnTo>
                  <a:lnTo>
                    <a:pt x="1044" y="824"/>
                  </a:lnTo>
                  <a:lnTo>
                    <a:pt x="1044" y="824"/>
                  </a:lnTo>
                  <a:lnTo>
                    <a:pt x="1048" y="824"/>
                  </a:lnTo>
                  <a:lnTo>
                    <a:pt x="1050" y="826"/>
                  </a:lnTo>
                  <a:lnTo>
                    <a:pt x="1056" y="832"/>
                  </a:lnTo>
                  <a:lnTo>
                    <a:pt x="1056" y="832"/>
                  </a:lnTo>
                  <a:lnTo>
                    <a:pt x="1060" y="836"/>
                  </a:lnTo>
                  <a:lnTo>
                    <a:pt x="1062" y="844"/>
                  </a:lnTo>
                  <a:lnTo>
                    <a:pt x="1062" y="844"/>
                  </a:lnTo>
                  <a:lnTo>
                    <a:pt x="1064" y="850"/>
                  </a:lnTo>
                  <a:lnTo>
                    <a:pt x="1064" y="858"/>
                  </a:lnTo>
                  <a:lnTo>
                    <a:pt x="1064" y="858"/>
                  </a:lnTo>
                  <a:lnTo>
                    <a:pt x="1066" y="864"/>
                  </a:lnTo>
                  <a:lnTo>
                    <a:pt x="1070" y="870"/>
                  </a:lnTo>
                  <a:lnTo>
                    <a:pt x="1070" y="870"/>
                  </a:lnTo>
                  <a:lnTo>
                    <a:pt x="1072" y="876"/>
                  </a:lnTo>
                  <a:lnTo>
                    <a:pt x="1074" y="882"/>
                  </a:lnTo>
                  <a:lnTo>
                    <a:pt x="1074" y="882"/>
                  </a:lnTo>
                  <a:lnTo>
                    <a:pt x="1078" y="886"/>
                  </a:lnTo>
                  <a:lnTo>
                    <a:pt x="1084" y="892"/>
                  </a:lnTo>
                  <a:lnTo>
                    <a:pt x="1084" y="892"/>
                  </a:lnTo>
                  <a:lnTo>
                    <a:pt x="1088" y="896"/>
                  </a:lnTo>
                  <a:lnTo>
                    <a:pt x="1092" y="898"/>
                  </a:lnTo>
                  <a:lnTo>
                    <a:pt x="1092" y="898"/>
                  </a:lnTo>
                  <a:lnTo>
                    <a:pt x="1092" y="898"/>
                  </a:lnTo>
                  <a:lnTo>
                    <a:pt x="1094" y="896"/>
                  </a:lnTo>
                  <a:lnTo>
                    <a:pt x="1094" y="896"/>
                  </a:lnTo>
                  <a:lnTo>
                    <a:pt x="1096" y="892"/>
                  </a:lnTo>
                  <a:lnTo>
                    <a:pt x="1096" y="886"/>
                  </a:lnTo>
                  <a:lnTo>
                    <a:pt x="1092" y="878"/>
                  </a:lnTo>
                  <a:lnTo>
                    <a:pt x="1092" y="878"/>
                  </a:lnTo>
                  <a:lnTo>
                    <a:pt x="1086" y="872"/>
                  </a:lnTo>
                  <a:lnTo>
                    <a:pt x="1084" y="870"/>
                  </a:lnTo>
                  <a:lnTo>
                    <a:pt x="1086" y="866"/>
                  </a:lnTo>
                  <a:lnTo>
                    <a:pt x="1086" y="866"/>
                  </a:lnTo>
                  <a:lnTo>
                    <a:pt x="1092" y="858"/>
                  </a:lnTo>
                  <a:lnTo>
                    <a:pt x="1092" y="856"/>
                  </a:lnTo>
                  <a:lnTo>
                    <a:pt x="1092" y="850"/>
                  </a:lnTo>
                  <a:lnTo>
                    <a:pt x="1092" y="850"/>
                  </a:lnTo>
                  <a:lnTo>
                    <a:pt x="1090" y="840"/>
                  </a:lnTo>
                  <a:lnTo>
                    <a:pt x="1086" y="832"/>
                  </a:lnTo>
                  <a:lnTo>
                    <a:pt x="1086" y="832"/>
                  </a:lnTo>
                  <a:lnTo>
                    <a:pt x="1082" y="826"/>
                  </a:lnTo>
                  <a:lnTo>
                    <a:pt x="1078" y="820"/>
                  </a:lnTo>
                  <a:lnTo>
                    <a:pt x="1074" y="816"/>
                  </a:lnTo>
                  <a:lnTo>
                    <a:pt x="1078" y="808"/>
                  </a:lnTo>
                  <a:lnTo>
                    <a:pt x="1078" y="808"/>
                  </a:lnTo>
                  <a:lnTo>
                    <a:pt x="1078" y="804"/>
                  </a:lnTo>
                  <a:lnTo>
                    <a:pt x="1080" y="802"/>
                  </a:lnTo>
                  <a:lnTo>
                    <a:pt x="1080" y="802"/>
                  </a:lnTo>
                  <a:lnTo>
                    <a:pt x="1082" y="798"/>
                  </a:lnTo>
                  <a:lnTo>
                    <a:pt x="1084" y="794"/>
                  </a:lnTo>
                  <a:lnTo>
                    <a:pt x="1092" y="788"/>
                  </a:lnTo>
                  <a:lnTo>
                    <a:pt x="1092" y="788"/>
                  </a:lnTo>
                  <a:lnTo>
                    <a:pt x="1096" y="784"/>
                  </a:lnTo>
                  <a:lnTo>
                    <a:pt x="1102" y="780"/>
                  </a:lnTo>
                  <a:lnTo>
                    <a:pt x="1102" y="780"/>
                  </a:lnTo>
                  <a:lnTo>
                    <a:pt x="1106" y="776"/>
                  </a:lnTo>
                  <a:lnTo>
                    <a:pt x="1108" y="772"/>
                  </a:lnTo>
                  <a:lnTo>
                    <a:pt x="1108" y="768"/>
                  </a:lnTo>
                  <a:lnTo>
                    <a:pt x="1112" y="764"/>
                  </a:lnTo>
                  <a:lnTo>
                    <a:pt x="1112" y="764"/>
                  </a:lnTo>
                  <a:lnTo>
                    <a:pt x="1118" y="760"/>
                  </a:lnTo>
                  <a:lnTo>
                    <a:pt x="1126" y="756"/>
                  </a:lnTo>
                  <a:lnTo>
                    <a:pt x="1126" y="756"/>
                  </a:lnTo>
                  <a:lnTo>
                    <a:pt x="1132" y="750"/>
                  </a:lnTo>
                  <a:lnTo>
                    <a:pt x="1136" y="744"/>
                  </a:lnTo>
                  <a:lnTo>
                    <a:pt x="1136" y="744"/>
                  </a:lnTo>
                  <a:lnTo>
                    <a:pt x="1142" y="738"/>
                  </a:lnTo>
                  <a:lnTo>
                    <a:pt x="1144" y="734"/>
                  </a:lnTo>
                  <a:lnTo>
                    <a:pt x="1142" y="730"/>
                  </a:lnTo>
                  <a:lnTo>
                    <a:pt x="1142" y="730"/>
                  </a:lnTo>
                  <a:lnTo>
                    <a:pt x="1138" y="728"/>
                  </a:lnTo>
                  <a:lnTo>
                    <a:pt x="1138" y="728"/>
                  </a:lnTo>
                  <a:lnTo>
                    <a:pt x="1136" y="724"/>
                  </a:lnTo>
                  <a:lnTo>
                    <a:pt x="1136" y="724"/>
                  </a:lnTo>
                  <a:lnTo>
                    <a:pt x="1136" y="720"/>
                  </a:lnTo>
                  <a:lnTo>
                    <a:pt x="1138" y="718"/>
                  </a:lnTo>
                  <a:lnTo>
                    <a:pt x="1140" y="718"/>
                  </a:lnTo>
                  <a:lnTo>
                    <a:pt x="1140" y="718"/>
                  </a:lnTo>
                  <a:lnTo>
                    <a:pt x="1138" y="714"/>
                  </a:lnTo>
                  <a:lnTo>
                    <a:pt x="1134" y="708"/>
                  </a:lnTo>
                  <a:lnTo>
                    <a:pt x="1134" y="708"/>
                  </a:lnTo>
                  <a:lnTo>
                    <a:pt x="1132" y="698"/>
                  </a:lnTo>
                  <a:lnTo>
                    <a:pt x="1132" y="698"/>
                  </a:lnTo>
                  <a:lnTo>
                    <a:pt x="1134" y="690"/>
                  </a:lnTo>
                  <a:lnTo>
                    <a:pt x="1136" y="684"/>
                  </a:lnTo>
                  <a:lnTo>
                    <a:pt x="1138" y="682"/>
                  </a:lnTo>
                  <a:lnTo>
                    <a:pt x="1138" y="682"/>
                  </a:lnTo>
                  <a:lnTo>
                    <a:pt x="1138" y="682"/>
                  </a:lnTo>
                  <a:lnTo>
                    <a:pt x="1138" y="682"/>
                  </a:lnTo>
                  <a:lnTo>
                    <a:pt x="1140" y="684"/>
                  </a:lnTo>
                  <a:lnTo>
                    <a:pt x="1142" y="686"/>
                  </a:lnTo>
                  <a:lnTo>
                    <a:pt x="1142" y="690"/>
                  </a:lnTo>
                  <a:lnTo>
                    <a:pt x="1142" y="698"/>
                  </a:lnTo>
                  <a:lnTo>
                    <a:pt x="1144" y="702"/>
                  </a:lnTo>
                  <a:lnTo>
                    <a:pt x="1144" y="702"/>
                  </a:lnTo>
                  <a:lnTo>
                    <a:pt x="1148" y="704"/>
                  </a:lnTo>
                  <a:lnTo>
                    <a:pt x="1148" y="704"/>
                  </a:lnTo>
                  <a:lnTo>
                    <a:pt x="1150" y="702"/>
                  </a:lnTo>
                  <a:lnTo>
                    <a:pt x="1150" y="700"/>
                  </a:lnTo>
                  <a:lnTo>
                    <a:pt x="1150" y="696"/>
                  </a:lnTo>
                  <a:lnTo>
                    <a:pt x="1150" y="696"/>
                  </a:lnTo>
                  <a:lnTo>
                    <a:pt x="1150" y="688"/>
                  </a:lnTo>
                  <a:lnTo>
                    <a:pt x="1150" y="686"/>
                  </a:lnTo>
                  <a:lnTo>
                    <a:pt x="1152" y="682"/>
                  </a:lnTo>
                  <a:lnTo>
                    <a:pt x="1152" y="682"/>
                  </a:lnTo>
                  <a:lnTo>
                    <a:pt x="1156" y="680"/>
                  </a:lnTo>
                  <a:lnTo>
                    <a:pt x="1158" y="678"/>
                  </a:lnTo>
                  <a:lnTo>
                    <a:pt x="1160" y="676"/>
                  </a:lnTo>
                  <a:lnTo>
                    <a:pt x="1160" y="676"/>
                  </a:lnTo>
                  <a:lnTo>
                    <a:pt x="1162" y="670"/>
                  </a:lnTo>
                  <a:lnTo>
                    <a:pt x="1162" y="664"/>
                  </a:lnTo>
                  <a:lnTo>
                    <a:pt x="1162" y="664"/>
                  </a:lnTo>
                  <a:lnTo>
                    <a:pt x="1166" y="660"/>
                  </a:lnTo>
                  <a:lnTo>
                    <a:pt x="1168" y="654"/>
                  </a:lnTo>
                  <a:lnTo>
                    <a:pt x="1168" y="654"/>
                  </a:lnTo>
                  <a:lnTo>
                    <a:pt x="1172" y="648"/>
                  </a:lnTo>
                  <a:lnTo>
                    <a:pt x="1176" y="644"/>
                  </a:lnTo>
                  <a:lnTo>
                    <a:pt x="1190" y="644"/>
                  </a:lnTo>
                  <a:lnTo>
                    <a:pt x="1190" y="644"/>
                  </a:lnTo>
                  <a:lnTo>
                    <a:pt x="1194" y="642"/>
                  </a:lnTo>
                  <a:lnTo>
                    <a:pt x="1196" y="640"/>
                  </a:lnTo>
                  <a:lnTo>
                    <a:pt x="1198" y="638"/>
                  </a:lnTo>
                  <a:lnTo>
                    <a:pt x="1198" y="636"/>
                  </a:lnTo>
                  <a:lnTo>
                    <a:pt x="1196" y="630"/>
                  </a:lnTo>
                  <a:lnTo>
                    <a:pt x="1196" y="622"/>
                  </a:lnTo>
                  <a:lnTo>
                    <a:pt x="1196" y="622"/>
                  </a:lnTo>
                  <a:lnTo>
                    <a:pt x="1196" y="620"/>
                  </a:lnTo>
                  <a:lnTo>
                    <a:pt x="1198" y="618"/>
                  </a:lnTo>
                  <a:lnTo>
                    <a:pt x="1202" y="614"/>
                  </a:lnTo>
                  <a:lnTo>
                    <a:pt x="1202" y="614"/>
                  </a:lnTo>
                  <a:lnTo>
                    <a:pt x="1212" y="604"/>
                  </a:lnTo>
                  <a:lnTo>
                    <a:pt x="1212" y="604"/>
                  </a:lnTo>
                  <a:lnTo>
                    <a:pt x="1216" y="602"/>
                  </a:lnTo>
                  <a:lnTo>
                    <a:pt x="1220" y="602"/>
                  </a:lnTo>
                  <a:lnTo>
                    <a:pt x="1228" y="600"/>
                  </a:lnTo>
                  <a:lnTo>
                    <a:pt x="1228" y="600"/>
                  </a:lnTo>
                  <a:lnTo>
                    <a:pt x="1238" y="594"/>
                  </a:lnTo>
                  <a:lnTo>
                    <a:pt x="1238" y="594"/>
                  </a:lnTo>
                  <a:lnTo>
                    <a:pt x="1250" y="588"/>
                  </a:lnTo>
                  <a:lnTo>
                    <a:pt x="1262" y="582"/>
                  </a:lnTo>
                  <a:lnTo>
                    <a:pt x="1262" y="582"/>
                  </a:lnTo>
                  <a:lnTo>
                    <a:pt x="1268" y="580"/>
                  </a:lnTo>
                  <a:lnTo>
                    <a:pt x="1274" y="580"/>
                  </a:lnTo>
                  <a:lnTo>
                    <a:pt x="1282" y="580"/>
                  </a:lnTo>
                  <a:lnTo>
                    <a:pt x="1288" y="576"/>
                  </a:lnTo>
                  <a:lnTo>
                    <a:pt x="1288" y="576"/>
                  </a:lnTo>
                  <a:lnTo>
                    <a:pt x="1292" y="572"/>
                  </a:lnTo>
                  <a:lnTo>
                    <a:pt x="1296" y="568"/>
                  </a:lnTo>
                  <a:lnTo>
                    <a:pt x="1296" y="568"/>
                  </a:lnTo>
                  <a:lnTo>
                    <a:pt x="1302" y="566"/>
                  </a:lnTo>
                  <a:lnTo>
                    <a:pt x="1304" y="566"/>
                  </a:lnTo>
                  <a:lnTo>
                    <a:pt x="1306" y="564"/>
                  </a:lnTo>
                  <a:lnTo>
                    <a:pt x="1306" y="564"/>
                  </a:lnTo>
                  <a:lnTo>
                    <a:pt x="1306" y="562"/>
                  </a:lnTo>
                  <a:lnTo>
                    <a:pt x="1302" y="560"/>
                  </a:lnTo>
                  <a:lnTo>
                    <a:pt x="1302" y="560"/>
                  </a:lnTo>
                  <a:lnTo>
                    <a:pt x="1294" y="562"/>
                  </a:lnTo>
                  <a:lnTo>
                    <a:pt x="1288" y="564"/>
                  </a:lnTo>
                  <a:lnTo>
                    <a:pt x="1288" y="564"/>
                  </a:lnTo>
                  <a:lnTo>
                    <a:pt x="1282" y="566"/>
                  </a:lnTo>
                  <a:lnTo>
                    <a:pt x="1282" y="566"/>
                  </a:lnTo>
                  <a:lnTo>
                    <a:pt x="1280" y="566"/>
                  </a:lnTo>
                  <a:lnTo>
                    <a:pt x="1280" y="566"/>
                  </a:lnTo>
                  <a:lnTo>
                    <a:pt x="1276" y="562"/>
                  </a:lnTo>
                  <a:lnTo>
                    <a:pt x="1276" y="558"/>
                  </a:lnTo>
                  <a:lnTo>
                    <a:pt x="1274" y="552"/>
                  </a:lnTo>
                  <a:lnTo>
                    <a:pt x="1274" y="552"/>
                  </a:lnTo>
                  <a:lnTo>
                    <a:pt x="1268" y="542"/>
                  </a:lnTo>
                  <a:lnTo>
                    <a:pt x="1268" y="542"/>
                  </a:lnTo>
                  <a:lnTo>
                    <a:pt x="1266" y="540"/>
                  </a:lnTo>
                  <a:lnTo>
                    <a:pt x="1264" y="540"/>
                  </a:lnTo>
                  <a:lnTo>
                    <a:pt x="1264" y="540"/>
                  </a:lnTo>
                  <a:lnTo>
                    <a:pt x="1262" y="540"/>
                  </a:lnTo>
                  <a:lnTo>
                    <a:pt x="1262" y="540"/>
                  </a:lnTo>
                  <a:lnTo>
                    <a:pt x="1262" y="540"/>
                  </a:lnTo>
                  <a:lnTo>
                    <a:pt x="1262" y="540"/>
                  </a:lnTo>
                  <a:lnTo>
                    <a:pt x="1258" y="538"/>
                  </a:lnTo>
                  <a:lnTo>
                    <a:pt x="1258" y="538"/>
                  </a:lnTo>
                  <a:lnTo>
                    <a:pt x="1254" y="538"/>
                  </a:lnTo>
                  <a:lnTo>
                    <a:pt x="1252" y="534"/>
                  </a:lnTo>
                  <a:lnTo>
                    <a:pt x="1254" y="532"/>
                  </a:lnTo>
                  <a:lnTo>
                    <a:pt x="1256" y="530"/>
                  </a:lnTo>
                  <a:lnTo>
                    <a:pt x="1256" y="530"/>
                  </a:lnTo>
                  <a:lnTo>
                    <a:pt x="1260" y="530"/>
                  </a:lnTo>
                  <a:lnTo>
                    <a:pt x="1260" y="530"/>
                  </a:lnTo>
                  <a:lnTo>
                    <a:pt x="1266" y="530"/>
                  </a:lnTo>
                  <a:lnTo>
                    <a:pt x="1266" y="530"/>
                  </a:lnTo>
                  <a:lnTo>
                    <a:pt x="1272" y="530"/>
                  </a:lnTo>
                  <a:lnTo>
                    <a:pt x="1272" y="530"/>
                  </a:lnTo>
                  <a:lnTo>
                    <a:pt x="1278" y="530"/>
                  </a:lnTo>
                  <a:lnTo>
                    <a:pt x="1280" y="528"/>
                  </a:lnTo>
                  <a:lnTo>
                    <a:pt x="1282" y="524"/>
                  </a:lnTo>
                  <a:lnTo>
                    <a:pt x="1282" y="524"/>
                  </a:lnTo>
                  <a:lnTo>
                    <a:pt x="1280" y="518"/>
                  </a:lnTo>
                  <a:lnTo>
                    <a:pt x="1276" y="516"/>
                  </a:lnTo>
                  <a:lnTo>
                    <a:pt x="1264" y="514"/>
                  </a:lnTo>
                  <a:lnTo>
                    <a:pt x="1264" y="514"/>
                  </a:lnTo>
                  <a:lnTo>
                    <a:pt x="1260" y="512"/>
                  </a:lnTo>
                  <a:lnTo>
                    <a:pt x="1256" y="510"/>
                  </a:lnTo>
                  <a:lnTo>
                    <a:pt x="1256" y="510"/>
                  </a:lnTo>
                  <a:lnTo>
                    <a:pt x="1256" y="510"/>
                  </a:lnTo>
                  <a:lnTo>
                    <a:pt x="1256" y="510"/>
                  </a:lnTo>
                  <a:lnTo>
                    <a:pt x="1252" y="512"/>
                  </a:lnTo>
                  <a:lnTo>
                    <a:pt x="1248" y="516"/>
                  </a:lnTo>
                  <a:lnTo>
                    <a:pt x="1240" y="522"/>
                  </a:lnTo>
                  <a:lnTo>
                    <a:pt x="1240" y="522"/>
                  </a:lnTo>
                  <a:lnTo>
                    <a:pt x="1224" y="528"/>
                  </a:lnTo>
                  <a:lnTo>
                    <a:pt x="1224" y="528"/>
                  </a:lnTo>
                  <a:lnTo>
                    <a:pt x="1214" y="538"/>
                  </a:lnTo>
                  <a:lnTo>
                    <a:pt x="1206" y="544"/>
                  </a:lnTo>
                  <a:lnTo>
                    <a:pt x="1206" y="544"/>
                  </a:lnTo>
                  <a:lnTo>
                    <a:pt x="1206" y="544"/>
                  </a:lnTo>
                  <a:lnTo>
                    <a:pt x="1206" y="544"/>
                  </a:lnTo>
                  <a:lnTo>
                    <a:pt x="1204" y="542"/>
                  </a:lnTo>
                  <a:lnTo>
                    <a:pt x="1206" y="538"/>
                  </a:lnTo>
                  <a:lnTo>
                    <a:pt x="1210" y="532"/>
                  </a:lnTo>
                  <a:lnTo>
                    <a:pt x="1210" y="532"/>
                  </a:lnTo>
                  <a:lnTo>
                    <a:pt x="1220" y="522"/>
                  </a:lnTo>
                  <a:lnTo>
                    <a:pt x="1232" y="516"/>
                  </a:lnTo>
                  <a:lnTo>
                    <a:pt x="1232" y="516"/>
                  </a:lnTo>
                  <a:lnTo>
                    <a:pt x="1240" y="508"/>
                  </a:lnTo>
                  <a:lnTo>
                    <a:pt x="1244" y="504"/>
                  </a:lnTo>
                  <a:lnTo>
                    <a:pt x="1248" y="502"/>
                  </a:lnTo>
                  <a:lnTo>
                    <a:pt x="1248" y="502"/>
                  </a:lnTo>
                  <a:lnTo>
                    <a:pt x="1258" y="498"/>
                  </a:lnTo>
                  <a:lnTo>
                    <a:pt x="1266" y="498"/>
                  </a:lnTo>
                  <a:lnTo>
                    <a:pt x="1266" y="498"/>
                  </a:lnTo>
                  <a:lnTo>
                    <a:pt x="1284" y="494"/>
                  </a:lnTo>
                  <a:lnTo>
                    <a:pt x="1284" y="494"/>
                  </a:lnTo>
                  <a:lnTo>
                    <a:pt x="1284" y="494"/>
                  </a:lnTo>
                  <a:lnTo>
                    <a:pt x="1284" y="494"/>
                  </a:lnTo>
                  <a:lnTo>
                    <a:pt x="1292" y="496"/>
                  </a:lnTo>
                  <a:lnTo>
                    <a:pt x="1298" y="498"/>
                  </a:lnTo>
                  <a:lnTo>
                    <a:pt x="1298" y="498"/>
                  </a:lnTo>
                  <a:lnTo>
                    <a:pt x="1304" y="502"/>
                  </a:lnTo>
                  <a:lnTo>
                    <a:pt x="1310" y="502"/>
                  </a:lnTo>
                  <a:lnTo>
                    <a:pt x="1310" y="502"/>
                  </a:lnTo>
                  <a:lnTo>
                    <a:pt x="1312" y="502"/>
                  </a:lnTo>
                  <a:lnTo>
                    <a:pt x="1312" y="502"/>
                  </a:lnTo>
                  <a:lnTo>
                    <a:pt x="1318" y="502"/>
                  </a:lnTo>
                  <a:lnTo>
                    <a:pt x="1324" y="500"/>
                  </a:lnTo>
                  <a:lnTo>
                    <a:pt x="1330" y="496"/>
                  </a:lnTo>
                  <a:lnTo>
                    <a:pt x="1334" y="492"/>
                  </a:lnTo>
                  <a:lnTo>
                    <a:pt x="1334" y="492"/>
                  </a:lnTo>
                  <a:lnTo>
                    <a:pt x="1338" y="488"/>
                  </a:lnTo>
                  <a:lnTo>
                    <a:pt x="1344" y="486"/>
                  </a:lnTo>
                  <a:lnTo>
                    <a:pt x="1344" y="486"/>
                  </a:lnTo>
                  <a:lnTo>
                    <a:pt x="1348" y="482"/>
                  </a:lnTo>
                  <a:lnTo>
                    <a:pt x="1352" y="478"/>
                  </a:lnTo>
                  <a:lnTo>
                    <a:pt x="1352" y="478"/>
                  </a:lnTo>
                  <a:lnTo>
                    <a:pt x="1358" y="476"/>
                  </a:lnTo>
                  <a:lnTo>
                    <a:pt x="1364" y="476"/>
                  </a:lnTo>
                  <a:lnTo>
                    <a:pt x="1364" y="476"/>
                  </a:lnTo>
                  <a:lnTo>
                    <a:pt x="1368" y="472"/>
                  </a:lnTo>
                  <a:lnTo>
                    <a:pt x="1372" y="470"/>
                  </a:lnTo>
                  <a:lnTo>
                    <a:pt x="1372" y="470"/>
                  </a:lnTo>
                  <a:lnTo>
                    <a:pt x="1376" y="468"/>
                  </a:lnTo>
                  <a:lnTo>
                    <a:pt x="1380" y="466"/>
                  </a:lnTo>
                  <a:lnTo>
                    <a:pt x="1382" y="464"/>
                  </a:lnTo>
                  <a:lnTo>
                    <a:pt x="1382" y="464"/>
                  </a:lnTo>
                  <a:lnTo>
                    <a:pt x="1382" y="460"/>
                  </a:lnTo>
                  <a:lnTo>
                    <a:pt x="1382" y="456"/>
                  </a:lnTo>
                  <a:lnTo>
                    <a:pt x="1380" y="446"/>
                  </a:lnTo>
                  <a:lnTo>
                    <a:pt x="1380" y="446"/>
                  </a:lnTo>
                  <a:lnTo>
                    <a:pt x="1378" y="442"/>
                  </a:lnTo>
                  <a:lnTo>
                    <a:pt x="1374" y="442"/>
                  </a:lnTo>
                  <a:lnTo>
                    <a:pt x="1366" y="440"/>
                  </a:lnTo>
                  <a:lnTo>
                    <a:pt x="1366" y="440"/>
                  </a:lnTo>
                  <a:lnTo>
                    <a:pt x="1362" y="436"/>
                  </a:lnTo>
                  <a:lnTo>
                    <a:pt x="1358" y="432"/>
                  </a:lnTo>
                  <a:lnTo>
                    <a:pt x="1358" y="430"/>
                  </a:lnTo>
                  <a:lnTo>
                    <a:pt x="1358" y="430"/>
                  </a:lnTo>
                  <a:lnTo>
                    <a:pt x="1358" y="430"/>
                  </a:lnTo>
                  <a:lnTo>
                    <a:pt x="1352" y="430"/>
                  </a:lnTo>
                  <a:lnTo>
                    <a:pt x="1348" y="430"/>
                  </a:lnTo>
                  <a:lnTo>
                    <a:pt x="1346" y="426"/>
                  </a:lnTo>
                  <a:lnTo>
                    <a:pt x="1346" y="426"/>
                  </a:lnTo>
                  <a:lnTo>
                    <a:pt x="1348" y="426"/>
                  </a:lnTo>
                  <a:lnTo>
                    <a:pt x="1348" y="426"/>
                  </a:lnTo>
                  <a:lnTo>
                    <a:pt x="1350" y="428"/>
                  </a:lnTo>
                  <a:lnTo>
                    <a:pt x="1350" y="428"/>
                  </a:lnTo>
                  <a:lnTo>
                    <a:pt x="1350" y="422"/>
                  </a:lnTo>
                  <a:lnTo>
                    <a:pt x="1348" y="420"/>
                  </a:lnTo>
                  <a:lnTo>
                    <a:pt x="1340" y="416"/>
                  </a:lnTo>
                  <a:lnTo>
                    <a:pt x="1340" y="416"/>
                  </a:lnTo>
                  <a:lnTo>
                    <a:pt x="1328" y="410"/>
                  </a:lnTo>
                  <a:lnTo>
                    <a:pt x="1318" y="402"/>
                  </a:lnTo>
                  <a:lnTo>
                    <a:pt x="1318" y="402"/>
                  </a:lnTo>
                  <a:lnTo>
                    <a:pt x="1310" y="396"/>
                  </a:lnTo>
                  <a:lnTo>
                    <a:pt x="1304" y="388"/>
                  </a:lnTo>
                  <a:lnTo>
                    <a:pt x="1304" y="388"/>
                  </a:lnTo>
                  <a:lnTo>
                    <a:pt x="1298" y="386"/>
                  </a:lnTo>
                  <a:lnTo>
                    <a:pt x="1296" y="386"/>
                  </a:lnTo>
                  <a:lnTo>
                    <a:pt x="1294" y="384"/>
                  </a:lnTo>
                  <a:lnTo>
                    <a:pt x="1294" y="384"/>
                  </a:lnTo>
                  <a:lnTo>
                    <a:pt x="1296" y="380"/>
                  </a:lnTo>
                  <a:lnTo>
                    <a:pt x="1298" y="378"/>
                  </a:lnTo>
                  <a:lnTo>
                    <a:pt x="1298" y="378"/>
                  </a:lnTo>
                  <a:lnTo>
                    <a:pt x="1302" y="376"/>
                  </a:lnTo>
                  <a:lnTo>
                    <a:pt x="1304" y="374"/>
                  </a:lnTo>
                  <a:lnTo>
                    <a:pt x="1302" y="372"/>
                  </a:lnTo>
                  <a:lnTo>
                    <a:pt x="1302" y="372"/>
                  </a:lnTo>
                  <a:lnTo>
                    <a:pt x="1298" y="370"/>
                  </a:lnTo>
                  <a:lnTo>
                    <a:pt x="1296" y="370"/>
                  </a:lnTo>
                  <a:lnTo>
                    <a:pt x="1296" y="368"/>
                  </a:lnTo>
                  <a:lnTo>
                    <a:pt x="1296" y="368"/>
                  </a:lnTo>
                  <a:lnTo>
                    <a:pt x="1296" y="364"/>
                  </a:lnTo>
                  <a:lnTo>
                    <a:pt x="1296" y="360"/>
                  </a:lnTo>
                  <a:lnTo>
                    <a:pt x="1296" y="360"/>
                  </a:lnTo>
                  <a:lnTo>
                    <a:pt x="1292" y="356"/>
                  </a:lnTo>
                  <a:lnTo>
                    <a:pt x="1288" y="354"/>
                  </a:lnTo>
                  <a:lnTo>
                    <a:pt x="1288" y="354"/>
                  </a:lnTo>
                  <a:lnTo>
                    <a:pt x="1286" y="350"/>
                  </a:lnTo>
                  <a:lnTo>
                    <a:pt x="1286" y="346"/>
                  </a:lnTo>
                  <a:lnTo>
                    <a:pt x="1286" y="346"/>
                  </a:lnTo>
                  <a:lnTo>
                    <a:pt x="1286" y="338"/>
                  </a:lnTo>
                  <a:lnTo>
                    <a:pt x="1280" y="332"/>
                  </a:lnTo>
                  <a:lnTo>
                    <a:pt x="1280" y="332"/>
                  </a:lnTo>
                  <a:lnTo>
                    <a:pt x="1274" y="326"/>
                  </a:lnTo>
                  <a:lnTo>
                    <a:pt x="1272" y="318"/>
                  </a:lnTo>
                  <a:lnTo>
                    <a:pt x="1272" y="318"/>
                  </a:lnTo>
                  <a:lnTo>
                    <a:pt x="1272" y="314"/>
                  </a:lnTo>
                  <a:lnTo>
                    <a:pt x="1270" y="312"/>
                  </a:lnTo>
                  <a:lnTo>
                    <a:pt x="1270" y="310"/>
                  </a:lnTo>
                  <a:lnTo>
                    <a:pt x="1270" y="310"/>
                  </a:lnTo>
                  <a:lnTo>
                    <a:pt x="1264" y="308"/>
                  </a:lnTo>
                  <a:lnTo>
                    <a:pt x="1264" y="308"/>
                  </a:lnTo>
                  <a:lnTo>
                    <a:pt x="1258" y="308"/>
                  </a:lnTo>
                  <a:lnTo>
                    <a:pt x="1254" y="312"/>
                  </a:lnTo>
                  <a:lnTo>
                    <a:pt x="1254" y="312"/>
                  </a:lnTo>
                  <a:lnTo>
                    <a:pt x="1252" y="316"/>
                  </a:lnTo>
                  <a:lnTo>
                    <a:pt x="1252" y="322"/>
                  </a:lnTo>
                  <a:lnTo>
                    <a:pt x="1252" y="326"/>
                  </a:lnTo>
                  <a:lnTo>
                    <a:pt x="1250" y="332"/>
                  </a:lnTo>
                  <a:lnTo>
                    <a:pt x="1250" y="332"/>
                  </a:lnTo>
                  <a:lnTo>
                    <a:pt x="1248" y="334"/>
                  </a:lnTo>
                  <a:lnTo>
                    <a:pt x="1246" y="334"/>
                  </a:lnTo>
                  <a:lnTo>
                    <a:pt x="1246" y="334"/>
                  </a:lnTo>
                  <a:lnTo>
                    <a:pt x="1238" y="342"/>
                  </a:lnTo>
                  <a:lnTo>
                    <a:pt x="1234" y="346"/>
                  </a:lnTo>
                  <a:lnTo>
                    <a:pt x="1228" y="348"/>
                  </a:lnTo>
                  <a:lnTo>
                    <a:pt x="1228" y="348"/>
                  </a:lnTo>
                  <a:lnTo>
                    <a:pt x="1224" y="348"/>
                  </a:lnTo>
                  <a:lnTo>
                    <a:pt x="1220" y="344"/>
                  </a:lnTo>
                  <a:lnTo>
                    <a:pt x="1220" y="344"/>
                  </a:lnTo>
                  <a:lnTo>
                    <a:pt x="1220" y="340"/>
                  </a:lnTo>
                  <a:lnTo>
                    <a:pt x="1218" y="340"/>
                  </a:lnTo>
                  <a:lnTo>
                    <a:pt x="1216" y="338"/>
                  </a:lnTo>
                  <a:lnTo>
                    <a:pt x="1216" y="338"/>
                  </a:lnTo>
                  <a:lnTo>
                    <a:pt x="1210" y="336"/>
                  </a:lnTo>
                  <a:lnTo>
                    <a:pt x="1204" y="334"/>
                  </a:lnTo>
                  <a:lnTo>
                    <a:pt x="1204" y="334"/>
                  </a:lnTo>
                  <a:lnTo>
                    <a:pt x="1200" y="326"/>
                  </a:lnTo>
                  <a:lnTo>
                    <a:pt x="1198" y="320"/>
                  </a:lnTo>
                  <a:lnTo>
                    <a:pt x="1198" y="320"/>
                  </a:lnTo>
                  <a:lnTo>
                    <a:pt x="1200" y="312"/>
                  </a:lnTo>
                  <a:lnTo>
                    <a:pt x="1202" y="306"/>
                  </a:lnTo>
                  <a:lnTo>
                    <a:pt x="1202" y="306"/>
                  </a:lnTo>
                  <a:lnTo>
                    <a:pt x="1202" y="300"/>
                  </a:lnTo>
                  <a:lnTo>
                    <a:pt x="1200" y="298"/>
                  </a:lnTo>
                  <a:lnTo>
                    <a:pt x="1192" y="294"/>
                  </a:lnTo>
                  <a:lnTo>
                    <a:pt x="1192" y="294"/>
                  </a:lnTo>
                  <a:lnTo>
                    <a:pt x="1184" y="290"/>
                  </a:lnTo>
                  <a:lnTo>
                    <a:pt x="1176" y="284"/>
                  </a:lnTo>
                  <a:lnTo>
                    <a:pt x="1176" y="284"/>
                  </a:lnTo>
                  <a:lnTo>
                    <a:pt x="1170" y="282"/>
                  </a:lnTo>
                  <a:lnTo>
                    <a:pt x="1166" y="278"/>
                  </a:lnTo>
                  <a:lnTo>
                    <a:pt x="1166" y="278"/>
                  </a:lnTo>
                  <a:lnTo>
                    <a:pt x="1162" y="274"/>
                  </a:lnTo>
                  <a:lnTo>
                    <a:pt x="1160" y="270"/>
                  </a:lnTo>
                  <a:lnTo>
                    <a:pt x="1160" y="270"/>
                  </a:lnTo>
                  <a:lnTo>
                    <a:pt x="1154" y="264"/>
                  </a:lnTo>
                  <a:lnTo>
                    <a:pt x="1150" y="260"/>
                  </a:lnTo>
                  <a:lnTo>
                    <a:pt x="1146" y="260"/>
                  </a:lnTo>
                  <a:lnTo>
                    <a:pt x="1146" y="260"/>
                  </a:lnTo>
                  <a:lnTo>
                    <a:pt x="1142" y="260"/>
                  </a:lnTo>
                  <a:lnTo>
                    <a:pt x="1142" y="260"/>
                  </a:lnTo>
                  <a:lnTo>
                    <a:pt x="1134" y="264"/>
                  </a:lnTo>
                  <a:lnTo>
                    <a:pt x="1132" y="266"/>
                  </a:lnTo>
                  <a:lnTo>
                    <a:pt x="1130" y="268"/>
                  </a:lnTo>
                  <a:lnTo>
                    <a:pt x="1130" y="268"/>
                  </a:lnTo>
                  <a:lnTo>
                    <a:pt x="1128" y="266"/>
                  </a:lnTo>
                  <a:lnTo>
                    <a:pt x="1124" y="262"/>
                  </a:lnTo>
                  <a:lnTo>
                    <a:pt x="1124" y="262"/>
                  </a:lnTo>
                  <a:lnTo>
                    <a:pt x="1120" y="258"/>
                  </a:lnTo>
                  <a:lnTo>
                    <a:pt x="1114" y="256"/>
                  </a:lnTo>
                  <a:lnTo>
                    <a:pt x="1114" y="256"/>
                  </a:lnTo>
                  <a:lnTo>
                    <a:pt x="1110" y="252"/>
                  </a:lnTo>
                  <a:lnTo>
                    <a:pt x="1106" y="248"/>
                  </a:lnTo>
                  <a:lnTo>
                    <a:pt x="1106" y="248"/>
                  </a:lnTo>
                  <a:lnTo>
                    <a:pt x="1104" y="252"/>
                  </a:lnTo>
                  <a:lnTo>
                    <a:pt x="1102" y="252"/>
                  </a:lnTo>
                  <a:lnTo>
                    <a:pt x="1098" y="256"/>
                  </a:lnTo>
                  <a:lnTo>
                    <a:pt x="1098" y="256"/>
                  </a:lnTo>
                  <a:lnTo>
                    <a:pt x="1096" y="258"/>
                  </a:lnTo>
                  <a:lnTo>
                    <a:pt x="1094" y="264"/>
                  </a:lnTo>
                  <a:lnTo>
                    <a:pt x="1094" y="264"/>
                  </a:lnTo>
                  <a:lnTo>
                    <a:pt x="1094" y="268"/>
                  </a:lnTo>
                  <a:lnTo>
                    <a:pt x="1094" y="272"/>
                  </a:lnTo>
                  <a:lnTo>
                    <a:pt x="1094" y="272"/>
                  </a:lnTo>
                  <a:lnTo>
                    <a:pt x="1098" y="274"/>
                  </a:lnTo>
                  <a:lnTo>
                    <a:pt x="1104" y="276"/>
                  </a:lnTo>
                  <a:lnTo>
                    <a:pt x="1104" y="276"/>
                  </a:lnTo>
                  <a:lnTo>
                    <a:pt x="1106" y="280"/>
                  </a:lnTo>
                  <a:lnTo>
                    <a:pt x="1104" y="284"/>
                  </a:lnTo>
                  <a:lnTo>
                    <a:pt x="1100" y="286"/>
                  </a:lnTo>
                  <a:lnTo>
                    <a:pt x="1098" y="288"/>
                  </a:lnTo>
                  <a:lnTo>
                    <a:pt x="1098" y="288"/>
                  </a:lnTo>
                  <a:lnTo>
                    <a:pt x="1096" y="292"/>
                  </a:lnTo>
                  <a:lnTo>
                    <a:pt x="1096" y="294"/>
                  </a:lnTo>
                  <a:lnTo>
                    <a:pt x="1100" y="298"/>
                  </a:lnTo>
                  <a:lnTo>
                    <a:pt x="1106" y="302"/>
                  </a:lnTo>
                  <a:lnTo>
                    <a:pt x="1114" y="306"/>
                  </a:lnTo>
                  <a:lnTo>
                    <a:pt x="1114" y="306"/>
                  </a:lnTo>
                  <a:lnTo>
                    <a:pt x="1114" y="308"/>
                  </a:lnTo>
                  <a:lnTo>
                    <a:pt x="1114" y="310"/>
                  </a:lnTo>
                  <a:lnTo>
                    <a:pt x="1112" y="316"/>
                  </a:lnTo>
                  <a:lnTo>
                    <a:pt x="1112" y="316"/>
                  </a:lnTo>
                  <a:lnTo>
                    <a:pt x="1106" y="318"/>
                  </a:lnTo>
                  <a:lnTo>
                    <a:pt x="1100" y="322"/>
                  </a:lnTo>
                  <a:lnTo>
                    <a:pt x="1096" y="324"/>
                  </a:lnTo>
                  <a:lnTo>
                    <a:pt x="1092" y="330"/>
                  </a:lnTo>
                  <a:lnTo>
                    <a:pt x="1092" y="330"/>
                  </a:lnTo>
                  <a:lnTo>
                    <a:pt x="1094" y="336"/>
                  </a:lnTo>
                  <a:lnTo>
                    <a:pt x="1100" y="340"/>
                  </a:lnTo>
                  <a:lnTo>
                    <a:pt x="1104" y="344"/>
                  </a:lnTo>
                  <a:lnTo>
                    <a:pt x="1108" y="350"/>
                  </a:lnTo>
                  <a:lnTo>
                    <a:pt x="1108" y="350"/>
                  </a:lnTo>
                  <a:lnTo>
                    <a:pt x="1108" y="354"/>
                  </a:lnTo>
                  <a:lnTo>
                    <a:pt x="1110" y="360"/>
                  </a:lnTo>
                  <a:lnTo>
                    <a:pt x="1110" y="360"/>
                  </a:lnTo>
                  <a:lnTo>
                    <a:pt x="1114" y="364"/>
                  </a:lnTo>
                  <a:lnTo>
                    <a:pt x="1120" y="368"/>
                  </a:lnTo>
                  <a:lnTo>
                    <a:pt x="1120" y="368"/>
                  </a:lnTo>
                  <a:lnTo>
                    <a:pt x="1120" y="372"/>
                  </a:lnTo>
                  <a:lnTo>
                    <a:pt x="1120" y="376"/>
                  </a:lnTo>
                  <a:lnTo>
                    <a:pt x="1120" y="376"/>
                  </a:lnTo>
                  <a:lnTo>
                    <a:pt x="1116" y="388"/>
                  </a:lnTo>
                  <a:lnTo>
                    <a:pt x="1116" y="388"/>
                  </a:lnTo>
                  <a:lnTo>
                    <a:pt x="1112" y="394"/>
                  </a:lnTo>
                  <a:lnTo>
                    <a:pt x="1106" y="396"/>
                  </a:lnTo>
                  <a:lnTo>
                    <a:pt x="1102" y="398"/>
                  </a:lnTo>
                  <a:lnTo>
                    <a:pt x="1096" y="402"/>
                  </a:lnTo>
                  <a:lnTo>
                    <a:pt x="1096" y="402"/>
                  </a:lnTo>
                  <a:lnTo>
                    <a:pt x="1092" y="406"/>
                  </a:lnTo>
                  <a:lnTo>
                    <a:pt x="1088" y="412"/>
                  </a:lnTo>
                  <a:lnTo>
                    <a:pt x="1088" y="412"/>
                  </a:lnTo>
                  <a:lnTo>
                    <a:pt x="1088" y="416"/>
                  </a:lnTo>
                  <a:lnTo>
                    <a:pt x="1088" y="418"/>
                  </a:lnTo>
                  <a:lnTo>
                    <a:pt x="1090" y="426"/>
                  </a:lnTo>
                  <a:lnTo>
                    <a:pt x="1090" y="426"/>
                  </a:lnTo>
                  <a:lnTo>
                    <a:pt x="1090" y="434"/>
                  </a:lnTo>
                  <a:lnTo>
                    <a:pt x="1090" y="440"/>
                  </a:lnTo>
                  <a:lnTo>
                    <a:pt x="1092" y="446"/>
                  </a:lnTo>
                  <a:lnTo>
                    <a:pt x="1100" y="450"/>
                  </a:lnTo>
                  <a:lnTo>
                    <a:pt x="1100" y="450"/>
                  </a:lnTo>
                  <a:lnTo>
                    <a:pt x="1092" y="462"/>
                  </a:lnTo>
                  <a:lnTo>
                    <a:pt x="1088" y="466"/>
                  </a:lnTo>
                  <a:lnTo>
                    <a:pt x="1082" y="470"/>
                  </a:lnTo>
                  <a:lnTo>
                    <a:pt x="1082" y="470"/>
                  </a:lnTo>
                  <a:lnTo>
                    <a:pt x="1082" y="466"/>
                  </a:lnTo>
                  <a:lnTo>
                    <a:pt x="1080" y="464"/>
                  </a:lnTo>
                  <a:lnTo>
                    <a:pt x="1074" y="462"/>
                  </a:lnTo>
                  <a:lnTo>
                    <a:pt x="1074" y="462"/>
                  </a:lnTo>
                  <a:lnTo>
                    <a:pt x="1068" y="458"/>
                  </a:lnTo>
                  <a:lnTo>
                    <a:pt x="1064" y="454"/>
                  </a:lnTo>
                  <a:lnTo>
                    <a:pt x="1064" y="454"/>
                  </a:lnTo>
                  <a:lnTo>
                    <a:pt x="1062" y="450"/>
                  </a:lnTo>
                  <a:lnTo>
                    <a:pt x="1058" y="446"/>
                  </a:lnTo>
                  <a:lnTo>
                    <a:pt x="1058" y="446"/>
                  </a:lnTo>
                  <a:lnTo>
                    <a:pt x="1054" y="444"/>
                  </a:lnTo>
                  <a:lnTo>
                    <a:pt x="1048" y="440"/>
                  </a:lnTo>
                  <a:lnTo>
                    <a:pt x="1048" y="440"/>
                  </a:lnTo>
                  <a:lnTo>
                    <a:pt x="1046" y="438"/>
                  </a:lnTo>
                  <a:lnTo>
                    <a:pt x="1048" y="436"/>
                  </a:lnTo>
                  <a:lnTo>
                    <a:pt x="1052" y="432"/>
                  </a:lnTo>
                  <a:lnTo>
                    <a:pt x="1052" y="432"/>
                  </a:lnTo>
                  <a:lnTo>
                    <a:pt x="1054" y="428"/>
                  </a:lnTo>
                  <a:lnTo>
                    <a:pt x="1054" y="426"/>
                  </a:lnTo>
                  <a:lnTo>
                    <a:pt x="1050" y="424"/>
                  </a:lnTo>
                  <a:lnTo>
                    <a:pt x="1050" y="424"/>
                  </a:lnTo>
                  <a:lnTo>
                    <a:pt x="1048" y="418"/>
                  </a:lnTo>
                  <a:lnTo>
                    <a:pt x="1048" y="414"/>
                  </a:lnTo>
                  <a:lnTo>
                    <a:pt x="1050" y="408"/>
                  </a:lnTo>
                  <a:lnTo>
                    <a:pt x="1050" y="404"/>
                  </a:lnTo>
                  <a:lnTo>
                    <a:pt x="1050" y="404"/>
                  </a:lnTo>
                  <a:lnTo>
                    <a:pt x="1048" y="400"/>
                  </a:lnTo>
                  <a:lnTo>
                    <a:pt x="1046" y="398"/>
                  </a:lnTo>
                  <a:lnTo>
                    <a:pt x="1040" y="396"/>
                  </a:lnTo>
                  <a:lnTo>
                    <a:pt x="1040" y="396"/>
                  </a:lnTo>
                  <a:lnTo>
                    <a:pt x="1032" y="396"/>
                  </a:lnTo>
                  <a:lnTo>
                    <a:pt x="1032" y="396"/>
                  </a:lnTo>
                  <a:lnTo>
                    <a:pt x="1024" y="398"/>
                  </a:lnTo>
                  <a:lnTo>
                    <a:pt x="1024" y="398"/>
                  </a:lnTo>
                  <a:lnTo>
                    <a:pt x="1018" y="396"/>
                  </a:lnTo>
                  <a:lnTo>
                    <a:pt x="1012" y="394"/>
                  </a:lnTo>
                  <a:lnTo>
                    <a:pt x="1006" y="392"/>
                  </a:lnTo>
                  <a:lnTo>
                    <a:pt x="1002" y="386"/>
                  </a:lnTo>
                  <a:lnTo>
                    <a:pt x="1002" y="386"/>
                  </a:lnTo>
                  <a:lnTo>
                    <a:pt x="996" y="380"/>
                  </a:lnTo>
                  <a:lnTo>
                    <a:pt x="986" y="378"/>
                  </a:lnTo>
                  <a:lnTo>
                    <a:pt x="986" y="378"/>
                  </a:lnTo>
                  <a:lnTo>
                    <a:pt x="982" y="378"/>
                  </a:lnTo>
                  <a:lnTo>
                    <a:pt x="980" y="374"/>
                  </a:lnTo>
                  <a:lnTo>
                    <a:pt x="974" y="368"/>
                  </a:lnTo>
                  <a:lnTo>
                    <a:pt x="974" y="368"/>
                  </a:lnTo>
                  <a:lnTo>
                    <a:pt x="970" y="364"/>
                  </a:lnTo>
                  <a:lnTo>
                    <a:pt x="962" y="360"/>
                  </a:lnTo>
                  <a:lnTo>
                    <a:pt x="962" y="360"/>
                  </a:lnTo>
                  <a:lnTo>
                    <a:pt x="960" y="360"/>
                  </a:lnTo>
                  <a:lnTo>
                    <a:pt x="960" y="360"/>
                  </a:lnTo>
                  <a:lnTo>
                    <a:pt x="956" y="360"/>
                  </a:lnTo>
                  <a:lnTo>
                    <a:pt x="956" y="360"/>
                  </a:lnTo>
                  <a:lnTo>
                    <a:pt x="952" y="360"/>
                  </a:lnTo>
                  <a:lnTo>
                    <a:pt x="952" y="360"/>
                  </a:lnTo>
                  <a:lnTo>
                    <a:pt x="948" y="360"/>
                  </a:lnTo>
                  <a:lnTo>
                    <a:pt x="946" y="356"/>
                  </a:lnTo>
                  <a:lnTo>
                    <a:pt x="946" y="356"/>
                  </a:lnTo>
                  <a:lnTo>
                    <a:pt x="942" y="356"/>
                  </a:lnTo>
                  <a:lnTo>
                    <a:pt x="942" y="356"/>
                  </a:lnTo>
                  <a:lnTo>
                    <a:pt x="938" y="356"/>
                  </a:lnTo>
                  <a:lnTo>
                    <a:pt x="936" y="358"/>
                  </a:lnTo>
                  <a:lnTo>
                    <a:pt x="934" y="360"/>
                  </a:lnTo>
                  <a:lnTo>
                    <a:pt x="930" y="362"/>
                  </a:lnTo>
                  <a:lnTo>
                    <a:pt x="930" y="362"/>
                  </a:lnTo>
                  <a:lnTo>
                    <a:pt x="928" y="362"/>
                  </a:lnTo>
                  <a:lnTo>
                    <a:pt x="928" y="362"/>
                  </a:lnTo>
                  <a:lnTo>
                    <a:pt x="926" y="362"/>
                  </a:lnTo>
                  <a:lnTo>
                    <a:pt x="924" y="358"/>
                  </a:lnTo>
                  <a:lnTo>
                    <a:pt x="920" y="350"/>
                  </a:lnTo>
                  <a:lnTo>
                    <a:pt x="920" y="350"/>
                  </a:lnTo>
                  <a:lnTo>
                    <a:pt x="918" y="342"/>
                  </a:lnTo>
                  <a:lnTo>
                    <a:pt x="918" y="334"/>
                  </a:lnTo>
                  <a:lnTo>
                    <a:pt x="918" y="334"/>
                  </a:lnTo>
                  <a:lnTo>
                    <a:pt x="920" y="330"/>
                  </a:lnTo>
                  <a:lnTo>
                    <a:pt x="920" y="328"/>
                  </a:lnTo>
                  <a:lnTo>
                    <a:pt x="918" y="326"/>
                  </a:lnTo>
                  <a:lnTo>
                    <a:pt x="918" y="326"/>
                  </a:lnTo>
                  <a:lnTo>
                    <a:pt x="914" y="324"/>
                  </a:lnTo>
                  <a:lnTo>
                    <a:pt x="914" y="324"/>
                  </a:lnTo>
                  <a:lnTo>
                    <a:pt x="908" y="326"/>
                  </a:lnTo>
                  <a:lnTo>
                    <a:pt x="908" y="326"/>
                  </a:lnTo>
                  <a:lnTo>
                    <a:pt x="900" y="328"/>
                  </a:lnTo>
                  <a:lnTo>
                    <a:pt x="900" y="328"/>
                  </a:lnTo>
                  <a:lnTo>
                    <a:pt x="900" y="328"/>
                  </a:lnTo>
                  <a:lnTo>
                    <a:pt x="900" y="328"/>
                  </a:lnTo>
                  <a:lnTo>
                    <a:pt x="896" y="326"/>
                  </a:lnTo>
                  <a:lnTo>
                    <a:pt x="896" y="324"/>
                  </a:lnTo>
                  <a:lnTo>
                    <a:pt x="894" y="316"/>
                  </a:lnTo>
                  <a:lnTo>
                    <a:pt x="894" y="316"/>
                  </a:lnTo>
                  <a:lnTo>
                    <a:pt x="894" y="308"/>
                  </a:lnTo>
                  <a:lnTo>
                    <a:pt x="894" y="300"/>
                  </a:lnTo>
                  <a:lnTo>
                    <a:pt x="894" y="300"/>
                  </a:lnTo>
                  <a:lnTo>
                    <a:pt x="898" y="292"/>
                  </a:lnTo>
                  <a:lnTo>
                    <a:pt x="900" y="282"/>
                  </a:lnTo>
                  <a:lnTo>
                    <a:pt x="900" y="282"/>
                  </a:lnTo>
                  <a:lnTo>
                    <a:pt x="902" y="276"/>
                  </a:lnTo>
                  <a:lnTo>
                    <a:pt x="908" y="270"/>
                  </a:lnTo>
                  <a:lnTo>
                    <a:pt x="914" y="266"/>
                  </a:lnTo>
                  <a:lnTo>
                    <a:pt x="918" y="262"/>
                  </a:lnTo>
                  <a:lnTo>
                    <a:pt x="918" y="262"/>
                  </a:lnTo>
                  <a:lnTo>
                    <a:pt x="920" y="258"/>
                  </a:lnTo>
                  <a:lnTo>
                    <a:pt x="920" y="254"/>
                  </a:lnTo>
                  <a:lnTo>
                    <a:pt x="922" y="252"/>
                  </a:lnTo>
                  <a:lnTo>
                    <a:pt x="924" y="248"/>
                  </a:lnTo>
                  <a:lnTo>
                    <a:pt x="924" y="248"/>
                  </a:lnTo>
                  <a:lnTo>
                    <a:pt x="938" y="244"/>
                  </a:lnTo>
                  <a:lnTo>
                    <a:pt x="940" y="244"/>
                  </a:lnTo>
                  <a:lnTo>
                    <a:pt x="942" y="242"/>
                  </a:lnTo>
                  <a:lnTo>
                    <a:pt x="940" y="240"/>
                  </a:lnTo>
                  <a:lnTo>
                    <a:pt x="938" y="238"/>
                  </a:lnTo>
                  <a:lnTo>
                    <a:pt x="938" y="238"/>
                  </a:lnTo>
                  <a:lnTo>
                    <a:pt x="932" y="236"/>
                  </a:lnTo>
                  <a:lnTo>
                    <a:pt x="924" y="234"/>
                  </a:lnTo>
                  <a:lnTo>
                    <a:pt x="918" y="232"/>
                  </a:lnTo>
                  <a:lnTo>
                    <a:pt x="914" y="230"/>
                  </a:lnTo>
                  <a:lnTo>
                    <a:pt x="914" y="230"/>
                  </a:lnTo>
                  <a:lnTo>
                    <a:pt x="914" y="228"/>
                  </a:lnTo>
                  <a:lnTo>
                    <a:pt x="916" y="226"/>
                  </a:lnTo>
                  <a:lnTo>
                    <a:pt x="916" y="226"/>
                  </a:lnTo>
                  <a:lnTo>
                    <a:pt x="928" y="230"/>
                  </a:lnTo>
                  <a:lnTo>
                    <a:pt x="928" y="230"/>
                  </a:lnTo>
                  <a:lnTo>
                    <a:pt x="940" y="232"/>
                  </a:lnTo>
                  <a:lnTo>
                    <a:pt x="940" y="232"/>
                  </a:lnTo>
                  <a:lnTo>
                    <a:pt x="942" y="232"/>
                  </a:lnTo>
                  <a:lnTo>
                    <a:pt x="942" y="232"/>
                  </a:lnTo>
                  <a:lnTo>
                    <a:pt x="944" y="230"/>
                  </a:lnTo>
                  <a:lnTo>
                    <a:pt x="948" y="226"/>
                  </a:lnTo>
                  <a:lnTo>
                    <a:pt x="948" y="226"/>
                  </a:lnTo>
                  <a:lnTo>
                    <a:pt x="956" y="224"/>
                  </a:lnTo>
                  <a:lnTo>
                    <a:pt x="964" y="222"/>
                  </a:lnTo>
                  <a:lnTo>
                    <a:pt x="972" y="220"/>
                  </a:lnTo>
                  <a:lnTo>
                    <a:pt x="974" y="218"/>
                  </a:lnTo>
                  <a:lnTo>
                    <a:pt x="976" y="214"/>
                  </a:lnTo>
                  <a:lnTo>
                    <a:pt x="976" y="214"/>
                  </a:lnTo>
                  <a:lnTo>
                    <a:pt x="976" y="206"/>
                  </a:lnTo>
                  <a:lnTo>
                    <a:pt x="974" y="202"/>
                  </a:lnTo>
                  <a:lnTo>
                    <a:pt x="972" y="198"/>
                  </a:lnTo>
                  <a:lnTo>
                    <a:pt x="972" y="198"/>
                  </a:lnTo>
                  <a:lnTo>
                    <a:pt x="968" y="196"/>
                  </a:lnTo>
                  <a:lnTo>
                    <a:pt x="964" y="196"/>
                  </a:lnTo>
                  <a:lnTo>
                    <a:pt x="964" y="196"/>
                  </a:lnTo>
                  <a:lnTo>
                    <a:pt x="960" y="196"/>
                  </a:lnTo>
                  <a:lnTo>
                    <a:pt x="960" y="196"/>
                  </a:lnTo>
                  <a:lnTo>
                    <a:pt x="956" y="196"/>
                  </a:lnTo>
                  <a:lnTo>
                    <a:pt x="956" y="196"/>
                  </a:lnTo>
                  <a:lnTo>
                    <a:pt x="952" y="196"/>
                  </a:lnTo>
                  <a:lnTo>
                    <a:pt x="952" y="196"/>
                  </a:lnTo>
                  <a:lnTo>
                    <a:pt x="946" y="194"/>
                  </a:lnTo>
                  <a:lnTo>
                    <a:pt x="944" y="190"/>
                  </a:lnTo>
                  <a:lnTo>
                    <a:pt x="944" y="188"/>
                  </a:lnTo>
                  <a:lnTo>
                    <a:pt x="948" y="188"/>
                  </a:lnTo>
                  <a:lnTo>
                    <a:pt x="948" y="188"/>
                  </a:lnTo>
                  <a:lnTo>
                    <a:pt x="950" y="188"/>
                  </a:lnTo>
                  <a:lnTo>
                    <a:pt x="950" y="188"/>
                  </a:lnTo>
                  <a:lnTo>
                    <a:pt x="956" y="188"/>
                  </a:lnTo>
                  <a:lnTo>
                    <a:pt x="962" y="192"/>
                  </a:lnTo>
                  <a:lnTo>
                    <a:pt x="962" y="192"/>
                  </a:lnTo>
                  <a:lnTo>
                    <a:pt x="968" y="194"/>
                  </a:lnTo>
                  <a:lnTo>
                    <a:pt x="974" y="196"/>
                  </a:lnTo>
                  <a:lnTo>
                    <a:pt x="974" y="196"/>
                  </a:lnTo>
                  <a:lnTo>
                    <a:pt x="980" y="194"/>
                  </a:lnTo>
                  <a:lnTo>
                    <a:pt x="980" y="194"/>
                  </a:lnTo>
                  <a:lnTo>
                    <a:pt x="980" y="192"/>
                  </a:lnTo>
                  <a:lnTo>
                    <a:pt x="982" y="188"/>
                  </a:lnTo>
                  <a:lnTo>
                    <a:pt x="982" y="188"/>
                  </a:lnTo>
                  <a:lnTo>
                    <a:pt x="986" y="188"/>
                  </a:lnTo>
                  <a:lnTo>
                    <a:pt x="990" y="188"/>
                  </a:lnTo>
                  <a:lnTo>
                    <a:pt x="990" y="188"/>
                  </a:lnTo>
                  <a:lnTo>
                    <a:pt x="992" y="184"/>
                  </a:lnTo>
                  <a:lnTo>
                    <a:pt x="990" y="182"/>
                  </a:lnTo>
                  <a:lnTo>
                    <a:pt x="988" y="178"/>
                  </a:lnTo>
                  <a:lnTo>
                    <a:pt x="986" y="176"/>
                  </a:lnTo>
                  <a:lnTo>
                    <a:pt x="986" y="176"/>
                  </a:lnTo>
                  <a:lnTo>
                    <a:pt x="988" y="172"/>
                  </a:lnTo>
                  <a:lnTo>
                    <a:pt x="990" y="172"/>
                  </a:lnTo>
                  <a:lnTo>
                    <a:pt x="990" y="172"/>
                  </a:lnTo>
                  <a:lnTo>
                    <a:pt x="996" y="174"/>
                  </a:lnTo>
                  <a:lnTo>
                    <a:pt x="1002" y="176"/>
                  </a:lnTo>
                  <a:lnTo>
                    <a:pt x="1002" y="176"/>
                  </a:lnTo>
                  <a:lnTo>
                    <a:pt x="1008" y="178"/>
                  </a:lnTo>
                  <a:lnTo>
                    <a:pt x="1008" y="178"/>
                  </a:lnTo>
                  <a:lnTo>
                    <a:pt x="1014" y="178"/>
                  </a:lnTo>
                  <a:lnTo>
                    <a:pt x="1018" y="176"/>
                  </a:lnTo>
                  <a:lnTo>
                    <a:pt x="1018" y="176"/>
                  </a:lnTo>
                  <a:lnTo>
                    <a:pt x="1014" y="172"/>
                  </a:lnTo>
                  <a:lnTo>
                    <a:pt x="1010" y="168"/>
                  </a:lnTo>
                  <a:lnTo>
                    <a:pt x="1010" y="168"/>
                  </a:lnTo>
                  <a:lnTo>
                    <a:pt x="1010" y="166"/>
                  </a:lnTo>
                  <a:lnTo>
                    <a:pt x="1012" y="166"/>
                  </a:lnTo>
                  <a:lnTo>
                    <a:pt x="1012" y="166"/>
                  </a:lnTo>
                  <a:lnTo>
                    <a:pt x="1018" y="168"/>
                  </a:lnTo>
                  <a:lnTo>
                    <a:pt x="1018" y="168"/>
                  </a:lnTo>
                  <a:lnTo>
                    <a:pt x="1022" y="172"/>
                  </a:lnTo>
                  <a:lnTo>
                    <a:pt x="1028" y="174"/>
                  </a:lnTo>
                  <a:lnTo>
                    <a:pt x="1028" y="174"/>
                  </a:lnTo>
                  <a:lnTo>
                    <a:pt x="1030" y="174"/>
                  </a:lnTo>
                  <a:lnTo>
                    <a:pt x="1030" y="174"/>
                  </a:lnTo>
                  <a:lnTo>
                    <a:pt x="1034" y="174"/>
                  </a:lnTo>
                  <a:lnTo>
                    <a:pt x="1034" y="174"/>
                  </a:lnTo>
                  <a:lnTo>
                    <a:pt x="1040" y="172"/>
                  </a:lnTo>
                  <a:lnTo>
                    <a:pt x="1040" y="172"/>
                  </a:lnTo>
                  <a:lnTo>
                    <a:pt x="1040" y="172"/>
                  </a:lnTo>
                  <a:lnTo>
                    <a:pt x="1040" y="172"/>
                  </a:lnTo>
                  <a:lnTo>
                    <a:pt x="1042" y="166"/>
                  </a:lnTo>
                  <a:lnTo>
                    <a:pt x="1042" y="166"/>
                  </a:lnTo>
                  <a:lnTo>
                    <a:pt x="1048" y="160"/>
                  </a:lnTo>
                  <a:lnTo>
                    <a:pt x="1052" y="156"/>
                  </a:lnTo>
                  <a:lnTo>
                    <a:pt x="1052" y="154"/>
                  </a:lnTo>
                  <a:lnTo>
                    <a:pt x="1052" y="152"/>
                  </a:lnTo>
                  <a:lnTo>
                    <a:pt x="1052" y="152"/>
                  </a:lnTo>
                  <a:lnTo>
                    <a:pt x="1048" y="150"/>
                  </a:lnTo>
                  <a:lnTo>
                    <a:pt x="1044" y="148"/>
                  </a:lnTo>
                  <a:lnTo>
                    <a:pt x="1042" y="148"/>
                  </a:lnTo>
                  <a:lnTo>
                    <a:pt x="1038" y="146"/>
                  </a:lnTo>
                  <a:lnTo>
                    <a:pt x="1038" y="146"/>
                  </a:lnTo>
                  <a:lnTo>
                    <a:pt x="1038" y="144"/>
                  </a:lnTo>
                  <a:lnTo>
                    <a:pt x="1036" y="140"/>
                  </a:lnTo>
                  <a:lnTo>
                    <a:pt x="1038" y="134"/>
                  </a:lnTo>
                  <a:lnTo>
                    <a:pt x="1038" y="134"/>
                  </a:lnTo>
                  <a:lnTo>
                    <a:pt x="1038" y="130"/>
                  </a:lnTo>
                  <a:lnTo>
                    <a:pt x="1040" y="130"/>
                  </a:lnTo>
                  <a:lnTo>
                    <a:pt x="1044" y="126"/>
                  </a:lnTo>
                  <a:lnTo>
                    <a:pt x="1044" y="126"/>
                  </a:lnTo>
                  <a:lnTo>
                    <a:pt x="1048" y="122"/>
                  </a:lnTo>
                  <a:lnTo>
                    <a:pt x="1048" y="118"/>
                  </a:lnTo>
                  <a:lnTo>
                    <a:pt x="1046" y="116"/>
                  </a:lnTo>
                  <a:lnTo>
                    <a:pt x="1046" y="116"/>
                  </a:lnTo>
                  <a:lnTo>
                    <a:pt x="1042" y="114"/>
                  </a:lnTo>
                  <a:lnTo>
                    <a:pt x="1038" y="112"/>
                  </a:lnTo>
                  <a:lnTo>
                    <a:pt x="1032" y="110"/>
                  </a:lnTo>
                  <a:lnTo>
                    <a:pt x="1032" y="110"/>
                  </a:lnTo>
                  <a:lnTo>
                    <a:pt x="1026" y="108"/>
                  </a:lnTo>
                  <a:lnTo>
                    <a:pt x="1020" y="104"/>
                  </a:lnTo>
                  <a:lnTo>
                    <a:pt x="1020" y="104"/>
                  </a:lnTo>
                  <a:lnTo>
                    <a:pt x="1012" y="102"/>
                  </a:lnTo>
                  <a:lnTo>
                    <a:pt x="1010" y="100"/>
                  </a:lnTo>
                  <a:lnTo>
                    <a:pt x="1008" y="96"/>
                  </a:lnTo>
                  <a:lnTo>
                    <a:pt x="1008" y="96"/>
                  </a:lnTo>
                  <a:lnTo>
                    <a:pt x="1010" y="92"/>
                  </a:lnTo>
                  <a:lnTo>
                    <a:pt x="1012" y="92"/>
                  </a:lnTo>
                  <a:lnTo>
                    <a:pt x="1014" y="90"/>
                  </a:lnTo>
                  <a:lnTo>
                    <a:pt x="1014" y="88"/>
                  </a:lnTo>
                  <a:lnTo>
                    <a:pt x="1014" y="88"/>
                  </a:lnTo>
                  <a:lnTo>
                    <a:pt x="1024" y="86"/>
                  </a:lnTo>
                  <a:lnTo>
                    <a:pt x="1024" y="86"/>
                  </a:lnTo>
                  <a:lnTo>
                    <a:pt x="1032" y="88"/>
                  </a:lnTo>
                  <a:lnTo>
                    <a:pt x="1032" y="88"/>
                  </a:lnTo>
                  <a:lnTo>
                    <a:pt x="1040" y="90"/>
                  </a:lnTo>
                  <a:lnTo>
                    <a:pt x="1040" y="90"/>
                  </a:lnTo>
                  <a:lnTo>
                    <a:pt x="1050" y="88"/>
                  </a:lnTo>
                  <a:lnTo>
                    <a:pt x="1050" y="88"/>
                  </a:lnTo>
                  <a:lnTo>
                    <a:pt x="1052" y="88"/>
                  </a:lnTo>
                  <a:lnTo>
                    <a:pt x="1052" y="88"/>
                  </a:lnTo>
                  <a:lnTo>
                    <a:pt x="1058" y="90"/>
                  </a:lnTo>
                  <a:lnTo>
                    <a:pt x="1066" y="92"/>
                  </a:lnTo>
                  <a:lnTo>
                    <a:pt x="1066" y="92"/>
                  </a:lnTo>
                  <a:lnTo>
                    <a:pt x="1066" y="92"/>
                  </a:lnTo>
                  <a:lnTo>
                    <a:pt x="1066" y="92"/>
                  </a:lnTo>
                  <a:lnTo>
                    <a:pt x="1072" y="90"/>
                  </a:lnTo>
                  <a:lnTo>
                    <a:pt x="1078" y="86"/>
                  </a:lnTo>
                  <a:lnTo>
                    <a:pt x="1078" y="86"/>
                  </a:lnTo>
                  <a:lnTo>
                    <a:pt x="1082" y="84"/>
                  </a:lnTo>
                  <a:lnTo>
                    <a:pt x="1084" y="84"/>
                  </a:lnTo>
                  <a:lnTo>
                    <a:pt x="1084" y="84"/>
                  </a:lnTo>
                  <a:lnTo>
                    <a:pt x="1088" y="86"/>
                  </a:lnTo>
                  <a:lnTo>
                    <a:pt x="1088" y="86"/>
                  </a:lnTo>
                  <a:lnTo>
                    <a:pt x="1090" y="88"/>
                  </a:lnTo>
                  <a:lnTo>
                    <a:pt x="1090" y="92"/>
                  </a:lnTo>
                  <a:lnTo>
                    <a:pt x="1090" y="94"/>
                  </a:lnTo>
                  <a:lnTo>
                    <a:pt x="1092" y="98"/>
                  </a:lnTo>
                  <a:lnTo>
                    <a:pt x="1092" y="98"/>
                  </a:lnTo>
                  <a:lnTo>
                    <a:pt x="1098" y="100"/>
                  </a:lnTo>
                  <a:lnTo>
                    <a:pt x="1104" y="104"/>
                  </a:lnTo>
                  <a:lnTo>
                    <a:pt x="1104" y="104"/>
                  </a:lnTo>
                  <a:lnTo>
                    <a:pt x="1106" y="106"/>
                  </a:lnTo>
                  <a:lnTo>
                    <a:pt x="1106" y="110"/>
                  </a:lnTo>
                  <a:lnTo>
                    <a:pt x="1106" y="110"/>
                  </a:lnTo>
                  <a:lnTo>
                    <a:pt x="1110" y="112"/>
                  </a:lnTo>
                  <a:lnTo>
                    <a:pt x="1112" y="114"/>
                  </a:lnTo>
                  <a:lnTo>
                    <a:pt x="1112" y="114"/>
                  </a:lnTo>
                  <a:lnTo>
                    <a:pt x="1114" y="116"/>
                  </a:lnTo>
                  <a:lnTo>
                    <a:pt x="1114" y="118"/>
                  </a:lnTo>
                  <a:lnTo>
                    <a:pt x="1114" y="120"/>
                  </a:lnTo>
                  <a:lnTo>
                    <a:pt x="1116" y="122"/>
                  </a:lnTo>
                  <a:lnTo>
                    <a:pt x="1116" y="122"/>
                  </a:lnTo>
                  <a:lnTo>
                    <a:pt x="1122" y="124"/>
                  </a:lnTo>
                  <a:lnTo>
                    <a:pt x="1130" y="126"/>
                  </a:lnTo>
                  <a:lnTo>
                    <a:pt x="1130" y="126"/>
                  </a:lnTo>
                  <a:lnTo>
                    <a:pt x="1134" y="130"/>
                  </a:lnTo>
                  <a:lnTo>
                    <a:pt x="1138" y="134"/>
                  </a:lnTo>
                  <a:lnTo>
                    <a:pt x="1138" y="134"/>
                  </a:lnTo>
                  <a:lnTo>
                    <a:pt x="1142" y="138"/>
                  </a:lnTo>
                  <a:lnTo>
                    <a:pt x="1148" y="142"/>
                  </a:lnTo>
                  <a:lnTo>
                    <a:pt x="1148" y="142"/>
                  </a:lnTo>
                  <a:lnTo>
                    <a:pt x="1156" y="148"/>
                  </a:lnTo>
                  <a:lnTo>
                    <a:pt x="1158" y="152"/>
                  </a:lnTo>
                  <a:lnTo>
                    <a:pt x="1160" y="158"/>
                  </a:lnTo>
                  <a:lnTo>
                    <a:pt x="1160" y="158"/>
                  </a:lnTo>
                  <a:lnTo>
                    <a:pt x="1156" y="166"/>
                  </a:lnTo>
                  <a:lnTo>
                    <a:pt x="1148" y="172"/>
                  </a:lnTo>
                  <a:lnTo>
                    <a:pt x="1148" y="172"/>
                  </a:lnTo>
                  <a:lnTo>
                    <a:pt x="1142" y="178"/>
                  </a:lnTo>
                  <a:lnTo>
                    <a:pt x="1140" y="180"/>
                  </a:lnTo>
                  <a:lnTo>
                    <a:pt x="1142" y="186"/>
                  </a:lnTo>
                  <a:lnTo>
                    <a:pt x="1142" y="186"/>
                  </a:lnTo>
                  <a:lnTo>
                    <a:pt x="1146" y="190"/>
                  </a:lnTo>
                  <a:lnTo>
                    <a:pt x="1148" y="192"/>
                  </a:lnTo>
                  <a:lnTo>
                    <a:pt x="1148" y="196"/>
                  </a:lnTo>
                  <a:lnTo>
                    <a:pt x="1148" y="196"/>
                  </a:lnTo>
                  <a:lnTo>
                    <a:pt x="1146" y="196"/>
                  </a:lnTo>
                  <a:lnTo>
                    <a:pt x="1144" y="198"/>
                  </a:lnTo>
                  <a:lnTo>
                    <a:pt x="1136" y="198"/>
                  </a:lnTo>
                  <a:lnTo>
                    <a:pt x="1136" y="198"/>
                  </a:lnTo>
                  <a:lnTo>
                    <a:pt x="1134" y="200"/>
                  </a:lnTo>
                  <a:lnTo>
                    <a:pt x="1132" y="202"/>
                  </a:lnTo>
                  <a:lnTo>
                    <a:pt x="1132" y="206"/>
                  </a:lnTo>
                  <a:lnTo>
                    <a:pt x="1130" y="208"/>
                  </a:lnTo>
                  <a:lnTo>
                    <a:pt x="1130" y="208"/>
                  </a:lnTo>
                  <a:lnTo>
                    <a:pt x="1128" y="208"/>
                  </a:lnTo>
                  <a:lnTo>
                    <a:pt x="1128" y="208"/>
                  </a:lnTo>
                  <a:lnTo>
                    <a:pt x="1122" y="204"/>
                  </a:lnTo>
                  <a:lnTo>
                    <a:pt x="1116" y="200"/>
                  </a:lnTo>
                  <a:lnTo>
                    <a:pt x="1116" y="200"/>
                  </a:lnTo>
                  <a:lnTo>
                    <a:pt x="1112" y="196"/>
                  </a:lnTo>
                  <a:lnTo>
                    <a:pt x="1106" y="194"/>
                  </a:lnTo>
                  <a:lnTo>
                    <a:pt x="1106" y="194"/>
                  </a:lnTo>
                  <a:lnTo>
                    <a:pt x="1106" y="194"/>
                  </a:lnTo>
                  <a:lnTo>
                    <a:pt x="1106" y="194"/>
                  </a:lnTo>
                  <a:lnTo>
                    <a:pt x="1102" y="196"/>
                  </a:lnTo>
                  <a:lnTo>
                    <a:pt x="1098" y="200"/>
                  </a:lnTo>
                  <a:lnTo>
                    <a:pt x="1098" y="200"/>
                  </a:lnTo>
                  <a:lnTo>
                    <a:pt x="1092" y="204"/>
                  </a:lnTo>
                  <a:lnTo>
                    <a:pt x="1092" y="204"/>
                  </a:lnTo>
                  <a:lnTo>
                    <a:pt x="1090" y="206"/>
                  </a:lnTo>
                  <a:lnTo>
                    <a:pt x="1086" y="208"/>
                  </a:lnTo>
                  <a:lnTo>
                    <a:pt x="1086" y="208"/>
                  </a:lnTo>
                  <a:lnTo>
                    <a:pt x="1084" y="210"/>
                  </a:lnTo>
                  <a:lnTo>
                    <a:pt x="1084" y="212"/>
                  </a:lnTo>
                  <a:lnTo>
                    <a:pt x="1088" y="218"/>
                  </a:lnTo>
                  <a:lnTo>
                    <a:pt x="1092" y="222"/>
                  </a:lnTo>
                  <a:lnTo>
                    <a:pt x="1098" y="224"/>
                  </a:lnTo>
                  <a:lnTo>
                    <a:pt x="1098" y="224"/>
                  </a:lnTo>
                  <a:lnTo>
                    <a:pt x="1104" y="226"/>
                  </a:lnTo>
                  <a:lnTo>
                    <a:pt x="1108" y="228"/>
                  </a:lnTo>
                  <a:lnTo>
                    <a:pt x="1112" y="232"/>
                  </a:lnTo>
                  <a:lnTo>
                    <a:pt x="1116" y="232"/>
                  </a:lnTo>
                  <a:lnTo>
                    <a:pt x="1116" y="232"/>
                  </a:lnTo>
                  <a:lnTo>
                    <a:pt x="1118" y="232"/>
                  </a:lnTo>
                  <a:lnTo>
                    <a:pt x="1122" y="230"/>
                  </a:lnTo>
                  <a:lnTo>
                    <a:pt x="1122" y="230"/>
                  </a:lnTo>
                  <a:lnTo>
                    <a:pt x="1124" y="226"/>
                  </a:lnTo>
                  <a:lnTo>
                    <a:pt x="1126" y="222"/>
                  </a:lnTo>
                  <a:lnTo>
                    <a:pt x="1126" y="222"/>
                  </a:lnTo>
                  <a:lnTo>
                    <a:pt x="1134" y="220"/>
                  </a:lnTo>
                  <a:lnTo>
                    <a:pt x="1138" y="220"/>
                  </a:lnTo>
                  <a:lnTo>
                    <a:pt x="1140" y="218"/>
                  </a:lnTo>
                  <a:lnTo>
                    <a:pt x="1140" y="218"/>
                  </a:lnTo>
                  <a:lnTo>
                    <a:pt x="1146" y="214"/>
                  </a:lnTo>
                  <a:lnTo>
                    <a:pt x="1146" y="214"/>
                  </a:lnTo>
                  <a:lnTo>
                    <a:pt x="1150" y="218"/>
                  </a:lnTo>
                  <a:lnTo>
                    <a:pt x="1150" y="218"/>
                  </a:lnTo>
                  <a:lnTo>
                    <a:pt x="1154" y="224"/>
                  </a:lnTo>
                  <a:lnTo>
                    <a:pt x="1154" y="224"/>
                  </a:lnTo>
                  <a:lnTo>
                    <a:pt x="1156" y="232"/>
                  </a:lnTo>
                  <a:lnTo>
                    <a:pt x="1156" y="232"/>
                  </a:lnTo>
                  <a:lnTo>
                    <a:pt x="1162" y="236"/>
                  </a:lnTo>
                  <a:lnTo>
                    <a:pt x="1170" y="238"/>
                  </a:lnTo>
                  <a:lnTo>
                    <a:pt x="1170" y="238"/>
                  </a:lnTo>
                  <a:lnTo>
                    <a:pt x="1174" y="242"/>
                  </a:lnTo>
                  <a:lnTo>
                    <a:pt x="1178" y="246"/>
                  </a:lnTo>
                  <a:lnTo>
                    <a:pt x="1178" y="246"/>
                  </a:lnTo>
                  <a:lnTo>
                    <a:pt x="1188" y="256"/>
                  </a:lnTo>
                  <a:lnTo>
                    <a:pt x="1200" y="262"/>
                  </a:lnTo>
                  <a:lnTo>
                    <a:pt x="1200" y="262"/>
                  </a:lnTo>
                  <a:lnTo>
                    <a:pt x="1210" y="270"/>
                  </a:lnTo>
                  <a:lnTo>
                    <a:pt x="1222" y="276"/>
                  </a:lnTo>
                  <a:lnTo>
                    <a:pt x="1222" y="276"/>
                  </a:lnTo>
                  <a:lnTo>
                    <a:pt x="1228" y="278"/>
                  </a:lnTo>
                  <a:lnTo>
                    <a:pt x="1228" y="278"/>
                  </a:lnTo>
                  <a:lnTo>
                    <a:pt x="1236" y="276"/>
                  </a:lnTo>
                  <a:lnTo>
                    <a:pt x="1238" y="274"/>
                  </a:lnTo>
                  <a:lnTo>
                    <a:pt x="1240" y="272"/>
                  </a:lnTo>
                  <a:lnTo>
                    <a:pt x="1240" y="272"/>
                  </a:lnTo>
                  <a:lnTo>
                    <a:pt x="1238" y="268"/>
                  </a:lnTo>
                  <a:lnTo>
                    <a:pt x="1232" y="264"/>
                  </a:lnTo>
                  <a:lnTo>
                    <a:pt x="1220" y="256"/>
                  </a:lnTo>
                  <a:lnTo>
                    <a:pt x="1220" y="256"/>
                  </a:lnTo>
                  <a:lnTo>
                    <a:pt x="1216" y="252"/>
                  </a:lnTo>
                  <a:lnTo>
                    <a:pt x="1214" y="246"/>
                  </a:lnTo>
                  <a:lnTo>
                    <a:pt x="1210" y="242"/>
                  </a:lnTo>
                  <a:lnTo>
                    <a:pt x="1204" y="238"/>
                  </a:lnTo>
                  <a:lnTo>
                    <a:pt x="1204" y="238"/>
                  </a:lnTo>
                  <a:lnTo>
                    <a:pt x="1204" y="238"/>
                  </a:lnTo>
                  <a:lnTo>
                    <a:pt x="1204" y="238"/>
                  </a:lnTo>
                  <a:lnTo>
                    <a:pt x="1212" y="240"/>
                  </a:lnTo>
                  <a:lnTo>
                    <a:pt x="1218" y="244"/>
                  </a:lnTo>
                  <a:lnTo>
                    <a:pt x="1230" y="252"/>
                  </a:lnTo>
                  <a:lnTo>
                    <a:pt x="1230" y="252"/>
                  </a:lnTo>
                  <a:lnTo>
                    <a:pt x="1236" y="256"/>
                  </a:lnTo>
                  <a:lnTo>
                    <a:pt x="1242" y="256"/>
                  </a:lnTo>
                  <a:lnTo>
                    <a:pt x="1242" y="256"/>
                  </a:lnTo>
                  <a:lnTo>
                    <a:pt x="1244" y="258"/>
                  </a:lnTo>
                  <a:lnTo>
                    <a:pt x="1244" y="258"/>
                  </a:lnTo>
                  <a:lnTo>
                    <a:pt x="1248" y="258"/>
                  </a:lnTo>
                  <a:lnTo>
                    <a:pt x="1248" y="258"/>
                  </a:lnTo>
                  <a:lnTo>
                    <a:pt x="1254" y="258"/>
                  </a:lnTo>
                  <a:lnTo>
                    <a:pt x="1254" y="258"/>
                  </a:lnTo>
                  <a:lnTo>
                    <a:pt x="1256" y="258"/>
                  </a:lnTo>
                  <a:lnTo>
                    <a:pt x="1256" y="258"/>
                  </a:lnTo>
                  <a:lnTo>
                    <a:pt x="1260" y="256"/>
                  </a:lnTo>
                  <a:lnTo>
                    <a:pt x="1260" y="254"/>
                  </a:lnTo>
                  <a:lnTo>
                    <a:pt x="1258" y="248"/>
                  </a:lnTo>
                  <a:lnTo>
                    <a:pt x="1258" y="248"/>
                  </a:lnTo>
                  <a:lnTo>
                    <a:pt x="1254" y="242"/>
                  </a:lnTo>
                  <a:lnTo>
                    <a:pt x="1254" y="242"/>
                  </a:lnTo>
                  <a:lnTo>
                    <a:pt x="1254" y="240"/>
                  </a:lnTo>
                  <a:lnTo>
                    <a:pt x="1254" y="236"/>
                  </a:lnTo>
                  <a:lnTo>
                    <a:pt x="1254" y="236"/>
                  </a:lnTo>
                  <a:lnTo>
                    <a:pt x="1246" y="230"/>
                  </a:lnTo>
                  <a:lnTo>
                    <a:pt x="1238" y="224"/>
                  </a:lnTo>
                  <a:lnTo>
                    <a:pt x="1238" y="224"/>
                  </a:lnTo>
                  <a:lnTo>
                    <a:pt x="1228" y="212"/>
                  </a:lnTo>
                  <a:lnTo>
                    <a:pt x="1228" y="212"/>
                  </a:lnTo>
                  <a:lnTo>
                    <a:pt x="1222" y="206"/>
                  </a:lnTo>
                  <a:lnTo>
                    <a:pt x="1214" y="200"/>
                  </a:lnTo>
                  <a:lnTo>
                    <a:pt x="1214" y="200"/>
                  </a:lnTo>
                  <a:lnTo>
                    <a:pt x="1210" y="196"/>
                  </a:lnTo>
                  <a:lnTo>
                    <a:pt x="1208" y="192"/>
                  </a:lnTo>
                  <a:lnTo>
                    <a:pt x="1208" y="190"/>
                  </a:lnTo>
                  <a:lnTo>
                    <a:pt x="1208" y="190"/>
                  </a:lnTo>
                  <a:lnTo>
                    <a:pt x="1214" y="176"/>
                  </a:lnTo>
                  <a:lnTo>
                    <a:pt x="1214" y="176"/>
                  </a:lnTo>
                  <a:lnTo>
                    <a:pt x="1214" y="176"/>
                  </a:lnTo>
                  <a:lnTo>
                    <a:pt x="1218" y="176"/>
                  </a:lnTo>
                  <a:lnTo>
                    <a:pt x="1218" y="176"/>
                  </a:lnTo>
                  <a:lnTo>
                    <a:pt x="1226" y="178"/>
                  </a:lnTo>
                  <a:lnTo>
                    <a:pt x="1232" y="184"/>
                  </a:lnTo>
                  <a:lnTo>
                    <a:pt x="1232" y="184"/>
                  </a:lnTo>
                  <a:lnTo>
                    <a:pt x="1234" y="188"/>
                  </a:lnTo>
                  <a:lnTo>
                    <a:pt x="1236" y="190"/>
                  </a:lnTo>
                  <a:lnTo>
                    <a:pt x="1236" y="190"/>
                  </a:lnTo>
                  <a:lnTo>
                    <a:pt x="1242" y="192"/>
                  </a:lnTo>
                  <a:lnTo>
                    <a:pt x="1248" y="194"/>
                  </a:lnTo>
                  <a:lnTo>
                    <a:pt x="1248" y="194"/>
                  </a:lnTo>
                  <a:lnTo>
                    <a:pt x="1250" y="196"/>
                  </a:lnTo>
                  <a:lnTo>
                    <a:pt x="1252" y="200"/>
                  </a:lnTo>
                  <a:lnTo>
                    <a:pt x="1254" y="204"/>
                  </a:lnTo>
                  <a:lnTo>
                    <a:pt x="1258" y="206"/>
                  </a:lnTo>
                  <a:lnTo>
                    <a:pt x="1258" y="206"/>
                  </a:lnTo>
                  <a:lnTo>
                    <a:pt x="1266" y="208"/>
                  </a:lnTo>
                  <a:lnTo>
                    <a:pt x="1266" y="208"/>
                  </a:lnTo>
                  <a:lnTo>
                    <a:pt x="1268" y="208"/>
                  </a:lnTo>
                  <a:lnTo>
                    <a:pt x="1268" y="208"/>
                  </a:lnTo>
                  <a:lnTo>
                    <a:pt x="1268" y="204"/>
                  </a:lnTo>
                  <a:lnTo>
                    <a:pt x="1268" y="200"/>
                  </a:lnTo>
                  <a:lnTo>
                    <a:pt x="1268" y="200"/>
                  </a:lnTo>
                  <a:lnTo>
                    <a:pt x="1270" y="200"/>
                  </a:lnTo>
                  <a:lnTo>
                    <a:pt x="1270" y="200"/>
                  </a:lnTo>
                  <a:lnTo>
                    <a:pt x="1274" y="200"/>
                  </a:lnTo>
                  <a:lnTo>
                    <a:pt x="1274" y="200"/>
                  </a:lnTo>
                  <a:lnTo>
                    <a:pt x="1278" y="200"/>
                  </a:lnTo>
                  <a:lnTo>
                    <a:pt x="1278" y="200"/>
                  </a:lnTo>
                  <a:lnTo>
                    <a:pt x="1282" y="200"/>
                  </a:lnTo>
                  <a:lnTo>
                    <a:pt x="1286" y="200"/>
                  </a:lnTo>
                  <a:lnTo>
                    <a:pt x="1288" y="196"/>
                  </a:lnTo>
                  <a:lnTo>
                    <a:pt x="1290" y="192"/>
                  </a:lnTo>
                  <a:lnTo>
                    <a:pt x="1290" y="192"/>
                  </a:lnTo>
                  <a:lnTo>
                    <a:pt x="1288" y="186"/>
                  </a:lnTo>
                  <a:lnTo>
                    <a:pt x="1282" y="180"/>
                  </a:lnTo>
                  <a:lnTo>
                    <a:pt x="1276" y="174"/>
                  </a:lnTo>
                  <a:lnTo>
                    <a:pt x="1270" y="172"/>
                  </a:lnTo>
                  <a:lnTo>
                    <a:pt x="1270" y="172"/>
                  </a:lnTo>
                  <a:lnTo>
                    <a:pt x="1268" y="170"/>
                  </a:lnTo>
                  <a:lnTo>
                    <a:pt x="1268" y="170"/>
                  </a:lnTo>
                  <a:lnTo>
                    <a:pt x="1266" y="170"/>
                  </a:lnTo>
                  <a:lnTo>
                    <a:pt x="1266" y="170"/>
                  </a:lnTo>
                  <a:lnTo>
                    <a:pt x="1264" y="170"/>
                  </a:lnTo>
                  <a:lnTo>
                    <a:pt x="1264" y="170"/>
                  </a:lnTo>
                  <a:lnTo>
                    <a:pt x="1256" y="168"/>
                  </a:lnTo>
                  <a:lnTo>
                    <a:pt x="1256" y="168"/>
                  </a:lnTo>
                  <a:lnTo>
                    <a:pt x="1250" y="164"/>
                  </a:lnTo>
                  <a:lnTo>
                    <a:pt x="1248" y="162"/>
                  </a:lnTo>
                  <a:lnTo>
                    <a:pt x="1248" y="160"/>
                  </a:lnTo>
                  <a:lnTo>
                    <a:pt x="1248" y="160"/>
                  </a:lnTo>
                  <a:lnTo>
                    <a:pt x="1252" y="158"/>
                  </a:lnTo>
                  <a:lnTo>
                    <a:pt x="1254" y="156"/>
                  </a:lnTo>
                  <a:lnTo>
                    <a:pt x="1256" y="156"/>
                  </a:lnTo>
                  <a:lnTo>
                    <a:pt x="1254" y="152"/>
                  </a:lnTo>
                  <a:lnTo>
                    <a:pt x="1254" y="152"/>
                  </a:lnTo>
                  <a:lnTo>
                    <a:pt x="1250" y="150"/>
                  </a:lnTo>
                  <a:lnTo>
                    <a:pt x="1246" y="150"/>
                  </a:lnTo>
                  <a:lnTo>
                    <a:pt x="1246" y="150"/>
                  </a:lnTo>
                  <a:lnTo>
                    <a:pt x="1238" y="150"/>
                  </a:lnTo>
                  <a:lnTo>
                    <a:pt x="1238" y="150"/>
                  </a:lnTo>
                  <a:lnTo>
                    <a:pt x="1234" y="150"/>
                  </a:lnTo>
                  <a:lnTo>
                    <a:pt x="1234" y="150"/>
                  </a:lnTo>
                  <a:lnTo>
                    <a:pt x="1224" y="148"/>
                  </a:lnTo>
                  <a:lnTo>
                    <a:pt x="1224" y="148"/>
                  </a:lnTo>
                  <a:lnTo>
                    <a:pt x="1218" y="144"/>
                  </a:lnTo>
                  <a:lnTo>
                    <a:pt x="1212" y="138"/>
                  </a:lnTo>
                  <a:lnTo>
                    <a:pt x="1212" y="138"/>
                  </a:lnTo>
                  <a:lnTo>
                    <a:pt x="1206" y="136"/>
                  </a:lnTo>
                  <a:lnTo>
                    <a:pt x="1202" y="134"/>
                  </a:lnTo>
                  <a:lnTo>
                    <a:pt x="1202" y="134"/>
                  </a:lnTo>
                  <a:lnTo>
                    <a:pt x="1198" y="130"/>
                  </a:lnTo>
                  <a:lnTo>
                    <a:pt x="1198" y="128"/>
                  </a:lnTo>
                  <a:lnTo>
                    <a:pt x="1200" y="126"/>
                  </a:lnTo>
                  <a:lnTo>
                    <a:pt x="1202" y="126"/>
                  </a:lnTo>
                  <a:lnTo>
                    <a:pt x="1202" y="126"/>
                  </a:lnTo>
                  <a:lnTo>
                    <a:pt x="1206" y="126"/>
                  </a:lnTo>
                  <a:lnTo>
                    <a:pt x="1206" y="126"/>
                  </a:lnTo>
                  <a:lnTo>
                    <a:pt x="1208" y="126"/>
                  </a:lnTo>
                  <a:lnTo>
                    <a:pt x="1208" y="126"/>
                  </a:lnTo>
                  <a:lnTo>
                    <a:pt x="1212" y="126"/>
                  </a:lnTo>
                  <a:lnTo>
                    <a:pt x="1212" y="126"/>
                  </a:lnTo>
                  <a:lnTo>
                    <a:pt x="1216" y="124"/>
                  </a:lnTo>
                  <a:lnTo>
                    <a:pt x="1216" y="124"/>
                  </a:lnTo>
                  <a:lnTo>
                    <a:pt x="1218" y="122"/>
                  </a:lnTo>
                  <a:lnTo>
                    <a:pt x="1216" y="120"/>
                  </a:lnTo>
                  <a:lnTo>
                    <a:pt x="1210" y="116"/>
                  </a:lnTo>
                  <a:lnTo>
                    <a:pt x="1210" y="116"/>
                  </a:lnTo>
                  <a:lnTo>
                    <a:pt x="1208" y="116"/>
                  </a:lnTo>
                  <a:lnTo>
                    <a:pt x="1208" y="116"/>
                  </a:lnTo>
                  <a:lnTo>
                    <a:pt x="1204" y="116"/>
                  </a:lnTo>
                  <a:lnTo>
                    <a:pt x="1204" y="116"/>
                  </a:lnTo>
                  <a:lnTo>
                    <a:pt x="1200" y="116"/>
                  </a:lnTo>
                  <a:lnTo>
                    <a:pt x="1200" y="116"/>
                  </a:lnTo>
                  <a:lnTo>
                    <a:pt x="1196" y="114"/>
                  </a:lnTo>
                  <a:lnTo>
                    <a:pt x="1196" y="114"/>
                  </a:lnTo>
                  <a:lnTo>
                    <a:pt x="1192" y="110"/>
                  </a:lnTo>
                  <a:lnTo>
                    <a:pt x="1192" y="110"/>
                  </a:lnTo>
                  <a:lnTo>
                    <a:pt x="1186" y="108"/>
                  </a:lnTo>
                  <a:lnTo>
                    <a:pt x="1186" y="108"/>
                  </a:lnTo>
                  <a:lnTo>
                    <a:pt x="1180" y="106"/>
                  </a:lnTo>
                  <a:lnTo>
                    <a:pt x="1178" y="104"/>
                  </a:lnTo>
                  <a:lnTo>
                    <a:pt x="1176" y="100"/>
                  </a:lnTo>
                  <a:lnTo>
                    <a:pt x="1176" y="100"/>
                  </a:lnTo>
                  <a:lnTo>
                    <a:pt x="1176" y="98"/>
                  </a:lnTo>
                  <a:lnTo>
                    <a:pt x="1178" y="96"/>
                  </a:lnTo>
                  <a:lnTo>
                    <a:pt x="1184" y="96"/>
                  </a:lnTo>
                  <a:lnTo>
                    <a:pt x="1184" y="96"/>
                  </a:lnTo>
                  <a:lnTo>
                    <a:pt x="1194" y="94"/>
                  </a:lnTo>
                  <a:lnTo>
                    <a:pt x="1198" y="90"/>
                  </a:lnTo>
                  <a:lnTo>
                    <a:pt x="1200" y="88"/>
                  </a:lnTo>
                  <a:lnTo>
                    <a:pt x="1200" y="88"/>
                  </a:lnTo>
                  <a:lnTo>
                    <a:pt x="1200" y="84"/>
                  </a:lnTo>
                  <a:lnTo>
                    <a:pt x="1198" y="82"/>
                  </a:lnTo>
                  <a:lnTo>
                    <a:pt x="1194" y="82"/>
                  </a:lnTo>
                  <a:lnTo>
                    <a:pt x="1194" y="82"/>
                  </a:lnTo>
                  <a:lnTo>
                    <a:pt x="1188" y="82"/>
                  </a:lnTo>
                  <a:lnTo>
                    <a:pt x="1188" y="82"/>
                  </a:lnTo>
                  <a:lnTo>
                    <a:pt x="1180" y="84"/>
                  </a:lnTo>
                  <a:lnTo>
                    <a:pt x="1180" y="84"/>
                  </a:lnTo>
                  <a:lnTo>
                    <a:pt x="1176" y="84"/>
                  </a:lnTo>
                  <a:lnTo>
                    <a:pt x="1176" y="84"/>
                  </a:lnTo>
                  <a:lnTo>
                    <a:pt x="1172" y="82"/>
                  </a:lnTo>
                  <a:lnTo>
                    <a:pt x="1172" y="82"/>
                  </a:lnTo>
                  <a:lnTo>
                    <a:pt x="1168" y="82"/>
                  </a:lnTo>
                  <a:lnTo>
                    <a:pt x="1164" y="86"/>
                  </a:lnTo>
                  <a:lnTo>
                    <a:pt x="1164" y="86"/>
                  </a:lnTo>
                  <a:lnTo>
                    <a:pt x="1160" y="86"/>
                  </a:lnTo>
                  <a:lnTo>
                    <a:pt x="1160" y="86"/>
                  </a:lnTo>
                  <a:lnTo>
                    <a:pt x="1152" y="86"/>
                  </a:lnTo>
                  <a:lnTo>
                    <a:pt x="1152" y="86"/>
                  </a:lnTo>
                  <a:lnTo>
                    <a:pt x="1152" y="82"/>
                  </a:lnTo>
                  <a:lnTo>
                    <a:pt x="1152" y="80"/>
                  </a:lnTo>
                  <a:lnTo>
                    <a:pt x="1156" y="78"/>
                  </a:lnTo>
                  <a:lnTo>
                    <a:pt x="1162" y="78"/>
                  </a:lnTo>
                  <a:lnTo>
                    <a:pt x="1166" y="76"/>
                  </a:lnTo>
                  <a:lnTo>
                    <a:pt x="1166" y="76"/>
                  </a:lnTo>
                  <a:lnTo>
                    <a:pt x="1170" y="74"/>
                  </a:lnTo>
                  <a:lnTo>
                    <a:pt x="1168" y="70"/>
                  </a:lnTo>
                  <a:lnTo>
                    <a:pt x="1166" y="68"/>
                  </a:lnTo>
                  <a:lnTo>
                    <a:pt x="1162" y="68"/>
                  </a:lnTo>
                  <a:lnTo>
                    <a:pt x="1162" y="68"/>
                  </a:lnTo>
                  <a:lnTo>
                    <a:pt x="1158" y="68"/>
                  </a:lnTo>
                  <a:lnTo>
                    <a:pt x="1154" y="72"/>
                  </a:lnTo>
                  <a:lnTo>
                    <a:pt x="1154" y="72"/>
                  </a:lnTo>
                  <a:lnTo>
                    <a:pt x="1150" y="76"/>
                  </a:lnTo>
                  <a:lnTo>
                    <a:pt x="1146" y="78"/>
                  </a:lnTo>
                  <a:lnTo>
                    <a:pt x="1146" y="78"/>
                  </a:lnTo>
                  <a:lnTo>
                    <a:pt x="1142" y="78"/>
                  </a:lnTo>
                  <a:lnTo>
                    <a:pt x="1142" y="78"/>
                  </a:lnTo>
                  <a:lnTo>
                    <a:pt x="1136" y="76"/>
                  </a:lnTo>
                  <a:lnTo>
                    <a:pt x="1136" y="76"/>
                  </a:lnTo>
                  <a:lnTo>
                    <a:pt x="1136" y="72"/>
                  </a:lnTo>
                  <a:lnTo>
                    <a:pt x="1138" y="68"/>
                  </a:lnTo>
                  <a:lnTo>
                    <a:pt x="1138" y="68"/>
                  </a:lnTo>
                  <a:lnTo>
                    <a:pt x="1136" y="68"/>
                  </a:lnTo>
                  <a:lnTo>
                    <a:pt x="1136" y="68"/>
                  </a:lnTo>
                  <a:lnTo>
                    <a:pt x="1132" y="70"/>
                  </a:lnTo>
                  <a:lnTo>
                    <a:pt x="1132" y="70"/>
                  </a:lnTo>
                  <a:lnTo>
                    <a:pt x="1126" y="70"/>
                  </a:lnTo>
                  <a:lnTo>
                    <a:pt x="1126" y="70"/>
                  </a:lnTo>
                  <a:lnTo>
                    <a:pt x="1124" y="70"/>
                  </a:lnTo>
                  <a:lnTo>
                    <a:pt x="1122" y="68"/>
                  </a:lnTo>
                  <a:lnTo>
                    <a:pt x="1122" y="68"/>
                  </a:lnTo>
                  <a:lnTo>
                    <a:pt x="1124" y="64"/>
                  </a:lnTo>
                  <a:lnTo>
                    <a:pt x="1126" y="60"/>
                  </a:lnTo>
                  <a:lnTo>
                    <a:pt x="1130" y="60"/>
                  </a:lnTo>
                  <a:lnTo>
                    <a:pt x="1132" y="56"/>
                  </a:lnTo>
                  <a:lnTo>
                    <a:pt x="1132" y="56"/>
                  </a:lnTo>
                  <a:lnTo>
                    <a:pt x="1132" y="54"/>
                  </a:lnTo>
                  <a:lnTo>
                    <a:pt x="1130" y="52"/>
                  </a:lnTo>
                  <a:lnTo>
                    <a:pt x="1128" y="50"/>
                  </a:lnTo>
                  <a:lnTo>
                    <a:pt x="1126" y="48"/>
                  </a:lnTo>
                  <a:lnTo>
                    <a:pt x="1126" y="48"/>
                  </a:lnTo>
                  <a:lnTo>
                    <a:pt x="1126" y="46"/>
                  </a:lnTo>
                  <a:lnTo>
                    <a:pt x="1126" y="44"/>
                  </a:lnTo>
                  <a:lnTo>
                    <a:pt x="1128" y="42"/>
                  </a:lnTo>
                  <a:lnTo>
                    <a:pt x="1126" y="40"/>
                  </a:lnTo>
                  <a:lnTo>
                    <a:pt x="1126" y="40"/>
                  </a:lnTo>
                  <a:lnTo>
                    <a:pt x="1122" y="38"/>
                  </a:lnTo>
                  <a:lnTo>
                    <a:pt x="1122" y="38"/>
                  </a:lnTo>
                  <a:lnTo>
                    <a:pt x="1118" y="40"/>
                  </a:lnTo>
                  <a:lnTo>
                    <a:pt x="1118" y="40"/>
                  </a:lnTo>
                  <a:lnTo>
                    <a:pt x="1114" y="42"/>
                  </a:lnTo>
                  <a:lnTo>
                    <a:pt x="1114" y="42"/>
                  </a:lnTo>
                  <a:lnTo>
                    <a:pt x="1110" y="44"/>
                  </a:lnTo>
                  <a:lnTo>
                    <a:pt x="1106" y="44"/>
                  </a:lnTo>
                  <a:lnTo>
                    <a:pt x="1106" y="44"/>
                  </a:lnTo>
                  <a:lnTo>
                    <a:pt x="1104" y="40"/>
                  </a:lnTo>
                  <a:lnTo>
                    <a:pt x="1100" y="38"/>
                  </a:lnTo>
                  <a:lnTo>
                    <a:pt x="1100" y="38"/>
                  </a:lnTo>
                  <a:lnTo>
                    <a:pt x="1096" y="36"/>
                  </a:lnTo>
                  <a:lnTo>
                    <a:pt x="1092" y="34"/>
                  </a:lnTo>
                  <a:lnTo>
                    <a:pt x="1092" y="34"/>
                  </a:lnTo>
                  <a:lnTo>
                    <a:pt x="1090" y="32"/>
                  </a:lnTo>
                  <a:lnTo>
                    <a:pt x="1092" y="30"/>
                  </a:lnTo>
                  <a:lnTo>
                    <a:pt x="1098" y="28"/>
                  </a:lnTo>
                  <a:lnTo>
                    <a:pt x="1098" y="28"/>
                  </a:lnTo>
                  <a:lnTo>
                    <a:pt x="1102" y="26"/>
                  </a:lnTo>
                  <a:lnTo>
                    <a:pt x="1104" y="22"/>
                  </a:lnTo>
                  <a:lnTo>
                    <a:pt x="1104" y="22"/>
                  </a:lnTo>
                  <a:lnTo>
                    <a:pt x="1104" y="18"/>
                  </a:lnTo>
                  <a:lnTo>
                    <a:pt x="1104" y="16"/>
                  </a:lnTo>
                  <a:lnTo>
                    <a:pt x="1104" y="14"/>
                  </a:lnTo>
                  <a:lnTo>
                    <a:pt x="1104" y="14"/>
                  </a:lnTo>
                  <a:lnTo>
                    <a:pt x="1102" y="12"/>
                  </a:lnTo>
                  <a:lnTo>
                    <a:pt x="1102" y="12"/>
                  </a:lnTo>
                  <a:lnTo>
                    <a:pt x="1100" y="14"/>
                  </a:lnTo>
                  <a:lnTo>
                    <a:pt x="1100" y="14"/>
                  </a:lnTo>
                  <a:lnTo>
                    <a:pt x="1096" y="14"/>
                  </a:lnTo>
                  <a:lnTo>
                    <a:pt x="1096" y="14"/>
                  </a:lnTo>
                  <a:lnTo>
                    <a:pt x="1096" y="14"/>
                  </a:lnTo>
                  <a:lnTo>
                    <a:pt x="1096" y="14"/>
                  </a:lnTo>
                  <a:lnTo>
                    <a:pt x="1088" y="10"/>
                  </a:lnTo>
                  <a:lnTo>
                    <a:pt x="1088" y="10"/>
                  </a:lnTo>
                  <a:lnTo>
                    <a:pt x="1084" y="10"/>
                  </a:lnTo>
                  <a:lnTo>
                    <a:pt x="1084" y="10"/>
                  </a:lnTo>
                  <a:lnTo>
                    <a:pt x="1080" y="10"/>
                  </a:lnTo>
                  <a:lnTo>
                    <a:pt x="1080" y="10"/>
                  </a:lnTo>
                  <a:lnTo>
                    <a:pt x="1078" y="10"/>
                  </a:lnTo>
                  <a:lnTo>
                    <a:pt x="1078" y="10"/>
                  </a:lnTo>
                  <a:lnTo>
                    <a:pt x="1074" y="8"/>
                  </a:lnTo>
                  <a:lnTo>
                    <a:pt x="1074" y="8"/>
                  </a:lnTo>
                  <a:lnTo>
                    <a:pt x="1070" y="6"/>
                  </a:lnTo>
                  <a:lnTo>
                    <a:pt x="1068" y="4"/>
                  </a:lnTo>
                  <a:lnTo>
                    <a:pt x="1066" y="2"/>
                  </a:lnTo>
                  <a:lnTo>
                    <a:pt x="1064" y="0"/>
                  </a:lnTo>
                  <a:lnTo>
                    <a:pt x="1064" y="0"/>
                  </a:lnTo>
                  <a:lnTo>
                    <a:pt x="1060"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Arial" panose="020B0604020202020204" pitchFamily="34" charset="0"/>
                <a:cs typeface="Arial" panose="020B0604020202020204" pitchFamily="34" charset="0"/>
              </a:endParaRPr>
            </a:p>
          </p:txBody>
        </p:sp>
        <p:sp>
          <p:nvSpPr>
            <p:cNvPr id="212" name="Freeform 197"/>
            <p:cNvSpPr>
              <a:spLocks/>
            </p:cNvSpPr>
            <p:nvPr/>
          </p:nvSpPr>
          <p:spPr bwMode="auto">
            <a:xfrm>
              <a:off x="4454" y="1840"/>
              <a:ext cx="94" cy="50"/>
            </a:xfrm>
            <a:custGeom>
              <a:avLst/>
              <a:gdLst>
                <a:gd name="T0" fmla="*/ 68 w 94"/>
                <a:gd name="T1" fmla="*/ 8 h 50"/>
                <a:gd name="T2" fmla="*/ 68 w 94"/>
                <a:gd name="T3" fmla="*/ 8 h 50"/>
                <a:gd name="T4" fmla="*/ 70 w 94"/>
                <a:gd name="T5" fmla="*/ 8 h 50"/>
                <a:gd name="T6" fmla="*/ 70 w 94"/>
                <a:gd name="T7" fmla="*/ 8 h 50"/>
                <a:gd name="T8" fmla="*/ 80 w 94"/>
                <a:gd name="T9" fmla="*/ 4 h 50"/>
                <a:gd name="T10" fmla="*/ 86 w 94"/>
                <a:gd name="T11" fmla="*/ 2 h 50"/>
                <a:gd name="T12" fmla="*/ 90 w 94"/>
                <a:gd name="T13" fmla="*/ 0 h 50"/>
                <a:gd name="T14" fmla="*/ 90 w 94"/>
                <a:gd name="T15" fmla="*/ 0 h 50"/>
                <a:gd name="T16" fmla="*/ 94 w 94"/>
                <a:gd name="T17" fmla="*/ 2 h 50"/>
                <a:gd name="T18" fmla="*/ 94 w 94"/>
                <a:gd name="T19" fmla="*/ 2 h 50"/>
                <a:gd name="T20" fmla="*/ 94 w 94"/>
                <a:gd name="T21" fmla="*/ 4 h 50"/>
                <a:gd name="T22" fmla="*/ 94 w 94"/>
                <a:gd name="T23" fmla="*/ 8 h 50"/>
                <a:gd name="T24" fmla="*/ 90 w 94"/>
                <a:gd name="T25" fmla="*/ 14 h 50"/>
                <a:gd name="T26" fmla="*/ 82 w 94"/>
                <a:gd name="T27" fmla="*/ 18 h 50"/>
                <a:gd name="T28" fmla="*/ 76 w 94"/>
                <a:gd name="T29" fmla="*/ 20 h 50"/>
                <a:gd name="T30" fmla="*/ 76 w 94"/>
                <a:gd name="T31" fmla="*/ 20 h 50"/>
                <a:gd name="T32" fmla="*/ 76 w 94"/>
                <a:gd name="T33" fmla="*/ 20 h 50"/>
                <a:gd name="T34" fmla="*/ 76 w 94"/>
                <a:gd name="T35" fmla="*/ 20 h 50"/>
                <a:gd name="T36" fmla="*/ 70 w 94"/>
                <a:gd name="T37" fmla="*/ 20 h 50"/>
                <a:gd name="T38" fmla="*/ 70 w 94"/>
                <a:gd name="T39" fmla="*/ 20 h 50"/>
                <a:gd name="T40" fmla="*/ 62 w 94"/>
                <a:gd name="T41" fmla="*/ 18 h 50"/>
                <a:gd name="T42" fmla="*/ 62 w 94"/>
                <a:gd name="T43" fmla="*/ 18 h 50"/>
                <a:gd name="T44" fmla="*/ 58 w 94"/>
                <a:gd name="T45" fmla="*/ 18 h 50"/>
                <a:gd name="T46" fmla="*/ 58 w 94"/>
                <a:gd name="T47" fmla="*/ 18 h 50"/>
                <a:gd name="T48" fmla="*/ 54 w 94"/>
                <a:gd name="T49" fmla="*/ 20 h 50"/>
                <a:gd name="T50" fmla="*/ 54 w 94"/>
                <a:gd name="T51" fmla="*/ 22 h 50"/>
                <a:gd name="T52" fmla="*/ 50 w 94"/>
                <a:gd name="T53" fmla="*/ 28 h 50"/>
                <a:gd name="T54" fmla="*/ 50 w 94"/>
                <a:gd name="T55" fmla="*/ 28 h 50"/>
                <a:gd name="T56" fmla="*/ 44 w 94"/>
                <a:gd name="T57" fmla="*/ 36 h 50"/>
                <a:gd name="T58" fmla="*/ 34 w 94"/>
                <a:gd name="T59" fmla="*/ 40 h 50"/>
                <a:gd name="T60" fmla="*/ 34 w 94"/>
                <a:gd name="T61" fmla="*/ 40 h 50"/>
                <a:gd name="T62" fmla="*/ 24 w 94"/>
                <a:gd name="T63" fmla="*/ 44 h 50"/>
                <a:gd name="T64" fmla="*/ 12 w 94"/>
                <a:gd name="T65" fmla="*/ 48 h 50"/>
                <a:gd name="T66" fmla="*/ 12 w 94"/>
                <a:gd name="T67" fmla="*/ 48 h 50"/>
                <a:gd name="T68" fmla="*/ 4 w 94"/>
                <a:gd name="T69" fmla="*/ 50 h 50"/>
                <a:gd name="T70" fmla="*/ 4 w 94"/>
                <a:gd name="T71" fmla="*/ 50 h 50"/>
                <a:gd name="T72" fmla="*/ 0 w 94"/>
                <a:gd name="T73" fmla="*/ 48 h 50"/>
                <a:gd name="T74" fmla="*/ 0 w 94"/>
                <a:gd name="T75" fmla="*/ 46 h 50"/>
                <a:gd name="T76" fmla="*/ 0 w 94"/>
                <a:gd name="T77" fmla="*/ 44 h 50"/>
                <a:gd name="T78" fmla="*/ 4 w 94"/>
                <a:gd name="T79" fmla="*/ 40 h 50"/>
                <a:gd name="T80" fmla="*/ 4 w 94"/>
                <a:gd name="T81" fmla="*/ 40 h 50"/>
                <a:gd name="T82" fmla="*/ 14 w 94"/>
                <a:gd name="T83" fmla="*/ 36 h 50"/>
                <a:gd name="T84" fmla="*/ 24 w 94"/>
                <a:gd name="T85" fmla="*/ 32 h 50"/>
                <a:gd name="T86" fmla="*/ 24 w 94"/>
                <a:gd name="T87" fmla="*/ 32 h 50"/>
                <a:gd name="T88" fmla="*/ 34 w 94"/>
                <a:gd name="T89" fmla="*/ 28 h 50"/>
                <a:gd name="T90" fmla="*/ 40 w 94"/>
                <a:gd name="T91" fmla="*/ 26 h 50"/>
                <a:gd name="T92" fmla="*/ 42 w 94"/>
                <a:gd name="T93" fmla="*/ 22 h 50"/>
                <a:gd name="T94" fmla="*/ 42 w 94"/>
                <a:gd name="T95" fmla="*/ 22 h 50"/>
                <a:gd name="T96" fmla="*/ 44 w 94"/>
                <a:gd name="T97" fmla="*/ 18 h 50"/>
                <a:gd name="T98" fmla="*/ 44 w 94"/>
                <a:gd name="T99" fmla="*/ 14 h 50"/>
                <a:gd name="T100" fmla="*/ 44 w 94"/>
                <a:gd name="T101" fmla="*/ 10 h 50"/>
                <a:gd name="T102" fmla="*/ 50 w 94"/>
                <a:gd name="T103" fmla="*/ 6 h 50"/>
                <a:gd name="T104" fmla="*/ 50 w 94"/>
                <a:gd name="T105" fmla="*/ 6 h 50"/>
                <a:gd name="T106" fmla="*/ 54 w 94"/>
                <a:gd name="T107" fmla="*/ 6 h 50"/>
                <a:gd name="T108" fmla="*/ 54 w 94"/>
                <a:gd name="T109" fmla="*/ 6 h 50"/>
                <a:gd name="T110" fmla="*/ 62 w 94"/>
                <a:gd name="T111" fmla="*/ 6 h 50"/>
                <a:gd name="T112" fmla="*/ 62 w 94"/>
                <a:gd name="T113" fmla="*/ 6 h 50"/>
                <a:gd name="T114" fmla="*/ 68 w 94"/>
                <a:gd name="T115" fmla="*/ 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94" h="50">
                  <a:moveTo>
                    <a:pt x="68" y="8"/>
                  </a:moveTo>
                  <a:lnTo>
                    <a:pt x="68" y="8"/>
                  </a:lnTo>
                  <a:lnTo>
                    <a:pt x="70" y="8"/>
                  </a:lnTo>
                  <a:lnTo>
                    <a:pt x="70" y="8"/>
                  </a:lnTo>
                  <a:lnTo>
                    <a:pt x="80" y="4"/>
                  </a:lnTo>
                  <a:lnTo>
                    <a:pt x="86" y="2"/>
                  </a:lnTo>
                  <a:lnTo>
                    <a:pt x="90" y="0"/>
                  </a:lnTo>
                  <a:lnTo>
                    <a:pt x="90" y="0"/>
                  </a:lnTo>
                  <a:lnTo>
                    <a:pt x="94" y="2"/>
                  </a:lnTo>
                  <a:lnTo>
                    <a:pt x="94" y="2"/>
                  </a:lnTo>
                  <a:lnTo>
                    <a:pt x="94" y="4"/>
                  </a:lnTo>
                  <a:lnTo>
                    <a:pt x="94" y="8"/>
                  </a:lnTo>
                  <a:lnTo>
                    <a:pt x="90" y="14"/>
                  </a:lnTo>
                  <a:lnTo>
                    <a:pt x="82" y="18"/>
                  </a:lnTo>
                  <a:lnTo>
                    <a:pt x="76" y="20"/>
                  </a:lnTo>
                  <a:lnTo>
                    <a:pt x="76" y="20"/>
                  </a:lnTo>
                  <a:lnTo>
                    <a:pt x="76" y="20"/>
                  </a:lnTo>
                  <a:lnTo>
                    <a:pt x="76" y="20"/>
                  </a:lnTo>
                  <a:lnTo>
                    <a:pt x="70" y="20"/>
                  </a:lnTo>
                  <a:lnTo>
                    <a:pt x="70" y="20"/>
                  </a:lnTo>
                  <a:lnTo>
                    <a:pt x="62" y="18"/>
                  </a:lnTo>
                  <a:lnTo>
                    <a:pt x="62" y="18"/>
                  </a:lnTo>
                  <a:lnTo>
                    <a:pt x="58" y="18"/>
                  </a:lnTo>
                  <a:lnTo>
                    <a:pt x="58" y="18"/>
                  </a:lnTo>
                  <a:lnTo>
                    <a:pt x="54" y="20"/>
                  </a:lnTo>
                  <a:lnTo>
                    <a:pt x="54" y="22"/>
                  </a:lnTo>
                  <a:lnTo>
                    <a:pt x="50" y="28"/>
                  </a:lnTo>
                  <a:lnTo>
                    <a:pt x="50" y="28"/>
                  </a:lnTo>
                  <a:lnTo>
                    <a:pt x="44" y="36"/>
                  </a:lnTo>
                  <a:lnTo>
                    <a:pt x="34" y="40"/>
                  </a:lnTo>
                  <a:lnTo>
                    <a:pt x="34" y="40"/>
                  </a:lnTo>
                  <a:lnTo>
                    <a:pt x="24" y="44"/>
                  </a:lnTo>
                  <a:lnTo>
                    <a:pt x="12" y="48"/>
                  </a:lnTo>
                  <a:lnTo>
                    <a:pt x="12" y="48"/>
                  </a:lnTo>
                  <a:lnTo>
                    <a:pt x="4" y="50"/>
                  </a:lnTo>
                  <a:lnTo>
                    <a:pt x="4" y="50"/>
                  </a:lnTo>
                  <a:lnTo>
                    <a:pt x="0" y="48"/>
                  </a:lnTo>
                  <a:lnTo>
                    <a:pt x="0" y="46"/>
                  </a:lnTo>
                  <a:lnTo>
                    <a:pt x="0" y="44"/>
                  </a:lnTo>
                  <a:lnTo>
                    <a:pt x="4" y="40"/>
                  </a:lnTo>
                  <a:lnTo>
                    <a:pt x="4" y="40"/>
                  </a:lnTo>
                  <a:lnTo>
                    <a:pt x="14" y="36"/>
                  </a:lnTo>
                  <a:lnTo>
                    <a:pt x="24" y="32"/>
                  </a:lnTo>
                  <a:lnTo>
                    <a:pt x="24" y="32"/>
                  </a:lnTo>
                  <a:lnTo>
                    <a:pt x="34" y="28"/>
                  </a:lnTo>
                  <a:lnTo>
                    <a:pt x="40" y="26"/>
                  </a:lnTo>
                  <a:lnTo>
                    <a:pt x="42" y="22"/>
                  </a:lnTo>
                  <a:lnTo>
                    <a:pt x="42" y="22"/>
                  </a:lnTo>
                  <a:lnTo>
                    <a:pt x="44" y="18"/>
                  </a:lnTo>
                  <a:lnTo>
                    <a:pt x="44" y="14"/>
                  </a:lnTo>
                  <a:lnTo>
                    <a:pt x="44" y="10"/>
                  </a:lnTo>
                  <a:lnTo>
                    <a:pt x="50" y="6"/>
                  </a:lnTo>
                  <a:lnTo>
                    <a:pt x="50" y="6"/>
                  </a:lnTo>
                  <a:lnTo>
                    <a:pt x="54" y="6"/>
                  </a:lnTo>
                  <a:lnTo>
                    <a:pt x="54" y="6"/>
                  </a:lnTo>
                  <a:lnTo>
                    <a:pt x="62" y="6"/>
                  </a:lnTo>
                  <a:lnTo>
                    <a:pt x="62" y="6"/>
                  </a:lnTo>
                  <a:lnTo>
                    <a:pt x="68" y="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Arial" panose="020B0604020202020204" pitchFamily="34" charset="0"/>
                <a:cs typeface="Arial" panose="020B0604020202020204" pitchFamily="34" charset="0"/>
              </a:endParaRPr>
            </a:p>
          </p:txBody>
        </p:sp>
        <p:sp>
          <p:nvSpPr>
            <p:cNvPr id="213" name="Freeform 198"/>
            <p:cNvSpPr>
              <a:spLocks/>
            </p:cNvSpPr>
            <p:nvPr/>
          </p:nvSpPr>
          <p:spPr bwMode="auto">
            <a:xfrm>
              <a:off x="4342" y="1752"/>
              <a:ext cx="152" cy="138"/>
            </a:xfrm>
            <a:custGeom>
              <a:avLst/>
              <a:gdLst>
                <a:gd name="T0" fmla="*/ 14 w 152"/>
                <a:gd name="T1" fmla="*/ 46 h 138"/>
                <a:gd name="T2" fmla="*/ 0 w 152"/>
                <a:gd name="T3" fmla="*/ 38 h 138"/>
                <a:gd name="T4" fmla="*/ 28 w 152"/>
                <a:gd name="T5" fmla="*/ 22 h 138"/>
                <a:gd name="T6" fmla="*/ 46 w 152"/>
                <a:gd name="T7" fmla="*/ 8 h 138"/>
                <a:gd name="T8" fmla="*/ 54 w 152"/>
                <a:gd name="T9" fmla="*/ 0 h 138"/>
                <a:gd name="T10" fmla="*/ 58 w 152"/>
                <a:gd name="T11" fmla="*/ 2 h 138"/>
                <a:gd name="T12" fmla="*/ 68 w 152"/>
                <a:gd name="T13" fmla="*/ 10 h 138"/>
                <a:gd name="T14" fmla="*/ 82 w 152"/>
                <a:gd name="T15" fmla="*/ 26 h 138"/>
                <a:gd name="T16" fmla="*/ 96 w 152"/>
                <a:gd name="T17" fmla="*/ 32 h 138"/>
                <a:gd name="T18" fmla="*/ 98 w 152"/>
                <a:gd name="T19" fmla="*/ 44 h 138"/>
                <a:gd name="T20" fmla="*/ 106 w 152"/>
                <a:gd name="T21" fmla="*/ 50 h 138"/>
                <a:gd name="T22" fmla="*/ 112 w 152"/>
                <a:gd name="T23" fmla="*/ 50 h 138"/>
                <a:gd name="T24" fmla="*/ 124 w 152"/>
                <a:gd name="T25" fmla="*/ 50 h 138"/>
                <a:gd name="T26" fmla="*/ 140 w 152"/>
                <a:gd name="T27" fmla="*/ 58 h 138"/>
                <a:gd name="T28" fmla="*/ 150 w 152"/>
                <a:gd name="T29" fmla="*/ 72 h 138"/>
                <a:gd name="T30" fmla="*/ 150 w 152"/>
                <a:gd name="T31" fmla="*/ 82 h 138"/>
                <a:gd name="T32" fmla="*/ 132 w 152"/>
                <a:gd name="T33" fmla="*/ 74 h 138"/>
                <a:gd name="T34" fmla="*/ 132 w 152"/>
                <a:gd name="T35" fmla="*/ 106 h 138"/>
                <a:gd name="T36" fmla="*/ 128 w 152"/>
                <a:gd name="T37" fmla="*/ 112 h 138"/>
                <a:gd name="T38" fmla="*/ 124 w 152"/>
                <a:gd name="T39" fmla="*/ 110 h 138"/>
                <a:gd name="T40" fmla="*/ 124 w 152"/>
                <a:gd name="T41" fmla="*/ 102 h 138"/>
                <a:gd name="T42" fmla="*/ 114 w 152"/>
                <a:gd name="T43" fmla="*/ 88 h 138"/>
                <a:gd name="T44" fmla="*/ 112 w 152"/>
                <a:gd name="T45" fmla="*/ 76 h 138"/>
                <a:gd name="T46" fmla="*/ 98 w 152"/>
                <a:gd name="T47" fmla="*/ 64 h 138"/>
                <a:gd name="T48" fmla="*/ 92 w 152"/>
                <a:gd name="T49" fmla="*/ 64 h 138"/>
                <a:gd name="T50" fmla="*/ 82 w 152"/>
                <a:gd name="T51" fmla="*/ 74 h 138"/>
                <a:gd name="T52" fmla="*/ 78 w 152"/>
                <a:gd name="T53" fmla="*/ 82 h 138"/>
                <a:gd name="T54" fmla="*/ 72 w 152"/>
                <a:gd name="T55" fmla="*/ 86 h 138"/>
                <a:gd name="T56" fmla="*/ 72 w 152"/>
                <a:gd name="T57" fmla="*/ 104 h 138"/>
                <a:gd name="T58" fmla="*/ 72 w 152"/>
                <a:gd name="T59" fmla="*/ 132 h 138"/>
                <a:gd name="T60" fmla="*/ 68 w 152"/>
                <a:gd name="T61" fmla="*/ 138 h 138"/>
                <a:gd name="T62" fmla="*/ 66 w 152"/>
                <a:gd name="T63" fmla="*/ 138 h 138"/>
                <a:gd name="T64" fmla="*/ 60 w 152"/>
                <a:gd name="T65" fmla="*/ 118 h 138"/>
                <a:gd name="T66" fmla="*/ 62 w 152"/>
                <a:gd name="T67" fmla="*/ 96 h 138"/>
                <a:gd name="T68" fmla="*/ 56 w 152"/>
                <a:gd name="T69" fmla="*/ 80 h 138"/>
                <a:gd name="T70" fmla="*/ 48 w 152"/>
                <a:gd name="T71" fmla="*/ 78 h 138"/>
                <a:gd name="T72" fmla="*/ 46 w 152"/>
                <a:gd name="T73" fmla="*/ 74 h 138"/>
                <a:gd name="T74" fmla="*/ 60 w 152"/>
                <a:gd name="T75" fmla="*/ 64 h 138"/>
                <a:gd name="T76" fmla="*/ 66 w 152"/>
                <a:gd name="T77" fmla="*/ 56 h 138"/>
                <a:gd name="T78" fmla="*/ 68 w 152"/>
                <a:gd name="T79" fmla="*/ 54 h 138"/>
                <a:gd name="T80" fmla="*/ 72 w 152"/>
                <a:gd name="T81" fmla="*/ 56 h 138"/>
                <a:gd name="T82" fmla="*/ 76 w 152"/>
                <a:gd name="T83" fmla="*/ 56 h 138"/>
                <a:gd name="T84" fmla="*/ 82 w 152"/>
                <a:gd name="T85" fmla="*/ 52 h 138"/>
                <a:gd name="T86" fmla="*/ 84 w 152"/>
                <a:gd name="T87" fmla="*/ 50 h 138"/>
                <a:gd name="T88" fmla="*/ 80 w 152"/>
                <a:gd name="T89" fmla="*/ 44 h 138"/>
                <a:gd name="T90" fmla="*/ 70 w 152"/>
                <a:gd name="T91" fmla="*/ 48 h 138"/>
                <a:gd name="T92" fmla="*/ 62 w 152"/>
                <a:gd name="T93" fmla="*/ 52 h 138"/>
                <a:gd name="T94" fmla="*/ 56 w 152"/>
                <a:gd name="T95" fmla="*/ 48 h 138"/>
                <a:gd name="T96" fmla="*/ 48 w 152"/>
                <a:gd name="T97" fmla="*/ 36 h 138"/>
                <a:gd name="T98" fmla="*/ 44 w 152"/>
                <a:gd name="T99" fmla="*/ 36 h 138"/>
                <a:gd name="T100" fmla="*/ 32 w 152"/>
                <a:gd name="T101" fmla="*/ 40 h 138"/>
                <a:gd name="T102" fmla="*/ 22 w 152"/>
                <a:gd name="T103" fmla="*/ 46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52" h="138">
                  <a:moveTo>
                    <a:pt x="18" y="46"/>
                  </a:moveTo>
                  <a:lnTo>
                    <a:pt x="18" y="46"/>
                  </a:lnTo>
                  <a:lnTo>
                    <a:pt x="14" y="46"/>
                  </a:lnTo>
                  <a:lnTo>
                    <a:pt x="8" y="44"/>
                  </a:lnTo>
                  <a:lnTo>
                    <a:pt x="0" y="38"/>
                  </a:lnTo>
                  <a:lnTo>
                    <a:pt x="0" y="38"/>
                  </a:lnTo>
                  <a:lnTo>
                    <a:pt x="8" y="32"/>
                  </a:lnTo>
                  <a:lnTo>
                    <a:pt x="18" y="26"/>
                  </a:lnTo>
                  <a:lnTo>
                    <a:pt x="28" y="22"/>
                  </a:lnTo>
                  <a:lnTo>
                    <a:pt x="38" y="16"/>
                  </a:lnTo>
                  <a:lnTo>
                    <a:pt x="38" y="16"/>
                  </a:lnTo>
                  <a:lnTo>
                    <a:pt x="46" y="8"/>
                  </a:lnTo>
                  <a:lnTo>
                    <a:pt x="50" y="2"/>
                  </a:lnTo>
                  <a:lnTo>
                    <a:pt x="54" y="0"/>
                  </a:lnTo>
                  <a:lnTo>
                    <a:pt x="54" y="0"/>
                  </a:lnTo>
                  <a:lnTo>
                    <a:pt x="54" y="0"/>
                  </a:lnTo>
                  <a:lnTo>
                    <a:pt x="54" y="0"/>
                  </a:lnTo>
                  <a:lnTo>
                    <a:pt x="58" y="2"/>
                  </a:lnTo>
                  <a:lnTo>
                    <a:pt x="62" y="4"/>
                  </a:lnTo>
                  <a:lnTo>
                    <a:pt x="68" y="10"/>
                  </a:lnTo>
                  <a:lnTo>
                    <a:pt x="68" y="10"/>
                  </a:lnTo>
                  <a:lnTo>
                    <a:pt x="74" y="18"/>
                  </a:lnTo>
                  <a:lnTo>
                    <a:pt x="78" y="22"/>
                  </a:lnTo>
                  <a:lnTo>
                    <a:pt x="82" y="26"/>
                  </a:lnTo>
                  <a:lnTo>
                    <a:pt x="82" y="26"/>
                  </a:lnTo>
                  <a:lnTo>
                    <a:pt x="92" y="30"/>
                  </a:lnTo>
                  <a:lnTo>
                    <a:pt x="96" y="32"/>
                  </a:lnTo>
                  <a:lnTo>
                    <a:pt x="96" y="38"/>
                  </a:lnTo>
                  <a:lnTo>
                    <a:pt x="96" y="38"/>
                  </a:lnTo>
                  <a:lnTo>
                    <a:pt x="98" y="44"/>
                  </a:lnTo>
                  <a:lnTo>
                    <a:pt x="100" y="48"/>
                  </a:lnTo>
                  <a:lnTo>
                    <a:pt x="102" y="50"/>
                  </a:lnTo>
                  <a:lnTo>
                    <a:pt x="106" y="50"/>
                  </a:lnTo>
                  <a:lnTo>
                    <a:pt x="106" y="50"/>
                  </a:lnTo>
                  <a:lnTo>
                    <a:pt x="112" y="50"/>
                  </a:lnTo>
                  <a:lnTo>
                    <a:pt x="112" y="50"/>
                  </a:lnTo>
                  <a:lnTo>
                    <a:pt x="120" y="50"/>
                  </a:lnTo>
                  <a:lnTo>
                    <a:pt x="120" y="50"/>
                  </a:lnTo>
                  <a:lnTo>
                    <a:pt x="124" y="50"/>
                  </a:lnTo>
                  <a:lnTo>
                    <a:pt x="124" y="50"/>
                  </a:lnTo>
                  <a:lnTo>
                    <a:pt x="132" y="52"/>
                  </a:lnTo>
                  <a:lnTo>
                    <a:pt x="140" y="58"/>
                  </a:lnTo>
                  <a:lnTo>
                    <a:pt x="146" y="64"/>
                  </a:lnTo>
                  <a:lnTo>
                    <a:pt x="150" y="72"/>
                  </a:lnTo>
                  <a:lnTo>
                    <a:pt x="150" y="72"/>
                  </a:lnTo>
                  <a:lnTo>
                    <a:pt x="152" y="80"/>
                  </a:lnTo>
                  <a:lnTo>
                    <a:pt x="152" y="82"/>
                  </a:lnTo>
                  <a:lnTo>
                    <a:pt x="150" y="82"/>
                  </a:lnTo>
                  <a:lnTo>
                    <a:pt x="150" y="82"/>
                  </a:lnTo>
                  <a:lnTo>
                    <a:pt x="142" y="78"/>
                  </a:lnTo>
                  <a:lnTo>
                    <a:pt x="132" y="74"/>
                  </a:lnTo>
                  <a:lnTo>
                    <a:pt x="132" y="74"/>
                  </a:lnTo>
                  <a:lnTo>
                    <a:pt x="134" y="94"/>
                  </a:lnTo>
                  <a:lnTo>
                    <a:pt x="132" y="106"/>
                  </a:lnTo>
                  <a:lnTo>
                    <a:pt x="132" y="110"/>
                  </a:lnTo>
                  <a:lnTo>
                    <a:pt x="128" y="112"/>
                  </a:lnTo>
                  <a:lnTo>
                    <a:pt x="128" y="112"/>
                  </a:lnTo>
                  <a:lnTo>
                    <a:pt x="128" y="112"/>
                  </a:lnTo>
                  <a:lnTo>
                    <a:pt x="128" y="112"/>
                  </a:lnTo>
                  <a:lnTo>
                    <a:pt x="124" y="110"/>
                  </a:lnTo>
                  <a:lnTo>
                    <a:pt x="124" y="108"/>
                  </a:lnTo>
                  <a:lnTo>
                    <a:pt x="124" y="102"/>
                  </a:lnTo>
                  <a:lnTo>
                    <a:pt x="124" y="102"/>
                  </a:lnTo>
                  <a:lnTo>
                    <a:pt x="118" y="96"/>
                  </a:lnTo>
                  <a:lnTo>
                    <a:pt x="114" y="88"/>
                  </a:lnTo>
                  <a:lnTo>
                    <a:pt x="114" y="88"/>
                  </a:lnTo>
                  <a:lnTo>
                    <a:pt x="112" y="82"/>
                  </a:lnTo>
                  <a:lnTo>
                    <a:pt x="112" y="76"/>
                  </a:lnTo>
                  <a:lnTo>
                    <a:pt x="112" y="76"/>
                  </a:lnTo>
                  <a:lnTo>
                    <a:pt x="106" y="68"/>
                  </a:lnTo>
                  <a:lnTo>
                    <a:pt x="98" y="64"/>
                  </a:lnTo>
                  <a:lnTo>
                    <a:pt x="98" y="64"/>
                  </a:lnTo>
                  <a:lnTo>
                    <a:pt x="96" y="64"/>
                  </a:lnTo>
                  <a:lnTo>
                    <a:pt x="96" y="64"/>
                  </a:lnTo>
                  <a:lnTo>
                    <a:pt x="92" y="64"/>
                  </a:lnTo>
                  <a:lnTo>
                    <a:pt x="88" y="66"/>
                  </a:lnTo>
                  <a:lnTo>
                    <a:pt x="82" y="74"/>
                  </a:lnTo>
                  <a:lnTo>
                    <a:pt x="82" y="74"/>
                  </a:lnTo>
                  <a:lnTo>
                    <a:pt x="80" y="78"/>
                  </a:lnTo>
                  <a:lnTo>
                    <a:pt x="78" y="82"/>
                  </a:lnTo>
                  <a:lnTo>
                    <a:pt x="78" y="82"/>
                  </a:lnTo>
                  <a:lnTo>
                    <a:pt x="76" y="84"/>
                  </a:lnTo>
                  <a:lnTo>
                    <a:pt x="72" y="86"/>
                  </a:lnTo>
                  <a:lnTo>
                    <a:pt x="72" y="86"/>
                  </a:lnTo>
                  <a:lnTo>
                    <a:pt x="70" y="90"/>
                  </a:lnTo>
                  <a:lnTo>
                    <a:pt x="70" y="94"/>
                  </a:lnTo>
                  <a:lnTo>
                    <a:pt x="72" y="104"/>
                  </a:lnTo>
                  <a:lnTo>
                    <a:pt x="72" y="104"/>
                  </a:lnTo>
                  <a:lnTo>
                    <a:pt x="74" y="122"/>
                  </a:lnTo>
                  <a:lnTo>
                    <a:pt x="72" y="132"/>
                  </a:lnTo>
                  <a:lnTo>
                    <a:pt x="72" y="136"/>
                  </a:lnTo>
                  <a:lnTo>
                    <a:pt x="68" y="138"/>
                  </a:lnTo>
                  <a:lnTo>
                    <a:pt x="68" y="138"/>
                  </a:lnTo>
                  <a:lnTo>
                    <a:pt x="68" y="138"/>
                  </a:lnTo>
                  <a:lnTo>
                    <a:pt x="68" y="138"/>
                  </a:lnTo>
                  <a:lnTo>
                    <a:pt x="66" y="138"/>
                  </a:lnTo>
                  <a:lnTo>
                    <a:pt x="64" y="136"/>
                  </a:lnTo>
                  <a:lnTo>
                    <a:pt x="62" y="130"/>
                  </a:lnTo>
                  <a:lnTo>
                    <a:pt x="60" y="118"/>
                  </a:lnTo>
                  <a:lnTo>
                    <a:pt x="60" y="118"/>
                  </a:lnTo>
                  <a:lnTo>
                    <a:pt x="60" y="108"/>
                  </a:lnTo>
                  <a:lnTo>
                    <a:pt x="62" y="96"/>
                  </a:lnTo>
                  <a:lnTo>
                    <a:pt x="62" y="96"/>
                  </a:lnTo>
                  <a:lnTo>
                    <a:pt x="60" y="88"/>
                  </a:lnTo>
                  <a:lnTo>
                    <a:pt x="56" y="80"/>
                  </a:lnTo>
                  <a:lnTo>
                    <a:pt x="56" y="80"/>
                  </a:lnTo>
                  <a:lnTo>
                    <a:pt x="52" y="80"/>
                  </a:lnTo>
                  <a:lnTo>
                    <a:pt x="48" y="78"/>
                  </a:lnTo>
                  <a:lnTo>
                    <a:pt x="46" y="76"/>
                  </a:lnTo>
                  <a:lnTo>
                    <a:pt x="46" y="74"/>
                  </a:lnTo>
                  <a:lnTo>
                    <a:pt x="46" y="74"/>
                  </a:lnTo>
                  <a:lnTo>
                    <a:pt x="48" y="70"/>
                  </a:lnTo>
                  <a:lnTo>
                    <a:pt x="52" y="68"/>
                  </a:lnTo>
                  <a:lnTo>
                    <a:pt x="60" y="64"/>
                  </a:lnTo>
                  <a:lnTo>
                    <a:pt x="60" y="64"/>
                  </a:lnTo>
                  <a:lnTo>
                    <a:pt x="64" y="58"/>
                  </a:lnTo>
                  <a:lnTo>
                    <a:pt x="66" y="56"/>
                  </a:lnTo>
                  <a:lnTo>
                    <a:pt x="68" y="54"/>
                  </a:lnTo>
                  <a:lnTo>
                    <a:pt x="68" y="54"/>
                  </a:lnTo>
                  <a:lnTo>
                    <a:pt x="68" y="54"/>
                  </a:lnTo>
                  <a:lnTo>
                    <a:pt x="68" y="54"/>
                  </a:lnTo>
                  <a:lnTo>
                    <a:pt x="72" y="56"/>
                  </a:lnTo>
                  <a:lnTo>
                    <a:pt x="72" y="56"/>
                  </a:lnTo>
                  <a:lnTo>
                    <a:pt x="76" y="56"/>
                  </a:lnTo>
                  <a:lnTo>
                    <a:pt x="76" y="56"/>
                  </a:lnTo>
                  <a:lnTo>
                    <a:pt x="76" y="56"/>
                  </a:lnTo>
                  <a:lnTo>
                    <a:pt x="76" y="56"/>
                  </a:lnTo>
                  <a:lnTo>
                    <a:pt x="80" y="54"/>
                  </a:lnTo>
                  <a:lnTo>
                    <a:pt x="82" y="52"/>
                  </a:lnTo>
                  <a:lnTo>
                    <a:pt x="82" y="50"/>
                  </a:lnTo>
                  <a:lnTo>
                    <a:pt x="82" y="46"/>
                  </a:lnTo>
                  <a:lnTo>
                    <a:pt x="84" y="50"/>
                  </a:lnTo>
                  <a:lnTo>
                    <a:pt x="84" y="50"/>
                  </a:lnTo>
                  <a:lnTo>
                    <a:pt x="82" y="46"/>
                  </a:lnTo>
                  <a:lnTo>
                    <a:pt x="80" y="44"/>
                  </a:lnTo>
                  <a:lnTo>
                    <a:pt x="80" y="44"/>
                  </a:lnTo>
                  <a:lnTo>
                    <a:pt x="76" y="46"/>
                  </a:lnTo>
                  <a:lnTo>
                    <a:pt x="70" y="48"/>
                  </a:lnTo>
                  <a:lnTo>
                    <a:pt x="62" y="52"/>
                  </a:lnTo>
                  <a:lnTo>
                    <a:pt x="62" y="52"/>
                  </a:lnTo>
                  <a:lnTo>
                    <a:pt x="62" y="52"/>
                  </a:lnTo>
                  <a:lnTo>
                    <a:pt x="62" y="52"/>
                  </a:lnTo>
                  <a:lnTo>
                    <a:pt x="58" y="50"/>
                  </a:lnTo>
                  <a:lnTo>
                    <a:pt x="56" y="48"/>
                  </a:lnTo>
                  <a:lnTo>
                    <a:pt x="54" y="44"/>
                  </a:lnTo>
                  <a:lnTo>
                    <a:pt x="50" y="38"/>
                  </a:lnTo>
                  <a:lnTo>
                    <a:pt x="48" y="36"/>
                  </a:lnTo>
                  <a:lnTo>
                    <a:pt x="44" y="36"/>
                  </a:lnTo>
                  <a:lnTo>
                    <a:pt x="44" y="36"/>
                  </a:lnTo>
                  <a:lnTo>
                    <a:pt x="44" y="36"/>
                  </a:lnTo>
                  <a:lnTo>
                    <a:pt x="44" y="36"/>
                  </a:lnTo>
                  <a:lnTo>
                    <a:pt x="38" y="36"/>
                  </a:lnTo>
                  <a:lnTo>
                    <a:pt x="32" y="40"/>
                  </a:lnTo>
                  <a:lnTo>
                    <a:pt x="28" y="44"/>
                  </a:lnTo>
                  <a:lnTo>
                    <a:pt x="22" y="46"/>
                  </a:lnTo>
                  <a:lnTo>
                    <a:pt x="22" y="46"/>
                  </a:lnTo>
                  <a:lnTo>
                    <a:pt x="18" y="4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Arial" panose="020B0604020202020204" pitchFamily="34" charset="0"/>
                <a:cs typeface="Arial" panose="020B0604020202020204" pitchFamily="34" charset="0"/>
              </a:endParaRPr>
            </a:p>
          </p:txBody>
        </p:sp>
        <p:sp>
          <p:nvSpPr>
            <p:cNvPr id="214" name="Freeform 199"/>
            <p:cNvSpPr>
              <a:spLocks/>
            </p:cNvSpPr>
            <p:nvPr/>
          </p:nvSpPr>
          <p:spPr bwMode="auto">
            <a:xfrm>
              <a:off x="4380" y="1732"/>
              <a:ext cx="10" cy="14"/>
            </a:xfrm>
            <a:custGeom>
              <a:avLst/>
              <a:gdLst>
                <a:gd name="T0" fmla="*/ 6 w 10"/>
                <a:gd name="T1" fmla="*/ 14 h 14"/>
                <a:gd name="T2" fmla="*/ 6 w 10"/>
                <a:gd name="T3" fmla="*/ 14 h 14"/>
                <a:gd name="T4" fmla="*/ 2 w 10"/>
                <a:gd name="T5" fmla="*/ 12 h 14"/>
                <a:gd name="T6" fmla="*/ 0 w 10"/>
                <a:gd name="T7" fmla="*/ 8 h 14"/>
                <a:gd name="T8" fmla="*/ 0 w 10"/>
                <a:gd name="T9" fmla="*/ 4 h 14"/>
                <a:gd name="T10" fmla="*/ 2 w 10"/>
                <a:gd name="T11" fmla="*/ 2 h 14"/>
                <a:gd name="T12" fmla="*/ 2 w 10"/>
                <a:gd name="T13" fmla="*/ 2 h 14"/>
                <a:gd name="T14" fmla="*/ 6 w 10"/>
                <a:gd name="T15" fmla="*/ 0 h 14"/>
                <a:gd name="T16" fmla="*/ 6 w 10"/>
                <a:gd name="T17" fmla="*/ 0 h 14"/>
                <a:gd name="T18" fmla="*/ 10 w 10"/>
                <a:gd name="T19" fmla="*/ 2 h 14"/>
                <a:gd name="T20" fmla="*/ 10 w 10"/>
                <a:gd name="T21" fmla="*/ 8 h 14"/>
                <a:gd name="T22" fmla="*/ 10 w 10"/>
                <a:gd name="T23" fmla="*/ 12 h 14"/>
                <a:gd name="T24" fmla="*/ 8 w 10"/>
                <a:gd name="T25" fmla="*/ 14 h 14"/>
                <a:gd name="T26" fmla="*/ 6 w 10"/>
                <a:gd name="T27" fmla="*/ 14 h 14"/>
                <a:gd name="T28" fmla="*/ 6 w 10"/>
                <a:gd name="T29" fmla="*/ 14 h 14"/>
                <a:gd name="T30" fmla="*/ 6 w 10"/>
                <a:gd name="T31"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 h="14">
                  <a:moveTo>
                    <a:pt x="6" y="14"/>
                  </a:moveTo>
                  <a:lnTo>
                    <a:pt x="6" y="14"/>
                  </a:lnTo>
                  <a:lnTo>
                    <a:pt x="2" y="12"/>
                  </a:lnTo>
                  <a:lnTo>
                    <a:pt x="0" y="8"/>
                  </a:lnTo>
                  <a:lnTo>
                    <a:pt x="0" y="4"/>
                  </a:lnTo>
                  <a:lnTo>
                    <a:pt x="2" y="2"/>
                  </a:lnTo>
                  <a:lnTo>
                    <a:pt x="2" y="2"/>
                  </a:lnTo>
                  <a:lnTo>
                    <a:pt x="6" y="0"/>
                  </a:lnTo>
                  <a:lnTo>
                    <a:pt x="6" y="0"/>
                  </a:lnTo>
                  <a:lnTo>
                    <a:pt x="10" y="2"/>
                  </a:lnTo>
                  <a:lnTo>
                    <a:pt x="10" y="8"/>
                  </a:lnTo>
                  <a:lnTo>
                    <a:pt x="10" y="12"/>
                  </a:lnTo>
                  <a:lnTo>
                    <a:pt x="8" y="14"/>
                  </a:lnTo>
                  <a:lnTo>
                    <a:pt x="6" y="14"/>
                  </a:lnTo>
                  <a:lnTo>
                    <a:pt x="6" y="14"/>
                  </a:lnTo>
                  <a:lnTo>
                    <a:pt x="6" y="1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Arial" panose="020B0604020202020204" pitchFamily="34" charset="0"/>
                <a:cs typeface="Arial" panose="020B0604020202020204" pitchFamily="34" charset="0"/>
              </a:endParaRPr>
            </a:p>
          </p:txBody>
        </p:sp>
        <p:sp>
          <p:nvSpPr>
            <p:cNvPr id="215" name="Freeform 200"/>
            <p:cNvSpPr>
              <a:spLocks/>
            </p:cNvSpPr>
            <p:nvPr/>
          </p:nvSpPr>
          <p:spPr bwMode="auto">
            <a:xfrm>
              <a:off x="4226" y="1666"/>
              <a:ext cx="90" cy="94"/>
            </a:xfrm>
            <a:custGeom>
              <a:avLst/>
              <a:gdLst>
                <a:gd name="T0" fmla="*/ 18 w 90"/>
                <a:gd name="T1" fmla="*/ 8 h 94"/>
                <a:gd name="T2" fmla="*/ 28 w 90"/>
                <a:gd name="T3" fmla="*/ 8 h 94"/>
                <a:gd name="T4" fmla="*/ 32 w 90"/>
                <a:gd name="T5" fmla="*/ 2 h 94"/>
                <a:gd name="T6" fmla="*/ 34 w 90"/>
                <a:gd name="T7" fmla="*/ 0 h 94"/>
                <a:gd name="T8" fmla="*/ 40 w 90"/>
                <a:gd name="T9" fmla="*/ 2 h 94"/>
                <a:gd name="T10" fmla="*/ 44 w 90"/>
                <a:gd name="T11" fmla="*/ 6 h 94"/>
                <a:gd name="T12" fmla="*/ 48 w 90"/>
                <a:gd name="T13" fmla="*/ 24 h 94"/>
                <a:gd name="T14" fmla="*/ 50 w 90"/>
                <a:gd name="T15" fmla="*/ 32 h 94"/>
                <a:gd name="T16" fmla="*/ 52 w 90"/>
                <a:gd name="T17" fmla="*/ 40 h 94"/>
                <a:gd name="T18" fmla="*/ 60 w 90"/>
                <a:gd name="T19" fmla="*/ 52 h 94"/>
                <a:gd name="T20" fmla="*/ 62 w 90"/>
                <a:gd name="T21" fmla="*/ 58 h 94"/>
                <a:gd name="T22" fmla="*/ 64 w 90"/>
                <a:gd name="T23" fmla="*/ 62 h 94"/>
                <a:gd name="T24" fmla="*/ 76 w 90"/>
                <a:gd name="T25" fmla="*/ 70 h 94"/>
                <a:gd name="T26" fmla="*/ 80 w 90"/>
                <a:gd name="T27" fmla="*/ 70 h 94"/>
                <a:gd name="T28" fmla="*/ 84 w 90"/>
                <a:gd name="T29" fmla="*/ 70 h 94"/>
                <a:gd name="T30" fmla="*/ 88 w 90"/>
                <a:gd name="T31" fmla="*/ 70 h 94"/>
                <a:gd name="T32" fmla="*/ 90 w 90"/>
                <a:gd name="T33" fmla="*/ 78 h 94"/>
                <a:gd name="T34" fmla="*/ 88 w 90"/>
                <a:gd name="T35" fmla="*/ 92 h 94"/>
                <a:gd name="T36" fmla="*/ 82 w 90"/>
                <a:gd name="T37" fmla="*/ 94 h 94"/>
                <a:gd name="T38" fmla="*/ 80 w 90"/>
                <a:gd name="T39" fmla="*/ 94 h 94"/>
                <a:gd name="T40" fmla="*/ 80 w 90"/>
                <a:gd name="T41" fmla="*/ 86 h 94"/>
                <a:gd name="T42" fmla="*/ 78 w 90"/>
                <a:gd name="T43" fmla="*/ 78 h 94"/>
                <a:gd name="T44" fmla="*/ 70 w 90"/>
                <a:gd name="T45" fmla="*/ 74 h 94"/>
                <a:gd name="T46" fmla="*/ 64 w 90"/>
                <a:gd name="T47" fmla="*/ 70 h 94"/>
                <a:gd name="T48" fmla="*/ 48 w 90"/>
                <a:gd name="T49" fmla="*/ 42 h 94"/>
                <a:gd name="T50" fmla="*/ 40 w 90"/>
                <a:gd name="T51" fmla="*/ 28 h 94"/>
                <a:gd name="T52" fmla="*/ 30 w 90"/>
                <a:gd name="T53" fmla="*/ 18 h 94"/>
                <a:gd name="T54" fmla="*/ 26 w 90"/>
                <a:gd name="T55" fmla="*/ 18 h 94"/>
                <a:gd name="T56" fmla="*/ 22 w 90"/>
                <a:gd name="T57" fmla="*/ 18 h 94"/>
                <a:gd name="T58" fmla="*/ 22 w 90"/>
                <a:gd name="T59" fmla="*/ 26 h 94"/>
                <a:gd name="T60" fmla="*/ 32 w 90"/>
                <a:gd name="T61" fmla="*/ 44 h 94"/>
                <a:gd name="T62" fmla="*/ 30 w 90"/>
                <a:gd name="T63" fmla="*/ 52 h 94"/>
                <a:gd name="T64" fmla="*/ 26 w 90"/>
                <a:gd name="T65" fmla="*/ 46 h 94"/>
                <a:gd name="T66" fmla="*/ 16 w 90"/>
                <a:gd name="T67" fmla="*/ 28 h 94"/>
                <a:gd name="T68" fmla="*/ 12 w 90"/>
                <a:gd name="T69" fmla="*/ 24 h 94"/>
                <a:gd name="T70" fmla="*/ 2 w 90"/>
                <a:gd name="T71" fmla="*/ 16 h 94"/>
                <a:gd name="T72" fmla="*/ 0 w 90"/>
                <a:gd name="T73" fmla="*/ 12 h 94"/>
                <a:gd name="T74" fmla="*/ 4 w 90"/>
                <a:gd name="T75" fmla="*/ 10 h 94"/>
                <a:gd name="T76" fmla="*/ 14 w 90"/>
                <a:gd name="T77" fmla="*/ 8 h 94"/>
                <a:gd name="T78" fmla="*/ 16 w 90"/>
                <a:gd name="T79" fmla="*/ 8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90" h="94">
                  <a:moveTo>
                    <a:pt x="18" y="8"/>
                  </a:moveTo>
                  <a:lnTo>
                    <a:pt x="18" y="8"/>
                  </a:lnTo>
                  <a:lnTo>
                    <a:pt x="24" y="8"/>
                  </a:lnTo>
                  <a:lnTo>
                    <a:pt x="28" y="8"/>
                  </a:lnTo>
                  <a:lnTo>
                    <a:pt x="28" y="8"/>
                  </a:lnTo>
                  <a:lnTo>
                    <a:pt x="32" y="2"/>
                  </a:lnTo>
                  <a:lnTo>
                    <a:pt x="32" y="0"/>
                  </a:lnTo>
                  <a:lnTo>
                    <a:pt x="34" y="0"/>
                  </a:lnTo>
                  <a:lnTo>
                    <a:pt x="34" y="0"/>
                  </a:lnTo>
                  <a:lnTo>
                    <a:pt x="40" y="2"/>
                  </a:lnTo>
                  <a:lnTo>
                    <a:pt x="40" y="2"/>
                  </a:lnTo>
                  <a:lnTo>
                    <a:pt x="44" y="6"/>
                  </a:lnTo>
                  <a:lnTo>
                    <a:pt x="46" y="12"/>
                  </a:lnTo>
                  <a:lnTo>
                    <a:pt x="48" y="24"/>
                  </a:lnTo>
                  <a:lnTo>
                    <a:pt x="48" y="24"/>
                  </a:lnTo>
                  <a:lnTo>
                    <a:pt x="50" y="32"/>
                  </a:lnTo>
                  <a:lnTo>
                    <a:pt x="52" y="40"/>
                  </a:lnTo>
                  <a:lnTo>
                    <a:pt x="52" y="40"/>
                  </a:lnTo>
                  <a:lnTo>
                    <a:pt x="56" y="46"/>
                  </a:lnTo>
                  <a:lnTo>
                    <a:pt x="60" y="52"/>
                  </a:lnTo>
                  <a:lnTo>
                    <a:pt x="60" y="52"/>
                  </a:lnTo>
                  <a:lnTo>
                    <a:pt x="62" y="58"/>
                  </a:lnTo>
                  <a:lnTo>
                    <a:pt x="64" y="62"/>
                  </a:lnTo>
                  <a:lnTo>
                    <a:pt x="64" y="62"/>
                  </a:lnTo>
                  <a:lnTo>
                    <a:pt x="70" y="68"/>
                  </a:lnTo>
                  <a:lnTo>
                    <a:pt x="76" y="70"/>
                  </a:lnTo>
                  <a:lnTo>
                    <a:pt x="76" y="70"/>
                  </a:lnTo>
                  <a:lnTo>
                    <a:pt x="80" y="70"/>
                  </a:lnTo>
                  <a:lnTo>
                    <a:pt x="80" y="70"/>
                  </a:lnTo>
                  <a:lnTo>
                    <a:pt x="84" y="70"/>
                  </a:lnTo>
                  <a:lnTo>
                    <a:pt x="84" y="70"/>
                  </a:lnTo>
                  <a:lnTo>
                    <a:pt x="88" y="70"/>
                  </a:lnTo>
                  <a:lnTo>
                    <a:pt x="88" y="70"/>
                  </a:lnTo>
                  <a:lnTo>
                    <a:pt x="90" y="78"/>
                  </a:lnTo>
                  <a:lnTo>
                    <a:pt x="90" y="86"/>
                  </a:lnTo>
                  <a:lnTo>
                    <a:pt x="88" y="92"/>
                  </a:lnTo>
                  <a:lnTo>
                    <a:pt x="86" y="94"/>
                  </a:lnTo>
                  <a:lnTo>
                    <a:pt x="82" y="94"/>
                  </a:lnTo>
                  <a:lnTo>
                    <a:pt x="82" y="94"/>
                  </a:lnTo>
                  <a:lnTo>
                    <a:pt x="80" y="94"/>
                  </a:lnTo>
                  <a:lnTo>
                    <a:pt x="80" y="94"/>
                  </a:lnTo>
                  <a:lnTo>
                    <a:pt x="80" y="86"/>
                  </a:lnTo>
                  <a:lnTo>
                    <a:pt x="80" y="82"/>
                  </a:lnTo>
                  <a:lnTo>
                    <a:pt x="78" y="78"/>
                  </a:lnTo>
                  <a:lnTo>
                    <a:pt x="78" y="78"/>
                  </a:lnTo>
                  <a:lnTo>
                    <a:pt x="70" y="74"/>
                  </a:lnTo>
                  <a:lnTo>
                    <a:pt x="64" y="70"/>
                  </a:lnTo>
                  <a:lnTo>
                    <a:pt x="64" y="70"/>
                  </a:lnTo>
                  <a:lnTo>
                    <a:pt x="56" y="58"/>
                  </a:lnTo>
                  <a:lnTo>
                    <a:pt x="48" y="42"/>
                  </a:lnTo>
                  <a:lnTo>
                    <a:pt x="48" y="42"/>
                  </a:lnTo>
                  <a:lnTo>
                    <a:pt x="40" y="28"/>
                  </a:lnTo>
                  <a:lnTo>
                    <a:pt x="32" y="20"/>
                  </a:lnTo>
                  <a:lnTo>
                    <a:pt x="30" y="18"/>
                  </a:lnTo>
                  <a:lnTo>
                    <a:pt x="26" y="18"/>
                  </a:lnTo>
                  <a:lnTo>
                    <a:pt x="26" y="18"/>
                  </a:lnTo>
                  <a:lnTo>
                    <a:pt x="22" y="18"/>
                  </a:lnTo>
                  <a:lnTo>
                    <a:pt x="22" y="18"/>
                  </a:lnTo>
                  <a:lnTo>
                    <a:pt x="22" y="22"/>
                  </a:lnTo>
                  <a:lnTo>
                    <a:pt x="22" y="26"/>
                  </a:lnTo>
                  <a:lnTo>
                    <a:pt x="28" y="36"/>
                  </a:lnTo>
                  <a:lnTo>
                    <a:pt x="32" y="44"/>
                  </a:lnTo>
                  <a:lnTo>
                    <a:pt x="32" y="48"/>
                  </a:lnTo>
                  <a:lnTo>
                    <a:pt x="30" y="52"/>
                  </a:lnTo>
                  <a:lnTo>
                    <a:pt x="30" y="52"/>
                  </a:lnTo>
                  <a:lnTo>
                    <a:pt x="26" y="46"/>
                  </a:lnTo>
                  <a:lnTo>
                    <a:pt x="22" y="40"/>
                  </a:lnTo>
                  <a:lnTo>
                    <a:pt x="16" y="28"/>
                  </a:lnTo>
                  <a:lnTo>
                    <a:pt x="16" y="28"/>
                  </a:lnTo>
                  <a:lnTo>
                    <a:pt x="12" y="24"/>
                  </a:lnTo>
                  <a:lnTo>
                    <a:pt x="6" y="20"/>
                  </a:lnTo>
                  <a:lnTo>
                    <a:pt x="2" y="16"/>
                  </a:lnTo>
                  <a:lnTo>
                    <a:pt x="0" y="12"/>
                  </a:lnTo>
                  <a:lnTo>
                    <a:pt x="0" y="12"/>
                  </a:lnTo>
                  <a:lnTo>
                    <a:pt x="0" y="10"/>
                  </a:lnTo>
                  <a:lnTo>
                    <a:pt x="4" y="10"/>
                  </a:lnTo>
                  <a:lnTo>
                    <a:pt x="14" y="8"/>
                  </a:lnTo>
                  <a:lnTo>
                    <a:pt x="14" y="8"/>
                  </a:lnTo>
                  <a:lnTo>
                    <a:pt x="16" y="8"/>
                  </a:lnTo>
                  <a:lnTo>
                    <a:pt x="16" y="8"/>
                  </a:lnTo>
                  <a:lnTo>
                    <a:pt x="18" y="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Arial" panose="020B0604020202020204" pitchFamily="34" charset="0"/>
                <a:cs typeface="Arial" panose="020B0604020202020204" pitchFamily="34" charset="0"/>
              </a:endParaRPr>
            </a:p>
          </p:txBody>
        </p:sp>
        <p:sp>
          <p:nvSpPr>
            <p:cNvPr id="216" name="Freeform 201"/>
            <p:cNvSpPr>
              <a:spLocks/>
            </p:cNvSpPr>
            <p:nvPr/>
          </p:nvSpPr>
          <p:spPr bwMode="auto">
            <a:xfrm>
              <a:off x="4128" y="1608"/>
              <a:ext cx="24" cy="28"/>
            </a:xfrm>
            <a:custGeom>
              <a:avLst/>
              <a:gdLst>
                <a:gd name="T0" fmla="*/ 14 w 24"/>
                <a:gd name="T1" fmla="*/ 28 h 28"/>
                <a:gd name="T2" fmla="*/ 14 w 24"/>
                <a:gd name="T3" fmla="*/ 28 h 28"/>
                <a:gd name="T4" fmla="*/ 10 w 24"/>
                <a:gd name="T5" fmla="*/ 26 h 28"/>
                <a:gd name="T6" fmla="*/ 10 w 24"/>
                <a:gd name="T7" fmla="*/ 26 h 28"/>
                <a:gd name="T8" fmla="*/ 6 w 24"/>
                <a:gd name="T9" fmla="*/ 22 h 28"/>
                <a:gd name="T10" fmla="*/ 2 w 24"/>
                <a:gd name="T11" fmla="*/ 16 h 28"/>
                <a:gd name="T12" fmla="*/ 0 w 24"/>
                <a:gd name="T13" fmla="*/ 6 h 28"/>
                <a:gd name="T14" fmla="*/ 0 w 24"/>
                <a:gd name="T15" fmla="*/ 6 h 28"/>
                <a:gd name="T16" fmla="*/ 2 w 24"/>
                <a:gd name="T17" fmla="*/ 2 h 28"/>
                <a:gd name="T18" fmla="*/ 4 w 24"/>
                <a:gd name="T19" fmla="*/ 0 h 28"/>
                <a:gd name="T20" fmla="*/ 4 w 24"/>
                <a:gd name="T21" fmla="*/ 0 h 28"/>
                <a:gd name="T22" fmla="*/ 4 w 24"/>
                <a:gd name="T23" fmla="*/ 0 h 28"/>
                <a:gd name="T24" fmla="*/ 4 w 24"/>
                <a:gd name="T25" fmla="*/ 0 h 28"/>
                <a:gd name="T26" fmla="*/ 8 w 24"/>
                <a:gd name="T27" fmla="*/ 2 h 28"/>
                <a:gd name="T28" fmla="*/ 10 w 24"/>
                <a:gd name="T29" fmla="*/ 4 h 28"/>
                <a:gd name="T30" fmla="*/ 12 w 24"/>
                <a:gd name="T31" fmla="*/ 12 h 28"/>
                <a:gd name="T32" fmla="*/ 12 w 24"/>
                <a:gd name="T33" fmla="*/ 12 h 28"/>
                <a:gd name="T34" fmla="*/ 14 w 24"/>
                <a:gd name="T35" fmla="*/ 14 h 28"/>
                <a:gd name="T36" fmla="*/ 18 w 24"/>
                <a:gd name="T37" fmla="*/ 16 h 28"/>
                <a:gd name="T38" fmla="*/ 22 w 24"/>
                <a:gd name="T39" fmla="*/ 18 h 28"/>
                <a:gd name="T40" fmla="*/ 24 w 24"/>
                <a:gd name="T41" fmla="*/ 22 h 28"/>
                <a:gd name="T42" fmla="*/ 24 w 24"/>
                <a:gd name="T43" fmla="*/ 22 h 28"/>
                <a:gd name="T44" fmla="*/ 24 w 24"/>
                <a:gd name="T45" fmla="*/ 24 h 28"/>
                <a:gd name="T46" fmla="*/ 22 w 24"/>
                <a:gd name="T47" fmla="*/ 26 h 28"/>
                <a:gd name="T48" fmla="*/ 14 w 24"/>
                <a:gd name="T49"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4" h="28">
                  <a:moveTo>
                    <a:pt x="14" y="28"/>
                  </a:moveTo>
                  <a:lnTo>
                    <a:pt x="14" y="28"/>
                  </a:lnTo>
                  <a:lnTo>
                    <a:pt x="10" y="26"/>
                  </a:lnTo>
                  <a:lnTo>
                    <a:pt x="10" y="26"/>
                  </a:lnTo>
                  <a:lnTo>
                    <a:pt x="6" y="22"/>
                  </a:lnTo>
                  <a:lnTo>
                    <a:pt x="2" y="16"/>
                  </a:lnTo>
                  <a:lnTo>
                    <a:pt x="0" y="6"/>
                  </a:lnTo>
                  <a:lnTo>
                    <a:pt x="0" y="6"/>
                  </a:lnTo>
                  <a:lnTo>
                    <a:pt x="2" y="2"/>
                  </a:lnTo>
                  <a:lnTo>
                    <a:pt x="4" y="0"/>
                  </a:lnTo>
                  <a:lnTo>
                    <a:pt x="4" y="0"/>
                  </a:lnTo>
                  <a:lnTo>
                    <a:pt x="4" y="0"/>
                  </a:lnTo>
                  <a:lnTo>
                    <a:pt x="4" y="0"/>
                  </a:lnTo>
                  <a:lnTo>
                    <a:pt x="8" y="2"/>
                  </a:lnTo>
                  <a:lnTo>
                    <a:pt x="10" y="4"/>
                  </a:lnTo>
                  <a:lnTo>
                    <a:pt x="12" y="12"/>
                  </a:lnTo>
                  <a:lnTo>
                    <a:pt x="12" y="12"/>
                  </a:lnTo>
                  <a:lnTo>
                    <a:pt x="14" y="14"/>
                  </a:lnTo>
                  <a:lnTo>
                    <a:pt x="18" y="16"/>
                  </a:lnTo>
                  <a:lnTo>
                    <a:pt x="22" y="18"/>
                  </a:lnTo>
                  <a:lnTo>
                    <a:pt x="24" y="22"/>
                  </a:lnTo>
                  <a:lnTo>
                    <a:pt x="24" y="22"/>
                  </a:lnTo>
                  <a:lnTo>
                    <a:pt x="24" y="24"/>
                  </a:lnTo>
                  <a:lnTo>
                    <a:pt x="22" y="26"/>
                  </a:lnTo>
                  <a:lnTo>
                    <a:pt x="14" y="2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Arial" panose="020B0604020202020204" pitchFamily="34" charset="0"/>
                <a:cs typeface="Arial" panose="020B0604020202020204" pitchFamily="34" charset="0"/>
              </a:endParaRPr>
            </a:p>
          </p:txBody>
        </p:sp>
        <p:sp>
          <p:nvSpPr>
            <p:cNvPr id="217" name="Freeform 202"/>
            <p:cNvSpPr>
              <a:spLocks/>
            </p:cNvSpPr>
            <p:nvPr/>
          </p:nvSpPr>
          <p:spPr bwMode="auto">
            <a:xfrm>
              <a:off x="4144" y="1590"/>
              <a:ext cx="20" cy="16"/>
            </a:xfrm>
            <a:custGeom>
              <a:avLst/>
              <a:gdLst>
                <a:gd name="T0" fmla="*/ 6 w 20"/>
                <a:gd name="T1" fmla="*/ 16 h 16"/>
                <a:gd name="T2" fmla="*/ 6 w 20"/>
                <a:gd name="T3" fmla="*/ 16 h 16"/>
                <a:gd name="T4" fmla="*/ 2 w 20"/>
                <a:gd name="T5" fmla="*/ 14 h 16"/>
                <a:gd name="T6" fmla="*/ 0 w 20"/>
                <a:gd name="T7" fmla="*/ 10 h 16"/>
                <a:gd name="T8" fmla="*/ 0 w 20"/>
                <a:gd name="T9" fmla="*/ 10 h 16"/>
                <a:gd name="T10" fmla="*/ 0 w 20"/>
                <a:gd name="T11" fmla="*/ 8 h 16"/>
                <a:gd name="T12" fmla="*/ 6 w 20"/>
                <a:gd name="T13" fmla="*/ 4 h 16"/>
                <a:gd name="T14" fmla="*/ 12 w 20"/>
                <a:gd name="T15" fmla="*/ 0 h 16"/>
                <a:gd name="T16" fmla="*/ 16 w 20"/>
                <a:gd name="T17" fmla="*/ 0 h 16"/>
                <a:gd name="T18" fmla="*/ 16 w 20"/>
                <a:gd name="T19" fmla="*/ 0 h 16"/>
                <a:gd name="T20" fmla="*/ 18 w 20"/>
                <a:gd name="T21" fmla="*/ 0 h 16"/>
                <a:gd name="T22" fmla="*/ 18 w 20"/>
                <a:gd name="T23" fmla="*/ 0 h 16"/>
                <a:gd name="T24" fmla="*/ 20 w 20"/>
                <a:gd name="T25" fmla="*/ 2 h 16"/>
                <a:gd name="T26" fmla="*/ 20 w 20"/>
                <a:gd name="T27" fmla="*/ 4 h 16"/>
                <a:gd name="T28" fmla="*/ 18 w 20"/>
                <a:gd name="T29" fmla="*/ 10 h 16"/>
                <a:gd name="T30" fmla="*/ 12 w 20"/>
                <a:gd name="T31" fmla="*/ 14 h 16"/>
                <a:gd name="T32" fmla="*/ 6 w 20"/>
                <a:gd name="T33"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 h="16">
                  <a:moveTo>
                    <a:pt x="6" y="16"/>
                  </a:moveTo>
                  <a:lnTo>
                    <a:pt x="6" y="16"/>
                  </a:lnTo>
                  <a:lnTo>
                    <a:pt x="2" y="14"/>
                  </a:lnTo>
                  <a:lnTo>
                    <a:pt x="0" y="10"/>
                  </a:lnTo>
                  <a:lnTo>
                    <a:pt x="0" y="10"/>
                  </a:lnTo>
                  <a:lnTo>
                    <a:pt x="0" y="8"/>
                  </a:lnTo>
                  <a:lnTo>
                    <a:pt x="6" y="4"/>
                  </a:lnTo>
                  <a:lnTo>
                    <a:pt x="12" y="0"/>
                  </a:lnTo>
                  <a:lnTo>
                    <a:pt x="16" y="0"/>
                  </a:lnTo>
                  <a:lnTo>
                    <a:pt x="16" y="0"/>
                  </a:lnTo>
                  <a:lnTo>
                    <a:pt x="18" y="0"/>
                  </a:lnTo>
                  <a:lnTo>
                    <a:pt x="18" y="0"/>
                  </a:lnTo>
                  <a:lnTo>
                    <a:pt x="20" y="2"/>
                  </a:lnTo>
                  <a:lnTo>
                    <a:pt x="20" y="4"/>
                  </a:lnTo>
                  <a:lnTo>
                    <a:pt x="18" y="10"/>
                  </a:lnTo>
                  <a:lnTo>
                    <a:pt x="12" y="14"/>
                  </a:lnTo>
                  <a:lnTo>
                    <a:pt x="6" y="1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Arial" panose="020B0604020202020204" pitchFamily="34" charset="0"/>
                <a:cs typeface="Arial" panose="020B0604020202020204" pitchFamily="34" charset="0"/>
              </a:endParaRPr>
            </a:p>
          </p:txBody>
        </p:sp>
        <p:sp>
          <p:nvSpPr>
            <p:cNvPr id="218" name="Freeform 203"/>
            <p:cNvSpPr>
              <a:spLocks/>
            </p:cNvSpPr>
            <p:nvPr/>
          </p:nvSpPr>
          <p:spPr bwMode="auto">
            <a:xfrm>
              <a:off x="4230" y="1588"/>
              <a:ext cx="30" cy="34"/>
            </a:xfrm>
            <a:custGeom>
              <a:avLst/>
              <a:gdLst>
                <a:gd name="T0" fmla="*/ 6 w 30"/>
                <a:gd name="T1" fmla="*/ 34 h 34"/>
                <a:gd name="T2" fmla="*/ 6 w 30"/>
                <a:gd name="T3" fmla="*/ 34 h 34"/>
                <a:gd name="T4" fmla="*/ 2 w 30"/>
                <a:gd name="T5" fmla="*/ 34 h 34"/>
                <a:gd name="T6" fmla="*/ 2 w 30"/>
                <a:gd name="T7" fmla="*/ 34 h 34"/>
                <a:gd name="T8" fmla="*/ 0 w 30"/>
                <a:gd name="T9" fmla="*/ 32 h 34"/>
                <a:gd name="T10" fmla="*/ 0 w 30"/>
                <a:gd name="T11" fmla="*/ 30 h 34"/>
                <a:gd name="T12" fmla="*/ 2 w 30"/>
                <a:gd name="T13" fmla="*/ 24 h 34"/>
                <a:gd name="T14" fmla="*/ 10 w 30"/>
                <a:gd name="T15" fmla="*/ 18 h 34"/>
                <a:gd name="T16" fmla="*/ 10 w 30"/>
                <a:gd name="T17" fmla="*/ 18 h 34"/>
                <a:gd name="T18" fmla="*/ 16 w 30"/>
                <a:gd name="T19" fmla="*/ 14 h 34"/>
                <a:gd name="T20" fmla="*/ 20 w 30"/>
                <a:gd name="T21" fmla="*/ 10 h 34"/>
                <a:gd name="T22" fmla="*/ 20 w 30"/>
                <a:gd name="T23" fmla="*/ 10 h 34"/>
                <a:gd name="T24" fmla="*/ 22 w 30"/>
                <a:gd name="T25" fmla="*/ 6 h 34"/>
                <a:gd name="T26" fmla="*/ 22 w 30"/>
                <a:gd name="T27" fmla="*/ 4 h 34"/>
                <a:gd name="T28" fmla="*/ 24 w 30"/>
                <a:gd name="T29" fmla="*/ 2 h 34"/>
                <a:gd name="T30" fmla="*/ 24 w 30"/>
                <a:gd name="T31" fmla="*/ 2 h 34"/>
                <a:gd name="T32" fmla="*/ 28 w 30"/>
                <a:gd name="T33" fmla="*/ 0 h 34"/>
                <a:gd name="T34" fmla="*/ 28 w 30"/>
                <a:gd name="T35" fmla="*/ 0 h 34"/>
                <a:gd name="T36" fmla="*/ 28 w 30"/>
                <a:gd name="T37" fmla="*/ 2 h 34"/>
                <a:gd name="T38" fmla="*/ 30 w 30"/>
                <a:gd name="T39" fmla="*/ 2 h 34"/>
                <a:gd name="T40" fmla="*/ 30 w 30"/>
                <a:gd name="T41" fmla="*/ 8 h 34"/>
                <a:gd name="T42" fmla="*/ 26 w 30"/>
                <a:gd name="T43" fmla="*/ 18 h 34"/>
                <a:gd name="T44" fmla="*/ 26 w 30"/>
                <a:gd name="T45" fmla="*/ 18 h 34"/>
                <a:gd name="T46" fmla="*/ 18 w 30"/>
                <a:gd name="T47" fmla="*/ 28 h 34"/>
                <a:gd name="T48" fmla="*/ 12 w 30"/>
                <a:gd name="T49" fmla="*/ 32 h 34"/>
                <a:gd name="T50" fmla="*/ 6 w 30"/>
                <a:gd name="T51"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0" h="34">
                  <a:moveTo>
                    <a:pt x="6" y="34"/>
                  </a:moveTo>
                  <a:lnTo>
                    <a:pt x="6" y="34"/>
                  </a:lnTo>
                  <a:lnTo>
                    <a:pt x="2" y="34"/>
                  </a:lnTo>
                  <a:lnTo>
                    <a:pt x="2" y="34"/>
                  </a:lnTo>
                  <a:lnTo>
                    <a:pt x="0" y="32"/>
                  </a:lnTo>
                  <a:lnTo>
                    <a:pt x="0" y="30"/>
                  </a:lnTo>
                  <a:lnTo>
                    <a:pt x="2" y="24"/>
                  </a:lnTo>
                  <a:lnTo>
                    <a:pt x="10" y="18"/>
                  </a:lnTo>
                  <a:lnTo>
                    <a:pt x="10" y="18"/>
                  </a:lnTo>
                  <a:lnTo>
                    <a:pt x="16" y="14"/>
                  </a:lnTo>
                  <a:lnTo>
                    <a:pt x="20" y="10"/>
                  </a:lnTo>
                  <a:lnTo>
                    <a:pt x="20" y="10"/>
                  </a:lnTo>
                  <a:lnTo>
                    <a:pt x="22" y="6"/>
                  </a:lnTo>
                  <a:lnTo>
                    <a:pt x="22" y="4"/>
                  </a:lnTo>
                  <a:lnTo>
                    <a:pt x="24" y="2"/>
                  </a:lnTo>
                  <a:lnTo>
                    <a:pt x="24" y="2"/>
                  </a:lnTo>
                  <a:lnTo>
                    <a:pt x="28" y="0"/>
                  </a:lnTo>
                  <a:lnTo>
                    <a:pt x="28" y="0"/>
                  </a:lnTo>
                  <a:lnTo>
                    <a:pt x="28" y="2"/>
                  </a:lnTo>
                  <a:lnTo>
                    <a:pt x="30" y="2"/>
                  </a:lnTo>
                  <a:lnTo>
                    <a:pt x="30" y="8"/>
                  </a:lnTo>
                  <a:lnTo>
                    <a:pt x="26" y="18"/>
                  </a:lnTo>
                  <a:lnTo>
                    <a:pt x="26" y="18"/>
                  </a:lnTo>
                  <a:lnTo>
                    <a:pt x="18" y="28"/>
                  </a:lnTo>
                  <a:lnTo>
                    <a:pt x="12" y="32"/>
                  </a:lnTo>
                  <a:lnTo>
                    <a:pt x="6" y="3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Arial" panose="020B0604020202020204" pitchFamily="34" charset="0"/>
                <a:cs typeface="Arial" panose="020B0604020202020204" pitchFamily="34" charset="0"/>
              </a:endParaRPr>
            </a:p>
          </p:txBody>
        </p:sp>
        <p:sp>
          <p:nvSpPr>
            <p:cNvPr id="219" name="Freeform 204"/>
            <p:cNvSpPr>
              <a:spLocks/>
            </p:cNvSpPr>
            <p:nvPr/>
          </p:nvSpPr>
          <p:spPr bwMode="auto">
            <a:xfrm>
              <a:off x="4094" y="1552"/>
              <a:ext cx="68" cy="20"/>
            </a:xfrm>
            <a:custGeom>
              <a:avLst/>
              <a:gdLst>
                <a:gd name="T0" fmla="*/ 6 w 68"/>
                <a:gd name="T1" fmla="*/ 20 h 20"/>
                <a:gd name="T2" fmla="*/ 6 w 68"/>
                <a:gd name="T3" fmla="*/ 20 h 20"/>
                <a:gd name="T4" fmla="*/ 2 w 68"/>
                <a:gd name="T5" fmla="*/ 18 h 20"/>
                <a:gd name="T6" fmla="*/ 0 w 68"/>
                <a:gd name="T7" fmla="*/ 16 h 20"/>
                <a:gd name="T8" fmla="*/ 0 w 68"/>
                <a:gd name="T9" fmla="*/ 16 h 20"/>
                <a:gd name="T10" fmla="*/ 4 w 68"/>
                <a:gd name="T11" fmla="*/ 14 h 20"/>
                <a:gd name="T12" fmla="*/ 8 w 68"/>
                <a:gd name="T13" fmla="*/ 10 h 20"/>
                <a:gd name="T14" fmla="*/ 16 w 68"/>
                <a:gd name="T15" fmla="*/ 4 h 20"/>
                <a:gd name="T16" fmla="*/ 16 w 68"/>
                <a:gd name="T17" fmla="*/ 4 h 20"/>
                <a:gd name="T18" fmla="*/ 22 w 68"/>
                <a:gd name="T19" fmla="*/ 2 h 20"/>
                <a:gd name="T20" fmla="*/ 28 w 68"/>
                <a:gd name="T21" fmla="*/ 0 h 20"/>
                <a:gd name="T22" fmla="*/ 28 w 68"/>
                <a:gd name="T23" fmla="*/ 0 h 20"/>
                <a:gd name="T24" fmla="*/ 40 w 68"/>
                <a:gd name="T25" fmla="*/ 4 h 20"/>
                <a:gd name="T26" fmla="*/ 40 w 68"/>
                <a:gd name="T27" fmla="*/ 4 h 20"/>
                <a:gd name="T28" fmla="*/ 54 w 68"/>
                <a:gd name="T29" fmla="*/ 4 h 20"/>
                <a:gd name="T30" fmla="*/ 62 w 68"/>
                <a:gd name="T31" fmla="*/ 6 h 20"/>
                <a:gd name="T32" fmla="*/ 68 w 68"/>
                <a:gd name="T33" fmla="*/ 10 h 20"/>
                <a:gd name="T34" fmla="*/ 68 w 68"/>
                <a:gd name="T35" fmla="*/ 10 h 20"/>
                <a:gd name="T36" fmla="*/ 62 w 68"/>
                <a:gd name="T37" fmla="*/ 12 h 20"/>
                <a:gd name="T38" fmla="*/ 58 w 68"/>
                <a:gd name="T39" fmla="*/ 12 h 20"/>
                <a:gd name="T40" fmla="*/ 58 w 68"/>
                <a:gd name="T41" fmla="*/ 12 h 20"/>
                <a:gd name="T42" fmla="*/ 48 w 68"/>
                <a:gd name="T43" fmla="*/ 12 h 20"/>
                <a:gd name="T44" fmla="*/ 48 w 68"/>
                <a:gd name="T45" fmla="*/ 12 h 20"/>
                <a:gd name="T46" fmla="*/ 40 w 68"/>
                <a:gd name="T47" fmla="*/ 10 h 20"/>
                <a:gd name="T48" fmla="*/ 40 w 68"/>
                <a:gd name="T49" fmla="*/ 10 h 20"/>
                <a:gd name="T50" fmla="*/ 30 w 68"/>
                <a:gd name="T51" fmla="*/ 12 h 20"/>
                <a:gd name="T52" fmla="*/ 30 w 68"/>
                <a:gd name="T53" fmla="*/ 12 h 20"/>
                <a:gd name="T54" fmla="*/ 20 w 68"/>
                <a:gd name="T55" fmla="*/ 16 h 20"/>
                <a:gd name="T56" fmla="*/ 12 w 68"/>
                <a:gd name="T57" fmla="*/ 20 h 20"/>
                <a:gd name="T58" fmla="*/ 6 w 68"/>
                <a:gd name="T59" fmla="*/ 2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8" h="20">
                  <a:moveTo>
                    <a:pt x="6" y="20"/>
                  </a:moveTo>
                  <a:lnTo>
                    <a:pt x="6" y="20"/>
                  </a:lnTo>
                  <a:lnTo>
                    <a:pt x="2" y="18"/>
                  </a:lnTo>
                  <a:lnTo>
                    <a:pt x="0" y="16"/>
                  </a:lnTo>
                  <a:lnTo>
                    <a:pt x="0" y="16"/>
                  </a:lnTo>
                  <a:lnTo>
                    <a:pt x="4" y="14"/>
                  </a:lnTo>
                  <a:lnTo>
                    <a:pt x="8" y="10"/>
                  </a:lnTo>
                  <a:lnTo>
                    <a:pt x="16" y="4"/>
                  </a:lnTo>
                  <a:lnTo>
                    <a:pt x="16" y="4"/>
                  </a:lnTo>
                  <a:lnTo>
                    <a:pt x="22" y="2"/>
                  </a:lnTo>
                  <a:lnTo>
                    <a:pt x="28" y="0"/>
                  </a:lnTo>
                  <a:lnTo>
                    <a:pt x="28" y="0"/>
                  </a:lnTo>
                  <a:lnTo>
                    <a:pt x="40" y="4"/>
                  </a:lnTo>
                  <a:lnTo>
                    <a:pt x="40" y="4"/>
                  </a:lnTo>
                  <a:lnTo>
                    <a:pt x="54" y="4"/>
                  </a:lnTo>
                  <a:lnTo>
                    <a:pt x="62" y="6"/>
                  </a:lnTo>
                  <a:lnTo>
                    <a:pt x="68" y="10"/>
                  </a:lnTo>
                  <a:lnTo>
                    <a:pt x="68" y="10"/>
                  </a:lnTo>
                  <a:lnTo>
                    <a:pt x="62" y="12"/>
                  </a:lnTo>
                  <a:lnTo>
                    <a:pt x="58" y="12"/>
                  </a:lnTo>
                  <a:lnTo>
                    <a:pt x="58" y="12"/>
                  </a:lnTo>
                  <a:lnTo>
                    <a:pt x="48" y="12"/>
                  </a:lnTo>
                  <a:lnTo>
                    <a:pt x="48" y="12"/>
                  </a:lnTo>
                  <a:lnTo>
                    <a:pt x="40" y="10"/>
                  </a:lnTo>
                  <a:lnTo>
                    <a:pt x="40" y="10"/>
                  </a:lnTo>
                  <a:lnTo>
                    <a:pt x="30" y="12"/>
                  </a:lnTo>
                  <a:lnTo>
                    <a:pt x="30" y="12"/>
                  </a:lnTo>
                  <a:lnTo>
                    <a:pt x="20" y="16"/>
                  </a:lnTo>
                  <a:lnTo>
                    <a:pt x="12" y="20"/>
                  </a:lnTo>
                  <a:lnTo>
                    <a:pt x="6" y="2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Arial" panose="020B0604020202020204" pitchFamily="34" charset="0"/>
                <a:cs typeface="Arial" panose="020B0604020202020204" pitchFamily="34" charset="0"/>
              </a:endParaRPr>
            </a:p>
          </p:txBody>
        </p:sp>
      </p:grpSp>
      <p:sp>
        <p:nvSpPr>
          <p:cNvPr id="7" name="TextBox 6"/>
          <p:cNvSpPr txBox="1">
            <a:spLocks noChangeArrowheads="1"/>
          </p:cNvSpPr>
          <p:nvPr/>
        </p:nvSpPr>
        <p:spPr bwMode="auto">
          <a:xfrm>
            <a:off x="614562" y="1702033"/>
            <a:ext cx="7989886" cy="4883326"/>
          </a:xfrm>
          <a:prstGeom prst="rect">
            <a:avLst/>
          </a:prstGeom>
          <a:noFill/>
          <a:ln w="9525">
            <a:noFill/>
            <a:miter lim="800000"/>
            <a:headEnd/>
            <a:tailEnd/>
          </a:ln>
        </p:spPr>
        <p:txBody>
          <a:bodyPr wrap="none" lIns="91062" tIns="45530" rIns="91062" bIns="45530">
            <a:spAutoFit/>
          </a:bodyPr>
          <a:lstStyle/>
          <a:p>
            <a:pPr>
              <a:lnSpc>
                <a:spcPct val="180000"/>
              </a:lnSpc>
            </a:pPr>
            <a:r>
              <a:rPr lang="en-US" altLang="ko-KR" b="1" dirty="0">
                <a:solidFill>
                  <a:schemeClr val="accent2">
                    <a:lumMod val="50000"/>
                  </a:schemeClr>
                </a:solidFill>
                <a:effectLst>
                  <a:outerShdw blurRad="38100" dist="38100" dir="2700000" algn="tl">
                    <a:srgbClr val="000000">
                      <a:alpha val="43137"/>
                    </a:srgbClr>
                  </a:outerShdw>
                </a:effectLst>
                <a:latin typeface="Arial" panose="020B0604020202020204" pitchFamily="34" charset="0"/>
                <a:ea typeface="나눔고딕 ExtraBold" panose="020D0904000000000000" pitchFamily="50" charset="-127"/>
                <a:cs typeface="Arial" panose="020B0604020202020204" pitchFamily="34" charset="0"/>
              </a:rPr>
              <a:t>Ⅰ. </a:t>
            </a:r>
            <a:r>
              <a:rPr lang="mn-MN" altLang="ko-KR" b="1" dirty="0">
                <a:solidFill>
                  <a:schemeClr val="accent2">
                    <a:lumMod val="50000"/>
                  </a:schemeClr>
                </a:solidFill>
                <a:effectLst>
                  <a:outerShdw blurRad="38100" dist="38100" dir="2700000" algn="tl">
                    <a:srgbClr val="000000">
                      <a:alpha val="43137"/>
                    </a:srgbClr>
                  </a:outerShdw>
                </a:effectLst>
                <a:latin typeface="Arial" panose="020B0604020202020204" pitchFamily="34" charset="0"/>
                <a:ea typeface="나눔고딕 ExtraBold" panose="020D0904000000000000" pitchFamily="50" charset="-127"/>
                <a:cs typeface="Arial" panose="020B0604020202020204" pitchFamily="34" charset="0"/>
              </a:rPr>
              <a:t>Танилцуулга </a:t>
            </a:r>
            <a:endParaRPr lang="en-US" altLang="ko-KR" b="1" dirty="0">
              <a:solidFill>
                <a:schemeClr val="accent2">
                  <a:lumMod val="50000"/>
                </a:schemeClr>
              </a:solidFill>
              <a:effectLst>
                <a:outerShdw blurRad="38100" dist="38100" dir="2700000" algn="tl">
                  <a:srgbClr val="000000">
                    <a:alpha val="43137"/>
                  </a:srgbClr>
                </a:outerShdw>
              </a:effectLst>
              <a:latin typeface="Arial" panose="020B0604020202020204" pitchFamily="34" charset="0"/>
              <a:ea typeface="나눔고딕 ExtraBold" panose="020D0904000000000000" pitchFamily="50" charset="-127"/>
              <a:cs typeface="Arial" panose="020B0604020202020204" pitchFamily="34" charset="0"/>
            </a:endParaRPr>
          </a:p>
          <a:p>
            <a:pPr>
              <a:lnSpc>
                <a:spcPct val="180000"/>
              </a:lnSpc>
            </a:pPr>
            <a:r>
              <a:rPr lang="en-US" altLang="ko-KR" b="1" dirty="0">
                <a:solidFill>
                  <a:schemeClr val="accent2">
                    <a:lumMod val="50000"/>
                  </a:schemeClr>
                </a:solidFill>
                <a:effectLst>
                  <a:outerShdw blurRad="38100" dist="38100" dir="2700000" algn="tl">
                    <a:srgbClr val="000000">
                      <a:alpha val="43137"/>
                    </a:srgbClr>
                  </a:outerShdw>
                </a:effectLst>
                <a:latin typeface="Arial" panose="020B0604020202020204" pitchFamily="34" charset="0"/>
                <a:ea typeface="나눔고딕 ExtraBold" panose="020D0904000000000000" pitchFamily="50" charset="-127"/>
                <a:cs typeface="Arial" panose="020B0604020202020204" pitchFamily="34" charset="0"/>
              </a:rPr>
              <a:t>Ⅱ. </a:t>
            </a:r>
            <a:r>
              <a:rPr lang="mn-MN" altLang="ko-KR" b="1" dirty="0">
                <a:solidFill>
                  <a:schemeClr val="accent2">
                    <a:lumMod val="50000"/>
                  </a:schemeClr>
                </a:solidFill>
                <a:effectLst>
                  <a:outerShdw blurRad="38100" dist="38100" dir="2700000" algn="tl">
                    <a:srgbClr val="000000">
                      <a:alpha val="43137"/>
                    </a:srgbClr>
                  </a:outerShdw>
                </a:effectLst>
                <a:latin typeface="Arial" panose="020B0604020202020204" pitchFamily="34" charset="0"/>
                <a:ea typeface="나눔고딕 ExtraBold" panose="020D0904000000000000" pitchFamily="50" charset="-127"/>
                <a:cs typeface="Arial" panose="020B0604020202020204" pitchFamily="34" charset="0"/>
              </a:rPr>
              <a:t>Одоогийн нөхцөл байдал, онцлог шинж </a:t>
            </a:r>
            <a:endParaRPr lang="en-US" altLang="ko-KR" b="1" dirty="0">
              <a:solidFill>
                <a:schemeClr val="accent2">
                  <a:lumMod val="50000"/>
                </a:schemeClr>
              </a:solidFill>
              <a:effectLst>
                <a:outerShdw blurRad="38100" dist="38100" dir="2700000" algn="tl">
                  <a:srgbClr val="000000">
                    <a:alpha val="43137"/>
                  </a:srgbClr>
                </a:outerShdw>
              </a:effectLst>
              <a:latin typeface="Arial" panose="020B0604020202020204" pitchFamily="34" charset="0"/>
              <a:ea typeface="나눔고딕 ExtraBold" panose="020D0904000000000000" pitchFamily="50" charset="-127"/>
              <a:cs typeface="Arial" panose="020B0604020202020204" pitchFamily="34" charset="0"/>
            </a:endParaRPr>
          </a:p>
          <a:p>
            <a:pPr>
              <a:lnSpc>
                <a:spcPct val="180000"/>
              </a:lnSpc>
            </a:pPr>
            <a:r>
              <a:rPr lang="en-US" altLang="ko-KR" b="1" dirty="0">
                <a:solidFill>
                  <a:schemeClr val="accent2">
                    <a:lumMod val="50000"/>
                  </a:schemeClr>
                </a:solidFill>
                <a:effectLst>
                  <a:outerShdw blurRad="38100" dist="38100" dir="2700000" algn="tl">
                    <a:srgbClr val="000000">
                      <a:alpha val="43137"/>
                    </a:srgbClr>
                  </a:outerShdw>
                </a:effectLst>
                <a:latin typeface="Arial" panose="020B0604020202020204" pitchFamily="34" charset="0"/>
                <a:ea typeface="나눔고딕 ExtraBold" panose="020D0904000000000000" pitchFamily="50" charset="-127"/>
                <a:cs typeface="Arial" panose="020B0604020202020204" pitchFamily="34" charset="0"/>
              </a:rPr>
              <a:t>Ⅲ. </a:t>
            </a:r>
            <a:r>
              <a:rPr lang="mn-MN" altLang="ko-KR" b="1" dirty="0">
                <a:solidFill>
                  <a:srgbClr val="002060"/>
                </a:solidFill>
                <a:effectLst>
                  <a:outerShdw blurRad="38100" dist="38100" dir="2700000" algn="tl">
                    <a:srgbClr val="000000">
                      <a:alpha val="43137"/>
                    </a:srgbClr>
                  </a:outerShdw>
                </a:effectLst>
                <a:latin typeface="Arial" panose="020B0604020202020204" pitchFamily="34" charset="0"/>
                <a:ea typeface="나눔고딕 ExtraBold" panose="020D0904000000000000" pitchFamily="50" charset="-127"/>
                <a:cs typeface="Arial" panose="020B0604020202020204" pitchFamily="34" charset="0"/>
              </a:rPr>
              <a:t>Хэрэгцээ шаардлагыг тодорхойлох судалгаа </a:t>
            </a:r>
          </a:p>
          <a:p>
            <a:pPr>
              <a:lnSpc>
                <a:spcPct val="180000"/>
              </a:lnSpc>
            </a:pPr>
            <a:r>
              <a:rPr lang="en-US" altLang="ko-KR" b="1" dirty="0">
                <a:solidFill>
                  <a:schemeClr val="accent2">
                    <a:lumMod val="50000"/>
                  </a:schemeClr>
                </a:solidFill>
                <a:effectLst>
                  <a:outerShdw blurRad="38100" dist="38100" dir="2700000" algn="tl">
                    <a:srgbClr val="000000">
                      <a:alpha val="43137"/>
                    </a:srgbClr>
                  </a:outerShdw>
                </a:effectLst>
                <a:latin typeface="Arial" panose="020B0604020202020204" pitchFamily="34" charset="0"/>
                <a:ea typeface="나눔고딕 ExtraBold" panose="020D0904000000000000" pitchFamily="50" charset="-127"/>
                <a:cs typeface="Arial" panose="020B0604020202020204" pitchFamily="34" charset="0"/>
              </a:rPr>
              <a:t>Ⅳ. </a:t>
            </a:r>
            <a:r>
              <a:rPr lang="mn-MN" altLang="ko-KR" b="1" dirty="0">
                <a:solidFill>
                  <a:schemeClr val="accent2">
                    <a:lumMod val="50000"/>
                  </a:schemeClr>
                </a:solidFill>
                <a:effectLst>
                  <a:outerShdw blurRad="38100" dist="38100" dir="2700000" algn="tl">
                    <a:srgbClr val="000000">
                      <a:alpha val="43137"/>
                    </a:srgbClr>
                  </a:outerShdw>
                </a:effectLst>
                <a:latin typeface="Arial" panose="020B0604020202020204" pitchFamily="34" charset="0"/>
                <a:ea typeface="나눔고딕 ExtraBold" panose="020D0904000000000000" pitchFamily="50" charset="-127"/>
                <a:cs typeface="Arial" panose="020B0604020202020204" pitchFamily="34" charset="0"/>
              </a:rPr>
              <a:t>Тээврийн ухаалаг системийг хөгжүүлэх стратеги</a:t>
            </a:r>
            <a:endParaRPr lang="en-US" altLang="ko-KR" b="1" dirty="0">
              <a:solidFill>
                <a:schemeClr val="accent2">
                  <a:lumMod val="50000"/>
                </a:schemeClr>
              </a:solidFill>
              <a:effectLst>
                <a:outerShdw blurRad="38100" dist="38100" dir="2700000" algn="tl">
                  <a:srgbClr val="000000">
                    <a:alpha val="43137"/>
                  </a:srgbClr>
                </a:outerShdw>
              </a:effectLst>
              <a:latin typeface="Arial" panose="020B0604020202020204" pitchFamily="34" charset="0"/>
              <a:ea typeface="나눔고딕 ExtraBold" panose="020D0904000000000000" pitchFamily="50" charset="-127"/>
              <a:cs typeface="Arial" panose="020B0604020202020204" pitchFamily="34" charset="0"/>
            </a:endParaRPr>
          </a:p>
          <a:p>
            <a:pPr>
              <a:lnSpc>
                <a:spcPct val="180000"/>
              </a:lnSpc>
            </a:pPr>
            <a:r>
              <a:rPr lang="en-US" altLang="ko-KR" b="1" dirty="0">
                <a:solidFill>
                  <a:schemeClr val="accent2">
                    <a:lumMod val="50000"/>
                  </a:schemeClr>
                </a:solidFill>
                <a:effectLst>
                  <a:outerShdw blurRad="38100" dist="38100" dir="2700000" algn="tl">
                    <a:srgbClr val="000000">
                      <a:alpha val="43137"/>
                    </a:srgbClr>
                  </a:outerShdw>
                </a:effectLst>
                <a:latin typeface="Arial" panose="020B0604020202020204" pitchFamily="34" charset="0"/>
                <a:ea typeface="나눔고딕 ExtraBold" panose="020D0904000000000000" pitchFamily="50" charset="-127"/>
                <a:cs typeface="Arial" panose="020B0604020202020204" pitchFamily="34" charset="0"/>
              </a:rPr>
              <a:t>Ⅴ. </a:t>
            </a:r>
            <a:r>
              <a:rPr lang="mn-MN" altLang="ko-KR" b="1" dirty="0">
                <a:solidFill>
                  <a:schemeClr val="accent2">
                    <a:lumMod val="50000"/>
                  </a:schemeClr>
                </a:solidFill>
                <a:effectLst>
                  <a:outerShdw blurRad="38100" dist="38100" dir="2700000" algn="tl">
                    <a:srgbClr val="000000">
                      <a:alpha val="43137"/>
                    </a:srgbClr>
                  </a:outerShdw>
                </a:effectLst>
                <a:latin typeface="Arial" panose="020B0604020202020204" pitchFamily="34" charset="0"/>
                <a:ea typeface="나눔고딕 ExtraBold" panose="020D0904000000000000" pitchFamily="50" charset="-127"/>
                <a:cs typeface="Arial" panose="020B0604020202020204" pitchFamily="34" charset="0"/>
              </a:rPr>
              <a:t>Шаардлагатай ТУС-ын үйлчилгээнүүдийг сонгох</a:t>
            </a:r>
            <a:endParaRPr lang="en-US" altLang="ko-KR" b="1" dirty="0">
              <a:solidFill>
                <a:schemeClr val="accent2">
                  <a:lumMod val="50000"/>
                </a:schemeClr>
              </a:solidFill>
              <a:effectLst>
                <a:outerShdw blurRad="38100" dist="38100" dir="2700000" algn="tl">
                  <a:srgbClr val="000000">
                    <a:alpha val="43137"/>
                  </a:srgbClr>
                </a:outerShdw>
              </a:effectLst>
              <a:latin typeface="Arial" panose="020B0604020202020204" pitchFamily="34" charset="0"/>
              <a:ea typeface="나눔고딕 ExtraBold" panose="020D0904000000000000" pitchFamily="50" charset="-127"/>
              <a:cs typeface="Arial" panose="020B0604020202020204" pitchFamily="34" charset="0"/>
            </a:endParaRPr>
          </a:p>
          <a:p>
            <a:pPr>
              <a:lnSpc>
                <a:spcPct val="180000"/>
              </a:lnSpc>
            </a:pPr>
            <a:endParaRPr lang="en-US" altLang="ko-KR" sz="500" b="1" dirty="0">
              <a:solidFill>
                <a:schemeClr val="accent2">
                  <a:lumMod val="50000"/>
                </a:schemeClr>
              </a:solidFill>
              <a:effectLst>
                <a:outerShdw blurRad="38100" dist="38100" dir="2700000" algn="tl">
                  <a:srgbClr val="000000">
                    <a:alpha val="43137"/>
                  </a:srgbClr>
                </a:outerShdw>
              </a:effectLst>
              <a:latin typeface="Arial" panose="020B0604020202020204" pitchFamily="34" charset="0"/>
              <a:ea typeface="나눔고딕 ExtraBold" panose="020D0904000000000000" pitchFamily="50" charset="-127"/>
              <a:cs typeface="Arial" panose="020B0604020202020204" pitchFamily="34" charset="0"/>
            </a:endParaRPr>
          </a:p>
          <a:p>
            <a:pPr>
              <a:lnSpc>
                <a:spcPct val="180000"/>
              </a:lnSpc>
            </a:pPr>
            <a:r>
              <a:rPr lang="en-US" altLang="ko-KR" b="1" dirty="0">
                <a:solidFill>
                  <a:srgbClr val="002060"/>
                </a:solidFill>
                <a:effectLst>
                  <a:outerShdw blurRad="38100" dist="38100" dir="2700000" algn="tl">
                    <a:srgbClr val="000000">
                      <a:alpha val="43137"/>
                    </a:srgbClr>
                  </a:outerShdw>
                </a:effectLst>
                <a:latin typeface="Arial" panose="020B0604020202020204" pitchFamily="34" charset="0"/>
                <a:ea typeface="나눔고딕 ExtraBold" panose="020D0904000000000000" pitchFamily="50" charset="-127"/>
                <a:cs typeface="Arial" panose="020B0604020202020204" pitchFamily="34" charset="0"/>
              </a:rPr>
              <a:t>Ⅵ. </a:t>
            </a:r>
            <a:r>
              <a:rPr lang="mn-MN" altLang="ko-KR" b="1" dirty="0">
                <a:solidFill>
                  <a:srgbClr val="002060"/>
                </a:solidFill>
                <a:effectLst>
                  <a:outerShdw blurRad="38100" dist="38100" dir="2700000" algn="tl">
                    <a:srgbClr val="000000">
                      <a:alpha val="43137"/>
                    </a:srgbClr>
                  </a:outerShdw>
                </a:effectLst>
                <a:latin typeface="Arial" panose="020B0604020202020204" pitchFamily="34" charset="0"/>
                <a:ea typeface="나눔고딕 ExtraBold" panose="020D0904000000000000" pitchFamily="50" charset="-127"/>
                <a:cs typeface="Arial" panose="020B0604020202020204" pitchFamily="34" charset="0"/>
              </a:rPr>
              <a:t>ТУС-ын үйлчилгээг эрэмбэлэх &amp; Дэд системүүдийг </a:t>
            </a:r>
            <a:endParaRPr lang="en-US" altLang="ko-KR" b="1" dirty="0">
              <a:solidFill>
                <a:srgbClr val="002060"/>
              </a:solidFill>
              <a:effectLst>
                <a:outerShdw blurRad="38100" dist="38100" dir="2700000" algn="tl">
                  <a:srgbClr val="000000">
                    <a:alpha val="43137"/>
                  </a:srgbClr>
                </a:outerShdw>
              </a:effectLst>
              <a:latin typeface="Arial" panose="020B0604020202020204" pitchFamily="34" charset="0"/>
              <a:ea typeface="나눔고딕 ExtraBold" panose="020D0904000000000000" pitchFamily="50" charset="-127"/>
              <a:cs typeface="Arial" panose="020B0604020202020204" pitchFamily="34" charset="0"/>
            </a:endParaRPr>
          </a:p>
          <a:p>
            <a:pPr>
              <a:lnSpc>
                <a:spcPct val="180000"/>
              </a:lnSpc>
            </a:pPr>
            <a:r>
              <a:rPr lang="mn-MN" altLang="ko-KR" b="1" dirty="0">
                <a:solidFill>
                  <a:srgbClr val="002060"/>
                </a:solidFill>
                <a:effectLst>
                  <a:outerShdw blurRad="38100" dist="38100" dir="2700000" algn="tl">
                    <a:srgbClr val="000000">
                      <a:alpha val="43137"/>
                    </a:srgbClr>
                  </a:outerShdw>
                </a:effectLst>
                <a:latin typeface="Arial" panose="020B0604020202020204" pitchFamily="34" charset="0"/>
                <a:ea typeface="나눔고딕 ExtraBold" panose="020D0904000000000000" pitchFamily="50" charset="-127"/>
                <a:cs typeface="Arial" panose="020B0604020202020204" pitchFamily="34" charset="0"/>
              </a:rPr>
              <a:t>нэвтрүүлэх төлөвлөгөө </a:t>
            </a:r>
          </a:p>
          <a:p>
            <a:r>
              <a:rPr lang="en-US" altLang="ko-KR" sz="2400" b="1" dirty="0">
                <a:solidFill>
                  <a:srgbClr val="C00000"/>
                </a:solidFill>
                <a:effectLst>
                  <a:outerShdw blurRad="38100" dist="38100" dir="2700000" algn="tl">
                    <a:srgbClr val="000000">
                      <a:alpha val="43137"/>
                    </a:srgbClr>
                  </a:outerShdw>
                </a:effectLst>
                <a:latin typeface="Arial" panose="020B0604020202020204" pitchFamily="34" charset="0"/>
                <a:ea typeface="나눔고딕 ExtraBold" panose="020D0904000000000000" pitchFamily="50" charset="-127"/>
                <a:cs typeface="Arial" panose="020B0604020202020204" pitchFamily="34" charset="0"/>
              </a:rPr>
              <a:t>Ⅶ. </a:t>
            </a:r>
            <a:r>
              <a:rPr lang="mn-MN" altLang="ko-KR" sz="2400" b="1" dirty="0">
                <a:solidFill>
                  <a:srgbClr val="C00000"/>
                </a:solidFill>
                <a:effectLst>
                  <a:outerShdw blurRad="38100" dist="38100" dir="2700000" algn="tl">
                    <a:srgbClr val="000000">
                      <a:alpha val="43137"/>
                    </a:srgbClr>
                  </a:outerShdw>
                </a:effectLst>
                <a:latin typeface="Arial" panose="020B0604020202020204" pitchFamily="34" charset="0"/>
                <a:ea typeface="나눔고딕 ExtraBold" panose="020D0904000000000000" pitchFamily="50" charset="-127"/>
                <a:cs typeface="Arial" panose="020B0604020202020204" pitchFamily="34" charset="0"/>
              </a:rPr>
              <a:t>ТУС-ын Дэд системүүдийн суурь дизайн болон </a:t>
            </a:r>
          </a:p>
          <a:p>
            <a:r>
              <a:rPr lang="mn-MN" altLang="ko-KR" sz="2400" b="1" dirty="0">
                <a:solidFill>
                  <a:srgbClr val="C00000"/>
                </a:solidFill>
                <a:effectLst>
                  <a:outerShdw blurRad="38100" dist="38100" dir="2700000" algn="tl">
                    <a:srgbClr val="000000">
                      <a:alpha val="43137"/>
                    </a:srgbClr>
                  </a:outerShdw>
                </a:effectLst>
                <a:latin typeface="Arial" panose="020B0604020202020204" pitchFamily="34" charset="0"/>
                <a:ea typeface="나눔고딕 ExtraBold" panose="020D0904000000000000" pitchFamily="50" charset="-127"/>
                <a:cs typeface="Arial" panose="020B0604020202020204" pitchFamily="34" charset="0"/>
              </a:rPr>
              <a:t>удирдлагын төвийн систем</a:t>
            </a:r>
            <a:endParaRPr lang="en-US" altLang="ko-KR" sz="2400" b="1" dirty="0">
              <a:solidFill>
                <a:srgbClr val="C00000"/>
              </a:solidFill>
              <a:effectLst>
                <a:outerShdw blurRad="38100" dist="38100" dir="2700000" algn="tl">
                  <a:srgbClr val="000000">
                    <a:alpha val="43137"/>
                  </a:srgbClr>
                </a:outerShdw>
              </a:effectLst>
              <a:latin typeface="Arial" panose="020B0604020202020204" pitchFamily="34" charset="0"/>
              <a:ea typeface="나눔고딕 ExtraBold" panose="020D0904000000000000" pitchFamily="50" charset="-127"/>
              <a:cs typeface="Arial" panose="020B0604020202020204" pitchFamily="34" charset="0"/>
            </a:endParaRPr>
          </a:p>
          <a:p>
            <a:pPr>
              <a:lnSpc>
                <a:spcPct val="180000"/>
              </a:lnSpc>
            </a:pPr>
            <a:r>
              <a:rPr lang="en-US" altLang="ko-KR" b="1" dirty="0">
                <a:solidFill>
                  <a:srgbClr val="002060"/>
                </a:solidFill>
                <a:effectLst>
                  <a:outerShdw blurRad="38100" dist="38100" dir="2700000" algn="tl">
                    <a:srgbClr val="000000">
                      <a:alpha val="43137"/>
                    </a:srgbClr>
                  </a:outerShdw>
                </a:effectLst>
                <a:latin typeface="Arial" panose="020B0604020202020204" pitchFamily="34" charset="0"/>
                <a:ea typeface="나눔고딕 ExtraBold" panose="020D0904000000000000" pitchFamily="50" charset="-127"/>
                <a:cs typeface="Arial" panose="020B0604020202020204" pitchFamily="34" charset="0"/>
              </a:rPr>
              <a:t>Ⅷ. </a:t>
            </a:r>
            <a:r>
              <a:rPr lang="mn-MN" altLang="ko-KR" b="1" dirty="0">
                <a:solidFill>
                  <a:srgbClr val="002060"/>
                </a:solidFill>
                <a:effectLst>
                  <a:outerShdw blurRad="38100" dist="38100" dir="2700000" algn="tl">
                    <a:srgbClr val="000000">
                      <a:alpha val="43137"/>
                    </a:srgbClr>
                  </a:outerShdw>
                </a:effectLst>
                <a:latin typeface="Arial" panose="020B0604020202020204" pitchFamily="34" charset="0"/>
                <a:ea typeface="나눔고딕 ExtraBold" panose="020D0904000000000000" pitchFamily="50" charset="-127"/>
                <a:cs typeface="Arial" panose="020B0604020202020204" pitchFamily="34" charset="0"/>
              </a:rPr>
              <a:t>ТУС-ыг хэрэгжүүлэхэд шаардлагатай нөхцөл </a:t>
            </a:r>
            <a:endParaRPr lang="en-US" altLang="ko-KR" b="1" dirty="0">
              <a:solidFill>
                <a:srgbClr val="002060"/>
              </a:solidFill>
              <a:effectLst>
                <a:outerShdw blurRad="38100" dist="38100" dir="2700000" algn="tl">
                  <a:srgbClr val="000000">
                    <a:alpha val="43137"/>
                  </a:srgbClr>
                </a:outerShdw>
              </a:effectLst>
              <a:latin typeface="Arial" panose="020B0604020202020204" pitchFamily="34" charset="0"/>
              <a:ea typeface="나눔고딕 ExtraBold" panose="020D0904000000000000" pitchFamily="50" charset="-127"/>
              <a:cs typeface="Arial" panose="020B0604020202020204" pitchFamily="34" charset="0"/>
            </a:endParaRPr>
          </a:p>
        </p:txBody>
      </p:sp>
      <p:pic>
        <p:nvPicPr>
          <p:cNvPr id="19" name="Picture 2"/>
          <p:cNvPicPr>
            <a:picLocks noChangeAspect="1" noChangeArrowheads="1"/>
          </p:cNvPicPr>
          <p:nvPr/>
        </p:nvPicPr>
        <p:blipFill rotWithShape="1">
          <a:blip r:embed="rId2" cstate="print">
            <a:extLst>
              <a:ext uri="{28A0092B-C50C-407E-A947-70E740481C1C}">
                <a14:useLocalDpi xmlns:a14="http://schemas.microsoft.com/office/drawing/2010/main" val="0"/>
              </a:ext>
            </a:extLst>
          </a:blip>
          <a:srcRect l="11848" t="49728" r="59432" b="47850"/>
          <a:stretch/>
        </p:blipFill>
        <p:spPr bwMode="auto">
          <a:xfrm>
            <a:off x="5838" y="1202879"/>
            <a:ext cx="9144000" cy="281905"/>
          </a:xfrm>
          <a:prstGeom prst="rect">
            <a:avLst/>
          </a:prstGeom>
          <a:solidFill>
            <a:schemeClr val="bg1">
              <a:alpha val="30000"/>
            </a:schemeClr>
          </a:solidFill>
          <a:ln>
            <a:noFill/>
          </a:ln>
        </p:spPr>
      </p:pic>
      <p:sp>
        <p:nvSpPr>
          <p:cNvPr id="220" name="직사각형 219"/>
          <p:cNvSpPr/>
          <p:nvPr/>
        </p:nvSpPr>
        <p:spPr>
          <a:xfrm>
            <a:off x="1016" y="6216027"/>
            <a:ext cx="9142984" cy="1368153"/>
          </a:xfrm>
          <a:prstGeom prst="rect">
            <a:avLst/>
          </a:prstGeom>
          <a:solidFill>
            <a:schemeClr val="bg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91062" tIns="45530" rIns="91062" bIns="45530" anchor="ctr"/>
          <a:lstStyle/>
          <a:p>
            <a:pPr algn="ctr">
              <a:defRPr/>
            </a:pPr>
            <a:endParaRPr lang="ko-KR" altLang="en-US" dirty="0">
              <a:solidFill>
                <a:prstClr val="white"/>
              </a:solidFill>
              <a:latin typeface="Arial" panose="020B0604020202020204" pitchFamily="34" charset="0"/>
              <a:cs typeface="Arial" panose="020B0604020202020204" pitchFamily="34" charset="0"/>
            </a:endParaRPr>
          </a:p>
        </p:txBody>
      </p:sp>
      <p:sp>
        <p:nvSpPr>
          <p:cNvPr id="221" name="직사각형 220"/>
          <p:cNvSpPr/>
          <p:nvPr/>
        </p:nvSpPr>
        <p:spPr>
          <a:xfrm>
            <a:off x="5838" y="1343832"/>
            <a:ext cx="9142984" cy="3453320"/>
          </a:xfrm>
          <a:prstGeom prst="rect">
            <a:avLst/>
          </a:prstGeom>
          <a:solidFill>
            <a:schemeClr val="bg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91062" tIns="45530" rIns="91062" bIns="45530" anchor="ctr"/>
          <a:lstStyle/>
          <a:p>
            <a:pPr algn="ctr">
              <a:defRPr/>
            </a:pPr>
            <a:endParaRPr lang="ko-KR" altLang="en-US" dirty="0">
              <a:solidFill>
                <a:prstClr val="white"/>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328478728"/>
      </p:ext>
    </p:extLst>
  </p:cSld>
  <p:clrMapOvr>
    <a:masterClrMapping/>
  </p:clrMapOvr>
  <p:transition>
    <p:fade/>
  </p:transition>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직사각형 5"/>
          <p:cNvSpPr/>
          <p:nvPr/>
        </p:nvSpPr>
        <p:spPr>
          <a:xfrm>
            <a:off x="-1588" y="2666914"/>
            <a:ext cx="9144000" cy="414337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062" tIns="45530" rIns="91062" bIns="45530" anchor="ctr"/>
          <a:lstStyle/>
          <a:p>
            <a:pPr algn="ctr">
              <a:defRPr/>
            </a:pPr>
            <a:endParaRPr lang="ko-KR" altLang="en-US" b="1">
              <a:solidFill>
                <a:prstClr val="white"/>
              </a:solidFill>
              <a:latin typeface="Arial" panose="020B0604020202020204" pitchFamily="34" charset="0"/>
              <a:ea typeface="나눔고딕 Bold" panose="020D0804000000000000" pitchFamily="50" charset="-127"/>
              <a:cs typeface="Arial" panose="020B0604020202020204" pitchFamily="34" charset="0"/>
            </a:endParaRPr>
          </a:p>
        </p:txBody>
      </p:sp>
      <p:sp>
        <p:nvSpPr>
          <p:cNvPr id="31" name="AutoShape 224"/>
          <p:cNvSpPr>
            <a:spLocks noChangeArrowheads="1"/>
          </p:cNvSpPr>
          <p:nvPr/>
        </p:nvSpPr>
        <p:spPr bwMode="auto">
          <a:xfrm>
            <a:off x="4601886" y="1791282"/>
            <a:ext cx="4200876" cy="2925569"/>
          </a:xfrm>
          <a:prstGeom prst="roundRect">
            <a:avLst>
              <a:gd name="adj" fmla="val 2704"/>
            </a:avLst>
          </a:prstGeom>
          <a:solidFill>
            <a:schemeClr val="bg1"/>
          </a:solidFill>
          <a:ln w="19050">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57546"/>
            <a:endParaRPr lang="ko-KR" altLang="en-US" dirty="0">
              <a:solidFill>
                <a:srgbClr val="FFFFFF"/>
              </a:solidFill>
              <a:latin typeface="Arial" panose="020B0604020202020204" pitchFamily="34" charset="0"/>
              <a:ea typeface="나눔고딕 Bold" panose="020D0804000000000000" pitchFamily="50" charset="-127"/>
              <a:cs typeface="Arial" panose="020B0604020202020204" pitchFamily="34" charset="0"/>
            </a:endParaRPr>
          </a:p>
        </p:txBody>
      </p:sp>
      <p:sp>
        <p:nvSpPr>
          <p:cNvPr id="92" name="AutoShape 212"/>
          <p:cNvSpPr>
            <a:spLocks noChangeArrowheads="1"/>
          </p:cNvSpPr>
          <p:nvPr/>
        </p:nvSpPr>
        <p:spPr bwMode="auto">
          <a:xfrm>
            <a:off x="4602690" y="1412776"/>
            <a:ext cx="4213625" cy="323966"/>
          </a:xfrm>
          <a:prstGeom prst="roundRect">
            <a:avLst>
              <a:gd name="adj" fmla="val 16667"/>
            </a:avLst>
          </a:prstGeom>
          <a:solidFill>
            <a:srgbClr val="301E70"/>
          </a:solidFill>
          <a:ln w="9525" algn="ctr">
            <a:noFill/>
            <a:round/>
            <a:headEnd/>
            <a:tailEnd/>
          </a:ln>
          <a:effectLst>
            <a:outerShdw dist="35921" dir="2700000" algn="ctr" rotWithShape="0">
              <a:srgbClr val="CECFCE"/>
            </a:outerShdw>
          </a:effectLst>
        </p:spPr>
        <p:txBody>
          <a:bodyPr wrap="none" lIns="95754" tIns="47877" rIns="95754" bIns="47877" anchor="ctr"/>
          <a:lstStyle/>
          <a:p>
            <a:pPr algn="ctr" defTabSz="839429" latinLnBrk="0">
              <a:defRPr/>
            </a:pPr>
            <a:r>
              <a:rPr lang="mn-MN" altLang="ko-KR" kern="0" dirty="0">
                <a:solidFill>
                  <a:sysClr val="window" lastClr="FFFFFF"/>
                </a:solidFill>
                <a:latin typeface="Arial" panose="020B0604020202020204" pitchFamily="34" charset="0"/>
                <a:ea typeface="나눔고딕 Bold" panose="020D0804000000000000" pitchFamily="50" charset="-127"/>
                <a:cs typeface="Arial" panose="020B0604020202020204" pitchFamily="34" charset="0"/>
              </a:rPr>
              <a:t>Хэрэгжүүлэх стратеги ба төлөвлөгөө</a:t>
            </a:r>
            <a:endParaRPr lang="ko-KR" altLang="en-US" kern="0" dirty="0">
              <a:solidFill>
                <a:sysClr val="window" lastClr="FFFFFF"/>
              </a:solidFill>
              <a:latin typeface="Arial" panose="020B0604020202020204" pitchFamily="34" charset="0"/>
              <a:ea typeface="나눔고딕 Bold" panose="020D0804000000000000" pitchFamily="50" charset="-127"/>
              <a:cs typeface="Arial" panose="020B0604020202020204" pitchFamily="34" charset="0"/>
            </a:endParaRPr>
          </a:p>
        </p:txBody>
      </p:sp>
      <p:sp>
        <p:nvSpPr>
          <p:cNvPr id="60" name="직사각형 59"/>
          <p:cNvSpPr/>
          <p:nvPr/>
        </p:nvSpPr>
        <p:spPr bwMode="auto">
          <a:xfrm>
            <a:off x="4713154" y="2060848"/>
            <a:ext cx="4179326" cy="1054584"/>
          </a:xfrm>
          <a:prstGeom prst="rect">
            <a:avLst/>
          </a:prstGeom>
        </p:spPr>
        <p:txBody>
          <a:bodyPr wrap="square" lIns="0" tIns="0" rIns="0" bIns="0">
            <a:spAutoFit/>
          </a:bodyPr>
          <a:lstStyle/>
          <a:p>
            <a:pPr marL="88900" indent="-88900">
              <a:lnSpc>
                <a:spcPct val="110000"/>
              </a:lnSpc>
              <a:buFont typeface="Arial"/>
              <a:buChar char="•"/>
              <a:defRPr lang="ko-KR"/>
            </a:pPr>
            <a:r>
              <a:rPr lang="mn-MN" altLang="ko-KR" sz="9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ЗХЭУС-ийг өргөтгөх түүний үйл ажиллагааг сайжруулах. </a:t>
            </a:r>
          </a:p>
          <a:p>
            <a:pPr marL="88900" indent="-88900">
              <a:lnSpc>
                <a:spcPct val="110000"/>
              </a:lnSpc>
              <a:buFont typeface="Arial"/>
              <a:buChar char="•"/>
              <a:defRPr lang="ko-KR"/>
            </a:pPr>
            <a:r>
              <a:rPr lang="en-US" altLang="ko-KR" sz="9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1-</a:t>
            </a:r>
            <a:r>
              <a:rPr lang="mn-MN" altLang="ko-KR" sz="9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р үе шат</a:t>
            </a:r>
            <a:r>
              <a:rPr lang="en-US" altLang="ko-KR" sz="9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a:t>
            </a:r>
            <a:r>
              <a:rPr lang="mn-MN" altLang="ko-KR" sz="9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 Нийт </a:t>
            </a:r>
            <a:r>
              <a:rPr lang="en-US" altLang="ko-KR" sz="9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29 </a:t>
            </a:r>
            <a:r>
              <a:rPr lang="mn-MN" altLang="ko-KR" sz="9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цэгээс</a:t>
            </a:r>
            <a:r>
              <a:rPr lang="en-US" altLang="ko-KR" sz="9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 15</a:t>
            </a:r>
            <a:r>
              <a:rPr lang="mn-MN" altLang="ko-KR" sz="9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 цэгийг автомат</a:t>
            </a:r>
            <a:r>
              <a:rPr lang="en-US" altLang="ko-KR" sz="9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 </a:t>
            </a:r>
            <a:r>
              <a:rPr lang="mn-MN" altLang="ko-KR" sz="9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зөрчил илрүүлэх</a:t>
            </a:r>
            <a:r>
              <a:rPr lang="en-US" altLang="ko-KR" sz="9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 </a:t>
            </a:r>
            <a:r>
              <a:rPr lang="mn-MN" altLang="ko-KR" sz="9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системтэй болгох</a:t>
            </a:r>
            <a:r>
              <a:rPr lang="en-US" altLang="ko-KR" sz="9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 </a:t>
            </a:r>
            <a:r>
              <a:rPr lang="mn-MN" altLang="ko-KR" sz="9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Дугаарын хязгаарлалтын систем </a:t>
            </a:r>
            <a:r>
              <a:rPr lang="en-US" altLang="ko-KR" sz="9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(NDDS) н</a:t>
            </a:r>
            <a:r>
              <a:rPr lang="mn-MN" altLang="ko-KR" sz="9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эвтрүүлэх</a:t>
            </a:r>
            <a:r>
              <a:rPr lang="en-US" altLang="ko-KR" sz="9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 &amp; </a:t>
            </a:r>
            <a:r>
              <a:rPr lang="mn-MN" altLang="ko-KR" sz="9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Хүлэмжийн хий бага ялгаруулдаг тээврийн хэрэгсэл зорчих бүс</a:t>
            </a:r>
            <a:r>
              <a:rPr lang="en-US" altLang="ko-KR" sz="9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 (LEZS )</a:t>
            </a:r>
            <a:r>
              <a:rPr lang="mn-MN" altLang="ko-KR" sz="9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 тогтоох</a:t>
            </a:r>
            <a:r>
              <a:rPr lang="en-US" altLang="ko-KR" sz="9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a:t>
            </a:r>
          </a:p>
          <a:p>
            <a:pPr marL="88900" indent="-88900">
              <a:lnSpc>
                <a:spcPct val="110000"/>
              </a:lnSpc>
              <a:buFont typeface="Arial"/>
              <a:buChar char="•"/>
              <a:defRPr lang="ko-KR"/>
            </a:pPr>
            <a:r>
              <a:rPr lang="mn-MN" altLang="ko-KR" sz="9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2</a:t>
            </a:r>
            <a:r>
              <a:rPr lang="en-US" altLang="ko-KR" sz="9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a:t>
            </a:r>
            <a:r>
              <a:rPr lang="mn-MN" altLang="ko-KR" sz="9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р үе шат </a:t>
            </a:r>
            <a:r>
              <a:rPr lang="en-US" altLang="ko-KR" sz="9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 </a:t>
            </a:r>
            <a:r>
              <a:rPr lang="mn-MN" altLang="ko-KR" sz="9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Нийт </a:t>
            </a:r>
            <a:r>
              <a:rPr lang="en-US" altLang="ko-KR" sz="9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29 </a:t>
            </a:r>
            <a:r>
              <a:rPr lang="mn-MN" altLang="ko-KR" sz="9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цэгээс</a:t>
            </a:r>
            <a:r>
              <a:rPr lang="en-US" altLang="ko-KR" sz="9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 14</a:t>
            </a:r>
            <a:r>
              <a:rPr lang="mn-MN" altLang="ko-KR" sz="9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 цэгийг автомат</a:t>
            </a:r>
            <a:r>
              <a:rPr lang="en-US" altLang="ko-KR" sz="9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 </a:t>
            </a:r>
            <a:r>
              <a:rPr lang="mn-MN" altLang="ko-KR" sz="9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зөрчил илрүүлэх</a:t>
            </a:r>
            <a:r>
              <a:rPr lang="en-US" altLang="ko-KR" sz="9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 </a:t>
            </a:r>
            <a:r>
              <a:rPr lang="mn-MN" altLang="ko-KR" sz="9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системтэй болгох</a:t>
            </a:r>
            <a:r>
              <a:rPr lang="en-US" altLang="ko-KR" sz="9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 </a:t>
            </a:r>
            <a:r>
              <a:rPr lang="mn-MN" altLang="ko-KR" sz="9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Дугаарын хязгаарлалтын систем </a:t>
            </a:r>
            <a:r>
              <a:rPr lang="en-US" altLang="ko-KR" sz="9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(NDDS) н</a:t>
            </a:r>
            <a:r>
              <a:rPr lang="mn-MN" altLang="ko-KR" sz="9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эвтрүүлэх</a:t>
            </a:r>
            <a:r>
              <a:rPr lang="en-US" altLang="ko-KR" sz="9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 &amp; </a:t>
            </a:r>
            <a:r>
              <a:rPr lang="mn-MN" altLang="ko-KR" sz="9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Хүлэмжийн хий бага ялгаруулдаг тээврийн хэрэгсэл зорчих бүс</a:t>
            </a:r>
            <a:r>
              <a:rPr lang="en-US" altLang="ko-KR" sz="9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 (LEZS )</a:t>
            </a:r>
            <a:r>
              <a:rPr lang="mn-MN" altLang="ko-KR" sz="9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 тогтоох</a:t>
            </a:r>
            <a:r>
              <a:rPr lang="en-US" altLang="ko-KR" sz="9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a:t>
            </a:r>
          </a:p>
        </p:txBody>
      </p:sp>
      <p:sp>
        <p:nvSpPr>
          <p:cNvPr id="267" name="직사각형 266"/>
          <p:cNvSpPr/>
          <p:nvPr/>
        </p:nvSpPr>
        <p:spPr bwMode="auto">
          <a:xfrm>
            <a:off x="4738687" y="3678567"/>
            <a:ext cx="4078372" cy="1015663"/>
          </a:xfrm>
          <a:prstGeom prst="rect">
            <a:avLst/>
          </a:prstGeom>
        </p:spPr>
        <p:txBody>
          <a:bodyPr wrap="square" lIns="0" tIns="0" rIns="0" bIns="0">
            <a:spAutoFit/>
          </a:bodyPr>
          <a:lstStyle/>
          <a:p>
            <a:pPr marL="88900" indent="-88900">
              <a:lnSpc>
                <a:spcPct val="110000"/>
              </a:lnSpc>
              <a:buFont typeface="Arial"/>
              <a:buChar char="•"/>
              <a:defRPr lang="ko-KR"/>
            </a:pPr>
            <a:r>
              <a:rPr lang="en-US" altLang="ko-KR" sz="10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1-</a:t>
            </a:r>
            <a:r>
              <a:rPr lang="mn-MN" altLang="ko-KR" sz="10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р үе шат</a:t>
            </a:r>
            <a:r>
              <a:rPr lang="en-US" altLang="ko-KR" sz="10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 </a:t>
            </a:r>
            <a:r>
              <a:rPr lang="mn-MN" altLang="ko-KR" sz="10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Замын түгжрэл</a:t>
            </a:r>
            <a:r>
              <a:rPr lang="en-US" altLang="ko-KR" sz="10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 </a:t>
            </a:r>
            <a:r>
              <a:rPr lang="mn-MN" altLang="ko-KR" sz="10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ихтэй 3 аймгийн төвийг сонгон Дугаарын хязгаарлалтын систем болон Хүлэмжийн хий бага ялгаруулдаг тээврийн хэрэгсэл зорчих бүс хосолсон системийг суурилуулна.</a:t>
            </a:r>
          </a:p>
          <a:p>
            <a:pPr marL="88900" indent="-88900">
              <a:lnSpc>
                <a:spcPct val="110000"/>
              </a:lnSpc>
              <a:buFont typeface="Arial"/>
              <a:buChar char="•"/>
              <a:defRPr lang="ko-KR"/>
            </a:pPr>
            <a:r>
              <a:rPr lang="mn-MN" altLang="ko-KR" sz="10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2</a:t>
            </a:r>
            <a:r>
              <a:rPr lang="en-US" altLang="ko-KR" sz="10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a:t>
            </a:r>
            <a:r>
              <a:rPr lang="mn-MN" altLang="ko-KR" sz="10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р үе шат </a:t>
            </a:r>
            <a:r>
              <a:rPr lang="en-US" altLang="ko-KR" sz="10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 </a:t>
            </a:r>
            <a:r>
              <a:rPr lang="mn-MN" altLang="ko-KR" sz="10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Мөн ижилхэн асуудалтай 10 аймгийн төвийг сонгон тус хоёр системийг суурилуулна</a:t>
            </a:r>
            <a:r>
              <a:rPr lang="en-US" altLang="ko-KR" sz="10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a:t>
            </a:r>
            <a:endParaRPr lang="en-US" altLang="en-US" sz="10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endParaRPr>
          </a:p>
        </p:txBody>
      </p:sp>
      <p:grpSp>
        <p:nvGrpSpPr>
          <p:cNvPr id="81" name="그룹 80"/>
          <p:cNvGrpSpPr/>
          <p:nvPr/>
        </p:nvGrpSpPr>
        <p:grpSpPr>
          <a:xfrm>
            <a:off x="322764" y="1421029"/>
            <a:ext cx="4168853" cy="2426125"/>
            <a:chOff x="322765" y="1702782"/>
            <a:chExt cx="4002850" cy="2426125"/>
          </a:xfrm>
        </p:grpSpPr>
        <p:sp>
          <p:nvSpPr>
            <p:cNvPr id="82" name="LcS65"/>
            <p:cNvSpPr/>
            <p:nvPr/>
          </p:nvSpPr>
          <p:spPr>
            <a:xfrm>
              <a:off x="337019" y="2017820"/>
              <a:ext cx="3988596" cy="2111087"/>
            </a:xfrm>
            <a:prstGeom prst="roundRect">
              <a:avLst>
                <a:gd name="adj" fmla="val 3101"/>
              </a:avLst>
            </a:prstGeom>
            <a:solidFill>
              <a:schemeClr val="bg1"/>
            </a:solidFill>
            <a:ln w="19050">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57546" eaLnBrk="1" fontAlgn="auto" latinLnBrk="1" hangingPunct="1">
                <a:spcBef>
                  <a:spcPts val="0"/>
                </a:spcBef>
                <a:spcAft>
                  <a:spcPts val="0"/>
                </a:spcAft>
                <a:defRPr/>
              </a:pPr>
              <a:endParaRPr lang="ko-KR" altLang="en-US">
                <a:solidFill>
                  <a:srgbClr val="FFFFFF"/>
                </a:solidFill>
                <a:latin typeface="Arial" panose="020B0604020202020204" pitchFamily="34" charset="0"/>
                <a:ea typeface="나눔고딕 Bold" panose="020D0804000000000000" pitchFamily="50" charset="-127"/>
                <a:cs typeface="Arial" panose="020B0604020202020204" pitchFamily="34" charset="0"/>
              </a:endParaRPr>
            </a:p>
          </p:txBody>
        </p:sp>
        <p:sp>
          <p:nvSpPr>
            <p:cNvPr id="83" name="AutoShape 212"/>
            <p:cNvSpPr>
              <a:spLocks noChangeArrowheads="1"/>
            </p:cNvSpPr>
            <p:nvPr/>
          </p:nvSpPr>
          <p:spPr bwMode="auto">
            <a:xfrm>
              <a:off x="322765" y="1702782"/>
              <a:ext cx="4002850" cy="323966"/>
            </a:xfrm>
            <a:prstGeom prst="roundRect">
              <a:avLst>
                <a:gd name="adj" fmla="val 16667"/>
              </a:avLst>
            </a:prstGeom>
            <a:solidFill>
              <a:srgbClr val="301E70"/>
            </a:solidFill>
            <a:ln w="9525" algn="ctr">
              <a:noFill/>
              <a:round/>
              <a:headEnd/>
              <a:tailEnd/>
            </a:ln>
            <a:effectLst>
              <a:outerShdw dist="35921" dir="2700000" algn="ctr" rotWithShape="0">
                <a:srgbClr val="CECFCE"/>
              </a:outerShdw>
            </a:effectLst>
          </p:spPr>
          <p:txBody>
            <a:bodyPr wrap="none" lIns="95754" tIns="47877" rIns="95754" bIns="47877" anchor="ctr"/>
            <a:lstStyle/>
            <a:p>
              <a:pPr algn="ctr" defTabSz="839429" latinLnBrk="0">
                <a:defRPr/>
              </a:pPr>
              <a:r>
                <a:rPr lang="mn-MN" altLang="ko-KR" dirty="0">
                  <a:solidFill>
                    <a:prstClr val="white"/>
                  </a:solidFill>
                  <a:effectLst>
                    <a:reflection blurRad="12700" stA="28000" endPos="45000" dist="1000" dir="5400000" sy="-100000" algn="bl" rotWithShape="0"/>
                  </a:effectLst>
                  <a:latin typeface="Arial" panose="020B0604020202020204" pitchFamily="34" charset="0"/>
                  <a:ea typeface="나눔고딕 Bold" panose="020D0804000000000000" pitchFamily="50" charset="-127"/>
                  <a:cs typeface="Arial" panose="020B0604020202020204" pitchFamily="34" charset="0"/>
                </a:rPr>
                <a:t>Системийн загвар</a:t>
              </a:r>
              <a:endParaRPr lang="ko-KR" altLang="en-US" sz="1700" kern="0" dirty="0">
                <a:solidFill>
                  <a:sysClr val="window" lastClr="FFFFFF"/>
                </a:solidFill>
                <a:latin typeface="Arial" panose="020B0604020202020204" pitchFamily="34" charset="0"/>
                <a:ea typeface="나눔고딕 Bold" panose="020D0804000000000000" pitchFamily="50" charset="-127"/>
                <a:cs typeface="Arial" panose="020B0604020202020204" pitchFamily="34" charset="0"/>
              </a:endParaRPr>
            </a:p>
          </p:txBody>
        </p:sp>
      </p:grpSp>
      <p:grpSp>
        <p:nvGrpSpPr>
          <p:cNvPr id="84" name="그룹 83"/>
          <p:cNvGrpSpPr/>
          <p:nvPr/>
        </p:nvGrpSpPr>
        <p:grpSpPr>
          <a:xfrm>
            <a:off x="461822" y="1808712"/>
            <a:ext cx="3966162" cy="1972035"/>
            <a:chOff x="575472" y="3722700"/>
            <a:chExt cx="2623946" cy="1498651"/>
          </a:xfrm>
        </p:grpSpPr>
        <p:pic>
          <p:nvPicPr>
            <p:cNvPr id="85" name="Picture 3" descr="Traffic-Control-System"/>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1631536" y="3724437"/>
              <a:ext cx="1567882" cy="14969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6" name="Picture 8"/>
            <p:cNvPicPr>
              <a:picLocks noChangeAspect="1" noChangeArrowheads="1"/>
            </p:cNvPicPr>
            <p:nvPr/>
          </p:nvPicPr>
          <p:blipFill rotWithShape="1">
            <a:blip r:embed="rId3" cstate="print">
              <a:extLst>
                <a:ext uri="{28A0092B-C50C-407E-A947-70E740481C1C}">
                  <a14:useLocalDpi xmlns:a14="http://schemas.microsoft.com/office/drawing/2010/main" val="0"/>
                </a:ext>
              </a:extLst>
            </a:blip>
            <a:srcRect l="30702" r="12468"/>
            <a:stretch/>
          </p:blipFill>
          <p:spPr bwMode="auto">
            <a:xfrm>
              <a:off x="575472" y="3722700"/>
              <a:ext cx="1089496" cy="1491832"/>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10" name="그룹 9"/>
          <p:cNvGrpSpPr/>
          <p:nvPr/>
        </p:nvGrpSpPr>
        <p:grpSpPr>
          <a:xfrm>
            <a:off x="322764" y="3898779"/>
            <a:ext cx="4168853" cy="2554557"/>
            <a:chOff x="322764" y="4195104"/>
            <a:chExt cx="4168853" cy="2426125"/>
          </a:xfrm>
        </p:grpSpPr>
        <p:grpSp>
          <p:nvGrpSpPr>
            <p:cNvPr id="78" name="그룹 77"/>
            <p:cNvGrpSpPr/>
            <p:nvPr/>
          </p:nvGrpSpPr>
          <p:grpSpPr>
            <a:xfrm>
              <a:off x="322764" y="4195104"/>
              <a:ext cx="4168853" cy="2426125"/>
              <a:chOff x="322765" y="1702782"/>
              <a:chExt cx="4002850" cy="2426125"/>
            </a:xfrm>
          </p:grpSpPr>
          <p:sp>
            <p:nvSpPr>
              <p:cNvPr id="79" name="LcS65"/>
              <p:cNvSpPr/>
              <p:nvPr/>
            </p:nvSpPr>
            <p:spPr>
              <a:xfrm>
                <a:off x="337019" y="2017820"/>
                <a:ext cx="3988596" cy="2111087"/>
              </a:xfrm>
              <a:prstGeom prst="roundRect">
                <a:avLst>
                  <a:gd name="adj" fmla="val 3101"/>
                </a:avLst>
              </a:prstGeom>
              <a:solidFill>
                <a:schemeClr val="bg1"/>
              </a:solidFill>
              <a:ln w="19050">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57546" eaLnBrk="1" fontAlgn="auto" latinLnBrk="1" hangingPunct="1">
                  <a:spcBef>
                    <a:spcPts val="0"/>
                  </a:spcBef>
                  <a:spcAft>
                    <a:spcPts val="0"/>
                  </a:spcAft>
                  <a:defRPr/>
                </a:pPr>
                <a:endParaRPr lang="ko-KR" altLang="en-US">
                  <a:solidFill>
                    <a:srgbClr val="FFFFFF"/>
                  </a:solidFill>
                  <a:latin typeface="Arial" panose="020B0604020202020204" pitchFamily="34" charset="0"/>
                  <a:ea typeface="나눔고딕 Bold" panose="020D0804000000000000" pitchFamily="50" charset="-127"/>
                  <a:cs typeface="Arial" panose="020B0604020202020204" pitchFamily="34" charset="0"/>
                </a:endParaRPr>
              </a:p>
            </p:txBody>
          </p:sp>
          <p:sp>
            <p:nvSpPr>
              <p:cNvPr id="80" name="AutoShape 212"/>
              <p:cNvSpPr>
                <a:spLocks noChangeArrowheads="1"/>
              </p:cNvSpPr>
              <p:nvPr/>
            </p:nvSpPr>
            <p:spPr bwMode="auto">
              <a:xfrm>
                <a:off x="322765" y="1702782"/>
                <a:ext cx="4002850" cy="323966"/>
              </a:xfrm>
              <a:prstGeom prst="roundRect">
                <a:avLst>
                  <a:gd name="adj" fmla="val 16667"/>
                </a:avLst>
              </a:prstGeom>
              <a:solidFill>
                <a:srgbClr val="301E70"/>
              </a:solidFill>
              <a:ln w="9525" algn="ctr">
                <a:noFill/>
                <a:round/>
                <a:headEnd/>
                <a:tailEnd/>
              </a:ln>
              <a:effectLst>
                <a:outerShdw dist="35921" dir="2700000" algn="ctr" rotWithShape="0">
                  <a:srgbClr val="CECFCE"/>
                </a:outerShdw>
              </a:effectLst>
            </p:spPr>
            <p:txBody>
              <a:bodyPr wrap="none" lIns="95754" tIns="47877" rIns="95754" bIns="47877" anchor="ctr"/>
              <a:lstStyle/>
              <a:p>
                <a:pPr algn="ctr" defTabSz="839429" latinLnBrk="0">
                  <a:defRPr/>
                </a:pPr>
                <a:r>
                  <a:rPr lang="mn-MN" altLang="ko-KR" dirty="0">
                    <a:solidFill>
                      <a:prstClr val="white"/>
                    </a:solidFill>
                    <a:effectLst>
                      <a:reflection blurRad="12700" stA="28000" endPos="45000" dist="1000" dir="5400000" sy="-100000" algn="bl" rotWithShape="0"/>
                    </a:effectLst>
                    <a:latin typeface="Arial" panose="020B0604020202020204" pitchFamily="34" charset="0"/>
                    <a:ea typeface="나눔고딕 Bold" panose="020D0804000000000000" pitchFamily="50" charset="-127"/>
                    <a:cs typeface="Arial" panose="020B0604020202020204" pitchFamily="34" charset="0"/>
                  </a:rPr>
                  <a:t>Зорилт </a:t>
                </a:r>
                <a:r>
                  <a:rPr lang="en-US" altLang="ko-KR" dirty="0">
                    <a:solidFill>
                      <a:prstClr val="white"/>
                    </a:solidFill>
                    <a:effectLst>
                      <a:reflection blurRad="12700" stA="28000" endPos="45000" dist="1000" dir="5400000" sy="-100000" algn="bl" rotWithShape="0"/>
                    </a:effectLst>
                    <a:latin typeface="Arial" panose="020B0604020202020204" pitchFamily="34" charset="0"/>
                    <a:ea typeface="나눔고딕 Bold" panose="020D0804000000000000" pitchFamily="50" charset="-127"/>
                    <a:cs typeface="Arial" panose="020B0604020202020204" pitchFamily="34" charset="0"/>
                  </a:rPr>
                  <a:t>&amp; </a:t>
                </a:r>
                <a:r>
                  <a:rPr lang="mn-MN" altLang="ko-KR" dirty="0">
                    <a:solidFill>
                      <a:prstClr val="white"/>
                    </a:solidFill>
                    <a:effectLst>
                      <a:reflection blurRad="12700" stA="28000" endPos="45000" dist="1000" dir="5400000" sy="-100000" algn="bl" rotWithShape="0"/>
                    </a:effectLst>
                    <a:latin typeface="Arial" panose="020B0604020202020204" pitchFamily="34" charset="0"/>
                    <a:ea typeface="나눔고딕 Bold" panose="020D0804000000000000" pitchFamily="50" charset="-127"/>
                    <a:cs typeface="Arial" panose="020B0604020202020204" pitchFamily="34" charset="0"/>
                  </a:rPr>
                  <a:t>Үр нөлөө</a:t>
                </a:r>
                <a:endParaRPr lang="en-US" altLang="ko-KR" dirty="0">
                  <a:solidFill>
                    <a:prstClr val="white"/>
                  </a:solidFill>
                  <a:effectLst>
                    <a:reflection blurRad="12700" stA="28000" endPos="45000" dist="1000" dir="5400000" sy="-100000" algn="bl" rotWithShape="0"/>
                  </a:effectLst>
                  <a:latin typeface="Arial" panose="020B0604020202020204" pitchFamily="34" charset="0"/>
                  <a:ea typeface="나눔고딕 Bold" panose="020D0804000000000000" pitchFamily="50" charset="-127"/>
                  <a:cs typeface="Arial" panose="020B0604020202020204" pitchFamily="34" charset="0"/>
                </a:endParaRPr>
              </a:p>
            </p:txBody>
          </p:sp>
        </p:grpSp>
        <p:sp>
          <p:nvSpPr>
            <p:cNvPr id="87" name="TextBox 47"/>
            <p:cNvSpPr txBox="1"/>
            <p:nvPr/>
          </p:nvSpPr>
          <p:spPr>
            <a:xfrm>
              <a:off x="378985" y="4631637"/>
              <a:ext cx="4112631" cy="1613330"/>
            </a:xfrm>
            <a:prstGeom prst="rect">
              <a:avLst/>
            </a:prstGeom>
            <a:noFill/>
          </p:spPr>
          <p:txBody>
            <a:bodyPr wrap="square">
              <a:spAutoFit/>
              <a:scene3d>
                <a:camera prst="orthographicFront"/>
                <a:lightRig rig="threePt" dir="t"/>
              </a:scene3d>
              <a:sp3d>
                <a:bevelT w="1270" h="1270"/>
                <a:bevelB w="0" h="0"/>
              </a:sp3d>
            </a:bodyPr>
            <a:lstStyle>
              <a:defPPr>
                <a:defRPr lang="ko-KR"/>
              </a:defPPr>
              <a:lvl1pPr algn="l" rtl="0" fontAlgn="base" latinLnBrk="1">
                <a:spcBef>
                  <a:spcPct val="0"/>
                </a:spcBef>
                <a:spcAft>
                  <a:spcPct val="0"/>
                </a:spcAft>
                <a:defRPr kumimoji="1" kern="1200">
                  <a:solidFill>
                    <a:schemeClr val="tx1"/>
                  </a:solidFill>
                  <a:latin typeface="굴림" charset="-127"/>
                  <a:ea typeface="굴림" charset="-127"/>
                  <a:cs typeface="+mn-cs"/>
                </a:defRPr>
              </a:lvl1pPr>
              <a:lvl2pPr marL="532454" algn="l" rtl="0" fontAlgn="base" latinLnBrk="1">
                <a:spcBef>
                  <a:spcPct val="0"/>
                </a:spcBef>
                <a:spcAft>
                  <a:spcPct val="0"/>
                </a:spcAft>
                <a:defRPr kumimoji="1" kern="1200">
                  <a:solidFill>
                    <a:schemeClr val="tx1"/>
                  </a:solidFill>
                  <a:latin typeface="굴림" charset="-127"/>
                  <a:ea typeface="굴림" charset="-127"/>
                  <a:cs typeface="+mn-cs"/>
                </a:defRPr>
              </a:lvl2pPr>
              <a:lvl3pPr marL="1064909" algn="l" rtl="0" fontAlgn="base" latinLnBrk="1">
                <a:spcBef>
                  <a:spcPct val="0"/>
                </a:spcBef>
                <a:spcAft>
                  <a:spcPct val="0"/>
                </a:spcAft>
                <a:defRPr kumimoji="1" kern="1200">
                  <a:solidFill>
                    <a:schemeClr val="tx1"/>
                  </a:solidFill>
                  <a:latin typeface="굴림" charset="-127"/>
                  <a:ea typeface="굴림" charset="-127"/>
                  <a:cs typeface="+mn-cs"/>
                </a:defRPr>
              </a:lvl3pPr>
              <a:lvl4pPr marL="1597363" algn="l" rtl="0" fontAlgn="base" latinLnBrk="1">
                <a:spcBef>
                  <a:spcPct val="0"/>
                </a:spcBef>
                <a:spcAft>
                  <a:spcPct val="0"/>
                </a:spcAft>
                <a:defRPr kumimoji="1" kern="1200">
                  <a:solidFill>
                    <a:schemeClr val="tx1"/>
                  </a:solidFill>
                  <a:latin typeface="굴림" charset="-127"/>
                  <a:ea typeface="굴림" charset="-127"/>
                  <a:cs typeface="+mn-cs"/>
                </a:defRPr>
              </a:lvl4pPr>
              <a:lvl5pPr marL="2129822" algn="l" rtl="0" fontAlgn="base" latinLnBrk="1">
                <a:spcBef>
                  <a:spcPct val="0"/>
                </a:spcBef>
                <a:spcAft>
                  <a:spcPct val="0"/>
                </a:spcAft>
                <a:defRPr kumimoji="1" kern="1200">
                  <a:solidFill>
                    <a:schemeClr val="tx1"/>
                  </a:solidFill>
                  <a:latin typeface="굴림" charset="-127"/>
                  <a:ea typeface="굴림" charset="-127"/>
                  <a:cs typeface="+mn-cs"/>
                </a:defRPr>
              </a:lvl5pPr>
              <a:lvl6pPr marL="2662271" algn="l" defTabSz="1064909" rtl="0" eaLnBrk="1" latinLnBrk="1" hangingPunct="1">
                <a:defRPr kumimoji="1" kern="1200">
                  <a:solidFill>
                    <a:schemeClr val="tx1"/>
                  </a:solidFill>
                  <a:latin typeface="굴림" charset="-127"/>
                  <a:ea typeface="굴림" charset="-127"/>
                  <a:cs typeface="+mn-cs"/>
                </a:defRPr>
              </a:lvl6pPr>
              <a:lvl7pPr marL="3194729" algn="l" defTabSz="1064909" rtl="0" eaLnBrk="1" latinLnBrk="1" hangingPunct="1">
                <a:defRPr kumimoji="1" kern="1200">
                  <a:solidFill>
                    <a:schemeClr val="tx1"/>
                  </a:solidFill>
                  <a:latin typeface="굴림" charset="-127"/>
                  <a:ea typeface="굴림" charset="-127"/>
                  <a:cs typeface="+mn-cs"/>
                </a:defRPr>
              </a:lvl7pPr>
              <a:lvl8pPr marL="3727180" algn="l" defTabSz="1064909" rtl="0" eaLnBrk="1" latinLnBrk="1" hangingPunct="1">
                <a:defRPr kumimoji="1" kern="1200">
                  <a:solidFill>
                    <a:schemeClr val="tx1"/>
                  </a:solidFill>
                  <a:latin typeface="굴림" charset="-127"/>
                  <a:ea typeface="굴림" charset="-127"/>
                  <a:cs typeface="+mn-cs"/>
                </a:defRPr>
              </a:lvl8pPr>
              <a:lvl9pPr marL="4259636" algn="l" defTabSz="1064909" rtl="0" eaLnBrk="1" latinLnBrk="1" hangingPunct="1">
                <a:defRPr kumimoji="1" kern="1200">
                  <a:solidFill>
                    <a:schemeClr val="tx1"/>
                  </a:solidFill>
                  <a:latin typeface="굴림" charset="-127"/>
                  <a:ea typeface="굴림" charset="-127"/>
                  <a:cs typeface="+mn-cs"/>
                </a:defRPr>
              </a:lvl9pPr>
            </a:lstStyle>
            <a:p>
              <a:pPr marL="88900" indent="-88900">
                <a:lnSpc>
                  <a:spcPct val="120000"/>
                </a:lnSpc>
                <a:buClr>
                  <a:srgbClr val="0079C1"/>
                </a:buClr>
                <a:buFont typeface="Arial"/>
                <a:buChar char="•"/>
                <a:tabLst>
                  <a:tab pos="133350" algn="l"/>
                </a:tabLst>
                <a:defRPr lang="ko-KR"/>
              </a:pPr>
              <a:r>
                <a:rPr lang="mn-MN" altLang="ko-KR" sz="11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Тодорхой сонгосон бүлэг тээврийн хэрэгслийн хөдөлгөөнд оролцохыг хязгаарлах замаар замын түгжрэлийг багасгах болон замын хөдөлгөөний эрэлтийг удирдахыг зорино. </a:t>
              </a:r>
            </a:p>
            <a:p>
              <a:pPr marL="88900" indent="-88900">
                <a:lnSpc>
                  <a:spcPct val="120000"/>
                </a:lnSpc>
                <a:buClr>
                  <a:srgbClr val="0079C1"/>
                </a:buClr>
                <a:buFont typeface="Arial"/>
                <a:buChar char="•"/>
                <a:tabLst>
                  <a:tab pos="133350" algn="l"/>
                </a:tabLst>
                <a:defRPr lang="ko-KR"/>
              </a:pPr>
              <a:r>
                <a:rPr lang="mn-MN" altLang="ko-KR" sz="11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Мөн машины дугаар таних систем</a:t>
              </a:r>
              <a:r>
                <a:rPr lang="en-US" altLang="ko-KR" sz="11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 </a:t>
              </a:r>
              <a:r>
                <a:rPr lang="mn-MN" altLang="ko-KR" sz="11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ашиглан насжилт урттай дизел хөдөлгүүр бүхий тээврийн хэрэгсэлийн мэдээллийг цуглуулах, хянах болон удирдах</a:t>
              </a:r>
            </a:p>
            <a:p>
              <a:pPr marL="88900" indent="-88900">
                <a:lnSpc>
                  <a:spcPct val="120000"/>
                </a:lnSpc>
                <a:buClr>
                  <a:srgbClr val="0079C1"/>
                </a:buClr>
                <a:buFont typeface="Arial"/>
                <a:buChar char="•"/>
                <a:tabLst>
                  <a:tab pos="133350" algn="l"/>
                </a:tabLst>
                <a:defRPr lang="ko-KR"/>
              </a:pPr>
              <a:r>
                <a:rPr lang="mn-MN" altLang="ko-KR" sz="11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B0600000101010101" charset="-127"/>
                  <a:cs typeface="Arial" panose="020B0604020202020204" pitchFamily="34" charset="0"/>
                </a:rPr>
                <a:t>Одоогоор </a:t>
              </a:r>
              <a:r>
                <a:rPr lang="en-US" altLang="ko-KR" sz="11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B0600000101010101" charset="-127"/>
                  <a:cs typeface="Arial" panose="020B0604020202020204" pitchFamily="34" charset="0"/>
                </a:rPr>
                <a:t>29 </a:t>
              </a:r>
              <a:r>
                <a:rPr lang="mn-MN" altLang="ko-KR" sz="11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B0600000101010101" charset="-127"/>
                  <a:cs typeface="Arial" panose="020B0604020202020204" pitchFamily="34" charset="0"/>
                </a:rPr>
                <a:t>цэгт камерын хяналт хийж хүний оролцоотой дугаарын хязгаарлалтын системийг хэрэгжүүлж байна.</a:t>
              </a:r>
            </a:p>
          </p:txBody>
        </p:sp>
      </p:grpSp>
      <p:graphicFrame>
        <p:nvGraphicFramePr>
          <p:cNvPr id="89" name="표 88"/>
          <p:cNvGraphicFramePr>
            <a:graphicFrameLocks noGrp="1"/>
          </p:cNvGraphicFramePr>
          <p:nvPr>
            <p:extLst/>
          </p:nvPr>
        </p:nvGraphicFramePr>
        <p:xfrm>
          <a:off x="4581202" y="4860867"/>
          <a:ext cx="4239270" cy="1592471"/>
        </p:xfrm>
        <a:graphic>
          <a:graphicData uri="http://schemas.openxmlformats.org/drawingml/2006/table">
            <a:tbl>
              <a:tblPr firstRow="1" firstCol="1" bandRow="1">
                <a:tableStyleId>{5C22544A-7EE6-4342-B048-85BDC9FD1C3A}</a:tableStyleId>
              </a:tblPr>
              <a:tblGrid>
                <a:gridCol w="458410">
                  <a:extLst>
                    <a:ext uri="{9D8B030D-6E8A-4147-A177-3AD203B41FA5}">
                      <a16:colId xmlns:a16="http://schemas.microsoft.com/office/drawing/2014/main" val="20000"/>
                    </a:ext>
                  </a:extLst>
                </a:gridCol>
                <a:gridCol w="504056">
                  <a:extLst>
                    <a:ext uri="{9D8B030D-6E8A-4147-A177-3AD203B41FA5}">
                      <a16:colId xmlns:a16="http://schemas.microsoft.com/office/drawing/2014/main" val="20001"/>
                    </a:ext>
                  </a:extLst>
                </a:gridCol>
                <a:gridCol w="819201">
                  <a:extLst>
                    <a:ext uri="{9D8B030D-6E8A-4147-A177-3AD203B41FA5}">
                      <a16:colId xmlns:a16="http://schemas.microsoft.com/office/drawing/2014/main" val="20002"/>
                    </a:ext>
                  </a:extLst>
                </a:gridCol>
                <a:gridCol w="819201">
                  <a:extLst>
                    <a:ext uri="{9D8B030D-6E8A-4147-A177-3AD203B41FA5}">
                      <a16:colId xmlns:a16="http://schemas.microsoft.com/office/drawing/2014/main" val="20003"/>
                    </a:ext>
                  </a:extLst>
                </a:gridCol>
                <a:gridCol w="819201">
                  <a:extLst>
                    <a:ext uri="{9D8B030D-6E8A-4147-A177-3AD203B41FA5}">
                      <a16:colId xmlns:a16="http://schemas.microsoft.com/office/drawing/2014/main" val="20004"/>
                    </a:ext>
                  </a:extLst>
                </a:gridCol>
                <a:gridCol w="819201">
                  <a:extLst>
                    <a:ext uri="{9D8B030D-6E8A-4147-A177-3AD203B41FA5}">
                      <a16:colId xmlns:a16="http://schemas.microsoft.com/office/drawing/2014/main" val="20005"/>
                    </a:ext>
                  </a:extLst>
                </a:gridCol>
              </a:tblGrid>
              <a:tr h="269309">
                <a:tc gridSpan="2">
                  <a:txBody>
                    <a:bodyPr/>
                    <a:lstStyle/>
                    <a:p>
                      <a:pPr algn="ctr" fontAlgn="ctr" latinLnBrk="0">
                        <a:lnSpc>
                          <a:spcPct val="100000"/>
                        </a:lnSpc>
                        <a:spcAft>
                          <a:spcPts val="0"/>
                        </a:spcAft>
                      </a:pPr>
                      <a:r>
                        <a:rPr lang="mn-MN" altLang="ko-KR" sz="700" kern="0" dirty="0">
                          <a:effectLst/>
                          <a:latin typeface="Arial" panose="020B0604020202020204" pitchFamily="34" charset="0"/>
                          <a:ea typeface="나눔고딕 ExtraBold" panose="020D0904000000000000" pitchFamily="50" charset="-127"/>
                          <a:cs typeface="Arial" panose="020B0604020202020204" pitchFamily="34" charset="0"/>
                        </a:rPr>
                        <a:t>Ангилал</a:t>
                      </a:r>
                      <a:endParaRPr lang="ko-KR" sz="700" kern="100" dirty="0">
                        <a:effectLst/>
                        <a:latin typeface="Arial" panose="020B0604020202020204" pitchFamily="34" charset="0"/>
                        <a:ea typeface="나눔고딕 ExtraBold" panose="020D0904000000000000" pitchFamily="50" charset="-127"/>
                        <a:cs typeface="Arial" panose="020B0604020202020204" pitchFamily="34" charset="0"/>
                      </a:endParaRPr>
                    </a:p>
                  </a:txBody>
                  <a:tcPr marL="62865" marR="62865" marT="0"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rgbClr val="0070C0"/>
                    </a:solidFill>
                  </a:tcPr>
                </a:tc>
                <a:tc hMerge="1">
                  <a:txBody>
                    <a:bodyPr/>
                    <a:lstStyle/>
                    <a:p>
                      <a:pPr latinLnBrk="1"/>
                      <a:endParaRPr lang="ko-KR" altLang="en-US"/>
                    </a:p>
                  </a:txBody>
                  <a:tcPr/>
                </a:tc>
                <a:tc>
                  <a:txBody>
                    <a:bodyPr/>
                    <a:lstStyle/>
                    <a:p>
                      <a:pPr algn="ctr" fontAlgn="ctr" latinLnBrk="0">
                        <a:lnSpc>
                          <a:spcPct val="100000"/>
                        </a:lnSpc>
                        <a:spcAft>
                          <a:spcPts val="0"/>
                        </a:spcAft>
                      </a:pPr>
                      <a:r>
                        <a:rPr lang="en-US" altLang="ko-KR" sz="7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1-</a:t>
                      </a:r>
                      <a:r>
                        <a:rPr lang="mn-MN" altLang="ko-KR" sz="7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р үе шат</a:t>
                      </a:r>
                      <a:endParaRPr lang="en-US" sz="700" kern="0" dirty="0">
                        <a:effectLst/>
                        <a:latin typeface="Arial" panose="020B0604020202020204" pitchFamily="34" charset="0"/>
                        <a:ea typeface="나눔고딕 ExtraBold" panose="020D0904000000000000" pitchFamily="50" charset="-127"/>
                        <a:cs typeface="Arial" panose="020B0604020202020204" pitchFamily="34" charset="0"/>
                      </a:endParaRPr>
                    </a:p>
                    <a:p>
                      <a:pPr algn="ctr" fontAlgn="ctr" latinLnBrk="0">
                        <a:lnSpc>
                          <a:spcPct val="100000"/>
                        </a:lnSpc>
                        <a:spcAft>
                          <a:spcPts val="0"/>
                        </a:spcAft>
                      </a:pPr>
                      <a:r>
                        <a:rPr lang="en-US" altLang="ko-KR" sz="700" kern="0" dirty="0">
                          <a:effectLst/>
                          <a:latin typeface="Arial" panose="020B0604020202020204" pitchFamily="34" charset="0"/>
                          <a:ea typeface="나눔고딕 ExtraBold" panose="020D0904000000000000" pitchFamily="50" charset="-127"/>
                          <a:cs typeface="Arial" panose="020B0604020202020204" pitchFamily="34" charset="0"/>
                        </a:rPr>
                        <a:t>(2018-2022)</a:t>
                      </a:r>
                      <a:endParaRPr lang="ko-KR" sz="700" kern="100" dirty="0">
                        <a:effectLst/>
                        <a:latin typeface="Arial" panose="020B0604020202020204" pitchFamily="34" charset="0"/>
                        <a:ea typeface="나눔고딕 ExtraBold" panose="020D0904000000000000" pitchFamily="50" charset="-127"/>
                        <a:cs typeface="Arial" panose="020B0604020202020204" pitchFamily="34" charset="0"/>
                      </a:endParaRPr>
                    </a:p>
                  </a:txBody>
                  <a:tcPr marL="62865" marR="62865" marT="0"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rgbClr val="0070C0"/>
                    </a:solidFill>
                  </a:tcPr>
                </a:tc>
                <a:tc>
                  <a:txBody>
                    <a:bodyPr/>
                    <a:lstStyle/>
                    <a:p>
                      <a:pPr algn="ctr" fontAlgn="ctr" latinLnBrk="0">
                        <a:lnSpc>
                          <a:spcPct val="100000"/>
                        </a:lnSpc>
                        <a:spcAft>
                          <a:spcPts val="0"/>
                        </a:spcAft>
                      </a:pPr>
                      <a:r>
                        <a:rPr lang="en-US" altLang="ko-KR" sz="7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2-</a:t>
                      </a:r>
                      <a:r>
                        <a:rPr lang="mn-MN" altLang="ko-KR" sz="7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р үе шат</a:t>
                      </a:r>
                      <a:endParaRPr lang="en-US" sz="700" kern="0" dirty="0">
                        <a:effectLst/>
                        <a:latin typeface="Arial" panose="020B0604020202020204" pitchFamily="34" charset="0"/>
                        <a:ea typeface="나눔고딕 ExtraBold" panose="020D0904000000000000" pitchFamily="50" charset="-127"/>
                        <a:cs typeface="Arial" panose="020B0604020202020204" pitchFamily="34" charset="0"/>
                      </a:endParaRPr>
                    </a:p>
                    <a:p>
                      <a:pPr marL="0" marR="0" lvl="0" indent="0" algn="ctr" defTabSz="912330" rtl="0" eaLnBrk="1" fontAlgn="ctr" latinLnBrk="0" hangingPunct="1">
                        <a:lnSpc>
                          <a:spcPct val="100000"/>
                        </a:lnSpc>
                        <a:spcBef>
                          <a:spcPts val="0"/>
                        </a:spcBef>
                        <a:spcAft>
                          <a:spcPts val="0"/>
                        </a:spcAft>
                        <a:buClrTx/>
                        <a:buSzTx/>
                        <a:buFontTx/>
                        <a:buNone/>
                        <a:tabLst/>
                        <a:defRPr/>
                      </a:pPr>
                      <a:r>
                        <a:rPr lang="en-US" altLang="ko-KR" sz="700" kern="0" dirty="0">
                          <a:effectLst/>
                          <a:latin typeface="Arial" panose="020B0604020202020204" pitchFamily="34" charset="0"/>
                          <a:ea typeface="나눔고딕 ExtraBold" panose="020D0904000000000000" pitchFamily="50" charset="-127"/>
                          <a:cs typeface="Arial" panose="020B0604020202020204" pitchFamily="34" charset="0"/>
                        </a:rPr>
                        <a:t>(2023-2026)</a:t>
                      </a:r>
                      <a:endParaRPr lang="ko-KR" altLang="ko-KR" sz="700" kern="100" dirty="0">
                        <a:effectLst/>
                        <a:latin typeface="Arial" panose="020B0604020202020204" pitchFamily="34" charset="0"/>
                        <a:ea typeface="나눔고딕 ExtraBold" panose="020D0904000000000000" pitchFamily="50" charset="-127"/>
                        <a:cs typeface="Arial" panose="020B0604020202020204" pitchFamily="34" charset="0"/>
                      </a:endParaRPr>
                    </a:p>
                  </a:txBody>
                  <a:tcPr marL="62865" marR="62865" marT="0"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rgbClr val="0070C0"/>
                    </a:solidFill>
                  </a:tcPr>
                </a:tc>
                <a:tc>
                  <a:txBody>
                    <a:bodyPr/>
                    <a:lstStyle/>
                    <a:p>
                      <a:pPr algn="ctr" fontAlgn="ctr" latinLnBrk="0">
                        <a:lnSpc>
                          <a:spcPct val="100000"/>
                        </a:lnSpc>
                        <a:spcAft>
                          <a:spcPts val="0"/>
                        </a:spcAft>
                      </a:pPr>
                      <a:r>
                        <a:rPr lang="en-US" altLang="ko-KR" sz="7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3-</a:t>
                      </a:r>
                      <a:r>
                        <a:rPr lang="mn-MN" altLang="ko-KR" sz="7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р үе шат</a:t>
                      </a:r>
                      <a:endParaRPr lang="en-US" sz="700" kern="0" dirty="0">
                        <a:effectLst/>
                        <a:latin typeface="Arial" panose="020B0604020202020204" pitchFamily="34" charset="0"/>
                        <a:ea typeface="나눔고딕 ExtraBold" panose="020D0904000000000000" pitchFamily="50" charset="-127"/>
                        <a:cs typeface="Arial" panose="020B0604020202020204" pitchFamily="34" charset="0"/>
                      </a:endParaRPr>
                    </a:p>
                    <a:p>
                      <a:pPr marL="0" marR="0" lvl="0" indent="0" algn="ctr" defTabSz="912330" rtl="0" eaLnBrk="1" fontAlgn="ctr" latinLnBrk="0" hangingPunct="1">
                        <a:lnSpc>
                          <a:spcPct val="100000"/>
                        </a:lnSpc>
                        <a:spcBef>
                          <a:spcPts val="0"/>
                        </a:spcBef>
                        <a:spcAft>
                          <a:spcPts val="0"/>
                        </a:spcAft>
                        <a:buClrTx/>
                        <a:buSzTx/>
                        <a:buFontTx/>
                        <a:buNone/>
                        <a:tabLst/>
                        <a:defRPr/>
                      </a:pPr>
                      <a:r>
                        <a:rPr lang="en-US" altLang="ko-KR" sz="700" kern="0" dirty="0">
                          <a:effectLst/>
                          <a:latin typeface="Arial" panose="020B0604020202020204" pitchFamily="34" charset="0"/>
                          <a:ea typeface="나눔고딕 ExtraBold" panose="020D0904000000000000" pitchFamily="50" charset="-127"/>
                          <a:cs typeface="Arial" panose="020B0604020202020204" pitchFamily="34" charset="0"/>
                        </a:rPr>
                        <a:t>(2027-2030)</a:t>
                      </a:r>
                      <a:endParaRPr lang="ko-KR" altLang="ko-KR" sz="700" kern="100" dirty="0">
                        <a:effectLst/>
                        <a:latin typeface="Arial" panose="020B0604020202020204" pitchFamily="34" charset="0"/>
                        <a:ea typeface="나눔고딕 ExtraBold" panose="020D0904000000000000" pitchFamily="50" charset="-127"/>
                        <a:cs typeface="Arial" panose="020B0604020202020204" pitchFamily="34" charset="0"/>
                      </a:endParaRPr>
                    </a:p>
                  </a:txBody>
                  <a:tcPr marL="62865" marR="62865" marT="0"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rgbClr val="0070C0"/>
                    </a:solidFill>
                  </a:tcPr>
                </a:tc>
                <a:tc>
                  <a:txBody>
                    <a:bodyPr/>
                    <a:lstStyle/>
                    <a:p>
                      <a:pPr algn="ctr" fontAlgn="ctr" latinLnBrk="0">
                        <a:lnSpc>
                          <a:spcPct val="100000"/>
                        </a:lnSpc>
                        <a:spcAft>
                          <a:spcPts val="0"/>
                        </a:spcAft>
                      </a:pPr>
                      <a:r>
                        <a:rPr lang="mn-MN" altLang="ko-KR" sz="700" kern="0" dirty="0">
                          <a:effectLst/>
                          <a:latin typeface="Arial" panose="020B0604020202020204" pitchFamily="34" charset="0"/>
                          <a:ea typeface="나눔고딕 ExtraBold" panose="020D0904000000000000" pitchFamily="50" charset="-127"/>
                          <a:cs typeface="Arial" panose="020B0604020202020204" pitchFamily="34" charset="0"/>
                        </a:rPr>
                        <a:t>Нийт</a:t>
                      </a:r>
                      <a:endParaRPr lang="ko-KR" sz="700" kern="100" dirty="0">
                        <a:effectLst/>
                        <a:latin typeface="Arial" panose="020B0604020202020204" pitchFamily="34" charset="0"/>
                        <a:ea typeface="나눔고딕 ExtraBold" panose="020D0904000000000000" pitchFamily="50" charset="-127"/>
                        <a:cs typeface="Arial" panose="020B0604020202020204" pitchFamily="34" charset="0"/>
                      </a:endParaRPr>
                    </a:p>
                  </a:txBody>
                  <a:tcPr marL="62865" marR="62865" marT="0"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rgbClr val="0070C0"/>
                    </a:solidFill>
                  </a:tcPr>
                </a:tc>
                <a:extLst>
                  <a:ext uri="{0D108BD9-81ED-4DB2-BD59-A6C34878D82A}">
                    <a16:rowId xmlns:a16="http://schemas.microsoft.com/office/drawing/2014/main" val="10000"/>
                  </a:ext>
                </a:extLst>
              </a:tr>
              <a:tr h="256263">
                <a:tc rowSpan="2">
                  <a:txBody>
                    <a:bodyPr/>
                    <a:lstStyle/>
                    <a:p>
                      <a:pPr algn="ctr" fontAlgn="ctr" latinLnBrk="0">
                        <a:lnSpc>
                          <a:spcPct val="100000"/>
                        </a:lnSpc>
                        <a:spcAft>
                          <a:spcPts val="0"/>
                        </a:spcAft>
                      </a:pPr>
                      <a:r>
                        <a:rPr lang="mn-MN" altLang="ko-KR" sz="700" kern="10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rPr>
                        <a:t>Улаанбаатар</a:t>
                      </a:r>
                      <a:endParaRPr lang="ko-KR" sz="700" kern="10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endParaRPr>
                    </a:p>
                  </a:txBody>
                  <a:tcPr marL="62865" marR="62865" marT="0"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accent6">
                        <a:lumMod val="20000"/>
                        <a:lumOff val="80000"/>
                      </a:schemeClr>
                    </a:solidFill>
                  </a:tcPr>
                </a:tc>
                <a:tc>
                  <a:txBody>
                    <a:bodyPr/>
                    <a:lstStyle/>
                    <a:p>
                      <a:pPr algn="ctr" fontAlgn="ctr" latinLnBrk="0">
                        <a:lnSpc>
                          <a:spcPct val="100000"/>
                        </a:lnSpc>
                        <a:spcAft>
                          <a:spcPts val="0"/>
                        </a:spcAft>
                      </a:pPr>
                      <a:r>
                        <a:rPr lang="en-US" sz="700" b="1"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rPr>
                        <a:t>NDDS</a:t>
                      </a:r>
                      <a:endParaRPr lang="ko-KR" sz="700" b="1" kern="10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endParaRPr>
                    </a:p>
                  </a:txBody>
                  <a:tcPr marL="62865" marR="62865" marT="0"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accent6">
                        <a:lumMod val="20000"/>
                        <a:lumOff val="80000"/>
                      </a:schemeClr>
                    </a:solidFill>
                  </a:tcPr>
                </a:tc>
                <a:tc>
                  <a:txBody>
                    <a:bodyPr/>
                    <a:lstStyle/>
                    <a:p>
                      <a:pPr algn="ctr" fontAlgn="ctr" latinLnBrk="0">
                        <a:lnSpc>
                          <a:spcPct val="100000"/>
                        </a:lnSpc>
                        <a:spcAft>
                          <a:spcPts val="0"/>
                        </a:spcAft>
                      </a:pPr>
                      <a:r>
                        <a:rPr lang="en-US" sz="7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rPr>
                        <a:t>15</a:t>
                      </a:r>
                      <a:endParaRPr lang="ko-KR" sz="700" kern="10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endParaRPr>
                    </a:p>
                  </a:txBody>
                  <a:tcPr marL="0" marR="0" marT="0"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tc>
                  <a:txBody>
                    <a:bodyPr/>
                    <a:lstStyle/>
                    <a:p>
                      <a:pPr algn="ctr" fontAlgn="ctr" latinLnBrk="0">
                        <a:lnSpc>
                          <a:spcPct val="100000"/>
                        </a:lnSpc>
                        <a:spcAft>
                          <a:spcPts val="0"/>
                        </a:spcAft>
                      </a:pPr>
                      <a:r>
                        <a:rPr lang="en-US" sz="7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rPr>
                        <a:t>14</a:t>
                      </a:r>
                      <a:endParaRPr lang="ko-KR" sz="700" kern="10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endParaRPr>
                    </a:p>
                  </a:txBody>
                  <a:tcPr marL="0" marR="0" marT="0"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tc>
                  <a:txBody>
                    <a:bodyPr/>
                    <a:lstStyle/>
                    <a:p>
                      <a:pPr algn="ctr" fontAlgn="ctr" latinLnBrk="0">
                        <a:lnSpc>
                          <a:spcPct val="100000"/>
                        </a:lnSpc>
                        <a:spcAft>
                          <a:spcPts val="0"/>
                        </a:spcAft>
                      </a:pPr>
                      <a:r>
                        <a:rPr lang="en-US" sz="7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rPr>
                        <a:t> </a:t>
                      </a:r>
                      <a:endParaRPr lang="ko-KR" sz="700" kern="10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endParaRPr>
                    </a:p>
                  </a:txBody>
                  <a:tcPr marL="0" marR="0" marT="0"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tc>
                  <a:txBody>
                    <a:bodyPr/>
                    <a:lstStyle/>
                    <a:p>
                      <a:pPr algn="ctr" fontAlgn="ctr" latinLnBrk="0">
                        <a:lnSpc>
                          <a:spcPct val="100000"/>
                        </a:lnSpc>
                        <a:spcAft>
                          <a:spcPts val="0"/>
                        </a:spcAft>
                      </a:pPr>
                      <a:r>
                        <a:rPr lang="en-US" sz="7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rPr>
                        <a:t>29</a:t>
                      </a:r>
                      <a:endParaRPr lang="ko-KR" sz="700" kern="10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endParaRPr>
                    </a:p>
                  </a:txBody>
                  <a:tcPr marL="0" marR="0" marT="0"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extLst>
                  <a:ext uri="{0D108BD9-81ED-4DB2-BD59-A6C34878D82A}">
                    <a16:rowId xmlns:a16="http://schemas.microsoft.com/office/drawing/2014/main" val="10001"/>
                  </a:ext>
                </a:extLst>
              </a:tr>
              <a:tr h="285064">
                <a:tc vMerge="1">
                  <a:txBody>
                    <a:bodyPr/>
                    <a:lstStyle/>
                    <a:p>
                      <a:pPr latinLnBrk="1"/>
                      <a:endParaRPr lang="ko-KR" altLang="en-US"/>
                    </a:p>
                  </a:txBody>
                  <a:tcPr/>
                </a:tc>
                <a:tc>
                  <a:txBody>
                    <a:bodyPr/>
                    <a:lstStyle/>
                    <a:p>
                      <a:pPr algn="ctr" fontAlgn="ctr" latinLnBrk="0">
                        <a:lnSpc>
                          <a:spcPct val="100000"/>
                        </a:lnSpc>
                        <a:spcAft>
                          <a:spcPts val="0"/>
                        </a:spcAft>
                      </a:pPr>
                      <a:r>
                        <a:rPr lang="en-US" sz="700" b="1"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rPr>
                        <a:t>LEZS</a:t>
                      </a:r>
                      <a:endParaRPr lang="ko-KR" sz="700" b="1" kern="10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endParaRPr>
                    </a:p>
                  </a:txBody>
                  <a:tcPr marL="62865" marR="62865" marT="0"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accent6">
                        <a:lumMod val="20000"/>
                        <a:lumOff val="80000"/>
                      </a:schemeClr>
                    </a:solidFill>
                  </a:tcPr>
                </a:tc>
                <a:tc>
                  <a:txBody>
                    <a:bodyPr/>
                    <a:lstStyle/>
                    <a:p>
                      <a:pPr algn="ctr" fontAlgn="ctr" latinLnBrk="0">
                        <a:lnSpc>
                          <a:spcPct val="100000"/>
                        </a:lnSpc>
                        <a:spcAft>
                          <a:spcPts val="0"/>
                        </a:spcAft>
                      </a:pPr>
                      <a:r>
                        <a:rPr lang="en-US" sz="7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rPr>
                        <a:t>15</a:t>
                      </a:r>
                      <a:endParaRPr lang="ko-KR" sz="700" kern="10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endParaRPr>
                    </a:p>
                  </a:txBody>
                  <a:tcPr marL="0" marR="0" marT="0"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tc>
                  <a:txBody>
                    <a:bodyPr/>
                    <a:lstStyle/>
                    <a:p>
                      <a:pPr algn="ctr" fontAlgn="ctr" latinLnBrk="0">
                        <a:lnSpc>
                          <a:spcPct val="100000"/>
                        </a:lnSpc>
                        <a:spcAft>
                          <a:spcPts val="0"/>
                        </a:spcAft>
                      </a:pPr>
                      <a:r>
                        <a:rPr lang="en-US" sz="7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rPr>
                        <a:t>14</a:t>
                      </a:r>
                      <a:endParaRPr lang="ko-KR" sz="700" kern="10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endParaRPr>
                    </a:p>
                  </a:txBody>
                  <a:tcPr marL="0" marR="0" marT="0"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tc>
                  <a:txBody>
                    <a:bodyPr/>
                    <a:lstStyle/>
                    <a:p>
                      <a:pPr algn="ctr" fontAlgn="ctr" latinLnBrk="0">
                        <a:lnSpc>
                          <a:spcPct val="100000"/>
                        </a:lnSpc>
                        <a:spcAft>
                          <a:spcPts val="0"/>
                        </a:spcAft>
                      </a:pPr>
                      <a:r>
                        <a:rPr lang="en-US" sz="7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rPr>
                        <a:t> </a:t>
                      </a:r>
                      <a:endParaRPr lang="ko-KR" sz="700" kern="10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endParaRPr>
                    </a:p>
                  </a:txBody>
                  <a:tcPr marL="0" marR="0" marT="0"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tc>
                  <a:txBody>
                    <a:bodyPr/>
                    <a:lstStyle/>
                    <a:p>
                      <a:pPr algn="ctr" fontAlgn="ctr" latinLnBrk="0">
                        <a:lnSpc>
                          <a:spcPct val="100000"/>
                        </a:lnSpc>
                        <a:spcAft>
                          <a:spcPts val="0"/>
                        </a:spcAft>
                      </a:pPr>
                      <a:r>
                        <a:rPr lang="en-US" sz="7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rPr>
                        <a:t>29</a:t>
                      </a:r>
                      <a:endParaRPr lang="ko-KR" sz="700" kern="10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endParaRPr>
                    </a:p>
                  </a:txBody>
                  <a:tcPr marL="0" marR="0" marT="0"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extLst>
                  <a:ext uri="{0D108BD9-81ED-4DB2-BD59-A6C34878D82A}">
                    <a16:rowId xmlns:a16="http://schemas.microsoft.com/office/drawing/2014/main" val="10002"/>
                  </a:ext>
                </a:extLst>
              </a:tr>
              <a:tr h="256263">
                <a:tc rowSpan="2">
                  <a:txBody>
                    <a:bodyPr/>
                    <a:lstStyle/>
                    <a:p>
                      <a:pPr algn="ctr" fontAlgn="ctr" latinLnBrk="0">
                        <a:lnSpc>
                          <a:spcPct val="100000"/>
                        </a:lnSpc>
                        <a:spcAft>
                          <a:spcPts val="0"/>
                        </a:spcAft>
                      </a:pPr>
                      <a:r>
                        <a:rPr lang="mn-MN" sz="7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rPr>
                        <a:t>Орон нутаг</a:t>
                      </a:r>
                      <a:endParaRPr lang="ko-KR" sz="700" kern="10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endParaRPr>
                    </a:p>
                  </a:txBody>
                  <a:tcPr marL="62865" marR="62865" marT="0"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accent6">
                        <a:lumMod val="20000"/>
                        <a:lumOff val="80000"/>
                      </a:schemeClr>
                    </a:solidFill>
                  </a:tcPr>
                </a:tc>
                <a:tc>
                  <a:txBody>
                    <a:bodyPr/>
                    <a:lstStyle/>
                    <a:p>
                      <a:pPr algn="ctr" fontAlgn="ctr" latinLnBrk="0">
                        <a:lnSpc>
                          <a:spcPct val="100000"/>
                        </a:lnSpc>
                        <a:spcAft>
                          <a:spcPts val="0"/>
                        </a:spcAft>
                      </a:pPr>
                      <a:r>
                        <a:rPr lang="en-US" sz="700" b="1"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rPr>
                        <a:t>NDDS</a:t>
                      </a:r>
                      <a:endParaRPr lang="ko-KR" sz="700" b="1" kern="10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endParaRPr>
                    </a:p>
                  </a:txBody>
                  <a:tcPr marL="62865" marR="62865" marT="0"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accent6">
                        <a:lumMod val="20000"/>
                        <a:lumOff val="80000"/>
                      </a:schemeClr>
                    </a:solidFill>
                  </a:tcPr>
                </a:tc>
                <a:tc>
                  <a:txBody>
                    <a:bodyPr/>
                    <a:lstStyle/>
                    <a:p>
                      <a:pPr algn="ctr" fontAlgn="ctr" latinLnBrk="0">
                        <a:lnSpc>
                          <a:spcPct val="100000"/>
                        </a:lnSpc>
                        <a:spcAft>
                          <a:spcPts val="0"/>
                        </a:spcAft>
                      </a:pPr>
                      <a:r>
                        <a:rPr lang="en-US" sz="7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rPr>
                        <a:t>-</a:t>
                      </a:r>
                      <a:endParaRPr lang="ko-KR" sz="700" kern="10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endParaRPr>
                    </a:p>
                  </a:txBody>
                  <a:tcPr marL="0" marR="0" marT="0"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tc>
                  <a:txBody>
                    <a:bodyPr/>
                    <a:lstStyle/>
                    <a:p>
                      <a:pPr algn="ctr" fontAlgn="ctr" latinLnBrk="0">
                        <a:lnSpc>
                          <a:spcPct val="100000"/>
                        </a:lnSpc>
                        <a:spcAft>
                          <a:spcPts val="0"/>
                        </a:spcAft>
                      </a:pPr>
                      <a:r>
                        <a:rPr lang="en-US" sz="7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rPr>
                        <a:t>3</a:t>
                      </a:r>
                      <a:endParaRPr lang="ko-KR" sz="700" kern="10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endParaRPr>
                    </a:p>
                  </a:txBody>
                  <a:tcPr marL="0" marR="0" marT="0"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tc>
                  <a:txBody>
                    <a:bodyPr/>
                    <a:lstStyle/>
                    <a:p>
                      <a:pPr algn="ctr" fontAlgn="ctr" latinLnBrk="0">
                        <a:lnSpc>
                          <a:spcPct val="100000"/>
                        </a:lnSpc>
                        <a:spcAft>
                          <a:spcPts val="0"/>
                        </a:spcAft>
                      </a:pPr>
                      <a:r>
                        <a:rPr lang="en-US" sz="7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rPr>
                        <a:t>10</a:t>
                      </a:r>
                      <a:endParaRPr lang="ko-KR" sz="700" kern="10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endParaRPr>
                    </a:p>
                  </a:txBody>
                  <a:tcPr marL="0" marR="0" marT="0"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tc>
                  <a:txBody>
                    <a:bodyPr/>
                    <a:lstStyle/>
                    <a:p>
                      <a:pPr algn="ctr" fontAlgn="ctr" latinLnBrk="0">
                        <a:lnSpc>
                          <a:spcPct val="100000"/>
                        </a:lnSpc>
                        <a:spcAft>
                          <a:spcPts val="0"/>
                        </a:spcAft>
                      </a:pPr>
                      <a:r>
                        <a:rPr lang="en-US" sz="7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rPr>
                        <a:t>13</a:t>
                      </a:r>
                      <a:endParaRPr lang="ko-KR" sz="700" kern="10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endParaRPr>
                    </a:p>
                  </a:txBody>
                  <a:tcPr marL="0" marR="0" marT="0"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extLst>
                  <a:ext uri="{0D108BD9-81ED-4DB2-BD59-A6C34878D82A}">
                    <a16:rowId xmlns:a16="http://schemas.microsoft.com/office/drawing/2014/main" val="10003"/>
                  </a:ext>
                </a:extLst>
              </a:tr>
              <a:tr h="256263">
                <a:tc vMerge="1">
                  <a:txBody>
                    <a:bodyPr/>
                    <a:lstStyle/>
                    <a:p>
                      <a:pPr latinLnBrk="1"/>
                      <a:endParaRPr lang="ko-KR" altLang="en-US"/>
                    </a:p>
                  </a:txBody>
                  <a:tcPr/>
                </a:tc>
                <a:tc>
                  <a:txBody>
                    <a:bodyPr/>
                    <a:lstStyle/>
                    <a:p>
                      <a:pPr algn="ctr" fontAlgn="ctr" latinLnBrk="0">
                        <a:lnSpc>
                          <a:spcPct val="100000"/>
                        </a:lnSpc>
                        <a:spcAft>
                          <a:spcPts val="0"/>
                        </a:spcAft>
                      </a:pPr>
                      <a:r>
                        <a:rPr lang="en-US" sz="700" b="1"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rPr>
                        <a:t>LEZS</a:t>
                      </a:r>
                      <a:endParaRPr lang="ko-KR" sz="700" b="1" kern="10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endParaRPr>
                    </a:p>
                  </a:txBody>
                  <a:tcPr marL="62865" marR="62865" marT="0"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accent6">
                        <a:lumMod val="20000"/>
                        <a:lumOff val="80000"/>
                      </a:schemeClr>
                    </a:solidFill>
                  </a:tcPr>
                </a:tc>
                <a:tc>
                  <a:txBody>
                    <a:bodyPr/>
                    <a:lstStyle/>
                    <a:p>
                      <a:pPr algn="ctr" fontAlgn="ctr" latinLnBrk="0">
                        <a:lnSpc>
                          <a:spcPct val="100000"/>
                        </a:lnSpc>
                        <a:spcAft>
                          <a:spcPts val="0"/>
                        </a:spcAft>
                      </a:pPr>
                      <a:r>
                        <a:rPr lang="en-US" sz="7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rPr>
                        <a:t>-</a:t>
                      </a:r>
                      <a:endParaRPr lang="ko-KR" sz="700" kern="10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endParaRPr>
                    </a:p>
                  </a:txBody>
                  <a:tcPr marL="0" marR="0" marT="0"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tc>
                  <a:txBody>
                    <a:bodyPr/>
                    <a:lstStyle/>
                    <a:p>
                      <a:pPr algn="ctr" fontAlgn="ctr" latinLnBrk="0">
                        <a:lnSpc>
                          <a:spcPct val="100000"/>
                        </a:lnSpc>
                        <a:spcAft>
                          <a:spcPts val="0"/>
                        </a:spcAft>
                      </a:pPr>
                      <a:r>
                        <a:rPr lang="en-US" sz="7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rPr>
                        <a:t>3</a:t>
                      </a:r>
                      <a:endParaRPr lang="ko-KR" sz="700" kern="10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endParaRPr>
                    </a:p>
                  </a:txBody>
                  <a:tcPr marL="0" marR="0" marT="0"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tc>
                  <a:txBody>
                    <a:bodyPr/>
                    <a:lstStyle/>
                    <a:p>
                      <a:pPr algn="ctr" fontAlgn="ctr" latinLnBrk="0">
                        <a:lnSpc>
                          <a:spcPct val="100000"/>
                        </a:lnSpc>
                        <a:spcAft>
                          <a:spcPts val="0"/>
                        </a:spcAft>
                      </a:pPr>
                      <a:r>
                        <a:rPr lang="en-US" sz="7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rPr>
                        <a:t>10</a:t>
                      </a:r>
                      <a:endParaRPr lang="ko-KR" sz="700" kern="10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endParaRPr>
                    </a:p>
                  </a:txBody>
                  <a:tcPr marL="0" marR="0" marT="0"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tc>
                  <a:txBody>
                    <a:bodyPr/>
                    <a:lstStyle/>
                    <a:p>
                      <a:pPr algn="ctr" fontAlgn="ctr" latinLnBrk="0">
                        <a:lnSpc>
                          <a:spcPct val="100000"/>
                        </a:lnSpc>
                        <a:spcAft>
                          <a:spcPts val="0"/>
                        </a:spcAft>
                      </a:pPr>
                      <a:r>
                        <a:rPr lang="en-US" sz="7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rPr>
                        <a:t>13</a:t>
                      </a:r>
                      <a:endParaRPr lang="ko-KR" sz="700" kern="10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endParaRPr>
                    </a:p>
                  </a:txBody>
                  <a:tcPr marL="0" marR="0" marT="0"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extLst>
                  <a:ext uri="{0D108BD9-81ED-4DB2-BD59-A6C34878D82A}">
                    <a16:rowId xmlns:a16="http://schemas.microsoft.com/office/drawing/2014/main" val="10004"/>
                  </a:ext>
                </a:extLst>
              </a:tr>
              <a:tr h="269309">
                <a:tc gridSpan="2">
                  <a:txBody>
                    <a:bodyPr/>
                    <a:lstStyle/>
                    <a:p>
                      <a:pPr algn="ctr" fontAlgn="ctr" latinLnBrk="0">
                        <a:lnSpc>
                          <a:spcPct val="100000"/>
                        </a:lnSpc>
                        <a:spcAft>
                          <a:spcPts val="0"/>
                        </a:spcAft>
                      </a:pPr>
                      <a:r>
                        <a:rPr lang="mn-MN" sz="7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rPr>
                        <a:t>Удирдлагын</a:t>
                      </a:r>
                      <a:r>
                        <a:rPr lang="mn-MN" sz="700" kern="0" baseline="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rPr>
                        <a:t> төв</a:t>
                      </a:r>
                      <a:endParaRPr lang="ko-KR" sz="700" kern="10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endParaRPr>
                    </a:p>
                  </a:txBody>
                  <a:tcPr marL="62865" marR="62865" marT="0"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accent6">
                        <a:lumMod val="20000"/>
                        <a:lumOff val="80000"/>
                      </a:schemeClr>
                    </a:solidFill>
                  </a:tcPr>
                </a:tc>
                <a:tc hMerge="1">
                  <a:txBody>
                    <a:bodyPr/>
                    <a:lstStyle/>
                    <a:p>
                      <a:pPr latinLnBrk="1"/>
                      <a:endParaRPr lang="ko-KR" altLang="en-US"/>
                    </a:p>
                  </a:txBody>
                  <a:tcPr/>
                </a:tc>
                <a:tc>
                  <a:txBody>
                    <a:bodyPr/>
                    <a:lstStyle/>
                    <a:p>
                      <a:pPr algn="ctr" fontAlgn="ctr" latinLnBrk="0">
                        <a:lnSpc>
                          <a:spcPct val="100000"/>
                        </a:lnSpc>
                        <a:spcAft>
                          <a:spcPts val="0"/>
                        </a:spcAft>
                      </a:pPr>
                      <a:r>
                        <a:rPr lang="mn-MN" altLang="ko-KR" sz="7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rPr>
                        <a:t>Өргөтгөх</a:t>
                      </a:r>
                      <a:endParaRPr lang="ko-KR" sz="700" kern="10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endParaRPr>
                    </a:p>
                  </a:txBody>
                  <a:tcPr marL="0" marR="0" marT="0"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tc>
                  <a:txBody>
                    <a:bodyPr/>
                    <a:lstStyle/>
                    <a:p>
                      <a:pPr algn="ctr" fontAlgn="ctr" latinLnBrk="0">
                        <a:lnSpc>
                          <a:spcPct val="100000"/>
                        </a:lnSpc>
                        <a:spcAft>
                          <a:spcPts val="0"/>
                        </a:spcAft>
                      </a:pPr>
                      <a:r>
                        <a:rPr lang="mn-MN" altLang="ko-KR" sz="7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rPr>
                        <a:t>Үйл</a:t>
                      </a:r>
                      <a:r>
                        <a:rPr lang="mn-MN" altLang="ko-KR" sz="700" kern="0" baseline="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rPr>
                        <a:t> ажиллагаа сайжруулах</a:t>
                      </a:r>
                      <a:endParaRPr lang="ko-KR" sz="700" kern="10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endParaRPr>
                    </a:p>
                  </a:txBody>
                  <a:tcPr marL="0" marR="0" marT="0"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tc>
                  <a:txBody>
                    <a:bodyPr/>
                    <a:lstStyle/>
                    <a:p>
                      <a:pPr algn="ctr" fontAlgn="ctr" latinLnBrk="0">
                        <a:lnSpc>
                          <a:spcPct val="100000"/>
                        </a:lnSpc>
                        <a:spcAft>
                          <a:spcPts val="0"/>
                        </a:spcAft>
                      </a:pPr>
                      <a:r>
                        <a:rPr lang="mn-MN" sz="7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rPr>
                        <a:t>Өргөтгөх</a:t>
                      </a:r>
                      <a:endParaRPr lang="ko-KR" sz="700" kern="10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endParaRPr>
                    </a:p>
                  </a:txBody>
                  <a:tcPr marL="0" marR="0" marT="0"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tc>
                  <a:txBody>
                    <a:bodyPr/>
                    <a:lstStyle/>
                    <a:p>
                      <a:pPr algn="ctr" fontAlgn="ctr" latinLnBrk="0">
                        <a:lnSpc>
                          <a:spcPct val="100000"/>
                        </a:lnSpc>
                        <a:spcAft>
                          <a:spcPts val="0"/>
                        </a:spcAft>
                      </a:pPr>
                      <a:r>
                        <a:rPr lang="en-US" sz="7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rPr>
                        <a:t>-</a:t>
                      </a:r>
                      <a:endParaRPr lang="ko-KR" sz="700" kern="10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endParaRPr>
                    </a:p>
                  </a:txBody>
                  <a:tcPr marL="0" marR="0" marT="0"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extLst>
                  <a:ext uri="{0D108BD9-81ED-4DB2-BD59-A6C34878D82A}">
                    <a16:rowId xmlns:a16="http://schemas.microsoft.com/office/drawing/2014/main" val="10005"/>
                  </a:ext>
                </a:extLst>
              </a:tr>
            </a:tbl>
          </a:graphicData>
        </a:graphic>
      </p:graphicFrame>
      <p:sp>
        <p:nvSpPr>
          <p:cNvPr id="32" name="직사각형 31"/>
          <p:cNvSpPr/>
          <p:nvPr/>
        </p:nvSpPr>
        <p:spPr>
          <a:xfrm>
            <a:off x="255847" y="908721"/>
            <a:ext cx="8888161" cy="394210"/>
          </a:xfrm>
          <a:prstGeom prst="rect">
            <a:avLst/>
          </a:prstGeom>
        </p:spPr>
        <p:txBody>
          <a:bodyPr wrap="square">
            <a:spAutoFit/>
          </a:bodyPr>
          <a:lstStyle/>
          <a:p>
            <a:pPr marL="361245" indent="-361245" eaLnBrk="0" fontAlgn="base" latinLnBrk="0" hangingPunct="0">
              <a:lnSpc>
                <a:spcPct val="120000"/>
              </a:lnSpc>
              <a:spcBef>
                <a:spcPct val="20000"/>
              </a:spcBef>
              <a:spcAft>
                <a:spcPct val="0"/>
              </a:spcAft>
              <a:buSzPct val="170000"/>
              <a:buBlip>
                <a:blip r:embed="rId4"/>
              </a:buBlip>
            </a:pPr>
            <a:r>
              <a:rPr kumimoji="1" lang="en-US" altLang="ko-KR" dirty="0">
                <a:solidFill>
                  <a:srgbClr val="000000"/>
                </a:solidFill>
                <a:latin typeface="Arial" panose="020B0604020202020204" pitchFamily="34" charset="0"/>
                <a:ea typeface="나눔고딕 ExtraBold" panose="020D0904000000000000" pitchFamily="50" charset="-127"/>
                <a:cs typeface="Arial" panose="020B0604020202020204" pitchFamily="34" charset="0"/>
              </a:rPr>
              <a:t> </a:t>
            </a:r>
            <a:r>
              <a:rPr kumimoji="1" lang="mn-MN" altLang="ko-KR" dirty="0">
                <a:solidFill>
                  <a:srgbClr val="000000"/>
                </a:solidFill>
                <a:latin typeface="Arial" panose="020B0604020202020204" pitchFamily="34" charset="0"/>
                <a:ea typeface="나눔고딕 ExtraBold" panose="020D0904000000000000" pitchFamily="50" charset="-127"/>
                <a:cs typeface="Arial" panose="020B0604020202020204" pitchFamily="34" charset="0"/>
              </a:rPr>
              <a:t>Замын хөдөлгөөний эрэлтийн удирдлагын систем</a:t>
            </a:r>
            <a:endParaRPr kumimoji="1" lang="en-US" altLang="ko-KR" dirty="0">
              <a:solidFill>
                <a:srgbClr val="000000"/>
              </a:solidFill>
              <a:latin typeface="Arial" panose="020B0604020202020204" pitchFamily="34" charset="0"/>
              <a:ea typeface="나눔고딕 ExtraBold" panose="020D0904000000000000" pitchFamily="50" charset="-127"/>
              <a:cs typeface="Arial" panose="020B0604020202020204" pitchFamily="34" charset="0"/>
            </a:endParaRPr>
          </a:p>
        </p:txBody>
      </p:sp>
      <p:sp>
        <p:nvSpPr>
          <p:cNvPr id="37" name="TextBox 36"/>
          <p:cNvSpPr txBox="1"/>
          <p:nvPr/>
        </p:nvSpPr>
        <p:spPr>
          <a:xfrm>
            <a:off x="143508" y="44624"/>
            <a:ext cx="8856984" cy="523220"/>
          </a:xfrm>
          <a:prstGeom prst="rect">
            <a:avLst/>
          </a:prstGeom>
          <a:noFill/>
        </p:spPr>
        <p:txBody>
          <a:bodyPr wrap="square" rtlCol="0">
            <a:spAutoFit/>
          </a:bodyPr>
          <a:lstStyle/>
          <a:p>
            <a:pPr algn="ctr" fontAlgn="base">
              <a:spcBef>
                <a:spcPct val="0"/>
              </a:spcBef>
              <a:spcAft>
                <a:spcPct val="0"/>
              </a:spcAft>
              <a:defRPr/>
            </a:pPr>
            <a:r>
              <a:rPr kumimoji="1" lang="ru-RU" altLang="ko-KR" sz="2800" dirty="0">
                <a:solidFill>
                  <a:srgbClr val="FFFFFF"/>
                </a:solidFill>
                <a:latin typeface="Arial" panose="020B0604020202020204" pitchFamily="34" charset="0"/>
                <a:ea typeface="나눔고딕 ExtraBold" panose="020D0904000000000000" pitchFamily="50" charset="-127"/>
                <a:cs typeface="Arial" panose="020B0604020202020204" pitchFamily="34" charset="0"/>
              </a:rPr>
              <a:t>ТУС-ын Дэд системүүдийн суурь дизайн </a:t>
            </a:r>
            <a:endParaRPr kumimoji="1" lang="en-US" altLang="ko-KR" sz="2800" dirty="0">
              <a:solidFill>
                <a:srgbClr val="FFFFFF"/>
              </a:solidFill>
              <a:latin typeface="Arial" panose="020B0604020202020204" pitchFamily="34" charset="0"/>
              <a:ea typeface="나눔고딕 ExtraBold" panose="020D0904000000000000" pitchFamily="50" charset="-127"/>
              <a:cs typeface="Arial" panose="020B0604020202020204" pitchFamily="34" charset="0"/>
            </a:endParaRPr>
          </a:p>
        </p:txBody>
      </p:sp>
      <p:sp>
        <p:nvSpPr>
          <p:cNvPr id="38" name="슬라이드 번호 개체 틀 2"/>
          <p:cNvSpPr txBox="1">
            <a:spLocks/>
          </p:cNvSpPr>
          <p:nvPr/>
        </p:nvSpPr>
        <p:spPr>
          <a:xfrm>
            <a:off x="8748464" y="6597352"/>
            <a:ext cx="360040" cy="241086"/>
          </a:xfrm>
          <a:prstGeom prst="rect">
            <a:avLst/>
          </a:prstGeom>
        </p:spPr>
        <p:txBody>
          <a:bodyPr/>
          <a:lstStyle>
            <a:defPPr>
              <a:defRPr lang="ko-KR"/>
            </a:defPPr>
            <a:lvl1pPr marL="0" algn="l" defTabSz="914400" rtl="0" eaLnBrk="1" latinLnBrk="1" hangingPunct="1">
              <a:defRPr sz="1800" kern="1200">
                <a:solidFill>
                  <a:schemeClr val="tx1"/>
                </a:solidFill>
                <a:latin typeface="+mn-lt"/>
                <a:ea typeface="+mn-ea"/>
                <a:cs typeface="+mn-cs"/>
              </a:defRPr>
            </a:lvl1pPr>
            <a:lvl2pPr marL="457200" algn="l" defTabSz="914400" rtl="0" eaLnBrk="1" latinLnBrk="1" hangingPunct="1">
              <a:defRPr sz="1800" kern="1200">
                <a:solidFill>
                  <a:schemeClr val="tx1"/>
                </a:solidFill>
                <a:latin typeface="+mn-lt"/>
                <a:ea typeface="+mn-ea"/>
                <a:cs typeface="+mn-cs"/>
              </a:defRPr>
            </a:lvl2pPr>
            <a:lvl3pPr marL="914400" algn="l" defTabSz="914400" rtl="0" eaLnBrk="1" latinLnBrk="1" hangingPunct="1">
              <a:defRPr sz="1800" kern="1200">
                <a:solidFill>
                  <a:schemeClr val="tx1"/>
                </a:solidFill>
                <a:latin typeface="+mn-lt"/>
                <a:ea typeface="+mn-ea"/>
                <a:cs typeface="+mn-cs"/>
              </a:defRPr>
            </a:lvl3pPr>
            <a:lvl4pPr marL="1371600" algn="l" defTabSz="914400" rtl="0" eaLnBrk="1" latinLnBrk="1" hangingPunct="1">
              <a:defRPr sz="1800" kern="1200">
                <a:solidFill>
                  <a:schemeClr val="tx1"/>
                </a:solidFill>
                <a:latin typeface="+mn-lt"/>
                <a:ea typeface="+mn-ea"/>
                <a:cs typeface="+mn-cs"/>
              </a:defRPr>
            </a:lvl4pPr>
            <a:lvl5pPr marL="1828800" algn="l" defTabSz="914400" rtl="0" eaLnBrk="1" latinLnBrk="1" hangingPunct="1">
              <a:defRPr sz="1800" kern="1200">
                <a:solidFill>
                  <a:schemeClr val="tx1"/>
                </a:solidFill>
                <a:latin typeface="+mn-lt"/>
                <a:ea typeface="+mn-ea"/>
                <a:cs typeface="+mn-cs"/>
              </a:defRPr>
            </a:lvl5pPr>
            <a:lvl6pPr marL="2286000" algn="l" defTabSz="914400" rtl="0" eaLnBrk="1" latinLnBrk="1" hangingPunct="1">
              <a:defRPr sz="1800" kern="1200">
                <a:solidFill>
                  <a:schemeClr val="tx1"/>
                </a:solidFill>
                <a:latin typeface="+mn-lt"/>
                <a:ea typeface="+mn-ea"/>
                <a:cs typeface="+mn-cs"/>
              </a:defRPr>
            </a:lvl6pPr>
            <a:lvl7pPr marL="2743200" algn="l" defTabSz="914400" rtl="0" eaLnBrk="1" latinLnBrk="1" hangingPunct="1">
              <a:defRPr sz="1800" kern="1200">
                <a:solidFill>
                  <a:schemeClr val="tx1"/>
                </a:solidFill>
                <a:latin typeface="+mn-lt"/>
                <a:ea typeface="+mn-ea"/>
                <a:cs typeface="+mn-cs"/>
              </a:defRPr>
            </a:lvl7pPr>
            <a:lvl8pPr marL="3200400" algn="l" defTabSz="914400" rtl="0" eaLnBrk="1" latinLnBrk="1" hangingPunct="1">
              <a:defRPr sz="1800" kern="1200">
                <a:solidFill>
                  <a:schemeClr val="tx1"/>
                </a:solidFill>
                <a:latin typeface="+mn-lt"/>
                <a:ea typeface="+mn-ea"/>
                <a:cs typeface="+mn-cs"/>
              </a:defRPr>
            </a:lvl8pPr>
            <a:lvl9pPr marL="3657600" algn="l" defTabSz="914400" rtl="0" eaLnBrk="1" latinLnBrk="1" hangingPunct="1">
              <a:defRPr sz="1800" kern="1200">
                <a:solidFill>
                  <a:schemeClr val="tx1"/>
                </a:solidFill>
                <a:latin typeface="+mn-lt"/>
                <a:ea typeface="+mn-ea"/>
                <a:cs typeface="+mn-cs"/>
              </a:defRPr>
            </a:lvl9pPr>
          </a:lstStyle>
          <a:p>
            <a:pPr algn="r"/>
            <a:r>
              <a:rPr lang="de-DE" sz="1000" dirty="0">
                <a:latin typeface="Arial" panose="020B0604020202020204" pitchFamily="34" charset="0"/>
                <a:ea typeface="나눔고딕 ExtraBold" panose="020D0904000000000000" pitchFamily="50" charset="-127"/>
                <a:cs typeface="Arial" panose="020B0604020202020204" pitchFamily="34" charset="0"/>
              </a:rPr>
              <a:t>28</a:t>
            </a:r>
          </a:p>
        </p:txBody>
      </p:sp>
      <p:sp>
        <p:nvSpPr>
          <p:cNvPr id="30" name="텍스트"/>
          <p:cNvSpPr txBox="1"/>
          <p:nvPr/>
        </p:nvSpPr>
        <p:spPr>
          <a:xfrm>
            <a:off x="4716016" y="1844824"/>
            <a:ext cx="1496082" cy="215444"/>
          </a:xfrm>
          <a:prstGeom prst="rect">
            <a:avLst/>
          </a:prstGeom>
          <a:noFill/>
        </p:spPr>
        <p:txBody>
          <a:bodyPr wrap="square" lIns="0" tIns="0" rIns="0" bIns="0" rtlCol="0" anchor="ctr">
            <a:spAutoFit/>
          </a:bodyPr>
          <a:lstStyle>
            <a:defPPr>
              <a:defRPr lang="ko-KR"/>
            </a:defPPr>
            <a:lvl1pPr lvl="0" indent="-266700" algn="ctr" defTabSz="914400">
              <a:spcBef>
                <a:spcPct val="0"/>
              </a:spcBef>
              <a:spcAft>
                <a:spcPts val="100"/>
              </a:spcAft>
              <a:buSzPct val="120000"/>
              <a:tabLst>
                <a:tab pos="177800" algn="l"/>
                <a:tab pos="803275" algn="l"/>
              </a:tabLst>
              <a:defRPr sz="1800" b="1" kern="1000" spc="-50">
                <a:ln>
                  <a:noFill/>
                  <a:prstDash val="solid"/>
                </a:ln>
                <a:gradFill rotWithShape="1">
                  <a:gsLst>
                    <a:gs pos="50000">
                      <a:schemeClr val="bg1"/>
                    </a:gs>
                    <a:gs pos="100000">
                      <a:schemeClr val="bg1"/>
                    </a:gs>
                  </a:gsLst>
                  <a:lin ang="5400000"/>
                </a:gradFill>
                <a:latin typeface="Rix정고딕 M" pitchFamily="18" charset="-127"/>
                <a:ea typeface="Rix정고딕 M" pitchFamily="18" charset="-127"/>
                <a:cs typeface="Arial" pitchFamily="34" charset="0"/>
              </a:defRPr>
            </a:lvl1pPr>
          </a:lstStyle>
          <a:p>
            <a:pPr algn="l">
              <a:defRPr/>
            </a:pPr>
            <a:r>
              <a:rPr lang="mn-MN" altLang="ko-KR" sz="1400" dirty="0">
                <a:gradFill rotWithShape="1">
                  <a:gsLst>
                    <a:gs pos="0">
                      <a:srgbClr val="FFE400"/>
                    </a:gs>
                    <a:gs pos="100000">
                      <a:srgbClr val="FA8006"/>
                    </a:gs>
                  </a:gsLst>
                  <a:lin ang="5400000"/>
                </a:gradFill>
                <a:effectLst>
                  <a:glow rad="88900">
                    <a:prstClr val="black">
                      <a:alpha val="60000"/>
                    </a:prstClr>
                  </a:glow>
                  <a:outerShdw blurRad="50800" dist="38100" dir="5040000" algn="tl">
                    <a:prstClr val="black">
                      <a:alpha val="70000"/>
                    </a:prstClr>
                  </a:outerShdw>
                </a:effectLst>
                <a:latin typeface="Arial" panose="020B0604020202020204" pitchFamily="34" charset="0"/>
                <a:ea typeface="Arial Unicode MS" panose="020B0604020202020204" pitchFamily="50" charset="-127"/>
              </a:rPr>
              <a:t>Улаанбаатар</a:t>
            </a:r>
            <a:endParaRPr lang="en-US" altLang="ko-KR" sz="1400" dirty="0">
              <a:gradFill rotWithShape="1">
                <a:gsLst>
                  <a:gs pos="0">
                    <a:srgbClr val="FFE400"/>
                  </a:gs>
                  <a:gs pos="100000">
                    <a:srgbClr val="FA8006"/>
                  </a:gs>
                </a:gsLst>
                <a:lin ang="5400000"/>
              </a:gradFill>
              <a:effectLst>
                <a:glow rad="88900">
                  <a:prstClr val="black">
                    <a:alpha val="60000"/>
                  </a:prstClr>
                </a:glow>
                <a:outerShdw blurRad="50800" dist="38100" dir="5040000" algn="tl">
                  <a:prstClr val="black">
                    <a:alpha val="70000"/>
                  </a:prstClr>
                </a:outerShdw>
              </a:effectLst>
              <a:latin typeface="Arial" panose="020B0604020202020204" pitchFamily="34" charset="0"/>
              <a:ea typeface="Arial Unicode MS" panose="020B0604020202020204" pitchFamily="50" charset="-127"/>
            </a:endParaRPr>
          </a:p>
        </p:txBody>
      </p:sp>
      <p:sp>
        <p:nvSpPr>
          <p:cNvPr id="33" name="텍스트"/>
          <p:cNvSpPr txBox="1"/>
          <p:nvPr/>
        </p:nvSpPr>
        <p:spPr>
          <a:xfrm>
            <a:off x="4747010" y="3389802"/>
            <a:ext cx="936104" cy="215444"/>
          </a:xfrm>
          <a:prstGeom prst="rect">
            <a:avLst/>
          </a:prstGeom>
          <a:noFill/>
        </p:spPr>
        <p:txBody>
          <a:bodyPr wrap="square" lIns="0" tIns="0" rIns="0" bIns="0" rtlCol="0" anchor="ctr">
            <a:spAutoFit/>
          </a:bodyPr>
          <a:lstStyle>
            <a:defPPr>
              <a:defRPr lang="ko-KR"/>
            </a:defPPr>
            <a:lvl1pPr lvl="0" indent="-266700" algn="ctr" defTabSz="914400">
              <a:spcBef>
                <a:spcPct val="0"/>
              </a:spcBef>
              <a:spcAft>
                <a:spcPts val="100"/>
              </a:spcAft>
              <a:buSzPct val="120000"/>
              <a:tabLst>
                <a:tab pos="177800" algn="l"/>
                <a:tab pos="803275" algn="l"/>
              </a:tabLst>
              <a:defRPr sz="1800" b="1" kern="1000" spc="-50">
                <a:ln>
                  <a:noFill/>
                  <a:prstDash val="solid"/>
                </a:ln>
                <a:gradFill rotWithShape="1">
                  <a:gsLst>
                    <a:gs pos="50000">
                      <a:schemeClr val="bg1"/>
                    </a:gs>
                    <a:gs pos="100000">
                      <a:schemeClr val="bg1"/>
                    </a:gs>
                  </a:gsLst>
                  <a:lin ang="5400000"/>
                </a:gradFill>
                <a:latin typeface="Rix정고딕 M" pitchFamily="18" charset="-127"/>
                <a:ea typeface="Rix정고딕 M" pitchFamily="18" charset="-127"/>
                <a:cs typeface="Arial" pitchFamily="34" charset="0"/>
              </a:defRPr>
            </a:lvl1pPr>
          </a:lstStyle>
          <a:p>
            <a:pPr algn="l">
              <a:defRPr/>
            </a:pPr>
            <a:r>
              <a:rPr lang="mn-MN" altLang="ko-KR" sz="1400" dirty="0">
                <a:gradFill rotWithShape="1">
                  <a:gsLst>
                    <a:gs pos="0">
                      <a:srgbClr val="FFE400"/>
                    </a:gs>
                    <a:gs pos="100000">
                      <a:srgbClr val="FA8006"/>
                    </a:gs>
                  </a:gsLst>
                  <a:lin ang="5400000"/>
                </a:gradFill>
                <a:effectLst>
                  <a:glow rad="88900">
                    <a:prstClr val="black">
                      <a:alpha val="60000"/>
                    </a:prstClr>
                  </a:glow>
                  <a:outerShdw blurRad="50800" dist="38100" dir="5040000" algn="tl">
                    <a:prstClr val="black">
                      <a:alpha val="70000"/>
                    </a:prstClr>
                  </a:outerShdw>
                </a:effectLst>
                <a:latin typeface="Arial" panose="020B0604020202020204" pitchFamily="34" charset="0"/>
                <a:ea typeface="Arial Unicode MS" panose="020B0604020202020204" pitchFamily="50" charset="-127"/>
              </a:rPr>
              <a:t>Орон нутаг</a:t>
            </a:r>
            <a:endParaRPr lang="en-US" altLang="ko-KR" sz="1400" dirty="0">
              <a:gradFill rotWithShape="1">
                <a:gsLst>
                  <a:gs pos="0">
                    <a:srgbClr val="FFE400"/>
                  </a:gs>
                  <a:gs pos="100000">
                    <a:srgbClr val="FA8006"/>
                  </a:gs>
                </a:gsLst>
                <a:lin ang="5400000"/>
              </a:gradFill>
              <a:effectLst>
                <a:glow rad="88900">
                  <a:prstClr val="black">
                    <a:alpha val="60000"/>
                  </a:prstClr>
                </a:glow>
                <a:outerShdw blurRad="50800" dist="38100" dir="5040000" algn="tl">
                  <a:prstClr val="black">
                    <a:alpha val="70000"/>
                  </a:prstClr>
                </a:outerShdw>
              </a:effectLst>
              <a:latin typeface="Arial" panose="020B0604020202020204" pitchFamily="34" charset="0"/>
              <a:ea typeface="Arial Unicode MS" panose="020B0604020202020204" pitchFamily="50" charset="-127"/>
            </a:endParaRPr>
          </a:p>
        </p:txBody>
      </p:sp>
    </p:spTree>
    <p:extLst>
      <p:ext uri="{BB962C8B-B14F-4D97-AF65-F5344CB8AC3E}">
        <p14:creationId xmlns:p14="http://schemas.microsoft.com/office/powerpoint/2010/main" val="3203040891"/>
      </p:ext>
    </p:extLst>
  </p:cSld>
  <p:clrMapOvr>
    <a:masterClrMapping/>
  </p:clrMapOvr>
  <p:transition>
    <p:fade/>
  </p:transition>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직사각형 5"/>
          <p:cNvSpPr/>
          <p:nvPr/>
        </p:nvSpPr>
        <p:spPr>
          <a:xfrm>
            <a:off x="6032" y="2666914"/>
            <a:ext cx="9144000" cy="414337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062" tIns="45530" rIns="91062" bIns="45530" anchor="ctr"/>
          <a:lstStyle/>
          <a:p>
            <a:pPr algn="ctr">
              <a:defRPr/>
            </a:pPr>
            <a:endParaRPr lang="ko-KR" altLang="en-US" b="1">
              <a:solidFill>
                <a:prstClr val="white"/>
              </a:solidFill>
              <a:latin typeface="Arial" panose="020B0604020202020204" pitchFamily="34" charset="0"/>
              <a:ea typeface="나눔고딕 Bold" panose="020D0804000000000000" pitchFamily="50" charset="-127"/>
              <a:cs typeface="Arial" panose="020B0604020202020204" pitchFamily="34" charset="0"/>
            </a:endParaRPr>
          </a:p>
        </p:txBody>
      </p:sp>
      <p:sp>
        <p:nvSpPr>
          <p:cNvPr id="31" name="AutoShape 224"/>
          <p:cNvSpPr>
            <a:spLocks noChangeArrowheads="1"/>
          </p:cNvSpPr>
          <p:nvPr/>
        </p:nvSpPr>
        <p:spPr bwMode="auto">
          <a:xfrm>
            <a:off x="4601886" y="1791282"/>
            <a:ext cx="4362602" cy="2925569"/>
          </a:xfrm>
          <a:prstGeom prst="roundRect">
            <a:avLst>
              <a:gd name="adj" fmla="val 2704"/>
            </a:avLst>
          </a:prstGeom>
          <a:solidFill>
            <a:schemeClr val="bg1"/>
          </a:solidFill>
          <a:ln w="19050">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57546"/>
            <a:endParaRPr lang="ko-KR" altLang="en-US" dirty="0">
              <a:solidFill>
                <a:srgbClr val="FFFFFF"/>
              </a:solidFill>
              <a:latin typeface="Arial" panose="020B0604020202020204" pitchFamily="34" charset="0"/>
              <a:ea typeface="나눔고딕 Bold" panose="020D0804000000000000" pitchFamily="50" charset="-127"/>
              <a:cs typeface="Arial" panose="020B0604020202020204" pitchFamily="34" charset="0"/>
            </a:endParaRPr>
          </a:p>
        </p:txBody>
      </p:sp>
      <p:sp>
        <p:nvSpPr>
          <p:cNvPr id="92" name="AutoShape 212"/>
          <p:cNvSpPr>
            <a:spLocks noChangeArrowheads="1"/>
          </p:cNvSpPr>
          <p:nvPr/>
        </p:nvSpPr>
        <p:spPr bwMode="auto">
          <a:xfrm>
            <a:off x="4602690" y="1412776"/>
            <a:ext cx="4213625" cy="323966"/>
          </a:xfrm>
          <a:prstGeom prst="roundRect">
            <a:avLst>
              <a:gd name="adj" fmla="val 16667"/>
            </a:avLst>
          </a:prstGeom>
          <a:solidFill>
            <a:srgbClr val="301E70"/>
          </a:solidFill>
          <a:ln w="9525" algn="ctr">
            <a:noFill/>
            <a:round/>
            <a:headEnd/>
            <a:tailEnd/>
          </a:ln>
          <a:effectLst>
            <a:outerShdw dist="35921" dir="2700000" algn="ctr" rotWithShape="0">
              <a:srgbClr val="CECFCE"/>
            </a:outerShdw>
          </a:effectLst>
        </p:spPr>
        <p:txBody>
          <a:bodyPr wrap="none" lIns="95754" tIns="47877" rIns="95754" bIns="47877" anchor="ctr"/>
          <a:lstStyle/>
          <a:p>
            <a:pPr algn="ctr" defTabSz="839429" latinLnBrk="0">
              <a:defRPr/>
            </a:pPr>
            <a:r>
              <a:rPr lang="mn-MN" altLang="ko-KR" kern="0" dirty="0">
                <a:solidFill>
                  <a:sysClr val="window" lastClr="FFFFFF"/>
                </a:solidFill>
                <a:latin typeface="Arial" panose="020B0604020202020204" pitchFamily="34" charset="0"/>
                <a:ea typeface="나눔고딕 Bold" panose="020D0804000000000000" pitchFamily="50" charset="-127"/>
                <a:cs typeface="Arial" panose="020B0604020202020204" pitchFamily="34" charset="0"/>
              </a:rPr>
              <a:t>Хэрэгжүүлэх стратеги ба төлөвлөгөө</a:t>
            </a:r>
            <a:endParaRPr lang="ko-KR" altLang="en-US" kern="0" dirty="0">
              <a:solidFill>
                <a:sysClr val="window" lastClr="FFFFFF"/>
              </a:solidFill>
              <a:latin typeface="Arial" panose="020B0604020202020204" pitchFamily="34" charset="0"/>
              <a:ea typeface="나눔고딕 Bold" panose="020D0804000000000000" pitchFamily="50" charset="-127"/>
              <a:cs typeface="Arial" panose="020B0604020202020204" pitchFamily="34" charset="0"/>
            </a:endParaRPr>
          </a:p>
        </p:txBody>
      </p:sp>
      <p:sp>
        <p:nvSpPr>
          <p:cNvPr id="60" name="직사각형 59"/>
          <p:cNvSpPr/>
          <p:nvPr/>
        </p:nvSpPr>
        <p:spPr bwMode="auto">
          <a:xfrm>
            <a:off x="4713154" y="2060848"/>
            <a:ext cx="4179326" cy="997004"/>
          </a:xfrm>
          <a:prstGeom prst="rect">
            <a:avLst/>
          </a:prstGeom>
        </p:spPr>
        <p:txBody>
          <a:bodyPr wrap="square" lIns="0" tIns="0" rIns="0" bIns="0">
            <a:spAutoFit/>
          </a:bodyPr>
          <a:lstStyle/>
          <a:p>
            <a:pPr marL="88900" indent="-88900">
              <a:lnSpc>
                <a:spcPct val="120000"/>
              </a:lnSpc>
              <a:buFont typeface="Arial"/>
              <a:buChar char="•"/>
              <a:defRPr lang="ko-KR"/>
            </a:pPr>
            <a:r>
              <a:rPr kumimoji="1" lang="mn-MN" altLang="ko-KR" sz="1100" dirty="0">
                <a:solidFill>
                  <a:srgbClr val="000000"/>
                </a:solidFill>
                <a:latin typeface="Arial" panose="020B0604020202020204" pitchFamily="34" charset="0"/>
                <a:ea typeface="나눔고딕 ExtraBold" panose="020D0904000000000000" pitchFamily="50" charset="-127"/>
                <a:cs typeface="Arial" panose="020B0604020202020204" pitchFamily="34" charset="0"/>
              </a:rPr>
              <a:t>ЗХУДС</a:t>
            </a:r>
            <a:r>
              <a:rPr kumimoji="1" lang="en-US" altLang="ko-KR" sz="1100" dirty="0">
                <a:solidFill>
                  <a:srgbClr val="000000"/>
                </a:solidFill>
                <a:latin typeface="Arial" panose="020B0604020202020204" pitchFamily="34" charset="0"/>
                <a:ea typeface="나눔고딕 ExtraBold" panose="020D0904000000000000" pitchFamily="50" charset="-127"/>
                <a:cs typeface="Arial" panose="020B0604020202020204" pitchFamily="34" charset="0"/>
              </a:rPr>
              <a:t>-</a:t>
            </a:r>
            <a:r>
              <a:rPr kumimoji="1" lang="mn-MN" altLang="ko-KR" sz="1100" dirty="0">
                <a:solidFill>
                  <a:srgbClr val="000000"/>
                </a:solidFill>
                <a:latin typeface="Arial" panose="020B0604020202020204" pitchFamily="34" charset="0"/>
                <a:ea typeface="나눔고딕 ExtraBold" panose="020D0904000000000000" pitchFamily="50" charset="-127"/>
                <a:cs typeface="Arial" panose="020B0604020202020204" pitchFamily="34" charset="0"/>
              </a:rPr>
              <a:t>ийг </a:t>
            </a:r>
            <a:r>
              <a:rPr lang="en-US" altLang="ko-KR" sz="11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2011</a:t>
            </a:r>
            <a:r>
              <a:rPr lang="mn-MN" altLang="ko-KR" sz="11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 оноос ашиглаж эхэлсэн</a:t>
            </a:r>
            <a:r>
              <a:rPr lang="en-US" altLang="ko-KR" sz="11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 </a:t>
            </a:r>
            <a:r>
              <a:rPr lang="mn-MN" altLang="ko-KR" sz="11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тус системийг сайжруулах улмаар хотыг бүхэлд нь удирдах боломжтой болгох, түүнчлэн системийн мэдээллийн найдвартай байдлыг хангах.</a:t>
            </a:r>
          </a:p>
          <a:p>
            <a:pPr marL="88900" indent="-88900">
              <a:lnSpc>
                <a:spcPct val="120000"/>
              </a:lnSpc>
              <a:buFont typeface="Arial"/>
              <a:buChar char="•"/>
              <a:defRPr lang="ko-KR"/>
            </a:pPr>
            <a:r>
              <a:rPr lang="en-US" altLang="ko-KR" sz="11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1-</a:t>
            </a:r>
            <a:r>
              <a:rPr lang="mn-MN" altLang="ko-KR" sz="11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р үе шат </a:t>
            </a:r>
            <a:r>
              <a:rPr lang="en-US" altLang="ko-KR" sz="11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 75</a:t>
            </a:r>
            <a:r>
              <a:rPr lang="mn-MN" altLang="ko-KR" sz="11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км</a:t>
            </a:r>
            <a:r>
              <a:rPr lang="en-US" altLang="ko-KR" sz="11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a:t>
            </a:r>
            <a:r>
              <a:rPr lang="mn-MN" altLang="ko-KR" sz="11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 2</a:t>
            </a:r>
            <a:r>
              <a:rPr lang="en-US" altLang="ko-KR" sz="11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a:t>
            </a:r>
            <a:r>
              <a:rPr lang="mn-MN" altLang="ko-KR" sz="11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р үе шат</a:t>
            </a:r>
            <a:r>
              <a:rPr lang="en-US" altLang="ko-KR" sz="11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 : 75</a:t>
            </a:r>
            <a:r>
              <a:rPr lang="mn-MN" altLang="ko-KR" sz="11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км</a:t>
            </a:r>
            <a:endParaRPr lang="en-US" altLang="en-US" sz="11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endParaRPr>
          </a:p>
        </p:txBody>
      </p:sp>
      <p:sp>
        <p:nvSpPr>
          <p:cNvPr id="267" name="직사각형 266"/>
          <p:cNvSpPr/>
          <p:nvPr/>
        </p:nvSpPr>
        <p:spPr bwMode="auto">
          <a:xfrm>
            <a:off x="4713154" y="3447273"/>
            <a:ext cx="4078372" cy="793872"/>
          </a:xfrm>
          <a:prstGeom prst="rect">
            <a:avLst/>
          </a:prstGeom>
        </p:spPr>
        <p:txBody>
          <a:bodyPr wrap="square" lIns="0" tIns="0" rIns="0" bIns="0">
            <a:spAutoFit/>
          </a:bodyPr>
          <a:lstStyle/>
          <a:p>
            <a:pPr marL="88900" indent="-88900">
              <a:lnSpc>
                <a:spcPct val="120000"/>
              </a:lnSpc>
              <a:buFont typeface="Arial"/>
              <a:buChar char="•"/>
              <a:defRPr lang="ko-KR"/>
            </a:pPr>
            <a:r>
              <a:rPr lang="mn-MN" altLang="ko-KR" sz="11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Орон нутгийн гол замууд дээрх замын түгжрэл ихтэй цэгүүдэд </a:t>
            </a:r>
            <a:r>
              <a:rPr kumimoji="1" lang="mn-MN" altLang="ko-KR" sz="1100" dirty="0">
                <a:solidFill>
                  <a:srgbClr val="000000"/>
                </a:solidFill>
                <a:latin typeface="Arial" panose="020B0604020202020204" pitchFamily="34" charset="0"/>
                <a:ea typeface="나눔고딕 ExtraBold" panose="020D0904000000000000" pitchFamily="50" charset="-127"/>
                <a:cs typeface="Arial" panose="020B0604020202020204" pitchFamily="34" charset="0"/>
              </a:rPr>
              <a:t>ЗХУДС суурилуулах цаашид өргөтгөх.</a:t>
            </a:r>
            <a:endParaRPr lang="mn-MN" altLang="ko-KR" sz="11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endParaRPr>
          </a:p>
          <a:p>
            <a:pPr marL="88900" indent="-88900">
              <a:lnSpc>
                <a:spcPct val="120000"/>
              </a:lnSpc>
              <a:buFont typeface="Arial"/>
              <a:buChar char="•"/>
              <a:defRPr lang="ko-KR"/>
            </a:pPr>
            <a:r>
              <a:rPr lang="en-US" altLang="ko-KR" sz="11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1-</a:t>
            </a:r>
            <a:r>
              <a:rPr lang="mn-MN" altLang="ko-KR" sz="11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р үе шат </a:t>
            </a:r>
            <a:r>
              <a:rPr lang="en-US" altLang="ko-KR" sz="11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 3</a:t>
            </a:r>
            <a:r>
              <a:rPr lang="mn-MN" altLang="ko-KR" sz="11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 сум</a:t>
            </a:r>
            <a:r>
              <a:rPr lang="en-US" altLang="ko-KR" sz="11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 </a:t>
            </a:r>
            <a:r>
              <a:rPr lang="mn-MN" altLang="ko-KR" sz="11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2</a:t>
            </a:r>
            <a:r>
              <a:rPr lang="en-US" altLang="ko-KR" sz="11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a:t>
            </a:r>
            <a:r>
              <a:rPr lang="mn-MN" altLang="ko-KR" sz="11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р үе шат</a:t>
            </a:r>
            <a:r>
              <a:rPr lang="en-US" altLang="ko-KR" sz="11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 : 10</a:t>
            </a:r>
            <a:r>
              <a:rPr lang="mn-MN" altLang="ko-KR" sz="11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 сум</a:t>
            </a:r>
            <a:r>
              <a:rPr lang="en-US" altLang="ko-KR" sz="11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a:t>
            </a:r>
            <a:br>
              <a:rPr lang="en-US" altLang="ko-KR" sz="11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br>
            <a:r>
              <a:rPr lang="mn-MN" altLang="ko-KR" sz="11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3</a:t>
            </a:r>
            <a:r>
              <a:rPr lang="en-US" altLang="ko-KR" sz="11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a:t>
            </a:r>
            <a:r>
              <a:rPr lang="mn-MN" altLang="ko-KR" sz="11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р үе шат</a:t>
            </a:r>
            <a:r>
              <a:rPr lang="en-US" altLang="ko-KR" sz="11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 :  21</a:t>
            </a:r>
            <a:r>
              <a:rPr lang="mn-MN" altLang="ko-KR" sz="11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 сум</a:t>
            </a:r>
            <a:endParaRPr lang="en-US" altLang="en-US" sz="11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endParaRPr>
          </a:p>
        </p:txBody>
      </p:sp>
      <p:grpSp>
        <p:nvGrpSpPr>
          <p:cNvPr id="81" name="그룹 80"/>
          <p:cNvGrpSpPr/>
          <p:nvPr/>
        </p:nvGrpSpPr>
        <p:grpSpPr>
          <a:xfrm>
            <a:off x="322764" y="1421029"/>
            <a:ext cx="4168853" cy="2426125"/>
            <a:chOff x="322765" y="1702782"/>
            <a:chExt cx="4002850" cy="2426125"/>
          </a:xfrm>
        </p:grpSpPr>
        <p:sp>
          <p:nvSpPr>
            <p:cNvPr id="82" name="LcS65"/>
            <p:cNvSpPr/>
            <p:nvPr/>
          </p:nvSpPr>
          <p:spPr>
            <a:xfrm>
              <a:off x="337019" y="2017820"/>
              <a:ext cx="3988596" cy="2111087"/>
            </a:xfrm>
            <a:prstGeom prst="roundRect">
              <a:avLst>
                <a:gd name="adj" fmla="val 3101"/>
              </a:avLst>
            </a:prstGeom>
            <a:solidFill>
              <a:schemeClr val="bg1"/>
            </a:solidFill>
            <a:ln w="19050">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57546" eaLnBrk="1" fontAlgn="auto" latinLnBrk="1" hangingPunct="1">
                <a:spcBef>
                  <a:spcPts val="0"/>
                </a:spcBef>
                <a:spcAft>
                  <a:spcPts val="0"/>
                </a:spcAft>
                <a:defRPr/>
              </a:pPr>
              <a:endParaRPr lang="ko-KR" altLang="en-US">
                <a:solidFill>
                  <a:srgbClr val="FFFFFF"/>
                </a:solidFill>
                <a:latin typeface="Arial" panose="020B0604020202020204" pitchFamily="34" charset="0"/>
                <a:ea typeface="나눔고딕 Bold" panose="020D0804000000000000" pitchFamily="50" charset="-127"/>
                <a:cs typeface="Arial" panose="020B0604020202020204" pitchFamily="34" charset="0"/>
              </a:endParaRPr>
            </a:p>
          </p:txBody>
        </p:sp>
        <p:sp>
          <p:nvSpPr>
            <p:cNvPr id="83" name="AutoShape 212"/>
            <p:cNvSpPr>
              <a:spLocks noChangeArrowheads="1"/>
            </p:cNvSpPr>
            <p:nvPr/>
          </p:nvSpPr>
          <p:spPr bwMode="auto">
            <a:xfrm>
              <a:off x="322765" y="1702782"/>
              <a:ext cx="4002850" cy="323966"/>
            </a:xfrm>
            <a:prstGeom prst="roundRect">
              <a:avLst>
                <a:gd name="adj" fmla="val 16667"/>
              </a:avLst>
            </a:prstGeom>
            <a:solidFill>
              <a:srgbClr val="301E70"/>
            </a:solidFill>
            <a:ln w="9525" algn="ctr">
              <a:noFill/>
              <a:round/>
              <a:headEnd/>
              <a:tailEnd/>
            </a:ln>
            <a:effectLst>
              <a:outerShdw dist="35921" dir="2700000" algn="ctr" rotWithShape="0">
                <a:srgbClr val="CECFCE"/>
              </a:outerShdw>
            </a:effectLst>
          </p:spPr>
          <p:txBody>
            <a:bodyPr wrap="none" lIns="95754" tIns="47877" rIns="95754" bIns="47877" anchor="ctr"/>
            <a:lstStyle/>
            <a:p>
              <a:pPr algn="ctr" defTabSz="839429" latinLnBrk="0">
                <a:defRPr/>
              </a:pPr>
              <a:r>
                <a:rPr lang="mn-MN" altLang="ko-KR" dirty="0">
                  <a:solidFill>
                    <a:prstClr val="white"/>
                  </a:solidFill>
                  <a:effectLst>
                    <a:reflection blurRad="12700" stA="28000" endPos="45000" dist="1000" dir="5400000" sy="-100000" algn="bl" rotWithShape="0"/>
                  </a:effectLst>
                  <a:latin typeface="Arial" panose="020B0604020202020204" pitchFamily="34" charset="0"/>
                  <a:ea typeface="나눔고딕 Bold" panose="020D0804000000000000" pitchFamily="50" charset="-127"/>
                  <a:cs typeface="Arial" panose="020B0604020202020204" pitchFamily="34" charset="0"/>
                </a:rPr>
                <a:t>Системийн загвар</a:t>
              </a:r>
              <a:endParaRPr lang="ko-KR" altLang="en-US" sz="1700" kern="0" dirty="0">
                <a:solidFill>
                  <a:sysClr val="window" lastClr="FFFFFF"/>
                </a:solidFill>
                <a:latin typeface="Arial" panose="020B0604020202020204" pitchFamily="34" charset="0"/>
                <a:ea typeface="나눔고딕 Bold" panose="020D0804000000000000" pitchFamily="50" charset="-127"/>
                <a:cs typeface="Arial" panose="020B0604020202020204" pitchFamily="34" charset="0"/>
              </a:endParaRPr>
            </a:p>
          </p:txBody>
        </p:sp>
      </p:grpSp>
      <p:grpSp>
        <p:nvGrpSpPr>
          <p:cNvPr id="10" name="그룹 9"/>
          <p:cNvGrpSpPr/>
          <p:nvPr/>
        </p:nvGrpSpPr>
        <p:grpSpPr>
          <a:xfrm>
            <a:off x="322764" y="3898773"/>
            <a:ext cx="4168853" cy="2541775"/>
            <a:chOff x="322764" y="4195104"/>
            <a:chExt cx="4168853" cy="2426125"/>
          </a:xfrm>
        </p:grpSpPr>
        <p:grpSp>
          <p:nvGrpSpPr>
            <p:cNvPr id="78" name="그룹 77"/>
            <p:cNvGrpSpPr/>
            <p:nvPr/>
          </p:nvGrpSpPr>
          <p:grpSpPr>
            <a:xfrm>
              <a:off x="322764" y="4195104"/>
              <a:ext cx="4168853" cy="2426125"/>
              <a:chOff x="322765" y="1702782"/>
              <a:chExt cx="4002850" cy="2426125"/>
            </a:xfrm>
          </p:grpSpPr>
          <p:sp>
            <p:nvSpPr>
              <p:cNvPr id="79" name="LcS65"/>
              <p:cNvSpPr/>
              <p:nvPr/>
            </p:nvSpPr>
            <p:spPr>
              <a:xfrm>
                <a:off x="337019" y="2017820"/>
                <a:ext cx="3988596" cy="2111087"/>
              </a:xfrm>
              <a:prstGeom prst="roundRect">
                <a:avLst>
                  <a:gd name="adj" fmla="val 3101"/>
                </a:avLst>
              </a:prstGeom>
              <a:solidFill>
                <a:schemeClr val="bg1"/>
              </a:solidFill>
              <a:ln w="19050">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57546" eaLnBrk="1" fontAlgn="auto" latinLnBrk="1" hangingPunct="1">
                  <a:spcBef>
                    <a:spcPts val="0"/>
                  </a:spcBef>
                  <a:spcAft>
                    <a:spcPts val="0"/>
                  </a:spcAft>
                  <a:defRPr/>
                </a:pPr>
                <a:endParaRPr lang="ko-KR" altLang="en-US">
                  <a:solidFill>
                    <a:srgbClr val="FFFFFF"/>
                  </a:solidFill>
                  <a:latin typeface="Arial" panose="020B0604020202020204" pitchFamily="34" charset="0"/>
                  <a:ea typeface="나눔고딕 Bold" panose="020D0804000000000000" pitchFamily="50" charset="-127"/>
                  <a:cs typeface="Arial" panose="020B0604020202020204" pitchFamily="34" charset="0"/>
                </a:endParaRPr>
              </a:p>
            </p:txBody>
          </p:sp>
          <p:sp>
            <p:nvSpPr>
              <p:cNvPr id="80" name="AutoShape 212"/>
              <p:cNvSpPr>
                <a:spLocks noChangeArrowheads="1"/>
              </p:cNvSpPr>
              <p:nvPr/>
            </p:nvSpPr>
            <p:spPr bwMode="auto">
              <a:xfrm>
                <a:off x="322765" y="1702782"/>
                <a:ext cx="4002850" cy="323966"/>
              </a:xfrm>
              <a:prstGeom prst="roundRect">
                <a:avLst>
                  <a:gd name="adj" fmla="val 16667"/>
                </a:avLst>
              </a:prstGeom>
              <a:solidFill>
                <a:srgbClr val="301E70"/>
              </a:solidFill>
              <a:ln w="9525" algn="ctr">
                <a:noFill/>
                <a:round/>
                <a:headEnd/>
                <a:tailEnd/>
              </a:ln>
              <a:effectLst>
                <a:outerShdw dist="35921" dir="2700000" algn="ctr" rotWithShape="0">
                  <a:srgbClr val="CECFCE"/>
                </a:outerShdw>
              </a:effectLst>
            </p:spPr>
            <p:txBody>
              <a:bodyPr wrap="none" lIns="95754" tIns="47877" rIns="95754" bIns="47877" anchor="ctr"/>
              <a:lstStyle/>
              <a:p>
                <a:pPr algn="ctr" defTabSz="839429" latinLnBrk="0">
                  <a:defRPr/>
                </a:pPr>
                <a:r>
                  <a:rPr lang="mn-MN" altLang="ko-KR" dirty="0">
                    <a:solidFill>
                      <a:prstClr val="white"/>
                    </a:solidFill>
                    <a:effectLst>
                      <a:reflection blurRad="12700" stA="28000" endPos="45000" dist="1000" dir="5400000" sy="-100000" algn="bl" rotWithShape="0"/>
                    </a:effectLst>
                    <a:latin typeface="Arial" panose="020B0604020202020204" pitchFamily="34" charset="0"/>
                    <a:ea typeface="나눔고딕 Bold" panose="020D0804000000000000" pitchFamily="50" charset="-127"/>
                    <a:cs typeface="Arial" panose="020B0604020202020204" pitchFamily="34" charset="0"/>
                  </a:rPr>
                  <a:t>Зорилт </a:t>
                </a:r>
                <a:r>
                  <a:rPr lang="en-US" altLang="ko-KR" dirty="0">
                    <a:solidFill>
                      <a:prstClr val="white"/>
                    </a:solidFill>
                    <a:effectLst>
                      <a:reflection blurRad="12700" stA="28000" endPos="45000" dist="1000" dir="5400000" sy="-100000" algn="bl" rotWithShape="0"/>
                    </a:effectLst>
                    <a:latin typeface="Arial" panose="020B0604020202020204" pitchFamily="34" charset="0"/>
                    <a:ea typeface="나눔고딕 Bold" panose="020D0804000000000000" pitchFamily="50" charset="-127"/>
                    <a:cs typeface="Arial" panose="020B0604020202020204" pitchFamily="34" charset="0"/>
                  </a:rPr>
                  <a:t>&amp; </a:t>
                </a:r>
                <a:r>
                  <a:rPr lang="mn-MN" altLang="ko-KR" dirty="0">
                    <a:solidFill>
                      <a:prstClr val="white"/>
                    </a:solidFill>
                    <a:effectLst>
                      <a:reflection blurRad="12700" stA="28000" endPos="45000" dist="1000" dir="5400000" sy="-100000" algn="bl" rotWithShape="0"/>
                    </a:effectLst>
                    <a:latin typeface="Arial" panose="020B0604020202020204" pitchFamily="34" charset="0"/>
                    <a:ea typeface="나눔고딕 Bold" panose="020D0804000000000000" pitchFamily="50" charset="-127"/>
                    <a:cs typeface="Arial" panose="020B0604020202020204" pitchFamily="34" charset="0"/>
                  </a:rPr>
                  <a:t>Үр нөлөө</a:t>
                </a:r>
                <a:endParaRPr lang="en-US" altLang="ko-KR" dirty="0">
                  <a:solidFill>
                    <a:prstClr val="white"/>
                  </a:solidFill>
                  <a:effectLst>
                    <a:reflection blurRad="12700" stA="28000" endPos="45000" dist="1000" dir="5400000" sy="-100000" algn="bl" rotWithShape="0"/>
                  </a:effectLst>
                  <a:latin typeface="Arial" panose="020B0604020202020204" pitchFamily="34" charset="0"/>
                  <a:ea typeface="나눔고딕 Bold" panose="020D0804000000000000" pitchFamily="50" charset="-127"/>
                  <a:cs typeface="Arial" panose="020B0604020202020204" pitchFamily="34" charset="0"/>
                </a:endParaRPr>
              </a:p>
            </p:txBody>
          </p:sp>
        </p:grpSp>
        <p:sp>
          <p:nvSpPr>
            <p:cNvPr id="87" name="TextBox 47"/>
            <p:cNvSpPr txBox="1"/>
            <p:nvPr/>
          </p:nvSpPr>
          <p:spPr>
            <a:xfrm>
              <a:off x="378985" y="4589421"/>
              <a:ext cx="4112631" cy="1691336"/>
            </a:xfrm>
            <a:prstGeom prst="rect">
              <a:avLst/>
            </a:prstGeom>
            <a:noFill/>
          </p:spPr>
          <p:txBody>
            <a:bodyPr wrap="square">
              <a:spAutoFit/>
              <a:scene3d>
                <a:camera prst="orthographicFront"/>
                <a:lightRig rig="threePt" dir="t"/>
              </a:scene3d>
              <a:sp3d>
                <a:bevelT w="1270" h="1270"/>
                <a:bevelB w="0" h="0"/>
              </a:sp3d>
            </a:bodyPr>
            <a:lstStyle>
              <a:defPPr>
                <a:defRPr lang="ko-KR"/>
              </a:defPPr>
              <a:lvl1pPr algn="l" rtl="0" fontAlgn="base" latinLnBrk="1">
                <a:spcBef>
                  <a:spcPct val="0"/>
                </a:spcBef>
                <a:spcAft>
                  <a:spcPct val="0"/>
                </a:spcAft>
                <a:defRPr kumimoji="1" kern="1200">
                  <a:solidFill>
                    <a:schemeClr val="tx1"/>
                  </a:solidFill>
                  <a:latin typeface="굴림" charset="-127"/>
                  <a:ea typeface="굴림" charset="-127"/>
                  <a:cs typeface="+mn-cs"/>
                </a:defRPr>
              </a:lvl1pPr>
              <a:lvl2pPr marL="532454" algn="l" rtl="0" fontAlgn="base" latinLnBrk="1">
                <a:spcBef>
                  <a:spcPct val="0"/>
                </a:spcBef>
                <a:spcAft>
                  <a:spcPct val="0"/>
                </a:spcAft>
                <a:defRPr kumimoji="1" kern="1200">
                  <a:solidFill>
                    <a:schemeClr val="tx1"/>
                  </a:solidFill>
                  <a:latin typeface="굴림" charset="-127"/>
                  <a:ea typeface="굴림" charset="-127"/>
                  <a:cs typeface="+mn-cs"/>
                </a:defRPr>
              </a:lvl2pPr>
              <a:lvl3pPr marL="1064909" algn="l" rtl="0" fontAlgn="base" latinLnBrk="1">
                <a:spcBef>
                  <a:spcPct val="0"/>
                </a:spcBef>
                <a:spcAft>
                  <a:spcPct val="0"/>
                </a:spcAft>
                <a:defRPr kumimoji="1" kern="1200">
                  <a:solidFill>
                    <a:schemeClr val="tx1"/>
                  </a:solidFill>
                  <a:latin typeface="굴림" charset="-127"/>
                  <a:ea typeface="굴림" charset="-127"/>
                  <a:cs typeface="+mn-cs"/>
                </a:defRPr>
              </a:lvl3pPr>
              <a:lvl4pPr marL="1597363" algn="l" rtl="0" fontAlgn="base" latinLnBrk="1">
                <a:spcBef>
                  <a:spcPct val="0"/>
                </a:spcBef>
                <a:spcAft>
                  <a:spcPct val="0"/>
                </a:spcAft>
                <a:defRPr kumimoji="1" kern="1200">
                  <a:solidFill>
                    <a:schemeClr val="tx1"/>
                  </a:solidFill>
                  <a:latin typeface="굴림" charset="-127"/>
                  <a:ea typeface="굴림" charset="-127"/>
                  <a:cs typeface="+mn-cs"/>
                </a:defRPr>
              </a:lvl4pPr>
              <a:lvl5pPr marL="2129822" algn="l" rtl="0" fontAlgn="base" latinLnBrk="1">
                <a:spcBef>
                  <a:spcPct val="0"/>
                </a:spcBef>
                <a:spcAft>
                  <a:spcPct val="0"/>
                </a:spcAft>
                <a:defRPr kumimoji="1" kern="1200">
                  <a:solidFill>
                    <a:schemeClr val="tx1"/>
                  </a:solidFill>
                  <a:latin typeface="굴림" charset="-127"/>
                  <a:ea typeface="굴림" charset="-127"/>
                  <a:cs typeface="+mn-cs"/>
                </a:defRPr>
              </a:lvl5pPr>
              <a:lvl6pPr marL="2662271" algn="l" defTabSz="1064909" rtl="0" eaLnBrk="1" latinLnBrk="1" hangingPunct="1">
                <a:defRPr kumimoji="1" kern="1200">
                  <a:solidFill>
                    <a:schemeClr val="tx1"/>
                  </a:solidFill>
                  <a:latin typeface="굴림" charset="-127"/>
                  <a:ea typeface="굴림" charset="-127"/>
                  <a:cs typeface="+mn-cs"/>
                </a:defRPr>
              </a:lvl6pPr>
              <a:lvl7pPr marL="3194729" algn="l" defTabSz="1064909" rtl="0" eaLnBrk="1" latinLnBrk="1" hangingPunct="1">
                <a:defRPr kumimoji="1" kern="1200">
                  <a:solidFill>
                    <a:schemeClr val="tx1"/>
                  </a:solidFill>
                  <a:latin typeface="굴림" charset="-127"/>
                  <a:ea typeface="굴림" charset="-127"/>
                  <a:cs typeface="+mn-cs"/>
                </a:defRPr>
              </a:lvl7pPr>
              <a:lvl8pPr marL="3727180" algn="l" defTabSz="1064909" rtl="0" eaLnBrk="1" latinLnBrk="1" hangingPunct="1">
                <a:defRPr kumimoji="1" kern="1200">
                  <a:solidFill>
                    <a:schemeClr val="tx1"/>
                  </a:solidFill>
                  <a:latin typeface="굴림" charset="-127"/>
                  <a:ea typeface="굴림" charset="-127"/>
                  <a:cs typeface="+mn-cs"/>
                </a:defRPr>
              </a:lvl8pPr>
              <a:lvl9pPr marL="4259636" algn="l" defTabSz="1064909" rtl="0" eaLnBrk="1" latinLnBrk="1" hangingPunct="1">
                <a:defRPr kumimoji="1" kern="1200">
                  <a:solidFill>
                    <a:schemeClr val="tx1"/>
                  </a:solidFill>
                  <a:latin typeface="굴림" charset="-127"/>
                  <a:ea typeface="굴림" charset="-127"/>
                  <a:cs typeface="+mn-cs"/>
                </a:defRPr>
              </a:lvl9pPr>
            </a:lstStyle>
            <a:p>
              <a:pPr marL="88900" indent="-88900">
                <a:lnSpc>
                  <a:spcPct val="110000"/>
                </a:lnSpc>
                <a:buClr>
                  <a:srgbClr val="0079C1"/>
                </a:buClr>
                <a:buFont typeface="Arial"/>
                <a:buChar char="•"/>
                <a:tabLst>
                  <a:tab pos="133350" algn="l"/>
                </a:tabLst>
                <a:defRPr lang="ko-KR"/>
              </a:pPr>
              <a:r>
                <a:rPr lang="mn-MN" altLang="ko-KR" sz="1000" dirty="0">
                  <a:solidFill>
                    <a:srgbClr val="000000"/>
                  </a:solidFill>
                  <a:latin typeface="Arial" panose="020B0604020202020204" pitchFamily="34" charset="0"/>
                  <a:ea typeface="나눔고딕 ExtraBold" panose="020D0904000000000000" pitchFamily="50" charset="-127"/>
                  <a:cs typeface="Arial" panose="020B0604020202020204" pitchFamily="34" charset="0"/>
                </a:rPr>
                <a:t>ЗХУДС болон Ослын менежментийн системийг ашиглан хот хоорондын </a:t>
              </a:r>
              <a:r>
                <a:rPr lang="mn-MN" altLang="ko-KR" sz="10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гол замуудын зохицуулалтыг оновчтой болгож, нэвтрүүлэлтийг боломжит дээд хэмжээнд хүргэх.</a:t>
              </a:r>
            </a:p>
            <a:p>
              <a:pPr marL="88900" indent="-88900">
                <a:lnSpc>
                  <a:spcPct val="110000"/>
                </a:lnSpc>
                <a:buClr>
                  <a:srgbClr val="0079C1"/>
                </a:buClr>
                <a:buFont typeface="Arial"/>
                <a:buChar char="•"/>
                <a:tabLst>
                  <a:tab pos="133350" algn="l"/>
                </a:tabLst>
                <a:defRPr lang="ko-KR"/>
              </a:pPr>
              <a:r>
                <a:rPr lang="mn-MN" altLang="ko-KR" sz="10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Хэрэглэгчдийг бодит цагийн горимд замын хөдөлгөөний нөхцөл байдлын мэдээллээр хангах, улмаар замын хөдөлгөөний зохицуулалтын мэргэжилтнүүдэд болон операторуудад хөдөлгөөний зохицуулалт хийх боломжийг бий болгох.</a:t>
              </a:r>
            </a:p>
            <a:p>
              <a:pPr marL="88900" indent="-88900">
                <a:lnSpc>
                  <a:spcPct val="110000"/>
                </a:lnSpc>
                <a:buClr>
                  <a:srgbClr val="0079C1"/>
                </a:buClr>
                <a:buFont typeface="Arial"/>
                <a:buChar char="•"/>
                <a:tabLst>
                  <a:tab pos="133350" algn="l"/>
                </a:tabLst>
                <a:defRPr lang="ko-KR"/>
              </a:pPr>
              <a:r>
                <a:rPr lang="mn-MN" altLang="ko-KR" sz="1000" dirty="0">
                  <a:solidFill>
                    <a:srgbClr val="000000"/>
                  </a:solidFill>
                  <a:latin typeface="Arial" panose="020B0604020202020204" pitchFamily="34" charset="0"/>
                  <a:ea typeface="나눔고딕 ExtraBold" panose="020D0904000000000000" pitchFamily="50" charset="-127"/>
                  <a:cs typeface="Arial" panose="020B0604020202020204" pitchFamily="34" charset="0"/>
                </a:rPr>
                <a:t>Хот хоорондын гол замуудын шаардлагатай цэгүүдэд ЗХУДС суурилуулах, улмаар бодит цагийн горимд хөдөлгөөний мэдэллийг авах боломжийг олгох.</a:t>
              </a:r>
              <a:endParaRPr lang="en-US" altLang="ko-KR" sz="10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endParaRPr>
            </a:p>
          </p:txBody>
        </p:sp>
      </p:grpSp>
      <p:grpSp>
        <p:nvGrpSpPr>
          <p:cNvPr id="63" name="그룹 62"/>
          <p:cNvGrpSpPr/>
          <p:nvPr/>
        </p:nvGrpSpPr>
        <p:grpSpPr>
          <a:xfrm>
            <a:off x="431156" y="1796620"/>
            <a:ext cx="3950908" cy="1950763"/>
            <a:chOff x="402087" y="2523007"/>
            <a:chExt cx="3950908" cy="1950763"/>
          </a:xfrm>
        </p:grpSpPr>
        <p:pic>
          <p:nvPicPr>
            <p:cNvPr id="64" name="그림 58"/>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2321172" y="3590551"/>
              <a:ext cx="967367" cy="8832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5" name="그림 59"/>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3292808" y="3590551"/>
              <a:ext cx="967367" cy="8832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6" name="Picture 40"/>
            <p:cNvPicPr>
              <a:picLocks noChangeAspect="1" noChangeArrowheads="1"/>
            </p:cNvPicPr>
            <p:nvPr/>
          </p:nvPicPr>
          <p:blipFill>
            <a:blip r:embed="rId4">
              <a:extLst>
                <a:ext uri="{28A0092B-C50C-407E-A947-70E740481C1C}">
                  <a14:useLocalDpi xmlns:a14="http://schemas.microsoft.com/office/drawing/2010/main" val="0"/>
                </a:ext>
              </a:extLst>
            </a:blip>
            <a:srcRect t="10294"/>
            <a:stretch>
              <a:fillRect/>
            </a:stretch>
          </p:blipFill>
          <p:spPr bwMode="auto">
            <a:xfrm>
              <a:off x="1352383" y="3590551"/>
              <a:ext cx="964522" cy="883219"/>
            </a:xfrm>
            <a:prstGeom prst="rect">
              <a:avLst/>
            </a:prstGeom>
            <a:solidFill>
              <a:srgbClr val="EDEDED"/>
            </a:solid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67" name="그림 79"/>
            <p:cNvPicPr>
              <a:picLocks noChangeAspect="1"/>
            </p:cNvPicPr>
            <p:nvPr/>
          </p:nvPicPr>
          <p:blipFill>
            <a:blip r:embed="rId5">
              <a:extLst>
                <a:ext uri="{28A0092B-C50C-407E-A947-70E740481C1C}">
                  <a14:useLocalDpi xmlns:a14="http://schemas.microsoft.com/office/drawing/2010/main" val="0"/>
                </a:ext>
              </a:extLst>
            </a:blip>
            <a:srcRect l="31294" t="10112" r="36818" b="77013"/>
            <a:stretch>
              <a:fillRect/>
            </a:stretch>
          </p:blipFill>
          <p:spPr bwMode="auto">
            <a:xfrm>
              <a:off x="444765" y="3588631"/>
              <a:ext cx="911885" cy="885139"/>
            </a:xfrm>
            <a:prstGeom prst="rect">
              <a:avLst/>
            </a:prstGeom>
            <a:solidFill>
              <a:srgbClr val="EDEDED"/>
            </a:solidFill>
            <a:ln>
              <a:noFill/>
            </a:ln>
            <a:extLst>
              <a:ext uri="{91240B29-F687-4F45-9708-019B960494DF}">
                <a14:hiddenLine xmlns:a14="http://schemas.microsoft.com/office/drawing/2010/main" w="9525">
                  <a:solidFill>
                    <a:srgbClr val="000000"/>
                  </a:solidFill>
                  <a:miter lim="800000"/>
                  <a:headEnd/>
                  <a:tailEnd/>
                </a14:hiddenLine>
              </a:ext>
            </a:extLst>
          </p:spPr>
        </p:pic>
        <p:grpSp>
          <p:nvGrpSpPr>
            <p:cNvPr id="68" name="그룹 67"/>
            <p:cNvGrpSpPr/>
            <p:nvPr/>
          </p:nvGrpSpPr>
          <p:grpSpPr>
            <a:xfrm>
              <a:off x="402087" y="2523007"/>
              <a:ext cx="3950908" cy="1890205"/>
              <a:chOff x="402087" y="2523007"/>
              <a:chExt cx="3950908" cy="1890205"/>
            </a:xfrm>
          </p:grpSpPr>
          <p:pic>
            <p:nvPicPr>
              <p:cNvPr id="69" name="Picture 1734" descr="z"/>
              <p:cNvPicPr>
                <a:picLocks noChangeAspect="1" noChangeArrowheads="1"/>
              </p:cNvPicPr>
              <p:nvPr/>
            </p:nvPicPr>
            <p:blipFill>
              <a:blip r:embed="rId6">
                <a:extLst>
                  <a:ext uri="{28A0092B-C50C-407E-A947-70E740481C1C}">
                    <a14:useLocalDpi xmlns:a14="http://schemas.microsoft.com/office/drawing/2010/main" val="0"/>
                  </a:ext>
                </a:extLst>
              </a:blip>
              <a:srcRect l="-2" r="38860"/>
              <a:stretch>
                <a:fillRect/>
              </a:stretch>
            </p:blipFill>
            <p:spPr bwMode="auto">
              <a:xfrm>
                <a:off x="402087" y="2642050"/>
                <a:ext cx="3923528" cy="1011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0" name="Picture 871" descr="레이더검지기(가로등부착형 2ch)"/>
              <p:cNvPicPr>
                <a:picLocks noChangeAspect="1" noChangeArrowheads="1"/>
              </p:cNvPicPr>
              <p:nvPr/>
            </p:nvPicPr>
            <p:blipFill>
              <a:blip r:embed="rId7">
                <a:clrChange>
                  <a:clrFrom>
                    <a:srgbClr val="FDFDFD"/>
                  </a:clrFrom>
                  <a:clrTo>
                    <a:srgbClr val="FDFDFD">
                      <a:alpha val="0"/>
                    </a:srgbClr>
                  </a:clrTo>
                </a:clrChange>
                <a:extLst>
                  <a:ext uri="{28A0092B-C50C-407E-A947-70E740481C1C}">
                    <a14:useLocalDpi xmlns:a14="http://schemas.microsoft.com/office/drawing/2010/main" val="0"/>
                  </a:ext>
                </a:extLst>
              </a:blip>
              <a:srcRect t="2" b="127"/>
              <a:stretch>
                <a:fillRect/>
              </a:stretch>
            </p:blipFill>
            <p:spPr bwMode="auto">
              <a:xfrm>
                <a:off x="3935823" y="2761092"/>
                <a:ext cx="112385" cy="36288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1" name="Picture 1771" descr="슝-02-02"/>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3012555" y="2859015"/>
                <a:ext cx="958832" cy="2860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2" name="Picture 1772" descr="슝-02-02"/>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rot="20185536">
                <a:off x="1877321" y="2947337"/>
                <a:ext cx="778162" cy="4320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3" name="Text Box 98"/>
              <p:cNvSpPr txBox="1">
                <a:spLocks noChangeArrowheads="1"/>
              </p:cNvSpPr>
              <p:nvPr/>
            </p:nvSpPr>
            <p:spPr bwMode="auto">
              <a:xfrm>
                <a:off x="2440671" y="2649806"/>
                <a:ext cx="314189" cy="124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lIns="0" tIns="0" rIns="0" bIns="0" anchor="ctr">
                <a:spAutoFit/>
              </a:bodyPr>
              <a:lstStyle>
                <a:lvl1pPr marL="101600" indent="-101600" defTabSz="1042988">
                  <a:tabLst>
                    <a:tab pos="5648325" algn="l"/>
                  </a:tabLst>
                  <a:defRPr sz="1900">
                    <a:solidFill>
                      <a:schemeClr val="tx1"/>
                    </a:solidFill>
                    <a:latin typeface="Calibri" panose="020F0502020204030204" pitchFamily="34" charset="0"/>
                    <a:ea typeface="맑은 고딕" panose="020B0503020000020004" pitchFamily="50" charset="-127"/>
                  </a:defRPr>
                </a:lvl1pPr>
                <a:lvl2pPr marL="742950" indent="-285750" defTabSz="1042988">
                  <a:tabLst>
                    <a:tab pos="5648325" algn="l"/>
                  </a:tabLst>
                  <a:defRPr sz="1900">
                    <a:solidFill>
                      <a:schemeClr val="tx1"/>
                    </a:solidFill>
                    <a:latin typeface="Calibri" panose="020F0502020204030204" pitchFamily="34" charset="0"/>
                    <a:ea typeface="맑은 고딕" panose="020B0503020000020004" pitchFamily="50" charset="-127"/>
                  </a:defRPr>
                </a:lvl2pPr>
                <a:lvl3pPr marL="1143000" indent="-228600" defTabSz="1042988">
                  <a:tabLst>
                    <a:tab pos="5648325" algn="l"/>
                  </a:tabLst>
                  <a:defRPr sz="1900">
                    <a:solidFill>
                      <a:schemeClr val="tx1"/>
                    </a:solidFill>
                    <a:latin typeface="Calibri" panose="020F0502020204030204" pitchFamily="34" charset="0"/>
                    <a:ea typeface="맑은 고딕" panose="020B0503020000020004" pitchFamily="50" charset="-127"/>
                  </a:defRPr>
                </a:lvl3pPr>
                <a:lvl4pPr marL="1600200" indent="-228600" defTabSz="1042988">
                  <a:tabLst>
                    <a:tab pos="5648325" algn="l"/>
                  </a:tabLst>
                  <a:defRPr sz="1900">
                    <a:solidFill>
                      <a:schemeClr val="tx1"/>
                    </a:solidFill>
                    <a:latin typeface="Calibri" panose="020F0502020204030204" pitchFamily="34" charset="0"/>
                    <a:ea typeface="맑은 고딕" panose="020B0503020000020004" pitchFamily="50" charset="-127"/>
                  </a:defRPr>
                </a:lvl4pPr>
                <a:lvl5pPr marL="2057400" indent="-228600" defTabSz="1042988">
                  <a:tabLst>
                    <a:tab pos="5648325" algn="l"/>
                  </a:tabLst>
                  <a:defRPr sz="1900">
                    <a:solidFill>
                      <a:schemeClr val="tx1"/>
                    </a:solidFill>
                    <a:latin typeface="Calibri" panose="020F0502020204030204" pitchFamily="34" charset="0"/>
                    <a:ea typeface="맑은 고딕" panose="020B0503020000020004" pitchFamily="50" charset="-127"/>
                  </a:defRPr>
                </a:lvl5pPr>
                <a:lvl6pPr marL="2514600" indent="-228600" defTabSz="1042988" eaLnBrk="0" fontAlgn="base" hangingPunct="0">
                  <a:spcBef>
                    <a:spcPct val="0"/>
                  </a:spcBef>
                  <a:spcAft>
                    <a:spcPct val="0"/>
                  </a:spcAft>
                  <a:tabLst>
                    <a:tab pos="5648325" algn="l"/>
                  </a:tabLst>
                  <a:defRPr sz="1900">
                    <a:solidFill>
                      <a:schemeClr val="tx1"/>
                    </a:solidFill>
                    <a:latin typeface="Calibri" panose="020F0502020204030204" pitchFamily="34" charset="0"/>
                    <a:ea typeface="맑은 고딕" panose="020B0503020000020004" pitchFamily="50" charset="-127"/>
                  </a:defRPr>
                </a:lvl6pPr>
                <a:lvl7pPr marL="2971800" indent="-228600" defTabSz="1042988" eaLnBrk="0" fontAlgn="base" hangingPunct="0">
                  <a:spcBef>
                    <a:spcPct val="0"/>
                  </a:spcBef>
                  <a:spcAft>
                    <a:spcPct val="0"/>
                  </a:spcAft>
                  <a:tabLst>
                    <a:tab pos="5648325" algn="l"/>
                  </a:tabLst>
                  <a:defRPr sz="1900">
                    <a:solidFill>
                      <a:schemeClr val="tx1"/>
                    </a:solidFill>
                    <a:latin typeface="Calibri" panose="020F0502020204030204" pitchFamily="34" charset="0"/>
                    <a:ea typeface="맑은 고딕" panose="020B0503020000020004" pitchFamily="50" charset="-127"/>
                  </a:defRPr>
                </a:lvl7pPr>
                <a:lvl8pPr marL="3429000" indent="-228600" defTabSz="1042988" eaLnBrk="0" fontAlgn="base" hangingPunct="0">
                  <a:spcBef>
                    <a:spcPct val="0"/>
                  </a:spcBef>
                  <a:spcAft>
                    <a:spcPct val="0"/>
                  </a:spcAft>
                  <a:tabLst>
                    <a:tab pos="5648325" algn="l"/>
                  </a:tabLst>
                  <a:defRPr sz="1900">
                    <a:solidFill>
                      <a:schemeClr val="tx1"/>
                    </a:solidFill>
                    <a:latin typeface="Calibri" panose="020F0502020204030204" pitchFamily="34" charset="0"/>
                    <a:ea typeface="맑은 고딕" panose="020B0503020000020004" pitchFamily="50" charset="-127"/>
                  </a:defRPr>
                </a:lvl8pPr>
                <a:lvl9pPr marL="3886200" indent="-228600" defTabSz="1042988" eaLnBrk="0" fontAlgn="base" hangingPunct="0">
                  <a:spcBef>
                    <a:spcPct val="0"/>
                  </a:spcBef>
                  <a:spcAft>
                    <a:spcPct val="0"/>
                  </a:spcAft>
                  <a:tabLst>
                    <a:tab pos="5648325" algn="l"/>
                  </a:tabLst>
                  <a:defRPr sz="1900">
                    <a:solidFill>
                      <a:schemeClr val="tx1"/>
                    </a:solidFill>
                    <a:latin typeface="Calibri" panose="020F0502020204030204" pitchFamily="34" charset="0"/>
                    <a:ea typeface="맑은 고딕" panose="020B0503020000020004" pitchFamily="50" charset="-127"/>
                  </a:defRPr>
                </a:lvl9pPr>
              </a:lstStyle>
              <a:p>
                <a:pPr>
                  <a:lnSpc>
                    <a:spcPct val="90000"/>
                  </a:lnSpc>
                  <a:buClr>
                    <a:srgbClr val="262626"/>
                  </a:buClr>
                  <a:buSzPct val="80000"/>
                </a:pPr>
                <a:r>
                  <a:rPr kumimoji="1" lang="en-US" altLang="en-US" sz="900">
                    <a:solidFill>
                      <a:srgbClr val="262626"/>
                    </a:solidFill>
                    <a:latin typeface="Arial" panose="020B0604020202020204" pitchFamily="34" charset="0"/>
                    <a:ea typeface="나눔고딕 Bold" panose="020D0804000000000000" pitchFamily="50" charset="-127"/>
                    <a:cs typeface="Arial" panose="020B0604020202020204" pitchFamily="34" charset="0"/>
                    <a:sym typeface="Monotype Sorts" charset="-127"/>
                  </a:rPr>
                  <a:t>CCTV</a:t>
                </a:r>
              </a:p>
            </p:txBody>
          </p:sp>
          <p:sp>
            <p:nvSpPr>
              <p:cNvPr id="74" name="Text Box 98"/>
              <p:cNvSpPr txBox="1">
                <a:spLocks noChangeArrowheads="1"/>
              </p:cNvSpPr>
              <p:nvPr/>
            </p:nvSpPr>
            <p:spPr bwMode="auto">
              <a:xfrm>
                <a:off x="3692558" y="2640206"/>
                <a:ext cx="660437" cy="124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lIns="0" tIns="0" rIns="0" bIns="0" anchor="ctr">
                <a:spAutoFit/>
              </a:bodyPr>
              <a:lstStyle>
                <a:lvl1pPr marL="101600" indent="-101600" defTabSz="1042988">
                  <a:tabLst>
                    <a:tab pos="5648325" algn="l"/>
                  </a:tabLst>
                  <a:defRPr sz="1900">
                    <a:solidFill>
                      <a:schemeClr val="tx1"/>
                    </a:solidFill>
                    <a:latin typeface="Calibri" panose="020F0502020204030204" pitchFamily="34" charset="0"/>
                    <a:ea typeface="맑은 고딕" panose="020B0503020000020004" pitchFamily="50" charset="-127"/>
                  </a:defRPr>
                </a:lvl1pPr>
                <a:lvl2pPr marL="742950" indent="-285750" defTabSz="1042988">
                  <a:tabLst>
                    <a:tab pos="5648325" algn="l"/>
                  </a:tabLst>
                  <a:defRPr sz="1900">
                    <a:solidFill>
                      <a:schemeClr val="tx1"/>
                    </a:solidFill>
                    <a:latin typeface="Calibri" panose="020F0502020204030204" pitchFamily="34" charset="0"/>
                    <a:ea typeface="맑은 고딕" panose="020B0503020000020004" pitchFamily="50" charset="-127"/>
                  </a:defRPr>
                </a:lvl2pPr>
                <a:lvl3pPr marL="1143000" indent="-228600" defTabSz="1042988">
                  <a:tabLst>
                    <a:tab pos="5648325" algn="l"/>
                  </a:tabLst>
                  <a:defRPr sz="1900">
                    <a:solidFill>
                      <a:schemeClr val="tx1"/>
                    </a:solidFill>
                    <a:latin typeface="Calibri" panose="020F0502020204030204" pitchFamily="34" charset="0"/>
                    <a:ea typeface="맑은 고딕" panose="020B0503020000020004" pitchFamily="50" charset="-127"/>
                  </a:defRPr>
                </a:lvl3pPr>
                <a:lvl4pPr marL="1600200" indent="-228600" defTabSz="1042988">
                  <a:tabLst>
                    <a:tab pos="5648325" algn="l"/>
                  </a:tabLst>
                  <a:defRPr sz="1900">
                    <a:solidFill>
                      <a:schemeClr val="tx1"/>
                    </a:solidFill>
                    <a:latin typeface="Calibri" panose="020F0502020204030204" pitchFamily="34" charset="0"/>
                    <a:ea typeface="맑은 고딕" panose="020B0503020000020004" pitchFamily="50" charset="-127"/>
                  </a:defRPr>
                </a:lvl4pPr>
                <a:lvl5pPr marL="2057400" indent="-228600" defTabSz="1042988">
                  <a:tabLst>
                    <a:tab pos="5648325" algn="l"/>
                  </a:tabLst>
                  <a:defRPr sz="1900">
                    <a:solidFill>
                      <a:schemeClr val="tx1"/>
                    </a:solidFill>
                    <a:latin typeface="Calibri" panose="020F0502020204030204" pitchFamily="34" charset="0"/>
                    <a:ea typeface="맑은 고딕" panose="020B0503020000020004" pitchFamily="50" charset="-127"/>
                  </a:defRPr>
                </a:lvl5pPr>
                <a:lvl6pPr marL="2514600" indent="-228600" defTabSz="1042988" eaLnBrk="0" fontAlgn="base" hangingPunct="0">
                  <a:spcBef>
                    <a:spcPct val="0"/>
                  </a:spcBef>
                  <a:spcAft>
                    <a:spcPct val="0"/>
                  </a:spcAft>
                  <a:tabLst>
                    <a:tab pos="5648325" algn="l"/>
                  </a:tabLst>
                  <a:defRPr sz="1900">
                    <a:solidFill>
                      <a:schemeClr val="tx1"/>
                    </a:solidFill>
                    <a:latin typeface="Calibri" panose="020F0502020204030204" pitchFamily="34" charset="0"/>
                    <a:ea typeface="맑은 고딕" panose="020B0503020000020004" pitchFamily="50" charset="-127"/>
                  </a:defRPr>
                </a:lvl6pPr>
                <a:lvl7pPr marL="2971800" indent="-228600" defTabSz="1042988" eaLnBrk="0" fontAlgn="base" hangingPunct="0">
                  <a:spcBef>
                    <a:spcPct val="0"/>
                  </a:spcBef>
                  <a:spcAft>
                    <a:spcPct val="0"/>
                  </a:spcAft>
                  <a:tabLst>
                    <a:tab pos="5648325" algn="l"/>
                  </a:tabLst>
                  <a:defRPr sz="1900">
                    <a:solidFill>
                      <a:schemeClr val="tx1"/>
                    </a:solidFill>
                    <a:latin typeface="Calibri" panose="020F0502020204030204" pitchFamily="34" charset="0"/>
                    <a:ea typeface="맑은 고딕" panose="020B0503020000020004" pitchFamily="50" charset="-127"/>
                  </a:defRPr>
                </a:lvl7pPr>
                <a:lvl8pPr marL="3429000" indent="-228600" defTabSz="1042988" eaLnBrk="0" fontAlgn="base" hangingPunct="0">
                  <a:spcBef>
                    <a:spcPct val="0"/>
                  </a:spcBef>
                  <a:spcAft>
                    <a:spcPct val="0"/>
                  </a:spcAft>
                  <a:tabLst>
                    <a:tab pos="5648325" algn="l"/>
                  </a:tabLst>
                  <a:defRPr sz="1900">
                    <a:solidFill>
                      <a:schemeClr val="tx1"/>
                    </a:solidFill>
                    <a:latin typeface="Calibri" panose="020F0502020204030204" pitchFamily="34" charset="0"/>
                    <a:ea typeface="맑은 고딕" panose="020B0503020000020004" pitchFamily="50" charset="-127"/>
                  </a:defRPr>
                </a:lvl8pPr>
                <a:lvl9pPr marL="3886200" indent="-228600" defTabSz="1042988" eaLnBrk="0" fontAlgn="base" hangingPunct="0">
                  <a:spcBef>
                    <a:spcPct val="0"/>
                  </a:spcBef>
                  <a:spcAft>
                    <a:spcPct val="0"/>
                  </a:spcAft>
                  <a:tabLst>
                    <a:tab pos="5648325" algn="l"/>
                  </a:tabLst>
                  <a:defRPr sz="1900">
                    <a:solidFill>
                      <a:schemeClr val="tx1"/>
                    </a:solidFill>
                    <a:latin typeface="Calibri" panose="020F0502020204030204" pitchFamily="34" charset="0"/>
                    <a:ea typeface="맑은 고딕" panose="020B0503020000020004" pitchFamily="50" charset="-127"/>
                  </a:defRPr>
                </a:lvl9pPr>
              </a:lstStyle>
              <a:p>
                <a:pPr>
                  <a:lnSpc>
                    <a:spcPct val="90000"/>
                  </a:lnSpc>
                  <a:buClr>
                    <a:srgbClr val="262626"/>
                  </a:buClr>
                  <a:buSzPct val="80000"/>
                </a:pPr>
                <a:r>
                  <a:rPr kumimoji="1" lang="en-US" altLang="en-US" sz="900" dirty="0">
                    <a:solidFill>
                      <a:srgbClr val="262626"/>
                    </a:solidFill>
                    <a:latin typeface="Arial" panose="020B0604020202020204" pitchFamily="34" charset="0"/>
                    <a:ea typeface="나눔고딕 Bold" panose="020D0804000000000000" pitchFamily="50" charset="-127"/>
                    <a:cs typeface="Arial" panose="020B0604020202020204" pitchFamily="34" charset="0"/>
                    <a:sym typeface="Monotype Sorts" charset="-127"/>
                  </a:rPr>
                  <a:t>VDS (Rader)</a:t>
                </a:r>
              </a:p>
            </p:txBody>
          </p:sp>
          <p:sp>
            <p:nvSpPr>
              <p:cNvPr id="75" name="Text Box 98"/>
              <p:cNvSpPr txBox="1">
                <a:spLocks noChangeArrowheads="1"/>
              </p:cNvSpPr>
              <p:nvPr/>
            </p:nvSpPr>
            <p:spPr bwMode="auto">
              <a:xfrm>
                <a:off x="1475656" y="2800294"/>
                <a:ext cx="883255" cy="124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lIns="0" tIns="0" rIns="0" bIns="0" anchor="ctr">
                <a:spAutoFit/>
              </a:bodyPr>
              <a:lstStyle>
                <a:lvl1pPr marL="101600" indent="-101600" defTabSz="1042988">
                  <a:tabLst>
                    <a:tab pos="5648325" algn="l"/>
                  </a:tabLst>
                  <a:defRPr sz="1900">
                    <a:solidFill>
                      <a:schemeClr val="tx1"/>
                    </a:solidFill>
                    <a:latin typeface="Calibri" panose="020F0502020204030204" pitchFamily="34" charset="0"/>
                    <a:ea typeface="맑은 고딕" panose="020B0503020000020004" pitchFamily="50" charset="-127"/>
                  </a:defRPr>
                </a:lvl1pPr>
                <a:lvl2pPr marL="742950" indent="-285750" defTabSz="1042988">
                  <a:tabLst>
                    <a:tab pos="5648325" algn="l"/>
                  </a:tabLst>
                  <a:defRPr sz="1900">
                    <a:solidFill>
                      <a:schemeClr val="tx1"/>
                    </a:solidFill>
                    <a:latin typeface="Calibri" panose="020F0502020204030204" pitchFamily="34" charset="0"/>
                    <a:ea typeface="맑은 고딕" panose="020B0503020000020004" pitchFamily="50" charset="-127"/>
                  </a:defRPr>
                </a:lvl2pPr>
                <a:lvl3pPr marL="1143000" indent="-228600" defTabSz="1042988">
                  <a:tabLst>
                    <a:tab pos="5648325" algn="l"/>
                  </a:tabLst>
                  <a:defRPr sz="1900">
                    <a:solidFill>
                      <a:schemeClr val="tx1"/>
                    </a:solidFill>
                    <a:latin typeface="Calibri" panose="020F0502020204030204" pitchFamily="34" charset="0"/>
                    <a:ea typeface="맑은 고딕" panose="020B0503020000020004" pitchFamily="50" charset="-127"/>
                  </a:defRPr>
                </a:lvl3pPr>
                <a:lvl4pPr marL="1600200" indent="-228600" defTabSz="1042988">
                  <a:tabLst>
                    <a:tab pos="5648325" algn="l"/>
                  </a:tabLst>
                  <a:defRPr sz="1900">
                    <a:solidFill>
                      <a:schemeClr val="tx1"/>
                    </a:solidFill>
                    <a:latin typeface="Calibri" panose="020F0502020204030204" pitchFamily="34" charset="0"/>
                    <a:ea typeface="맑은 고딕" panose="020B0503020000020004" pitchFamily="50" charset="-127"/>
                  </a:defRPr>
                </a:lvl4pPr>
                <a:lvl5pPr marL="2057400" indent="-228600" defTabSz="1042988">
                  <a:tabLst>
                    <a:tab pos="5648325" algn="l"/>
                  </a:tabLst>
                  <a:defRPr sz="1900">
                    <a:solidFill>
                      <a:schemeClr val="tx1"/>
                    </a:solidFill>
                    <a:latin typeface="Calibri" panose="020F0502020204030204" pitchFamily="34" charset="0"/>
                    <a:ea typeface="맑은 고딕" panose="020B0503020000020004" pitchFamily="50" charset="-127"/>
                  </a:defRPr>
                </a:lvl5pPr>
                <a:lvl6pPr marL="2514600" indent="-228600" defTabSz="1042988" eaLnBrk="0" fontAlgn="base" hangingPunct="0">
                  <a:spcBef>
                    <a:spcPct val="0"/>
                  </a:spcBef>
                  <a:spcAft>
                    <a:spcPct val="0"/>
                  </a:spcAft>
                  <a:tabLst>
                    <a:tab pos="5648325" algn="l"/>
                  </a:tabLst>
                  <a:defRPr sz="1900">
                    <a:solidFill>
                      <a:schemeClr val="tx1"/>
                    </a:solidFill>
                    <a:latin typeface="Calibri" panose="020F0502020204030204" pitchFamily="34" charset="0"/>
                    <a:ea typeface="맑은 고딕" panose="020B0503020000020004" pitchFamily="50" charset="-127"/>
                  </a:defRPr>
                </a:lvl6pPr>
                <a:lvl7pPr marL="2971800" indent="-228600" defTabSz="1042988" eaLnBrk="0" fontAlgn="base" hangingPunct="0">
                  <a:spcBef>
                    <a:spcPct val="0"/>
                  </a:spcBef>
                  <a:spcAft>
                    <a:spcPct val="0"/>
                  </a:spcAft>
                  <a:tabLst>
                    <a:tab pos="5648325" algn="l"/>
                  </a:tabLst>
                  <a:defRPr sz="1900">
                    <a:solidFill>
                      <a:schemeClr val="tx1"/>
                    </a:solidFill>
                    <a:latin typeface="Calibri" panose="020F0502020204030204" pitchFamily="34" charset="0"/>
                    <a:ea typeface="맑은 고딕" panose="020B0503020000020004" pitchFamily="50" charset="-127"/>
                  </a:defRPr>
                </a:lvl7pPr>
                <a:lvl8pPr marL="3429000" indent="-228600" defTabSz="1042988" eaLnBrk="0" fontAlgn="base" hangingPunct="0">
                  <a:spcBef>
                    <a:spcPct val="0"/>
                  </a:spcBef>
                  <a:spcAft>
                    <a:spcPct val="0"/>
                  </a:spcAft>
                  <a:tabLst>
                    <a:tab pos="5648325" algn="l"/>
                  </a:tabLst>
                  <a:defRPr sz="1900">
                    <a:solidFill>
                      <a:schemeClr val="tx1"/>
                    </a:solidFill>
                    <a:latin typeface="Calibri" panose="020F0502020204030204" pitchFamily="34" charset="0"/>
                    <a:ea typeface="맑은 고딕" panose="020B0503020000020004" pitchFamily="50" charset="-127"/>
                  </a:defRPr>
                </a:lvl8pPr>
                <a:lvl9pPr marL="3886200" indent="-228600" defTabSz="1042988" eaLnBrk="0" fontAlgn="base" hangingPunct="0">
                  <a:spcBef>
                    <a:spcPct val="0"/>
                  </a:spcBef>
                  <a:spcAft>
                    <a:spcPct val="0"/>
                  </a:spcAft>
                  <a:tabLst>
                    <a:tab pos="5648325" algn="l"/>
                  </a:tabLst>
                  <a:defRPr sz="1900">
                    <a:solidFill>
                      <a:schemeClr val="tx1"/>
                    </a:solidFill>
                    <a:latin typeface="Calibri" panose="020F0502020204030204" pitchFamily="34" charset="0"/>
                    <a:ea typeface="맑은 고딕" panose="020B0503020000020004" pitchFamily="50" charset="-127"/>
                  </a:defRPr>
                </a:lvl9pPr>
              </a:lstStyle>
              <a:p>
                <a:pPr>
                  <a:lnSpc>
                    <a:spcPct val="90000"/>
                  </a:lnSpc>
                  <a:buClr>
                    <a:srgbClr val="262626"/>
                  </a:buClr>
                  <a:buSzPct val="80000"/>
                </a:pPr>
                <a:r>
                  <a:rPr kumimoji="1" lang="en-US" altLang="en-US" sz="900" dirty="0">
                    <a:solidFill>
                      <a:srgbClr val="262626"/>
                    </a:solidFill>
                    <a:latin typeface="Arial" panose="020B0604020202020204" pitchFamily="34" charset="0"/>
                    <a:ea typeface="나눔고딕 Bold" panose="020D0804000000000000" pitchFamily="50" charset="-127"/>
                    <a:cs typeface="Arial" panose="020B0604020202020204" pitchFamily="34" charset="0"/>
                    <a:sym typeface="Monotype Sorts" charset="-127"/>
                  </a:rPr>
                  <a:t>Signal Controller</a:t>
                </a:r>
              </a:p>
            </p:txBody>
          </p:sp>
          <p:sp>
            <p:nvSpPr>
              <p:cNvPr id="76" name="Text Box 98"/>
              <p:cNvSpPr txBox="1">
                <a:spLocks noChangeArrowheads="1"/>
              </p:cNvSpPr>
              <p:nvPr/>
            </p:nvSpPr>
            <p:spPr bwMode="auto">
              <a:xfrm>
                <a:off x="908532" y="3410143"/>
                <a:ext cx="250068" cy="124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lIns="0" tIns="0" rIns="0" bIns="0" anchor="ctr">
                <a:spAutoFit/>
              </a:bodyPr>
              <a:lstStyle>
                <a:lvl1pPr marL="101600" indent="-101600" defTabSz="1042988">
                  <a:tabLst>
                    <a:tab pos="5648325" algn="l"/>
                  </a:tabLst>
                  <a:defRPr sz="1900">
                    <a:solidFill>
                      <a:schemeClr val="tx1"/>
                    </a:solidFill>
                    <a:latin typeface="Calibri" panose="020F0502020204030204" pitchFamily="34" charset="0"/>
                    <a:ea typeface="맑은 고딕" panose="020B0503020000020004" pitchFamily="50" charset="-127"/>
                  </a:defRPr>
                </a:lvl1pPr>
                <a:lvl2pPr marL="742950" indent="-285750" defTabSz="1042988">
                  <a:tabLst>
                    <a:tab pos="5648325" algn="l"/>
                  </a:tabLst>
                  <a:defRPr sz="1900">
                    <a:solidFill>
                      <a:schemeClr val="tx1"/>
                    </a:solidFill>
                    <a:latin typeface="Calibri" panose="020F0502020204030204" pitchFamily="34" charset="0"/>
                    <a:ea typeface="맑은 고딕" panose="020B0503020000020004" pitchFamily="50" charset="-127"/>
                  </a:defRPr>
                </a:lvl2pPr>
                <a:lvl3pPr marL="1143000" indent="-228600" defTabSz="1042988">
                  <a:tabLst>
                    <a:tab pos="5648325" algn="l"/>
                  </a:tabLst>
                  <a:defRPr sz="1900">
                    <a:solidFill>
                      <a:schemeClr val="tx1"/>
                    </a:solidFill>
                    <a:latin typeface="Calibri" panose="020F0502020204030204" pitchFamily="34" charset="0"/>
                    <a:ea typeface="맑은 고딕" panose="020B0503020000020004" pitchFamily="50" charset="-127"/>
                  </a:defRPr>
                </a:lvl3pPr>
                <a:lvl4pPr marL="1600200" indent="-228600" defTabSz="1042988">
                  <a:tabLst>
                    <a:tab pos="5648325" algn="l"/>
                  </a:tabLst>
                  <a:defRPr sz="1900">
                    <a:solidFill>
                      <a:schemeClr val="tx1"/>
                    </a:solidFill>
                    <a:latin typeface="Calibri" panose="020F0502020204030204" pitchFamily="34" charset="0"/>
                    <a:ea typeface="맑은 고딕" panose="020B0503020000020004" pitchFamily="50" charset="-127"/>
                  </a:defRPr>
                </a:lvl4pPr>
                <a:lvl5pPr marL="2057400" indent="-228600" defTabSz="1042988">
                  <a:tabLst>
                    <a:tab pos="5648325" algn="l"/>
                  </a:tabLst>
                  <a:defRPr sz="1900">
                    <a:solidFill>
                      <a:schemeClr val="tx1"/>
                    </a:solidFill>
                    <a:latin typeface="Calibri" panose="020F0502020204030204" pitchFamily="34" charset="0"/>
                    <a:ea typeface="맑은 고딕" panose="020B0503020000020004" pitchFamily="50" charset="-127"/>
                  </a:defRPr>
                </a:lvl5pPr>
                <a:lvl6pPr marL="2514600" indent="-228600" defTabSz="1042988" eaLnBrk="0" fontAlgn="base" hangingPunct="0">
                  <a:spcBef>
                    <a:spcPct val="0"/>
                  </a:spcBef>
                  <a:spcAft>
                    <a:spcPct val="0"/>
                  </a:spcAft>
                  <a:tabLst>
                    <a:tab pos="5648325" algn="l"/>
                  </a:tabLst>
                  <a:defRPr sz="1900">
                    <a:solidFill>
                      <a:schemeClr val="tx1"/>
                    </a:solidFill>
                    <a:latin typeface="Calibri" panose="020F0502020204030204" pitchFamily="34" charset="0"/>
                    <a:ea typeface="맑은 고딕" panose="020B0503020000020004" pitchFamily="50" charset="-127"/>
                  </a:defRPr>
                </a:lvl6pPr>
                <a:lvl7pPr marL="2971800" indent="-228600" defTabSz="1042988" eaLnBrk="0" fontAlgn="base" hangingPunct="0">
                  <a:spcBef>
                    <a:spcPct val="0"/>
                  </a:spcBef>
                  <a:spcAft>
                    <a:spcPct val="0"/>
                  </a:spcAft>
                  <a:tabLst>
                    <a:tab pos="5648325" algn="l"/>
                  </a:tabLst>
                  <a:defRPr sz="1900">
                    <a:solidFill>
                      <a:schemeClr val="tx1"/>
                    </a:solidFill>
                    <a:latin typeface="Calibri" panose="020F0502020204030204" pitchFamily="34" charset="0"/>
                    <a:ea typeface="맑은 고딕" panose="020B0503020000020004" pitchFamily="50" charset="-127"/>
                  </a:defRPr>
                </a:lvl7pPr>
                <a:lvl8pPr marL="3429000" indent="-228600" defTabSz="1042988" eaLnBrk="0" fontAlgn="base" hangingPunct="0">
                  <a:spcBef>
                    <a:spcPct val="0"/>
                  </a:spcBef>
                  <a:spcAft>
                    <a:spcPct val="0"/>
                  </a:spcAft>
                  <a:tabLst>
                    <a:tab pos="5648325" algn="l"/>
                  </a:tabLst>
                  <a:defRPr sz="1900">
                    <a:solidFill>
                      <a:schemeClr val="tx1"/>
                    </a:solidFill>
                    <a:latin typeface="Calibri" panose="020F0502020204030204" pitchFamily="34" charset="0"/>
                    <a:ea typeface="맑은 고딕" panose="020B0503020000020004" pitchFamily="50" charset="-127"/>
                  </a:defRPr>
                </a:lvl8pPr>
                <a:lvl9pPr marL="3886200" indent="-228600" defTabSz="1042988" eaLnBrk="0" fontAlgn="base" hangingPunct="0">
                  <a:spcBef>
                    <a:spcPct val="0"/>
                  </a:spcBef>
                  <a:spcAft>
                    <a:spcPct val="0"/>
                  </a:spcAft>
                  <a:tabLst>
                    <a:tab pos="5648325" algn="l"/>
                  </a:tabLst>
                  <a:defRPr sz="1900">
                    <a:solidFill>
                      <a:schemeClr val="tx1"/>
                    </a:solidFill>
                    <a:latin typeface="Calibri" panose="020F0502020204030204" pitchFamily="34" charset="0"/>
                    <a:ea typeface="맑은 고딕" panose="020B0503020000020004" pitchFamily="50" charset="-127"/>
                  </a:defRPr>
                </a:lvl9pPr>
              </a:lstStyle>
              <a:p>
                <a:pPr>
                  <a:lnSpc>
                    <a:spcPct val="90000"/>
                  </a:lnSpc>
                  <a:buClr>
                    <a:srgbClr val="262626"/>
                  </a:buClr>
                  <a:buSzPct val="80000"/>
                </a:pPr>
                <a:r>
                  <a:rPr kumimoji="1" lang="en-US" altLang="en-US" sz="900">
                    <a:solidFill>
                      <a:srgbClr val="262626"/>
                    </a:solidFill>
                    <a:latin typeface="Arial" panose="020B0604020202020204" pitchFamily="34" charset="0"/>
                    <a:ea typeface="나눔고딕 Bold" panose="020D0804000000000000" pitchFamily="50" charset="-127"/>
                    <a:cs typeface="Arial" panose="020B0604020202020204" pitchFamily="34" charset="0"/>
                    <a:sym typeface="Monotype Sorts" charset="-127"/>
                  </a:rPr>
                  <a:t>VMS</a:t>
                </a:r>
              </a:p>
            </p:txBody>
          </p:sp>
          <p:grpSp>
            <p:nvGrpSpPr>
              <p:cNvPr id="77" name="T36124"/>
              <p:cNvGrpSpPr>
                <a:grpSpLocks/>
              </p:cNvGrpSpPr>
              <p:nvPr/>
            </p:nvGrpSpPr>
            <p:grpSpPr bwMode="auto">
              <a:xfrm rot="14859525">
                <a:off x="3829469" y="2839978"/>
                <a:ext cx="178565" cy="105272"/>
                <a:chOff x="-2819" y="2252"/>
                <a:chExt cx="2627" cy="2077"/>
              </a:xfrm>
            </p:grpSpPr>
            <p:sp>
              <p:nvSpPr>
                <p:cNvPr id="108" name="Freeform 1736"/>
                <p:cNvSpPr>
                  <a:spLocks/>
                </p:cNvSpPr>
                <p:nvPr/>
              </p:nvSpPr>
              <p:spPr bwMode="auto">
                <a:xfrm>
                  <a:off x="-1709" y="3892"/>
                  <a:ext cx="440" cy="437"/>
                </a:xfrm>
                <a:custGeom>
                  <a:avLst/>
                  <a:gdLst>
                    <a:gd name="T0" fmla="*/ 347980125 w 186"/>
                    <a:gd name="T1" fmla="*/ 337257022 h 185"/>
                    <a:gd name="T2" fmla="*/ 75269617 w 186"/>
                    <a:gd name="T3" fmla="*/ 337257022 h 185"/>
                    <a:gd name="T4" fmla="*/ 75269617 w 186"/>
                    <a:gd name="T5" fmla="*/ 73271450 h 185"/>
                    <a:gd name="T6" fmla="*/ 347980125 w 186"/>
                    <a:gd name="T7" fmla="*/ 73271450 h 185"/>
                    <a:gd name="T8" fmla="*/ 347980125 w 186"/>
                    <a:gd name="T9" fmla="*/ 337257022 h 185"/>
                    <a:gd name="T10" fmla="*/ 0 60000 65536"/>
                    <a:gd name="T11" fmla="*/ 0 60000 65536"/>
                    <a:gd name="T12" fmla="*/ 0 60000 65536"/>
                    <a:gd name="T13" fmla="*/ 0 60000 65536"/>
                    <a:gd name="T14" fmla="*/ 0 60000 65536"/>
                    <a:gd name="T15" fmla="*/ 0 w 186"/>
                    <a:gd name="T16" fmla="*/ 0 h 185"/>
                    <a:gd name="T17" fmla="*/ 186 w 186"/>
                    <a:gd name="T18" fmla="*/ 185 h 185"/>
                  </a:gdLst>
                  <a:ahLst/>
                  <a:cxnLst>
                    <a:cxn ang="T10">
                      <a:pos x="T0" y="T1"/>
                    </a:cxn>
                    <a:cxn ang="T11">
                      <a:pos x="T2" y="T3"/>
                    </a:cxn>
                    <a:cxn ang="T12">
                      <a:pos x="T4" y="T5"/>
                    </a:cxn>
                    <a:cxn ang="T13">
                      <a:pos x="T6" y="T7"/>
                    </a:cxn>
                    <a:cxn ang="T14">
                      <a:pos x="T8" y="T9"/>
                    </a:cxn>
                  </a:cxnLst>
                  <a:rect l="T15" t="T16" r="T17" b="T18"/>
                  <a:pathLst>
                    <a:path w="186" h="185">
                      <a:moveTo>
                        <a:pt x="153" y="152"/>
                      </a:moveTo>
                      <a:cubicBezTo>
                        <a:pt x="120" y="185"/>
                        <a:pt x="66" y="185"/>
                        <a:pt x="33" y="152"/>
                      </a:cubicBezTo>
                      <a:cubicBezTo>
                        <a:pt x="0" y="119"/>
                        <a:pt x="0" y="66"/>
                        <a:pt x="33" y="33"/>
                      </a:cubicBezTo>
                      <a:cubicBezTo>
                        <a:pt x="66" y="0"/>
                        <a:pt x="120" y="0"/>
                        <a:pt x="153" y="33"/>
                      </a:cubicBezTo>
                      <a:cubicBezTo>
                        <a:pt x="186" y="66"/>
                        <a:pt x="186" y="119"/>
                        <a:pt x="153" y="152"/>
                      </a:cubicBezTo>
                      <a:close/>
                    </a:path>
                  </a:pathLst>
                </a:custGeom>
                <a:solidFill>
                  <a:srgbClr val="990033"/>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a:lstStyle/>
                <a:p>
                  <a:endParaRPr lang="ko-KR" altLang="en-US">
                    <a:latin typeface="Arial" panose="020B0604020202020204" pitchFamily="34" charset="0"/>
                    <a:ea typeface="나눔고딕 Bold" panose="020D0804000000000000" pitchFamily="50" charset="-127"/>
                    <a:cs typeface="Arial" panose="020B0604020202020204" pitchFamily="34" charset="0"/>
                  </a:endParaRPr>
                </a:p>
              </p:txBody>
            </p:sp>
            <p:sp>
              <p:nvSpPr>
                <p:cNvPr id="109" name="Freeform 1737"/>
                <p:cNvSpPr>
                  <a:spLocks/>
                </p:cNvSpPr>
                <p:nvPr/>
              </p:nvSpPr>
              <p:spPr bwMode="auto">
                <a:xfrm>
                  <a:off x="-2819" y="2252"/>
                  <a:ext cx="2627" cy="955"/>
                </a:xfrm>
                <a:custGeom>
                  <a:avLst/>
                  <a:gdLst>
                    <a:gd name="T0" fmla="*/ 2147483646 w 1112"/>
                    <a:gd name="T1" fmla="*/ 655766203 h 404"/>
                    <a:gd name="T2" fmla="*/ 2147483646 w 1112"/>
                    <a:gd name="T3" fmla="*/ 642464270 h 404"/>
                    <a:gd name="T4" fmla="*/ 73398115 w 1112"/>
                    <a:gd name="T5" fmla="*/ 655766203 h 404"/>
                    <a:gd name="T6" fmla="*/ 64968774 w 1112"/>
                    <a:gd name="T7" fmla="*/ 667118366 h 404"/>
                    <a:gd name="T8" fmla="*/ 231597789 w 1112"/>
                    <a:gd name="T9" fmla="*/ 835525746 h 404"/>
                    <a:gd name="T10" fmla="*/ 239784124 w 1112"/>
                    <a:gd name="T11" fmla="*/ 827029144 h 404"/>
                    <a:gd name="T12" fmla="*/ 2147483646 w 1112"/>
                    <a:gd name="T13" fmla="*/ 825143962 h 404"/>
                    <a:gd name="T14" fmla="*/ 2147483646 w 1112"/>
                    <a:gd name="T15" fmla="*/ 655766203 h 404"/>
                    <a:gd name="T16" fmla="*/ 0 60000 65536"/>
                    <a:gd name="T17" fmla="*/ 0 60000 65536"/>
                    <a:gd name="T18" fmla="*/ 0 60000 65536"/>
                    <a:gd name="T19" fmla="*/ 0 60000 65536"/>
                    <a:gd name="T20" fmla="*/ 0 60000 65536"/>
                    <a:gd name="T21" fmla="*/ 0 60000 65536"/>
                    <a:gd name="T22" fmla="*/ 0 60000 65536"/>
                    <a:gd name="T23" fmla="*/ 0 60000 65536"/>
                    <a:gd name="T24" fmla="*/ 0 w 1112"/>
                    <a:gd name="T25" fmla="*/ 0 h 404"/>
                    <a:gd name="T26" fmla="*/ 1112 w 1112"/>
                    <a:gd name="T27" fmla="*/ 404 h 40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112" h="404">
                      <a:moveTo>
                        <a:pt x="1093" y="292"/>
                      </a:moveTo>
                      <a:cubicBezTo>
                        <a:pt x="1091" y="289"/>
                        <a:pt x="1089" y="287"/>
                        <a:pt x="1087" y="286"/>
                      </a:cubicBezTo>
                      <a:cubicBezTo>
                        <a:pt x="793" y="0"/>
                        <a:pt x="324" y="2"/>
                        <a:pt x="33" y="292"/>
                      </a:cubicBezTo>
                      <a:cubicBezTo>
                        <a:pt x="31" y="294"/>
                        <a:pt x="30" y="295"/>
                        <a:pt x="29" y="297"/>
                      </a:cubicBezTo>
                      <a:cubicBezTo>
                        <a:pt x="0" y="324"/>
                        <a:pt x="71" y="404"/>
                        <a:pt x="104" y="372"/>
                      </a:cubicBezTo>
                      <a:cubicBezTo>
                        <a:pt x="105" y="371"/>
                        <a:pt x="107" y="369"/>
                        <a:pt x="108" y="368"/>
                      </a:cubicBezTo>
                      <a:cubicBezTo>
                        <a:pt x="359" y="117"/>
                        <a:pt x="766" y="116"/>
                        <a:pt x="1017" y="367"/>
                      </a:cubicBezTo>
                      <a:cubicBezTo>
                        <a:pt x="1036" y="385"/>
                        <a:pt x="1112" y="327"/>
                        <a:pt x="1093" y="292"/>
                      </a:cubicBezTo>
                      <a:close/>
                    </a:path>
                  </a:pathLst>
                </a:custGeom>
                <a:solidFill>
                  <a:srgbClr val="990033"/>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a:lstStyle/>
                <a:p>
                  <a:endParaRPr lang="ko-KR" altLang="en-US">
                    <a:latin typeface="Arial" panose="020B0604020202020204" pitchFamily="34" charset="0"/>
                    <a:ea typeface="나눔고딕 Bold" panose="020D0804000000000000" pitchFamily="50" charset="-127"/>
                    <a:cs typeface="Arial" panose="020B0604020202020204" pitchFamily="34" charset="0"/>
                  </a:endParaRPr>
                </a:p>
              </p:txBody>
            </p:sp>
            <p:sp>
              <p:nvSpPr>
                <p:cNvPr id="110" name="Freeform 1738"/>
                <p:cNvSpPr>
                  <a:spLocks/>
                </p:cNvSpPr>
                <p:nvPr/>
              </p:nvSpPr>
              <p:spPr bwMode="auto">
                <a:xfrm>
                  <a:off x="-2443" y="2822"/>
                  <a:ext cx="1913" cy="742"/>
                </a:xfrm>
                <a:custGeom>
                  <a:avLst/>
                  <a:gdLst>
                    <a:gd name="T0" fmla="*/ 1720805280 w 810"/>
                    <a:gd name="T1" fmla="*/ 462525412 h 314"/>
                    <a:gd name="T2" fmla="*/ 66697404 w 810"/>
                    <a:gd name="T3" fmla="*/ 462525412 h 314"/>
                    <a:gd name="T4" fmla="*/ 55105635 w 810"/>
                    <a:gd name="T5" fmla="*/ 473710272 h 314"/>
                    <a:gd name="T6" fmla="*/ 216698124 w 810"/>
                    <a:gd name="T7" fmla="*/ 634542159 h 314"/>
                    <a:gd name="T8" fmla="*/ 225736579 w 810"/>
                    <a:gd name="T9" fmla="*/ 622842449 h 314"/>
                    <a:gd name="T10" fmla="*/ 1561714216 w 810"/>
                    <a:gd name="T11" fmla="*/ 622842449 h 314"/>
                    <a:gd name="T12" fmla="*/ 1720805280 w 810"/>
                    <a:gd name="T13" fmla="*/ 462525412 h 314"/>
                    <a:gd name="T14" fmla="*/ 0 60000 65536"/>
                    <a:gd name="T15" fmla="*/ 0 60000 65536"/>
                    <a:gd name="T16" fmla="*/ 0 60000 65536"/>
                    <a:gd name="T17" fmla="*/ 0 60000 65536"/>
                    <a:gd name="T18" fmla="*/ 0 60000 65536"/>
                    <a:gd name="T19" fmla="*/ 0 60000 65536"/>
                    <a:gd name="T20" fmla="*/ 0 60000 65536"/>
                    <a:gd name="T21" fmla="*/ 0 w 810"/>
                    <a:gd name="T22" fmla="*/ 0 h 314"/>
                    <a:gd name="T23" fmla="*/ 810 w 810"/>
                    <a:gd name="T24" fmla="*/ 314 h 31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10" h="314">
                      <a:moveTo>
                        <a:pt x="778" y="207"/>
                      </a:moveTo>
                      <a:cubicBezTo>
                        <a:pt x="571" y="0"/>
                        <a:pt x="236" y="1"/>
                        <a:pt x="30" y="207"/>
                      </a:cubicBezTo>
                      <a:cubicBezTo>
                        <a:pt x="28" y="209"/>
                        <a:pt x="27" y="210"/>
                        <a:pt x="25" y="212"/>
                      </a:cubicBezTo>
                      <a:cubicBezTo>
                        <a:pt x="0" y="237"/>
                        <a:pt x="65" y="314"/>
                        <a:pt x="98" y="284"/>
                      </a:cubicBezTo>
                      <a:cubicBezTo>
                        <a:pt x="99" y="283"/>
                        <a:pt x="101" y="281"/>
                        <a:pt x="102" y="279"/>
                      </a:cubicBezTo>
                      <a:cubicBezTo>
                        <a:pt x="269" y="113"/>
                        <a:pt x="539" y="113"/>
                        <a:pt x="706" y="279"/>
                      </a:cubicBezTo>
                      <a:cubicBezTo>
                        <a:pt x="726" y="303"/>
                        <a:pt x="810" y="236"/>
                        <a:pt x="778" y="207"/>
                      </a:cubicBezTo>
                      <a:close/>
                    </a:path>
                  </a:pathLst>
                </a:custGeom>
                <a:solidFill>
                  <a:srgbClr val="990033"/>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a:lstStyle/>
                <a:p>
                  <a:endParaRPr lang="ko-KR" altLang="en-US">
                    <a:latin typeface="Arial" panose="020B0604020202020204" pitchFamily="34" charset="0"/>
                    <a:ea typeface="나눔고딕 Bold" panose="020D0804000000000000" pitchFamily="50" charset="-127"/>
                    <a:cs typeface="Arial" panose="020B0604020202020204" pitchFamily="34" charset="0"/>
                  </a:endParaRPr>
                </a:p>
              </p:txBody>
            </p:sp>
            <p:sp>
              <p:nvSpPr>
                <p:cNvPr id="111" name="Freeform 1739"/>
                <p:cNvSpPr>
                  <a:spLocks/>
                </p:cNvSpPr>
                <p:nvPr/>
              </p:nvSpPr>
              <p:spPr bwMode="auto">
                <a:xfrm>
                  <a:off x="-2096" y="3365"/>
                  <a:ext cx="1207" cy="529"/>
                </a:xfrm>
                <a:custGeom>
                  <a:avLst/>
                  <a:gdLst>
                    <a:gd name="T0" fmla="*/ 1071238815 w 511"/>
                    <a:gd name="T1" fmla="*/ 276276981 h 224"/>
                    <a:gd name="T2" fmla="*/ 68313259 w 511"/>
                    <a:gd name="T3" fmla="*/ 276276981 h 224"/>
                    <a:gd name="T4" fmla="*/ 57216309 w 511"/>
                    <a:gd name="T5" fmla="*/ 287350462 h 224"/>
                    <a:gd name="T6" fmla="*/ 206666239 w 511"/>
                    <a:gd name="T7" fmla="*/ 435236502 h 224"/>
                    <a:gd name="T8" fmla="*/ 217072381 w 511"/>
                    <a:gd name="T9" fmla="*/ 424152448 h 224"/>
                    <a:gd name="T10" fmla="*/ 922994820 w 511"/>
                    <a:gd name="T11" fmla="*/ 424152448 h 224"/>
                    <a:gd name="T12" fmla="*/ 1071238815 w 511"/>
                    <a:gd name="T13" fmla="*/ 276276981 h 224"/>
                    <a:gd name="T14" fmla="*/ 0 60000 65536"/>
                    <a:gd name="T15" fmla="*/ 0 60000 65536"/>
                    <a:gd name="T16" fmla="*/ 0 60000 65536"/>
                    <a:gd name="T17" fmla="*/ 0 60000 65536"/>
                    <a:gd name="T18" fmla="*/ 0 60000 65536"/>
                    <a:gd name="T19" fmla="*/ 0 60000 65536"/>
                    <a:gd name="T20" fmla="*/ 0 60000 65536"/>
                    <a:gd name="T21" fmla="*/ 0 w 511"/>
                    <a:gd name="T22" fmla="*/ 0 h 224"/>
                    <a:gd name="T23" fmla="*/ 511 w 511"/>
                    <a:gd name="T24" fmla="*/ 224 h 22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11" h="224">
                      <a:moveTo>
                        <a:pt x="483" y="125"/>
                      </a:moveTo>
                      <a:cubicBezTo>
                        <a:pt x="358" y="0"/>
                        <a:pt x="156" y="0"/>
                        <a:pt x="31" y="125"/>
                      </a:cubicBezTo>
                      <a:cubicBezTo>
                        <a:pt x="29" y="127"/>
                        <a:pt x="28" y="128"/>
                        <a:pt x="26" y="130"/>
                      </a:cubicBezTo>
                      <a:cubicBezTo>
                        <a:pt x="0" y="159"/>
                        <a:pt x="64" y="224"/>
                        <a:pt x="93" y="197"/>
                      </a:cubicBezTo>
                      <a:cubicBezTo>
                        <a:pt x="95" y="195"/>
                        <a:pt x="96" y="194"/>
                        <a:pt x="98" y="192"/>
                      </a:cubicBezTo>
                      <a:cubicBezTo>
                        <a:pt x="186" y="104"/>
                        <a:pt x="328" y="104"/>
                        <a:pt x="416" y="192"/>
                      </a:cubicBezTo>
                      <a:cubicBezTo>
                        <a:pt x="438" y="211"/>
                        <a:pt x="511" y="150"/>
                        <a:pt x="483" y="125"/>
                      </a:cubicBezTo>
                      <a:close/>
                    </a:path>
                  </a:pathLst>
                </a:custGeom>
                <a:solidFill>
                  <a:srgbClr val="990033"/>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a:lstStyle/>
                <a:p>
                  <a:endParaRPr lang="ko-KR" altLang="en-US">
                    <a:latin typeface="Arial" panose="020B0604020202020204" pitchFamily="34" charset="0"/>
                    <a:ea typeface="나눔고딕 Bold" panose="020D0804000000000000" pitchFamily="50" charset="-127"/>
                    <a:cs typeface="Arial" panose="020B0604020202020204" pitchFamily="34" charset="0"/>
                  </a:endParaRPr>
                </a:p>
              </p:txBody>
            </p:sp>
          </p:grpSp>
          <p:pic>
            <p:nvPicPr>
              <p:cNvPr id="88" name="Picture 213" descr="[지지베] 아이콘(icon) 00754-01"/>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431961" y="2523007"/>
                <a:ext cx="379834" cy="5779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0" name="Text Box 98"/>
              <p:cNvSpPr txBox="1">
                <a:spLocks noChangeArrowheads="1"/>
              </p:cNvSpPr>
              <p:nvPr/>
            </p:nvSpPr>
            <p:spPr bwMode="auto">
              <a:xfrm>
                <a:off x="735831" y="2564904"/>
                <a:ext cx="355867" cy="124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lIns="0" tIns="0" rIns="0" bIns="0" anchor="ctr">
                <a:spAutoFit/>
              </a:bodyPr>
              <a:lstStyle>
                <a:lvl1pPr marL="101600" indent="-101600" defTabSz="1042988">
                  <a:tabLst>
                    <a:tab pos="5648325" algn="l"/>
                  </a:tabLst>
                  <a:defRPr sz="1900">
                    <a:solidFill>
                      <a:schemeClr val="tx1"/>
                    </a:solidFill>
                    <a:latin typeface="Calibri" panose="020F0502020204030204" pitchFamily="34" charset="0"/>
                    <a:ea typeface="맑은 고딕" panose="020B0503020000020004" pitchFamily="50" charset="-127"/>
                  </a:defRPr>
                </a:lvl1pPr>
                <a:lvl2pPr marL="742950" indent="-285750" defTabSz="1042988">
                  <a:tabLst>
                    <a:tab pos="5648325" algn="l"/>
                  </a:tabLst>
                  <a:defRPr sz="1900">
                    <a:solidFill>
                      <a:schemeClr val="tx1"/>
                    </a:solidFill>
                    <a:latin typeface="Calibri" panose="020F0502020204030204" pitchFamily="34" charset="0"/>
                    <a:ea typeface="맑은 고딕" panose="020B0503020000020004" pitchFamily="50" charset="-127"/>
                  </a:defRPr>
                </a:lvl2pPr>
                <a:lvl3pPr marL="1143000" indent="-228600" defTabSz="1042988">
                  <a:tabLst>
                    <a:tab pos="5648325" algn="l"/>
                  </a:tabLst>
                  <a:defRPr sz="1900">
                    <a:solidFill>
                      <a:schemeClr val="tx1"/>
                    </a:solidFill>
                    <a:latin typeface="Calibri" panose="020F0502020204030204" pitchFamily="34" charset="0"/>
                    <a:ea typeface="맑은 고딕" panose="020B0503020000020004" pitchFamily="50" charset="-127"/>
                  </a:defRPr>
                </a:lvl3pPr>
                <a:lvl4pPr marL="1600200" indent="-228600" defTabSz="1042988">
                  <a:tabLst>
                    <a:tab pos="5648325" algn="l"/>
                  </a:tabLst>
                  <a:defRPr sz="1900">
                    <a:solidFill>
                      <a:schemeClr val="tx1"/>
                    </a:solidFill>
                    <a:latin typeface="Calibri" panose="020F0502020204030204" pitchFamily="34" charset="0"/>
                    <a:ea typeface="맑은 고딕" panose="020B0503020000020004" pitchFamily="50" charset="-127"/>
                  </a:defRPr>
                </a:lvl4pPr>
                <a:lvl5pPr marL="2057400" indent="-228600" defTabSz="1042988">
                  <a:tabLst>
                    <a:tab pos="5648325" algn="l"/>
                  </a:tabLst>
                  <a:defRPr sz="1900">
                    <a:solidFill>
                      <a:schemeClr val="tx1"/>
                    </a:solidFill>
                    <a:latin typeface="Calibri" panose="020F0502020204030204" pitchFamily="34" charset="0"/>
                    <a:ea typeface="맑은 고딕" panose="020B0503020000020004" pitchFamily="50" charset="-127"/>
                  </a:defRPr>
                </a:lvl5pPr>
                <a:lvl6pPr marL="2514600" indent="-228600" defTabSz="1042988" eaLnBrk="0" fontAlgn="base" hangingPunct="0">
                  <a:spcBef>
                    <a:spcPct val="0"/>
                  </a:spcBef>
                  <a:spcAft>
                    <a:spcPct val="0"/>
                  </a:spcAft>
                  <a:tabLst>
                    <a:tab pos="5648325" algn="l"/>
                  </a:tabLst>
                  <a:defRPr sz="1900">
                    <a:solidFill>
                      <a:schemeClr val="tx1"/>
                    </a:solidFill>
                    <a:latin typeface="Calibri" panose="020F0502020204030204" pitchFamily="34" charset="0"/>
                    <a:ea typeface="맑은 고딕" panose="020B0503020000020004" pitchFamily="50" charset="-127"/>
                  </a:defRPr>
                </a:lvl6pPr>
                <a:lvl7pPr marL="2971800" indent="-228600" defTabSz="1042988" eaLnBrk="0" fontAlgn="base" hangingPunct="0">
                  <a:spcBef>
                    <a:spcPct val="0"/>
                  </a:spcBef>
                  <a:spcAft>
                    <a:spcPct val="0"/>
                  </a:spcAft>
                  <a:tabLst>
                    <a:tab pos="5648325" algn="l"/>
                  </a:tabLst>
                  <a:defRPr sz="1900">
                    <a:solidFill>
                      <a:schemeClr val="tx1"/>
                    </a:solidFill>
                    <a:latin typeface="Calibri" panose="020F0502020204030204" pitchFamily="34" charset="0"/>
                    <a:ea typeface="맑은 고딕" panose="020B0503020000020004" pitchFamily="50" charset="-127"/>
                  </a:defRPr>
                </a:lvl7pPr>
                <a:lvl8pPr marL="3429000" indent="-228600" defTabSz="1042988" eaLnBrk="0" fontAlgn="base" hangingPunct="0">
                  <a:spcBef>
                    <a:spcPct val="0"/>
                  </a:spcBef>
                  <a:spcAft>
                    <a:spcPct val="0"/>
                  </a:spcAft>
                  <a:tabLst>
                    <a:tab pos="5648325" algn="l"/>
                  </a:tabLst>
                  <a:defRPr sz="1900">
                    <a:solidFill>
                      <a:schemeClr val="tx1"/>
                    </a:solidFill>
                    <a:latin typeface="Calibri" panose="020F0502020204030204" pitchFamily="34" charset="0"/>
                    <a:ea typeface="맑은 고딕" panose="020B0503020000020004" pitchFamily="50" charset="-127"/>
                  </a:defRPr>
                </a:lvl8pPr>
                <a:lvl9pPr marL="3886200" indent="-228600" defTabSz="1042988" eaLnBrk="0" fontAlgn="base" hangingPunct="0">
                  <a:spcBef>
                    <a:spcPct val="0"/>
                  </a:spcBef>
                  <a:spcAft>
                    <a:spcPct val="0"/>
                  </a:spcAft>
                  <a:tabLst>
                    <a:tab pos="5648325" algn="l"/>
                  </a:tabLst>
                  <a:defRPr sz="1900">
                    <a:solidFill>
                      <a:schemeClr val="tx1"/>
                    </a:solidFill>
                    <a:latin typeface="Calibri" panose="020F0502020204030204" pitchFamily="34" charset="0"/>
                    <a:ea typeface="맑은 고딕" panose="020B0503020000020004" pitchFamily="50" charset="-127"/>
                  </a:defRPr>
                </a:lvl9pPr>
              </a:lstStyle>
              <a:p>
                <a:pPr>
                  <a:lnSpc>
                    <a:spcPct val="90000"/>
                  </a:lnSpc>
                  <a:buClr>
                    <a:srgbClr val="262626"/>
                  </a:buClr>
                  <a:buSzPct val="80000"/>
                </a:pPr>
                <a:r>
                  <a:rPr kumimoji="1" lang="en-US" altLang="ko-KR" sz="900" dirty="0">
                    <a:solidFill>
                      <a:srgbClr val="262626"/>
                    </a:solidFill>
                    <a:latin typeface="Arial" panose="020B0604020202020204" pitchFamily="34" charset="0"/>
                    <a:ea typeface="나눔고딕 Bold" panose="020D0804000000000000" pitchFamily="50" charset="-127"/>
                    <a:cs typeface="Arial" panose="020B0604020202020204" pitchFamily="34" charset="0"/>
                    <a:sym typeface="Monotype Sorts" charset="-127"/>
                  </a:rPr>
                  <a:t>Center</a:t>
                </a:r>
                <a:endParaRPr kumimoji="1" lang="en-US" altLang="en-US" sz="900" dirty="0">
                  <a:solidFill>
                    <a:srgbClr val="262626"/>
                  </a:solidFill>
                  <a:latin typeface="Arial" panose="020B0604020202020204" pitchFamily="34" charset="0"/>
                  <a:ea typeface="나눔고딕 Bold" panose="020D0804000000000000" pitchFamily="50" charset="-127"/>
                  <a:cs typeface="Arial" panose="020B0604020202020204" pitchFamily="34" charset="0"/>
                  <a:sym typeface="Monotype Sorts" charset="-127"/>
                </a:endParaRPr>
              </a:p>
            </p:txBody>
          </p:sp>
          <p:sp>
            <p:nvSpPr>
              <p:cNvPr id="91" name="Text Box 98"/>
              <p:cNvSpPr txBox="1">
                <a:spLocks noChangeArrowheads="1"/>
              </p:cNvSpPr>
              <p:nvPr/>
            </p:nvSpPr>
            <p:spPr bwMode="auto">
              <a:xfrm>
                <a:off x="1473303" y="4288562"/>
                <a:ext cx="256480" cy="124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lIns="0" tIns="0" rIns="0" bIns="0" anchor="ctr">
                <a:spAutoFit/>
              </a:bodyPr>
              <a:lstStyle>
                <a:lvl1pPr marL="101600" indent="-101600" defTabSz="1042988">
                  <a:tabLst>
                    <a:tab pos="5648325" algn="l"/>
                  </a:tabLst>
                  <a:defRPr sz="1900">
                    <a:solidFill>
                      <a:schemeClr val="tx1"/>
                    </a:solidFill>
                    <a:latin typeface="Calibri" panose="020F0502020204030204" pitchFamily="34" charset="0"/>
                    <a:ea typeface="맑은 고딕" panose="020B0503020000020004" pitchFamily="50" charset="-127"/>
                  </a:defRPr>
                </a:lvl1pPr>
                <a:lvl2pPr marL="742950" indent="-285750" defTabSz="1042988">
                  <a:tabLst>
                    <a:tab pos="5648325" algn="l"/>
                  </a:tabLst>
                  <a:defRPr sz="1900">
                    <a:solidFill>
                      <a:schemeClr val="tx1"/>
                    </a:solidFill>
                    <a:latin typeface="Calibri" panose="020F0502020204030204" pitchFamily="34" charset="0"/>
                    <a:ea typeface="맑은 고딕" panose="020B0503020000020004" pitchFamily="50" charset="-127"/>
                  </a:defRPr>
                </a:lvl2pPr>
                <a:lvl3pPr marL="1143000" indent="-228600" defTabSz="1042988">
                  <a:tabLst>
                    <a:tab pos="5648325" algn="l"/>
                  </a:tabLst>
                  <a:defRPr sz="1900">
                    <a:solidFill>
                      <a:schemeClr val="tx1"/>
                    </a:solidFill>
                    <a:latin typeface="Calibri" panose="020F0502020204030204" pitchFamily="34" charset="0"/>
                    <a:ea typeface="맑은 고딕" panose="020B0503020000020004" pitchFamily="50" charset="-127"/>
                  </a:defRPr>
                </a:lvl3pPr>
                <a:lvl4pPr marL="1600200" indent="-228600" defTabSz="1042988">
                  <a:tabLst>
                    <a:tab pos="5648325" algn="l"/>
                  </a:tabLst>
                  <a:defRPr sz="1900">
                    <a:solidFill>
                      <a:schemeClr val="tx1"/>
                    </a:solidFill>
                    <a:latin typeface="Calibri" panose="020F0502020204030204" pitchFamily="34" charset="0"/>
                    <a:ea typeface="맑은 고딕" panose="020B0503020000020004" pitchFamily="50" charset="-127"/>
                  </a:defRPr>
                </a:lvl4pPr>
                <a:lvl5pPr marL="2057400" indent="-228600" defTabSz="1042988">
                  <a:tabLst>
                    <a:tab pos="5648325" algn="l"/>
                  </a:tabLst>
                  <a:defRPr sz="1900">
                    <a:solidFill>
                      <a:schemeClr val="tx1"/>
                    </a:solidFill>
                    <a:latin typeface="Calibri" panose="020F0502020204030204" pitchFamily="34" charset="0"/>
                    <a:ea typeface="맑은 고딕" panose="020B0503020000020004" pitchFamily="50" charset="-127"/>
                  </a:defRPr>
                </a:lvl5pPr>
                <a:lvl6pPr marL="2514600" indent="-228600" defTabSz="1042988" eaLnBrk="0" fontAlgn="base" hangingPunct="0">
                  <a:spcBef>
                    <a:spcPct val="0"/>
                  </a:spcBef>
                  <a:spcAft>
                    <a:spcPct val="0"/>
                  </a:spcAft>
                  <a:tabLst>
                    <a:tab pos="5648325" algn="l"/>
                  </a:tabLst>
                  <a:defRPr sz="1900">
                    <a:solidFill>
                      <a:schemeClr val="tx1"/>
                    </a:solidFill>
                    <a:latin typeface="Calibri" panose="020F0502020204030204" pitchFamily="34" charset="0"/>
                    <a:ea typeface="맑은 고딕" panose="020B0503020000020004" pitchFamily="50" charset="-127"/>
                  </a:defRPr>
                </a:lvl6pPr>
                <a:lvl7pPr marL="2971800" indent="-228600" defTabSz="1042988" eaLnBrk="0" fontAlgn="base" hangingPunct="0">
                  <a:spcBef>
                    <a:spcPct val="0"/>
                  </a:spcBef>
                  <a:spcAft>
                    <a:spcPct val="0"/>
                  </a:spcAft>
                  <a:tabLst>
                    <a:tab pos="5648325" algn="l"/>
                  </a:tabLst>
                  <a:defRPr sz="1900">
                    <a:solidFill>
                      <a:schemeClr val="tx1"/>
                    </a:solidFill>
                    <a:latin typeface="Calibri" panose="020F0502020204030204" pitchFamily="34" charset="0"/>
                    <a:ea typeface="맑은 고딕" panose="020B0503020000020004" pitchFamily="50" charset="-127"/>
                  </a:defRPr>
                </a:lvl7pPr>
                <a:lvl8pPr marL="3429000" indent="-228600" defTabSz="1042988" eaLnBrk="0" fontAlgn="base" hangingPunct="0">
                  <a:spcBef>
                    <a:spcPct val="0"/>
                  </a:spcBef>
                  <a:spcAft>
                    <a:spcPct val="0"/>
                  </a:spcAft>
                  <a:tabLst>
                    <a:tab pos="5648325" algn="l"/>
                  </a:tabLst>
                  <a:defRPr sz="1900">
                    <a:solidFill>
                      <a:schemeClr val="tx1"/>
                    </a:solidFill>
                    <a:latin typeface="Calibri" panose="020F0502020204030204" pitchFamily="34" charset="0"/>
                    <a:ea typeface="맑은 고딕" panose="020B0503020000020004" pitchFamily="50" charset="-127"/>
                  </a:defRPr>
                </a:lvl8pPr>
                <a:lvl9pPr marL="3886200" indent="-228600" defTabSz="1042988" eaLnBrk="0" fontAlgn="base" hangingPunct="0">
                  <a:spcBef>
                    <a:spcPct val="0"/>
                  </a:spcBef>
                  <a:spcAft>
                    <a:spcPct val="0"/>
                  </a:spcAft>
                  <a:tabLst>
                    <a:tab pos="5648325" algn="l"/>
                  </a:tabLst>
                  <a:defRPr sz="1900">
                    <a:solidFill>
                      <a:schemeClr val="tx1"/>
                    </a:solidFill>
                    <a:latin typeface="Calibri" panose="020F0502020204030204" pitchFamily="34" charset="0"/>
                    <a:ea typeface="맑은 고딕" panose="020B0503020000020004" pitchFamily="50" charset="-127"/>
                  </a:defRPr>
                </a:lvl9pPr>
              </a:lstStyle>
              <a:p>
                <a:pPr>
                  <a:lnSpc>
                    <a:spcPct val="90000"/>
                  </a:lnSpc>
                  <a:buClr>
                    <a:srgbClr val="262626"/>
                  </a:buClr>
                  <a:buSzPct val="80000"/>
                </a:pPr>
                <a:r>
                  <a:rPr kumimoji="1" lang="en-US" altLang="en-US" sz="900" b="1" dirty="0">
                    <a:solidFill>
                      <a:schemeClr val="bg1"/>
                    </a:solidFill>
                    <a:latin typeface="Arial" panose="020B0604020202020204" pitchFamily="34" charset="0"/>
                    <a:ea typeface="나눔고딕 Bold" panose="020D0804000000000000" pitchFamily="50" charset="-127"/>
                    <a:cs typeface="Arial" panose="020B0604020202020204" pitchFamily="34" charset="0"/>
                    <a:sym typeface="Monotype Sorts" charset="-127"/>
                  </a:rPr>
                  <a:t>VMS</a:t>
                </a:r>
              </a:p>
            </p:txBody>
          </p:sp>
          <p:sp>
            <p:nvSpPr>
              <p:cNvPr id="93" name="Text Box 98"/>
              <p:cNvSpPr txBox="1">
                <a:spLocks noChangeArrowheads="1"/>
              </p:cNvSpPr>
              <p:nvPr/>
            </p:nvSpPr>
            <p:spPr bwMode="auto">
              <a:xfrm>
                <a:off x="488865" y="4287603"/>
                <a:ext cx="314189" cy="124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lIns="0" tIns="0" rIns="0" bIns="0" anchor="ctr">
                <a:spAutoFit/>
              </a:bodyPr>
              <a:lstStyle>
                <a:lvl1pPr marL="101600" indent="-101600" defTabSz="1042988">
                  <a:tabLst>
                    <a:tab pos="5648325" algn="l"/>
                  </a:tabLst>
                  <a:defRPr sz="1900">
                    <a:solidFill>
                      <a:schemeClr val="tx1"/>
                    </a:solidFill>
                    <a:latin typeface="Calibri" panose="020F0502020204030204" pitchFamily="34" charset="0"/>
                    <a:ea typeface="맑은 고딕" panose="020B0503020000020004" pitchFamily="50" charset="-127"/>
                  </a:defRPr>
                </a:lvl1pPr>
                <a:lvl2pPr marL="742950" indent="-285750" defTabSz="1042988">
                  <a:tabLst>
                    <a:tab pos="5648325" algn="l"/>
                  </a:tabLst>
                  <a:defRPr sz="1900">
                    <a:solidFill>
                      <a:schemeClr val="tx1"/>
                    </a:solidFill>
                    <a:latin typeface="Calibri" panose="020F0502020204030204" pitchFamily="34" charset="0"/>
                    <a:ea typeface="맑은 고딕" panose="020B0503020000020004" pitchFamily="50" charset="-127"/>
                  </a:defRPr>
                </a:lvl2pPr>
                <a:lvl3pPr marL="1143000" indent="-228600" defTabSz="1042988">
                  <a:tabLst>
                    <a:tab pos="5648325" algn="l"/>
                  </a:tabLst>
                  <a:defRPr sz="1900">
                    <a:solidFill>
                      <a:schemeClr val="tx1"/>
                    </a:solidFill>
                    <a:latin typeface="Calibri" panose="020F0502020204030204" pitchFamily="34" charset="0"/>
                    <a:ea typeface="맑은 고딕" panose="020B0503020000020004" pitchFamily="50" charset="-127"/>
                  </a:defRPr>
                </a:lvl3pPr>
                <a:lvl4pPr marL="1600200" indent="-228600" defTabSz="1042988">
                  <a:tabLst>
                    <a:tab pos="5648325" algn="l"/>
                  </a:tabLst>
                  <a:defRPr sz="1900">
                    <a:solidFill>
                      <a:schemeClr val="tx1"/>
                    </a:solidFill>
                    <a:latin typeface="Calibri" panose="020F0502020204030204" pitchFamily="34" charset="0"/>
                    <a:ea typeface="맑은 고딕" panose="020B0503020000020004" pitchFamily="50" charset="-127"/>
                  </a:defRPr>
                </a:lvl4pPr>
                <a:lvl5pPr marL="2057400" indent="-228600" defTabSz="1042988">
                  <a:tabLst>
                    <a:tab pos="5648325" algn="l"/>
                  </a:tabLst>
                  <a:defRPr sz="1900">
                    <a:solidFill>
                      <a:schemeClr val="tx1"/>
                    </a:solidFill>
                    <a:latin typeface="Calibri" panose="020F0502020204030204" pitchFamily="34" charset="0"/>
                    <a:ea typeface="맑은 고딕" panose="020B0503020000020004" pitchFamily="50" charset="-127"/>
                  </a:defRPr>
                </a:lvl5pPr>
                <a:lvl6pPr marL="2514600" indent="-228600" defTabSz="1042988" eaLnBrk="0" fontAlgn="base" hangingPunct="0">
                  <a:spcBef>
                    <a:spcPct val="0"/>
                  </a:spcBef>
                  <a:spcAft>
                    <a:spcPct val="0"/>
                  </a:spcAft>
                  <a:tabLst>
                    <a:tab pos="5648325" algn="l"/>
                  </a:tabLst>
                  <a:defRPr sz="1900">
                    <a:solidFill>
                      <a:schemeClr val="tx1"/>
                    </a:solidFill>
                    <a:latin typeface="Calibri" panose="020F0502020204030204" pitchFamily="34" charset="0"/>
                    <a:ea typeface="맑은 고딕" panose="020B0503020000020004" pitchFamily="50" charset="-127"/>
                  </a:defRPr>
                </a:lvl6pPr>
                <a:lvl7pPr marL="2971800" indent="-228600" defTabSz="1042988" eaLnBrk="0" fontAlgn="base" hangingPunct="0">
                  <a:spcBef>
                    <a:spcPct val="0"/>
                  </a:spcBef>
                  <a:spcAft>
                    <a:spcPct val="0"/>
                  </a:spcAft>
                  <a:tabLst>
                    <a:tab pos="5648325" algn="l"/>
                  </a:tabLst>
                  <a:defRPr sz="1900">
                    <a:solidFill>
                      <a:schemeClr val="tx1"/>
                    </a:solidFill>
                    <a:latin typeface="Calibri" panose="020F0502020204030204" pitchFamily="34" charset="0"/>
                    <a:ea typeface="맑은 고딕" panose="020B0503020000020004" pitchFamily="50" charset="-127"/>
                  </a:defRPr>
                </a:lvl7pPr>
                <a:lvl8pPr marL="3429000" indent="-228600" defTabSz="1042988" eaLnBrk="0" fontAlgn="base" hangingPunct="0">
                  <a:spcBef>
                    <a:spcPct val="0"/>
                  </a:spcBef>
                  <a:spcAft>
                    <a:spcPct val="0"/>
                  </a:spcAft>
                  <a:tabLst>
                    <a:tab pos="5648325" algn="l"/>
                  </a:tabLst>
                  <a:defRPr sz="1900">
                    <a:solidFill>
                      <a:schemeClr val="tx1"/>
                    </a:solidFill>
                    <a:latin typeface="Calibri" panose="020F0502020204030204" pitchFamily="34" charset="0"/>
                    <a:ea typeface="맑은 고딕" panose="020B0503020000020004" pitchFamily="50" charset="-127"/>
                  </a:defRPr>
                </a:lvl8pPr>
                <a:lvl9pPr marL="3886200" indent="-228600" defTabSz="1042988" eaLnBrk="0" fontAlgn="base" hangingPunct="0">
                  <a:spcBef>
                    <a:spcPct val="0"/>
                  </a:spcBef>
                  <a:spcAft>
                    <a:spcPct val="0"/>
                  </a:spcAft>
                  <a:tabLst>
                    <a:tab pos="5648325" algn="l"/>
                  </a:tabLst>
                  <a:defRPr sz="1900">
                    <a:solidFill>
                      <a:schemeClr val="tx1"/>
                    </a:solidFill>
                    <a:latin typeface="Calibri" panose="020F0502020204030204" pitchFamily="34" charset="0"/>
                    <a:ea typeface="맑은 고딕" panose="020B0503020000020004" pitchFamily="50" charset="-127"/>
                  </a:defRPr>
                </a:lvl9pPr>
              </a:lstStyle>
              <a:p>
                <a:pPr>
                  <a:lnSpc>
                    <a:spcPct val="90000"/>
                  </a:lnSpc>
                  <a:buClr>
                    <a:srgbClr val="262626"/>
                  </a:buClr>
                  <a:buSzPct val="80000"/>
                </a:pPr>
                <a:r>
                  <a:rPr kumimoji="1" lang="en-US" altLang="en-US" sz="900" b="1">
                    <a:solidFill>
                      <a:schemeClr val="bg1"/>
                    </a:solidFill>
                    <a:latin typeface="Arial" panose="020B0604020202020204" pitchFamily="34" charset="0"/>
                    <a:ea typeface="나눔고딕 Bold" panose="020D0804000000000000" pitchFamily="50" charset="-127"/>
                    <a:cs typeface="Arial" panose="020B0604020202020204" pitchFamily="34" charset="0"/>
                    <a:sym typeface="Monotype Sorts" charset="-127"/>
                  </a:rPr>
                  <a:t>CCTV</a:t>
                </a:r>
              </a:p>
            </p:txBody>
          </p:sp>
          <p:sp>
            <p:nvSpPr>
              <p:cNvPr id="94" name="Text Box 98"/>
              <p:cNvSpPr txBox="1">
                <a:spLocks noChangeArrowheads="1"/>
              </p:cNvSpPr>
              <p:nvPr/>
            </p:nvSpPr>
            <p:spPr bwMode="auto">
              <a:xfrm>
                <a:off x="2386612" y="4288562"/>
                <a:ext cx="730969" cy="124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lIns="0" tIns="0" rIns="0" bIns="0" anchor="ctr">
                <a:spAutoFit/>
              </a:bodyPr>
              <a:lstStyle>
                <a:lvl1pPr marL="101600" indent="-101600" defTabSz="1042988">
                  <a:tabLst>
                    <a:tab pos="5648325" algn="l"/>
                  </a:tabLst>
                  <a:defRPr sz="1900">
                    <a:solidFill>
                      <a:schemeClr val="tx1"/>
                    </a:solidFill>
                    <a:latin typeface="Calibri" panose="020F0502020204030204" pitchFamily="34" charset="0"/>
                    <a:ea typeface="맑은 고딕" panose="020B0503020000020004" pitchFamily="50" charset="-127"/>
                  </a:defRPr>
                </a:lvl1pPr>
                <a:lvl2pPr marL="742950" indent="-285750" defTabSz="1042988">
                  <a:tabLst>
                    <a:tab pos="5648325" algn="l"/>
                  </a:tabLst>
                  <a:defRPr sz="1900">
                    <a:solidFill>
                      <a:schemeClr val="tx1"/>
                    </a:solidFill>
                    <a:latin typeface="Calibri" panose="020F0502020204030204" pitchFamily="34" charset="0"/>
                    <a:ea typeface="맑은 고딕" panose="020B0503020000020004" pitchFamily="50" charset="-127"/>
                  </a:defRPr>
                </a:lvl2pPr>
                <a:lvl3pPr marL="1143000" indent="-228600" defTabSz="1042988">
                  <a:tabLst>
                    <a:tab pos="5648325" algn="l"/>
                  </a:tabLst>
                  <a:defRPr sz="1900">
                    <a:solidFill>
                      <a:schemeClr val="tx1"/>
                    </a:solidFill>
                    <a:latin typeface="Calibri" panose="020F0502020204030204" pitchFamily="34" charset="0"/>
                    <a:ea typeface="맑은 고딕" panose="020B0503020000020004" pitchFamily="50" charset="-127"/>
                  </a:defRPr>
                </a:lvl3pPr>
                <a:lvl4pPr marL="1600200" indent="-228600" defTabSz="1042988">
                  <a:tabLst>
                    <a:tab pos="5648325" algn="l"/>
                  </a:tabLst>
                  <a:defRPr sz="1900">
                    <a:solidFill>
                      <a:schemeClr val="tx1"/>
                    </a:solidFill>
                    <a:latin typeface="Calibri" panose="020F0502020204030204" pitchFamily="34" charset="0"/>
                    <a:ea typeface="맑은 고딕" panose="020B0503020000020004" pitchFamily="50" charset="-127"/>
                  </a:defRPr>
                </a:lvl4pPr>
                <a:lvl5pPr marL="2057400" indent="-228600" defTabSz="1042988">
                  <a:tabLst>
                    <a:tab pos="5648325" algn="l"/>
                  </a:tabLst>
                  <a:defRPr sz="1900">
                    <a:solidFill>
                      <a:schemeClr val="tx1"/>
                    </a:solidFill>
                    <a:latin typeface="Calibri" panose="020F0502020204030204" pitchFamily="34" charset="0"/>
                    <a:ea typeface="맑은 고딕" panose="020B0503020000020004" pitchFamily="50" charset="-127"/>
                  </a:defRPr>
                </a:lvl5pPr>
                <a:lvl6pPr marL="2514600" indent="-228600" defTabSz="1042988" eaLnBrk="0" fontAlgn="base" hangingPunct="0">
                  <a:spcBef>
                    <a:spcPct val="0"/>
                  </a:spcBef>
                  <a:spcAft>
                    <a:spcPct val="0"/>
                  </a:spcAft>
                  <a:tabLst>
                    <a:tab pos="5648325" algn="l"/>
                  </a:tabLst>
                  <a:defRPr sz="1900">
                    <a:solidFill>
                      <a:schemeClr val="tx1"/>
                    </a:solidFill>
                    <a:latin typeface="Calibri" panose="020F0502020204030204" pitchFamily="34" charset="0"/>
                    <a:ea typeface="맑은 고딕" panose="020B0503020000020004" pitchFamily="50" charset="-127"/>
                  </a:defRPr>
                </a:lvl6pPr>
                <a:lvl7pPr marL="2971800" indent="-228600" defTabSz="1042988" eaLnBrk="0" fontAlgn="base" hangingPunct="0">
                  <a:spcBef>
                    <a:spcPct val="0"/>
                  </a:spcBef>
                  <a:spcAft>
                    <a:spcPct val="0"/>
                  </a:spcAft>
                  <a:tabLst>
                    <a:tab pos="5648325" algn="l"/>
                  </a:tabLst>
                  <a:defRPr sz="1900">
                    <a:solidFill>
                      <a:schemeClr val="tx1"/>
                    </a:solidFill>
                    <a:latin typeface="Calibri" panose="020F0502020204030204" pitchFamily="34" charset="0"/>
                    <a:ea typeface="맑은 고딕" panose="020B0503020000020004" pitchFamily="50" charset="-127"/>
                  </a:defRPr>
                </a:lvl7pPr>
                <a:lvl8pPr marL="3429000" indent="-228600" defTabSz="1042988" eaLnBrk="0" fontAlgn="base" hangingPunct="0">
                  <a:spcBef>
                    <a:spcPct val="0"/>
                  </a:spcBef>
                  <a:spcAft>
                    <a:spcPct val="0"/>
                  </a:spcAft>
                  <a:tabLst>
                    <a:tab pos="5648325" algn="l"/>
                  </a:tabLst>
                  <a:defRPr sz="1900">
                    <a:solidFill>
                      <a:schemeClr val="tx1"/>
                    </a:solidFill>
                    <a:latin typeface="Calibri" panose="020F0502020204030204" pitchFamily="34" charset="0"/>
                    <a:ea typeface="맑은 고딕" panose="020B0503020000020004" pitchFamily="50" charset="-127"/>
                  </a:defRPr>
                </a:lvl8pPr>
                <a:lvl9pPr marL="3886200" indent="-228600" defTabSz="1042988" eaLnBrk="0" fontAlgn="base" hangingPunct="0">
                  <a:spcBef>
                    <a:spcPct val="0"/>
                  </a:spcBef>
                  <a:spcAft>
                    <a:spcPct val="0"/>
                  </a:spcAft>
                  <a:tabLst>
                    <a:tab pos="5648325" algn="l"/>
                  </a:tabLst>
                  <a:defRPr sz="1900">
                    <a:solidFill>
                      <a:schemeClr val="tx1"/>
                    </a:solidFill>
                    <a:latin typeface="Calibri" panose="020F0502020204030204" pitchFamily="34" charset="0"/>
                    <a:ea typeface="맑은 고딕" panose="020B0503020000020004" pitchFamily="50" charset="-127"/>
                  </a:defRPr>
                </a:lvl9pPr>
              </a:lstStyle>
              <a:p>
                <a:pPr>
                  <a:lnSpc>
                    <a:spcPct val="90000"/>
                  </a:lnSpc>
                  <a:buClr>
                    <a:srgbClr val="262626"/>
                  </a:buClr>
                  <a:buSzPct val="80000"/>
                </a:pPr>
                <a:r>
                  <a:rPr kumimoji="1" lang="en-US" altLang="ko-KR" sz="900" b="1" dirty="0">
                    <a:solidFill>
                      <a:schemeClr val="bg1"/>
                    </a:solidFill>
                    <a:latin typeface="Arial" panose="020B0604020202020204" pitchFamily="34" charset="0"/>
                    <a:ea typeface="나눔고딕 Bold" panose="020D0804000000000000" pitchFamily="50" charset="-127"/>
                    <a:cs typeface="Arial" panose="020B0604020202020204" pitchFamily="34" charset="0"/>
                    <a:sym typeface="Monotype Sorts" charset="-127"/>
                  </a:rPr>
                  <a:t>Traffic Signal</a:t>
                </a:r>
                <a:endParaRPr kumimoji="1" lang="en-US" altLang="en-US" sz="900" b="1" dirty="0">
                  <a:solidFill>
                    <a:schemeClr val="bg1"/>
                  </a:solidFill>
                  <a:latin typeface="Arial" panose="020B0604020202020204" pitchFamily="34" charset="0"/>
                  <a:ea typeface="나눔고딕 Bold" panose="020D0804000000000000" pitchFamily="50" charset="-127"/>
                  <a:cs typeface="Arial" panose="020B0604020202020204" pitchFamily="34" charset="0"/>
                  <a:sym typeface="Monotype Sorts" charset="-127"/>
                </a:endParaRPr>
              </a:p>
            </p:txBody>
          </p:sp>
          <p:sp>
            <p:nvSpPr>
              <p:cNvPr id="97" name="Text Box 98"/>
              <p:cNvSpPr txBox="1">
                <a:spLocks noChangeArrowheads="1"/>
              </p:cNvSpPr>
              <p:nvPr/>
            </p:nvSpPr>
            <p:spPr bwMode="auto">
              <a:xfrm>
                <a:off x="3382431" y="4288562"/>
                <a:ext cx="365485" cy="124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175">
                    <a:solidFill>
                      <a:srgbClr val="000000"/>
                    </a:solidFill>
                    <a:miter lim="800000"/>
                    <a:headEnd/>
                    <a:tailEnd/>
                  </a14:hiddenLine>
                </a:ext>
              </a:extLst>
            </p:spPr>
            <p:txBody>
              <a:bodyPr wrap="none" lIns="0" tIns="0" rIns="0" bIns="0" anchor="ctr">
                <a:spAutoFit/>
              </a:bodyPr>
              <a:lstStyle>
                <a:lvl1pPr marL="101600" indent="-101600" defTabSz="1042988">
                  <a:tabLst>
                    <a:tab pos="5648325" algn="l"/>
                  </a:tabLst>
                  <a:defRPr sz="1900">
                    <a:solidFill>
                      <a:schemeClr val="tx1"/>
                    </a:solidFill>
                    <a:latin typeface="Calibri" panose="020F0502020204030204" pitchFamily="34" charset="0"/>
                    <a:ea typeface="맑은 고딕" panose="020B0503020000020004" pitchFamily="50" charset="-127"/>
                  </a:defRPr>
                </a:lvl1pPr>
                <a:lvl2pPr marL="742950" indent="-285750" defTabSz="1042988">
                  <a:tabLst>
                    <a:tab pos="5648325" algn="l"/>
                  </a:tabLst>
                  <a:defRPr sz="1900">
                    <a:solidFill>
                      <a:schemeClr val="tx1"/>
                    </a:solidFill>
                    <a:latin typeface="Calibri" panose="020F0502020204030204" pitchFamily="34" charset="0"/>
                    <a:ea typeface="맑은 고딕" panose="020B0503020000020004" pitchFamily="50" charset="-127"/>
                  </a:defRPr>
                </a:lvl2pPr>
                <a:lvl3pPr marL="1143000" indent="-228600" defTabSz="1042988">
                  <a:tabLst>
                    <a:tab pos="5648325" algn="l"/>
                  </a:tabLst>
                  <a:defRPr sz="1900">
                    <a:solidFill>
                      <a:schemeClr val="tx1"/>
                    </a:solidFill>
                    <a:latin typeface="Calibri" panose="020F0502020204030204" pitchFamily="34" charset="0"/>
                    <a:ea typeface="맑은 고딕" panose="020B0503020000020004" pitchFamily="50" charset="-127"/>
                  </a:defRPr>
                </a:lvl3pPr>
                <a:lvl4pPr marL="1600200" indent="-228600" defTabSz="1042988">
                  <a:tabLst>
                    <a:tab pos="5648325" algn="l"/>
                  </a:tabLst>
                  <a:defRPr sz="1900">
                    <a:solidFill>
                      <a:schemeClr val="tx1"/>
                    </a:solidFill>
                    <a:latin typeface="Calibri" panose="020F0502020204030204" pitchFamily="34" charset="0"/>
                    <a:ea typeface="맑은 고딕" panose="020B0503020000020004" pitchFamily="50" charset="-127"/>
                  </a:defRPr>
                </a:lvl4pPr>
                <a:lvl5pPr marL="2057400" indent="-228600" defTabSz="1042988">
                  <a:tabLst>
                    <a:tab pos="5648325" algn="l"/>
                  </a:tabLst>
                  <a:defRPr sz="1900">
                    <a:solidFill>
                      <a:schemeClr val="tx1"/>
                    </a:solidFill>
                    <a:latin typeface="Calibri" panose="020F0502020204030204" pitchFamily="34" charset="0"/>
                    <a:ea typeface="맑은 고딕" panose="020B0503020000020004" pitchFamily="50" charset="-127"/>
                  </a:defRPr>
                </a:lvl5pPr>
                <a:lvl6pPr marL="2514600" indent="-228600" defTabSz="1042988" eaLnBrk="0" fontAlgn="base" hangingPunct="0">
                  <a:spcBef>
                    <a:spcPct val="0"/>
                  </a:spcBef>
                  <a:spcAft>
                    <a:spcPct val="0"/>
                  </a:spcAft>
                  <a:tabLst>
                    <a:tab pos="5648325" algn="l"/>
                  </a:tabLst>
                  <a:defRPr sz="1900">
                    <a:solidFill>
                      <a:schemeClr val="tx1"/>
                    </a:solidFill>
                    <a:latin typeface="Calibri" panose="020F0502020204030204" pitchFamily="34" charset="0"/>
                    <a:ea typeface="맑은 고딕" panose="020B0503020000020004" pitchFamily="50" charset="-127"/>
                  </a:defRPr>
                </a:lvl6pPr>
                <a:lvl7pPr marL="2971800" indent="-228600" defTabSz="1042988" eaLnBrk="0" fontAlgn="base" hangingPunct="0">
                  <a:spcBef>
                    <a:spcPct val="0"/>
                  </a:spcBef>
                  <a:spcAft>
                    <a:spcPct val="0"/>
                  </a:spcAft>
                  <a:tabLst>
                    <a:tab pos="5648325" algn="l"/>
                  </a:tabLst>
                  <a:defRPr sz="1900">
                    <a:solidFill>
                      <a:schemeClr val="tx1"/>
                    </a:solidFill>
                    <a:latin typeface="Calibri" panose="020F0502020204030204" pitchFamily="34" charset="0"/>
                    <a:ea typeface="맑은 고딕" panose="020B0503020000020004" pitchFamily="50" charset="-127"/>
                  </a:defRPr>
                </a:lvl7pPr>
                <a:lvl8pPr marL="3429000" indent="-228600" defTabSz="1042988" eaLnBrk="0" fontAlgn="base" hangingPunct="0">
                  <a:spcBef>
                    <a:spcPct val="0"/>
                  </a:spcBef>
                  <a:spcAft>
                    <a:spcPct val="0"/>
                  </a:spcAft>
                  <a:tabLst>
                    <a:tab pos="5648325" algn="l"/>
                  </a:tabLst>
                  <a:defRPr sz="1900">
                    <a:solidFill>
                      <a:schemeClr val="tx1"/>
                    </a:solidFill>
                    <a:latin typeface="Calibri" panose="020F0502020204030204" pitchFamily="34" charset="0"/>
                    <a:ea typeface="맑은 고딕" panose="020B0503020000020004" pitchFamily="50" charset="-127"/>
                  </a:defRPr>
                </a:lvl8pPr>
                <a:lvl9pPr marL="3886200" indent="-228600" defTabSz="1042988" eaLnBrk="0" fontAlgn="base" hangingPunct="0">
                  <a:spcBef>
                    <a:spcPct val="0"/>
                  </a:spcBef>
                  <a:spcAft>
                    <a:spcPct val="0"/>
                  </a:spcAft>
                  <a:tabLst>
                    <a:tab pos="5648325" algn="l"/>
                  </a:tabLst>
                  <a:defRPr sz="1900">
                    <a:solidFill>
                      <a:schemeClr val="tx1"/>
                    </a:solidFill>
                    <a:latin typeface="Calibri" panose="020F0502020204030204" pitchFamily="34" charset="0"/>
                    <a:ea typeface="맑은 고딕" panose="020B0503020000020004" pitchFamily="50" charset="-127"/>
                  </a:defRPr>
                </a:lvl9pPr>
              </a:lstStyle>
              <a:p>
                <a:pPr>
                  <a:lnSpc>
                    <a:spcPct val="90000"/>
                  </a:lnSpc>
                  <a:buClr>
                    <a:srgbClr val="262626"/>
                  </a:buClr>
                  <a:buSzPct val="80000"/>
                </a:pPr>
                <a:r>
                  <a:rPr kumimoji="1" lang="en-US" altLang="en-US" sz="900" b="1" dirty="0">
                    <a:solidFill>
                      <a:schemeClr val="bg1"/>
                    </a:solidFill>
                    <a:latin typeface="Arial" panose="020B0604020202020204" pitchFamily="34" charset="0"/>
                    <a:ea typeface="나눔고딕 Bold" panose="020D0804000000000000" pitchFamily="50" charset="-127"/>
                    <a:cs typeface="Arial" panose="020B0604020202020204" pitchFamily="34" charset="0"/>
                    <a:sym typeface="Monotype Sorts" charset="-127"/>
                  </a:rPr>
                  <a:t>Center</a:t>
                </a:r>
              </a:p>
            </p:txBody>
          </p:sp>
          <p:grpSp>
            <p:nvGrpSpPr>
              <p:cNvPr id="98" name="Group 1116"/>
              <p:cNvGrpSpPr>
                <a:grpSpLocks/>
              </p:cNvGrpSpPr>
              <p:nvPr/>
            </p:nvGrpSpPr>
            <p:grpSpPr bwMode="auto">
              <a:xfrm>
                <a:off x="2046016" y="2826124"/>
                <a:ext cx="98769" cy="434640"/>
                <a:chOff x="8167" y="1939"/>
                <a:chExt cx="234" cy="762"/>
              </a:xfrm>
            </p:grpSpPr>
            <p:grpSp>
              <p:nvGrpSpPr>
                <p:cNvPr id="99" name="Group 1117"/>
                <p:cNvGrpSpPr>
                  <a:grpSpLocks/>
                </p:cNvGrpSpPr>
                <p:nvPr/>
              </p:nvGrpSpPr>
              <p:grpSpPr bwMode="auto">
                <a:xfrm>
                  <a:off x="8228" y="2252"/>
                  <a:ext cx="166" cy="308"/>
                  <a:chOff x="8244" y="2252"/>
                  <a:chExt cx="124" cy="308"/>
                </a:xfrm>
              </p:grpSpPr>
              <p:sp>
                <p:nvSpPr>
                  <p:cNvPr id="104" name="Rectangle 1118"/>
                  <p:cNvSpPr>
                    <a:spLocks noChangeArrowheads="1"/>
                  </p:cNvSpPr>
                  <p:nvPr/>
                </p:nvSpPr>
                <p:spPr bwMode="auto">
                  <a:xfrm>
                    <a:off x="8244" y="2252"/>
                    <a:ext cx="124" cy="308"/>
                  </a:xfrm>
                  <a:prstGeom prst="rect">
                    <a:avLst/>
                  </a:prstGeom>
                  <a:solidFill>
                    <a:srgbClr val="EAEAEA"/>
                  </a:solidFill>
                  <a:ln w="9525">
                    <a:miter lim="800000"/>
                    <a:headEnd/>
                    <a:tailEnd/>
                  </a:ln>
                  <a:scene3d>
                    <a:camera prst="legacyObliqueTopLeft">
                      <a:rot lat="0" lon="20399980" rev="0"/>
                    </a:camera>
                    <a:lightRig rig="legacyFlat4" dir="b"/>
                  </a:scene3d>
                  <a:sp3d extrusionH="36500" prstMaterial="legacyMatte">
                    <a:bevelT w="13500" h="13500" prst="angle"/>
                    <a:bevelB w="13500" h="13500" prst="angle"/>
                    <a:extrusionClr>
                      <a:srgbClr val="EAEAEA"/>
                    </a:extrusionClr>
                    <a:contourClr>
                      <a:srgbClr val="EAEAEA"/>
                    </a:contourClr>
                  </a:sp3d>
                </p:spPr>
                <p:txBody>
                  <a:bodyPr lIns="18000" tIns="10800" rIns="18000" bIns="10800" anchor="ctr">
                    <a:spAutoFit/>
                    <a:flatTx/>
                  </a:bodyPr>
                  <a:lstStyle>
                    <a:lvl1pPr defTabSz="1258888">
                      <a:defRPr sz="1900">
                        <a:solidFill>
                          <a:schemeClr val="tx1"/>
                        </a:solidFill>
                        <a:latin typeface="Calibri" panose="020F0502020204030204" pitchFamily="34" charset="0"/>
                        <a:ea typeface="맑은 고딕" panose="020B0503020000020004" pitchFamily="50" charset="-127"/>
                      </a:defRPr>
                    </a:lvl1pPr>
                    <a:lvl2pPr marL="742950" indent="-285750" defTabSz="1258888">
                      <a:defRPr sz="1900">
                        <a:solidFill>
                          <a:schemeClr val="tx1"/>
                        </a:solidFill>
                        <a:latin typeface="Calibri" panose="020F0502020204030204" pitchFamily="34" charset="0"/>
                        <a:ea typeface="맑은 고딕" panose="020B0503020000020004" pitchFamily="50" charset="-127"/>
                      </a:defRPr>
                    </a:lvl2pPr>
                    <a:lvl3pPr marL="1143000" indent="-228600" defTabSz="1258888">
                      <a:defRPr sz="1900">
                        <a:solidFill>
                          <a:schemeClr val="tx1"/>
                        </a:solidFill>
                        <a:latin typeface="Calibri" panose="020F0502020204030204" pitchFamily="34" charset="0"/>
                        <a:ea typeface="맑은 고딕" panose="020B0503020000020004" pitchFamily="50" charset="-127"/>
                      </a:defRPr>
                    </a:lvl3pPr>
                    <a:lvl4pPr marL="1600200" indent="-228600" defTabSz="1258888">
                      <a:defRPr sz="1900">
                        <a:solidFill>
                          <a:schemeClr val="tx1"/>
                        </a:solidFill>
                        <a:latin typeface="Calibri" panose="020F0502020204030204" pitchFamily="34" charset="0"/>
                        <a:ea typeface="맑은 고딕" panose="020B0503020000020004" pitchFamily="50" charset="-127"/>
                      </a:defRPr>
                    </a:lvl4pPr>
                    <a:lvl5pPr marL="2057400" indent="-228600" defTabSz="1258888">
                      <a:defRPr sz="1900">
                        <a:solidFill>
                          <a:schemeClr val="tx1"/>
                        </a:solidFill>
                        <a:latin typeface="Calibri" panose="020F0502020204030204" pitchFamily="34" charset="0"/>
                        <a:ea typeface="맑은 고딕" panose="020B0503020000020004" pitchFamily="50" charset="-127"/>
                      </a:defRPr>
                    </a:lvl5pPr>
                    <a:lvl6pPr marL="2514600" indent="-228600" defTabSz="1258888" eaLnBrk="0" fontAlgn="base" hangingPunct="0">
                      <a:spcBef>
                        <a:spcPct val="0"/>
                      </a:spcBef>
                      <a:spcAft>
                        <a:spcPct val="0"/>
                      </a:spcAft>
                      <a:defRPr sz="1900">
                        <a:solidFill>
                          <a:schemeClr val="tx1"/>
                        </a:solidFill>
                        <a:latin typeface="Calibri" panose="020F0502020204030204" pitchFamily="34" charset="0"/>
                        <a:ea typeface="맑은 고딕" panose="020B0503020000020004" pitchFamily="50" charset="-127"/>
                      </a:defRPr>
                    </a:lvl6pPr>
                    <a:lvl7pPr marL="2971800" indent="-228600" defTabSz="1258888" eaLnBrk="0" fontAlgn="base" hangingPunct="0">
                      <a:spcBef>
                        <a:spcPct val="0"/>
                      </a:spcBef>
                      <a:spcAft>
                        <a:spcPct val="0"/>
                      </a:spcAft>
                      <a:defRPr sz="1900">
                        <a:solidFill>
                          <a:schemeClr val="tx1"/>
                        </a:solidFill>
                        <a:latin typeface="Calibri" panose="020F0502020204030204" pitchFamily="34" charset="0"/>
                        <a:ea typeface="맑은 고딕" panose="020B0503020000020004" pitchFamily="50" charset="-127"/>
                      </a:defRPr>
                    </a:lvl7pPr>
                    <a:lvl8pPr marL="3429000" indent="-228600" defTabSz="1258888" eaLnBrk="0" fontAlgn="base" hangingPunct="0">
                      <a:spcBef>
                        <a:spcPct val="0"/>
                      </a:spcBef>
                      <a:spcAft>
                        <a:spcPct val="0"/>
                      </a:spcAft>
                      <a:defRPr sz="1900">
                        <a:solidFill>
                          <a:schemeClr val="tx1"/>
                        </a:solidFill>
                        <a:latin typeface="Calibri" panose="020F0502020204030204" pitchFamily="34" charset="0"/>
                        <a:ea typeface="맑은 고딕" panose="020B0503020000020004" pitchFamily="50" charset="-127"/>
                      </a:defRPr>
                    </a:lvl8pPr>
                    <a:lvl9pPr marL="3886200" indent="-228600" defTabSz="1258888" eaLnBrk="0" fontAlgn="base" hangingPunct="0">
                      <a:spcBef>
                        <a:spcPct val="0"/>
                      </a:spcBef>
                      <a:spcAft>
                        <a:spcPct val="0"/>
                      </a:spcAft>
                      <a:defRPr sz="1900">
                        <a:solidFill>
                          <a:schemeClr val="tx1"/>
                        </a:solidFill>
                        <a:latin typeface="Calibri" panose="020F0502020204030204" pitchFamily="34" charset="0"/>
                        <a:ea typeface="맑은 고딕" panose="020B0503020000020004" pitchFamily="50" charset="-127"/>
                      </a:defRPr>
                    </a:lvl9pPr>
                  </a:lstStyle>
                  <a:p>
                    <a:pPr algn="r" eaLnBrk="1" latinLnBrk="1" hangingPunct="1"/>
                    <a:endParaRPr kumimoji="1" lang="ko-KR" altLang="ko-KR" sz="1000">
                      <a:solidFill>
                        <a:srgbClr val="000000"/>
                      </a:solidFill>
                      <a:latin typeface="Arial" panose="020B0604020202020204" pitchFamily="34" charset="0"/>
                      <a:ea typeface="나눔고딕 Bold" panose="020D0804000000000000" pitchFamily="50" charset="-127"/>
                      <a:cs typeface="Arial" panose="020B0604020202020204" pitchFamily="34" charset="0"/>
                    </a:endParaRPr>
                  </a:p>
                </p:txBody>
              </p:sp>
              <p:sp>
                <p:nvSpPr>
                  <p:cNvPr id="105" name="Line 1119"/>
                  <p:cNvSpPr>
                    <a:spLocks noChangeShapeType="1"/>
                  </p:cNvSpPr>
                  <p:nvPr/>
                </p:nvSpPr>
                <p:spPr bwMode="auto">
                  <a:xfrm flipH="1">
                    <a:off x="8272" y="2373"/>
                    <a:ext cx="78" cy="67"/>
                  </a:xfrm>
                  <a:prstGeom prst="line">
                    <a:avLst/>
                  </a:prstGeom>
                  <a:noFill/>
                  <a:ln w="9525">
                    <a:solidFill>
                      <a:srgbClr val="FFFF00"/>
                    </a:solidFill>
                    <a:round/>
                    <a:headEnd/>
                    <a:tailEnd/>
                  </a:ln>
                  <a:extLst>
                    <a:ext uri="{909E8E84-426E-40DD-AFC4-6F175D3DCCD1}">
                      <a14:hiddenFill xmlns:a14="http://schemas.microsoft.com/office/drawing/2010/main">
                        <a:noFill/>
                      </a14:hiddenFill>
                    </a:ext>
                  </a:extLst>
                </p:spPr>
                <p:txBody>
                  <a:bodyPr lIns="18000" tIns="10800" rIns="18000" bIns="10800">
                    <a:spAutoFit/>
                  </a:bodyPr>
                  <a:lstStyle/>
                  <a:p>
                    <a:endParaRPr lang="ko-KR" altLang="en-US">
                      <a:latin typeface="Arial" panose="020B0604020202020204" pitchFamily="34" charset="0"/>
                      <a:ea typeface="나눔고딕 Bold" panose="020D0804000000000000" pitchFamily="50" charset="-127"/>
                      <a:cs typeface="Arial" panose="020B0604020202020204" pitchFamily="34" charset="0"/>
                    </a:endParaRPr>
                  </a:p>
                </p:txBody>
              </p:sp>
              <p:sp>
                <p:nvSpPr>
                  <p:cNvPr id="106" name="Line 1120"/>
                  <p:cNvSpPr>
                    <a:spLocks noChangeShapeType="1"/>
                  </p:cNvSpPr>
                  <p:nvPr/>
                </p:nvSpPr>
                <p:spPr bwMode="auto">
                  <a:xfrm flipH="1">
                    <a:off x="8303" y="2394"/>
                    <a:ext cx="51" cy="44"/>
                  </a:xfrm>
                  <a:prstGeom prst="line">
                    <a:avLst/>
                  </a:prstGeom>
                  <a:noFill/>
                  <a:ln w="9525">
                    <a:solidFill>
                      <a:srgbClr val="FFFF00"/>
                    </a:solidFill>
                    <a:round/>
                    <a:headEnd/>
                    <a:tailEnd/>
                  </a:ln>
                  <a:extLst>
                    <a:ext uri="{909E8E84-426E-40DD-AFC4-6F175D3DCCD1}">
                      <a14:hiddenFill xmlns:a14="http://schemas.microsoft.com/office/drawing/2010/main">
                        <a:noFill/>
                      </a14:hiddenFill>
                    </a:ext>
                  </a:extLst>
                </p:spPr>
                <p:txBody>
                  <a:bodyPr lIns="18000" tIns="10800" rIns="18000" bIns="10800">
                    <a:spAutoFit/>
                  </a:bodyPr>
                  <a:lstStyle/>
                  <a:p>
                    <a:endParaRPr lang="ko-KR" altLang="en-US">
                      <a:latin typeface="Arial" panose="020B0604020202020204" pitchFamily="34" charset="0"/>
                      <a:ea typeface="나눔고딕 Bold" panose="020D0804000000000000" pitchFamily="50" charset="-127"/>
                      <a:cs typeface="Arial" panose="020B0604020202020204" pitchFamily="34" charset="0"/>
                    </a:endParaRPr>
                  </a:p>
                </p:txBody>
              </p:sp>
              <p:sp>
                <p:nvSpPr>
                  <p:cNvPr id="107" name="Line 1121"/>
                  <p:cNvSpPr>
                    <a:spLocks noChangeShapeType="1"/>
                  </p:cNvSpPr>
                  <p:nvPr/>
                </p:nvSpPr>
                <p:spPr bwMode="auto">
                  <a:xfrm flipH="1">
                    <a:off x="8255" y="2380"/>
                    <a:ext cx="51" cy="44"/>
                  </a:xfrm>
                  <a:prstGeom prst="line">
                    <a:avLst/>
                  </a:prstGeom>
                  <a:noFill/>
                  <a:ln w="9525">
                    <a:solidFill>
                      <a:srgbClr val="FFFF00"/>
                    </a:solidFill>
                    <a:round/>
                    <a:headEnd/>
                    <a:tailEnd/>
                  </a:ln>
                  <a:extLst>
                    <a:ext uri="{909E8E84-426E-40DD-AFC4-6F175D3DCCD1}">
                      <a14:hiddenFill xmlns:a14="http://schemas.microsoft.com/office/drawing/2010/main">
                        <a:noFill/>
                      </a14:hiddenFill>
                    </a:ext>
                  </a:extLst>
                </p:spPr>
                <p:txBody>
                  <a:bodyPr lIns="18000" tIns="10800" rIns="18000" bIns="10800">
                    <a:spAutoFit/>
                  </a:bodyPr>
                  <a:lstStyle/>
                  <a:p>
                    <a:endParaRPr lang="ko-KR" altLang="en-US">
                      <a:latin typeface="Arial" panose="020B0604020202020204" pitchFamily="34" charset="0"/>
                      <a:ea typeface="나눔고딕 Bold" panose="020D0804000000000000" pitchFamily="50" charset="-127"/>
                      <a:cs typeface="Arial" panose="020B0604020202020204" pitchFamily="34" charset="0"/>
                    </a:endParaRPr>
                  </a:p>
                </p:txBody>
              </p:sp>
            </p:grpSp>
            <p:sp>
              <p:nvSpPr>
                <p:cNvPr id="100" name="Rectangle 1122"/>
                <p:cNvSpPr>
                  <a:spLocks noChangeArrowheads="1"/>
                </p:cNvSpPr>
                <p:nvPr/>
              </p:nvSpPr>
              <p:spPr bwMode="auto">
                <a:xfrm>
                  <a:off x="8264" y="2151"/>
                  <a:ext cx="84" cy="308"/>
                </a:xfrm>
                <a:prstGeom prst="rect">
                  <a:avLst/>
                </a:prstGeom>
                <a:solidFill>
                  <a:srgbClr val="EAEAEA"/>
                </a:solidFill>
                <a:ln w="9525">
                  <a:miter lim="800000"/>
                  <a:headEnd/>
                  <a:tailEnd/>
                </a:ln>
                <a:scene3d>
                  <a:camera prst="legacyObliqueTopLeft">
                    <a:rot lat="0" lon="20399980" rev="0"/>
                  </a:camera>
                  <a:lightRig rig="legacyFlat4" dir="b"/>
                </a:scene3d>
                <a:sp3d extrusionH="36500" prstMaterial="legacyMatte">
                  <a:bevelT w="13500" h="13500" prst="angle"/>
                  <a:bevelB w="13500" h="13500" prst="angle"/>
                  <a:extrusionClr>
                    <a:srgbClr val="EAEAEA"/>
                  </a:extrusionClr>
                  <a:contourClr>
                    <a:srgbClr val="EAEAEA"/>
                  </a:contourClr>
                </a:sp3d>
              </p:spPr>
              <p:txBody>
                <a:bodyPr lIns="18000" tIns="10800" rIns="18000" bIns="10800" anchor="ctr">
                  <a:spAutoFit/>
                  <a:flatTx/>
                </a:bodyPr>
                <a:lstStyle>
                  <a:lvl1pPr defTabSz="1258888">
                    <a:defRPr sz="1900">
                      <a:solidFill>
                        <a:schemeClr val="tx1"/>
                      </a:solidFill>
                      <a:latin typeface="Calibri" panose="020F0502020204030204" pitchFamily="34" charset="0"/>
                      <a:ea typeface="맑은 고딕" panose="020B0503020000020004" pitchFamily="50" charset="-127"/>
                    </a:defRPr>
                  </a:lvl1pPr>
                  <a:lvl2pPr marL="742950" indent="-285750" defTabSz="1258888">
                    <a:defRPr sz="1900">
                      <a:solidFill>
                        <a:schemeClr val="tx1"/>
                      </a:solidFill>
                      <a:latin typeface="Calibri" panose="020F0502020204030204" pitchFamily="34" charset="0"/>
                      <a:ea typeface="맑은 고딕" panose="020B0503020000020004" pitchFamily="50" charset="-127"/>
                    </a:defRPr>
                  </a:lvl2pPr>
                  <a:lvl3pPr marL="1143000" indent="-228600" defTabSz="1258888">
                    <a:defRPr sz="1900">
                      <a:solidFill>
                        <a:schemeClr val="tx1"/>
                      </a:solidFill>
                      <a:latin typeface="Calibri" panose="020F0502020204030204" pitchFamily="34" charset="0"/>
                      <a:ea typeface="맑은 고딕" panose="020B0503020000020004" pitchFamily="50" charset="-127"/>
                    </a:defRPr>
                  </a:lvl3pPr>
                  <a:lvl4pPr marL="1600200" indent="-228600" defTabSz="1258888">
                    <a:defRPr sz="1900">
                      <a:solidFill>
                        <a:schemeClr val="tx1"/>
                      </a:solidFill>
                      <a:latin typeface="Calibri" panose="020F0502020204030204" pitchFamily="34" charset="0"/>
                      <a:ea typeface="맑은 고딕" panose="020B0503020000020004" pitchFamily="50" charset="-127"/>
                    </a:defRPr>
                  </a:lvl4pPr>
                  <a:lvl5pPr marL="2057400" indent="-228600" defTabSz="1258888">
                    <a:defRPr sz="1900">
                      <a:solidFill>
                        <a:schemeClr val="tx1"/>
                      </a:solidFill>
                      <a:latin typeface="Calibri" panose="020F0502020204030204" pitchFamily="34" charset="0"/>
                      <a:ea typeface="맑은 고딕" panose="020B0503020000020004" pitchFamily="50" charset="-127"/>
                    </a:defRPr>
                  </a:lvl5pPr>
                  <a:lvl6pPr marL="2514600" indent="-228600" defTabSz="1258888" eaLnBrk="0" fontAlgn="base" hangingPunct="0">
                    <a:spcBef>
                      <a:spcPct val="0"/>
                    </a:spcBef>
                    <a:spcAft>
                      <a:spcPct val="0"/>
                    </a:spcAft>
                    <a:defRPr sz="1900">
                      <a:solidFill>
                        <a:schemeClr val="tx1"/>
                      </a:solidFill>
                      <a:latin typeface="Calibri" panose="020F0502020204030204" pitchFamily="34" charset="0"/>
                      <a:ea typeface="맑은 고딕" panose="020B0503020000020004" pitchFamily="50" charset="-127"/>
                    </a:defRPr>
                  </a:lvl6pPr>
                  <a:lvl7pPr marL="2971800" indent="-228600" defTabSz="1258888" eaLnBrk="0" fontAlgn="base" hangingPunct="0">
                    <a:spcBef>
                      <a:spcPct val="0"/>
                    </a:spcBef>
                    <a:spcAft>
                      <a:spcPct val="0"/>
                    </a:spcAft>
                    <a:defRPr sz="1900">
                      <a:solidFill>
                        <a:schemeClr val="tx1"/>
                      </a:solidFill>
                      <a:latin typeface="Calibri" panose="020F0502020204030204" pitchFamily="34" charset="0"/>
                      <a:ea typeface="맑은 고딕" panose="020B0503020000020004" pitchFamily="50" charset="-127"/>
                    </a:defRPr>
                  </a:lvl7pPr>
                  <a:lvl8pPr marL="3429000" indent="-228600" defTabSz="1258888" eaLnBrk="0" fontAlgn="base" hangingPunct="0">
                    <a:spcBef>
                      <a:spcPct val="0"/>
                    </a:spcBef>
                    <a:spcAft>
                      <a:spcPct val="0"/>
                    </a:spcAft>
                    <a:defRPr sz="1900">
                      <a:solidFill>
                        <a:schemeClr val="tx1"/>
                      </a:solidFill>
                      <a:latin typeface="Calibri" panose="020F0502020204030204" pitchFamily="34" charset="0"/>
                      <a:ea typeface="맑은 고딕" panose="020B0503020000020004" pitchFamily="50" charset="-127"/>
                    </a:defRPr>
                  </a:lvl8pPr>
                  <a:lvl9pPr marL="3886200" indent="-228600" defTabSz="1258888" eaLnBrk="0" fontAlgn="base" hangingPunct="0">
                    <a:spcBef>
                      <a:spcPct val="0"/>
                    </a:spcBef>
                    <a:spcAft>
                      <a:spcPct val="0"/>
                    </a:spcAft>
                    <a:defRPr sz="1900">
                      <a:solidFill>
                        <a:schemeClr val="tx1"/>
                      </a:solidFill>
                      <a:latin typeface="Calibri" panose="020F0502020204030204" pitchFamily="34" charset="0"/>
                      <a:ea typeface="맑은 고딕" panose="020B0503020000020004" pitchFamily="50" charset="-127"/>
                    </a:defRPr>
                  </a:lvl9pPr>
                </a:lstStyle>
                <a:p>
                  <a:pPr algn="r" eaLnBrk="1" latinLnBrk="1" hangingPunct="1"/>
                  <a:endParaRPr kumimoji="1" lang="ko-KR" altLang="ko-KR" sz="1000">
                    <a:solidFill>
                      <a:srgbClr val="000000"/>
                    </a:solidFill>
                    <a:latin typeface="Arial" panose="020B0604020202020204" pitchFamily="34" charset="0"/>
                    <a:ea typeface="나눔고딕 Bold" panose="020D0804000000000000" pitchFamily="50" charset="-127"/>
                    <a:cs typeface="Arial" panose="020B0604020202020204" pitchFamily="34" charset="0"/>
                  </a:endParaRPr>
                </a:p>
              </p:txBody>
            </p:sp>
            <p:sp>
              <p:nvSpPr>
                <p:cNvPr id="101" name="Rectangle 1123"/>
                <p:cNvSpPr>
                  <a:spLocks noChangeArrowheads="1"/>
                </p:cNvSpPr>
                <p:nvPr/>
              </p:nvSpPr>
              <p:spPr bwMode="auto">
                <a:xfrm>
                  <a:off x="8167" y="2153"/>
                  <a:ext cx="86" cy="308"/>
                </a:xfrm>
                <a:prstGeom prst="rect">
                  <a:avLst/>
                </a:prstGeom>
                <a:gradFill rotWithShape="1">
                  <a:gsLst>
                    <a:gs pos="0">
                      <a:srgbClr val="808080"/>
                    </a:gs>
                    <a:gs pos="50000">
                      <a:srgbClr val="C7C7C7"/>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18000" tIns="10800" rIns="18000" bIns="10800" anchor="ctr">
                  <a:spAutoFit/>
                </a:bodyPr>
                <a:lstStyle>
                  <a:lvl1pPr defTabSz="1258888">
                    <a:defRPr sz="1900">
                      <a:solidFill>
                        <a:schemeClr val="tx1"/>
                      </a:solidFill>
                      <a:latin typeface="Calibri" panose="020F0502020204030204" pitchFamily="34" charset="0"/>
                      <a:ea typeface="맑은 고딕" panose="020B0503020000020004" pitchFamily="50" charset="-127"/>
                    </a:defRPr>
                  </a:lvl1pPr>
                  <a:lvl2pPr marL="742950" indent="-285750" defTabSz="1258888">
                    <a:defRPr sz="1900">
                      <a:solidFill>
                        <a:schemeClr val="tx1"/>
                      </a:solidFill>
                      <a:latin typeface="Calibri" panose="020F0502020204030204" pitchFamily="34" charset="0"/>
                      <a:ea typeface="맑은 고딕" panose="020B0503020000020004" pitchFamily="50" charset="-127"/>
                    </a:defRPr>
                  </a:lvl2pPr>
                  <a:lvl3pPr marL="1143000" indent="-228600" defTabSz="1258888">
                    <a:defRPr sz="1900">
                      <a:solidFill>
                        <a:schemeClr val="tx1"/>
                      </a:solidFill>
                      <a:latin typeface="Calibri" panose="020F0502020204030204" pitchFamily="34" charset="0"/>
                      <a:ea typeface="맑은 고딕" panose="020B0503020000020004" pitchFamily="50" charset="-127"/>
                    </a:defRPr>
                  </a:lvl3pPr>
                  <a:lvl4pPr marL="1600200" indent="-228600" defTabSz="1258888">
                    <a:defRPr sz="1900">
                      <a:solidFill>
                        <a:schemeClr val="tx1"/>
                      </a:solidFill>
                      <a:latin typeface="Calibri" panose="020F0502020204030204" pitchFamily="34" charset="0"/>
                      <a:ea typeface="맑은 고딕" panose="020B0503020000020004" pitchFamily="50" charset="-127"/>
                    </a:defRPr>
                  </a:lvl4pPr>
                  <a:lvl5pPr marL="2057400" indent="-228600" defTabSz="1258888">
                    <a:defRPr sz="1900">
                      <a:solidFill>
                        <a:schemeClr val="tx1"/>
                      </a:solidFill>
                      <a:latin typeface="Calibri" panose="020F0502020204030204" pitchFamily="34" charset="0"/>
                      <a:ea typeface="맑은 고딕" panose="020B0503020000020004" pitchFamily="50" charset="-127"/>
                    </a:defRPr>
                  </a:lvl5pPr>
                  <a:lvl6pPr marL="2514600" indent="-228600" defTabSz="1258888" eaLnBrk="0" fontAlgn="base" hangingPunct="0">
                    <a:spcBef>
                      <a:spcPct val="0"/>
                    </a:spcBef>
                    <a:spcAft>
                      <a:spcPct val="0"/>
                    </a:spcAft>
                    <a:defRPr sz="1900">
                      <a:solidFill>
                        <a:schemeClr val="tx1"/>
                      </a:solidFill>
                      <a:latin typeface="Calibri" panose="020F0502020204030204" pitchFamily="34" charset="0"/>
                      <a:ea typeface="맑은 고딕" panose="020B0503020000020004" pitchFamily="50" charset="-127"/>
                    </a:defRPr>
                  </a:lvl6pPr>
                  <a:lvl7pPr marL="2971800" indent="-228600" defTabSz="1258888" eaLnBrk="0" fontAlgn="base" hangingPunct="0">
                    <a:spcBef>
                      <a:spcPct val="0"/>
                    </a:spcBef>
                    <a:spcAft>
                      <a:spcPct val="0"/>
                    </a:spcAft>
                    <a:defRPr sz="1900">
                      <a:solidFill>
                        <a:schemeClr val="tx1"/>
                      </a:solidFill>
                      <a:latin typeface="Calibri" panose="020F0502020204030204" pitchFamily="34" charset="0"/>
                      <a:ea typeface="맑은 고딕" panose="020B0503020000020004" pitchFamily="50" charset="-127"/>
                    </a:defRPr>
                  </a:lvl7pPr>
                  <a:lvl8pPr marL="3429000" indent="-228600" defTabSz="1258888" eaLnBrk="0" fontAlgn="base" hangingPunct="0">
                    <a:spcBef>
                      <a:spcPct val="0"/>
                    </a:spcBef>
                    <a:spcAft>
                      <a:spcPct val="0"/>
                    </a:spcAft>
                    <a:defRPr sz="1900">
                      <a:solidFill>
                        <a:schemeClr val="tx1"/>
                      </a:solidFill>
                      <a:latin typeface="Calibri" panose="020F0502020204030204" pitchFamily="34" charset="0"/>
                      <a:ea typeface="맑은 고딕" panose="020B0503020000020004" pitchFamily="50" charset="-127"/>
                    </a:defRPr>
                  </a:lvl8pPr>
                  <a:lvl9pPr marL="3886200" indent="-228600" defTabSz="1258888" eaLnBrk="0" fontAlgn="base" hangingPunct="0">
                    <a:spcBef>
                      <a:spcPct val="0"/>
                    </a:spcBef>
                    <a:spcAft>
                      <a:spcPct val="0"/>
                    </a:spcAft>
                    <a:defRPr sz="1900">
                      <a:solidFill>
                        <a:schemeClr val="tx1"/>
                      </a:solidFill>
                      <a:latin typeface="Calibri" panose="020F0502020204030204" pitchFamily="34" charset="0"/>
                      <a:ea typeface="맑은 고딕" panose="020B0503020000020004" pitchFamily="50" charset="-127"/>
                    </a:defRPr>
                  </a:lvl9pPr>
                </a:lstStyle>
                <a:p>
                  <a:pPr algn="r" eaLnBrk="1" latinLnBrk="1" hangingPunct="1"/>
                  <a:endParaRPr kumimoji="1" lang="ko-KR" altLang="ko-KR" sz="1000">
                    <a:solidFill>
                      <a:srgbClr val="000000"/>
                    </a:solidFill>
                    <a:latin typeface="Arial" panose="020B0604020202020204" pitchFamily="34" charset="0"/>
                    <a:ea typeface="나눔고딕 Bold" panose="020D0804000000000000" pitchFamily="50" charset="-127"/>
                    <a:cs typeface="Arial" panose="020B0604020202020204" pitchFamily="34" charset="0"/>
                  </a:endParaRPr>
                </a:p>
              </p:txBody>
            </p:sp>
            <p:sp>
              <p:nvSpPr>
                <p:cNvPr id="102" name="Rectangle 1124"/>
                <p:cNvSpPr>
                  <a:spLocks noChangeArrowheads="1"/>
                </p:cNvSpPr>
                <p:nvPr/>
              </p:nvSpPr>
              <p:spPr bwMode="auto">
                <a:xfrm>
                  <a:off x="8276" y="2141"/>
                  <a:ext cx="86" cy="308"/>
                </a:xfrm>
                <a:prstGeom prst="rect">
                  <a:avLst/>
                </a:prstGeom>
                <a:gradFill rotWithShape="1">
                  <a:gsLst>
                    <a:gs pos="0">
                      <a:srgbClr val="808080"/>
                    </a:gs>
                    <a:gs pos="50000">
                      <a:srgbClr val="C7C7C7"/>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18000" tIns="10800" rIns="18000" bIns="10800" anchor="ctr">
                  <a:spAutoFit/>
                </a:bodyPr>
                <a:lstStyle>
                  <a:lvl1pPr defTabSz="1258888">
                    <a:defRPr sz="1900">
                      <a:solidFill>
                        <a:schemeClr val="tx1"/>
                      </a:solidFill>
                      <a:latin typeface="Calibri" panose="020F0502020204030204" pitchFamily="34" charset="0"/>
                      <a:ea typeface="맑은 고딕" panose="020B0503020000020004" pitchFamily="50" charset="-127"/>
                    </a:defRPr>
                  </a:lvl1pPr>
                  <a:lvl2pPr marL="742950" indent="-285750" defTabSz="1258888">
                    <a:defRPr sz="1900">
                      <a:solidFill>
                        <a:schemeClr val="tx1"/>
                      </a:solidFill>
                      <a:latin typeface="Calibri" panose="020F0502020204030204" pitchFamily="34" charset="0"/>
                      <a:ea typeface="맑은 고딕" panose="020B0503020000020004" pitchFamily="50" charset="-127"/>
                    </a:defRPr>
                  </a:lvl2pPr>
                  <a:lvl3pPr marL="1143000" indent="-228600" defTabSz="1258888">
                    <a:defRPr sz="1900">
                      <a:solidFill>
                        <a:schemeClr val="tx1"/>
                      </a:solidFill>
                      <a:latin typeface="Calibri" panose="020F0502020204030204" pitchFamily="34" charset="0"/>
                      <a:ea typeface="맑은 고딕" panose="020B0503020000020004" pitchFamily="50" charset="-127"/>
                    </a:defRPr>
                  </a:lvl3pPr>
                  <a:lvl4pPr marL="1600200" indent="-228600" defTabSz="1258888">
                    <a:defRPr sz="1900">
                      <a:solidFill>
                        <a:schemeClr val="tx1"/>
                      </a:solidFill>
                      <a:latin typeface="Calibri" panose="020F0502020204030204" pitchFamily="34" charset="0"/>
                      <a:ea typeface="맑은 고딕" panose="020B0503020000020004" pitchFamily="50" charset="-127"/>
                    </a:defRPr>
                  </a:lvl4pPr>
                  <a:lvl5pPr marL="2057400" indent="-228600" defTabSz="1258888">
                    <a:defRPr sz="1900">
                      <a:solidFill>
                        <a:schemeClr val="tx1"/>
                      </a:solidFill>
                      <a:latin typeface="Calibri" panose="020F0502020204030204" pitchFamily="34" charset="0"/>
                      <a:ea typeface="맑은 고딕" panose="020B0503020000020004" pitchFamily="50" charset="-127"/>
                    </a:defRPr>
                  </a:lvl5pPr>
                  <a:lvl6pPr marL="2514600" indent="-228600" defTabSz="1258888" eaLnBrk="0" fontAlgn="base" hangingPunct="0">
                    <a:spcBef>
                      <a:spcPct val="0"/>
                    </a:spcBef>
                    <a:spcAft>
                      <a:spcPct val="0"/>
                    </a:spcAft>
                    <a:defRPr sz="1900">
                      <a:solidFill>
                        <a:schemeClr val="tx1"/>
                      </a:solidFill>
                      <a:latin typeface="Calibri" panose="020F0502020204030204" pitchFamily="34" charset="0"/>
                      <a:ea typeface="맑은 고딕" panose="020B0503020000020004" pitchFamily="50" charset="-127"/>
                    </a:defRPr>
                  </a:lvl6pPr>
                  <a:lvl7pPr marL="2971800" indent="-228600" defTabSz="1258888" eaLnBrk="0" fontAlgn="base" hangingPunct="0">
                    <a:spcBef>
                      <a:spcPct val="0"/>
                    </a:spcBef>
                    <a:spcAft>
                      <a:spcPct val="0"/>
                    </a:spcAft>
                    <a:defRPr sz="1900">
                      <a:solidFill>
                        <a:schemeClr val="tx1"/>
                      </a:solidFill>
                      <a:latin typeface="Calibri" panose="020F0502020204030204" pitchFamily="34" charset="0"/>
                      <a:ea typeface="맑은 고딕" panose="020B0503020000020004" pitchFamily="50" charset="-127"/>
                    </a:defRPr>
                  </a:lvl7pPr>
                  <a:lvl8pPr marL="3429000" indent="-228600" defTabSz="1258888" eaLnBrk="0" fontAlgn="base" hangingPunct="0">
                    <a:spcBef>
                      <a:spcPct val="0"/>
                    </a:spcBef>
                    <a:spcAft>
                      <a:spcPct val="0"/>
                    </a:spcAft>
                    <a:defRPr sz="1900">
                      <a:solidFill>
                        <a:schemeClr val="tx1"/>
                      </a:solidFill>
                      <a:latin typeface="Calibri" panose="020F0502020204030204" pitchFamily="34" charset="0"/>
                      <a:ea typeface="맑은 고딕" panose="020B0503020000020004" pitchFamily="50" charset="-127"/>
                    </a:defRPr>
                  </a:lvl8pPr>
                  <a:lvl9pPr marL="3886200" indent="-228600" defTabSz="1258888" eaLnBrk="0" fontAlgn="base" hangingPunct="0">
                    <a:spcBef>
                      <a:spcPct val="0"/>
                    </a:spcBef>
                    <a:spcAft>
                      <a:spcPct val="0"/>
                    </a:spcAft>
                    <a:defRPr sz="1900">
                      <a:solidFill>
                        <a:schemeClr val="tx1"/>
                      </a:solidFill>
                      <a:latin typeface="Calibri" panose="020F0502020204030204" pitchFamily="34" charset="0"/>
                      <a:ea typeface="맑은 고딕" panose="020B0503020000020004" pitchFamily="50" charset="-127"/>
                    </a:defRPr>
                  </a:lvl9pPr>
                </a:lstStyle>
                <a:p>
                  <a:pPr algn="r" eaLnBrk="1" latinLnBrk="1" hangingPunct="1"/>
                  <a:endParaRPr kumimoji="1" lang="ko-KR" altLang="ko-KR" sz="1000">
                    <a:solidFill>
                      <a:srgbClr val="000000"/>
                    </a:solidFill>
                    <a:latin typeface="Arial" panose="020B0604020202020204" pitchFamily="34" charset="0"/>
                    <a:ea typeface="나눔고딕 Bold" panose="020D0804000000000000" pitchFamily="50" charset="-127"/>
                    <a:cs typeface="Arial" panose="020B0604020202020204" pitchFamily="34" charset="0"/>
                  </a:endParaRPr>
                </a:p>
              </p:txBody>
            </p:sp>
            <p:sp>
              <p:nvSpPr>
                <p:cNvPr id="103" name="AutoShape 1125"/>
                <p:cNvSpPr>
                  <a:spLocks noChangeArrowheads="1"/>
                </p:cNvSpPr>
                <p:nvPr/>
              </p:nvSpPr>
              <p:spPr bwMode="auto">
                <a:xfrm rot="10800000">
                  <a:off x="8219" y="1939"/>
                  <a:ext cx="182" cy="76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3323 w 21600"/>
                    <a:gd name="T13" fmla="*/ 3436 h 21600"/>
                    <a:gd name="T14" fmla="*/ 18277 w 21600"/>
                    <a:gd name="T15" fmla="*/ 18164 h 21600"/>
                  </a:gdLst>
                  <a:ahLst/>
                  <a:cxnLst>
                    <a:cxn ang="T8">
                      <a:pos x="T0" y="T1"/>
                    </a:cxn>
                    <a:cxn ang="T9">
                      <a:pos x="T2" y="T3"/>
                    </a:cxn>
                    <a:cxn ang="T10">
                      <a:pos x="T4" y="T5"/>
                    </a:cxn>
                    <a:cxn ang="T11">
                      <a:pos x="T6" y="T7"/>
                    </a:cxn>
                  </a:cxnLst>
                  <a:rect l="T12" t="T13" r="T14" b="T15"/>
                  <a:pathLst>
                    <a:path w="21600" h="21600">
                      <a:moveTo>
                        <a:pt x="0" y="0"/>
                      </a:moveTo>
                      <a:lnTo>
                        <a:pt x="3106" y="21600"/>
                      </a:lnTo>
                      <a:lnTo>
                        <a:pt x="18494" y="21600"/>
                      </a:lnTo>
                      <a:lnTo>
                        <a:pt x="21600" y="0"/>
                      </a:lnTo>
                      <a:lnTo>
                        <a:pt x="0" y="0"/>
                      </a:lnTo>
                      <a:close/>
                    </a:path>
                  </a:pathLst>
                </a:custGeom>
                <a:solidFill>
                  <a:srgbClr val="FFFF00"/>
                </a:solidFill>
                <a:ln w="9525">
                  <a:round/>
                  <a:headEnd/>
                  <a:tailEnd/>
                </a:ln>
                <a:scene3d>
                  <a:camera prst="legacyObliqueTopLeft">
                    <a:rot lat="0" lon="20699975" rev="0"/>
                  </a:camera>
                  <a:lightRig rig="legacyFlat4" dir="b"/>
                </a:scene3d>
                <a:sp3d extrusionH="36500" prstMaterial="legacyMatte">
                  <a:bevelT w="13500" h="13500" prst="angle"/>
                  <a:bevelB w="13500" h="13500" prst="angle"/>
                  <a:extrusionClr>
                    <a:srgbClr val="FFFF00"/>
                  </a:extrusionClr>
                  <a:contourClr>
                    <a:srgbClr val="FFFF00"/>
                  </a:contourClr>
                </a:sp3d>
              </p:spPr>
              <p:txBody>
                <a:bodyPr lIns="18000" tIns="10800" rIns="18000" bIns="10800" anchor="ctr">
                  <a:spAutoFit/>
                  <a:flatTx/>
                </a:bodyPr>
                <a:lstStyle/>
                <a:p>
                  <a:endParaRPr lang="ko-KR" altLang="en-US">
                    <a:latin typeface="Arial" panose="020B0604020202020204" pitchFamily="34" charset="0"/>
                    <a:ea typeface="나눔고딕 Bold" panose="020D0804000000000000" pitchFamily="50" charset="-127"/>
                    <a:cs typeface="Arial" panose="020B0604020202020204" pitchFamily="34" charset="0"/>
                  </a:endParaRPr>
                </a:p>
              </p:txBody>
            </p:sp>
          </p:grpSp>
        </p:grpSp>
      </p:grpSp>
      <p:graphicFrame>
        <p:nvGraphicFramePr>
          <p:cNvPr id="112" name="표 111"/>
          <p:cNvGraphicFramePr>
            <a:graphicFrameLocks noGrp="1"/>
          </p:cNvGraphicFramePr>
          <p:nvPr>
            <p:extLst/>
          </p:nvPr>
        </p:nvGraphicFramePr>
        <p:xfrm>
          <a:off x="4594861" y="4845281"/>
          <a:ext cx="4228473" cy="1594502"/>
        </p:xfrm>
        <a:graphic>
          <a:graphicData uri="http://schemas.openxmlformats.org/drawingml/2006/table">
            <a:tbl>
              <a:tblPr firstRow="1" firstCol="1" bandRow="1">
                <a:tableStyleId>{5C22544A-7EE6-4342-B048-85BDC9FD1C3A}</a:tableStyleId>
              </a:tblPr>
              <a:tblGrid>
                <a:gridCol w="665812">
                  <a:extLst>
                    <a:ext uri="{9D8B030D-6E8A-4147-A177-3AD203B41FA5}">
                      <a16:colId xmlns:a16="http://schemas.microsoft.com/office/drawing/2014/main" val="20000"/>
                    </a:ext>
                  </a:extLst>
                </a:gridCol>
                <a:gridCol w="732109">
                  <a:extLst>
                    <a:ext uri="{9D8B030D-6E8A-4147-A177-3AD203B41FA5}">
                      <a16:colId xmlns:a16="http://schemas.microsoft.com/office/drawing/2014/main" val="20001"/>
                    </a:ext>
                  </a:extLst>
                </a:gridCol>
                <a:gridCol w="804879">
                  <a:extLst>
                    <a:ext uri="{9D8B030D-6E8A-4147-A177-3AD203B41FA5}">
                      <a16:colId xmlns:a16="http://schemas.microsoft.com/office/drawing/2014/main" val="20002"/>
                    </a:ext>
                  </a:extLst>
                </a:gridCol>
                <a:gridCol w="804879">
                  <a:extLst>
                    <a:ext uri="{9D8B030D-6E8A-4147-A177-3AD203B41FA5}">
                      <a16:colId xmlns:a16="http://schemas.microsoft.com/office/drawing/2014/main" val="20003"/>
                    </a:ext>
                  </a:extLst>
                </a:gridCol>
                <a:gridCol w="804879">
                  <a:extLst>
                    <a:ext uri="{9D8B030D-6E8A-4147-A177-3AD203B41FA5}">
                      <a16:colId xmlns:a16="http://schemas.microsoft.com/office/drawing/2014/main" val="20004"/>
                    </a:ext>
                  </a:extLst>
                </a:gridCol>
                <a:gridCol w="415915">
                  <a:extLst>
                    <a:ext uri="{9D8B030D-6E8A-4147-A177-3AD203B41FA5}">
                      <a16:colId xmlns:a16="http://schemas.microsoft.com/office/drawing/2014/main" val="20005"/>
                    </a:ext>
                  </a:extLst>
                </a:gridCol>
              </a:tblGrid>
              <a:tr h="321568">
                <a:tc gridSpan="2">
                  <a:txBody>
                    <a:bodyPr/>
                    <a:lstStyle/>
                    <a:p>
                      <a:pPr algn="ctr" fontAlgn="ctr" latinLnBrk="0">
                        <a:lnSpc>
                          <a:spcPct val="100000"/>
                        </a:lnSpc>
                        <a:spcAft>
                          <a:spcPts val="0"/>
                        </a:spcAft>
                      </a:pPr>
                      <a:r>
                        <a:rPr lang="mn-MN" altLang="ko-KR" sz="700" kern="0" dirty="0">
                          <a:effectLst/>
                          <a:latin typeface="Arial" panose="020B0604020202020204" pitchFamily="34" charset="0"/>
                          <a:ea typeface="나눔고딕 ExtraBold" panose="020D0904000000000000" pitchFamily="50" charset="-127"/>
                          <a:cs typeface="Arial" panose="020B0604020202020204" pitchFamily="34" charset="0"/>
                        </a:rPr>
                        <a:t>Ангилал</a:t>
                      </a:r>
                      <a:endParaRPr lang="ko-KR" sz="700" kern="100" dirty="0">
                        <a:effectLst/>
                        <a:latin typeface="Arial" panose="020B0604020202020204" pitchFamily="34" charset="0"/>
                        <a:ea typeface="나눔고딕 ExtraBold" panose="020D0904000000000000" pitchFamily="50" charset="-127"/>
                        <a:cs typeface="Arial" panose="020B0604020202020204" pitchFamily="34" charset="0"/>
                      </a:endParaRPr>
                    </a:p>
                  </a:txBody>
                  <a:tcPr marL="62865" marR="62865" marT="0"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rgbClr val="0070C0"/>
                    </a:solidFill>
                  </a:tcPr>
                </a:tc>
                <a:tc hMerge="1">
                  <a:txBody>
                    <a:bodyPr/>
                    <a:lstStyle/>
                    <a:p>
                      <a:pPr latinLnBrk="1"/>
                      <a:endParaRPr lang="ko-KR" altLang="en-US"/>
                    </a:p>
                  </a:txBody>
                  <a:tcPr/>
                </a:tc>
                <a:tc>
                  <a:txBody>
                    <a:bodyPr/>
                    <a:lstStyle/>
                    <a:p>
                      <a:pPr algn="ctr" fontAlgn="ctr" latinLnBrk="0">
                        <a:lnSpc>
                          <a:spcPct val="100000"/>
                        </a:lnSpc>
                        <a:spcAft>
                          <a:spcPts val="0"/>
                        </a:spcAft>
                      </a:pPr>
                      <a:r>
                        <a:rPr lang="en-US" altLang="ko-KR" sz="7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1-</a:t>
                      </a:r>
                      <a:r>
                        <a:rPr lang="mn-MN" altLang="ko-KR" sz="7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р үе шат</a:t>
                      </a:r>
                      <a:endParaRPr lang="en-US" sz="700" kern="0" dirty="0">
                        <a:effectLst/>
                        <a:latin typeface="Arial" panose="020B0604020202020204" pitchFamily="34" charset="0"/>
                        <a:ea typeface="나눔고딕 ExtraBold" panose="020D0904000000000000" pitchFamily="50" charset="-127"/>
                        <a:cs typeface="Arial" panose="020B0604020202020204" pitchFamily="34" charset="0"/>
                      </a:endParaRPr>
                    </a:p>
                    <a:p>
                      <a:pPr algn="ctr" fontAlgn="ctr" latinLnBrk="0">
                        <a:lnSpc>
                          <a:spcPct val="100000"/>
                        </a:lnSpc>
                        <a:spcAft>
                          <a:spcPts val="0"/>
                        </a:spcAft>
                      </a:pPr>
                      <a:r>
                        <a:rPr lang="en-US" altLang="ko-KR" sz="700" kern="0" dirty="0">
                          <a:effectLst/>
                          <a:latin typeface="Arial" panose="020B0604020202020204" pitchFamily="34" charset="0"/>
                          <a:ea typeface="나눔고딕 ExtraBold" panose="020D0904000000000000" pitchFamily="50" charset="-127"/>
                          <a:cs typeface="Arial" panose="020B0604020202020204" pitchFamily="34" charset="0"/>
                        </a:rPr>
                        <a:t>(2018-2022)</a:t>
                      </a:r>
                      <a:endParaRPr lang="ko-KR" sz="700" kern="100" dirty="0">
                        <a:effectLst/>
                        <a:latin typeface="Arial" panose="020B0604020202020204" pitchFamily="34" charset="0"/>
                        <a:ea typeface="나눔고딕 ExtraBold" panose="020D0904000000000000" pitchFamily="50" charset="-127"/>
                        <a:cs typeface="Arial" panose="020B0604020202020204" pitchFamily="34" charset="0"/>
                      </a:endParaRPr>
                    </a:p>
                  </a:txBody>
                  <a:tcPr marL="62865" marR="62865" marT="0"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rgbClr val="0070C0"/>
                    </a:solidFill>
                  </a:tcPr>
                </a:tc>
                <a:tc>
                  <a:txBody>
                    <a:bodyPr/>
                    <a:lstStyle/>
                    <a:p>
                      <a:pPr algn="ctr" fontAlgn="ctr" latinLnBrk="0">
                        <a:lnSpc>
                          <a:spcPct val="100000"/>
                        </a:lnSpc>
                        <a:spcAft>
                          <a:spcPts val="0"/>
                        </a:spcAft>
                      </a:pPr>
                      <a:r>
                        <a:rPr lang="en-US" altLang="ko-KR" sz="7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2-</a:t>
                      </a:r>
                      <a:r>
                        <a:rPr lang="mn-MN" altLang="ko-KR" sz="7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р үе шат</a:t>
                      </a:r>
                      <a:endParaRPr lang="en-US" sz="700" kern="0" dirty="0">
                        <a:effectLst/>
                        <a:latin typeface="Arial" panose="020B0604020202020204" pitchFamily="34" charset="0"/>
                        <a:ea typeface="나눔고딕 ExtraBold" panose="020D0904000000000000" pitchFamily="50" charset="-127"/>
                        <a:cs typeface="Arial" panose="020B0604020202020204" pitchFamily="34" charset="0"/>
                      </a:endParaRPr>
                    </a:p>
                    <a:p>
                      <a:pPr marL="0" marR="0" lvl="0" indent="0" algn="ctr" defTabSz="912330" rtl="0" eaLnBrk="1" fontAlgn="ctr" latinLnBrk="0" hangingPunct="1">
                        <a:lnSpc>
                          <a:spcPct val="100000"/>
                        </a:lnSpc>
                        <a:spcBef>
                          <a:spcPts val="0"/>
                        </a:spcBef>
                        <a:spcAft>
                          <a:spcPts val="0"/>
                        </a:spcAft>
                        <a:buClrTx/>
                        <a:buSzTx/>
                        <a:buFontTx/>
                        <a:buNone/>
                        <a:tabLst/>
                        <a:defRPr/>
                      </a:pPr>
                      <a:r>
                        <a:rPr lang="en-US" altLang="ko-KR" sz="700" kern="0" dirty="0">
                          <a:effectLst/>
                          <a:latin typeface="Arial" panose="020B0604020202020204" pitchFamily="34" charset="0"/>
                          <a:ea typeface="나눔고딕 ExtraBold" panose="020D0904000000000000" pitchFamily="50" charset="-127"/>
                          <a:cs typeface="Arial" panose="020B0604020202020204" pitchFamily="34" charset="0"/>
                        </a:rPr>
                        <a:t>(2023-2026)</a:t>
                      </a:r>
                      <a:endParaRPr lang="ko-KR" altLang="ko-KR" sz="700" kern="100" dirty="0">
                        <a:effectLst/>
                        <a:latin typeface="Arial" panose="020B0604020202020204" pitchFamily="34" charset="0"/>
                        <a:ea typeface="나눔고딕 ExtraBold" panose="020D0904000000000000" pitchFamily="50" charset="-127"/>
                        <a:cs typeface="Arial" panose="020B0604020202020204" pitchFamily="34" charset="0"/>
                      </a:endParaRPr>
                    </a:p>
                  </a:txBody>
                  <a:tcPr marL="62865" marR="62865" marT="0"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rgbClr val="0070C0"/>
                    </a:solidFill>
                  </a:tcPr>
                </a:tc>
                <a:tc>
                  <a:txBody>
                    <a:bodyPr/>
                    <a:lstStyle/>
                    <a:p>
                      <a:pPr algn="ctr" fontAlgn="ctr" latinLnBrk="0">
                        <a:lnSpc>
                          <a:spcPct val="100000"/>
                        </a:lnSpc>
                        <a:spcAft>
                          <a:spcPts val="0"/>
                        </a:spcAft>
                      </a:pPr>
                      <a:r>
                        <a:rPr lang="en-US" altLang="ko-KR" sz="7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3-</a:t>
                      </a:r>
                      <a:r>
                        <a:rPr lang="mn-MN" altLang="ko-KR" sz="7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р үе шат</a:t>
                      </a:r>
                      <a:endParaRPr lang="en-US" sz="700" kern="0" dirty="0">
                        <a:effectLst/>
                        <a:latin typeface="Arial" panose="020B0604020202020204" pitchFamily="34" charset="0"/>
                        <a:ea typeface="나눔고딕 ExtraBold" panose="020D0904000000000000" pitchFamily="50" charset="-127"/>
                        <a:cs typeface="Arial" panose="020B0604020202020204" pitchFamily="34" charset="0"/>
                      </a:endParaRPr>
                    </a:p>
                    <a:p>
                      <a:pPr marL="0" marR="0" lvl="0" indent="0" algn="ctr" defTabSz="912330" rtl="0" eaLnBrk="1" fontAlgn="ctr" latinLnBrk="0" hangingPunct="1">
                        <a:lnSpc>
                          <a:spcPct val="100000"/>
                        </a:lnSpc>
                        <a:spcBef>
                          <a:spcPts val="0"/>
                        </a:spcBef>
                        <a:spcAft>
                          <a:spcPts val="0"/>
                        </a:spcAft>
                        <a:buClrTx/>
                        <a:buSzTx/>
                        <a:buFontTx/>
                        <a:buNone/>
                        <a:tabLst/>
                        <a:defRPr/>
                      </a:pPr>
                      <a:r>
                        <a:rPr lang="en-US" altLang="ko-KR" sz="700" kern="0" dirty="0">
                          <a:effectLst/>
                          <a:latin typeface="Arial" panose="020B0604020202020204" pitchFamily="34" charset="0"/>
                          <a:ea typeface="나눔고딕 ExtraBold" panose="020D0904000000000000" pitchFamily="50" charset="-127"/>
                          <a:cs typeface="Arial" panose="020B0604020202020204" pitchFamily="34" charset="0"/>
                        </a:rPr>
                        <a:t>(2027-2030)</a:t>
                      </a:r>
                      <a:endParaRPr lang="ko-KR" altLang="ko-KR" sz="700" kern="100" dirty="0">
                        <a:effectLst/>
                        <a:latin typeface="Arial" panose="020B0604020202020204" pitchFamily="34" charset="0"/>
                        <a:ea typeface="나눔고딕 ExtraBold" panose="020D0904000000000000" pitchFamily="50" charset="-127"/>
                        <a:cs typeface="Arial" panose="020B0604020202020204" pitchFamily="34" charset="0"/>
                      </a:endParaRPr>
                    </a:p>
                  </a:txBody>
                  <a:tcPr marL="62865" marR="62865" marT="0"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rgbClr val="0070C0"/>
                    </a:solidFill>
                  </a:tcPr>
                </a:tc>
                <a:tc>
                  <a:txBody>
                    <a:bodyPr/>
                    <a:lstStyle/>
                    <a:p>
                      <a:pPr algn="ctr" fontAlgn="ctr" latinLnBrk="0">
                        <a:lnSpc>
                          <a:spcPct val="100000"/>
                        </a:lnSpc>
                        <a:spcAft>
                          <a:spcPts val="0"/>
                        </a:spcAft>
                      </a:pPr>
                      <a:r>
                        <a:rPr lang="mn-MN" altLang="ko-KR" sz="700" kern="0" dirty="0">
                          <a:effectLst/>
                          <a:latin typeface="Arial" panose="020B0604020202020204" pitchFamily="34" charset="0"/>
                          <a:ea typeface="나눔고딕 ExtraBold" panose="020D0904000000000000" pitchFamily="50" charset="-127"/>
                          <a:cs typeface="Arial" panose="020B0604020202020204" pitchFamily="34" charset="0"/>
                        </a:rPr>
                        <a:t>Нийт</a:t>
                      </a:r>
                      <a:endParaRPr lang="ko-KR" sz="700" kern="100" dirty="0">
                        <a:effectLst/>
                        <a:latin typeface="Arial" panose="020B0604020202020204" pitchFamily="34" charset="0"/>
                        <a:ea typeface="나눔고딕 ExtraBold" panose="020D0904000000000000" pitchFamily="50" charset="-127"/>
                        <a:cs typeface="Arial" panose="020B0604020202020204" pitchFamily="34" charset="0"/>
                      </a:endParaRPr>
                    </a:p>
                  </a:txBody>
                  <a:tcPr marL="62865" marR="62865" marT="0"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rgbClr val="0070C0"/>
                    </a:solidFill>
                  </a:tcPr>
                </a:tc>
                <a:extLst>
                  <a:ext uri="{0D108BD9-81ED-4DB2-BD59-A6C34878D82A}">
                    <a16:rowId xmlns:a16="http://schemas.microsoft.com/office/drawing/2014/main" val="10000"/>
                  </a:ext>
                </a:extLst>
              </a:tr>
              <a:tr h="317122">
                <a:tc gridSpan="2">
                  <a:txBody>
                    <a:bodyPr/>
                    <a:lstStyle/>
                    <a:p>
                      <a:pPr algn="ctr" fontAlgn="ctr" latinLnBrk="0">
                        <a:lnSpc>
                          <a:spcPct val="100000"/>
                        </a:lnSpc>
                        <a:spcAft>
                          <a:spcPts val="0"/>
                        </a:spcAft>
                      </a:pPr>
                      <a:r>
                        <a:rPr lang="mn-MN" altLang="ko-KR" sz="800" kern="10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rPr>
                        <a:t>Улаанбаатар</a:t>
                      </a:r>
                      <a:endParaRPr lang="ko-KR" sz="800" kern="10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endParaRPr>
                    </a:p>
                  </a:txBody>
                  <a:tcPr marL="62865" marR="62865" marT="0"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accent6">
                        <a:lumMod val="20000"/>
                        <a:lumOff val="80000"/>
                      </a:schemeClr>
                    </a:solidFill>
                  </a:tcPr>
                </a:tc>
                <a:tc hMerge="1">
                  <a:txBody>
                    <a:bodyPr/>
                    <a:lstStyle/>
                    <a:p>
                      <a:pPr algn="ctr" fontAlgn="ctr" latinLnBrk="0">
                        <a:lnSpc>
                          <a:spcPct val="115000"/>
                        </a:lnSpc>
                        <a:spcAft>
                          <a:spcPts val="0"/>
                        </a:spcAft>
                      </a:pPr>
                      <a:endParaRPr lang="ko-KR" sz="800" b="1" kern="100"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2865" marR="62865" marT="0" marB="0" anchor="ctr">
                    <a:solidFill>
                      <a:schemeClr val="accent6">
                        <a:lumMod val="20000"/>
                        <a:lumOff val="80000"/>
                      </a:schemeClr>
                    </a:solidFill>
                  </a:tcPr>
                </a:tc>
                <a:tc>
                  <a:txBody>
                    <a:bodyPr/>
                    <a:lstStyle/>
                    <a:p>
                      <a:pPr algn="ctr" fontAlgn="ctr" latinLnBrk="0">
                        <a:lnSpc>
                          <a:spcPct val="100000"/>
                        </a:lnSpc>
                        <a:spcAft>
                          <a:spcPts val="0"/>
                        </a:spcAft>
                      </a:pPr>
                      <a:r>
                        <a:rPr lang="en-US" sz="8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rPr>
                        <a:t>75</a:t>
                      </a:r>
                      <a:r>
                        <a:rPr lang="mn-MN" sz="8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rPr>
                        <a:t>км</a:t>
                      </a:r>
                      <a:endParaRPr lang="ko-KR" sz="8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endParaRPr>
                    </a:p>
                  </a:txBody>
                  <a:tcPr marL="0" marR="0" marT="0"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tc>
                  <a:txBody>
                    <a:bodyPr/>
                    <a:lstStyle/>
                    <a:p>
                      <a:pPr algn="ctr" fontAlgn="ctr" latinLnBrk="0">
                        <a:lnSpc>
                          <a:spcPct val="100000"/>
                        </a:lnSpc>
                        <a:spcAft>
                          <a:spcPts val="0"/>
                        </a:spcAft>
                      </a:pPr>
                      <a:r>
                        <a:rPr lang="en-US" sz="8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rPr>
                        <a:t>75</a:t>
                      </a:r>
                      <a:r>
                        <a:rPr lang="mn-MN" sz="8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rPr>
                        <a:t>км</a:t>
                      </a:r>
                      <a:endParaRPr lang="ko-KR" sz="8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endParaRPr>
                    </a:p>
                  </a:txBody>
                  <a:tcPr marL="0" marR="0" marT="0"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tc>
                  <a:txBody>
                    <a:bodyPr/>
                    <a:lstStyle/>
                    <a:p>
                      <a:pPr algn="ctr" fontAlgn="ctr" latinLnBrk="0">
                        <a:lnSpc>
                          <a:spcPct val="100000"/>
                        </a:lnSpc>
                        <a:spcAft>
                          <a:spcPts val="0"/>
                        </a:spcAft>
                      </a:pPr>
                      <a:r>
                        <a:rPr lang="en-US" sz="8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rPr>
                        <a:t>-</a:t>
                      </a:r>
                      <a:endParaRPr lang="ko-KR" sz="8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endParaRPr>
                    </a:p>
                  </a:txBody>
                  <a:tcPr marL="0" marR="0" marT="0"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tc>
                  <a:txBody>
                    <a:bodyPr/>
                    <a:lstStyle/>
                    <a:p>
                      <a:pPr algn="ctr" fontAlgn="ctr" latinLnBrk="0">
                        <a:lnSpc>
                          <a:spcPct val="100000"/>
                        </a:lnSpc>
                        <a:spcAft>
                          <a:spcPts val="0"/>
                        </a:spcAft>
                      </a:pPr>
                      <a:r>
                        <a:rPr lang="en-US" sz="8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rPr>
                        <a:t>150</a:t>
                      </a:r>
                      <a:r>
                        <a:rPr lang="mn-MN" sz="8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rPr>
                        <a:t>км</a:t>
                      </a:r>
                      <a:endParaRPr lang="ko-KR" sz="8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endParaRPr>
                    </a:p>
                  </a:txBody>
                  <a:tcPr marL="0" marR="0" marT="0"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extLst>
                  <a:ext uri="{0D108BD9-81ED-4DB2-BD59-A6C34878D82A}">
                    <a16:rowId xmlns:a16="http://schemas.microsoft.com/office/drawing/2014/main" val="10001"/>
                  </a:ext>
                </a:extLst>
              </a:tr>
              <a:tr h="317122">
                <a:tc rowSpan="2">
                  <a:txBody>
                    <a:bodyPr/>
                    <a:lstStyle/>
                    <a:p>
                      <a:pPr algn="ctr" fontAlgn="ctr" latinLnBrk="0">
                        <a:lnSpc>
                          <a:spcPct val="100000"/>
                        </a:lnSpc>
                        <a:spcAft>
                          <a:spcPts val="0"/>
                        </a:spcAft>
                      </a:pPr>
                      <a:r>
                        <a:rPr lang="mn-MN" sz="8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rPr>
                        <a:t>Орон нутаг</a:t>
                      </a:r>
                      <a:endParaRPr lang="ko-KR" sz="800" kern="10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endParaRPr>
                    </a:p>
                  </a:txBody>
                  <a:tcPr marL="62865" marR="62865" marT="0"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accent6">
                        <a:lumMod val="20000"/>
                        <a:lumOff val="80000"/>
                      </a:schemeClr>
                    </a:solidFill>
                  </a:tcPr>
                </a:tc>
                <a:tc>
                  <a:txBody>
                    <a:bodyPr/>
                    <a:lstStyle/>
                    <a:p>
                      <a:pPr algn="ctr" fontAlgn="ctr" latinLnBrk="0">
                        <a:lnSpc>
                          <a:spcPct val="100000"/>
                        </a:lnSpc>
                        <a:spcAft>
                          <a:spcPts val="0"/>
                        </a:spcAft>
                      </a:pPr>
                      <a:r>
                        <a:rPr lang="mn-MN" sz="800" b="1"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rPr>
                        <a:t>Сум</a:t>
                      </a:r>
                      <a:endParaRPr lang="ko-KR" sz="800" b="1"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endParaRPr>
                    </a:p>
                  </a:txBody>
                  <a:tcPr marL="62865" marR="62865" marT="0"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accent6">
                        <a:lumMod val="20000"/>
                        <a:lumOff val="80000"/>
                      </a:schemeClr>
                    </a:solidFill>
                  </a:tcPr>
                </a:tc>
                <a:tc>
                  <a:txBody>
                    <a:bodyPr/>
                    <a:lstStyle/>
                    <a:p>
                      <a:pPr algn="ctr" fontAlgn="ctr" latinLnBrk="0">
                        <a:lnSpc>
                          <a:spcPct val="100000"/>
                        </a:lnSpc>
                        <a:spcAft>
                          <a:spcPts val="0"/>
                        </a:spcAft>
                      </a:pPr>
                      <a:r>
                        <a:rPr lang="en-US" sz="8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rPr>
                        <a:t>3</a:t>
                      </a:r>
                      <a:endParaRPr lang="ko-KR" sz="8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endParaRPr>
                    </a:p>
                  </a:txBody>
                  <a:tcPr marL="0" marR="0" marT="0"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tc>
                  <a:txBody>
                    <a:bodyPr/>
                    <a:lstStyle/>
                    <a:p>
                      <a:pPr algn="ctr" fontAlgn="ctr" latinLnBrk="0">
                        <a:lnSpc>
                          <a:spcPct val="100000"/>
                        </a:lnSpc>
                        <a:spcAft>
                          <a:spcPts val="0"/>
                        </a:spcAft>
                      </a:pPr>
                      <a:r>
                        <a:rPr lang="en-US" sz="8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rPr>
                        <a:t>10</a:t>
                      </a:r>
                      <a:endParaRPr lang="ko-KR" sz="8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endParaRPr>
                    </a:p>
                  </a:txBody>
                  <a:tcPr marL="0" marR="0" marT="0"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tc>
                  <a:txBody>
                    <a:bodyPr/>
                    <a:lstStyle/>
                    <a:p>
                      <a:pPr algn="ctr" fontAlgn="ctr" latinLnBrk="0">
                        <a:lnSpc>
                          <a:spcPct val="100000"/>
                        </a:lnSpc>
                        <a:spcAft>
                          <a:spcPts val="0"/>
                        </a:spcAft>
                      </a:pPr>
                      <a:r>
                        <a:rPr lang="en-US" sz="8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rPr>
                        <a:t>21</a:t>
                      </a:r>
                      <a:endParaRPr lang="ko-KR" sz="8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endParaRPr>
                    </a:p>
                  </a:txBody>
                  <a:tcPr marL="0" marR="0" marT="0"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tc>
                  <a:txBody>
                    <a:bodyPr/>
                    <a:lstStyle/>
                    <a:p>
                      <a:pPr algn="ctr" fontAlgn="ctr" latinLnBrk="0">
                        <a:lnSpc>
                          <a:spcPct val="100000"/>
                        </a:lnSpc>
                        <a:spcAft>
                          <a:spcPts val="0"/>
                        </a:spcAft>
                      </a:pPr>
                      <a:r>
                        <a:rPr lang="en-US" sz="800" kern="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rPr>
                        <a:t>34</a:t>
                      </a:r>
                      <a:endParaRPr lang="ko-KR" sz="800" kern="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endParaRPr>
                    </a:p>
                  </a:txBody>
                  <a:tcPr marL="0" marR="0" marT="0"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extLst>
                  <a:ext uri="{0D108BD9-81ED-4DB2-BD59-A6C34878D82A}">
                    <a16:rowId xmlns:a16="http://schemas.microsoft.com/office/drawing/2014/main" val="10002"/>
                  </a:ext>
                </a:extLst>
              </a:tr>
              <a:tr h="317122">
                <a:tc vMerge="1">
                  <a:txBody>
                    <a:bodyPr/>
                    <a:lstStyle/>
                    <a:p>
                      <a:pPr latinLnBrk="1"/>
                      <a:endParaRPr lang="ko-KR" altLang="en-US"/>
                    </a:p>
                  </a:txBody>
                  <a:tcPr/>
                </a:tc>
                <a:tc>
                  <a:txBody>
                    <a:bodyPr/>
                    <a:lstStyle/>
                    <a:p>
                      <a:pPr algn="ctr" fontAlgn="ctr" latinLnBrk="0">
                        <a:lnSpc>
                          <a:spcPct val="100000"/>
                        </a:lnSpc>
                        <a:spcAft>
                          <a:spcPts val="0"/>
                        </a:spcAft>
                      </a:pPr>
                      <a:r>
                        <a:rPr lang="mn-MN" sz="800" b="1"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rPr>
                        <a:t>Гол зам</a:t>
                      </a:r>
                      <a:endParaRPr lang="ko-KR" sz="800" b="1"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endParaRPr>
                    </a:p>
                  </a:txBody>
                  <a:tcPr marL="62865" marR="62865" marT="0"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accent6">
                        <a:lumMod val="20000"/>
                        <a:lumOff val="80000"/>
                      </a:schemeClr>
                    </a:solidFill>
                  </a:tcPr>
                </a:tc>
                <a:tc>
                  <a:txBody>
                    <a:bodyPr/>
                    <a:lstStyle/>
                    <a:p>
                      <a:pPr algn="ctr" fontAlgn="ctr" latinLnBrk="0">
                        <a:lnSpc>
                          <a:spcPct val="100000"/>
                        </a:lnSpc>
                        <a:spcAft>
                          <a:spcPts val="0"/>
                        </a:spcAft>
                      </a:pPr>
                      <a:r>
                        <a:rPr lang="en-US" sz="8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rPr>
                        <a:t>3</a:t>
                      </a:r>
                      <a:endParaRPr lang="ko-KR" sz="8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endParaRPr>
                    </a:p>
                  </a:txBody>
                  <a:tcPr marL="0" marR="0" marT="0"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tc>
                  <a:txBody>
                    <a:bodyPr/>
                    <a:lstStyle/>
                    <a:p>
                      <a:pPr algn="ctr" fontAlgn="ctr" latinLnBrk="0">
                        <a:lnSpc>
                          <a:spcPct val="100000"/>
                        </a:lnSpc>
                        <a:spcAft>
                          <a:spcPts val="0"/>
                        </a:spcAft>
                      </a:pPr>
                      <a:r>
                        <a:rPr lang="en-US" sz="8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rPr>
                        <a:t>10</a:t>
                      </a:r>
                      <a:endParaRPr lang="ko-KR" sz="8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endParaRPr>
                    </a:p>
                  </a:txBody>
                  <a:tcPr marL="0" marR="0" marT="0"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tc>
                  <a:txBody>
                    <a:bodyPr/>
                    <a:lstStyle/>
                    <a:p>
                      <a:pPr algn="ctr" fontAlgn="ctr" latinLnBrk="0">
                        <a:lnSpc>
                          <a:spcPct val="100000"/>
                        </a:lnSpc>
                        <a:spcAft>
                          <a:spcPts val="0"/>
                        </a:spcAft>
                      </a:pPr>
                      <a:r>
                        <a:rPr lang="en-US" sz="8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rPr>
                        <a:t>21</a:t>
                      </a:r>
                      <a:endParaRPr lang="ko-KR" sz="8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endParaRPr>
                    </a:p>
                  </a:txBody>
                  <a:tcPr marL="0" marR="0" marT="0"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tc>
                  <a:txBody>
                    <a:bodyPr/>
                    <a:lstStyle/>
                    <a:p>
                      <a:pPr algn="ctr" fontAlgn="ctr" latinLnBrk="0">
                        <a:lnSpc>
                          <a:spcPct val="100000"/>
                        </a:lnSpc>
                        <a:spcAft>
                          <a:spcPts val="0"/>
                        </a:spcAft>
                      </a:pPr>
                      <a:r>
                        <a:rPr lang="en-US" sz="8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rPr>
                        <a:t>34</a:t>
                      </a:r>
                      <a:endParaRPr lang="ko-KR" sz="8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endParaRPr>
                    </a:p>
                  </a:txBody>
                  <a:tcPr marL="0" marR="0" marT="0"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extLst>
                  <a:ext uri="{0D108BD9-81ED-4DB2-BD59-A6C34878D82A}">
                    <a16:rowId xmlns:a16="http://schemas.microsoft.com/office/drawing/2014/main" val="10003"/>
                  </a:ext>
                </a:extLst>
              </a:tr>
              <a:tr h="321568">
                <a:tc gridSpan="2">
                  <a:txBody>
                    <a:bodyPr/>
                    <a:lstStyle/>
                    <a:p>
                      <a:pPr algn="ctr" fontAlgn="ctr" latinLnBrk="0">
                        <a:lnSpc>
                          <a:spcPct val="100000"/>
                        </a:lnSpc>
                        <a:spcAft>
                          <a:spcPts val="0"/>
                        </a:spcAft>
                      </a:pPr>
                      <a:r>
                        <a:rPr lang="mn-MN" sz="8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rPr>
                        <a:t>Удирдлагын</a:t>
                      </a:r>
                      <a:r>
                        <a:rPr lang="mn-MN" sz="800" kern="0" baseline="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rPr>
                        <a:t> төв</a:t>
                      </a:r>
                      <a:endParaRPr lang="ko-KR" sz="800" kern="10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endParaRPr>
                    </a:p>
                  </a:txBody>
                  <a:tcPr marL="62865" marR="62865" marT="0"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accent6">
                        <a:lumMod val="20000"/>
                        <a:lumOff val="80000"/>
                      </a:schemeClr>
                    </a:solidFill>
                  </a:tcPr>
                </a:tc>
                <a:tc hMerge="1">
                  <a:txBody>
                    <a:bodyPr/>
                    <a:lstStyle/>
                    <a:p>
                      <a:pPr latinLnBrk="1"/>
                      <a:endParaRPr lang="ko-KR" altLang="en-US"/>
                    </a:p>
                  </a:txBody>
                  <a:tcPr/>
                </a:tc>
                <a:tc>
                  <a:txBody>
                    <a:bodyPr/>
                    <a:lstStyle/>
                    <a:p>
                      <a:pPr algn="ctr" fontAlgn="ctr" latinLnBrk="0">
                        <a:lnSpc>
                          <a:spcPct val="100000"/>
                        </a:lnSpc>
                        <a:spcAft>
                          <a:spcPts val="0"/>
                        </a:spcAft>
                      </a:pPr>
                      <a:r>
                        <a:rPr lang="mn-MN" sz="8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rPr>
                        <a:t>Виртуалчлал</a:t>
                      </a:r>
                      <a:r>
                        <a:rPr lang="en-US" sz="8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rPr>
                        <a:t> + </a:t>
                      </a:r>
                      <a:r>
                        <a:rPr lang="mn-MN" sz="8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rPr>
                        <a:t>Клауд</a:t>
                      </a:r>
                      <a:endParaRPr lang="ko-KR" sz="8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endParaRPr>
                    </a:p>
                  </a:txBody>
                  <a:tcPr marL="0" marR="0" marT="0"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tc>
                  <a:txBody>
                    <a:bodyPr/>
                    <a:lstStyle/>
                    <a:p>
                      <a:pPr algn="ctr" fontAlgn="ctr" latinLnBrk="0">
                        <a:lnSpc>
                          <a:spcPct val="100000"/>
                        </a:lnSpc>
                        <a:spcAft>
                          <a:spcPts val="0"/>
                        </a:spcAft>
                      </a:pPr>
                      <a:r>
                        <a:rPr lang="mn-MN" sz="8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rPr>
                        <a:t>ПХ</a:t>
                      </a:r>
                      <a:r>
                        <a:rPr lang="en-US" sz="8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rPr>
                        <a:t>-</a:t>
                      </a:r>
                      <a:r>
                        <a:rPr lang="mn-MN" sz="8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rPr>
                        <a:t>ТХ</a:t>
                      </a:r>
                      <a:endParaRPr lang="ko-KR" sz="8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endParaRPr>
                    </a:p>
                    <a:p>
                      <a:pPr algn="ctr" fontAlgn="ctr" latinLnBrk="0">
                        <a:lnSpc>
                          <a:spcPct val="100000"/>
                        </a:lnSpc>
                        <a:spcAft>
                          <a:spcPts val="0"/>
                        </a:spcAft>
                      </a:pPr>
                      <a:r>
                        <a:rPr lang="mn-MN" altLang="ko-KR" sz="8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rPr>
                        <a:t>Сайжруулах</a:t>
                      </a:r>
                      <a:endParaRPr lang="ko-KR" sz="8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endParaRPr>
                    </a:p>
                  </a:txBody>
                  <a:tcPr marL="0" marR="0" marT="0"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tc>
                  <a:txBody>
                    <a:bodyPr/>
                    <a:lstStyle/>
                    <a:p>
                      <a:pPr algn="ctr" fontAlgn="ctr" latinLnBrk="0">
                        <a:lnSpc>
                          <a:spcPct val="100000"/>
                        </a:lnSpc>
                        <a:spcAft>
                          <a:spcPts val="0"/>
                        </a:spcAft>
                      </a:pPr>
                      <a:r>
                        <a:rPr lang="mn-MN" sz="8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rPr>
                        <a:t>Функциональ</a:t>
                      </a:r>
                      <a:r>
                        <a:rPr lang="mn-MN" sz="800" kern="0" baseline="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rPr>
                        <a:t> сайжруулалт</a:t>
                      </a:r>
                      <a:endParaRPr lang="ko-KR" sz="8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endParaRPr>
                    </a:p>
                  </a:txBody>
                  <a:tcPr marL="0" marR="0" marT="0"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tc>
                  <a:txBody>
                    <a:bodyPr/>
                    <a:lstStyle/>
                    <a:p>
                      <a:pPr algn="ctr" fontAlgn="ctr" latinLnBrk="0">
                        <a:lnSpc>
                          <a:spcPct val="100000"/>
                        </a:lnSpc>
                        <a:spcAft>
                          <a:spcPts val="0"/>
                        </a:spcAft>
                      </a:pPr>
                      <a:r>
                        <a:rPr lang="en-US" sz="8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rPr>
                        <a:t>-</a:t>
                      </a:r>
                      <a:endParaRPr lang="ko-KR" sz="8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endParaRPr>
                    </a:p>
                  </a:txBody>
                  <a:tcPr marL="0" marR="0" marT="0"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extLst>
                  <a:ext uri="{0D108BD9-81ED-4DB2-BD59-A6C34878D82A}">
                    <a16:rowId xmlns:a16="http://schemas.microsoft.com/office/drawing/2014/main" val="10004"/>
                  </a:ext>
                </a:extLst>
              </a:tr>
            </a:tbl>
          </a:graphicData>
        </a:graphic>
      </p:graphicFrame>
      <p:sp>
        <p:nvSpPr>
          <p:cNvPr id="119" name="직사각형 118"/>
          <p:cNvSpPr/>
          <p:nvPr/>
        </p:nvSpPr>
        <p:spPr>
          <a:xfrm>
            <a:off x="255847" y="908720"/>
            <a:ext cx="8888161" cy="394210"/>
          </a:xfrm>
          <a:prstGeom prst="rect">
            <a:avLst/>
          </a:prstGeom>
        </p:spPr>
        <p:txBody>
          <a:bodyPr wrap="square">
            <a:spAutoFit/>
          </a:bodyPr>
          <a:lstStyle/>
          <a:p>
            <a:pPr marL="361245" indent="-361245" eaLnBrk="0" fontAlgn="base" latinLnBrk="0" hangingPunct="0">
              <a:lnSpc>
                <a:spcPct val="120000"/>
              </a:lnSpc>
              <a:spcBef>
                <a:spcPct val="20000"/>
              </a:spcBef>
              <a:spcAft>
                <a:spcPct val="0"/>
              </a:spcAft>
              <a:buSzPct val="170000"/>
              <a:buBlip>
                <a:blip r:embed="rId11"/>
              </a:buBlip>
            </a:pPr>
            <a:r>
              <a:rPr kumimoji="1" lang="en-US" altLang="ko-KR" dirty="0">
                <a:solidFill>
                  <a:srgbClr val="000000"/>
                </a:solidFill>
                <a:latin typeface="Arial" panose="020B0604020202020204" pitchFamily="34" charset="0"/>
                <a:ea typeface="나눔고딕 ExtraBold" panose="020D0904000000000000" pitchFamily="50" charset="-127"/>
                <a:cs typeface="Arial" panose="020B0604020202020204" pitchFamily="34" charset="0"/>
              </a:rPr>
              <a:t> </a:t>
            </a:r>
            <a:r>
              <a:rPr kumimoji="1" lang="mn-MN" altLang="ko-KR" dirty="0">
                <a:solidFill>
                  <a:srgbClr val="000000"/>
                </a:solidFill>
                <a:latin typeface="Arial" panose="020B0604020202020204" pitchFamily="34" charset="0"/>
                <a:ea typeface="나눔고딕 ExtraBold" panose="020D0904000000000000" pitchFamily="50" charset="-127"/>
                <a:cs typeface="Arial" panose="020B0604020202020204" pitchFamily="34" charset="0"/>
              </a:rPr>
              <a:t>Замын хөдөлгөөний удирдлагын дэвшилтэт систем </a:t>
            </a:r>
            <a:r>
              <a:rPr kumimoji="1" lang="en-US" altLang="ko-KR" dirty="0">
                <a:solidFill>
                  <a:srgbClr val="000000"/>
                </a:solidFill>
                <a:latin typeface="Arial" panose="020B0604020202020204" pitchFamily="34" charset="0"/>
                <a:ea typeface="나눔고딕 ExtraBold" panose="020D0904000000000000" pitchFamily="50" charset="-127"/>
                <a:cs typeface="Arial" panose="020B0604020202020204" pitchFamily="34" charset="0"/>
              </a:rPr>
              <a:t>(</a:t>
            </a:r>
            <a:r>
              <a:rPr kumimoji="1" lang="mn-MN" altLang="ko-KR" dirty="0">
                <a:solidFill>
                  <a:srgbClr val="000000"/>
                </a:solidFill>
                <a:latin typeface="Arial" panose="020B0604020202020204" pitchFamily="34" charset="0"/>
                <a:ea typeface="나눔고딕 ExtraBold" panose="020D0904000000000000" pitchFamily="50" charset="-127"/>
                <a:cs typeface="Arial" panose="020B0604020202020204" pitchFamily="34" charset="0"/>
              </a:rPr>
              <a:t>ЗХУДС</a:t>
            </a:r>
            <a:r>
              <a:rPr kumimoji="1" lang="en-US" altLang="ko-KR" dirty="0">
                <a:solidFill>
                  <a:srgbClr val="000000"/>
                </a:solidFill>
                <a:latin typeface="Arial" panose="020B0604020202020204" pitchFamily="34" charset="0"/>
                <a:ea typeface="나눔고딕 ExtraBold" panose="020D0904000000000000" pitchFamily="50" charset="-127"/>
                <a:cs typeface="Arial" panose="020B0604020202020204" pitchFamily="34" charset="0"/>
              </a:rPr>
              <a:t>)</a:t>
            </a:r>
          </a:p>
        </p:txBody>
      </p:sp>
      <p:sp>
        <p:nvSpPr>
          <p:cNvPr id="85" name="슬라이드 번호 개체 틀 2"/>
          <p:cNvSpPr txBox="1">
            <a:spLocks/>
          </p:cNvSpPr>
          <p:nvPr/>
        </p:nvSpPr>
        <p:spPr>
          <a:xfrm>
            <a:off x="8748464" y="6597352"/>
            <a:ext cx="360040" cy="241086"/>
          </a:xfrm>
          <a:prstGeom prst="rect">
            <a:avLst/>
          </a:prstGeom>
        </p:spPr>
        <p:txBody>
          <a:bodyPr/>
          <a:lstStyle>
            <a:defPPr>
              <a:defRPr lang="ko-KR"/>
            </a:defPPr>
            <a:lvl1pPr marL="0" algn="l" defTabSz="914400" rtl="0" eaLnBrk="1" latinLnBrk="1" hangingPunct="1">
              <a:defRPr sz="1800" kern="1200">
                <a:solidFill>
                  <a:schemeClr val="tx1"/>
                </a:solidFill>
                <a:latin typeface="+mn-lt"/>
                <a:ea typeface="+mn-ea"/>
                <a:cs typeface="+mn-cs"/>
              </a:defRPr>
            </a:lvl1pPr>
            <a:lvl2pPr marL="457200" algn="l" defTabSz="914400" rtl="0" eaLnBrk="1" latinLnBrk="1" hangingPunct="1">
              <a:defRPr sz="1800" kern="1200">
                <a:solidFill>
                  <a:schemeClr val="tx1"/>
                </a:solidFill>
                <a:latin typeface="+mn-lt"/>
                <a:ea typeface="+mn-ea"/>
                <a:cs typeface="+mn-cs"/>
              </a:defRPr>
            </a:lvl2pPr>
            <a:lvl3pPr marL="914400" algn="l" defTabSz="914400" rtl="0" eaLnBrk="1" latinLnBrk="1" hangingPunct="1">
              <a:defRPr sz="1800" kern="1200">
                <a:solidFill>
                  <a:schemeClr val="tx1"/>
                </a:solidFill>
                <a:latin typeface="+mn-lt"/>
                <a:ea typeface="+mn-ea"/>
                <a:cs typeface="+mn-cs"/>
              </a:defRPr>
            </a:lvl3pPr>
            <a:lvl4pPr marL="1371600" algn="l" defTabSz="914400" rtl="0" eaLnBrk="1" latinLnBrk="1" hangingPunct="1">
              <a:defRPr sz="1800" kern="1200">
                <a:solidFill>
                  <a:schemeClr val="tx1"/>
                </a:solidFill>
                <a:latin typeface="+mn-lt"/>
                <a:ea typeface="+mn-ea"/>
                <a:cs typeface="+mn-cs"/>
              </a:defRPr>
            </a:lvl4pPr>
            <a:lvl5pPr marL="1828800" algn="l" defTabSz="914400" rtl="0" eaLnBrk="1" latinLnBrk="1" hangingPunct="1">
              <a:defRPr sz="1800" kern="1200">
                <a:solidFill>
                  <a:schemeClr val="tx1"/>
                </a:solidFill>
                <a:latin typeface="+mn-lt"/>
                <a:ea typeface="+mn-ea"/>
                <a:cs typeface="+mn-cs"/>
              </a:defRPr>
            </a:lvl5pPr>
            <a:lvl6pPr marL="2286000" algn="l" defTabSz="914400" rtl="0" eaLnBrk="1" latinLnBrk="1" hangingPunct="1">
              <a:defRPr sz="1800" kern="1200">
                <a:solidFill>
                  <a:schemeClr val="tx1"/>
                </a:solidFill>
                <a:latin typeface="+mn-lt"/>
                <a:ea typeface="+mn-ea"/>
                <a:cs typeface="+mn-cs"/>
              </a:defRPr>
            </a:lvl6pPr>
            <a:lvl7pPr marL="2743200" algn="l" defTabSz="914400" rtl="0" eaLnBrk="1" latinLnBrk="1" hangingPunct="1">
              <a:defRPr sz="1800" kern="1200">
                <a:solidFill>
                  <a:schemeClr val="tx1"/>
                </a:solidFill>
                <a:latin typeface="+mn-lt"/>
                <a:ea typeface="+mn-ea"/>
                <a:cs typeface="+mn-cs"/>
              </a:defRPr>
            </a:lvl7pPr>
            <a:lvl8pPr marL="3200400" algn="l" defTabSz="914400" rtl="0" eaLnBrk="1" latinLnBrk="1" hangingPunct="1">
              <a:defRPr sz="1800" kern="1200">
                <a:solidFill>
                  <a:schemeClr val="tx1"/>
                </a:solidFill>
                <a:latin typeface="+mn-lt"/>
                <a:ea typeface="+mn-ea"/>
                <a:cs typeface="+mn-cs"/>
              </a:defRPr>
            </a:lvl8pPr>
            <a:lvl9pPr marL="3657600" algn="l" defTabSz="914400" rtl="0" eaLnBrk="1" latinLnBrk="1" hangingPunct="1">
              <a:defRPr sz="1800" kern="1200">
                <a:solidFill>
                  <a:schemeClr val="tx1"/>
                </a:solidFill>
                <a:latin typeface="+mn-lt"/>
                <a:ea typeface="+mn-ea"/>
                <a:cs typeface="+mn-cs"/>
              </a:defRPr>
            </a:lvl9pPr>
          </a:lstStyle>
          <a:p>
            <a:pPr algn="r"/>
            <a:r>
              <a:rPr lang="de-DE" sz="1000" dirty="0">
                <a:latin typeface="Arial" panose="020B0604020202020204" pitchFamily="34" charset="0"/>
                <a:ea typeface="나눔고딕 ExtraBold" panose="020D0904000000000000" pitchFamily="50" charset="-127"/>
                <a:cs typeface="Arial" panose="020B0604020202020204" pitchFamily="34" charset="0"/>
              </a:rPr>
              <a:t>29</a:t>
            </a:r>
          </a:p>
        </p:txBody>
      </p:sp>
      <p:sp>
        <p:nvSpPr>
          <p:cNvPr id="56" name="텍스트"/>
          <p:cNvSpPr txBox="1"/>
          <p:nvPr/>
        </p:nvSpPr>
        <p:spPr>
          <a:xfrm>
            <a:off x="4716463" y="1776882"/>
            <a:ext cx="1496082" cy="215444"/>
          </a:xfrm>
          <a:prstGeom prst="rect">
            <a:avLst/>
          </a:prstGeom>
          <a:noFill/>
        </p:spPr>
        <p:txBody>
          <a:bodyPr wrap="square" lIns="0" tIns="0" rIns="0" bIns="0" rtlCol="0" anchor="ctr">
            <a:spAutoFit/>
          </a:bodyPr>
          <a:lstStyle>
            <a:defPPr>
              <a:defRPr lang="ko-KR"/>
            </a:defPPr>
            <a:lvl1pPr lvl="0" indent="-266700" algn="ctr" defTabSz="914400">
              <a:spcBef>
                <a:spcPct val="0"/>
              </a:spcBef>
              <a:spcAft>
                <a:spcPts val="100"/>
              </a:spcAft>
              <a:buSzPct val="120000"/>
              <a:tabLst>
                <a:tab pos="177800" algn="l"/>
                <a:tab pos="803275" algn="l"/>
              </a:tabLst>
              <a:defRPr sz="1800" b="1" kern="1000" spc="-50">
                <a:ln>
                  <a:noFill/>
                  <a:prstDash val="solid"/>
                </a:ln>
                <a:gradFill rotWithShape="1">
                  <a:gsLst>
                    <a:gs pos="50000">
                      <a:schemeClr val="bg1"/>
                    </a:gs>
                    <a:gs pos="100000">
                      <a:schemeClr val="bg1"/>
                    </a:gs>
                  </a:gsLst>
                  <a:lin ang="5400000"/>
                </a:gradFill>
                <a:latin typeface="Rix정고딕 M" pitchFamily="18" charset="-127"/>
                <a:ea typeface="Rix정고딕 M" pitchFamily="18" charset="-127"/>
                <a:cs typeface="Arial" pitchFamily="34" charset="0"/>
              </a:defRPr>
            </a:lvl1pPr>
          </a:lstStyle>
          <a:p>
            <a:pPr algn="l">
              <a:defRPr/>
            </a:pPr>
            <a:r>
              <a:rPr lang="mn-MN" altLang="ko-KR" sz="1400" dirty="0">
                <a:gradFill rotWithShape="1">
                  <a:gsLst>
                    <a:gs pos="0">
                      <a:srgbClr val="FFE400"/>
                    </a:gs>
                    <a:gs pos="100000">
                      <a:srgbClr val="FA8006"/>
                    </a:gs>
                  </a:gsLst>
                  <a:lin ang="5400000"/>
                </a:gradFill>
                <a:effectLst>
                  <a:glow rad="88900">
                    <a:prstClr val="black">
                      <a:alpha val="60000"/>
                    </a:prstClr>
                  </a:glow>
                  <a:outerShdw blurRad="50800" dist="38100" dir="5040000" algn="tl">
                    <a:prstClr val="black">
                      <a:alpha val="70000"/>
                    </a:prstClr>
                  </a:outerShdw>
                </a:effectLst>
                <a:latin typeface="Arial" panose="020B0604020202020204" pitchFamily="34" charset="0"/>
                <a:ea typeface="Arial Unicode MS" panose="020B0604020202020204" pitchFamily="50" charset="-127"/>
              </a:rPr>
              <a:t>Улаанбаатар</a:t>
            </a:r>
            <a:endParaRPr lang="en-US" altLang="ko-KR" sz="1400" dirty="0">
              <a:gradFill rotWithShape="1">
                <a:gsLst>
                  <a:gs pos="0">
                    <a:srgbClr val="FFE400"/>
                  </a:gs>
                  <a:gs pos="100000">
                    <a:srgbClr val="FA8006"/>
                  </a:gs>
                </a:gsLst>
                <a:lin ang="5400000"/>
              </a:gradFill>
              <a:effectLst>
                <a:glow rad="88900">
                  <a:prstClr val="black">
                    <a:alpha val="60000"/>
                  </a:prstClr>
                </a:glow>
                <a:outerShdw blurRad="50800" dist="38100" dir="5040000" algn="tl">
                  <a:prstClr val="black">
                    <a:alpha val="70000"/>
                  </a:prstClr>
                </a:outerShdw>
              </a:effectLst>
              <a:latin typeface="Arial" panose="020B0604020202020204" pitchFamily="34" charset="0"/>
              <a:ea typeface="Arial Unicode MS" panose="020B0604020202020204" pitchFamily="50" charset="-127"/>
            </a:endParaRPr>
          </a:p>
        </p:txBody>
      </p:sp>
      <p:sp>
        <p:nvSpPr>
          <p:cNvPr id="57" name="TextBox 56"/>
          <p:cNvSpPr txBox="1"/>
          <p:nvPr/>
        </p:nvSpPr>
        <p:spPr>
          <a:xfrm>
            <a:off x="143508" y="44624"/>
            <a:ext cx="8856984" cy="523220"/>
          </a:xfrm>
          <a:prstGeom prst="rect">
            <a:avLst/>
          </a:prstGeom>
          <a:noFill/>
        </p:spPr>
        <p:txBody>
          <a:bodyPr wrap="square" rtlCol="0">
            <a:spAutoFit/>
          </a:bodyPr>
          <a:lstStyle/>
          <a:p>
            <a:pPr algn="ctr" fontAlgn="base">
              <a:spcBef>
                <a:spcPct val="0"/>
              </a:spcBef>
              <a:spcAft>
                <a:spcPct val="0"/>
              </a:spcAft>
              <a:defRPr/>
            </a:pPr>
            <a:r>
              <a:rPr kumimoji="1" lang="ru-RU" altLang="ko-KR" sz="2800" dirty="0">
                <a:solidFill>
                  <a:srgbClr val="FFFFFF"/>
                </a:solidFill>
                <a:latin typeface="Arial" panose="020B0604020202020204" pitchFamily="34" charset="0"/>
                <a:ea typeface="나눔고딕 ExtraBold" panose="020D0904000000000000" pitchFamily="50" charset="-127"/>
                <a:cs typeface="Arial" panose="020B0604020202020204" pitchFamily="34" charset="0"/>
              </a:rPr>
              <a:t>ТУС-ын Дэд системүүдийн суурь дизайн </a:t>
            </a:r>
            <a:endParaRPr kumimoji="1" lang="en-US" altLang="ko-KR" sz="2800" dirty="0">
              <a:solidFill>
                <a:srgbClr val="FFFFFF"/>
              </a:solidFill>
              <a:latin typeface="Arial" panose="020B0604020202020204" pitchFamily="34" charset="0"/>
              <a:ea typeface="나눔고딕 ExtraBold" panose="020D0904000000000000" pitchFamily="50" charset="-127"/>
              <a:cs typeface="Arial" panose="020B0604020202020204" pitchFamily="34" charset="0"/>
            </a:endParaRPr>
          </a:p>
        </p:txBody>
      </p:sp>
      <p:sp>
        <p:nvSpPr>
          <p:cNvPr id="58" name="텍스트"/>
          <p:cNvSpPr txBox="1"/>
          <p:nvPr/>
        </p:nvSpPr>
        <p:spPr>
          <a:xfrm>
            <a:off x="4742359" y="3183170"/>
            <a:ext cx="936104" cy="215444"/>
          </a:xfrm>
          <a:prstGeom prst="rect">
            <a:avLst/>
          </a:prstGeom>
          <a:noFill/>
        </p:spPr>
        <p:txBody>
          <a:bodyPr wrap="square" lIns="0" tIns="0" rIns="0" bIns="0" rtlCol="0" anchor="ctr">
            <a:spAutoFit/>
          </a:bodyPr>
          <a:lstStyle>
            <a:defPPr>
              <a:defRPr lang="ko-KR"/>
            </a:defPPr>
            <a:lvl1pPr lvl="0" indent="-266700" algn="ctr" defTabSz="914400">
              <a:spcBef>
                <a:spcPct val="0"/>
              </a:spcBef>
              <a:spcAft>
                <a:spcPts val="100"/>
              </a:spcAft>
              <a:buSzPct val="120000"/>
              <a:tabLst>
                <a:tab pos="177800" algn="l"/>
                <a:tab pos="803275" algn="l"/>
              </a:tabLst>
              <a:defRPr sz="1800" b="1" kern="1000" spc="-50">
                <a:ln>
                  <a:noFill/>
                  <a:prstDash val="solid"/>
                </a:ln>
                <a:gradFill rotWithShape="1">
                  <a:gsLst>
                    <a:gs pos="50000">
                      <a:schemeClr val="bg1"/>
                    </a:gs>
                    <a:gs pos="100000">
                      <a:schemeClr val="bg1"/>
                    </a:gs>
                  </a:gsLst>
                  <a:lin ang="5400000"/>
                </a:gradFill>
                <a:latin typeface="Rix정고딕 M" pitchFamily="18" charset="-127"/>
                <a:ea typeface="Rix정고딕 M" pitchFamily="18" charset="-127"/>
                <a:cs typeface="Arial" pitchFamily="34" charset="0"/>
              </a:defRPr>
            </a:lvl1pPr>
          </a:lstStyle>
          <a:p>
            <a:pPr algn="l">
              <a:defRPr/>
            </a:pPr>
            <a:r>
              <a:rPr lang="mn-MN" altLang="ko-KR" sz="1400" dirty="0">
                <a:gradFill rotWithShape="1">
                  <a:gsLst>
                    <a:gs pos="0">
                      <a:srgbClr val="FFE400"/>
                    </a:gs>
                    <a:gs pos="100000">
                      <a:srgbClr val="FA8006"/>
                    </a:gs>
                  </a:gsLst>
                  <a:lin ang="5400000"/>
                </a:gradFill>
                <a:effectLst>
                  <a:glow rad="88900">
                    <a:prstClr val="black">
                      <a:alpha val="60000"/>
                    </a:prstClr>
                  </a:glow>
                  <a:outerShdw blurRad="50800" dist="38100" dir="5040000" algn="tl">
                    <a:prstClr val="black">
                      <a:alpha val="70000"/>
                    </a:prstClr>
                  </a:outerShdw>
                </a:effectLst>
                <a:latin typeface="Arial" panose="020B0604020202020204" pitchFamily="34" charset="0"/>
                <a:ea typeface="Arial Unicode MS" panose="020B0604020202020204" pitchFamily="50" charset="-127"/>
              </a:rPr>
              <a:t>Орон нутаг</a:t>
            </a:r>
            <a:endParaRPr lang="en-US" altLang="ko-KR" sz="1400" dirty="0">
              <a:gradFill rotWithShape="1">
                <a:gsLst>
                  <a:gs pos="0">
                    <a:srgbClr val="FFE400"/>
                  </a:gs>
                  <a:gs pos="100000">
                    <a:srgbClr val="FA8006"/>
                  </a:gs>
                </a:gsLst>
                <a:lin ang="5400000"/>
              </a:gradFill>
              <a:effectLst>
                <a:glow rad="88900">
                  <a:prstClr val="black">
                    <a:alpha val="60000"/>
                  </a:prstClr>
                </a:glow>
                <a:outerShdw blurRad="50800" dist="38100" dir="5040000" algn="tl">
                  <a:prstClr val="black">
                    <a:alpha val="70000"/>
                  </a:prstClr>
                </a:outerShdw>
              </a:effectLst>
              <a:latin typeface="Arial" panose="020B0604020202020204" pitchFamily="34" charset="0"/>
              <a:ea typeface="Arial Unicode MS" panose="020B0604020202020204" pitchFamily="50" charset="-127"/>
            </a:endParaRPr>
          </a:p>
        </p:txBody>
      </p:sp>
    </p:spTree>
    <p:extLst>
      <p:ext uri="{BB962C8B-B14F-4D97-AF65-F5344CB8AC3E}">
        <p14:creationId xmlns:p14="http://schemas.microsoft.com/office/powerpoint/2010/main" val="3580469165"/>
      </p:ext>
    </p:extLst>
  </p:cSld>
  <p:clrMapOvr>
    <a:masterClrMapping/>
  </p:clrMapOvr>
  <p:transition>
    <p:fade/>
  </p:transition>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직사각형 5"/>
          <p:cNvSpPr/>
          <p:nvPr/>
        </p:nvSpPr>
        <p:spPr>
          <a:xfrm>
            <a:off x="0" y="2714538"/>
            <a:ext cx="9144000" cy="414337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062" tIns="45530" rIns="91062" bIns="45530" anchor="ctr"/>
          <a:lstStyle/>
          <a:p>
            <a:pPr algn="ctr">
              <a:defRPr/>
            </a:pPr>
            <a:endParaRPr lang="ko-KR" altLang="en-US" b="1">
              <a:solidFill>
                <a:prstClr val="white"/>
              </a:solidFill>
              <a:latin typeface="Arial" panose="020B0604020202020204" pitchFamily="34" charset="0"/>
              <a:ea typeface="나눔고딕 Bold" panose="020D0804000000000000" pitchFamily="50" charset="-127"/>
              <a:cs typeface="Arial" panose="020B0604020202020204" pitchFamily="34" charset="0"/>
            </a:endParaRPr>
          </a:p>
        </p:txBody>
      </p:sp>
      <p:sp>
        <p:nvSpPr>
          <p:cNvPr id="31" name="AutoShape 224"/>
          <p:cNvSpPr>
            <a:spLocks noChangeArrowheads="1"/>
          </p:cNvSpPr>
          <p:nvPr/>
        </p:nvSpPr>
        <p:spPr bwMode="auto">
          <a:xfrm>
            <a:off x="4601886" y="1799575"/>
            <a:ext cx="4200876" cy="2915548"/>
          </a:xfrm>
          <a:prstGeom prst="roundRect">
            <a:avLst>
              <a:gd name="adj" fmla="val 2704"/>
            </a:avLst>
          </a:prstGeom>
          <a:solidFill>
            <a:schemeClr val="bg1"/>
          </a:solidFill>
          <a:ln w="19050">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57546"/>
            <a:endParaRPr lang="ko-KR" altLang="en-US" dirty="0">
              <a:solidFill>
                <a:srgbClr val="FFFFFF"/>
              </a:solidFill>
              <a:latin typeface="Arial" panose="020B0604020202020204" pitchFamily="34" charset="0"/>
              <a:ea typeface="나눔고딕 Bold" panose="020D0804000000000000" pitchFamily="50" charset="-127"/>
              <a:cs typeface="Arial" panose="020B0604020202020204" pitchFamily="34" charset="0"/>
            </a:endParaRPr>
          </a:p>
        </p:txBody>
      </p:sp>
      <p:sp>
        <p:nvSpPr>
          <p:cNvPr id="92" name="AutoShape 212"/>
          <p:cNvSpPr>
            <a:spLocks noChangeArrowheads="1"/>
          </p:cNvSpPr>
          <p:nvPr/>
        </p:nvSpPr>
        <p:spPr bwMode="auto">
          <a:xfrm>
            <a:off x="4602690" y="1421069"/>
            <a:ext cx="4213625" cy="323966"/>
          </a:xfrm>
          <a:prstGeom prst="roundRect">
            <a:avLst>
              <a:gd name="adj" fmla="val 16667"/>
            </a:avLst>
          </a:prstGeom>
          <a:solidFill>
            <a:srgbClr val="301E70"/>
          </a:solidFill>
          <a:ln w="9525" algn="ctr">
            <a:noFill/>
            <a:round/>
            <a:headEnd/>
            <a:tailEnd/>
          </a:ln>
          <a:effectLst>
            <a:outerShdw dist="35921" dir="2700000" algn="ctr" rotWithShape="0">
              <a:srgbClr val="CECFCE"/>
            </a:outerShdw>
          </a:effectLst>
        </p:spPr>
        <p:txBody>
          <a:bodyPr wrap="none" lIns="95754" tIns="47877" rIns="95754" bIns="47877" anchor="ctr"/>
          <a:lstStyle/>
          <a:p>
            <a:pPr algn="ctr" defTabSz="839429" latinLnBrk="0">
              <a:defRPr/>
            </a:pPr>
            <a:r>
              <a:rPr lang="mn-MN" altLang="ko-KR" kern="0" dirty="0">
                <a:solidFill>
                  <a:sysClr val="window" lastClr="FFFFFF"/>
                </a:solidFill>
                <a:latin typeface="Arial" panose="020B0604020202020204" pitchFamily="34" charset="0"/>
                <a:ea typeface="나눔고딕 Bold" panose="020D0804000000000000" pitchFamily="50" charset="-127"/>
                <a:cs typeface="Arial" panose="020B0604020202020204" pitchFamily="34" charset="0"/>
              </a:rPr>
              <a:t>Хэрэгжүүлэх стратеги ба төлөвлөгөө</a:t>
            </a:r>
            <a:endParaRPr lang="ko-KR" altLang="en-US" kern="0" dirty="0">
              <a:solidFill>
                <a:sysClr val="window" lastClr="FFFFFF"/>
              </a:solidFill>
              <a:latin typeface="Arial" panose="020B0604020202020204" pitchFamily="34" charset="0"/>
              <a:ea typeface="나눔고딕 Bold" panose="020D0804000000000000" pitchFamily="50" charset="-127"/>
              <a:cs typeface="Arial" panose="020B0604020202020204" pitchFamily="34" charset="0"/>
            </a:endParaRPr>
          </a:p>
        </p:txBody>
      </p:sp>
      <p:sp>
        <p:nvSpPr>
          <p:cNvPr id="60" name="직사각형 59"/>
          <p:cNvSpPr/>
          <p:nvPr/>
        </p:nvSpPr>
        <p:spPr bwMode="auto">
          <a:xfrm>
            <a:off x="4713154" y="2100044"/>
            <a:ext cx="4179326" cy="1421928"/>
          </a:xfrm>
          <a:prstGeom prst="rect">
            <a:avLst/>
          </a:prstGeom>
        </p:spPr>
        <p:txBody>
          <a:bodyPr wrap="square" lIns="0" tIns="0" rIns="0" bIns="0">
            <a:spAutoFit/>
          </a:bodyPr>
          <a:lstStyle/>
          <a:p>
            <a:pPr marL="88900" indent="-88900">
              <a:lnSpc>
                <a:spcPct val="120000"/>
              </a:lnSpc>
              <a:buFont typeface="Arial"/>
              <a:buChar char="•"/>
              <a:defRPr lang="ko-KR"/>
            </a:pPr>
            <a:r>
              <a:rPr lang="mn-MN" altLang="ko-KR" sz="11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Улаанбаатар хотын зөрчил илрүүлэх системийн хамрах хүрээг өргөтгөн хөдөлгөөнт зөрчил илрүүлэх симтемийг нэмэгдүүлнэ.</a:t>
            </a:r>
          </a:p>
          <a:p>
            <a:pPr marL="88900" indent="-88900">
              <a:lnSpc>
                <a:spcPct val="120000"/>
              </a:lnSpc>
              <a:buFont typeface="Arial"/>
              <a:buChar char="•"/>
              <a:defRPr lang="ko-KR"/>
            </a:pPr>
            <a:r>
              <a:rPr lang="en-US" altLang="ko-KR" sz="11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1-</a:t>
            </a:r>
            <a:r>
              <a:rPr lang="mn-MN" altLang="ko-KR" sz="11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р үе шат </a:t>
            </a:r>
            <a:r>
              <a:rPr lang="en-US" altLang="ko-KR" sz="11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 </a:t>
            </a:r>
            <a:r>
              <a:rPr lang="mn-MN" altLang="ko-KR" sz="11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Зөрчил их гардаг </a:t>
            </a:r>
            <a:r>
              <a:rPr lang="en-US" altLang="ko-KR" sz="11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30 </a:t>
            </a:r>
            <a:r>
              <a:rPr lang="mn-MN" altLang="ko-KR" sz="11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цэгийг сонгон системийг суурилуулна</a:t>
            </a:r>
            <a:r>
              <a:rPr lang="en-US" altLang="ko-KR" sz="11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a:t>
            </a:r>
          </a:p>
          <a:p>
            <a:pPr marL="88900" indent="-88900">
              <a:lnSpc>
                <a:spcPct val="120000"/>
              </a:lnSpc>
              <a:buFont typeface="Arial"/>
              <a:buChar char="•"/>
              <a:defRPr lang="ko-KR"/>
            </a:pPr>
            <a:r>
              <a:rPr lang="mn-MN" altLang="ko-KR" sz="11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2</a:t>
            </a:r>
            <a:r>
              <a:rPr lang="en-US" altLang="ko-KR" sz="11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a:t>
            </a:r>
            <a:r>
              <a:rPr lang="mn-MN" altLang="ko-KR" sz="11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р үе шат </a:t>
            </a:r>
            <a:r>
              <a:rPr lang="en-US" altLang="ko-KR" sz="11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a:t>
            </a:r>
            <a:r>
              <a:rPr lang="mn-MN" altLang="ko-KR" sz="11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 Зөрчил их гардаг 5</a:t>
            </a:r>
            <a:r>
              <a:rPr lang="en-US" altLang="ko-KR" sz="11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0 </a:t>
            </a:r>
            <a:r>
              <a:rPr lang="mn-MN" altLang="ko-KR" sz="11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цэгийг сонгон системийг суурилуулна</a:t>
            </a:r>
            <a:r>
              <a:rPr lang="en-US" altLang="ko-KR" sz="11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a:t>
            </a:r>
          </a:p>
        </p:txBody>
      </p:sp>
      <p:sp>
        <p:nvSpPr>
          <p:cNvPr id="267" name="직사각형 266"/>
          <p:cNvSpPr/>
          <p:nvPr/>
        </p:nvSpPr>
        <p:spPr bwMode="auto">
          <a:xfrm>
            <a:off x="4713154" y="3759041"/>
            <a:ext cx="4078372" cy="812530"/>
          </a:xfrm>
          <a:prstGeom prst="rect">
            <a:avLst/>
          </a:prstGeom>
        </p:spPr>
        <p:txBody>
          <a:bodyPr wrap="square" lIns="0" tIns="0" rIns="0" bIns="0">
            <a:spAutoFit/>
          </a:bodyPr>
          <a:lstStyle/>
          <a:p>
            <a:pPr marL="88900" indent="-88900">
              <a:lnSpc>
                <a:spcPct val="120000"/>
              </a:lnSpc>
              <a:buFont typeface="Arial"/>
              <a:buChar char="•"/>
              <a:defRPr lang="ko-KR"/>
            </a:pPr>
            <a:r>
              <a:rPr lang="mn-MN" altLang="ko-KR" sz="11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2</a:t>
            </a:r>
            <a:r>
              <a:rPr lang="en-US" altLang="ko-KR" sz="11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a:t>
            </a:r>
            <a:r>
              <a:rPr lang="mn-MN" altLang="ko-KR" sz="11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р үе шат </a:t>
            </a:r>
            <a:r>
              <a:rPr lang="en-US" altLang="ko-KR" sz="11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  </a:t>
            </a:r>
            <a:r>
              <a:rPr lang="mn-MN" altLang="ko-KR" sz="11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21 аймгаас зөрчил их гардаг 5</a:t>
            </a:r>
            <a:r>
              <a:rPr lang="en-US" altLang="ko-KR" sz="11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0 </a:t>
            </a:r>
            <a:r>
              <a:rPr lang="mn-MN" altLang="ko-KR" sz="11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цэгийг сонгон системийг суурилуулна</a:t>
            </a:r>
            <a:r>
              <a:rPr lang="en-US" altLang="ko-KR" sz="11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a:t>
            </a:r>
          </a:p>
          <a:p>
            <a:pPr marL="88900" indent="-88900">
              <a:lnSpc>
                <a:spcPct val="120000"/>
              </a:lnSpc>
              <a:buFont typeface="Arial"/>
              <a:buChar char="•"/>
              <a:defRPr lang="ko-KR"/>
            </a:pPr>
            <a:r>
              <a:rPr lang="mn-MN" altLang="ko-KR" sz="11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3</a:t>
            </a:r>
            <a:r>
              <a:rPr lang="en-US" altLang="ko-KR" sz="11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a:t>
            </a:r>
            <a:r>
              <a:rPr lang="mn-MN" altLang="ko-KR" sz="11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р үе шат </a:t>
            </a:r>
            <a:r>
              <a:rPr lang="en-US" altLang="ko-KR" sz="11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 </a:t>
            </a:r>
            <a:r>
              <a:rPr lang="mn-MN" altLang="ko-KR" sz="11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21 аймгаас зөрчил их гардаг 10</a:t>
            </a:r>
            <a:r>
              <a:rPr lang="en-US" altLang="ko-KR" sz="11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0 </a:t>
            </a:r>
            <a:r>
              <a:rPr lang="mn-MN" altLang="ko-KR" sz="11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цэгийг сонгон системийг суурилуулна</a:t>
            </a:r>
            <a:r>
              <a:rPr lang="en-US" altLang="ko-KR" sz="11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a:t>
            </a:r>
          </a:p>
        </p:txBody>
      </p:sp>
      <p:grpSp>
        <p:nvGrpSpPr>
          <p:cNvPr id="81" name="그룹 80"/>
          <p:cNvGrpSpPr/>
          <p:nvPr/>
        </p:nvGrpSpPr>
        <p:grpSpPr>
          <a:xfrm>
            <a:off x="322764" y="1429322"/>
            <a:ext cx="4168853" cy="2426125"/>
            <a:chOff x="322765" y="1702782"/>
            <a:chExt cx="4002850" cy="2426125"/>
          </a:xfrm>
        </p:grpSpPr>
        <p:sp>
          <p:nvSpPr>
            <p:cNvPr id="82" name="LcS65"/>
            <p:cNvSpPr/>
            <p:nvPr/>
          </p:nvSpPr>
          <p:spPr>
            <a:xfrm>
              <a:off x="337019" y="2017820"/>
              <a:ext cx="3988596" cy="2111087"/>
            </a:xfrm>
            <a:prstGeom prst="roundRect">
              <a:avLst>
                <a:gd name="adj" fmla="val 3101"/>
              </a:avLst>
            </a:prstGeom>
            <a:solidFill>
              <a:schemeClr val="bg1"/>
            </a:solidFill>
            <a:ln w="19050">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57546" eaLnBrk="1" fontAlgn="auto" latinLnBrk="1" hangingPunct="1">
                <a:spcBef>
                  <a:spcPts val="0"/>
                </a:spcBef>
                <a:spcAft>
                  <a:spcPts val="0"/>
                </a:spcAft>
                <a:defRPr/>
              </a:pPr>
              <a:endParaRPr lang="ko-KR" altLang="en-US">
                <a:solidFill>
                  <a:srgbClr val="FFFFFF"/>
                </a:solidFill>
                <a:latin typeface="Arial" panose="020B0604020202020204" pitchFamily="34" charset="0"/>
                <a:ea typeface="나눔고딕 Bold" panose="020D0804000000000000" pitchFamily="50" charset="-127"/>
                <a:cs typeface="Arial" panose="020B0604020202020204" pitchFamily="34" charset="0"/>
              </a:endParaRPr>
            </a:p>
          </p:txBody>
        </p:sp>
        <p:sp>
          <p:nvSpPr>
            <p:cNvPr id="83" name="AutoShape 212"/>
            <p:cNvSpPr>
              <a:spLocks noChangeArrowheads="1"/>
            </p:cNvSpPr>
            <p:nvPr/>
          </p:nvSpPr>
          <p:spPr bwMode="auto">
            <a:xfrm>
              <a:off x="322765" y="1702782"/>
              <a:ext cx="4002850" cy="323966"/>
            </a:xfrm>
            <a:prstGeom prst="roundRect">
              <a:avLst>
                <a:gd name="adj" fmla="val 16667"/>
              </a:avLst>
            </a:prstGeom>
            <a:solidFill>
              <a:srgbClr val="301E70"/>
            </a:solidFill>
            <a:ln w="9525" algn="ctr">
              <a:noFill/>
              <a:round/>
              <a:headEnd/>
              <a:tailEnd/>
            </a:ln>
            <a:effectLst>
              <a:outerShdw dist="35921" dir="2700000" algn="ctr" rotWithShape="0">
                <a:srgbClr val="CECFCE"/>
              </a:outerShdw>
            </a:effectLst>
          </p:spPr>
          <p:txBody>
            <a:bodyPr wrap="none" lIns="95754" tIns="47877" rIns="95754" bIns="47877" anchor="ctr"/>
            <a:lstStyle/>
            <a:p>
              <a:pPr algn="ctr" defTabSz="839429" latinLnBrk="0">
                <a:defRPr/>
              </a:pPr>
              <a:r>
                <a:rPr lang="mn-MN" altLang="ko-KR" dirty="0">
                  <a:solidFill>
                    <a:prstClr val="white"/>
                  </a:solidFill>
                  <a:effectLst>
                    <a:reflection blurRad="12700" stA="28000" endPos="45000" dist="1000" dir="5400000" sy="-100000" algn="bl" rotWithShape="0"/>
                  </a:effectLst>
                  <a:latin typeface="Arial" panose="020B0604020202020204" pitchFamily="34" charset="0"/>
                  <a:ea typeface="나눔고딕 Bold" panose="020D0804000000000000" pitchFamily="50" charset="-127"/>
                  <a:cs typeface="Arial" panose="020B0604020202020204" pitchFamily="34" charset="0"/>
                </a:rPr>
                <a:t>Системийн загвар</a:t>
              </a:r>
              <a:endParaRPr lang="ko-KR" altLang="en-US" sz="1700" kern="0" dirty="0">
                <a:solidFill>
                  <a:sysClr val="window" lastClr="FFFFFF"/>
                </a:solidFill>
                <a:latin typeface="Arial" panose="020B0604020202020204" pitchFamily="34" charset="0"/>
                <a:ea typeface="나눔고딕 Bold" panose="020D0804000000000000" pitchFamily="50" charset="-127"/>
                <a:cs typeface="Arial" panose="020B0604020202020204" pitchFamily="34" charset="0"/>
              </a:endParaRPr>
            </a:p>
          </p:txBody>
        </p:sp>
      </p:grpSp>
      <p:grpSp>
        <p:nvGrpSpPr>
          <p:cNvPr id="10" name="그룹 9"/>
          <p:cNvGrpSpPr/>
          <p:nvPr/>
        </p:nvGrpSpPr>
        <p:grpSpPr>
          <a:xfrm>
            <a:off x="322764" y="3907072"/>
            <a:ext cx="4168853" cy="2618272"/>
            <a:chOff x="322764" y="4195104"/>
            <a:chExt cx="4168853" cy="2426125"/>
          </a:xfrm>
        </p:grpSpPr>
        <p:grpSp>
          <p:nvGrpSpPr>
            <p:cNvPr id="78" name="그룹 77"/>
            <p:cNvGrpSpPr/>
            <p:nvPr/>
          </p:nvGrpSpPr>
          <p:grpSpPr>
            <a:xfrm>
              <a:off x="322764" y="4195104"/>
              <a:ext cx="4168853" cy="2426125"/>
              <a:chOff x="322765" y="1702782"/>
              <a:chExt cx="4002850" cy="2426125"/>
            </a:xfrm>
          </p:grpSpPr>
          <p:sp>
            <p:nvSpPr>
              <p:cNvPr id="79" name="LcS65"/>
              <p:cNvSpPr/>
              <p:nvPr/>
            </p:nvSpPr>
            <p:spPr>
              <a:xfrm>
                <a:off x="337019" y="2017820"/>
                <a:ext cx="3988596" cy="2111087"/>
              </a:xfrm>
              <a:prstGeom prst="roundRect">
                <a:avLst>
                  <a:gd name="adj" fmla="val 3101"/>
                </a:avLst>
              </a:prstGeom>
              <a:solidFill>
                <a:schemeClr val="bg1"/>
              </a:solidFill>
              <a:ln w="19050">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57546" eaLnBrk="1" fontAlgn="auto" latinLnBrk="1" hangingPunct="1">
                  <a:spcBef>
                    <a:spcPts val="0"/>
                  </a:spcBef>
                  <a:spcAft>
                    <a:spcPts val="0"/>
                  </a:spcAft>
                  <a:defRPr/>
                </a:pPr>
                <a:endParaRPr lang="ko-KR" altLang="en-US">
                  <a:solidFill>
                    <a:srgbClr val="FFFFFF"/>
                  </a:solidFill>
                  <a:latin typeface="Arial" panose="020B0604020202020204" pitchFamily="34" charset="0"/>
                  <a:ea typeface="나눔고딕 Bold" panose="020D0804000000000000" pitchFamily="50" charset="-127"/>
                  <a:cs typeface="Arial" panose="020B0604020202020204" pitchFamily="34" charset="0"/>
                </a:endParaRPr>
              </a:p>
            </p:txBody>
          </p:sp>
          <p:sp>
            <p:nvSpPr>
              <p:cNvPr id="80" name="AutoShape 212"/>
              <p:cNvSpPr>
                <a:spLocks noChangeArrowheads="1"/>
              </p:cNvSpPr>
              <p:nvPr/>
            </p:nvSpPr>
            <p:spPr bwMode="auto">
              <a:xfrm>
                <a:off x="322765" y="1702782"/>
                <a:ext cx="4002850" cy="323966"/>
              </a:xfrm>
              <a:prstGeom prst="roundRect">
                <a:avLst>
                  <a:gd name="adj" fmla="val 16667"/>
                </a:avLst>
              </a:prstGeom>
              <a:solidFill>
                <a:srgbClr val="301E70"/>
              </a:solidFill>
              <a:ln w="9525" algn="ctr">
                <a:noFill/>
                <a:round/>
                <a:headEnd/>
                <a:tailEnd/>
              </a:ln>
              <a:effectLst>
                <a:outerShdw dist="35921" dir="2700000" algn="ctr" rotWithShape="0">
                  <a:srgbClr val="CECFCE"/>
                </a:outerShdw>
              </a:effectLst>
            </p:spPr>
            <p:txBody>
              <a:bodyPr wrap="none" lIns="95754" tIns="47877" rIns="95754" bIns="47877" anchor="ctr"/>
              <a:lstStyle/>
              <a:p>
                <a:pPr algn="ctr" defTabSz="839429" latinLnBrk="0">
                  <a:defRPr/>
                </a:pPr>
                <a:r>
                  <a:rPr lang="mn-MN" altLang="ko-KR" dirty="0">
                    <a:solidFill>
                      <a:prstClr val="white"/>
                    </a:solidFill>
                    <a:effectLst>
                      <a:reflection blurRad="12700" stA="28000" endPos="45000" dist="1000" dir="5400000" sy="-100000" algn="bl" rotWithShape="0"/>
                    </a:effectLst>
                    <a:latin typeface="Arial" panose="020B0604020202020204" pitchFamily="34" charset="0"/>
                    <a:ea typeface="나눔고딕 Bold" panose="020D0804000000000000" pitchFamily="50" charset="-127"/>
                    <a:cs typeface="Arial" panose="020B0604020202020204" pitchFamily="34" charset="0"/>
                  </a:rPr>
                  <a:t>Зорилт </a:t>
                </a:r>
                <a:r>
                  <a:rPr lang="en-US" altLang="ko-KR" dirty="0">
                    <a:solidFill>
                      <a:prstClr val="white"/>
                    </a:solidFill>
                    <a:effectLst>
                      <a:reflection blurRad="12700" stA="28000" endPos="45000" dist="1000" dir="5400000" sy="-100000" algn="bl" rotWithShape="0"/>
                    </a:effectLst>
                    <a:latin typeface="Arial" panose="020B0604020202020204" pitchFamily="34" charset="0"/>
                    <a:ea typeface="나눔고딕 Bold" panose="020D0804000000000000" pitchFamily="50" charset="-127"/>
                    <a:cs typeface="Arial" panose="020B0604020202020204" pitchFamily="34" charset="0"/>
                  </a:rPr>
                  <a:t>&amp; </a:t>
                </a:r>
                <a:r>
                  <a:rPr lang="mn-MN" altLang="ko-KR" dirty="0">
                    <a:solidFill>
                      <a:prstClr val="white"/>
                    </a:solidFill>
                    <a:effectLst>
                      <a:reflection blurRad="12700" stA="28000" endPos="45000" dist="1000" dir="5400000" sy="-100000" algn="bl" rotWithShape="0"/>
                    </a:effectLst>
                    <a:latin typeface="Arial" panose="020B0604020202020204" pitchFamily="34" charset="0"/>
                    <a:ea typeface="나눔고딕 Bold" panose="020D0804000000000000" pitchFamily="50" charset="-127"/>
                    <a:cs typeface="Arial" panose="020B0604020202020204" pitchFamily="34" charset="0"/>
                  </a:rPr>
                  <a:t>Үр нөлөө</a:t>
                </a:r>
                <a:endParaRPr lang="en-US" altLang="ko-KR" dirty="0">
                  <a:solidFill>
                    <a:prstClr val="white"/>
                  </a:solidFill>
                  <a:effectLst>
                    <a:reflection blurRad="12700" stA="28000" endPos="45000" dist="1000" dir="5400000" sy="-100000" algn="bl" rotWithShape="0"/>
                  </a:effectLst>
                  <a:latin typeface="Arial" panose="020B0604020202020204" pitchFamily="34" charset="0"/>
                  <a:ea typeface="나눔고딕 Bold" panose="020D0804000000000000" pitchFamily="50" charset="-127"/>
                  <a:cs typeface="Arial" panose="020B0604020202020204" pitchFamily="34" charset="0"/>
                </a:endParaRPr>
              </a:p>
            </p:txBody>
          </p:sp>
        </p:grpSp>
        <p:sp>
          <p:nvSpPr>
            <p:cNvPr id="87" name="TextBox 47"/>
            <p:cNvSpPr txBox="1"/>
            <p:nvPr/>
          </p:nvSpPr>
          <p:spPr>
            <a:xfrm>
              <a:off x="378985" y="4563404"/>
              <a:ext cx="4112631" cy="1465876"/>
            </a:xfrm>
            <a:prstGeom prst="rect">
              <a:avLst/>
            </a:prstGeom>
            <a:noFill/>
          </p:spPr>
          <p:txBody>
            <a:bodyPr wrap="square">
              <a:spAutoFit/>
              <a:scene3d>
                <a:camera prst="orthographicFront"/>
                <a:lightRig rig="threePt" dir="t"/>
              </a:scene3d>
              <a:sp3d>
                <a:bevelT w="1270" h="1270"/>
                <a:bevelB w="0" h="0"/>
              </a:sp3d>
            </a:bodyPr>
            <a:lstStyle>
              <a:defPPr>
                <a:defRPr lang="ko-KR"/>
              </a:defPPr>
              <a:lvl1pPr algn="l" rtl="0" fontAlgn="base" latinLnBrk="1">
                <a:spcBef>
                  <a:spcPct val="0"/>
                </a:spcBef>
                <a:spcAft>
                  <a:spcPct val="0"/>
                </a:spcAft>
                <a:defRPr kumimoji="1" kern="1200">
                  <a:solidFill>
                    <a:schemeClr val="tx1"/>
                  </a:solidFill>
                  <a:latin typeface="굴림" charset="-127"/>
                  <a:ea typeface="굴림" charset="-127"/>
                  <a:cs typeface="+mn-cs"/>
                </a:defRPr>
              </a:lvl1pPr>
              <a:lvl2pPr marL="532454" algn="l" rtl="0" fontAlgn="base" latinLnBrk="1">
                <a:spcBef>
                  <a:spcPct val="0"/>
                </a:spcBef>
                <a:spcAft>
                  <a:spcPct val="0"/>
                </a:spcAft>
                <a:defRPr kumimoji="1" kern="1200">
                  <a:solidFill>
                    <a:schemeClr val="tx1"/>
                  </a:solidFill>
                  <a:latin typeface="굴림" charset="-127"/>
                  <a:ea typeface="굴림" charset="-127"/>
                  <a:cs typeface="+mn-cs"/>
                </a:defRPr>
              </a:lvl2pPr>
              <a:lvl3pPr marL="1064909" algn="l" rtl="0" fontAlgn="base" latinLnBrk="1">
                <a:spcBef>
                  <a:spcPct val="0"/>
                </a:spcBef>
                <a:spcAft>
                  <a:spcPct val="0"/>
                </a:spcAft>
                <a:defRPr kumimoji="1" kern="1200">
                  <a:solidFill>
                    <a:schemeClr val="tx1"/>
                  </a:solidFill>
                  <a:latin typeface="굴림" charset="-127"/>
                  <a:ea typeface="굴림" charset="-127"/>
                  <a:cs typeface="+mn-cs"/>
                </a:defRPr>
              </a:lvl3pPr>
              <a:lvl4pPr marL="1597363" algn="l" rtl="0" fontAlgn="base" latinLnBrk="1">
                <a:spcBef>
                  <a:spcPct val="0"/>
                </a:spcBef>
                <a:spcAft>
                  <a:spcPct val="0"/>
                </a:spcAft>
                <a:defRPr kumimoji="1" kern="1200">
                  <a:solidFill>
                    <a:schemeClr val="tx1"/>
                  </a:solidFill>
                  <a:latin typeface="굴림" charset="-127"/>
                  <a:ea typeface="굴림" charset="-127"/>
                  <a:cs typeface="+mn-cs"/>
                </a:defRPr>
              </a:lvl4pPr>
              <a:lvl5pPr marL="2129822" algn="l" rtl="0" fontAlgn="base" latinLnBrk="1">
                <a:spcBef>
                  <a:spcPct val="0"/>
                </a:spcBef>
                <a:spcAft>
                  <a:spcPct val="0"/>
                </a:spcAft>
                <a:defRPr kumimoji="1" kern="1200">
                  <a:solidFill>
                    <a:schemeClr val="tx1"/>
                  </a:solidFill>
                  <a:latin typeface="굴림" charset="-127"/>
                  <a:ea typeface="굴림" charset="-127"/>
                  <a:cs typeface="+mn-cs"/>
                </a:defRPr>
              </a:lvl5pPr>
              <a:lvl6pPr marL="2662271" algn="l" defTabSz="1064909" rtl="0" eaLnBrk="1" latinLnBrk="1" hangingPunct="1">
                <a:defRPr kumimoji="1" kern="1200">
                  <a:solidFill>
                    <a:schemeClr val="tx1"/>
                  </a:solidFill>
                  <a:latin typeface="굴림" charset="-127"/>
                  <a:ea typeface="굴림" charset="-127"/>
                  <a:cs typeface="+mn-cs"/>
                </a:defRPr>
              </a:lvl6pPr>
              <a:lvl7pPr marL="3194729" algn="l" defTabSz="1064909" rtl="0" eaLnBrk="1" latinLnBrk="1" hangingPunct="1">
                <a:defRPr kumimoji="1" kern="1200">
                  <a:solidFill>
                    <a:schemeClr val="tx1"/>
                  </a:solidFill>
                  <a:latin typeface="굴림" charset="-127"/>
                  <a:ea typeface="굴림" charset="-127"/>
                  <a:cs typeface="+mn-cs"/>
                </a:defRPr>
              </a:lvl7pPr>
              <a:lvl8pPr marL="3727180" algn="l" defTabSz="1064909" rtl="0" eaLnBrk="1" latinLnBrk="1" hangingPunct="1">
                <a:defRPr kumimoji="1" kern="1200">
                  <a:solidFill>
                    <a:schemeClr val="tx1"/>
                  </a:solidFill>
                  <a:latin typeface="굴림" charset="-127"/>
                  <a:ea typeface="굴림" charset="-127"/>
                  <a:cs typeface="+mn-cs"/>
                </a:defRPr>
              </a:lvl8pPr>
              <a:lvl9pPr marL="4259636" algn="l" defTabSz="1064909" rtl="0" eaLnBrk="1" latinLnBrk="1" hangingPunct="1">
                <a:defRPr kumimoji="1" kern="1200">
                  <a:solidFill>
                    <a:schemeClr val="tx1"/>
                  </a:solidFill>
                  <a:latin typeface="굴림" charset="-127"/>
                  <a:ea typeface="굴림" charset="-127"/>
                  <a:cs typeface="+mn-cs"/>
                </a:defRPr>
              </a:lvl9pPr>
            </a:lstStyle>
            <a:p>
              <a:pPr marL="88900" indent="-88900">
                <a:lnSpc>
                  <a:spcPct val="110000"/>
                </a:lnSpc>
                <a:buClr>
                  <a:srgbClr val="0079C1"/>
                </a:buClr>
                <a:buFont typeface="Arial"/>
                <a:buChar char="•"/>
                <a:tabLst>
                  <a:tab pos="133350" algn="l"/>
                </a:tabLst>
                <a:defRPr lang="ko-KR"/>
              </a:pPr>
              <a:r>
                <a:rPr lang="mn-MN" altLang="ko-KR" sz="11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Замын зөрчил их гардаг цэгүүд болон гол уулзваруудад хурдны болон гэрэл дохионы зөрчил илрүүлэх систем суурилуулах, улмаар хот доторхи зөрчлийн тоог багасгах.</a:t>
              </a:r>
            </a:p>
            <a:p>
              <a:pPr marL="88900" indent="-88900">
                <a:lnSpc>
                  <a:spcPct val="110000"/>
                </a:lnSpc>
                <a:buClr>
                  <a:srgbClr val="0079C1"/>
                </a:buClr>
                <a:buFont typeface="Arial"/>
                <a:buChar char="•"/>
                <a:tabLst>
                  <a:tab pos="133350" algn="l"/>
                </a:tabLst>
                <a:defRPr lang="ko-KR"/>
              </a:pPr>
              <a:r>
                <a:rPr lang="mn-MN" altLang="ko-KR" sz="11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Хурд хэтрүүлсэн болон Гэрлэн дохионы зөрчил илрүүлэх давхар хяналт бүхий гэрлэн дохионы систем.</a:t>
              </a:r>
            </a:p>
            <a:p>
              <a:pPr marL="88900" indent="-88900">
                <a:lnSpc>
                  <a:spcPct val="110000"/>
                </a:lnSpc>
                <a:buClr>
                  <a:srgbClr val="0079C1"/>
                </a:buClr>
                <a:buFont typeface="Arial"/>
                <a:buChar char="•"/>
                <a:tabLst>
                  <a:tab pos="133350" algn="l"/>
                </a:tabLst>
                <a:defRPr lang="ko-KR"/>
              </a:pPr>
              <a:r>
                <a:rPr lang="mn-MN" altLang="ko-KR" sz="11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Авто машины дугаараар тээврийн хэрэгслийн бүртгэлийн мэдээллээс шүүлт хийж зөрчилд холбогдох торгуулийн мэдэгдлийг эзэнд нь хүргүүлнэ.</a:t>
              </a:r>
            </a:p>
          </p:txBody>
        </p:sp>
      </p:grpSp>
      <p:graphicFrame>
        <p:nvGraphicFramePr>
          <p:cNvPr id="89" name="표 88"/>
          <p:cNvGraphicFramePr>
            <a:graphicFrameLocks noGrp="1"/>
          </p:cNvGraphicFramePr>
          <p:nvPr>
            <p:extLst/>
          </p:nvPr>
        </p:nvGraphicFramePr>
        <p:xfrm>
          <a:off x="4582689" y="4868863"/>
          <a:ext cx="4239270" cy="1656481"/>
        </p:xfrm>
        <a:graphic>
          <a:graphicData uri="http://schemas.openxmlformats.org/drawingml/2006/table">
            <a:tbl>
              <a:tblPr firstRow="1" firstCol="1" bandRow="1">
                <a:tableStyleId>{5C22544A-7EE6-4342-B048-85BDC9FD1C3A}</a:tableStyleId>
              </a:tblPr>
              <a:tblGrid>
                <a:gridCol w="458410">
                  <a:extLst>
                    <a:ext uri="{9D8B030D-6E8A-4147-A177-3AD203B41FA5}">
                      <a16:colId xmlns:a16="http://schemas.microsoft.com/office/drawing/2014/main" val="20000"/>
                    </a:ext>
                  </a:extLst>
                </a:gridCol>
                <a:gridCol w="504056">
                  <a:extLst>
                    <a:ext uri="{9D8B030D-6E8A-4147-A177-3AD203B41FA5}">
                      <a16:colId xmlns:a16="http://schemas.microsoft.com/office/drawing/2014/main" val="20001"/>
                    </a:ext>
                  </a:extLst>
                </a:gridCol>
                <a:gridCol w="819201">
                  <a:extLst>
                    <a:ext uri="{9D8B030D-6E8A-4147-A177-3AD203B41FA5}">
                      <a16:colId xmlns:a16="http://schemas.microsoft.com/office/drawing/2014/main" val="20002"/>
                    </a:ext>
                  </a:extLst>
                </a:gridCol>
                <a:gridCol w="819201">
                  <a:extLst>
                    <a:ext uri="{9D8B030D-6E8A-4147-A177-3AD203B41FA5}">
                      <a16:colId xmlns:a16="http://schemas.microsoft.com/office/drawing/2014/main" val="20003"/>
                    </a:ext>
                  </a:extLst>
                </a:gridCol>
                <a:gridCol w="819201">
                  <a:extLst>
                    <a:ext uri="{9D8B030D-6E8A-4147-A177-3AD203B41FA5}">
                      <a16:colId xmlns:a16="http://schemas.microsoft.com/office/drawing/2014/main" val="20004"/>
                    </a:ext>
                  </a:extLst>
                </a:gridCol>
                <a:gridCol w="819201">
                  <a:extLst>
                    <a:ext uri="{9D8B030D-6E8A-4147-A177-3AD203B41FA5}">
                      <a16:colId xmlns:a16="http://schemas.microsoft.com/office/drawing/2014/main" val="20005"/>
                    </a:ext>
                  </a:extLst>
                </a:gridCol>
              </a:tblGrid>
              <a:tr h="316843">
                <a:tc gridSpan="2">
                  <a:txBody>
                    <a:bodyPr/>
                    <a:lstStyle/>
                    <a:p>
                      <a:pPr algn="ctr" fontAlgn="ctr" latinLnBrk="0">
                        <a:lnSpc>
                          <a:spcPct val="100000"/>
                        </a:lnSpc>
                        <a:spcAft>
                          <a:spcPts val="0"/>
                        </a:spcAft>
                      </a:pPr>
                      <a:r>
                        <a:rPr lang="mn-MN" altLang="ko-KR" sz="700" kern="0" dirty="0">
                          <a:effectLst/>
                          <a:latin typeface="Arial" panose="020B0604020202020204" pitchFamily="34" charset="0"/>
                          <a:ea typeface="나눔고딕 ExtraBold" panose="020D0904000000000000" pitchFamily="50" charset="-127"/>
                          <a:cs typeface="Arial" panose="020B0604020202020204" pitchFamily="34" charset="0"/>
                        </a:rPr>
                        <a:t>Ангилал</a:t>
                      </a:r>
                      <a:endParaRPr lang="ko-KR" sz="700" kern="100" dirty="0">
                        <a:effectLst/>
                        <a:latin typeface="Arial" panose="020B0604020202020204" pitchFamily="34" charset="0"/>
                        <a:ea typeface="나눔고딕 ExtraBold" panose="020D0904000000000000" pitchFamily="50" charset="-127"/>
                        <a:cs typeface="Arial" panose="020B0604020202020204" pitchFamily="34" charset="0"/>
                      </a:endParaRPr>
                    </a:p>
                  </a:txBody>
                  <a:tcPr marL="62865" marR="62865" marT="0"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rgbClr val="0070C0"/>
                    </a:solidFill>
                  </a:tcPr>
                </a:tc>
                <a:tc hMerge="1">
                  <a:txBody>
                    <a:bodyPr/>
                    <a:lstStyle/>
                    <a:p>
                      <a:pPr latinLnBrk="1"/>
                      <a:endParaRPr lang="ko-KR" altLang="en-US"/>
                    </a:p>
                  </a:txBody>
                  <a:tcPr/>
                </a:tc>
                <a:tc>
                  <a:txBody>
                    <a:bodyPr/>
                    <a:lstStyle/>
                    <a:p>
                      <a:pPr algn="ctr" fontAlgn="ctr" latinLnBrk="0">
                        <a:lnSpc>
                          <a:spcPct val="100000"/>
                        </a:lnSpc>
                        <a:spcAft>
                          <a:spcPts val="0"/>
                        </a:spcAft>
                      </a:pPr>
                      <a:r>
                        <a:rPr lang="en-US" altLang="ko-KR" sz="7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1-</a:t>
                      </a:r>
                      <a:r>
                        <a:rPr lang="mn-MN" altLang="ko-KR" sz="7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р үе шат</a:t>
                      </a:r>
                      <a:endParaRPr lang="en-US" sz="700" kern="0" dirty="0">
                        <a:effectLst/>
                        <a:latin typeface="Arial" panose="020B0604020202020204" pitchFamily="34" charset="0"/>
                        <a:ea typeface="나눔고딕 ExtraBold" panose="020D0904000000000000" pitchFamily="50" charset="-127"/>
                        <a:cs typeface="Arial" panose="020B0604020202020204" pitchFamily="34" charset="0"/>
                      </a:endParaRPr>
                    </a:p>
                    <a:p>
                      <a:pPr algn="ctr" fontAlgn="ctr" latinLnBrk="0">
                        <a:lnSpc>
                          <a:spcPct val="100000"/>
                        </a:lnSpc>
                        <a:spcAft>
                          <a:spcPts val="0"/>
                        </a:spcAft>
                      </a:pPr>
                      <a:r>
                        <a:rPr lang="en-US" altLang="ko-KR" sz="700" kern="0" dirty="0">
                          <a:effectLst/>
                          <a:latin typeface="Arial" panose="020B0604020202020204" pitchFamily="34" charset="0"/>
                          <a:ea typeface="나눔고딕 ExtraBold" panose="020D0904000000000000" pitchFamily="50" charset="-127"/>
                          <a:cs typeface="Arial" panose="020B0604020202020204" pitchFamily="34" charset="0"/>
                        </a:rPr>
                        <a:t>(2018-2022)</a:t>
                      </a:r>
                      <a:endParaRPr lang="ko-KR" sz="700" kern="100" dirty="0">
                        <a:effectLst/>
                        <a:latin typeface="Arial" panose="020B0604020202020204" pitchFamily="34" charset="0"/>
                        <a:ea typeface="나눔고딕 ExtraBold" panose="020D0904000000000000" pitchFamily="50" charset="-127"/>
                        <a:cs typeface="Arial" panose="020B0604020202020204" pitchFamily="34" charset="0"/>
                      </a:endParaRPr>
                    </a:p>
                  </a:txBody>
                  <a:tcPr marL="62865" marR="62865" marT="0"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rgbClr val="0070C0"/>
                    </a:solidFill>
                  </a:tcPr>
                </a:tc>
                <a:tc>
                  <a:txBody>
                    <a:bodyPr/>
                    <a:lstStyle/>
                    <a:p>
                      <a:pPr algn="ctr" fontAlgn="ctr" latinLnBrk="0">
                        <a:lnSpc>
                          <a:spcPct val="100000"/>
                        </a:lnSpc>
                        <a:spcAft>
                          <a:spcPts val="0"/>
                        </a:spcAft>
                      </a:pPr>
                      <a:r>
                        <a:rPr lang="en-US" altLang="ko-KR" sz="7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2-</a:t>
                      </a:r>
                      <a:r>
                        <a:rPr lang="mn-MN" altLang="ko-KR" sz="7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р үе шат</a:t>
                      </a:r>
                      <a:endParaRPr lang="en-US" sz="700" kern="0" dirty="0">
                        <a:effectLst/>
                        <a:latin typeface="Arial" panose="020B0604020202020204" pitchFamily="34" charset="0"/>
                        <a:ea typeface="나눔고딕 ExtraBold" panose="020D0904000000000000" pitchFamily="50" charset="-127"/>
                        <a:cs typeface="Arial" panose="020B0604020202020204" pitchFamily="34" charset="0"/>
                      </a:endParaRPr>
                    </a:p>
                    <a:p>
                      <a:pPr marL="0" marR="0" lvl="0" indent="0" algn="ctr" defTabSz="912330" rtl="0" eaLnBrk="1" fontAlgn="ctr" latinLnBrk="0" hangingPunct="1">
                        <a:lnSpc>
                          <a:spcPct val="100000"/>
                        </a:lnSpc>
                        <a:spcBef>
                          <a:spcPts val="0"/>
                        </a:spcBef>
                        <a:spcAft>
                          <a:spcPts val="0"/>
                        </a:spcAft>
                        <a:buClrTx/>
                        <a:buSzTx/>
                        <a:buFontTx/>
                        <a:buNone/>
                        <a:tabLst/>
                        <a:defRPr/>
                      </a:pPr>
                      <a:r>
                        <a:rPr lang="en-US" altLang="ko-KR" sz="700" kern="0" dirty="0">
                          <a:effectLst/>
                          <a:latin typeface="Arial" panose="020B0604020202020204" pitchFamily="34" charset="0"/>
                          <a:ea typeface="나눔고딕 ExtraBold" panose="020D0904000000000000" pitchFamily="50" charset="-127"/>
                          <a:cs typeface="Arial" panose="020B0604020202020204" pitchFamily="34" charset="0"/>
                        </a:rPr>
                        <a:t>(2023-2026)</a:t>
                      </a:r>
                      <a:endParaRPr lang="ko-KR" altLang="ko-KR" sz="700" kern="100" dirty="0">
                        <a:effectLst/>
                        <a:latin typeface="Arial" panose="020B0604020202020204" pitchFamily="34" charset="0"/>
                        <a:ea typeface="나눔고딕 ExtraBold" panose="020D0904000000000000" pitchFamily="50" charset="-127"/>
                        <a:cs typeface="Arial" panose="020B0604020202020204" pitchFamily="34" charset="0"/>
                      </a:endParaRPr>
                    </a:p>
                  </a:txBody>
                  <a:tcPr marL="62865" marR="62865" marT="0"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rgbClr val="0070C0"/>
                    </a:solidFill>
                  </a:tcPr>
                </a:tc>
                <a:tc>
                  <a:txBody>
                    <a:bodyPr/>
                    <a:lstStyle/>
                    <a:p>
                      <a:pPr algn="ctr" fontAlgn="ctr" latinLnBrk="0">
                        <a:lnSpc>
                          <a:spcPct val="100000"/>
                        </a:lnSpc>
                        <a:spcAft>
                          <a:spcPts val="0"/>
                        </a:spcAft>
                      </a:pPr>
                      <a:r>
                        <a:rPr lang="en-US" altLang="ko-KR" sz="7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3-</a:t>
                      </a:r>
                      <a:r>
                        <a:rPr lang="mn-MN" altLang="ko-KR" sz="7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р үе шат</a:t>
                      </a:r>
                      <a:endParaRPr lang="en-US" sz="700" kern="0" dirty="0">
                        <a:effectLst/>
                        <a:latin typeface="Arial" panose="020B0604020202020204" pitchFamily="34" charset="0"/>
                        <a:ea typeface="나눔고딕 ExtraBold" panose="020D0904000000000000" pitchFamily="50" charset="-127"/>
                        <a:cs typeface="Arial" panose="020B0604020202020204" pitchFamily="34" charset="0"/>
                      </a:endParaRPr>
                    </a:p>
                    <a:p>
                      <a:pPr marL="0" marR="0" lvl="0" indent="0" algn="ctr" defTabSz="912330" rtl="0" eaLnBrk="1" fontAlgn="ctr" latinLnBrk="0" hangingPunct="1">
                        <a:lnSpc>
                          <a:spcPct val="100000"/>
                        </a:lnSpc>
                        <a:spcBef>
                          <a:spcPts val="0"/>
                        </a:spcBef>
                        <a:spcAft>
                          <a:spcPts val="0"/>
                        </a:spcAft>
                        <a:buClrTx/>
                        <a:buSzTx/>
                        <a:buFontTx/>
                        <a:buNone/>
                        <a:tabLst/>
                        <a:defRPr/>
                      </a:pPr>
                      <a:r>
                        <a:rPr lang="en-US" altLang="ko-KR" sz="700" kern="0" dirty="0">
                          <a:effectLst/>
                          <a:latin typeface="Arial" panose="020B0604020202020204" pitchFamily="34" charset="0"/>
                          <a:ea typeface="나눔고딕 ExtraBold" panose="020D0904000000000000" pitchFamily="50" charset="-127"/>
                          <a:cs typeface="Arial" panose="020B0604020202020204" pitchFamily="34" charset="0"/>
                        </a:rPr>
                        <a:t>(2027-2030)</a:t>
                      </a:r>
                      <a:endParaRPr lang="ko-KR" altLang="ko-KR" sz="700" kern="100" dirty="0">
                        <a:effectLst/>
                        <a:latin typeface="Arial" panose="020B0604020202020204" pitchFamily="34" charset="0"/>
                        <a:ea typeface="나눔고딕 ExtraBold" panose="020D0904000000000000" pitchFamily="50" charset="-127"/>
                        <a:cs typeface="Arial" panose="020B0604020202020204" pitchFamily="34" charset="0"/>
                      </a:endParaRPr>
                    </a:p>
                  </a:txBody>
                  <a:tcPr marL="62865" marR="62865" marT="0"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rgbClr val="0070C0"/>
                    </a:solidFill>
                  </a:tcPr>
                </a:tc>
                <a:tc>
                  <a:txBody>
                    <a:bodyPr/>
                    <a:lstStyle/>
                    <a:p>
                      <a:pPr algn="ctr" fontAlgn="ctr" latinLnBrk="0">
                        <a:lnSpc>
                          <a:spcPct val="100000"/>
                        </a:lnSpc>
                        <a:spcAft>
                          <a:spcPts val="0"/>
                        </a:spcAft>
                      </a:pPr>
                      <a:r>
                        <a:rPr lang="mn-MN" altLang="ko-KR" sz="700" kern="0" dirty="0">
                          <a:effectLst/>
                          <a:latin typeface="Arial" panose="020B0604020202020204" pitchFamily="34" charset="0"/>
                          <a:ea typeface="나눔고딕 ExtraBold" panose="020D0904000000000000" pitchFamily="50" charset="-127"/>
                          <a:cs typeface="Arial" panose="020B0604020202020204" pitchFamily="34" charset="0"/>
                        </a:rPr>
                        <a:t>Нийт</a:t>
                      </a:r>
                      <a:endParaRPr lang="ko-KR" sz="700" kern="100" dirty="0">
                        <a:effectLst/>
                        <a:latin typeface="Arial" panose="020B0604020202020204" pitchFamily="34" charset="0"/>
                        <a:ea typeface="나눔고딕 ExtraBold" panose="020D0904000000000000" pitchFamily="50" charset="-127"/>
                        <a:cs typeface="Arial" panose="020B0604020202020204" pitchFamily="34" charset="0"/>
                      </a:endParaRPr>
                    </a:p>
                  </a:txBody>
                  <a:tcPr marL="62865" marR="62865" marT="0"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rgbClr val="0070C0"/>
                    </a:solidFill>
                  </a:tcPr>
                </a:tc>
                <a:extLst>
                  <a:ext uri="{0D108BD9-81ED-4DB2-BD59-A6C34878D82A}">
                    <a16:rowId xmlns:a16="http://schemas.microsoft.com/office/drawing/2014/main" val="10000"/>
                  </a:ext>
                </a:extLst>
              </a:tr>
              <a:tr h="277237">
                <a:tc rowSpan="2">
                  <a:txBody>
                    <a:bodyPr/>
                    <a:lstStyle/>
                    <a:p>
                      <a:pPr algn="ctr" fontAlgn="ctr" latinLnBrk="0">
                        <a:lnSpc>
                          <a:spcPct val="115000"/>
                        </a:lnSpc>
                        <a:spcAft>
                          <a:spcPts val="0"/>
                        </a:spcAft>
                      </a:pPr>
                      <a:r>
                        <a:rPr lang="mn-MN" altLang="ko-KR" sz="800" kern="10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rPr>
                        <a:t>Улаанбаатар</a:t>
                      </a:r>
                      <a:endParaRPr lang="ko-KR" sz="800" kern="10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endParaRPr>
                    </a:p>
                  </a:txBody>
                  <a:tcPr marL="62865" marR="62865" marT="0"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accent6">
                        <a:lumMod val="20000"/>
                        <a:lumOff val="80000"/>
                      </a:schemeClr>
                    </a:solidFill>
                  </a:tcPr>
                </a:tc>
                <a:tc>
                  <a:txBody>
                    <a:bodyPr/>
                    <a:lstStyle/>
                    <a:p>
                      <a:pPr algn="ctr" fontAlgn="ctr" latinLnBrk="0">
                        <a:lnSpc>
                          <a:spcPct val="115000"/>
                        </a:lnSpc>
                        <a:spcAft>
                          <a:spcPts val="0"/>
                        </a:spcAft>
                      </a:pPr>
                      <a:r>
                        <a:rPr lang="mn-MN" sz="700" b="1"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rPr>
                        <a:t>Гэрлэн дохио</a:t>
                      </a:r>
                      <a:endParaRPr lang="ko-KR" sz="700" b="1"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endParaRPr>
                    </a:p>
                  </a:txBody>
                  <a:tcPr marL="62865" marR="62865" marT="0"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accent6">
                        <a:lumMod val="20000"/>
                        <a:lumOff val="80000"/>
                      </a:schemeClr>
                    </a:solidFill>
                  </a:tcPr>
                </a:tc>
                <a:tc>
                  <a:txBody>
                    <a:bodyPr/>
                    <a:lstStyle/>
                    <a:p>
                      <a:pPr algn="ctr" fontAlgn="ctr" latinLnBrk="0">
                        <a:lnSpc>
                          <a:spcPct val="115000"/>
                        </a:lnSpc>
                        <a:spcAft>
                          <a:spcPts val="0"/>
                        </a:spcAft>
                      </a:pPr>
                      <a:r>
                        <a:rPr lang="en-US" sz="8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rPr>
                        <a:t>15</a:t>
                      </a:r>
                      <a:endParaRPr lang="ko-KR" sz="8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endParaRPr>
                    </a:p>
                  </a:txBody>
                  <a:tcPr marL="0" marR="0" marT="0"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tc>
                  <a:txBody>
                    <a:bodyPr/>
                    <a:lstStyle/>
                    <a:p>
                      <a:pPr algn="ctr" fontAlgn="ctr" latinLnBrk="0">
                        <a:lnSpc>
                          <a:spcPct val="115000"/>
                        </a:lnSpc>
                        <a:spcAft>
                          <a:spcPts val="0"/>
                        </a:spcAft>
                      </a:pPr>
                      <a:r>
                        <a:rPr lang="en-US" sz="8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rPr>
                        <a:t>25</a:t>
                      </a:r>
                      <a:endParaRPr lang="ko-KR" sz="8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endParaRPr>
                    </a:p>
                  </a:txBody>
                  <a:tcPr marL="0" marR="0" marT="0"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tc>
                  <a:txBody>
                    <a:bodyPr/>
                    <a:lstStyle/>
                    <a:p>
                      <a:pPr algn="ctr" fontAlgn="ctr" latinLnBrk="0">
                        <a:lnSpc>
                          <a:spcPct val="115000"/>
                        </a:lnSpc>
                        <a:spcAft>
                          <a:spcPts val="0"/>
                        </a:spcAft>
                      </a:pPr>
                      <a:r>
                        <a:rPr lang="en-US" sz="800" kern="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rPr>
                        <a:t>-</a:t>
                      </a:r>
                      <a:endParaRPr lang="ko-KR" sz="800" kern="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endParaRPr>
                    </a:p>
                  </a:txBody>
                  <a:tcPr marL="0" marR="0" marT="0"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tc>
                  <a:txBody>
                    <a:bodyPr/>
                    <a:lstStyle/>
                    <a:p>
                      <a:pPr algn="ctr" fontAlgn="ctr" latinLnBrk="0">
                        <a:lnSpc>
                          <a:spcPct val="115000"/>
                        </a:lnSpc>
                        <a:spcAft>
                          <a:spcPts val="0"/>
                        </a:spcAft>
                      </a:pPr>
                      <a:r>
                        <a:rPr lang="en-US" sz="800" kern="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rPr>
                        <a:t>40</a:t>
                      </a:r>
                      <a:endParaRPr lang="ko-KR" sz="800" kern="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endParaRPr>
                    </a:p>
                  </a:txBody>
                  <a:tcPr marL="0" marR="0" marT="0"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extLst>
                  <a:ext uri="{0D108BD9-81ED-4DB2-BD59-A6C34878D82A}">
                    <a16:rowId xmlns:a16="http://schemas.microsoft.com/office/drawing/2014/main" val="10001"/>
                  </a:ext>
                </a:extLst>
              </a:tr>
              <a:tr h="291635">
                <a:tc vMerge="1">
                  <a:txBody>
                    <a:bodyPr/>
                    <a:lstStyle/>
                    <a:p>
                      <a:pPr latinLnBrk="1"/>
                      <a:endParaRPr lang="ko-KR" altLang="en-US"/>
                    </a:p>
                  </a:txBody>
                  <a:tcPr/>
                </a:tc>
                <a:tc>
                  <a:txBody>
                    <a:bodyPr/>
                    <a:lstStyle/>
                    <a:p>
                      <a:pPr algn="ctr" fontAlgn="ctr" latinLnBrk="0">
                        <a:lnSpc>
                          <a:spcPct val="115000"/>
                        </a:lnSpc>
                        <a:spcAft>
                          <a:spcPts val="0"/>
                        </a:spcAft>
                      </a:pPr>
                      <a:r>
                        <a:rPr lang="mn-MN" sz="700" b="1"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rPr>
                        <a:t>Хурдны</a:t>
                      </a:r>
                      <a:r>
                        <a:rPr lang="mn-MN" sz="700" b="1" kern="0" baseline="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rPr>
                        <a:t> хяналт</a:t>
                      </a:r>
                      <a:endParaRPr lang="ko-KR" sz="700" b="1"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endParaRPr>
                    </a:p>
                  </a:txBody>
                  <a:tcPr marL="62865" marR="62865" marT="0"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accent6">
                        <a:lumMod val="20000"/>
                        <a:lumOff val="80000"/>
                      </a:schemeClr>
                    </a:solidFill>
                  </a:tcPr>
                </a:tc>
                <a:tc>
                  <a:txBody>
                    <a:bodyPr/>
                    <a:lstStyle/>
                    <a:p>
                      <a:pPr algn="ctr" fontAlgn="ctr" latinLnBrk="0">
                        <a:lnSpc>
                          <a:spcPct val="115000"/>
                        </a:lnSpc>
                        <a:spcAft>
                          <a:spcPts val="0"/>
                        </a:spcAft>
                      </a:pPr>
                      <a:r>
                        <a:rPr lang="en-US" sz="8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rPr>
                        <a:t>15</a:t>
                      </a:r>
                      <a:endParaRPr lang="ko-KR" sz="8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endParaRPr>
                    </a:p>
                  </a:txBody>
                  <a:tcPr marL="0" marR="0" marT="0"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tc>
                  <a:txBody>
                    <a:bodyPr/>
                    <a:lstStyle/>
                    <a:p>
                      <a:pPr algn="ctr" fontAlgn="ctr" latinLnBrk="0">
                        <a:lnSpc>
                          <a:spcPct val="115000"/>
                        </a:lnSpc>
                        <a:spcAft>
                          <a:spcPts val="0"/>
                        </a:spcAft>
                      </a:pPr>
                      <a:r>
                        <a:rPr lang="en-US" sz="8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rPr>
                        <a:t>25</a:t>
                      </a:r>
                      <a:endParaRPr lang="ko-KR" sz="8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endParaRPr>
                    </a:p>
                  </a:txBody>
                  <a:tcPr marL="0" marR="0" marT="0"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tc>
                  <a:txBody>
                    <a:bodyPr/>
                    <a:lstStyle/>
                    <a:p>
                      <a:pPr algn="ctr" fontAlgn="ctr" latinLnBrk="0">
                        <a:lnSpc>
                          <a:spcPct val="115000"/>
                        </a:lnSpc>
                        <a:spcAft>
                          <a:spcPts val="0"/>
                        </a:spcAft>
                      </a:pPr>
                      <a:r>
                        <a:rPr lang="en-US" sz="8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rPr>
                        <a:t>-</a:t>
                      </a:r>
                      <a:endParaRPr lang="ko-KR" sz="8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endParaRPr>
                    </a:p>
                  </a:txBody>
                  <a:tcPr marL="0" marR="0" marT="0"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tc>
                  <a:txBody>
                    <a:bodyPr/>
                    <a:lstStyle/>
                    <a:p>
                      <a:pPr algn="ctr" fontAlgn="ctr" latinLnBrk="0">
                        <a:lnSpc>
                          <a:spcPct val="115000"/>
                        </a:lnSpc>
                        <a:spcAft>
                          <a:spcPts val="0"/>
                        </a:spcAft>
                      </a:pPr>
                      <a:r>
                        <a:rPr lang="en-US" sz="800" kern="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rPr>
                        <a:t>40</a:t>
                      </a:r>
                      <a:endParaRPr lang="ko-KR" sz="800" kern="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endParaRPr>
                    </a:p>
                  </a:txBody>
                  <a:tcPr marL="0" marR="0" marT="0"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extLst>
                  <a:ext uri="{0D108BD9-81ED-4DB2-BD59-A6C34878D82A}">
                    <a16:rowId xmlns:a16="http://schemas.microsoft.com/office/drawing/2014/main" val="10002"/>
                  </a:ext>
                </a:extLst>
              </a:tr>
              <a:tr h="277237">
                <a:tc rowSpan="2">
                  <a:txBody>
                    <a:bodyPr/>
                    <a:lstStyle/>
                    <a:p>
                      <a:pPr algn="ctr" fontAlgn="ctr" latinLnBrk="0">
                        <a:lnSpc>
                          <a:spcPct val="115000"/>
                        </a:lnSpc>
                        <a:spcAft>
                          <a:spcPts val="0"/>
                        </a:spcAft>
                      </a:pPr>
                      <a:r>
                        <a:rPr lang="mn-MN" sz="8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rPr>
                        <a:t>Орон нутаг</a:t>
                      </a:r>
                      <a:endParaRPr lang="ko-KR" sz="700" kern="10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endParaRPr>
                    </a:p>
                  </a:txBody>
                  <a:tcPr marL="62865" marR="62865" marT="0"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accent6">
                        <a:lumMod val="20000"/>
                        <a:lumOff val="80000"/>
                      </a:schemeClr>
                    </a:solidFill>
                  </a:tcPr>
                </a:tc>
                <a:tc>
                  <a:txBody>
                    <a:bodyPr/>
                    <a:lstStyle/>
                    <a:p>
                      <a:pPr algn="ctr" fontAlgn="ctr" latinLnBrk="0">
                        <a:lnSpc>
                          <a:spcPct val="115000"/>
                        </a:lnSpc>
                        <a:spcAft>
                          <a:spcPts val="0"/>
                        </a:spcAft>
                      </a:pPr>
                      <a:r>
                        <a:rPr lang="mn-MN" sz="700" b="1"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rPr>
                        <a:t>Гэрлэн дохио</a:t>
                      </a:r>
                      <a:endParaRPr lang="ko-KR" sz="700" b="1"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endParaRPr>
                    </a:p>
                  </a:txBody>
                  <a:tcPr marL="62865" marR="62865" marT="0"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accent6">
                        <a:lumMod val="20000"/>
                        <a:lumOff val="80000"/>
                      </a:schemeClr>
                    </a:solidFill>
                  </a:tcPr>
                </a:tc>
                <a:tc>
                  <a:txBody>
                    <a:bodyPr/>
                    <a:lstStyle/>
                    <a:p>
                      <a:pPr algn="ctr" fontAlgn="ctr" latinLnBrk="0">
                        <a:lnSpc>
                          <a:spcPct val="115000"/>
                        </a:lnSpc>
                        <a:spcAft>
                          <a:spcPts val="0"/>
                        </a:spcAft>
                      </a:pPr>
                      <a:r>
                        <a:rPr lang="en-US" sz="8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rPr>
                        <a:t> -</a:t>
                      </a:r>
                      <a:endParaRPr lang="ko-KR" sz="8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endParaRPr>
                    </a:p>
                  </a:txBody>
                  <a:tcPr marL="0" marR="0" marT="0"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tc>
                  <a:txBody>
                    <a:bodyPr/>
                    <a:lstStyle/>
                    <a:p>
                      <a:pPr algn="ctr" fontAlgn="ctr" latinLnBrk="0">
                        <a:lnSpc>
                          <a:spcPct val="115000"/>
                        </a:lnSpc>
                        <a:spcAft>
                          <a:spcPts val="0"/>
                        </a:spcAft>
                      </a:pPr>
                      <a:r>
                        <a:rPr lang="en-US" sz="8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rPr>
                        <a:t>25</a:t>
                      </a:r>
                      <a:endParaRPr lang="ko-KR" sz="8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endParaRPr>
                    </a:p>
                  </a:txBody>
                  <a:tcPr marL="0" marR="0" marT="0"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tc>
                  <a:txBody>
                    <a:bodyPr/>
                    <a:lstStyle/>
                    <a:p>
                      <a:pPr algn="ctr" fontAlgn="ctr" latinLnBrk="0">
                        <a:lnSpc>
                          <a:spcPct val="115000"/>
                        </a:lnSpc>
                        <a:spcAft>
                          <a:spcPts val="0"/>
                        </a:spcAft>
                      </a:pPr>
                      <a:r>
                        <a:rPr lang="en-US" sz="8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rPr>
                        <a:t>50</a:t>
                      </a:r>
                      <a:endParaRPr lang="ko-KR" sz="8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endParaRPr>
                    </a:p>
                  </a:txBody>
                  <a:tcPr marL="0" marR="0" marT="0"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tc>
                  <a:txBody>
                    <a:bodyPr/>
                    <a:lstStyle/>
                    <a:p>
                      <a:pPr algn="ctr" fontAlgn="ctr" latinLnBrk="0">
                        <a:lnSpc>
                          <a:spcPct val="115000"/>
                        </a:lnSpc>
                        <a:spcAft>
                          <a:spcPts val="0"/>
                        </a:spcAft>
                      </a:pPr>
                      <a:r>
                        <a:rPr lang="en-US" sz="8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rPr>
                        <a:t>75</a:t>
                      </a:r>
                      <a:endParaRPr lang="ko-KR" sz="8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endParaRPr>
                    </a:p>
                  </a:txBody>
                  <a:tcPr marL="0" marR="0" marT="0"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extLst>
                  <a:ext uri="{0D108BD9-81ED-4DB2-BD59-A6C34878D82A}">
                    <a16:rowId xmlns:a16="http://schemas.microsoft.com/office/drawing/2014/main" val="10003"/>
                  </a:ext>
                </a:extLst>
              </a:tr>
              <a:tr h="277505">
                <a:tc vMerge="1">
                  <a:txBody>
                    <a:bodyPr/>
                    <a:lstStyle/>
                    <a:p>
                      <a:pPr latinLnBrk="1"/>
                      <a:endParaRPr lang="ko-KR" altLang="en-US"/>
                    </a:p>
                  </a:txBody>
                  <a:tcPr/>
                </a:tc>
                <a:tc>
                  <a:txBody>
                    <a:bodyPr/>
                    <a:lstStyle/>
                    <a:p>
                      <a:pPr algn="ctr" fontAlgn="ctr" latinLnBrk="0">
                        <a:lnSpc>
                          <a:spcPct val="115000"/>
                        </a:lnSpc>
                        <a:spcAft>
                          <a:spcPts val="0"/>
                        </a:spcAft>
                      </a:pPr>
                      <a:r>
                        <a:rPr lang="mn-MN" sz="700" b="1"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rPr>
                        <a:t>Хурдны</a:t>
                      </a:r>
                      <a:r>
                        <a:rPr lang="mn-MN" sz="700" b="1" kern="0" baseline="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rPr>
                        <a:t> хяналт</a:t>
                      </a:r>
                      <a:endParaRPr lang="ko-KR" sz="700" b="1"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endParaRPr>
                    </a:p>
                  </a:txBody>
                  <a:tcPr marL="62865" marR="62865" marT="0"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accent6">
                        <a:lumMod val="20000"/>
                        <a:lumOff val="80000"/>
                      </a:schemeClr>
                    </a:solidFill>
                  </a:tcPr>
                </a:tc>
                <a:tc>
                  <a:txBody>
                    <a:bodyPr/>
                    <a:lstStyle/>
                    <a:p>
                      <a:pPr algn="ctr" fontAlgn="ctr" latinLnBrk="0">
                        <a:lnSpc>
                          <a:spcPct val="115000"/>
                        </a:lnSpc>
                        <a:spcAft>
                          <a:spcPts val="0"/>
                        </a:spcAft>
                      </a:pPr>
                      <a:r>
                        <a:rPr lang="en-US" sz="8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rPr>
                        <a:t> -</a:t>
                      </a:r>
                      <a:endParaRPr lang="ko-KR" sz="8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endParaRPr>
                    </a:p>
                  </a:txBody>
                  <a:tcPr marL="0" marR="0" marT="0"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tc>
                  <a:txBody>
                    <a:bodyPr/>
                    <a:lstStyle/>
                    <a:p>
                      <a:pPr algn="ctr" fontAlgn="ctr" latinLnBrk="0">
                        <a:lnSpc>
                          <a:spcPct val="115000"/>
                        </a:lnSpc>
                        <a:spcAft>
                          <a:spcPts val="0"/>
                        </a:spcAft>
                      </a:pPr>
                      <a:r>
                        <a:rPr lang="en-US" sz="8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rPr>
                        <a:t>25</a:t>
                      </a:r>
                      <a:endParaRPr lang="ko-KR" sz="8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endParaRPr>
                    </a:p>
                  </a:txBody>
                  <a:tcPr marL="0" marR="0" marT="0"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tc>
                  <a:txBody>
                    <a:bodyPr/>
                    <a:lstStyle/>
                    <a:p>
                      <a:pPr algn="ctr" fontAlgn="ctr" latinLnBrk="0">
                        <a:lnSpc>
                          <a:spcPct val="115000"/>
                        </a:lnSpc>
                        <a:spcAft>
                          <a:spcPts val="0"/>
                        </a:spcAft>
                      </a:pPr>
                      <a:r>
                        <a:rPr lang="en-US" sz="8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rPr>
                        <a:t>50</a:t>
                      </a:r>
                      <a:endParaRPr lang="ko-KR" sz="8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endParaRPr>
                    </a:p>
                  </a:txBody>
                  <a:tcPr marL="0" marR="0" marT="0"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tc>
                  <a:txBody>
                    <a:bodyPr/>
                    <a:lstStyle/>
                    <a:p>
                      <a:pPr algn="ctr" fontAlgn="ctr" latinLnBrk="0">
                        <a:lnSpc>
                          <a:spcPct val="115000"/>
                        </a:lnSpc>
                        <a:spcAft>
                          <a:spcPts val="0"/>
                        </a:spcAft>
                      </a:pPr>
                      <a:r>
                        <a:rPr lang="en-US" sz="8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rPr>
                        <a:t>75</a:t>
                      </a:r>
                      <a:endParaRPr lang="ko-KR" sz="8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endParaRPr>
                    </a:p>
                  </a:txBody>
                  <a:tcPr marL="0" marR="0" marT="0"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extLst>
                  <a:ext uri="{0D108BD9-81ED-4DB2-BD59-A6C34878D82A}">
                    <a16:rowId xmlns:a16="http://schemas.microsoft.com/office/drawing/2014/main" val="10004"/>
                  </a:ext>
                </a:extLst>
              </a:tr>
              <a:tr h="216024">
                <a:tc gridSpan="2">
                  <a:txBody>
                    <a:bodyPr/>
                    <a:lstStyle/>
                    <a:p>
                      <a:pPr algn="ctr" fontAlgn="ctr" latinLnBrk="0">
                        <a:lnSpc>
                          <a:spcPct val="115000"/>
                        </a:lnSpc>
                        <a:spcAft>
                          <a:spcPts val="0"/>
                        </a:spcAft>
                      </a:pPr>
                      <a:r>
                        <a:rPr lang="mn-MN" sz="8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rPr>
                        <a:t>Удирдлагын</a:t>
                      </a:r>
                      <a:r>
                        <a:rPr lang="mn-MN" sz="800" kern="0" baseline="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rPr>
                        <a:t> төв</a:t>
                      </a:r>
                      <a:endParaRPr lang="ko-KR" sz="800" kern="10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endParaRPr>
                    </a:p>
                  </a:txBody>
                  <a:tcPr marL="62865" marR="62865" marT="0"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accent6">
                        <a:lumMod val="20000"/>
                        <a:lumOff val="80000"/>
                      </a:schemeClr>
                    </a:solidFill>
                  </a:tcPr>
                </a:tc>
                <a:tc hMerge="1">
                  <a:txBody>
                    <a:bodyPr/>
                    <a:lstStyle/>
                    <a:p>
                      <a:pPr latinLnBrk="1"/>
                      <a:endParaRPr lang="ko-KR" altLang="en-US"/>
                    </a:p>
                  </a:txBody>
                  <a:tcPr/>
                </a:tc>
                <a:tc>
                  <a:txBody>
                    <a:bodyPr/>
                    <a:lstStyle/>
                    <a:p>
                      <a:pPr algn="ctr" fontAlgn="ctr" latinLnBrk="0">
                        <a:lnSpc>
                          <a:spcPct val="115000"/>
                        </a:lnSpc>
                        <a:spcAft>
                          <a:spcPts val="0"/>
                        </a:spcAft>
                      </a:pPr>
                      <a:r>
                        <a:rPr lang="en-US" sz="800" kern="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rPr>
                        <a:t>2</a:t>
                      </a:r>
                      <a:endParaRPr lang="ko-KR" sz="800" kern="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endParaRPr>
                    </a:p>
                  </a:txBody>
                  <a:tcPr marL="0" marR="0" marT="0"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tc>
                  <a:txBody>
                    <a:bodyPr/>
                    <a:lstStyle/>
                    <a:p>
                      <a:pPr algn="ctr" fontAlgn="ctr" latinLnBrk="0">
                        <a:lnSpc>
                          <a:spcPct val="115000"/>
                        </a:lnSpc>
                        <a:spcAft>
                          <a:spcPts val="0"/>
                        </a:spcAft>
                      </a:pPr>
                      <a:r>
                        <a:rPr lang="en-US" sz="800" kern="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rPr>
                        <a:t>4</a:t>
                      </a:r>
                      <a:endParaRPr lang="ko-KR" sz="800" kern="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endParaRPr>
                    </a:p>
                  </a:txBody>
                  <a:tcPr marL="0" marR="0" marT="0"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tc>
                  <a:txBody>
                    <a:bodyPr/>
                    <a:lstStyle/>
                    <a:p>
                      <a:pPr algn="ctr" fontAlgn="ctr" latinLnBrk="0">
                        <a:lnSpc>
                          <a:spcPct val="115000"/>
                        </a:lnSpc>
                        <a:spcAft>
                          <a:spcPts val="0"/>
                        </a:spcAft>
                      </a:pPr>
                      <a:r>
                        <a:rPr lang="en-US" sz="8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rPr>
                        <a:t>2</a:t>
                      </a:r>
                      <a:endParaRPr lang="ko-KR" sz="8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endParaRPr>
                    </a:p>
                  </a:txBody>
                  <a:tcPr marL="0" marR="0" marT="0"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tc>
                  <a:txBody>
                    <a:bodyPr/>
                    <a:lstStyle/>
                    <a:p>
                      <a:pPr algn="ctr" fontAlgn="ctr" latinLnBrk="0">
                        <a:lnSpc>
                          <a:spcPct val="115000"/>
                        </a:lnSpc>
                        <a:spcAft>
                          <a:spcPts val="0"/>
                        </a:spcAft>
                      </a:pPr>
                      <a:r>
                        <a:rPr lang="en-US" sz="8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rPr>
                        <a:t>9</a:t>
                      </a:r>
                      <a:endParaRPr lang="ko-KR" sz="8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endParaRPr>
                    </a:p>
                  </a:txBody>
                  <a:tcPr marL="0" marR="0" marT="0"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extLst>
                  <a:ext uri="{0D108BD9-81ED-4DB2-BD59-A6C34878D82A}">
                    <a16:rowId xmlns:a16="http://schemas.microsoft.com/office/drawing/2014/main" val="10005"/>
                  </a:ext>
                </a:extLst>
              </a:tr>
            </a:tbl>
          </a:graphicData>
        </a:graphic>
      </p:graphicFrame>
      <p:pic>
        <p:nvPicPr>
          <p:cNvPr id="30" name="Picture 5" descr="Speed/Traffic Signal Violation Enforcement System에 대한 이미지 검색결과"/>
          <p:cNvPicPr>
            <a:picLocks noChangeAspect="1" noChangeArrowheads="1"/>
          </p:cNvPicPr>
          <p:nvPr/>
        </p:nvPicPr>
        <p:blipFill>
          <a:blip r:embed="rId2" cstate="print">
            <a:extLst>
              <a:ext uri="{28A0092B-C50C-407E-A947-70E740481C1C}">
                <a14:useLocalDpi xmlns:a14="http://schemas.microsoft.com/office/drawing/2010/main" val="0"/>
              </a:ext>
            </a:extLst>
          </a:blip>
          <a:srcRect l="418" t="319" r="418" b="2187"/>
          <a:stretch>
            <a:fillRect/>
          </a:stretch>
        </p:blipFill>
        <p:spPr bwMode="auto">
          <a:xfrm>
            <a:off x="565314" y="1822870"/>
            <a:ext cx="3718654" cy="20487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4" name="직사각형 33"/>
          <p:cNvSpPr/>
          <p:nvPr/>
        </p:nvSpPr>
        <p:spPr>
          <a:xfrm>
            <a:off x="255847" y="908720"/>
            <a:ext cx="8888161" cy="394210"/>
          </a:xfrm>
          <a:prstGeom prst="rect">
            <a:avLst/>
          </a:prstGeom>
        </p:spPr>
        <p:txBody>
          <a:bodyPr wrap="square">
            <a:spAutoFit/>
          </a:bodyPr>
          <a:lstStyle/>
          <a:p>
            <a:pPr marL="361245" indent="-361245" eaLnBrk="0" fontAlgn="base" latinLnBrk="0" hangingPunct="0">
              <a:lnSpc>
                <a:spcPct val="120000"/>
              </a:lnSpc>
              <a:spcBef>
                <a:spcPct val="20000"/>
              </a:spcBef>
              <a:spcAft>
                <a:spcPct val="0"/>
              </a:spcAft>
              <a:buSzPct val="170000"/>
              <a:buBlip>
                <a:blip r:embed="rId3"/>
              </a:buBlip>
            </a:pPr>
            <a:r>
              <a:rPr kumimoji="1" lang="en-US" altLang="ko-KR" dirty="0">
                <a:solidFill>
                  <a:srgbClr val="000000"/>
                </a:solidFill>
                <a:latin typeface="Arial" panose="020B0604020202020204" pitchFamily="34" charset="0"/>
                <a:ea typeface="나눔고딕 ExtraBold" panose="020D0904000000000000" pitchFamily="50" charset="-127"/>
                <a:cs typeface="Arial" panose="020B0604020202020204" pitchFamily="34" charset="0"/>
              </a:rPr>
              <a:t> </a:t>
            </a:r>
            <a:r>
              <a:rPr kumimoji="1" lang="mn-MN" altLang="ko-KR" dirty="0">
                <a:solidFill>
                  <a:srgbClr val="000000"/>
                </a:solidFill>
                <a:latin typeface="Arial" panose="020B0604020202020204" pitchFamily="34" charset="0"/>
                <a:ea typeface="나눔고딕 ExtraBold" panose="020D0904000000000000" pitchFamily="50" charset="-127"/>
                <a:cs typeface="Arial" panose="020B0604020202020204" pitchFamily="34" charset="0"/>
              </a:rPr>
              <a:t>Хурд болон гэрлэн дохионы зөрчил илрүүлэх систем</a:t>
            </a:r>
            <a:endParaRPr kumimoji="1" lang="en-US" altLang="ko-KR" dirty="0">
              <a:solidFill>
                <a:srgbClr val="000000"/>
              </a:solidFill>
              <a:latin typeface="Arial" panose="020B0604020202020204" pitchFamily="34" charset="0"/>
              <a:ea typeface="나눔고딕 ExtraBold" panose="020D0904000000000000" pitchFamily="50" charset="-127"/>
              <a:cs typeface="Arial" panose="020B0604020202020204" pitchFamily="34" charset="0"/>
            </a:endParaRPr>
          </a:p>
        </p:txBody>
      </p:sp>
      <p:sp>
        <p:nvSpPr>
          <p:cNvPr id="42" name="슬라이드 번호 개체 틀 2"/>
          <p:cNvSpPr txBox="1">
            <a:spLocks/>
          </p:cNvSpPr>
          <p:nvPr/>
        </p:nvSpPr>
        <p:spPr>
          <a:xfrm>
            <a:off x="8748464" y="6597352"/>
            <a:ext cx="360040" cy="241086"/>
          </a:xfrm>
          <a:prstGeom prst="rect">
            <a:avLst/>
          </a:prstGeom>
        </p:spPr>
        <p:txBody>
          <a:bodyPr/>
          <a:lstStyle>
            <a:defPPr>
              <a:defRPr lang="ko-KR"/>
            </a:defPPr>
            <a:lvl1pPr marL="0" algn="l" defTabSz="914400" rtl="0" eaLnBrk="1" latinLnBrk="1" hangingPunct="1">
              <a:defRPr sz="1800" kern="1200">
                <a:solidFill>
                  <a:schemeClr val="tx1"/>
                </a:solidFill>
                <a:latin typeface="+mn-lt"/>
                <a:ea typeface="+mn-ea"/>
                <a:cs typeface="+mn-cs"/>
              </a:defRPr>
            </a:lvl1pPr>
            <a:lvl2pPr marL="457200" algn="l" defTabSz="914400" rtl="0" eaLnBrk="1" latinLnBrk="1" hangingPunct="1">
              <a:defRPr sz="1800" kern="1200">
                <a:solidFill>
                  <a:schemeClr val="tx1"/>
                </a:solidFill>
                <a:latin typeface="+mn-lt"/>
                <a:ea typeface="+mn-ea"/>
                <a:cs typeface="+mn-cs"/>
              </a:defRPr>
            </a:lvl2pPr>
            <a:lvl3pPr marL="914400" algn="l" defTabSz="914400" rtl="0" eaLnBrk="1" latinLnBrk="1" hangingPunct="1">
              <a:defRPr sz="1800" kern="1200">
                <a:solidFill>
                  <a:schemeClr val="tx1"/>
                </a:solidFill>
                <a:latin typeface="+mn-lt"/>
                <a:ea typeface="+mn-ea"/>
                <a:cs typeface="+mn-cs"/>
              </a:defRPr>
            </a:lvl3pPr>
            <a:lvl4pPr marL="1371600" algn="l" defTabSz="914400" rtl="0" eaLnBrk="1" latinLnBrk="1" hangingPunct="1">
              <a:defRPr sz="1800" kern="1200">
                <a:solidFill>
                  <a:schemeClr val="tx1"/>
                </a:solidFill>
                <a:latin typeface="+mn-lt"/>
                <a:ea typeface="+mn-ea"/>
                <a:cs typeface="+mn-cs"/>
              </a:defRPr>
            </a:lvl4pPr>
            <a:lvl5pPr marL="1828800" algn="l" defTabSz="914400" rtl="0" eaLnBrk="1" latinLnBrk="1" hangingPunct="1">
              <a:defRPr sz="1800" kern="1200">
                <a:solidFill>
                  <a:schemeClr val="tx1"/>
                </a:solidFill>
                <a:latin typeface="+mn-lt"/>
                <a:ea typeface="+mn-ea"/>
                <a:cs typeface="+mn-cs"/>
              </a:defRPr>
            </a:lvl5pPr>
            <a:lvl6pPr marL="2286000" algn="l" defTabSz="914400" rtl="0" eaLnBrk="1" latinLnBrk="1" hangingPunct="1">
              <a:defRPr sz="1800" kern="1200">
                <a:solidFill>
                  <a:schemeClr val="tx1"/>
                </a:solidFill>
                <a:latin typeface="+mn-lt"/>
                <a:ea typeface="+mn-ea"/>
                <a:cs typeface="+mn-cs"/>
              </a:defRPr>
            </a:lvl6pPr>
            <a:lvl7pPr marL="2743200" algn="l" defTabSz="914400" rtl="0" eaLnBrk="1" latinLnBrk="1" hangingPunct="1">
              <a:defRPr sz="1800" kern="1200">
                <a:solidFill>
                  <a:schemeClr val="tx1"/>
                </a:solidFill>
                <a:latin typeface="+mn-lt"/>
                <a:ea typeface="+mn-ea"/>
                <a:cs typeface="+mn-cs"/>
              </a:defRPr>
            </a:lvl7pPr>
            <a:lvl8pPr marL="3200400" algn="l" defTabSz="914400" rtl="0" eaLnBrk="1" latinLnBrk="1" hangingPunct="1">
              <a:defRPr sz="1800" kern="1200">
                <a:solidFill>
                  <a:schemeClr val="tx1"/>
                </a:solidFill>
                <a:latin typeface="+mn-lt"/>
                <a:ea typeface="+mn-ea"/>
                <a:cs typeface="+mn-cs"/>
              </a:defRPr>
            </a:lvl8pPr>
            <a:lvl9pPr marL="3657600" algn="l" defTabSz="914400" rtl="0" eaLnBrk="1" latinLnBrk="1" hangingPunct="1">
              <a:defRPr sz="1800" kern="1200">
                <a:solidFill>
                  <a:schemeClr val="tx1"/>
                </a:solidFill>
                <a:latin typeface="+mn-lt"/>
                <a:ea typeface="+mn-ea"/>
                <a:cs typeface="+mn-cs"/>
              </a:defRPr>
            </a:lvl9pPr>
          </a:lstStyle>
          <a:p>
            <a:pPr algn="r"/>
            <a:r>
              <a:rPr lang="de-DE" sz="1000" dirty="0">
                <a:latin typeface="Arial" panose="020B0604020202020204" pitchFamily="34" charset="0"/>
                <a:ea typeface="나눔고딕 ExtraBold" panose="020D0904000000000000" pitchFamily="50" charset="-127"/>
                <a:cs typeface="Arial" panose="020B0604020202020204" pitchFamily="34" charset="0"/>
              </a:rPr>
              <a:t>30</a:t>
            </a:r>
          </a:p>
        </p:txBody>
      </p:sp>
      <p:sp>
        <p:nvSpPr>
          <p:cNvPr id="22" name="텍스트"/>
          <p:cNvSpPr txBox="1"/>
          <p:nvPr/>
        </p:nvSpPr>
        <p:spPr>
          <a:xfrm>
            <a:off x="4716016" y="1844824"/>
            <a:ext cx="1496082" cy="215444"/>
          </a:xfrm>
          <a:prstGeom prst="rect">
            <a:avLst/>
          </a:prstGeom>
          <a:noFill/>
        </p:spPr>
        <p:txBody>
          <a:bodyPr wrap="square" lIns="0" tIns="0" rIns="0" bIns="0" rtlCol="0" anchor="ctr">
            <a:spAutoFit/>
          </a:bodyPr>
          <a:lstStyle>
            <a:defPPr>
              <a:defRPr lang="ko-KR"/>
            </a:defPPr>
            <a:lvl1pPr lvl="0" indent="-266700" algn="ctr" defTabSz="914400">
              <a:spcBef>
                <a:spcPct val="0"/>
              </a:spcBef>
              <a:spcAft>
                <a:spcPts val="100"/>
              </a:spcAft>
              <a:buSzPct val="120000"/>
              <a:tabLst>
                <a:tab pos="177800" algn="l"/>
                <a:tab pos="803275" algn="l"/>
              </a:tabLst>
              <a:defRPr sz="1800" b="1" kern="1000" spc="-50">
                <a:ln>
                  <a:noFill/>
                  <a:prstDash val="solid"/>
                </a:ln>
                <a:gradFill rotWithShape="1">
                  <a:gsLst>
                    <a:gs pos="50000">
                      <a:schemeClr val="bg1"/>
                    </a:gs>
                    <a:gs pos="100000">
                      <a:schemeClr val="bg1"/>
                    </a:gs>
                  </a:gsLst>
                  <a:lin ang="5400000"/>
                </a:gradFill>
                <a:latin typeface="Rix정고딕 M" pitchFamily="18" charset="-127"/>
                <a:ea typeface="Rix정고딕 M" pitchFamily="18" charset="-127"/>
                <a:cs typeface="Arial" pitchFamily="34" charset="0"/>
              </a:defRPr>
            </a:lvl1pPr>
          </a:lstStyle>
          <a:p>
            <a:pPr algn="l">
              <a:defRPr/>
            </a:pPr>
            <a:r>
              <a:rPr lang="mn-MN" altLang="ko-KR" sz="1400" dirty="0">
                <a:gradFill rotWithShape="1">
                  <a:gsLst>
                    <a:gs pos="0">
                      <a:srgbClr val="FFE400"/>
                    </a:gs>
                    <a:gs pos="100000">
                      <a:srgbClr val="FA8006"/>
                    </a:gs>
                  </a:gsLst>
                  <a:lin ang="5400000"/>
                </a:gradFill>
                <a:effectLst>
                  <a:glow rad="88900">
                    <a:prstClr val="black">
                      <a:alpha val="60000"/>
                    </a:prstClr>
                  </a:glow>
                  <a:outerShdw blurRad="50800" dist="38100" dir="5040000" algn="tl">
                    <a:prstClr val="black">
                      <a:alpha val="70000"/>
                    </a:prstClr>
                  </a:outerShdw>
                </a:effectLst>
                <a:latin typeface="Arial" panose="020B0604020202020204" pitchFamily="34" charset="0"/>
                <a:ea typeface="Arial Unicode MS" panose="020B0604020202020204" pitchFamily="50" charset="-127"/>
              </a:rPr>
              <a:t>Улаанбаатар</a:t>
            </a:r>
            <a:endParaRPr lang="en-US" altLang="ko-KR" sz="1400" dirty="0">
              <a:gradFill rotWithShape="1">
                <a:gsLst>
                  <a:gs pos="0">
                    <a:srgbClr val="FFE400"/>
                  </a:gs>
                  <a:gs pos="100000">
                    <a:srgbClr val="FA8006"/>
                  </a:gs>
                </a:gsLst>
                <a:lin ang="5400000"/>
              </a:gradFill>
              <a:effectLst>
                <a:glow rad="88900">
                  <a:prstClr val="black">
                    <a:alpha val="60000"/>
                  </a:prstClr>
                </a:glow>
                <a:outerShdw blurRad="50800" dist="38100" dir="5040000" algn="tl">
                  <a:prstClr val="black">
                    <a:alpha val="70000"/>
                  </a:prstClr>
                </a:outerShdw>
              </a:effectLst>
              <a:latin typeface="Arial" panose="020B0604020202020204" pitchFamily="34" charset="0"/>
              <a:ea typeface="Arial Unicode MS" panose="020B0604020202020204" pitchFamily="50" charset="-127"/>
            </a:endParaRPr>
          </a:p>
        </p:txBody>
      </p:sp>
      <p:sp>
        <p:nvSpPr>
          <p:cNvPr id="23" name="TextBox 22"/>
          <p:cNvSpPr txBox="1"/>
          <p:nvPr/>
        </p:nvSpPr>
        <p:spPr>
          <a:xfrm>
            <a:off x="143508" y="44624"/>
            <a:ext cx="8856984" cy="523220"/>
          </a:xfrm>
          <a:prstGeom prst="rect">
            <a:avLst/>
          </a:prstGeom>
          <a:noFill/>
        </p:spPr>
        <p:txBody>
          <a:bodyPr wrap="square" rtlCol="0">
            <a:spAutoFit/>
          </a:bodyPr>
          <a:lstStyle/>
          <a:p>
            <a:pPr algn="ctr" fontAlgn="base">
              <a:spcBef>
                <a:spcPct val="0"/>
              </a:spcBef>
              <a:spcAft>
                <a:spcPct val="0"/>
              </a:spcAft>
              <a:defRPr/>
            </a:pPr>
            <a:r>
              <a:rPr kumimoji="1" lang="ru-RU" altLang="ko-KR" sz="2800" dirty="0">
                <a:solidFill>
                  <a:srgbClr val="FFFFFF"/>
                </a:solidFill>
                <a:latin typeface="Arial" panose="020B0604020202020204" pitchFamily="34" charset="0"/>
                <a:ea typeface="나눔고딕 ExtraBold" panose="020D0904000000000000" pitchFamily="50" charset="-127"/>
                <a:cs typeface="Arial" panose="020B0604020202020204" pitchFamily="34" charset="0"/>
              </a:rPr>
              <a:t>ТУС-ын Дэд системүүдийн суурь дизайн </a:t>
            </a:r>
            <a:endParaRPr kumimoji="1" lang="en-US" altLang="ko-KR" sz="2800" dirty="0">
              <a:solidFill>
                <a:srgbClr val="FFFFFF"/>
              </a:solidFill>
              <a:latin typeface="Arial" panose="020B0604020202020204" pitchFamily="34" charset="0"/>
              <a:ea typeface="나눔고딕 ExtraBold" panose="020D0904000000000000" pitchFamily="50" charset="-127"/>
              <a:cs typeface="Arial" panose="020B0604020202020204" pitchFamily="34" charset="0"/>
            </a:endParaRPr>
          </a:p>
        </p:txBody>
      </p:sp>
      <p:sp>
        <p:nvSpPr>
          <p:cNvPr id="24" name="텍스트"/>
          <p:cNvSpPr txBox="1"/>
          <p:nvPr/>
        </p:nvSpPr>
        <p:spPr>
          <a:xfrm>
            <a:off x="4733443" y="3516327"/>
            <a:ext cx="936104" cy="215444"/>
          </a:xfrm>
          <a:prstGeom prst="rect">
            <a:avLst/>
          </a:prstGeom>
          <a:noFill/>
        </p:spPr>
        <p:txBody>
          <a:bodyPr wrap="square" lIns="0" tIns="0" rIns="0" bIns="0" rtlCol="0" anchor="ctr">
            <a:spAutoFit/>
          </a:bodyPr>
          <a:lstStyle>
            <a:defPPr>
              <a:defRPr lang="ko-KR"/>
            </a:defPPr>
            <a:lvl1pPr lvl="0" indent="-266700" algn="ctr" defTabSz="914400">
              <a:spcBef>
                <a:spcPct val="0"/>
              </a:spcBef>
              <a:spcAft>
                <a:spcPts val="100"/>
              </a:spcAft>
              <a:buSzPct val="120000"/>
              <a:tabLst>
                <a:tab pos="177800" algn="l"/>
                <a:tab pos="803275" algn="l"/>
              </a:tabLst>
              <a:defRPr sz="1800" b="1" kern="1000" spc="-50">
                <a:ln>
                  <a:noFill/>
                  <a:prstDash val="solid"/>
                </a:ln>
                <a:gradFill rotWithShape="1">
                  <a:gsLst>
                    <a:gs pos="50000">
                      <a:schemeClr val="bg1"/>
                    </a:gs>
                    <a:gs pos="100000">
                      <a:schemeClr val="bg1"/>
                    </a:gs>
                  </a:gsLst>
                  <a:lin ang="5400000"/>
                </a:gradFill>
                <a:latin typeface="Rix정고딕 M" pitchFamily="18" charset="-127"/>
                <a:ea typeface="Rix정고딕 M" pitchFamily="18" charset="-127"/>
                <a:cs typeface="Arial" pitchFamily="34" charset="0"/>
              </a:defRPr>
            </a:lvl1pPr>
          </a:lstStyle>
          <a:p>
            <a:pPr algn="l">
              <a:defRPr/>
            </a:pPr>
            <a:r>
              <a:rPr lang="mn-MN" altLang="ko-KR" sz="1400" dirty="0">
                <a:gradFill rotWithShape="1">
                  <a:gsLst>
                    <a:gs pos="0">
                      <a:srgbClr val="FFE400"/>
                    </a:gs>
                    <a:gs pos="100000">
                      <a:srgbClr val="FA8006"/>
                    </a:gs>
                  </a:gsLst>
                  <a:lin ang="5400000"/>
                </a:gradFill>
                <a:effectLst>
                  <a:glow rad="88900">
                    <a:prstClr val="black">
                      <a:alpha val="60000"/>
                    </a:prstClr>
                  </a:glow>
                  <a:outerShdw blurRad="50800" dist="38100" dir="5040000" algn="tl">
                    <a:prstClr val="black">
                      <a:alpha val="70000"/>
                    </a:prstClr>
                  </a:outerShdw>
                </a:effectLst>
                <a:latin typeface="Arial" panose="020B0604020202020204" pitchFamily="34" charset="0"/>
                <a:ea typeface="Arial Unicode MS" panose="020B0604020202020204" pitchFamily="50" charset="-127"/>
              </a:rPr>
              <a:t>Орон нутаг</a:t>
            </a:r>
            <a:endParaRPr lang="en-US" altLang="ko-KR" sz="1400" dirty="0">
              <a:gradFill rotWithShape="1">
                <a:gsLst>
                  <a:gs pos="0">
                    <a:srgbClr val="FFE400"/>
                  </a:gs>
                  <a:gs pos="100000">
                    <a:srgbClr val="FA8006"/>
                  </a:gs>
                </a:gsLst>
                <a:lin ang="5400000"/>
              </a:gradFill>
              <a:effectLst>
                <a:glow rad="88900">
                  <a:prstClr val="black">
                    <a:alpha val="60000"/>
                  </a:prstClr>
                </a:glow>
                <a:outerShdw blurRad="50800" dist="38100" dir="5040000" algn="tl">
                  <a:prstClr val="black">
                    <a:alpha val="70000"/>
                  </a:prstClr>
                </a:outerShdw>
              </a:effectLst>
              <a:latin typeface="Arial" panose="020B0604020202020204" pitchFamily="34" charset="0"/>
              <a:ea typeface="Arial Unicode MS" panose="020B0604020202020204" pitchFamily="50" charset="-127"/>
            </a:endParaRPr>
          </a:p>
        </p:txBody>
      </p:sp>
    </p:spTree>
    <p:extLst>
      <p:ext uri="{BB962C8B-B14F-4D97-AF65-F5344CB8AC3E}">
        <p14:creationId xmlns:p14="http://schemas.microsoft.com/office/powerpoint/2010/main" val="740118157"/>
      </p:ext>
    </p:extLst>
  </p:cSld>
  <p:clrMapOvr>
    <a:masterClrMapping/>
  </p:clrMapOvr>
  <p:transition>
    <p:fade/>
  </p:transition>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직사각형 5"/>
          <p:cNvSpPr/>
          <p:nvPr/>
        </p:nvSpPr>
        <p:spPr>
          <a:xfrm>
            <a:off x="1588" y="2666914"/>
            <a:ext cx="9144000" cy="414337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062" tIns="45530" rIns="91062" bIns="45530" anchor="ctr"/>
          <a:lstStyle/>
          <a:p>
            <a:pPr algn="ctr">
              <a:defRPr/>
            </a:pPr>
            <a:endParaRPr lang="ko-KR" altLang="en-US" b="1">
              <a:solidFill>
                <a:prstClr val="white"/>
              </a:solidFill>
              <a:latin typeface="Arial" panose="020B0604020202020204" pitchFamily="34" charset="0"/>
              <a:ea typeface="나눔고딕 Bold" panose="020D0804000000000000" pitchFamily="50" charset="-127"/>
              <a:cs typeface="Arial" panose="020B0604020202020204" pitchFamily="34" charset="0"/>
            </a:endParaRPr>
          </a:p>
        </p:txBody>
      </p:sp>
      <p:sp>
        <p:nvSpPr>
          <p:cNvPr id="31" name="AutoShape 224"/>
          <p:cNvSpPr>
            <a:spLocks noChangeArrowheads="1"/>
          </p:cNvSpPr>
          <p:nvPr/>
        </p:nvSpPr>
        <p:spPr bwMode="auto">
          <a:xfrm>
            <a:off x="4601886" y="1756612"/>
            <a:ext cx="4200876" cy="2925569"/>
          </a:xfrm>
          <a:prstGeom prst="roundRect">
            <a:avLst>
              <a:gd name="adj" fmla="val 2704"/>
            </a:avLst>
          </a:prstGeom>
          <a:solidFill>
            <a:schemeClr val="bg1"/>
          </a:solidFill>
          <a:ln w="19050">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57546"/>
            <a:endParaRPr lang="ko-KR" altLang="en-US" dirty="0">
              <a:solidFill>
                <a:srgbClr val="FFFFFF"/>
              </a:solidFill>
              <a:latin typeface="Arial" panose="020B0604020202020204" pitchFamily="34" charset="0"/>
              <a:ea typeface="나눔고딕 Bold" panose="020D0804000000000000" pitchFamily="50" charset="-127"/>
              <a:cs typeface="Arial" panose="020B0604020202020204" pitchFamily="34" charset="0"/>
            </a:endParaRPr>
          </a:p>
        </p:txBody>
      </p:sp>
      <p:sp>
        <p:nvSpPr>
          <p:cNvPr id="92" name="AutoShape 212"/>
          <p:cNvSpPr>
            <a:spLocks noChangeArrowheads="1"/>
          </p:cNvSpPr>
          <p:nvPr/>
        </p:nvSpPr>
        <p:spPr bwMode="auto">
          <a:xfrm>
            <a:off x="4602690" y="1378106"/>
            <a:ext cx="4213625" cy="323966"/>
          </a:xfrm>
          <a:prstGeom prst="roundRect">
            <a:avLst>
              <a:gd name="adj" fmla="val 16667"/>
            </a:avLst>
          </a:prstGeom>
          <a:solidFill>
            <a:srgbClr val="301E70"/>
          </a:solidFill>
          <a:ln w="9525" algn="ctr">
            <a:noFill/>
            <a:round/>
            <a:headEnd/>
            <a:tailEnd/>
          </a:ln>
          <a:effectLst>
            <a:outerShdw dist="35921" dir="2700000" algn="ctr" rotWithShape="0">
              <a:srgbClr val="CECFCE"/>
            </a:outerShdw>
          </a:effectLst>
        </p:spPr>
        <p:txBody>
          <a:bodyPr wrap="none" lIns="95754" tIns="47877" rIns="95754" bIns="47877" anchor="ctr"/>
          <a:lstStyle/>
          <a:p>
            <a:pPr algn="ctr" defTabSz="839429" latinLnBrk="0">
              <a:defRPr/>
            </a:pPr>
            <a:r>
              <a:rPr lang="mn-MN" altLang="ko-KR" kern="0" dirty="0">
                <a:solidFill>
                  <a:sysClr val="window" lastClr="FFFFFF"/>
                </a:solidFill>
                <a:latin typeface="Arial" panose="020B0604020202020204" pitchFamily="34" charset="0"/>
                <a:ea typeface="나눔고딕 Bold" panose="020D0804000000000000" pitchFamily="50" charset="-127"/>
                <a:cs typeface="Arial" panose="020B0604020202020204" pitchFamily="34" charset="0"/>
              </a:rPr>
              <a:t>Хэрэгжүүлэх стратеги ба төлөвлөгөө</a:t>
            </a:r>
            <a:endParaRPr lang="ko-KR" altLang="en-US" kern="0" dirty="0">
              <a:solidFill>
                <a:sysClr val="window" lastClr="FFFFFF"/>
              </a:solidFill>
              <a:latin typeface="Arial" panose="020B0604020202020204" pitchFamily="34" charset="0"/>
              <a:ea typeface="나눔고딕 Bold" panose="020D0804000000000000" pitchFamily="50" charset="-127"/>
              <a:cs typeface="Arial" panose="020B0604020202020204" pitchFamily="34" charset="0"/>
            </a:endParaRPr>
          </a:p>
        </p:txBody>
      </p:sp>
      <p:sp>
        <p:nvSpPr>
          <p:cNvPr id="60" name="직사각형 59"/>
          <p:cNvSpPr/>
          <p:nvPr/>
        </p:nvSpPr>
        <p:spPr bwMode="auto">
          <a:xfrm>
            <a:off x="4726701" y="2094085"/>
            <a:ext cx="4165779" cy="916598"/>
          </a:xfrm>
          <a:prstGeom prst="rect">
            <a:avLst/>
          </a:prstGeom>
        </p:spPr>
        <p:txBody>
          <a:bodyPr wrap="square" lIns="0" tIns="0" rIns="0" bIns="0">
            <a:spAutoFit/>
          </a:bodyPr>
          <a:lstStyle/>
          <a:p>
            <a:pPr marL="88900" indent="-88900">
              <a:lnSpc>
                <a:spcPct val="110000"/>
              </a:lnSpc>
              <a:buFont typeface="Arial"/>
              <a:buChar char="•"/>
              <a:defRPr lang="ko-KR"/>
            </a:pPr>
            <a:r>
              <a:rPr lang="mn-MN" altLang="ko-KR" sz="11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Гар ажиллагаатай зөрчил илрүүлэх аргачлалыг автомат систем болгох.</a:t>
            </a:r>
          </a:p>
          <a:p>
            <a:pPr marL="88900" indent="-88900">
              <a:lnSpc>
                <a:spcPct val="110000"/>
              </a:lnSpc>
              <a:buFont typeface="Arial"/>
              <a:buChar char="•"/>
              <a:defRPr lang="ko-KR"/>
            </a:pPr>
            <a:r>
              <a:rPr lang="mn-MN" altLang="ko-KR" sz="11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Нийт 54 байрлалаас Улаанбаатар хотод 3 байрлалд нэн даруй суурилуулж турших.</a:t>
            </a:r>
          </a:p>
          <a:p>
            <a:pPr marL="88900" indent="-88900">
              <a:lnSpc>
                <a:spcPct val="110000"/>
              </a:lnSpc>
              <a:buFont typeface="Arial"/>
              <a:buChar char="•"/>
              <a:defRPr lang="ko-KR"/>
            </a:pPr>
            <a:r>
              <a:rPr lang="mn-MN" altLang="ko-KR" sz="11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1</a:t>
            </a:r>
            <a:r>
              <a:rPr lang="en-US" altLang="ko-KR" sz="11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a:t>
            </a:r>
            <a:r>
              <a:rPr lang="mn-MN" altLang="ko-KR" sz="11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р үе шат </a:t>
            </a:r>
            <a:r>
              <a:rPr lang="en-US" altLang="ko-KR" sz="11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 3 </a:t>
            </a:r>
            <a:r>
              <a:rPr lang="mn-MN" altLang="ko-KR" sz="11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байрлалд</a:t>
            </a:r>
            <a:r>
              <a:rPr lang="en-US" altLang="ko-KR" sz="11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 </a:t>
            </a:r>
            <a:r>
              <a:rPr lang="mn-MN" altLang="ko-KR" sz="11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2</a:t>
            </a:r>
            <a:r>
              <a:rPr lang="en-US" altLang="ko-KR" sz="11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a:t>
            </a:r>
            <a:r>
              <a:rPr lang="mn-MN" altLang="ko-KR" sz="11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р үе шат </a:t>
            </a:r>
            <a:r>
              <a:rPr lang="en-US" altLang="ko-KR" sz="11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 </a:t>
            </a:r>
            <a:r>
              <a:rPr lang="mn-MN" altLang="ko-KR" sz="11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17</a:t>
            </a:r>
            <a:r>
              <a:rPr lang="en-US" altLang="ko-KR" sz="11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 </a:t>
            </a:r>
            <a:r>
              <a:rPr lang="mn-MN" altLang="ko-KR" sz="11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байрлалд</a:t>
            </a:r>
            <a:endParaRPr lang="en-US" altLang="ko-KR" sz="11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endParaRPr>
          </a:p>
        </p:txBody>
      </p:sp>
      <p:sp>
        <p:nvSpPr>
          <p:cNvPr id="267" name="직사각형 266"/>
          <p:cNvSpPr/>
          <p:nvPr/>
        </p:nvSpPr>
        <p:spPr bwMode="auto">
          <a:xfrm>
            <a:off x="4726702" y="3501008"/>
            <a:ext cx="4078372" cy="1117229"/>
          </a:xfrm>
          <a:prstGeom prst="rect">
            <a:avLst/>
          </a:prstGeom>
        </p:spPr>
        <p:txBody>
          <a:bodyPr wrap="square" lIns="0" tIns="0" rIns="0" bIns="0">
            <a:spAutoFit/>
          </a:bodyPr>
          <a:lstStyle/>
          <a:p>
            <a:pPr marL="88900" indent="-88900">
              <a:lnSpc>
                <a:spcPct val="110000"/>
              </a:lnSpc>
              <a:buFont typeface="Arial"/>
              <a:buChar char="•"/>
              <a:defRPr lang="ko-KR"/>
            </a:pPr>
            <a:r>
              <a:rPr lang="mn-MN" altLang="ko-KR" sz="11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Гол зам, гүүрүүд болон хяналтын цэгүүд гэх мэт стратегийн ач холбогдол бүхий цэгүүдэд суурилуулах.  </a:t>
            </a:r>
          </a:p>
          <a:p>
            <a:pPr marL="88900" indent="-88900">
              <a:lnSpc>
                <a:spcPct val="110000"/>
              </a:lnSpc>
              <a:buFont typeface="Arial"/>
              <a:buChar char="•"/>
              <a:defRPr lang="ko-KR"/>
            </a:pPr>
            <a:r>
              <a:rPr lang="mn-MN" altLang="ko-KR" sz="11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Нийт 54 байрлалаас Орон нутагт 1 байрлалд нэн даруй суурилуулж турших. </a:t>
            </a:r>
          </a:p>
          <a:p>
            <a:pPr marL="88900" indent="-88900">
              <a:lnSpc>
                <a:spcPct val="110000"/>
              </a:lnSpc>
              <a:buFont typeface="Arial"/>
              <a:buChar char="•"/>
              <a:defRPr lang="ko-KR"/>
            </a:pPr>
            <a:r>
              <a:rPr lang="mn-MN" altLang="ko-KR" sz="11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1</a:t>
            </a:r>
            <a:r>
              <a:rPr lang="en-US" altLang="ko-KR" sz="11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a:t>
            </a:r>
            <a:r>
              <a:rPr lang="mn-MN" altLang="ko-KR" sz="11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р үе шат</a:t>
            </a:r>
            <a:r>
              <a:rPr lang="en-US" altLang="ko-KR" sz="11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 1 </a:t>
            </a:r>
            <a:r>
              <a:rPr lang="mn-MN" altLang="ko-KR" sz="11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байрлал</a:t>
            </a:r>
            <a:r>
              <a:rPr lang="en-US" altLang="ko-KR" sz="11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 2-</a:t>
            </a:r>
            <a:r>
              <a:rPr lang="mn-MN" altLang="ko-KR" sz="11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р үе шат</a:t>
            </a:r>
            <a:r>
              <a:rPr lang="en-US" altLang="ko-KR" sz="11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 20</a:t>
            </a:r>
            <a:r>
              <a:rPr lang="mn-MN" altLang="ko-KR" sz="11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 байрлал</a:t>
            </a:r>
            <a:r>
              <a:rPr lang="en-US" altLang="ko-KR" sz="11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 3-</a:t>
            </a:r>
            <a:r>
              <a:rPr lang="mn-MN" altLang="ko-KR" sz="11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р үе шат</a:t>
            </a:r>
            <a:r>
              <a:rPr lang="en-US" altLang="ko-KR" sz="11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 13</a:t>
            </a:r>
            <a:r>
              <a:rPr lang="mn-MN" altLang="ko-KR" sz="11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 байрлал</a:t>
            </a:r>
            <a:endParaRPr lang="en-US" altLang="ko-KR" sz="11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endParaRPr>
          </a:p>
        </p:txBody>
      </p:sp>
      <p:grpSp>
        <p:nvGrpSpPr>
          <p:cNvPr id="81" name="그룹 80"/>
          <p:cNvGrpSpPr/>
          <p:nvPr/>
        </p:nvGrpSpPr>
        <p:grpSpPr>
          <a:xfrm>
            <a:off x="322764" y="1386359"/>
            <a:ext cx="4168853" cy="2426125"/>
            <a:chOff x="322765" y="1702782"/>
            <a:chExt cx="4002850" cy="2426125"/>
          </a:xfrm>
        </p:grpSpPr>
        <p:sp>
          <p:nvSpPr>
            <p:cNvPr id="82" name="LcS65"/>
            <p:cNvSpPr/>
            <p:nvPr/>
          </p:nvSpPr>
          <p:spPr>
            <a:xfrm>
              <a:off x="337019" y="2017820"/>
              <a:ext cx="3988596" cy="2111087"/>
            </a:xfrm>
            <a:prstGeom prst="roundRect">
              <a:avLst>
                <a:gd name="adj" fmla="val 3101"/>
              </a:avLst>
            </a:prstGeom>
            <a:solidFill>
              <a:schemeClr val="bg1"/>
            </a:solidFill>
            <a:ln w="19050">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57546" eaLnBrk="1" fontAlgn="auto" latinLnBrk="1" hangingPunct="1">
                <a:spcBef>
                  <a:spcPts val="0"/>
                </a:spcBef>
                <a:spcAft>
                  <a:spcPts val="0"/>
                </a:spcAft>
                <a:defRPr/>
              </a:pPr>
              <a:endParaRPr lang="ko-KR" altLang="en-US">
                <a:solidFill>
                  <a:srgbClr val="FFFFFF"/>
                </a:solidFill>
                <a:latin typeface="Arial" panose="020B0604020202020204" pitchFamily="34" charset="0"/>
                <a:ea typeface="나눔고딕 Bold" panose="020D0804000000000000" pitchFamily="50" charset="-127"/>
                <a:cs typeface="Arial" panose="020B0604020202020204" pitchFamily="34" charset="0"/>
              </a:endParaRPr>
            </a:p>
          </p:txBody>
        </p:sp>
        <p:sp>
          <p:nvSpPr>
            <p:cNvPr id="83" name="AutoShape 212"/>
            <p:cNvSpPr>
              <a:spLocks noChangeArrowheads="1"/>
            </p:cNvSpPr>
            <p:nvPr/>
          </p:nvSpPr>
          <p:spPr bwMode="auto">
            <a:xfrm>
              <a:off x="322765" y="1702782"/>
              <a:ext cx="4002850" cy="323966"/>
            </a:xfrm>
            <a:prstGeom prst="roundRect">
              <a:avLst>
                <a:gd name="adj" fmla="val 16667"/>
              </a:avLst>
            </a:prstGeom>
            <a:solidFill>
              <a:srgbClr val="301E70"/>
            </a:solidFill>
            <a:ln w="9525" algn="ctr">
              <a:noFill/>
              <a:round/>
              <a:headEnd/>
              <a:tailEnd/>
            </a:ln>
            <a:effectLst>
              <a:outerShdw dist="35921" dir="2700000" algn="ctr" rotWithShape="0">
                <a:srgbClr val="CECFCE"/>
              </a:outerShdw>
            </a:effectLst>
          </p:spPr>
          <p:txBody>
            <a:bodyPr wrap="none" lIns="95754" tIns="47877" rIns="95754" bIns="47877" anchor="ctr"/>
            <a:lstStyle/>
            <a:p>
              <a:pPr algn="ctr" defTabSz="839429" latinLnBrk="0">
                <a:defRPr/>
              </a:pPr>
              <a:r>
                <a:rPr lang="mn-MN" altLang="ko-KR" dirty="0">
                  <a:solidFill>
                    <a:prstClr val="white"/>
                  </a:solidFill>
                  <a:effectLst>
                    <a:reflection blurRad="12700" stA="28000" endPos="45000" dist="1000" dir="5400000" sy="-100000" algn="bl" rotWithShape="0"/>
                  </a:effectLst>
                  <a:latin typeface="Arial" panose="020B0604020202020204" pitchFamily="34" charset="0"/>
                  <a:ea typeface="나눔고딕 Bold" panose="020D0804000000000000" pitchFamily="50" charset="-127"/>
                  <a:cs typeface="Arial" panose="020B0604020202020204" pitchFamily="34" charset="0"/>
                </a:rPr>
                <a:t>Системийн загвар</a:t>
              </a:r>
              <a:endParaRPr lang="ko-KR" altLang="en-US" sz="1700" kern="0" dirty="0">
                <a:solidFill>
                  <a:sysClr val="window" lastClr="FFFFFF"/>
                </a:solidFill>
                <a:latin typeface="Arial" panose="020B0604020202020204" pitchFamily="34" charset="0"/>
                <a:ea typeface="나눔고딕 Bold" panose="020D0804000000000000" pitchFamily="50" charset="-127"/>
                <a:cs typeface="Arial" panose="020B0604020202020204" pitchFamily="34" charset="0"/>
              </a:endParaRPr>
            </a:p>
          </p:txBody>
        </p:sp>
      </p:grpSp>
      <p:grpSp>
        <p:nvGrpSpPr>
          <p:cNvPr id="78" name="그룹 77"/>
          <p:cNvGrpSpPr/>
          <p:nvPr/>
        </p:nvGrpSpPr>
        <p:grpSpPr>
          <a:xfrm>
            <a:off x="322764" y="3864110"/>
            <a:ext cx="4168853" cy="2576447"/>
            <a:chOff x="322765" y="1702782"/>
            <a:chExt cx="4002850" cy="2426125"/>
          </a:xfrm>
        </p:grpSpPr>
        <p:sp>
          <p:nvSpPr>
            <p:cNvPr id="79" name="LcS65"/>
            <p:cNvSpPr/>
            <p:nvPr/>
          </p:nvSpPr>
          <p:spPr>
            <a:xfrm>
              <a:off x="337019" y="2017820"/>
              <a:ext cx="3988596" cy="2111087"/>
            </a:xfrm>
            <a:prstGeom prst="roundRect">
              <a:avLst>
                <a:gd name="adj" fmla="val 3101"/>
              </a:avLst>
            </a:prstGeom>
            <a:solidFill>
              <a:schemeClr val="bg1"/>
            </a:solidFill>
            <a:ln w="19050">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57546" eaLnBrk="1" fontAlgn="auto" latinLnBrk="1" hangingPunct="1">
                <a:spcBef>
                  <a:spcPts val="0"/>
                </a:spcBef>
                <a:spcAft>
                  <a:spcPts val="0"/>
                </a:spcAft>
                <a:defRPr/>
              </a:pPr>
              <a:endParaRPr lang="ko-KR" altLang="en-US">
                <a:solidFill>
                  <a:srgbClr val="FFFFFF"/>
                </a:solidFill>
                <a:latin typeface="Arial" panose="020B0604020202020204" pitchFamily="34" charset="0"/>
                <a:ea typeface="나눔고딕 Bold" panose="020D0804000000000000" pitchFamily="50" charset="-127"/>
                <a:cs typeface="Arial" panose="020B0604020202020204" pitchFamily="34" charset="0"/>
              </a:endParaRPr>
            </a:p>
          </p:txBody>
        </p:sp>
        <p:sp>
          <p:nvSpPr>
            <p:cNvPr id="80" name="AutoShape 212"/>
            <p:cNvSpPr>
              <a:spLocks noChangeArrowheads="1"/>
            </p:cNvSpPr>
            <p:nvPr/>
          </p:nvSpPr>
          <p:spPr bwMode="auto">
            <a:xfrm>
              <a:off x="322765" y="1702782"/>
              <a:ext cx="4002850" cy="323966"/>
            </a:xfrm>
            <a:prstGeom prst="roundRect">
              <a:avLst>
                <a:gd name="adj" fmla="val 16667"/>
              </a:avLst>
            </a:prstGeom>
            <a:solidFill>
              <a:srgbClr val="301E70"/>
            </a:solidFill>
            <a:ln w="9525" algn="ctr">
              <a:noFill/>
              <a:round/>
              <a:headEnd/>
              <a:tailEnd/>
            </a:ln>
            <a:effectLst>
              <a:outerShdw dist="35921" dir="2700000" algn="ctr" rotWithShape="0">
                <a:srgbClr val="CECFCE"/>
              </a:outerShdw>
            </a:effectLst>
          </p:spPr>
          <p:txBody>
            <a:bodyPr wrap="none" lIns="95754" tIns="47877" rIns="95754" bIns="47877" anchor="ctr"/>
            <a:lstStyle/>
            <a:p>
              <a:pPr algn="ctr" defTabSz="839429" latinLnBrk="0">
                <a:defRPr/>
              </a:pPr>
              <a:r>
                <a:rPr lang="mn-MN" altLang="ko-KR" dirty="0">
                  <a:solidFill>
                    <a:prstClr val="white"/>
                  </a:solidFill>
                  <a:effectLst>
                    <a:reflection blurRad="12700" stA="28000" endPos="45000" dist="1000" dir="5400000" sy="-100000" algn="bl" rotWithShape="0"/>
                  </a:effectLst>
                  <a:latin typeface="Arial" panose="020B0604020202020204" pitchFamily="34" charset="0"/>
                  <a:ea typeface="나눔고딕 Bold" panose="020D0804000000000000" pitchFamily="50" charset="-127"/>
                  <a:cs typeface="Arial" panose="020B0604020202020204" pitchFamily="34" charset="0"/>
                </a:rPr>
                <a:t>Зорилт </a:t>
              </a:r>
              <a:r>
                <a:rPr lang="en-US" altLang="ko-KR" dirty="0">
                  <a:solidFill>
                    <a:prstClr val="white"/>
                  </a:solidFill>
                  <a:effectLst>
                    <a:reflection blurRad="12700" stA="28000" endPos="45000" dist="1000" dir="5400000" sy="-100000" algn="bl" rotWithShape="0"/>
                  </a:effectLst>
                  <a:latin typeface="Arial" panose="020B0604020202020204" pitchFamily="34" charset="0"/>
                  <a:ea typeface="나눔고딕 Bold" panose="020D0804000000000000" pitchFamily="50" charset="-127"/>
                  <a:cs typeface="Arial" panose="020B0604020202020204" pitchFamily="34" charset="0"/>
                </a:rPr>
                <a:t>&amp; </a:t>
              </a:r>
              <a:r>
                <a:rPr lang="mn-MN" altLang="ko-KR" dirty="0">
                  <a:solidFill>
                    <a:prstClr val="white"/>
                  </a:solidFill>
                  <a:effectLst>
                    <a:reflection blurRad="12700" stA="28000" endPos="45000" dist="1000" dir="5400000" sy="-100000" algn="bl" rotWithShape="0"/>
                  </a:effectLst>
                  <a:latin typeface="Arial" panose="020B0604020202020204" pitchFamily="34" charset="0"/>
                  <a:ea typeface="나눔고딕 Bold" panose="020D0804000000000000" pitchFamily="50" charset="-127"/>
                  <a:cs typeface="Arial" panose="020B0604020202020204" pitchFamily="34" charset="0"/>
                </a:rPr>
                <a:t>Үр нөлөө</a:t>
              </a:r>
              <a:endParaRPr lang="en-US" altLang="ko-KR" dirty="0">
                <a:solidFill>
                  <a:prstClr val="white"/>
                </a:solidFill>
                <a:effectLst>
                  <a:reflection blurRad="12700" stA="28000" endPos="45000" dist="1000" dir="5400000" sy="-100000" algn="bl" rotWithShape="0"/>
                </a:effectLst>
                <a:latin typeface="Arial" panose="020B0604020202020204" pitchFamily="34" charset="0"/>
                <a:ea typeface="나눔고딕 Bold" panose="020D0804000000000000" pitchFamily="50" charset="-127"/>
                <a:cs typeface="Arial" panose="020B0604020202020204" pitchFamily="34" charset="0"/>
              </a:endParaRPr>
            </a:p>
          </p:txBody>
        </p:sp>
      </p:grpSp>
      <p:graphicFrame>
        <p:nvGraphicFramePr>
          <p:cNvPr id="89" name="표 88"/>
          <p:cNvGraphicFramePr>
            <a:graphicFrameLocks noGrp="1"/>
          </p:cNvGraphicFramePr>
          <p:nvPr>
            <p:extLst/>
          </p:nvPr>
        </p:nvGraphicFramePr>
        <p:xfrm>
          <a:off x="4581202" y="4869355"/>
          <a:ext cx="4239270" cy="1587103"/>
        </p:xfrm>
        <a:graphic>
          <a:graphicData uri="http://schemas.openxmlformats.org/drawingml/2006/table">
            <a:tbl>
              <a:tblPr firstRow="1" firstCol="1" bandRow="1">
                <a:tableStyleId>{5C22544A-7EE6-4342-B048-85BDC9FD1C3A}</a:tableStyleId>
              </a:tblPr>
              <a:tblGrid>
                <a:gridCol w="962466">
                  <a:extLst>
                    <a:ext uri="{9D8B030D-6E8A-4147-A177-3AD203B41FA5}">
                      <a16:colId xmlns:a16="http://schemas.microsoft.com/office/drawing/2014/main" val="20000"/>
                    </a:ext>
                  </a:extLst>
                </a:gridCol>
                <a:gridCol w="819201">
                  <a:extLst>
                    <a:ext uri="{9D8B030D-6E8A-4147-A177-3AD203B41FA5}">
                      <a16:colId xmlns:a16="http://schemas.microsoft.com/office/drawing/2014/main" val="20001"/>
                    </a:ext>
                  </a:extLst>
                </a:gridCol>
                <a:gridCol w="819201">
                  <a:extLst>
                    <a:ext uri="{9D8B030D-6E8A-4147-A177-3AD203B41FA5}">
                      <a16:colId xmlns:a16="http://schemas.microsoft.com/office/drawing/2014/main" val="20002"/>
                    </a:ext>
                  </a:extLst>
                </a:gridCol>
                <a:gridCol w="819201">
                  <a:extLst>
                    <a:ext uri="{9D8B030D-6E8A-4147-A177-3AD203B41FA5}">
                      <a16:colId xmlns:a16="http://schemas.microsoft.com/office/drawing/2014/main" val="20003"/>
                    </a:ext>
                  </a:extLst>
                </a:gridCol>
                <a:gridCol w="819201">
                  <a:extLst>
                    <a:ext uri="{9D8B030D-6E8A-4147-A177-3AD203B41FA5}">
                      <a16:colId xmlns:a16="http://schemas.microsoft.com/office/drawing/2014/main" val="20004"/>
                    </a:ext>
                  </a:extLst>
                </a:gridCol>
              </a:tblGrid>
              <a:tr h="309070">
                <a:tc gridSpan="2">
                  <a:txBody>
                    <a:bodyPr/>
                    <a:lstStyle/>
                    <a:p>
                      <a:pPr algn="ctr" fontAlgn="ctr" latinLnBrk="0">
                        <a:lnSpc>
                          <a:spcPct val="100000"/>
                        </a:lnSpc>
                        <a:spcAft>
                          <a:spcPts val="0"/>
                        </a:spcAft>
                      </a:pPr>
                      <a:r>
                        <a:rPr lang="mn-MN" altLang="ko-KR" sz="700" kern="0" dirty="0">
                          <a:effectLst/>
                          <a:latin typeface="Arial" panose="020B0604020202020204" pitchFamily="34" charset="0"/>
                          <a:ea typeface="나눔고딕 ExtraBold" panose="020D0904000000000000" pitchFamily="50" charset="-127"/>
                          <a:cs typeface="Arial" panose="020B0604020202020204" pitchFamily="34" charset="0"/>
                        </a:rPr>
                        <a:t>Ангилал</a:t>
                      </a:r>
                      <a:endParaRPr lang="ko-KR" sz="700" kern="100" dirty="0">
                        <a:effectLst/>
                        <a:latin typeface="Arial" panose="020B0604020202020204" pitchFamily="34" charset="0"/>
                        <a:ea typeface="나눔고딕 ExtraBold" panose="020D0904000000000000" pitchFamily="50" charset="-127"/>
                        <a:cs typeface="Arial" panose="020B0604020202020204" pitchFamily="34" charset="0"/>
                      </a:endParaRPr>
                    </a:p>
                  </a:txBody>
                  <a:tcPr marL="62865" marR="62865" marT="0"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rgbClr val="0070C0"/>
                    </a:solidFill>
                  </a:tcPr>
                </a:tc>
                <a:tc hMerge="1">
                  <a:txBody>
                    <a:bodyPr/>
                    <a:lstStyle/>
                    <a:p>
                      <a:pPr latinLnBrk="1"/>
                      <a:endParaRPr lang="ko-KR" altLang="en-US"/>
                    </a:p>
                  </a:txBody>
                  <a:tcP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rgbClr val="0070C0"/>
                    </a:solidFill>
                  </a:tcPr>
                </a:tc>
                <a:tc>
                  <a:txBody>
                    <a:bodyPr/>
                    <a:lstStyle/>
                    <a:p>
                      <a:pPr algn="ctr" fontAlgn="ctr" latinLnBrk="0">
                        <a:lnSpc>
                          <a:spcPct val="100000"/>
                        </a:lnSpc>
                        <a:spcAft>
                          <a:spcPts val="0"/>
                        </a:spcAft>
                      </a:pPr>
                      <a:r>
                        <a:rPr lang="en-US" altLang="ko-KR" sz="7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1-</a:t>
                      </a:r>
                      <a:r>
                        <a:rPr lang="mn-MN" altLang="ko-KR" sz="7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р үе шат</a:t>
                      </a:r>
                      <a:endParaRPr lang="en-US" sz="700" kern="0" dirty="0">
                        <a:effectLst/>
                        <a:latin typeface="Arial" panose="020B0604020202020204" pitchFamily="34" charset="0"/>
                        <a:ea typeface="나눔고딕 ExtraBold" panose="020D0904000000000000" pitchFamily="50" charset="-127"/>
                        <a:cs typeface="Arial" panose="020B0604020202020204" pitchFamily="34" charset="0"/>
                      </a:endParaRPr>
                    </a:p>
                    <a:p>
                      <a:pPr algn="ctr" fontAlgn="ctr" latinLnBrk="0">
                        <a:lnSpc>
                          <a:spcPct val="100000"/>
                        </a:lnSpc>
                        <a:spcAft>
                          <a:spcPts val="0"/>
                        </a:spcAft>
                      </a:pPr>
                      <a:r>
                        <a:rPr lang="en-US" altLang="ko-KR" sz="700" kern="0" dirty="0">
                          <a:effectLst/>
                          <a:latin typeface="Arial" panose="020B0604020202020204" pitchFamily="34" charset="0"/>
                          <a:ea typeface="나눔고딕 ExtraBold" panose="020D0904000000000000" pitchFamily="50" charset="-127"/>
                          <a:cs typeface="Arial" panose="020B0604020202020204" pitchFamily="34" charset="0"/>
                        </a:rPr>
                        <a:t>(2018-2022)</a:t>
                      </a:r>
                      <a:endParaRPr lang="ko-KR" sz="700" kern="100" dirty="0">
                        <a:effectLst/>
                        <a:latin typeface="Arial" panose="020B0604020202020204" pitchFamily="34" charset="0"/>
                        <a:ea typeface="나눔고딕 ExtraBold" panose="020D0904000000000000" pitchFamily="50" charset="-127"/>
                        <a:cs typeface="Arial" panose="020B0604020202020204" pitchFamily="34" charset="0"/>
                      </a:endParaRPr>
                    </a:p>
                  </a:txBody>
                  <a:tcPr marL="62865" marR="62865" marT="0"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rgbClr val="0070C0"/>
                    </a:solidFill>
                  </a:tcPr>
                </a:tc>
                <a:tc>
                  <a:txBody>
                    <a:bodyPr/>
                    <a:lstStyle/>
                    <a:p>
                      <a:pPr algn="ctr" fontAlgn="ctr" latinLnBrk="0">
                        <a:lnSpc>
                          <a:spcPct val="100000"/>
                        </a:lnSpc>
                        <a:spcAft>
                          <a:spcPts val="0"/>
                        </a:spcAft>
                      </a:pPr>
                      <a:r>
                        <a:rPr lang="en-US" altLang="ko-KR" sz="7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2-</a:t>
                      </a:r>
                      <a:r>
                        <a:rPr lang="mn-MN" altLang="ko-KR" sz="7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р үе шат</a:t>
                      </a:r>
                      <a:endParaRPr lang="en-US" sz="700" kern="0" dirty="0">
                        <a:effectLst/>
                        <a:latin typeface="Arial" panose="020B0604020202020204" pitchFamily="34" charset="0"/>
                        <a:ea typeface="나눔고딕 ExtraBold" panose="020D0904000000000000" pitchFamily="50" charset="-127"/>
                        <a:cs typeface="Arial" panose="020B0604020202020204" pitchFamily="34" charset="0"/>
                      </a:endParaRPr>
                    </a:p>
                    <a:p>
                      <a:pPr marL="0" marR="0" lvl="0" indent="0" algn="ctr" defTabSz="912330" rtl="0" eaLnBrk="1" fontAlgn="ctr" latinLnBrk="0" hangingPunct="1">
                        <a:lnSpc>
                          <a:spcPct val="100000"/>
                        </a:lnSpc>
                        <a:spcBef>
                          <a:spcPts val="0"/>
                        </a:spcBef>
                        <a:spcAft>
                          <a:spcPts val="0"/>
                        </a:spcAft>
                        <a:buClrTx/>
                        <a:buSzTx/>
                        <a:buFontTx/>
                        <a:buNone/>
                        <a:tabLst/>
                        <a:defRPr/>
                      </a:pPr>
                      <a:r>
                        <a:rPr lang="en-US" altLang="ko-KR" sz="700" kern="0" dirty="0">
                          <a:effectLst/>
                          <a:latin typeface="Arial" panose="020B0604020202020204" pitchFamily="34" charset="0"/>
                          <a:ea typeface="나눔고딕 ExtraBold" panose="020D0904000000000000" pitchFamily="50" charset="-127"/>
                          <a:cs typeface="Arial" panose="020B0604020202020204" pitchFamily="34" charset="0"/>
                        </a:rPr>
                        <a:t>(2023-2026)</a:t>
                      </a:r>
                      <a:endParaRPr lang="ko-KR" altLang="ko-KR" sz="700" kern="100" dirty="0">
                        <a:effectLst/>
                        <a:latin typeface="Arial" panose="020B0604020202020204" pitchFamily="34" charset="0"/>
                        <a:ea typeface="나눔고딕 ExtraBold" panose="020D0904000000000000" pitchFamily="50" charset="-127"/>
                        <a:cs typeface="Arial" panose="020B0604020202020204" pitchFamily="34" charset="0"/>
                      </a:endParaRPr>
                    </a:p>
                  </a:txBody>
                  <a:tcPr marL="62865" marR="62865" marT="0"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rgbClr val="0070C0"/>
                    </a:solidFill>
                  </a:tcPr>
                </a:tc>
                <a:tc>
                  <a:txBody>
                    <a:bodyPr/>
                    <a:lstStyle/>
                    <a:p>
                      <a:pPr algn="ctr" fontAlgn="ctr" latinLnBrk="0">
                        <a:lnSpc>
                          <a:spcPct val="100000"/>
                        </a:lnSpc>
                        <a:spcAft>
                          <a:spcPts val="0"/>
                        </a:spcAft>
                      </a:pPr>
                      <a:r>
                        <a:rPr lang="en-US" altLang="ko-KR" sz="7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3-</a:t>
                      </a:r>
                      <a:r>
                        <a:rPr lang="mn-MN" altLang="ko-KR" sz="7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р үе шат</a:t>
                      </a:r>
                      <a:endParaRPr lang="en-US" sz="700" kern="0" dirty="0">
                        <a:effectLst/>
                        <a:latin typeface="Arial" panose="020B0604020202020204" pitchFamily="34" charset="0"/>
                        <a:ea typeface="나눔고딕 ExtraBold" panose="020D0904000000000000" pitchFamily="50" charset="-127"/>
                        <a:cs typeface="Arial" panose="020B0604020202020204" pitchFamily="34" charset="0"/>
                      </a:endParaRPr>
                    </a:p>
                    <a:p>
                      <a:pPr marL="0" marR="0" lvl="0" indent="0" algn="ctr" defTabSz="912330" rtl="0" eaLnBrk="1" fontAlgn="ctr" latinLnBrk="0" hangingPunct="1">
                        <a:lnSpc>
                          <a:spcPct val="100000"/>
                        </a:lnSpc>
                        <a:spcBef>
                          <a:spcPts val="0"/>
                        </a:spcBef>
                        <a:spcAft>
                          <a:spcPts val="0"/>
                        </a:spcAft>
                        <a:buClrTx/>
                        <a:buSzTx/>
                        <a:buFontTx/>
                        <a:buNone/>
                        <a:tabLst/>
                        <a:defRPr/>
                      </a:pPr>
                      <a:r>
                        <a:rPr lang="en-US" altLang="ko-KR" sz="700" kern="0" dirty="0">
                          <a:effectLst/>
                          <a:latin typeface="Arial" panose="020B0604020202020204" pitchFamily="34" charset="0"/>
                          <a:ea typeface="나눔고딕 ExtraBold" panose="020D0904000000000000" pitchFamily="50" charset="-127"/>
                          <a:cs typeface="Arial" panose="020B0604020202020204" pitchFamily="34" charset="0"/>
                        </a:rPr>
                        <a:t>(2027-2030)</a:t>
                      </a:r>
                      <a:endParaRPr lang="ko-KR" altLang="ko-KR" sz="700" kern="100" dirty="0">
                        <a:effectLst/>
                        <a:latin typeface="Arial" panose="020B0604020202020204" pitchFamily="34" charset="0"/>
                        <a:ea typeface="나눔고딕 ExtraBold" panose="020D0904000000000000" pitchFamily="50" charset="-127"/>
                        <a:cs typeface="Arial" panose="020B0604020202020204" pitchFamily="34" charset="0"/>
                      </a:endParaRPr>
                    </a:p>
                  </a:txBody>
                  <a:tcPr marL="62865" marR="62865" marT="0"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rgbClr val="0070C0"/>
                    </a:solidFill>
                  </a:tcPr>
                </a:tc>
                <a:extLst>
                  <a:ext uri="{0D108BD9-81ED-4DB2-BD59-A6C34878D82A}">
                    <a16:rowId xmlns:a16="http://schemas.microsoft.com/office/drawing/2014/main" val="10000"/>
                  </a:ext>
                </a:extLst>
              </a:tr>
              <a:tr h="426011">
                <a:tc>
                  <a:txBody>
                    <a:bodyPr/>
                    <a:lstStyle/>
                    <a:p>
                      <a:pPr algn="ctr" fontAlgn="ctr" latinLnBrk="0">
                        <a:lnSpc>
                          <a:spcPct val="115000"/>
                        </a:lnSpc>
                        <a:spcAft>
                          <a:spcPts val="0"/>
                        </a:spcAft>
                      </a:pPr>
                      <a:r>
                        <a:rPr lang="mn-MN" altLang="ko-KR" sz="9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rPr>
                        <a:t>Улаанбаатар</a:t>
                      </a:r>
                      <a:endParaRPr lang="ko-KR" sz="900" kern="10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endParaRPr>
                    </a:p>
                  </a:txBody>
                  <a:tcPr marL="62865" marR="62865" marT="0"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accent6">
                        <a:lumMod val="20000"/>
                        <a:lumOff val="80000"/>
                      </a:schemeClr>
                    </a:solidFill>
                  </a:tcPr>
                </a:tc>
                <a:tc>
                  <a:txBody>
                    <a:bodyPr/>
                    <a:lstStyle/>
                    <a:p>
                      <a:pPr algn="ctr" fontAlgn="ctr" latinLnBrk="0">
                        <a:lnSpc>
                          <a:spcPct val="115000"/>
                        </a:lnSpc>
                        <a:spcAft>
                          <a:spcPts val="0"/>
                        </a:spcAft>
                      </a:pPr>
                      <a:r>
                        <a:rPr lang="en-US" sz="9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rPr>
                        <a:t>3</a:t>
                      </a:r>
                      <a:endParaRPr lang="ko-KR" sz="9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endParaRPr>
                    </a:p>
                  </a:txBody>
                  <a:tcPr marL="0" marR="0" marT="0"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tc>
                  <a:txBody>
                    <a:bodyPr/>
                    <a:lstStyle/>
                    <a:p>
                      <a:pPr algn="ctr" fontAlgn="ctr" latinLnBrk="0">
                        <a:lnSpc>
                          <a:spcPct val="115000"/>
                        </a:lnSpc>
                        <a:spcAft>
                          <a:spcPts val="0"/>
                        </a:spcAft>
                      </a:pPr>
                      <a:r>
                        <a:rPr lang="en-US" sz="9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rPr>
                        <a:t>17</a:t>
                      </a:r>
                      <a:endParaRPr lang="ko-KR" sz="9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endParaRPr>
                    </a:p>
                  </a:txBody>
                  <a:tcPr marL="0" marR="0" marT="0"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tc>
                  <a:txBody>
                    <a:bodyPr/>
                    <a:lstStyle/>
                    <a:p>
                      <a:pPr algn="ctr" fontAlgn="ctr" latinLnBrk="0">
                        <a:lnSpc>
                          <a:spcPct val="115000"/>
                        </a:lnSpc>
                        <a:spcAft>
                          <a:spcPts val="0"/>
                        </a:spcAft>
                      </a:pPr>
                      <a:r>
                        <a:rPr lang="en-US" sz="9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rPr>
                        <a:t>- </a:t>
                      </a:r>
                      <a:endParaRPr lang="ko-KR" sz="9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endParaRPr>
                    </a:p>
                  </a:txBody>
                  <a:tcPr marL="0" marR="0" marT="0"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tc>
                  <a:txBody>
                    <a:bodyPr/>
                    <a:lstStyle/>
                    <a:p>
                      <a:pPr algn="ctr" fontAlgn="ctr" latinLnBrk="0">
                        <a:lnSpc>
                          <a:spcPct val="115000"/>
                        </a:lnSpc>
                        <a:spcAft>
                          <a:spcPts val="0"/>
                        </a:spcAft>
                      </a:pPr>
                      <a:r>
                        <a:rPr lang="en-US" sz="9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rPr>
                        <a:t>20</a:t>
                      </a:r>
                      <a:endParaRPr lang="ko-KR" sz="9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endParaRPr>
                    </a:p>
                  </a:txBody>
                  <a:tcPr marL="0" marR="0" marT="0"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extLst>
                  <a:ext uri="{0D108BD9-81ED-4DB2-BD59-A6C34878D82A}">
                    <a16:rowId xmlns:a16="http://schemas.microsoft.com/office/drawing/2014/main" val="10001"/>
                  </a:ext>
                </a:extLst>
              </a:tr>
              <a:tr h="426011">
                <a:tc>
                  <a:txBody>
                    <a:bodyPr/>
                    <a:lstStyle/>
                    <a:p>
                      <a:pPr algn="ctr" fontAlgn="ctr" latinLnBrk="0">
                        <a:lnSpc>
                          <a:spcPct val="115000"/>
                        </a:lnSpc>
                        <a:spcAft>
                          <a:spcPts val="0"/>
                        </a:spcAft>
                      </a:pPr>
                      <a:r>
                        <a:rPr lang="mn-MN" sz="9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rPr>
                        <a:t>Орон нутаг</a:t>
                      </a:r>
                      <a:endParaRPr lang="ko-KR" sz="900" kern="10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endParaRPr>
                    </a:p>
                  </a:txBody>
                  <a:tcPr marL="62865" marR="62865" marT="0"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accent6">
                        <a:lumMod val="20000"/>
                        <a:lumOff val="80000"/>
                      </a:schemeClr>
                    </a:solidFill>
                  </a:tcPr>
                </a:tc>
                <a:tc>
                  <a:txBody>
                    <a:bodyPr/>
                    <a:lstStyle/>
                    <a:p>
                      <a:pPr algn="ctr" fontAlgn="ctr" latinLnBrk="0">
                        <a:lnSpc>
                          <a:spcPct val="115000"/>
                        </a:lnSpc>
                        <a:spcAft>
                          <a:spcPts val="0"/>
                        </a:spcAft>
                      </a:pPr>
                      <a:r>
                        <a:rPr lang="en-US" sz="9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rPr>
                        <a:t>1</a:t>
                      </a:r>
                      <a:endParaRPr lang="ko-KR" sz="9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endParaRPr>
                    </a:p>
                  </a:txBody>
                  <a:tcPr marL="0" marR="0" marT="0"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tc>
                  <a:txBody>
                    <a:bodyPr/>
                    <a:lstStyle/>
                    <a:p>
                      <a:pPr algn="ctr" fontAlgn="ctr" latinLnBrk="0">
                        <a:lnSpc>
                          <a:spcPct val="115000"/>
                        </a:lnSpc>
                        <a:spcAft>
                          <a:spcPts val="0"/>
                        </a:spcAft>
                      </a:pPr>
                      <a:r>
                        <a:rPr lang="en-US" sz="9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rPr>
                        <a:t>20</a:t>
                      </a:r>
                      <a:endParaRPr lang="ko-KR" sz="9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endParaRPr>
                    </a:p>
                  </a:txBody>
                  <a:tcPr marL="0" marR="0" marT="0"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tc>
                  <a:txBody>
                    <a:bodyPr/>
                    <a:lstStyle/>
                    <a:p>
                      <a:pPr algn="ctr" fontAlgn="ctr" latinLnBrk="0">
                        <a:lnSpc>
                          <a:spcPct val="115000"/>
                        </a:lnSpc>
                        <a:spcAft>
                          <a:spcPts val="0"/>
                        </a:spcAft>
                      </a:pPr>
                      <a:r>
                        <a:rPr lang="en-US" sz="9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rPr>
                        <a:t>13</a:t>
                      </a:r>
                      <a:endParaRPr lang="ko-KR" sz="9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endParaRPr>
                    </a:p>
                  </a:txBody>
                  <a:tcPr marL="0" marR="0" marT="0"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tc>
                  <a:txBody>
                    <a:bodyPr/>
                    <a:lstStyle/>
                    <a:p>
                      <a:pPr algn="ctr" fontAlgn="ctr" latinLnBrk="0">
                        <a:lnSpc>
                          <a:spcPct val="115000"/>
                        </a:lnSpc>
                        <a:spcAft>
                          <a:spcPts val="0"/>
                        </a:spcAft>
                      </a:pPr>
                      <a:r>
                        <a:rPr lang="en-US" sz="9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rPr>
                        <a:t>34</a:t>
                      </a:r>
                      <a:endParaRPr lang="ko-KR" sz="9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endParaRPr>
                    </a:p>
                  </a:txBody>
                  <a:tcPr marL="0" marR="0" marT="0"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extLst>
                  <a:ext uri="{0D108BD9-81ED-4DB2-BD59-A6C34878D82A}">
                    <a16:rowId xmlns:a16="http://schemas.microsoft.com/office/drawing/2014/main" val="10002"/>
                  </a:ext>
                </a:extLst>
              </a:tr>
              <a:tr h="426011">
                <a:tc>
                  <a:txBody>
                    <a:bodyPr/>
                    <a:lstStyle/>
                    <a:p>
                      <a:pPr marL="0" marR="0" indent="0" algn="ctr" defTabSz="912330" rtl="0" eaLnBrk="1" fontAlgn="ctr" latinLnBrk="0" hangingPunct="1">
                        <a:lnSpc>
                          <a:spcPct val="115000"/>
                        </a:lnSpc>
                        <a:spcBef>
                          <a:spcPts val="0"/>
                        </a:spcBef>
                        <a:spcAft>
                          <a:spcPts val="0"/>
                        </a:spcAft>
                        <a:buClrTx/>
                        <a:buSzTx/>
                        <a:buFontTx/>
                        <a:buNone/>
                        <a:tabLst/>
                        <a:defRPr/>
                      </a:pPr>
                      <a:r>
                        <a:rPr lang="mn-MN" sz="9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rPr>
                        <a:t>Удирдлагын</a:t>
                      </a:r>
                      <a:r>
                        <a:rPr lang="mn-MN" sz="900" kern="0" baseline="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rPr>
                        <a:t> төв</a:t>
                      </a:r>
                      <a:endParaRPr lang="ko-KR" altLang="en-US" sz="900" kern="10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endParaRPr>
                    </a:p>
                  </a:txBody>
                  <a:tcPr marL="62865" marR="62865" marT="0"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accent6">
                        <a:lumMod val="20000"/>
                        <a:lumOff val="80000"/>
                      </a:schemeClr>
                    </a:solidFill>
                  </a:tcPr>
                </a:tc>
                <a:tc>
                  <a:txBody>
                    <a:bodyPr/>
                    <a:lstStyle/>
                    <a:p>
                      <a:pPr algn="ctr" fontAlgn="ctr" latinLnBrk="0">
                        <a:lnSpc>
                          <a:spcPct val="115000"/>
                        </a:lnSpc>
                        <a:spcAft>
                          <a:spcPts val="0"/>
                        </a:spcAft>
                      </a:pPr>
                      <a:r>
                        <a:rPr lang="en-US" sz="900" kern="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rPr>
                        <a:t>2</a:t>
                      </a:r>
                      <a:endParaRPr lang="ko-KR" sz="900" kern="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endParaRPr>
                    </a:p>
                  </a:txBody>
                  <a:tcPr marL="0" marR="0" marT="0"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tc>
                  <a:txBody>
                    <a:bodyPr/>
                    <a:lstStyle/>
                    <a:p>
                      <a:pPr algn="ctr" fontAlgn="ctr" latinLnBrk="0">
                        <a:lnSpc>
                          <a:spcPct val="115000"/>
                        </a:lnSpc>
                        <a:spcAft>
                          <a:spcPts val="0"/>
                        </a:spcAft>
                      </a:pPr>
                      <a:r>
                        <a:rPr lang="en-US" sz="9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rPr>
                        <a:t>1</a:t>
                      </a:r>
                      <a:endParaRPr lang="ko-KR" sz="9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endParaRPr>
                    </a:p>
                  </a:txBody>
                  <a:tcPr marL="0" marR="0" marT="0"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tc>
                  <a:txBody>
                    <a:bodyPr/>
                    <a:lstStyle/>
                    <a:p>
                      <a:pPr algn="ctr" fontAlgn="ctr" latinLnBrk="0">
                        <a:lnSpc>
                          <a:spcPct val="115000"/>
                        </a:lnSpc>
                        <a:spcAft>
                          <a:spcPts val="0"/>
                        </a:spcAft>
                      </a:pPr>
                      <a:r>
                        <a:rPr lang="en-US" sz="9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rPr>
                        <a:t>0.5</a:t>
                      </a:r>
                      <a:endParaRPr lang="ko-KR" sz="9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endParaRPr>
                    </a:p>
                  </a:txBody>
                  <a:tcPr marL="0" marR="0" marT="0"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tc>
                  <a:txBody>
                    <a:bodyPr/>
                    <a:lstStyle/>
                    <a:p>
                      <a:pPr algn="ctr" fontAlgn="ctr" latinLnBrk="0">
                        <a:lnSpc>
                          <a:spcPct val="115000"/>
                        </a:lnSpc>
                        <a:spcAft>
                          <a:spcPts val="0"/>
                        </a:spcAft>
                      </a:pPr>
                      <a:r>
                        <a:rPr lang="en-US" sz="9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rPr>
                        <a:t>3.5</a:t>
                      </a:r>
                      <a:endParaRPr lang="ko-KR" sz="9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endParaRPr>
                    </a:p>
                  </a:txBody>
                  <a:tcPr marL="0" marR="0" marT="0"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extLst>
                  <a:ext uri="{0D108BD9-81ED-4DB2-BD59-A6C34878D82A}">
                    <a16:rowId xmlns:a16="http://schemas.microsoft.com/office/drawing/2014/main" val="10003"/>
                  </a:ext>
                </a:extLst>
              </a:tr>
            </a:tbl>
          </a:graphicData>
        </a:graphic>
      </p:graphicFrame>
      <p:pic>
        <p:nvPicPr>
          <p:cNvPr id="28" name="Picture 2" descr="Overloaded Vehicles Enforcement System에 대한 이미지 검색결과"/>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1700583" y="1786409"/>
            <a:ext cx="2408516" cy="100299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050" name="Picture 2" descr="Overloaded Vehicles Enforcement System에 대한 이미지 검색결과"/>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98771" y="2719245"/>
            <a:ext cx="3767143" cy="10973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7" name="TextBox 47"/>
          <p:cNvSpPr txBox="1"/>
          <p:nvPr/>
        </p:nvSpPr>
        <p:spPr>
          <a:xfrm>
            <a:off x="378985" y="4261445"/>
            <a:ext cx="4112631" cy="2326791"/>
          </a:xfrm>
          <a:prstGeom prst="rect">
            <a:avLst/>
          </a:prstGeom>
          <a:noFill/>
        </p:spPr>
        <p:txBody>
          <a:bodyPr wrap="square">
            <a:spAutoFit/>
            <a:scene3d>
              <a:camera prst="orthographicFront"/>
              <a:lightRig rig="threePt" dir="t"/>
            </a:scene3d>
            <a:sp3d>
              <a:bevelT w="1270" h="1270"/>
              <a:bevelB w="0" h="0"/>
            </a:sp3d>
          </a:bodyPr>
          <a:lstStyle>
            <a:defPPr>
              <a:defRPr lang="ko-KR"/>
            </a:defPPr>
            <a:lvl1pPr algn="l" rtl="0" fontAlgn="base" latinLnBrk="1">
              <a:spcBef>
                <a:spcPct val="0"/>
              </a:spcBef>
              <a:spcAft>
                <a:spcPct val="0"/>
              </a:spcAft>
              <a:defRPr kumimoji="1" kern="1200">
                <a:solidFill>
                  <a:schemeClr val="tx1"/>
                </a:solidFill>
                <a:latin typeface="굴림" charset="-127"/>
                <a:ea typeface="굴림" charset="-127"/>
                <a:cs typeface="+mn-cs"/>
              </a:defRPr>
            </a:lvl1pPr>
            <a:lvl2pPr marL="532454" algn="l" rtl="0" fontAlgn="base" latinLnBrk="1">
              <a:spcBef>
                <a:spcPct val="0"/>
              </a:spcBef>
              <a:spcAft>
                <a:spcPct val="0"/>
              </a:spcAft>
              <a:defRPr kumimoji="1" kern="1200">
                <a:solidFill>
                  <a:schemeClr val="tx1"/>
                </a:solidFill>
                <a:latin typeface="굴림" charset="-127"/>
                <a:ea typeface="굴림" charset="-127"/>
                <a:cs typeface="+mn-cs"/>
              </a:defRPr>
            </a:lvl2pPr>
            <a:lvl3pPr marL="1064909" algn="l" rtl="0" fontAlgn="base" latinLnBrk="1">
              <a:spcBef>
                <a:spcPct val="0"/>
              </a:spcBef>
              <a:spcAft>
                <a:spcPct val="0"/>
              </a:spcAft>
              <a:defRPr kumimoji="1" kern="1200">
                <a:solidFill>
                  <a:schemeClr val="tx1"/>
                </a:solidFill>
                <a:latin typeface="굴림" charset="-127"/>
                <a:ea typeface="굴림" charset="-127"/>
                <a:cs typeface="+mn-cs"/>
              </a:defRPr>
            </a:lvl3pPr>
            <a:lvl4pPr marL="1597363" algn="l" rtl="0" fontAlgn="base" latinLnBrk="1">
              <a:spcBef>
                <a:spcPct val="0"/>
              </a:spcBef>
              <a:spcAft>
                <a:spcPct val="0"/>
              </a:spcAft>
              <a:defRPr kumimoji="1" kern="1200">
                <a:solidFill>
                  <a:schemeClr val="tx1"/>
                </a:solidFill>
                <a:latin typeface="굴림" charset="-127"/>
                <a:ea typeface="굴림" charset="-127"/>
                <a:cs typeface="+mn-cs"/>
              </a:defRPr>
            </a:lvl4pPr>
            <a:lvl5pPr marL="2129822" algn="l" rtl="0" fontAlgn="base" latinLnBrk="1">
              <a:spcBef>
                <a:spcPct val="0"/>
              </a:spcBef>
              <a:spcAft>
                <a:spcPct val="0"/>
              </a:spcAft>
              <a:defRPr kumimoji="1" kern="1200">
                <a:solidFill>
                  <a:schemeClr val="tx1"/>
                </a:solidFill>
                <a:latin typeface="굴림" charset="-127"/>
                <a:ea typeface="굴림" charset="-127"/>
                <a:cs typeface="+mn-cs"/>
              </a:defRPr>
            </a:lvl5pPr>
            <a:lvl6pPr marL="2662271" algn="l" defTabSz="1064909" rtl="0" eaLnBrk="1" latinLnBrk="1" hangingPunct="1">
              <a:defRPr kumimoji="1" kern="1200">
                <a:solidFill>
                  <a:schemeClr val="tx1"/>
                </a:solidFill>
                <a:latin typeface="굴림" charset="-127"/>
                <a:ea typeface="굴림" charset="-127"/>
                <a:cs typeface="+mn-cs"/>
              </a:defRPr>
            </a:lvl6pPr>
            <a:lvl7pPr marL="3194729" algn="l" defTabSz="1064909" rtl="0" eaLnBrk="1" latinLnBrk="1" hangingPunct="1">
              <a:defRPr kumimoji="1" kern="1200">
                <a:solidFill>
                  <a:schemeClr val="tx1"/>
                </a:solidFill>
                <a:latin typeface="굴림" charset="-127"/>
                <a:ea typeface="굴림" charset="-127"/>
                <a:cs typeface="+mn-cs"/>
              </a:defRPr>
            </a:lvl7pPr>
            <a:lvl8pPr marL="3727180" algn="l" defTabSz="1064909" rtl="0" eaLnBrk="1" latinLnBrk="1" hangingPunct="1">
              <a:defRPr kumimoji="1" kern="1200">
                <a:solidFill>
                  <a:schemeClr val="tx1"/>
                </a:solidFill>
                <a:latin typeface="굴림" charset="-127"/>
                <a:ea typeface="굴림" charset="-127"/>
                <a:cs typeface="+mn-cs"/>
              </a:defRPr>
            </a:lvl8pPr>
            <a:lvl9pPr marL="4259636" algn="l" defTabSz="1064909" rtl="0" eaLnBrk="1" latinLnBrk="1" hangingPunct="1">
              <a:defRPr kumimoji="1" kern="1200">
                <a:solidFill>
                  <a:schemeClr val="tx1"/>
                </a:solidFill>
                <a:latin typeface="굴림" charset="-127"/>
                <a:ea typeface="굴림" charset="-127"/>
                <a:cs typeface="+mn-cs"/>
              </a:defRPr>
            </a:lvl9pPr>
          </a:lstStyle>
          <a:p>
            <a:pPr marL="88900" indent="-88900">
              <a:lnSpc>
                <a:spcPct val="110000"/>
              </a:lnSpc>
              <a:buClr>
                <a:srgbClr val="0079C1"/>
              </a:buClr>
              <a:buFont typeface="Arial"/>
              <a:buChar char="•"/>
              <a:tabLst>
                <a:tab pos="133350" algn="l"/>
              </a:tabLst>
              <a:defRPr lang="ko-KR"/>
            </a:pPr>
            <a:r>
              <a:rPr lang="mn-MN" altLang="ko-KR" sz="12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Хэт их ачаа бүхий тээврийн хэрэгслийг аюулгүй зорчиход туслах, улмаар авто замыг гэмтээхээс сэргийлэх</a:t>
            </a:r>
          </a:p>
          <a:p>
            <a:pPr marL="88900" indent="-88900">
              <a:lnSpc>
                <a:spcPct val="110000"/>
              </a:lnSpc>
              <a:buClr>
                <a:srgbClr val="0079C1"/>
              </a:buClr>
              <a:buFont typeface="Arial"/>
              <a:buChar char="•"/>
              <a:tabLst>
                <a:tab pos="133350" algn="l"/>
              </a:tabLst>
              <a:defRPr lang="ko-KR"/>
            </a:pPr>
            <a:r>
              <a:rPr lang="mn-MN" altLang="ko-KR" sz="12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Авто зам гэмтээх гол шалтгаан болдог даац хэтрүүлсэн ачаа бүхий тээврийн хэрэгслийг хянах. </a:t>
            </a:r>
            <a:r>
              <a:rPr lang="en-US" altLang="ko-KR" sz="12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WIM </a:t>
            </a:r>
            <a:r>
              <a:rPr lang="mn-MN" altLang="ko-KR" sz="12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мэдрэгч ашиглан тээврийн хэрэгслийн тэнхлэгт оногдох ачааллыг хэмжиж, зөрчил бүхий тээврийн хэрэгслийг бүртгэх.</a:t>
            </a:r>
            <a:endParaRPr lang="en-US" altLang="ko-KR" sz="12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endParaRPr>
          </a:p>
          <a:p>
            <a:pPr marL="88900" indent="-88900">
              <a:lnSpc>
                <a:spcPct val="110000"/>
              </a:lnSpc>
              <a:buClr>
                <a:srgbClr val="0079C1"/>
              </a:buClr>
              <a:buFont typeface="Arial"/>
              <a:buChar char="•"/>
              <a:tabLst>
                <a:tab pos="133350" algn="l"/>
              </a:tabLst>
              <a:defRPr lang="ko-KR"/>
            </a:pPr>
            <a:r>
              <a:rPr lang="mn-MN" altLang="ko-KR" sz="12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Их хэмжээгээр гэмтсэн замууд болон даац хэтэрсэн тээврийн хэрэгсэл зорчих магадлал бүхий замуудад суурилуулах.</a:t>
            </a:r>
            <a:endParaRPr lang="en-US" altLang="ko-KR" sz="12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endParaRPr>
          </a:p>
        </p:txBody>
      </p:sp>
      <p:sp>
        <p:nvSpPr>
          <p:cNvPr id="34" name="직사각형 33"/>
          <p:cNvSpPr/>
          <p:nvPr/>
        </p:nvSpPr>
        <p:spPr>
          <a:xfrm>
            <a:off x="255847" y="865757"/>
            <a:ext cx="8888161" cy="394210"/>
          </a:xfrm>
          <a:prstGeom prst="rect">
            <a:avLst/>
          </a:prstGeom>
        </p:spPr>
        <p:txBody>
          <a:bodyPr wrap="square">
            <a:spAutoFit/>
          </a:bodyPr>
          <a:lstStyle/>
          <a:p>
            <a:pPr marL="361245" indent="-361245" eaLnBrk="0" fontAlgn="base" latinLnBrk="0" hangingPunct="0">
              <a:lnSpc>
                <a:spcPct val="120000"/>
              </a:lnSpc>
              <a:spcBef>
                <a:spcPct val="20000"/>
              </a:spcBef>
              <a:spcAft>
                <a:spcPct val="0"/>
              </a:spcAft>
              <a:buSzPct val="170000"/>
              <a:buBlip>
                <a:blip r:embed="rId4"/>
              </a:buBlip>
            </a:pPr>
            <a:r>
              <a:rPr kumimoji="1" lang="mn-MN" altLang="ko-KR" dirty="0">
                <a:solidFill>
                  <a:srgbClr val="000000"/>
                </a:solidFill>
                <a:latin typeface="Arial" panose="020B0604020202020204" pitchFamily="34" charset="0"/>
                <a:ea typeface="나눔고딕 ExtraBold" panose="020D0904000000000000" pitchFamily="50" charset="-127"/>
                <a:cs typeface="Arial" panose="020B0604020202020204" pitchFamily="34" charset="0"/>
              </a:rPr>
              <a:t>Даац хэтрүүлсэн тээврийн хэрэгсэл илрүүлэх систем</a:t>
            </a:r>
          </a:p>
        </p:txBody>
      </p:sp>
      <p:sp>
        <p:nvSpPr>
          <p:cNvPr id="42" name="슬라이드 번호 개체 틀 2"/>
          <p:cNvSpPr txBox="1">
            <a:spLocks/>
          </p:cNvSpPr>
          <p:nvPr/>
        </p:nvSpPr>
        <p:spPr>
          <a:xfrm>
            <a:off x="8748464" y="6597352"/>
            <a:ext cx="360040" cy="241086"/>
          </a:xfrm>
          <a:prstGeom prst="rect">
            <a:avLst/>
          </a:prstGeom>
        </p:spPr>
        <p:txBody>
          <a:bodyPr/>
          <a:lstStyle>
            <a:defPPr>
              <a:defRPr lang="ko-KR"/>
            </a:defPPr>
            <a:lvl1pPr marL="0" algn="l" defTabSz="914400" rtl="0" eaLnBrk="1" latinLnBrk="1" hangingPunct="1">
              <a:defRPr sz="1800" kern="1200">
                <a:solidFill>
                  <a:schemeClr val="tx1"/>
                </a:solidFill>
                <a:latin typeface="+mn-lt"/>
                <a:ea typeface="+mn-ea"/>
                <a:cs typeface="+mn-cs"/>
              </a:defRPr>
            </a:lvl1pPr>
            <a:lvl2pPr marL="457200" algn="l" defTabSz="914400" rtl="0" eaLnBrk="1" latinLnBrk="1" hangingPunct="1">
              <a:defRPr sz="1800" kern="1200">
                <a:solidFill>
                  <a:schemeClr val="tx1"/>
                </a:solidFill>
                <a:latin typeface="+mn-lt"/>
                <a:ea typeface="+mn-ea"/>
                <a:cs typeface="+mn-cs"/>
              </a:defRPr>
            </a:lvl2pPr>
            <a:lvl3pPr marL="914400" algn="l" defTabSz="914400" rtl="0" eaLnBrk="1" latinLnBrk="1" hangingPunct="1">
              <a:defRPr sz="1800" kern="1200">
                <a:solidFill>
                  <a:schemeClr val="tx1"/>
                </a:solidFill>
                <a:latin typeface="+mn-lt"/>
                <a:ea typeface="+mn-ea"/>
                <a:cs typeface="+mn-cs"/>
              </a:defRPr>
            </a:lvl3pPr>
            <a:lvl4pPr marL="1371600" algn="l" defTabSz="914400" rtl="0" eaLnBrk="1" latinLnBrk="1" hangingPunct="1">
              <a:defRPr sz="1800" kern="1200">
                <a:solidFill>
                  <a:schemeClr val="tx1"/>
                </a:solidFill>
                <a:latin typeface="+mn-lt"/>
                <a:ea typeface="+mn-ea"/>
                <a:cs typeface="+mn-cs"/>
              </a:defRPr>
            </a:lvl4pPr>
            <a:lvl5pPr marL="1828800" algn="l" defTabSz="914400" rtl="0" eaLnBrk="1" latinLnBrk="1" hangingPunct="1">
              <a:defRPr sz="1800" kern="1200">
                <a:solidFill>
                  <a:schemeClr val="tx1"/>
                </a:solidFill>
                <a:latin typeface="+mn-lt"/>
                <a:ea typeface="+mn-ea"/>
                <a:cs typeface="+mn-cs"/>
              </a:defRPr>
            </a:lvl5pPr>
            <a:lvl6pPr marL="2286000" algn="l" defTabSz="914400" rtl="0" eaLnBrk="1" latinLnBrk="1" hangingPunct="1">
              <a:defRPr sz="1800" kern="1200">
                <a:solidFill>
                  <a:schemeClr val="tx1"/>
                </a:solidFill>
                <a:latin typeface="+mn-lt"/>
                <a:ea typeface="+mn-ea"/>
                <a:cs typeface="+mn-cs"/>
              </a:defRPr>
            </a:lvl6pPr>
            <a:lvl7pPr marL="2743200" algn="l" defTabSz="914400" rtl="0" eaLnBrk="1" latinLnBrk="1" hangingPunct="1">
              <a:defRPr sz="1800" kern="1200">
                <a:solidFill>
                  <a:schemeClr val="tx1"/>
                </a:solidFill>
                <a:latin typeface="+mn-lt"/>
                <a:ea typeface="+mn-ea"/>
                <a:cs typeface="+mn-cs"/>
              </a:defRPr>
            </a:lvl7pPr>
            <a:lvl8pPr marL="3200400" algn="l" defTabSz="914400" rtl="0" eaLnBrk="1" latinLnBrk="1" hangingPunct="1">
              <a:defRPr sz="1800" kern="1200">
                <a:solidFill>
                  <a:schemeClr val="tx1"/>
                </a:solidFill>
                <a:latin typeface="+mn-lt"/>
                <a:ea typeface="+mn-ea"/>
                <a:cs typeface="+mn-cs"/>
              </a:defRPr>
            </a:lvl8pPr>
            <a:lvl9pPr marL="3657600" algn="l" defTabSz="914400" rtl="0" eaLnBrk="1" latinLnBrk="1" hangingPunct="1">
              <a:defRPr sz="1800" kern="1200">
                <a:solidFill>
                  <a:schemeClr val="tx1"/>
                </a:solidFill>
                <a:latin typeface="+mn-lt"/>
                <a:ea typeface="+mn-ea"/>
                <a:cs typeface="+mn-cs"/>
              </a:defRPr>
            </a:lvl9pPr>
          </a:lstStyle>
          <a:p>
            <a:pPr algn="r"/>
            <a:r>
              <a:rPr lang="de-DE" sz="1000" dirty="0">
                <a:latin typeface="Arial" panose="020B0604020202020204" pitchFamily="34" charset="0"/>
                <a:ea typeface="나눔고딕 ExtraBold" panose="020D0904000000000000" pitchFamily="50" charset="-127"/>
                <a:cs typeface="Arial" panose="020B0604020202020204" pitchFamily="34" charset="0"/>
              </a:rPr>
              <a:t>31</a:t>
            </a:r>
          </a:p>
        </p:txBody>
      </p:sp>
      <p:sp>
        <p:nvSpPr>
          <p:cNvPr id="22" name="텍스트"/>
          <p:cNvSpPr txBox="1"/>
          <p:nvPr/>
        </p:nvSpPr>
        <p:spPr>
          <a:xfrm>
            <a:off x="4716016" y="1844824"/>
            <a:ext cx="1496082" cy="215444"/>
          </a:xfrm>
          <a:prstGeom prst="rect">
            <a:avLst/>
          </a:prstGeom>
          <a:noFill/>
        </p:spPr>
        <p:txBody>
          <a:bodyPr wrap="square" lIns="0" tIns="0" rIns="0" bIns="0" rtlCol="0" anchor="ctr">
            <a:spAutoFit/>
          </a:bodyPr>
          <a:lstStyle>
            <a:defPPr>
              <a:defRPr lang="ko-KR"/>
            </a:defPPr>
            <a:lvl1pPr lvl="0" indent="-266700" algn="ctr" defTabSz="914400">
              <a:spcBef>
                <a:spcPct val="0"/>
              </a:spcBef>
              <a:spcAft>
                <a:spcPts val="100"/>
              </a:spcAft>
              <a:buSzPct val="120000"/>
              <a:tabLst>
                <a:tab pos="177800" algn="l"/>
                <a:tab pos="803275" algn="l"/>
              </a:tabLst>
              <a:defRPr sz="1800" b="1" kern="1000" spc="-50">
                <a:ln>
                  <a:noFill/>
                  <a:prstDash val="solid"/>
                </a:ln>
                <a:gradFill rotWithShape="1">
                  <a:gsLst>
                    <a:gs pos="50000">
                      <a:schemeClr val="bg1"/>
                    </a:gs>
                    <a:gs pos="100000">
                      <a:schemeClr val="bg1"/>
                    </a:gs>
                  </a:gsLst>
                  <a:lin ang="5400000"/>
                </a:gradFill>
                <a:latin typeface="Rix정고딕 M" pitchFamily="18" charset="-127"/>
                <a:ea typeface="Rix정고딕 M" pitchFamily="18" charset="-127"/>
                <a:cs typeface="Arial" pitchFamily="34" charset="0"/>
              </a:defRPr>
            </a:lvl1pPr>
          </a:lstStyle>
          <a:p>
            <a:pPr algn="l">
              <a:defRPr/>
            </a:pPr>
            <a:r>
              <a:rPr lang="mn-MN" altLang="ko-KR" sz="1400" dirty="0">
                <a:gradFill rotWithShape="1">
                  <a:gsLst>
                    <a:gs pos="0">
                      <a:srgbClr val="FFE400"/>
                    </a:gs>
                    <a:gs pos="100000">
                      <a:srgbClr val="FA8006"/>
                    </a:gs>
                  </a:gsLst>
                  <a:lin ang="5400000"/>
                </a:gradFill>
                <a:effectLst>
                  <a:glow rad="88900">
                    <a:prstClr val="black">
                      <a:alpha val="60000"/>
                    </a:prstClr>
                  </a:glow>
                  <a:outerShdw blurRad="50800" dist="38100" dir="5040000" algn="tl">
                    <a:prstClr val="black">
                      <a:alpha val="70000"/>
                    </a:prstClr>
                  </a:outerShdw>
                </a:effectLst>
                <a:latin typeface="Arial" panose="020B0604020202020204" pitchFamily="34" charset="0"/>
                <a:ea typeface="Arial Unicode MS" panose="020B0604020202020204" pitchFamily="50" charset="-127"/>
              </a:rPr>
              <a:t>Улаанбаатар</a:t>
            </a:r>
            <a:endParaRPr lang="en-US" altLang="ko-KR" sz="1400" dirty="0">
              <a:gradFill rotWithShape="1">
                <a:gsLst>
                  <a:gs pos="0">
                    <a:srgbClr val="FFE400"/>
                  </a:gs>
                  <a:gs pos="100000">
                    <a:srgbClr val="FA8006"/>
                  </a:gs>
                </a:gsLst>
                <a:lin ang="5400000"/>
              </a:gradFill>
              <a:effectLst>
                <a:glow rad="88900">
                  <a:prstClr val="black">
                    <a:alpha val="60000"/>
                  </a:prstClr>
                </a:glow>
                <a:outerShdw blurRad="50800" dist="38100" dir="5040000" algn="tl">
                  <a:prstClr val="black">
                    <a:alpha val="70000"/>
                  </a:prstClr>
                </a:outerShdw>
              </a:effectLst>
              <a:latin typeface="Arial" panose="020B0604020202020204" pitchFamily="34" charset="0"/>
              <a:ea typeface="Arial Unicode MS" panose="020B0604020202020204" pitchFamily="50" charset="-127"/>
            </a:endParaRPr>
          </a:p>
        </p:txBody>
      </p:sp>
      <p:sp>
        <p:nvSpPr>
          <p:cNvPr id="23" name="TextBox 22"/>
          <p:cNvSpPr txBox="1"/>
          <p:nvPr/>
        </p:nvSpPr>
        <p:spPr>
          <a:xfrm>
            <a:off x="143508" y="44624"/>
            <a:ext cx="8856984" cy="523220"/>
          </a:xfrm>
          <a:prstGeom prst="rect">
            <a:avLst/>
          </a:prstGeom>
          <a:noFill/>
        </p:spPr>
        <p:txBody>
          <a:bodyPr wrap="square" rtlCol="0">
            <a:spAutoFit/>
          </a:bodyPr>
          <a:lstStyle/>
          <a:p>
            <a:pPr algn="ctr" fontAlgn="base">
              <a:spcBef>
                <a:spcPct val="0"/>
              </a:spcBef>
              <a:spcAft>
                <a:spcPct val="0"/>
              </a:spcAft>
              <a:defRPr/>
            </a:pPr>
            <a:r>
              <a:rPr kumimoji="1" lang="ru-RU" altLang="ko-KR" sz="2800" dirty="0">
                <a:solidFill>
                  <a:srgbClr val="FFFFFF"/>
                </a:solidFill>
                <a:latin typeface="Arial" panose="020B0604020202020204" pitchFamily="34" charset="0"/>
                <a:ea typeface="나눔고딕 ExtraBold" panose="020D0904000000000000" pitchFamily="50" charset="-127"/>
                <a:cs typeface="Arial" panose="020B0604020202020204" pitchFamily="34" charset="0"/>
              </a:rPr>
              <a:t>ТУС-ын Дэд системүүдийн суурь дизайн </a:t>
            </a:r>
            <a:endParaRPr kumimoji="1" lang="en-US" altLang="ko-KR" sz="2800" dirty="0">
              <a:solidFill>
                <a:srgbClr val="FFFFFF"/>
              </a:solidFill>
              <a:latin typeface="Arial" panose="020B0604020202020204" pitchFamily="34" charset="0"/>
              <a:ea typeface="나눔고딕 ExtraBold" panose="020D0904000000000000" pitchFamily="50" charset="-127"/>
              <a:cs typeface="Arial" panose="020B0604020202020204" pitchFamily="34" charset="0"/>
            </a:endParaRPr>
          </a:p>
        </p:txBody>
      </p:sp>
      <p:sp>
        <p:nvSpPr>
          <p:cNvPr id="24" name="텍스트"/>
          <p:cNvSpPr txBox="1"/>
          <p:nvPr/>
        </p:nvSpPr>
        <p:spPr>
          <a:xfrm>
            <a:off x="4760007" y="3185163"/>
            <a:ext cx="936104" cy="215444"/>
          </a:xfrm>
          <a:prstGeom prst="rect">
            <a:avLst/>
          </a:prstGeom>
          <a:noFill/>
        </p:spPr>
        <p:txBody>
          <a:bodyPr wrap="square" lIns="0" tIns="0" rIns="0" bIns="0" rtlCol="0" anchor="ctr">
            <a:spAutoFit/>
          </a:bodyPr>
          <a:lstStyle>
            <a:defPPr>
              <a:defRPr lang="ko-KR"/>
            </a:defPPr>
            <a:lvl1pPr lvl="0" indent="-266700" algn="ctr" defTabSz="914400">
              <a:spcBef>
                <a:spcPct val="0"/>
              </a:spcBef>
              <a:spcAft>
                <a:spcPts val="100"/>
              </a:spcAft>
              <a:buSzPct val="120000"/>
              <a:tabLst>
                <a:tab pos="177800" algn="l"/>
                <a:tab pos="803275" algn="l"/>
              </a:tabLst>
              <a:defRPr sz="1800" b="1" kern="1000" spc="-50">
                <a:ln>
                  <a:noFill/>
                  <a:prstDash val="solid"/>
                </a:ln>
                <a:gradFill rotWithShape="1">
                  <a:gsLst>
                    <a:gs pos="50000">
                      <a:schemeClr val="bg1"/>
                    </a:gs>
                    <a:gs pos="100000">
                      <a:schemeClr val="bg1"/>
                    </a:gs>
                  </a:gsLst>
                  <a:lin ang="5400000"/>
                </a:gradFill>
                <a:latin typeface="Rix정고딕 M" pitchFamily="18" charset="-127"/>
                <a:ea typeface="Rix정고딕 M" pitchFamily="18" charset="-127"/>
                <a:cs typeface="Arial" pitchFamily="34" charset="0"/>
              </a:defRPr>
            </a:lvl1pPr>
          </a:lstStyle>
          <a:p>
            <a:pPr algn="l">
              <a:defRPr/>
            </a:pPr>
            <a:r>
              <a:rPr lang="mn-MN" altLang="ko-KR" sz="1400" dirty="0">
                <a:gradFill rotWithShape="1">
                  <a:gsLst>
                    <a:gs pos="0">
                      <a:srgbClr val="FFE400"/>
                    </a:gs>
                    <a:gs pos="100000">
                      <a:srgbClr val="FA8006"/>
                    </a:gs>
                  </a:gsLst>
                  <a:lin ang="5400000"/>
                </a:gradFill>
                <a:effectLst>
                  <a:glow rad="88900">
                    <a:prstClr val="black">
                      <a:alpha val="60000"/>
                    </a:prstClr>
                  </a:glow>
                  <a:outerShdw blurRad="50800" dist="38100" dir="5040000" algn="tl">
                    <a:prstClr val="black">
                      <a:alpha val="70000"/>
                    </a:prstClr>
                  </a:outerShdw>
                </a:effectLst>
                <a:latin typeface="Arial" panose="020B0604020202020204" pitchFamily="34" charset="0"/>
                <a:ea typeface="Arial Unicode MS" panose="020B0604020202020204" pitchFamily="50" charset="-127"/>
              </a:rPr>
              <a:t>Орон нутаг</a:t>
            </a:r>
            <a:endParaRPr lang="en-US" altLang="ko-KR" sz="1400" dirty="0">
              <a:gradFill rotWithShape="1">
                <a:gsLst>
                  <a:gs pos="0">
                    <a:srgbClr val="FFE400"/>
                  </a:gs>
                  <a:gs pos="100000">
                    <a:srgbClr val="FA8006"/>
                  </a:gs>
                </a:gsLst>
                <a:lin ang="5400000"/>
              </a:gradFill>
              <a:effectLst>
                <a:glow rad="88900">
                  <a:prstClr val="black">
                    <a:alpha val="60000"/>
                  </a:prstClr>
                </a:glow>
                <a:outerShdw blurRad="50800" dist="38100" dir="5040000" algn="tl">
                  <a:prstClr val="black">
                    <a:alpha val="70000"/>
                  </a:prstClr>
                </a:outerShdw>
              </a:effectLst>
              <a:latin typeface="Arial" panose="020B0604020202020204" pitchFamily="34" charset="0"/>
              <a:ea typeface="Arial Unicode MS" panose="020B0604020202020204" pitchFamily="50" charset="-127"/>
            </a:endParaRPr>
          </a:p>
        </p:txBody>
      </p:sp>
    </p:spTree>
    <p:extLst>
      <p:ext uri="{BB962C8B-B14F-4D97-AF65-F5344CB8AC3E}">
        <p14:creationId xmlns:p14="http://schemas.microsoft.com/office/powerpoint/2010/main" val="1417415893"/>
      </p:ext>
    </p:extLst>
  </p:cSld>
  <p:clrMapOvr>
    <a:masterClrMapping/>
  </p:clrMapOvr>
  <p:transition>
    <p:fade/>
  </p:transition>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직사각형 5"/>
          <p:cNvSpPr/>
          <p:nvPr/>
        </p:nvSpPr>
        <p:spPr>
          <a:xfrm>
            <a:off x="1588" y="2666914"/>
            <a:ext cx="9144000" cy="414337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062" tIns="45530" rIns="91062" bIns="45530" anchor="ctr"/>
          <a:lstStyle/>
          <a:p>
            <a:pPr algn="ctr">
              <a:defRPr/>
            </a:pPr>
            <a:endParaRPr lang="ko-KR" altLang="en-US" b="1">
              <a:solidFill>
                <a:prstClr val="white"/>
              </a:solidFill>
              <a:latin typeface="Arial" panose="020B0604020202020204" pitchFamily="34" charset="0"/>
              <a:ea typeface="나눔고딕 Bold" panose="020D0804000000000000" pitchFamily="50" charset="-127"/>
              <a:cs typeface="Arial" panose="020B0604020202020204" pitchFamily="34" charset="0"/>
            </a:endParaRPr>
          </a:p>
        </p:txBody>
      </p:sp>
      <p:sp>
        <p:nvSpPr>
          <p:cNvPr id="31" name="AutoShape 224"/>
          <p:cNvSpPr>
            <a:spLocks noChangeArrowheads="1"/>
          </p:cNvSpPr>
          <p:nvPr/>
        </p:nvSpPr>
        <p:spPr bwMode="auto">
          <a:xfrm>
            <a:off x="4601886" y="1799575"/>
            <a:ext cx="4200876" cy="2925569"/>
          </a:xfrm>
          <a:prstGeom prst="roundRect">
            <a:avLst>
              <a:gd name="adj" fmla="val 2704"/>
            </a:avLst>
          </a:prstGeom>
          <a:solidFill>
            <a:schemeClr val="bg1"/>
          </a:solidFill>
          <a:ln w="19050">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57546"/>
            <a:endParaRPr lang="ko-KR" altLang="en-US" dirty="0">
              <a:solidFill>
                <a:srgbClr val="FFFFFF"/>
              </a:solidFill>
              <a:latin typeface="Arial" panose="020B0604020202020204" pitchFamily="34" charset="0"/>
              <a:ea typeface="나눔고딕 Bold" panose="020D0804000000000000" pitchFamily="50" charset="-127"/>
              <a:cs typeface="Arial" panose="020B0604020202020204" pitchFamily="34" charset="0"/>
            </a:endParaRPr>
          </a:p>
        </p:txBody>
      </p:sp>
      <p:sp>
        <p:nvSpPr>
          <p:cNvPr id="92" name="AutoShape 212"/>
          <p:cNvSpPr>
            <a:spLocks noChangeArrowheads="1"/>
          </p:cNvSpPr>
          <p:nvPr/>
        </p:nvSpPr>
        <p:spPr bwMode="auto">
          <a:xfrm>
            <a:off x="4602690" y="1421069"/>
            <a:ext cx="4213625" cy="323966"/>
          </a:xfrm>
          <a:prstGeom prst="roundRect">
            <a:avLst>
              <a:gd name="adj" fmla="val 16667"/>
            </a:avLst>
          </a:prstGeom>
          <a:solidFill>
            <a:srgbClr val="301E70"/>
          </a:solidFill>
          <a:ln w="9525" algn="ctr">
            <a:noFill/>
            <a:round/>
            <a:headEnd/>
            <a:tailEnd/>
          </a:ln>
          <a:effectLst>
            <a:outerShdw dist="35921" dir="2700000" algn="ctr" rotWithShape="0">
              <a:srgbClr val="CECFCE"/>
            </a:outerShdw>
          </a:effectLst>
        </p:spPr>
        <p:txBody>
          <a:bodyPr wrap="none" lIns="95754" tIns="47877" rIns="95754" bIns="47877" anchor="ctr"/>
          <a:lstStyle/>
          <a:p>
            <a:pPr algn="ctr" defTabSz="839429" latinLnBrk="0">
              <a:defRPr/>
            </a:pPr>
            <a:r>
              <a:rPr lang="mn-MN" altLang="ko-KR" kern="0" dirty="0">
                <a:solidFill>
                  <a:sysClr val="window" lastClr="FFFFFF"/>
                </a:solidFill>
                <a:latin typeface="Arial" panose="020B0604020202020204" pitchFamily="34" charset="0"/>
                <a:ea typeface="나눔고딕 Bold" panose="020D0804000000000000" pitchFamily="50" charset="-127"/>
                <a:cs typeface="Arial" panose="020B0604020202020204" pitchFamily="34" charset="0"/>
              </a:rPr>
              <a:t>Хэрэгжүүлэх стратеги ба төлөвлөгөө</a:t>
            </a:r>
            <a:endParaRPr lang="ko-KR" altLang="en-US" kern="0" dirty="0">
              <a:solidFill>
                <a:sysClr val="window" lastClr="FFFFFF"/>
              </a:solidFill>
              <a:latin typeface="Arial" panose="020B0604020202020204" pitchFamily="34" charset="0"/>
              <a:ea typeface="나눔고딕 Bold" panose="020D0804000000000000" pitchFamily="50" charset="-127"/>
              <a:cs typeface="Arial" panose="020B0604020202020204" pitchFamily="34" charset="0"/>
            </a:endParaRPr>
          </a:p>
        </p:txBody>
      </p:sp>
      <p:sp>
        <p:nvSpPr>
          <p:cNvPr id="60" name="직사각형 59"/>
          <p:cNvSpPr/>
          <p:nvPr/>
        </p:nvSpPr>
        <p:spPr bwMode="auto">
          <a:xfrm>
            <a:off x="4716016" y="2060848"/>
            <a:ext cx="4032448" cy="1329595"/>
          </a:xfrm>
          <a:prstGeom prst="rect">
            <a:avLst/>
          </a:prstGeom>
        </p:spPr>
        <p:txBody>
          <a:bodyPr wrap="square" lIns="0" tIns="0" rIns="0" bIns="0">
            <a:spAutoFit/>
          </a:bodyPr>
          <a:lstStyle/>
          <a:p>
            <a:pPr marL="88900" indent="-88900">
              <a:lnSpc>
                <a:spcPct val="120000"/>
              </a:lnSpc>
              <a:buFont typeface="Arial"/>
              <a:buChar char="•"/>
              <a:defRPr lang="ko-KR"/>
            </a:pPr>
            <a:r>
              <a:rPr lang="mn-MN" altLang="ko-KR" sz="12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1</a:t>
            </a:r>
            <a:r>
              <a:rPr lang="en-US" altLang="ko-KR" sz="12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a:t>
            </a:r>
            <a:r>
              <a:rPr lang="mn-MN" altLang="ko-KR" sz="12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р үе шатнаас</a:t>
            </a:r>
            <a:r>
              <a:rPr lang="en-US" altLang="ko-KR" sz="12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 </a:t>
            </a:r>
            <a:r>
              <a:rPr lang="mn-MN" altLang="ko-KR" sz="12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Хотын тэлэлттэй уялдуулан зогсоолын эрэлт өсөж буй газруудад Хөдөлгөөнт болон Суурин зөрчил илрүүлэх систем суурилуулах</a:t>
            </a:r>
            <a:r>
              <a:rPr lang="en-US" altLang="ko-KR" sz="12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 </a:t>
            </a:r>
          </a:p>
          <a:p>
            <a:pPr marL="88900" indent="-88900">
              <a:lnSpc>
                <a:spcPct val="120000"/>
              </a:lnSpc>
              <a:buFont typeface="Arial"/>
              <a:buChar char="•"/>
              <a:defRPr lang="ko-KR"/>
            </a:pPr>
            <a:r>
              <a:rPr lang="mn-MN" altLang="ko-KR" sz="12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1</a:t>
            </a:r>
            <a:r>
              <a:rPr lang="en-US" altLang="ko-KR" sz="12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a:t>
            </a:r>
            <a:r>
              <a:rPr lang="mn-MN" altLang="ko-KR" sz="12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р үе шат</a:t>
            </a:r>
            <a:r>
              <a:rPr lang="en-US" altLang="ko-KR" sz="12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 </a:t>
            </a:r>
            <a:r>
              <a:rPr lang="mn-MN" altLang="ko-KR" sz="12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Суурин 40, хөдөлгөөнт 40</a:t>
            </a:r>
            <a:r>
              <a:rPr lang="en-US" altLang="ko-KR" sz="12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 </a:t>
            </a:r>
            <a:r>
              <a:rPr lang="mn-MN" altLang="ko-KR" sz="12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2</a:t>
            </a:r>
            <a:r>
              <a:rPr lang="en-US" altLang="ko-KR" sz="12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a:t>
            </a:r>
            <a:r>
              <a:rPr lang="mn-MN" altLang="ko-KR" sz="12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р үе шат</a:t>
            </a:r>
            <a:r>
              <a:rPr lang="en-US" altLang="ko-KR" sz="12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 </a:t>
            </a:r>
            <a:r>
              <a:rPr lang="mn-MN" altLang="ko-KR" sz="12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Суурин 20, хөдөлгөөнт 60</a:t>
            </a:r>
            <a:r>
              <a:rPr lang="en-US" altLang="ko-KR" sz="12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a:t>
            </a:r>
            <a:r>
              <a:rPr lang="mn-MN" altLang="ko-KR" sz="12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 3</a:t>
            </a:r>
            <a:r>
              <a:rPr lang="en-US" altLang="ko-KR" sz="12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a:t>
            </a:r>
            <a:r>
              <a:rPr lang="mn-MN" altLang="ko-KR" sz="12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р үе шат</a:t>
            </a:r>
            <a:r>
              <a:rPr lang="en-US" altLang="ko-KR" sz="12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 </a:t>
            </a:r>
            <a:r>
              <a:rPr lang="mn-MN" altLang="ko-KR" sz="12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Суурин 30, хөдөлгөөнт 40</a:t>
            </a:r>
            <a:endParaRPr lang="en-US" altLang="ko-KR" sz="12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endParaRPr>
          </a:p>
        </p:txBody>
      </p:sp>
      <p:sp>
        <p:nvSpPr>
          <p:cNvPr id="267" name="직사각형 266"/>
          <p:cNvSpPr/>
          <p:nvPr/>
        </p:nvSpPr>
        <p:spPr bwMode="auto">
          <a:xfrm>
            <a:off x="4716016" y="3766739"/>
            <a:ext cx="4078372" cy="886397"/>
          </a:xfrm>
          <a:prstGeom prst="rect">
            <a:avLst/>
          </a:prstGeom>
        </p:spPr>
        <p:txBody>
          <a:bodyPr wrap="square" lIns="0" tIns="0" rIns="0" bIns="0">
            <a:spAutoFit/>
          </a:bodyPr>
          <a:lstStyle/>
          <a:p>
            <a:pPr marL="88900" indent="-88900">
              <a:lnSpc>
                <a:spcPct val="120000"/>
              </a:lnSpc>
              <a:buFont typeface="Arial"/>
              <a:buChar char="•"/>
              <a:defRPr lang="ko-KR"/>
            </a:pPr>
            <a:r>
              <a:rPr lang="mn-MN" altLang="ko-KR" sz="12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Ачаалал ихтэй байдаг аймгийн цэгүүдэд хөдөлгөөн болон суурин зөрчил илрүүлэх систем суурилуулах.</a:t>
            </a:r>
          </a:p>
          <a:p>
            <a:pPr marL="88900" indent="-88900">
              <a:lnSpc>
                <a:spcPct val="120000"/>
              </a:lnSpc>
              <a:buFont typeface="Arial"/>
              <a:buChar char="•"/>
              <a:defRPr lang="ko-KR"/>
            </a:pPr>
            <a:r>
              <a:rPr lang="mn-MN" altLang="ko-KR" sz="12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2</a:t>
            </a:r>
            <a:r>
              <a:rPr lang="en-US" altLang="ko-KR" sz="12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a:t>
            </a:r>
            <a:r>
              <a:rPr lang="mn-MN" altLang="ko-KR" sz="12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р үе шат </a:t>
            </a:r>
            <a:r>
              <a:rPr lang="en-US" altLang="ko-KR" sz="12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 </a:t>
            </a:r>
            <a:r>
              <a:rPr lang="mn-MN" altLang="ko-KR" sz="12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Суурин 65, хөдөлгөөнт </a:t>
            </a:r>
            <a:r>
              <a:rPr lang="en-US" altLang="ko-KR" sz="12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52, </a:t>
            </a:r>
            <a:r>
              <a:rPr lang="mn-MN" altLang="ko-KR" sz="12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2</a:t>
            </a:r>
            <a:r>
              <a:rPr lang="en-US" altLang="ko-KR" sz="12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a:t>
            </a:r>
            <a:r>
              <a:rPr lang="mn-MN" altLang="ko-KR" sz="12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р үе шат </a:t>
            </a:r>
            <a:r>
              <a:rPr lang="en-US" altLang="ko-KR" sz="12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 </a:t>
            </a:r>
            <a:r>
              <a:rPr lang="mn-MN" altLang="ko-KR" sz="12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Суурин 65, хөдөлгөөнт 104</a:t>
            </a:r>
            <a:endParaRPr lang="en-US" altLang="ko-KR" sz="12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endParaRPr>
          </a:p>
        </p:txBody>
      </p:sp>
      <p:grpSp>
        <p:nvGrpSpPr>
          <p:cNvPr id="81" name="그룹 80"/>
          <p:cNvGrpSpPr/>
          <p:nvPr/>
        </p:nvGrpSpPr>
        <p:grpSpPr>
          <a:xfrm>
            <a:off x="322764" y="1429322"/>
            <a:ext cx="4168853" cy="2426125"/>
            <a:chOff x="322765" y="1702782"/>
            <a:chExt cx="4002850" cy="2426125"/>
          </a:xfrm>
        </p:grpSpPr>
        <p:sp>
          <p:nvSpPr>
            <p:cNvPr id="82" name="LcS65"/>
            <p:cNvSpPr/>
            <p:nvPr/>
          </p:nvSpPr>
          <p:spPr>
            <a:xfrm>
              <a:off x="337019" y="2017820"/>
              <a:ext cx="3988596" cy="2111087"/>
            </a:xfrm>
            <a:prstGeom prst="roundRect">
              <a:avLst>
                <a:gd name="adj" fmla="val 3101"/>
              </a:avLst>
            </a:prstGeom>
            <a:solidFill>
              <a:schemeClr val="bg1"/>
            </a:solidFill>
            <a:ln w="19050">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57546" eaLnBrk="1" fontAlgn="auto" latinLnBrk="1" hangingPunct="1">
                <a:spcBef>
                  <a:spcPts val="0"/>
                </a:spcBef>
                <a:spcAft>
                  <a:spcPts val="0"/>
                </a:spcAft>
                <a:defRPr/>
              </a:pPr>
              <a:endParaRPr lang="ko-KR" altLang="en-US">
                <a:solidFill>
                  <a:srgbClr val="FFFFFF"/>
                </a:solidFill>
                <a:latin typeface="Arial" panose="020B0604020202020204" pitchFamily="34" charset="0"/>
                <a:ea typeface="나눔고딕 Bold" panose="020D0804000000000000" pitchFamily="50" charset="-127"/>
                <a:cs typeface="Arial" panose="020B0604020202020204" pitchFamily="34" charset="0"/>
              </a:endParaRPr>
            </a:p>
          </p:txBody>
        </p:sp>
        <p:sp>
          <p:nvSpPr>
            <p:cNvPr id="83" name="AutoShape 212"/>
            <p:cNvSpPr>
              <a:spLocks noChangeArrowheads="1"/>
            </p:cNvSpPr>
            <p:nvPr/>
          </p:nvSpPr>
          <p:spPr bwMode="auto">
            <a:xfrm>
              <a:off x="322765" y="1702782"/>
              <a:ext cx="4002850" cy="323966"/>
            </a:xfrm>
            <a:prstGeom prst="roundRect">
              <a:avLst>
                <a:gd name="adj" fmla="val 16667"/>
              </a:avLst>
            </a:prstGeom>
            <a:solidFill>
              <a:srgbClr val="301E70"/>
            </a:solidFill>
            <a:ln w="9525" algn="ctr">
              <a:noFill/>
              <a:round/>
              <a:headEnd/>
              <a:tailEnd/>
            </a:ln>
            <a:effectLst>
              <a:outerShdw dist="35921" dir="2700000" algn="ctr" rotWithShape="0">
                <a:srgbClr val="CECFCE"/>
              </a:outerShdw>
            </a:effectLst>
          </p:spPr>
          <p:txBody>
            <a:bodyPr wrap="none" lIns="95754" tIns="47877" rIns="95754" bIns="47877" anchor="ctr"/>
            <a:lstStyle/>
            <a:p>
              <a:pPr algn="ctr" defTabSz="839429" latinLnBrk="0">
                <a:defRPr/>
              </a:pPr>
              <a:r>
                <a:rPr lang="mn-MN" altLang="ko-KR" dirty="0">
                  <a:solidFill>
                    <a:prstClr val="white"/>
                  </a:solidFill>
                  <a:effectLst>
                    <a:reflection blurRad="12700" stA="28000" endPos="45000" dist="1000" dir="5400000" sy="-100000" algn="bl" rotWithShape="0"/>
                  </a:effectLst>
                  <a:latin typeface="Arial" panose="020B0604020202020204" pitchFamily="34" charset="0"/>
                  <a:ea typeface="나눔고딕 Bold" panose="020D0804000000000000" pitchFamily="50" charset="-127"/>
                  <a:cs typeface="Arial" panose="020B0604020202020204" pitchFamily="34" charset="0"/>
                </a:rPr>
                <a:t>Системийн загвар</a:t>
              </a:r>
              <a:endParaRPr lang="ko-KR" altLang="en-US" sz="1700" kern="0" dirty="0">
                <a:solidFill>
                  <a:sysClr val="window" lastClr="FFFFFF"/>
                </a:solidFill>
                <a:latin typeface="Arial" panose="020B0604020202020204" pitchFamily="34" charset="0"/>
                <a:ea typeface="나눔고딕 Bold" panose="020D0804000000000000" pitchFamily="50" charset="-127"/>
                <a:cs typeface="Arial" panose="020B0604020202020204" pitchFamily="34" charset="0"/>
              </a:endParaRPr>
            </a:p>
          </p:txBody>
        </p:sp>
      </p:grpSp>
      <p:grpSp>
        <p:nvGrpSpPr>
          <p:cNvPr id="78" name="그룹 77"/>
          <p:cNvGrpSpPr/>
          <p:nvPr/>
        </p:nvGrpSpPr>
        <p:grpSpPr>
          <a:xfrm>
            <a:off x="322764" y="3907072"/>
            <a:ext cx="4168853" cy="2560403"/>
            <a:chOff x="322765" y="1702782"/>
            <a:chExt cx="4002850" cy="2426125"/>
          </a:xfrm>
        </p:grpSpPr>
        <p:sp>
          <p:nvSpPr>
            <p:cNvPr id="79" name="LcS65"/>
            <p:cNvSpPr/>
            <p:nvPr/>
          </p:nvSpPr>
          <p:spPr>
            <a:xfrm>
              <a:off x="337019" y="2017820"/>
              <a:ext cx="3988596" cy="2111087"/>
            </a:xfrm>
            <a:prstGeom prst="roundRect">
              <a:avLst>
                <a:gd name="adj" fmla="val 3101"/>
              </a:avLst>
            </a:prstGeom>
            <a:solidFill>
              <a:schemeClr val="bg1"/>
            </a:solidFill>
            <a:ln w="19050">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57546" eaLnBrk="1" fontAlgn="auto" latinLnBrk="1" hangingPunct="1">
                <a:spcBef>
                  <a:spcPts val="0"/>
                </a:spcBef>
                <a:spcAft>
                  <a:spcPts val="0"/>
                </a:spcAft>
                <a:defRPr/>
              </a:pPr>
              <a:endParaRPr lang="ko-KR" altLang="en-US">
                <a:solidFill>
                  <a:srgbClr val="FFFFFF"/>
                </a:solidFill>
                <a:latin typeface="Arial" panose="020B0604020202020204" pitchFamily="34" charset="0"/>
                <a:ea typeface="나눔고딕 Bold" panose="020D0804000000000000" pitchFamily="50" charset="-127"/>
                <a:cs typeface="Arial" panose="020B0604020202020204" pitchFamily="34" charset="0"/>
              </a:endParaRPr>
            </a:p>
          </p:txBody>
        </p:sp>
        <p:sp>
          <p:nvSpPr>
            <p:cNvPr id="80" name="AutoShape 212"/>
            <p:cNvSpPr>
              <a:spLocks noChangeArrowheads="1"/>
            </p:cNvSpPr>
            <p:nvPr/>
          </p:nvSpPr>
          <p:spPr bwMode="auto">
            <a:xfrm>
              <a:off x="322765" y="1702782"/>
              <a:ext cx="4002850" cy="323966"/>
            </a:xfrm>
            <a:prstGeom prst="roundRect">
              <a:avLst>
                <a:gd name="adj" fmla="val 16667"/>
              </a:avLst>
            </a:prstGeom>
            <a:solidFill>
              <a:srgbClr val="301E70"/>
            </a:solidFill>
            <a:ln w="9525" algn="ctr">
              <a:noFill/>
              <a:round/>
              <a:headEnd/>
              <a:tailEnd/>
            </a:ln>
            <a:effectLst>
              <a:outerShdw dist="35921" dir="2700000" algn="ctr" rotWithShape="0">
                <a:srgbClr val="CECFCE"/>
              </a:outerShdw>
            </a:effectLst>
          </p:spPr>
          <p:txBody>
            <a:bodyPr wrap="none" lIns="95754" tIns="47877" rIns="95754" bIns="47877" anchor="ctr"/>
            <a:lstStyle/>
            <a:p>
              <a:pPr algn="ctr" defTabSz="839429" latinLnBrk="0">
                <a:defRPr/>
              </a:pPr>
              <a:r>
                <a:rPr lang="mn-MN" altLang="ko-KR" dirty="0">
                  <a:solidFill>
                    <a:prstClr val="white"/>
                  </a:solidFill>
                  <a:effectLst>
                    <a:reflection blurRad="12700" stA="28000" endPos="45000" dist="1000" dir="5400000" sy="-100000" algn="bl" rotWithShape="0"/>
                  </a:effectLst>
                  <a:latin typeface="Arial" panose="020B0604020202020204" pitchFamily="34" charset="0"/>
                  <a:ea typeface="나눔고딕 Bold" panose="020D0804000000000000" pitchFamily="50" charset="-127"/>
                  <a:cs typeface="Arial" panose="020B0604020202020204" pitchFamily="34" charset="0"/>
                </a:rPr>
                <a:t>Зорилт </a:t>
              </a:r>
              <a:r>
                <a:rPr lang="en-US" altLang="ko-KR" dirty="0">
                  <a:solidFill>
                    <a:prstClr val="white"/>
                  </a:solidFill>
                  <a:effectLst>
                    <a:reflection blurRad="12700" stA="28000" endPos="45000" dist="1000" dir="5400000" sy="-100000" algn="bl" rotWithShape="0"/>
                  </a:effectLst>
                  <a:latin typeface="Arial" panose="020B0604020202020204" pitchFamily="34" charset="0"/>
                  <a:ea typeface="나눔고딕 Bold" panose="020D0804000000000000" pitchFamily="50" charset="-127"/>
                  <a:cs typeface="Arial" panose="020B0604020202020204" pitchFamily="34" charset="0"/>
                </a:rPr>
                <a:t>&amp; </a:t>
              </a:r>
              <a:r>
                <a:rPr lang="mn-MN" altLang="ko-KR" dirty="0">
                  <a:solidFill>
                    <a:prstClr val="white"/>
                  </a:solidFill>
                  <a:effectLst>
                    <a:reflection blurRad="12700" stA="28000" endPos="45000" dist="1000" dir="5400000" sy="-100000" algn="bl" rotWithShape="0"/>
                  </a:effectLst>
                  <a:latin typeface="Arial" panose="020B0604020202020204" pitchFamily="34" charset="0"/>
                  <a:ea typeface="나눔고딕 Bold" panose="020D0804000000000000" pitchFamily="50" charset="-127"/>
                  <a:cs typeface="Arial" panose="020B0604020202020204" pitchFamily="34" charset="0"/>
                </a:rPr>
                <a:t>Үр нөлөө</a:t>
              </a:r>
              <a:endParaRPr lang="en-US" altLang="ko-KR" dirty="0">
                <a:solidFill>
                  <a:prstClr val="white"/>
                </a:solidFill>
                <a:effectLst>
                  <a:reflection blurRad="12700" stA="28000" endPos="45000" dist="1000" dir="5400000" sy="-100000" algn="bl" rotWithShape="0"/>
                </a:effectLst>
                <a:latin typeface="Arial" panose="020B0604020202020204" pitchFamily="34" charset="0"/>
                <a:ea typeface="나눔고딕 Bold" panose="020D0804000000000000" pitchFamily="50" charset="-127"/>
                <a:cs typeface="Arial" panose="020B0604020202020204" pitchFamily="34" charset="0"/>
              </a:endParaRPr>
            </a:p>
          </p:txBody>
        </p:sp>
      </p:grpSp>
      <p:sp>
        <p:nvSpPr>
          <p:cNvPr id="87" name="TextBox 47"/>
          <p:cNvSpPr txBox="1"/>
          <p:nvPr/>
        </p:nvSpPr>
        <p:spPr>
          <a:xfrm>
            <a:off x="378985" y="4311967"/>
            <a:ext cx="4112631" cy="2031325"/>
          </a:xfrm>
          <a:prstGeom prst="rect">
            <a:avLst/>
          </a:prstGeom>
          <a:noFill/>
        </p:spPr>
        <p:txBody>
          <a:bodyPr wrap="square">
            <a:spAutoFit/>
            <a:scene3d>
              <a:camera prst="orthographicFront"/>
              <a:lightRig rig="threePt" dir="t"/>
            </a:scene3d>
            <a:sp3d>
              <a:bevelT w="1270" h="1270"/>
              <a:bevelB w="0" h="0"/>
            </a:sp3d>
          </a:bodyPr>
          <a:lstStyle>
            <a:defPPr>
              <a:defRPr lang="ko-KR"/>
            </a:defPPr>
            <a:lvl1pPr algn="l" rtl="0" fontAlgn="base" latinLnBrk="1">
              <a:spcBef>
                <a:spcPct val="0"/>
              </a:spcBef>
              <a:spcAft>
                <a:spcPct val="0"/>
              </a:spcAft>
              <a:defRPr kumimoji="1" kern="1200">
                <a:solidFill>
                  <a:schemeClr val="tx1"/>
                </a:solidFill>
                <a:latin typeface="굴림" charset="-127"/>
                <a:ea typeface="굴림" charset="-127"/>
                <a:cs typeface="+mn-cs"/>
              </a:defRPr>
            </a:lvl1pPr>
            <a:lvl2pPr marL="532454" algn="l" rtl="0" fontAlgn="base" latinLnBrk="1">
              <a:spcBef>
                <a:spcPct val="0"/>
              </a:spcBef>
              <a:spcAft>
                <a:spcPct val="0"/>
              </a:spcAft>
              <a:defRPr kumimoji="1" kern="1200">
                <a:solidFill>
                  <a:schemeClr val="tx1"/>
                </a:solidFill>
                <a:latin typeface="굴림" charset="-127"/>
                <a:ea typeface="굴림" charset="-127"/>
                <a:cs typeface="+mn-cs"/>
              </a:defRPr>
            </a:lvl2pPr>
            <a:lvl3pPr marL="1064909" algn="l" rtl="0" fontAlgn="base" latinLnBrk="1">
              <a:spcBef>
                <a:spcPct val="0"/>
              </a:spcBef>
              <a:spcAft>
                <a:spcPct val="0"/>
              </a:spcAft>
              <a:defRPr kumimoji="1" kern="1200">
                <a:solidFill>
                  <a:schemeClr val="tx1"/>
                </a:solidFill>
                <a:latin typeface="굴림" charset="-127"/>
                <a:ea typeface="굴림" charset="-127"/>
                <a:cs typeface="+mn-cs"/>
              </a:defRPr>
            </a:lvl3pPr>
            <a:lvl4pPr marL="1597363" algn="l" rtl="0" fontAlgn="base" latinLnBrk="1">
              <a:spcBef>
                <a:spcPct val="0"/>
              </a:spcBef>
              <a:spcAft>
                <a:spcPct val="0"/>
              </a:spcAft>
              <a:defRPr kumimoji="1" kern="1200">
                <a:solidFill>
                  <a:schemeClr val="tx1"/>
                </a:solidFill>
                <a:latin typeface="굴림" charset="-127"/>
                <a:ea typeface="굴림" charset="-127"/>
                <a:cs typeface="+mn-cs"/>
              </a:defRPr>
            </a:lvl4pPr>
            <a:lvl5pPr marL="2129822" algn="l" rtl="0" fontAlgn="base" latinLnBrk="1">
              <a:spcBef>
                <a:spcPct val="0"/>
              </a:spcBef>
              <a:spcAft>
                <a:spcPct val="0"/>
              </a:spcAft>
              <a:defRPr kumimoji="1" kern="1200">
                <a:solidFill>
                  <a:schemeClr val="tx1"/>
                </a:solidFill>
                <a:latin typeface="굴림" charset="-127"/>
                <a:ea typeface="굴림" charset="-127"/>
                <a:cs typeface="+mn-cs"/>
              </a:defRPr>
            </a:lvl5pPr>
            <a:lvl6pPr marL="2662271" algn="l" defTabSz="1064909" rtl="0" eaLnBrk="1" latinLnBrk="1" hangingPunct="1">
              <a:defRPr kumimoji="1" kern="1200">
                <a:solidFill>
                  <a:schemeClr val="tx1"/>
                </a:solidFill>
                <a:latin typeface="굴림" charset="-127"/>
                <a:ea typeface="굴림" charset="-127"/>
                <a:cs typeface="+mn-cs"/>
              </a:defRPr>
            </a:lvl6pPr>
            <a:lvl7pPr marL="3194729" algn="l" defTabSz="1064909" rtl="0" eaLnBrk="1" latinLnBrk="1" hangingPunct="1">
              <a:defRPr kumimoji="1" kern="1200">
                <a:solidFill>
                  <a:schemeClr val="tx1"/>
                </a:solidFill>
                <a:latin typeface="굴림" charset="-127"/>
                <a:ea typeface="굴림" charset="-127"/>
                <a:cs typeface="+mn-cs"/>
              </a:defRPr>
            </a:lvl7pPr>
            <a:lvl8pPr marL="3727180" algn="l" defTabSz="1064909" rtl="0" eaLnBrk="1" latinLnBrk="1" hangingPunct="1">
              <a:defRPr kumimoji="1" kern="1200">
                <a:solidFill>
                  <a:schemeClr val="tx1"/>
                </a:solidFill>
                <a:latin typeface="굴림" charset="-127"/>
                <a:ea typeface="굴림" charset="-127"/>
                <a:cs typeface="+mn-cs"/>
              </a:defRPr>
            </a:lvl8pPr>
            <a:lvl9pPr marL="4259636" algn="l" defTabSz="1064909" rtl="0" eaLnBrk="1" latinLnBrk="1" hangingPunct="1">
              <a:defRPr kumimoji="1" kern="1200">
                <a:solidFill>
                  <a:schemeClr val="tx1"/>
                </a:solidFill>
                <a:latin typeface="굴림" charset="-127"/>
                <a:ea typeface="굴림" charset="-127"/>
                <a:cs typeface="+mn-cs"/>
              </a:defRPr>
            </a:lvl9pPr>
          </a:lstStyle>
          <a:p>
            <a:pPr marL="88900" indent="-88900">
              <a:lnSpc>
                <a:spcPct val="150000"/>
              </a:lnSpc>
              <a:buClr>
                <a:srgbClr val="0079C1"/>
              </a:buClr>
              <a:buFont typeface="Arial"/>
              <a:buChar char="•"/>
              <a:tabLst>
                <a:tab pos="133350" algn="l"/>
              </a:tabLst>
              <a:defRPr lang="ko-KR"/>
            </a:pPr>
            <a:r>
              <a:rPr lang="mn-MN" altLang="ko-KR" sz="12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Зөвшөөрөгдөөгүй газар машин байрлуулах асуудлыг шийдвэрлэх улмаар хөдөлгөөний урсгалыг сайжруулж замын багтаамжийг нэмэгдүүлэх. </a:t>
            </a:r>
          </a:p>
          <a:p>
            <a:pPr marL="88900" indent="-88900">
              <a:lnSpc>
                <a:spcPct val="150000"/>
              </a:lnSpc>
              <a:buClr>
                <a:srgbClr val="0079C1"/>
              </a:buClr>
              <a:buFont typeface="Arial"/>
              <a:buChar char="•"/>
              <a:tabLst>
                <a:tab pos="133350" algn="l"/>
              </a:tabLst>
              <a:defRPr lang="ko-KR"/>
            </a:pPr>
            <a:r>
              <a:rPr lang="mn-MN" altLang="ko-KR" sz="12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Хүний оролцоогүйгээр зогсохыг хориглосон газар байрлуулсан автомашиныг илрүүлэх </a:t>
            </a:r>
            <a:r>
              <a:rPr lang="en-US" altLang="ko-KR" sz="12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a:t>
            </a:r>
            <a:r>
              <a:rPr lang="mn-MN" altLang="ko-KR" sz="12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хөдөлгөөнт болон суурилагдсан</a:t>
            </a:r>
            <a:r>
              <a:rPr lang="en-US" altLang="ko-KR" sz="12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 </a:t>
            </a:r>
            <a:r>
              <a:rPr lang="mn-MN" altLang="ko-KR" sz="12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систем</a:t>
            </a:r>
            <a:r>
              <a:rPr lang="en-US" altLang="ko-KR" sz="12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 </a:t>
            </a:r>
            <a:r>
              <a:rPr lang="mn-MN" altLang="ko-KR" sz="12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суурилуулсанаар цаг хугацаа болон зардал хэмнэнэ.</a:t>
            </a:r>
            <a:endParaRPr lang="en-US" altLang="ko-KR" sz="12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endParaRPr>
          </a:p>
        </p:txBody>
      </p:sp>
      <p:grpSp>
        <p:nvGrpSpPr>
          <p:cNvPr id="7" name="그룹 6"/>
          <p:cNvGrpSpPr/>
          <p:nvPr/>
        </p:nvGrpSpPr>
        <p:grpSpPr>
          <a:xfrm>
            <a:off x="367575" y="1797622"/>
            <a:ext cx="4092291" cy="2004588"/>
            <a:chOff x="1289293" y="2769947"/>
            <a:chExt cx="3642747" cy="1318451"/>
          </a:xfrm>
        </p:grpSpPr>
        <p:pic>
          <p:nvPicPr>
            <p:cNvPr id="115" name="그림 114" descr="불법주정차단속시스템"/>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1289293" y="2771247"/>
              <a:ext cx="2560540" cy="1317151"/>
            </a:xfrm>
            <a:prstGeom prst="rect">
              <a:avLst/>
            </a:prstGeom>
            <a:noFill/>
            <a:ln>
              <a:noFill/>
            </a:ln>
          </p:spPr>
        </p:pic>
        <p:pic>
          <p:nvPicPr>
            <p:cNvPr id="3074" name="Picture 2" descr="버스 불법주정차시스템에 대한 이미지 검색결과"/>
            <p:cNvPicPr>
              <a:picLocks noChangeAspect="1" noChangeArrowheads="1"/>
            </p:cNvPicPr>
            <p:nvPr/>
          </p:nvPicPr>
          <p:blipFill>
            <a:blip r:embed="rId3" cstate="print">
              <a:extLst>
                <a:ext uri="{28A0092B-C50C-407E-A947-70E740481C1C}">
                  <a14:useLocalDpi xmlns:a14="http://schemas.microsoft.com/office/drawing/2010/main" val="0"/>
                </a:ext>
              </a:extLst>
            </a:blip>
            <a:srcRect t="11153"/>
            <a:stretch>
              <a:fillRect/>
            </a:stretch>
          </p:blipFill>
          <p:spPr bwMode="auto">
            <a:xfrm>
              <a:off x="3785735" y="3395571"/>
              <a:ext cx="1145984" cy="68684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075" name="irc_mi" descr="불법주정차시스템에 대한 이미지 검색결과"/>
            <p:cNvPicPr>
              <a:picLocks noChangeAspect="1" noChangeArrowheads="1"/>
            </p:cNvPicPr>
            <p:nvPr/>
          </p:nvPicPr>
          <p:blipFill>
            <a:blip r:embed="rId4" cstate="print">
              <a:extLst>
                <a:ext uri="{28A0092B-C50C-407E-A947-70E740481C1C}">
                  <a14:useLocalDpi xmlns:a14="http://schemas.microsoft.com/office/drawing/2010/main" val="0"/>
                </a:ext>
              </a:extLst>
            </a:blip>
            <a:srcRect t="8347"/>
            <a:stretch>
              <a:fillRect/>
            </a:stretch>
          </p:blipFill>
          <p:spPr bwMode="auto">
            <a:xfrm>
              <a:off x="3793538" y="2769947"/>
              <a:ext cx="1138502" cy="6791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aphicFrame>
        <p:nvGraphicFramePr>
          <p:cNvPr id="116" name="표 115"/>
          <p:cNvGraphicFramePr>
            <a:graphicFrameLocks noGrp="1"/>
          </p:cNvGraphicFramePr>
          <p:nvPr>
            <p:extLst/>
          </p:nvPr>
        </p:nvGraphicFramePr>
        <p:xfrm>
          <a:off x="4581202" y="4869160"/>
          <a:ext cx="4239270" cy="1598314"/>
        </p:xfrm>
        <a:graphic>
          <a:graphicData uri="http://schemas.openxmlformats.org/drawingml/2006/table">
            <a:tbl>
              <a:tblPr firstRow="1" firstCol="1" bandRow="1">
                <a:tableStyleId>{5C22544A-7EE6-4342-B048-85BDC9FD1C3A}</a:tableStyleId>
              </a:tblPr>
              <a:tblGrid>
                <a:gridCol w="458410">
                  <a:extLst>
                    <a:ext uri="{9D8B030D-6E8A-4147-A177-3AD203B41FA5}">
                      <a16:colId xmlns:a16="http://schemas.microsoft.com/office/drawing/2014/main" val="20000"/>
                    </a:ext>
                  </a:extLst>
                </a:gridCol>
                <a:gridCol w="504056">
                  <a:extLst>
                    <a:ext uri="{9D8B030D-6E8A-4147-A177-3AD203B41FA5}">
                      <a16:colId xmlns:a16="http://schemas.microsoft.com/office/drawing/2014/main" val="20001"/>
                    </a:ext>
                  </a:extLst>
                </a:gridCol>
                <a:gridCol w="819201">
                  <a:extLst>
                    <a:ext uri="{9D8B030D-6E8A-4147-A177-3AD203B41FA5}">
                      <a16:colId xmlns:a16="http://schemas.microsoft.com/office/drawing/2014/main" val="20002"/>
                    </a:ext>
                  </a:extLst>
                </a:gridCol>
                <a:gridCol w="819201">
                  <a:extLst>
                    <a:ext uri="{9D8B030D-6E8A-4147-A177-3AD203B41FA5}">
                      <a16:colId xmlns:a16="http://schemas.microsoft.com/office/drawing/2014/main" val="20003"/>
                    </a:ext>
                  </a:extLst>
                </a:gridCol>
                <a:gridCol w="819201">
                  <a:extLst>
                    <a:ext uri="{9D8B030D-6E8A-4147-A177-3AD203B41FA5}">
                      <a16:colId xmlns:a16="http://schemas.microsoft.com/office/drawing/2014/main" val="20004"/>
                    </a:ext>
                  </a:extLst>
                </a:gridCol>
                <a:gridCol w="819201">
                  <a:extLst>
                    <a:ext uri="{9D8B030D-6E8A-4147-A177-3AD203B41FA5}">
                      <a16:colId xmlns:a16="http://schemas.microsoft.com/office/drawing/2014/main" val="20005"/>
                    </a:ext>
                  </a:extLst>
                </a:gridCol>
              </a:tblGrid>
              <a:tr h="295833">
                <a:tc gridSpan="2">
                  <a:txBody>
                    <a:bodyPr/>
                    <a:lstStyle/>
                    <a:p>
                      <a:pPr algn="ctr" fontAlgn="ctr" latinLnBrk="0">
                        <a:lnSpc>
                          <a:spcPct val="100000"/>
                        </a:lnSpc>
                        <a:spcAft>
                          <a:spcPts val="0"/>
                        </a:spcAft>
                      </a:pPr>
                      <a:r>
                        <a:rPr lang="mn-MN" altLang="ko-KR" sz="700" kern="0" dirty="0">
                          <a:effectLst/>
                          <a:latin typeface="Arial" panose="020B0604020202020204" pitchFamily="34" charset="0"/>
                          <a:ea typeface="나눔고딕 ExtraBold" panose="020D0904000000000000" pitchFamily="50" charset="-127"/>
                          <a:cs typeface="Arial" panose="020B0604020202020204" pitchFamily="34" charset="0"/>
                        </a:rPr>
                        <a:t>Ангилал</a:t>
                      </a:r>
                      <a:endParaRPr lang="ko-KR" sz="700" kern="100" dirty="0">
                        <a:effectLst/>
                        <a:latin typeface="Arial" panose="020B0604020202020204" pitchFamily="34" charset="0"/>
                        <a:ea typeface="나눔고딕 ExtraBold" panose="020D0904000000000000" pitchFamily="50" charset="-127"/>
                        <a:cs typeface="Arial" panose="020B0604020202020204" pitchFamily="34" charset="0"/>
                      </a:endParaRPr>
                    </a:p>
                  </a:txBody>
                  <a:tcPr marL="62865" marR="62865" marT="0"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rgbClr val="0070C0"/>
                    </a:solidFill>
                  </a:tcPr>
                </a:tc>
                <a:tc hMerge="1">
                  <a:txBody>
                    <a:bodyPr/>
                    <a:lstStyle/>
                    <a:p>
                      <a:pPr latinLnBrk="1"/>
                      <a:endParaRPr lang="ko-KR" altLang="en-US"/>
                    </a:p>
                  </a:txBody>
                  <a:tcPr/>
                </a:tc>
                <a:tc>
                  <a:txBody>
                    <a:bodyPr/>
                    <a:lstStyle/>
                    <a:p>
                      <a:pPr algn="ctr" fontAlgn="ctr" latinLnBrk="0">
                        <a:lnSpc>
                          <a:spcPct val="100000"/>
                        </a:lnSpc>
                        <a:spcAft>
                          <a:spcPts val="0"/>
                        </a:spcAft>
                      </a:pPr>
                      <a:r>
                        <a:rPr lang="en-US" altLang="ko-KR" sz="7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1-</a:t>
                      </a:r>
                      <a:r>
                        <a:rPr lang="mn-MN" altLang="ko-KR" sz="7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р үе шат</a:t>
                      </a:r>
                      <a:endParaRPr lang="en-US" sz="700" kern="0" dirty="0">
                        <a:effectLst/>
                        <a:latin typeface="Arial" panose="020B0604020202020204" pitchFamily="34" charset="0"/>
                        <a:ea typeface="나눔고딕 ExtraBold" panose="020D0904000000000000" pitchFamily="50" charset="-127"/>
                        <a:cs typeface="Arial" panose="020B0604020202020204" pitchFamily="34" charset="0"/>
                      </a:endParaRPr>
                    </a:p>
                    <a:p>
                      <a:pPr algn="ctr" fontAlgn="ctr" latinLnBrk="0">
                        <a:lnSpc>
                          <a:spcPct val="100000"/>
                        </a:lnSpc>
                        <a:spcAft>
                          <a:spcPts val="0"/>
                        </a:spcAft>
                      </a:pPr>
                      <a:r>
                        <a:rPr lang="en-US" altLang="ko-KR" sz="700" kern="0" dirty="0">
                          <a:effectLst/>
                          <a:latin typeface="Arial" panose="020B0604020202020204" pitchFamily="34" charset="0"/>
                          <a:ea typeface="나눔고딕 ExtraBold" panose="020D0904000000000000" pitchFamily="50" charset="-127"/>
                          <a:cs typeface="Arial" panose="020B0604020202020204" pitchFamily="34" charset="0"/>
                        </a:rPr>
                        <a:t>(2018-2022)</a:t>
                      </a:r>
                      <a:endParaRPr lang="ko-KR" sz="700" kern="100" dirty="0">
                        <a:effectLst/>
                        <a:latin typeface="Arial" panose="020B0604020202020204" pitchFamily="34" charset="0"/>
                        <a:ea typeface="나눔고딕 ExtraBold" panose="020D0904000000000000" pitchFamily="50" charset="-127"/>
                        <a:cs typeface="Arial" panose="020B0604020202020204" pitchFamily="34" charset="0"/>
                      </a:endParaRPr>
                    </a:p>
                  </a:txBody>
                  <a:tcPr marL="62865" marR="62865" marT="0"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rgbClr val="0070C0"/>
                    </a:solidFill>
                  </a:tcPr>
                </a:tc>
                <a:tc>
                  <a:txBody>
                    <a:bodyPr/>
                    <a:lstStyle/>
                    <a:p>
                      <a:pPr algn="ctr" fontAlgn="ctr" latinLnBrk="0">
                        <a:lnSpc>
                          <a:spcPct val="100000"/>
                        </a:lnSpc>
                        <a:spcAft>
                          <a:spcPts val="0"/>
                        </a:spcAft>
                      </a:pPr>
                      <a:r>
                        <a:rPr lang="en-US" altLang="ko-KR" sz="7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2-</a:t>
                      </a:r>
                      <a:r>
                        <a:rPr lang="mn-MN" altLang="ko-KR" sz="7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р үе шат</a:t>
                      </a:r>
                      <a:endParaRPr lang="en-US" sz="700" kern="0" dirty="0">
                        <a:effectLst/>
                        <a:latin typeface="Arial" panose="020B0604020202020204" pitchFamily="34" charset="0"/>
                        <a:ea typeface="나눔고딕 ExtraBold" panose="020D0904000000000000" pitchFamily="50" charset="-127"/>
                        <a:cs typeface="Arial" panose="020B0604020202020204" pitchFamily="34" charset="0"/>
                      </a:endParaRPr>
                    </a:p>
                    <a:p>
                      <a:pPr marL="0" marR="0" lvl="0" indent="0" algn="ctr" defTabSz="912330" rtl="0" eaLnBrk="1" fontAlgn="ctr" latinLnBrk="0" hangingPunct="1">
                        <a:lnSpc>
                          <a:spcPct val="100000"/>
                        </a:lnSpc>
                        <a:spcBef>
                          <a:spcPts val="0"/>
                        </a:spcBef>
                        <a:spcAft>
                          <a:spcPts val="0"/>
                        </a:spcAft>
                        <a:buClrTx/>
                        <a:buSzTx/>
                        <a:buFontTx/>
                        <a:buNone/>
                        <a:tabLst/>
                        <a:defRPr/>
                      </a:pPr>
                      <a:r>
                        <a:rPr lang="en-US" altLang="ko-KR" sz="700" kern="0" dirty="0">
                          <a:effectLst/>
                          <a:latin typeface="Arial" panose="020B0604020202020204" pitchFamily="34" charset="0"/>
                          <a:ea typeface="나눔고딕 ExtraBold" panose="020D0904000000000000" pitchFamily="50" charset="-127"/>
                          <a:cs typeface="Arial" panose="020B0604020202020204" pitchFamily="34" charset="0"/>
                        </a:rPr>
                        <a:t>(2023-2026)</a:t>
                      </a:r>
                      <a:endParaRPr lang="ko-KR" altLang="ko-KR" sz="700" kern="100" dirty="0">
                        <a:effectLst/>
                        <a:latin typeface="Arial" panose="020B0604020202020204" pitchFamily="34" charset="0"/>
                        <a:ea typeface="나눔고딕 ExtraBold" panose="020D0904000000000000" pitchFamily="50" charset="-127"/>
                        <a:cs typeface="Arial" panose="020B0604020202020204" pitchFamily="34" charset="0"/>
                      </a:endParaRPr>
                    </a:p>
                  </a:txBody>
                  <a:tcPr marL="62865" marR="62865" marT="0"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rgbClr val="0070C0"/>
                    </a:solidFill>
                  </a:tcPr>
                </a:tc>
                <a:tc>
                  <a:txBody>
                    <a:bodyPr/>
                    <a:lstStyle/>
                    <a:p>
                      <a:pPr algn="ctr" fontAlgn="ctr" latinLnBrk="0">
                        <a:lnSpc>
                          <a:spcPct val="100000"/>
                        </a:lnSpc>
                        <a:spcAft>
                          <a:spcPts val="0"/>
                        </a:spcAft>
                      </a:pPr>
                      <a:r>
                        <a:rPr lang="en-US" altLang="ko-KR" sz="7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3-</a:t>
                      </a:r>
                      <a:r>
                        <a:rPr lang="mn-MN" altLang="ko-KR" sz="7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р үе шат</a:t>
                      </a:r>
                      <a:endParaRPr lang="en-US" sz="700" kern="0" dirty="0">
                        <a:effectLst/>
                        <a:latin typeface="Arial" panose="020B0604020202020204" pitchFamily="34" charset="0"/>
                        <a:ea typeface="나눔고딕 ExtraBold" panose="020D0904000000000000" pitchFamily="50" charset="-127"/>
                        <a:cs typeface="Arial" panose="020B0604020202020204" pitchFamily="34" charset="0"/>
                      </a:endParaRPr>
                    </a:p>
                    <a:p>
                      <a:pPr marL="0" marR="0" lvl="0" indent="0" algn="ctr" defTabSz="912330" rtl="0" eaLnBrk="1" fontAlgn="ctr" latinLnBrk="0" hangingPunct="1">
                        <a:lnSpc>
                          <a:spcPct val="100000"/>
                        </a:lnSpc>
                        <a:spcBef>
                          <a:spcPts val="0"/>
                        </a:spcBef>
                        <a:spcAft>
                          <a:spcPts val="0"/>
                        </a:spcAft>
                        <a:buClrTx/>
                        <a:buSzTx/>
                        <a:buFontTx/>
                        <a:buNone/>
                        <a:tabLst/>
                        <a:defRPr/>
                      </a:pPr>
                      <a:r>
                        <a:rPr lang="en-US" altLang="ko-KR" sz="700" kern="0" dirty="0">
                          <a:effectLst/>
                          <a:latin typeface="Arial" panose="020B0604020202020204" pitchFamily="34" charset="0"/>
                          <a:ea typeface="나눔고딕 ExtraBold" panose="020D0904000000000000" pitchFamily="50" charset="-127"/>
                          <a:cs typeface="Arial" panose="020B0604020202020204" pitchFamily="34" charset="0"/>
                        </a:rPr>
                        <a:t>(2027-2030)</a:t>
                      </a:r>
                      <a:endParaRPr lang="ko-KR" altLang="ko-KR" sz="700" kern="100" dirty="0">
                        <a:effectLst/>
                        <a:latin typeface="Arial" panose="020B0604020202020204" pitchFamily="34" charset="0"/>
                        <a:ea typeface="나눔고딕 ExtraBold" panose="020D0904000000000000" pitchFamily="50" charset="-127"/>
                        <a:cs typeface="Arial" panose="020B0604020202020204" pitchFamily="34" charset="0"/>
                      </a:endParaRPr>
                    </a:p>
                  </a:txBody>
                  <a:tcPr marL="62865" marR="62865" marT="0"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rgbClr val="0070C0"/>
                    </a:solidFill>
                  </a:tcPr>
                </a:tc>
                <a:tc>
                  <a:txBody>
                    <a:bodyPr/>
                    <a:lstStyle/>
                    <a:p>
                      <a:pPr algn="ctr" fontAlgn="ctr" latinLnBrk="0">
                        <a:lnSpc>
                          <a:spcPct val="100000"/>
                        </a:lnSpc>
                        <a:spcAft>
                          <a:spcPts val="0"/>
                        </a:spcAft>
                      </a:pPr>
                      <a:r>
                        <a:rPr lang="mn-MN" altLang="ko-KR" sz="700" kern="0" dirty="0">
                          <a:effectLst/>
                          <a:latin typeface="Arial" panose="020B0604020202020204" pitchFamily="34" charset="0"/>
                          <a:ea typeface="나눔고딕 ExtraBold" panose="020D0904000000000000" pitchFamily="50" charset="-127"/>
                          <a:cs typeface="Arial" panose="020B0604020202020204" pitchFamily="34" charset="0"/>
                        </a:rPr>
                        <a:t>Нийт</a:t>
                      </a:r>
                      <a:endParaRPr lang="ko-KR" sz="700" kern="100" dirty="0">
                        <a:effectLst/>
                        <a:latin typeface="Arial" panose="020B0604020202020204" pitchFamily="34" charset="0"/>
                        <a:ea typeface="나눔고딕 ExtraBold" panose="020D0904000000000000" pitchFamily="50" charset="-127"/>
                        <a:cs typeface="Arial" panose="020B0604020202020204" pitchFamily="34" charset="0"/>
                      </a:endParaRPr>
                    </a:p>
                  </a:txBody>
                  <a:tcPr marL="62865" marR="62865" marT="0"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rgbClr val="0070C0"/>
                    </a:solidFill>
                  </a:tcPr>
                </a:tc>
                <a:extLst>
                  <a:ext uri="{0D108BD9-81ED-4DB2-BD59-A6C34878D82A}">
                    <a16:rowId xmlns:a16="http://schemas.microsoft.com/office/drawing/2014/main" val="10000"/>
                  </a:ext>
                </a:extLst>
              </a:tr>
              <a:tr h="244784">
                <a:tc rowSpan="2">
                  <a:txBody>
                    <a:bodyPr/>
                    <a:lstStyle/>
                    <a:p>
                      <a:pPr algn="ctr" fontAlgn="ctr" latinLnBrk="0">
                        <a:lnSpc>
                          <a:spcPct val="100000"/>
                        </a:lnSpc>
                        <a:spcAft>
                          <a:spcPts val="0"/>
                        </a:spcAft>
                      </a:pPr>
                      <a:r>
                        <a:rPr lang="mn-MN" altLang="ko-KR" sz="800" b="1"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rPr>
                        <a:t>Улаанбаатар</a:t>
                      </a:r>
                      <a:endParaRPr lang="ko-KR" sz="800" b="1"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endParaRPr>
                    </a:p>
                  </a:txBody>
                  <a:tcPr marL="62865" marR="62865" marT="0"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accent6">
                        <a:lumMod val="20000"/>
                        <a:lumOff val="80000"/>
                      </a:schemeClr>
                    </a:solidFill>
                  </a:tcPr>
                </a:tc>
                <a:tc>
                  <a:txBody>
                    <a:bodyPr/>
                    <a:lstStyle/>
                    <a:p>
                      <a:pPr algn="ctr" fontAlgn="ctr" latinLnBrk="0">
                        <a:lnSpc>
                          <a:spcPct val="100000"/>
                        </a:lnSpc>
                        <a:spcAft>
                          <a:spcPts val="0"/>
                        </a:spcAft>
                      </a:pPr>
                      <a:r>
                        <a:rPr lang="en-US" sz="800" b="1"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rPr>
                        <a:t>Fix</a:t>
                      </a:r>
                      <a:endParaRPr lang="ko-KR" sz="800" b="1"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endParaRPr>
                    </a:p>
                  </a:txBody>
                  <a:tcPr marL="62865" marR="62865" marT="0"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accent6">
                        <a:lumMod val="20000"/>
                        <a:lumOff val="80000"/>
                      </a:schemeClr>
                    </a:solidFill>
                  </a:tcPr>
                </a:tc>
                <a:tc>
                  <a:txBody>
                    <a:bodyPr/>
                    <a:lstStyle/>
                    <a:p>
                      <a:pPr algn="ctr" fontAlgn="ctr" latinLnBrk="0">
                        <a:lnSpc>
                          <a:spcPct val="100000"/>
                        </a:lnSpc>
                        <a:spcAft>
                          <a:spcPts val="0"/>
                        </a:spcAft>
                      </a:pPr>
                      <a:r>
                        <a:rPr lang="en-US" sz="800" kern="0" dirty="0">
                          <a:solidFill>
                            <a:schemeClr val="tx1"/>
                          </a:solidFill>
                          <a:effectLst/>
                          <a:latin typeface="Arial" panose="020B0604020202020204" pitchFamily="34" charset="0"/>
                          <a:ea typeface="나눔고딕 Bold" panose="020D0804000000000000" pitchFamily="50" charset="-127"/>
                          <a:cs typeface="Arial" panose="020B0604020202020204" pitchFamily="34" charset="0"/>
                        </a:rPr>
                        <a:t>40</a:t>
                      </a:r>
                      <a:endParaRPr lang="ko-KR" sz="800" kern="0" dirty="0">
                        <a:solidFill>
                          <a:schemeClr val="tx1"/>
                        </a:solidFill>
                        <a:effectLst/>
                        <a:latin typeface="Arial" panose="020B0604020202020204" pitchFamily="34" charset="0"/>
                        <a:ea typeface="나눔고딕 Bold" panose="020D0804000000000000" pitchFamily="50" charset="-127"/>
                        <a:cs typeface="Arial" panose="020B0604020202020204" pitchFamily="34" charset="0"/>
                      </a:endParaRPr>
                    </a:p>
                  </a:txBody>
                  <a:tcPr marL="0" marR="0" marT="0"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tc>
                  <a:txBody>
                    <a:bodyPr/>
                    <a:lstStyle/>
                    <a:p>
                      <a:pPr algn="ctr" fontAlgn="ctr" latinLnBrk="0">
                        <a:lnSpc>
                          <a:spcPct val="100000"/>
                        </a:lnSpc>
                        <a:spcAft>
                          <a:spcPts val="0"/>
                        </a:spcAft>
                      </a:pPr>
                      <a:r>
                        <a:rPr lang="en-US" sz="800" kern="0" dirty="0">
                          <a:solidFill>
                            <a:schemeClr val="tx1"/>
                          </a:solidFill>
                          <a:effectLst/>
                          <a:latin typeface="Arial" panose="020B0604020202020204" pitchFamily="34" charset="0"/>
                          <a:ea typeface="나눔고딕 Bold" panose="020D0804000000000000" pitchFamily="50" charset="-127"/>
                          <a:cs typeface="Arial" panose="020B0604020202020204" pitchFamily="34" charset="0"/>
                        </a:rPr>
                        <a:t>20</a:t>
                      </a:r>
                      <a:endParaRPr lang="ko-KR" sz="800" kern="0" dirty="0">
                        <a:solidFill>
                          <a:schemeClr val="tx1"/>
                        </a:solidFill>
                        <a:effectLst/>
                        <a:latin typeface="Arial" panose="020B0604020202020204" pitchFamily="34" charset="0"/>
                        <a:ea typeface="나눔고딕 Bold" panose="020D0804000000000000" pitchFamily="50" charset="-127"/>
                        <a:cs typeface="Arial" panose="020B0604020202020204" pitchFamily="34" charset="0"/>
                      </a:endParaRPr>
                    </a:p>
                  </a:txBody>
                  <a:tcPr marL="0" marR="0" marT="0"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tc>
                  <a:txBody>
                    <a:bodyPr/>
                    <a:lstStyle/>
                    <a:p>
                      <a:pPr algn="ctr" fontAlgn="ctr" latinLnBrk="0">
                        <a:lnSpc>
                          <a:spcPct val="100000"/>
                        </a:lnSpc>
                        <a:spcAft>
                          <a:spcPts val="0"/>
                        </a:spcAft>
                      </a:pPr>
                      <a:r>
                        <a:rPr lang="en-US" sz="800" kern="0" dirty="0">
                          <a:solidFill>
                            <a:schemeClr val="tx1"/>
                          </a:solidFill>
                          <a:effectLst/>
                          <a:latin typeface="Arial" panose="020B0604020202020204" pitchFamily="34" charset="0"/>
                          <a:ea typeface="나눔고딕 Bold" panose="020D0804000000000000" pitchFamily="50" charset="-127"/>
                          <a:cs typeface="Arial" panose="020B0604020202020204" pitchFamily="34" charset="0"/>
                        </a:rPr>
                        <a:t>30</a:t>
                      </a:r>
                      <a:endParaRPr lang="ko-KR" sz="800" kern="0" dirty="0">
                        <a:solidFill>
                          <a:schemeClr val="tx1"/>
                        </a:solidFill>
                        <a:effectLst/>
                        <a:latin typeface="Arial" panose="020B0604020202020204" pitchFamily="34" charset="0"/>
                        <a:ea typeface="나눔고딕 Bold" panose="020D0804000000000000" pitchFamily="50" charset="-127"/>
                        <a:cs typeface="Arial" panose="020B0604020202020204" pitchFamily="34" charset="0"/>
                      </a:endParaRPr>
                    </a:p>
                  </a:txBody>
                  <a:tcPr marL="0" marR="0" marT="0"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tc>
                  <a:txBody>
                    <a:bodyPr/>
                    <a:lstStyle/>
                    <a:p>
                      <a:pPr algn="ctr" fontAlgn="ctr" latinLnBrk="0">
                        <a:lnSpc>
                          <a:spcPct val="100000"/>
                        </a:lnSpc>
                        <a:spcAft>
                          <a:spcPts val="0"/>
                        </a:spcAft>
                      </a:pPr>
                      <a:r>
                        <a:rPr lang="en-US" sz="800" kern="0" dirty="0">
                          <a:solidFill>
                            <a:schemeClr val="tx1"/>
                          </a:solidFill>
                          <a:effectLst/>
                          <a:latin typeface="Arial" panose="020B0604020202020204" pitchFamily="34" charset="0"/>
                          <a:ea typeface="나눔고딕 Bold" panose="020D0804000000000000" pitchFamily="50" charset="-127"/>
                          <a:cs typeface="Arial" panose="020B0604020202020204" pitchFamily="34" charset="0"/>
                        </a:rPr>
                        <a:t>90</a:t>
                      </a:r>
                      <a:endParaRPr lang="ko-KR" sz="800" kern="0" dirty="0">
                        <a:solidFill>
                          <a:schemeClr val="tx1"/>
                        </a:solidFill>
                        <a:effectLst/>
                        <a:latin typeface="Arial" panose="020B0604020202020204" pitchFamily="34" charset="0"/>
                        <a:ea typeface="나눔고딕 Bold" panose="020D0804000000000000" pitchFamily="50" charset="-127"/>
                        <a:cs typeface="Arial" panose="020B0604020202020204" pitchFamily="34" charset="0"/>
                      </a:endParaRPr>
                    </a:p>
                  </a:txBody>
                  <a:tcPr marL="0" marR="0" marT="0"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extLst>
                  <a:ext uri="{0D108BD9-81ED-4DB2-BD59-A6C34878D82A}">
                    <a16:rowId xmlns:a16="http://schemas.microsoft.com/office/drawing/2014/main" val="10001"/>
                  </a:ext>
                </a:extLst>
              </a:tr>
              <a:tr h="272296">
                <a:tc vMerge="1">
                  <a:txBody>
                    <a:bodyPr/>
                    <a:lstStyle/>
                    <a:p>
                      <a:pPr latinLnBrk="1"/>
                      <a:endParaRPr lang="ko-KR" altLang="en-US"/>
                    </a:p>
                  </a:txBody>
                  <a:tcPr/>
                </a:tc>
                <a:tc>
                  <a:txBody>
                    <a:bodyPr/>
                    <a:lstStyle/>
                    <a:p>
                      <a:pPr algn="ctr" fontAlgn="ctr" latinLnBrk="0">
                        <a:lnSpc>
                          <a:spcPct val="100000"/>
                        </a:lnSpc>
                        <a:spcAft>
                          <a:spcPts val="0"/>
                        </a:spcAft>
                      </a:pPr>
                      <a:r>
                        <a:rPr lang="en-US" sz="800" b="1"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rPr>
                        <a:t>Bus</a:t>
                      </a:r>
                      <a:endParaRPr lang="ko-KR" sz="800" b="1"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endParaRPr>
                    </a:p>
                  </a:txBody>
                  <a:tcPr marL="62865" marR="62865" marT="0"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accent6">
                        <a:lumMod val="20000"/>
                        <a:lumOff val="80000"/>
                      </a:schemeClr>
                    </a:solidFill>
                  </a:tcPr>
                </a:tc>
                <a:tc>
                  <a:txBody>
                    <a:bodyPr/>
                    <a:lstStyle/>
                    <a:p>
                      <a:pPr algn="ctr" fontAlgn="ctr" latinLnBrk="0">
                        <a:lnSpc>
                          <a:spcPct val="100000"/>
                        </a:lnSpc>
                        <a:spcAft>
                          <a:spcPts val="0"/>
                        </a:spcAft>
                      </a:pPr>
                      <a:r>
                        <a:rPr lang="en-US" sz="800" kern="0" dirty="0">
                          <a:solidFill>
                            <a:schemeClr val="tx1"/>
                          </a:solidFill>
                          <a:effectLst/>
                          <a:latin typeface="Arial" panose="020B0604020202020204" pitchFamily="34" charset="0"/>
                          <a:ea typeface="나눔고딕 Bold" panose="020D0804000000000000" pitchFamily="50" charset="-127"/>
                          <a:cs typeface="Arial" panose="020B0604020202020204" pitchFamily="34" charset="0"/>
                        </a:rPr>
                        <a:t>40</a:t>
                      </a:r>
                      <a:endParaRPr lang="ko-KR" sz="800" kern="0" dirty="0">
                        <a:solidFill>
                          <a:schemeClr val="tx1"/>
                        </a:solidFill>
                        <a:effectLst/>
                        <a:latin typeface="Arial" panose="020B0604020202020204" pitchFamily="34" charset="0"/>
                        <a:ea typeface="나눔고딕 Bold" panose="020D0804000000000000" pitchFamily="50" charset="-127"/>
                        <a:cs typeface="Arial" panose="020B0604020202020204" pitchFamily="34" charset="0"/>
                      </a:endParaRPr>
                    </a:p>
                  </a:txBody>
                  <a:tcPr marL="0" marR="0" marT="0"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tc>
                  <a:txBody>
                    <a:bodyPr/>
                    <a:lstStyle/>
                    <a:p>
                      <a:pPr algn="ctr" fontAlgn="ctr" latinLnBrk="0">
                        <a:lnSpc>
                          <a:spcPct val="100000"/>
                        </a:lnSpc>
                        <a:spcAft>
                          <a:spcPts val="0"/>
                        </a:spcAft>
                      </a:pPr>
                      <a:r>
                        <a:rPr lang="en-US" sz="800" kern="0" dirty="0">
                          <a:solidFill>
                            <a:schemeClr val="tx1"/>
                          </a:solidFill>
                          <a:effectLst/>
                          <a:latin typeface="Arial" panose="020B0604020202020204" pitchFamily="34" charset="0"/>
                          <a:ea typeface="나눔고딕 Bold" panose="020D0804000000000000" pitchFamily="50" charset="-127"/>
                          <a:cs typeface="Arial" panose="020B0604020202020204" pitchFamily="34" charset="0"/>
                        </a:rPr>
                        <a:t>60</a:t>
                      </a:r>
                      <a:endParaRPr lang="ko-KR" sz="800" kern="0" dirty="0">
                        <a:solidFill>
                          <a:schemeClr val="tx1"/>
                        </a:solidFill>
                        <a:effectLst/>
                        <a:latin typeface="Arial" panose="020B0604020202020204" pitchFamily="34" charset="0"/>
                        <a:ea typeface="나눔고딕 Bold" panose="020D0804000000000000" pitchFamily="50" charset="-127"/>
                        <a:cs typeface="Arial" panose="020B0604020202020204" pitchFamily="34" charset="0"/>
                      </a:endParaRPr>
                    </a:p>
                  </a:txBody>
                  <a:tcPr marL="0" marR="0" marT="0"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tc>
                  <a:txBody>
                    <a:bodyPr/>
                    <a:lstStyle/>
                    <a:p>
                      <a:pPr algn="ctr" fontAlgn="ctr" latinLnBrk="0">
                        <a:lnSpc>
                          <a:spcPct val="100000"/>
                        </a:lnSpc>
                        <a:spcAft>
                          <a:spcPts val="0"/>
                        </a:spcAft>
                      </a:pPr>
                      <a:r>
                        <a:rPr lang="en-US" sz="800" kern="0" dirty="0">
                          <a:solidFill>
                            <a:schemeClr val="tx1"/>
                          </a:solidFill>
                          <a:effectLst/>
                          <a:latin typeface="Arial" panose="020B0604020202020204" pitchFamily="34" charset="0"/>
                          <a:ea typeface="나눔고딕 Bold" panose="020D0804000000000000" pitchFamily="50" charset="-127"/>
                          <a:cs typeface="Arial" panose="020B0604020202020204" pitchFamily="34" charset="0"/>
                        </a:rPr>
                        <a:t>40</a:t>
                      </a:r>
                      <a:endParaRPr lang="ko-KR" sz="800" kern="0" dirty="0">
                        <a:solidFill>
                          <a:schemeClr val="tx1"/>
                        </a:solidFill>
                        <a:effectLst/>
                        <a:latin typeface="Arial" panose="020B0604020202020204" pitchFamily="34" charset="0"/>
                        <a:ea typeface="나눔고딕 Bold" panose="020D0804000000000000" pitchFamily="50" charset="-127"/>
                        <a:cs typeface="Arial" panose="020B0604020202020204" pitchFamily="34" charset="0"/>
                      </a:endParaRPr>
                    </a:p>
                  </a:txBody>
                  <a:tcPr marL="0" marR="0" marT="0"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tc>
                  <a:txBody>
                    <a:bodyPr/>
                    <a:lstStyle/>
                    <a:p>
                      <a:pPr algn="ctr" fontAlgn="ctr" latinLnBrk="0">
                        <a:lnSpc>
                          <a:spcPct val="100000"/>
                        </a:lnSpc>
                        <a:spcAft>
                          <a:spcPts val="0"/>
                        </a:spcAft>
                      </a:pPr>
                      <a:r>
                        <a:rPr lang="en-US" sz="800" kern="0" dirty="0">
                          <a:solidFill>
                            <a:schemeClr val="tx1"/>
                          </a:solidFill>
                          <a:effectLst/>
                          <a:latin typeface="Arial" panose="020B0604020202020204" pitchFamily="34" charset="0"/>
                          <a:ea typeface="나눔고딕 Bold" panose="020D0804000000000000" pitchFamily="50" charset="-127"/>
                          <a:cs typeface="Arial" panose="020B0604020202020204" pitchFamily="34" charset="0"/>
                        </a:rPr>
                        <a:t>140</a:t>
                      </a:r>
                      <a:endParaRPr lang="ko-KR" sz="800" kern="0" dirty="0">
                        <a:solidFill>
                          <a:schemeClr val="tx1"/>
                        </a:solidFill>
                        <a:effectLst/>
                        <a:latin typeface="Arial" panose="020B0604020202020204" pitchFamily="34" charset="0"/>
                        <a:ea typeface="나눔고딕 Bold" panose="020D0804000000000000" pitchFamily="50" charset="-127"/>
                        <a:cs typeface="Arial" panose="020B0604020202020204" pitchFamily="34" charset="0"/>
                      </a:endParaRPr>
                    </a:p>
                  </a:txBody>
                  <a:tcPr marL="0" marR="0" marT="0"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extLst>
                  <a:ext uri="{0D108BD9-81ED-4DB2-BD59-A6C34878D82A}">
                    <a16:rowId xmlns:a16="http://schemas.microsoft.com/office/drawing/2014/main" val="10002"/>
                  </a:ext>
                </a:extLst>
              </a:tr>
              <a:tr h="244784">
                <a:tc rowSpan="2">
                  <a:txBody>
                    <a:bodyPr/>
                    <a:lstStyle/>
                    <a:p>
                      <a:pPr algn="ctr" fontAlgn="ctr" latinLnBrk="0">
                        <a:lnSpc>
                          <a:spcPct val="100000"/>
                        </a:lnSpc>
                        <a:spcAft>
                          <a:spcPts val="0"/>
                        </a:spcAft>
                      </a:pPr>
                      <a:r>
                        <a:rPr lang="mn-MN" sz="800" b="1"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rPr>
                        <a:t>Орон нутаг</a:t>
                      </a:r>
                      <a:endParaRPr lang="ko-KR" sz="800" b="1"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endParaRPr>
                    </a:p>
                  </a:txBody>
                  <a:tcPr marL="62865" marR="62865" marT="0"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accent6">
                        <a:lumMod val="20000"/>
                        <a:lumOff val="80000"/>
                      </a:schemeClr>
                    </a:solidFill>
                  </a:tcPr>
                </a:tc>
                <a:tc>
                  <a:txBody>
                    <a:bodyPr/>
                    <a:lstStyle/>
                    <a:p>
                      <a:pPr algn="ctr" fontAlgn="ctr" latinLnBrk="0">
                        <a:lnSpc>
                          <a:spcPct val="100000"/>
                        </a:lnSpc>
                        <a:spcAft>
                          <a:spcPts val="0"/>
                        </a:spcAft>
                      </a:pPr>
                      <a:r>
                        <a:rPr lang="en-US" sz="800" b="1"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rPr>
                        <a:t>Fix</a:t>
                      </a:r>
                      <a:endParaRPr lang="ko-KR" sz="800" b="1"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endParaRPr>
                    </a:p>
                  </a:txBody>
                  <a:tcPr marL="62865" marR="62865" marT="0"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accent6">
                        <a:lumMod val="20000"/>
                        <a:lumOff val="80000"/>
                      </a:schemeClr>
                    </a:solidFill>
                  </a:tcPr>
                </a:tc>
                <a:tc>
                  <a:txBody>
                    <a:bodyPr/>
                    <a:lstStyle/>
                    <a:p>
                      <a:pPr algn="ctr" fontAlgn="ctr" latinLnBrk="0">
                        <a:lnSpc>
                          <a:spcPct val="100000"/>
                        </a:lnSpc>
                        <a:spcAft>
                          <a:spcPts val="0"/>
                        </a:spcAft>
                      </a:pPr>
                      <a:r>
                        <a:rPr lang="en-US" sz="800" kern="0" dirty="0">
                          <a:solidFill>
                            <a:schemeClr val="tx1"/>
                          </a:solidFill>
                          <a:effectLst/>
                          <a:latin typeface="Arial" panose="020B0604020202020204" pitchFamily="34" charset="0"/>
                          <a:ea typeface="나눔고딕 Bold" panose="020D0804000000000000" pitchFamily="50" charset="-127"/>
                          <a:cs typeface="Arial" panose="020B0604020202020204" pitchFamily="34" charset="0"/>
                        </a:rPr>
                        <a:t>-</a:t>
                      </a:r>
                      <a:endParaRPr lang="ko-KR" sz="800" kern="0" dirty="0">
                        <a:solidFill>
                          <a:schemeClr val="tx1"/>
                        </a:solidFill>
                        <a:effectLst/>
                        <a:latin typeface="Arial" panose="020B0604020202020204" pitchFamily="34" charset="0"/>
                        <a:ea typeface="나눔고딕 Bold" panose="020D0804000000000000" pitchFamily="50" charset="-127"/>
                        <a:cs typeface="Arial" panose="020B0604020202020204" pitchFamily="34" charset="0"/>
                      </a:endParaRPr>
                    </a:p>
                  </a:txBody>
                  <a:tcPr marL="0" marR="0" marT="0"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tc>
                  <a:txBody>
                    <a:bodyPr/>
                    <a:lstStyle/>
                    <a:p>
                      <a:pPr algn="ctr" fontAlgn="ctr" latinLnBrk="0">
                        <a:lnSpc>
                          <a:spcPct val="100000"/>
                        </a:lnSpc>
                        <a:spcAft>
                          <a:spcPts val="0"/>
                        </a:spcAft>
                      </a:pPr>
                      <a:r>
                        <a:rPr lang="en-US" sz="800" kern="0" dirty="0">
                          <a:solidFill>
                            <a:schemeClr val="tx1"/>
                          </a:solidFill>
                          <a:effectLst/>
                          <a:latin typeface="Arial" panose="020B0604020202020204" pitchFamily="34" charset="0"/>
                          <a:ea typeface="나눔고딕 Bold" panose="020D0804000000000000" pitchFamily="50" charset="-127"/>
                          <a:cs typeface="Arial" panose="020B0604020202020204" pitchFamily="34" charset="0"/>
                        </a:rPr>
                        <a:t>65</a:t>
                      </a:r>
                      <a:endParaRPr lang="ko-KR" sz="800" kern="0" dirty="0">
                        <a:solidFill>
                          <a:schemeClr val="tx1"/>
                        </a:solidFill>
                        <a:effectLst/>
                        <a:latin typeface="Arial" panose="020B0604020202020204" pitchFamily="34" charset="0"/>
                        <a:ea typeface="나눔고딕 Bold" panose="020D0804000000000000" pitchFamily="50" charset="-127"/>
                        <a:cs typeface="Arial" panose="020B0604020202020204" pitchFamily="34" charset="0"/>
                      </a:endParaRPr>
                    </a:p>
                  </a:txBody>
                  <a:tcPr marL="0" marR="0" marT="0"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tc>
                  <a:txBody>
                    <a:bodyPr/>
                    <a:lstStyle/>
                    <a:p>
                      <a:pPr algn="ctr" fontAlgn="ctr" latinLnBrk="0">
                        <a:lnSpc>
                          <a:spcPct val="100000"/>
                        </a:lnSpc>
                        <a:spcAft>
                          <a:spcPts val="0"/>
                        </a:spcAft>
                      </a:pPr>
                      <a:r>
                        <a:rPr lang="en-US" sz="800" kern="0" dirty="0">
                          <a:solidFill>
                            <a:schemeClr val="tx1"/>
                          </a:solidFill>
                          <a:effectLst/>
                          <a:latin typeface="Arial" panose="020B0604020202020204" pitchFamily="34" charset="0"/>
                          <a:ea typeface="나눔고딕 Bold" panose="020D0804000000000000" pitchFamily="50" charset="-127"/>
                          <a:cs typeface="Arial" panose="020B0604020202020204" pitchFamily="34" charset="0"/>
                        </a:rPr>
                        <a:t>65</a:t>
                      </a:r>
                      <a:endParaRPr lang="ko-KR" sz="800" kern="0" dirty="0">
                        <a:solidFill>
                          <a:schemeClr val="tx1"/>
                        </a:solidFill>
                        <a:effectLst/>
                        <a:latin typeface="Arial" panose="020B0604020202020204" pitchFamily="34" charset="0"/>
                        <a:ea typeface="나눔고딕 Bold" panose="020D0804000000000000" pitchFamily="50" charset="-127"/>
                        <a:cs typeface="Arial" panose="020B0604020202020204" pitchFamily="34" charset="0"/>
                      </a:endParaRPr>
                    </a:p>
                  </a:txBody>
                  <a:tcPr marL="0" marR="0" marT="0"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tc>
                  <a:txBody>
                    <a:bodyPr/>
                    <a:lstStyle/>
                    <a:p>
                      <a:pPr algn="ctr" fontAlgn="ctr" latinLnBrk="0">
                        <a:lnSpc>
                          <a:spcPct val="100000"/>
                        </a:lnSpc>
                        <a:spcAft>
                          <a:spcPts val="0"/>
                        </a:spcAft>
                      </a:pPr>
                      <a:r>
                        <a:rPr lang="en-US" sz="800" kern="0" dirty="0">
                          <a:solidFill>
                            <a:schemeClr val="tx1"/>
                          </a:solidFill>
                          <a:effectLst/>
                          <a:latin typeface="Arial" panose="020B0604020202020204" pitchFamily="34" charset="0"/>
                          <a:ea typeface="나눔고딕 Bold" panose="020D0804000000000000" pitchFamily="50" charset="-127"/>
                          <a:cs typeface="Arial" panose="020B0604020202020204" pitchFamily="34" charset="0"/>
                        </a:rPr>
                        <a:t>130</a:t>
                      </a:r>
                      <a:endParaRPr lang="ko-KR" sz="800" kern="0" dirty="0">
                        <a:solidFill>
                          <a:schemeClr val="tx1"/>
                        </a:solidFill>
                        <a:effectLst/>
                        <a:latin typeface="Arial" panose="020B0604020202020204" pitchFamily="34" charset="0"/>
                        <a:ea typeface="나눔고딕 Bold" panose="020D0804000000000000" pitchFamily="50" charset="-127"/>
                        <a:cs typeface="Arial" panose="020B0604020202020204" pitchFamily="34" charset="0"/>
                      </a:endParaRPr>
                    </a:p>
                  </a:txBody>
                  <a:tcPr marL="0" marR="0" marT="0"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extLst>
                  <a:ext uri="{0D108BD9-81ED-4DB2-BD59-A6C34878D82A}">
                    <a16:rowId xmlns:a16="http://schemas.microsoft.com/office/drawing/2014/main" val="10003"/>
                  </a:ext>
                </a:extLst>
              </a:tr>
              <a:tr h="244784">
                <a:tc vMerge="1">
                  <a:txBody>
                    <a:bodyPr/>
                    <a:lstStyle/>
                    <a:p>
                      <a:pPr latinLnBrk="1"/>
                      <a:endParaRPr lang="ko-KR" altLang="en-US"/>
                    </a:p>
                  </a:txBody>
                  <a:tcPr/>
                </a:tc>
                <a:tc>
                  <a:txBody>
                    <a:bodyPr/>
                    <a:lstStyle/>
                    <a:p>
                      <a:pPr algn="ctr" fontAlgn="ctr" latinLnBrk="0">
                        <a:lnSpc>
                          <a:spcPct val="100000"/>
                        </a:lnSpc>
                        <a:spcAft>
                          <a:spcPts val="0"/>
                        </a:spcAft>
                      </a:pPr>
                      <a:r>
                        <a:rPr lang="en-US" sz="800" b="1"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rPr>
                        <a:t>Bus</a:t>
                      </a:r>
                      <a:endParaRPr lang="ko-KR" sz="800" b="1"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endParaRPr>
                    </a:p>
                  </a:txBody>
                  <a:tcPr marL="62865" marR="62865" marT="0"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accent6">
                        <a:lumMod val="20000"/>
                        <a:lumOff val="80000"/>
                      </a:schemeClr>
                    </a:solidFill>
                  </a:tcPr>
                </a:tc>
                <a:tc>
                  <a:txBody>
                    <a:bodyPr/>
                    <a:lstStyle/>
                    <a:p>
                      <a:pPr algn="ctr" fontAlgn="ctr" latinLnBrk="0">
                        <a:lnSpc>
                          <a:spcPct val="100000"/>
                        </a:lnSpc>
                        <a:spcAft>
                          <a:spcPts val="0"/>
                        </a:spcAft>
                      </a:pPr>
                      <a:r>
                        <a:rPr lang="en-US" sz="800" kern="0" dirty="0">
                          <a:solidFill>
                            <a:schemeClr val="tx1"/>
                          </a:solidFill>
                          <a:effectLst/>
                          <a:latin typeface="Arial" panose="020B0604020202020204" pitchFamily="34" charset="0"/>
                          <a:ea typeface="나눔고딕 Bold" panose="020D0804000000000000" pitchFamily="50" charset="-127"/>
                          <a:cs typeface="Arial" panose="020B0604020202020204" pitchFamily="34" charset="0"/>
                        </a:rPr>
                        <a:t>-</a:t>
                      </a:r>
                      <a:endParaRPr lang="ko-KR" sz="800" kern="0" dirty="0">
                        <a:solidFill>
                          <a:schemeClr val="tx1"/>
                        </a:solidFill>
                        <a:effectLst/>
                        <a:latin typeface="Arial" panose="020B0604020202020204" pitchFamily="34" charset="0"/>
                        <a:ea typeface="나눔고딕 Bold" panose="020D0804000000000000" pitchFamily="50" charset="-127"/>
                        <a:cs typeface="Arial" panose="020B0604020202020204" pitchFamily="34" charset="0"/>
                      </a:endParaRPr>
                    </a:p>
                  </a:txBody>
                  <a:tcPr marL="0" marR="0" marT="0"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tc>
                  <a:txBody>
                    <a:bodyPr/>
                    <a:lstStyle/>
                    <a:p>
                      <a:pPr algn="ctr" fontAlgn="ctr" latinLnBrk="0">
                        <a:lnSpc>
                          <a:spcPct val="100000"/>
                        </a:lnSpc>
                        <a:spcAft>
                          <a:spcPts val="0"/>
                        </a:spcAft>
                      </a:pPr>
                      <a:r>
                        <a:rPr lang="en-US" sz="800" kern="0" dirty="0">
                          <a:solidFill>
                            <a:schemeClr val="tx1"/>
                          </a:solidFill>
                          <a:effectLst/>
                          <a:latin typeface="Arial" panose="020B0604020202020204" pitchFamily="34" charset="0"/>
                          <a:ea typeface="나눔고딕 Bold" panose="020D0804000000000000" pitchFamily="50" charset="-127"/>
                          <a:cs typeface="Arial" panose="020B0604020202020204" pitchFamily="34" charset="0"/>
                        </a:rPr>
                        <a:t>52</a:t>
                      </a:r>
                      <a:endParaRPr lang="ko-KR" sz="800" kern="0" dirty="0">
                        <a:solidFill>
                          <a:schemeClr val="tx1"/>
                        </a:solidFill>
                        <a:effectLst/>
                        <a:latin typeface="Arial" panose="020B0604020202020204" pitchFamily="34" charset="0"/>
                        <a:ea typeface="나눔고딕 Bold" panose="020D0804000000000000" pitchFamily="50" charset="-127"/>
                        <a:cs typeface="Arial" panose="020B0604020202020204" pitchFamily="34" charset="0"/>
                      </a:endParaRPr>
                    </a:p>
                  </a:txBody>
                  <a:tcPr marL="0" marR="0" marT="0"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tc>
                  <a:txBody>
                    <a:bodyPr/>
                    <a:lstStyle/>
                    <a:p>
                      <a:pPr algn="ctr" fontAlgn="ctr" latinLnBrk="0">
                        <a:lnSpc>
                          <a:spcPct val="100000"/>
                        </a:lnSpc>
                        <a:spcAft>
                          <a:spcPts val="0"/>
                        </a:spcAft>
                      </a:pPr>
                      <a:r>
                        <a:rPr lang="en-US" sz="800" kern="0" dirty="0">
                          <a:solidFill>
                            <a:schemeClr val="tx1"/>
                          </a:solidFill>
                          <a:effectLst/>
                          <a:latin typeface="Arial" panose="020B0604020202020204" pitchFamily="34" charset="0"/>
                          <a:ea typeface="나눔고딕 Bold" panose="020D0804000000000000" pitchFamily="50" charset="-127"/>
                          <a:cs typeface="Arial" panose="020B0604020202020204" pitchFamily="34" charset="0"/>
                        </a:rPr>
                        <a:t>104</a:t>
                      </a:r>
                      <a:endParaRPr lang="ko-KR" sz="800" kern="0" dirty="0">
                        <a:solidFill>
                          <a:schemeClr val="tx1"/>
                        </a:solidFill>
                        <a:effectLst/>
                        <a:latin typeface="Arial" panose="020B0604020202020204" pitchFamily="34" charset="0"/>
                        <a:ea typeface="나눔고딕 Bold" panose="020D0804000000000000" pitchFamily="50" charset="-127"/>
                        <a:cs typeface="Arial" panose="020B0604020202020204" pitchFamily="34" charset="0"/>
                      </a:endParaRPr>
                    </a:p>
                  </a:txBody>
                  <a:tcPr marL="0" marR="0" marT="0"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tc>
                  <a:txBody>
                    <a:bodyPr/>
                    <a:lstStyle/>
                    <a:p>
                      <a:pPr algn="ctr" fontAlgn="ctr" latinLnBrk="0">
                        <a:lnSpc>
                          <a:spcPct val="100000"/>
                        </a:lnSpc>
                        <a:spcAft>
                          <a:spcPts val="0"/>
                        </a:spcAft>
                      </a:pPr>
                      <a:r>
                        <a:rPr lang="en-US" sz="800" kern="0" dirty="0">
                          <a:solidFill>
                            <a:schemeClr val="tx1"/>
                          </a:solidFill>
                          <a:effectLst/>
                          <a:latin typeface="Arial" panose="020B0604020202020204" pitchFamily="34" charset="0"/>
                          <a:ea typeface="나눔고딕 Bold" panose="020D0804000000000000" pitchFamily="50" charset="-127"/>
                          <a:cs typeface="Arial" panose="020B0604020202020204" pitchFamily="34" charset="0"/>
                        </a:rPr>
                        <a:t>156</a:t>
                      </a:r>
                      <a:endParaRPr lang="ko-KR" sz="800" kern="0" dirty="0">
                        <a:solidFill>
                          <a:schemeClr val="tx1"/>
                        </a:solidFill>
                        <a:effectLst/>
                        <a:latin typeface="Arial" panose="020B0604020202020204" pitchFamily="34" charset="0"/>
                        <a:ea typeface="나눔고딕 Bold" panose="020D0804000000000000" pitchFamily="50" charset="-127"/>
                        <a:cs typeface="Arial" panose="020B0604020202020204" pitchFamily="34" charset="0"/>
                      </a:endParaRPr>
                    </a:p>
                  </a:txBody>
                  <a:tcPr marL="0" marR="0" marT="0"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extLst>
                  <a:ext uri="{0D108BD9-81ED-4DB2-BD59-A6C34878D82A}">
                    <a16:rowId xmlns:a16="http://schemas.microsoft.com/office/drawing/2014/main" val="10004"/>
                  </a:ext>
                </a:extLst>
              </a:tr>
              <a:tr h="295833">
                <a:tc gridSpan="2">
                  <a:txBody>
                    <a:bodyPr/>
                    <a:lstStyle/>
                    <a:p>
                      <a:pPr marL="0" marR="0" indent="0" algn="ctr" defTabSz="912330" rtl="0" eaLnBrk="1" fontAlgn="ctr" latinLnBrk="0" hangingPunct="1">
                        <a:lnSpc>
                          <a:spcPct val="100000"/>
                        </a:lnSpc>
                        <a:spcBef>
                          <a:spcPts val="0"/>
                        </a:spcBef>
                        <a:spcAft>
                          <a:spcPts val="0"/>
                        </a:spcAft>
                        <a:buClrTx/>
                        <a:buSzTx/>
                        <a:buFontTx/>
                        <a:buNone/>
                        <a:tabLst/>
                        <a:defRPr/>
                      </a:pPr>
                      <a:r>
                        <a:rPr lang="mn-MN" sz="8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rPr>
                        <a:t>Удирдлагын</a:t>
                      </a:r>
                      <a:r>
                        <a:rPr lang="mn-MN" sz="800" kern="0" baseline="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rPr>
                        <a:t> төв</a:t>
                      </a:r>
                      <a:endParaRPr lang="ko-KR" altLang="en-US" sz="800" kern="10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endParaRPr>
                    </a:p>
                  </a:txBody>
                  <a:tcPr marL="62865" marR="62865" marT="0"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accent6">
                        <a:lumMod val="20000"/>
                        <a:lumOff val="80000"/>
                      </a:schemeClr>
                    </a:solidFill>
                  </a:tcPr>
                </a:tc>
                <a:tc hMerge="1">
                  <a:txBody>
                    <a:bodyPr/>
                    <a:lstStyle/>
                    <a:p>
                      <a:pPr latinLnBrk="1"/>
                      <a:endParaRPr lang="ko-KR" altLang="en-US"/>
                    </a:p>
                  </a:txBody>
                  <a:tcPr/>
                </a:tc>
                <a:tc>
                  <a:txBody>
                    <a:bodyPr/>
                    <a:lstStyle/>
                    <a:p>
                      <a:pPr algn="ctr" fontAlgn="ctr" latinLnBrk="0">
                        <a:lnSpc>
                          <a:spcPct val="100000"/>
                        </a:lnSpc>
                        <a:spcAft>
                          <a:spcPts val="0"/>
                        </a:spcAft>
                      </a:pPr>
                      <a:r>
                        <a:rPr lang="en-US" sz="800" kern="0" dirty="0">
                          <a:solidFill>
                            <a:schemeClr val="tx1"/>
                          </a:solidFill>
                          <a:effectLst/>
                          <a:latin typeface="Arial" panose="020B0604020202020204" pitchFamily="34" charset="0"/>
                          <a:ea typeface="나눔고딕 Bold" panose="020D0804000000000000" pitchFamily="50" charset="-127"/>
                          <a:cs typeface="Arial" panose="020B0604020202020204" pitchFamily="34" charset="0"/>
                        </a:rPr>
                        <a:t>1 (UB)</a:t>
                      </a:r>
                      <a:endParaRPr lang="ko-KR" sz="800" kern="0" dirty="0">
                        <a:solidFill>
                          <a:schemeClr val="tx1"/>
                        </a:solidFill>
                        <a:effectLst/>
                        <a:latin typeface="Arial" panose="020B0604020202020204" pitchFamily="34" charset="0"/>
                        <a:ea typeface="나눔고딕 Bold" panose="020D0804000000000000" pitchFamily="50" charset="-127"/>
                        <a:cs typeface="Arial" panose="020B0604020202020204" pitchFamily="34" charset="0"/>
                      </a:endParaRPr>
                    </a:p>
                  </a:txBody>
                  <a:tcPr marL="0" marR="0" marT="0"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tc>
                  <a:txBody>
                    <a:bodyPr/>
                    <a:lstStyle/>
                    <a:p>
                      <a:pPr algn="ctr" fontAlgn="ctr" latinLnBrk="0">
                        <a:lnSpc>
                          <a:spcPct val="100000"/>
                        </a:lnSpc>
                        <a:spcAft>
                          <a:spcPts val="0"/>
                        </a:spcAft>
                      </a:pPr>
                      <a:r>
                        <a:rPr lang="en-US" sz="800" kern="0" dirty="0">
                          <a:solidFill>
                            <a:schemeClr val="tx1"/>
                          </a:solidFill>
                          <a:effectLst/>
                          <a:latin typeface="Arial" panose="020B0604020202020204" pitchFamily="34" charset="0"/>
                          <a:ea typeface="나눔고딕 Bold" panose="020D0804000000000000" pitchFamily="50" charset="-127"/>
                          <a:cs typeface="Arial" panose="020B0604020202020204" pitchFamily="34" charset="0"/>
                        </a:rPr>
                        <a:t>13</a:t>
                      </a:r>
                      <a:endParaRPr lang="ko-KR" sz="800" kern="0" dirty="0">
                        <a:solidFill>
                          <a:schemeClr val="tx1"/>
                        </a:solidFill>
                        <a:effectLst/>
                        <a:latin typeface="Arial" panose="020B0604020202020204" pitchFamily="34" charset="0"/>
                        <a:ea typeface="나눔고딕 Bold" panose="020D0804000000000000" pitchFamily="50" charset="-127"/>
                        <a:cs typeface="Arial" panose="020B0604020202020204" pitchFamily="34" charset="0"/>
                      </a:endParaRPr>
                    </a:p>
                  </a:txBody>
                  <a:tcPr marL="0" marR="0" marT="0"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tc>
                  <a:txBody>
                    <a:bodyPr/>
                    <a:lstStyle/>
                    <a:p>
                      <a:pPr algn="ctr" fontAlgn="ctr" latinLnBrk="0">
                        <a:lnSpc>
                          <a:spcPct val="100000"/>
                        </a:lnSpc>
                        <a:spcAft>
                          <a:spcPts val="0"/>
                        </a:spcAft>
                      </a:pPr>
                      <a:r>
                        <a:rPr lang="mn-MN" sz="800" kern="0" dirty="0">
                          <a:solidFill>
                            <a:schemeClr val="tx1"/>
                          </a:solidFill>
                          <a:effectLst/>
                          <a:latin typeface="Arial" panose="020B0604020202020204" pitchFamily="34" charset="0"/>
                          <a:ea typeface="나눔고딕 Bold" panose="020D0804000000000000" pitchFamily="50" charset="-127"/>
                          <a:cs typeface="Arial" panose="020B0604020202020204" pitchFamily="34" charset="0"/>
                        </a:rPr>
                        <a:t>Сайжруулалт</a:t>
                      </a:r>
                      <a:endParaRPr lang="ko-KR" sz="800" kern="0" dirty="0">
                        <a:solidFill>
                          <a:schemeClr val="tx1"/>
                        </a:solidFill>
                        <a:effectLst/>
                        <a:latin typeface="Arial" panose="020B0604020202020204" pitchFamily="34" charset="0"/>
                        <a:ea typeface="나눔고딕 Bold" panose="020D0804000000000000" pitchFamily="50" charset="-127"/>
                        <a:cs typeface="Arial" panose="020B0604020202020204" pitchFamily="34" charset="0"/>
                      </a:endParaRPr>
                    </a:p>
                  </a:txBody>
                  <a:tcPr marL="0" marR="0" marT="0"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tc>
                  <a:txBody>
                    <a:bodyPr/>
                    <a:lstStyle/>
                    <a:p>
                      <a:pPr algn="ctr" fontAlgn="ctr" latinLnBrk="0">
                        <a:lnSpc>
                          <a:spcPct val="100000"/>
                        </a:lnSpc>
                        <a:spcAft>
                          <a:spcPts val="0"/>
                        </a:spcAft>
                      </a:pPr>
                      <a:r>
                        <a:rPr lang="en-US" sz="800" kern="0" dirty="0">
                          <a:solidFill>
                            <a:schemeClr val="tx1"/>
                          </a:solidFill>
                          <a:effectLst/>
                          <a:latin typeface="Arial" panose="020B0604020202020204" pitchFamily="34" charset="0"/>
                          <a:ea typeface="나눔고딕 Bold" panose="020D0804000000000000" pitchFamily="50" charset="-127"/>
                          <a:cs typeface="Arial" panose="020B0604020202020204" pitchFamily="34" charset="0"/>
                        </a:rPr>
                        <a:t>14</a:t>
                      </a:r>
                      <a:endParaRPr lang="ko-KR" sz="800" kern="0" dirty="0">
                        <a:solidFill>
                          <a:schemeClr val="tx1"/>
                        </a:solidFill>
                        <a:effectLst/>
                        <a:latin typeface="Arial" panose="020B0604020202020204" pitchFamily="34" charset="0"/>
                        <a:ea typeface="나눔고딕 Bold" panose="020D0804000000000000" pitchFamily="50" charset="-127"/>
                        <a:cs typeface="Arial" panose="020B0604020202020204" pitchFamily="34" charset="0"/>
                      </a:endParaRPr>
                    </a:p>
                  </a:txBody>
                  <a:tcPr marL="0" marR="0" marT="0"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extLst>
                  <a:ext uri="{0D108BD9-81ED-4DB2-BD59-A6C34878D82A}">
                    <a16:rowId xmlns:a16="http://schemas.microsoft.com/office/drawing/2014/main" val="10005"/>
                  </a:ext>
                </a:extLst>
              </a:tr>
            </a:tbl>
          </a:graphicData>
        </a:graphic>
      </p:graphicFrame>
      <p:sp>
        <p:nvSpPr>
          <p:cNvPr id="118" name="직사각형 117"/>
          <p:cNvSpPr/>
          <p:nvPr/>
        </p:nvSpPr>
        <p:spPr>
          <a:xfrm>
            <a:off x="255847" y="908720"/>
            <a:ext cx="8888161" cy="394210"/>
          </a:xfrm>
          <a:prstGeom prst="rect">
            <a:avLst/>
          </a:prstGeom>
        </p:spPr>
        <p:txBody>
          <a:bodyPr wrap="square">
            <a:spAutoFit/>
          </a:bodyPr>
          <a:lstStyle/>
          <a:p>
            <a:pPr marL="361245" indent="-361245" eaLnBrk="0" fontAlgn="base" latinLnBrk="0" hangingPunct="0">
              <a:lnSpc>
                <a:spcPct val="120000"/>
              </a:lnSpc>
              <a:spcBef>
                <a:spcPct val="20000"/>
              </a:spcBef>
              <a:spcAft>
                <a:spcPct val="0"/>
              </a:spcAft>
              <a:buSzPct val="170000"/>
              <a:buBlip>
                <a:blip r:embed="rId5"/>
              </a:buBlip>
            </a:pPr>
            <a:r>
              <a:rPr kumimoji="1" lang="ru-RU" altLang="ko-KR" dirty="0">
                <a:solidFill>
                  <a:srgbClr val="000000"/>
                </a:solidFill>
                <a:latin typeface="Arial" panose="020B0604020202020204" pitchFamily="34" charset="0"/>
                <a:ea typeface="나눔고딕 ExtraBold" panose="020D0904000000000000" pitchFamily="50" charset="-127"/>
                <a:cs typeface="Arial" panose="020B0604020202020204" pitchFamily="34" charset="0"/>
              </a:rPr>
              <a:t>Хориглосон газар авто машин тавих зөрчил илрүүлэх систем</a:t>
            </a:r>
          </a:p>
        </p:txBody>
      </p:sp>
      <p:sp>
        <p:nvSpPr>
          <p:cNvPr id="38" name="슬라이드 번호 개체 틀 2"/>
          <p:cNvSpPr txBox="1">
            <a:spLocks/>
          </p:cNvSpPr>
          <p:nvPr/>
        </p:nvSpPr>
        <p:spPr>
          <a:xfrm>
            <a:off x="8748464" y="6597352"/>
            <a:ext cx="360040" cy="241086"/>
          </a:xfrm>
          <a:prstGeom prst="rect">
            <a:avLst/>
          </a:prstGeom>
        </p:spPr>
        <p:txBody>
          <a:bodyPr/>
          <a:lstStyle>
            <a:defPPr>
              <a:defRPr lang="ko-KR"/>
            </a:defPPr>
            <a:lvl1pPr marL="0" algn="l" defTabSz="914400" rtl="0" eaLnBrk="1" latinLnBrk="1" hangingPunct="1">
              <a:defRPr sz="1800" kern="1200">
                <a:solidFill>
                  <a:schemeClr val="tx1"/>
                </a:solidFill>
                <a:latin typeface="+mn-lt"/>
                <a:ea typeface="+mn-ea"/>
                <a:cs typeface="+mn-cs"/>
              </a:defRPr>
            </a:lvl1pPr>
            <a:lvl2pPr marL="457200" algn="l" defTabSz="914400" rtl="0" eaLnBrk="1" latinLnBrk="1" hangingPunct="1">
              <a:defRPr sz="1800" kern="1200">
                <a:solidFill>
                  <a:schemeClr val="tx1"/>
                </a:solidFill>
                <a:latin typeface="+mn-lt"/>
                <a:ea typeface="+mn-ea"/>
                <a:cs typeface="+mn-cs"/>
              </a:defRPr>
            </a:lvl2pPr>
            <a:lvl3pPr marL="914400" algn="l" defTabSz="914400" rtl="0" eaLnBrk="1" latinLnBrk="1" hangingPunct="1">
              <a:defRPr sz="1800" kern="1200">
                <a:solidFill>
                  <a:schemeClr val="tx1"/>
                </a:solidFill>
                <a:latin typeface="+mn-lt"/>
                <a:ea typeface="+mn-ea"/>
                <a:cs typeface="+mn-cs"/>
              </a:defRPr>
            </a:lvl3pPr>
            <a:lvl4pPr marL="1371600" algn="l" defTabSz="914400" rtl="0" eaLnBrk="1" latinLnBrk="1" hangingPunct="1">
              <a:defRPr sz="1800" kern="1200">
                <a:solidFill>
                  <a:schemeClr val="tx1"/>
                </a:solidFill>
                <a:latin typeface="+mn-lt"/>
                <a:ea typeface="+mn-ea"/>
                <a:cs typeface="+mn-cs"/>
              </a:defRPr>
            </a:lvl4pPr>
            <a:lvl5pPr marL="1828800" algn="l" defTabSz="914400" rtl="0" eaLnBrk="1" latinLnBrk="1" hangingPunct="1">
              <a:defRPr sz="1800" kern="1200">
                <a:solidFill>
                  <a:schemeClr val="tx1"/>
                </a:solidFill>
                <a:latin typeface="+mn-lt"/>
                <a:ea typeface="+mn-ea"/>
                <a:cs typeface="+mn-cs"/>
              </a:defRPr>
            </a:lvl5pPr>
            <a:lvl6pPr marL="2286000" algn="l" defTabSz="914400" rtl="0" eaLnBrk="1" latinLnBrk="1" hangingPunct="1">
              <a:defRPr sz="1800" kern="1200">
                <a:solidFill>
                  <a:schemeClr val="tx1"/>
                </a:solidFill>
                <a:latin typeface="+mn-lt"/>
                <a:ea typeface="+mn-ea"/>
                <a:cs typeface="+mn-cs"/>
              </a:defRPr>
            </a:lvl6pPr>
            <a:lvl7pPr marL="2743200" algn="l" defTabSz="914400" rtl="0" eaLnBrk="1" latinLnBrk="1" hangingPunct="1">
              <a:defRPr sz="1800" kern="1200">
                <a:solidFill>
                  <a:schemeClr val="tx1"/>
                </a:solidFill>
                <a:latin typeface="+mn-lt"/>
                <a:ea typeface="+mn-ea"/>
                <a:cs typeface="+mn-cs"/>
              </a:defRPr>
            </a:lvl7pPr>
            <a:lvl8pPr marL="3200400" algn="l" defTabSz="914400" rtl="0" eaLnBrk="1" latinLnBrk="1" hangingPunct="1">
              <a:defRPr sz="1800" kern="1200">
                <a:solidFill>
                  <a:schemeClr val="tx1"/>
                </a:solidFill>
                <a:latin typeface="+mn-lt"/>
                <a:ea typeface="+mn-ea"/>
                <a:cs typeface="+mn-cs"/>
              </a:defRPr>
            </a:lvl8pPr>
            <a:lvl9pPr marL="3657600" algn="l" defTabSz="914400" rtl="0" eaLnBrk="1" latinLnBrk="1" hangingPunct="1">
              <a:defRPr sz="1800" kern="1200">
                <a:solidFill>
                  <a:schemeClr val="tx1"/>
                </a:solidFill>
                <a:latin typeface="+mn-lt"/>
                <a:ea typeface="+mn-ea"/>
                <a:cs typeface="+mn-cs"/>
              </a:defRPr>
            </a:lvl9pPr>
          </a:lstStyle>
          <a:p>
            <a:pPr algn="r"/>
            <a:r>
              <a:rPr lang="de-DE" sz="1000" dirty="0">
                <a:latin typeface="Arial" panose="020B0604020202020204" pitchFamily="34" charset="0"/>
                <a:ea typeface="나눔고딕 ExtraBold" panose="020D0904000000000000" pitchFamily="50" charset="-127"/>
                <a:cs typeface="Arial" panose="020B0604020202020204" pitchFamily="34" charset="0"/>
              </a:rPr>
              <a:t>32</a:t>
            </a:r>
          </a:p>
        </p:txBody>
      </p:sp>
      <p:sp>
        <p:nvSpPr>
          <p:cNvPr id="24" name="텍스트"/>
          <p:cNvSpPr txBox="1"/>
          <p:nvPr/>
        </p:nvSpPr>
        <p:spPr>
          <a:xfrm>
            <a:off x="4716016" y="1844824"/>
            <a:ext cx="1496082" cy="215444"/>
          </a:xfrm>
          <a:prstGeom prst="rect">
            <a:avLst/>
          </a:prstGeom>
          <a:noFill/>
        </p:spPr>
        <p:txBody>
          <a:bodyPr wrap="square" lIns="0" tIns="0" rIns="0" bIns="0" rtlCol="0" anchor="ctr">
            <a:spAutoFit/>
          </a:bodyPr>
          <a:lstStyle>
            <a:defPPr>
              <a:defRPr lang="ko-KR"/>
            </a:defPPr>
            <a:lvl1pPr lvl="0" indent="-266700" algn="ctr" defTabSz="914400">
              <a:spcBef>
                <a:spcPct val="0"/>
              </a:spcBef>
              <a:spcAft>
                <a:spcPts val="100"/>
              </a:spcAft>
              <a:buSzPct val="120000"/>
              <a:tabLst>
                <a:tab pos="177800" algn="l"/>
                <a:tab pos="803275" algn="l"/>
              </a:tabLst>
              <a:defRPr sz="1800" b="1" kern="1000" spc="-50">
                <a:ln>
                  <a:noFill/>
                  <a:prstDash val="solid"/>
                </a:ln>
                <a:gradFill rotWithShape="1">
                  <a:gsLst>
                    <a:gs pos="50000">
                      <a:schemeClr val="bg1"/>
                    </a:gs>
                    <a:gs pos="100000">
                      <a:schemeClr val="bg1"/>
                    </a:gs>
                  </a:gsLst>
                  <a:lin ang="5400000"/>
                </a:gradFill>
                <a:latin typeface="Rix정고딕 M" pitchFamily="18" charset="-127"/>
                <a:ea typeface="Rix정고딕 M" pitchFamily="18" charset="-127"/>
                <a:cs typeface="Arial" pitchFamily="34" charset="0"/>
              </a:defRPr>
            </a:lvl1pPr>
          </a:lstStyle>
          <a:p>
            <a:pPr algn="l">
              <a:defRPr/>
            </a:pPr>
            <a:r>
              <a:rPr lang="mn-MN" altLang="ko-KR" sz="1400" dirty="0">
                <a:gradFill rotWithShape="1">
                  <a:gsLst>
                    <a:gs pos="0">
                      <a:srgbClr val="FFE400"/>
                    </a:gs>
                    <a:gs pos="100000">
                      <a:srgbClr val="FA8006"/>
                    </a:gs>
                  </a:gsLst>
                  <a:lin ang="5400000"/>
                </a:gradFill>
                <a:effectLst>
                  <a:glow rad="88900">
                    <a:prstClr val="black">
                      <a:alpha val="60000"/>
                    </a:prstClr>
                  </a:glow>
                  <a:outerShdw blurRad="50800" dist="38100" dir="5040000" algn="tl">
                    <a:prstClr val="black">
                      <a:alpha val="70000"/>
                    </a:prstClr>
                  </a:outerShdw>
                </a:effectLst>
                <a:latin typeface="Arial" panose="020B0604020202020204" pitchFamily="34" charset="0"/>
                <a:ea typeface="Arial Unicode MS" panose="020B0604020202020204" pitchFamily="50" charset="-127"/>
              </a:rPr>
              <a:t>Улаанбаатар</a:t>
            </a:r>
            <a:endParaRPr lang="en-US" altLang="ko-KR" sz="1400" dirty="0">
              <a:gradFill rotWithShape="1">
                <a:gsLst>
                  <a:gs pos="0">
                    <a:srgbClr val="FFE400"/>
                  </a:gs>
                  <a:gs pos="100000">
                    <a:srgbClr val="FA8006"/>
                  </a:gs>
                </a:gsLst>
                <a:lin ang="5400000"/>
              </a:gradFill>
              <a:effectLst>
                <a:glow rad="88900">
                  <a:prstClr val="black">
                    <a:alpha val="60000"/>
                  </a:prstClr>
                </a:glow>
                <a:outerShdw blurRad="50800" dist="38100" dir="5040000" algn="tl">
                  <a:prstClr val="black">
                    <a:alpha val="70000"/>
                  </a:prstClr>
                </a:outerShdw>
              </a:effectLst>
              <a:latin typeface="Arial" panose="020B0604020202020204" pitchFamily="34" charset="0"/>
              <a:ea typeface="Arial Unicode MS" panose="020B0604020202020204" pitchFamily="50" charset="-127"/>
            </a:endParaRPr>
          </a:p>
        </p:txBody>
      </p:sp>
      <p:sp>
        <p:nvSpPr>
          <p:cNvPr id="25" name="TextBox 24"/>
          <p:cNvSpPr txBox="1"/>
          <p:nvPr/>
        </p:nvSpPr>
        <p:spPr>
          <a:xfrm>
            <a:off x="143508" y="44624"/>
            <a:ext cx="8856984" cy="523220"/>
          </a:xfrm>
          <a:prstGeom prst="rect">
            <a:avLst/>
          </a:prstGeom>
          <a:noFill/>
        </p:spPr>
        <p:txBody>
          <a:bodyPr wrap="square" rtlCol="0">
            <a:spAutoFit/>
          </a:bodyPr>
          <a:lstStyle/>
          <a:p>
            <a:pPr algn="ctr" fontAlgn="base">
              <a:spcBef>
                <a:spcPct val="0"/>
              </a:spcBef>
              <a:spcAft>
                <a:spcPct val="0"/>
              </a:spcAft>
              <a:defRPr/>
            </a:pPr>
            <a:r>
              <a:rPr kumimoji="1" lang="ru-RU" altLang="ko-KR" sz="2800" dirty="0">
                <a:solidFill>
                  <a:srgbClr val="FFFFFF"/>
                </a:solidFill>
                <a:latin typeface="Arial" panose="020B0604020202020204" pitchFamily="34" charset="0"/>
                <a:ea typeface="나눔고딕 ExtraBold" panose="020D0904000000000000" pitchFamily="50" charset="-127"/>
                <a:cs typeface="Arial" panose="020B0604020202020204" pitchFamily="34" charset="0"/>
              </a:rPr>
              <a:t>ТУС-ын Дэд системүүдийн суурь дизайн </a:t>
            </a:r>
            <a:endParaRPr kumimoji="1" lang="en-US" altLang="ko-KR" sz="2800" dirty="0">
              <a:solidFill>
                <a:srgbClr val="FFFFFF"/>
              </a:solidFill>
              <a:latin typeface="Arial" panose="020B0604020202020204" pitchFamily="34" charset="0"/>
              <a:ea typeface="나눔고딕 ExtraBold" panose="020D0904000000000000" pitchFamily="50" charset="-127"/>
              <a:cs typeface="Arial" panose="020B0604020202020204" pitchFamily="34" charset="0"/>
            </a:endParaRPr>
          </a:p>
        </p:txBody>
      </p:sp>
      <p:sp>
        <p:nvSpPr>
          <p:cNvPr id="26" name="텍스트"/>
          <p:cNvSpPr txBox="1"/>
          <p:nvPr/>
        </p:nvSpPr>
        <p:spPr>
          <a:xfrm>
            <a:off x="4716463" y="3464148"/>
            <a:ext cx="936104" cy="215444"/>
          </a:xfrm>
          <a:prstGeom prst="rect">
            <a:avLst/>
          </a:prstGeom>
          <a:noFill/>
        </p:spPr>
        <p:txBody>
          <a:bodyPr wrap="square" lIns="0" tIns="0" rIns="0" bIns="0" rtlCol="0" anchor="ctr">
            <a:spAutoFit/>
          </a:bodyPr>
          <a:lstStyle>
            <a:defPPr>
              <a:defRPr lang="ko-KR"/>
            </a:defPPr>
            <a:lvl1pPr lvl="0" indent="-266700" algn="ctr" defTabSz="914400">
              <a:spcBef>
                <a:spcPct val="0"/>
              </a:spcBef>
              <a:spcAft>
                <a:spcPts val="100"/>
              </a:spcAft>
              <a:buSzPct val="120000"/>
              <a:tabLst>
                <a:tab pos="177800" algn="l"/>
                <a:tab pos="803275" algn="l"/>
              </a:tabLst>
              <a:defRPr sz="1800" b="1" kern="1000" spc="-50">
                <a:ln>
                  <a:noFill/>
                  <a:prstDash val="solid"/>
                </a:ln>
                <a:gradFill rotWithShape="1">
                  <a:gsLst>
                    <a:gs pos="50000">
                      <a:schemeClr val="bg1"/>
                    </a:gs>
                    <a:gs pos="100000">
                      <a:schemeClr val="bg1"/>
                    </a:gs>
                  </a:gsLst>
                  <a:lin ang="5400000"/>
                </a:gradFill>
                <a:latin typeface="Rix정고딕 M" pitchFamily="18" charset="-127"/>
                <a:ea typeface="Rix정고딕 M" pitchFamily="18" charset="-127"/>
                <a:cs typeface="Arial" pitchFamily="34" charset="0"/>
              </a:defRPr>
            </a:lvl1pPr>
          </a:lstStyle>
          <a:p>
            <a:pPr algn="l">
              <a:defRPr/>
            </a:pPr>
            <a:r>
              <a:rPr lang="mn-MN" altLang="ko-KR" sz="1400" dirty="0">
                <a:gradFill rotWithShape="1">
                  <a:gsLst>
                    <a:gs pos="0">
                      <a:srgbClr val="FFE400"/>
                    </a:gs>
                    <a:gs pos="100000">
                      <a:srgbClr val="FA8006"/>
                    </a:gs>
                  </a:gsLst>
                  <a:lin ang="5400000"/>
                </a:gradFill>
                <a:effectLst>
                  <a:glow rad="88900">
                    <a:prstClr val="black">
                      <a:alpha val="60000"/>
                    </a:prstClr>
                  </a:glow>
                  <a:outerShdw blurRad="50800" dist="38100" dir="5040000" algn="tl">
                    <a:prstClr val="black">
                      <a:alpha val="70000"/>
                    </a:prstClr>
                  </a:outerShdw>
                </a:effectLst>
                <a:latin typeface="Arial" panose="020B0604020202020204" pitchFamily="34" charset="0"/>
                <a:ea typeface="Arial Unicode MS" panose="020B0604020202020204" pitchFamily="50" charset="-127"/>
              </a:rPr>
              <a:t>Орон нутаг</a:t>
            </a:r>
            <a:endParaRPr lang="en-US" altLang="ko-KR" sz="1400" dirty="0">
              <a:gradFill rotWithShape="1">
                <a:gsLst>
                  <a:gs pos="0">
                    <a:srgbClr val="FFE400"/>
                  </a:gs>
                  <a:gs pos="100000">
                    <a:srgbClr val="FA8006"/>
                  </a:gs>
                </a:gsLst>
                <a:lin ang="5400000"/>
              </a:gradFill>
              <a:effectLst>
                <a:glow rad="88900">
                  <a:prstClr val="black">
                    <a:alpha val="60000"/>
                  </a:prstClr>
                </a:glow>
                <a:outerShdw blurRad="50800" dist="38100" dir="5040000" algn="tl">
                  <a:prstClr val="black">
                    <a:alpha val="70000"/>
                  </a:prstClr>
                </a:outerShdw>
              </a:effectLst>
              <a:latin typeface="Arial" panose="020B0604020202020204" pitchFamily="34" charset="0"/>
              <a:ea typeface="Arial Unicode MS" panose="020B0604020202020204" pitchFamily="50" charset="-127"/>
            </a:endParaRPr>
          </a:p>
        </p:txBody>
      </p:sp>
    </p:spTree>
    <p:extLst>
      <p:ext uri="{BB962C8B-B14F-4D97-AF65-F5344CB8AC3E}">
        <p14:creationId xmlns:p14="http://schemas.microsoft.com/office/powerpoint/2010/main" val="3811470325"/>
      </p:ext>
    </p:extLst>
  </p:cSld>
  <p:clrMapOvr>
    <a:masterClrMapping/>
  </p:clrMapOvr>
  <p:transition>
    <p:fade/>
  </p:transition>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직사각형 5"/>
          <p:cNvSpPr/>
          <p:nvPr/>
        </p:nvSpPr>
        <p:spPr>
          <a:xfrm>
            <a:off x="1588" y="2666914"/>
            <a:ext cx="9144000" cy="414337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062" tIns="45530" rIns="91062" bIns="45530" anchor="ctr"/>
          <a:lstStyle/>
          <a:p>
            <a:pPr algn="ctr">
              <a:defRPr/>
            </a:pPr>
            <a:endParaRPr lang="ko-KR" altLang="en-US" b="1">
              <a:solidFill>
                <a:prstClr val="white"/>
              </a:solidFill>
              <a:latin typeface="Arial" panose="020B0604020202020204" pitchFamily="34" charset="0"/>
              <a:ea typeface="나눔고딕 Bold" panose="020D0804000000000000" pitchFamily="50" charset="-127"/>
              <a:cs typeface="Arial" panose="020B0604020202020204" pitchFamily="34" charset="0"/>
            </a:endParaRPr>
          </a:p>
        </p:txBody>
      </p:sp>
      <p:sp>
        <p:nvSpPr>
          <p:cNvPr id="31" name="AutoShape 224"/>
          <p:cNvSpPr>
            <a:spLocks noChangeArrowheads="1"/>
          </p:cNvSpPr>
          <p:nvPr/>
        </p:nvSpPr>
        <p:spPr bwMode="auto">
          <a:xfrm>
            <a:off x="4601886" y="1799575"/>
            <a:ext cx="4200876" cy="2925569"/>
          </a:xfrm>
          <a:prstGeom prst="roundRect">
            <a:avLst>
              <a:gd name="adj" fmla="val 2704"/>
            </a:avLst>
          </a:prstGeom>
          <a:solidFill>
            <a:schemeClr val="bg1"/>
          </a:solidFill>
          <a:ln w="19050">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57546"/>
            <a:endParaRPr lang="ko-KR" altLang="en-US" dirty="0">
              <a:solidFill>
                <a:srgbClr val="FFFFFF"/>
              </a:solidFill>
              <a:latin typeface="Arial" panose="020B0604020202020204" pitchFamily="34" charset="0"/>
              <a:ea typeface="나눔고딕 Bold" panose="020D0804000000000000" pitchFamily="50" charset="-127"/>
              <a:cs typeface="Arial" panose="020B0604020202020204" pitchFamily="34" charset="0"/>
            </a:endParaRPr>
          </a:p>
        </p:txBody>
      </p:sp>
      <p:sp>
        <p:nvSpPr>
          <p:cNvPr id="92" name="AutoShape 212"/>
          <p:cNvSpPr>
            <a:spLocks noChangeArrowheads="1"/>
          </p:cNvSpPr>
          <p:nvPr/>
        </p:nvSpPr>
        <p:spPr bwMode="auto">
          <a:xfrm>
            <a:off x="4602690" y="1421069"/>
            <a:ext cx="4213625" cy="323966"/>
          </a:xfrm>
          <a:prstGeom prst="roundRect">
            <a:avLst>
              <a:gd name="adj" fmla="val 16667"/>
            </a:avLst>
          </a:prstGeom>
          <a:solidFill>
            <a:srgbClr val="301E70"/>
          </a:solidFill>
          <a:ln w="9525" algn="ctr">
            <a:noFill/>
            <a:round/>
            <a:headEnd/>
            <a:tailEnd/>
          </a:ln>
          <a:effectLst>
            <a:outerShdw dist="35921" dir="2700000" algn="ctr" rotWithShape="0">
              <a:srgbClr val="CECFCE"/>
            </a:outerShdw>
          </a:effectLst>
        </p:spPr>
        <p:txBody>
          <a:bodyPr wrap="none" lIns="95754" tIns="47877" rIns="95754" bIns="47877" anchor="ctr"/>
          <a:lstStyle/>
          <a:p>
            <a:pPr algn="ctr" defTabSz="839429" latinLnBrk="0">
              <a:defRPr/>
            </a:pPr>
            <a:r>
              <a:rPr lang="mn-MN" altLang="ko-KR" kern="0" dirty="0">
                <a:solidFill>
                  <a:sysClr val="window" lastClr="FFFFFF"/>
                </a:solidFill>
                <a:latin typeface="Arial" panose="020B0604020202020204" pitchFamily="34" charset="0"/>
                <a:ea typeface="나눔고딕 Bold" panose="020D0804000000000000" pitchFamily="50" charset="-127"/>
                <a:cs typeface="Arial" panose="020B0604020202020204" pitchFamily="34" charset="0"/>
              </a:rPr>
              <a:t>Хэрэгжүүлэх стратеги ба төлөвлөгөө</a:t>
            </a:r>
            <a:endParaRPr lang="ko-KR" altLang="en-US" kern="0" dirty="0">
              <a:solidFill>
                <a:sysClr val="window" lastClr="FFFFFF"/>
              </a:solidFill>
              <a:latin typeface="Arial" panose="020B0604020202020204" pitchFamily="34" charset="0"/>
              <a:ea typeface="나눔고딕 Bold" panose="020D0804000000000000" pitchFamily="50" charset="-127"/>
              <a:cs typeface="Arial" panose="020B0604020202020204" pitchFamily="34" charset="0"/>
            </a:endParaRPr>
          </a:p>
        </p:txBody>
      </p:sp>
      <p:sp>
        <p:nvSpPr>
          <p:cNvPr id="60" name="직사각형 59"/>
          <p:cNvSpPr/>
          <p:nvPr/>
        </p:nvSpPr>
        <p:spPr bwMode="auto">
          <a:xfrm>
            <a:off x="4716016" y="2070290"/>
            <a:ext cx="4100299" cy="1218795"/>
          </a:xfrm>
          <a:prstGeom prst="rect">
            <a:avLst/>
          </a:prstGeom>
        </p:spPr>
        <p:txBody>
          <a:bodyPr wrap="square" lIns="0" tIns="0" rIns="0" bIns="0">
            <a:spAutoFit/>
          </a:bodyPr>
          <a:lstStyle/>
          <a:p>
            <a:pPr marL="88900" indent="-88900">
              <a:lnSpc>
                <a:spcPct val="120000"/>
              </a:lnSpc>
              <a:buFont typeface="Arial"/>
              <a:buChar char="•"/>
              <a:defRPr lang="ko-KR"/>
            </a:pPr>
            <a:r>
              <a:rPr lang="mn-MN" altLang="ko-KR" sz="11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Хүүхэд болон ахмад настны хамгаалалтын бүс, огцом эргэлт болон халтиргаа гулгуу их газруудад суурилуулах</a:t>
            </a:r>
            <a:r>
              <a:rPr lang="en-US" altLang="ko-KR" sz="11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  </a:t>
            </a:r>
          </a:p>
          <a:p>
            <a:pPr marL="88900" indent="-88900">
              <a:lnSpc>
                <a:spcPct val="120000"/>
              </a:lnSpc>
              <a:buFont typeface="Arial"/>
              <a:buChar char="•"/>
              <a:defRPr lang="ko-KR"/>
            </a:pPr>
            <a:r>
              <a:rPr lang="mn-MN" altLang="ko-KR" sz="11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ЗХУТ</a:t>
            </a:r>
            <a:r>
              <a:rPr lang="en-US" altLang="ko-KR" sz="11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a:t>
            </a:r>
            <a:r>
              <a:rPr lang="mn-MN" altLang="ko-KR" sz="11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ийн системийг өргөтгөн нэмэлт ТХ болон шинэ ПХ суурилуулна.</a:t>
            </a:r>
            <a:endParaRPr lang="en-US" altLang="ko-KR" sz="11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endParaRPr>
          </a:p>
          <a:p>
            <a:pPr marL="88900" indent="-88900">
              <a:lnSpc>
                <a:spcPct val="120000"/>
              </a:lnSpc>
              <a:buFont typeface="Arial"/>
              <a:buChar char="•"/>
              <a:defRPr lang="ko-KR"/>
            </a:pPr>
            <a:r>
              <a:rPr lang="mn-MN" altLang="ko-KR" sz="11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1</a:t>
            </a:r>
            <a:r>
              <a:rPr lang="en-US" altLang="ko-KR" sz="11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a:t>
            </a:r>
            <a:r>
              <a:rPr lang="mn-MN" altLang="ko-KR" sz="11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р үе шат</a:t>
            </a:r>
            <a:r>
              <a:rPr lang="en-US" altLang="ko-KR" sz="11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 10 </a:t>
            </a:r>
            <a:r>
              <a:rPr lang="mn-MN" altLang="ko-KR" sz="11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байрлал</a:t>
            </a:r>
            <a:r>
              <a:rPr lang="en-US" altLang="ko-KR" sz="11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 </a:t>
            </a:r>
            <a:r>
              <a:rPr lang="mn-MN" altLang="ko-KR" sz="11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2</a:t>
            </a:r>
            <a:r>
              <a:rPr lang="en-US" altLang="ko-KR" sz="11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a:t>
            </a:r>
            <a:r>
              <a:rPr lang="mn-MN" altLang="ko-KR" sz="11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р үе шат</a:t>
            </a:r>
            <a:r>
              <a:rPr lang="en-US" altLang="ko-KR" sz="11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 20</a:t>
            </a:r>
            <a:r>
              <a:rPr lang="mn-MN" altLang="ko-KR" sz="11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 байрлал</a:t>
            </a:r>
            <a:r>
              <a:rPr lang="en-US" altLang="ko-KR" sz="11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 </a:t>
            </a:r>
            <a:r>
              <a:rPr lang="mn-MN" altLang="ko-KR" sz="11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3</a:t>
            </a:r>
            <a:r>
              <a:rPr lang="en-US" altLang="ko-KR" sz="11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a:t>
            </a:r>
            <a:r>
              <a:rPr lang="mn-MN" altLang="ko-KR" sz="11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р үе шат</a:t>
            </a:r>
            <a:r>
              <a:rPr lang="en-US" altLang="ko-KR" sz="11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 </a:t>
            </a:r>
            <a:r>
              <a:rPr lang="mn-MN" altLang="ko-KR" sz="11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20 байрлал</a:t>
            </a:r>
            <a:endParaRPr lang="en-US" altLang="ko-KR" sz="11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endParaRPr>
          </a:p>
        </p:txBody>
      </p:sp>
      <p:sp>
        <p:nvSpPr>
          <p:cNvPr id="267" name="직사각형 266"/>
          <p:cNvSpPr/>
          <p:nvPr/>
        </p:nvSpPr>
        <p:spPr bwMode="auto">
          <a:xfrm>
            <a:off x="4716016" y="3560889"/>
            <a:ext cx="4078372" cy="1015663"/>
          </a:xfrm>
          <a:prstGeom prst="rect">
            <a:avLst/>
          </a:prstGeom>
        </p:spPr>
        <p:txBody>
          <a:bodyPr wrap="square" lIns="0" tIns="0" rIns="0" bIns="0">
            <a:spAutoFit/>
          </a:bodyPr>
          <a:lstStyle/>
          <a:p>
            <a:pPr marL="88900" indent="-88900">
              <a:lnSpc>
                <a:spcPct val="120000"/>
              </a:lnSpc>
              <a:buFont typeface="Arial"/>
              <a:buChar char="•"/>
              <a:defRPr lang="ko-KR"/>
            </a:pPr>
            <a:r>
              <a:rPr lang="mn-MN" altLang="ko-KR" sz="11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Аспальтан хучилт бүхий 57 хар цэгт эхний ээлжинд суурилуулна.</a:t>
            </a:r>
          </a:p>
          <a:p>
            <a:pPr marL="88900" indent="-88900">
              <a:lnSpc>
                <a:spcPct val="120000"/>
              </a:lnSpc>
              <a:buFont typeface="Arial"/>
              <a:buChar char="•"/>
              <a:defRPr lang="ko-KR"/>
            </a:pPr>
            <a:r>
              <a:rPr lang="en-US" altLang="ko-KR" sz="11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2</a:t>
            </a:r>
            <a:r>
              <a:rPr lang="mn-MN" altLang="ko-KR" sz="11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 болон 3</a:t>
            </a:r>
            <a:r>
              <a:rPr lang="en-US" altLang="ko-KR" sz="11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a:t>
            </a:r>
            <a:r>
              <a:rPr lang="mn-MN" altLang="ko-KR" sz="11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р үе шатуудад өргөтгөнө</a:t>
            </a:r>
            <a:r>
              <a:rPr lang="en-US" altLang="ko-KR" sz="11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a:t>
            </a:r>
          </a:p>
          <a:p>
            <a:pPr marL="88900" indent="-88900">
              <a:lnSpc>
                <a:spcPct val="120000"/>
              </a:lnSpc>
              <a:buFont typeface="Arial"/>
              <a:buChar char="•"/>
              <a:defRPr lang="ko-KR"/>
            </a:pPr>
            <a:r>
              <a:rPr lang="mn-MN" altLang="ko-KR" sz="11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1</a:t>
            </a:r>
            <a:r>
              <a:rPr lang="en-US" altLang="ko-KR" sz="11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a:t>
            </a:r>
            <a:r>
              <a:rPr lang="mn-MN" altLang="ko-KR" sz="11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р үе шат</a:t>
            </a:r>
            <a:r>
              <a:rPr lang="en-US" altLang="ko-KR" sz="11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 </a:t>
            </a:r>
            <a:r>
              <a:rPr lang="mn-MN" altLang="ko-KR" sz="11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57</a:t>
            </a:r>
            <a:r>
              <a:rPr lang="en-US" altLang="ko-KR" sz="11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 </a:t>
            </a:r>
            <a:r>
              <a:rPr lang="mn-MN" altLang="ko-KR" sz="11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байрлал</a:t>
            </a:r>
            <a:r>
              <a:rPr lang="en-US" altLang="ko-KR" sz="11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 </a:t>
            </a:r>
            <a:r>
              <a:rPr lang="mn-MN" altLang="ko-KR" sz="11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2</a:t>
            </a:r>
            <a:r>
              <a:rPr lang="en-US" altLang="ko-KR" sz="11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a:t>
            </a:r>
            <a:r>
              <a:rPr lang="mn-MN" altLang="ko-KR" sz="11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р үе шат</a:t>
            </a:r>
            <a:r>
              <a:rPr lang="en-US" altLang="ko-KR" sz="11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 </a:t>
            </a:r>
            <a:r>
              <a:rPr lang="mn-MN" altLang="ko-KR" sz="11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48 байрлал</a:t>
            </a:r>
            <a:r>
              <a:rPr lang="en-US" altLang="ko-KR" sz="11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 </a:t>
            </a:r>
            <a:r>
              <a:rPr lang="mn-MN" altLang="ko-KR" sz="11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3</a:t>
            </a:r>
            <a:r>
              <a:rPr lang="en-US" altLang="ko-KR" sz="11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a:t>
            </a:r>
            <a:r>
              <a:rPr lang="mn-MN" altLang="ko-KR" sz="11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р үе шат</a:t>
            </a:r>
            <a:r>
              <a:rPr lang="en-US" altLang="ko-KR" sz="11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 </a:t>
            </a:r>
            <a:r>
              <a:rPr lang="mn-MN" altLang="ko-KR" sz="11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105 байрлал</a:t>
            </a:r>
            <a:endParaRPr lang="en-US" altLang="ko-KR" sz="11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endParaRPr>
          </a:p>
        </p:txBody>
      </p:sp>
      <p:grpSp>
        <p:nvGrpSpPr>
          <p:cNvPr id="81" name="그룹 80"/>
          <p:cNvGrpSpPr/>
          <p:nvPr/>
        </p:nvGrpSpPr>
        <p:grpSpPr>
          <a:xfrm>
            <a:off x="322764" y="1429322"/>
            <a:ext cx="4168853" cy="2426125"/>
            <a:chOff x="322765" y="1702782"/>
            <a:chExt cx="4002850" cy="2426125"/>
          </a:xfrm>
        </p:grpSpPr>
        <p:sp>
          <p:nvSpPr>
            <p:cNvPr id="82" name="LcS65"/>
            <p:cNvSpPr/>
            <p:nvPr/>
          </p:nvSpPr>
          <p:spPr>
            <a:xfrm>
              <a:off x="337019" y="2017820"/>
              <a:ext cx="3988596" cy="2111087"/>
            </a:xfrm>
            <a:prstGeom prst="roundRect">
              <a:avLst>
                <a:gd name="adj" fmla="val 3101"/>
              </a:avLst>
            </a:prstGeom>
            <a:solidFill>
              <a:schemeClr val="bg1"/>
            </a:solidFill>
            <a:ln w="19050">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57546" eaLnBrk="1" fontAlgn="auto" latinLnBrk="1" hangingPunct="1">
                <a:spcBef>
                  <a:spcPts val="0"/>
                </a:spcBef>
                <a:spcAft>
                  <a:spcPts val="0"/>
                </a:spcAft>
                <a:defRPr/>
              </a:pPr>
              <a:endParaRPr lang="ko-KR" altLang="en-US">
                <a:solidFill>
                  <a:srgbClr val="FFFFFF"/>
                </a:solidFill>
                <a:latin typeface="Arial" panose="020B0604020202020204" pitchFamily="34" charset="0"/>
                <a:ea typeface="나눔고딕 Bold" panose="020D0804000000000000" pitchFamily="50" charset="-127"/>
                <a:cs typeface="Arial" panose="020B0604020202020204" pitchFamily="34" charset="0"/>
              </a:endParaRPr>
            </a:p>
          </p:txBody>
        </p:sp>
        <p:sp>
          <p:nvSpPr>
            <p:cNvPr id="83" name="AutoShape 212"/>
            <p:cNvSpPr>
              <a:spLocks noChangeArrowheads="1"/>
            </p:cNvSpPr>
            <p:nvPr/>
          </p:nvSpPr>
          <p:spPr bwMode="auto">
            <a:xfrm>
              <a:off x="322765" y="1702782"/>
              <a:ext cx="4002850" cy="323966"/>
            </a:xfrm>
            <a:prstGeom prst="roundRect">
              <a:avLst>
                <a:gd name="adj" fmla="val 16667"/>
              </a:avLst>
            </a:prstGeom>
            <a:solidFill>
              <a:srgbClr val="301E70"/>
            </a:solidFill>
            <a:ln w="9525" algn="ctr">
              <a:noFill/>
              <a:round/>
              <a:headEnd/>
              <a:tailEnd/>
            </a:ln>
            <a:effectLst>
              <a:outerShdw dist="35921" dir="2700000" algn="ctr" rotWithShape="0">
                <a:srgbClr val="CECFCE"/>
              </a:outerShdw>
            </a:effectLst>
          </p:spPr>
          <p:txBody>
            <a:bodyPr wrap="none" lIns="95754" tIns="47877" rIns="95754" bIns="47877" anchor="ctr"/>
            <a:lstStyle/>
            <a:p>
              <a:pPr algn="ctr" defTabSz="839429" latinLnBrk="0">
                <a:defRPr/>
              </a:pPr>
              <a:r>
                <a:rPr lang="mn-MN" altLang="ko-KR" dirty="0">
                  <a:solidFill>
                    <a:prstClr val="white"/>
                  </a:solidFill>
                  <a:effectLst>
                    <a:reflection blurRad="12700" stA="28000" endPos="45000" dist="1000" dir="5400000" sy="-100000" algn="bl" rotWithShape="0"/>
                  </a:effectLst>
                  <a:latin typeface="Arial" panose="020B0604020202020204" pitchFamily="34" charset="0"/>
                  <a:ea typeface="나눔고딕 Bold" panose="020D0804000000000000" pitchFamily="50" charset="-127"/>
                  <a:cs typeface="Arial" panose="020B0604020202020204" pitchFamily="34" charset="0"/>
                </a:rPr>
                <a:t>Системийн загвар</a:t>
              </a:r>
              <a:endParaRPr lang="ko-KR" altLang="en-US" sz="1700" kern="0" dirty="0">
                <a:solidFill>
                  <a:sysClr val="window" lastClr="FFFFFF"/>
                </a:solidFill>
                <a:latin typeface="Arial" panose="020B0604020202020204" pitchFamily="34" charset="0"/>
                <a:ea typeface="나눔고딕 Bold" panose="020D0804000000000000" pitchFamily="50" charset="-127"/>
                <a:cs typeface="Arial" panose="020B0604020202020204" pitchFamily="34" charset="0"/>
              </a:endParaRPr>
            </a:p>
          </p:txBody>
        </p:sp>
      </p:grpSp>
      <p:grpSp>
        <p:nvGrpSpPr>
          <p:cNvPr id="78" name="그룹 77"/>
          <p:cNvGrpSpPr/>
          <p:nvPr/>
        </p:nvGrpSpPr>
        <p:grpSpPr>
          <a:xfrm>
            <a:off x="322764" y="3907072"/>
            <a:ext cx="4168853" cy="2560403"/>
            <a:chOff x="322765" y="1702782"/>
            <a:chExt cx="4002850" cy="2426125"/>
          </a:xfrm>
        </p:grpSpPr>
        <p:sp>
          <p:nvSpPr>
            <p:cNvPr id="79" name="LcS65"/>
            <p:cNvSpPr/>
            <p:nvPr/>
          </p:nvSpPr>
          <p:spPr>
            <a:xfrm>
              <a:off x="337019" y="2017820"/>
              <a:ext cx="3988596" cy="2111087"/>
            </a:xfrm>
            <a:prstGeom prst="roundRect">
              <a:avLst>
                <a:gd name="adj" fmla="val 3101"/>
              </a:avLst>
            </a:prstGeom>
            <a:solidFill>
              <a:schemeClr val="bg1"/>
            </a:solidFill>
            <a:ln w="19050">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57546" eaLnBrk="1" fontAlgn="auto" latinLnBrk="1" hangingPunct="1">
                <a:spcBef>
                  <a:spcPts val="0"/>
                </a:spcBef>
                <a:spcAft>
                  <a:spcPts val="0"/>
                </a:spcAft>
                <a:defRPr/>
              </a:pPr>
              <a:endParaRPr lang="ko-KR" altLang="en-US">
                <a:solidFill>
                  <a:srgbClr val="FFFFFF"/>
                </a:solidFill>
                <a:latin typeface="Arial" panose="020B0604020202020204" pitchFamily="34" charset="0"/>
                <a:ea typeface="나눔고딕 Bold" panose="020D0804000000000000" pitchFamily="50" charset="-127"/>
                <a:cs typeface="Arial" panose="020B0604020202020204" pitchFamily="34" charset="0"/>
              </a:endParaRPr>
            </a:p>
          </p:txBody>
        </p:sp>
        <p:sp>
          <p:nvSpPr>
            <p:cNvPr id="80" name="AutoShape 212"/>
            <p:cNvSpPr>
              <a:spLocks noChangeArrowheads="1"/>
            </p:cNvSpPr>
            <p:nvPr/>
          </p:nvSpPr>
          <p:spPr bwMode="auto">
            <a:xfrm>
              <a:off x="322765" y="1702782"/>
              <a:ext cx="4002850" cy="323966"/>
            </a:xfrm>
            <a:prstGeom prst="roundRect">
              <a:avLst>
                <a:gd name="adj" fmla="val 16667"/>
              </a:avLst>
            </a:prstGeom>
            <a:solidFill>
              <a:srgbClr val="301E70"/>
            </a:solidFill>
            <a:ln w="9525" algn="ctr">
              <a:noFill/>
              <a:round/>
              <a:headEnd/>
              <a:tailEnd/>
            </a:ln>
            <a:effectLst>
              <a:outerShdw dist="35921" dir="2700000" algn="ctr" rotWithShape="0">
                <a:srgbClr val="CECFCE"/>
              </a:outerShdw>
            </a:effectLst>
          </p:spPr>
          <p:txBody>
            <a:bodyPr wrap="none" lIns="95754" tIns="47877" rIns="95754" bIns="47877" anchor="ctr"/>
            <a:lstStyle/>
            <a:p>
              <a:pPr algn="ctr" defTabSz="839429" latinLnBrk="0">
                <a:defRPr/>
              </a:pPr>
              <a:r>
                <a:rPr lang="mn-MN" altLang="ko-KR" dirty="0">
                  <a:solidFill>
                    <a:prstClr val="white"/>
                  </a:solidFill>
                  <a:effectLst>
                    <a:reflection blurRad="12700" stA="28000" endPos="45000" dist="1000" dir="5400000" sy="-100000" algn="bl" rotWithShape="0"/>
                  </a:effectLst>
                  <a:latin typeface="Arial" panose="020B0604020202020204" pitchFamily="34" charset="0"/>
                  <a:ea typeface="나눔고딕 Bold" panose="020D0804000000000000" pitchFamily="50" charset="-127"/>
                  <a:cs typeface="Arial" panose="020B0604020202020204" pitchFamily="34" charset="0"/>
                </a:rPr>
                <a:t>Зорилт </a:t>
              </a:r>
              <a:r>
                <a:rPr lang="en-US" altLang="ko-KR" dirty="0">
                  <a:solidFill>
                    <a:prstClr val="white"/>
                  </a:solidFill>
                  <a:effectLst>
                    <a:reflection blurRad="12700" stA="28000" endPos="45000" dist="1000" dir="5400000" sy="-100000" algn="bl" rotWithShape="0"/>
                  </a:effectLst>
                  <a:latin typeface="Arial" panose="020B0604020202020204" pitchFamily="34" charset="0"/>
                  <a:ea typeface="나눔고딕 Bold" panose="020D0804000000000000" pitchFamily="50" charset="-127"/>
                  <a:cs typeface="Arial" panose="020B0604020202020204" pitchFamily="34" charset="0"/>
                </a:rPr>
                <a:t>&amp; </a:t>
              </a:r>
              <a:r>
                <a:rPr lang="mn-MN" altLang="ko-KR" dirty="0">
                  <a:solidFill>
                    <a:prstClr val="white"/>
                  </a:solidFill>
                  <a:effectLst>
                    <a:reflection blurRad="12700" stA="28000" endPos="45000" dist="1000" dir="5400000" sy="-100000" algn="bl" rotWithShape="0"/>
                  </a:effectLst>
                  <a:latin typeface="Arial" panose="020B0604020202020204" pitchFamily="34" charset="0"/>
                  <a:ea typeface="나눔고딕 Bold" panose="020D0804000000000000" pitchFamily="50" charset="-127"/>
                  <a:cs typeface="Arial" panose="020B0604020202020204" pitchFamily="34" charset="0"/>
                </a:rPr>
                <a:t>Үр нөлөө</a:t>
              </a:r>
              <a:endParaRPr lang="en-US" altLang="ko-KR" dirty="0">
                <a:solidFill>
                  <a:prstClr val="white"/>
                </a:solidFill>
                <a:effectLst>
                  <a:reflection blurRad="12700" stA="28000" endPos="45000" dist="1000" dir="5400000" sy="-100000" algn="bl" rotWithShape="0"/>
                </a:effectLst>
                <a:latin typeface="Arial" panose="020B0604020202020204" pitchFamily="34" charset="0"/>
                <a:ea typeface="나눔고딕 Bold" panose="020D0804000000000000" pitchFamily="50" charset="-127"/>
                <a:cs typeface="Arial" panose="020B0604020202020204" pitchFamily="34" charset="0"/>
              </a:endParaRPr>
            </a:p>
          </p:txBody>
        </p:sp>
      </p:grpSp>
      <p:sp>
        <p:nvSpPr>
          <p:cNvPr id="87" name="TextBox 47"/>
          <p:cNvSpPr txBox="1"/>
          <p:nvPr/>
        </p:nvSpPr>
        <p:spPr>
          <a:xfrm>
            <a:off x="378985" y="4275372"/>
            <a:ext cx="4112631" cy="1902059"/>
          </a:xfrm>
          <a:prstGeom prst="rect">
            <a:avLst/>
          </a:prstGeom>
          <a:noFill/>
        </p:spPr>
        <p:txBody>
          <a:bodyPr wrap="square">
            <a:spAutoFit/>
            <a:scene3d>
              <a:camera prst="orthographicFront"/>
              <a:lightRig rig="threePt" dir="t"/>
            </a:scene3d>
            <a:sp3d>
              <a:bevelT w="1270" h="1270"/>
              <a:bevelB w="0" h="0"/>
            </a:sp3d>
          </a:bodyPr>
          <a:lstStyle>
            <a:defPPr>
              <a:defRPr lang="ko-KR"/>
            </a:defPPr>
            <a:lvl1pPr algn="l" rtl="0" fontAlgn="base" latinLnBrk="1">
              <a:spcBef>
                <a:spcPct val="0"/>
              </a:spcBef>
              <a:spcAft>
                <a:spcPct val="0"/>
              </a:spcAft>
              <a:defRPr kumimoji="1" kern="1200">
                <a:solidFill>
                  <a:schemeClr val="tx1"/>
                </a:solidFill>
                <a:latin typeface="굴림" charset="-127"/>
                <a:ea typeface="굴림" charset="-127"/>
                <a:cs typeface="+mn-cs"/>
              </a:defRPr>
            </a:lvl1pPr>
            <a:lvl2pPr marL="532454" algn="l" rtl="0" fontAlgn="base" latinLnBrk="1">
              <a:spcBef>
                <a:spcPct val="0"/>
              </a:spcBef>
              <a:spcAft>
                <a:spcPct val="0"/>
              </a:spcAft>
              <a:defRPr kumimoji="1" kern="1200">
                <a:solidFill>
                  <a:schemeClr val="tx1"/>
                </a:solidFill>
                <a:latin typeface="굴림" charset="-127"/>
                <a:ea typeface="굴림" charset="-127"/>
                <a:cs typeface="+mn-cs"/>
              </a:defRPr>
            </a:lvl2pPr>
            <a:lvl3pPr marL="1064909" algn="l" rtl="0" fontAlgn="base" latinLnBrk="1">
              <a:spcBef>
                <a:spcPct val="0"/>
              </a:spcBef>
              <a:spcAft>
                <a:spcPct val="0"/>
              </a:spcAft>
              <a:defRPr kumimoji="1" kern="1200">
                <a:solidFill>
                  <a:schemeClr val="tx1"/>
                </a:solidFill>
                <a:latin typeface="굴림" charset="-127"/>
                <a:ea typeface="굴림" charset="-127"/>
                <a:cs typeface="+mn-cs"/>
              </a:defRPr>
            </a:lvl3pPr>
            <a:lvl4pPr marL="1597363" algn="l" rtl="0" fontAlgn="base" latinLnBrk="1">
              <a:spcBef>
                <a:spcPct val="0"/>
              </a:spcBef>
              <a:spcAft>
                <a:spcPct val="0"/>
              </a:spcAft>
              <a:defRPr kumimoji="1" kern="1200">
                <a:solidFill>
                  <a:schemeClr val="tx1"/>
                </a:solidFill>
                <a:latin typeface="굴림" charset="-127"/>
                <a:ea typeface="굴림" charset="-127"/>
                <a:cs typeface="+mn-cs"/>
              </a:defRPr>
            </a:lvl4pPr>
            <a:lvl5pPr marL="2129822" algn="l" rtl="0" fontAlgn="base" latinLnBrk="1">
              <a:spcBef>
                <a:spcPct val="0"/>
              </a:spcBef>
              <a:spcAft>
                <a:spcPct val="0"/>
              </a:spcAft>
              <a:defRPr kumimoji="1" kern="1200">
                <a:solidFill>
                  <a:schemeClr val="tx1"/>
                </a:solidFill>
                <a:latin typeface="굴림" charset="-127"/>
                <a:ea typeface="굴림" charset="-127"/>
                <a:cs typeface="+mn-cs"/>
              </a:defRPr>
            </a:lvl5pPr>
            <a:lvl6pPr marL="2662271" algn="l" defTabSz="1064909" rtl="0" eaLnBrk="1" latinLnBrk="1" hangingPunct="1">
              <a:defRPr kumimoji="1" kern="1200">
                <a:solidFill>
                  <a:schemeClr val="tx1"/>
                </a:solidFill>
                <a:latin typeface="굴림" charset="-127"/>
                <a:ea typeface="굴림" charset="-127"/>
                <a:cs typeface="+mn-cs"/>
              </a:defRPr>
            </a:lvl6pPr>
            <a:lvl7pPr marL="3194729" algn="l" defTabSz="1064909" rtl="0" eaLnBrk="1" latinLnBrk="1" hangingPunct="1">
              <a:defRPr kumimoji="1" kern="1200">
                <a:solidFill>
                  <a:schemeClr val="tx1"/>
                </a:solidFill>
                <a:latin typeface="굴림" charset="-127"/>
                <a:ea typeface="굴림" charset="-127"/>
                <a:cs typeface="+mn-cs"/>
              </a:defRPr>
            </a:lvl7pPr>
            <a:lvl8pPr marL="3727180" algn="l" defTabSz="1064909" rtl="0" eaLnBrk="1" latinLnBrk="1" hangingPunct="1">
              <a:defRPr kumimoji="1" kern="1200">
                <a:solidFill>
                  <a:schemeClr val="tx1"/>
                </a:solidFill>
                <a:latin typeface="굴림" charset="-127"/>
                <a:ea typeface="굴림" charset="-127"/>
                <a:cs typeface="+mn-cs"/>
              </a:defRPr>
            </a:lvl8pPr>
            <a:lvl9pPr marL="4259636" algn="l" defTabSz="1064909" rtl="0" eaLnBrk="1" latinLnBrk="1" hangingPunct="1">
              <a:defRPr kumimoji="1" kern="1200">
                <a:solidFill>
                  <a:schemeClr val="tx1"/>
                </a:solidFill>
                <a:latin typeface="굴림" charset="-127"/>
                <a:ea typeface="굴림" charset="-127"/>
                <a:cs typeface="+mn-cs"/>
              </a:defRPr>
            </a:lvl9pPr>
          </a:lstStyle>
          <a:p>
            <a:pPr marL="88900" indent="-88900">
              <a:lnSpc>
                <a:spcPct val="140000"/>
              </a:lnSpc>
              <a:buClr>
                <a:srgbClr val="0079C1"/>
              </a:buClr>
              <a:buFont typeface="Arial"/>
              <a:buChar char="•"/>
              <a:tabLst>
                <a:tab pos="133350" algn="l"/>
              </a:tabLst>
              <a:defRPr lang="ko-KR"/>
            </a:pPr>
            <a:r>
              <a:rPr lang="mn-MN" altLang="ko-KR" sz="12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Замын хажуугийн хурд мэдээлэх системээр дамжуулан жолооч нарт анхааруулга өгөх, улмаар хөдөлгөөний зөрчил болон аваар ослыг багасгах.</a:t>
            </a:r>
          </a:p>
          <a:p>
            <a:pPr marL="88900" indent="-88900">
              <a:lnSpc>
                <a:spcPct val="140000"/>
              </a:lnSpc>
              <a:buClr>
                <a:srgbClr val="0079C1"/>
              </a:buClr>
              <a:buFont typeface="Arial"/>
              <a:buChar char="•"/>
              <a:tabLst>
                <a:tab pos="133350" algn="l"/>
              </a:tabLst>
              <a:defRPr lang="ko-KR"/>
            </a:pPr>
            <a:r>
              <a:rPr lang="mn-MN" altLang="ko-KR" sz="12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Явган зорчигчдын аюулгүй байдлыг хангах үүднээс хүүхэд болон ахмад настны хамгаалалтын бүс, огцом эргэлт болон халтиргаа гулгуу их газруудад суурилуулах.</a:t>
            </a:r>
          </a:p>
        </p:txBody>
      </p:sp>
      <p:pic>
        <p:nvPicPr>
          <p:cNvPr id="4098" name="Picture 2" descr="driver feedback sign에 대한 이미지 검색결과"/>
          <p:cNvPicPr>
            <a:picLocks noChangeAspect="1" noChangeArrowheads="1"/>
          </p:cNvPicPr>
          <p:nvPr/>
        </p:nvPicPr>
        <p:blipFill>
          <a:blip r:embed="rId2">
            <a:extLst>
              <a:ext uri="{28A0092B-C50C-407E-A947-70E740481C1C}">
                <a14:useLocalDpi xmlns:a14="http://schemas.microsoft.com/office/drawing/2010/main" val="0"/>
              </a:ext>
            </a:extLst>
          </a:blip>
          <a:srcRect t="13397"/>
          <a:stretch>
            <a:fillRect/>
          </a:stretch>
        </p:blipFill>
        <p:spPr bwMode="auto">
          <a:xfrm>
            <a:off x="434393" y="1887230"/>
            <a:ext cx="3960440" cy="1979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33" name="표 32"/>
          <p:cNvGraphicFramePr>
            <a:graphicFrameLocks noGrp="1"/>
          </p:cNvGraphicFramePr>
          <p:nvPr>
            <p:extLst/>
          </p:nvPr>
        </p:nvGraphicFramePr>
        <p:xfrm>
          <a:off x="4581202" y="4869158"/>
          <a:ext cx="4239270" cy="1598316"/>
        </p:xfrm>
        <a:graphic>
          <a:graphicData uri="http://schemas.openxmlformats.org/drawingml/2006/table">
            <a:tbl>
              <a:tblPr firstRow="1" firstCol="1" bandRow="1">
                <a:tableStyleId>{5C22544A-7EE6-4342-B048-85BDC9FD1C3A}</a:tableStyleId>
              </a:tblPr>
              <a:tblGrid>
                <a:gridCol w="962466">
                  <a:extLst>
                    <a:ext uri="{9D8B030D-6E8A-4147-A177-3AD203B41FA5}">
                      <a16:colId xmlns:a16="http://schemas.microsoft.com/office/drawing/2014/main" val="20000"/>
                    </a:ext>
                  </a:extLst>
                </a:gridCol>
                <a:gridCol w="819201">
                  <a:extLst>
                    <a:ext uri="{9D8B030D-6E8A-4147-A177-3AD203B41FA5}">
                      <a16:colId xmlns:a16="http://schemas.microsoft.com/office/drawing/2014/main" val="20001"/>
                    </a:ext>
                  </a:extLst>
                </a:gridCol>
                <a:gridCol w="819201">
                  <a:extLst>
                    <a:ext uri="{9D8B030D-6E8A-4147-A177-3AD203B41FA5}">
                      <a16:colId xmlns:a16="http://schemas.microsoft.com/office/drawing/2014/main" val="20002"/>
                    </a:ext>
                  </a:extLst>
                </a:gridCol>
                <a:gridCol w="819201">
                  <a:extLst>
                    <a:ext uri="{9D8B030D-6E8A-4147-A177-3AD203B41FA5}">
                      <a16:colId xmlns:a16="http://schemas.microsoft.com/office/drawing/2014/main" val="20003"/>
                    </a:ext>
                  </a:extLst>
                </a:gridCol>
                <a:gridCol w="819201">
                  <a:extLst>
                    <a:ext uri="{9D8B030D-6E8A-4147-A177-3AD203B41FA5}">
                      <a16:colId xmlns:a16="http://schemas.microsoft.com/office/drawing/2014/main" val="20004"/>
                    </a:ext>
                  </a:extLst>
                </a:gridCol>
              </a:tblGrid>
              <a:tr h="311253">
                <a:tc>
                  <a:txBody>
                    <a:bodyPr/>
                    <a:lstStyle/>
                    <a:p>
                      <a:pPr algn="ctr" fontAlgn="ctr" latinLnBrk="0">
                        <a:lnSpc>
                          <a:spcPct val="115000"/>
                        </a:lnSpc>
                        <a:spcAft>
                          <a:spcPts val="0"/>
                        </a:spcAft>
                      </a:pPr>
                      <a:r>
                        <a:rPr lang="mn-MN" altLang="ko-KR" sz="800" kern="0" dirty="0">
                          <a:effectLst/>
                          <a:latin typeface="Arial" panose="020B0604020202020204" pitchFamily="34" charset="0"/>
                          <a:ea typeface="나눔고딕 ExtraBold" panose="020D0904000000000000" pitchFamily="50" charset="-127"/>
                          <a:cs typeface="Arial" panose="020B0604020202020204" pitchFamily="34" charset="0"/>
                        </a:rPr>
                        <a:t>Ангилал</a:t>
                      </a:r>
                      <a:endParaRPr lang="ko-KR" sz="800" kern="100" dirty="0">
                        <a:effectLst/>
                        <a:latin typeface="Arial" panose="020B0604020202020204" pitchFamily="34" charset="0"/>
                        <a:ea typeface="나눔고딕 ExtraBold" panose="020D0904000000000000" pitchFamily="50" charset="-127"/>
                        <a:cs typeface="Arial" panose="020B0604020202020204" pitchFamily="34" charset="0"/>
                      </a:endParaRPr>
                    </a:p>
                  </a:txBody>
                  <a:tcPr marL="62865" marR="62865" marT="0"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rgbClr val="0070C0"/>
                    </a:solidFill>
                  </a:tcPr>
                </a:tc>
                <a:tc>
                  <a:txBody>
                    <a:bodyPr/>
                    <a:lstStyle/>
                    <a:p>
                      <a:pPr algn="ctr" fontAlgn="ctr" latinLnBrk="0">
                        <a:lnSpc>
                          <a:spcPct val="100000"/>
                        </a:lnSpc>
                        <a:spcAft>
                          <a:spcPts val="0"/>
                        </a:spcAft>
                      </a:pPr>
                      <a:r>
                        <a:rPr lang="en-US" altLang="ko-KR" sz="7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1-</a:t>
                      </a:r>
                      <a:r>
                        <a:rPr lang="mn-MN" altLang="ko-KR" sz="7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р үе шат</a:t>
                      </a:r>
                      <a:endParaRPr lang="en-US" sz="700" kern="0" dirty="0">
                        <a:effectLst/>
                        <a:latin typeface="Arial" panose="020B0604020202020204" pitchFamily="34" charset="0"/>
                        <a:ea typeface="나눔고딕 ExtraBold" panose="020D0904000000000000" pitchFamily="50" charset="-127"/>
                        <a:cs typeface="Arial" panose="020B0604020202020204" pitchFamily="34" charset="0"/>
                      </a:endParaRPr>
                    </a:p>
                    <a:p>
                      <a:pPr algn="ctr" fontAlgn="ctr" latinLnBrk="0">
                        <a:lnSpc>
                          <a:spcPct val="100000"/>
                        </a:lnSpc>
                        <a:spcAft>
                          <a:spcPts val="0"/>
                        </a:spcAft>
                      </a:pPr>
                      <a:r>
                        <a:rPr lang="en-US" altLang="ko-KR" sz="700" kern="0" dirty="0">
                          <a:effectLst/>
                          <a:latin typeface="Arial" panose="020B0604020202020204" pitchFamily="34" charset="0"/>
                          <a:ea typeface="나눔고딕 ExtraBold" panose="020D0904000000000000" pitchFamily="50" charset="-127"/>
                          <a:cs typeface="Arial" panose="020B0604020202020204" pitchFamily="34" charset="0"/>
                        </a:rPr>
                        <a:t>(2018-2022)</a:t>
                      </a:r>
                      <a:endParaRPr lang="ko-KR" sz="700" kern="100" dirty="0">
                        <a:effectLst/>
                        <a:latin typeface="Arial" panose="020B0604020202020204" pitchFamily="34" charset="0"/>
                        <a:ea typeface="나눔고딕 ExtraBold" panose="020D0904000000000000" pitchFamily="50" charset="-127"/>
                        <a:cs typeface="Arial" panose="020B0604020202020204" pitchFamily="34" charset="0"/>
                      </a:endParaRPr>
                    </a:p>
                  </a:txBody>
                  <a:tcPr marL="62865" marR="62865" marT="0"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rgbClr val="0070C0"/>
                    </a:solidFill>
                  </a:tcPr>
                </a:tc>
                <a:tc>
                  <a:txBody>
                    <a:bodyPr/>
                    <a:lstStyle/>
                    <a:p>
                      <a:pPr algn="ctr" fontAlgn="ctr" latinLnBrk="0">
                        <a:lnSpc>
                          <a:spcPct val="100000"/>
                        </a:lnSpc>
                        <a:spcAft>
                          <a:spcPts val="0"/>
                        </a:spcAft>
                      </a:pPr>
                      <a:r>
                        <a:rPr lang="en-US" altLang="ko-KR" sz="7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2-</a:t>
                      </a:r>
                      <a:r>
                        <a:rPr lang="mn-MN" altLang="ko-KR" sz="7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р үе шат</a:t>
                      </a:r>
                      <a:endParaRPr lang="en-US" sz="700" kern="0" dirty="0">
                        <a:effectLst/>
                        <a:latin typeface="Arial" panose="020B0604020202020204" pitchFamily="34" charset="0"/>
                        <a:ea typeface="나눔고딕 ExtraBold" panose="020D0904000000000000" pitchFamily="50" charset="-127"/>
                        <a:cs typeface="Arial" panose="020B0604020202020204" pitchFamily="34" charset="0"/>
                      </a:endParaRPr>
                    </a:p>
                    <a:p>
                      <a:pPr marL="0" marR="0" lvl="0" indent="0" algn="ctr" defTabSz="912330" rtl="0" eaLnBrk="1" fontAlgn="ctr" latinLnBrk="0" hangingPunct="1">
                        <a:lnSpc>
                          <a:spcPct val="100000"/>
                        </a:lnSpc>
                        <a:spcBef>
                          <a:spcPts val="0"/>
                        </a:spcBef>
                        <a:spcAft>
                          <a:spcPts val="0"/>
                        </a:spcAft>
                        <a:buClrTx/>
                        <a:buSzTx/>
                        <a:buFontTx/>
                        <a:buNone/>
                        <a:tabLst/>
                        <a:defRPr/>
                      </a:pPr>
                      <a:r>
                        <a:rPr lang="en-US" altLang="ko-KR" sz="700" kern="0" dirty="0">
                          <a:effectLst/>
                          <a:latin typeface="Arial" panose="020B0604020202020204" pitchFamily="34" charset="0"/>
                          <a:ea typeface="나눔고딕 ExtraBold" panose="020D0904000000000000" pitchFamily="50" charset="-127"/>
                          <a:cs typeface="Arial" panose="020B0604020202020204" pitchFamily="34" charset="0"/>
                        </a:rPr>
                        <a:t>(2023-2026)</a:t>
                      </a:r>
                      <a:endParaRPr lang="ko-KR" altLang="ko-KR" sz="700" kern="100" dirty="0">
                        <a:effectLst/>
                        <a:latin typeface="Arial" panose="020B0604020202020204" pitchFamily="34" charset="0"/>
                        <a:ea typeface="나눔고딕 ExtraBold" panose="020D0904000000000000" pitchFamily="50" charset="-127"/>
                        <a:cs typeface="Arial" panose="020B0604020202020204" pitchFamily="34" charset="0"/>
                      </a:endParaRPr>
                    </a:p>
                  </a:txBody>
                  <a:tcPr marL="62865" marR="62865" marT="0"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rgbClr val="0070C0"/>
                    </a:solidFill>
                  </a:tcPr>
                </a:tc>
                <a:tc>
                  <a:txBody>
                    <a:bodyPr/>
                    <a:lstStyle/>
                    <a:p>
                      <a:pPr algn="ctr" fontAlgn="ctr" latinLnBrk="0">
                        <a:lnSpc>
                          <a:spcPct val="100000"/>
                        </a:lnSpc>
                        <a:spcAft>
                          <a:spcPts val="0"/>
                        </a:spcAft>
                      </a:pPr>
                      <a:r>
                        <a:rPr lang="en-US" altLang="ko-KR" sz="7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3-</a:t>
                      </a:r>
                      <a:r>
                        <a:rPr lang="mn-MN" altLang="ko-KR" sz="7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р үе шат</a:t>
                      </a:r>
                      <a:endParaRPr lang="en-US" sz="700" kern="0" dirty="0">
                        <a:effectLst/>
                        <a:latin typeface="Arial" panose="020B0604020202020204" pitchFamily="34" charset="0"/>
                        <a:ea typeface="나눔고딕 ExtraBold" panose="020D0904000000000000" pitchFamily="50" charset="-127"/>
                        <a:cs typeface="Arial" panose="020B0604020202020204" pitchFamily="34" charset="0"/>
                      </a:endParaRPr>
                    </a:p>
                    <a:p>
                      <a:pPr marL="0" marR="0" lvl="0" indent="0" algn="ctr" defTabSz="912330" rtl="0" eaLnBrk="1" fontAlgn="ctr" latinLnBrk="0" hangingPunct="1">
                        <a:lnSpc>
                          <a:spcPct val="100000"/>
                        </a:lnSpc>
                        <a:spcBef>
                          <a:spcPts val="0"/>
                        </a:spcBef>
                        <a:spcAft>
                          <a:spcPts val="0"/>
                        </a:spcAft>
                        <a:buClrTx/>
                        <a:buSzTx/>
                        <a:buFontTx/>
                        <a:buNone/>
                        <a:tabLst/>
                        <a:defRPr/>
                      </a:pPr>
                      <a:r>
                        <a:rPr lang="en-US" altLang="ko-KR" sz="700" kern="0" dirty="0">
                          <a:effectLst/>
                          <a:latin typeface="Arial" panose="020B0604020202020204" pitchFamily="34" charset="0"/>
                          <a:ea typeface="나눔고딕 ExtraBold" panose="020D0904000000000000" pitchFamily="50" charset="-127"/>
                          <a:cs typeface="Arial" panose="020B0604020202020204" pitchFamily="34" charset="0"/>
                        </a:rPr>
                        <a:t>(2027-2030)</a:t>
                      </a:r>
                      <a:endParaRPr lang="ko-KR" altLang="ko-KR" sz="700" kern="100" dirty="0">
                        <a:effectLst/>
                        <a:latin typeface="Arial" panose="020B0604020202020204" pitchFamily="34" charset="0"/>
                        <a:ea typeface="나눔고딕 ExtraBold" panose="020D0904000000000000" pitchFamily="50" charset="-127"/>
                        <a:cs typeface="Arial" panose="020B0604020202020204" pitchFamily="34" charset="0"/>
                      </a:endParaRPr>
                    </a:p>
                  </a:txBody>
                  <a:tcPr marL="62865" marR="62865" marT="0"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rgbClr val="0070C0"/>
                    </a:solidFill>
                  </a:tcPr>
                </a:tc>
                <a:tc>
                  <a:txBody>
                    <a:bodyPr/>
                    <a:lstStyle/>
                    <a:p>
                      <a:pPr algn="ctr" fontAlgn="ctr" latinLnBrk="0">
                        <a:lnSpc>
                          <a:spcPct val="100000"/>
                        </a:lnSpc>
                        <a:spcAft>
                          <a:spcPts val="0"/>
                        </a:spcAft>
                      </a:pPr>
                      <a:r>
                        <a:rPr lang="mn-MN" altLang="ko-KR" sz="700" kern="0" dirty="0">
                          <a:effectLst/>
                          <a:latin typeface="Arial" panose="020B0604020202020204" pitchFamily="34" charset="0"/>
                          <a:ea typeface="나눔고딕 ExtraBold" panose="020D0904000000000000" pitchFamily="50" charset="-127"/>
                          <a:cs typeface="Arial" panose="020B0604020202020204" pitchFamily="34" charset="0"/>
                        </a:rPr>
                        <a:t>Нийт</a:t>
                      </a:r>
                      <a:endParaRPr lang="ko-KR" sz="700" kern="100" dirty="0">
                        <a:effectLst/>
                        <a:latin typeface="Arial" panose="020B0604020202020204" pitchFamily="34" charset="0"/>
                        <a:ea typeface="나눔고딕 ExtraBold" panose="020D0904000000000000" pitchFamily="50" charset="-127"/>
                        <a:cs typeface="Arial" panose="020B0604020202020204" pitchFamily="34" charset="0"/>
                      </a:endParaRPr>
                    </a:p>
                  </a:txBody>
                  <a:tcPr marL="62865" marR="62865" marT="0"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rgbClr val="0070C0"/>
                    </a:solidFill>
                  </a:tcPr>
                </a:tc>
                <a:extLst>
                  <a:ext uri="{0D108BD9-81ED-4DB2-BD59-A6C34878D82A}">
                    <a16:rowId xmlns:a16="http://schemas.microsoft.com/office/drawing/2014/main" val="10000"/>
                  </a:ext>
                </a:extLst>
              </a:tr>
              <a:tr h="429021">
                <a:tc>
                  <a:txBody>
                    <a:bodyPr/>
                    <a:lstStyle/>
                    <a:p>
                      <a:pPr marL="0" marR="0" indent="0" algn="ctr" defTabSz="912330" rtl="0" eaLnBrk="1" fontAlgn="ctr" latinLnBrk="0" hangingPunct="1">
                        <a:lnSpc>
                          <a:spcPct val="115000"/>
                        </a:lnSpc>
                        <a:spcBef>
                          <a:spcPts val="0"/>
                        </a:spcBef>
                        <a:spcAft>
                          <a:spcPts val="0"/>
                        </a:spcAft>
                        <a:buClrTx/>
                        <a:buSzTx/>
                        <a:buFontTx/>
                        <a:buNone/>
                        <a:tabLst/>
                        <a:defRPr/>
                      </a:pPr>
                      <a:r>
                        <a:rPr lang="mn-MN" altLang="ko-KR" sz="800" b="1"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rPr>
                        <a:t>Улаанбаатар</a:t>
                      </a:r>
                      <a:endParaRPr lang="ko-KR" altLang="en-US" sz="800" b="1"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endParaRPr>
                    </a:p>
                  </a:txBody>
                  <a:tcPr marL="62865" marR="62865" marT="0"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accent6">
                        <a:lumMod val="20000"/>
                        <a:lumOff val="80000"/>
                      </a:schemeClr>
                    </a:solidFill>
                  </a:tcPr>
                </a:tc>
                <a:tc>
                  <a:txBody>
                    <a:bodyPr/>
                    <a:lstStyle/>
                    <a:p>
                      <a:pPr algn="ctr" fontAlgn="ctr" latinLnBrk="0">
                        <a:lnSpc>
                          <a:spcPct val="115000"/>
                        </a:lnSpc>
                        <a:spcAft>
                          <a:spcPts val="0"/>
                        </a:spcAft>
                      </a:pPr>
                      <a:r>
                        <a:rPr lang="en-US" sz="8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rPr>
                        <a:t>10</a:t>
                      </a:r>
                      <a:endParaRPr lang="ko-KR" sz="8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endParaRPr>
                    </a:p>
                  </a:txBody>
                  <a:tcPr marL="0" marR="0" marT="0"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tc>
                  <a:txBody>
                    <a:bodyPr/>
                    <a:lstStyle/>
                    <a:p>
                      <a:pPr algn="ctr" fontAlgn="ctr" latinLnBrk="0">
                        <a:lnSpc>
                          <a:spcPct val="115000"/>
                        </a:lnSpc>
                        <a:spcAft>
                          <a:spcPts val="0"/>
                        </a:spcAft>
                      </a:pPr>
                      <a:r>
                        <a:rPr lang="en-US" sz="8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rPr>
                        <a:t>20</a:t>
                      </a:r>
                      <a:endParaRPr lang="ko-KR" sz="8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endParaRPr>
                    </a:p>
                  </a:txBody>
                  <a:tcPr marL="0" marR="0" marT="0"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tc>
                  <a:txBody>
                    <a:bodyPr/>
                    <a:lstStyle/>
                    <a:p>
                      <a:pPr algn="ctr" fontAlgn="ctr" latinLnBrk="0">
                        <a:lnSpc>
                          <a:spcPct val="115000"/>
                        </a:lnSpc>
                        <a:spcAft>
                          <a:spcPts val="0"/>
                        </a:spcAft>
                      </a:pPr>
                      <a:r>
                        <a:rPr lang="en-US" sz="8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rPr>
                        <a:t>20</a:t>
                      </a:r>
                      <a:endParaRPr lang="ko-KR" sz="8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endParaRPr>
                    </a:p>
                  </a:txBody>
                  <a:tcPr marL="0" marR="0" marT="0"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tc>
                  <a:txBody>
                    <a:bodyPr/>
                    <a:lstStyle/>
                    <a:p>
                      <a:pPr algn="ctr" fontAlgn="ctr" latinLnBrk="0">
                        <a:lnSpc>
                          <a:spcPct val="115000"/>
                        </a:lnSpc>
                        <a:spcAft>
                          <a:spcPts val="0"/>
                        </a:spcAft>
                      </a:pPr>
                      <a:r>
                        <a:rPr lang="en-US" sz="800" kern="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rPr>
                        <a:t>50</a:t>
                      </a:r>
                      <a:endParaRPr lang="ko-KR" sz="800" kern="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endParaRPr>
                    </a:p>
                  </a:txBody>
                  <a:tcPr marL="0" marR="0" marT="0"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extLst>
                  <a:ext uri="{0D108BD9-81ED-4DB2-BD59-A6C34878D82A}">
                    <a16:rowId xmlns:a16="http://schemas.microsoft.com/office/drawing/2014/main" val="10001"/>
                  </a:ext>
                </a:extLst>
              </a:tr>
              <a:tr h="429021">
                <a:tc>
                  <a:txBody>
                    <a:bodyPr/>
                    <a:lstStyle/>
                    <a:p>
                      <a:pPr marL="0" marR="0" indent="0" algn="ctr" defTabSz="912330" rtl="0" eaLnBrk="1" fontAlgn="ctr" latinLnBrk="0" hangingPunct="1">
                        <a:lnSpc>
                          <a:spcPct val="115000"/>
                        </a:lnSpc>
                        <a:spcBef>
                          <a:spcPts val="0"/>
                        </a:spcBef>
                        <a:spcAft>
                          <a:spcPts val="0"/>
                        </a:spcAft>
                        <a:buClrTx/>
                        <a:buSzTx/>
                        <a:buFontTx/>
                        <a:buNone/>
                        <a:tabLst/>
                        <a:defRPr/>
                      </a:pPr>
                      <a:r>
                        <a:rPr lang="mn-MN" sz="800" b="1"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rPr>
                        <a:t>Орон нутаг</a:t>
                      </a:r>
                      <a:endParaRPr lang="ko-KR" altLang="en-US" sz="800" b="1"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endParaRPr>
                    </a:p>
                  </a:txBody>
                  <a:tcPr marL="62865" marR="62865" marT="0"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accent6">
                        <a:lumMod val="20000"/>
                        <a:lumOff val="80000"/>
                      </a:schemeClr>
                    </a:solidFill>
                  </a:tcPr>
                </a:tc>
                <a:tc>
                  <a:txBody>
                    <a:bodyPr/>
                    <a:lstStyle/>
                    <a:p>
                      <a:pPr algn="ctr" fontAlgn="ctr" latinLnBrk="0">
                        <a:lnSpc>
                          <a:spcPct val="115000"/>
                        </a:lnSpc>
                        <a:spcAft>
                          <a:spcPts val="0"/>
                        </a:spcAft>
                      </a:pPr>
                      <a:r>
                        <a:rPr lang="en-US" sz="8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rPr>
                        <a:t>57</a:t>
                      </a:r>
                      <a:endParaRPr lang="ko-KR" sz="8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endParaRPr>
                    </a:p>
                  </a:txBody>
                  <a:tcPr marL="0" marR="0" marT="0"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tc>
                  <a:txBody>
                    <a:bodyPr/>
                    <a:lstStyle/>
                    <a:p>
                      <a:pPr algn="ctr" fontAlgn="ctr" latinLnBrk="0">
                        <a:lnSpc>
                          <a:spcPct val="115000"/>
                        </a:lnSpc>
                        <a:spcAft>
                          <a:spcPts val="0"/>
                        </a:spcAft>
                      </a:pPr>
                      <a:r>
                        <a:rPr lang="en-US" sz="8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rPr>
                        <a:t>48</a:t>
                      </a:r>
                      <a:endParaRPr lang="ko-KR" sz="8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endParaRPr>
                    </a:p>
                  </a:txBody>
                  <a:tcPr marL="0" marR="0" marT="0"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tc>
                  <a:txBody>
                    <a:bodyPr/>
                    <a:lstStyle/>
                    <a:p>
                      <a:pPr algn="ctr" fontAlgn="ctr" latinLnBrk="0">
                        <a:lnSpc>
                          <a:spcPct val="115000"/>
                        </a:lnSpc>
                        <a:spcAft>
                          <a:spcPts val="0"/>
                        </a:spcAft>
                      </a:pPr>
                      <a:r>
                        <a:rPr lang="en-US" sz="8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rPr>
                        <a:t>105</a:t>
                      </a:r>
                      <a:endParaRPr lang="ko-KR" sz="8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endParaRPr>
                    </a:p>
                  </a:txBody>
                  <a:tcPr marL="0" marR="0" marT="0"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tc>
                  <a:txBody>
                    <a:bodyPr/>
                    <a:lstStyle/>
                    <a:p>
                      <a:pPr algn="ctr" fontAlgn="ctr" latinLnBrk="0">
                        <a:lnSpc>
                          <a:spcPct val="115000"/>
                        </a:lnSpc>
                        <a:spcAft>
                          <a:spcPts val="0"/>
                        </a:spcAft>
                      </a:pPr>
                      <a:r>
                        <a:rPr lang="en-US" sz="8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rPr>
                        <a:t>210</a:t>
                      </a:r>
                      <a:endParaRPr lang="ko-KR" sz="8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endParaRPr>
                    </a:p>
                  </a:txBody>
                  <a:tcPr marL="0" marR="0" marT="0"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extLst>
                  <a:ext uri="{0D108BD9-81ED-4DB2-BD59-A6C34878D82A}">
                    <a16:rowId xmlns:a16="http://schemas.microsoft.com/office/drawing/2014/main" val="10002"/>
                  </a:ext>
                </a:extLst>
              </a:tr>
              <a:tr h="429021">
                <a:tc>
                  <a:txBody>
                    <a:bodyPr/>
                    <a:lstStyle/>
                    <a:p>
                      <a:pPr marL="0" marR="0" indent="0" algn="ctr" defTabSz="912330" rtl="0" eaLnBrk="1" fontAlgn="ctr" latinLnBrk="0" hangingPunct="1">
                        <a:lnSpc>
                          <a:spcPct val="115000"/>
                        </a:lnSpc>
                        <a:spcBef>
                          <a:spcPts val="0"/>
                        </a:spcBef>
                        <a:spcAft>
                          <a:spcPts val="0"/>
                        </a:spcAft>
                        <a:buClrTx/>
                        <a:buSzTx/>
                        <a:buFontTx/>
                        <a:buNone/>
                        <a:tabLst/>
                        <a:defRPr/>
                      </a:pPr>
                      <a:r>
                        <a:rPr lang="mn-MN" sz="8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rPr>
                        <a:t>Удирдлагын</a:t>
                      </a:r>
                      <a:r>
                        <a:rPr lang="mn-MN" sz="800" kern="0" baseline="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rPr>
                        <a:t> төв</a:t>
                      </a:r>
                      <a:endParaRPr lang="ko-KR" altLang="en-US" sz="800" kern="10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endParaRPr>
                    </a:p>
                  </a:txBody>
                  <a:tcPr marL="62865" marR="62865" marT="0"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accent6">
                        <a:lumMod val="20000"/>
                        <a:lumOff val="80000"/>
                      </a:schemeClr>
                    </a:solidFill>
                  </a:tcPr>
                </a:tc>
                <a:tc>
                  <a:txBody>
                    <a:bodyPr/>
                    <a:lstStyle/>
                    <a:p>
                      <a:pPr algn="ctr" fontAlgn="ctr" latinLnBrk="0">
                        <a:lnSpc>
                          <a:spcPct val="115000"/>
                        </a:lnSpc>
                        <a:spcAft>
                          <a:spcPts val="0"/>
                        </a:spcAft>
                      </a:pPr>
                      <a:r>
                        <a:rPr lang="en-US" sz="8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rPr>
                        <a:t>2</a:t>
                      </a:r>
                      <a:endParaRPr lang="ko-KR" sz="8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endParaRPr>
                    </a:p>
                  </a:txBody>
                  <a:tcPr marL="0" marR="0" marT="0"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tc>
                  <a:txBody>
                    <a:bodyPr/>
                    <a:lstStyle/>
                    <a:p>
                      <a:pPr algn="ctr" fontAlgn="ctr" latinLnBrk="0">
                        <a:lnSpc>
                          <a:spcPct val="115000"/>
                        </a:lnSpc>
                        <a:spcAft>
                          <a:spcPts val="0"/>
                        </a:spcAft>
                      </a:pPr>
                      <a:r>
                        <a:rPr lang="en-US" sz="8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rPr>
                        <a:t>1</a:t>
                      </a:r>
                      <a:endParaRPr lang="ko-KR" sz="8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endParaRPr>
                    </a:p>
                  </a:txBody>
                  <a:tcPr marL="0" marR="0" marT="0"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tc>
                  <a:txBody>
                    <a:bodyPr/>
                    <a:lstStyle/>
                    <a:p>
                      <a:pPr algn="ctr" fontAlgn="ctr" latinLnBrk="0">
                        <a:lnSpc>
                          <a:spcPct val="115000"/>
                        </a:lnSpc>
                        <a:spcAft>
                          <a:spcPts val="0"/>
                        </a:spcAft>
                      </a:pPr>
                      <a:r>
                        <a:rPr lang="en-US" sz="8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rPr>
                        <a:t>2</a:t>
                      </a:r>
                      <a:endParaRPr lang="ko-KR" sz="8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endParaRPr>
                    </a:p>
                  </a:txBody>
                  <a:tcPr marL="0" marR="0" marT="0"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tc>
                  <a:txBody>
                    <a:bodyPr/>
                    <a:lstStyle/>
                    <a:p>
                      <a:pPr algn="ctr" fontAlgn="ctr" latinLnBrk="0">
                        <a:lnSpc>
                          <a:spcPct val="115000"/>
                        </a:lnSpc>
                        <a:spcAft>
                          <a:spcPts val="0"/>
                        </a:spcAft>
                      </a:pPr>
                      <a:r>
                        <a:rPr lang="en-US" sz="8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rPr>
                        <a:t>5</a:t>
                      </a:r>
                      <a:endParaRPr lang="ko-KR" sz="8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endParaRPr>
                    </a:p>
                  </a:txBody>
                  <a:tcPr marL="0" marR="0" marT="0"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extLst>
                  <a:ext uri="{0D108BD9-81ED-4DB2-BD59-A6C34878D82A}">
                    <a16:rowId xmlns:a16="http://schemas.microsoft.com/office/drawing/2014/main" val="10003"/>
                  </a:ext>
                </a:extLst>
              </a:tr>
            </a:tbl>
          </a:graphicData>
        </a:graphic>
      </p:graphicFrame>
      <p:sp>
        <p:nvSpPr>
          <p:cNvPr id="35" name="직사각형 34"/>
          <p:cNvSpPr/>
          <p:nvPr/>
        </p:nvSpPr>
        <p:spPr>
          <a:xfrm>
            <a:off x="255847" y="908720"/>
            <a:ext cx="8888161" cy="394210"/>
          </a:xfrm>
          <a:prstGeom prst="rect">
            <a:avLst/>
          </a:prstGeom>
        </p:spPr>
        <p:txBody>
          <a:bodyPr wrap="square">
            <a:spAutoFit/>
          </a:bodyPr>
          <a:lstStyle/>
          <a:p>
            <a:pPr marL="361245" indent="-361245" eaLnBrk="0" fontAlgn="base" latinLnBrk="0" hangingPunct="0">
              <a:lnSpc>
                <a:spcPct val="120000"/>
              </a:lnSpc>
              <a:spcBef>
                <a:spcPct val="20000"/>
              </a:spcBef>
              <a:spcAft>
                <a:spcPct val="0"/>
              </a:spcAft>
              <a:buSzPct val="170000"/>
              <a:buBlip>
                <a:blip r:embed="rId3"/>
              </a:buBlip>
            </a:pPr>
            <a:r>
              <a:rPr kumimoji="1" lang="mn-MN" altLang="ko-KR" dirty="0">
                <a:solidFill>
                  <a:srgbClr val="000000"/>
                </a:solidFill>
                <a:latin typeface="Arial" panose="020B0604020202020204" pitchFamily="34" charset="0"/>
                <a:ea typeface="나눔고딕 ExtraBold" panose="020D0904000000000000" pitchFamily="50" charset="-127"/>
                <a:cs typeface="Arial" panose="020B0604020202020204" pitchFamily="34" charset="0"/>
              </a:rPr>
              <a:t>Замын хажуугийн хурдны хяналтын систем</a:t>
            </a:r>
            <a:endParaRPr kumimoji="1" lang="en-US" altLang="ko-KR" dirty="0">
              <a:solidFill>
                <a:srgbClr val="000000"/>
              </a:solidFill>
              <a:latin typeface="Arial" panose="020B0604020202020204" pitchFamily="34" charset="0"/>
              <a:ea typeface="나눔고딕 ExtraBold" panose="020D0904000000000000" pitchFamily="50" charset="-127"/>
              <a:cs typeface="Arial" panose="020B0604020202020204" pitchFamily="34" charset="0"/>
            </a:endParaRPr>
          </a:p>
        </p:txBody>
      </p:sp>
      <p:sp>
        <p:nvSpPr>
          <p:cNvPr id="43" name="슬라이드 번호 개체 틀 2"/>
          <p:cNvSpPr txBox="1">
            <a:spLocks/>
          </p:cNvSpPr>
          <p:nvPr/>
        </p:nvSpPr>
        <p:spPr>
          <a:xfrm>
            <a:off x="8748464" y="6597352"/>
            <a:ext cx="360040" cy="241086"/>
          </a:xfrm>
          <a:prstGeom prst="rect">
            <a:avLst/>
          </a:prstGeom>
        </p:spPr>
        <p:txBody>
          <a:bodyPr/>
          <a:lstStyle>
            <a:defPPr>
              <a:defRPr lang="ko-KR"/>
            </a:defPPr>
            <a:lvl1pPr marL="0" algn="l" defTabSz="914400" rtl="0" eaLnBrk="1" latinLnBrk="1" hangingPunct="1">
              <a:defRPr sz="1800" kern="1200">
                <a:solidFill>
                  <a:schemeClr val="tx1"/>
                </a:solidFill>
                <a:latin typeface="+mn-lt"/>
                <a:ea typeface="+mn-ea"/>
                <a:cs typeface="+mn-cs"/>
              </a:defRPr>
            </a:lvl1pPr>
            <a:lvl2pPr marL="457200" algn="l" defTabSz="914400" rtl="0" eaLnBrk="1" latinLnBrk="1" hangingPunct="1">
              <a:defRPr sz="1800" kern="1200">
                <a:solidFill>
                  <a:schemeClr val="tx1"/>
                </a:solidFill>
                <a:latin typeface="+mn-lt"/>
                <a:ea typeface="+mn-ea"/>
                <a:cs typeface="+mn-cs"/>
              </a:defRPr>
            </a:lvl2pPr>
            <a:lvl3pPr marL="914400" algn="l" defTabSz="914400" rtl="0" eaLnBrk="1" latinLnBrk="1" hangingPunct="1">
              <a:defRPr sz="1800" kern="1200">
                <a:solidFill>
                  <a:schemeClr val="tx1"/>
                </a:solidFill>
                <a:latin typeface="+mn-lt"/>
                <a:ea typeface="+mn-ea"/>
                <a:cs typeface="+mn-cs"/>
              </a:defRPr>
            </a:lvl3pPr>
            <a:lvl4pPr marL="1371600" algn="l" defTabSz="914400" rtl="0" eaLnBrk="1" latinLnBrk="1" hangingPunct="1">
              <a:defRPr sz="1800" kern="1200">
                <a:solidFill>
                  <a:schemeClr val="tx1"/>
                </a:solidFill>
                <a:latin typeface="+mn-lt"/>
                <a:ea typeface="+mn-ea"/>
                <a:cs typeface="+mn-cs"/>
              </a:defRPr>
            </a:lvl4pPr>
            <a:lvl5pPr marL="1828800" algn="l" defTabSz="914400" rtl="0" eaLnBrk="1" latinLnBrk="1" hangingPunct="1">
              <a:defRPr sz="1800" kern="1200">
                <a:solidFill>
                  <a:schemeClr val="tx1"/>
                </a:solidFill>
                <a:latin typeface="+mn-lt"/>
                <a:ea typeface="+mn-ea"/>
                <a:cs typeface="+mn-cs"/>
              </a:defRPr>
            </a:lvl5pPr>
            <a:lvl6pPr marL="2286000" algn="l" defTabSz="914400" rtl="0" eaLnBrk="1" latinLnBrk="1" hangingPunct="1">
              <a:defRPr sz="1800" kern="1200">
                <a:solidFill>
                  <a:schemeClr val="tx1"/>
                </a:solidFill>
                <a:latin typeface="+mn-lt"/>
                <a:ea typeface="+mn-ea"/>
                <a:cs typeface="+mn-cs"/>
              </a:defRPr>
            </a:lvl6pPr>
            <a:lvl7pPr marL="2743200" algn="l" defTabSz="914400" rtl="0" eaLnBrk="1" latinLnBrk="1" hangingPunct="1">
              <a:defRPr sz="1800" kern="1200">
                <a:solidFill>
                  <a:schemeClr val="tx1"/>
                </a:solidFill>
                <a:latin typeface="+mn-lt"/>
                <a:ea typeface="+mn-ea"/>
                <a:cs typeface="+mn-cs"/>
              </a:defRPr>
            </a:lvl7pPr>
            <a:lvl8pPr marL="3200400" algn="l" defTabSz="914400" rtl="0" eaLnBrk="1" latinLnBrk="1" hangingPunct="1">
              <a:defRPr sz="1800" kern="1200">
                <a:solidFill>
                  <a:schemeClr val="tx1"/>
                </a:solidFill>
                <a:latin typeface="+mn-lt"/>
                <a:ea typeface="+mn-ea"/>
                <a:cs typeface="+mn-cs"/>
              </a:defRPr>
            </a:lvl8pPr>
            <a:lvl9pPr marL="3657600" algn="l" defTabSz="914400" rtl="0" eaLnBrk="1" latinLnBrk="1" hangingPunct="1">
              <a:defRPr sz="1800" kern="1200">
                <a:solidFill>
                  <a:schemeClr val="tx1"/>
                </a:solidFill>
                <a:latin typeface="+mn-lt"/>
                <a:ea typeface="+mn-ea"/>
                <a:cs typeface="+mn-cs"/>
              </a:defRPr>
            </a:lvl9pPr>
          </a:lstStyle>
          <a:p>
            <a:pPr algn="r"/>
            <a:r>
              <a:rPr lang="de-DE" sz="1000" dirty="0">
                <a:latin typeface="Arial" panose="020B0604020202020204" pitchFamily="34" charset="0"/>
                <a:ea typeface="나눔고딕 ExtraBold" panose="020D0904000000000000" pitchFamily="50" charset="-127"/>
                <a:cs typeface="Arial" panose="020B0604020202020204" pitchFamily="34" charset="0"/>
              </a:rPr>
              <a:t>33</a:t>
            </a:r>
          </a:p>
        </p:txBody>
      </p:sp>
      <p:sp>
        <p:nvSpPr>
          <p:cNvPr id="21" name="텍스트"/>
          <p:cNvSpPr txBox="1"/>
          <p:nvPr/>
        </p:nvSpPr>
        <p:spPr>
          <a:xfrm>
            <a:off x="4716016" y="1844824"/>
            <a:ext cx="1496082" cy="215444"/>
          </a:xfrm>
          <a:prstGeom prst="rect">
            <a:avLst/>
          </a:prstGeom>
          <a:noFill/>
        </p:spPr>
        <p:txBody>
          <a:bodyPr wrap="square" lIns="0" tIns="0" rIns="0" bIns="0" rtlCol="0" anchor="ctr">
            <a:spAutoFit/>
          </a:bodyPr>
          <a:lstStyle>
            <a:defPPr>
              <a:defRPr lang="ko-KR"/>
            </a:defPPr>
            <a:lvl1pPr lvl="0" indent="-266700" algn="ctr" defTabSz="914400">
              <a:spcBef>
                <a:spcPct val="0"/>
              </a:spcBef>
              <a:spcAft>
                <a:spcPts val="100"/>
              </a:spcAft>
              <a:buSzPct val="120000"/>
              <a:tabLst>
                <a:tab pos="177800" algn="l"/>
                <a:tab pos="803275" algn="l"/>
              </a:tabLst>
              <a:defRPr sz="1800" b="1" kern="1000" spc="-50">
                <a:ln>
                  <a:noFill/>
                  <a:prstDash val="solid"/>
                </a:ln>
                <a:gradFill rotWithShape="1">
                  <a:gsLst>
                    <a:gs pos="50000">
                      <a:schemeClr val="bg1"/>
                    </a:gs>
                    <a:gs pos="100000">
                      <a:schemeClr val="bg1"/>
                    </a:gs>
                  </a:gsLst>
                  <a:lin ang="5400000"/>
                </a:gradFill>
                <a:latin typeface="Rix정고딕 M" pitchFamily="18" charset="-127"/>
                <a:ea typeface="Rix정고딕 M" pitchFamily="18" charset="-127"/>
                <a:cs typeface="Arial" pitchFamily="34" charset="0"/>
              </a:defRPr>
            </a:lvl1pPr>
          </a:lstStyle>
          <a:p>
            <a:pPr algn="l">
              <a:defRPr/>
            </a:pPr>
            <a:r>
              <a:rPr lang="mn-MN" altLang="ko-KR" sz="1400" dirty="0">
                <a:gradFill rotWithShape="1">
                  <a:gsLst>
                    <a:gs pos="0">
                      <a:srgbClr val="FFE400"/>
                    </a:gs>
                    <a:gs pos="100000">
                      <a:srgbClr val="FA8006"/>
                    </a:gs>
                  </a:gsLst>
                  <a:lin ang="5400000"/>
                </a:gradFill>
                <a:effectLst>
                  <a:glow rad="88900">
                    <a:prstClr val="black">
                      <a:alpha val="60000"/>
                    </a:prstClr>
                  </a:glow>
                  <a:outerShdw blurRad="50800" dist="38100" dir="5040000" algn="tl">
                    <a:prstClr val="black">
                      <a:alpha val="70000"/>
                    </a:prstClr>
                  </a:outerShdw>
                </a:effectLst>
                <a:latin typeface="Arial" panose="020B0604020202020204" pitchFamily="34" charset="0"/>
                <a:ea typeface="Arial Unicode MS" panose="020B0604020202020204" pitchFamily="50" charset="-127"/>
              </a:rPr>
              <a:t>Улаанбаатар</a:t>
            </a:r>
            <a:endParaRPr lang="en-US" altLang="ko-KR" sz="1400" dirty="0">
              <a:gradFill rotWithShape="1">
                <a:gsLst>
                  <a:gs pos="0">
                    <a:srgbClr val="FFE400"/>
                  </a:gs>
                  <a:gs pos="100000">
                    <a:srgbClr val="FA8006"/>
                  </a:gs>
                </a:gsLst>
                <a:lin ang="5400000"/>
              </a:gradFill>
              <a:effectLst>
                <a:glow rad="88900">
                  <a:prstClr val="black">
                    <a:alpha val="60000"/>
                  </a:prstClr>
                </a:glow>
                <a:outerShdw blurRad="50800" dist="38100" dir="5040000" algn="tl">
                  <a:prstClr val="black">
                    <a:alpha val="70000"/>
                  </a:prstClr>
                </a:outerShdw>
              </a:effectLst>
              <a:latin typeface="Arial" panose="020B0604020202020204" pitchFamily="34" charset="0"/>
              <a:ea typeface="Arial Unicode MS" panose="020B0604020202020204" pitchFamily="50" charset="-127"/>
            </a:endParaRPr>
          </a:p>
        </p:txBody>
      </p:sp>
      <p:sp>
        <p:nvSpPr>
          <p:cNvPr id="22" name="TextBox 21"/>
          <p:cNvSpPr txBox="1"/>
          <p:nvPr/>
        </p:nvSpPr>
        <p:spPr>
          <a:xfrm>
            <a:off x="143508" y="44624"/>
            <a:ext cx="8856984" cy="523220"/>
          </a:xfrm>
          <a:prstGeom prst="rect">
            <a:avLst/>
          </a:prstGeom>
          <a:noFill/>
        </p:spPr>
        <p:txBody>
          <a:bodyPr wrap="square" rtlCol="0">
            <a:spAutoFit/>
          </a:bodyPr>
          <a:lstStyle/>
          <a:p>
            <a:pPr algn="ctr" fontAlgn="base">
              <a:spcBef>
                <a:spcPct val="0"/>
              </a:spcBef>
              <a:spcAft>
                <a:spcPct val="0"/>
              </a:spcAft>
              <a:defRPr/>
            </a:pPr>
            <a:r>
              <a:rPr kumimoji="1" lang="ru-RU" altLang="ko-KR" sz="2800" dirty="0">
                <a:solidFill>
                  <a:srgbClr val="FFFFFF"/>
                </a:solidFill>
                <a:latin typeface="Arial" panose="020B0604020202020204" pitchFamily="34" charset="0"/>
                <a:ea typeface="나눔고딕 ExtraBold" panose="020D0904000000000000" pitchFamily="50" charset="-127"/>
                <a:cs typeface="Arial" panose="020B0604020202020204" pitchFamily="34" charset="0"/>
              </a:rPr>
              <a:t>ТУС-ын Дэд системүүдийн суурь дизайн </a:t>
            </a:r>
            <a:endParaRPr kumimoji="1" lang="en-US" altLang="ko-KR" sz="2800" dirty="0">
              <a:solidFill>
                <a:srgbClr val="FFFFFF"/>
              </a:solidFill>
              <a:latin typeface="Arial" panose="020B0604020202020204" pitchFamily="34" charset="0"/>
              <a:ea typeface="나눔고딕 ExtraBold" panose="020D0904000000000000" pitchFamily="50" charset="-127"/>
              <a:cs typeface="Arial" panose="020B0604020202020204" pitchFamily="34" charset="0"/>
            </a:endParaRPr>
          </a:p>
        </p:txBody>
      </p:sp>
      <p:sp>
        <p:nvSpPr>
          <p:cNvPr id="23" name="텍스트"/>
          <p:cNvSpPr txBox="1"/>
          <p:nvPr/>
        </p:nvSpPr>
        <p:spPr>
          <a:xfrm>
            <a:off x="4716463" y="3286008"/>
            <a:ext cx="936104" cy="215444"/>
          </a:xfrm>
          <a:prstGeom prst="rect">
            <a:avLst/>
          </a:prstGeom>
          <a:noFill/>
        </p:spPr>
        <p:txBody>
          <a:bodyPr wrap="square" lIns="0" tIns="0" rIns="0" bIns="0" rtlCol="0" anchor="ctr">
            <a:spAutoFit/>
          </a:bodyPr>
          <a:lstStyle>
            <a:defPPr>
              <a:defRPr lang="ko-KR"/>
            </a:defPPr>
            <a:lvl1pPr lvl="0" indent="-266700" algn="ctr" defTabSz="914400">
              <a:spcBef>
                <a:spcPct val="0"/>
              </a:spcBef>
              <a:spcAft>
                <a:spcPts val="100"/>
              </a:spcAft>
              <a:buSzPct val="120000"/>
              <a:tabLst>
                <a:tab pos="177800" algn="l"/>
                <a:tab pos="803275" algn="l"/>
              </a:tabLst>
              <a:defRPr sz="1800" b="1" kern="1000" spc="-50">
                <a:ln>
                  <a:noFill/>
                  <a:prstDash val="solid"/>
                </a:ln>
                <a:gradFill rotWithShape="1">
                  <a:gsLst>
                    <a:gs pos="50000">
                      <a:schemeClr val="bg1"/>
                    </a:gs>
                    <a:gs pos="100000">
                      <a:schemeClr val="bg1"/>
                    </a:gs>
                  </a:gsLst>
                  <a:lin ang="5400000"/>
                </a:gradFill>
                <a:latin typeface="Rix정고딕 M" pitchFamily="18" charset="-127"/>
                <a:ea typeface="Rix정고딕 M" pitchFamily="18" charset="-127"/>
                <a:cs typeface="Arial" pitchFamily="34" charset="0"/>
              </a:defRPr>
            </a:lvl1pPr>
          </a:lstStyle>
          <a:p>
            <a:pPr algn="l">
              <a:defRPr/>
            </a:pPr>
            <a:r>
              <a:rPr lang="mn-MN" altLang="ko-KR" sz="1400" dirty="0">
                <a:gradFill rotWithShape="1">
                  <a:gsLst>
                    <a:gs pos="0">
                      <a:srgbClr val="FFE400"/>
                    </a:gs>
                    <a:gs pos="100000">
                      <a:srgbClr val="FA8006"/>
                    </a:gs>
                  </a:gsLst>
                  <a:lin ang="5400000"/>
                </a:gradFill>
                <a:effectLst>
                  <a:glow rad="88900">
                    <a:prstClr val="black">
                      <a:alpha val="60000"/>
                    </a:prstClr>
                  </a:glow>
                  <a:outerShdw blurRad="50800" dist="38100" dir="5040000" algn="tl">
                    <a:prstClr val="black">
                      <a:alpha val="70000"/>
                    </a:prstClr>
                  </a:outerShdw>
                </a:effectLst>
                <a:latin typeface="Arial" panose="020B0604020202020204" pitchFamily="34" charset="0"/>
                <a:ea typeface="Arial Unicode MS" panose="020B0604020202020204" pitchFamily="50" charset="-127"/>
              </a:rPr>
              <a:t>Орон нутаг</a:t>
            </a:r>
            <a:endParaRPr lang="en-US" altLang="ko-KR" sz="1400" dirty="0">
              <a:gradFill rotWithShape="1">
                <a:gsLst>
                  <a:gs pos="0">
                    <a:srgbClr val="FFE400"/>
                  </a:gs>
                  <a:gs pos="100000">
                    <a:srgbClr val="FA8006"/>
                  </a:gs>
                </a:gsLst>
                <a:lin ang="5400000"/>
              </a:gradFill>
              <a:effectLst>
                <a:glow rad="88900">
                  <a:prstClr val="black">
                    <a:alpha val="60000"/>
                  </a:prstClr>
                </a:glow>
                <a:outerShdw blurRad="50800" dist="38100" dir="5040000" algn="tl">
                  <a:prstClr val="black">
                    <a:alpha val="70000"/>
                  </a:prstClr>
                </a:outerShdw>
              </a:effectLst>
              <a:latin typeface="Arial" panose="020B0604020202020204" pitchFamily="34" charset="0"/>
              <a:ea typeface="Arial Unicode MS" panose="020B0604020202020204" pitchFamily="50" charset="-127"/>
            </a:endParaRPr>
          </a:p>
        </p:txBody>
      </p:sp>
    </p:spTree>
    <p:extLst>
      <p:ext uri="{BB962C8B-B14F-4D97-AF65-F5344CB8AC3E}">
        <p14:creationId xmlns:p14="http://schemas.microsoft.com/office/powerpoint/2010/main" val="2998743464"/>
      </p:ext>
    </p:extLst>
  </p:cSld>
  <p:clrMapOvr>
    <a:masterClrMapping/>
  </p:clrMapOvr>
  <p:transition>
    <p:fade/>
  </p:transition>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직사각형 5"/>
          <p:cNvSpPr/>
          <p:nvPr/>
        </p:nvSpPr>
        <p:spPr>
          <a:xfrm>
            <a:off x="-4472" y="2695489"/>
            <a:ext cx="9144000" cy="414337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062" tIns="45530" rIns="91062" bIns="45530" anchor="ctr"/>
          <a:lstStyle/>
          <a:p>
            <a:pPr algn="ctr">
              <a:defRPr/>
            </a:pPr>
            <a:endParaRPr lang="ko-KR" altLang="en-US" b="1">
              <a:solidFill>
                <a:prstClr val="white"/>
              </a:solidFill>
              <a:latin typeface="Arial" panose="020B0604020202020204" pitchFamily="34" charset="0"/>
              <a:ea typeface="나눔고딕 Bold" panose="020D0804000000000000" pitchFamily="50" charset="-127"/>
              <a:cs typeface="Arial" panose="020B0604020202020204" pitchFamily="34" charset="0"/>
            </a:endParaRPr>
          </a:p>
        </p:txBody>
      </p:sp>
      <p:sp>
        <p:nvSpPr>
          <p:cNvPr id="31" name="AutoShape 224"/>
          <p:cNvSpPr>
            <a:spLocks noChangeArrowheads="1"/>
          </p:cNvSpPr>
          <p:nvPr/>
        </p:nvSpPr>
        <p:spPr bwMode="auto">
          <a:xfrm>
            <a:off x="4601886" y="1799575"/>
            <a:ext cx="4200876" cy="2925569"/>
          </a:xfrm>
          <a:prstGeom prst="roundRect">
            <a:avLst>
              <a:gd name="adj" fmla="val 2704"/>
            </a:avLst>
          </a:prstGeom>
          <a:solidFill>
            <a:schemeClr val="bg1"/>
          </a:solidFill>
          <a:ln w="19050">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57546"/>
            <a:endParaRPr lang="ko-KR" altLang="en-US" dirty="0">
              <a:solidFill>
                <a:srgbClr val="FFFFFF"/>
              </a:solidFill>
              <a:latin typeface="Arial" panose="020B0604020202020204" pitchFamily="34" charset="0"/>
              <a:ea typeface="나눔고딕 Bold" panose="020D0804000000000000" pitchFamily="50" charset="-127"/>
              <a:cs typeface="Arial" panose="020B0604020202020204" pitchFamily="34" charset="0"/>
            </a:endParaRPr>
          </a:p>
        </p:txBody>
      </p:sp>
      <p:sp>
        <p:nvSpPr>
          <p:cNvPr id="92" name="AutoShape 212"/>
          <p:cNvSpPr>
            <a:spLocks noChangeArrowheads="1"/>
          </p:cNvSpPr>
          <p:nvPr/>
        </p:nvSpPr>
        <p:spPr bwMode="auto">
          <a:xfrm>
            <a:off x="4602690" y="1421069"/>
            <a:ext cx="4213625" cy="323966"/>
          </a:xfrm>
          <a:prstGeom prst="roundRect">
            <a:avLst>
              <a:gd name="adj" fmla="val 16667"/>
            </a:avLst>
          </a:prstGeom>
          <a:solidFill>
            <a:srgbClr val="301E70"/>
          </a:solidFill>
          <a:ln w="9525" algn="ctr">
            <a:noFill/>
            <a:round/>
            <a:headEnd/>
            <a:tailEnd/>
          </a:ln>
          <a:effectLst>
            <a:outerShdw dist="35921" dir="2700000" algn="ctr" rotWithShape="0">
              <a:srgbClr val="CECFCE"/>
            </a:outerShdw>
          </a:effectLst>
        </p:spPr>
        <p:txBody>
          <a:bodyPr wrap="none" lIns="95754" tIns="47877" rIns="95754" bIns="47877" anchor="ctr"/>
          <a:lstStyle/>
          <a:p>
            <a:pPr algn="ctr" defTabSz="839429" latinLnBrk="0">
              <a:defRPr/>
            </a:pPr>
            <a:r>
              <a:rPr lang="mn-MN" altLang="ko-KR" kern="0" dirty="0">
                <a:solidFill>
                  <a:sysClr val="window" lastClr="FFFFFF"/>
                </a:solidFill>
                <a:latin typeface="Arial" panose="020B0604020202020204" pitchFamily="34" charset="0"/>
                <a:ea typeface="나눔고딕 Bold" panose="020D0804000000000000" pitchFamily="50" charset="-127"/>
                <a:cs typeface="Arial" panose="020B0604020202020204" pitchFamily="34" charset="0"/>
              </a:rPr>
              <a:t>Хэрэгжүүлэх стратеги ба төлөвлөгөө</a:t>
            </a:r>
            <a:endParaRPr lang="ko-KR" altLang="en-US" kern="0" dirty="0">
              <a:solidFill>
                <a:sysClr val="window" lastClr="FFFFFF"/>
              </a:solidFill>
              <a:latin typeface="Arial" panose="020B0604020202020204" pitchFamily="34" charset="0"/>
              <a:ea typeface="나눔고딕 Bold" panose="020D0804000000000000" pitchFamily="50" charset="-127"/>
              <a:cs typeface="Arial" panose="020B0604020202020204" pitchFamily="34" charset="0"/>
            </a:endParaRPr>
          </a:p>
        </p:txBody>
      </p:sp>
      <p:sp>
        <p:nvSpPr>
          <p:cNvPr id="60" name="직사각형 59"/>
          <p:cNvSpPr/>
          <p:nvPr/>
        </p:nvSpPr>
        <p:spPr bwMode="auto">
          <a:xfrm>
            <a:off x="4713154" y="2060848"/>
            <a:ext cx="4179326" cy="817853"/>
          </a:xfrm>
          <a:prstGeom prst="rect">
            <a:avLst/>
          </a:prstGeom>
        </p:spPr>
        <p:txBody>
          <a:bodyPr wrap="square" lIns="0" tIns="0" rIns="0" bIns="0">
            <a:spAutoFit/>
          </a:bodyPr>
          <a:lstStyle/>
          <a:p>
            <a:pPr marL="88900" indent="-88900">
              <a:buFont typeface="Arial"/>
              <a:buChar char="•"/>
              <a:defRPr lang="ko-KR"/>
            </a:pPr>
            <a:r>
              <a:rPr lang="mn-MN" altLang="ko-KR" sz="10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Хотын хэмжээнд өндөр технологид суурилсан хөдөлгөөн удирдах системийг суурилуулснаар одоогийн замын гэрлэн дохионы системийг бодит цагийн замын ачаалалаас хамаарсан систем болгож шинэчилнэ.</a:t>
            </a:r>
          </a:p>
          <a:p>
            <a:pPr marL="88900" indent="-88900">
              <a:lnSpc>
                <a:spcPct val="150000"/>
              </a:lnSpc>
              <a:buFont typeface="Arial"/>
              <a:buChar char="•"/>
              <a:defRPr lang="ko-KR"/>
            </a:pPr>
            <a:r>
              <a:rPr lang="mn-MN" altLang="ko-KR" sz="10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1</a:t>
            </a:r>
            <a:r>
              <a:rPr lang="en-US" altLang="ko-KR" sz="10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a:t>
            </a:r>
            <a:r>
              <a:rPr lang="mn-MN" altLang="ko-KR" sz="10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р үе шат</a:t>
            </a:r>
            <a:r>
              <a:rPr lang="en-US" altLang="ko-KR" sz="10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 57</a:t>
            </a:r>
            <a:r>
              <a:rPr lang="mn-MN" altLang="ko-KR" sz="10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 байрлал</a:t>
            </a:r>
            <a:r>
              <a:rPr lang="en-US" altLang="ko-KR" sz="10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 </a:t>
            </a:r>
            <a:r>
              <a:rPr lang="mn-MN" altLang="ko-KR" sz="10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2</a:t>
            </a:r>
            <a:r>
              <a:rPr lang="en-US" altLang="ko-KR" sz="10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a:t>
            </a:r>
            <a:r>
              <a:rPr lang="mn-MN" altLang="ko-KR" sz="10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р үе шат</a:t>
            </a:r>
            <a:r>
              <a:rPr lang="en-US" altLang="ko-KR" sz="10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 </a:t>
            </a:r>
            <a:r>
              <a:rPr lang="mn-MN" altLang="ko-KR" sz="10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113 байрлал</a:t>
            </a:r>
            <a:endParaRPr lang="en-US" altLang="ko-KR" sz="10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endParaRPr>
          </a:p>
        </p:txBody>
      </p:sp>
      <p:grpSp>
        <p:nvGrpSpPr>
          <p:cNvPr id="81" name="그룹 80"/>
          <p:cNvGrpSpPr/>
          <p:nvPr/>
        </p:nvGrpSpPr>
        <p:grpSpPr>
          <a:xfrm>
            <a:off x="322764" y="1429322"/>
            <a:ext cx="4168853" cy="2426125"/>
            <a:chOff x="322765" y="1702782"/>
            <a:chExt cx="4002850" cy="2426125"/>
          </a:xfrm>
        </p:grpSpPr>
        <p:sp>
          <p:nvSpPr>
            <p:cNvPr id="82" name="LcS65"/>
            <p:cNvSpPr/>
            <p:nvPr/>
          </p:nvSpPr>
          <p:spPr>
            <a:xfrm>
              <a:off x="337019" y="2017820"/>
              <a:ext cx="3988596" cy="2111087"/>
            </a:xfrm>
            <a:prstGeom prst="roundRect">
              <a:avLst>
                <a:gd name="adj" fmla="val 3101"/>
              </a:avLst>
            </a:prstGeom>
            <a:solidFill>
              <a:schemeClr val="bg1"/>
            </a:solidFill>
            <a:ln w="19050">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57546" eaLnBrk="1" fontAlgn="auto" latinLnBrk="1" hangingPunct="1">
                <a:spcBef>
                  <a:spcPts val="0"/>
                </a:spcBef>
                <a:spcAft>
                  <a:spcPts val="0"/>
                </a:spcAft>
                <a:defRPr/>
              </a:pPr>
              <a:endParaRPr lang="ko-KR" altLang="en-US">
                <a:solidFill>
                  <a:srgbClr val="FFFFFF"/>
                </a:solidFill>
                <a:latin typeface="Arial" panose="020B0604020202020204" pitchFamily="34" charset="0"/>
                <a:ea typeface="나눔고딕 Bold" panose="020D0804000000000000" pitchFamily="50" charset="-127"/>
                <a:cs typeface="Arial" panose="020B0604020202020204" pitchFamily="34" charset="0"/>
              </a:endParaRPr>
            </a:p>
          </p:txBody>
        </p:sp>
        <p:sp>
          <p:nvSpPr>
            <p:cNvPr id="83" name="AutoShape 212"/>
            <p:cNvSpPr>
              <a:spLocks noChangeArrowheads="1"/>
            </p:cNvSpPr>
            <p:nvPr/>
          </p:nvSpPr>
          <p:spPr bwMode="auto">
            <a:xfrm>
              <a:off x="322765" y="1702782"/>
              <a:ext cx="4002850" cy="323966"/>
            </a:xfrm>
            <a:prstGeom prst="roundRect">
              <a:avLst>
                <a:gd name="adj" fmla="val 16667"/>
              </a:avLst>
            </a:prstGeom>
            <a:solidFill>
              <a:srgbClr val="301E70"/>
            </a:solidFill>
            <a:ln w="9525" algn="ctr">
              <a:noFill/>
              <a:round/>
              <a:headEnd/>
              <a:tailEnd/>
            </a:ln>
            <a:effectLst>
              <a:outerShdw dist="35921" dir="2700000" algn="ctr" rotWithShape="0">
                <a:srgbClr val="CECFCE"/>
              </a:outerShdw>
            </a:effectLst>
          </p:spPr>
          <p:txBody>
            <a:bodyPr wrap="none" lIns="95754" tIns="47877" rIns="95754" bIns="47877" anchor="ctr"/>
            <a:lstStyle/>
            <a:p>
              <a:pPr algn="ctr" defTabSz="839429" latinLnBrk="0">
                <a:defRPr/>
              </a:pPr>
              <a:r>
                <a:rPr lang="mn-MN" altLang="ko-KR" dirty="0">
                  <a:solidFill>
                    <a:prstClr val="white"/>
                  </a:solidFill>
                  <a:effectLst>
                    <a:reflection blurRad="12700" stA="28000" endPos="45000" dist="1000" dir="5400000" sy="-100000" algn="bl" rotWithShape="0"/>
                  </a:effectLst>
                  <a:latin typeface="Arial" panose="020B0604020202020204" pitchFamily="34" charset="0"/>
                  <a:ea typeface="나눔고딕 Bold" panose="020D0804000000000000" pitchFamily="50" charset="-127"/>
                  <a:cs typeface="Arial" panose="020B0604020202020204" pitchFamily="34" charset="0"/>
                </a:rPr>
                <a:t>Системийн загвар</a:t>
              </a:r>
              <a:endParaRPr lang="ko-KR" altLang="en-US" sz="1700" kern="0" dirty="0">
                <a:solidFill>
                  <a:sysClr val="window" lastClr="FFFFFF"/>
                </a:solidFill>
                <a:latin typeface="Arial" panose="020B0604020202020204" pitchFamily="34" charset="0"/>
                <a:ea typeface="나눔고딕 Bold" panose="020D0804000000000000" pitchFamily="50" charset="-127"/>
                <a:cs typeface="Arial" panose="020B0604020202020204" pitchFamily="34" charset="0"/>
              </a:endParaRPr>
            </a:p>
          </p:txBody>
        </p:sp>
      </p:grpSp>
      <p:grpSp>
        <p:nvGrpSpPr>
          <p:cNvPr id="10" name="그룹 9"/>
          <p:cNvGrpSpPr/>
          <p:nvPr/>
        </p:nvGrpSpPr>
        <p:grpSpPr>
          <a:xfrm>
            <a:off x="322764" y="3907073"/>
            <a:ext cx="4168853" cy="2560403"/>
            <a:chOff x="322764" y="4195104"/>
            <a:chExt cx="4168853" cy="2426125"/>
          </a:xfrm>
        </p:grpSpPr>
        <p:grpSp>
          <p:nvGrpSpPr>
            <p:cNvPr id="78" name="그룹 77"/>
            <p:cNvGrpSpPr/>
            <p:nvPr/>
          </p:nvGrpSpPr>
          <p:grpSpPr>
            <a:xfrm>
              <a:off x="322764" y="4195104"/>
              <a:ext cx="4168853" cy="2426125"/>
              <a:chOff x="322765" y="1702782"/>
              <a:chExt cx="4002850" cy="2426125"/>
            </a:xfrm>
          </p:grpSpPr>
          <p:sp>
            <p:nvSpPr>
              <p:cNvPr id="79" name="LcS65"/>
              <p:cNvSpPr/>
              <p:nvPr/>
            </p:nvSpPr>
            <p:spPr>
              <a:xfrm>
                <a:off x="337019" y="2017820"/>
                <a:ext cx="3988596" cy="2111087"/>
              </a:xfrm>
              <a:prstGeom prst="roundRect">
                <a:avLst>
                  <a:gd name="adj" fmla="val 3101"/>
                </a:avLst>
              </a:prstGeom>
              <a:solidFill>
                <a:schemeClr val="bg1"/>
              </a:solidFill>
              <a:ln w="19050">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57546" eaLnBrk="1" fontAlgn="auto" latinLnBrk="1" hangingPunct="1">
                  <a:spcBef>
                    <a:spcPts val="0"/>
                  </a:spcBef>
                  <a:spcAft>
                    <a:spcPts val="0"/>
                  </a:spcAft>
                  <a:defRPr/>
                </a:pPr>
                <a:endParaRPr lang="ko-KR" altLang="en-US">
                  <a:solidFill>
                    <a:srgbClr val="FFFFFF"/>
                  </a:solidFill>
                  <a:latin typeface="Arial" panose="020B0604020202020204" pitchFamily="34" charset="0"/>
                  <a:ea typeface="나눔고딕 Bold" panose="020D0804000000000000" pitchFamily="50" charset="-127"/>
                  <a:cs typeface="Arial" panose="020B0604020202020204" pitchFamily="34" charset="0"/>
                </a:endParaRPr>
              </a:p>
            </p:txBody>
          </p:sp>
          <p:sp>
            <p:nvSpPr>
              <p:cNvPr id="80" name="AutoShape 212"/>
              <p:cNvSpPr>
                <a:spLocks noChangeArrowheads="1"/>
              </p:cNvSpPr>
              <p:nvPr/>
            </p:nvSpPr>
            <p:spPr bwMode="auto">
              <a:xfrm>
                <a:off x="322765" y="1702782"/>
                <a:ext cx="4002850" cy="323966"/>
              </a:xfrm>
              <a:prstGeom prst="roundRect">
                <a:avLst>
                  <a:gd name="adj" fmla="val 16667"/>
                </a:avLst>
              </a:prstGeom>
              <a:solidFill>
                <a:srgbClr val="301E70"/>
              </a:solidFill>
              <a:ln w="9525" algn="ctr">
                <a:noFill/>
                <a:round/>
                <a:headEnd/>
                <a:tailEnd/>
              </a:ln>
              <a:effectLst>
                <a:outerShdw dist="35921" dir="2700000" algn="ctr" rotWithShape="0">
                  <a:srgbClr val="CECFCE"/>
                </a:outerShdw>
              </a:effectLst>
            </p:spPr>
            <p:txBody>
              <a:bodyPr wrap="none" lIns="95754" tIns="47877" rIns="95754" bIns="47877" anchor="ctr"/>
              <a:lstStyle/>
              <a:p>
                <a:pPr algn="ctr" defTabSz="839429" latinLnBrk="0">
                  <a:defRPr/>
                </a:pPr>
                <a:r>
                  <a:rPr lang="mn-MN" altLang="ko-KR" dirty="0">
                    <a:solidFill>
                      <a:prstClr val="white"/>
                    </a:solidFill>
                    <a:effectLst>
                      <a:reflection blurRad="12700" stA="28000" endPos="45000" dist="1000" dir="5400000" sy="-100000" algn="bl" rotWithShape="0"/>
                    </a:effectLst>
                    <a:latin typeface="Arial" panose="020B0604020202020204" pitchFamily="34" charset="0"/>
                    <a:ea typeface="나눔고딕 Bold" panose="020D0804000000000000" pitchFamily="50" charset="-127"/>
                    <a:cs typeface="Arial" panose="020B0604020202020204" pitchFamily="34" charset="0"/>
                  </a:rPr>
                  <a:t>Зорилт </a:t>
                </a:r>
                <a:r>
                  <a:rPr lang="en-US" altLang="ko-KR" dirty="0">
                    <a:solidFill>
                      <a:prstClr val="white"/>
                    </a:solidFill>
                    <a:effectLst>
                      <a:reflection blurRad="12700" stA="28000" endPos="45000" dist="1000" dir="5400000" sy="-100000" algn="bl" rotWithShape="0"/>
                    </a:effectLst>
                    <a:latin typeface="Arial" panose="020B0604020202020204" pitchFamily="34" charset="0"/>
                    <a:ea typeface="나눔고딕 Bold" panose="020D0804000000000000" pitchFamily="50" charset="-127"/>
                    <a:cs typeface="Arial" panose="020B0604020202020204" pitchFamily="34" charset="0"/>
                  </a:rPr>
                  <a:t>&amp; </a:t>
                </a:r>
                <a:r>
                  <a:rPr lang="mn-MN" altLang="ko-KR" dirty="0">
                    <a:solidFill>
                      <a:prstClr val="white"/>
                    </a:solidFill>
                    <a:effectLst>
                      <a:reflection blurRad="12700" stA="28000" endPos="45000" dist="1000" dir="5400000" sy="-100000" algn="bl" rotWithShape="0"/>
                    </a:effectLst>
                    <a:latin typeface="Arial" panose="020B0604020202020204" pitchFamily="34" charset="0"/>
                    <a:ea typeface="나눔고딕 Bold" panose="020D0804000000000000" pitchFamily="50" charset="-127"/>
                    <a:cs typeface="Arial" panose="020B0604020202020204" pitchFamily="34" charset="0"/>
                  </a:rPr>
                  <a:t>Үр нөлөө</a:t>
                </a:r>
                <a:endParaRPr lang="en-US" altLang="ko-KR" dirty="0">
                  <a:solidFill>
                    <a:prstClr val="white"/>
                  </a:solidFill>
                  <a:effectLst>
                    <a:reflection blurRad="12700" stA="28000" endPos="45000" dist="1000" dir="5400000" sy="-100000" algn="bl" rotWithShape="0"/>
                  </a:effectLst>
                  <a:latin typeface="Arial" panose="020B0604020202020204" pitchFamily="34" charset="0"/>
                  <a:ea typeface="나눔고딕 Bold" panose="020D0804000000000000" pitchFamily="50" charset="-127"/>
                  <a:cs typeface="Arial" panose="020B0604020202020204" pitchFamily="34" charset="0"/>
                </a:endParaRPr>
              </a:p>
            </p:txBody>
          </p:sp>
        </p:grpSp>
        <p:sp>
          <p:nvSpPr>
            <p:cNvPr id="87" name="TextBox 47"/>
            <p:cNvSpPr txBox="1"/>
            <p:nvPr/>
          </p:nvSpPr>
          <p:spPr>
            <a:xfrm>
              <a:off x="378985" y="4563404"/>
              <a:ext cx="4112631" cy="1529325"/>
            </a:xfrm>
            <a:prstGeom prst="rect">
              <a:avLst/>
            </a:prstGeom>
            <a:noFill/>
          </p:spPr>
          <p:txBody>
            <a:bodyPr wrap="square">
              <a:spAutoFit/>
              <a:scene3d>
                <a:camera prst="orthographicFront"/>
                <a:lightRig rig="threePt" dir="t"/>
              </a:scene3d>
              <a:sp3d>
                <a:bevelT w="1270" h="1270"/>
                <a:bevelB w="0" h="0"/>
              </a:sp3d>
            </a:bodyPr>
            <a:lstStyle>
              <a:defPPr>
                <a:defRPr lang="ko-KR"/>
              </a:defPPr>
              <a:lvl1pPr algn="l" rtl="0" fontAlgn="base" latinLnBrk="1">
                <a:spcBef>
                  <a:spcPct val="0"/>
                </a:spcBef>
                <a:spcAft>
                  <a:spcPct val="0"/>
                </a:spcAft>
                <a:defRPr kumimoji="1" kern="1200">
                  <a:solidFill>
                    <a:schemeClr val="tx1"/>
                  </a:solidFill>
                  <a:latin typeface="굴림" charset="-127"/>
                  <a:ea typeface="굴림" charset="-127"/>
                  <a:cs typeface="+mn-cs"/>
                </a:defRPr>
              </a:lvl1pPr>
              <a:lvl2pPr marL="532454" algn="l" rtl="0" fontAlgn="base" latinLnBrk="1">
                <a:spcBef>
                  <a:spcPct val="0"/>
                </a:spcBef>
                <a:spcAft>
                  <a:spcPct val="0"/>
                </a:spcAft>
                <a:defRPr kumimoji="1" kern="1200">
                  <a:solidFill>
                    <a:schemeClr val="tx1"/>
                  </a:solidFill>
                  <a:latin typeface="굴림" charset="-127"/>
                  <a:ea typeface="굴림" charset="-127"/>
                  <a:cs typeface="+mn-cs"/>
                </a:defRPr>
              </a:lvl2pPr>
              <a:lvl3pPr marL="1064909" algn="l" rtl="0" fontAlgn="base" latinLnBrk="1">
                <a:spcBef>
                  <a:spcPct val="0"/>
                </a:spcBef>
                <a:spcAft>
                  <a:spcPct val="0"/>
                </a:spcAft>
                <a:defRPr kumimoji="1" kern="1200">
                  <a:solidFill>
                    <a:schemeClr val="tx1"/>
                  </a:solidFill>
                  <a:latin typeface="굴림" charset="-127"/>
                  <a:ea typeface="굴림" charset="-127"/>
                  <a:cs typeface="+mn-cs"/>
                </a:defRPr>
              </a:lvl3pPr>
              <a:lvl4pPr marL="1597363" algn="l" rtl="0" fontAlgn="base" latinLnBrk="1">
                <a:spcBef>
                  <a:spcPct val="0"/>
                </a:spcBef>
                <a:spcAft>
                  <a:spcPct val="0"/>
                </a:spcAft>
                <a:defRPr kumimoji="1" kern="1200">
                  <a:solidFill>
                    <a:schemeClr val="tx1"/>
                  </a:solidFill>
                  <a:latin typeface="굴림" charset="-127"/>
                  <a:ea typeface="굴림" charset="-127"/>
                  <a:cs typeface="+mn-cs"/>
                </a:defRPr>
              </a:lvl4pPr>
              <a:lvl5pPr marL="2129822" algn="l" rtl="0" fontAlgn="base" latinLnBrk="1">
                <a:spcBef>
                  <a:spcPct val="0"/>
                </a:spcBef>
                <a:spcAft>
                  <a:spcPct val="0"/>
                </a:spcAft>
                <a:defRPr kumimoji="1" kern="1200">
                  <a:solidFill>
                    <a:schemeClr val="tx1"/>
                  </a:solidFill>
                  <a:latin typeface="굴림" charset="-127"/>
                  <a:ea typeface="굴림" charset="-127"/>
                  <a:cs typeface="+mn-cs"/>
                </a:defRPr>
              </a:lvl5pPr>
              <a:lvl6pPr marL="2662271" algn="l" defTabSz="1064909" rtl="0" eaLnBrk="1" latinLnBrk="1" hangingPunct="1">
                <a:defRPr kumimoji="1" kern="1200">
                  <a:solidFill>
                    <a:schemeClr val="tx1"/>
                  </a:solidFill>
                  <a:latin typeface="굴림" charset="-127"/>
                  <a:ea typeface="굴림" charset="-127"/>
                  <a:cs typeface="+mn-cs"/>
                </a:defRPr>
              </a:lvl6pPr>
              <a:lvl7pPr marL="3194729" algn="l" defTabSz="1064909" rtl="0" eaLnBrk="1" latinLnBrk="1" hangingPunct="1">
                <a:defRPr kumimoji="1" kern="1200">
                  <a:solidFill>
                    <a:schemeClr val="tx1"/>
                  </a:solidFill>
                  <a:latin typeface="굴림" charset="-127"/>
                  <a:ea typeface="굴림" charset="-127"/>
                  <a:cs typeface="+mn-cs"/>
                </a:defRPr>
              </a:lvl7pPr>
              <a:lvl8pPr marL="3727180" algn="l" defTabSz="1064909" rtl="0" eaLnBrk="1" latinLnBrk="1" hangingPunct="1">
                <a:defRPr kumimoji="1" kern="1200">
                  <a:solidFill>
                    <a:schemeClr val="tx1"/>
                  </a:solidFill>
                  <a:latin typeface="굴림" charset="-127"/>
                  <a:ea typeface="굴림" charset="-127"/>
                  <a:cs typeface="+mn-cs"/>
                </a:defRPr>
              </a:lvl8pPr>
              <a:lvl9pPr marL="4259636" algn="l" defTabSz="1064909" rtl="0" eaLnBrk="1" latinLnBrk="1" hangingPunct="1">
                <a:defRPr kumimoji="1" kern="1200">
                  <a:solidFill>
                    <a:schemeClr val="tx1"/>
                  </a:solidFill>
                  <a:latin typeface="굴림" charset="-127"/>
                  <a:ea typeface="굴림" charset="-127"/>
                  <a:cs typeface="+mn-cs"/>
                </a:defRPr>
              </a:lvl9pPr>
            </a:lstStyle>
            <a:p>
              <a:pPr marL="88900" indent="-88900">
                <a:lnSpc>
                  <a:spcPct val="140000"/>
                </a:lnSpc>
                <a:buClr>
                  <a:srgbClr val="0079C1"/>
                </a:buClr>
                <a:buFont typeface="Arial"/>
                <a:buChar char="•"/>
                <a:tabLst>
                  <a:tab pos="133350" algn="l"/>
                </a:tabLst>
                <a:defRPr lang="ko-KR"/>
              </a:pPr>
              <a:r>
                <a:rPr lang="mn-MN" altLang="ko-KR" sz="12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Жолооч нарыг тухайн үеийн хөдөлгөөний нөхцөл байдалд уялдуулсан оновчтой гэрэл дохионы мэдээллээр хангах, улмаар замын ачааллыг багасгах</a:t>
              </a:r>
              <a:r>
                <a:rPr lang="en-US" altLang="ko-KR" sz="12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 </a:t>
              </a:r>
            </a:p>
            <a:p>
              <a:pPr marL="88900" indent="-88900">
                <a:lnSpc>
                  <a:spcPct val="140000"/>
                </a:lnSpc>
                <a:buClr>
                  <a:srgbClr val="0079C1"/>
                </a:buClr>
                <a:buFont typeface="Arial"/>
                <a:buChar char="•"/>
                <a:tabLst>
                  <a:tab pos="133350" algn="l"/>
                </a:tabLst>
                <a:defRPr lang="ko-KR"/>
              </a:pPr>
              <a:r>
                <a:rPr lang="mn-MN" altLang="ko-KR" sz="12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Замын эвдрэл ихтэй чанар муудаж буй замуудад </a:t>
              </a:r>
              <a:r>
                <a:rPr lang="en-US" altLang="ko-KR" sz="12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Loop </a:t>
              </a:r>
              <a:r>
                <a:rPr lang="mn-MN" altLang="ko-KR" sz="12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мэдрэгчийн оронд байгаль орчинд ээлтэй Радарын мэдрэгч суурилуулах.</a:t>
              </a:r>
              <a:endParaRPr lang="ko-KR" altLang="en-US" sz="11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endParaRPr>
            </a:p>
          </p:txBody>
        </p:sp>
      </p:grpSp>
      <p:pic>
        <p:nvPicPr>
          <p:cNvPr id="30" name="Picture 2" descr="신호제어시스템에 대한 이미지 검색결과"/>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408756" y="1824284"/>
            <a:ext cx="3227140" cy="19693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3" name="Picture 2"/>
          <p:cNvPicPr>
            <a:picLocks noChangeAspect="1" noChangeArrowheads="1"/>
          </p:cNvPicPr>
          <p:nvPr/>
        </p:nvPicPr>
        <p:blipFill>
          <a:blip r:embed="rId3" cstate="print">
            <a:extLst>
              <a:ext uri="{28A0092B-C50C-407E-A947-70E740481C1C}">
                <a14:useLocalDpi xmlns:a14="http://schemas.microsoft.com/office/drawing/2010/main" val="0"/>
              </a:ext>
            </a:extLst>
          </a:blip>
          <a:stretch>
            <a:fillRect/>
          </a:stretch>
        </p:blipFill>
        <p:spPr bwMode="auto">
          <a:xfrm>
            <a:off x="3579645" y="2929638"/>
            <a:ext cx="659314" cy="78064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4" name="Picture 2"/>
          <p:cNvPicPr>
            <a:picLocks noChangeAspect="1" noChangeArrowheads="1"/>
          </p:cNvPicPr>
          <p:nvPr/>
        </p:nvPicPr>
        <p:blipFill rotWithShape="1">
          <a:blip r:embed="rId4" cstate="print">
            <a:extLst>
              <a:ext uri="{28A0092B-C50C-407E-A947-70E740481C1C}">
                <a14:useLocalDpi xmlns:a14="http://schemas.microsoft.com/office/drawing/2010/main" val="0"/>
              </a:ext>
            </a:extLst>
          </a:blip>
          <a:srcRect l="13353" r="13353"/>
          <a:stretch/>
        </p:blipFill>
        <p:spPr bwMode="auto">
          <a:xfrm>
            <a:off x="3324728" y="1836978"/>
            <a:ext cx="1112030" cy="9341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37" name="표 36"/>
          <p:cNvGraphicFramePr>
            <a:graphicFrameLocks noGrp="1"/>
          </p:cNvGraphicFramePr>
          <p:nvPr>
            <p:extLst/>
          </p:nvPr>
        </p:nvGraphicFramePr>
        <p:xfrm>
          <a:off x="4581202" y="4869158"/>
          <a:ext cx="4239270" cy="1598316"/>
        </p:xfrm>
        <a:graphic>
          <a:graphicData uri="http://schemas.openxmlformats.org/drawingml/2006/table">
            <a:tbl>
              <a:tblPr firstRow="1" firstCol="1" bandRow="1">
                <a:tableStyleId>{5C22544A-7EE6-4342-B048-85BDC9FD1C3A}</a:tableStyleId>
              </a:tblPr>
              <a:tblGrid>
                <a:gridCol w="962466">
                  <a:extLst>
                    <a:ext uri="{9D8B030D-6E8A-4147-A177-3AD203B41FA5}">
                      <a16:colId xmlns:a16="http://schemas.microsoft.com/office/drawing/2014/main" val="20000"/>
                    </a:ext>
                  </a:extLst>
                </a:gridCol>
                <a:gridCol w="819201">
                  <a:extLst>
                    <a:ext uri="{9D8B030D-6E8A-4147-A177-3AD203B41FA5}">
                      <a16:colId xmlns:a16="http://schemas.microsoft.com/office/drawing/2014/main" val="20001"/>
                    </a:ext>
                  </a:extLst>
                </a:gridCol>
                <a:gridCol w="819201">
                  <a:extLst>
                    <a:ext uri="{9D8B030D-6E8A-4147-A177-3AD203B41FA5}">
                      <a16:colId xmlns:a16="http://schemas.microsoft.com/office/drawing/2014/main" val="20002"/>
                    </a:ext>
                  </a:extLst>
                </a:gridCol>
                <a:gridCol w="819201">
                  <a:extLst>
                    <a:ext uri="{9D8B030D-6E8A-4147-A177-3AD203B41FA5}">
                      <a16:colId xmlns:a16="http://schemas.microsoft.com/office/drawing/2014/main" val="20003"/>
                    </a:ext>
                  </a:extLst>
                </a:gridCol>
                <a:gridCol w="819201">
                  <a:extLst>
                    <a:ext uri="{9D8B030D-6E8A-4147-A177-3AD203B41FA5}">
                      <a16:colId xmlns:a16="http://schemas.microsoft.com/office/drawing/2014/main" val="20004"/>
                    </a:ext>
                  </a:extLst>
                </a:gridCol>
              </a:tblGrid>
              <a:tr h="311253">
                <a:tc>
                  <a:txBody>
                    <a:bodyPr/>
                    <a:lstStyle/>
                    <a:p>
                      <a:pPr algn="ctr" fontAlgn="ctr" latinLnBrk="0">
                        <a:lnSpc>
                          <a:spcPct val="115000"/>
                        </a:lnSpc>
                        <a:spcAft>
                          <a:spcPts val="0"/>
                        </a:spcAft>
                      </a:pPr>
                      <a:r>
                        <a:rPr lang="mn-MN" altLang="ko-KR" sz="800" kern="0" dirty="0">
                          <a:effectLst/>
                          <a:latin typeface="Arial" panose="020B0604020202020204" pitchFamily="34" charset="0"/>
                          <a:ea typeface="나눔고딕 ExtraBold" panose="020D0904000000000000" pitchFamily="50" charset="-127"/>
                          <a:cs typeface="Arial" panose="020B0604020202020204" pitchFamily="34" charset="0"/>
                        </a:rPr>
                        <a:t>Ангилал</a:t>
                      </a:r>
                      <a:endParaRPr lang="ko-KR" sz="800" kern="100" dirty="0">
                        <a:effectLst/>
                        <a:latin typeface="Arial" panose="020B0604020202020204" pitchFamily="34" charset="0"/>
                        <a:ea typeface="나눔고딕 ExtraBold" panose="020D0904000000000000" pitchFamily="50" charset="-127"/>
                        <a:cs typeface="Arial" panose="020B0604020202020204" pitchFamily="34" charset="0"/>
                      </a:endParaRPr>
                    </a:p>
                  </a:txBody>
                  <a:tcPr marL="62865" marR="62865" marT="0"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rgbClr val="0070C0"/>
                    </a:solidFill>
                  </a:tcPr>
                </a:tc>
                <a:tc>
                  <a:txBody>
                    <a:bodyPr/>
                    <a:lstStyle/>
                    <a:p>
                      <a:pPr algn="ctr" fontAlgn="ctr" latinLnBrk="0">
                        <a:lnSpc>
                          <a:spcPct val="100000"/>
                        </a:lnSpc>
                        <a:spcAft>
                          <a:spcPts val="0"/>
                        </a:spcAft>
                      </a:pPr>
                      <a:r>
                        <a:rPr lang="en-US" altLang="ko-KR" sz="7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1-</a:t>
                      </a:r>
                      <a:r>
                        <a:rPr lang="mn-MN" altLang="ko-KR" sz="7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р үе шат</a:t>
                      </a:r>
                      <a:endParaRPr lang="en-US" sz="700" kern="0" dirty="0">
                        <a:effectLst/>
                        <a:latin typeface="Arial" panose="020B0604020202020204" pitchFamily="34" charset="0"/>
                        <a:ea typeface="나눔고딕 ExtraBold" panose="020D0904000000000000" pitchFamily="50" charset="-127"/>
                        <a:cs typeface="Arial" panose="020B0604020202020204" pitchFamily="34" charset="0"/>
                      </a:endParaRPr>
                    </a:p>
                    <a:p>
                      <a:pPr algn="ctr" fontAlgn="ctr" latinLnBrk="0">
                        <a:lnSpc>
                          <a:spcPct val="100000"/>
                        </a:lnSpc>
                        <a:spcAft>
                          <a:spcPts val="0"/>
                        </a:spcAft>
                      </a:pPr>
                      <a:r>
                        <a:rPr lang="en-US" altLang="ko-KR" sz="700" kern="0" dirty="0">
                          <a:effectLst/>
                          <a:latin typeface="Arial" panose="020B0604020202020204" pitchFamily="34" charset="0"/>
                          <a:ea typeface="나눔고딕 ExtraBold" panose="020D0904000000000000" pitchFamily="50" charset="-127"/>
                          <a:cs typeface="Arial" panose="020B0604020202020204" pitchFamily="34" charset="0"/>
                        </a:rPr>
                        <a:t>(2018-2022)</a:t>
                      </a:r>
                      <a:endParaRPr lang="ko-KR" sz="700" kern="100" dirty="0">
                        <a:effectLst/>
                        <a:latin typeface="Arial" panose="020B0604020202020204" pitchFamily="34" charset="0"/>
                        <a:ea typeface="나눔고딕 ExtraBold" panose="020D0904000000000000" pitchFamily="50" charset="-127"/>
                        <a:cs typeface="Arial" panose="020B0604020202020204" pitchFamily="34" charset="0"/>
                      </a:endParaRPr>
                    </a:p>
                  </a:txBody>
                  <a:tcPr marL="62865" marR="62865" marT="0"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rgbClr val="0070C0"/>
                    </a:solidFill>
                  </a:tcPr>
                </a:tc>
                <a:tc>
                  <a:txBody>
                    <a:bodyPr/>
                    <a:lstStyle/>
                    <a:p>
                      <a:pPr algn="ctr" fontAlgn="ctr" latinLnBrk="0">
                        <a:lnSpc>
                          <a:spcPct val="100000"/>
                        </a:lnSpc>
                        <a:spcAft>
                          <a:spcPts val="0"/>
                        </a:spcAft>
                      </a:pPr>
                      <a:r>
                        <a:rPr lang="en-US" altLang="ko-KR" sz="7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2-</a:t>
                      </a:r>
                      <a:r>
                        <a:rPr lang="mn-MN" altLang="ko-KR" sz="7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р үе шат</a:t>
                      </a:r>
                      <a:endParaRPr lang="en-US" sz="700" kern="0" dirty="0">
                        <a:effectLst/>
                        <a:latin typeface="Arial" panose="020B0604020202020204" pitchFamily="34" charset="0"/>
                        <a:ea typeface="나눔고딕 ExtraBold" panose="020D0904000000000000" pitchFamily="50" charset="-127"/>
                        <a:cs typeface="Arial" panose="020B0604020202020204" pitchFamily="34" charset="0"/>
                      </a:endParaRPr>
                    </a:p>
                    <a:p>
                      <a:pPr marL="0" marR="0" lvl="0" indent="0" algn="ctr" defTabSz="912330" rtl="0" eaLnBrk="1" fontAlgn="ctr" latinLnBrk="0" hangingPunct="1">
                        <a:lnSpc>
                          <a:spcPct val="100000"/>
                        </a:lnSpc>
                        <a:spcBef>
                          <a:spcPts val="0"/>
                        </a:spcBef>
                        <a:spcAft>
                          <a:spcPts val="0"/>
                        </a:spcAft>
                        <a:buClrTx/>
                        <a:buSzTx/>
                        <a:buFontTx/>
                        <a:buNone/>
                        <a:tabLst/>
                        <a:defRPr/>
                      </a:pPr>
                      <a:r>
                        <a:rPr lang="en-US" altLang="ko-KR" sz="700" kern="0" dirty="0">
                          <a:effectLst/>
                          <a:latin typeface="Arial" panose="020B0604020202020204" pitchFamily="34" charset="0"/>
                          <a:ea typeface="나눔고딕 ExtraBold" panose="020D0904000000000000" pitchFamily="50" charset="-127"/>
                          <a:cs typeface="Arial" panose="020B0604020202020204" pitchFamily="34" charset="0"/>
                        </a:rPr>
                        <a:t>(2023-2026)</a:t>
                      </a:r>
                      <a:endParaRPr lang="ko-KR" altLang="ko-KR" sz="700" kern="100" dirty="0">
                        <a:effectLst/>
                        <a:latin typeface="Arial" panose="020B0604020202020204" pitchFamily="34" charset="0"/>
                        <a:ea typeface="나눔고딕 ExtraBold" panose="020D0904000000000000" pitchFamily="50" charset="-127"/>
                        <a:cs typeface="Arial" panose="020B0604020202020204" pitchFamily="34" charset="0"/>
                      </a:endParaRPr>
                    </a:p>
                  </a:txBody>
                  <a:tcPr marL="62865" marR="62865" marT="0"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rgbClr val="0070C0"/>
                    </a:solidFill>
                  </a:tcPr>
                </a:tc>
                <a:tc>
                  <a:txBody>
                    <a:bodyPr/>
                    <a:lstStyle/>
                    <a:p>
                      <a:pPr algn="ctr" fontAlgn="ctr" latinLnBrk="0">
                        <a:lnSpc>
                          <a:spcPct val="100000"/>
                        </a:lnSpc>
                        <a:spcAft>
                          <a:spcPts val="0"/>
                        </a:spcAft>
                      </a:pPr>
                      <a:r>
                        <a:rPr lang="en-US" altLang="ko-KR" sz="7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3-</a:t>
                      </a:r>
                      <a:r>
                        <a:rPr lang="mn-MN" altLang="ko-KR" sz="7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р үе шат</a:t>
                      </a:r>
                      <a:endParaRPr lang="en-US" sz="700" kern="0" dirty="0">
                        <a:effectLst/>
                        <a:latin typeface="Arial" panose="020B0604020202020204" pitchFamily="34" charset="0"/>
                        <a:ea typeface="나눔고딕 ExtraBold" panose="020D0904000000000000" pitchFamily="50" charset="-127"/>
                        <a:cs typeface="Arial" panose="020B0604020202020204" pitchFamily="34" charset="0"/>
                      </a:endParaRPr>
                    </a:p>
                    <a:p>
                      <a:pPr marL="0" marR="0" lvl="0" indent="0" algn="ctr" defTabSz="912330" rtl="0" eaLnBrk="1" fontAlgn="ctr" latinLnBrk="0" hangingPunct="1">
                        <a:lnSpc>
                          <a:spcPct val="100000"/>
                        </a:lnSpc>
                        <a:spcBef>
                          <a:spcPts val="0"/>
                        </a:spcBef>
                        <a:spcAft>
                          <a:spcPts val="0"/>
                        </a:spcAft>
                        <a:buClrTx/>
                        <a:buSzTx/>
                        <a:buFontTx/>
                        <a:buNone/>
                        <a:tabLst/>
                        <a:defRPr/>
                      </a:pPr>
                      <a:r>
                        <a:rPr lang="en-US" altLang="ko-KR" sz="700" kern="0" dirty="0">
                          <a:effectLst/>
                          <a:latin typeface="Arial" panose="020B0604020202020204" pitchFamily="34" charset="0"/>
                          <a:ea typeface="나눔고딕 ExtraBold" panose="020D0904000000000000" pitchFamily="50" charset="-127"/>
                          <a:cs typeface="Arial" panose="020B0604020202020204" pitchFamily="34" charset="0"/>
                        </a:rPr>
                        <a:t>(2027-2030)</a:t>
                      </a:r>
                      <a:endParaRPr lang="ko-KR" altLang="ko-KR" sz="700" kern="100" dirty="0">
                        <a:effectLst/>
                        <a:latin typeface="Arial" panose="020B0604020202020204" pitchFamily="34" charset="0"/>
                        <a:ea typeface="나눔고딕 ExtraBold" panose="020D0904000000000000" pitchFamily="50" charset="-127"/>
                        <a:cs typeface="Arial" panose="020B0604020202020204" pitchFamily="34" charset="0"/>
                      </a:endParaRPr>
                    </a:p>
                  </a:txBody>
                  <a:tcPr marL="62865" marR="62865" marT="0"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rgbClr val="0070C0"/>
                    </a:solidFill>
                  </a:tcPr>
                </a:tc>
                <a:tc>
                  <a:txBody>
                    <a:bodyPr/>
                    <a:lstStyle/>
                    <a:p>
                      <a:pPr algn="ctr" fontAlgn="ctr" latinLnBrk="0">
                        <a:lnSpc>
                          <a:spcPct val="100000"/>
                        </a:lnSpc>
                        <a:spcAft>
                          <a:spcPts val="0"/>
                        </a:spcAft>
                      </a:pPr>
                      <a:r>
                        <a:rPr lang="mn-MN" altLang="ko-KR" sz="700" kern="0" dirty="0">
                          <a:effectLst/>
                          <a:latin typeface="Arial" panose="020B0604020202020204" pitchFamily="34" charset="0"/>
                          <a:ea typeface="나눔고딕 ExtraBold" panose="020D0904000000000000" pitchFamily="50" charset="-127"/>
                          <a:cs typeface="Arial" panose="020B0604020202020204" pitchFamily="34" charset="0"/>
                        </a:rPr>
                        <a:t>Нийт</a:t>
                      </a:r>
                      <a:endParaRPr lang="ko-KR" sz="700" kern="100" dirty="0">
                        <a:effectLst/>
                        <a:latin typeface="Arial" panose="020B0604020202020204" pitchFamily="34" charset="0"/>
                        <a:ea typeface="나눔고딕 ExtraBold" panose="020D0904000000000000" pitchFamily="50" charset="-127"/>
                        <a:cs typeface="Arial" panose="020B0604020202020204" pitchFamily="34" charset="0"/>
                      </a:endParaRPr>
                    </a:p>
                  </a:txBody>
                  <a:tcPr marL="62865" marR="62865" marT="0"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rgbClr val="0070C0"/>
                    </a:solidFill>
                  </a:tcPr>
                </a:tc>
                <a:extLst>
                  <a:ext uri="{0D108BD9-81ED-4DB2-BD59-A6C34878D82A}">
                    <a16:rowId xmlns:a16="http://schemas.microsoft.com/office/drawing/2014/main" val="10000"/>
                  </a:ext>
                </a:extLst>
              </a:tr>
              <a:tr h="429021">
                <a:tc>
                  <a:txBody>
                    <a:bodyPr/>
                    <a:lstStyle/>
                    <a:p>
                      <a:pPr algn="ctr" fontAlgn="ctr" latinLnBrk="0">
                        <a:lnSpc>
                          <a:spcPct val="115000"/>
                        </a:lnSpc>
                        <a:spcAft>
                          <a:spcPts val="0"/>
                        </a:spcAft>
                      </a:pPr>
                      <a:r>
                        <a:rPr lang="mn-MN" altLang="ko-KR" sz="800" b="1"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rPr>
                        <a:t>Улаанбаатар</a:t>
                      </a:r>
                      <a:endParaRPr lang="ko-KR" sz="800" kern="10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endParaRPr>
                    </a:p>
                  </a:txBody>
                  <a:tcPr marL="62865" marR="62865" marT="0"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accent6">
                        <a:lumMod val="20000"/>
                        <a:lumOff val="80000"/>
                      </a:schemeClr>
                    </a:solidFill>
                  </a:tcPr>
                </a:tc>
                <a:tc>
                  <a:txBody>
                    <a:bodyPr/>
                    <a:lstStyle/>
                    <a:p>
                      <a:pPr algn="ctr" fontAlgn="ctr" latinLnBrk="0">
                        <a:lnSpc>
                          <a:spcPct val="115000"/>
                        </a:lnSpc>
                        <a:spcAft>
                          <a:spcPts val="0"/>
                        </a:spcAft>
                      </a:pPr>
                      <a:r>
                        <a:rPr lang="en-US" sz="8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rPr>
                        <a:t>57</a:t>
                      </a:r>
                      <a:endParaRPr lang="ko-KR" sz="8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endParaRPr>
                    </a:p>
                  </a:txBody>
                  <a:tcPr marL="0" marR="0" marT="0"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tc>
                  <a:txBody>
                    <a:bodyPr/>
                    <a:lstStyle/>
                    <a:p>
                      <a:pPr algn="ctr" fontAlgn="ctr" latinLnBrk="0">
                        <a:lnSpc>
                          <a:spcPct val="115000"/>
                        </a:lnSpc>
                        <a:spcAft>
                          <a:spcPts val="0"/>
                        </a:spcAft>
                      </a:pPr>
                      <a:r>
                        <a:rPr lang="en-US" sz="8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rPr>
                        <a:t>113</a:t>
                      </a:r>
                      <a:endParaRPr lang="ko-KR" sz="8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endParaRPr>
                    </a:p>
                  </a:txBody>
                  <a:tcPr marL="0" marR="0" marT="0"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tc>
                  <a:txBody>
                    <a:bodyPr/>
                    <a:lstStyle/>
                    <a:p>
                      <a:pPr algn="ctr" fontAlgn="ctr" latinLnBrk="0">
                        <a:lnSpc>
                          <a:spcPct val="115000"/>
                        </a:lnSpc>
                        <a:spcAft>
                          <a:spcPts val="0"/>
                        </a:spcAft>
                      </a:pPr>
                      <a:r>
                        <a:rPr lang="en-US" sz="8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rPr>
                        <a:t>-</a:t>
                      </a:r>
                      <a:endParaRPr lang="ko-KR" sz="8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endParaRPr>
                    </a:p>
                  </a:txBody>
                  <a:tcPr marL="0" marR="0" marT="0"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tc>
                  <a:txBody>
                    <a:bodyPr/>
                    <a:lstStyle/>
                    <a:p>
                      <a:pPr algn="ctr" fontAlgn="ctr" latinLnBrk="0">
                        <a:lnSpc>
                          <a:spcPct val="115000"/>
                        </a:lnSpc>
                        <a:spcAft>
                          <a:spcPts val="0"/>
                        </a:spcAft>
                      </a:pPr>
                      <a:r>
                        <a:rPr lang="en-US" sz="8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rPr>
                        <a:t>170</a:t>
                      </a:r>
                      <a:endParaRPr lang="ko-KR" sz="8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endParaRPr>
                    </a:p>
                  </a:txBody>
                  <a:tcPr marL="0" marR="0" marT="0"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extLst>
                  <a:ext uri="{0D108BD9-81ED-4DB2-BD59-A6C34878D82A}">
                    <a16:rowId xmlns:a16="http://schemas.microsoft.com/office/drawing/2014/main" val="10001"/>
                  </a:ext>
                </a:extLst>
              </a:tr>
              <a:tr h="429021">
                <a:tc>
                  <a:txBody>
                    <a:bodyPr/>
                    <a:lstStyle/>
                    <a:p>
                      <a:pPr marL="0" marR="0" indent="0" algn="ctr" defTabSz="912330" rtl="0" eaLnBrk="1" fontAlgn="ctr" latinLnBrk="0" hangingPunct="1">
                        <a:lnSpc>
                          <a:spcPct val="115000"/>
                        </a:lnSpc>
                        <a:spcBef>
                          <a:spcPts val="0"/>
                        </a:spcBef>
                        <a:spcAft>
                          <a:spcPts val="0"/>
                        </a:spcAft>
                        <a:buClrTx/>
                        <a:buSzTx/>
                        <a:buFontTx/>
                        <a:buNone/>
                        <a:tabLst/>
                        <a:defRPr/>
                      </a:pPr>
                      <a:r>
                        <a:rPr lang="mn-MN" sz="800" b="1"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rPr>
                        <a:t>Орон нутаг</a:t>
                      </a:r>
                      <a:endParaRPr lang="ko-KR" altLang="en-US" sz="800" b="1"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endParaRPr>
                    </a:p>
                  </a:txBody>
                  <a:tcPr marL="62865" marR="62865" marT="0"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accent6">
                        <a:lumMod val="20000"/>
                        <a:lumOff val="80000"/>
                      </a:schemeClr>
                    </a:solidFill>
                  </a:tcPr>
                </a:tc>
                <a:tc>
                  <a:txBody>
                    <a:bodyPr/>
                    <a:lstStyle/>
                    <a:p>
                      <a:pPr algn="ctr" fontAlgn="ctr" latinLnBrk="0">
                        <a:lnSpc>
                          <a:spcPct val="115000"/>
                        </a:lnSpc>
                        <a:spcAft>
                          <a:spcPts val="0"/>
                        </a:spcAft>
                      </a:pPr>
                      <a:r>
                        <a:rPr lang="en-US" sz="8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rPr>
                        <a:t>-</a:t>
                      </a:r>
                      <a:endParaRPr lang="ko-KR" sz="8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endParaRPr>
                    </a:p>
                  </a:txBody>
                  <a:tcPr marL="0" marR="0" marT="0"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tc>
                  <a:txBody>
                    <a:bodyPr/>
                    <a:lstStyle/>
                    <a:p>
                      <a:pPr algn="ctr" fontAlgn="ctr" latinLnBrk="0">
                        <a:lnSpc>
                          <a:spcPct val="115000"/>
                        </a:lnSpc>
                        <a:spcAft>
                          <a:spcPts val="0"/>
                        </a:spcAft>
                      </a:pPr>
                      <a:r>
                        <a:rPr lang="en-US" sz="8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rPr>
                        <a:t>-</a:t>
                      </a:r>
                      <a:endParaRPr lang="ko-KR" sz="8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endParaRPr>
                    </a:p>
                  </a:txBody>
                  <a:tcPr marL="0" marR="0" marT="0"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tc>
                  <a:txBody>
                    <a:bodyPr/>
                    <a:lstStyle/>
                    <a:p>
                      <a:pPr algn="ctr" fontAlgn="ctr" latinLnBrk="0">
                        <a:lnSpc>
                          <a:spcPct val="115000"/>
                        </a:lnSpc>
                        <a:spcAft>
                          <a:spcPts val="0"/>
                        </a:spcAft>
                      </a:pPr>
                      <a:r>
                        <a:rPr lang="en-US" sz="8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rPr>
                        <a:t>60</a:t>
                      </a:r>
                      <a:endParaRPr lang="ko-KR" sz="8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endParaRPr>
                    </a:p>
                  </a:txBody>
                  <a:tcPr marL="0" marR="0" marT="0"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tc>
                  <a:txBody>
                    <a:bodyPr/>
                    <a:lstStyle/>
                    <a:p>
                      <a:pPr algn="ctr" fontAlgn="ctr" latinLnBrk="0">
                        <a:lnSpc>
                          <a:spcPct val="115000"/>
                        </a:lnSpc>
                        <a:spcAft>
                          <a:spcPts val="0"/>
                        </a:spcAft>
                      </a:pPr>
                      <a:r>
                        <a:rPr lang="en-US" sz="8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rPr>
                        <a:t>60</a:t>
                      </a:r>
                      <a:endParaRPr lang="ko-KR" sz="8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endParaRPr>
                    </a:p>
                  </a:txBody>
                  <a:tcPr marL="0" marR="0" marT="0"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extLst>
                  <a:ext uri="{0D108BD9-81ED-4DB2-BD59-A6C34878D82A}">
                    <a16:rowId xmlns:a16="http://schemas.microsoft.com/office/drawing/2014/main" val="10002"/>
                  </a:ext>
                </a:extLst>
              </a:tr>
              <a:tr h="429021">
                <a:tc>
                  <a:txBody>
                    <a:bodyPr/>
                    <a:lstStyle/>
                    <a:p>
                      <a:pPr marL="0" marR="0" indent="0" algn="ctr" defTabSz="912330" rtl="0" eaLnBrk="1" fontAlgn="ctr" latinLnBrk="0" hangingPunct="1">
                        <a:lnSpc>
                          <a:spcPct val="115000"/>
                        </a:lnSpc>
                        <a:spcBef>
                          <a:spcPts val="0"/>
                        </a:spcBef>
                        <a:spcAft>
                          <a:spcPts val="0"/>
                        </a:spcAft>
                        <a:buClrTx/>
                        <a:buSzTx/>
                        <a:buFontTx/>
                        <a:buNone/>
                        <a:tabLst/>
                        <a:defRPr/>
                      </a:pPr>
                      <a:r>
                        <a:rPr lang="mn-MN" sz="8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rPr>
                        <a:t>Удирдлагын</a:t>
                      </a:r>
                      <a:r>
                        <a:rPr lang="mn-MN" sz="800" kern="0" baseline="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rPr>
                        <a:t> төв</a:t>
                      </a:r>
                      <a:endParaRPr lang="ko-KR" altLang="en-US" sz="800" kern="10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endParaRPr>
                    </a:p>
                  </a:txBody>
                  <a:tcPr marL="62865" marR="62865" marT="0"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accent6">
                        <a:lumMod val="20000"/>
                        <a:lumOff val="80000"/>
                      </a:schemeClr>
                    </a:solidFill>
                  </a:tcPr>
                </a:tc>
                <a:tc>
                  <a:txBody>
                    <a:bodyPr/>
                    <a:lstStyle/>
                    <a:p>
                      <a:pPr algn="ctr" fontAlgn="ctr" latinLnBrk="0">
                        <a:lnSpc>
                          <a:spcPct val="115000"/>
                        </a:lnSpc>
                        <a:spcAft>
                          <a:spcPts val="0"/>
                        </a:spcAft>
                      </a:pPr>
                      <a:r>
                        <a:rPr lang="en-US" sz="800" kern="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rPr>
                        <a:t>1</a:t>
                      </a:r>
                      <a:endParaRPr lang="ko-KR" sz="800" kern="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endParaRPr>
                    </a:p>
                  </a:txBody>
                  <a:tcPr marL="0" marR="0" marT="0"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tc>
                  <a:txBody>
                    <a:bodyPr/>
                    <a:lstStyle/>
                    <a:p>
                      <a:pPr algn="ctr" fontAlgn="ctr" latinLnBrk="0">
                        <a:lnSpc>
                          <a:spcPct val="115000"/>
                        </a:lnSpc>
                        <a:spcAft>
                          <a:spcPts val="0"/>
                        </a:spcAft>
                      </a:pPr>
                      <a:r>
                        <a:rPr lang="en-US" sz="800" kern="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rPr>
                        <a:t>1</a:t>
                      </a:r>
                      <a:endParaRPr lang="ko-KR" sz="800" kern="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endParaRPr>
                    </a:p>
                  </a:txBody>
                  <a:tcPr marL="0" marR="0" marT="0"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tc>
                  <a:txBody>
                    <a:bodyPr/>
                    <a:lstStyle/>
                    <a:p>
                      <a:pPr algn="ctr" fontAlgn="ctr" latinLnBrk="0">
                        <a:lnSpc>
                          <a:spcPct val="115000"/>
                        </a:lnSpc>
                        <a:spcAft>
                          <a:spcPts val="0"/>
                        </a:spcAft>
                      </a:pPr>
                      <a:r>
                        <a:rPr lang="en-US" sz="8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rPr>
                        <a:t>2</a:t>
                      </a:r>
                      <a:endParaRPr lang="ko-KR" sz="8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endParaRPr>
                    </a:p>
                  </a:txBody>
                  <a:tcPr marL="0" marR="0" marT="0"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tc>
                  <a:txBody>
                    <a:bodyPr/>
                    <a:lstStyle/>
                    <a:p>
                      <a:pPr algn="ctr" fontAlgn="ctr" latinLnBrk="0">
                        <a:lnSpc>
                          <a:spcPct val="115000"/>
                        </a:lnSpc>
                        <a:spcAft>
                          <a:spcPts val="0"/>
                        </a:spcAft>
                      </a:pPr>
                      <a:r>
                        <a:rPr lang="en-US" sz="8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rPr>
                        <a:t>4</a:t>
                      </a:r>
                      <a:endParaRPr lang="ko-KR" sz="8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endParaRPr>
                    </a:p>
                  </a:txBody>
                  <a:tcPr marL="0" marR="0" marT="0"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extLst>
                  <a:ext uri="{0D108BD9-81ED-4DB2-BD59-A6C34878D82A}">
                    <a16:rowId xmlns:a16="http://schemas.microsoft.com/office/drawing/2014/main" val="10003"/>
                  </a:ext>
                </a:extLst>
              </a:tr>
            </a:tbl>
          </a:graphicData>
        </a:graphic>
      </p:graphicFrame>
      <p:sp>
        <p:nvSpPr>
          <p:cNvPr id="39" name="직사각형 38"/>
          <p:cNvSpPr/>
          <p:nvPr/>
        </p:nvSpPr>
        <p:spPr bwMode="auto">
          <a:xfrm>
            <a:off x="4699927" y="3325501"/>
            <a:ext cx="4078372" cy="931024"/>
          </a:xfrm>
          <a:prstGeom prst="rect">
            <a:avLst/>
          </a:prstGeom>
        </p:spPr>
        <p:txBody>
          <a:bodyPr wrap="square" lIns="0" tIns="0" rIns="0" bIns="0">
            <a:spAutoFit/>
          </a:bodyPr>
          <a:lstStyle/>
          <a:p>
            <a:pPr marL="88900" indent="-88900">
              <a:buFont typeface="Arial"/>
              <a:buChar char="•"/>
              <a:defRPr lang="ko-KR"/>
            </a:pPr>
            <a:r>
              <a:rPr lang="mn-MN" altLang="ko-KR" sz="11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3</a:t>
            </a:r>
            <a:r>
              <a:rPr lang="en-US" altLang="ko-KR" sz="11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a:t>
            </a:r>
            <a:r>
              <a:rPr lang="mn-MN" altLang="ko-KR" sz="11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р үе шатанд замын гэрлэн дохионы систем шаардлагатай 3 сумыг сонгон нэвтрүүлэлт хийнэ. </a:t>
            </a:r>
          </a:p>
          <a:p>
            <a:pPr marL="88900" indent="-88900">
              <a:buFont typeface="Arial"/>
              <a:buChar char="•"/>
              <a:defRPr lang="ko-KR"/>
            </a:pPr>
            <a:r>
              <a:rPr lang="mn-MN" altLang="ko-KR" sz="11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Замын ачаалал болон осол багатай уулзваруудад явган зорчигчдод зориулан гэрэл удирдах товч суурилуулна.</a:t>
            </a:r>
            <a:endParaRPr lang="en-US" altLang="ko-KR" sz="11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endParaRPr>
          </a:p>
          <a:p>
            <a:pPr marL="88900" indent="-88900">
              <a:lnSpc>
                <a:spcPct val="150000"/>
              </a:lnSpc>
              <a:buFont typeface="Arial"/>
              <a:buChar char="•"/>
              <a:defRPr lang="ko-KR"/>
            </a:pPr>
            <a:r>
              <a:rPr lang="mn-MN" altLang="ko-KR" sz="11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3</a:t>
            </a:r>
            <a:r>
              <a:rPr lang="en-US" altLang="ko-KR" sz="11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a:t>
            </a:r>
            <a:r>
              <a:rPr lang="mn-MN" altLang="ko-KR" sz="11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р үе шат</a:t>
            </a:r>
            <a:r>
              <a:rPr lang="en-US" altLang="ko-KR" sz="11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 </a:t>
            </a:r>
            <a:r>
              <a:rPr lang="mn-MN" altLang="ko-KR" sz="11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60 цэг </a:t>
            </a:r>
            <a:r>
              <a:rPr lang="en-US" altLang="ko-KR" sz="11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(3 </a:t>
            </a:r>
            <a:r>
              <a:rPr lang="mn-MN" altLang="ko-KR" sz="11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сум </a:t>
            </a:r>
            <a:r>
              <a:rPr lang="en-US" altLang="ko-KR" sz="11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a:t>
            </a:r>
            <a:r>
              <a:rPr lang="mn-MN" altLang="ko-KR" sz="11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 </a:t>
            </a:r>
            <a:r>
              <a:rPr lang="en-US" altLang="ko-KR" sz="11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20</a:t>
            </a:r>
            <a:r>
              <a:rPr lang="mn-MN" altLang="ko-KR" sz="11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цэг</a:t>
            </a:r>
            <a:r>
              <a:rPr lang="en-US" altLang="ko-KR" sz="11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a:t>
            </a:r>
            <a:endParaRPr lang="en-US" altLang="en-US" sz="11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endParaRPr>
          </a:p>
        </p:txBody>
      </p:sp>
      <p:sp>
        <p:nvSpPr>
          <p:cNvPr id="44" name="직사각형 43"/>
          <p:cNvSpPr/>
          <p:nvPr/>
        </p:nvSpPr>
        <p:spPr>
          <a:xfrm>
            <a:off x="255847" y="908720"/>
            <a:ext cx="8888161" cy="394210"/>
          </a:xfrm>
          <a:prstGeom prst="rect">
            <a:avLst/>
          </a:prstGeom>
        </p:spPr>
        <p:txBody>
          <a:bodyPr wrap="square">
            <a:spAutoFit/>
          </a:bodyPr>
          <a:lstStyle/>
          <a:p>
            <a:pPr marL="361245" indent="-361245" eaLnBrk="0" fontAlgn="base" latinLnBrk="0" hangingPunct="0">
              <a:lnSpc>
                <a:spcPct val="120000"/>
              </a:lnSpc>
              <a:spcBef>
                <a:spcPct val="20000"/>
              </a:spcBef>
              <a:spcAft>
                <a:spcPct val="0"/>
              </a:spcAft>
              <a:buSzPct val="170000"/>
              <a:buBlip>
                <a:blip r:embed="rId5"/>
              </a:buBlip>
            </a:pPr>
            <a:r>
              <a:rPr kumimoji="1" lang="mn-MN" altLang="ko-KR" dirty="0">
                <a:solidFill>
                  <a:srgbClr val="000000"/>
                </a:solidFill>
                <a:latin typeface="Arial" panose="020B0604020202020204" pitchFamily="34" charset="0"/>
                <a:ea typeface="나눔고딕 ExtraBold" panose="020D0904000000000000" pitchFamily="50" charset="-127"/>
                <a:cs typeface="Arial" panose="020B0604020202020204" pitchFamily="34" charset="0"/>
              </a:rPr>
              <a:t>Гэрлэн дохионы хяналт</a:t>
            </a:r>
            <a:endParaRPr kumimoji="1" lang="en-US" altLang="ko-KR" dirty="0">
              <a:solidFill>
                <a:srgbClr val="000000"/>
              </a:solidFill>
              <a:latin typeface="Arial" panose="020B0604020202020204" pitchFamily="34" charset="0"/>
              <a:ea typeface="나눔고딕 ExtraBold" panose="020D0904000000000000" pitchFamily="50" charset="-127"/>
              <a:cs typeface="Arial" panose="020B0604020202020204" pitchFamily="34" charset="0"/>
            </a:endParaRPr>
          </a:p>
        </p:txBody>
      </p:sp>
      <p:sp>
        <p:nvSpPr>
          <p:cNvPr id="52" name="슬라이드 번호 개체 틀 2"/>
          <p:cNvSpPr txBox="1">
            <a:spLocks/>
          </p:cNvSpPr>
          <p:nvPr/>
        </p:nvSpPr>
        <p:spPr>
          <a:xfrm>
            <a:off x="8748464" y="6597352"/>
            <a:ext cx="360040" cy="241086"/>
          </a:xfrm>
          <a:prstGeom prst="rect">
            <a:avLst/>
          </a:prstGeom>
        </p:spPr>
        <p:txBody>
          <a:bodyPr/>
          <a:lstStyle>
            <a:defPPr>
              <a:defRPr lang="ko-KR"/>
            </a:defPPr>
            <a:lvl1pPr marL="0" algn="l" defTabSz="914400" rtl="0" eaLnBrk="1" latinLnBrk="1" hangingPunct="1">
              <a:defRPr sz="1800" kern="1200">
                <a:solidFill>
                  <a:schemeClr val="tx1"/>
                </a:solidFill>
                <a:latin typeface="+mn-lt"/>
                <a:ea typeface="+mn-ea"/>
                <a:cs typeface="+mn-cs"/>
              </a:defRPr>
            </a:lvl1pPr>
            <a:lvl2pPr marL="457200" algn="l" defTabSz="914400" rtl="0" eaLnBrk="1" latinLnBrk="1" hangingPunct="1">
              <a:defRPr sz="1800" kern="1200">
                <a:solidFill>
                  <a:schemeClr val="tx1"/>
                </a:solidFill>
                <a:latin typeface="+mn-lt"/>
                <a:ea typeface="+mn-ea"/>
                <a:cs typeface="+mn-cs"/>
              </a:defRPr>
            </a:lvl2pPr>
            <a:lvl3pPr marL="914400" algn="l" defTabSz="914400" rtl="0" eaLnBrk="1" latinLnBrk="1" hangingPunct="1">
              <a:defRPr sz="1800" kern="1200">
                <a:solidFill>
                  <a:schemeClr val="tx1"/>
                </a:solidFill>
                <a:latin typeface="+mn-lt"/>
                <a:ea typeface="+mn-ea"/>
                <a:cs typeface="+mn-cs"/>
              </a:defRPr>
            </a:lvl3pPr>
            <a:lvl4pPr marL="1371600" algn="l" defTabSz="914400" rtl="0" eaLnBrk="1" latinLnBrk="1" hangingPunct="1">
              <a:defRPr sz="1800" kern="1200">
                <a:solidFill>
                  <a:schemeClr val="tx1"/>
                </a:solidFill>
                <a:latin typeface="+mn-lt"/>
                <a:ea typeface="+mn-ea"/>
                <a:cs typeface="+mn-cs"/>
              </a:defRPr>
            </a:lvl4pPr>
            <a:lvl5pPr marL="1828800" algn="l" defTabSz="914400" rtl="0" eaLnBrk="1" latinLnBrk="1" hangingPunct="1">
              <a:defRPr sz="1800" kern="1200">
                <a:solidFill>
                  <a:schemeClr val="tx1"/>
                </a:solidFill>
                <a:latin typeface="+mn-lt"/>
                <a:ea typeface="+mn-ea"/>
                <a:cs typeface="+mn-cs"/>
              </a:defRPr>
            </a:lvl5pPr>
            <a:lvl6pPr marL="2286000" algn="l" defTabSz="914400" rtl="0" eaLnBrk="1" latinLnBrk="1" hangingPunct="1">
              <a:defRPr sz="1800" kern="1200">
                <a:solidFill>
                  <a:schemeClr val="tx1"/>
                </a:solidFill>
                <a:latin typeface="+mn-lt"/>
                <a:ea typeface="+mn-ea"/>
                <a:cs typeface="+mn-cs"/>
              </a:defRPr>
            </a:lvl6pPr>
            <a:lvl7pPr marL="2743200" algn="l" defTabSz="914400" rtl="0" eaLnBrk="1" latinLnBrk="1" hangingPunct="1">
              <a:defRPr sz="1800" kern="1200">
                <a:solidFill>
                  <a:schemeClr val="tx1"/>
                </a:solidFill>
                <a:latin typeface="+mn-lt"/>
                <a:ea typeface="+mn-ea"/>
                <a:cs typeface="+mn-cs"/>
              </a:defRPr>
            </a:lvl7pPr>
            <a:lvl8pPr marL="3200400" algn="l" defTabSz="914400" rtl="0" eaLnBrk="1" latinLnBrk="1" hangingPunct="1">
              <a:defRPr sz="1800" kern="1200">
                <a:solidFill>
                  <a:schemeClr val="tx1"/>
                </a:solidFill>
                <a:latin typeface="+mn-lt"/>
                <a:ea typeface="+mn-ea"/>
                <a:cs typeface="+mn-cs"/>
              </a:defRPr>
            </a:lvl8pPr>
            <a:lvl9pPr marL="3657600" algn="l" defTabSz="914400" rtl="0" eaLnBrk="1" latinLnBrk="1" hangingPunct="1">
              <a:defRPr sz="1800" kern="1200">
                <a:solidFill>
                  <a:schemeClr val="tx1"/>
                </a:solidFill>
                <a:latin typeface="+mn-lt"/>
                <a:ea typeface="+mn-ea"/>
                <a:cs typeface="+mn-cs"/>
              </a:defRPr>
            </a:lvl9pPr>
          </a:lstStyle>
          <a:p>
            <a:pPr algn="r"/>
            <a:r>
              <a:rPr lang="de-DE" sz="1000" dirty="0">
                <a:latin typeface="Arial" panose="020B0604020202020204" pitchFamily="34" charset="0"/>
                <a:ea typeface="나눔고딕 ExtraBold" panose="020D0904000000000000" pitchFamily="50" charset="-127"/>
                <a:cs typeface="Arial" panose="020B0604020202020204" pitchFamily="34" charset="0"/>
              </a:rPr>
              <a:t>34</a:t>
            </a:r>
          </a:p>
        </p:txBody>
      </p:sp>
      <p:sp>
        <p:nvSpPr>
          <p:cNvPr id="24" name="텍스트"/>
          <p:cNvSpPr txBox="1"/>
          <p:nvPr/>
        </p:nvSpPr>
        <p:spPr>
          <a:xfrm>
            <a:off x="4716016" y="1844824"/>
            <a:ext cx="1496082" cy="215444"/>
          </a:xfrm>
          <a:prstGeom prst="rect">
            <a:avLst/>
          </a:prstGeom>
          <a:noFill/>
        </p:spPr>
        <p:txBody>
          <a:bodyPr wrap="square" lIns="0" tIns="0" rIns="0" bIns="0" rtlCol="0" anchor="ctr">
            <a:spAutoFit/>
          </a:bodyPr>
          <a:lstStyle>
            <a:defPPr>
              <a:defRPr lang="ko-KR"/>
            </a:defPPr>
            <a:lvl1pPr lvl="0" indent="-266700" algn="ctr" defTabSz="914400">
              <a:spcBef>
                <a:spcPct val="0"/>
              </a:spcBef>
              <a:spcAft>
                <a:spcPts val="100"/>
              </a:spcAft>
              <a:buSzPct val="120000"/>
              <a:tabLst>
                <a:tab pos="177800" algn="l"/>
                <a:tab pos="803275" algn="l"/>
              </a:tabLst>
              <a:defRPr sz="1800" b="1" kern="1000" spc="-50">
                <a:ln>
                  <a:noFill/>
                  <a:prstDash val="solid"/>
                </a:ln>
                <a:gradFill rotWithShape="1">
                  <a:gsLst>
                    <a:gs pos="50000">
                      <a:schemeClr val="bg1"/>
                    </a:gs>
                    <a:gs pos="100000">
                      <a:schemeClr val="bg1"/>
                    </a:gs>
                  </a:gsLst>
                  <a:lin ang="5400000"/>
                </a:gradFill>
                <a:latin typeface="Rix정고딕 M" pitchFamily="18" charset="-127"/>
                <a:ea typeface="Rix정고딕 M" pitchFamily="18" charset="-127"/>
                <a:cs typeface="Arial" pitchFamily="34" charset="0"/>
              </a:defRPr>
            </a:lvl1pPr>
          </a:lstStyle>
          <a:p>
            <a:pPr algn="l">
              <a:defRPr/>
            </a:pPr>
            <a:r>
              <a:rPr lang="mn-MN" altLang="ko-KR" sz="1400" dirty="0">
                <a:gradFill rotWithShape="1">
                  <a:gsLst>
                    <a:gs pos="0">
                      <a:srgbClr val="FFE400"/>
                    </a:gs>
                    <a:gs pos="100000">
                      <a:srgbClr val="FA8006"/>
                    </a:gs>
                  </a:gsLst>
                  <a:lin ang="5400000"/>
                </a:gradFill>
                <a:effectLst>
                  <a:glow rad="88900">
                    <a:prstClr val="black">
                      <a:alpha val="60000"/>
                    </a:prstClr>
                  </a:glow>
                  <a:outerShdw blurRad="50800" dist="38100" dir="5040000" algn="tl">
                    <a:prstClr val="black">
                      <a:alpha val="70000"/>
                    </a:prstClr>
                  </a:outerShdw>
                </a:effectLst>
                <a:latin typeface="Arial" panose="020B0604020202020204" pitchFamily="34" charset="0"/>
                <a:ea typeface="Arial Unicode MS" panose="020B0604020202020204" pitchFamily="50" charset="-127"/>
              </a:rPr>
              <a:t>Улаанбаатар</a:t>
            </a:r>
            <a:endParaRPr lang="en-US" altLang="ko-KR" sz="1400" dirty="0">
              <a:gradFill rotWithShape="1">
                <a:gsLst>
                  <a:gs pos="0">
                    <a:srgbClr val="FFE400"/>
                  </a:gs>
                  <a:gs pos="100000">
                    <a:srgbClr val="FA8006"/>
                  </a:gs>
                </a:gsLst>
                <a:lin ang="5400000"/>
              </a:gradFill>
              <a:effectLst>
                <a:glow rad="88900">
                  <a:prstClr val="black">
                    <a:alpha val="60000"/>
                  </a:prstClr>
                </a:glow>
                <a:outerShdw blurRad="50800" dist="38100" dir="5040000" algn="tl">
                  <a:prstClr val="black">
                    <a:alpha val="70000"/>
                  </a:prstClr>
                </a:outerShdw>
              </a:effectLst>
              <a:latin typeface="Arial" panose="020B0604020202020204" pitchFamily="34" charset="0"/>
              <a:ea typeface="Arial Unicode MS" panose="020B0604020202020204" pitchFamily="50" charset="-127"/>
            </a:endParaRPr>
          </a:p>
        </p:txBody>
      </p:sp>
      <p:sp>
        <p:nvSpPr>
          <p:cNvPr id="26" name="TextBox 25"/>
          <p:cNvSpPr txBox="1"/>
          <p:nvPr/>
        </p:nvSpPr>
        <p:spPr>
          <a:xfrm>
            <a:off x="143508" y="44624"/>
            <a:ext cx="8856984" cy="523220"/>
          </a:xfrm>
          <a:prstGeom prst="rect">
            <a:avLst/>
          </a:prstGeom>
          <a:noFill/>
        </p:spPr>
        <p:txBody>
          <a:bodyPr wrap="square" rtlCol="0">
            <a:spAutoFit/>
          </a:bodyPr>
          <a:lstStyle/>
          <a:p>
            <a:pPr algn="ctr" fontAlgn="base">
              <a:spcBef>
                <a:spcPct val="0"/>
              </a:spcBef>
              <a:spcAft>
                <a:spcPct val="0"/>
              </a:spcAft>
              <a:defRPr/>
            </a:pPr>
            <a:r>
              <a:rPr kumimoji="1" lang="ru-RU" altLang="ko-KR" sz="2800" dirty="0">
                <a:solidFill>
                  <a:srgbClr val="FFFFFF"/>
                </a:solidFill>
                <a:latin typeface="Arial" panose="020B0604020202020204" pitchFamily="34" charset="0"/>
                <a:ea typeface="나눔고딕 ExtraBold" panose="020D0904000000000000" pitchFamily="50" charset="-127"/>
                <a:cs typeface="Arial" panose="020B0604020202020204" pitchFamily="34" charset="0"/>
              </a:rPr>
              <a:t>ТУС-ын Дэд системүүдийн суурь дизайн </a:t>
            </a:r>
            <a:endParaRPr kumimoji="1" lang="en-US" altLang="ko-KR" sz="2800" dirty="0">
              <a:solidFill>
                <a:srgbClr val="FFFFFF"/>
              </a:solidFill>
              <a:latin typeface="Arial" panose="020B0604020202020204" pitchFamily="34" charset="0"/>
              <a:ea typeface="나눔고딕 ExtraBold" panose="020D0904000000000000" pitchFamily="50" charset="-127"/>
              <a:cs typeface="Arial" panose="020B0604020202020204" pitchFamily="34" charset="0"/>
            </a:endParaRPr>
          </a:p>
        </p:txBody>
      </p:sp>
      <p:sp>
        <p:nvSpPr>
          <p:cNvPr id="27" name="텍스트"/>
          <p:cNvSpPr txBox="1"/>
          <p:nvPr/>
        </p:nvSpPr>
        <p:spPr>
          <a:xfrm>
            <a:off x="4716463" y="2978283"/>
            <a:ext cx="936104" cy="215444"/>
          </a:xfrm>
          <a:prstGeom prst="rect">
            <a:avLst/>
          </a:prstGeom>
          <a:noFill/>
        </p:spPr>
        <p:txBody>
          <a:bodyPr wrap="square" lIns="0" tIns="0" rIns="0" bIns="0" rtlCol="0" anchor="ctr">
            <a:spAutoFit/>
          </a:bodyPr>
          <a:lstStyle>
            <a:defPPr>
              <a:defRPr lang="ko-KR"/>
            </a:defPPr>
            <a:lvl1pPr lvl="0" indent="-266700" algn="ctr" defTabSz="914400">
              <a:spcBef>
                <a:spcPct val="0"/>
              </a:spcBef>
              <a:spcAft>
                <a:spcPts val="100"/>
              </a:spcAft>
              <a:buSzPct val="120000"/>
              <a:tabLst>
                <a:tab pos="177800" algn="l"/>
                <a:tab pos="803275" algn="l"/>
              </a:tabLst>
              <a:defRPr sz="1800" b="1" kern="1000" spc="-50">
                <a:ln>
                  <a:noFill/>
                  <a:prstDash val="solid"/>
                </a:ln>
                <a:gradFill rotWithShape="1">
                  <a:gsLst>
                    <a:gs pos="50000">
                      <a:schemeClr val="bg1"/>
                    </a:gs>
                    <a:gs pos="100000">
                      <a:schemeClr val="bg1"/>
                    </a:gs>
                  </a:gsLst>
                  <a:lin ang="5400000"/>
                </a:gradFill>
                <a:latin typeface="Rix정고딕 M" pitchFamily="18" charset="-127"/>
                <a:ea typeface="Rix정고딕 M" pitchFamily="18" charset="-127"/>
                <a:cs typeface="Arial" pitchFamily="34" charset="0"/>
              </a:defRPr>
            </a:lvl1pPr>
          </a:lstStyle>
          <a:p>
            <a:pPr algn="l">
              <a:defRPr/>
            </a:pPr>
            <a:r>
              <a:rPr lang="mn-MN" altLang="ko-KR" sz="1400" dirty="0">
                <a:gradFill rotWithShape="1">
                  <a:gsLst>
                    <a:gs pos="0">
                      <a:srgbClr val="FFE400"/>
                    </a:gs>
                    <a:gs pos="100000">
                      <a:srgbClr val="FA8006"/>
                    </a:gs>
                  </a:gsLst>
                  <a:lin ang="5400000"/>
                </a:gradFill>
                <a:effectLst>
                  <a:glow rad="88900">
                    <a:prstClr val="black">
                      <a:alpha val="60000"/>
                    </a:prstClr>
                  </a:glow>
                  <a:outerShdw blurRad="50800" dist="38100" dir="5040000" algn="tl">
                    <a:prstClr val="black">
                      <a:alpha val="70000"/>
                    </a:prstClr>
                  </a:outerShdw>
                </a:effectLst>
                <a:latin typeface="Arial" panose="020B0604020202020204" pitchFamily="34" charset="0"/>
                <a:ea typeface="Arial Unicode MS" panose="020B0604020202020204" pitchFamily="50" charset="-127"/>
              </a:rPr>
              <a:t>Орон нутаг</a:t>
            </a:r>
            <a:endParaRPr lang="en-US" altLang="ko-KR" sz="1400" dirty="0">
              <a:gradFill rotWithShape="1">
                <a:gsLst>
                  <a:gs pos="0">
                    <a:srgbClr val="FFE400"/>
                  </a:gs>
                  <a:gs pos="100000">
                    <a:srgbClr val="FA8006"/>
                  </a:gs>
                </a:gsLst>
                <a:lin ang="5400000"/>
              </a:gradFill>
              <a:effectLst>
                <a:glow rad="88900">
                  <a:prstClr val="black">
                    <a:alpha val="60000"/>
                  </a:prstClr>
                </a:glow>
                <a:outerShdw blurRad="50800" dist="38100" dir="5040000" algn="tl">
                  <a:prstClr val="black">
                    <a:alpha val="70000"/>
                  </a:prstClr>
                </a:outerShdw>
              </a:effectLst>
              <a:latin typeface="Arial" panose="020B0604020202020204" pitchFamily="34" charset="0"/>
              <a:ea typeface="Arial Unicode MS" panose="020B0604020202020204" pitchFamily="50" charset="-127"/>
            </a:endParaRPr>
          </a:p>
        </p:txBody>
      </p:sp>
    </p:spTree>
    <p:extLst>
      <p:ext uri="{BB962C8B-B14F-4D97-AF65-F5344CB8AC3E}">
        <p14:creationId xmlns:p14="http://schemas.microsoft.com/office/powerpoint/2010/main" val="184869465"/>
      </p:ext>
    </p:extLst>
  </p:cSld>
  <p:clrMapOvr>
    <a:masterClrMapping/>
  </p:clrMapOvr>
  <p:transition>
    <p:fade/>
  </p:transition>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직사각형 5"/>
          <p:cNvSpPr/>
          <p:nvPr/>
        </p:nvSpPr>
        <p:spPr>
          <a:xfrm>
            <a:off x="1588" y="2666914"/>
            <a:ext cx="9144000" cy="414337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062" tIns="45530" rIns="91062" bIns="45530" anchor="ctr"/>
          <a:lstStyle/>
          <a:p>
            <a:pPr algn="ctr">
              <a:defRPr/>
            </a:pPr>
            <a:endParaRPr lang="ko-KR" altLang="en-US" b="1">
              <a:solidFill>
                <a:prstClr val="white"/>
              </a:solidFill>
              <a:latin typeface="Arial" panose="020B0604020202020204" pitchFamily="34" charset="0"/>
              <a:ea typeface="나눔고딕 Bold" panose="020D0804000000000000" pitchFamily="50" charset="-127"/>
              <a:cs typeface="Arial" panose="020B0604020202020204" pitchFamily="34" charset="0"/>
            </a:endParaRPr>
          </a:p>
        </p:txBody>
      </p:sp>
      <p:sp>
        <p:nvSpPr>
          <p:cNvPr id="31" name="AutoShape 224"/>
          <p:cNvSpPr>
            <a:spLocks noChangeArrowheads="1"/>
          </p:cNvSpPr>
          <p:nvPr/>
        </p:nvSpPr>
        <p:spPr bwMode="auto">
          <a:xfrm>
            <a:off x="4601886" y="1799575"/>
            <a:ext cx="4200876" cy="2925569"/>
          </a:xfrm>
          <a:prstGeom prst="roundRect">
            <a:avLst>
              <a:gd name="adj" fmla="val 2704"/>
            </a:avLst>
          </a:prstGeom>
          <a:solidFill>
            <a:schemeClr val="bg1"/>
          </a:solidFill>
          <a:ln w="19050">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57546"/>
            <a:endParaRPr lang="ko-KR" altLang="en-US" dirty="0">
              <a:solidFill>
                <a:srgbClr val="FFFFFF"/>
              </a:solidFill>
              <a:latin typeface="Arial" panose="020B0604020202020204" pitchFamily="34" charset="0"/>
              <a:ea typeface="나눔고딕 Bold" panose="020D0804000000000000" pitchFamily="50" charset="-127"/>
              <a:cs typeface="Arial" panose="020B0604020202020204" pitchFamily="34" charset="0"/>
            </a:endParaRPr>
          </a:p>
        </p:txBody>
      </p:sp>
      <p:sp>
        <p:nvSpPr>
          <p:cNvPr id="92" name="AutoShape 212"/>
          <p:cNvSpPr>
            <a:spLocks noChangeArrowheads="1"/>
          </p:cNvSpPr>
          <p:nvPr/>
        </p:nvSpPr>
        <p:spPr bwMode="auto">
          <a:xfrm>
            <a:off x="4602690" y="1421069"/>
            <a:ext cx="4213625" cy="323966"/>
          </a:xfrm>
          <a:prstGeom prst="roundRect">
            <a:avLst>
              <a:gd name="adj" fmla="val 16667"/>
            </a:avLst>
          </a:prstGeom>
          <a:solidFill>
            <a:srgbClr val="301E70"/>
          </a:solidFill>
          <a:ln w="9525" algn="ctr">
            <a:noFill/>
            <a:round/>
            <a:headEnd/>
            <a:tailEnd/>
          </a:ln>
          <a:effectLst>
            <a:outerShdw dist="35921" dir="2700000" algn="ctr" rotWithShape="0">
              <a:srgbClr val="CECFCE"/>
            </a:outerShdw>
          </a:effectLst>
        </p:spPr>
        <p:txBody>
          <a:bodyPr wrap="none" lIns="95754" tIns="47877" rIns="95754" bIns="47877" anchor="ctr"/>
          <a:lstStyle/>
          <a:p>
            <a:pPr algn="ctr" defTabSz="839429" latinLnBrk="0">
              <a:defRPr/>
            </a:pPr>
            <a:r>
              <a:rPr lang="mn-MN" altLang="ko-KR" kern="0" dirty="0">
                <a:solidFill>
                  <a:sysClr val="window" lastClr="FFFFFF"/>
                </a:solidFill>
                <a:latin typeface="Arial" panose="020B0604020202020204" pitchFamily="34" charset="0"/>
                <a:ea typeface="나눔고딕 Bold" panose="020D0804000000000000" pitchFamily="50" charset="-127"/>
                <a:cs typeface="Arial" panose="020B0604020202020204" pitchFamily="34" charset="0"/>
              </a:rPr>
              <a:t>Хэрэгжүүлэх стратеги ба төлөвлөгөө</a:t>
            </a:r>
            <a:endParaRPr lang="ko-KR" altLang="en-US" kern="0" dirty="0">
              <a:solidFill>
                <a:sysClr val="window" lastClr="FFFFFF"/>
              </a:solidFill>
              <a:latin typeface="Arial" panose="020B0604020202020204" pitchFamily="34" charset="0"/>
              <a:ea typeface="나눔고딕 Bold" panose="020D0804000000000000" pitchFamily="50" charset="-127"/>
              <a:cs typeface="Arial" panose="020B0604020202020204" pitchFamily="34" charset="0"/>
            </a:endParaRPr>
          </a:p>
        </p:txBody>
      </p:sp>
      <p:sp>
        <p:nvSpPr>
          <p:cNvPr id="60" name="직사각형 59"/>
          <p:cNvSpPr/>
          <p:nvPr/>
        </p:nvSpPr>
        <p:spPr bwMode="auto">
          <a:xfrm>
            <a:off x="4716016" y="2060848"/>
            <a:ext cx="4078372" cy="923330"/>
          </a:xfrm>
          <a:prstGeom prst="rect">
            <a:avLst/>
          </a:prstGeom>
        </p:spPr>
        <p:txBody>
          <a:bodyPr wrap="square" lIns="0" tIns="0" rIns="0" bIns="0">
            <a:spAutoFit/>
          </a:bodyPr>
          <a:lstStyle/>
          <a:p>
            <a:pPr marL="88900" indent="-88900">
              <a:buFont typeface="Arial"/>
              <a:buChar char="•"/>
              <a:defRPr lang="ko-KR"/>
            </a:pPr>
            <a:r>
              <a:rPr lang="mn-MN" altLang="ko-KR" sz="10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1</a:t>
            </a:r>
            <a:r>
              <a:rPr lang="en-US" altLang="ko-KR" sz="10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a:t>
            </a:r>
            <a:r>
              <a:rPr lang="mn-MN" altLang="ko-KR" sz="10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р үе шат</a:t>
            </a:r>
            <a:r>
              <a:rPr lang="en-US" altLang="ko-KR" sz="10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 </a:t>
            </a:r>
            <a:r>
              <a:rPr lang="mn-MN" altLang="ko-KR" sz="10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Хот хоорондын автобусны мэдээллийг тараах зорилгоор Улаанбаатар хотын авто вокзалууд болон зорчигч ихтэй автобусны буудлуудад Автобусны мэдээллийн дэлгэц </a:t>
            </a:r>
            <a:r>
              <a:rPr lang="en-US" altLang="ko-KR" sz="10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a:t>
            </a:r>
            <a:r>
              <a:rPr lang="mn-MN" altLang="ko-KR" sz="10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АМД</a:t>
            </a:r>
            <a:r>
              <a:rPr lang="en-US" altLang="ko-KR" sz="10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a:t>
            </a:r>
            <a:r>
              <a:rPr lang="mn-MN" altLang="ko-KR" sz="10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 суурилуулах.</a:t>
            </a:r>
            <a:endParaRPr lang="en-US" altLang="ko-KR" sz="10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endParaRPr>
          </a:p>
          <a:p>
            <a:pPr marL="88900" indent="-88900">
              <a:buFont typeface="Arial"/>
              <a:buChar char="•"/>
              <a:defRPr lang="ko-KR"/>
            </a:pPr>
            <a:r>
              <a:rPr lang="mn-MN" altLang="ko-KR" sz="10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2</a:t>
            </a:r>
            <a:r>
              <a:rPr lang="en-US" altLang="ko-KR" sz="10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a:t>
            </a:r>
            <a:r>
              <a:rPr lang="mn-MN" altLang="ko-KR" sz="10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р үе шат</a:t>
            </a:r>
            <a:r>
              <a:rPr lang="en-US" altLang="ko-KR" sz="10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 </a:t>
            </a:r>
            <a:r>
              <a:rPr lang="mn-MN" altLang="ko-KR" sz="10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Улсын хэмжээнд автобусны мэдээллийн системийг нэвтрүүлэх</a:t>
            </a:r>
            <a:r>
              <a:rPr lang="en-US" altLang="ko-KR" sz="10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a:t>
            </a:r>
          </a:p>
        </p:txBody>
      </p:sp>
      <p:sp>
        <p:nvSpPr>
          <p:cNvPr id="267" name="직사각형 266"/>
          <p:cNvSpPr/>
          <p:nvPr/>
        </p:nvSpPr>
        <p:spPr bwMode="auto">
          <a:xfrm>
            <a:off x="4705248" y="3379259"/>
            <a:ext cx="4078372" cy="1015663"/>
          </a:xfrm>
          <a:prstGeom prst="rect">
            <a:avLst/>
          </a:prstGeom>
        </p:spPr>
        <p:txBody>
          <a:bodyPr wrap="square" lIns="0" tIns="0" rIns="0" bIns="0">
            <a:spAutoFit/>
          </a:bodyPr>
          <a:lstStyle/>
          <a:p>
            <a:pPr marL="88900" indent="-88900">
              <a:buFont typeface="Arial"/>
              <a:buChar char="•"/>
              <a:defRPr lang="ko-KR"/>
            </a:pPr>
            <a:r>
              <a:rPr lang="mn-MN" altLang="ko-KR" sz="11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1</a:t>
            </a:r>
            <a:r>
              <a:rPr lang="en-US" altLang="ko-KR" sz="11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a:t>
            </a:r>
            <a:r>
              <a:rPr lang="mn-MN" altLang="ko-KR" sz="11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р үе шат</a:t>
            </a:r>
            <a:r>
              <a:rPr lang="en-US" altLang="ko-KR" sz="11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 </a:t>
            </a:r>
            <a:r>
              <a:rPr lang="mn-MN" altLang="ko-KR" sz="11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АМД</a:t>
            </a:r>
            <a:r>
              <a:rPr lang="en-US" altLang="ko-KR" sz="11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a:t>
            </a:r>
            <a:r>
              <a:rPr lang="mn-MN" altLang="ko-KR" sz="11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ийн үр дүн, гүйцэтгэлийг үнэлэх зорилгоор 21 аймгаас </a:t>
            </a:r>
            <a:r>
              <a:rPr lang="en-US" altLang="ko-KR" sz="11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5 </a:t>
            </a:r>
            <a:r>
              <a:rPr lang="mn-MN" altLang="ko-KR" sz="11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аймгийг сонгон 30 байрлалд АМД суурилуулна</a:t>
            </a:r>
            <a:r>
              <a:rPr lang="en-US" altLang="ko-KR" sz="11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 </a:t>
            </a:r>
          </a:p>
          <a:p>
            <a:pPr marL="88900" indent="-88900">
              <a:buFont typeface="Arial"/>
              <a:buChar char="•"/>
              <a:defRPr lang="ko-KR"/>
            </a:pPr>
            <a:r>
              <a:rPr lang="mn-MN" altLang="ko-KR" sz="11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2</a:t>
            </a:r>
            <a:r>
              <a:rPr lang="en-US" altLang="ko-KR" sz="11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a:t>
            </a:r>
            <a:r>
              <a:rPr lang="mn-MN" altLang="ko-KR" sz="11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р үе шат</a:t>
            </a:r>
            <a:r>
              <a:rPr lang="en-US" altLang="ko-KR" sz="11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 </a:t>
            </a:r>
            <a:r>
              <a:rPr lang="mn-MN" altLang="ko-KR" sz="11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нэмэлтээр 3 сумд </a:t>
            </a:r>
            <a:r>
              <a:rPr lang="en-US" altLang="ko-KR" sz="11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90 </a:t>
            </a:r>
            <a:r>
              <a:rPr lang="mn-MN" altLang="ko-KR" sz="11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АМД суурилуулна</a:t>
            </a:r>
            <a:r>
              <a:rPr lang="en-US" altLang="ko-KR" sz="11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a:t>
            </a:r>
          </a:p>
          <a:p>
            <a:pPr marL="88900" indent="-88900">
              <a:buFont typeface="Arial"/>
              <a:buChar char="•"/>
              <a:defRPr lang="ko-KR"/>
            </a:pPr>
            <a:r>
              <a:rPr lang="mn-MN" altLang="ko-KR" sz="11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3</a:t>
            </a:r>
            <a:r>
              <a:rPr lang="en-US" altLang="ko-KR" sz="11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a:t>
            </a:r>
            <a:r>
              <a:rPr lang="mn-MN" altLang="ko-KR" sz="11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р үе шат</a:t>
            </a:r>
            <a:r>
              <a:rPr lang="en-US" altLang="ko-KR" sz="11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 </a:t>
            </a:r>
            <a:r>
              <a:rPr lang="mn-MN" altLang="ko-KR" sz="11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Автобус удирдлагын төвүүд болон шаардлагатай АМД</a:t>
            </a:r>
            <a:r>
              <a:rPr lang="en-US" altLang="ko-KR" sz="11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a:t>
            </a:r>
            <a:r>
              <a:rPr lang="mn-MN" altLang="ko-KR" sz="11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үүдийн улс даяар суурилуулна </a:t>
            </a:r>
            <a:r>
              <a:rPr lang="en-US" altLang="ko-KR" sz="11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(10 </a:t>
            </a:r>
            <a:r>
              <a:rPr lang="mn-MN" altLang="ko-KR" sz="11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суманд 300 байрлалд</a:t>
            </a:r>
            <a:r>
              <a:rPr lang="en-US" altLang="ko-KR" sz="11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a:t>
            </a:r>
          </a:p>
        </p:txBody>
      </p:sp>
      <p:grpSp>
        <p:nvGrpSpPr>
          <p:cNvPr id="81" name="그룹 80"/>
          <p:cNvGrpSpPr/>
          <p:nvPr/>
        </p:nvGrpSpPr>
        <p:grpSpPr>
          <a:xfrm>
            <a:off x="322764" y="1429322"/>
            <a:ext cx="4168853" cy="2426125"/>
            <a:chOff x="322765" y="1702782"/>
            <a:chExt cx="4002850" cy="2426125"/>
          </a:xfrm>
        </p:grpSpPr>
        <p:sp>
          <p:nvSpPr>
            <p:cNvPr id="82" name="LcS65"/>
            <p:cNvSpPr/>
            <p:nvPr/>
          </p:nvSpPr>
          <p:spPr>
            <a:xfrm>
              <a:off x="337019" y="2017820"/>
              <a:ext cx="3988596" cy="2111087"/>
            </a:xfrm>
            <a:prstGeom prst="roundRect">
              <a:avLst>
                <a:gd name="adj" fmla="val 3101"/>
              </a:avLst>
            </a:prstGeom>
            <a:solidFill>
              <a:schemeClr val="bg1"/>
            </a:solidFill>
            <a:ln w="19050">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57546" eaLnBrk="1" fontAlgn="auto" latinLnBrk="1" hangingPunct="1">
                <a:spcBef>
                  <a:spcPts val="0"/>
                </a:spcBef>
                <a:spcAft>
                  <a:spcPts val="0"/>
                </a:spcAft>
                <a:defRPr/>
              </a:pPr>
              <a:endParaRPr lang="ko-KR" altLang="en-US">
                <a:solidFill>
                  <a:srgbClr val="FFFFFF"/>
                </a:solidFill>
                <a:latin typeface="Arial" panose="020B0604020202020204" pitchFamily="34" charset="0"/>
                <a:ea typeface="나눔고딕 Bold" panose="020D0804000000000000" pitchFamily="50" charset="-127"/>
                <a:cs typeface="Arial" panose="020B0604020202020204" pitchFamily="34" charset="0"/>
              </a:endParaRPr>
            </a:p>
          </p:txBody>
        </p:sp>
        <p:sp>
          <p:nvSpPr>
            <p:cNvPr id="83" name="AutoShape 212"/>
            <p:cNvSpPr>
              <a:spLocks noChangeArrowheads="1"/>
            </p:cNvSpPr>
            <p:nvPr/>
          </p:nvSpPr>
          <p:spPr bwMode="auto">
            <a:xfrm>
              <a:off x="322765" y="1702782"/>
              <a:ext cx="4002850" cy="323966"/>
            </a:xfrm>
            <a:prstGeom prst="roundRect">
              <a:avLst>
                <a:gd name="adj" fmla="val 16667"/>
              </a:avLst>
            </a:prstGeom>
            <a:solidFill>
              <a:srgbClr val="301E70"/>
            </a:solidFill>
            <a:ln w="9525" algn="ctr">
              <a:noFill/>
              <a:round/>
              <a:headEnd/>
              <a:tailEnd/>
            </a:ln>
            <a:effectLst>
              <a:outerShdw dist="35921" dir="2700000" algn="ctr" rotWithShape="0">
                <a:srgbClr val="CECFCE"/>
              </a:outerShdw>
            </a:effectLst>
          </p:spPr>
          <p:txBody>
            <a:bodyPr wrap="none" lIns="95754" tIns="47877" rIns="95754" bIns="47877" anchor="ctr"/>
            <a:lstStyle/>
            <a:p>
              <a:pPr algn="ctr" defTabSz="839429" latinLnBrk="0">
                <a:defRPr/>
              </a:pPr>
              <a:r>
                <a:rPr lang="mn-MN" altLang="ko-KR" dirty="0">
                  <a:solidFill>
                    <a:prstClr val="white"/>
                  </a:solidFill>
                  <a:effectLst>
                    <a:reflection blurRad="12700" stA="28000" endPos="45000" dist="1000" dir="5400000" sy="-100000" algn="bl" rotWithShape="0"/>
                  </a:effectLst>
                  <a:latin typeface="Arial" panose="020B0604020202020204" pitchFamily="34" charset="0"/>
                  <a:ea typeface="나눔고딕 Bold" panose="020D0804000000000000" pitchFamily="50" charset="-127"/>
                  <a:cs typeface="Arial" panose="020B0604020202020204" pitchFamily="34" charset="0"/>
                </a:rPr>
                <a:t>Системийн загвар</a:t>
              </a:r>
              <a:endParaRPr lang="ko-KR" altLang="en-US" sz="1700" kern="0" dirty="0">
                <a:solidFill>
                  <a:sysClr val="window" lastClr="FFFFFF"/>
                </a:solidFill>
                <a:latin typeface="Arial" panose="020B0604020202020204" pitchFamily="34" charset="0"/>
                <a:ea typeface="나눔고딕 Bold" panose="020D0804000000000000" pitchFamily="50" charset="-127"/>
                <a:cs typeface="Arial" panose="020B0604020202020204" pitchFamily="34" charset="0"/>
              </a:endParaRPr>
            </a:p>
          </p:txBody>
        </p:sp>
      </p:grpSp>
      <p:grpSp>
        <p:nvGrpSpPr>
          <p:cNvPr id="78" name="그룹 77"/>
          <p:cNvGrpSpPr/>
          <p:nvPr/>
        </p:nvGrpSpPr>
        <p:grpSpPr>
          <a:xfrm>
            <a:off x="322764" y="3907072"/>
            <a:ext cx="4168853" cy="2560403"/>
            <a:chOff x="322765" y="1702782"/>
            <a:chExt cx="4002850" cy="2426125"/>
          </a:xfrm>
        </p:grpSpPr>
        <p:sp>
          <p:nvSpPr>
            <p:cNvPr id="79" name="LcS65"/>
            <p:cNvSpPr/>
            <p:nvPr/>
          </p:nvSpPr>
          <p:spPr>
            <a:xfrm>
              <a:off x="337019" y="2017820"/>
              <a:ext cx="3988596" cy="2111087"/>
            </a:xfrm>
            <a:prstGeom prst="roundRect">
              <a:avLst>
                <a:gd name="adj" fmla="val 3101"/>
              </a:avLst>
            </a:prstGeom>
            <a:solidFill>
              <a:schemeClr val="bg1"/>
            </a:solidFill>
            <a:ln w="19050">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57546" eaLnBrk="1" fontAlgn="auto" latinLnBrk="1" hangingPunct="1">
                <a:spcBef>
                  <a:spcPts val="0"/>
                </a:spcBef>
                <a:spcAft>
                  <a:spcPts val="0"/>
                </a:spcAft>
                <a:defRPr/>
              </a:pPr>
              <a:endParaRPr lang="ko-KR" altLang="en-US">
                <a:solidFill>
                  <a:srgbClr val="FFFFFF"/>
                </a:solidFill>
                <a:latin typeface="Arial" panose="020B0604020202020204" pitchFamily="34" charset="0"/>
                <a:ea typeface="나눔고딕 Bold" panose="020D0804000000000000" pitchFamily="50" charset="-127"/>
                <a:cs typeface="Arial" panose="020B0604020202020204" pitchFamily="34" charset="0"/>
              </a:endParaRPr>
            </a:p>
          </p:txBody>
        </p:sp>
        <p:sp>
          <p:nvSpPr>
            <p:cNvPr id="80" name="AutoShape 212"/>
            <p:cNvSpPr>
              <a:spLocks noChangeArrowheads="1"/>
            </p:cNvSpPr>
            <p:nvPr/>
          </p:nvSpPr>
          <p:spPr bwMode="auto">
            <a:xfrm>
              <a:off x="322765" y="1702782"/>
              <a:ext cx="4002850" cy="323966"/>
            </a:xfrm>
            <a:prstGeom prst="roundRect">
              <a:avLst>
                <a:gd name="adj" fmla="val 16667"/>
              </a:avLst>
            </a:prstGeom>
            <a:solidFill>
              <a:srgbClr val="301E70"/>
            </a:solidFill>
            <a:ln w="9525" algn="ctr">
              <a:noFill/>
              <a:round/>
              <a:headEnd/>
              <a:tailEnd/>
            </a:ln>
            <a:effectLst>
              <a:outerShdw dist="35921" dir="2700000" algn="ctr" rotWithShape="0">
                <a:srgbClr val="CECFCE"/>
              </a:outerShdw>
            </a:effectLst>
          </p:spPr>
          <p:txBody>
            <a:bodyPr wrap="none" lIns="95754" tIns="47877" rIns="95754" bIns="47877" anchor="ctr"/>
            <a:lstStyle/>
            <a:p>
              <a:pPr algn="ctr" defTabSz="839429" latinLnBrk="0">
                <a:defRPr/>
              </a:pPr>
              <a:r>
                <a:rPr lang="mn-MN" altLang="ko-KR" dirty="0">
                  <a:solidFill>
                    <a:prstClr val="white"/>
                  </a:solidFill>
                  <a:effectLst>
                    <a:reflection blurRad="12700" stA="28000" endPos="45000" dist="1000" dir="5400000" sy="-100000" algn="bl" rotWithShape="0"/>
                  </a:effectLst>
                  <a:latin typeface="Arial" panose="020B0604020202020204" pitchFamily="34" charset="0"/>
                  <a:ea typeface="나눔고딕 Bold" panose="020D0804000000000000" pitchFamily="50" charset="-127"/>
                  <a:cs typeface="Arial" panose="020B0604020202020204" pitchFamily="34" charset="0"/>
                </a:rPr>
                <a:t>Зорилт </a:t>
              </a:r>
              <a:r>
                <a:rPr lang="en-US" altLang="ko-KR" dirty="0">
                  <a:solidFill>
                    <a:prstClr val="white"/>
                  </a:solidFill>
                  <a:effectLst>
                    <a:reflection blurRad="12700" stA="28000" endPos="45000" dist="1000" dir="5400000" sy="-100000" algn="bl" rotWithShape="0"/>
                  </a:effectLst>
                  <a:latin typeface="Arial" panose="020B0604020202020204" pitchFamily="34" charset="0"/>
                  <a:ea typeface="나눔고딕 Bold" panose="020D0804000000000000" pitchFamily="50" charset="-127"/>
                  <a:cs typeface="Arial" panose="020B0604020202020204" pitchFamily="34" charset="0"/>
                </a:rPr>
                <a:t>&amp; </a:t>
              </a:r>
              <a:r>
                <a:rPr lang="mn-MN" altLang="ko-KR" dirty="0">
                  <a:solidFill>
                    <a:prstClr val="white"/>
                  </a:solidFill>
                  <a:effectLst>
                    <a:reflection blurRad="12700" stA="28000" endPos="45000" dist="1000" dir="5400000" sy="-100000" algn="bl" rotWithShape="0"/>
                  </a:effectLst>
                  <a:latin typeface="Arial" panose="020B0604020202020204" pitchFamily="34" charset="0"/>
                  <a:ea typeface="나눔고딕 Bold" panose="020D0804000000000000" pitchFamily="50" charset="-127"/>
                  <a:cs typeface="Arial" panose="020B0604020202020204" pitchFamily="34" charset="0"/>
                </a:rPr>
                <a:t>Үр нөлөө</a:t>
              </a:r>
              <a:endParaRPr lang="en-US" altLang="ko-KR" dirty="0">
                <a:solidFill>
                  <a:prstClr val="white"/>
                </a:solidFill>
                <a:effectLst>
                  <a:reflection blurRad="12700" stA="28000" endPos="45000" dist="1000" dir="5400000" sy="-100000" algn="bl" rotWithShape="0"/>
                </a:effectLst>
                <a:latin typeface="Arial" panose="020B0604020202020204" pitchFamily="34" charset="0"/>
                <a:ea typeface="나눔고딕 Bold" panose="020D0804000000000000" pitchFamily="50" charset="-127"/>
                <a:cs typeface="Arial" panose="020B0604020202020204" pitchFamily="34" charset="0"/>
              </a:endParaRPr>
            </a:p>
          </p:txBody>
        </p:sp>
      </p:grpSp>
      <p:sp>
        <p:nvSpPr>
          <p:cNvPr id="87" name="TextBox 47"/>
          <p:cNvSpPr txBox="1"/>
          <p:nvPr/>
        </p:nvSpPr>
        <p:spPr>
          <a:xfrm>
            <a:off x="378985" y="4275372"/>
            <a:ext cx="4112631" cy="2123658"/>
          </a:xfrm>
          <a:prstGeom prst="rect">
            <a:avLst/>
          </a:prstGeom>
          <a:noFill/>
        </p:spPr>
        <p:txBody>
          <a:bodyPr wrap="square">
            <a:spAutoFit/>
            <a:scene3d>
              <a:camera prst="orthographicFront"/>
              <a:lightRig rig="threePt" dir="t"/>
            </a:scene3d>
            <a:sp3d>
              <a:bevelT w="1270" h="1270"/>
              <a:bevelB w="0" h="0"/>
            </a:sp3d>
          </a:bodyPr>
          <a:lstStyle>
            <a:defPPr>
              <a:defRPr lang="ko-KR"/>
            </a:defPPr>
            <a:lvl1pPr algn="l" rtl="0" fontAlgn="base" latinLnBrk="1">
              <a:spcBef>
                <a:spcPct val="0"/>
              </a:spcBef>
              <a:spcAft>
                <a:spcPct val="0"/>
              </a:spcAft>
              <a:defRPr kumimoji="1" kern="1200">
                <a:solidFill>
                  <a:schemeClr val="tx1"/>
                </a:solidFill>
                <a:latin typeface="굴림" charset="-127"/>
                <a:ea typeface="굴림" charset="-127"/>
                <a:cs typeface="+mn-cs"/>
              </a:defRPr>
            </a:lvl1pPr>
            <a:lvl2pPr marL="532454" algn="l" rtl="0" fontAlgn="base" latinLnBrk="1">
              <a:spcBef>
                <a:spcPct val="0"/>
              </a:spcBef>
              <a:spcAft>
                <a:spcPct val="0"/>
              </a:spcAft>
              <a:defRPr kumimoji="1" kern="1200">
                <a:solidFill>
                  <a:schemeClr val="tx1"/>
                </a:solidFill>
                <a:latin typeface="굴림" charset="-127"/>
                <a:ea typeface="굴림" charset="-127"/>
                <a:cs typeface="+mn-cs"/>
              </a:defRPr>
            </a:lvl2pPr>
            <a:lvl3pPr marL="1064909" algn="l" rtl="0" fontAlgn="base" latinLnBrk="1">
              <a:spcBef>
                <a:spcPct val="0"/>
              </a:spcBef>
              <a:spcAft>
                <a:spcPct val="0"/>
              </a:spcAft>
              <a:defRPr kumimoji="1" kern="1200">
                <a:solidFill>
                  <a:schemeClr val="tx1"/>
                </a:solidFill>
                <a:latin typeface="굴림" charset="-127"/>
                <a:ea typeface="굴림" charset="-127"/>
                <a:cs typeface="+mn-cs"/>
              </a:defRPr>
            </a:lvl3pPr>
            <a:lvl4pPr marL="1597363" algn="l" rtl="0" fontAlgn="base" latinLnBrk="1">
              <a:spcBef>
                <a:spcPct val="0"/>
              </a:spcBef>
              <a:spcAft>
                <a:spcPct val="0"/>
              </a:spcAft>
              <a:defRPr kumimoji="1" kern="1200">
                <a:solidFill>
                  <a:schemeClr val="tx1"/>
                </a:solidFill>
                <a:latin typeface="굴림" charset="-127"/>
                <a:ea typeface="굴림" charset="-127"/>
                <a:cs typeface="+mn-cs"/>
              </a:defRPr>
            </a:lvl4pPr>
            <a:lvl5pPr marL="2129822" algn="l" rtl="0" fontAlgn="base" latinLnBrk="1">
              <a:spcBef>
                <a:spcPct val="0"/>
              </a:spcBef>
              <a:spcAft>
                <a:spcPct val="0"/>
              </a:spcAft>
              <a:defRPr kumimoji="1" kern="1200">
                <a:solidFill>
                  <a:schemeClr val="tx1"/>
                </a:solidFill>
                <a:latin typeface="굴림" charset="-127"/>
                <a:ea typeface="굴림" charset="-127"/>
                <a:cs typeface="+mn-cs"/>
              </a:defRPr>
            </a:lvl5pPr>
            <a:lvl6pPr marL="2662271" algn="l" defTabSz="1064909" rtl="0" eaLnBrk="1" latinLnBrk="1" hangingPunct="1">
              <a:defRPr kumimoji="1" kern="1200">
                <a:solidFill>
                  <a:schemeClr val="tx1"/>
                </a:solidFill>
                <a:latin typeface="굴림" charset="-127"/>
                <a:ea typeface="굴림" charset="-127"/>
                <a:cs typeface="+mn-cs"/>
              </a:defRPr>
            </a:lvl6pPr>
            <a:lvl7pPr marL="3194729" algn="l" defTabSz="1064909" rtl="0" eaLnBrk="1" latinLnBrk="1" hangingPunct="1">
              <a:defRPr kumimoji="1" kern="1200">
                <a:solidFill>
                  <a:schemeClr val="tx1"/>
                </a:solidFill>
                <a:latin typeface="굴림" charset="-127"/>
                <a:ea typeface="굴림" charset="-127"/>
                <a:cs typeface="+mn-cs"/>
              </a:defRPr>
            </a:lvl7pPr>
            <a:lvl8pPr marL="3727180" algn="l" defTabSz="1064909" rtl="0" eaLnBrk="1" latinLnBrk="1" hangingPunct="1">
              <a:defRPr kumimoji="1" kern="1200">
                <a:solidFill>
                  <a:schemeClr val="tx1"/>
                </a:solidFill>
                <a:latin typeface="굴림" charset="-127"/>
                <a:ea typeface="굴림" charset="-127"/>
                <a:cs typeface="+mn-cs"/>
              </a:defRPr>
            </a:lvl8pPr>
            <a:lvl9pPr marL="4259636" algn="l" defTabSz="1064909" rtl="0" eaLnBrk="1" latinLnBrk="1" hangingPunct="1">
              <a:defRPr kumimoji="1" kern="1200">
                <a:solidFill>
                  <a:schemeClr val="tx1"/>
                </a:solidFill>
                <a:latin typeface="굴림" charset="-127"/>
                <a:ea typeface="굴림" charset="-127"/>
                <a:cs typeface="+mn-cs"/>
              </a:defRPr>
            </a:lvl9pPr>
          </a:lstStyle>
          <a:p>
            <a:pPr marL="88900" indent="-88900">
              <a:lnSpc>
                <a:spcPct val="110000"/>
              </a:lnSpc>
              <a:buClr>
                <a:srgbClr val="0079C1"/>
              </a:buClr>
              <a:buFont typeface="Arial"/>
              <a:buChar char="•"/>
              <a:tabLst>
                <a:tab pos="133350" algn="l"/>
              </a:tabLst>
              <a:defRPr lang="ko-KR"/>
            </a:pPr>
            <a:r>
              <a:rPr lang="mn-MN" altLang="ko-KR" sz="12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Зорчигчдыг автобусны чиглэл болон бодит цагийн байрлалын мэдээллээр хангах, Гар утас, вэб сайт болон автобусны буудал дээрээс мэдээлэл авах боломж олгох.</a:t>
            </a:r>
          </a:p>
          <a:p>
            <a:pPr marL="88900" indent="-88900">
              <a:lnSpc>
                <a:spcPct val="110000"/>
              </a:lnSpc>
              <a:buClr>
                <a:srgbClr val="0079C1"/>
              </a:buClr>
              <a:buFont typeface="Arial"/>
              <a:buChar char="•"/>
              <a:tabLst>
                <a:tab pos="133350" algn="l"/>
              </a:tabLst>
              <a:defRPr lang="ko-KR"/>
            </a:pPr>
            <a:r>
              <a:rPr lang="mn-MN" altLang="ko-KR" sz="12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Автобусны мэдээллийг цуглуулах, нэгтгэх, түгээх замаар автобусны мэдээллийг боловсруулах түүнчлэн бодит хугацаанд үр ашигтай автобусны чиглэл, үйл ажиллагааны удирдлага дээр суурилсан нийтийн тээврийн үйл ажиллагаа, аюулгүй байдлыг сайжруулах.</a:t>
            </a:r>
          </a:p>
        </p:txBody>
      </p:sp>
      <p:pic>
        <p:nvPicPr>
          <p:cNvPr id="29" name="그림 28" descr="EMB000010343edb"/>
          <p:cNvPicPr/>
          <p:nvPr/>
        </p:nvPicPr>
        <p:blipFill rotWithShape="1">
          <a:blip r:embed="rId2">
            <a:extLst>
              <a:ext uri="{28A0092B-C50C-407E-A947-70E740481C1C}">
                <a14:useLocalDpi xmlns:a14="http://schemas.microsoft.com/office/drawing/2010/main" val="0"/>
              </a:ext>
            </a:extLst>
          </a:blip>
          <a:srcRect r="39998" b="20184"/>
          <a:stretch/>
        </p:blipFill>
        <p:spPr bwMode="auto">
          <a:xfrm>
            <a:off x="374433" y="1902428"/>
            <a:ext cx="2120972" cy="1682123"/>
          </a:xfrm>
          <a:prstGeom prst="rect">
            <a:avLst/>
          </a:prstGeom>
          <a:noFill/>
          <a:ln>
            <a:noFill/>
          </a:ln>
        </p:spPr>
      </p:pic>
      <p:grpSp>
        <p:nvGrpSpPr>
          <p:cNvPr id="4" name="그룹 3"/>
          <p:cNvGrpSpPr/>
          <p:nvPr/>
        </p:nvGrpSpPr>
        <p:grpSpPr>
          <a:xfrm>
            <a:off x="2368594" y="1807944"/>
            <a:ext cx="2130048" cy="2023786"/>
            <a:chOff x="-3420888" y="1829476"/>
            <a:chExt cx="2154866" cy="2473717"/>
          </a:xfrm>
        </p:grpSpPr>
        <p:grpSp>
          <p:nvGrpSpPr>
            <p:cNvPr id="2" name="그룹 1"/>
            <p:cNvGrpSpPr/>
            <p:nvPr/>
          </p:nvGrpSpPr>
          <p:grpSpPr>
            <a:xfrm>
              <a:off x="-3420888" y="1829476"/>
              <a:ext cx="2154866" cy="1288556"/>
              <a:chOff x="-3420888" y="1829476"/>
              <a:chExt cx="2154866" cy="1288556"/>
            </a:xfrm>
          </p:grpSpPr>
          <p:pic>
            <p:nvPicPr>
              <p:cNvPr id="33" name="Picture 3"/>
              <p:cNvPicPr>
                <a:picLocks noChangeAspect="1" noChangeArrowheads="1"/>
              </p:cNvPicPr>
              <p:nvPr/>
            </p:nvPicPr>
            <p:blipFill rotWithShape="1">
              <a:blip r:embed="rId3" cstate="print">
                <a:extLst>
                  <a:ext uri="{28A0092B-C50C-407E-A947-70E740481C1C}">
                    <a14:useLocalDpi xmlns:a14="http://schemas.microsoft.com/office/drawing/2010/main" val="0"/>
                  </a:ext>
                </a:extLst>
              </a:blip>
              <a:srcRect l="9071" t="-9" r="2976" b="22750"/>
              <a:stretch/>
            </p:blipFill>
            <p:spPr bwMode="auto">
              <a:xfrm>
                <a:off x="-3305818" y="2065306"/>
                <a:ext cx="955642" cy="923433"/>
              </a:xfrm>
              <a:prstGeom prst="roundRect">
                <a:avLst>
                  <a:gd name="adj" fmla="val 5940"/>
                </a:avLst>
              </a:prstGeom>
              <a:solidFill>
                <a:srgbClr val="FFFFFF">
                  <a:shade val="85000"/>
                </a:srgbClr>
              </a:solidFill>
              <a:ln>
                <a:noFill/>
              </a:ln>
              <a:effectLst>
                <a:reflection blurRad="12700" stA="38000" endPos="28000" dist="5000" dir="5400000" sy="-100000" algn="bl" rotWithShape="0"/>
              </a:effectLst>
              <a:extLst>
                <a:ext uri="{91240B29-F687-4F45-9708-019B960494DF}">
                  <a14:hiddenLine xmlns:a14="http://schemas.microsoft.com/office/drawing/2010/main" w="9525">
                    <a:solidFill>
                      <a:schemeClr val="tx1"/>
                    </a:solidFill>
                    <a:miter lim="800000"/>
                    <a:headEnd/>
                    <a:tailEnd/>
                  </a14:hiddenLine>
                </a:ext>
              </a:extLst>
            </p:spPr>
          </p:pic>
          <p:sp>
            <p:nvSpPr>
              <p:cNvPr id="34" name="TextBox 33"/>
              <p:cNvSpPr txBox="1"/>
              <p:nvPr/>
            </p:nvSpPr>
            <p:spPr>
              <a:xfrm>
                <a:off x="-3420888" y="2764748"/>
                <a:ext cx="1141091" cy="270865"/>
              </a:xfrm>
              <a:prstGeom prst="rect">
                <a:avLst/>
              </a:prstGeom>
              <a:noFill/>
              <a:ln w="9525">
                <a:noFill/>
                <a:miter lim="800000"/>
                <a:headEnd/>
                <a:tailEnd/>
              </a:ln>
            </p:spPr>
            <p:txBody>
              <a:bodyPr wrap="square" lIns="0" tIns="0" rIns="0" bIns="0" anchor="ctr">
                <a:spAutoFit/>
                <a:scene3d>
                  <a:camera prst="orthographicFront"/>
                  <a:lightRig rig="brightRoom" dir="tl"/>
                </a:scene3d>
                <a:sp3d extrusionH="57150" contourW="50800" prstMaterial="flat">
                  <a:bevelT w="0" prst="artDeco"/>
                  <a:extrusionClr>
                    <a:schemeClr val="bg1"/>
                  </a:extrusionClr>
                  <a:contourClr>
                    <a:schemeClr val="bg1"/>
                  </a:contourClr>
                </a:sp3d>
              </a:bodyPr>
              <a:lstStyle>
                <a:defPPr>
                  <a:defRPr lang="de-DE"/>
                </a:defPPr>
                <a:lvl1pPr algn="ctr" fontAlgn="base">
                  <a:lnSpc>
                    <a:spcPct val="120000"/>
                  </a:lnSpc>
                  <a:spcBef>
                    <a:spcPct val="0"/>
                  </a:spcBef>
                  <a:spcAft>
                    <a:spcPct val="0"/>
                  </a:spcAft>
                  <a:defRPr kumimoji="1" sz="1600" b="1">
                    <a:solidFill>
                      <a:schemeClr val="accent1"/>
                    </a:solidFill>
                    <a:latin typeface="나눔고딕 ExtraBold" pitchFamily="50" charset="-127"/>
                    <a:ea typeface="나눔고딕 ExtraBold" pitchFamily="50" charset="-127"/>
                  </a:defRPr>
                </a:lvl1pPr>
              </a:lstStyle>
              <a:p>
                <a:r>
                  <a:rPr lang="en-US" altLang="ko-KR" sz="600">
                    <a:solidFill>
                      <a:schemeClr val="tx1"/>
                    </a:solidFill>
                    <a:latin typeface="Arial" panose="020B0604020202020204" pitchFamily="34" charset="0"/>
                    <a:ea typeface="나눔고딕 Bold" panose="020D0804000000000000" pitchFamily="50" charset="-127"/>
                    <a:cs typeface="Arial" panose="020B0604020202020204" pitchFamily="34" charset="0"/>
                  </a:rPr>
                  <a:t>Real-time </a:t>
                </a:r>
                <a:r>
                  <a:rPr lang="en-US" altLang="ko-KR" sz="600" dirty="0">
                    <a:solidFill>
                      <a:schemeClr val="tx1"/>
                    </a:solidFill>
                    <a:latin typeface="Arial" panose="020B0604020202020204" pitchFamily="34" charset="0"/>
                    <a:ea typeface="나눔고딕 Bold" panose="020D0804000000000000" pitchFamily="50" charset="-127"/>
                    <a:cs typeface="Arial" panose="020B0604020202020204" pitchFamily="34" charset="0"/>
                  </a:rPr>
                  <a:t>location and </a:t>
                </a:r>
              </a:p>
              <a:p>
                <a:r>
                  <a:rPr lang="en-US" altLang="ko-KR" sz="600" dirty="0" err="1">
                    <a:solidFill>
                      <a:schemeClr val="tx1"/>
                    </a:solidFill>
                    <a:latin typeface="Arial" panose="020B0604020202020204" pitchFamily="34" charset="0"/>
                    <a:ea typeface="나눔고딕 Bold" panose="020D0804000000000000" pitchFamily="50" charset="-127"/>
                    <a:cs typeface="Arial" panose="020B0604020202020204" pitchFamily="34" charset="0"/>
                  </a:rPr>
                  <a:t>llocation</a:t>
                </a:r>
                <a:r>
                  <a:rPr lang="en-US" altLang="ko-KR" sz="600" dirty="0">
                    <a:solidFill>
                      <a:schemeClr val="tx1"/>
                    </a:solidFill>
                    <a:latin typeface="Arial" panose="020B0604020202020204" pitchFamily="34" charset="0"/>
                    <a:ea typeface="나눔고딕 Bold" panose="020D0804000000000000" pitchFamily="50" charset="-127"/>
                    <a:cs typeface="Arial" panose="020B0604020202020204" pitchFamily="34" charset="0"/>
                  </a:rPr>
                  <a:t> interval management</a:t>
                </a:r>
                <a:endParaRPr lang="ko-KR" altLang="en-US" sz="600" dirty="0">
                  <a:solidFill>
                    <a:schemeClr val="tx1"/>
                  </a:solidFill>
                  <a:latin typeface="Arial" panose="020B0604020202020204" pitchFamily="34" charset="0"/>
                  <a:ea typeface="나눔고딕 Bold" panose="020D0804000000000000" pitchFamily="50" charset="-127"/>
                  <a:cs typeface="Arial" panose="020B0604020202020204" pitchFamily="34" charset="0"/>
                </a:endParaRPr>
              </a:p>
            </p:txBody>
          </p:sp>
          <p:grpSp>
            <p:nvGrpSpPr>
              <p:cNvPr id="35" name="그룹 281"/>
              <p:cNvGrpSpPr/>
              <p:nvPr/>
            </p:nvGrpSpPr>
            <p:grpSpPr>
              <a:xfrm>
                <a:off x="-3412392" y="1829476"/>
                <a:ext cx="1113919" cy="399002"/>
                <a:chOff x="201541" y="1820159"/>
                <a:chExt cx="3179696" cy="783844"/>
              </a:xfrm>
            </p:grpSpPr>
            <p:pic>
              <p:nvPicPr>
                <p:cNvPr id="65" name="Picture 6" descr="2-노후장비통합을 위한 시스템 SW 단계별 구축방안-04"/>
                <p:cNvPicPr>
                  <a:picLocks noChangeAspect="1" noChangeArrowheads="1"/>
                </p:cNvPicPr>
                <p:nvPr/>
              </p:nvPicPr>
              <p:blipFill>
                <a:blip r:embed="rId4" cstate="print"/>
                <a:srcRect/>
                <a:stretch>
                  <a:fillRect/>
                </a:stretch>
              </p:blipFill>
              <p:spPr bwMode="auto">
                <a:xfrm flipH="1">
                  <a:off x="201541" y="1820159"/>
                  <a:ext cx="3179696" cy="626542"/>
                </a:xfrm>
                <a:prstGeom prst="rect">
                  <a:avLst/>
                </a:prstGeom>
                <a:noFill/>
              </p:spPr>
            </p:pic>
            <p:sp>
              <p:nvSpPr>
                <p:cNvPr id="66" name="직사각형 65"/>
                <p:cNvSpPr/>
                <p:nvPr/>
              </p:nvSpPr>
              <p:spPr>
                <a:xfrm>
                  <a:off x="407907" y="1864950"/>
                  <a:ext cx="2872720" cy="739053"/>
                </a:xfrm>
                <a:prstGeom prst="rect">
                  <a:avLst/>
                </a:prstGeom>
              </p:spPr>
              <p:txBody>
                <a:bodyPr wrap="square">
                  <a:spAutoFit/>
                </a:bodyPr>
                <a:lstStyle/>
                <a:p>
                  <a:pPr algn="ctr"/>
                  <a:r>
                    <a:rPr lang="en-US" altLang="ko-KR" sz="700" b="1" dirty="0">
                      <a:solidFill>
                        <a:schemeClr val="bg1"/>
                      </a:solidFill>
                      <a:latin typeface="Arial" panose="020B0604020202020204" pitchFamily="34" charset="0"/>
                      <a:ea typeface="나눔고딕 Bold" panose="020D0804000000000000" pitchFamily="50" charset="-127"/>
                      <a:cs typeface="Arial" panose="020B0604020202020204" pitchFamily="34" charset="0"/>
                    </a:rPr>
                    <a:t>Operation management</a:t>
                  </a:r>
                  <a:endParaRPr lang="ko-KR" altLang="en-US" sz="700" b="1" dirty="0">
                    <a:solidFill>
                      <a:schemeClr val="bg1"/>
                    </a:solidFill>
                    <a:latin typeface="Arial" panose="020B0604020202020204" pitchFamily="34" charset="0"/>
                    <a:ea typeface="나눔고딕 Bold" panose="020D0804000000000000" pitchFamily="50" charset="-127"/>
                    <a:cs typeface="Arial" panose="020B0604020202020204" pitchFamily="34" charset="0"/>
                  </a:endParaRPr>
                </a:p>
              </p:txBody>
            </p:sp>
          </p:grpSp>
          <p:grpSp>
            <p:nvGrpSpPr>
              <p:cNvPr id="36" name="그룹 35"/>
              <p:cNvGrpSpPr/>
              <p:nvPr/>
            </p:nvGrpSpPr>
            <p:grpSpPr>
              <a:xfrm>
                <a:off x="-2345553" y="1835562"/>
                <a:ext cx="1079531" cy="1282470"/>
                <a:chOff x="4902002" y="3579427"/>
                <a:chExt cx="1686222" cy="1706849"/>
              </a:xfrm>
            </p:grpSpPr>
            <p:pic>
              <p:nvPicPr>
                <p:cNvPr id="53" name="Picture 5"/>
                <p:cNvPicPr>
                  <a:picLocks noChangeAspect="1" noChangeArrowheads="1"/>
                </p:cNvPicPr>
                <p:nvPr/>
              </p:nvPicPr>
              <p:blipFill rotWithShape="1">
                <a:blip r:embed="rId5" cstate="print">
                  <a:extLst>
                    <a:ext uri="{28A0092B-C50C-407E-A947-70E740481C1C}">
                      <a14:useLocalDpi xmlns:a14="http://schemas.microsoft.com/office/drawing/2010/main" val="0"/>
                    </a:ext>
                  </a:extLst>
                </a:blip>
                <a:srcRect t="7311" r="178" b="-1544"/>
                <a:stretch/>
              </p:blipFill>
              <p:spPr bwMode="auto">
                <a:xfrm>
                  <a:off x="4957056" y="3893293"/>
                  <a:ext cx="1607723" cy="1255546"/>
                </a:xfrm>
                <a:prstGeom prst="roundRect">
                  <a:avLst>
                    <a:gd name="adj" fmla="val 5940"/>
                  </a:avLst>
                </a:prstGeom>
                <a:solidFill>
                  <a:srgbClr val="FFFFFF">
                    <a:shade val="85000"/>
                  </a:srgbClr>
                </a:solidFill>
                <a:ln>
                  <a:noFill/>
                </a:ln>
                <a:effectLst>
                  <a:reflection blurRad="12700" stA="38000" endPos="28000" dist="5000" dir="5400000" sy="-100000" algn="bl" rotWithShape="0"/>
                </a:effectLst>
                <a:extLst>
                  <a:ext uri="{91240B29-F687-4F45-9708-019B960494DF}">
                    <a14:hiddenLine xmlns:a14="http://schemas.microsoft.com/office/drawing/2010/main" w="9525">
                      <a:solidFill>
                        <a:schemeClr val="tx1"/>
                      </a:solidFill>
                      <a:miter lim="800000"/>
                      <a:headEnd/>
                      <a:tailEnd/>
                    </a14:hiddenLine>
                  </a:ext>
                </a:extLst>
              </p:spPr>
            </p:pic>
            <p:grpSp>
              <p:nvGrpSpPr>
                <p:cNvPr id="54" name="그룹 271"/>
                <p:cNvGrpSpPr/>
                <p:nvPr/>
              </p:nvGrpSpPr>
              <p:grpSpPr>
                <a:xfrm>
                  <a:off x="5038187" y="3859667"/>
                  <a:ext cx="855488" cy="532855"/>
                  <a:chOff x="-4390264" y="2155825"/>
                  <a:chExt cx="3176435" cy="836967"/>
                </a:xfrm>
              </p:grpSpPr>
              <p:pic>
                <p:nvPicPr>
                  <p:cNvPr id="63" name="Picture 6"/>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3214079" y="2155825"/>
                    <a:ext cx="2000250" cy="625205"/>
                  </a:xfrm>
                  <a:prstGeom prst="roundRect">
                    <a:avLst>
                      <a:gd name="adj" fmla="val 5940"/>
                    </a:avLst>
                  </a:prstGeom>
                  <a:solidFill>
                    <a:srgbClr val="FFFFFF">
                      <a:shade val="85000"/>
                    </a:srgbClr>
                  </a:solidFill>
                  <a:ln>
                    <a:noFill/>
                  </a:ln>
                  <a:effectLst>
                    <a:reflection blurRad="12700" stA="38000" endPos="28000" dist="5000" dir="5400000" sy="-100000" algn="bl" rotWithShape="0"/>
                  </a:effectLst>
                  <a:extLst>
                    <a:ext uri="{91240B29-F687-4F45-9708-019B960494DF}">
                      <a14:hiddenLine xmlns:a14="http://schemas.microsoft.com/office/drawing/2010/main" w="9525">
                        <a:solidFill>
                          <a:schemeClr val="tx1"/>
                        </a:solidFill>
                        <a:miter lim="800000"/>
                        <a:headEnd/>
                        <a:tailEnd/>
                      </a14:hiddenLine>
                    </a:ext>
                  </a:extLst>
                </p:spPr>
              </p:pic>
              <p:sp>
                <p:nvSpPr>
                  <p:cNvPr id="64" name="TextBox 63"/>
                  <p:cNvSpPr txBox="1"/>
                  <p:nvPr/>
                </p:nvSpPr>
                <p:spPr>
                  <a:xfrm>
                    <a:off x="-4390264" y="2426553"/>
                    <a:ext cx="2995048" cy="566239"/>
                  </a:xfrm>
                  <a:prstGeom prst="rect">
                    <a:avLst/>
                  </a:prstGeom>
                  <a:noFill/>
                  <a:ln w="9525">
                    <a:noFill/>
                    <a:miter lim="800000"/>
                    <a:headEnd/>
                    <a:tailEnd/>
                  </a:ln>
                </p:spPr>
                <p:txBody>
                  <a:bodyPr wrap="square" lIns="0" tIns="0" rIns="0" bIns="0" anchor="ctr">
                    <a:spAutoFit/>
                    <a:scene3d>
                      <a:camera prst="orthographicFront"/>
                      <a:lightRig rig="brightRoom" dir="tl"/>
                    </a:scene3d>
                    <a:sp3d extrusionH="57150" contourW="50800" prstMaterial="flat">
                      <a:bevelT w="0" prst="artDeco"/>
                      <a:extrusionClr>
                        <a:schemeClr val="bg1"/>
                      </a:extrusionClr>
                      <a:contourClr>
                        <a:schemeClr val="bg1"/>
                      </a:contourClr>
                    </a:sp3d>
                  </a:bodyPr>
                  <a:lstStyle>
                    <a:defPPr>
                      <a:defRPr lang="de-DE"/>
                    </a:defPPr>
                    <a:lvl1pPr algn="ctr" fontAlgn="base">
                      <a:lnSpc>
                        <a:spcPct val="120000"/>
                      </a:lnSpc>
                      <a:spcBef>
                        <a:spcPct val="0"/>
                      </a:spcBef>
                      <a:spcAft>
                        <a:spcPct val="0"/>
                      </a:spcAft>
                      <a:defRPr kumimoji="1" sz="1600" b="1">
                        <a:solidFill>
                          <a:schemeClr val="accent1"/>
                        </a:solidFill>
                        <a:latin typeface="나눔고딕 ExtraBold" pitchFamily="50" charset="-127"/>
                        <a:ea typeface="나눔고딕 ExtraBold" pitchFamily="50" charset="-127"/>
                      </a:defRPr>
                    </a:lvl1pPr>
                  </a:lstStyle>
                  <a:p>
                    <a:r>
                      <a:rPr lang="en-US" altLang="ko-KR" sz="600" dirty="0">
                        <a:solidFill>
                          <a:schemeClr val="tx1"/>
                        </a:solidFill>
                        <a:latin typeface="Arial" panose="020B0604020202020204" pitchFamily="34" charset="0"/>
                        <a:ea typeface="나눔고딕 Bold" panose="020D0804000000000000" pitchFamily="50" charset="-127"/>
                        <a:cs typeface="Arial" panose="020B0604020202020204" pitchFamily="34" charset="0"/>
                      </a:rPr>
                      <a:t>Arrival information</a:t>
                    </a:r>
                  </a:p>
                </p:txBody>
              </p:sp>
            </p:grpSp>
            <p:grpSp>
              <p:nvGrpSpPr>
                <p:cNvPr id="55" name="그룹 272"/>
                <p:cNvGrpSpPr/>
                <p:nvPr/>
              </p:nvGrpSpPr>
              <p:grpSpPr>
                <a:xfrm>
                  <a:off x="5824640" y="3858611"/>
                  <a:ext cx="740139" cy="539775"/>
                  <a:chOff x="-3813967" y="2901392"/>
                  <a:chExt cx="2876062" cy="848985"/>
                </a:xfrm>
              </p:grpSpPr>
              <p:pic>
                <p:nvPicPr>
                  <p:cNvPr id="61" name="Picture 7"/>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3472896" y="2901392"/>
                    <a:ext cx="1961331" cy="590951"/>
                  </a:xfrm>
                  <a:prstGeom prst="roundRect">
                    <a:avLst>
                      <a:gd name="adj" fmla="val 5940"/>
                    </a:avLst>
                  </a:prstGeom>
                  <a:solidFill>
                    <a:srgbClr val="FFFFFF">
                      <a:shade val="85000"/>
                    </a:srgbClr>
                  </a:solidFill>
                  <a:ln>
                    <a:noFill/>
                  </a:ln>
                  <a:effectLst>
                    <a:reflection blurRad="12700" stA="38000" endPos="28000" dist="5000" dir="5400000" sy="-100000" algn="bl" rotWithShape="0"/>
                  </a:effectLst>
                  <a:extLst>
                    <a:ext uri="{91240B29-F687-4F45-9708-019B960494DF}">
                      <a14:hiddenLine xmlns:a14="http://schemas.microsoft.com/office/drawing/2010/main" w="9525">
                        <a:solidFill>
                          <a:schemeClr val="tx1"/>
                        </a:solidFill>
                        <a:miter lim="800000"/>
                        <a:headEnd/>
                        <a:tailEnd/>
                      </a14:hiddenLine>
                    </a:ext>
                  </a:extLst>
                </p:spPr>
              </p:pic>
              <p:sp>
                <p:nvSpPr>
                  <p:cNvPr id="62" name="TextBox 61"/>
                  <p:cNvSpPr txBox="1"/>
                  <p:nvPr/>
                </p:nvSpPr>
                <p:spPr>
                  <a:xfrm>
                    <a:off x="-3813967" y="3183371"/>
                    <a:ext cx="2876062" cy="567006"/>
                  </a:xfrm>
                  <a:prstGeom prst="rect">
                    <a:avLst/>
                  </a:prstGeom>
                  <a:noFill/>
                  <a:ln w="9525">
                    <a:noFill/>
                    <a:miter lim="800000"/>
                    <a:headEnd/>
                    <a:tailEnd/>
                  </a:ln>
                </p:spPr>
                <p:txBody>
                  <a:bodyPr wrap="square" lIns="0" tIns="0" rIns="0" bIns="0" anchor="ctr">
                    <a:spAutoFit/>
                    <a:scene3d>
                      <a:camera prst="orthographicFront"/>
                      <a:lightRig rig="brightRoom" dir="tl"/>
                    </a:scene3d>
                    <a:sp3d extrusionH="57150" contourW="50800" prstMaterial="flat">
                      <a:bevelT w="0" prst="artDeco"/>
                      <a:extrusionClr>
                        <a:schemeClr val="bg1"/>
                      </a:extrusionClr>
                      <a:contourClr>
                        <a:schemeClr val="bg1"/>
                      </a:contourClr>
                    </a:sp3d>
                  </a:bodyPr>
                  <a:lstStyle>
                    <a:defPPr>
                      <a:defRPr lang="de-DE"/>
                    </a:defPPr>
                    <a:lvl1pPr algn="ctr" fontAlgn="base">
                      <a:lnSpc>
                        <a:spcPct val="120000"/>
                      </a:lnSpc>
                      <a:spcBef>
                        <a:spcPct val="0"/>
                      </a:spcBef>
                      <a:spcAft>
                        <a:spcPct val="0"/>
                      </a:spcAft>
                      <a:defRPr kumimoji="1" sz="1600" b="1">
                        <a:solidFill>
                          <a:schemeClr val="accent1"/>
                        </a:solidFill>
                        <a:latin typeface="나눔고딕 ExtraBold" pitchFamily="50" charset="-127"/>
                        <a:ea typeface="나눔고딕 ExtraBold" pitchFamily="50" charset="-127"/>
                      </a:defRPr>
                    </a:lvl1pPr>
                  </a:lstStyle>
                  <a:p>
                    <a:r>
                      <a:rPr lang="en-US" altLang="ko-KR" sz="600" dirty="0">
                        <a:solidFill>
                          <a:schemeClr val="tx1"/>
                        </a:solidFill>
                        <a:latin typeface="Arial" panose="020B0604020202020204" pitchFamily="34" charset="0"/>
                        <a:ea typeface="나눔고딕 Bold" panose="020D0804000000000000" pitchFamily="50" charset="-127"/>
                        <a:cs typeface="Arial" panose="020B0604020202020204" pitchFamily="34" charset="0"/>
                      </a:rPr>
                      <a:t>Last bus information</a:t>
                    </a:r>
                    <a:endParaRPr lang="ko-KR" altLang="en-US" sz="600" dirty="0">
                      <a:solidFill>
                        <a:schemeClr val="tx1"/>
                      </a:solidFill>
                      <a:latin typeface="Arial" panose="020B0604020202020204" pitchFamily="34" charset="0"/>
                      <a:ea typeface="나눔고딕 Bold" panose="020D0804000000000000" pitchFamily="50" charset="-127"/>
                      <a:cs typeface="Arial" panose="020B0604020202020204" pitchFamily="34" charset="0"/>
                    </a:endParaRPr>
                  </a:p>
                </p:txBody>
              </p:sp>
            </p:grpSp>
            <p:sp>
              <p:nvSpPr>
                <p:cNvPr id="56" name="TextBox 55"/>
                <p:cNvSpPr txBox="1"/>
                <p:nvPr/>
              </p:nvSpPr>
              <p:spPr>
                <a:xfrm>
                  <a:off x="4955101" y="4745530"/>
                  <a:ext cx="1633123" cy="540746"/>
                </a:xfrm>
                <a:prstGeom prst="rect">
                  <a:avLst/>
                </a:prstGeom>
                <a:noFill/>
                <a:ln w="9525">
                  <a:noFill/>
                  <a:miter lim="800000"/>
                  <a:headEnd/>
                  <a:tailEnd/>
                </a:ln>
              </p:spPr>
              <p:txBody>
                <a:bodyPr wrap="square" lIns="0" tIns="0" rIns="0" bIns="0" anchor="ctr">
                  <a:spAutoFit/>
                  <a:scene3d>
                    <a:camera prst="orthographicFront"/>
                    <a:lightRig rig="brightRoom" dir="tl"/>
                  </a:scene3d>
                  <a:sp3d extrusionH="57150" contourW="50800" prstMaterial="flat">
                    <a:bevelT w="0" prst="artDeco"/>
                    <a:extrusionClr>
                      <a:schemeClr val="bg1"/>
                    </a:extrusionClr>
                    <a:contourClr>
                      <a:schemeClr val="bg1"/>
                    </a:contourClr>
                  </a:sp3d>
                </a:bodyPr>
                <a:lstStyle>
                  <a:defPPr>
                    <a:defRPr lang="de-DE"/>
                  </a:defPPr>
                  <a:lvl1pPr algn="ctr" fontAlgn="base">
                    <a:lnSpc>
                      <a:spcPct val="120000"/>
                    </a:lnSpc>
                    <a:spcBef>
                      <a:spcPct val="0"/>
                    </a:spcBef>
                    <a:spcAft>
                      <a:spcPct val="0"/>
                    </a:spcAft>
                    <a:defRPr kumimoji="1" sz="1600" b="1">
                      <a:solidFill>
                        <a:schemeClr val="accent1"/>
                      </a:solidFill>
                      <a:latin typeface="나눔고딕 ExtraBold" pitchFamily="50" charset="-127"/>
                      <a:ea typeface="나눔고딕 ExtraBold" pitchFamily="50" charset="-127"/>
                    </a:defRPr>
                  </a:lvl1pPr>
                </a:lstStyle>
                <a:p>
                  <a:r>
                    <a:rPr lang="en-US" altLang="ko-KR" sz="600">
                      <a:solidFill>
                        <a:schemeClr val="tx1"/>
                      </a:solidFill>
                      <a:latin typeface="Arial" panose="020B0604020202020204" pitchFamily="34" charset="0"/>
                      <a:ea typeface="나눔고딕 Bold" panose="020D0804000000000000" pitchFamily="50" charset="-127"/>
                      <a:cs typeface="Arial" panose="020B0604020202020204" pitchFamily="34" charset="0"/>
                    </a:rPr>
                    <a:t>Real-time </a:t>
                  </a:r>
                  <a:r>
                    <a:rPr lang="en-US" altLang="ko-KR" sz="600" dirty="0">
                      <a:solidFill>
                        <a:schemeClr val="tx1"/>
                      </a:solidFill>
                      <a:latin typeface="Arial" panose="020B0604020202020204" pitchFamily="34" charset="0"/>
                      <a:ea typeface="나눔고딕 Bold" panose="020D0804000000000000" pitchFamily="50" charset="-127"/>
                      <a:cs typeface="Arial" panose="020B0604020202020204" pitchFamily="34" charset="0"/>
                    </a:rPr>
                    <a:t>location and allocation interval management</a:t>
                  </a:r>
                  <a:endParaRPr lang="ko-KR" altLang="en-US" sz="600" dirty="0">
                    <a:solidFill>
                      <a:schemeClr val="tx1"/>
                    </a:solidFill>
                    <a:latin typeface="Arial" panose="020B0604020202020204" pitchFamily="34" charset="0"/>
                    <a:ea typeface="나눔고딕 Bold" panose="020D0804000000000000" pitchFamily="50" charset="-127"/>
                    <a:cs typeface="Arial" panose="020B0604020202020204" pitchFamily="34" charset="0"/>
                  </a:endParaRPr>
                </a:p>
              </p:txBody>
            </p:sp>
            <p:grpSp>
              <p:nvGrpSpPr>
                <p:cNvPr id="57" name="그룹 56"/>
                <p:cNvGrpSpPr/>
                <p:nvPr/>
              </p:nvGrpSpPr>
              <p:grpSpPr>
                <a:xfrm>
                  <a:off x="4902002" y="3579427"/>
                  <a:ext cx="1662776" cy="424466"/>
                  <a:chOff x="407904" y="1820159"/>
                  <a:chExt cx="2853640" cy="626542"/>
                </a:xfrm>
              </p:grpSpPr>
              <p:pic>
                <p:nvPicPr>
                  <p:cNvPr id="58" name="Picture 6" descr="2-노후장비통합을 위한 시스템 SW 단계별 구축방안-04"/>
                  <p:cNvPicPr>
                    <a:picLocks noChangeAspect="1" noChangeArrowheads="1"/>
                  </p:cNvPicPr>
                  <p:nvPr/>
                </p:nvPicPr>
                <p:blipFill>
                  <a:blip r:embed="rId4" cstate="print"/>
                  <a:srcRect/>
                  <a:stretch>
                    <a:fillRect/>
                  </a:stretch>
                </p:blipFill>
                <p:spPr bwMode="auto">
                  <a:xfrm flipH="1">
                    <a:off x="407904" y="1820159"/>
                    <a:ext cx="2853640" cy="626542"/>
                  </a:xfrm>
                  <a:prstGeom prst="rect">
                    <a:avLst/>
                  </a:prstGeom>
                  <a:noFill/>
                </p:spPr>
              </p:pic>
              <p:sp>
                <p:nvSpPr>
                  <p:cNvPr id="59" name="직사각형 58"/>
                  <p:cNvSpPr/>
                  <p:nvPr/>
                </p:nvSpPr>
                <p:spPr>
                  <a:xfrm>
                    <a:off x="743877" y="1882474"/>
                    <a:ext cx="2280160" cy="517339"/>
                  </a:xfrm>
                  <a:prstGeom prst="rect">
                    <a:avLst/>
                  </a:prstGeom>
                </p:spPr>
                <p:txBody>
                  <a:bodyPr wrap="square">
                    <a:spAutoFit/>
                  </a:bodyPr>
                  <a:lstStyle/>
                  <a:p>
                    <a:pPr algn="ctr"/>
                    <a:r>
                      <a:rPr lang="en-US" altLang="ko-KR" sz="800" b="1" dirty="0">
                        <a:solidFill>
                          <a:schemeClr val="bg1"/>
                        </a:solidFill>
                        <a:latin typeface="Arial" panose="020B0604020202020204" pitchFamily="34" charset="0"/>
                        <a:ea typeface="나눔고딕 Bold" panose="020D0804000000000000" pitchFamily="50" charset="-127"/>
                        <a:cs typeface="Arial" panose="020B0604020202020204" pitchFamily="34" charset="0"/>
                      </a:rPr>
                      <a:t>Bus station</a:t>
                    </a:r>
                    <a:endParaRPr lang="ko-KR" altLang="en-US" sz="800" b="1" dirty="0">
                      <a:solidFill>
                        <a:schemeClr val="bg1"/>
                      </a:solidFill>
                      <a:latin typeface="Arial" panose="020B0604020202020204" pitchFamily="34" charset="0"/>
                      <a:ea typeface="나눔고딕 Bold" panose="020D0804000000000000" pitchFamily="50" charset="-127"/>
                      <a:cs typeface="Arial" panose="020B0604020202020204" pitchFamily="34" charset="0"/>
                    </a:endParaRPr>
                  </a:p>
                </p:txBody>
              </p:sp>
            </p:grpSp>
          </p:grpSp>
        </p:grpSp>
        <p:grpSp>
          <p:nvGrpSpPr>
            <p:cNvPr id="3" name="그룹 2"/>
            <p:cNvGrpSpPr/>
            <p:nvPr/>
          </p:nvGrpSpPr>
          <p:grpSpPr>
            <a:xfrm>
              <a:off x="-3376637" y="3025061"/>
              <a:ext cx="2095605" cy="1278132"/>
              <a:chOff x="-1350454" y="1807912"/>
              <a:chExt cx="2095605" cy="1278132"/>
            </a:xfrm>
          </p:grpSpPr>
          <p:grpSp>
            <p:nvGrpSpPr>
              <p:cNvPr id="37" name="그룹 36"/>
              <p:cNvGrpSpPr/>
              <p:nvPr/>
            </p:nvGrpSpPr>
            <p:grpSpPr>
              <a:xfrm>
                <a:off x="-1350454" y="1807912"/>
                <a:ext cx="1087637" cy="1256354"/>
                <a:chOff x="3232772" y="5307618"/>
                <a:chExt cx="1698883" cy="1672092"/>
              </a:xfrm>
            </p:grpSpPr>
            <p:pic>
              <p:nvPicPr>
                <p:cNvPr id="48" name="Picture 4"/>
                <p:cNvPicPr>
                  <a:picLocks noChangeAspect="1" noChangeArrowheads="1"/>
                </p:cNvPicPr>
                <p:nvPr/>
              </p:nvPicPr>
              <p:blipFill rotWithShape="1">
                <a:blip r:embed="rId8" cstate="print">
                  <a:extLst>
                    <a:ext uri="{28A0092B-C50C-407E-A947-70E740481C1C}">
                      <a14:useLocalDpi xmlns:a14="http://schemas.microsoft.com/office/drawing/2010/main" val="0"/>
                    </a:ext>
                  </a:extLst>
                </a:blip>
                <a:srcRect b="8519"/>
                <a:stretch/>
              </p:blipFill>
              <p:spPr bwMode="auto">
                <a:xfrm>
                  <a:off x="3383587" y="5618952"/>
                  <a:ext cx="1486803" cy="1286459"/>
                </a:xfrm>
                <a:prstGeom prst="roundRect">
                  <a:avLst>
                    <a:gd name="adj" fmla="val 5940"/>
                  </a:avLst>
                </a:prstGeom>
                <a:solidFill>
                  <a:srgbClr val="FFFFFF">
                    <a:shade val="85000"/>
                  </a:srgbClr>
                </a:solidFill>
                <a:ln>
                  <a:noFill/>
                </a:ln>
                <a:effectLst>
                  <a:reflection blurRad="12700" stA="38000" endPos="28000" dist="5000" dir="5400000" sy="-100000" algn="bl" rotWithShape="0"/>
                </a:effectLst>
                <a:extLst>
                  <a:ext uri="{91240B29-F687-4F45-9708-019B960494DF}">
                    <a14:hiddenLine xmlns:a14="http://schemas.microsoft.com/office/drawing/2010/main" w="9525">
                      <a:solidFill>
                        <a:schemeClr val="tx1"/>
                      </a:solidFill>
                      <a:miter lim="800000"/>
                      <a:headEnd/>
                      <a:tailEnd/>
                    </a14:hiddenLine>
                  </a:ext>
                </a:extLst>
              </p:spPr>
            </p:pic>
            <p:sp>
              <p:nvSpPr>
                <p:cNvPr id="49" name="TextBox 48"/>
                <p:cNvSpPr txBox="1"/>
                <p:nvPr/>
              </p:nvSpPr>
              <p:spPr>
                <a:xfrm>
                  <a:off x="3330042" y="6619213"/>
                  <a:ext cx="1593890" cy="360497"/>
                </a:xfrm>
                <a:prstGeom prst="rect">
                  <a:avLst/>
                </a:prstGeom>
                <a:noFill/>
                <a:ln w="9525">
                  <a:noFill/>
                  <a:miter lim="800000"/>
                  <a:headEnd/>
                  <a:tailEnd/>
                </a:ln>
              </p:spPr>
              <p:txBody>
                <a:bodyPr wrap="square" lIns="0" tIns="0" rIns="0" bIns="0" anchor="ctr">
                  <a:spAutoFit/>
                  <a:scene3d>
                    <a:camera prst="orthographicFront"/>
                    <a:lightRig rig="brightRoom" dir="tl"/>
                  </a:scene3d>
                  <a:sp3d extrusionH="57150" contourW="50800" prstMaterial="flat">
                    <a:bevelT w="0" prst="artDeco"/>
                    <a:extrusionClr>
                      <a:schemeClr val="bg1"/>
                    </a:extrusionClr>
                    <a:contourClr>
                      <a:schemeClr val="bg1"/>
                    </a:contourClr>
                  </a:sp3d>
                </a:bodyPr>
                <a:lstStyle>
                  <a:defPPr>
                    <a:defRPr lang="de-DE"/>
                  </a:defPPr>
                  <a:lvl1pPr algn="ctr" fontAlgn="base">
                    <a:lnSpc>
                      <a:spcPct val="120000"/>
                    </a:lnSpc>
                    <a:spcBef>
                      <a:spcPct val="0"/>
                    </a:spcBef>
                    <a:spcAft>
                      <a:spcPct val="0"/>
                    </a:spcAft>
                    <a:defRPr kumimoji="1" sz="1600" b="1">
                      <a:solidFill>
                        <a:schemeClr val="accent1"/>
                      </a:solidFill>
                      <a:latin typeface="나눔고딕 ExtraBold" pitchFamily="50" charset="-127"/>
                      <a:ea typeface="나눔고딕 ExtraBold" pitchFamily="50" charset="-127"/>
                    </a:defRPr>
                  </a:lvl1pPr>
                </a:lstStyle>
                <a:p>
                  <a:r>
                    <a:rPr lang="en-US" altLang="ko-KR" sz="600">
                      <a:solidFill>
                        <a:schemeClr val="tx1"/>
                      </a:solidFill>
                      <a:latin typeface="Arial" panose="020B0604020202020204" pitchFamily="34" charset="0"/>
                      <a:ea typeface="나눔고딕 Bold" panose="020D0804000000000000" pitchFamily="50" charset="-127"/>
                      <a:cs typeface="Arial" panose="020B0604020202020204" pitchFamily="34" charset="0"/>
                    </a:rPr>
                    <a:t>Real-time </a:t>
                  </a:r>
                  <a:r>
                    <a:rPr lang="en-US" altLang="ko-KR" sz="600" dirty="0">
                      <a:solidFill>
                        <a:schemeClr val="tx1"/>
                      </a:solidFill>
                      <a:latin typeface="Arial" panose="020B0604020202020204" pitchFamily="34" charset="0"/>
                      <a:ea typeface="나눔고딕 Bold" panose="020D0804000000000000" pitchFamily="50" charset="-127"/>
                      <a:cs typeface="Arial" panose="020B0604020202020204" pitchFamily="34" charset="0"/>
                    </a:rPr>
                    <a:t>management </a:t>
                  </a:r>
                </a:p>
                <a:p>
                  <a:r>
                    <a:rPr lang="en-US" altLang="ko-KR" sz="600" dirty="0">
                      <a:solidFill>
                        <a:schemeClr val="tx1"/>
                      </a:solidFill>
                      <a:latin typeface="Arial" panose="020B0604020202020204" pitchFamily="34" charset="0"/>
                      <a:ea typeface="나눔고딕 Bold" panose="020D0804000000000000" pitchFamily="50" charset="-127"/>
                      <a:cs typeface="Arial" panose="020B0604020202020204" pitchFamily="34" charset="0"/>
                    </a:rPr>
                    <a:t>of route detour</a:t>
                  </a:r>
                  <a:endParaRPr lang="ko-KR" altLang="en-US" sz="600" dirty="0">
                    <a:solidFill>
                      <a:schemeClr val="tx1"/>
                    </a:solidFill>
                    <a:latin typeface="Arial" panose="020B0604020202020204" pitchFamily="34" charset="0"/>
                    <a:ea typeface="나눔고딕 Bold" panose="020D0804000000000000" pitchFamily="50" charset="-127"/>
                    <a:cs typeface="Arial" panose="020B0604020202020204" pitchFamily="34" charset="0"/>
                  </a:endParaRPr>
                </a:p>
              </p:txBody>
            </p:sp>
            <p:grpSp>
              <p:nvGrpSpPr>
                <p:cNvPr id="50" name="그룹 282"/>
                <p:cNvGrpSpPr/>
                <p:nvPr/>
              </p:nvGrpSpPr>
              <p:grpSpPr>
                <a:xfrm>
                  <a:off x="3232772" y="5307618"/>
                  <a:ext cx="1698883" cy="602501"/>
                  <a:chOff x="230149" y="1820159"/>
                  <a:chExt cx="3104672" cy="889335"/>
                </a:xfrm>
              </p:grpSpPr>
              <p:pic>
                <p:nvPicPr>
                  <p:cNvPr id="51" name="Picture 6" descr="2-노후장비통합을 위한 시스템 SW 단계별 구축방안-04"/>
                  <p:cNvPicPr>
                    <a:picLocks noChangeAspect="1" noChangeArrowheads="1"/>
                  </p:cNvPicPr>
                  <p:nvPr/>
                </p:nvPicPr>
                <p:blipFill>
                  <a:blip r:embed="rId4" cstate="print"/>
                  <a:srcRect/>
                  <a:stretch>
                    <a:fillRect/>
                  </a:stretch>
                </p:blipFill>
                <p:spPr bwMode="auto">
                  <a:xfrm flipH="1">
                    <a:off x="230149" y="1820159"/>
                    <a:ext cx="3104672" cy="626542"/>
                  </a:xfrm>
                  <a:prstGeom prst="rect">
                    <a:avLst/>
                  </a:prstGeom>
                  <a:noFill/>
                </p:spPr>
              </p:pic>
              <p:sp>
                <p:nvSpPr>
                  <p:cNvPr id="52" name="직사각형 51"/>
                  <p:cNvSpPr/>
                  <p:nvPr/>
                </p:nvSpPr>
                <p:spPr>
                  <a:xfrm>
                    <a:off x="497750" y="1896534"/>
                    <a:ext cx="2706426" cy="812960"/>
                  </a:xfrm>
                  <a:prstGeom prst="rect">
                    <a:avLst/>
                  </a:prstGeom>
                </p:spPr>
                <p:txBody>
                  <a:bodyPr wrap="square">
                    <a:spAutoFit/>
                  </a:bodyPr>
                  <a:lstStyle/>
                  <a:p>
                    <a:pPr algn="ctr"/>
                    <a:r>
                      <a:rPr lang="en-US" altLang="ko-KR" sz="800" b="1" dirty="0">
                        <a:solidFill>
                          <a:schemeClr val="bg1"/>
                        </a:solidFill>
                        <a:latin typeface="Arial" panose="020B0604020202020204" pitchFamily="34" charset="0"/>
                        <a:ea typeface="나눔고딕 Bold" panose="020D0804000000000000" pitchFamily="50" charset="-127"/>
                        <a:cs typeface="Arial" panose="020B0604020202020204" pitchFamily="34" charset="0"/>
                      </a:rPr>
                      <a:t>Detour management</a:t>
                    </a:r>
                    <a:endParaRPr lang="ko-KR" altLang="en-US" sz="800" b="1" dirty="0">
                      <a:solidFill>
                        <a:schemeClr val="bg1"/>
                      </a:solidFill>
                      <a:latin typeface="Arial" panose="020B0604020202020204" pitchFamily="34" charset="0"/>
                      <a:ea typeface="나눔고딕 Bold" panose="020D0804000000000000" pitchFamily="50" charset="-127"/>
                      <a:cs typeface="Arial" panose="020B0604020202020204" pitchFamily="34" charset="0"/>
                    </a:endParaRPr>
                  </a:p>
                </p:txBody>
              </p:sp>
            </p:grpSp>
          </p:grpSp>
          <p:grpSp>
            <p:nvGrpSpPr>
              <p:cNvPr id="38" name="그룹 37"/>
              <p:cNvGrpSpPr/>
              <p:nvPr/>
            </p:nvGrpSpPr>
            <p:grpSpPr>
              <a:xfrm>
                <a:off x="-325679" y="1819346"/>
                <a:ext cx="1070830" cy="1266698"/>
                <a:chOff x="4902001" y="5305677"/>
                <a:chExt cx="1672631" cy="1685860"/>
              </a:xfrm>
            </p:grpSpPr>
            <p:grpSp>
              <p:nvGrpSpPr>
                <p:cNvPr id="39" name="그룹 256"/>
                <p:cNvGrpSpPr/>
                <p:nvPr/>
              </p:nvGrpSpPr>
              <p:grpSpPr>
                <a:xfrm>
                  <a:off x="4999499" y="5618952"/>
                  <a:ext cx="1477687" cy="1173977"/>
                  <a:chOff x="-826271" y="4788730"/>
                  <a:chExt cx="4316351" cy="1558669"/>
                </a:xfrm>
              </p:grpSpPr>
              <p:pic>
                <p:nvPicPr>
                  <p:cNvPr id="44" name="_x151189768" descr="EMB0000146c8bdf"/>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257032" y="4817677"/>
                    <a:ext cx="1040151" cy="1505952"/>
                  </a:xfrm>
                  <a:prstGeom prst="roundRect">
                    <a:avLst>
                      <a:gd name="adj" fmla="val 5940"/>
                    </a:avLst>
                  </a:prstGeom>
                  <a:solidFill>
                    <a:srgbClr val="FFFFFF">
                      <a:shade val="85000"/>
                    </a:srgbClr>
                  </a:solidFill>
                  <a:ln>
                    <a:noFill/>
                  </a:ln>
                  <a:effectLst>
                    <a:reflection blurRad="12700" stA="38000" endPos="28000" dist="5000" dir="5400000" sy="-100000" algn="bl" rotWithShape="0"/>
                  </a:effectLst>
                  <a:extLst/>
                </p:spPr>
              </p:pic>
              <p:pic>
                <p:nvPicPr>
                  <p:cNvPr id="45" name="_x151189848" descr="EMB0000146c8be2"/>
                  <p:cNvPicPr>
                    <a:picLocks noChangeAspect="1" noChangeArrowheads="1"/>
                  </p:cNvPicPr>
                  <p:nvPr/>
                </p:nvPicPr>
                <p:blipFill>
                  <a:blip r:embed="rId10" cstate="print">
                    <a:extLst>
                      <a:ext uri="{28A0092B-C50C-407E-A947-70E740481C1C}">
                        <a14:useLocalDpi xmlns:a14="http://schemas.microsoft.com/office/drawing/2010/main" val="0"/>
                      </a:ext>
                    </a:extLst>
                  </a:blip>
                  <a:srcRect/>
                  <a:stretch>
                    <a:fillRect/>
                  </a:stretch>
                </p:blipFill>
                <p:spPr bwMode="auto">
                  <a:xfrm>
                    <a:off x="1327393" y="4797390"/>
                    <a:ext cx="1051529" cy="1549153"/>
                  </a:xfrm>
                  <a:prstGeom prst="roundRect">
                    <a:avLst>
                      <a:gd name="adj" fmla="val 5940"/>
                    </a:avLst>
                  </a:prstGeom>
                  <a:solidFill>
                    <a:srgbClr val="FFFFFF">
                      <a:shade val="85000"/>
                    </a:srgbClr>
                  </a:solidFill>
                  <a:ln>
                    <a:noFill/>
                  </a:ln>
                  <a:effectLst>
                    <a:reflection blurRad="12700" stA="38000" endPos="28000" dist="5000" dir="5400000" sy="-100000" algn="bl" rotWithShape="0"/>
                  </a:effectLst>
                  <a:extLst/>
                </p:spPr>
              </p:pic>
              <p:pic>
                <p:nvPicPr>
                  <p:cNvPr id="46" name="_x151188968" descr="EMB0000146c8be3"/>
                  <p:cNvPicPr>
                    <a:picLocks noChangeAspect="1" noChangeArrowheads="1"/>
                  </p:cNvPicPr>
                  <p:nvPr/>
                </p:nvPicPr>
                <p:blipFill>
                  <a:blip r:embed="rId11" cstate="print">
                    <a:extLst>
                      <a:ext uri="{28A0092B-C50C-407E-A947-70E740481C1C}">
                        <a14:useLocalDpi xmlns:a14="http://schemas.microsoft.com/office/drawing/2010/main" val="0"/>
                      </a:ext>
                    </a:extLst>
                  </a:blip>
                  <a:srcRect/>
                  <a:stretch>
                    <a:fillRect/>
                  </a:stretch>
                </p:blipFill>
                <p:spPr bwMode="auto">
                  <a:xfrm>
                    <a:off x="-826271" y="4836728"/>
                    <a:ext cx="1058475" cy="1505952"/>
                  </a:xfrm>
                  <a:prstGeom prst="roundRect">
                    <a:avLst>
                      <a:gd name="adj" fmla="val 5940"/>
                    </a:avLst>
                  </a:prstGeom>
                  <a:solidFill>
                    <a:srgbClr val="FFFFFF">
                      <a:shade val="85000"/>
                    </a:srgbClr>
                  </a:solidFill>
                  <a:ln>
                    <a:noFill/>
                  </a:ln>
                  <a:effectLst>
                    <a:reflection blurRad="12700" stA="38000" endPos="28000" dist="5000" dir="5400000" sy="-100000" algn="bl" rotWithShape="0"/>
                  </a:effectLst>
                  <a:extLst/>
                </p:spPr>
              </p:pic>
              <p:pic>
                <p:nvPicPr>
                  <p:cNvPr id="47" name="_x151189528" descr="EMB0000146c8bde"/>
                  <p:cNvPicPr>
                    <a:picLocks noChangeAspect="1" noChangeArrowheads="1"/>
                  </p:cNvPicPr>
                  <p:nvPr/>
                </p:nvPicPr>
                <p:blipFill>
                  <a:blip r:embed="rId12" cstate="print">
                    <a:extLst>
                      <a:ext uri="{28A0092B-C50C-407E-A947-70E740481C1C}">
                        <a14:useLocalDpi xmlns:a14="http://schemas.microsoft.com/office/drawing/2010/main" val="0"/>
                      </a:ext>
                    </a:extLst>
                  </a:blip>
                  <a:srcRect/>
                  <a:stretch>
                    <a:fillRect/>
                  </a:stretch>
                </p:blipFill>
                <p:spPr bwMode="auto">
                  <a:xfrm>
                    <a:off x="2414304" y="4788730"/>
                    <a:ext cx="1075776" cy="1558669"/>
                  </a:xfrm>
                  <a:prstGeom prst="roundRect">
                    <a:avLst>
                      <a:gd name="adj" fmla="val 5940"/>
                    </a:avLst>
                  </a:prstGeom>
                  <a:solidFill>
                    <a:srgbClr val="FFFFFF">
                      <a:shade val="85000"/>
                    </a:srgbClr>
                  </a:solidFill>
                  <a:ln>
                    <a:noFill/>
                  </a:ln>
                  <a:effectLst>
                    <a:reflection blurRad="12700" stA="38000" endPos="28000" dist="5000" dir="5400000" sy="-100000" algn="bl" rotWithShape="0"/>
                  </a:effectLst>
                  <a:extLst/>
                </p:spPr>
              </p:pic>
            </p:grpSp>
            <p:sp>
              <p:nvSpPr>
                <p:cNvPr id="40" name="TextBox 39"/>
                <p:cNvSpPr txBox="1"/>
                <p:nvPr/>
              </p:nvSpPr>
              <p:spPr>
                <a:xfrm>
                  <a:off x="4986227" y="6631040"/>
                  <a:ext cx="1588405" cy="360497"/>
                </a:xfrm>
                <a:prstGeom prst="rect">
                  <a:avLst/>
                </a:prstGeom>
                <a:noFill/>
                <a:ln w="9525">
                  <a:noFill/>
                  <a:miter lim="800000"/>
                  <a:headEnd/>
                  <a:tailEnd/>
                </a:ln>
              </p:spPr>
              <p:txBody>
                <a:bodyPr wrap="square" lIns="0" tIns="0" rIns="0" bIns="0" anchor="ctr">
                  <a:spAutoFit/>
                  <a:scene3d>
                    <a:camera prst="orthographicFront"/>
                    <a:lightRig rig="brightRoom" dir="tl"/>
                  </a:scene3d>
                  <a:sp3d extrusionH="57150" contourW="50800" prstMaterial="flat">
                    <a:bevelT w="0" prst="artDeco"/>
                    <a:extrusionClr>
                      <a:schemeClr val="bg1"/>
                    </a:extrusionClr>
                    <a:contourClr>
                      <a:schemeClr val="bg1"/>
                    </a:contourClr>
                  </a:sp3d>
                </a:bodyPr>
                <a:lstStyle>
                  <a:defPPr>
                    <a:defRPr lang="de-DE"/>
                  </a:defPPr>
                  <a:lvl1pPr algn="ctr" fontAlgn="base">
                    <a:lnSpc>
                      <a:spcPct val="120000"/>
                    </a:lnSpc>
                    <a:spcBef>
                      <a:spcPct val="0"/>
                    </a:spcBef>
                    <a:spcAft>
                      <a:spcPct val="0"/>
                    </a:spcAft>
                    <a:defRPr kumimoji="1" sz="1600" b="1">
                      <a:solidFill>
                        <a:schemeClr val="accent1"/>
                      </a:solidFill>
                      <a:latin typeface="나눔고딕 ExtraBold" pitchFamily="50" charset="-127"/>
                      <a:ea typeface="나눔고딕 ExtraBold" pitchFamily="50" charset="-127"/>
                    </a:defRPr>
                  </a:lvl1pPr>
                </a:lstStyle>
                <a:p>
                  <a:r>
                    <a:rPr lang="en-US" altLang="ko-KR" sz="600" dirty="0">
                      <a:solidFill>
                        <a:schemeClr val="tx1"/>
                      </a:solidFill>
                      <a:latin typeface="Arial" panose="020B0604020202020204" pitchFamily="34" charset="0"/>
                      <a:ea typeface="나눔고딕 Bold" panose="020D0804000000000000" pitchFamily="50" charset="-127"/>
                      <a:cs typeface="Arial" panose="020B0604020202020204" pitchFamily="34" charset="0"/>
                    </a:rPr>
                    <a:t>Providing efficient bus time and location information</a:t>
                  </a:r>
                  <a:endParaRPr lang="ko-KR" altLang="en-US" sz="600" dirty="0">
                    <a:solidFill>
                      <a:schemeClr val="tx1"/>
                    </a:solidFill>
                    <a:latin typeface="Arial" panose="020B0604020202020204" pitchFamily="34" charset="0"/>
                    <a:ea typeface="나눔고딕 Bold" panose="020D0804000000000000" pitchFamily="50" charset="-127"/>
                    <a:cs typeface="Arial" panose="020B0604020202020204" pitchFamily="34" charset="0"/>
                  </a:endParaRPr>
                </a:p>
              </p:txBody>
            </p:sp>
            <p:grpSp>
              <p:nvGrpSpPr>
                <p:cNvPr id="41" name="그룹 261"/>
                <p:cNvGrpSpPr/>
                <p:nvPr/>
              </p:nvGrpSpPr>
              <p:grpSpPr>
                <a:xfrm>
                  <a:off x="4902001" y="5305677"/>
                  <a:ext cx="1662776" cy="424466"/>
                  <a:chOff x="407900" y="1834219"/>
                  <a:chExt cx="2853645" cy="626542"/>
                </a:xfrm>
              </p:grpSpPr>
              <p:pic>
                <p:nvPicPr>
                  <p:cNvPr id="42" name="Picture 6" descr="2-노후장비통합을 위한 시스템 SW 단계별 구축방안-04"/>
                  <p:cNvPicPr>
                    <a:picLocks noChangeAspect="1" noChangeArrowheads="1"/>
                  </p:cNvPicPr>
                  <p:nvPr/>
                </p:nvPicPr>
                <p:blipFill>
                  <a:blip r:embed="rId4" cstate="print"/>
                  <a:srcRect/>
                  <a:stretch>
                    <a:fillRect/>
                  </a:stretch>
                </p:blipFill>
                <p:spPr bwMode="auto">
                  <a:xfrm flipH="1">
                    <a:off x="407900" y="1834219"/>
                    <a:ext cx="2853645" cy="626542"/>
                  </a:xfrm>
                  <a:prstGeom prst="rect">
                    <a:avLst/>
                  </a:prstGeom>
                  <a:noFill/>
                </p:spPr>
              </p:pic>
              <p:sp>
                <p:nvSpPr>
                  <p:cNvPr id="43" name="직사각형 42"/>
                  <p:cNvSpPr/>
                  <p:nvPr/>
                </p:nvSpPr>
                <p:spPr>
                  <a:xfrm>
                    <a:off x="641619" y="1896537"/>
                    <a:ext cx="2572435" cy="517339"/>
                  </a:xfrm>
                  <a:prstGeom prst="rect">
                    <a:avLst/>
                  </a:prstGeom>
                </p:spPr>
                <p:txBody>
                  <a:bodyPr wrap="square">
                    <a:spAutoFit/>
                  </a:bodyPr>
                  <a:lstStyle/>
                  <a:p>
                    <a:pPr algn="ctr"/>
                    <a:r>
                      <a:rPr lang="en-US" altLang="ko-KR" sz="800" b="1" dirty="0">
                        <a:solidFill>
                          <a:schemeClr val="bg1"/>
                        </a:solidFill>
                        <a:latin typeface="Arial" panose="020B0604020202020204" pitchFamily="34" charset="0"/>
                        <a:ea typeface="나눔고딕 Bold" panose="020D0804000000000000" pitchFamily="50" charset="-127"/>
                        <a:cs typeface="Arial" panose="020B0604020202020204" pitchFamily="34" charset="0"/>
                      </a:rPr>
                      <a:t>Mobile</a:t>
                    </a:r>
                    <a:endParaRPr lang="ko-KR" altLang="en-US" sz="800" b="1" dirty="0">
                      <a:solidFill>
                        <a:schemeClr val="bg1"/>
                      </a:solidFill>
                      <a:latin typeface="Arial" panose="020B0604020202020204" pitchFamily="34" charset="0"/>
                      <a:ea typeface="나눔고딕 Bold" panose="020D0804000000000000" pitchFamily="50" charset="-127"/>
                      <a:cs typeface="Arial" panose="020B0604020202020204" pitchFamily="34" charset="0"/>
                    </a:endParaRPr>
                  </a:p>
                </p:txBody>
              </p:sp>
            </p:grpSp>
          </p:grpSp>
        </p:grpSp>
      </p:grpSp>
      <p:graphicFrame>
        <p:nvGraphicFramePr>
          <p:cNvPr id="67" name="표 66"/>
          <p:cNvGraphicFramePr>
            <a:graphicFrameLocks noGrp="1"/>
          </p:cNvGraphicFramePr>
          <p:nvPr>
            <p:extLst/>
          </p:nvPr>
        </p:nvGraphicFramePr>
        <p:xfrm>
          <a:off x="4581202" y="4869160"/>
          <a:ext cx="4239270" cy="1598315"/>
        </p:xfrm>
        <a:graphic>
          <a:graphicData uri="http://schemas.openxmlformats.org/drawingml/2006/table">
            <a:tbl>
              <a:tblPr firstRow="1" firstCol="1" bandRow="1">
                <a:tableStyleId>{5C22544A-7EE6-4342-B048-85BDC9FD1C3A}</a:tableStyleId>
              </a:tblPr>
              <a:tblGrid>
                <a:gridCol w="458410">
                  <a:extLst>
                    <a:ext uri="{9D8B030D-6E8A-4147-A177-3AD203B41FA5}">
                      <a16:colId xmlns:a16="http://schemas.microsoft.com/office/drawing/2014/main" val="20000"/>
                    </a:ext>
                  </a:extLst>
                </a:gridCol>
                <a:gridCol w="504056">
                  <a:extLst>
                    <a:ext uri="{9D8B030D-6E8A-4147-A177-3AD203B41FA5}">
                      <a16:colId xmlns:a16="http://schemas.microsoft.com/office/drawing/2014/main" val="20001"/>
                    </a:ext>
                  </a:extLst>
                </a:gridCol>
                <a:gridCol w="819201">
                  <a:extLst>
                    <a:ext uri="{9D8B030D-6E8A-4147-A177-3AD203B41FA5}">
                      <a16:colId xmlns:a16="http://schemas.microsoft.com/office/drawing/2014/main" val="20002"/>
                    </a:ext>
                  </a:extLst>
                </a:gridCol>
                <a:gridCol w="819201">
                  <a:extLst>
                    <a:ext uri="{9D8B030D-6E8A-4147-A177-3AD203B41FA5}">
                      <a16:colId xmlns:a16="http://schemas.microsoft.com/office/drawing/2014/main" val="20003"/>
                    </a:ext>
                  </a:extLst>
                </a:gridCol>
                <a:gridCol w="819201">
                  <a:extLst>
                    <a:ext uri="{9D8B030D-6E8A-4147-A177-3AD203B41FA5}">
                      <a16:colId xmlns:a16="http://schemas.microsoft.com/office/drawing/2014/main" val="20004"/>
                    </a:ext>
                  </a:extLst>
                </a:gridCol>
                <a:gridCol w="819201">
                  <a:extLst>
                    <a:ext uri="{9D8B030D-6E8A-4147-A177-3AD203B41FA5}">
                      <a16:colId xmlns:a16="http://schemas.microsoft.com/office/drawing/2014/main" val="20005"/>
                    </a:ext>
                  </a:extLst>
                </a:gridCol>
              </a:tblGrid>
              <a:tr h="311253">
                <a:tc gridSpan="2">
                  <a:txBody>
                    <a:bodyPr/>
                    <a:lstStyle/>
                    <a:p>
                      <a:pPr algn="ctr" fontAlgn="ctr" latinLnBrk="0">
                        <a:lnSpc>
                          <a:spcPct val="100000"/>
                        </a:lnSpc>
                        <a:spcAft>
                          <a:spcPts val="0"/>
                        </a:spcAft>
                      </a:pPr>
                      <a:r>
                        <a:rPr lang="mn-MN" altLang="ko-KR" sz="700" kern="0" dirty="0">
                          <a:effectLst/>
                          <a:latin typeface="Arial" panose="020B0604020202020204" pitchFamily="34" charset="0"/>
                          <a:ea typeface="나눔고딕 ExtraBold" panose="020D0904000000000000" pitchFamily="50" charset="-127"/>
                          <a:cs typeface="Arial" panose="020B0604020202020204" pitchFamily="34" charset="0"/>
                        </a:rPr>
                        <a:t>Ангилал</a:t>
                      </a:r>
                      <a:endParaRPr lang="ko-KR" sz="700" kern="100" dirty="0">
                        <a:effectLst/>
                        <a:latin typeface="Arial" panose="020B0604020202020204" pitchFamily="34" charset="0"/>
                        <a:ea typeface="나눔고딕 ExtraBold" panose="020D0904000000000000" pitchFamily="50" charset="-127"/>
                        <a:cs typeface="Arial" panose="020B0604020202020204" pitchFamily="34" charset="0"/>
                      </a:endParaRPr>
                    </a:p>
                  </a:txBody>
                  <a:tcPr marL="62865" marR="62865" marT="0"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rgbClr val="0070C0"/>
                    </a:solidFill>
                  </a:tcPr>
                </a:tc>
                <a:tc hMerge="1">
                  <a:txBody>
                    <a:bodyPr/>
                    <a:lstStyle/>
                    <a:p>
                      <a:pPr latinLnBrk="1"/>
                      <a:endParaRPr lang="ko-KR" altLang="en-US"/>
                    </a:p>
                  </a:txBody>
                  <a:tcPr/>
                </a:tc>
                <a:tc>
                  <a:txBody>
                    <a:bodyPr/>
                    <a:lstStyle/>
                    <a:p>
                      <a:pPr algn="ctr" fontAlgn="ctr" latinLnBrk="0">
                        <a:lnSpc>
                          <a:spcPct val="100000"/>
                        </a:lnSpc>
                        <a:spcAft>
                          <a:spcPts val="0"/>
                        </a:spcAft>
                      </a:pPr>
                      <a:r>
                        <a:rPr lang="en-US" altLang="ko-KR" sz="7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1-</a:t>
                      </a:r>
                      <a:r>
                        <a:rPr lang="mn-MN" altLang="ko-KR" sz="7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р үе шат</a:t>
                      </a:r>
                      <a:endParaRPr lang="en-US" sz="700" kern="0" dirty="0">
                        <a:effectLst/>
                        <a:latin typeface="Arial" panose="020B0604020202020204" pitchFamily="34" charset="0"/>
                        <a:ea typeface="나눔고딕 ExtraBold" panose="020D0904000000000000" pitchFamily="50" charset="-127"/>
                        <a:cs typeface="Arial" panose="020B0604020202020204" pitchFamily="34" charset="0"/>
                      </a:endParaRPr>
                    </a:p>
                    <a:p>
                      <a:pPr algn="ctr" fontAlgn="ctr" latinLnBrk="0">
                        <a:lnSpc>
                          <a:spcPct val="100000"/>
                        </a:lnSpc>
                        <a:spcAft>
                          <a:spcPts val="0"/>
                        </a:spcAft>
                      </a:pPr>
                      <a:r>
                        <a:rPr lang="en-US" altLang="ko-KR" sz="700" kern="0" dirty="0">
                          <a:effectLst/>
                          <a:latin typeface="Arial" panose="020B0604020202020204" pitchFamily="34" charset="0"/>
                          <a:ea typeface="나눔고딕 ExtraBold" panose="020D0904000000000000" pitchFamily="50" charset="-127"/>
                          <a:cs typeface="Arial" panose="020B0604020202020204" pitchFamily="34" charset="0"/>
                        </a:rPr>
                        <a:t>(2018-2022)</a:t>
                      </a:r>
                      <a:endParaRPr lang="ko-KR" sz="700" kern="100" dirty="0">
                        <a:effectLst/>
                        <a:latin typeface="Arial" panose="020B0604020202020204" pitchFamily="34" charset="0"/>
                        <a:ea typeface="나눔고딕 ExtraBold" panose="020D0904000000000000" pitchFamily="50" charset="-127"/>
                        <a:cs typeface="Arial" panose="020B0604020202020204" pitchFamily="34" charset="0"/>
                      </a:endParaRPr>
                    </a:p>
                  </a:txBody>
                  <a:tcPr marL="62865" marR="62865" marT="0"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rgbClr val="0070C0"/>
                    </a:solidFill>
                  </a:tcPr>
                </a:tc>
                <a:tc>
                  <a:txBody>
                    <a:bodyPr/>
                    <a:lstStyle/>
                    <a:p>
                      <a:pPr algn="ctr" fontAlgn="ctr" latinLnBrk="0">
                        <a:lnSpc>
                          <a:spcPct val="100000"/>
                        </a:lnSpc>
                        <a:spcAft>
                          <a:spcPts val="0"/>
                        </a:spcAft>
                      </a:pPr>
                      <a:r>
                        <a:rPr lang="en-US" altLang="ko-KR" sz="7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2-</a:t>
                      </a:r>
                      <a:r>
                        <a:rPr lang="mn-MN" altLang="ko-KR" sz="7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р үе шат</a:t>
                      </a:r>
                      <a:endParaRPr lang="en-US" sz="700" kern="0" dirty="0">
                        <a:effectLst/>
                        <a:latin typeface="Arial" panose="020B0604020202020204" pitchFamily="34" charset="0"/>
                        <a:ea typeface="나눔고딕 ExtraBold" panose="020D0904000000000000" pitchFamily="50" charset="-127"/>
                        <a:cs typeface="Arial" panose="020B0604020202020204" pitchFamily="34" charset="0"/>
                      </a:endParaRPr>
                    </a:p>
                    <a:p>
                      <a:pPr marL="0" marR="0" lvl="0" indent="0" algn="ctr" defTabSz="912330" rtl="0" eaLnBrk="1" fontAlgn="ctr" latinLnBrk="0" hangingPunct="1">
                        <a:lnSpc>
                          <a:spcPct val="100000"/>
                        </a:lnSpc>
                        <a:spcBef>
                          <a:spcPts val="0"/>
                        </a:spcBef>
                        <a:spcAft>
                          <a:spcPts val="0"/>
                        </a:spcAft>
                        <a:buClrTx/>
                        <a:buSzTx/>
                        <a:buFontTx/>
                        <a:buNone/>
                        <a:tabLst/>
                        <a:defRPr/>
                      </a:pPr>
                      <a:r>
                        <a:rPr lang="en-US" altLang="ko-KR" sz="700" kern="0" dirty="0">
                          <a:effectLst/>
                          <a:latin typeface="Arial" panose="020B0604020202020204" pitchFamily="34" charset="0"/>
                          <a:ea typeface="나눔고딕 ExtraBold" panose="020D0904000000000000" pitchFamily="50" charset="-127"/>
                          <a:cs typeface="Arial" panose="020B0604020202020204" pitchFamily="34" charset="0"/>
                        </a:rPr>
                        <a:t>(2023-2026)</a:t>
                      </a:r>
                      <a:endParaRPr lang="ko-KR" altLang="ko-KR" sz="700" kern="100" dirty="0">
                        <a:effectLst/>
                        <a:latin typeface="Arial" panose="020B0604020202020204" pitchFamily="34" charset="0"/>
                        <a:ea typeface="나눔고딕 ExtraBold" panose="020D0904000000000000" pitchFamily="50" charset="-127"/>
                        <a:cs typeface="Arial" panose="020B0604020202020204" pitchFamily="34" charset="0"/>
                      </a:endParaRPr>
                    </a:p>
                  </a:txBody>
                  <a:tcPr marL="62865" marR="62865" marT="0"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rgbClr val="0070C0"/>
                    </a:solidFill>
                  </a:tcPr>
                </a:tc>
                <a:tc>
                  <a:txBody>
                    <a:bodyPr/>
                    <a:lstStyle/>
                    <a:p>
                      <a:pPr algn="ctr" fontAlgn="ctr" latinLnBrk="0">
                        <a:lnSpc>
                          <a:spcPct val="100000"/>
                        </a:lnSpc>
                        <a:spcAft>
                          <a:spcPts val="0"/>
                        </a:spcAft>
                      </a:pPr>
                      <a:r>
                        <a:rPr lang="en-US" altLang="ko-KR" sz="7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3-</a:t>
                      </a:r>
                      <a:r>
                        <a:rPr lang="mn-MN" altLang="ko-KR" sz="7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р үе шат</a:t>
                      </a:r>
                      <a:endParaRPr lang="en-US" sz="700" kern="0" dirty="0">
                        <a:effectLst/>
                        <a:latin typeface="Arial" panose="020B0604020202020204" pitchFamily="34" charset="0"/>
                        <a:ea typeface="나눔고딕 ExtraBold" panose="020D0904000000000000" pitchFamily="50" charset="-127"/>
                        <a:cs typeface="Arial" panose="020B0604020202020204" pitchFamily="34" charset="0"/>
                      </a:endParaRPr>
                    </a:p>
                    <a:p>
                      <a:pPr marL="0" marR="0" lvl="0" indent="0" algn="ctr" defTabSz="912330" rtl="0" eaLnBrk="1" fontAlgn="ctr" latinLnBrk="0" hangingPunct="1">
                        <a:lnSpc>
                          <a:spcPct val="100000"/>
                        </a:lnSpc>
                        <a:spcBef>
                          <a:spcPts val="0"/>
                        </a:spcBef>
                        <a:spcAft>
                          <a:spcPts val="0"/>
                        </a:spcAft>
                        <a:buClrTx/>
                        <a:buSzTx/>
                        <a:buFontTx/>
                        <a:buNone/>
                        <a:tabLst/>
                        <a:defRPr/>
                      </a:pPr>
                      <a:r>
                        <a:rPr lang="en-US" altLang="ko-KR" sz="700" kern="0" dirty="0">
                          <a:effectLst/>
                          <a:latin typeface="Arial" panose="020B0604020202020204" pitchFamily="34" charset="0"/>
                          <a:ea typeface="나눔고딕 ExtraBold" panose="020D0904000000000000" pitchFamily="50" charset="-127"/>
                          <a:cs typeface="Arial" panose="020B0604020202020204" pitchFamily="34" charset="0"/>
                        </a:rPr>
                        <a:t>(2027-2030)</a:t>
                      </a:r>
                      <a:endParaRPr lang="ko-KR" altLang="ko-KR" sz="700" kern="100" dirty="0">
                        <a:effectLst/>
                        <a:latin typeface="Arial" panose="020B0604020202020204" pitchFamily="34" charset="0"/>
                        <a:ea typeface="나눔고딕 ExtraBold" panose="020D0904000000000000" pitchFamily="50" charset="-127"/>
                        <a:cs typeface="Arial" panose="020B0604020202020204" pitchFamily="34" charset="0"/>
                      </a:endParaRPr>
                    </a:p>
                  </a:txBody>
                  <a:tcPr marL="62865" marR="62865" marT="0"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rgbClr val="0070C0"/>
                    </a:solidFill>
                  </a:tcPr>
                </a:tc>
                <a:tc>
                  <a:txBody>
                    <a:bodyPr/>
                    <a:lstStyle/>
                    <a:p>
                      <a:pPr algn="ctr" fontAlgn="ctr" latinLnBrk="0">
                        <a:lnSpc>
                          <a:spcPct val="100000"/>
                        </a:lnSpc>
                        <a:spcAft>
                          <a:spcPts val="0"/>
                        </a:spcAft>
                      </a:pPr>
                      <a:r>
                        <a:rPr lang="mn-MN" altLang="ko-KR" sz="700" kern="0" dirty="0">
                          <a:effectLst/>
                          <a:latin typeface="Arial" panose="020B0604020202020204" pitchFamily="34" charset="0"/>
                          <a:ea typeface="나눔고딕 ExtraBold" panose="020D0904000000000000" pitchFamily="50" charset="-127"/>
                          <a:cs typeface="Arial" panose="020B0604020202020204" pitchFamily="34" charset="0"/>
                        </a:rPr>
                        <a:t>Нийт</a:t>
                      </a:r>
                      <a:endParaRPr lang="ko-KR" sz="700" kern="100" dirty="0">
                        <a:effectLst/>
                        <a:latin typeface="Arial" panose="020B0604020202020204" pitchFamily="34" charset="0"/>
                        <a:ea typeface="나눔고딕 ExtraBold" panose="020D0904000000000000" pitchFamily="50" charset="-127"/>
                        <a:cs typeface="Arial" panose="020B0604020202020204" pitchFamily="34" charset="0"/>
                      </a:endParaRPr>
                    </a:p>
                  </a:txBody>
                  <a:tcPr marL="62865" marR="62865" marT="0"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rgbClr val="0070C0"/>
                    </a:solidFill>
                  </a:tcPr>
                </a:tc>
                <a:extLst>
                  <a:ext uri="{0D108BD9-81ED-4DB2-BD59-A6C34878D82A}">
                    <a16:rowId xmlns:a16="http://schemas.microsoft.com/office/drawing/2014/main" val="10000"/>
                  </a:ext>
                </a:extLst>
              </a:tr>
              <a:tr h="257544">
                <a:tc rowSpan="2">
                  <a:txBody>
                    <a:bodyPr/>
                    <a:lstStyle/>
                    <a:p>
                      <a:pPr algn="ctr" fontAlgn="ctr" latinLnBrk="0">
                        <a:lnSpc>
                          <a:spcPct val="115000"/>
                        </a:lnSpc>
                        <a:spcAft>
                          <a:spcPts val="0"/>
                        </a:spcAft>
                      </a:pPr>
                      <a:r>
                        <a:rPr lang="mn-MN" altLang="ko-KR" sz="800" b="1"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rPr>
                        <a:t>Улаанбаатар</a:t>
                      </a:r>
                      <a:endParaRPr lang="ko-KR" sz="800" b="1"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endParaRPr>
                    </a:p>
                  </a:txBody>
                  <a:tcPr marL="62865" marR="62865" marT="0"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accent6">
                        <a:lumMod val="20000"/>
                        <a:lumOff val="80000"/>
                      </a:schemeClr>
                    </a:solidFill>
                  </a:tcPr>
                </a:tc>
                <a:tc>
                  <a:txBody>
                    <a:bodyPr/>
                    <a:lstStyle/>
                    <a:p>
                      <a:pPr algn="ctr" fontAlgn="ctr" latinLnBrk="0">
                        <a:lnSpc>
                          <a:spcPct val="115000"/>
                        </a:lnSpc>
                        <a:spcAft>
                          <a:spcPts val="0"/>
                        </a:spcAft>
                      </a:pPr>
                      <a:r>
                        <a:rPr lang="en-US" sz="800" b="1"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rPr>
                        <a:t>BIS</a:t>
                      </a:r>
                      <a:endParaRPr lang="ko-KR" sz="800" b="1"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endParaRPr>
                    </a:p>
                  </a:txBody>
                  <a:tcPr marL="62865" marR="62865" marT="0"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accent6">
                        <a:lumMod val="20000"/>
                        <a:lumOff val="80000"/>
                      </a:schemeClr>
                    </a:solidFill>
                  </a:tcPr>
                </a:tc>
                <a:tc>
                  <a:txBody>
                    <a:bodyPr/>
                    <a:lstStyle/>
                    <a:p>
                      <a:pPr algn="ctr" fontAlgn="ctr" latinLnBrk="0">
                        <a:lnSpc>
                          <a:spcPct val="115000"/>
                        </a:lnSpc>
                        <a:spcAft>
                          <a:spcPts val="0"/>
                        </a:spcAft>
                      </a:pPr>
                      <a:r>
                        <a:rPr lang="en-US" sz="8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rPr>
                        <a:t>100</a:t>
                      </a:r>
                      <a:endParaRPr lang="ko-KR" sz="8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endParaRPr>
                    </a:p>
                  </a:txBody>
                  <a:tcPr marL="0" marR="0" marT="0"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tc>
                  <a:txBody>
                    <a:bodyPr/>
                    <a:lstStyle/>
                    <a:p>
                      <a:pPr algn="ctr" fontAlgn="ctr" latinLnBrk="0">
                        <a:lnSpc>
                          <a:spcPct val="115000"/>
                        </a:lnSpc>
                        <a:spcAft>
                          <a:spcPts val="0"/>
                        </a:spcAft>
                      </a:pPr>
                      <a:r>
                        <a:rPr lang="en-US" sz="800" kern="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rPr>
                        <a:t>100</a:t>
                      </a:r>
                      <a:endParaRPr lang="ko-KR" sz="800" kern="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endParaRPr>
                    </a:p>
                  </a:txBody>
                  <a:tcPr marL="0" marR="0" marT="0"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tc>
                  <a:txBody>
                    <a:bodyPr/>
                    <a:lstStyle/>
                    <a:p>
                      <a:pPr algn="ctr" fontAlgn="ctr" latinLnBrk="0">
                        <a:lnSpc>
                          <a:spcPct val="115000"/>
                        </a:lnSpc>
                        <a:spcAft>
                          <a:spcPts val="0"/>
                        </a:spcAft>
                      </a:pPr>
                      <a:r>
                        <a:rPr lang="en-US" sz="800" kern="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rPr>
                        <a:t>-</a:t>
                      </a:r>
                      <a:endParaRPr lang="ko-KR" sz="800" kern="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endParaRPr>
                    </a:p>
                  </a:txBody>
                  <a:tcPr marL="0" marR="0" marT="0"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tc>
                  <a:txBody>
                    <a:bodyPr/>
                    <a:lstStyle/>
                    <a:p>
                      <a:pPr algn="ctr" fontAlgn="ctr" latinLnBrk="0">
                        <a:lnSpc>
                          <a:spcPct val="115000"/>
                        </a:lnSpc>
                        <a:spcAft>
                          <a:spcPts val="0"/>
                        </a:spcAft>
                      </a:pPr>
                      <a:r>
                        <a:rPr lang="en-US" sz="8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rPr>
                        <a:t>200 </a:t>
                      </a:r>
                      <a:endParaRPr lang="ko-KR" sz="8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endParaRPr>
                    </a:p>
                  </a:txBody>
                  <a:tcPr marL="0" marR="0" marT="0"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extLst>
                  <a:ext uri="{0D108BD9-81ED-4DB2-BD59-A6C34878D82A}">
                    <a16:rowId xmlns:a16="http://schemas.microsoft.com/office/drawing/2014/main" val="10001"/>
                  </a:ext>
                </a:extLst>
              </a:tr>
              <a:tr h="286490">
                <a:tc vMerge="1">
                  <a:txBody>
                    <a:bodyPr/>
                    <a:lstStyle/>
                    <a:p>
                      <a:pPr latinLnBrk="1"/>
                      <a:endParaRPr lang="ko-KR" altLang="en-US"/>
                    </a:p>
                  </a:txBody>
                  <a:tcPr/>
                </a:tc>
                <a:tc>
                  <a:txBody>
                    <a:bodyPr/>
                    <a:lstStyle/>
                    <a:p>
                      <a:pPr algn="ctr" fontAlgn="ctr" latinLnBrk="0">
                        <a:lnSpc>
                          <a:spcPct val="115000"/>
                        </a:lnSpc>
                        <a:spcAft>
                          <a:spcPts val="0"/>
                        </a:spcAft>
                      </a:pPr>
                      <a:r>
                        <a:rPr lang="en-US" sz="800" b="1"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rPr>
                        <a:t>BMS</a:t>
                      </a:r>
                      <a:endParaRPr lang="ko-KR" sz="800" b="1"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endParaRPr>
                    </a:p>
                  </a:txBody>
                  <a:tcPr marL="62865" marR="62865" marT="0"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accent6">
                        <a:lumMod val="20000"/>
                        <a:lumOff val="80000"/>
                      </a:schemeClr>
                    </a:solidFill>
                  </a:tcPr>
                </a:tc>
                <a:tc>
                  <a:txBody>
                    <a:bodyPr/>
                    <a:lstStyle/>
                    <a:p>
                      <a:pPr algn="ctr" fontAlgn="ctr" latinLnBrk="0">
                        <a:lnSpc>
                          <a:spcPct val="115000"/>
                        </a:lnSpc>
                        <a:spcAft>
                          <a:spcPts val="0"/>
                        </a:spcAft>
                      </a:pPr>
                      <a:r>
                        <a:rPr lang="en-US" sz="8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rPr>
                        <a:t>-</a:t>
                      </a:r>
                      <a:endParaRPr lang="ko-KR" sz="8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endParaRPr>
                    </a:p>
                  </a:txBody>
                  <a:tcPr marL="0" marR="0" marT="0"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tc>
                  <a:txBody>
                    <a:bodyPr/>
                    <a:lstStyle/>
                    <a:p>
                      <a:pPr algn="ctr" fontAlgn="ctr" latinLnBrk="0">
                        <a:lnSpc>
                          <a:spcPct val="115000"/>
                        </a:lnSpc>
                        <a:spcAft>
                          <a:spcPts val="0"/>
                        </a:spcAft>
                      </a:pPr>
                      <a:r>
                        <a:rPr lang="en-US" sz="8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rPr>
                        <a:t>-</a:t>
                      </a:r>
                      <a:endParaRPr lang="ko-KR" sz="8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endParaRPr>
                    </a:p>
                  </a:txBody>
                  <a:tcPr marL="0" marR="0" marT="0"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tc>
                  <a:txBody>
                    <a:bodyPr/>
                    <a:lstStyle/>
                    <a:p>
                      <a:pPr algn="ctr" fontAlgn="ctr" latinLnBrk="0">
                        <a:lnSpc>
                          <a:spcPct val="115000"/>
                        </a:lnSpc>
                        <a:spcAft>
                          <a:spcPts val="0"/>
                        </a:spcAft>
                      </a:pPr>
                      <a:r>
                        <a:rPr lang="en-US" sz="8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rPr>
                        <a:t>-</a:t>
                      </a:r>
                      <a:endParaRPr lang="ko-KR" sz="8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endParaRPr>
                    </a:p>
                  </a:txBody>
                  <a:tcPr marL="0" marR="0" marT="0"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tc>
                  <a:txBody>
                    <a:bodyPr/>
                    <a:lstStyle/>
                    <a:p>
                      <a:pPr algn="ctr" fontAlgn="ctr" latinLnBrk="0">
                        <a:lnSpc>
                          <a:spcPct val="115000"/>
                        </a:lnSpc>
                        <a:spcAft>
                          <a:spcPts val="0"/>
                        </a:spcAft>
                      </a:pPr>
                      <a:r>
                        <a:rPr lang="en-US" sz="8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rPr>
                        <a:t> -</a:t>
                      </a:r>
                      <a:endParaRPr lang="ko-KR" sz="8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endParaRPr>
                    </a:p>
                  </a:txBody>
                  <a:tcPr marL="0" marR="0" marT="0"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extLst>
                  <a:ext uri="{0D108BD9-81ED-4DB2-BD59-A6C34878D82A}">
                    <a16:rowId xmlns:a16="http://schemas.microsoft.com/office/drawing/2014/main" val="10002"/>
                  </a:ext>
                </a:extLst>
              </a:tr>
              <a:tr h="257544">
                <a:tc rowSpan="2">
                  <a:txBody>
                    <a:bodyPr/>
                    <a:lstStyle/>
                    <a:p>
                      <a:pPr marL="0" marR="0" indent="0" algn="ctr" defTabSz="912330" rtl="0" eaLnBrk="1" fontAlgn="ctr" latinLnBrk="0" hangingPunct="1">
                        <a:lnSpc>
                          <a:spcPct val="115000"/>
                        </a:lnSpc>
                        <a:spcBef>
                          <a:spcPts val="0"/>
                        </a:spcBef>
                        <a:spcAft>
                          <a:spcPts val="0"/>
                        </a:spcAft>
                        <a:buClrTx/>
                        <a:buSzTx/>
                        <a:buFontTx/>
                        <a:buNone/>
                        <a:tabLst/>
                        <a:defRPr/>
                      </a:pPr>
                      <a:r>
                        <a:rPr lang="mn-MN" sz="800" b="1"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rPr>
                        <a:t>Орон нутаг</a:t>
                      </a:r>
                      <a:endParaRPr lang="ko-KR" altLang="en-US" sz="800" b="1"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endParaRPr>
                    </a:p>
                  </a:txBody>
                  <a:tcPr marL="62865" marR="62865" marT="0"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accent6">
                        <a:lumMod val="20000"/>
                        <a:lumOff val="80000"/>
                      </a:schemeClr>
                    </a:solidFill>
                  </a:tcPr>
                </a:tc>
                <a:tc>
                  <a:txBody>
                    <a:bodyPr/>
                    <a:lstStyle/>
                    <a:p>
                      <a:pPr algn="ctr" fontAlgn="ctr" latinLnBrk="0">
                        <a:lnSpc>
                          <a:spcPct val="115000"/>
                        </a:lnSpc>
                        <a:spcAft>
                          <a:spcPts val="0"/>
                        </a:spcAft>
                      </a:pPr>
                      <a:r>
                        <a:rPr lang="en-US" sz="800" b="1"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rPr>
                        <a:t>BIS</a:t>
                      </a:r>
                      <a:endParaRPr lang="ko-KR" sz="800" b="1"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endParaRPr>
                    </a:p>
                  </a:txBody>
                  <a:tcPr marL="62865" marR="62865" marT="0"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accent6">
                        <a:lumMod val="20000"/>
                        <a:lumOff val="80000"/>
                      </a:schemeClr>
                    </a:solidFill>
                  </a:tcPr>
                </a:tc>
                <a:tc>
                  <a:txBody>
                    <a:bodyPr/>
                    <a:lstStyle/>
                    <a:p>
                      <a:pPr algn="ctr" fontAlgn="ctr" latinLnBrk="0">
                        <a:lnSpc>
                          <a:spcPct val="115000"/>
                        </a:lnSpc>
                        <a:spcAft>
                          <a:spcPts val="0"/>
                        </a:spcAft>
                      </a:pPr>
                      <a:r>
                        <a:rPr lang="en-US" sz="8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rPr>
                        <a:t>30</a:t>
                      </a:r>
                      <a:endParaRPr lang="ko-KR" sz="8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endParaRPr>
                    </a:p>
                  </a:txBody>
                  <a:tcPr marL="0" marR="0" marT="0"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tc>
                  <a:txBody>
                    <a:bodyPr/>
                    <a:lstStyle/>
                    <a:p>
                      <a:pPr algn="ctr" fontAlgn="ctr" latinLnBrk="0">
                        <a:lnSpc>
                          <a:spcPct val="115000"/>
                        </a:lnSpc>
                        <a:spcAft>
                          <a:spcPts val="0"/>
                        </a:spcAft>
                      </a:pPr>
                      <a:r>
                        <a:rPr lang="en-US" sz="8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rPr>
                        <a:t>90</a:t>
                      </a:r>
                      <a:endParaRPr lang="ko-KR" sz="8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endParaRPr>
                    </a:p>
                  </a:txBody>
                  <a:tcPr marL="0" marR="0" marT="0"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tc>
                  <a:txBody>
                    <a:bodyPr/>
                    <a:lstStyle/>
                    <a:p>
                      <a:pPr algn="ctr" fontAlgn="ctr" latinLnBrk="0">
                        <a:lnSpc>
                          <a:spcPct val="115000"/>
                        </a:lnSpc>
                        <a:spcAft>
                          <a:spcPts val="0"/>
                        </a:spcAft>
                      </a:pPr>
                      <a:r>
                        <a:rPr lang="en-US" sz="8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rPr>
                        <a:t>300</a:t>
                      </a:r>
                      <a:endParaRPr lang="ko-KR" sz="8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endParaRPr>
                    </a:p>
                  </a:txBody>
                  <a:tcPr marL="0" marR="0" marT="0"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tc>
                  <a:txBody>
                    <a:bodyPr/>
                    <a:lstStyle/>
                    <a:p>
                      <a:pPr algn="ctr" fontAlgn="ctr" latinLnBrk="0">
                        <a:lnSpc>
                          <a:spcPct val="115000"/>
                        </a:lnSpc>
                        <a:spcAft>
                          <a:spcPts val="0"/>
                        </a:spcAft>
                      </a:pPr>
                      <a:r>
                        <a:rPr lang="en-US" sz="8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rPr>
                        <a:t>420 </a:t>
                      </a:r>
                      <a:endParaRPr lang="ko-KR" sz="8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endParaRPr>
                    </a:p>
                  </a:txBody>
                  <a:tcPr marL="0" marR="0" marT="0"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extLst>
                  <a:ext uri="{0D108BD9-81ED-4DB2-BD59-A6C34878D82A}">
                    <a16:rowId xmlns:a16="http://schemas.microsoft.com/office/drawing/2014/main" val="10003"/>
                  </a:ext>
                </a:extLst>
              </a:tr>
              <a:tr h="257544">
                <a:tc vMerge="1">
                  <a:txBody>
                    <a:bodyPr/>
                    <a:lstStyle/>
                    <a:p>
                      <a:pPr latinLnBrk="1"/>
                      <a:endParaRPr lang="ko-KR" altLang="en-US"/>
                    </a:p>
                  </a:txBody>
                  <a:tcPr/>
                </a:tc>
                <a:tc>
                  <a:txBody>
                    <a:bodyPr/>
                    <a:lstStyle/>
                    <a:p>
                      <a:pPr algn="ctr" fontAlgn="ctr" latinLnBrk="0">
                        <a:lnSpc>
                          <a:spcPct val="115000"/>
                        </a:lnSpc>
                        <a:spcAft>
                          <a:spcPts val="0"/>
                        </a:spcAft>
                      </a:pPr>
                      <a:r>
                        <a:rPr lang="en-US" sz="800" b="1"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rPr>
                        <a:t>BMS</a:t>
                      </a:r>
                      <a:endParaRPr lang="ko-KR" sz="800" b="1"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endParaRPr>
                    </a:p>
                  </a:txBody>
                  <a:tcPr marL="62865" marR="62865" marT="0"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accent6">
                        <a:lumMod val="20000"/>
                        <a:lumOff val="80000"/>
                      </a:schemeClr>
                    </a:solidFill>
                  </a:tcPr>
                </a:tc>
                <a:tc>
                  <a:txBody>
                    <a:bodyPr/>
                    <a:lstStyle/>
                    <a:p>
                      <a:pPr algn="ctr" fontAlgn="ctr" latinLnBrk="0">
                        <a:lnSpc>
                          <a:spcPct val="115000"/>
                        </a:lnSpc>
                        <a:spcAft>
                          <a:spcPts val="0"/>
                        </a:spcAft>
                      </a:pPr>
                      <a:r>
                        <a:rPr lang="en-US" sz="8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rPr>
                        <a:t>970</a:t>
                      </a:r>
                      <a:endParaRPr lang="ko-KR" sz="8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endParaRPr>
                    </a:p>
                  </a:txBody>
                  <a:tcPr marL="0" marR="0" marT="0"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tc>
                  <a:txBody>
                    <a:bodyPr/>
                    <a:lstStyle/>
                    <a:p>
                      <a:pPr algn="ctr" fontAlgn="ctr" latinLnBrk="0">
                        <a:lnSpc>
                          <a:spcPct val="115000"/>
                        </a:lnSpc>
                        <a:spcAft>
                          <a:spcPts val="0"/>
                        </a:spcAft>
                      </a:pPr>
                      <a:r>
                        <a:rPr lang="en-US" sz="8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rPr>
                        <a:t>90</a:t>
                      </a:r>
                      <a:endParaRPr lang="ko-KR" sz="8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endParaRPr>
                    </a:p>
                  </a:txBody>
                  <a:tcPr marL="0" marR="0" marT="0"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tc>
                  <a:txBody>
                    <a:bodyPr/>
                    <a:lstStyle/>
                    <a:p>
                      <a:pPr algn="ctr" fontAlgn="ctr" latinLnBrk="0">
                        <a:lnSpc>
                          <a:spcPct val="115000"/>
                        </a:lnSpc>
                        <a:spcAft>
                          <a:spcPts val="0"/>
                        </a:spcAft>
                      </a:pPr>
                      <a:r>
                        <a:rPr lang="en-US" sz="8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rPr>
                        <a:t>300</a:t>
                      </a:r>
                      <a:endParaRPr lang="ko-KR" sz="8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endParaRPr>
                    </a:p>
                  </a:txBody>
                  <a:tcPr marL="0" marR="0" marT="0"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tc>
                  <a:txBody>
                    <a:bodyPr/>
                    <a:lstStyle/>
                    <a:p>
                      <a:pPr algn="ctr" fontAlgn="ctr" latinLnBrk="0">
                        <a:lnSpc>
                          <a:spcPct val="115000"/>
                        </a:lnSpc>
                        <a:spcAft>
                          <a:spcPts val="0"/>
                        </a:spcAft>
                      </a:pPr>
                      <a:r>
                        <a:rPr lang="en-US" sz="8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rPr>
                        <a:t> 1360</a:t>
                      </a:r>
                      <a:endParaRPr lang="ko-KR" sz="8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endParaRPr>
                    </a:p>
                  </a:txBody>
                  <a:tcPr marL="0" marR="0" marT="0"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extLst>
                  <a:ext uri="{0D108BD9-81ED-4DB2-BD59-A6C34878D82A}">
                    <a16:rowId xmlns:a16="http://schemas.microsoft.com/office/drawing/2014/main" val="10004"/>
                  </a:ext>
                </a:extLst>
              </a:tr>
              <a:tr h="227940">
                <a:tc gridSpan="2">
                  <a:txBody>
                    <a:bodyPr/>
                    <a:lstStyle/>
                    <a:p>
                      <a:pPr marL="0" marR="0" indent="0" algn="ctr" defTabSz="912330" rtl="0" eaLnBrk="1" fontAlgn="ctr" latinLnBrk="0" hangingPunct="1">
                        <a:lnSpc>
                          <a:spcPct val="115000"/>
                        </a:lnSpc>
                        <a:spcBef>
                          <a:spcPts val="0"/>
                        </a:spcBef>
                        <a:spcAft>
                          <a:spcPts val="0"/>
                        </a:spcAft>
                        <a:buClrTx/>
                        <a:buSzTx/>
                        <a:buFontTx/>
                        <a:buNone/>
                        <a:tabLst/>
                        <a:defRPr/>
                      </a:pPr>
                      <a:r>
                        <a:rPr lang="mn-MN" sz="8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rPr>
                        <a:t>Удирдлагын</a:t>
                      </a:r>
                      <a:r>
                        <a:rPr lang="mn-MN" sz="800" kern="0" baseline="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rPr>
                        <a:t> төв</a:t>
                      </a:r>
                      <a:endParaRPr lang="ko-KR" altLang="en-US" sz="800" kern="10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endParaRPr>
                    </a:p>
                  </a:txBody>
                  <a:tcPr marL="62865" marR="62865" marT="0"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accent6">
                        <a:lumMod val="20000"/>
                        <a:lumOff val="80000"/>
                      </a:schemeClr>
                    </a:solidFill>
                  </a:tcPr>
                </a:tc>
                <a:tc hMerge="1">
                  <a:txBody>
                    <a:bodyPr/>
                    <a:lstStyle/>
                    <a:p>
                      <a:pPr latinLnBrk="1"/>
                      <a:endParaRPr lang="ko-KR" altLang="en-US"/>
                    </a:p>
                  </a:txBody>
                  <a:tcPr/>
                </a:tc>
                <a:tc>
                  <a:txBody>
                    <a:bodyPr/>
                    <a:lstStyle/>
                    <a:p>
                      <a:pPr algn="ctr" fontAlgn="ctr" latinLnBrk="0">
                        <a:lnSpc>
                          <a:spcPct val="115000"/>
                        </a:lnSpc>
                        <a:spcAft>
                          <a:spcPts val="0"/>
                        </a:spcAft>
                      </a:pPr>
                      <a:r>
                        <a:rPr lang="en-US" sz="8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rPr>
                        <a:t>2</a:t>
                      </a:r>
                      <a:endParaRPr lang="ko-KR" sz="8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endParaRPr>
                    </a:p>
                  </a:txBody>
                  <a:tcPr marL="0" marR="0" marT="0"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tc>
                  <a:txBody>
                    <a:bodyPr/>
                    <a:lstStyle/>
                    <a:p>
                      <a:pPr algn="ctr" fontAlgn="ctr" latinLnBrk="0">
                        <a:lnSpc>
                          <a:spcPct val="115000"/>
                        </a:lnSpc>
                        <a:spcAft>
                          <a:spcPts val="0"/>
                        </a:spcAft>
                      </a:pPr>
                      <a:r>
                        <a:rPr lang="en-US" sz="8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rPr>
                        <a:t>2</a:t>
                      </a:r>
                      <a:endParaRPr lang="ko-KR" sz="8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endParaRPr>
                    </a:p>
                  </a:txBody>
                  <a:tcPr marL="0" marR="0" marT="0"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tc>
                  <a:txBody>
                    <a:bodyPr/>
                    <a:lstStyle/>
                    <a:p>
                      <a:pPr algn="ctr" fontAlgn="ctr" latinLnBrk="0">
                        <a:lnSpc>
                          <a:spcPct val="115000"/>
                        </a:lnSpc>
                        <a:spcAft>
                          <a:spcPts val="0"/>
                        </a:spcAft>
                      </a:pPr>
                      <a:r>
                        <a:rPr lang="en-US" sz="8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rPr>
                        <a:t>3</a:t>
                      </a:r>
                      <a:endParaRPr lang="ko-KR" sz="8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endParaRPr>
                    </a:p>
                  </a:txBody>
                  <a:tcPr marL="0" marR="0" marT="0"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tc>
                  <a:txBody>
                    <a:bodyPr/>
                    <a:lstStyle/>
                    <a:p>
                      <a:pPr algn="ctr" fontAlgn="ctr" latinLnBrk="0">
                        <a:lnSpc>
                          <a:spcPct val="115000"/>
                        </a:lnSpc>
                        <a:spcAft>
                          <a:spcPts val="0"/>
                        </a:spcAft>
                      </a:pPr>
                      <a:r>
                        <a:rPr lang="en-US" sz="8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rPr>
                        <a:t>7</a:t>
                      </a:r>
                      <a:endParaRPr lang="ko-KR" sz="8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endParaRPr>
                    </a:p>
                  </a:txBody>
                  <a:tcPr marL="0" marR="0" marT="0"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extLst>
                  <a:ext uri="{0D108BD9-81ED-4DB2-BD59-A6C34878D82A}">
                    <a16:rowId xmlns:a16="http://schemas.microsoft.com/office/drawing/2014/main" val="10005"/>
                  </a:ext>
                </a:extLst>
              </a:tr>
            </a:tbl>
          </a:graphicData>
        </a:graphic>
      </p:graphicFrame>
      <p:sp>
        <p:nvSpPr>
          <p:cNvPr id="69" name="직사각형 68"/>
          <p:cNvSpPr/>
          <p:nvPr/>
        </p:nvSpPr>
        <p:spPr>
          <a:xfrm>
            <a:off x="255847" y="908720"/>
            <a:ext cx="8888161" cy="394210"/>
          </a:xfrm>
          <a:prstGeom prst="rect">
            <a:avLst/>
          </a:prstGeom>
        </p:spPr>
        <p:txBody>
          <a:bodyPr wrap="square">
            <a:spAutoFit/>
          </a:bodyPr>
          <a:lstStyle/>
          <a:p>
            <a:pPr marL="361245" indent="-361245" eaLnBrk="0" fontAlgn="base" latinLnBrk="0" hangingPunct="0">
              <a:lnSpc>
                <a:spcPct val="120000"/>
              </a:lnSpc>
              <a:spcBef>
                <a:spcPct val="20000"/>
              </a:spcBef>
              <a:spcAft>
                <a:spcPct val="0"/>
              </a:spcAft>
              <a:buSzPct val="170000"/>
              <a:buBlip>
                <a:blip r:embed="rId13"/>
              </a:buBlip>
            </a:pPr>
            <a:r>
              <a:rPr kumimoji="1" lang="mn-MN" altLang="ko-KR" dirty="0">
                <a:solidFill>
                  <a:srgbClr val="000000"/>
                </a:solidFill>
                <a:latin typeface="Arial" panose="020B0604020202020204" pitchFamily="34" charset="0"/>
                <a:ea typeface="나눔고딕 ExtraBold" panose="020D0904000000000000" pitchFamily="50" charset="-127"/>
                <a:cs typeface="Arial" panose="020B0604020202020204" pitchFamily="34" charset="0"/>
              </a:rPr>
              <a:t>Автобусны мэдээлэл, удирдлагын систем </a:t>
            </a:r>
            <a:r>
              <a:rPr kumimoji="1" lang="en-US" altLang="ko-KR" dirty="0">
                <a:solidFill>
                  <a:srgbClr val="000000"/>
                </a:solidFill>
                <a:latin typeface="Arial" panose="020B0604020202020204" pitchFamily="34" charset="0"/>
                <a:ea typeface="나눔고딕 ExtraBold" panose="020D0904000000000000" pitchFamily="50" charset="-127"/>
                <a:cs typeface="Arial" panose="020B0604020202020204" pitchFamily="34" charset="0"/>
              </a:rPr>
              <a:t>(BIMS)</a:t>
            </a:r>
          </a:p>
        </p:txBody>
      </p:sp>
      <p:sp>
        <p:nvSpPr>
          <p:cNvPr id="77" name="슬라이드 번호 개체 틀 2"/>
          <p:cNvSpPr txBox="1">
            <a:spLocks/>
          </p:cNvSpPr>
          <p:nvPr/>
        </p:nvSpPr>
        <p:spPr>
          <a:xfrm>
            <a:off x="8748464" y="6597352"/>
            <a:ext cx="360040" cy="241086"/>
          </a:xfrm>
          <a:prstGeom prst="rect">
            <a:avLst/>
          </a:prstGeom>
        </p:spPr>
        <p:txBody>
          <a:bodyPr/>
          <a:lstStyle>
            <a:defPPr>
              <a:defRPr lang="ko-KR"/>
            </a:defPPr>
            <a:lvl1pPr marL="0" algn="l" defTabSz="914400" rtl="0" eaLnBrk="1" latinLnBrk="1" hangingPunct="1">
              <a:defRPr sz="1800" kern="1200">
                <a:solidFill>
                  <a:schemeClr val="tx1"/>
                </a:solidFill>
                <a:latin typeface="+mn-lt"/>
                <a:ea typeface="+mn-ea"/>
                <a:cs typeface="+mn-cs"/>
              </a:defRPr>
            </a:lvl1pPr>
            <a:lvl2pPr marL="457200" algn="l" defTabSz="914400" rtl="0" eaLnBrk="1" latinLnBrk="1" hangingPunct="1">
              <a:defRPr sz="1800" kern="1200">
                <a:solidFill>
                  <a:schemeClr val="tx1"/>
                </a:solidFill>
                <a:latin typeface="+mn-lt"/>
                <a:ea typeface="+mn-ea"/>
                <a:cs typeface="+mn-cs"/>
              </a:defRPr>
            </a:lvl2pPr>
            <a:lvl3pPr marL="914400" algn="l" defTabSz="914400" rtl="0" eaLnBrk="1" latinLnBrk="1" hangingPunct="1">
              <a:defRPr sz="1800" kern="1200">
                <a:solidFill>
                  <a:schemeClr val="tx1"/>
                </a:solidFill>
                <a:latin typeface="+mn-lt"/>
                <a:ea typeface="+mn-ea"/>
                <a:cs typeface="+mn-cs"/>
              </a:defRPr>
            </a:lvl3pPr>
            <a:lvl4pPr marL="1371600" algn="l" defTabSz="914400" rtl="0" eaLnBrk="1" latinLnBrk="1" hangingPunct="1">
              <a:defRPr sz="1800" kern="1200">
                <a:solidFill>
                  <a:schemeClr val="tx1"/>
                </a:solidFill>
                <a:latin typeface="+mn-lt"/>
                <a:ea typeface="+mn-ea"/>
                <a:cs typeface="+mn-cs"/>
              </a:defRPr>
            </a:lvl4pPr>
            <a:lvl5pPr marL="1828800" algn="l" defTabSz="914400" rtl="0" eaLnBrk="1" latinLnBrk="1" hangingPunct="1">
              <a:defRPr sz="1800" kern="1200">
                <a:solidFill>
                  <a:schemeClr val="tx1"/>
                </a:solidFill>
                <a:latin typeface="+mn-lt"/>
                <a:ea typeface="+mn-ea"/>
                <a:cs typeface="+mn-cs"/>
              </a:defRPr>
            </a:lvl5pPr>
            <a:lvl6pPr marL="2286000" algn="l" defTabSz="914400" rtl="0" eaLnBrk="1" latinLnBrk="1" hangingPunct="1">
              <a:defRPr sz="1800" kern="1200">
                <a:solidFill>
                  <a:schemeClr val="tx1"/>
                </a:solidFill>
                <a:latin typeface="+mn-lt"/>
                <a:ea typeface="+mn-ea"/>
                <a:cs typeface="+mn-cs"/>
              </a:defRPr>
            </a:lvl6pPr>
            <a:lvl7pPr marL="2743200" algn="l" defTabSz="914400" rtl="0" eaLnBrk="1" latinLnBrk="1" hangingPunct="1">
              <a:defRPr sz="1800" kern="1200">
                <a:solidFill>
                  <a:schemeClr val="tx1"/>
                </a:solidFill>
                <a:latin typeface="+mn-lt"/>
                <a:ea typeface="+mn-ea"/>
                <a:cs typeface="+mn-cs"/>
              </a:defRPr>
            </a:lvl7pPr>
            <a:lvl8pPr marL="3200400" algn="l" defTabSz="914400" rtl="0" eaLnBrk="1" latinLnBrk="1" hangingPunct="1">
              <a:defRPr sz="1800" kern="1200">
                <a:solidFill>
                  <a:schemeClr val="tx1"/>
                </a:solidFill>
                <a:latin typeface="+mn-lt"/>
                <a:ea typeface="+mn-ea"/>
                <a:cs typeface="+mn-cs"/>
              </a:defRPr>
            </a:lvl8pPr>
            <a:lvl9pPr marL="3657600" algn="l" defTabSz="914400" rtl="0" eaLnBrk="1" latinLnBrk="1" hangingPunct="1">
              <a:defRPr sz="1800" kern="1200">
                <a:solidFill>
                  <a:schemeClr val="tx1"/>
                </a:solidFill>
                <a:latin typeface="+mn-lt"/>
                <a:ea typeface="+mn-ea"/>
                <a:cs typeface="+mn-cs"/>
              </a:defRPr>
            </a:lvl9pPr>
          </a:lstStyle>
          <a:p>
            <a:pPr algn="r"/>
            <a:r>
              <a:rPr lang="de-DE" sz="1000" dirty="0">
                <a:latin typeface="Arial" panose="020B0604020202020204" pitchFamily="34" charset="0"/>
                <a:ea typeface="나눔고딕 ExtraBold" panose="020D0904000000000000" pitchFamily="50" charset="-127"/>
                <a:cs typeface="Arial" panose="020B0604020202020204" pitchFamily="34" charset="0"/>
              </a:rPr>
              <a:t>35</a:t>
            </a:r>
          </a:p>
        </p:txBody>
      </p:sp>
      <p:sp>
        <p:nvSpPr>
          <p:cNvPr id="71" name="텍스트"/>
          <p:cNvSpPr txBox="1"/>
          <p:nvPr/>
        </p:nvSpPr>
        <p:spPr>
          <a:xfrm>
            <a:off x="4716016" y="1844824"/>
            <a:ext cx="1496082" cy="215444"/>
          </a:xfrm>
          <a:prstGeom prst="rect">
            <a:avLst/>
          </a:prstGeom>
          <a:noFill/>
        </p:spPr>
        <p:txBody>
          <a:bodyPr wrap="square" lIns="0" tIns="0" rIns="0" bIns="0" rtlCol="0" anchor="ctr">
            <a:spAutoFit/>
          </a:bodyPr>
          <a:lstStyle>
            <a:defPPr>
              <a:defRPr lang="ko-KR"/>
            </a:defPPr>
            <a:lvl1pPr lvl="0" indent="-266700" algn="ctr" defTabSz="914400">
              <a:spcBef>
                <a:spcPct val="0"/>
              </a:spcBef>
              <a:spcAft>
                <a:spcPts val="100"/>
              </a:spcAft>
              <a:buSzPct val="120000"/>
              <a:tabLst>
                <a:tab pos="177800" algn="l"/>
                <a:tab pos="803275" algn="l"/>
              </a:tabLst>
              <a:defRPr sz="1800" b="1" kern="1000" spc="-50">
                <a:ln>
                  <a:noFill/>
                  <a:prstDash val="solid"/>
                </a:ln>
                <a:gradFill rotWithShape="1">
                  <a:gsLst>
                    <a:gs pos="50000">
                      <a:schemeClr val="bg1"/>
                    </a:gs>
                    <a:gs pos="100000">
                      <a:schemeClr val="bg1"/>
                    </a:gs>
                  </a:gsLst>
                  <a:lin ang="5400000"/>
                </a:gradFill>
                <a:latin typeface="Rix정고딕 M" pitchFamily="18" charset="-127"/>
                <a:ea typeface="Rix정고딕 M" pitchFamily="18" charset="-127"/>
                <a:cs typeface="Arial" pitchFamily="34" charset="0"/>
              </a:defRPr>
            </a:lvl1pPr>
          </a:lstStyle>
          <a:p>
            <a:pPr algn="l">
              <a:defRPr/>
            </a:pPr>
            <a:r>
              <a:rPr lang="mn-MN" altLang="ko-KR" sz="1400" dirty="0">
                <a:gradFill rotWithShape="1">
                  <a:gsLst>
                    <a:gs pos="0">
                      <a:srgbClr val="FFE400"/>
                    </a:gs>
                    <a:gs pos="100000">
                      <a:srgbClr val="FA8006"/>
                    </a:gs>
                  </a:gsLst>
                  <a:lin ang="5400000"/>
                </a:gradFill>
                <a:effectLst>
                  <a:glow rad="88900">
                    <a:prstClr val="black">
                      <a:alpha val="60000"/>
                    </a:prstClr>
                  </a:glow>
                  <a:outerShdw blurRad="50800" dist="38100" dir="5040000" algn="tl">
                    <a:prstClr val="black">
                      <a:alpha val="70000"/>
                    </a:prstClr>
                  </a:outerShdw>
                </a:effectLst>
                <a:latin typeface="Arial" panose="020B0604020202020204" pitchFamily="34" charset="0"/>
                <a:ea typeface="Arial Unicode MS" panose="020B0604020202020204" pitchFamily="50" charset="-127"/>
              </a:rPr>
              <a:t>Улаанбаатар</a:t>
            </a:r>
            <a:endParaRPr lang="en-US" altLang="ko-KR" sz="1400" dirty="0">
              <a:gradFill rotWithShape="1">
                <a:gsLst>
                  <a:gs pos="0">
                    <a:srgbClr val="FFE400"/>
                  </a:gs>
                  <a:gs pos="100000">
                    <a:srgbClr val="FA8006"/>
                  </a:gs>
                </a:gsLst>
                <a:lin ang="5400000"/>
              </a:gradFill>
              <a:effectLst>
                <a:glow rad="88900">
                  <a:prstClr val="black">
                    <a:alpha val="60000"/>
                  </a:prstClr>
                </a:glow>
                <a:outerShdw blurRad="50800" dist="38100" dir="5040000" algn="tl">
                  <a:prstClr val="black">
                    <a:alpha val="70000"/>
                  </a:prstClr>
                </a:outerShdw>
              </a:effectLst>
              <a:latin typeface="Arial" panose="020B0604020202020204" pitchFamily="34" charset="0"/>
              <a:ea typeface="Arial Unicode MS" panose="020B0604020202020204" pitchFamily="50" charset="-127"/>
            </a:endParaRPr>
          </a:p>
        </p:txBody>
      </p:sp>
      <p:sp>
        <p:nvSpPr>
          <p:cNvPr id="72" name="TextBox 71"/>
          <p:cNvSpPr txBox="1"/>
          <p:nvPr/>
        </p:nvSpPr>
        <p:spPr>
          <a:xfrm>
            <a:off x="143508" y="44624"/>
            <a:ext cx="8856984" cy="523220"/>
          </a:xfrm>
          <a:prstGeom prst="rect">
            <a:avLst/>
          </a:prstGeom>
          <a:noFill/>
        </p:spPr>
        <p:txBody>
          <a:bodyPr wrap="square" rtlCol="0">
            <a:spAutoFit/>
          </a:bodyPr>
          <a:lstStyle/>
          <a:p>
            <a:pPr algn="ctr" fontAlgn="base">
              <a:spcBef>
                <a:spcPct val="0"/>
              </a:spcBef>
              <a:spcAft>
                <a:spcPct val="0"/>
              </a:spcAft>
              <a:defRPr/>
            </a:pPr>
            <a:r>
              <a:rPr kumimoji="1" lang="ru-RU" altLang="ko-KR" sz="2800" dirty="0">
                <a:solidFill>
                  <a:srgbClr val="FFFFFF"/>
                </a:solidFill>
                <a:latin typeface="Arial" panose="020B0604020202020204" pitchFamily="34" charset="0"/>
                <a:ea typeface="나눔고딕 ExtraBold" panose="020D0904000000000000" pitchFamily="50" charset="-127"/>
                <a:cs typeface="Arial" panose="020B0604020202020204" pitchFamily="34" charset="0"/>
              </a:rPr>
              <a:t>ТУС-ын Дэд системүүдийн суурь дизайн </a:t>
            </a:r>
            <a:endParaRPr kumimoji="1" lang="en-US" altLang="ko-KR" sz="2800" dirty="0">
              <a:solidFill>
                <a:srgbClr val="FFFFFF"/>
              </a:solidFill>
              <a:latin typeface="Arial" panose="020B0604020202020204" pitchFamily="34" charset="0"/>
              <a:ea typeface="나눔고딕 ExtraBold" panose="020D0904000000000000" pitchFamily="50" charset="-127"/>
              <a:cs typeface="Arial" panose="020B0604020202020204" pitchFamily="34" charset="0"/>
            </a:endParaRPr>
          </a:p>
        </p:txBody>
      </p:sp>
      <p:sp>
        <p:nvSpPr>
          <p:cNvPr id="73" name="텍스트"/>
          <p:cNvSpPr txBox="1"/>
          <p:nvPr/>
        </p:nvSpPr>
        <p:spPr>
          <a:xfrm>
            <a:off x="4746400" y="3055519"/>
            <a:ext cx="936104" cy="215444"/>
          </a:xfrm>
          <a:prstGeom prst="rect">
            <a:avLst/>
          </a:prstGeom>
          <a:noFill/>
        </p:spPr>
        <p:txBody>
          <a:bodyPr wrap="square" lIns="0" tIns="0" rIns="0" bIns="0" rtlCol="0" anchor="ctr">
            <a:spAutoFit/>
          </a:bodyPr>
          <a:lstStyle>
            <a:defPPr>
              <a:defRPr lang="ko-KR"/>
            </a:defPPr>
            <a:lvl1pPr lvl="0" indent="-266700" algn="ctr" defTabSz="914400">
              <a:spcBef>
                <a:spcPct val="0"/>
              </a:spcBef>
              <a:spcAft>
                <a:spcPts val="100"/>
              </a:spcAft>
              <a:buSzPct val="120000"/>
              <a:tabLst>
                <a:tab pos="177800" algn="l"/>
                <a:tab pos="803275" algn="l"/>
              </a:tabLst>
              <a:defRPr sz="1800" b="1" kern="1000" spc="-50">
                <a:ln>
                  <a:noFill/>
                  <a:prstDash val="solid"/>
                </a:ln>
                <a:gradFill rotWithShape="1">
                  <a:gsLst>
                    <a:gs pos="50000">
                      <a:schemeClr val="bg1"/>
                    </a:gs>
                    <a:gs pos="100000">
                      <a:schemeClr val="bg1"/>
                    </a:gs>
                  </a:gsLst>
                  <a:lin ang="5400000"/>
                </a:gradFill>
                <a:latin typeface="Rix정고딕 M" pitchFamily="18" charset="-127"/>
                <a:ea typeface="Rix정고딕 M" pitchFamily="18" charset="-127"/>
                <a:cs typeface="Arial" pitchFamily="34" charset="0"/>
              </a:defRPr>
            </a:lvl1pPr>
          </a:lstStyle>
          <a:p>
            <a:pPr algn="l">
              <a:defRPr/>
            </a:pPr>
            <a:r>
              <a:rPr lang="mn-MN" altLang="ko-KR" sz="1400" dirty="0">
                <a:gradFill rotWithShape="1">
                  <a:gsLst>
                    <a:gs pos="0">
                      <a:srgbClr val="FFE400"/>
                    </a:gs>
                    <a:gs pos="100000">
                      <a:srgbClr val="FA8006"/>
                    </a:gs>
                  </a:gsLst>
                  <a:lin ang="5400000"/>
                </a:gradFill>
                <a:effectLst>
                  <a:glow rad="88900">
                    <a:prstClr val="black">
                      <a:alpha val="60000"/>
                    </a:prstClr>
                  </a:glow>
                  <a:outerShdw blurRad="50800" dist="38100" dir="5040000" algn="tl">
                    <a:prstClr val="black">
                      <a:alpha val="70000"/>
                    </a:prstClr>
                  </a:outerShdw>
                </a:effectLst>
                <a:latin typeface="Arial" panose="020B0604020202020204" pitchFamily="34" charset="0"/>
                <a:ea typeface="Arial Unicode MS" panose="020B0604020202020204" pitchFamily="50" charset="-127"/>
              </a:rPr>
              <a:t>Орон нутаг</a:t>
            </a:r>
            <a:endParaRPr lang="en-US" altLang="ko-KR" sz="1400" dirty="0">
              <a:gradFill rotWithShape="1">
                <a:gsLst>
                  <a:gs pos="0">
                    <a:srgbClr val="FFE400"/>
                  </a:gs>
                  <a:gs pos="100000">
                    <a:srgbClr val="FA8006"/>
                  </a:gs>
                </a:gsLst>
                <a:lin ang="5400000"/>
              </a:gradFill>
              <a:effectLst>
                <a:glow rad="88900">
                  <a:prstClr val="black">
                    <a:alpha val="60000"/>
                  </a:prstClr>
                </a:glow>
                <a:outerShdw blurRad="50800" dist="38100" dir="5040000" algn="tl">
                  <a:prstClr val="black">
                    <a:alpha val="70000"/>
                  </a:prstClr>
                </a:outerShdw>
              </a:effectLst>
              <a:latin typeface="Arial" panose="020B0604020202020204" pitchFamily="34" charset="0"/>
              <a:ea typeface="Arial Unicode MS" panose="020B0604020202020204" pitchFamily="50" charset="-127"/>
            </a:endParaRPr>
          </a:p>
        </p:txBody>
      </p:sp>
    </p:spTree>
    <p:extLst>
      <p:ext uri="{BB962C8B-B14F-4D97-AF65-F5344CB8AC3E}">
        <p14:creationId xmlns:p14="http://schemas.microsoft.com/office/powerpoint/2010/main" val="3661338147"/>
      </p:ext>
    </p:extLst>
  </p:cSld>
  <p:clrMapOvr>
    <a:masterClrMapping/>
  </p:clrMapOvr>
  <p:transition>
    <p:fade/>
  </p:transition>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Box 4"/>
          <p:cNvSpPr txBox="1"/>
          <p:nvPr/>
        </p:nvSpPr>
        <p:spPr>
          <a:xfrm>
            <a:off x="143508" y="44624"/>
            <a:ext cx="8856984" cy="523220"/>
          </a:xfrm>
          <a:prstGeom prst="rect">
            <a:avLst/>
          </a:prstGeom>
          <a:noFill/>
        </p:spPr>
        <p:txBody>
          <a:bodyPr wrap="square" rtlCol="0">
            <a:spAutoFit/>
          </a:bodyPr>
          <a:lstStyle/>
          <a:p>
            <a:pPr algn="ctr" defTabSz="913860">
              <a:buSzPct val="130000"/>
            </a:pPr>
            <a:r>
              <a:rPr lang="mn-MN" altLang="ko-KR" sz="2800" dirty="0">
                <a:ln w="9000" cmpd="sng">
                  <a:noFill/>
                  <a:prstDash val="solid"/>
                </a:ln>
                <a:solidFill>
                  <a:schemeClr val="bg1"/>
                </a:solidFill>
                <a:effectLst>
                  <a:outerShdw blurRad="38100" dist="38100" dir="2700000" algn="tl">
                    <a:srgbClr val="000000">
                      <a:alpha val="43137"/>
                    </a:srgbClr>
                  </a:outerShdw>
                  <a:reflection blurRad="12700" stA="28000" endPos="45000" dist="1000" dir="5400000" sy="-100000" algn="bl" rotWithShape="0"/>
                </a:effectLst>
                <a:latin typeface="Arial" panose="020B0604020202020204" pitchFamily="34" charset="0"/>
                <a:ea typeface="나눔고딕 ExtraBold" panose="020D0904000000000000" pitchFamily="50" charset="-127"/>
                <a:cs typeface="Arial" panose="020B0604020202020204" pitchFamily="34" charset="0"/>
              </a:rPr>
              <a:t>Ерөнхий мэдээлэл</a:t>
            </a:r>
            <a:endParaRPr lang="ko-KR" altLang="en-US" sz="2800" dirty="0">
              <a:ln w="9000" cmpd="sng">
                <a:noFill/>
                <a:prstDash val="solid"/>
              </a:ln>
              <a:solidFill>
                <a:schemeClr val="bg1"/>
              </a:solidFill>
              <a:effectLst>
                <a:outerShdw blurRad="38100" dist="38100" dir="2700000" algn="tl">
                  <a:srgbClr val="000000">
                    <a:alpha val="43137"/>
                  </a:srgbClr>
                </a:outerShdw>
                <a:reflection blurRad="12700" stA="28000" endPos="45000" dist="1000" dir="5400000" sy="-100000" algn="bl" rotWithShape="0"/>
              </a:effectLst>
              <a:latin typeface="Arial" panose="020B0604020202020204" pitchFamily="34" charset="0"/>
              <a:ea typeface="나눔고딕 ExtraBold" panose="020D0904000000000000" pitchFamily="50" charset="-127"/>
              <a:cs typeface="Arial" panose="020B0604020202020204" pitchFamily="34" charset="0"/>
            </a:endParaRPr>
          </a:p>
        </p:txBody>
      </p:sp>
      <p:sp>
        <p:nvSpPr>
          <p:cNvPr id="6" name="직사각형 5"/>
          <p:cNvSpPr/>
          <p:nvPr/>
        </p:nvSpPr>
        <p:spPr>
          <a:xfrm>
            <a:off x="0" y="2670003"/>
            <a:ext cx="9144000" cy="414337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062" tIns="45530" rIns="91062" bIns="45530" anchor="ctr"/>
          <a:lstStyle/>
          <a:p>
            <a:pPr algn="ctr">
              <a:defRPr/>
            </a:pPr>
            <a:endParaRPr lang="ko-KR" altLang="en-US" b="1">
              <a:solidFill>
                <a:prstClr val="white"/>
              </a:solidFill>
            </a:endParaRPr>
          </a:p>
        </p:txBody>
      </p:sp>
      <p:sp>
        <p:nvSpPr>
          <p:cNvPr id="31" name="직사각형 30"/>
          <p:cNvSpPr/>
          <p:nvPr/>
        </p:nvSpPr>
        <p:spPr>
          <a:xfrm>
            <a:off x="539552" y="2936440"/>
            <a:ext cx="3187898" cy="2023696"/>
          </a:xfrm>
          <a:prstGeom prst="rect">
            <a:avLst/>
          </a:prstGeom>
        </p:spPr>
        <p:txBody>
          <a:bodyPr wrap="square">
            <a:spAutoFit/>
          </a:bodyPr>
          <a:lstStyle/>
          <a:p>
            <a:pPr marL="285750" indent="-285750">
              <a:lnSpc>
                <a:spcPct val="130000"/>
              </a:lnSpc>
              <a:buFont typeface="Wingdings" panose="05000000000000000000" pitchFamily="2" charset="2"/>
              <a:buChar char="§"/>
            </a:pPr>
            <a:r>
              <a:rPr lang="en-US" altLang="ko-KR" sz="1400" dirty="0">
                <a:solidFill>
                  <a:prstClr val="black">
                    <a:lumMod val="50000"/>
                    <a:lumOff val="50000"/>
                  </a:prstClr>
                </a:solidFill>
                <a:latin typeface="Arial" panose="020B0604020202020204" pitchFamily="34" charset="0"/>
                <a:ea typeface="ic 모던고딕 R" panose="02020603020101020101" pitchFamily="18" charset="-127"/>
                <a:cs typeface="Arial" panose="020B0604020202020204" pitchFamily="34" charset="0"/>
              </a:rPr>
              <a:t> </a:t>
            </a:r>
            <a:r>
              <a:rPr lang="mn-MN" altLang="ko-KR" sz="1400" dirty="0">
                <a:solidFill>
                  <a:prstClr val="black">
                    <a:lumMod val="50000"/>
                    <a:lumOff val="50000"/>
                  </a:prstClr>
                </a:solidFill>
                <a:latin typeface="Arial" panose="020B0604020202020204" pitchFamily="34" charset="0"/>
                <a:ea typeface="ic 모던고딕 R" panose="02020603020101020101" pitchFamily="18" charset="-127"/>
                <a:cs typeface="Arial" panose="020B0604020202020204" pitchFamily="34" charset="0"/>
              </a:rPr>
              <a:t>Гэрлэн дохионы хяналт</a:t>
            </a:r>
            <a:endParaRPr lang="en-US" altLang="ko-KR" sz="1400" dirty="0">
              <a:solidFill>
                <a:prstClr val="black">
                  <a:lumMod val="50000"/>
                  <a:lumOff val="50000"/>
                </a:prstClr>
              </a:solidFill>
              <a:latin typeface="Arial" panose="020B0604020202020204" pitchFamily="34" charset="0"/>
              <a:ea typeface="ic 모던고딕 R" panose="02020603020101020101" pitchFamily="18" charset="-127"/>
              <a:cs typeface="Arial" panose="020B0604020202020204" pitchFamily="34" charset="0"/>
            </a:endParaRPr>
          </a:p>
          <a:p>
            <a:pPr marL="285750" indent="-285750">
              <a:lnSpc>
                <a:spcPct val="130000"/>
              </a:lnSpc>
              <a:buFont typeface="Wingdings" panose="05000000000000000000" pitchFamily="2" charset="2"/>
              <a:buChar char="§"/>
            </a:pPr>
            <a:r>
              <a:rPr lang="en-US" altLang="ko-KR" sz="1400" dirty="0">
                <a:solidFill>
                  <a:prstClr val="black">
                    <a:lumMod val="50000"/>
                    <a:lumOff val="50000"/>
                  </a:prstClr>
                </a:solidFill>
                <a:latin typeface="Arial" panose="020B0604020202020204" pitchFamily="34" charset="0"/>
                <a:ea typeface="ic 모던고딕 R" panose="02020603020101020101" pitchFamily="18" charset="-127"/>
                <a:cs typeface="Arial" panose="020B0604020202020204" pitchFamily="34" charset="0"/>
              </a:rPr>
              <a:t> </a:t>
            </a:r>
            <a:r>
              <a:rPr lang="mn-MN" altLang="ko-KR" sz="1400" dirty="0">
                <a:solidFill>
                  <a:prstClr val="black">
                    <a:lumMod val="50000"/>
                    <a:lumOff val="50000"/>
                  </a:prstClr>
                </a:solidFill>
                <a:latin typeface="Arial" panose="020B0604020202020204" pitchFamily="34" charset="0"/>
                <a:ea typeface="ic 모던고딕 R" panose="02020603020101020101" pitchFamily="18" charset="-127"/>
                <a:cs typeface="Arial" panose="020B0604020202020204" pitchFamily="34" charset="0"/>
              </a:rPr>
              <a:t>Зорчилтын мэдээллийн систем</a:t>
            </a:r>
            <a:endParaRPr lang="ko-KR" altLang="en-US" sz="1400" dirty="0">
              <a:solidFill>
                <a:prstClr val="black">
                  <a:lumMod val="50000"/>
                  <a:lumOff val="50000"/>
                </a:prstClr>
              </a:solidFill>
              <a:latin typeface="Arial" panose="020B0604020202020204" pitchFamily="34" charset="0"/>
              <a:ea typeface="ic 모던고딕 R" panose="02020603020101020101" pitchFamily="18" charset="-127"/>
              <a:cs typeface="Arial" panose="020B0604020202020204" pitchFamily="34" charset="0"/>
            </a:endParaRPr>
          </a:p>
          <a:p>
            <a:pPr marL="285750" indent="-285750">
              <a:lnSpc>
                <a:spcPct val="130000"/>
              </a:lnSpc>
              <a:buFont typeface="Wingdings" panose="05000000000000000000" pitchFamily="2" charset="2"/>
              <a:buChar char="§"/>
            </a:pPr>
            <a:r>
              <a:rPr lang="en-US" altLang="ko-KR" sz="1400" dirty="0">
                <a:solidFill>
                  <a:prstClr val="black">
                    <a:lumMod val="50000"/>
                    <a:lumOff val="50000"/>
                  </a:prstClr>
                </a:solidFill>
                <a:latin typeface="Arial" panose="020B0604020202020204" pitchFamily="34" charset="0"/>
                <a:ea typeface="ic 모던고딕 R" panose="02020603020101020101" pitchFamily="18" charset="-127"/>
                <a:cs typeface="Arial" panose="020B0604020202020204" pitchFamily="34" charset="0"/>
              </a:rPr>
              <a:t> </a:t>
            </a:r>
            <a:r>
              <a:rPr lang="mn-MN" altLang="ko-KR" sz="1400" dirty="0">
                <a:solidFill>
                  <a:prstClr val="black">
                    <a:lumMod val="50000"/>
                    <a:lumOff val="50000"/>
                  </a:prstClr>
                </a:solidFill>
                <a:latin typeface="Arial" panose="020B0604020202020204" pitchFamily="34" charset="0"/>
                <a:ea typeface="ic 모던고딕 R" panose="02020603020101020101" pitchFamily="18" charset="-127"/>
                <a:cs typeface="Arial" panose="020B0604020202020204" pitchFamily="34" charset="0"/>
              </a:rPr>
              <a:t>Зөрчил илрүүлэх автомат систем</a:t>
            </a:r>
            <a:endParaRPr lang="en-US" altLang="ko-KR" sz="1400" dirty="0">
              <a:solidFill>
                <a:prstClr val="black">
                  <a:lumMod val="50000"/>
                  <a:lumOff val="50000"/>
                </a:prstClr>
              </a:solidFill>
              <a:latin typeface="Arial" panose="020B0604020202020204" pitchFamily="34" charset="0"/>
              <a:ea typeface="ic 모던고딕 R" panose="02020603020101020101" pitchFamily="18" charset="-127"/>
              <a:cs typeface="Arial" panose="020B0604020202020204" pitchFamily="34" charset="0"/>
            </a:endParaRPr>
          </a:p>
          <a:p>
            <a:pPr marL="285750" indent="-285750">
              <a:lnSpc>
                <a:spcPct val="130000"/>
              </a:lnSpc>
              <a:buFont typeface="Wingdings" panose="05000000000000000000" pitchFamily="2" charset="2"/>
              <a:buChar char="§"/>
            </a:pPr>
            <a:r>
              <a:rPr lang="en-US" altLang="ko-KR" sz="1400" dirty="0">
                <a:solidFill>
                  <a:prstClr val="black">
                    <a:lumMod val="50000"/>
                    <a:lumOff val="50000"/>
                  </a:prstClr>
                </a:solidFill>
                <a:latin typeface="Arial" panose="020B0604020202020204" pitchFamily="34" charset="0"/>
                <a:ea typeface="ic 모던고딕 R" panose="02020603020101020101" pitchFamily="18" charset="-127"/>
                <a:cs typeface="Arial" panose="020B0604020202020204" pitchFamily="34" charset="0"/>
              </a:rPr>
              <a:t> </a:t>
            </a:r>
            <a:r>
              <a:rPr lang="mn-MN" altLang="ko-KR" sz="1400" dirty="0">
                <a:solidFill>
                  <a:prstClr val="black">
                    <a:lumMod val="50000"/>
                    <a:lumOff val="50000"/>
                  </a:prstClr>
                </a:solidFill>
                <a:latin typeface="Arial" panose="020B0604020202020204" pitchFamily="34" charset="0"/>
                <a:ea typeface="ic 모던고딕 R" panose="02020603020101020101" pitchFamily="18" charset="-127"/>
                <a:cs typeface="Arial" panose="020B0604020202020204" pitchFamily="34" charset="0"/>
              </a:rPr>
              <a:t>Замын хөдөлгөөний удирдлагын төв</a:t>
            </a:r>
          </a:p>
          <a:p>
            <a:pPr marL="285750" indent="-285750">
              <a:lnSpc>
                <a:spcPct val="130000"/>
              </a:lnSpc>
              <a:buFont typeface="Wingdings" panose="05000000000000000000" pitchFamily="2" charset="2"/>
              <a:buChar char="§"/>
            </a:pPr>
            <a:endParaRPr lang="en-US" altLang="ko-KR" sz="1400" dirty="0">
              <a:solidFill>
                <a:prstClr val="black">
                  <a:lumMod val="50000"/>
                  <a:lumOff val="50000"/>
                </a:prstClr>
              </a:solidFill>
              <a:latin typeface="Arial" panose="020B0604020202020204" pitchFamily="34" charset="0"/>
              <a:ea typeface="ic 모던고딕 R" panose="02020603020101020101" pitchFamily="18" charset="-127"/>
              <a:cs typeface="Arial" panose="020B0604020202020204" pitchFamily="34" charset="0"/>
            </a:endParaRPr>
          </a:p>
        </p:txBody>
      </p:sp>
      <p:sp>
        <p:nvSpPr>
          <p:cNvPr id="32" name="TextBox 31"/>
          <p:cNvSpPr txBox="1"/>
          <p:nvPr/>
        </p:nvSpPr>
        <p:spPr>
          <a:xfrm>
            <a:off x="35504" y="4752551"/>
            <a:ext cx="9056687" cy="1547796"/>
          </a:xfrm>
          <a:prstGeom prst="rect">
            <a:avLst/>
          </a:prstGeom>
          <a:noFill/>
        </p:spPr>
        <p:txBody>
          <a:bodyPr wrap="square" rtlCol="0">
            <a:spAutoFit/>
          </a:bodyPr>
          <a:lstStyle/>
          <a:p>
            <a:pPr algn="ctr">
              <a:lnSpc>
                <a:spcPct val="130000"/>
              </a:lnSpc>
            </a:pPr>
            <a:r>
              <a:rPr lang="mn-MN" altLang="ko-KR" sz="1400" b="1" dirty="0">
                <a:solidFill>
                  <a:prstClr val="black">
                    <a:lumMod val="50000"/>
                    <a:lumOff val="50000"/>
                  </a:prstClr>
                </a:solidFill>
                <a:latin typeface="Arial" panose="020B0604020202020204" pitchFamily="34" charset="0"/>
                <a:ea typeface="ic 모던고딕 L" panose="02020603020101020101" pitchFamily="18" charset="-127"/>
                <a:cs typeface="Arial" panose="020B0604020202020204" pitchFamily="34" charset="0"/>
              </a:rPr>
              <a:t>Одоогийн байдлаар</a:t>
            </a:r>
            <a:endParaRPr lang="en-US" altLang="ko-KR" sz="1400" dirty="0">
              <a:solidFill>
                <a:prstClr val="black">
                  <a:lumMod val="50000"/>
                  <a:lumOff val="50000"/>
                </a:prstClr>
              </a:solidFill>
              <a:latin typeface="Arial" panose="020B0604020202020204" pitchFamily="34" charset="0"/>
              <a:ea typeface="ic 모던고딕 L" panose="02020603020101020101" pitchFamily="18" charset="-127"/>
              <a:cs typeface="Arial" panose="020B0604020202020204" pitchFamily="34" charset="0"/>
            </a:endParaRPr>
          </a:p>
          <a:p>
            <a:pPr marL="285750" indent="-285750">
              <a:lnSpc>
                <a:spcPct val="130000"/>
              </a:lnSpc>
              <a:buFont typeface="Wingdings" panose="05000000000000000000" pitchFamily="2" charset="2"/>
              <a:buChar char="ü"/>
            </a:pPr>
            <a:r>
              <a:rPr lang="mn-MN" altLang="ko-KR" sz="1200" dirty="0">
                <a:solidFill>
                  <a:srgbClr val="0070C0"/>
                </a:solidFill>
                <a:latin typeface="Arial" panose="020B0604020202020204" pitchFamily="34" charset="0"/>
                <a:ea typeface="ic 모던고딕 L" panose="02020603020101020101" pitchFamily="18" charset="-127"/>
                <a:cs typeface="Arial" panose="020B0604020202020204" pitchFamily="34" charset="0"/>
              </a:rPr>
              <a:t>Өсөн нэмэгдэж байгаа зорчилтын урсгалтай уялдуулан үйл ажиллагааны үр ашигийг нэмэгдүүлэх чиглэлээр дорвитой шинэчлэл хийгдээгүй</a:t>
            </a:r>
          </a:p>
          <a:p>
            <a:pPr marL="285750" indent="-285750">
              <a:lnSpc>
                <a:spcPct val="130000"/>
              </a:lnSpc>
              <a:buFont typeface="Wingdings" panose="05000000000000000000" pitchFamily="2" charset="2"/>
              <a:buChar char="ü"/>
            </a:pPr>
            <a:r>
              <a:rPr lang="mn-MN" altLang="ko-KR" sz="1200" dirty="0">
                <a:solidFill>
                  <a:srgbClr val="0070C0"/>
                </a:solidFill>
                <a:latin typeface="Arial" panose="020B0604020202020204" pitchFamily="34" charset="0"/>
                <a:ea typeface="ic 모던고딕 L" panose="02020603020101020101" pitchFamily="18" charset="-127"/>
                <a:cs typeface="Arial" panose="020B0604020202020204" pitchFamily="34" charset="0"/>
              </a:rPr>
              <a:t>Удирдлагын тогтворгүй байдлаас үүдэн шаардлагагүй засвар үйлчилгээ болон зохицуулалт хийгддэг</a:t>
            </a:r>
            <a:endParaRPr lang="en-US" altLang="ko-KR" sz="1200" dirty="0">
              <a:solidFill>
                <a:srgbClr val="0070C0"/>
              </a:solidFill>
              <a:latin typeface="Arial" panose="020B0604020202020204" pitchFamily="34" charset="0"/>
              <a:ea typeface="ic 모던고딕 L" panose="02020603020101020101" pitchFamily="18" charset="-127"/>
              <a:cs typeface="Arial" panose="020B0604020202020204" pitchFamily="34" charset="0"/>
            </a:endParaRPr>
          </a:p>
          <a:p>
            <a:pPr marL="285750" indent="-285750">
              <a:lnSpc>
                <a:spcPct val="130000"/>
              </a:lnSpc>
              <a:buFont typeface="Wingdings" panose="05000000000000000000" pitchFamily="2" charset="2"/>
              <a:buChar char="ü"/>
            </a:pPr>
            <a:r>
              <a:rPr lang="mn-MN" altLang="ko-KR" sz="1200" dirty="0">
                <a:solidFill>
                  <a:srgbClr val="0070C0"/>
                </a:solidFill>
                <a:latin typeface="Arial" panose="020B0604020202020204" pitchFamily="34" charset="0"/>
                <a:ea typeface="ic 모던고딕 L" panose="02020603020101020101" pitchFamily="18" charset="-127"/>
                <a:cs typeface="Arial" panose="020B0604020202020204" pitchFamily="34" charset="0"/>
              </a:rPr>
              <a:t>Үндэсний ТУС-ийн</a:t>
            </a:r>
            <a:r>
              <a:rPr lang="en-US" altLang="ko-KR" sz="1200" dirty="0">
                <a:solidFill>
                  <a:srgbClr val="0070C0"/>
                </a:solidFill>
                <a:latin typeface="Arial" panose="020B0604020202020204" pitchFamily="34" charset="0"/>
                <a:ea typeface="ic 모던고딕 L" panose="02020603020101020101" pitchFamily="18" charset="-127"/>
                <a:cs typeface="Arial" panose="020B0604020202020204" pitchFamily="34" charset="0"/>
              </a:rPr>
              <a:t> </a:t>
            </a:r>
            <a:r>
              <a:rPr lang="mn-MN" altLang="ko-KR" sz="1200" dirty="0">
                <a:solidFill>
                  <a:srgbClr val="0070C0"/>
                </a:solidFill>
                <a:latin typeface="Arial" panose="020B0604020202020204" pitchFamily="34" charset="0"/>
                <a:ea typeface="ic 모던고딕 L" panose="02020603020101020101" pitchFamily="18" charset="-127"/>
                <a:cs typeface="Arial" panose="020B0604020202020204" pitchFamily="34" charset="0"/>
              </a:rPr>
              <a:t>архитектур, ТУС-ийн</a:t>
            </a:r>
            <a:r>
              <a:rPr lang="en-US" altLang="ko-KR" sz="1200" dirty="0">
                <a:solidFill>
                  <a:srgbClr val="0070C0"/>
                </a:solidFill>
                <a:latin typeface="Arial" panose="020B0604020202020204" pitchFamily="34" charset="0"/>
                <a:ea typeface="ic 모던고딕 L" panose="02020603020101020101" pitchFamily="18" charset="-127"/>
                <a:cs typeface="Arial" panose="020B0604020202020204" pitchFamily="34" charset="0"/>
              </a:rPr>
              <a:t> </a:t>
            </a:r>
            <a:r>
              <a:rPr lang="mn-MN" altLang="ko-KR" sz="1200" dirty="0">
                <a:solidFill>
                  <a:srgbClr val="0070C0"/>
                </a:solidFill>
                <a:latin typeface="Arial" panose="020B0604020202020204" pitchFamily="34" charset="0"/>
                <a:ea typeface="ic 모던고딕 L" panose="02020603020101020101" pitchFamily="18" charset="-127"/>
                <a:cs typeface="Arial" panose="020B0604020202020204" pitchFamily="34" charset="0"/>
              </a:rPr>
              <a:t>стратеги төлөвлөлт, Нээлттэй стандарт гэх мэт ТУС-н бодлогыг чиглүүлэх Үндэсний ТУС-ийн</a:t>
            </a:r>
            <a:r>
              <a:rPr lang="en-US" altLang="ko-KR" sz="1200" dirty="0">
                <a:solidFill>
                  <a:srgbClr val="0070C0"/>
                </a:solidFill>
                <a:latin typeface="Arial" panose="020B0604020202020204" pitchFamily="34" charset="0"/>
                <a:ea typeface="ic 모던고딕 L" panose="02020603020101020101" pitchFamily="18" charset="-127"/>
                <a:cs typeface="Arial" panose="020B0604020202020204" pitchFamily="34" charset="0"/>
              </a:rPr>
              <a:t> </a:t>
            </a:r>
            <a:r>
              <a:rPr lang="mn-MN" altLang="ko-KR" sz="1200" dirty="0">
                <a:solidFill>
                  <a:srgbClr val="0070C0"/>
                </a:solidFill>
                <a:latin typeface="Arial" panose="020B0604020202020204" pitchFamily="34" charset="0"/>
                <a:ea typeface="ic 모던고딕 L" panose="02020603020101020101" pitchFamily="18" charset="-127"/>
                <a:cs typeface="Arial" panose="020B0604020202020204" pitchFamily="34" charset="0"/>
              </a:rPr>
              <a:t>мастер төлөвлөгөө дутмаг</a:t>
            </a:r>
            <a:endParaRPr lang="en-US" altLang="ko-KR" sz="1200" dirty="0">
              <a:solidFill>
                <a:srgbClr val="FF0000"/>
              </a:solidFill>
              <a:latin typeface="Arial" panose="020B0604020202020204" pitchFamily="34" charset="0"/>
              <a:ea typeface="ic 모던고딕 L" panose="02020603020101020101" pitchFamily="18" charset="-127"/>
              <a:cs typeface="Arial" panose="020B0604020202020204" pitchFamily="34" charset="0"/>
            </a:endParaRPr>
          </a:p>
        </p:txBody>
      </p:sp>
      <p:grpSp>
        <p:nvGrpSpPr>
          <p:cNvPr id="33" name="그룹 32"/>
          <p:cNvGrpSpPr/>
          <p:nvPr/>
        </p:nvGrpSpPr>
        <p:grpSpPr>
          <a:xfrm>
            <a:off x="904875" y="934280"/>
            <a:ext cx="1771650" cy="1965104"/>
            <a:chOff x="685800" y="1882775"/>
            <a:chExt cx="2209800" cy="2451100"/>
          </a:xfrm>
        </p:grpSpPr>
        <p:sp>
          <p:nvSpPr>
            <p:cNvPr id="34" name="Freeform 18"/>
            <p:cNvSpPr>
              <a:spLocks/>
            </p:cNvSpPr>
            <p:nvPr/>
          </p:nvSpPr>
          <p:spPr bwMode="auto">
            <a:xfrm>
              <a:off x="685800" y="1882775"/>
              <a:ext cx="2209800" cy="2209800"/>
            </a:xfrm>
            <a:custGeom>
              <a:avLst/>
              <a:gdLst>
                <a:gd name="T0" fmla="*/ 2 w 1392"/>
                <a:gd name="T1" fmla="*/ 660 h 1392"/>
                <a:gd name="T2" fmla="*/ 16 w 1392"/>
                <a:gd name="T3" fmla="*/ 556 h 1392"/>
                <a:gd name="T4" fmla="*/ 44 w 1392"/>
                <a:gd name="T5" fmla="*/ 456 h 1392"/>
                <a:gd name="T6" fmla="*/ 84 w 1392"/>
                <a:gd name="T7" fmla="*/ 364 h 1392"/>
                <a:gd name="T8" fmla="*/ 140 w 1392"/>
                <a:gd name="T9" fmla="*/ 280 h 1392"/>
                <a:gd name="T10" fmla="*/ 204 w 1392"/>
                <a:gd name="T11" fmla="*/ 204 h 1392"/>
                <a:gd name="T12" fmla="*/ 280 w 1392"/>
                <a:gd name="T13" fmla="*/ 138 h 1392"/>
                <a:gd name="T14" fmla="*/ 366 w 1392"/>
                <a:gd name="T15" fmla="*/ 84 h 1392"/>
                <a:gd name="T16" fmla="*/ 458 w 1392"/>
                <a:gd name="T17" fmla="*/ 42 h 1392"/>
                <a:gd name="T18" fmla="*/ 556 w 1392"/>
                <a:gd name="T19" fmla="*/ 14 h 1392"/>
                <a:gd name="T20" fmla="*/ 662 w 1392"/>
                <a:gd name="T21" fmla="*/ 0 h 1392"/>
                <a:gd name="T22" fmla="*/ 732 w 1392"/>
                <a:gd name="T23" fmla="*/ 0 h 1392"/>
                <a:gd name="T24" fmla="*/ 838 w 1392"/>
                <a:gd name="T25" fmla="*/ 14 h 1392"/>
                <a:gd name="T26" fmla="*/ 936 w 1392"/>
                <a:gd name="T27" fmla="*/ 42 h 1392"/>
                <a:gd name="T28" fmla="*/ 1028 w 1392"/>
                <a:gd name="T29" fmla="*/ 84 h 1392"/>
                <a:gd name="T30" fmla="*/ 1114 w 1392"/>
                <a:gd name="T31" fmla="*/ 138 h 1392"/>
                <a:gd name="T32" fmla="*/ 1188 w 1392"/>
                <a:gd name="T33" fmla="*/ 204 h 1392"/>
                <a:gd name="T34" fmla="*/ 1254 w 1392"/>
                <a:gd name="T35" fmla="*/ 280 h 1392"/>
                <a:gd name="T36" fmla="*/ 1308 w 1392"/>
                <a:gd name="T37" fmla="*/ 364 h 1392"/>
                <a:gd name="T38" fmla="*/ 1350 w 1392"/>
                <a:gd name="T39" fmla="*/ 456 h 1392"/>
                <a:gd name="T40" fmla="*/ 1378 w 1392"/>
                <a:gd name="T41" fmla="*/ 556 h 1392"/>
                <a:gd name="T42" fmla="*/ 1392 w 1392"/>
                <a:gd name="T43" fmla="*/ 660 h 1392"/>
                <a:gd name="T44" fmla="*/ 1392 w 1392"/>
                <a:gd name="T45" fmla="*/ 732 h 1392"/>
                <a:gd name="T46" fmla="*/ 1378 w 1392"/>
                <a:gd name="T47" fmla="*/ 836 h 1392"/>
                <a:gd name="T48" fmla="*/ 1350 w 1392"/>
                <a:gd name="T49" fmla="*/ 934 h 1392"/>
                <a:gd name="T50" fmla="*/ 1308 w 1392"/>
                <a:gd name="T51" fmla="*/ 1028 h 1392"/>
                <a:gd name="T52" fmla="*/ 1254 w 1392"/>
                <a:gd name="T53" fmla="*/ 1112 h 1392"/>
                <a:gd name="T54" fmla="*/ 1188 w 1392"/>
                <a:gd name="T55" fmla="*/ 1188 h 1392"/>
                <a:gd name="T56" fmla="*/ 1114 w 1392"/>
                <a:gd name="T57" fmla="*/ 1254 h 1392"/>
                <a:gd name="T58" fmla="*/ 1028 w 1392"/>
                <a:gd name="T59" fmla="*/ 1308 h 1392"/>
                <a:gd name="T60" fmla="*/ 936 w 1392"/>
                <a:gd name="T61" fmla="*/ 1350 h 1392"/>
                <a:gd name="T62" fmla="*/ 838 w 1392"/>
                <a:gd name="T63" fmla="*/ 1378 h 1392"/>
                <a:gd name="T64" fmla="*/ 732 w 1392"/>
                <a:gd name="T65" fmla="*/ 1390 h 1392"/>
                <a:gd name="T66" fmla="*/ 662 w 1392"/>
                <a:gd name="T67" fmla="*/ 1390 h 1392"/>
                <a:gd name="T68" fmla="*/ 556 w 1392"/>
                <a:gd name="T69" fmla="*/ 1378 h 1392"/>
                <a:gd name="T70" fmla="*/ 458 w 1392"/>
                <a:gd name="T71" fmla="*/ 1350 h 1392"/>
                <a:gd name="T72" fmla="*/ 366 w 1392"/>
                <a:gd name="T73" fmla="*/ 1308 h 1392"/>
                <a:gd name="T74" fmla="*/ 280 w 1392"/>
                <a:gd name="T75" fmla="*/ 1254 h 1392"/>
                <a:gd name="T76" fmla="*/ 204 w 1392"/>
                <a:gd name="T77" fmla="*/ 1188 h 1392"/>
                <a:gd name="T78" fmla="*/ 140 w 1392"/>
                <a:gd name="T79" fmla="*/ 1112 h 1392"/>
                <a:gd name="T80" fmla="*/ 84 w 1392"/>
                <a:gd name="T81" fmla="*/ 1028 h 1392"/>
                <a:gd name="T82" fmla="*/ 44 w 1392"/>
                <a:gd name="T83" fmla="*/ 934 h 1392"/>
                <a:gd name="T84" fmla="*/ 16 w 1392"/>
                <a:gd name="T85" fmla="*/ 836 h 1392"/>
                <a:gd name="T86" fmla="*/ 2 w 1392"/>
                <a:gd name="T87" fmla="*/ 732 h 13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392" h="1392">
                  <a:moveTo>
                    <a:pt x="0" y="696"/>
                  </a:moveTo>
                  <a:lnTo>
                    <a:pt x="0" y="696"/>
                  </a:lnTo>
                  <a:lnTo>
                    <a:pt x="2" y="660"/>
                  </a:lnTo>
                  <a:lnTo>
                    <a:pt x="4" y="624"/>
                  </a:lnTo>
                  <a:lnTo>
                    <a:pt x="10" y="590"/>
                  </a:lnTo>
                  <a:lnTo>
                    <a:pt x="16" y="556"/>
                  </a:lnTo>
                  <a:lnTo>
                    <a:pt x="22" y="522"/>
                  </a:lnTo>
                  <a:lnTo>
                    <a:pt x="32" y="488"/>
                  </a:lnTo>
                  <a:lnTo>
                    <a:pt x="44" y="456"/>
                  </a:lnTo>
                  <a:lnTo>
                    <a:pt x="56" y="424"/>
                  </a:lnTo>
                  <a:lnTo>
                    <a:pt x="70" y="394"/>
                  </a:lnTo>
                  <a:lnTo>
                    <a:pt x="84" y="364"/>
                  </a:lnTo>
                  <a:lnTo>
                    <a:pt x="102" y="334"/>
                  </a:lnTo>
                  <a:lnTo>
                    <a:pt x="120" y="306"/>
                  </a:lnTo>
                  <a:lnTo>
                    <a:pt x="140" y="280"/>
                  </a:lnTo>
                  <a:lnTo>
                    <a:pt x="160" y="252"/>
                  </a:lnTo>
                  <a:lnTo>
                    <a:pt x="182" y="228"/>
                  </a:lnTo>
                  <a:lnTo>
                    <a:pt x="204" y="204"/>
                  </a:lnTo>
                  <a:lnTo>
                    <a:pt x="228" y="180"/>
                  </a:lnTo>
                  <a:lnTo>
                    <a:pt x="254" y="158"/>
                  </a:lnTo>
                  <a:lnTo>
                    <a:pt x="280" y="138"/>
                  </a:lnTo>
                  <a:lnTo>
                    <a:pt x="308" y="118"/>
                  </a:lnTo>
                  <a:lnTo>
                    <a:pt x="336" y="100"/>
                  </a:lnTo>
                  <a:lnTo>
                    <a:pt x="366" y="84"/>
                  </a:lnTo>
                  <a:lnTo>
                    <a:pt x="396" y="68"/>
                  </a:lnTo>
                  <a:lnTo>
                    <a:pt x="426" y="54"/>
                  </a:lnTo>
                  <a:lnTo>
                    <a:pt x="458" y="42"/>
                  </a:lnTo>
                  <a:lnTo>
                    <a:pt x="490" y="30"/>
                  </a:lnTo>
                  <a:lnTo>
                    <a:pt x="522" y="22"/>
                  </a:lnTo>
                  <a:lnTo>
                    <a:pt x="556" y="14"/>
                  </a:lnTo>
                  <a:lnTo>
                    <a:pt x="590" y="8"/>
                  </a:lnTo>
                  <a:lnTo>
                    <a:pt x="626" y="4"/>
                  </a:lnTo>
                  <a:lnTo>
                    <a:pt x="662" y="0"/>
                  </a:lnTo>
                  <a:lnTo>
                    <a:pt x="696" y="0"/>
                  </a:lnTo>
                  <a:lnTo>
                    <a:pt x="696" y="0"/>
                  </a:lnTo>
                  <a:lnTo>
                    <a:pt x="732" y="0"/>
                  </a:lnTo>
                  <a:lnTo>
                    <a:pt x="768" y="4"/>
                  </a:lnTo>
                  <a:lnTo>
                    <a:pt x="802" y="8"/>
                  </a:lnTo>
                  <a:lnTo>
                    <a:pt x="838" y="14"/>
                  </a:lnTo>
                  <a:lnTo>
                    <a:pt x="870" y="22"/>
                  </a:lnTo>
                  <a:lnTo>
                    <a:pt x="904" y="30"/>
                  </a:lnTo>
                  <a:lnTo>
                    <a:pt x="936" y="42"/>
                  </a:lnTo>
                  <a:lnTo>
                    <a:pt x="968" y="54"/>
                  </a:lnTo>
                  <a:lnTo>
                    <a:pt x="998" y="68"/>
                  </a:lnTo>
                  <a:lnTo>
                    <a:pt x="1028" y="84"/>
                  </a:lnTo>
                  <a:lnTo>
                    <a:pt x="1058" y="100"/>
                  </a:lnTo>
                  <a:lnTo>
                    <a:pt x="1086" y="118"/>
                  </a:lnTo>
                  <a:lnTo>
                    <a:pt x="1114" y="138"/>
                  </a:lnTo>
                  <a:lnTo>
                    <a:pt x="1140" y="158"/>
                  </a:lnTo>
                  <a:lnTo>
                    <a:pt x="1164" y="180"/>
                  </a:lnTo>
                  <a:lnTo>
                    <a:pt x="1188" y="204"/>
                  </a:lnTo>
                  <a:lnTo>
                    <a:pt x="1212" y="228"/>
                  </a:lnTo>
                  <a:lnTo>
                    <a:pt x="1234" y="252"/>
                  </a:lnTo>
                  <a:lnTo>
                    <a:pt x="1254" y="280"/>
                  </a:lnTo>
                  <a:lnTo>
                    <a:pt x="1274" y="306"/>
                  </a:lnTo>
                  <a:lnTo>
                    <a:pt x="1292" y="334"/>
                  </a:lnTo>
                  <a:lnTo>
                    <a:pt x="1308" y="364"/>
                  </a:lnTo>
                  <a:lnTo>
                    <a:pt x="1324" y="394"/>
                  </a:lnTo>
                  <a:lnTo>
                    <a:pt x="1338" y="424"/>
                  </a:lnTo>
                  <a:lnTo>
                    <a:pt x="1350" y="456"/>
                  </a:lnTo>
                  <a:lnTo>
                    <a:pt x="1362" y="488"/>
                  </a:lnTo>
                  <a:lnTo>
                    <a:pt x="1370" y="522"/>
                  </a:lnTo>
                  <a:lnTo>
                    <a:pt x="1378" y="556"/>
                  </a:lnTo>
                  <a:lnTo>
                    <a:pt x="1384" y="590"/>
                  </a:lnTo>
                  <a:lnTo>
                    <a:pt x="1390" y="624"/>
                  </a:lnTo>
                  <a:lnTo>
                    <a:pt x="1392" y="660"/>
                  </a:lnTo>
                  <a:lnTo>
                    <a:pt x="1392" y="696"/>
                  </a:lnTo>
                  <a:lnTo>
                    <a:pt x="1392" y="696"/>
                  </a:lnTo>
                  <a:lnTo>
                    <a:pt x="1392" y="732"/>
                  </a:lnTo>
                  <a:lnTo>
                    <a:pt x="1390" y="766"/>
                  </a:lnTo>
                  <a:lnTo>
                    <a:pt x="1384" y="802"/>
                  </a:lnTo>
                  <a:lnTo>
                    <a:pt x="1378" y="836"/>
                  </a:lnTo>
                  <a:lnTo>
                    <a:pt x="1370" y="870"/>
                  </a:lnTo>
                  <a:lnTo>
                    <a:pt x="1362" y="902"/>
                  </a:lnTo>
                  <a:lnTo>
                    <a:pt x="1350" y="934"/>
                  </a:lnTo>
                  <a:lnTo>
                    <a:pt x="1338" y="966"/>
                  </a:lnTo>
                  <a:lnTo>
                    <a:pt x="1324" y="998"/>
                  </a:lnTo>
                  <a:lnTo>
                    <a:pt x="1308" y="1028"/>
                  </a:lnTo>
                  <a:lnTo>
                    <a:pt x="1292" y="1056"/>
                  </a:lnTo>
                  <a:lnTo>
                    <a:pt x="1274" y="1084"/>
                  </a:lnTo>
                  <a:lnTo>
                    <a:pt x="1254" y="1112"/>
                  </a:lnTo>
                  <a:lnTo>
                    <a:pt x="1234" y="1138"/>
                  </a:lnTo>
                  <a:lnTo>
                    <a:pt x="1212" y="1164"/>
                  </a:lnTo>
                  <a:lnTo>
                    <a:pt x="1188" y="1188"/>
                  </a:lnTo>
                  <a:lnTo>
                    <a:pt x="1164" y="1210"/>
                  </a:lnTo>
                  <a:lnTo>
                    <a:pt x="1140" y="1232"/>
                  </a:lnTo>
                  <a:lnTo>
                    <a:pt x="1114" y="1254"/>
                  </a:lnTo>
                  <a:lnTo>
                    <a:pt x="1086" y="1272"/>
                  </a:lnTo>
                  <a:lnTo>
                    <a:pt x="1058" y="1290"/>
                  </a:lnTo>
                  <a:lnTo>
                    <a:pt x="1028" y="1308"/>
                  </a:lnTo>
                  <a:lnTo>
                    <a:pt x="998" y="1322"/>
                  </a:lnTo>
                  <a:lnTo>
                    <a:pt x="968" y="1336"/>
                  </a:lnTo>
                  <a:lnTo>
                    <a:pt x="936" y="1350"/>
                  </a:lnTo>
                  <a:lnTo>
                    <a:pt x="904" y="1360"/>
                  </a:lnTo>
                  <a:lnTo>
                    <a:pt x="870" y="1370"/>
                  </a:lnTo>
                  <a:lnTo>
                    <a:pt x="838" y="1378"/>
                  </a:lnTo>
                  <a:lnTo>
                    <a:pt x="802" y="1384"/>
                  </a:lnTo>
                  <a:lnTo>
                    <a:pt x="768" y="1388"/>
                  </a:lnTo>
                  <a:lnTo>
                    <a:pt x="732" y="1390"/>
                  </a:lnTo>
                  <a:lnTo>
                    <a:pt x="696" y="1392"/>
                  </a:lnTo>
                  <a:lnTo>
                    <a:pt x="696" y="1392"/>
                  </a:lnTo>
                  <a:lnTo>
                    <a:pt x="662" y="1390"/>
                  </a:lnTo>
                  <a:lnTo>
                    <a:pt x="626" y="1388"/>
                  </a:lnTo>
                  <a:lnTo>
                    <a:pt x="590" y="1384"/>
                  </a:lnTo>
                  <a:lnTo>
                    <a:pt x="556" y="1378"/>
                  </a:lnTo>
                  <a:lnTo>
                    <a:pt x="522" y="1370"/>
                  </a:lnTo>
                  <a:lnTo>
                    <a:pt x="490" y="1360"/>
                  </a:lnTo>
                  <a:lnTo>
                    <a:pt x="458" y="1350"/>
                  </a:lnTo>
                  <a:lnTo>
                    <a:pt x="426" y="1336"/>
                  </a:lnTo>
                  <a:lnTo>
                    <a:pt x="396" y="1322"/>
                  </a:lnTo>
                  <a:lnTo>
                    <a:pt x="366" y="1308"/>
                  </a:lnTo>
                  <a:lnTo>
                    <a:pt x="336" y="1290"/>
                  </a:lnTo>
                  <a:lnTo>
                    <a:pt x="308" y="1272"/>
                  </a:lnTo>
                  <a:lnTo>
                    <a:pt x="280" y="1254"/>
                  </a:lnTo>
                  <a:lnTo>
                    <a:pt x="254" y="1232"/>
                  </a:lnTo>
                  <a:lnTo>
                    <a:pt x="228" y="1210"/>
                  </a:lnTo>
                  <a:lnTo>
                    <a:pt x="204" y="1188"/>
                  </a:lnTo>
                  <a:lnTo>
                    <a:pt x="182" y="1164"/>
                  </a:lnTo>
                  <a:lnTo>
                    <a:pt x="160" y="1138"/>
                  </a:lnTo>
                  <a:lnTo>
                    <a:pt x="140" y="1112"/>
                  </a:lnTo>
                  <a:lnTo>
                    <a:pt x="120" y="1084"/>
                  </a:lnTo>
                  <a:lnTo>
                    <a:pt x="102" y="1056"/>
                  </a:lnTo>
                  <a:lnTo>
                    <a:pt x="84" y="1028"/>
                  </a:lnTo>
                  <a:lnTo>
                    <a:pt x="70" y="998"/>
                  </a:lnTo>
                  <a:lnTo>
                    <a:pt x="56" y="966"/>
                  </a:lnTo>
                  <a:lnTo>
                    <a:pt x="44" y="934"/>
                  </a:lnTo>
                  <a:lnTo>
                    <a:pt x="32" y="902"/>
                  </a:lnTo>
                  <a:lnTo>
                    <a:pt x="22" y="870"/>
                  </a:lnTo>
                  <a:lnTo>
                    <a:pt x="16" y="836"/>
                  </a:lnTo>
                  <a:lnTo>
                    <a:pt x="10" y="802"/>
                  </a:lnTo>
                  <a:lnTo>
                    <a:pt x="4" y="766"/>
                  </a:lnTo>
                  <a:lnTo>
                    <a:pt x="2" y="732"/>
                  </a:lnTo>
                  <a:lnTo>
                    <a:pt x="0" y="696"/>
                  </a:lnTo>
                  <a:lnTo>
                    <a:pt x="0" y="696"/>
                  </a:lnTo>
                  <a:close/>
                </a:path>
              </a:pathLst>
            </a:custGeom>
            <a:solidFill>
              <a:srgbClr val="EFD6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solidFill>
                  <a:prstClr val="black">
                    <a:lumMod val="50000"/>
                    <a:lumOff val="50000"/>
                  </a:prstClr>
                </a:solidFill>
                <a:latin typeface="맑은 고딕"/>
                <a:ea typeface="맑은 고딕"/>
              </a:endParaRPr>
            </a:p>
          </p:txBody>
        </p:sp>
        <p:sp>
          <p:nvSpPr>
            <p:cNvPr id="35" name="Freeform 21"/>
            <p:cNvSpPr>
              <a:spLocks/>
            </p:cNvSpPr>
            <p:nvPr/>
          </p:nvSpPr>
          <p:spPr bwMode="auto">
            <a:xfrm>
              <a:off x="1250950" y="3597275"/>
              <a:ext cx="1082675" cy="736600"/>
            </a:xfrm>
            <a:custGeom>
              <a:avLst/>
              <a:gdLst>
                <a:gd name="T0" fmla="*/ 682 w 682"/>
                <a:gd name="T1" fmla="*/ 0 h 464"/>
                <a:gd name="T2" fmla="*/ 340 w 682"/>
                <a:gd name="T3" fmla="*/ 464 h 464"/>
                <a:gd name="T4" fmla="*/ 0 w 682"/>
                <a:gd name="T5" fmla="*/ 0 h 464"/>
                <a:gd name="T6" fmla="*/ 682 w 682"/>
                <a:gd name="T7" fmla="*/ 0 h 464"/>
              </a:gdLst>
              <a:ahLst/>
              <a:cxnLst>
                <a:cxn ang="0">
                  <a:pos x="T0" y="T1"/>
                </a:cxn>
                <a:cxn ang="0">
                  <a:pos x="T2" y="T3"/>
                </a:cxn>
                <a:cxn ang="0">
                  <a:pos x="T4" y="T5"/>
                </a:cxn>
                <a:cxn ang="0">
                  <a:pos x="T6" y="T7"/>
                </a:cxn>
              </a:cxnLst>
              <a:rect l="0" t="0" r="r" b="b"/>
              <a:pathLst>
                <a:path w="682" h="464">
                  <a:moveTo>
                    <a:pt x="682" y="0"/>
                  </a:moveTo>
                  <a:lnTo>
                    <a:pt x="340" y="464"/>
                  </a:lnTo>
                  <a:lnTo>
                    <a:pt x="0" y="0"/>
                  </a:lnTo>
                  <a:lnTo>
                    <a:pt x="682" y="0"/>
                  </a:lnTo>
                  <a:close/>
                </a:path>
              </a:pathLst>
            </a:custGeom>
            <a:solidFill>
              <a:srgbClr val="EFD6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solidFill>
                  <a:prstClr val="black">
                    <a:lumMod val="50000"/>
                    <a:lumOff val="50000"/>
                  </a:prstClr>
                </a:solidFill>
                <a:latin typeface="맑은 고딕"/>
                <a:ea typeface="맑은 고딕"/>
              </a:endParaRPr>
            </a:p>
          </p:txBody>
        </p:sp>
      </p:grpSp>
      <p:sp>
        <p:nvSpPr>
          <p:cNvPr id="36" name="직사각형 35"/>
          <p:cNvSpPr/>
          <p:nvPr/>
        </p:nvSpPr>
        <p:spPr>
          <a:xfrm>
            <a:off x="1172504" y="2031231"/>
            <a:ext cx="1236392" cy="461665"/>
          </a:xfrm>
          <a:prstGeom prst="rect">
            <a:avLst/>
          </a:prstGeom>
        </p:spPr>
        <p:txBody>
          <a:bodyPr wrap="square">
            <a:spAutoFit/>
          </a:bodyPr>
          <a:lstStyle/>
          <a:p>
            <a:pPr algn="ctr" latinLnBrk="0">
              <a:defRPr/>
            </a:pPr>
            <a:r>
              <a:rPr lang="en-US" altLang="ko-KR" sz="2400" kern="0" dirty="0">
                <a:solidFill>
                  <a:prstClr val="black"/>
                </a:solidFill>
                <a:latin typeface="Arial" panose="020B0604020202020204" pitchFamily="34" charset="0"/>
                <a:ea typeface="나눔고딕 ExtraBold" panose="020D0904000000000000" pitchFamily="50" charset="-127"/>
              </a:rPr>
              <a:t>2010</a:t>
            </a:r>
          </a:p>
        </p:txBody>
      </p:sp>
      <p:sp>
        <p:nvSpPr>
          <p:cNvPr id="37" name="Freeform 19"/>
          <p:cNvSpPr>
            <a:spLocks/>
          </p:cNvSpPr>
          <p:nvPr/>
        </p:nvSpPr>
        <p:spPr bwMode="auto">
          <a:xfrm>
            <a:off x="6513470" y="948656"/>
            <a:ext cx="1771650" cy="1771648"/>
          </a:xfrm>
          <a:custGeom>
            <a:avLst/>
            <a:gdLst>
              <a:gd name="T0" fmla="*/ 2 w 1392"/>
              <a:gd name="T1" fmla="*/ 660 h 1392"/>
              <a:gd name="T2" fmla="*/ 14 w 1392"/>
              <a:gd name="T3" fmla="*/ 556 h 1392"/>
              <a:gd name="T4" fmla="*/ 42 w 1392"/>
              <a:gd name="T5" fmla="*/ 456 h 1392"/>
              <a:gd name="T6" fmla="*/ 84 w 1392"/>
              <a:gd name="T7" fmla="*/ 364 h 1392"/>
              <a:gd name="T8" fmla="*/ 138 w 1392"/>
              <a:gd name="T9" fmla="*/ 280 h 1392"/>
              <a:gd name="T10" fmla="*/ 204 w 1392"/>
              <a:gd name="T11" fmla="*/ 204 h 1392"/>
              <a:gd name="T12" fmla="*/ 280 w 1392"/>
              <a:gd name="T13" fmla="*/ 138 h 1392"/>
              <a:gd name="T14" fmla="*/ 364 w 1392"/>
              <a:gd name="T15" fmla="*/ 84 h 1392"/>
              <a:gd name="T16" fmla="*/ 456 w 1392"/>
              <a:gd name="T17" fmla="*/ 42 h 1392"/>
              <a:gd name="T18" fmla="*/ 556 w 1392"/>
              <a:gd name="T19" fmla="*/ 14 h 1392"/>
              <a:gd name="T20" fmla="*/ 660 w 1392"/>
              <a:gd name="T21" fmla="*/ 0 h 1392"/>
              <a:gd name="T22" fmla="*/ 732 w 1392"/>
              <a:gd name="T23" fmla="*/ 0 h 1392"/>
              <a:gd name="T24" fmla="*/ 836 w 1392"/>
              <a:gd name="T25" fmla="*/ 14 h 1392"/>
              <a:gd name="T26" fmla="*/ 936 w 1392"/>
              <a:gd name="T27" fmla="*/ 42 h 1392"/>
              <a:gd name="T28" fmla="*/ 1028 w 1392"/>
              <a:gd name="T29" fmla="*/ 84 h 1392"/>
              <a:gd name="T30" fmla="*/ 1112 w 1392"/>
              <a:gd name="T31" fmla="*/ 138 h 1392"/>
              <a:gd name="T32" fmla="*/ 1188 w 1392"/>
              <a:gd name="T33" fmla="*/ 204 h 1392"/>
              <a:gd name="T34" fmla="*/ 1254 w 1392"/>
              <a:gd name="T35" fmla="*/ 280 h 1392"/>
              <a:gd name="T36" fmla="*/ 1308 w 1392"/>
              <a:gd name="T37" fmla="*/ 364 h 1392"/>
              <a:gd name="T38" fmla="*/ 1350 w 1392"/>
              <a:gd name="T39" fmla="*/ 456 h 1392"/>
              <a:gd name="T40" fmla="*/ 1378 w 1392"/>
              <a:gd name="T41" fmla="*/ 556 h 1392"/>
              <a:gd name="T42" fmla="*/ 1392 w 1392"/>
              <a:gd name="T43" fmla="*/ 660 h 1392"/>
              <a:gd name="T44" fmla="*/ 1392 w 1392"/>
              <a:gd name="T45" fmla="*/ 732 h 1392"/>
              <a:gd name="T46" fmla="*/ 1378 w 1392"/>
              <a:gd name="T47" fmla="*/ 836 h 1392"/>
              <a:gd name="T48" fmla="*/ 1350 w 1392"/>
              <a:gd name="T49" fmla="*/ 934 h 1392"/>
              <a:gd name="T50" fmla="*/ 1308 w 1392"/>
              <a:gd name="T51" fmla="*/ 1028 h 1392"/>
              <a:gd name="T52" fmla="*/ 1254 w 1392"/>
              <a:gd name="T53" fmla="*/ 1112 h 1392"/>
              <a:gd name="T54" fmla="*/ 1188 w 1392"/>
              <a:gd name="T55" fmla="*/ 1188 h 1392"/>
              <a:gd name="T56" fmla="*/ 1112 w 1392"/>
              <a:gd name="T57" fmla="*/ 1254 h 1392"/>
              <a:gd name="T58" fmla="*/ 1028 w 1392"/>
              <a:gd name="T59" fmla="*/ 1308 h 1392"/>
              <a:gd name="T60" fmla="*/ 936 w 1392"/>
              <a:gd name="T61" fmla="*/ 1350 h 1392"/>
              <a:gd name="T62" fmla="*/ 836 w 1392"/>
              <a:gd name="T63" fmla="*/ 1378 h 1392"/>
              <a:gd name="T64" fmla="*/ 732 w 1392"/>
              <a:gd name="T65" fmla="*/ 1390 h 1392"/>
              <a:gd name="T66" fmla="*/ 660 w 1392"/>
              <a:gd name="T67" fmla="*/ 1390 h 1392"/>
              <a:gd name="T68" fmla="*/ 556 w 1392"/>
              <a:gd name="T69" fmla="*/ 1378 h 1392"/>
              <a:gd name="T70" fmla="*/ 456 w 1392"/>
              <a:gd name="T71" fmla="*/ 1350 h 1392"/>
              <a:gd name="T72" fmla="*/ 364 w 1392"/>
              <a:gd name="T73" fmla="*/ 1308 h 1392"/>
              <a:gd name="T74" fmla="*/ 280 w 1392"/>
              <a:gd name="T75" fmla="*/ 1254 h 1392"/>
              <a:gd name="T76" fmla="*/ 204 w 1392"/>
              <a:gd name="T77" fmla="*/ 1188 h 1392"/>
              <a:gd name="T78" fmla="*/ 138 w 1392"/>
              <a:gd name="T79" fmla="*/ 1112 h 1392"/>
              <a:gd name="T80" fmla="*/ 84 w 1392"/>
              <a:gd name="T81" fmla="*/ 1028 h 1392"/>
              <a:gd name="T82" fmla="*/ 42 w 1392"/>
              <a:gd name="T83" fmla="*/ 934 h 1392"/>
              <a:gd name="T84" fmla="*/ 14 w 1392"/>
              <a:gd name="T85" fmla="*/ 836 h 1392"/>
              <a:gd name="T86" fmla="*/ 2 w 1392"/>
              <a:gd name="T87" fmla="*/ 732 h 13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392" h="1392">
                <a:moveTo>
                  <a:pt x="0" y="696"/>
                </a:moveTo>
                <a:lnTo>
                  <a:pt x="0" y="696"/>
                </a:lnTo>
                <a:lnTo>
                  <a:pt x="2" y="660"/>
                </a:lnTo>
                <a:lnTo>
                  <a:pt x="4" y="624"/>
                </a:lnTo>
                <a:lnTo>
                  <a:pt x="8" y="590"/>
                </a:lnTo>
                <a:lnTo>
                  <a:pt x="14" y="556"/>
                </a:lnTo>
                <a:lnTo>
                  <a:pt x="22" y="522"/>
                </a:lnTo>
                <a:lnTo>
                  <a:pt x="32" y="488"/>
                </a:lnTo>
                <a:lnTo>
                  <a:pt x="42" y="456"/>
                </a:lnTo>
                <a:lnTo>
                  <a:pt x="54" y="424"/>
                </a:lnTo>
                <a:lnTo>
                  <a:pt x="68" y="394"/>
                </a:lnTo>
                <a:lnTo>
                  <a:pt x="84" y="364"/>
                </a:lnTo>
                <a:lnTo>
                  <a:pt x="100" y="334"/>
                </a:lnTo>
                <a:lnTo>
                  <a:pt x="120" y="306"/>
                </a:lnTo>
                <a:lnTo>
                  <a:pt x="138" y="280"/>
                </a:lnTo>
                <a:lnTo>
                  <a:pt x="160" y="252"/>
                </a:lnTo>
                <a:lnTo>
                  <a:pt x="180" y="228"/>
                </a:lnTo>
                <a:lnTo>
                  <a:pt x="204" y="204"/>
                </a:lnTo>
                <a:lnTo>
                  <a:pt x="228" y="180"/>
                </a:lnTo>
                <a:lnTo>
                  <a:pt x="254" y="158"/>
                </a:lnTo>
                <a:lnTo>
                  <a:pt x="280" y="138"/>
                </a:lnTo>
                <a:lnTo>
                  <a:pt x="306" y="118"/>
                </a:lnTo>
                <a:lnTo>
                  <a:pt x="336" y="100"/>
                </a:lnTo>
                <a:lnTo>
                  <a:pt x="364" y="84"/>
                </a:lnTo>
                <a:lnTo>
                  <a:pt x="394" y="68"/>
                </a:lnTo>
                <a:lnTo>
                  <a:pt x="426" y="54"/>
                </a:lnTo>
                <a:lnTo>
                  <a:pt x="456" y="42"/>
                </a:lnTo>
                <a:lnTo>
                  <a:pt x="490" y="30"/>
                </a:lnTo>
                <a:lnTo>
                  <a:pt x="522" y="22"/>
                </a:lnTo>
                <a:lnTo>
                  <a:pt x="556" y="14"/>
                </a:lnTo>
                <a:lnTo>
                  <a:pt x="590" y="8"/>
                </a:lnTo>
                <a:lnTo>
                  <a:pt x="624" y="4"/>
                </a:lnTo>
                <a:lnTo>
                  <a:pt x="660" y="0"/>
                </a:lnTo>
                <a:lnTo>
                  <a:pt x="696" y="0"/>
                </a:lnTo>
                <a:lnTo>
                  <a:pt x="696" y="0"/>
                </a:lnTo>
                <a:lnTo>
                  <a:pt x="732" y="0"/>
                </a:lnTo>
                <a:lnTo>
                  <a:pt x="768" y="4"/>
                </a:lnTo>
                <a:lnTo>
                  <a:pt x="802" y="8"/>
                </a:lnTo>
                <a:lnTo>
                  <a:pt x="836" y="14"/>
                </a:lnTo>
                <a:lnTo>
                  <a:pt x="870" y="22"/>
                </a:lnTo>
                <a:lnTo>
                  <a:pt x="902" y="30"/>
                </a:lnTo>
                <a:lnTo>
                  <a:pt x="936" y="42"/>
                </a:lnTo>
                <a:lnTo>
                  <a:pt x="966" y="54"/>
                </a:lnTo>
                <a:lnTo>
                  <a:pt x="998" y="68"/>
                </a:lnTo>
                <a:lnTo>
                  <a:pt x="1028" y="84"/>
                </a:lnTo>
                <a:lnTo>
                  <a:pt x="1056" y="100"/>
                </a:lnTo>
                <a:lnTo>
                  <a:pt x="1086" y="118"/>
                </a:lnTo>
                <a:lnTo>
                  <a:pt x="1112" y="138"/>
                </a:lnTo>
                <a:lnTo>
                  <a:pt x="1138" y="158"/>
                </a:lnTo>
                <a:lnTo>
                  <a:pt x="1164" y="180"/>
                </a:lnTo>
                <a:lnTo>
                  <a:pt x="1188" y="204"/>
                </a:lnTo>
                <a:lnTo>
                  <a:pt x="1212" y="228"/>
                </a:lnTo>
                <a:lnTo>
                  <a:pt x="1234" y="252"/>
                </a:lnTo>
                <a:lnTo>
                  <a:pt x="1254" y="280"/>
                </a:lnTo>
                <a:lnTo>
                  <a:pt x="1274" y="306"/>
                </a:lnTo>
                <a:lnTo>
                  <a:pt x="1292" y="334"/>
                </a:lnTo>
                <a:lnTo>
                  <a:pt x="1308" y="364"/>
                </a:lnTo>
                <a:lnTo>
                  <a:pt x="1324" y="394"/>
                </a:lnTo>
                <a:lnTo>
                  <a:pt x="1338" y="424"/>
                </a:lnTo>
                <a:lnTo>
                  <a:pt x="1350" y="456"/>
                </a:lnTo>
                <a:lnTo>
                  <a:pt x="1360" y="488"/>
                </a:lnTo>
                <a:lnTo>
                  <a:pt x="1370" y="522"/>
                </a:lnTo>
                <a:lnTo>
                  <a:pt x="1378" y="556"/>
                </a:lnTo>
                <a:lnTo>
                  <a:pt x="1384" y="590"/>
                </a:lnTo>
                <a:lnTo>
                  <a:pt x="1388" y="624"/>
                </a:lnTo>
                <a:lnTo>
                  <a:pt x="1392" y="660"/>
                </a:lnTo>
                <a:lnTo>
                  <a:pt x="1392" y="696"/>
                </a:lnTo>
                <a:lnTo>
                  <a:pt x="1392" y="696"/>
                </a:lnTo>
                <a:lnTo>
                  <a:pt x="1392" y="732"/>
                </a:lnTo>
                <a:lnTo>
                  <a:pt x="1388" y="766"/>
                </a:lnTo>
                <a:lnTo>
                  <a:pt x="1384" y="802"/>
                </a:lnTo>
                <a:lnTo>
                  <a:pt x="1378" y="836"/>
                </a:lnTo>
                <a:lnTo>
                  <a:pt x="1370" y="870"/>
                </a:lnTo>
                <a:lnTo>
                  <a:pt x="1360" y="902"/>
                </a:lnTo>
                <a:lnTo>
                  <a:pt x="1350" y="934"/>
                </a:lnTo>
                <a:lnTo>
                  <a:pt x="1338" y="966"/>
                </a:lnTo>
                <a:lnTo>
                  <a:pt x="1324" y="998"/>
                </a:lnTo>
                <a:lnTo>
                  <a:pt x="1308" y="1028"/>
                </a:lnTo>
                <a:lnTo>
                  <a:pt x="1292" y="1056"/>
                </a:lnTo>
                <a:lnTo>
                  <a:pt x="1274" y="1084"/>
                </a:lnTo>
                <a:lnTo>
                  <a:pt x="1254" y="1112"/>
                </a:lnTo>
                <a:lnTo>
                  <a:pt x="1234" y="1138"/>
                </a:lnTo>
                <a:lnTo>
                  <a:pt x="1212" y="1164"/>
                </a:lnTo>
                <a:lnTo>
                  <a:pt x="1188" y="1188"/>
                </a:lnTo>
                <a:lnTo>
                  <a:pt x="1164" y="1210"/>
                </a:lnTo>
                <a:lnTo>
                  <a:pt x="1138" y="1232"/>
                </a:lnTo>
                <a:lnTo>
                  <a:pt x="1112" y="1254"/>
                </a:lnTo>
                <a:lnTo>
                  <a:pt x="1086" y="1272"/>
                </a:lnTo>
                <a:lnTo>
                  <a:pt x="1056" y="1290"/>
                </a:lnTo>
                <a:lnTo>
                  <a:pt x="1028" y="1308"/>
                </a:lnTo>
                <a:lnTo>
                  <a:pt x="998" y="1322"/>
                </a:lnTo>
                <a:lnTo>
                  <a:pt x="966" y="1336"/>
                </a:lnTo>
                <a:lnTo>
                  <a:pt x="936" y="1350"/>
                </a:lnTo>
                <a:lnTo>
                  <a:pt x="902" y="1360"/>
                </a:lnTo>
                <a:lnTo>
                  <a:pt x="870" y="1370"/>
                </a:lnTo>
                <a:lnTo>
                  <a:pt x="836" y="1378"/>
                </a:lnTo>
                <a:lnTo>
                  <a:pt x="802" y="1384"/>
                </a:lnTo>
                <a:lnTo>
                  <a:pt x="768" y="1388"/>
                </a:lnTo>
                <a:lnTo>
                  <a:pt x="732" y="1390"/>
                </a:lnTo>
                <a:lnTo>
                  <a:pt x="696" y="1392"/>
                </a:lnTo>
                <a:lnTo>
                  <a:pt x="696" y="1392"/>
                </a:lnTo>
                <a:lnTo>
                  <a:pt x="660" y="1390"/>
                </a:lnTo>
                <a:lnTo>
                  <a:pt x="624" y="1388"/>
                </a:lnTo>
                <a:lnTo>
                  <a:pt x="590" y="1384"/>
                </a:lnTo>
                <a:lnTo>
                  <a:pt x="556" y="1378"/>
                </a:lnTo>
                <a:lnTo>
                  <a:pt x="522" y="1370"/>
                </a:lnTo>
                <a:lnTo>
                  <a:pt x="490" y="1360"/>
                </a:lnTo>
                <a:lnTo>
                  <a:pt x="456" y="1350"/>
                </a:lnTo>
                <a:lnTo>
                  <a:pt x="426" y="1336"/>
                </a:lnTo>
                <a:lnTo>
                  <a:pt x="394" y="1322"/>
                </a:lnTo>
                <a:lnTo>
                  <a:pt x="364" y="1308"/>
                </a:lnTo>
                <a:lnTo>
                  <a:pt x="336" y="1290"/>
                </a:lnTo>
                <a:lnTo>
                  <a:pt x="306" y="1272"/>
                </a:lnTo>
                <a:lnTo>
                  <a:pt x="280" y="1254"/>
                </a:lnTo>
                <a:lnTo>
                  <a:pt x="254" y="1232"/>
                </a:lnTo>
                <a:lnTo>
                  <a:pt x="228" y="1210"/>
                </a:lnTo>
                <a:lnTo>
                  <a:pt x="204" y="1188"/>
                </a:lnTo>
                <a:lnTo>
                  <a:pt x="180" y="1164"/>
                </a:lnTo>
                <a:lnTo>
                  <a:pt x="160" y="1138"/>
                </a:lnTo>
                <a:lnTo>
                  <a:pt x="138" y="1112"/>
                </a:lnTo>
                <a:lnTo>
                  <a:pt x="120" y="1084"/>
                </a:lnTo>
                <a:lnTo>
                  <a:pt x="100" y="1056"/>
                </a:lnTo>
                <a:lnTo>
                  <a:pt x="84" y="1028"/>
                </a:lnTo>
                <a:lnTo>
                  <a:pt x="68" y="998"/>
                </a:lnTo>
                <a:lnTo>
                  <a:pt x="54" y="966"/>
                </a:lnTo>
                <a:lnTo>
                  <a:pt x="42" y="934"/>
                </a:lnTo>
                <a:lnTo>
                  <a:pt x="32" y="902"/>
                </a:lnTo>
                <a:lnTo>
                  <a:pt x="22" y="870"/>
                </a:lnTo>
                <a:lnTo>
                  <a:pt x="14" y="836"/>
                </a:lnTo>
                <a:lnTo>
                  <a:pt x="8" y="802"/>
                </a:lnTo>
                <a:lnTo>
                  <a:pt x="4" y="766"/>
                </a:lnTo>
                <a:lnTo>
                  <a:pt x="2" y="732"/>
                </a:lnTo>
                <a:lnTo>
                  <a:pt x="0" y="696"/>
                </a:lnTo>
                <a:lnTo>
                  <a:pt x="0" y="696"/>
                </a:lnTo>
                <a:close/>
              </a:path>
            </a:pathLst>
          </a:custGeom>
          <a:solidFill>
            <a:srgbClr val="F9AC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solidFill>
                <a:prstClr val="black">
                  <a:lumMod val="50000"/>
                  <a:lumOff val="50000"/>
                </a:prstClr>
              </a:solidFill>
              <a:latin typeface="맑은 고딕"/>
              <a:ea typeface="맑은 고딕"/>
            </a:endParaRPr>
          </a:p>
        </p:txBody>
      </p:sp>
      <p:sp>
        <p:nvSpPr>
          <p:cNvPr id="38" name="Freeform 22"/>
          <p:cNvSpPr>
            <a:spLocks/>
          </p:cNvSpPr>
          <p:nvPr/>
        </p:nvSpPr>
        <p:spPr bwMode="auto">
          <a:xfrm>
            <a:off x="6969110" y="2334395"/>
            <a:ext cx="870552" cy="590549"/>
          </a:xfrm>
          <a:custGeom>
            <a:avLst/>
            <a:gdLst>
              <a:gd name="T0" fmla="*/ 684 w 684"/>
              <a:gd name="T1" fmla="*/ 0 h 464"/>
              <a:gd name="T2" fmla="*/ 342 w 684"/>
              <a:gd name="T3" fmla="*/ 464 h 464"/>
              <a:gd name="T4" fmla="*/ 0 w 684"/>
              <a:gd name="T5" fmla="*/ 0 h 464"/>
              <a:gd name="T6" fmla="*/ 684 w 684"/>
              <a:gd name="T7" fmla="*/ 0 h 464"/>
            </a:gdLst>
            <a:ahLst/>
            <a:cxnLst>
              <a:cxn ang="0">
                <a:pos x="T0" y="T1"/>
              </a:cxn>
              <a:cxn ang="0">
                <a:pos x="T2" y="T3"/>
              </a:cxn>
              <a:cxn ang="0">
                <a:pos x="T4" y="T5"/>
              </a:cxn>
              <a:cxn ang="0">
                <a:pos x="T6" y="T7"/>
              </a:cxn>
            </a:cxnLst>
            <a:rect l="0" t="0" r="r" b="b"/>
            <a:pathLst>
              <a:path w="684" h="464">
                <a:moveTo>
                  <a:pt x="684" y="0"/>
                </a:moveTo>
                <a:lnTo>
                  <a:pt x="342" y="464"/>
                </a:lnTo>
                <a:lnTo>
                  <a:pt x="0" y="0"/>
                </a:lnTo>
                <a:lnTo>
                  <a:pt x="684" y="0"/>
                </a:lnTo>
                <a:close/>
              </a:path>
            </a:pathLst>
          </a:custGeom>
          <a:solidFill>
            <a:srgbClr val="F9AC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solidFill>
                <a:prstClr val="black">
                  <a:lumMod val="50000"/>
                  <a:lumOff val="50000"/>
                </a:prstClr>
              </a:solidFill>
              <a:latin typeface="맑은 고딕"/>
              <a:ea typeface="맑은 고딕"/>
            </a:endParaRPr>
          </a:p>
        </p:txBody>
      </p:sp>
      <p:sp>
        <p:nvSpPr>
          <p:cNvPr id="39" name="직사각형 38"/>
          <p:cNvSpPr/>
          <p:nvPr/>
        </p:nvSpPr>
        <p:spPr>
          <a:xfrm>
            <a:off x="6762651" y="2031231"/>
            <a:ext cx="1273288" cy="461665"/>
          </a:xfrm>
          <a:prstGeom prst="rect">
            <a:avLst/>
          </a:prstGeom>
        </p:spPr>
        <p:txBody>
          <a:bodyPr wrap="square">
            <a:spAutoFit/>
          </a:bodyPr>
          <a:lstStyle/>
          <a:p>
            <a:pPr algn="ctr" latinLnBrk="0">
              <a:defRPr/>
            </a:pPr>
            <a:r>
              <a:rPr lang="en-US" altLang="ko-KR" sz="2400" kern="0" dirty="0">
                <a:solidFill>
                  <a:prstClr val="black"/>
                </a:solidFill>
                <a:latin typeface="Arial" panose="020B0604020202020204" pitchFamily="34" charset="0"/>
                <a:ea typeface="나눔고딕 ExtraBold" panose="020D0904000000000000" pitchFamily="50" charset="-127"/>
              </a:rPr>
              <a:t>2015</a:t>
            </a:r>
          </a:p>
        </p:txBody>
      </p:sp>
      <p:sp>
        <p:nvSpPr>
          <p:cNvPr id="52" name="직사각형 51"/>
          <p:cNvSpPr/>
          <p:nvPr/>
        </p:nvSpPr>
        <p:spPr>
          <a:xfrm>
            <a:off x="3170836" y="1517013"/>
            <a:ext cx="2946344" cy="707886"/>
          </a:xfrm>
          <a:prstGeom prst="rect">
            <a:avLst/>
          </a:prstGeom>
        </p:spPr>
        <p:txBody>
          <a:bodyPr wrap="square">
            <a:spAutoFit/>
          </a:bodyPr>
          <a:lstStyle/>
          <a:p>
            <a:pPr algn="ctr" latinLnBrk="0"/>
            <a:r>
              <a:rPr lang="mn-MN" altLang="ko-KR" sz="2000" kern="0" dirty="0">
                <a:solidFill>
                  <a:prstClr val="black">
                    <a:lumMod val="50000"/>
                    <a:lumOff val="50000"/>
                  </a:prstClr>
                </a:solidFill>
                <a:latin typeface="Arial" panose="020B0604020202020204" pitchFamily="34" charset="0"/>
                <a:ea typeface="ic 모던고딕 B" panose="02020603020101020101" pitchFamily="18" charset="-127"/>
                <a:cs typeface="Arial" panose="020B0604020202020204" pitchFamily="34" charset="0"/>
              </a:rPr>
              <a:t>Улаанбаатар хотод ТУС-г</a:t>
            </a:r>
            <a:r>
              <a:rPr lang="en-US" altLang="ko-KR" sz="2000" kern="0" dirty="0">
                <a:solidFill>
                  <a:prstClr val="black">
                    <a:lumMod val="50000"/>
                    <a:lumOff val="50000"/>
                  </a:prstClr>
                </a:solidFill>
                <a:latin typeface="Arial" panose="020B0604020202020204" pitchFamily="34" charset="0"/>
                <a:ea typeface="ic 모던고딕 B" panose="02020603020101020101" pitchFamily="18" charset="-127"/>
                <a:cs typeface="Arial" panose="020B0604020202020204" pitchFamily="34" charset="0"/>
              </a:rPr>
              <a:t> </a:t>
            </a:r>
            <a:r>
              <a:rPr lang="mn-MN" altLang="ko-KR" sz="2000" kern="0" dirty="0">
                <a:solidFill>
                  <a:prstClr val="black">
                    <a:lumMod val="50000"/>
                    <a:lumOff val="50000"/>
                  </a:prstClr>
                </a:solidFill>
                <a:latin typeface="Arial" panose="020B0604020202020204" pitchFamily="34" charset="0"/>
                <a:ea typeface="ic 모던고딕 B" panose="02020603020101020101" pitchFamily="18" charset="-127"/>
                <a:cs typeface="Arial" panose="020B0604020202020204" pitchFamily="34" charset="0"/>
              </a:rPr>
              <a:t>нэвтрүүлсэн нь</a:t>
            </a:r>
            <a:endParaRPr lang="en-US" altLang="ko-KR" sz="2000" kern="0" dirty="0">
              <a:solidFill>
                <a:prstClr val="black">
                  <a:lumMod val="50000"/>
                  <a:lumOff val="50000"/>
                </a:prstClr>
              </a:solidFill>
              <a:latin typeface="Arial" panose="020B0604020202020204" pitchFamily="34" charset="0"/>
              <a:ea typeface="ic 모던고딕 B" panose="02020603020101020101" pitchFamily="18" charset="-127"/>
              <a:cs typeface="Arial" panose="020B0604020202020204" pitchFamily="34" charset="0"/>
            </a:endParaRPr>
          </a:p>
        </p:txBody>
      </p:sp>
      <p:grpSp>
        <p:nvGrpSpPr>
          <p:cNvPr id="61" name="그룹 60"/>
          <p:cNvGrpSpPr/>
          <p:nvPr/>
        </p:nvGrpSpPr>
        <p:grpSpPr>
          <a:xfrm>
            <a:off x="3735958" y="2369757"/>
            <a:ext cx="1816100" cy="1819275"/>
            <a:chOff x="3735958" y="2617837"/>
            <a:chExt cx="1816100" cy="1819275"/>
          </a:xfrm>
        </p:grpSpPr>
        <p:grpSp>
          <p:nvGrpSpPr>
            <p:cNvPr id="63" name="그룹 62"/>
            <p:cNvGrpSpPr/>
            <p:nvPr/>
          </p:nvGrpSpPr>
          <p:grpSpPr>
            <a:xfrm>
              <a:off x="3735958" y="2617837"/>
              <a:ext cx="1816100" cy="1819275"/>
              <a:chOff x="6932613" y="2519363"/>
              <a:chExt cx="1816100" cy="1819275"/>
            </a:xfrm>
          </p:grpSpPr>
          <p:sp>
            <p:nvSpPr>
              <p:cNvPr id="67" name="Freeform 11"/>
              <p:cNvSpPr>
                <a:spLocks/>
              </p:cNvSpPr>
              <p:nvPr/>
            </p:nvSpPr>
            <p:spPr bwMode="auto">
              <a:xfrm>
                <a:off x="6932613" y="2519363"/>
                <a:ext cx="1816100" cy="1819275"/>
              </a:xfrm>
              <a:custGeom>
                <a:avLst/>
                <a:gdLst>
                  <a:gd name="T0" fmla="*/ 640 w 1144"/>
                  <a:gd name="T1" fmla="*/ 1118 h 1146"/>
                  <a:gd name="T2" fmla="*/ 640 w 1144"/>
                  <a:gd name="T3" fmla="*/ 1118 h 1146"/>
                  <a:gd name="T4" fmla="*/ 624 w 1144"/>
                  <a:gd name="T5" fmla="*/ 1130 h 1146"/>
                  <a:gd name="T6" fmla="*/ 608 w 1144"/>
                  <a:gd name="T7" fmla="*/ 1138 h 1146"/>
                  <a:gd name="T8" fmla="*/ 590 w 1144"/>
                  <a:gd name="T9" fmla="*/ 1144 h 1146"/>
                  <a:gd name="T10" fmla="*/ 572 w 1144"/>
                  <a:gd name="T11" fmla="*/ 1146 h 1146"/>
                  <a:gd name="T12" fmla="*/ 554 w 1144"/>
                  <a:gd name="T13" fmla="*/ 1144 h 1146"/>
                  <a:gd name="T14" fmla="*/ 536 w 1144"/>
                  <a:gd name="T15" fmla="*/ 1138 h 1146"/>
                  <a:gd name="T16" fmla="*/ 520 w 1144"/>
                  <a:gd name="T17" fmla="*/ 1130 h 1146"/>
                  <a:gd name="T18" fmla="*/ 504 w 1144"/>
                  <a:gd name="T19" fmla="*/ 1118 h 1146"/>
                  <a:gd name="T20" fmla="*/ 28 w 1144"/>
                  <a:gd name="T21" fmla="*/ 642 h 1146"/>
                  <a:gd name="T22" fmla="*/ 28 w 1144"/>
                  <a:gd name="T23" fmla="*/ 642 h 1146"/>
                  <a:gd name="T24" fmla="*/ 16 w 1144"/>
                  <a:gd name="T25" fmla="*/ 626 h 1146"/>
                  <a:gd name="T26" fmla="*/ 6 w 1144"/>
                  <a:gd name="T27" fmla="*/ 610 h 1146"/>
                  <a:gd name="T28" fmla="*/ 2 w 1144"/>
                  <a:gd name="T29" fmla="*/ 592 h 1146"/>
                  <a:gd name="T30" fmla="*/ 0 w 1144"/>
                  <a:gd name="T31" fmla="*/ 574 h 1146"/>
                  <a:gd name="T32" fmla="*/ 2 w 1144"/>
                  <a:gd name="T33" fmla="*/ 554 h 1146"/>
                  <a:gd name="T34" fmla="*/ 6 w 1144"/>
                  <a:gd name="T35" fmla="*/ 536 h 1146"/>
                  <a:gd name="T36" fmla="*/ 16 w 1144"/>
                  <a:gd name="T37" fmla="*/ 520 h 1146"/>
                  <a:gd name="T38" fmla="*/ 28 w 1144"/>
                  <a:gd name="T39" fmla="*/ 504 h 1146"/>
                  <a:gd name="T40" fmla="*/ 504 w 1144"/>
                  <a:gd name="T41" fmla="*/ 28 h 1146"/>
                  <a:gd name="T42" fmla="*/ 504 w 1144"/>
                  <a:gd name="T43" fmla="*/ 28 h 1146"/>
                  <a:gd name="T44" fmla="*/ 520 w 1144"/>
                  <a:gd name="T45" fmla="*/ 16 h 1146"/>
                  <a:gd name="T46" fmla="*/ 536 w 1144"/>
                  <a:gd name="T47" fmla="*/ 8 h 1146"/>
                  <a:gd name="T48" fmla="*/ 554 w 1144"/>
                  <a:gd name="T49" fmla="*/ 2 h 1146"/>
                  <a:gd name="T50" fmla="*/ 572 w 1144"/>
                  <a:gd name="T51" fmla="*/ 0 h 1146"/>
                  <a:gd name="T52" fmla="*/ 590 w 1144"/>
                  <a:gd name="T53" fmla="*/ 2 h 1146"/>
                  <a:gd name="T54" fmla="*/ 608 w 1144"/>
                  <a:gd name="T55" fmla="*/ 8 h 1146"/>
                  <a:gd name="T56" fmla="*/ 624 w 1144"/>
                  <a:gd name="T57" fmla="*/ 16 h 1146"/>
                  <a:gd name="T58" fmla="*/ 640 w 1144"/>
                  <a:gd name="T59" fmla="*/ 28 h 1146"/>
                  <a:gd name="T60" fmla="*/ 1116 w 1144"/>
                  <a:gd name="T61" fmla="*/ 504 h 1146"/>
                  <a:gd name="T62" fmla="*/ 1116 w 1144"/>
                  <a:gd name="T63" fmla="*/ 504 h 1146"/>
                  <a:gd name="T64" fmla="*/ 1128 w 1144"/>
                  <a:gd name="T65" fmla="*/ 520 h 1146"/>
                  <a:gd name="T66" fmla="*/ 1138 w 1144"/>
                  <a:gd name="T67" fmla="*/ 536 h 1146"/>
                  <a:gd name="T68" fmla="*/ 1142 w 1144"/>
                  <a:gd name="T69" fmla="*/ 554 h 1146"/>
                  <a:gd name="T70" fmla="*/ 1144 w 1144"/>
                  <a:gd name="T71" fmla="*/ 574 h 1146"/>
                  <a:gd name="T72" fmla="*/ 1142 w 1144"/>
                  <a:gd name="T73" fmla="*/ 592 h 1146"/>
                  <a:gd name="T74" fmla="*/ 1138 w 1144"/>
                  <a:gd name="T75" fmla="*/ 610 h 1146"/>
                  <a:gd name="T76" fmla="*/ 1128 w 1144"/>
                  <a:gd name="T77" fmla="*/ 626 h 1146"/>
                  <a:gd name="T78" fmla="*/ 1116 w 1144"/>
                  <a:gd name="T79" fmla="*/ 642 h 1146"/>
                  <a:gd name="T80" fmla="*/ 640 w 1144"/>
                  <a:gd name="T81" fmla="*/ 1118 h 1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144" h="1146">
                    <a:moveTo>
                      <a:pt x="640" y="1118"/>
                    </a:moveTo>
                    <a:lnTo>
                      <a:pt x="640" y="1118"/>
                    </a:lnTo>
                    <a:lnTo>
                      <a:pt x="624" y="1130"/>
                    </a:lnTo>
                    <a:lnTo>
                      <a:pt x="608" y="1138"/>
                    </a:lnTo>
                    <a:lnTo>
                      <a:pt x="590" y="1144"/>
                    </a:lnTo>
                    <a:lnTo>
                      <a:pt x="572" y="1146"/>
                    </a:lnTo>
                    <a:lnTo>
                      <a:pt x="554" y="1144"/>
                    </a:lnTo>
                    <a:lnTo>
                      <a:pt x="536" y="1138"/>
                    </a:lnTo>
                    <a:lnTo>
                      <a:pt x="520" y="1130"/>
                    </a:lnTo>
                    <a:lnTo>
                      <a:pt x="504" y="1118"/>
                    </a:lnTo>
                    <a:lnTo>
                      <a:pt x="28" y="642"/>
                    </a:lnTo>
                    <a:lnTo>
                      <a:pt x="28" y="642"/>
                    </a:lnTo>
                    <a:lnTo>
                      <a:pt x="16" y="626"/>
                    </a:lnTo>
                    <a:lnTo>
                      <a:pt x="6" y="610"/>
                    </a:lnTo>
                    <a:lnTo>
                      <a:pt x="2" y="592"/>
                    </a:lnTo>
                    <a:lnTo>
                      <a:pt x="0" y="574"/>
                    </a:lnTo>
                    <a:lnTo>
                      <a:pt x="2" y="554"/>
                    </a:lnTo>
                    <a:lnTo>
                      <a:pt x="6" y="536"/>
                    </a:lnTo>
                    <a:lnTo>
                      <a:pt x="16" y="520"/>
                    </a:lnTo>
                    <a:lnTo>
                      <a:pt x="28" y="504"/>
                    </a:lnTo>
                    <a:lnTo>
                      <a:pt x="504" y="28"/>
                    </a:lnTo>
                    <a:lnTo>
                      <a:pt x="504" y="28"/>
                    </a:lnTo>
                    <a:lnTo>
                      <a:pt x="520" y="16"/>
                    </a:lnTo>
                    <a:lnTo>
                      <a:pt x="536" y="8"/>
                    </a:lnTo>
                    <a:lnTo>
                      <a:pt x="554" y="2"/>
                    </a:lnTo>
                    <a:lnTo>
                      <a:pt x="572" y="0"/>
                    </a:lnTo>
                    <a:lnTo>
                      <a:pt x="590" y="2"/>
                    </a:lnTo>
                    <a:lnTo>
                      <a:pt x="608" y="8"/>
                    </a:lnTo>
                    <a:lnTo>
                      <a:pt x="624" y="16"/>
                    </a:lnTo>
                    <a:lnTo>
                      <a:pt x="640" y="28"/>
                    </a:lnTo>
                    <a:lnTo>
                      <a:pt x="1116" y="504"/>
                    </a:lnTo>
                    <a:lnTo>
                      <a:pt x="1116" y="504"/>
                    </a:lnTo>
                    <a:lnTo>
                      <a:pt x="1128" y="520"/>
                    </a:lnTo>
                    <a:lnTo>
                      <a:pt x="1138" y="536"/>
                    </a:lnTo>
                    <a:lnTo>
                      <a:pt x="1142" y="554"/>
                    </a:lnTo>
                    <a:lnTo>
                      <a:pt x="1144" y="574"/>
                    </a:lnTo>
                    <a:lnTo>
                      <a:pt x="1142" y="592"/>
                    </a:lnTo>
                    <a:lnTo>
                      <a:pt x="1138" y="610"/>
                    </a:lnTo>
                    <a:lnTo>
                      <a:pt x="1128" y="626"/>
                    </a:lnTo>
                    <a:lnTo>
                      <a:pt x="1116" y="642"/>
                    </a:lnTo>
                    <a:lnTo>
                      <a:pt x="640" y="1118"/>
                    </a:lnTo>
                    <a:close/>
                  </a:path>
                </a:pathLst>
              </a:custGeom>
              <a:solidFill>
                <a:sysClr val="window" lastClr="FFFFFF">
                  <a:lumMod val="85000"/>
                </a:sys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0631" eaLnBrk="1" fontAlgn="auto" latinLnBrk="0" hangingPunct="1">
                  <a:lnSpc>
                    <a:spcPct val="100000"/>
                  </a:lnSpc>
                  <a:spcBef>
                    <a:spcPts val="0"/>
                  </a:spcBef>
                  <a:spcAft>
                    <a:spcPts val="0"/>
                  </a:spcAft>
                  <a:buClrTx/>
                  <a:buSzTx/>
                  <a:buFontTx/>
                  <a:buNone/>
                  <a:tabLst/>
                  <a:defRPr/>
                </a:pPr>
                <a:endParaRPr kumimoji="0" lang="ko-KR" altLang="en-US" sz="1800" b="0" i="0" u="none" strike="noStrike" kern="0" cap="none" spc="0" normalizeH="0" baseline="0" noProof="0">
                  <a:ln>
                    <a:noFill/>
                  </a:ln>
                  <a:solidFill>
                    <a:prstClr val="black"/>
                  </a:solidFill>
                  <a:effectLst/>
                  <a:uLnTx/>
                  <a:uFillTx/>
                  <a:latin typeface="나눔고딕 ExtraBold"/>
                </a:endParaRPr>
              </a:p>
            </p:txBody>
          </p:sp>
          <p:sp>
            <p:nvSpPr>
              <p:cNvPr id="69" name="Freeform 12"/>
              <p:cNvSpPr>
                <a:spLocks/>
              </p:cNvSpPr>
              <p:nvPr/>
            </p:nvSpPr>
            <p:spPr bwMode="auto">
              <a:xfrm>
                <a:off x="6996113" y="2582863"/>
                <a:ext cx="1689100" cy="1692275"/>
              </a:xfrm>
              <a:custGeom>
                <a:avLst/>
                <a:gdLst>
                  <a:gd name="T0" fmla="*/ 812 w 1064"/>
                  <a:gd name="T1" fmla="*/ 1004 h 1066"/>
                  <a:gd name="T2" fmla="*/ 812 w 1064"/>
                  <a:gd name="T3" fmla="*/ 1004 h 1066"/>
                  <a:gd name="T4" fmla="*/ 804 w 1064"/>
                  <a:gd name="T5" fmla="*/ 1022 h 1066"/>
                  <a:gd name="T6" fmla="*/ 792 w 1064"/>
                  <a:gd name="T7" fmla="*/ 1036 h 1066"/>
                  <a:gd name="T8" fmla="*/ 778 w 1064"/>
                  <a:gd name="T9" fmla="*/ 1048 h 1066"/>
                  <a:gd name="T10" fmla="*/ 762 w 1064"/>
                  <a:gd name="T11" fmla="*/ 1058 h 1066"/>
                  <a:gd name="T12" fmla="*/ 744 w 1064"/>
                  <a:gd name="T13" fmla="*/ 1064 h 1066"/>
                  <a:gd name="T14" fmla="*/ 726 w 1064"/>
                  <a:gd name="T15" fmla="*/ 1066 h 1066"/>
                  <a:gd name="T16" fmla="*/ 706 w 1064"/>
                  <a:gd name="T17" fmla="*/ 1064 h 1066"/>
                  <a:gd name="T18" fmla="*/ 688 w 1064"/>
                  <a:gd name="T19" fmla="*/ 1060 h 1066"/>
                  <a:gd name="T20" fmla="*/ 60 w 1064"/>
                  <a:gd name="T21" fmla="*/ 814 h 1066"/>
                  <a:gd name="T22" fmla="*/ 60 w 1064"/>
                  <a:gd name="T23" fmla="*/ 814 h 1066"/>
                  <a:gd name="T24" fmla="*/ 44 w 1064"/>
                  <a:gd name="T25" fmla="*/ 804 h 1066"/>
                  <a:gd name="T26" fmla="*/ 28 w 1064"/>
                  <a:gd name="T27" fmla="*/ 792 h 1066"/>
                  <a:gd name="T28" fmla="*/ 16 w 1064"/>
                  <a:gd name="T29" fmla="*/ 778 h 1066"/>
                  <a:gd name="T30" fmla="*/ 8 w 1064"/>
                  <a:gd name="T31" fmla="*/ 762 h 1066"/>
                  <a:gd name="T32" fmla="*/ 2 w 1064"/>
                  <a:gd name="T33" fmla="*/ 744 h 1066"/>
                  <a:gd name="T34" fmla="*/ 0 w 1064"/>
                  <a:gd name="T35" fmla="*/ 726 h 1066"/>
                  <a:gd name="T36" fmla="*/ 0 w 1064"/>
                  <a:gd name="T37" fmla="*/ 708 h 1066"/>
                  <a:gd name="T38" fmla="*/ 6 w 1064"/>
                  <a:gd name="T39" fmla="*/ 688 h 1066"/>
                  <a:gd name="T40" fmla="*/ 252 w 1064"/>
                  <a:gd name="T41" fmla="*/ 62 h 1066"/>
                  <a:gd name="T42" fmla="*/ 252 w 1064"/>
                  <a:gd name="T43" fmla="*/ 62 h 1066"/>
                  <a:gd name="T44" fmla="*/ 260 w 1064"/>
                  <a:gd name="T45" fmla="*/ 44 h 1066"/>
                  <a:gd name="T46" fmla="*/ 272 w 1064"/>
                  <a:gd name="T47" fmla="*/ 30 h 1066"/>
                  <a:gd name="T48" fmla="*/ 286 w 1064"/>
                  <a:gd name="T49" fmla="*/ 18 h 1066"/>
                  <a:gd name="T50" fmla="*/ 302 w 1064"/>
                  <a:gd name="T51" fmla="*/ 8 h 1066"/>
                  <a:gd name="T52" fmla="*/ 320 w 1064"/>
                  <a:gd name="T53" fmla="*/ 2 h 1066"/>
                  <a:gd name="T54" fmla="*/ 338 w 1064"/>
                  <a:gd name="T55" fmla="*/ 0 h 1066"/>
                  <a:gd name="T56" fmla="*/ 358 w 1064"/>
                  <a:gd name="T57" fmla="*/ 2 h 1066"/>
                  <a:gd name="T58" fmla="*/ 376 w 1064"/>
                  <a:gd name="T59" fmla="*/ 6 h 1066"/>
                  <a:gd name="T60" fmla="*/ 1004 w 1064"/>
                  <a:gd name="T61" fmla="*/ 252 h 1066"/>
                  <a:gd name="T62" fmla="*/ 1004 w 1064"/>
                  <a:gd name="T63" fmla="*/ 252 h 1066"/>
                  <a:gd name="T64" fmla="*/ 1020 w 1064"/>
                  <a:gd name="T65" fmla="*/ 262 h 1066"/>
                  <a:gd name="T66" fmla="*/ 1036 w 1064"/>
                  <a:gd name="T67" fmla="*/ 274 h 1066"/>
                  <a:gd name="T68" fmla="*/ 1048 w 1064"/>
                  <a:gd name="T69" fmla="*/ 288 h 1066"/>
                  <a:gd name="T70" fmla="*/ 1056 w 1064"/>
                  <a:gd name="T71" fmla="*/ 304 h 1066"/>
                  <a:gd name="T72" fmla="*/ 1062 w 1064"/>
                  <a:gd name="T73" fmla="*/ 322 h 1066"/>
                  <a:gd name="T74" fmla="*/ 1064 w 1064"/>
                  <a:gd name="T75" fmla="*/ 340 h 1066"/>
                  <a:gd name="T76" fmla="*/ 1064 w 1064"/>
                  <a:gd name="T77" fmla="*/ 358 h 1066"/>
                  <a:gd name="T78" fmla="*/ 1058 w 1064"/>
                  <a:gd name="T79" fmla="*/ 378 h 1066"/>
                  <a:gd name="T80" fmla="*/ 812 w 1064"/>
                  <a:gd name="T81" fmla="*/ 1004 h 10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64" h="1066">
                    <a:moveTo>
                      <a:pt x="812" y="1004"/>
                    </a:moveTo>
                    <a:lnTo>
                      <a:pt x="812" y="1004"/>
                    </a:lnTo>
                    <a:lnTo>
                      <a:pt x="804" y="1022"/>
                    </a:lnTo>
                    <a:lnTo>
                      <a:pt x="792" y="1036"/>
                    </a:lnTo>
                    <a:lnTo>
                      <a:pt x="778" y="1048"/>
                    </a:lnTo>
                    <a:lnTo>
                      <a:pt x="762" y="1058"/>
                    </a:lnTo>
                    <a:lnTo>
                      <a:pt x="744" y="1064"/>
                    </a:lnTo>
                    <a:lnTo>
                      <a:pt x="726" y="1066"/>
                    </a:lnTo>
                    <a:lnTo>
                      <a:pt x="706" y="1064"/>
                    </a:lnTo>
                    <a:lnTo>
                      <a:pt x="688" y="1060"/>
                    </a:lnTo>
                    <a:lnTo>
                      <a:pt x="60" y="814"/>
                    </a:lnTo>
                    <a:lnTo>
                      <a:pt x="60" y="814"/>
                    </a:lnTo>
                    <a:lnTo>
                      <a:pt x="44" y="804"/>
                    </a:lnTo>
                    <a:lnTo>
                      <a:pt x="28" y="792"/>
                    </a:lnTo>
                    <a:lnTo>
                      <a:pt x="16" y="778"/>
                    </a:lnTo>
                    <a:lnTo>
                      <a:pt x="8" y="762"/>
                    </a:lnTo>
                    <a:lnTo>
                      <a:pt x="2" y="744"/>
                    </a:lnTo>
                    <a:lnTo>
                      <a:pt x="0" y="726"/>
                    </a:lnTo>
                    <a:lnTo>
                      <a:pt x="0" y="708"/>
                    </a:lnTo>
                    <a:lnTo>
                      <a:pt x="6" y="688"/>
                    </a:lnTo>
                    <a:lnTo>
                      <a:pt x="252" y="62"/>
                    </a:lnTo>
                    <a:lnTo>
                      <a:pt x="252" y="62"/>
                    </a:lnTo>
                    <a:lnTo>
                      <a:pt x="260" y="44"/>
                    </a:lnTo>
                    <a:lnTo>
                      <a:pt x="272" y="30"/>
                    </a:lnTo>
                    <a:lnTo>
                      <a:pt x="286" y="18"/>
                    </a:lnTo>
                    <a:lnTo>
                      <a:pt x="302" y="8"/>
                    </a:lnTo>
                    <a:lnTo>
                      <a:pt x="320" y="2"/>
                    </a:lnTo>
                    <a:lnTo>
                      <a:pt x="338" y="0"/>
                    </a:lnTo>
                    <a:lnTo>
                      <a:pt x="358" y="2"/>
                    </a:lnTo>
                    <a:lnTo>
                      <a:pt x="376" y="6"/>
                    </a:lnTo>
                    <a:lnTo>
                      <a:pt x="1004" y="252"/>
                    </a:lnTo>
                    <a:lnTo>
                      <a:pt x="1004" y="252"/>
                    </a:lnTo>
                    <a:lnTo>
                      <a:pt x="1020" y="262"/>
                    </a:lnTo>
                    <a:lnTo>
                      <a:pt x="1036" y="274"/>
                    </a:lnTo>
                    <a:lnTo>
                      <a:pt x="1048" y="288"/>
                    </a:lnTo>
                    <a:lnTo>
                      <a:pt x="1056" y="304"/>
                    </a:lnTo>
                    <a:lnTo>
                      <a:pt x="1062" y="322"/>
                    </a:lnTo>
                    <a:lnTo>
                      <a:pt x="1064" y="340"/>
                    </a:lnTo>
                    <a:lnTo>
                      <a:pt x="1064" y="358"/>
                    </a:lnTo>
                    <a:lnTo>
                      <a:pt x="1058" y="378"/>
                    </a:lnTo>
                    <a:lnTo>
                      <a:pt x="812" y="1004"/>
                    </a:lnTo>
                    <a:close/>
                  </a:path>
                </a:pathLst>
              </a:custGeom>
              <a:noFill/>
              <a:ln w="12700">
                <a:solidFill>
                  <a:sysClr val="window" lastClr="FFFFFF">
                    <a:lumMod val="75000"/>
                  </a:sys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defTabSz="910631" eaLnBrk="1" fontAlgn="auto" latinLnBrk="0" hangingPunct="1">
                  <a:lnSpc>
                    <a:spcPct val="100000"/>
                  </a:lnSpc>
                  <a:spcBef>
                    <a:spcPts val="0"/>
                  </a:spcBef>
                  <a:spcAft>
                    <a:spcPts val="0"/>
                  </a:spcAft>
                  <a:buClrTx/>
                  <a:buSzTx/>
                  <a:buFontTx/>
                  <a:buNone/>
                  <a:tabLst/>
                  <a:defRPr/>
                </a:pPr>
                <a:endParaRPr kumimoji="0" lang="ko-KR" altLang="en-US" sz="1800" b="0" i="0" u="none" strike="noStrike" kern="0" cap="none" spc="0" normalizeH="0" baseline="0" noProof="0">
                  <a:ln>
                    <a:noFill/>
                  </a:ln>
                  <a:solidFill>
                    <a:prstClr val="black"/>
                  </a:solidFill>
                  <a:effectLst/>
                  <a:uLnTx/>
                  <a:uFillTx/>
                  <a:latin typeface="나눔고딕 ExtraBold"/>
                </a:endParaRPr>
              </a:p>
            </p:txBody>
          </p:sp>
        </p:grpSp>
        <p:sp>
          <p:nvSpPr>
            <p:cNvPr id="65" name="Freeform 18"/>
            <p:cNvSpPr>
              <a:spLocks noEditPoints="1"/>
            </p:cNvSpPr>
            <p:nvPr/>
          </p:nvSpPr>
          <p:spPr bwMode="auto">
            <a:xfrm>
              <a:off x="4208355" y="3045666"/>
              <a:ext cx="871306" cy="867637"/>
            </a:xfrm>
            <a:custGeom>
              <a:avLst/>
              <a:gdLst>
                <a:gd name="T0" fmla="*/ 134 w 476"/>
                <a:gd name="T1" fmla="*/ 62 h 474"/>
                <a:gd name="T2" fmla="*/ 132 w 476"/>
                <a:gd name="T3" fmla="*/ 24 h 474"/>
                <a:gd name="T4" fmla="*/ 50 w 476"/>
                <a:gd name="T5" fmla="*/ 92 h 474"/>
                <a:gd name="T6" fmla="*/ 112 w 476"/>
                <a:gd name="T7" fmla="*/ 90 h 474"/>
                <a:gd name="T8" fmla="*/ 164 w 476"/>
                <a:gd name="T9" fmla="*/ 148 h 474"/>
                <a:gd name="T10" fmla="*/ 136 w 476"/>
                <a:gd name="T11" fmla="*/ 158 h 474"/>
                <a:gd name="T12" fmla="*/ 146 w 476"/>
                <a:gd name="T13" fmla="*/ 256 h 474"/>
                <a:gd name="T14" fmla="*/ 216 w 476"/>
                <a:gd name="T15" fmla="*/ 362 h 474"/>
                <a:gd name="T16" fmla="*/ 266 w 476"/>
                <a:gd name="T17" fmla="*/ 368 h 474"/>
                <a:gd name="T18" fmla="*/ 362 w 476"/>
                <a:gd name="T19" fmla="*/ 296 h 474"/>
                <a:gd name="T20" fmla="*/ 362 w 476"/>
                <a:gd name="T21" fmla="*/ 258 h 474"/>
                <a:gd name="T22" fmla="*/ 258 w 476"/>
                <a:gd name="T23" fmla="*/ 158 h 474"/>
                <a:gd name="T24" fmla="*/ 194 w 476"/>
                <a:gd name="T25" fmla="*/ 102 h 474"/>
                <a:gd name="T26" fmla="*/ 344 w 476"/>
                <a:gd name="T27" fmla="*/ 194 h 474"/>
                <a:gd name="T28" fmla="*/ 394 w 476"/>
                <a:gd name="T29" fmla="*/ 222 h 474"/>
                <a:gd name="T30" fmla="*/ 398 w 476"/>
                <a:gd name="T31" fmla="*/ 138 h 474"/>
                <a:gd name="T32" fmla="*/ 296 w 476"/>
                <a:gd name="T33" fmla="*/ 96 h 474"/>
                <a:gd name="T34" fmla="*/ 194 w 476"/>
                <a:gd name="T35" fmla="*/ 102 h 474"/>
                <a:gd name="T36" fmla="*/ 406 w 476"/>
                <a:gd name="T37" fmla="*/ 70 h 474"/>
                <a:gd name="T38" fmla="*/ 462 w 476"/>
                <a:gd name="T39" fmla="*/ 160 h 474"/>
                <a:gd name="T40" fmla="*/ 232 w 476"/>
                <a:gd name="T41" fmla="*/ 70 h 474"/>
                <a:gd name="T42" fmla="*/ 392 w 476"/>
                <a:gd name="T43" fmla="*/ 104 h 474"/>
                <a:gd name="T44" fmla="*/ 356 w 476"/>
                <a:gd name="T45" fmla="*/ 32 h 474"/>
                <a:gd name="T46" fmla="*/ 206 w 476"/>
                <a:gd name="T47" fmla="*/ 2 h 474"/>
                <a:gd name="T48" fmla="*/ 154 w 476"/>
                <a:gd name="T49" fmla="*/ 82 h 474"/>
                <a:gd name="T50" fmla="*/ 334 w 476"/>
                <a:gd name="T51" fmla="*/ 364 h 474"/>
                <a:gd name="T52" fmla="*/ 300 w 476"/>
                <a:gd name="T53" fmla="*/ 414 h 474"/>
                <a:gd name="T54" fmla="*/ 410 w 476"/>
                <a:gd name="T55" fmla="*/ 402 h 474"/>
                <a:gd name="T56" fmla="*/ 390 w 476"/>
                <a:gd name="T57" fmla="*/ 316 h 474"/>
                <a:gd name="T58" fmla="*/ 100 w 476"/>
                <a:gd name="T59" fmla="*/ 118 h 474"/>
                <a:gd name="T60" fmla="*/ 30 w 476"/>
                <a:gd name="T61" fmla="*/ 122 h 474"/>
                <a:gd name="T62" fmla="*/ 0 w 476"/>
                <a:gd name="T63" fmla="*/ 238 h 474"/>
                <a:gd name="T64" fmla="*/ 42 w 476"/>
                <a:gd name="T65" fmla="*/ 174 h 474"/>
                <a:gd name="T66" fmla="*/ 474 w 476"/>
                <a:gd name="T67" fmla="*/ 218 h 474"/>
                <a:gd name="T68" fmla="*/ 426 w 476"/>
                <a:gd name="T69" fmla="*/ 158 h 474"/>
                <a:gd name="T70" fmla="*/ 414 w 476"/>
                <a:gd name="T71" fmla="*/ 242 h 474"/>
                <a:gd name="T72" fmla="*/ 436 w 476"/>
                <a:gd name="T73" fmla="*/ 276 h 474"/>
                <a:gd name="T74" fmla="*/ 424 w 476"/>
                <a:gd name="T75" fmla="*/ 342 h 474"/>
                <a:gd name="T76" fmla="*/ 464 w 476"/>
                <a:gd name="T77" fmla="*/ 310 h 474"/>
                <a:gd name="T78" fmla="*/ 474 w 476"/>
                <a:gd name="T79" fmla="*/ 218 h 474"/>
                <a:gd name="T80" fmla="*/ 214 w 476"/>
                <a:gd name="T81" fmla="*/ 428 h 474"/>
                <a:gd name="T82" fmla="*/ 142 w 476"/>
                <a:gd name="T83" fmla="*/ 424 h 474"/>
                <a:gd name="T84" fmla="*/ 106 w 476"/>
                <a:gd name="T85" fmla="*/ 434 h 474"/>
                <a:gd name="T86" fmla="*/ 238 w 476"/>
                <a:gd name="T87" fmla="*/ 474 h 474"/>
                <a:gd name="T88" fmla="*/ 342 w 476"/>
                <a:gd name="T89" fmla="*/ 450 h 474"/>
                <a:gd name="T90" fmla="*/ 252 w 476"/>
                <a:gd name="T91" fmla="*/ 432 h 474"/>
                <a:gd name="T92" fmla="*/ 198 w 476"/>
                <a:gd name="T93" fmla="*/ 396 h 474"/>
                <a:gd name="T94" fmla="*/ 162 w 476"/>
                <a:gd name="T95" fmla="*/ 340 h 474"/>
                <a:gd name="T96" fmla="*/ 110 w 476"/>
                <a:gd name="T97" fmla="*/ 178 h 474"/>
                <a:gd name="T98" fmla="*/ 90 w 476"/>
                <a:gd name="T99" fmla="*/ 158 h 474"/>
                <a:gd name="T100" fmla="*/ 16 w 476"/>
                <a:gd name="T101" fmla="*/ 280 h 474"/>
                <a:gd name="T102" fmla="*/ 46 w 476"/>
                <a:gd name="T103" fmla="*/ 366 h 474"/>
                <a:gd name="T104" fmla="*/ 150 w 476"/>
                <a:gd name="T105" fmla="*/ 40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76" h="474">
                  <a:moveTo>
                    <a:pt x="112" y="90"/>
                  </a:moveTo>
                  <a:lnTo>
                    <a:pt x="112" y="90"/>
                  </a:lnTo>
                  <a:lnTo>
                    <a:pt x="120" y="84"/>
                  </a:lnTo>
                  <a:lnTo>
                    <a:pt x="128" y="80"/>
                  </a:lnTo>
                  <a:lnTo>
                    <a:pt x="128" y="80"/>
                  </a:lnTo>
                  <a:lnTo>
                    <a:pt x="134" y="62"/>
                  </a:lnTo>
                  <a:lnTo>
                    <a:pt x="144" y="44"/>
                  </a:lnTo>
                  <a:lnTo>
                    <a:pt x="154" y="28"/>
                  </a:lnTo>
                  <a:lnTo>
                    <a:pt x="166" y="10"/>
                  </a:lnTo>
                  <a:lnTo>
                    <a:pt x="166" y="10"/>
                  </a:lnTo>
                  <a:lnTo>
                    <a:pt x="148" y="18"/>
                  </a:lnTo>
                  <a:lnTo>
                    <a:pt x="132" y="24"/>
                  </a:lnTo>
                  <a:lnTo>
                    <a:pt x="116" y="34"/>
                  </a:lnTo>
                  <a:lnTo>
                    <a:pt x="102" y="44"/>
                  </a:lnTo>
                  <a:lnTo>
                    <a:pt x="86" y="54"/>
                  </a:lnTo>
                  <a:lnTo>
                    <a:pt x="74" y="66"/>
                  </a:lnTo>
                  <a:lnTo>
                    <a:pt x="62" y="80"/>
                  </a:lnTo>
                  <a:lnTo>
                    <a:pt x="50" y="92"/>
                  </a:lnTo>
                  <a:lnTo>
                    <a:pt x="50" y="92"/>
                  </a:lnTo>
                  <a:lnTo>
                    <a:pt x="74" y="90"/>
                  </a:lnTo>
                  <a:lnTo>
                    <a:pt x="100" y="88"/>
                  </a:lnTo>
                  <a:lnTo>
                    <a:pt x="100" y="88"/>
                  </a:lnTo>
                  <a:lnTo>
                    <a:pt x="112" y="90"/>
                  </a:lnTo>
                  <a:lnTo>
                    <a:pt x="112" y="90"/>
                  </a:lnTo>
                  <a:close/>
                  <a:moveTo>
                    <a:pt x="178" y="124"/>
                  </a:moveTo>
                  <a:lnTo>
                    <a:pt x="178" y="124"/>
                  </a:lnTo>
                  <a:lnTo>
                    <a:pt x="176" y="132"/>
                  </a:lnTo>
                  <a:lnTo>
                    <a:pt x="174" y="138"/>
                  </a:lnTo>
                  <a:lnTo>
                    <a:pt x="170" y="144"/>
                  </a:lnTo>
                  <a:lnTo>
                    <a:pt x="164" y="148"/>
                  </a:lnTo>
                  <a:lnTo>
                    <a:pt x="160" y="152"/>
                  </a:lnTo>
                  <a:lnTo>
                    <a:pt x="152" y="156"/>
                  </a:lnTo>
                  <a:lnTo>
                    <a:pt x="146" y="158"/>
                  </a:lnTo>
                  <a:lnTo>
                    <a:pt x="138" y="158"/>
                  </a:lnTo>
                  <a:lnTo>
                    <a:pt x="138" y="158"/>
                  </a:lnTo>
                  <a:lnTo>
                    <a:pt x="136" y="158"/>
                  </a:lnTo>
                  <a:lnTo>
                    <a:pt x="136" y="158"/>
                  </a:lnTo>
                  <a:lnTo>
                    <a:pt x="134" y="178"/>
                  </a:lnTo>
                  <a:lnTo>
                    <a:pt x="134" y="178"/>
                  </a:lnTo>
                  <a:lnTo>
                    <a:pt x="136" y="206"/>
                  </a:lnTo>
                  <a:lnTo>
                    <a:pt x="140" y="232"/>
                  </a:lnTo>
                  <a:lnTo>
                    <a:pt x="146" y="256"/>
                  </a:lnTo>
                  <a:lnTo>
                    <a:pt x="156" y="280"/>
                  </a:lnTo>
                  <a:lnTo>
                    <a:pt x="168" y="304"/>
                  </a:lnTo>
                  <a:lnTo>
                    <a:pt x="182" y="324"/>
                  </a:lnTo>
                  <a:lnTo>
                    <a:pt x="198" y="344"/>
                  </a:lnTo>
                  <a:lnTo>
                    <a:pt x="216" y="362"/>
                  </a:lnTo>
                  <a:lnTo>
                    <a:pt x="216" y="362"/>
                  </a:lnTo>
                  <a:lnTo>
                    <a:pt x="226" y="358"/>
                  </a:lnTo>
                  <a:lnTo>
                    <a:pt x="238" y="356"/>
                  </a:lnTo>
                  <a:lnTo>
                    <a:pt x="238" y="356"/>
                  </a:lnTo>
                  <a:lnTo>
                    <a:pt x="248" y="358"/>
                  </a:lnTo>
                  <a:lnTo>
                    <a:pt x="258" y="362"/>
                  </a:lnTo>
                  <a:lnTo>
                    <a:pt x="266" y="368"/>
                  </a:lnTo>
                  <a:lnTo>
                    <a:pt x="272" y="376"/>
                  </a:lnTo>
                  <a:lnTo>
                    <a:pt x="272" y="376"/>
                  </a:lnTo>
                  <a:lnTo>
                    <a:pt x="298" y="360"/>
                  </a:lnTo>
                  <a:lnTo>
                    <a:pt x="322" y="342"/>
                  </a:lnTo>
                  <a:lnTo>
                    <a:pt x="344" y="320"/>
                  </a:lnTo>
                  <a:lnTo>
                    <a:pt x="362" y="296"/>
                  </a:lnTo>
                  <a:lnTo>
                    <a:pt x="362" y="296"/>
                  </a:lnTo>
                  <a:lnTo>
                    <a:pt x="358" y="288"/>
                  </a:lnTo>
                  <a:lnTo>
                    <a:pt x="356" y="276"/>
                  </a:lnTo>
                  <a:lnTo>
                    <a:pt x="356" y="276"/>
                  </a:lnTo>
                  <a:lnTo>
                    <a:pt x="358" y="266"/>
                  </a:lnTo>
                  <a:lnTo>
                    <a:pt x="362" y="258"/>
                  </a:lnTo>
                  <a:lnTo>
                    <a:pt x="362" y="258"/>
                  </a:lnTo>
                  <a:lnTo>
                    <a:pt x="344" y="234"/>
                  </a:lnTo>
                  <a:lnTo>
                    <a:pt x="326" y="212"/>
                  </a:lnTo>
                  <a:lnTo>
                    <a:pt x="306" y="192"/>
                  </a:lnTo>
                  <a:lnTo>
                    <a:pt x="282" y="174"/>
                  </a:lnTo>
                  <a:lnTo>
                    <a:pt x="258" y="158"/>
                  </a:lnTo>
                  <a:lnTo>
                    <a:pt x="234" y="144"/>
                  </a:lnTo>
                  <a:lnTo>
                    <a:pt x="206" y="134"/>
                  </a:lnTo>
                  <a:lnTo>
                    <a:pt x="178" y="124"/>
                  </a:lnTo>
                  <a:lnTo>
                    <a:pt x="178" y="124"/>
                  </a:lnTo>
                  <a:close/>
                  <a:moveTo>
                    <a:pt x="194" y="102"/>
                  </a:moveTo>
                  <a:lnTo>
                    <a:pt x="194" y="102"/>
                  </a:lnTo>
                  <a:lnTo>
                    <a:pt x="222" y="112"/>
                  </a:lnTo>
                  <a:lnTo>
                    <a:pt x="250" y="124"/>
                  </a:lnTo>
                  <a:lnTo>
                    <a:pt x="274" y="138"/>
                  </a:lnTo>
                  <a:lnTo>
                    <a:pt x="300" y="156"/>
                  </a:lnTo>
                  <a:lnTo>
                    <a:pt x="322" y="174"/>
                  </a:lnTo>
                  <a:lnTo>
                    <a:pt x="344" y="194"/>
                  </a:lnTo>
                  <a:lnTo>
                    <a:pt x="362" y="216"/>
                  </a:lnTo>
                  <a:lnTo>
                    <a:pt x="380" y="240"/>
                  </a:lnTo>
                  <a:lnTo>
                    <a:pt x="380" y="240"/>
                  </a:lnTo>
                  <a:lnTo>
                    <a:pt x="390" y="238"/>
                  </a:lnTo>
                  <a:lnTo>
                    <a:pt x="390" y="238"/>
                  </a:lnTo>
                  <a:lnTo>
                    <a:pt x="394" y="222"/>
                  </a:lnTo>
                  <a:lnTo>
                    <a:pt x="398" y="204"/>
                  </a:lnTo>
                  <a:lnTo>
                    <a:pt x="400" y="186"/>
                  </a:lnTo>
                  <a:lnTo>
                    <a:pt x="402" y="168"/>
                  </a:lnTo>
                  <a:lnTo>
                    <a:pt x="402" y="168"/>
                  </a:lnTo>
                  <a:lnTo>
                    <a:pt x="398" y="138"/>
                  </a:lnTo>
                  <a:lnTo>
                    <a:pt x="398" y="138"/>
                  </a:lnTo>
                  <a:lnTo>
                    <a:pt x="384" y="128"/>
                  </a:lnTo>
                  <a:lnTo>
                    <a:pt x="368" y="118"/>
                  </a:lnTo>
                  <a:lnTo>
                    <a:pt x="350" y="112"/>
                  </a:lnTo>
                  <a:lnTo>
                    <a:pt x="332" y="106"/>
                  </a:lnTo>
                  <a:lnTo>
                    <a:pt x="314" y="100"/>
                  </a:lnTo>
                  <a:lnTo>
                    <a:pt x="296" y="96"/>
                  </a:lnTo>
                  <a:lnTo>
                    <a:pt x="278" y="94"/>
                  </a:lnTo>
                  <a:lnTo>
                    <a:pt x="258" y="94"/>
                  </a:lnTo>
                  <a:lnTo>
                    <a:pt x="258" y="94"/>
                  </a:lnTo>
                  <a:lnTo>
                    <a:pt x="224" y="96"/>
                  </a:lnTo>
                  <a:lnTo>
                    <a:pt x="194" y="102"/>
                  </a:lnTo>
                  <a:lnTo>
                    <a:pt x="194" y="102"/>
                  </a:lnTo>
                  <a:close/>
                  <a:moveTo>
                    <a:pt x="462" y="160"/>
                  </a:moveTo>
                  <a:lnTo>
                    <a:pt x="462" y="160"/>
                  </a:lnTo>
                  <a:lnTo>
                    <a:pt x="452" y="136"/>
                  </a:lnTo>
                  <a:lnTo>
                    <a:pt x="440" y="112"/>
                  </a:lnTo>
                  <a:lnTo>
                    <a:pt x="424" y="90"/>
                  </a:lnTo>
                  <a:lnTo>
                    <a:pt x="406" y="70"/>
                  </a:lnTo>
                  <a:lnTo>
                    <a:pt x="406" y="70"/>
                  </a:lnTo>
                  <a:lnTo>
                    <a:pt x="416" y="96"/>
                  </a:lnTo>
                  <a:lnTo>
                    <a:pt x="422" y="124"/>
                  </a:lnTo>
                  <a:lnTo>
                    <a:pt x="422" y="124"/>
                  </a:lnTo>
                  <a:lnTo>
                    <a:pt x="442" y="140"/>
                  </a:lnTo>
                  <a:lnTo>
                    <a:pt x="462" y="160"/>
                  </a:lnTo>
                  <a:lnTo>
                    <a:pt x="462" y="160"/>
                  </a:lnTo>
                  <a:close/>
                  <a:moveTo>
                    <a:pt x="162" y="86"/>
                  </a:moveTo>
                  <a:lnTo>
                    <a:pt x="162" y="86"/>
                  </a:lnTo>
                  <a:lnTo>
                    <a:pt x="184" y="80"/>
                  </a:lnTo>
                  <a:lnTo>
                    <a:pt x="208" y="74"/>
                  </a:lnTo>
                  <a:lnTo>
                    <a:pt x="232" y="70"/>
                  </a:lnTo>
                  <a:lnTo>
                    <a:pt x="258" y="70"/>
                  </a:lnTo>
                  <a:lnTo>
                    <a:pt x="258" y="70"/>
                  </a:lnTo>
                  <a:lnTo>
                    <a:pt x="294" y="72"/>
                  </a:lnTo>
                  <a:lnTo>
                    <a:pt x="328" y="78"/>
                  </a:lnTo>
                  <a:lnTo>
                    <a:pt x="360" y="90"/>
                  </a:lnTo>
                  <a:lnTo>
                    <a:pt x="392" y="104"/>
                  </a:lnTo>
                  <a:lnTo>
                    <a:pt x="392" y="104"/>
                  </a:lnTo>
                  <a:lnTo>
                    <a:pt x="386" y="84"/>
                  </a:lnTo>
                  <a:lnTo>
                    <a:pt x="378" y="66"/>
                  </a:lnTo>
                  <a:lnTo>
                    <a:pt x="368" y="48"/>
                  </a:lnTo>
                  <a:lnTo>
                    <a:pt x="356" y="32"/>
                  </a:lnTo>
                  <a:lnTo>
                    <a:pt x="356" y="32"/>
                  </a:lnTo>
                  <a:lnTo>
                    <a:pt x="328" y="18"/>
                  </a:lnTo>
                  <a:lnTo>
                    <a:pt x="300" y="8"/>
                  </a:lnTo>
                  <a:lnTo>
                    <a:pt x="270" y="2"/>
                  </a:lnTo>
                  <a:lnTo>
                    <a:pt x="238" y="0"/>
                  </a:lnTo>
                  <a:lnTo>
                    <a:pt x="238" y="0"/>
                  </a:lnTo>
                  <a:lnTo>
                    <a:pt x="206" y="2"/>
                  </a:lnTo>
                  <a:lnTo>
                    <a:pt x="206" y="2"/>
                  </a:lnTo>
                  <a:lnTo>
                    <a:pt x="190" y="20"/>
                  </a:lnTo>
                  <a:lnTo>
                    <a:pt x="176" y="40"/>
                  </a:lnTo>
                  <a:lnTo>
                    <a:pt x="164" y="60"/>
                  </a:lnTo>
                  <a:lnTo>
                    <a:pt x="154" y="82"/>
                  </a:lnTo>
                  <a:lnTo>
                    <a:pt x="154" y="82"/>
                  </a:lnTo>
                  <a:lnTo>
                    <a:pt x="162" y="86"/>
                  </a:lnTo>
                  <a:lnTo>
                    <a:pt x="162" y="86"/>
                  </a:lnTo>
                  <a:close/>
                  <a:moveTo>
                    <a:pt x="380" y="314"/>
                  </a:moveTo>
                  <a:lnTo>
                    <a:pt x="380" y="314"/>
                  </a:lnTo>
                  <a:lnTo>
                    <a:pt x="360" y="340"/>
                  </a:lnTo>
                  <a:lnTo>
                    <a:pt x="334" y="364"/>
                  </a:lnTo>
                  <a:lnTo>
                    <a:pt x="308" y="384"/>
                  </a:lnTo>
                  <a:lnTo>
                    <a:pt x="276" y="402"/>
                  </a:lnTo>
                  <a:lnTo>
                    <a:pt x="276" y="402"/>
                  </a:lnTo>
                  <a:lnTo>
                    <a:pt x="276" y="404"/>
                  </a:lnTo>
                  <a:lnTo>
                    <a:pt x="276" y="404"/>
                  </a:lnTo>
                  <a:lnTo>
                    <a:pt x="300" y="414"/>
                  </a:lnTo>
                  <a:lnTo>
                    <a:pt x="324" y="422"/>
                  </a:lnTo>
                  <a:lnTo>
                    <a:pt x="350" y="428"/>
                  </a:lnTo>
                  <a:lnTo>
                    <a:pt x="376" y="430"/>
                  </a:lnTo>
                  <a:lnTo>
                    <a:pt x="376" y="430"/>
                  </a:lnTo>
                  <a:lnTo>
                    <a:pt x="394" y="416"/>
                  </a:lnTo>
                  <a:lnTo>
                    <a:pt x="410" y="402"/>
                  </a:lnTo>
                  <a:lnTo>
                    <a:pt x="410" y="402"/>
                  </a:lnTo>
                  <a:lnTo>
                    <a:pt x="406" y="380"/>
                  </a:lnTo>
                  <a:lnTo>
                    <a:pt x="402" y="358"/>
                  </a:lnTo>
                  <a:lnTo>
                    <a:pt x="398" y="336"/>
                  </a:lnTo>
                  <a:lnTo>
                    <a:pt x="390" y="316"/>
                  </a:lnTo>
                  <a:lnTo>
                    <a:pt x="390" y="316"/>
                  </a:lnTo>
                  <a:lnTo>
                    <a:pt x="380" y="314"/>
                  </a:lnTo>
                  <a:lnTo>
                    <a:pt x="380" y="314"/>
                  </a:lnTo>
                  <a:close/>
                  <a:moveTo>
                    <a:pt x="100" y="120"/>
                  </a:moveTo>
                  <a:lnTo>
                    <a:pt x="100" y="120"/>
                  </a:lnTo>
                  <a:lnTo>
                    <a:pt x="100" y="118"/>
                  </a:lnTo>
                  <a:lnTo>
                    <a:pt x="100" y="118"/>
                  </a:lnTo>
                  <a:lnTo>
                    <a:pt x="100" y="114"/>
                  </a:lnTo>
                  <a:lnTo>
                    <a:pt x="100" y="114"/>
                  </a:lnTo>
                  <a:lnTo>
                    <a:pt x="100" y="114"/>
                  </a:lnTo>
                  <a:lnTo>
                    <a:pt x="100" y="114"/>
                  </a:lnTo>
                  <a:lnTo>
                    <a:pt x="64" y="116"/>
                  </a:lnTo>
                  <a:lnTo>
                    <a:pt x="30" y="122"/>
                  </a:lnTo>
                  <a:lnTo>
                    <a:pt x="30" y="122"/>
                  </a:lnTo>
                  <a:lnTo>
                    <a:pt x="18" y="148"/>
                  </a:lnTo>
                  <a:lnTo>
                    <a:pt x="8" y="176"/>
                  </a:lnTo>
                  <a:lnTo>
                    <a:pt x="2" y="206"/>
                  </a:lnTo>
                  <a:lnTo>
                    <a:pt x="0" y="238"/>
                  </a:lnTo>
                  <a:lnTo>
                    <a:pt x="0" y="238"/>
                  </a:lnTo>
                  <a:lnTo>
                    <a:pt x="0" y="244"/>
                  </a:lnTo>
                  <a:lnTo>
                    <a:pt x="0" y="244"/>
                  </a:lnTo>
                  <a:lnTo>
                    <a:pt x="8" y="226"/>
                  </a:lnTo>
                  <a:lnTo>
                    <a:pt x="18" y="208"/>
                  </a:lnTo>
                  <a:lnTo>
                    <a:pt x="30" y="190"/>
                  </a:lnTo>
                  <a:lnTo>
                    <a:pt x="42" y="174"/>
                  </a:lnTo>
                  <a:lnTo>
                    <a:pt x="54" y="158"/>
                  </a:lnTo>
                  <a:lnTo>
                    <a:pt x="68" y="144"/>
                  </a:lnTo>
                  <a:lnTo>
                    <a:pt x="84" y="132"/>
                  </a:lnTo>
                  <a:lnTo>
                    <a:pt x="100" y="120"/>
                  </a:lnTo>
                  <a:lnTo>
                    <a:pt x="100" y="120"/>
                  </a:lnTo>
                  <a:close/>
                  <a:moveTo>
                    <a:pt x="474" y="218"/>
                  </a:moveTo>
                  <a:lnTo>
                    <a:pt x="474" y="218"/>
                  </a:lnTo>
                  <a:lnTo>
                    <a:pt x="464" y="202"/>
                  </a:lnTo>
                  <a:lnTo>
                    <a:pt x="452" y="186"/>
                  </a:lnTo>
                  <a:lnTo>
                    <a:pt x="440" y="172"/>
                  </a:lnTo>
                  <a:lnTo>
                    <a:pt x="426" y="158"/>
                  </a:lnTo>
                  <a:lnTo>
                    <a:pt x="426" y="158"/>
                  </a:lnTo>
                  <a:lnTo>
                    <a:pt x="426" y="168"/>
                  </a:lnTo>
                  <a:lnTo>
                    <a:pt x="426" y="168"/>
                  </a:lnTo>
                  <a:lnTo>
                    <a:pt x="424" y="188"/>
                  </a:lnTo>
                  <a:lnTo>
                    <a:pt x="422" y="206"/>
                  </a:lnTo>
                  <a:lnTo>
                    <a:pt x="420" y="224"/>
                  </a:lnTo>
                  <a:lnTo>
                    <a:pt x="414" y="242"/>
                  </a:lnTo>
                  <a:lnTo>
                    <a:pt x="414" y="242"/>
                  </a:lnTo>
                  <a:lnTo>
                    <a:pt x="422" y="248"/>
                  </a:lnTo>
                  <a:lnTo>
                    <a:pt x="430" y="256"/>
                  </a:lnTo>
                  <a:lnTo>
                    <a:pt x="434" y="266"/>
                  </a:lnTo>
                  <a:lnTo>
                    <a:pt x="436" y="276"/>
                  </a:lnTo>
                  <a:lnTo>
                    <a:pt x="436" y="276"/>
                  </a:lnTo>
                  <a:lnTo>
                    <a:pt x="434" y="288"/>
                  </a:lnTo>
                  <a:lnTo>
                    <a:pt x="430" y="298"/>
                  </a:lnTo>
                  <a:lnTo>
                    <a:pt x="424" y="306"/>
                  </a:lnTo>
                  <a:lnTo>
                    <a:pt x="416" y="312"/>
                  </a:lnTo>
                  <a:lnTo>
                    <a:pt x="416" y="312"/>
                  </a:lnTo>
                  <a:lnTo>
                    <a:pt x="424" y="342"/>
                  </a:lnTo>
                  <a:lnTo>
                    <a:pt x="432" y="374"/>
                  </a:lnTo>
                  <a:lnTo>
                    <a:pt x="432" y="374"/>
                  </a:lnTo>
                  <a:lnTo>
                    <a:pt x="442" y="360"/>
                  </a:lnTo>
                  <a:lnTo>
                    <a:pt x="450" y="344"/>
                  </a:lnTo>
                  <a:lnTo>
                    <a:pt x="458" y="328"/>
                  </a:lnTo>
                  <a:lnTo>
                    <a:pt x="464" y="310"/>
                  </a:lnTo>
                  <a:lnTo>
                    <a:pt x="468" y="292"/>
                  </a:lnTo>
                  <a:lnTo>
                    <a:pt x="472" y="274"/>
                  </a:lnTo>
                  <a:lnTo>
                    <a:pt x="474" y="256"/>
                  </a:lnTo>
                  <a:lnTo>
                    <a:pt x="476" y="238"/>
                  </a:lnTo>
                  <a:lnTo>
                    <a:pt x="476" y="238"/>
                  </a:lnTo>
                  <a:lnTo>
                    <a:pt x="474" y="218"/>
                  </a:lnTo>
                  <a:lnTo>
                    <a:pt x="474" y="218"/>
                  </a:lnTo>
                  <a:close/>
                  <a:moveTo>
                    <a:pt x="238" y="436"/>
                  </a:moveTo>
                  <a:lnTo>
                    <a:pt x="238" y="436"/>
                  </a:lnTo>
                  <a:lnTo>
                    <a:pt x="230" y="434"/>
                  </a:lnTo>
                  <a:lnTo>
                    <a:pt x="222" y="432"/>
                  </a:lnTo>
                  <a:lnTo>
                    <a:pt x="214" y="428"/>
                  </a:lnTo>
                  <a:lnTo>
                    <a:pt x="208" y="422"/>
                  </a:lnTo>
                  <a:lnTo>
                    <a:pt x="208" y="422"/>
                  </a:lnTo>
                  <a:lnTo>
                    <a:pt x="188" y="424"/>
                  </a:lnTo>
                  <a:lnTo>
                    <a:pt x="168" y="426"/>
                  </a:lnTo>
                  <a:lnTo>
                    <a:pt x="168" y="426"/>
                  </a:lnTo>
                  <a:lnTo>
                    <a:pt x="142" y="424"/>
                  </a:lnTo>
                  <a:lnTo>
                    <a:pt x="118" y="420"/>
                  </a:lnTo>
                  <a:lnTo>
                    <a:pt x="94" y="414"/>
                  </a:lnTo>
                  <a:lnTo>
                    <a:pt x="70" y="406"/>
                  </a:lnTo>
                  <a:lnTo>
                    <a:pt x="70" y="406"/>
                  </a:lnTo>
                  <a:lnTo>
                    <a:pt x="86" y="420"/>
                  </a:lnTo>
                  <a:lnTo>
                    <a:pt x="106" y="434"/>
                  </a:lnTo>
                  <a:lnTo>
                    <a:pt x="124" y="446"/>
                  </a:lnTo>
                  <a:lnTo>
                    <a:pt x="146" y="456"/>
                  </a:lnTo>
                  <a:lnTo>
                    <a:pt x="168" y="464"/>
                  </a:lnTo>
                  <a:lnTo>
                    <a:pt x="190" y="470"/>
                  </a:lnTo>
                  <a:lnTo>
                    <a:pt x="214" y="474"/>
                  </a:lnTo>
                  <a:lnTo>
                    <a:pt x="238" y="474"/>
                  </a:lnTo>
                  <a:lnTo>
                    <a:pt x="238" y="474"/>
                  </a:lnTo>
                  <a:lnTo>
                    <a:pt x="266" y="474"/>
                  </a:lnTo>
                  <a:lnTo>
                    <a:pt x="292" y="468"/>
                  </a:lnTo>
                  <a:lnTo>
                    <a:pt x="318" y="460"/>
                  </a:lnTo>
                  <a:lnTo>
                    <a:pt x="342" y="450"/>
                  </a:lnTo>
                  <a:lnTo>
                    <a:pt x="342" y="450"/>
                  </a:lnTo>
                  <a:lnTo>
                    <a:pt x="320" y="446"/>
                  </a:lnTo>
                  <a:lnTo>
                    <a:pt x="302" y="440"/>
                  </a:lnTo>
                  <a:lnTo>
                    <a:pt x="282" y="434"/>
                  </a:lnTo>
                  <a:lnTo>
                    <a:pt x="264" y="426"/>
                  </a:lnTo>
                  <a:lnTo>
                    <a:pt x="264" y="426"/>
                  </a:lnTo>
                  <a:lnTo>
                    <a:pt x="252" y="432"/>
                  </a:lnTo>
                  <a:lnTo>
                    <a:pt x="244" y="434"/>
                  </a:lnTo>
                  <a:lnTo>
                    <a:pt x="238" y="436"/>
                  </a:lnTo>
                  <a:lnTo>
                    <a:pt x="238" y="436"/>
                  </a:lnTo>
                  <a:close/>
                  <a:moveTo>
                    <a:pt x="198" y="398"/>
                  </a:moveTo>
                  <a:lnTo>
                    <a:pt x="198" y="398"/>
                  </a:lnTo>
                  <a:lnTo>
                    <a:pt x="198" y="396"/>
                  </a:lnTo>
                  <a:lnTo>
                    <a:pt x="198" y="396"/>
                  </a:lnTo>
                  <a:lnTo>
                    <a:pt x="198" y="388"/>
                  </a:lnTo>
                  <a:lnTo>
                    <a:pt x="200" y="382"/>
                  </a:lnTo>
                  <a:lnTo>
                    <a:pt x="200" y="382"/>
                  </a:lnTo>
                  <a:lnTo>
                    <a:pt x="180" y="362"/>
                  </a:lnTo>
                  <a:lnTo>
                    <a:pt x="162" y="340"/>
                  </a:lnTo>
                  <a:lnTo>
                    <a:pt x="148" y="318"/>
                  </a:lnTo>
                  <a:lnTo>
                    <a:pt x="134" y="292"/>
                  </a:lnTo>
                  <a:lnTo>
                    <a:pt x="124" y="266"/>
                  </a:lnTo>
                  <a:lnTo>
                    <a:pt x="116" y="238"/>
                  </a:lnTo>
                  <a:lnTo>
                    <a:pt x="110" y="208"/>
                  </a:lnTo>
                  <a:lnTo>
                    <a:pt x="110" y="178"/>
                  </a:lnTo>
                  <a:lnTo>
                    <a:pt x="110" y="178"/>
                  </a:lnTo>
                  <a:lnTo>
                    <a:pt x="112" y="146"/>
                  </a:lnTo>
                  <a:lnTo>
                    <a:pt x="112" y="146"/>
                  </a:lnTo>
                  <a:lnTo>
                    <a:pt x="108" y="144"/>
                  </a:lnTo>
                  <a:lnTo>
                    <a:pt x="108" y="144"/>
                  </a:lnTo>
                  <a:lnTo>
                    <a:pt x="90" y="158"/>
                  </a:lnTo>
                  <a:lnTo>
                    <a:pt x="72" y="176"/>
                  </a:lnTo>
                  <a:lnTo>
                    <a:pt x="58" y="194"/>
                  </a:lnTo>
                  <a:lnTo>
                    <a:pt x="44" y="214"/>
                  </a:lnTo>
                  <a:lnTo>
                    <a:pt x="32" y="234"/>
                  </a:lnTo>
                  <a:lnTo>
                    <a:pt x="22" y="256"/>
                  </a:lnTo>
                  <a:lnTo>
                    <a:pt x="16" y="280"/>
                  </a:lnTo>
                  <a:lnTo>
                    <a:pt x="10" y="304"/>
                  </a:lnTo>
                  <a:lnTo>
                    <a:pt x="10" y="304"/>
                  </a:lnTo>
                  <a:lnTo>
                    <a:pt x="20" y="330"/>
                  </a:lnTo>
                  <a:lnTo>
                    <a:pt x="32" y="356"/>
                  </a:lnTo>
                  <a:lnTo>
                    <a:pt x="32" y="356"/>
                  </a:lnTo>
                  <a:lnTo>
                    <a:pt x="46" y="366"/>
                  </a:lnTo>
                  <a:lnTo>
                    <a:pt x="62" y="374"/>
                  </a:lnTo>
                  <a:lnTo>
                    <a:pt x="78" y="382"/>
                  </a:lnTo>
                  <a:lnTo>
                    <a:pt x="96" y="388"/>
                  </a:lnTo>
                  <a:lnTo>
                    <a:pt x="114" y="394"/>
                  </a:lnTo>
                  <a:lnTo>
                    <a:pt x="132" y="398"/>
                  </a:lnTo>
                  <a:lnTo>
                    <a:pt x="150" y="400"/>
                  </a:lnTo>
                  <a:lnTo>
                    <a:pt x="168" y="400"/>
                  </a:lnTo>
                  <a:lnTo>
                    <a:pt x="168" y="400"/>
                  </a:lnTo>
                  <a:lnTo>
                    <a:pt x="198" y="398"/>
                  </a:lnTo>
                  <a:lnTo>
                    <a:pt x="198" y="398"/>
                  </a:lnTo>
                  <a:close/>
                </a:path>
              </a:pathLst>
            </a:custGeom>
            <a:solidFill>
              <a:sysClr val="windowText" lastClr="000000"/>
            </a:solidFill>
            <a:ln>
              <a:no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ko-KR" altLang="en-US" sz="1800" b="0" i="0" u="none" strike="noStrike" kern="0" cap="none" spc="0" normalizeH="0" baseline="0" noProof="0">
                <a:ln>
                  <a:noFill/>
                </a:ln>
                <a:solidFill>
                  <a:prstClr val="black">
                    <a:lumMod val="50000"/>
                    <a:lumOff val="50000"/>
                  </a:prstClr>
                </a:solidFill>
                <a:effectLst/>
                <a:uLnTx/>
                <a:uFillTx/>
                <a:latin typeface="맑은 고딕"/>
                <a:ea typeface="맑은 고딕"/>
              </a:endParaRPr>
            </a:p>
          </p:txBody>
        </p:sp>
      </p:grpSp>
      <p:sp>
        <p:nvSpPr>
          <p:cNvPr id="72" name="직사각형 71"/>
          <p:cNvSpPr/>
          <p:nvPr/>
        </p:nvSpPr>
        <p:spPr>
          <a:xfrm>
            <a:off x="6304772" y="3036895"/>
            <a:ext cx="2803737" cy="1991379"/>
          </a:xfrm>
          <a:prstGeom prst="rect">
            <a:avLst/>
          </a:prstGeom>
        </p:spPr>
        <p:txBody>
          <a:bodyPr wrap="square">
            <a:spAutoFit/>
          </a:bodyPr>
          <a:lstStyle/>
          <a:p>
            <a:pPr marL="285750" indent="-285750">
              <a:lnSpc>
                <a:spcPct val="150000"/>
              </a:lnSpc>
              <a:buFont typeface="Wingdings" panose="05000000000000000000" pitchFamily="2" charset="2"/>
              <a:buChar char="§"/>
            </a:pPr>
            <a:r>
              <a:rPr lang="en-US" altLang="ko-KR" sz="1400" dirty="0">
                <a:solidFill>
                  <a:prstClr val="black">
                    <a:lumMod val="50000"/>
                    <a:lumOff val="50000"/>
                  </a:prstClr>
                </a:solidFill>
                <a:latin typeface="Arial" panose="020B0604020202020204" pitchFamily="34" charset="0"/>
                <a:ea typeface="ic 모던고딕 R" panose="02020603020101020101" pitchFamily="18" charset="-127"/>
                <a:cs typeface="Arial" panose="020B0604020202020204" pitchFamily="34" charset="0"/>
              </a:rPr>
              <a:t> </a:t>
            </a:r>
            <a:r>
              <a:rPr lang="mn-MN" altLang="ko-KR" sz="1400" dirty="0">
                <a:solidFill>
                  <a:prstClr val="black">
                    <a:lumMod val="50000"/>
                    <a:lumOff val="50000"/>
                  </a:prstClr>
                </a:solidFill>
                <a:latin typeface="Arial" panose="020B0604020202020204" pitchFamily="34" charset="0"/>
                <a:ea typeface="ic 모던고딕 R" panose="02020603020101020101" pitchFamily="18" charset="-127"/>
                <a:cs typeface="Arial" panose="020B0604020202020204" pitchFamily="34" charset="0"/>
              </a:rPr>
              <a:t>Онлайн билет захиалгын систем</a:t>
            </a:r>
            <a:endParaRPr lang="en-US" altLang="ko-KR" sz="1400" dirty="0">
              <a:solidFill>
                <a:prstClr val="black">
                  <a:lumMod val="50000"/>
                  <a:lumOff val="50000"/>
                </a:prstClr>
              </a:solidFill>
              <a:latin typeface="Arial" panose="020B0604020202020204" pitchFamily="34" charset="0"/>
              <a:ea typeface="ic 모던고딕 R" panose="02020603020101020101" pitchFamily="18" charset="-127"/>
              <a:cs typeface="Arial" panose="020B0604020202020204" pitchFamily="34" charset="0"/>
            </a:endParaRPr>
          </a:p>
          <a:p>
            <a:pPr marL="285750" indent="-285750">
              <a:lnSpc>
                <a:spcPct val="150000"/>
              </a:lnSpc>
              <a:buFont typeface="Wingdings" panose="05000000000000000000" pitchFamily="2" charset="2"/>
              <a:buChar char="§"/>
            </a:pPr>
            <a:r>
              <a:rPr lang="mn-MN" altLang="ko-KR" sz="1400" dirty="0">
                <a:solidFill>
                  <a:prstClr val="black">
                    <a:lumMod val="50000"/>
                    <a:lumOff val="50000"/>
                  </a:prstClr>
                </a:solidFill>
                <a:latin typeface="Arial" panose="020B0604020202020204" pitchFamily="34" charset="0"/>
                <a:ea typeface="ic 모던고딕 R" panose="02020603020101020101" pitchFamily="18" charset="-127"/>
                <a:cs typeface="Arial" panose="020B0604020202020204" pitchFamily="34" charset="0"/>
              </a:rPr>
              <a:t> Автобусны удирдлагын систем </a:t>
            </a:r>
            <a:r>
              <a:rPr lang="en-US" altLang="ko-KR" sz="1400" dirty="0">
                <a:solidFill>
                  <a:prstClr val="black">
                    <a:lumMod val="50000"/>
                    <a:lumOff val="50000"/>
                  </a:prstClr>
                </a:solidFill>
                <a:latin typeface="Arial" panose="020B0604020202020204" pitchFamily="34" charset="0"/>
                <a:ea typeface="ic 모던고딕 R" panose="02020603020101020101" pitchFamily="18" charset="-127"/>
                <a:cs typeface="Arial" panose="020B0604020202020204" pitchFamily="34" charset="0"/>
              </a:rPr>
              <a:t> </a:t>
            </a:r>
            <a:endParaRPr lang="mn-MN" altLang="ko-KR" sz="1400" dirty="0">
              <a:solidFill>
                <a:prstClr val="black">
                  <a:lumMod val="50000"/>
                  <a:lumOff val="50000"/>
                </a:prstClr>
              </a:solidFill>
              <a:latin typeface="Arial" panose="020B0604020202020204" pitchFamily="34" charset="0"/>
              <a:ea typeface="ic 모던고딕 R" panose="02020603020101020101" pitchFamily="18" charset="-127"/>
              <a:cs typeface="Arial" panose="020B0604020202020204" pitchFamily="34" charset="0"/>
            </a:endParaRPr>
          </a:p>
          <a:p>
            <a:pPr marL="285750" indent="-285750">
              <a:lnSpc>
                <a:spcPct val="150000"/>
              </a:lnSpc>
              <a:buFont typeface="Wingdings" panose="05000000000000000000" pitchFamily="2" charset="2"/>
              <a:buChar char="§"/>
            </a:pPr>
            <a:r>
              <a:rPr lang="mn-MN" altLang="ko-KR" sz="1400" dirty="0">
                <a:solidFill>
                  <a:prstClr val="black">
                    <a:lumMod val="50000"/>
                    <a:lumOff val="50000"/>
                  </a:prstClr>
                </a:solidFill>
                <a:latin typeface="Arial" panose="020B0604020202020204" pitchFamily="34" charset="0"/>
                <a:ea typeface="ic 모던고딕 R" panose="02020603020101020101" pitchFamily="18" charset="-127"/>
                <a:cs typeface="Arial" panose="020B0604020202020204" pitchFamily="34" charset="0"/>
              </a:rPr>
              <a:t> Автобусны мэдээллийн систем</a:t>
            </a:r>
            <a:endParaRPr lang="ko-KR" altLang="en-US" sz="1400" dirty="0">
              <a:solidFill>
                <a:prstClr val="black">
                  <a:lumMod val="50000"/>
                  <a:lumOff val="50000"/>
                </a:prstClr>
              </a:solidFill>
              <a:latin typeface="Arial" panose="020B0604020202020204" pitchFamily="34" charset="0"/>
              <a:ea typeface="ic 모던고딕 R" panose="02020603020101020101" pitchFamily="18" charset="-127"/>
              <a:cs typeface="Arial" panose="020B0604020202020204" pitchFamily="34" charset="0"/>
            </a:endParaRPr>
          </a:p>
        </p:txBody>
      </p:sp>
      <p:sp>
        <p:nvSpPr>
          <p:cNvPr id="73" name="왼쪽 중괄호 72"/>
          <p:cNvSpPr/>
          <p:nvPr/>
        </p:nvSpPr>
        <p:spPr>
          <a:xfrm rot="16200000">
            <a:off x="4264667" y="65259"/>
            <a:ext cx="745496" cy="8654146"/>
          </a:xfrm>
          <a:prstGeom prst="leftBrace">
            <a:avLst>
              <a:gd name="adj1" fmla="val 92070"/>
              <a:gd name="adj2" fmla="val 50000"/>
            </a:avLst>
          </a:prstGeom>
          <a:noFill/>
          <a:ln w="12700" cap="flat" cmpd="sng" algn="ctr">
            <a:solidFill>
              <a:srgbClr val="99CC00">
                <a:lumMod val="75000"/>
              </a:srgbClr>
            </a:solidFill>
            <a:prstDash val="solid"/>
          </a:ln>
          <a:effectLst/>
        </p:spPr>
        <p:txBody>
          <a:bodyPr rtlCol="0" anchor="ctr"/>
          <a:lstStyle/>
          <a:p>
            <a:pPr marL="0" marR="0" lvl="0" indent="0" algn="ctr" defTabSz="910631" eaLnBrk="1" fontAlgn="auto" latinLnBrk="0" hangingPunct="1">
              <a:lnSpc>
                <a:spcPct val="100000"/>
              </a:lnSpc>
              <a:spcBef>
                <a:spcPts val="0"/>
              </a:spcBef>
              <a:spcAft>
                <a:spcPts val="0"/>
              </a:spcAft>
              <a:buClrTx/>
              <a:buSzTx/>
              <a:buFontTx/>
              <a:buNone/>
              <a:tabLst/>
              <a:defRPr/>
            </a:pPr>
            <a:endParaRPr kumimoji="0" lang="ko-KR" altLang="en-US" sz="1800" b="0" i="0" u="none" strike="noStrike" kern="0" cap="none" spc="0" normalizeH="0" baseline="0" noProof="0">
              <a:ln>
                <a:noFill/>
              </a:ln>
              <a:solidFill>
                <a:prstClr val="black"/>
              </a:solidFill>
              <a:effectLst/>
              <a:uLnTx/>
              <a:uFillTx/>
              <a:latin typeface="나눔고딕 ExtraBold"/>
              <a:cs typeface="+mn-cs"/>
            </a:endParaRPr>
          </a:p>
        </p:txBody>
      </p:sp>
      <p:pic>
        <p:nvPicPr>
          <p:cNvPr id="79" name="Picture 3"/>
          <p:cNvPicPr>
            <a:picLocks noChangeAspect="1" noChangeArrowheads="1"/>
          </p:cNvPicPr>
          <p:nvPr/>
        </p:nvPicPr>
        <p:blipFill>
          <a:blip r:embed="rId3" cstate="email">
            <a:extLst>
              <a:ext uri="{BEBA8EAE-BF5A-486C-A8C5-ECC9F3942E4B}">
                <a14:imgProps xmlns:a14="http://schemas.microsoft.com/office/drawing/2010/main">
                  <a14:imgLayer r:embed="rId4">
                    <a14:imgEffect>
                      <a14:backgroundRemoval t="8261" b="92174" l="9904" r="97387"/>
                    </a14:imgEffect>
                  </a14:imgLayer>
                </a14:imgProps>
              </a:ext>
              <a:ext uri="{28A0092B-C50C-407E-A947-70E740481C1C}">
                <a14:useLocalDpi xmlns:a14="http://schemas.microsoft.com/office/drawing/2010/main"/>
              </a:ext>
            </a:extLst>
          </a:blip>
          <a:srcRect/>
          <a:stretch>
            <a:fillRect/>
          </a:stretch>
        </p:blipFill>
        <p:spPr bwMode="auto">
          <a:xfrm>
            <a:off x="6816378" y="1268760"/>
            <a:ext cx="1165834" cy="737836"/>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80" name="타원 79"/>
          <p:cNvSpPr/>
          <p:nvPr/>
        </p:nvSpPr>
        <p:spPr>
          <a:xfrm>
            <a:off x="7082758" y="1703933"/>
            <a:ext cx="144016" cy="144016"/>
          </a:xfrm>
          <a:prstGeom prst="ellipse">
            <a:avLst/>
          </a:prstGeom>
          <a:noFill/>
          <a:ln w="25400" cap="flat" cmpd="sng" algn="ctr">
            <a:solidFill>
              <a:sysClr val="windowText" lastClr="000000"/>
            </a:solidFill>
            <a:prstDash val="solid"/>
          </a:ln>
          <a:effectLst/>
        </p:spPr>
        <p:txBody>
          <a:bodyPr rtlCol="0" anchor="ctr"/>
          <a:lstStyle/>
          <a:p>
            <a:pPr marL="0" marR="0" lvl="0" indent="0" algn="ctr" defTabSz="910631" eaLnBrk="1" fontAlgn="auto" latinLnBrk="0" hangingPunct="1">
              <a:lnSpc>
                <a:spcPct val="100000"/>
              </a:lnSpc>
              <a:spcBef>
                <a:spcPts val="0"/>
              </a:spcBef>
              <a:spcAft>
                <a:spcPts val="0"/>
              </a:spcAft>
              <a:buClrTx/>
              <a:buSzTx/>
              <a:buFontTx/>
              <a:buNone/>
              <a:tabLst/>
              <a:defRPr/>
            </a:pPr>
            <a:endParaRPr kumimoji="0" lang="ko-KR" altLang="en-US" sz="1800" b="0" i="0" u="none" strike="noStrike" kern="0" cap="none" spc="0" normalizeH="0" baseline="0" noProof="0">
              <a:ln>
                <a:noFill/>
              </a:ln>
              <a:solidFill>
                <a:prstClr val="white"/>
              </a:solidFill>
              <a:effectLst/>
              <a:uLnTx/>
              <a:uFillTx/>
              <a:latin typeface="나눔고딕 ExtraBold"/>
              <a:cs typeface="+mn-cs"/>
            </a:endParaRPr>
          </a:p>
        </p:txBody>
      </p:sp>
      <p:sp>
        <p:nvSpPr>
          <p:cNvPr id="81" name="타원 80"/>
          <p:cNvSpPr/>
          <p:nvPr/>
        </p:nvSpPr>
        <p:spPr>
          <a:xfrm>
            <a:off x="7610626" y="1706314"/>
            <a:ext cx="144016" cy="144016"/>
          </a:xfrm>
          <a:prstGeom prst="ellipse">
            <a:avLst/>
          </a:prstGeom>
          <a:noFill/>
          <a:ln w="25400" cap="flat" cmpd="sng" algn="ctr">
            <a:solidFill>
              <a:sysClr val="windowText" lastClr="000000"/>
            </a:solidFill>
            <a:prstDash val="solid"/>
          </a:ln>
          <a:effectLst/>
        </p:spPr>
        <p:txBody>
          <a:bodyPr rtlCol="0" anchor="ctr"/>
          <a:lstStyle/>
          <a:p>
            <a:pPr marL="0" marR="0" lvl="0" indent="0" algn="ctr" defTabSz="910631" eaLnBrk="1" fontAlgn="auto" latinLnBrk="0" hangingPunct="1">
              <a:lnSpc>
                <a:spcPct val="100000"/>
              </a:lnSpc>
              <a:spcBef>
                <a:spcPts val="0"/>
              </a:spcBef>
              <a:spcAft>
                <a:spcPts val="0"/>
              </a:spcAft>
              <a:buClrTx/>
              <a:buSzTx/>
              <a:buFontTx/>
              <a:buNone/>
              <a:tabLst/>
              <a:defRPr/>
            </a:pPr>
            <a:endParaRPr kumimoji="0" lang="ko-KR" altLang="en-US" sz="1800" b="0" i="0" u="none" strike="noStrike" kern="0" cap="none" spc="0" normalizeH="0" baseline="0" noProof="0">
              <a:ln>
                <a:noFill/>
              </a:ln>
              <a:solidFill>
                <a:prstClr val="white"/>
              </a:solidFill>
              <a:effectLst/>
              <a:uLnTx/>
              <a:uFillTx/>
              <a:latin typeface="나눔고딕 ExtraBold"/>
              <a:cs typeface="+mn-cs"/>
            </a:endParaRPr>
          </a:p>
        </p:txBody>
      </p:sp>
      <p:pic>
        <p:nvPicPr>
          <p:cNvPr id="2055" name="Picture 7" descr="관련 이미지">
            <a:hlinkClick r:id="rId5"/>
          </p:cNvPr>
          <p:cNvPicPr>
            <a:picLocks noChangeAspect="1" noChangeArrowheads="1"/>
          </p:cNvPicPr>
          <p:nvPr/>
        </p:nvPicPr>
        <p:blipFill>
          <a:blip r:embed="rId6" cstate="email">
            <a:extLst>
              <a:ext uri="{28A0092B-C50C-407E-A947-70E740481C1C}">
                <a14:useLocalDpi xmlns:a14="http://schemas.microsoft.com/office/drawing/2010/main"/>
              </a:ext>
            </a:extLst>
          </a:blip>
          <a:srcRect/>
          <a:stretch>
            <a:fillRect/>
          </a:stretch>
        </p:blipFill>
        <p:spPr bwMode="auto">
          <a:xfrm>
            <a:off x="1259632" y="1268760"/>
            <a:ext cx="1080120" cy="719636"/>
          </a:xfrm>
          <a:prstGeom prst="rect">
            <a:avLst/>
          </a:prstGeom>
          <a:noFill/>
          <a:extLst>
            <a:ext uri="{909E8E84-426E-40DD-AFC4-6F175D3DCCD1}">
              <a14:hiddenFill xmlns:a14="http://schemas.microsoft.com/office/drawing/2010/main">
                <a:solidFill>
                  <a:srgbClr val="FFFFFF"/>
                </a:solidFill>
              </a14:hiddenFill>
            </a:ext>
          </a:extLst>
        </p:spPr>
      </p:pic>
      <p:pic>
        <p:nvPicPr>
          <p:cNvPr id="2061" name="Picture 13" descr="cctv icon에 대한 이미지 검색결과">
            <a:hlinkClick r:id="rId7"/>
          </p:cNvPr>
          <p:cNvPicPr>
            <a:picLocks noChangeAspect="1" noChangeArrowheads="1"/>
          </p:cNvPicPr>
          <p:nvPr/>
        </p:nvPicPr>
        <p:blipFill>
          <a:blip r:embed="rId8" cstate="email">
            <a:extLst>
              <a:ext uri="{28A0092B-C50C-407E-A947-70E740481C1C}">
                <a14:useLocalDpi xmlns:a14="http://schemas.microsoft.com/office/drawing/2010/main"/>
              </a:ext>
            </a:extLst>
          </a:blip>
          <a:srcRect/>
          <a:stretch>
            <a:fillRect/>
          </a:stretch>
        </p:blipFill>
        <p:spPr bwMode="auto">
          <a:xfrm>
            <a:off x="1547664" y="1196752"/>
            <a:ext cx="144016" cy="144016"/>
          </a:xfrm>
          <a:prstGeom prst="rect">
            <a:avLst/>
          </a:prstGeom>
          <a:noFill/>
          <a:extLst>
            <a:ext uri="{909E8E84-426E-40DD-AFC4-6F175D3DCCD1}">
              <a14:hiddenFill xmlns:a14="http://schemas.microsoft.com/office/drawing/2010/main">
                <a:solidFill>
                  <a:srgbClr val="FFFFFF"/>
                </a:solidFill>
              </a14:hiddenFill>
            </a:ext>
          </a:extLst>
        </p:spPr>
      </p:pic>
      <p:pic>
        <p:nvPicPr>
          <p:cNvPr id="2065" name="Picture 17" descr="traffic icon에 대한 이미지 검색결과">
            <a:hlinkClick r:id="rId9"/>
          </p:cNvPr>
          <p:cNvPicPr>
            <a:picLocks noChangeAspect="1" noChangeArrowheads="1"/>
          </p:cNvPicPr>
          <p:nvPr/>
        </p:nvPicPr>
        <p:blipFill>
          <a:blip r:embed="rId10" cstate="email">
            <a:extLst>
              <a:ext uri="{28A0092B-C50C-407E-A947-70E740481C1C}">
                <a14:useLocalDpi xmlns:a14="http://schemas.microsoft.com/office/drawing/2010/main"/>
              </a:ext>
            </a:extLst>
          </a:blip>
          <a:srcRect/>
          <a:stretch>
            <a:fillRect/>
          </a:stretch>
        </p:blipFill>
        <p:spPr bwMode="auto">
          <a:xfrm>
            <a:off x="1727684" y="1132087"/>
            <a:ext cx="293728" cy="293728"/>
          </a:xfrm>
          <a:prstGeom prst="rect">
            <a:avLst/>
          </a:prstGeom>
          <a:noFill/>
          <a:extLst>
            <a:ext uri="{909E8E84-426E-40DD-AFC4-6F175D3DCCD1}">
              <a14:hiddenFill xmlns:a14="http://schemas.microsoft.com/office/drawing/2010/main">
                <a:solidFill>
                  <a:srgbClr val="FFFFFF"/>
                </a:solidFill>
              </a14:hiddenFill>
            </a:ext>
          </a:extLst>
        </p:spPr>
      </p:pic>
      <p:sp>
        <p:nvSpPr>
          <p:cNvPr id="30" name="슬라이드 번호 개체 틀 2"/>
          <p:cNvSpPr txBox="1">
            <a:spLocks/>
          </p:cNvSpPr>
          <p:nvPr/>
        </p:nvSpPr>
        <p:spPr>
          <a:xfrm>
            <a:off x="8820472" y="6597352"/>
            <a:ext cx="288032" cy="241086"/>
          </a:xfrm>
          <a:prstGeom prst="rect">
            <a:avLst/>
          </a:prstGeom>
        </p:spPr>
        <p:txBody>
          <a:bodyPr/>
          <a:lstStyle>
            <a:defPPr>
              <a:defRPr lang="ko-KR"/>
            </a:defPPr>
            <a:lvl1pPr marL="0" algn="l" defTabSz="914400" rtl="0" eaLnBrk="1" latinLnBrk="1" hangingPunct="1">
              <a:defRPr sz="1800" kern="1200">
                <a:solidFill>
                  <a:schemeClr val="tx1"/>
                </a:solidFill>
                <a:latin typeface="+mn-lt"/>
                <a:ea typeface="+mn-ea"/>
                <a:cs typeface="+mn-cs"/>
              </a:defRPr>
            </a:lvl1pPr>
            <a:lvl2pPr marL="457200" algn="l" defTabSz="914400" rtl="0" eaLnBrk="1" latinLnBrk="1" hangingPunct="1">
              <a:defRPr sz="1800" kern="1200">
                <a:solidFill>
                  <a:schemeClr val="tx1"/>
                </a:solidFill>
                <a:latin typeface="+mn-lt"/>
                <a:ea typeface="+mn-ea"/>
                <a:cs typeface="+mn-cs"/>
              </a:defRPr>
            </a:lvl2pPr>
            <a:lvl3pPr marL="914400" algn="l" defTabSz="914400" rtl="0" eaLnBrk="1" latinLnBrk="1" hangingPunct="1">
              <a:defRPr sz="1800" kern="1200">
                <a:solidFill>
                  <a:schemeClr val="tx1"/>
                </a:solidFill>
                <a:latin typeface="+mn-lt"/>
                <a:ea typeface="+mn-ea"/>
                <a:cs typeface="+mn-cs"/>
              </a:defRPr>
            </a:lvl3pPr>
            <a:lvl4pPr marL="1371600" algn="l" defTabSz="914400" rtl="0" eaLnBrk="1" latinLnBrk="1" hangingPunct="1">
              <a:defRPr sz="1800" kern="1200">
                <a:solidFill>
                  <a:schemeClr val="tx1"/>
                </a:solidFill>
                <a:latin typeface="+mn-lt"/>
                <a:ea typeface="+mn-ea"/>
                <a:cs typeface="+mn-cs"/>
              </a:defRPr>
            </a:lvl4pPr>
            <a:lvl5pPr marL="1828800" algn="l" defTabSz="914400" rtl="0" eaLnBrk="1" latinLnBrk="1" hangingPunct="1">
              <a:defRPr sz="1800" kern="1200">
                <a:solidFill>
                  <a:schemeClr val="tx1"/>
                </a:solidFill>
                <a:latin typeface="+mn-lt"/>
                <a:ea typeface="+mn-ea"/>
                <a:cs typeface="+mn-cs"/>
              </a:defRPr>
            </a:lvl5pPr>
            <a:lvl6pPr marL="2286000" algn="l" defTabSz="914400" rtl="0" eaLnBrk="1" latinLnBrk="1" hangingPunct="1">
              <a:defRPr sz="1800" kern="1200">
                <a:solidFill>
                  <a:schemeClr val="tx1"/>
                </a:solidFill>
                <a:latin typeface="+mn-lt"/>
                <a:ea typeface="+mn-ea"/>
                <a:cs typeface="+mn-cs"/>
              </a:defRPr>
            </a:lvl6pPr>
            <a:lvl7pPr marL="2743200" algn="l" defTabSz="914400" rtl="0" eaLnBrk="1" latinLnBrk="1" hangingPunct="1">
              <a:defRPr sz="1800" kern="1200">
                <a:solidFill>
                  <a:schemeClr val="tx1"/>
                </a:solidFill>
                <a:latin typeface="+mn-lt"/>
                <a:ea typeface="+mn-ea"/>
                <a:cs typeface="+mn-cs"/>
              </a:defRPr>
            </a:lvl7pPr>
            <a:lvl8pPr marL="3200400" algn="l" defTabSz="914400" rtl="0" eaLnBrk="1" latinLnBrk="1" hangingPunct="1">
              <a:defRPr sz="1800" kern="1200">
                <a:solidFill>
                  <a:schemeClr val="tx1"/>
                </a:solidFill>
                <a:latin typeface="+mn-lt"/>
                <a:ea typeface="+mn-ea"/>
                <a:cs typeface="+mn-cs"/>
              </a:defRPr>
            </a:lvl8pPr>
            <a:lvl9pPr marL="3657600" algn="l" defTabSz="914400" rtl="0" eaLnBrk="1" latinLnBrk="1" hangingPunct="1">
              <a:defRPr sz="1800" kern="1200">
                <a:solidFill>
                  <a:schemeClr val="tx1"/>
                </a:solidFill>
                <a:latin typeface="+mn-lt"/>
                <a:ea typeface="+mn-ea"/>
                <a:cs typeface="+mn-cs"/>
              </a:defRPr>
            </a:lvl9pPr>
          </a:lstStyle>
          <a:p>
            <a:pPr algn="r"/>
            <a:fld id="{CE58CB1E-F828-4F11-99E0-327109AF9DA4}" type="slidenum">
              <a:rPr lang="de-DE" sz="1000" smtClean="0">
                <a:latin typeface="Arial" panose="020B0604020202020204" pitchFamily="34" charset="0"/>
                <a:cs typeface="Arial" panose="020B0604020202020204" pitchFamily="34" charset="0"/>
              </a:rPr>
              <a:pPr algn="r"/>
              <a:t>4</a:t>
            </a:fld>
            <a:endParaRPr lang="de-DE" sz="1000"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377835947"/>
      </p:ext>
    </p:extLst>
  </p:cSld>
  <p:clrMapOvr>
    <a:masterClrMapping/>
  </p:clrMapOvr>
  <p:transition>
    <p:fade/>
  </p:transition>
  <p:timing>
    <p:tnLst>
      <p:par>
        <p:cTn id="1" dur="indefinite" restart="never" nodeType="tmRoot"/>
      </p:par>
    </p:tn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직사각형 5"/>
          <p:cNvSpPr/>
          <p:nvPr/>
        </p:nvSpPr>
        <p:spPr>
          <a:xfrm>
            <a:off x="1588" y="2666914"/>
            <a:ext cx="9144000" cy="414337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062" tIns="45530" rIns="91062" bIns="45530" anchor="ctr"/>
          <a:lstStyle/>
          <a:p>
            <a:pPr algn="ctr">
              <a:defRPr/>
            </a:pPr>
            <a:endParaRPr lang="ko-KR" altLang="en-US" b="1">
              <a:solidFill>
                <a:prstClr val="white"/>
              </a:solidFill>
              <a:latin typeface="Arial" panose="020B0604020202020204" pitchFamily="34" charset="0"/>
              <a:ea typeface="나눔고딕 Bold" panose="020D0804000000000000" pitchFamily="50" charset="-127"/>
              <a:cs typeface="Arial" panose="020B0604020202020204" pitchFamily="34" charset="0"/>
            </a:endParaRPr>
          </a:p>
        </p:txBody>
      </p:sp>
      <p:sp>
        <p:nvSpPr>
          <p:cNvPr id="31" name="AutoShape 224"/>
          <p:cNvSpPr>
            <a:spLocks noChangeArrowheads="1"/>
          </p:cNvSpPr>
          <p:nvPr/>
        </p:nvSpPr>
        <p:spPr bwMode="auto">
          <a:xfrm>
            <a:off x="4601886" y="1799575"/>
            <a:ext cx="4200876" cy="2925569"/>
          </a:xfrm>
          <a:prstGeom prst="roundRect">
            <a:avLst>
              <a:gd name="adj" fmla="val 2704"/>
            </a:avLst>
          </a:prstGeom>
          <a:solidFill>
            <a:schemeClr val="bg1"/>
          </a:solidFill>
          <a:ln w="19050">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57546"/>
            <a:endParaRPr lang="ko-KR" altLang="en-US" dirty="0">
              <a:solidFill>
                <a:srgbClr val="FFFFFF"/>
              </a:solidFill>
              <a:latin typeface="Arial" panose="020B0604020202020204" pitchFamily="34" charset="0"/>
              <a:ea typeface="나눔고딕 Bold" panose="020D0804000000000000" pitchFamily="50" charset="-127"/>
              <a:cs typeface="Arial" panose="020B0604020202020204" pitchFamily="34" charset="0"/>
            </a:endParaRPr>
          </a:p>
        </p:txBody>
      </p:sp>
      <p:sp>
        <p:nvSpPr>
          <p:cNvPr id="92" name="AutoShape 212"/>
          <p:cNvSpPr>
            <a:spLocks noChangeArrowheads="1"/>
          </p:cNvSpPr>
          <p:nvPr/>
        </p:nvSpPr>
        <p:spPr bwMode="auto">
          <a:xfrm>
            <a:off x="4602690" y="1421069"/>
            <a:ext cx="4213625" cy="323966"/>
          </a:xfrm>
          <a:prstGeom prst="roundRect">
            <a:avLst>
              <a:gd name="adj" fmla="val 16667"/>
            </a:avLst>
          </a:prstGeom>
          <a:solidFill>
            <a:srgbClr val="301E70"/>
          </a:solidFill>
          <a:ln w="9525" algn="ctr">
            <a:noFill/>
            <a:round/>
            <a:headEnd/>
            <a:tailEnd/>
          </a:ln>
          <a:effectLst>
            <a:outerShdw dist="35921" dir="2700000" algn="ctr" rotWithShape="0">
              <a:srgbClr val="CECFCE"/>
            </a:outerShdw>
          </a:effectLst>
        </p:spPr>
        <p:txBody>
          <a:bodyPr wrap="none" lIns="95754" tIns="47877" rIns="95754" bIns="47877" anchor="ctr"/>
          <a:lstStyle/>
          <a:p>
            <a:pPr algn="ctr" defTabSz="839429" latinLnBrk="0">
              <a:defRPr/>
            </a:pPr>
            <a:r>
              <a:rPr lang="mn-MN" altLang="ko-KR" kern="0" dirty="0">
                <a:solidFill>
                  <a:sysClr val="window" lastClr="FFFFFF"/>
                </a:solidFill>
                <a:latin typeface="Arial" panose="020B0604020202020204" pitchFamily="34" charset="0"/>
                <a:ea typeface="나눔고딕 Bold" panose="020D0804000000000000" pitchFamily="50" charset="-127"/>
                <a:cs typeface="Arial" panose="020B0604020202020204" pitchFamily="34" charset="0"/>
              </a:rPr>
              <a:t>Хэрэгжүүлэх стратеги ба төлөвлөгөө</a:t>
            </a:r>
            <a:endParaRPr lang="ko-KR" altLang="en-US" kern="0" dirty="0">
              <a:solidFill>
                <a:sysClr val="window" lastClr="FFFFFF"/>
              </a:solidFill>
              <a:latin typeface="Arial" panose="020B0604020202020204" pitchFamily="34" charset="0"/>
              <a:ea typeface="나눔고딕 Bold" panose="020D0804000000000000" pitchFamily="50" charset="-127"/>
              <a:cs typeface="Arial" panose="020B0604020202020204" pitchFamily="34" charset="0"/>
            </a:endParaRPr>
          </a:p>
        </p:txBody>
      </p:sp>
      <p:sp>
        <p:nvSpPr>
          <p:cNvPr id="60" name="직사각형 59"/>
          <p:cNvSpPr/>
          <p:nvPr/>
        </p:nvSpPr>
        <p:spPr bwMode="auto">
          <a:xfrm>
            <a:off x="4713154" y="2060848"/>
            <a:ext cx="4035310" cy="1475212"/>
          </a:xfrm>
          <a:prstGeom prst="rect">
            <a:avLst/>
          </a:prstGeom>
        </p:spPr>
        <p:txBody>
          <a:bodyPr wrap="square" lIns="0" tIns="0" rIns="0" bIns="0">
            <a:spAutoFit/>
          </a:bodyPr>
          <a:lstStyle/>
          <a:p>
            <a:pPr marL="88900" indent="-88900">
              <a:lnSpc>
                <a:spcPct val="110000"/>
              </a:lnSpc>
              <a:buFont typeface="Arial"/>
              <a:buChar char="•"/>
              <a:defRPr lang="ko-KR"/>
            </a:pPr>
            <a:r>
              <a:rPr lang="mn-MN" altLang="ko-KR" sz="11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АТХС</a:t>
            </a:r>
            <a:r>
              <a:rPr lang="en-US" altLang="ko-KR" sz="11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a:t>
            </a:r>
            <a:r>
              <a:rPr lang="mn-MN" altLang="ko-KR" sz="11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ийг Нийслэлийн тээврийн 1200 автобусанд Улаанбаатар Смарт Карт компанийн хувийн хөрөнгө оруулалтаар суурилуулах ажил үргэлжилж байна.</a:t>
            </a:r>
            <a:endParaRPr lang="en-US" altLang="ko-KR" sz="11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endParaRPr>
          </a:p>
          <a:p>
            <a:pPr marL="88900" indent="-88900">
              <a:lnSpc>
                <a:spcPct val="110000"/>
              </a:lnSpc>
              <a:buFont typeface="Arial"/>
              <a:buChar char="•"/>
              <a:defRPr lang="ko-KR"/>
            </a:pPr>
            <a:r>
              <a:rPr lang="mn-MN" altLang="ko-KR" sz="11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Бусад төрлийн тээврийн хэрэгслийг </a:t>
            </a:r>
            <a:r>
              <a:rPr lang="en-US" altLang="ko-KR" sz="11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(BRT </a:t>
            </a:r>
            <a:r>
              <a:rPr lang="mn-MN" altLang="ko-KR" sz="11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гэх мэт</a:t>
            </a:r>
            <a:r>
              <a:rPr lang="en-US" altLang="ko-KR" sz="11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a:t>
            </a:r>
            <a:r>
              <a:rPr lang="mn-MN" altLang="ko-KR" sz="11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 нийтийн тээврийн карттай холбох нэгдсэн стандардыг бий болгох. </a:t>
            </a:r>
          </a:p>
          <a:p>
            <a:pPr marL="88900" indent="-88900">
              <a:lnSpc>
                <a:spcPct val="110000"/>
              </a:lnSpc>
              <a:buFont typeface="Arial"/>
              <a:buChar char="•"/>
              <a:defRPr lang="ko-KR"/>
            </a:pPr>
            <a:r>
              <a:rPr lang="mn-MN" altLang="ko-KR" sz="11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АТХС</a:t>
            </a:r>
            <a:r>
              <a:rPr lang="en-US" altLang="ko-KR" sz="11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a:t>
            </a:r>
            <a:r>
              <a:rPr lang="mn-MN" altLang="ko-KR" sz="11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ийн хамрах хүрээг өргөжүүлж</a:t>
            </a:r>
            <a:r>
              <a:rPr lang="en-US" altLang="ko-KR" sz="11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 </a:t>
            </a:r>
            <a:r>
              <a:rPr lang="mn-MN" altLang="ko-KR" sz="11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зогсоолын төлбөр, замын хураамж төлөх гэх мэт </a:t>
            </a:r>
            <a:r>
              <a:rPr lang="en-US" altLang="ko-KR" sz="11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a:t>
            </a:r>
            <a:r>
              <a:rPr lang="mn-MN" altLang="ko-KR" sz="11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Нэг картаар бүх төрлийн төлбөр төлөх</a:t>
            </a:r>
            <a:r>
              <a:rPr lang="en-US" altLang="ko-KR" sz="11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a:t>
            </a:r>
            <a:r>
              <a:rPr lang="mn-MN" altLang="ko-KR" sz="11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 боломжийг олгох.</a:t>
            </a:r>
            <a:endParaRPr lang="en-US" altLang="ko-KR" sz="11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endParaRPr>
          </a:p>
        </p:txBody>
      </p:sp>
      <p:sp>
        <p:nvSpPr>
          <p:cNvPr id="267" name="직사각형 266"/>
          <p:cNvSpPr/>
          <p:nvPr/>
        </p:nvSpPr>
        <p:spPr bwMode="auto">
          <a:xfrm>
            <a:off x="4713154" y="4069472"/>
            <a:ext cx="4078372" cy="663964"/>
          </a:xfrm>
          <a:prstGeom prst="rect">
            <a:avLst/>
          </a:prstGeom>
        </p:spPr>
        <p:txBody>
          <a:bodyPr wrap="square" lIns="0" tIns="0" rIns="0" bIns="0">
            <a:spAutoFit/>
          </a:bodyPr>
          <a:lstStyle/>
          <a:p>
            <a:pPr marL="88900" indent="-88900">
              <a:lnSpc>
                <a:spcPct val="110000"/>
              </a:lnSpc>
              <a:buFont typeface="Arial"/>
              <a:buChar char="•"/>
              <a:defRPr lang="ko-KR"/>
            </a:pPr>
            <a:r>
              <a:rPr lang="mn-MN" altLang="ko-KR" sz="10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Эхний үе шатанд АТХС</a:t>
            </a:r>
            <a:r>
              <a:rPr lang="en-US" altLang="ko-KR" sz="10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a:t>
            </a:r>
            <a:r>
              <a:rPr lang="mn-MN" altLang="ko-KR" sz="10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ийг</a:t>
            </a:r>
            <a:r>
              <a:rPr lang="en-US" altLang="ko-KR" sz="10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 </a:t>
            </a:r>
            <a:r>
              <a:rPr lang="mn-MN" altLang="ko-KR" sz="10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970 автобусанд суурилуулна. Улмаар 21 аймгаас хот, хоорондын үйлчилгээнд олон автобус явдаг </a:t>
            </a:r>
            <a:r>
              <a:rPr lang="en-US" altLang="ko-KR" sz="10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3</a:t>
            </a:r>
            <a:r>
              <a:rPr lang="mn-MN" altLang="ko-KR" sz="10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 сумыг сонгон 2</a:t>
            </a:r>
            <a:r>
              <a:rPr lang="en-US" altLang="ko-KR" sz="10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a:t>
            </a:r>
            <a:r>
              <a:rPr lang="mn-MN" altLang="ko-KR" sz="10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р үе шатанд, 10 сумыг сонгон 3</a:t>
            </a:r>
            <a:r>
              <a:rPr lang="en-US" altLang="ko-KR" sz="10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a:t>
            </a:r>
            <a:r>
              <a:rPr lang="mn-MN" altLang="ko-KR" sz="10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р үе шатанд АТХС</a:t>
            </a:r>
            <a:r>
              <a:rPr lang="en-US" altLang="ko-KR" sz="10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a:t>
            </a:r>
            <a:r>
              <a:rPr lang="mn-MN" altLang="ko-KR" sz="10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ийг суурилуулна.</a:t>
            </a:r>
            <a:endParaRPr lang="en-US" altLang="ko-KR" sz="1000" kern="0" spc="-100" dirty="0">
              <a:gradFill>
                <a:gsLst>
                  <a:gs pos="100000">
                    <a:prstClr val="black">
                      <a:lumMod val="85000"/>
                      <a:lumOff val="15000"/>
                    </a:prstClr>
                  </a:gs>
                  <a:gs pos="100000">
                    <a:srgbClr val="4F81BD">
                      <a:tint val="23500"/>
                      <a:satMod val="160000"/>
                    </a:srgbClr>
                  </a:gs>
                </a:gsLst>
                <a:lin ang="5400000" scaled="0"/>
              </a:gradFill>
              <a:latin typeface="Arial" panose="020B0604020202020204" pitchFamily="34" charset="0"/>
              <a:ea typeface="나눔고딕 Bold" panose="020D0804000000000000" pitchFamily="50" charset="-127"/>
              <a:cs typeface="Arial" panose="020B0604020202020204" pitchFamily="34" charset="0"/>
            </a:endParaRPr>
          </a:p>
        </p:txBody>
      </p:sp>
      <p:grpSp>
        <p:nvGrpSpPr>
          <p:cNvPr id="81" name="그룹 80"/>
          <p:cNvGrpSpPr/>
          <p:nvPr/>
        </p:nvGrpSpPr>
        <p:grpSpPr>
          <a:xfrm>
            <a:off x="322764" y="1429322"/>
            <a:ext cx="4168853" cy="2426125"/>
            <a:chOff x="322765" y="1702782"/>
            <a:chExt cx="4002850" cy="2426125"/>
          </a:xfrm>
        </p:grpSpPr>
        <p:sp>
          <p:nvSpPr>
            <p:cNvPr id="82" name="LcS65"/>
            <p:cNvSpPr/>
            <p:nvPr/>
          </p:nvSpPr>
          <p:spPr>
            <a:xfrm>
              <a:off x="337019" y="2017820"/>
              <a:ext cx="3988596" cy="2111087"/>
            </a:xfrm>
            <a:prstGeom prst="roundRect">
              <a:avLst>
                <a:gd name="adj" fmla="val 3101"/>
              </a:avLst>
            </a:prstGeom>
            <a:solidFill>
              <a:schemeClr val="bg1"/>
            </a:solidFill>
            <a:ln w="19050">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57546" eaLnBrk="1" fontAlgn="auto" latinLnBrk="1" hangingPunct="1">
                <a:spcBef>
                  <a:spcPts val="0"/>
                </a:spcBef>
                <a:spcAft>
                  <a:spcPts val="0"/>
                </a:spcAft>
                <a:defRPr/>
              </a:pPr>
              <a:endParaRPr lang="ko-KR" altLang="en-US">
                <a:solidFill>
                  <a:srgbClr val="FFFFFF"/>
                </a:solidFill>
                <a:latin typeface="Arial" panose="020B0604020202020204" pitchFamily="34" charset="0"/>
                <a:ea typeface="나눔고딕 Bold" panose="020D0804000000000000" pitchFamily="50" charset="-127"/>
                <a:cs typeface="Arial" panose="020B0604020202020204" pitchFamily="34" charset="0"/>
              </a:endParaRPr>
            </a:p>
          </p:txBody>
        </p:sp>
        <p:sp>
          <p:nvSpPr>
            <p:cNvPr id="83" name="AutoShape 212"/>
            <p:cNvSpPr>
              <a:spLocks noChangeArrowheads="1"/>
            </p:cNvSpPr>
            <p:nvPr/>
          </p:nvSpPr>
          <p:spPr bwMode="auto">
            <a:xfrm>
              <a:off x="322765" y="1702782"/>
              <a:ext cx="4002850" cy="323966"/>
            </a:xfrm>
            <a:prstGeom prst="roundRect">
              <a:avLst>
                <a:gd name="adj" fmla="val 16667"/>
              </a:avLst>
            </a:prstGeom>
            <a:solidFill>
              <a:srgbClr val="301E70"/>
            </a:solidFill>
            <a:ln w="9525" algn="ctr">
              <a:noFill/>
              <a:round/>
              <a:headEnd/>
              <a:tailEnd/>
            </a:ln>
            <a:effectLst>
              <a:outerShdw dist="35921" dir="2700000" algn="ctr" rotWithShape="0">
                <a:srgbClr val="CECFCE"/>
              </a:outerShdw>
            </a:effectLst>
          </p:spPr>
          <p:txBody>
            <a:bodyPr wrap="none" lIns="95754" tIns="47877" rIns="95754" bIns="47877" anchor="ctr"/>
            <a:lstStyle/>
            <a:p>
              <a:pPr algn="ctr" defTabSz="839429" latinLnBrk="0">
                <a:defRPr/>
              </a:pPr>
              <a:r>
                <a:rPr lang="mn-MN" altLang="ko-KR" dirty="0">
                  <a:solidFill>
                    <a:prstClr val="white"/>
                  </a:solidFill>
                  <a:effectLst>
                    <a:reflection blurRad="12700" stA="28000" endPos="45000" dist="1000" dir="5400000" sy="-100000" algn="bl" rotWithShape="0"/>
                  </a:effectLst>
                  <a:latin typeface="Arial" panose="020B0604020202020204" pitchFamily="34" charset="0"/>
                  <a:ea typeface="나눔고딕 Bold" panose="020D0804000000000000" pitchFamily="50" charset="-127"/>
                  <a:cs typeface="Arial" panose="020B0604020202020204" pitchFamily="34" charset="0"/>
                </a:rPr>
                <a:t>Системийн загвар</a:t>
              </a:r>
              <a:endParaRPr lang="ko-KR" altLang="en-US" sz="1700" kern="0" dirty="0">
                <a:solidFill>
                  <a:sysClr val="window" lastClr="FFFFFF"/>
                </a:solidFill>
                <a:latin typeface="Arial" panose="020B0604020202020204" pitchFamily="34" charset="0"/>
                <a:ea typeface="나눔고딕 Bold" panose="020D0804000000000000" pitchFamily="50" charset="-127"/>
                <a:cs typeface="Arial" panose="020B0604020202020204" pitchFamily="34" charset="0"/>
              </a:endParaRPr>
            </a:p>
          </p:txBody>
        </p:sp>
      </p:grpSp>
      <p:grpSp>
        <p:nvGrpSpPr>
          <p:cNvPr id="78" name="그룹 77"/>
          <p:cNvGrpSpPr/>
          <p:nvPr/>
        </p:nvGrpSpPr>
        <p:grpSpPr>
          <a:xfrm>
            <a:off x="322764" y="3907072"/>
            <a:ext cx="4168853" cy="2560403"/>
            <a:chOff x="322765" y="1702782"/>
            <a:chExt cx="4002850" cy="2426125"/>
          </a:xfrm>
        </p:grpSpPr>
        <p:sp>
          <p:nvSpPr>
            <p:cNvPr id="79" name="LcS65"/>
            <p:cNvSpPr/>
            <p:nvPr/>
          </p:nvSpPr>
          <p:spPr>
            <a:xfrm>
              <a:off x="337019" y="2017820"/>
              <a:ext cx="3988596" cy="2111087"/>
            </a:xfrm>
            <a:prstGeom prst="roundRect">
              <a:avLst>
                <a:gd name="adj" fmla="val 3101"/>
              </a:avLst>
            </a:prstGeom>
            <a:solidFill>
              <a:schemeClr val="bg1"/>
            </a:solidFill>
            <a:ln w="19050">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57546" eaLnBrk="1" fontAlgn="auto" latinLnBrk="1" hangingPunct="1">
                <a:spcBef>
                  <a:spcPts val="0"/>
                </a:spcBef>
                <a:spcAft>
                  <a:spcPts val="0"/>
                </a:spcAft>
                <a:defRPr/>
              </a:pPr>
              <a:endParaRPr lang="ko-KR" altLang="en-US">
                <a:solidFill>
                  <a:srgbClr val="FFFFFF"/>
                </a:solidFill>
                <a:latin typeface="Arial" panose="020B0604020202020204" pitchFamily="34" charset="0"/>
                <a:ea typeface="나눔고딕 Bold" panose="020D0804000000000000" pitchFamily="50" charset="-127"/>
                <a:cs typeface="Arial" panose="020B0604020202020204" pitchFamily="34" charset="0"/>
              </a:endParaRPr>
            </a:p>
          </p:txBody>
        </p:sp>
        <p:sp>
          <p:nvSpPr>
            <p:cNvPr id="80" name="AutoShape 212"/>
            <p:cNvSpPr>
              <a:spLocks noChangeArrowheads="1"/>
            </p:cNvSpPr>
            <p:nvPr/>
          </p:nvSpPr>
          <p:spPr bwMode="auto">
            <a:xfrm>
              <a:off x="322765" y="1702782"/>
              <a:ext cx="4002850" cy="323966"/>
            </a:xfrm>
            <a:prstGeom prst="roundRect">
              <a:avLst>
                <a:gd name="adj" fmla="val 16667"/>
              </a:avLst>
            </a:prstGeom>
            <a:solidFill>
              <a:srgbClr val="301E70"/>
            </a:solidFill>
            <a:ln w="9525" algn="ctr">
              <a:noFill/>
              <a:round/>
              <a:headEnd/>
              <a:tailEnd/>
            </a:ln>
            <a:effectLst>
              <a:outerShdw dist="35921" dir="2700000" algn="ctr" rotWithShape="0">
                <a:srgbClr val="CECFCE"/>
              </a:outerShdw>
            </a:effectLst>
          </p:spPr>
          <p:txBody>
            <a:bodyPr wrap="none" lIns="95754" tIns="47877" rIns="95754" bIns="47877" anchor="ctr"/>
            <a:lstStyle/>
            <a:p>
              <a:pPr algn="ctr" defTabSz="839429" latinLnBrk="0">
                <a:defRPr/>
              </a:pPr>
              <a:r>
                <a:rPr lang="mn-MN" altLang="ko-KR" dirty="0">
                  <a:solidFill>
                    <a:prstClr val="white"/>
                  </a:solidFill>
                  <a:effectLst>
                    <a:reflection blurRad="12700" stA="28000" endPos="45000" dist="1000" dir="5400000" sy="-100000" algn="bl" rotWithShape="0"/>
                  </a:effectLst>
                  <a:latin typeface="Arial" panose="020B0604020202020204" pitchFamily="34" charset="0"/>
                  <a:ea typeface="나눔고딕 Bold" panose="020D0804000000000000" pitchFamily="50" charset="-127"/>
                  <a:cs typeface="Arial" panose="020B0604020202020204" pitchFamily="34" charset="0"/>
                </a:rPr>
                <a:t>Зорилт </a:t>
              </a:r>
              <a:r>
                <a:rPr lang="en-US" altLang="ko-KR" dirty="0">
                  <a:solidFill>
                    <a:prstClr val="white"/>
                  </a:solidFill>
                  <a:effectLst>
                    <a:reflection blurRad="12700" stA="28000" endPos="45000" dist="1000" dir="5400000" sy="-100000" algn="bl" rotWithShape="0"/>
                  </a:effectLst>
                  <a:latin typeface="Arial" panose="020B0604020202020204" pitchFamily="34" charset="0"/>
                  <a:ea typeface="나눔고딕 Bold" panose="020D0804000000000000" pitchFamily="50" charset="-127"/>
                  <a:cs typeface="Arial" panose="020B0604020202020204" pitchFamily="34" charset="0"/>
                </a:rPr>
                <a:t>&amp; </a:t>
              </a:r>
              <a:r>
                <a:rPr lang="mn-MN" altLang="ko-KR" dirty="0">
                  <a:solidFill>
                    <a:prstClr val="white"/>
                  </a:solidFill>
                  <a:effectLst>
                    <a:reflection blurRad="12700" stA="28000" endPos="45000" dist="1000" dir="5400000" sy="-100000" algn="bl" rotWithShape="0"/>
                  </a:effectLst>
                  <a:latin typeface="Arial" panose="020B0604020202020204" pitchFamily="34" charset="0"/>
                  <a:ea typeface="나눔고딕 Bold" panose="020D0804000000000000" pitchFamily="50" charset="-127"/>
                  <a:cs typeface="Arial" panose="020B0604020202020204" pitchFamily="34" charset="0"/>
                </a:rPr>
                <a:t>Үр нөлөө</a:t>
              </a:r>
              <a:endParaRPr lang="en-US" altLang="ko-KR" dirty="0">
                <a:solidFill>
                  <a:prstClr val="white"/>
                </a:solidFill>
                <a:effectLst>
                  <a:reflection blurRad="12700" stA="28000" endPos="45000" dist="1000" dir="5400000" sy="-100000" algn="bl" rotWithShape="0"/>
                </a:effectLst>
                <a:latin typeface="Arial" panose="020B0604020202020204" pitchFamily="34" charset="0"/>
                <a:ea typeface="나눔고딕 Bold" panose="020D0804000000000000" pitchFamily="50" charset="-127"/>
                <a:cs typeface="Arial" panose="020B0604020202020204" pitchFamily="34" charset="0"/>
              </a:endParaRPr>
            </a:p>
          </p:txBody>
        </p:sp>
      </p:grpSp>
      <p:sp>
        <p:nvSpPr>
          <p:cNvPr id="87" name="TextBox 47"/>
          <p:cNvSpPr txBox="1"/>
          <p:nvPr/>
        </p:nvSpPr>
        <p:spPr>
          <a:xfrm>
            <a:off x="378985" y="4308192"/>
            <a:ext cx="4112631" cy="1901867"/>
          </a:xfrm>
          <a:prstGeom prst="rect">
            <a:avLst/>
          </a:prstGeom>
          <a:noFill/>
        </p:spPr>
        <p:txBody>
          <a:bodyPr wrap="square">
            <a:spAutoFit/>
            <a:scene3d>
              <a:camera prst="orthographicFront"/>
              <a:lightRig rig="threePt" dir="t"/>
            </a:scene3d>
            <a:sp3d>
              <a:bevelT w="1270" h="1270"/>
              <a:bevelB w="0" h="0"/>
            </a:sp3d>
          </a:bodyPr>
          <a:lstStyle>
            <a:defPPr>
              <a:defRPr lang="ko-KR"/>
            </a:defPPr>
            <a:lvl1pPr algn="l" rtl="0" fontAlgn="base" latinLnBrk="1">
              <a:spcBef>
                <a:spcPct val="0"/>
              </a:spcBef>
              <a:spcAft>
                <a:spcPct val="0"/>
              </a:spcAft>
              <a:defRPr kumimoji="1" kern="1200">
                <a:solidFill>
                  <a:schemeClr val="tx1"/>
                </a:solidFill>
                <a:latin typeface="굴림" charset="-127"/>
                <a:ea typeface="굴림" charset="-127"/>
                <a:cs typeface="+mn-cs"/>
              </a:defRPr>
            </a:lvl1pPr>
            <a:lvl2pPr marL="532454" algn="l" rtl="0" fontAlgn="base" latinLnBrk="1">
              <a:spcBef>
                <a:spcPct val="0"/>
              </a:spcBef>
              <a:spcAft>
                <a:spcPct val="0"/>
              </a:spcAft>
              <a:defRPr kumimoji="1" kern="1200">
                <a:solidFill>
                  <a:schemeClr val="tx1"/>
                </a:solidFill>
                <a:latin typeface="굴림" charset="-127"/>
                <a:ea typeface="굴림" charset="-127"/>
                <a:cs typeface="+mn-cs"/>
              </a:defRPr>
            </a:lvl2pPr>
            <a:lvl3pPr marL="1064909" algn="l" rtl="0" fontAlgn="base" latinLnBrk="1">
              <a:spcBef>
                <a:spcPct val="0"/>
              </a:spcBef>
              <a:spcAft>
                <a:spcPct val="0"/>
              </a:spcAft>
              <a:defRPr kumimoji="1" kern="1200">
                <a:solidFill>
                  <a:schemeClr val="tx1"/>
                </a:solidFill>
                <a:latin typeface="굴림" charset="-127"/>
                <a:ea typeface="굴림" charset="-127"/>
                <a:cs typeface="+mn-cs"/>
              </a:defRPr>
            </a:lvl3pPr>
            <a:lvl4pPr marL="1597363" algn="l" rtl="0" fontAlgn="base" latinLnBrk="1">
              <a:spcBef>
                <a:spcPct val="0"/>
              </a:spcBef>
              <a:spcAft>
                <a:spcPct val="0"/>
              </a:spcAft>
              <a:defRPr kumimoji="1" kern="1200">
                <a:solidFill>
                  <a:schemeClr val="tx1"/>
                </a:solidFill>
                <a:latin typeface="굴림" charset="-127"/>
                <a:ea typeface="굴림" charset="-127"/>
                <a:cs typeface="+mn-cs"/>
              </a:defRPr>
            </a:lvl4pPr>
            <a:lvl5pPr marL="2129822" algn="l" rtl="0" fontAlgn="base" latinLnBrk="1">
              <a:spcBef>
                <a:spcPct val="0"/>
              </a:spcBef>
              <a:spcAft>
                <a:spcPct val="0"/>
              </a:spcAft>
              <a:defRPr kumimoji="1" kern="1200">
                <a:solidFill>
                  <a:schemeClr val="tx1"/>
                </a:solidFill>
                <a:latin typeface="굴림" charset="-127"/>
                <a:ea typeface="굴림" charset="-127"/>
                <a:cs typeface="+mn-cs"/>
              </a:defRPr>
            </a:lvl5pPr>
            <a:lvl6pPr marL="2662271" algn="l" defTabSz="1064909" rtl="0" eaLnBrk="1" latinLnBrk="1" hangingPunct="1">
              <a:defRPr kumimoji="1" kern="1200">
                <a:solidFill>
                  <a:schemeClr val="tx1"/>
                </a:solidFill>
                <a:latin typeface="굴림" charset="-127"/>
                <a:ea typeface="굴림" charset="-127"/>
                <a:cs typeface="+mn-cs"/>
              </a:defRPr>
            </a:lvl6pPr>
            <a:lvl7pPr marL="3194729" algn="l" defTabSz="1064909" rtl="0" eaLnBrk="1" latinLnBrk="1" hangingPunct="1">
              <a:defRPr kumimoji="1" kern="1200">
                <a:solidFill>
                  <a:schemeClr val="tx1"/>
                </a:solidFill>
                <a:latin typeface="굴림" charset="-127"/>
                <a:ea typeface="굴림" charset="-127"/>
                <a:cs typeface="+mn-cs"/>
              </a:defRPr>
            </a:lvl7pPr>
            <a:lvl8pPr marL="3727180" algn="l" defTabSz="1064909" rtl="0" eaLnBrk="1" latinLnBrk="1" hangingPunct="1">
              <a:defRPr kumimoji="1" kern="1200">
                <a:solidFill>
                  <a:schemeClr val="tx1"/>
                </a:solidFill>
                <a:latin typeface="굴림" charset="-127"/>
                <a:ea typeface="굴림" charset="-127"/>
                <a:cs typeface="+mn-cs"/>
              </a:defRPr>
            </a:lvl8pPr>
            <a:lvl9pPr marL="4259636" algn="l" defTabSz="1064909" rtl="0" eaLnBrk="1" latinLnBrk="1" hangingPunct="1">
              <a:defRPr kumimoji="1" kern="1200">
                <a:solidFill>
                  <a:schemeClr val="tx1"/>
                </a:solidFill>
                <a:latin typeface="굴림" charset="-127"/>
                <a:ea typeface="굴림" charset="-127"/>
                <a:cs typeface="+mn-cs"/>
              </a:defRPr>
            </a:lvl9pPr>
          </a:lstStyle>
          <a:p>
            <a:pPr marL="88900" indent="-88900">
              <a:lnSpc>
                <a:spcPct val="120000"/>
              </a:lnSpc>
              <a:buClr>
                <a:srgbClr val="0079C1"/>
              </a:buClr>
              <a:buFont typeface="Arial"/>
              <a:buChar char="•"/>
              <a:tabLst>
                <a:tab pos="133350" algn="l"/>
              </a:tabLst>
              <a:defRPr lang="ko-KR"/>
            </a:pPr>
            <a:r>
              <a:rPr lang="mn-MN" altLang="ko-KR" sz="11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Нийтийн тээврийн үйлчилгээг сайжруулах, хэрэглээг нэмэгдүүлэх улмаар олон төрлийн төлбөрийн схемийг нэвтрүүлэх боломжийг олгоно. </a:t>
            </a:r>
          </a:p>
          <a:p>
            <a:pPr marL="88900" indent="-88900">
              <a:lnSpc>
                <a:spcPct val="120000"/>
              </a:lnSpc>
              <a:buClr>
                <a:srgbClr val="0079C1"/>
              </a:buClr>
              <a:buFont typeface="Arial"/>
              <a:buChar char="•"/>
              <a:tabLst>
                <a:tab pos="133350" algn="l"/>
              </a:tabLst>
              <a:defRPr lang="ko-KR"/>
            </a:pPr>
            <a:r>
              <a:rPr lang="mn-MN" altLang="ko-KR" sz="11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Нийтийн тээврийн зорчигчдын тав тухтай байдлыг хангах зорилгоор одоогийн байдлаар зөвхөн Улаанбаатар хотод ашиглаж буй АТХС</a:t>
            </a:r>
            <a:r>
              <a:rPr lang="en-US" altLang="ko-KR" sz="11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a:t>
            </a:r>
            <a:r>
              <a:rPr lang="mn-MN" altLang="ko-KR" sz="11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ийг хот хоорондын автобусанд ашиглах боломжтой болгон өргөтгөх шаардлагатай.</a:t>
            </a:r>
          </a:p>
          <a:p>
            <a:pPr marL="88900" indent="-88900">
              <a:lnSpc>
                <a:spcPct val="120000"/>
              </a:lnSpc>
              <a:buClr>
                <a:srgbClr val="0079C1"/>
              </a:buClr>
              <a:buFont typeface="Arial"/>
              <a:buChar char="•"/>
              <a:tabLst>
                <a:tab pos="133350" algn="l"/>
              </a:tabLst>
              <a:defRPr lang="ko-KR"/>
            </a:pPr>
            <a:r>
              <a:rPr lang="mn-MN" altLang="ko-KR" sz="11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Тус системийг такси зэрэг бусад нийтийн тээвэрт хэрэгсэлд ашигладаг байхаар өргөтгөж болно. </a:t>
            </a:r>
            <a:endParaRPr lang="en-US" altLang="ko-KR" sz="11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endParaRPr>
          </a:p>
        </p:txBody>
      </p:sp>
      <p:pic>
        <p:nvPicPr>
          <p:cNvPr id="68" name="그림 67"/>
          <p:cNvPicPr>
            <a:picLocks noChangeAspect="1"/>
          </p:cNvPicPr>
          <p:nvPr/>
        </p:nvPicPr>
        <p:blipFill>
          <a:blip r:embed="rId2"/>
          <a:stretch>
            <a:fillRect/>
          </a:stretch>
        </p:blipFill>
        <p:spPr>
          <a:xfrm>
            <a:off x="453822" y="1804913"/>
            <a:ext cx="4037794" cy="2138036"/>
          </a:xfrm>
          <a:prstGeom prst="rect">
            <a:avLst/>
          </a:prstGeom>
        </p:spPr>
      </p:pic>
      <p:graphicFrame>
        <p:nvGraphicFramePr>
          <p:cNvPr id="69" name="표 68"/>
          <p:cNvGraphicFramePr>
            <a:graphicFrameLocks noGrp="1"/>
          </p:cNvGraphicFramePr>
          <p:nvPr>
            <p:extLst/>
          </p:nvPr>
        </p:nvGraphicFramePr>
        <p:xfrm>
          <a:off x="4581202" y="4869158"/>
          <a:ext cx="4239270" cy="1598316"/>
        </p:xfrm>
        <a:graphic>
          <a:graphicData uri="http://schemas.openxmlformats.org/drawingml/2006/table">
            <a:tbl>
              <a:tblPr firstRow="1" firstCol="1" bandRow="1">
                <a:tableStyleId>{5C22544A-7EE6-4342-B048-85BDC9FD1C3A}</a:tableStyleId>
              </a:tblPr>
              <a:tblGrid>
                <a:gridCol w="962466">
                  <a:extLst>
                    <a:ext uri="{9D8B030D-6E8A-4147-A177-3AD203B41FA5}">
                      <a16:colId xmlns:a16="http://schemas.microsoft.com/office/drawing/2014/main" val="20000"/>
                    </a:ext>
                  </a:extLst>
                </a:gridCol>
                <a:gridCol w="819201">
                  <a:extLst>
                    <a:ext uri="{9D8B030D-6E8A-4147-A177-3AD203B41FA5}">
                      <a16:colId xmlns:a16="http://schemas.microsoft.com/office/drawing/2014/main" val="20001"/>
                    </a:ext>
                  </a:extLst>
                </a:gridCol>
                <a:gridCol w="819201">
                  <a:extLst>
                    <a:ext uri="{9D8B030D-6E8A-4147-A177-3AD203B41FA5}">
                      <a16:colId xmlns:a16="http://schemas.microsoft.com/office/drawing/2014/main" val="20002"/>
                    </a:ext>
                  </a:extLst>
                </a:gridCol>
                <a:gridCol w="819201">
                  <a:extLst>
                    <a:ext uri="{9D8B030D-6E8A-4147-A177-3AD203B41FA5}">
                      <a16:colId xmlns:a16="http://schemas.microsoft.com/office/drawing/2014/main" val="20003"/>
                    </a:ext>
                  </a:extLst>
                </a:gridCol>
                <a:gridCol w="819201">
                  <a:extLst>
                    <a:ext uri="{9D8B030D-6E8A-4147-A177-3AD203B41FA5}">
                      <a16:colId xmlns:a16="http://schemas.microsoft.com/office/drawing/2014/main" val="20004"/>
                    </a:ext>
                  </a:extLst>
                </a:gridCol>
              </a:tblGrid>
              <a:tr h="311253">
                <a:tc>
                  <a:txBody>
                    <a:bodyPr/>
                    <a:lstStyle/>
                    <a:p>
                      <a:pPr algn="ctr" fontAlgn="ctr" latinLnBrk="0">
                        <a:lnSpc>
                          <a:spcPct val="115000"/>
                        </a:lnSpc>
                        <a:spcAft>
                          <a:spcPts val="0"/>
                        </a:spcAft>
                      </a:pPr>
                      <a:r>
                        <a:rPr lang="mn-MN" altLang="ko-KR" sz="800" kern="0" dirty="0">
                          <a:effectLst/>
                          <a:latin typeface="Arial" panose="020B0604020202020204" pitchFamily="34" charset="0"/>
                          <a:ea typeface="나눔고딕 ExtraBold" panose="020D0904000000000000" pitchFamily="50" charset="-127"/>
                          <a:cs typeface="Arial" panose="020B0604020202020204" pitchFamily="34" charset="0"/>
                        </a:rPr>
                        <a:t>Ангилал</a:t>
                      </a:r>
                      <a:endParaRPr lang="ko-KR" sz="800" kern="100" dirty="0">
                        <a:effectLst/>
                        <a:latin typeface="Arial" panose="020B0604020202020204" pitchFamily="34" charset="0"/>
                        <a:ea typeface="나눔고딕 ExtraBold" panose="020D0904000000000000" pitchFamily="50" charset="-127"/>
                        <a:cs typeface="Arial" panose="020B0604020202020204" pitchFamily="34" charset="0"/>
                      </a:endParaRPr>
                    </a:p>
                  </a:txBody>
                  <a:tcPr marL="62865" marR="62865" marT="0"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rgbClr val="0070C0"/>
                    </a:solidFill>
                  </a:tcPr>
                </a:tc>
                <a:tc>
                  <a:txBody>
                    <a:bodyPr/>
                    <a:lstStyle/>
                    <a:p>
                      <a:pPr algn="ctr" fontAlgn="ctr" latinLnBrk="0">
                        <a:lnSpc>
                          <a:spcPct val="100000"/>
                        </a:lnSpc>
                        <a:spcAft>
                          <a:spcPts val="0"/>
                        </a:spcAft>
                      </a:pPr>
                      <a:r>
                        <a:rPr lang="en-US" altLang="ko-KR" sz="7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1-</a:t>
                      </a:r>
                      <a:r>
                        <a:rPr lang="mn-MN" altLang="ko-KR" sz="7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р үе шат</a:t>
                      </a:r>
                      <a:endParaRPr lang="en-US" sz="700" kern="0" dirty="0">
                        <a:effectLst/>
                        <a:latin typeface="Arial" panose="020B0604020202020204" pitchFamily="34" charset="0"/>
                        <a:ea typeface="나눔고딕 ExtraBold" panose="020D0904000000000000" pitchFamily="50" charset="-127"/>
                        <a:cs typeface="Arial" panose="020B0604020202020204" pitchFamily="34" charset="0"/>
                      </a:endParaRPr>
                    </a:p>
                    <a:p>
                      <a:pPr algn="ctr" fontAlgn="ctr" latinLnBrk="0">
                        <a:lnSpc>
                          <a:spcPct val="100000"/>
                        </a:lnSpc>
                        <a:spcAft>
                          <a:spcPts val="0"/>
                        </a:spcAft>
                      </a:pPr>
                      <a:r>
                        <a:rPr lang="en-US" altLang="ko-KR" sz="700" kern="0" dirty="0">
                          <a:effectLst/>
                          <a:latin typeface="Arial" panose="020B0604020202020204" pitchFamily="34" charset="0"/>
                          <a:ea typeface="나눔고딕 ExtraBold" panose="020D0904000000000000" pitchFamily="50" charset="-127"/>
                          <a:cs typeface="Arial" panose="020B0604020202020204" pitchFamily="34" charset="0"/>
                        </a:rPr>
                        <a:t>(2018-2022)</a:t>
                      </a:r>
                      <a:endParaRPr lang="ko-KR" sz="700" kern="100" dirty="0">
                        <a:effectLst/>
                        <a:latin typeface="Arial" panose="020B0604020202020204" pitchFamily="34" charset="0"/>
                        <a:ea typeface="나눔고딕 ExtraBold" panose="020D0904000000000000" pitchFamily="50" charset="-127"/>
                        <a:cs typeface="Arial" panose="020B0604020202020204" pitchFamily="34" charset="0"/>
                      </a:endParaRPr>
                    </a:p>
                  </a:txBody>
                  <a:tcPr marL="62865" marR="62865" marT="0"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rgbClr val="0070C0"/>
                    </a:solidFill>
                  </a:tcPr>
                </a:tc>
                <a:tc>
                  <a:txBody>
                    <a:bodyPr/>
                    <a:lstStyle/>
                    <a:p>
                      <a:pPr algn="ctr" fontAlgn="ctr" latinLnBrk="0">
                        <a:lnSpc>
                          <a:spcPct val="100000"/>
                        </a:lnSpc>
                        <a:spcAft>
                          <a:spcPts val="0"/>
                        </a:spcAft>
                      </a:pPr>
                      <a:r>
                        <a:rPr lang="en-US" altLang="ko-KR" sz="7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2-</a:t>
                      </a:r>
                      <a:r>
                        <a:rPr lang="mn-MN" altLang="ko-KR" sz="7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р үе шат</a:t>
                      </a:r>
                      <a:endParaRPr lang="en-US" sz="700" kern="0" dirty="0">
                        <a:effectLst/>
                        <a:latin typeface="Arial" panose="020B0604020202020204" pitchFamily="34" charset="0"/>
                        <a:ea typeface="나눔고딕 ExtraBold" panose="020D0904000000000000" pitchFamily="50" charset="-127"/>
                        <a:cs typeface="Arial" panose="020B0604020202020204" pitchFamily="34" charset="0"/>
                      </a:endParaRPr>
                    </a:p>
                    <a:p>
                      <a:pPr marL="0" marR="0" lvl="0" indent="0" algn="ctr" defTabSz="912330" rtl="0" eaLnBrk="1" fontAlgn="ctr" latinLnBrk="0" hangingPunct="1">
                        <a:lnSpc>
                          <a:spcPct val="100000"/>
                        </a:lnSpc>
                        <a:spcBef>
                          <a:spcPts val="0"/>
                        </a:spcBef>
                        <a:spcAft>
                          <a:spcPts val="0"/>
                        </a:spcAft>
                        <a:buClrTx/>
                        <a:buSzTx/>
                        <a:buFontTx/>
                        <a:buNone/>
                        <a:tabLst/>
                        <a:defRPr/>
                      </a:pPr>
                      <a:r>
                        <a:rPr lang="en-US" altLang="ko-KR" sz="700" kern="0" dirty="0">
                          <a:effectLst/>
                          <a:latin typeface="Arial" panose="020B0604020202020204" pitchFamily="34" charset="0"/>
                          <a:ea typeface="나눔고딕 ExtraBold" panose="020D0904000000000000" pitchFamily="50" charset="-127"/>
                          <a:cs typeface="Arial" panose="020B0604020202020204" pitchFamily="34" charset="0"/>
                        </a:rPr>
                        <a:t>(2023-2026)</a:t>
                      </a:r>
                      <a:endParaRPr lang="ko-KR" altLang="ko-KR" sz="700" kern="100" dirty="0">
                        <a:effectLst/>
                        <a:latin typeface="Arial" panose="020B0604020202020204" pitchFamily="34" charset="0"/>
                        <a:ea typeface="나눔고딕 ExtraBold" panose="020D0904000000000000" pitchFamily="50" charset="-127"/>
                        <a:cs typeface="Arial" panose="020B0604020202020204" pitchFamily="34" charset="0"/>
                      </a:endParaRPr>
                    </a:p>
                  </a:txBody>
                  <a:tcPr marL="62865" marR="62865" marT="0"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rgbClr val="0070C0"/>
                    </a:solidFill>
                  </a:tcPr>
                </a:tc>
                <a:tc>
                  <a:txBody>
                    <a:bodyPr/>
                    <a:lstStyle/>
                    <a:p>
                      <a:pPr algn="ctr" fontAlgn="ctr" latinLnBrk="0">
                        <a:lnSpc>
                          <a:spcPct val="100000"/>
                        </a:lnSpc>
                        <a:spcAft>
                          <a:spcPts val="0"/>
                        </a:spcAft>
                      </a:pPr>
                      <a:r>
                        <a:rPr lang="en-US" altLang="ko-KR" sz="7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3-</a:t>
                      </a:r>
                      <a:r>
                        <a:rPr lang="mn-MN" altLang="ko-KR" sz="7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р үе шат</a:t>
                      </a:r>
                      <a:endParaRPr lang="en-US" sz="700" kern="0" dirty="0">
                        <a:effectLst/>
                        <a:latin typeface="Arial" panose="020B0604020202020204" pitchFamily="34" charset="0"/>
                        <a:ea typeface="나눔고딕 ExtraBold" panose="020D0904000000000000" pitchFamily="50" charset="-127"/>
                        <a:cs typeface="Arial" panose="020B0604020202020204" pitchFamily="34" charset="0"/>
                      </a:endParaRPr>
                    </a:p>
                    <a:p>
                      <a:pPr marL="0" marR="0" lvl="0" indent="0" algn="ctr" defTabSz="912330" rtl="0" eaLnBrk="1" fontAlgn="ctr" latinLnBrk="0" hangingPunct="1">
                        <a:lnSpc>
                          <a:spcPct val="100000"/>
                        </a:lnSpc>
                        <a:spcBef>
                          <a:spcPts val="0"/>
                        </a:spcBef>
                        <a:spcAft>
                          <a:spcPts val="0"/>
                        </a:spcAft>
                        <a:buClrTx/>
                        <a:buSzTx/>
                        <a:buFontTx/>
                        <a:buNone/>
                        <a:tabLst/>
                        <a:defRPr/>
                      </a:pPr>
                      <a:r>
                        <a:rPr lang="en-US" altLang="ko-KR" sz="700" kern="0" dirty="0">
                          <a:effectLst/>
                          <a:latin typeface="Arial" panose="020B0604020202020204" pitchFamily="34" charset="0"/>
                          <a:ea typeface="나눔고딕 ExtraBold" panose="020D0904000000000000" pitchFamily="50" charset="-127"/>
                          <a:cs typeface="Arial" panose="020B0604020202020204" pitchFamily="34" charset="0"/>
                        </a:rPr>
                        <a:t>(2027-2030)</a:t>
                      </a:r>
                      <a:endParaRPr lang="ko-KR" altLang="ko-KR" sz="700" kern="100" dirty="0">
                        <a:effectLst/>
                        <a:latin typeface="Arial" panose="020B0604020202020204" pitchFamily="34" charset="0"/>
                        <a:ea typeface="나눔고딕 ExtraBold" panose="020D0904000000000000" pitchFamily="50" charset="-127"/>
                        <a:cs typeface="Arial" panose="020B0604020202020204" pitchFamily="34" charset="0"/>
                      </a:endParaRPr>
                    </a:p>
                  </a:txBody>
                  <a:tcPr marL="62865" marR="62865" marT="0"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rgbClr val="0070C0"/>
                    </a:solidFill>
                  </a:tcPr>
                </a:tc>
                <a:tc>
                  <a:txBody>
                    <a:bodyPr/>
                    <a:lstStyle/>
                    <a:p>
                      <a:pPr algn="ctr" fontAlgn="ctr" latinLnBrk="0">
                        <a:lnSpc>
                          <a:spcPct val="100000"/>
                        </a:lnSpc>
                        <a:spcAft>
                          <a:spcPts val="0"/>
                        </a:spcAft>
                      </a:pPr>
                      <a:r>
                        <a:rPr lang="mn-MN" altLang="ko-KR" sz="700" kern="0" dirty="0">
                          <a:effectLst/>
                          <a:latin typeface="Arial" panose="020B0604020202020204" pitchFamily="34" charset="0"/>
                          <a:ea typeface="나눔고딕 ExtraBold" panose="020D0904000000000000" pitchFamily="50" charset="-127"/>
                          <a:cs typeface="Arial" panose="020B0604020202020204" pitchFamily="34" charset="0"/>
                        </a:rPr>
                        <a:t>Нийт</a:t>
                      </a:r>
                      <a:endParaRPr lang="ko-KR" sz="700" kern="100" dirty="0">
                        <a:effectLst/>
                        <a:latin typeface="Arial" panose="020B0604020202020204" pitchFamily="34" charset="0"/>
                        <a:ea typeface="나눔고딕 ExtraBold" panose="020D0904000000000000" pitchFamily="50" charset="-127"/>
                        <a:cs typeface="Arial" panose="020B0604020202020204" pitchFamily="34" charset="0"/>
                      </a:endParaRPr>
                    </a:p>
                  </a:txBody>
                  <a:tcPr marL="62865" marR="62865" marT="0"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rgbClr val="0070C0"/>
                    </a:solidFill>
                  </a:tcPr>
                </a:tc>
                <a:extLst>
                  <a:ext uri="{0D108BD9-81ED-4DB2-BD59-A6C34878D82A}">
                    <a16:rowId xmlns:a16="http://schemas.microsoft.com/office/drawing/2014/main" val="10000"/>
                  </a:ext>
                </a:extLst>
              </a:tr>
              <a:tr h="429021">
                <a:tc>
                  <a:txBody>
                    <a:bodyPr/>
                    <a:lstStyle/>
                    <a:p>
                      <a:pPr marL="0" marR="0" indent="0" algn="ctr" defTabSz="912330" rtl="0" eaLnBrk="1" fontAlgn="ctr" latinLnBrk="0" hangingPunct="1">
                        <a:lnSpc>
                          <a:spcPct val="115000"/>
                        </a:lnSpc>
                        <a:spcBef>
                          <a:spcPts val="0"/>
                        </a:spcBef>
                        <a:spcAft>
                          <a:spcPts val="0"/>
                        </a:spcAft>
                        <a:buClrTx/>
                        <a:buSzTx/>
                        <a:buFontTx/>
                        <a:buNone/>
                        <a:tabLst/>
                        <a:defRPr/>
                      </a:pPr>
                      <a:r>
                        <a:rPr lang="mn-MN" altLang="ko-KR" sz="800" b="1"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rPr>
                        <a:t>Улаанбаатар</a:t>
                      </a:r>
                      <a:endParaRPr lang="ko-KR" altLang="en-US" sz="800" b="1"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endParaRPr>
                    </a:p>
                  </a:txBody>
                  <a:tcPr marL="62865" marR="62865" marT="0"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accent6">
                        <a:lumMod val="20000"/>
                        <a:lumOff val="80000"/>
                      </a:schemeClr>
                    </a:solidFill>
                  </a:tcPr>
                </a:tc>
                <a:tc>
                  <a:txBody>
                    <a:bodyPr/>
                    <a:lstStyle/>
                    <a:p>
                      <a:pPr algn="ctr" fontAlgn="ctr" latinLnBrk="0">
                        <a:lnSpc>
                          <a:spcPct val="115000"/>
                        </a:lnSpc>
                        <a:spcAft>
                          <a:spcPts val="0"/>
                        </a:spcAft>
                      </a:pPr>
                      <a:r>
                        <a:rPr lang="en-US" sz="8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rPr>
                        <a:t>-</a:t>
                      </a:r>
                      <a:endParaRPr lang="ko-KR" sz="8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endParaRPr>
                    </a:p>
                  </a:txBody>
                  <a:tcPr marL="0" marR="0" marT="0"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tc>
                  <a:txBody>
                    <a:bodyPr/>
                    <a:lstStyle/>
                    <a:p>
                      <a:pPr algn="ctr" fontAlgn="ctr" latinLnBrk="0">
                        <a:lnSpc>
                          <a:spcPct val="115000"/>
                        </a:lnSpc>
                        <a:spcAft>
                          <a:spcPts val="0"/>
                        </a:spcAft>
                      </a:pPr>
                      <a:r>
                        <a:rPr lang="en-US" sz="8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rPr>
                        <a:t>0.5</a:t>
                      </a:r>
                      <a:endParaRPr lang="ko-KR" sz="8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endParaRPr>
                    </a:p>
                  </a:txBody>
                  <a:tcPr marL="0" marR="0" marT="0"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tc>
                  <a:txBody>
                    <a:bodyPr/>
                    <a:lstStyle/>
                    <a:p>
                      <a:pPr algn="ctr" fontAlgn="ctr" latinLnBrk="0">
                        <a:lnSpc>
                          <a:spcPct val="115000"/>
                        </a:lnSpc>
                        <a:spcAft>
                          <a:spcPts val="0"/>
                        </a:spcAft>
                      </a:pPr>
                      <a:r>
                        <a:rPr lang="en-US" sz="8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rPr>
                        <a:t>0.5</a:t>
                      </a:r>
                      <a:endParaRPr lang="ko-KR" sz="8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endParaRPr>
                    </a:p>
                  </a:txBody>
                  <a:tcPr marL="0" marR="0" marT="0"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tc>
                  <a:txBody>
                    <a:bodyPr/>
                    <a:lstStyle/>
                    <a:p>
                      <a:pPr algn="ctr" fontAlgn="ctr" latinLnBrk="0">
                        <a:lnSpc>
                          <a:spcPct val="115000"/>
                        </a:lnSpc>
                        <a:spcAft>
                          <a:spcPts val="0"/>
                        </a:spcAft>
                      </a:pPr>
                      <a:r>
                        <a:rPr lang="en-US" sz="800" kern="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rPr>
                        <a:t>1</a:t>
                      </a:r>
                      <a:endParaRPr lang="ko-KR" sz="800" kern="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endParaRPr>
                    </a:p>
                  </a:txBody>
                  <a:tcPr marL="0" marR="0" marT="0"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extLst>
                  <a:ext uri="{0D108BD9-81ED-4DB2-BD59-A6C34878D82A}">
                    <a16:rowId xmlns:a16="http://schemas.microsoft.com/office/drawing/2014/main" val="10001"/>
                  </a:ext>
                </a:extLst>
              </a:tr>
              <a:tr h="429021">
                <a:tc>
                  <a:txBody>
                    <a:bodyPr/>
                    <a:lstStyle/>
                    <a:p>
                      <a:pPr marL="0" marR="0" indent="0" algn="ctr" defTabSz="912330" rtl="0" eaLnBrk="1" fontAlgn="ctr" latinLnBrk="0" hangingPunct="1">
                        <a:lnSpc>
                          <a:spcPct val="115000"/>
                        </a:lnSpc>
                        <a:spcBef>
                          <a:spcPts val="0"/>
                        </a:spcBef>
                        <a:spcAft>
                          <a:spcPts val="0"/>
                        </a:spcAft>
                        <a:buClrTx/>
                        <a:buSzTx/>
                        <a:buFontTx/>
                        <a:buNone/>
                        <a:tabLst/>
                        <a:defRPr/>
                      </a:pPr>
                      <a:r>
                        <a:rPr lang="mn-MN" sz="800" b="1"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rPr>
                        <a:t>Орон нутаг</a:t>
                      </a:r>
                      <a:endParaRPr lang="ko-KR" altLang="en-US" sz="800" b="1"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endParaRPr>
                    </a:p>
                  </a:txBody>
                  <a:tcPr marL="62865" marR="62865" marT="0"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accent6">
                        <a:lumMod val="20000"/>
                        <a:lumOff val="80000"/>
                      </a:schemeClr>
                    </a:solidFill>
                  </a:tcPr>
                </a:tc>
                <a:tc>
                  <a:txBody>
                    <a:bodyPr/>
                    <a:lstStyle/>
                    <a:p>
                      <a:pPr algn="ctr" fontAlgn="ctr" latinLnBrk="0">
                        <a:lnSpc>
                          <a:spcPct val="115000"/>
                        </a:lnSpc>
                        <a:spcAft>
                          <a:spcPts val="0"/>
                        </a:spcAft>
                      </a:pPr>
                      <a:r>
                        <a:rPr lang="en-US" sz="800" kern="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rPr>
                        <a:t>1</a:t>
                      </a:r>
                      <a:endParaRPr lang="ko-KR" sz="800" kern="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endParaRPr>
                    </a:p>
                  </a:txBody>
                  <a:tcPr marL="0" marR="0" marT="0"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tc>
                  <a:txBody>
                    <a:bodyPr/>
                    <a:lstStyle/>
                    <a:p>
                      <a:pPr algn="ctr" fontAlgn="ctr" latinLnBrk="0">
                        <a:lnSpc>
                          <a:spcPct val="115000"/>
                        </a:lnSpc>
                        <a:spcAft>
                          <a:spcPts val="0"/>
                        </a:spcAft>
                      </a:pPr>
                      <a:r>
                        <a:rPr lang="en-US" sz="8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rPr>
                        <a:t>3</a:t>
                      </a:r>
                      <a:endParaRPr lang="ko-KR" sz="8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endParaRPr>
                    </a:p>
                  </a:txBody>
                  <a:tcPr marL="0" marR="0" marT="0"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tc>
                  <a:txBody>
                    <a:bodyPr/>
                    <a:lstStyle/>
                    <a:p>
                      <a:pPr algn="ctr" fontAlgn="ctr" latinLnBrk="0">
                        <a:lnSpc>
                          <a:spcPct val="115000"/>
                        </a:lnSpc>
                        <a:spcAft>
                          <a:spcPts val="0"/>
                        </a:spcAft>
                      </a:pPr>
                      <a:r>
                        <a:rPr lang="en-US" sz="8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rPr>
                        <a:t>10</a:t>
                      </a:r>
                      <a:endParaRPr lang="ko-KR" sz="8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endParaRPr>
                    </a:p>
                  </a:txBody>
                  <a:tcPr marL="0" marR="0" marT="0"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tc>
                  <a:txBody>
                    <a:bodyPr/>
                    <a:lstStyle/>
                    <a:p>
                      <a:pPr algn="ctr" fontAlgn="ctr" latinLnBrk="0">
                        <a:lnSpc>
                          <a:spcPct val="115000"/>
                        </a:lnSpc>
                        <a:spcAft>
                          <a:spcPts val="0"/>
                        </a:spcAft>
                      </a:pPr>
                      <a:r>
                        <a:rPr lang="en-US" sz="8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rPr>
                        <a:t>14</a:t>
                      </a:r>
                      <a:endParaRPr lang="ko-KR" sz="8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endParaRPr>
                    </a:p>
                  </a:txBody>
                  <a:tcPr marL="0" marR="0" marT="0"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extLst>
                  <a:ext uri="{0D108BD9-81ED-4DB2-BD59-A6C34878D82A}">
                    <a16:rowId xmlns:a16="http://schemas.microsoft.com/office/drawing/2014/main" val="10002"/>
                  </a:ext>
                </a:extLst>
              </a:tr>
              <a:tr h="429021">
                <a:tc>
                  <a:txBody>
                    <a:bodyPr/>
                    <a:lstStyle/>
                    <a:p>
                      <a:pPr marL="0" marR="0" indent="0" algn="ctr" defTabSz="912330" rtl="0" eaLnBrk="1" fontAlgn="ctr" latinLnBrk="0" hangingPunct="1">
                        <a:lnSpc>
                          <a:spcPct val="115000"/>
                        </a:lnSpc>
                        <a:spcBef>
                          <a:spcPts val="0"/>
                        </a:spcBef>
                        <a:spcAft>
                          <a:spcPts val="0"/>
                        </a:spcAft>
                        <a:buClrTx/>
                        <a:buSzTx/>
                        <a:buFontTx/>
                        <a:buNone/>
                        <a:tabLst/>
                        <a:defRPr/>
                      </a:pPr>
                      <a:r>
                        <a:rPr lang="mn-MN" sz="8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rPr>
                        <a:t>Удирдлагын</a:t>
                      </a:r>
                      <a:r>
                        <a:rPr lang="mn-MN" sz="800" kern="0" baseline="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rPr>
                        <a:t> төв</a:t>
                      </a:r>
                      <a:endParaRPr lang="ko-KR" altLang="en-US" sz="800" kern="10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endParaRPr>
                    </a:p>
                  </a:txBody>
                  <a:tcPr marL="62865" marR="62865" marT="0"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accent6">
                        <a:lumMod val="20000"/>
                        <a:lumOff val="80000"/>
                      </a:schemeClr>
                    </a:solidFill>
                  </a:tcPr>
                </a:tc>
                <a:tc>
                  <a:txBody>
                    <a:bodyPr/>
                    <a:lstStyle/>
                    <a:p>
                      <a:pPr algn="ctr" fontAlgn="ctr" latinLnBrk="0">
                        <a:lnSpc>
                          <a:spcPct val="115000"/>
                        </a:lnSpc>
                        <a:spcAft>
                          <a:spcPts val="0"/>
                        </a:spcAft>
                      </a:pPr>
                      <a:r>
                        <a:rPr lang="en-US" sz="800" kern="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rPr>
                        <a:t>1</a:t>
                      </a:r>
                      <a:endParaRPr lang="ko-KR" sz="800" kern="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endParaRPr>
                    </a:p>
                  </a:txBody>
                  <a:tcPr marL="0" marR="0" marT="0"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tc>
                  <a:txBody>
                    <a:bodyPr/>
                    <a:lstStyle/>
                    <a:p>
                      <a:pPr algn="ctr" fontAlgn="ctr" latinLnBrk="0">
                        <a:lnSpc>
                          <a:spcPct val="115000"/>
                        </a:lnSpc>
                        <a:spcAft>
                          <a:spcPts val="0"/>
                        </a:spcAft>
                      </a:pPr>
                      <a:r>
                        <a:rPr lang="en-US" sz="800" kern="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rPr>
                        <a:t>1</a:t>
                      </a:r>
                      <a:endParaRPr lang="ko-KR" sz="800" kern="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endParaRPr>
                    </a:p>
                  </a:txBody>
                  <a:tcPr marL="0" marR="0" marT="0"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tc>
                  <a:txBody>
                    <a:bodyPr/>
                    <a:lstStyle/>
                    <a:p>
                      <a:pPr algn="ctr" fontAlgn="ctr" latinLnBrk="0">
                        <a:lnSpc>
                          <a:spcPct val="115000"/>
                        </a:lnSpc>
                        <a:spcAft>
                          <a:spcPts val="0"/>
                        </a:spcAft>
                      </a:pPr>
                      <a:r>
                        <a:rPr lang="en-US" sz="8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rPr>
                        <a:t>1</a:t>
                      </a:r>
                      <a:endParaRPr lang="ko-KR" sz="8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endParaRPr>
                    </a:p>
                  </a:txBody>
                  <a:tcPr marL="0" marR="0" marT="0"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tc>
                  <a:txBody>
                    <a:bodyPr/>
                    <a:lstStyle/>
                    <a:p>
                      <a:pPr algn="ctr" fontAlgn="ctr" latinLnBrk="0">
                        <a:lnSpc>
                          <a:spcPct val="115000"/>
                        </a:lnSpc>
                        <a:spcAft>
                          <a:spcPts val="0"/>
                        </a:spcAft>
                      </a:pPr>
                      <a:r>
                        <a:rPr lang="en-US" sz="8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rPr>
                        <a:t>3</a:t>
                      </a:r>
                      <a:endParaRPr lang="ko-KR" sz="8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endParaRPr>
                    </a:p>
                  </a:txBody>
                  <a:tcPr marL="0" marR="0" marT="0"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extLst>
                  <a:ext uri="{0D108BD9-81ED-4DB2-BD59-A6C34878D82A}">
                    <a16:rowId xmlns:a16="http://schemas.microsoft.com/office/drawing/2014/main" val="10003"/>
                  </a:ext>
                </a:extLst>
              </a:tr>
            </a:tbl>
          </a:graphicData>
        </a:graphic>
      </p:graphicFrame>
      <p:sp>
        <p:nvSpPr>
          <p:cNvPr id="71" name="직사각형 70"/>
          <p:cNvSpPr/>
          <p:nvPr/>
        </p:nvSpPr>
        <p:spPr>
          <a:xfrm>
            <a:off x="255847" y="908720"/>
            <a:ext cx="8888161" cy="424732"/>
          </a:xfrm>
          <a:prstGeom prst="rect">
            <a:avLst/>
          </a:prstGeom>
        </p:spPr>
        <p:txBody>
          <a:bodyPr wrap="square">
            <a:spAutoFit/>
          </a:bodyPr>
          <a:lstStyle/>
          <a:p>
            <a:pPr marL="361245" indent="-361245" eaLnBrk="0" fontAlgn="base" latinLnBrk="0" hangingPunct="0">
              <a:lnSpc>
                <a:spcPct val="120000"/>
              </a:lnSpc>
              <a:spcBef>
                <a:spcPct val="20000"/>
              </a:spcBef>
              <a:spcAft>
                <a:spcPct val="0"/>
              </a:spcAft>
              <a:buSzPct val="170000"/>
              <a:buBlip>
                <a:blip r:embed="rId3"/>
              </a:buBlip>
            </a:pPr>
            <a:r>
              <a:rPr kumimoji="1" lang="mn-MN" altLang="ko-KR" dirty="0">
                <a:solidFill>
                  <a:srgbClr val="000000"/>
                </a:solidFill>
                <a:latin typeface="Arial" panose="020B0604020202020204" pitchFamily="34" charset="0"/>
                <a:ea typeface="나눔고딕 ExtraBold" panose="020D0904000000000000" pitchFamily="50" charset="-127"/>
                <a:cs typeface="Arial" panose="020B0604020202020204" pitchFamily="34" charset="0"/>
              </a:rPr>
              <a:t>Автомат төлбөр хураах систем</a:t>
            </a:r>
            <a:endParaRPr kumimoji="1" lang="en-US" altLang="ko-KR" dirty="0">
              <a:solidFill>
                <a:srgbClr val="000000"/>
              </a:solidFill>
              <a:latin typeface="Arial" panose="020B0604020202020204" pitchFamily="34" charset="0"/>
              <a:ea typeface="나눔고딕 ExtraBold" panose="020D0904000000000000" pitchFamily="50" charset="-127"/>
              <a:cs typeface="Arial" panose="020B0604020202020204" pitchFamily="34" charset="0"/>
            </a:endParaRPr>
          </a:p>
        </p:txBody>
      </p:sp>
      <p:sp>
        <p:nvSpPr>
          <p:cNvPr id="35" name="슬라이드 번호 개체 틀 2"/>
          <p:cNvSpPr txBox="1">
            <a:spLocks/>
          </p:cNvSpPr>
          <p:nvPr/>
        </p:nvSpPr>
        <p:spPr>
          <a:xfrm>
            <a:off x="8748464" y="6597352"/>
            <a:ext cx="360040" cy="241086"/>
          </a:xfrm>
          <a:prstGeom prst="rect">
            <a:avLst/>
          </a:prstGeom>
        </p:spPr>
        <p:txBody>
          <a:bodyPr/>
          <a:lstStyle>
            <a:defPPr>
              <a:defRPr lang="ko-KR"/>
            </a:defPPr>
            <a:lvl1pPr marL="0" algn="l" defTabSz="914400" rtl="0" eaLnBrk="1" latinLnBrk="1" hangingPunct="1">
              <a:defRPr sz="1800" kern="1200">
                <a:solidFill>
                  <a:schemeClr val="tx1"/>
                </a:solidFill>
                <a:latin typeface="+mn-lt"/>
                <a:ea typeface="+mn-ea"/>
                <a:cs typeface="+mn-cs"/>
              </a:defRPr>
            </a:lvl1pPr>
            <a:lvl2pPr marL="457200" algn="l" defTabSz="914400" rtl="0" eaLnBrk="1" latinLnBrk="1" hangingPunct="1">
              <a:defRPr sz="1800" kern="1200">
                <a:solidFill>
                  <a:schemeClr val="tx1"/>
                </a:solidFill>
                <a:latin typeface="+mn-lt"/>
                <a:ea typeface="+mn-ea"/>
                <a:cs typeface="+mn-cs"/>
              </a:defRPr>
            </a:lvl2pPr>
            <a:lvl3pPr marL="914400" algn="l" defTabSz="914400" rtl="0" eaLnBrk="1" latinLnBrk="1" hangingPunct="1">
              <a:defRPr sz="1800" kern="1200">
                <a:solidFill>
                  <a:schemeClr val="tx1"/>
                </a:solidFill>
                <a:latin typeface="+mn-lt"/>
                <a:ea typeface="+mn-ea"/>
                <a:cs typeface="+mn-cs"/>
              </a:defRPr>
            </a:lvl3pPr>
            <a:lvl4pPr marL="1371600" algn="l" defTabSz="914400" rtl="0" eaLnBrk="1" latinLnBrk="1" hangingPunct="1">
              <a:defRPr sz="1800" kern="1200">
                <a:solidFill>
                  <a:schemeClr val="tx1"/>
                </a:solidFill>
                <a:latin typeface="+mn-lt"/>
                <a:ea typeface="+mn-ea"/>
                <a:cs typeface="+mn-cs"/>
              </a:defRPr>
            </a:lvl4pPr>
            <a:lvl5pPr marL="1828800" algn="l" defTabSz="914400" rtl="0" eaLnBrk="1" latinLnBrk="1" hangingPunct="1">
              <a:defRPr sz="1800" kern="1200">
                <a:solidFill>
                  <a:schemeClr val="tx1"/>
                </a:solidFill>
                <a:latin typeface="+mn-lt"/>
                <a:ea typeface="+mn-ea"/>
                <a:cs typeface="+mn-cs"/>
              </a:defRPr>
            </a:lvl5pPr>
            <a:lvl6pPr marL="2286000" algn="l" defTabSz="914400" rtl="0" eaLnBrk="1" latinLnBrk="1" hangingPunct="1">
              <a:defRPr sz="1800" kern="1200">
                <a:solidFill>
                  <a:schemeClr val="tx1"/>
                </a:solidFill>
                <a:latin typeface="+mn-lt"/>
                <a:ea typeface="+mn-ea"/>
                <a:cs typeface="+mn-cs"/>
              </a:defRPr>
            </a:lvl6pPr>
            <a:lvl7pPr marL="2743200" algn="l" defTabSz="914400" rtl="0" eaLnBrk="1" latinLnBrk="1" hangingPunct="1">
              <a:defRPr sz="1800" kern="1200">
                <a:solidFill>
                  <a:schemeClr val="tx1"/>
                </a:solidFill>
                <a:latin typeface="+mn-lt"/>
                <a:ea typeface="+mn-ea"/>
                <a:cs typeface="+mn-cs"/>
              </a:defRPr>
            </a:lvl7pPr>
            <a:lvl8pPr marL="3200400" algn="l" defTabSz="914400" rtl="0" eaLnBrk="1" latinLnBrk="1" hangingPunct="1">
              <a:defRPr sz="1800" kern="1200">
                <a:solidFill>
                  <a:schemeClr val="tx1"/>
                </a:solidFill>
                <a:latin typeface="+mn-lt"/>
                <a:ea typeface="+mn-ea"/>
                <a:cs typeface="+mn-cs"/>
              </a:defRPr>
            </a:lvl8pPr>
            <a:lvl9pPr marL="3657600" algn="l" defTabSz="914400" rtl="0" eaLnBrk="1" latinLnBrk="1" hangingPunct="1">
              <a:defRPr sz="1800" kern="1200">
                <a:solidFill>
                  <a:schemeClr val="tx1"/>
                </a:solidFill>
                <a:latin typeface="+mn-lt"/>
                <a:ea typeface="+mn-ea"/>
                <a:cs typeface="+mn-cs"/>
              </a:defRPr>
            </a:lvl9pPr>
          </a:lstStyle>
          <a:p>
            <a:pPr algn="r"/>
            <a:r>
              <a:rPr lang="de-DE" sz="1000" dirty="0">
                <a:latin typeface="Arial" panose="020B0604020202020204" pitchFamily="34" charset="0"/>
                <a:ea typeface="나눔고딕 ExtraBold" panose="020D0904000000000000" pitchFamily="50" charset="-127"/>
                <a:cs typeface="Arial" panose="020B0604020202020204" pitchFamily="34" charset="0"/>
              </a:rPr>
              <a:t>36</a:t>
            </a:r>
          </a:p>
        </p:txBody>
      </p:sp>
      <p:sp>
        <p:nvSpPr>
          <p:cNvPr id="21" name="텍스트"/>
          <p:cNvSpPr txBox="1"/>
          <p:nvPr/>
        </p:nvSpPr>
        <p:spPr>
          <a:xfrm>
            <a:off x="4716016" y="1844824"/>
            <a:ext cx="1496082" cy="215444"/>
          </a:xfrm>
          <a:prstGeom prst="rect">
            <a:avLst/>
          </a:prstGeom>
          <a:noFill/>
        </p:spPr>
        <p:txBody>
          <a:bodyPr wrap="square" lIns="0" tIns="0" rIns="0" bIns="0" rtlCol="0" anchor="ctr">
            <a:spAutoFit/>
          </a:bodyPr>
          <a:lstStyle>
            <a:defPPr>
              <a:defRPr lang="ko-KR"/>
            </a:defPPr>
            <a:lvl1pPr lvl="0" indent="-266700" algn="ctr" defTabSz="914400">
              <a:spcBef>
                <a:spcPct val="0"/>
              </a:spcBef>
              <a:spcAft>
                <a:spcPts val="100"/>
              </a:spcAft>
              <a:buSzPct val="120000"/>
              <a:tabLst>
                <a:tab pos="177800" algn="l"/>
                <a:tab pos="803275" algn="l"/>
              </a:tabLst>
              <a:defRPr sz="1800" b="1" kern="1000" spc="-50">
                <a:ln>
                  <a:noFill/>
                  <a:prstDash val="solid"/>
                </a:ln>
                <a:gradFill rotWithShape="1">
                  <a:gsLst>
                    <a:gs pos="50000">
                      <a:schemeClr val="bg1"/>
                    </a:gs>
                    <a:gs pos="100000">
                      <a:schemeClr val="bg1"/>
                    </a:gs>
                  </a:gsLst>
                  <a:lin ang="5400000"/>
                </a:gradFill>
                <a:latin typeface="Rix정고딕 M" pitchFamily="18" charset="-127"/>
                <a:ea typeface="Rix정고딕 M" pitchFamily="18" charset="-127"/>
                <a:cs typeface="Arial" pitchFamily="34" charset="0"/>
              </a:defRPr>
            </a:lvl1pPr>
          </a:lstStyle>
          <a:p>
            <a:pPr algn="l">
              <a:defRPr/>
            </a:pPr>
            <a:r>
              <a:rPr lang="mn-MN" altLang="ko-KR" sz="1400" dirty="0">
                <a:gradFill rotWithShape="1">
                  <a:gsLst>
                    <a:gs pos="0">
                      <a:srgbClr val="FFE400"/>
                    </a:gs>
                    <a:gs pos="100000">
                      <a:srgbClr val="FA8006"/>
                    </a:gs>
                  </a:gsLst>
                  <a:lin ang="5400000"/>
                </a:gradFill>
                <a:effectLst>
                  <a:glow rad="88900">
                    <a:prstClr val="black">
                      <a:alpha val="60000"/>
                    </a:prstClr>
                  </a:glow>
                  <a:outerShdw blurRad="50800" dist="38100" dir="5040000" algn="tl">
                    <a:prstClr val="black">
                      <a:alpha val="70000"/>
                    </a:prstClr>
                  </a:outerShdw>
                </a:effectLst>
                <a:latin typeface="Arial" panose="020B0604020202020204" pitchFamily="34" charset="0"/>
                <a:ea typeface="Arial Unicode MS" panose="020B0604020202020204" pitchFamily="50" charset="-127"/>
              </a:rPr>
              <a:t>Улаанбаатар</a:t>
            </a:r>
            <a:endParaRPr lang="en-US" altLang="ko-KR" sz="1400" dirty="0">
              <a:gradFill rotWithShape="1">
                <a:gsLst>
                  <a:gs pos="0">
                    <a:srgbClr val="FFE400"/>
                  </a:gs>
                  <a:gs pos="100000">
                    <a:srgbClr val="FA8006"/>
                  </a:gs>
                </a:gsLst>
                <a:lin ang="5400000"/>
              </a:gradFill>
              <a:effectLst>
                <a:glow rad="88900">
                  <a:prstClr val="black">
                    <a:alpha val="60000"/>
                  </a:prstClr>
                </a:glow>
                <a:outerShdw blurRad="50800" dist="38100" dir="5040000" algn="tl">
                  <a:prstClr val="black">
                    <a:alpha val="70000"/>
                  </a:prstClr>
                </a:outerShdw>
              </a:effectLst>
              <a:latin typeface="Arial" panose="020B0604020202020204" pitchFamily="34" charset="0"/>
              <a:ea typeface="Arial Unicode MS" panose="020B0604020202020204" pitchFamily="50" charset="-127"/>
            </a:endParaRPr>
          </a:p>
        </p:txBody>
      </p:sp>
      <p:sp>
        <p:nvSpPr>
          <p:cNvPr id="22" name="TextBox 21"/>
          <p:cNvSpPr txBox="1"/>
          <p:nvPr/>
        </p:nvSpPr>
        <p:spPr>
          <a:xfrm>
            <a:off x="143508" y="44624"/>
            <a:ext cx="8856984" cy="523220"/>
          </a:xfrm>
          <a:prstGeom prst="rect">
            <a:avLst/>
          </a:prstGeom>
          <a:noFill/>
        </p:spPr>
        <p:txBody>
          <a:bodyPr wrap="square" rtlCol="0">
            <a:spAutoFit/>
          </a:bodyPr>
          <a:lstStyle/>
          <a:p>
            <a:pPr algn="ctr" fontAlgn="base">
              <a:spcBef>
                <a:spcPct val="0"/>
              </a:spcBef>
              <a:spcAft>
                <a:spcPct val="0"/>
              </a:spcAft>
              <a:defRPr/>
            </a:pPr>
            <a:r>
              <a:rPr kumimoji="1" lang="ru-RU" altLang="ko-KR" sz="2800" dirty="0">
                <a:solidFill>
                  <a:srgbClr val="FFFFFF"/>
                </a:solidFill>
                <a:latin typeface="Arial" panose="020B0604020202020204" pitchFamily="34" charset="0"/>
                <a:ea typeface="나눔고딕 ExtraBold" panose="020D0904000000000000" pitchFamily="50" charset="-127"/>
                <a:cs typeface="Arial" panose="020B0604020202020204" pitchFamily="34" charset="0"/>
              </a:rPr>
              <a:t>ТУС-ын Дэд системүүдийн суурь дизайн </a:t>
            </a:r>
            <a:endParaRPr kumimoji="1" lang="en-US" altLang="ko-KR" sz="2800" dirty="0">
              <a:solidFill>
                <a:srgbClr val="FFFFFF"/>
              </a:solidFill>
              <a:latin typeface="Arial" panose="020B0604020202020204" pitchFamily="34" charset="0"/>
              <a:ea typeface="나눔고딕 ExtraBold" panose="020D0904000000000000" pitchFamily="50" charset="-127"/>
              <a:cs typeface="Arial" panose="020B0604020202020204" pitchFamily="34" charset="0"/>
            </a:endParaRPr>
          </a:p>
        </p:txBody>
      </p:sp>
      <p:sp>
        <p:nvSpPr>
          <p:cNvPr id="23" name="텍스트"/>
          <p:cNvSpPr txBox="1"/>
          <p:nvPr/>
        </p:nvSpPr>
        <p:spPr>
          <a:xfrm>
            <a:off x="4727883" y="3761268"/>
            <a:ext cx="936104" cy="215444"/>
          </a:xfrm>
          <a:prstGeom prst="rect">
            <a:avLst/>
          </a:prstGeom>
          <a:noFill/>
        </p:spPr>
        <p:txBody>
          <a:bodyPr wrap="square" lIns="0" tIns="0" rIns="0" bIns="0" rtlCol="0" anchor="ctr">
            <a:spAutoFit/>
          </a:bodyPr>
          <a:lstStyle>
            <a:defPPr>
              <a:defRPr lang="ko-KR"/>
            </a:defPPr>
            <a:lvl1pPr lvl="0" indent="-266700" algn="ctr" defTabSz="914400">
              <a:spcBef>
                <a:spcPct val="0"/>
              </a:spcBef>
              <a:spcAft>
                <a:spcPts val="100"/>
              </a:spcAft>
              <a:buSzPct val="120000"/>
              <a:tabLst>
                <a:tab pos="177800" algn="l"/>
                <a:tab pos="803275" algn="l"/>
              </a:tabLst>
              <a:defRPr sz="1800" b="1" kern="1000" spc="-50">
                <a:ln>
                  <a:noFill/>
                  <a:prstDash val="solid"/>
                </a:ln>
                <a:gradFill rotWithShape="1">
                  <a:gsLst>
                    <a:gs pos="50000">
                      <a:schemeClr val="bg1"/>
                    </a:gs>
                    <a:gs pos="100000">
                      <a:schemeClr val="bg1"/>
                    </a:gs>
                  </a:gsLst>
                  <a:lin ang="5400000"/>
                </a:gradFill>
                <a:latin typeface="Rix정고딕 M" pitchFamily="18" charset="-127"/>
                <a:ea typeface="Rix정고딕 M" pitchFamily="18" charset="-127"/>
                <a:cs typeface="Arial" pitchFamily="34" charset="0"/>
              </a:defRPr>
            </a:lvl1pPr>
          </a:lstStyle>
          <a:p>
            <a:pPr algn="l">
              <a:defRPr/>
            </a:pPr>
            <a:r>
              <a:rPr lang="mn-MN" altLang="ko-KR" sz="1400" dirty="0">
                <a:gradFill rotWithShape="1">
                  <a:gsLst>
                    <a:gs pos="0">
                      <a:srgbClr val="FFE400"/>
                    </a:gs>
                    <a:gs pos="100000">
                      <a:srgbClr val="FA8006"/>
                    </a:gs>
                  </a:gsLst>
                  <a:lin ang="5400000"/>
                </a:gradFill>
                <a:effectLst>
                  <a:glow rad="88900">
                    <a:prstClr val="black">
                      <a:alpha val="60000"/>
                    </a:prstClr>
                  </a:glow>
                  <a:outerShdw blurRad="50800" dist="38100" dir="5040000" algn="tl">
                    <a:prstClr val="black">
                      <a:alpha val="70000"/>
                    </a:prstClr>
                  </a:outerShdw>
                </a:effectLst>
                <a:latin typeface="Arial" panose="020B0604020202020204" pitchFamily="34" charset="0"/>
                <a:ea typeface="Arial Unicode MS" panose="020B0604020202020204" pitchFamily="50" charset="-127"/>
              </a:rPr>
              <a:t>Орон нутаг</a:t>
            </a:r>
            <a:endParaRPr lang="en-US" altLang="ko-KR" sz="1400" dirty="0">
              <a:gradFill rotWithShape="1">
                <a:gsLst>
                  <a:gs pos="0">
                    <a:srgbClr val="FFE400"/>
                  </a:gs>
                  <a:gs pos="100000">
                    <a:srgbClr val="FA8006"/>
                  </a:gs>
                </a:gsLst>
                <a:lin ang="5400000"/>
              </a:gradFill>
              <a:effectLst>
                <a:glow rad="88900">
                  <a:prstClr val="black">
                    <a:alpha val="60000"/>
                  </a:prstClr>
                </a:glow>
                <a:outerShdw blurRad="50800" dist="38100" dir="5040000" algn="tl">
                  <a:prstClr val="black">
                    <a:alpha val="70000"/>
                  </a:prstClr>
                </a:outerShdw>
              </a:effectLst>
              <a:latin typeface="Arial" panose="020B0604020202020204" pitchFamily="34" charset="0"/>
              <a:ea typeface="Arial Unicode MS" panose="020B0604020202020204" pitchFamily="50" charset="-127"/>
            </a:endParaRPr>
          </a:p>
        </p:txBody>
      </p:sp>
    </p:spTree>
    <p:extLst>
      <p:ext uri="{BB962C8B-B14F-4D97-AF65-F5344CB8AC3E}">
        <p14:creationId xmlns:p14="http://schemas.microsoft.com/office/powerpoint/2010/main" val="1785869146"/>
      </p:ext>
    </p:extLst>
  </p:cSld>
  <p:clrMapOvr>
    <a:masterClrMapping/>
  </p:clrMapOvr>
  <p:transition>
    <p:fade/>
  </p:transition>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직사각형 5"/>
          <p:cNvSpPr/>
          <p:nvPr/>
        </p:nvSpPr>
        <p:spPr>
          <a:xfrm>
            <a:off x="1588" y="2666914"/>
            <a:ext cx="9144000" cy="414337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062" tIns="45530" rIns="91062" bIns="45530" anchor="ctr"/>
          <a:lstStyle/>
          <a:p>
            <a:pPr algn="ctr">
              <a:defRPr/>
            </a:pPr>
            <a:endParaRPr lang="ko-KR" altLang="en-US" b="1">
              <a:solidFill>
                <a:prstClr val="white"/>
              </a:solidFill>
              <a:latin typeface="Arial" panose="020B0604020202020204" pitchFamily="34" charset="0"/>
              <a:cs typeface="Arial" panose="020B0604020202020204" pitchFamily="34" charset="0"/>
            </a:endParaRPr>
          </a:p>
        </p:txBody>
      </p:sp>
      <p:sp>
        <p:nvSpPr>
          <p:cNvPr id="31" name="AutoShape 224"/>
          <p:cNvSpPr>
            <a:spLocks noChangeArrowheads="1"/>
          </p:cNvSpPr>
          <p:nvPr/>
        </p:nvSpPr>
        <p:spPr bwMode="auto">
          <a:xfrm>
            <a:off x="4601886" y="1844824"/>
            <a:ext cx="4200876" cy="2925569"/>
          </a:xfrm>
          <a:prstGeom prst="roundRect">
            <a:avLst>
              <a:gd name="adj" fmla="val 2704"/>
            </a:avLst>
          </a:prstGeom>
          <a:solidFill>
            <a:schemeClr val="bg1"/>
          </a:solidFill>
          <a:ln w="19050">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57546"/>
            <a:endParaRPr lang="ko-KR" altLang="en-US" dirty="0">
              <a:solidFill>
                <a:srgbClr val="FFFFFF"/>
              </a:solidFill>
              <a:latin typeface="Arial" panose="020B0604020202020204" pitchFamily="34" charset="0"/>
              <a:ea typeface="나눔고딕 Bold" panose="020D0804000000000000" pitchFamily="50" charset="-127"/>
              <a:cs typeface="Arial" panose="020B0604020202020204" pitchFamily="34" charset="0"/>
            </a:endParaRPr>
          </a:p>
        </p:txBody>
      </p:sp>
      <p:sp>
        <p:nvSpPr>
          <p:cNvPr id="92" name="AutoShape 212"/>
          <p:cNvSpPr>
            <a:spLocks noChangeArrowheads="1"/>
          </p:cNvSpPr>
          <p:nvPr/>
        </p:nvSpPr>
        <p:spPr bwMode="auto">
          <a:xfrm>
            <a:off x="4602690" y="1421069"/>
            <a:ext cx="4213625" cy="323966"/>
          </a:xfrm>
          <a:prstGeom prst="roundRect">
            <a:avLst>
              <a:gd name="adj" fmla="val 16667"/>
            </a:avLst>
          </a:prstGeom>
          <a:solidFill>
            <a:srgbClr val="301E70"/>
          </a:solidFill>
          <a:ln w="9525" algn="ctr">
            <a:noFill/>
            <a:round/>
            <a:headEnd/>
            <a:tailEnd/>
          </a:ln>
          <a:effectLst>
            <a:outerShdw dist="35921" dir="2700000" algn="ctr" rotWithShape="0">
              <a:srgbClr val="CECFCE"/>
            </a:outerShdw>
          </a:effectLst>
        </p:spPr>
        <p:txBody>
          <a:bodyPr wrap="none" lIns="95754" tIns="47877" rIns="95754" bIns="47877" anchor="ctr"/>
          <a:lstStyle/>
          <a:p>
            <a:pPr algn="ctr" defTabSz="839429" latinLnBrk="0">
              <a:defRPr/>
            </a:pPr>
            <a:r>
              <a:rPr lang="mn-MN" altLang="ko-KR" kern="0" dirty="0">
                <a:solidFill>
                  <a:sysClr val="window" lastClr="FFFFFF"/>
                </a:solidFill>
                <a:latin typeface="Arial" panose="020B0604020202020204" pitchFamily="34" charset="0"/>
                <a:ea typeface="나눔고딕 Bold" panose="020D0804000000000000" pitchFamily="50" charset="-127"/>
                <a:cs typeface="Arial" panose="020B0604020202020204" pitchFamily="34" charset="0"/>
              </a:rPr>
              <a:t>Хэрэгжүүлэх стратеги ба төлөвлөгөө</a:t>
            </a:r>
            <a:endParaRPr lang="ko-KR" altLang="en-US" kern="0" dirty="0">
              <a:solidFill>
                <a:sysClr val="window" lastClr="FFFFFF"/>
              </a:solidFill>
              <a:latin typeface="Arial" panose="020B0604020202020204" pitchFamily="34" charset="0"/>
              <a:ea typeface="나눔고딕 Bold" panose="020D0804000000000000" pitchFamily="50" charset="-127"/>
              <a:cs typeface="Arial" panose="020B0604020202020204" pitchFamily="34" charset="0"/>
            </a:endParaRPr>
          </a:p>
        </p:txBody>
      </p:sp>
      <p:sp>
        <p:nvSpPr>
          <p:cNvPr id="60" name="직사각형 59"/>
          <p:cNvSpPr/>
          <p:nvPr/>
        </p:nvSpPr>
        <p:spPr bwMode="auto">
          <a:xfrm>
            <a:off x="4716015" y="2125566"/>
            <a:ext cx="4100299" cy="1102802"/>
          </a:xfrm>
          <a:prstGeom prst="rect">
            <a:avLst/>
          </a:prstGeom>
        </p:spPr>
        <p:txBody>
          <a:bodyPr wrap="square" lIns="0" tIns="0" rIns="0" bIns="0">
            <a:spAutoFit/>
          </a:bodyPr>
          <a:lstStyle/>
          <a:p>
            <a:pPr marL="88900" indent="-88900">
              <a:lnSpc>
                <a:spcPct val="110000"/>
              </a:lnSpc>
              <a:buFont typeface="Arial"/>
              <a:buChar char="•"/>
              <a:defRPr lang="ko-KR"/>
            </a:pPr>
            <a:r>
              <a:rPr kumimoji="1" lang="mn-MN" altLang="ko-KR" sz="1100" dirty="0">
                <a:solidFill>
                  <a:srgbClr val="000000"/>
                </a:solidFill>
                <a:latin typeface="Arial" panose="020B0604020202020204" pitchFamily="34" charset="0"/>
                <a:ea typeface="나눔고딕 ExtraBold" panose="020D0904000000000000" pitchFamily="50" charset="-127"/>
                <a:cs typeface="Arial" panose="020B0604020202020204" pitchFamily="34" charset="0"/>
              </a:rPr>
              <a:t>Эхний үе шатанд ЦТС</a:t>
            </a:r>
            <a:r>
              <a:rPr kumimoji="1" lang="en-US" altLang="ko-KR" sz="1100" dirty="0">
                <a:solidFill>
                  <a:srgbClr val="000000"/>
                </a:solidFill>
                <a:latin typeface="Arial" panose="020B0604020202020204" pitchFamily="34" charset="0"/>
                <a:ea typeface="나눔고딕 ExtraBold" panose="020D0904000000000000" pitchFamily="50" charset="-127"/>
                <a:cs typeface="Arial" panose="020B0604020202020204" pitchFamily="34" charset="0"/>
              </a:rPr>
              <a:t>-</a:t>
            </a:r>
            <a:r>
              <a:rPr kumimoji="1" lang="mn-MN" altLang="ko-KR" sz="1100" dirty="0">
                <a:solidFill>
                  <a:srgbClr val="000000"/>
                </a:solidFill>
                <a:latin typeface="Arial" panose="020B0604020202020204" pitchFamily="34" charset="0"/>
                <a:ea typeface="나눔고딕 ExtraBold" panose="020D0904000000000000" pitchFamily="50" charset="-127"/>
                <a:cs typeface="Arial" panose="020B0604020202020204" pitchFamily="34" charset="0"/>
              </a:rPr>
              <a:t>ийг Улаанбаатар хотуудын гол орох болон гарах замууд дээр туршилтын байдлаар суурилуулна.</a:t>
            </a:r>
            <a:r>
              <a:rPr lang="mn-MN" altLang="ko-KR" sz="11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 Улмаар 2</a:t>
            </a:r>
            <a:r>
              <a:rPr lang="en-US" altLang="ko-KR" sz="11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a:t>
            </a:r>
            <a:r>
              <a:rPr lang="mn-MN" altLang="ko-KR" sz="11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р үе шатанд хамрах хүрээг өргөтгөнө.</a:t>
            </a:r>
          </a:p>
          <a:p>
            <a:pPr marL="88900" indent="-88900">
              <a:lnSpc>
                <a:spcPct val="110000"/>
              </a:lnSpc>
              <a:buFont typeface="Arial"/>
              <a:buChar char="•"/>
              <a:defRPr lang="ko-KR"/>
            </a:pPr>
            <a:r>
              <a:rPr lang="mn-MN" altLang="ko-KR" sz="11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3 байрлалд </a:t>
            </a:r>
            <a:r>
              <a:rPr kumimoji="1" lang="mn-MN" altLang="ko-KR" sz="1100" dirty="0">
                <a:solidFill>
                  <a:srgbClr val="000000"/>
                </a:solidFill>
                <a:latin typeface="Arial" panose="020B0604020202020204" pitchFamily="34" charset="0"/>
                <a:ea typeface="나눔고딕 ExtraBold" panose="020D0904000000000000" pitchFamily="50" charset="-127"/>
                <a:cs typeface="Arial" panose="020B0604020202020204" pitchFamily="34" charset="0"/>
              </a:rPr>
              <a:t>ЦТС</a:t>
            </a:r>
            <a:r>
              <a:rPr kumimoji="1" lang="en-US" altLang="ko-KR" sz="1100" dirty="0">
                <a:solidFill>
                  <a:srgbClr val="000000"/>
                </a:solidFill>
                <a:latin typeface="Arial" panose="020B0604020202020204" pitchFamily="34" charset="0"/>
                <a:ea typeface="나눔고딕 ExtraBold" panose="020D0904000000000000" pitchFamily="50" charset="-127"/>
                <a:cs typeface="Arial" panose="020B0604020202020204" pitchFamily="34" charset="0"/>
              </a:rPr>
              <a:t>-</a:t>
            </a:r>
            <a:r>
              <a:rPr kumimoji="1" lang="mn-MN" altLang="ko-KR" sz="1100" dirty="0">
                <a:solidFill>
                  <a:srgbClr val="000000"/>
                </a:solidFill>
                <a:latin typeface="Arial" panose="020B0604020202020204" pitchFamily="34" charset="0"/>
                <a:ea typeface="나눔고딕 ExtraBold" panose="020D0904000000000000" pitchFamily="50" charset="-127"/>
                <a:cs typeface="Arial" panose="020B0604020202020204" pitchFamily="34" charset="0"/>
              </a:rPr>
              <a:t>ийг </a:t>
            </a:r>
            <a:r>
              <a:rPr lang="mn-MN" altLang="ko-KR" sz="11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нэн даруй </a:t>
            </a:r>
            <a:r>
              <a:rPr kumimoji="1" lang="mn-MN" altLang="ko-KR" sz="1100" dirty="0">
                <a:solidFill>
                  <a:srgbClr val="000000"/>
                </a:solidFill>
                <a:latin typeface="Arial" panose="020B0604020202020204" pitchFamily="34" charset="0"/>
                <a:ea typeface="나눔고딕 ExtraBold" panose="020D0904000000000000" pitchFamily="50" charset="-127"/>
                <a:cs typeface="Arial" panose="020B0604020202020204" pitchFamily="34" charset="0"/>
              </a:rPr>
              <a:t>суурилуулна.</a:t>
            </a:r>
            <a:endParaRPr lang="en-US" altLang="ko-KR" sz="11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endParaRPr>
          </a:p>
          <a:p>
            <a:pPr marL="88900" indent="-88900">
              <a:lnSpc>
                <a:spcPct val="110000"/>
              </a:lnSpc>
              <a:buFont typeface="Arial"/>
              <a:buChar char="•"/>
              <a:defRPr lang="ko-KR"/>
            </a:pPr>
            <a:r>
              <a:rPr lang="mn-MN" altLang="ko-KR" sz="11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Удирдлагын төвийн хүчин чадал болон үйл ажиллагааны хүрээг өргөтгөх шаардлагатай.</a:t>
            </a:r>
            <a:endParaRPr lang="en-US" altLang="ko-KR" sz="11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endParaRPr>
          </a:p>
        </p:txBody>
      </p:sp>
      <p:sp>
        <p:nvSpPr>
          <p:cNvPr id="267" name="직사각형 266"/>
          <p:cNvSpPr/>
          <p:nvPr/>
        </p:nvSpPr>
        <p:spPr bwMode="auto">
          <a:xfrm>
            <a:off x="4716016" y="3734742"/>
            <a:ext cx="4032448" cy="544188"/>
          </a:xfrm>
          <a:prstGeom prst="rect">
            <a:avLst/>
          </a:prstGeom>
        </p:spPr>
        <p:txBody>
          <a:bodyPr wrap="square" lIns="0" tIns="0" rIns="0" bIns="0">
            <a:spAutoFit/>
          </a:bodyPr>
          <a:lstStyle/>
          <a:p>
            <a:pPr marL="88900" indent="-88900">
              <a:lnSpc>
                <a:spcPct val="110000"/>
              </a:lnSpc>
              <a:buFont typeface="Arial"/>
              <a:buChar char="•"/>
              <a:defRPr lang="ko-KR"/>
            </a:pPr>
            <a:r>
              <a:rPr lang="mn-MN" altLang="ko-KR" sz="11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1 байрлалд </a:t>
            </a:r>
            <a:r>
              <a:rPr kumimoji="1" lang="mn-MN" altLang="ko-KR" sz="1100" dirty="0">
                <a:solidFill>
                  <a:srgbClr val="000000"/>
                </a:solidFill>
                <a:latin typeface="Arial" panose="020B0604020202020204" pitchFamily="34" charset="0"/>
                <a:ea typeface="나눔고딕 ExtraBold" panose="020D0904000000000000" pitchFamily="50" charset="-127"/>
                <a:cs typeface="Arial" panose="020B0604020202020204" pitchFamily="34" charset="0"/>
              </a:rPr>
              <a:t>ЦТС</a:t>
            </a:r>
            <a:r>
              <a:rPr kumimoji="1" lang="en-US" altLang="ko-KR" sz="1100" dirty="0">
                <a:solidFill>
                  <a:srgbClr val="000000"/>
                </a:solidFill>
                <a:latin typeface="Arial" panose="020B0604020202020204" pitchFamily="34" charset="0"/>
                <a:ea typeface="나눔고딕 ExtraBold" panose="020D0904000000000000" pitchFamily="50" charset="-127"/>
                <a:cs typeface="Arial" panose="020B0604020202020204" pitchFamily="34" charset="0"/>
              </a:rPr>
              <a:t>-</a:t>
            </a:r>
            <a:r>
              <a:rPr kumimoji="1" lang="mn-MN" altLang="ko-KR" sz="1100" dirty="0">
                <a:solidFill>
                  <a:srgbClr val="000000"/>
                </a:solidFill>
                <a:latin typeface="Arial" panose="020B0604020202020204" pitchFamily="34" charset="0"/>
                <a:ea typeface="나눔고딕 ExtraBold" panose="020D0904000000000000" pitchFamily="50" charset="-127"/>
                <a:cs typeface="Arial" panose="020B0604020202020204" pitchFamily="34" charset="0"/>
              </a:rPr>
              <a:t>ийг </a:t>
            </a:r>
            <a:r>
              <a:rPr lang="mn-MN" altLang="ko-KR" sz="11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нэн даруй </a:t>
            </a:r>
            <a:r>
              <a:rPr kumimoji="1" lang="mn-MN" altLang="ko-KR" sz="1100" dirty="0">
                <a:solidFill>
                  <a:srgbClr val="000000"/>
                </a:solidFill>
                <a:latin typeface="Arial" panose="020B0604020202020204" pitchFamily="34" charset="0"/>
                <a:ea typeface="나눔고딕 ExtraBold" panose="020D0904000000000000" pitchFamily="50" charset="-127"/>
                <a:cs typeface="Arial" panose="020B0604020202020204" pitchFamily="34" charset="0"/>
              </a:rPr>
              <a:t>суурилуулна.</a:t>
            </a:r>
            <a:endParaRPr lang="en-US" altLang="ko-KR" sz="11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endParaRPr>
          </a:p>
          <a:p>
            <a:pPr marL="88900" indent="-88900">
              <a:lnSpc>
                <a:spcPct val="110000"/>
              </a:lnSpc>
              <a:buFont typeface="Arial"/>
              <a:buChar char="•"/>
              <a:defRPr lang="ko-KR"/>
            </a:pPr>
            <a:r>
              <a:rPr lang="mn-MN" altLang="ko-KR" sz="11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Системийг өргөтгөн хот хоорондын гол замууд дээр 2 </a:t>
            </a:r>
            <a:r>
              <a:rPr kumimoji="1" lang="mn-MN" altLang="ko-KR" sz="1100" dirty="0">
                <a:solidFill>
                  <a:srgbClr val="000000"/>
                </a:solidFill>
                <a:latin typeface="Arial" panose="020B0604020202020204" pitchFamily="34" charset="0"/>
                <a:ea typeface="나눔고딕 ExtraBold" panose="020D0904000000000000" pitchFamily="50" charset="-127"/>
                <a:cs typeface="Arial" panose="020B0604020202020204" pitchFamily="34" charset="0"/>
              </a:rPr>
              <a:t>ЦТС</a:t>
            </a:r>
            <a:r>
              <a:rPr kumimoji="1" lang="en-US" altLang="ko-KR" sz="1100" dirty="0">
                <a:solidFill>
                  <a:srgbClr val="000000"/>
                </a:solidFill>
                <a:latin typeface="Arial" panose="020B0604020202020204" pitchFamily="34" charset="0"/>
                <a:ea typeface="나눔고딕 ExtraBold" panose="020D0904000000000000" pitchFamily="50" charset="-127"/>
                <a:cs typeface="Arial" panose="020B0604020202020204" pitchFamily="34" charset="0"/>
              </a:rPr>
              <a:t>-</a:t>
            </a:r>
            <a:r>
              <a:rPr kumimoji="1" lang="mn-MN" altLang="ko-KR" sz="1100" dirty="0">
                <a:solidFill>
                  <a:srgbClr val="000000"/>
                </a:solidFill>
                <a:latin typeface="Arial" panose="020B0604020202020204" pitchFamily="34" charset="0"/>
                <a:ea typeface="나눔고딕 ExtraBold" panose="020D0904000000000000" pitchFamily="50" charset="-127"/>
                <a:cs typeface="Arial" panose="020B0604020202020204" pitchFamily="34" charset="0"/>
              </a:rPr>
              <a:t>ийг суурилуулна.</a:t>
            </a:r>
            <a:endParaRPr lang="en-US" altLang="ko-KR" sz="11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endParaRPr>
          </a:p>
        </p:txBody>
      </p:sp>
      <p:grpSp>
        <p:nvGrpSpPr>
          <p:cNvPr id="81" name="그룹 80"/>
          <p:cNvGrpSpPr/>
          <p:nvPr/>
        </p:nvGrpSpPr>
        <p:grpSpPr>
          <a:xfrm>
            <a:off x="322764" y="1429322"/>
            <a:ext cx="4168853" cy="2426125"/>
            <a:chOff x="322765" y="1702782"/>
            <a:chExt cx="4002850" cy="2426125"/>
          </a:xfrm>
        </p:grpSpPr>
        <p:sp>
          <p:nvSpPr>
            <p:cNvPr id="82" name="LcS65"/>
            <p:cNvSpPr/>
            <p:nvPr/>
          </p:nvSpPr>
          <p:spPr>
            <a:xfrm>
              <a:off x="337019" y="2017820"/>
              <a:ext cx="3988596" cy="2111087"/>
            </a:xfrm>
            <a:prstGeom prst="roundRect">
              <a:avLst>
                <a:gd name="adj" fmla="val 3101"/>
              </a:avLst>
            </a:prstGeom>
            <a:solidFill>
              <a:schemeClr val="bg1"/>
            </a:solidFill>
            <a:ln w="19050">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57546" eaLnBrk="1" fontAlgn="auto" latinLnBrk="1" hangingPunct="1">
                <a:spcBef>
                  <a:spcPts val="0"/>
                </a:spcBef>
                <a:spcAft>
                  <a:spcPts val="0"/>
                </a:spcAft>
                <a:defRPr/>
              </a:pPr>
              <a:endParaRPr lang="ko-KR" altLang="en-US">
                <a:solidFill>
                  <a:srgbClr val="FFFFFF"/>
                </a:solidFill>
                <a:latin typeface="Arial" panose="020B0604020202020204" pitchFamily="34" charset="0"/>
                <a:ea typeface="나눔고딕 Bold" panose="020D0804000000000000" pitchFamily="50" charset="-127"/>
                <a:cs typeface="Arial" panose="020B0604020202020204" pitchFamily="34" charset="0"/>
              </a:endParaRPr>
            </a:p>
          </p:txBody>
        </p:sp>
        <p:sp>
          <p:nvSpPr>
            <p:cNvPr id="83" name="AutoShape 212"/>
            <p:cNvSpPr>
              <a:spLocks noChangeArrowheads="1"/>
            </p:cNvSpPr>
            <p:nvPr/>
          </p:nvSpPr>
          <p:spPr bwMode="auto">
            <a:xfrm>
              <a:off x="322765" y="1702782"/>
              <a:ext cx="4002850" cy="323966"/>
            </a:xfrm>
            <a:prstGeom prst="roundRect">
              <a:avLst>
                <a:gd name="adj" fmla="val 16667"/>
              </a:avLst>
            </a:prstGeom>
            <a:solidFill>
              <a:srgbClr val="301E70"/>
            </a:solidFill>
            <a:ln w="9525" algn="ctr">
              <a:noFill/>
              <a:round/>
              <a:headEnd/>
              <a:tailEnd/>
            </a:ln>
            <a:effectLst>
              <a:outerShdw dist="35921" dir="2700000" algn="ctr" rotWithShape="0">
                <a:srgbClr val="CECFCE"/>
              </a:outerShdw>
            </a:effectLst>
          </p:spPr>
          <p:txBody>
            <a:bodyPr wrap="none" lIns="95754" tIns="47877" rIns="95754" bIns="47877" anchor="ctr"/>
            <a:lstStyle/>
            <a:p>
              <a:pPr algn="ctr" defTabSz="839429" latinLnBrk="0">
                <a:defRPr/>
              </a:pPr>
              <a:r>
                <a:rPr lang="mn-MN" altLang="ko-KR" dirty="0">
                  <a:solidFill>
                    <a:prstClr val="white"/>
                  </a:solidFill>
                  <a:effectLst>
                    <a:reflection blurRad="12700" stA="28000" endPos="45000" dist="1000" dir="5400000" sy="-100000" algn="bl" rotWithShape="0"/>
                  </a:effectLst>
                  <a:latin typeface="Arial" panose="020B0604020202020204" pitchFamily="34" charset="0"/>
                  <a:ea typeface="나눔고딕 Bold" panose="020D0804000000000000" pitchFamily="50" charset="-127"/>
                  <a:cs typeface="Arial" panose="020B0604020202020204" pitchFamily="34" charset="0"/>
                </a:rPr>
                <a:t>Системийн загвар</a:t>
              </a:r>
              <a:endParaRPr lang="ko-KR" altLang="en-US" sz="1700" kern="0" dirty="0">
                <a:solidFill>
                  <a:sysClr val="window" lastClr="FFFFFF"/>
                </a:solidFill>
                <a:latin typeface="Arial" panose="020B0604020202020204" pitchFamily="34" charset="0"/>
                <a:ea typeface="나눔고딕 Bold" panose="020D0804000000000000" pitchFamily="50" charset="-127"/>
                <a:cs typeface="Arial" panose="020B0604020202020204" pitchFamily="34" charset="0"/>
              </a:endParaRPr>
            </a:p>
          </p:txBody>
        </p:sp>
      </p:grpSp>
      <p:grpSp>
        <p:nvGrpSpPr>
          <p:cNvPr id="78" name="그룹 77"/>
          <p:cNvGrpSpPr/>
          <p:nvPr/>
        </p:nvGrpSpPr>
        <p:grpSpPr>
          <a:xfrm>
            <a:off x="322764" y="3907072"/>
            <a:ext cx="4168853" cy="2560403"/>
            <a:chOff x="322765" y="1702782"/>
            <a:chExt cx="4002850" cy="2426125"/>
          </a:xfrm>
        </p:grpSpPr>
        <p:sp>
          <p:nvSpPr>
            <p:cNvPr id="79" name="LcS65"/>
            <p:cNvSpPr/>
            <p:nvPr/>
          </p:nvSpPr>
          <p:spPr>
            <a:xfrm>
              <a:off x="337019" y="2017820"/>
              <a:ext cx="3988596" cy="2111087"/>
            </a:xfrm>
            <a:prstGeom prst="roundRect">
              <a:avLst>
                <a:gd name="adj" fmla="val 3101"/>
              </a:avLst>
            </a:prstGeom>
            <a:solidFill>
              <a:schemeClr val="bg1"/>
            </a:solidFill>
            <a:ln w="19050">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57546" eaLnBrk="1" fontAlgn="auto" latinLnBrk="1" hangingPunct="1">
                <a:spcBef>
                  <a:spcPts val="0"/>
                </a:spcBef>
                <a:spcAft>
                  <a:spcPts val="0"/>
                </a:spcAft>
                <a:defRPr/>
              </a:pPr>
              <a:endParaRPr lang="ko-KR" altLang="en-US">
                <a:solidFill>
                  <a:srgbClr val="FFFFFF"/>
                </a:solidFill>
                <a:latin typeface="Arial" panose="020B0604020202020204" pitchFamily="34" charset="0"/>
                <a:ea typeface="나눔고딕 Bold" panose="020D0804000000000000" pitchFamily="50" charset="-127"/>
                <a:cs typeface="Arial" panose="020B0604020202020204" pitchFamily="34" charset="0"/>
              </a:endParaRPr>
            </a:p>
          </p:txBody>
        </p:sp>
        <p:sp>
          <p:nvSpPr>
            <p:cNvPr id="80" name="AutoShape 212"/>
            <p:cNvSpPr>
              <a:spLocks noChangeArrowheads="1"/>
            </p:cNvSpPr>
            <p:nvPr/>
          </p:nvSpPr>
          <p:spPr bwMode="auto">
            <a:xfrm>
              <a:off x="322765" y="1702782"/>
              <a:ext cx="4002850" cy="323966"/>
            </a:xfrm>
            <a:prstGeom prst="roundRect">
              <a:avLst>
                <a:gd name="adj" fmla="val 16667"/>
              </a:avLst>
            </a:prstGeom>
            <a:solidFill>
              <a:srgbClr val="301E70"/>
            </a:solidFill>
            <a:ln w="9525" algn="ctr">
              <a:noFill/>
              <a:round/>
              <a:headEnd/>
              <a:tailEnd/>
            </a:ln>
            <a:effectLst>
              <a:outerShdw dist="35921" dir="2700000" algn="ctr" rotWithShape="0">
                <a:srgbClr val="CECFCE"/>
              </a:outerShdw>
            </a:effectLst>
          </p:spPr>
          <p:txBody>
            <a:bodyPr wrap="none" lIns="95754" tIns="47877" rIns="95754" bIns="47877" anchor="ctr"/>
            <a:lstStyle/>
            <a:p>
              <a:pPr algn="ctr" defTabSz="839429" latinLnBrk="0">
                <a:defRPr/>
              </a:pPr>
              <a:r>
                <a:rPr lang="mn-MN" altLang="ko-KR" dirty="0">
                  <a:solidFill>
                    <a:prstClr val="white"/>
                  </a:solidFill>
                  <a:effectLst>
                    <a:reflection blurRad="12700" stA="28000" endPos="45000" dist="1000" dir="5400000" sy="-100000" algn="bl" rotWithShape="0"/>
                  </a:effectLst>
                  <a:latin typeface="Arial" panose="020B0604020202020204" pitchFamily="34" charset="0"/>
                  <a:ea typeface="나눔고딕 Bold" panose="020D0804000000000000" pitchFamily="50" charset="-127"/>
                  <a:cs typeface="Arial" panose="020B0604020202020204" pitchFamily="34" charset="0"/>
                </a:rPr>
                <a:t>Зорилт </a:t>
              </a:r>
              <a:r>
                <a:rPr lang="en-US" altLang="ko-KR" dirty="0">
                  <a:solidFill>
                    <a:prstClr val="white"/>
                  </a:solidFill>
                  <a:effectLst>
                    <a:reflection blurRad="12700" stA="28000" endPos="45000" dist="1000" dir="5400000" sy="-100000" algn="bl" rotWithShape="0"/>
                  </a:effectLst>
                  <a:latin typeface="Arial" panose="020B0604020202020204" pitchFamily="34" charset="0"/>
                  <a:ea typeface="나눔고딕 Bold" panose="020D0804000000000000" pitchFamily="50" charset="-127"/>
                  <a:cs typeface="Arial" panose="020B0604020202020204" pitchFamily="34" charset="0"/>
                </a:rPr>
                <a:t>&amp; </a:t>
              </a:r>
              <a:r>
                <a:rPr lang="mn-MN" altLang="ko-KR" dirty="0">
                  <a:solidFill>
                    <a:prstClr val="white"/>
                  </a:solidFill>
                  <a:effectLst>
                    <a:reflection blurRad="12700" stA="28000" endPos="45000" dist="1000" dir="5400000" sy="-100000" algn="bl" rotWithShape="0"/>
                  </a:effectLst>
                  <a:latin typeface="Arial" panose="020B0604020202020204" pitchFamily="34" charset="0"/>
                  <a:ea typeface="나눔고딕 Bold" panose="020D0804000000000000" pitchFamily="50" charset="-127"/>
                  <a:cs typeface="Arial" panose="020B0604020202020204" pitchFamily="34" charset="0"/>
                </a:rPr>
                <a:t>Үр нөлөө</a:t>
              </a:r>
              <a:endParaRPr lang="en-US" altLang="ko-KR" dirty="0">
                <a:solidFill>
                  <a:prstClr val="white"/>
                </a:solidFill>
                <a:effectLst>
                  <a:reflection blurRad="12700" stA="28000" endPos="45000" dist="1000" dir="5400000" sy="-100000" algn="bl" rotWithShape="0"/>
                </a:effectLst>
                <a:latin typeface="Arial" panose="020B0604020202020204" pitchFamily="34" charset="0"/>
                <a:ea typeface="나눔고딕 Bold" panose="020D0804000000000000" pitchFamily="50" charset="-127"/>
                <a:cs typeface="Arial" panose="020B0604020202020204" pitchFamily="34" charset="0"/>
              </a:endParaRPr>
            </a:p>
          </p:txBody>
        </p:sp>
      </p:grpSp>
      <p:sp>
        <p:nvSpPr>
          <p:cNvPr id="87" name="TextBox 47"/>
          <p:cNvSpPr txBox="1"/>
          <p:nvPr/>
        </p:nvSpPr>
        <p:spPr>
          <a:xfrm>
            <a:off x="378985" y="4308192"/>
            <a:ext cx="4112631" cy="2326791"/>
          </a:xfrm>
          <a:prstGeom prst="rect">
            <a:avLst/>
          </a:prstGeom>
          <a:noFill/>
        </p:spPr>
        <p:txBody>
          <a:bodyPr wrap="square">
            <a:spAutoFit/>
            <a:scene3d>
              <a:camera prst="orthographicFront"/>
              <a:lightRig rig="threePt" dir="t"/>
            </a:scene3d>
            <a:sp3d>
              <a:bevelT w="1270" h="1270"/>
              <a:bevelB w="0" h="0"/>
            </a:sp3d>
          </a:bodyPr>
          <a:lstStyle>
            <a:defPPr>
              <a:defRPr lang="ko-KR"/>
            </a:defPPr>
            <a:lvl1pPr algn="l" rtl="0" fontAlgn="base" latinLnBrk="1">
              <a:spcBef>
                <a:spcPct val="0"/>
              </a:spcBef>
              <a:spcAft>
                <a:spcPct val="0"/>
              </a:spcAft>
              <a:defRPr kumimoji="1" kern="1200">
                <a:solidFill>
                  <a:schemeClr val="tx1"/>
                </a:solidFill>
                <a:latin typeface="굴림" charset="-127"/>
                <a:ea typeface="굴림" charset="-127"/>
                <a:cs typeface="+mn-cs"/>
              </a:defRPr>
            </a:lvl1pPr>
            <a:lvl2pPr marL="532454" algn="l" rtl="0" fontAlgn="base" latinLnBrk="1">
              <a:spcBef>
                <a:spcPct val="0"/>
              </a:spcBef>
              <a:spcAft>
                <a:spcPct val="0"/>
              </a:spcAft>
              <a:defRPr kumimoji="1" kern="1200">
                <a:solidFill>
                  <a:schemeClr val="tx1"/>
                </a:solidFill>
                <a:latin typeface="굴림" charset="-127"/>
                <a:ea typeface="굴림" charset="-127"/>
                <a:cs typeface="+mn-cs"/>
              </a:defRPr>
            </a:lvl2pPr>
            <a:lvl3pPr marL="1064909" algn="l" rtl="0" fontAlgn="base" latinLnBrk="1">
              <a:spcBef>
                <a:spcPct val="0"/>
              </a:spcBef>
              <a:spcAft>
                <a:spcPct val="0"/>
              </a:spcAft>
              <a:defRPr kumimoji="1" kern="1200">
                <a:solidFill>
                  <a:schemeClr val="tx1"/>
                </a:solidFill>
                <a:latin typeface="굴림" charset="-127"/>
                <a:ea typeface="굴림" charset="-127"/>
                <a:cs typeface="+mn-cs"/>
              </a:defRPr>
            </a:lvl3pPr>
            <a:lvl4pPr marL="1597363" algn="l" rtl="0" fontAlgn="base" latinLnBrk="1">
              <a:spcBef>
                <a:spcPct val="0"/>
              </a:spcBef>
              <a:spcAft>
                <a:spcPct val="0"/>
              </a:spcAft>
              <a:defRPr kumimoji="1" kern="1200">
                <a:solidFill>
                  <a:schemeClr val="tx1"/>
                </a:solidFill>
                <a:latin typeface="굴림" charset="-127"/>
                <a:ea typeface="굴림" charset="-127"/>
                <a:cs typeface="+mn-cs"/>
              </a:defRPr>
            </a:lvl4pPr>
            <a:lvl5pPr marL="2129822" algn="l" rtl="0" fontAlgn="base" latinLnBrk="1">
              <a:spcBef>
                <a:spcPct val="0"/>
              </a:spcBef>
              <a:spcAft>
                <a:spcPct val="0"/>
              </a:spcAft>
              <a:defRPr kumimoji="1" kern="1200">
                <a:solidFill>
                  <a:schemeClr val="tx1"/>
                </a:solidFill>
                <a:latin typeface="굴림" charset="-127"/>
                <a:ea typeface="굴림" charset="-127"/>
                <a:cs typeface="+mn-cs"/>
              </a:defRPr>
            </a:lvl5pPr>
            <a:lvl6pPr marL="2662271" algn="l" defTabSz="1064909" rtl="0" eaLnBrk="1" latinLnBrk="1" hangingPunct="1">
              <a:defRPr kumimoji="1" kern="1200">
                <a:solidFill>
                  <a:schemeClr val="tx1"/>
                </a:solidFill>
                <a:latin typeface="굴림" charset="-127"/>
                <a:ea typeface="굴림" charset="-127"/>
                <a:cs typeface="+mn-cs"/>
              </a:defRPr>
            </a:lvl6pPr>
            <a:lvl7pPr marL="3194729" algn="l" defTabSz="1064909" rtl="0" eaLnBrk="1" latinLnBrk="1" hangingPunct="1">
              <a:defRPr kumimoji="1" kern="1200">
                <a:solidFill>
                  <a:schemeClr val="tx1"/>
                </a:solidFill>
                <a:latin typeface="굴림" charset="-127"/>
                <a:ea typeface="굴림" charset="-127"/>
                <a:cs typeface="+mn-cs"/>
              </a:defRPr>
            </a:lvl7pPr>
            <a:lvl8pPr marL="3727180" algn="l" defTabSz="1064909" rtl="0" eaLnBrk="1" latinLnBrk="1" hangingPunct="1">
              <a:defRPr kumimoji="1" kern="1200">
                <a:solidFill>
                  <a:schemeClr val="tx1"/>
                </a:solidFill>
                <a:latin typeface="굴림" charset="-127"/>
                <a:ea typeface="굴림" charset="-127"/>
                <a:cs typeface="+mn-cs"/>
              </a:defRPr>
            </a:lvl8pPr>
            <a:lvl9pPr marL="4259636" algn="l" defTabSz="1064909" rtl="0" eaLnBrk="1" latinLnBrk="1" hangingPunct="1">
              <a:defRPr kumimoji="1" kern="1200">
                <a:solidFill>
                  <a:schemeClr val="tx1"/>
                </a:solidFill>
                <a:latin typeface="굴림" charset="-127"/>
                <a:ea typeface="굴림" charset="-127"/>
                <a:cs typeface="+mn-cs"/>
              </a:defRPr>
            </a:lvl9pPr>
          </a:lstStyle>
          <a:p>
            <a:pPr marL="88900" indent="-88900">
              <a:lnSpc>
                <a:spcPct val="120000"/>
              </a:lnSpc>
              <a:buClr>
                <a:srgbClr val="0079C1"/>
              </a:buClr>
              <a:buFont typeface="Arial"/>
              <a:buChar char="•"/>
              <a:tabLst>
                <a:tab pos="133350" algn="l"/>
              </a:tabLst>
              <a:defRPr lang="ko-KR"/>
            </a:pPr>
            <a:r>
              <a:rPr lang="mn-MN" altLang="ko-KR" sz="11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Компьютерт суурилсан төлбөр хураах системээр дамжуулан хэрэглэгчийн үйлчилгээг сайжруулах улмаар хяналтын цэг орчмын замын хөдөлгөөний түгжрэлийг багасгах, үйл ажиллагааны зардлыг бууруулах замаар ложистикийн зардал, бохирдлыг бууруулах.</a:t>
            </a:r>
          </a:p>
          <a:p>
            <a:pPr marL="88900" indent="-88900">
              <a:lnSpc>
                <a:spcPct val="120000"/>
              </a:lnSpc>
              <a:buClr>
                <a:srgbClr val="0079C1"/>
              </a:buClr>
              <a:buFont typeface="Arial"/>
              <a:buChar char="•"/>
              <a:tabLst>
                <a:tab pos="133350" algn="l"/>
              </a:tabLst>
              <a:defRPr lang="ko-KR"/>
            </a:pPr>
            <a:r>
              <a:rPr lang="mn-MN" altLang="ko-KR" sz="11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Гол замууд дээрх хяналтын цэгүүдийн одоо байгаа хүний оролцоо бүхий төвөгтөй байдлыг халснаар томоохон хотуудын хяналтын цэгээр нэвтрэх хугацаа болон замын түгжрэлийг бууруулна.</a:t>
            </a:r>
            <a:endParaRPr lang="en-US" altLang="ko-KR" sz="11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endParaRPr>
          </a:p>
          <a:p>
            <a:pPr marL="88900" indent="-88900">
              <a:lnSpc>
                <a:spcPct val="120000"/>
              </a:lnSpc>
              <a:buClr>
                <a:srgbClr val="0079C1"/>
              </a:buClr>
              <a:buFont typeface="Arial"/>
              <a:buChar char="•"/>
              <a:tabLst>
                <a:tab pos="133350" algn="l"/>
              </a:tabLst>
              <a:defRPr lang="ko-KR"/>
            </a:pPr>
            <a:r>
              <a:rPr lang="mn-MN" altLang="ko-KR" sz="11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Тээврийн хэрэгсэл болон хяналтын цэг хооронд утасгүй холболтоор холбогдож төлбөрийг</a:t>
            </a:r>
            <a:r>
              <a:rPr lang="en-US" altLang="ko-KR" sz="11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 </a:t>
            </a:r>
            <a:r>
              <a:rPr lang="mn-MN" altLang="ko-KR" sz="11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хураана. </a:t>
            </a:r>
            <a:endParaRPr lang="en-US" altLang="ko-KR" sz="11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endParaRPr>
          </a:p>
        </p:txBody>
      </p:sp>
      <p:graphicFrame>
        <p:nvGraphicFramePr>
          <p:cNvPr id="69" name="표 68"/>
          <p:cNvGraphicFramePr>
            <a:graphicFrameLocks noGrp="1"/>
          </p:cNvGraphicFramePr>
          <p:nvPr>
            <p:extLst/>
          </p:nvPr>
        </p:nvGraphicFramePr>
        <p:xfrm>
          <a:off x="4581202" y="4869158"/>
          <a:ext cx="4239270" cy="1598316"/>
        </p:xfrm>
        <a:graphic>
          <a:graphicData uri="http://schemas.openxmlformats.org/drawingml/2006/table">
            <a:tbl>
              <a:tblPr firstRow="1" firstCol="1" bandRow="1">
                <a:tableStyleId>{5C22544A-7EE6-4342-B048-85BDC9FD1C3A}</a:tableStyleId>
              </a:tblPr>
              <a:tblGrid>
                <a:gridCol w="962466">
                  <a:extLst>
                    <a:ext uri="{9D8B030D-6E8A-4147-A177-3AD203B41FA5}">
                      <a16:colId xmlns:a16="http://schemas.microsoft.com/office/drawing/2014/main" val="20000"/>
                    </a:ext>
                  </a:extLst>
                </a:gridCol>
                <a:gridCol w="819201">
                  <a:extLst>
                    <a:ext uri="{9D8B030D-6E8A-4147-A177-3AD203B41FA5}">
                      <a16:colId xmlns:a16="http://schemas.microsoft.com/office/drawing/2014/main" val="20001"/>
                    </a:ext>
                  </a:extLst>
                </a:gridCol>
                <a:gridCol w="819201">
                  <a:extLst>
                    <a:ext uri="{9D8B030D-6E8A-4147-A177-3AD203B41FA5}">
                      <a16:colId xmlns:a16="http://schemas.microsoft.com/office/drawing/2014/main" val="20002"/>
                    </a:ext>
                  </a:extLst>
                </a:gridCol>
                <a:gridCol w="819201">
                  <a:extLst>
                    <a:ext uri="{9D8B030D-6E8A-4147-A177-3AD203B41FA5}">
                      <a16:colId xmlns:a16="http://schemas.microsoft.com/office/drawing/2014/main" val="20003"/>
                    </a:ext>
                  </a:extLst>
                </a:gridCol>
                <a:gridCol w="819201">
                  <a:extLst>
                    <a:ext uri="{9D8B030D-6E8A-4147-A177-3AD203B41FA5}">
                      <a16:colId xmlns:a16="http://schemas.microsoft.com/office/drawing/2014/main" val="20004"/>
                    </a:ext>
                  </a:extLst>
                </a:gridCol>
              </a:tblGrid>
              <a:tr h="311253">
                <a:tc>
                  <a:txBody>
                    <a:bodyPr/>
                    <a:lstStyle/>
                    <a:p>
                      <a:pPr algn="ctr" fontAlgn="ctr" latinLnBrk="0">
                        <a:lnSpc>
                          <a:spcPct val="115000"/>
                        </a:lnSpc>
                        <a:spcAft>
                          <a:spcPts val="0"/>
                        </a:spcAft>
                      </a:pPr>
                      <a:r>
                        <a:rPr lang="mn-MN" altLang="ko-KR" sz="800" kern="0" dirty="0">
                          <a:effectLst/>
                          <a:latin typeface="Arial" panose="020B0604020202020204" pitchFamily="34" charset="0"/>
                          <a:ea typeface="나눔고딕 ExtraBold" panose="020D0904000000000000" pitchFamily="50" charset="-127"/>
                          <a:cs typeface="Arial" panose="020B0604020202020204" pitchFamily="34" charset="0"/>
                        </a:rPr>
                        <a:t>Ангилал</a:t>
                      </a:r>
                      <a:endParaRPr lang="ko-KR" sz="800" kern="100" dirty="0">
                        <a:effectLst/>
                        <a:latin typeface="Arial" panose="020B0604020202020204" pitchFamily="34" charset="0"/>
                        <a:ea typeface="나눔고딕 ExtraBold" panose="020D0904000000000000" pitchFamily="50" charset="-127"/>
                        <a:cs typeface="Arial" panose="020B0604020202020204" pitchFamily="34" charset="0"/>
                      </a:endParaRPr>
                    </a:p>
                  </a:txBody>
                  <a:tcPr marL="62865" marR="62865" marT="0"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rgbClr val="0070C0"/>
                    </a:solidFill>
                  </a:tcPr>
                </a:tc>
                <a:tc>
                  <a:txBody>
                    <a:bodyPr/>
                    <a:lstStyle/>
                    <a:p>
                      <a:pPr algn="ctr" fontAlgn="ctr" latinLnBrk="0">
                        <a:lnSpc>
                          <a:spcPct val="100000"/>
                        </a:lnSpc>
                        <a:spcAft>
                          <a:spcPts val="0"/>
                        </a:spcAft>
                      </a:pPr>
                      <a:r>
                        <a:rPr lang="en-US" altLang="ko-KR" sz="7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1-</a:t>
                      </a:r>
                      <a:r>
                        <a:rPr lang="mn-MN" altLang="ko-KR" sz="7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р үе шат</a:t>
                      </a:r>
                      <a:endParaRPr lang="en-US" sz="700" kern="0" dirty="0">
                        <a:effectLst/>
                        <a:latin typeface="Arial" panose="020B0604020202020204" pitchFamily="34" charset="0"/>
                        <a:ea typeface="나눔고딕 ExtraBold" panose="020D0904000000000000" pitchFamily="50" charset="-127"/>
                        <a:cs typeface="Arial" panose="020B0604020202020204" pitchFamily="34" charset="0"/>
                      </a:endParaRPr>
                    </a:p>
                    <a:p>
                      <a:pPr algn="ctr" fontAlgn="ctr" latinLnBrk="0">
                        <a:lnSpc>
                          <a:spcPct val="100000"/>
                        </a:lnSpc>
                        <a:spcAft>
                          <a:spcPts val="0"/>
                        </a:spcAft>
                      </a:pPr>
                      <a:r>
                        <a:rPr lang="en-US" altLang="ko-KR" sz="700" kern="0" dirty="0">
                          <a:effectLst/>
                          <a:latin typeface="Arial" panose="020B0604020202020204" pitchFamily="34" charset="0"/>
                          <a:ea typeface="나눔고딕 ExtraBold" panose="020D0904000000000000" pitchFamily="50" charset="-127"/>
                          <a:cs typeface="Arial" panose="020B0604020202020204" pitchFamily="34" charset="0"/>
                        </a:rPr>
                        <a:t>(2018-2022)</a:t>
                      </a:r>
                      <a:endParaRPr lang="ko-KR" sz="700" kern="100" dirty="0">
                        <a:effectLst/>
                        <a:latin typeface="Arial" panose="020B0604020202020204" pitchFamily="34" charset="0"/>
                        <a:ea typeface="나눔고딕 ExtraBold" panose="020D0904000000000000" pitchFamily="50" charset="-127"/>
                        <a:cs typeface="Arial" panose="020B0604020202020204" pitchFamily="34" charset="0"/>
                      </a:endParaRPr>
                    </a:p>
                  </a:txBody>
                  <a:tcPr marL="62865" marR="62865" marT="0"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rgbClr val="0070C0"/>
                    </a:solidFill>
                  </a:tcPr>
                </a:tc>
                <a:tc>
                  <a:txBody>
                    <a:bodyPr/>
                    <a:lstStyle/>
                    <a:p>
                      <a:pPr algn="ctr" fontAlgn="ctr" latinLnBrk="0">
                        <a:lnSpc>
                          <a:spcPct val="100000"/>
                        </a:lnSpc>
                        <a:spcAft>
                          <a:spcPts val="0"/>
                        </a:spcAft>
                      </a:pPr>
                      <a:r>
                        <a:rPr lang="en-US" altLang="ko-KR" sz="7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2-</a:t>
                      </a:r>
                      <a:r>
                        <a:rPr lang="mn-MN" altLang="ko-KR" sz="7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р үе шат</a:t>
                      </a:r>
                      <a:endParaRPr lang="en-US" sz="700" kern="0" dirty="0">
                        <a:effectLst/>
                        <a:latin typeface="Arial" panose="020B0604020202020204" pitchFamily="34" charset="0"/>
                        <a:ea typeface="나눔고딕 ExtraBold" panose="020D0904000000000000" pitchFamily="50" charset="-127"/>
                        <a:cs typeface="Arial" panose="020B0604020202020204" pitchFamily="34" charset="0"/>
                      </a:endParaRPr>
                    </a:p>
                    <a:p>
                      <a:pPr marL="0" marR="0" lvl="0" indent="0" algn="ctr" defTabSz="912330" rtl="0" eaLnBrk="1" fontAlgn="ctr" latinLnBrk="0" hangingPunct="1">
                        <a:lnSpc>
                          <a:spcPct val="100000"/>
                        </a:lnSpc>
                        <a:spcBef>
                          <a:spcPts val="0"/>
                        </a:spcBef>
                        <a:spcAft>
                          <a:spcPts val="0"/>
                        </a:spcAft>
                        <a:buClrTx/>
                        <a:buSzTx/>
                        <a:buFontTx/>
                        <a:buNone/>
                        <a:tabLst/>
                        <a:defRPr/>
                      </a:pPr>
                      <a:r>
                        <a:rPr lang="en-US" altLang="ko-KR" sz="700" kern="0" dirty="0">
                          <a:effectLst/>
                          <a:latin typeface="Arial" panose="020B0604020202020204" pitchFamily="34" charset="0"/>
                          <a:ea typeface="나눔고딕 ExtraBold" panose="020D0904000000000000" pitchFamily="50" charset="-127"/>
                          <a:cs typeface="Arial" panose="020B0604020202020204" pitchFamily="34" charset="0"/>
                        </a:rPr>
                        <a:t>(2023-2026)</a:t>
                      </a:r>
                      <a:endParaRPr lang="ko-KR" altLang="ko-KR" sz="700" kern="100" dirty="0">
                        <a:effectLst/>
                        <a:latin typeface="Arial" panose="020B0604020202020204" pitchFamily="34" charset="0"/>
                        <a:ea typeface="나눔고딕 ExtraBold" panose="020D0904000000000000" pitchFamily="50" charset="-127"/>
                        <a:cs typeface="Arial" panose="020B0604020202020204" pitchFamily="34" charset="0"/>
                      </a:endParaRPr>
                    </a:p>
                  </a:txBody>
                  <a:tcPr marL="62865" marR="62865" marT="0"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rgbClr val="0070C0"/>
                    </a:solidFill>
                  </a:tcPr>
                </a:tc>
                <a:tc>
                  <a:txBody>
                    <a:bodyPr/>
                    <a:lstStyle/>
                    <a:p>
                      <a:pPr algn="ctr" fontAlgn="ctr" latinLnBrk="0">
                        <a:lnSpc>
                          <a:spcPct val="100000"/>
                        </a:lnSpc>
                        <a:spcAft>
                          <a:spcPts val="0"/>
                        </a:spcAft>
                      </a:pPr>
                      <a:r>
                        <a:rPr lang="en-US" altLang="ko-KR" sz="7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3-</a:t>
                      </a:r>
                      <a:r>
                        <a:rPr lang="mn-MN" altLang="ko-KR" sz="7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р үе шат</a:t>
                      </a:r>
                      <a:endParaRPr lang="en-US" sz="700" kern="0" dirty="0">
                        <a:effectLst/>
                        <a:latin typeface="Arial" panose="020B0604020202020204" pitchFamily="34" charset="0"/>
                        <a:ea typeface="나눔고딕 ExtraBold" panose="020D0904000000000000" pitchFamily="50" charset="-127"/>
                        <a:cs typeface="Arial" panose="020B0604020202020204" pitchFamily="34" charset="0"/>
                      </a:endParaRPr>
                    </a:p>
                    <a:p>
                      <a:pPr marL="0" marR="0" lvl="0" indent="0" algn="ctr" defTabSz="912330" rtl="0" eaLnBrk="1" fontAlgn="ctr" latinLnBrk="0" hangingPunct="1">
                        <a:lnSpc>
                          <a:spcPct val="100000"/>
                        </a:lnSpc>
                        <a:spcBef>
                          <a:spcPts val="0"/>
                        </a:spcBef>
                        <a:spcAft>
                          <a:spcPts val="0"/>
                        </a:spcAft>
                        <a:buClrTx/>
                        <a:buSzTx/>
                        <a:buFontTx/>
                        <a:buNone/>
                        <a:tabLst/>
                        <a:defRPr/>
                      </a:pPr>
                      <a:r>
                        <a:rPr lang="en-US" altLang="ko-KR" sz="700" kern="0" dirty="0">
                          <a:effectLst/>
                          <a:latin typeface="Arial" panose="020B0604020202020204" pitchFamily="34" charset="0"/>
                          <a:ea typeface="나눔고딕 ExtraBold" panose="020D0904000000000000" pitchFamily="50" charset="-127"/>
                          <a:cs typeface="Arial" panose="020B0604020202020204" pitchFamily="34" charset="0"/>
                        </a:rPr>
                        <a:t>(2027-2030)</a:t>
                      </a:r>
                      <a:endParaRPr lang="ko-KR" altLang="ko-KR" sz="700" kern="100" dirty="0">
                        <a:effectLst/>
                        <a:latin typeface="Arial" panose="020B0604020202020204" pitchFamily="34" charset="0"/>
                        <a:ea typeface="나눔고딕 ExtraBold" panose="020D0904000000000000" pitchFamily="50" charset="-127"/>
                        <a:cs typeface="Arial" panose="020B0604020202020204" pitchFamily="34" charset="0"/>
                      </a:endParaRPr>
                    </a:p>
                  </a:txBody>
                  <a:tcPr marL="62865" marR="62865" marT="0"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rgbClr val="0070C0"/>
                    </a:solidFill>
                  </a:tcPr>
                </a:tc>
                <a:tc>
                  <a:txBody>
                    <a:bodyPr/>
                    <a:lstStyle/>
                    <a:p>
                      <a:pPr algn="ctr" fontAlgn="ctr" latinLnBrk="0">
                        <a:lnSpc>
                          <a:spcPct val="100000"/>
                        </a:lnSpc>
                        <a:spcAft>
                          <a:spcPts val="0"/>
                        </a:spcAft>
                      </a:pPr>
                      <a:r>
                        <a:rPr lang="mn-MN" altLang="ko-KR" sz="700" kern="0" dirty="0">
                          <a:effectLst/>
                          <a:latin typeface="Arial" panose="020B0604020202020204" pitchFamily="34" charset="0"/>
                          <a:ea typeface="나눔고딕 ExtraBold" panose="020D0904000000000000" pitchFamily="50" charset="-127"/>
                          <a:cs typeface="Arial" panose="020B0604020202020204" pitchFamily="34" charset="0"/>
                        </a:rPr>
                        <a:t>Нийт</a:t>
                      </a:r>
                      <a:endParaRPr lang="ko-KR" sz="700" kern="100" dirty="0">
                        <a:effectLst/>
                        <a:latin typeface="Arial" panose="020B0604020202020204" pitchFamily="34" charset="0"/>
                        <a:ea typeface="나눔고딕 ExtraBold" panose="020D0904000000000000" pitchFamily="50" charset="-127"/>
                        <a:cs typeface="Arial" panose="020B0604020202020204" pitchFamily="34" charset="0"/>
                      </a:endParaRPr>
                    </a:p>
                  </a:txBody>
                  <a:tcPr marL="62865" marR="62865" marT="0"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rgbClr val="0070C0"/>
                    </a:solidFill>
                  </a:tcPr>
                </a:tc>
                <a:extLst>
                  <a:ext uri="{0D108BD9-81ED-4DB2-BD59-A6C34878D82A}">
                    <a16:rowId xmlns:a16="http://schemas.microsoft.com/office/drawing/2014/main" val="10000"/>
                  </a:ext>
                </a:extLst>
              </a:tr>
              <a:tr h="429021">
                <a:tc>
                  <a:txBody>
                    <a:bodyPr/>
                    <a:lstStyle/>
                    <a:p>
                      <a:pPr algn="ctr" fontAlgn="ctr" latinLnBrk="0">
                        <a:lnSpc>
                          <a:spcPct val="115000"/>
                        </a:lnSpc>
                        <a:spcAft>
                          <a:spcPts val="0"/>
                        </a:spcAft>
                      </a:pPr>
                      <a:r>
                        <a:rPr lang="mn-MN" altLang="ko-KR" sz="800" b="1"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rPr>
                        <a:t>Улаанбаатар</a:t>
                      </a:r>
                      <a:endParaRPr lang="ko-KR" sz="800" kern="10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endParaRPr>
                    </a:p>
                  </a:txBody>
                  <a:tcPr marL="62865" marR="62865" marT="0"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accent6">
                        <a:lumMod val="20000"/>
                        <a:lumOff val="80000"/>
                      </a:schemeClr>
                    </a:solidFill>
                  </a:tcPr>
                </a:tc>
                <a:tc>
                  <a:txBody>
                    <a:bodyPr/>
                    <a:lstStyle/>
                    <a:p>
                      <a:pPr algn="ctr" fontAlgn="ctr" latinLnBrk="0">
                        <a:lnSpc>
                          <a:spcPct val="115000"/>
                        </a:lnSpc>
                        <a:spcAft>
                          <a:spcPts val="0"/>
                        </a:spcAft>
                      </a:pPr>
                      <a:r>
                        <a:rPr lang="en-US" sz="8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rPr>
                        <a:t>3</a:t>
                      </a:r>
                      <a:endParaRPr lang="ko-KR" sz="8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endParaRPr>
                    </a:p>
                  </a:txBody>
                  <a:tcPr marL="0" marR="0" marT="0"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tc>
                  <a:txBody>
                    <a:bodyPr/>
                    <a:lstStyle/>
                    <a:p>
                      <a:pPr algn="ctr" fontAlgn="ctr" latinLnBrk="0">
                        <a:lnSpc>
                          <a:spcPct val="115000"/>
                        </a:lnSpc>
                        <a:spcAft>
                          <a:spcPts val="0"/>
                        </a:spcAft>
                      </a:pPr>
                      <a:r>
                        <a:rPr lang="en-US" sz="8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rPr>
                        <a:t>1</a:t>
                      </a:r>
                      <a:endParaRPr lang="ko-KR" sz="8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endParaRPr>
                    </a:p>
                  </a:txBody>
                  <a:tcPr marL="0" marR="0" marT="0"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tc>
                  <a:txBody>
                    <a:bodyPr/>
                    <a:lstStyle/>
                    <a:p>
                      <a:pPr algn="ctr" fontAlgn="ctr" latinLnBrk="0">
                        <a:lnSpc>
                          <a:spcPct val="115000"/>
                        </a:lnSpc>
                        <a:spcAft>
                          <a:spcPts val="0"/>
                        </a:spcAft>
                      </a:pPr>
                      <a:r>
                        <a:rPr lang="en-US" sz="800" kern="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rPr>
                        <a:t>-</a:t>
                      </a:r>
                      <a:endParaRPr lang="ko-KR" sz="800" kern="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endParaRPr>
                    </a:p>
                  </a:txBody>
                  <a:tcPr marL="0" marR="0" marT="0"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tc>
                  <a:txBody>
                    <a:bodyPr/>
                    <a:lstStyle/>
                    <a:p>
                      <a:pPr algn="ctr" fontAlgn="ctr" latinLnBrk="0">
                        <a:lnSpc>
                          <a:spcPct val="115000"/>
                        </a:lnSpc>
                        <a:spcAft>
                          <a:spcPts val="0"/>
                        </a:spcAft>
                      </a:pPr>
                      <a:r>
                        <a:rPr lang="en-US" sz="800" kern="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rPr>
                        <a:t>4</a:t>
                      </a:r>
                      <a:endParaRPr lang="ko-KR" sz="800" kern="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endParaRPr>
                    </a:p>
                  </a:txBody>
                  <a:tcPr marL="0" marR="0" marT="0"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extLst>
                  <a:ext uri="{0D108BD9-81ED-4DB2-BD59-A6C34878D82A}">
                    <a16:rowId xmlns:a16="http://schemas.microsoft.com/office/drawing/2014/main" val="10001"/>
                  </a:ext>
                </a:extLst>
              </a:tr>
              <a:tr h="429021">
                <a:tc>
                  <a:txBody>
                    <a:bodyPr/>
                    <a:lstStyle/>
                    <a:p>
                      <a:pPr marL="0" marR="0" indent="0" algn="ctr" defTabSz="912330" rtl="0" eaLnBrk="1" fontAlgn="ctr" latinLnBrk="0" hangingPunct="1">
                        <a:lnSpc>
                          <a:spcPct val="115000"/>
                        </a:lnSpc>
                        <a:spcBef>
                          <a:spcPts val="0"/>
                        </a:spcBef>
                        <a:spcAft>
                          <a:spcPts val="0"/>
                        </a:spcAft>
                        <a:buClrTx/>
                        <a:buSzTx/>
                        <a:buFontTx/>
                        <a:buNone/>
                        <a:tabLst/>
                        <a:defRPr/>
                      </a:pPr>
                      <a:r>
                        <a:rPr lang="mn-MN" sz="8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rPr>
                        <a:t>Орон нутаг</a:t>
                      </a:r>
                      <a:endParaRPr lang="ko-KR" altLang="en-US" sz="800" kern="10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endParaRPr>
                    </a:p>
                  </a:txBody>
                  <a:tcPr marL="62865" marR="62865" marT="0"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accent6">
                        <a:lumMod val="20000"/>
                        <a:lumOff val="80000"/>
                      </a:schemeClr>
                    </a:solidFill>
                  </a:tcPr>
                </a:tc>
                <a:tc>
                  <a:txBody>
                    <a:bodyPr/>
                    <a:lstStyle/>
                    <a:p>
                      <a:pPr algn="ctr" fontAlgn="ctr" latinLnBrk="0">
                        <a:lnSpc>
                          <a:spcPct val="115000"/>
                        </a:lnSpc>
                        <a:spcAft>
                          <a:spcPts val="0"/>
                        </a:spcAft>
                      </a:pPr>
                      <a:r>
                        <a:rPr lang="en-US" sz="800" kern="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rPr>
                        <a:t>1</a:t>
                      </a:r>
                      <a:endParaRPr lang="ko-KR" sz="800" kern="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endParaRPr>
                    </a:p>
                  </a:txBody>
                  <a:tcPr marL="0" marR="0" marT="0"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tc>
                  <a:txBody>
                    <a:bodyPr/>
                    <a:lstStyle/>
                    <a:p>
                      <a:pPr algn="ctr" fontAlgn="ctr" latinLnBrk="0">
                        <a:lnSpc>
                          <a:spcPct val="115000"/>
                        </a:lnSpc>
                        <a:spcAft>
                          <a:spcPts val="0"/>
                        </a:spcAft>
                      </a:pPr>
                      <a:r>
                        <a:rPr lang="en-US" sz="8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rPr>
                        <a:t>2</a:t>
                      </a:r>
                      <a:endParaRPr lang="ko-KR" sz="8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endParaRPr>
                    </a:p>
                  </a:txBody>
                  <a:tcPr marL="0" marR="0" marT="0"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tc>
                  <a:txBody>
                    <a:bodyPr/>
                    <a:lstStyle/>
                    <a:p>
                      <a:pPr algn="ctr" fontAlgn="ctr" latinLnBrk="0">
                        <a:lnSpc>
                          <a:spcPct val="115000"/>
                        </a:lnSpc>
                        <a:spcAft>
                          <a:spcPts val="0"/>
                        </a:spcAft>
                      </a:pPr>
                      <a:r>
                        <a:rPr lang="en-US" sz="8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rPr>
                        <a:t>-</a:t>
                      </a:r>
                      <a:endParaRPr lang="ko-KR" sz="8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endParaRPr>
                    </a:p>
                  </a:txBody>
                  <a:tcPr marL="0" marR="0" marT="0"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tc>
                  <a:txBody>
                    <a:bodyPr/>
                    <a:lstStyle/>
                    <a:p>
                      <a:pPr algn="ctr" fontAlgn="ctr" latinLnBrk="0">
                        <a:lnSpc>
                          <a:spcPct val="115000"/>
                        </a:lnSpc>
                        <a:spcAft>
                          <a:spcPts val="0"/>
                        </a:spcAft>
                      </a:pPr>
                      <a:r>
                        <a:rPr lang="en-US" sz="8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rPr>
                        <a:t>3</a:t>
                      </a:r>
                      <a:endParaRPr lang="ko-KR" sz="8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endParaRPr>
                    </a:p>
                  </a:txBody>
                  <a:tcPr marL="0" marR="0" marT="0"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extLst>
                  <a:ext uri="{0D108BD9-81ED-4DB2-BD59-A6C34878D82A}">
                    <a16:rowId xmlns:a16="http://schemas.microsoft.com/office/drawing/2014/main" val="10002"/>
                  </a:ext>
                </a:extLst>
              </a:tr>
              <a:tr h="429021">
                <a:tc>
                  <a:txBody>
                    <a:bodyPr/>
                    <a:lstStyle/>
                    <a:p>
                      <a:pPr algn="ctr" fontAlgn="ctr" latinLnBrk="0">
                        <a:lnSpc>
                          <a:spcPct val="115000"/>
                        </a:lnSpc>
                        <a:spcAft>
                          <a:spcPts val="0"/>
                        </a:spcAft>
                      </a:pPr>
                      <a:r>
                        <a:rPr lang="mn-MN" sz="8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rPr>
                        <a:t>Удирдлагын</a:t>
                      </a:r>
                      <a:r>
                        <a:rPr lang="mn-MN" sz="800" kern="0" baseline="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rPr>
                        <a:t> төв</a:t>
                      </a:r>
                      <a:endParaRPr lang="ko-KR" sz="800" kern="10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endParaRPr>
                    </a:p>
                  </a:txBody>
                  <a:tcPr marL="62865" marR="62865" marT="0"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accent6">
                        <a:lumMod val="20000"/>
                        <a:lumOff val="80000"/>
                      </a:schemeClr>
                    </a:solidFill>
                  </a:tcPr>
                </a:tc>
                <a:tc>
                  <a:txBody>
                    <a:bodyPr/>
                    <a:lstStyle/>
                    <a:p>
                      <a:pPr algn="ctr" fontAlgn="ctr" latinLnBrk="0">
                        <a:lnSpc>
                          <a:spcPct val="115000"/>
                        </a:lnSpc>
                        <a:spcAft>
                          <a:spcPts val="0"/>
                        </a:spcAft>
                      </a:pPr>
                      <a:r>
                        <a:rPr lang="en-US" sz="8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rPr>
                        <a:t>2</a:t>
                      </a:r>
                      <a:endParaRPr lang="ko-KR" sz="8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endParaRPr>
                    </a:p>
                  </a:txBody>
                  <a:tcPr marL="0" marR="0" marT="0"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tc>
                  <a:txBody>
                    <a:bodyPr/>
                    <a:lstStyle/>
                    <a:p>
                      <a:pPr algn="ctr" fontAlgn="ctr" latinLnBrk="0">
                        <a:lnSpc>
                          <a:spcPct val="115000"/>
                        </a:lnSpc>
                        <a:spcAft>
                          <a:spcPts val="0"/>
                        </a:spcAft>
                      </a:pPr>
                      <a:r>
                        <a:rPr lang="en-US" sz="8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rPr>
                        <a:t>1</a:t>
                      </a:r>
                      <a:endParaRPr lang="ko-KR" sz="8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endParaRPr>
                    </a:p>
                  </a:txBody>
                  <a:tcPr marL="0" marR="0" marT="0"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tc>
                  <a:txBody>
                    <a:bodyPr/>
                    <a:lstStyle/>
                    <a:p>
                      <a:pPr algn="ctr" fontAlgn="ctr" latinLnBrk="0">
                        <a:lnSpc>
                          <a:spcPct val="115000"/>
                        </a:lnSpc>
                        <a:spcAft>
                          <a:spcPts val="0"/>
                        </a:spcAft>
                      </a:pPr>
                      <a:r>
                        <a:rPr lang="en-US" sz="8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rPr>
                        <a:t>-</a:t>
                      </a:r>
                      <a:endParaRPr lang="ko-KR" sz="8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endParaRPr>
                    </a:p>
                  </a:txBody>
                  <a:tcPr marL="0" marR="0" marT="0"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tc>
                  <a:txBody>
                    <a:bodyPr/>
                    <a:lstStyle/>
                    <a:p>
                      <a:pPr algn="ctr" fontAlgn="ctr" latinLnBrk="0">
                        <a:lnSpc>
                          <a:spcPct val="115000"/>
                        </a:lnSpc>
                        <a:spcAft>
                          <a:spcPts val="0"/>
                        </a:spcAft>
                      </a:pPr>
                      <a:r>
                        <a:rPr lang="en-US" sz="8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rPr>
                        <a:t>3</a:t>
                      </a:r>
                      <a:endParaRPr lang="ko-KR" sz="8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endParaRPr>
                    </a:p>
                  </a:txBody>
                  <a:tcPr marL="0" marR="0" marT="0"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extLst>
                  <a:ext uri="{0D108BD9-81ED-4DB2-BD59-A6C34878D82A}">
                    <a16:rowId xmlns:a16="http://schemas.microsoft.com/office/drawing/2014/main" val="10003"/>
                  </a:ext>
                </a:extLst>
              </a:tr>
            </a:tbl>
          </a:graphicData>
        </a:graphic>
      </p:graphicFrame>
      <p:pic>
        <p:nvPicPr>
          <p:cNvPr id="27" name="Picture 3" descr="Electronic Toll Collection System에 대한 이미지 검색결과"/>
          <p:cNvPicPr>
            <a:picLocks noChangeAspect="1" noChangeArrowheads="1"/>
          </p:cNvPicPr>
          <p:nvPr/>
        </p:nvPicPr>
        <p:blipFill>
          <a:blip r:embed="rId2" cstate="print">
            <a:extLst>
              <a:ext uri="{28A0092B-C50C-407E-A947-70E740481C1C}">
                <a14:useLocalDpi xmlns:a14="http://schemas.microsoft.com/office/drawing/2010/main" val="0"/>
              </a:ext>
            </a:extLst>
          </a:blip>
          <a:srcRect l="1532" t="6969" r="2650" b="2649"/>
          <a:stretch>
            <a:fillRect/>
          </a:stretch>
        </p:blipFill>
        <p:spPr bwMode="auto">
          <a:xfrm>
            <a:off x="699028" y="1766362"/>
            <a:ext cx="3472543" cy="20631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9" name="직사각형 28"/>
          <p:cNvSpPr/>
          <p:nvPr/>
        </p:nvSpPr>
        <p:spPr>
          <a:xfrm>
            <a:off x="255847" y="908720"/>
            <a:ext cx="8888161" cy="394210"/>
          </a:xfrm>
          <a:prstGeom prst="rect">
            <a:avLst/>
          </a:prstGeom>
        </p:spPr>
        <p:txBody>
          <a:bodyPr wrap="square">
            <a:spAutoFit/>
          </a:bodyPr>
          <a:lstStyle/>
          <a:p>
            <a:pPr marL="361245" indent="-361245" eaLnBrk="0" fontAlgn="base" latinLnBrk="0" hangingPunct="0">
              <a:lnSpc>
                <a:spcPct val="120000"/>
              </a:lnSpc>
              <a:spcBef>
                <a:spcPct val="20000"/>
              </a:spcBef>
              <a:spcAft>
                <a:spcPct val="0"/>
              </a:spcAft>
              <a:buSzPct val="170000"/>
              <a:buBlip>
                <a:blip r:embed="rId3"/>
              </a:buBlip>
            </a:pPr>
            <a:r>
              <a:rPr kumimoji="1" lang="mn-MN" altLang="ko-KR" dirty="0">
                <a:solidFill>
                  <a:srgbClr val="000000"/>
                </a:solidFill>
                <a:latin typeface="Arial" panose="020B0604020202020204" pitchFamily="34" charset="0"/>
                <a:ea typeface="나눔고딕 ExtraBold" panose="020D0904000000000000" pitchFamily="50" charset="-127"/>
                <a:cs typeface="Arial" panose="020B0604020202020204" pitchFamily="34" charset="0"/>
              </a:rPr>
              <a:t>Хяналтын цэг дээрх цахим төлбөрийн систем </a:t>
            </a:r>
            <a:r>
              <a:rPr kumimoji="1" lang="en-US" altLang="ko-KR" dirty="0">
                <a:solidFill>
                  <a:srgbClr val="000000"/>
                </a:solidFill>
                <a:latin typeface="Arial" panose="020B0604020202020204" pitchFamily="34" charset="0"/>
                <a:ea typeface="나눔고딕 ExtraBold" panose="020D0904000000000000" pitchFamily="50" charset="-127"/>
                <a:cs typeface="Arial" panose="020B0604020202020204" pitchFamily="34" charset="0"/>
              </a:rPr>
              <a:t>(</a:t>
            </a:r>
            <a:r>
              <a:rPr kumimoji="1" lang="mn-MN" altLang="ko-KR" dirty="0">
                <a:solidFill>
                  <a:srgbClr val="000000"/>
                </a:solidFill>
                <a:latin typeface="Arial" panose="020B0604020202020204" pitchFamily="34" charset="0"/>
                <a:ea typeface="나눔고딕 ExtraBold" panose="020D0904000000000000" pitchFamily="50" charset="-127"/>
                <a:cs typeface="Arial" panose="020B0604020202020204" pitchFamily="34" charset="0"/>
              </a:rPr>
              <a:t>ЦТС</a:t>
            </a:r>
            <a:r>
              <a:rPr kumimoji="1" lang="en-US" altLang="ko-KR" dirty="0">
                <a:solidFill>
                  <a:srgbClr val="000000"/>
                </a:solidFill>
                <a:latin typeface="Arial" panose="020B0604020202020204" pitchFamily="34" charset="0"/>
                <a:ea typeface="나눔고딕 ExtraBold" panose="020D0904000000000000" pitchFamily="50" charset="-127"/>
                <a:cs typeface="Arial" panose="020B0604020202020204" pitchFamily="34" charset="0"/>
              </a:rPr>
              <a:t>)</a:t>
            </a:r>
          </a:p>
        </p:txBody>
      </p:sp>
      <p:sp>
        <p:nvSpPr>
          <p:cNvPr id="39" name="슬라이드 번호 개체 틀 2"/>
          <p:cNvSpPr txBox="1">
            <a:spLocks/>
          </p:cNvSpPr>
          <p:nvPr/>
        </p:nvSpPr>
        <p:spPr>
          <a:xfrm>
            <a:off x="8748464" y="6597352"/>
            <a:ext cx="360040" cy="241086"/>
          </a:xfrm>
          <a:prstGeom prst="rect">
            <a:avLst/>
          </a:prstGeom>
        </p:spPr>
        <p:txBody>
          <a:bodyPr/>
          <a:lstStyle>
            <a:defPPr>
              <a:defRPr lang="ko-KR"/>
            </a:defPPr>
            <a:lvl1pPr marL="0" algn="l" defTabSz="914400" rtl="0" eaLnBrk="1" latinLnBrk="1" hangingPunct="1">
              <a:defRPr sz="1800" kern="1200">
                <a:solidFill>
                  <a:schemeClr val="tx1"/>
                </a:solidFill>
                <a:latin typeface="+mn-lt"/>
                <a:ea typeface="+mn-ea"/>
                <a:cs typeface="+mn-cs"/>
              </a:defRPr>
            </a:lvl1pPr>
            <a:lvl2pPr marL="457200" algn="l" defTabSz="914400" rtl="0" eaLnBrk="1" latinLnBrk="1" hangingPunct="1">
              <a:defRPr sz="1800" kern="1200">
                <a:solidFill>
                  <a:schemeClr val="tx1"/>
                </a:solidFill>
                <a:latin typeface="+mn-lt"/>
                <a:ea typeface="+mn-ea"/>
                <a:cs typeface="+mn-cs"/>
              </a:defRPr>
            </a:lvl2pPr>
            <a:lvl3pPr marL="914400" algn="l" defTabSz="914400" rtl="0" eaLnBrk="1" latinLnBrk="1" hangingPunct="1">
              <a:defRPr sz="1800" kern="1200">
                <a:solidFill>
                  <a:schemeClr val="tx1"/>
                </a:solidFill>
                <a:latin typeface="+mn-lt"/>
                <a:ea typeface="+mn-ea"/>
                <a:cs typeface="+mn-cs"/>
              </a:defRPr>
            </a:lvl3pPr>
            <a:lvl4pPr marL="1371600" algn="l" defTabSz="914400" rtl="0" eaLnBrk="1" latinLnBrk="1" hangingPunct="1">
              <a:defRPr sz="1800" kern="1200">
                <a:solidFill>
                  <a:schemeClr val="tx1"/>
                </a:solidFill>
                <a:latin typeface="+mn-lt"/>
                <a:ea typeface="+mn-ea"/>
                <a:cs typeface="+mn-cs"/>
              </a:defRPr>
            </a:lvl4pPr>
            <a:lvl5pPr marL="1828800" algn="l" defTabSz="914400" rtl="0" eaLnBrk="1" latinLnBrk="1" hangingPunct="1">
              <a:defRPr sz="1800" kern="1200">
                <a:solidFill>
                  <a:schemeClr val="tx1"/>
                </a:solidFill>
                <a:latin typeface="+mn-lt"/>
                <a:ea typeface="+mn-ea"/>
                <a:cs typeface="+mn-cs"/>
              </a:defRPr>
            </a:lvl5pPr>
            <a:lvl6pPr marL="2286000" algn="l" defTabSz="914400" rtl="0" eaLnBrk="1" latinLnBrk="1" hangingPunct="1">
              <a:defRPr sz="1800" kern="1200">
                <a:solidFill>
                  <a:schemeClr val="tx1"/>
                </a:solidFill>
                <a:latin typeface="+mn-lt"/>
                <a:ea typeface="+mn-ea"/>
                <a:cs typeface="+mn-cs"/>
              </a:defRPr>
            </a:lvl6pPr>
            <a:lvl7pPr marL="2743200" algn="l" defTabSz="914400" rtl="0" eaLnBrk="1" latinLnBrk="1" hangingPunct="1">
              <a:defRPr sz="1800" kern="1200">
                <a:solidFill>
                  <a:schemeClr val="tx1"/>
                </a:solidFill>
                <a:latin typeface="+mn-lt"/>
                <a:ea typeface="+mn-ea"/>
                <a:cs typeface="+mn-cs"/>
              </a:defRPr>
            </a:lvl7pPr>
            <a:lvl8pPr marL="3200400" algn="l" defTabSz="914400" rtl="0" eaLnBrk="1" latinLnBrk="1" hangingPunct="1">
              <a:defRPr sz="1800" kern="1200">
                <a:solidFill>
                  <a:schemeClr val="tx1"/>
                </a:solidFill>
                <a:latin typeface="+mn-lt"/>
                <a:ea typeface="+mn-ea"/>
                <a:cs typeface="+mn-cs"/>
              </a:defRPr>
            </a:lvl8pPr>
            <a:lvl9pPr marL="3657600" algn="l" defTabSz="914400" rtl="0" eaLnBrk="1" latinLnBrk="1" hangingPunct="1">
              <a:defRPr sz="1800" kern="1200">
                <a:solidFill>
                  <a:schemeClr val="tx1"/>
                </a:solidFill>
                <a:latin typeface="+mn-lt"/>
                <a:ea typeface="+mn-ea"/>
                <a:cs typeface="+mn-cs"/>
              </a:defRPr>
            </a:lvl9pPr>
          </a:lstStyle>
          <a:p>
            <a:pPr algn="r"/>
            <a:r>
              <a:rPr lang="de-DE" sz="1000" dirty="0">
                <a:latin typeface="Arial" panose="020B0604020202020204" pitchFamily="34" charset="0"/>
                <a:ea typeface="나눔고딕 ExtraBold" panose="020D0904000000000000" pitchFamily="50" charset="-127"/>
                <a:cs typeface="Arial" panose="020B0604020202020204" pitchFamily="34" charset="0"/>
              </a:rPr>
              <a:t>37</a:t>
            </a:r>
          </a:p>
        </p:txBody>
      </p:sp>
      <p:sp>
        <p:nvSpPr>
          <p:cNvPr id="21" name="텍스트"/>
          <p:cNvSpPr txBox="1"/>
          <p:nvPr/>
        </p:nvSpPr>
        <p:spPr>
          <a:xfrm>
            <a:off x="4716016" y="1844824"/>
            <a:ext cx="1496082" cy="215444"/>
          </a:xfrm>
          <a:prstGeom prst="rect">
            <a:avLst/>
          </a:prstGeom>
          <a:noFill/>
        </p:spPr>
        <p:txBody>
          <a:bodyPr wrap="square" lIns="0" tIns="0" rIns="0" bIns="0" rtlCol="0" anchor="ctr">
            <a:spAutoFit/>
          </a:bodyPr>
          <a:lstStyle>
            <a:defPPr>
              <a:defRPr lang="ko-KR"/>
            </a:defPPr>
            <a:lvl1pPr lvl="0" indent="-266700" algn="ctr" defTabSz="914400">
              <a:spcBef>
                <a:spcPct val="0"/>
              </a:spcBef>
              <a:spcAft>
                <a:spcPts val="100"/>
              </a:spcAft>
              <a:buSzPct val="120000"/>
              <a:tabLst>
                <a:tab pos="177800" algn="l"/>
                <a:tab pos="803275" algn="l"/>
              </a:tabLst>
              <a:defRPr sz="1800" b="1" kern="1000" spc="-50">
                <a:ln>
                  <a:noFill/>
                  <a:prstDash val="solid"/>
                </a:ln>
                <a:gradFill rotWithShape="1">
                  <a:gsLst>
                    <a:gs pos="50000">
                      <a:schemeClr val="bg1"/>
                    </a:gs>
                    <a:gs pos="100000">
                      <a:schemeClr val="bg1"/>
                    </a:gs>
                  </a:gsLst>
                  <a:lin ang="5400000"/>
                </a:gradFill>
                <a:latin typeface="Rix정고딕 M" pitchFamily="18" charset="-127"/>
                <a:ea typeface="Rix정고딕 M" pitchFamily="18" charset="-127"/>
                <a:cs typeface="Arial" pitchFamily="34" charset="0"/>
              </a:defRPr>
            </a:lvl1pPr>
          </a:lstStyle>
          <a:p>
            <a:pPr algn="l">
              <a:defRPr/>
            </a:pPr>
            <a:r>
              <a:rPr lang="mn-MN" altLang="ko-KR" sz="1400" dirty="0">
                <a:gradFill rotWithShape="1">
                  <a:gsLst>
                    <a:gs pos="0">
                      <a:srgbClr val="FFE400"/>
                    </a:gs>
                    <a:gs pos="100000">
                      <a:srgbClr val="FA8006"/>
                    </a:gs>
                  </a:gsLst>
                  <a:lin ang="5400000"/>
                </a:gradFill>
                <a:effectLst>
                  <a:glow rad="88900">
                    <a:prstClr val="black">
                      <a:alpha val="60000"/>
                    </a:prstClr>
                  </a:glow>
                  <a:outerShdw blurRad="50800" dist="38100" dir="5040000" algn="tl">
                    <a:prstClr val="black">
                      <a:alpha val="70000"/>
                    </a:prstClr>
                  </a:outerShdw>
                </a:effectLst>
                <a:latin typeface="Arial" panose="020B0604020202020204" pitchFamily="34" charset="0"/>
                <a:ea typeface="Arial Unicode MS" panose="020B0604020202020204" pitchFamily="50" charset="-127"/>
              </a:rPr>
              <a:t>Улаанбаатар</a:t>
            </a:r>
            <a:endParaRPr lang="en-US" altLang="ko-KR" sz="1400" dirty="0">
              <a:gradFill rotWithShape="1">
                <a:gsLst>
                  <a:gs pos="0">
                    <a:srgbClr val="FFE400"/>
                  </a:gs>
                  <a:gs pos="100000">
                    <a:srgbClr val="FA8006"/>
                  </a:gs>
                </a:gsLst>
                <a:lin ang="5400000"/>
              </a:gradFill>
              <a:effectLst>
                <a:glow rad="88900">
                  <a:prstClr val="black">
                    <a:alpha val="60000"/>
                  </a:prstClr>
                </a:glow>
                <a:outerShdw blurRad="50800" dist="38100" dir="5040000" algn="tl">
                  <a:prstClr val="black">
                    <a:alpha val="70000"/>
                  </a:prstClr>
                </a:outerShdw>
              </a:effectLst>
              <a:latin typeface="Arial" panose="020B0604020202020204" pitchFamily="34" charset="0"/>
              <a:ea typeface="Arial Unicode MS" panose="020B0604020202020204" pitchFamily="50" charset="-127"/>
            </a:endParaRPr>
          </a:p>
        </p:txBody>
      </p:sp>
      <p:sp>
        <p:nvSpPr>
          <p:cNvPr id="22" name="TextBox 21"/>
          <p:cNvSpPr txBox="1"/>
          <p:nvPr/>
        </p:nvSpPr>
        <p:spPr>
          <a:xfrm>
            <a:off x="143508" y="44624"/>
            <a:ext cx="8856984" cy="523220"/>
          </a:xfrm>
          <a:prstGeom prst="rect">
            <a:avLst/>
          </a:prstGeom>
          <a:noFill/>
        </p:spPr>
        <p:txBody>
          <a:bodyPr wrap="square" rtlCol="0">
            <a:spAutoFit/>
          </a:bodyPr>
          <a:lstStyle/>
          <a:p>
            <a:pPr algn="ctr" fontAlgn="base">
              <a:spcBef>
                <a:spcPct val="0"/>
              </a:spcBef>
              <a:spcAft>
                <a:spcPct val="0"/>
              </a:spcAft>
              <a:defRPr/>
            </a:pPr>
            <a:r>
              <a:rPr kumimoji="1" lang="ru-RU" altLang="ko-KR" sz="2800" dirty="0">
                <a:solidFill>
                  <a:srgbClr val="FFFFFF"/>
                </a:solidFill>
                <a:latin typeface="Arial" panose="020B0604020202020204" pitchFamily="34" charset="0"/>
                <a:ea typeface="나눔고딕 ExtraBold" panose="020D0904000000000000" pitchFamily="50" charset="-127"/>
                <a:cs typeface="Arial" panose="020B0604020202020204" pitchFamily="34" charset="0"/>
              </a:rPr>
              <a:t>ТУС-ын Дэд системүүдийн суурь дизайн </a:t>
            </a:r>
            <a:endParaRPr kumimoji="1" lang="en-US" altLang="ko-KR" sz="2800" dirty="0">
              <a:solidFill>
                <a:srgbClr val="FFFFFF"/>
              </a:solidFill>
              <a:latin typeface="Arial" panose="020B0604020202020204" pitchFamily="34" charset="0"/>
              <a:ea typeface="나눔고딕 ExtraBold" panose="020D0904000000000000" pitchFamily="50" charset="-127"/>
              <a:cs typeface="Arial" panose="020B0604020202020204" pitchFamily="34" charset="0"/>
            </a:endParaRPr>
          </a:p>
        </p:txBody>
      </p:sp>
      <p:sp>
        <p:nvSpPr>
          <p:cNvPr id="23" name="텍스트"/>
          <p:cNvSpPr txBox="1"/>
          <p:nvPr/>
        </p:nvSpPr>
        <p:spPr>
          <a:xfrm>
            <a:off x="4716463" y="3429000"/>
            <a:ext cx="936104" cy="215444"/>
          </a:xfrm>
          <a:prstGeom prst="rect">
            <a:avLst/>
          </a:prstGeom>
          <a:noFill/>
        </p:spPr>
        <p:txBody>
          <a:bodyPr wrap="square" lIns="0" tIns="0" rIns="0" bIns="0" rtlCol="0" anchor="ctr">
            <a:spAutoFit/>
          </a:bodyPr>
          <a:lstStyle>
            <a:defPPr>
              <a:defRPr lang="ko-KR"/>
            </a:defPPr>
            <a:lvl1pPr lvl="0" indent="-266700" algn="ctr" defTabSz="914400">
              <a:spcBef>
                <a:spcPct val="0"/>
              </a:spcBef>
              <a:spcAft>
                <a:spcPts val="100"/>
              </a:spcAft>
              <a:buSzPct val="120000"/>
              <a:tabLst>
                <a:tab pos="177800" algn="l"/>
                <a:tab pos="803275" algn="l"/>
              </a:tabLst>
              <a:defRPr sz="1800" b="1" kern="1000" spc="-50">
                <a:ln>
                  <a:noFill/>
                  <a:prstDash val="solid"/>
                </a:ln>
                <a:gradFill rotWithShape="1">
                  <a:gsLst>
                    <a:gs pos="50000">
                      <a:schemeClr val="bg1"/>
                    </a:gs>
                    <a:gs pos="100000">
                      <a:schemeClr val="bg1"/>
                    </a:gs>
                  </a:gsLst>
                  <a:lin ang="5400000"/>
                </a:gradFill>
                <a:latin typeface="Rix정고딕 M" pitchFamily="18" charset="-127"/>
                <a:ea typeface="Rix정고딕 M" pitchFamily="18" charset="-127"/>
                <a:cs typeface="Arial" pitchFamily="34" charset="0"/>
              </a:defRPr>
            </a:lvl1pPr>
          </a:lstStyle>
          <a:p>
            <a:pPr algn="l">
              <a:defRPr/>
            </a:pPr>
            <a:r>
              <a:rPr lang="mn-MN" altLang="ko-KR" sz="1400" dirty="0">
                <a:gradFill rotWithShape="1">
                  <a:gsLst>
                    <a:gs pos="0">
                      <a:srgbClr val="FFE400"/>
                    </a:gs>
                    <a:gs pos="100000">
                      <a:srgbClr val="FA8006"/>
                    </a:gs>
                  </a:gsLst>
                  <a:lin ang="5400000"/>
                </a:gradFill>
                <a:effectLst>
                  <a:glow rad="88900">
                    <a:prstClr val="black">
                      <a:alpha val="60000"/>
                    </a:prstClr>
                  </a:glow>
                  <a:outerShdw blurRad="50800" dist="38100" dir="5040000" algn="tl">
                    <a:prstClr val="black">
                      <a:alpha val="70000"/>
                    </a:prstClr>
                  </a:outerShdw>
                </a:effectLst>
                <a:latin typeface="Arial" panose="020B0604020202020204" pitchFamily="34" charset="0"/>
                <a:ea typeface="Arial Unicode MS" panose="020B0604020202020204" pitchFamily="50" charset="-127"/>
              </a:rPr>
              <a:t>Орон нутаг</a:t>
            </a:r>
            <a:endParaRPr lang="en-US" altLang="ko-KR" sz="1400" dirty="0">
              <a:gradFill rotWithShape="1">
                <a:gsLst>
                  <a:gs pos="0">
                    <a:srgbClr val="FFE400"/>
                  </a:gs>
                  <a:gs pos="100000">
                    <a:srgbClr val="FA8006"/>
                  </a:gs>
                </a:gsLst>
                <a:lin ang="5400000"/>
              </a:gradFill>
              <a:effectLst>
                <a:glow rad="88900">
                  <a:prstClr val="black">
                    <a:alpha val="60000"/>
                  </a:prstClr>
                </a:glow>
                <a:outerShdw blurRad="50800" dist="38100" dir="5040000" algn="tl">
                  <a:prstClr val="black">
                    <a:alpha val="70000"/>
                  </a:prstClr>
                </a:outerShdw>
              </a:effectLst>
              <a:latin typeface="Arial" panose="020B0604020202020204" pitchFamily="34" charset="0"/>
              <a:ea typeface="Arial Unicode MS" panose="020B0604020202020204" pitchFamily="50" charset="-127"/>
            </a:endParaRPr>
          </a:p>
        </p:txBody>
      </p:sp>
    </p:spTree>
    <p:extLst>
      <p:ext uri="{BB962C8B-B14F-4D97-AF65-F5344CB8AC3E}">
        <p14:creationId xmlns:p14="http://schemas.microsoft.com/office/powerpoint/2010/main" val="1349238197"/>
      </p:ext>
    </p:extLst>
  </p:cSld>
  <p:clrMapOvr>
    <a:masterClrMapping/>
  </p:clrMapOvr>
  <p:transition>
    <p:fade/>
  </p:transition>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직사각형 5"/>
          <p:cNvSpPr/>
          <p:nvPr/>
        </p:nvSpPr>
        <p:spPr>
          <a:xfrm>
            <a:off x="1588" y="2708920"/>
            <a:ext cx="9144000" cy="414337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062" tIns="45530" rIns="91062" bIns="45530" anchor="ctr"/>
          <a:lstStyle/>
          <a:p>
            <a:pPr algn="ctr">
              <a:defRPr/>
            </a:pPr>
            <a:endParaRPr lang="ko-KR" altLang="en-US" b="1">
              <a:solidFill>
                <a:prstClr val="white"/>
              </a:solidFill>
              <a:latin typeface="Arial" panose="020B0604020202020204" pitchFamily="34" charset="0"/>
              <a:ea typeface="나눔고딕 Bold" panose="020D0804000000000000" pitchFamily="50" charset="-127"/>
              <a:cs typeface="Arial" panose="020B0604020202020204" pitchFamily="34" charset="0"/>
            </a:endParaRPr>
          </a:p>
        </p:txBody>
      </p:sp>
      <p:sp>
        <p:nvSpPr>
          <p:cNvPr id="31" name="AutoShape 224"/>
          <p:cNvSpPr>
            <a:spLocks noChangeArrowheads="1"/>
          </p:cNvSpPr>
          <p:nvPr/>
        </p:nvSpPr>
        <p:spPr bwMode="auto">
          <a:xfrm>
            <a:off x="4601886" y="1799575"/>
            <a:ext cx="4200876" cy="2853561"/>
          </a:xfrm>
          <a:prstGeom prst="roundRect">
            <a:avLst>
              <a:gd name="adj" fmla="val 2704"/>
            </a:avLst>
          </a:prstGeom>
          <a:solidFill>
            <a:schemeClr val="bg1"/>
          </a:solidFill>
          <a:ln w="19050">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57546"/>
            <a:endParaRPr lang="ko-KR" altLang="en-US" dirty="0">
              <a:solidFill>
                <a:srgbClr val="FFFFFF"/>
              </a:solidFill>
              <a:latin typeface="Arial" panose="020B0604020202020204" pitchFamily="34" charset="0"/>
              <a:ea typeface="나눔고딕 Bold" panose="020D0804000000000000" pitchFamily="50" charset="-127"/>
              <a:cs typeface="Arial" panose="020B0604020202020204" pitchFamily="34" charset="0"/>
            </a:endParaRPr>
          </a:p>
        </p:txBody>
      </p:sp>
      <p:sp>
        <p:nvSpPr>
          <p:cNvPr id="92" name="AutoShape 212"/>
          <p:cNvSpPr>
            <a:spLocks noChangeArrowheads="1"/>
          </p:cNvSpPr>
          <p:nvPr/>
        </p:nvSpPr>
        <p:spPr bwMode="auto">
          <a:xfrm>
            <a:off x="4602690" y="1421069"/>
            <a:ext cx="4213625" cy="323966"/>
          </a:xfrm>
          <a:prstGeom prst="roundRect">
            <a:avLst>
              <a:gd name="adj" fmla="val 16667"/>
            </a:avLst>
          </a:prstGeom>
          <a:solidFill>
            <a:srgbClr val="301E70"/>
          </a:solidFill>
          <a:ln w="9525" algn="ctr">
            <a:noFill/>
            <a:round/>
            <a:headEnd/>
            <a:tailEnd/>
          </a:ln>
          <a:effectLst>
            <a:outerShdw dist="35921" dir="2700000" algn="ctr" rotWithShape="0">
              <a:srgbClr val="CECFCE"/>
            </a:outerShdw>
          </a:effectLst>
        </p:spPr>
        <p:txBody>
          <a:bodyPr wrap="none" lIns="95754" tIns="47877" rIns="95754" bIns="47877" anchor="ctr"/>
          <a:lstStyle/>
          <a:p>
            <a:pPr algn="ctr" defTabSz="839429" latinLnBrk="0">
              <a:defRPr/>
            </a:pPr>
            <a:r>
              <a:rPr lang="mn-MN" altLang="ko-KR" kern="0" dirty="0">
                <a:solidFill>
                  <a:sysClr val="window" lastClr="FFFFFF"/>
                </a:solidFill>
                <a:latin typeface="Arial" panose="020B0604020202020204" pitchFamily="34" charset="0"/>
                <a:ea typeface="나눔고딕 Bold" panose="020D0804000000000000" pitchFamily="50" charset="-127"/>
                <a:cs typeface="Arial" panose="020B0604020202020204" pitchFamily="34" charset="0"/>
              </a:rPr>
              <a:t>Хэрэгжүүлэх стратеги ба төлөвлөгөө</a:t>
            </a:r>
            <a:endParaRPr lang="ko-KR" altLang="en-US" kern="0" dirty="0">
              <a:solidFill>
                <a:sysClr val="window" lastClr="FFFFFF"/>
              </a:solidFill>
              <a:latin typeface="Arial" panose="020B0604020202020204" pitchFamily="34" charset="0"/>
              <a:ea typeface="나눔고딕 Bold" panose="020D0804000000000000" pitchFamily="50" charset="-127"/>
              <a:cs typeface="Arial" panose="020B0604020202020204" pitchFamily="34" charset="0"/>
            </a:endParaRPr>
          </a:p>
        </p:txBody>
      </p:sp>
      <p:sp>
        <p:nvSpPr>
          <p:cNvPr id="60" name="직사각형 59"/>
          <p:cNvSpPr/>
          <p:nvPr/>
        </p:nvSpPr>
        <p:spPr bwMode="auto">
          <a:xfrm>
            <a:off x="4713154" y="2060848"/>
            <a:ext cx="4035310" cy="1100301"/>
          </a:xfrm>
          <a:prstGeom prst="rect">
            <a:avLst/>
          </a:prstGeom>
        </p:spPr>
        <p:txBody>
          <a:bodyPr wrap="square" lIns="0" tIns="0" rIns="0" bIns="0">
            <a:spAutoFit/>
          </a:bodyPr>
          <a:lstStyle/>
          <a:p>
            <a:pPr marL="88900" indent="-88900">
              <a:lnSpc>
                <a:spcPct val="130000"/>
              </a:lnSpc>
              <a:buFont typeface="Arial"/>
              <a:buChar char="•"/>
              <a:defRPr lang="ko-KR"/>
            </a:pPr>
            <a:r>
              <a:rPr lang="mn-MN" altLang="ko-KR" sz="1100" dirty="0">
                <a:solidFill>
                  <a:srgbClr val="000000"/>
                </a:solidFill>
                <a:latin typeface="Arial" panose="020B0604020202020204" pitchFamily="34" charset="0"/>
                <a:ea typeface="나눔고딕 ExtraBold" panose="020D0904000000000000" pitchFamily="50" charset="-127"/>
                <a:cs typeface="Arial" panose="020B0604020202020204" pitchFamily="34" charset="0"/>
              </a:rPr>
              <a:t>1</a:t>
            </a:r>
            <a:r>
              <a:rPr lang="en-US" altLang="ko-KR" sz="1100" dirty="0">
                <a:solidFill>
                  <a:srgbClr val="000000"/>
                </a:solidFill>
                <a:latin typeface="Arial" panose="020B0604020202020204" pitchFamily="34" charset="0"/>
                <a:ea typeface="나눔고딕 ExtraBold" panose="020D0904000000000000" pitchFamily="50" charset="-127"/>
                <a:cs typeface="Arial" panose="020B0604020202020204" pitchFamily="34" charset="0"/>
              </a:rPr>
              <a:t>-</a:t>
            </a:r>
            <a:r>
              <a:rPr lang="mn-MN" altLang="ko-KR" sz="1100" dirty="0">
                <a:solidFill>
                  <a:srgbClr val="000000"/>
                </a:solidFill>
                <a:latin typeface="Arial" panose="020B0604020202020204" pitchFamily="34" charset="0"/>
                <a:ea typeface="나눔고딕 ExtraBold" panose="020D0904000000000000" pitchFamily="50" charset="-127"/>
                <a:cs typeface="Arial" panose="020B0604020202020204" pitchFamily="34" charset="0"/>
              </a:rPr>
              <a:t>р үе шатанд хотын ачаалал ихтэй нийтийн зогсоолуудад ЗТХЦС суурилуулах, </a:t>
            </a:r>
            <a:r>
              <a:rPr lang="mn-MN" altLang="ko-KR" sz="11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2 болон 3</a:t>
            </a:r>
            <a:r>
              <a:rPr lang="en-US" altLang="ko-KR" sz="1100" dirty="0">
                <a:solidFill>
                  <a:srgbClr val="000000"/>
                </a:solidFill>
                <a:latin typeface="Arial" panose="020B0604020202020204" pitchFamily="34" charset="0"/>
                <a:ea typeface="나눔고딕 ExtraBold" panose="020D0904000000000000" pitchFamily="50" charset="-127"/>
                <a:cs typeface="Arial" panose="020B0604020202020204" pitchFamily="34" charset="0"/>
              </a:rPr>
              <a:t>-</a:t>
            </a:r>
            <a:r>
              <a:rPr lang="mn-MN" altLang="ko-KR" sz="1100" dirty="0">
                <a:solidFill>
                  <a:srgbClr val="000000"/>
                </a:solidFill>
                <a:latin typeface="Arial" panose="020B0604020202020204" pitchFamily="34" charset="0"/>
                <a:ea typeface="나눔고딕 ExtraBold" panose="020D0904000000000000" pitchFamily="50" charset="-127"/>
                <a:cs typeface="Arial" panose="020B0604020202020204" pitchFamily="34" charset="0"/>
              </a:rPr>
              <a:t>р үе шатанд</a:t>
            </a:r>
            <a:r>
              <a:rPr lang="en-US" altLang="ko-KR" sz="1100" dirty="0">
                <a:solidFill>
                  <a:srgbClr val="000000"/>
                </a:solidFill>
                <a:latin typeface="Arial" panose="020B0604020202020204" pitchFamily="34" charset="0"/>
                <a:ea typeface="나눔고딕 ExtraBold" panose="020D0904000000000000" pitchFamily="50" charset="-127"/>
                <a:cs typeface="Arial" panose="020B0604020202020204" pitchFamily="34" charset="0"/>
              </a:rPr>
              <a:t> </a:t>
            </a:r>
            <a:r>
              <a:rPr lang="mn-MN" altLang="ko-KR" sz="1100" dirty="0">
                <a:solidFill>
                  <a:srgbClr val="000000"/>
                </a:solidFill>
                <a:latin typeface="Arial" panose="020B0604020202020204" pitchFamily="34" charset="0"/>
                <a:ea typeface="나눔고딕 ExtraBold" panose="020D0904000000000000" pitchFamily="50" charset="-127"/>
                <a:cs typeface="Arial" panose="020B0604020202020204" pitchFamily="34" charset="0"/>
              </a:rPr>
              <a:t>хамрах хүрээг өргөжүүлнэ.</a:t>
            </a:r>
            <a:endParaRPr lang="en-US" altLang="ko-KR" sz="11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endParaRPr>
          </a:p>
          <a:p>
            <a:pPr marL="88900" indent="-88900">
              <a:lnSpc>
                <a:spcPct val="130000"/>
              </a:lnSpc>
              <a:buFont typeface="Arial"/>
              <a:buChar char="•"/>
              <a:defRPr lang="ko-KR"/>
            </a:pPr>
            <a:r>
              <a:rPr lang="mn-MN" altLang="ko-KR" sz="11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1</a:t>
            </a:r>
            <a:r>
              <a:rPr lang="en-US" altLang="ko-KR" sz="11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a:t>
            </a:r>
            <a:r>
              <a:rPr lang="mn-MN" altLang="ko-KR" sz="11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р үе шат</a:t>
            </a:r>
            <a:r>
              <a:rPr lang="en-US" altLang="ko-KR" sz="11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 </a:t>
            </a:r>
            <a:r>
              <a:rPr lang="mn-MN" altLang="ko-KR" sz="11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5 байрлал</a:t>
            </a:r>
            <a:r>
              <a:rPr lang="en-US" altLang="ko-KR" sz="11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 </a:t>
            </a:r>
            <a:r>
              <a:rPr lang="mn-MN" altLang="ko-KR" sz="11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2</a:t>
            </a:r>
            <a:r>
              <a:rPr lang="en-US" altLang="ko-KR" sz="11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a:t>
            </a:r>
            <a:r>
              <a:rPr lang="mn-MN" altLang="ko-KR" sz="11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р үе шат </a:t>
            </a:r>
            <a:r>
              <a:rPr lang="en-US" altLang="ko-KR" sz="11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 1</a:t>
            </a:r>
            <a:r>
              <a:rPr lang="mn-MN" altLang="ko-KR" sz="11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5 байрлал</a:t>
            </a:r>
            <a:r>
              <a:rPr lang="en-US" altLang="ko-KR" sz="11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 </a:t>
            </a:r>
            <a:r>
              <a:rPr lang="mn-MN" altLang="ko-KR" sz="11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3</a:t>
            </a:r>
            <a:r>
              <a:rPr lang="en-US" altLang="ko-KR" sz="11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a:t>
            </a:r>
            <a:r>
              <a:rPr lang="mn-MN" altLang="ko-KR" sz="11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р үе шат </a:t>
            </a:r>
            <a:r>
              <a:rPr lang="en-US" altLang="ko-KR" sz="11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 105</a:t>
            </a:r>
            <a:r>
              <a:rPr lang="mn-MN" altLang="ko-KR" sz="11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 байрлал</a:t>
            </a:r>
            <a:endParaRPr lang="en-US" altLang="ko-KR" sz="11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endParaRPr>
          </a:p>
        </p:txBody>
      </p:sp>
      <p:sp>
        <p:nvSpPr>
          <p:cNvPr id="267" name="직사각형 266"/>
          <p:cNvSpPr/>
          <p:nvPr/>
        </p:nvSpPr>
        <p:spPr bwMode="auto">
          <a:xfrm>
            <a:off x="4713154" y="3573016"/>
            <a:ext cx="4078372" cy="880241"/>
          </a:xfrm>
          <a:prstGeom prst="rect">
            <a:avLst/>
          </a:prstGeom>
        </p:spPr>
        <p:txBody>
          <a:bodyPr wrap="square" lIns="0" tIns="0" rIns="0" bIns="0">
            <a:spAutoFit/>
          </a:bodyPr>
          <a:lstStyle/>
          <a:p>
            <a:pPr marL="88900" indent="-88900">
              <a:lnSpc>
                <a:spcPct val="130000"/>
              </a:lnSpc>
              <a:buFont typeface="Arial"/>
              <a:buChar char="•"/>
              <a:defRPr lang="ko-KR"/>
            </a:pPr>
            <a:r>
              <a:rPr lang="mn-MN" altLang="ko-KR" sz="11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2</a:t>
            </a:r>
            <a:r>
              <a:rPr lang="en-US" altLang="ko-KR" sz="11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a:t>
            </a:r>
            <a:r>
              <a:rPr lang="mn-MN" altLang="ko-KR" sz="11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р үе шатанд зогсоолын хэрэгцээ өндөр, замын ачаалал ихтэй сумдыг сонгон ЗТХЦС</a:t>
            </a:r>
            <a:r>
              <a:rPr lang="en-US" altLang="ko-KR" sz="11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a:t>
            </a:r>
            <a:r>
              <a:rPr lang="mn-MN" altLang="ko-KR" sz="11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ийг суурилуулна. Улмаар 3</a:t>
            </a:r>
            <a:r>
              <a:rPr lang="en-US" altLang="ko-KR" sz="11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a:t>
            </a:r>
            <a:r>
              <a:rPr lang="mn-MN" altLang="ko-KR" sz="11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р үе шатанд хамрах хүрээг өргөтгөнө. </a:t>
            </a:r>
            <a:endParaRPr lang="en-US" altLang="ko-KR" sz="11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endParaRPr>
          </a:p>
          <a:p>
            <a:pPr marL="88900" indent="-88900">
              <a:lnSpc>
                <a:spcPct val="130000"/>
              </a:lnSpc>
              <a:buFont typeface="Arial"/>
              <a:buChar char="•"/>
              <a:defRPr lang="ko-KR"/>
            </a:pPr>
            <a:r>
              <a:rPr lang="mn-MN" altLang="ko-KR" sz="11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2</a:t>
            </a:r>
            <a:r>
              <a:rPr lang="en-US" altLang="ko-KR" sz="11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a:t>
            </a:r>
            <a:r>
              <a:rPr lang="mn-MN" altLang="ko-KR" sz="11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р үе шат</a:t>
            </a:r>
            <a:r>
              <a:rPr lang="en-US" altLang="ko-KR" sz="11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 15</a:t>
            </a:r>
            <a:r>
              <a:rPr lang="mn-MN" altLang="ko-KR" sz="11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 байрлал</a:t>
            </a:r>
            <a:r>
              <a:rPr lang="en-US" altLang="ko-KR" sz="11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 </a:t>
            </a:r>
            <a:r>
              <a:rPr lang="mn-MN" altLang="ko-KR" sz="11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2</a:t>
            </a:r>
            <a:r>
              <a:rPr lang="en-US" altLang="ko-KR" sz="11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a:t>
            </a:r>
            <a:r>
              <a:rPr lang="mn-MN" altLang="ko-KR" sz="11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р үе шат</a:t>
            </a:r>
            <a:r>
              <a:rPr lang="en-US" altLang="ko-KR" sz="11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 105</a:t>
            </a:r>
            <a:r>
              <a:rPr lang="mn-MN" altLang="ko-KR" sz="11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 байрлал</a:t>
            </a:r>
            <a:endParaRPr lang="en-US" altLang="ko-KR" sz="11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endParaRPr>
          </a:p>
        </p:txBody>
      </p:sp>
      <p:grpSp>
        <p:nvGrpSpPr>
          <p:cNvPr id="81" name="그룹 80"/>
          <p:cNvGrpSpPr/>
          <p:nvPr/>
        </p:nvGrpSpPr>
        <p:grpSpPr>
          <a:xfrm>
            <a:off x="322764" y="1429322"/>
            <a:ext cx="4168853" cy="2426125"/>
            <a:chOff x="322765" y="1702782"/>
            <a:chExt cx="4002850" cy="2426125"/>
          </a:xfrm>
        </p:grpSpPr>
        <p:sp>
          <p:nvSpPr>
            <p:cNvPr id="82" name="LcS65"/>
            <p:cNvSpPr/>
            <p:nvPr/>
          </p:nvSpPr>
          <p:spPr>
            <a:xfrm>
              <a:off x="337019" y="2017820"/>
              <a:ext cx="3988596" cy="2111087"/>
            </a:xfrm>
            <a:prstGeom prst="roundRect">
              <a:avLst>
                <a:gd name="adj" fmla="val 3101"/>
              </a:avLst>
            </a:prstGeom>
            <a:solidFill>
              <a:schemeClr val="bg1"/>
            </a:solidFill>
            <a:ln w="19050">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57546" eaLnBrk="1" fontAlgn="auto" latinLnBrk="1" hangingPunct="1">
                <a:spcBef>
                  <a:spcPts val="0"/>
                </a:spcBef>
                <a:spcAft>
                  <a:spcPts val="0"/>
                </a:spcAft>
                <a:defRPr/>
              </a:pPr>
              <a:endParaRPr lang="ko-KR" altLang="en-US">
                <a:solidFill>
                  <a:srgbClr val="FFFFFF"/>
                </a:solidFill>
                <a:latin typeface="Arial" panose="020B0604020202020204" pitchFamily="34" charset="0"/>
                <a:ea typeface="나눔고딕 Bold" panose="020D0804000000000000" pitchFamily="50" charset="-127"/>
                <a:cs typeface="Arial" panose="020B0604020202020204" pitchFamily="34" charset="0"/>
              </a:endParaRPr>
            </a:p>
          </p:txBody>
        </p:sp>
        <p:sp>
          <p:nvSpPr>
            <p:cNvPr id="83" name="AutoShape 212"/>
            <p:cNvSpPr>
              <a:spLocks noChangeArrowheads="1"/>
            </p:cNvSpPr>
            <p:nvPr/>
          </p:nvSpPr>
          <p:spPr bwMode="auto">
            <a:xfrm>
              <a:off x="322765" y="1702782"/>
              <a:ext cx="4002850" cy="323966"/>
            </a:xfrm>
            <a:prstGeom prst="roundRect">
              <a:avLst>
                <a:gd name="adj" fmla="val 16667"/>
              </a:avLst>
            </a:prstGeom>
            <a:solidFill>
              <a:srgbClr val="301E70"/>
            </a:solidFill>
            <a:ln w="9525" algn="ctr">
              <a:noFill/>
              <a:round/>
              <a:headEnd/>
              <a:tailEnd/>
            </a:ln>
            <a:effectLst>
              <a:outerShdw dist="35921" dir="2700000" algn="ctr" rotWithShape="0">
                <a:srgbClr val="CECFCE"/>
              </a:outerShdw>
            </a:effectLst>
          </p:spPr>
          <p:txBody>
            <a:bodyPr wrap="none" lIns="95754" tIns="47877" rIns="95754" bIns="47877" anchor="ctr"/>
            <a:lstStyle/>
            <a:p>
              <a:pPr algn="ctr" defTabSz="839429" latinLnBrk="0">
                <a:defRPr/>
              </a:pPr>
              <a:r>
                <a:rPr lang="mn-MN" altLang="ko-KR" dirty="0">
                  <a:solidFill>
                    <a:prstClr val="white"/>
                  </a:solidFill>
                  <a:effectLst>
                    <a:reflection blurRad="12700" stA="28000" endPos="45000" dist="1000" dir="5400000" sy="-100000" algn="bl" rotWithShape="0"/>
                  </a:effectLst>
                  <a:latin typeface="Arial" panose="020B0604020202020204" pitchFamily="34" charset="0"/>
                  <a:ea typeface="나눔고딕 Bold" panose="020D0804000000000000" pitchFamily="50" charset="-127"/>
                  <a:cs typeface="Arial" panose="020B0604020202020204" pitchFamily="34" charset="0"/>
                </a:rPr>
                <a:t>Системийн загвар</a:t>
              </a:r>
              <a:endParaRPr lang="ko-KR" altLang="en-US" sz="1700" kern="0" dirty="0">
                <a:solidFill>
                  <a:sysClr val="window" lastClr="FFFFFF"/>
                </a:solidFill>
                <a:latin typeface="Arial" panose="020B0604020202020204" pitchFamily="34" charset="0"/>
                <a:ea typeface="나눔고딕 Bold" panose="020D0804000000000000" pitchFamily="50" charset="-127"/>
                <a:cs typeface="Arial" panose="020B0604020202020204" pitchFamily="34" charset="0"/>
              </a:endParaRPr>
            </a:p>
          </p:txBody>
        </p:sp>
      </p:grpSp>
      <p:grpSp>
        <p:nvGrpSpPr>
          <p:cNvPr id="78" name="그룹 77"/>
          <p:cNvGrpSpPr/>
          <p:nvPr/>
        </p:nvGrpSpPr>
        <p:grpSpPr>
          <a:xfrm>
            <a:off x="322764" y="3907072"/>
            <a:ext cx="4168853" cy="2560403"/>
            <a:chOff x="322765" y="1702782"/>
            <a:chExt cx="4002850" cy="2426125"/>
          </a:xfrm>
        </p:grpSpPr>
        <p:sp>
          <p:nvSpPr>
            <p:cNvPr id="79" name="LcS65"/>
            <p:cNvSpPr/>
            <p:nvPr/>
          </p:nvSpPr>
          <p:spPr>
            <a:xfrm>
              <a:off x="337019" y="2017820"/>
              <a:ext cx="3988596" cy="2111087"/>
            </a:xfrm>
            <a:prstGeom prst="roundRect">
              <a:avLst>
                <a:gd name="adj" fmla="val 3101"/>
              </a:avLst>
            </a:prstGeom>
            <a:solidFill>
              <a:schemeClr val="bg1"/>
            </a:solidFill>
            <a:ln w="19050">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57546" eaLnBrk="1" fontAlgn="auto" latinLnBrk="1" hangingPunct="1">
                <a:spcBef>
                  <a:spcPts val="0"/>
                </a:spcBef>
                <a:spcAft>
                  <a:spcPts val="0"/>
                </a:spcAft>
                <a:defRPr/>
              </a:pPr>
              <a:endParaRPr lang="ko-KR" altLang="en-US">
                <a:solidFill>
                  <a:srgbClr val="FFFFFF"/>
                </a:solidFill>
                <a:latin typeface="Arial" panose="020B0604020202020204" pitchFamily="34" charset="0"/>
                <a:ea typeface="나눔고딕 Bold" panose="020D0804000000000000" pitchFamily="50" charset="-127"/>
                <a:cs typeface="Arial" panose="020B0604020202020204" pitchFamily="34" charset="0"/>
              </a:endParaRPr>
            </a:p>
          </p:txBody>
        </p:sp>
        <p:sp>
          <p:nvSpPr>
            <p:cNvPr id="80" name="AutoShape 212"/>
            <p:cNvSpPr>
              <a:spLocks noChangeArrowheads="1"/>
            </p:cNvSpPr>
            <p:nvPr/>
          </p:nvSpPr>
          <p:spPr bwMode="auto">
            <a:xfrm>
              <a:off x="322765" y="1702782"/>
              <a:ext cx="4002850" cy="323966"/>
            </a:xfrm>
            <a:prstGeom prst="roundRect">
              <a:avLst>
                <a:gd name="adj" fmla="val 16667"/>
              </a:avLst>
            </a:prstGeom>
            <a:solidFill>
              <a:srgbClr val="301E70"/>
            </a:solidFill>
            <a:ln w="9525" algn="ctr">
              <a:noFill/>
              <a:round/>
              <a:headEnd/>
              <a:tailEnd/>
            </a:ln>
            <a:effectLst>
              <a:outerShdw dist="35921" dir="2700000" algn="ctr" rotWithShape="0">
                <a:srgbClr val="CECFCE"/>
              </a:outerShdw>
            </a:effectLst>
          </p:spPr>
          <p:txBody>
            <a:bodyPr wrap="none" lIns="95754" tIns="47877" rIns="95754" bIns="47877" anchor="ctr"/>
            <a:lstStyle/>
            <a:p>
              <a:pPr algn="ctr" defTabSz="839429" latinLnBrk="0">
                <a:defRPr/>
              </a:pPr>
              <a:r>
                <a:rPr lang="mn-MN" altLang="ko-KR" dirty="0">
                  <a:solidFill>
                    <a:prstClr val="white"/>
                  </a:solidFill>
                  <a:effectLst>
                    <a:reflection blurRad="12700" stA="28000" endPos="45000" dist="1000" dir="5400000" sy="-100000" algn="bl" rotWithShape="0"/>
                  </a:effectLst>
                  <a:latin typeface="Arial" panose="020B0604020202020204" pitchFamily="34" charset="0"/>
                  <a:ea typeface="나눔고딕 Bold" panose="020D0804000000000000" pitchFamily="50" charset="-127"/>
                  <a:cs typeface="Arial" panose="020B0604020202020204" pitchFamily="34" charset="0"/>
                </a:rPr>
                <a:t>Зорилт </a:t>
              </a:r>
              <a:r>
                <a:rPr lang="en-US" altLang="ko-KR" dirty="0">
                  <a:solidFill>
                    <a:prstClr val="white"/>
                  </a:solidFill>
                  <a:effectLst>
                    <a:reflection blurRad="12700" stA="28000" endPos="45000" dist="1000" dir="5400000" sy="-100000" algn="bl" rotWithShape="0"/>
                  </a:effectLst>
                  <a:latin typeface="Arial" panose="020B0604020202020204" pitchFamily="34" charset="0"/>
                  <a:ea typeface="나눔고딕 Bold" panose="020D0804000000000000" pitchFamily="50" charset="-127"/>
                  <a:cs typeface="Arial" panose="020B0604020202020204" pitchFamily="34" charset="0"/>
                </a:rPr>
                <a:t>&amp; </a:t>
              </a:r>
              <a:r>
                <a:rPr lang="mn-MN" altLang="ko-KR" dirty="0">
                  <a:solidFill>
                    <a:prstClr val="white"/>
                  </a:solidFill>
                  <a:effectLst>
                    <a:reflection blurRad="12700" stA="28000" endPos="45000" dist="1000" dir="5400000" sy="-100000" algn="bl" rotWithShape="0"/>
                  </a:effectLst>
                  <a:latin typeface="Arial" panose="020B0604020202020204" pitchFamily="34" charset="0"/>
                  <a:ea typeface="나눔고딕 Bold" panose="020D0804000000000000" pitchFamily="50" charset="-127"/>
                  <a:cs typeface="Arial" panose="020B0604020202020204" pitchFamily="34" charset="0"/>
                </a:rPr>
                <a:t>Үр нөлөө</a:t>
              </a:r>
              <a:endParaRPr lang="en-US" altLang="ko-KR" dirty="0">
                <a:solidFill>
                  <a:prstClr val="white"/>
                </a:solidFill>
                <a:effectLst>
                  <a:reflection blurRad="12700" stA="28000" endPos="45000" dist="1000" dir="5400000" sy="-100000" algn="bl" rotWithShape="0"/>
                </a:effectLst>
                <a:latin typeface="Arial" panose="020B0604020202020204" pitchFamily="34" charset="0"/>
                <a:ea typeface="나눔고딕 Bold" panose="020D0804000000000000" pitchFamily="50" charset="-127"/>
                <a:cs typeface="Arial" panose="020B0604020202020204" pitchFamily="34" charset="0"/>
              </a:endParaRPr>
            </a:p>
          </p:txBody>
        </p:sp>
      </p:grpSp>
      <p:sp>
        <p:nvSpPr>
          <p:cNvPr id="87" name="TextBox 47"/>
          <p:cNvSpPr txBox="1"/>
          <p:nvPr/>
        </p:nvSpPr>
        <p:spPr>
          <a:xfrm>
            <a:off x="378985" y="4319518"/>
            <a:ext cx="4112631" cy="1920526"/>
          </a:xfrm>
          <a:prstGeom prst="rect">
            <a:avLst/>
          </a:prstGeom>
          <a:noFill/>
        </p:spPr>
        <p:txBody>
          <a:bodyPr wrap="square">
            <a:spAutoFit/>
            <a:scene3d>
              <a:camera prst="orthographicFront"/>
              <a:lightRig rig="threePt" dir="t"/>
            </a:scene3d>
            <a:sp3d>
              <a:bevelT w="1270" h="1270"/>
              <a:bevelB w="0" h="0"/>
            </a:sp3d>
          </a:bodyPr>
          <a:lstStyle>
            <a:defPPr>
              <a:defRPr lang="ko-KR"/>
            </a:defPPr>
            <a:lvl1pPr algn="l" rtl="0" fontAlgn="base" latinLnBrk="1">
              <a:spcBef>
                <a:spcPct val="0"/>
              </a:spcBef>
              <a:spcAft>
                <a:spcPct val="0"/>
              </a:spcAft>
              <a:defRPr kumimoji="1" kern="1200">
                <a:solidFill>
                  <a:schemeClr val="tx1"/>
                </a:solidFill>
                <a:latin typeface="굴림" charset="-127"/>
                <a:ea typeface="굴림" charset="-127"/>
                <a:cs typeface="+mn-cs"/>
              </a:defRPr>
            </a:lvl1pPr>
            <a:lvl2pPr marL="532454" algn="l" rtl="0" fontAlgn="base" latinLnBrk="1">
              <a:spcBef>
                <a:spcPct val="0"/>
              </a:spcBef>
              <a:spcAft>
                <a:spcPct val="0"/>
              </a:spcAft>
              <a:defRPr kumimoji="1" kern="1200">
                <a:solidFill>
                  <a:schemeClr val="tx1"/>
                </a:solidFill>
                <a:latin typeface="굴림" charset="-127"/>
                <a:ea typeface="굴림" charset="-127"/>
                <a:cs typeface="+mn-cs"/>
              </a:defRPr>
            </a:lvl2pPr>
            <a:lvl3pPr marL="1064909" algn="l" rtl="0" fontAlgn="base" latinLnBrk="1">
              <a:spcBef>
                <a:spcPct val="0"/>
              </a:spcBef>
              <a:spcAft>
                <a:spcPct val="0"/>
              </a:spcAft>
              <a:defRPr kumimoji="1" kern="1200">
                <a:solidFill>
                  <a:schemeClr val="tx1"/>
                </a:solidFill>
                <a:latin typeface="굴림" charset="-127"/>
                <a:ea typeface="굴림" charset="-127"/>
                <a:cs typeface="+mn-cs"/>
              </a:defRPr>
            </a:lvl3pPr>
            <a:lvl4pPr marL="1597363" algn="l" rtl="0" fontAlgn="base" latinLnBrk="1">
              <a:spcBef>
                <a:spcPct val="0"/>
              </a:spcBef>
              <a:spcAft>
                <a:spcPct val="0"/>
              </a:spcAft>
              <a:defRPr kumimoji="1" kern="1200">
                <a:solidFill>
                  <a:schemeClr val="tx1"/>
                </a:solidFill>
                <a:latin typeface="굴림" charset="-127"/>
                <a:ea typeface="굴림" charset="-127"/>
                <a:cs typeface="+mn-cs"/>
              </a:defRPr>
            </a:lvl4pPr>
            <a:lvl5pPr marL="2129822" algn="l" rtl="0" fontAlgn="base" latinLnBrk="1">
              <a:spcBef>
                <a:spcPct val="0"/>
              </a:spcBef>
              <a:spcAft>
                <a:spcPct val="0"/>
              </a:spcAft>
              <a:defRPr kumimoji="1" kern="1200">
                <a:solidFill>
                  <a:schemeClr val="tx1"/>
                </a:solidFill>
                <a:latin typeface="굴림" charset="-127"/>
                <a:ea typeface="굴림" charset="-127"/>
                <a:cs typeface="+mn-cs"/>
              </a:defRPr>
            </a:lvl5pPr>
            <a:lvl6pPr marL="2662271" algn="l" defTabSz="1064909" rtl="0" eaLnBrk="1" latinLnBrk="1" hangingPunct="1">
              <a:defRPr kumimoji="1" kern="1200">
                <a:solidFill>
                  <a:schemeClr val="tx1"/>
                </a:solidFill>
                <a:latin typeface="굴림" charset="-127"/>
                <a:ea typeface="굴림" charset="-127"/>
                <a:cs typeface="+mn-cs"/>
              </a:defRPr>
            </a:lvl6pPr>
            <a:lvl7pPr marL="3194729" algn="l" defTabSz="1064909" rtl="0" eaLnBrk="1" latinLnBrk="1" hangingPunct="1">
              <a:defRPr kumimoji="1" kern="1200">
                <a:solidFill>
                  <a:schemeClr val="tx1"/>
                </a:solidFill>
                <a:latin typeface="굴림" charset="-127"/>
                <a:ea typeface="굴림" charset="-127"/>
                <a:cs typeface="+mn-cs"/>
              </a:defRPr>
            </a:lvl7pPr>
            <a:lvl8pPr marL="3727180" algn="l" defTabSz="1064909" rtl="0" eaLnBrk="1" latinLnBrk="1" hangingPunct="1">
              <a:defRPr kumimoji="1" kern="1200">
                <a:solidFill>
                  <a:schemeClr val="tx1"/>
                </a:solidFill>
                <a:latin typeface="굴림" charset="-127"/>
                <a:ea typeface="굴림" charset="-127"/>
                <a:cs typeface="+mn-cs"/>
              </a:defRPr>
            </a:lvl8pPr>
            <a:lvl9pPr marL="4259636" algn="l" defTabSz="1064909" rtl="0" eaLnBrk="1" latinLnBrk="1" hangingPunct="1">
              <a:defRPr kumimoji="1" kern="1200">
                <a:solidFill>
                  <a:schemeClr val="tx1"/>
                </a:solidFill>
                <a:latin typeface="굴림" charset="-127"/>
                <a:ea typeface="굴림" charset="-127"/>
                <a:cs typeface="+mn-cs"/>
              </a:defRPr>
            </a:lvl9pPr>
          </a:lstStyle>
          <a:p>
            <a:pPr marL="88900" indent="-88900">
              <a:lnSpc>
                <a:spcPct val="120000"/>
              </a:lnSpc>
              <a:buClr>
                <a:srgbClr val="0079C1"/>
              </a:buClr>
              <a:buFont typeface="Arial"/>
              <a:buChar char="•"/>
              <a:tabLst>
                <a:tab pos="133350" algn="l"/>
              </a:tabLst>
              <a:defRPr lang="ko-KR"/>
            </a:pPr>
            <a:r>
              <a:rPr lang="mn-MN" altLang="ko-KR" sz="11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Жолооч нар зогсоолын төлбөрийг төлбөр хураах цэг дээр цахим хэлбэрээр төлөх боломжийг бий болгох, зогсоолын ашиглалтыг сайжруулах замаар хэрэглэгчийн тав тухыг нэмэгдүүлэх.</a:t>
            </a:r>
          </a:p>
          <a:p>
            <a:pPr marL="88900" indent="-88900">
              <a:lnSpc>
                <a:spcPct val="120000"/>
              </a:lnSpc>
              <a:buClr>
                <a:srgbClr val="0079C1"/>
              </a:buClr>
              <a:buFont typeface="Arial"/>
              <a:buChar char="•"/>
              <a:tabLst>
                <a:tab pos="133350" algn="l"/>
              </a:tabLst>
              <a:defRPr lang="ko-KR"/>
            </a:pPr>
            <a:r>
              <a:rPr lang="mn-MN" altLang="ko-KR" sz="11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Нийслэл болон аймгуудын ачаалал ихтэй  нийтийн зогсоолуудад </a:t>
            </a:r>
            <a:r>
              <a:rPr lang="mn-MN" altLang="ko-KR" sz="1100" dirty="0">
                <a:solidFill>
                  <a:srgbClr val="000000"/>
                </a:solidFill>
                <a:latin typeface="Arial" panose="020B0604020202020204" pitchFamily="34" charset="0"/>
                <a:ea typeface="나눔고딕 ExtraBold" panose="020D0904000000000000" pitchFamily="50" charset="-127"/>
                <a:cs typeface="Arial" panose="020B0604020202020204" pitchFamily="34" charset="0"/>
              </a:rPr>
              <a:t>ЗТХЦС суурилуулах.</a:t>
            </a:r>
            <a:endParaRPr lang="mn-MN" altLang="ko-KR" sz="11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endParaRPr>
          </a:p>
          <a:p>
            <a:pPr marL="88900" indent="-88900">
              <a:lnSpc>
                <a:spcPct val="120000"/>
              </a:lnSpc>
              <a:buClr>
                <a:srgbClr val="0079C1"/>
              </a:buClr>
              <a:buFont typeface="Arial"/>
              <a:buChar char="•"/>
              <a:tabLst>
                <a:tab pos="133350" algn="l"/>
              </a:tabLst>
              <a:defRPr lang="ko-KR"/>
            </a:pPr>
            <a:r>
              <a:rPr lang="mn-MN" altLang="ko-KR" sz="11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Энэ систем нь зогсоолд зогссон тээврийн хэрэгслийг автоматаар таниж зогсоолоос гарах үед автоматаар төлбөрийг авдаг. </a:t>
            </a:r>
            <a:endParaRPr lang="en-US" altLang="ko-KR" sz="11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endParaRPr>
          </a:p>
        </p:txBody>
      </p:sp>
      <p:graphicFrame>
        <p:nvGraphicFramePr>
          <p:cNvPr id="69" name="표 68"/>
          <p:cNvGraphicFramePr>
            <a:graphicFrameLocks noGrp="1"/>
          </p:cNvGraphicFramePr>
          <p:nvPr>
            <p:extLst/>
          </p:nvPr>
        </p:nvGraphicFramePr>
        <p:xfrm>
          <a:off x="4581202" y="4725144"/>
          <a:ext cx="4239270" cy="1296144"/>
        </p:xfrm>
        <a:graphic>
          <a:graphicData uri="http://schemas.openxmlformats.org/drawingml/2006/table">
            <a:tbl>
              <a:tblPr firstRow="1" firstCol="1" bandRow="1">
                <a:tableStyleId>{5C22544A-7EE6-4342-B048-85BDC9FD1C3A}</a:tableStyleId>
              </a:tblPr>
              <a:tblGrid>
                <a:gridCol w="962466">
                  <a:extLst>
                    <a:ext uri="{9D8B030D-6E8A-4147-A177-3AD203B41FA5}">
                      <a16:colId xmlns:a16="http://schemas.microsoft.com/office/drawing/2014/main" val="20000"/>
                    </a:ext>
                  </a:extLst>
                </a:gridCol>
                <a:gridCol w="819201">
                  <a:extLst>
                    <a:ext uri="{9D8B030D-6E8A-4147-A177-3AD203B41FA5}">
                      <a16:colId xmlns:a16="http://schemas.microsoft.com/office/drawing/2014/main" val="20001"/>
                    </a:ext>
                  </a:extLst>
                </a:gridCol>
                <a:gridCol w="819201">
                  <a:extLst>
                    <a:ext uri="{9D8B030D-6E8A-4147-A177-3AD203B41FA5}">
                      <a16:colId xmlns:a16="http://schemas.microsoft.com/office/drawing/2014/main" val="20002"/>
                    </a:ext>
                  </a:extLst>
                </a:gridCol>
                <a:gridCol w="819201">
                  <a:extLst>
                    <a:ext uri="{9D8B030D-6E8A-4147-A177-3AD203B41FA5}">
                      <a16:colId xmlns:a16="http://schemas.microsoft.com/office/drawing/2014/main" val="20003"/>
                    </a:ext>
                  </a:extLst>
                </a:gridCol>
                <a:gridCol w="819201">
                  <a:extLst>
                    <a:ext uri="{9D8B030D-6E8A-4147-A177-3AD203B41FA5}">
                      <a16:colId xmlns:a16="http://schemas.microsoft.com/office/drawing/2014/main" val="20004"/>
                    </a:ext>
                  </a:extLst>
                </a:gridCol>
              </a:tblGrid>
              <a:tr h="324036">
                <a:tc>
                  <a:txBody>
                    <a:bodyPr/>
                    <a:lstStyle/>
                    <a:p>
                      <a:pPr algn="ctr" fontAlgn="ctr" latinLnBrk="0">
                        <a:lnSpc>
                          <a:spcPct val="115000"/>
                        </a:lnSpc>
                        <a:spcAft>
                          <a:spcPts val="0"/>
                        </a:spcAft>
                      </a:pPr>
                      <a:r>
                        <a:rPr lang="mn-MN" altLang="ko-KR" sz="800" kern="0" dirty="0">
                          <a:effectLst/>
                          <a:latin typeface="Arial" panose="020B0604020202020204" pitchFamily="34" charset="0"/>
                          <a:ea typeface="나눔고딕 ExtraBold" panose="020D0904000000000000" pitchFamily="50" charset="-127"/>
                          <a:cs typeface="Arial" panose="020B0604020202020204" pitchFamily="34" charset="0"/>
                        </a:rPr>
                        <a:t>Ангилал</a:t>
                      </a:r>
                      <a:endParaRPr lang="ko-KR" sz="800" kern="100" dirty="0">
                        <a:effectLst/>
                        <a:latin typeface="Arial" panose="020B0604020202020204" pitchFamily="34" charset="0"/>
                        <a:ea typeface="나눔고딕 ExtraBold" panose="020D0904000000000000" pitchFamily="50" charset="-127"/>
                        <a:cs typeface="Arial" panose="020B0604020202020204" pitchFamily="34" charset="0"/>
                      </a:endParaRPr>
                    </a:p>
                  </a:txBody>
                  <a:tcPr marL="62865" marR="62865" marT="0"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rgbClr val="0070C0"/>
                    </a:solidFill>
                  </a:tcPr>
                </a:tc>
                <a:tc>
                  <a:txBody>
                    <a:bodyPr/>
                    <a:lstStyle/>
                    <a:p>
                      <a:pPr algn="ctr" fontAlgn="ctr" latinLnBrk="0">
                        <a:lnSpc>
                          <a:spcPct val="100000"/>
                        </a:lnSpc>
                        <a:spcAft>
                          <a:spcPts val="0"/>
                        </a:spcAft>
                      </a:pPr>
                      <a:r>
                        <a:rPr lang="en-US" altLang="ko-KR" sz="7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1-</a:t>
                      </a:r>
                      <a:r>
                        <a:rPr lang="mn-MN" altLang="ko-KR" sz="7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р үе шат</a:t>
                      </a:r>
                      <a:endParaRPr lang="en-US" sz="700" kern="0" dirty="0">
                        <a:effectLst/>
                        <a:latin typeface="Arial" panose="020B0604020202020204" pitchFamily="34" charset="0"/>
                        <a:ea typeface="나눔고딕 ExtraBold" panose="020D0904000000000000" pitchFamily="50" charset="-127"/>
                        <a:cs typeface="Arial" panose="020B0604020202020204" pitchFamily="34" charset="0"/>
                      </a:endParaRPr>
                    </a:p>
                    <a:p>
                      <a:pPr algn="ctr" fontAlgn="ctr" latinLnBrk="0">
                        <a:lnSpc>
                          <a:spcPct val="100000"/>
                        </a:lnSpc>
                        <a:spcAft>
                          <a:spcPts val="0"/>
                        </a:spcAft>
                      </a:pPr>
                      <a:r>
                        <a:rPr lang="en-US" altLang="ko-KR" sz="700" kern="0" dirty="0">
                          <a:effectLst/>
                          <a:latin typeface="Arial" panose="020B0604020202020204" pitchFamily="34" charset="0"/>
                          <a:ea typeface="나눔고딕 ExtraBold" panose="020D0904000000000000" pitchFamily="50" charset="-127"/>
                          <a:cs typeface="Arial" panose="020B0604020202020204" pitchFamily="34" charset="0"/>
                        </a:rPr>
                        <a:t>(2018-2022)</a:t>
                      </a:r>
                      <a:endParaRPr lang="ko-KR" sz="700" kern="100" dirty="0">
                        <a:effectLst/>
                        <a:latin typeface="Arial" panose="020B0604020202020204" pitchFamily="34" charset="0"/>
                        <a:ea typeface="나눔고딕 ExtraBold" panose="020D0904000000000000" pitchFamily="50" charset="-127"/>
                        <a:cs typeface="Arial" panose="020B0604020202020204" pitchFamily="34" charset="0"/>
                      </a:endParaRPr>
                    </a:p>
                  </a:txBody>
                  <a:tcPr marL="62865" marR="62865" marT="0"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rgbClr val="0070C0"/>
                    </a:solidFill>
                  </a:tcPr>
                </a:tc>
                <a:tc>
                  <a:txBody>
                    <a:bodyPr/>
                    <a:lstStyle/>
                    <a:p>
                      <a:pPr algn="ctr" fontAlgn="ctr" latinLnBrk="0">
                        <a:lnSpc>
                          <a:spcPct val="100000"/>
                        </a:lnSpc>
                        <a:spcAft>
                          <a:spcPts val="0"/>
                        </a:spcAft>
                      </a:pPr>
                      <a:r>
                        <a:rPr lang="en-US" altLang="ko-KR" sz="7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2-</a:t>
                      </a:r>
                      <a:r>
                        <a:rPr lang="mn-MN" altLang="ko-KR" sz="7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р үе шат</a:t>
                      </a:r>
                      <a:endParaRPr lang="en-US" sz="700" kern="0" dirty="0">
                        <a:effectLst/>
                        <a:latin typeface="Arial" panose="020B0604020202020204" pitchFamily="34" charset="0"/>
                        <a:ea typeface="나눔고딕 ExtraBold" panose="020D0904000000000000" pitchFamily="50" charset="-127"/>
                        <a:cs typeface="Arial" panose="020B0604020202020204" pitchFamily="34" charset="0"/>
                      </a:endParaRPr>
                    </a:p>
                    <a:p>
                      <a:pPr marL="0" marR="0" lvl="0" indent="0" algn="ctr" defTabSz="912330" rtl="0" eaLnBrk="1" fontAlgn="ctr" latinLnBrk="0" hangingPunct="1">
                        <a:lnSpc>
                          <a:spcPct val="100000"/>
                        </a:lnSpc>
                        <a:spcBef>
                          <a:spcPts val="0"/>
                        </a:spcBef>
                        <a:spcAft>
                          <a:spcPts val="0"/>
                        </a:spcAft>
                        <a:buClrTx/>
                        <a:buSzTx/>
                        <a:buFontTx/>
                        <a:buNone/>
                        <a:tabLst/>
                        <a:defRPr/>
                      </a:pPr>
                      <a:r>
                        <a:rPr lang="en-US" altLang="ko-KR" sz="700" kern="0" dirty="0">
                          <a:effectLst/>
                          <a:latin typeface="Arial" panose="020B0604020202020204" pitchFamily="34" charset="0"/>
                          <a:ea typeface="나눔고딕 ExtraBold" panose="020D0904000000000000" pitchFamily="50" charset="-127"/>
                          <a:cs typeface="Arial" panose="020B0604020202020204" pitchFamily="34" charset="0"/>
                        </a:rPr>
                        <a:t>(2023-2026)</a:t>
                      </a:r>
                      <a:endParaRPr lang="ko-KR" altLang="ko-KR" sz="700" kern="100" dirty="0">
                        <a:effectLst/>
                        <a:latin typeface="Arial" panose="020B0604020202020204" pitchFamily="34" charset="0"/>
                        <a:ea typeface="나눔고딕 ExtraBold" panose="020D0904000000000000" pitchFamily="50" charset="-127"/>
                        <a:cs typeface="Arial" panose="020B0604020202020204" pitchFamily="34" charset="0"/>
                      </a:endParaRPr>
                    </a:p>
                  </a:txBody>
                  <a:tcPr marL="62865" marR="62865" marT="0"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rgbClr val="0070C0"/>
                    </a:solidFill>
                  </a:tcPr>
                </a:tc>
                <a:tc>
                  <a:txBody>
                    <a:bodyPr/>
                    <a:lstStyle/>
                    <a:p>
                      <a:pPr algn="ctr" fontAlgn="ctr" latinLnBrk="0">
                        <a:lnSpc>
                          <a:spcPct val="100000"/>
                        </a:lnSpc>
                        <a:spcAft>
                          <a:spcPts val="0"/>
                        </a:spcAft>
                      </a:pPr>
                      <a:r>
                        <a:rPr lang="en-US" altLang="ko-KR" sz="7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3-</a:t>
                      </a:r>
                      <a:r>
                        <a:rPr lang="mn-MN" altLang="ko-KR" sz="7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р үе шат</a:t>
                      </a:r>
                      <a:endParaRPr lang="en-US" sz="700" kern="0" dirty="0">
                        <a:effectLst/>
                        <a:latin typeface="Arial" panose="020B0604020202020204" pitchFamily="34" charset="0"/>
                        <a:ea typeface="나눔고딕 ExtraBold" panose="020D0904000000000000" pitchFamily="50" charset="-127"/>
                        <a:cs typeface="Arial" panose="020B0604020202020204" pitchFamily="34" charset="0"/>
                      </a:endParaRPr>
                    </a:p>
                    <a:p>
                      <a:pPr marL="0" marR="0" lvl="0" indent="0" algn="ctr" defTabSz="912330" rtl="0" eaLnBrk="1" fontAlgn="ctr" latinLnBrk="0" hangingPunct="1">
                        <a:lnSpc>
                          <a:spcPct val="100000"/>
                        </a:lnSpc>
                        <a:spcBef>
                          <a:spcPts val="0"/>
                        </a:spcBef>
                        <a:spcAft>
                          <a:spcPts val="0"/>
                        </a:spcAft>
                        <a:buClrTx/>
                        <a:buSzTx/>
                        <a:buFontTx/>
                        <a:buNone/>
                        <a:tabLst/>
                        <a:defRPr/>
                      </a:pPr>
                      <a:r>
                        <a:rPr lang="en-US" altLang="ko-KR" sz="700" kern="0" dirty="0">
                          <a:effectLst/>
                          <a:latin typeface="Arial" panose="020B0604020202020204" pitchFamily="34" charset="0"/>
                          <a:ea typeface="나눔고딕 ExtraBold" panose="020D0904000000000000" pitchFamily="50" charset="-127"/>
                          <a:cs typeface="Arial" panose="020B0604020202020204" pitchFamily="34" charset="0"/>
                        </a:rPr>
                        <a:t>(2027-2030)</a:t>
                      </a:r>
                      <a:endParaRPr lang="ko-KR" altLang="ko-KR" sz="700" kern="100" dirty="0">
                        <a:effectLst/>
                        <a:latin typeface="Arial" panose="020B0604020202020204" pitchFamily="34" charset="0"/>
                        <a:ea typeface="나눔고딕 ExtraBold" panose="020D0904000000000000" pitchFamily="50" charset="-127"/>
                        <a:cs typeface="Arial" panose="020B0604020202020204" pitchFamily="34" charset="0"/>
                      </a:endParaRPr>
                    </a:p>
                  </a:txBody>
                  <a:tcPr marL="62865" marR="62865" marT="0"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rgbClr val="0070C0"/>
                    </a:solidFill>
                  </a:tcPr>
                </a:tc>
                <a:tc>
                  <a:txBody>
                    <a:bodyPr/>
                    <a:lstStyle/>
                    <a:p>
                      <a:pPr algn="ctr" fontAlgn="ctr" latinLnBrk="0">
                        <a:lnSpc>
                          <a:spcPct val="100000"/>
                        </a:lnSpc>
                        <a:spcAft>
                          <a:spcPts val="0"/>
                        </a:spcAft>
                      </a:pPr>
                      <a:r>
                        <a:rPr lang="mn-MN" altLang="ko-KR" sz="700" kern="0" dirty="0">
                          <a:effectLst/>
                          <a:latin typeface="Arial" panose="020B0604020202020204" pitchFamily="34" charset="0"/>
                          <a:ea typeface="나눔고딕 ExtraBold" panose="020D0904000000000000" pitchFamily="50" charset="-127"/>
                          <a:cs typeface="Arial" panose="020B0604020202020204" pitchFamily="34" charset="0"/>
                        </a:rPr>
                        <a:t>Нийт</a:t>
                      </a:r>
                      <a:endParaRPr lang="ko-KR" sz="700" kern="100" dirty="0">
                        <a:effectLst/>
                        <a:latin typeface="Arial" panose="020B0604020202020204" pitchFamily="34" charset="0"/>
                        <a:ea typeface="나눔고딕 ExtraBold" panose="020D0904000000000000" pitchFamily="50" charset="-127"/>
                        <a:cs typeface="Arial" panose="020B0604020202020204" pitchFamily="34" charset="0"/>
                      </a:endParaRPr>
                    </a:p>
                  </a:txBody>
                  <a:tcPr marL="62865" marR="62865" marT="0"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rgbClr val="0070C0"/>
                    </a:solidFill>
                  </a:tcPr>
                </a:tc>
                <a:extLst>
                  <a:ext uri="{0D108BD9-81ED-4DB2-BD59-A6C34878D82A}">
                    <a16:rowId xmlns:a16="http://schemas.microsoft.com/office/drawing/2014/main" val="10000"/>
                  </a:ext>
                </a:extLst>
              </a:tr>
              <a:tr h="324036">
                <a:tc>
                  <a:txBody>
                    <a:bodyPr/>
                    <a:lstStyle/>
                    <a:p>
                      <a:pPr algn="ctr" fontAlgn="ctr" latinLnBrk="0">
                        <a:lnSpc>
                          <a:spcPct val="115000"/>
                        </a:lnSpc>
                        <a:spcAft>
                          <a:spcPts val="0"/>
                        </a:spcAft>
                      </a:pPr>
                      <a:r>
                        <a:rPr lang="mn-MN" altLang="ko-KR" sz="800" b="1"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rPr>
                        <a:t>Улаанбаатар</a:t>
                      </a:r>
                      <a:endParaRPr lang="ko-KR" sz="800" kern="10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endParaRPr>
                    </a:p>
                  </a:txBody>
                  <a:tcPr marL="62865" marR="62865" marT="0"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accent6">
                        <a:lumMod val="20000"/>
                        <a:lumOff val="80000"/>
                      </a:schemeClr>
                    </a:solidFill>
                  </a:tcPr>
                </a:tc>
                <a:tc>
                  <a:txBody>
                    <a:bodyPr/>
                    <a:lstStyle/>
                    <a:p>
                      <a:pPr algn="ctr" fontAlgn="ctr" latinLnBrk="0">
                        <a:lnSpc>
                          <a:spcPct val="115000"/>
                        </a:lnSpc>
                        <a:spcAft>
                          <a:spcPts val="0"/>
                        </a:spcAft>
                      </a:pPr>
                      <a:r>
                        <a:rPr lang="en-US" sz="8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rPr>
                        <a:t>5</a:t>
                      </a:r>
                      <a:endParaRPr lang="ko-KR" sz="8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endParaRPr>
                    </a:p>
                  </a:txBody>
                  <a:tcPr marL="0" marR="0" marT="0"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tc>
                  <a:txBody>
                    <a:bodyPr/>
                    <a:lstStyle/>
                    <a:p>
                      <a:pPr algn="ctr" fontAlgn="ctr" latinLnBrk="0">
                        <a:lnSpc>
                          <a:spcPct val="115000"/>
                        </a:lnSpc>
                        <a:spcAft>
                          <a:spcPts val="0"/>
                        </a:spcAft>
                      </a:pPr>
                      <a:r>
                        <a:rPr lang="en-US" sz="8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rPr>
                        <a:t>10</a:t>
                      </a:r>
                      <a:endParaRPr lang="ko-KR" sz="8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endParaRPr>
                    </a:p>
                  </a:txBody>
                  <a:tcPr marL="0" marR="0" marT="0"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tc>
                  <a:txBody>
                    <a:bodyPr/>
                    <a:lstStyle/>
                    <a:p>
                      <a:pPr algn="ctr" fontAlgn="ctr" latinLnBrk="0">
                        <a:lnSpc>
                          <a:spcPct val="115000"/>
                        </a:lnSpc>
                        <a:spcAft>
                          <a:spcPts val="0"/>
                        </a:spcAft>
                      </a:pPr>
                      <a:r>
                        <a:rPr lang="en-US" sz="800" kern="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rPr>
                        <a:t>15</a:t>
                      </a:r>
                      <a:endParaRPr lang="ko-KR" sz="800" kern="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endParaRPr>
                    </a:p>
                  </a:txBody>
                  <a:tcPr marL="0" marR="0" marT="0"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tc>
                  <a:txBody>
                    <a:bodyPr/>
                    <a:lstStyle/>
                    <a:p>
                      <a:pPr algn="ctr" fontAlgn="ctr" latinLnBrk="0">
                        <a:lnSpc>
                          <a:spcPct val="115000"/>
                        </a:lnSpc>
                        <a:spcAft>
                          <a:spcPts val="0"/>
                        </a:spcAft>
                      </a:pPr>
                      <a:r>
                        <a:rPr lang="en-US" sz="800" kern="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rPr>
                        <a:t>30</a:t>
                      </a:r>
                      <a:endParaRPr lang="ko-KR" sz="800" kern="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endParaRPr>
                    </a:p>
                  </a:txBody>
                  <a:tcPr marL="0" marR="0" marT="0"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extLst>
                  <a:ext uri="{0D108BD9-81ED-4DB2-BD59-A6C34878D82A}">
                    <a16:rowId xmlns:a16="http://schemas.microsoft.com/office/drawing/2014/main" val="10001"/>
                  </a:ext>
                </a:extLst>
              </a:tr>
              <a:tr h="324036">
                <a:tc>
                  <a:txBody>
                    <a:bodyPr/>
                    <a:lstStyle/>
                    <a:p>
                      <a:pPr marL="0" marR="0" indent="0" algn="ctr" defTabSz="912330" rtl="0" eaLnBrk="1" fontAlgn="ctr" latinLnBrk="0" hangingPunct="1">
                        <a:lnSpc>
                          <a:spcPct val="115000"/>
                        </a:lnSpc>
                        <a:spcBef>
                          <a:spcPts val="0"/>
                        </a:spcBef>
                        <a:spcAft>
                          <a:spcPts val="0"/>
                        </a:spcAft>
                        <a:buClrTx/>
                        <a:buSzTx/>
                        <a:buFontTx/>
                        <a:buNone/>
                        <a:tabLst/>
                        <a:defRPr/>
                      </a:pPr>
                      <a:r>
                        <a:rPr lang="mn-MN" sz="8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rPr>
                        <a:t>Орон нутаг</a:t>
                      </a:r>
                      <a:endParaRPr lang="ko-KR" altLang="en-US" sz="800" kern="10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endParaRPr>
                    </a:p>
                  </a:txBody>
                  <a:tcPr marL="62865" marR="62865" marT="0"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accent6">
                        <a:lumMod val="20000"/>
                        <a:lumOff val="80000"/>
                      </a:schemeClr>
                    </a:solidFill>
                  </a:tcPr>
                </a:tc>
                <a:tc>
                  <a:txBody>
                    <a:bodyPr/>
                    <a:lstStyle/>
                    <a:p>
                      <a:pPr algn="ctr" fontAlgn="ctr" latinLnBrk="0">
                        <a:lnSpc>
                          <a:spcPct val="115000"/>
                        </a:lnSpc>
                        <a:spcAft>
                          <a:spcPts val="0"/>
                        </a:spcAft>
                      </a:pPr>
                      <a:r>
                        <a:rPr lang="en-US" sz="8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rPr>
                        <a:t> </a:t>
                      </a:r>
                      <a:endParaRPr lang="ko-KR" sz="8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endParaRPr>
                    </a:p>
                  </a:txBody>
                  <a:tcPr marL="0" marR="0" marT="0"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tc>
                  <a:txBody>
                    <a:bodyPr/>
                    <a:lstStyle/>
                    <a:p>
                      <a:pPr algn="ctr" fontAlgn="ctr" latinLnBrk="0">
                        <a:lnSpc>
                          <a:spcPct val="115000"/>
                        </a:lnSpc>
                        <a:spcAft>
                          <a:spcPts val="0"/>
                        </a:spcAft>
                      </a:pPr>
                      <a:r>
                        <a:rPr lang="en-US" sz="8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rPr>
                        <a:t>15</a:t>
                      </a:r>
                      <a:endParaRPr lang="ko-KR" sz="8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endParaRPr>
                    </a:p>
                  </a:txBody>
                  <a:tcPr marL="0" marR="0" marT="0"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tc>
                  <a:txBody>
                    <a:bodyPr/>
                    <a:lstStyle/>
                    <a:p>
                      <a:pPr algn="ctr" fontAlgn="ctr" latinLnBrk="0">
                        <a:lnSpc>
                          <a:spcPct val="115000"/>
                        </a:lnSpc>
                        <a:spcAft>
                          <a:spcPts val="0"/>
                        </a:spcAft>
                      </a:pPr>
                      <a:r>
                        <a:rPr lang="en-US" sz="8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rPr>
                        <a:t>105</a:t>
                      </a:r>
                      <a:endParaRPr lang="ko-KR" sz="8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endParaRPr>
                    </a:p>
                  </a:txBody>
                  <a:tcPr marL="0" marR="0" marT="0"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tc>
                  <a:txBody>
                    <a:bodyPr/>
                    <a:lstStyle/>
                    <a:p>
                      <a:pPr algn="ctr" fontAlgn="ctr" latinLnBrk="0">
                        <a:lnSpc>
                          <a:spcPct val="115000"/>
                        </a:lnSpc>
                        <a:spcAft>
                          <a:spcPts val="0"/>
                        </a:spcAft>
                      </a:pPr>
                      <a:r>
                        <a:rPr lang="en-US" sz="8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rPr>
                        <a:t>120</a:t>
                      </a:r>
                      <a:endParaRPr lang="ko-KR" sz="8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endParaRPr>
                    </a:p>
                  </a:txBody>
                  <a:tcPr marL="0" marR="0" marT="0"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extLst>
                  <a:ext uri="{0D108BD9-81ED-4DB2-BD59-A6C34878D82A}">
                    <a16:rowId xmlns:a16="http://schemas.microsoft.com/office/drawing/2014/main" val="10002"/>
                  </a:ext>
                </a:extLst>
              </a:tr>
              <a:tr h="324036">
                <a:tc>
                  <a:txBody>
                    <a:bodyPr/>
                    <a:lstStyle/>
                    <a:p>
                      <a:pPr algn="ctr" fontAlgn="ctr" latinLnBrk="0">
                        <a:lnSpc>
                          <a:spcPct val="115000"/>
                        </a:lnSpc>
                        <a:spcAft>
                          <a:spcPts val="0"/>
                        </a:spcAft>
                      </a:pPr>
                      <a:r>
                        <a:rPr lang="mn-MN" sz="8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rPr>
                        <a:t>Удирдлагын</a:t>
                      </a:r>
                      <a:r>
                        <a:rPr lang="mn-MN" sz="800" kern="0" baseline="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rPr>
                        <a:t> төв</a:t>
                      </a:r>
                      <a:endParaRPr lang="ko-KR" sz="800" kern="10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endParaRPr>
                    </a:p>
                  </a:txBody>
                  <a:tcPr marL="62865" marR="62865" marT="0"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accent6">
                        <a:lumMod val="20000"/>
                        <a:lumOff val="80000"/>
                      </a:schemeClr>
                    </a:solidFill>
                  </a:tcPr>
                </a:tc>
                <a:tc>
                  <a:txBody>
                    <a:bodyPr/>
                    <a:lstStyle/>
                    <a:p>
                      <a:pPr algn="ctr" fontAlgn="ctr" latinLnBrk="0">
                        <a:lnSpc>
                          <a:spcPct val="115000"/>
                        </a:lnSpc>
                        <a:spcAft>
                          <a:spcPts val="0"/>
                        </a:spcAft>
                      </a:pPr>
                      <a:r>
                        <a:rPr lang="en-US" sz="800" kern="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rPr>
                        <a:t>-</a:t>
                      </a:r>
                      <a:endParaRPr lang="ko-KR" sz="800" kern="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endParaRPr>
                    </a:p>
                  </a:txBody>
                  <a:tcPr marL="0" marR="0" marT="0"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tc>
                  <a:txBody>
                    <a:bodyPr/>
                    <a:lstStyle/>
                    <a:p>
                      <a:pPr algn="ctr" fontAlgn="ctr" latinLnBrk="0">
                        <a:lnSpc>
                          <a:spcPct val="115000"/>
                        </a:lnSpc>
                        <a:spcAft>
                          <a:spcPts val="0"/>
                        </a:spcAft>
                      </a:pPr>
                      <a:r>
                        <a:rPr lang="en-US" sz="800" kern="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rPr>
                        <a:t>-</a:t>
                      </a:r>
                      <a:endParaRPr lang="ko-KR" sz="800" kern="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endParaRPr>
                    </a:p>
                  </a:txBody>
                  <a:tcPr marL="0" marR="0" marT="0"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tc>
                  <a:txBody>
                    <a:bodyPr/>
                    <a:lstStyle/>
                    <a:p>
                      <a:pPr algn="ctr" fontAlgn="ctr" latinLnBrk="0">
                        <a:lnSpc>
                          <a:spcPct val="115000"/>
                        </a:lnSpc>
                        <a:spcAft>
                          <a:spcPts val="0"/>
                        </a:spcAft>
                      </a:pPr>
                      <a:r>
                        <a:rPr lang="en-US" sz="8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rPr>
                        <a:t>-</a:t>
                      </a:r>
                      <a:endParaRPr lang="ko-KR" sz="8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endParaRPr>
                    </a:p>
                  </a:txBody>
                  <a:tcPr marL="0" marR="0" marT="0"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tc>
                  <a:txBody>
                    <a:bodyPr/>
                    <a:lstStyle/>
                    <a:p>
                      <a:pPr algn="ctr" fontAlgn="ctr" latinLnBrk="0">
                        <a:lnSpc>
                          <a:spcPct val="115000"/>
                        </a:lnSpc>
                        <a:spcAft>
                          <a:spcPts val="0"/>
                        </a:spcAft>
                      </a:pPr>
                      <a:r>
                        <a:rPr lang="en-US" sz="8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rPr>
                        <a:t>-</a:t>
                      </a:r>
                      <a:endParaRPr lang="ko-KR" sz="8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endParaRPr>
                    </a:p>
                  </a:txBody>
                  <a:tcPr marL="0" marR="0" marT="0"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extLst>
                  <a:ext uri="{0D108BD9-81ED-4DB2-BD59-A6C34878D82A}">
                    <a16:rowId xmlns:a16="http://schemas.microsoft.com/office/drawing/2014/main" val="10003"/>
                  </a:ext>
                </a:extLst>
              </a:tr>
            </a:tbl>
          </a:graphicData>
        </a:graphic>
      </p:graphicFrame>
      <p:pic>
        <p:nvPicPr>
          <p:cNvPr id="28" name="Picture 4" descr="Electronic Parking Payment System에 대한 이미지 검색결과"/>
          <p:cNvPicPr>
            <a:picLocks noChangeAspect="1" noChangeArrowheads="1"/>
          </p:cNvPicPr>
          <p:nvPr/>
        </p:nvPicPr>
        <p:blipFill>
          <a:blip r:embed="rId2" cstate="print">
            <a:extLst>
              <a:ext uri="{28A0092B-C50C-407E-A947-70E740481C1C}">
                <a14:useLocalDpi xmlns:a14="http://schemas.microsoft.com/office/drawing/2010/main" val="0"/>
              </a:ext>
            </a:extLst>
          </a:blip>
          <a:srcRect t="2888"/>
          <a:stretch>
            <a:fillRect/>
          </a:stretch>
        </p:blipFill>
        <p:spPr bwMode="auto">
          <a:xfrm>
            <a:off x="827584" y="1763033"/>
            <a:ext cx="3168352" cy="209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3" name="직사각형 32"/>
          <p:cNvSpPr/>
          <p:nvPr/>
        </p:nvSpPr>
        <p:spPr>
          <a:xfrm>
            <a:off x="255847" y="908720"/>
            <a:ext cx="8888161" cy="394210"/>
          </a:xfrm>
          <a:prstGeom prst="rect">
            <a:avLst/>
          </a:prstGeom>
        </p:spPr>
        <p:txBody>
          <a:bodyPr wrap="square">
            <a:spAutoFit/>
          </a:bodyPr>
          <a:lstStyle/>
          <a:p>
            <a:pPr marL="361245" indent="-361245" eaLnBrk="0" fontAlgn="base" latinLnBrk="0" hangingPunct="0">
              <a:lnSpc>
                <a:spcPct val="120000"/>
              </a:lnSpc>
              <a:spcBef>
                <a:spcPct val="20000"/>
              </a:spcBef>
              <a:spcAft>
                <a:spcPct val="0"/>
              </a:spcAft>
              <a:buSzPct val="170000"/>
              <a:buBlip>
                <a:blip r:embed="rId3"/>
              </a:buBlip>
            </a:pPr>
            <a:r>
              <a:rPr kumimoji="1" lang="mn-MN" altLang="ko-KR" dirty="0">
                <a:solidFill>
                  <a:srgbClr val="000000"/>
                </a:solidFill>
                <a:latin typeface="Arial" panose="020B0604020202020204" pitchFamily="34" charset="0"/>
                <a:ea typeface="나눔고딕 ExtraBold" panose="020D0904000000000000" pitchFamily="50" charset="-127"/>
                <a:cs typeface="Arial" panose="020B0604020202020204" pitchFamily="34" charset="0"/>
              </a:rPr>
              <a:t>Авто зогсоолын төлбөр хураах цахим систем </a:t>
            </a:r>
            <a:r>
              <a:rPr kumimoji="1" lang="en-US" altLang="ko-KR" dirty="0">
                <a:solidFill>
                  <a:srgbClr val="000000"/>
                </a:solidFill>
                <a:latin typeface="Arial" panose="020B0604020202020204" pitchFamily="34" charset="0"/>
                <a:ea typeface="나눔고딕 ExtraBold" panose="020D0904000000000000" pitchFamily="50" charset="-127"/>
                <a:cs typeface="Arial" panose="020B0604020202020204" pitchFamily="34" charset="0"/>
              </a:rPr>
              <a:t>(</a:t>
            </a:r>
            <a:r>
              <a:rPr kumimoji="1" lang="mn-MN" altLang="ko-KR" dirty="0">
                <a:solidFill>
                  <a:srgbClr val="000000"/>
                </a:solidFill>
                <a:latin typeface="Arial" panose="020B0604020202020204" pitchFamily="34" charset="0"/>
                <a:ea typeface="나눔고딕 ExtraBold" panose="020D0904000000000000" pitchFamily="50" charset="-127"/>
                <a:cs typeface="Arial" panose="020B0604020202020204" pitchFamily="34" charset="0"/>
              </a:rPr>
              <a:t>ЗТХЦС</a:t>
            </a:r>
            <a:r>
              <a:rPr kumimoji="1" lang="en-US" altLang="ko-KR" dirty="0">
                <a:solidFill>
                  <a:srgbClr val="000000"/>
                </a:solidFill>
                <a:latin typeface="Arial" panose="020B0604020202020204" pitchFamily="34" charset="0"/>
                <a:ea typeface="나눔고딕 ExtraBold" panose="020D0904000000000000" pitchFamily="50" charset="-127"/>
                <a:cs typeface="Arial" panose="020B0604020202020204" pitchFamily="34" charset="0"/>
              </a:rPr>
              <a:t>)</a:t>
            </a:r>
          </a:p>
        </p:txBody>
      </p:sp>
      <p:sp>
        <p:nvSpPr>
          <p:cNvPr id="41" name="슬라이드 번호 개체 틀 2"/>
          <p:cNvSpPr txBox="1">
            <a:spLocks/>
          </p:cNvSpPr>
          <p:nvPr/>
        </p:nvSpPr>
        <p:spPr>
          <a:xfrm>
            <a:off x="8748464" y="6597352"/>
            <a:ext cx="360040" cy="241086"/>
          </a:xfrm>
          <a:prstGeom prst="rect">
            <a:avLst/>
          </a:prstGeom>
        </p:spPr>
        <p:txBody>
          <a:bodyPr/>
          <a:lstStyle>
            <a:defPPr>
              <a:defRPr lang="ko-KR"/>
            </a:defPPr>
            <a:lvl1pPr marL="0" algn="l" defTabSz="914400" rtl="0" eaLnBrk="1" latinLnBrk="1" hangingPunct="1">
              <a:defRPr sz="1800" kern="1200">
                <a:solidFill>
                  <a:schemeClr val="tx1"/>
                </a:solidFill>
                <a:latin typeface="+mn-lt"/>
                <a:ea typeface="+mn-ea"/>
                <a:cs typeface="+mn-cs"/>
              </a:defRPr>
            </a:lvl1pPr>
            <a:lvl2pPr marL="457200" algn="l" defTabSz="914400" rtl="0" eaLnBrk="1" latinLnBrk="1" hangingPunct="1">
              <a:defRPr sz="1800" kern="1200">
                <a:solidFill>
                  <a:schemeClr val="tx1"/>
                </a:solidFill>
                <a:latin typeface="+mn-lt"/>
                <a:ea typeface="+mn-ea"/>
                <a:cs typeface="+mn-cs"/>
              </a:defRPr>
            </a:lvl2pPr>
            <a:lvl3pPr marL="914400" algn="l" defTabSz="914400" rtl="0" eaLnBrk="1" latinLnBrk="1" hangingPunct="1">
              <a:defRPr sz="1800" kern="1200">
                <a:solidFill>
                  <a:schemeClr val="tx1"/>
                </a:solidFill>
                <a:latin typeface="+mn-lt"/>
                <a:ea typeface="+mn-ea"/>
                <a:cs typeface="+mn-cs"/>
              </a:defRPr>
            </a:lvl3pPr>
            <a:lvl4pPr marL="1371600" algn="l" defTabSz="914400" rtl="0" eaLnBrk="1" latinLnBrk="1" hangingPunct="1">
              <a:defRPr sz="1800" kern="1200">
                <a:solidFill>
                  <a:schemeClr val="tx1"/>
                </a:solidFill>
                <a:latin typeface="+mn-lt"/>
                <a:ea typeface="+mn-ea"/>
                <a:cs typeface="+mn-cs"/>
              </a:defRPr>
            </a:lvl4pPr>
            <a:lvl5pPr marL="1828800" algn="l" defTabSz="914400" rtl="0" eaLnBrk="1" latinLnBrk="1" hangingPunct="1">
              <a:defRPr sz="1800" kern="1200">
                <a:solidFill>
                  <a:schemeClr val="tx1"/>
                </a:solidFill>
                <a:latin typeface="+mn-lt"/>
                <a:ea typeface="+mn-ea"/>
                <a:cs typeface="+mn-cs"/>
              </a:defRPr>
            </a:lvl5pPr>
            <a:lvl6pPr marL="2286000" algn="l" defTabSz="914400" rtl="0" eaLnBrk="1" latinLnBrk="1" hangingPunct="1">
              <a:defRPr sz="1800" kern="1200">
                <a:solidFill>
                  <a:schemeClr val="tx1"/>
                </a:solidFill>
                <a:latin typeface="+mn-lt"/>
                <a:ea typeface="+mn-ea"/>
                <a:cs typeface="+mn-cs"/>
              </a:defRPr>
            </a:lvl6pPr>
            <a:lvl7pPr marL="2743200" algn="l" defTabSz="914400" rtl="0" eaLnBrk="1" latinLnBrk="1" hangingPunct="1">
              <a:defRPr sz="1800" kern="1200">
                <a:solidFill>
                  <a:schemeClr val="tx1"/>
                </a:solidFill>
                <a:latin typeface="+mn-lt"/>
                <a:ea typeface="+mn-ea"/>
                <a:cs typeface="+mn-cs"/>
              </a:defRPr>
            </a:lvl7pPr>
            <a:lvl8pPr marL="3200400" algn="l" defTabSz="914400" rtl="0" eaLnBrk="1" latinLnBrk="1" hangingPunct="1">
              <a:defRPr sz="1800" kern="1200">
                <a:solidFill>
                  <a:schemeClr val="tx1"/>
                </a:solidFill>
                <a:latin typeface="+mn-lt"/>
                <a:ea typeface="+mn-ea"/>
                <a:cs typeface="+mn-cs"/>
              </a:defRPr>
            </a:lvl8pPr>
            <a:lvl9pPr marL="3657600" algn="l" defTabSz="914400" rtl="0" eaLnBrk="1" latinLnBrk="1" hangingPunct="1">
              <a:defRPr sz="1800" kern="1200">
                <a:solidFill>
                  <a:schemeClr val="tx1"/>
                </a:solidFill>
                <a:latin typeface="+mn-lt"/>
                <a:ea typeface="+mn-ea"/>
                <a:cs typeface="+mn-cs"/>
              </a:defRPr>
            </a:lvl9pPr>
          </a:lstStyle>
          <a:p>
            <a:pPr algn="r"/>
            <a:r>
              <a:rPr lang="de-DE" sz="1000" dirty="0">
                <a:latin typeface="Arial" panose="020B0604020202020204" pitchFamily="34" charset="0"/>
                <a:ea typeface="나눔고딕 ExtraBold" panose="020D0904000000000000" pitchFamily="50" charset="-127"/>
                <a:cs typeface="Arial" panose="020B0604020202020204" pitchFamily="34" charset="0"/>
              </a:rPr>
              <a:t>38</a:t>
            </a:r>
          </a:p>
        </p:txBody>
      </p:sp>
      <p:sp>
        <p:nvSpPr>
          <p:cNvPr id="22" name="텍스트"/>
          <p:cNvSpPr txBox="1"/>
          <p:nvPr/>
        </p:nvSpPr>
        <p:spPr>
          <a:xfrm>
            <a:off x="4716016" y="1844824"/>
            <a:ext cx="1496082" cy="215444"/>
          </a:xfrm>
          <a:prstGeom prst="rect">
            <a:avLst/>
          </a:prstGeom>
          <a:noFill/>
        </p:spPr>
        <p:txBody>
          <a:bodyPr wrap="square" lIns="0" tIns="0" rIns="0" bIns="0" rtlCol="0" anchor="ctr">
            <a:spAutoFit/>
          </a:bodyPr>
          <a:lstStyle>
            <a:defPPr>
              <a:defRPr lang="ko-KR"/>
            </a:defPPr>
            <a:lvl1pPr lvl="0" indent="-266700" algn="ctr" defTabSz="914400">
              <a:spcBef>
                <a:spcPct val="0"/>
              </a:spcBef>
              <a:spcAft>
                <a:spcPts val="100"/>
              </a:spcAft>
              <a:buSzPct val="120000"/>
              <a:tabLst>
                <a:tab pos="177800" algn="l"/>
                <a:tab pos="803275" algn="l"/>
              </a:tabLst>
              <a:defRPr sz="1800" b="1" kern="1000" spc="-50">
                <a:ln>
                  <a:noFill/>
                  <a:prstDash val="solid"/>
                </a:ln>
                <a:gradFill rotWithShape="1">
                  <a:gsLst>
                    <a:gs pos="50000">
                      <a:schemeClr val="bg1"/>
                    </a:gs>
                    <a:gs pos="100000">
                      <a:schemeClr val="bg1"/>
                    </a:gs>
                  </a:gsLst>
                  <a:lin ang="5400000"/>
                </a:gradFill>
                <a:latin typeface="Rix정고딕 M" pitchFamily="18" charset="-127"/>
                <a:ea typeface="Rix정고딕 M" pitchFamily="18" charset="-127"/>
                <a:cs typeface="Arial" pitchFamily="34" charset="0"/>
              </a:defRPr>
            </a:lvl1pPr>
          </a:lstStyle>
          <a:p>
            <a:pPr algn="l">
              <a:defRPr/>
            </a:pPr>
            <a:r>
              <a:rPr lang="mn-MN" altLang="ko-KR" sz="1400" dirty="0">
                <a:gradFill rotWithShape="1">
                  <a:gsLst>
                    <a:gs pos="0">
                      <a:srgbClr val="FFE400"/>
                    </a:gs>
                    <a:gs pos="100000">
                      <a:srgbClr val="FA8006"/>
                    </a:gs>
                  </a:gsLst>
                  <a:lin ang="5400000"/>
                </a:gradFill>
                <a:effectLst>
                  <a:glow rad="88900">
                    <a:prstClr val="black">
                      <a:alpha val="60000"/>
                    </a:prstClr>
                  </a:glow>
                  <a:outerShdw blurRad="50800" dist="38100" dir="5040000" algn="tl">
                    <a:prstClr val="black">
                      <a:alpha val="70000"/>
                    </a:prstClr>
                  </a:outerShdw>
                </a:effectLst>
                <a:latin typeface="Arial" panose="020B0604020202020204" pitchFamily="34" charset="0"/>
                <a:ea typeface="Arial Unicode MS" panose="020B0604020202020204" pitchFamily="50" charset="-127"/>
              </a:rPr>
              <a:t>Улаанбаатар</a:t>
            </a:r>
            <a:endParaRPr lang="en-US" altLang="ko-KR" sz="1400" dirty="0">
              <a:gradFill rotWithShape="1">
                <a:gsLst>
                  <a:gs pos="0">
                    <a:srgbClr val="FFE400"/>
                  </a:gs>
                  <a:gs pos="100000">
                    <a:srgbClr val="FA8006"/>
                  </a:gs>
                </a:gsLst>
                <a:lin ang="5400000"/>
              </a:gradFill>
              <a:effectLst>
                <a:glow rad="88900">
                  <a:prstClr val="black">
                    <a:alpha val="60000"/>
                  </a:prstClr>
                </a:glow>
                <a:outerShdw blurRad="50800" dist="38100" dir="5040000" algn="tl">
                  <a:prstClr val="black">
                    <a:alpha val="70000"/>
                  </a:prstClr>
                </a:outerShdw>
              </a:effectLst>
              <a:latin typeface="Arial" panose="020B0604020202020204" pitchFamily="34" charset="0"/>
              <a:ea typeface="Arial Unicode MS" panose="020B0604020202020204" pitchFamily="50" charset="-127"/>
            </a:endParaRPr>
          </a:p>
        </p:txBody>
      </p:sp>
      <p:sp>
        <p:nvSpPr>
          <p:cNvPr id="23" name="TextBox 22"/>
          <p:cNvSpPr txBox="1"/>
          <p:nvPr/>
        </p:nvSpPr>
        <p:spPr>
          <a:xfrm>
            <a:off x="143508" y="44624"/>
            <a:ext cx="8856984" cy="523220"/>
          </a:xfrm>
          <a:prstGeom prst="rect">
            <a:avLst/>
          </a:prstGeom>
          <a:noFill/>
        </p:spPr>
        <p:txBody>
          <a:bodyPr wrap="square" rtlCol="0">
            <a:spAutoFit/>
          </a:bodyPr>
          <a:lstStyle/>
          <a:p>
            <a:pPr algn="ctr" fontAlgn="base">
              <a:spcBef>
                <a:spcPct val="0"/>
              </a:spcBef>
              <a:spcAft>
                <a:spcPct val="0"/>
              </a:spcAft>
              <a:defRPr/>
            </a:pPr>
            <a:r>
              <a:rPr kumimoji="1" lang="ru-RU" altLang="ko-KR" sz="2800" dirty="0">
                <a:solidFill>
                  <a:srgbClr val="FFFFFF"/>
                </a:solidFill>
                <a:latin typeface="Arial" panose="020B0604020202020204" pitchFamily="34" charset="0"/>
                <a:ea typeface="나눔고딕 ExtraBold" panose="020D0904000000000000" pitchFamily="50" charset="-127"/>
                <a:cs typeface="Arial" panose="020B0604020202020204" pitchFamily="34" charset="0"/>
              </a:rPr>
              <a:t>ТУС-ын Дэд системүүдийн суурь дизайн </a:t>
            </a:r>
            <a:endParaRPr kumimoji="1" lang="en-US" altLang="ko-KR" sz="2800" dirty="0">
              <a:solidFill>
                <a:srgbClr val="FFFFFF"/>
              </a:solidFill>
              <a:latin typeface="Arial" panose="020B0604020202020204" pitchFamily="34" charset="0"/>
              <a:ea typeface="나눔고딕 ExtraBold" panose="020D0904000000000000" pitchFamily="50" charset="-127"/>
              <a:cs typeface="Arial" panose="020B0604020202020204" pitchFamily="34" charset="0"/>
            </a:endParaRPr>
          </a:p>
        </p:txBody>
      </p:sp>
      <p:sp>
        <p:nvSpPr>
          <p:cNvPr id="24" name="텍스트"/>
          <p:cNvSpPr txBox="1"/>
          <p:nvPr/>
        </p:nvSpPr>
        <p:spPr>
          <a:xfrm>
            <a:off x="4716463" y="3244914"/>
            <a:ext cx="936104" cy="215444"/>
          </a:xfrm>
          <a:prstGeom prst="rect">
            <a:avLst/>
          </a:prstGeom>
          <a:noFill/>
        </p:spPr>
        <p:txBody>
          <a:bodyPr wrap="square" lIns="0" tIns="0" rIns="0" bIns="0" rtlCol="0" anchor="ctr">
            <a:spAutoFit/>
          </a:bodyPr>
          <a:lstStyle>
            <a:defPPr>
              <a:defRPr lang="ko-KR"/>
            </a:defPPr>
            <a:lvl1pPr lvl="0" indent="-266700" algn="ctr" defTabSz="914400">
              <a:spcBef>
                <a:spcPct val="0"/>
              </a:spcBef>
              <a:spcAft>
                <a:spcPts val="100"/>
              </a:spcAft>
              <a:buSzPct val="120000"/>
              <a:tabLst>
                <a:tab pos="177800" algn="l"/>
                <a:tab pos="803275" algn="l"/>
              </a:tabLst>
              <a:defRPr sz="1800" b="1" kern="1000" spc="-50">
                <a:ln>
                  <a:noFill/>
                  <a:prstDash val="solid"/>
                </a:ln>
                <a:gradFill rotWithShape="1">
                  <a:gsLst>
                    <a:gs pos="50000">
                      <a:schemeClr val="bg1"/>
                    </a:gs>
                    <a:gs pos="100000">
                      <a:schemeClr val="bg1"/>
                    </a:gs>
                  </a:gsLst>
                  <a:lin ang="5400000"/>
                </a:gradFill>
                <a:latin typeface="Rix정고딕 M" pitchFamily="18" charset="-127"/>
                <a:ea typeface="Rix정고딕 M" pitchFamily="18" charset="-127"/>
                <a:cs typeface="Arial" pitchFamily="34" charset="0"/>
              </a:defRPr>
            </a:lvl1pPr>
          </a:lstStyle>
          <a:p>
            <a:pPr algn="l">
              <a:defRPr/>
            </a:pPr>
            <a:r>
              <a:rPr lang="mn-MN" altLang="ko-KR" sz="1400" dirty="0">
                <a:gradFill rotWithShape="1">
                  <a:gsLst>
                    <a:gs pos="0">
                      <a:srgbClr val="FFE400"/>
                    </a:gs>
                    <a:gs pos="100000">
                      <a:srgbClr val="FA8006"/>
                    </a:gs>
                  </a:gsLst>
                  <a:lin ang="5400000"/>
                </a:gradFill>
                <a:effectLst>
                  <a:glow rad="88900">
                    <a:prstClr val="black">
                      <a:alpha val="60000"/>
                    </a:prstClr>
                  </a:glow>
                  <a:outerShdw blurRad="50800" dist="38100" dir="5040000" algn="tl">
                    <a:prstClr val="black">
                      <a:alpha val="70000"/>
                    </a:prstClr>
                  </a:outerShdw>
                </a:effectLst>
                <a:latin typeface="Arial" panose="020B0604020202020204" pitchFamily="34" charset="0"/>
                <a:ea typeface="Arial Unicode MS" panose="020B0604020202020204" pitchFamily="50" charset="-127"/>
              </a:rPr>
              <a:t>Орон нутаг</a:t>
            </a:r>
            <a:endParaRPr lang="en-US" altLang="ko-KR" sz="1400" dirty="0">
              <a:gradFill rotWithShape="1">
                <a:gsLst>
                  <a:gs pos="0">
                    <a:srgbClr val="FFE400"/>
                  </a:gs>
                  <a:gs pos="100000">
                    <a:srgbClr val="FA8006"/>
                  </a:gs>
                </a:gsLst>
                <a:lin ang="5400000"/>
              </a:gradFill>
              <a:effectLst>
                <a:glow rad="88900">
                  <a:prstClr val="black">
                    <a:alpha val="60000"/>
                  </a:prstClr>
                </a:glow>
                <a:outerShdw blurRad="50800" dist="38100" dir="5040000" algn="tl">
                  <a:prstClr val="black">
                    <a:alpha val="70000"/>
                  </a:prstClr>
                </a:outerShdw>
              </a:effectLst>
              <a:latin typeface="Arial" panose="020B0604020202020204" pitchFamily="34" charset="0"/>
              <a:ea typeface="Arial Unicode MS" panose="020B0604020202020204" pitchFamily="50" charset="-127"/>
            </a:endParaRPr>
          </a:p>
        </p:txBody>
      </p:sp>
    </p:spTree>
    <p:extLst>
      <p:ext uri="{BB962C8B-B14F-4D97-AF65-F5344CB8AC3E}">
        <p14:creationId xmlns:p14="http://schemas.microsoft.com/office/powerpoint/2010/main" val="3914627320"/>
      </p:ext>
    </p:extLst>
  </p:cSld>
  <p:clrMapOvr>
    <a:masterClrMapping/>
  </p:clrMapOvr>
  <p:transition>
    <p:fade/>
  </p:transition>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직사각형 5"/>
          <p:cNvSpPr/>
          <p:nvPr/>
        </p:nvSpPr>
        <p:spPr>
          <a:xfrm>
            <a:off x="1588" y="2636912"/>
            <a:ext cx="9144000" cy="414337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062" tIns="45530" rIns="91062" bIns="45530" anchor="ctr"/>
          <a:lstStyle/>
          <a:p>
            <a:pPr algn="ctr">
              <a:defRPr/>
            </a:pPr>
            <a:endParaRPr lang="ko-KR" altLang="en-US" b="1">
              <a:solidFill>
                <a:prstClr val="white"/>
              </a:solidFill>
              <a:latin typeface="Arial" panose="020B0604020202020204" pitchFamily="34" charset="0"/>
              <a:ea typeface="나눔고딕 Bold" panose="020D0804000000000000" pitchFamily="50" charset="-127"/>
              <a:cs typeface="Arial" panose="020B0604020202020204" pitchFamily="34" charset="0"/>
            </a:endParaRPr>
          </a:p>
        </p:txBody>
      </p:sp>
      <p:sp>
        <p:nvSpPr>
          <p:cNvPr id="31" name="AutoShape 224"/>
          <p:cNvSpPr>
            <a:spLocks noChangeArrowheads="1"/>
          </p:cNvSpPr>
          <p:nvPr/>
        </p:nvSpPr>
        <p:spPr bwMode="auto">
          <a:xfrm>
            <a:off x="4601886" y="1799575"/>
            <a:ext cx="4200876" cy="3285609"/>
          </a:xfrm>
          <a:prstGeom prst="roundRect">
            <a:avLst>
              <a:gd name="adj" fmla="val 2704"/>
            </a:avLst>
          </a:prstGeom>
          <a:solidFill>
            <a:schemeClr val="bg1"/>
          </a:solidFill>
          <a:ln w="19050">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57546"/>
            <a:endParaRPr lang="ko-KR" altLang="en-US" dirty="0">
              <a:solidFill>
                <a:srgbClr val="FFFFFF"/>
              </a:solidFill>
              <a:latin typeface="Arial" panose="020B0604020202020204" pitchFamily="34" charset="0"/>
              <a:ea typeface="나눔고딕 Bold" panose="020D0804000000000000" pitchFamily="50" charset="-127"/>
              <a:cs typeface="Arial" panose="020B0604020202020204" pitchFamily="34" charset="0"/>
            </a:endParaRPr>
          </a:p>
        </p:txBody>
      </p:sp>
      <p:sp>
        <p:nvSpPr>
          <p:cNvPr id="92" name="AutoShape 212"/>
          <p:cNvSpPr>
            <a:spLocks noChangeArrowheads="1"/>
          </p:cNvSpPr>
          <p:nvPr/>
        </p:nvSpPr>
        <p:spPr bwMode="auto">
          <a:xfrm>
            <a:off x="4602690" y="1421069"/>
            <a:ext cx="4213625" cy="323966"/>
          </a:xfrm>
          <a:prstGeom prst="roundRect">
            <a:avLst>
              <a:gd name="adj" fmla="val 16667"/>
            </a:avLst>
          </a:prstGeom>
          <a:solidFill>
            <a:srgbClr val="301E70"/>
          </a:solidFill>
          <a:ln w="9525" algn="ctr">
            <a:noFill/>
            <a:round/>
            <a:headEnd/>
            <a:tailEnd/>
          </a:ln>
          <a:effectLst>
            <a:outerShdw dist="35921" dir="2700000" algn="ctr" rotWithShape="0">
              <a:srgbClr val="CECFCE"/>
            </a:outerShdw>
          </a:effectLst>
        </p:spPr>
        <p:txBody>
          <a:bodyPr wrap="none" lIns="95754" tIns="47877" rIns="95754" bIns="47877" anchor="ctr"/>
          <a:lstStyle/>
          <a:p>
            <a:pPr algn="ctr" defTabSz="839429" latinLnBrk="0">
              <a:defRPr/>
            </a:pPr>
            <a:r>
              <a:rPr lang="mn-MN" altLang="ko-KR" kern="0" dirty="0">
                <a:solidFill>
                  <a:sysClr val="window" lastClr="FFFFFF"/>
                </a:solidFill>
                <a:latin typeface="Arial" panose="020B0604020202020204" pitchFamily="34" charset="0"/>
                <a:ea typeface="나눔고딕 Bold" panose="020D0804000000000000" pitchFamily="50" charset="-127"/>
                <a:cs typeface="Arial" panose="020B0604020202020204" pitchFamily="34" charset="0"/>
              </a:rPr>
              <a:t>Хэрэгжүүлэх стратеги ба төлөвлөгөө</a:t>
            </a:r>
            <a:endParaRPr lang="ko-KR" altLang="en-US" kern="0" dirty="0">
              <a:solidFill>
                <a:sysClr val="window" lastClr="FFFFFF"/>
              </a:solidFill>
              <a:latin typeface="Arial" panose="020B0604020202020204" pitchFamily="34" charset="0"/>
              <a:ea typeface="나눔고딕 Bold" panose="020D0804000000000000" pitchFamily="50" charset="-127"/>
              <a:cs typeface="Arial" panose="020B0604020202020204" pitchFamily="34" charset="0"/>
            </a:endParaRPr>
          </a:p>
        </p:txBody>
      </p:sp>
      <p:sp>
        <p:nvSpPr>
          <p:cNvPr id="60" name="직사각형 59"/>
          <p:cNvSpPr/>
          <p:nvPr/>
        </p:nvSpPr>
        <p:spPr bwMode="auto">
          <a:xfrm>
            <a:off x="4713154" y="2105581"/>
            <a:ext cx="4089608" cy="2104102"/>
          </a:xfrm>
          <a:prstGeom prst="rect">
            <a:avLst/>
          </a:prstGeom>
        </p:spPr>
        <p:txBody>
          <a:bodyPr wrap="square" lIns="0" tIns="0" rIns="0" bIns="0">
            <a:spAutoFit/>
          </a:bodyPr>
          <a:lstStyle/>
          <a:p>
            <a:pPr marL="88900" indent="-88900">
              <a:lnSpc>
                <a:spcPct val="120000"/>
              </a:lnSpc>
              <a:buFont typeface="Arial"/>
              <a:buChar char="•"/>
              <a:defRPr lang="ko-KR"/>
            </a:pPr>
            <a:r>
              <a:rPr lang="mn-MN" altLang="ko-KR" sz="115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Аюултай эд зүйлс тээвэрлэж буй тээврийн хэрэгсэлд хяналт тавихын тулд системийг туршилтын байдлаар нэвтрүүлнэ</a:t>
            </a:r>
            <a:r>
              <a:rPr lang="en-US" altLang="ko-KR" sz="115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a:t>
            </a:r>
          </a:p>
          <a:p>
            <a:pPr marL="88900" indent="-88900">
              <a:lnSpc>
                <a:spcPct val="120000"/>
              </a:lnSpc>
              <a:buFont typeface="Arial"/>
              <a:buChar char="•"/>
              <a:defRPr lang="ko-KR"/>
            </a:pPr>
            <a:r>
              <a:rPr lang="mn-MN" altLang="ko-KR" sz="115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2-р үе шатанд </a:t>
            </a:r>
            <a:r>
              <a:rPr lang="en-US" altLang="ko-KR" sz="115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1-</a:t>
            </a:r>
            <a:r>
              <a:rPr lang="mn-MN" altLang="ko-KR" sz="115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4 ангилал, 3-р үе шатанд </a:t>
            </a:r>
            <a:r>
              <a:rPr lang="en-US" altLang="ko-KR" sz="115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5</a:t>
            </a:r>
            <a:r>
              <a:rPr lang="mn-MN" altLang="ko-KR" sz="115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a:t>
            </a:r>
            <a:r>
              <a:rPr lang="en-US" altLang="ko-KR" sz="115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9 </a:t>
            </a:r>
            <a:r>
              <a:rPr lang="mn-MN" altLang="ko-KR" sz="115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ангилалын аюултай эд зүйлс тээвэрлэж тээврийн хэрэгслийг тус тус хамруулна.</a:t>
            </a:r>
            <a:r>
              <a:rPr lang="en-US" altLang="ko-KR" sz="115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 </a:t>
            </a:r>
          </a:p>
          <a:p>
            <a:pPr marL="88900" indent="-88900">
              <a:lnSpc>
                <a:spcPct val="120000"/>
              </a:lnSpc>
              <a:buFont typeface="Arial"/>
              <a:buChar char="•"/>
              <a:defRPr lang="ko-KR"/>
            </a:pPr>
            <a:r>
              <a:rPr lang="mn-MN" altLang="ko-KR" sz="115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Тээврийн хэрэгслүүдэд хяналтын чип суулгаж, удирдлагын системд бодит цагийн хяналт хийх боломжоор хангах. Удирдлагын систем болон хяналтын чип хоорондоо </a:t>
            </a:r>
            <a:r>
              <a:rPr lang="en-US" altLang="ko-KR" sz="115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LTE </a:t>
            </a:r>
            <a:r>
              <a:rPr lang="mn-MN" altLang="ko-KR" sz="115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сүлжээ ашиглан мэдээллээ солилцоно</a:t>
            </a:r>
            <a:r>
              <a:rPr lang="en-US" altLang="ko-KR" sz="115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a:t>
            </a:r>
          </a:p>
        </p:txBody>
      </p:sp>
      <p:grpSp>
        <p:nvGrpSpPr>
          <p:cNvPr id="81" name="그룹 80"/>
          <p:cNvGrpSpPr/>
          <p:nvPr/>
        </p:nvGrpSpPr>
        <p:grpSpPr>
          <a:xfrm>
            <a:off x="322764" y="1429322"/>
            <a:ext cx="4168853" cy="2426125"/>
            <a:chOff x="322765" y="1702782"/>
            <a:chExt cx="4002850" cy="2426125"/>
          </a:xfrm>
        </p:grpSpPr>
        <p:sp>
          <p:nvSpPr>
            <p:cNvPr id="82" name="LcS65"/>
            <p:cNvSpPr/>
            <p:nvPr/>
          </p:nvSpPr>
          <p:spPr>
            <a:xfrm>
              <a:off x="337019" y="2017820"/>
              <a:ext cx="3988596" cy="2111087"/>
            </a:xfrm>
            <a:prstGeom prst="roundRect">
              <a:avLst>
                <a:gd name="adj" fmla="val 3101"/>
              </a:avLst>
            </a:prstGeom>
            <a:solidFill>
              <a:schemeClr val="bg1"/>
            </a:solidFill>
            <a:ln w="19050">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57546" eaLnBrk="1" fontAlgn="auto" latinLnBrk="1" hangingPunct="1">
                <a:spcBef>
                  <a:spcPts val="0"/>
                </a:spcBef>
                <a:spcAft>
                  <a:spcPts val="0"/>
                </a:spcAft>
                <a:defRPr/>
              </a:pPr>
              <a:endParaRPr lang="ko-KR" altLang="en-US">
                <a:solidFill>
                  <a:srgbClr val="FFFFFF"/>
                </a:solidFill>
                <a:latin typeface="Arial" panose="020B0604020202020204" pitchFamily="34" charset="0"/>
                <a:ea typeface="나눔고딕 Bold" panose="020D0804000000000000" pitchFamily="50" charset="-127"/>
                <a:cs typeface="Arial" panose="020B0604020202020204" pitchFamily="34" charset="0"/>
              </a:endParaRPr>
            </a:p>
          </p:txBody>
        </p:sp>
        <p:sp>
          <p:nvSpPr>
            <p:cNvPr id="83" name="AutoShape 212"/>
            <p:cNvSpPr>
              <a:spLocks noChangeArrowheads="1"/>
            </p:cNvSpPr>
            <p:nvPr/>
          </p:nvSpPr>
          <p:spPr bwMode="auto">
            <a:xfrm>
              <a:off x="322765" y="1702782"/>
              <a:ext cx="4002850" cy="323966"/>
            </a:xfrm>
            <a:prstGeom prst="roundRect">
              <a:avLst>
                <a:gd name="adj" fmla="val 16667"/>
              </a:avLst>
            </a:prstGeom>
            <a:solidFill>
              <a:srgbClr val="301E70"/>
            </a:solidFill>
            <a:ln w="9525" algn="ctr">
              <a:noFill/>
              <a:round/>
              <a:headEnd/>
              <a:tailEnd/>
            </a:ln>
            <a:effectLst>
              <a:outerShdw dist="35921" dir="2700000" algn="ctr" rotWithShape="0">
                <a:srgbClr val="CECFCE"/>
              </a:outerShdw>
            </a:effectLst>
          </p:spPr>
          <p:txBody>
            <a:bodyPr wrap="none" lIns="95754" tIns="47877" rIns="95754" bIns="47877" anchor="ctr"/>
            <a:lstStyle/>
            <a:p>
              <a:pPr algn="ctr" defTabSz="839429" latinLnBrk="0">
                <a:defRPr/>
              </a:pPr>
              <a:r>
                <a:rPr lang="mn-MN" altLang="ko-KR" dirty="0">
                  <a:solidFill>
                    <a:prstClr val="white"/>
                  </a:solidFill>
                  <a:effectLst>
                    <a:reflection blurRad="12700" stA="28000" endPos="45000" dist="1000" dir="5400000" sy="-100000" algn="bl" rotWithShape="0"/>
                  </a:effectLst>
                  <a:latin typeface="Arial" panose="020B0604020202020204" pitchFamily="34" charset="0"/>
                  <a:ea typeface="나눔고딕 Bold" panose="020D0804000000000000" pitchFamily="50" charset="-127"/>
                  <a:cs typeface="Arial" panose="020B0604020202020204" pitchFamily="34" charset="0"/>
                </a:rPr>
                <a:t>Системийн загвар</a:t>
              </a:r>
              <a:endParaRPr lang="ko-KR" altLang="en-US" sz="1700" kern="0" dirty="0">
                <a:solidFill>
                  <a:sysClr val="window" lastClr="FFFFFF"/>
                </a:solidFill>
                <a:latin typeface="Arial" panose="020B0604020202020204" pitchFamily="34" charset="0"/>
                <a:ea typeface="나눔고딕 Bold" panose="020D0804000000000000" pitchFamily="50" charset="-127"/>
                <a:cs typeface="Arial" panose="020B0604020202020204" pitchFamily="34" charset="0"/>
              </a:endParaRPr>
            </a:p>
          </p:txBody>
        </p:sp>
      </p:grpSp>
      <p:grpSp>
        <p:nvGrpSpPr>
          <p:cNvPr id="78" name="그룹 77"/>
          <p:cNvGrpSpPr/>
          <p:nvPr/>
        </p:nvGrpSpPr>
        <p:grpSpPr>
          <a:xfrm>
            <a:off x="322764" y="3907072"/>
            <a:ext cx="4168853" cy="2560403"/>
            <a:chOff x="322765" y="1702782"/>
            <a:chExt cx="4002850" cy="2426125"/>
          </a:xfrm>
        </p:grpSpPr>
        <p:sp>
          <p:nvSpPr>
            <p:cNvPr id="79" name="LcS65"/>
            <p:cNvSpPr/>
            <p:nvPr/>
          </p:nvSpPr>
          <p:spPr>
            <a:xfrm>
              <a:off x="337019" y="2017820"/>
              <a:ext cx="3988596" cy="2111087"/>
            </a:xfrm>
            <a:prstGeom prst="roundRect">
              <a:avLst>
                <a:gd name="adj" fmla="val 3101"/>
              </a:avLst>
            </a:prstGeom>
            <a:solidFill>
              <a:schemeClr val="bg1"/>
            </a:solidFill>
            <a:ln w="19050">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57546" eaLnBrk="1" fontAlgn="auto" latinLnBrk="1" hangingPunct="1">
                <a:spcBef>
                  <a:spcPts val="0"/>
                </a:spcBef>
                <a:spcAft>
                  <a:spcPts val="0"/>
                </a:spcAft>
                <a:defRPr/>
              </a:pPr>
              <a:endParaRPr lang="ko-KR" altLang="en-US">
                <a:solidFill>
                  <a:srgbClr val="FFFFFF"/>
                </a:solidFill>
                <a:latin typeface="Arial" panose="020B0604020202020204" pitchFamily="34" charset="0"/>
                <a:ea typeface="나눔고딕 Bold" panose="020D0804000000000000" pitchFamily="50" charset="-127"/>
                <a:cs typeface="Arial" panose="020B0604020202020204" pitchFamily="34" charset="0"/>
              </a:endParaRPr>
            </a:p>
          </p:txBody>
        </p:sp>
        <p:sp>
          <p:nvSpPr>
            <p:cNvPr id="80" name="AutoShape 212"/>
            <p:cNvSpPr>
              <a:spLocks noChangeArrowheads="1"/>
            </p:cNvSpPr>
            <p:nvPr/>
          </p:nvSpPr>
          <p:spPr bwMode="auto">
            <a:xfrm>
              <a:off x="322765" y="1702782"/>
              <a:ext cx="4002850" cy="323966"/>
            </a:xfrm>
            <a:prstGeom prst="roundRect">
              <a:avLst>
                <a:gd name="adj" fmla="val 16667"/>
              </a:avLst>
            </a:prstGeom>
            <a:solidFill>
              <a:srgbClr val="301E70"/>
            </a:solidFill>
            <a:ln w="9525" algn="ctr">
              <a:noFill/>
              <a:round/>
              <a:headEnd/>
              <a:tailEnd/>
            </a:ln>
            <a:effectLst>
              <a:outerShdw dist="35921" dir="2700000" algn="ctr" rotWithShape="0">
                <a:srgbClr val="CECFCE"/>
              </a:outerShdw>
            </a:effectLst>
          </p:spPr>
          <p:txBody>
            <a:bodyPr wrap="none" lIns="95754" tIns="47877" rIns="95754" bIns="47877" anchor="ctr"/>
            <a:lstStyle/>
            <a:p>
              <a:pPr algn="ctr" defTabSz="839429" latinLnBrk="0">
                <a:defRPr/>
              </a:pPr>
              <a:r>
                <a:rPr lang="mn-MN" altLang="ko-KR" dirty="0">
                  <a:solidFill>
                    <a:prstClr val="white"/>
                  </a:solidFill>
                  <a:effectLst>
                    <a:reflection blurRad="12700" stA="28000" endPos="45000" dist="1000" dir="5400000" sy="-100000" algn="bl" rotWithShape="0"/>
                  </a:effectLst>
                  <a:latin typeface="Arial" panose="020B0604020202020204" pitchFamily="34" charset="0"/>
                  <a:ea typeface="나눔고딕 Bold" panose="020D0804000000000000" pitchFamily="50" charset="-127"/>
                  <a:cs typeface="Arial" panose="020B0604020202020204" pitchFamily="34" charset="0"/>
                </a:rPr>
                <a:t>Зорилт </a:t>
              </a:r>
              <a:r>
                <a:rPr lang="en-US" altLang="ko-KR" dirty="0">
                  <a:solidFill>
                    <a:prstClr val="white"/>
                  </a:solidFill>
                  <a:effectLst>
                    <a:reflection blurRad="12700" stA="28000" endPos="45000" dist="1000" dir="5400000" sy="-100000" algn="bl" rotWithShape="0"/>
                  </a:effectLst>
                  <a:latin typeface="Arial" panose="020B0604020202020204" pitchFamily="34" charset="0"/>
                  <a:ea typeface="나눔고딕 Bold" panose="020D0804000000000000" pitchFamily="50" charset="-127"/>
                  <a:cs typeface="Arial" panose="020B0604020202020204" pitchFamily="34" charset="0"/>
                </a:rPr>
                <a:t>&amp; </a:t>
              </a:r>
              <a:r>
                <a:rPr lang="mn-MN" altLang="ko-KR" dirty="0">
                  <a:solidFill>
                    <a:prstClr val="white"/>
                  </a:solidFill>
                  <a:effectLst>
                    <a:reflection blurRad="12700" stA="28000" endPos="45000" dist="1000" dir="5400000" sy="-100000" algn="bl" rotWithShape="0"/>
                  </a:effectLst>
                  <a:latin typeface="Arial" panose="020B0604020202020204" pitchFamily="34" charset="0"/>
                  <a:ea typeface="나눔고딕 Bold" panose="020D0804000000000000" pitchFamily="50" charset="-127"/>
                  <a:cs typeface="Arial" panose="020B0604020202020204" pitchFamily="34" charset="0"/>
                </a:rPr>
                <a:t>Үр нөлөө</a:t>
              </a:r>
              <a:endParaRPr lang="en-US" altLang="ko-KR" dirty="0">
                <a:solidFill>
                  <a:prstClr val="white"/>
                </a:solidFill>
                <a:effectLst>
                  <a:reflection blurRad="12700" stA="28000" endPos="45000" dist="1000" dir="5400000" sy="-100000" algn="bl" rotWithShape="0"/>
                </a:effectLst>
                <a:latin typeface="Arial" panose="020B0604020202020204" pitchFamily="34" charset="0"/>
                <a:ea typeface="나눔고딕 Bold" panose="020D0804000000000000" pitchFamily="50" charset="-127"/>
                <a:cs typeface="Arial" panose="020B0604020202020204" pitchFamily="34" charset="0"/>
              </a:endParaRPr>
            </a:p>
          </p:txBody>
        </p:sp>
      </p:grpSp>
      <p:sp>
        <p:nvSpPr>
          <p:cNvPr id="87" name="TextBox 47"/>
          <p:cNvSpPr txBox="1"/>
          <p:nvPr/>
        </p:nvSpPr>
        <p:spPr>
          <a:xfrm>
            <a:off x="378985" y="4293096"/>
            <a:ext cx="4112631" cy="1578894"/>
          </a:xfrm>
          <a:prstGeom prst="rect">
            <a:avLst/>
          </a:prstGeom>
          <a:noFill/>
        </p:spPr>
        <p:txBody>
          <a:bodyPr wrap="square">
            <a:spAutoFit/>
            <a:scene3d>
              <a:camera prst="orthographicFront"/>
              <a:lightRig rig="threePt" dir="t"/>
            </a:scene3d>
            <a:sp3d>
              <a:bevelT w="1270" h="1270"/>
              <a:bevelB w="0" h="0"/>
            </a:sp3d>
          </a:bodyPr>
          <a:lstStyle>
            <a:defPPr>
              <a:defRPr lang="ko-KR"/>
            </a:defPPr>
            <a:lvl1pPr algn="l" rtl="0" fontAlgn="base" latinLnBrk="1">
              <a:spcBef>
                <a:spcPct val="0"/>
              </a:spcBef>
              <a:spcAft>
                <a:spcPct val="0"/>
              </a:spcAft>
              <a:defRPr kumimoji="1" kern="1200">
                <a:solidFill>
                  <a:schemeClr val="tx1"/>
                </a:solidFill>
                <a:latin typeface="굴림" charset="-127"/>
                <a:ea typeface="굴림" charset="-127"/>
                <a:cs typeface="+mn-cs"/>
              </a:defRPr>
            </a:lvl1pPr>
            <a:lvl2pPr marL="532454" algn="l" rtl="0" fontAlgn="base" latinLnBrk="1">
              <a:spcBef>
                <a:spcPct val="0"/>
              </a:spcBef>
              <a:spcAft>
                <a:spcPct val="0"/>
              </a:spcAft>
              <a:defRPr kumimoji="1" kern="1200">
                <a:solidFill>
                  <a:schemeClr val="tx1"/>
                </a:solidFill>
                <a:latin typeface="굴림" charset="-127"/>
                <a:ea typeface="굴림" charset="-127"/>
                <a:cs typeface="+mn-cs"/>
              </a:defRPr>
            </a:lvl2pPr>
            <a:lvl3pPr marL="1064909" algn="l" rtl="0" fontAlgn="base" latinLnBrk="1">
              <a:spcBef>
                <a:spcPct val="0"/>
              </a:spcBef>
              <a:spcAft>
                <a:spcPct val="0"/>
              </a:spcAft>
              <a:defRPr kumimoji="1" kern="1200">
                <a:solidFill>
                  <a:schemeClr val="tx1"/>
                </a:solidFill>
                <a:latin typeface="굴림" charset="-127"/>
                <a:ea typeface="굴림" charset="-127"/>
                <a:cs typeface="+mn-cs"/>
              </a:defRPr>
            </a:lvl3pPr>
            <a:lvl4pPr marL="1597363" algn="l" rtl="0" fontAlgn="base" latinLnBrk="1">
              <a:spcBef>
                <a:spcPct val="0"/>
              </a:spcBef>
              <a:spcAft>
                <a:spcPct val="0"/>
              </a:spcAft>
              <a:defRPr kumimoji="1" kern="1200">
                <a:solidFill>
                  <a:schemeClr val="tx1"/>
                </a:solidFill>
                <a:latin typeface="굴림" charset="-127"/>
                <a:ea typeface="굴림" charset="-127"/>
                <a:cs typeface="+mn-cs"/>
              </a:defRPr>
            </a:lvl4pPr>
            <a:lvl5pPr marL="2129822" algn="l" rtl="0" fontAlgn="base" latinLnBrk="1">
              <a:spcBef>
                <a:spcPct val="0"/>
              </a:spcBef>
              <a:spcAft>
                <a:spcPct val="0"/>
              </a:spcAft>
              <a:defRPr kumimoji="1" kern="1200">
                <a:solidFill>
                  <a:schemeClr val="tx1"/>
                </a:solidFill>
                <a:latin typeface="굴림" charset="-127"/>
                <a:ea typeface="굴림" charset="-127"/>
                <a:cs typeface="+mn-cs"/>
              </a:defRPr>
            </a:lvl5pPr>
            <a:lvl6pPr marL="2662271" algn="l" defTabSz="1064909" rtl="0" eaLnBrk="1" latinLnBrk="1" hangingPunct="1">
              <a:defRPr kumimoji="1" kern="1200">
                <a:solidFill>
                  <a:schemeClr val="tx1"/>
                </a:solidFill>
                <a:latin typeface="굴림" charset="-127"/>
                <a:ea typeface="굴림" charset="-127"/>
                <a:cs typeface="+mn-cs"/>
              </a:defRPr>
            </a:lvl6pPr>
            <a:lvl7pPr marL="3194729" algn="l" defTabSz="1064909" rtl="0" eaLnBrk="1" latinLnBrk="1" hangingPunct="1">
              <a:defRPr kumimoji="1" kern="1200">
                <a:solidFill>
                  <a:schemeClr val="tx1"/>
                </a:solidFill>
                <a:latin typeface="굴림" charset="-127"/>
                <a:ea typeface="굴림" charset="-127"/>
                <a:cs typeface="+mn-cs"/>
              </a:defRPr>
            </a:lvl7pPr>
            <a:lvl8pPr marL="3727180" algn="l" defTabSz="1064909" rtl="0" eaLnBrk="1" latinLnBrk="1" hangingPunct="1">
              <a:defRPr kumimoji="1" kern="1200">
                <a:solidFill>
                  <a:schemeClr val="tx1"/>
                </a:solidFill>
                <a:latin typeface="굴림" charset="-127"/>
                <a:ea typeface="굴림" charset="-127"/>
                <a:cs typeface="+mn-cs"/>
              </a:defRPr>
            </a:lvl8pPr>
            <a:lvl9pPr marL="4259636" algn="l" defTabSz="1064909" rtl="0" eaLnBrk="1" latinLnBrk="1" hangingPunct="1">
              <a:defRPr kumimoji="1" kern="1200">
                <a:solidFill>
                  <a:schemeClr val="tx1"/>
                </a:solidFill>
                <a:latin typeface="굴림" charset="-127"/>
                <a:ea typeface="굴림" charset="-127"/>
                <a:cs typeface="+mn-cs"/>
              </a:defRPr>
            </a:lvl9pPr>
          </a:lstStyle>
          <a:p>
            <a:pPr marL="88900" indent="-88900">
              <a:lnSpc>
                <a:spcPct val="120000"/>
              </a:lnSpc>
              <a:buClr>
                <a:srgbClr val="0079C1"/>
              </a:buClr>
              <a:buFont typeface="Arial"/>
              <a:buChar char="•"/>
              <a:tabLst>
                <a:tab pos="133350" algn="l"/>
              </a:tabLst>
              <a:defRPr lang="ko-KR"/>
            </a:pPr>
            <a:r>
              <a:rPr lang="mn-MN" altLang="ko-KR" sz="115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Аюултай материал тээвэрлэсэн тээврийн хэрэгслийн зорчиж буй замыг бодит цагийн горимд хянах улмаар осол, аваар гарах үед шуурхай арга хэмжээ авч ноцтой аюулаас урьдчилан сэргийлэх. </a:t>
            </a:r>
          </a:p>
          <a:p>
            <a:pPr marL="88900" indent="-88900">
              <a:lnSpc>
                <a:spcPct val="120000"/>
              </a:lnSpc>
              <a:buClr>
                <a:srgbClr val="0079C1"/>
              </a:buClr>
              <a:buFont typeface="Arial"/>
              <a:buChar char="•"/>
              <a:tabLst>
                <a:tab pos="133350" algn="l"/>
              </a:tabLst>
              <a:defRPr lang="ko-KR"/>
            </a:pPr>
            <a:r>
              <a:rPr lang="mn-MN" altLang="ko-KR" sz="115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Аюултай материал тээвэрлэх чиглэл, тээврийн хэрэгсэлд байршуулсан осол болон бусад мэдээллийг авах боломжтой төхөөрөмжөөс бүрдэнэ.</a:t>
            </a:r>
            <a:endParaRPr lang="en-US" altLang="ko-KR" sz="115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endParaRPr>
          </a:p>
        </p:txBody>
      </p:sp>
      <p:graphicFrame>
        <p:nvGraphicFramePr>
          <p:cNvPr id="69" name="표 68"/>
          <p:cNvGraphicFramePr>
            <a:graphicFrameLocks noGrp="1"/>
          </p:cNvGraphicFramePr>
          <p:nvPr>
            <p:extLst/>
          </p:nvPr>
        </p:nvGraphicFramePr>
        <p:xfrm>
          <a:off x="4581202" y="5201941"/>
          <a:ext cx="4239270" cy="1251395"/>
        </p:xfrm>
        <a:graphic>
          <a:graphicData uri="http://schemas.openxmlformats.org/drawingml/2006/table">
            <a:tbl>
              <a:tblPr firstRow="1" firstCol="1" bandRow="1">
                <a:tableStyleId>{5C22544A-7EE6-4342-B048-85BDC9FD1C3A}</a:tableStyleId>
              </a:tblPr>
              <a:tblGrid>
                <a:gridCol w="962466">
                  <a:extLst>
                    <a:ext uri="{9D8B030D-6E8A-4147-A177-3AD203B41FA5}">
                      <a16:colId xmlns:a16="http://schemas.microsoft.com/office/drawing/2014/main" val="20000"/>
                    </a:ext>
                  </a:extLst>
                </a:gridCol>
                <a:gridCol w="819201">
                  <a:extLst>
                    <a:ext uri="{9D8B030D-6E8A-4147-A177-3AD203B41FA5}">
                      <a16:colId xmlns:a16="http://schemas.microsoft.com/office/drawing/2014/main" val="20001"/>
                    </a:ext>
                  </a:extLst>
                </a:gridCol>
                <a:gridCol w="819201">
                  <a:extLst>
                    <a:ext uri="{9D8B030D-6E8A-4147-A177-3AD203B41FA5}">
                      <a16:colId xmlns:a16="http://schemas.microsoft.com/office/drawing/2014/main" val="20002"/>
                    </a:ext>
                  </a:extLst>
                </a:gridCol>
                <a:gridCol w="819201">
                  <a:extLst>
                    <a:ext uri="{9D8B030D-6E8A-4147-A177-3AD203B41FA5}">
                      <a16:colId xmlns:a16="http://schemas.microsoft.com/office/drawing/2014/main" val="20003"/>
                    </a:ext>
                  </a:extLst>
                </a:gridCol>
                <a:gridCol w="819201">
                  <a:extLst>
                    <a:ext uri="{9D8B030D-6E8A-4147-A177-3AD203B41FA5}">
                      <a16:colId xmlns:a16="http://schemas.microsoft.com/office/drawing/2014/main" val="20004"/>
                    </a:ext>
                  </a:extLst>
                </a:gridCol>
              </a:tblGrid>
              <a:tr h="369861">
                <a:tc>
                  <a:txBody>
                    <a:bodyPr/>
                    <a:lstStyle/>
                    <a:p>
                      <a:pPr algn="ctr" fontAlgn="ctr" latinLnBrk="0">
                        <a:lnSpc>
                          <a:spcPct val="115000"/>
                        </a:lnSpc>
                        <a:spcAft>
                          <a:spcPts val="0"/>
                        </a:spcAft>
                      </a:pPr>
                      <a:r>
                        <a:rPr lang="mn-MN" altLang="ko-KR" sz="800" kern="0" dirty="0">
                          <a:effectLst/>
                          <a:latin typeface="Arial" panose="020B0604020202020204" pitchFamily="34" charset="0"/>
                          <a:ea typeface="나눔고딕 ExtraBold" panose="020D0904000000000000" pitchFamily="50" charset="-127"/>
                          <a:cs typeface="Arial" panose="020B0604020202020204" pitchFamily="34" charset="0"/>
                        </a:rPr>
                        <a:t>Ангилал</a:t>
                      </a:r>
                      <a:endParaRPr lang="ko-KR" sz="800" kern="100" dirty="0">
                        <a:effectLst/>
                        <a:latin typeface="Arial" panose="020B0604020202020204" pitchFamily="34" charset="0"/>
                        <a:ea typeface="나눔고딕 ExtraBold" panose="020D0904000000000000" pitchFamily="50" charset="-127"/>
                        <a:cs typeface="Arial" panose="020B0604020202020204" pitchFamily="34" charset="0"/>
                      </a:endParaRPr>
                    </a:p>
                  </a:txBody>
                  <a:tcPr marL="62865" marR="62865" marT="0"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rgbClr val="0070C0"/>
                    </a:solidFill>
                  </a:tcPr>
                </a:tc>
                <a:tc>
                  <a:txBody>
                    <a:bodyPr/>
                    <a:lstStyle/>
                    <a:p>
                      <a:pPr algn="ctr" fontAlgn="ctr" latinLnBrk="0">
                        <a:lnSpc>
                          <a:spcPct val="100000"/>
                        </a:lnSpc>
                        <a:spcAft>
                          <a:spcPts val="0"/>
                        </a:spcAft>
                      </a:pPr>
                      <a:r>
                        <a:rPr lang="en-US" altLang="ko-KR" sz="7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1-</a:t>
                      </a:r>
                      <a:r>
                        <a:rPr lang="mn-MN" altLang="ko-KR" sz="7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р үе шат</a:t>
                      </a:r>
                      <a:endParaRPr lang="en-US" sz="700" kern="0" dirty="0">
                        <a:effectLst/>
                        <a:latin typeface="Arial" panose="020B0604020202020204" pitchFamily="34" charset="0"/>
                        <a:ea typeface="나눔고딕 ExtraBold" panose="020D0904000000000000" pitchFamily="50" charset="-127"/>
                        <a:cs typeface="Arial" panose="020B0604020202020204" pitchFamily="34" charset="0"/>
                      </a:endParaRPr>
                    </a:p>
                    <a:p>
                      <a:pPr algn="ctr" fontAlgn="ctr" latinLnBrk="0">
                        <a:lnSpc>
                          <a:spcPct val="100000"/>
                        </a:lnSpc>
                        <a:spcAft>
                          <a:spcPts val="0"/>
                        </a:spcAft>
                      </a:pPr>
                      <a:r>
                        <a:rPr lang="en-US" altLang="ko-KR" sz="700" kern="0" dirty="0">
                          <a:effectLst/>
                          <a:latin typeface="Arial" panose="020B0604020202020204" pitchFamily="34" charset="0"/>
                          <a:ea typeface="나눔고딕 ExtraBold" panose="020D0904000000000000" pitchFamily="50" charset="-127"/>
                          <a:cs typeface="Arial" panose="020B0604020202020204" pitchFamily="34" charset="0"/>
                        </a:rPr>
                        <a:t>(2018-2022)</a:t>
                      </a:r>
                      <a:endParaRPr lang="ko-KR" sz="700" kern="100" dirty="0">
                        <a:effectLst/>
                        <a:latin typeface="Arial" panose="020B0604020202020204" pitchFamily="34" charset="0"/>
                        <a:ea typeface="나눔고딕 ExtraBold" panose="020D0904000000000000" pitchFamily="50" charset="-127"/>
                        <a:cs typeface="Arial" panose="020B0604020202020204" pitchFamily="34" charset="0"/>
                      </a:endParaRPr>
                    </a:p>
                  </a:txBody>
                  <a:tcPr marL="62865" marR="62865" marT="0"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rgbClr val="0070C0"/>
                    </a:solidFill>
                  </a:tcPr>
                </a:tc>
                <a:tc>
                  <a:txBody>
                    <a:bodyPr/>
                    <a:lstStyle/>
                    <a:p>
                      <a:pPr algn="ctr" fontAlgn="ctr" latinLnBrk="0">
                        <a:lnSpc>
                          <a:spcPct val="100000"/>
                        </a:lnSpc>
                        <a:spcAft>
                          <a:spcPts val="0"/>
                        </a:spcAft>
                      </a:pPr>
                      <a:r>
                        <a:rPr lang="en-US" altLang="ko-KR" sz="7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2-</a:t>
                      </a:r>
                      <a:r>
                        <a:rPr lang="mn-MN" altLang="ko-KR" sz="7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р үе шат</a:t>
                      </a:r>
                      <a:endParaRPr lang="en-US" sz="700" kern="0" dirty="0">
                        <a:effectLst/>
                        <a:latin typeface="Arial" panose="020B0604020202020204" pitchFamily="34" charset="0"/>
                        <a:ea typeface="나눔고딕 ExtraBold" panose="020D0904000000000000" pitchFamily="50" charset="-127"/>
                        <a:cs typeface="Arial" panose="020B0604020202020204" pitchFamily="34" charset="0"/>
                      </a:endParaRPr>
                    </a:p>
                    <a:p>
                      <a:pPr marL="0" marR="0" lvl="0" indent="0" algn="ctr" defTabSz="912330" rtl="0" eaLnBrk="1" fontAlgn="ctr" latinLnBrk="0" hangingPunct="1">
                        <a:lnSpc>
                          <a:spcPct val="100000"/>
                        </a:lnSpc>
                        <a:spcBef>
                          <a:spcPts val="0"/>
                        </a:spcBef>
                        <a:spcAft>
                          <a:spcPts val="0"/>
                        </a:spcAft>
                        <a:buClrTx/>
                        <a:buSzTx/>
                        <a:buFontTx/>
                        <a:buNone/>
                        <a:tabLst/>
                        <a:defRPr/>
                      </a:pPr>
                      <a:r>
                        <a:rPr lang="en-US" altLang="ko-KR" sz="700" kern="0" dirty="0">
                          <a:effectLst/>
                          <a:latin typeface="Arial" panose="020B0604020202020204" pitchFamily="34" charset="0"/>
                          <a:ea typeface="나눔고딕 ExtraBold" panose="020D0904000000000000" pitchFamily="50" charset="-127"/>
                          <a:cs typeface="Arial" panose="020B0604020202020204" pitchFamily="34" charset="0"/>
                        </a:rPr>
                        <a:t>(2023-2026)</a:t>
                      </a:r>
                      <a:endParaRPr lang="ko-KR" altLang="ko-KR" sz="700" kern="100" dirty="0">
                        <a:effectLst/>
                        <a:latin typeface="Arial" panose="020B0604020202020204" pitchFamily="34" charset="0"/>
                        <a:ea typeface="나눔고딕 ExtraBold" panose="020D0904000000000000" pitchFamily="50" charset="-127"/>
                        <a:cs typeface="Arial" panose="020B0604020202020204" pitchFamily="34" charset="0"/>
                      </a:endParaRPr>
                    </a:p>
                  </a:txBody>
                  <a:tcPr marL="62865" marR="62865" marT="0"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rgbClr val="0070C0"/>
                    </a:solidFill>
                  </a:tcPr>
                </a:tc>
                <a:tc>
                  <a:txBody>
                    <a:bodyPr/>
                    <a:lstStyle/>
                    <a:p>
                      <a:pPr algn="ctr" fontAlgn="ctr" latinLnBrk="0">
                        <a:lnSpc>
                          <a:spcPct val="100000"/>
                        </a:lnSpc>
                        <a:spcAft>
                          <a:spcPts val="0"/>
                        </a:spcAft>
                      </a:pPr>
                      <a:r>
                        <a:rPr lang="en-US" altLang="ko-KR" sz="7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3-</a:t>
                      </a:r>
                      <a:r>
                        <a:rPr lang="mn-MN" altLang="ko-KR" sz="7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р үе шат</a:t>
                      </a:r>
                      <a:endParaRPr lang="en-US" sz="700" kern="0" dirty="0">
                        <a:effectLst/>
                        <a:latin typeface="Arial" panose="020B0604020202020204" pitchFamily="34" charset="0"/>
                        <a:ea typeface="나눔고딕 ExtraBold" panose="020D0904000000000000" pitchFamily="50" charset="-127"/>
                        <a:cs typeface="Arial" panose="020B0604020202020204" pitchFamily="34" charset="0"/>
                      </a:endParaRPr>
                    </a:p>
                    <a:p>
                      <a:pPr marL="0" marR="0" lvl="0" indent="0" algn="ctr" defTabSz="912330" rtl="0" eaLnBrk="1" fontAlgn="ctr" latinLnBrk="0" hangingPunct="1">
                        <a:lnSpc>
                          <a:spcPct val="100000"/>
                        </a:lnSpc>
                        <a:spcBef>
                          <a:spcPts val="0"/>
                        </a:spcBef>
                        <a:spcAft>
                          <a:spcPts val="0"/>
                        </a:spcAft>
                        <a:buClrTx/>
                        <a:buSzTx/>
                        <a:buFontTx/>
                        <a:buNone/>
                        <a:tabLst/>
                        <a:defRPr/>
                      </a:pPr>
                      <a:r>
                        <a:rPr lang="en-US" altLang="ko-KR" sz="700" kern="0" dirty="0">
                          <a:effectLst/>
                          <a:latin typeface="Arial" panose="020B0604020202020204" pitchFamily="34" charset="0"/>
                          <a:ea typeface="나눔고딕 ExtraBold" panose="020D0904000000000000" pitchFamily="50" charset="-127"/>
                          <a:cs typeface="Arial" panose="020B0604020202020204" pitchFamily="34" charset="0"/>
                        </a:rPr>
                        <a:t>(2027-2030)</a:t>
                      </a:r>
                      <a:endParaRPr lang="ko-KR" altLang="ko-KR" sz="700" kern="100" dirty="0">
                        <a:effectLst/>
                        <a:latin typeface="Arial" panose="020B0604020202020204" pitchFamily="34" charset="0"/>
                        <a:ea typeface="나눔고딕 ExtraBold" panose="020D0904000000000000" pitchFamily="50" charset="-127"/>
                        <a:cs typeface="Arial" panose="020B0604020202020204" pitchFamily="34" charset="0"/>
                      </a:endParaRPr>
                    </a:p>
                  </a:txBody>
                  <a:tcPr marL="62865" marR="62865" marT="0"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rgbClr val="0070C0"/>
                    </a:solidFill>
                  </a:tcPr>
                </a:tc>
                <a:tc>
                  <a:txBody>
                    <a:bodyPr/>
                    <a:lstStyle/>
                    <a:p>
                      <a:pPr algn="ctr" fontAlgn="ctr" latinLnBrk="0">
                        <a:lnSpc>
                          <a:spcPct val="100000"/>
                        </a:lnSpc>
                        <a:spcAft>
                          <a:spcPts val="0"/>
                        </a:spcAft>
                      </a:pPr>
                      <a:r>
                        <a:rPr lang="mn-MN" altLang="ko-KR" sz="700" kern="0" dirty="0">
                          <a:effectLst/>
                          <a:latin typeface="Arial" panose="020B0604020202020204" pitchFamily="34" charset="0"/>
                          <a:ea typeface="나눔고딕 ExtraBold" panose="020D0904000000000000" pitchFamily="50" charset="-127"/>
                          <a:cs typeface="Arial" panose="020B0604020202020204" pitchFamily="34" charset="0"/>
                        </a:rPr>
                        <a:t>Нийт</a:t>
                      </a:r>
                      <a:endParaRPr lang="ko-KR" sz="700" kern="100" dirty="0">
                        <a:effectLst/>
                        <a:latin typeface="Arial" panose="020B0604020202020204" pitchFamily="34" charset="0"/>
                        <a:ea typeface="나눔고딕 ExtraBold" panose="020D0904000000000000" pitchFamily="50" charset="-127"/>
                        <a:cs typeface="Arial" panose="020B0604020202020204" pitchFamily="34" charset="0"/>
                      </a:endParaRPr>
                    </a:p>
                  </a:txBody>
                  <a:tcPr marL="62865" marR="62865" marT="0"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rgbClr val="0070C0"/>
                    </a:solidFill>
                  </a:tcPr>
                </a:tc>
                <a:extLst>
                  <a:ext uri="{0D108BD9-81ED-4DB2-BD59-A6C34878D82A}">
                    <a16:rowId xmlns:a16="http://schemas.microsoft.com/office/drawing/2014/main" val="10000"/>
                  </a:ext>
                </a:extLst>
              </a:tr>
              <a:tr h="440767">
                <a:tc>
                  <a:txBody>
                    <a:bodyPr/>
                    <a:lstStyle/>
                    <a:p>
                      <a:pPr algn="ctr" fontAlgn="ctr" latinLnBrk="0">
                        <a:lnSpc>
                          <a:spcPct val="115000"/>
                        </a:lnSpc>
                        <a:spcAft>
                          <a:spcPts val="0"/>
                        </a:spcAft>
                      </a:pPr>
                      <a:r>
                        <a:rPr lang="mn-MN" altLang="ko-KR" sz="800" kern="10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rPr>
                        <a:t>Монгол улс</a:t>
                      </a:r>
                      <a:endParaRPr lang="ko-KR" sz="800" kern="10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endParaRPr>
                    </a:p>
                  </a:txBody>
                  <a:tcPr marL="62865" marR="62865" marT="0"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accent6">
                        <a:lumMod val="20000"/>
                        <a:lumOff val="80000"/>
                      </a:schemeClr>
                    </a:solidFill>
                  </a:tcPr>
                </a:tc>
                <a:tc>
                  <a:txBody>
                    <a:bodyPr/>
                    <a:lstStyle/>
                    <a:p>
                      <a:pPr algn="ctr" fontAlgn="ctr" latinLnBrk="0">
                        <a:lnSpc>
                          <a:spcPct val="115000"/>
                        </a:lnSpc>
                        <a:spcAft>
                          <a:spcPts val="0"/>
                        </a:spcAft>
                      </a:pPr>
                      <a:r>
                        <a:rPr lang="en-US" sz="8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rPr>
                        <a:t>100</a:t>
                      </a:r>
                      <a:endParaRPr lang="ko-KR" sz="8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endParaRPr>
                    </a:p>
                  </a:txBody>
                  <a:tcPr marL="0" marR="0" marT="0"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tc>
                  <a:txBody>
                    <a:bodyPr/>
                    <a:lstStyle/>
                    <a:p>
                      <a:pPr algn="ctr" fontAlgn="ctr" latinLnBrk="0">
                        <a:lnSpc>
                          <a:spcPct val="115000"/>
                        </a:lnSpc>
                        <a:spcAft>
                          <a:spcPts val="0"/>
                        </a:spcAft>
                      </a:pPr>
                      <a:r>
                        <a:rPr lang="en-US" sz="8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rPr>
                        <a:t>400</a:t>
                      </a:r>
                      <a:endParaRPr lang="ko-KR" sz="8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endParaRPr>
                    </a:p>
                  </a:txBody>
                  <a:tcPr marL="0" marR="0" marT="0"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tc>
                  <a:txBody>
                    <a:bodyPr/>
                    <a:lstStyle/>
                    <a:p>
                      <a:pPr algn="ctr" fontAlgn="ctr" latinLnBrk="0">
                        <a:lnSpc>
                          <a:spcPct val="115000"/>
                        </a:lnSpc>
                        <a:spcAft>
                          <a:spcPts val="0"/>
                        </a:spcAft>
                      </a:pPr>
                      <a:r>
                        <a:rPr lang="en-US" sz="8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rPr>
                        <a:t>1500</a:t>
                      </a:r>
                      <a:endParaRPr lang="ko-KR" sz="8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endParaRPr>
                    </a:p>
                  </a:txBody>
                  <a:tcPr marL="0" marR="0" marT="0"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tc>
                  <a:txBody>
                    <a:bodyPr/>
                    <a:lstStyle/>
                    <a:p>
                      <a:pPr algn="ctr" fontAlgn="ctr" latinLnBrk="0">
                        <a:lnSpc>
                          <a:spcPct val="115000"/>
                        </a:lnSpc>
                        <a:spcAft>
                          <a:spcPts val="0"/>
                        </a:spcAft>
                      </a:pPr>
                      <a:r>
                        <a:rPr lang="en-US" sz="8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rPr>
                        <a:t>2,000</a:t>
                      </a:r>
                      <a:endParaRPr lang="ko-KR" sz="8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endParaRPr>
                    </a:p>
                  </a:txBody>
                  <a:tcPr marL="0" marR="0" marT="0"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extLst>
                  <a:ext uri="{0D108BD9-81ED-4DB2-BD59-A6C34878D82A}">
                    <a16:rowId xmlns:a16="http://schemas.microsoft.com/office/drawing/2014/main" val="10001"/>
                  </a:ext>
                </a:extLst>
              </a:tr>
              <a:tr h="440767">
                <a:tc>
                  <a:txBody>
                    <a:bodyPr/>
                    <a:lstStyle/>
                    <a:p>
                      <a:pPr algn="ctr" fontAlgn="ctr" latinLnBrk="0">
                        <a:lnSpc>
                          <a:spcPct val="115000"/>
                        </a:lnSpc>
                        <a:spcAft>
                          <a:spcPts val="0"/>
                        </a:spcAft>
                      </a:pPr>
                      <a:r>
                        <a:rPr lang="mn-MN" sz="8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rPr>
                        <a:t>Удирдлагын</a:t>
                      </a:r>
                      <a:r>
                        <a:rPr lang="mn-MN" sz="800" kern="0" baseline="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rPr>
                        <a:t> төв</a:t>
                      </a:r>
                      <a:endParaRPr lang="ko-KR" sz="800" kern="10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endParaRPr>
                    </a:p>
                  </a:txBody>
                  <a:tcPr marL="62865" marR="62865" marT="0"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accent6">
                        <a:lumMod val="20000"/>
                        <a:lumOff val="80000"/>
                      </a:schemeClr>
                    </a:solidFill>
                  </a:tcPr>
                </a:tc>
                <a:tc>
                  <a:txBody>
                    <a:bodyPr/>
                    <a:lstStyle/>
                    <a:p>
                      <a:pPr algn="ctr" fontAlgn="ctr" latinLnBrk="0">
                        <a:lnSpc>
                          <a:spcPct val="115000"/>
                        </a:lnSpc>
                        <a:spcAft>
                          <a:spcPts val="0"/>
                        </a:spcAft>
                      </a:pPr>
                      <a:r>
                        <a:rPr lang="en-US" sz="8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rPr>
                        <a:t>1</a:t>
                      </a:r>
                      <a:endParaRPr lang="ko-KR" sz="8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endParaRPr>
                    </a:p>
                  </a:txBody>
                  <a:tcPr marL="0" marR="0" marT="0"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tc>
                  <a:txBody>
                    <a:bodyPr/>
                    <a:lstStyle/>
                    <a:p>
                      <a:pPr algn="ctr" fontAlgn="ctr" latinLnBrk="0">
                        <a:lnSpc>
                          <a:spcPct val="115000"/>
                        </a:lnSpc>
                        <a:spcAft>
                          <a:spcPts val="0"/>
                        </a:spcAft>
                      </a:pPr>
                      <a:r>
                        <a:rPr lang="en-US" sz="8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rPr>
                        <a:t>0.5</a:t>
                      </a:r>
                      <a:endParaRPr lang="ko-KR" sz="8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endParaRPr>
                    </a:p>
                  </a:txBody>
                  <a:tcPr marL="0" marR="0" marT="0"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tc>
                  <a:txBody>
                    <a:bodyPr/>
                    <a:lstStyle/>
                    <a:p>
                      <a:pPr algn="ctr" fontAlgn="ctr" latinLnBrk="0">
                        <a:lnSpc>
                          <a:spcPct val="115000"/>
                        </a:lnSpc>
                        <a:spcAft>
                          <a:spcPts val="0"/>
                        </a:spcAft>
                      </a:pPr>
                      <a:r>
                        <a:rPr lang="en-US" sz="8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rPr>
                        <a:t>1.5</a:t>
                      </a:r>
                      <a:endParaRPr lang="ko-KR" sz="8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endParaRPr>
                    </a:p>
                  </a:txBody>
                  <a:tcPr marL="0" marR="0" marT="0"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tc>
                  <a:txBody>
                    <a:bodyPr/>
                    <a:lstStyle/>
                    <a:p>
                      <a:pPr algn="ctr" fontAlgn="ctr" latinLnBrk="0">
                        <a:lnSpc>
                          <a:spcPct val="115000"/>
                        </a:lnSpc>
                        <a:spcAft>
                          <a:spcPts val="0"/>
                        </a:spcAft>
                      </a:pPr>
                      <a:r>
                        <a:rPr lang="en-US" sz="8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rPr>
                        <a:t>3</a:t>
                      </a:r>
                      <a:endParaRPr lang="ko-KR" sz="8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endParaRPr>
                    </a:p>
                  </a:txBody>
                  <a:tcPr marL="0" marR="0" marT="0"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extLst>
                  <a:ext uri="{0D108BD9-81ED-4DB2-BD59-A6C34878D82A}">
                    <a16:rowId xmlns:a16="http://schemas.microsoft.com/office/drawing/2014/main" val="10002"/>
                  </a:ext>
                </a:extLst>
              </a:tr>
            </a:tbl>
          </a:graphicData>
        </a:graphic>
      </p:graphicFrame>
      <p:pic>
        <p:nvPicPr>
          <p:cNvPr id="29" name="Picture 2" descr="Real-time freight transportation systemì ëí ì´ë¯¸ì§ ê²ìê²°ê³¼"/>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95262" y="1799575"/>
            <a:ext cx="3880076" cy="20302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4" name="직사각형 33"/>
          <p:cNvSpPr/>
          <p:nvPr/>
        </p:nvSpPr>
        <p:spPr>
          <a:xfrm>
            <a:off x="255847" y="908720"/>
            <a:ext cx="8888161" cy="394210"/>
          </a:xfrm>
          <a:prstGeom prst="rect">
            <a:avLst/>
          </a:prstGeom>
        </p:spPr>
        <p:txBody>
          <a:bodyPr wrap="square">
            <a:spAutoFit/>
          </a:bodyPr>
          <a:lstStyle/>
          <a:p>
            <a:pPr marL="361245" indent="-361245" eaLnBrk="0" fontAlgn="base" latinLnBrk="0" hangingPunct="0">
              <a:lnSpc>
                <a:spcPct val="120000"/>
              </a:lnSpc>
              <a:spcBef>
                <a:spcPct val="20000"/>
              </a:spcBef>
              <a:spcAft>
                <a:spcPct val="0"/>
              </a:spcAft>
              <a:buSzPct val="170000"/>
              <a:buBlip>
                <a:blip r:embed="rId3"/>
              </a:buBlip>
            </a:pPr>
            <a:r>
              <a:rPr kumimoji="1" lang="ru-RU" altLang="ko-KR" dirty="0">
                <a:solidFill>
                  <a:srgbClr val="000000"/>
                </a:solidFill>
                <a:latin typeface="Arial" panose="020B0604020202020204" pitchFamily="34" charset="0"/>
                <a:ea typeface="나눔고딕 ExtraBold" panose="020D0904000000000000" pitchFamily="50" charset="-127"/>
                <a:cs typeface="Arial" panose="020B0604020202020204" pitchFamily="34" charset="0"/>
              </a:rPr>
              <a:t>Аюултай эд, зүйлс тээвэрлэж буй тээврийн хэрэгсэлд тавих хяналт</a:t>
            </a:r>
          </a:p>
        </p:txBody>
      </p:sp>
      <p:sp>
        <p:nvSpPr>
          <p:cNvPr id="32" name="슬라이드 번호 개체 틀 2"/>
          <p:cNvSpPr txBox="1">
            <a:spLocks/>
          </p:cNvSpPr>
          <p:nvPr/>
        </p:nvSpPr>
        <p:spPr>
          <a:xfrm>
            <a:off x="8748464" y="6525344"/>
            <a:ext cx="360040" cy="241086"/>
          </a:xfrm>
          <a:prstGeom prst="rect">
            <a:avLst/>
          </a:prstGeom>
        </p:spPr>
        <p:txBody>
          <a:bodyPr/>
          <a:lstStyle>
            <a:defPPr>
              <a:defRPr lang="ko-KR"/>
            </a:defPPr>
            <a:lvl1pPr marL="0" algn="l" defTabSz="914400" rtl="0" eaLnBrk="1" latinLnBrk="1" hangingPunct="1">
              <a:defRPr sz="1800" kern="1200">
                <a:solidFill>
                  <a:schemeClr val="tx1"/>
                </a:solidFill>
                <a:latin typeface="+mn-lt"/>
                <a:ea typeface="+mn-ea"/>
                <a:cs typeface="+mn-cs"/>
              </a:defRPr>
            </a:lvl1pPr>
            <a:lvl2pPr marL="457200" algn="l" defTabSz="914400" rtl="0" eaLnBrk="1" latinLnBrk="1" hangingPunct="1">
              <a:defRPr sz="1800" kern="1200">
                <a:solidFill>
                  <a:schemeClr val="tx1"/>
                </a:solidFill>
                <a:latin typeface="+mn-lt"/>
                <a:ea typeface="+mn-ea"/>
                <a:cs typeface="+mn-cs"/>
              </a:defRPr>
            </a:lvl2pPr>
            <a:lvl3pPr marL="914400" algn="l" defTabSz="914400" rtl="0" eaLnBrk="1" latinLnBrk="1" hangingPunct="1">
              <a:defRPr sz="1800" kern="1200">
                <a:solidFill>
                  <a:schemeClr val="tx1"/>
                </a:solidFill>
                <a:latin typeface="+mn-lt"/>
                <a:ea typeface="+mn-ea"/>
                <a:cs typeface="+mn-cs"/>
              </a:defRPr>
            </a:lvl3pPr>
            <a:lvl4pPr marL="1371600" algn="l" defTabSz="914400" rtl="0" eaLnBrk="1" latinLnBrk="1" hangingPunct="1">
              <a:defRPr sz="1800" kern="1200">
                <a:solidFill>
                  <a:schemeClr val="tx1"/>
                </a:solidFill>
                <a:latin typeface="+mn-lt"/>
                <a:ea typeface="+mn-ea"/>
                <a:cs typeface="+mn-cs"/>
              </a:defRPr>
            </a:lvl4pPr>
            <a:lvl5pPr marL="1828800" algn="l" defTabSz="914400" rtl="0" eaLnBrk="1" latinLnBrk="1" hangingPunct="1">
              <a:defRPr sz="1800" kern="1200">
                <a:solidFill>
                  <a:schemeClr val="tx1"/>
                </a:solidFill>
                <a:latin typeface="+mn-lt"/>
                <a:ea typeface="+mn-ea"/>
                <a:cs typeface="+mn-cs"/>
              </a:defRPr>
            </a:lvl5pPr>
            <a:lvl6pPr marL="2286000" algn="l" defTabSz="914400" rtl="0" eaLnBrk="1" latinLnBrk="1" hangingPunct="1">
              <a:defRPr sz="1800" kern="1200">
                <a:solidFill>
                  <a:schemeClr val="tx1"/>
                </a:solidFill>
                <a:latin typeface="+mn-lt"/>
                <a:ea typeface="+mn-ea"/>
                <a:cs typeface="+mn-cs"/>
              </a:defRPr>
            </a:lvl6pPr>
            <a:lvl7pPr marL="2743200" algn="l" defTabSz="914400" rtl="0" eaLnBrk="1" latinLnBrk="1" hangingPunct="1">
              <a:defRPr sz="1800" kern="1200">
                <a:solidFill>
                  <a:schemeClr val="tx1"/>
                </a:solidFill>
                <a:latin typeface="+mn-lt"/>
                <a:ea typeface="+mn-ea"/>
                <a:cs typeface="+mn-cs"/>
              </a:defRPr>
            </a:lvl7pPr>
            <a:lvl8pPr marL="3200400" algn="l" defTabSz="914400" rtl="0" eaLnBrk="1" latinLnBrk="1" hangingPunct="1">
              <a:defRPr sz="1800" kern="1200">
                <a:solidFill>
                  <a:schemeClr val="tx1"/>
                </a:solidFill>
                <a:latin typeface="+mn-lt"/>
                <a:ea typeface="+mn-ea"/>
                <a:cs typeface="+mn-cs"/>
              </a:defRPr>
            </a:lvl8pPr>
            <a:lvl9pPr marL="3657600" algn="l" defTabSz="914400" rtl="0" eaLnBrk="1" latinLnBrk="1" hangingPunct="1">
              <a:defRPr sz="1800" kern="1200">
                <a:solidFill>
                  <a:schemeClr val="tx1"/>
                </a:solidFill>
                <a:latin typeface="+mn-lt"/>
                <a:ea typeface="+mn-ea"/>
                <a:cs typeface="+mn-cs"/>
              </a:defRPr>
            </a:lvl9pPr>
          </a:lstStyle>
          <a:p>
            <a:pPr algn="r"/>
            <a:r>
              <a:rPr lang="de-DE" sz="1000" dirty="0">
                <a:latin typeface="Arial" panose="020B0604020202020204" pitchFamily="34" charset="0"/>
                <a:ea typeface="나눔고딕 ExtraBold" panose="020D0904000000000000" pitchFamily="50" charset="-127"/>
                <a:cs typeface="Arial" panose="020B0604020202020204" pitchFamily="34" charset="0"/>
              </a:rPr>
              <a:t>39</a:t>
            </a:r>
          </a:p>
        </p:txBody>
      </p:sp>
      <p:sp>
        <p:nvSpPr>
          <p:cNvPr id="22" name="텍스트"/>
          <p:cNvSpPr txBox="1"/>
          <p:nvPr/>
        </p:nvSpPr>
        <p:spPr>
          <a:xfrm>
            <a:off x="4716016" y="1844824"/>
            <a:ext cx="1008112" cy="215444"/>
          </a:xfrm>
          <a:prstGeom prst="rect">
            <a:avLst/>
          </a:prstGeom>
          <a:noFill/>
        </p:spPr>
        <p:txBody>
          <a:bodyPr wrap="square" lIns="0" tIns="0" rIns="0" bIns="0" rtlCol="0" anchor="ctr">
            <a:spAutoFit/>
          </a:bodyPr>
          <a:lstStyle>
            <a:defPPr>
              <a:defRPr lang="ko-KR"/>
            </a:defPPr>
            <a:lvl1pPr lvl="0" indent="-266700" algn="ctr" defTabSz="914400">
              <a:spcBef>
                <a:spcPct val="0"/>
              </a:spcBef>
              <a:spcAft>
                <a:spcPts val="100"/>
              </a:spcAft>
              <a:buSzPct val="120000"/>
              <a:tabLst>
                <a:tab pos="177800" algn="l"/>
                <a:tab pos="803275" algn="l"/>
              </a:tabLst>
              <a:defRPr sz="1800" b="1" kern="1000" spc="-50">
                <a:ln>
                  <a:noFill/>
                  <a:prstDash val="solid"/>
                </a:ln>
                <a:gradFill rotWithShape="1">
                  <a:gsLst>
                    <a:gs pos="50000">
                      <a:schemeClr val="bg1"/>
                    </a:gs>
                    <a:gs pos="100000">
                      <a:schemeClr val="bg1"/>
                    </a:gs>
                  </a:gsLst>
                  <a:lin ang="5400000"/>
                </a:gradFill>
                <a:latin typeface="Rix정고딕 M" pitchFamily="18" charset="-127"/>
                <a:ea typeface="Rix정고딕 M" pitchFamily="18" charset="-127"/>
                <a:cs typeface="Arial" pitchFamily="34" charset="0"/>
              </a:defRPr>
            </a:lvl1pPr>
          </a:lstStyle>
          <a:p>
            <a:pPr algn="l">
              <a:defRPr/>
            </a:pPr>
            <a:r>
              <a:rPr lang="mn-MN" altLang="ko-KR" sz="1400" dirty="0">
                <a:gradFill rotWithShape="1">
                  <a:gsLst>
                    <a:gs pos="0">
                      <a:srgbClr val="FFE400"/>
                    </a:gs>
                    <a:gs pos="100000">
                      <a:srgbClr val="FA8006"/>
                    </a:gs>
                  </a:gsLst>
                  <a:lin ang="5400000"/>
                </a:gradFill>
                <a:effectLst>
                  <a:glow rad="88900">
                    <a:prstClr val="black">
                      <a:alpha val="60000"/>
                    </a:prstClr>
                  </a:glow>
                  <a:outerShdw blurRad="50800" dist="38100" dir="5040000" algn="tl">
                    <a:prstClr val="black">
                      <a:alpha val="70000"/>
                    </a:prstClr>
                  </a:outerShdw>
                </a:effectLst>
                <a:latin typeface="Arial" panose="020B0604020202020204" pitchFamily="34" charset="0"/>
                <a:ea typeface="Arial Unicode MS" panose="020B0604020202020204" pitchFamily="50" charset="-127"/>
              </a:rPr>
              <a:t>Монгол улс</a:t>
            </a:r>
            <a:endParaRPr lang="en-US" altLang="ko-KR" sz="1400" dirty="0">
              <a:gradFill rotWithShape="1">
                <a:gsLst>
                  <a:gs pos="0">
                    <a:srgbClr val="FFE400"/>
                  </a:gs>
                  <a:gs pos="100000">
                    <a:srgbClr val="FA8006"/>
                  </a:gs>
                </a:gsLst>
                <a:lin ang="5400000"/>
              </a:gradFill>
              <a:effectLst>
                <a:glow rad="88900">
                  <a:prstClr val="black">
                    <a:alpha val="60000"/>
                  </a:prstClr>
                </a:glow>
                <a:outerShdw blurRad="50800" dist="38100" dir="5040000" algn="tl">
                  <a:prstClr val="black">
                    <a:alpha val="70000"/>
                  </a:prstClr>
                </a:outerShdw>
              </a:effectLst>
              <a:latin typeface="Arial" panose="020B0604020202020204" pitchFamily="34" charset="0"/>
              <a:ea typeface="Arial Unicode MS" panose="020B0604020202020204" pitchFamily="50" charset="-127"/>
            </a:endParaRPr>
          </a:p>
        </p:txBody>
      </p:sp>
      <p:sp>
        <p:nvSpPr>
          <p:cNvPr id="19" name="TextBox 18"/>
          <p:cNvSpPr txBox="1"/>
          <p:nvPr/>
        </p:nvSpPr>
        <p:spPr>
          <a:xfrm>
            <a:off x="143508" y="44624"/>
            <a:ext cx="8856984" cy="523220"/>
          </a:xfrm>
          <a:prstGeom prst="rect">
            <a:avLst/>
          </a:prstGeom>
          <a:noFill/>
        </p:spPr>
        <p:txBody>
          <a:bodyPr wrap="square" rtlCol="0">
            <a:spAutoFit/>
          </a:bodyPr>
          <a:lstStyle/>
          <a:p>
            <a:pPr algn="ctr" fontAlgn="base">
              <a:spcBef>
                <a:spcPct val="0"/>
              </a:spcBef>
              <a:spcAft>
                <a:spcPct val="0"/>
              </a:spcAft>
              <a:defRPr/>
            </a:pPr>
            <a:r>
              <a:rPr kumimoji="1" lang="ru-RU" altLang="ko-KR" sz="2800" dirty="0">
                <a:solidFill>
                  <a:srgbClr val="FFFFFF"/>
                </a:solidFill>
                <a:latin typeface="Arial" panose="020B0604020202020204" pitchFamily="34" charset="0"/>
                <a:ea typeface="나눔고딕 ExtraBold" panose="020D0904000000000000" pitchFamily="50" charset="-127"/>
                <a:cs typeface="Arial" panose="020B0604020202020204" pitchFamily="34" charset="0"/>
              </a:rPr>
              <a:t>ТУС-ын Дэд системүүдийн суурь дизайн </a:t>
            </a:r>
            <a:endParaRPr kumimoji="1" lang="en-US" altLang="ko-KR" sz="2800" dirty="0">
              <a:solidFill>
                <a:srgbClr val="FFFFFF"/>
              </a:solidFill>
              <a:latin typeface="Arial" panose="020B0604020202020204" pitchFamily="34" charset="0"/>
              <a:ea typeface="나눔고딕 ExtraBold" panose="020D0904000000000000" pitchFamily="50" charset="-127"/>
              <a:cs typeface="Arial" panose="020B0604020202020204" pitchFamily="34" charset="0"/>
            </a:endParaRPr>
          </a:p>
        </p:txBody>
      </p:sp>
    </p:spTree>
    <p:extLst>
      <p:ext uri="{BB962C8B-B14F-4D97-AF65-F5344CB8AC3E}">
        <p14:creationId xmlns:p14="http://schemas.microsoft.com/office/powerpoint/2010/main" val="709568630"/>
      </p:ext>
    </p:extLst>
  </p:cSld>
  <p:clrMapOvr>
    <a:masterClrMapping/>
  </p:clrMapOvr>
  <p:transition>
    <p:fade/>
  </p:transition>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직사각형 5"/>
          <p:cNvSpPr/>
          <p:nvPr/>
        </p:nvSpPr>
        <p:spPr>
          <a:xfrm>
            <a:off x="1588" y="2666914"/>
            <a:ext cx="9144000" cy="414337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062" tIns="45530" rIns="91062" bIns="45530" anchor="ctr"/>
          <a:lstStyle/>
          <a:p>
            <a:pPr algn="ctr">
              <a:defRPr/>
            </a:pPr>
            <a:endParaRPr lang="ko-KR" altLang="en-US" b="1">
              <a:solidFill>
                <a:prstClr val="white"/>
              </a:solidFill>
              <a:latin typeface="Arial" panose="020B0604020202020204" pitchFamily="34" charset="0"/>
              <a:ea typeface="나눔고딕 Bold" panose="020D0804000000000000" pitchFamily="50" charset="-127"/>
              <a:cs typeface="Arial" panose="020B0604020202020204" pitchFamily="34" charset="0"/>
            </a:endParaRPr>
          </a:p>
        </p:txBody>
      </p:sp>
      <p:sp>
        <p:nvSpPr>
          <p:cNvPr id="31" name="AutoShape 224"/>
          <p:cNvSpPr>
            <a:spLocks noChangeArrowheads="1"/>
          </p:cNvSpPr>
          <p:nvPr/>
        </p:nvSpPr>
        <p:spPr bwMode="auto">
          <a:xfrm>
            <a:off x="4601886" y="1799575"/>
            <a:ext cx="4200876" cy="2925569"/>
          </a:xfrm>
          <a:prstGeom prst="roundRect">
            <a:avLst>
              <a:gd name="adj" fmla="val 2704"/>
            </a:avLst>
          </a:prstGeom>
          <a:solidFill>
            <a:schemeClr val="bg1"/>
          </a:solidFill>
          <a:ln w="19050">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57546"/>
            <a:endParaRPr lang="ko-KR" altLang="en-US" dirty="0">
              <a:solidFill>
                <a:srgbClr val="FFFFFF"/>
              </a:solidFill>
              <a:latin typeface="Arial" panose="020B0604020202020204" pitchFamily="34" charset="0"/>
              <a:ea typeface="나눔고딕 Bold" panose="020D0804000000000000" pitchFamily="50" charset="-127"/>
              <a:cs typeface="Arial" panose="020B0604020202020204" pitchFamily="34" charset="0"/>
            </a:endParaRPr>
          </a:p>
        </p:txBody>
      </p:sp>
      <p:sp>
        <p:nvSpPr>
          <p:cNvPr id="92" name="AutoShape 212"/>
          <p:cNvSpPr>
            <a:spLocks noChangeArrowheads="1"/>
          </p:cNvSpPr>
          <p:nvPr/>
        </p:nvSpPr>
        <p:spPr bwMode="auto">
          <a:xfrm>
            <a:off x="4602690" y="1421069"/>
            <a:ext cx="4213625" cy="323966"/>
          </a:xfrm>
          <a:prstGeom prst="roundRect">
            <a:avLst>
              <a:gd name="adj" fmla="val 16667"/>
            </a:avLst>
          </a:prstGeom>
          <a:solidFill>
            <a:srgbClr val="301E70"/>
          </a:solidFill>
          <a:ln w="9525" algn="ctr">
            <a:noFill/>
            <a:round/>
            <a:headEnd/>
            <a:tailEnd/>
          </a:ln>
          <a:effectLst>
            <a:outerShdw dist="35921" dir="2700000" algn="ctr" rotWithShape="0">
              <a:srgbClr val="CECFCE"/>
            </a:outerShdw>
          </a:effectLst>
        </p:spPr>
        <p:txBody>
          <a:bodyPr wrap="none" lIns="95754" tIns="47877" rIns="95754" bIns="47877" anchor="ctr"/>
          <a:lstStyle/>
          <a:p>
            <a:pPr algn="ctr" defTabSz="839429" latinLnBrk="0">
              <a:defRPr/>
            </a:pPr>
            <a:r>
              <a:rPr lang="mn-MN" altLang="ko-KR" kern="0" dirty="0">
                <a:solidFill>
                  <a:sysClr val="window" lastClr="FFFFFF"/>
                </a:solidFill>
                <a:latin typeface="Arial" panose="020B0604020202020204" pitchFamily="34" charset="0"/>
                <a:ea typeface="나눔고딕 Bold" panose="020D0804000000000000" pitchFamily="50" charset="-127"/>
                <a:cs typeface="Arial" panose="020B0604020202020204" pitchFamily="34" charset="0"/>
              </a:rPr>
              <a:t>Хэрэгжүүлэх стратеги ба төлөвлөгөө</a:t>
            </a:r>
            <a:endParaRPr lang="ko-KR" altLang="en-US" kern="0" dirty="0">
              <a:solidFill>
                <a:sysClr val="window" lastClr="FFFFFF"/>
              </a:solidFill>
              <a:latin typeface="Arial" panose="020B0604020202020204" pitchFamily="34" charset="0"/>
              <a:ea typeface="나눔고딕 Bold" panose="020D0804000000000000" pitchFamily="50" charset="-127"/>
              <a:cs typeface="Arial" panose="020B0604020202020204" pitchFamily="34" charset="0"/>
            </a:endParaRPr>
          </a:p>
        </p:txBody>
      </p:sp>
      <p:sp>
        <p:nvSpPr>
          <p:cNvPr id="60" name="직사각형 59"/>
          <p:cNvSpPr/>
          <p:nvPr/>
        </p:nvSpPr>
        <p:spPr bwMode="auto">
          <a:xfrm>
            <a:off x="4713154" y="2060848"/>
            <a:ext cx="4103161" cy="1117229"/>
          </a:xfrm>
          <a:prstGeom prst="rect">
            <a:avLst/>
          </a:prstGeom>
        </p:spPr>
        <p:txBody>
          <a:bodyPr wrap="square" lIns="0" tIns="0" rIns="0" bIns="0">
            <a:spAutoFit/>
          </a:bodyPr>
          <a:lstStyle/>
          <a:p>
            <a:pPr marL="88900" indent="-88900">
              <a:lnSpc>
                <a:spcPct val="110000"/>
              </a:lnSpc>
              <a:buFont typeface="Arial"/>
              <a:buChar char="•"/>
              <a:defRPr lang="ko-KR"/>
            </a:pPr>
            <a:r>
              <a:rPr lang="mn-MN" altLang="ko-KR" sz="11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Зогсоолын хүрэлцээ бага, томоохон үйлчилгээний газруудаас шалтгаалсан замын ачаалал их байрлалуудад </a:t>
            </a:r>
            <a:r>
              <a:rPr lang="en-US" altLang="ko-KR" sz="11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a:t>
            </a:r>
            <a:r>
              <a:rPr lang="mn-MN" altLang="ko-KR" sz="11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бизнес төвлөрсөн байрлал, томоохон худалдааны төв гэх мэт</a:t>
            </a:r>
            <a:r>
              <a:rPr lang="en-US" altLang="ko-KR" sz="11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 </a:t>
            </a:r>
            <a:r>
              <a:rPr lang="mn-MN" altLang="ko-KR" sz="11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голчлон анхаарна. </a:t>
            </a:r>
            <a:endParaRPr lang="en-US" altLang="ko-KR" sz="11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endParaRPr>
          </a:p>
          <a:p>
            <a:pPr marL="88900" indent="-88900">
              <a:lnSpc>
                <a:spcPct val="110000"/>
              </a:lnSpc>
              <a:buFont typeface="Arial"/>
              <a:buChar char="•"/>
              <a:defRPr lang="ko-KR"/>
            </a:pPr>
            <a:r>
              <a:rPr lang="en-US" altLang="ko-KR" sz="11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1-</a:t>
            </a:r>
            <a:r>
              <a:rPr lang="mn-MN" altLang="ko-KR" sz="11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р үе шатанд хотын төвд 5 нийтийн зогсоолд суурилуулна улмаар 2 ба 3</a:t>
            </a:r>
            <a:r>
              <a:rPr lang="en-US" altLang="ko-KR" sz="11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a:t>
            </a:r>
            <a:r>
              <a:rPr lang="mn-MN" altLang="ko-KR" sz="11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р үе шатанд өргөтгөнө.</a:t>
            </a:r>
            <a:endParaRPr lang="en-US" altLang="ko-KR" sz="11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endParaRPr>
          </a:p>
        </p:txBody>
      </p:sp>
      <p:sp>
        <p:nvSpPr>
          <p:cNvPr id="267" name="직사각형 266"/>
          <p:cNvSpPr/>
          <p:nvPr/>
        </p:nvSpPr>
        <p:spPr bwMode="auto">
          <a:xfrm>
            <a:off x="4699927" y="3787944"/>
            <a:ext cx="4078372" cy="357983"/>
          </a:xfrm>
          <a:prstGeom prst="rect">
            <a:avLst/>
          </a:prstGeom>
        </p:spPr>
        <p:txBody>
          <a:bodyPr wrap="square" lIns="0" tIns="0" rIns="0" bIns="0">
            <a:spAutoFit/>
          </a:bodyPr>
          <a:lstStyle/>
          <a:p>
            <a:pPr marL="88900" indent="-88900">
              <a:lnSpc>
                <a:spcPct val="110000"/>
              </a:lnSpc>
              <a:buFont typeface="Arial"/>
              <a:buChar char="•"/>
              <a:defRPr lang="ko-KR"/>
            </a:pPr>
            <a:r>
              <a:rPr lang="mn-MN" altLang="ko-KR" sz="11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2 ба 3</a:t>
            </a:r>
            <a:r>
              <a:rPr lang="en-US" altLang="ko-KR" sz="11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a:t>
            </a:r>
            <a:r>
              <a:rPr lang="mn-MN" altLang="ko-KR" sz="11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р үе шатанд зогсоолын хүрэлцээ бага, замын ачаалал өндөр 3 сумын 15 байрлалд суурилуулна.</a:t>
            </a:r>
            <a:endParaRPr lang="en-US" altLang="ko-KR" sz="11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endParaRPr>
          </a:p>
        </p:txBody>
      </p:sp>
      <p:grpSp>
        <p:nvGrpSpPr>
          <p:cNvPr id="81" name="그룹 80"/>
          <p:cNvGrpSpPr/>
          <p:nvPr/>
        </p:nvGrpSpPr>
        <p:grpSpPr>
          <a:xfrm>
            <a:off x="322764" y="1429322"/>
            <a:ext cx="4168853" cy="2426125"/>
            <a:chOff x="322765" y="1702782"/>
            <a:chExt cx="4002850" cy="2426125"/>
          </a:xfrm>
        </p:grpSpPr>
        <p:sp>
          <p:nvSpPr>
            <p:cNvPr id="82" name="LcS65"/>
            <p:cNvSpPr/>
            <p:nvPr/>
          </p:nvSpPr>
          <p:spPr>
            <a:xfrm>
              <a:off x="337019" y="2017820"/>
              <a:ext cx="3988596" cy="2111087"/>
            </a:xfrm>
            <a:prstGeom prst="roundRect">
              <a:avLst>
                <a:gd name="adj" fmla="val 3101"/>
              </a:avLst>
            </a:prstGeom>
            <a:solidFill>
              <a:schemeClr val="bg1"/>
            </a:solidFill>
            <a:ln w="19050">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57546" eaLnBrk="1" fontAlgn="auto" latinLnBrk="1" hangingPunct="1">
                <a:spcBef>
                  <a:spcPts val="0"/>
                </a:spcBef>
                <a:spcAft>
                  <a:spcPts val="0"/>
                </a:spcAft>
                <a:defRPr/>
              </a:pPr>
              <a:endParaRPr lang="ko-KR" altLang="en-US">
                <a:solidFill>
                  <a:srgbClr val="FFFFFF"/>
                </a:solidFill>
                <a:latin typeface="Arial" panose="020B0604020202020204" pitchFamily="34" charset="0"/>
                <a:ea typeface="나눔고딕 Bold" panose="020D0804000000000000" pitchFamily="50" charset="-127"/>
                <a:cs typeface="Arial" panose="020B0604020202020204" pitchFamily="34" charset="0"/>
              </a:endParaRPr>
            </a:p>
          </p:txBody>
        </p:sp>
        <p:sp>
          <p:nvSpPr>
            <p:cNvPr id="83" name="AutoShape 212"/>
            <p:cNvSpPr>
              <a:spLocks noChangeArrowheads="1"/>
            </p:cNvSpPr>
            <p:nvPr/>
          </p:nvSpPr>
          <p:spPr bwMode="auto">
            <a:xfrm>
              <a:off x="322765" y="1702782"/>
              <a:ext cx="4002850" cy="323966"/>
            </a:xfrm>
            <a:prstGeom prst="roundRect">
              <a:avLst>
                <a:gd name="adj" fmla="val 16667"/>
              </a:avLst>
            </a:prstGeom>
            <a:solidFill>
              <a:srgbClr val="301E70"/>
            </a:solidFill>
            <a:ln w="9525" algn="ctr">
              <a:noFill/>
              <a:round/>
              <a:headEnd/>
              <a:tailEnd/>
            </a:ln>
            <a:effectLst>
              <a:outerShdw dist="35921" dir="2700000" algn="ctr" rotWithShape="0">
                <a:srgbClr val="CECFCE"/>
              </a:outerShdw>
            </a:effectLst>
          </p:spPr>
          <p:txBody>
            <a:bodyPr wrap="none" lIns="95754" tIns="47877" rIns="95754" bIns="47877" anchor="ctr"/>
            <a:lstStyle/>
            <a:p>
              <a:pPr algn="ctr" defTabSz="839429" latinLnBrk="0">
                <a:defRPr/>
              </a:pPr>
              <a:r>
                <a:rPr lang="mn-MN" altLang="ko-KR" dirty="0">
                  <a:solidFill>
                    <a:prstClr val="white"/>
                  </a:solidFill>
                  <a:effectLst>
                    <a:reflection blurRad="12700" stA="28000" endPos="45000" dist="1000" dir="5400000" sy="-100000" algn="bl" rotWithShape="0"/>
                  </a:effectLst>
                  <a:latin typeface="Arial" panose="020B0604020202020204" pitchFamily="34" charset="0"/>
                  <a:ea typeface="나눔고딕 Bold" panose="020D0804000000000000" pitchFamily="50" charset="-127"/>
                  <a:cs typeface="Arial" panose="020B0604020202020204" pitchFamily="34" charset="0"/>
                </a:rPr>
                <a:t>Системийн загвар</a:t>
              </a:r>
              <a:endParaRPr lang="ko-KR" altLang="en-US" sz="1700" kern="0" dirty="0">
                <a:solidFill>
                  <a:sysClr val="window" lastClr="FFFFFF"/>
                </a:solidFill>
                <a:latin typeface="Arial" panose="020B0604020202020204" pitchFamily="34" charset="0"/>
                <a:ea typeface="나눔고딕 Bold" panose="020D0804000000000000" pitchFamily="50" charset="-127"/>
                <a:cs typeface="Arial" panose="020B0604020202020204" pitchFamily="34" charset="0"/>
              </a:endParaRPr>
            </a:p>
          </p:txBody>
        </p:sp>
      </p:grpSp>
      <p:grpSp>
        <p:nvGrpSpPr>
          <p:cNvPr id="78" name="그룹 77"/>
          <p:cNvGrpSpPr/>
          <p:nvPr/>
        </p:nvGrpSpPr>
        <p:grpSpPr>
          <a:xfrm>
            <a:off x="322764" y="3907072"/>
            <a:ext cx="4168853" cy="2560403"/>
            <a:chOff x="322765" y="1702782"/>
            <a:chExt cx="4002850" cy="2426125"/>
          </a:xfrm>
        </p:grpSpPr>
        <p:sp>
          <p:nvSpPr>
            <p:cNvPr id="79" name="LcS65"/>
            <p:cNvSpPr/>
            <p:nvPr/>
          </p:nvSpPr>
          <p:spPr>
            <a:xfrm>
              <a:off x="337019" y="2017820"/>
              <a:ext cx="3988596" cy="2111087"/>
            </a:xfrm>
            <a:prstGeom prst="roundRect">
              <a:avLst>
                <a:gd name="adj" fmla="val 3101"/>
              </a:avLst>
            </a:prstGeom>
            <a:solidFill>
              <a:schemeClr val="bg1"/>
            </a:solidFill>
            <a:ln w="19050">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57546" eaLnBrk="1" fontAlgn="auto" latinLnBrk="1" hangingPunct="1">
                <a:spcBef>
                  <a:spcPts val="0"/>
                </a:spcBef>
                <a:spcAft>
                  <a:spcPts val="0"/>
                </a:spcAft>
                <a:defRPr/>
              </a:pPr>
              <a:endParaRPr lang="ko-KR" altLang="en-US">
                <a:solidFill>
                  <a:srgbClr val="FFFFFF"/>
                </a:solidFill>
                <a:latin typeface="Arial" panose="020B0604020202020204" pitchFamily="34" charset="0"/>
                <a:ea typeface="나눔고딕 Bold" panose="020D0804000000000000" pitchFamily="50" charset="-127"/>
                <a:cs typeface="Arial" panose="020B0604020202020204" pitchFamily="34" charset="0"/>
              </a:endParaRPr>
            </a:p>
          </p:txBody>
        </p:sp>
        <p:sp>
          <p:nvSpPr>
            <p:cNvPr id="80" name="AutoShape 212"/>
            <p:cNvSpPr>
              <a:spLocks noChangeArrowheads="1"/>
            </p:cNvSpPr>
            <p:nvPr/>
          </p:nvSpPr>
          <p:spPr bwMode="auto">
            <a:xfrm>
              <a:off x="322765" y="1702782"/>
              <a:ext cx="4002850" cy="323966"/>
            </a:xfrm>
            <a:prstGeom prst="roundRect">
              <a:avLst>
                <a:gd name="adj" fmla="val 16667"/>
              </a:avLst>
            </a:prstGeom>
            <a:solidFill>
              <a:srgbClr val="301E70"/>
            </a:solidFill>
            <a:ln w="9525" algn="ctr">
              <a:noFill/>
              <a:round/>
              <a:headEnd/>
              <a:tailEnd/>
            </a:ln>
            <a:effectLst>
              <a:outerShdw dist="35921" dir="2700000" algn="ctr" rotWithShape="0">
                <a:srgbClr val="CECFCE"/>
              </a:outerShdw>
            </a:effectLst>
          </p:spPr>
          <p:txBody>
            <a:bodyPr wrap="none" lIns="95754" tIns="47877" rIns="95754" bIns="47877" anchor="ctr"/>
            <a:lstStyle/>
            <a:p>
              <a:pPr algn="ctr" defTabSz="839429" latinLnBrk="0">
                <a:defRPr/>
              </a:pPr>
              <a:r>
                <a:rPr lang="mn-MN" altLang="ko-KR" dirty="0">
                  <a:solidFill>
                    <a:prstClr val="white"/>
                  </a:solidFill>
                  <a:effectLst>
                    <a:reflection blurRad="12700" stA="28000" endPos="45000" dist="1000" dir="5400000" sy="-100000" algn="bl" rotWithShape="0"/>
                  </a:effectLst>
                  <a:latin typeface="Arial" panose="020B0604020202020204" pitchFamily="34" charset="0"/>
                  <a:ea typeface="나눔고딕 Bold" panose="020D0804000000000000" pitchFamily="50" charset="-127"/>
                  <a:cs typeface="Arial" panose="020B0604020202020204" pitchFamily="34" charset="0"/>
                </a:rPr>
                <a:t>Зорилт </a:t>
              </a:r>
              <a:r>
                <a:rPr lang="en-US" altLang="ko-KR" dirty="0">
                  <a:solidFill>
                    <a:prstClr val="white"/>
                  </a:solidFill>
                  <a:effectLst>
                    <a:reflection blurRad="12700" stA="28000" endPos="45000" dist="1000" dir="5400000" sy="-100000" algn="bl" rotWithShape="0"/>
                  </a:effectLst>
                  <a:latin typeface="Arial" panose="020B0604020202020204" pitchFamily="34" charset="0"/>
                  <a:ea typeface="나눔고딕 Bold" panose="020D0804000000000000" pitchFamily="50" charset="-127"/>
                  <a:cs typeface="Arial" panose="020B0604020202020204" pitchFamily="34" charset="0"/>
                </a:rPr>
                <a:t>&amp; </a:t>
              </a:r>
              <a:r>
                <a:rPr lang="mn-MN" altLang="ko-KR" dirty="0">
                  <a:solidFill>
                    <a:prstClr val="white"/>
                  </a:solidFill>
                  <a:effectLst>
                    <a:reflection blurRad="12700" stA="28000" endPos="45000" dist="1000" dir="5400000" sy="-100000" algn="bl" rotWithShape="0"/>
                  </a:effectLst>
                  <a:latin typeface="Arial" panose="020B0604020202020204" pitchFamily="34" charset="0"/>
                  <a:ea typeface="나눔고딕 Bold" panose="020D0804000000000000" pitchFamily="50" charset="-127"/>
                  <a:cs typeface="Arial" panose="020B0604020202020204" pitchFamily="34" charset="0"/>
                </a:rPr>
                <a:t>Үр нөлөө</a:t>
              </a:r>
              <a:endParaRPr lang="en-US" altLang="ko-KR" dirty="0">
                <a:solidFill>
                  <a:prstClr val="white"/>
                </a:solidFill>
                <a:effectLst>
                  <a:reflection blurRad="12700" stA="28000" endPos="45000" dist="1000" dir="5400000" sy="-100000" algn="bl" rotWithShape="0"/>
                </a:effectLst>
                <a:latin typeface="Arial" panose="020B0604020202020204" pitchFamily="34" charset="0"/>
                <a:ea typeface="나눔고딕 Bold" panose="020D0804000000000000" pitchFamily="50" charset="-127"/>
                <a:cs typeface="Arial" panose="020B0604020202020204" pitchFamily="34" charset="0"/>
              </a:endParaRPr>
            </a:p>
          </p:txBody>
        </p:sp>
      </p:grpSp>
      <p:sp>
        <p:nvSpPr>
          <p:cNvPr id="87" name="TextBox 47"/>
          <p:cNvSpPr txBox="1"/>
          <p:nvPr/>
        </p:nvSpPr>
        <p:spPr>
          <a:xfrm>
            <a:off x="378985" y="4319518"/>
            <a:ext cx="4112631" cy="1514261"/>
          </a:xfrm>
          <a:prstGeom prst="rect">
            <a:avLst/>
          </a:prstGeom>
          <a:noFill/>
        </p:spPr>
        <p:txBody>
          <a:bodyPr wrap="square">
            <a:spAutoFit/>
            <a:scene3d>
              <a:camera prst="orthographicFront"/>
              <a:lightRig rig="threePt" dir="t"/>
            </a:scene3d>
            <a:sp3d>
              <a:bevelT w="1270" h="1270"/>
              <a:bevelB w="0" h="0"/>
            </a:sp3d>
          </a:bodyPr>
          <a:lstStyle>
            <a:defPPr>
              <a:defRPr lang="ko-KR"/>
            </a:defPPr>
            <a:lvl1pPr algn="l" rtl="0" fontAlgn="base" latinLnBrk="1">
              <a:spcBef>
                <a:spcPct val="0"/>
              </a:spcBef>
              <a:spcAft>
                <a:spcPct val="0"/>
              </a:spcAft>
              <a:defRPr kumimoji="1" kern="1200">
                <a:solidFill>
                  <a:schemeClr val="tx1"/>
                </a:solidFill>
                <a:latin typeface="굴림" charset="-127"/>
                <a:ea typeface="굴림" charset="-127"/>
                <a:cs typeface="+mn-cs"/>
              </a:defRPr>
            </a:lvl1pPr>
            <a:lvl2pPr marL="532454" algn="l" rtl="0" fontAlgn="base" latinLnBrk="1">
              <a:spcBef>
                <a:spcPct val="0"/>
              </a:spcBef>
              <a:spcAft>
                <a:spcPct val="0"/>
              </a:spcAft>
              <a:defRPr kumimoji="1" kern="1200">
                <a:solidFill>
                  <a:schemeClr val="tx1"/>
                </a:solidFill>
                <a:latin typeface="굴림" charset="-127"/>
                <a:ea typeface="굴림" charset="-127"/>
                <a:cs typeface="+mn-cs"/>
              </a:defRPr>
            </a:lvl2pPr>
            <a:lvl3pPr marL="1064909" algn="l" rtl="0" fontAlgn="base" latinLnBrk="1">
              <a:spcBef>
                <a:spcPct val="0"/>
              </a:spcBef>
              <a:spcAft>
                <a:spcPct val="0"/>
              </a:spcAft>
              <a:defRPr kumimoji="1" kern="1200">
                <a:solidFill>
                  <a:schemeClr val="tx1"/>
                </a:solidFill>
                <a:latin typeface="굴림" charset="-127"/>
                <a:ea typeface="굴림" charset="-127"/>
                <a:cs typeface="+mn-cs"/>
              </a:defRPr>
            </a:lvl3pPr>
            <a:lvl4pPr marL="1597363" algn="l" rtl="0" fontAlgn="base" latinLnBrk="1">
              <a:spcBef>
                <a:spcPct val="0"/>
              </a:spcBef>
              <a:spcAft>
                <a:spcPct val="0"/>
              </a:spcAft>
              <a:defRPr kumimoji="1" kern="1200">
                <a:solidFill>
                  <a:schemeClr val="tx1"/>
                </a:solidFill>
                <a:latin typeface="굴림" charset="-127"/>
                <a:ea typeface="굴림" charset="-127"/>
                <a:cs typeface="+mn-cs"/>
              </a:defRPr>
            </a:lvl4pPr>
            <a:lvl5pPr marL="2129822" algn="l" rtl="0" fontAlgn="base" latinLnBrk="1">
              <a:spcBef>
                <a:spcPct val="0"/>
              </a:spcBef>
              <a:spcAft>
                <a:spcPct val="0"/>
              </a:spcAft>
              <a:defRPr kumimoji="1" kern="1200">
                <a:solidFill>
                  <a:schemeClr val="tx1"/>
                </a:solidFill>
                <a:latin typeface="굴림" charset="-127"/>
                <a:ea typeface="굴림" charset="-127"/>
                <a:cs typeface="+mn-cs"/>
              </a:defRPr>
            </a:lvl5pPr>
            <a:lvl6pPr marL="2662271" algn="l" defTabSz="1064909" rtl="0" eaLnBrk="1" latinLnBrk="1" hangingPunct="1">
              <a:defRPr kumimoji="1" kern="1200">
                <a:solidFill>
                  <a:schemeClr val="tx1"/>
                </a:solidFill>
                <a:latin typeface="굴림" charset="-127"/>
                <a:ea typeface="굴림" charset="-127"/>
                <a:cs typeface="+mn-cs"/>
              </a:defRPr>
            </a:lvl6pPr>
            <a:lvl7pPr marL="3194729" algn="l" defTabSz="1064909" rtl="0" eaLnBrk="1" latinLnBrk="1" hangingPunct="1">
              <a:defRPr kumimoji="1" kern="1200">
                <a:solidFill>
                  <a:schemeClr val="tx1"/>
                </a:solidFill>
                <a:latin typeface="굴림" charset="-127"/>
                <a:ea typeface="굴림" charset="-127"/>
                <a:cs typeface="+mn-cs"/>
              </a:defRPr>
            </a:lvl7pPr>
            <a:lvl8pPr marL="3727180" algn="l" defTabSz="1064909" rtl="0" eaLnBrk="1" latinLnBrk="1" hangingPunct="1">
              <a:defRPr kumimoji="1" kern="1200">
                <a:solidFill>
                  <a:schemeClr val="tx1"/>
                </a:solidFill>
                <a:latin typeface="굴림" charset="-127"/>
                <a:ea typeface="굴림" charset="-127"/>
                <a:cs typeface="+mn-cs"/>
              </a:defRPr>
            </a:lvl8pPr>
            <a:lvl9pPr marL="4259636" algn="l" defTabSz="1064909" rtl="0" eaLnBrk="1" latinLnBrk="1" hangingPunct="1">
              <a:defRPr kumimoji="1" kern="1200">
                <a:solidFill>
                  <a:schemeClr val="tx1"/>
                </a:solidFill>
                <a:latin typeface="굴림" charset="-127"/>
                <a:ea typeface="굴림" charset="-127"/>
                <a:cs typeface="+mn-cs"/>
              </a:defRPr>
            </a:lvl9pPr>
          </a:lstStyle>
          <a:p>
            <a:pPr marL="88900" indent="-88900">
              <a:lnSpc>
                <a:spcPct val="120000"/>
              </a:lnSpc>
              <a:buClr>
                <a:srgbClr val="0079C1"/>
              </a:buClr>
              <a:buFont typeface="Arial"/>
              <a:buChar char="•"/>
              <a:tabLst>
                <a:tab pos="133350" algn="l"/>
              </a:tabLst>
              <a:defRPr lang="ko-KR"/>
            </a:pPr>
            <a:r>
              <a:rPr lang="mn-MN" altLang="ko-KR" sz="11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Жолооч нарт боломжит зогсоолууд болон сул зай бүхий зогсоолын мэдээлэл өгч чиглүүлэх улмаар зогсоол хайж үр ашиггүй зорчиж замын ачаалал нэмэх, хориглосон байрлалд зогсох тоог бууруулна. </a:t>
            </a:r>
          </a:p>
          <a:p>
            <a:pPr marL="88900" indent="-88900">
              <a:lnSpc>
                <a:spcPct val="120000"/>
              </a:lnSpc>
              <a:buClr>
                <a:srgbClr val="0079C1"/>
              </a:buClr>
              <a:buFont typeface="Arial"/>
              <a:buChar char="•"/>
              <a:tabLst>
                <a:tab pos="133350" algn="l"/>
              </a:tabLst>
              <a:defRPr lang="ko-KR"/>
            </a:pPr>
            <a:r>
              <a:rPr lang="mn-MN" altLang="ko-KR" sz="11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Нийслэл хотын хэмжээнд ЗМУС бүхий зогсоолуудаас орж буй болон гарч буй тээврийн хэрэгслүүдийн мэдээллийг нэгтгэн авто зогсоолын төлөв байдлыг шинжлэнэ. </a:t>
            </a:r>
            <a:endParaRPr lang="en-US" altLang="ko-KR" sz="11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endParaRPr>
          </a:p>
        </p:txBody>
      </p:sp>
      <p:graphicFrame>
        <p:nvGraphicFramePr>
          <p:cNvPr id="69" name="표 68"/>
          <p:cNvGraphicFramePr>
            <a:graphicFrameLocks noGrp="1"/>
          </p:cNvGraphicFramePr>
          <p:nvPr>
            <p:extLst/>
          </p:nvPr>
        </p:nvGraphicFramePr>
        <p:xfrm>
          <a:off x="4581202" y="4933944"/>
          <a:ext cx="4239270" cy="1519392"/>
        </p:xfrm>
        <a:graphic>
          <a:graphicData uri="http://schemas.openxmlformats.org/drawingml/2006/table">
            <a:tbl>
              <a:tblPr firstRow="1" firstCol="1" bandRow="1">
                <a:tableStyleId>{5C22544A-7EE6-4342-B048-85BDC9FD1C3A}</a:tableStyleId>
              </a:tblPr>
              <a:tblGrid>
                <a:gridCol w="962466">
                  <a:extLst>
                    <a:ext uri="{9D8B030D-6E8A-4147-A177-3AD203B41FA5}">
                      <a16:colId xmlns:a16="http://schemas.microsoft.com/office/drawing/2014/main" val="20000"/>
                    </a:ext>
                  </a:extLst>
                </a:gridCol>
                <a:gridCol w="819201">
                  <a:extLst>
                    <a:ext uri="{9D8B030D-6E8A-4147-A177-3AD203B41FA5}">
                      <a16:colId xmlns:a16="http://schemas.microsoft.com/office/drawing/2014/main" val="20001"/>
                    </a:ext>
                  </a:extLst>
                </a:gridCol>
                <a:gridCol w="819201">
                  <a:extLst>
                    <a:ext uri="{9D8B030D-6E8A-4147-A177-3AD203B41FA5}">
                      <a16:colId xmlns:a16="http://schemas.microsoft.com/office/drawing/2014/main" val="20002"/>
                    </a:ext>
                  </a:extLst>
                </a:gridCol>
                <a:gridCol w="819201">
                  <a:extLst>
                    <a:ext uri="{9D8B030D-6E8A-4147-A177-3AD203B41FA5}">
                      <a16:colId xmlns:a16="http://schemas.microsoft.com/office/drawing/2014/main" val="20003"/>
                    </a:ext>
                  </a:extLst>
                </a:gridCol>
                <a:gridCol w="819201">
                  <a:extLst>
                    <a:ext uri="{9D8B030D-6E8A-4147-A177-3AD203B41FA5}">
                      <a16:colId xmlns:a16="http://schemas.microsoft.com/office/drawing/2014/main" val="20004"/>
                    </a:ext>
                  </a:extLst>
                </a:gridCol>
              </a:tblGrid>
              <a:tr h="359844">
                <a:tc>
                  <a:txBody>
                    <a:bodyPr/>
                    <a:lstStyle/>
                    <a:p>
                      <a:pPr algn="ctr" fontAlgn="ctr" latinLnBrk="0">
                        <a:lnSpc>
                          <a:spcPct val="115000"/>
                        </a:lnSpc>
                        <a:spcAft>
                          <a:spcPts val="0"/>
                        </a:spcAft>
                      </a:pPr>
                      <a:r>
                        <a:rPr lang="mn-MN" altLang="ko-KR" sz="800" kern="0" dirty="0">
                          <a:effectLst/>
                          <a:latin typeface="Arial" panose="020B0604020202020204" pitchFamily="34" charset="0"/>
                          <a:ea typeface="나눔고딕 ExtraBold" panose="020D0904000000000000" pitchFamily="50" charset="-127"/>
                          <a:cs typeface="Arial" panose="020B0604020202020204" pitchFamily="34" charset="0"/>
                        </a:rPr>
                        <a:t>Ангилал</a:t>
                      </a:r>
                      <a:endParaRPr lang="ko-KR" sz="800" kern="100" dirty="0">
                        <a:effectLst/>
                        <a:latin typeface="Arial" panose="020B0604020202020204" pitchFamily="34" charset="0"/>
                        <a:ea typeface="나눔고딕 ExtraBold" panose="020D0904000000000000" pitchFamily="50" charset="-127"/>
                        <a:cs typeface="Arial" panose="020B0604020202020204" pitchFamily="34" charset="0"/>
                      </a:endParaRPr>
                    </a:p>
                  </a:txBody>
                  <a:tcPr marL="62865" marR="62865" marT="0"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rgbClr val="0070C0"/>
                    </a:solidFill>
                  </a:tcPr>
                </a:tc>
                <a:tc>
                  <a:txBody>
                    <a:bodyPr/>
                    <a:lstStyle/>
                    <a:p>
                      <a:pPr algn="ctr" fontAlgn="ctr" latinLnBrk="0">
                        <a:lnSpc>
                          <a:spcPct val="100000"/>
                        </a:lnSpc>
                        <a:spcAft>
                          <a:spcPts val="0"/>
                        </a:spcAft>
                      </a:pPr>
                      <a:r>
                        <a:rPr lang="en-US" altLang="ko-KR" sz="7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1-</a:t>
                      </a:r>
                      <a:r>
                        <a:rPr lang="mn-MN" altLang="ko-KR" sz="7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р үе шат</a:t>
                      </a:r>
                      <a:endParaRPr lang="en-US" sz="700" kern="0" dirty="0">
                        <a:effectLst/>
                        <a:latin typeface="Arial" panose="020B0604020202020204" pitchFamily="34" charset="0"/>
                        <a:ea typeface="나눔고딕 ExtraBold" panose="020D0904000000000000" pitchFamily="50" charset="-127"/>
                        <a:cs typeface="Arial" panose="020B0604020202020204" pitchFamily="34" charset="0"/>
                      </a:endParaRPr>
                    </a:p>
                    <a:p>
                      <a:pPr algn="ctr" fontAlgn="ctr" latinLnBrk="0">
                        <a:lnSpc>
                          <a:spcPct val="100000"/>
                        </a:lnSpc>
                        <a:spcAft>
                          <a:spcPts val="0"/>
                        </a:spcAft>
                      </a:pPr>
                      <a:r>
                        <a:rPr lang="en-US" altLang="ko-KR" sz="700" kern="0" dirty="0">
                          <a:effectLst/>
                          <a:latin typeface="Arial" panose="020B0604020202020204" pitchFamily="34" charset="0"/>
                          <a:ea typeface="나눔고딕 ExtraBold" panose="020D0904000000000000" pitchFamily="50" charset="-127"/>
                          <a:cs typeface="Arial" panose="020B0604020202020204" pitchFamily="34" charset="0"/>
                        </a:rPr>
                        <a:t>(2018-2022)</a:t>
                      </a:r>
                      <a:endParaRPr lang="ko-KR" sz="700" kern="100" dirty="0">
                        <a:effectLst/>
                        <a:latin typeface="Arial" panose="020B0604020202020204" pitchFamily="34" charset="0"/>
                        <a:ea typeface="나눔고딕 ExtraBold" panose="020D0904000000000000" pitchFamily="50" charset="-127"/>
                        <a:cs typeface="Arial" panose="020B0604020202020204" pitchFamily="34" charset="0"/>
                      </a:endParaRPr>
                    </a:p>
                  </a:txBody>
                  <a:tcPr marL="62865" marR="62865" marT="0"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rgbClr val="0070C0"/>
                    </a:solidFill>
                  </a:tcPr>
                </a:tc>
                <a:tc>
                  <a:txBody>
                    <a:bodyPr/>
                    <a:lstStyle/>
                    <a:p>
                      <a:pPr algn="ctr" fontAlgn="ctr" latinLnBrk="0">
                        <a:lnSpc>
                          <a:spcPct val="100000"/>
                        </a:lnSpc>
                        <a:spcAft>
                          <a:spcPts val="0"/>
                        </a:spcAft>
                      </a:pPr>
                      <a:r>
                        <a:rPr lang="en-US" altLang="ko-KR" sz="7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2-</a:t>
                      </a:r>
                      <a:r>
                        <a:rPr lang="mn-MN" altLang="ko-KR" sz="7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р үе шат</a:t>
                      </a:r>
                      <a:endParaRPr lang="en-US" sz="700" kern="0" dirty="0">
                        <a:effectLst/>
                        <a:latin typeface="Arial" panose="020B0604020202020204" pitchFamily="34" charset="0"/>
                        <a:ea typeface="나눔고딕 ExtraBold" panose="020D0904000000000000" pitchFamily="50" charset="-127"/>
                        <a:cs typeface="Arial" panose="020B0604020202020204" pitchFamily="34" charset="0"/>
                      </a:endParaRPr>
                    </a:p>
                    <a:p>
                      <a:pPr marL="0" marR="0" lvl="0" indent="0" algn="ctr" defTabSz="912330" rtl="0" eaLnBrk="1" fontAlgn="ctr" latinLnBrk="0" hangingPunct="1">
                        <a:lnSpc>
                          <a:spcPct val="100000"/>
                        </a:lnSpc>
                        <a:spcBef>
                          <a:spcPts val="0"/>
                        </a:spcBef>
                        <a:spcAft>
                          <a:spcPts val="0"/>
                        </a:spcAft>
                        <a:buClrTx/>
                        <a:buSzTx/>
                        <a:buFontTx/>
                        <a:buNone/>
                        <a:tabLst/>
                        <a:defRPr/>
                      </a:pPr>
                      <a:r>
                        <a:rPr lang="en-US" altLang="ko-KR" sz="700" kern="0" dirty="0">
                          <a:effectLst/>
                          <a:latin typeface="Arial" panose="020B0604020202020204" pitchFamily="34" charset="0"/>
                          <a:ea typeface="나눔고딕 ExtraBold" panose="020D0904000000000000" pitchFamily="50" charset="-127"/>
                          <a:cs typeface="Arial" panose="020B0604020202020204" pitchFamily="34" charset="0"/>
                        </a:rPr>
                        <a:t>(2023-2026)</a:t>
                      </a:r>
                      <a:endParaRPr lang="ko-KR" altLang="ko-KR" sz="700" kern="100" dirty="0">
                        <a:effectLst/>
                        <a:latin typeface="Arial" panose="020B0604020202020204" pitchFamily="34" charset="0"/>
                        <a:ea typeface="나눔고딕 ExtraBold" panose="020D0904000000000000" pitchFamily="50" charset="-127"/>
                        <a:cs typeface="Arial" panose="020B0604020202020204" pitchFamily="34" charset="0"/>
                      </a:endParaRPr>
                    </a:p>
                  </a:txBody>
                  <a:tcPr marL="62865" marR="62865" marT="0"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rgbClr val="0070C0"/>
                    </a:solidFill>
                  </a:tcPr>
                </a:tc>
                <a:tc>
                  <a:txBody>
                    <a:bodyPr/>
                    <a:lstStyle/>
                    <a:p>
                      <a:pPr algn="ctr" fontAlgn="ctr" latinLnBrk="0">
                        <a:lnSpc>
                          <a:spcPct val="100000"/>
                        </a:lnSpc>
                        <a:spcAft>
                          <a:spcPts val="0"/>
                        </a:spcAft>
                      </a:pPr>
                      <a:r>
                        <a:rPr lang="en-US" altLang="ko-KR" sz="7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3-</a:t>
                      </a:r>
                      <a:r>
                        <a:rPr lang="mn-MN" altLang="ko-KR" sz="7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р үе шат</a:t>
                      </a:r>
                      <a:endParaRPr lang="en-US" sz="700" kern="0" dirty="0">
                        <a:effectLst/>
                        <a:latin typeface="Arial" panose="020B0604020202020204" pitchFamily="34" charset="0"/>
                        <a:ea typeface="나눔고딕 ExtraBold" panose="020D0904000000000000" pitchFamily="50" charset="-127"/>
                        <a:cs typeface="Arial" panose="020B0604020202020204" pitchFamily="34" charset="0"/>
                      </a:endParaRPr>
                    </a:p>
                    <a:p>
                      <a:pPr marL="0" marR="0" lvl="0" indent="0" algn="ctr" defTabSz="912330" rtl="0" eaLnBrk="1" fontAlgn="ctr" latinLnBrk="0" hangingPunct="1">
                        <a:lnSpc>
                          <a:spcPct val="100000"/>
                        </a:lnSpc>
                        <a:spcBef>
                          <a:spcPts val="0"/>
                        </a:spcBef>
                        <a:spcAft>
                          <a:spcPts val="0"/>
                        </a:spcAft>
                        <a:buClrTx/>
                        <a:buSzTx/>
                        <a:buFontTx/>
                        <a:buNone/>
                        <a:tabLst/>
                        <a:defRPr/>
                      </a:pPr>
                      <a:r>
                        <a:rPr lang="en-US" altLang="ko-KR" sz="700" kern="0" dirty="0">
                          <a:effectLst/>
                          <a:latin typeface="Arial" panose="020B0604020202020204" pitchFamily="34" charset="0"/>
                          <a:ea typeface="나눔고딕 ExtraBold" panose="020D0904000000000000" pitchFamily="50" charset="-127"/>
                          <a:cs typeface="Arial" panose="020B0604020202020204" pitchFamily="34" charset="0"/>
                        </a:rPr>
                        <a:t>(2027-2030)</a:t>
                      </a:r>
                      <a:endParaRPr lang="ko-KR" altLang="ko-KR" sz="700" kern="100" dirty="0">
                        <a:effectLst/>
                        <a:latin typeface="Arial" panose="020B0604020202020204" pitchFamily="34" charset="0"/>
                        <a:ea typeface="나눔고딕 ExtraBold" panose="020D0904000000000000" pitchFamily="50" charset="-127"/>
                        <a:cs typeface="Arial" panose="020B0604020202020204" pitchFamily="34" charset="0"/>
                      </a:endParaRPr>
                    </a:p>
                  </a:txBody>
                  <a:tcPr marL="62865" marR="62865" marT="0"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rgbClr val="0070C0"/>
                    </a:solidFill>
                  </a:tcPr>
                </a:tc>
                <a:tc>
                  <a:txBody>
                    <a:bodyPr/>
                    <a:lstStyle/>
                    <a:p>
                      <a:pPr algn="ctr" fontAlgn="ctr" latinLnBrk="0">
                        <a:lnSpc>
                          <a:spcPct val="100000"/>
                        </a:lnSpc>
                        <a:spcAft>
                          <a:spcPts val="0"/>
                        </a:spcAft>
                      </a:pPr>
                      <a:r>
                        <a:rPr lang="mn-MN" altLang="ko-KR" sz="700" kern="0" dirty="0">
                          <a:effectLst/>
                          <a:latin typeface="Arial" panose="020B0604020202020204" pitchFamily="34" charset="0"/>
                          <a:ea typeface="나눔고딕 ExtraBold" panose="020D0904000000000000" pitchFamily="50" charset="-127"/>
                          <a:cs typeface="Arial" panose="020B0604020202020204" pitchFamily="34" charset="0"/>
                        </a:rPr>
                        <a:t>Нийт</a:t>
                      </a:r>
                      <a:endParaRPr lang="ko-KR" sz="700" kern="100" dirty="0">
                        <a:effectLst/>
                        <a:latin typeface="Arial" panose="020B0604020202020204" pitchFamily="34" charset="0"/>
                        <a:ea typeface="나눔고딕 ExtraBold" panose="020D0904000000000000" pitchFamily="50" charset="-127"/>
                        <a:cs typeface="Arial" panose="020B0604020202020204" pitchFamily="34" charset="0"/>
                      </a:endParaRPr>
                    </a:p>
                  </a:txBody>
                  <a:tcPr marL="62865" marR="62865" marT="0"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rgbClr val="0070C0"/>
                    </a:solidFill>
                  </a:tcPr>
                </a:tc>
                <a:extLst>
                  <a:ext uri="{0D108BD9-81ED-4DB2-BD59-A6C34878D82A}">
                    <a16:rowId xmlns:a16="http://schemas.microsoft.com/office/drawing/2014/main" val="10000"/>
                  </a:ext>
                </a:extLst>
              </a:tr>
              <a:tr h="386516">
                <a:tc>
                  <a:txBody>
                    <a:bodyPr/>
                    <a:lstStyle/>
                    <a:p>
                      <a:pPr algn="ctr" fontAlgn="ctr" latinLnBrk="0">
                        <a:lnSpc>
                          <a:spcPct val="115000"/>
                        </a:lnSpc>
                        <a:spcAft>
                          <a:spcPts val="0"/>
                        </a:spcAft>
                      </a:pPr>
                      <a:r>
                        <a:rPr lang="mn-MN" altLang="ko-KR" sz="800" b="1"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rPr>
                        <a:t>Улаанбаатар</a:t>
                      </a:r>
                      <a:endParaRPr lang="ko-KR" sz="800" kern="10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endParaRPr>
                    </a:p>
                  </a:txBody>
                  <a:tcPr marL="62865" marR="62865" marT="0"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accent6">
                        <a:lumMod val="20000"/>
                        <a:lumOff val="80000"/>
                      </a:schemeClr>
                    </a:solidFill>
                  </a:tcPr>
                </a:tc>
                <a:tc>
                  <a:txBody>
                    <a:bodyPr/>
                    <a:lstStyle/>
                    <a:p>
                      <a:pPr algn="ctr" fontAlgn="ctr" latinLnBrk="0">
                        <a:lnSpc>
                          <a:spcPct val="115000"/>
                        </a:lnSpc>
                        <a:spcAft>
                          <a:spcPts val="0"/>
                        </a:spcAft>
                      </a:pPr>
                      <a:r>
                        <a:rPr lang="en-US" sz="8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rPr>
                        <a:t>5</a:t>
                      </a:r>
                      <a:endParaRPr lang="ko-KR" sz="8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endParaRPr>
                    </a:p>
                  </a:txBody>
                  <a:tcPr marL="0" marR="0" marT="0"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tc>
                  <a:txBody>
                    <a:bodyPr/>
                    <a:lstStyle/>
                    <a:p>
                      <a:pPr algn="ctr" fontAlgn="ctr" latinLnBrk="0">
                        <a:lnSpc>
                          <a:spcPct val="115000"/>
                        </a:lnSpc>
                        <a:spcAft>
                          <a:spcPts val="0"/>
                        </a:spcAft>
                      </a:pPr>
                      <a:r>
                        <a:rPr lang="en-US" sz="8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rPr>
                        <a:t>30</a:t>
                      </a:r>
                      <a:endParaRPr lang="ko-KR" sz="8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endParaRPr>
                    </a:p>
                  </a:txBody>
                  <a:tcPr marL="0" marR="0" marT="0"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tc>
                  <a:txBody>
                    <a:bodyPr/>
                    <a:lstStyle/>
                    <a:p>
                      <a:pPr algn="ctr" fontAlgn="ctr" latinLnBrk="0">
                        <a:lnSpc>
                          <a:spcPct val="115000"/>
                        </a:lnSpc>
                        <a:spcAft>
                          <a:spcPts val="0"/>
                        </a:spcAft>
                      </a:pPr>
                      <a:r>
                        <a:rPr lang="en-US" sz="800" kern="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rPr>
                        <a:t>50</a:t>
                      </a:r>
                      <a:endParaRPr lang="ko-KR" sz="800" kern="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endParaRPr>
                    </a:p>
                  </a:txBody>
                  <a:tcPr marL="0" marR="0" marT="0"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tc>
                  <a:txBody>
                    <a:bodyPr/>
                    <a:lstStyle/>
                    <a:p>
                      <a:pPr algn="ctr" fontAlgn="ctr" latinLnBrk="0">
                        <a:lnSpc>
                          <a:spcPct val="115000"/>
                        </a:lnSpc>
                        <a:spcAft>
                          <a:spcPts val="0"/>
                        </a:spcAft>
                      </a:pPr>
                      <a:r>
                        <a:rPr lang="en-US" sz="800" kern="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rPr>
                        <a:t>83</a:t>
                      </a:r>
                      <a:endParaRPr lang="ko-KR" sz="800" kern="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endParaRPr>
                    </a:p>
                  </a:txBody>
                  <a:tcPr marL="0" marR="0" marT="0"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extLst>
                  <a:ext uri="{0D108BD9-81ED-4DB2-BD59-A6C34878D82A}">
                    <a16:rowId xmlns:a16="http://schemas.microsoft.com/office/drawing/2014/main" val="10001"/>
                  </a:ext>
                </a:extLst>
              </a:tr>
              <a:tr h="386516">
                <a:tc>
                  <a:txBody>
                    <a:bodyPr/>
                    <a:lstStyle/>
                    <a:p>
                      <a:pPr algn="ctr" fontAlgn="ctr" latinLnBrk="0">
                        <a:lnSpc>
                          <a:spcPct val="115000"/>
                        </a:lnSpc>
                        <a:spcAft>
                          <a:spcPts val="0"/>
                        </a:spcAft>
                      </a:pPr>
                      <a:r>
                        <a:rPr lang="mn-MN" altLang="ko-KR" sz="8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rPr>
                        <a:t>Орон</a:t>
                      </a:r>
                      <a:r>
                        <a:rPr lang="mn-MN" altLang="ko-KR" sz="800" kern="0" baseline="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rPr>
                        <a:t> нутаг</a:t>
                      </a:r>
                      <a:endParaRPr lang="ko-KR" sz="800" kern="10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endParaRPr>
                    </a:p>
                  </a:txBody>
                  <a:tcPr marL="62865" marR="62865" marT="0"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accent6">
                        <a:lumMod val="20000"/>
                        <a:lumOff val="80000"/>
                      </a:schemeClr>
                    </a:solidFill>
                  </a:tcPr>
                </a:tc>
                <a:tc>
                  <a:txBody>
                    <a:bodyPr/>
                    <a:lstStyle/>
                    <a:p>
                      <a:pPr algn="ctr" fontAlgn="ctr" latinLnBrk="0">
                        <a:lnSpc>
                          <a:spcPct val="115000"/>
                        </a:lnSpc>
                        <a:spcAft>
                          <a:spcPts val="0"/>
                        </a:spcAft>
                      </a:pPr>
                      <a:r>
                        <a:rPr lang="en-US" sz="800" kern="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rPr>
                        <a:t>-</a:t>
                      </a:r>
                      <a:endParaRPr lang="ko-KR" sz="800" kern="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endParaRPr>
                    </a:p>
                  </a:txBody>
                  <a:tcPr marL="0" marR="0" marT="0"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tc>
                  <a:txBody>
                    <a:bodyPr/>
                    <a:lstStyle/>
                    <a:p>
                      <a:pPr algn="ctr" fontAlgn="ctr" latinLnBrk="0">
                        <a:lnSpc>
                          <a:spcPct val="115000"/>
                        </a:lnSpc>
                        <a:spcAft>
                          <a:spcPts val="0"/>
                        </a:spcAft>
                      </a:pPr>
                      <a:r>
                        <a:rPr lang="en-US" sz="8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rPr>
                        <a:t>15</a:t>
                      </a:r>
                      <a:endParaRPr lang="ko-KR" sz="8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endParaRPr>
                    </a:p>
                  </a:txBody>
                  <a:tcPr marL="0" marR="0" marT="0"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tc>
                  <a:txBody>
                    <a:bodyPr/>
                    <a:lstStyle/>
                    <a:p>
                      <a:pPr algn="ctr" fontAlgn="ctr" latinLnBrk="0">
                        <a:lnSpc>
                          <a:spcPct val="115000"/>
                        </a:lnSpc>
                        <a:spcAft>
                          <a:spcPts val="0"/>
                        </a:spcAft>
                      </a:pPr>
                      <a:r>
                        <a:rPr lang="en-US" sz="8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rPr>
                        <a:t>105</a:t>
                      </a:r>
                      <a:endParaRPr lang="ko-KR" sz="8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endParaRPr>
                    </a:p>
                  </a:txBody>
                  <a:tcPr marL="0" marR="0" marT="0"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tc>
                  <a:txBody>
                    <a:bodyPr/>
                    <a:lstStyle/>
                    <a:p>
                      <a:pPr algn="ctr" fontAlgn="ctr" latinLnBrk="0">
                        <a:lnSpc>
                          <a:spcPct val="115000"/>
                        </a:lnSpc>
                        <a:spcAft>
                          <a:spcPts val="0"/>
                        </a:spcAft>
                      </a:pPr>
                      <a:r>
                        <a:rPr lang="en-US" sz="8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rPr>
                        <a:t>120</a:t>
                      </a:r>
                      <a:endParaRPr lang="ko-KR" sz="8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endParaRPr>
                    </a:p>
                  </a:txBody>
                  <a:tcPr marL="0" marR="0" marT="0"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extLst>
                  <a:ext uri="{0D108BD9-81ED-4DB2-BD59-A6C34878D82A}">
                    <a16:rowId xmlns:a16="http://schemas.microsoft.com/office/drawing/2014/main" val="10002"/>
                  </a:ext>
                </a:extLst>
              </a:tr>
              <a:tr h="386516">
                <a:tc>
                  <a:txBody>
                    <a:bodyPr/>
                    <a:lstStyle/>
                    <a:p>
                      <a:pPr algn="ctr" fontAlgn="ctr" latinLnBrk="0">
                        <a:lnSpc>
                          <a:spcPct val="115000"/>
                        </a:lnSpc>
                        <a:spcAft>
                          <a:spcPts val="0"/>
                        </a:spcAft>
                      </a:pPr>
                      <a:r>
                        <a:rPr lang="mn-MN" sz="8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rPr>
                        <a:t>Удирдлагын</a:t>
                      </a:r>
                      <a:r>
                        <a:rPr lang="mn-MN" sz="800" kern="0" baseline="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rPr>
                        <a:t> төв</a:t>
                      </a:r>
                      <a:endParaRPr lang="ko-KR" sz="800" kern="10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endParaRPr>
                    </a:p>
                  </a:txBody>
                  <a:tcPr marL="62865" marR="62865" marT="0"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accent6">
                        <a:lumMod val="20000"/>
                        <a:lumOff val="80000"/>
                      </a:schemeClr>
                    </a:solidFill>
                  </a:tcPr>
                </a:tc>
                <a:tc>
                  <a:txBody>
                    <a:bodyPr/>
                    <a:lstStyle/>
                    <a:p>
                      <a:pPr algn="ctr" fontAlgn="ctr" latinLnBrk="0">
                        <a:lnSpc>
                          <a:spcPct val="115000"/>
                        </a:lnSpc>
                        <a:spcAft>
                          <a:spcPts val="0"/>
                        </a:spcAft>
                      </a:pPr>
                      <a:r>
                        <a:rPr lang="en-US" sz="800" kern="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rPr>
                        <a:t>1</a:t>
                      </a:r>
                      <a:endParaRPr lang="ko-KR" sz="800" kern="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endParaRPr>
                    </a:p>
                  </a:txBody>
                  <a:tcPr marL="0" marR="0" marT="0"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tc>
                  <a:txBody>
                    <a:bodyPr/>
                    <a:lstStyle/>
                    <a:p>
                      <a:pPr algn="ctr" fontAlgn="ctr" latinLnBrk="0">
                        <a:lnSpc>
                          <a:spcPct val="115000"/>
                        </a:lnSpc>
                        <a:spcAft>
                          <a:spcPts val="0"/>
                        </a:spcAft>
                      </a:pPr>
                      <a:r>
                        <a:rPr lang="en-US" sz="800" kern="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rPr>
                        <a:t>4</a:t>
                      </a:r>
                      <a:endParaRPr lang="ko-KR" sz="800" kern="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endParaRPr>
                    </a:p>
                  </a:txBody>
                  <a:tcPr marL="0" marR="0" marT="0"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tc>
                  <a:txBody>
                    <a:bodyPr/>
                    <a:lstStyle/>
                    <a:p>
                      <a:pPr algn="ctr" fontAlgn="ctr" latinLnBrk="0">
                        <a:lnSpc>
                          <a:spcPct val="115000"/>
                        </a:lnSpc>
                        <a:spcAft>
                          <a:spcPts val="0"/>
                        </a:spcAft>
                      </a:pPr>
                      <a:r>
                        <a:rPr lang="en-US" sz="8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rPr>
                        <a:t>4</a:t>
                      </a:r>
                      <a:endParaRPr lang="ko-KR" sz="8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endParaRPr>
                    </a:p>
                  </a:txBody>
                  <a:tcPr marL="0" marR="0" marT="0"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tc>
                  <a:txBody>
                    <a:bodyPr/>
                    <a:lstStyle/>
                    <a:p>
                      <a:pPr algn="ctr" fontAlgn="ctr" latinLnBrk="0">
                        <a:lnSpc>
                          <a:spcPct val="115000"/>
                        </a:lnSpc>
                        <a:spcAft>
                          <a:spcPts val="0"/>
                        </a:spcAft>
                      </a:pPr>
                      <a:r>
                        <a:rPr lang="en-US" sz="8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rPr>
                        <a:t>9</a:t>
                      </a:r>
                      <a:endParaRPr lang="ko-KR" sz="8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endParaRPr>
                    </a:p>
                  </a:txBody>
                  <a:tcPr marL="0" marR="0" marT="0"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extLst>
                  <a:ext uri="{0D108BD9-81ED-4DB2-BD59-A6C34878D82A}">
                    <a16:rowId xmlns:a16="http://schemas.microsoft.com/office/drawing/2014/main" val="10003"/>
                  </a:ext>
                </a:extLst>
              </a:tr>
            </a:tbl>
          </a:graphicData>
        </a:graphic>
      </p:graphicFrame>
      <p:pic>
        <p:nvPicPr>
          <p:cNvPr id="29" name="그림 28" descr="EMB000010a4bd3b"/>
          <p:cNvPicPr/>
          <p:nvPr/>
        </p:nvPicPr>
        <p:blipFill>
          <a:blip r:embed="rId2" cstate="print">
            <a:extLst>
              <a:ext uri="{28A0092B-C50C-407E-A947-70E740481C1C}">
                <a14:useLocalDpi xmlns:a14="http://schemas.microsoft.com/office/drawing/2010/main" val="0"/>
              </a:ext>
            </a:extLst>
          </a:blip>
          <a:srcRect b="18077"/>
          <a:stretch>
            <a:fillRect/>
          </a:stretch>
        </p:blipFill>
        <p:spPr bwMode="auto">
          <a:xfrm>
            <a:off x="401163" y="1823632"/>
            <a:ext cx="4026900" cy="2013700"/>
          </a:xfrm>
          <a:prstGeom prst="rect">
            <a:avLst/>
          </a:prstGeom>
          <a:noFill/>
          <a:ln>
            <a:noFill/>
          </a:ln>
        </p:spPr>
      </p:pic>
      <p:sp>
        <p:nvSpPr>
          <p:cNvPr id="33" name="직사각형 32"/>
          <p:cNvSpPr/>
          <p:nvPr/>
        </p:nvSpPr>
        <p:spPr>
          <a:xfrm>
            <a:off x="255847" y="908720"/>
            <a:ext cx="8888161" cy="394210"/>
          </a:xfrm>
          <a:prstGeom prst="rect">
            <a:avLst/>
          </a:prstGeom>
        </p:spPr>
        <p:txBody>
          <a:bodyPr wrap="square">
            <a:spAutoFit/>
          </a:bodyPr>
          <a:lstStyle/>
          <a:p>
            <a:pPr marL="361245" indent="-361245" eaLnBrk="0" fontAlgn="base" latinLnBrk="0" hangingPunct="0">
              <a:lnSpc>
                <a:spcPct val="120000"/>
              </a:lnSpc>
              <a:spcBef>
                <a:spcPct val="20000"/>
              </a:spcBef>
              <a:spcAft>
                <a:spcPct val="0"/>
              </a:spcAft>
              <a:buSzPct val="170000"/>
              <a:buBlip>
                <a:blip r:embed="rId3"/>
              </a:buBlip>
            </a:pPr>
            <a:r>
              <a:rPr kumimoji="1" lang="mn-MN" altLang="ko-KR" dirty="0">
                <a:solidFill>
                  <a:srgbClr val="000000"/>
                </a:solidFill>
                <a:latin typeface="Arial" panose="020B0604020202020204" pitchFamily="34" charset="0"/>
                <a:ea typeface="나눔고딕 ExtraBold" panose="020D0904000000000000" pitchFamily="50" charset="-127"/>
                <a:cs typeface="Arial" panose="020B0604020202020204" pitchFamily="34" charset="0"/>
              </a:rPr>
              <a:t>Зогсоолын мэдээлэл удирдлагын систем</a:t>
            </a:r>
            <a:endParaRPr kumimoji="1" lang="en-US" altLang="ko-KR" dirty="0">
              <a:solidFill>
                <a:srgbClr val="000000"/>
              </a:solidFill>
              <a:latin typeface="Arial" panose="020B0604020202020204" pitchFamily="34" charset="0"/>
              <a:ea typeface="나눔고딕 ExtraBold" panose="020D0904000000000000" pitchFamily="50" charset="-127"/>
              <a:cs typeface="Arial" panose="020B0604020202020204" pitchFamily="34" charset="0"/>
            </a:endParaRPr>
          </a:p>
        </p:txBody>
      </p:sp>
      <p:sp>
        <p:nvSpPr>
          <p:cNvPr id="41" name="슬라이드 번호 개체 틀 2"/>
          <p:cNvSpPr txBox="1">
            <a:spLocks/>
          </p:cNvSpPr>
          <p:nvPr/>
        </p:nvSpPr>
        <p:spPr>
          <a:xfrm>
            <a:off x="8748464" y="6597352"/>
            <a:ext cx="360040" cy="241086"/>
          </a:xfrm>
          <a:prstGeom prst="rect">
            <a:avLst/>
          </a:prstGeom>
        </p:spPr>
        <p:txBody>
          <a:bodyPr/>
          <a:lstStyle>
            <a:defPPr>
              <a:defRPr lang="ko-KR"/>
            </a:defPPr>
            <a:lvl1pPr marL="0" algn="l" defTabSz="914400" rtl="0" eaLnBrk="1" latinLnBrk="1" hangingPunct="1">
              <a:defRPr sz="1800" kern="1200">
                <a:solidFill>
                  <a:schemeClr val="tx1"/>
                </a:solidFill>
                <a:latin typeface="+mn-lt"/>
                <a:ea typeface="+mn-ea"/>
                <a:cs typeface="+mn-cs"/>
              </a:defRPr>
            </a:lvl1pPr>
            <a:lvl2pPr marL="457200" algn="l" defTabSz="914400" rtl="0" eaLnBrk="1" latinLnBrk="1" hangingPunct="1">
              <a:defRPr sz="1800" kern="1200">
                <a:solidFill>
                  <a:schemeClr val="tx1"/>
                </a:solidFill>
                <a:latin typeface="+mn-lt"/>
                <a:ea typeface="+mn-ea"/>
                <a:cs typeface="+mn-cs"/>
              </a:defRPr>
            </a:lvl2pPr>
            <a:lvl3pPr marL="914400" algn="l" defTabSz="914400" rtl="0" eaLnBrk="1" latinLnBrk="1" hangingPunct="1">
              <a:defRPr sz="1800" kern="1200">
                <a:solidFill>
                  <a:schemeClr val="tx1"/>
                </a:solidFill>
                <a:latin typeface="+mn-lt"/>
                <a:ea typeface="+mn-ea"/>
                <a:cs typeface="+mn-cs"/>
              </a:defRPr>
            </a:lvl3pPr>
            <a:lvl4pPr marL="1371600" algn="l" defTabSz="914400" rtl="0" eaLnBrk="1" latinLnBrk="1" hangingPunct="1">
              <a:defRPr sz="1800" kern="1200">
                <a:solidFill>
                  <a:schemeClr val="tx1"/>
                </a:solidFill>
                <a:latin typeface="+mn-lt"/>
                <a:ea typeface="+mn-ea"/>
                <a:cs typeface="+mn-cs"/>
              </a:defRPr>
            </a:lvl4pPr>
            <a:lvl5pPr marL="1828800" algn="l" defTabSz="914400" rtl="0" eaLnBrk="1" latinLnBrk="1" hangingPunct="1">
              <a:defRPr sz="1800" kern="1200">
                <a:solidFill>
                  <a:schemeClr val="tx1"/>
                </a:solidFill>
                <a:latin typeface="+mn-lt"/>
                <a:ea typeface="+mn-ea"/>
                <a:cs typeface="+mn-cs"/>
              </a:defRPr>
            </a:lvl5pPr>
            <a:lvl6pPr marL="2286000" algn="l" defTabSz="914400" rtl="0" eaLnBrk="1" latinLnBrk="1" hangingPunct="1">
              <a:defRPr sz="1800" kern="1200">
                <a:solidFill>
                  <a:schemeClr val="tx1"/>
                </a:solidFill>
                <a:latin typeface="+mn-lt"/>
                <a:ea typeface="+mn-ea"/>
                <a:cs typeface="+mn-cs"/>
              </a:defRPr>
            </a:lvl6pPr>
            <a:lvl7pPr marL="2743200" algn="l" defTabSz="914400" rtl="0" eaLnBrk="1" latinLnBrk="1" hangingPunct="1">
              <a:defRPr sz="1800" kern="1200">
                <a:solidFill>
                  <a:schemeClr val="tx1"/>
                </a:solidFill>
                <a:latin typeface="+mn-lt"/>
                <a:ea typeface="+mn-ea"/>
                <a:cs typeface="+mn-cs"/>
              </a:defRPr>
            </a:lvl7pPr>
            <a:lvl8pPr marL="3200400" algn="l" defTabSz="914400" rtl="0" eaLnBrk="1" latinLnBrk="1" hangingPunct="1">
              <a:defRPr sz="1800" kern="1200">
                <a:solidFill>
                  <a:schemeClr val="tx1"/>
                </a:solidFill>
                <a:latin typeface="+mn-lt"/>
                <a:ea typeface="+mn-ea"/>
                <a:cs typeface="+mn-cs"/>
              </a:defRPr>
            </a:lvl8pPr>
            <a:lvl9pPr marL="3657600" algn="l" defTabSz="914400" rtl="0" eaLnBrk="1" latinLnBrk="1" hangingPunct="1">
              <a:defRPr sz="1800" kern="1200">
                <a:solidFill>
                  <a:schemeClr val="tx1"/>
                </a:solidFill>
                <a:latin typeface="+mn-lt"/>
                <a:ea typeface="+mn-ea"/>
                <a:cs typeface="+mn-cs"/>
              </a:defRPr>
            </a:lvl9pPr>
          </a:lstStyle>
          <a:p>
            <a:pPr algn="r"/>
            <a:r>
              <a:rPr lang="de-DE" sz="1000" dirty="0">
                <a:latin typeface="Arial" panose="020B0604020202020204" pitchFamily="34" charset="0"/>
                <a:ea typeface="나눔고딕 ExtraBold" panose="020D0904000000000000" pitchFamily="50" charset="-127"/>
                <a:cs typeface="Arial" panose="020B0604020202020204" pitchFamily="34" charset="0"/>
              </a:rPr>
              <a:t>40</a:t>
            </a:r>
          </a:p>
        </p:txBody>
      </p:sp>
      <p:sp>
        <p:nvSpPr>
          <p:cNvPr id="21" name="텍스트"/>
          <p:cNvSpPr txBox="1"/>
          <p:nvPr/>
        </p:nvSpPr>
        <p:spPr>
          <a:xfrm>
            <a:off x="4716016" y="1844824"/>
            <a:ext cx="1496082" cy="215444"/>
          </a:xfrm>
          <a:prstGeom prst="rect">
            <a:avLst/>
          </a:prstGeom>
          <a:noFill/>
        </p:spPr>
        <p:txBody>
          <a:bodyPr wrap="square" lIns="0" tIns="0" rIns="0" bIns="0" rtlCol="0" anchor="ctr">
            <a:spAutoFit/>
          </a:bodyPr>
          <a:lstStyle>
            <a:defPPr>
              <a:defRPr lang="ko-KR"/>
            </a:defPPr>
            <a:lvl1pPr lvl="0" indent="-266700" algn="ctr" defTabSz="914400">
              <a:spcBef>
                <a:spcPct val="0"/>
              </a:spcBef>
              <a:spcAft>
                <a:spcPts val="100"/>
              </a:spcAft>
              <a:buSzPct val="120000"/>
              <a:tabLst>
                <a:tab pos="177800" algn="l"/>
                <a:tab pos="803275" algn="l"/>
              </a:tabLst>
              <a:defRPr sz="1800" b="1" kern="1000" spc="-50">
                <a:ln>
                  <a:noFill/>
                  <a:prstDash val="solid"/>
                </a:ln>
                <a:gradFill rotWithShape="1">
                  <a:gsLst>
                    <a:gs pos="50000">
                      <a:schemeClr val="bg1"/>
                    </a:gs>
                    <a:gs pos="100000">
                      <a:schemeClr val="bg1"/>
                    </a:gs>
                  </a:gsLst>
                  <a:lin ang="5400000"/>
                </a:gradFill>
                <a:latin typeface="Rix정고딕 M" pitchFamily="18" charset="-127"/>
                <a:ea typeface="Rix정고딕 M" pitchFamily="18" charset="-127"/>
                <a:cs typeface="Arial" pitchFamily="34" charset="0"/>
              </a:defRPr>
            </a:lvl1pPr>
          </a:lstStyle>
          <a:p>
            <a:pPr algn="l">
              <a:defRPr/>
            </a:pPr>
            <a:r>
              <a:rPr lang="mn-MN" altLang="ko-KR" sz="1400" dirty="0">
                <a:gradFill rotWithShape="1">
                  <a:gsLst>
                    <a:gs pos="0">
                      <a:srgbClr val="FFE400"/>
                    </a:gs>
                    <a:gs pos="100000">
                      <a:srgbClr val="FA8006"/>
                    </a:gs>
                  </a:gsLst>
                  <a:lin ang="5400000"/>
                </a:gradFill>
                <a:effectLst>
                  <a:glow rad="88900">
                    <a:prstClr val="black">
                      <a:alpha val="60000"/>
                    </a:prstClr>
                  </a:glow>
                  <a:outerShdw blurRad="50800" dist="38100" dir="5040000" algn="tl">
                    <a:prstClr val="black">
                      <a:alpha val="70000"/>
                    </a:prstClr>
                  </a:outerShdw>
                </a:effectLst>
                <a:latin typeface="Arial" panose="020B0604020202020204" pitchFamily="34" charset="0"/>
                <a:ea typeface="Arial Unicode MS" panose="020B0604020202020204" pitchFamily="50" charset="-127"/>
              </a:rPr>
              <a:t>Улаанбаатар</a:t>
            </a:r>
            <a:endParaRPr lang="en-US" altLang="ko-KR" sz="1400" dirty="0">
              <a:gradFill rotWithShape="1">
                <a:gsLst>
                  <a:gs pos="0">
                    <a:srgbClr val="FFE400"/>
                  </a:gs>
                  <a:gs pos="100000">
                    <a:srgbClr val="FA8006"/>
                  </a:gs>
                </a:gsLst>
                <a:lin ang="5400000"/>
              </a:gradFill>
              <a:effectLst>
                <a:glow rad="88900">
                  <a:prstClr val="black">
                    <a:alpha val="60000"/>
                  </a:prstClr>
                </a:glow>
                <a:outerShdw blurRad="50800" dist="38100" dir="5040000" algn="tl">
                  <a:prstClr val="black">
                    <a:alpha val="70000"/>
                  </a:prstClr>
                </a:outerShdw>
              </a:effectLst>
              <a:latin typeface="Arial" panose="020B0604020202020204" pitchFamily="34" charset="0"/>
              <a:ea typeface="Arial Unicode MS" panose="020B0604020202020204" pitchFamily="50" charset="-127"/>
            </a:endParaRPr>
          </a:p>
        </p:txBody>
      </p:sp>
      <p:sp>
        <p:nvSpPr>
          <p:cNvPr id="22" name="TextBox 21"/>
          <p:cNvSpPr txBox="1"/>
          <p:nvPr/>
        </p:nvSpPr>
        <p:spPr>
          <a:xfrm>
            <a:off x="143508" y="44624"/>
            <a:ext cx="8856984" cy="523220"/>
          </a:xfrm>
          <a:prstGeom prst="rect">
            <a:avLst/>
          </a:prstGeom>
          <a:noFill/>
        </p:spPr>
        <p:txBody>
          <a:bodyPr wrap="square" rtlCol="0">
            <a:spAutoFit/>
          </a:bodyPr>
          <a:lstStyle/>
          <a:p>
            <a:pPr algn="ctr" fontAlgn="base">
              <a:spcBef>
                <a:spcPct val="0"/>
              </a:spcBef>
              <a:spcAft>
                <a:spcPct val="0"/>
              </a:spcAft>
              <a:defRPr/>
            </a:pPr>
            <a:r>
              <a:rPr kumimoji="1" lang="ru-RU" altLang="ko-KR" sz="2800" dirty="0">
                <a:solidFill>
                  <a:srgbClr val="FFFFFF"/>
                </a:solidFill>
                <a:latin typeface="Arial" panose="020B0604020202020204" pitchFamily="34" charset="0"/>
                <a:ea typeface="나눔고딕 ExtraBold" panose="020D0904000000000000" pitchFamily="50" charset="-127"/>
                <a:cs typeface="Arial" panose="020B0604020202020204" pitchFamily="34" charset="0"/>
              </a:rPr>
              <a:t>ТУС-ын Дэд системүүдийн суурь дизайн</a:t>
            </a:r>
            <a:endParaRPr kumimoji="1" lang="en-US" altLang="ko-KR" sz="2800" dirty="0">
              <a:solidFill>
                <a:srgbClr val="FFFFFF"/>
              </a:solidFill>
              <a:latin typeface="Arial" panose="020B0604020202020204" pitchFamily="34" charset="0"/>
              <a:ea typeface="나눔고딕 ExtraBold" panose="020D0904000000000000" pitchFamily="50" charset="-127"/>
              <a:cs typeface="Arial" panose="020B0604020202020204" pitchFamily="34" charset="0"/>
            </a:endParaRPr>
          </a:p>
        </p:txBody>
      </p:sp>
      <p:sp>
        <p:nvSpPr>
          <p:cNvPr id="23" name="텍스트"/>
          <p:cNvSpPr txBox="1"/>
          <p:nvPr/>
        </p:nvSpPr>
        <p:spPr>
          <a:xfrm>
            <a:off x="4716463" y="3403693"/>
            <a:ext cx="936104" cy="215444"/>
          </a:xfrm>
          <a:prstGeom prst="rect">
            <a:avLst/>
          </a:prstGeom>
          <a:noFill/>
        </p:spPr>
        <p:txBody>
          <a:bodyPr wrap="square" lIns="0" tIns="0" rIns="0" bIns="0" rtlCol="0" anchor="ctr">
            <a:spAutoFit/>
          </a:bodyPr>
          <a:lstStyle>
            <a:defPPr>
              <a:defRPr lang="ko-KR"/>
            </a:defPPr>
            <a:lvl1pPr lvl="0" indent="-266700" algn="ctr" defTabSz="914400">
              <a:spcBef>
                <a:spcPct val="0"/>
              </a:spcBef>
              <a:spcAft>
                <a:spcPts val="100"/>
              </a:spcAft>
              <a:buSzPct val="120000"/>
              <a:tabLst>
                <a:tab pos="177800" algn="l"/>
                <a:tab pos="803275" algn="l"/>
              </a:tabLst>
              <a:defRPr sz="1800" b="1" kern="1000" spc="-50">
                <a:ln>
                  <a:noFill/>
                  <a:prstDash val="solid"/>
                </a:ln>
                <a:gradFill rotWithShape="1">
                  <a:gsLst>
                    <a:gs pos="50000">
                      <a:schemeClr val="bg1"/>
                    </a:gs>
                    <a:gs pos="100000">
                      <a:schemeClr val="bg1"/>
                    </a:gs>
                  </a:gsLst>
                  <a:lin ang="5400000"/>
                </a:gradFill>
                <a:latin typeface="Rix정고딕 M" pitchFamily="18" charset="-127"/>
                <a:ea typeface="Rix정고딕 M" pitchFamily="18" charset="-127"/>
                <a:cs typeface="Arial" pitchFamily="34" charset="0"/>
              </a:defRPr>
            </a:lvl1pPr>
          </a:lstStyle>
          <a:p>
            <a:pPr algn="l">
              <a:defRPr/>
            </a:pPr>
            <a:r>
              <a:rPr lang="mn-MN" altLang="ko-KR" sz="1400" dirty="0">
                <a:gradFill rotWithShape="1">
                  <a:gsLst>
                    <a:gs pos="0">
                      <a:srgbClr val="FFE400"/>
                    </a:gs>
                    <a:gs pos="100000">
                      <a:srgbClr val="FA8006"/>
                    </a:gs>
                  </a:gsLst>
                  <a:lin ang="5400000"/>
                </a:gradFill>
                <a:effectLst>
                  <a:glow rad="88900">
                    <a:prstClr val="black">
                      <a:alpha val="60000"/>
                    </a:prstClr>
                  </a:glow>
                  <a:outerShdw blurRad="50800" dist="38100" dir="5040000" algn="tl">
                    <a:prstClr val="black">
                      <a:alpha val="70000"/>
                    </a:prstClr>
                  </a:outerShdw>
                </a:effectLst>
                <a:latin typeface="Arial" panose="020B0604020202020204" pitchFamily="34" charset="0"/>
                <a:ea typeface="Arial Unicode MS" panose="020B0604020202020204" pitchFamily="50" charset="-127"/>
              </a:rPr>
              <a:t>Орон нутаг</a:t>
            </a:r>
            <a:endParaRPr lang="en-US" altLang="ko-KR" sz="1400" dirty="0">
              <a:gradFill rotWithShape="1">
                <a:gsLst>
                  <a:gs pos="0">
                    <a:srgbClr val="FFE400"/>
                  </a:gs>
                  <a:gs pos="100000">
                    <a:srgbClr val="FA8006"/>
                  </a:gs>
                </a:gsLst>
                <a:lin ang="5400000"/>
              </a:gradFill>
              <a:effectLst>
                <a:glow rad="88900">
                  <a:prstClr val="black">
                    <a:alpha val="60000"/>
                  </a:prstClr>
                </a:glow>
                <a:outerShdw blurRad="50800" dist="38100" dir="5040000" algn="tl">
                  <a:prstClr val="black">
                    <a:alpha val="70000"/>
                  </a:prstClr>
                </a:outerShdw>
              </a:effectLst>
              <a:latin typeface="Arial" panose="020B0604020202020204" pitchFamily="34" charset="0"/>
              <a:ea typeface="Arial Unicode MS" panose="020B0604020202020204" pitchFamily="50" charset="-127"/>
            </a:endParaRPr>
          </a:p>
        </p:txBody>
      </p:sp>
    </p:spTree>
    <p:extLst>
      <p:ext uri="{BB962C8B-B14F-4D97-AF65-F5344CB8AC3E}">
        <p14:creationId xmlns:p14="http://schemas.microsoft.com/office/powerpoint/2010/main" val="3374163157"/>
      </p:ext>
    </p:extLst>
  </p:cSld>
  <p:clrMapOvr>
    <a:masterClrMapping/>
  </p:clrMapOvr>
  <p:transition>
    <p:fade/>
  </p:transition>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직사각형 5"/>
          <p:cNvSpPr/>
          <p:nvPr/>
        </p:nvSpPr>
        <p:spPr>
          <a:xfrm>
            <a:off x="1588" y="2670001"/>
            <a:ext cx="9144000" cy="414337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062" tIns="45530" rIns="91062" bIns="45530" anchor="ctr"/>
          <a:lstStyle/>
          <a:p>
            <a:pPr algn="ctr">
              <a:defRPr/>
            </a:pPr>
            <a:endParaRPr lang="ko-KR" altLang="en-US" b="1">
              <a:solidFill>
                <a:prstClr val="white"/>
              </a:solidFill>
              <a:latin typeface="Times New Roman" panose="02020603050405020304" pitchFamily="18" charset="0"/>
              <a:cs typeface="Times New Roman" panose="02020603050405020304" pitchFamily="18" charset="0"/>
            </a:endParaRPr>
          </a:p>
        </p:txBody>
      </p:sp>
      <p:sp>
        <p:nvSpPr>
          <p:cNvPr id="31" name="AutoShape 224"/>
          <p:cNvSpPr>
            <a:spLocks noChangeArrowheads="1"/>
          </p:cNvSpPr>
          <p:nvPr/>
        </p:nvSpPr>
        <p:spPr bwMode="auto">
          <a:xfrm>
            <a:off x="4601886" y="1799575"/>
            <a:ext cx="4200876" cy="3069288"/>
          </a:xfrm>
          <a:prstGeom prst="roundRect">
            <a:avLst>
              <a:gd name="adj" fmla="val 2704"/>
            </a:avLst>
          </a:prstGeom>
          <a:solidFill>
            <a:schemeClr val="bg1"/>
          </a:solidFill>
          <a:ln w="19050">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57546"/>
            <a:endParaRPr lang="ko-KR" altLang="en-US" dirty="0">
              <a:solidFill>
                <a:srgbClr val="FFFFFF"/>
              </a:solidFill>
              <a:latin typeface="Times New Roman" panose="02020603050405020304" pitchFamily="18" charset="0"/>
              <a:ea typeface="-윤고딕340" panose="02030504000101010101" pitchFamily="18" charset="-127"/>
              <a:cs typeface="Times New Roman" panose="02020603050405020304" pitchFamily="18" charset="0"/>
            </a:endParaRPr>
          </a:p>
        </p:txBody>
      </p:sp>
      <p:sp>
        <p:nvSpPr>
          <p:cNvPr id="92" name="AutoShape 212"/>
          <p:cNvSpPr>
            <a:spLocks noChangeArrowheads="1"/>
          </p:cNvSpPr>
          <p:nvPr/>
        </p:nvSpPr>
        <p:spPr bwMode="auto">
          <a:xfrm>
            <a:off x="4602690" y="1421069"/>
            <a:ext cx="4213625" cy="323966"/>
          </a:xfrm>
          <a:prstGeom prst="roundRect">
            <a:avLst>
              <a:gd name="adj" fmla="val 16667"/>
            </a:avLst>
          </a:prstGeom>
          <a:solidFill>
            <a:srgbClr val="301E70"/>
          </a:solidFill>
          <a:ln w="9525" algn="ctr">
            <a:noFill/>
            <a:round/>
            <a:headEnd/>
            <a:tailEnd/>
          </a:ln>
          <a:effectLst>
            <a:outerShdw dist="35921" dir="2700000" algn="ctr" rotWithShape="0">
              <a:srgbClr val="CECFCE"/>
            </a:outerShdw>
          </a:effectLst>
        </p:spPr>
        <p:txBody>
          <a:bodyPr wrap="none" lIns="95754" tIns="47877" rIns="95754" bIns="47877" anchor="ctr"/>
          <a:lstStyle/>
          <a:p>
            <a:pPr algn="ctr" defTabSz="839429" latinLnBrk="0">
              <a:defRPr/>
            </a:pPr>
            <a:r>
              <a:rPr lang="mn-MN" altLang="ko-KR" kern="0" dirty="0">
                <a:solidFill>
                  <a:sysClr val="window" lastClr="FFFFFF"/>
                </a:solidFill>
                <a:latin typeface="Arial" panose="020B0604020202020204" pitchFamily="34" charset="0"/>
                <a:ea typeface="나눔고딕 Bold" panose="020D0804000000000000" pitchFamily="50" charset="-127"/>
                <a:cs typeface="Arial" panose="020B0604020202020204" pitchFamily="34" charset="0"/>
              </a:rPr>
              <a:t>Хэрэгжүүлэх стратеги</a:t>
            </a:r>
            <a:r>
              <a:rPr lang="en-US" altLang="ko-KR" kern="0" dirty="0">
                <a:solidFill>
                  <a:sysClr val="window" lastClr="FFFFFF"/>
                </a:solidFill>
                <a:latin typeface="Arial" panose="020B0604020202020204" pitchFamily="34" charset="0"/>
                <a:ea typeface="나눔고딕 Bold" panose="020D0804000000000000" pitchFamily="50" charset="-127"/>
                <a:cs typeface="Arial" panose="020B0604020202020204" pitchFamily="34" charset="0"/>
              </a:rPr>
              <a:t> &amp; </a:t>
            </a:r>
            <a:r>
              <a:rPr lang="mn-MN" altLang="ko-KR" kern="0" dirty="0">
                <a:solidFill>
                  <a:sysClr val="window" lastClr="FFFFFF"/>
                </a:solidFill>
                <a:latin typeface="Arial" panose="020B0604020202020204" pitchFamily="34" charset="0"/>
                <a:ea typeface="나눔고딕 Bold" panose="020D0804000000000000" pitchFamily="50" charset="-127"/>
                <a:cs typeface="Arial" panose="020B0604020202020204" pitchFamily="34" charset="0"/>
              </a:rPr>
              <a:t>төлөвлөгөө</a:t>
            </a:r>
            <a:endParaRPr lang="ko-KR" altLang="en-US" kern="0" dirty="0">
              <a:solidFill>
                <a:sysClr val="window" lastClr="FFFFFF"/>
              </a:solidFill>
              <a:latin typeface="Arial" panose="020B0604020202020204" pitchFamily="34" charset="0"/>
              <a:ea typeface="나눔고딕 Bold" panose="020D0804000000000000" pitchFamily="50" charset="-127"/>
              <a:cs typeface="Arial" panose="020B0604020202020204" pitchFamily="34" charset="0"/>
            </a:endParaRPr>
          </a:p>
        </p:txBody>
      </p:sp>
      <p:sp>
        <p:nvSpPr>
          <p:cNvPr id="60" name="직사각형 59"/>
          <p:cNvSpPr/>
          <p:nvPr/>
        </p:nvSpPr>
        <p:spPr bwMode="auto">
          <a:xfrm>
            <a:off x="4713154" y="2074783"/>
            <a:ext cx="4078372" cy="1290418"/>
          </a:xfrm>
          <a:prstGeom prst="rect">
            <a:avLst/>
          </a:prstGeom>
        </p:spPr>
        <p:txBody>
          <a:bodyPr wrap="square" lIns="0" tIns="0" rIns="0" bIns="0">
            <a:spAutoFit/>
          </a:bodyPr>
          <a:lstStyle/>
          <a:p>
            <a:pPr marL="88900" indent="-88900">
              <a:lnSpc>
                <a:spcPct val="110000"/>
              </a:lnSpc>
              <a:buFont typeface="Arial"/>
              <a:buChar char="•"/>
              <a:defRPr lang="ko-KR"/>
            </a:pPr>
            <a:r>
              <a:rPr lang="en-US" altLang="ko-KR" sz="11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B0600000101010101" charset="-127"/>
                <a:cs typeface="Arial" panose="020B0604020202020204" pitchFamily="34" charset="0"/>
              </a:rPr>
              <a:t>2</a:t>
            </a:r>
            <a:r>
              <a:rPr lang="mn-MN" altLang="ko-KR" sz="11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B0600000101010101" charset="-127"/>
                <a:cs typeface="Arial" panose="020B0604020202020204" pitchFamily="34" charset="0"/>
              </a:rPr>
              <a:t>-р үе шатнаас</a:t>
            </a:r>
            <a:r>
              <a:rPr lang="en-US" altLang="ko-KR" sz="11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B0600000101010101" charset="-127"/>
                <a:cs typeface="Arial" panose="020B0604020202020204" pitchFamily="34" charset="0"/>
              </a:rPr>
              <a:t> </a:t>
            </a:r>
            <a:r>
              <a:rPr lang="mn-MN" altLang="ko-KR" sz="11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B0600000101010101" charset="-127"/>
                <a:cs typeface="Arial" panose="020B0604020202020204" pitchFamily="34" charset="0"/>
              </a:rPr>
              <a:t>туршилтын төслийг эхлүүлж, 10 байршлыг сонгон, нийтийн дугуйн хэрэглээг нэмэгдүүлнэ</a:t>
            </a:r>
            <a:r>
              <a:rPr lang="en-US" altLang="ko-KR" sz="1100" dirty="0">
                <a:ln w="9525">
                  <a:solidFill>
                    <a:srgbClr val="4F81BD">
                      <a:shade val="50000"/>
                      <a:alpha val="0"/>
                    </a:srgbClr>
                  </a:solidFill>
                </a:ln>
                <a:effectLst>
                  <a:glow rad="63500">
                    <a:prstClr val="white">
                      <a:alpha val="40000"/>
                    </a:prstClr>
                  </a:glow>
                </a:effectLst>
                <a:latin typeface="나눔고딕 Bold" panose="020B0600000101010101" charset="-127"/>
                <a:ea typeface="나눔고딕 Bold" panose="020B0600000101010101" charset="-127"/>
                <a:cs typeface="Times New Roman" panose="02020603050405020304" pitchFamily="18" charset="0"/>
              </a:rPr>
              <a:t>.</a:t>
            </a:r>
          </a:p>
          <a:p>
            <a:pPr marL="88900" indent="-88900">
              <a:lnSpc>
                <a:spcPct val="110000"/>
              </a:lnSpc>
              <a:buFont typeface="Arial"/>
              <a:buChar char="•"/>
              <a:defRPr lang="ko-KR"/>
            </a:pPr>
            <a:r>
              <a:rPr lang="mn-MN" altLang="ko-KR" sz="11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B0600000101010101" charset="-127"/>
                <a:cs typeface="Arial" panose="020B0604020202020204" pitchFamily="34" charset="0"/>
              </a:rPr>
              <a:t>Нийтийн дугуйн системийг суурилуулж, нэмэлт тоног төхөөрөмжүүдийг нийлүүлнэ</a:t>
            </a:r>
            <a:r>
              <a:rPr lang="en-US" altLang="ko-KR" sz="1100" dirty="0">
                <a:ln w="9525">
                  <a:solidFill>
                    <a:srgbClr val="4F81BD">
                      <a:shade val="50000"/>
                      <a:alpha val="0"/>
                    </a:srgbClr>
                  </a:solidFill>
                </a:ln>
                <a:effectLst>
                  <a:glow rad="63500">
                    <a:prstClr val="white">
                      <a:alpha val="40000"/>
                    </a:prstClr>
                  </a:glow>
                </a:effectLst>
                <a:latin typeface="나눔고딕 Bold" panose="020B0600000101010101" charset="-127"/>
                <a:ea typeface="나눔고딕 Bold" panose="020B0600000101010101" charset="-127"/>
                <a:cs typeface="Times New Roman" panose="02020603050405020304" pitchFamily="18" charset="0"/>
              </a:rPr>
              <a:t>.</a:t>
            </a:r>
          </a:p>
          <a:p>
            <a:pPr marL="88900" indent="-88900">
              <a:lnSpc>
                <a:spcPct val="110000"/>
              </a:lnSpc>
              <a:buFont typeface="Arial"/>
              <a:buChar char="•"/>
              <a:defRPr lang="ko-KR"/>
            </a:pPr>
            <a:r>
              <a:rPr lang="mn-MN" altLang="ko-KR" sz="11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B0600000101010101" charset="-127"/>
                <a:cs typeface="Arial" panose="020B0604020202020204" pitchFamily="34" charset="0"/>
              </a:rPr>
              <a:t>Нийтийн тээврийн картыг төлбөрийн хэрэгслээр ашиглах боломжтой болно, мөн утасгүй сүлжээг зогсоолууд болон удирдлагын төвийн харилцаа холбоонд ашиглана</a:t>
            </a:r>
            <a:r>
              <a:rPr lang="mn-MN" altLang="ko-KR" sz="1100" dirty="0">
                <a:ln w="9525">
                  <a:solidFill>
                    <a:srgbClr val="4F81BD">
                      <a:shade val="50000"/>
                      <a:alpha val="0"/>
                    </a:srgbClr>
                  </a:solidFill>
                </a:ln>
                <a:effectLst>
                  <a:glow rad="63500">
                    <a:prstClr val="white">
                      <a:alpha val="40000"/>
                    </a:prstClr>
                  </a:glow>
                </a:effectLst>
                <a:latin typeface="나눔고딕 Bold" panose="020B0600000101010101" charset="-127"/>
                <a:ea typeface="나눔고딕 Bold" panose="020B0600000101010101" charset="-127"/>
                <a:cs typeface="Times New Roman" panose="02020603050405020304" pitchFamily="18" charset="0"/>
              </a:rPr>
              <a:t>.</a:t>
            </a:r>
            <a:endParaRPr lang="en-US" altLang="ko-KR" sz="1100" dirty="0">
              <a:ln w="9525">
                <a:solidFill>
                  <a:srgbClr val="4F81BD">
                    <a:shade val="50000"/>
                    <a:alpha val="0"/>
                  </a:srgbClr>
                </a:solidFill>
              </a:ln>
              <a:effectLst>
                <a:glow rad="63500">
                  <a:prstClr val="white">
                    <a:alpha val="40000"/>
                  </a:prstClr>
                </a:glow>
              </a:effectLst>
              <a:latin typeface="나눔고딕 Bold" panose="020B0600000101010101" charset="-127"/>
              <a:ea typeface="나눔고딕 Bold" panose="020B0600000101010101" charset="-127"/>
              <a:cs typeface="Times New Roman" panose="02020603050405020304" pitchFamily="18" charset="0"/>
            </a:endParaRPr>
          </a:p>
        </p:txBody>
      </p:sp>
      <p:sp>
        <p:nvSpPr>
          <p:cNvPr id="267" name="직사각형 266"/>
          <p:cNvSpPr/>
          <p:nvPr/>
        </p:nvSpPr>
        <p:spPr bwMode="auto">
          <a:xfrm>
            <a:off x="4713154" y="3878824"/>
            <a:ext cx="4078372" cy="730393"/>
          </a:xfrm>
          <a:prstGeom prst="rect">
            <a:avLst/>
          </a:prstGeom>
        </p:spPr>
        <p:txBody>
          <a:bodyPr wrap="square" lIns="0" tIns="0" rIns="0" bIns="0">
            <a:spAutoFit/>
          </a:bodyPr>
          <a:lstStyle/>
          <a:p>
            <a:pPr marL="88900" indent="-88900">
              <a:lnSpc>
                <a:spcPct val="110000"/>
              </a:lnSpc>
              <a:buFont typeface="Arial"/>
              <a:buChar char="•"/>
              <a:defRPr lang="ko-KR"/>
            </a:pPr>
            <a:r>
              <a:rPr lang="mn-MN" altLang="ko-KR" sz="11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B0600000101010101" charset="-127"/>
                <a:cs typeface="Arial" panose="020B0604020202020204" pitchFamily="34" charset="0"/>
              </a:rPr>
              <a:t>Хүн амын нягтшил өндөр 3 аймагт туршилтаар нэвтрүүлнэ</a:t>
            </a:r>
            <a:r>
              <a:rPr lang="en-US" altLang="ko-KR" sz="11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B0600000101010101" charset="-127"/>
                <a:cs typeface="Arial" panose="020B0604020202020204" pitchFamily="34" charset="0"/>
              </a:rPr>
              <a:t>. </a:t>
            </a:r>
          </a:p>
          <a:p>
            <a:pPr marL="88900" indent="-88900">
              <a:lnSpc>
                <a:spcPct val="110000"/>
              </a:lnSpc>
              <a:buFont typeface="Arial"/>
              <a:buChar char="•"/>
              <a:defRPr lang="ko-KR"/>
            </a:pPr>
            <a:r>
              <a:rPr lang="mn-MN" altLang="ko-KR" sz="11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B0600000101010101" charset="-127"/>
                <a:cs typeface="Arial" panose="020B0604020202020204" pitchFamily="34" charset="0"/>
              </a:rPr>
              <a:t>Бүс нутгийн удирдлагын төвүүдэд системийн удирдлага, үйл ажиллагааг авч явна. Дугуйн түгээлтийн тээврийн хэрэгслийг холбогдох аймгийн захиргааны дэмжлэгтэйгээр ажиллуулна</a:t>
            </a:r>
            <a:r>
              <a:rPr lang="en-US" altLang="ko-KR" sz="11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B0600000101010101" charset="-127"/>
                <a:cs typeface="Arial" panose="020B0604020202020204" pitchFamily="34" charset="0"/>
              </a:rPr>
              <a:t>.</a:t>
            </a:r>
          </a:p>
        </p:txBody>
      </p:sp>
      <p:grpSp>
        <p:nvGrpSpPr>
          <p:cNvPr id="81" name="그룹 80"/>
          <p:cNvGrpSpPr/>
          <p:nvPr/>
        </p:nvGrpSpPr>
        <p:grpSpPr>
          <a:xfrm>
            <a:off x="322764" y="1429322"/>
            <a:ext cx="4168853" cy="2426125"/>
            <a:chOff x="322765" y="1702782"/>
            <a:chExt cx="4002850" cy="2426125"/>
          </a:xfrm>
        </p:grpSpPr>
        <p:sp>
          <p:nvSpPr>
            <p:cNvPr id="82" name="LcS65"/>
            <p:cNvSpPr/>
            <p:nvPr/>
          </p:nvSpPr>
          <p:spPr>
            <a:xfrm>
              <a:off x="337019" y="2017820"/>
              <a:ext cx="3988596" cy="2111087"/>
            </a:xfrm>
            <a:prstGeom prst="roundRect">
              <a:avLst>
                <a:gd name="adj" fmla="val 3101"/>
              </a:avLst>
            </a:prstGeom>
            <a:solidFill>
              <a:schemeClr val="bg1"/>
            </a:solidFill>
            <a:ln w="19050">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57546" eaLnBrk="1" fontAlgn="auto" latinLnBrk="1" hangingPunct="1">
                <a:spcBef>
                  <a:spcPts val="0"/>
                </a:spcBef>
                <a:spcAft>
                  <a:spcPts val="0"/>
                </a:spcAft>
                <a:defRPr/>
              </a:pPr>
              <a:endParaRPr lang="ko-KR" altLang="en-US">
                <a:solidFill>
                  <a:srgbClr val="FFFFFF"/>
                </a:solidFill>
                <a:latin typeface="Times New Roman" panose="02020603050405020304" pitchFamily="18" charset="0"/>
                <a:ea typeface="-윤고딕340" panose="02030504000101010101" pitchFamily="18" charset="-127"/>
                <a:cs typeface="Times New Roman" panose="02020603050405020304" pitchFamily="18" charset="0"/>
              </a:endParaRPr>
            </a:p>
          </p:txBody>
        </p:sp>
        <p:sp>
          <p:nvSpPr>
            <p:cNvPr id="83" name="AutoShape 212"/>
            <p:cNvSpPr>
              <a:spLocks noChangeArrowheads="1"/>
            </p:cNvSpPr>
            <p:nvPr/>
          </p:nvSpPr>
          <p:spPr bwMode="auto">
            <a:xfrm>
              <a:off x="322765" y="1702782"/>
              <a:ext cx="4002850" cy="323966"/>
            </a:xfrm>
            <a:prstGeom prst="roundRect">
              <a:avLst>
                <a:gd name="adj" fmla="val 16667"/>
              </a:avLst>
            </a:prstGeom>
            <a:solidFill>
              <a:srgbClr val="301E70"/>
            </a:solidFill>
            <a:ln w="9525" algn="ctr">
              <a:noFill/>
              <a:round/>
              <a:headEnd/>
              <a:tailEnd/>
            </a:ln>
            <a:effectLst>
              <a:outerShdw dist="35921" dir="2700000" algn="ctr" rotWithShape="0">
                <a:srgbClr val="CECFCE"/>
              </a:outerShdw>
            </a:effectLst>
          </p:spPr>
          <p:txBody>
            <a:bodyPr wrap="none" lIns="95754" tIns="47877" rIns="95754" bIns="47877" anchor="ctr"/>
            <a:lstStyle/>
            <a:p>
              <a:pPr algn="ctr" defTabSz="839429" latinLnBrk="0">
                <a:defRPr/>
              </a:pPr>
              <a:r>
                <a:rPr lang="mn-MN" altLang="ko-KR" dirty="0">
                  <a:solidFill>
                    <a:prstClr val="white"/>
                  </a:solidFill>
                  <a:effectLst>
                    <a:reflection blurRad="12700" stA="28000" endPos="45000" dist="1000" dir="5400000" sy="-100000" algn="bl" rotWithShape="0"/>
                  </a:effectLst>
                  <a:latin typeface="Arial" panose="020B0604020202020204" pitchFamily="34" charset="0"/>
                  <a:ea typeface="나눔고딕 Bold" panose="020D0804000000000000" pitchFamily="50" charset="-127"/>
                  <a:cs typeface="Arial" panose="020B0604020202020204" pitchFamily="34" charset="0"/>
                </a:rPr>
                <a:t>Системийн талаарх ойлголт</a:t>
              </a:r>
              <a:endParaRPr lang="ko-KR" altLang="en-US" sz="1700" kern="0" dirty="0">
                <a:solidFill>
                  <a:sysClr val="window" lastClr="FFFFFF"/>
                </a:solidFill>
                <a:latin typeface="Arial" panose="020B0604020202020204" pitchFamily="34" charset="0"/>
                <a:ea typeface="나눔고딕 Bold" panose="020D0804000000000000" pitchFamily="50" charset="-127"/>
                <a:cs typeface="Arial" panose="020B0604020202020204" pitchFamily="34" charset="0"/>
              </a:endParaRPr>
            </a:p>
          </p:txBody>
        </p:sp>
      </p:grpSp>
      <p:grpSp>
        <p:nvGrpSpPr>
          <p:cNvPr id="78" name="그룹 77"/>
          <p:cNvGrpSpPr/>
          <p:nvPr/>
        </p:nvGrpSpPr>
        <p:grpSpPr>
          <a:xfrm>
            <a:off x="322764" y="3907072"/>
            <a:ext cx="4168853" cy="2560403"/>
            <a:chOff x="322765" y="1702782"/>
            <a:chExt cx="4002850" cy="2426125"/>
          </a:xfrm>
        </p:grpSpPr>
        <p:sp>
          <p:nvSpPr>
            <p:cNvPr id="79" name="LcS65"/>
            <p:cNvSpPr/>
            <p:nvPr/>
          </p:nvSpPr>
          <p:spPr>
            <a:xfrm>
              <a:off x="337019" y="2017820"/>
              <a:ext cx="3988596" cy="2111087"/>
            </a:xfrm>
            <a:prstGeom prst="roundRect">
              <a:avLst>
                <a:gd name="adj" fmla="val 3101"/>
              </a:avLst>
            </a:prstGeom>
            <a:solidFill>
              <a:schemeClr val="bg1"/>
            </a:solidFill>
            <a:ln w="19050">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57546" eaLnBrk="1" fontAlgn="auto" latinLnBrk="1" hangingPunct="1">
                <a:spcBef>
                  <a:spcPts val="0"/>
                </a:spcBef>
                <a:spcAft>
                  <a:spcPts val="0"/>
                </a:spcAft>
                <a:defRPr/>
              </a:pPr>
              <a:endParaRPr lang="ko-KR" altLang="en-US">
                <a:solidFill>
                  <a:srgbClr val="FFFFFF"/>
                </a:solidFill>
                <a:latin typeface="Times New Roman" panose="02020603050405020304" pitchFamily="18" charset="0"/>
                <a:ea typeface="-윤고딕340" panose="02030504000101010101" pitchFamily="18" charset="-127"/>
                <a:cs typeface="Times New Roman" panose="02020603050405020304" pitchFamily="18" charset="0"/>
              </a:endParaRPr>
            </a:p>
          </p:txBody>
        </p:sp>
        <p:sp>
          <p:nvSpPr>
            <p:cNvPr id="80" name="AutoShape 212"/>
            <p:cNvSpPr>
              <a:spLocks noChangeArrowheads="1"/>
            </p:cNvSpPr>
            <p:nvPr/>
          </p:nvSpPr>
          <p:spPr bwMode="auto">
            <a:xfrm>
              <a:off x="322765" y="1702782"/>
              <a:ext cx="4002850" cy="323966"/>
            </a:xfrm>
            <a:prstGeom prst="roundRect">
              <a:avLst>
                <a:gd name="adj" fmla="val 16667"/>
              </a:avLst>
            </a:prstGeom>
            <a:solidFill>
              <a:srgbClr val="301E70"/>
            </a:solidFill>
            <a:ln w="9525" algn="ctr">
              <a:noFill/>
              <a:round/>
              <a:headEnd/>
              <a:tailEnd/>
            </a:ln>
            <a:effectLst>
              <a:outerShdw dist="35921" dir="2700000" algn="ctr" rotWithShape="0">
                <a:srgbClr val="CECFCE"/>
              </a:outerShdw>
            </a:effectLst>
          </p:spPr>
          <p:txBody>
            <a:bodyPr wrap="none" lIns="95754" tIns="47877" rIns="95754" bIns="47877" anchor="ctr"/>
            <a:lstStyle/>
            <a:p>
              <a:pPr algn="ctr" defTabSz="839429" latinLnBrk="0">
                <a:defRPr/>
              </a:pPr>
              <a:r>
                <a:rPr lang="mn-MN" altLang="ko-KR" dirty="0">
                  <a:solidFill>
                    <a:prstClr val="white"/>
                  </a:solidFill>
                  <a:effectLst>
                    <a:reflection blurRad="12700" stA="28000" endPos="45000" dist="1000" dir="5400000" sy="-100000" algn="bl" rotWithShape="0"/>
                  </a:effectLst>
                  <a:latin typeface="Arial" panose="020B0604020202020204" pitchFamily="34" charset="0"/>
                  <a:ea typeface="나눔고딕 Bold" panose="020D0804000000000000" pitchFamily="50" charset="-127"/>
                  <a:cs typeface="Arial" panose="020B0604020202020204" pitchFamily="34" charset="0"/>
                </a:rPr>
                <a:t>Зорилт</a:t>
              </a:r>
              <a:r>
                <a:rPr lang="en-US" altLang="ko-KR" dirty="0">
                  <a:solidFill>
                    <a:prstClr val="white"/>
                  </a:solidFill>
                  <a:effectLst>
                    <a:reflection blurRad="12700" stA="28000" endPos="45000" dist="1000" dir="5400000" sy="-100000" algn="bl" rotWithShape="0"/>
                  </a:effectLst>
                  <a:latin typeface="Arial" panose="020B0604020202020204" pitchFamily="34" charset="0"/>
                  <a:ea typeface="나눔고딕 Bold" panose="020D0804000000000000" pitchFamily="50" charset="-127"/>
                  <a:cs typeface="Arial" panose="020B0604020202020204" pitchFamily="34" charset="0"/>
                </a:rPr>
                <a:t> &amp; </a:t>
              </a:r>
              <a:r>
                <a:rPr lang="mn-MN" altLang="ko-KR" dirty="0">
                  <a:solidFill>
                    <a:prstClr val="white"/>
                  </a:solidFill>
                  <a:effectLst>
                    <a:reflection blurRad="12700" stA="28000" endPos="45000" dist="1000" dir="5400000" sy="-100000" algn="bl" rotWithShape="0"/>
                  </a:effectLst>
                  <a:latin typeface="Arial" panose="020B0604020202020204" pitchFamily="34" charset="0"/>
                  <a:ea typeface="나눔고딕 Bold" panose="020D0804000000000000" pitchFamily="50" charset="-127"/>
                  <a:cs typeface="Arial" panose="020B0604020202020204" pitchFamily="34" charset="0"/>
                </a:rPr>
                <a:t>Үр нөлөө</a:t>
              </a:r>
              <a:endParaRPr lang="en-US" altLang="ko-KR" dirty="0">
                <a:solidFill>
                  <a:prstClr val="white"/>
                </a:solidFill>
                <a:effectLst>
                  <a:reflection blurRad="12700" stA="28000" endPos="45000" dist="1000" dir="5400000" sy="-100000" algn="bl" rotWithShape="0"/>
                </a:effectLst>
                <a:latin typeface="Arial" panose="020B0604020202020204" pitchFamily="34" charset="0"/>
                <a:ea typeface="나눔고딕 Bold" panose="020D0804000000000000" pitchFamily="50" charset="-127"/>
                <a:cs typeface="Arial" panose="020B0604020202020204" pitchFamily="34" charset="0"/>
              </a:endParaRPr>
            </a:p>
          </p:txBody>
        </p:sp>
      </p:grpSp>
      <p:sp>
        <p:nvSpPr>
          <p:cNvPr id="87" name="TextBox 47"/>
          <p:cNvSpPr txBox="1"/>
          <p:nvPr/>
        </p:nvSpPr>
        <p:spPr>
          <a:xfrm>
            <a:off x="378985" y="4293096"/>
            <a:ext cx="4112631" cy="1903278"/>
          </a:xfrm>
          <a:prstGeom prst="rect">
            <a:avLst/>
          </a:prstGeom>
          <a:noFill/>
        </p:spPr>
        <p:txBody>
          <a:bodyPr wrap="square">
            <a:spAutoFit/>
            <a:scene3d>
              <a:camera prst="orthographicFront"/>
              <a:lightRig rig="threePt" dir="t"/>
            </a:scene3d>
            <a:sp3d>
              <a:bevelT w="1270" h="1270"/>
              <a:bevelB w="0" h="0"/>
            </a:sp3d>
          </a:bodyPr>
          <a:lstStyle>
            <a:defPPr>
              <a:defRPr lang="ko-KR"/>
            </a:defPPr>
            <a:lvl1pPr algn="l" rtl="0" fontAlgn="base" latinLnBrk="1">
              <a:spcBef>
                <a:spcPct val="0"/>
              </a:spcBef>
              <a:spcAft>
                <a:spcPct val="0"/>
              </a:spcAft>
              <a:defRPr kumimoji="1" kern="1200">
                <a:solidFill>
                  <a:schemeClr val="tx1"/>
                </a:solidFill>
                <a:latin typeface="굴림" charset="-127"/>
                <a:ea typeface="굴림" charset="-127"/>
                <a:cs typeface="+mn-cs"/>
              </a:defRPr>
            </a:lvl1pPr>
            <a:lvl2pPr marL="532454" algn="l" rtl="0" fontAlgn="base" latinLnBrk="1">
              <a:spcBef>
                <a:spcPct val="0"/>
              </a:spcBef>
              <a:spcAft>
                <a:spcPct val="0"/>
              </a:spcAft>
              <a:defRPr kumimoji="1" kern="1200">
                <a:solidFill>
                  <a:schemeClr val="tx1"/>
                </a:solidFill>
                <a:latin typeface="굴림" charset="-127"/>
                <a:ea typeface="굴림" charset="-127"/>
                <a:cs typeface="+mn-cs"/>
              </a:defRPr>
            </a:lvl2pPr>
            <a:lvl3pPr marL="1064909" algn="l" rtl="0" fontAlgn="base" latinLnBrk="1">
              <a:spcBef>
                <a:spcPct val="0"/>
              </a:spcBef>
              <a:spcAft>
                <a:spcPct val="0"/>
              </a:spcAft>
              <a:defRPr kumimoji="1" kern="1200">
                <a:solidFill>
                  <a:schemeClr val="tx1"/>
                </a:solidFill>
                <a:latin typeface="굴림" charset="-127"/>
                <a:ea typeface="굴림" charset="-127"/>
                <a:cs typeface="+mn-cs"/>
              </a:defRPr>
            </a:lvl3pPr>
            <a:lvl4pPr marL="1597363" algn="l" rtl="0" fontAlgn="base" latinLnBrk="1">
              <a:spcBef>
                <a:spcPct val="0"/>
              </a:spcBef>
              <a:spcAft>
                <a:spcPct val="0"/>
              </a:spcAft>
              <a:defRPr kumimoji="1" kern="1200">
                <a:solidFill>
                  <a:schemeClr val="tx1"/>
                </a:solidFill>
                <a:latin typeface="굴림" charset="-127"/>
                <a:ea typeface="굴림" charset="-127"/>
                <a:cs typeface="+mn-cs"/>
              </a:defRPr>
            </a:lvl4pPr>
            <a:lvl5pPr marL="2129822" algn="l" rtl="0" fontAlgn="base" latinLnBrk="1">
              <a:spcBef>
                <a:spcPct val="0"/>
              </a:spcBef>
              <a:spcAft>
                <a:spcPct val="0"/>
              </a:spcAft>
              <a:defRPr kumimoji="1" kern="1200">
                <a:solidFill>
                  <a:schemeClr val="tx1"/>
                </a:solidFill>
                <a:latin typeface="굴림" charset="-127"/>
                <a:ea typeface="굴림" charset="-127"/>
                <a:cs typeface="+mn-cs"/>
              </a:defRPr>
            </a:lvl5pPr>
            <a:lvl6pPr marL="2662271" algn="l" defTabSz="1064909" rtl="0" eaLnBrk="1" latinLnBrk="1" hangingPunct="1">
              <a:defRPr kumimoji="1" kern="1200">
                <a:solidFill>
                  <a:schemeClr val="tx1"/>
                </a:solidFill>
                <a:latin typeface="굴림" charset="-127"/>
                <a:ea typeface="굴림" charset="-127"/>
                <a:cs typeface="+mn-cs"/>
              </a:defRPr>
            </a:lvl6pPr>
            <a:lvl7pPr marL="3194729" algn="l" defTabSz="1064909" rtl="0" eaLnBrk="1" latinLnBrk="1" hangingPunct="1">
              <a:defRPr kumimoji="1" kern="1200">
                <a:solidFill>
                  <a:schemeClr val="tx1"/>
                </a:solidFill>
                <a:latin typeface="굴림" charset="-127"/>
                <a:ea typeface="굴림" charset="-127"/>
                <a:cs typeface="+mn-cs"/>
              </a:defRPr>
            </a:lvl7pPr>
            <a:lvl8pPr marL="3727180" algn="l" defTabSz="1064909" rtl="0" eaLnBrk="1" latinLnBrk="1" hangingPunct="1">
              <a:defRPr kumimoji="1" kern="1200">
                <a:solidFill>
                  <a:schemeClr val="tx1"/>
                </a:solidFill>
                <a:latin typeface="굴림" charset="-127"/>
                <a:ea typeface="굴림" charset="-127"/>
                <a:cs typeface="+mn-cs"/>
              </a:defRPr>
            </a:lvl8pPr>
            <a:lvl9pPr marL="4259636" algn="l" defTabSz="1064909" rtl="0" eaLnBrk="1" latinLnBrk="1" hangingPunct="1">
              <a:defRPr kumimoji="1" kern="1200">
                <a:solidFill>
                  <a:schemeClr val="tx1"/>
                </a:solidFill>
                <a:latin typeface="굴림" charset="-127"/>
                <a:ea typeface="굴림" charset="-127"/>
                <a:cs typeface="+mn-cs"/>
              </a:defRPr>
            </a:lvl9pPr>
          </a:lstStyle>
          <a:p>
            <a:pPr marL="88900" indent="-88900">
              <a:lnSpc>
                <a:spcPct val="120000"/>
              </a:lnSpc>
              <a:buClr>
                <a:srgbClr val="0079C1"/>
              </a:buClr>
              <a:buFont typeface="Arial"/>
              <a:buChar char="•"/>
              <a:tabLst>
                <a:tab pos="133350" algn="l"/>
              </a:tabLst>
              <a:defRPr lang="ko-KR"/>
            </a:pPr>
            <a:r>
              <a:rPr lang="mn-MN" altLang="ko-KR" sz="11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Түрээсийн дугуйг иргэд ашигласнаар замын түгжрэлийг бууруулах, орчны бохирдол болон эрчим хүчний хэмнэлтэнд хувь нэмэр оруулна</a:t>
            </a:r>
            <a:r>
              <a:rPr lang="en-US" altLang="ko-KR" sz="11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 </a:t>
            </a:r>
          </a:p>
          <a:p>
            <a:pPr marL="88900" indent="-88900">
              <a:lnSpc>
                <a:spcPct val="120000"/>
              </a:lnSpc>
              <a:buClr>
                <a:srgbClr val="0079C1"/>
              </a:buClr>
              <a:buFont typeface="Arial"/>
              <a:buChar char="•"/>
              <a:tabLst>
                <a:tab pos="133350" algn="l"/>
              </a:tabLst>
              <a:defRPr lang="ko-KR"/>
            </a:pPr>
            <a:r>
              <a:rPr lang="mn-MN" altLang="ko-KR" sz="11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Тусгай чипний тусламжтайгаар унадаг дугуйн </a:t>
            </a:r>
            <a:r>
              <a:rPr lang="en-US" altLang="ko-KR" sz="11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ID, </a:t>
            </a:r>
            <a:r>
              <a:rPr lang="mn-MN" altLang="ko-KR" sz="11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байршил, аялалын зай зэрэг мэдээллийг бодит цагийн горимд автоматаар хянах функцтэй</a:t>
            </a:r>
            <a:r>
              <a:rPr lang="en-US" altLang="ko-KR" sz="1100" dirty="0">
                <a:ln w="9525">
                  <a:solidFill>
                    <a:srgbClr val="4F81BD">
                      <a:shade val="50000"/>
                      <a:alpha val="0"/>
                    </a:srgbClr>
                  </a:solidFill>
                </a:ln>
                <a:effectLst>
                  <a:glow rad="63500">
                    <a:prstClr val="white">
                      <a:alpha val="40000"/>
                    </a:prstClr>
                  </a:glow>
                </a:effectLst>
                <a:latin typeface="나눔고딕 Bold" panose="020D0804000000000000" pitchFamily="50" charset="-127"/>
                <a:ea typeface="나눔고딕 Bold" panose="020D0804000000000000" pitchFamily="50" charset="-127"/>
                <a:cs typeface="Times New Roman" panose="02020603050405020304" pitchFamily="18" charset="0"/>
              </a:rPr>
              <a:t> </a:t>
            </a:r>
          </a:p>
          <a:p>
            <a:pPr marL="88900" indent="-88900">
              <a:lnSpc>
                <a:spcPct val="120000"/>
              </a:lnSpc>
              <a:buClr>
                <a:srgbClr val="0079C1"/>
              </a:buClr>
              <a:buFont typeface="Arial"/>
              <a:buChar char="•"/>
              <a:tabLst>
                <a:tab pos="133350" algn="l"/>
              </a:tabLst>
              <a:defRPr lang="ko-KR"/>
            </a:pPr>
            <a:r>
              <a:rPr lang="mn-MN" altLang="ko-KR" sz="11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Дугуйнуудыг нэг газар бөөгнөрөхөөс сэргийлэх зорилгоор цугларсан мэдээлэл дээр үндэслэн унадаг дугуйнуудыг  түгээлтийн тээврийн хэрэгсэл ашиглан жигд тараадаг</a:t>
            </a:r>
            <a:r>
              <a:rPr lang="en-US" altLang="ko-KR" sz="1100" dirty="0">
                <a:ln w="9525">
                  <a:solidFill>
                    <a:srgbClr val="4F81BD">
                      <a:shade val="50000"/>
                      <a:alpha val="0"/>
                    </a:srgbClr>
                  </a:solidFill>
                </a:ln>
                <a:effectLst>
                  <a:glow rad="63500">
                    <a:prstClr val="white">
                      <a:alpha val="40000"/>
                    </a:prstClr>
                  </a:glow>
                </a:effectLst>
                <a:latin typeface="나눔고딕 Bold" panose="020D0804000000000000" pitchFamily="50" charset="-127"/>
                <a:ea typeface="나눔고딕 Bold" panose="020D0804000000000000" pitchFamily="50" charset="-127"/>
                <a:cs typeface="Times New Roman" panose="02020603050405020304" pitchFamily="18" charset="0"/>
              </a:rPr>
              <a:t>.</a:t>
            </a:r>
          </a:p>
        </p:txBody>
      </p:sp>
      <p:graphicFrame>
        <p:nvGraphicFramePr>
          <p:cNvPr id="69" name="표 68"/>
          <p:cNvGraphicFramePr>
            <a:graphicFrameLocks noGrp="1"/>
          </p:cNvGraphicFramePr>
          <p:nvPr>
            <p:extLst/>
          </p:nvPr>
        </p:nvGraphicFramePr>
        <p:xfrm>
          <a:off x="4581202" y="5013177"/>
          <a:ext cx="4239270" cy="1440159"/>
        </p:xfrm>
        <a:graphic>
          <a:graphicData uri="http://schemas.openxmlformats.org/drawingml/2006/table">
            <a:tbl>
              <a:tblPr firstRow="1" firstCol="1" bandRow="1">
                <a:tableStyleId>{5C22544A-7EE6-4342-B048-85BDC9FD1C3A}</a:tableStyleId>
              </a:tblPr>
              <a:tblGrid>
                <a:gridCol w="962466">
                  <a:extLst>
                    <a:ext uri="{9D8B030D-6E8A-4147-A177-3AD203B41FA5}">
                      <a16:colId xmlns:a16="http://schemas.microsoft.com/office/drawing/2014/main" val="20000"/>
                    </a:ext>
                  </a:extLst>
                </a:gridCol>
                <a:gridCol w="819201">
                  <a:extLst>
                    <a:ext uri="{9D8B030D-6E8A-4147-A177-3AD203B41FA5}">
                      <a16:colId xmlns:a16="http://schemas.microsoft.com/office/drawing/2014/main" val="20001"/>
                    </a:ext>
                  </a:extLst>
                </a:gridCol>
                <a:gridCol w="819201">
                  <a:extLst>
                    <a:ext uri="{9D8B030D-6E8A-4147-A177-3AD203B41FA5}">
                      <a16:colId xmlns:a16="http://schemas.microsoft.com/office/drawing/2014/main" val="20002"/>
                    </a:ext>
                  </a:extLst>
                </a:gridCol>
                <a:gridCol w="819201">
                  <a:extLst>
                    <a:ext uri="{9D8B030D-6E8A-4147-A177-3AD203B41FA5}">
                      <a16:colId xmlns:a16="http://schemas.microsoft.com/office/drawing/2014/main" val="20003"/>
                    </a:ext>
                  </a:extLst>
                </a:gridCol>
                <a:gridCol w="819201">
                  <a:extLst>
                    <a:ext uri="{9D8B030D-6E8A-4147-A177-3AD203B41FA5}">
                      <a16:colId xmlns:a16="http://schemas.microsoft.com/office/drawing/2014/main" val="20004"/>
                    </a:ext>
                  </a:extLst>
                </a:gridCol>
              </a:tblGrid>
              <a:tr h="341079">
                <a:tc>
                  <a:txBody>
                    <a:bodyPr/>
                    <a:lstStyle/>
                    <a:p>
                      <a:pPr algn="ctr" fontAlgn="ctr" latinLnBrk="0">
                        <a:lnSpc>
                          <a:spcPct val="115000"/>
                        </a:lnSpc>
                        <a:spcAft>
                          <a:spcPts val="0"/>
                        </a:spcAft>
                      </a:pPr>
                      <a:r>
                        <a:rPr lang="mn-MN" sz="800" kern="0" dirty="0">
                          <a:effectLst/>
                          <a:latin typeface="나눔고딕 ExtraBold" panose="020D0904000000000000" pitchFamily="50" charset="-127"/>
                          <a:ea typeface="나눔고딕 ExtraBold" panose="020D0904000000000000" pitchFamily="50" charset="-127"/>
                          <a:cs typeface="Times New Roman" panose="02020603050405020304" pitchFamily="18" charset="0"/>
                        </a:rPr>
                        <a:t>Ангилал</a:t>
                      </a:r>
                      <a:endParaRPr lang="ko-KR" sz="800" kern="100" dirty="0">
                        <a:effectLst/>
                        <a:latin typeface="나눔고딕 ExtraBold" panose="020D0904000000000000" pitchFamily="50" charset="-127"/>
                        <a:ea typeface="나눔고딕 ExtraBold" panose="020D0904000000000000" pitchFamily="50" charset="-127"/>
                        <a:cs typeface="Times New Roman" panose="02020603050405020304" pitchFamily="18" charset="0"/>
                      </a:endParaRPr>
                    </a:p>
                  </a:txBody>
                  <a:tcPr marL="62865" marR="62865" marT="0"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rgbClr val="0070C0"/>
                    </a:solidFill>
                  </a:tcPr>
                </a:tc>
                <a:tc>
                  <a:txBody>
                    <a:bodyPr/>
                    <a:lstStyle/>
                    <a:p>
                      <a:pPr algn="ctr" fontAlgn="ctr" latinLnBrk="0">
                        <a:lnSpc>
                          <a:spcPct val="115000"/>
                        </a:lnSpc>
                        <a:spcAft>
                          <a:spcPts val="0"/>
                        </a:spcAft>
                      </a:pPr>
                      <a:r>
                        <a:rPr lang="mn-MN" sz="800" kern="0" dirty="0">
                          <a:effectLst/>
                          <a:latin typeface="나눔고딕 ExtraBold" panose="020D0904000000000000" pitchFamily="50" charset="-127"/>
                          <a:ea typeface="나눔고딕 ExtraBold" panose="020D0904000000000000" pitchFamily="50" charset="-127"/>
                          <a:cs typeface="Times New Roman" panose="02020603050405020304" pitchFamily="18" charset="0"/>
                        </a:rPr>
                        <a:t>Үе шат</a:t>
                      </a:r>
                      <a:r>
                        <a:rPr lang="en-US" sz="800" kern="0" dirty="0">
                          <a:effectLst/>
                          <a:latin typeface="나눔고딕 ExtraBold" panose="020D0904000000000000" pitchFamily="50" charset="-127"/>
                          <a:ea typeface="나눔고딕 ExtraBold" panose="020D0904000000000000" pitchFamily="50" charset="-127"/>
                          <a:cs typeface="Times New Roman" panose="02020603050405020304" pitchFamily="18" charset="0"/>
                        </a:rPr>
                        <a:t> 1</a:t>
                      </a:r>
                    </a:p>
                    <a:p>
                      <a:pPr algn="ctr" fontAlgn="ctr" latinLnBrk="0">
                        <a:lnSpc>
                          <a:spcPct val="115000"/>
                        </a:lnSpc>
                        <a:spcAft>
                          <a:spcPts val="0"/>
                        </a:spcAft>
                      </a:pPr>
                      <a:r>
                        <a:rPr lang="en-US" altLang="ko-KR" sz="800" kern="0" dirty="0">
                          <a:effectLst/>
                          <a:latin typeface="나눔고딕 ExtraBold" panose="020D0904000000000000" pitchFamily="50" charset="-127"/>
                          <a:ea typeface="나눔고딕 ExtraBold" panose="020D0904000000000000" pitchFamily="50" charset="-127"/>
                          <a:cs typeface="Times New Roman" panose="02020603050405020304" pitchFamily="18" charset="0"/>
                        </a:rPr>
                        <a:t>(2018-2022)</a:t>
                      </a:r>
                      <a:endParaRPr lang="ko-KR" sz="800" kern="100" dirty="0">
                        <a:effectLst/>
                        <a:latin typeface="나눔고딕 ExtraBold" panose="020D0904000000000000" pitchFamily="50" charset="-127"/>
                        <a:ea typeface="나눔고딕 ExtraBold" panose="020D0904000000000000" pitchFamily="50" charset="-127"/>
                        <a:cs typeface="Times New Roman" panose="02020603050405020304" pitchFamily="18" charset="0"/>
                      </a:endParaRPr>
                    </a:p>
                  </a:txBody>
                  <a:tcPr marL="62865" marR="62865" marT="0"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rgbClr val="0070C0"/>
                    </a:solidFill>
                  </a:tcPr>
                </a:tc>
                <a:tc>
                  <a:txBody>
                    <a:bodyPr/>
                    <a:lstStyle/>
                    <a:p>
                      <a:pPr algn="ctr" fontAlgn="ctr" latinLnBrk="0">
                        <a:lnSpc>
                          <a:spcPct val="115000"/>
                        </a:lnSpc>
                        <a:spcAft>
                          <a:spcPts val="0"/>
                        </a:spcAft>
                      </a:pPr>
                      <a:r>
                        <a:rPr lang="mn-MN" sz="800" kern="0" dirty="0">
                          <a:effectLst/>
                          <a:latin typeface="나눔고딕 ExtraBold" panose="020D0904000000000000" pitchFamily="50" charset="-127"/>
                          <a:ea typeface="나눔고딕 ExtraBold" panose="020D0904000000000000" pitchFamily="50" charset="-127"/>
                          <a:cs typeface="Times New Roman" panose="02020603050405020304" pitchFamily="18" charset="0"/>
                        </a:rPr>
                        <a:t>Үе шат</a:t>
                      </a:r>
                      <a:r>
                        <a:rPr lang="en-US" sz="800" kern="0" dirty="0">
                          <a:effectLst/>
                          <a:latin typeface="나눔고딕 ExtraBold" panose="020D0904000000000000" pitchFamily="50" charset="-127"/>
                          <a:ea typeface="나눔고딕 ExtraBold" panose="020D0904000000000000" pitchFamily="50" charset="-127"/>
                          <a:cs typeface="Times New Roman" panose="02020603050405020304" pitchFamily="18" charset="0"/>
                        </a:rPr>
                        <a:t> 2</a:t>
                      </a:r>
                    </a:p>
                    <a:p>
                      <a:pPr marL="0" marR="0" lvl="0" indent="0" algn="ctr" defTabSz="912330" rtl="0" eaLnBrk="1" fontAlgn="ctr" latinLnBrk="0" hangingPunct="1">
                        <a:lnSpc>
                          <a:spcPct val="115000"/>
                        </a:lnSpc>
                        <a:spcBef>
                          <a:spcPts val="0"/>
                        </a:spcBef>
                        <a:spcAft>
                          <a:spcPts val="0"/>
                        </a:spcAft>
                        <a:buClrTx/>
                        <a:buSzTx/>
                        <a:buFontTx/>
                        <a:buNone/>
                        <a:tabLst/>
                        <a:defRPr/>
                      </a:pPr>
                      <a:r>
                        <a:rPr lang="en-US" altLang="ko-KR" sz="800" kern="0" dirty="0">
                          <a:effectLst/>
                          <a:latin typeface="나눔고딕 ExtraBold" panose="020D0904000000000000" pitchFamily="50" charset="-127"/>
                          <a:ea typeface="나눔고딕 ExtraBold" panose="020D0904000000000000" pitchFamily="50" charset="-127"/>
                          <a:cs typeface="Times New Roman" panose="02020603050405020304" pitchFamily="18" charset="0"/>
                        </a:rPr>
                        <a:t>(2023-2026)</a:t>
                      </a:r>
                      <a:endParaRPr lang="ko-KR" altLang="ko-KR" sz="800" kern="100" dirty="0">
                        <a:effectLst/>
                        <a:latin typeface="나눔고딕 ExtraBold" panose="020D0904000000000000" pitchFamily="50" charset="-127"/>
                        <a:ea typeface="나눔고딕 ExtraBold" panose="020D0904000000000000" pitchFamily="50" charset="-127"/>
                        <a:cs typeface="Times New Roman" panose="02020603050405020304" pitchFamily="18" charset="0"/>
                      </a:endParaRPr>
                    </a:p>
                  </a:txBody>
                  <a:tcPr marL="62865" marR="62865" marT="0"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rgbClr val="0070C0"/>
                    </a:solidFill>
                  </a:tcPr>
                </a:tc>
                <a:tc>
                  <a:txBody>
                    <a:bodyPr/>
                    <a:lstStyle/>
                    <a:p>
                      <a:pPr algn="ctr" fontAlgn="ctr" latinLnBrk="0">
                        <a:lnSpc>
                          <a:spcPct val="115000"/>
                        </a:lnSpc>
                        <a:spcAft>
                          <a:spcPts val="0"/>
                        </a:spcAft>
                      </a:pPr>
                      <a:r>
                        <a:rPr lang="mn-MN" sz="800" kern="0" dirty="0">
                          <a:effectLst/>
                          <a:latin typeface="나눔고딕 ExtraBold" panose="020D0904000000000000" pitchFamily="50" charset="-127"/>
                          <a:ea typeface="나눔고딕 ExtraBold" panose="020D0904000000000000" pitchFamily="50" charset="-127"/>
                          <a:cs typeface="Times New Roman" panose="02020603050405020304" pitchFamily="18" charset="0"/>
                        </a:rPr>
                        <a:t>Үе шат</a:t>
                      </a:r>
                      <a:r>
                        <a:rPr lang="en-US" sz="800" kern="0" dirty="0">
                          <a:effectLst/>
                          <a:latin typeface="나눔고딕 ExtraBold" panose="020D0904000000000000" pitchFamily="50" charset="-127"/>
                          <a:ea typeface="나눔고딕 ExtraBold" panose="020D0904000000000000" pitchFamily="50" charset="-127"/>
                          <a:cs typeface="Times New Roman" panose="02020603050405020304" pitchFamily="18" charset="0"/>
                        </a:rPr>
                        <a:t> 3</a:t>
                      </a:r>
                    </a:p>
                    <a:p>
                      <a:pPr marL="0" marR="0" lvl="0" indent="0" algn="ctr" defTabSz="912330" rtl="0" eaLnBrk="1" fontAlgn="ctr" latinLnBrk="0" hangingPunct="1">
                        <a:lnSpc>
                          <a:spcPct val="115000"/>
                        </a:lnSpc>
                        <a:spcBef>
                          <a:spcPts val="0"/>
                        </a:spcBef>
                        <a:spcAft>
                          <a:spcPts val="0"/>
                        </a:spcAft>
                        <a:buClrTx/>
                        <a:buSzTx/>
                        <a:buFontTx/>
                        <a:buNone/>
                        <a:tabLst/>
                        <a:defRPr/>
                      </a:pPr>
                      <a:r>
                        <a:rPr lang="en-US" altLang="ko-KR" sz="800" kern="0" dirty="0">
                          <a:effectLst/>
                          <a:latin typeface="나눔고딕 ExtraBold" panose="020D0904000000000000" pitchFamily="50" charset="-127"/>
                          <a:ea typeface="나눔고딕 ExtraBold" panose="020D0904000000000000" pitchFamily="50" charset="-127"/>
                          <a:cs typeface="Times New Roman" panose="02020603050405020304" pitchFamily="18" charset="0"/>
                        </a:rPr>
                        <a:t>(2027-2030)</a:t>
                      </a:r>
                      <a:endParaRPr lang="ko-KR" altLang="ko-KR" sz="800" kern="100" dirty="0">
                        <a:effectLst/>
                        <a:latin typeface="나눔고딕 ExtraBold" panose="020D0904000000000000" pitchFamily="50" charset="-127"/>
                        <a:ea typeface="나눔고딕 ExtraBold" panose="020D0904000000000000" pitchFamily="50" charset="-127"/>
                        <a:cs typeface="Times New Roman" panose="02020603050405020304" pitchFamily="18" charset="0"/>
                      </a:endParaRPr>
                    </a:p>
                  </a:txBody>
                  <a:tcPr marL="62865" marR="62865" marT="0"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rgbClr val="0070C0"/>
                    </a:solidFill>
                  </a:tcPr>
                </a:tc>
                <a:tc>
                  <a:txBody>
                    <a:bodyPr/>
                    <a:lstStyle/>
                    <a:p>
                      <a:pPr algn="ctr" fontAlgn="ctr" latinLnBrk="0">
                        <a:lnSpc>
                          <a:spcPct val="115000"/>
                        </a:lnSpc>
                        <a:spcAft>
                          <a:spcPts val="0"/>
                        </a:spcAft>
                      </a:pPr>
                      <a:r>
                        <a:rPr lang="mn-MN" altLang="ko-KR" sz="800" kern="0" dirty="0">
                          <a:effectLst/>
                          <a:latin typeface="나눔고딕 ExtraBold" panose="020D0904000000000000" pitchFamily="50" charset="-127"/>
                          <a:ea typeface="나눔고딕 ExtraBold" panose="020D0904000000000000" pitchFamily="50" charset="-127"/>
                          <a:cs typeface="Times New Roman" panose="02020603050405020304" pitchFamily="18" charset="0"/>
                        </a:rPr>
                        <a:t>Нийт</a:t>
                      </a:r>
                      <a:endParaRPr lang="ko-KR" sz="800" kern="100" dirty="0">
                        <a:effectLst/>
                        <a:latin typeface="나눔고딕 ExtraBold" panose="020D0904000000000000" pitchFamily="50" charset="-127"/>
                        <a:ea typeface="나눔고딕 ExtraBold" panose="020D0904000000000000" pitchFamily="50" charset="-127"/>
                        <a:cs typeface="Times New Roman" panose="02020603050405020304" pitchFamily="18" charset="0"/>
                      </a:endParaRPr>
                    </a:p>
                  </a:txBody>
                  <a:tcPr marL="62865" marR="62865" marT="0"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rgbClr val="0070C0"/>
                    </a:solidFill>
                  </a:tcPr>
                </a:tc>
                <a:extLst>
                  <a:ext uri="{0D108BD9-81ED-4DB2-BD59-A6C34878D82A}">
                    <a16:rowId xmlns:a16="http://schemas.microsoft.com/office/drawing/2014/main" val="10000"/>
                  </a:ext>
                </a:extLst>
              </a:tr>
              <a:tr h="366360">
                <a:tc>
                  <a:txBody>
                    <a:bodyPr/>
                    <a:lstStyle/>
                    <a:p>
                      <a:pPr algn="ctr" fontAlgn="ctr" latinLnBrk="0">
                        <a:lnSpc>
                          <a:spcPct val="115000"/>
                        </a:lnSpc>
                        <a:spcAft>
                          <a:spcPts val="0"/>
                        </a:spcAft>
                      </a:pPr>
                      <a:r>
                        <a:rPr lang="mn-MN" sz="800" kern="0" dirty="0">
                          <a:solidFill>
                            <a:schemeClr val="tx1"/>
                          </a:solidFill>
                          <a:effectLst/>
                          <a:latin typeface="나눔고딕 ExtraBold" panose="020D0904000000000000" pitchFamily="50" charset="-127"/>
                          <a:ea typeface="나눔고딕 ExtraBold" panose="020D0904000000000000" pitchFamily="50" charset="-127"/>
                          <a:cs typeface="Times New Roman" panose="02020603050405020304" pitchFamily="18" charset="0"/>
                        </a:rPr>
                        <a:t>Улаанбаатар</a:t>
                      </a:r>
                      <a:endParaRPr lang="ko-KR" sz="800" kern="100" dirty="0">
                        <a:solidFill>
                          <a:schemeClr val="tx1"/>
                        </a:solidFill>
                        <a:effectLst/>
                        <a:latin typeface="나눔고딕 ExtraBold" panose="020D0904000000000000" pitchFamily="50" charset="-127"/>
                        <a:ea typeface="나눔고딕 ExtraBold" panose="020D0904000000000000" pitchFamily="50" charset="-127"/>
                        <a:cs typeface="Times New Roman" panose="02020603050405020304" pitchFamily="18" charset="0"/>
                      </a:endParaRPr>
                    </a:p>
                  </a:txBody>
                  <a:tcPr marL="62865" marR="62865" marT="0"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accent6">
                        <a:lumMod val="20000"/>
                        <a:lumOff val="80000"/>
                      </a:schemeClr>
                    </a:solidFill>
                  </a:tcPr>
                </a:tc>
                <a:tc>
                  <a:txBody>
                    <a:bodyPr/>
                    <a:lstStyle/>
                    <a:p>
                      <a:pPr algn="ctr" fontAlgn="ctr" latinLnBrk="0">
                        <a:lnSpc>
                          <a:spcPct val="115000"/>
                        </a:lnSpc>
                        <a:spcAft>
                          <a:spcPts val="0"/>
                        </a:spcAft>
                      </a:pPr>
                      <a:r>
                        <a:rPr lang="en-US" sz="800" kern="0" dirty="0">
                          <a:solidFill>
                            <a:schemeClr val="tx1"/>
                          </a:solidFill>
                          <a:effectLst/>
                          <a:latin typeface="나눔고딕 ExtraBold" panose="020D0904000000000000" pitchFamily="50" charset="-127"/>
                          <a:ea typeface="나눔고딕 ExtraBold" panose="020D0904000000000000" pitchFamily="50" charset="-127"/>
                          <a:cs typeface="Times New Roman" panose="02020603050405020304" pitchFamily="18" charset="0"/>
                        </a:rPr>
                        <a:t>-</a:t>
                      </a:r>
                      <a:endParaRPr lang="ko-KR" sz="800" kern="0" dirty="0">
                        <a:solidFill>
                          <a:schemeClr val="tx1"/>
                        </a:solidFill>
                        <a:effectLst/>
                        <a:latin typeface="나눔고딕 ExtraBold" panose="020D0904000000000000" pitchFamily="50" charset="-127"/>
                        <a:ea typeface="나눔고딕 ExtraBold" panose="020D0904000000000000" pitchFamily="50" charset="-127"/>
                        <a:cs typeface="Times New Roman" panose="02020603050405020304" pitchFamily="18" charset="0"/>
                      </a:endParaRPr>
                    </a:p>
                  </a:txBody>
                  <a:tcPr marL="0" marR="0" marT="0"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tc>
                  <a:txBody>
                    <a:bodyPr/>
                    <a:lstStyle/>
                    <a:p>
                      <a:pPr algn="ctr" fontAlgn="ctr" latinLnBrk="0">
                        <a:lnSpc>
                          <a:spcPct val="115000"/>
                        </a:lnSpc>
                        <a:spcAft>
                          <a:spcPts val="0"/>
                        </a:spcAft>
                      </a:pPr>
                      <a:r>
                        <a:rPr lang="en-US" sz="800" kern="0" dirty="0">
                          <a:solidFill>
                            <a:schemeClr val="tx1"/>
                          </a:solidFill>
                          <a:effectLst/>
                          <a:latin typeface="나눔고딕 ExtraBold" panose="020D0904000000000000" pitchFamily="50" charset="-127"/>
                          <a:ea typeface="나눔고딕 ExtraBold" panose="020D0904000000000000" pitchFamily="50" charset="-127"/>
                          <a:cs typeface="Times New Roman" panose="02020603050405020304" pitchFamily="18" charset="0"/>
                        </a:rPr>
                        <a:t>10</a:t>
                      </a:r>
                      <a:endParaRPr lang="ko-KR" sz="800" kern="0" dirty="0">
                        <a:solidFill>
                          <a:schemeClr val="tx1"/>
                        </a:solidFill>
                        <a:effectLst/>
                        <a:latin typeface="나눔고딕 ExtraBold" panose="020D0904000000000000" pitchFamily="50" charset="-127"/>
                        <a:ea typeface="나눔고딕 ExtraBold" panose="020D0904000000000000" pitchFamily="50" charset="-127"/>
                        <a:cs typeface="Times New Roman" panose="02020603050405020304" pitchFamily="18" charset="0"/>
                      </a:endParaRPr>
                    </a:p>
                  </a:txBody>
                  <a:tcPr marL="0" marR="0" marT="0"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tc>
                  <a:txBody>
                    <a:bodyPr/>
                    <a:lstStyle/>
                    <a:p>
                      <a:pPr algn="ctr" fontAlgn="ctr" latinLnBrk="0">
                        <a:lnSpc>
                          <a:spcPct val="115000"/>
                        </a:lnSpc>
                        <a:spcAft>
                          <a:spcPts val="0"/>
                        </a:spcAft>
                      </a:pPr>
                      <a:r>
                        <a:rPr lang="en-US" sz="800" kern="0">
                          <a:solidFill>
                            <a:schemeClr val="tx1"/>
                          </a:solidFill>
                          <a:effectLst/>
                          <a:latin typeface="나눔고딕 ExtraBold" panose="020D0904000000000000" pitchFamily="50" charset="-127"/>
                          <a:ea typeface="나눔고딕 ExtraBold" panose="020D0904000000000000" pitchFamily="50" charset="-127"/>
                          <a:cs typeface="Times New Roman" panose="02020603050405020304" pitchFamily="18" charset="0"/>
                        </a:rPr>
                        <a:t>-</a:t>
                      </a:r>
                      <a:endParaRPr lang="ko-KR" sz="800" kern="0">
                        <a:solidFill>
                          <a:schemeClr val="tx1"/>
                        </a:solidFill>
                        <a:effectLst/>
                        <a:latin typeface="나눔고딕 ExtraBold" panose="020D0904000000000000" pitchFamily="50" charset="-127"/>
                        <a:ea typeface="나눔고딕 ExtraBold" panose="020D0904000000000000" pitchFamily="50" charset="-127"/>
                        <a:cs typeface="Times New Roman" panose="02020603050405020304" pitchFamily="18" charset="0"/>
                      </a:endParaRPr>
                    </a:p>
                  </a:txBody>
                  <a:tcPr marL="0" marR="0" marT="0"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tc>
                  <a:txBody>
                    <a:bodyPr/>
                    <a:lstStyle/>
                    <a:p>
                      <a:pPr algn="ctr" fontAlgn="ctr" latinLnBrk="0">
                        <a:lnSpc>
                          <a:spcPct val="115000"/>
                        </a:lnSpc>
                        <a:spcAft>
                          <a:spcPts val="0"/>
                        </a:spcAft>
                      </a:pPr>
                      <a:r>
                        <a:rPr lang="en-US" sz="800" kern="0" dirty="0">
                          <a:solidFill>
                            <a:schemeClr val="tx1"/>
                          </a:solidFill>
                          <a:effectLst/>
                          <a:latin typeface="나눔고딕 ExtraBold" panose="020D0904000000000000" pitchFamily="50" charset="-127"/>
                          <a:ea typeface="나눔고딕 ExtraBold" panose="020D0904000000000000" pitchFamily="50" charset="-127"/>
                          <a:cs typeface="Times New Roman" panose="02020603050405020304" pitchFamily="18" charset="0"/>
                        </a:rPr>
                        <a:t>10</a:t>
                      </a:r>
                      <a:endParaRPr lang="ko-KR" sz="800" kern="0" dirty="0">
                        <a:solidFill>
                          <a:schemeClr val="tx1"/>
                        </a:solidFill>
                        <a:effectLst/>
                        <a:latin typeface="나눔고딕 ExtraBold" panose="020D0904000000000000" pitchFamily="50" charset="-127"/>
                        <a:ea typeface="나눔고딕 ExtraBold" panose="020D0904000000000000" pitchFamily="50" charset="-127"/>
                        <a:cs typeface="Times New Roman" panose="02020603050405020304" pitchFamily="18" charset="0"/>
                      </a:endParaRPr>
                    </a:p>
                  </a:txBody>
                  <a:tcPr marL="0" marR="0" marT="0"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extLst>
                  <a:ext uri="{0D108BD9-81ED-4DB2-BD59-A6C34878D82A}">
                    <a16:rowId xmlns:a16="http://schemas.microsoft.com/office/drawing/2014/main" val="10001"/>
                  </a:ext>
                </a:extLst>
              </a:tr>
              <a:tr h="366360">
                <a:tc>
                  <a:txBody>
                    <a:bodyPr/>
                    <a:lstStyle/>
                    <a:p>
                      <a:pPr algn="ctr" fontAlgn="ctr" latinLnBrk="0">
                        <a:lnSpc>
                          <a:spcPct val="115000"/>
                        </a:lnSpc>
                        <a:spcAft>
                          <a:spcPts val="0"/>
                        </a:spcAft>
                      </a:pPr>
                      <a:r>
                        <a:rPr lang="mn-MN" sz="800" kern="0" dirty="0">
                          <a:solidFill>
                            <a:schemeClr val="tx1"/>
                          </a:solidFill>
                          <a:effectLst/>
                          <a:latin typeface="나눔고딕 ExtraBold" panose="020D0904000000000000" pitchFamily="50" charset="-127"/>
                          <a:ea typeface="나눔고딕 ExtraBold" panose="020D0904000000000000" pitchFamily="50" charset="-127"/>
                          <a:cs typeface="Times New Roman" panose="02020603050405020304" pitchFamily="18" charset="0"/>
                        </a:rPr>
                        <a:t>Аймаг</a:t>
                      </a:r>
                      <a:endParaRPr lang="ko-KR" sz="800" kern="100" dirty="0">
                        <a:solidFill>
                          <a:schemeClr val="tx1"/>
                        </a:solidFill>
                        <a:effectLst/>
                        <a:latin typeface="나눔고딕 ExtraBold" panose="020D0904000000000000" pitchFamily="50" charset="-127"/>
                        <a:ea typeface="나눔고딕 ExtraBold" panose="020D0904000000000000" pitchFamily="50" charset="-127"/>
                        <a:cs typeface="Times New Roman" panose="02020603050405020304" pitchFamily="18" charset="0"/>
                      </a:endParaRPr>
                    </a:p>
                  </a:txBody>
                  <a:tcPr marL="62865" marR="62865" marT="0"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accent6">
                        <a:lumMod val="20000"/>
                        <a:lumOff val="80000"/>
                      </a:schemeClr>
                    </a:solidFill>
                  </a:tcPr>
                </a:tc>
                <a:tc>
                  <a:txBody>
                    <a:bodyPr/>
                    <a:lstStyle/>
                    <a:p>
                      <a:pPr algn="ctr" fontAlgn="ctr" latinLnBrk="0">
                        <a:lnSpc>
                          <a:spcPct val="115000"/>
                        </a:lnSpc>
                        <a:spcAft>
                          <a:spcPts val="0"/>
                        </a:spcAft>
                      </a:pPr>
                      <a:r>
                        <a:rPr lang="en-US" sz="800" kern="0">
                          <a:solidFill>
                            <a:schemeClr val="tx1"/>
                          </a:solidFill>
                          <a:effectLst/>
                          <a:latin typeface="나눔고딕 ExtraBold" panose="020D0904000000000000" pitchFamily="50" charset="-127"/>
                          <a:ea typeface="나눔고딕 ExtraBold" panose="020D0904000000000000" pitchFamily="50" charset="-127"/>
                          <a:cs typeface="Times New Roman" panose="02020603050405020304" pitchFamily="18" charset="0"/>
                        </a:rPr>
                        <a:t>-</a:t>
                      </a:r>
                      <a:endParaRPr lang="ko-KR" sz="800" kern="0">
                        <a:solidFill>
                          <a:schemeClr val="tx1"/>
                        </a:solidFill>
                        <a:effectLst/>
                        <a:latin typeface="나눔고딕 ExtraBold" panose="020D0904000000000000" pitchFamily="50" charset="-127"/>
                        <a:ea typeface="나눔고딕 ExtraBold" panose="020D0904000000000000" pitchFamily="50" charset="-127"/>
                        <a:cs typeface="Times New Roman" panose="02020603050405020304" pitchFamily="18" charset="0"/>
                      </a:endParaRPr>
                    </a:p>
                  </a:txBody>
                  <a:tcPr marL="0" marR="0" marT="0"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tc>
                  <a:txBody>
                    <a:bodyPr/>
                    <a:lstStyle/>
                    <a:p>
                      <a:pPr algn="ctr" fontAlgn="ctr" latinLnBrk="0">
                        <a:lnSpc>
                          <a:spcPct val="115000"/>
                        </a:lnSpc>
                        <a:spcAft>
                          <a:spcPts val="0"/>
                        </a:spcAft>
                      </a:pPr>
                      <a:r>
                        <a:rPr lang="en-US" sz="800" kern="0" dirty="0">
                          <a:solidFill>
                            <a:schemeClr val="tx1"/>
                          </a:solidFill>
                          <a:effectLst/>
                          <a:latin typeface="나눔고딕 ExtraBold" panose="020D0904000000000000" pitchFamily="50" charset="-127"/>
                          <a:ea typeface="나눔고딕 ExtraBold" panose="020D0904000000000000" pitchFamily="50" charset="-127"/>
                          <a:cs typeface="Times New Roman" panose="02020603050405020304" pitchFamily="18" charset="0"/>
                        </a:rPr>
                        <a:t>-</a:t>
                      </a:r>
                      <a:endParaRPr lang="ko-KR" sz="800" kern="0" dirty="0">
                        <a:solidFill>
                          <a:schemeClr val="tx1"/>
                        </a:solidFill>
                        <a:effectLst/>
                        <a:latin typeface="나눔고딕 ExtraBold" panose="020D0904000000000000" pitchFamily="50" charset="-127"/>
                        <a:ea typeface="나눔고딕 ExtraBold" panose="020D0904000000000000" pitchFamily="50" charset="-127"/>
                        <a:cs typeface="Times New Roman" panose="02020603050405020304" pitchFamily="18" charset="0"/>
                      </a:endParaRPr>
                    </a:p>
                  </a:txBody>
                  <a:tcPr marL="0" marR="0" marT="0"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tc>
                  <a:txBody>
                    <a:bodyPr/>
                    <a:lstStyle/>
                    <a:p>
                      <a:pPr algn="ctr" fontAlgn="ctr" latinLnBrk="0">
                        <a:lnSpc>
                          <a:spcPct val="115000"/>
                        </a:lnSpc>
                        <a:spcAft>
                          <a:spcPts val="0"/>
                        </a:spcAft>
                      </a:pPr>
                      <a:r>
                        <a:rPr lang="en-US" sz="800" kern="0" dirty="0">
                          <a:solidFill>
                            <a:schemeClr val="tx1"/>
                          </a:solidFill>
                          <a:effectLst/>
                          <a:latin typeface="나눔고딕 ExtraBold" panose="020D0904000000000000" pitchFamily="50" charset="-127"/>
                          <a:ea typeface="나눔고딕 ExtraBold" panose="020D0904000000000000" pitchFamily="50" charset="-127"/>
                          <a:cs typeface="Times New Roman" panose="02020603050405020304" pitchFamily="18" charset="0"/>
                        </a:rPr>
                        <a:t>9</a:t>
                      </a:r>
                      <a:endParaRPr lang="ko-KR" sz="800" kern="0" dirty="0">
                        <a:solidFill>
                          <a:schemeClr val="tx1"/>
                        </a:solidFill>
                        <a:effectLst/>
                        <a:latin typeface="나눔고딕 ExtraBold" panose="020D0904000000000000" pitchFamily="50" charset="-127"/>
                        <a:ea typeface="나눔고딕 ExtraBold" panose="020D0904000000000000" pitchFamily="50" charset="-127"/>
                        <a:cs typeface="Times New Roman" panose="02020603050405020304" pitchFamily="18" charset="0"/>
                      </a:endParaRPr>
                    </a:p>
                  </a:txBody>
                  <a:tcPr marL="0" marR="0" marT="0"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tc>
                  <a:txBody>
                    <a:bodyPr/>
                    <a:lstStyle/>
                    <a:p>
                      <a:pPr algn="ctr" fontAlgn="ctr" latinLnBrk="0">
                        <a:lnSpc>
                          <a:spcPct val="115000"/>
                        </a:lnSpc>
                        <a:spcAft>
                          <a:spcPts val="0"/>
                        </a:spcAft>
                      </a:pPr>
                      <a:r>
                        <a:rPr lang="en-US" sz="800" kern="0" dirty="0">
                          <a:solidFill>
                            <a:schemeClr val="tx1"/>
                          </a:solidFill>
                          <a:effectLst/>
                          <a:latin typeface="나눔고딕 ExtraBold" panose="020D0904000000000000" pitchFamily="50" charset="-127"/>
                          <a:ea typeface="나눔고딕 ExtraBold" panose="020D0904000000000000" pitchFamily="50" charset="-127"/>
                          <a:cs typeface="Times New Roman" panose="02020603050405020304" pitchFamily="18" charset="0"/>
                        </a:rPr>
                        <a:t>9</a:t>
                      </a:r>
                      <a:endParaRPr lang="ko-KR" sz="800" kern="0" dirty="0">
                        <a:solidFill>
                          <a:schemeClr val="tx1"/>
                        </a:solidFill>
                        <a:effectLst/>
                        <a:latin typeface="나눔고딕 ExtraBold" panose="020D0904000000000000" pitchFamily="50" charset="-127"/>
                        <a:ea typeface="나눔고딕 ExtraBold" panose="020D0904000000000000" pitchFamily="50" charset="-127"/>
                        <a:cs typeface="Times New Roman" panose="02020603050405020304" pitchFamily="18" charset="0"/>
                      </a:endParaRPr>
                    </a:p>
                  </a:txBody>
                  <a:tcPr marL="0" marR="0" marT="0"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extLst>
                  <a:ext uri="{0D108BD9-81ED-4DB2-BD59-A6C34878D82A}">
                    <a16:rowId xmlns:a16="http://schemas.microsoft.com/office/drawing/2014/main" val="10002"/>
                  </a:ext>
                </a:extLst>
              </a:tr>
              <a:tr h="366360">
                <a:tc>
                  <a:txBody>
                    <a:bodyPr/>
                    <a:lstStyle/>
                    <a:p>
                      <a:pPr algn="ctr" fontAlgn="ctr" latinLnBrk="0">
                        <a:lnSpc>
                          <a:spcPct val="115000"/>
                        </a:lnSpc>
                        <a:spcAft>
                          <a:spcPts val="0"/>
                        </a:spcAft>
                      </a:pPr>
                      <a:r>
                        <a:rPr lang="mn-MN" sz="800" kern="0" dirty="0">
                          <a:solidFill>
                            <a:schemeClr val="tx1"/>
                          </a:solidFill>
                          <a:effectLst/>
                          <a:latin typeface="나눔고딕 ExtraBold" panose="020D0904000000000000" pitchFamily="50" charset="-127"/>
                          <a:ea typeface="나눔고딕 ExtraBold" panose="020D0904000000000000" pitchFamily="50" charset="-127"/>
                          <a:cs typeface="Times New Roman" panose="02020603050405020304" pitchFamily="18" charset="0"/>
                        </a:rPr>
                        <a:t>Удирдлагын</a:t>
                      </a:r>
                      <a:r>
                        <a:rPr lang="mn-MN" sz="800" kern="0" baseline="0" dirty="0">
                          <a:solidFill>
                            <a:schemeClr val="tx1"/>
                          </a:solidFill>
                          <a:effectLst/>
                          <a:latin typeface="나눔고딕 ExtraBold" panose="020D0904000000000000" pitchFamily="50" charset="-127"/>
                          <a:ea typeface="나눔고딕 ExtraBold" panose="020D0904000000000000" pitchFamily="50" charset="-127"/>
                          <a:cs typeface="Times New Roman" panose="02020603050405020304" pitchFamily="18" charset="0"/>
                        </a:rPr>
                        <a:t> </a:t>
                      </a:r>
                      <a:r>
                        <a:rPr lang="mn-MN" sz="800" kern="0" dirty="0">
                          <a:solidFill>
                            <a:schemeClr val="tx1"/>
                          </a:solidFill>
                          <a:effectLst/>
                          <a:latin typeface="나눔고딕 ExtraBold" panose="020D0904000000000000" pitchFamily="50" charset="-127"/>
                          <a:ea typeface="나눔고딕 ExtraBold" panose="020D0904000000000000" pitchFamily="50" charset="-127"/>
                          <a:cs typeface="Times New Roman" panose="02020603050405020304" pitchFamily="18" charset="0"/>
                        </a:rPr>
                        <a:t>Төв</a:t>
                      </a:r>
                      <a:endParaRPr lang="ko-KR" sz="800" kern="100" dirty="0">
                        <a:solidFill>
                          <a:schemeClr val="tx1"/>
                        </a:solidFill>
                        <a:effectLst/>
                        <a:latin typeface="나눔고딕 ExtraBold" panose="020D0904000000000000" pitchFamily="50" charset="-127"/>
                        <a:ea typeface="나눔고딕 ExtraBold" panose="020D0904000000000000" pitchFamily="50" charset="-127"/>
                        <a:cs typeface="Times New Roman" panose="02020603050405020304" pitchFamily="18" charset="0"/>
                      </a:endParaRPr>
                    </a:p>
                  </a:txBody>
                  <a:tcPr marL="62865" marR="62865" marT="0"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accent6">
                        <a:lumMod val="20000"/>
                        <a:lumOff val="80000"/>
                      </a:schemeClr>
                    </a:solidFill>
                  </a:tcPr>
                </a:tc>
                <a:tc>
                  <a:txBody>
                    <a:bodyPr/>
                    <a:lstStyle/>
                    <a:p>
                      <a:pPr algn="ctr" fontAlgn="ctr" latinLnBrk="0">
                        <a:lnSpc>
                          <a:spcPct val="115000"/>
                        </a:lnSpc>
                        <a:spcAft>
                          <a:spcPts val="0"/>
                        </a:spcAft>
                      </a:pPr>
                      <a:r>
                        <a:rPr lang="en-US" sz="800" kern="0">
                          <a:solidFill>
                            <a:schemeClr val="tx1"/>
                          </a:solidFill>
                          <a:effectLst/>
                          <a:latin typeface="나눔고딕 ExtraBold" panose="020D0904000000000000" pitchFamily="50" charset="-127"/>
                          <a:ea typeface="나눔고딕 ExtraBold" panose="020D0904000000000000" pitchFamily="50" charset="-127"/>
                          <a:cs typeface="Times New Roman" panose="02020603050405020304" pitchFamily="18" charset="0"/>
                        </a:rPr>
                        <a:t>-</a:t>
                      </a:r>
                      <a:endParaRPr lang="ko-KR" sz="800" kern="0">
                        <a:solidFill>
                          <a:schemeClr val="tx1"/>
                        </a:solidFill>
                        <a:effectLst/>
                        <a:latin typeface="나눔고딕 ExtraBold" panose="020D0904000000000000" pitchFamily="50" charset="-127"/>
                        <a:ea typeface="나눔고딕 ExtraBold" panose="020D0904000000000000" pitchFamily="50" charset="-127"/>
                        <a:cs typeface="Times New Roman" panose="02020603050405020304" pitchFamily="18" charset="0"/>
                      </a:endParaRPr>
                    </a:p>
                  </a:txBody>
                  <a:tcPr marL="0" marR="0" marT="0"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tc>
                  <a:txBody>
                    <a:bodyPr/>
                    <a:lstStyle/>
                    <a:p>
                      <a:pPr algn="ctr" fontAlgn="ctr" latinLnBrk="0">
                        <a:lnSpc>
                          <a:spcPct val="115000"/>
                        </a:lnSpc>
                        <a:spcAft>
                          <a:spcPts val="0"/>
                        </a:spcAft>
                      </a:pPr>
                      <a:r>
                        <a:rPr lang="en-US" sz="800" kern="0">
                          <a:solidFill>
                            <a:schemeClr val="tx1"/>
                          </a:solidFill>
                          <a:effectLst/>
                          <a:latin typeface="나눔고딕 ExtraBold" panose="020D0904000000000000" pitchFamily="50" charset="-127"/>
                          <a:ea typeface="나눔고딕 ExtraBold" panose="020D0904000000000000" pitchFamily="50" charset="-127"/>
                          <a:cs typeface="Times New Roman" panose="02020603050405020304" pitchFamily="18" charset="0"/>
                        </a:rPr>
                        <a:t>1</a:t>
                      </a:r>
                      <a:endParaRPr lang="ko-KR" sz="800" kern="0">
                        <a:solidFill>
                          <a:schemeClr val="tx1"/>
                        </a:solidFill>
                        <a:effectLst/>
                        <a:latin typeface="나눔고딕 ExtraBold" panose="020D0904000000000000" pitchFamily="50" charset="-127"/>
                        <a:ea typeface="나눔고딕 ExtraBold" panose="020D0904000000000000" pitchFamily="50" charset="-127"/>
                        <a:cs typeface="Times New Roman" panose="02020603050405020304" pitchFamily="18" charset="0"/>
                      </a:endParaRPr>
                    </a:p>
                  </a:txBody>
                  <a:tcPr marL="0" marR="0" marT="0"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tc>
                  <a:txBody>
                    <a:bodyPr/>
                    <a:lstStyle/>
                    <a:p>
                      <a:pPr algn="ctr" fontAlgn="ctr" latinLnBrk="0">
                        <a:lnSpc>
                          <a:spcPct val="115000"/>
                        </a:lnSpc>
                        <a:spcAft>
                          <a:spcPts val="0"/>
                        </a:spcAft>
                      </a:pPr>
                      <a:r>
                        <a:rPr lang="en-US" sz="800" kern="0" dirty="0">
                          <a:solidFill>
                            <a:schemeClr val="tx1"/>
                          </a:solidFill>
                          <a:effectLst/>
                          <a:latin typeface="나눔고딕 ExtraBold" panose="020D0904000000000000" pitchFamily="50" charset="-127"/>
                          <a:ea typeface="나눔고딕 ExtraBold" panose="020D0904000000000000" pitchFamily="50" charset="-127"/>
                          <a:cs typeface="Times New Roman" panose="02020603050405020304" pitchFamily="18" charset="0"/>
                        </a:rPr>
                        <a:t>1</a:t>
                      </a:r>
                      <a:endParaRPr lang="ko-KR" sz="800" kern="0" dirty="0">
                        <a:solidFill>
                          <a:schemeClr val="tx1"/>
                        </a:solidFill>
                        <a:effectLst/>
                        <a:latin typeface="나눔고딕 ExtraBold" panose="020D0904000000000000" pitchFamily="50" charset="-127"/>
                        <a:ea typeface="나눔고딕 ExtraBold" panose="020D0904000000000000" pitchFamily="50" charset="-127"/>
                        <a:cs typeface="Times New Roman" panose="02020603050405020304" pitchFamily="18" charset="0"/>
                      </a:endParaRPr>
                    </a:p>
                  </a:txBody>
                  <a:tcPr marL="0" marR="0" marT="0"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tc>
                  <a:txBody>
                    <a:bodyPr/>
                    <a:lstStyle/>
                    <a:p>
                      <a:pPr algn="ctr" fontAlgn="ctr" latinLnBrk="0">
                        <a:lnSpc>
                          <a:spcPct val="115000"/>
                        </a:lnSpc>
                        <a:spcAft>
                          <a:spcPts val="0"/>
                        </a:spcAft>
                      </a:pPr>
                      <a:r>
                        <a:rPr lang="en-US" sz="800" kern="0" dirty="0">
                          <a:solidFill>
                            <a:schemeClr val="tx1"/>
                          </a:solidFill>
                          <a:effectLst/>
                          <a:latin typeface="나눔고딕 ExtraBold" panose="020D0904000000000000" pitchFamily="50" charset="-127"/>
                          <a:ea typeface="나눔고딕 ExtraBold" panose="020D0904000000000000" pitchFamily="50" charset="-127"/>
                          <a:cs typeface="Times New Roman" panose="02020603050405020304" pitchFamily="18" charset="0"/>
                        </a:rPr>
                        <a:t>2</a:t>
                      </a:r>
                      <a:endParaRPr lang="ko-KR" sz="800" kern="0" dirty="0">
                        <a:solidFill>
                          <a:schemeClr val="tx1"/>
                        </a:solidFill>
                        <a:effectLst/>
                        <a:latin typeface="나눔고딕 ExtraBold" panose="020D0904000000000000" pitchFamily="50" charset="-127"/>
                        <a:ea typeface="나눔고딕 ExtraBold" panose="020D0904000000000000" pitchFamily="50" charset="-127"/>
                        <a:cs typeface="Times New Roman" panose="02020603050405020304" pitchFamily="18" charset="0"/>
                      </a:endParaRPr>
                    </a:p>
                  </a:txBody>
                  <a:tcPr marL="0" marR="0" marT="0"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extLst>
                  <a:ext uri="{0D108BD9-81ED-4DB2-BD59-A6C34878D82A}">
                    <a16:rowId xmlns:a16="http://schemas.microsoft.com/office/drawing/2014/main" val="10003"/>
                  </a:ext>
                </a:extLst>
              </a:tr>
            </a:tbl>
          </a:graphicData>
        </a:graphic>
      </p:graphicFrame>
      <p:pic>
        <p:nvPicPr>
          <p:cNvPr id="28" name="그림 27"/>
          <p:cNvPicPr>
            <a:picLocks noChangeAspect="1"/>
          </p:cNvPicPr>
          <p:nvPr/>
        </p:nvPicPr>
        <p:blipFill>
          <a:blip r:embed="rId2"/>
          <a:stretch>
            <a:fillRect/>
          </a:stretch>
        </p:blipFill>
        <p:spPr>
          <a:xfrm>
            <a:off x="397399" y="1990518"/>
            <a:ext cx="2898118" cy="1727494"/>
          </a:xfrm>
          <a:prstGeom prst="rect">
            <a:avLst/>
          </a:prstGeom>
        </p:spPr>
      </p:pic>
      <p:pic>
        <p:nvPicPr>
          <p:cNvPr id="30" name="그림 29"/>
          <p:cNvPicPr>
            <a:picLocks noChangeAspect="1"/>
          </p:cNvPicPr>
          <p:nvPr/>
        </p:nvPicPr>
        <p:blipFill>
          <a:blip r:embed="rId3"/>
          <a:stretch>
            <a:fillRect/>
          </a:stretch>
        </p:blipFill>
        <p:spPr>
          <a:xfrm>
            <a:off x="3159598" y="1816413"/>
            <a:ext cx="1319853" cy="2519704"/>
          </a:xfrm>
          <a:prstGeom prst="rect">
            <a:avLst/>
          </a:prstGeom>
        </p:spPr>
      </p:pic>
      <p:sp>
        <p:nvSpPr>
          <p:cNvPr id="34" name="직사각형 33"/>
          <p:cNvSpPr/>
          <p:nvPr/>
        </p:nvSpPr>
        <p:spPr>
          <a:xfrm>
            <a:off x="255847" y="908720"/>
            <a:ext cx="8888161" cy="401328"/>
          </a:xfrm>
          <a:prstGeom prst="rect">
            <a:avLst/>
          </a:prstGeom>
        </p:spPr>
        <p:txBody>
          <a:bodyPr wrap="square">
            <a:spAutoFit/>
          </a:bodyPr>
          <a:lstStyle/>
          <a:p>
            <a:pPr marL="361245" indent="-361245" eaLnBrk="0" fontAlgn="base" latinLnBrk="0" hangingPunct="0">
              <a:lnSpc>
                <a:spcPct val="120000"/>
              </a:lnSpc>
              <a:spcBef>
                <a:spcPct val="20000"/>
              </a:spcBef>
              <a:spcAft>
                <a:spcPct val="0"/>
              </a:spcAft>
              <a:buSzPct val="170000"/>
              <a:buBlip>
                <a:blip r:embed="rId4"/>
              </a:buBlip>
            </a:pPr>
            <a:r>
              <a:rPr kumimoji="1" lang="mn-MN" altLang="ko-KR" b="1" dirty="0">
                <a:solidFill>
                  <a:srgbClr val="000000"/>
                </a:solidFill>
                <a:latin typeface="Arial" panose="020B0604020202020204" pitchFamily="34" charset="0"/>
                <a:ea typeface="나눔고딕 ExtraBold" panose="020D0904000000000000" pitchFamily="50" charset="-127"/>
                <a:cs typeface="Arial" panose="020B0604020202020204" pitchFamily="34" charset="0"/>
              </a:rPr>
              <a:t>Нийтийн унадаг дугуйг дэмжих систем</a:t>
            </a:r>
            <a:endParaRPr kumimoji="1" lang="en-US" altLang="ko-KR" b="1" dirty="0">
              <a:solidFill>
                <a:srgbClr val="000000"/>
              </a:solidFill>
              <a:latin typeface="Arial" panose="020B0604020202020204" pitchFamily="34" charset="0"/>
              <a:ea typeface="나눔고딕 ExtraBold" panose="020D0904000000000000" pitchFamily="50" charset="-127"/>
              <a:cs typeface="Arial" panose="020B0604020202020204" pitchFamily="34" charset="0"/>
            </a:endParaRPr>
          </a:p>
        </p:txBody>
      </p:sp>
      <p:sp>
        <p:nvSpPr>
          <p:cNvPr id="41" name="TextBox 40"/>
          <p:cNvSpPr txBox="1"/>
          <p:nvPr/>
        </p:nvSpPr>
        <p:spPr>
          <a:xfrm>
            <a:off x="143508" y="44624"/>
            <a:ext cx="8856984" cy="523220"/>
          </a:xfrm>
          <a:prstGeom prst="rect">
            <a:avLst/>
          </a:prstGeom>
          <a:noFill/>
        </p:spPr>
        <p:txBody>
          <a:bodyPr wrap="square" rtlCol="0">
            <a:spAutoFit/>
          </a:bodyPr>
          <a:lstStyle/>
          <a:p>
            <a:pPr algn="ctr" defTabSz="913860">
              <a:buSzPct val="130000"/>
              <a:defRPr lang="ko-KR" altLang="en-US"/>
            </a:pPr>
            <a:r>
              <a:rPr kumimoji="1" lang="mn-MN" altLang="ko-KR" sz="2800" dirty="0">
                <a:solidFill>
                  <a:srgbClr val="FFFFFF"/>
                </a:solidFill>
                <a:latin typeface="Arial" panose="020B0604020202020204" pitchFamily="34" charset="0"/>
                <a:ea typeface="나눔고딕 ExtraBold" panose="020D0904000000000000" pitchFamily="50" charset="-127"/>
                <a:cs typeface="Arial" panose="020B0604020202020204" pitchFamily="34" charset="0"/>
              </a:rPr>
              <a:t>ТУС-н дэд системүүдийн суурь дизайн</a:t>
            </a:r>
            <a:endParaRPr kumimoji="1" lang="en-US" altLang="ko-KR" sz="2800" dirty="0">
              <a:solidFill>
                <a:srgbClr val="FFFFFF"/>
              </a:solidFill>
              <a:latin typeface="Arial" panose="020B0604020202020204" pitchFamily="34" charset="0"/>
              <a:ea typeface="나눔고딕 ExtraBold" panose="020D0904000000000000" pitchFamily="50" charset="-127"/>
              <a:cs typeface="Arial" panose="020B0604020202020204" pitchFamily="34" charset="0"/>
            </a:endParaRPr>
          </a:p>
        </p:txBody>
      </p:sp>
      <p:sp>
        <p:nvSpPr>
          <p:cNvPr id="42" name="슬라이드 번호 개체 틀 2"/>
          <p:cNvSpPr txBox="1">
            <a:spLocks/>
          </p:cNvSpPr>
          <p:nvPr/>
        </p:nvSpPr>
        <p:spPr>
          <a:xfrm>
            <a:off x="8748464" y="6597352"/>
            <a:ext cx="360040" cy="241086"/>
          </a:xfrm>
          <a:prstGeom prst="rect">
            <a:avLst/>
          </a:prstGeom>
        </p:spPr>
        <p:txBody>
          <a:bodyPr/>
          <a:lstStyle>
            <a:defPPr>
              <a:defRPr lang="ko-KR"/>
            </a:defPPr>
            <a:lvl1pPr marL="0" algn="l" defTabSz="914400" rtl="0" eaLnBrk="1" latinLnBrk="1" hangingPunct="1">
              <a:defRPr sz="1800" kern="1200">
                <a:solidFill>
                  <a:schemeClr val="tx1"/>
                </a:solidFill>
                <a:latin typeface="+mn-lt"/>
                <a:ea typeface="+mn-ea"/>
                <a:cs typeface="+mn-cs"/>
              </a:defRPr>
            </a:lvl1pPr>
            <a:lvl2pPr marL="457200" algn="l" defTabSz="914400" rtl="0" eaLnBrk="1" latinLnBrk="1" hangingPunct="1">
              <a:defRPr sz="1800" kern="1200">
                <a:solidFill>
                  <a:schemeClr val="tx1"/>
                </a:solidFill>
                <a:latin typeface="+mn-lt"/>
                <a:ea typeface="+mn-ea"/>
                <a:cs typeface="+mn-cs"/>
              </a:defRPr>
            </a:lvl2pPr>
            <a:lvl3pPr marL="914400" algn="l" defTabSz="914400" rtl="0" eaLnBrk="1" latinLnBrk="1" hangingPunct="1">
              <a:defRPr sz="1800" kern="1200">
                <a:solidFill>
                  <a:schemeClr val="tx1"/>
                </a:solidFill>
                <a:latin typeface="+mn-lt"/>
                <a:ea typeface="+mn-ea"/>
                <a:cs typeface="+mn-cs"/>
              </a:defRPr>
            </a:lvl3pPr>
            <a:lvl4pPr marL="1371600" algn="l" defTabSz="914400" rtl="0" eaLnBrk="1" latinLnBrk="1" hangingPunct="1">
              <a:defRPr sz="1800" kern="1200">
                <a:solidFill>
                  <a:schemeClr val="tx1"/>
                </a:solidFill>
                <a:latin typeface="+mn-lt"/>
                <a:ea typeface="+mn-ea"/>
                <a:cs typeface="+mn-cs"/>
              </a:defRPr>
            </a:lvl4pPr>
            <a:lvl5pPr marL="1828800" algn="l" defTabSz="914400" rtl="0" eaLnBrk="1" latinLnBrk="1" hangingPunct="1">
              <a:defRPr sz="1800" kern="1200">
                <a:solidFill>
                  <a:schemeClr val="tx1"/>
                </a:solidFill>
                <a:latin typeface="+mn-lt"/>
                <a:ea typeface="+mn-ea"/>
                <a:cs typeface="+mn-cs"/>
              </a:defRPr>
            </a:lvl5pPr>
            <a:lvl6pPr marL="2286000" algn="l" defTabSz="914400" rtl="0" eaLnBrk="1" latinLnBrk="1" hangingPunct="1">
              <a:defRPr sz="1800" kern="1200">
                <a:solidFill>
                  <a:schemeClr val="tx1"/>
                </a:solidFill>
                <a:latin typeface="+mn-lt"/>
                <a:ea typeface="+mn-ea"/>
                <a:cs typeface="+mn-cs"/>
              </a:defRPr>
            </a:lvl6pPr>
            <a:lvl7pPr marL="2743200" algn="l" defTabSz="914400" rtl="0" eaLnBrk="1" latinLnBrk="1" hangingPunct="1">
              <a:defRPr sz="1800" kern="1200">
                <a:solidFill>
                  <a:schemeClr val="tx1"/>
                </a:solidFill>
                <a:latin typeface="+mn-lt"/>
                <a:ea typeface="+mn-ea"/>
                <a:cs typeface="+mn-cs"/>
              </a:defRPr>
            </a:lvl7pPr>
            <a:lvl8pPr marL="3200400" algn="l" defTabSz="914400" rtl="0" eaLnBrk="1" latinLnBrk="1" hangingPunct="1">
              <a:defRPr sz="1800" kern="1200">
                <a:solidFill>
                  <a:schemeClr val="tx1"/>
                </a:solidFill>
                <a:latin typeface="+mn-lt"/>
                <a:ea typeface="+mn-ea"/>
                <a:cs typeface="+mn-cs"/>
              </a:defRPr>
            </a:lvl8pPr>
            <a:lvl9pPr marL="3657600" algn="l" defTabSz="914400" rtl="0" eaLnBrk="1" latinLnBrk="1" hangingPunct="1">
              <a:defRPr sz="1800" kern="1200">
                <a:solidFill>
                  <a:schemeClr val="tx1"/>
                </a:solidFill>
                <a:latin typeface="+mn-lt"/>
                <a:ea typeface="+mn-ea"/>
                <a:cs typeface="+mn-cs"/>
              </a:defRPr>
            </a:lvl9pPr>
          </a:lstStyle>
          <a:p>
            <a:pPr algn="r"/>
            <a:r>
              <a:rPr lang="de-DE" sz="1000" dirty="0">
                <a:latin typeface="나눔고딕 ExtraBold" panose="020D0904000000000000" pitchFamily="50" charset="-127"/>
                <a:ea typeface="나눔고딕 ExtraBold" panose="020D0904000000000000" pitchFamily="50" charset="-127"/>
                <a:cs typeface="Arial" panose="020B0604020202020204" pitchFamily="34" charset="0"/>
              </a:rPr>
              <a:t>41</a:t>
            </a:r>
          </a:p>
        </p:txBody>
      </p:sp>
      <p:sp>
        <p:nvSpPr>
          <p:cNvPr id="29" name="텍스트"/>
          <p:cNvSpPr txBox="1"/>
          <p:nvPr/>
        </p:nvSpPr>
        <p:spPr>
          <a:xfrm>
            <a:off x="4716016" y="1844824"/>
            <a:ext cx="1080120" cy="215444"/>
          </a:xfrm>
          <a:prstGeom prst="rect">
            <a:avLst/>
          </a:prstGeom>
          <a:noFill/>
        </p:spPr>
        <p:txBody>
          <a:bodyPr wrap="square" lIns="0" tIns="0" rIns="0" bIns="0" rtlCol="0" anchor="ctr">
            <a:spAutoFit/>
          </a:bodyPr>
          <a:lstStyle>
            <a:defPPr>
              <a:defRPr lang="ko-KR"/>
            </a:defPPr>
            <a:lvl1pPr lvl="0" indent="-266700" algn="ctr" defTabSz="914400">
              <a:spcBef>
                <a:spcPct val="0"/>
              </a:spcBef>
              <a:spcAft>
                <a:spcPts val="100"/>
              </a:spcAft>
              <a:buSzPct val="120000"/>
              <a:tabLst>
                <a:tab pos="177800" algn="l"/>
                <a:tab pos="803275" algn="l"/>
              </a:tabLst>
              <a:defRPr sz="1800" b="1" kern="1000" spc="-50">
                <a:ln>
                  <a:noFill/>
                  <a:prstDash val="solid"/>
                </a:ln>
                <a:gradFill rotWithShape="1">
                  <a:gsLst>
                    <a:gs pos="50000">
                      <a:schemeClr val="bg1"/>
                    </a:gs>
                    <a:gs pos="100000">
                      <a:schemeClr val="bg1"/>
                    </a:gs>
                  </a:gsLst>
                  <a:lin ang="5400000"/>
                </a:gradFill>
                <a:latin typeface="Rix정고딕 M" pitchFamily="18" charset="-127"/>
                <a:ea typeface="Rix정고딕 M" pitchFamily="18" charset="-127"/>
                <a:cs typeface="Arial" pitchFamily="34" charset="0"/>
              </a:defRPr>
            </a:lvl1pPr>
          </a:lstStyle>
          <a:p>
            <a:pPr algn="l">
              <a:defRPr/>
            </a:pPr>
            <a:r>
              <a:rPr lang="mn-MN" altLang="ko-KR" sz="1400" dirty="0">
                <a:gradFill rotWithShape="1">
                  <a:gsLst>
                    <a:gs pos="0">
                      <a:srgbClr val="FFE400"/>
                    </a:gs>
                    <a:gs pos="100000">
                      <a:srgbClr val="FA8006"/>
                    </a:gs>
                  </a:gsLst>
                  <a:lin ang="5400000"/>
                </a:gradFill>
                <a:effectLst>
                  <a:glow rad="88900">
                    <a:prstClr val="black">
                      <a:alpha val="60000"/>
                    </a:prstClr>
                  </a:glow>
                  <a:outerShdw blurRad="50800" dist="38100" dir="5040000" algn="tl">
                    <a:prstClr val="black">
                      <a:alpha val="70000"/>
                    </a:prstClr>
                  </a:outerShdw>
                </a:effectLst>
                <a:latin typeface="Arial Unicode MS" panose="020B0604020202020204" pitchFamily="50" charset="-127"/>
                <a:ea typeface="Arial Unicode MS" panose="020B0604020202020204" pitchFamily="50" charset="-127"/>
                <a:cs typeface="Arial Unicode MS" panose="020B0604020202020204" pitchFamily="50" charset="-127"/>
              </a:rPr>
              <a:t>Улаанбаатар</a:t>
            </a:r>
            <a:r>
              <a:rPr lang="en-US" altLang="ko-KR" sz="1400" dirty="0">
                <a:gradFill rotWithShape="1">
                  <a:gsLst>
                    <a:gs pos="0">
                      <a:srgbClr val="FFE400"/>
                    </a:gs>
                    <a:gs pos="100000">
                      <a:srgbClr val="FA8006"/>
                    </a:gs>
                  </a:gsLst>
                  <a:lin ang="5400000"/>
                </a:gradFill>
                <a:effectLst>
                  <a:glow rad="88900">
                    <a:prstClr val="black">
                      <a:alpha val="60000"/>
                    </a:prstClr>
                  </a:glow>
                  <a:outerShdw blurRad="50800" dist="38100" dir="5040000" algn="tl">
                    <a:prstClr val="black">
                      <a:alpha val="70000"/>
                    </a:prstClr>
                  </a:outerShdw>
                </a:effectLst>
                <a:latin typeface="Arial Unicode MS" panose="020B0604020202020204" pitchFamily="50" charset="-127"/>
                <a:ea typeface="Arial Unicode MS" panose="020B0604020202020204" pitchFamily="50" charset="-127"/>
                <a:cs typeface="Arial Unicode MS" panose="020B0604020202020204" pitchFamily="50" charset="-127"/>
              </a:rPr>
              <a:t> </a:t>
            </a:r>
          </a:p>
        </p:txBody>
      </p:sp>
      <p:sp>
        <p:nvSpPr>
          <p:cNvPr id="32" name="텍스트"/>
          <p:cNvSpPr txBox="1"/>
          <p:nvPr/>
        </p:nvSpPr>
        <p:spPr>
          <a:xfrm>
            <a:off x="4716016" y="3645024"/>
            <a:ext cx="936104" cy="215444"/>
          </a:xfrm>
          <a:prstGeom prst="rect">
            <a:avLst/>
          </a:prstGeom>
          <a:noFill/>
        </p:spPr>
        <p:txBody>
          <a:bodyPr wrap="square" lIns="0" tIns="0" rIns="0" bIns="0" rtlCol="0" anchor="ctr">
            <a:spAutoFit/>
          </a:bodyPr>
          <a:lstStyle>
            <a:defPPr>
              <a:defRPr lang="ko-KR"/>
            </a:defPPr>
            <a:lvl1pPr lvl="0" indent="-266700" algn="ctr" defTabSz="914400">
              <a:spcBef>
                <a:spcPct val="0"/>
              </a:spcBef>
              <a:spcAft>
                <a:spcPts val="100"/>
              </a:spcAft>
              <a:buSzPct val="120000"/>
              <a:tabLst>
                <a:tab pos="177800" algn="l"/>
                <a:tab pos="803275" algn="l"/>
              </a:tabLst>
              <a:defRPr sz="1800" b="1" kern="1000" spc="-50">
                <a:ln>
                  <a:noFill/>
                  <a:prstDash val="solid"/>
                </a:ln>
                <a:gradFill rotWithShape="1">
                  <a:gsLst>
                    <a:gs pos="50000">
                      <a:schemeClr val="bg1"/>
                    </a:gs>
                    <a:gs pos="100000">
                      <a:schemeClr val="bg1"/>
                    </a:gs>
                  </a:gsLst>
                  <a:lin ang="5400000"/>
                </a:gradFill>
                <a:latin typeface="Rix정고딕 M" pitchFamily="18" charset="-127"/>
                <a:ea typeface="Rix정고딕 M" pitchFamily="18" charset="-127"/>
                <a:cs typeface="Arial" pitchFamily="34" charset="0"/>
              </a:defRPr>
            </a:lvl1pPr>
          </a:lstStyle>
          <a:p>
            <a:pPr algn="l">
              <a:defRPr/>
            </a:pPr>
            <a:r>
              <a:rPr lang="mn-MN" altLang="ko-KR" sz="1400" dirty="0">
                <a:gradFill rotWithShape="1">
                  <a:gsLst>
                    <a:gs pos="0">
                      <a:srgbClr val="FFE400"/>
                    </a:gs>
                    <a:gs pos="100000">
                      <a:srgbClr val="FA8006"/>
                    </a:gs>
                  </a:gsLst>
                  <a:lin ang="5400000"/>
                </a:gradFill>
                <a:effectLst>
                  <a:glow rad="88900">
                    <a:prstClr val="black">
                      <a:alpha val="60000"/>
                    </a:prstClr>
                  </a:glow>
                  <a:outerShdw blurRad="50800" dist="38100" dir="5040000" algn="tl">
                    <a:prstClr val="black">
                      <a:alpha val="70000"/>
                    </a:prstClr>
                  </a:outerShdw>
                </a:effectLst>
                <a:latin typeface="Arial Unicode MS" panose="020B0604020202020204" pitchFamily="50" charset="-127"/>
                <a:ea typeface="Arial Unicode MS" panose="020B0604020202020204" pitchFamily="50" charset="-127"/>
                <a:cs typeface="Arial Unicode MS" panose="020B0604020202020204" pitchFamily="50" charset="-127"/>
              </a:rPr>
              <a:t>Орон нутаг</a:t>
            </a:r>
            <a:endParaRPr lang="en-US" altLang="ko-KR" sz="1400" dirty="0">
              <a:gradFill rotWithShape="1">
                <a:gsLst>
                  <a:gs pos="0">
                    <a:srgbClr val="FFE400"/>
                  </a:gs>
                  <a:gs pos="100000">
                    <a:srgbClr val="FA8006"/>
                  </a:gs>
                </a:gsLst>
                <a:lin ang="5400000"/>
              </a:gradFill>
              <a:effectLst>
                <a:glow rad="88900">
                  <a:prstClr val="black">
                    <a:alpha val="60000"/>
                  </a:prstClr>
                </a:glow>
                <a:outerShdw blurRad="50800" dist="38100" dir="5040000" algn="tl">
                  <a:prstClr val="black">
                    <a:alpha val="70000"/>
                  </a:prstClr>
                </a:outerShdw>
              </a:effectLst>
              <a:latin typeface="Arial Unicode MS" panose="020B0604020202020204" pitchFamily="50" charset="-127"/>
              <a:ea typeface="Arial Unicode MS" panose="020B0604020202020204" pitchFamily="50" charset="-127"/>
              <a:cs typeface="Arial Unicode MS" panose="020B0604020202020204" pitchFamily="50" charset="-127"/>
            </a:endParaRPr>
          </a:p>
        </p:txBody>
      </p:sp>
    </p:spTree>
    <p:extLst>
      <p:ext uri="{BB962C8B-B14F-4D97-AF65-F5344CB8AC3E}">
        <p14:creationId xmlns:p14="http://schemas.microsoft.com/office/powerpoint/2010/main" val="1300226485"/>
      </p:ext>
    </p:extLst>
  </p:cSld>
  <p:clrMapOvr>
    <a:masterClrMapping/>
  </p:clrMapOvr>
  <p:transition>
    <p:fade/>
  </p:transition>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직사각형 5"/>
          <p:cNvSpPr/>
          <p:nvPr/>
        </p:nvSpPr>
        <p:spPr>
          <a:xfrm>
            <a:off x="1588" y="2666914"/>
            <a:ext cx="9144000" cy="414337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062" tIns="45530" rIns="91062" bIns="45530" anchor="ctr"/>
          <a:lstStyle/>
          <a:p>
            <a:pPr algn="ctr">
              <a:defRPr/>
            </a:pPr>
            <a:endParaRPr lang="ko-KR" altLang="en-US" b="1">
              <a:solidFill>
                <a:prstClr val="white"/>
              </a:solidFill>
              <a:latin typeface="Times New Roman" panose="02020603050405020304" pitchFamily="18" charset="0"/>
              <a:cs typeface="Times New Roman" panose="02020603050405020304" pitchFamily="18" charset="0"/>
            </a:endParaRPr>
          </a:p>
        </p:txBody>
      </p:sp>
      <p:graphicFrame>
        <p:nvGraphicFramePr>
          <p:cNvPr id="29" name="표 28"/>
          <p:cNvGraphicFramePr>
            <a:graphicFrameLocks noGrp="1"/>
          </p:cNvGraphicFramePr>
          <p:nvPr>
            <p:extLst>
              <p:ext uri="{D42A27DB-BD31-4B8C-83A1-F6EECF244321}">
                <p14:modId xmlns:p14="http://schemas.microsoft.com/office/powerpoint/2010/main" val="72071491"/>
              </p:ext>
            </p:extLst>
          </p:nvPr>
        </p:nvGraphicFramePr>
        <p:xfrm>
          <a:off x="337606" y="1707474"/>
          <a:ext cx="8338851" cy="4866784"/>
        </p:xfrm>
        <a:graphic>
          <a:graphicData uri="http://schemas.openxmlformats.org/drawingml/2006/table">
            <a:tbl>
              <a:tblPr firstRow="1" firstCol="1" bandRow="1">
                <a:tableStyleId>{5C22544A-7EE6-4342-B048-85BDC9FD1C3A}</a:tableStyleId>
              </a:tblPr>
              <a:tblGrid>
                <a:gridCol w="2812820">
                  <a:extLst>
                    <a:ext uri="{9D8B030D-6E8A-4147-A177-3AD203B41FA5}">
                      <a16:colId xmlns:a16="http://schemas.microsoft.com/office/drawing/2014/main" val="20000"/>
                    </a:ext>
                  </a:extLst>
                </a:gridCol>
                <a:gridCol w="706344">
                  <a:extLst>
                    <a:ext uri="{9D8B030D-6E8A-4147-A177-3AD203B41FA5}">
                      <a16:colId xmlns:a16="http://schemas.microsoft.com/office/drawing/2014/main" val="20001"/>
                    </a:ext>
                  </a:extLst>
                </a:gridCol>
                <a:gridCol w="1004769">
                  <a:extLst>
                    <a:ext uri="{9D8B030D-6E8A-4147-A177-3AD203B41FA5}">
                      <a16:colId xmlns:a16="http://schemas.microsoft.com/office/drawing/2014/main" val="20002"/>
                    </a:ext>
                  </a:extLst>
                </a:gridCol>
                <a:gridCol w="1004769">
                  <a:extLst>
                    <a:ext uri="{9D8B030D-6E8A-4147-A177-3AD203B41FA5}">
                      <a16:colId xmlns:a16="http://schemas.microsoft.com/office/drawing/2014/main" val="20003"/>
                    </a:ext>
                  </a:extLst>
                </a:gridCol>
                <a:gridCol w="1004769">
                  <a:extLst>
                    <a:ext uri="{9D8B030D-6E8A-4147-A177-3AD203B41FA5}">
                      <a16:colId xmlns:a16="http://schemas.microsoft.com/office/drawing/2014/main" val="20004"/>
                    </a:ext>
                  </a:extLst>
                </a:gridCol>
                <a:gridCol w="902690">
                  <a:extLst>
                    <a:ext uri="{9D8B030D-6E8A-4147-A177-3AD203B41FA5}">
                      <a16:colId xmlns:a16="http://schemas.microsoft.com/office/drawing/2014/main" val="20005"/>
                    </a:ext>
                  </a:extLst>
                </a:gridCol>
                <a:gridCol w="902690">
                  <a:extLst>
                    <a:ext uri="{9D8B030D-6E8A-4147-A177-3AD203B41FA5}">
                      <a16:colId xmlns:a16="http://schemas.microsoft.com/office/drawing/2014/main" val="20006"/>
                    </a:ext>
                  </a:extLst>
                </a:gridCol>
              </a:tblGrid>
              <a:tr h="327676">
                <a:tc gridSpan="2">
                  <a:txBody>
                    <a:bodyPr/>
                    <a:lstStyle/>
                    <a:p>
                      <a:pPr algn="ctr" fontAlgn="ctr" latinLnBrk="0">
                        <a:lnSpc>
                          <a:spcPct val="100000"/>
                        </a:lnSpc>
                        <a:spcAft>
                          <a:spcPts val="0"/>
                        </a:spcAft>
                      </a:pPr>
                      <a:r>
                        <a:rPr lang="mn-MN" sz="900" kern="0" dirty="0">
                          <a:effectLst/>
                          <a:latin typeface="Arial" panose="020B0604020202020204" pitchFamily="34" charset="0"/>
                          <a:ea typeface="나눔고딕 ExtraBold" panose="020D0904000000000000" pitchFamily="50" charset="-127"/>
                          <a:cs typeface="Arial" panose="020B0604020202020204" pitchFamily="34" charset="0"/>
                        </a:rPr>
                        <a:t>Ангилал</a:t>
                      </a:r>
                      <a:endParaRPr lang="ko-KR" sz="900" kern="100" dirty="0">
                        <a:effectLst/>
                        <a:latin typeface="Arial" panose="020B0604020202020204" pitchFamily="34" charset="0"/>
                        <a:ea typeface="나눔고딕 ExtraBold" panose="020D0904000000000000" pitchFamily="50" charset="-127"/>
                        <a:cs typeface="Arial" panose="020B0604020202020204" pitchFamily="34" charset="0"/>
                      </a:endParaRPr>
                    </a:p>
                  </a:txBody>
                  <a:tcPr marL="62865" marR="62865" marT="0"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rgbClr val="0070C0"/>
                    </a:solidFill>
                  </a:tcPr>
                </a:tc>
                <a:tc hMerge="1">
                  <a:txBody>
                    <a:bodyPr/>
                    <a:lstStyle/>
                    <a:p>
                      <a:pPr algn="ctr" fontAlgn="ctr" latinLnBrk="0">
                        <a:lnSpc>
                          <a:spcPct val="115000"/>
                        </a:lnSpc>
                        <a:spcAft>
                          <a:spcPts val="0"/>
                        </a:spcAft>
                      </a:pPr>
                      <a:endParaRPr lang="ko-KR" sz="1200" kern="100" dirty="0">
                        <a:effectLst/>
                        <a:latin typeface="Times New Roman" panose="02020603050405020304" pitchFamily="18" charset="0"/>
                        <a:cs typeface="Times New Roman" panose="02020603050405020304" pitchFamily="18" charset="0"/>
                      </a:endParaRPr>
                    </a:p>
                  </a:txBody>
                  <a:tcPr marL="62865" marR="62865" marT="0"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rgbClr val="0070C0"/>
                    </a:solidFill>
                  </a:tcPr>
                </a:tc>
                <a:tc>
                  <a:txBody>
                    <a:bodyPr/>
                    <a:lstStyle/>
                    <a:p>
                      <a:pPr algn="ctr" fontAlgn="ctr" latinLnBrk="0">
                        <a:lnSpc>
                          <a:spcPct val="100000"/>
                        </a:lnSpc>
                        <a:spcAft>
                          <a:spcPts val="0"/>
                        </a:spcAft>
                      </a:pPr>
                      <a:r>
                        <a:rPr lang="mn-MN" sz="900" kern="0" dirty="0">
                          <a:effectLst/>
                          <a:latin typeface="Arial" panose="020B0604020202020204" pitchFamily="34" charset="0"/>
                          <a:ea typeface="나눔고딕 ExtraBold" panose="020D0904000000000000" pitchFamily="50" charset="-127"/>
                          <a:cs typeface="Arial" panose="020B0604020202020204" pitchFamily="34" charset="0"/>
                        </a:rPr>
                        <a:t>Үе шат</a:t>
                      </a:r>
                      <a:r>
                        <a:rPr lang="en-US" sz="900" kern="0" dirty="0">
                          <a:effectLst/>
                          <a:latin typeface="Arial" panose="020B0604020202020204" pitchFamily="34" charset="0"/>
                          <a:ea typeface="나눔고딕 ExtraBold" panose="020D0904000000000000" pitchFamily="50" charset="-127"/>
                          <a:cs typeface="Arial" panose="020B0604020202020204" pitchFamily="34" charset="0"/>
                        </a:rPr>
                        <a:t> 1</a:t>
                      </a:r>
                    </a:p>
                    <a:p>
                      <a:pPr algn="ctr" fontAlgn="ctr" latinLnBrk="0">
                        <a:lnSpc>
                          <a:spcPct val="100000"/>
                        </a:lnSpc>
                        <a:spcAft>
                          <a:spcPts val="0"/>
                        </a:spcAft>
                      </a:pPr>
                      <a:r>
                        <a:rPr lang="en-US" altLang="ko-KR" sz="900" kern="0" dirty="0">
                          <a:effectLst/>
                          <a:latin typeface="Arial" panose="020B0604020202020204" pitchFamily="34" charset="0"/>
                          <a:ea typeface="나눔고딕 ExtraBold" panose="020D0904000000000000" pitchFamily="50" charset="-127"/>
                          <a:cs typeface="Arial" panose="020B0604020202020204" pitchFamily="34" charset="0"/>
                        </a:rPr>
                        <a:t>(2018-2022)</a:t>
                      </a:r>
                      <a:endParaRPr lang="ko-KR" sz="900" kern="100" dirty="0">
                        <a:effectLst/>
                        <a:latin typeface="Arial" panose="020B0604020202020204" pitchFamily="34" charset="0"/>
                        <a:ea typeface="나눔고딕 ExtraBold" panose="020D0904000000000000" pitchFamily="50" charset="-127"/>
                        <a:cs typeface="Arial" panose="020B0604020202020204" pitchFamily="34" charset="0"/>
                      </a:endParaRPr>
                    </a:p>
                  </a:txBody>
                  <a:tcPr marL="62865" marR="62865" marT="0"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rgbClr val="0070C0"/>
                    </a:solidFill>
                  </a:tcPr>
                </a:tc>
                <a:tc>
                  <a:txBody>
                    <a:bodyPr/>
                    <a:lstStyle/>
                    <a:p>
                      <a:pPr algn="ctr" fontAlgn="ctr" latinLnBrk="0">
                        <a:lnSpc>
                          <a:spcPct val="100000"/>
                        </a:lnSpc>
                        <a:spcAft>
                          <a:spcPts val="0"/>
                        </a:spcAft>
                      </a:pPr>
                      <a:r>
                        <a:rPr lang="mn-MN" sz="900" kern="0" dirty="0">
                          <a:effectLst/>
                          <a:latin typeface="Arial" panose="020B0604020202020204" pitchFamily="34" charset="0"/>
                          <a:ea typeface="나눔고딕 ExtraBold" panose="020D0904000000000000" pitchFamily="50" charset="-127"/>
                          <a:cs typeface="Arial" panose="020B0604020202020204" pitchFamily="34" charset="0"/>
                        </a:rPr>
                        <a:t>Үе шат</a:t>
                      </a:r>
                      <a:r>
                        <a:rPr lang="en-US" sz="900" kern="0" dirty="0">
                          <a:effectLst/>
                          <a:latin typeface="Arial" panose="020B0604020202020204" pitchFamily="34" charset="0"/>
                          <a:ea typeface="나눔고딕 ExtraBold" panose="020D0904000000000000" pitchFamily="50" charset="-127"/>
                          <a:cs typeface="Arial" panose="020B0604020202020204" pitchFamily="34" charset="0"/>
                        </a:rPr>
                        <a:t>  2</a:t>
                      </a:r>
                    </a:p>
                    <a:p>
                      <a:pPr marL="0" marR="0" lvl="0" indent="0" algn="ctr" defTabSz="912330" rtl="0" eaLnBrk="1" fontAlgn="ctr" latinLnBrk="0" hangingPunct="1">
                        <a:lnSpc>
                          <a:spcPct val="100000"/>
                        </a:lnSpc>
                        <a:spcBef>
                          <a:spcPts val="0"/>
                        </a:spcBef>
                        <a:spcAft>
                          <a:spcPts val="0"/>
                        </a:spcAft>
                        <a:buClrTx/>
                        <a:buSzTx/>
                        <a:buFontTx/>
                        <a:buNone/>
                        <a:tabLst/>
                        <a:defRPr/>
                      </a:pPr>
                      <a:r>
                        <a:rPr lang="en-US" altLang="ko-KR" sz="900" kern="0" dirty="0">
                          <a:effectLst/>
                          <a:latin typeface="Arial" panose="020B0604020202020204" pitchFamily="34" charset="0"/>
                          <a:ea typeface="나눔고딕 ExtraBold" panose="020D0904000000000000" pitchFamily="50" charset="-127"/>
                          <a:cs typeface="Arial" panose="020B0604020202020204" pitchFamily="34" charset="0"/>
                        </a:rPr>
                        <a:t>(2023-2026)</a:t>
                      </a:r>
                      <a:endParaRPr lang="ko-KR" altLang="ko-KR" sz="900" kern="100" dirty="0">
                        <a:effectLst/>
                        <a:latin typeface="Arial" panose="020B0604020202020204" pitchFamily="34" charset="0"/>
                        <a:ea typeface="나눔고딕 ExtraBold" panose="020D0904000000000000" pitchFamily="50" charset="-127"/>
                        <a:cs typeface="Arial" panose="020B0604020202020204" pitchFamily="34" charset="0"/>
                      </a:endParaRPr>
                    </a:p>
                  </a:txBody>
                  <a:tcPr marL="62865" marR="62865" marT="0"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rgbClr val="0070C0"/>
                    </a:solidFill>
                  </a:tcPr>
                </a:tc>
                <a:tc>
                  <a:txBody>
                    <a:bodyPr/>
                    <a:lstStyle/>
                    <a:p>
                      <a:pPr algn="ctr" fontAlgn="ctr" latinLnBrk="0">
                        <a:lnSpc>
                          <a:spcPct val="100000"/>
                        </a:lnSpc>
                        <a:spcAft>
                          <a:spcPts val="0"/>
                        </a:spcAft>
                      </a:pPr>
                      <a:r>
                        <a:rPr lang="mn-MN" sz="900" kern="0" dirty="0">
                          <a:effectLst/>
                          <a:latin typeface="Arial" panose="020B0604020202020204" pitchFamily="34" charset="0"/>
                          <a:ea typeface="나눔고딕 ExtraBold" panose="020D0904000000000000" pitchFamily="50" charset="-127"/>
                          <a:cs typeface="Arial" panose="020B0604020202020204" pitchFamily="34" charset="0"/>
                        </a:rPr>
                        <a:t>Үе шат</a:t>
                      </a:r>
                      <a:r>
                        <a:rPr lang="en-US" sz="900" kern="0" dirty="0">
                          <a:effectLst/>
                          <a:latin typeface="Arial" panose="020B0604020202020204" pitchFamily="34" charset="0"/>
                          <a:ea typeface="나눔고딕 ExtraBold" panose="020D0904000000000000" pitchFamily="50" charset="-127"/>
                          <a:cs typeface="Arial" panose="020B0604020202020204" pitchFamily="34" charset="0"/>
                        </a:rPr>
                        <a:t>  3</a:t>
                      </a:r>
                    </a:p>
                    <a:p>
                      <a:pPr marL="0" marR="0" lvl="0" indent="0" algn="ctr" defTabSz="912330" rtl="0" eaLnBrk="1" fontAlgn="ctr" latinLnBrk="0" hangingPunct="1">
                        <a:lnSpc>
                          <a:spcPct val="100000"/>
                        </a:lnSpc>
                        <a:spcBef>
                          <a:spcPts val="0"/>
                        </a:spcBef>
                        <a:spcAft>
                          <a:spcPts val="0"/>
                        </a:spcAft>
                        <a:buClrTx/>
                        <a:buSzTx/>
                        <a:buFontTx/>
                        <a:buNone/>
                        <a:tabLst/>
                        <a:defRPr/>
                      </a:pPr>
                      <a:r>
                        <a:rPr lang="en-US" altLang="ko-KR" sz="900" kern="0" dirty="0">
                          <a:effectLst/>
                          <a:latin typeface="Arial" panose="020B0604020202020204" pitchFamily="34" charset="0"/>
                          <a:ea typeface="나눔고딕 ExtraBold" panose="020D0904000000000000" pitchFamily="50" charset="-127"/>
                          <a:cs typeface="Arial" panose="020B0604020202020204" pitchFamily="34" charset="0"/>
                        </a:rPr>
                        <a:t>(2027-2030)</a:t>
                      </a:r>
                      <a:endParaRPr lang="ko-KR" altLang="ko-KR" sz="900" kern="100" dirty="0">
                        <a:effectLst/>
                        <a:latin typeface="Arial" panose="020B0604020202020204" pitchFamily="34" charset="0"/>
                        <a:ea typeface="나눔고딕 ExtraBold" panose="020D0904000000000000" pitchFamily="50" charset="-127"/>
                        <a:cs typeface="Arial" panose="020B0604020202020204" pitchFamily="34" charset="0"/>
                      </a:endParaRPr>
                    </a:p>
                  </a:txBody>
                  <a:tcPr marL="62865" marR="62865" marT="0"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rgbClr val="0070C0"/>
                    </a:solidFill>
                  </a:tcPr>
                </a:tc>
                <a:tc>
                  <a:txBody>
                    <a:bodyPr/>
                    <a:lstStyle/>
                    <a:p>
                      <a:pPr algn="ctr" fontAlgn="ctr" latinLnBrk="0">
                        <a:lnSpc>
                          <a:spcPct val="100000"/>
                        </a:lnSpc>
                        <a:spcAft>
                          <a:spcPts val="0"/>
                        </a:spcAft>
                      </a:pPr>
                      <a:r>
                        <a:rPr lang="mn-MN" altLang="ko-KR" sz="900" kern="0" dirty="0">
                          <a:effectLst/>
                          <a:latin typeface="Arial" panose="020B0604020202020204" pitchFamily="34" charset="0"/>
                          <a:ea typeface="나눔고딕 ExtraBold" panose="020D0904000000000000" pitchFamily="50" charset="-127"/>
                          <a:cs typeface="Arial" panose="020B0604020202020204" pitchFamily="34" charset="0"/>
                        </a:rPr>
                        <a:t>Дүн</a:t>
                      </a:r>
                      <a:endParaRPr lang="ko-KR" sz="900" kern="100" dirty="0">
                        <a:effectLst/>
                        <a:latin typeface="Arial" panose="020B0604020202020204" pitchFamily="34" charset="0"/>
                        <a:ea typeface="나눔고딕 ExtraBold" panose="020D0904000000000000" pitchFamily="50" charset="-127"/>
                        <a:cs typeface="Arial" panose="020B0604020202020204" pitchFamily="34" charset="0"/>
                      </a:endParaRPr>
                    </a:p>
                  </a:txBody>
                  <a:tcPr marL="62865" marR="62865" marT="0"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rgbClr val="0070C0"/>
                    </a:solidFill>
                  </a:tcPr>
                </a:tc>
                <a:tc>
                  <a:txBody>
                    <a:bodyPr/>
                    <a:lstStyle/>
                    <a:p>
                      <a:pPr algn="ctr" fontAlgn="ctr" latinLnBrk="0">
                        <a:lnSpc>
                          <a:spcPct val="100000"/>
                        </a:lnSpc>
                        <a:spcAft>
                          <a:spcPts val="0"/>
                        </a:spcAft>
                      </a:pPr>
                      <a:r>
                        <a:rPr lang="mn-MN" sz="900" kern="0" dirty="0">
                          <a:effectLst/>
                          <a:latin typeface="Arial" panose="020B0604020202020204" pitchFamily="34" charset="0"/>
                          <a:ea typeface="나눔고딕 ExtraBold" panose="020D0904000000000000" pitchFamily="50" charset="-127"/>
                          <a:cs typeface="Arial" panose="020B0604020202020204" pitchFamily="34" charset="0"/>
                        </a:rPr>
                        <a:t>Нийт</a:t>
                      </a:r>
                      <a:endParaRPr lang="ko-KR" sz="900" kern="100" dirty="0">
                        <a:effectLst/>
                        <a:latin typeface="Arial" panose="020B0604020202020204" pitchFamily="34" charset="0"/>
                        <a:ea typeface="나눔고딕 ExtraBold" panose="020D0904000000000000" pitchFamily="50" charset="-127"/>
                        <a:cs typeface="Arial" panose="020B0604020202020204" pitchFamily="34" charset="0"/>
                      </a:endParaRPr>
                    </a:p>
                  </a:txBody>
                  <a:tcPr marL="62865" marR="62865" marT="0"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rgbClr val="0070C0"/>
                    </a:solidFill>
                  </a:tcPr>
                </a:tc>
                <a:extLst>
                  <a:ext uri="{0D108BD9-81ED-4DB2-BD59-A6C34878D82A}">
                    <a16:rowId xmlns:a16="http://schemas.microsoft.com/office/drawing/2014/main" val="10000"/>
                  </a:ext>
                </a:extLst>
              </a:tr>
              <a:tr h="144386">
                <a:tc rowSpan="2">
                  <a:txBody>
                    <a:bodyPr/>
                    <a:lstStyle/>
                    <a:p>
                      <a:pPr algn="ctr" fontAlgn="ctr" latinLnBrk="0">
                        <a:lnSpc>
                          <a:spcPct val="115000"/>
                        </a:lnSpc>
                        <a:spcAft>
                          <a:spcPts val="0"/>
                        </a:spcAft>
                      </a:pPr>
                      <a:r>
                        <a:rPr lang="mn-MN" sz="900" kern="10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rPr>
                        <a:t>Замын хөдөлгөөний эрэлтийн удирдлага</a:t>
                      </a:r>
                      <a:endParaRPr lang="ko-KR" sz="900" kern="10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endParaRPr>
                    </a:p>
                  </a:txBody>
                  <a:tcPr marL="0" marR="0" marT="0"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accent6">
                        <a:lumMod val="20000"/>
                        <a:lumOff val="80000"/>
                      </a:schemeClr>
                    </a:solidFill>
                  </a:tcPr>
                </a:tc>
                <a:tc>
                  <a:txBody>
                    <a:bodyPr/>
                    <a:lstStyle/>
                    <a:p>
                      <a:pPr algn="ctr" rtl="0" fontAlgn="ctr"/>
                      <a:r>
                        <a:rPr lang="mn-MN" sz="800" b="1" kern="100" dirty="0">
                          <a:solidFill>
                            <a:schemeClr val="tx1"/>
                          </a:solidFill>
                          <a:effectLst/>
                          <a:latin typeface="Arial" panose="020B0604020202020204" pitchFamily="34" charset="0"/>
                          <a:ea typeface="나눔고딕 Bold" panose="020D0804000000000000" pitchFamily="50" charset="-127"/>
                          <a:cs typeface="Arial" panose="020B0604020202020204" pitchFamily="34" charset="0"/>
                        </a:rPr>
                        <a:t>Байршил</a:t>
                      </a:r>
                      <a:endParaRPr lang="en-US" sz="800" b="1" kern="100" dirty="0">
                        <a:solidFill>
                          <a:schemeClr val="tx1"/>
                        </a:solidFill>
                        <a:effectLst/>
                        <a:latin typeface="Arial" panose="020B0604020202020204" pitchFamily="34" charset="0"/>
                        <a:ea typeface="나눔고딕 Bold" panose="020D0804000000000000" pitchFamily="50" charset="-127"/>
                        <a:cs typeface="Arial" panose="020B0604020202020204" pitchFamily="34" charset="0"/>
                      </a:endParaRPr>
                    </a:p>
                  </a:txBody>
                  <a:tcPr marL="9525" marR="9525" marT="9525"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tc>
                  <a:txBody>
                    <a:bodyPr/>
                    <a:lstStyle/>
                    <a:p>
                      <a:pPr algn="ctr" rtl="0" fontAlgn="ctr"/>
                      <a:r>
                        <a:rPr lang="en-US" altLang="ko-KR" sz="800" b="0" i="0" u="none" strike="noStrike" dirty="0">
                          <a:solidFill>
                            <a:srgbClr val="000000"/>
                          </a:solidFill>
                          <a:effectLst/>
                          <a:latin typeface="Arial" panose="020B0604020202020204" pitchFamily="34" charset="0"/>
                          <a:ea typeface="나눔고딕 Bold" panose="020D0804000000000000" pitchFamily="50" charset="-127"/>
                          <a:cs typeface="Arial" panose="020B0604020202020204" pitchFamily="34" charset="0"/>
                        </a:rPr>
                        <a:t>3</a:t>
                      </a:r>
                    </a:p>
                  </a:txBody>
                  <a:tcPr marL="9525" marR="9525" marT="9525"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tc>
                  <a:txBody>
                    <a:bodyPr/>
                    <a:lstStyle/>
                    <a:p>
                      <a:pPr algn="ctr" rtl="0" fontAlgn="ctr"/>
                      <a:r>
                        <a:rPr lang="en-US" altLang="ko-KR" sz="800" b="0" i="0" u="none" strike="noStrike" dirty="0">
                          <a:solidFill>
                            <a:srgbClr val="000000"/>
                          </a:solidFill>
                          <a:effectLst/>
                          <a:latin typeface="Arial" panose="020B0604020202020204" pitchFamily="34" charset="0"/>
                          <a:ea typeface="나눔고딕 Bold" panose="020D0804000000000000" pitchFamily="50" charset="-127"/>
                          <a:cs typeface="Arial" panose="020B0604020202020204" pitchFamily="34" charset="0"/>
                        </a:rPr>
                        <a:t>3.4</a:t>
                      </a:r>
                    </a:p>
                  </a:txBody>
                  <a:tcPr marL="9525" marR="9525" marT="9525"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tc>
                  <a:txBody>
                    <a:bodyPr/>
                    <a:lstStyle/>
                    <a:p>
                      <a:pPr algn="ctr" rtl="0" fontAlgn="ctr"/>
                      <a:r>
                        <a:rPr lang="en-US" altLang="ko-KR" sz="800" b="0" i="0" u="none" strike="noStrike">
                          <a:solidFill>
                            <a:srgbClr val="000000"/>
                          </a:solidFill>
                          <a:effectLst/>
                          <a:latin typeface="Arial" panose="020B0604020202020204" pitchFamily="34" charset="0"/>
                          <a:ea typeface="나눔고딕 Bold" panose="020D0804000000000000" pitchFamily="50" charset="-127"/>
                          <a:cs typeface="Arial" panose="020B0604020202020204" pitchFamily="34" charset="0"/>
                        </a:rPr>
                        <a:t>2</a:t>
                      </a:r>
                    </a:p>
                  </a:txBody>
                  <a:tcPr marL="9525" marR="9525" marT="9525"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tc>
                  <a:txBody>
                    <a:bodyPr/>
                    <a:lstStyle/>
                    <a:p>
                      <a:pPr algn="ctr" fontAlgn="ctr"/>
                      <a:r>
                        <a:rPr lang="en-US" altLang="ko-KR" sz="800" b="0" i="0" u="none" strike="noStrike" dirty="0">
                          <a:solidFill>
                            <a:srgbClr val="000000"/>
                          </a:solidFill>
                          <a:effectLst/>
                          <a:latin typeface="Arial" panose="020B0604020202020204" pitchFamily="34" charset="0"/>
                          <a:ea typeface="나눔고딕 Bold" panose="020D0804000000000000" pitchFamily="50" charset="-127"/>
                          <a:cs typeface="Arial" panose="020B0604020202020204" pitchFamily="34" charset="0"/>
                        </a:rPr>
                        <a:t>8.4</a:t>
                      </a:r>
                    </a:p>
                  </a:txBody>
                  <a:tcPr marL="9525" marR="9525" marT="9525"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tc rowSpan="2">
                  <a:txBody>
                    <a:bodyPr/>
                    <a:lstStyle/>
                    <a:p>
                      <a:pPr algn="ctr" fontAlgn="ctr"/>
                      <a:r>
                        <a:rPr lang="en-US" altLang="ko-KR" sz="1050" b="0" i="0" u="none" strike="noStrike" dirty="0">
                          <a:solidFill>
                            <a:srgbClr val="000000"/>
                          </a:solidFill>
                          <a:effectLst/>
                          <a:latin typeface="Arial" panose="020B0604020202020204" pitchFamily="34" charset="0"/>
                          <a:ea typeface="나눔고딕 Bold" panose="020D0804000000000000" pitchFamily="50" charset="-127"/>
                          <a:cs typeface="Arial" panose="020B0604020202020204" pitchFamily="34" charset="0"/>
                        </a:rPr>
                        <a:t>14.4</a:t>
                      </a:r>
                    </a:p>
                  </a:txBody>
                  <a:tcPr marL="9525" marR="9525" marT="9525"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extLst>
                  <a:ext uri="{0D108BD9-81ED-4DB2-BD59-A6C34878D82A}">
                    <a16:rowId xmlns:a16="http://schemas.microsoft.com/office/drawing/2014/main" val="10001"/>
                  </a:ext>
                </a:extLst>
              </a:tr>
              <a:tr h="144386">
                <a:tc vMerge="1">
                  <a:txBody>
                    <a:bodyPr/>
                    <a:lstStyle/>
                    <a:p>
                      <a:pPr latinLnBrk="1"/>
                      <a:endParaRPr lang="ko-KR" altLang="en-US"/>
                    </a:p>
                  </a:txBody>
                  <a:tcPr/>
                </a:tc>
                <a:tc>
                  <a:txBody>
                    <a:bodyPr/>
                    <a:lstStyle/>
                    <a:p>
                      <a:pPr algn="ctr" rtl="0" fontAlgn="ctr"/>
                      <a:r>
                        <a:rPr lang="mn-MN" sz="800" b="1" kern="100" dirty="0">
                          <a:solidFill>
                            <a:schemeClr val="tx1"/>
                          </a:solidFill>
                          <a:effectLst/>
                          <a:latin typeface="Arial" panose="020B0604020202020204" pitchFamily="34" charset="0"/>
                          <a:ea typeface="나눔고딕 Bold" panose="020D0804000000000000" pitchFamily="50" charset="-127"/>
                          <a:cs typeface="Arial" panose="020B0604020202020204" pitchFamily="34" charset="0"/>
                        </a:rPr>
                        <a:t>Төв</a:t>
                      </a:r>
                      <a:endParaRPr lang="en-US" sz="800" b="1" kern="100" dirty="0">
                        <a:solidFill>
                          <a:schemeClr val="tx1"/>
                        </a:solidFill>
                        <a:effectLst/>
                        <a:latin typeface="Arial" panose="020B0604020202020204" pitchFamily="34" charset="0"/>
                        <a:ea typeface="나눔고딕 Bold" panose="020D0804000000000000" pitchFamily="50" charset="-127"/>
                        <a:cs typeface="Arial" panose="020B0604020202020204" pitchFamily="34" charset="0"/>
                      </a:endParaRPr>
                    </a:p>
                  </a:txBody>
                  <a:tcPr marL="9525" marR="9525" marT="9525"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tc>
                  <a:txBody>
                    <a:bodyPr/>
                    <a:lstStyle/>
                    <a:p>
                      <a:pPr algn="ctr" rtl="0" fontAlgn="ctr"/>
                      <a:r>
                        <a:rPr lang="en-US" altLang="ko-KR" sz="800" b="0" i="0" u="none" strike="noStrike" dirty="0">
                          <a:solidFill>
                            <a:srgbClr val="000000"/>
                          </a:solidFill>
                          <a:effectLst/>
                          <a:latin typeface="Arial" panose="020B0604020202020204" pitchFamily="34" charset="0"/>
                          <a:ea typeface="나눔고딕 Bold" panose="020D0804000000000000" pitchFamily="50" charset="-127"/>
                          <a:cs typeface="Arial" panose="020B0604020202020204" pitchFamily="34" charset="0"/>
                        </a:rPr>
                        <a:t>1</a:t>
                      </a:r>
                    </a:p>
                  </a:txBody>
                  <a:tcPr marL="9525" marR="9525" marT="9525"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tc>
                  <a:txBody>
                    <a:bodyPr/>
                    <a:lstStyle/>
                    <a:p>
                      <a:pPr algn="ctr" rtl="0" fontAlgn="ctr"/>
                      <a:r>
                        <a:rPr lang="en-US" altLang="ko-KR" sz="800" b="0" i="0" u="none" strike="noStrike">
                          <a:solidFill>
                            <a:srgbClr val="000000"/>
                          </a:solidFill>
                          <a:effectLst/>
                          <a:latin typeface="Arial" panose="020B0604020202020204" pitchFamily="34" charset="0"/>
                          <a:ea typeface="나눔고딕 Bold" panose="020D0804000000000000" pitchFamily="50" charset="-127"/>
                          <a:cs typeface="Arial" panose="020B0604020202020204" pitchFamily="34" charset="0"/>
                        </a:rPr>
                        <a:t>3</a:t>
                      </a:r>
                    </a:p>
                  </a:txBody>
                  <a:tcPr marL="9525" marR="9525" marT="9525"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tc>
                  <a:txBody>
                    <a:bodyPr/>
                    <a:lstStyle/>
                    <a:p>
                      <a:pPr algn="ctr" rtl="0" fontAlgn="ctr"/>
                      <a:r>
                        <a:rPr lang="en-US" altLang="ko-KR" sz="800" b="0" i="0" u="none" strike="noStrike" dirty="0">
                          <a:solidFill>
                            <a:srgbClr val="000000"/>
                          </a:solidFill>
                          <a:effectLst/>
                          <a:latin typeface="Arial" panose="020B0604020202020204" pitchFamily="34" charset="0"/>
                          <a:ea typeface="나눔고딕 Bold" panose="020D0804000000000000" pitchFamily="50" charset="-127"/>
                          <a:cs typeface="Arial" panose="020B0604020202020204" pitchFamily="34" charset="0"/>
                        </a:rPr>
                        <a:t>2</a:t>
                      </a:r>
                    </a:p>
                  </a:txBody>
                  <a:tcPr marL="9525" marR="9525" marT="9525"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tc>
                  <a:txBody>
                    <a:bodyPr/>
                    <a:lstStyle/>
                    <a:p>
                      <a:pPr algn="ctr" fontAlgn="ctr"/>
                      <a:r>
                        <a:rPr lang="en-US" altLang="ko-KR" sz="800" b="0" i="0" u="none" strike="noStrike" dirty="0">
                          <a:solidFill>
                            <a:srgbClr val="000000"/>
                          </a:solidFill>
                          <a:effectLst/>
                          <a:latin typeface="Arial" panose="020B0604020202020204" pitchFamily="34" charset="0"/>
                          <a:ea typeface="나눔고딕 Bold" panose="020D0804000000000000" pitchFamily="50" charset="-127"/>
                          <a:cs typeface="Arial" panose="020B0604020202020204" pitchFamily="34" charset="0"/>
                        </a:rPr>
                        <a:t>6</a:t>
                      </a:r>
                    </a:p>
                  </a:txBody>
                  <a:tcPr marL="9525" marR="9525" marT="9525"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tc vMerge="1">
                  <a:txBody>
                    <a:bodyPr/>
                    <a:lstStyle/>
                    <a:p>
                      <a:pPr latinLnBrk="1"/>
                      <a:endParaRPr lang="ko-KR" altLang="en-US"/>
                    </a:p>
                  </a:txBody>
                  <a:tcP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extLst>
                  <a:ext uri="{0D108BD9-81ED-4DB2-BD59-A6C34878D82A}">
                    <a16:rowId xmlns:a16="http://schemas.microsoft.com/office/drawing/2014/main" val="10002"/>
                  </a:ext>
                </a:extLst>
              </a:tr>
              <a:tr h="144386">
                <a:tc rowSpan="2">
                  <a:txBody>
                    <a:bodyPr/>
                    <a:lstStyle/>
                    <a:p>
                      <a:pPr algn="ctr" fontAlgn="ctr" latinLnBrk="0">
                        <a:lnSpc>
                          <a:spcPct val="115000"/>
                        </a:lnSpc>
                        <a:spcAft>
                          <a:spcPts val="0"/>
                        </a:spcAft>
                      </a:pPr>
                      <a:r>
                        <a:rPr lang="mn-MN" sz="900" kern="10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rPr>
                        <a:t>З</a:t>
                      </a:r>
                      <a:r>
                        <a:rPr lang="ru-RU" sz="900" kern="10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rPr>
                        <a:t>амын хөдөлгөөний удирдлагын </a:t>
                      </a:r>
                      <a:r>
                        <a:rPr lang="mn-MN" sz="900" kern="10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rPr>
                        <a:t>дэвшилтэт </a:t>
                      </a:r>
                      <a:r>
                        <a:rPr lang="ru-RU" sz="900" kern="10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rPr>
                        <a:t>систем</a:t>
                      </a:r>
                      <a:endParaRPr lang="ko-KR" sz="900" kern="10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endParaRPr>
                    </a:p>
                  </a:txBody>
                  <a:tcPr marL="0" marR="0" marT="0"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accent6">
                        <a:lumMod val="20000"/>
                        <a:lumOff val="80000"/>
                      </a:schemeClr>
                    </a:solidFill>
                  </a:tcPr>
                </a:tc>
                <a:tc>
                  <a:txBody>
                    <a:bodyPr/>
                    <a:lstStyle/>
                    <a:p>
                      <a:pPr algn="ctr" rtl="0" fontAlgn="ctr"/>
                      <a:r>
                        <a:rPr lang="mn-MN" sz="800" b="1" kern="100" dirty="0">
                          <a:solidFill>
                            <a:schemeClr val="tx1"/>
                          </a:solidFill>
                          <a:effectLst/>
                          <a:latin typeface="Arial" panose="020B0604020202020204" pitchFamily="34" charset="0"/>
                          <a:ea typeface="나눔고딕 Bold" panose="020D0804000000000000" pitchFamily="50" charset="-127"/>
                          <a:cs typeface="Arial" panose="020B0604020202020204" pitchFamily="34" charset="0"/>
                        </a:rPr>
                        <a:t>Байршил</a:t>
                      </a:r>
                      <a:endParaRPr lang="en-US" sz="800" b="1" kern="100" dirty="0">
                        <a:solidFill>
                          <a:schemeClr val="tx1"/>
                        </a:solidFill>
                        <a:effectLst/>
                        <a:latin typeface="Arial" panose="020B0604020202020204" pitchFamily="34" charset="0"/>
                        <a:ea typeface="나눔고딕 Bold" panose="020D0804000000000000" pitchFamily="50" charset="-127"/>
                        <a:cs typeface="Arial" panose="020B0604020202020204" pitchFamily="34" charset="0"/>
                      </a:endParaRPr>
                    </a:p>
                  </a:txBody>
                  <a:tcPr marL="9525" marR="9525" marT="9525"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tc>
                  <a:txBody>
                    <a:bodyPr/>
                    <a:lstStyle/>
                    <a:p>
                      <a:pPr algn="ctr" rtl="0" fontAlgn="ctr"/>
                      <a:r>
                        <a:rPr lang="en-US" altLang="ko-KR" sz="800" b="0" i="0" u="none" strike="noStrike" dirty="0">
                          <a:solidFill>
                            <a:srgbClr val="000000"/>
                          </a:solidFill>
                          <a:effectLst/>
                          <a:latin typeface="Arial" panose="020B0604020202020204" pitchFamily="34" charset="0"/>
                          <a:ea typeface="나눔고딕 Bold" panose="020D0804000000000000" pitchFamily="50" charset="-127"/>
                          <a:cs typeface="Arial" panose="020B0604020202020204" pitchFamily="34" charset="0"/>
                        </a:rPr>
                        <a:t>13.5</a:t>
                      </a:r>
                    </a:p>
                  </a:txBody>
                  <a:tcPr marL="9525" marR="9525" marT="9525"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tc>
                  <a:txBody>
                    <a:bodyPr/>
                    <a:lstStyle/>
                    <a:p>
                      <a:pPr algn="ctr" rtl="0" fontAlgn="ctr"/>
                      <a:r>
                        <a:rPr lang="en-US" altLang="ko-KR" sz="800" b="0" i="0" u="none" strike="noStrike" dirty="0">
                          <a:solidFill>
                            <a:srgbClr val="000000"/>
                          </a:solidFill>
                          <a:effectLst/>
                          <a:latin typeface="Arial" panose="020B0604020202020204" pitchFamily="34" charset="0"/>
                          <a:ea typeface="나눔고딕 Bold" panose="020D0804000000000000" pitchFamily="50" charset="-127"/>
                          <a:cs typeface="Arial" panose="020B0604020202020204" pitchFamily="34" charset="0"/>
                        </a:rPr>
                        <a:t>27.5</a:t>
                      </a:r>
                    </a:p>
                  </a:txBody>
                  <a:tcPr marL="9525" marR="9525" marT="9525"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tc>
                  <a:txBody>
                    <a:bodyPr/>
                    <a:lstStyle/>
                    <a:p>
                      <a:pPr algn="ctr" rtl="0" fontAlgn="ctr"/>
                      <a:r>
                        <a:rPr lang="en-US" altLang="ko-KR" sz="800" b="0" i="0" u="none" strike="noStrike">
                          <a:solidFill>
                            <a:srgbClr val="000000"/>
                          </a:solidFill>
                          <a:effectLst/>
                          <a:latin typeface="Arial" panose="020B0604020202020204" pitchFamily="34" charset="0"/>
                          <a:ea typeface="나눔고딕 Bold" panose="020D0804000000000000" pitchFamily="50" charset="-127"/>
                          <a:cs typeface="Arial" panose="020B0604020202020204" pitchFamily="34" charset="0"/>
                        </a:rPr>
                        <a:t>41</a:t>
                      </a:r>
                    </a:p>
                  </a:txBody>
                  <a:tcPr marL="9525" marR="9525" marT="9525"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tc>
                  <a:txBody>
                    <a:bodyPr/>
                    <a:lstStyle/>
                    <a:p>
                      <a:pPr algn="ctr" fontAlgn="ctr"/>
                      <a:r>
                        <a:rPr lang="en-US" altLang="ko-KR" sz="800" b="0" i="0" u="none" strike="noStrike" dirty="0">
                          <a:solidFill>
                            <a:srgbClr val="000000"/>
                          </a:solidFill>
                          <a:effectLst/>
                          <a:latin typeface="Arial" panose="020B0604020202020204" pitchFamily="34" charset="0"/>
                          <a:ea typeface="나눔고딕 Bold" panose="020D0804000000000000" pitchFamily="50" charset="-127"/>
                          <a:cs typeface="Arial" panose="020B0604020202020204" pitchFamily="34" charset="0"/>
                        </a:rPr>
                        <a:t>82</a:t>
                      </a:r>
                    </a:p>
                  </a:txBody>
                  <a:tcPr marL="9525" marR="9525" marT="9525"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tc rowSpan="2">
                  <a:txBody>
                    <a:bodyPr/>
                    <a:lstStyle/>
                    <a:p>
                      <a:pPr algn="ctr" fontAlgn="ctr"/>
                      <a:r>
                        <a:rPr lang="en-US" altLang="ko-KR" sz="1050" b="0" i="0" u="none" strike="noStrike" dirty="0">
                          <a:solidFill>
                            <a:srgbClr val="000000"/>
                          </a:solidFill>
                          <a:effectLst/>
                          <a:latin typeface="Arial" panose="020B0604020202020204" pitchFamily="34" charset="0"/>
                          <a:ea typeface="나눔고딕 Bold" panose="020D0804000000000000" pitchFamily="50" charset="-127"/>
                          <a:cs typeface="Arial" panose="020B0604020202020204" pitchFamily="34" charset="0"/>
                        </a:rPr>
                        <a:t>94</a:t>
                      </a:r>
                    </a:p>
                  </a:txBody>
                  <a:tcPr marL="9525" marR="9525" marT="9525"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extLst>
                  <a:ext uri="{0D108BD9-81ED-4DB2-BD59-A6C34878D82A}">
                    <a16:rowId xmlns:a16="http://schemas.microsoft.com/office/drawing/2014/main" val="10003"/>
                  </a:ext>
                </a:extLst>
              </a:tr>
              <a:tr h="144386">
                <a:tc vMerge="1">
                  <a:txBody>
                    <a:bodyPr/>
                    <a:lstStyle/>
                    <a:p>
                      <a:pPr latinLnBrk="1"/>
                      <a:endParaRPr lang="ko-KR" altLang="en-US"/>
                    </a:p>
                  </a:txBody>
                  <a:tcPr/>
                </a:tc>
                <a:tc>
                  <a:txBody>
                    <a:bodyPr/>
                    <a:lstStyle/>
                    <a:p>
                      <a:pPr algn="ctr" rtl="0" fontAlgn="ctr"/>
                      <a:r>
                        <a:rPr lang="mn-MN" sz="800" b="1" kern="100" dirty="0">
                          <a:solidFill>
                            <a:schemeClr val="tx1"/>
                          </a:solidFill>
                          <a:effectLst/>
                          <a:latin typeface="Arial" panose="020B0604020202020204" pitchFamily="34" charset="0"/>
                          <a:ea typeface="나눔고딕 Bold" panose="020D0804000000000000" pitchFamily="50" charset="-127"/>
                          <a:cs typeface="Arial" panose="020B0604020202020204" pitchFamily="34" charset="0"/>
                        </a:rPr>
                        <a:t>Төв</a:t>
                      </a:r>
                      <a:endParaRPr lang="en-US" sz="800" b="1" kern="100" dirty="0">
                        <a:solidFill>
                          <a:schemeClr val="tx1"/>
                        </a:solidFill>
                        <a:effectLst/>
                        <a:latin typeface="Arial" panose="020B0604020202020204" pitchFamily="34" charset="0"/>
                        <a:ea typeface="나눔고딕 Bold" panose="020D0804000000000000" pitchFamily="50" charset="-127"/>
                        <a:cs typeface="Arial" panose="020B0604020202020204" pitchFamily="34" charset="0"/>
                      </a:endParaRPr>
                    </a:p>
                  </a:txBody>
                  <a:tcPr marL="9525" marR="9525" marT="9525"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tc>
                  <a:txBody>
                    <a:bodyPr/>
                    <a:lstStyle/>
                    <a:p>
                      <a:pPr algn="ctr" rtl="0" fontAlgn="ctr"/>
                      <a:r>
                        <a:rPr lang="en-US" altLang="ko-KR" sz="800" b="0" i="0" u="none" strike="noStrike">
                          <a:solidFill>
                            <a:srgbClr val="000000"/>
                          </a:solidFill>
                          <a:effectLst/>
                          <a:latin typeface="Arial" panose="020B0604020202020204" pitchFamily="34" charset="0"/>
                          <a:ea typeface="나눔고딕 Bold" panose="020D0804000000000000" pitchFamily="50" charset="-127"/>
                          <a:cs typeface="Arial" panose="020B0604020202020204" pitchFamily="34" charset="0"/>
                        </a:rPr>
                        <a:t>4</a:t>
                      </a:r>
                    </a:p>
                  </a:txBody>
                  <a:tcPr marL="9525" marR="9525" marT="9525"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tc>
                  <a:txBody>
                    <a:bodyPr/>
                    <a:lstStyle/>
                    <a:p>
                      <a:pPr algn="ctr" rtl="0" fontAlgn="ctr"/>
                      <a:r>
                        <a:rPr lang="en-US" altLang="ko-KR" sz="800" b="0" i="0" u="none" strike="noStrike">
                          <a:solidFill>
                            <a:srgbClr val="000000"/>
                          </a:solidFill>
                          <a:effectLst/>
                          <a:latin typeface="Arial" panose="020B0604020202020204" pitchFamily="34" charset="0"/>
                          <a:ea typeface="나눔고딕 Bold" panose="020D0804000000000000" pitchFamily="50" charset="-127"/>
                          <a:cs typeface="Arial" panose="020B0604020202020204" pitchFamily="34" charset="0"/>
                        </a:rPr>
                        <a:t>4</a:t>
                      </a:r>
                    </a:p>
                  </a:txBody>
                  <a:tcPr marL="9525" marR="9525" marT="9525"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tc>
                  <a:txBody>
                    <a:bodyPr/>
                    <a:lstStyle/>
                    <a:p>
                      <a:pPr algn="ctr" rtl="0" fontAlgn="ctr"/>
                      <a:r>
                        <a:rPr lang="en-US" altLang="ko-KR" sz="800" b="0" i="0" u="none" strike="noStrike">
                          <a:solidFill>
                            <a:srgbClr val="000000"/>
                          </a:solidFill>
                          <a:effectLst/>
                          <a:latin typeface="Arial" panose="020B0604020202020204" pitchFamily="34" charset="0"/>
                          <a:ea typeface="나눔고딕 Bold" panose="020D0804000000000000" pitchFamily="50" charset="-127"/>
                          <a:cs typeface="Arial" panose="020B0604020202020204" pitchFamily="34" charset="0"/>
                        </a:rPr>
                        <a:t>4</a:t>
                      </a:r>
                    </a:p>
                  </a:txBody>
                  <a:tcPr marL="9525" marR="9525" marT="9525"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tc>
                  <a:txBody>
                    <a:bodyPr/>
                    <a:lstStyle/>
                    <a:p>
                      <a:pPr algn="ctr" fontAlgn="ctr"/>
                      <a:r>
                        <a:rPr lang="en-US" altLang="ko-KR" sz="800" b="0" i="0" u="none" strike="noStrike" dirty="0">
                          <a:solidFill>
                            <a:srgbClr val="000000"/>
                          </a:solidFill>
                          <a:effectLst/>
                          <a:latin typeface="Arial" panose="020B0604020202020204" pitchFamily="34" charset="0"/>
                          <a:ea typeface="나눔고딕 Bold" panose="020D0804000000000000" pitchFamily="50" charset="-127"/>
                          <a:cs typeface="Arial" panose="020B0604020202020204" pitchFamily="34" charset="0"/>
                        </a:rPr>
                        <a:t>12</a:t>
                      </a:r>
                    </a:p>
                  </a:txBody>
                  <a:tcPr marL="9525" marR="9525" marT="9525"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tc vMerge="1">
                  <a:txBody>
                    <a:bodyPr/>
                    <a:lstStyle/>
                    <a:p>
                      <a:pPr latinLnBrk="1"/>
                      <a:endParaRPr lang="ko-KR" altLang="en-US"/>
                    </a:p>
                  </a:txBody>
                  <a:tcP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extLst>
                  <a:ext uri="{0D108BD9-81ED-4DB2-BD59-A6C34878D82A}">
                    <a16:rowId xmlns:a16="http://schemas.microsoft.com/office/drawing/2014/main" val="10004"/>
                  </a:ext>
                </a:extLst>
              </a:tr>
              <a:tr h="169572">
                <a:tc rowSpan="2">
                  <a:txBody>
                    <a:bodyPr/>
                    <a:lstStyle/>
                    <a:p>
                      <a:pPr algn="ctr" fontAlgn="ctr" latinLnBrk="0">
                        <a:lnSpc>
                          <a:spcPct val="115000"/>
                        </a:lnSpc>
                        <a:spcAft>
                          <a:spcPts val="0"/>
                        </a:spcAft>
                      </a:pPr>
                      <a:r>
                        <a:rPr lang="mn-MN" sz="900" kern="10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rPr>
                        <a:t>Хурд хэтрүүлэх болон гэрлэн дохион зөрчлийг илрүүлэх систем</a:t>
                      </a:r>
                      <a:endParaRPr lang="ko-KR" sz="900" kern="10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endParaRPr>
                    </a:p>
                  </a:txBody>
                  <a:tcPr marL="0" marR="0" marT="0"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accent6">
                        <a:lumMod val="20000"/>
                        <a:lumOff val="80000"/>
                      </a:schemeClr>
                    </a:solidFill>
                  </a:tcPr>
                </a:tc>
                <a:tc>
                  <a:txBody>
                    <a:bodyPr/>
                    <a:lstStyle/>
                    <a:p>
                      <a:pPr algn="ctr" rtl="0" fontAlgn="ctr"/>
                      <a:r>
                        <a:rPr lang="mn-MN" sz="800" b="1" kern="100" dirty="0">
                          <a:solidFill>
                            <a:schemeClr val="tx1"/>
                          </a:solidFill>
                          <a:effectLst/>
                          <a:latin typeface="Arial" panose="020B0604020202020204" pitchFamily="34" charset="0"/>
                          <a:ea typeface="나눔고딕 Bold" panose="020D0804000000000000" pitchFamily="50" charset="-127"/>
                          <a:cs typeface="Arial" panose="020B0604020202020204" pitchFamily="34" charset="0"/>
                        </a:rPr>
                        <a:t>Байршил</a:t>
                      </a:r>
                      <a:endParaRPr lang="en-US" sz="800" b="1" kern="100" dirty="0">
                        <a:solidFill>
                          <a:schemeClr val="tx1"/>
                        </a:solidFill>
                        <a:effectLst/>
                        <a:latin typeface="Arial" panose="020B0604020202020204" pitchFamily="34" charset="0"/>
                        <a:ea typeface="나눔고딕 Bold" panose="020D0804000000000000" pitchFamily="50" charset="-127"/>
                        <a:cs typeface="Arial" panose="020B0604020202020204" pitchFamily="34" charset="0"/>
                      </a:endParaRPr>
                    </a:p>
                  </a:txBody>
                  <a:tcPr marL="9525" marR="9525" marT="9525"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tc>
                  <a:txBody>
                    <a:bodyPr/>
                    <a:lstStyle/>
                    <a:p>
                      <a:pPr algn="ctr" rtl="0" fontAlgn="ctr"/>
                      <a:r>
                        <a:rPr lang="en-US" altLang="ko-KR" sz="800" b="0" i="0" u="none" strike="noStrike" dirty="0">
                          <a:solidFill>
                            <a:srgbClr val="000000"/>
                          </a:solidFill>
                          <a:effectLst/>
                          <a:latin typeface="Arial" panose="020B0604020202020204" pitchFamily="34" charset="0"/>
                          <a:ea typeface="나눔고딕 Bold" panose="020D0804000000000000" pitchFamily="50" charset="-127"/>
                          <a:cs typeface="Arial" panose="020B0604020202020204" pitchFamily="34" charset="0"/>
                        </a:rPr>
                        <a:t>1.35</a:t>
                      </a:r>
                    </a:p>
                  </a:txBody>
                  <a:tcPr marL="9525" marR="9525" marT="9525"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tc>
                  <a:txBody>
                    <a:bodyPr/>
                    <a:lstStyle/>
                    <a:p>
                      <a:pPr algn="ctr" rtl="0" fontAlgn="ctr"/>
                      <a:r>
                        <a:rPr lang="en-US" altLang="ko-KR" sz="800" b="0" i="0" u="none" strike="noStrike" dirty="0">
                          <a:solidFill>
                            <a:srgbClr val="000000"/>
                          </a:solidFill>
                          <a:effectLst/>
                          <a:latin typeface="Arial" panose="020B0604020202020204" pitchFamily="34" charset="0"/>
                          <a:ea typeface="나눔고딕 Bold" panose="020D0804000000000000" pitchFamily="50" charset="-127"/>
                          <a:cs typeface="Arial" panose="020B0604020202020204" pitchFamily="34" charset="0"/>
                        </a:rPr>
                        <a:t>4.5</a:t>
                      </a:r>
                    </a:p>
                  </a:txBody>
                  <a:tcPr marL="9525" marR="9525" marT="9525"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tc>
                  <a:txBody>
                    <a:bodyPr/>
                    <a:lstStyle/>
                    <a:p>
                      <a:pPr algn="ctr" rtl="0" fontAlgn="ctr"/>
                      <a:r>
                        <a:rPr lang="en-US" altLang="ko-KR" sz="800" b="0" i="0" u="none" strike="noStrike">
                          <a:solidFill>
                            <a:srgbClr val="000000"/>
                          </a:solidFill>
                          <a:effectLst/>
                          <a:latin typeface="Arial" panose="020B0604020202020204" pitchFamily="34" charset="0"/>
                          <a:ea typeface="나눔고딕 Bold" panose="020D0804000000000000" pitchFamily="50" charset="-127"/>
                          <a:cs typeface="Arial" panose="020B0604020202020204" pitchFamily="34" charset="0"/>
                        </a:rPr>
                        <a:t>4.5</a:t>
                      </a:r>
                    </a:p>
                  </a:txBody>
                  <a:tcPr marL="9525" marR="9525" marT="9525"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tc>
                  <a:txBody>
                    <a:bodyPr/>
                    <a:lstStyle/>
                    <a:p>
                      <a:pPr algn="ctr" fontAlgn="ctr"/>
                      <a:r>
                        <a:rPr lang="en-US" altLang="ko-KR" sz="800" b="0" i="0" u="none" strike="noStrike" dirty="0">
                          <a:solidFill>
                            <a:srgbClr val="000000"/>
                          </a:solidFill>
                          <a:effectLst/>
                          <a:latin typeface="Arial" panose="020B0604020202020204" pitchFamily="34" charset="0"/>
                          <a:ea typeface="나눔고딕 Bold" panose="020D0804000000000000" pitchFamily="50" charset="-127"/>
                          <a:cs typeface="Arial" panose="020B0604020202020204" pitchFamily="34" charset="0"/>
                        </a:rPr>
                        <a:t>12.6</a:t>
                      </a:r>
                    </a:p>
                  </a:txBody>
                  <a:tcPr marL="9525" marR="9525" marT="9525"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tc rowSpan="2">
                  <a:txBody>
                    <a:bodyPr/>
                    <a:lstStyle/>
                    <a:p>
                      <a:pPr algn="ctr" fontAlgn="ctr"/>
                      <a:r>
                        <a:rPr lang="en-US" altLang="ko-KR" sz="1050" b="0" i="0" u="none" strike="noStrike" dirty="0">
                          <a:solidFill>
                            <a:srgbClr val="000000"/>
                          </a:solidFill>
                          <a:effectLst/>
                          <a:latin typeface="Arial" panose="020B0604020202020204" pitchFamily="34" charset="0"/>
                          <a:ea typeface="나눔고딕 Bold" panose="020D0804000000000000" pitchFamily="50" charset="-127"/>
                          <a:cs typeface="Arial" panose="020B0604020202020204" pitchFamily="34" charset="0"/>
                        </a:rPr>
                        <a:t>18.35</a:t>
                      </a:r>
                    </a:p>
                  </a:txBody>
                  <a:tcPr marL="9525" marR="9525" marT="9525"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extLst>
                  <a:ext uri="{0D108BD9-81ED-4DB2-BD59-A6C34878D82A}">
                    <a16:rowId xmlns:a16="http://schemas.microsoft.com/office/drawing/2014/main" val="10005"/>
                  </a:ext>
                </a:extLst>
              </a:tr>
              <a:tr h="169572">
                <a:tc vMerge="1">
                  <a:txBody>
                    <a:bodyPr/>
                    <a:lstStyle/>
                    <a:p>
                      <a:pPr latinLnBrk="1"/>
                      <a:endParaRPr lang="ko-KR" altLang="en-US"/>
                    </a:p>
                  </a:txBody>
                  <a:tcPr/>
                </a:tc>
                <a:tc>
                  <a:txBody>
                    <a:bodyPr/>
                    <a:lstStyle/>
                    <a:p>
                      <a:pPr algn="ctr" rtl="0" fontAlgn="ctr"/>
                      <a:r>
                        <a:rPr lang="mn-MN" sz="800" b="1" kern="100" dirty="0">
                          <a:solidFill>
                            <a:schemeClr val="tx1"/>
                          </a:solidFill>
                          <a:effectLst/>
                          <a:latin typeface="Arial" panose="020B0604020202020204" pitchFamily="34" charset="0"/>
                          <a:ea typeface="나눔고딕 Bold" panose="020D0804000000000000" pitchFamily="50" charset="-127"/>
                          <a:cs typeface="Arial" panose="020B0604020202020204" pitchFamily="34" charset="0"/>
                        </a:rPr>
                        <a:t>Төв</a:t>
                      </a:r>
                      <a:endParaRPr lang="en-US" sz="800" b="1" kern="100" dirty="0">
                        <a:solidFill>
                          <a:schemeClr val="tx1"/>
                        </a:solidFill>
                        <a:effectLst/>
                        <a:latin typeface="Arial" panose="020B0604020202020204" pitchFamily="34" charset="0"/>
                        <a:ea typeface="나눔고딕 Bold" panose="020D0804000000000000" pitchFamily="50" charset="-127"/>
                        <a:cs typeface="Arial" panose="020B0604020202020204" pitchFamily="34" charset="0"/>
                      </a:endParaRPr>
                    </a:p>
                  </a:txBody>
                  <a:tcPr marL="9525" marR="9525" marT="9525"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tc>
                  <a:txBody>
                    <a:bodyPr/>
                    <a:lstStyle/>
                    <a:p>
                      <a:pPr algn="ctr" rtl="0" fontAlgn="ctr"/>
                      <a:r>
                        <a:rPr lang="en-US" altLang="ko-KR" sz="800" b="0" i="0" u="none" strike="noStrike">
                          <a:solidFill>
                            <a:srgbClr val="000000"/>
                          </a:solidFill>
                          <a:effectLst/>
                          <a:latin typeface="Arial" panose="020B0604020202020204" pitchFamily="34" charset="0"/>
                          <a:ea typeface="나눔고딕 Bold" panose="020D0804000000000000" pitchFamily="50" charset="-127"/>
                          <a:cs typeface="Arial" panose="020B0604020202020204" pitchFamily="34" charset="0"/>
                        </a:rPr>
                        <a:t>2</a:t>
                      </a:r>
                    </a:p>
                  </a:txBody>
                  <a:tcPr marL="9525" marR="9525" marT="9525"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tc>
                  <a:txBody>
                    <a:bodyPr/>
                    <a:lstStyle/>
                    <a:p>
                      <a:pPr algn="ctr" rtl="0" fontAlgn="ctr"/>
                      <a:r>
                        <a:rPr lang="en-US" altLang="ko-KR" sz="800" b="0" i="0" u="none" strike="noStrike" dirty="0">
                          <a:solidFill>
                            <a:srgbClr val="000000"/>
                          </a:solidFill>
                          <a:effectLst/>
                          <a:latin typeface="Arial" panose="020B0604020202020204" pitchFamily="34" charset="0"/>
                          <a:ea typeface="나눔고딕 Bold" panose="020D0804000000000000" pitchFamily="50" charset="-127"/>
                          <a:cs typeface="Arial" panose="020B0604020202020204" pitchFamily="34" charset="0"/>
                        </a:rPr>
                        <a:t>4</a:t>
                      </a:r>
                    </a:p>
                  </a:txBody>
                  <a:tcPr marL="9525" marR="9525" marT="9525"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tc>
                  <a:txBody>
                    <a:bodyPr/>
                    <a:lstStyle/>
                    <a:p>
                      <a:pPr algn="ctr" rtl="0" fontAlgn="ctr"/>
                      <a:r>
                        <a:rPr lang="en-US" altLang="ko-KR" sz="800" b="0" i="0" u="none" strike="noStrike" dirty="0">
                          <a:solidFill>
                            <a:srgbClr val="000000"/>
                          </a:solidFill>
                          <a:effectLst/>
                          <a:latin typeface="Arial" panose="020B0604020202020204" pitchFamily="34" charset="0"/>
                          <a:ea typeface="나눔고딕 Bold" panose="020D0804000000000000" pitchFamily="50" charset="-127"/>
                          <a:cs typeface="Arial" panose="020B0604020202020204" pitchFamily="34" charset="0"/>
                        </a:rPr>
                        <a:t>2</a:t>
                      </a:r>
                    </a:p>
                  </a:txBody>
                  <a:tcPr marL="9525" marR="9525" marT="9525"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tc>
                  <a:txBody>
                    <a:bodyPr/>
                    <a:lstStyle/>
                    <a:p>
                      <a:pPr algn="ctr" fontAlgn="ctr"/>
                      <a:r>
                        <a:rPr lang="en-US" altLang="ko-KR" sz="800" b="0" i="0" u="none" strike="noStrike" dirty="0">
                          <a:solidFill>
                            <a:srgbClr val="000000"/>
                          </a:solidFill>
                          <a:effectLst/>
                          <a:latin typeface="Arial" panose="020B0604020202020204" pitchFamily="34" charset="0"/>
                          <a:ea typeface="나눔고딕 Bold" panose="020D0804000000000000" pitchFamily="50" charset="-127"/>
                          <a:cs typeface="Arial" panose="020B0604020202020204" pitchFamily="34" charset="0"/>
                        </a:rPr>
                        <a:t>8</a:t>
                      </a:r>
                    </a:p>
                  </a:txBody>
                  <a:tcPr marL="9525" marR="9525" marT="9525"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tc vMerge="1">
                  <a:txBody>
                    <a:bodyPr/>
                    <a:lstStyle/>
                    <a:p>
                      <a:pPr latinLnBrk="1"/>
                      <a:endParaRPr lang="ko-KR" altLang="en-US"/>
                    </a:p>
                  </a:txBody>
                  <a:tcP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extLst>
                  <a:ext uri="{0D108BD9-81ED-4DB2-BD59-A6C34878D82A}">
                    <a16:rowId xmlns:a16="http://schemas.microsoft.com/office/drawing/2014/main" val="10006"/>
                  </a:ext>
                </a:extLst>
              </a:tr>
              <a:tr h="144386">
                <a:tc rowSpan="2">
                  <a:txBody>
                    <a:bodyPr/>
                    <a:lstStyle/>
                    <a:p>
                      <a:pPr algn="ctr" fontAlgn="ctr" latinLnBrk="0">
                        <a:lnSpc>
                          <a:spcPct val="115000"/>
                        </a:lnSpc>
                        <a:spcAft>
                          <a:spcPts val="0"/>
                        </a:spcAft>
                      </a:pPr>
                      <a:r>
                        <a:rPr lang="mn-MN" sz="900" kern="10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rPr>
                        <a:t>Даац хэтэрсэн тээврийн хэрэгслийг илрүүлэх систем</a:t>
                      </a:r>
                      <a:endParaRPr lang="ko-KR" sz="900" kern="10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endParaRPr>
                    </a:p>
                  </a:txBody>
                  <a:tcPr marL="0" marR="0" marT="0"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accent6">
                        <a:lumMod val="20000"/>
                        <a:lumOff val="80000"/>
                      </a:schemeClr>
                    </a:solidFill>
                  </a:tcPr>
                </a:tc>
                <a:tc>
                  <a:txBody>
                    <a:bodyPr/>
                    <a:lstStyle/>
                    <a:p>
                      <a:pPr algn="ctr" rtl="0" fontAlgn="ctr"/>
                      <a:r>
                        <a:rPr lang="mn-MN" sz="800" b="1" kern="100" dirty="0">
                          <a:solidFill>
                            <a:schemeClr val="tx1"/>
                          </a:solidFill>
                          <a:effectLst/>
                          <a:latin typeface="Arial" panose="020B0604020202020204" pitchFamily="34" charset="0"/>
                          <a:ea typeface="나눔고딕 Bold" panose="020D0804000000000000" pitchFamily="50" charset="-127"/>
                          <a:cs typeface="Arial" panose="020B0604020202020204" pitchFamily="34" charset="0"/>
                        </a:rPr>
                        <a:t>Байршил</a:t>
                      </a:r>
                      <a:endParaRPr lang="en-US" sz="800" b="1" kern="100" dirty="0">
                        <a:solidFill>
                          <a:schemeClr val="tx1"/>
                        </a:solidFill>
                        <a:effectLst/>
                        <a:latin typeface="Arial" panose="020B0604020202020204" pitchFamily="34" charset="0"/>
                        <a:ea typeface="나눔고딕 Bold" panose="020D0804000000000000" pitchFamily="50" charset="-127"/>
                        <a:cs typeface="Arial" panose="020B0604020202020204" pitchFamily="34" charset="0"/>
                      </a:endParaRPr>
                    </a:p>
                  </a:txBody>
                  <a:tcPr marL="9525" marR="9525" marT="9525"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tc>
                  <a:txBody>
                    <a:bodyPr/>
                    <a:lstStyle/>
                    <a:p>
                      <a:pPr algn="ctr" rtl="0" fontAlgn="ctr"/>
                      <a:r>
                        <a:rPr lang="en-US" altLang="ko-KR" sz="800" b="0" i="0" u="none" strike="noStrike">
                          <a:solidFill>
                            <a:srgbClr val="000000"/>
                          </a:solidFill>
                          <a:effectLst/>
                          <a:latin typeface="Arial" panose="020B0604020202020204" pitchFamily="34" charset="0"/>
                          <a:ea typeface="나눔고딕 Bold" panose="020D0804000000000000" pitchFamily="50" charset="-127"/>
                          <a:cs typeface="Arial" panose="020B0604020202020204" pitchFamily="34" charset="0"/>
                        </a:rPr>
                        <a:t>0.4</a:t>
                      </a:r>
                    </a:p>
                  </a:txBody>
                  <a:tcPr marL="9525" marR="9525" marT="9525"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tc>
                  <a:txBody>
                    <a:bodyPr/>
                    <a:lstStyle/>
                    <a:p>
                      <a:pPr algn="ctr" rtl="0" fontAlgn="ctr"/>
                      <a:r>
                        <a:rPr lang="en-US" altLang="ko-KR" sz="800" b="0" i="0" u="none" strike="noStrike" dirty="0">
                          <a:solidFill>
                            <a:srgbClr val="000000"/>
                          </a:solidFill>
                          <a:effectLst/>
                          <a:latin typeface="Arial" panose="020B0604020202020204" pitchFamily="34" charset="0"/>
                          <a:ea typeface="나눔고딕 Bold" panose="020D0804000000000000" pitchFamily="50" charset="-127"/>
                          <a:cs typeface="Arial" panose="020B0604020202020204" pitchFamily="34" charset="0"/>
                        </a:rPr>
                        <a:t>3.7</a:t>
                      </a:r>
                    </a:p>
                  </a:txBody>
                  <a:tcPr marL="9525" marR="9525" marT="9525"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tc>
                  <a:txBody>
                    <a:bodyPr/>
                    <a:lstStyle/>
                    <a:p>
                      <a:pPr algn="ctr" rtl="0" fontAlgn="ctr"/>
                      <a:r>
                        <a:rPr lang="en-US" altLang="ko-KR" sz="800" b="0" i="0" u="none" strike="noStrike">
                          <a:solidFill>
                            <a:srgbClr val="000000"/>
                          </a:solidFill>
                          <a:effectLst/>
                          <a:latin typeface="Arial" panose="020B0604020202020204" pitchFamily="34" charset="0"/>
                          <a:ea typeface="나눔고딕 Bold" panose="020D0804000000000000" pitchFamily="50" charset="-127"/>
                          <a:cs typeface="Arial" panose="020B0604020202020204" pitchFamily="34" charset="0"/>
                        </a:rPr>
                        <a:t>1.3</a:t>
                      </a:r>
                    </a:p>
                  </a:txBody>
                  <a:tcPr marL="9525" marR="9525" marT="9525"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tc>
                  <a:txBody>
                    <a:bodyPr/>
                    <a:lstStyle/>
                    <a:p>
                      <a:pPr algn="ctr" fontAlgn="ctr"/>
                      <a:r>
                        <a:rPr lang="en-US" altLang="ko-KR" sz="800" b="0" i="0" u="none" strike="noStrike">
                          <a:solidFill>
                            <a:srgbClr val="000000"/>
                          </a:solidFill>
                          <a:effectLst/>
                          <a:latin typeface="Arial" panose="020B0604020202020204" pitchFamily="34" charset="0"/>
                          <a:ea typeface="나눔고딕 Bold" panose="020D0804000000000000" pitchFamily="50" charset="-127"/>
                          <a:cs typeface="Arial" panose="020B0604020202020204" pitchFamily="34" charset="0"/>
                        </a:rPr>
                        <a:t>5.4</a:t>
                      </a:r>
                    </a:p>
                  </a:txBody>
                  <a:tcPr marL="9525" marR="9525" marT="9525"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tc rowSpan="2">
                  <a:txBody>
                    <a:bodyPr/>
                    <a:lstStyle/>
                    <a:p>
                      <a:pPr algn="ctr" fontAlgn="ctr"/>
                      <a:r>
                        <a:rPr lang="en-US" altLang="ko-KR" sz="1050" b="0" i="0" u="none" strike="noStrike" dirty="0">
                          <a:solidFill>
                            <a:srgbClr val="000000"/>
                          </a:solidFill>
                          <a:effectLst/>
                          <a:latin typeface="Arial" panose="020B0604020202020204" pitchFamily="34" charset="0"/>
                          <a:ea typeface="나눔고딕 Bold" panose="020D0804000000000000" pitchFamily="50" charset="-127"/>
                          <a:cs typeface="Arial" panose="020B0604020202020204" pitchFamily="34" charset="0"/>
                        </a:rPr>
                        <a:t>6.65</a:t>
                      </a:r>
                    </a:p>
                  </a:txBody>
                  <a:tcPr marL="9525" marR="9525" marT="9525"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extLst>
                  <a:ext uri="{0D108BD9-81ED-4DB2-BD59-A6C34878D82A}">
                    <a16:rowId xmlns:a16="http://schemas.microsoft.com/office/drawing/2014/main" val="10007"/>
                  </a:ext>
                </a:extLst>
              </a:tr>
              <a:tr h="144386">
                <a:tc vMerge="1">
                  <a:txBody>
                    <a:bodyPr/>
                    <a:lstStyle/>
                    <a:p>
                      <a:pPr latinLnBrk="1"/>
                      <a:endParaRPr lang="ko-KR" altLang="en-US"/>
                    </a:p>
                  </a:txBody>
                  <a:tcPr/>
                </a:tc>
                <a:tc>
                  <a:txBody>
                    <a:bodyPr/>
                    <a:lstStyle/>
                    <a:p>
                      <a:pPr algn="ctr" rtl="0" fontAlgn="ctr"/>
                      <a:r>
                        <a:rPr lang="mn-MN" sz="800" b="1" kern="100" dirty="0">
                          <a:solidFill>
                            <a:schemeClr val="tx1"/>
                          </a:solidFill>
                          <a:effectLst/>
                          <a:latin typeface="Arial" panose="020B0604020202020204" pitchFamily="34" charset="0"/>
                          <a:ea typeface="나눔고딕 Bold" panose="020D0804000000000000" pitchFamily="50" charset="-127"/>
                          <a:cs typeface="Arial" panose="020B0604020202020204" pitchFamily="34" charset="0"/>
                        </a:rPr>
                        <a:t>Төв</a:t>
                      </a:r>
                      <a:endParaRPr lang="en-US" sz="800" b="1" kern="100" dirty="0">
                        <a:solidFill>
                          <a:schemeClr val="tx1"/>
                        </a:solidFill>
                        <a:effectLst/>
                        <a:latin typeface="Arial" panose="020B0604020202020204" pitchFamily="34" charset="0"/>
                        <a:ea typeface="나눔고딕 Bold" panose="020D0804000000000000" pitchFamily="50" charset="-127"/>
                        <a:cs typeface="Arial" panose="020B0604020202020204" pitchFamily="34" charset="0"/>
                      </a:endParaRPr>
                    </a:p>
                  </a:txBody>
                  <a:tcPr marL="9525" marR="9525" marT="9525"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tc>
                  <a:txBody>
                    <a:bodyPr/>
                    <a:lstStyle/>
                    <a:p>
                      <a:pPr algn="ctr" rtl="0" fontAlgn="ctr"/>
                      <a:r>
                        <a:rPr lang="en-US" altLang="ko-KR" sz="800" b="0" i="0" u="none" strike="noStrike">
                          <a:solidFill>
                            <a:srgbClr val="000000"/>
                          </a:solidFill>
                          <a:effectLst/>
                          <a:latin typeface="Arial" panose="020B0604020202020204" pitchFamily="34" charset="0"/>
                          <a:ea typeface="나눔고딕 Bold" panose="020D0804000000000000" pitchFamily="50" charset="-127"/>
                          <a:cs typeface="Arial" panose="020B0604020202020204" pitchFamily="34" charset="0"/>
                        </a:rPr>
                        <a:t>0.5</a:t>
                      </a:r>
                    </a:p>
                  </a:txBody>
                  <a:tcPr marL="9525" marR="9525" marT="9525"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tc>
                  <a:txBody>
                    <a:bodyPr/>
                    <a:lstStyle/>
                    <a:p>
                      <a:pPr algn="ctr" rtl="0" fontAlgn="ctr"/>
                      <a:r>
                        <a:rPr lang="en-US" altLang="ko-KR" sz="800" b="0" i="0" u="none" strike="noStrike" dirty="0">
                          <a:solidFill>
                            <a:srgbClr val="000000"/>
                          </a:solidFill>
                          <a:effectLst/>
                          <a:latin typeface="Arial" panose="020B0604020202020204" pitchFamily="34" charset="0"/>
                          <a:ea typeface="나눔고딕 Bold" panose="020D0804000000000000" pitchFamily="50" charset="-127"/>
                          <a:cs typeface="Arial" panose="020B0604020202020204" pitchFamily="34" charset="0"/>
                        </a:rPr>
                        <a:t>0.5</a:t>
                      </a:r>
                    </a:p>
                  </a:txBody>
                  <a:tcPr marL="9525" marR="9525" marT="9525"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tc>
                  <a:txBody>
                    <a:bodyPr/>
                    <a:lstStyle/>
                    <a:p>
                      <a:pPr algn="ctr" rtl="0" fontAlgn="ctr"/>
                      <a:r>
                        <a:rPr lang="en-US" altLang="ko-KR" sz="800" b="0" i="0" u="none" strike="noStrike">
                          <a:solidFill>
                            <a:srgbClr val="000000"/>
                          </a:solidFill>
                          <a:effectLst/>
                          <a:latin typeface="Arial" panose="020B0604020202020204" pitchFamily="34" charset="0"/>
                          <a:ea typeface="나눔고딕 Bold" panose="020D0804000000000000" pitchFamily="50" charset="-127"/>
                          <a:cs typeface="Arial" panose="020B0604020202020204" pitchFamily="34" charset="0"/>
                        </a:rPr>
                        <a:t>0.25</a:t>
                      </a:r>
                    </a:p>
                  </a:txBody>
                  <a:tcPr marL="9525" marR="9525" marT="9525"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tc>
                  <a:txBody>
                    <a:bodyPr/>
                    <a:lstStyle/>
                    <a:p>
                      <a:pPr algn="ctr" fontAlgn="ctr"/>
                      <a:r>
                        <a:rPr lang="en-US" altLang="ko-KR" sz="800" b="0" i="0" u="none" strike="noStrike" dirty="0">
                          <a:solidFill>
                            <a:srgbClr val="000000"/>
                          </a:solidFill>
                          <a:effectLst/>
                          <a:latin typeface="Arial" panose="020B0604020202020204" pitchFamily="34" charset="0"/>
                          <a:ea typeface="나눔고딕 Bold" panose="020D0804000000000000" pitchFamily="50" charset="-127"/>
                          <a:cs typeface="Arial" panose="020B0604020202020204" pitchFamily="34" charset="0"/>
                        </a:rPr>
                        <a:t>1.25</a:t>
                      </a:r>
                    </a:p>
                  </a:txBody>
                  <a:tcPr marL="9525" marR="9525" marT="9525"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tc vMerge="1">
                  <a:txBody>
                    <a:bodyPr/>
                    <a:lstStyle/>
                    <a:p>
                      <a:pPr latinLnBrk="1"/>
                      <a:endParaRPr lang="ko-KR" altLang="en-US"/>
                    </a:p>
                  </a:txBody>
                  <a:tcP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extLst>
                  <a:ext uri="{0D108BD9-81ED-4DB2-BD59-A6C34878D82A}">
                    <a16:rowId xmlns:a16="http://schemas.microsoft.com/office/drawing/2014/main" val="10008"/>
                  </a:ext>
                </a:extLst>
              </a:tr>
              <a:tr h="144386">
                <a:tc rowSpan="2">
                  <a:txBody>
                    <a:bodyPr/>
                    <a:lstStyle/>
                    <a:p>
                      <a:pPr algn="ctr" fontAlgn="ctr" latinLnBrk="0">
                        <a:lnSpc>
                          <a:spcPct val="115000"/>
                        </a:lnSpc>
                        <a:spcAft>
                          <a:spcPts val="0"/>
                        </a:spcAft>
                      </a:pPr>
                      <a:r>
                        <a:rPr lang="ru-RU" sz="900" kern="10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rPr>
                        <a:t>Хориглосон газар автомашин тавих зөрчлийг илрүүлэх систем</a:t>
                      </a:r>
                      <a:endParaRPr lang="ko-KR" sz="900" kern="10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endParaRPr>
                    </a:p>
                  </a:txBody>
                  <a:tcPr marL="0" marR="0" marT="0"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accent6">
                        <a:lumMod val="20000"/>
                        <a:lumOff val="80000"/>
                      </a:schemeClr>
                    </a:solidFill>
                  </a:tcPr>
                </a:tc>
                <a:tc>
                  <a:txBody>
                    <a:bodyPr/>
                    <a:lstStyle/>
                    <a:p>
                      <a:pPr algn="ctr" rtl="0" fontAlgn="ctr"/>
                      <a:r>
                        <a:rPr lang="mn-MN" sz="800" b="1" kern="100" dirty="0">
                          <a:solidFill>
                            <a:schemeClr val="tx1"/>
                          </a:solidFill>
                          <a:effectLst/>
                          <a:latin typeface="Arial" panose="020B0604020202020204" pitchFamily="34" charset="0"/>
                          <a:ea typeface="나눔고딕 Bold" panose="020D0804000000000000" pitchFamily="50" charset="-127"/>
                          <a:cs typeface="Arial" panose="020B0604020202020204" pitchFamily="34" charset="0"/>
                        </a:rPr>
                        <a:t>Байршил</a:t>
                      </a:r>
                      <a:endParaRPr lang="en-US" sz="800" b="1" kern="100" dirty="0">
                        <a:solidFill>
                          <a:schemeClr val="tx1"/>
                        </a:solidFill>
                        <a:effectLst/>
                        <a:latin typeface="Arial" panose="020B0604020202020204" pitchFamily="34" charset="0"/>
                        <a:ea typeface="나눔고딕 Bold" panose="020D0804000000000000" pitchFamily="50" charset="-127"/>
                        <a:cs typeface="Arial" panose="020B0604020202020204" pitchFamily="34" charset="0"/>
                      </a:endParaRPr>
                    </a:p>
                  </a:txBody>
                  <a:tcPr marL="9525" marR="9525" marT="9525"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tc>
                  <a:txBody>
                    <a:bodyPr/>
                    <a:lstStyle/>
                    <a:p>
                      <a:pPr algn="ctr" rtl="0" fontAlgn="ctr"/>
                      <a:r>
                        <a:rPr lang="en-US" altLang="ko-KR" sz="800" b="0" i="0" u="none" strike="noStrike">
                          <a:solidFill>
                            <a:srgbClr val="000000"/>
                          </a:solidFill>
                          <a:effectLst/>
                          <a:latin typeface="Arial" panose="020B0604020202020204" pitchFamily="34" charset="0"/>
                          <a:ea typeface="나눔고딕 Bold" panose="020D0804000000000000" pitchFamily="50" charset="-127"/>
                          <a:cs typeface="Arial" panose="020B0604020202020204" pitchFamily="34" charset="0"/>
                        </a:rPr>
                        <a:t>2.8</a:t>
                      </a:r>
                    </a:p>
                  </a:txBody>
                  <a:tcPr marL="9525" marR="9525" marT="9525"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tc>
                  <a:txBody>
                    <a:bodyPr/>
                    <a:lstStyle/>
                    <a:p>
                      <a:pPr algn="ctr" rtl="0" fontAlgn="ctr"/>
                      <a:r>
                        <a:rPr lang="en-US" altLang="ko-KR" sz="800" b="0" i="0" u="none" strike="noStrike" dirty="0">
                          <a:solidFill>
                            <a:srgbClr val="000000"/>
                          </a:solidFill>
                          <a:effectLst/>
                          <a:latin typeface="Arial" panose="020B0604020202020204" pitchFamily="34" charset="0"/>
                          <a:ea typeface="나눔고딕 Bold" panose="020D0804000000000000" pitchFamily="50" charset="-127"/>
                          <a:cs typeface="Arial" panose="020B0604020202020204" pitchFamily="34" charset="0"/>
                        </a:rPr>
                        <a:t>7.3</a:t>
                      </a:r>
                    </a:p>
                  </a:txBody>
                  <a:tcPr marL="9525" marR="9525" marT="9525"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tc>
                  <a:txBody>
                    <a:bodyPr/>
                    <a:lstStyle/>
                    <a:p>
                      <a:pPr algn="ctr" rtl="0" fontAlgn="ctr"/>
                      <a:r>
                        <a:rPr lang="en-US" altLang="ko-KR" sz="800" b="0" i="0" u="none" strike="noStrike">
                          <a:solidFill>
                            <a:srgbClr val="000000"/>
                          </a:solidFill>
                          <a:effectLst/>
                          <a:latin typeface="Arial" panose="020B0604020202020204" pitchFamily="34" charset="0"/>
                          <a:ea typeface="나눔고딕 Bold" panose="020D0804000000000000" pitchFamily="50" charset="-127"/>
                          <a:cs typeface="Arial" panose="020B0604020202020204" pitchFamily="34" charset="0"/>
                        </a:rPr>
                        <a:t>9.1</a:t>
                      </a:r>
                    </a:p>
                  </a:txBody>
                  <a:tcPr marL="9525" marR="9525" marT="9525"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tc>
                  <a:txBody>
                    <a:bodyPr/>
                    <a:lstStyle/>
                    <a:p>
                      <a:pPr algn="ctr" fontAlgn="ctr"/>
                      <a:r>
                        <a:rPr lang="en-US" altLang="ko-KR" sz="800" b="0" i="0" u="none" strike="noStrike" dirty="0">
                          <a:solidFill>
                            <a:srgbClr val="000000"/>
                          </a:solidFill>
                          <a:effectLst/>
                          <a:latin typeface="Arial" panose="020B0604020202020204" pitchFamily="34" charset="0"/>
                          <a:ea typeface="나눔고딕 Bold" panose="020D0804000000000000" pitchFamily="50" charset="-127"/>
                          <a:cs typeface="Arial" panose="020B0604020202020204" pitchFamily="34" charset="0"/>
                        </a:rPr>
                        <a:t>19.2</a:t>
                      </a:r>
                    </a:p>
                  </a:txBody>
                  <a:tcPr marL="9525" marR="9525" marT="9525"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tc rowSpan="2">
                  <a:txBody>
                    <a:bodyPr/>
                    <a:lstStyle/>
                    <a:p>
                      <a:pPr algn="ctr" fontAlgn="ctr"/>
                      <a:r>
                        <a:rPr lang="en-US" altLang="ko-KR" sz="1050" b="0" i="0" u="none" strike="noStrike" dirty="0">
                          <a:solidFill>
                            <a:srgbClr val="000000"/>
                          </a:solidFill>
                          <a:effectLst/>
                          <a:latin typeface="Arial" panose="020B0604020202020204" pitchFamily="34" charset="0"/>
                          <a:ea typeface="나눔고딕 Bold" panose="020D0804000000000000" pitchFamily="50" charset="-127"/>
                          <a:cs typeface="Arial" panose="020B0604020202020204" pitchFamily="34" charset="0"/>
                        </a:rPr>
                        <a:t>28.3</a:t>
                      </a:r>
                    </a:p>
                  </a:txBody>
                  <a:tcPr marL="9525" marR="9525" marT="9525"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extLst>
                  <a:ext uri="{0D108BD9-81ED-4DB2-BD59-A6C34878D82A}">
                    <a16:rowId xmlns:a16="http://schemas.microsoft.com/office/drawing/2014/main" val="10009"/>
                  </a:ext>
                </a:extLst>
              </a:tr>
              <a:tr h="144386">
                <a:tc vMerge="1">
                  <a:txBody>
                    <a:bodyPr/>
                    <a:lstStyle/>
                    <a:p>
                      <a:pPr latinLnBrk="1"/>
                      <a:endParaRPr lang="ko-KR" altLang="en-US"/>
                    </a:p>
                  </a:txBody>
                  <a:tcPr/>
                </a:tc>
                <a:tc>
                  <a:txBody>
                    <a:bodyPr/>
                    <a:lstStyle/>
                    <a:p>
                      <a:pPr algn="ctr" rtl="0" fontAlgn="ctr"/>
                      <a:r>
                        <a:rPr lang="mn-MN" sz="800" b="1" kern="100" dirty="0">
                          <a:solidFill>
                            <a:schemeClr val="tx1"/>
                          </a:solidFill>
                          <a:effectLst/>
                          <a:latin typeface="Arial" panose="020B0604020202020204" pitchFamily="34" charset="0"/>
                          <a:ea typeface="나눔고딕 Bold" panose="020D0804000000000000" pitchFamily="50" charset="-127"/>
                          <a:cs typeface="Arial" panose="020B0604020202020204" pitchFamily="34" charset="0"/>
                        </a:rPr>
                        <a:t>Төв</a:t>
                      </a:r>
                      <a:endParaRPr lang="en-US" sz="800" b="1" kern="100" dirty="0">
                        <a:solidFill>
                          <a:schemeClr val="tx1"/>
                        </a:solidFill>
                        <a:effectLst/>
                        <a:latin typeface="Arial" panose="020B0604020202020204" pitchFamily="34" charset="0"/>
                        <a:ea typeface="나눔고딕 Bold" panose="020D0804000000000000" pitchFamily="50" charset="-127"/>
                        <a:cs typeface="Arial" panose="020B0604020202020204" pitchFamily="34" charset="0"/>
                      </a:endParaRPr>
                    </a:p>
                  </a:txBody>
                  <a:tcPr marL="9525" marR="9525" marT="9525"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tc>
                  <a:txBody>
                    <a:bodyPr/>
                    <a:lstStyle/>
                    <a:p>
                      <a:pPr algn="ctr" rtl="0" fontAlgn="ctr"/>
                      <a:r>
                        <a:rPr lang="en-US" altLang="ko-KR" sz="800" b="0" i="0" u="none" strike="noStrike" dirty="0">
                          <a:solidFill>
                            <a:srgbClr val="000000"/>
                          </a:solidFill>
                          <a:effectLst/>
                          <a:latin typeface="Arial" panose="020B0604020202020204" pitchFamily="34" charset="0"/>
                          <a:ea typeface="나눔고딕 Bold" panose="020D0804000000000000" pitchFamily="50" charset="-127"/>
                          <a:cs typeface="Arial" panose="020B0604020202020204" pitchFamily="34" charset="0"/>
                        </a:rPr>
                        <a:t>0.55</a:t>
                      </a:r>
                    </a:p>
                  </a:txBody>
                  <a:tcPr marL="9525" marR="9525" marT="9525"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tc>
                  <a:txBody>
                    <a:bodyPr/>
                    <a:lstStyle/>
                    <a:p>
                      <a:pPr algn="ctr" rtl="0" fontAlgn="ctr"/>
                      <a:r>
                        <a:rPr lang="en-US" altLang="ko-KR" sz="800" b="0" i="0" u="none" strike="noStrike" dirty="0">
                          <a:solidFill>
                            <a:srgbClr val="000000"/>
                          </a:solidFill>
                          <a:effectLst/>
                          <a:latin typeface="Arial" panose="020B0604020202020204" pitchFamily="34" charset="0"/>
                          <a:ea typeface="나눔고딕 Bold" panose="020D0804000000000000" pitchFamily="50" charset="-127"/>
                          <a:cs typeface="Arial" panose="020B0604020202020204" pitchFamily="34" charset="0"/>
                        </a:rPr>
                        <a:t>7.15</a:t>
                      </a:r>
                    </a:p>
                  </a:txBody>
                  <a:tcPr marL="9525" marR="9525" marT="9525"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tc>
                  <a:txBody>
                    <a:bodyPr/>
                    <a:lstStyle/>
                    <a:p>
                      <a:pPr algn="ctr" rtl="0" fontAlgn="ctr"/>
                      <a:r>
                        <a:rPr lang="en-US" altLang="ko-KR" sz="800" b="0" i="0" u="none" strike="noStrike">
                          <a:solidFill>
                            <a:srgbClr val="000000"/>
                          </a:solidFill>
                          <a:effectLst/>
                          <a:latin typeface="Arial" panose="020B0604020202020204" pitchFamily="34" charset="0"/>
                          <a:ea typeface="나눔고딕 Bold" panose="020D0804000000000000" pitchFamily="50" charset="-127"/>
                          <a:cs typeface="Arial" panose="020B0604020202020204" pitchFamily="34" charset="0"/>
                        </a:rPr>
                        <a:t>1.4</a:t>
                      </a:r>
                    </a:p>
                  </a:txBody>
                  <a:tcPr marL="9525" marR="9525" marT="9525"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tc>
                  <a:txBody>
                    <a:bodyPr/>
                    <a:lstStyle/>
                    <a:p>
                      <a:pPr algn="ctr" fontAlgn="ctr"/>
                      <a:r>
                        <a:rPr lang="en-US" altLang="ko-KR" sz="800" b="0" i="0" u="none" strike="noStrike" dirty="0">
                          <a:solidFill>
                            <a:srgbClr val="000000"/>
                          </a:solidFill>
                          <a:effectLst/>
                          <a:latin typeface="Arial" panose="020B0604020202020204" pitchFamily="34" charset="0"/>
                          <a:ea typeface="나눔고딕 Bold" panose="020D0804000000000000" pitchFamily="50" charset="-127"/>
                          <a:cs typeface="Arial" panose="020B0604020202020204" pitchFamily="34" charset="0"/>
                        </a:rPr>
                        <a:t>9.1</a:t>
                      </a:r>
                    </a:p>
                  </a:txBody>
                  <a:tcPr marL="9525" marR="9525" marT="9525"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tc vMerge="1">
                  <a:txBody>
                    <a:bodyPr/>
                    <a:lstStyle/>
                    <a:p>
                      <a:pPr latinLnBrk="1"/>
                      <a:endParaRPr lang="ko-KR" altLang="en-US"/>
                    </a:p>
                  </a:txBody>
                  <a:tcP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extLst>
                  <a:ext uri="{0D108BD9-81ED-4DB2-BD59-A6C34878D82A}">
                    <a16:rowId xmlns:a16="http://schemas.microsoft.com/office/drawing/2014/main" val="10010"/>
                  </a:ext>
                </a:extLst>
              </a:tr>
              <a:tr h="144386">
                <a:tc rowSpan="2">
                  <a:txBody>
                    <a:bodyPr/>
                    <a:lstStyle/>
                    <a:p>
                      <a:pPr algn="ctr" fontAlgn="ctr" latinLnBrk="0">
                        <a:lnSpc>
                          <a:spcPct val="115000"/>
                        </a:lnSpc>
                        <a:spcAft>
                          <a:spcPts val="0"/>
                        </a:spcAft>
                      </a:pPr>
                      <a:r>
                        <a:rPr lang="ru-RU" sz="900" kern="10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rPr>
                        <a:t>Хурд хэмжих замын хажуугийн хяналтын систем</a:t>
                      </a:r>
                      <a:endParaRPr lang="ko-KR" sz="900" kern="10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endParaRPr>
                    </a:p>
                  </a:txBody>
                  <a:tcPr marL="0" marR="0" marT="0"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accent6">
                        <a:lumMod val="20000"/>
                        <a:lumOff val="80000"/>
                      </a:schemeClr>
                    </a:solidFill>
                  </a:tcPr>
                </a:tc>
                <a:tc>
                  <a:txBody>
                    <a:bodyPr/>
                    <a:lstStyle/>
                    <a:p>
                      <a:pPr algn="ctr" rtl="0" fontAlgn="ctr"/>
                      <a:r>
                        <a:rPr lang="mn-MN" sz="800" b="1" kern="100" dirty="0">
                          <a:solidFill>
                            <a:schemeClr val="tx1"/>
                          </a:solidFill>
                          <a:effectLst/>
                          <a:latin typeface="Arial" panose="020B0604020202020204" pitchFamily="34" charset="0"/>
                          <a:ea typeface="나눔고딕 Bold" panose="020D0804000000000000" pitchFamily="50" charset="-127"/>
                          <a:cs typeface="Arial" panose="020B0604020202020204" pitchFamily="34" charset="0"/>
                        </a:rPr>
                        <a:t>Байршил</a:t>
                      </a:r>
                      <a:endParaRPr lang="en-US" sz="800" b="1" kern="100" dirty="0">
                        <a:solidFill>
                          <a:schemeClr val="tx1"/>
                        </a:solidFill>
                        <a:effectLst/>
                        <a:latin typeface="Arial" panose="020B0604020202020204" pitchFamily="34" charset="0"/>
                        <a:ea typeface="나눔고딕 Bold" panose="020D0804000000000000" pitchFamily="50" charset="-127"/>
                        <a:cs typeface="Arial" panose="020B0604020202020204" pitchFamily="34" charset="0"/>
                      </a:endParaRPr>
                    </a:p>
                  </a:txBody>
                  <a:tcPr marL="9525" marR="9525" marT="9525"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tc>
                  <a:txBody>
                    <a:bodyPr/>
                    <a:lstStyle/>
                    <a:p>
                      <a:pPr algn="ctr" rtl="0" fontAlgn="ctr"/>
                      <a:r>
                        <a:rPr lang="en-US" altLang="ko-KR" sz="800" b="0" i="0" u="none" strike="noStrike" dirty="0">
                          <a:solidFill>
                            <a:srgbClr val="000000"/>
                          </a:solidFill>
                          <a:effectLst/>
                          <a:latin typeface="Arial" panose="020B0604020202020204" pitchFamily="34" charset="0"/>
                          <a:ea typeface="나눔고딕 Bold" panose="020D0804000000000000" pitchFamily="50" charset="-127"/>
                          <a:cs typeface="Arial" panose="020B0604020202020204" pitchFamily="34" charset="0"/>
                        </a:rPr>
                        <a:t>0.67</a:t>
                      </a:r>
                    </a:p>
                  </a:txBody>
                  <a:tcPr marL="9525" marR="9525" marT="9525"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tc>
                  <a:txBody>
                    <a:bodyPr/>
                    <a:lstStyle/>
                    <a:p>
                      <a:pPr algn="ctr" rtl="0" fontAlgn="ctr"/>
                      <a:r>
                        <a:rPr lang="en-US" altLang="ko-KR" sz="800" b="0" i="0" u="none" strike="noStrike" dirty="0">
                          <a:solidFill>
                            <a:srgbClr val="000000"/>
                          </a:solidFill>
                          <a:effectLst/>
                          <a:latin typeface="Arial" panose="020B0604020202020204" pitchFamily="34" charset="0"/>
                          <a:ea typeface="나눔고딕 Bold" panose="020D0804000000000000" pitchFamily="50" charset="-127"/>
                          <a:cs typeface="Arial" panose="020B0604020202020204" pitchFamily="34" charset="0"/>
                        </a:rPr>
                        <a:t>0.68</a:t>
                      </a:r>
                    </a:p>
                  </a:txBody>
                  <a:tcPr marL="9525" marR="9525" marT="9525"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tc>
                  <a:txBody>
                    <a:bodyPr/>
                    <a:lstStyle/>
                    <a:p>
                      <a:pPr algn="ctr" rtl="0" fontAlgn="ctr"/>
                      <a:r>
                        <a:rPr lang="en-US" altLang="ko-KR" sz="800" b="0" i="0" u="none" strike="noStrike">
                          <a:solidFill>
                            <a:srgbClr val="000000"/>
                          </a:solidFill>
                          <a:effectLst/>
                          <a:latin typeface="Arial" panose="020B0604020202020204" pitchFamily="34" charset="0"/>
                          <a:ea typeface="나눔고딕 Bold" panose="020D0804000000000000" pitchFamily="50" charset="-127"/>
                          <a:cs typeface="Arial" panose="020B0604020202020204" pitchFamily="34" charset="0"/>
                        </a:rPr>
                        <a:t>1.25</a:t>
                      </a:r>
                    </a:p>
                  </a:txBody>
                  <a:tcPr marL="9525" marR="9525" marT="9525"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tc>
                  <a:txBody>
                    <a:bodyPr/>
                    <a:lstStyle/>
                    <a:p>
                      <a:pPr algn="ctr" fontAlgn="ctr"/>
                      <a:r>
                        <a:rPr lang="en-US" altLang="ko-KR" sz="800" b="0" i="0" u="none" strike="noStrike" dirty="0">
                          <a:solidFill>
                            <a:srgbClr val="000000"/>
                          </a:solidFill>
                          <a:effectLst/>
                          <a:latin typeface="Arial" panose="020B0604020202020204" pitchFamily="34" charset="0"/>
                          <a:ea typeface="나눔고딕 Bold" panose="020D0804000000000000" pitchFamily="50" charset="-127"/>
                          <a:cs typeface="Arial" panose="020B0604020202020204" pitchFamily="34" charset="0"/>
                        </a:rPr>
                        <a:t>2.6</a:t>
                      </a:r>
                    </a:p>
                  </a:txBody>
                  <a:tcPr marL="9525" marR="9525" marT="9525"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tc rowSpan="2">
                  <a:txBody>
                    <a:bodyPr/>
                    <a:lstStyle/>
                    <a:p>
                      <a:pPr algn="ctr" fontAlgn="ctr"/>
                      <a:r>
                        <a:rPr lang="en-US" altLang="ko-KR" sz="1050" b="0" i="0" u="none" strike="noStrike" dirty="0">
                          <a:solidFill>
                            <a:srgbClr val="000000"/>
                          </a:solidFill>
                          <a:effectLst/>
                          <a:latin typeface="Arial" panose="020B0604020202020204" pitchFamily="34" charset="0"/>
                          <a:ea typeface="나눔고딕 Bold" panose="020D0804000000000000" pitchFamily="50" charset="-127"/>
                          <a:cs typeface="Arial" panose="020B0604020202020204" pitchFamily="34" charset="0"/>
                        </a:rPr>
                        <a:t>4.6</a:t>
                      </a:r>
                    </a:p>
                  </a:txBody>
                  <a:tcPr marL="9525" marR="9525" marT="9525"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extLst>
                  <a:ext uri="{0D108BD9-81ED-4DB2-BD59-A6C34878D82A}">
                    <a16:rowId xmlns:a16="http://schemas.microsoft.com/office/drawing/2014/main" val="10011"/>
                  </a:ext>
                </a:extLst>
              </a:tr>
              <a:tr h="144386">
                <a:tc vMerge="1">
                  <a:txBody>
                    <a:bodyPr/>
                    <a:lstStyle/>
                    <a:p>
                      <a:pPr latinLnBrk="1"/>
                      <a:endParaRPr lang="ko-KR" altLang="en-US"/>
                    </a:p>
                  </a:txBody>
                  <a:tcPr/>
                </a:tc>
                <a:tc>
                  <a:txBody>
                    <a:bodyPr/>
                    <a:lstStyle/>
                    <a:p>
                      <a:pPr algn="ctr" rtl="0" fontAlgn="ctr"/>
                      <a:r>
                        <a:rPr lang="mn-MN" sz="800" b="1" kern="100" dirty="0">
                          <a:solidFill>
                            <a:schemeClr val="tx1"/>
                          </a:solidFill>
                          <a:effectLst/>
                          <a:latin typeface="Arial" panose="020B0604020202020204" pitchFamily="34" charset="0"/>
                          <a:ea typeface="나눔고딕 Bold" panose="020D0804000000000000" pitchFamily="50" charset="-127"/>
                          <a:cs typeface="Arial" panose="020B0604020202020204" pitchFamily="34" charset="0"/>
                        </a:rPr>
                        <a:t>Төв</a:t>
                      </a:r>
                      <a:endParaRPr lang="en-US" sz="800" b="1" kern="100" dirty="0">
                        <a:solidFill>
                          <a:schemeClr val="tx1"/>
                        </a:solidFill>
                        <a:effectLst/>
                        <a:latin typeface="Arial" panose="020B0604020202020204" pitchFamily="34" charset="0"/>
                        <a:ea typeface="나눔고딕 Bold" panose="020D0804000000000000" pitchFamily="50" charset="-127"/>
                        <a:cs typeface="Arial" panose="020B0604020202020204" pitchFamily="34" charset="0"/>
                      </a:endParaRPr>
                    </a:p>
                  </a:txBody>
                  <a:tcPr marL="9525" marR="9525" marT="9525"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tc>
                  <a:txBody>
                    <a:bodyPr/>
                    <a:lstStyle/>
                    <a:p>
                      <a:pPr algn="ctr" rtl="0" fontAlgn="ctr"/>
                      <a:r>
                        <a:rPr lang="en-US" altLang="ko-KR" sz="800" b="0" i="0" u="none" strike="noStrike" dirty="0">
                          <a:solidFill>
                            <a:srgbClr val="000000"/>
                          </a:solidFill>
                          <a:effectLst/>
                          <a:latin typeface="Arial" panose="020B0604020202020204" pitchFamily="34" charset="0"/>
                          <a:ea typeface="나눔고딕 Bold" panose="020D0804000000000000" pitchFamily="50" charset="-127"/>
                          <a:cs typeface="Arial" panose="020B0604020202020204" pitchFamily="34" charset="0"/>
                        </a:rPr>
                        <a:t>0.8</a:t>
                      </a:r>
                    </a:p>
                  </a:txBody>
                  <a:tcPr marL="9525" marR="9525" marT="9525"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tc>
                  <a:txBody>
                    <a:bodyPr/>
                    <a:lstStyle/>
                    <a:p>
                      <a:pPr algn="ctr" rtl="0" fontAlgn="ctr"/>
                      <a:r>
                        <a:rPr lang="en-US" altLang="ko-KR" sz="800" b="0" i="0" u="none" strike="noStrike" dirty="0">
                          <a:solidFill>
                            <a:srgbClr val="000000"/>
                          </a:solidFill>
                          <a:effectLst/>
                          <a:latin typeface="Arial" panose="020B0604020202020204" pitchFamily="34" charset="0"/>
                          <a:ea typeface="나눔고딕 Bold" panose="020D0804000000000000" pitchFamily="50" charset="-127"/>
                          <a:cs typeface="Arial" panose="020B0604020202020204" pitchFamily="34" charset="0"/>
                        </a:rPr>
                        <a:t>0.4</a:t>
                      </a:r>
                    </a:p>
                  </a:txBody>
                  <a:tcPr marL="9525" marR="9525" marT="9525"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tc>
                  <a:txBody>
                    <a:bodyPr/>
                    <a:lstStyle/>
                    <a:p>
                      <a:pPr algn="ctr" rtl="0" fontAlgn="ctr"/>
                      <a:r>
                        <a:rPr lang="en-US" altLang="ko-KR" sz="800" b="0" i="0" u="none" strike="noStrike">
                          <a:solidFill>
                            <a:srgbClr val="000000"/>
                          </a:solidFill>
                          <a:effectLst/>
                          <a:latin typeface="Arial" panose="020B0604020202020204" pitchFamily="34" charset="0"/>
                          <a:ea typeface="나눔고딕 Bold" panose="020D0804000000000000" pitchFamily="50" charset="-127"/>
                          <a:cs typeface="Arial" panose="020B0604020202020204" pitchFamily="34" charset="0"/>
                        </a:rPr>
                        <a:t>0.8</a:t>
                      </a:r>
                    </a:p>
                  </a:txBody>
                  <a:tcPr marL="9525" marR="9525" marT="9525"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tc>
                  <a:txBody>
                    <a:bodyPr/>
                    <a:lstStyle/>
                    <a:p>
                      <a:pPr algn="ctr" fontAlgn="ctr"/>
                      <a:r>
                        <a:rPr lang="en-US" altLang="ko-KR" sz="800" b="0" i="0" u="none" strike="noStrike" dirty="0">
                          <a:solidFill>
                            <a:srgbClr val="000000"/>
                          </a:solidFill>
                          <a:effectLst/>
                          <a:latin typeface="Arial" panose="020B0604020202020204" pitchFamily="34" charset="0"/>
                          <a:ea typeface="나눔고딕 Bold" panose="020D0804000000000000" pitchFamily="50" charset="-127"/>
                          <a:cs typeface="Arial" panose="020B0604020202020204" pitchFamily="34" charset="0"/>
                        </a:rPr>
                        <a:t>2</a:t>
                      </a:r>
                    </a:p>
                  </a:txBody>
                  <a:tcPr marL="9525" marR="9525" marT="9525"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tc vMerge="1">
                  <a:txBody>
                    <a:bodyPr/>
                    <a:lstStyle/>
                    <a:p>
                      <a:pPr latinLnBrk="1"/>
                      <a:endParaRPr lang="ko-KR" altLang="en-US"/>
                    </a:p>
                  </a:txBody>
                  <a:tcP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extLst>
                  <a:ext uri="{0D108BD9-81ED-4DB2-BD59-A6C34878D82A}">
                    <a16:rowId xmlns:a16="http://schemas.microsoft.com/office/drawing/2014/main" val="10012"/>
                  </a:ext>
                </a:extLst>
              </a:tr>
              <a:tr h="144386">
                <a:tc rowSpan="2">
                  <a:txBody>
                    <a:bodyPr/>
                    <a:lstStyle/>
                    <a:p>
                      <a:pPr algn="ctr" fontAlgn="ctr" latinLnBrk="0">
                        <a:lnSpc>
                          <a:spcPct val="115000"/>
                        </a:lnSpc>
                        <a:spcAft>
                          <a:spcPts val="0"/>
                        </a:spcAft>
                      </a:pPr>
                      <a:r>
                        <a:rPr lang="mn-MN" sz="900" kern="10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rPr>
                        <a:t>Гэрлэн дохионы хяналтын систем</a:t>
                      </a:r>
                      <a:endParaRPr lang="ko-KR" sz="900" kern="10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endParaRPr>
                    </a:p>
                  </a:txBody>
                  <a:tcPr marL="0" marR="0" marT="0"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accent6">
                        <a:lumMod val="20000"/>
                        <a:lumOff val="80000"/>
                      </a:schemeClr>
                    </a:solidFill>
                  </a:tcPr>
                </a:tc>
                <a:tc>
                  <a:txBody>
                    <a:bodyPr/>
                    <a:lstStyle/>
                    <a:p>
                      <a:pPr algn="ctr" rtl="0" fontAlgn="ctr"/>
                      <a:r>
                        <a:rPr lang="mn-MN" sz="800" b="1" kern="100" dirty="0">
                          <a:solidFill>
                            <a:schemeClr val="tx1"/>
                          </a:solidFill>
                          <a:effectLst/>
                          <a:latin typeface="Arial" panose="020B0604020202020204" pitchFamily="34" charset="0"/>
                          <a:ea typeface="나눔고딕 Bold" panose="020D0804000000000000" pitchFamily="50" charset="-127"/>
                          <a:cs typeface="Arial" panose="020B0604020202020204" pitchFamily="34" charset="0"/>
                        </a:rPr>
                        <a:t>Байршил</a:t>
                      </a:r>
                      <a:endParaRPr lang="en-US" sz="800" b="1" kern="100" dirty="0">
                        <a:solidFill>
                          <a:schemeClr val="tx1"/>
                        </a:solidFill>
                        <a:effectLst/>
                        <a:latin typeface="Arial" panose="020B0604020202020204" pitchFamily="34" charset="0"/>
                        <a:ea typeface="나눔고딕 Bold" panose="020D0804000000000000" pitchFamily="50" charset="-127"/>
                        <a:cs typeface="Arial" panose="020B0604020202020204" pitchFamily="34" charset="0"/>
                      </a:endParaRPr>
                    </a:p>
                  </a:txBody>
                  <a:tcPr marL="9525" marR="9525" marT="9525"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tc>
                  <a:txBody>
                    <a:bodyPr/>
                    <a:lstStyle/>
                    <a:p>
                      <a:pPr algn="ctr" rtl="0" fontAlgn="ctr"/>
                      <a:r>
                        <a:rPr lang="en-US" altLang="ko-KR" sz="800" b="0" i="0" u="none" strike="noStrike">
                          <a:solidFill>
                            <a:srgbClr val="000000"/>
                          </a:solidFill>
                          <a:effectLst/>
                          <a:latin typeface="Arial" panose="020B0604020202020204" pitchFamily="34" charset="0"/>
                          <a:ea typeface="나눔고딕 Bold" panose="020D0804000000000000" pitchFamily="50" charset="-127"/>
                          <a:cs typeface="Arial" panose="020B0604020202020204" pitchFamily="34" charset="0"/>
                        </a:rPr>
                        <a:t>2.28</a:t>
                      </a:r>
                    </a:p>
                  </a:txBody>
                  <a:tcPr marL="9525" marR="9525" marT="9525"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tc>
                  <a:txBody>
                    <a:bodyPr/>
                    <a:lstStyle/>
                    <a:p>
                      <a:pPr algn="ctr" rtl="0" fontAlgn="ctr"/>
                      <a:r>
                        <a:rPr lang="en-US" altLang="ko-KR" sz="800" b="0" i="0" u="none" strike="noStrike" dirty="0">
                          <a:solidFill>
                            <a:srgbClr val="000000"/>
                          </a:solidFill>
                          <a:effectLst/>
                          <a:latin typeface="Arial" panose="020B0604020202020204" pitchFamily="34" charset="0"/>
                          <a:ea typeface="나눔고딕 Bold" panose="020D0804000000000000" pitchFamily="50" charset="-127"/>
                          <a:cs typeface="Arial" panose="020B0604020202020204" pitchFamily="34" charset="0"/>
                        </a:rPr>
                        <a:t>4.52</a:t>
                      </a:r>
                    </a:p>
                  </a:txBody>
                  <a:tcPr marL="9525" marR="9525" marT="9525"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tc>
                  <a:txBody>
                    <a:bodyPr/>
                    <a:lstStyle/>
                    <a:p>
                      <a:pPr algn="ctr" rtl="0" fontAlgn="ctr"/>
                      <a:r>
                        <a:rPr lang="en-US" altLang="ko-KR" sz="800" b="0" i="0" u="none" strike="noStrike">
                          <a:solidFill>
                            <a:srgbClr val="000000"/>
                          </a:solidFill>
                          <a:effectLst/>
                          <a:latin typeface="Arial" panose="020B0604020202020204" pitchFamily="34" charset="0"/>
                          <a:ea typeface="나눔고딕 Bold" panose="020D0804000000000000" pitchFamily="50" charset="-127"/>
                          <a:cs typeface="Arial" panose="020B0604020202020204" pitchFamily="34" charset="0"/>
                        </a:rPr>
                        <a:t>2.4</a:t>
                      </a:r>
                    </a:p>
                  </a:txBody>
                  <a:tcPr marL="9525" marR="9525" marT="9525"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tc>
                  <a:txBody>
                    <a:bodyPr/>
                    <a:lstStyle/>
                    <a:p>
                      <a:pPr algn="ctr" fontAlgn="ctr"/>
                      <a:r>
                        <a:rPr lang="en-US" altLang="ko-KR" sz="800" b="0" i="0" u="none" strike="noStrike" dirty="0">
                          <a:solidFill>
                            <a:srgbClr val="000000"/>
                          </a:solidFill>
                          <a:effectLst/>
                          <a:latin typeface="Arial" panose="020B0604020202020204" pitchFamily="34" charset="0"/>
                          <a:ea typeface="나눔고딕 Bold" panose="020D0804000000000000" pitchFamily="50" charset="-127"/>
                          <a:cs typeface="Arial" panose="020B0604020202020204" pitchFamily="34" charset="0"/>
                        </a:rPr>
                        <a:t>9.2</a:t>
                      </a:r>
                    </a:p>
                  </a:txBody>
                  <a:tcPr marL="9525" marR="9525" marT="9525"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tc rowSpan="2">
                  <a:txBody>
                    <a:bodyPr/>
                    <a:lstStyle/>
                    <a:p>
                      <a:pPr algn="ctr" fontAlgn="ctr"/>
                      <a:r>
                        <a:rPr lang="en-US" altLang="ko-KR" sz="1050" b="0" i="0" u="none" strike="noStrike" dirty="0">
                          <a:solidFill>
                            <a:srgbClr val="000000"/>
                          </a:solidFill>
                          <a:effectLst/>
                          <a:latin typeface="Arial" panose="020B0604020202020204" pitchFamily="34" charset="0"/>
                          <a:ea typeface="나눔고딕 Bold" panose="020D0804000000000000" pitchFamily="50" charset="-127"/>
                          <a:cs typeface="Arial" panose="020B0604020202020204" pitchFamily="34" charset="0"/>
                        </a:rPr>
                        <a:t>10.7</a:t>
                      </a:r>
                    </a:p>
                  </a:txBody>
                  <a:tcPr marL="9525" marR="9525" marT="9525"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extLst>
                  <a:ext uri="{0D108BD9-81ED-4DB2-BD59-A6C34878D82A}">
                    <a16:rowId xmlns:a16="http://schemas.microsoft.com/office/drawing/2014/main" val="10013"/>
                  </a:ext>
                </a:extLst>
              </a:tr>
              <a:tr h="144386">
                <a:tc vMerge="1">
                  <a:txBody>
                    <a:bodyPr/>
                    <a:lstStyle/>
                    <a:p>
                      <a:pPr latinLnBrk="1"/>
                      <a:endParaRPr lang="ko-KR" altLang="en-US"/>
                    </a:p>
                  </a:txBody>
                  <a:tcPr/>
                </a:tc>
                <a:tc>
                  <a:txBody>
                    <a:bodyPr/>
                    <a:lstStyle/>
                    <a:p>
                      <a:pPr algn="ctr" rtl="0" fontAlgn="ctr"/>
                      <a:r>
                        <a:rPr lang="mn-MN" sz="800" b="1" kern="100" dirty="0">
                          <a:solidFill>
                            <a:schemeClr val="tx1"/>
                          </a:solidFill>
                          <a:effectLst/>
                          <a:latin typeface="Arial" panose="020B0604020202020204" pitchFamily="34" charset="0"/>
                          <a:ea typeface="나눔고딕 Bold" panose="020D0804000000000000" pitchFamily="50" charset="-127"/>
                          <a:cs typeface="Arial" panose="020B0604020202020204" pitchFamily="34" charset="0"/>
                        </a:rPr>
                        <a:t>Төв</a:t>
                      </a:r>
                      <a:endParaRPr lang="en-US" sz="800" b="1" kern="100" dirty="0">
                        <a:solidFill>
                          <a:schemeClr val="tx1"/>
                        </a:solidFill>
                        <a:effectLst/>
                        <a:latin typeface="Arial" panose="020B0604020202020204" pitchFamily="34" charset="0"/>
                        <a:ea typeface="나눔고딕 Bold" panose="020D0804000000000000" pitchFamily="50" charset="-127"/>
                        <a:cs typeface="Arial" panose="020B0604020202020204" pitchFamily="34" charset="0"/>
                      </a:endParaRPr>
                    </a:p>
                  </a:txBody>
                  <a:tcPr marL="9525" marR="9525" marT="9525"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tc>
                  <a:txBody>
                    <a:bodyPr/>
                    <a:lstStyle/>
                    <a:p>
                      <a:pPr algn="ctr" rtl="0" fontAlgn="ctr"/>
                      <a:r>
                        <a:rPr lang="en-US" altLang="ko-KR" sz="800" b="0" i="0" u="none" strike="noStrike">
                          <a:solidFill>
                            <a:srgbClr val="000000"/>
                          </a:solidFill>
                          <a:effectLst/>
                          <a:latin typeface="Arial" panose="020B0604020202020204" pitchFamily="34" charset="0"/>
                          <a:ea typeface="나눔고딕 Bold" panose="020D0804000000000000" pitchFamily="50" charset="-127"/>
                          <a:cs typeface="Arial" panose="020B0604020202020204" pitchFamily="34" charset="0"/>
                        </a:rPr>
                        <a:t>0.5</a:t>
                      </a:r>
                    </a:p>
                  </a:txBody>
                  <a:tcPr marL="9525" marR="9525" marT="9525"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tc>
                  <a:txBody>
                    <a:bodyPr/>
                    <a:lstStyle/>
                    <a:p>
                      <a:pPr algn="ctr" rtl="0" fontAlgn="ctr"/>
                      <a:r>
                        <a:rPr lang="en-US" altLang="ko-KR" sz="800" b="0" i="0" u="none" strike="noStrike" dirty="0">
                          <a:solidFill>
                            <a:srgbClr val="000000"/>
                          </a:solidFill>
                          <a:effectLst/>
                          <a:latin typeface="Arial" panose="020B0604020202020204" pitchFamily="34" charset="0"/>
                          <a:ea typeface="나눔고딕 Bold" panose="020D0804000000000000" pitchFamily="50" charset="-127"/>
                          <a:cs typeface="Arial" panose="020B0604020202020204" pitchFamily="34" charset="0"/>
                        </a:rPr>
                        <a:t>0.5</a:t>
                      </a:r>
                    </a:p>
                  </a:txBody>
                  <a:tcPr marL="9525" marR="9525" marT="9525"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tc>
                  <a:txBody>
                    <a:bodyPr/>
                    <a:lstStyle/>
                    <a:p>
                      <a:pPr algn="ctr" rtl="0" fontAlgn="ctr"/>
                      <a:r>
                        <a:rPr lang="en-US" altLang="ko-KR" sz="800" b="0" i="0" u="none" strike="noStrike">
                          <a:solidFill>
                            <a:srgbClr val="000000"/>
                          </a:solidFill>
                          <a:effectLst/>
                          <a:latin typeface="Arial" panose="020B0604020202020204" pitchFamily="34" charset="0"/>
                          <a:ea typeface="나눔고딕 Bold" panose="020D0804000000000000" pitchFamily="50" charset="-127"/>
                          <a:cs typeface="Arial" panose="020B0604020202020204" pitchFamily="34" charset="0"/>
                        </a:rPr>
                        <a:t>0.5</a:t>
                      </a:r>
                    </a:p>
                  </a:txBody>
                  <a:tcPr marL="9525" marR="9525" marT="9525"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tc>
                  <a:txBody>
                    <a:bodyPr/>
                    <a:lstStyle/>
                    <a:p>
                      <a:pPr algn="ctr" fontAlgn="ctr"/>
                      <a:r>
                        <a:rPr lang="en-US" altLang="ko-KR" sz="800" b="0" i="0" u="none" strike="noStrike" dirty="0">
                          <a:solidFill>
                            <a:srgbClr val="000000"/>
                          </a:solidFill>
                          <a:effectLst/>
                          <a:latin typeface="Arial" panose="020B0604020202020204" pitchFamily="34" charset="0"/>
                          <a:ea typeface="나눔고딕 Bold" panose="020D0804000000000000" pitchFamily="50" charset="-127"/>
                          <a:cs typeface="Arial" panose="020B0604020202020204" pitchFamily="34" charset="0"/>
                        </a:rPr>
                        <a:t>1.5</a:t>
                      </a:r>
                    </a:p>
                  </a:txBody>
                  <a:tcPr marL="9525" marR="9525" marT="9525"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tc vMerge="1">
                  <a:txBody>
                    <a:bodyPr/>
                    <a:lstStyle/>
                    <a:p>
                      <a:pPr latinLnBrk="1"/>
                      <a:endParaRPr lang="ko-KR" altLang="en-US"/>
                    </a:p>
                  </a:txBody>
                  <a:tcP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extLst>
                  <a:ext uri="{0D108BD9-81ED-4DB2-BD59-A6C34878D82A}">
                    <a16:rowId xmlns:a16="http://schemas.microsoft.com/office/drawing/2014/main" val="10014"/>
                  </a:ext>
                </a:extLst>
              </a:tr>
              <a:tr h="144386">
                <a:tc rowSpan="2">
                  <a:txBody>
                    <a:bodyPr/>
                    <a:lstStyle/>
                    <a:p>
                      <a:pPr algn="ctr" fontAlgn="ctr" latinLnBrk="0">
                        <a:lnSpc>
                          <a:spcPct val="115000"/>
                        </a:lnSpc>
                        <a:spcAft>
                          <a:spcPts val="0"/>
                        </a:spcAft>
                      </a:pPr>
                      <a:r>
                        <a:rPr lang="mn-MN" sz="900" kern="10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rPr>
                        <a:t>Нийтийн тээврийн мэдээлэл, үйлчилгээний удирдлагын систем</a:t>
                      </a:r>
                      <a:endParaRPr lang="ko-KR" sz="900" kern="10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endParaRPr>
                    </a:p>
                  </a:txBody>
                  <a:tcPr marL="0" marR="0" marT="0"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accent6">
                        <a:lumMod val="20000"/>
                        <a:lumOff val="80000"/>
                      </a:schemeClr>
                    </a:solidFill>
                  </a:tcPr>
                </a:tc>
                <a:tc>
                  <a:txBody>
                    <a:bodyPr/>
                    <a:lstStyle/>
                    <a:p>
                      <a:pPr algn="ctr" rtl="0" fontAlgn="ctr"/>
                      <a:r>
                        <a:rPr lang="mn-MN" sz="800" b="1" kern="100" dirty="0">
                          <a:solidFill>
                            <a:schemeClr val="tx1"/>
                          </a:solidFill>
                          <a:effectLst/>
                          <a:latin typeface="Arial" panose="020B0604020202020204" pitchFamily="34" charset="0"/>
                          <a:ea typeface="나눔고딕 Bold" panose="020D0804000000000000" pitchFamily="50" charset="-127"/>
                          <a:cs typeface="Arial" panose="020B0604020202020204" pitchFamily="34" charset="0"/>
                        </a:rPr>
                        <a:t>Байршил</a:t>
                      </a:r>
                      <a:endParaRPr lang="en-US" sz="800" b="1" kern="100" dirty="0">
                        <a:solidFill>
                          <a:schemeClr val="tx1"/>
                        </a:solidFill>
                        <a:effectLst/>
                        <a:latin typeface="Arial" panose="020B0604020202020204" pitchFamily="34" charset="0"/>
                        <a:ea typeface="나눔고딕 Bold" panose="020D0804000000000000" pitchFamily="50" charset="-127"/>
                        <a:cs typeface="Arial" panose="020B0604020202020204" pitchFamily="34" charset="0"/>
                      </a:endParaRPr>
                    </a:p>
                  </a:txBody>
                  <a:tcPr marL="9525" marR="9525" marT="9525"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tc>
                  <a:txBody>
                    <a:bodyPr/>
                    <a:lstStyle/>
                    <a:p>
                      <a:pPr algn="ctr" rtl="0" fontAlgn="ctr"/>
                      <a:r>
                        <a:rPr lang="en-US" altLang="ko-KR" sz="800" b="0" i="0" u="none" strike="noStrike">
                          <a:solidFill>
                            <a:srgbClr val="000000"/>
                          </a:solidFill>
                          <a:effectLst/>
                          <a:latin typeface="Arial" panose="020B0604020202020204" pitchFamily="34" charset="0"/>
                          <a:ea typeface="나눔고딕 Bold" panose="020D0804000000000000" pitchFamily="50" charset="-127"/>
                          <a:cs typeface="Arial" panose="020B0604020202020204" pitchFamily="34" charset="0"/>
                        </a:rPr>
                        <a:t>3.24</a:t>
                      </a:r>
                    </a:p>
                  </a:txBody>
                  <a:tcPr marL="9525" marR="9525" marT="9525"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tc>
                  <a:txBody>
                    <a:bodyPr/>
                    <a:lstStyle/>
                    <a:p>
                      <a:pPr algn="ctr" rtl="0" fontAlgn="ctr"/>
                      <a:r>
                        <a:rPr lang="en-US" altLang="ko-KR" sz="800" b="0" i="0" u="none" strike="noStrike" dirty="0">
                          <a:solidFill>
                            <a:srgbClr val="000000"/>
                          </a:solidFill>
                          <a:effectLst/>
                          <a:latin typeface="Arial" panose="020B0604020202020204" pitchFamily="34" charset="0"/>
                          <a:ea typeface="나눔고딕 Bold" panose="020D0804000000000000" pitchFamily="50" charset="-127"/>
                          <a:cs typeface="Arial" panose="020B0604020202020204" pitchFamily="34" charset="0"/>
                        </a:rPr>
                        <a:t>2.08</a:t>
                      </a:r>
                    </a:p>
                  </a:txBody>
                  <a:tcPr marL="9525" marR="9525" marT="9525"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tc>
                  <a:txBody>
                    <a:bodyPr/>
                    <a:lstStyle/>
                    <a:p>
                      <a:pPr algn="ctr" rtl="0" fontAlgn="ctr"/>
                      <a:r>
                        <a:rPr lang="en-US" altLang="ko-KR" sz="800" b="0" i="0" u="none" strike="noStrike" dirty="0">
                          <a:solidFill>
                            <a:srgbClr val="000000"/>
                          </a:solidFill>
                          <a:effectLst/>
                          <a:latin typeface="Arial" panose="020B0604020202020204" pitchFamily="34" charset="0"/>
                          <a:ea typeface="나눔고딕 Bold" panose="020D0804000000000000" pitchFamily="50" charset="-127"/>
                          <a:cs typeface="Arial" panose="020B0604020202020204" pitchFamily="34" charset="0"/>
                        </a:rPr>
                        <a:t>3.6</a:t>
                      </a:r>
                    </a:p>
                  </a:txBody>
                  <a:tcPr marL="9525" marR="9525" marT="9525"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tc>
                  <a:txBody>
                    <a:bodyPr/>
                    <a:lstStyle/>
                    <a:p>
                      <a:pPr algn="ctr" fontAlgn="ctr"/>
                      <a:r>
                        <a:rPr lang="en-US" altLang="ko-KR" sz="800" b="0" i="0" u="none" strike="noStrike" dirty="0">
                          <a:solidFill>
                            <a:srgbClr val="000000"/>
                          </a:solidFill>
                          <a:effectLst/>
                          <a:latin typeface="Arial" panose="020B0604020202020204" pitchFamily="34" charset="0"/>
                          <a:ea typeface="나눔고딕 Bold" panose="020D0804000000000000" pitchFamily="50" charset="-127"/>
                          <a:cs typeface="Arial" panose="020B0604020202020204" pitchFamily="34" charset="0"/>
                        </a:rPr>
                        <a:t>8.92</a:t>
                      </a:r>
                    </a:p>
                  </a:txBody>
                  <a:tcPr marL="9525" marR="9525" marT="9525"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tc rowSpan="2">
                  <a:txBody>
                    <a:bodyPr/>
                    <a:lstStyle/>
                    <a:p>
                      <a:pPr algn="ctr" fontAlgn="ctr"/>
                      <a:r>
                        <a:rPr lang="en-US" altLang="ko-KR" sz="1050" b="0" i="0" u="none" strike="noStrike" dirty="0">
                          <a:solidFill>
                            <a:srgbClr val="000000"/>
                          </a:solidFill>
                          <a:effectLst/>
                          <a:latin typeface="Arial" panose="020B0604020202020204" pitchFamily="34" charset="0"/>
                          <a:ea typeface="나눔고딕 Bold" panose="020D0804000000000000" pitchFamily="50" charset="-127"/>
                          <a:cs typeface="Arial" panose="020B0604020202020204" pitchFamily="34" charset="0"/>
                        </a:rPr>
                        <a:t>22.92</a:t>
                      </a:r>
                    </a:p>
                  </a:txBody>
                  <a:tcPr marL="9525" marR="9525" marT="9525"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extLst>
                  <a:ext uri="{0D108BD9-81ED-4DB2-BD59-A6C34878D82A}">
                    <a16:rowId xmlns:a16="http://schemas.microsoft.com/office/drawing/2014/main" val="10015"/>
                  </a:ext>
                </a:extLst>
              </a:tr>
              <a:tr h="144386">
                <a:tc vMerge="1">
                  <a:txBody>
                    <a:bodyPr/>
                    <a:lstStyle/>
                    <a:p>
                      <a:pPr latinLnBrk="1"/>
                      <a:endParaRPr lang="ko-KR" altLang="en-US"/>
                    </a:p>
                  </a:txBody>
                  <a:tcPr/>
                </a:tc>
                <a:tc>
                  <a:txBody>
                    <a:bodyPr/>
                    <a:lstStyle/>
                    <a:p>
                      <a:pPr algn="ctr" rtl="0" fontAlgn="ctr"/>
                      <a:r>
                        <a:rPr lang="mn-MN" sz="800" b="1" kern="100" dirty="0">
                          <a:solidFill>
                            <a:schemeClr val="tx1"/>
                          </a:solidFill>
                          <a:effectLst/>
                          <a:latin typeface="Arial" panose="020B0604020202020204" pitchFamily="34" charset="0"/>
                          <a:ea typeface="나눔고딕 Bold" panose="020D0804000000000000" pitchFamily="50" charset="-127"/>
                          <a:cs typeface="Arial" panose="020B0604020202020204" pitchFamily="34" charset="0"/>
                        </a:rPr>
                        <a:t>Төв</a:t>
                      </a:r>
                      <a:endParaRPr lang="en-US" sz="800" b="1" kern="100" dirty="0">
                        <a:solidFill>
                          <a:schemeClr val="tx1"/>
                        </a:solidFill>
                        <a:effectLst/>
                        <a:latin typeface="Arial" panose="020B0604020202020204" pitchFamily="34" charset="0"/>
                        <a:ea typeface="나눔고딕 Bold" panose="020D0804000000000000" pitchFamily="50" charset="-127"/>
                        <a:cs typeface="Arial" panose="020B0604020202020204" pitchFamily="34" charset="0"/>
                      </a:endParaRPr>
                    </a:p>
                  </a:txBody>
                  <a:tcPr marL="9525" marR="9525" marT="9525"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tc>
                  <a:txBody>
                    <a:bodyPr/>
                    <a:lstStyle/>
                    <a:p>
                      <a:pPr algn="ctr" rtl="0" fontAlgn="ctr"/>
                      <a:r>
                        <a:rPr lang="en-US" altLang="ko-KR" sz="800" b="0" i="0" u="none" strike="noStrike">
                          <a:solidFill>
                            <a:srgbClr val="000000"/>
                          </a:solidFill>
                          <a:effectLst/>
                          <a:latin typeface="Arial" panose="020B0604020202020204" pitchFamily="34" charset="0"/>
                          <a:ea typeface="나눔고딕 Bold" panose="020D0804000000000000" pitchFamily="50" charset="-127"/>
                          <a:cs typeface="Arial" panose="020B0604020202020204" pitchFamily="34" charset="0"/>
                        </a:rPr>
                        <a:t>4</a:t>
                      </a:r>
                    </a:p>
                  </a:txBody>
                  <a:tcPr marL="9525" marR="9525" marT="9525"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tc>
                  <a:txBody>
                    <a:bodyPr/>
                    <a:lstStyle/>
                    <a:p>
                      <a:pPr algn="ctr" rtl="0" fontAlgn="ctr"/>
                      <a:r>
                        <a:rPr lang="en-US" altLang="ko-KR" sz="800" b="0" i="0" u="none" strike="noStrike" dirty="0">
                          <a:solidFill>
                            <a:srgbClr val="000000"/>
                          </a:solidFill>
                          <a:effectLst/>
                          <a:latin typeface="Arial" panose="020B0604020202020204" pitchFamily="34" charset="0"/>
                          <a:ea typeface="나눔고딕 Bold" panose="020D0804000000000000" pitchFamily="50" charset="-127"/>
                          <a:cs typeface="Arial" panose="020B0604020202020204" pitchFamily="34" charset="0"/>
                        </a:rPr>
                        <a:t>4</a:t>
                      </a:r>
                    </a:p>
                  </a:txBody>
                  <a:tcPr marL="9525" marR="9525" marT="9525"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tc>
                  <a:txBody>
                    <a:bodyPr/>
                    <a:lstStyle/>
                    <a:p>
                      <a:pPr algn="ctr" rtl="0" fontAlgn="ctr"/>
                      <a:r>
                        <a:rPr lang="en-US" altLang="ko-KR" sz="800" b="0" i="0" u="none" strike="noStrike" dirty="0">
                          <a:solidFill>
                            <a:srgbClr val="000000"/>
                          </a:solidFill>
                          <a:effectLst/>
                          <a:latin typeface="Arial" panose="020B0604020202020204" pitchFamily="34" charset="0"/>
                          <a:ea typeface="나눔고딕 Bold" panose="020D0804000000000000" pitchFamily="50" charset="-127"/>
                          <a:cs typeface="Arial" panose="020B0604020202020204" pitchFamily="34" charset="0"/>
                        </a:rPr>
                        <a:t>6</a:t>
                      </a:r>
                    </a:p>
                  </a:txBody>
                  <a:tcPr marL="9525" marR="9525" marT="9525"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tc>
                  <a:txBody>
                    <a:bodyPr/>
                    <a:lstStyle/>
                    <a:p>
                      <a:pPr algn="ctr" fontAlgn="ctr"/>
                      <a:r>
                        <a:rPr lang="en-US" altLang="ko-KR" sz="800" b="0" i="0" u="none" strike="noStrike" dirty="0">
                          <a:solidFill>
                            <a:srgbClr val="000000"/>
                          </a:solidFill>
                          <a:effectLst/>
                          <a:latin typeface="Arial" panose="020B0604020202020204" pitchFamily="34" charset="0"/>
                          <a:ea typeface="나눔고딕 Bold" panose="020D0804000000000000" pitchFamily="50" charset="-127"/>
                          <a:cs typeface="Arial" panose="020B0604020202020204" pitchFamily="34" charset="0"/>
                        </a:rPr>
                        <a:t>14</a:t>
                      </a:r>
                    </a:p>
                  </a:txBody>
                  <a:tcPr marL="9525" marR="9525" marT="9525"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tc vMerge="1">
                  <a:txBody>
                    <a:bodyPr/>
                    <a:lstStyle/>
                    <a:p>
                      <a:pPr latinLnBrk="1"/>
                      <a:endParaRPr lang="ko-KR" altLang="en-US"/>
                    </a:p>
                  </a:txBody>
                  <a:tcP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extLst>
                  <a:ext uri="{0D108BD9-81ED-4DB2-BD59-A6C34878D82A}">
                    <a16:rowId xmlns:a16="http://schemas.microsoft.com/office/drawing/2014/main" val="10016"/>
                  </a:ext>
                </a:extLst>
              </a:tr>
              <a:tr h="144386">
                <a:tc rowSpan="2">
                  <a:txBody>
                    <a:bodyPr/>
                    <a:lstStyle/>
                    <a:p>
                      <a:pPr algn="ctr" fontAlgn="ctr" latinLnBrk="0">
                        <a:lnSpc>
                          <a:spcPct val="115000"/>
                        </a:lnSpc>
                        <a:spcAft>
                          <a:spcPts val="0"/>
                        </a:spcAft>
                      </a:pPr>
                      <a:r>
                        <a:rPr lang="mn-MN" sz="900" kern="10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rPr>
                        <a:t>Автомат төлбөр хураах систем</a:t>
                      </a:r>
                      <a:endParaRPr lang="ko-KR" sz="900" kern="10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endParaRPr>
                    </a:p>
                  </a:txBody>
                  <a:tcPr marL="0" marR="0" marT="0"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accent6">
                        <a:lumMod val="20000"/>
                        <a:lumOff val="80000"/>
                      </a:schemeClr>
                    </a:solidFill>
                  </a:tcPr>
                </a:tc>
                <a:tc>
                  <a:txBody>
                    <a:bodyPr/>
                    <a:lstStyle/>
                    <a:p>
                      <a:pPr algn="ctr" rtl="0" fontAlgn="ctr"/>
                      <a:r>
                        <a:rPr lang="mn-MN" sz="800" b="1" kern="100" dirty="0">
                          <a:solidFill>
                            <a:schemeClr val="tx1"/>
                          </a:solidFill>
                          <a:effectLst/>
                          <a:latin typeface="Arial" panose="020B0604020202020204" pitchFamily="34" charset="0"/>
                          <a:ea typeface="나눔고딕 Bold" panose="020D0804000000000000" pitchFamily="50" charset="-127"/>
                          <a:cs typeface="Arial" panose="020B0604020202020204" pitchFamily="34" charset="0"/>
                        </a:rPr>
                        <a:t>Байршил</a:t>
                      </a:r>
                      <a:endParaRPr lang="en-US" sz="800" b="1" kern="100" dirty="0">
                        <a:solidFill>
                          <a:schemeClr val="tx1"/>
                        </a:solidFill>
                        <a:effectLst/>
                        <a:latin typeface="Arial" panose="020B0604020202020204" pitchFamily="34" charset="0"/>
                        <a:ea typeface="나눔고딕 Bold" panose="020D0804000000000000" pitchFamily="50" charset="-127"/>
                        <a:cs typeface="Arial" panose="020B0604020202020204" pitchFamily="34" charset="0"/>
                      </a:endParaRPr>
                    </a:p>
                  </a:txBody>
                  <a:tcPr marL="9525" marR="9525" marT="9525"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tc>
                  <a:txBody>
                    <a:bodyPr/>
                    <a:lstStyle/>
                    <a:p>
                      <a:pPr algn="ctr" rtl="0" fontAlgn="ctr"/>
                      <a:r>
                        <a:rPr lang="en-US" altLang="ko-KR" sz="800" b="0" i="0" u="none" strike="noStrike">
                          <a:solidFill>
                            <a:srgbClr val="000000"/>
                          </a:solidFill>
                          <a:effectLst/>
                          <a:latin typeface="Arial" panose="020B0604020202020204" pitchFamily="34" charset="0"/>
                          <a:ea typeface="나눔고딕 Bold" panose="020D0804000000000000" pitchFamily="50" charset="-127"/>
                          <a:cs typeface="Arial" panose="020B0604020202020204" pitchFamily="34" charset="0"/>
                        </a:rPr>
                        <a:t>2</a:t>
                      </a:r>
                    </a:p>
                  </a:txBody>
                  <a:tcPr marL="9525" marR="9525" marT="9525"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tc>
                  <a:txBody>
                    <a:bodyPr/>
                    <a:lstStyle/>
                    <a:p>
                      <a:pPr algn="ctr" rtl="0" fontAlgn="ctr"/>
                      <a:r>
                        <a:rPr lang="en-US" altLang="ko-KR" sz="800" b="0" i="0" u="none" strike="noStrike">
                          <a:solidFill>
                            <a:srgbClr val="000000"/>
                          </a:solidFill>
                          <a:effectLst/>
                          <a:latin typeface="Arial" panose="020B0604020202020204" pitchFamily="34" charset="0"/>
                          <a:ea typeface="나눔고딕 Bold" panose="020D0804000000000000" pitchFamily="50" charset="-127"/>
                          <a:cs typeface="Arial" panose="020B0604020202020204" pitchFamily="34" charset="0"/>
                        </a:rPr>
                        <a:t>4</a:t>
                      </a:r>
                    </a:p>
                  </a:txBody>
                  <a:tcPr marL="9525" marR="9525" marT="9525"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tc>
                  <a:txBody>
                    <a:bodyPr/>
                    <a:lstStyle/>
                    <a:p>
                      <a:pPr algn="ctr" rtl="0" fontAlgn="ctr"/>
                      <a:r>
                        <a:rPr lang="en-US" altLang="ko-KR" sz="800" b="0" i="0" u="none" strike="noStrike" dirty="0">
                          <a:solidFill>
                            <a:srgbClr val="000000"/>
                          </a:solidFill>
                          <a:effectLst/>
                          <a:latin typeface="Arial" panose="020B0604020202020204" pitchFamily="34" charset="0"/>
                          <a:ea typeface="나눔고딕 Bold" panose="020D0804000000000000" pitchFamily="50" charset="-127"/>
                          <a:cs typeface="Arial" panose="020B0604020202020204" pitchFamily="34" charset="0"/>
                        </a:rPr>
                        <a:t>11</a:t>
                      </a:r>
                    </a:p>
                  </a:txBody>
                  <a:tcPr marL="9525" marR="9525" marT="9525"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tc>
                  <a:txBody>
                    <a:bodyPr/>
                    <a:lstStyle/>
                    <a:p>
                      <a:pPr algn="ctr" fontAlgn="ctr"/>
                      <a:r>
                        <a:rPr lang="en-US" altLang="ko-KR" sz="800" b="0" i="0" u="none" strike="noStrike" dirty="0">
                          <a:solidFill>
                            <a:srgbClr val="000000"/>
                          </a:solidFill>
                          <a:effectLst/>
                          <a:latin typeface="Arial" panose="020B0604020202020204" pitchFamily="34" charset="0"/>
                          <a:ea typeface="나눔고딕 Bold" panose="020D0804000000000000" pitchFamily="50" charset="-127"/>
                          <a:cs typeface="Arial" panose="020B0604020202020204" pitchFamily="34" charset="0"/>
                        </a:rPr>
                        <a:t>17</a:t>
                      </a:r>
                    </a:p>
                  </a:txBody>
                  <a:tcPr marL="9525" marR="9525" marT="9525"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tc rowSpan="2">
                  <a:txBody>
                    <a:bodyPr/>
                    <a:lstStyle/>
                    <a:p>
                      <a:pPr algn="ctr" fontAlgn="ctr"/>
                      <a:r>
                        <a:rPr lang="en-US" altLang="ko-KR" sz="1050" b="0" i="0" u="none" strike="noStrike" dirty="0">
                          <a:solidFill>
                            <a:srgbClr val="000000"/>
                          </a:solidFill>
                          <a:effectLst/>
                          <a:latin typeface="Arial" panose="020B0604020202020204" pitchFamily="34" charset="0"/>
                          <a:ea typeface="나눔고딕 Bold" panose="020D0804000000000000" pitchFamily="50" charset="-127"/>
                          <a:cs typeface="Arial" panose="020B0604020202020204" pitchFamily="34" charset="0"/>
                        </a:rPr>
                        <a:t>23</a:t>
                      </a:r>
                    </a:p>
                  </a:txBody>
                  <a:tcPr marL="9525" marR="9525" marT="9525"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extLst>
                  <a:ext uri="{0D108BD9-81ED-4DB2-BD59-A6C34878D82A}">
                    <a16:rowId xmlns:a16="http://schemas.microsoft.com/office/drawing/2014/main" val="10017"/>
                  </a:ext>
                </a:extLst>
              </a:tr>
              <a:tr h="144386">
                <a:tc vMerge="1">
                  <a:txBody>
                    <a:bodyPr/>
                    <a:lstStyle/>
                    <a:p>
                      <a:pPr latinLnBrk="1"/>
                      <a:endParaRPr lang="ko-KR" altLang="en-US"/>
                    </a:p>
                  </a:txBody>
                  <a:tcPr/>
                </a:tc>
                <a:tc>
                  <a:txBody>
                    <a:bodyPr/>
                    <a:lstStyle/>
                    <a:p>
                      <a:pPr algn="ctr" rtl="0" fontAlgn="ctr"/>
                      <a:r>
                        <a:rPr lang="mn-MN" sz="800" b="1" kern="100" dirty="0">
                          <a:solidFill>
                            <a:schemeClr val="tx1"/>
                          </a:solidFill>
                          <a:effectLst/>
                          <a:latin typeface="Arial" panose="020B0604020202020204" pitchFamily="34" charset="0"/>
                          <a:ea typeface="나눔고딕 Bold" panose="020D0804000000000000" pitchFamily="50" charset="-127"/>
                          <a:cs typeface="Arial" panose="020B0604020202020204" pitchFamily="34" charset="0"/>
                        </a:rPr>
                        <a:t>Төв</a:t>
                      </a:r>
                      <a:endParaRPr lang="en-US" sz="800" b="1" kern="100" dirty="0">
                        <a:solidFill>
                          <a:schemeClr val="tx1"/>
                        </a:solidFill>
                        <a:effectLst/>
                        <a:latin typeface="Arial" panose="020B0604020202020204" pitchFamily="34" charset="0"/>
                        <a:ea typeface="나눔고딕 Bold" panose="020D0804000000000000" pitchFamily="50" charset="-127"/>
                        <a:cs typeface="Arial" panose="020B0604020202020204" pitchFamily="34" charset="0"/>
                      </a:endParaRPr>
                    </a:p>
                  </a:txBody>
                  <a:tcPr marL="9525" marR="9525" marT="9525"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tc>
                  <a:txBody>
                    <a:bodyPr/>
                    <a:lstStyle/>
                    <a:p>
                      <a:pPr algn="ctr" rtl="0" fontAlgn="ctr"/>
                      <a:r>
                        <a:rPr lang="en-US" altLang="ko-KR" sz="800" b="0" i="0" u="none" strike="noStrike">
                          <a:solidFill>
                            <a:srgbClr val="000000"/>
                          </a:solidFill>
                          <a:effectLst/>
                          <a:latin typeface="Arial" panose="020B0604020202020204" pitchFamily="34" charset="0"/>
                          <a:ea typeface="나눔고딕 Bold" panose="020D0804000000000000" pitchFamily="50" charset="-127"/>
                          <a:cs typeface="Arial" panose="020B0604020202020204" pitchFamily="34" charset="0"/>
                        </a:rPr>
                        <a:t>2</a:t>
                      </a:r>
                    </a:p>
                  </a:txBody>
                  <a:tcPr marL="9525" marR="9525" marT="9525"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tc>
                  <a:txBody>
                    <a:bodyPr/>
                    <a:lstStyle/>
                    <a:p>
                      <a:pPr algn="ctr" rtl="0" fontAlgn="ctr"/>
                      <a:r>
                        <a:rPr lang="en-US" altLang="ko-KR" sz="800" b="0" i="0" u="none" strike="noStrike">
                          <a:solidFill>
                            <a:srgbClr val="000000"/>
                          </a:solidFill>
                          <a:effectLst/>
                          <a:latin typeface="Arial" panose="020B0604020202020204" pitchFamily="34" charset="0"/>
                          <a:ea typeface="나눔고딕 Bold" panose="020D0804000000000000" pitchFamily="50" charset="-127"/>
                          <a:cs typeface="Arial" panose="020B0604020202020204" pitchFamily="34" charset="0"/>
                        </a:rPr>
                        <a:t>2</a:t>
                      </a:r>
                    </a:p>
                  </a:txBody>
                  <a:tcPr marL="9525" marR="9525" marT="9525"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tc>
                  <a:txBody>
                    <a:bodyPr/>
                    <a:lstStyle/>
                    <a:p>
                      <a:pPr algn="ctr" rtl="0" fontAlgn="ctr"/>
                      <a:r>
                        <a:rPr lang="en-US" altLang="ko-KR" sz="800" b="0" i="0" u="none" strike="noStrike" dirty="0">
                          <a:solidFill>
                            <a:srgbClr val="000000"/>
                          </a:solidFill>
                          <a:effectLst/>
                          <a:latin typeface="Arial" panose="020B0604020202020204" pitchFamily="34" charset="0"/>
                          <a:ea typeface="나눔고딕 Bold" panose="020D0804000000000000" pitchFamily="50" charset="-127"/>
                          <a:cs typeface="Arial" panose="020B0604020202020204" pitchFamily="34" charset="0"/>
                        </a:rPr>
                        <a:t>2</a:t>
                      </a:r>
                    </a:p>
                  </a:txBody>
                  <a:tcPr marL="9525" marR="9525" marT="9525"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tc>
                  <a:txBody>
                    <a:bodyPr/>
                    <a:lstStyle/>
                    <a:p>
                      <a:pPr algn="ctr" fontAlgn="ctr"/>
                      <a:r>
                        <a:rPr lang="en-US" altLang="ko-KR" sz="800" b="0" i="0" u="none" strike="noStrike" dirty="0">
                          <a:solidFill>
                            <a:srgbClr val="000000"/>
                          </a:solidFill>
                          <a:effectLst/>
                          <a:latin typeface="Arial" panose="020B0604020202020204" pitchFamily="34" charset="0"/>
                          <a:ea typeface="나눔고딕 Bold" panose="020D0804000000000000" pitchFamily="50" charset="-127"/>
                          <a:cs typeface="Arial" panose="020B0604020202020204" pitchFamily="34" charset="0"/>
                        </a:rPr>
                        <a:t>6</a:t>
                      </a:r>
                    </a:p>
                  </a:txBody>
                  <a:tcPr marL="9525" marR="9525" marT="9525"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tc vMerge="1">
                  <a:txBody>
                    <a:bodyPr/>
                    <a:lstStyle/>
                    <a:p>
                      <a:pPr latinLnBrk="1"/>
                      <a:endParaRPr lang="ko-KR" altLang="en-US"/>
                    </a:p>
                  </a:txBody>
                  <a:tcP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extLst>
                  <a:ext uri="{0D108BD9-81ED-4DB2-BD59-A6C34878D82A}">
                    <a16:rowId xmlns:a16="http://schemas.microsoft.com/office/drawing/2014/main" val="10018"/>
                  </a:ext>
                </a:extLst>
              </a:tr>
              <a:tr h="144386">
                <a:tc rowSpan="2">
                  <a:txBody>
                    <a:bodyPr/>
                    <a:lstStyle/>
                    <a:p>
                      <a:pPr algn="ctr" fontAlgn="ctr" latinLnBrk="0">
                        <a:lnSpc>
                          <a:spcPct val="115000"/>
                        </a:lnSpc>
                        <a:spcAft>
                          <a:spcPts val="0"/>
                        </a:spcAft>
                      </a:pPr>
                      <a:r>
                        <a:rPr lang="mn-MN" sz="900" kern="10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rPr>
                        <a:t>Хяналтын цэг дээрх цахим төлбөрийн систем</a:t>
                      </a:r>
                      <a:endParaRPr lang="ko-KR" sz="900" kern="10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endParaRPr>
                    </a:p>
                  </a:txBody>
                  <a:tcPr marL="0" marR="0" marT="0"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accent6">
                        <a:lumMod val="20000"/>
                        <a:lumOff val="80000"/>
                      </a:schemeClr>
                    </a:solidFill>
                  </a:tcPr>
                </a:tc>
                <a:tc>
                  <a:txBody>
                    <a:bodyPr/>
                    <a:lstStyle/>
                    <a:p>
                      <a:pPr algn="ctr" rtl="0" fontAlgn="ctr"/>
                      <a:r>
                        <a:rPr lang="mn-MN" sz="800" b="1" kern="100" dirty="0">
                          <a:solidFill>
                            <a:schemeClr val="tx1"/>
                          </a:solidFill>
                          <a:effectLst/>
                          <a:latin typeface="Arial" panose="020B0604020202020204" pitchFamily="34" charset="0"/>
                          <a:ea typeface="나눔고딕 Bold" panose="020D0804000000000000" pitchFamily="50" charset="-127"/>
                          <a:cs typeface="Arial" panose="020B0604020202020204" pitchFamily="34" charset="0"/>
                        </a:rPr>
                        <a:t>Байршил</a:t>
                      </a:r>
                      <a:endParaRPr lang="en-US" sz="800" b="1" kern="100" dirty="0">
                        <a:solidFill>
                          <a:schemeClr val="tx1"/>
                        </a:solidFill>
                        <a:effectLst/>
                        <a:latin typeface="Arial" panose="020B0604020202020204" pitchFamily="34" charset="0"/>
                        <a:ea typeface="나눔고딕 Bold" panose="020D0804000000000000" pitchFamily="50" charset="-127"/>
                        <a:cs typeface="Arial" panose="020B0604020202020204" pitchFamily="34" charset="0"/>
                      </a:endParaRPr>
                    </a:p>
                  </a:txBody>
                  <a:tcPr marL="9525" marR="9525" marT="9525"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tc>
                  <a:txBody>
                    <a:bodyPr/>
                    <a:lstStyle/>
                    <a:p>
                      <a:pPr algn="ctr" rtl="0" fontAlgn="ctr"/>
                      <a:r>
                        <a:rPr lang="en-US" altLang="ko-KR" sz="800" b="0" i="0" u="none" strike="noStrike">
                          <a:solidFill>
                            <a:srgbClr val="000000"/>
                          </a:solidFill>
                          <a:effectLst/>
                          <a:latin typeface="Arial" panose="020B0604020202020204" pitchFamily="34" charset="0"/>
                          <a:ea typeface="나눔고딕 Bold" panose="020D0804000000000000" pitchFamily="50" charset="-127"/>
                          <a:cs typeface="Arial" panose="020B0604020202020204" pitchFamily="34" charset="0"/>
                        </a:rPr>
                        <a:t>8</a:t>
                      </a:r>
                    </a:p>
                  </a:txBody>
                  <a:tcPr marL="9525" marR="9525" marT="9525"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tc>
                  <a:txBody>
                    <a:bodyPr/>
                    <a:lstStyle/>
                    <a:p>
                      <a:pPr algn="ctr" rtl="0" fontAlgn="ctr"/>
                      <a:r>
                        <a:rPr lang="en-US" altLang="ko-KR" sz="800" b="0" i="0" u="none" strike="noStrike">
                          <a:solidFill>
                            <a:srgbClr val="000000"/>
                          </a:solidFill>
                          <a:effectLst/>
                          <a:latin typeface="Arial" panose="020B0604020202020204" pitchFamily="34" charset="0"/>
                          <a:ea typeface="나눔고딕 Bold" panose="020D0804000000000000" pitchFamily="50" charset="-127"/>
                          <a:cs typeface="Arial" panose="020B0604020202020204" pitchFamily="34" charset="0"/>
                        </a:rPr>
                        <a:t>6</a:t>
                      </a:r>
                    </a:p>
                  </a:txBody>
                  <a:tcPr marL="9525" marR="9525" marT="9525"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tc>
                  <a:txBody>
                    <a:bodyPr/>
                    <a:lstStyle/>
                    <a:p>
                      <a:pPr algn="ctr" rtl="0" fontAlgn="ctr"/>
                      <a:r>
                        <a:rPr lang="ko-KR" altLang="en-US" sz="800" b="0" i="0" u="none" strike="noStrike" dirty="0">
                          <a:solidFill>
                            <a:srgbClr val="000000"/>
                          </a:solidFill>
                          <a:effectLst/>
                          <a:latin typeface="Arial" panose="020B0604020202020204" pitchFamily="34" charset="0"/>
                          <a:ea typeface="나눔고딕 Bold" panose="020D0804000000000000" pitchFamily="50" charset="-127"/>
                          <a:cs typeface="Arial" panose="020B0604020202020204" pitchFamily="34" charset="0"/>
                        </a:rPr>
                        <a:t>　</a:t>
                      </a:r>
                    </a:p>
                  </a:txBody>
                  <a:tcPr marL="9525" marR="9525" marT="9525"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tc>
                  <a:txBody>
                    <a:bodyPr/>
                    <a:lstStyle/>
                    <a:p>
                      <a:pPr algn="ctr" fontAlgn="ctr"/>
                      <a:r>
                        <a:rPr lang="en-US" altLang="ko-KR" sz="800" b="0" i="0" u="none" strike="noStrike" dirty="0">
                          <a:solidFill>
                            <a:srgbClr val="000000"/>
                          </a:solidFill>
                          <a:effectLst/>
                          <a:latin typeface="Arial" panose="020B0604020202020204" pitchFamily="34" charset="0"/>
                          <a:ea typeface="나눔고딕 Bold" panose="020D0804000000000000" pitchFamily="50" charset="-127"/>
                          <a:cs typeface="Arial" panose="020B0604020202020204" pitchFamily="34" charset="0"/>
                        </a:rPr>
                        <a:t>14</a:t>
                      </a:r>
                    </a:p>
                  </a:txBody>
                  <a:tcPr marL="9525" marR="9525" marT="9525"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tc rowSpan="2">
                  <a:txBody>
                    <a:bodyPr/>
                    <a:lstStyle/>
                    <a:p>
                      <a:pPr algn="ctr" fontAlgn="ctr"/>
                      <a:r>
                        <a:rPr lang="en-US" altLang="ko-KR" sz="1050" b="0" i="0" u="none" strike="noStrike" dirty="0">
                          <a:solidFill>
                            <a:srgbClr val="000000"/>
                          </a:solidFill>
                          <a:effectLst/>
                          <a:latin typeface="Arial" panose="020B0604020202020204" pitchFamily="34" charset="0"/>
                          <a:ea typeface="나눔고딕 Bold" panose="020D0804000000000000" pitchFamily="50" charset="-127"/>
                          <a:cs typeface="Arial" panose="020B0604020202020204" pitchFamily="34" charset="0"/>
                        </a:rPr>
                        <a:t>20</a:t>
                      </a:r>
                    </a:p>
                  </a:txBody>
                  <a:tcPr marL="9525" marR="9525" marT="9525"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extLst>
                  <a:ext uri="{0D108BD9-81ED-4DB2-BD59-A6C34878D82A}">
                    <a16:rowId xmlns:a16="http://schemas.microsoft.com/office/drawing/2014/main" val="10019"/>
                  </a:ext>
                </a:extLst>
              </a:tr>
              <a:tr h="144386">
                <a:tc vMerge="1">
                  <a:txBody>
                    <a:bodyPr/>
                    <a:lstStyle/>
                    <a:p>
                      <a:pPr latinLnBrk="1"/>
                      <a:endParaRPr lang="ko-KR" altLang="en-US"/>
                    </a:p>
                  </a:txBody>
                  <a:tcPr/>
                </a:tc>
                <a:tc>
                  <a:txBody>
                    <a:bodyPr/>
                    <a:lstStyle/>
                    <a:p>
                      <a:pPr algn="ctr" rtl="0" fontAlgn="ctr"/>
                      <a:r>
                        <a:rPr lang="mn-MN" sz="800" b="1" kern="100" dirty="0">
                          <a:solidFill>
                            <a:schemeClr val="tx1"/>
                          </a:solidFill>
                          <a:effectLst/>
                          <a:latin typeface="Arial" panose="020B0604020202020204" pitchFamily="34" charset="0"/>
                          <a:ea typeface="나눔고딕 Bold" panose="020D0804000000000000" pitchFamily="50" charset="-127"/>
                          <a:cs typeface="Arial" panose="020B0604020202020204" pitchFamily="34" charset="0"/>
                        </a:rPr>
                        <a:t>Төв</a:t>
                      </a:r>
                      <a:endParaRPr lang="en-US" sz="800" b="1" kern="100" dirty="0">
                        <a:solidFill>
                          <a:schemeClr val="tx1"/>
                        </a:solidFill>
                        <a:effectLst/>
                        <a:latin typeface="Arial" panose="020B0604020202020204" pitchFamily="34" charset="0"/>
                        <a:ea typeface="나눔고딕 Bold" panose="020D0804000000000000" pitchFamily="50" charset="-127"/>
                        <a:cs typeface="Arial" panose="020B0604020202020204" pitchFamily="34" charset="0"/>
                      </a:endParaRPr>
                    </a:p>
                  </a:txBody>
                  <a:tcPr marL="9525" marR="9525" marT="9525"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tc>
                  <a:txBody>
                    <a:bodyPr/>
                    <a:lstStyle/>
                    <a:p>
                      <a:pPr algn="ctr" rtl="0" fontAlgn="ctr"/>
                      <a:r>
                        <a:rPr lang="en-US" altLang="ko-KR" sz="800" b="0" i="0" u="none" strike="noStrike">
                          <a:solidFill>
                            <a:srgbClr val="000000"/>
                          </a:solidFill>
                          <a:effectLst/>
                          <a:latin typeface="Arial" panose="020B0604020202020204" pitchFamily="34" charset="0"/>
                          <a:ea typeface="나눔고딕 Bold" panose="020D0804000000000000" pitchFamily="50" charset="-127"/>
                          <a:cs typeface="Arial" panose="020B0604020202020204" pitchFamily="34" charset="0"/>
                        </a:rPr>
                        <a:t>4</a:t>
                      </a:r>
                    </a:p>
                  </a:txBody>
                  <a:tcPr marL="9525" marR="9525" marT="9525"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tc>
                  <a:txBody>
                    <a:bodyPr/>
                    <a:lstStyle/>
                    <a:p>
                      <a:pPr algn="ctr" rtl="0" fontAlgn="ctr"/>
                      <a:r>
                        <a:rPr lang="en-US" altLang="ko-KR" sz="800" b="0" i="0" u="none" strike="noStrike">
                          <a:solidFill>
                            <a:srgbClr val="000000"/>
                          </a:solidFill>
                          <a:effectLst/>
                          <a:latin typeface="Arial" panose="020B0604020202020204" pitchFamily="34" charset="0"/>
                          <a:ea typeface="나눔고딕 Bold" panose="020D0804000000000000" pitchFamily="50" charset="-127"/>
                          <a:cs typeface="Arial" panose="020B0604020202020204" pitchFamily="34" charset="0"/>
                        </a:rPr>
                        <a:t>2</a:t>
                      </a:r>
                    </a:p>
                  </a:txBody>
                  <a:tcPr marL="9525" marR="9525" marT="9525"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tc>
                  <a:txBody>
                    <a:bodyPr/>
                    <a:lstStyle/>
                    <a:p>
                      <a:pPr algn="ctr" rtl="0" fontAlgn="ctr"/>
                      <a:r>
                        <a:rPr lang="ko-KR" altLang="en-US" sz="800" b="0" i="0" u="none" strike="noStrike" dirty="0">
                          <a:solidFill>
                            <a:srgbClr val="000000"/>
                          </a:solidFill>
                          <a:effectLst/>
                          <a:latin typeface="Arial" panose="020B0604020202020204" pitchFamily="34" charset="0"/>
                          <a:ea typeface="나눔고딕 Bold" panose="020D0804000000000000" pitchFamily="50" charset="-127"/>
                          <a:cs typeface="Arial" panose="020B0604020202020204" pitchFamily="34" charset="0"/>
                        </a:rPr>
                        <a:t>　</a:t>
                      </a:r>
                    </a:p>
                  </a:txBody>
                  <a:tcPr marL="9525" marR="9525" marT="9525"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tc>
                  <a:txBody>
                    <a:bodyPr/>
                    <a:lstStyle/>
                    <a:p>
                      <a:pPr algn="ctr" fontAlgn="ctr"/>
                      <a:r>
                        <a:rPr lang="en-US" altLang="ko-KR" sz="800" b="0" i="0" u="none" strike="noStrike" dirty="0">
                          <a:solidFill>
                            <a:srgbClr val="000000"/>
                          </a:solidFill>
                          <a:effectLst/>
                          <a:latin typeface="Arial" panose="020B0604020202020204" pitchFamily="34" charset="0"/>
                          <a:ea typeface="나눔고딕 Bold" panose="020D0804000000000000" pitchFamily="50" charset="-127"/>
                          <a:cs typeface="Arial" panose="020B0604020202020204" pitchFamily="34" charset="0"/>
                        </a:rPr>
                        <a:t>6</a:t>
                      </a:r>
                    </a:p>
                  </a:txBody>
                  <a:tcPr marL="9525" marR="9525" marT="9525"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tc vMerge="1">
                  <a:txBody>
                    <a:bodyPr/>
                    <a:lstStyle/>
                    <a:p>
                      <a:pPr latinLnBrk="1"/>
                      <a:endParaRPr lang="ko-KR" altLang="en-US"/>
                    </a:p>
                  </a:txBody>
                  <a:tcP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extLst>
                  <a:ext uri="{0D108BD9-81ED-4DB2-BD59-A6C34878D82A}">
                    <a16:rowId xmlns:a16="http://schemas.microsoft.com/office/drawing/2014/main" val="10020"/>
                  </a:ext>
                </a:extLst>
              </a:tr>
              <a:tr h="144386">
                <a:tc rowSpan="2">
                  <a:txBody>
                    <a:bodyPr/>
                    <a:lstStyle/>
                    <a:p>
                      <a:pPr algn="ctr" fontAlgn="ctr" latinLnBrk="0">
                        <a:lnSpc>
                          <a:spcPct val="115000"/>
                        </a:lnSpc>
                        <a:spcAft>
                          <a:spcPts val="0"/>
                        </a:spcAft>
                      </a:pPr>
                      <a:r>
                        <a:rPr lang="mn-MN" sz="900" kern="10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rPr>
                        <a:t>Зогсоолын цахим төлбөрийн систем</a:t>
                      </a:r>
                      <a:endParaRPr lang="ko-KR" sz="900" kern="10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endParaRPr>
                    </a:p>
                  </a:txBody>
                  <a:tcPr marL="0" marR="0" marT="0"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accent6">
                        <a:lumMod val="20000"/>
                        <a:lumOff val="80000"/>
                      </a:schemeClr>
                    </a:solidFill>
                  </a:tcPr>
                </a:tc>
                <a:tc>
                  <a:txBody>
                    <a:bodyPr/>
                    <a:lstStyle/>
                    <a:p>
                      <a:pPr algn="ctr" rtl="0" fontAlgn="ctr"/>
                      <a:r>
                        <a:rPr lang="mn-MN" sz="800" b="1" kern="100" dirty="0">
                          <a:solidFill>
                            <a:schemeClr val="tx1"/>
                          </a:solidFill>
                          <a:effectLst/>
                          <a:latin typeface="Arial" panose="020B0604020202020204" pitchFamily="34" charset="0"/>
                          <a:ea typeface="나눔고딕 Bold" panose="020D0804000000000000" pitchFamily="50" charset="-127"/>
                          <a:cs typeface="Arial" panose="020B0604020202020204" pitchFamily="34" charset="0"/>
                        </a:rPr>
                        <a:t>Байршил</a:t>
                      </a:r>
                      <a:endParaRPr lang="en-US" sz="800" b="1" kern="100" dirty="0">
                        <a:solidFill>
                          <a:schemeClr val="tx1"/>
                        </a:solidFill>
                        <a:effectLst/>
                        <a:latin typeface="Arial" panose="020B0604020202020204" pitchFamily="34" charset="0"/>
                        <a:ea typeface="나눔고딕 Bold" panose="020D0804000000000000" pitchFamily="50" charset="-127"/>
                        <a:cs typeface="Arial" panose="020B0604020202020204" pitchFamily="34" charset="0"/>
                      </a:endParaRPr>
                    </a:p>
                  </a:txBody>
                  <a:tcPr marL="9525" marR="9525" marT="9525"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tc>
                  <a:txBody>
                    <a:bodyPr/>
                    <a:lstStyle/>
                    <a:p>
                      <a:pPr algn="ctr" rtl="0" fontAlgn="ctr"/>
                      <a:r>
                        <a:rPr lang="en-US" altLang="ko-KR" sz="800" b="0" i="0" u="none" strike="noStrike">
                          <a:solidFill>
                            <a:srgbClr val="000000"/>
                          </a:solidFill>
                          <a:effectLst/>
                          <a:latin typeface="Arial" panose="020B0604020202020204" pitchFamily="34" charset="0"/>
                          <a:ea typeface="나눔고딕 Bold" panose="020D0804000000000000" pitchFamily="50" charset="-127"/>
                          <a:cs typeface="Arial" panose="020B0604020202020204" pitchFamily="34" charset="0"/>
                        </a:rPr>
                        <a:t>1</a:t>
                      </a:r>
                    </a:p>
                  </a:txBody>
                  <a:tcPr marL="9525" marR="9525" marT="9525"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tc>
                  <a:txBody>
                    <a:bodyPr/>
                    <a:lstStyle/>
                    <a:p>
                      <a:pPr algn="ctr" rtl="0" fontAlgn="ctr"/>
                      <a:r>
                        <a:rPr lang="en-US" altLang="ko-KR" sz="800" b="0" i="0" u="none" strike="noStrike">
                          <a:solidFill>
                            <a:srgbClr val="000000"/>
                          </a:solidFill>
                          <a:effectLst/>
                          <a:latin typeface="Arial" panose="020B0604020202020204" pitchFamily="34" charset="0"/>
                          <a:ea typeface="나눔고딕 Bold" panose="020D0804000000000000" pitchFamily="50" charset="-127"/>
                          <a:cs typeface="Arial" panose="020B0604020202020204" pitchFamily="34" charset="0"/>
                        </a:rPr>
                        <a:t>5</a:t>
                      </a:r>
                    </a:p>
                  </a:txBody>
                  <a:tcPr marL="9525" marR="9525" marT="9525"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tc>
                  <a:txBody>
                    <a:bodyPr/>
                    <a:lstStyle/>
                    <a:p>
                      <a:pPr algn="ctr" rtl="0" fontAlgn="ctr"/>
                      <a:r>
                        <a:rPr lang="en-US" altLang="ko-KR" sz="800" b="0" i="0" u="none" strike="noStrike" dirty="0">
                          <a:solidFill>
                            <a:srgbClr val="000000"/>
                          </a:solidFill>
                          <a:effectLst/>
                          <a:latin typeface="Arial" panose="020B0604020202020204" pitchFamily="34" charset="0"/>
                          <a:ea typeface="나눔고딕 Bold" panose="020D0804000000000000" pitchFamily="50" charset="-127"/>
                          <a:cs typeface="Arial" panose="020B0604020202020204" pitchFamily="34" charset="0"/>
                        </a:rPr>
                        <a:t>24</a:t>
                      </a:r>
                    </a:p>
                  </a:txBody>
                  <a:tcPr marL="9525" marR="9525" marT="9525"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tc>
                  <a:txBody>
                    <a:bodyPr/>
                    <a:lstStyle/>
                    <a:p>
                      <a:pPr algn="ctr" fontAlgn="ctr"/>
                      <a:r>
                        <a:rPr lang="en-US" altLang="ko-KR" sz="800" b="0" i="0" u="none" strike="noStrike" dirty="0">
                          <a:solidFill>
                            <a:srgbClr val="000000"/>
                          </a:solidFill>
                          <a:effectLst/>
                          <a:latin typeface="Arial" panose="020B0604020202020204" pitchFamily="34" charset="0"/>
                          <a:ea typeface="나눔고딕 Bold" panose="020D0804000000000000" pitchFamily="50" charset="-127"/>
                          <a:cs typeface="Arial" panose="020B0604020202020204" pitchFamily="34" charset="0"/>
                        </a:rPr>
                        <a:t>30</a:t>
                      </a:r>
                    </a:p>
                  </a:txBody>
                  <a:tcPr marL="9525" marR="9525" marT="9525"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tc rowSpan="2">
                  <a:txBody>
                    <a:bodyPr/>
                    <a:lstStyle/>
                    <a:p>
                      <a:pPr algn="ctr" fontAlgn="ctr"/>
                      <a:r>
                        <a:rPr lang="en-US" altLang="ko-KR" sz="1050" b="0" i="0" u="none" strike="noStrike" dirty="0">
                          <a:solidFill>
                            <a:srgbClr val="000000"/>
                          </a:solidFill>
                          <a:effectLst/>
                          <a:latin typeface="Arial" panose="020B0604020202020204" pitchFamily="34" charset="0"/>
                          <a:ea typeface="나눔고딕 Bold" panose="020D0804000000000000" pitchFamily="50" charset="-127"/>
                          <a:cs typeface="Arial" panose="020B0604020202020204" pitchFamily="34" charset="0"/>
                        </a:rPr>
                        <a:t>30</a:t>
                      </a:r>
                    </a:p>
                  </a:txBody>
                  <a:tcPr marL="9525" marR="9525" marT="9525"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extLst>
                  <a:ext uri="{0D108BD9-81ED-4DB2-BD59-A6C34878D82A}">
                    <a16:rowId xmlns:a16="http://schemas.microsoft.com/office/drawing/2014/main" val="10021"/>
                  </a:ext>
                </a:extLst>
              </a:tr>
              <a:tr h="144386">
                <a:tc vMerge="1">
                  <a:txBody>
                    <a:bodyPr/>
                    <a:lstStyle/>
                    <a:p>
                      <a:pPr latinLnBrk="1"/>
                      <a:endParaRPr lang="ko-KR" altLang="en-US"/>
                    </a:p>
                  </a:txBody>
                  <a:tcPr/>
                </a:tc>
                <a:tc>
                  <a:txBody>
                    <a:bodyPr/>
                    <a:lstStyle/>
                    <a:p>
                      <a:pPr algn="ctr" rtl="0" fontAlgn="ctr"/>
                      <a:r>
                        <a:rPr lang="mn-MN" sz="800" b="1" kern="100" dirty="0">
                          <a:solidFill>
                            <a:schemeClr val="tx1"/>
                          </a:solidFill>
                          <a:effectLst/>
                          <a:latin typeface="Arial" panose="020B0604020202020204" pitchFamily="34" charset="0"/>
                          <a:ea typeface="나눔고딕 Bold" panose="020D0804000000000000" pitchFamily="50" charset="-127"/>
                          <a:cs typeface="Arial" panose="020B0604020202020204" pitchFamily="34" charset="0"/>
                        </a:rPr>
                        <a:t>Төв</a:t>
                      </a:r>
                      <a:endParaRPr lang="en-US" sz="800" b="1" kern="100" dirty="0">
                        <a:solidFill>
                          <a:schemeClr val="tx1"/>
                        </a:solidFill>
                        <a:effectLst/>
                        <a:latin typeface="Arial" panose="020B0604020202020204" pitchFamily="34" charset="0"/>
                        <a:ea typeface="나눔고딕 Bold" panose="020D0804000000000000" pitchFamily="50" charset="-127"/>
                        <a:cs typeface="Arial" panose="020B0604020202020204" pitchFamily="34" charset="0"/>
                      </a:endParaRPr>
                    </a:p>
                  </a:txBody>
                  <a:tcPr marL="9525" marR="9525" marT="9525"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tc>
                  <a:txBody>
                    <a:bodyPr/>
                    <a:lstStyle/>
                    <a:p>
                      <a:pPr algn="ctr" rtl="0" fontAlgn="ctr"/>
                      <a:r>
                        <a:rPr lang="ko-KR" altLang="en-US" sz="800" b="0" i="0" u="none" strike="noStrike">
                          <a:solidFill>
                            <a:srgbClr val="000000"/>
                          </a:solidFill>
                          <a:effectLst/>
                          <a:latin typeface="Arial" panose="020B0604020202020204" pitchFamily="34" charset="0"/>
                          <a:ea typeface="나눔고딕 Bold" panose="020D0804000000000000" pitchFamily="50" charset="-127"/>
                          <a:cs typeface="Arial" panose="020B0604020202020204" pitchFamily="34" charset="0"/>
                        </a:rPr>
                        <a:t>　</a:t>
                      </a:r>
                    </a:p>
                  </a:txBody>
                  <a:tcPr marL="9525" marR="9525" marT="9525"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tc>
                  <a:txBody>
                    <a:bodyPr/>
                    <a:lstStyle/>
                    <a:p>
                      <a:pPr algn="ctr" rtl="0" fontAlgn="ctr"/>
                      <a:r>
                        <a:rPr lang="ko-KR" altLang="en-US" sz="800" b="0" i="0" u="none" strike="noStrike">
                          <a:solidFill>
                            <a:srgbClr val="000000"/>
                          </a:solidFill>
                          <a:effectLst/>
                          <a:latin typeface="Arial" panose="020B0604020202020204" pitchFamily="34" charset="0"/>
                          <a:ea typeface="나눔고딕 Bold" panose="020D0804000000000000" pitchFamily="50" charset="-127"/>
                          <a:cs typeface="Arial" panose="020B0604020202020204" pitchFamily="34" charset="0"/>
                        </a:rPr>
                        <a:t>　</a:t>
                      </a:r>
                    </a:p>
                  </a:txBody>
                  <a:tcPr marL="9525" marR="9525" marT="9525"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tc>
                  <a:txBody>
                    <a:bodyPr/>
                    <a:lstStyle/>
                    <a:p>
                      <a:pPr algn="ctr" rtl="0" fontAlgn="ctr"/>
                      <a:r>
                        <a:rPr lang="ko-KR" altLang="en-US" sz="800" b="0" i="0" u="none" strike="noStrike">
                          <a:solidFill>
                            <a:srgbClr val="000000"/>
                          </a:solidFill>
                          <a:effectLst/>
                          <a:latin typeface="Arial" panose="020B0604020202020204" pitchFamily="34" charset="0"/>
                          <a:ea typeface="나눔고딕 Bold" panose="020D0804000000000000" pitchFamily="50" charset="-127"/>
                          <a:cs typeface="Arial" panose="020B0604020202020204" pitchFamily="34" charset="0"/>
                        </a:rPr>
                        <a:t>　</a:t>
                      </a:r>
                    </a:p>
                  </a:txBody>
                  <a:tcPr marL="9525" marR="9525" marT="9525"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tc>
                  <a:txBody>
                    <a:bodyPr/>
                    <a:lstStyle/>
                    <a:p>
                      <a:pPr algn="ctr" fontAlgn="ctr"/>
                      <a:r>
                        <a:rPr lang="en-US" altLang="ko-KR" sz="800" b="0" i="0" u="none" strike="noStrike" dirty="0">
                          <a:solidFill>
                            <a:srgbClr val="000000"/>
                          </a:solidFill>
                          <a:effectLst/>
                          <a:latin typeface="Arial" panose="020B0604020202020204" pitchFamily="34" charset="0"/>
                          <a:ea typeface="나눔고딕 Bold" panose="020D0804000000000000" pitchFamily="50" charset="-127"/>
                          <a:cs typeface="Arial" panose="020B0604020202020204" pitchFamily="34" charset="0"/>
                        </a:rPr>
                        <a:t>0</a:t>
                      </a:r>
                    </a:p>
                  </a:txBody>
                  <a:tcPr marL="9525" marR="9525" marT="9525"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tc vMerge="1">
                  <a:txBody>
                    <a:bodyPr/>
                    <a:lstStyle/>
                    <a:p>
                      <a:pPr latinLnBrk="1"/>
                      <a:endParaRPr lang="ko-KR" altLang="en-US"/>
                    </a:p>
                  </a:txBody>
                  <a:tcP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extLst>
                  <a:ext uri="{0D108BD9-81ED-4DB2-BD59-A6C34878D82A}">
                    <a16:rowId xmlns:a16="http://schemas.microsoft.com/office/drawing/2014/main" val="10022"/>
                  </a:ext>
                </a:extLst>
              </a:tr>
              <a:tr h="169572">
                <a:tc rowSpan="2">
                  <a:txBody>
                    <a:bodyPr/>
                    <a:lstStyle/>
                    <a:p>
                      <a:pPr algn="ctr" fontAlgn="ctr" latinLnBrk="0">
                        <a:lnSpc>
                          <a:spcPct val="115000"/>
                        </a:lnSpc>
                        <a:spcAft>
                          <a:spcPts val="0"/>
                        </a:spcAft>
                      </a:pPr>
                      <a:r>
                        <a:rPr lang="mn-MN" sz="900" kern="10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rPr>
                        <a:t>Аюултай эд, зүйлс тээвэрлэж буй тээврийн хэрэгсэлд тавих хяналтын систем</a:t>
                      </a:r>
                      <a:endParaRPr lang="ko-KR" sz="900" kern="10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endParaRPr>
                    </a:p>
                  </a:txBody>
                  <a:tcPr marL="0" marR="0" marT="0"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accent6">
                        <a:lumMod val="20000"/>
                        <a:lumOff val="80000"/>
                      </a:schemeClr>
                    </a:solidFill>
                  </a:tcPr>
                </a:tc>
                <a:tc>
                  <a:txBody>
                    <a:bodyPr/>
                    <a:lstStyle/>
                    <a:p>
                      <a:pPr algn="ctr" rtl="0" fontAlgn="ctr"/>
                      <a:r>
                        <a:rPr lang="mn-MN" sz="800" b="1" kern="100" dirty="0">
                          <a:solidFill>
                            <a:schemeClr val="tx1"/>
                          </a:solidFill>
                          <a:effectLst/>
                          <a:latin typeface="Arial" panose="020B0604020202020204" pitchFamily="34" charset="0"/>
                          <a:ea typeface="나눔고딕 Bold" panose="020D0804000000000000" pitchFamily="50" charset="-127"/>
                          <a:cs typeface="Arial" panose="020B0604020202020204" pitchFamily="34" charset="0"/>
                        </a:rPr>
                        <a:t>Байршил</a:t>
                      </a:r>
                      <a:endParaRPr lang="en-US" sz="800" b="1" kern="100" dirty="0">
                        <a:solidFill>
                          <a:schemeClr val="tx1"/>
                        </a:solidFill>
                        <a:effectLst/>
                        <a:latin typeface="Arial" panose="020B0604020202020204" pitchFamily="34" charset="0"/>
                        <a:ea typeface="나눔고딕 Bold" panose="020D0804000000000000" pitchFamily="50" charset="-127"/>
                        <a:cs typeface="Arial" panose="020B0604020202020204" pitchFamily="34" charset="0"/>
                      </a:endParaRPr>
                    </a:p>
                  </a:txBody>
                  <a:tcPr marL="9525" marR="9525" marT="9525"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tc>
                  <a:txBody>
                    <a:bodyPr/>
                    <a:lstStyle/>
                    <a:p>
                      <a:pPr algn="ctr" rtl="0" fontAlgn="ctr"/>
                      <a:r>
                        <a:rPr lang="en-US" altLang="ko-KR" sz="800" b="0" i="0" u="none" strike="noStrike">
                          <a:solidFill>
                            <a:srgbClr val="000000"/>
                          </a:solidFill>
                          <a:effectLst/>
                          <a:latin typeface="Arial" panose="020B0604020202020204" pitchFamily="34" charset="0"/>
                          <a:ea typeface="나눔고딕 Bold" panose="020D0804000000000000" pitchFamily="50" charset="-127"/>
                          <a:cs typeface="Arial" panose="020B0604020202020204" pitchFamily="34" charset="0"/>
                        </a:rPr>
                        <a:t>0.3</a:t>
                      </a:r>
                    </a:p>
                  </a:txBody>
                  <a:tcPr marL="9525" marR="9525" marT="9525"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tc>
                  <a:txBody>
                    <a:bodyPr/>
                    <a:lstStyle/>
                    <a:p>
                      <a:pPr algn="ctr" rtl="0" fontAlgn="ctr"/>
                      <a:r>
                        <a:rPr lang="en-US" altLang="ko-KR" sz="800" b="0" i="0" u="none" strike="noStrike">
                          <a:solidFill>
                            <a:srgbClr val="000000"/>
                          </a:solidFill>
                          <a:effectLst/>
                          <a:latin typeface="Arial" panose="020B0604020202020204" pitchFamily="34" charset="0"/>
                          <a:ea typeface="나눔고딕 Bold" panose="020D0804000000000000" pitchFamily="50" charset="-127"/>
                          <a:cs typeface="Arial" panose="020B0604020202020204" pitchFamily="34" charset="0"/>
                        </a:rPr>
                        <a:t>1.2</a:t>
                      </a:r>
                    </a:p>
                  </a:txBody>
                  <a:tcPr marL="9525" marR="9525" marT="9525"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tc>
                  <a:txBody>
                    <a:bodyPr/>
                    <a:lstStyle/>
                    <a:p>
                      <a:pPr algn="ctr" rtl="0" fontAlgn="ctr"/>
                      <a:r>
                        <a:rPr lang="en-US" altLang="ko-KR" sz="800" b="0" i="0" u="none" strike="noStrike" dirty="0">
                          <a:solidFill>
                            <a:srgbClr val="000000"/>
                          </a:solidFill>
                          <a:effectLst/>
                          <a:latin typeface="Arial" panose="020B0604020202020204" pitchFamily="34" charset="0"/>
                          <a:ea typeface="나눔고딕 Bold" panose="020D0804000000000000" pitchFamily="50" charset="-127"/>
                          <a:cs typeface="Arial" panose="020B0604020202020204" pitchFamily="34" charset="0"/>
                        </a:rPr>
                        <a:t>4.5</a:t>
                      </a:r>
                    </a:p>
                  </a:txBody>
                  <a:tcPr marL="9525" marR="9525" marT="9525"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tc>
                  <a:txBody>
                    <a:bodyPr/>
                    <a:lstStyle/>
                    <a:p>
                      <a:pPr algn="ctr" fontAlgn="ctr"/>
                      <a:r>
                        <a:rPr lang="en-US" altLang="ko-KR" sz="800" b="0" i="0" u="none" strike="noStrike" dirty="0">
                          <a:solidFill>
                            <a:srgbClr val="000000"/>
                          </a:solidFill>
                          <a:effectLst/>
                          <a:latin typeface="Arial" panose="020B0604020202020204" pitchFamily="34" charset="0"/>
                          <a:ea typeface="나눔고딕 Bold" panose="020D0804000000000000" pitchFamily="50" charset="-127"/>
                          <a:cs typeface="Arial" panose="020B0604020202020204" pitchFamily="34" charset="0"/>
                        </a:rPr>
                        <a:t>6</a:t>
                      </a:r>
                    </a:p>
                  </a:txBody>
                  <a:tcPr marL="9525" marR="9525" marT="9525"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tc rowSpan="2">
                  <a:txBody>
                    <a:bodyPr/>
                    <a:lstStyle/>
                    <a:p>
                      <a:pPr algn="ctr" fontAlgn="ctr"/>
                      <a:r>
                        <a:rPr lang="en-US" altLang="ko-KR" sz="1050" b="0" i="0" u="none" strike="noStrike" dirty="0">
                          <a:solidFill>
                            <a:srgbClr val="000000"/>
                          </a:solidFill>
                          <a:effectLst/>
                          <a:latin typeface="Arial" panose="020B0604020202020204" pitchFamily="34" charset="0"/>
                          <a:ea typeface="나눔고딕 Bold" panose="020D0804000000000000" pitchFamily="50" charset="-127"/>
                          <a:cs typeface="Arial" panose="020B0604020202020204" pitchFamily="34" charset="0"/>
                        </a:rPr>
                        <a:t>9</a:t>
                      </a:r>
                    </a:p>
                  </a:txBody>
                  <a:tcPr marL="9525" marR="9525" marT="9525"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extLst>
                  <a:ext uri="{0D108BD9-81ED-4DB2-BD59-A6C34878D82A}">
                    <a16:rowId xmlns:a16="http://schemas.microsoft.com/office/drawing/2014/main" val="10023"/>
                  </a:ext>
                </a:extLst>
              </a:tr>
              <a:tr h="169572">
                <a:tc vMerge="1">
                  <a:txBody>
                    <a:bodyPr/>
                    <a:lstStyle/>
                    <a:p>
                      <a:pPr latinLnBrk="1"/>
                      <a:endParaRPr lang="ko-KR" altLang="en-US"/>
                    </a:p>
                  </a:txBody>
                  <a:tcPr/>
                </a:tc>
                <a:tc>
                  <a:txBody>
                    <a:bodyPr/>
                    <a:lstStyle/>
                    <a:p>
                      <a:pPr algn="ctr" rtl="0" fontAlgn="ctr"/>
                      <a:r>
                        <a:rPr lang="mn-MN" sz="800" b="1" kern="100" dirty="0">
                          <a:solidFill>
                            <a:schemeClr val="tx1"/>
                          </a:solidFill>
                          <a:effectLst/>
                          <a:latin typeface="Arial" panose="020B0604020202020204" pitchFamily="34" charset="0"/>
                          <a:ea typeface="나눔고딕 Bold" panose="020D0804000000000000" pitchFamily="50" charset="-127"/>
                          <a:cs typeface="Arial" panose="020B0604020202020204" pitchFamily="34" charset="0"/>
                        </a:rPr>
                        <a:t>Төв</a:t>
                      </a:r>
                      <a:endParaRPr lang="en-US" sz="800" b="1" kern="100" dirty="0">
                        <a:solidFill>
                          <a:schemeClr val="tx1"/>
                        </a:solidFill>
                        <a:effectLst/>
                        <a:latin typeface="Arial" panose="020B0604020202020204" pitchFamily="34" charset="0"/>
                        <a:ea typeface="나눔고딕 Bold" panose="020D0804000000000000" pitchFamily="50" charset="-127"/>
                        <a:cs typeface="Arial" panose="020B0604020202020204" pitchFamily="34" charset="0"/>
                      </a:endParaRPr>
                    </a:p>
                  </a:txBody>
                  <a:tcPr marL="9525" marR="9525" marT="9525"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tc>
                  <a:txBody>
                    <a:bodyPr/>
                    <a:lstStyle/>
                    <a:p>
                      <a:pPr algn="ctr" rtl="0" fontAlgn="ctr"/>
                      <a:r>
                        <a:rPr lang="en-US" altLang="ko-KR" sz="800" b="0" i="0" u="none" strike="noStrike" dirty="0">
                          <a:solidFill>
                            <a:srgbClr val="000000"/>
                          </a:solidFill>
                          <a:effectLst/>
                          <a:latin typeface="Arial" panose="020B0604020202020204" pitchFamily="34" charset="0"/>
                          <a:ea typeface="나눔고딕 Bold" panose="020D0804000000000000" pitchFamily="50" charset="-127"/>
                          <a:cs typeface="Arial" panose="020B0604020202020204" pitchFamily="34" charset="0"/>
                        </a:rPr>
                        <a:t>1</a:t>
                      </a:r>
                    </a:p>
                  </a:txBody>
                  <a:tcPr marL="9525" marR="9525" marT="9525"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tc>
                  <a:txBody>
                    <a:bodyPr/>
                    <a:lstStyle/>
                    <a:p>
                      <a:pPr algn="ctr" rtl="0" fontAlgn="ctr"/>
                      <a:r>
                        <a:rPr lang="en-US" altLang="ko-KR" sz="800" b="0" i="0" u="none" strike="noStrike" dirty="0">
                          <a:solidFill>
                            <a:srgbClr val="000000"/>
                          </a:solidFill>
                          <a:effectLst/>
                          <a:latin typeface="Arial" panose="020B0604020202020204" pitchFamily="34" charset="0"/>
                          <a:ea typeface="나눔고딕 Bold" panose="020D0804000000000000" pitchFamily="50" charset="-127"/>
                          <a:cs typeface="Arial" panose="020B0604020202020204" pitchFamily="34" charset="0"/>
                        </a:rPr>
                        <a:t>0.5</a:t>
                      </a:r>
                    </a:p>
                  </a:txBody>
                  <a:tcPr marL="9525" marR="9525" marT="9525"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tc>
                  <a:txBody>
                    <a:bodyPr/>
                    <a:lstStyle/>
                    <a:p>
                      <a:pPr algn="ctr" rtl="0" fontAlgn="ctr"/>
                      <a:r>
                        <a:rPr lang="en-US" altLang="ko-KR" sz="800" b="0" i="0" u="none" strike="noStrike" dirty="0">
                          <a:solidFill>
                            <a:srgbClr val="000000"/>
                          </a:solidFill>
                          <a:effectLst/>
                          <a:latin typeface="Arial" panose="020B0604020202020204" pitchFamily="34" charset="0"/>
                          <a:ea typeface="나눔고딕 Bold" panose="020D0804000000000000" pitchFamily="50" charset="-127"/>
                          <a:cs typeface="Arial" panose="020B0604020202020204" pitchFamily="34" charset="0"/>
                        </a:rPr>
                        <a:t>1.5</a:t>
                      </a:r>
                    </a:p>
                  </a:txBody>
                  <a:tcPr marL="9525" marR="9525" marT="9525"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tc>
                  <a:txBody>
                    <a:bodyPr/>
                    <a:lstStyle/>
                    <a:p>
                      <a:pPr algn="ctr" fontAlgn="ctr"/>
                      <a:r>
                        <a:rPr lang="en-US" altLang="ko-KR" sz="800" b="0" i="0" u="none" strike="noStrike" dirty="0">
                          <a:solidFill>
                            <a:srgbClr val="000000"/>
                          </a:solidFill>
                          <a:effectLst/>
                          <a:latin typeface="Arial" panose="020B0604020202020204" pitchFamily="34" charset="0"/>
                          <a:ea typeface="나눔고딕 Bold" panose="020D0804000000000000" pitchFamily="50" charset="-127"/>
                          <a:cs typeface="Arial" panose="020B0604020202020204" pitchFamily="34" charset="0"/>
                        </a:rPr>
                        <a:t>3</a:t>
                      </a:r>
                    </a:p>
                  </a:txBody>
                  <a:tcPr marL="9525" marR="9525" marT="9525"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tc vMerge="1">
                  <a:txBody>
                    <a:bodyPr/>
                    <a:lstStyle/>
                    <a:p>
                      <a:pPr latinLnBrk="1"/>
                      <a:endParaRPr lang="ko-KR" altLang="en-US"/>
                    </a:p>
                  </a:txBody>
                  <a:tcP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extLst>
                  <a:ext uri="{0D108BD9-81ED-4DB2-BD59-A6C34878D82A}">
                    <a16:rowId xmlns:a16="http://schemas.microsoft.com/office/drawing/2014/main" val="10024"/>
                  </a:ext>
                </a:extLst>
              </a:tr>
              <a:tr h="144386">
                <a:tc rowSpan="2">
                  <a:txBody>
                    <a:bodyPr/>
                    <a:lstStyle/>
                    <a:p>
                      <a:pPr algn="ctr" fontAlgn="ctr" latinLnBrk="0">
                        <a:lnSpc>
                          <a:spcPct val="115000"/>
                        </a:lnSpc>
                        <a:spcAft>
                          <a:spcPts val="0"/>
                        </a:spcAft>
                      </a:pPr>
                      <a:r>
                        <a:rPr lang="ru-RU" sz="900" kern="10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rPr>
                        <a:t>Авто зогсоолын мэдээлэл, удирдлагын систем</a:t>
                      </a:r>
                      <a:endParaRPr lang="ko-KR" sz="900" kern="10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endParaRPr>
                    </a:p>
                  </a:txBody>
                  <a:tcPr marL="0" marR="0" marT="0"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accent6">
                        <a:lumMod val="20000"/>
                        <a:lumOff val="80000"/>
                      </a:schemeClr>
                    </a:solidFill>
                  </a:tcPr>
                </a:tc>
                <a:tc>
                  <a:txBody>
                    <a:bodyPr/>
                    <a:lstStyle/>
                    <a:p>
                      <a:pPr algn="ctr" rtl="0" fontAlgn="ctr"/>
                      <a:r>
                        <a:rPr lang="mn-MN" sz="800" b="1" kern="100" dirty="0">
                          <a:solidFill>
                            <a:schemeClr val="tx1"/>
                          </a:solidFill>
                          <a:effectLst/>
                          <a:latin typeface="Arial" panose="020B0604020202020204" pitchFamily="34" charset="0"/>
                          <a:ea typeface="나눔고딕 Bold" panose="020D0804000000000000" pitchFamily="50" charset="-127"/>
                          <a:cs typeface="Arial" panose="020B0604020202020204" pitchFamily="34" charset="0"/>
                        </a:rPr>
                        <a:t>Байршил</a:t>
                      </a:r>
                      <a:endParaRPr lang="en-US" sz="800" b="1" kern="100" dirty="0">
                        <a:solidFill>
                          <a:schemeClr val="tx1"/>
                        </a:solidFill>
                        <a:effectLst/>
                        <a:latin typeface="Arial" panose="020B0604020202020204" pitchFamily="34" charset="0"/>
                        <a:ea typeface="나눔고딕 Bold" panose="020D0804000000000000" pitchFamily="50" charset="-127"/>
                        <a:cs typeface="Arial" panose="020B0604020202020204" pitchFamily="34" charset="0"/>
                      </a:endParaRPr>
                    </a:p>
                  </a:txBody>
                  <a:tcPr marL="9525" marR="9525" marT="9525"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tc>
                  <a:txBody>
                    <a:bodyPr/>
                    <a:lstStyle/>
                    <a:p>
                      <a:pPr algn="ctr" rtl="0" fontAlgn="ctr"/>
                      <a:r>
                        <a:rPr lang="en-US" altLang="ko-KR" sz="800" b="0" i="0" u="none" strike="noStrike">
                          <a:solidFill>
                            <a:srgbClr val="000000"/>
                          </a:solidFill>
                          <a:effectLst/>
                          <a:latin typeface="Arial" panose="020B0604020202020204" pitchFamily="34" charset="0"/>
                          <a:ea typeface="나눔고딕 Bold" panose="020D0804000000000000" pitchFamily="50" charset="-127"/>
                          <a:cs typeface="Arial" panose="020B0604020202020204" pitchFamily="34" charset="0"/>
                        </a:rPr>
                        <a:t>1</a:t>
                      </a:r>
                    </a:p>
                  </a:txBody>
                  <a:tcPr marL="9525" marR="9525" marT="9525"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tc>
                  <a:txBody>
                    <a:bodyPr/>
                    <a:lstStyle/>
                    <a:p>
                      <a:pPr algn="ctr" rtl="0" fontAlgn="ctr"/>
                      <a:r>
                        <a:rPr lang="en-US" altLang="ko-KR" sz="800" b="0" i="0" u="none" strike="noStrike">
                          <a:solidFill>
                            <a:srgbClr val="000000"/>
                          </a:solidFill>
                          <a:effectLst/>
                          <a:latin typeface="Arial" panose="020B0604020202020204" pitchFamily="34" charset="0"/>
                          <a:ea typeface="나눔고딕 Bold" panose="020D0804000000000000" pitchFamily="50" charset="-127"/>
                          <a:cs typeface="Arial" panose="020B0604020202020204" pitchFamily="34" charset="0"/>
                        </a:rPr>
                        <a:t>9</a:t>
                      </a:r>
                    </a:p>
                  </a:txBody>
                  <a:tcPr marL="9525" marR="9525" marT="9525"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tc>
                  <a:txBody>
                    <a:bodyPr/>
                    <a:lstStyle/>
                    <a:p>
                      <a:pPr algn="ctr" rtl="0" fontAlgn="ctr"/>
                      <a:r>
                        <a:rPr lang="en-US" altLang="ko-KR" sz="800" b="0" i="0" u="none" strike="noStrike" dirty="0">
                          <a:solidFill>
                            <a:srgbClr val="000000"/>
                          </a:solidFill>
                          <a:effectLst/>
                          <a:latin typeface="Arial" panose="020B0604020202020204" pitchFamily="34" charset="0"/>
                          <a:ea typeface="나눔고딕 Bold" panose="020D0804000000000000" pitchFamily="50" charset="-127"/>
                          <a:cs typeface="Arial" panose="020B0604020202020204" pitchFamily="34" charset="0"/>
                        </a:rPr>
                        <a:t>31</a:t>
                      </a:r>
                    </a:p>
                  </a:txBody>
                  <a:tcPr marL="9525" marR="9525" marT="9525"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tc>
                  <a:txBody>
                    <a:bodyPr/>
                    <a:lstStyle/>
                    <a:p>
                      <a:pPr algn="ctr" fontAlgn="ctr"/>
                      <a:r>
                        <a:rPr lang="en-US" altLang="ko-KR" sz="800" b="0" i="0" u="none" strike="noStrike" dirty="0">
                          <a:solidFill>
                            <a:srgbClr val="000000"/>
                          </a:solidFill>
                          <a:effectLst/>
                          <a:latin typeface="Arial" panose="020B0604020202020204" pitchFamily="34" charset="0"/>
                          <a:ea typeface="나눔고딕 Bold" panose="020D0804000000000000" pitchFamily="50" charset="-127"/>
                          <a:cs typeface="Arial" panose="020B0604020202020204" pitchFamily="34" charset="0"/>
                        </a:rPr>
                        <a:t>41</a:t>
                      </a:r>
                    </a:p>
                  </a:txBody>
                  <a:tcPr marL="9525" marR="9525" marT="9525"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tc rowSpan="2">
                  <a:txBody>
                    <a:bodyPr/>
                    <a:lstStyle/>
                    <a:p>
                      <a:pPr algn="ctr" fontAlgn="ctr"/>
                      <a:r>
                        <a:rPr lang="en-US" altLang="ko-KR" sz="1050" b="0" i="0" u="none" strike="noStrike" dirty="0">
                          <a:solidFill>
                            <a:srgbClr val="000000"/>
                          </a:solidFill>
                          <a:effectLst/>
                          <a:latin typeface="Arial" panose="020B0604020202020204" pitchFamily="34" charset="0"/>
                          <a:ea typeface="나눔고딕 Bold" panose="020D0804000000000000" pitchFamily="50" charset="-127"/>
                          <a:cs typeface="Arial" panose="020B0604020202020204" pitchFamily="34" charset="0"/>
                        </a:rPr>
                        <a:t>45.5</a:t>
                      </a:r>
                    </a:p>
                  </a:txBody>
                  <a:tcPr marL="9525" marR="9525" marT="9525"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extLst>
                  <a:ext uri="{0D108BD9-81ED-4DB2-BD59-A6C34878D82A}">
                    <a16:rowId xmlns:a16="http://schemas.microsoft.com/office/drawing/2014/main" val="10025"/>
                  </a:ext>
                </a:extLst>
              </a:tr>
              <a:tr h="144386">
                <a:tc vMerge="1">
                  <a:txBody>
                    <a:bodyPr/>
                    <a:lstStyle/>
                    <a:p>
                      <a:pPr latinLnBrk="1"/>
                      <a:endParaRPr lang="ko-KR" altLang="en-US"/>
                    </a:p>
                  </a:txBody>
                  <a:tcPr/>
                </a:tc>
                <a:tc>
                  <a:txBody>
                    <a:bodyPr/>
                    <a:lstStyle/>
                    <a:p>
                      <a:pPr algn="ctr" rtl="0" fontAlgn="ctr"/>
                      <a:r>
                        <a:rPr lang="mn-MN" sz="800" b="1" kern="100" dirty="0">
                          <a:solidFill>
                            <a:schemeClr val="tx1"/>
                          </a:solidFill>
                          <a:effectLst/>
                          <a:latin typeface="Arial" panose="020B0604020202020204" pitchFamily="34" charset="0"/>
                          <a:ea typeface="나눔고딕 Bold" panose="020D0804000000000000" pitchFamily="50" charset="-127"/>
                          <a:cs typeface="Arial" panose="020B0604020202020204" pitchFamily="34" charset="0"/>
                        </a:rPr>
                        <a:t>Төв</a:t>
                      </a:r>
                      <a:endParaRPr lang="en-US" sz="800" b="1" kern="100" dirty="0">
                        <a:solidFill>
                          <a:schemeClr val="tx1"/>
                        </a:solidFill>
                        <a:effectLst/>
                        <a:latin typeface="Arial" panose="020B0604020202020204" pitchFamily="34" charset="0"/>
                        <a:ea typeface="나눔고딕 Bold" panose="020D0804000000000000" pitchFamily="50" charset="-127"/>
                        <a:cs typeface="Arial" panose="020B0604020202020204" pitchFamily="34" charset="0"/>
                      </a:endParaRPr>
                    </a:p>
                  </a:txBody>
                  <a:tcPr marL="9525" marR="9525" marT="9525"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tc>
                  <a:txBody>
                    <a:bodyPr/>
                    <a:lstStyle/>
                    <a:p>
                      <a:pPr algn="ctr" rtl="0" fontAlgn="ctr"/>
                      <a:r>
                        <a:rPr lang="en-US" altLang="ko-KR" sz="800" b="0" i="0" u="none" strike="noStrike">
                          <a:solidFill>
                            <a:srgbClr val="000000"/>
                          </a:solidFill>
                          <a:effectLst/>
                          <a:latin typeface="Arial" panose="020B0604020202020204" pitchFamily="34" charset="0"/>
                          <a:ea typeface="나눔고딕 Bold" panose="020D0804000000000000" pitchFamily="50" charset="-127"/>
                          <a:cs typeface="Arial" panose="020B0604020202020204" pitchFamily="34" charset="0"/>
                        </a:rPr>
                        <a:t>0.5</a:t>
                      </a:r>
                    </a:p>
                  </a:txBody>
                  <a:tcPr marL="9525" marR="9525" marT="9525"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tc>
                  <a:txBody>
                    <a:bodyPr/>
                    <a:lstStyle/>
                    <a:p>
                      <a:pPr algn="ctr" rtl="0" fontAlgn="ctr"/>
                      <a:r>
                        <a:rPr lang="en-US" altLang="ko-KR" sz="800" b="0" i="0" u="none" strike="noStrike">
                          <a:solidFill>
                            <a:srgbClr val="000000"/>
                          </a:solidFill>
                          <a:effectLst/>
                          <a:latin typeface="Arial" panose="020B0604020202020204" pitchFamily="34" charset="0"/>
                          <a:ea typeface="나눔고딕 Bold" panose="020D0804000000000000" pitchFamily="50" charset="-127"/>
                          <a:cs typeface="Arial" panose="020B0604020202020204" pitchFamily="34" charset="0"/>
                        </a:rPr>
                        <a:t>2</a:t>
                      </a:r>
                    </a:p>
                  </a:txBody>
                  <a:tcPr marL="9525" marR="9525" marT="9525"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tc>
                  <a:txBody>
                    <a:bodyPr/>
                    <a:lstStyle/>
                    <a:p>
                      <a:pPr algn="ctr" rtl="0" fontAlgn="ctr"/>
                      <a:r>
                        <a:rPr lang="en-US" altLang="ko-KR" sz="800" b="0" i="0" u="none" strike="noStrike" dirty="0">
                          <a:solidFill>
                            <a:srgbClr val="000000"/>
                          </a:solidFill>
                          <a:effectLst/>
                          <a:latin typeface="Arial" panose="020B0604020202020204" pitchFamily="34" charset="0"/>
                          <a:ea typeface="나눔고딕 Bold" panose="020D0804000000000000" pitchFamily="50" charset="-127"/>
                          <a:cs typeface="Arial" panose="020B0604020202020204" pitchFamily="34" charset="0"/>
                        </a:rPr>
                        <a:t>2</a:t>
                      </a:r>
                    </a:p>
                  </a:txBody>
                  <a:tcPr marL="9525" marR="9525" marT="9525"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tc>
                  <a:txBody>
                    <a:bodyPr/>
                    <a:lstStyle/>
                    <a:p>
                      <a:pPr algn="ctr" fontAlgn="ctr"/>
                      <a:r>
                        <a:rPr lang="en-US" altLang="ko-KR" sz="800" b="0" i="0" u="none" strike="noStrike" dirty="0">
                          <a:solidFill>
                            <a:srgbClr val="000000"/>
                          </a:solidFill>
                          <a:effectLst/>
                          <a:latin typeface="Arial" panose="020B0604020202020204" pitchFamily="34" charset="0"/>
                          <a:ea typeface="나눔고딕 Bold" panose="020D0804000000000000" pitchFamily="50" charset="-127"/>
                          <a:cs typeface="Arial" panose="020B0604020202020204" pitchFamily="34" charset="0"/>
                        </a:rPr>
                        <a:t>4.5</a:t>
                      </a:r>
                    </a:p>
                  </a:txBody>
                  <a:tcPr marL="9525" marR="9525" marT="9525"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tc vMerge="1">
                  <a:txBody>
                    <a:bodyPr/>
                    <a:lstStyle/>
                    <a:p>
                      <a:pPr latinLnBrk="1"/>
                      <a:endParaRPr lang="ko-KR" altLang="en-US"/>
                    </a:p>
                  </a:txBody>
                  <a:tcP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extLst>
                  <a:ext uri="{0D108BD9-81ED-4DB2-BD59-A6C34878D82A}">
                    <a16:rowId xmlns:a16="http://schemas.microsoft.com/office/drawing/2014/main" val="10026"/>
                  </a:ext>
                </a:extLst>
              </a:tr>
              <a:tr h="144386">
                <a:tc rowSpan="2">
                  <a:txBody>
                    <a:bodyPr/>
                    <a:lstStyle/>
                    <a:p>
                      <a:pPr algn="ctr" fontAlgn="ctr" latinLnBrk="0">
                        <a:lnSpc>
                          <a:spcPct val="115000"/>
                        </a:lnSpc>
                        <a:spcAft>
                          <a:spcPts val="0"/>
                        </a:spcAft>
                      </a:pPr>
                      <a:r>
                        <a:rPr lang="ru-RU" sz="900" kern="10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rPr>
                        <a:t>Нийтийн унадаг дугуйг дэмжих систем</a:t>
                      </a:r>
                      <a:endParaRPr lang="ko-KR" sz="900" kern="10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endParaRPr>
                    </a:p>
                  </a:txBody>
                  <a:tcPr marL="0" marR="0" marT="0"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accent6">
                        <a:lumMod val="20000"/>
                        <a:lumOff val="80000"/>
                      </a:schemeClr>
                    </a:solidFill>
                  </a:tcPr>
                </a:tc>
                <a:tc>
                  <a:txBody>
                    <a:bodyPr/>
                    <a:lstStyle/>
                    <a:p>
                      <a:pPr algn="ctr" rtl="0" fontAlgn="ctr"/>
                      <a:r>
                        <a:rPr lang="mn-MN" sz="800" b="1" kern="100" dirty="0">
                          <a:solidFill>
                            <a:schemeClr val="tx1"/>
                          </a:solidFill>
                          <a:effectLst/>
                          <a:latin typeface="Arial" panose="020B0604020202020204" pitchFamily="34" charset="0"/>
                          <a:ea typeface="나눔고딕 Bold" panose="020D0804000000000000" pitchFamily="50" charset="-127"/>
                          <a:cs typeface="Arial" panose="020B0604020202020204" pitchFamily="34" charset="0"/>
                        </a:rPr>
                        <a:t>Байршил</a:t>
                      </a:r>
                      <a:endParaRPr lang="en-US" sz="800" b="1" kern="100" dirty="0">
                        <a:solidFill>
                          <a:schemeClr val="tx1"/>
                        </a:solidFill>
                        <a:effectLst/>
                        <a:latin typeface="Arial" panose="020B0604020202020204" pitchFamily="34" charset="0"/>
                        <a:ea typeface="나눔고딕 Bold" panose="020D0804000000000000" pitchFamily="50" charset="-127"/>
                        <a:cs typeface="Arial" panose="020B0604020202020204" pitchFamily="34" charset="0"/>
                      </a:endParaRPr>
                    </a:p>
                  </a:txBody>
                  <a:tcPr marL="9525" marR="9525" marT="9525"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tc>
                  <a:txBody>
                    <a:bodyPr/>
                    <a:lstStyle/>
                    <a:p>
                      <a:pPr algn="ctr" rtl="0" fontAlgn="ctr"/>
                      <a:r>
                        <a:rPr lang="ko-KR" altLang="en-US" sz="800" b="0" i="0" u="none" strike="noStrike">
                          <a:solidFill>
                            <a:srgbClr val="000000"/>
                          </a:solidFill>
                          <a:effectLst/>
                          <a:latin typeface="Arial" panose="020B0604020202020204" pitchFamily="34" charset="0"/>
                          <a:ea typeface="나눔고딕 Bold" panose="020D0804000000000000" pitchFamily="50" charset="-127"/>
                          <a:cs typeface="Arial" panose="020B0604020202020204" pitchFamily="34" charset="0"/>
                        </a:rPr>
                        <a:t>　</a:t>
                      </a:r>
                    </a:p>
                  </a:txBody>
                  <a:tcPr marL="9525" marR="9525" marT="9525"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tc>
                  <a:txBody>
                    <a:bodyPr/>
                    <a:lstStyle/>
                    <a:p>
                      <a:pPr algn="ctr" rtl="0" fontAlgn="ctr"/>
                      <a:r>
                        <a:rPr lang="en-US" altLang="ko-KR" sz="800" b="0" i="0" u="none" strike="noStrike">
                          <a:solidFill>
                            <a:srgbClr val="000000"/>
                          </a:solidFill>
                          <a:effectLst/>
                          <a:latin typeface="Arial" panose="020B0604020202020204" pitchFamily="34" charset="0"/>
                          <a:ea typeface="나눔고딕 Bold" panose="020D0804000000000000" pitchFamily="50" charset="-127"/>
                          <a:cs typeface="Arial" panose="020B0604020202020204" pitchFamily="34" charset="0"/>
                        </a:rPr>
                        <a:t>0.6</a:t>
                      </a:r>
                    </a:p>
                  </a:txBody>
                  <a:tcPr marL="9525" marR="9525" marT="9525"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tc>
                  <a:txBody>
                    <a:bodyPr/>
                    <a:lstStyle/>
                    <a:p>
                      <a:pPr algn="ctr" rtl="0" fontAlgn="ctr"/>
                      <a:r>
                        <a:rPr lang="en-US" altLang="ko-KR" sz="800" b="0" i="0" u="none" strike="noStrike" dirty="0">
                          <a:solidFill>
                            <a:srgbClr val="000000"/>
                          </a:solidFill>
                          <a:effectLst/>
                          <a:latin typeface="Arial" panose="020B0604020202020204" pitchFamily="34" charset="0"/>
                          <a:ea typeface="나눔고딕 Bold" panose="020D0804000000000000" pitchFamily="50" charset="-127"/>
                          <a:cs typeface="Arial" panose="020B0604020202020204" pitchFamily="34" charset="0"/>
                        </a:rPr>
                        <a:t>0.54</a:t>
                      </a:r>
                    </a:p>
                  </a:txBody>
                  <a:tcPr marL="9525" marR="9525" marT="9525"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tc>
                  <a:txBody>
                    <a:bodyPr/>
                    <a:lstStyle/>
                    <a:p>
                      <a:pPr algn="ctr" fontAlgn="ctr"/>
                      <a:r>
                        <a:rPr lang="en-US" altLang="ko-KR" sz="800" b="0" i="0" u="none" strike="noStrike" dirty="0">
                          <a:solidFill>
                            <a:srgbClr val="000000"/>
                          </a:solidFill>
                          <a:effectLst/>
                          <a:latin typeface="Arial" panose="020B0604020202020204" pitchFamily="34" charset="0"/>
                          <a:ea typeface="나눔고딕 Bold" panose="020D0804000000000000" pitchFamily="50" charset="-127"/>
                          <a:cs typeface="Arial" panose="020B0604020202020204" pitchFamily="34" charset="0"/>
                        </a:rPr>
                        <a:t>1.14</a:t>
                      </a:r>
                    </a:p>
                  </a:txBody>
                  <a:tcPr marL="9525" marR="9525" marT="9525"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tc rowSpan="2">
                  <a:txBody>
                    <a:bodyPr/>
                    <a:lstStyle/>
                    <a:p>
                      <a:pPr algn="ctr" fontAlgn="ctr"/>
                      <a:r>
                        <a:rPr lang="en-US" altLang="ko-KR" sz="1050" b="0" i="0" u="none" strike="noStrike" dirty="0">
                          <a:solidFill>
                            <a:srgbClr val="000000"/>
                          </a:solidFill>
                          <a:effectLst/>
                          <a:latin typeface="Arial" panose="020B0604020202020204" pitchFamily="34" charset="0"/>
                          <a:ea typeface="나눔고딕 Bold" panose="020D0804000000000000" pitchFamily="50" charset="-127"/>
                          <a:cs typeface="Arial" panose="020B0604020202020204" pitchFamily="34" charset="0"/>
                        </a:rPr>
                        <a:t>2.74</a:t>
                      </a:r>
                    </a:p>
                  </a:txBody>
                  <a:tcPr marL="9525" marR="9525" marT="9525"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extLst>
                  <a:ext uri="{0D108BD9-81ED-4DB2-BD59-A6C34878D82A}">
                    <a16:rowId xmlns:a16="http://schemas.microsoft.com/office/drawing/2014/main" val="10027"/>
                  </a:ext>
                </a:extLst>
              </a:tr>
              <a:tr h="144386">
                <a:tc vMerge="1">
                  <a:txBody>
                    <a:bodyPr/>
                    <a:lstStyle/>
                    <a:p>
                      <a:pPr latinLnBrk="1"/>
                      <a:endParaRPr lang="ko-KR" altLang="en-US" dirty="0"/>
                    </a:p>
                  </a:txBody>
                  <a:tcPr/>
                </a:tc>
                <a:tc>
                  <a:txBody>
                    <a:bodyPr/>
                    <a:lstStyle/>
                    <a:p>
                      <a:pPr algn="ctr" rtl="0" fontAlgn="ctr"/>
                      <a:r>
                        <a:rPr lang="mn-MN" sz="800" b="1" kern="100" dirty="0">
                          <a:solidFill>
                            <a:schemeClr val="tx1"/>
                          </a:solidFill>
                          <a:effectLst/>
                          <a:latin typeface="Arial" panose="020B0604020202020204" pitchFamily="34" charset="0"/>
                          <a:ea typeface="나눔고딕 Bold" panose="020D0804000000000000" pitchFamily="50" charset="-127"/>
                          <a:cs typeface="Arial" panose="020B0604020202020204" pitchFamily="34" charset="0"/>
                        </a:rPr>
                        <a:t>Төв</a:t>
                      </a:r>
                      <a:endParaRPr lang="en-US" sz="800" b="1" kern="100" dirty="0">
                        <a:solidFill>
                          <a:schemeClr val="tx1"/>
                        </a:solidFill>
                        <a:effectLst/>
                        <a:latin typeface="Arial" panose="020B0604020202020204" pitchFamily="34" charset="0"/>
                        <a:ea typeface="나눔고딕 Bold" panose="020D0804000000000000" pitchFamily="50" charset="-127"/>
                        <a:cs typeface="Arial" panose="020B0604020202020204" pitchFamily="34" charset="0"/>
                      </a:endParaRPr>
                    </a:p>
                  </a:txBody>
                  <a:tcPr marL="9525" marR="9525" marT="9525"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tc>
                  <a:txBody>
                    <a:bodyPr/>
                    <a:lstStyle/>
                    <a:p>
                      <a:pPr algn="ctr" rtl="0" fontAlgn="ctr"/>
                      <a:r>
                        <a:rPr lang="ko-KR" altLang="en-US" sz="800" b="0" i="0" u="none" strike="noStrike">
                          <a:solidFill>
                            <a:srgbClr val="000000"/>
                          </a:solidFill>
                          <a:effectLst/>
                          <a:latin typeface="Arial" panose="020B0604020202020204" pitchFamily="34" charset="0"/>
                          <a:ea typeface="나눔고딕 Bold" panose="020D0804000000000000" pitchFamily="50" charset="-127"/>
                          <a:cs typeface="Arial" panose="020B0604020202020204" pitchFamily="34" charset="0"/>
                        </a:rPr>
                        <a:t>　</a:t>
                      </a:r>
                    </a:p>
                  </a:txBody>
                  <a:tcPr marL="9525" marR="9525" marT="9525"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tc>
                  <a:txBody>
                    <a:bodyPr/>
                    <a:lstStyle/>
                    <a:p>
                      <a:pPr algn="ctr" rtl="0" fontAlgn="ctr"/>
                      <a:r>
                        <a:rPr lang="en-US" altLang="ko-KR" sz="800" b="0" i="0" u="none" strike="noStrike">
                          <a:solidFill>
                            <a:srgbClr val="000000"/>
                          </a:solidFill>
                          <a:effectLst/>
                          <a:latin typeface="Arial" panose="020B0604020202020204" pitchFamily="34" charset="0"/>
                          <a:ea typeface="나눔고딕 Bold" panose="020D0804000000000000" pitchFamily="50" charset="-127"/>
                          <a:cs typeface="Arial" panose="020B0604020202020204" pitchFamily="34" charset="0"/>
                        </a:rPr>
                        <a:t>0.8</a:t>
                      </a:r>
                    </a:p>
                  </a:txBody>
                  <a:tcPr marL="9525" marR="9525" marT="9525"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tc>
                  <a:txBody>
                    <a:bodyPr/>
                    <a:lstStyle/>
                    <a:p>
                      <a:pPr algn="ctr" rtl="0" fontAlgn="ctr"/>
                      <a:r>
                        <a:rPr lang="en-US" altLang="ko-KR" sz="800" b="0" i="0" u="none" strike="noStrike" dirty="0">
                          <a:solidFill>
                            <a:srgbClr val="000000"/>
                          </a:solidFill>
                          <a:effectLst/>
                          <a:latin typeface="Arial" panose="020B0604020202020204" pitchFamily="34" charset="0"/>
                          <a:ea typeface="나눔고딕 Bold" panose="020D0804000000000000" pitchFamily="50" charset="-127"/>
                          <a:cs typeface="Arial" panose="020B0604020202020204" pitchFamily="34" charset="0"/>
                        </a:rPr>
                        <a:t>0.8</a:t>
                      </a:r>
                    </a:p>
                  </a:txBody>
                  <a:tcPr marL="9525" marR="9525" marT="9525"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tc>
                  <a:txBody>
                    <a:bodyPr/>
                    <a:lstStyle/>
                    <a:p>
                      <a:pPr algn="ctr" fontAlgn="ctr"/>
                      <a:r>
                        <a:rPr lang="en-US" altLang="ko-KR" sz="800" b="0" i="0" u="none" strike="noStrike" dirty="0">
                          <a:solidFill>
                            <a:srgbClr val="000000"/>
                          </a:solidFill>
                          <a:effectLst/>
                          <a:latin typeface="Arial" panose="020B0604020202020204" pitchFamily="34" charset="0"/>
                          <a:ea typeface="나눔고딕 Bold" panose="020D0804000000000000" pitchFamily="50" charset="-127"/>
                          <a:cs typeface="Arial" panose="020B0604020202020204" pitchFamily="34" charset="0"/>
                        </a:rPr>
                        <a:t>1.6</a:t>
                      </a:r>
                    </a:p>
                  </a:txBody>
                  <a:tcPr marL="9525" marR="9525" marT="9525"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tc vMerge="1">
                  <a:txBody>
                    <a:bodyPr/>
                    <a:lstStyle/>
                    <a:p>
                      <a:pPr latinLnBrk="1"/>
                      <a:endParaRPr lang="ko-KR" altLang="en-US"/>
                    </a:p>
                  </a:txBody>
                  <a:tcP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extLst>
                  <a:ext uri="{0D108BD9-81ED-4DB2-BD59-A6C34878D82A}">
                    <a16:rowId xmlns:a16="http://schemas.microsoft.com/office/drawing/2014/main" val="10028"/>
                  </a:ext>
                </a:extLst>
              </a:tr>
              <a:tr h="144386">
                <a:tc rowSpan="2">
                  <a:txBody>
                    <a:bodyPr/>
                    <a:lstStyle/>
                    <a:p>
                      <a:pPr algn="ctr" fontAlgn="ctr" latinLnBrk="0">
                        <a:lnSpc>
                          <a:spcPct val="115000"/>
                        </a:lnSpc>
                        <a:spcAft>
                          <a:spcPts val="0"/>
                        </a:spcAft>
                      </a:pPr>
                      <a:r>
                        <a:rPr lang="mn-MN" sz="9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rPr>
                        <a:t>Нийт</a:t>
                      </a:r>
                      <a:endParaRPr lang="ko-KR" sz="900" kern="10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endParaRPr>
                    </a:p>
                  </a:txBody>
                  <a:tcPr marL="0" marR="0" marT="0"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accent6">
                        <a:lumMod val="20000"/>
                        <a:lumOff val="80000"/>
                      </a:schemeClr>
                    </a:solidFill>
                  </a:tcPr>
                </a:tc>
                <a:tc>
                  <a:txBody>
                    <a:bodyPr/>
                    <a:lstStyle/>
                    <a:p>
                      <a:pPr algn="ctr" rtl="0" fontAlgn="ctr"/>
                      <a:r>
                        <a:rPr lang="mn-MN" sz="800" b="1" kern="100" dirty="0">
                          <a:solidFill>
                            <a:schemeClr val="tx1"/>
                          </a:solidFill>
                          <a:effectLst/>
                          <a:latin typeface="Arial" panose="020B0604020202020204" pitchFamily="34" charset="0"/>
                          <a:ea typeface="나눔고딕 Bold" panose="020D0804000000000000" pitchFamily="50" charset="-127"/>
                          <a:cs typeface="Arial" panose="020B0604020202020204" pitchFamily="34" charset="0"/>
                        </a:rPr>
                        <a:t>Байршил</a:t>
                      </a:r>
                      <a:endParaRPr lang="en-US" sz="800" b="1" kern="100" dirty="0">
                        <a:solidFill>
                          <a:schemeClr val="tx1"/>
                        </a:solidFill>
                        <a:effectLst/>
                        <a:latin typeface="Arial" panose="020B0604020202020204" pitchFamily="34" charset="0"/>
                        <a:ea typeface="나눔고딕 Bold" panose="020D0804000000000000" pitchFamily="50" charset="-127"/>
                        <a:cs typeface="Arial" panose="020B0604020202020204" pitchFamily="34" charset="0"/>
                      </a:endParaRPr>
                    </a:p>
                  </a:txBody>
                  <a:tcPr marL="9525" marR="9525" marT="9525"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tc>
                  <a:txBody>
                    <a:bodyPr/>
                    <a:lstStyle/>
                    <a:p>
                      <a:pPr algn="ctr" rtl="0" fontAlgn="ctr"/>
                      <a:r>
                        <a:rPr lang="en-US" altLang="ko-KR" sz="800" b="0" i="0" u="none" strike="noStrike">
                          <a:solidFill>
                            <a:srgbClr val="000000"/>
                          </a:solidFill>
                          <a:effectLst/>
                          <a:latin typeface="Arial" panose="020B0604020202020204" pitchFamily="34" charset="0"/>
                          <a:ea typeface="나눔고딕 Bold" panose="020D0804000000000000" pitchFamily="50" charset="-127"/>
                          <a:cs typeface="Arial" panose="020B0604020202020204" pitchFamily="34" charset="0"/>
                        </a:rPr>
                        <a:t>41.79</a:t>
                      </a:r>
                    </a:p>
                  </a:txBody>
                  <a:tcPr marL="9525" marR="9525" marT="9525"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tc>
                  <a:txBody>
                    <a:bodyPr/>
                    <a:lstStyle/>
                    <a:p>
                      <a:pPr algn="ctr" rtl="0" fontAlgn="ctr"/>
                      <a:r>
                        <a:rPr lang="en-US" altLang="ko-KR" sz="800" b="0" i="0" u="none" strike="noStrike">
                          <a:solidFill>
                            <a:srgbClr val="000000"/>
                          </a:solidFill>
                          <a:effectLst/>
                          <a:latin typeface="Arial" panose="020B0604020202020204" pitchFamily="34" charset="0"/>
                          <a:ea typeface="나눔고딕 Bold" panose="020D0804000000000000" pitchFamily="50" charset="-127"/>
                          <a:cs typeface="Arial" panose="020B0604020202020204" pitchFamily="34" charset="0"/>
                        </a:rPr>
                        <a:t>79.48</a:t>
                      </a:r>
                    </a:p>
                  </a:txBody>
                  <a:tcPr marL="9525" marR="9525" marT="9525"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tc>
                  <a:txBody>
                    <a:bodyPr/>
                    <a:lstStyle/>
                    <a:p>
                      <a:pPr algn="ctr" rtl="0" fontAlgn="ctr"/>
                      <a:r>
                        <a:rPr lang="en-US" altLang="ko-KR" sz="800" b="0" i="0" u="none" strike="noStrike" dirty="0">
                          <a:solidFill>
                            <a:srgbClr val="000000"/>
                          </a:solidFill>
                          <a:effectLst/>
                          <a:latin typeface="Arial" panose="020B0604020202020204" pitchFamily="34" charset="0"/>
                          <a:ea typeface="나눔고딕 Bold" panose="020D0804000000000000" pitchFamily="50" charset="-127"/>
                          <a:cs typeface="Arial" panose="020B0604020202020204" pitchFamily="34" charset="0"/>
                        </a:rPr>
                        <a:t>136.19</a:t>
                      </a:r>
                    </a:p>
                  </a:txBody>
                  <a:tcPr marL="9525" marR="9525" marT="9525"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tc>
                  <a:txBody>
                    <a:bodyPr/>
                    <a:lstStyle/>
                    <a:p>
                      <a:pPr algn="ctr" fontAlgn="ctr"/>
                      <a:r>
                        <a:rPr lang="en-US" altLang="ko-KR" sz="800" b="0" i="0" u="none" strike="noStrike" dirty="0">
                          <a:solidFill>
                            <a:srgbClr val="000000"/>
                          </a:solidFill>
                          <a:effectLst/>
                          <a:latin typeface="Arial" panose="020B0604020202020204" pitchFamily="34" charset="0"/>
                          <a:ea typeface="나눔고딕 Bold" panose="020D0804000000000000" pitchFamily="50" charset="-127"/>
                          <a:cs typeface="Arial" panose="020B0604020202020204" pitchFamily="34" charset="0"/>
                        </a:rPr>
                        <a:t>257.46</a:t>
                      </a:r>
                    </a:p>
                  </a:txBody>
                  <a:tcPr marL="9525" marR="9525" marT="9525"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tc rowSpan="2">
                  <a:txBody>
                    <a:bodyPr/>
                    <a:lstStyle/>
                    <a:p>
                      <a:pPr algn="ctr" fontAlgn="ctr"/>
                      <a:r>
                        <a:rPr lang="en-US" altLang="ko-KR" sz="1050" b="0" i="0" u="none" strike="noStrike" dirty="0">
                          <a:solidFill>
                            <a:schemeClr val="tx1"/>
                          </a:solidFill>
                          <a:effectLst/>
                          <a:latin typeface="Arial" panose="020B0604020202020204" pitchFamily="34" charset="0"/>
                          <a:ea typeface="나눔고딕 Bold" panose="020D0804000000000000" pitchFamily="50" charset="-127"/>
                          <a:cs typeface="Arial" panose="020B0604020202020204" pitchFamily="34" charset="0"/>
                        </a:rPr>
                        <a:t>329.56</a:t>
                      </a:r>
                    </a:p>
                  </a:txBody>
                  <a:tcPr marL="9525" marR="9525" marT="9525"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extLst>
                  <a:ext uri="{0D108BD9-81ED-4DB2-BD59-A6C34878D82A}">
                    <a16:rowId xmlns:a16="http://schemas.microsoft.com/office/drawing/2014/main" val="10029"/>
                  </a:ext>
                </a:extLst>
              </a:tr>
              <a:tr h="144386">
                <a:tc vMerge="1">
                  <a:txBody>
                    <a:bodyPr/>
                    <a:lstStyle/>
                    <a:p>
                      <a:pPr latinLnBrk="1"/>
                      <a:endParaRPr lang="ko-KR" altLang="en-US" dirty="0"/>
                    </a:p>
                  </a:txBody>
                  <a:tcPr/>
                </a:tc>
                <a:tc>
                  <a:txBody>
                    <a:bodyPr/>
                    <a:lstStyle/>
                    <a:p>
                      <a:pPr algn="ctr" rtl="0" fontAlgn="ctr"/>
                      <a:r>
                        <a:rPr lang="mn-MN" sz="800" b="1" kern="100" dirty="0">
                          <a:solidFill>
                            <a:schemeClr val="tx1"/>
                          </a:solidFill>
                          <a:effectLst/>
                          <a:latin typeface="Arial" panose="020B0604020202020204" pitchFamily="34" charset="0"/>
                          <a:ea typeface="나눔고딕 Bold" panose="020D0804000000000000" pitchFamily="50" charset="-127"/>
                          <a:cs typeface="Arial" panose="020B0604020202020204" pitchFamily="34" charset="0"/>
                        </a:rPr>
                        <a:t>Төв</a:t>
                      </a:r>
                      <a:endParaRPr lang="en-US" sz="800" b="1" kern="100" dirty="0">
                        <a:solidFill>
                          <a:schemeClr val="tx1"/>
                        </a:solidFill>
                        <a:effectLst/>
                        <a:latin typeface="Arial" panose="020B0604020202020204" pitchFamily="34" charset="0"/>
                        <a:ea typeface="나눔고딕 Bold" panose="020D0804000000000000" pitchFamily="50" charset="-127"/>
                        <a:cs typeface="Arial" panose="020B0604020202020204" pitchFamily="34" charset="0"/>
                      </a:endParaRPr>
                    </a:p>
                  </a:txBody>
                  <a:tcPr marL="9525" marR="9525" marT="9525"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tc>
                  <a:txBody>
                    <a:bodyPr/>
                    <a:lstStyle/>
                    <a:p>
                      <a:pPr algn="ctr" rtl="0" fontAlgn="ctr"/>
                      <a:r>
                        <a:rPr lang="en-US" altLang="ko-KR" sz="800" b="0" i="0" u="none" strike="noStrike">
                          <a:solidFill>
                            <a:srgbClr val="000000"/>
                          </a:solidFill>
                          <a:effectLst/>
                          <a:latin typeface="Arial" panose="020B0604020202020204" pitchFamily="34" charset="0"/>
                          <a:ea typeface="나눔고딕 Bold" panose="020D0804000000000000" pitchFamily="50" charset="-127"/>
                          <a:cs typeface="Arial" panose="020B0604020202020204" pitchFamily="34" charset="0"/>
                        </a:rPr>
                        <a:t>20.85</a:t>
                      </a:r>
                    </a:p>
                  </a:txBody>
                  <a:tcPr marL="9525" marR="9525" marT="9525"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tc>
                  <a:txBody>
                    <a:bodyPr/>
                    <a:lstStyle/>
                    <a:p>
                      <a:pPr algn="ctr" rtl="0" fontAlgn="ctr"/>
                      <a:r>
                        <a:rPr lang="en-US" altLang="ko-KR" sz="800" b="0" i="0" u="none" strike="noStrike">
                          <a:solidFill>
                            <a:srgbClr val="000000"/>
                          </a:solidFill>
                          <a:effectLst/>
                          <a:latin typeface="Arial" panose="020B0604020202020204" pitchFamily="34" charset="0"/>
                          <a:ea typeface="나눔고딕 Bold" panose="020D0804000000000000" pitchFamily="50" charset="-127"/>
                          <a:cs typeface="Arial" panose="020B0604020202020204" pitchFamily="34" charset="0"/>
                        </a:rPr>
                        <a:t>30.85</a:t>
                      </a:r>
                    </a:p>
                  </a:txBody>
                  <a:tcPr marL="9525" marR="9525" marT="9525"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tc>
                  <a:txBody>
                    <a:bodyPr/>
                    <a:lstStyle/>
                    <a:p>
                      <a:pPr algn="ctr" rtl="0" fontAlgn="ctr"/>
                      <a:r>
                        <a:rPr lang="en-US" altLang="ko-KR" sz="800" b="0" i="0" u="none" strike="noStrike" dirty="0">
                          <a:solidFill>
                            <a:srgbClr val="000000"/>
                          </a:solidFill>
                          <a:effectLst/>
                          <a:latin typeface="Arial" panose="020B0604020202020204" pitchFamily="34" charset="0"/>
                          <a:ea typeface="나눔고딕 Bold" panose="020D0804000000000000" pitchFamily="50" charset="-127"/>
                          <a:cs typeface="Arial" panose="020B0604020202020204" pitchFamily="34" charset="0"/>
                        </a:rPr>
                        <a:t>23.25</a:t>
                      </a:r>
                    </a:p>
                  </a:txBody>
                  <a:tcPr marL="9525" marR="9525" marT="9525"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tc>
                  <a:txBody>
                    <a:bodyPr/>
                    <a:lstStyle/>
                    <a:p>
                      <a:pPr algn="ctr" fontAlgn="ctr"/>
                      <a:r>
                        <a:rPr lang="en-US" altLang="ko-KR" sz="800" b="0" i="0" u="none" strike="noStrike" dirty="0">
                          <a:solidFill>
                            <a:srgbClr val="000000"/>
                          </a:solidFill>
                          <a:effectLst/>
                          <a:latin typeface="Arial" panose="020B0604020202020204" pitchFamily="34" charset="0"/>
                          <a:ea typeface="나눔고딕 Bold" panose="020D0804000000000000" pitchFamily="50" charset="-127"/>
                          <a:cs typeface="Arial" panose="020B0604020202020204" pitchFamily="34" charset="0"/>
                        </a:rPr>
                        <a:t>74.95</a:t>
                      </a:r>
                    </a:p>
                  </a:txBody>
                  <a:tcPr marL="9525" marR="9525" marT="9525"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tc vMerge="1">
                  <a:txBody>
                    <a:bodyPr/>
                    <a:lstStyle/>
                    <a:p>
                      <a:pPr latinLnBrk="1"/>
                      <a:endParaRPr lang="ko-KR" altLang="en-US"/>
                    </a:p>
                  </a:txBody>
                  <a:tcP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extLst>
                  <a:ext uri="{0D108BD9-81ED-4DB2-BD59-A6C34878D82A}">
                    <a16:rowId xmlns:a16="http://schemas.microsoft.com/office/drawing/2014/main" val="10030"/>
                  </a:ext>
                </a:extLst>
              </a:tr>
            </a:tbl>
          </a:graphicData>
        </a:graphic>
      </p:graphicFrame>
      <p:sp>
        <p:nvSpPr>
          <p:cNvPr id="2" name="직사각형 1"/>
          <p:cNvSpPr/>
          <p:nvPr/>
        </p:nvSpPr>
        <p:spPr>
          <a:xfrm>
            <a:off x="515761" y="1251966"/>
            <a:ext cx="8640960" cy="415498"/>
          </a:xfrm>
          <a:prstGeom prst="rect">
            <a:avLst/>
          </a:prstGeom>
        </p:spPr>
        <p:txBody>
          <a:bodyPr wrap="square">
            <a:spAutoFit/>
          </a:bodyPr>
          <a:lstStyle/>
          <a:p>
            <a:pPr marL="180975" lvl="0" indent="-180975" algn="just">
              <a:lnSpc>
                <a:spcPct val="150000"/>
              </a:lnSpc>
              <a:spcAft>
                <a:spcPts val="0"/>
              </a:spcAft>
              <a:buFont typeface="Times New Roman" panose="02020603050405020304" pitchFamily="18" charset="0"/>
              <a:buChar char="●"/>
            </a:pPr>
            <a:r>
              <a:rPr lang="ru-RU" altLang="ko-KR" sz="1400" kern="100" dirty="0">
                <a:latin typeface="Arial" panose="020B0604020202020204" pitchFamily="34" charset="0"/>
                <a:ea typeface="나눔고딕 Bold" panose="020D0804000000000000" pitchFamily="50" charset="-127"/>
                <a:cs typeface="Arial" panose="020B0604020202020204" pitchFamily="34" charset="0"/>
              </a:rPr>
              <a:t>ТУС-н дэд системүүдийн нийт зардал 329.56 сая доллар болно гэж тооцоолов</a:t>
            </a:r>
            <a:r>
              <a:rPr lang="en-US" altLang="ko-KR" sz="1400" kern="100" dirty="0">
                <a:latin typeface="나눔고딕 Bold" panose="020D0804000000000000" pitchFamily="50" charset="-127"/>
                <a:ea typeface="나눔고딕 Bold" panose="020D0804000000000000" pitchFamily="50" charset="-127"/>
              </a:rPr>
              <a:t>.</a:t>
            </a:r>
            <a:endParaRPr lang="ko-KR" altLang="ko-KR" sz="1400" kern="100" dirty="0">
              <a:latin typeface="나눔고딕 Bold" panose="020D0804000000000000" pitchFamily="50" charset="-127"/>
              <a:ea typeface="나눔고딕 Bold" panose="020D0804000000000000" pitchFamily="50" charset="-127"/>
            </a:endParaRPr>
          </a:p>
        </p:txBody>
      </p:sp>
      <p:sp>
        <p:nvSpPr>
          <p:cNvPr id="35" name="직사각형 34"/>
          <p:cNvSpPr/>
          <p:nvPr/>
        </p:nvSpPr>
        <p:spPr>
          <a:xfrm>
            <a:off x="255847" y="908720"/>
            <a:ext cx="8888161" cy="401328"/>
          </a:xfrm>
          <a:prstGeom prst="rect">
            <a:avLst/>
          </a:prstGeom>
        </p:spPr>
        <p:txBody>
          <a:bodyPr wrap="square">
            <a:spAutoFit/>
          </a:bodyPr>
          <a:lstStyle/>
          <a:p>
            <a:pPr marL="361245" indent="-361245" eaLnBrk="0" fontAlgn="base" latinLnBrk="0" hangingPunct="0">
              <a:lnSpc>
                <a:spcPct val="120000"/>
              </a:lnSpc>
              <a:spcBef>
                <a:spcPct val="20000"/>
              </a:spcBef>
              <a:spcAft>
                <a:spcPct val="0"/>
              </a:spcAft>
              <a:buSzPct val="170000"/>
              <a:buBlip>
                <a:blip r:embed="rId2"/>
              </a:buBlip>
            </a:pPr>
            <a:r>
              <a:rPr kumimoji="1" lang="ru-RU" altLang="ko-KR" b="1" dirty="0">
                <a:solidFill>
                  <a:srgbClr val="000000"/>
                </a:solidFill>
                <a:latin typeface="Arial" panose="020B0604020202020204" pitchFamily="34" charset="0"/>
                <a:ea typeface="나눔고딕 ExtraBold" panose="020D0904000000000000" pitchFamily="50" charset="-127"/>
                <a:cs typeface="Arial" panose="020B0604020202020204" pitchFamily="34" charset="0"/>
              </a:rPr>
              <a:t>ТУС-н дэд системүүдийн нийт төсөв </a:t>
            </a:r>
            <a:endParaRPr kumimoji="1" lang="en-US" altLang="ko-KR" b="1" dirty="0">
              <a:solidFill>
                <a:srgbClr val="000000"/>
              </a:solidFill>
              <a:latin typeface="Arial" panose="020B0604020202020204" pitchFamily="34" charset="0"/>
              <a:ea typeface="나눔고딕 ExtraBold" panose="020D0904000000000000" pitchFamily="50" charset="-127"/>
              <a:cs typeface="Arial" panose="020B0604020202020204" pitchFamily="34" charset="0"/>
            </a:endParaRPr>
          </a:p>
        </p:txBody>
      </p:sp>
      <p:sp>
        <p:nvSpPr>
          <p:cNvPr id="16" name="TextBox 15"/>
          <p:cNvSpPr txBox="1"/>
          <p:nvPr/>
        </p:nvSpPr>
        <p:spPr>
          <a:xfrm>
            <a:off x="143508" y="44624"/>
            <a:ext cx="8856984" cy="523220"/>
          </a:xfrm>
          <a:prstGeom prst="rect">
            <a:avLst/>
          </a:prstGeom>
          <a:noFill/>
        </p:spPr>
        <p:txBody>
          <a:bodyPr wrap="square" rtlCol="0">
            <a:spAutoFit/>
          </a:bodyPr>
          <a:lstStyle/>
          <a:p>
            <a:pPr algn="ctr" defTabSz="913860">
              <a:buSzPct val="130000"/>
              <a:defRPr lang="ko-KR" altLang="en-US"/>
            </a:pPr>
            <a:r>
              <a:rPr kumimoji="1" lang="mn-MN" altLang="ko-KR" sz="2800" dirty="0">
                <a:solidFill>
                  <a:srgbClr val="FFFFFF"/>
                </a:solidFill>
                <a:latin typeface="Arial" panose="020B0604020202020204" pitchFamily="34" charset="0"/>
                <a:ea typeface="나눔고딕 ExtraBold" panose="020D0904000000000000" pitchFamily="50" charset="-127"/>
                <a:cs typeface="Arial" panose="020B0604020202020204" pitchFamily="34" charset="0"/>
              </a:rPr>
              <a:t>ТУС-н дэд системүүдийн суурь дизайн</a:t>
            </a:r>
            <a:endParaRPr kumimoji="1" lang="en-US" altLang="ko-KR" sz="2800" dirty="0">
              <a:solidFill>
                <a:srgbClr val="FFFFFF"/>
              </a:solidFill>
              <a:latin typeface="Arial" panose="020B0604020202020204" pitchFamily="34" charset="0"/>
              <a:ea typeface="나눔고딕 ExtraBold" panose="020D0904000000000000" pitchFamily="50" charset="-127"/>
              <a:cs typeface="Arial" panose="020B0604020202020204" pitchFamily="34" charset="0"/>
            </a:endParaRPr>
          </a:p>
        </p:txBody>
      </p:sp>
      <p:sp>
        <p:nvSpPr>
          <p:cNvPr id="17" name="슬라이드 번호 개체 틀 2"/>
          <p:cNvSpPr txBox="1">
            <a:spLocks/>
          </p:cNvSpPr>
          <p:nvPr/>
        </p:nvSpPr>
        <p:spPr>
          <a:xfrm>
            <a:off x="8748464" y="6597352"/>
            <a:ext cx="360040" cy="241086"/>
          </a:xfrm>
          <a:prstGeom prst="rect">
            <a:avLst/>
          </a:prstGeom>
        </p:spPr>
        <p:txBody>
          <a:bodyPr/>
          <a:lstStyle>
            <a:defPPr>
              <a:defRPr lang="ko-KR"/>
            </a:defPPr>
            <a:lvl1pPr marL="0" algn="l" defTabSz="914400" rtl="0" eaLnBrk="1" latinLnBrk="1" hangingPunct="1">
              <a:defRPr sz="1800" kern="1200">
                <a:solidFill>
                  <a:schemeClr val="tx1"/>
                </a:solidFill>
                <a:latin typeface="+mn-lt"/>
                <a:ea typeface="+mn-ea"/>
                <a:cs typeface="+mn-cs"/>
              </a:defRPr>
            </a:lvl1pPr>
            <a:lvl2pPr marL="457200" algn="l" defTabSz="914400" rtl="0" eaLnBrk="1" latinLnBrk="1" hangingPunct="1">
              <a:defRPr sz="1800" kern="1200">
                <a:solidFill>
                  <a:schemeClr val="tx1"/>
                </a:solidFill>
                <a:latin typeface="+mn-lt"/>
                <a:ea typeface="+mn-ea"/>
                <a:cs typeface="+mn-cs"/>
              </a:defRPr>
            </a:lvl2pPr>
            <a:lvl3pPr marL="914400" algn="l" defTabSz="914400" rtl="0" eaLnBrk="1" latinLnBrk="1" hangingPunct="1">
              <a:defRPr sz="1800" kern="1200">
                <a:solidFill>
                  <a:schemeClr val="tx1"/>
                </a:solidFill>
                <a:latin typeface="+mn-lt"/>
                <a:ea typeface="+mn-ea"/>
                <a:cs typeface="+mn-cs"/>
              </a:defRPr>
            </a:lvl3pPr>
            <a:lvl4pPr marL="1371600" algn="l" defTabSz="914400" rtl="0" eaLnBrk="1" latinLnBrk="1" hangingPunct="1">
              <a:defRPr sz="1800" kern="1200">
                <a:solidFill>
                  <a:schemeClr val="tx1"/>
                </a:solidFill>
                <a:latin typeface="+mn-lt"/>
                <a:ea typeface="+mn-ea"/>
                <a:cs typeface="+mn-cs"/>
              </a:defRPr>
            </a:lvl4pPr>
            <a:lvl5pPr marL="1828800" algn="l" defTabSz="914400" rtl="0" eaLnBrk="1" latinLnBrk="1" hangingPunct="1">
              <a:defRPr sz="1800" kern="1200">
                <a:solidFill>
                  <a:schemeClr val="tx1"/>
                </a:solidFill>
                <a:latin typeface="+mn-lt"/>
                <a:ea typeface="+mn-ea"/>
                <a:cs typeface="+mn-cs"/>
              </a:defRPr>
            </a:lvl5pPr>
            <a:lvl6pPr marL="2286000" algn="l" defTabSz="914400" rtl="0" eaLnBrk="1" latinLnBrk="1" hangingPunct="1">
              <a:defRPr sz="1800" kern="1200">
                <a:solidFill>
                  <a:schemeClr val="tx1"/>
                </a:solidFill>
                <a:latin typeface="+mn-lt"/>
                <a:ea typeface="+mn-ea"/>
                <a:cs typeface="+mn-cs"/>
              </a:defRPr>
            </a:lvl6pPr>
            <a:lvl7pPr marL="2743200" algn="l" defTabSz="914400" rtl="0" eaLnBrk="1" latinLnBrk="1" hangingPunct="1">
              <a:defRPr sz="1800" kern="1200">
                <a:solidFill>
                  <a:schemeClr val="tx1"/>
                </a:solidFill>
                <a:latin typeface="+mn-lt"/>
                <a:ea typeface="+mn-ea"/>
                <a:cs typeface="+mn-cs"/>
              </a:defRPr>
            </a:lvl7pPr>
            <a:lvl8pPr marL="3200400" algn="l" defTabSz="914400" rtl="0" eaLnBrk="1" latinLnBrk="1" hangingPunct="1">
              <a:defRPr sz="1800" kern="1200">
                <a:solidFill>
                  <a:schemeClr val="tx1"/>
                </a:solidFill>
                <a:latin typeface="+mn-lt"/>
                <a:ea typeface="+mn-ea"/>
                <a:cs typeface="+mn-cs"/>
              </a:defRPr>
            </a:lvl8pPr>
            <a:lvl9pPr marL="3657600" algn="l" defTabSz="914400" rtl="0" eaLnBrk="1" latinLnBrk="1" hangingPunct="1">
              <a:defRPr sz="1800" kern="1200">
                <a:solidFill>
                  <a:schemeClr val="tx1"/>
                </a:solidFill>
                <a:latin typeface="+mn-lt"/>
                <a:ea typeface="+mn-ea"/>
                <a:cs typeface="+mn-cs"/>
              </a:defRPr>
            </a:lvl9pPr>
          </a:lstStyle>
          <a:p>
            <a:pPr algn="r"/>
            <a:r>
              <a:rPr lang="de-DE" sz="1000" dirty="0">
                <a:latin typeface="나눔고딕 ExtraBold" panose="020D0904000000000000" pitchFamily="50" charset="-127"/>
                <a:ea typeface="나눔고딕 ExtraBold" panose="020D0904000000000000" pitchFamily="50" charset="-127"/>
                <a:cs typeface="Arial" panose="020B0604020202020204" pitchFamily="34" charset="0"/>
              </a:rPr>
              <a:t>42</a:t>
            </a:r>
          </a:p>
        </p:txBody>
      </p:sp>
      <p:sp>
        <p:nvSpPr>
          <p:cNvPr id="9" name="TextBox 8"/>
          <p:cNvSpPr txBox="1"/>
          <p:nvPr/>
        </p:nvSpPr>
        <p:spPr>
          <a:xfrm>
            <a:off x="7308304" y="1454587"/>
            <a:ext cx="1476164" cy="246221"/>
          </a:xfrm>
          <a:prstGeom prst="rect">
            <a:avLst/>
          </a:prstGeom>
          <a:noFill/>
        </p:spPr>
        <p:txBody>
          <a:bodyPr wrap="square" rtlCol="0">
            <a:spAutoFit/>
          </a:bodyPr>
          <a:lstStyle/>
          <a:p>
            <a:r>
              <a:rPr lang="en-US" altLang="ko-KR" sz="1000" dirty="0">
                <a:latin typeface="Arial" panose="020B0604020202020204" pitchFamily="34" charset="0"/>
                <a:ea typeface="나눔고딕 ExtraBold" panose="020D0904000000000000" pitchFamily="50" charset="-127"/>
                <a:cs typeface="Arial" panose="020B0604020202020204" pitchFamily="34" charset="0"/>
              </a:rPr>
              <a:t>(</a:t>
            </a:r>
            <a:r>
              <a:rPr lang="mn-MN" altLang="ko-KR" sz="1000" dirty="0">
                <a:latin typeface="Arial" panose="020B0604020202020204" pitchFamily="34" charset="0"/>
                <a:ea typeface="나눔고딕 ExtraBold" panose="020D0904000000000000" pitchFamily="50" charset="-127"/>
                <a:cs typeface="Arial" panose="020B0604020202020204" pitchFamily="34" charset="0"/>
              </a:rPr>
              <a:t>Нэгж</a:t>
            </a:r>
            <a:r>
              <a:rPr lang="en-US" altLang="ko-KR" sz="1000" dirty="0">
                <a:latin typeface="Arial" panose="020B0604020202020204" pitchFamily="34" charset="0"/>
                <a:ea typeface="나눔고딕 ExtraBold" panose="020D0904000000000000" pitchFamily="50" charset="-127"/>
                <a:cs typeface="Arial" panose="020B0604020202020204" pitchFamily="34" charset="0"/>
              </a:rPr>
              <a:t>: </a:t>
            </a:r>
            <a:r>
              <a:rPr lang="mn-MN" altLang="ko-KR" sz="1000" dirty="0">
                <a:latin typeface="Arial" panose="020B0604020202020204" pitchFamily="34" charset="0"/>
                <a:ea typeface="나눔고딕 ExtraBold" panose="020D0904000000000000" pitchFamily="50" charset="-127"/>
                <a:cs typeface="Arial" panose="020B0604020202020204" pitchFamily="34" charset="0"/>
              </a:rPr>
              <a:t>сая доллар</a:t>
            </a:r>
            <a:r>
              <a:rPr lang="en-US" altLang="ko-KR" sz="1000" dirty="0">
                <a:latin typeface="Arial" panose="020B0604020202020204" pitchFamily="34" charset="0"/>
                <a:ea typeface="나눔고딕 ExtraBold" panose="020D0904000000000000" pitchFamily="50" charset="-127"/>
                <a:cs typeface="Arial" panose="020B0604020202020204" pitchFamily="34" charset="0"/>
              </a:rPr>
              <a:t>)</a:t>
            </a:r>
            <a:endParaRPr lang="ko-KR" altLang="en-US" sz="1000" dirty="0">
              <a:latin typeface="Arial" panose="020B0604020202020204" pitchFamily="34" charset="0"/>
              <a:ea typeface="나눔고딕 ExtraBold" panose="020D0904000000000000" pitchFamily="50" charset="-127"/>
              <a:cs typeface="Arial" panose="020B0604020202020204" pitchFamily="34" charset="0"/>
            </a:endParaRPr>
          </a:p>
        </p:txBody>
      </p:sp>
    </p:spTree>
    <p:extLst>
      <p:ext uri="{BB962C8B-B14F-4D97-AF65-F5344CB8AC3E}">
        <p14:creationId xmlns:p14="http://schemas.microsoft.com/office/powerpoint/2010/main" val="1814343657"/>
      </p:ext>
    </p:extLst>
  </p:cSld>
  <p:clrMapOvr>
    <a:masterClrMapping/>
  </p:clrMapOvr>
  <p:transition>
    <p:fade/>
  </p:transition>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직사각형 5"/>
          <p:cNvSpPr/>
          <p:nvPr/>
        </p:nvSpPr>
        <p:spPr>
          <a:xfrm>
            <a:off x="1588" y="2666914"/>
            <a:ext cx="9144000" cy="414337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062" tIns="45530" rIns="91062" bIns="45530" anchor="ctr"/>
          <a:lstStyle/>
          <a:p>
            <a:pPr algn="ctr">
              <a:defRPr/>
            </a:pPr>
            <a:endParaRPr lang="ko-KR" altLang="en-US" b="1">
              <a:solidFill>
                <a:prstClr val="white"/>
              </a:solidFill>
              <a:latin typeface="Times New Roman" panose="02020603050405020304" pitchFamily="18" charset="0"/>
              <a:cs typeface="Times New Roman" panose="02020603050405020304" pitchFamily="18" charset="0"/>
            </a:endParaRPr>
          </a:p>
        </p:txBody>
      </p:sp>
      <p:sp>
        <p:nvSpPr>
          <p:cNvPr id="75" name="직사각형 74"/>
          <p:cNvSpPr/>
          <p:nvPr/>
        </p:nvSpPr>
        <p:spPr>
          <a:xfrm>
            <a:off x="430532" y="2772578"/>
            <a:ext cx="8389677" cy="318620"/>
          </a:xfrm>
          <a:prstGeom prst="rect">
            <a:avLst/>
          </a:prstGeom>
          <a:gradFill>
            <a:gsLst>
              <a:gs pos="0">
                <a:srgbClr val="0070C0">
                  <a:alpha val="0"/>
                </a:srgbClr>
              </a:gs>
              <a:gs pos="0">
                <a:srgbClr val="0070C0"/>
              </a:gs>
            </a:gsLst>
            <a:lin ang="10800000" scaled="0"/>
          </a:gradFill>
          <a:ln w="15875" cap="rnd">
            <a:noFill/>
            <a:tailEnd type="triangle"/>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1200">
              <a:solidFill>
                <a:prstClr val="white"/>
              </a:solidFill>
              <a:latin typeface="Times New Roman" panose="02020603050405020304" pitchFamily="18" charset="0"/>
              <a:cs typeface="Times New Roman" panose="02020603050405020304" pitchFamily="18" charset="0"/>
            </a:endParaRPr>
          </a:p>
        </p:txBody>
      </p:sp>
      <p:sp>
        <p:nvSpPr>
          <p:cNvPr id="16" name="제목 114"/>
          <p:cNvSpPr txBox="1">
            <a:spLocks/>
          </p:cNvSpPr>
          <p:nvPr/>
        </p:nvSpPr>
        <p:spPr>
          <a:xfrm>
            <a:off x="497526" y="2751469"/>
            <a:ext cx="8250938" cy="339729"/>
          </a:xfrm>
          <a:prstGeom prst="rect">
            <a:avLst/>
          </a:prstGeom>
          <a:effectLst>
            <a:outerShdw blurRad="76200" dir="5400000" algn="ctr" rotWithShape="0">
              <a:sysClr val="windowText" lastClr="000000"/>
            </a:outerShdw>
          </a:effectLst>
        </p:spPr>
        <p:txBody>
          <a:bodyPr anchor="ctr" anchorCtr="0"/>
          <a:lstStyle/>
          <a:p>
            <a:pPr algn="ctr" defTabSz="1330325" eaLnBrk="0" latinLnBrk="0" hangingPunct="0">
              <a:lnSpc>
                <a:spcPts val="2000"/>
              </a:lnSpc>
              <a:spcAft>
                <a:spcPts val="600"/>
              </a:spcAft>
              <a:buSzPct val="100000"/>
              <a:defRPr/>
            </a:pPr>
            <a:r>
              <a:rPr lang="mn-MN" altLang="ko-KR" sz="1400" kern="0" dirty="0">
                <a:gradFill>
                  <a:gsLst>
                    <a:gs pos="100000">
                      <a:prstClr val="white"/>
                    </a:gs>
                    <a:gs pos="100000">
                      <a:srgbClr val="0070C0"/>
                    </a:gs>
                  </a:gsLst>
                  <a:lin ang="5400000" scaled="0"/>
                </a:gradFill>
                <a:latin typeface="Arial" panose="020B0604020202020204" pitchFamily="34" charset="0"/>
                <a:ea typeface="나눔고딕 ExtraBold" panose="020D0904000000000000" pitchFamily="50" charset="-127"/>
                <a:cs typeface="Arial" panose="020B0604020202020204" pitchFamily="34" charset="0"/>
              </a:rPr>
              <a:t>Замын хөдөлгөөний мэдээллийн нэгдсэн төвийн бүтэц зохион байгуулалт болон чиг үүрэг </a:t>
            </a:r>
            <a:endParaRPr lang="en-US" altLang="ko-KR" sz="1400" kern="0" dirty="0">
              <a:gradFill>
                <a:gsLst>
                  <a:gs pos="100000">
                    <a:prstClr val="white"/>
                  </a:gs>
                  <a:gs pos="100000">
                    <a:srgbClr val="0070C0"/>
                  </a:gs>
                </a:gsLst>
                <a:lin ang="5400000" scaled="0"/>
              </a:gradFill>
              <a:latin typeface="Arial" panose="020B0604020202020204" pitchFamily="34" charset="0"/>
              <a:ea typeface="나눔고딕 ExtraBold" panose="020D0904000000000000" pitchFamily="50" charset="-127"/>
              <a:cs typeface="Arial" panose="020B0604020202020204" pitchFamily="34" charset="0"/>
            </a:endParaRPr>
          </a:p>
        </p:txBody>
      </p:sp>
      <p:pic>
        <p:nvPicPr>
          <p:cNvPr id="24" name="Picture 2" descr="C:\Users\Administrator\Desktop\미래부가치평가\그림3.png"/>
          <p:cNvPicPr>
            <a:picLocks noChangeAspect="1" noChangeArrowheads="1"/>
          </p:cNvPicPr>
          <p:nvPr/>
        </p:nvPicPr>
        <p:blipFill rotWithShape="1">
          <a:blip r:embed="rId2" cstate="print">
            <a:extLst>
              <a:ext uri="{28A0092B-C50C-407E-A947-70E740481C1C}">
                <a14:useLocalDpi xmlns:a14="http://schemas.microsoft.com/office/drawing/2010/main" val="0"/>
              </a:ext>
            </a:extLst>
          </a:blip>
          <a:srcRect l="43639"/>
          <a:stretch/>
        </p:blipFill>
        <p:spPr bwMode="auto">
          <a:xfrm flipH="1">
            <a:off x="4515303" y="2679461"/>
            <a:ext cx="1317595" cy="461507"/>
          </a:xfrm>
          <a:prstGeom prst="rect">
            <a:avLst/>
          </a:prstGeom>
          <a:noFill/>
          <a:extLst>
            <a:ext uri="{909E8E84-426E-40DD-AFC4-6F175D3DCCD1}">
              <a14:hiddenFill xmlns:a14="http://schemas.microsoft.com/office/drawing/2010/main">
                <a:solidFill>
                  <a:srgbClr val="FFFFFF"/>
                </a:solidFill>
              </a14:hiddenFill>
            </a:ext>
          </a:extLst>
        </p:spPr>
      </p:pic>
      <p:pic>
        <p:nvPicPr>
          <p:cNvPr id="26" name="그림 25" descr="C:\Users\Administrator\Desktop\그림61.png"/>
          <p:cNvPicPr/>
          <p:nvPr/>
        </p:nvPicPr>
        <p:blipFill rotWithShape="1">
          <a:blip r:embed="rId3" cstate="print">
            <a:extLst>
              <a:ext uri="{28A0092B-C50C-407E-A947-70E740481C1C}">
                <a14:useLocalDpi xmlns:a14="http://schemas.microsoft.com/office/drawing/2010/main" val="0"/>
              </a:ext>
            </a:extLst>
          </a:blip>
          <a:srcRect r="11586"/>
          <a:stretch/>
        </p:blipFill>
        <p:spPr bwMode="auto">
          <a:xfrm>
            <a:off x="5628886" y="4300525"/>
            <a:ext cx="3119578" cy="2152811"/>
          </a:xfrm>
          <a:prstGeom prst="rect">
            <a:avLst/>
          </a:prstGeom>
          <a:noFill/>
          <a:ln>
            <a:noFill/>
          </a:ln>
        </p:spPr>
      </p:pic>
      <p:sp>
        <p:nvSpPr>
          <p:cNvPr id="27" name="직사각형 26"/>
          <p:cNvSpPr/>
          <p:nvPr/>
        </p:nvSpPr>
        <p:spPr>
          <a:xfrm>
            <a:off x="464714" y="1360997"/>
            <a:ext cx="1314483" cy="1318463"/>
          </a:xfrm>
          <a:prstGeom prst="rect">
            <a:avLst/>
          </a:prstGeom>
          <a:solidFill>
            <a:srgbClr val="FCD3A6"/>
          </a:solidFill>
          <a:ln w="15875" cap="rnd">
            <a:noFill/>
            <a:tailEnd type="triangle"/>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10000"/>
              </a:lnSpc>
            </a:pPr>
            <a:r>
              <a:rPr lang="mn-MN" altLang="ko-KR" sz="1100" dirty="0">
                <a:solidFill>
                  <a:schemeClr val="accent2">
                    <a:lumMod val="50000"/>
                  </a:schemeClr>
                </a:solidFill>
                <a:latin typeface="Arial" panose="020B0604020202020204" pitchFamily="34" charset="0"/>
                <a:ea typeface="나눔고딕 ExtraBold" panose="020D0904000000000000" pitchFamily="50" charset="-127"/>
                <a:cs typeface="Arial" panose="020B0604020202020204" pitchFamily="34" charset="0"/>
              </a:rPr>
              <a:t>Үндэсний замын хөдөлгөөний мэдээллийн нэгдсэн төв </a:t>
            </a:r>
            <a:endParaRPr lang="en-US" altLang="ko-KR" sz="1100" dirty="0">
              <a:solidFill>
                <a:schemeClr val="accent2">
                  <a:lumMod val="50000"/>
                </a:schemeClr>
              </a:solidFill>
              <a:latin typeface="Arial" panose="020B0604020202020204" pitchFamily="34" charset="0"/>
              <a:ea typeface="나눔고딕 ExtraBold" panose="020D0904000000000000" pitchFamily="50" charset="-127"/>
              <a:cs typeface="Arial" panose="020B0604020202020204" pitchFamily="34" charset="0"/>
            </a:endParaRPr>
          </a:p>
        </p:txBody>
      </p:sp>
      <p:grpSp>
        <p:nvGrpSpPr>
          <p:cNvPr id="28" name="그룹 27"/>
          <p:cNvGrpSpPr/>
          <p:nvPr/>
        </p:nvGrpSpPr>
        <p:grpSpPr>
          <a:xfrm>
            <a:off x="3278530" y="3232286"/>
            <a:ext cx="2469973" cy="1324858"/>
            <a:chOff x="443531" y="3501008"/>
            <a:chExt cx="1997571" cy="1728192"/>
          </a:xfrm>
        </p:grpSpPr>
        <p:grpSp>
          <p:nvGrpSpPr>
            <p:cNvPr id="30" name="그룹 29"/>
            <p:cNvGrpSpPr/>
            <p:nvPr/>
          </p:nvGrpSpPr>
          <p:grpSpPr>
            <a:xfrm>
              <a:off x="461794" y="3501008"/>
              <a:ext cx="1975422" cy="478984"/>
              <a:chOff x="619457" y="3449189"/>
              <a:chExt cx="3135220" cy="478984"/>
            </a:xfrm>
          </p:grpSpPr>
          <p:sp>
            <p:nvSpPr>
              <p:cNvPr id="35" name="모서리가 둥근 직사각형 34"/>
              <p:cNvSpPr/>
              <p:nvPr/>
            </p:nvSpPr>
            <p:spPr>
              <a:xfrm>
                <a:off x="619457" y="3449189"/>
                <a:ext cx="3135220" cy="419030"/>
              </a:xfrm>
              <a:prstGeom prst="roundRect">
                <a:avLst>
                  <a:gd name="adj" fmla="val 7388"/>
                </a:avLst>
              </a:prstGeom>
              <a:solidFill>
                <a:srgbClr val="6600FF"/>
              </a:solidFill>
              <a:ln>
                <a:noFill/>
              </a:ln>
            </p:spPr>
            <p:style>
              <a:lnRef idx="2">
                <a:schemeClr val="accent1">
                  <a:shade val="50000"/>
                </a:schemeClr>
              </a:lnRef>
              <a:fillRef idx="1">
                <a:schemeClr val="accent1"/>
              </a:fillRef>
              <a:effectRef idx="0">
                <a:schemeClr val="accent1"/>
              </a:effectRef>
              <a:fontRef idx="minor">
                <a:schemeClr val="lt1"/>
              </a:fontRef>
            </p:style>
            <p:txBody>
              <a:bodyPr lIns="144000" rtlCol="0" anchor="ctr">
                <a:scene3d>
                  <a:camera prst="orthographicFront"/>
                  <a:lightRig rig="threePt" dir="t"/>
                </a:scene3d>
                <a:sp3d>
                  <a:bevelT w="1270" h="1270"/>
                  <a:bevelB w="1270" h="1270"/>
                </a:sp3d>
              </a:bodyPr>
              <a:lstStyle/>
              <a:p>
                <a:pPr algn="ctr" fontAlgn="base">
                  <a:spcBef>
                    <a:spcPct val="0"/>
                  </a:spcBef>
                  <a:spcAft>
                    <a:spcPts val="300"/>
                  </a:spcAft>
                  <a:buClr>
                    <a:srgbClr val="E60013"/>
                  </a:buClr>
                  <a:buSzPct val="100000"/>
                  <a:defRPr/>
                </a:pPr>
                <a:r>
                  <a:rPr lang="mn-MN" altLang="ko-KR" sz="1000" b="1" spc="-50" dirty="0">
                    <a:solidFill>
                      <a:schemeClr val="bg1"/>
                    </a:solidFill>
                    <a:effectLst>
                      <a:outerShdw blurRad="63500" sx="102000" sy="102000" algn="ctr" rotWithShape="0">
                        <a:prstClr val="black">
                          <a:alpha val="40000"/>
                        </a:prstClr>
                      </a:outerShdw>
                    </a:effectLst>
                    <a:latin typeface="Arial" panose="020B0604020202020204" pitchFamily="34" charset="0"/>
                    <a:ea typeface="나눔고딕 Bold" panose="020D0804000000000000" pitchFamily="50" charset="-127"/>
                    <a:cs typeface="Arial" panose="020B0604020202020204" pitchFamily="34" charset="0"/>
                  </a:rPr>
                  <a:t>Үндэсний замын хөдөлгөөний мэдээллийн нэгдсэн төв </a:t>
                </a:r>
              </a:p>
            </p:txBody>
          </p:sp>
          <p:sp>
            <p:nvSpPr>
              <p:cNvPr id="36" name="이등변 삼각형 35"/>
              <p:cNvSpPr/>
              <p:nvPr/>
            </p:nvSpPr>
            <p:spPr>
              <a:xfrm rot="10800000">
                <a:off x="688678" y="3856389"/>
                <a:ext cx="236121" cy="71784"/>
              </a:xfrm>
              <a:prstGeom prst="triangle">
                <a:avLst/>
              </a:prstGeom>
              <a:solidFill>
                <a:srgbClr val="6600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scene3d>
                  <a:camera prst="orthographicFront"/>
                  <a:lightRig rig="threePt" dir="t"/>
                </a:scene3d>
                <a:sp3d>
                  <a:bevelT w="1270" h="1270"/>
                  <a:bevelB w="1270" h="1270"/>
                </a:sp3d>
              </a:bodyPr>
              <a:lstStyle/>
              <a:p>
                <a:pPr algn="ctr"/>
                <a:endParaRPr lang="ko-KR" altLang="en-US" sz="1600">
                  <a:latin typeface="나눔고딕 Bold" panose="020D0804000000000000" pitchFamily="50" charset="-127"/>
                  <a:ea typeface="나눔고딕 Bold" panose="020D0804000000000000" pitchFamily="50" charset="-127"/>
                </a:endParaRPr>
              </a:p>
            </p:txBody>
          </p:sp>
        </p:grpSp>
        <p:grpSp>
          <p:nvGrpSpPr>
            <p:cNvPr id="31" name="그룹 30"/>
            <p:cNvGrpSpPr/>
            <p:nvPr/>
          </p:nvGrpSpPr>
          <p:grpSpPr>
            <a:xfrm>
              <a:off x="443531" y="3951926"/>
              <a:ext cx="1997571" cy="1277274"/>
              <a:chOff x="598893" y="3951926"/>
              <a:chExt cx="2249291" cy="1277274"/>
            </a:xfrm>
          </p:grpSpPr>
          <p:sp>
            <p:nvSpPr>
              <p:cNvPr id="33" name="직사각형 32"/>
              <p:cNvSpPr/>
              <p:nvPr/>
            </p:nvSpPr>
            <p:spPr>
              <a:xfrm>
                <a:off x="623833" y="3963741"/>
                <a:ext cx="2224351" cy="1265459"/>
              </a:xfrm>
              <a:prstGeom prst="rect">
                <a:avLst/>
              </a:prstGeom>
              <a:solidFill>
                <a:schemeClr val="bg1"/>
              </a:solidFill>
              <a:ln w="12700">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lIns="91279" tIns="45640" rIns="91279" bIns="45640" rtlCol="0" anchor="ctr">
                <a:scene3d>
                  <a:camera prst="orthographicFront"/>
                  <a:lightRig rig="threePt" dir="t"/>
                </a:scene3d>
                <a:sp3d>
                  <a:bevelT w="1270" h="1270"/>
                  <a:bevelB w="1270" h="1270"/>
                </a:sp3d>
              </a:bodyPr>
              <a:lstStyle/>
              <a:p>
                <a:pPr algn="ctr"/>
                <a:endParaRPr lang="ko-KR" altLang="en-US" sz="1600">
                  <a:latin typeface="나눔고딕 Bold" panose="020D0804000000000000" pitchFamily="50" charset="-127"/>
                  <a:ea typeface="나눔고딕 Bold" panose="020D0804000000000000" pitchFamily="50" charset="-127"/>
                </a:endParaRPr>
              </a:p>
            </p:txBody>
          </p:sp>
          <p:sp>
            <p:nvSpPr>
              <p:cNvPr id="34" name="직사각형 33"/>
              <p:cNvSpPr/>
              <p:nvPr/>
            </p:nvSpPr>
            <p:spPr>
              <a:xfrm>
                <a:off x="598893" y="3951926"/>
                <a:ext cx="2244915" cy="1124129"/>
              </a:xfrm>
              <a:prstGeom prst="rect">
                <a:avLst/>
              </a:prstGeom>
            </p:spPr>
            <p:txBody>
              <a:bodyPr wrap="square">
                <a:spAutoFit/>
              </a:bodyPr>
              <a:lstStyle/>
              <a:p>
                <a:pPr marL="179388" indent="-179388" defTabSz="1330325" eaLnBrk="0" latinLnBrk="0" hangingPunct="0">
                  <a:spcAft>
                    <a:spcPts val="600"/>
                  </a:spcAft>
                  <a:buSzPct val="100000"/>
                  <a:buFont typeface="Arial" pitchFamily="34" charset="0"/>
                  <a:buChar char="•"/>
                </a:pPr>
                <a:r>
                  <a:rPr lang="mn-MN" altLang="ko-KR" sz="10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Монгол улсын ТУС-н мэдээллийн төвүүд болон </a:t>
                </a:r>
                <a:r>
                  <a:rPr lang="en-US" altLang="ko-KR" sz="10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BIS/BMS </a:t>
                </a:r>
                <a:r>
                  <a:rPr lang="mn-MN" altLang="ko-KR" sz="10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төвүүдээс бодит цагийн горимд мэдээллийг цуглуулж, нэгтгэн, удирдах үүлэнд суурилсан төв</a:t>
                </a:r>
                <a:endParaRPr lang="en-US" altLang="ko-KR" sz="10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endParaRPr>
              </a:p>
            </p:txBody>
          </p:sp>
        </p:grpSp>
      </p:grpSp>
      <p:grpSp>
        <p:nvGrpSpPr>
          <p:cNvPr id="37" name="그룹 36"/>
          <p:cNvGrpSpPr/>
          <p:nvPr/>
        </p:nvGrpSpPr>
        <p:grpSpPr>
          <a:xfrm>
            <a:off x="416672" y="3232282"/>
            <a:ext cx="2610181" cy="3069609"/>
            <a:chOff x="3222717" y="3477241"/>
            <a:chExt cx="2610181" cy="3069609"/>
          </a:xfrm>
        </p:grpSpPr>
        <p:grpSp>
          <p:nvGrpSpPr>
            <p:cNvPr id="38" name="그룹 37"/>
            <p:cNvGrpSpPr/>
            <p:nvPr/>
          </p:nvGrpSpPr>
          <p:grpSpPr>
            <a:xfrm>
              <a:off x="3222717" y="3477241"/>
              <a:ext cx="2610181" cy="1324858"/>
              <a:chOff x="443531" y="3501008"/>
              <a:chExt cx="1997571" cy="1728194"/>
            </a:xfrm>
          </p:grpSpPr>
          <p:grpSp>
            <p:nvGrpSpPr>
              <p:cNvPr id="51" name="그룹 50"/>
              <p:cNvGrpSpPr/>
              <p:nvPr/>
            </p:nvGrpSpPr>
            <p:grpSpPr>
              <a:xfrm>
                <a:off x="461794" y="3501008"/>
                <a:ext cx="1975422" cy="478984"/>
                <a:chOff x="619457" y="3449189"/>
                <a:chExt cx="3135220" cy="478984"/>
              </a:xfrm>
            </p:grpSpPr>
            <p:sp>
              <p:nvSpPr>
                <p:cNvPr id="55" name="모서리가 둥근 직사각형 54"/>
                <p:cNvSpPr/>
                <p:nvPr/>
              </p:nvSpPr>
              <p:spPr>
                <a:xfrm>
                  <a:off x="619457" y="3449189"/>
                  <a:ext cx="3135220" cy="419030"/>
                </a:xfrm>
                <a:prstGeom prst="roundRect">
                  <a:avLst>
                    <a:gd name="adj" fmla="val 7388"/>
                  </a:avLst>
                </a:pr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44000" rtlCol="0" anchor="ctr">
                  <a:scene3d>
                    <a:camera prst="orthographicFront"/>
                    <a:lightRig rig="threePt" dir="t"/>
                  </a:scene3d>
                  <a:sp3d>
                    <a:bevelT w="1270" h="1270"/>
                    <a:bevelB w="1270" h="1270"/>
                  </a:sp3d>
                </a:bodyPr>
                <a:lstStyle/>
                <a:p>
                  <a:pPr algn="ctr" fontAlgn="base">
                    <a:spcBef>
                      <a:spcPct val="0"/>
                    </a:spcBef>
                    <a:spcAft>
                      <a:spcPts val="300"/>
                    </a:spcAft>
                    <a:buClr>
                      <a:srgbClr val="E60013"/>
                    </a:buClr>
                    <a:buSzPct val="100000"/>
                    <a:defRPr/>
                  </a:pPr>
                  <a:r>
                    <a:rPr lang="mn-MN" altLang="ko-KR" sz="1000" b="1" spc="-50" dirty="0">
                      <a:solidFill>
                        <a:schemeClr val="bg1"/>
                      </a:solidFill>
                      <a:effectLst>
                        <a:outerShdw blurRad="63500" sx="102000" sy="102000" algn="ctr" rotWithShape="0">
                          <a:prstClr val="black">
                            <a:alpha val="40000"/>
                          </a:prstClr>
                        </a:outerShdw>
                      </a:effectLst>
                      <a:latin typeface="Arial" panose="020B0604020202020204" pitchFamily="34" charset="0"/>
                      <a:ea typeface="나눔고딕 Bold" panose="020D0804000000000000" pitchFamily="50" charset="-127"/>
                      <a:cs typeface="Arial" panose="020B0604020202020204" pitchFamily="34" charset="0"/>
                    </a:rPr>
                    <a:t>Үндэсний төв</a:t>
                  </a:r>
                  <a:endParaRPr lang="ko-KR" altLang="en-US" sz="1000" b="1" spc="-50" dirty="0">
                    <a:solidFill>
                      <a:schemeClr val="bg1"/>
                    </a:solidFill>
                    <a:effectLst>
                      <a:outerShdw blurRad="63500" sx="102000" sy="102000" algn="ctr" rotWithShape="0">
                        <a:prstClr val="black">
                          <a:alpha val="40000"/>
                        </a:prstClr>
                      </a:outerShdw>
                    </a:effectLst>
                    <a:latin typeface="Arial" panose="020B0604020202020204" pitchFamily="34" charset="0"/>
                    <a:ea typeface="나눔고딕 Bold" panose="020D0804000000000000" pitchFamily="50" charset="-127"/>
                    <a:cs typeface="Arial" panose="020B0604020202020204" pitchFamily="34" charset="0"/>
                  </a:endParaRPr>
                </a:p>
              </p:txBody>
            </p:sp>
            <p:sp>
              <p:nvSpPr>
                <p:cNvPr id="56" name="이등변 삼각형 55"/>
                <p:cNvSpPr/>
                <p:nvPr/>
              </p:nvSpPr>
              <p:spPr>
                <a:xfrm rot="10800000">
                  <a:off x="688678" y="3856389"/>
                  <a:ext cx="236121" cy="71784"/>
                </a:xfrm>
                <a:prstGeom prst="triangle">
                  <a:avLst/>
                </a:pr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scene3d>
                    <a:camera prst="orthographicFront"/>
                    <a:lightRig rig="threePt" dir="t"/>
                  </a:scene3d>
                  <a:sp3d>
                    <a:bevelT w="1270" h="1270"/>
                    <a:bevelB w="1270" h="1270"/>
                  </a:sp3d>
                </a:bodyPr>
                <a:lstStyle/>
                <a:p>
                  <a:pPr algn="ctr"/>
                  <a:endParaRPr lang="ko-KR" altLang="en-US" sz="1600">
                    <a:latin typeface="나눔고딕 Bold" panose="020D0804000000000000" pitchFamily="50" charset="-127"/>
                    <a:ea typeface="나눔고딕 Bold" panose="020D0804000000000000" pitchFamily="50" charset="-127"/>
                  </a:endParaRPr>
                </a:p>
              </p:txBody>
            </p:sp>
          </p:grpSp>
          <p:grpSp>
            <p:nvGrpSpPr>
              <p:cNvPr id="52" name="그룹 51"/>
              <p:cNvGrpSpPr/>
              <p:nvPr/>
            </p:nvGrpSpPr>
            <p:grpSpPr>
              <a:xfrm>
                <a:off x="443531" y="3933056"/>
                <a:ext cx="1997571" cy="1296146"/>
                <a:chOff x="598893" y="3933056"/>
                <a:chExt cx="2249291" cy="1296146"/>
              </a:xfrm>
            </p:grpSpPr>
            <p:sp>
              <p:nvSpPr>
                <p:cNvPr id="53" name="직사각형 52"/>
                <p:cNvSpPr/>
                <p:nvPr/>
              </p:nvSpPr>
              <p:spPr>
                <a:xfrm>
                  <a:off x="623833" y="3963743"/>
                  <a:ext cx="2224351" cy="1265459"/>
                </a:xfrm>
                <a:prstGeom prst="rect">
                  <a:avLst/>
                </a:prstGeom>
                <a:solidFill>
                  <a:schemeClr val="bg1"/>
                </a:solidFill>
                <a:ln w="12700">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lIns="91279" tIns="45640" rIns="91279" bIns="45640" rtlCol="0" anchor="ctr">
                  <a:scene3d>
                    <a:camera prst="orthographicFront"/>
                    <a:lightRig rig="threePt" dir="t"/>
                  </a:scene3d>
                  <a:sp3d>
                    <a:bevelT w="1270" h="1270"/>
                    <a:bevelB w="1270" h="1270"/>
                  </a:sp3d>
                </a:bodyPr>
                <a:lstStyle/>
                <a:p>
                  <a:pPr algn="ctr"/>
                  <a:endParaRPr lang="ko-KR" altLang="en-US" sz="1600">
                    <a:latin typeface="나눔고딕 Bold" panose="020D0804000000000000" pitchFamily="50" charset="-127"/>
                    <a:ea typeface="나눔고딕 Bold" panose="020D0804000000000000" pitchFamily="50" charset="-127"/>
                  </a:endParaRPr>
                </a:p>
              </p:txBody>
            </p:sp>
            <p:sp>
              <p:nvSpPr>
                <p:cNvPr id="54" name="직사각형 53"/>
                <p:cNvSpPr/>
                <p:nvPr/>
              </p:nvSpPr>
              <p:spPr>
                <a:xfrm>
                  <a:off x="598893" y="3933056"/>
                  <a:ext cx="2244915" cy="1174314"/>
                </a:xfrm>
                <a:prstGeom prst="rect">
                  <a:avLst/>
                </a:prstGeom>
              </p:spPr>
              <p:txBody>
                <a:bodyPr wrap="square">
                  <a:spAutoFit/>
                </a:bodyPr>
                <a:lstStyle/>
                <a:p>
                  <a:pPr marL="179388" indent="-179388" defTabSz="1330325" eaLnBrk="0" latinLnBrk="0" hangingPunct="0">
                    <a:spcAft>
                      <a:spcPts val="600"/>
                    </a:spcAft>
                    <a:buSzPct val="100000"/>
                    <a:buFont typeface="Arial" pitchFamily="34" charset="0"/>
                    <a:buChar char="•"/>
                  </a:pPr>
                  <a:r>
                    <a:rPr lang="mn-MN" altLang="ko-KR" sz="105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Дүүргийн төвүүдээс төрөл бүрийн сүвгаар цуглуулсан замын хөдөлөөний үндэсний хэмжээний мэдээллүүдийг удирдан үүлэн төв рүү холбогдон, нийлүүлнэ</a:t>
                  </a:r>
                  <a:r>
                    <a:rPr lang="en-US" altLang="ko-KR" sz="105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a:t>
                  </a:r>
                </a:p>
              </p:txBody>
            </p:sp>
          </p:grpSp>
        </p:grpSp>
        <p:grpSp>
          <p:nvGrpSpPr>
            <p:cNvPr id="39" name="그룹 38"/>
            <p:cNvGrpSpPr/>
            <p:nvPr/>
          </p:nvGrpSpPr>
          <p:grpSpPr>
            <a:xfrm>
              <a:off x="3222717" y="5204890"/>
              <a:ext cx="2610181" cy="1341960"/>
              <a:chOff x="443531" y="3501007"/>
              <a:chExt cx="1997571" cy="1750501"/>
            </a:xfrm>
          </p:grpSpPr>
          <p:grpSp>
            <p:nvGrpSpPr>
              <p:cNvPr id="45" name="그룹 44"/>
              <p:cNvGrpSpPr/>
              <p:nvPr/>
            </p:nvGrpSpPr>
            <p:grpSpPr>
              <a:xfrm>
                <a:off x="461794" y="3501007"/>
                <a:ext cx="1975422" cy="478985"/>
                <a:chOff x="619458" y="3449188"/>
                <a:chExt cx="3135220" cy="478985"/>
              </a:xfrm>
            </p:grpSpPr>
            <p:sp>
              <p:nvSpPr>
                <p:cNvPr id="49" name="모서리가 둥근 직사각형 48"/>
                <p:cNvSpPr/>
                <p:nvPr/>
              </p:nvSpPr>
              <p:spPr>
                <a:xfrm>
                  <a:off x="619458" y="3449188"/>
                  <a:ext cx="3135220" cy="419029"/>
                </a:xfrm>
                <a:prstGeom prst="roundRect">
                  <a:avLst>
                    <a:gd name="adj" fmla="val 7388"/>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lIns="144000" rtlCol="0" anchor="ctr">
                  <a:scene3d>
                    <a:camera prst="orthographicFront"/>
                    <a:lightRig rig="threePt" dir="t"/>
                  </a:scene3d>
                  <a:sp3d>
                    <a:bevelT w="1270" h="1270"/>
                    <a:bevelB w="1270" h="1270"/>
                  </a:sp3d>
                </a:bodyPr>
                <a:lstStyle/>
                <a:p>
                  <a:pPr algn="ctr" fontAlgn="base">
                    <a:spcBef>
                      <a:spcPct val="0"/>
                    </a:spcBef>
                    <a:spcAft>
                      <a:spcPts val="300"/>
                    </a:spcAft>
                    <a:buClr>
                      <a:srgbClr val="E60013"/>
                    </a:buClr>
                    <a:buSzPct val="100000"/>
                    <a:defRPr/>
                  </a:pPr>
                  <a:r>
                    <a:rPr lang="mn-MN" altLang="ko-KR" sz="1000" b="1" spc="-50" dirty="0">
                      <a:solidFill>
                        <a:schemeClr val="bg1"/>
                      </a:solidFill>
                      <a:effectLst>
                        <a:outerShdw blurRad="63500" sx="102000" sy="102000" algn="ctr" rotWithShape="0">
                          <a:prstClr val="black">
                            <a:alpha val="40000"/>
                          </a:prstClr>
                        </a:outerShdw>
                      </a:effectLst>
                      <a:latin typeface="Arial" panose="020B0604020202020204" pitchFamily="34" charset="0"/>
                      <a:ea typeface="나눔고딕 Bold" panose="020D0804000000000000" pitchFamily="50" charset="-127"/>
                      <a:cs typeface="Arial" panose="020B0604020202020204" pitchFamily="34" charset="0"/>
                    </a:rPr>
                    <a:t>Дүүргийн төвүүд</a:t>
                  </a:r>
                  <a:r>
                    <a:rPr lang="en-US" altLang="ko-KR" sz="1000" b="1" spc="-50" dirty="0">
                      <a:solidFill>
                        <a:schemeClr val="bg1"/>
                      </a:solidFill>
                      <a:effectLst>
                        <a:outerShdw blurRad="63500" sx="102000" sy="102000" algn="ctr" rotWithShape="0">
                          <a:prstClr val="black">
                            <a:alpha val="40000"/>
                          </a:prstClr>
                        </a:outerShdw>
                      </a:effectLst>
                      <a:latin typeface="Arial" panose="020B0604020202020204" pitchFamily="34" charset="0"/>
                      <a:ea typeface="나눔고딕 Bold" panose="020D0804000000000000" pitchFamily="50" charset="-127"/>
                      <a:cs typeface="Arial" panose="020B0604020202020204" pitchFamily="34" charset="0"/>
                    </a:rPr>
                    <a:t> (</a:t>
                  </a:r>
                  <a:r>
                    <a:rPr lang="mn-MN" altLang="ko-KR" sz="1000" b="1" spc="-50" dirty="0">
                      <a:solidFill>
                        <a:schemeClr val="bg1"/>
                      </a:solidFill>
                      <a:effectLst>
                        <a:outerShdw blurRad="63500" sx="102000" sy="102000" algn="ctr" rotWithShape="0">
                          <a:prstClr val="black">
                            <a:alpha val="40000"/>
                          </a:prstClr>
                        </a:outerShdw>
                      </a:effectLst>
                      <a:latin typeface="Arial" panose="020B0604020202020204" pitchFamily="34" charset="0"/>
                      <a:ea typeface="나눔고딕 Bold" panose="020D0804000000000000" pitchFamily="50" charset="-127"/>
                      <a:cs typeface="Arial" panose="020B0604020202020204" pitchFamily="34" charset="0"/>
                    </a:rPr>
                    <a:t>Аймгууд</a:t>
                  </a:r>
                  <a:r>
                    <a:rPr lang="en-US" altLang="ko-KR" sz="1000" b="1" spc="-50" dirty="0">
                      <a:solidFill>
                        <a:schemeClr val="bg1"/>
                      </a:solidFill>
                      <a:effectLst>
                        <a:outerShdw blurRad="63500" sx="102000" sy="102000" algn="ctr" rotWithShape="0">
                          <a:prstClr val="black">
                            <a:alpha val="40000"/>
                          </a:prstClr>
                        </a:outerShdw>
                      </a:effectLst>
                      <a:latin typeface="Arial" panose="020B0604020202020204" pitchFamily="34" charset="0"/>
                      <a:ea typeface="나눔고딕 Bold" panose="020D0804000000000000" pitchFamily="50" charset="-127"/>
                      <a:cs typeface="Arial" panose="020B0604020202020204" pitchFamily="34" charset="0"/>
                    </a:rPr>
                    <a:t>)</a:t>
                  </a:r>
                  <a:endParaRPr lang="ko-KR" altLang="en-US" sz="1000" b="1" spc="-50" dirty="0">
                    <a:solidFill>
                      <a:schemeClr val="bg1"/>
                    </a:solidFill>
                    <a:effectLst>
                      <a:outerShdw blurRad="63500" sx="102000" sy="102000" algn="ctr" rotWithShape="0">
                        <a:prstClr val="black">
                          <a:alpha val="40000"/>
                        </a:prstClr>
                      </a:outerShdw>
                    </a:effectLst>
                    <a:latin typeface="Arial" panose="020B0604020202020204" pitchFamily="34" charset="0"/>
                    <a:ea typeface="나눔고딕 Bold" panose="020D0804000000000000" pitchFamily="50" charset="-127"/>
                    <a:cs typeface="Arial" panose="020B0604020202020204" pitchFamily="34" charset="0"/>
                  </a:endParaRPr>
                </a:p>
              </p:txBody>
            </p:sp>
            <p:sp>
              <p:nvSpPr>
                <p:cNvPr id="50" name="이등변 삼각형 49"/>
                <p:cNvSpPr/>
                <p:nvPr/>
              </p:nvSpPr>
              <p:spPr>
                <a:xfrm rot="10800000">
                  <a:off x="688678" y="3856389"/>
                  <a:ext cx="236121" cy="71784"/>
                </a:xfrm>
                <a:prstGeom prst="triangle">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scene3d>
                    <a:camera prst="orthographicFront"/>
                    <a:lightRig rig="threePt" dir="t"/>
                  </a:scene3d>
                  <a:sp3d>
                    <a:bevelT w="1270" h="1270"/>
                    <a:bevelB w="1270" h="1270"/>
                  </a:sp3d>
                </a:bodyPr>
                <a:lstStyle/>
                <a:p>
                  <a:pPr algn="ctr"/>
                  <a:endParaRPr lang="ko-KR" altLang="en-US" sz="1600">
                    <a:latin typeface="나눔고딕 Bold" panose="020D0804000000000000" pitchFamily="50" charset="-127"/>
                    <a:ea typeface="나눔고딕 Bold" panose="020D0804000000000000" pitchFamily="50" charset="-127"/>
                  </a:endParaRPr>
                </a:p>
              </p:txBody>
            </p:sp>
          </p:grpSp>
          <p:grpSp>
            <p:nvGrpSpPr>
              <p:cNvPr id="46" name="그룹 45"/>
              <p:cNvGrpSpPr/>
              <p:nvPr/>
            </p:nvGrpSpPr>
            <p:grpSpPr>
              <a:xfrm>
                <a:off x="443531" y="3933054"/>
                <a:ext cx="1997571" cy="1318454"/>
                <a:chOff x="598893" y="3933054"/>
                <a:chExt cx="2249291" cy="1318454"/>
              </a:xfrm>
            </p:grpSpPr>
            <p:sp>
              <p:nvSpPr>
                <p:cNvPr id="47" name="직사각형 46"/>
                <p:cNvSpPr/>
                <p:nvPr/>
              </p:nvSpPr>
              <p:spPr>
                <a:xfrm>
                  <a:off x="623833" y="3963743"/>
                  <a:ext cx="2224351" cy="1287765"/>
                </a:xfrm>
                <a:prstGeom prst="rect">
                  <a:avLst/>
                </a:prstGeom>
                <a:solidFill>
                  <a:schemeClr val="bg1"/>
                </a:solidFill>
                <a:ln w="12700">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lIns="91279" tIns="45640" rIns="91279" bIns="45640" rtlCol="0" anchor="ctr">
                  <a:scene3d>
                    <a:camera prst="orthographicFront"/>
                    <a:lightRig rig="threePt" dir="t"/>
                  </a:scene3d>
                  <a:sp3d>
                    <a:bevelT w="1270" h="1270"/>
                    <a:bevelB w="1270" h="1270"/>
                  </a:sp3d>
                </a:bodyPr>
                <a:lstStyle/>
                <a:p>
                  <a:pPr algn="ctr"/>
                  <a:endParaRPr lang="ko-KR" altLang="en-US" sz="1600">
                    <a:latin typeface="나눔고딕 Bold" panose="020D0804000000000000" pitchFamily="50" charset="-127"/>
                    <a:ea typeface="나눔고딕 Bold" panose="020D0804000000000000" pitchFamily="50" charset="-127"/>
                  </a:endParaRPr>
                </a:p>
              </p:txBody>
            </p:sp>
            <p:sp>
              <p:nvSpPr>
                <p:cNvPr id="48" name="직사각형 47"/>
                <p:cNvSpPr/>
                <p:nvPr/>
              </p:nvSpPr>
              <p:spPr>
                <a:xfrm>
                  <a:off x="598893" y="3933054"/>
                  <a:ext cx="2244915" cy="963540"/>
                </a:xfrm>
                <a:prstGeom prst="rect">
                  <a:avLst/>
                </a:prstGeom>
              </p:spPr>
              <p:txBody>
                <a:bodyPr wrap="square">
                  <a:spAutoFit/>
                </a:bodyPr>
                <a:lstStyle/>
                <a:p>
                  <a:pPr marL="179388" indent="-179388" defTabSz="1330325" eaLnBrk="0" latinLnBrk="0" hangingPunct="0">
                    <a:spcAft>
                      <a:spcPts val="600"/>
                    </a:spcAft>
                    <a:buSzPct val="100000"/>
                    <a:buFont typeface="Arial" pitchFamily="34" charset="0"/>
                    <a:buChar char="•"/>
                  </a:pPr>
                  <a:r>
                    <a:rPr lang="mn-MN" altLang="ko-KR" sz="105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Дүүрэг болон аймгуудын төвүүдийг удирдлагаар хангаж, замын хөдөлгөөний мэдээллийг нэгтгэн боловсруулна.</a:t>
                  </a:r>
                  <a:endParaRPr lang="en-US" altLang="ko-KR" sz="105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endParaRPr>
                </a:p>
              </p:txBody>
            </p:sp>
          </p:grpSp>
        </p:grpSp>
        <p:grpSp>
          <p:nvGrpSpPr>
            <p:cNvPr id="40" name="그룹 181"/>
            <p:cNvGrpSpPr/>
            <p:nvPr/>
          </p:nvGrpSpPr>
          <p:grpSpPr>
            <a:xfrm rot="10800000">
              <a:off x="3391572" y="4873620"/>
              <a:ext cx="2272472" cy="289520"/>
              <a:chOff x="4179927" y="3130843"/>
              <a:chExt cx="2604984" cy="575683"/>
            </a:xfrm>
          </p:grpSpPr>
          <p:pic>
            <p:nvPicPr>
              <p:cNvPr id="41" name="그림 40" descr="8.png"/>
              <p:cNvPicPr>
                <a:picLocks noChangeAspect="1"/>
              </p:cNvPicPr>
              <p:nvPr/>
            </p:nvPicPr>
            <p:blipFill>
              <a:blip r:embed="rId4" cstate="print">
                <a:grayscl/>
                <a:lum bright="-29000"/>
              </a:blip>
              <a:stretch>
                <a:fillRect/>
              </a:stretch>
            </p:blipFill>
            <p:spPr>
              <a:xfrm rot="5400000">
                <a:off x="5294631" y="2397413"/>
                <a:ext cx="391540" cy="1980122"/>
              </a:xfrm>
              <a:prstGeom prst="rect">
                <a:avLst/>
              </a:prstGeom>
            </p:spPr>
          </p:pic>
          <p:pic>
            <p:nvPicPr>
              <p:cNvPr id="42" name="그림 41" descr="8.png"/>
              <p:cNvPicPr>
                <a:picLocks noChangeAspect="1"/>
              </p:cNvPicPr>
              <p:nvPr/>
            </p:nvPicPr>
            <p:blipFill>
              <a:blip r:embed="rId4" cstate="print">
                <a:grayscl/>
                <a:lum bright="13000"/>
              </a:blip>
              <a:stretch>
                <a:fillRect/>
              </a:stretch>
            </p:blipFill>
            <p:spPr>
              <a:xfrm rot="5400000">
                <a:off x="5198209" y="2428624"/>
                <a:ext cx="575683" cy="1980122"/>
              </a:xfrm>
              <a:prstGeom prst="rect">
                <a:avLst/>
              </a:prstGeom>
            </p:spPr>
          </p:pic>
          <p:pic>
            <p:nvPicPr>
              <p:cNvPr id="43" name="Picture 2" descr="D:\alvin\작업파일\비츠로시스 창원 교통선진화 입찰 프레젠테이션\png\53-1.png"/>
              <p:cNvPicPr>
                <a:picLocks noChangeAspect="1" noChangeArrowheads="1"/>
              </p:cNvPicPr>
              <p:nvPr/>
            </p:nvPicPr>
            <p:blipFill>
              <a:blip r:embed="rId5" cstate="print"/>
              <a:stretch>
                <a:fillRect/>
              </a:stretch>
            </p:blipFill>
            <p:spPr bwMode="auto">
              <a:xfrm rot="14577023" flipH="1" flipV="1">
                <a:off x="6066412" y="2669019"/>
                <a:ext cx="156725" cy="1280272"/>
              </a:xfrm>
              <a:prstGeom prst="rect">
                <a:avLst/>
              </a:prstGeom>
              <a:noFill/>
            </p:spPr>
          </p:pic>
          <p:pic>
            <p:nvPicPr>
              <p:cNvPr id="44" name="Picture 2" descr="D:\alvin\작업파일\비츠로시스 창원 교통선진화 입찰 프레젠테이션\png\53-1.png"/>
              <p:cNvPicPr>
                <a:picLocks noChangeAspect="1" noChangeArrowheads="1"/>
              </p:cNvPicPr>
              <p:nvPr/>
            </p:nvPicPr>
            <p:blipFill>
              <a:blip r:embed="rId5" cstate="print"/>
              <a:stretch>
                <a:fillRect/>
              </a:stretch>
            </p:blipFill>
            <p:spPr bwMode="auto">
              <a:xfrm rot="17822977" flipH="1">
                <a:off x="4741702" y="2669017"/>
                <a:ext cx="156725" cy="1280276"/>
              </a:xfrm>
              <a:prstGeom prst="rect">
                <a:avLst/>
              </a:prstGeom>
              <a:noFill/>
            </p:spPr>
          </p:pic>
        </p:grpSp>
      </p:grpSp>
      <p:grpSp>
        <p:nvGrpSpPr>
          <p:cNvPr id="57" name="그룹 181"/>
          <p:cNvGrpSpPr/>
          <p:nvPr/>
        </p:nvGrpSpPr>
        <p:grpSpPr>
          <a:xfrm rot="10800000">
            <a:off x="3402447" y="4628661"/>
            <a:ext cx="2272472" cy="289520"/>
            <a:chOff x="4179927" y="3130843"/>
            <a:chExt cx="2604984" cy="575683"/>
          </a:xfrm>
        </p:grpSpPr>
        <p:pic>
          <p:nvPicPr>
            <p:cNvPr id="58" name="그림 57" descr="8.png"/>
            <p:cNvPicPr>
              <a:picLocks noChangeAspect="1"/>
            </p:cNvPicPr>
            <p:nvPr/>
          </p:nvPicPr>
          <p:blipFill>
            <a:blip r:embed="rId4" cstate="print">
              <a:grayscl/>
              <a:lum bright="-29000"/>
            </a:blip>
            <a:stretch>
              <a:fillRect/>
            </a:stretch>
          </p:blipFill>
          <p:spPr>
            <a:xfrm rot="5400000">
              <a:off x="5294631" y="2397413"/>
              <a:ext cx="391540" cy="1980122"/>
            </a:xfrm>
            <a:prstGeom prst="rect">
              <a:avLst/>
            </a:prstGeom>
          </p:spPr>
        </p:pic>
        <p:pic>
          <p:nvPicPr>
            <p:cNvPr id="59" name="그림 58" descr="8.png"/>
            <p:cNvPicPr>
              <a:picLocks noChangeAspect="1"/>
            </p:cNvPicPr>
            <p:nvPr/>
          </p:nvPicPr>
          <p:blipFill>
            <a:blip r:embed="rId4" cstate="print">
              <a:grayscl/>
              <a:lum bright="13000"/>
            </a:blip>
            <a:stretch>
              <a:fillRect/>
            </a:stretch>
          </p:blipFill>
          <p:spPr>
            <a:xfrm rot="5400000">
              <a:off x="5198209" y="2428624"/>
              <a:ext cx="575683" cy="1980122"/>
            </a:xfrm>
            <a:prstGeom prst="rect">
              <a:avLst/>
            </a:prstGeom>
          </p:spPr>
        </p:pic>
        <p:pic>
          <p:nvPicPr>
            <p:cNvPr id="60" name="Picture 2" descr="D:\alvin\작업파일\비츠로시스 창원 교통선진화 입찰 프레젠테이션\png\53-1.png"/>
            <p:cNvPicPr>
              <a:picLocks noChangeAspect="1" noChangeArrowheads="1"/>
            </p:cNvPicPr>
            <p:nvPr/>
          </p:nvPicPr>
          <p:blipFill>
            <a:blip r:embed="rId5" cstate="print"/>
            <a:stretch>
              <a:fillRect/>
            </a:stretch>
          </p:blipFill>
          <p:spPr bwMode="auto">
            <a:xfrm rot="14577023" flipH="1" flipV="1">
              <a:off x="6066412" y="2669019"/>
              <a:ext cx="156725" cy="1280272"/>
            </a:xfrm>
            <a:prstGeom prst="rect">
              <a:avLst/>
            </a:prstGeom>
            <a:noFill/>
          </p:spPr>
        </p:pic>
        <p:pic>
          <p:nvPicPr>
            <p:cNvPr id="61" name="Picture 2" descr="D:\alvin\작업파일\비츠로시스 창원 교통선진화 입찰 프레젠테이션\png\53-1.png"/>
            <p:cNvPicPr>
              <a:picLocks noChangeAspect="1" noChangeArrowheads="1"/>
            </p:cNvPicPr>
            <p:nvPr/>
          </p:nvPicPr>
          <p:blipFill>
            <a:blip r:embed="rId5" cstate="print"/>
            <a:stretch>
              <a:fillRect/>
            </a:stretch>
          </p:blipFill>
          <p:spPr bwMode="auto">
            <a:xfrm rot="17822977" flipH="1">
              <a:off x="4741702" y="2669017"/>
              <a:ext cx="156725" cy="1280276"/>
            </a:xfrm>
            <a:prstGeom prst="rect">
              <a:avLst/>
            </a:prstGeom>
            <a:noFill/>
          </p:spPr>
        </p:pic>
      </p:grpSp>
      <p:grpSp>
        <p:nvGrpSpPr>
          <p:cNvPr id="62" name="그룹 181"/>
          <p:cNvGrpSpPr/>
          <p:nvPr/>
        </p:nvGrpSpPr>
        <p:grpSpPr>
          <a:xfrm rot="16200000">
            <a:off x="2386611" y="3806116"/>
            <a:ext cx="1625945" cy="251349"/>
            <a:chOff x="4179927" y="3130843"/>
            <a:chExt cx="2604984" cy="575683"/>
          </a:xfrm>
        </p:grpSpPr>
        <p:pic>
          <p:nvPicPr>
            <p:cNvPr id="63" name="그림 62" descr="8.png"/>
            <p:cNvPicPr>
              <a:picLocks noChangeAspect="1"/>
            </p:cNvPicPr>
            <p:nvPr/>
          </p:nvPicPr>
          <p:blipFill>
            <a:blip r:embed="rId4" cstate="print">
              <a:grayscl/>
              <a:lum bright="-29000"/>
            </a:blip>
            <a:stretch>
              <a:fillRect/>
            </a:stretch>
          </p:blipFill>
          <p:spPr>
            <a:xfrm rot="5400000">
              <a:off x="5294631" y="2397413"/>
              <a:ext cx="391540" cy="1980122"/>
            </a:xfrm>
            <a:prstGeom prst="rect">
              <a:avLst/>
            </a:prstGeom>
          </p:spPr>
        </p:pic>
        <p:pic>
          <p:nvPicPr>
            <p:cNvPr id="64" name="그림 63" descr="8.png"/>
            <p:cNvPicPr>
              <a:picLocks noChangeAspect="1"/>
            </p:cNvPicPr>
            <p:nvPr/>
          </p:nvPicPr>
          <p:blipFill>
            <a:blip r:embed="rId4" cstate="print">
              <a:grayscl/>
              <a:lum bright="13000"/>
            </a:blip>
            <a:stretch>
              <a:fillRect/>
            </a:stretch>
          </p:blipFill>
          <p:spPr>
            <a:xfrm rot="5400000">
              <a:off x="5198209" y="2428624"/>
              <a:ext cx="575683" cy="1980122"/>
            </a:xfrm>
            <a:prstGeom prst="rect">
              <a:avLst/>
            </a:prstGeom>
          </p:spPr>
        </p:pic>
        <p:pic>
          <p:nvPicPr>
            <p:cNvPr id="65" name="Picture 2" descr="D:\alvin\작업파일\비츠로시스 창원 교통선진화 입찰 프레젠테이션\png\53-1.png"/>
            <p:cNvPicPr>
              <a:picLocks noChangeAspect="1" noChangeArrowheads="1"/>
            </p:cNvPicPr>
            <p:nvPr/>
          </p:nvPicPr>
          <p:blipFill>
            <a:blip r:embed="rId5" cstate="print"/>
            <a:stretch>
              <a:fillRect/>
            </a:stretch>
          </p:blipFill>
          <p:spPr bwMode="auto">
            <a:xfrm rot="14577023" flipH="1" flipV="1">
              <a:off x="6066412" y="2669019"/>
              <a:ext cx="156725" cy="1280272"/>
            </a:xfrm>
            <a:prstGeom prst="rect">
              <a:avLst/>
            </a:prstGeom>
            <a:noFill/>
          </p:spPr>
        </p:pic>
        <p:pic>
          <p:nvPicPr>
            <p:cNvPr id="66" name="Picture 2" descr="D:\alvin\작업파일\비츠로시스 창원 교통선진화 입찰 프레젠테이션\png\53-1.png"/>
            <p:cNvPicPr>
              <a:picLocks noChangeAspect="1" noChangeArrowheads="1"/>
            </p:cNvPicPr>
            <p:nvPr/>
          </p:nvPicPr>
          <p:blipFill>
            <a:blip r:embed="rId5" cstate="print"/>
            <a:stretch>
              <a:fillRect/>
            </a:stretch>
          </p:blipFill>
          <p:spPr bwMode="auto">
            <a:xfrm rot="17822977" flipH="1">
              <a:off x="4741702" y="2669017"/>
              <a:ext cx="156725" cy="1280276"/>
            </a:xfrm>
            <a:prstGeom prst="rect">
              <a:avLst/>
            </a:prstGeom>
            <a:noFill/>
          </p:spPr>
        </p:pic>
      </p:grpSp>
      <p:grpSp>
        <p:nvGrpSpPr>
          <p:cNvPr id="67" name="그룹 66"/>
          <p:cNvGrpSpPr/>
          <p:nvPr/>
        </p:nvGrpSpPr>
        <p:grpSpPr>
          <a:xfrm>
            <a:off x="3301112" y="4941169"/>
            <a:ext cx="2442586" cy="1341959"/>
            <a:chOff x="443531" y="3501007"/>
            <a:chExt cx="1997571" cy="1750501"/>
          </a:xfrm>
        </p:grpSpPr>
        <p:grpSp>
          <p:nvGrpSpPr>
            <p:cNvPr id="68" name="그룹 67"/>
            <p:cNvGrpSpPr/>
            <p:nvPr/>
          </p:nvGrpSpPr>
          <p:grpSpPr>
            <a:xfrm>
              <a:off x="461794" y="3501007"/>
              <a:ext cx="1975422" cy="478985"/>
              <a:chOff x="619458" y="3449188"/>
              <a:chExt cx="3135220" cy="478985"/>
            </a:xfrm>
          </p:grpSpPr>
          <p:sp>
            <p:nvSpPr>
              <p:cNvPr id="72" name="모서리가 둥근 직사각형 71"/>
              <p:cNvSpPr/>
              <p:nvPr/>
            </p:nvSpPr>
            <p:spPr>
              <a:xfrm>
                <a:off x="619458" y="3449188"/>
                <a:ext cx="3135220" cy="419029"/>
              </a:xfrm>
              <a:prstGeom prst="roundRect">
                <a:avLst>
                  <a:gd name="adj" fmla="val 7388"/>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lIns="144000" rtlCol="0" anchor="ctr">
                <a:scene3d>
                  <a:camera prst="orthographicFront"/>
                  <a:lightRig rig="threePt" dir="t"/>
                </a:scene3d>
                <a:sp3d>
                  <a:bevelT w="1270" h="1270"/>
                  <a:bevelB w="1270" h="1270"/>
                </a:sp3d>
              </a:bodyPr>
              <a:lstStyle/>
              <a:p>
                <a:pPr algn="ctr" fontAlgn="base">
                  <a:spcBef>
                    <a:spcPct val="0"/>
                  </a:spcBef>
                  <a:spcAft>
                    <a:spcPts val="300"/>
                  </a:spcAft>
                  <a:buClr>
                    <a:srgbClr val="E60013"/>
                  </a:buClr>
                  <a:buSzPct val="100000"/>
                  <a:defRPr/>
                </a:pPr>
                <a:r>
                  <a:rPr lang="mn-MN" altLang="ko-KR" sz="1000" b="1" spc="-50" dirty="0">
                    <a:solidFill>
                      <a:schemeClr val="bg1"/>
                    </a:solidFill>
                    <a:effectLst>
                      <a:outerShdw blurRad="63500" sx="102000" sy="102000" algn="ctr" rotWithShape="0">
                        <a:prstClr val="black">
                          <a:alpha val="40000"/>
                        </a:prstClr>
                      </a:outerShdw>
                    </a:effectLst>
                    <a:latin typeface="Arial" panose="020B0604020202020204" pitchFamily="34" charset="0"/>
                    <a:ea typeface="나눔고딕 Bold" panose="020D0804000000000000" pitchFamily="50" charset="-127"/>
                    <a:cs typeface="Arial" panose="020B0604020202020204" pitchFamily="34" charset="0"/>
                  </a:rPr>
                  <a:t>Бүс нутгийн төвүүд</a:t>
                </a:r>
                <a:r>
                  <a:rPr lang="en-US" altLang="ko-KR" sz="1000" spc="-50" dirty="0">
                    <a:solidFill>
                      <a:schemeClr val="bg1"/>
                    </a:solidFill>
                    <a:effectLst>
                      <a:outerShdw blurRad="63500" sx="102000" sy="102000" algn="ctr" rotWithShape="0">
                        <a:prstClr val="black">
                          <a:alpha val="40000"/>
                        </a:prstClr>
                      </a:outerShdw>
                    </a:effectLst>
                    <a:latin typeface="나눔고딕 Bold" panose="020D0804000000000000" pitchFamily="50" charset="-127"/>
                    <a:ea typeface="나눔고딕 Bold" panose="020D0804000000000000" pitchFamily="50" charset="-127"/>
                  </a:rPr>
                  <a:t> </a:t>
                </a:r>
                <a:endParaRPr lang="ko-KR" altLang="en-US" sz="1000" spc="-50" dirty="0">
                  <a:solidFill>
                    <a:schemeClr val="bg1"/>
                  </a:solidFill>
                  <a:effectLst>
                    <a:outerShdw blurRad="63500" sx="102000" sy="102000" algn="ctr" rotWithShape="0">
                      <a:prstClr val="black">
                        <a:alpha val="40000"/>
                      </a:prstClr>
                    </a:outerShdw>
                  </a:effectLst>
                  <a:latin typeface="나눔고딕 Bold" panose="020D0804000000000000" pitchFamily="50" charset="-127"/>
                  <a:ea typeface="나눔고딕 Bold" panose="020D0804000000000000" pitchFamily="50" charset="-127"/>
                </a:endParaRPr>
              </a:p>
            </p:txBody>
          </p:sp>
          <p:sp>
            <p:nvSpPr>
              <p:cNvPr id="73" name="이등변 삼각형 72"/>
              <p:cNvSpPr/>
              <p:nvPr/>
            </p:nvSpPr>
            <p:spPr>
              <a:xfrm rot="10800000">
                <a:off x="688678" y="3856389"/>
                <a:ext cx="236121" cy="71784"/>
              </a:xfrm>
              <a:prstGeom prst="triangle">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scene3d>
                  <a:camera prst="orthographicFront"/>
                  <a:lightRig rig="threePt" dir="t"/>
                </a:scene3d>
                <a:sp3d>
                  <a:bevelT w="1270" h="1270"/>
                  <a:bevelB w="1270" h="1270"/>
                </a:sp3d>
              </a:bodyPr>
              <a:lstStyle/>
              <a:p>
                <a:pPr algn="ctr"/>
                <a:endParaRPr lang="ko-KR" altLang="en-US" sz="1600">
                  <a:latin typeface="나눔고딕 Bold" panose="020D0804000000000000" pitchFamily="50" charset="-127"/>
                  <a:ea typeface="나눔고딕 Bold" panose="020D0804000000000000" pitchFamily="50" charset="-127"/>
                </a:endParaRPr>
              </a:p>
            </p:txBody>
          </p:sp>
        </p:grpSp>
        <p:grpSp>
          <p:nvGrpSpPr>
            <p:cNvPr id="69" name="그룹 68"/>
            <p:cNvGrpSpPr/>
            <p:nvPr/>
          </p:nvGrpSpPr>
          <p:grpSpPr>
            <a:xfrm>
              <a:off x="443531" y="3933059"/>
              <a:ext cx="1997571" cy="1318449"/>
              <a:chOff x="598893" y="3933059"/>
              <a:chExt cx="2249291" cy="1318449"/>
            </a:xfrm>
          </p:grpSpPr>
          <p:sp>
            <p:nvSpPr>
              <p:cNvPr id="70" name="직사각형 69"/>
              <p:cNvSpPr/>
              <p:nvPr/>
            </p:nvSpPr>
            <p:spPr>
              <a:xfrm>
                <a:off x="623833" y="3963743"/>
                <a:ext cx="2224351" cy="1287765"/>
              </a:xfrm>
              <a:prstGeom prst="rect">
                <a:avLst/>
              </a:prstGeom>
              <a:solidFill>
                <a:schemeClr val="bg1"/>
              </a:solidFill>
              <a:ln w="12700">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lIns="91279" tIns="45640" rIns="91279" bIns="45640" rtlCol="0" anchor="ctr">
                <a:scene3d>
                  <a:camera prst="orthographicFront"/>
                  <a:lightRig rig="threePt" dir="t"/>
                </a:scene3d>
                <a:sp3d>
                  <a:bevelT w="1270" h="1270"/>
                  <a:bevelB w="1270" h="1270"/>
                </a:sp3d>
              </a:bodyPr>
              <a:lstStyle/>
              <a:p>
                <a:pPr algn="ctr"/>
                <a:endParaRPr lang="ko-KR" altLang="en-US" sz="1600">
                  <a:latin typeface="나눔고딕 Bold" panose="020D0804000000000000" pitchFamily="50" charset="-127"/>
                  <a:ea typeface="나눔고딕 Bold" panose="020D0804000000000000" pitchFamily="50" charset="-127"/>
                </a:endParaRPr>
              </a:p>
            </p:txBody>
          </p:sp>
          <p:sp>
            <p:nvSpPr>
              <p:cNvPr id="71" name="직사각형 70"/>
              <p:cNvSpPr/>
              <p:nvPr/>
            </p:nvSpPr>
            <p:spPr>
              <a:xfrm>
                <a:off x="598893" y="3933059"/>
                <a:ext cx="2244915" cy="923393"/>
              </a:xfrm>
              <a:prstGeom prst="rect">
                <a:avLst/>
              </a:prstGeom>
            </p:spPr>
            <p:txBody>
              <a:bodyPr wrap="square">
                <a:spAutoFit/>
              </a:bodyPr>
              <a:lstStyle/>
              <a:p>
                <a:pPr marL="179388" indent="-179388" defTabSz="1330325" eaLnBrk="0" latinLnBrk="0" hangingPunct="0">
                  <a:spcAft>
                    <a:spcPts val="600"/>
                  </a:spcAft>
                  <a:buSzPct val="100000"/>
                  <a:buFont typeface="Arial" pitchFamily="34" charset="0"/>
                  <a:buChar char="•"/>
                </a:pPr>
                <a:r>
                  <a:rPr lang="mn-MN" altLang="ko-KR" sz="10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Бүс нутгийн замын хөдөлгөөний мэдээллийг нэгтгэн, үүлэн төв рүү мэдээлэл дамжуулах үүрэг бүхий нэгдсэн төв</a:t>
                </a:r>
                <a:r>
                  <a:rPr lang="en-US" altLang="ko-KR" sz="1000" dirty="0">
                    <a:ln w="9525">
                      <a:solidFill>
                        <a:srgbClr val="4F81BD">
                          <a:shade val="50000"/>
                          <a:alpha val="0"/>
                        </a:srgbClr>
                      </a:solidFill>
                    </a:ln>
                    <a:effectLst>
                      <a:glow rad="63500">
                        <a:prstClr val="white">
                          <a:alpha val="40000"/>
                        </a:prstClr>
                      </a:glow>
                    </a:effectLst>
                    <a:latin typeface="Arial" panose="020B0604020202020204" pitchFamily="34" charset="0"/>
                    <a:ea typeface="나눔고딕 Bold" panose="020D0804000000000000" pitchFamily="50" charset="-127"/>
                    <a:cs typeface="Arial" panose="020B0604020202020204" pitchFamily="34" charset="0"/>
                  </a:rPr>
                  <a:t>.</a:t>
                </a:r>
              </a:p>
            </p:txBody>
          </p:sp>
        </p:grpSp>
      </p:grpSp>
      <p:pic>
        <p:nvPicPr>
          <p:cNvPr id="74" name="그림 73"/>
          <p:cNvPicPr/>
          <p:nvPr/>
        </p:nvPicPr>
        <p:blipFill>
          <a:blip r:embed="rId6" cstate="print">
            <a:extLst>
              <a:ext uri="{28A0092B-C50C-407E-A947-70E740481C1C}">
                <a14:useLocalDpi xmlns:a14="http://schemas.microsoft.com/office/drawing/2010/main" val="0"/>
              </a:ext>
            </a:extLst>
          </a:blip>
          <a:stretch>
            <a:fillRect/>
          </a:stretch>
        </p:blipFill>
        <p:spPr bwMode="auto">
          <a:xfrm>
            <a:off x="6084168" y="3283734"/>
            <a:ext cx="2664296" cy="1153378"/>
          </a:xfrm>
          <a:prstGeom prst="rect">
            <a:avLst/>
          </a:prstGeom>
          <a:noFill/>
          <a:ln>
            <a:noFill/>
          </a:ln>
        </p:spPr>
      </p:pic>
      <p:sp>
        <p:nvSpPr>
          <p:cNvPr id="78" name="직사각형 77"/>
          <p:cNvSpPr/>
          <p:nvPr/>
        </p:nvSpPr>
        <p:spPr>
          <a:xfrm>
            <a:off x="255847" y="908720"/>
            <a:ext cx="8888161" cy="396455"/>
          </a:xfrm>
          <a:prstGeom prst="rect">
            <a:avLst/>
          </a:prstGeom>
        </p:spPr>
        <p:txBody>
          <a:bodyPr wrap="square">
            <a:spAutoFit/>
          </a:bodyPr>
          <a:lstStyle/>
          <a:p>
            <a:pPr marL="361245" indent="-361245" eaLnBrk="0" fontAlgn="base" latinLnBrk="0" hangingPunct="0">
              <a:lnSpc>
                <a:spcPct val="120000"/>
              </a:lnSpc>
              <a:spcBef>
                <a:spcPct val="20000"/>
              </a:spcBef>
              <a:spcAft>
                <a:spcPct val="0"/>
              </a:spcAft>
              <a:buSzPct val="170000"/>
              <a:buBlip>
                <a:blip r:embed="rId7"/>
              </a:buBlip>
            </a:pPr>
            <a:r>
              <a:rPr kumimoji="1" lang="mn-MN" altLang="ko-KR" b="1" dirty="0">
                <a:solidFill>
                  <a:srgbClr val="000000"/>
                </a:solidFill>
                <a:latin typeface="Arial" panose="020B0604020202020204" pitchFamily="34" charset="0"/>
                <a:ea typeface="나눔고딕 ExtraBold" panose="020D0904000000000000" pitchFamily="50" charset="-127"/>
                <a:cs typeface="Arial" panose="020B0604020202020204" pitchFamily="34" charset="0"/>
              </a:rPr>
              <a:t>Үндэсний замын хөдөлгөөний мэдээллийн нэгдсэн төв</a:t>
            </a:r>
            <a:r>
              <a:rPr kumimoji="1" lang="mn-MN" altLang="ko-KR" dirty="0">
                <a:solidFill>
                  <a:srgbClr val="000000"/>
                </a:solidFill>
                <a:latin typeface="나눔고딕 ExtraBold" panose="020D0904000000000000" pitchFamily="50" charset="-127"/>
                <a:ea typeface="나눔고딕 ExtraBold" panose="020D0904000000000000" pitchFamily="50" charset="-127"/>
                <a:cs typeface="Arial" panose="020B0604020202020204" pitchFamily="34" charset="0"/>
              </a:rPr>
              <a:t> </a:t>
            </a:r>
            <a:endParaRPr kumimoji="1" lang="en-US" altLang="ko-KR" dirty="0">
              <a:solidFill>
                <a:srgbClr val="000000"/>
              </a:solidFill>
              <a:latin typeface="나눔고딕 ExtraBold" panose="020D0904000000000000" pitchFamily="50" charset="-127"/>
              <a:ea typeface="나눔고딕 ExtraBold" panose="020D0904000000000000" pitchFamily="50" charset="-127"/>
              <a:cs typeface="Arial" panose="020B0604020202020204" pitchFamily="34" charset="0"/>
            </a:endParaRPr>
          </a:p>
        </p:txBody>
      </p:sp>
      <p:sp>
        <p:nvSpPr>
          <p:cNvPr id="85" name="TextBox 84"/>
          <p:cNvSpPr txBox="1"/>
          <p:nvPr/>
        </p:nvSpPr>
        <p:spPr>
          <a:xfrm>
            <a:off x="143508" y="44624"/>
            <a:ext cx="8856984" cy="523220"/>
          </a:xfrm>
          <a:prstGeom prst="rect">
            <a:avLst/>
          </a:prstGeom>
          <a:noFill/>
        </p:spPr>
        <p:txBody>
          <a:bodyPr wrap="square" rtlCol="0">
            <a:spAutoFit/>
          </a:bodyPr>
          <a:lstStyle/>
          <a:p>
            <a:pPr algn="ctr" defTabSz="913860">
              <a:buSzPct val="130000"/>
              <a:defRPr lang="ko-KR" altLang="en-US"/>
            </a:pPr>
            <a:r>
              <a:rPr kumimoji="1" lang="mn-MN" altLang="ko-KR" sz="2800" dirty="0">
                <a:solidFill>
                  <a:srgbClr val="FFFFFF"/>
                </a:solidFill>
                <a:latin typeface="Arial" panose="020B0604020202020204" pitchFamily="34" charset="0"/>
                <a:ea typeface="나눔고딕 ExtraBold" panose="020D0904000000000000" pitchFamily="50" charset="-127"/>
                <a:cs typeface="Arial" panose="020B0604020202020204" pitchFamily="34" charset="0"/>
              </a:rPr>
              <a:t>ТУС-н дэд системүүдийн суурь дизайн</a:t>
            </a:r>
            <a:endParaRPr kumimoji="1" lang="en-US" altLang="ko-KR" sz="2800" dirty="0">
              <a:solidFill>
                <a:srgbClr val="FFFFFF"/>
              </a:solidFill>
              <a:latin typeface="Arial" panose="020B0604020202020204" pitchFamily="34" charset="0"/>
              <a:ea typeface="나눔고딕 ExtraBold" panose="020D0904000000000000" pitchFamily="50" charset="-127"/>
              <a:cs typeface="Arial" panose="020B0604020202020204" pitchFamily="34" charset="0"/>
            </a:endParaRPr>
          </a:p>
        </p:txBody>
      </p:sp>
      <p:sp>
        <p:nvSpPr>
          <p:cNvPr id="86" name="슬라이드 번호 개체 틀 2"/>
          <p:cNvSpPr txBox="1">
            <a:spLocks/>
          </p:cNvSpPr>
          <p:nvPr/>
        </p:nvSpPr>
        <p:spPr>
          <a:xfrm>
            <a:off x="8748464" y="6597352"/>
            <a:ext cx="360040" cy="241086"/>
          </a:xfrm>
          <a:prstGeom prst="rect">
            <a:avLst/>
          </a:prstGeom>
        </p:spPr>
        <p:txBody>
          <a:bodyPr/>
          <a:lstStyle>
            <a:defPPr>
              <a:defRPr lang="ko-KR"/>
            </a:defPPr>
            <a:lvl1pPr marL="0" algn="l" defTabSz="914400" rtl="0" eaLnBrk="1" latinLnBrk="1" hangingPunct="1">
              <a:defRPr sz="1800" kern="1200">
                <a:solidFill>
                  <a:schemeClr val="tx1"/>
                </a:solidFill>
                <a:latin typeface="+mn-lt"/>
                <a:ea typeface="+mn-ea"/>
                <a:cs typeface="+mn-cs"/>
              </a:defRPr>
            </a:lvl1pPr>
            <a:lvl2pPr marL="457200" algn="l" defTabSz="914400" rtl="0" eaLnBrk="1" latinLnBrk="1" hangingPunct="1">
              <a:defRPr sz="1800" kern="1200">
                <a:solidFill>
                  <a:schemeClr val="tx1"/>
                </a:solidFill>
                <a:latin typeface="+mn-lt"/>
                <a:ea typeface="+mn-ea"/>
                <a:cs typeface="+mn-cs"/>
              </a:defRPr>
            </a:lvl2pPr>
            <a:lvl3pPr marL="914400" algn="l" defTabSz="914400" rtl="0" eaLnBrk="1" latinLnBrk="1" hangingPunct="1">
              <a:defRPr sz="1800" kern="1200">
                <a:solidFill>
                  <a:schemeClr val="tx1"/>
                </a:solidFill>
                <a:latin typeface="+mn-lt"/>
                <a:ea typeface="+mn-ea"/>
                <a:cs typeface="+mn-cs"/>
              </a:defRPr>
            </a:lvl3pPr>
            <a:lvl4pPr marL="1371600" algn="l" defTabSz="914400" rtl="0" eaLnBrk="1" latinLnBrk="1" hangingPunct="1">
              <a:defRPr sz="1800" kern="1200">
                <a:solidFill>
                  <a:schemeClr val="tx1"/>
                </a:solidFill>
                <a:latin typeface="+mn-lt"/>
                <a:ea typeface="+mn-ea"/>
                <a:cs typeface="+mn-cs"/>
              </a:defRPr>
            </a:lvl4pPr>
            <a:lvl5pPr marL="1828800" algn="l" defTabSz="914400" rtl="0" eaLnBrk="1" latinLnBrk="1" hangingPunct="1">
              <a:defRPr sz="1800" kern="1200">
                <a:solidFill>
                  <a:schemeClr val="tx1"/>
                </a:solidFill>
                <a:latin typeface="+mn-lt"/>
                <a:ea typeface="+mn-ea"/>
                <a:cs typeface="+mn-cs"/>
              </a:defRPr>
            </a:lvl5pPr>
            <a:lvl6pPr marL="2286000" algn="l" defTabSz="914400" rtl="0" eaLnBrk="1" latinLnBrk="1" hangingPunct="1">
              <a:defRPr sz="1800" kern="1200">
                <a:solidFill>
                  <a:schemeClr val="tx1"/>
                </a:solidFill>
                <a:latin typeface="+mn-lt"/>
                <a:ea typeface="+mn-ea"/>
                <a:cs typeface="+mn-cs"/>
              </a:defRPr>
            </a:lvl6pPr>
            <a:lvl7pPr marL="2743200" algn="l" defTabSz="914400" rtl="0" eaLnBrk="1" latinLnBrk="1" hangingPunct="1">
              <a:defRPr sz="1800" kern="1200">
                <a:solidFill>
                  <a:schemeClr val="tx1"/>
                </a:solidFill>
                <a:latin typeface="+mn-lt"/>
                <a:ea typeface="+mn-ea"/>
                <a:cs typeface="+mn-cs"/>
              </a:defRPr>
            </a:lvl7pPr>
            <a:lvl8pPr marL="3200400" algn="l" defTabSz="914400" rtl="0" eaLnBrk="1" latinLnBrk="1" hangingPunct="1">
              <a:defRPr sz="1800" kern="1200">
                <a:solidFill>
                  <a:schemeClr val="tx1"/>
                </a:solidFill>
                <a:latin typeface="+mn-lt"/>
                <a:ea typeface="+mn-ea"/>
                <a:cs typeface="+mn-cs"/>
              </a:defRPr>
            </a:lvl8pPr>
            <a:lvl9pPr marL="3657600" algn="l" defTabSz="914400" rtl="0" eaLnBrk="1" latinLnBrk="1" hangingPunct="1">
              <a:defRPr sz="1800" kern="1200">
                <a:solidFill>
                  <a:schemeClr val="tx1"/>
                </a:solidFill>
                <a:latin typeface="+mn-lt"/>
                <a:ea typeface="+mn-ea"/>
                <a:cs typeface="+mn-cs"/>
              </a:defRPr>
            </a:lvl9pPr>
          </a:lstStyle>
          <a:p>
            <a:pPr algn="r"/>
            <a:r>
              <a:rPr lang="de-DE" sz="1000" dirty="0">
                <a:latin typeface="나눔고딕 ExtraBold" panose="020D0904000000000000" pitchFamily="50" charset="-127"/>
                <a:ea typeface="나눔고딕 ExtraBold" panose="020D0904000000000000" pitchFamily="50" charset="-127"/>
                <a:cs typeface="Arial" panose="020B0604020202020204" pitchFamily="34" charset="0"/>
              </a:rPr>
              <a:t>43</a:t>
            </a:r>
          </a:p>
        </p:txBody>
      </p:sp>
      <p:grpSp>
        <p:nvGrpSpPr>
          <p:cNvPr id="87" name="그룹 86"/>
          <p:cNvGrpSpPr/>
          <p:nvPr/>
        </p:nvGrpSpPr>
        <p:grpSpPr>
          <a:xfrm>
            <a:off x="1823822" y="1360998"/>
            <a:ext cx="6996387" cy="1318463"/>
            <a:chOff x="1302430" y="1031263"/>
            <a:chExt cx="7089641" cy="855884"/>
          </a:xfrm>
        </p:grpSpPr>
        <p:sp>
          <p:nvSpPr>
            <p:cNvPr id="88" name="직사각형 87"/>
            <p:cNvSpPr/>
            <p:nvPr/>
          </p:nvSpPr>
          <p:spPr>
            <a:xfrm>
              <a:off x="1302431" y="1031263"/>
              <a:ext cx="7085993" cy="855883"/>
            </a:xfrm>
            <a:prstGeom prst="rect">
              <a:avLst/>
            </a:prstGeom>
            <a:solidFill>
              <a:sysClr val="window" lastClr="FFFFFF"/>
            </a:solidFill>
            <a:effectLst>
              <a:outerShdw blurRad="63500" algn="ctr" rotWithShape="0">
                <a:prstClr val="black">
                  <a:alpha val="45000"/>
                </a:prstClr>
              </a:outerShdw>
            </a:effectLst>
          </p:spPr>
          <p:txBody>
            <a:bodyPr lIns="180000" tIns="36000" rIns="180000" bIns="36000" anchor="ctr">
              <a:scene3d>
                <a:camera prst="orthographicFront"/>
                <a:lightRig rig="threePt" dir="t"/>
              </a:scene3d>
              <a:sp3d>
                <a:bevelT w="0" h="0" prst="artDeco"/>
                <a:bevelB w="0" h="0"/>
                <a:contourClr>
                  <a:schemeClr val="tx2">
                    <a:lumMod val="50000"/>
                  </a:schemeClr>
                </a:contourClr>
              </a:sp3d>
            </a:bodyPr>
            <a:lstStyle/>
            <a:p>
              <a:pPr lvl="0" fontAlgn="base" latinLnBrk="0">
                <a:lnSpc>
                  <a:spcPct val="110000"/>
                </a:lnSpc>
                <a:spcBef>
                  <a:spcPct val="0"/>
                </a:spcBef>
                <a:spcAft>
                  <a:spcPts val="600"/>
                </a:spcAft>
              </a:pPr>
              <a:r>
                <a:rPr kumimoji="1" lang="en-US" altLang="ko-KR" sz="1200" b="1" kern="0" spc="-30" dirty="0">
                  <a:ln w="3175">
                    <a:solidFill>
                      <a:srgbClr val="FFFFFF">
                        <a:alpha val="0"/>
                      </a:srgbClr>
                    </a:solidFill>
                  </a:ln>
                  <a:solidFill>
                    <a:srgbClr val="ED2024">
                      <a:lumMod val="50000"/>
                    </a:srgbClr>
                  </a:solidFill>
                  <a:latin typeface="Arial" panose="020B0604020202020204" pitchFamily="34" charset="0"/>
                  <a:ea typeface="나눔고딕 ExtraBold" panose="020D0904000000000000" pitchFamily="50" charset="-127"/>
                  <a:cs typeface="Arial" panose="020B0604020202020204" pitchFamily="34" charset="0"/>
                </a:rPr>
                <a:t>- </a:t>
              </a:r>
              <a:r>
                <a:rPr kumimoji="1" lang="mn-MN" altLang="ko-KR" sz="1200" b="1" kern="0" spc="-30" dirty="0">
                  <a:ln w="3175">
                    <a:solidFill>
                      <a:srgbClr val="FFFFFF">
                        <a:alpha val="0"/>
                      </a:srgbClr>
                    </a:solidFill>
                  </a:ln>
                  <a:solidFill>
                    <a:srgbClr val="ED2024">
                      <a:lumMod val="50000"/>
                    </a:srgbClr>
                  </a:solidFill>
                  <a:latin typeface="Arial" panose="020B0604020202020204" pitchFamily="34" charset="0"/>
                  <a:ea typeface="나눔고딕 ExtraBold" panose="020D0904000000000000" pitchFamily="50" charset="-127"/>
                  <a:cs typeface="Arial" panose="020B0604020202020204" pitchFamily="34" charset="0"/>
                </a:rPr>
                <a:t>Үндэсний замын хөдөлгөөний мэдээллийн нэгдсэн төв нь үүлэн технологид суурилсан дата төв байна</a:t>
              </a:r>
              <a:r>
                <a:rPr kumimoji="1" lang="en-US" altLang="ko-KR" sz="1200" b="1" kern="0" spc="-30" dirty="0">
                  <a:ln w="3175">
                    <a:solidFill>
                      <a:srgbClr val="FFFFFF">
                        <a:alpha val="0"/>
                      </a:srgbClr>
                    </a:solidFill>
                  </a:ln>
                  <a:solidFill>
                    <a:srgbClr val="ED2024">
                      <a:lumMod val="50000"/>
                    </a:srgbClr>
                  </a:solidFill>
                  <a:latin typeface="Arial" panose="020B0604020202020204" pitchFamily="34" charset="0"/>
                  <a:ea typeface="나눔고딕 ExtraBold" panose="020D0904000000000000" pitchFamily="50" charset="-127"/>
                  <a:cs typeface="Arial" panose="020B0604020202020204" pitchFamily="34" charset="0"/>
                </a:rPr>
                <a:t>.</a:t>
              </a:r>
            </a:p>
            <a:p>
              <a:pPr lvl="0" fontAlgn="base" latinLnBrk="0">
                <a:lnSpc>
                  <a:spcPct val="110000"/>
                </a:lnSpc>
                <a:spcBef>
                  <a:spcPct val="0"/>
                </a:spcBef>
                <a:spcAft>
                  <a:spcPts val="600"/>
                </a:spcAft>
              </a:pPr>
              <a:r>
                <a:rPr kumimoji="1" lang="en-US" altLang="ko-KR" sz="1200" b="1" kern="0" spc="-30" dirty="0">
                  <a:ln w="3175">
                    <a:solidFill>
                      <a:srgbClr val="FFFFFF">
                        <a:alpha val="0"/>
                      </a:srgbClr>
                    </a:solidFill>
                  </a:ln>
                  <a:solidFill>
                    <a:srgbClr val="ED2024">
                      <a:lumMod val="50000"/>
                    </a:srgbClr>
                  </a:solidFill>
                  <a:latin typeface="Arial" panose="020B0604020202020204" pitchFamily="34" charset="0"/>
                  <a:ea typeface="나눔고딕 ExtraBold" panose="020D0904000000000000" pitchFamily="50" charset="-127"/>
                  <a:cs typeface="Arial" panose="020B0604020202020204" pitchFamily="34" charset="0"/>
                </a:rPr>
                <a:t>- </a:t>
              </a:r>
              <a:r>
                <a:rPr kumimoji="1" lang="mn-MN" altLang="ko-KR" sz="1200" b="1" kern="0" spc="-30" dirty="0">
                  <a:ln w="3175">
                    <a:solidFill>
                      <a:srgbClr val="FFFFFF">
                        <a:alpha val="0"/>
                      </a:srgbClr>
                    </a:solidFill>
                  </a:ln>
                  <a:solidFill>
                    <a:srgbClr val="ED2024">
                      <a:lumMod val="50000"/>
                    </a:srgbClr>
                  </a:solidFill>
                  <a:latin typeface="Arial" panose="020B0604020202020204" pitchFamily="34" charset="0"/>
                  <a:ea typeface="나눔고딕 ExtraBold" panose="020D0904000000000000" pitchFamily="50" charset="-127"/>
                  <a:cs typeface="Arial" panose="020B0604020202020204" pitchFamily="34" charset="0"/>
                </a:rPr>
                <a:t>Удирдлагын төв нь бүх ТУС-н замын хөдөлгөөний төвүүдээс (</a:t>
              </a:r>
              <a:r>
                <a:rPr kumimoji="1" lang="en-US" altLang="ko-KR" sz="1200" b="1" kern="0" spc="-30" dirty="0">
                  <a:ln w="3175">
                    <a:solidFill>
                      <a:srgbClr val="FFFFFF">
                        <a:alpha val="0"/>
                      </a:srgbClr>
                    </a:solidFill>
                  </a:ln>
                  <a:solidFill>
                    <a:srgbClr val="ED2024">
                      <a:lumMod val="50000"/>
                    </a:srgbClr>
                  </a:solidFill>
                  <a:latin typeface="Arial" panose="020B0604020202020204" pitchFamily="34" charset="0"/>
                  <a:ea typeface="나눔고딕 ExtraBold" panose="020D0904000000000000" pitchFamily="50" charset="-127"/>
                  <a:cs typeface="Arial" panose="020B0604020202020204" pitchFamily="34" charset="0"/>
                </a:rPr>
                <a:t>BIS/BMS) </a:t>
              </a:r>
              <a:r>
                <a:rPr kumimoji="1" lang="mn-MN" altLang="ko-KR" sz="1200" b="1" kern="0" spc="-30" dirty="0">
                  <a:ln w="3175">
                    <a:solidFill>
                      <a:srgbClr val="FFFFFF">
                        <a:alpha val="0"/>
                      </a:srgbClr>
                    </a:solidFill>
                  </a:ln>
                  <a:solidFill>
                    <a:srgbClr val="ED2024">
                      <a:lumMod val="50000"/>
                    </a:srgbClr>
                  </a:solidFill>
                  <a:latin typeface="Arial" panose="020B0604020202020204" pitchFamily="34" charset="0"/>
                  <a:ea typeface="나눔고딕 ExtraBold" panose="020D0904000000000000" pitchFamily="50" charset="-127"/>
                  <a:cs typeface="Arial" panose="020B0604020202020204" pitchFamily="34" charset="0"/>
                </a:rPr>
                <a:t>бодит цагийн горимд мэдээллүүдийг төрөл, бүс нутаг болон үйл ажиллагаагаар нь ангилан цуглуулж, нэгтгэж боловсруулна</a:t>
              </a:r>
              <a:r>
                <a:rPr kumimoji="1" lang="en-US" altLang="ko-KR" sz="1200" b="1" kern="0" spc="-30" dirty="0">
                  <a:ln w="3175">
                    <a:solidFill>
                      <a:srgbClr val="FFFFFF">
                        <a:alpha val="0"/>
                      </a:srgbClr>
                    </a:solidFill>
                  </a:ln>
                  <a:solidFill>
                    <a:srgbClr val="ED2024">
                      <a:lumMod val="50000"/>
                    </a:srgbClr>
                  </a:solidFill>
                  <a:latin typeface="Arial" panose="020B0604020202020204" pitchFamily="34" charset="0"/>
                  <a:ea typeface="나눔고딕 ExtraBold" panose="020D0904000000000000" pitchFamily="50" charset="-127"/>
                  <a:cs typeface="Arial" panose="020B0604020202020204" pitchFamily="34" charset="0"/>
                </a:rPr>
                <a:t>.</a:t>
              </a:r>
            </a:p>
          </p:txBody>
        </p:sp>
        <p:sp>
          <p:nvSpPr>
            <p:cNvPr id="89" name="직사각형 88"/>
            <p:cNvSpPr/>
            <p:nvPr/>
          </p:nvSpPr>
          <p:spPr>
            <a:xfrm>
              <a:off x="1302430" y="1031263"/>
              <a:ext cx="45006" cy="855884"/>
            </a:xfrm>
            <a:prstGeom prst="rect">
              <a:avLst/>
            </a:prstGeom>
            <a:gradFill>
              <a:gsLst>
                <a:gs pos="50000">
                  <a:srgbClr val="006E7C">
                    <a:lumMod val="60000"/>
                    <a:lumOff val="40000"/>
                  </a:srgbClr>
                </a:gs>
                <a:gs pos="99167">
                  <a:srgbClr val="006E7C"/>
                </a:gs>
                <a:gs pos="0">
                  <a:srgbClr val="006E7C"/>
                </a:gs>
              </a:gsLst>
              <a:lin ang="16200000" scaled="1"/>
            </a:gradFill>
            <a:ln w="25400" cap="flat" cmpd="sng" algn="ctr">
              <a:noFill/>
              <a:prstDash val="solid"/>
            </a:ln>
            <a:effectLst/>
          </p:spPr>
          <p:txBody>
            <a:bodyPr rtlCol="0" anchor="ctr">
              <a:scene3d>
                <a:camera prst="orthographicFront"/>
                <a:lightRig rig="threePt" dir="t"/>
              </a:scene3d>
              <a:sp3d>
                <a:bevelT w="0" h="0"/>
                <a:bevelB w="0" h="0"/>
              </a:sp3d>
            </a:bodyPr>
            <a:lstStyle/>
            <a:p>
              <a:pPr marL="0" marR="0" lvl="0" indent="0" algn="ctr" defTabSz="914400" eaLnBrk="1" fontAlgn="base" latinLnBrk="0" hangingPunct="1">
                <a:lnSpc>
                  <a:spcPct val="110000"/>
                </a:lnSpc>
                <a:spcBef>
                  <a:spcPct val="0"/>
                </a:spcBef>
                <a:spcAft>
                  <a:spcPct val="0"/>
                </a:spcAft>
                <a:buClrTx/>
                <a:buSzTx/>
                <a:buFontTx/>
                <a:buNone/>
                <a:tabLst/>
                <a:defRPr/>
              </a:pPr>
              <a:endParaRPr kumimoji="1" lang="ko-KR" altLang="en-US" sz="1200" b="0" i="0" u="none" strike="noStrike" kern="0" cap="none" spc="0" normalizeH="0" baseline="0" noProof="0">
                <a:ln w="3175">
                  <a:solidFill>
                    <a:srgbClr val="FFFFFF">
                      <a:alpha val="0"/>
                    </a:srgbClr>
                  </a:solidFill>
                </a:ln>
                <a:solidFill>
                  <a:srgbClr val="FFFFFF"/>
                </a:solidFill>
                <a:effectLst/>
                <a:uLnTx/>
                <a:uFillTx/>
                <a:latin typeface="나눔고딕 Bold" panose="020D0804000000000000" pitchFamily="50" charset="-127"/>
                <a:ea typeface="나눔고딕 Bold" panose="020D0804000000000000" pitchFamily="50" charset="-127"/>
                <a:cs typeface="+mn-cs"/>
              </a:endParaRPr>
            </a:p>
          </p:txBody>
        </p:sp>
        <p:sp>
          <p:nvSpPr>
            <p:cNvPr id="90" name="직사각형 89"/>
            <p:cNvSpPr/>
            <p:nvPr/>
          </p:nvSpPr>
          <p:spPr>
            <a:xfrm>
              <a:off x="8347065" y="1031263"/>
              <a:ext cx="45006" cy="855884"/>
            </a:xfrm>
            <a:prstGeom prst="rect">
              <a:avLst/>
            </a:prstGeom>
            <a:gradFill>
              <a:gsLst>
                <a:gs pos="50000">
                  <a:srgbClr val="006E7C">
                    <a:lumMod val="60000"/>
                    <a:lumOff val="40000"/>
                  </a:srgbClr>
                </a:gs>
                <a:gs pos="99167">
                  <a:srgbClr val="006E7C"/>
                </a:gs>
                <a:gs pos="0">
                  <a:srgbClr val="006E7C"/>
                </a:gs>
              </a:gsLst>
              <a:lin ang="16200000" scaled="1"/>
            </a:gradFill>
            <a:ln w="25400" cap="flat" cmpd="sng" algn="ctr">
              <a:noFill/>
              <a:prstDash val="solid"/>
            </a:ln>
            <a:effectLst/>
          </p:spPr>
          <p:txBody>
            <a:bodyPr rtlCol="0" anchor="ctr">
              <a:scene3d>
                <a:camera prst="orthographicFront"/>
                <a:lightRig rig="threePt" dir="t"/>
              </a:scene3d>
              <a:sp3d>
                <a:bevelT w="0" h="0"/>
                <a:bevelB w="0" h="0"/>
              </a:sp3d>
            </a:bodyPr>
            <a:lstStyle/>
            <a:p>
              <a:pPr marL="0" marR="0" lvl="0" indent="0" algn="ctr" defTabSz="914400" eaLnBrk="1" fontAlgn="base" latinLnBrk="0" hangingPunct="1">
                <a:lnSpc>
                  <a:spcPct val="110000"/>
                </a:lnSpc>
                <a:spcBef>
                  <a:spcPct val="0"/>
                </a:spcBef>
                <a:spcAft>
                  <a:spcPct val="0"/>
                </a:spcAft>
                <a:buClrTx/>
                <a:buSzTx/>
                <a:buFontTx/>
                <a:buNone/>
                <a:tabLst/>
                <a:defRPr/>
              </a:pPr>
              <a:endParaRPr kumimoji="1" lang="ko-KR" altLang="en-US" sz="1200" b="0" i="0" u="none" strike="noStrike" kern="0" cap="none" spc="0" normalizeH="0" baseline="0" noProof="0">
                <a:ln w="3175">
                  <a:solidFill>
                    <a:srgbClr val="FFFFFF">
                      <a:alpha val="0"/>
                    </a:srgbClr>
                  </a:solidFill>
                </a:ln>
                <a:solidFill>
                  <a:srgbClr val="FFFFFF"/>
                </a:solidFill>
                <a:effectLst/>
                <a:uLnTx/>
                <a:uFillTx/>
                <a:latin typeface="나눔고딕 Bold" panose="020D0804000000000000" pitchFamily="50" charset="-127"/>
                <a:ea typeface="나눔고딕 Bold" panose="020D0804000000000000" pitchFamily="50" charset="-127"/>
                <a:cs typeface="+mn-cs"/>
              </a:endParaRPr>
            </a:p>
          </p:txBody>
        </p:sp>
      </p:grpSp>
    </p:spTree>
    <p:extLst>
      <p:ext uri="{BB962C8B-B14F-4D97-AF65-F5344CB8AC3E}">
        <p14:creationId xmlns:p14="http://schemas.microsoft.com/office/powerpoint/2010/main" val="1560869517"/>
      </p:ext>
    </p:extLst>
  </p:cSld>
  <p:clrMapOvr>
    <a:masterClrMapping/>
  </p:clrMapOvr>
  <p:transition>
    <p:fade/>
  </p:transition>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직사각형 5"/>
          <p:cNvSpPr/>
          <p:nvPr/>
        </p:nvSpPr>
        <p:spPr>
          <a:xfrm>
            <a:off x="1588" y="2742009"/>
            <a:ext cx="9144000" cy="414337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062" tIns="45530" rIns="91062" bIns="45530" anchor="ctr"/>
          <a:lstStyle/>
          <a:p>
            <a:pPr algn="ctr">
              <a:defRPr/>
            </a:pPr>
            <a:endParaRPr lang="ko-KR" altLang="en-US" b="1">
              <a:solidFill>
                <a:prstClr val="white"/>
              </a:solidFill>
              <a:latin typeface="Times New Roman" panose="02020603050405020304" pitchFamily="18" charset="0"/>
              <a:cs typeface="Times New Roman" panose="02020603050405020304" pitchFamily="18" charset="0"/>
            </a:endParaRPr>
          </a:p>
        </p:txBody>
      </p:sp>
      <p:graphicFrame>
        <p:nvGraphicFramePr>
          <p:cNvPr id="77" name="표 76"/>
          <p:cNvGraphicFramePr>
            <a:graphicFrameLocks noGrp="1"/>
          </p:cNvGraphicFramePr>
          <p:nvPr>
            <p:extLst>
              <p:ext uri="{D42A27DB-BD31-4B8C-83A1-F6EECF244321}">
                <p14:modId xmlns:p14="http://schemas.microsoft.com/office/powerpoint/2010/main" val="1826482263"/>
              </p:ext>
            </p:extLst>
          </p:nvPr>
        </p:nvGraphicFramePr>
        <p:xfrm>
          <a:off x="460655" y="3368880"/>
          <a:ext cx="8287809" cy="2880320"/>
        </p:xfrm>
        <a:graphic>
          <a:graphicData uri="http://schemas.openxmlformats.org/drawingml/2006/table">
            <a:tbl>
              <a:tblPr firstRow="1" firstCol="1" bandRow="1">
                <a:tableStyleId>{5C22544A-7EE6-4342-B048-85BDC9FD1C3A}</a:tableStyleId>
              </a:tblPr>
              <a:tblGrid>
                <a:gridCol w="1735081">
                  <a:extLst>
                    <a:ext uri="{9D8B030D-6E8A-4147-A177-3AD203B41FA5}">
                      <a16:colId xmlns:a16="http://schemas.microsoft.com/office/drawing/2014/main" val="20000"/>
                    </a:ext>
                  </a:extLst>
                </a:gridCol>
                <a:gridCol w="3159890">
                  <a:extLst>
                    <a:ext uri="{9D8B030D-6E8A-4147-A177-3AD203B41FA5}">
                      <a16:colId xmlns:a16="http://schemas.microsoft.com/office/drawing/2014/main" val="20001"/>
                    </a:ext>
                  </a:extLst>
                </a:gridCol>
                <a:gridCol w="3392838">
                  <a:extLst>
                    <a:ext uri="{9D8B030D-6E8A-4147-A177-3AD203B41FA5}">
                      <a16:colId xmlns:a16="http://schemas.microsoft.com/office/drawing/2014/main" val="20002"/>
                    </a:ext>
                  </a:extLst>
                </a:gridCol>
              </a:tblGrid>
              <a:tr h="492548">
                <a:tc>
                  <a:txBody>
                    <a:bodyPr/>
                    <a:lstStyle/>
                    <a:p>
                      <a:pPr algn="ctr">
                        <a:lnSpc>
                          <a:spcPct val="115000"/>
                        </a:lnSpc>
                        <a:spcAft>
                          <a:spcPts val="0"/>
                        </a:spcAft>
                      </a:pPr>
                      <a:r>
                        <a:rPr lang="mn-MN" sz="1200" b="1" kern="100" dirty="0">
                          <a:solidFill>
                            <a:srgbClr val="000000"/>
                          </a:solidFill>
                          <a:effectLst/>
                          <a:latin typeface="Arial" panose="020B0604020202020204" pitchFamily="34" charset="0"/>
                          <a:ea typeface="나눔고딕 ExtraBold" panose="020D0904000000000000" pitchFamily="50" charset="-127"/>
                          <a:cs typeface="Arial" panose="020B0604020202020204" pitchFamily="34" charset="0"/>
                        </a:rPr>
                        <a:t>Ангилал</a:t>
                      </a:r>
                      <a:endParaRPr lang="ko-KR" sz="1200" b="1" kern="100" dirty="0">
                        <a:effectLst/>
                        <a:latin typeface="Arial" panose="020B0604020202020204" pitchFamily="34" charset="0"/>
                        <a:ea typeface="나눔고딕 ExtraBold" panose="020D0904000000000000" pitchFamily="50" charset="-127"/>
                        <a:cs typeface="Arial" panose="020B0604020202020204" pitchFamily="34" charset="0"/>
                      </a:endParaRPr>
                    </a:p>
                  </a:txBody>
                  <a:tcPr marL="68580" marR="68580" marT="0"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rgbClr val="0070C0"/>
                    </a:solidFill>
                  </a:tcPr>
                </a:tc>
                <a:tc>
                  <a:txBody>
                    <a:bodyPr/>
                    <a:lstStyle/>
                    <a:p>
                      <a:pPr algn="ctr">
                        <a:lnSpc>
                          <a:spcPct val="115000"/>
                        </a:lnSpc>
                        <a:spcAft>
                          <a:spcPts val="0"/>
                        </a:spcAft>
                      </a:pPr>
                      <a:r>
                        <a:rPr lang="mn-MN" sz="1200" b="1" kern="100" dirty="0">
                          <a:solidFill>
                            <a:srgbClr val="000000"/>
                          </a:solidFill>
                          <a:effectLst/>
                          <a:latin typeface="Arial" panose="020B0604020202020204" pitchFamily="34" charset="0"/>
                          <a:ea typeface="나눔고딕 ExtraBold" panose="020D0904000000000000" pitchFamily="50" charset="-127"/>
                          <a:cs typeface="Arial" panose="020B0604020202020204" pitchFamily="34" charset="0"/>
                        </a:rPr>
                        <a:t>Энгийн дата төв</a:t>
                      </a:r>
                      <a:endParaRPr lang="ko-KR" sz="1200" b="1" kern="100" dirty="0">
                        <a:effectLst/>
                        <a:latin typeface="Arial" panose="020B0604020202020204" pitchFamily="34" charset="0"/>
                        <a:ea typeface="나눔고딕 ExtraBold" panose="020D0904000000000000" pitchFamily="50" charset="-127"/>
                        <a:cs typeface="Arial" panose="020B0604020202020204" pitchFamily="34" charset="0"/>
                      </a:endParaRPr>
                    </a:p>
                  </a:txBody>
                  <a:tcPr marL="68580" marR="68580" marT="0"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rgbClr val="0070C0"/>
                    </a:solidFill>
                  </a:tcPr>
                </a:tc>
                <a:tc>
                  <a:txBody>
                    <a:bodyPr/>
                    <a:lstStyle/>
                    <a:p>
                      <a:pPr algn="ctr">
                        <a:lnSpc>
                          <a:spcPct val="115000"/>
                        </a:lnSpc>
                        <a:spcAft>
                          <a:spcPts val="0"/>
                        </a:spcAft>
                      </a:pPr>
                      <a:r>
                        <a:rPr lang="mn-MN" sz="1200" b="1" kern="100" dirty="0">
                          <a:solidFill>
                            <a:srgbClr val="000000"/>
                          </a:solidFill>
                          <a:effectLst/>
                          <a:latin typeface="Arial" panose="020B0604020202020204" pitchFamily="34" charset="0"/>
                          <a:ea typeface="나눔고딕 ExtraBold" panose="020D0904000000000000" pitchFamily="50" charset="-127"/>
                          <a:cs typeface="Arial" panose="020B0604020202020204" pitchFamily="34" charset="0"/>
                        </a:rPr>
                        <a:t>Үүлэн дата төв</a:t>
                      </a:r>
                      <a:endParaRPr lang="ko-KR" sz="1200" b="1" kern="100" dirty="0">
                        <a:effectLst/>
                        <a:latin typeface="Arial" panose="020B0604020202020204" pitchFamily="34" charset="0"/>
                        <a:ea typeface="나눔고딕 ExtraBold" panose="020D0904000000000000" pitchFamily="50" charset="-127"/>
                        <a:cs typeface="Arial" panose="020B0604020202020204" pitchFamily="34" charset="0"/>
                      </a:endParaRPr>
                    </a:p>
                  </a:txBody>
                  <a:tcPr marL="68580" marR="68580" marT="0"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rgbClr val="0070C0"/>
                    </a:solidFill>
                  </a:tcPr>
                </a:tc>
                <a:extLst>
                  <a:ext uri="{0D108BD9-81ED-4DB2-BD59-A6C34878D82A}">
                    <a16:rowId xmlns:a16="http://schemas.microsoft.com/office/drawing/2014/main" val="10000"/>
                  </a:ext>
                </a:extLst>
              </a:tr>
              <a:tr h="629647">
                <a:tc>
                  <a:txBody>
                    <a:bodyPr/>
                    <a:lstStyle/>
                    <a:p>
                      <a:pPr algn="ctr" fontAlgn="ctr" latinLnBrk="0">
                        <a:lnSpc>
                          <a:spcPct val="115000"/>
                        </a:lnSpc>
                        <a:spcAft>
                          <a:spcPts val="0"/>
                        </a:spcAft>
                      </a:pPr>
                      <a:r>
                        <a:rPr lang="mn-MN" sz="1100" kern="0">
                          <a:solidFill>
                            <a:srgbClr val="000000"/>
                          </a:solidFill>
                          <a:effectLst/>
                          <a:latin typeface="Arial" panose="020B0604020202020204" pitchFamily="34" charset="0"/>
                          <a:ea typeface="Malgun Gothic" panose="020B0503020000020004" pitchFamily="34" charset="-127"/>
                          <a:cs typeface="Arial" panose="020B0604020202020204" pitchFamily="34" charset="0"/>
                        </a:rPr>
                        <a:t>Мэдээллийн технологийн дэд бүтэц</a:t>
                      </a:r>
                      <a:r>
                        <a:rPr lang="en-US" sz="1100" kern="0">
                          <a:solidFill>
                            <a:srgbClr val="000000"/>
                          </a:solidFill>
                          <a:effectLst/>
                          <a:latin typeface="Arial" panose="020B0604020202020204" pitchFamily="34" charset="0"/>
                          <a:ea typeface="Malgun Gothic" panose="020B0503020000020004" pitchFamily="34" charset="-127"/>
                          <a:cs typeface="Arial" panose="020B0604020202020204" pitchFamily="34" charset="0"/>
                        </a:rPr>
                        <a:t>.</a:t>
                      </a:r>
                      <a:endParaRPr lang="en-US" sz="1100" kern="10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accent6">
                        <a:lumMod val="20000"/>
                        <a:lumOff val="80000"/>
                      </a:schemeClr>
                    </a:solidFill>
                  </a:tcPr>
                </a:tc>
                <a:tc>
                  <a:txBody>
                    <a:bodyPr/>
                    <a:lstStyle/>
                    <a:p>
                      <a:pPr marL="342900" lvl="0" indent="-342900">
                        <a:lnSpc>
                          <a:spcPct val="115000"/>
                        </a:lnSpc>
                        <a:spcBef>
                          <a:spcPts val="300"/>
                        </a:spcBef>
                        <a:spcAft>
                          <a:spcPts val="300"/>
                        </a:spcAft>
                        <a:buSzPts val="900"/>
                        <a:buFont typeface="Times New Roman" panose="02020603050405020304" pitchFamily="18" charset="0"/>
                        <a:buChar char="▫"/>
                      </a:pPr>
                      <a:r>
                        <a:rPr lang="mn-MN" sz="1100" kern="100">
                          <a:effectLst/>
                          <a:latin typeface="Arial" panose="020B0604020202020204" pitchFamily="34" charset="0"/>
                          <a:ea typeface="휴먼명조"/>
                          <a:cs typeface="Arial" panose="020B0604020202020204" pitchFamily="34" charset="0"/>
                        </a:rPr>
                        <a:t>Олон платформ</a:t>
                      </a:r>
                      <a:endParaRPr lang="en-US" sz="1000" kern="100">
                        <a:effectLst/>
                        <a:latin typeface="Arial" panose="020B0604020202020204" pitchFamily="34" charset="0"/>
                        <a:ea typeface="휴먼명조"/>
                        <a:cs typeface="Arial" panose="020B0604020202020204" pitchFamily="34" charset="0"/>
                      </a:endParaRPr>
                    </a:p>
                    <a:p>
                      <a:pPr marL="342900" lvl="0" indent="-342900">
                        <a:lnSpc>
                          <a:spcPct val="115000"/>
                        </a:lnSpc>
                        <a:spcBef>
                          <a:spcPts val="300"/>
                        </a:spcBef>
                        <a:spcAft>
                          <a:spcPts val="300"/>
                        </a:spcAft>
                        <a:buSzPts val="900"/>
                        <a:buFont typeface="Times New Roman" panose="02020603050405020304" pitchFamily="18" charset="0"/>
                        <a:buChar char="▫"/>
                      </a:pPr>
                      <a:r>
                        <a:rPr lang="en-US" sz="1100" kern="100">
                          <a:effectLst/>
                          <a:latin typeface="Arial" panose="020B0604020202020204" pitchFamily="34" charset="0"/>
                          <a:ea typeface="휴먼명조"/>
                          <a:cs typeface="Arial" panose="020B0604020202020204" pitchFamily="34" charset="0"/>
                        </a:rPr>
                        <a:t>(</a:t>
                      </a:r>
                      <a:r>
                        <a:rPr lang="mn-MN" sz="1100" kern="100">
                          <a:effectLst/>
                          <a:latin typeface="Arial" panose="020B0604020202020204" pitchFamily="34" charset="0"/>
                          <a:ea typeface="휴먼명조"/>
                          <a:cs typeface="Arial" panose="020B0604020202020204" pitchFamily="34" charset="0"/>
                        </a:rPr>
                        <a:t>Үндсэн фрейм</a:t>
                      </a:r>
                      <a:r>
                        <a:rPr lang="en-US" sz="1100" kern="100">
                          <a:effectLst/>
                          <a:latin typeface="Arial" panose="020B0604020202020204" pitchFamily="34" charset="0"/>
                          <a:ea typeface="휴먼명조"/>
                          <a:cs typeface="Arial" panose="020B0604020202020204" pitchFamily="34" charset="0"/>
                        </a:rPr>
                        <a:t>, UNIX, Windows)</a:t>
                      </a:r>
                      <a:endParaRPr lang="en-US" sz="1000" kern="100">
                        <a:effectLst/>
                        <a:latin typeface="Arial" panose="020B0604020202020204" pitchFamily="34" charset="0"/>
                        <a:ea typeface="휴먼명조"/>
                        <a:cs typeface="Arial" panose="020B0604020202020204" pitchFamily="34" charset="0"/>
                      </a:endParaRPr>
                    </a:p>
                  </a:txBody>
                  <a:tcPr marL="68580" marR="68580" marT="0"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tc>
                  <a:txBody>
                    <a:bodyPr/>
                    <a:lstStyle/>
                    <a:p>
                      <a:pPr marL="342900" lvl="0" indent="-342900">
                        <a:lnSpc>
                          <a:spcPct val="115000"/>
                        </a:lnSpc>
                        <a:spcBef>
                          <a:spcPts val="300"/>
                        </a:spcBef>
                        <a:spcAft>
                          <a:spcPts val="300"/>
                        </a:spcAft>
                        <a:buSzPts val="900"/>
                        <a:buFont typeface="Times New Roman" panose="02020603050405020304" pitchFamily="18" charset="0"/>
                        <a:buChar char="▫"/>
                      </a:pPr>
                      <a:r>
                        <a:rPr lang="mn-MN" sz="1100" kern="100" dirty="0">
                          <a:effectLst/>
                          <a:latin typeface="Arial" panose="020B0604020202020204" pitchFamily="34" charset="0"/>
                          <a:ea typeface="휴먼명조"/>
                          <a:cs typeface="Arial" panose="020B0604020202020204" pitchFamily="34" charset="0"/>
                        </a:rPr>
                        <a:t>Нэг платформ</a:t>
                      </a:r>
                      <a:endParaRPr lang="en-US" sz="1000" kern="100" dirty="0">
                        <a:effectLst/>
                        <a:latin typeface="Arial" panose="020B0604020202020204" pitchFamily="34" charset="0"/>
                        <a:ea typeface="휴먼명조"/>
                        <a:cs typeface="Arial" panose="020B0604020202020204" pitchFamily="34" charset="0"/>
                      </a:endParaRPr>
                    </a:p>
                    <a:p>
                      <a:pPr marL="342900" lvl="0" indent="-342900">
                        <a:lnSpc>
                          <a:spcPct val="115000"/>
                        </a:lnSpc>
                        <a:spcBef>
                          <a:spcPts val="300"/>
                        </a:spcBef>
                        <a:spcAft>
                          <a:spcPts val="300"/>
                        </a:spcAft>
                        <a:buSzPts val="900"/>
                        <a:buFont typeface="Times New Roman" panose="02020603050405020304" pitchFamily="18" charset="0"/>
                        <a:buChar char="▫"/>
                      </a:pPr>
                      <a:r>
                        <a:rPr lang="en-US" sz="1100" kern="100" dirty="0">
                          <a:effectLst/>
                          <a:latin typeface="Arial" panose="020B0604020202020204" pitchFamily="34" charset="0"/>
                          <a:ea typeface="휴먼명조"/>
                          <a:cs typeface="Arial" panose="020B0604020202020204" pitchFamily="34" charset="0"/>
                        </a:rPr>
                        <a:t>(</a:t>
                      </a:r>
                      <a:r>
                        <a:rPr lang="mn-MN" sz="1100" kern="100" dirty="0">
                          <a:effectLst/>
                          <a:latin typeface="Arial" panose="020B0604020202020204" pitchFamily="34" charset="0"/>
                          <a:ea typeface="휴먼명조"/>
                          <a:cs typeface="Arial" panose="020B0604020202020204" pitchFamily="34" charset="0"/>
                        </a:rPr>
                        <a:t>Одоогоор</a:t>
                      </a:r>
                      <a:r>
                        <a:rPr lang="en-US" sz="1100" kern="100" dirty="0">
                          <a:effectLst/>
                          <a:latin typeface="Arial" panose="020B0604020202020204" pitchFamily="34" charset="0"/>
                          <a:ea typeface="휴먼명조"/>
                          <a:cs typeface="Arial" panose="020B0604020202020204" pitchFamily="34" charset="0"/>
                        </a:rPr>
                        <a:t>, </a:t>
                      </a:r>
                      <a:r>
                        <a:rPr lang="mn-MN" sz="1100" kern="100" dirty="0">
                          <a:effectLst/>
                          <a:latin typeface="Arial" panose="020B0604020202020204" pitchFamily="34" charset="0"/>
                          <a:ea typeface="휴먼명조"/>
                          <a:cs typeface="Arial" panose="020B0604020202020204" pitchFamily="34" charset="0"/>
                        </a:rPr>
                        <a:t>ихэнх нь </a:t>
                      </a:r>
                      <a:r>
                        <a:rPr lang="en-US" sz="1100" kern="100" dirty="0">
                          <a:effectLst/>
                          <a:latin typeface="Arial" panose="020B0604020202020204" pitchFamily="34" charset="0"/>
                          <a:ea typeface="휴먼명조"/>
                          <a:cs typeface="Arial" panose="020B0604020202020204" pitchFamily="34" charset="0"/>
                        </a:rPr>
                        <a:t>windows-</a:t>
                      </a:r>
                      <a:r>
                        <a:rPr lang="mn-MN" sz="1100" kern="100" dirty="0">
                          <a:effectLst/>
                          <a:latin typeface="Arial" panose="020B0604020202020204" pitchFamily="34" charset="0"/>
                          <a:ea typeface="휴먼명조"/>
                          <a:cs typeface="Arial" panose="020B0604020202020204" pitchFamily="34" charset="0"/>
                        </a:rPr>
                        <a:t>д суурилсан</a:t>
                      </a:r>
                      <a:r>
                        <a:rPr lang="en-US" sz="1100" kern="100" dirty="0">
                          <a:effectLst/>
                          <a:latin typeface="Arial" panose="020B0604020202020204" pitchFamily="34" charset="0"/>
                          <a:ea typeface="휴먼명조"/>
                          <a:cs typeface="Arial" panose="020B0604020202020204" pitchFamily="34" charset="0"/>
                        </a:rPr>
                        <a:t>)</a:t>
                      </a:r>
                      <a:endParaRPr lang="en-US" sz="1000" kern="100" dirty="0">
                        <a:effectLst/>
                        <a:latin typeface="Arial" panose="020B0604020202020204" pitchFamily="34" charset="0"/>
                        <a:ea typeface="휴먼명조"/>
                        <a:cs typeface="Arial" panose="020B0604020202020204" pitchFamily="34" charset="0"/>
                      </a:endParaRPr>
                    </a:p>
                  </a:txBody>
                  <a:tcPr marL="68580" marR="68580" marT="0"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extLst>
                  <a:ext uri="{0D108BD9-81ED-4DB2-BD59-A6C34878D82A}">
                    <a16:rowId xmlns:a16="http://schemas.microsoft.com/office/drawing/2014/main" val="10001"/>
                  </a:ext>
                </a:extLst>
              </a:tr>
              <a:tr h="564239">
                <a:tc>
                  <a:txBody>
                    <a:bodyPr/>
                    <a:lstStyle/>
                    <a:p>
                      <a:pPr algn="ctr" fontAlgn="ctr" latinLnBrk="0">
                        <a:lnSpc>
                          <a:spcPct val="115000"/>
                        </a:lnSpc>
                        <a:spcAft>
                          <a:spcPts val="0"/>
                        </a:spcAft>
                      </a:pPr>
                      <a:r>
                        <a:rPr lang="mn-MN" sz="1100" kern="0">
                          <a:solidFill>
                            <a:srgbClr val="000000"/>
                          </a:solidFill>
                          <a:effectLst/>
                          <a:latin typeface="Arial" panose="020B0604020202020204" pitchFamily="34" charset="0"/>
                          <a:ea typeface="Malgun Gothic" panose="020B0503020000020004" pitchFamily="34" charset="-127"/>
                          <a:cs typeface="Arial" panose="020B0604020202020204" pitchFamily="34" charset="0"/>
                        </a:rPr>
                        <a:t>Цахилгааны чадал</a:t>
                      </a:r>
                      <a:endParaRPr lang="en-US" sz="1100" kern="10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accent6">
                        <a:lumMod val="20000"/>
                        <a:lumOff val="80000"/>
                      </a:schemeClr>
                    </a:solidFill>
                  </a:tcPr>
                </a:tc>
                <a:tc>
                  <a:txBody>
                    <a:bodyPr/>
                    <a:lstStyle/>
                    <a:p>
                      <a:pPr marL="342900" lvl="0" indent="-342900">
                        <a:lnSpc>
                          <a:spcPct val="115000"/>
                        </a:lnSpc>
                        <a:spcBef>
                          <a:spcPts val="300"/>
                        </a:spcBef>
                        <a:spcAft>
                          <a:spcPts val="300"/>
                        </a:spcAft>
                        <a:buSzPts val="900"/>
                        <a:buFont typeface="Times New Roman" panose="02020603050405020304" pitchFamily="18" charset="0"/>
                        <a:buChar char="▫"/>
                      </a:pPr>
                      <a:r>
                        <a:rPr lang="mn-MN" sz="1100" kern="100">
                          <a:effectLst/>
                          <a:latin typeface="Arial" panose="020B0604020202020204" pitchFamily="34" charset="0"/>
                          <a:ea typeface="휴먼명조"/>
                          <a:cs typeface="Arial" panose="020B0604020202020204" pitchFamily="34" charset="0"/>
                        </a:rPr>
                        <a:t>Бага чадал</a:t>
                      </a:r>
                      <a:r>
                        <a:rPr lang="en-US" sz="1100" kern="100">
                          <a:effectLst/>
                          <a:latin typeface="Arial" panose="020B0604020202020204" pitchFamily="34" charset="0"/>
                          <a:ea typeface="휴먼명조"/>
                          <a:cs typeface="Arial" panose="020B0604020202020204" pitchFamily="34" charset="0"/>
                        </a:rPr>
                        <a:t> (1 ~ 3 KW/Rack)</a:t>
                      </a:r>
                      <a:endParaRPr lang="en-US" sz="1000" kern="100">
                        <a:effectLst/>
                        <a:latin typeface="Arial" panose="020B0604020202020204" pitchFamily="34" charset="0"/>
                        <a:ea typeface="휴먼명조"/>
                        <a:cs typeface="Arial" panose="020B0604020202020204" pitchFamily="34" charset="0"/>
                      </a:endParaRPr>
                    </a:p>
                  </a:txBody>
                  <a:tcPr marL="68580" marR="68580" marT="0"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tc>
                  <a:txBody>
                    <a:bodyPr/>
                    <a:lstStyle/>
                    <a:p>
                      <a:pPr marL="342900" lvl="0" indent="-342900">
                        <a:lnSpc>
                          <a:spcPct val="115000"/>
                        </a:lnSpc>
                        <a:spcBef>
                          <a:spcPts val="300"/>
                        </a:spcBef>
                        <a:spcAft>
                          <a:spcPts val="300"/>
                        </a:spcAft>
                        <a:buSzPts val="900"/>
                        <a:buFont typeface="Times New Roman" panose="02020603050405020304" pitchFamily="18" charset="0"/>
                        <a:buChar char="▫"/>
                      </a:pPr>
                      <a:r>
                        <a:rPr lang="mn-MN" sz="1100" kern="100" dirty="0">
                          <a:effectLst/>
                          <a:latin typeface="Arial" panose="020B0604020202020204" pitchFamily="34" charset="0"/>
                          <a:ea typeface="휴먼명조"/>
                          <a:cs typeface="Arial" panose="020B0604020202020204" pitchFamily="34" charset="0"/>
                        </a:rPr>
                        <a:t>Өндөр чадал</a:t>
                      </a:r>
                      <a:r>
                        <a:rPr lang="en-US" sz="1100" kern="100" dirty="0">
                          <a:effectLst/>
                          <a:latin typeface="Arial" panose="020B0604020202020204" pitchFamily="34" charset="0"/>
                          <a:ea typeface="휴먼명조"/>
                          <a:cs typeface="Arial" panose="020B0604020202020204" pitchFamily="34" charset="0"/>
                        </a:rPr>
                        <a:t> (10 KW/rack </a:t>
                      </a:r>
                      <a:r>
                        <a:rPr lang="mn-MN" sz="1100" kern="100" dirty="0">
                          <a:effectLst/>
                          <a:latin typeface="Arial" panose="020B0604020202020204" pitchFamily="34" charset="0"/>
                          <a:ea typeface="휴먼명조"/>
                          <a:cs typeface="Arial" panose="020B0604020202020204" pitchFamily="34" charset="0"/>
                        </a:rPr>
                        <a:t>эсвэл</a:t>
                      </a:r>
                      <a:r>
                        <a:rPr lang="mn-MN" sz="1100" kern="100" baseline="0" dirty="0">
                          <a:effectLst/>
                          <a:latin typeface="Arial" panose="020B0604020202020204" pitchFamily="34" charset="0"/>
                          <a:ea typeface="휴먼명조"/>
                          <a:cs typeface="Arial" panose="020B0604020202020204" pitchFamily="34" charset="0"/>
                        </a:rPr>
                        <a:t> үүнээс дээш</a:t>
                      </a:r>
                      <a:r>
                        <a:rPr lang="en-US" sz="1100" kern="100" dirty="0">
                          <a:effectLst/>
                          <a:latin typeface="Arial" panose="020B0604020202020204" pitchFamily="34" charset="0"/>
                          <a:ea typeface="휴먼명조"/>
                          <a:cs typeface="Arial" panose="020B0604020202020204" pitchFamily="34" charset="0"/>
                        </a:rPr>
                        <a:t>)</a:t>
                      </a:r>
                      <a:endParaRPr lang="en-US" sz="1000" kern="100" dirty="0">
                        <a:effectLst/>
                        <a:latin typeface="Arial" panose="020B0604020202020204" pitchFamily="34" charset="0"/>
                        <a:ea typeface="휴먼명조"/>
                        <a:cs typeface="Arial" panose="020B0604020202020204" pitchFamily="34" charset="0"/>
                      </a:endParaRPr>
                    </a:p>
                  </a:txBody>
                  <a:tcPr marL="68580" marR="68580" marT="0"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extLst>
                  <a:ext uri="{0D108BD9-81ED-4DB2-BD59-A6C34878D82A}">
                    <a16:rowId xmlns:a16="http://schemas.microsoft.com/office/drawing/2014/main" val="10002"/>
                  </a:ext>
                </a:extLst>
              </a:tr>
              <a:tr h="629647">
                <a:tc>
                  <a:txBody>
                    <a:bodyPr/>
                    <a:lstStyle/>
                    <a:p>
                      <a:pPr algn="ctr" fontAlgn="ctr" latinLnBrk="0">
                        <a:lnSpc>
                          <a:spcPct val="115000"/>
                        </a:lnSpc>
                        <a:spcAft>
                          <a:spcPts val="0"/>
                        </a:spcAft>
                      </a:pPr>
                      <a:r>
                        <a:rPr lang="mn-MN" sz="1100" kern="0">
                          <a:solidFill>
                            <a:srgbClr val="000000"/>
                          </a:solidFill>
                          <a:effectLst/>
                          <a:latin typeface="Arial" panose="020B0604020202020204" pitchFamily="34" charset="0"/>
                          <a:ea typeface="Malgun Gothic" panose="020B0503020000020004" pitchFamily="34" charset="-127"/>
                          <a:cs typeface="Arial" panose="020B0604020202020204" pitchFamily="34" charset="0"/>
                        </a:rPr>
                        <a:t>Дата төвийн бүтэц</a:t>
                      </a:r>
                      <a:endParaRPr lang="en-US" sz="1100" kern="10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accent6">
                        <a:lumMod val="20000"/>
                        <a:lumOff val="80000"/>
                      </a:schemeClr>
                    </a:solidFill>
                  </a:tcPr>
                </a:tc>
                <a:tc>
                  <a:txBody>
                    <a:bodyPr/>
                    <a:lstStyle/>
                    <a:p>
                      <a:pPr marL="342900" lvl="0" indent="-342900">
                        <a:lnSpc>
                          <a:spcPct val="115000"/>
                        </a:lnSpc>
                        <a:spcBef>
                          <a:spcPts val="300"/>
                        </a:spcBef>
                        <a:spcAft>
                          <a:spcPts val="300"/>
                        </a:spcAft>
                        <a:buSzPts val="900"/>
                        <a:buFont typeface="Times New Roman" panose="02020603050405020304" pitchFamily="18" charset="0"/>
                        <a:buChar char="▫"/>
                      </a:pPr>
                      <a:r>
                        <a:rPr lang="mn-MN" sz="1100" kern="100">
                          <a:effectLst/>
                          <a:latin typeface="Arial" panose="020B0604020202020204" pitchFamily="34" charset="0"/>
                          <a:ea typeface="휴먼명조"/>
                          <a:cs typeface="Arial" panose="020B0604020202020204" pitchFamily="34" charset="0"/>
                        </a:rPr>
                        <a:t>Байгууламжийг өргөтгөхөд уян хатан биш</a:t>
                      </a:r>
                      <a:r>
                        <a:rPr lang="en-US" sz="1100" kern="100">
                          <a:effectLst/>
                          <a:latin typeface="Arial" panose="020B0604020202020204" pitchFamily="34" charset="0"/>
                          <a:ea typeface="휴먼명조"/>
                          <a:cs typeface="Arial" panose="020B0604020202020204" pitchFamily="34" charset="0"/>
                        </a:rPr>
                        <a:t> </a:t>
                      </a:r>
                      <a:endParaRPr lang="en-US" sz="1000" kern="100">
                        <a:effectLst/>
                        <a:latin typeface="Arial" panose="020B0604020202020204" pitchFamily="34" charset="0"/>
                        <a:ea typeface="휴먼명조"/>
                        <a:cs typeface="Arial" panose="020B0604020202020204" pitchFamily="34" charset="0"/>
                      </a:endParaRPr>
                    </a:p>
                  </a:txBody>
                  <a:tcPr marL="68580" marR="68580" marT="0"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tc>
                  <a:txBody>
                    <a:bodyPr/>
                    <a:lstStyle/>
                    <a:p>
                      <a:pPr marL="342900" lvl="0" indent="-342900">
                        <a:lnSpc>
                          <a:spcPct val="115000"/>
                        </a:lnSpc>
                        <a:spcBef>
                          <a:spcPts val="300"/>
                        </a:spcBef>
                        <a:spcAft>
                          <a:spcPts val="300"/>
                        </a:spcAft>
                        <a:buSzPts val="900"/>
                        <a:buFont typeface="Times New Roman" panose="02020603050405020304" pitchFamily="18" charset="0"/>
                        <a:buChar char="▫"/>
                      </a:pPr>
                      <a:r>
                        <a:rPr lang="mn-MN" sz="1100" kern="100" dirty="0">
                          <a:effectLst/>
                          <a:latin typeface="Arial" panose="020B0604020202020204" pitchFamily="34" charset="0"/>
                          <a:ea typeface="휴먼명조"/>
                          <a:cs typeface="Arial" panose="020B0604020202020204" pitchFamily="34" charset="0"/>
                        </a:rPr>
                        <a:t>МТ-н дэд бүтцийг өргөтгөхөд уян хатан</a:t>
                      </a:r>
                      <a:r>
                        <a:rPr lang="en-US" sz="1100" kern="100" dirty="0">
                          <a:effectLst/>
                          <a:latin typeface="Arial" panose="020B0604020202020204" pitchFamily="34" charset="0"/>
                          <a:ea typeface="휴먼명조"/>
                          <a:cs typeface="Arial" panose="020B0604020202020204" pitchFamily="34" charset="0"/>
                        </a:rPr>
                        <a:t> </a:t>
                      </a:r>
                      <a:r>
                        <a:rPr lang="mn-MN" sz="1100" kern="100" dirty="0">
                          <a:effectLst/>
                          <a:latin typeface="Arial" panose="020B0604020202020204" pitchFamily="34" charset="0"/>
                          <a:ea typeface="휴먼명조"/>
                          <a:cs typeface="Arial" panose="020B0604020202020204" pitchFamily="34" charset="0"/>
                        </a:rPr>
                        <a:t>             </a:t>
                      </a:r>
                      <a:r>
                        <a:rPr lang="en-US" sz="1100" kern="100" dirty="0">
                          <a:effectLst/>
                          <a:latin typeface="Arial" panose="020B0604020202020204" pitchFamily="34" charset="0"/>
                          <a:ea typeface="휴먼명조"/>
                          <a:cs typeface="Arial" panose="020B0604020202020204" pitchFamily="34" charset="0"/>
                        </a:rPr>
                        <a:t>(</a:t>
                      </a:r>
                      <a:r>
                        <a:rPr lang="mn-MN" sz="1100" kern="100" dirty="0">
                          <a:effectLst/>
                          <a:latin typeface="Arial" panose="020B0604020202020204" pitchFamily="34" charset="0"/>
                          <a:ea typeface="휴먼명조"/>
                          <a:cs typeface="Arial" panose="020B0604020202020204" pitchFamily="34" charset="0"/>
                        </a:rPr>
                        <a:t>модулар бүтэц</a:t>
                      </a:r>
                      <a:r>
                        <a:rPr lang="en-US" sz="1100" kern="100" dirty="0">
                          <a:effectLst/>
                          <a:latin typeface="Arial" panose="020B0604020202020204" pitchFamily="34" charset="0"/>
                          <a:ea typeface="휴먼명조"/>
                          <a:cs typeface="Arial" panose="020B0604020202020204" pitchFamily="34" charset="0"/>
                        </a:rPr>
                        <a:t>)</a:t>
                      </a:r>
                      <a:endParaRPr lang="en-US" sz="1000" kern="100" dirty="0">
                        <a:effectLst/>
                        <a:latin typeface="Arial" panose="020B0604020202020204" pitchFamily="34" charset="0"/>
                        <a:ea typeface="휴먼명조"/>
                        <a:cs typeface="Arial" panose="020B0604020202020204" pitchFamily="34" charset="0"/>
                      </a:endParaRPr>
                    </a:p>
                  </a:txBody>
                  <a:tcPr marL="68580" marR="68580" marT="0"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extLst>
                  <a:ext uri="{0D108BD9-81ED-4DB2-BD59-A6C34878D82A}">
                    <a16:rowId xmlns:a16="http://schemas.microsoft.com/office/drawing/2014/main" val="10003"/>
                  </a:ext>
                </a:extLst>
              </a:tr>
              <a:tr h="564239">
                <a:tc>
                  <a:txBody>
                    <a:bodyPr/>
                    <a:lstStyle/>
                    <a:p>
                      <a:pPr algn="ctr" fontAlgn="ctr" latinLnBrk="0">
                        <a:lnSpc>
                          <a:spcPct val="115000"/>
                        </a:lnSpc>
                        <a:spcAft>
                          <a:spcPts val="0"/>
                        </a:spcAft>
                      </a:pPr>
                      <a:r>
                        <a:rPr lang="mn-MN" sz="1100" kern="0" dirty="0">
                          <a:solidFill>
                            <a:srgbClr val="000000"/>
                          </a:solidFill>
                          <a:effectLst/>
                          <a:latin typeface="Arial" panose="020B0604020202020204" pitchFamily="34" charset="0"/>
                          <a:ea typeface="Malgun Gothic" panose="020B0503020000020004" pitchFamily="34" charset="-127"/>
                          <a:cs typeface="Arial" panose="020B0604020202020204" pitchFamily="34" charset="0"/>
                        </a:rPr>
                        <a:t>Үйл ажиллагаа</a:t>
                      </a:r>
                      <a:endParaRPr lang="en-US" sz="1100" kern="100" dirty="0">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accent6">
                        <a:lumMod val="20000"/>
                        <a:lumOff val="80000"/>
                      </a:schemeClr>
                    </a:solidFill>
                  </a:tcPr>
                </a:tc>
                <a:tc>
                  <a:txBody>
                    <a:bodyPr/>
                    <a:lstStyle/>
                    <a:p>
                      <a:pPr marL="342900" lvl="0" indent="-342900">
                        <a:lnSpc>
                          <a:spcPct val="115000"/>
                        </a:lnSpc>
                        <a:spcBef>
                          <a:spcPts val="300"/>
                        </a:spcBef>
                        <a:spcAft>
                          <a:spcPts val="300"/>
                        </a:spcAft>
                        <a:buSzPts val="900"/>
                        <a:buFont typeface="Times New Roman" panose="02020603050405020304" pitchFamily="18" charset="0"/>
                        <a:buChar char="▫"/>
                      </a:pPr>
                      <a:r>
                        <a:rPr lang="mn-MN" sz="1100" kern="100" dirty="0">
                          <a:effectLst/>
                          <a:latin typeface="Arial" panose="020B0604020202020204" pitchFamily="34" charset="0"/>
                          <a:ea typeface="휴먼명조"/>
                          <a:cs typeface="Arial" panose="020B0604020202020204" pitchFamily="34" charset="0"/>
                        </a:rPr>
                        <a:t>Бие даасан МТ-н дэд бүтэц болон тоног төхөөрөмжийн удирдлага </a:t>
                      </a:r>
                      <a:endParaRPr lang="en-US" sz="1000" kern="100" dirty="0">
                        <a:effectLst/>
                        <a:latin typeface="Arial" panose="020B0604020202020204" pitchFamily="34" charset="0"/>
                        <a:ea typeface="휴먼명조"/>
                        <a:cs typeface="Arial" panose="020B0604020202020204" pitchFamily="34" charset="0"/>
                      </a:endParaRPr>
                    </a:p>
                  </a:txBody>
                  <a:tcPr marL="68580" marR="68580" marT="0"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tc>
                  <a:txBody>
                    <a:bodyPr/>
                    <a:lstStyle/>
                    <a:p>
                      <a:pPr marL="342900" lvl="0" indent="-342900">
                        <a:lnSpc>
                          <a:spcPct val="115000"/>
                        </a:lnSpc>
                        <a:spcBef>
                          <a:spcPts val="300"/>
                        </a:spcBef>
                        <a:spcAft>
                          <a:spcPts val="300"/>
                        </a:spcAft>
                        <a:buSzPts val="900"/>
                        <a:buFont typeface="Times New Roman" panose="02020603050405020304" pitchFamily="18" charset="0"/>
                        <a:buChar char="▫"/>
                      </a:pPr>
                      <a:r>
                        <a:rPr lang="mn-MN" sz="1100" kern="100" dirty="0">
                          <a:effectLst/>
                          <a:latin typeface="Arial" panose="020B0604020202020204" pitchFamily="34" charset="0"/>
                          <a:ea typeface="휴먼명조"/>
                          <a:cs typeface="Arial" panose="020B0604020202020204" pitchFamily="34" charset="0"/>
                        </a:rPr>
                        <a:t>Тогтвортой, үр ашигтай нэгдсэн удирдлага</a:t>
                      </a:r>
                      <a:r>
                        <a:rPr lang="en-US" sz="1100" kern="100" dirty="0">
                          <a:effectLst/>
                          <a:latin typeface="Arial" panose="020B0604020202020204" pitchFamily="34" charset="0"/>
                          <a:ea typeface="휴먼명조"/>
                          <a:cs typeface="Arial" panose="020B0604020202020204" pitchFamily="34" charset="0"/>
                        </a:rPr>
                        <a:t> </a:t>
                      </a:r>
                      <a:endParaRPr lang="en-US" sz="1000" kern="100" dirty="0">
                        <a:effectLst/>
                        <a:latin typeface="Arial" panose="020B0604020202020204" pitchFamily="34" charset="0"/>
                        <a:ea typeface="휴먼명조"/>
                        <a:cs typeface="Arial" panose="020B0604020202020204" pitchFamily="34" charset="0"/>
                      </a:endParaRPr>
                    </a:p>
                  </a:txBody>
                  <a:tcPr marL="68580" marR="68580" marT="0"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extLst>
                  <a:ext uri="{0D108BD9-81ED-4DB2-BD59-A6C34878D82A}">
                    <a16:rowId xmlns:a16="http://schemas.microsoft.com/office/drawing/2014/main" val="10004"/>
                  </a:ext>
                </a:extLst>
              </a:tr>
            </a:tbl>
          </a:graphicData>
        </a:graphic>
      </p:graphicFrame>
      <p:sp>
        <p:nvSpPr>
          <p:cNvPr id="2" name="직사각형 1"/>
          <p:cNvSpPr/>
          <p:nvPr/>
        </p:nvSpPr>
        <p:spPr>
          <a:xfrm>
            <a:off x="5364088" y="3264417"/>
            <a:ext cx="3384376" cy="3116911"/>
          </a:xfrm>
          <a:prstGeom prst="rect">
            <a:avLst/>
          </a:prstGeom>
          <a:noFill/>
          <a:ln w="19050">
            <a:solidFill>
              <a:schemeClr val="bg1"/>
            </a:solidFill>
          </a:ln>
          <a:effectLst>
            <a:glow rad="38100">
              <a:srgbClr val="FF0000"/>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a:latin typeface="나눔고딕 Bold" panose="020D0804000000000000" pitchFamily="50" charset="-127"/>
              <a:ea typeface="나눔고딕 Bold" panose="020D0804000000000000" pitchFamily="50" charset="-127"/>
            </a:endParaRPr>
          </a:p>
        </p:txBody>
      </p:sp>
      <p:sp>
        <p:nvSpPr>
          <p:cNvPr id="81" name="직사각형 80"/>
          <p:cNvSpPr/>
          <p:nvPr/>
        </p:nvSpPr>
        <p:spPr>
          <a:xfrm>
            <a:off x="255847" y="908720"/>
            <a:ext cx="8888161" cy="401328"/>
          </a:xfrm>
          <a:prstGeom prst="rect">
            <a:avLst/>
          </a:prstGeom>
        </p:spPr>
        <p:txBody>
          <a:bodyPr wrap="square">
            <a:spAutoFit/>
          </a:bodyPr>
          <a:lstStyle/>
          <a:p>
            <a:pPr marL="361245" indent="-361245" eaLnBrk="0" fontAlgn="base" latinLnBrk="0" hangingPunct="0">
              <a:lnSpc>
                <a:spcPct val="120000"/>
              </a:lnSpc>
              <a:spcBef>
                <a:spcPct val="20000"/>
              </a:spcBef>
              <a:spcAft>
                <a:spcPct val="0"/>
              </a:spcAft>
              <a:buSzPct val="170000"/>
              <a:buBlip>
                <a:blip r:embed="rId2"/>
              </a:buBlip>
            </a:pPr>
            <a:r>
              <a:rPr kumimoji="1" lang="mn-MN" altLang="ko-KR" b="1" dirty="0">
                <a:solidFill>
                  <a:srgbClr val="000000"/>
                </a:solidFill>
                <a:latin typeface="Arial" panose="020B0604020202020204" pitchFamily="34" charset="0"/>
                <a:ea typeface="나눔고딕 ExtraBold" panose="020D0904000000000000" pitchFamily="50" charset="-127"/>
                <a:cs typeface="Arial" panose="020B0604020202020204" pitchFamily="34" charset="0"/>
              </a:rPr>
              <a:t>Мэдээллийн төвийн онцлог</a:t>
            </a:r>
            <a:endParaRPr kumimoji="1" lang="en-US" altLang="ko-KR" b="1" dirty="0">
              <a:solidFill>
                <a:srgbClr val="000000"/>
              </a:solidFill>
              <a:latin typeface="Arial" panose="020B0604020202020204" pitchFamily="34" charset="0"/>
              <a:ea typeface="나눔고딕 ExtraBold" panose="020D0904000000000000" pitchFamily="50" charset="-127"/>
              <a:cs typeface="Arial" panose="020B0604020202020204" pitchFamily="34" charset="0"/>
            </a:endParaRPr>
          </a:p>
        </p:txBody>
      </p:sp>
      <p:sp>
        <p:nvSpPr>
          <p:cNvPr id="24" name="TextBox 23"/>
          <p:cNvSpPr txBox="1"/>
          <p:nvPr/>
        </p:nvSpPr>
        <p:spPr>
          <a:xfrm>
            <a:off x="143508" y="44624"/>
            <a:ext cx="8856984" cy="523220"/>
          </a:xfrm>
          <a:prstGeom prst="rect">
            <a:avLst/>
          </a:prstGeom>
          <a:noFill/>
        </p:spPr>
        <p:txBody>
          <a:bodyPr wrap="square" rtlCol="0">
            <a:spAutoFit/>
          </a:bodyPr>
          <a:lstStyle/>
          <a:p>
            <a:pPr algn="ctr" defTabSz="913860">
              <a:buSzPct val="130000"/>
              <a:defRPr lang="ko-KR" altLang="en-US"/>
            </a:pPr>
            <a:r>
              <a:rPr kumimoji="1" lang="mn-MN" altLang="ko-KR" sz="2800" dirty="0">
                <a:solidFill>
                  <a:srgbClr val="FFFFFF"/>
                </a:solidFill>
                <a:latin typeface="Arial" panose="020B0604020202020204" pitchFamily="34" charset="0"/>
                <a:ea typeface="나눔고딕 ExtraBold" panose="020D0904000000000000" pitchFamily="50" charset="-127"/>
                <a:cs typeface="Arial" panose="020B0604020202020204" pitchFamily="34" charset="0"/>
              </a:rPr>
              <a:t>ТУС-н дэд системүүдийн суурь дизайн</a:t>
            </a:r>
            <a:endParaRPr kumimoji="1" lang="en-US" altLang="ko-KR" sz="2800" dirty="0">
              <a:solidFill>
                <a:srgbClr val="FFFFFF"/>
              </a:solidFill>
              <a:latin typeface="Arial" panose="020B0604020202020204" pitchFamily="34" charset="0"/>
              <a:ea typeface="나눔고딕 ExtraBold" panose="020D0904000000000000" pitchFamily="50" charset="-127"/>
              <a:cs typeface="Arial" panose="020B0604020202020204" pitchFamily="34" charset="0"/>
            </a:endParaRPr>
          </a:p>
        </p:txBody>
      </p:sp>
      <p:sp>
        <p:nvSpPr>
          <p:cNvPr id="25" name="슬라이드 번호 개체 틀 2"/>
          <p:cNvSpPr txBox="1">
            <a:spLocks/>
          </p:cNvSpPr>
          <p:nvPr/>
        </p:nvSpPr>
        <p:spPr>
          <a:xfrm>
            <a:off x="8748464" y="6597352"/>
            <a:ext cx="360040" cy="241086"/>
          </a:xfrm>
          <a:prstGeom prst="rect">
            <a:avLst/>
          </a:prstGeom>
        </p:spPr>
        <p:txBody>
          <a:bodyPr/>
          <a:lstStyle>
            <a:defPPr>
              <a:defRPr lang="ko-KR"/>
            </a:defPPr>
            <a:lvl1pPr marL="0" algn="l" defTabSz="914400" rtl="0" eaLnBrk="1" latinLnBrk="1" hangingPunct="1">
              <a:defRPr sz="1800" kern="1200">
                <a:solidFill>
                  <a:schemeClr val="tx1"/>
                </a:solidFill>
                <a:latin typeface="+mn-lt"/>
                <a:ea typeface="+mn-ea"/>
                <a:cs typeface="+mn-cs"/>
              </a:defRPr>
            </a:lvl1pPr>
            <a:lvl2pPr marL="457200" algn="l" defTabSz="914400" rtl="0" eaLnBrk="1" latinLnBrk="1" hangingPunct="1">
              <a:defRPr sz="1800" kern="1200">
                <a:solidFill>
                  <a:schemeClr val="tx1"/>
                </a:solidFill>
                <a:latin typeface="+mn-lt"/>
                <a:ea typeface="+mn-ea"/>
                <a:cs typeface="+mn-cs"/>
              </a:defRPr>
            </a:lvl2pPr>
            <a:lvl3pPr marL="914400" algn="l" defTabSz="914400" rtl="0" eaLnBrk="1" latinLnBrk="1" hangingPunct="1">
              <a:defRPr sz="1800" kern="1200">
                <a:solidFill>
                  <a:schemeClr val="tx1"/>
                </a:solidFill>
                <a:latin typeface="+mn-lt"/>
                <a:ea typeface="+mn-ea"/>
                <a:cs typeface="+mn-cs"/>
              </a:defRPr>
            </a:lvl3pPr>
            <a:lvl4pPr marL="1371600" algn="l" defTabSz="914400" rtl="0" eaLnBrk="1" latinLnBrk="1" hangingPunct="1">
              <a:defRPr sz="1800" kern="1200">
                <a:solidFill>
                  <a:schemeClr val="tx1"/>
                </a:solidFill>
                <a:latin typeface="+mn-lt"/>
                <a:ea typeface="+mn-ea"/>
                <a:cs typeface="+mn-cs"/>
              </a:defRPr>
            </a:lvl4pPr>
            <a:lvl5pPr marL="1828800" algn="l" defTabSz="914400" rtl="0" eaLnBrk="1" latinLnBrk="1" hangingPunct="1">
              <a:defRPr sz="1800" kern="1200">
                <a:solidFill>
                  <a:schemeClr val="tx1"/>
                </a:solidFill>
                <a:latin typeface="+mn-lt"/>
                <a:ea typeface="+mn-ea"/>
                <a:cs typeface="+mn-cs"/>
              </a:defRPr>
            </a:lvl5pPr>
            <a:lvl6pPr marL="2286000" algn="l" defTabSz="914400" rtl="0" eaLnBrk="1" latinLnBrk="1" hangingPunct="1">
              <a:defRPr sz="1800" kern="1200">
                <a:solidFill>
                  <a:schemeClr val="tx1"/>
                </a:solidFill>
                <a:latin typeface="+mn-lt"/>
                <a:ea typeface="+mn-ea"/>
                <a:cs typeface="+mn-cs"/>
              </a:defRPr>
            </a:lvl6pPr>
            <a:lvl7pPr marL="2743200" algn="l" defTabSz="914400" rtl="0" eaLnBrk="1" latinLnBrk="1" hangingPunct="1">
              <a:defRPr sz="1800" kern="1200">
                <a:solidFill>
                  <a:schemeClr val="tx1"/>
                </a:solidFill>
                <a:latin typeface="+mn-lt"/>
                <a:ea typeface="+mn-ea"/>
                <a:cs typeface="+mn-cs"/>
              </a:defRPr>
            </a:lvl7pPr>
            <a:lvl8pPr marL="3200400" algn="l" defTabSz="914400" rtl="0" eaLnBrk="1" latinLnBrk="1" hangingPunct="1">
              <a:defRPr sz="1800" kern="1200">
                <a:solidFill>
                  <a:schemeClr val="tx1"/>
                </a:solidFill>
                <a:latin typeface="+mn-lt"/>
                <a:ea typeface="+mn-ea"/>
                <a:cs typeface="+mn-cs"/>
              </a:defRPr>
            </a:lvl8pPr>
            <a:lvl9pPr marL="3657600" algn="l" defTabSz="914400" rtl="0" eaLnBrk="1" latinLnBrk="1" hangingPunct="1">
              <a:defRPr sz="1800" kern="1200">
                <a:solidFill>
                  <a:schemeClr val="tx1"/>
                </a:solidFill>
                <a:latin typeface="+mn-lt"/>
                <a:ea typeface="+mn-ea"/>
                <a:cs typeface="+mn-cs"/>
              </a:defRPr>
            </a:lvl9pPr>
          </a:lstStyle>
          <a:p>
            <a:pPr algn="r"/>
            <a:r>
              <a:rPr lang="de-DE" sz="1000" dirty="0">
                <a:latin typeface="나눔고딕 ExtraBold" panose="020D0904000000000000" pitchFamily="50" charset="-127"/>
                <a:ea typeface="나눔고딕 ExtraBold" panose="020D0904000000000000" pitchFamily="50" charset="-127"/>
                <a:cs typeface="Arial" panose="020B0604020202020204" pitchFamily="34" charset="0"/>
              </a:rPr>
              <a:t>44</a:t>
            </a:r>
          </a:p>
        </p:txBody>
      </p:sp>
      <p:sp>
        <p:nvSpPr>
          <p:cNvPr id="26" name="직사각형 25"/>
          <p:cNvSpPr/>
          <p:nvPr/>
        </p:nvSpPr>
        <p:spPr>
          <a:xfrm>
            <a:off x="464714" y="1360998"/>
            <a:ext cx="1314483" cy="1707962"/>
          </a:xfrm>
          <a:prstGeom prst="rect">
            <a:avLst/>
          </a:prstGeom>
          <a:solidFill>
            <a:srgbClr val="FCD3A6"/>
          </a:solidFill>
          <a:ln w="15875" cap="rnd">
            <a:noFill/>
            <a:tailEnd type="triangle"/>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mn-MN" altLang="ko-KR" sz="1200" b="1" dirty="0">
                <a:solidFill>
                  <a:schemeClr val="accent2">
                    <a:lumMod val="50000"/>
                  </a:schemeClr>
                </a:solidFill>
                <a:latin typeface="Arial" panose="020B0604020202020204" pitchFamily="34" charset="0"/>
                <a:ea typeface="나눔고딕 ExtraBold" panose="020D0904000000000000" pitchFamily="50" charset="-127"/>
                <a:cs typeface="Arial" panose="020B0604020202020204" pitchFamily="34" charset="0"/>
              </a:rPr>
              <a:t>Мэдээллийн төвийн онцлог</a:t>
            </a:r>
            <a:endParaRPr lang="en-US" altLang="ko-KR" sz="1200" b="1" dirty="0">
              <a:solidFill>
                <a:schemeClr val="accent2">
                  <a:lumMod val="50000"/>
                </a:schemeClr>
              </a:solidFill>
              <a:latin typeface="Arial" panose="020B0604020202020204" pitchFamily="34" charset="0"/>
              <a:ea typeface="나눔고딕 ExtraBold" panose="020D0904000000000000" pitchFamily="50" charset="-127"/>
              <a:cs typeface="Arial" panose="020B0604020202020204" pitchFamily="34" charset="0"/>
            </a:endParaRPr>
          </a:p>
        </p:txBody>
      </p:sp>
      <p:grpSp>
        <p:nvGrpSpPr>
          <p:cNvPr id="28" name="그룹 27"/>
          <p:cNvGrpSpPr/>
          <p:nvPr/>
        </p:nvGrpSpPr>
        <p:grpSpPr>
          <a:xfrm>
            <a:off x="1823821" y="1360998"/>
            <a:ext cx="6997692" cy="1707962"/>
            <a:chOff x="1302429" y="1031263"/>
            <a:chExt cx="7090963" cy="979811"/>
          </a:xfrm>
        </p:grpSpPr>
        <p:sp>
          <p:nvSpPr>
            <p:cNvPr id="29" name="직사각형 28"/>
            <p:cNvSpPr/>
            <p:nvPr/>
          </p:nvSpPr>
          <p:spPr>
            <a:xfrm>
              <a:off x="1302431" y="1031263"/>
              <a:ext cx="7085993" cy="979811"/>
            </a:xfrm>
            <a:prstGeom prst="rect">
              <a:avLst/>
            </a:prstGeom>
            <a:solidFill>
              <a:sysClr val="window" lastClr="FFFFFF"/>
            </a:solidFill>
            <a:effectLst>
              <a:outerShdw blurRad="63500" algn="ctr" rotWithShape="0">
                <a:prstClr val="black">
                  <a:alpha val="45000"/>
                </a:prstClr>
              </a:outerShdw>
            </a:effectLst>
          </p:spPr>
          <p:txBody>
            <a:bodyPr lIns="180000" tIns="36000" rIns="180000" bIns="36000" anchor="ctr">
              <a:scene3d>
                <a:camera prst="orthographicFront"/>
                <a:lightRig rig="threePt" dir="t"/>
              </a:scene3d>
              <a:sp3d>
                <a:bevelT w="0" h="0" prst="artDeco"/>
                <a:bevelB w="0" h="0"/>
                <a:contourClr>
                  <a:schemeClr val="tx2">
                    <a:lumMod val="50000"/>
                  </a:schemeClr>
                </a:contourClr>
              </a:sp3d>
            </a:bodyPr>
            <a:lstStyle/>
            <a:p>
              <a:pPr lvl="0" fontAlgn="base" latinLnBrk="0">
                <a:lnSpc>
                  <a:spcPct val="120000"/>
                </a:lnSpc>
                <a:spcBef>
                  <a:spcPct val="0"/>
                </a:spcBef>
                <a:spcAft>
                  <a:spcPts val="600"/>
                </a:spcAft>
              </a:pPr>
              <a:r>
                <a:rPr kumimoji="1" lang="en-US" altLang="ko-KR" sz="1400" b="1" kern="0" spc="-30" dirty="0">
                  <a:ln w="3175">
                    <a:solidFill>
                      <a:srgbClr val="FFFFFF">
                        <a:alpha val="0"/>
                      </a:srgbClr>
                    </a:solidFill>
                  </a:ln>
                  <a:solidFill>
                    <a:srgbClr val="ED2024">
                      <a:lumMod val="50000"/>
                    </a:srgbClr>
                  </a:solidFill>
                  <a:latin typeface="Arial" panose="020B0604020202020204" pitchFamily="34" charset="0"/>
                  <a:ea typeface="나눔고딕 ExtraBold" panose="020D0904000000000000" pitchFamily="50" charset="-127"/>
                  <a:cs typeface="Arial" panose="020B0604020202020204" pitchFamily="34" charset="0"/>
                </a:rPr>
                <a:t>- </a:t>
              </a:r>
              <a:r>
                <a:rPr kumimoji="1" lang="mn-MN" altLang="ko-KR" sz="1400" b="1" kern="0" spc="-30" dirty="0">
                  <a:ln w="3175">
                    <a:solidFill>
                      <a:srgbClr val="FFFFFF">
                        <a:alpha val="0"/>
                      </a:srgbClr>
                    </a:solidFill>
                  </a:ln>
                  <a:solidFill>
                    <a:srgbClr val="ED2024">
                      <a:lumMod val="50000"/>
                    </a:srgbClr>
                  </a:solidFill>
                  <a:latin typeface="Arial" panose="020B0604020202020204" pitchFamily="34" charset="0"/>
                  <a:ea typeface="나눔고딕 ExtraBold" panose="020D0904000000000000" pitchFamily="50" charset="-127"/>
                  <a:cs typeface="Arial" panose="020B0604020202020204" pitchFamily="34" charset="0"/>
                </a:rPr>
                <a:t>Үндэсний замын хөдөлгөөний мэдээллийн нэгдсэн төв нь хурдтай өөрчлөгдөж буй гадаад орчинд дасан зохицох шаардлагатай мэдээллийн технологийн дэд бүтцийг өргөтгөхөд уян хатан бүтэц зохион байгуулалттай байна</a:t>
              </a:r>
              <a:r>
                <a:rPr kumimoji="1" lang="en-US" altLang="ko-KR" sz="1400" b="1" kern="0" spc="-30" dirty="0">
                  <a:ln w="3175">
                    <a:solidFill>
                      <a:srgbClr val="FFFFFF">
                        <a:alpha val="0"/>
                      </a:srgbClr>
                    </a:solidFill>
                  </a:ln>
                  <a:solidFill>
                    <a:srgbClr val="ED2024">
                      <a:lumMod val="50000"/>
                    </a:srgbClr>
                  </a:solidFill>
                  <a:latin typeface="Arial" panose="020B0604020202020204" pitchFamily="34" charset="0"/>
                  <a:ea typeface="나눔고딕 ExtraBold" panose="020D0904000000000000" pitchFamily="50" charset="-127"/>
                  <a:cs typeface="Arial" panose="020B0604020202020204" pitchFamily="34" charset="0"/>
                </a:rPr>
                <a:t>.</a:t>
              </a:r>
            </a:p>
            <a:p>
              <a:pPr lvl="0" fontAlgn="base" latinLnBrk="0">
                <a:lnSpc>
                  <a:spcPct val="120000"/>
                </a:lnSpc>
                <a:spcBef>
                  <a:spcPct val="0"/>
                </a:spcBef>
                <a:spcAft>
                  <a:spcPts val="600"/>
                </a:spcAft>
              </a:pPr>
              <a:r>
                <a:rPr kumimoji="1" lang="en-US" altLang="ko-KR" sz="1400" b="1" kern="0" spc="-30" dirty="0">
                  <a:ln w="3175">
                    <a:solidFill>
                      <a:srgbClr val="FFFFFF">
                        <a:alpha val="0"/>
                      </a:srgbClr>
                    </a:solidFill>
                  </a:ln>
                  <a:solidFill>
                    <a:srgbClr val="ED2024">
                      <a:lumMod val="50000"/>
                    </a:srgbClr>
                  </a:solidFill>
                  <a:latin typeface="Arial" panose="020B0604020202020204" pitchFamily="34" charset="0"/>
                  <a:ea typeface="나눔고딕 ExtraBold" panose="020D0904000000000000" pitchFamily="50" charset="-127"/>
                  <a:cs typeface="Arial" panose="020B0604020202020204" pitchFamily="34" charset="0"/>
                </a:rPr>
                <a:t>- </a:t>
              </a:r>
              <a:r>
                <a:rPr kumimoji="1" lang="mn-MN" altLang="ko-KR" sz="1400" b="1" kern="0" spc="-30" dirty="0">
                  <a:ln w="3175">
                    <a:solidFill>
                      <a:srgbClr val="FFFFFF">
                        <a:alpha val="0"/>
                      </a:srgbClr>
                    </a:solidFill>
                  </a:ln>
                  <a:solidFill>
                    <a:srgbClr val="ED2024">
                      <a:lumMod val="50000"/>
                    </a:srgbClr>
                  </a:solidFill>
                  <a:latin typeface="Arial" panose="020B0604020202020204" pitchFamily="34" charset="0"/>
                  <a:ea typeface="나눔고딕 ExtraBold" panose="020D0904000000000000" pitchFamily="50" charset="-127"/>
                  <a:cs typeface="Arial" panose="020B0604020202020204" pitchFamily="34" charset="0"/>
                </a:rPr>
                <a:t>Мэдээллийн төв нь эдийн засгийн хувьд боломжтой, тогтвортой үйлчилгээ үзүүлэх чадавхтай, бас зардал хэмнэсэн байх хэрэгтэй</a:t>
              </a:r>
              <a:r>
                <a:rPr kumimoji="1" lang="en-US" altLang="ko-KR" sz="1400" b="1" kern="0" spc="-30" dirty="0">
                  <a:ln w="3175">
                    <a:solidFill>
                      <a:srgbClr val="FFFFFF">
                        <a:alpha val="0"/>
                      </a:srgbClr>
                    </a:solidFill>
                  </a:ln>
                  <a:solidFill>
                    <a:srgbClr val="ED2024">
                      <a:lumMod val="50000"/>
                    </a:srgbClr>
                  </a:solidFill>
                  <a:latin typeface="Arial" panose="020B0604020202020204" pitchFamily="34" charset="0"/>
                  <a:ea typeface="나눔고딕 ExtraBold" panose="020D0904000000000000" pitchFamily="50" charset="-127"/>
                  <a:cs typeface="Arial" panose="020B0604020202020204" pitchFamily="34" charset="0"/>
                </a:rPr>
                <a:t>.</a:t>
              </a:r>
            </a:p>
          </p:txBody>
        </p:sp>
        <p:sp>
          <p:nvSpPr>
            <p:cNvPr id="30" name="직사각형 29"/>
            <p:cNvSpPr/>
            <p:nvPr/>
          </p:nvSpPr>
          <p:spPr>
            <a:xfrm>
              <a:off x="1302429" y="1031263"/>
              <a:ext cx="46328" cy="979811"/>
            </a:xfrm>
            <a:prstGeom prst="rect">
              <a:avLst/>
            </a:prstGeom>
            <a:gradFill>
              <a:gsLst>
                <a:gs pos="50000">
                  <a:srgbClr val="006E7C">
                    <a:lumMod val="60000"/>
                    <a:lumOff val="40000"/>
                  </a:srgbClr>
                </a:gs>
                <a:gs pos="99167">
                  <a:srgbClr val="006E7C"/>
                </a:gs>
                <a:gs pos="0">
                  <a:srgbClr val="006E7C"/>
                </a:gs>
              </a:gsLst>
              <a:lin ang="16200000" scaled="1"/>
            </a:gradFill>
            <a:ln w="25400" cap="flat" cmpd="sng" algn="ctr">
              <a:noFill/>
              <a:prstDash val="solid"/>
            </a:ln>
            <a:effectLst/>
          </p:spPr>
          <p:txBody>
            <a:bodyPr rtlCol="0" anchor="ctr">
              <a:scene3d>
                <a:camera prst="orthographicFront"/>
                <a:lightRig rig="threePt" dir="t"/>
              </a:scene3d>
              <a:sp3d>
                <a:bevelT w="0" h="0"/>
                <a:bevelB w="0" h="0"/>
              </a:sp3d>
            </a:bodyPr>
            <a:lstStyle/>
            <a:p>
              <a:pPr marL="0" marR="0" lvl="0" indent="0" algn="ctr" defTabSz="914400" eaLnBrk="1" fontAlgn="base" latinLnBrk="0" hangingPunct="1">
                <a:lnSpc>
                  <a:spcPct val="150000"/>
                </a:lnSpc>
                <a:spcBef>
                  <a:spcPct val="0"/>
                </a:spcBef>
                <a:spcAft>
                  <a:spcPct val="0"/>
                </a:spcAft>
                <a:buClrTx/>
                <a:buSzTx/>
                <a:buFontTx/>
                <a:buNone/>
                <a:tabLst/>
                <a:defRPr/>
              </a:pPr>
              <a:endParaRPr kumimoji="1" lang="ko-KR" altLang="en-US" sz="1300" b="0" i="0" u="none" strike="noStrike" kern="0" cap="none" spc="0" normalizeH="0" baseline="0" noProof="0">
                <a:ln w="3175">
                  <a:solidFill>
                    <a:srgbClr val="FFFFFF">
                      <a:alpha val="0"/>
                    </a:srgbClr>
                  </a:solidFill>
                </a:ln>
                <a:solidFill>
                  <a:srgbClr val="FFFFFF"/>
                </a:solidFill>
                <a:effectLst/>
                <a:uLnTx/>
                <a:uFillTx/>
                <a:latin typeface="나눔고딕 Bold" panose="020D0804000000000000" pitchFamily="50" charset="-127"/>
                <a:ea typeface="나눔고딕 Bold" panose="020D0804000000000000" pitchFamily="50" charset="-127"/>
                <a:cs typeface="+mn-cs"/>
              </a:endParaRPr>
            </a:p>
          </p:txBody>
        </p:sp>
        <p:sp>
          <p:nvSpPr>
            <p:cNvPr id="31" name="직사각형 30"/>
            <p:cNvSpPr/>
            <p:nvPr/>
          </p:nvSpPr>
          <p:spPr>
            <a:xfrm>
              <a:off x="8347064" y="1031263"/>
              <a:ext cx="46328" cy="979811"/>
            </a:xfrm>
            <a:prstGeom prst="rect">
              <a:avLst/>
            </a:prstGeom>
            <a:gradFill>
              <a:gsLst>
                <a:gs pos="50000">
                  <a:srgbClr val="006E7C">
                    <a:lumMod val="60000"/>
                    <a:lumOff val="40000"/>
                  </a:srgbClr>
                </a:gs>
                <a:gs pos="99167">
                  <a:srgbClr val="006E7C"/>
                </a:gs>
                <a:gs pos="0">
                  <a:srgbClr val="006E7C"/>
                </a:gs>
              </a:gsLst>
              <a:lin ang="16200000" scaled="1"/>
            </a:gradFill>
            <a:ln w="25400" cap="flat" cmpd="sng" algn="ctr">
              <a:noFill/>
              <a:prstDash val="solid"/>
            </a:ln>
            <a:effectLst/>
          </p:spPr>
          <p:txBody>
            <a:bodyPr rtlCol="0" anchor="ctr">
              <a:scene3d>
                <a:camera prst="orthographicFront"/>
                <a:lightRig rig="threePt" dir="t"/>
              </a:scene3d>
              <a:sp3d>
                <a:bevelT w="0" h="0"/>
                <a:bevelB w="0" h="0"/>
              </a:sp3d>
            </a:bodyPr>
            <a:lstStyle/>
            <a:p>
              <a:pPr marL="0" marR="0" lvl="0" indent="0" algn="ctr" defTabSz="914400" eaLnBrk="1" fontAlgn="base" latinLnBrk="0" hangingPunct="1">
                <a:lnSpc>
                  <a:spcPct val="150000"/>
                </a:lnSpc>
                <a:spcBef>
                  <a:spcPct val="0"/>
                </a:spcBef>
                <a:spcAft>
                  <a:spcPct val="0"/>
                </a:spcAft>
                <a:buClrTx/>
                <a:buSzTx/>
                <a:buFontTx/>
                <a:buNone/>
                <a:tabLst/>
                <a:defRPr/>
              </a:pPr>
              <a:endParaRPr kumimoji="1" lang="ko-KR" altLang="en-US" sz="1300" b="0" i="0" u="none" strike="noStrike" kern="0" cap="none" spc="0" normalizeH="0" baseline="0" noProof="0">
                <a:ln w="3175">
                  <a:solidFill>
                    <a:srgbClr val="FFFFFF">
                      <a:alpha val="0"/>
                    </a:srgbClr>
                  </a:solidFill>
                </a:ln>
                <a:solidFill>
                  <a:srgbClr val="FFFFFF"/>
                </a:solidFill>
                <a:effectLst/>
                <a:uLnTx/>
                <a:uFillTx/>
                <a:latin typeface="나눔고딕 Bold" panose="020D0804000000000000" pitchFamily="50" charset="-127"/>
                <a:ea typeface="나눔고딕 Bold" panose="020D0804000000000000" pitchFamily="50" charset="-127"/>
                <a:cs typeface="+mn-cs"/>
              </a:endParaRPr>
            </a:p>
          </p:txBody>
        </p:sp>
      </p:grpSp>
    </p:spTree>
    <p:extLst>
      <p:ext uri="{BB962C8B-B14F-4D97-AF65-F5344CB8AC3E}">
        <p14:creationId xmlns:p14="http://schemas.microsoft.com/office/powerpoint/2010/main" val="520909482"/>
      </p:ext>
    </p:extLst>
  </p:cSld>
  <p:clrMapOvr>
    <a:masterClrMapping/>
  </p:clrMapOvr>
  <p:transition>
    <p:fade/>
  </p:transition>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직사각형 5"/>
          <p:cNvSpPr/>
          <p:nvPr/>
        </p:nvSpPr>
        <p:spPr>
          <a:xfrm>
            <a:off x="1588" y="2666914"/>
            <a:ext cx="9144000" cy="414337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062" tIns="45530" rIns="91062" bIns="45530" anchor="ctr"/>
          <a:lstStyle/>
          <a:p>
            <a:pPr algn="ctr">
              <a:defRPr/>
            </a:pPr>
            <a:endParaRPr lang="ko-KR" altLang="en-US" b="1">
              <a:solidFill>
                <a:prstClr val="white"/>
              </a:solidFill>
              <a:latin typeface="Times New Roman" panose="02020603050405020304" pitchFamily="18" charset="0"/>
              <a:cs typeface="Times New Roman" panose="02020603050405020304" pitchFamily="18" charset="0"/>
            </a:endParaRPr>
          </a:p>
        </p:txBody>
      </p:sp>
      <p:sp>
        <p:nvSpPr>
          <p:cNvPr id="68" name="직사각형 67"/>
          <p:cNvSpPr/>
          <p:nvPr/>
        </p:nvSpPr>
        <p:spPr>
          <a:xfrm>
            <a:off x="255847" y="908720"/>
            <a:ext cx="8888161" cy="394210"/>
          </a:xfrm>
          <a:prstGeom prst="rect">
            <a:avLst/>
          </a:prstGeom>
        </p:spPr>
        <p:txBody>
          <a:bodyPr wrap="square">
            <a:spAutoFit/>
          </a:bodyPr>
          <a:lstStyle/>
          <a:p>
            <a:pPr marL="361245" indent="-361245" eaLnBrk="0" fontAlgn="base" latinLnBrk="0" hangingPunct="0">
              <a:lnSpc>
                <a:spcPct val="120000"/>
              </a:lnSpc>
              <a:spcBef>
                <a:spcPct val="20000"/>
              </a:spcBef>
              <a:spcAft>
                <a:spcPct val="0"/>
              </a:spcAft>
              <a:buSzPct val="170000"/>
              <a:buBlip>
                <a:blip r:embed="rId2"/>
              </a:buBlip>
            </a:pPr>
            <a:r>
              <a:rPr kumimoji="1" lang="mn-MN" altLang="ko-KR" b="1" dirty="0">
                <a:solidFill>
                  <a:srgbClr val="000000"/>
                </a:solidFill>
                <a:latin typeface="Arial" panose="020B0604020202020204" pitchFamily="34" charset="0"/>
                <a:ea typeface="나눔고딕 ExtraBold" panose="020D0904000000000000" pitchFamily="50" charset="-127"/>
                <a:cs typeface="Arial" panose="020B0604020202020204" pitchFamily="34" charset="0"/>
              </a:rPr>
              <a:t>Замын хөдөлгөөний их өгөгдлийн систем</a:t>
            </a:r>
            <a:endParaRPr kumimoji="1" lang="en-US" altLang="ko-KR" b="1" dirty="0">
              <a:solidFill>
                <a:srgbClr val="000000"/>
              </a:solidFill>
              <a:latin typeface="Arial" panose="020B0604020202020204" pitchFamily="34" charset="0"/>
              <a:ea typeface="나눔고딕 ExtraBold" panose="020D0904000000000000" pitchFamily="50" charset="-127"/>
              <a:cs typeface="Arial" panose="020B0604020202020204" pitchFamily="34" charset="0"/>
            </a:endParaRPr>
          </a:p>
        </p:txBody>
      </p:sp>
      <p:sp>
        <p:nvSpPr>
          <p:cNvPr id="44" name="TextBox 43"/>
          <p:cNvSpPr txBox="1"/>
          <p:nvPr/>
        </p:nvSpPr>
        <p:spPr>
          <a:xfrm>
            <a:off x="143508" y="44624"/>
            <a:ext cx="8856984" cy="523220"/>
          </a:xfrm>
          <a:prstGeom prst="rect">
            <a:avLst/>
          </a:prstGeom>
          <a:noFill/>
        </p:spPr>
        <p:txBody>
          <a:bodyPr wrap="square" rtlCol="0">
            <a:spAutoFit/>
          </a:bodyPr>
          <a:lstStyle/>
          <a:p>
            <a:pPr algn="ctr" defTabSz="913860">
              <a:buSzPct val="130000"/>
              <a:defRPr lang="ko-KR" altLang="en-US"/>
            </a:pPr>
            <a:r>
              <a:rPr kumimoji="1" lang="mn-MN" altLang="ko-KR" sz="2800" dirty="0">
                <a:solidFill>
                  <a:srgbClr val="FFFFFF"/>
                </a:solidFill>
                <a:latin typeface="Arial" panose="020B0604020202020204" pitchFamily="34" charset="0"/>
                <a:ea typeface="나눔고딕 ExtraBold" panose="020D0904000000000000" pitchFamily="50" charset="-127"/>
                <a:cs typeface="Arial" panose="020B0604020202020204" pitchFamily="34" charset="0"/>
              </a:rPr>
              <a:t>ТУС-н дэд системүүдийн суурь дизайн</a:t>
            </a:r>
            <a:endParaRPr kumimoji="1" lang="en-US" altLang="ko-KR" sz="2800" dirty="0">
              <a:solidFill>
                <a:srgbClr val="FFFFFF"/>
              </a:solidFill>
              <a:latin typeface="Arial" panose="020B0604020202020204" pitchFamily="34" charset="0"/>
              <a:ea typeface="나눔고딕 ExtraBold" panose="020D0904000000000000" pitchFamily="50" charset="-127"/>
              <a:cs typeface="Arial" panose="020B0604020202020204" pitchFamily="34" charset="0"/>
            </a:endParaRPr>
          </a:p>
        </p:txBody>
      </p:sp>
      <p:sp>
        <p:nvSpPr>
          <p:cNvPr id="45" name="슬라이드 번호 개체 틀 2"/>
          <p:cNvSpPr txBox="1">
            <a:spLocks/>
          </p:cNvSpPr>
          <p:nvPr/>
        </p:nvSpPr>
        <p:spPr>
          <a:xfrm>
            <a:off x="8748464" y="6597352"/>
            <a:ext cx="360040" cy="241086"/>
          </a:xfrm>
          <a:prstGeom prst="rect">
            <a:avLst/>
          </a:prstGeom>
        </p:spPr>
        <p:txBody>
          <a:bodyPr/>
          <a:lstStyle>
            <a:defPPr>
              <a:defRPr lang="ko-KR"/>
            </a:defPPr>
            <a:lvl1pPr marL="0" algn="l" defTabSz="914400" rtl="0" eaLnBrk="1" latinLnBrk="1" hangingPunct="1">
              <a:defRPr sz="1800" kern="1200">
                <a:solidFill>
                  <a:schemeClr val="tx1"/>
                </a:solidFill>
                <a:latin typeface="+mn-lt"/>
                <a:ea typeface="+mn-ea"/>
                <a:cs typeface="+mn-cs"/>
              </a:defRPr>
            </a:lvl1pPr>
            <a:lvl2pPr marL="457200" algn="l" defTabSz="914400" rtl="0" eaLnBrk="1" latinLnBrk="1" hangingPunct="1">
              <a:defRPr sz="1800" kern="1200">
                <a:solidFill>
                  <a:schemeClr val="tx1"/>
                </a:solidFill>
                <a:latin typeface="+mn-lt"/>
                <a:ea typeface="+mn-ea"/>
                <a:cs typeface="+mn-cs"/>
              </a:defRPr>
            </a:lvl2pPr>
            <a:lvl3pPr marL="914400" algn="l" defTabSz="914400" rtl="0" eaLnBrk="1" latinLnBrk="1" hangingPunct="1">
              <a:defRPr sz="1800" kern="1200">
                <a:solidFill>
                  <a:schemeClr val="tx1"/>
                </a:solidFill>
                <a:latin typeface="+mn-lt"/>
                <a:ea typeface="+mn-ea"/>
                <a:cs typeface="+mn-cs"/>
              </a:defRPr>
            </a:lvl3pPr>
            <a:lvl4pPr marL="1371600" algn="l" defTabSz="914400" rtl="0" eaLnBrk="1" latinLnBrk="1" hangingPunct="1">
              <a:defRPr sz="1800" kern="1200">
                <a:solidFill>
                  <a:schemeClr val="tx1"/>
                </a:solidFill>
                <a:latin typeface="+mn-lt"/>
                <a:ea typeface="+mn-ea"/>
                <a:cs typeface="+mn-cs"/>
              </a:defRPr>
            </a:lvl4pPr>
            <a:lvl5pPr marL="1828800" algn="l" defTabSz="914400" rtl="0" eaLnBrk="1" latinLnBrk="1" hangingPunct="1">
              <a:defRPr sz="1800" kern="1200">
                <a:solidFill>
                  <a:schemeClr val="tx1"/>
                </a:solidFill>
                <a:latin typeface="+mn-lt"/>
                <a:ea typeface="+mn-ea"/>
                <a:cs typeface="+mn-cs"/>
              </a:defRPr>
            </a:lvl5pPr>
            <a:lvl6pPr marL="2286000" algn="l" defTabSz="914400" rtl="0" eaLnBrk="1" latinLnBrk="1" hangingPunct="1">
              <a:defRPr sz="1800" kern="1200">
                <a:solidFill>
                  <a:schemeClr val="tx1"/>
                </a:solidFill>
                <a:latin typeface="+mn-lt"/>
                <a:ea typeface="+mn-ea"/>
                <a:cs typeface="+mn-cs"/>
              </a:defRPr>
            </a:lvl6pPr>
            <a:lvl7pPr marL="2743200" algn="l" defTabSz="914400" rtl="0" eaLnBrk="1" latinLnBrk="1" hangingPunct="1">
              <a:defRPr sz="1800" kern="1200">
                <a:solidFill>
                  <a:schemeClr val="tx1"/>
                </a:solidFill>
                <a:latin typeface="+mn-lt"/>
                <a:ea typeface="+mn-ea"/>
                <a:cs typeface="+mn-cs"/>
              </a:defRPr>
            </a:lvl7pPr>
            <a:lvl8pPr marL="3200400" algn="l" defTabSz="914400" rtl="0" eaLnBrk="1" latinLnBrk="1" hangingPunct="1">
              <a:defRPr sz="1800" kern="1200">
                <a:solidFill>
                  <a:schemeClr val="tx1"/>
                </a:solidFill>
                <a:latin typeface="+mn-lt"/>
                <a:ea typeface="+mn-ea"/>
                <a:cs typeface="+mn-cs"/>
              </a:defRPr>
            </a:lvl8pPr>
            <a:lvl9pPr marL="3657600" algn="l" defTabSz="914400" rtl="0" eaLnBrk="1" latinLnBrk="1" hangingPunct="1">
              <a:defRPr sz="1800" kern="1200">
                <a:solidFill>
                  <a:schemeClr val="tx1"/>
                </a:solidFill>
                <a:latin typeface="+mn-lt"/>
                <a:ea typeface="+mn-ea"/>
                <a:cs typeface="+mn-cs"/>
              </a:defRPr>
            </a:lvl9pPr>
          </a:lstStyle>
          <a:p>
            <a:pPr algn="r"/>
            <a:r>
              <a:rPr lang="de-DE" sz="1000" dirty="0">
                <a:latin typeface="나눔고딕 ExtraBold" panose="020D0904000000000000" pitchFamily="50" charset="-127"/>
                <a:ea typeface="나눔고딕 ExtraBold" panose="020D0904000000000000" pitchFamily="50" charset="-127"/>
                <a:cs typeface="Arial" panose="020B0604020202020204" pitchFamily="34" charset="0"/>
              </a:rPr>
              <a:t>45</a:t>
            </a:r>
          </a:p>
        </p:txBody>
      </p:sp>
      <p:sp>
        <p:nvSpPr>
          <p:cNvPr id="46" name="직사각형 45"/>
          <p:cNvSpPr/>
          <p:nvPr/>
        </p:nvSpPr>
        <p:spPr>
          <a:xfrm>
            <a:off x="464714" y="1340768"/>
            <a:ext cx="1314483" cy="1326144"/>
          </a:xfrm>
          <a:prstGeom prst="rect">
            <a:avLst/>
          </a:prstGeom>
          <a:solidFill>
            <a:srgbClr val="FCD3A6"/>
          </a:solidFill>
          <a:ln w="15875" cap="rnd">
            <a:noFill/>
            <a:tailEnd type="triangle"/>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mn-MN" altLang="ko-KR" sz="1200" b="1" dirty="0">
                <a:solidFill>
                  <a:schemeClr val="accent2">
                    <a:lumMod val="50000"/>
                  </a:schemeClr>
                </a:solidFill>
                <a:latin typeface="Arial" panose="020B0604020202020204" pitchFamily="34" charset="0"/>
                <a:ea typeface="나눔고딕 ExtraBold" panose="020D0904000000000000" pitchFamily="50" charset="-127"/>
                <a:cs typeface="Arial" panose="020B0604020202020204" pitchFamily="34" charset="0"/>
              </a:rPr>
              <a:t>Системийн тодорхойлолт</a:t>
            </a:r>
            <a:endParaRPr lang="en-US" altLang="ko-KR" sz="1200" b="1" dirty="0">
              <a:solidFill>
                <a:schemeClr val="accent2">
                  <a:lumMod val="50000"/>
                </a:schemeClr>
              </a:solidFill>
              <a:latin typeface="Arial" panose="020B0604020202020204" pitchFamily="34" charset="0"/>
              <a:ea typeface="나눔고딕 ExtraBold" panose="020D0904000000000000" pitchFamily="50" charset="-127"/>
              <a:cs typeface="Arial" panose="020B0604020202020204" pitchFamily="34" charset="0"/>
            </a:endParaRPr>
          </a:p>
        </p:txBody>
      </p:sp>
      <p:grpSp>
        <p:nvGrpSpPr>
          <p:cNvPr id="47" name="그룹 46"/>
          <p:cNvGrpSpPr/>
          <p:nvPr/>
        </p:nvGrpSpPr>
        <p:grpSpPr>
          <a:xfrm>
            <a:off x="1823822" y="1340767"/>
            <a:ext cx="6996387" cy="1326147"/>
            <a:chOff x="1302430" y="1031263"/>
            <a:chExt cx="7089641" cy="855884"/>
          </a:xfrm>
        </p:grpSpPr>
        <p:sp>
          <p:nvSpPr>
            <p:cNvPr id="48" name="직사각형 47"/>
            <p:cNvSpPr/>
            <p:nvPr/>
          </p:nvSpPr>
          <p:spPr>
            <a:xfrm>
              <a:off x="1302431" y="1031263"/>
              <a:ext cx="7085993" cy="855883"/>
            </a:xfrm>
            <a:prstGeom prst="rect">
              <a:avLst/>
            </a:prstGeom>
            <a:solidFill>
              <a:sysClr val="window" lastClr="FFFFFF"/>
            </a:solidFill>
            <a:effectLst>
              <a:outerShdw blurRad="63500" algn="ctr" rotWithShape="0">
                <a:prstClr val="black">
                  <a:alpha val="45000"/>
                </a:prstClr>
              </a:outerShdw>
            </a:effectLst>
          </p:spPr>
          <p:txBody>
            <a:bodyPr lIns="180000" tIns="36000" rIns="180000" bIns="36000" anchor="ctr">
              <a:scene3d>
                <a:camera prst="orthographicFront"/>
                <a:lightRig rig="threePt" dir="t"/>
              </a:scene3d>
              <a:sp3d>
                <a:bevelT w="0" h="0" prst="artDeco"/>
                <a:bevelB w="0" h="0"/>
                <a:contourClr>
                  <a:schemeClr val="tx2">
                    <a:lumMod val="50000"/>
                  </a:schemeClr>
                </a:contourClr>
              </a:sp3d>
            </a:bodyPr>
            <a:lstStyle/>
            <a:p>
              <a:pPr lvl="0" fontAlgn="base" latinLnBrk="0">
                <a:spcBef>
                  <a:spcPct val="0"/>
                </a:spcBef>
                <a:spcAft>
                  <a:spcPts val="600"/>
                </a:spcAft>
              </a:pPr>
              <a:r>
                <a:rPr kumimoji="1" lang="en-US" altLang="ko-KR" sz="1100" b="1" kern="0" spc="-30" dirty="0">
                  <a:ln w="3175">
                    <a:solidFill>
                      <a:srgbClr val="FFFFFF">
                        <a:alpha val="0"/>
                      </a:srgbClr>
                    </a:solidFill>
                  </a:ln>
                  <a:solidFill>
                    <a:srgbClr val="ED2024">
                      <a:lumMod val="50000"/>
                    </a:srgbClr>
                  </a:solidFill>
                  <a:latin typeface="Arial" panose="020B0604020202020204" pitchFamily="34" charset="0"/>
                  <a:ea typeface="나눔고딕 ExtraBold" panose="020D0904000000000000" pitchFamily="50" charset="-127"/>
                  <a:cs typeface="Arial" panose="020B0604020202020204" pitchFamily="34" charset="0"/>
                </a:rPr>
                <a:t>- </a:t>
              </a:r>
              <a:r>
                <a:rPr kumimoji="1" lang="mn-MN" altLang="ko-KR" sz="1100" b="1" kern="0" spc="-30" dirty="0">
                  <a:ln w="3175">
                    <a:solidFill>
                      <a:srgbClr val="FFFFFF">
                        <a:alpha val="0"/>
                      </a:srgbClr>
                    </a:solidFill>
                  </a:ln>
                  <a:solidFill>
                    <a:srgbClr val="ED2024">
                      <a:lumMod val="50000"/>
                    </a:srgbClr>
                  </a:solidFill>
                  <a:latin typeface="Arial" panose="020B0604020202020204" pitchFamily="34" charset="0"/>
                  <a:ea typeface="나눔고딕 ExtraBold" panose="020D0904000000000000" pitchFamily="50" charset="-127"/>
                  <a:cs typeface="Arial" panose="020B0604020202020204" pitchFamily="34" charset="0"/>
                </a:rPr>
                <a:t>Замын хөдөлгөөний их өгөгдлийн систем нь олон төрлийн мэдээлэл, мэдээллийн харилцан нөлөөлөл дээр дүн шинжилгээ хийх орон зайн систем</a:t>
              </a:r>
              <a:r>
                <a:rPr kumimoji="1" lang="en-US" altLang="ko-KR" sz="1100" b="1" kern="0" spc="-30" dirty="0">
                  <a:ln w="3175">
                    <a:solidFill>
                      <a:srgbClr val="FFFFFF">
                        <a:alpha val="0"/>
                      </a:srgbClr>
                    </a:solidFill>
                  </a:ln>
                  <a:solidFill>
                    <a:srgbClr val="ED2024">
                      <a:lumMod val="50000"/>
                    </a:srgbClr>
                  </a:solidFill>
                  <a:latin typeface="Arial" panose="020B0604020202020204" pitchFamily="34" charset="0"/>
                  <a:ea typeface="나눔고딕 ExtraBold" panose="020D0904000000000000" pitchFamily="50" charset="-127"/>
                  <a:cs typeface="Arial" panose="020B0604020202020204" pitchFamily="34" charset="0"/>
                </a:rPr>
                <a:t>. </a:t>
              </a:r>
            </a:p>
            <a:p>
              <a:pPr lvl="0" fontAlgn="base" latinLnBrk="0">
                <a:spcBef>
                  <a:spcPct val="0"/>
                </a:spcBef>
                <a:spcAft>
                  <a:spcPts val="600"/>
                </a:spcAft>
              </a:pPr>
              <a:r>
                <a:rPr kumimoji="1" lang="en-US" altLang="ko-KR" sz="1100" b="1" kern="0" spc="-30" dirty="0">
                  <a:ln w="3175">
                    <a:solidFill>
                      <a:srgbClr val="FFFFFF">
                        <a:alpha val="0"/>
                      </a:srgbClr>
                    </a:solidFill>
                  </a:ln>
                  <a:solidFill>
                    <a:srgbClr val="ED2024">
                      <a:lumMod val="50000"/>
                    </a:srgbClr>
                  </a:solidFill>
                  <a:latin typeface="Arial" panose="020B0604020202020204" pitchFamily="34" charset="0"/>
                  <a:ea typeface="나눔고딕 ExtraBold" panose="020D0904000000000000" pitchFamily="50" charset="-127"/>
                  <a:cs typeface="Arial" panose="020B0604020202020204" pitchFamily="34" charset="0"/>
                </a:rPr>
                <a:t>- </a:t>
              </a:r>
              <a:r>
                <a:rPr kumimoji="1" lang="mn-MN" altLang="ko-KR" sz="1100" b="1" kern="0" spc="-30" dirty="0">
                  <a:ln w="3175">
                    <a:solidFill>
                      <a:srgbClr val="FFFFFF">
                        <a:alpha val="0"/>
                      </a:srgbClr>
                    </a:solidFill>
                  </a:ln>
                  <a:solidFill>
                    <a:srgbClr val="ED2024">
                      <a:lumMod val="50000"/>
                    </a:srgbClr>
                  </a:solidFill>
                  <a:latin typeface="Arial" panose="020B0604020202020204" pitchFamily="34" charset="0"/>
                  <a:ea typeface="나눔고딕 ExtraBold" panose="020D0904000000000000" pitchFamily="50" charset="-127"/>
                  <a:cs typeface="Arial" panose="020B0604020202020204" pitchFamily="34" charset="0"/>
                </a:rPr>
                <a:t>Нээлттэй мэдээллийн портал бол төрийн байгууллагуудын цуглуулж, олж авсан нээлттэй мэдээллийг нэг газраас хангадаг нэгдсэн сайт.</a:t>
              </a:r>
              <a:endParaRPr kumimoji="1" lang="en-US" altLang="ko-KR" sz="1100" b="1" kern="0" spc="-30" dirty="0">
                <a:ln w="3175">
                  <a:solidFill>
                    <a:srgbClr val="FFFFFF">
                      <a:alpha val="0"/>
                    </a:srgbClr>
                  </a:solidFill>
                </a:ln>
                <a:solidFill>
                  <a:srgbClr val="ED2024">
                    <a:lumMod val="50000"/>
                  </a:srgbClr>
                </a:solidFill>
                <a:latin typeface="Arial" panose="020B0604020202020204" pitchFamily="34" charset="0"/>
                <a:ea typeface="나눔고딕 ExtraBold" panose="020D0904000000000000" pitchFamily="50" charset="-127"/>
                <a:cs typeface="Arial" panose="020B0604020202020204" pitchFamily="34" charset="0"/>
              </a:endParaRPr>
            </a:p>
            <a:p>
              <a:pPr lvl="0" fontAlgn="base" latinLnBrk="0">
                <a:spcBef>
                  <a:spcPct val="0"/>
                </a:spcBef>
                <a:spcAft>
                  <a:spcPts val="600"/>
                </a:spcAft>
              </a:pPr>
              <a:r>
                <a:rPr kumimoji="1" lang="en-US" altLang="ko-KR" sz="1100" b="1" kern="0" spc="-30" dirty="0">
                  <a:ln w="3175">
                    <a:solidFill>
                      <a:srgbClr val="FFFFFF">
                        <a:alpha val="0"/>
                      </a:srgbClr>
                    </a:solidFill>
                  </a:ln>
                  <a:solidFill>
                    <a:srgbClr val="ED2024">
                      <a:lumMod val="50000"/>
                    </a:srgbClr>
                  </a:solidFill>
                  <a:latin typeface="Arial" panose="020B0604020202020204" pitchFamily="34" charset="0"/>
                  <a:ea typeface="나눔고딕 ExtraBold" panose="020D0904000000000000" pitchFamily="50" charset="-127"/>
                  <a:cs typeface="Arial" panose="020B0604020202020204" pitchFamily="34" charset="0"/>
                </a:rPr>
                <a:t>- </a:t>
              </a:r>
              <a:r>
                <a:rPr kumimoji="1" lang="mn-MN" altLang="ko-KR" sz="1100" b="1" kern="0" spc="-30" dirty="0">
                  <a:ln w="3175">
                    <a:solidFill>
                      <a:srgbClr val="FFFFFF">
                        <a:alpha val="0"/>
                      </a:srgbClr>
                    </a:solidFill>
                  </a:ln>
                  <a:solidFill>
                    <a:srgbClr val="ED2024">
                      <a:lumMod val="50000"/>
                    </a:srgbClr>
                  </a:solidFill>
                  <a:latin typeface="Arial" panose="020B0604020202020204" pitchFamily="34" charset="0"/>
                  <a:ea typeface="나눔고딕 ExtraBold" panose="020D0904000000000000" pitchFamily="50" charset="-127"/>
                  <a:cs typeface="Arial" panose="020B0604020202020204" pitchFamily="34" charset="0"/>
                </a:rPr>
                <a:t>Порталаар хүн бүр нээлттэй мэдээллийг хялбар ашиглах боломжтой файл, нээлттэй </a:t>
              </a:r>
              <a:r>
                <a:rPr kumimoji="1" lang="en-US" altLang="ko-KR" sz="1100" b="1" kern="0" spc="-30" dirty="0">
                  <a:ln w="3175">
                    <a:solidFill>
                      <a:srgbClr val="FFFFFF">
                        <a:alpha val="0"/>
                      </a:srgbClr>
                    </a:solidFill>
                  </a:ln>
                  <a:solidFill>
                    <a:srgbClr val="ED2024">
                      <a:lumMod val="50000"/>
                    </a:srgbClr>
                  </a:solidFill>
                  <a:latin typeface="Arial" panose="020B0604020202020204" pitchFamily="34" charset="0"/>
                  <a:ea typeface="나눔고딕 ExtraBold" panose="020D0904000000000000" pitchFamily="50" charset="-127"/>
                  <a:cs typeface="Arial" panose="020B0604020202020204" pitchFamily="34" charset="0"/>
                </a:rPr>
                <a:t>APIs, </a:t>
              </a:r>
              <a:r>
                <a:rPr kumimoji="1" lang="mn-MN" altLang="ko-KR" sz="1100" b="1" kern="0" spc="-30" dirty="0">
                  <a:ln w="3175">
                    <a:solidFill>
                      <a:srgbClr val="FFFFFF">
                        <a:alpha val="0"/>
                      </a:srgbClr>
                    </a:solidFill>
                  </a:ln>
                  <a:solidFill>
                    <a:srgbClr val="ED2024">
                      <a:lumMod val="50000"/>
                    </a:srgbClr>
                  </a:solidFill>
                  <a:latin typeface="Arial" panose="020B0604020202020204" pitchFamily="34" charset="0"/>
                  <a:ea typeface="나눔고딕 ExtraBold" panose="020D0904000000000000" pitchFamily="50" charset="-127"/>
                  <a:cs typeface="Arial" panose="020B0604020202020204" pitchFamily="34" charset="0"/>
                </a:rPr>
                <a:t>өгөгдлийн висуалчлал зэрэг олон төрлийн мэдээллийг хангаж нийлүүлнэ.</a:t>
              </a:r>
              <a:r>
                <a:rPr kumimoji="1" lang="en-US" altLang="ko-KR" sz="1100" b="1" kern="0" spc="-30" dirty="0">
                  <a:ln w="3175">
                    <a:solidFill>
                      <a:srgbClr val="FFFFFF">
                        <a:alpha val="0"/>
                      </a:srgbClr>
                    </a:solidFill>
                  </a:ln>
                  <a:solidFill>
                    <a:srgbClr val="ED2024">
                      <a:lumMod val="50000"/>
                    </a:srgbClr>
                  </a:solidFill>
                  <a:latin typeface="Arial" panose="020B0604020202020204" pitchFamily="34" charset="0"/>
                  <a:ea typeface="나눔고딕 ExtraBold" panose="020D0904000000000000" pitchFamily="50" charset="-127"/>
                  <a:cs typeface="Arial" panose="020B0604020202020204" pitchFamily="34" charset="0"/>
                </a:rPr>
                <a:t> </a:t>
              </a:r>
            </a:p>
          </p:txBody>
        </p:sp>
        <p:sp>
          <p:nvSpPr>
            <p:cNvPr id="59" name="직사각형 58"/>
            <p:cNvSpPr/>
            <p:nvPr/>
          </p:nvSpPr>
          <p:spPr>
            <a:xfrm>
              <a:off x="1302430" y="1031263"/>
              <a:ext cx="45006" cy="855884"/>
            </a:xfrm>
            <a:prstGeom prst="rect">
              <a:avLst/>
            </a:prstGeom>
            <a:gradFill>
              <a:gsLst>
                <a:gs pos="50000">
                  <a:srgbClr val="006E7C">
                    <a:lumMod val="60000"/>
                    <a:lumOff val="40000"/>
                  </a:srgbClr>
                </a:gs>
                <a:gs pos="99167">
                  <a:srgbClr val="006E7C"/>
                </a:gs>
                <a:gs pos="0">
                  <a:srgbClr val="006E7C"/>
                </a:gs>
              </a:gsLst>
              <a:lin ang="16200000" scaled="1"/>
            </a:gradFill>
            <a:ln w="25400" cap="flat" cmpd="sng" algn="ctr">
              <a:noFill/>
              <a:prstDash val="solid"/>
            </a:ln>
            <a:effectLst/>
          </p:spPr>
          <p:txBody>
            <a:bodyPr rtlCol="0" anchor="ctr">
              <a:scene3d>
                <a:camera prst="orthographicFront"/>
                <a:lightRig rig="threePt" dir="t"/>
              </a:scene3d>
              <a:sp3d>
                <a:bevelT w="0" h="0"/>
                <a:bevelB w="0" h="0"/>
              </a:sp3d>
            </a:bodyPr>
            <a:lstStyle/>
            <a:p>
              <a:pPr marL="0" marR="0" lvl="0" indent="0" algn="ctr" defTabSz="914400" eaLnBrk="1" fontAlgn="base" latinLnBrk="0" hangingPunct="1">
                <a:lnSpc>
                  <a:spcPct val="110000"/>
                </a:lnSpc>
                <a:spcBef>
                  <a:spcPct val="0"/>
                </a:spcBef>
                <a:spcAft>
                  <a:spcPct val="0"/>
                </a:spcAft>
                <a:buClrTx/>
                <a:buSzTx/>
                <a:buFontTx/>
                <a:buNone/>
                <a:tabLst/>
                <a:defRPr/>
              </a:pPr>
              <a:endParaRPr kumimoji="1" lang="ko-KR" altLang="en-US" sz="1300" b="0" i="0" u="none" strike="noStrike" kern="0" cap="none" spc="0" normalizeH="0" baseline="0" noProof="0">
                <a:ln w="3175">
                  <a:solidFill>
                    <a:srgbClr val="FFFFFF">
                      <a:alpha val="0"/>
                    </a:srgbClr>
                  </a:solidFill>
                </a:ln>
                <a:solidFill>
                  <a:srgbClr val="FFFFFF"/>
                </a:solidFill>
                <a:effectLst/>
                <a:uLnTx/>
                <a:uFillTx/>
                <a:latin typeface="나눔고딕 Bold" panose="020D0804000000000000" pitchFamily="50" charset="-127"/>
                <a:ea typeface="나눔고딕 Bold" panose="020D0804000000000000" pitchFamily="50" charset="-127"/>
                <a:cs typeface="+mn-cs"/>
              </a:endParaRPr>
            </a:p>
          </p:txBody>
        </p:sp>
        <p:sp>
          <p:nvSpPr>
            <p:cNvPr id="60" name="직사각형 59"/>
            <p:cNvSpPr/>
            <p:nvPr/>
          </p:nvSpPr>
          <p:spPr>
            <a:xfrm>
              <a:off x="8347065" y="1031263"/>
              <a:ext cx="45006" cy="855884"/>
            </a:xfrm>
            <a:prstGeom prst="rect">
              <a:avLst/>
            </a:prstGeom>
            <a:gradFill>
              <a:gsLst>
                <a:gs pos="50000">
                  <a:srgbClr val="006E7C">
                    <a:lumMod val="60000"/>
                    <a:lumOff val="40000"/>
                  </a:srgbClr>
                </a:gs>
                <a:gs pos="99167">
                  <a:srgbClr val="006E7C"/>
                </a:gs>
                <a:gs pos="0">
                  <a:srgbClr val="006E7C"/>
                </a:gs>
              </a:gsLst>
              <a:lin ang="16200000" scaled="1"/>
            </a:gradFill>
            <a:ln w="25400" cap="flat" cmpd="sng" algn="ctr">
              <a:noFill/>
              <a:prstDash val="solid"/>
            </a:ln>
            <a:effectLst/>
          </p:spPr>
          <p:txBody>
            <a:bodyPr rtlCol="0" anchor="ctr">
              <a:scene3d>
                <a:camera prst="orthographicFront"/>
                <a:lightRig rig="threePt" dir="t"/>
              </a:scene3d>
              <a:sp3d>
                <a:bevelT w="0" h="0"/>
                <a:bevelB w="0" h="0"/>
              </a:sp3d>
            </a:bodyPr>
            <a:lstStyle/>
            <a:p>
              <a:pPr marL="0" marR="0" lvl="0" indent="0" algn="ctr" defTabSz="914400" eaLnBrk="1" fontAlgn="base" latinLnBrk="0" hangingPunct="1">
                <a:lnSpc>
                  <a:spcPct val="110000"/>
                </a:lnSpc>
                <a:spcBef>
                  <a:spcPct val="0"/>
                </a:spcBef>
                <a:spcAft>
                  <a:spcPct val="0"/>
                </a:spcAft>
                <a:buClrTx/>
                <a:buSzTx/>
                <a:buFontTx/>
                <a:buNone/>
                <a:tabLst/>
                <a:defRPr/>
              </a:pPr>
              <a:endParaRPr kumimoji="1" lang="ko-KR" altLang="en-US" sz="1300" b="0" i="0" u="none" strike="noStrike" kern="0" cap="none" spc="0" normalizeH="0" baseline="0" noProof="0">
                <a:ln w="3175">
                  <a:solidFill>
                    <a:srgbClr val="FFFFFF">
                      <a:alpha val="0"/>
                    </a:srgbClr>
                  </a:solidFill>
                </a:ln>
                <a:solidFill>
                  <a:srgbClr val="FFFFFF"/>
                </a:solidFill>
                <a:effectLst/>
                <a:uLnTx/>
                <a:uFillTx/>
                <a:latin typeface="나눔고딕 Bold" panose="020D0804000000000000" pitchFamily="50" charset="-127"/>
                <a:ea typeface="나눔고딕 Bold" panose="020D0804000000000000" pitchFamily="50" charset="-127"/>
                <a:cs typeface="+mn-cs"/>
              </a:endParaRPr>
            </a:p>
          </p:txBody>
        </p:sp>
      </p:grpSp>
      <p:grpSp>
        <p:nvGrpSpPr>
          <p:cNvPr id="41" name="그룹 40"/>
          <p:cNvGrpSpPr/>
          <p:nvPr/>
        </p:nvGrpSpPr>
        <p:grpSpPr>
          <a:xfrm>
            <a:off x="528897" y="2780928"/>
            <a:ext cx="3090655" cy="3842986"/>
            <a:chOff x="415727" y="2826374"/>
            <a:chExt cx="2889569" cy="3842986"/>
          </a:xfrm>
        </p:grpSpPr>
        <p:sp>
          <p:nvSpPr>
            <p:cNvPr id="42" name="AutoShape 224"/>
            <p:cNvSpPr>
              <a:spLocks noChangeArrowheads="1"/>
            </p:cNvSpPr>
            <p:nvPr/>
          </p:nvSpPr>
          <p:spPr bwMode="auto">
            <a:xfrm>
              <a:off x="415727" y="3183194"/>
              <a:ext cx="2874354" cy="3486166"/>
            </a:xfrm>
            <a:prstGeom prst="roundRect">
              <a:avLst>
                <a:gd name="adj" fmla="val 2704"/>
              </a:avLst>
            </a:prstGeom>
            <a:gradFill rotWithShape="1">
              <a:gsLst>
                <a:gs pos="0">
                  <a:srgbClr val="F8F8F8"/>
                </a:gs>
                <a:gs pos="100000">
                  <a:srgbClr val="F8F8F8">
                    <a:gamma/>
                    <a:shade val="92157"/>
                    <a:invGamma/>
                  </a:srgbClr>
                </a:gs>
              </a:gsLst>
              <a:lin ang="5400000" scaled="1"/>
            </a:gradFill>
            <a:ln w="19050">
              <a:solidFill>
                <a:srgbClr val="336699"/>
              </a:solidFill>
              <a:round/>
              <a:headEnd/>
              <a:tailEnd/>
            </a:ln>
            <a:effectLst>
              <a:outerShdw dist="35921" dir="2700000" algn="ctr" rotWithShape="0">
                <a:schemeClr val="bg2"/>
              </a:outerShdw>
            </a:effectLst>
          </p:spPr>
          <p:txBody>
            <a:bodyPr wrap="none" lIns="82619" tIns="42963" rIns="82619" bIns="42963" anchor="ctr"/>
            <a:lstStyle/>
            <a:p>
              <a:pPr fontAlgn="base">
                <a:spcBef>
                  <a:spcPct val="0"/>
                </a:spcBef>
                <a:spcAft>
                  <a:spcPct val="0"/>
                </a:spcAft>
                <a:defRPr/>
              </a:pPr>
              <a:endParaRPr kumimoji="1" lang="ko-KR" altLang="en-US" sz="1100" dirty="0">
                <a:solidFill>
                  <a:srgbClr val="000000"/>
                </a:solidFill>
                <a:effectLst>
                  <a:outerShdw blurRad="38100" dist="38100" dir="2700000" algn="tl">
                    <a:srgbClr val="000000">
                      <a:alpha val="43137"/>
                    </a:srgbClr>
                  </a:outerShdw>
                </a:effectLst>
                <a:latin typeface="Times New Roman" panose="02020603050405020304" pitchFamily="18" charset="0"/>
                <a:ea typeface="나눔고딕 ExtraBold" panose="020D0904000000000000" pitchFamily="50" charset="-127"/>
                <a:cs typeface="Times New Roman" panose="02020603050405020304" pitchFamily="18" charset="0"/>
              </a:endParaRPr>
            </a:p>
          </p:txBody>
        </p:sp>
        <p:sp>
          <p:nvSpPr>
            <p:cNvPr id="43" name="AutoShape 212"/>
            <p:cNvSpPr>
              <a:spLocks noChangeArrowheads="1"/>
            </p:cNvSpPr>
            <p:nvPr/>
          </p:nvSpPr>
          <p:spPr bwMode="auto">
            <a:xfrm>
              <a:off x="422219" y="2826374"/>
              <a:ext cx="2883077" cy="323966"/>
            </a:xfrm>
            <a:prstGeom prst="roundRect">
              <a:avLst>
                <a:gd name="adj" fmla="val 16667"/>
              </a:avLst>
            </a:prstGeom>
            <a:gradFill>
              <a:gsLst>
                <a:gs pos="0">
                  <a:srgbClr val="334CD1"/>
                </a:gs>
                <a:gs pos="100000">
                  <a:srgbClr val="3C33B7"/>
                </a:gs>
              </a:gsLst>
              <a:lin ang="10800000" scaled="0"/>
            </a:gradFill>
            <a:ln w="15875" cap="rnd">
              <a:noFill/>
              <a:tailEnd type="triangle"/>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mn-MN" altLang="ko-KR" sz="1000" b="1" dirty="0">
                  <a:solidFill>
                    <a:prstClr val="white"/>
                  </a:solidFill>
                  <a:latin typeface="Arial" panose="020B0604020202020204" pitchFamily="34" charset="0"/>
                  <a:ea typeface="나눔고딕 ExtraBold" panose="020D0904000000000000" pitchFamily="50" charset="-127"/>
                  <a:cs typeface="Arial" panose="020B0604020202020204" pitchFamily="34" charset="0"/>
                </a:rPr>
                <a:t>Замын хөдөлгөөний их өгөгдлийн системийн тохиргоо</a:t>
              </a:r>
              <a:endParaRPr lang="en-US" altLang="ko-KR" sz="1000" b="1" dirty="0">
                <a:solidFill>
                  <a:prstClr val="white"/>
                </a:solidFill>
                <a:latin typeface="Arial" panose="020B0604020202020204" pitchFamily="34" charset="0"/>
                <a:ea typeface="나눔고딕 ExtraBold" panose="020D0904000000000000" pitchFamily="50" charset="-127"/>
                <a:cs typeface="Arial" panose="020B0604020202020204" pitchFamily="34" charset="0"/>
              </a:endParaRPr>
            </a:p>
          </p:txBody>
        </p:sp>
      </p:grpSp>
      <p:grpSp>
        <p:nvGrpSpPr>
          <p:cNvPr id="61" name="그룹 60"/>
          <p:cNvGrpSpPr/>
          <p:nvPr/>
        </p:nvGrpSpPr>
        <p:grpSpPr>
          <a:xfrm>
            <a:off x="5585801" y="2794643"/>
            <a:ext cx="3090655" cy="3842986"/>
            <a:chOff x="415727" y="2826374"/>
            <a:chExt cx="2889569" cy="3842986"/>
          </a:xfrm>
        </p:grpSpPr>
        <p:sp>
          <p:nvSpPr>
            <p:cNvPr id="62" name="AutoShape 224"/>
            <p:cNvSpPr>
              <a:spLocks noChangeArrowheads="1"/>
            </p:cNvSpPr>
            <p:nvPr/>
          </p:nvSpPr>
          <p:spPr bwMode="auto">
            <a:xfrm>
              <a:off x="415727" y="3183194"/>
              <a:ext cx="2874354" cy="3486166"/>
            </a:xfrm>
            <a:prstGeom prst="roundRect">
              <a:avLst>
                <a:gd name="adj" fmla="val 2704"/>
              </a:avLst>
            </a:prstGeom>
            <a:gradFill rotWithShape="1">
              <a:gsLst>
                <a:gs pos="0">
                  <a:srgbClr val="F8F8F8"/>
                </a:gs>
                <a:gs pos="100000">
                  <a:srgbClr val="F8F8F8">
                    <a:gamma/>
                    <a:shade val="92157"/>
                    <a:invGamma/>
                  </a:srgbClr>
                </a:gs>
              </a:gsLst>
              <a:lin ang="5400000" scaled="1"/>
            </a:gradFill>
            <a:ln w="19050">
              <a:solidFill>
                <a:srgbClr val="336699"/>
              </a:solidFill>
              <a:round/>
              <a:headEnd/>
              <a:tailEnd/>
            </a:ln>
            <a:effectLst>
              <a:outerShdw dist="35921" dir="2700000" algn="ctr" rotWithShape="0">
                <a:schemeClr val="bg2"/>
              </a:outerShdw>
            </a:effectLst>
          </p:spPr>
          <p:txBody>
            <a:bodyPr wrap="none" lIns="82619" tIns="42963" rIns="82619" bIns="42963" anchor="ctr"/>
            <a:lstStyle/>
            <a:p>
              <a:pPr fontAlgn="base">
                <a:spcBef>
                  <a:spcPct val="0"/>
                </a:spcBef>
                <a:spcAft>
                  <a:spcPct val="0"/>
                </a:spcAft>
                <a:defRPr/>
              </a:pPr>
              <a:endParaRPr kumimoji="1" lang="ko-KR" altLang="en-US" sz="1100" dirty="0">
                <a:solidFill>
                  <a:srgbClr val="000000"/>
                </a:solidFill>
                <a:effectLst>
                  <a:outerShdw blurRad="38100" dist="38100" dir="2700000" algn="tl">
                    <a:srgbClr val="000000">
                      <a:alpha val="43137"/>
                    </a:srgbClr>
                  </a:outerShdw>
                </a:effectLst>
                <a:latin typeface="Times New Roman" panose="02020603050405020304" pitchFamily="18" charset="0"/>
                <a:ea typeface="나눔고딕 ExtraBold" panose="020D0904000000000000" pitchFamily="50" charset="-127"/>
                <a:cs typeface="Times New Roman" panose="02020603050405020304" pitchFamily="18" charset="0"/>
              </a:endParaRPr>
            </a:p>
          </p:txBody>
        </p:sp>
        <p:sp>
          <p:nvSpPr>
            <p:cNvPr id="75" name="AutoShape 212"/>
            <p:cNvSpPr>
              <a:spLocks noChangeArrowheads="1"/>
            </p:cNvSpPr>
            <p:nvPr/>
          </p:nvSpPr>
          <p:spPr bwMode="auto">
            <a:xfrm>
              <a:off x="422219" y="2826374"/>
              <a:ext cx="2883077" cy="323966"/>
            </a:xfrm>
            <a:prstGeom prst="roundRect">
              <a:avLst>
                <a:gd name="adj" fmla="val 16667"/>
              </a:avLst>
            </a:prstGeom>
            <a:gradFill>
              <a:gsLst>
                <a:gs pos="0">
                  <a:srgbClr val="334CD1"/>
                </a:gs>
                <a:gs pos="100000">
                  <a:srgbClr val="3C33B7"/>
                </a:gs>
              </a:gsLst>
              <a:lin ang="10800000" scaled="0"/>
            </a:gradFill>
            <a:ln w="15875" cap="rnd">
              <a:noFill/>
              <a:tailEnd type="triangle"/>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mn-MN" altLang="ko-KR" sz="1050" b="1" dirty="0">
                  <a:solidFill>
                    <a:srgbClr val="FFFFFF"/>
                  </a:solidFill>
                  <a:latin typeface="Arial" panose="020B0604020202020204" pitchFamily="34" charset="0"/>
                  <a:ea typeface="나눔고딕 ExtraBold" panose="020D0904000000000000" pitchFamily="50" charset="-127"/>
                  <a:cs typeface="Arial" panose="020B0604020202020204" pitchFamily="34" charset="0"/>
                </a:rPr>
                <a:t>Нээлттэй мэдээллийн порталын системийн архитектур</a:t>
              </a:r>
              <a:endParaRPr lang="en-US" altLang="ko-KR" sz="1050" dirty="0">
                <a:solidFill>
                  <a:prstClr val="white"/>
                </a:solidFill>
                <a:latin typeface="Arial" panose="020B0604020202020204" pitchFamily="34" charset="0"/>
                <a:ea typeface="나눔고딕 ExtraBold" panose="020D0904000000000000" pitchFamily="50" charset="-127"/>
                <a:cs typeface="Arial" panose="020B0604020202020204" pitchFamily="34" charset="0"/>
              </a:endParaRPr>
            </a:p>
          </p:txBody>
        </p:sp>
      </p:grpSp>
      <p:grpSp>
        <p:nvGrpSpPr>
          <p:cNvPr id="76" name="그룹 181"/>
          <p:cNvGrpSpPr/>
          <p:nvPr/>
        </p:nvGrpSpPr>
        <p:grpSpPr>
          <a:xfrm rot="16200000">
            <a:off x="2483870" y="4199573"/>
            <a:ext cx="2554105" cy="251349"/>
            <a:chOff x="4179927" y="3130843"/>
            <a:chExt cx="2604984" cy="575683"/>
          </a:xfrm>
        </p:grpSpPr>
        <p:pic>
          <p:nvPicPr>
            <p:cNvPr id="77" name="그림 76" descr="8.png"/>
            <p:cNvPicPr>
              <a:picLocks noChangeAspect="1"/>
            </p:cNvPicPr>
            <p:nvPr/>
          </p:nvPicPr>
          <p:blipFill>
            <a:blip r:embed="rId3" cstate="print">
              <a:grayscl/>
              <a:lum bright="-29000"/>
            </a:blip>
            <a:stretch>
              <a:fillRect/>
            </a:stretch>
          </p:blipFill>
          <p:spPr>
            <a:xfrm rot="5400000">
              <a:off x="5294631" y="2397413"/>
              <a:ext cx="391540" cy="1980122"/>
            </a:xfrm>
            <a:prstGeom prst="rect">
              <a:avLst/>
            </a:prstGeom>
          </p:spPr>
        </p:pic>
        <p:pic>
          <p:nvPicPr>
            <p:cNvPr id="78" name="그림 77" descr="8.png"/>
            <p:cNvPicPr>
              <a:picLocks noChangeAspect="1"/>
            </p:cNvPicPr>
            <p:nvPr/>
          </p:nvPicPr>
          <p:blipFill>
            <a:blip r:embed="rId3" cstate="print">
              <a:grayscl/>
              <a:lum bright="13000"/>
            </a:blip>
            <a:stretch>
              <a:fillRect/>
            </a:stretch>
          </p:blipFill>
          <p:spPr>
            <a:xfrm rot="5400000">
              <a:off x="5198209" y="2428624"/>
              <a:ext cx="575683" cy="1980122"/>
            </a:xfrm>
            <a:prstGeom prst="rect">
              <a:avLst/>
            </a:prstGeom>
          </p:spPr>
        </p:pic>
        <p:pic>
          <p:nvPicPr>
            <p:cNvPr id="79" name="Picture 2" descr="D:\alvin\작업파일\비츠로시스 창원 교통선진화 입찰 프레젠테이션\png\53-1.png"/>
            <p:cNvPicPr>
              <a:picLocks noChangeAspect="1" noChangeArrowheads="1"/>
            </p:cNvPicPr>
            <p:nvPr/>
          </p:nvPicPr>
          <p:blipFill>
            <a:blip r:embed="rId4" cstate="print"/>
            <a:stretch>
              <a:fillRect/>
            </a:stretch>
          </p:blipFill>
          <p:spPr bwMode="auto">
            <a:xfrm rot="14577023" flipH="1" flipV="1">
              <a:off x="6066412" y="2669019"/>
              <a:ext cx="156725" cy="1280272"/>
            </a:xfrm>
            <a:prstGeom prst="rect">
              <a:avLst/>
            </a:prstGeom>
            <a:noFill/>
          </p:spPr>
        </p:pic>
        <p:pic>
          <p:nvPicPr>
            <p:cNvPr id="80" name="Picture 2" descr="D:\alvin\작업파일\비츠로시스 창원 교통선진화 입찰 프레젠테이션\png\53-1.png"/>
            <p:cNvPicPr>
              <a:picLocks noChangeAspect="1" noChangeArrowheads="1"/>
            </p:cNvPicPr>
            <p:nvPr/>
          </p:nvPicPr>
          <p:blipFill>
            <a:blip r:embed="rId4" cstate="print"/>
            <a:stretch>
              <a:fillRect/>
            </a:stretch>
          </p:blipFill>
          <p:spPr bwMode="auto">
            <a:xfrm rot="17822977" flipH="1">
              <a:off x="4741702" y="2669017"/>
              <a:ext cx="156725" cy="1280276"/>
            </a:xfrm>
            <a:prstGeom prst="rect">
              <a:avLst/>
            </a:prstGeom>
            <a:noFill/>
          </p:spPr>
        </p:pic>
      </p:grpSp>
      <p:grpSp>
        <p:nvGrpSpPr>
          <p:cNvPr id="81" name="그룹 181"/>
          <p:cNvGrpSpPr/>
          <p:nvPr/>
        </p:nvGrpSpPr>
        <p:grpSpPr>
          <a:xfrm rot="5400000">
            <a:off x="4201345" y="4175165"/>
            <a:ext cx="2554105" cy="251349"/>
            <a:chOff x="4179927" y="3130843"/>
            <a:chExt cx="2604984" cy="575683"/>
          </a:xfrm>
        </p:grpSpPr>
        <p:pic>
          <p:nvPicPr>
            <p:cNvPr id="82" name="그림 81" descr="8.png"/>
            <p:cNvPicPr>
              <a:picLocks noChangeAspect="1"/>
            </p:cNvPicPr>
            <p:nvPr/>
          </p:nvPicPr>
          <p:blipFill>
            <a:blip r:embed="rId3" cstate="print">
              <a:grayscl/>
              <a:lum bright="-29000"/>
            </a:blip>
            <a:stretch>
              <a:fillRect/>
            </a:stretch>
          </p:blipFill>
          <p:spPr>
            <a:xfrm rot="5400000">
              <a:off x="5294631" y="2397413"/>
              <a:ext cx="391540" cy="1980122"/>
            </a:xfrm>
            <a:prstGeom prst="rect">
              <a:avLst/>
            </a:prstGeom>
          </p:spPr>
        </p:pic>
        <p:pic>
          <p:nvPicPr>
            <p:cNvPr id="83" name="그림 82" descr="8.png"/>
            <p:cNvPicPr>
              <a:picLocks noChangeAspect="1"/>
            </p:cNvPicPr>
            <p:nvPr/>
          </p:nvPicPr>
          <p:blipFill>
            <a:blip r:embed="rId3" cstate="print">
              <a:grayscl/>
              <a:lum bright="13000"/>
            </a:blip>
            <a:stretch>
              <a:fillRect/>
            </a:stretch>
          </p:blipFill>
          <p:spPr>
            <a:xfrm rot="5400000">
              <a:off x="5198209" y="2428624"/>
              <a:ext cx="575683" cy="1980122"/>
            </a:xfrm>
            <a:prstGeom prst="rect">
              <a:avLst/>
            </a:prstGeom>
          </p:spPr>
        </p:pic>
        <p:pic>
          <p:nvPicPr>
            <p:cNvPr id="84" name="Picture 2" descr="D:\alvin\작업파일\비츠로시스 창원 교통선진화 입찰 프레젠테이션\png\53-1.png"/>
            <p:cNvPicPr>
              <a:picLocks noChangeAspect="1" noChangeArrowheads="1"/>
            </p:cNvPicPr>
            <p:nvPr/>
          </p:nvPicPr>
          <p:blipFill>
            <a:blip r:embed="rId4" cstate="print"/>
            <a:stretch>
              <a:fillRect/>
            </a:stretch>
          </p:blipFill>
          <p:spPr bwMode="auto">
            <a:xfrm rot="14577023" flipH="1" flipV="1">
              <a:off x="6066412" y="2669019"/>
              <a:ext cx="156725" cy="1280272"/>
            </a:xfrm>
            <a:prstGeom prst="rect">
              <a:avLst/>
            </a:prstGeom>
            <a:noFill/>
          </p:spPr>
        </p:pic>
        <p:pic>
          <p:nvPicPr>
            <p:cNvPr id="85" name="Picture 2" descr="D:\alvin\작업파일\비츠로시스 창원 교통선진화 입찰 프레젠테이션\png\53-1.png"/>
            <p:cNvPicPr>
              <a:picLocks noChangeAspect="1" noChangeArrowheads="1"/>
            </p:cNvPicPr>
            <p:nvPr/>
          </p:nvPicPr>
          <p:blipFill>
            <a:blip r:embed="rId4" cstate="print"/>
            <a:stretch>
              <a:fillRect/>
            </a:stretch>
          </p:blipFill>
          <p:spPr bwMode="auto">
            <a:xfrm rot="17822977" flipH="1">
              <a:off x="4741702" y="2669017"/>
              <a:ext cx="156725" cy="1280276"/>
            </a:xfrm>
            <a:prstGeom prst="rect">
              <a:avLst/>
            </a:prstGeom>
            <a:noFill/>
          </p:spPr>
        </p:pic>
      </p:grpSp>
      <p:pic>
        <p:nvPicPr>
          <p:cNvPr id="86" name="그림 85"/>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5671288" y="3193190"/>
            <a:ext cx="2945621" cy="3420402"/>
          </a:xfrm>
          <a:prstGeom prst="rect">
            <a:avLst/>
          </a:prstGeom>
        </p:spPr>
      </p:pic>
      <p:pic>
        <p:nvPicPr>
          <p:cNvPr id="87" name="그림 86"/>
          <p:cNvPicPr>
            <a:picLocks noChangeAspect="1"/>
          </p:cNvPicPr>
          <p:nvPr/>
        </p:nvPicPr>
        <p:blipFill>
          <a:blip r:embed="rId6"/>
          <a:stretch>
            <a:fillRect/>
          </a:stretch>
        </p:blipFill>
        <p:spPr>
          <a:xfrm>
            <a:off x="553106" y="3298414"/>
            <a:ext cx="3017554" cy="3109273"/>
          </a:xfrm>
          <a:prstGeom prst="rect">
            <a:avLst/>
          </a:prstGeom>
        </p:spPr>
      </p:pic>
      <p:grpSp>
        <p:nvGrpSpPr>
          <p:cNvPr id="88" name="그룹 87"/>
          <p:cNvGrpSpPr/>
          <p:nvPr/>
        </p:nvGrpSpPr>
        <p:grpSpPr>
          <a:xfrm>
            <a:off x="3845325" y="3517238"/>
            <a:ext cx="1548735" cy="1592818"/>
            <a:chOff x="17333136" y="1804033"/>
            <a:chExt cx="1984388" cy="2040870"/>
          </a:xfrm>
        </p:grpSpPr>
        <p:grpSp>
          <p:nvGrpSpPr>
            <p:cNvPr id="89" name="그룹 88"/>
            <p:cNvGrpSpPr>
              <a:grpSpLocks/>
            </p:cNvGrpSpPr>
            <p:nvPr/>
          </p:nvGrpSpPr>
          <p:grpSpPr bwMode="auto">
            <a:xfrm>
              <a:off x="17341087" y="1812903"/>
              <a:ext cx="1976437" cy="2032000"/>
              <a:chOff x="1815484" y="3529216"/>
              <a:chExt cx="1467615" cy="1508763"/>
            </a:xfrm>
          </p:grpSpPr>
          <p:pic>
            <p:nvPicPr>
              <p:cNvPr id="91" name="그림 126"/>
              <p:cNvPicPr>
                <a:picLocks noChangeAspect="1"/>
              </p:cNvPicPr>
              <p:nvPr/>
            </p:nvPicPr>
            <p:blipFill>
              <a:blip r:embed="rId7">
                <a:extLst>
                  <a:ext uri="{28A0092B-C50C-407E-A947-70E740481C1C}">
                    <a14:useLocalDpi xmlns:a14="http://schemas.microsoft.com/office/drawing/2010/main" val="0"/>
                  </a:ext>
                </a:extLst>
              </a:blip>
              <a:srcRect/>
              <a:stretch>
                <a:fillRect/>
              </a:stretch>
            </p:blipFill>
            <p:spPr bwMode="auto">
              <a:xfrm>
                <a:off x="1815484" y="3529216"/>
                <a:ext cx="1467615" cy="1508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2" name="타원 91"/>
              <p:cNvSpPr/>
              <p:nvPr/>
            </p:nvSpPr>
            <p:spPr>
              <a:xfrm>
                <a:off x="1908951" y="3637661"/>
                <a:ext cx="1228365" cy="1228366"/>
              </a:xfrm>
              <a:prstGeom prst="ellipse">
                <a:avLst/>
              </a:prstGeom>
              <a:gradFill flip="none" rotWithShape="1">
                <a:gsLst>
                  <a:gs pos="100000">
                    <a:srgbClr val="0A4B8C"/>
                  </a:gs>
                  <a:gs pos="0">
                    <a:srgbClr val="003764"/>
                  </a:gs>
                </a:gsLst>
                <a:lin ang="16200000" scaled="1"/>
                <a:tileRect/>
              </a:gra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1067745">
                  <a:defRPr/>
                </a:pPr>
                <a:endParaRPr lang="ko-KR" altLang="en-US">
                  <a:solidFill>
                    <a:prstClr val="white"/>
                  </a:solidFill>
                  <a:latin typeface="Times New Roman" panose="02020603050405020304" pitchFamily="18" charset="0"/>
                  <a:ea typeface="뫼비우스 Bold" panose="02000500000000000000" pitchFamily="2" charset="-127"/>
                  <a:cs typeface="Times New Roman" panose="02020603050405020304" pitchFamily="18" charset="0"/>
                </a:endParaRPr>
              </a:p>
            </p:txBody>
          </p:sp>
          <p:sp>
            <p:nvSpPr>
              <p:cNvPr id="93" name="직사각형 92"/>
              <p:cNvSpPr/>
              <p:nvPr/>
            </p:nvSpPr>
            <p:spPr>
              <a:xfrm flipH="1">
                <a:off x="1867349" y="3857562"/>
                <a:ext cx="1303411" cy="790580"/>
              </a:xfrm>
              <a:prstGeom prst="rect">
                <a:avLst/>
              </a:prstGeom>
              <a:noFill/>
              <a:ln w="9525">
                <a:noFill/>
              </a:ln>
              <a:effectLst/>
            </p:spPr>
            <p:style>
              <a:lnRef idx="2">
                <a:schemeClr val="accent1">
                  <a:shade val="50000"/>
                </a:schemeClr>
              </a:lnRef>
              <a:fillRef idx="1">
                <a:schemeClr val="accent1"/>
              </a:fillRef>
              <a:effectRef idx="0">
                <a:schemeClr val="accent1"/>
              </a:effectRef>
              <a:fontRef idx="minor">
                <a:schemeClr val="lt1"/>
              </a:fontRef>
            </p:style>
            <p:txBody>
              <a:bodyPr anchor="ctr">
                <a:spAutoFit/>
                <a:scene3d>
                  <a:camera prst="orthographicFront"/>
                  <a:lightRig rig="glow" dir="t"/>
                </a:scene3d>
                <a:sp3d contourW="25400" prstMaterial="softEdge">
                  <a:bevelT w="1270"/>
                  <a:extrusionClr>
                    <a:schemeClr val="bg1"/>
                  </a:extrusionClr>
                  <a:contourClr>
                    <a:srgbClr val="002060"/>
                  </a:contourClr>
                </a:sp3d>
              </a:bodyPr>
              <a:lstStyle/>
              <a:p>
                <a:pPr algn="ctr">
                  <a:defRPr/>
                </a:pPr>
                <a:r>
                  <a:rPr lang="mn-MN" altLang="ko-KR" sz="1200" spc="-100" dirty="0">
                    <a:solidFill>
                      <a:prstClr val="white"/>
                    </a:solidFill>
                    <a:latin typeface="Arial" panose="020B0604020202020204" pitchFamily="34" charset="0"/>
                    <a:ea typeface="나눔고딕 Bold" panose="020D0804000000000000" pitchFamily="50" charset="-127"/>
                    <a:cs typeface="Arial" panose="020B0604020202020204" pitchFamily="34" charset="0"/>
                  </a:rPr>
                  <a:t>Үндэсний замын хөдөлгөөний мэдээллийн нэгдсэн төв </a:t>
                </a:r>
              </a:p>
            </p:txBody>
          </p:sp>
        </p:grpSp>
        <p:sp>
          <p:nvSpPr>
            <p:cNvPr id="90" name="타원 89"/>
            <p:cNvSpPr/>
            <p:nvPr/>
          </p:nvSpPr>
          <p:spPr>
            <a:xfrm>
              <a:off x="17333136" y="1804033"/>
              <a:ext cx="1940272" cy="1940016"/>
            </a:xfrm>
            <a:prstGeom prst="ellipse">
              <a:avLst/>
            </a:prstGeom>
            <a:noFill/>
            <a:ln w="28575">
              <a:solidFill>
                <a:schemeClr val="bg1"/>
              </a:solidFill>
            </a:ln>
            <a:effectLst>
              <a:glow rad="88900">
                <a:srgbClr val="00B0F0">
                  <a:alpha val="70000"/>
                </a:srgbClr>
              </a:glow>
            </a:effectLst>
          </p:spPr>
          <p:style>
            <a:lnRef idx="2">
              <a:schemeClr val="accent1">
                <a:shade val="50000"/>
              </a:schemeClr>
            </a:lnRef>
            <a:fillRef idx="1">
              <a:schemeClr val="accent1"/>
            </a:fillRef>
            <a:effectRef idx="0">
              <a:schemeClr val="accent1"/>
            </a:effectRef>
            <a:fontRef idx="minor">
              <a:schemeClr val="lt1"/>
            </a:fontRef>
          </p:style>
          <p:txBody>
            <a:bodyPr lIns="106774" tIns="53387" rIns="106774" bIns="53387" anchor="ctr"/>
            <a:lstStyle/>
            <a:p>
              <a:pPr algn="ctr">
                <a:defRPr/>
              </a:pPr>
              <a:endParaRPr lang="ko-KR" altLang="en-US">
                <a:solidFill>
                  <a:prstClr val="white"/>
                </a:solidFill>
                <a:latin typeface="Times New Roman" panose="02020603050405020304" pitchFamily="18" charset="0"/>
                <a:ea typeface="뫼비우스 Bold" panose="02000500000000000000" pitchFamily="2" charset="-127"/>
                <a:cs typeface="Times New Roman" panose="02020603050405020304" pitchFamily="18" charset="0"/>
              </a:endParaRPr>
            </a:p>
          </p:txBody>
        </p:sp>
      </p:grpSp>
    </p:spTree>
    <p:extLst>
      <p:ext uri="{BB962C8B-B14F-4D97-AF65-F5344CB8AC3E}">
        <p14:creationId xmlns:p14="http://schemas.microsoft.com/office/powerpoint/2010/main" val="2764089956"/>
      </p:ext>
    </p:extLst>
  </p:cSld>
  <p:clrMapOvr>
    <a:masterClrMapping/>
  </p:clrMapOvr>
  <p:transition>
    <p:fade/>
  </p:transition>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Box 4"/>
          <p:cNvSpPr txBox="1"/>
          <p:nvPr/>
        </p:nvSpPr>
        <p:spPr>
          <a:xfrm>
            <a:off x="143508" y="44624"/>
            <a:ext cx="8856984" cy="523220"/>
          </a:xfrm>
          <a:prstGeom prst="rect">
            <a:avLst/>
          </a:prstGeom>
          <a:noFill/>
        </p:spPr>
        <p:txBody>
          <a:bodyPr wrap="square" rtlCol="0">
            <a:spAutoFit/>
          </a:bodyPr>
          <a:lstStyle/>
          <a:p>
            <a:pPr algn="ctr" defTabSz="913860">
              <a:buSzPct val="130000"/>
            </a:pPr>
            <a:r>
              <a:rPr lang="mn-MN" altLang="ko-KR" sz="2800" dirty="0">
                <a:ln w="9000" cmpd="sng">
                  <a:noFill/>
                  <a:prstDash val="solid"/>
                </a:ln>
                <a:solidFill>
                  <a:schemeClr val="bg1"/>
                </a:solidFill>
                <a:effectLst>
                  <a:outerShdw blurRad="38100" dist="38100" dir="2700000" algn="tl">
                    <a:srgbClr val="000000">
                      <a:alpha val="43137"/>
                    </a:srgbClr>
                  </a:outerShdw>
                  <a:reflection blurRad="12700" stA="28000" endPos="45000" dist="1000" dir="5400000" sy="-100000" algn="bl" rotWithShape="0"/>
                </a:effectLst>
                <a:latin typeface="Arial" panose="020B0604020202020204" pitchFamily="34" charset="0"/>
                <a:ea typeface="나눔고딕 ExtraBold" panose="020D0904000000000000" pitchFamily="50" charset="-127"/>
                <a:cs typeface="Arial" panose="020B0604020202020204" pitchFamily="34" charset="0"/>
              </a:rPr>
              <a:t>Ерөнхий мэдээлэл</a:t>
            </a:r>
            <a:endParaRPr lang="ko-KR" altLang="en-US" sz="2800" dirty="0">
              <a:ln w="9000" cmpd="sng">
                <a:noFill/>
                <a:prstDash val="solid"/>
              </a:ln>
              <a:solidFill>
                <a:schemeClr val="bg1"/>
              </a:solidFill>
              <a:effectLst>
                <a:outerShdw blurRad="38100" dist="38100" dir="2700000" algn="tl">
                  <a:srgbClr val="000000">
                    <a:alpha val="43137"/>
                  </a:srgbClr>
                </a:outerShdw>
                <a:reflection blurRad="12700" stA="28000" endPos="45000" dist="1000" dir="5400000" sy="-100000" algn="bl" rotWithShape="0"/>
              </a:effectLst>
              <a:latin typeface="Arial" panose="020B0604020202020204" pitchFamily="34" charset="0"/>
              <a:ea typeface="나눔고딕 ExtraBold" panose="020D0904000000000000" pitchFamily="50" charset="-127"/>
              <a:cs typeface="Arial" panose="020B0604020202020204" pitchFamily="34" charset="0"/>
            </a:endParaRPr>
          </a:p>
        </p:txBody>
      </p:sp>
      <p:sp>
        <p:nvSpPr>
          <p:cNvPr id="6" name="직사각형 5"/>
          <p:cNvSpPr/>
          <p:nvPr/>
        </p:nvSpPr>
        <p:spPr>
          <a:xfrm>
            <a:off x="0" y="2625822"/>
            <a:ext cx="9144000" cy="414337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062" tIns="45530" rIns="91062" bIns="45530" anchor="ctr"/>
          <a:lstStyle/>
          <a:p>
            <a:pPr algn="ctr">
              <a:defRPr/>
            </a:pPr>
            <a:endParaRPr lang="ko-KR" altLang="en-US" b="1">
              <a:solidFill>
                <a:prstClr val="white"/>
              </a:solidFill>
            </a:endParaRPr>
          </a:p>
        </p:txBody>
      </p:sp>
      <p:grpSp>
        <p:nvGrpSpPr>
          <p:cNvPr id="4" name="Group 205"/>
          <p:cNvGrpSpPr>
            <a:grpSpLocks/>
          </p:cNvGrpSpPr>
          <p:nvPr/>
        </p:nvGrpSpPr>
        <p:grpSpPr bwMode="auto">
          <a:xfrm>
            <a:off x="4473934" y="980728"/>
            <a:ext cx="4346538" cy="1399501"/>
            <a:chOff x="516" y="950"/>
            <a:chExt cx="4686" cy="2420"/>
          </a:xfrm>
        </p:grpSpPr>
        <p:sp>
          <p:nvSpPr>
            <p:cNvPr id="7" name="Freeform 5"/>
            <p:cNvSpPr>
              <a:spLocks/>
            </p:cNvSpPr>
            <p:nvPr/>
          </p:nvSpPr>
          <p:spPr bwMode="auto">
            <a:xfrm>
              <a:off x="1180" y="978"/>
              <a:ext cx="178" cy="94"/>
            </a:xfrm>
            <a:custGeom>
              <a:avLst/>
              <a:gdLst>
                <a:gd name="T0" fmla="*/ 92 w 178"/>
                <a:gd name="T1" fmla="*/ 2 h 94"/>
                <a:gd name="T2" fmla="*/ 88 w 178"/>
                <a:gd name="T3" fmla="*/ 2 h 94"/>
                <a:gd name="T4" fmla="*/ 86 w 178"/>
                <a:gd name="T5" fmla="*/ 2 h 94"/>
                <a:gd name="T6" fmla="*/ 84 w 178"/>
                <a:gd name="T7" fmla="*/ 2 h 94"/>
                <a:gd name="T8" fmla="*/ 74 w 178"/>
                <a:gd name="T9" fmla="*/ 16 h 94"/>
                <a:gd name="T10" fmla="*/ 62 w 178"/>
                <a:gd name="T11" fmla="*/ 20 h 94"/>
                <a:gd name="T12" fmla="*/ 56 w 178"/>
                <a:gd name="T13" fmla="*/ 16 h 94"/>
                <a:gd name="T14" fmla="*/ 62 w 178"/>
                <a:gd name="T15" fmla="*/ 8 h 94"/>
                <a:gd name="T16" fmla="*/ 58 w 178"/>
                <a:gd name="T17" fmla="*/ 0 h 94"/>
                <a:gd name="T18" fmla="*/ 58 w 178"/>
                <a:gd name="T19" fmla="*/ 0 h 94"/>
                <a:gd name="T20" fmla="*/ 44 w 178"/>
                <a:gd name="T21" fmla="*/ 4 h 94"/>
                <a:gd name="T22" fmla="*/ 30 w 178"/>
                <a:gd name="T23" fmla="*/ 6 h 94"/>
                <a:gd name="T24" fmla="*/ 28 w 178"/>
                <a:gd name="T25" fmla="*/ 6 h 94"/>
                <a:gd name="T26" fmla="*/ 10 w 178"/>
                <a:gd name="T27" fmla="*/ 8 h 94"/>
                <a:gd name="T28" fmla="*/ 0 w 178"/>
                <a:gd name="T29" fmla="*/ 18 h 94"/>
                <a:gd name="T30" fmla="*/ 2 w 178"/>
                <a:gd name="T31" fmla="*/ 24 h 94"/>
                <a:gd name="T32" fmla="*/ 22 w 178"/>
                <a:gd name="T33" fmla="*/ 30 h 94"/>
                <a:gd name="T34" fmla="*/ 30 w 178"/>
                <a:gd name="T35" fmla="*/ 38 h 94"/>
                <a:gd name="T36" fmla="*/ 30 w 178"/>
                <a:gd name="T37" fmla="*/ 48 h 94"/>
                <a:gd name="T38" fmla="*/ 32 w 178"/>
                <a:gd name="T39" fmla="*/ 50 h 94"/>
                <a:gd name="T40" fmla="*/ 52 w 178"/>
                <a:gd name="T41" fmla="*/ 46 h 94"/>
                <a:gd name="T42" fmla="*/ 70 w 178"/>
                <a:gd name="T43" fmla="*/ 40 h 94"/>
                <a:gd name="T44" fmla="*/ 76 w 178"/>
                <a:gd name="T45" fmla="*/ 42 h 94"/>
                <a:gd name="T46" fmla="*/ 72 w 178"/>
                <a:gd name="T47" fmla="*/ 48 h 94"/>
                <a:gd name="T48" fmla="*/ 46 w 178"/>
                <a:gd name="T49" fmla="*/ 54 h 94"/>
                <a:gd name="T50" fmla="*/ 38 w 178"/>
                <a:gd name="T51" fmla="*/ 64 h 94"/>
                <a:gd name="T52" fmla="*/ 48 w 178"/>
                <a:gd name="T53" fmla="*/ 64 h 94"/>
                <a:gd name="T54" fmla="*/ 58 w 178"/>
                <a:gd name="T55" fmla="*/ 64 h 94"/>
                <a:gd name="T56" fmla="*/ 54 w 178"/>
                <a:gd name="T57" fmla="*/ 68 h 94"/>
                <a:gd name="T58" fmla="*/ 34 w 178"/>
                <a:gd name="T59" fmla="*/ 72 h 94"/>
                <a:gd name="T60" fmla="*/ 32 w 178"/>
                <a:gd name="T61" fmla="*/ 76 h 94"/>
                <a:gd name="T62" fmla="*/ 46 w 178"/>
                <a:gd name="T63" fmla="*/ 84 h 94"/>
                <a:gd name="T64" fmla="*/ 74 w 178"/>
                <a:gd name="T65" fmla="*/ 94 h 94"/>
                <a:gd name="T66" fmla="*/ 78 w 178"/>
                <a:gd name="T67" fmla="*/ 94 h 94"/>
                <a:gd name="T68" fmla="*/ 98 w 178"/>
                <a:gd name="T69" fmla="*/ 84 h 94"/>
                <a:gd name="T70" fmla="*/ 110 w 178"/>
                <a:gd name="T71" fmla="*/ 66 h 94"/>
                <a:gd name="T72" fmla="*/ 128 w 178"/>
                <a:gd name="T73" fmla="*/ 50 h 94"/>
                <a:gd name="T74" fmla="*/ 130 w 178"/>
                <a:gd name="T75" fmla="*/ 50 h 94"/>
                <a:gd name="T76" fmla="*/ 136 w 178"/>
                <a:gd name="T77" fmla="*/ 64 h 94"/>
                <a:gd name="T78" fmla="*/ 142 w 178"/>
                <a:gd name="T79" fmla="*/ 80 h 94"/>
                <a:gd name="T80" fmla="*/ 150 w 178"/>
                <a:gd name="T81" fmla="*/ 82 h 94"/>
                <a:gd name="T82" fmla="*/ 172 w 178"/>
                <a:gd name="T83" fmla="*/ 78 h 94"/>
                <a:gd name="T84" fmla="*/ 176 w 178"/>
                <a:gd name="T85" fmla="*/ 72 h 94"/>
                <a:gd name="T86" fmla="*/ 168 w 178"/>
                <a:gd name="T87" fmla="*/ 68 h 94"/>
                <a:gd name="T88" fmla="*/ 162 w 178"/>
                <a:gd name="T89" fmla="*/ 56 h 94"/>
                <a:gd name="T90" fmla="*/ 140 w 178"/>
                <a:gd name="T91" fmla="*/ 34 h 94"/>
                <a:gd name="T92" fmla="*/ 128 w 178"/>
                <a:gd name="T93" fmla="*/ 28 h 94"/>
                <a:gd name="T94" fmla="*/ 128 w 178"/>
                <a:gd name="T95" fmla="*/ 20 h 94"/>
                <a:gd name="T96" fmla="*/ 126 w 178"/>
                <a:gd name="T97" fmla="*/ 18 h 94"/>
                <a:gd name="T98" fmla="*/ 122 w 178"/>
                <a:gd name="T99" fmla="*/ 20 h 94"/>
                <a:gd name="T100" fmla="*/ 118 w 178"/>
                <a:gd name="T101" fmla="*/ 20 h 94"/>
                <a:gd name="T102" fmla="*/ 114 w 178"/>
                <a:gd name="T103" fmla="*/ 14 h 94"/>
                <a:gd name="T104" fmla="*/ 112 w 178"/>
                <a:gd name="T105" fmla="*/ 4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78" h="94">
                  <a:moveTo>
                    <a:pt x="104" y="0"/>
                  </a:moveTo>
                  <a:lnTo>
                    <a:pt x="104" y="0"/>
                  </a:lnTo>
                  <a:lnTo>
                    <a:pt x="92" y="2"/>
                  </a:lnTo>
                  <a:lnTo>
                    <a:pt x="92" y="2"/>
                  </a:lnTo>
                  <a:lnTo>
                    <a:pt x="88" y="2"/>
                  </a:lnTo>
                  <a:lnTo>
                    <a:pt x="88" y="2"/>
                  </a:lnTo>
                  <a:lnTo>
                    <a:pt x="88" y="2"/>
                  </a:lnTo>
                  <a:lnTo>
                    <a:pt x="88" y="2"/>
                  </a:lnTo>
                  <a:lnTo>
                    <a:pt x="86" y="2"/>
                  </a:lnTo>
                  <a:lnTo>
                    <a:pt x="86" y="2"/>
                  </a:lnTo>
                  <a:lnTo>
                    <a:pt x="84" y="2"/>
                  </a:lnTo>
                  <a:lnTo>
                    <a:pt x="84" y="2"/>
                  </a:lnTo>
                  <a:lnTo>
                    <a:pt x="82" y="6"/>
                  </a:lnTo>
                  <a:lnTo>
                    <a:pt x="82" y="6"/>
                  </a:lnTo>
                  <a:lnTo>
                    <a:pt x="74" y="16"/>
                  </a:lnTo>
                  <a:lnTo>
                    <a:pt x="68" y="20"/>
                  </a:lnTo>
                  <a:lnTo>
                    <a:pt x="62" y="20"/>
                  </a:lnTo>
                  <a:lnTo>
                    <a:pt x="62" y="20"/>
                  </a:lnTo>
                  <a:lnTo>
                    <a:pt x="58" y="20"/>
                  </a:lnTo>
                  <a:lnTo>
                    <a:pt x="56" y="16"/>
                  </a:lnTo>
                  <a:lnTo>
                    <a:pt x="56" y="16"/>
                  </a:lnTo>
                  <a:lnTo>
                    <a:pt x="56" y="14"/>
                  </a:lnTo>
                  <a:lnTo>
                    <a:pt x="58" y="12"/>
                  </a:lnTo>
                  <a:lnTo>
                    <a:pt x="62" y="8"/>
                  </a:lnTo>
                  <a:lnTo>
                    <a:pt x="64" y="4"/>
                  </a:lnTo>
                  <a:lnTo>
                    <a:pt x="62" y="2"/>
                  </a:lnTo>
                  <a:lnTo>
                    <a:pt x="58" y="0"/>
                  </a:lnTo>
                  <a:lnTo>
                    <a:pt x="58" y="0"/>
                  </a:lnTo>
                  <a:lnTo>
                    <a:pt x="58" y="0"/>
                  </a:lnTo>
                  <a:lnTo>
                    <a:pt x="58" y="0"/>
                  </a:lnTo>
                  <a:lnTo>
                    <a:pt x="50" y="2"/>
                  </a:lnTo>
                  <a:lnTo>
                    <a:pt x="44" y="4"/>
                  </a:lnTo>
                  <a:lnTo>
                    <a:pt x="44" y="4"/>
                  </a:lnTo>
                  <a:lnTo>
                    <a:pt x="36" y="4"/>
                  </a:lnTo>
                  <a:lnTo>
                    <a:pt x="30" y="6"/>
                  </a:lnTo>
                  <a:lnTo>
                    <a:pt x="30" y="6"/>
                  </a:lnTo>
                  <a:lnTo>
                    <a:pt x="30" y="6"/>
                  </a:lnTo>
                  <a:lnTo>
                    <a:pt x="30" y="6"/>
                  </a:lnTo>
                  <a:lnTo>
                    <a:pt x="28" y="6"/>
                  </a:lnTo>
                  <a:lnTo>
                    <a:pt x="28" y="6"/>
                  </a:lnTo>
                  <a:lnTo>
                    <a:pt x="20" y="6"/>
                  </a:lnTo>
                  <a:lnTo>
                    <a:pt x="10" y="8"/>
                  </a:lnTo>
                  <a:lnTo>
                    <a:pt x="4" y="10"/>
                  </a:lnTo>
                  <a:lnTo>
                    <a:pt x="2" y="14"/>
                  </a:lnTo>
                  <a:lnTo>
                    <a:pt x="0" y="18"/>
                  </a:lnTo>
                  <a:lnTo>
                    <a:pt x="0" y="18"/>
                  </a:lnTo>
                  <a:lnTo>
                    <a:pt x="0" y="20"/>
                  </a:lnTo>
                  <a:lnTo>
                    <a:pt x="2" y="24"/>
                  </a:lnTo>
                  <a:lnTo>
                    <a:pt x="8" y="26"/>
                  </a:lnTo>
                  <a:lnTo>
                    <a:pt x="22" y="30"/>
                  </a:lnTo>
                  <a:lnTo>
                    <a:pt x="22" y="30"/>
                  </a:lnTo>
                  <a:lnTo>
                    <a:pt x="26" y="32"/>
                  </a:lnTo>
                  <a:lnTo>
                    <a:pt x="28" y="34"/>
                  </a:lnTo>
                  <a:lnTo>
                    <a:pt x="30" y="38"/>
                  </a:lnTo>
                  <a:lnTo>
                    <a:pt x="28" y="44"/>
                  </a:lnTo>
                  <a:lnTo>
                    <a:pt x="28" y="46"/>
                  </a:lnTo>
                  <a:lnTo>
                    <a:pt x="30" y="48"/>
                  </a:lnTo>
                  <a:lnTo>
                    <a:pt x="30" y="48"/>
                  </a:lnTo>
                  <a:lnTo>
                    <a:pt x="30" y="50"/>
                  </a:lnTo>
                  <a:lnTo>
                    <a:pt x="32" y="50"/>
                  </a:lnTo>
                  <a:lnTo>
                    <a:pt x="32" y="50"/>
                  </a:lnTo>
                  <a:lnTo>
                    <a:pt x="42" y="50"/>
                  </a:lnTo>
                  <a:lnTo>
                    <a:pt x="52" y="46"/>
                  </a:lnTo>
                  <a:lnTo>
                    <a:pt x="52" y="46"/>
                  </a:lnTo>
                  <a:lnTo>
                    <a:pt x="62" y="42"/>
                  </a:lnTo>
                  <a:lnTo>
                    <a:pt x="70" y="40"/>
                  </a:lnTo>
                  <a:lnTo>
                    <a:pt x="70" y="40"/>
                  </a:lnTo>
                  <a:lnTo>
                    <a:pt x="76" y="42"/>
                  </a:lnTo>
                  <a:lnTo>
                    <a:pt x="76" y="42"/>
                  </a:lnTo>
                  <a:lnTo>
                    <a:pt x="76" y="44"/>
                  </a:lnTo>
                  <a:lnTo>
                    <a:pt x="76" y="44"/>
                  </a:lnTo>
                  <a:lnTo>
                    <a:pt x="72" y="48"/>
                  </a:lnTo>
                  <a:lnTo>
                    <a:pt x="58" y="50"/>
                  </a:lnTo>
                  <a:lnTo>
                    <a:pt x="58" y="50"/>
                  </a:lnTo>
                  <a:lnTo>
                    <a:pt x="46" y="54"/>
                  </a:lnTo>
                  <a:lnTo>
                    <a:pt x="40" y="58"/>
                  </a:lnTo>
                  <a:lnTo>
                    <a:pt x="38" y="64"/>
                  </a:lnTo>
                  <a:lnTo>
                    <a:pt x="38" y="64"/>
                  </a:lnTo>
                  <a:lnTo>
                    <a:pt x="40" y="64"/>
                  </a:lnTo>
                  <a:lnTo>
                    <a:pt x="40" y="64"/>
                  </a:lnTo>
                  <a:lnTo>
                    <a:pt x="48" y="64"/>
                  </a:lnTo>
                  <a:lnTo>
                    <a:pt x="48" y="64"/>
                  </a:lnTo>
                  <a:lnTo>
                    <a:pt x="58" y="64"/>
                  </a:lnTo>
                  <a:lnTo>
                    <a:pt x="58" y="64"/>
                  </a:lnTo>
                  <a:lnTo>
                    <a:pt x="62" y="64"/>
                  </a:lnTo>
                  <a:lnTo>
                    <a:pt x="62" y="64"/>
                  </a:lnTo>
                  <a:lnTo>
                    <a:pt x="54" y="68"/>
                  </a:lnTo>
                  <a:lnTo>
                    <a:pt x="46" y="68"/>
                  </a:lnTo>
                  <a:lnTo>
                    <a:pt x="38" y="70"/>
                  </a:lnTo>
                  <a:lnTo>
                    <a:pt x="34" y="72"/>
                  </a:lnTo>
                  <a:lnTo>
                    <a:pt x="32" y="74"/>
                  </a:lnTo>
                  <a:lnTo>
                    <a:pt x="32" y="74"/>
                  </a:lnTo>
                  <a:lnTo>
                    <a:pt x="32" y="76"/>
                  </a:lnTo>
                  <a:lnTo>
                    <a:pt x="32" y="78"/>
                  </a:lnTo>
                  <a:lnTo>
                    <a:pt x="36" y="80"/>
                  </a:lnTo>
                  <a:lnTo>
                    <a:pt x="46" y="84"/>
                  </a:lnTo>
                  <a:lnTo>
                    <a:pt x="46" y="84"/>
                  </a:lnTo>
                  <a:lnTo>
                    <a:pt x="60" y="88"/>
                  </a:lnTo>
                  <a:lnTo>
                    <a:pt x="74" y="94"/>
                  </a:lnTo>
                  <a:lnTo>
                    <a:pt x="74" y="94"/>
                  </a:lnTo>
                  <a:lnTo>
                    <a:pt x="78" y="94"/>
                  </a:lnTo>
                  <a:lnTo>
                    <a:pt x="78" y="94"/>
                  </a:lnTo>
                  <a:lnTo>
                    <a:pt x="84" y="94"/>
                  </a:lnTo>
                  <a:lnTo>
                    <a:pt x="90" y="90"/>
                  </a:lnTo>
                  <a:lnTo>
                    <a:pt x="98" y="84"/>
                  </a:lnTo>
                  <a:lnTo>
                    <a:pt x="104" y="74"/>
                  </a:lnTo>
                  <a:lnTo>
                    <a:pt x="110" y="66"/>
                  </a:lnTo>
                  <a:lnTo>
                    <a:pt x="110" y="66"/>
                  </a:lnTo>
                  <a:lnTo>
                    <a:pt x="118" y="56"/>
                  </a:lnTo>
                  <a:lnTo>
                    <a:pt x="122" y="52"/>
                  </a:lnTo>
                  <a:lnTo>
                    <a:pt x="128" y="50"/>
                  </a:lnTo>
                  <a:lnTo>
                    <a:pt x="128" y="50"/>
                  </a:lnTo>
                  <a:lnTo>
                    <a:pt x="130" y="50"/>
                  </a:lnTo>
                  <a:lnTo>
                    <a:pt x="130" y="50"/>
                  </a:lnTo>
                  <a:lnTo>
                    <a:pt x="136" y="52"/>
                  </a:lnTo>
                  <a:lnTo>
                    <a:pt x="136" y="56"/>
                  </a:lnTo>
                  <a:lnTo>
                    <a:pt x="136" y="64"/>
                  </a:lnTo>
                  <a:lnTo>
                    <a:pt x="136" y="64"/>
                  </a:lnTo>
                  <a:lnTo>
                    <a:pt x="140" y="76"/>
                  </a:lnTo>
                  <a:lnTo>
                    <a:pt x="142" y="80"/>
                  </a:lnTo>
                  <a:lnTo>
                    <a:pt x="146" y="82"/>
                  </a:lnTo>
                  <a:lnTo>
                    <a:pt x="146" y="82"/>
                  </a:lnTo>
                  <a:lnTo>
                    <a:pt x="150" y="82"/>
                  </a:lnTo>
                  <a:lnTo>
                    <a:pt x="150" y="82"/>
                  </a:lnTo>
                  <a:lnTo>
                    <a:pt x="166" y="80"/>
                  </a:lnTo>
                  <a:lnTo>
                    <a:pt x="172" y="78"/>
                  </a:lnTo>
                  <a:lnTo>
                    <a:pt x="178" y="76"/>
                  </a:lnTo>
                  <a:lnTo>
                    <a:pt x="178" y="76"/>
                  </a:lnTo>
                  <a:lnTo>
                    <a:pt x="176" y="72"/>
                  </a:lnTo>
                  <a:lnTo>
                    <a:pt x="174" y="72"/>
                  </a:lnTo>
                  <a:lnTo>
                    <a:pt x="168" y="68"/>
                  </a:lnTo>
                  <a:lnTo>
                    <a:pt x="168" y="68"/>
                  </a:lnTo>
                  <a:lnTo>
                    <a:pt x="164" y="62"/>
                  </a:lnTo>
                  <a:lnTo>
                    <a:pt x="162" y="56"/>
                  </a:lnTo>
                  <a:lnTo>
                    <a:pt x="162" y="56"/>
                  </a:lnTo>
                  <a:lnTo>
                    <a:pt x="158" y="50"/>
                  </a:lnTo>
                  <a:lnTo>
                    <a:pt x="152" y="44"/>
                  </a:lnTo>
                  <a:lnTo>
                    <a:pt x="140" y="34"/>
                  </a:lnTo>
                  <a:lnTo>
                    <a:pt x="140" y="34"/>
                  </a:lnTo>
                  <a:lnTo>
                    <a:pt x="134" y="32"/>
                  </a:lnTo>
                  <a:lnTo>
                    <a:pt x="128" y="28"/>
                  </a:lnTo>
                  <a:lnTo>
                    <a:pt x="128" y="28"/>
                  </a:lnTo>
                  <a:lnTo>
                    <a:pt x="128" y="24"/>
                  </a:lnTo>
                  <a:lnTo>
                    <a:pt x="128" y="20"/>
                  </a:lnTo>
                  <a:lnTo>
                    <a:pt x="126" y="18"/>
                  </a:lnTo>
                  <a:lnTo>
                    <a:pt x="126" y="18"/>
                  </a:lnTo>
                  <a:lnTo>
                    <a:pt x="126" y="18"/>
                  </a:lnTo>
                  <a:lnTo>
                    <a:pt x="126" y="18"/>
                  </a:lnTo>
                  <a:lnTo>
                    <a:pt x="122" y="20"/>
                  </a:lnTo>
                  <a:lnTo>
                    <a:pt x="122" y="20"/>
                  </a:lnTo>
                  <a:lnTo>
                    <a:pt x="120" y="20"/>
                  </a:lnTo>
                  <a:lnTo>
                    <a:pt x="120" y="20"/>
                  </a:lnTo>
                  <a:lnTo>
                    <a:pt x="118" y="20"/>
                  </a:lnTo>
                  <a:lnTo>
                    <a:pt x="118" y="20"/>
                  </a:lnTo>
                  <a:lnTo>
                    <a:pt x="114" y="18"/>
                  </a:lnTo>
                  <a:lnTo>
                    <a:pt x="114" y="14"/>
                  </a:lnTo>
                  <a:lnTo>
                    <a:pt x="114" y="10"/>
                  </a:lnTo>
                  <a:lnTo>
                    <a:pt x="112" y="4"/>
                  </a:lnTo>
                  <a:lnTo>
                    <a:pt x="112" y="4"/>
                  </a:lnTo>
                  <a:lnTo>
                    <a:pt x="108" y="2"/>
                  </a:lnTo>
                  <a:lnTo>
                    <a:pt x="104"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8" name="Freeform 6"/>
            <p:cNvSpPr>
              <a:spLocks/>
            </p:cNvSpPr>
            <p:nvPr/>
          </p:nvSpPr>
          <p:spPr bwMode="auto">
            <a:xfrm>
              <a:off x="1180" y="978"/>
              <a:ext cx="178" cy="94"/>
            </a:xfrm>
            <a:custGeom>
              <a:avLst/>
              <a:gdLst>
                <a:gd name="T0" fmla="*/ 92 w 178"/>
                <a:gd name="T1" fmla="*/ 2 h 94"/>
                <a:gd name="T2" fmla="*/ 88 w 178"/>
                <a:gd name="T3" fmla="*/ 2 h 94"/>
                <a:gd name="T4" fmla="*/ 86 w 178"/>
                <a:gd name="T5" fmla="*/ 2 h 94"/>
                <a:gd name="T6" fmla="*/ 84 w 178"/>
                <a:gd name="T7" fmla="*/ 2 h 94"/>
                <a:gd name="T8" fmla="*/ 74 w 178"/>
                <a:gd name="T9" fmla="*/ 16 h 94"/>
                <a:gd name="T10" fmla="*/ 62 w 178"/>
                <a:gd name="T11" fmla="*/ 20 h 94"/>
                <a:gd name="T12" fmla="*/ 56 w 178"/>
                <a:gd name="T13" fmla="*/ 16 h 94"/>
                <a:gd name="T14" fmla="*/ 62 w 178"/>
                <a:gd name="T15" fmla="*/ 8 h 94"/>
                <a:gd name="T16" fmla="*/ 58 w 178"/>
                <a:gd name="T17" fmla="*/ 0 h 94"/>
                <a:gd name="T18" fmla="*/ 58 w 178"/>
                <a:gd name="T19" fmla="*/ 0 h 94"/>
                <a:gd name="T20" fmla="*/ 44 w 178"/>
                <a:gd name="T21" fmla="*/ 4 h 94"/>
                <a:gd name="T22" fmla="*/ 30 w 178"/>
                <a:gd name="T23" fmla="*/ 6 h 94"/>
                <a:gd name="T24" fmla="*/ 28 w 178"/>
                <a:gd name="T25" fmla="*/ 6 h 94"/>
                <a:gd name="T26" fmla="*/ 10 w 178"/>
                <a:gd name="T27" fmla="*/ 8 h 94"/>
                <a:gd name="T28" fmla="*/ 0 w 178"/>
                <a:gd name="T29" fmla="*/ 18 h 94"/>
                <a:gd name="T30" fmla="*/ 2 w 178"/>
                <a:gd name="T31" fmla="*/ 24 h 94"/>
                <a:gd name="T32" fmla="*/ 22 w 178"/>
                <a:gd name="T33" fmla="*/ 30 h 94"/>
                <a:gd name="T34" fmla="*/ 30 w 178"/>
                <a:gd name="T35" fmla="*/ 38 h 94"/>
                <a:gd name="T36" fmla="*/ 30 w 178"/>
                <a:gd name="T37" fmla="*/ 48 h 94"/>
                <a:gd name="T38" fmla="*/ 32 w 178"/>
                <a:gd name="T39" fmla="*/ 50 h 94"/>
                <a:gd name="T40" fmla="*/ 52 w 178"/>
                <a:gd name="T41" fmla="*/ 46 h 94"/>
                <a:gd name="T42" fmla="*/ 70 w 178"/>
                <a:gd name="T43" fmla="*/ 40 h 94"/>
                <a:gd name="T44" fmla="*/ 76 w 178"/>
                <a:gd name="T45" fmla="*/ 42 h 94"/>
                <a:gd name="T46" fmla="*/ 72 w 178"/>
                <a:gd name="T47" fmla="*/ 48 h 94"/>
                <a:gd name="T48" fmla="*/ 46 w 178"/>
                <a:gd name="T49" fmla="*/ 54 h 94"/>
                <a:gd name="T50" fmla="*/ 38 w 178"/>
                <a:gd name="T51" fmla="*/ 64 h 94"/>
                <a:gd name="T52" fmla="*/ 48 w 178"/>
                <a:gd name="T53" fmla="*/ 64 h 94"/>
                <a:gd name="T54" fmla="*/ 58 w 178"/>
                <a:gd name="T55" fmla="*/ 64 h 94"/>
                <a:gd name="T56" fmla="*/ 54 w 178"/>
                <a:gd name="T57" fmla="*/ 68 h 94"/>
                <a:gd name="T58" fmla="*/ 34 w 178"/>
                <a:gd name="T59" fmla="*/ 72 h 94"/>
                <a:gd name="T60" fmla="*/ 32 w 178"/>
                <a:gd name="T61" fmla="*/ 76 h 94"/>
                <a:gd name="T62" fmla="*/ 46 w 178"/>
                <a:gd name="T63" fmla="*/ 84 h 94"/>
                <a:gd name="T64" fmla="*/ 74 w 178"/>
                <a:gd name="T65" fmla="*/ 94 h 94"/>
                <a:gd name="T66" fmla="*/ 78 w 178"/>
                <a:gd name="T67" fmla="*/ 94 h 94"/>
                <a:gd name="T68" fmla="*/ 98 w 178"/>
                <a:gd name="T69" fmla="*/ 84 h 94"/>
                <a:gd name="T70" fmla="*/ 110 w 178"/>
                <a:gd name="T71" fmla="*/ 66 h 94"/>
                <a:gd name="T72" fmla="*/ 128 w 178"/>
                <a:gd name="T73" fmla="*/ 50 h 94"/>
                <a:gd name="T74" fmla="*/ 130 w 178"/>
                <a:gd name="T75" fmla="*/ 50 h 94"/>
                <a:gd name="T76" fmla="*/ 136 w 178"/>
                <a:gd name="T77" fmla="*/ 64 h 94"/>
                <a:gd name="T78" fmla="*/ 142 w 178"/>
                <a:gd name="T79" fmla="*/ 80 h 94"/>
                <a:gd name="T80" fmla="*/ 150 w 178"/>
                <a:gd name="T81" fmla="*/ 82 h 94"/>
                <a:gd name="T82" fmla="*/ 172 w 178"/>
                <a:gd name="T83" fmla="*/ 78 h 94"/>
                <a:gd name="T84" fmla="*/ 176 w 178"/>
                <a:gd name="T85" fmla="*/ 72 h 94"/>
                <a:gd name="T86" fmla="*/ 168 w 178"/>
                <a:gd name="T87" fmla="*/ 68 h 94"/>
                <a:gd name="T88" fmla="*/ 162 w 178"/>
                <a:gd name="T89" fmla="*/ 56 h 94"/>
                <a:gd name="T90" fmla="*/ 140 w 178"/>
                <a:gd name="T91" fmla="*/ 34 h 94"/>
                <a:gd name="T92" fmla="*/ 128 w 178"/>
                <a:gd name="T93" fmla="*/ 28 h 94"/>
                <a:gd name="T94" fmla="*/ 128 w 178"/>
                <a:gd name="T95" fmla="*/ 20 h 94"/>
                <a:gd name="T96" fmla="*/ 126 w 178"/>
                <a:gd name="T97" fmla="*/ 18 h 94"/>
                <a:gd name="T98" fmla="*/ 122 w 178"/>
                <a:gd name="T99" fmla="*/ 20 h 94"/>
                <a:gd name="T100" fmla="*/ 118 w 178"/>
                <a:gd name="T101" fmla="*/ 20 h 94"/>
                <a:gd name="T102" fmla="*/ 114 w 178"/>
                <a:gd name="T103" fmla="*/ 14 h 94"/>
                <a:gd name="T104" fmla="*/ 112 w 178"/>
                <a:gd name="T105" fmla="*/ 4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78" h="94">
                  <a:moveTo>
                    <a:pt x="104" y="0"/>
                  </a:moveTo>
                  <a:lnTo>
                    <a:pt x="104" y="0"/>
                  </a:lnTo>
                  <a:lnTo>
                    <a:pt x="92" y="2"/>
                  </a:lnTo>
                  <a:lnTo>
                    <a:pt x="92" y="2"/>
                  </a:lnTo>
                  <a:lnTo>
                    <a:pt x="88" y="2"/>
                  </a:lnTo>
                  <a:lnTo>
                    <a:pt x="88" y="2"/>
                  </a:lnTo>
                  <a:lnTo>
                    <a:pt x="88" y="2"/>
                  </a:lnTo>
                  <a:lnTo>
                    <a:pt x="88" y="2"/>
                  </a:lnTo>
                  <a:lnTo>
                    <a:pt x="86" y="2"/>
                  </a:lnTo>
                  <a:lnTo>
                    <a:pt x="86" y="2"/>
                  </a:lnTo>
                  <a:lnTo>
                    <a:pt x="84" y="2"/>
                  </a:lnTo>
                  <a:lnTo>
                    <a:pt x="84" y="2"/>
                  </a:lnTo>
                  <a:lnTo>
                    <a:pt x="82" y="6"/>
                  </a:lnTo>
                  <a:lnTo>
                    <a:pt x="82" y="6"/>
                  </a:lnTo>
                  <a:lnTo>
                    <a:pt x="74" y="16"/>
                  </a:lnTo>
                  <a:lnTo>
                    <a:pt x="68" y="20"/>
                  </a:lnTo>
                  <a:lnTo>
                    <a:pt x="62" y="20"/>
                  </a:lnTo>
                  <a:lnTo>
                    <a:pt x="62" y="20"/>
                  </a:lnTo>
                  <a:lnTo>
                    <a:pt x="58" y="20"/>
                  </a:lnTo>
                  <a:lnTo>
                    <a:pt x="56" y="16"/>
                  </a:lnTo>
                  <a:lnTo>
                    <a:pt x="56" y="16"/>
                  </a:lnTo>
                  <a:lnTo>
                    <a:pt x="56" y="14"/>
                  </a:lnTo>
                  <a:lnTo>
                    <a:pt x="58" y="12"/>
                  </a:lnTo>
                  <a:lnTo>
                    <a:pt x="62" y="8"/>
                  </a:lnTo>
                  <a:lnTo>
                    <a:pt x="64" y="4"/>
                  </a:lnTo>
                  <a:lnTo>
                    <a:pt x="62" y="2"/>
                  </a:lnTo>
                  <a:lnTo>
                    <a:pt x="58" y="0"/>
                  </a:lnTo>
                  <a:lnTo>
                    <a:pt x="58" y="0"/>
                  </a:lnTo>
                  <a:lnTo>
                    <a:pt x="58" y="0"/>
                  </a:lnTo>
                  <a:lnTo>
                    <a:pt x="58" y="0"/>
                  </a:lnTo>
                  <a:lnTo>
                    <a:pt x="50" y="2"/>
                  </a:lnTo>
                  <a:lnTo>
                    <a:pt x="44" y="4"/>
                  </a:lnTo>
                  <a:lnTo>
                    <a:pt x="44" y="4"/>
                  </a:lnTo>
                  <a:lnTo>
                    <a:pt x="36" y="4"/>
                  </a:lnTo>
                  <a:lnTo>
                    <a:pt x="30" y="6"/>
                  </a:lnTo>
                  <a:lnTo>
                    <a:pt x="30" y="6"/>
                  </a:lnTo>
                  <a:lnTo>
                    <a:pt x="30" y="6"/>
                  </a:lnTo>
                  <a:lnTo>
                    <a:pt x="30" y="6"/>
                  </a:lnTo>
                  <a:lnTo>
                    <a:pt x="28" y="6"/>
                  </a:lnTo>
                  <a:lnTo>
                    <a:pt x="28" y="6"/>
                  </a:lnTo>
                  <a:lnTo>
                    <a:pt x="20" y="6"/>
                  </a:lnTo>
                  <a:lnTo>
                    <a:pt x="10" y="8"/>
                  </a:lnTo>
                  <a:lnTo>
                    <a:pt x="4" y="10"/>
                  </a:lnTo>
                  <a:lnTo>
                    <a:pt x="2" y="14"/>
                  </a:lnTo>
                  <a:lnTo>
                    <a:pt x="0" y="18"/>
                  </a:lnTo>
                  <a:lnTo>
                    <a:pt x="0" y="18"/>
                  </a:lnTo>
                  <a:lnTo>
                    <a:pt x="0" y="20"/>
                  </a:lnTo>
                  <a:lnTo>
                    <a:pt x="2" y="24"/>
                  </a:lnTo>
                  <a:lnTo>
                    <a:pt x="8" y="26"/>
                  </a:lnTo>
                  <a:lnTo>
                    <a:pt x="22" y="30"/>
                  </a:lnTo>
                  <a:lnTo>
                    <a:pt x="22" y="30"/>
                  </a:lnTo>
                  <a:lnTo>
                    <a:pt x="26" y="32"/>
                  </a:lnTo>
                  <a:lnTo>
                    <a:pt x="28" y="34"/>
                  </a:lnTo>
                  <a:lnTo>
                    <a:pt x="30" y="38"/>
                  </a:lnTo>
                  <a:lnTo>
                    <a:pt x="28" y="44"/>
                  </a:lnTo>
                  <a:lnTo>
                    <a:pt x="28" y="46"/>
                  </a:lnTo>
                  <a:lnTo>
                    <a:pt x="30" y="48"/>
                  </a:lnTo>
                  <a:lnTo>
                    <a:pt x="30" y="48"/>
                  </a:lnTo>
                  <a:lnTo>
                    <a:pt x="30" y="50"/>
                  </a:lnTo>
                  <a:lnTo>
                    <a:pt x="32" y="50"/>
                  </a:lnTo>
                  <a:lnTo>
                    <a:pt x="32" y="50"/>
                  </a:lnTo>
                  <a:lnTo>
                    <a:pt x="42" y="50"/>
                  </a:lnTo>
                  <a:lnTo>
                    <a:pt x="52" y="46"/>
                  </a:lnTo>
                  <a:lnTo>
                    <a:pt x="52" y="46"/>
                  </a:lnTo>
                  <a:lnTo>
                    <a:pt x="62" y="42"/>
                  </a:lnTo>
                  <a:lnTo>
                    <a:pt x="70" y="40"/>
                  </a:lnTo>
                  <a:lnTo>
                    <a:pt x="70" y="40"/>
                  </a:lnTo>
                  <a:lnTo>
                    <a:pt x="76" y="42"/>
                  </a:lnTo>
                  <a:lnTo>
                    <a:pt x="76" y="42"/>
                  </a:lnTo>
                  <a:lnTo>
                    <a:pt x="76" y="44"/>
                  </a:lnTo>
                  <a:lnTo>
                    <a:pt x="76" y="44"/>
                  </a:lnTo>
                  <a:lnTo>
                    <a:pt x="72" y="48"/>
                  </a:lnTo>
                  <a:lnTo>
                    <a:pt x="58" y="50"/>
                  </a:lnTo>
                  <a:lnTo>
                    <a:pt x="58" y="50"/>
                  </a:lnTo>
                  <a:lnTo>
                    <a:pt x="46" y="54"/>
                  </a:lnTo>
                  <a:lnTo>
                    <a:pt x="40" y="58"/>
                  </a:lnTo>
                  <a:lnTo>
                    <a:pt x="38" y="64"/>
                  </a:lnTo>
                  <a:lnTo>
                    <a:pt x="38" y="64"/>
                  </a:lnTo>
                  <a:lnTo>
                    <a:pt x="40" y="64"/>
                  </a:lnTo>
                  <a:lnTo>
                    <a:pt x="40" y="64"/>
                  </a:lnTo>
                  <a:lnTo>
                    <a:pt x="48" y="64"/>
                  </a:lnTo>
                  <a:lnTo>
                    <a:pt x="48" y="64"/>
                  </a:lnTo>
                  <a:lnTo>
                    <a:pt x="58" y="64"/>
                  </a:lnTo>
                  <a:lnTo>
                    <a:pt x="58" y="64"/>
                  </a:lnTo>
                  <a:lnTo>
                    <a:pt x="62" y="64"/>
                  </a:lnTo>
                  <a:lnTo>
                    <a:pt x="62" y="64"/>
                  </a:lnTo>
                  <a:lnTo>
                    <a:pt x="54" y="68"/>
                  </a:lnTo>
                  <a:lnTo>
                    <a:pt x="46" y="68"/>
                  </a:lnTo>
                  <a:lnTo>
                    <a:pt x="38" y="70"/>
                  </a:lnTo>
                  <a:lnTo>
                    <a:pt x="34" y="72"/>
                  </a:lnTo>
                  <a:lnTo>
                    <a:pt x="32" y="74"/>
                  </a:lnTo>
                  <a:lnTo>
                    <a:pt x="32" y="74"/>
                  </a:lnTo>
                  <a:lnTo>
                    <a:pt x="32" y="76"/>
                  </a:lnTo>
                  <a:lnTo>
                    <a:pt x="32" y="78"/>
                  </a:lnTo>
                  <a:lnTo>
                    <a:pt x="36" y="80"/>
                  </a:lnTo>
                  <a:lnTo>
                    <a:pt x="46" y="84"/>
                  </a:lnTo>
                  <a:lnTo>
                    <a:pt x="46" y="84"/>
                  </a:lnTo>
                  <a:lnTo>
                    <a:pt x="60" y="88"/>
                  </a:lnTo>
                  <a:lnTo>
                    <a:pt x="74" y="94"/>
                  </a:lnTo>
                  <a:lnTo>
                    <a:pt x="74" y="94"/>
                  </a:lnTo>
                  <a:lnTo>
                    <a:pt x="78" y="94"/>
                  </a:lnTo>
                  <a:lnTo>
                    <a:pt x="78" y="94"/>
                  </a:lnTo>
                  <a:lnTo>
                    <a:pt x="84" y="94"/>
                  </a:lnTo>
                  <a:lnTo>
                    <a:pt x="90" y="90"/>
                  </a:lnTo>
                  <a:lnTo>
                    <a:pt x="98" y="84"/>
                  </a:lnTo>
                  <a:lnTo>
                    <a:pt x="104" y="74"/>
                  </a:lnTo>
                  <a:lnTo>
                    <a:pt x="110" y="66"/>
                  </a:lnTo>
                  <a:lnTo>
                    <a:pt x="110" y="66"/>
                  </a:lnTo>
                  <a:lnTo>
                    <a:pt x="118" y="56"/>
                  </a:lnTo>
                  <a:lnTo>
                    <a:pt x="122" y="52"/>
                  </a:lnTo>
                  <a:lnTo>
                    <a:pt x="128" y="50"/>
                  </a:lnTo>
                  <a:lnTo>
                    <a:pt x="128" y="50"/>
                  </a:lnTo>
                  <a:lnTo>
                    <a:pt x="130" y="50"/>
                  </a:lnTo>
                  <a:lnTo>
                    <a:pt x="130" y="50"/>
                  </a:lnTo>
                  <a:lnTo>
                    <a:pt x="136" y="52"/>
                  </a:lnTo>
                  <a:lnTo>
                    <a:pt x="136" y="56"/>
                  </a:lnTo>
                  <a:lnTo>
                    <a:pt x="136" y="64"/>
                  </a:lnTo>
                  <a:lnTo>
                    <a:pt x="136" y="64"/>
                  </a:lnTo>
                  <a:lnTo>
                    <a:pt x="140" y="76"/>
                  </a:lnTo>
                  <a:lnTo>
                    <a:pt x="142" y="80"/>
                  </a:lnTo>
                  <a:lnTo>
                    <a:pt x="146" y="82"/>
                  </a:lnTo>
                  <a:lnTo>
                    <a:pt x="146" y="82"/>
                  </a:lnTo>
                  <a:lnTo>
                    <a:pt x="150" y="82"/>
                  </a:lnTo>
                  <a:lnTo>
                    <a:pt x="150" y="82"/>
                  </a:lnTo>
                  <a:lnTo>
                    <a:pt x="166" y="80"/>
                  </a:lnTo>
                  <a:lnTo>
                    <a:pt x="172" y="78"/>
                  </a:lnTo>
                  <a:lnTo>
                    <a:pt x="178" y="76"/>
                  </a:lnTo>
                  <a:lnTo>
                    <a:pt x="178" y="76"/>
                  </a:lnTo>
                  <a:lnTo>
                    <a:pt x="176" y="72"/>
                  </a:lnTo>
                  <a:lnTo>
                    <a:pt x="174" y="72"/>
                  </a:lnTo>
                  <a:lnTo>
                    <a:pt x="168" y="68"/>
                  </a:lnTo>
                  <a:lnTo>
                    <a:pt x="168" y="68"/>
                  </a:lnTo>
                  <a:lnTo>
                    <a:pt x="164" y="62"/>
                  </a:lnTo>
                  <a:lnTo>
                    <a:pt x="162" y="56"/>
                  </a:lnTo>
                  <a:lnTo>
                    <a:pt x="162" y="56"/>
                  </a:lnTo>
                  <a:lnTo>
                    <a:pt x="158" y="50"/>
                  </a:lnTo>
                  <a:lnTo>
                    <a:pt x="152" y="44"/>
                  </a:lnTo>
                  <a:lnTo>
                    <a:pt x="140" y="34"/>
                  </a:lnTo>
                  <a:lnTo>
                    <a:pt x="140" y="34"/>
                  </a:lnTo>
                  <a:lnTo>
                    <a:pt x="134" y="32"/>
                  </a:lnTo>
                  <a:lnTo>
                    <a:pt x="128" y="28"/>
                  </a:lnTo>
                  <a:lnTo>
                    <a:pt x="128" y="28"/>
                  </a:lnTo>
                  <a:lnTo>
                    <a:pt x="128" y="24"/>
                  </a:lnTo>
                  <a:lnTo>
                    <a:pt x="128" y="20"/>
                  </a:lnTo>
                  <a:lnTo>
                    <a:pt x="126" y="18"/>
                  </a:lnTo>
                  <a:lnTo>
                    <a:pt x="126" y="18"/>
                  </a:lnTo>
                  <a:lnTo>
                    <a:pt x="126" y="18"/>
                  </a:lnTo>
                  <a:lnTo>
                    <a:pt x="126" y="18"/>
                  </a:lnTo>
                  <a:lnTo>
                    <a:pt x="122" y="20"/>
                  </a:lnTo>
                  <a:lnTo>
                    <a:pt x="122" y="20"/>
                  </a:lnTo>
                  <a:lnTo>
                    <a:pt x="120" y="20"/>
                  </a:lnTo>
                  <a:lnTo>
                    <a:pt x="120" y="20"/>
                  </a:lnTo>
                  <a:lnTo>
                    <a:pt x="118" y="20"/>
                  </a:lnTo>
                  <a:lnTo>
                    <a:pt x="118" y="20"/>
                  </a:lnTo>
                  <a:lnTo>
                    <a:pt x="114" y="18"/>
                  </a:lnTo>
                  <a:lnTo>
                    <a:pt x="114" y="14"/>
                  </a:lnTo>
                  <a:lnTo>
                    <a:pt x="114" y="10"/>
                  </a:lnTo>
                  <a:lnTo>
                    <a:pt x="112" y="4"/>
                  </a:lnTo>
                  <a:lnTo>
                    <a:pt x="112" y="4"/>
                  </a:lnTo>
                  <a:lnTo>
                    <a:pt x="108" y="2"/>
                  </a:lnTo>
                  <a:lnTo>
                    <a:pt x="10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9" name="Freeform 7"/>
            <p:cNvSpPr>
              <a:spLocks/>
            </p:cNvSpPr>
            <p:nvPr/>
          </p:nvSpPr>
          <p:spPr bwMode="auto">
            <a:xfrm>
              <a:off x="1296" y="960"/>
              <a:ext cx="120" cy="48"/>
            </a:xfrm>
            <a:custGeom>
              <a:avLst/>
              <a:gdLst>
                <a:gd name="T0" fmla="*/ 42 w 120"/>
                <a:gd name="T1" fmla="*/ 0 h 48"/>
                <a:gd name="T2" fmla="*/ 42 w 120"/>
                <a:gd name="T3" fmla="*/ 0 h 48"/>
                <a:gd name="T4" fmla="*/ 36 w 120"/>
                <a:gd name="T5" fmla="*/ 0 h 48"/>
                <a:gd name="T6" fmla="*/ 32 w 120"/>
                <a:gd name="T7" fmla="*/ 2 h 48"/>
                <a:gd name="T8" fmla="*/ 26 w 120"/>
                <a:gd name="T9" fmla="*/ 10 h 48"/>
                <a:gd name="T10" fmla="*/ 26 w 120"/>
                <a:gd name="T11" fmla="*/ 10 h 48"/>
                <a:gd name="T12" fmla="*/ 18 w 120"/>
                <a:gd name="T13" fmla="*/ 14 h 48"/>
                <a:gd name="T14" fmla="*/ 10 w 120"/>
                <a:gd name="T15" fmla="*/ 18 h 48"/>
                <a:gd name="T16" fmla="*/ 10 w 120"/>
                <a:gd name="T17" fmla="*/ 18 h 48"/>
                <a:gd name="T18" fmla="*/ 4 w 120"/>
                <a:gd name="T19" fmla="*/ 20 h 48"/>
                <a:gd name="T20" fmla="*/ 2 w 120"/>
                <a:gd name="T21" fmla="*/ 22 h 48"/>
                <a:gd name="T22" fmla="*/ 0 w 120"/>
                <a:gd name="T23" fmla="*/ 24 h 48"/>
                <a:gd name="T24" fmla="*/ 0 w 120"/>
                <a:gd name="T25" fmla="*/ 24 h 48"/>
                <a:gd name="T26" fmla="*/ 2 w 120"/>
                <a:gd name="T27" fmla="*/ 28 h 48"/>
                <a:gd name="T28" fmla="*/ 4 w 120"/>
                <a:gd name="T29" fmla="*/ 30 h 48"/>
                <a:gd name="T30" fmla="*/ 12 w 120"/>
                <a:gd name="T31" fmla="*/ 32 h 48"/>
                <a:gd name="T32" fmla="*/ 12 w 120"/>
                <a:gd name="T33" fmla="*/ 32 h 48"/>
                <a:gd name="T34" fmla="*/ 12 w 120"/>
                <a:gd name="T35" fmla="*/ 32 h 48"/>
                <a:gd name="T36" fmla="*/ 12 w 120"/>
                <a:gd name="T37" fmla="*/ 32 h 48"/>
                <a:gd name="T38" fmla="*/ 22 w 120"/>
                <a:gd name="T39" fmla="*/ 30 h 48"/>
                <a:gd name="T40" fmla="*/ 22 w 120"/>
                <a:gd name="T41" fmla="*/ 30 h 48"/>
                <a:gd name="T42" fmla="*/ 34 w 120"/>
                <a:gd name="T43" fmla="*/ 28 h 48"/>
                <a:gd name="T44" fmla="*/ 34 w 120"/>
                <a:gd name="T45" fmla="*/ 28 h 48"/>
                <a:gd name="T46" fmla="*/ 38 w 120"/>
                <a:gd name="T47" fmla="*/ 28 h 48"/>
                <a:gd name="T48" fmla="*/ 40 w 120"/>
                <a:gd name="T49" fmla="*/ 32 h 48"/>
                <a:gd name="T50" fmla="*/ 40 w 120"/>
                <a:gd name="T51" fmla="*/ 32 h 48"/>
                <a:gd name="T52" fmla="*/ 30 w 120"/>
                <a:gd name="T53" fmla="*/ 40 h 48"/>
                <a:gd name="T54" fmla="*/ 30 w 120"/>
                <a:gd name="T55" fmla="*/ 40 h 48"/>
                <a:gd name="T56" fmla="*/ 34 w 120"/>
                <a:gd name="T57" fmla="*/ 42 h 48"/>
                <a:gd name="T58" fmla="*/ 38 w 120"/>
                <a:gd name="T59" fmla="*/ 46 h 48"/>
                <a:gd name="T60" fmla="*/ 48 w 120"/>
                <a:gd name="T61" fmla="*/ 48 h 48"/>
                <a:gd name="T62" fmla="*/ 48 w 120"/>
                <a:gd name="T63" fmla="*/ 48 h 48"/>
                <a:gd name="T64" fmla="*/ 62 w 120"/>
                <a:gd name="T65" fmla="*/ 46 h 48"/>
                <a:gd name="T66" fmla="*/ 76 w 120"/>
                <a:gd name="T67" fmla="*/ 44 h 48"/>
                <a:gd name="T68" fmla="*/ 76 w 120"/>
                <a:gd name="T69" fmla="*/ 44 h 48"/>
                <a:gd name="T70" fmla="*/ 96 w 120"/>
                <a:gd name="T71" fmla="*/ 38 h 48"/>
                <a:gd name="T72" fmla="*/ 108 w 120"/>
                <a:gd name="T73" fmla="*/ 32 h 48"/>
                <a:gd name="T74" fmla="*/ 118 w 120"/>
                <a:gd name="T75" fmla="*/ 26 h 48"/>
                <a:gd name="T76" fmla="*/ 118 w 120"/>
                <a:gd name="T77" fmla="*/ 26 h 48"/>
                <a:gd name="T78" fmla="*/ 120 w 120"/>
                <a:gd name="T79" fmla="*/ 20 h 48"/>
                <a:gd name="T80" fmla="*/ 118 w 120"/>
                <a:gd name="T81" fmla="*/ 18 h 48"/>
                <a:gd name="T82" fmla="*/ 116 w 120"/>
                <a:gd name="T83" fmla="*/ 16 h 48"/>
                <a:gd name="T84" fmla="*/ 116 w 120"/>
                <a:gd name="T85" fmla="*/ 16 h 48"/>
                <a:gd name="T86" fmla="*/ 108 w 120"/>
                <a:gd name="T87" fmla="*/ 14 h 48"/>
                <a:gd name="T88" fmla="*/ 108 w 120"/>
                <a:gd name="T89" fmla="*/ 14 h 48"/>
                <a:gd name="T90" fmla="*/ 96 w 120"/>
                <a:gd name="T91" fmla="*/ 16 h 48"/>
                <a:gd name="T92" fmla="*/ 96 w 120"/>
                <a:gd name="T93" fmla="*/ 16 h 48"/>
                <a:gd name="T94" fmla="*/ 86 w 120"/>
                <a:gd name="T95" fmla="*/ 18 h 48"/>
                <a:gd name="T96" fmla="*/ 86 w 120"/>
                <a:gd name="T97" fmla="*/ 18 h 48"/>
                <a:gd name="T98" fmla="*/ 84 w 120"/>
                <a:gd name="T99" fmla="*/ 18 h 48"/>
                <a:gd name="T100" fmla="*/ 84 w 120"/>
                <a:gd name="T101" fmla="*/ 18 h 48"/>
                <a:gd name="T102" fmla="*/ 78 w 120"/>
                <a:gd name="T103" fmla="*/ 16 h 48"/>
                <a:gd name="T104" fmla="*/ 74 w 120"/>
                <a:gd name="T105" fmla="*/ 12 h 48"/>
                <a:gd name="T106" fmla="*/ 70 w 120"/>
                <a:gd name="T107" fmla="*/ 8 h 48"/>
                <a:gd name="T108" fmla="*/ 66 w 120"/>
                <a:gd name="T109" fmla="*/ 4 h 48"/>
                <a:gd name="T110" fmla="*/ 66 w 120"/>
                <a:gd name="T111" fmla="*/ 4 h 48"/>
                <a:gd name="T112" fmla="*/ 54 w 120"/>
                <a:gd name="T113" fmla="*/ 2 h 48"/>
                <a:gd name="T114" fmla="*/ 44 w 120"/>
                <a:gd name="T115" fmla="*/ 0 h 48"/>
                <a:gd name="T116" fmla="*/ 44 w 120"/>
                <a:gd name="T117" fmla="*/ 0 h 48"/>
                <a:gd name="T118" fmla="*/ 42 w 120"/>
                <a:gd name="T119"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0" h="48">
                  <a:moveTo>
                    <a:pt x="42" y="0"/>
                  </a:moveTo>
                  <a:lnTo>
                    <a:pt x="42" y="0"/>
                  </a:lnTo>
                  <a:lnTo>
                    <a:pt x="36" y="0"/>
                  </a:lnTo>
                  <a:lnTo>
                    <a:pt x="32" y="2"/>
                  </a:lnTo>
                  <a:lnTo>
                    <a:pt x="26" y="10"/>
                  </a:lnTo>
                  <a:lnTo>
                    <a:pt x="26" y="10"/>
                  </a:lnTo>
                  <a:lnTo>
                    <a:pt x="18" y="14"/>
                  </a:lnTo>
                  <a:lnTo>
                    <a:pt x="10" y="18"/>
                  </a:lnTo>
                  <a:lnTo>
                    <a:pt x="10" y="18"/>
                  </a:lnTo>
                  <a:lnTo>
                    <a:pt x="4" y="20"/>
                  </a:lnTo>
                  <a:lnTo>
                    <a:pt x="2" y="22"/>
                  </a:lnTo>
                  <a:lnTo>
                    <a:pt x="0" y="24"/>
                  </a:lnTo>
                  <a:lnTo>
                    <a:pt x="0" y="24"/>
                  </a:lnTo>
                  <a:lnTo>
                    <a:pt x="2" y="28"/>
                  </a:lnTo>
                  <a:lnTo>
                    <a:pt x="4" y="30"/>
                  </a:lnTo>
                  <a:lnTo>
                    <a:pt x="12" y="32"/>
                  </a:lnTo>
                  <a:lnTo>
                    <a:pt x="12" y="32"/>
                  </a:lnTo>
                  <a:lnTo>
                    <a:pt x="12" y="32"/>
                  </a:lnTo>
                  <a:lnTo>
                    <a:pt x="12" y="32"/>
                  </a:lnTo>
                  <a:lnTo>
                    <a:pt x="22" y="30"/>
                  </a:lnTo>
                  <a:lnTo>
                    <a:pt x="22" y="30"/>
                  </a:lnTo>
                  <a:lnTo>
                    <a:pt x="34" y="28"/>
                  </a:lnTo>
                  <a:lnTo>
                    <a:pt x="34" y="28"/>
                  </a:lnTo>
                  <a:lnTo>
                    <a:pt x="38" y="28"/>
                  </a:lnTo>
                  <a:lnTo>
                    <a:pt x="40" y="32"/>
                  </a:lnTo>
                  <a:lnTo>
                    <a:pt x="40" y="32"/>
                  </a:lnTo>
                  <a:lnTo>
                    <a:pt x="30" y="40"/>
                  </a:lnTo>
                  <a:lnTo>
                    <a:pt x="30" y="40"/>
                  </a:lnTo>
                  <a:lnTo>
                    <a:pt x="34" y="42"/>
                  </a:lnTo>
                  <a:lnTo>
                    <a:pt x="38" y="46"/>
                  </a:lnTo>
                  <a:lnTo>
                    <a:pt x="48" y="48"/>
                  </a:lnTo>
                  <a:lnTo>
                    <a:pt x="48" y="48"/>
                  </a:lnTo>
                  <a:lnTo>
                    <a:pt x="62" y="46"/>
                  </a:lnTo>
                  <a:lnTo>
                    <a:pt x="76" y="44"/>
                  </a:lnTo>
                  <a:lnTo>
                    <a:pt x="76" y="44"/>
                  </a:lnTo>
                  <a:lnTo>
                    <a:pt x="96" y="38"/>
                  </a:lnTo>
                  <a:lnTo>
                    <a:pt x="108" y="32"/>
                  </a:lnTo>
                  <a:lnTo>
                    <a:pt x="118" y="26"/>
                  </a:lnTo>
                  <a:lnTo>
                    <a:pt x="118" y="26"/>
                  </a:lnTo>
                  <a:lnTo>
                    <a:pt x="120" y="20"/>
                  </a:lnTo>
                  <a:lnTo>
                    <a:pt x="118" y="18"/>
                  </a:lnTo>
                  <a:lnTo>
                    <a:pt x="116" y="16"/>
                  </a:lnTo>
                  <a:lnTo>
                    <a:pt x="116" y="16"/>
                  </a:lnTo>
                  <a:lnTo>
                    <a:pt x="108" y="14"/>
                  </a:lnTo>
                  <a:lnTo>
                    <a:pt x="108" y="14"/>
                  </a:lnTo>
                  <a:lnTo>
                    <a:pt x="96" y="16"/>
                  </a:lnTo>
                  <a:lnTo>
                    <a:pt x="96" y="16"/>
                  </a:lnTo>
                  <a:lnTo>
                    <a:pt x="86" y="18"/>
                  </a:lnTo>
                  <a:lnTo>
                    <a:pt x="86" y="18"/>
                  </a:lnTo>
                  <a:lnTo>
                    <a:pt x="84" y="18"/>
                  </a:lnTo>
                  <a:lnTo>
                    <a:pt x="84" y="18"/>
                  </a:lnTo>
                  <a:lnTo>
                    <a:pt x="78" y="16"/>
                  </a:lnTo>
                  <a:lnTo>
                    <a:pt x="74" y="12"/>
                  </a:lnTo>
                  <a:lnTo>
                    <a:pt x="70" y="8"/>
                  </a:lnTo>
                  <a:lnTo>
                    <a:pt x="66" y="4"/>
                  </a:lnTo>
                  <a:lnTo>
                    <a:pt x="66" y="4"/>
                  </a:lnTo>
                  <a:lnTo>
                    <a:pt x="54" y="2"/>
                  </a:lnTo>
                  <a:lnTo>
                    <a:pt x="44" y="0"/>
                  </a:lnTo>
                  <a:lnTo>
                    <a:pt x="44" y="0"/>
                  </a:lnTo>
                  <a:lnTo>
                    <a:pt x="42"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0" name="Freeform 8"/>
            <p:cNvSpPr>
              <a:spLocks/>
            </p:cNvSpPr>
            <p:nvPr/>
          </p:nvSpPr>
          <p:spPr bwMode="auto">
            <a:xfrm>
              <a:off x="1296" y="960"/>
              <a:ext cx="120" cy="48"/>
            </a:xfrm>
            <a:custGeom>
              <a:avLst/>
              <a:gdLst>
                <a:gd name="T0" fmla="*/ 42 w 120"/>
                <a:gd name="T1" fmla="*/ 0 h 48"/>
                <a:gd name="T2" fmla="*/ 42 w 120"/>
                <a:gd name="T3" fmla="*/ 0 h 48"/>
                <a:gd name="T4" fmla="*/ 36 w 120"/>
                <a:gd name="T5" fmla="*/ 0 h 48"/>
                <a:gd name="T6" fmla="*/ 32 w 120"/>
                <a:gd name="T7" fmla="*/ 2 h 48"/>
                <a:gd name="T8" fmla="*/ 26 w 120"/>
                <a:gd name="T9" fmla="*/ 10 h 48"/>
                <a:gd name="T10" fmla="*/ 26 w 120"/>
                <a:gd name="T11" fmla="*/ 10 h 48"/>
                <a:gd name="T12" fmla="*/ 18 w 120"/>
                <a:gd name="T13" fmla="*/ 14 h 48"/>
                <a:gd name="T14" fmla="*/ 10 w 120"/>
                <a:gd name="T15" fmla="*/ 18 h 48"/>
                <a:gd name="T16" fmla="*/ 10 w 120"/>
                <a:gd name="T17" fmla="*/ 18 h 48"/>
                <a:gd name="T18" fmla="*/ 4 w 120"/>
                <a:gd name="T19" fmla="*/ 20 h 48"/>
                <a:gd name="T20" fmla="*/ 2 w 120"/>
                <a:gd name="T21" fmla="*/ 22 h 48"/>
                <a:gd name="T22" fmla="*/ 0 w 120"/>
                <a:gd name="T23" fmla="*/ 24 h 48"/>
                <a:gd name="T24" fmla="*/ 0 w 120"/>
                <a:gd name="T25" fmla="*/ 24 h 48"/>
                <a:gd name="T26" fmla="*/ 2 w 120"/>
                <a:gd name="T27" fmla="*/ 28 h 48"/>
                <a:gd name="T28" fmla="*/ 4 w 120"/>
                <a:gd name="T29" fmla="*/ 30 h 48"/>
                <a:gd name="T30" fmla="*/ 12 w 120"/>
                <a:gd name="T31" fmla="*/ 32 h 48"/>
                <a:gd name="T32" fmla="*/ 12 w 120"/>
                <a:gd name="T33" fmla="*/ 32 h 48"/>
                <a:gd name="T34" fmla="*/ 12 w 120"/>
                <a:gd name="T35" fmla="*/ 32 h 48"/>
                <a:gd name="T36" fmla="*/ 12 w 120"/>
                <a:gd name="T37" fmla="*/ 32 h 48"/>
                <a:gd name="T38" fmla="*/ 22 w 120"/>
                <a:gd name="T39" fmla="*/ 30 h 48"/>
                <a:gd name="T40" fmla="*/ 22 w 120"/>
                <a:gd name="T41" fmla="*/ 30 h 48"/>
                <a:gd name="T42" fmla="*/ 34 w 120"/>
                <a:gd name="T43" fmla="*/ 28 h 48"/>
                <a:gd name="T44" fmla="*/ 34 w 120"/>
                <a:gd name="T45" fmla="*/ 28 h 48"/>
                <a:gd name="T46" fmla="*/ 38 w 120"/>
                <a:gd name="T47" fmla="*/ 28 h 48"/>
                <a:gd name="T48" fmla="*/ 40 w 120"/>
                <a:gd name="T49" fmla="*/ 32 h 48"/>
                <a:gd name="T50" fmla="*/ 40 w 120"/>
                <a:gd name="T51" fmla="*/ 32 h 48"/>
                <a:gd name="T52" fmla="*/ 30 w 120"/>
                <a:gd name="T53" fmla="*/ 40 h 48"/>
                <a:gd name="T54" fmla="*/ 30 w 120"/>
                <a:gd name="T55" fmla="*/ 40 h 48"/>
                <a:gd name="T56" fmla="*/ 34 w 120"/>
                <a:gd name="T57" fmla="*/ 42 h 48"/>
                <a:gd name="T58" fmla="*/ 38 w 120"/>
                <a:gd name="T59" fmla="*/ 46 h 48"/>
                <a:gd name="T60" fmla="*/ 48 w 120"/>
                <a:gd name="T61" fmla="*/ 48 h 48"/>
                <a:gd name="T62" fmla="*/ 48 w 120"/>
                <a:gd name="T63" fmla="*/ 48 h 48"/>
                <a:gd name="T64" fmla="*/ 62 w 120"/>
                <a:gd name="T65" fmla="*/ 46 h 48"/>
                <a:gd name="T66" fmla="*/ 76 w 120"/>
                <a:gd name="T67" fmla="*/ 44 h 48"/>
                <a:gd name="T68" fmla="*/ 76 w 120"/>
                <a:gd name="T69" fmla="*/ 44 h 48"/>
                <a:gd name="T70" fmla="*/ 96 w 120"/>
                <a:gd name="T71" fmla="*/ 38 h 48"/>
                <a:gd name="T72" fmla="*/ 108 w 120"/>
                <a:gd name="T73" fmla="*/ 32 h 48"/>
                <a:gd name="T74" fmla="*/ 118 w 120"/>
                <a:gd name="T75" fmla="*/ 26 h 48"/>
                <a:gd name="T76" fmla="*/ 118 w 120"/>
                <a:gd name="T77" fmla="*/ 26 h 48"/>
                <a:gd name="T78" fmla="*/ 120 w 120"/>
                <a:gd name="T79" fmla="*/ 20 h 48"/>
                <a:gd name="T80" fmla="*/ 118 w 120"/>
                <a:gd name="T81" fmla="*/ 18 h 48"/>
                <a:gd name="T82" fmla="*/ 116 w 120"/>
                <a:gd name="T83" fmla="*/ 16 h 48"/>
                <a:gd name="T84" fmla="*/ 116 w 120"/>
                <a:gd name="T85" fmla="*/ 16 h 48"/>
                <a:gd name="T86" fmla="*/ 108 w 120"/>
                <a:gd name="T87" fmla="*/ 14 h 48"/>
                <a:gd name="T88" fmla="*/ 108 w 120"/>
                <a:gd name="T89" fmla="*/ 14 h 48"/>
                <a:gd name="T90" fmla="*/ 96 w 120"/>
                <a:gd name="T91" fmla="*/ 16 h 48"/>
                <a:gd name="T92" fmla="*/ 96 w 120"/>
                <a:gd name="T93" fmla="*/ 16 h 48"/>
                <a:gd name="T94" fmla="*/ 86 w 120"/>
                <a:gd name="T95" fmla="*/ 18 h 48"/>
                <a:gd name="T96" fmla="*/ 86 w 120"/>
                <a:gd name="T97" fmla="*/ 18 h 48"/>
                <a:gd name="T98" fmla="*/ 84 w 120"/>
                <a:gd name="T99" fmla="*/ 18 h 48"/>
                <a:gd name="T100" fmla="*/ 84 w 120"/>
                <a:gd name="T101" fmla="*/ 18 h 48"/>
                <a:gd name="T102" fmla="*/ 78 w 120"/>
                <a:gd name="T103" fmla="*/ 16 h 48"/>
                <a:gd name="T104" fmla="*/ 74 w 120"/>
                <a:gd name="T105" fmla="*/ 12 h 48"/>
                <a:gd name="T106" fmla="*/ 70 w 120"/>
                <a:gd name="T107" fmla="*/ 8 h 48"/>
                <a:gd name="T108" fmla="*/ 66 w 120"/>
                <a:gd name="T109" fmla="*/ 4 h 48"/>
                <a:gd name="T110" fmla="*/ 66 w 120"/>
                <a:gd name="T111" fmla="*/ 4 h 48"/>
                <a:gd name="T112" fmla="*/ 54 w 120"/>
                <a:gd name="T113" fmla="*/ 2 h 48"/>
                <a:gd name="T114" fmla="*/ 44 w 120"/>
                <a:gd name="T115" fmla="*/ 0 h 48"/>
                <a:gd name="T116" fmla="*/ 44 w 120"/>
                <a:gd name="T117" fmla="*/ 0 h 48"/>
                <a:gd name="T118" fmla="*/ 42 w 120"/>
                <a:gd name="T119"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0" h="48">
                  <a:moveTo>
                    <a:pt x="42" y="0"/>
                  </a:moveTo>
                  <a:lnTo>
                    <a:pt x="42" y="0"/>
                  </a:lnTo>
                  <a:lnTo>
                    <a:pt x="36" y="0"/>
                  </a:lnTo>
                  <a:lnTo>
                    <a:pt x="32" y="2"/>
                  </a:lnTo>
                  <a:lnTo>
                    <a:pt x="26" y="10"/>
                  </a:lnTo>
                  <a:lnTo>
                    <a:pt x="26" y="10"/>
                  </a:lnTo>
                  <a:lnTo>
                    <a:pt x="18" y="14"/>
                  </a:lnTo>
                  <a:lnTo>
                    <a:pt x="10" y="18"/>
                  </a:lnTo>
                  <a:lnTo>
                    <a:pt x="10" y="18"/>
                  </a:lnTo>
                  <a:lnTo>
                    <a:pt x="4" y="20"/>
                  </a:lnTo>
                  <a:lnTo>
                    <a:pt x="2" y="22"/>
                  </a:lnTo>
                  <a:lnTo>
                    <a:pt x="0" y="24"/>
                  </a:lnTo>
                  <a:lnTo>
                    <a:pt x="0" y="24"/>
                  </a:lnTo>
                  <a:lnTo>
                    <a:pt x="2" y="28"/>
                  </a:lnTo>
                  <a:lnTo>
                    <a:pt x="4" y="30"/>
                  </a:lnTo>
                  <a:lnTo>
                    <a:pt x="12" y="32"/>
                  </a:lnTo>
                  <a:lnTo>
                    <a:pt x="12" y="32"/>
                  </a:lnTo>
                  <a:lnTo>
                    <a:pt x="12" y="32"/>
                  </a:lnTo>
                  <a:lnTo>
                    <a:pt x="12" y="32"/>
                  </a:lnTo>
                  <a:lnTo>
                    <a:pt x="22" y="30"/>
                  </a:lnTo>
                  <a:lnTo>
                    <a:pt x="22" y="30"/>
                  </a:lnTo>
                  <a:lnTo>
                    <a:pt x="34" y="28"/>
                  </a:lnTo>
                  <a:lnTo>
                    <a:pt x="34" y="28"/>
                  </a:lnTo>
                  <a:lnTo>
                    <a:pt x="38" y="28"/>
                  </a:lnTo>
                  <a:lnTo>
                    <a:pt x="40" y="32"/>
                  </a:lnTo>
                  <a:lnTo>
                    <a:pt x="40" y="32"/>
                  </a:lnTo>
                  <a:lnTo>
                    <a:pt x="30" y="40"/>
                  </a:lnTo>
                  <a:lnTo>
                    <a:pt x="30" y="40"/>
                  </a:lnTo>
                  <a:lnTo>
                    <a:pt x="34" y="42"/>
                  </a:lnTo>
                  <a:lnTo>
                    <a:pt x="38" y="46"/>
                  </a:lnTo>
                  <a:lnTo>
                    <a:pt x="48" y="48"/>
                  </a:lnTo>
                  <a:lnTo>
                    <a:pt x="48" y="48"/>
                  </a:lnTo>
                  <a:lnTo>
                    <a:pt x="62" y="46"/>
                  </a:lnTo>
                  <a:lnTo>
                    <a:pt x="76" y="44"/>
                  </a:lnTo>
                  <a:lnTo>
                    <a:pt x="76" y="44"/>
                  </a:lnTo>
                  <a:lnTo>
                    <a:pt x="96" y="38"/>
                  </a:lnTo>
                  <a:lnTo>
                    <a:pt x="108" y="32"/>
                  </a:lnTo>
                  <a:lnTo>
                    <a:pt x="118" y="26"/>
                  </a:lnTo>
                  <a:lnTo>
                    <a:pt x="118" y="26"/>
                  </a:lnTo>
                  <a:lnTo>
                    <a:pt x="120" y="20"/>
                  </a:lnTo>
                  <a:lnTo>
                    <a:pt x="118" y="18"/>
                  </a:lnTo>
                  <a:lnTo>
                    <a:pt x="116" y="16"/>
                  </a:lnTo>
                  <a:lnTo>
                    <a:pt x="116" y="16"/>
                  </a:lnTo>
                  <a:lnTo>
                    <a:pt x="108" y="14"/>
                  </a:lnTo>
                  <a:lnTo>
                    <a:pt x="108" y="14"/>
                  </a:lnTo>
                  <a:lnTo>
                    <a:pt x="96" y="16"/>
                  </a:lnTo>
                  <a:lnTo>
                    <a:pt x="96" y="16"/>
                  </a:lnTo>
                  <a:lnTo>
                    <a:pt x="86" y="18"/>
                  </a:lnTo>
                  <a:lnTo>
                    <a:pt x="86" y="18"/>
                  </a:lnTo>
                  <a:lnTo>
                    <a:pt x="84" y="18"/>
                  </a:lnTo>
                  <a:lnTo>
                    <a:pt x="84" y="18"/>
                  </a:lnTo>
                  <a:lnTo>
                    <a:pt x="78" y="16"/>
                  </a:lnTo>
                  <a:lnTo>
                    <a:pt x="74" y="12"/>
                  </a:lnTo>
                  <a:lnTo>
                    <a:pt x="70" y="8"/>
                  </a:lnTo>
                  <a:lnTo>
                    <a:pt x="66" y="4"/>
                  </a:lnTo>
                  <a:lnTo>
                    <a:pt x="66" y="4"/>
                  </a:lnTo>
                  <a:lnTo>
                    <a:pt x="54" y="2"/>
                  </a:lnTo>
                  <a:lnTo>
                    <a:pt x="44" y="0"/>
                  </a:lnTo>
                  <a:lnTo>
                    <a:pt x="44" y="0"/>
                  </a:lnTo>
                  <a:lnTo>
                    <a:pt x="4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1" name="Freeform 9"/>
            <p:cNvSpPr>
              <a:spLocks/>
            </p:cNvSpPr>
            <p:nvPr/>
          </p:nvSpPr>
          <p:spPr bwMode="auto">
            <a:xfrm>
              <a:off x="1584" y="962"/>
              <a:ext cx="82" cy="22"/>
            </a:xfrm>
            <a:custGeom>
              <a:avLst/>
              <a:gdLst>
                <a:gd name="T0" fmla="*/ 76 w 82"/>
                <a:gd name="T1" fmla="*/ 0 h 22"/>
                <a:gd name="T2" fmla="*/ 76 w 82"/>
                <a:gd name="T3" fmla="*/ 0 h 22"/>
                <a:gd name="T4" fmla="*/ 56 w 82"/>
                <a:gd name="T5" fmla="*/ 2 h 22"/>
                <a:gd name="T6" fmla="*/ 32 w 82"/>
                <a:gd name="T7" fmla="*/ 4 h 22"/>
                <a:gd name="T8" fmla="*/ 10 w 82"/>
                <a:gd name="T9" fmla="*/ 10 h 22"/>
                <a:gd name="T10" fmla="*/ 4 w 82"/>
                <a:gd name="T11" fmla="*/ 12 h 22"/>
                <a:gd name="T12" fmla="*/ 0 w 82"/>
                <a:gd name="T13" fmla="*/ 16 h 22"/>
                <a:gd name="T14" fmla="*/ 0 w 82"/>
                <a:gd name="T15" fmla="*/ 16 h 22"/>
                <a:gd name="T16" fmla="*/ 0 w 82"/>
                <a:gd name="T17" fmla="*/ 20 h 22"/>
                <a:gd name="T18" fmla="*/ 2 w 82"/>
                <a:gd name="T19" fmla="*/ 22 h 22"/>
                <a:gd name="T20" fmla="*/ 10 w 82"/>
                <a:gd name="T21" fmla="*/ 22 h 22"/>
                <a:gd name="T22" fmla="*/ 10 w 82"/>
                <a:gd name="T23" fmla="*/ 22 h 22"/>
                <a:gd name="T24" fmla="*/ 22 w 82"/>
                <a:gd name="T25" fmla="*/ 22 h 22"/>
                <a:gd name="T26" fmla="*/ 22 w 82"/>
                <a:gd name="T27" fmla="*/ 22 h 22"/>
                <a:gd name="T28" fmla="*/ 38 w 82"/>
                <a:gd name="T29" fmla="*/ 22 h 22"/>
                <a:gd name="T30" fmla="*/ 58 w 82"/>
                <a:gd name="T31" fmla="*/ 20 h 22"/>
                <a:gd name="T32" fmla="*/ 68 w 82"/>
                <a:gd name="T33" fmla="*/ 18 h 22"/>
                <a:gd name="T34" fmla="*/ 76 w 82"/>
                <a:gd name="T35" fmla="*/ 14 h 22"/>
                <a:gd name="T36" fmla="*/ 80 w 82"/>
                <a:gd name="T37" fmla="*/ 10 h 22"/>
                <a:gd name="T38" fmla="*/ 82 w 82"/>
                <a:gd name="T39" fmla="*/ 2 h 22"/>
                <a:gd name="T40" fmla="*/ 82 w 82"/>
                <a:gd name="T41" fmla="*/ 2 h 22"/>
                <a:gd name="T42" fmla="*/ 76 w 82"/>
                <a:gd name="T43"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2" h="22">
                  <a:moveTo>
                    <a:pt x="76" y="0"/>
                  </a:moveTo>
                  <a:lnTo>
                    <a:pt x="76" y="0"/>
                  </a:lnTo>
                  <a:lnTo>
                    <a:pt x="56" y="2"/>
                  </a:lnTo>
                  <a:lnTo>
                    <a:pt x="32" y="4"/>
                  </a:lnTo>
                  <a:lnTo>
                    <a:pt x="10" y="10"/>
                  </a:lnTo>
                  <a:lnTo>
                    <a:pt x="4" y="12"/>
                  </a:lnTo>
                  <a:lnTo>
                    <a:pt x="0" y="16"/>
                  </a:lnTo>
                  <a:lnTo>
                    <a:pt x="0" y="16"/>
                  </a:lnTo>
                  <a:lnTo>
                    <a:pt x="0" y="20"/>
                  </a:lnTo>
                  <a:lnTo>
                    <a:pt x="2" y="22"/>
                  </a:lnTo>
                  <a:lnTo>
                    <a:pt x="10" y="22"/>
                  </a:lnTo>
                  <a:lnTo>
                    <a:pt x="10" y="22"/>
                  </a:lnTo>
                  <a:lnTo>
                    <a:pt x="22" y="22"/>
                  </a:lnTo>
                  <a:lnTo>
                    <a:pt x="22" y="22"/>
                  </a:lnTo>
                  <a:lnTo>
                    <a:pt x="38" y="22"/>
                  </a:lnTo>
                  <a:lnTo>
                    <a:pt x="58" y="20"/>
                  </a:lnTo>
                  <a:lnTo>
                    <a:pt x="68" y="18"/>
                  </a:lnTo>
                  <a:lnTo>
                    <a:pt x="76" y="14"/>
                  </a:lnTo>
                  <a:lnTo>
                    <a:pt x="80" y="10"/>
                  </a:lnTo>
                  <a:lnTo>
                    <a:pt x="82" y="2"/>
                  </a:lnTo>
                  <a:lnTo>
                    <a:pt x="82" y="2"/>
                  </a:lnTo>
                  <a:lnTo>
                    <a:pt x="76"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2" name="Freeform 10"/>
            <p:cNvSpPr>
              <a:spLocks/>
            </p:cNvSpPr>
            <p:nvPr/>
          </p:nvSpPr>
          <p:spPr bwMode="auto">
            <a:xfrm>
              <a:off x="1584" y="962"/>
              <a:ext cx="82" cy="22"/>
            </a:xfrm>
            <a:custGeom>
              <a:avLst/>
              <a:gdLst>
                <a:gd name="T0" fmla="*/ 76 w 82"/>
                <a:gd name="T1" fmla="*/ 0 h 22"/>
                <a:gd name="T2" fmla="*/ 76 w 82"/>
                <a:gd name="T3" fmla="*/ 0 h 22"/>
                <a:gd name="T4" fmla="*/ 56 w 82"/>
                <a:gd name="T5" fmla="*/ 2 h 22"/>
                <a:gd name="T6" fmla="*/ 32 w 82"/>
                <a:gd name="T7" fmla="*/ 4 h 22"/>
                <a:gd name="T8" fmla="*/ 10 w 82"/>
                <a:gd name="T9" fmla="*/ 10 h 22"/>
                <a:gd name="T10" fmla="*/ 4 w 82"/>
                <a:gd name="T11" fmla="*/ 12 h 22"/>
                <a:gd name="T12" fmla="*/ 0 w 82"/>
                <a:gd name="T13" fmla="*/ 16 h 22"/>
                <a:gd name="T14" fmla="*/ 0 w 82"/>
                <a:gd name="T15" fmla="*/ 16 h 22"/>
                <a:gd name="T16" fmla="*/ 0 w 82"/>
                <a:gd name="T17" fmla="*/ 20 h 22"/>
                <a:gd name="T18" fmla="*/ 2 w 82"/>
                <a:gd name="T19" fmla="*/ 22 h 22"/>
                <a:gd name="T20" fmla="*/ 10 w 82"/>
                <a:gd name="T21" fmla="*/ 22 h 22"/>
                <a:gd name="T22" fmla="*/ 10 w 82"/>
                <a:gd name="T23" fmla="*/ 22 h 22"/>
                <a:gd name="T24" fmla="*/ 22 w 82"/>
                <a:gd name="T25" fmla="*/ 22 h 22"/>
                <a:gd name="T26" fmla="*/ 22 w 82"/>
                <a:gd name="T27" fmla="*/ 22 h 22"/>
                <a:gd name="T28" fmla="*/ 38 w 82"/>
                <a:gd name="T29" fmla="*/ 22 h 22"/>
                <a:gd name="T30" fmla="*/ 58 w 82"/>
                <a:gd name="T31" fmla="*/ 20 h 22"/>
                <a:gd name="T32" fmla="*/ 68 w 82"/>
                <a:gd name="T33" fmla="*/ 18 h 22"/>
                <a:gd name="T34" fmla="*/ 76 w 82"/>
                <a:gd name="T35" fmla="*/ 14 h 22"/>
                <a:gd name="T36" fmla="*/ 80 w 82"/>
                <a:gd name="T37" fmla="*/ 10 h 22"/>
                <a:gd name="T38" fmla="*/ 82 w 82"/>
                <a:gd name="T39" fmla="*/ 2 h 22"/>
                <a:gd name="T40" fmla="*/ 82 w 82"/>
                <a:gd name="T41" fmla="*/ 2 h 22"/>
                <a:gd name="T42" fmla="*/ 76 w 82"/>
                <a:gd name="T43"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2" h="22">
                  <a:moveTo>
                    <a:pt x="76" y="0"/>
                  </a:moveTo>
                  <a:lnTo>
                    <a:pt x="76" y="0"/>
                  </a:lnTo>
                  <a:lnTo>
                    <a:pt x="56" y="2"/>
                  </a:lnTo>
                  <a:lnTo>
                    <a:pt x="32" y="4"/>
                  </a:lnTo>
                  <a:lnTo>
                    <a:pt x="10" y="10"/>
                  </a:lnTo>
                  <a:lnTo>
                    <a:pt x="4" y="12"/>
                  </a:lnTo>
                  <a:lnTo>
                    <a:pt x="0" y="16"/>
                  </a:lnTo>
                  <a:lnTo>
                    <a:pt x="0" y="16"/>
                  </a:lnTo>
                  <a:lnTo>
                    <a:pt x="0" y="20"/>
                  </a:lnTo>
                  <a:lnTo>
                    <a:pt x="2" y="22"/>
                  </a:lnTo>
                  <a:lnTo>
                    <a:pt x="10" y="22"/>
                  </a:lnTo>
                  <a:lnTo>
                    <a:pt x="10" y="22"/>
                  </a:lnTo>
                  <a:lnTo>
                    <a:pt x="22" y="22"/>
                  </a:lnTo>
                  <a:lnTo>
                    <a:pt x="22" y="22"/>
                  </a:lnTo>
                  <a:lnTo>
                    <a:pt x="38" y="22"/>
                  </a:lnTo>
                  <a:lnTo>
                    <a:pt x="58" y="20"/>
                  </a:lnTo>
                  <a:lnTo>
                    <a:pt x="68" y="18"/>
                  </a:lnTo>
                  <a:lnTo>
                    <a:pt x="76" y="14"/>
                  </a:lnTo>
                  <a:lnTo>
                    <a:pt x="80" y="10"/>
                  </a:lnTo>
                  <a:lnTo>
                    <a:pt x="82" y="2"/>
                  </a:lnTo>
                  <a:lnTo>
                    <a:pt x="82" y="2"/>
                  </a:lnTo>
                  <a:lnTo>
                    <a:pt x="7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3" name="Freeform 11"/>
            <p:cNvSpPr>
              <a:spLocks/>
            </p:cNvSpPr>
            <p:nvPr/>
          </p:nvSpPr>
          <p:spPr bwMode="auto">
            <a:xfrm>
              <a:off x="1650" y="968"/>
              <a:ext cx="110" cy="30"/>
            </a:xfrm>
            <a:custGeom>
              <a:avLst/>
              <a:gdLst>
                <a:gd name="T0" fmla="*/ 76 w 110"/>
                <a:gd name="T1" fmla="*/ 0 h 30"/>
                <a:gd name="T2" fmla="*/ 76 w 110"/>
                <a:gd name="T3" fmla="*/ 0 h 30"/>
                <a:gd name="T4" fmla="*/ 62 w 110"/>
                <a:gd name="T5" fmla="*/ 2 h 30"/>
                <a:gd name="T6" fmla="*/ 48 w 110"/>
                <a:gd name="T7" fmla="*/ 6 h 30"/>
                <a:gd name="T8" fmla="*/ 18 w 110"/>
                <a:gd name="T9" fmla="*/ 16 h 30"/>
                <a:gd name="T10" fmla="*/ 18 w 110"/>
                <a:gd name="T11" fmla="*/ 16 h 30"/>
                <a:gd name="T12" fmla="*/ 6 w 110"/>
                <a:gd name="T13" fmla="*/ 20 h 30"/>
                <a:gd name="T14" fmla="*/ 0 w 110"/>
                <a:gd name="T15" fmla="*/ 24 h 30"/>
                <a:gd name="T16" fmla="*/ 2 w 110"/>
                <a:gd name="T17" fmla="*/ 28 h 30"/>
                <a:gd name="T18" fmla="*/ 4 w 110"/>
                <a:gd name="T19" fmla="*/ 30 h 30"/>
                <a:gd name="T20" fmla="*/ 4 w 110"/>
                <a:gd name="T21" fmla="*/ 30 h 30"/>
                <a:gd name="T22" fmla="*/ 10 w 110"/>
                <a:gd name="T23" fmla="*/ 30 h 30"/>
                <a:gd name="T24" fmla="*/ 10 w 110"/>
                <a:gd name="T25" fmla="*/ 30 h 30"/>
                <a:gd name="T26" fmla="*/ 20 w 110"/>
                <a:gd name="T27" fmla="*/ 30 h 30"/>
                <a:gd name="T28" fmla="*/ 32 w 110"/>
                <a:gd name="T29" fmla="*/ 26 h 30"/>
                <a:gd name="T30" fmla="*/ 52 w 110"/>
                <a:gd name="T31" fmla="*/ 20 h 30"/>
                <a:gd name="T32" fmla="*/ 52 w 110"/>
                <a:gd name="T33" fmla="*/ 20 h 30"/>
                <a:gd name="T34" fmla="*/ 60 w 110"/>
                <a:gd name="T35" fmla="*/ 16 h 30"/>
                <a:gd name="T36" fmla="*/ 70 w 110"/>
                <a:gd name="T37" fmla="*/ 14 h 30"/>
                <a:gd name="T38" fmla="*/ 70 w 110"/>
                <a:gd name="T39" fmla="*/ 14 h 30"/>
                <a:gd name="T40" fmla="*/ 74 w 110"/>
                <a:gd name="T41" fmla="*/ 12 h 30"/>
                <a:gd name="T42" fmla="*/ 74 w 110"/>
                <a:gd name="T43" fmla="*/ 12 h 30"/>
                <a:gd name="T44" fmla="*/ 84 w 110"/>
                <a:gd name="T45" fmla="*/ 14 h 30"/>
                <a:gd name="T46" fmla="*/ 84 w 110"/>
                <a:gd name="T47" fmla="*/ 14 h 30"/>
                <a:gd name="T48" fmla="*/ 94 w 110"/>
                <a:gd name="T49" fmla="*/ 16 h 30"/>
                <a:gd name="T50" fmla="*/ 94 w 110"/>
                <a:gd name="T51" fmla="*/ 16 h 30"/>
                <a:gd name="T52" fmla="*/ 94 w 110"/>
                <a:gd name="T53" fmla="*/ 16 h 30"/>
                <a:gd name="T54" fmla="*/ 94 w 110"/>
                <a:gd name="T55" fmla="*/ 16 h 30"/>
                <a:gd name="T56" fmla="*/ 100 w 110"/>
                <a:gd name="T57" fmla="*/ 16 h 30"/>
                <a:gd name="T58" fmla="*/ 106 w 110"/>
                <a:gd name="T59" fmla="*/ 14 h 30"/>
                <a:gd name="T60" fmla="*/ 110 w 110"/>
                <a:gd name="T61" fmla="*/ 10 h 30"/>
                <a:gd name="T62" fmla="*/ 110 w 110"/>
                <a:gd name="T63" fmla="*/ 8 h 30"/>
                <a:gd name="T64" fmla="*/ 108 w 110"/>
                <a:gd name="T65" fmla="*/ 6 h 30"/>
                <a:gd name="T66" fmla="*/ 108 w 110"/>
                <a:gd name="T67" fmla="*/ 6 h 30"/>
                <a:gd name="T68" fmla="*/ 104 w 110"/>
                <a:gd name="T69" fmla="*/ 2 h 30"/>
                <a:gd name="T70" fmla="*/ 96 w 110"/>
                <a:gd name="T71" fmla="*/ 2 h 30"/>
                <a:gd name="T72" fmla="*/ 82 w 110"/>
                <a:gd name="T73" fmla="*/ 0 h 30"/>
                <a:gd name="T74" fmla="*/ 82 w 110"/>
                <a:gd name="T75" fmla="*/ 0 h 30"/>
                <a:gd name="T76" fmla="*/ 76 w 110"/>
                <a:gd name="T77"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10" h="30">
                  <a:moveTo>
                    <a:pt x="76" y="0"/>
                  </a:moveTo>
                  <a:lnTo>
                    <a:pt x="76" y="0"/>
                  </a:lnTo>
                  <a:lnTo>
                    <a:pt x="62" y="2"/>
                  </a:lnTo>
                  <a:lnTo>
                    <a:pt x="48" y="6"/>
                  </a:lnTo>
                  <a:lnTo>
                    <a:pt x="18" y="16"/>
                  </a:lnTo>
                  <a:lnTo>
                    <a:pt x="18" y="16"/>
                  </a:lnTo>
                  <a:lnTo>
                    <a:pt x="6" y="20"/>
                  </a:lnTo>
                  <a:lnTo>
                    <a:pt x="0" y="24"/>
                  </a:lnTo>
                  <a:lnTo>
                    <a:pt x="2" y="28"/>
                  </a:lnTo>
                  <a:lnTo>
                    <a:pt x="4" y="30"/>
                  </a:lnTo>
                  <a:lnTo>
                    <a:pt x="4" y="30"/>
                  </a:lnTo>
                  <a:lnTo>
                    <a:pt x="10" y="30"/>
                  </a:lnTo>
                  <a:lnTo>
                    <a:pt x="10" y="30"/>
                  </a:lnTo>
                  <a:lnTo>
                    <a:pt x="20" y="30"/>
                  </a:lnTo>
                  <a:lnTo>
                    <a:pt x="32" y="26"/>
                  </a:lnTo>
                  <a:lnTo>
                    <a:pt x="52" y="20"/>
                  </a:lnTo>
                  <a:lnTo>
                    <a:pt x="52" y="20"/>
                  </a:lnTo>
                  <a:lnTo>
                    <a:pt x="60" y="16"/>
                  </a:lnTo>
                  <a:lnTo>
                    <a:pt x="70" y="14"/>
                  </a:lnTo>
                  <a:lnTo>
                    <a:pt x="70" y="14"/>
                  </a:lnTo>
                  <a:lnTo>
                    <a:pt x="74" y="12"/>
                  </a:lnTo>
                  <a:lnTo>
                    <a:pt x="74" y="12"/>
                  </a:lnTo>
                  <a:lnTo>
                    <a:pt x="84" y="14"/>
                  </a:lnTo>
                  <a:lnTo>
                    <a:pt x="84" y="14"/>
                  </a:lnTo>
                  <a:lnTo>
                    <a:pt x="94" y="16"/>
                  </a:lnTo>
                  <a:lnTo>
                    <a:pt x="94" y="16"/>
                  </a:lnTo>
                  <a:lnTo>
                    <a:pt x="94" y="16"/>
                  </a:lnTo>
                  <a:lnTo>
                    <a:pt x="94" y="16"/>
                  </a:lnTo>
                  <a:lnTo>
                    <a:pt x="100" y="16"/>
                  </a:lnTo>
                  <a:lnTo>
                    <a:pt x="106" y="14"/>
                  </a:lnTo>
                  <a:lnTo>
                    <a:pt x="110" y="10"/>
                  </a:lnTo>
                  <a:lnTo>
                    <a:pt x="110" y="8"/>
                  </a:lnTo>
                  <a:lnTo>
                    <a:pt x="108" y="6"/>
                  </a:lnTo>
                  <a:lnTo>
                    <a:pt x="108" y="6"/>
                  </a:lnTo>
                  <a:lnTo>
                    <a:pt x="104" y="2"/>
                  </a:lnTo>
                  <a:lnTo>
                    <a:pt x="96" y="2"/>
                  </a:lnTo>
                  <a:lnTo>
                    <a:pt x="82" y="0"/>
                  </a:lnTo>
                  <a:lnTo>
                    <a:pt x="82" y="0"/>
                  </a:lnTo>
                  <a:lnTo>
                    <a:pt x="76"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4" name="Freeform 12"/>
            <p:cNvSpPr>
              <a:spLocks/>
            </p:cNvSpPr>
            <p:nvPr/>
          </p:nvSpPr>
          <p:spPr bwMode="auto">
            <a:xfrm>
              <a:off x="1650" y="968"/>
              <a:ext cx="110" cy="30"/>
            </a:xfrm>
            <a:custGeom>
              <a:avLst/>
              <a:gdLst>
                <a:gd name="T0" fmla="*/ 76 w 110"/>
                <a:gd name="T1" fmla="*/ 0 h 30"/>
                <a:gd name="T2" fmla="*/ 76 w 110"/>
                <a:gd name="T3" fmla="*/ 0 h 30"/>
                <a:gd name="T4" fmla="*/ 62 w 110"/>
                <a:gd name="T5" fmla="*/ 2 h 30"/>
                <a:gd name="T6" fmla="*/ 48 w 110"/>
                <a:gd name="T7" fmla="*/ 6 h 30"/>
                <a:gd name="T8" fmla="*/ 18 w 110"/>
                <a:gd name="T9" fmla="*/ 16 h 30"/>
                <a:gd name="T10" fmla="*/ 18 w 110"/>
                <a:gd name="T11" fmla="*/ 16 h 30"/>
                <a:gd name="T12" fmla="*/ 6 w 110"/>
                <a:gd name="T13" fmla="*/ 20 h 30"/>
                <a:gd name="T14" fmla="*/ 0 w 110"/>
                <a:gd name="T15" fmla="*/ 24 h 30"/>
                <a:gd name="T16" fmla="*/ 2 w 110"/>
                <a:gd name="T17" fmla="*/ 28 h 30"/>
                <a:gd name="T18" fmla="*/ 4 w 110"/>
                <a:gd name="T19" fmla="*/ 30 h 30"/>
                <a:gd name="T20" fmla="*/ 4 w 110"/>
                <a:gd name="T21" fmla="*/ 30 h 30"/>
                <a:gd name="T22" fmla="*/ 10 w 110"/>
                <a:gd name="T23" fmla="*/ 30 h 30"/>
                <a:gd name="T24" fmla="*/ 10 w 110"/>
                <a:gd name="T25" fmla="*/ 30 h 30"/>
                <a:gd name="T26" fmla="*/ 20 w 110"/>
                <a:gd name="T27" fmla="*/ 30 h 30"/>
                <a:gd name="T28" fmla="*/ 32 w 110"/>
                <a:gd name="T29" fmla="*/ 26 h 30"/>
                <a:gd name="T30" fmla="*/ 52 w 110"/>
                <a:gd name="T31" fmla="*/ 20 h 30"/>
                <a:gd name="T32" fmla="*/ 52 w 110"/>
                <a:gd name="T33" fmla="*/ 20 h 30"/>
                <a:gd name="T34" fmla="*/ 60 w 110"/>
                <a:gd name="T35" fmla="*/ 16 h 30"/>
                <a:gd name="T36" fmla="*/ 70 w 110"/>
                <a:gd name="T37" fmla="*/ 14 h 30"/>
                <a:gd name="T38" fmla="*/ 70 w 110"/>
                <a:gd name="T39" fmla="*/ 14 h 30"/>
                <a:gd name="T40" fmla="*/ 74 w 110"/>
                <a:gd name="T41" fmla="*/ 12 h 30"/>
                <a:gd name="T42" fmla="*/ 74 w 110"/>
                <a:gd name="T43" fmla="*/ 12 h 30"/>
                <a:gd name="T44" fmla="*/ 84 w 110"/>
                <a:gd name="T45" fmla="*/ 14 h 30"/>
                <a:gd name="T46" fmla="*/ 84 w 110"/>
                <a:gd name="T47" fmla="*/ 14 h 30"/>
                <a:gd name="T48" fmla="*/ 94 w 110"/>
                <a:gd name="T49" fmla="*/ 16 h 30"/>
                <a:gd name="T50" fmla="*/ 94 w 110"/>
                <a:gd name="T51" fmla="*/ 16 h 30"/>
                <a:gd name="T52" fmla="*/ 94 w 110"/>
                <a:gd name="T53" fmla="*/ 16 h 30"/>
                <a:gd name="T54" fmla="*/ 94 w 110"/>
                <a:gd name="T55" fmla="*/ 16 h 30"/>
                <a:gd name="T56" fmla="*/ 100 w 110"/>
                <a:gd name="T57" fmla="*/ 16 h 30"/>
                <a:gd name="T58" fmla="*/ 106 w 110"/>
                <a:gd name="T59" fmla="*/ 14 h 30"/>
                <a:gd name="T60" fmla="*/ 110 w 110"/>
                <a:gd name="T61" fmla="*/ 10 h 30"/>
                <a:gd name="T62" fmla="*/ 110 w 110"/>
                <a:gd name="T63" fmla="*/ 8 h 30"/>
                <a:gd name="T64" fmla="*/ 108 w 110"/>
                <a:gd name="T65" fmla="*/ 6 h 30"/>
                <a:gd name="T66" fmla="*/ 108 w 110"/>
                <a:gd name="T67" fmla="*/ 6 h 30"/>
                <a:gd name="T68" fmla="*/ 104 w 110"/>
                <a:gd name="T69" fmla="*/ 2 h 30"/>
                <a:gd name="T70" fmla="*/ 96 w 110"/>
                <a:gd name="T71" fmla="*/ 2 h 30"/>
                <a:gd name="T72" fmla="*/ 82 w 110"/>
                <a:gd name="T73" fmla="*/ 0 h 30"/>
                <a:gd name="T74" fmla="*/ 82 w 110"/>
                <a:gd name="T75" fmla="*/ 0 h 30"/>
                <a:gd name="T76" fmla="*/ 76 w 110"/>
                <a:gd name="T77"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10" h="30">
                  <a:moveTo>
                    <a:pt x="76" y="0"/>
                  </a:moveTo>
                  <a:lnTo>
                    <a:pt x="76" y="0"/>
                  </a:lnTo>
                  <a:lnTo>
                    <a:pt x="62" y="2"/>
                  </a:lnTo>
                  <a:lnTo>
                    <a:pt x="48" y="6"/>
                  </a:lnTo>
                  <a:lnTo>
                    <a:pt x="18" y="16"/>
                  </a:lnTo>
                  <a:lnTo>
                    <a:pt x="18" y="16"/>
                  </a:lnTo>
                  <a:lnTo>
                    <a:pt x="6" y="20"/>
                  </a:lnTo>
                  <a:lnTo>
                    <a:pt x="0" y="24"/>
                  </a:lnTo>
                  <a:lnTo>
                    <a:pt x="2" y="28"/>
                  </a:lnTo>
                  <a:lnTo>
                    <a:pt x="4" y="30"/>
                  </a:lnTo>
                  <a:lnTo>
                    <a:pt x="4" y="30"/>
                  </a:lnTo>
                  <a:lnTo>
                    <a:pt x="10" y="30"/>
                  </a:lnTo>
                  <a:lnTo>
                    <a:pt x="10" y="30"/>
                  </a:lnTo>
                  <a:lnTo>
                    <a:pt x="20" y="30"/>
                  </a:lnTo>
                  <a:lnTo>
                    <a:pt x="32" y="26"/>
                  </a:lnTo>
                  <a:lnTo>
                    <a:pt x="52" y="20"/>
                  </a:lnTo>
                  <a:lnTo>
                    <a:pt x="52" y="20"/>
                  </a:lnTo>
                  <a:lnTo>
                    <a:pt x="60" y="16"/>
                  </a:lnTo>
                  <a:lnTo>
                    <a:pt x="70" y="14"/>
                  </a:lnTo>
                  <a:lnTo>
                    <a:pt x="70" y="14"/>
                  </a:lnTo>
                  <a:lnTo>
                    <a:pt x="74" y="12"/>
                  </a:lnTo>
                  <a:lnTo>
                    <a:pt x="74" y="12"/>
                  </a:lnTo>
                  <a:lnTo>
                    <a:pt x="84" y="14"/>
                  </a:lnTo>
                  <a:lnTo>
                    <a:pt x="84" y="14"/>
                  </a:lnTo>
                  <a:lnTo>
                    <a:pt x="94" y="16"/>
                  </a:lnTo>
                  <a:lnTo>
                    <a:pt x="94" y="16"/>
                  </a:lnTo>
                  <a:lnTo>
                    <a:pt x="94" y="16"/>
                  </a:lnTo>
                  <a:lnTo>
                    <a:pt x="94" y="16"/>
                  </a:lnTo>
                  <a:lnTo>
                    <a:pt x="100" y="16"/>
                  </a:lnTo>
                  <a:lnTo>
                    <a:pt x="106" y="14"/>
                  </a:lnTo>
                  <a:lnTo>
                    <a:pt x="110" y="10"/>
                  </a:lnTo>
                  <a:lnTo>
                    <a:pt x="110" y="8"/>
                  </a:lnTo>
                  <a:lnTo>
                    <a:pt x="108" y="6"/>
                  </a:lnTo>
                  <a:lnTo>
                    <a:pt x="108" y="6"/>
                  </a:lnTo>
                  <a:lnTo>
                    <a:pt x="104" y="2"/>
                  </a:lnTo>
                  <a:lnTo>
                    <a:pt x="96" y="2"/>
                  </a:lnTo>
                  <a:lnTo>
                    <a:pt x="82" y="0"/>
                  </a:lnTo>
                  <a:lnTo>
                    <a:pt x="82" y="0"/>
                  </a:lnTo>
                  <a:lnTo>
                    <a:pt x="7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5" name="Freeform 13"/>
            <p:cNvSpPr>
              <a:spLocks/>
            </p:cNvSpPr>
            <p:nvPr/>
          </p:nvSpPr>
          <p:spPr bwMode="auto">
            <a:xfrm>
              <a:off x="1762" y="950"/>
              <a:ext cx="64" cy="40"/>
            </a:xfrm>
            <a:custGeom>
              <a:avLst/>
              <a:gdLst>
                <a:gd name="T0" fmla="*/ 58 w 64"/>
                <a:gd name="T1" fmla="*/ 0 h 40"/>
                <a:gd name="T2" fmla="*/ 58 w 64"/>
                <a:gd name="T3" fmla="*/ 0 h 40"/>
                <a:gd name="T4" fmla="*/ 48 w 64"/>
                <a:gd name="T5" fmla="*/ 0 h 40"/>
                <a:gd name="T6" fmla="*/ 38 w 64"/>
                <a:gd name="T7" fmla="*/ 4 h 40"/>
                <a:gd name="T8" fmla="*/ 18 w 64"/>
                <a:gd name="T9" fmla="*/ 8 h 40"/>
                <a:gd name="T10" fmla="*/ 18 w 64"/>
                <a:gd name="T11" fmla="*/ 8 h 40"/>
                <a:gd name="T12" fmla="*/ 4 w 64"/>
                <a:gd name="T13" fmla="*/ 10 h 40"/>
                <a:gd name="T14" fmla="*/ 0 w 64"/>
                <a:gd name="T15" fmla="*/ 12 h 40"/>
                <a:gd name="T16" fmla="*/ 0 w 64"/>
                <a:gd name="T17" fmla="*/ 14 h 40"/>
                <a:gd name="T18" fmla="*/ 0 w 64"/>
                <a:gd name="T19" fmla="*/ 16 h 40"/>
                <a:gd name="T20" fmla="*/ 0 w 64"/>
                <a:gd name="T21" fmla="*/ 16 h 40"/>
                <a:gd name="T22" fmla="*/ 4 w 64"/>
                <a:gd name="T23" fmla="*/ 20 h 40"/>
                <a:gd name="T24" fmla="*/ 6 w 64"/>
                <a:gd name="T25" fmla="*/ 22 h 40"/>
                <a:gd name="T26" fmla="*/ 14 w 64"/>
                <a:gd name="T27" fmla="*/ 26 h 40"/>
                <a:gd name="T28" fmla="*/ 14 w 64"/>
                <a:gd name="T29" fmla="*/ 26 h 40"/>
                <a:gd name="T30" fmla="*/ 18 w 64"/>
                <a:gd name="T31" fmla="*/ 34 h 40"/>
                <a:gd name="T32" fmla="*/ 20 w 64"/>
                <a:gd name="T33" fmla="*/ 36 h 40"/>
                <a:gd name="T34" fmla="*/ 24 w 64"/>
                <a:gd name="T35" fmla="*/ 38 h 40"/>
                <a:gd name="T36" fmla="*/ 24 w 64"/>
                <a:gd name="T37" fmla="*/ 38 h 40"/>
                <a:gd name="T38" fmla="*/ 28 w 64"/>
                <a:gd name="T39" fmla="*/ 40 h 40"/>
                <a:gd name="T40" fmla="*/ 28 w 64"/>
                <a:gd name="T41" fmla="*/ 40 h 40"/>
                <a:gd name="T42" fmla="*/ 34 w 64"/>
                <a:gd name="T43" fmla="*/ 38 h 40"/>
                <a:gd name="T44" fmla="*/ 36 w 64"/>
                <a:gd name="T45" fmla="*/ 36 h 40"/>
                <a:gd name="T46" fmla="*/ 38 w 64"/>
                <a:gd name="T47" fmla="*/ 32 h 40"/>
                <a:gd name="T48" fmla="*/ 40 w 64"/>
                <a:gd name="T49" fmla="*/ 28 h 40"/>
                <a:gd name="T50" fmla="*/ 42 w 64"/>
                <a:gd name="T51" fmla="*/ 20 h 40"/>
                <a:gd name="T52" fmla="*/ 44 w 64"/>
                <a:gd name="T53" fmla="*/ 16 h 40"/>
                <a:gd name="T54" fmla="*/ 46 w 64"/>
                <a:gd name="T55" fmla="*/ 14 h 40"/>
                <a:gd name="T56" fmla="*/ 46 w 64"/>
                <a:gd name="T57" fmla="*/ 14 h 40"/>
                <a:gd name="T58" fmla="*/ 58 w 64"/>
                <a:gd name="T59" fmla="*/ 10 h 40"/>
                <a:gd name="T60" fmla="*/ 64 w 64"/>
                <a:gd name="T61" fmla="*/ 6 h 40"/>
                <a:gd name="T62" fmla="*/ 64 w 64"/>
                <a:gd name="T63" fmla="*/ 4 h 40"/>
                <a:gd name="T64" fmla="*/ 60 w 64"/>
                <a:gd name="T65" fmla="*/ 0 h 40"/>
                <a:gd name="T66" fmla="*/ 60 w 64"/>
                <a:gd name="T67" fmla="*/ 0 h 40"/>
                <a:gd name="T68" fmla="*/ 58 w 64"/>
                <a:gd name="T69"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4" h="40">
                  <a:moveTo>
                    <a:pt x="58" y="0"/>
                  </a:moveTo>
                  <a:lnTo>
                    <a:pt x="58" y="0"/>
                  </a:lnTo>
                  <a:lnTo>
                    <a:pt x="48" y="0"/>
                  </a:lnTo>
                  <a:lnTo>
                    <a:pt x="38" y="4"/>
                  </a:lnTo>
                  <a:lnTo>
                    <a:pt x="18" y="8"/>
                  </a:lnTo>
                  <a:lnTo>
                    <a:pt x="18" y="8"/>
                  </a:lnTo>
                  <a:lnTo>
                    <a:pt x="4" y="10"/>
                  </a:lnTo>
                  <a:lnTo>
                    <a:pt x="0" y="12"/>
                  </a:lnTo>
                  <a:lnTo>
                    <a:pt x="0" y="14"/>
                  </a:lnTo>
                  <a:lnTo>
                    <a:pt x="0" y="16"/>
                  </a:lnTo>
                  <a:lnTo>
                    <a:pt x="0" y="16"/>
                  </a:lnTo>
                  <a:lnTo>
                    <a:pt x="4" y="20"/>
                  </a:lnTo>
                  <a:lnTo>
                    <a:pt x="6" y="22"/>
                  </a:lnTo>
                  <a:lnTo>
                    <a:pt x="14" y="26"/>
                  </a:lnTo>
                  <a:lnTo>
                    <a:pt x="14" y="26"/>
                  </a:lnTo>
                  <a:lnTo>
                    <a:pt x="18" y="34"/>
                  </a:lnTo>
                  <a:lnTo>
                    <a:pt x="20" y="36"/>
                  </a:lnTo>
                  <a:lnTo>
                    <a:pt x="24" y="38"/>
                  </a:lnTo>
                  <a:lnTo>
                    <a:pt x="24" y="38"/>
                  </a:lnTo>
                  <a:lnTo>
                    <a:pt x="28" y="40"/>
                  </a:lnTo>
                  <a:lnTo>
                    <a:pt x="28" y="40"/>
                  </a:lnTo>
                  <a:lnTo>
                    <a:pt x="34" y="38"/>
                  </a:lnTo>
                  <a:lnTo>
                    <a:pt x="36" y="36"/>
                  </a:lnTo>
                  <a:lnTo>
                    <a:pt x="38" y="32"/>
                  </a:lnTo>
                  <a:lnTo>
                    <a:pt x="40" y="28"/>
                  </a:lnTo>
                  <a:lnTo>
                    <a:pt x="42" y="20"/>
                  </a:lnTo>
                  <a:lnTo>
                    <a:pt x="44" y="16"/>
                  </a:lnTo>
                  <a:lnTo>
                    <a:pt x="46" y="14"/>
                  </a:lnTo>
                  <a:lnTo>
                    <a:pt x="46" y="14"/>
                  </a:lnTo>
                  <a:lnTo>
                    <a:pt x="58" y="10"/>
                  </a:lnTo>
                  <a:lnTo>
                    <a:pt x="64" y="6"/>
                  </a:lnTo>
                  <a:lnTo>
                    <a:pt x="64" y="4"/>
                  </a:lnTo>
                  <a:lnTo>
                    <a:pt x="60" y="0"/>
                  </a:lnTo>
                  <a:lnTo>
                    <a:pt x="60" y="0"/>
                  </a:lnTo>
                  <a:lnTo>
                    <a:pt x="58"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6" name="Freeform 14"/>
            <p:cNvSpPr>
              <a:spLocks/>
            </p:cNvSpPr>
            <p:nvPr/>
          </p:nvSpPr>
          <p:spPr bwMode="auto">
            <a:xfrm>
              <a:off x="1762" y="950"/>
              <a:ext cx="64" cy="40"/>
            </a:xfrm>
            <a:custGeom>
              <a:avLst/>
              <a:gdLst>
                <a:gd name="T0" fmla="*/ 58 w 64"/>
                <a:gd name="T1" fmla="*/ 0 h 40"/>
                <a:gd name="T2" fmla="*/ 58 w 64"/>
                <a:gd name="T3" fmla="*/ 0 h 40"/>
                <a:gd name="T4" fmla="*/ 48 w 64"/>
                <a:gd name="T5" fmla="*/ 0 h 40"/>
                <a:gd name="T6" fmla="*/ 38 w 64"/>
                <a:gd name="T7" fmla="*/ 4 h 40"/>
                <a:gd name="T8" fmla="*/ 18 w 64"/>
                <a:gd name="T9" fmla="*/ 8 h 40"/>
                <a:gd name="T10" fmla="*/ 18 w 64"/>
                <a:gd name="T11" fmla="*/ 8 h 40"/>
                <a:gd name="T12" fmla="*/ 4 w 64"/>
                <a:gd name="T13" fmla="*/ 10 h 40"/>
                <a:gd name="T14" fmla="*/ 0 w 64"/>
                <a:gd name="T15" fmla="*/ 12 h 40"/>
                <a:gd name="T16" fmla="*/ 0 w 64"/>
                <a:gd name="T17" fmla="*/ 14 h 40"/>
                <a:gd name="T18" fmla="*/ 0 w 64"/>
                <a:gd name="T19" fmla="*/ 16 h 40"/>
                <a:gd name="T20" fmla="*/ 0 w 64"/>
                <a:gd name="T21" fmla="*/ 16 h 40"/>
                <a:gd name="T22" fmla="*/ 4 w 64"/>
                <a:gd name="T23" fmla="*/ 20 h 40"/>
                <a:gd name="T24" fmla="*/ 6 w 64"/>
                <a:gd name="T25" fmla="*/ 22 h 40"/>
                <a:gd name="T26" fmla="*/ 14 w 64"/>
                <a:gd name="T27" fmla="*/ 26 h 40"/>
                <a:gd name="T28" fmla="*/ 14 w 64"/>
                <a:gd name="T29" fmla="*/ 26 h 40"/>
                <a:gd name="T30" fmla="*/ 18 w 64"/>
                <a:gd name="T31" fmla="*/ 34 h 40"/>
                <a:gd name="T32" fmla="*/ 20 w 64"/>
                <a:gd name="T33" fmla="*/ 36 h 40"/>
                <a:gd name="T34" fmla="*/ 24 w 64"/>
                <a:gd name="T35" fmla="*/ 38 h 40"/>
                <a:gd name="T36" fmla="*/ 24 w 64"/>
                <a:gd name="T37" fmla="*/ 38 h 40"/>
                <a:gd name="T38" fmla="*/ 28 w 64"/>
                <a:gd name="T39" fmla="*/ 40 h 40"/>
                <a:gd name="T40" fmla="*/ 28 w 64"/>
                <a:gd name="T41" fmla="*/ 40 h 40"/>
                <a:gd name="T42" fmla="*/ 34 w 64"/>
                <a:gd name="T43" fmla="*/ 38 h 40"/>
                <a:gd name="T44" fmla="*/ 36 w 64"/>
                <a:gd name="T45" fmla="*/ 36 h 40"/>
                <a:gd name="T46" fmla="*/ 38 w 64"/>
                <a:gd name="T47" fmla="*/ 32 h 40"/>
                <a:gd name="T48" fmla="*/ 40 w 64"/>
                <a:gd name="T49" fmla="*/ 28 h 40"/>
                <a:gd name="T50" fmla="*/ 42 w 64"/>
                <a:gd name="T51" fmla="*/ 20 h 40"/>
                <a:gd name="T52" fmla="*/ 44 w 64"/>
                <a:gd name="T53" fmla="*/ 16 h 40"/>
                <a:gd name="T54" fmla="*/ 46 w 64"/>
                <a:gd name="T55" fmla="*/ 14 h 40"/>
                <a:gd name="T56" fmla="*/ 46 w 64"/>
                <a:gd name="T57" fmla="*/ 14 h 40"/>
                <a:gd name="T58" fmla="*/ 58 w 64"/>
                <a:gd name="T59" fmla="*/ 10 h 40"/>
                <a:gd name="T60" fmla="*/ 64 w 64"/>
                <a:gd name="T61" fmla="*/ 6 h 40"/>
                <a:gd name="T62" fmla="*/ 64 w 64"/>
                <a:gd name="T63" fmla="*/ 4 h 40"/>
                <a:gd name="T64" fmla="*/ 60 w 64"/>
                <a:gd name="T65" fmla="*/ 0 h 40"/>
                <a:gd name="T66" fmla="*/ 60 w 64"/>
                <a:gd name="T67" fmla="*/ 0 h 40"/>
                <a:gd name="T68" fmla="*/ 58 w 64"/>
                <a:gd name="T69"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4" h="40">
                  <a:moveTo>
                    <a:pt x="58" y="0"/>
                  </a:moveTo>
                  <a:lnTo>
                    <a:pt x="58" y="0"/>
                  </a:lnTo>
                  <a:lnTo>
                    <a:pt x="48" y="0"/>
                  </a:lnTo>
                  <a:lnTo>
                    <a:pt x="38" y="4"/>
                  </a:lnTo>
                  <a:lnTo>
                    <a:pt x="18" y="8"/>
                  </a:lnTo>
                  <a:lnTo>
                    <a:pt x="18" y="8"/>
                  </a:lnTo>
                  <a:lnTo>
                    <a:pt x="4" y="10"/>
                  </a:lnTo>
                  <a:lnTo>
                    <a:pt x="0" y="12"/>
                  </a:lnTo>
                  <a:lnTo>
                    <a:pt x="0" y="14"/>
                  </a:lnTo>
                  <a:lnTo>
                    <a:pt x="0" y="16"/>
                  </a:lnTo>
                  <a:lnTo>
                    <a:pt x="0" y="16"/>
                  </a:lnTo>
                  <a:lnTo>
                    <a:pt x="4" y="20"/>
                  </a:lnTo>
                  <a:lnTo>
                    <a:pt x="6" y="22"/>
                  </a:lnTo>
                  <a:lnTo>
                    <a:pt x="14" y="26"/>
                  </a:lnTo>
                  <a:lnTo>
                    <a:pt x="14" y="26"/>
                  </a:lnTo>
                  <a:lnTo>
                    <a:pt x="18" y="34"/>
                  </a:lnTo>
                  <a:lnTo>
                    <a:pt x="20" y="36"/>
                  </a:lnTo>
                  <a:lnTo>
                    <a:pt x="24" y="38"/>
                  </a:lnTo>
                  <a:lnTo>
                    <a:pt x="24" y="38"/>
                  </a:lnTo>
                  <a:lnTo>
                    <a:pt x="28" y="40"/>
                  </a:lnTo>
                  <a:lnTo>
                    <a:pt x="28" y="40"/>
                  </a:lnTo>
                  <a:lnTo>
                    <a:pt x="34" y="38"/>
                  </a:lnTo>
                  <a:lnTo>
                    <a:pt x="36" y="36"/>
                  </a:lnTo>
                  <a:lnTo>
                    <a:pt x="38" y="32"/>
                  </a:lnTo>
                  <a:lnTo>
                    <a:pt x="40" y="28"/>
                  </a:lnTo>
                  <a:lnTo>
                    <a:pt x="42" y="20"/>
                  </a:lnTo>
                  <a:lnTo>
                    <a:pt x="44" y="16"/>
                  </a:lnTo>
                  <a:lnTo>
                    <a:pt x="46" y="14"/>
                  </a:lnTo>
                  <a:lnTo>
                    <a:pt x="46" y="14"/>
                  </a:lnTo>
                  <a:lnTo>
                    <a:pt x="58" y="10"/>
                  </a:lnTo>
                  <a:lnTo>
                    <a:pt x="64" y="6"/>
                  </a:lnTo>
                  <a:lnTo>
                    <a:pt x="64" y="4"/>
                  </a:lnTo>
                  <a:lnTo>
                    <a:pt x="60" y="0"/>
                  </a:lnTo>
                  <a:lnTo>
                    <a:pt x="60" y="0"/>
                  </a:lnTo>
                  <a:lnTo>
                    <a:pt x="5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7" name="Freeform 15"/>
            <p:cNvSpPr>
              <a:spLocks/>
            </p:cNvSpPr>
            <p:nvPr/>
          </p:nvSpPr>
          <p:spPr bwMode="auto">
            <a:xfrm>
              <a:off x="1706" y="1086"/>
              <a:ext cx="218" cy="108"/>
            </a:xfrm>
            <a:custGeom>
              <a:avLst/>
              <a:gdLst>
                <a:gd name="T0" fmla="*/ 194 w 218"/>
                <a:gd name="T1" fmla="*/ 0 h 108"/>
                <a:gd name="T2" fmla="*/ 180 w 218"/>
                <a:gd name="T3" fmla="*/ 4 h 108"/>
                <a:gd name="T4" fmla="*/ 168 w 218"/>
                <a:gd name="T5" fmla="*/ 12 h 108"/>
                <a:gd name="T6" fmla="*/ 152 w 218"/>
                <a:gd name="T7" fmla="*/ 18 h 108"/>
                <a:gd name="T8" fmla="*/ 134 w 218"/>
                <a:gd name="T9" fmla="*/ 20 h 108"/>
                <a:gd name="T10" fmla="*/ 116 w 218"/>
                <a:gd name="T11" fmla="*/ 24 h 108"/>
                <a:gd name="T12" fmla="*/ 112 w 218"/>
                <a:gd name="T13" fmla="*/ 22 h 108"/>
                <a:gd name="T14" fmla="*/ 100 w 218"/>
                <a:gd name="T15" fmla="*/ 20 h 108"/>
                <a:gd name="T16" fmla="*/ 96 w 218"/>
                <a:gd name="T17" fmla="*/ 20 h 108"/>
                <a:gd name="T18" fmla="*/ 90 w 218"/>
                <a:gd name="T19" fmla="*/ 24 h 108"/>
                <a:gd name="T20" fmla="*/ 72 w 218"/>
                <a:gd name="T21" fmla="*/ 34 h 108"/>
                <a:gd name="T22" fmla="*/ 60 w 218"/>
                <a:gd name="T23" fmla="*/ 38 h 108"/>
                <a:gd name="T24" fmla="*/ 48 w 218"/>
                <a:gd name="T25" fmla="*/ 40 h 108"/>
                <a:gd name="T26" fmla="*/ 36 w 218"/>
                <a:gd name="T27" fmla="*/ 44 h 108"/>
                <a:gd name="T28" fmla="*/ 28 w 218"/>
                <a:gd name="T29" fmla="*/ 54 h 108"/>
                <a:gd name="T30" fmla="*/ 28 w 218"/>
                <a:gd name="T31" fmla="*/ 64 h 108"/>
                <a:gd name="T32" fmla="*/ 22 w 218"/>
                <a:gd name="T33" fmla="*/ 74 h 108"/>
                <a:gd name="T34" fmla="*/ 18 w 218"/>
                <a:gd name="T35" fmla="*/ 76 h 108"/>
                <a:gd name="T36" fmla="*/ 6 w 218"/>
                <a:gd name="T37" fmla="*/ 78 h 108"/>
                <a:gd name="T38" fmla="*/ 2 w 218"/>
                <a:gd name="T39" fmla="*/ 80 h 108"/>
                <a:gd name="T40" fmla="*/ 0 w 218"/>
                <a:gd name="T41" fmla="*/ 88 h 108"/>
                <a:gd name="T42" fmla="*/ 6 w 218"/>
                <a:gd name="T43" fmla="*/ 96 h 108"/>
                <a:gd name="T44" fmla="*/ 14 w 218"/>
                <a:gd name="T45" fmla="*/ 102 h 108"/>
                <a:gd name="T46" fmla="*/ 20 w 218"/>
                <a:gd name="T47" fmla="*/ 108 h 108"/>
                <a:gd name="T48" fmla="*/ 24 w 218"/>
                <a:gd name="T49" fmla="*/ 108 h 108"/>
                <a:gd name="T50" fmla="*/ 36 w 218"/>
                <a:gd name="T51" fmla="*/ 102 h 108"/>
                <a:gd name="T52" fmla="*/ 54 w 218"/>
                <a:gd name="T53" fmla="*/ 84 h 108"/>
                <a:gd name="T54" fmla="*/ 74 w 218"/>
                <a:gd name="T55" fmla="*/ 72 h 108"/>
                <a:gd name="T56" fmla="*/ 104 w 218"/>
                <a:gd name="T57" fmla="*/ 54 h 108"/>
                <a:gd name="T58" fmla="*/ 116 w 218"/>
                <a:gd name="T59" fmla="*/ 50 h 108"/>
                <a:gd name="T60" fmla="*/ 184 w 218"/>
                <a:gd name="T61" fmla="*/ 34 h 108"/>
                <a:gd name="T62" fmla="*/ 202 w 218"/>
                <a:gd name="T63" fmla="*/ 28 h 108"/>
                <a:gd name="T64" fmla="*/ 216 w 218"/>
                <a:gd name="T65" fmla="*/ 16 h 108"/>
                <a:gd name="T66" fmla="*/ 218 w 218"/>
                <a:gd name="T67" fmla="*/ 12 h 108"/>
                <a:gd name="T68" fmla="*/ 216 w 218"/>
                <a:gd name="T69" fmla="*/ 6 h 108"/>
                <a:gd name="T70" fmla="*/ 206 w 218"/>
                <a:gd name="T71" fmla="*/ 2 h 108"/>
                <a:gd name="T72" fmla="*/ 196 w 218"/>
                <a:gd name="T73"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18" h="108">
                  <a:moveTo>
                    <a:pt x="194" y="0"/>
                  </a:moveTo>
                  <a:lnTo>
                    <a:pt x="194" y="0"/>
                  </a:lnTo>
                  <a:lnTo>
                    <a:pt x="186" y="0"/>
                  </a:lnTo>
                  <a:lnTo>
                    <a:pt x="180" y="4"/>
                  </a:lnTo>
                  <a:lnTo>
                    <a:pt x="168" y="12"/>
                  </a:lnTo>
                  <a:lnTo>
                    <a:pt x="168" y="12"/>
                  </a:lnTo>
                  <a:lnTo>
                    <a:pt x="160" y="16"/>
                  </a:lnTo>
                  <a:lnTo>
                    <a:pt x="152" y="18"/>
                  </a:lnTo>
                  <a:lnTo>
                    <a:pt x="134" y="20"/>
                  </a:lnTo>
                  <a:lnTo>
                    <a:pt x="134" y="20"/>
                  </a:lnTo>
                  <a:lnTo>
                    <a:pt x="124" y="22"/>
                  </a:lnTo>
                  <a:lnTo>
                    <a:pt x="116" y="24"/>
                  </a:lnTo>
                  <a:lnTo>
                    <a:pt x="116" y="24"/>
                  </a:lnTo>
                  <a:lnTo>
                    <a:pt x="112" y="22"/>
                  </a:lnTo>
                  <a:lnTo>
                    <a:pt x="112" y="22"/>
                  </a:lnTo>
                  <a:lnTo>
                    <a:pt x="100" y="20"/>
                  </a:lnTo>
                  <a:lnTo>
                    <a:pt x="100" y="20"/>
                  </a:lnTo>
                  <a:lnTo>
                    <a:pt x="96" y="20"/>
                  </a:lnTo>
                  <a:lnTo>
                    <a:pt x="90" y="24"/>
                  </a:lnTo>
                  <a:lnTo>
                    <a:pt x="90" y="24"/>
                  </a:lnTo>
                  <a:lnTo>
                    <a:pt x="82" y="30"/>
                  </a:lnTo>
                  <a:lnTo>
                    <a:pt x="72" y="34"/>
                  </a:lnTo>
                  <a:lnTo>
                    <a:pt x="72" y="34"/>
                  </a:lnTo>
                  <a:lnTo>
                    <a:pt x="60" y="38"/>
                  </a:lnTo>
                  <a:lnTo>
                    <a:pt x="48" y="40"/>
                  </a:lnTo>
                  <a:lnTo>
                    <a:pt x="48" y="40"/>
                  </a:lnTo>
                  <a:lnTo>
                    <a:pt x="40" y="42"/>
                  </a:lnTo>
                  <a:lnTo>
                    <a:pt x="36" y="44"/>
                  </a:lnTo>
                  <a:lnTo>
                    <a:pt x="32" y="48"/>
                  </a:lnTo>
                  <a:lnTo>
                    <a:pt x="28" y="54"/>
                  </a:lnTo>
                  <a:lnTo>
                    <a:pt x="28" y="54"/>
                  </a:lnTo>
                  <a:lnTo>
                    <a:pt x="28" y="64"/>
                  </a:lnTo>
                  <a:lnTo>
                    <a:pt x="26" y="70"/>
                  </a:lnTo>
                  <a:lnTo>
                    <a:pt x="22" y="74"/>
                  </a:lnTo>
                  <a:lnTo>
                    <a:pt x="22" y="74"/>
                  </a:lnTo>
                  <a:lnTo>
                    <a:pt x="18" y="76"/>
                  </a:lnTo>
                  <a:lnTo>
                    <a:pt x="12" y="76"/>
                  </a:lnTo>
                  <a:lnTo>
                    <a:pt x="6" y="78"/>
                  </a:lnTo>
                  <a:lnTo>
                    <a:pt x="2" y="80"/>
                  </a:lnTo>
                  <a:lnTo>
                    <a:pt x="2" y="80"/>
                  </a:lnTo>
                  <a:lnTo>
                    <a:pt x="0" y="84"/>
                  </a:lnTo>
                  <a:lnTo>
                    <a:pt x="0" y="88"/>
                  </a:lnTo>
                  <a:lnTo>
                    <a:pt x="2" y="92"/>
                  </a:lnTo>
                  <a:lnTo>
                    <a:pt x="6" y="96"/>
                  </a:lnTo>
                  <a:lnTo>
                    <a:pt x="6" y="96"/>
                  </a:lnTo>
                  <a:lnTo>
                    <a:pt x="14" y="102"/>
                  </a:lnTo>
                  <a:lnTo>
                    <a:pt x="20" y="108"/>
                  </a:lnTo>
                  <a:lnTo>
                    <a:pt x="20" y="108"/>
                  </a:lnTo>
                  <a:lnTo>
                    <a:pt x="24" y="108"/>
                  </a:lnTo>
                  <a:lnTo>
                    <a:pt x="24" y="108"/>
                  </a:lnTo>
                  <a:lnTo>
                    <a:pt x="30" y="106"/>
                  </a:lnTo>
                  <a:lnTo>
                    <a:pt x="36" y="102"/>
                  </a:lnTo>
                  <a:lnTo>
                    <a:pt x="36" y="102"/>
                  </a:lnTo>
                  <a:lnTo>
                    <a:pt x="54" y="84"/>
                  </a:lnTo>
                  <a:lnTo>
                    <a:pt x="74" y="72"/>
                  </a:lnTo>
                  <a:lnTo>
                    <a:pt x="74" y="72"/>
                  </a:lnTo>
                  <a:lnTo>
                    <a:pt x="94" y="60"/>
                  </a:lnTo>
                  <a:lnTo>
                    <a:pt x="104" y="54"/>
                  </a:lnTo>
                  <a:lnTo>
                    <a:pt x="116" y="50"/>
                  </a:lnTo>
                  <a:lnTo>
                    <a:pt x="116" y="50"/>
                  </a:lnTo>
                  <a:lnTo>
                    <a:pt x="150" y="42"/>
                  </a:lnTo>
                  <a:lnTo>
                    <a:pt x="184" y="34"/>
                  </a:lnTo>
                  <a:lnTo>
                    <a:pt x="184" y="34"/>
                  </a:lnTo>
                  <a:lnTo>
                    <a:pt x="202" y="28"/>
                  </a:lnTo>
                  <a:lnTo>
                    <a:pt x="210" y="22"/>
                  </a:lnTo>
                  <a:lnTo>
                    <a:pt x="216" y="16"/>
                  </a:lnTo>
                  <a:lnTo>
                    <a:pt x="216" y="16"/>
                  </a:lnTo>
                  <a:lnTo>
                    <a:pt x="218" y="12"/>
                  </a:lnTo>
                  <a:lnTo>
                    <a:pt x="218" y="10"/>
                  </a:lnTo>
                  <a:lnTo>
                    <a:pt x="216" y="6"/>
                  </a:lnTo>
                  <a:lnTo>
                    <a:pt x="214" y="4"/>
                  </a:lnTo>
                  <a:lnTo>
                    <a:pt x="206" y="2"/>
                  </a:lnTo>
                  <a:lnTo>
                    <a:pt x="196" y="0"/>
                  </a:lnTo>
                  <a:lnTo>
                    <a:pt x="196" y="0"/>
                  </a:lnTo>
                  <a:lnTo>
                    <a:pt x="194"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8" name="Freeform 16"/>
            <p:cNvSpPr>
              <a:spLocks/>
            </p:cNvSpPr>
            <p:nvPr/>
          </p:nvSpPr>
          <p:spPr bwMode="auto">
            <a:xfrm>
              <a:off x="1706" y="1086"/>
              <a:ext cx="218" cy="108"/>
            </a:xfrm>
            <a:custGeom>
              <a:avLst/>
              <a:gdLst>
                <a:gd name="T0" fmla="*/ 194 w 218"/>
                <a:gd name="T1" fmla="*/ 0 h 108"/>
                <a:gd name="T2" fmla="*/ 180 w 218"/>
                <a:gd name="T3" fmla="*/ 4 h 108"/>
                <a:gd name="T4" fmla="*/ 168 w 218"/>
                <a:gd name="T5" fmla="*/ 12 h 108"/>
                <a:gd name="T6" fmla="*/ 152 w 218"/>
                <a:gd name="T7" fmla="*/ 18 h 108"/>
                <a:gd name="T8" fmla="*/ 134 w 218"/>
                <a:gd name="T9" fmla="*/ 20 h 108"/>
                <a:gd name="T10" fmla="*/ 116 w 218"/>
                <a:gd name="T11" fmla="*/ 24 h 108"/>
                <a:gd name="T12" fmla="*/ 112 w 218"/>
                <a:gd name="T13" fmla="*/ 22 h 108"/>
                <a:gd name="T14" fmla="*/ 100 w 218"/>
                <a:gd name="T15" fmla="*/ 20 h 108"/>
                <a:gd name="T16" fmla="*/ 96 w 218"/>
                <a:gd name="T17" fmla="*/ 20 h 108"/>
                <a:gd name="T18" fmla="*/ 90 w 218"/>
                <a:gd name="T19" fmla="*/ 24 h 108"/>
                <a:gd name="T20" fmla="*/ 72 w 218"/>
                <a:gd name="T21" fmla="*/ 34 h 108"/>
                <a:gd name="T22" fmla="*/ 60 w 218"/>
                <a:gd name="T23" fmla="*/ 38 h 108"/>
                <a:gd name="T24" fmla="*/ 48 w 218"/>
                <a:gd name="T25" fmla="*/ 40 h 108"/>
                <a:gd name="T26" fmla="*/ 36 w 218"/>
                <a:gd name="T27" fmla="*/ 44 h 108"/>
                <a:gd name="T28" fmla="*/ 28 w 218"/>
                <a:gd name="T29" fmla="*/ 54 h 108"/>
                <a:gd name="T30" fmla="*/ 28 w 218"/>
                <a:gd name="T31" fmla="*/ 64 h 108"/>
                <a:gd name="T32" fmla="*/ 22 w 218"/>
                <a:gd name="T33" fmla="*/ 74 h 108"/>
                <a:gd name="T34" fmla="*/ 18 w 218"/>
                <a:gd name="T35" fmla="*/ 76 h 108"/>
                <a:gd name="T36" fmla="*/ 6 w 218"/>
                <a:gd name="T37" fmla="*/ 78 h 108"/>
                <a:gd name="T38" fmla="*/ 2 w 218"/>
                <a:gd name="T39" fmla="*/ 80 h 108"/>
                <a:gd name="T40" fmla="*/ 0 w 218"/>
                <a:gd name="T41" fmla="*/ 88 h 108"/>
                <a:gd name="T42" fmla="*/ 6 w 218"/>
                <a:gd name="T43" fmla="*/ 96 h 108"/>
                <a:gd name="T44" fmla="*/ 14 w 218"/>
                <a:gd name="T45" fmla="*/ 102 h 108"/>
                <a:gd name="T46" fmla="*/ 20 w 218"/>
                <a:gd name="T47" fmla="*/ 108 h 108"/>
                <a:gd name="T48" fmla="*/ 24 w 218"/>
                <a:gd name="T49" fmla="*/ 108 h 108"/>
                <a:gd name="T50" fmla="*/ 36 w 218"/>
                <a:gd name="T51" fmla="*/ 102 h 108"/>
                <a:gd name="T52" fmla="*/ 54 w 218"/>
                <a:gd name="T53" fmla="*/ 84 h 108"/>
                <a:gd name="T54" fmla="*/ 74 w 218"/>
                <a:gd name="T55" fmla="*/ 72 h 108"/>
                <a:gd name="T56" fmla="*/ 104 w 218"/>
                <a:gd name="T57" fmla="*/ 54 h 108"/>
                <a:gd name="T58" fmla="*/ 116 w 218"/>
                <a:gd name="T59" fmla="*/ 50 h 108"/>
                <a:gd name="T60" fmla="*/ 184 w 218"/>
                <a:gd name="T61" fmla="*/ 34 h 108"/>
                <a:gd name="T62" fmla="*/ 202 w 218"/>
                <a:gd name="T63" fmla="*/ 28 h 108"/>
                <a:gd name="T64" fmla="*/ 216 w 218"/>
                <a:gd name="T65" fmla="*/ 16 h 108"/>
                <a:gd name="T66" fmla="*/ 218 w 218"/>
                <a:gd name="T67" fmla="*/ 12 h 108"/>
                <a:gd name="T68" fmla="*/ 216 w 218"/>
                <a:gd name="T69" fmla="*/ 6 h 108"/>
                <a:gd name="T70" fmla="*/ 206 w 218"/>
                <a:gd name="T71" fmla="*/ 2 h 108"/>
                <a:gd name="T72" fmla="*/ 196 w 218"/>
                <a:gd name="T73"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18" h="108">
                  <a:moveTo>
                    <a:pt x="194" y="0"/>
                  </a:moveTo>
                  <a:lnTo>
                    <a:pt x="194" y="0"/>
                  </a:lnTo>
                  <a:lnTo>
                    <a:pt x="186" y="0"/>
                  </a:lnTo>
                  <a:lnTo>
                    <a:pt x="180" y="4"/>
                  </a:lnTo>
                  <a:lnTo>
                    <a:pt x="168" y="12"/>
                  </a:lnTo>
                  <a:lnTo>
                    <a:pt x="168" y="12"/>
                  </a:lnTo>
                  <a:lnTo>
                    <a:pt x="160" y="16"/>
                  </a:lnTo>
                  <a:lnTo>
                    <a:pt x="152" y="18"/>
                  </a:lnTo>
                  <a:lnTo>
                    <a:pt x="134" y="20"/>
                  </a:lnTo>
                  <a:lnTo>
                    <a:pt x="134" y="20"/>
                  </a:lnTo>
                  <a:lnTo>
                    <a:pt x="124" y="22"/>
                  </a:lnTo>
                  <a:lnTo>
                    <a:pt x="116" y="24"/>
                  </a:lnTo>
                  <a:lnTo>
                    <a:pt x="116" y="24"/>
                  </a:lnTo>
                  <a:lnTo>
                    <a:pt x="112" y="22"/>
                  </a:lnTo>
                  <a:lnTo>
                    <a:pt x="112" y="22"/>
                  </a:lnTo>
                  <a:lnTo>
                    <a:pt x="100" y="20"/>
                  </a:lnTo>
                  <a:lnTo>
                    <a:pt x="100" y="20"/>
                  </a:lnTo>
                  <a:lnTo>
                    <a:pt x="96" y="20"/>
                  </a:lnTo>
                  <a:lnTo>
                    <a:pt x="90" y="24"/>
                  </a:lnTo>
                  <a:lnTo>
                    <a:pt x="90" y="24"/>
                  </a:lnTo>
                  <a:lnTo>
                    <a:pt x="82" y="30"/>
                  </a:lnTo>
                  <a:lnTo>
                    <a:pt x="72" y="34"/>
                  </a:lnTo>
                  <a:lnTo>
                    <a:pt x="72" y="34"/>
                  </a:lnTo>
                  <a:lnTo>
                    <a:pt x="60" y="38"/>
                  </a:lnTo>
                  <a:lnTo>
                    <a:pt x="48" y="40"/>
                  </a:lnTo>
                  <a:lnTo>
                    <a:pt x="48" y="40"/>
                  </a:lnTo>
                  <a:lnTo>
                    <a:pt x="40" y="42"/>
                  </a:lnTo>
                  <a:lnTo>
                    <a:pt x="36" y="44"/>
                  </a:lnTo>
                  <a:lnTo>
                    <a:pt x="32" y="48"/>
                  </a:lnTo>
                  <a:lnTo>
                    <a:pt x="28" y="54"/>
                  </a:lnTo>
                  <a:lnTo>
                    <a:pt x="28" y="54"/>
                  </a:lnTo>
                  <a:lnTo>
                    <a:pt x="28" y="64"/>
                  </a:lnTo>
                  <a:lnTo>
                    <a:pt x="26" y="70"/>
                  </a:lnTo>
                  <a:lnTo>
                    <a:pt x="22" y="74"/>
                  </a:lnTo>
                  <a:lnTo>
                    <a:pt x="22" y="74"/>
                  </a:lnTo>
                  <a:lnTo>
                    <a:pt x="18" y="76"/>
                  </a:lnTo>
                  <a:lnTo>
                    <a:pt x="12" y="76"/>
                  </a:lnTo>
                  <a:lnTo>
                    <a:pt x="6" y="78"/>
                  </a:lnTo>
                  <a:lnTo>
                    <a:pt x="2" y="80"/>
                  </a:lnTo>
                  <a:lnTo>
                    <a:pt x="2" y="80"/>
                  </a:lnTo>
                  <a:lnTo>
                    <a:pt x="0" y="84"/>
                  </a:lnTo>
                  <a:lnTo>
                    <a:pt x="0" y="88"/>
                  </a:lnTo>
                  <a:lnTo>
                    <a:pt x="2" y="92"/>
                  </a:lnTo>
                  <a:lnTo>
                    <a:pt x="6" y="96"/>
                  </a:lnTo>
                  <a:lnTo>
                    <a:pt x="6" y="96"/>
                  </a:lnTo>
                  <a:lnTo>
                    <a:pt x="14" y="102"/>
                  </a:lnTo>
                  <a:lnTo>
                    <a:pt x="20" y="108"/>
                  </a:lnTo>
                  <a:lnTo>
                    <a:pt x="20" y="108"/>
                  </a:lnTo>
                  <a:lnTo>
                    <a:pt x="24" y="108"/>
                  </a:lnTo>
                  <a:lnTo>
                    <a:pt x="24" y="108"/>
                  </a:lnTo>
                  <a:lnTo>
                    <a:pt x="30" y="106"/>
                  </a:lnTo>
                  <a:lnTo>
                    <a:pt x="36" y="102"/>
                  </a:lnTo>
                  <a:lnTo>
                    <a:pt x="36" y="102"/>
                  </a:lnTo>
                  <a:lnTo>
                    <a:pt x="54" y="84"/>
                  </a:lnTo>
                  <a:lnTo>
                    <a:pt x="74" y="72"/>
                  </a:lnTo>
                  <a:lnTo>
                    <a:pt x="74" y="72"/>
                  </a:lnTo>
                  <a:lnTo>
                    <a:pt x="94" y="60"/>
                  </a:lnTo>
                  <a:lnTo>
                    <a:pt x="104" y="54"/>
                  </a:lnTo>
                  <a:lnTo>
                    <a:pt x="116" y="50"/>
                  </a:lnTo>
                  <a:lnTo>
                    <a:pt x="116" y="50"/>
                  </a:lnTo>
                  <a:lnTo>
                    <a:pt x="150" y="42"/>
                  </a:lnTo>
                  <a:lnTo>
                    <a:pt x="184" y="34"/>
                  </a:lnTo>
                  <a:lnTo>
                    <a:pt x="184" y="34"/>
                  </a:lnTo>
                  <a:lnTo>
                    <a:pt x="202" y="28"/>
                  </a:lnTo>
                  <a:lnTo>
                    <a:pt x="210" y="22"/>
                  </a:lnTo>
                  <a:lnTo>
                    <a:pt x="216" y="16"/>
                  </a:lnTo>
                  <a:lnTo>
                    <a:pt x="216" y="16"/>
                  </a:lnTo>
                  <a:lnTo>
                    <a:pt x="218" y="12"/>
                  </a:lnTo>
                  <a:lnTo>
                    <a:pt x="218" y="10"/>
                  </a:lnTo>
                  <a:lnTo>
                    <a:pt x="216" y="6"/>
                  </a:lnTo>
                  <a:lnTo>
                    <a:pt x="214" y="4"/>
                  </a:lnTo>
                  <a:lnTo>
                    <a:pt x="206" y="2"/>
                  </a:lnTo>
                  <a:lnTo>
                    <a:pt x="196" y="0"/>
                  </a:lnTo>
                  <a:lnTo>
                    <a:pt x="196" y="0"/>
                  </a:lnTo>
                  <a:lnTo>
                    <a:pt x="19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9" name="Freeform 17"/>
            <p:cNvSpPr>
              <a:spLocks/>
            </p:cNvSpPr>
            <p:nvPr/>
          </p:nvSpPr>
          <p:spPr bwMode="auto">
            <a:xfrm>
              <a:off x="1660" y="1180"/>
              <a:ext cx="88" cy="70"/>
            </a:xfrm>
            <a:custGeom>
              <a:avLst/>
              <a:gdLst>
                <a:gd name="T0" fmla="*/ 36 w 88"/>
                <a:gd name="T1" fmla="*/ 0 h 70"/>
                <a:gd name="T2" fmla="*/ 36 w 88"/>
                <a:gd name="T3" fmla="*/ 0 h 70"/>
                <a:gd name="T4" fmla="*/ 26 w 88"/>
                <a:gd name="T5" fmla="*/ 8 h 70"/>
                <a:gd name="T6" fmla="*/ 22 w 88"/>
                <a:gd name="T7" fmla="*/ 20 h 70"/>
                <a:gd name="T8" fmla="*/ 16 w 88"/>
                <a:gd name="T9" fmla="*/ 28 h 70"/>
                <a:gd name="T10" fmla="*/ 8 w 88"/>
                <a:gd name="T11" fmla="*/ 32 h 70"/>
                <a:gd name="T12" fmla="*/ 0 w 88"/>
                <a:gd name="T13" fmla="*/ 40 h 70"/>
                <a:gd name="T14" fmla="*/ 2 w 88"/>
                <a:gd name="T15" fmla="*/ 48 h 70"/>
                <a:gd name="T16" fmla="*/ 6 w 88"/>
                <a:gd name="T17" fmla="*/ 50 h 70"/>
                <a:gd name="T18" fmla="*/ 10 w 88"/>
                <a:gd name="T19" fmla="*/ 50 h 70"/>
                <a:gd name="T20" fmla="*/ 14 w 88"/>
                <a:gd name="T21" fmla="*/ 48 h 70"/>
                <a:gd name="T22" fmla="*/ 14 w 88"/>
                <a:gd name="T23" fmla="*/ 48 h 70"/>
                <a:gd name="T24" fmla="*/ 26 w 88"/>
                <a:gd name="T25" fmla="*/ 52 h 70"/>
                <a:gd name="T26" fmla="*/ 32 w 88"/>
                <a:gd name="T27" fmla="*/ 54 h 70"/>
                <a:gd name="T28" fmla="*/ 36 w 88"/>
                <a:gd name="T29" fmla="*/ 64 h 70"/>
                <a:gd name="T30" fmla="*/ 40 w 88"/>
                <a:gd name="T31" fmla="*/ 68 h 70"/>
                <a:gd name="T32" fmla="*/ 48 w 88"/>
                <a:gd name="T33" fmla="*/ 70 h 70"/>
                <a:gd name="T34" fmla="*/ 58 w 88"/>
                <a:gd name="T35" fmla="*/ 68 h 70"/>
                <a:gd name="T36" fmla="*/ 70 w 88"/>
                <a:gd name="T37" fmla="*/ 66 h 70"/>
                <a:gd name="T38" fmla="*/ 70 w 88"/>
                <a:gd name="T39" fmla="*/ 66 h 70"/>
                <a:gd name="T40" fmla="*/ 74 w 88"/>
                <a:gd name="T41" fmla="*/ 68 h 70"/>
                <a:gd name="T42" fmla="*/ 80 w 88"/>
                <a:gd name="T43" fmla="*/ 68 h 70"/>
                <a:gd name="T44" fmla="*/ 86 w 88"/>
                <a:gd name="T45" fmla="*/ 64 h 70"/>
                <a:gd name="T46" fmla="*/ 88 w 88"/>
                <a:gd name="T47" fmla="*/ 62 h 70"/>
                <a:gd name="T48" fmla="*/ 80 w 88"/>
                <a:gd name="T49" fmla="*/ 54 h 70"/>
                <a:gd name="T50" fmla="*/ 66 w 88"/>
                <a:gd name="T51" fmla="*/ 46 h 70"/>
                <a:gd name="T52" fmla="*/ 66 w 88"/>
                <a:gd name="T53" fmla="*/ 40 h 70"/>
                <a:gd name="T54" fmla="*/ 68 w 88"/>
                <a:gd name="T55" fmla="*/ 28 h 70"/>
                <a:gd name="T56" fmla="*/ 68 w 88"/>
                <a:gd name="T57" fmla="*/ 22 h 70"/>
                <a:gd name="T58" fmla="*/ 60 w 88"/>
                <a:gd name="T59" fmla="*/ 16 h 70"/>
                <a:gd name="T60" fmla="*/ 48 w 88"/>
                <a:gd name="T61" fmla="*/ 12 h 70"/>
                <a:gd name="T62" fmla="*/ 46 w 88"/>
                <a:gd name="T63" fmla="*/ 10 h 70"/>
                <a:gd name="T64" fmla="*/ 40 w 88"/>
                <a:gd name="T65"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8" h="70">
                  <a:moveTo>
                    <a:pt x="36" y="0"/>
                  </a:moveTo>
                  <a:lnTo>
                    <a:pt x="36" y="0"/>
                  </a:lnTo>
                  <a:lnTo>
                    <a:pt x="36" y="0"/>
                  </a:lnTo>
                  <a:lnTo>
                    <a:pt x="36" y="0"/>
                  </a:lnTo>
                  <a:lnTo>
                    <a:pt x="30" y="4"/>
                  </a:lnTo>
                  <a:lnTo>
                    <a:pt x="26" y="8"/>
                  </a:lnTo>
                  <a:lnTo>
                    <a:pt x="22" y="20"/>
                  </a:lnTo>
                  <a:lnTo>
                    <a:pt x="22" y="20"/>
                  </a:lnTo>
                  <a:lnTo>
                    <a:pt x="20" y="24"/>
                  </a:lnTo>
                  <a:lnTo>
                    <a:pt x="16" y="28"/>
                  </a:lnTo>
                  <a:lnTo>
                    <a:pt x="8" y="32"/>
                  </a:lnTo>
                  <a:lnTo>
                    <a:pt x="8" y="32"/>
                  </a:lnTo>
                  <a:lnTo>
                    <a:pt x="4" y="36"/>
                  </a:lnTo>
                  <a:lnTo>
                    <a:pt x="0" y="40"/>
                  </a:lnTo>
                  <a:lnTo>
                    <a:pt x="0" y="46"/>
                  </a:lnTo>
                  <a:lnTo>
                    <a:pt x="2" y="48"/>
                  </a:lnTo>
                  <a:lnTo>
                    <a:pt x="2" y="48"/>
                  </a:lnTo>
                  <a:lnTo>
                    <a:pt x="6" y="50"/>
                  </a:lnTo>
                  <a:lnTo>
                    <a:pt x="6" y="50"/>
                  </a:lnTo>
                  <a:lnTo>
                    <a:pt x="10" y="50"/>
                  </a:lnTo>
                  <a:lnTo>
                    <a:pt x="10" y="50"/>
                  </a:lnTo>
                  <a:lnTo>
                    <a:pt x="14" y="48"/>
                  </a:lnTo>
                  <a:lnTo>
                    <a:pt x="14" y="48"/>
                  </a:lnTo>
                  <a:lnTo>
                    <a:pt x="14" y="48"/>
                  </a:lnTo>
                  <a:lnTo>
                    <a:pt x="14" y="48"/>
                  </a:lnTo>
                  <a:lnTo>
                    <a:pt x="26" y="52"/>
                  </a:lnTo>
                  <a:lnTo>
                    <a:pt x="26" y="52"/>
                  </a:lnTo>
                  <a:lnTo>
                    <a:pt x="32" y="54"/>
                  </a:lnTo>
                  <a:lnTo>
                    <a:pt x="34" y="58"/>
                  </a:lnTo>
                  <a:lnTo>
                    <a:pt x="36" y="64"/>
                  </a:lnTo>
                  <a:lnTo>
                    <a:pt x="40" y="68"/>
                  </a:lnTo>
                  <a:lnTo>
                    <a:pt x="40" y="68"/>
                  </a:lnTo>
                  <a:lnTo>
                    <a:pt x="44" y="70"/>
                  </a:lnTo>
                  <a:lnTo>
                    <a:pt x="48" y="70"/>
                  </a:lnTo>
                  <a:lnTo>
                    <a:pt x="48" y="70"/>
                  </a:lnTo>
                  <a:lnTo>
                    <a:pt x="58" y="68"/>
                  </a:lnTo>
                  <a:lnTo>
                    <a:pt x="70" y="66"/>
                  </a:lnTo>
                  <a:lnTo>
                    <a:pt x="70" y="66"/>
                  </a:lnTo>
                  <a:lnTo>
                    <a:pt x="70" y="66"/>
                  </a:lnTo>
                  <a:lnTo>
                    <a:pt x="70" y="66"/>
                  </a:lnTo>
                  <a:lnTo>
                    <a:pt x="74" y="68"/>
                  </a:lnTo>
                  <a:lnTo>
                    <a:pt x="74" y="68"/>
                  </a:lnTo>
                  <a:lnTo>
                    <a:pt x="80" y="68"/>
                  </a:lnTo>
                  <a:lnTo>
                    <a:pt x="80" y="68"/>
                  </a:lnTo>
                  <a:lnTo>
                    <a:pt x="84" y="68"/>
                  </a:lnTo>
                  <a:lnTo>
                    <a:pt x="86" y="64"/>
                  </a:lnTo>
                  <a:lnTo>
                    <a:pt x="86" y="64"/>
                  </a:lnTo>
                  <a:lnTo>
                    <a:pt x="88" y="62"/>
                  </a:lnTo>
                  <a:lnTo>
                    <a:pt x="86" y="58"/>
                  </a:lnTo>
                  <a:lnTo>
                    <a:pt x="80" y="54"/>
                  </a:lnTo>
                  <a:lnTo>
                    <a:pt x="72" y="50"/>
                  </a:lnTo>
                  <a:lnTo>
                    <a:pt x="66" y="46"/>
                  </a:lnTo>
                  <a:lnTo>
                    <a:pt x="66" y="46"/>
                  </a:lnTo>
                  <a:lnTo>
                    <a:pt x="66" y="40"/>
                  </a:lnTo>
                  <a:lnTo>
                    <a:pt x="66" y="34"/>
                  </a:lnTo>
                  <a:lnTo>
                    <a:pt x="68" y="28"/>
                  </a:lnTo>
                  <a:lnTo>
                    <a:pt x="68" y="22"/>
                  </a:lnTo>
                  <a:lnTo>
                    <a:pt x="68" y="22"/>
                  </a:lnTo>
                  <a:lnTo>
                    <a:pt x="66" y="18"/>
                  </a:lnTo>
                  <a:lnTo>
                    <a:pt x="60" y="16"/>
                  </a:lnTo>
                  <a:lnTo>
                    <a:pt x="54" y="14"/>
                  </a:lnTo>
                  <a:lnTo>
                    <a:pt x="48" y="12"/>
                  </a:lnTo>
                  <a:lnTo>
                    <a:pt x="48" y="12"/>
                  </a:lnTo>
                  <a:lnTo>
                    <a:pt x="46" y="10"/>
                  </a:lnTo>
                  <a:lnTo>
                    <a:pt x="44" y="6"/>
                  </a:lnTo>
                  <a:lnTo>
                    <a:pt x="40" y="2"/>
                  </a:lnTo>
                  <a:lnTo>
                    <a:pt x="36"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20" name="Freeform 18"/>
            <p:cNvSpPr>
              <a:spLocks/>
            </p:cNvSpPr>
            <p:nvPr/>
          </p:nvSpPr>
          <p:spPr bwMode="auto">
            <a:xfrm>
              <a:off x="1660" y="1180"/>
              <a:ext cx="88" cy="70"/>
            </a:xfrm>
            <a:custGeom>
              <a:avLst/>
              <a:gdLst>
                <a:gd name="T0" fmla="*/ 36 w 88"/>
                <a:gd name="T1" fmla="*/ 0 h 70"/>
                <a:gd name="T2" fmla="*/ 36 w 88"/>
                <a:gd name="T3" fmla="*/ 0 h 70"/>
                <a:gd name="T4" fmla="*/ 26 w 88"/>
                <a:gd name="T5" fmla="*/ 8 h 70"/>
                <a:gd name="T6" fmla="*/ 22 w 88"/>
                <a:gd name="T7" fmla="*/ 20 h 70"/>
                <a:gd name="T8" fmla="*/ 16 w 88"/>
                <a:gd name="T9" fmla="*/ 28 h 70"/>
                <a:gd name="T10" fmla="*/ 8 w 88"/>
                <a:gd name="T11" fmla="*/ 32 h 70"/>
                <a:gd name="T12" fmla="*/ 0 w 88"/>
                <a:gd name="T13" fmla="*/ 40 h 70"/>
                <a:gd name="T14" fmla="*/ 2 w 88"/>
                <a:gd name="T15" fmla="*/ 48 h 70"/>
                <a:gd name="T16" fmla="*/ 6 w 88"/>
                <a:gd name="T17" fmla="*/ 50 h 70"/>
                <a:gd name="T18" fmla="*/ 10 w 88"/>
                <a:gd name="T19" fmla="*/ 50 h 70"/>
                <a:gd name="T20" fmla="*/ 14 w 88"/>
                <a:gd name="T21" fmla="*/ 48 h 70"/>
                <a:gd name="T22" fmla="*/ 14 w 88"/>
                <a:gd name="T23" fmla="*/ 48 h 70"/>
                <a:gd name="T24" fmla="*/ 26 w 88"/>
                <a:gd name="T25" fmla="*/ 52 h 70"/>
                <a:gd name="T26" fmla="*/ 32 w 88"/>
                <a:gd name="T27" fmla="*/ 54 h 70"/>
                <a:gd name="T28" fmla="*/ 36 w 88"/>
                <a:gd name="T29" fmla="*/ 64 h 70"/>
                <a:gd name="T30" fmla="*/ 40 w 88"/>
                <a:gd name="T31" fmla="*/ 68 h 70"/>
                <a:gd name="T32" fmla="*/ 48 w 88"/>
                <a:gd name="T33" fmla="*/ 70 h 70"/>
                <a:gd name="T34" fmla="*/ 58 w 88"/>
                <a:gd name="T35" fmla="*/ 68 h 70"/>
                <a:gd name="T36" fmla="*/ 70 w 88"/>
                <a:gd name="T37" fmla="*/ 66 h 70"/>
                <a:gd name="T38" fmla="*/ 70 w 88"/>
                <a:gd name="T39" fmla="*/ 66 h 70"/>
                <a:gd name="T40" fmla="*/ 74 w 88"/>
                <a:gd name="T41" fmla="*/ 68 h 70"/>
                <a:gd name="T42" fmla="*/ 80 w 88"/>
                <a:gd name="T43" fmla="*/ 68 h 70"/>
                <a:gd name="T44" fmla="*/ 86 w 88"/>
                <a:gd name="T45" fmla="*/ 64 h 70"/>
                <a:gd name="T46" fmla="*/ 88 w 88"/>
                <a:gd name="T47" fmla="*/ 62 h 70"/>
                <a:gd name="T48" fmla="*/ 80 w 88"/>
                <a:gd name="T49" fmla="*/ 54 h 70"/>
                <a:gd name="T50" fmla="*/ 66 w 88"/>
                <a:gd name="T51" fmla="*/ 46 h 70"/>
                <a:gd name="T52" fmla="*/ 66 w 88"/>
                <a:gd name="T53" fmla="*/ 40 h 70"/>
                <a:gd name="T54" fmla="*/ 68 w 88"/>
                <a:gd name="T55" fmla="*/ 28 h 70"/>
                <a:gd name="T56" fmla="*/ 68 w 88"/>
                <a:gd name="T57" fmla="*/ 22 h 70"/>
                <a:gd name="T58" fmla="*/ 60 w 88"/>
                <a:gd name="T59" fmla="*/ 16 h 70"/>
                <a:gd name="T60" fmla="*/ 48 w 88"/>
                <a:gd name="T61" fmla="*/ 12 h 70"/>
                <a:gd name="T62" fmla="*/ 46 w 88"/>
                <a:gd name="T63" fmla="*/ 10 h 70"/>
                <a:gd name="T64" fmla="*/ 40 w 88"/>
                <a:gd name="T65"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8" h="70">
                  <a:moveTo>
                    <a:pt x="36" y="0"/>
                  </a:moveTo>
                  <a:lnTo>
                    <a:pt x="36" y="0"/>
                  </a:lnTo>
                  <a:lnTo>
                    <a:pt x="36" y="0"/>
                  </a:lnTo>
                  <a:lnTo>
                    <a:pt x="36" y="0"/>
                  </a:lnTo>
                  <a:lnTo>
                    <a:pt x="30" y="4"/>
                  </a:lnTo>
                  <a:lnTo>
                    <a:pt x="26" y="8"/>
                  </a:lnTo>
                  <a:lnTo>
                    <a:pt x="22" y="20"/>
                  </a:lnTo>
                  <a:lnTo>
                    <a:pt x="22" y="20"/>
                  </a:lnTo>
                  <a:lnTo>
                    <a:pt x="20" y="24"/>
                  </a:lnTo>
                  <a:lnTo>
                    <a:pt x="16" y="28"/>
                  </a:lnTo>
                  <a:lnTo>
                    <a:pt x="8" y="32"/>
                  </a:lnTo>
                  <a:lnTo>
                    <a:pt x="8" y="32"/>
                  </a:lnTo>
                  <a:lnTo>
                    <a:pt x="4" y="36"/>
                  </a:lnTo>
                  <a:lnTo>
                    <a:pt x="0" y="40"/>
                  </a:lnTo>
                  <a:lnTo>
                    <a:pt x="0" y="46"/>
                  </a:lnTo>
                  <a:lnTo>
                    <a:pt x="2" y="48"/>
                  </a:lnTo>
                  <a:lnTo>
                    <a:pt x="2" y="48"/>
                  </a:lnTo>
                  <a:lnTo>
                    <a:pt x="6" y="50"/>
                  </a:lnTo>
                  <a:lnTo>
                    <a:pt x="6" y="50"/>
                  </a:lnTo>
                  <a:lnTo>
                    <a:pt x="10" y="50"/>
                  </a:lnTo>
                  <a:lnTo>
                    <a:pt x="10" y="50"/>
                  </a:lnTo>
                  <a:lnTo>
                    <a:pt x="14" y="48"/>
                  </a:lnTo>
                  <a:lnTo>
                    <a:pt x="14" y="48"/>
                  </a:lnTo>
                  <a:lnTo>
                    <a:pt x="14" y="48"/>
                  </a:lnTo>
                  <a:lnTo>
                    <a:pt x="14" y="48"/>
                  </a:lnTo>
                  <a:lnTo>
                    <a:pt x="26" y="52"/>
                  </a:lnTo>
                  <a:lnTo>
                    <a:pt x="26" y="52"/>
                  </a:lnTo>
                  <a:lnTo>
                    <a:pt x="32" y="54"/>
                  </a:lnTo>
                  <a:lnTo>
                    <a:pt x="34" y="58"/>
                  </a:lnTo>
                  <a:lnTo>
                    <a:pt x="36" y="64"/>
                  </a:lnTo>
                  <a:lnTo>
                    <a:pt x="40" y="68"/>
                  </a:lnTo>
                  <a:lnTo>
                    <a:pt x="40" y="68"/>
                  </a:lnTo>
                  <a:lnTo>
                    <a:pt x="44" y="70"/>
                  </a:lnTo>
                  <a:lnTo>
                    <a:pt x="48" y="70"/>
                  </a:lnTo>
                  <a:lnTo>
                    <a:pt x="48" y="70"/>
                  </a:lnTo>
                  <a:lnTo>
                    <a:pt x="58" y="68"/>
                  </a:lnTo>
                  <a:lnTo>
                    <a:pt x="70" y="66"/>
                  </a:lnTo>
                  <a:lnTo>
                    <a:pt x="70" y="66"/>
                  </a:lnTo>
                  <a:lnTo>
                    <a:pt x="70" y="66"/>
                  </a:lnTo>
                  <a:lnTo>
                    <a:pt x="70" y="66"/>
                  </a:lnTo>
                  <a:lnTo>
                    <a:pt x="74" y="68"/>
                  </a:lnTo>
                  <a:lnTo>
                    <a:pt x="74" y="68"/>
                  </a:lnTo>
                  <a:lnTo>
                    <a:pt x="80" y="68"/>
                  </a:lnTo>
                  <a:lnTo>
                    <a:pt x="80" y="68"/>
                  </a:lnTo>
                  <a:lnTo>
                    <a:pt x="84" y="68"/>
                  </a:lnTo>
                  <a:lnTo>
                    <a:pt x="86" y="64"/>
                  </a:lnTo>
                  <a:lnTo>
                    <a:pt x="86" y="64"/>
                  </a:lnTo>
                  <a:lnTo>
                    <a:pt x="88" y="62"/>
                  </a:lnTo>
                  <a:lnTo>
                    <a:pt x="86" y="58"/>
                  </a:lnTo>
                  <a:lnTo>
                    <a:pt x="80" y="54"/>
                  </a:lnTo>
                  <a:lnTo>
                    <a:pt x="72" y="50"/>
                  </a:lnTo>
                  <a:lnTo>
                    <a:pt x="66" y="46"/>
                  </a:lnTo>
                  <a:lnTo>
                    <a:pt x="66" y="46"/>
                  </a:lnTo>
                  <a:lnTo>
                    <a:pt x="66" y="40"/>
                  </a:lnTo>
                  <a:lnTo>
                    <a:pt x="66" y="34"/>
                  </a:lnTo>
                  <a:lnTo>
                    <a:pt x="68" y="28"/>
                  </a:lnTo>
                  <a:lnTo>
                    <a:pt x="68" y="22"/>
                  </a:lnTo>
                  <a:lnTo>
                    <a:pt x="68" y="22"/>
                  </a:lnTo>
                  <a:lnTo>
                    <a:pt x="66" y="18"/>
                  </a:lnTo>
                  <a:lnTo>
                    <a:pt x="60" y="16"/>
                  </a:lnTo>
                  <a:lnTo>
                    <a:pt x="54" y="14"/>
                  </a:lnTo>
                  <a:lnTo>
                    <a:pt x="48" y="12"/>
                  </a:lnTo>
                  <a:lnTo>
                    <a:pt x="48" y="12"/>
                  </a:lnTo>
                  <a:lnTo>
                    <a:pt x="46" y="10"/>
                  </a:lnTo>
                  <a:lnTo>
                    <a:pt x="44" y="6"/>
                  </a:lnTo>
                  <a:lnTo>
                    <a:pt x="40" y="2"/>
                  </a:lnTo>
                  <a:lnTo>
                    <a:pt x="3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21" name="Freeform 19"/>
            <p:cNvSpPr>
              <a:spLocks/>
            </p:cNvSpPr>
            <p:nvPr/>
          </p:nvSpPr>
          <p:spPr bwMode="auto">
            <a:xfrm>
              <a:off x="1604" y="1266"/>
              <a:ext cx="36" cy="24"/>
            </a:xfrm>
            <a:custGeom>
              <a:avLst/>
              <a:gdLst>
                <a:gd name="T0" fmla="*/ 28 w 36"/>
                <a:gd name="T1" fmla="*/ 0 h 24"/>
                <a:gd name="T2" fmla="*/ 28 w 36"/>
                <a:gd name="T3" fmla="*/ 0 h 24"/>
                <a:gd name="T4" fmla="*/ 20 w 36"/>
                <a:gd name="T5" fmla="*/ 2 h 24"/>
                <a:gd name="T6" fmla="*/ 12 w 36"/>
                <a:gd name="T7" fmla="*/ 4 h 24"/>
                <a:gd name="T8" fmla="*/ 4 w 36"/>
                <a:gd name="T9" fmla="*/ 8 h 24"/>
                <a:gd name="T10" fmla="*/ 0 w 36"/>
                <a:gd name="T11" fmla="*/ 12 h 24"/>
                <a:gd name="T12" fmla="*/ 0 w 36"/>
                <a:gd name="T13" fmla="*/ 12 h 24"/>
                <a:gd name="T14" fmla="*/ 2 w 36"/>
                <a:gd name="T15" fmla="*/ 16 h 24"/>
                <a:gd name="T16" fmla="*/ 4 w 36"/>
                <a:gd name="T17" fmla="*/ 20 h 24"/>
                <a:gd name="T18" fmla="*/ 10 w 36"/>
                <a:gd name="T19" fmla="*/ 22 h 24"/>
                <a:gd name="T20" fmla="*/ 16 w 36"/>
                <a:gd name="T21" fmla="*/ 24 h 24"/>
                <a:gd name="T22" fmla="*/ 16 w 36"/>
                <a:gd name="T23" fmla="*/ 24 h 24"/>
                <a:gd name="T24" fmla="*/ 16 w 36"/>
                <a:gd name="T25" fmla="*/ 24 h 24"/>
                <a:gd name="T26" fmla="*/ 16 w 36"/>
                <a:gd name="T27" fmla="*/ 24 h 24"/>
                <a:gd name="T28" fmla="*/ 22 w 36"/>
                <a:gd name="T29" fmla="*/ 22 h 24"/>
                <a:gd name="T30" fmla="*/ 28 w 36"/>
                <a:gd name="T31" fmla="*/ 18 h 24"/>
                <a:gd name="T32" fmla="*/ 32 w 36"/>
                <a:gd name="T33" fmla="*/ 14 h 24"/>
                <a:gd name="T34" fmla="*/ 36 w 36"/>
                <a:gd name="T35" fmla="*/ 10 h 24"/>
                <a:gd name="T36" fmla="*/ 36 w 36"/>
                <a:gd name="T37" fmla="*/ 10 h 24"/>
                <a:gd name="T38" fmla="*/ 36 w 36"/>
                <a:gd name="T39" fmla="*/ 6 h 24"/>
                <a:gd name="T40" fmla="*/ 36 w 36"/>
                <a:gd name="T41" fmla="*/ 2 h 24"/>
                <a:gd name="T42" fmla="*/ 32 w 36"/>
                <a:gd name="T43" fmla="*/ 2 h 24"/>
                <a:gd name="T44" fmla="*/ 28 w 36"/>
                <a:gd name="T45"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6" h="24">
                  <a:moveTo>
                    <a:pt x="28" y="0"/>
                  </a:moveTo>
                  <a:lnTo>
                    <a:pt x="28" y="0"/>
                  </a:lnTo>
                  <a:lnTo>
                    <a:pt x="20" y="2"/>
                  </a:lnTo>
                  <a:lnTo>
                    <a:pt x="12" y="4"/>
                  </a:lnTo>
                  <a:lnTo>
                    <a:pt x="4" y="8"/>
                  </a:lnTo>
                  <a:lnTo>
                    <a:pt x="0" y="12"/>
                  </a:lnTo>
                  <a:lnTo>
                    <a:pt x="0" y="12"/>
                  </a:lnTo>
                  <a:lnTo>
                    <a:pt x="2" y="16"/>
                  </a:lnTo>
                  <a:lnTo>
                    <a:pt x="4" y="20"/>
                  </a:lnTo>
                  <a:lnTo>
                    <a:pt x="10" y="22"/>
                  </a:lnTo>
                  <a:lnTo>
                    <a:pt x="16" y="24"/>
                  </a:lnTo>
                  <a:lnTo>
                    <a:pt x="16" y="24"/>
                  </a:lnTo>
                  <a:lnTo>
                    <a:pt x="16" y="24"/>
                  </a:lnTo>
                  <a:lnTo>
                    <a:pt x="16" y="24"/>
                  </a:lnTo>
                  <a:lnTo>
                    <a:pt x="22" y="22"/>
                  </a:lnTo>
                  <a:lnTo>
                    <a:pt x="28" y="18"/>
                  </a:lnTo>
                  <a:lnTo>
                    <a:pt x="32" y="14"/>
                  </a:lnTo>
                  <a:lnTo>
                    <a:pt x="36" y="10"/>
                  </a:lnTo>
                  <a:lnTo>
                    <a:pt x="36" y="10"/>
                  </a:lnTo>
                  <a:lnTo>
                    <a:pt x="36" y="6"/>
                  </a:lnTo>
                  <a:lnTo>
                    <a:pt x="36" y="2"/>
                  </a:lnTo>
                  <a:lnTo>
                    <a:pt x="32" y="2"/>
                  </a:lnTo>
                  <a:lnTo>
                    <a:pt x="28"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22" name="Freeform 20"/>
            <p:cNvSpPr>
              <a:spLocks/>
            </p:cNvSpPr>
            <p:nvPr/>
          </p:nvSpPr>
          <p:spPr bwMode="auto">
            <a:xfrm>
              <a:off x="1604" y="1266"/>
              <a:ext cx="36" cy="24"/>
            </a:xfrm>
            <a:custGeom>
              <a:avLst/>
              <a:gdLst>
                <a:gd name="T0" fmla="*/ 28 w 36"/>
                <a:gd name="T1" fmla="*/ 0 h 24"/>
                <a:gd name="T2" fmla="*/ 28 w 36"/>
                <a:gd name="T3" fmla="*/ 0 h 24"/>
                <a:gd name="T4" fmla="*/ 20 w 36"/>
                <a:gd name="T5" fmla="*/ 2 h 24"/>
                <a:gd name="T6" fmla="*/ 12 w 36"/>
                <a:gd name="T7" fmla="*/ 4 h 24"/>
                <a:gd name="T8" fmla="*/ 4 w 36"/>
                <a:gd name="T9" fmla="*/ 8 h 24"/>
                <a:gd name="T10" fmla="*/ 0 w 36"/>
                <a:gd name="T11" fmla="*/ 12 h 24"/>
                <a:gd name="T12" fmla="*/ 0 w 36"/>
                <a:gd name="T13" fmla="*/ 12 h 24"/>
                <a:gd name="T14" fmla="*/ 2 w 36"/>
                <a:gd name="T15" fmla="*/ 16 h 24"/>
                <a:gd name="T16" fmla="*/ 4 w 36"/>
                <a:gd name="T17" fmla="*/ 20 h 24"/>
                <a:gd name="T18" fmla="*/ 10 w 36"/>
                <a:gd name="T19" fmla="*/ 22 h 24"/>
                <a:gd name="T20" fmla="*/ 16 w 36"/>
                <a:gd name="T21" fmla="*/ 24 h 24"/>
                <a:gd name="T22" fmla="*/ 16 w 36"/>
                <a:gd name="T23" fmla="*/ 24 h 24"/>
                <a:gd name="T24" fmla="*/ 16 w 36"/>
                <a:gd name="T25" fmla="*/ 24 h 24"/>
                <a:gd name="T26" fmla="*/ 16 w 36"/>
                <a:gd name="T27" fmla="*/ 24 h 24"/>
                <a:gd name="T28" fmla="*/ 22 w 36"/>
                <a:gd name="T29" fmla="*/ 22 h 24"/>
                <a:gd name="T30" fmla="*/ 28 w 36"/>
                <a:gd name="T31" fmla="*/ 18 h 24"/>
                <a:gd name="T32" fmla="*/ 32 w 36"/>
                <a:gd name="T33" fmla="*/ 14 h 24"/>
                <a:gd name="T34" fmla="*/ 36 w 36"/>
                <a:gd name="T35" fmla="*/ 10 h 24"/>
                <a:gd name="T36" fmla="*/ 36 w 36"/>
                <a:gd name="T37" fmla="*/ 10 h 24"/>
                <a:gd name="T38" fmla="*/ 36 w 36"/>
                <a:gd name="T39" fmla="*/ 6 h 24"/>
                <a:gd name="T40" fmla="*/ 36 w 36"/>
                <a:gd name="T41" fmla="*/ 2 h 24"/>
                <a:gd name="T42" fmla="*/ 32 w 36"/>
                <a:gd name="T43" fmla="*/ 2 h 24"/>
                <a:gd name="T44" fmla="*/ 28 w 36"/>
                <a:gd name="T45"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6" h="24">
                  <a:moveTo>
                    <a:pt x="28" y="0"/>
                  </a:moveTo>
                  <a:lnTo>
                    <a:pt x="28" y="0"/>
                  </a:lnTo>
                  <a:lnTo>
                    <a:pt x="20" y="2"/>
                  </a:lnTo>
                  <a:lnTo>
                    <a:pt x="12" y="4"/>
                  </a:lnTo>
                  <a:lnTo>
                    <a:pt x="4" y="8"/>
                  </a:lnTo>
                  <a:lnTo>
                    <a:pt x="0" y="12"/>
                  </a:lnTo>
                  <a:lnTo>
                    <a:pt x="0" y="12"/>
                  </a:lnTo>
                  <a:lnTo>
                    <a:pt x="2" y="16"/>
                  </a:lnTo>
                  <a:lnTo>
                    <a:pt x="4" y="20"/>
                  </a:lnTo>
                  <a:lnTo>
                    <a:pt x="10" y="22"/>
                  </a:lnTo>
                  <a:lnTo>
                    <a:pt x="16" y="24"/>
                  </a:lnTo>
                  <a:lnTo>
                    <a:pt x="16" y="24"/>
                  </a:lnTo>
                  <a:lnTo>
                    <a:pt x="16" y="24"/>
                  </a:lnTo>
                  <a:lnTo>
                    <a:pt x="16" y="24"/>
                  </a:lnTo>
                  <a:lnTo>
                    <a:pt x="22" y="22"/>
                  </a:lnTo>
                  <a:lnTo>
                    <a:pt x="28" y="18"/>
                  </a:lnTo>
                  <a:lnTo>
                    <a:pt x="32" y="14"/>
                  </a:lnTo>
                  <a:lnTo>
                    <a:pt x="36" y="10"/>
                  </a:lnTo>
                  <a:lnTo>
                    <a:pt x="36" y="10"/>
                  </a:lnTo>
                  <a:lnTo>
                    <a:pt x="36" y="6"/>
                  </a:lnTo>
                  <a:lnTo>
                    <a:pt x="36" y="2"/>
                  </a:lnTo>
                  <a:lnTo>
                    <a:pt x="32" y="2"/>
                  </a:lnTo>
                  <a:lnTo>
                    <a:pt x="2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23" name="Freeform 21"/>
            <p:cNvSpPr>
              <a:spLocks/>
            </p:cNvSpPr>
            <p:nvPr/>
          </p:nvSpPr>
          <p:spPr bwMode="auto">
            <a:xfrm>
              <a:off x="2294" y="1040"/>
              <a:ext cx="86" cy="40"/>
            </a:xfrm>
            <a:custGeom>
              <a:avLst/>
              <a:gdLst>
                <a:gd name="T0" fmla="*/ 42 w 86"/>
                <a:gd name="T1" fmla="*/ 0 h 40"/>
                <a:gd name="T2" fmla="*/ 42 w 86"/>
                <a:gd name="T3" fmla="*/ 0 h 40"/>
                <a:gd name="T4" fmla="*/ 40 w 86"/>
                <a:gd name="T5" fmla="*/ 0 h 40"/>
                <a:gd name="T6" fmla="*/ 40 w 86"/>
                <a:gd name="T7" fmla="*/ 0 h 40"/>
                <a:gd name="T8" fmla="*/ 36 w 86"/>
                <a:gd name="T9" fmla="*/ 4 h 40"/>
                <a:gd name="T10" fmla="*/ 30 w 86"/>
                <a:gd name="T11" fmla="*/ 8 h 40"/>
                <a:gd name="T12" fmla="*/ 24 w 86"/>
                <a:gd name="T13" fmla="*/ 20 h 40"/>
                <a:gd name="T14" fmla="*/ 24 w 86"/>
                <a:gd name="T15" fmla="*/ 20 h 40"/>
                <a:gd name="T16" fmla="*/ 18 w 86"/>
                <a:gd name="T17" fmla="*/ 22 h 40"/>
                <a:gd name="T18" fmla="*/ 12 w 86"/>
                <a:gd name="T19" fmla="*/ 26 h 40"/>
                <a:gd name="T20" fmla="*/ 6 w 86"/>
                <a:gd name="T21" fmla="*/ 28 h 40"/>
                <a:gd name="T22" fmla="*/ 2 w 86"/>
                <a:gd name="T23" fmla="*/ 32 h 40"/>
                <a:gd name="T24" fmla="*/ 2 w 86"/>
                <a:gd name="T25" fmla="*/ 32 h 40"/>
                <a:gd name="T26" fmla="*/ 0 w 86"/>
                <a:gd name="T27" fmla="*/ 36 h 40"/>
                <a:gd name="T28" fmla="*/ 2 w 86"/>
                <a:gd name="T29" fmla="*/ 38 h 40"/>
                <a:gd name="T30" fmla="*/ 6 w 86"/>
                <a:gd name="T31" fmla="*/ 40 h 40"/>
                <a:gd name="T32" fmla="*/ 10 w 86"/>
                <a:gd name="T33" fmla="*/ 40 h 40"/>
                <a:gd name="T34" fmla="*/ 10 w 86"/>
                <a:gd name="T35" fmla="*/ 40 h 40"/>
                <a:gd name="T36" fmla="*/ 14 w 86"/>
                <a:gd name="T37" fmla="*/ 40 h 40"/>
                <a:gd name="T38" fmla="*/ 14 w 86"/>
                <a:gd name="T39" fmla="*/ 40 h 40"/>
                <a:gd name="T40" fmla="*/ 20 w 86"/>
                <a:gd name="T41" fmla="*/ 40 h 40"/>
                <a:gd name="T42" fmla="*/ 24 w 86"/>
                <a:gd name="T43" fmla="*/ 38 h 40"/>
                <a:gd name="T44" fmla="*/ 36 w 86"/>
                <a:gd name="T45" fmla="*/ 32 h 40"/>
                <a:gd name="T46" fmla="*/ 36 w 86"/>
                <a:gd name="T47" fmla="*/ 32 h 40"/>
                <a:gd name="T48" fmla="*/ 46 w 86"/>
                <a:gd name="T49" fmla="*/ 32 h 40"/>
                <a:gd name="T50" fmla="*/ 46 w 86"/>
                <a:gd name="T51" fmla="*/ 32 h 40"/>
                <a:gd name="T52" fmla="*/ 54 w 86"/>
                <a:gd name="T53" fmla="*/ 32 h 40"/>
                <a:gd name="T54" fmla="*/ 54 w 86"/>
                <a:gd name="T55" fmla="*/ 32 h 40"/>
                <a:gd name="T56" fmla="*/ 62 w 86"/>
                <a:gd name="T57" fmla="*/ 32 h 40"/>
                <a:gd name="T58" fmla="*/ 62 w 86"/>
                <a:gd name="T59" fmla="*/ 32 h 40"/>
                <a:gd name="T60" fmla="*/ 74 w 86"/>
                <a:gd name="T61" fmla="*/ 32 h 40"/>
                <a:gd name="T62" fmla="*/ 80 w 86"/>
                <a:gd name="T63" fmla="*/ 30 h 40"/>
                <a:gd name="T64" fmla="*/ 84 w 86"/>
                <a:gd name="T65" fmla="*/ 26 h 40"/>
                <a:gd name="T66" fmla="*/ 84 w 86"/>
                <a:gd name="T67" fmla="*/ 26 h 40"/>
                <a:gd name="T68" fmla="*/ 86 w 86"/>
                <a:gd name="T69" fmla="*/ 22 h 40"/>
                <a:gd name="T70" fmla="*/ 86 w 86"/>
                <a:gd name="T71" fmla="*/ 18 h 40"/>
                <a:gd name="T72" fmla="*/ 84 w 86"/>
                <a:gd name="T73" fmla="*/ 14 h 40"/>
                <a:gd name="T74" fmla="*/ 78 w 86"/>
                <a:gd name="T75" fmla="*/ 12 h 40"/>
                <a:gd name="T76" fmla="*/ 68 w 86"/>
                <a:gd name="T77" fmla="*/ 8 h 40"/>
                <a:gd name="T78" fmla="*/ 60 w 86"/>
                <a:gd name="T79" fmla="*/ 6 h 40"/>
                <a:gd name="T80" fmla="*/ 60 w 86"/>
                <a:gd name="T81" fmla="*/ 6 h 40"/>
                <a:gd name="T82" fmla="*/ 52 w 86"/>
                <a:gd name="T83" fmla="*/ 2 h 40"/>
                <a:gd name="T84" fmla="*/ 42 w 86"/>
                <a:gd name="T85"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86" h="40">
                  <a:moveTo>
                    <a:pt x="42" y="0"/>
                  </a:moveTo>
                  <a:lnTo>
                    <a:pt x="42" y="0"/>
                  </a:lnTo>
                  <a:lnTo>
                    <a:pt x="40" y="0"/>
                  </a:lnTo>
                  <a:lnTo>
                    <a:pt x="40" y="0"/>
                  </a:lnTo>
                  <a:lnTo>
                    <a:pt x="36" y="4"/>
                  </a:lnTo>
                  <a:lnTo>
                    <a:pt x="30" y="8"/>
                  </a:lnTo>
                  <a:lnTo>
                    <a:pt x="24" y="20"/>
                  </a:lnTo>
                  <a:lnTo>
                    <a:pt x="24" y="20"/>
                  </a:lnTo>
                  <a:lnTo>
                    <a:pt x="18" y="22"/>
                  </a:lnTo>
                  <a:lnTo>
                    <a:pt x="12" y="26"/>
                  </a:lnTo>
                  <a:lnTo>
                    <a:pt x="6" y="28"/>
                  </a:lnTo>
                  <a:lnTo>
                    <a:pt x="2" y="32"/>
                  </a:lnTo>
                  <a:lnTo>
                    <a:pt x="2" y="32"/>
                  </a:lnTo>
                  <a:lnTo>
                    <a:pt x="0" y="36"/>
                  </a:lnTo>
                  <a:lnTo>
                    <a:pt x="2" y="38"/>
                  </a:lnTo>
                  <a:lnTo>
                    <a:pt x="6" y="40"/>
                  </a:lnTo>
                  <a:lnTo>
                    <a:pt x="10" y="40"/>
                  </a:lnTo>
                  <a:lnTo>
                    <a:pt x="10" y="40"/>
                  </a:lnTo>
                  <a:lnTo>
                    <a:pt x="14" y="40"/>
                  </a:lnTo>
                  <a:lnTo>
                    <a:pt x="14" y="40"/>
                  </a:lnTo>
                  <a:lnTo>
                    <a:pt x="20" y="40"/>
                  </a:lnTo>
                  <a:lnTo>
                    <a:pt x="24" y="38"/>
                  </a:lnTo>
                  <a:lnTo>
                    <a:pt x="36" y="32"/>
                  </a:lnTo>
                  <a:lnTo>
                    <a:pt x="36" y="32"/>
                  </a:lnTo>
                  <a:lnTo>
                    <a:pt x="46" y="32"/>
                  </a:lnTo>
                  <a:lnTo>
                    <a:pt x="46" y="32"/>
                  </a:lnTo>
                  <a:lnTo>
                    <a:pt x="54" y="32"/>
                  </a:lnTo>
                  <a:lnTo>
                    <a:pt x="54" y="32"/>
                  </a:lnTo>
                  <a:lnTo>
                    <a:pt x="62" y="32"/>
                  </a:lnTo>
                  <a:lnTo>
                    <a:pt x="62" y="32"/>
                  </a:lnTo>
                  <a:lnTo>
                    <a:pt x="74" y="32"/>
                  </a:lnTo>
                  <a:lnTo>
                    <a:pt x="80" y="30"/>
                  </a:lnTo>
                  <a:lnTo>
                    <a:pt x="84" y="26"/>
                  </a:lnTo>
                  <a:lnTo>
                    <a:pt x="84" y="26"/>
                  </a:lnTo>
                  <a:lnTo>
                    <a:pt x="86" y="22"/>
                  </a:lnTo>
                  <a:lnTo>
                    <a:pt x="86" y="18"/>
                  </a:lnTo>
                  <a:lnTo>
                    <a:pt x="84" y="14"/>
                  </a:lnTo>
                  <a:lnTo>
                    <a:pt x="78" y="12"/>
                  </a:lnTo>
                  <a:lnTo>
                    <a:pt x="68" y="8"/>
                  </a:lnTo>
                  <a:lnTo>
                    <a:pt x="60" y="6"/>
                  </a:lnTo>
                  <a:lnTo>
                    <a:pt x="60" y="6"/>
                  </a:lnTo>
                  <a:lnTo>
                    <a:pt x="52" y="2"/>
                  </a:lnTo>
                  <a:lnTo>
                    <a:pt x="42"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24" name="Freeform 22"/>
            <p:cNvSpPr>
              <a:spLocks/>
            </p:cNvSpPr>
            <p:nvPr/>
          </p:nvSpPr>
          <p:spPr bwMode="auto">
            <a:xfrm>
              <a:off x="2294" y="1040"/>
              <a:ext cx="86" cy="40"/>
            </a:xfrm>
            <a:custGeom>
              <a:avLst/>
              <a:gdLst>
                <a:gd name="T0" fmla="*/ 42 w 86"/>
                <a:gd name="T1" fmla="*/ 0 h 40"/>
                <a:gd name="T2" fmla="*/ 42 w 86"/>
                <a:gd name="T3" fmla="*/ 0 h 40"/>
                <a:gd name="T4" fmla="*/ 40 w 86"/>
                <a:gd name="T5" fmla="*/ 0 h 40"/>
                <a:gd name="T6" fmla="*/ 40 w 86"/>
                <a:gd name="T7" fmla="*/ 0 h 40"/>
                <a:gd name="T8" fmla="*/ 36 w 86"/>
                <a:gd name="T9" fmla="*/ 4 h 40"/>
                <a:gd name="T10" fmla="*/ 30 w 86"/>
                <a:gd name="T11" fmla="*/ 8 h 40"/>
                <a:gd name="T12" fmla="*/ 24 w 86"/>
                <a:gd name="T13" fmla="*/ 20 h 40"/>
                <a:gd name="T14" fmla="*/ 24 w 86"/>
                <a:gd name="T15" fmla="*/ 20 h 40"/>
                <a:gd name="T16" fmla="*/ 18 w 86"/>
                <a:gd name="T17" fmla="*/ 22 h 40"/>
                <a:gd name="T18" fmla="*/ 12 w 86"/>
                <a:gd name="T19" fmla="*/ 26 h 40"/>
                <a:gd name="T20" fmla="*/ 6 w 86"/>
                <a:gd name="T21" fmla="*/ 28 h 40"/>
                <a:gd name="T22" fmla="*/ 2 w 86"/>
                <a:gd name="T23" fmla="*/ 32 h 40"/>
                <a:gd name="T24" fmla="*/ 2 w 86"/>
                <a:gd name="T25" fmla="*/ 32 h 40"/>
                <a:gd name="T26" fmla="*/ 0 w 86"/>
                <a:gd name="T27" fmla="*/ 36 h 40"/>
                <a:gd name="T28" fmla="*/ 2 w 86"/>
                <a:gd name="T29" fmla="*/ 38 h 40"/>
                <a:gd name="T30" fmla="*/ 6 w 86"/>
                <a:gd name="T31" fmla="*/ 40 h 40"/>
                <a:gd name="T32" fmla="*/ 10 w 86"/>
                <a:gd name="T33" fmla="*/ 40 h 40"/>
                <a:gd name="T34" fmla="*/ 10 w 86"/>
                <a:gd name="T35" fmla="*/ 40 h 40"/>
                <a:gd name="T36" fmla="*/ 14 w 86"/>
                <a:gd name="T37" fmla="*/ 40 h 40"/>
                <a:gd name="T38" fmla="*/ 14 w 86"/>
                <a:gd name="T39" fmla="*/ 40 h 40"/>
                <a:gd name="T40" fmla="*/ 20 w 86"/>
                <a:gd name="T41" fmla="*/ 40 h 40"/>
                <a:gd name="T42" fmla="*/ 24 w 86"/>
                <a:gd name="T43" fmla="*/ 38 h 40"/>
                <a:gd name="T44" fmla="*/ 36 w 86"/>
                <a:gd name="T45" fmla="*/ 32 h 40"/>
                <a:gd name="T46" fmla="*/ 36 w 86"/>
                <a:gd name="T47" fmla="*/ 32 h 40"/>
                <a:gd name="T48" fmla="*/ 46 w 86"/>
                <a:gd name="T49" fmla="*/ 32 h 40"/>
                <a:gd name="T50" fmla="*/ 46 w 86"/>
                <a:gd name="T51" fmla="*/ 32 h 40"/>
                <a:gd name="T52" fmla="*/ 54 w 86"/>
                <a:gd name="T53" fmla="*/ 32 h 40"/>
                <a:gd name="T54" fmla="*/ 54 w 86"/>
                <a:gd name="T55" fmla="*/ 32 h 40"/>
                <a:gd name="T56" fmla="*/ 62 w 86"/>
                <a:gd name="T57" fmla="*/ 32 h 40"/>
                <a:gd name="T58" fmla="*/ 62 w 86"/>
                <a:gd name="T59" fmla="*/ 32 h 40"/>
                <a:gd name="T60" fmla="*/ 74 w 86"/>
                <a:gd name="T61" fmla="*/ 32 h 40"/>
                <a:gd name="T62" fmla="*/ 80 w 86"/>
                <a:gd name="T63" fmla="*/ 30 h 40"/>
                <a:gd name="T64" fmla="*/ 84 w 86"/>
                <a:gd name="T65" fmla="*/ 26 h 40"/>
                <a:gd name="T66" fmla="*/ 84 w 86"/>
                <a:gd name="T67" fmla="*/ 26 h 40"/>
                <a:gd name="T68" fmla="*/ 86 w 86"/>
                <a:gd name="T69" fmla="*/ 22 h 40"/>
                <a:gd name="T70" fmla="*/ 86 w 86"/>
                <a:gd name="T71" fmla="*/ 18 h 40"/>
                <a:gd name="T72" fmla="*/ 84 w 86"/>
                <a:gd name="T73" fmla="*/ 14 h 40"/>
                <a:gd name="T74" fmla="*/ 78 w 86"/>
                <a:gd name="T75" fmla="*/ 12 h 40"/>
                <a:gd name="T76" fmla="*/ 68 w 86"/>
                <a:gd name="T77" fmla="*/ 8 h 40"/>
                <a:gd name="T78" fmla="*/ 60 w 86"/>
                <a:gd name="T79" fmla="*/ 6 h 40"/>
                <a:gd name="T80" fmla="*/ 60 w 86"/>
                <a:gd name="T81" fmla="*/ 6 h 40"/>
                <a:gd name="T82" fmla="*/ 52 w 86"/>
                <a:gd name="T83" fmla="*/ 2 h 40"/>
                <a:gd name="T84" fmla="*/ 42 w 86"/>
                <a:gd name="T85"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86" h="40">
                  <a:moveTo>
                    <a:pt x="42" y="0"/>
                  </a:moveTo>
                  <a:lnTo>
                    <a:pt x="42" y="0"/>
                  </a:lnTo>
                  <a:lnTo>
                    <a:pt x="40" y="0"/>
                  </a:lnTo>
                  <a:lnTo>
                    <a:pt x="40" y="0"/>
                  </a:lnTo>
                  <a:lnTo>
                    <a:pt x="36" y="4"/>
                  </a:lnTo>
                  <a:lnTo>
                    <a:pt x="30" y="8"/>
                  </a:lnTo>
                  <a:lnTo>
                    <a:pt x="24" y="20"/>
                  </a:lnTo>
                  <a:lnTo>
                    <a:pt x="24" y="20"/>
                  </a:lnTo>
                  <a:lnTo>
                    <a:pt x="18" y="22"/>
                  </a:lnTo>
                  <a:lnTo>
                    <a:pt x="12" y="26"/>
                  </a:lnTo>
                  <a:lnTo>
                    <a:pt x="6" y="28"/>
                  </a:lnTo>
                  <a:lnTo>
                    <a:pt x="2" y="32"/>
                  </a:lnTo>
                  <a:lnTo>
                    <a:pt x="2" y="32"/>
                  </a:lnTo>
                  <a:lnTo>
                    <a:pt x="0" y="36"/>
                  </a:lnTo>
                  <a:lnTo>
                    <a:pt x="2" y="38"/>
                  </a:lnTo>
                  <a:lnTo>
                    <a:pt x="6" y="40"/>
                  </a:lnTo>
                  <a:lnTo>
                    <a:pt x="10" y="40"/>
                  </a:lnTo>
                  <a:lnTo>
                    <a:pt x="10" y="40"/>
                  </a:lnTo>
                  <a:lnTo>
                    <a:pt x="14" y="40"/>
                  </a:lnTo>
                  <a:lnTo>
                    <a:pt x="14" y="40"/>
                  </a:lnTo>
                  <a:lnTo>
                    <a:pt x="20" y="40"/>
                  </a:lnTo>
                  <a:lnTo>
                    <a:pt x="24" y="38"/>
                  </a:lnTo>
                  <a:lnTo>
                    <a:pt x="36" y="32"/>
                  </a:lnTo>
                  <a:lnTo>
                    <a:pt x="36" y="32"/>
                  </a:lnTo>
                  <a:lnTo>
                    <a:pt x="46" y="32"/>
                  </a:lnTo>
                  <a:lnTo>
                    <a:pt x="46" y="32"/>
                  </a:lnTo>
                  <a:lnTo>
                    <a:pt x="54" y="32"/>
                  </a:lnTo>
                  <a:lnTo>
                    <a:pt x="54" y="32"/>
                  </a:lnTo>
                  <a:lnTo>
                    <a:pt x="62" y="32"/>
                  </a:lnTo>
                  <a:lnTo>
                    <a:pt x="62" y="32"/>
                  </a:lnTo>
                  <a:lnTo>
                    <a:pt x="74" y="32"/>
                  </a:lnTo>
                  <a:lnTo>
                    <a:pt x="80" y="30"/>
                  </a:lnTo>
                  <a:lnTo>
                    <a:pt x="84" y="26"/>
                  </a:lnTo>
                  <a:lnTo>
                    <a:pt x="84" y="26"/>
                  </a:lnTo>
                  <a:lnTo>
                    <a:pt x="86" y="22"/>
                  </a:lnTo>
                  <a:lnTo>
                    <a:pt x="86" y="18"/>
                  </a:lnTo>
                  <a:lnTo>
                    <a:pt x="84" y="14"/>
                  </a:lnTo>
                  <a:lnTo>
                    <a:pt x="78" y="12"/>
                  </a:lnTo>
                  <a:lnTo>
                    <a:pt x="68" y="8"/>
                  </a:lnTo>
                  <a:lnTo>
                    <a:pt x="60" y="6"/>
                  </a:lnTo>
                  <a:lnTo>
                    <a:pt x="60" y="6"/>
                  </a:lnTo>
                  <a:lnTo>
                    <a:pt x="52" y="2"/>
                  </a:lnTo>
                  <a:lnTo>
                    <a:pt x="4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25" name="Freeform 23"/>
            <p:cNvSpPr>
              <a:spLocks/>
            </p:cNvSpPr>
            <p:nvPr/>
          </p:nvSpPr>
          <p:spPr bwMode="auto">
            <a:xfrm>
              <a:off x="2198" y="992"/>
              <a:ext cx="114" cy="66"/>
            </a:xfrm>
            <a:custGeom>
              <a:avLst/>
              <a:gdLst>
                <a:gd name="T0" fmla="*/ 64 w 114"/>
                <a:gd name="T1" fmla="*/ 0 h 66"/>
                <a:gd name="T2" fmla="*/ 48 w 114"/>
                <a:gd name="T3" fmla="*/ 4 h 66"/>
                <a:gd name="T4" fmla="*/ 36 w 114"/>
                <a:gd name="T5" fmla="*/ 10 h 66"/>
                <a:gd name="T6" fmla="*/ 24 w 114"/>
                <a:gd name="T7" fmla="*/ 14 h 66"/>
                <a:gd name="T8" fmla="*/ 20 w 114"/>
                <a:gd name="T9" fmla="*/ 18 h 66"/>
                <a:gd name="T10" fmla="*/ 16 w 114"/>
                <a:gd name="T11" fmla="*/ 28 h 66"/>
                <a:gd name="T12" fmla="*/ 8 w 114"/>
                <a:gd name="T13" fmla="*/ 30 h 66"/>
                <a:gd name="T14" fmla="*/ 2 w 114"/>
                <a:gd name="T15" fmla="*/ 34 h 66"/>
                <a:gd name="T16" fmla="*/ 0 w 114"/>
                <a:gd name="T17" fmla="*/ 36 h 66"/>
                <a:gd name="T18" fmla="*/ 4 w 114"/>
                <a:gd name="T19" fmla="*/ 42 h 66"/>
                <a:gd name="T20" fmla="*/ 14 w 114"/>
                <a:gd name="T21" fmla="*/ 44 h 66"/>
                <a:gd name="T22" fmla="*/ 30 w 114"/>
                <a:gd name="T23" fmla="*/ 48 h 66"/>
                <a:gd name="T24" fmla="*/ 34 w 114"/>
                <a:gd name="T25" fmla="*/ 52 h 66"/>
                <a:gd name="T26" fmla="*/ 46 w 114"/>
                <a:gd name="T27" fmla="*/ 64 h 66"/>
                <a:gd name="T28" fmla="*/ 52 w 114"/>
                <a:gd name="T29" fmla="*/ 66 h 66"/>
                <a:gd name="T30" fmla="*/ 54 w 114"/>
                <a:gd name="T31" fmla="*/ 66 h 66"/>
                <a:gd name="T32" fmla="*/ 64 w 114"/>
                <a:gd name="T33" fmla="*/ 66 h 66"/>
                <a:gd name="T34" fmla="*/ 72 w 114"/>
                <a:gd name="T35" fmla="*/ 64 h 66"/>
                <a:gd name="T36" fmla="*/ 74 w 114"/>
                <a:gd name="T37" fmla="*/ 64 h 66"/>
                <a:gd name="T38" fmla="*/ 94 w 114"/>
                <a:gd name="T39" fmla="*/ 66 h 66"/>
                <a:gd name="T40" fmla="*/ 112 w 114"/>
                <a:gd name="T41" fmla="*/ 64 h 66"/>
                <a:gd name="T42" fmla="*/ 114 w 114"/>
                <a:gd name="T43" fmla="*/ 60 h 66"/>
                <a:gd name="T44" fmla="*/ 112 w 114"/>
                <a:gd name="T45" fmla="*/ 50 h 66"/>
                <a:gd name="T46" fmla="*/ 112 w 114"/>
                <a:gd name="T47" fmla="*/ 46 h 66"/>
                <a:gd name="T48" fmla="*/ 112 w 114"/>
                <a:gd name="T49" fmla="*/ 40 h 66"/>
                <a:gd name="T50" fmla="*/ 104 w 114"/>
                <a:gd name="T51" fmla="*/ 32 h 66"/>
                <a:gd name="T52" fmla="*/ 94 w 114"/>
                <a:gd name="T53" fmla="*/ 28 h 66"/>
                <a:gd name="T54" fmla="*/ 82 w 114"/>
                <a:gd name="T55" fmla="*/ 26 h 66"/>
                <a:gd name="T56" fmla="*/ 70 w 114"/>
                <a:gd name="T57" fmla="*/ 26 h 66"/>
                <a:gd name="T58" fmla="*/ 60 w 114"/>
                <a:gd name="T59" fmla="*/ 28 h 66"/>
                <a:gd name="T60" fmla="*/ 46 w 114"/>
                <a:gd name="T61" fmla="*/ 34 h 66"/>
                <a:gd name="T62" fmla="*/ 42 w 114"/>
                <a:gd name="T63" fmla="*/ 34 h 66"/>
                <a:gd name="T64" fmla="*/ 40 w 114"/>
                <a:gd name="T65" fmla="*/ 34 h 66"/>
                <a:gd name="T66" fmla="*/ 34 w 114"/>
                <a:gd name="T67" fmla="*/ 30 h 66"/>
                <a:gd name="T68" fmla="*/ 34 w 114"/>
                <a:gd name="T69" fmla="*/ 20 h 66"/>
                <a:gd name="T70" fmla="*/ 54 w 114"/>
                <a:gd name="T71" fmla="*/ 20 h 66"/>
                <a:gd name="T72" fmla="*/ 72 w 114"/>
                <a:gd name="T73" fmla="*/ 18 h 66"/>
                <a:gd name="T74" fmla="*/ 74 w 114"/>
                <a:gd name="T75" fmla="*/ 18 h 66"/>
                <a:gd name="T76" fmla="*/ 78 w 114"/>
                <a:gd name="T77" fmla="*/ 16 h 66"/>
                <a:gd name="T78" fmla="*/ 78 w 114"/>
                <a:gd name="T79" fmla="*/ 10 h 66"/>
                <a:gd name="T80" fmla="*/ 70 w 114"/>
                <a:gd name="T81" fmla="*/ 6 h 66"/>
                <a:gd name="T82" fmla="*/ 66 w 114"/>
                <a:gd name="T83" fmla="*/ 6 h 66"/>
                <a:gd name="T84" fmla="*/ 66 w 114"/>
                <a:gd name="T85" fmla="*/ 6 h 66"/>
                <a:gd name="T86" fmla="*/ 64 w 114"/>
                <a:gd name="T87" fmla="*/ 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14" h="66">
                  <a:moveTo>
                    <a:pt x="64" y="0"/>
                  </a:moveTo>
                  <a:lnTo>
                    <a:pt x="64" y="0"/>
                  </a:lnTo>
                  <a:lnTo>
                    <a:pt x="58" y="0"/>
                  </a:lnTo>
                  <a:lnTo>
                    <a:pt x="48" y="4"/>
                  </a:lnTo>
                  <a:lnTo>
                    <a:pt x="36" y="10"/>
                  </a:lnTo>
                  <a:lnTo>
                    <a:pt x="36" y="10"/>
                  </a:lnTo>
                  <a:lnTo>
                    <a:pt x="26" y="12"/>
                  </a:lnTo>
                  <a:lnTo>
                    <a:pt x="24" y="14"/>
                  </a:lnTo>
                  <a:lnTo>
                    <a:pt x="20" y="18"/>
                  </a:lnTo>
                  <a:lnTo>
                    <a:pt x="20" y="18"/>
                  </a:lnTo>
                  <a:lnTo>
                    <a:pt x="20" y="24"/>
                  </a:lnTo>
                  <a:lnTo>
                    <a:pt x="16" y="28"/>
                  </a:lnTo>
                  <a:lnTo>
                    <a:pt x="16" y="28"/>
                  </a:lnTo>
                  <a:lnTo>
                    <a:pt x="8" y="30"/>
                  </a:lnTo>
                  <a:lnTo>
                    <a:pt x="4" y="32"/>
                  </a:lnTo>
                  <a:lnTo>
                    <a:pt x="2" y="34"/>
                  </a:lnTo>
                  <a:lnTo>
                    <a:pt x="2" y="34"/>
                  </a:lnTo>
                  <a:lnTo>
                    <a:pt x="0" y="36"/>
                  </a:lnTo>
                  <a:lnTo>
                    <a:pt x="0" y="38"/>
                  </a:lnTo>
                  <a:lnTo>
                    <a:pt x="4" y="42"/>
                  </a:lnTo>
                  <a:lnTo>
                    <a:pt x="14" y="44"/>
                  </a:lnTo>
                  <a:lnTo>
                    <a:pt x="14" y="44"/>
                  </a:lnTo>
                  <a:lnTo>
                    <a:pt x="26" y="46"/>
                  </a:lnTo>
                  <a:lnTo>
                    <a:pt x="30" y="48"/>
                  </a:lnTo>
                  <a:lnTo>
                    <a:pt x="34" y="52"/>
                  </a:lnTo>
                  <a:lnTo>
                    <a:pt x="34" y="52"/>
                  </a:lnTo>
                  <a:lnTo>
                    <a:pt x="42" y="60"/>
                  </a:lnTo>
                  <a:lnTo>
                    <a:pt x="46" y="64"/>
                  </a:lnTo>
                  <a:lnTo>
                    <a:pt x="52" y="66"/>
                  </a:lnTo>
                  <a:lnTo>
                    <a:pt x="52" y="66"/>
                  </a:lnTo>
                  <a:lnTo>
                    <a:pt x="54" y="66"/>
                  </a:lnTo>
                  <a:lnTo>
                    <a:pt x="54" y="66"/>
                  </a:lnTo>
                  <a:lnTo>
                    <a:pt x="64" y="66"/>
                  </a:lnTo>
                  <a:lnTo>
                    <a:pt x="64" y="66"/>
                  </a:lnTo>
                  <a:lnTo>
                    <a:pt x="72" y="64"/>
                  </a:lnTo>
                  <a:lnTo>
                    <a:pt x="72" y="64"/>
                  </a:lnTo>
                  <a:lnTo>
                    <a:pt x="74" y="64"/>
                  </a:lnTo>
                  <a:lnTo>
                    <a:pt x="74" y="64"/>
                  </a:lnTo>
                  <a:lnTo>
                    <a:pt x="94" y="66"/>
                  </a:lnTo>
                  <a:lnTo>
                    <a:pt x="94" y="66"/>
                  </a:lnTo>
                  <a:lnTo>
                    <a:pt x="108" y="66"/>
                  </a:lnTo>
                  <a:lnTo>
                    <a:pt x="112" y="64"/>
                  </a:lnTo>
                  <a:lnTo>
                    <a:pt x="114" y="60"/>
                  </a:lnTo>
                  <a:lnTo>
                    <a:pt x="114" y="60"/>
                  </a:lnTo>
                  <a:lnTo>
                    <a:pt x="114" y="56"/>
                  </a:lnTo>
                  <a:lnTo>
                    <a:pt x="112" y="50"/>
                  </a:lnTo>
                  <a:lnTo>
                    <a:pt x="112" y="50"/>
                  </a:lnTo>
                  <a:lnTo>
                    <a:pt x="112" y="46"/>
                  </a:lnTo>
                  <a:lnTo>
                    <a:pt x="112" y="40"/>
                  </a:lnTo>
                  <a:lnTo>
                    <a:pt x="112" y="40"/>
                  </a:lnTo>
                  <a:lnTo>
                    <a:pt x="110" y="36"/>
                  </a:lnTo>
                  <a:lnTo>
                    <a:pt x="104" y="32"/>
                  </a:lnTo>
                  <a:lnTo>
                    <a:pt x="100" y="28"/>
                  </a:lnTo>
                  <a:lnTo>
                    <a:pt x="94" y="28"/>
                  </a:lnTo>
                  <a:lnTo>
                    <a:pt x="94" y="28"/>
                  </a:lnTo>
                  <a:lnTo>
                    <a:pt x="82" y="26"/>
                  </a:lnTo>
                  <a:lnTo>
                    <a:pt x="82" y="26"/>
                  </a:lnTo>
                  <a:lnTo>
                    <a:pt x="70" y="26"/>
                  </a:lnTo>
                  <a:lnTo>
                    <a:pt x="60" y="28"/>
                  </a:lnTo>
                  <a:lnTo>
                    <a:pt x="60" y="28"/>
                  </a:lnTo>
                  <a:lnTo>
                    <a:pt x="52" y="32"/>
                  </a:lnTo>
                  <a:lnTo>
                    <a:pt x="46" y="34"/>
                  </a:lnTo>
                  <a:lnTo>
                    <a:pt x="42" y="34"/>
                  </a:lnTo>
                  <a:lnTo>
                    <a:pt x="42" y="34"/>
                  </a:lnTo>
                  <a:lnTo>
                    <a:pt x="40" y="34"/>
                  </a:lnTo>
                  <a:lnTo>
                    <a:pt x="40" y="34"/>
                  </a:lnTo>
                  <a:lnTo>
                    <a:pt x="36" y="32"/>
                  </a:lnTo>
                  <a:lnTo>
                    <a:pt x="34" y="30"/>
                  </a:lnTo>
                  <a:lnTo>
                    <a:pt x="32" y="26"/>
                  </a:lnTo>
                  <a:lnTo>
                    <a:pt x="34" y="20"/>
                  </a:lnTo>
                  <a:lnTo>
                    <a:pt x="34" y="20"/>
                  </a:lnTo>
                  <a:lnTo>
                    <a:pt x="54" y="20"/>
                  </a:lnTo>
                  <a:lnTo>
                    <a:pt x="64" y="20"/>
                  </a:lnTo>
                  <a:lnTo>
                    <a:pt x="72" y="18"/>
                  </a:lnTo>
                  <a:lnTo>
                    <a:pt x="72" y="18"/>
                  </a:lnTo>
                  <a:lnTo>
                    <a:pt x="74" y="18"/>
                  </a:lnTo>
                  <a:lnTo>
                    <a:pt x="74" y="18"/>
                  </a:lnTo>
                  <a:lnTo>
                    <a:pt x="78" y="16"/>
                  </a:lnTo>
                  <a:lnTo>
                    <a:pt x="80" y="14"/>
                  </a:lnTo>
                  <a:lnTo>
                    <a:pt x="78" y="10"/>
                  </a:lnTo>
                  <a:lnTo>
                    <a:pt x="76" y="10"/>
                  </a:lnTo>
                  <a:lnTo>
                    <a:pt x="70" y="6"/>
                  </a:lnTo>
                  <a:lnTo>
                    <a:pt x="66" y="6"/>
                  </a:lnTo>
                  <a:lnTo>
                    <a:pt x="66" y="6"/>
                  </a:lnTo>
                  <a:lnTo>
                    <a:pt x="66" y="6"/>
                  </a:lnTo>
                  <a:lnTo>
                    <a:pt x="66" y="6"/>
                  </a:lnTo>
                  <a:lnTo>
                    <a:pt x="66" y="0"/>
                  </a:lnTo>
                  <a:lnTo>
                    <a:pt x="64"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26" name="Freeform 24"/>
            <p:cNvSpPr>
              <a:spLocks/>
            </p:cNvSpPr>
            <p:nvPr/>
          </p:nvSpPr>
          <p:spPr bwMode="auto">
            <a:xfrm>
              <a:off x="2198" y="992"/>
              <a:ext cx="114" cy="66"/>
            </a:xfrm>
            <a:custGeom>
              <a:avLst/>
              <a:gdLst>
                <a:gd name="T0" fmla="*/ 64 w 114"/>
                <a:gd name="T1" fmla="*/ 0 h 66"/>
                <a:gd name="T2" fmla="*/ 48 w 114"/>
                <a:gd name="T3" fmla="*/ 4 h 66"/>
                <a:gd name="T4" fmla="*/ 36 w 114"/>
                <a:gd name="T5" fmla="*/ 10 h 66"/>
                <a:gd name="T6" fmla="*/ 24 w 114"/>
                <a:gd name="T7" fmla="*/ 14 h 66"/>
                <a:gd name="T8" fmla="*/ 20 w 114"/>
                <a:gd name="T9" fmla="*/ 18 h 66"/>
                <a:gd name="T10" fmla="*/ 16 w 114"/>
                <a:gd name="T11" fmla="*/ 28 h 66"/>
                <a:gd name="T12" fmla="*/ 8 w 114"/>
                <a:gd name="T13" fmla="*/ 30 h 66"/>
                <a:gd name="T14" fmla="*/ 2 w 114"/>
                <a:gd name="T15" fmla="*/ 34 h 66"/>
                <a:gd name="T16" fmla="*/ 0 w 114"/>
                <a:gd name="T17" fmla="*/ 36 h 66"/>
                <a:gd name="T18" fmla="*/ 4 w 114"/>
                <a:gd name="T19" fmla="*/ 42 h 66"/>
                <a:gd name="T20" fmla="*/ 14 w 114"/>
                <a:gd name="T21" fmla="*/ 44 h 66"/>
                <a:gd name="T22" fmla="*/ 30 w 114"/>
                <a:gd name="T23" fmla="*/ 48 h 66"/>
                <a:gd name="T24" fmla="*/ 34 w 114"/>
                <a:gd name="T25" fmla="*/ 52 h 66"/>
                <a:gd name="T26" fmla="*/ 46 w 114"/>
                <a:gd name="T27" fmla="*/ 64 h 66"/>
                <a:gd name="T28" fmla="*/ 52 w 114"/>
                <a:gd name="T29" fmla="*/ 66 h 66"/>
                <a:gd name="T30" fmla="*/ 54 w 114"/>
                <a:gd name="T31" fmla="*/ 66 h 66"/>
                <a:gd name="T32" fmla="*/ 64 w 114"/>
                <a:gd name="T33" fmla="*/ 66 h 66"/>
                <a:gd name="T34" fmla="*/ 72 w 114"/>
                <a:gd name="T35" fmla="*/ 64 h 66"/>
                <a:gd name="T36" fmla="*/ 74 w 114"/>
                <a:gd name="T37" fmla="*/ 64 h 66"/>
                <a:gd name="T38" fmla="*/ 94 w 114"/>
                <a:gd name="T39" fmla="*/ 66 h 66"/>
                <a:gd name="T40" fmla="*/ 112 w 114"/>
                <a:gd name="T41" fmla="*/ 64 h 66"/>
                <a:gd name="T42" fmla="*/ 114 w 114"/>
                <a:gd name="T43" fmla="*/ 60 h 66"/>
                <a:gd name="T44" fmla="*/ 112 w 114"/>
                <a:gd name="T45" fmla="*/ 50 h 66"/>
                <a:gd name="T46" fmla="*/ 112 w 114"/>
                <a:gd name="T47" fmla="*/ 46 h 66"/>
                <a:gd name="T48" fmla="*/ 112 w 114"/>
                <a:gd name="T49" fmla="*/ 40 h 66"/>
                <a:gd name="T50" fmla="*/ 104 w 114"/>
                <a:gd name="T51" fmla="*/ 32 h 66"/>
                <a:gd name="T52" fmla="*/ 94 w 114"/>
                <a:gd name="T53" fmla="*/ 28 h 66"/>
                <a:gd name="T54" fmla="*/ 82 w 114"/>
                <a:gd name="T55" fmla="*/ 26 h 66"/>
                <a:gd name="T56" fmla="*/ 70 w 114"/>
                <a:gd name="T57" fmla="*/ 26 h 66"/>
                <a:gd name="T58" fmla="*/ 60 w 114"/>
                <a:gd name="T59" fmla="*/ 28 h 66"/>
                <a:gd name="T60" fmla="*/ 46 w 114"/>
                <a:gd name="T61" fmla="*/ 34 h 66"/>
                <a:gd name="T62" fmla="*/ 42 w 114"/>
                <a:gd name="T63" fmla="*/ 34 h 66"/>
                <a:gd name="T64" fmla="*/ 40 w 114"/>
                <a:gd name="T65" fmla="*/ 34 h 66"/>
                <a:gd name="T66" fmla="*/ 34 w 114"/>
                <a:gd name="T67" fmla="*/ 30 h 66"/>
                <a:gd name="T68" fmla="*/ 34 w 114"/>
                <a:gd name="T69" fmla="*/ 20 h 66"/>
                <a:gd name="T70" fmla="*/ 54 w 114"/>
                <a:gd name="T71" fmla="*/ 20 h 66"/>
                <a:gd name="T72" fmla="*/ 72 w 114"/>
                <a:gd name="T73" fmla="*/ 18 h 66"/>
                <a:gd name="T74" fmla="*/ 74 w 114"/>
                <a:gd name="T75" fmla="*/ 18 h 66"/>
                <a:gd name="T76" fmla="*/ 78 w 114"/>
                <a:gd name="T77" fmla="*/ 16 h 66"/>
                <a:gd name="T78" fmla="*/ 78 w 114"/>
                <a:gd name="T79" fmla="*/ 10 h 66"/>
                <a:gd name="T80" fmla="*/ 70 w 114"/>
                <a:gd name="T81" fmla="*/ 6 h 66"/>
                <a:gd name="T82" fmla="*/ 66 w 114"/>
                <a:gd name="T83" fmla="*/ 6 h 66"/>
                <a:gd name="T84" fmla="*/ 66 w 114"/>
                <a:gd name="T85" fmla="*/ 6 h 66"/>
                <a:gd name="T86" fmla="*/ 64 w 114"/>
                <a:gd name="T87" fmla="*/ 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14" h="66">
                  <a:moveTo>
                    <a:pt x="64" y="0"/>
                  </a:moveTo>
                  <a:lnTo>
                    <a:pt x="64" y="0"/>
                  </a:lnTo>
                  <a:lnTo>
                    <a:pt x="58" y="0"/>
                  </a:lnTo>
                  <a:lnTo>
                    <a:pt x="48" y="4"/>
                  </a:lnTo>
                  <a:lnTo>
                    <a:pt x="36" y="10"/>
                  </a:lnTo>
                  <a:lnTo>
                    <a:pt x="36" y="10"/>
                  </a:lnTo>
                  <a:lnTo>
                    <a:pt x="26" y="12"/>
                  </a:lnTo>
                  <a:lnTo>
                    <a:pt x="24" y="14"/>
                  </a:lnTo>
                  <a:lnTo>
                    <a:pt x="20" y="18"/>
                  </a:lnTo>
                  <a:lnTo>
                    <a:pt x="20" y="18"/>
                  </a:lnTo>
                  <a:lnTo>
                    <a:pt x="20" y="24"/>
                  </a:lnTo>
                  <a:lnTo>
                    <a:pt x="16" y="28"/>
                  </a:lnTo>
                  <a:lnTo>
                    <a:pt x="16" y="28"/>
                  </a:lnTo>
                  <a:lnTo>
                    <a:pt x="8" y="30"/>
                  </a:lnTo>
                  <a:lnTo>
                    <a:pt x="4" y="32"/>
                  </a:lnTo>
                  <a:lnTo>
                    <a:pt x="2" y="34"/>
                  </a:lnTo>
                  <a:lnTo>
                    <a:pt x="2" y="34"/>
                  </a:lnTo>
                  <a:lnTo>
                    <a:pt x="0" y="36"/>
                  </a:lnTo>
                  <a:lnTo>
                    <a:pt x="0" y="38"/>
                  </a:lnTo>
                  <a:lnTo>
                    <a:pt x="4" y="42"/>
                  </a:lnTo>
                  <a:lnTo>
                    <a:pt x="14" y="44"/>
                  </a:lnTo>
                  <a:lnTo>
                    <a:pt x="14" y="44"/>
                  </a:lnTo>
                  <a:lnTo>
                    <a:pt x="26" y="46"/>
                  </a:lnTo>
                  <a:lnTo>
                    <a:pt x="30" y="48"/>
                  </a:lnTo>
                  <a:lnTo>
                    <a:pt x="34" y="52"/>
                  </a:lnTo>
                  <a:lnTo>
                    <a:pt x="34" y="52"/>
                  </a:lnTo>
                  <a:lnTo>
                    <a:pt x="42" y="60"/>
                  </a:lnTo>
                  <a:lnTo>
                    <a:pt x="46" y="64"/>
                  </a:lnTo>
                  <a:lnTo>
                    <a:pt x="52" y="66"/>
                  </a:lnTo>
                  <a:lnTo>
                    <a:pt x="52" y="66"/>
                  </a:lnTo>
                  <a:lnTo>
                    <a:pt x="54" y="66"/>
                  </a:lnTo>
                  <a:lnTo>
                    <a:pt x="54" y="66"/>
                  </a:lnTo>
                  <a:lnTo>
                    <a:pt x="64" y="66"/>
                  </a:lnTo>
                  <a:lnTo>
                    <a:pt x="64" y="66"/>
                  </a:lnTo>
                  <a:lnTo>
                    <a:pt x="72" y="64"/>
                  </a:lnTo>
                  <a:lnTo>
                    <a:pt x="72" y="64"/>
                  </a:lnTo>
                  <a:lnTo>
                    <a:pt x="74" y="64"/>
                  </a:lnTo>
                  <a:lnTo>
                    <a:pt x="74" y="64"/>
                  </a:lnTo>
                  <a:lnTo>
                    <a:pt x="94" y="66"/>
                  </a:lnTo>
                  <a:lnTo>
                    <a:pt x="94" y="66"/>
                  </a:lnTo>
                  <a:lnTo>
                    <a:pt x="108" y="66"/>
                  </a:lnTo>
                  <a:lnTo>
                    <a:pt x="112" y="64"/>
                  </a:lnTo>
                  <a:lnTo>
                    <a:pt x="114" y="60"/>
                  </a:lnTo>
                  <a:lnTo>
                    <a:pt x="114" y="60"/>
                  </a:lnTo>
                  <a:lnTo>
                    <a:pt x="114" y="56"/>
                  </a:lnTo>
                  <a:lnTo>
                    <a:pt x="112" y="50"/>
                  </a:lnTo>
                  <a:lnTo>
                    <a:pt x="112" y="50"/>
                  </a:lnTo>
                  <a:lnTo>
                    <a:pt x="112" y="46"/>
                  </a:lnTo>
                  <a:lnTo>
                    <a:pt x="112" y="40"/>
                  </a:lnTo>
                  <a:lnTo>
                    <a:pt x="112" y="40"/>
                  </a:lnTo>
                  <a:lnTo>
                    <a:pt x="110" y="36"/>
                  </a:lnTo>
                  <a:lnTo>
                    <a:pt x="104" y="32"/>
                  </a:lnTo>
                  <a:lnTo>
                    <a:pt x="100" y="28"/>
                  </a:lnTo>
                  <a:lnTo>
                    <a:pt x="94" y="28"/>
                  </a:lnTo>
                  <a:lnTo>
                    <a:pt x="94" y="28"/>
                  </a:lnTo>
                  <a:lnTo>
                    <a:pt x="82" y="26"/>
                  </a:lnTo>
                  <a:lnTo>
                    <a:pt x="82" y="26"/>
                  </a:lnTo>
                  <a:lnTo>
                    <a:pt x="70" y="26"/>
                  </a:lnTo>
                  <a:lnTo>
                    <a:pt x="60" y="28"/>
                  </a:lnTo>
                  <a:lnTo>
                    <a:pt x="60" y="28"/>
                  </a:lnTo>
                  <a:lnTo>
                    <a:pt x="52" y="32"/>
                  </a:lnTo>
                  <a:lnTo>
                    <a:pt x="46" y="34"/>
                  </a:lnTo>
                  <a:lnTo>
                    <a:pt x="42" y="34"/>
                  </a:lnTo>
                  <a:lnTo>
                    <a:pt x="42" y="34"/>
                  </a:lnTo>
                  <a:lnTo>
                    <a:pt x="40" y="34"/>
                  </a:lnTo>
                  <a:lnTo>
                    <a:pt x="40" y="34"/>
                  </a:lnTo>
                  <a:lnTo>
                    <a:pt x="36" y="32"/>
                  </a:lnTo>
                  <a:lnTo>
                    <a:pt x="34" y="30"/>
                  </a:lnTo>
                  <a:lnTo>
                    <a:pt x="32" y="26"/>
                  </a:lnTo>
                  <a:lnTo>
                    <a:pt x="34" y="20"/>
                  </a:lnTo>
                  <a:lnTo>
                    <a:pt x="34" y="20"/>
                  </a:lnTo>
                  <a:lnTo>
                    <a:pt x="54" y="20"/>
                  </a:lnTo>
                  <a:lnTo>
                    <a:pt x="64" y="20"/>
                  </a:lnTo>
                  <a:lnTo>
                    <a:pt x="72" y="18"/>
                  </a:lnTo>
                  <a:lnTo>
                    <a:pt x="72" y="18"/>
                  </a:lnTo>
                  <a:lnTo>
                    <a:pt x="74" y="18"/>
                  </a:lnTo>
                  <a:lnTo>
                    <a:pt x="74" y="18"/>
                  </a:lnTo>
                  <a:lnTo>
                    <a:pt x="78" y="16"/>
                  </a:lnTo>
                  <a:lnTo>
                    <a:pt x="80" y="14"/>
                  </a:lnTo>
                  <a:lnTo>
                    <a:pt x="78" y="10"/>
                  </a:lnTo>
                  <a:lnTo>
                    <a:pt x="76" y="10"/>
                  </a:lnTo>
                  <a:lnTo>
                    <a:pt x="70" y="6"/>
                  </a:lnTo>
                  <a:lnTo>
                    <a:pt x="66" y="6"/>
                  </a:lnTo>
                  <a:lnTo>
                    <a:pt x="66" y="6"/>
                  </a:lnTo>
                  <a:lnTo>
                    <a:pt x="66" y="6"/>
                  </a:lnTo>
                  <a:lnTo>
                    <a:pt x="66" y="6"/>
                  </a:lnTo>
                  <a:lnTo>
                    <a:pt x="66" y="0"/>
                  </a:lnTo>
                  <a:lnTo>
                    <a:pt x="6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27" name="Freeform 25"/>
            <p:cNvSpPr>
              <a:spLocks/>
            </p:cNvSpPr>
            <p:nvPr/>
          </p:nvSpPr>
          <p:spPr bwMode="auto">
            <a:xfrm>
              <a:off x="2738" y="1140"/>
              <a:ext cx="62" cy="50"/>
            </a:xfrm>
            <a:custGeom>
              <a:avLst/>
              <a:gdLst>
                <a:gd name="T0" fmla="*/ 34 w 62"/>
                <a:gd name="T1" fmla="*/ 0 h 50"/>
                <a:gd name="T2" fmla="*/ 34 w 62"/>
                <a:gd name="T3" fmla="*/ 0 h 50"/>
                <a:gd name="T4" fmla="*/ 30 w 62"/>
                <a:gd name="T5" fmla="*/ 0 h 50"/>
                <a:gd name="T6" fmla="*/ 30 w 62"/>
                <a:gd name="T7" fmla="*/ 0 h 50"/>
                <a:gd name="T8" fmla="*/ 26 w 62"/>
                <a:gd name="T9" fmla="*/ 4 h 50"/>
                <a:gd name="T10" fmla="*/ 22 w 62"/>
                <a:gd name="T11" fmla="*/ 6 h 50"/>
                <a:gd name="T12" fmla="*/ 20 w 62"/>
                <a:gd name="T13" fmla="*/ 10 h 50"/>
                <a:gd name="T14" fmla="*/ 14 w 62"/>
                <a:gd name="T15" fmla="*/ 14 h 50"/>
                <a:gd name="T16" fmla="*/ 14 w 62"/>
                <a:gd name="T17" fmla="*/ 14 h 50"/>
                <a:gd name="T18" fmla="*/ 6 w 62"/>
                <a:gd name="T19" fmla="*/ 16 h 50"/>
                <a:gd name="T20" fmla="*/ 0 w 62"/>
                <a:gd name="T21" fmla="*/ 18 h 50"/>
                <a:gd name="T22" fmla="*/ 0 w 62"/>
                <a:gd name="T23" fmla="*/ 22 h 50"/>
                <a:gd name="T24" fmla="*/ 0 w 62"/>
                <a:gd name="T25" fmla="*/ 22 h 50"/>
                <a:gd name="T26" fmla="*/ 2 w 62"/>
                <a:gd name="T27" fmla="*/ 26 h 50"/>
                <a:gd name="T28" fmla="*/ 10 w 62"/>
                <a:gd name="T29" fmla="*/ 32 h 50"/>
                <a:gd name="T30" fmla="*/ 22 w 62"/>
                <a:gd name="T31" fmla="*/ 42 h 50"/>
                <a:gd name="T32" fmla="*/ 22 w 62"/>
                <a:gd name="T33" fmla="*/ 42 h 50"/>
                <a:gd name="T34" fmla="*/ 28 w 62"/>
                <a:gd name="T35" fmla="*/ 48 h 50"/>
                <a:gd name="T36" fmla="*/ 32 w 62"/>
                <a:gd name="T37" fmla="*/ 50 h 50"/>
                <a:gd name="T38" fmla="*/ 32 w 62"/>
                <a:gd name="T39" fmla="*/ 50 h 50"/>
                <a:gd name="T40" fmla="*/ 36 w 62"/>
                <a:gd name="T41" fmla="*/ 48 h 50"/>
                <a:gd name="T42" fmla="*/ 38 w 62"/>
                <a:gd name="T43" fmla="*/ 46 h 50"/>
                <a:gd name="T44" fmla="*/ 38 w 62"/>
                <a:gd name="T45" fmla="*/ 46 h 50"/>
                <a:gd name="T46" fmla="*/ 42 w 62"/>
                <a:gd name="T47" fmla="*/ 44 h 50"/>
                <a:gd name="T48" fmla="*/ 44 w 62"/>
                <a:gd name="T49" fmla="*/ 40 h 50"/>
                <a:gd name="T50" fmla="*/ 44 w 62"/>
                <a:gd name="T51" fmla="*/ 40 h 50"/>
                <a:gd name="T52" fmla="*/ 48 w 62"/>
                <a:gd name="T53" fmla="*/ 38 h 50"/>
                <a:gd name="T54" fmla="*/ 52 w 62"/>
                <a:gd name="T55" fmla="*/ 36 h 50"/>
                <a:gd name="T56" fmla="*/ 52 w 62"/>
                <a:gd name="T57" fmla="*/ 36 h 50"/>
                <a:gd name="T58" fmla="*/ 58 w 62"/>
                <a:gd name="T59" fmla="*/ 34 h 50"/>
                <a:gd name="T60" fmla="*/ 62 w 62"/>
                <a:gd name="T61" fmla="*/ 30 h 50"/>
                <a:gd name="T62" fmla="*/ 62 w 62"/>
                <a:gd name="T63" fmla="*/ 26 h 50"/>
                <a:gd name="T64" fmla="*/ 60 w 62"/>
                <a:gd name="T65" fmla="*/ 22 h 50"/>
                <a:gd name="T66" fmla="*/ 60 w 62"/>
                <a:gd name="T67" fmla="*/ 22 h 50"/>
                <a:gd name="T68" fmla="*/ 56 w 62"/>
                <a:gd name="T69" fmla="*/ 18 h 50"/>
                <a:gd name="T70" fmla="*/ 50 w 62"/>
                <a:gd name="T71" fmla="*/ 16 h 50"/>
                <a:gd name="T72" fmla="*/ 42 w 62"/>
                <a:gd name="T73" fmla="*/ 12 h 50"/>
                <a:gd name="T74" fmla="*/ 42 w 62"/>
                <a:gd name="T75" fmla="*/ 12 h 50"/>
                <a:gd name="T76" fmla="*/ 38 w 62"/>
                <a:gd name="T77" fmla="*/ 8 h 50"/>
                <a:gd name="T78" fmla="*/ 38 w 62"/>
                <a:gd name="T79" fmla="*/ 4 h 50"/>
                <a:gd name="T80" fmla="*/ 36 w 62"/>
                <a:gd name="T81" fmla="*/ 2 h 50"/>
                <a:gd name="T82" fmla="*/ 34 w 62"/>
                <a:gd name="T8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2" h="50">
                  <a:moveTo>
                    <a:pt x="34" y="0"/>
                  </a:moveTo>
                  <a:lnTo>
                    <a:pt x="34" y="0"/>
                  </a:lnTo>
                  <a:lnTo>
                    <a:pt x="30" y="0"/>
                  </a:lnTo>
                  <a:lnTo>
                    <a:pt x="30" y="0"/>
                  </a:lnTo>
                  <a:lnTo>
                    <a:pt x="26" y="4"/>
                  </a:lnTo>
                  <a:lnTo>
                    <a:pt x="22" y="6"/>
                  </a:lnTo>
                  <a:lnTo>
                    <a:pt x="20" y="10"/>
                  </a:lnTo>
                  <a:lnTo>
                    <a:pt x="14" y="14"/>
                  </a:lnTo>
                  <a:lnTo>
                    <a:pt x="14" y="14"/>
                  </a:lnTo>
                  <a:lnTo>
                    <a:pt x="6" y="16"/>
                  </a:lnTo>
                  <a:lnTo>
                    <a:pt x="0" y="18"/>
                  </a:lnTo>
                  <a:lnTo>
                    <a:pt x="0" y="22"/>
                  </a:lnTo>
                  <a:lnTo>
                    <a:pt x="0" y="22"/>
                  </a:lnTo>
                  <a:lnTo>
                    <a:pt x="2" y="26"/>
                  </a:lnTo>
                  <a:lnTo>
                    <a:pt x="10" y="32"/>
                  </a:lnTo>
                  <a:lnTo>
                    <a:pt x="22" y="42"/>
                  </a:lnTo>
                  <a:lnTo>
                    <a:pt x="22" y="42"/>
                  </a:lnTo>
                  <a:lnTo>
                    <a:pt x="28" y="48"/>
                  </a:lnTo>
                  <a:lnTo>
                    <a:pt x="32" y="50"/>
                  </a:lnTo>
                  <a:lnTo>
                    <a:pt x="32" y="50"/>
                  </a:lnTo>
                  <a:lnTo>
                    <a:pt x="36" y="48"/>
                  </a:lnTo>
                  <a:lnTo>
                    <a:pt x="38" y="46"/>
                  </a:lnTo>
                  <a:lnTo>
                    <a:pt x="38" y="46"/>
                  </a:lnTo>
                  <a:lnTo>
                    <a:pt x="42" y="44"/>
                  </a:lnTo>
                  <a:lnTo>
                    <a:pt x="44" y="40"/>
                  </a:lnTo>
                  <a:lnTo>
                    <a:pt x="44" y="40"/>
                  </a:lnTo>
                  <a:lnTo>
                    <a:pt x="48" y="38"/>
                  </a:lnTo>
                  <a:lnTo>
                    <a:pt x="52" y="36"/>
                  </a:lnTo>
                  <a:lnTo>
                    <a:pt x="52" y="36"/>
                  </a:lnTo>
                  <a:lnTo>
                    <a:pt x="58" y="34"/>
                  </a:lnTo>
                  <a:lnTo>
                    <a:pt x="62" y="30"/>
                  </a:lnTo>
                  <a:lnTo>
                    <a:pt x="62" y="26"/>
                  </a:lnTo>
                  <a:lnTo>
                    <a:pt x="60" y="22"/>
                  </a:lnTo>
                  <a:lnTo>
                    <a:pt x="60" y="22"/>
                  </a:lnTo>
                  <a:lnTo>
                    <a:pt x="56" y="18"/>
                  </a:lnTo>
                  <a:lnTo>
                    <a:pt x="50" y="16"/>
                  </a:lnTo>
                  <a:lnTo>
                    <a:pt x="42" y="12"/>
                  </a:lnTo>
                  <a:lnTo>
                    <a:pt x="42" y="12"/>
                  </a:lnTo>
                  <a:lnTo>
                    <a:pt x="38" y="8"/>
                  </a:lnTo>
                  <a:lnTo>
                    <a:pt x="38" y="4"/>
                  </a:lnTo>
                  <a:lnTo>
                    <a:pt x="36" y="2"/>
                  </a:lnTo>
                  <a:lnTo>
                    <a:pt x="34"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28" name="Freeform 26"/>
            <p:cNvSpPr>
              <a:spLocks/>
            </p:cNvSpPr>
            <p:nvPr/>
          </p:nvSpPr>
          <p:spPr bwMode="auto">
            <a:xfrm>
              <a:off x="2738" y="1140"/>
              <a:ext cx="62" cy="50"/>
            </a:xfrm>
            <a:custGeom>
              <a:avLst/>
              <a:gdLst>
                <a:gd name="T0" fmla="*/ 34 w 62"/>
                <a:gd name="T1" fmla="*/ 0 h 50"/>
                <a:gd name="T2" fmla="*/ 34 w 62"/>
                <a:gd name="T3" fmla="*/ 0 h 50"/>
                <a:gd name="T4" fmla="*/ 30 w 62"/>
                <a:gd name="T5" fmla="*/ 0 h 50"/>
                <a:gd name="T6" fmla="*/ 30 w 62"/>
                <a:gd name="T7" fmla="*/ 0 h 50"/>
                <a:gd name="T8" fmla="*/ 26 w 62"/>
                <a:gd name="T9" fmla="*/ 4 h 50"/>
                <a:gd name="T10" fmla="*/ 22 w 62"/>
                <a:gd name="T11" fmla="*/ 6 h 50"/>
                <a:gd name="T12" fmla="*/ 20 w 62"/>
                <a:gd name="T13" fmla="*/ 10 h 50"/>
                <a:gd name="T14" fmla="*/ 14 w 62"/>
                <a:gd name="T15" fmla="*/ 14 h 50"/>
                <a:gd name="T16" fmla="*/ 14 w 62"/>
                <a:gd name="T17" fmla="*/ 14 h 50"/>
                <a:gd name="T18" fmla="*/ 6 w 62"/>
                <a:gd name="T19" fmla="*/ 16 h 50"/>
                <a:gd name="T20" fmla="*/ 0 w 62"/>
                <a:gd name="T21" fmla="*/ 18 h 50"/>
                <a:gd name="T22" fmla="*/ 0 w 62"/>
                <a:gd name="T23" fmla="*/ 22 h 50"/>
                <a:gd name="T24" fmla="*/ 0 w 62"/>
                <a:gd name="T25" fmla="*/ 22 h 50"/>
                <a:gd name="T26" fmla="*/ 2 w 62"/>
                <a:gd name="T27" fmla="*/ 26 h 50"/>
                <a:gd name="T28" fmla="*/ 10 w 62"/>
                <a:gd name="T29" fmla="*/ 32 h 50"/>
                <a:gd name="T30" fmla="*/ 22 w 62"/>
                <a:gd name="T31" fmla="*/ 42 h 50"/>
                <a:gd name="T32" fmla="*/ 22 w 62"/>
                <a:gd name="T33" fmla="*/ 42 h 50"/>
                <a:gd name="T34" fmla="*/ 28 w 62"/>
                <a:gd name="T35" fmla="*/ 48 h 50"/>
                <a:gd name="T36" fmla="*/ 32 w 62"/>
                <a:gd name="T37" fmla="*/ 50 h 50"/>
                <a:gd name="T38" fmla="*/ 32 w 62"/>
                <a:gd name="T39" fmla="*/ 50 h 50"/>
                <a:gd name="T40" fmla="*/ 36 w 62"/>
                <a:gd name="T41" fmla="*/ 48 h 50"/>
                <a:gd name="T42" fmla="*/ 38 w 62"/>
                <a:gd name="T43" fmla="*/ 46 h 50"/>
                <a:gd name="T44" fmla="*/ 38 w 62"/>
                <a:gd name="T45" fmla="*/ 46 h 50"/>
                <a:gd name="T46" fmla="*/ 42 w 62"/>
                <a:gd name="T47" fmla="*/ 44 h 50"/>
                <a:gd name="T48" fmla="*/ 44 w 62"/>
                <a:gd name="T49" fmla="*/ 40 h 50"/>
                <a:gd name="T50" fmla="*/ 44 w 62"/>
                <a:gd name="T51" fmla="*/ 40 h 50"/>
                <a:gd name="T52" fmla="*/ 48 w 62"/>
                <a:gd name="T53" fmla="*/ 38 h 50"/>
                <a:gd name="T54" fmla="*/ 52 w 62"/>
                <a:gd name="T55" fmla="*/ 36 h 50"/>
                <a:gd name="T56" fmla="*/ 52 w 62"/>
                <a:gd name="T57" fmla="*/ 36 h 50"/>
                <a:gd name="T58" fmla="*/ 58 w 62"/>
                <a:gd name="T59" fmla="*/ 34 h 50"/>
                <a:gd name="T60" fmla="*/ 62 w 62"/>
                <a:gd name="T61" fmla="*/ 30 h 50"/>
                <a:gd name="T62" fmla="*/ 62 w 62"/>
                <a:gd name="T63" fmla="*/ 26 h 50"/>
                <a:gd name="T64" fmla="*/ 60 w 62"/>
                <a:gd name="T65" fmla="*/ 22 h 50"/>
                <a:gd name="T66" fmla="*/ 60 w 62"/>
                <a:gd name="T67" fmla="*/ 22 h 50"/>
                <a:gd name="T68" fmla="*/ 56 w 62"/>
                <a:gd name="T69" fmla="*/ 18 h 50"/>
                <a:gd name="T70" fmla="*/ 50 w 62"/>
                <a:gd name="T71" fmla="*/ 16 h 50"/>
                <a:gd name="T72" fmla="*/ 42 w 62"/>
                <a:gd name="T73" fmla="*/ 12 h 50"/>
                <a:gd name="T74" fmla="*/ 42 w 62"/>
                <a:gd name="T75" fmla="*/ 12 h 50"/>
                <a:gd name="T76" fmla="*/ 38 w 62"/>
                <a:gd name="T77" fmla="*/ 8 h 50"/>
                <a:gd name="T78" fmla="*/ 38 w 62"/>
                <a:gd name="T79" fmla="*/ 4 h 50"/>
                <a:gd name="T80" fmla="*/ 36 w 62"/>
                <a:gd name="T81" fmla="*/ 2 h 50"/>
                <a:gd name="T82" fmla="*/ 34 w 62"/>
                <a:gd name="T8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2" h="50">
                  <a:moveTo>
                    <a:pt x="34" y="0"/>
                  </a:moveTo>
                  <a:lnTo>
                    <a:pt x="34" y="0"/>
                  </a:lnTo>
                  <a:lnTo>
                    <a:pt x="30" y="0"/>
                  </a:lnTo>
                  <a:lnTo>
                    <a:pt x="30" y="0"/>
                  </a:lnTo>
                  <a:lnTo>
                    <a:pt x="26" y="4"/>
                  </a:lnTo>
                  <a:lnTo>
                    <a:pt x="22" y="6"/>
                  </a:lnTo>
                  <a:lnTo>
                    <a:pt x="20" y="10"/>
                  </a:lnTo>
                  <a:lnTo>
                    <a:pt x="14" y="14"/>
                  </a:lnTo>
                  <a:lnTo>
                    <a:pt x="14" y="14"/>
                  </a:lnTo>
                  <a:lnTo>
                    <a:pt x="6" y="16"/>
                  </a:lnTo>
                  <a:lnTo>
                    <a:pt x="0" y="18"/>
                  </a:lnTo>
                  <a:lnTo>
                    <a:pt x="0" y="22"/>
                  </a:lnTo>
                  <a:lnTo>
                    <a:pt x="0" y="22"/>
                  </a:lnTo>
                  <a:lnTo>
                    <a:pt x="2" y="26"/>
                  </a:lnTo>
                  <a:lnTo>
                    <a:pt x="10" y="32"/>
                  </a:lnTo>
                  <a:lnTo>
                    <a:pt x="22" y="42"/>
                  </a:lnTo>
                  <a:lnTo>
                    <a:pt x="22" y="42"/>
                  </a:lnTo>
                  <a:lnTo>
                    <a:pt x="28" y="48"/>
                  </a:lnTo>
                  <a:lnTo>
                    <a:pt x="32" y="50"/>
                  </a:lnTo>
                  <a:lnTo>
                    <a:pt x="32" y="50"/>
                  </a:lnTo>
                  <a:lnTo>
                    <a:pt x="36" y="48"/>
                  </a:lnTo>
                  <a:lnTo>
                    <a:pt x="38" y="46"/>
                  </a:lnTo>
                  <a:lnTo>
                    <a:pt x="38" y="46"/>
                  </a:lnTo>
                  <a:lnTo>
                    <a:pt x="42" y="44"/>
                  </a:lnTo>
                  <a:lnTo>
                    <a:pt x="44" y="40"/>
                  </a:lnTo>
                  <a:lnTo>
                    <a:pt x="44" y="40"/>
                  </a:lnTo>
                  <a:lnTo>
                    <a:pt x="48" y="38"/>
                  </a:lnTo>
                  <a:lnTo>
                    <a:pt x="52" y="36"/>
                  </a:lnTo>
                  <a:lnTo>
                    <a:pt x="52" y="36"/>
                  </a:lnTo>
                  <a:lnTo>
                    <a:pt x="58" y="34"/>
                  </a:lnTo>
                  <a:lnTo>
                    <a:pt x="62" y="30"/>
                  </a:lnTo>
                  <a:lnTo>
                    <a:pt x="62" y="26"/>
                  </a:lnTo>
                  <a:lnTo>
                    <a:pt x="60" y="22"/>
                  </a:lnTo>
                  <a:lnTo>
                    <a:pt x="60" y="22"/>
                  </a:lnTo>
                  <a:lnTo>
                    <a:pt x="56" y="18"/>
                  </a:lnTo>
                  <a:lnTo>
                    <a:pt x="50" y="16"/>
                  </a:lnTo>
                  <a:lnTo>
                    <a:pt x="42" y="12"/>
                  </a:lnTo>
                  <a:lnTo>
                    <a:pt x="42" y="12"/>
                  </a:lnTo>
                  <a:lnTo>
                    <a:pt x="38" y="8"/>
                  </a:lnTo>
                  <a:lnTo>
                    <a:pt x="38" y="4"/>
                  </a:lnTo>
                  <a:lnTo>
                    <a:pt x="36" y="2"/>
                  </a:lnTo>
                  <a:lnTo>
                    <a:pt x="3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29" name="Freeform 27"/>
            <p:cNvSpPr>
              <a:spLocks/>
            </p:cNvSpPr>
            <p:nvPr/>
          </p:nvSpPr>
          <p:spPr bwMode="auto">
            <a:xfrm>
              <a:off x="2818" y="1152"/>
              <a:ext cx="34" cy="24"/>
            </a:xfrm>
            <a:custGeom>
              <a:avLst/>
              <a:gdLst>
                <a:gd name="T0" fmla="*/ 14 w 34"/>
                <a:gd name="T1" fmla="*/ 0 h 24"/>
                <a:gd name="T2" fmla="*/ 14 w 34"/>
                <a:gd name="T3" fmla="*/ 0 h 24"/>
                <a:gd name="T4" fmla="*/ 10 w 34"/>
                <a:gd name="T5" fmla="*/ 0 h 24"/>
                <a:gd name="T6" fmla="*/ 6 w 34"/>
                <a:gd name="T7" fmla="*/ 2 h 24"/>
                <a:gd name="T8" fmla="*/ 6 w 34"/>
                <a:gd name="T9" fmla="*/ 2 h 24"/>
                <a:gd name="T10" fmla="*/ 2 w 34"/>
                <a:gd name="T11" fmla="*/ 12 h 24"/>
                <a:gd name="T12" fmla="*/ 0 w 34"/>
                <a:gd name="T13" fmla="*/ 18 h 24"/>
                <a:gd name="T14" fmla="*/ 2 w 34"/>
                <a:gd name="T15" fmla="*/ 22 h 24"/>
                <a:gd name="T16" fmla="*/ 2 w 34"/>
                <a:gd name="T17" fmla="*/ 22 h 24"/>
                <a:gd name="T18" fmla="*/ 14 w 34"/>
                <a:gd name="T19" fmla="*/ 24 h 24"/>
                <a:gd name="T20" fmla="*/ 14 w 34"/>
                <a:gd name="T21" fmla="*/ 24 h 24"/>
                <a:gd name="T22" fmla="*/ 22 w 34"/>
                <a:gd name="T23" fmla="*/ 24 h 24"/>
                <a:gd name="T24" fmla="*/ 28 w 34"/>
                <a:gd name="T25" fmla="*/ 22 h 24"/>
                <a:gd name="T26" fmla="*/ 32 w 34"/>
                <a:gd name="T27" fmla="*/ 18 h 24"/>
                <a:gd name="T28" fmla="*/ 34 w 34"/>
                <a:gd name="T29" fmla="*/ 14 h 24"/>
                <a:gd name="T30" fmla="*/ 34 w 34"/>
                <a:gd name="T31" fmla="*/ 14 h 24"/>
                <a:gd name="T32" fmla="*/ 32 w 34"/>
                <a:gd name="T33" fmla="*/ 8 h 24"/>
                <a:gd name="T34" fmla="*/ 26 w 34"/>
                <a:gd name="T35" fmla="*/ 4 h 24"/>
                <a:gd name="T36" fmla="*/ 20 w 34"/>
                <a:gd name="T37" fmla="*/ 2 h 24"/>
                <a:gd name="T38" fmla="*/ 14 w 34"/>
                <a:gd name="T3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4" h="24">
                  <a:moveTo>
                    <a:pt x="14" y="0"/>
                  </a:moveTo>
                  <a:lnTo>
                    <a:pt x="14" y="0"/>
                  </a:lnTo>
                  <a:lnTo>
                    <a:pt x="10" y="0"/>
                  </a:lnTo>
                  <a:lnTo>
                    <a:pt x="6" y="2"/>
                  </a:lnTo>
                  <a:lnTo>
                    <a:pt x="6" y="2"/>
                  </a:lnTo>
                  <a:lnTo>
                    <a:pt x="2" y="12"/>
                  </a:lnTo>
                  <a:lnTo>
                    <a:pt x="0" y="18"/>
                  </a:lnTo>
                  <a:lnTo>
                    <a:pt x="2" y="22"/>
                  </a:lnTo>
                  <a:lnTo>
                    <a:pt x="2" y="22"/>
                  </a:lnTo>
                  <a:lnTo>
                    <a:pt x="14" y="24"/>
                  </a:lnTo>
                  <a:lnTo>
                    <a:pt x="14" y="24"/>
                  </a:lnTo>
                  <a:lnTo>
                    <a:pt x="22" y="24"/>
                  </a:lnTo>
                  <a:lnTo>
                    <a:pt x="28" y="22"/>
                  </a:lnTo>
                  <a:lnTo>
                    <a:pt x="32" y="18"/>
                  </a:lnTo>
                  <a:lnTo>
                    <a:pt x="34" y="14"/>
                  </a:lnTo>
                  <a:lnTo>
                    <a:pt x="34" y="14"/>
                  </a:lnTo>
                  <a:lnTo>
                    <a:pt x="32" y="8"/>
                  </a:lnTo>
                  <a:lnTo>
                    <a:pt x="26" y="4"/>
                  </a:lnTo>
                  <a:lnTo>
                    <a:pt x="20" y="2"/>
                  </a:lnTo>
                  <a:lnTo>
                    <a:pt x="14"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30" name="Freeform 28"/>
            <p:cNvSpPr>
              <a:spLocks/>
            </p:cNvSpPr>
            <p:nvPr/>
          </p:nvSpPr>
          <p:spPr bwMode="auto">
            <a:xfrm>
              <a:off x="2818" y="1152"/>
              <a:ext cx="34" cy="24"/>
            </a:xfrm>
            <a:custGeom>
              <a:avLst/>
              <a:gdLst>
                <a:gd name="T0" fmla="*/ 14 w 34"/>
                <a:gd name="T1" fmla="*/ 0 h 24"/>
                <a:gd name="T2" fmla="*/ 14 w 34"/>
                <a:gd name="T3" fmla="*/ 0 h 24"/>
                <a:gd name="T4" fmla="*/ 10 w 34"/>
                <a:gd name="T5" fmla="*/ 0 h 24"/>
                <a:gd name="T6" fmla="*/ 6 w 34"/>
                <a:gd name="T7" fmla="*/ 2 h 24"/>
                <a:gd name="T8" fmla="*/ 6 w 34"/>
                <a:gd name="T9" fmla="*/ 2 h 24"/>
                <a:gd name="T10" fmla="*/ 2 w 34"/>
                <a:gd name="T11" fmla="*/ 12 h 24"/>
                <a:gd name="T12" fmla="*/ 0 w 34"/>
                <a:gd name="T13" fmla="*/ 18 h 24"/>
                <a:gd name="T14" fmla="*/ 2 w 34"/>
                <a:gd name="T15" fmla="*/ 22 h 24"/>
                <a:gd name="T16" fmla="*/ 2 w 34"/>
                <a:gd name="T17" fmla="*/ 22 h 24"/>
                <a:gd name="T18" fmla="*/ 14 w 34"/>
                <a:gd name="T19" fmla="*/ 24 h 24"/>
                <a:gd name="T20" fmla="*/ 14 w 34"/>
                <a:gd name="T21" fmla="*/ 24 h 24"/>
                <a:gd name="T22" fmla="*/ 22 w 34"/>
                <a:gd name="T23" fmla="*/ 24 h 24"/>
                <a:gd name="T24" fmla="*/ 28 w 34"/>
                <a:gd name="T25" fmla="*/ 22 h 24"/>
                <a:gd name="T26" fmla="*/ 32 w 34"/>
                <a:gd name="T27" fmla="*/ 18 h 24"/>
                <a:gd name="T28" fmla="*/ 34 w 34"/>
                <a:gd name="T29" fmla="*/ 14 h 24"/>
                <a:gd name="T30" fmla="*/ 34 w 34"/>
                <a:gd name="T31" fmla="*/ 14 h 24"/>
                <a:gd name="T32" fmla="*/ 32 w 34"/>
                <a:gd name="T33" fmla="*/ 8 h 24"/>
                <a:gd name="T34" fmla="*/ 26 w 34"/>
                <a:gd name="T35" fmla="*/ 4 h 24"/>
                <a:gd name="T36" fmla="*/ 20 w 34"/>
                <a:gd name="T37" fmla="*/ 2 h 24"/>
                <a:gd name="T38" fmla="*/ 14 w 34"/>
                <a:gd name="T3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4" h="24">
                  <a:moveTo>
                    <a:pt x="14" y="0"/>
                  </a:moveTo>
                  <a:lnTo>
                    <a:pt x="14" y="0"/>
                  </a:lnTo>
                  <a:lnTo>
                    <a:pt x="10" y="0"/>
                  </a:lnTo>
                  <a:lnTo>
                    <a:pt x="6" y="2"/>
                  </a:lnTo>
                  <a:lnTo>
                    <a:pt x="6" y="2"/>
                  </a:lnTo>
                  <a:lnTo>
                    <a:pt x="2" y="12"/>
                  </a:lnTo>
                  <a:lnTo>
                    <a:pt x="0" y="18"/>
                  </a:lnTo>
                  <a:lnTo>
                    <a:pt x="2" y="22"/>
                  </a:lnTo>
                  <a:lnTo>
                    <a:pt x="2" y="22"/>
                  </a:lnTo>
                  <a:lnTo>
                    <a:pt x="14" y="24"/>
                  </a:lnTo>
                  <a:lnTo>
                    <a:pt x="14" y="24"/>
                  </a:lnTo>
                  <a:lnTo>
                    <a:pt x="22" y="24"/>
                  </a:lnTo>
                  <a:lnTo>
                    <a:pt x="28" y="22"/>
                  </a:lnTo>
                  <a:lnTo>
                    <a:pt x="32" y="18"/>
                  </a:lnTo>
                  <a:lnTo>
                    <a:pt x="34" y="14"/>
                  </a:lnTo>
                  <a:lnTo>
                    <a:pt x="34" y="14"/>
                  </a:lnTo>
                  <a:lnTo>
                    <a:pt x="32" y="8"/>
                  </a:lnTo>
                  <a:lnTo>
                    <a:pt x="26" y="4"/>
                  </a:lnTo>
                  <a:lnTo>
                    <a:pt x="20" y="2"/>
                  </a:lnTo>
                  <a:lnTo>
                    <a:pt x="1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31" name="Freeform 29"/>
            <p:cNvSpPr>
              <a:spLocks/>
            </p:cNvSpPr>
            <p:nvPr/>
          </p:nvSpPr>
          <p:spPr bwMode="auto">
            <a:xfrm>
              <a:off x="2868" y="1162"/>
              <a:ext cx="50" cy="30"/>
            </a:xfrm>
            <a:custGeom>
              <a:avLst/>
              <a:gdLst>
                <a:gd name="T0" fmla="*/ 16 w 50"/>
                <a:gd name="T1" fmla="*/ 0 h 30"/>
                <a:gd name="T2" fmla="*/ 16 w 50"/>
                <a:gd name="T3" fmla="*/ 0 h 30"/>
                <a:gd name="T4" fmla="*/ 6 w 50"/>
                <a:gd name="T5" fmla="*/ 2 h 30"/>
                <a:gd name="T6" fmla="*/ 2 w 50"/>
                <a:gd name="T7" fmla="*/ 4 h 30"/>
                <a:gd name="T8" fmla="*/ 0 w 50"/>
                <a:gd name="T9" fmla="*/ 6 h 30"/>
                <a:gd name="T10" fmla="*/ 0 w 50"/>
                <a:gd name="T11" fmla="*/ 6 h 30"/>
                <a:gd name="T12" fmla="*/ 2 w 50"/>
                <a:gd name="T13" fmla="*/ 10 h 30"/>
                <a:gd name="T14" fmla="*/ 4 w 50"/>
                <a:gd name="T15" fmla="*/ 14 h 30"/>
                <a:gd name="T16" fmla="*/ 10 w 50"/>
                <a:gd name="T17" fmla="*/ 18 h 30"/>
                <a:gd name="T18" fmla="*/ 10 w 50"/>
                <a:gd name="T19" fmla="*/ 18 h 30"/>
                <a:gd name="T20" fmla="*/ 26 w 50"/>
                <a:gd name="T21" fmla="*/ 26 h 30"/>
                <a:gd name="T22" fmla="*/ 26 w 50"/>
                <a:gd name="T23" fmla="*/ 26 h 30"/>
                <a:gd name="T24" fmla="*/ 32 w 50"/>
                <a:gd name="T25" fmla="*/ 28 h 30"/>
                <a:gd name="T26" fmla="*/ 38 w 50"/>
                <a:gd name="T27" fmla="*/ 30 h 30"/>
                <a:gd name="T28" fmla="*/ 38 w 50"/>
                <a:gd name="T29" fmla="*/ 30 h 30"/>
                <a:gd name="T30" fmla="*/ 42 w 50"/>
                <a:gd name="T31" fmla="*/ 30 h 30"/>
                <a:gd name="T32" fmla="*/ 42 w 50"/>
                <a:gd name="T33" fmla="*/ 30 h 30"/>
                <a:gd name="T34" fmla="*/ 48 w 50"/>
                <a:gd name="T35" fmla="*/ 28 h 30"/>
                <a:gd name="T36" fmla="*/ 50 w 50"/>
                <a:gd name="T37" fmla="*/ 26 h 30"/>
                <a:gd name="T38" fmla="*/ 50 w 50"/>
                <a:gd name="T39" fmla="*/ 24 h 30"/>
                <a:gd name="T40" fmla="*/ 46 w 50"/>
                <a:gd name="T41" fmla="*/ 22 h 30"/>
                <a:gd name="T42" fmla="*/ 40 w 50"/>
                <a:gd name="T43" fmla="*/ 16 h 30"/>
                <a:gd name="T44" fmla="*/ 32 w 50"/>
                <a:gd name="T45" fmla="*/ 14 h 30"/>
                <a:gd name="T46" fmla="*/ 32 w 50"/>
                <a:gd name="T47" fmla="*/ 14 h 30"/>
                <a:gd name="T48" fmla="*/ 28 w 50"/>
                <a:gd name="T49" fmla="*/ 10 h 30"/>
                <a:gd name="T50" fmla="*/ 24 w 50"/>
                <a:gd name="T51" fmla="*/ 6 h 30"/>
                <a:gd name="T52" fmla="*/ 22 w 50"/>
                <a:gd name="T53" fmla="*/ 2 h 30"/>
                <a:gd name="T54" fmla="*/ 18 w 50"/>
                <a:gd name="T55" fmla="*/ 0 h 30"/>
                <a:gd name="T56" fmla="*/ 18 w 50"/>
                <a:gd name="T57" fmla="*/ 0 h 30"/>
                <a:gd name="T58" fmla="*/ 16 w 50"/>
                <a:gd name="T59"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0" h="30">
                  <a:moveTo>
                    <a:pt x="16" y="0"/>
                  </a:moveTo>
                  <a:lnTo>
                    <a:pt x="16" y="0"/>
                  </a:lnTo>
                  <a:lnTo>
                    <a:pt x="6" y="2"/>
                  </a:lnTo>
                  <a:lnTo>
                    <a:pt x="2" y="4"/>
                  </a:lnTo>
                  <a:lnTo>
                    <a:pt x="0" y="6"/>
                  </a:lnTo>
                  <a:lnTo>
                    <a:pt x="0" y="6"/>
                  </a:lnTo>
                  <a:lnTo>
                    <a:pt x="2" y="10"/>
                  </a:lnTo>
                  <a:lnTo>
                    <a:pt x="4" y="14"/>
                  </a:lnTo>
                  <a:lnTo>
                    <a:pt x="10" y="18"/>
                  </a:lnTo>
                  <a:lnTo>
                    <a:pt x="10" y="18"/>
                  </a:lnTo>
                  <a:lnTo>
                    <a:pt x="26" y="26"/>
                  </a:lnTo>
                  <a:lnTo>
                    <a:pt x="26" y="26"/>
                  </a:lnTo>
                  <a:lnTo>
                    <a:pt x="32" y="28"/>
                  </a:lnTo>
                  <a:lnTo>
                    <a:pt x="38" y="30"/>
                  </a:lnTo>
                  <a:lnTo>
                    <a:pt x="38" y="30"/>
                  </a:lnTo>
                  <a:lnTo>
                    <a:pt x="42" y="30"/>
                  </a:lnTo>
                  <a:lnTo>
                    <a:pt x="42" y="30"/>
                  </a:lnTo>
                  <a:lnTo>
                    <a:pt x="48" y="28"/>
                  </a:lnTo>
                  <a:lnTo>
                    <a:pt x="50" y="26"/>
                  </a:lnTo>
                  <a:lnTo>
                    <a:pt x="50" y="24"/>
                  </a:lnTo>
                  <a:lnTo>
                    <a:pt x="46" y="22"/>
                  </a:lnTo>
                  <a:lnTo>
                    <a:pt x="40" y="16"/>
                  </a:lnTo>
                  <a:lnTo>
                    <a:pt x="32" y="14"/>
                  </a:lnTo>
                  <a:lnTo>
                    <a:pt x="32" y="14"/>
                  </a:lnTo>
                  <a:lnTo>
                    <a:pt x="28" y="10"/>
                  </a:lnTo>
                  <a:lnTo>
                    <a:pt x="24" y="6"/>
                  </a:lnTo>
                  <a:lnTo>
                    <a:pt x="22" y="2"/>
                  </a:lnTo>
                  <a:lnTo>
                    <a:pt x="18" y="0"/>
                  </a:lnTo>
                  <a:lnTo>
                    <a:pt x="18" y="0"/>
                  </a:lnTo>
                  <a:lnTo>
                    <a:pt x="16"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32" name="Freeform 30"/>
            <p:cNvSpPr>
              <a:spLocks/>
            </p:cNvSpPr>
            <p:nvPr/>
          </p:nvSpPr>
          <p:spPr bwMode="auto">
            <a:xfrm>
              <a:off x="2868" y="1162"/>
              <a:ext cx="50" cy="30"/>
            </a:xfrm>
            <a:custGeom>
              <a:avLst/>
              <a:gdLst>
                <a:gd name="T0" fmla="*/ 16 w 50"/>
                <a:gd name="T1" fmla="*/ 0 h 30"/>
                <a:gd name="T2" fmla="*/ 16 w 50"/>
                <a:gd name="T3" fmla="*/ 0 h 30"/>
                <a:gd name="T4" fmla="*/ 6 w 50"/>
                <a:gd name="T5" fmla="*/ 2 h 30"/>
                <a:gd name="T6" fmla="*/ 2 w 50"/>
                <a:gd name="T7" fmla="*/ 4 h 30"/>
                <a:gd name="T8" fmla="*/ 0 w 50"/>
                <a:gd name="T9" fmla="*/ 6 h 30"/>
                <a:gd name="T10" fmla="*/ 0 w 50"/>
                <a:gd name="T11" fmla="*/ 6 h 30"/>
                <a:gd name="T12" fmla="*/ 2 w 50"/>
                <a:gd name="T13" fmla="*/ 10 h 30"/>
                <a:gd name="T14" fmla="*/ 4 w 50"/>
                <a:gd name="T15" fmla="*/ 14 h 30"/>
                <a:gd name="T16" fmla="*/ 10 w 50"/>
                <a:gd name="T17" fmla="*/ 18 h 30"/>
                <a:gd name="T18" fmla="*/ 10 w 50"/>
                <a:gd name="T19" fmla="*/ 18 h 30"/>
                <a:gd name="T20" fmla="*/ 26 w 50"/>
                <a:gd name="T21" fmla="*/ 26 h 30"/>
                <a:gd name="T22" fmla="*/ 26 w 50"/>
                <a:gd name="T23" fmla="*/ 26 h 30"/>
                <a:gd name="T24" fmla="*/ 32 w 50"/>
                <a:gd name="T25" fmla="*/ 28 h 30"/>
                <a:gd name="T26" fmla="*/ 38 w 50"/>
                <a:gd name="T27" fmla="*/ 30 h 30"/>
                <a:gd name="T28" fmla="*/ 38 w 50"/>
                <a:gd name="T29" fmla="*/ 30 h 30"/>
                <a:gd name="T30" fmla="*/ 42 w 50"/>
                <a:gd name="T31" fmla="*/ 30 h 30"/>
                <a:gd name="T32" fmla="*/ 42 w 50"/>
                <a:gd name="T33" fmla="*/ 30 h 30"/>
                <a:gd name="T34" fmla="*/ 48 w 50"/>
                <a:gd name="T35" fmla="*/ 28 h 30"/>
                <a:gd name="T36" fmla="*/ 50 w 50"/>
                <a:gd name="T37" fmla="*/ 26 h 30"/>
                <a:gd name="T38" fmla="*/ 50 w 50"/>
                <a:gd name="T39" fmla="*/ 24 h 30"/>
                <a:gd name="T40" fmla="*/ 46 w 50"/>
                <a:gd name="T41" fmla="*/ 22 h 30"/>
                <a:gd name="T42" fmla="*/ 40 w 50"/>
                <a:gd name="T43" fmla="*/ 16 h 30"/>
                <a:gd name="T44" fmla="*/ 32 w 50"/>
                <a:gd name="T45" fmla="*/ 14 h 30"/>
                <a:gd name="T46" fmla="*/ 32 w 50"/>
                <a:gd name="T47" fmla="*/ 14 h 30"/>
                <a:gd name="T48" fmla="*/ 28 w 50"/>
                <a:gd name="T49" fmla="*/ 10 h 30"/>
                <a:gd name="T50" fmla="*/ 24 w 50"/>
                <a:gd name="T51" fmla="*/ 6 h 30"/>
                <a:gd name="T52" fmla="*/ 22 w 50"/>
                <a:gd name="T53" fmla="*/ 2 h 30"/>
                <a:gd name="T54" fmla="*/ 18 w 50"/>
                <a:gd name="T55" fmla="*/ 0 h 30"/>
                <a:gd name="T56" fmla="*/ 18 w 50"/>
                <a:gd name="T57" fmla="*/ 0 h 30"/>
                <a:gd name="T58" fmla="*/ 16 w 50"/>
                <a:gd name="T59"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0" h="30">
                  <a:moveTo>
                    <a:pt x="16" y="0"/>
                  </a:moveTo>
                  <a:lnTo>
                    <a:pt x="16" y="0"/>
                  </a:lnTo>
                  <a:lnTo>
                    <a:pt x="6" y="2"/>
                  </a:lnTo>
                  <a:lnTo>
                    <a:pt x="2" y="4"/>
                  </a:lnTo>
                  <a:lnTo>
                    <a:pt x="0" y="6"/>
                  </a:lnTo>
                  <a:lnTo>
                    <a:pt x="0" y="6"/>
                  </a:lnTo>
                  <a:lnTo>
                    <a:pt x="2" y="10"/>
                  </a:lnTo>
                  <a:lnTo>
                    <a:pt x="4" y="14"/>
                  </a:lnTo>
                  <a:lnTo>
                    <a:pt x="10" y="18"/>
                  </a:lnTo>
                  <a:lnTo>
                    <a:pt x="10" y="18"/>
                  </a:lnTo>
                  <a:lnTo>
                    <a:pt x="26" y="26"/>
                  </a:lnTo>
                  <a:lnTo>
                    <a:pt x="26" y="26"/>
                  </a:lnTo>
                  <a:lnTo>
                    <a:pt x="32" y="28"/>
                  </a:lnTo>
                  <a:lnTo>
                    <a:pt x="38" y="30"/>
                  </a:lnTo>
                  <a:lnTo>
                    <a:pt x="38" y="30"/>
                  </a:lnTo>
                  <a:lnTo>
                    <a:pt x="42" y="30"/>
                  </a:lnTo>
                  <a:lnTo>
                    <a:pt x="42" y="30"/>
                  </a:lnTo>
                  <a:lnTo>
                    <a:pt x="48" y="28"/>
                  </a:lnTo>
                  <a:lnTo>
                    <a:pt x="50" y="26"/>
                  </a:lnTo>
                  <a:lnTo>
                    <a:pt x="50" y="24"/>
                  </a:lnTo>
                  <a:lnTo>
                    <a:pt x="46" y="22"/>
                  </a:lnTo>
                  <a:lnTo>
                    <a:pt x="40" y="16"/>
                  </a:lnTo>
                  <a:lnTo>
                    <a:pt x="32" y="14"/>
                  </a:lnTo>
                  <a:lnTo>
                    <a:pt x="32" y="14"/>
                  </a:lnTo>
                  <a:lnTo>
                    <a:pt x="28" y="10"/>
                  </a:lnTo>
                  <a:lnTo>
                    <a:pt x="24" y="6"/>
                  </a:lnTo>
                  <a:lnTo>
                    <a:pt x="22" y="2"/>
                  </a:lnTo>
                  <a:lnTo>
                    <a:pt x="18" y="0"/>
                  </a:lnTo>
                  <a:lnTo>
                    <a:pt x="18" y="0"/>
                  </a:lnTo>
                  <a:lnTo>
                    <a:pt x="1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33" name="Freeform 31"/>
            <p:cNvSpPr>
              <a:spLocks/>
            </p:cNvSpPr>
            <p:nvPr/>
          </p:nvSpPr>
          <p:spPr bwMode="auto">
            <a:xfrm>
              <a:off x="2786" y="1194"/>
              <a:ext cx="48" cy="32"/>
            </a:xfrm>
            <a:custGeom>
              <a:avLst/>
              <a:gdLst>
                <a:gd name="T0" fmla="*/ 6 w 48"/>
                <a:gd name="T1" fmla="*/ 0 h 32"/>
                <a:gd name="T2" fmla="*/ 6 w 48"/>
                <a:gd name="T3" fmla="*/ 0 h 32"/>
                <a:gd name="T4" fmla="*/ 2 w 48"/>
                <a:gd name="T5" fmla="*/ 2 h 32"/>
                <a:gd name="T6" fmla="*/ 0 w 48"/>
                <a:gd name="T7" fmla="*/ 4 h 32"/>
                <a:gd name="T8" fmla="*/ 0 w 48"/>
                <a:gd name="T9" fmla="*/ 4 h 32"/>
                <a:gd name="T10" fmla="*/ 2 w 48"/>
                <a:gd name="T11" fmla="*/ 10 h 32"/>
                <a:gd name="T12" fmla="*/ 4 w 48"/>
                <a:gd name="T13" fmla="*/ 14 h 32"/>
                <a:gd name="T14" fmla="*/ 14 w 48"/>
                <a:gd name="T15" fmla="*/ 20 h 32"/>
                <a:gd name="T16" fmla="*/ 14 w 48"/>
                <a:gd name="T17" fmla="*/ 20 h 32"/>
                <a:gd name="T18" fmla="*/ 24 w 48"/>
                <a:gd name="T19" fmla="*/ 28 h 32"/>
                <a:gd name="T20" fmla="*/ 30 w 48"/>
                <a:gd name="T21" fmla="*/ 30 h 32"/>
                <a:gd name="T22" fmla="*/ 36 w 48"/>
                <a:gd name="T23" fmla="*/ 32 h 32"/>
                <a:gd name="T24" fmla="*/ 36 w 48"/>
                <a:gd name="T25" fmla="*/ 32 h 32"/>
                <a:gd name="T26" fmla="*/ 40 w 48"/>
                <a:gd name="T27" fmla="*/ 32 h 32"/>
                <a:gd name="T28" fmla="*/ 42 w 48"/>
                <a:gd name="T29" fmla="*/ 30 h 32"/>
                <a:gd name="T30" fmla="*/ 42 w 48"/>
                <a:gd name="T31" fmla="*/ 30 h 32"/>
                <a:gd name="T32" fmla="*/ 46 w 48"/>
                <a:gd name="T33" fmla="*/ 26 h 32"/>
                <a:gd name="T34" fmla="*/ 48 w 48"/>
                <a:gd name="T35" fmla="*/ 22 h 32"/>
                <a:gd name="T36" fmla="*/ 48 w 48"/>
                <a:gd name="T37" fmla="*/ 22 h 32"/>
                <a:gd name="T38" fmla="*/ 48 w 48"/>
                <a:gd name="T39" fmla="*/ 18 h 32"/>
                <a:gd name="T40" fmla="*/ 46 w 48"/>
                <a:gd name="T41" fmla="*/ 16 h 32"/>
                <a:gd name="T42" fmla="*/ 40 w 48"/>
                <a:gd name="T43" fmla="*/ 10 h 32"/>
                <a:gd name="T44" fmla="*/ 32 w 48"/>
                <a:gd name="T45" fmla="*/ 6 h 32"/>
                <a:gd name="T46" fmla="*/ 24 w 48"/>
                <a:gd name="T47" fmla="*/ 4 h 32"/>
                <a:gd name="T48" fmla="*/ 24 w 48"/>
                <a:gd name="T49" fmla="*/ 4 h 32"/>
                <a:gd name="T50" fmla="*/ 16 w 48"/>
                <a:gd name="T51" fmla="*/ 2 h 32"/>
                <a:gd name="T52" fmla="*/ 6 w 48"/>
                <a:gd name="T53"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8" h="32">
                  <a:moveTo>
                    <a:pt x="6" y="0"/>
                  </a:moveTo>
                  <a:lnTo>
                    <a:pt x="6" y="0"/>
                  </a:lnTo>
                  <a:lnTo>
                    <a:pt x="2" y="2"/>
                  </a:lnTo>
                  <a:lnTo>
                    <a:pt x="0" y="4"/>
                  </a:lnTo>
                  <a:lnTo>
                    <a:pt x="0" y="4"/>
                  </a:lnTo>
                  <a:lnTo>
                    <a:pt x="2" y="10"/>
                  </a:lnTo>
                  <a:lnTo>
                    <a:pt x="4" y="14"/>
                  </a:lnTo>
                  <a:lnTo>
                    <a:pt x="14" y="20"/>
                  </a:lnTo>
                  <a:lnTo>
                    <a:pt x="14" y="20"/>
                  </a:lnTo>
                  <a:lnTo>
                    <a:pt x="24" y="28"/>
                  </a:lnTo>
                  <a:lnTo>
                    <a:pt x="30" y="30"/>
                  </a:lnTo>
                  <a:lnTo>
                    <a:pt x="36" y="32"/>
                  </a:lnTo>
                  <a:lnTo>
                    <a:pt x="36" y="32"/>
                  </a:lnTo>
                  <a:lnTo>
                    <a:pt x="40" y="32"/>
                  </a:lnTo>
                  <a:lnTo>
                    <a:pt x="42" y="30"/>
                  </a:lnTo>
                  <a:lnTo>
                    <a:pt x="42" y="30"/>
                  </a:lnTo>
                  <a:lnTo>
                    <a:pt x="46" y="26"/>
                  </a:lnTo>
                  <a:lnTo>
                    <a:pt x="48" y="22"/>
                  </a:lnTo>
                  <a:lnTo>
                    <a:pt x="48" y="22"/>
                  </a:lnTo>
                  <a:lnTo>
                    <a:pt x="48" y="18"/>
                  </a:lnTo>
                  <a:lnTo>
                    <a:pt x="46" y="16"/>
                  </a:lnTo>
                  <a:lnTo>
                    <a:pt x="40" y="10"/>
                  </a:lnTo>
                  <a:lnTo>
                    <a:pt x="32" y="6"/>
                  </a:lnTo>
                  <a:lnTo>
                    <a:pt x="24" y="4"/>
                  </a:lnTo>
                  <a:lnTo>
                    <a:pt x="24" y="4"/>
                  </a:lnTo>
                  <a:lnTo>
                    <a:pt x="16" y="2"/>
                  </a:lnTo>
                  <a:lnTo>
                    <a:pt x="6"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34" name="Freeform 32"/>
            <p:cNvSpPr>
              <a:spLocks/>
            </p:cNvSpPr>
            <p:nvPr/>
          </p:nvSpPr>
          <p:spPr bwMode="auto">
            <a:xfrm>
              <a:off x="2786" y="1194"/>
              <a:ext cx="48" cy="32"/>
            </a:xfrm>
            <a:custGeom>
              <a:avLst/>
              <a:gdLst>
                <a:gd name="T0" fmla="*/ 6 w 48"/>
                <a:gd name="T1" fmla="*/ 0 h 32"/>
                <a:gd name="T2" fmla="*/ 6 w 48"/>
                <a:gd name="T3" fmla="*/ 0 h 32"/>
                <a:gd name="T4" fmla="*/ 2 w 48"/>
                <a:gd name="T5" fmla="*/ 2 h 32"/>
                <a:gd name="T6" fmla="*/ 0 w 48"/>
                <a:gd name="T7" fmla="*/ 4 h 32"/>
                <a:gd name="T8" fmla="*/ 0 w 48"/>
                <a:gd name="T9" fmla="*/ 4 h 32"/>
                <a:gd name="T10" fmla="*/ 2 w 48"/>
                <a:gd name="T11" fmla="*/ 10 h 32"/>
                <a:gd name="T12" fmla="*/ 4 w 48"/>
                <a:gd name="T13" fmla="*/ 14 h 32"/>
                <a:gd name="T14" fmla="*/ 14 w 48"/>
                <a:gd name="T15" fmla="*/ 20 h 32"/>
                <a:gd name="T16" fmla="*/ 14 w 48"/>
                <a:gd name="T17" fmla="*/ 20 h 32"/>
                <a:gd name="T18" fmla="*/ 24 w 48"/>
                <a:gd name="T19" fmla="*/ 28 h 32"/>
                <a:gd name="T20" fmla="*/ 30 w 48"/>
                <a:gd name="T21" fmla="*/ 30 h 32"/>
                <a:gd name="T22" fmla="*/ 36 w 48"/>
                <a:gd name="T23" fmla="*/ 32 h 32"/>
                <a:gd name="T24" fmla="*/ 36 w 48"/>
                <a:gd name="T25" fmla="*/ 32 h 32"/>
                <a:gd name="T26" fmla="*/ 40 w 48"/>
                <a:gd name="T27" fmla="*/ 32 h 32"/>
                <a:gd name="T28" fmla="*/ 42 w 48"/>
                <a:gd name="T29" fmla="*/ 30 h 32"/>
                <a:gd name="T30" fmla="*/ 42 w 48"/>
                <a:gd name="T31" fmla="*/ 30 h 32"/>
                <a:gd name="T32" fmla="*/ 46 w 48"/>
                <a:gd name="T33" fmla="*/ 26 h 32"/>
                <a:gd name="T34" fmla="*/ 48 w 48"/>
                <a:gd name="T35" fmla="*/ 22 h 32"/>
                <a:gd name="T36" fmla="*/ 48 w 48"/>
                <a:gd name="T37" fmla="*/ 22 h 32"/>
                <a:gd name="T38" fmla="*/ 48 w 48"/>
                <a:gd name="T39" fmla="*/ 18 h 32"/>
                <a:gd name="T40" fmla="*/ 46 w 48"/>
                <a:gd name="T41" fmla="*/ 16 h 32"/>
                <a:gd name="T42" fmla="*/ 40 w 48"/>
                <a:gd name="T43" fmla="*/ 10 h 32"/>
                <a:gd name="T44" fmla="*/ 32 w 48"/>
                <a:gd name="T45" fmla="*/ 6 h 32"/>
                <a:gd name="T46" fmla="*/ 24 w 48"/>
                <a:gd name="T47" fmla="*/ 4 h 32"/>
                <a:gd name="T48" fmla="*/ 24 w 48"/>
                <a:gd name="T49" fmla="*/ 4 h 32"/>
                <a:gd name="T50" fmla="*/ 16 w 48"/>
                <a:gd name="T51" fmla="*/ 2 h 32"/>
                <a:gd name="T52" fmla="*/ 6 w 48"/>
                <a:gd name="T53"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8" h="32">
                  <a:moveTo>
                    <a:pt x="6" y="0"/>
                  </a:moveTo>
                  <a:lnTo>
                    <a:pt x="6" y="0"/>
                  </a:lnTo>
                  <a:lnTo>
                    <a:pt x="2" y="2"/>
                  </a:lnTo>
                  <a:lnTo>
                    <a:pt x="0" y="4"/>
                  </a:lnTo>
                  <a:lnTo>
                    <a:pt x="0" y="4"/>
                  </a:lnTo>
                  <a:lnTo>
                    <a:pt x="2" y="10"/>
                  </a:lnTo>
                  <a:lnTo>
                    <a:pt x="4" y="14"/>
                  </a:lnTo>
                  <a:lnTo>
                    <a:pt x="14" y="20"/>
                  </a:lnTo>
                  <a:lnTo>
                    <a:pt x="14" y="20"/>
                  </a:lnTo>
                  <a:lnTo>
                    <a:pt x="24" y="28"/>
                  </a:lnTo>
                  <a:lnTo>
                    <a:pt x="30" y="30"/>
                  </a:lnTo>
                  <a:lnTo>
                    <a:pt x="36" y="32"/>
                  </a:lnTo>
                  <a:lnTo>
                    <a:pt x="36" y="32"/>
                  </a:lnTo>
                  <a:lnTo>
                    <a:pt x="40" y="32"/>
                  </a:lnTo>
                  <a:lnTo>
                    <a:pt x="42" y="30"/>
                  </a:lnTo>
                  <a:lnTo>
                    <a:pt x="42" y="30"/>
                  </a:lnTo>
                  <a:lnTo>
                    <a:pt x="46" y="26"/>
                  </a:lnTo>
                  <a:lnTo>
                    <a:pt x="48" y="22"/>
                  </a:lnTo>
                  <a:lnTo>
                    <a:pt x="48" y="22"/>
                  </a:lnTo>
                  <a:lnTo>
                    <a:pt x="48" y="18"/>
                  </a:lnTo>
                  <a:lnTo>
                    <a:pt x="46" y="16"/>
                  </a:lnTo>
                  <a:lnTo>
                    <a:pt x="40" y="10"/>
                  </a:lnTo>
                  <a:lnTo>
                    <a:pt x="32" y="6"/>
                  </a:lnTo>
                  <a:lnTo>
                    <a:pt x="24" y="4"/>
                  </a:lnTo>
                  <a:lnTo>
                    <a:pt x="24" y="4"/>
                  </a:lnTo>
                  <a:lnTo>
                    <a:pt x="16" y="2"/>
                  </a:lnTo>
                  <a:lnTo>
                    <a:pt x="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35" name="Freeform 33"/>
            <p:cNvSpPr>
              <a:spLocks/>
            </p:cNvSpPr>
            <p:nvPr/>
          </p:nvSpPr>
          <p:spPr bwMode="auto">
            <a:xfrm>
              <a:off x="974" y="1782"/>
              <a:ext cx="24" cy="26"/>
            </a:xfrm>
            <a:custGeom>
              <a:avLst/>
              <a:gdLst>
                <a:gd name="T0" fmla="*/ 16 w 24"/>
                <a:gd name="T1" fmla="*/ 0 h 26"/>
                <a:gd name="T2" fmla="*/ 16 w 24"/>
                <a:gd name="T3" fmla="*/ 0 h 26"/>
                <a:gd name="T4" fmla="*/ 12 w 24"/>
                <a:gd name="T5" fmla="*/ 0 h 26"/>
                <a:gd name="T6" fmla="*/ 8 w 24"/>
                <a:gd name="T7" fmla="*/ 2 h 26"/>
                <a:gd name="T8" fmla="*/ 8 w 24"/>
                <a:gd name="T9" fmla="*/ 2 h 26"/>
                <a:gd name="T10" fmla="*/ 6 w 24"/>
                <a:gd name="T11" fmla="*/ 8 h 26"/>
                <a:gd name="T12" fmla="*/ 2 w 24"/>
                <a:gd name="T13" fmla="*/ 12 h 26"/>
                <a:gd name="T14" fmla="*/ 0 w 24"/>
                <a:gd name="T15" fmla="*/ 18 h 26"/>
                <a:gd name="T16" fmla="*/ 0 w 24"/>
                <a:gd name="T17" fmla="*/ 22 h 26"/>
                <a:gd name="T18" fmla="*/ 0 w 24"/>
                <a:gd name="T19" fmla="*/ 22 h 26"/>
                <a:gd name="T20" fmla="*/ 4 w 24"/>
                <a:gd name="T21" fmla="*/ 24 h 26"/>
                <a:gd name="T22" fmla="*/ 6 w 24"/>
                <a:gd name="T23" fmla="*/ 26 h 26"/>
                <a:gd name="T24" fmla="*/ 6 w 24"/>
                <a:gd name="T25" fmla="*/ 26 h 26"/>
                <a:gd name="T26" fmla="*/ 12 w 24"/>
                <a:gd name="T27" fmla="*/ 24 h 26"/>
                <a:gd name="T28" fmla="*/ 18 w 24"/>
                <a:gd name="T29" fmla="*/ 22 h 26"/>
                <a:gd name="T30" fmla="*/ 18 w 24"/>
                <a:gd name="T31" fmla="*/ 22 h 26"/>
                <a:gd name="T32" fmla="*/ 22 w 24"/>
                <a:gd name="T33" fmla="*/ 14 h 26"/>
                <a:gd name="T34" fmla="*/ 24 w 24"/>
                <a:gd name="T35" fmla="*/ 8 h 26"/>
                <a:gd name="T36" fmla="*/ 20 w 24"/>
                <a:gd name="T37" fmla="*/ 2 h 26"/>
                <a:gd name="T38" fmla="*/ 18 w 24"/>
                <a:gd name="T39" fmla="*/ 0 h 26"/>
                <a:gd name="T40" fmla="*/ 16 w 24"/>
                <a:gd name="T41"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4" h="26">
                  <a:moveTo>
                    <a:pt x="16" y="0"/>
                  </a:moveTo>
                  <a:lnTo>
                    <a:pt x="16" y="0"/>
                  </a:lnTo>
                  <a:lnTo>
                    <a:pt x="12" y="0"/>
                  </a:lnTo>
                  <a:lnTo>
                    <a:pt x="8" y="2"/>
                  </a:lnTo>
                  <a:lnTo>
                    <a:pt x="8" y="2"/>
                  </a:lnTo>
                  <a:lnTo>
                    <a:pt x="6" y="8"/>
                  </a:lnTo>
                  <a:lnTo>
                    <a:pt x="2" y="12"/>
                  </a:lnTo>
                  <a:lnTo>
                    <a:pt x="0" y="18"/>
                  </a:lnTo>
                  <a:lnTo>
                    <a:pt x="0" y="22"/>
                  </a:lnTo>
                  <a:lnTo>
                    <a:pt x="0" y="22"/>
                  </a:lnTo>
                  <a:lnTo>
                    <a:pt x="4" y="24"/>
                  </a:lnTo>
                  <a:lnTo>
                    <a:pt x="6" y="26"/>
                  </a:lnTo>
                  <a:lnTo>
                    <a:pt x="6" y="26"/>
                  </a:lnTo>
                  <a:lnTo>
                    <a:pt x="12" y="24"/>
                  </a:lnTo>
                  <a:lnTo>
                    <a:pt x="18" y="22"/>
                  </a:lnTo>
                  <a:lnTo>
                    <a:pt x="18" y="22"/>
                  </a:lnTo>
                  <a:lnTo>
                    <a:pt x="22" y="14"/>
                  </a:lnTo>
                  <a:lnTo>
                    <a:pt x="24" y="8"/>
                  </a:lnTo>
                  <a:lnTo>
                    <a:pt x="20" y="2"/>
                  </a:lnTo>
                  <a:lnTo>
                    <a:pt x="18" y="0"/>
                  </a:lnTo>
                  <a:lnTo>
                    <a:pt x="16"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36" name="Freeform 34"/>
            <p:cNvSpPr>
              <a:spLocks/>
            </p:cNvSpPr>
            <p:nvPr/>
          </p:nvSpPr>
          <p:spPr bwMode="auto">
            <a:xfrm>
              <a:off x="974" y="1782"/>
              <a:ext cx="24" cy="26"/>
            </a:xfrm>
            <a:custGeom>
              <a:avLst/>
              <a:gdLst>
                <a:gd name="T0" fmla="*/ 16 w 24"/>
                <a:gd name="T1" fmla="*/ 0 h 26"/>
                <a:gd name="T2" fmla="*/ 16 w 24"/>
                <a:gd name="T3" fmla="*/ 0 h 26"/>
                <a:gd name="T4" fmla="*/ 12 w 24"/>
                <a:gd name="T5" fmla="*/ 0 h 26"/>
                <a:gd name="T6" fmla="*/ 8 w 24"/>
                <a:gd name="T7" fmla="*/ 2 h 26"/>
                <a:gd name="T8" fmla="*/ 8 w 24"/>
                <a:gd name="T9" fmla="*/ 2 h 26"/>
                <a:gd name="T10" fmla="*/ 6 w 24"/>
                <a:gd name="T11" fmla="*/ 8 h 26"/>
                <a:gd name="T12" fmla="*/ 2 w 24"/>
                <a:gd name="T13" fmla="*/ 12 h 26"/>
                <a:gd name="T14" fmla="*/ 0 w 24"/>
                <a:gd name="T15" fmla="*/ 18 h 26"/>
                <a:gd name="T16" fmla="*/ 0 w 24"/>
                <a:gd name="T17" fmla="*/ 22 h 26"/>
                <a:gd name="T18" fmla="*/ 0 w 24"/>
                <a:gd name="T19" fmla="*/ 22 h 26"/>
                <a:gd name="T20" fmla="*/ 4 w 24"/>
                <a:gd name="T21" fmla="*/ 24 h 26"/>
                <a:gd name="T22" fmla="*/ 6 w 24"/>
                <a:gd name="T23" fmla="*/ 26 h 26"/>
                <a:gd name="T24" fmla="*/ 6 w 24"/>
                <a:gd name="T25" fmla="*/ 26 h 26"/>
                <a:gd name="T26" fmla="*/ 12 w 24"/>
                <a:gd name="T27" fmla="*/ 24 h 26"/>
                <a:gd name="T28" fmla="*/ 18 w 24"/>
                <a:gd name="T29" fmla="*/ 22 h 26"/>
                <a:gd name="T30" fmla="*/ 18 w 24"/>
                <a:gd name="T31" fmla="*/ 22 h 26"/>
                <a:gd name="T32" fmla="*/ 22 w 24"/>
                <a:gd name="T33" fmla="*/ 14 h 26"/>
                <a:gd name="T34" fmla="*/ 24 w 24"/>
                <a:gd name="T35" fmla="*/ 8 h 26"/>
                <a:gd name="T36" fmla="*/ 20 w 24"/>
                <a:gd name="T37" fmla="*/ 2 h 26"/>
                <a:gd name="T38" fmla="*/ 18 w 24"/>
                <a:gd name="T39" fmla="*/ 0 h 26"/>
                <a:gd name="T40" fmla="*/ 16 w 24"/>
                <a:gd name="T41"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4" h="26">
                  <a:moveTo>
                    <a:pt x="16" y="0"/>
                  </a:moveTo>
                  <a:lnTo>
                    <a:pt x="16" y="0"/>
                  </a:lnTo>
                  <a:lnTo>
                    <a:pt x="12" y="0"/>
                  </a:lnTo>
                  <a:lnTo>
                    <a:pt x="8" y="2"/>
                  </a:lnTo>
                  <a:lnTo>
                    <a:pt x="8" y="2"/>
                  </a:lnTo>
                  <a:lnTo>
                    <a:pt x="6" y="8"/>
                  </a:lnTo>
                  <a:lnTo>
                    <a:pt x="2" y="12"/>
                  </a:lnTo>
                  <a:lnTo>
                    <a:pt x="0" y="18"/>
                  </a:lnTo>
                  <a:lnTo>
                    <a:pt x="0" y="22"/>
                  </a:lnTo>
                  <a:lnTo>
                    <a:pt x="0" y="22"/>
                  </a:lnTo>
                  <a:lnTo>
                    <a:pt x="4" y="24"/>
                  </a:lnTo>
                  <a:lnTo>
                    <a:pt x="6" y="26"/>
                  </a:lnTo>
                  <a:lnTo>
                    <a:pt x="6" y="26"/>
                  </a:lnTo>
                  <a:lnTo>
                    <a:pt x="12" y="24"/>
                  </a:lnTo>
                  <a:lnTo>
                    <a:pt x="18" y="22"/>
                  </a:lnTo>
                  <a:lnTo>
                    <a:pt x="18" y="22"/>
                  </a:lnTo>
                  <a:lnTo>
                    <a:pt x="22" y="14"/>
                  </a:lnTo>
                  <a:lnTo>
                    <a:pt x="24" y="8"/>
                  </a:lnTo>
                  <a:lnTo>
                    <a:pt x="20" y="2"/>
                  </a:lnTo>
                  <a:lnTo>
                    <a:pt x="18" y="0"/>
                  </a:lnTo>
                  <a:lnTo>
                    <a:pt x="1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37" name="Freeform 35"/>
            <p:cNvSpPr>
              <a:spLocks/>
            </p:cNvSpPr>
            <p:nvPr/>
          </p:nvSpPr>
          <p:spPr bwMode="auto">
            <a:xfrm>
              <a:off x="980" y="1784"/>
              <a:ext cx="2" cy="2"/>
            </a:xfrm>
            <a:custGeom>
              <a:avLst/>
              <a:gdLst>
                <a:gd name="T0" fmla="*/ 2 w 2"/>
                <a:gd name="T1" fmla="*/ 0 h 2"/>
                <a:gd name="T2" fmla="*/ 2 w 2"/>
                <a:gd name="T3" fmla="*/ 0 h 2"/>
                <a:gd name="T4" fmla="*/ 0 w 2"/>
                <a:gd name="T5" fmla="*/ 2 h 2"/>
                <a:gd name="T6" fmla="*/ 0 w 2"/>
                <a:gd name="T7" fmla="*/ 2 h 2"/>
                <a:gd name="T8" fmla="*/ 0 w 2"/>
                <a:gd name="T9" fmla="*/ 2 h 2"/>
                <a:gd name="T10" fmla="*/ 2 w 2"/>
                <a:gd name="T11" fmla="*/ 0 h 2"/>
                <a:gd name="T12" fmla="*/ 2 w 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2" y="0"/>
                  </a:moveTo>
                  <a:lnTo>
                    <a:pt x="2" y="0"/>
                  </a:lnTo>
                  <a:lnTo>
                    <a:pt x="0" y="2"/>
                  </a:lnTo>
                  <a:lnTo>
                    <a:pt x="0" y="2"/>
                  </a:lnTo>
                  <a:lnTo>
                    <a:pt x="0" y="2"/>
                  </a:lnTo>
                  <a:lnTo>
                    <a:pt x="2" y="0"/>
                  </a:lnTo>
                  <a:lnTo>
                    <a:pt x="2"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38" name="Freeform 36"/>
            <p:cNvSpPr>
              <a:spLocks/>
            </p:cNvSpPr>
            <p:nvPr/>
          </p:nvSpPr>
          <p:spPr bwMode="auto">
            <a:xfrm>
              <a:off x="980" y="1784"/>
              <a:ext cx="2" cy="2"/>
            </a:xfrm>
            <a:custGeom>
              <a:avLst/>
              <a:gdLst>
                <a:gd name="T0" fmla="*/ 2 w 2"/>
                <a:gd name="T1" fmla="*/ 0 h 2"/>
                <a:gd name="T2" fmla="*/ 2 w 2"/>
                <a:gd name="T3" fmla="*/ 0 h 2"/>
                <a:gd name="T4" fmla="*/ 0 w 2"/>
                <a:gd name="T5" fmla="*/ 2 h 2"/>
                <a:gd name="T6" fmla="*/ 0 w 2"/>
                <a:gd name="T7" fmla="*/ 2 h 2"/>
                <a:gd name="T8" fmla="*/ 0 w 2"/>
                <a:gd name="T9" fmla="*/ 2 h 2"/>
                <a:gd name="T10" fmla="*/ 2 w 2"/>
                <a:gd name="T11" fmla="*/ 0 h 2"/>
                <a:gd name="T12" fmla="*/ 2 w 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2" y="0"/>
                  </a:moveTo>
                  <a:lnTo>
                    <a:pt x="2" y="0"/>
                  </a:lnTo>
                  <a:lnTo>
                    <a:pt x="0" y="2"/>
                  </a:lnTo>
                  <a:lnTo>
                    <a:pt x="0" y="2"/>
                  </a:lnTo>
                  <a:lnTo>
                    <a:pt x="0" y="2"/>
                  </a:lnTo>
                  <a:lnTo>
                    <a:pt x="2" y="0"/>
                  </a:lnTo>
                  <a:lnTo>
                    <a:pt x="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39" name="Freeform 37"/>
            <p:cNvSpPr>
              <a:spLocks/>
            </p:cNvSpPr>
            <p:nvPr/>
          </p:nvSpPr>
          <p:spPr bwMode="auto">
            <a:xfrm>
              <a:off x="966" y="1818"/>
              <a:ext cx="32" cy="38"/>
            </a:xfrm>
            <a:custGeom>
              <a:avLst/>
              <a:gdLst>
                <a:gd name="T0" fmla="*/ 18 w 32"/>
                <a:gd name="T1" fmla="*/ 0 h 38"/>
                <a:gd name="T2" fmla="*/ 18 w 32"/>
                <a:gd name="T3" fmla="*/ 0 h 38"/>
                <a:gd name="T4" fmla="*/ 14 w 32"/>
                <a:gd name="T5" fmla="*/ 0 h 38"/>
                <a:gd name="T6" fmla="*/ 10 w 32"/>
                <a:gd name="T7" fmla="*/ 2 h 38"/>
                <a:gd name="T8" fmla="*/ 6 w 32"/>
                <a:gd name="T9" fmla="*/ 6 h 38"/>
                <a:gd name="T10" fmla="*/ 4 w 32"/>
                <a:gd name="T11" fmla="*/ 12 h 38"/>
                <a:gd name="T12" fmla="*/ 4 w 32"/>
                <a:gd name="T13" fmla="*/ 12 h 38"/>
                <a:gd name="T14" fmla="*/ 2 w 32"/>
                <a:gd name="T15" fmla="*/ 28 h 38"/>
                <a:gd name="T16" fmla="*/ 2 w 32"/>
                <a:gd name="T17" fmla="*/ 28 h 38"/>
                <a:gd name="T18" fmla="*/ 0 w 32"/>
                <a:gd name="T19" fmla="*/ 36 h 38"/>
                <a:gd name="T20" fmla="*/ 2 w 32"/>
                <a:gd name="T21" fmla="*/ 38 h 38"/>
                <a:gd name="T22" fmla="*/ 4 w 32"/>
                <a:gd name="T23" fmla="*/ 38 h 38"/>
                <a:gd name="T24" fmla="*/ 4 w 32"/>
                <a:gd name="T25" fmla="*/ 38 h 38"/>
                <a:gd name="T26" fmla="*/ 6 w 32"/>
                <a:gd name="T27" fmla="*/ 38 h 38"/>
                <a:gd name="T28" fmla="*/ 6 w 32"/>
                <a:gd name="T29" fmla="*/ 38 h 38"/>
                <a:gd name="T30" fmla="*/ 12 w 32"/>
                <a:gd name="T31" fmla="*/ 38 h 38"/>
                <a:gd name="T32" fmla="*/ 16 w 32"/>
                <a:gd name="T33" fmla="*/ 34 h 38"/>
                <a:gd name="T34" fmla="*/ 26 w 32"/>
                <a:gd name="T35" fmla="*/ 26 h 38"/>
                <a:gd name="T36" fmla="*/ 32 w 32"/>
                <a:gd name="T37" fmla="*/ 16 h 38"/>
                <a:gd name="T38" fmla="*/ 32 w 32"/>
                <a:gd name="T39" fmla="*/ 12 h 38"/>
                <a:gd name="T40" fmla="*/ 32 w 32"/>
                <a:gd name="T41" fmla="*/ 8 h 38"/>
                <a:gd name="T42" fmla="*/ 32 w 32"/>
                <a:gd name="T43" fmla="*/ 8 h 38"/>
                <a:gd name="T44" fmla="*/ 26 w 32"/>
                <a:gd name="T45" fmla="*/ 2 h 38"/>
                <a:gd name="T46" fmla="*/ 18 w 32"/>
                <a:gd name="T47"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2" h="38">
                  <a:moveTo>
                    <a:pt x="18" y="0"/>
                  </a:moveTo>
                  <a:lnTo>
                    <a:pt x="18" y="0"/>
                  </a:lnTo>
                  <a:lnTo>
                    <a:pt x="14" y="0"/>
                  </a:lnTo>
                  <a:lnTo>
                    <a:pt x="10" y="2"/>
                  </a:lnTo>
                  <a:lnTo>
                    <a:pt x="6" y="6"/>
                  </a:lnTo>
                  <a:lnTo>
                    <a:pt x="4" y="12"/>
                  </a:lnTo>
                  <a:lnTo>
                    <a:pt x="4" y="12"/>
                  </a:lnTo>
                  <a:lnTo>
                    <a:pt x="2" y="28"/>
                  </a:lnTo>
                  <a:lnTo>
                    <a:pt x="2" y="28"/>
                  </a:lnTo>
                  <a:lnTo>
                    <a:pt x="0" y="36"/>
                  </a:lnTo>
                  <a:lnTo>
                    <a:pt x="2" y="38"/>
                  </a:lnTo>
                  <a:lnTo>
                    <a:pt x="4" y="38"/>
                  </a:lnTo>
                  <a:lnTo>
                    <a:pt x="4" y="38"/>
                  </a:lnTo>
                  <a:lnTo>
                    <a:pt x="6" y="38"/>
                  </a:lnTo>
                  <a:lnTo>
                    <a:pt x="6" y="38"/>
                  </a:lnTo>
                  <a:lnTo>
                    <a:pt x="12" y="38"/>
                  </a:lnTo>
                  <a:lnTo>
                    <a:pt x="16" y="34"/>
                  </a:lnTo>
                  <a:lnTo>
                    <a:pt x="26" y="26"/>
                  </a:lnTo>
                  <a:lnTo>
                    <a:pt x="32" y="16"/>
                  </a:lnTo>
                  <a:lnTo>
                    <a:pt x="32" y="12"/>
                  </a:lnTo>
                  <a:lnTo>
                    <a:pt x="32" y="8"/>
                  </a:lnTo>
                  <a:lnTo>
                    <a:pt x="32" y="8"/>
                  </a:lnTo>
                  <a:lnTo>
                    <a:pt x="26" y="2"/>
                  </a:lnTo>
                  <a:lnTo>
                    <a:pt x="18"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40" name="Freeform 38"/>
            <p:cNvSpPr>
              <a:spLocks/>
            </p:cNvSpPr>
            <p:nvPr/>
          </p:nvSpPr>
          <p:spPr bwMode="auto">
            <a:xfrm>
              <a:off x="966" y="1818"/>
              <a:ext cx="32" cy="38"/>
            </a:xfrm>
            <a:custGeom>
              <a:avLst/>
              <a:gdLst>
                <a:gd name="T0" fmla="*/ 18 w 32"/>
                <a:gd name="T1" fmla="*/ 0 h 38"/>
                <a:gd name="T2" fmla="*/ 18 w 32"/>
                <a:gd name="T3" fmla="*/ 0 h 38"/>
                <a:gd name="T4" fmla="*/ 14 w 32"/>
                <a:gd name="T5" fmla="*/ 0 h 38"/>
                <a:gd name="T6" fmla="*/ 10 w 32"/>
                <a:gd name="T7" fmla="*/ 2 h 38"/>
                <a:gd name="T8" fmla="*/ 6 w 32"/>
                <a:gd name="T9" fmla="*/ 6 h 38"/>
                <a:gd name="T10" fmla="*/ 4 w 32"/>
                <a:gd name="T11" fmla="*/ 12 h 38"/>
                <a:gd name="T12" fmla="*/ 4 w 32"/>
                <a:gd name="T13" fmla="*/ 12 h 38"/>
                <a:gd name="T14" fmla="*/ 2 w 32"/>
                <a:gd name="T15" fmla="*/ 28 h 38"/>
                <a:gd name="T16" fmla="*/ 2 w 32"/>
                <a:gd name="T17" fmla="*/ 28 h 38"/>
                <a:gd name="T18" fmla="*/ 0 w 32"/>
                <a:gd name="T19" fmla="*/ 36 h 38"/>
                <a:gd name="T20" fmla="*/ 2 w 32"/>
                <a:gd name="T21" fmla="*/ 38 h 38"/>
                <a:gd name="T22" fmla="*/ 4 w 32"/>
                <a:gd name="T23" fmla="*/ 38 h 38"/>
                <a:gd name="T24" fmla="*/ 4 w 32"/>
                <a:gd name="T25" fmla="*/ 38 h 38"/>
                <a:gd name="T26" fmla="*/ 6 w 32"/>
                <a:gd name="T27" fmla="*/ 38 h 38"/>
                <a:gd name="T28" fmla="*/ 6 w 32"/>
                <a:gd name="T29" fmla="*/ 38 h 38"/>
                <a:gd name="T30" fmla="*/ 12 w 32"/>
                <a:gd name="T31" fmla="*/ 38 h 38"/>
                <a:gd name="T32" fmla="*/ 16 w 32"/>
                <a:gd name="T33" fmla="*/ 34 h 38"/>
                <a:gd name="T34" fmla="*/ 26 w 32"/>
                <a:gd name="T35" fmla="*/ 26 h 38"/>
                <a:gd name="T36" fmla="*/ 32 w 32"/>
                <a:gd name="T37" fmla="*/ 16 h 38"/>
                <a:gd name="T38" fmla="*/ 32 w 32"/>
                <a:gd name="T39" fmla="*/ 12 h 38"/>
                <a:gd name="T40" fmla="*/ 32 w 32"/>
                <a:gd name="T41" fmla="*/ 8 h 38"/>
                <a:gd name="T42" fmla="*/ 32 w 32"/>
                <a:gd name="T43" fmla="*/ 8 h 38"/>
                <a:gd name="T44" fmla="*/ 26 w 32"/>
                <a:gd name="T45" fmla="*/ 2 h 38"/>
                <a:gd name="T46" fmla="*/ 18 w 32"/>
                <a:gd name="T47"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2" h="38">
                  <a:moveTo>
                    <a:pt x="18" y="0"/>
                  </a:moveTo>
                  <a:lnTo>
                    <a:pt x="18" y="0"/>
                  </a:lnTo>
                  <a:lnTo>
                    <a:pt x="14" y="0"/>
                  </a:lnTo>
                  <a:lnTo>
                    <a:pt x="10" y="2"/>
                  </a:lnTo>
                  <a:lnTo>
                    <a:pt x="6" y="6"/>
                  </a:lnTo>
                  <a:lnTo>
                    <a:pt x="4" y="12"/>
                  </a:lnTo>
                  <a:lnTo>
                    <a:pt x="4" y="12"/>
                  </a:lnTo>
                  <a:lnTo>
                    <a:pt x="2" y="28"/>
                  </a:lnTo>
                  <a:lnTo>
                    <a:pt x="2" y="28"/>
                  </a:lnTo>
                  <a:lnTo>
                    <a:pt x="0" y="36"/>
                  </a:lnTo>
                  <a:lnTo>
                    <a:pt x="2" y="38"/>
                  </a:lnTo>
                  <a:lnTo>
                    <a:pt x="4" y="38"/>
                  </a:lnTo>
                  <a:lnTo>
                    <a:pt x="4" y="38"/>
                  </a:lnTo>
                  <a:lnTo>
                    <a:pt x="6" y="38"/>
                  </a:lnTo>
                  <a:lnTo>
                    <a:pt x="6" y="38"/>
                  </a:lnTo>
                  <a:lnTo>
                    <a:pt x="12" y="38"/>
                  </a:lnTo>
                  <a:lnTo>
                    <a:pt x="16" y="34"/>
                  </a:lnTo>
                  <a:lnTo>
                    <a:pt x="26" y="26"/>
                  </a:lnTo>
                  <a:lnTo>
                    <a:pt x="32" y="16"/>
                  </a:lnTo>
                  <a:lnTo>
                    <a:pt x="32" y="12"/>
                  </a:lnTo>
                  <a:lnTo>
                    <a:pt x="32" y="8"/>
                  </a:lnTo>
                  <a:lnTo>
                    <a:pt x="32" y="8"/>
                  </a:lnTo>
                  <a:lnTo>
                    <a:pt x="26" y="2"/>
                  </a:lnTo>
                  <a:lnTo>
                    <a:pt x="1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41" name="Freeform 39"/>
            <p:cNvSpPr>
              <a:spLocks/>
            </p:cNvSpPr>
            <p:nvPr/>
          </p:nvSpPr>
          <p:spPr bwMode="auto">
            <a:xfrm>
              <a:off x="1014" y="1864"/>
              <a:ext cx="44" cy="30"/>
            </a:xfrm>
            <a:custGeom>
              <a:avLst/>
              <a:gdLst>
                <a:gd name="T0" fmla="*/ 16 w 44"/>
                <a:gd name="T1" fmla="*/ 0 h 30"/>
                <a:gd name="T2" fmla="*/ 16 w 44"/>
                <a:gd name="T3" fmla="*/ 0 h 30"/>
                <a:gd name="T4" fmla="*/ 10 w 44"/>
                <a:gd name="T5" fmla="*/ 0 h 30"/>
                <a:gd name="T6" fmla="*/ 4 w 44"/>
                <a:gd name="T7" fmla="*/ 2 h 30"/>
                <a:gd name="T8" fmla="*/ 4 w 44"/>
                <a:gd name="T9" fmla="*/ 2 h 30"/>
                <a:gd name="T10" fmla="*/ 2 w 44"/>
                <a:gd name="T11" fmla="*/ 6 h 30"/>
                <a:gd name="T12" fmla="*/ 0 w 44"/>
                <a:gd name="T13" fmla="*/ 10 h 30"/>
                <a:gd name="T14" fmla="*/ 2 w 44"/>
                <a:gd name="T15" fmla="*/ 14 h 30"/>
                <a:gd name="T16" fmla="*/ 4 w 44"/>
                <a:gd name="T17" fmla="*/ 16 h 30"/>
                <a:gd name="T18" fmla="*/ 4 w 44"/>
                <a:gd name="T19" fmla="*/ 16 h 30"/>
                <a:gd name="T20" fmla="*/ 8 w 44"/>
                <a:gd name="T21" fmla="*/ 18 h 30"/>
                <a:gd name="T22" fmla="*/ 12 w 44"/>
                <a:gd name="T23" fmla="*/ 18 h 30"/>
                <a:gd name="T24" fmla="*/ 16 w 44"/>
                <a:gd name="T25" fmla="*/ 18 h 30"/>
                <a:gd name="T26" fmla="*/ 20 w 44"/>
                <a:gd name="T27" fmla="*/ 20 h 30"/>
                <a:gd name="T28" fmla="*/ 20 w 44"/>
                <a:gd name="T29" fmla="*/ 20 h 30"/>
                <a:gd name="T30" fmla="*/ 26 w 44"/>
                <a:gd name="T31" fmla="*/ 26 h 30"/>
                <a:gd name="T32" fmla="*/ 30 w 44"/>
                <a:gd name="T33" fmla="*/ 28 h 30"/>
                <a:gd name="T34" fmla="*/ 32 w 44"/>
                <a:gd name="T35" fmla="*/ 30 h 30"/>
                <a:gd name="T36" fmla="*/ 32 w 44"/>
                <a:gd name="T37" fmla="*/ 30 h 30"/>
                <a:gd name="T38" fmla="*/ 32 w 44"/>
                <a:gd name="T39" fmla="*/ 30 h 30"/>
                <a:gd name="T40" fmla="*/ 32 w 44"/>
                <a:gd name="T41" fmla="*/ 30 h 30"/>
                <a:gd name="T42" fmla="*/ 38 w 44"/>
                <a:gd name="T43" fmla="*/ 28 h 30"/>
                <a:gd name="T44" fmla="*/ 42 w 44"/>
                <a:gd name="T45" fmla="*/ 24 h 30"/>
                <a:gd name="T46" fmla="*/ 44 w 44"/>
                <a:gd name="T47" fmla="*/ 18 h 30"/>
                <a:gd name="T48" fmla="*/ 44 w 44"/>
                <a:gd name="T49" fmla="*/ 14 h 30"/>
                <a:gd name="T50" fmla="*/ 44 w 44"/>
                <a:gd name="T51" fmla="*/ 14 h 30"/>
                <a:gd name="T52" fmla="*/ 40 w 44"/>
                <a:gd name="T53" fmla="*/ 8 h 30"/>
                <a:gd name="T54" fmla="*/ 34 w 44"/>
                <a:gd name="T55" fmla="*/ 4 h 30"/>
                <a:gd name="T56" fmla="*/ 26 w 44"/>
                <a:gd name="T57" fmla="*/ 0 h 30"/>
                <a:gd name="T58" fmla="*/ 16 w 44"/>
                <a:gd name="T59"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4" h="30">
                  <a:moveTo>
                    <a:pt x="16" y="0"/>
                  </a:moveTo>
                  <a:lnTo>
                    <a:pt x="16" y="0"/>
                  </a:lnTo>
                  <a:lnTo>
                    <a:pt x="10" y="0"/>
                  </a:lnTo>
                  <a:lnTo>
                    <a:pt x="4" y="2"/>
                  </a:lnTo>
                  <a:lnTo>
                    <a:pt x="4" y="2"/>
                  </a:lnTo>
                  <a:lnTo>
                    <a:pt x="2" y="6"/>
                  </a:lnTo>
                  <a:lnTo>
                    <a:pt x="0" y="10"/>
                  </a:lnTo>
                  <a:lnTo>
                    <a:pt x="2" y="14"/>
                  </a:lnTo>
                  <a:lnTo>
                    <a:pt x="4" y="16"/>
                  </a:lnTo>
                  <a:lnTo>
                    <a:pt x="4" y="16"/>
                  </a:lnTo>
                  <a:lnTo>
                    <a:pt x="8" y="18"/>
                  </a:lnTo>
                  <a:lnTo>
                    <a:pt x="12" y="18"/>
                  </a:lnTo>
                  <a:lnTo>
                    <a:pt x="16" y="18"/>
                  </a:lnTo>
                  <a:lnTo>
                    <a:pt x="20" y="20"/>
                  </a:lnTo>
                  <a:lnTo>
                    <a:pt x="20" y="20"/>
                  </a:lnTo>
                  <a:lnTo>
                    <a:pt x="26" y="26"/>
                  </a:lnTo>
                  <a:lnTo>
                    <a:pt x="30" y="28"/>
                  </a:lnTo>
                  <a:lnTo>
                    <a:pt x="32" y="30"/>
                  </a:lnTo>
                  <a:lnTo>
                    <a:pt x="32" y="30"/>
                  </a:lnTo>
                  <a:lnTo>
                    <a:pt x="32" y="30"/>
                  </a:lnTo>
                  <a:lnTo>
                    <a:pt x="32" y="30"/>
                  </a:lnTo>
                  <a:lnTo>
                    <a:pt x="38" y="28"/>
                  </a:lnTo>
                  <a:lnTo>
                    <a:pt x="42" y="24"/>
                  </a:lnTo>
                  <a:lnTo>
                    <a:pt x="44" y="18"/>
                  </a:lnTo>
                  <a:lnTo>
                    <a:pt x="44" y="14"/>
                  </a:lnTo>
                  <a:lnTo>
                    <a:pt x="44" y="14"/>
                  </a:lnTo>
                  <a:lnTo>
                    <a:pt x="40" y="8"/>
                  </a:lnTo>
                  <a:lnTo>
                    <a:pt x="34" y="4"/>
                  </a:lnTo>
                  <a:lnTo>
                    <a:pt x="26" y="0"/>
                  </a:lnTo>
                  <a:lnTo>
                    <a:pt x="16"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42" name="Freeform 40"/>
            <p:cNvSpPr>
              <a:spLocks/>
            </p:cNvSpPr>
            <p:nvPr/>
          </p:nvSpPr>
          <p:spPr bwMode="auto">
            <a:xfrm>
              <a:off x="1014" y="1864"/>
              <a:ext cx="44" cy="30"/>
            </a:xfrm>
            <a:custGeom>
              <a:avLst/>
              <a:gdLst>
                <a:gd name="T0" fmla="*/ 16 w 44"/>
                <a:gd name="T1" fmla="*/ 0 h 30"/>
                <a:gd name="T2" fmla="*/ 16 w 44"/>
                <a:gd name="T3" fmla="*/ 0 h 30"/>
                <a:gd name="T4" fmla="*/ 10 w 44"/>
                <a:gd name="T5" fmla="*/ 0 h 30"/>
                <a:gd name="T6" fmla="*/ 4 w 44"/>
                <a:gd name="T7" fmla="*/ 2 h 30"/>
                <a:gd name="T8" fmla="*/ 4 w 44"/>
                <a:gd name="T9" fmla="*/ 2 h 30"/>
                <a:gd name="T10" fmla="*/ 2 w 44"/>
                <a:gd name="T11" fmla="*/ 6 h 30"/>
                <a:gd name="T12" fmla="*/ 0 w 44"/>
                <a:gd name="T13" fmla="*/ 10 h 30"/>
                <a:gd name="T14" fmla="*/ 2 w 44"/>
                <a:gd name="T15" fmla="*/ 14 h 30"/>
                <a:gd name="T16" fmla="*/ 4 w 44"/>
                <a:gd name="T17" fmla="*/ 16 h 30"/>
                <a:gd name="T18" fmla="*/ 4 w 44"/>
                <a:gd name="T19" fmla="*/ 16 h 30"/>
                <a:gd name="T20" fmla="*/ 8 w 44"/>
                <a:gd name="T21" fmla="*/ 18 h 30"/>
                <a:gd name="T22" fmla="*/ 12 w 44"/>
                <a:gd name="T23" fmla="*/ 18 h 30"/>
                <a:gd name="T24" fmla="*/ 16 w 44"/>
                <a:gd name="T25" fmla="*/ 18 h 30"/>
                <a:gd name="T26" fmla="*/ 20 w 44"/>
                <a:gd name="T27" fmla="*/ 20 h 30"/>
                <a:gd name="T28" fmla="*/ 20 w 44"/>
                <a:gd name="T29" fmla="*/ 20 h 30"/>
                <a:gd name="T30" fmla="*/ 26 w 44"/>
                <a:gd name="T31" fmla="*/ 26 h 30"/>
                <a:gd name="T32" fmla="*/ 30 w 44"/>
                <a:gd name="T33" fmla="*/ 28 h 30"/>
                <a:gd name="T34" fmla="*/ 32 w 44"/>
                <a:gd name="T35" fmla="*/ 30 h 30"/>
                <a:gd name="T36" fmla="*/ 32 w 44"/>
                <a:gd name="T37" fmla="*/ 30 h 30"/>
                <a:gd name="T38" fmla="*/ 32 w 44"/>
                <a:gd name="T39" fmla="*/ 30 h 30"/>
                <a:gd name="T40" fmla="*/ 32 w 44"/>
                <a:gd name="T41" fmla="*/ 30 h 30"/>
                <a:gd name="T42" fmla="*/ 38 w 44"/>
                <a:gd name="T43" fmla="*/ 28 h 30"/>
                <a:gd name="T44" fmla="*/ 42 w 44"/>
                <a:gd name="T45" fmla="*/ 24 h 30"/>
                <a:gd name="T46" fmla="*/ 44 w 44"/>
                <a:gd name="T47" fmla="*/ 18 h 30"/>
                <a:gd name="T48" fmla="*/ 44 w 44"/>
                <a:gd name="T49" fmla="*/ 14 h 30"/>
                <a:gd name="T50" fmla="*/ 44 w 44"/>
                <a:gd name="T51" fmla="*/ 14 h 30"/>
                <a:gd name="T52" fmla="*/ 40 w 44"/>
                <a:gd name="T53" fmla="*/ 8 h 30"/>
                <a:gd name="T54" fmla="*/ 34 w 44"/>
                <a:gd name="T55" fmla="*/ 4 h 30"/>
                <a:gd name="T56" fmla="*/ 26 w 44"/>
                <a:gd name="T57" fmla="*/ 0 h 30"/>
                <a:gd name="T58" fmla="*/ 16 w 44"/>
                <a:gd name="T59"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4" h="30">
                  <a:moveTo>
                    <a:pt x="16" y="0"/>
                  </a:moveTo>
                  <a:lnTo>
                    <a:pt x="16" y="0"/>
                  </a:lnTo>
                  <a:lnTo>
                    <a:pt x="10" y="0"/>
                  </a:lnTo>
                  <a:lnTo>
                    <a:pt x="4" y="2"/>
                  </a:lnTo>
                  <a:lnTo>
                    <a:pt x="4" y="2"/>
                  </a:lnTo>
                  <a:lnTo>
                    <a:pt x="2" y="6"/>
                  </a:lnTo>
                  <a:lnTo>
                    <a:pt x="0" y="10"/>
                  </a:lnTo>
                  <a:lnTo>
                    <a:pt x="2" y="14"/>
                  </a:lnTo>
                  <a:lnTo>
                    <a:pt x="4" y="16"/>
                  </a:lnTo>
                  <a:lnTo>
                    <a:pt x="4" y="16"/>
                  </a:lnTo>
                  <a:lnTo>
                    <a:pt x="8" y="18"/>
                  </a:lnTo>
                  <a:lnTo>
                    <a:pt x="12" y="18"/>
                  </a:lnTo>
                  <a:lnTo>
                    <a:pt x="16" y="18"/>
                  </a:lnTo>
                  <a:lnTo>
                    <a:pt x="20" y="20"/>
                  </a:lnTo>
                  <a:lnTo>
                    <a:pt x="20" y="20"/>
                  </a:lnTo>
                  <a:lnTo>
                    <a:pt x="26" y="26"/>
                  </a:lnTo>
                  <a:lnTo>
                    <a:pt x="30" y="28"/>
                  </a:lnTo>
                  <a:lnTo>
                    <a:pt x="32" y="30"/>
                  </a:lnTo>
                  <a:lnTo>
                    <a:pt x="32" y="30"/>
                  </a:lnTo>
                  <a:lnTo>
                    <a:pt x="32" y="30"/>
                  </a:lnTo>
                  <a:lnTo>
                    <a:pt x="32" y="30"/>
                  </a:lnTo>
                  <a:lnTo>
                    <a:pt x="38" y="28"/>
                  </a:lnTo>
                  <a:lnTo>
                    <a:pt x="42" y="24"/>
                  </a:lnTo>
                  <a:lnTo>
                    <a:pt x="44" y="18"/>
                  </a:lnTo>
                  <a:lnTo>
                    <a:pt x="44" y="14"/>
                  </a:lnTo>
                  <a:lnTo>
                    <a:pt x="44" y="14"/>
                  </a:lnTo>
                  <a:lnTo>
                    <a:pt x="40" y="8"/>
                  </a:lnTo>
                  <a:lnTo>
                    <a:pt x="34" y="4"/>
                  </a:lnTo>
                  <a:lnTo>
                    <a:pt x="26" y="0"/>
                  </a:lnTo>
                  <a:lnTo>
                    <a:pt x="1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43" name="Freeform 41"/>
            <p:cNvSpPr>
              <a:spLocks/>
            </p:cNvSpPr>
            <p:nvPr/>
          </p:nvSpPr>
          <p:spPr bwMode="auto">
            <a:xfrm>
              <a:off x="1138" y="1870"/>
              <a:ext cx="26" cy="30"/>
            </a:xfrm>
            <a:custGeom>
              <a:avLst/>
              <a:gdLst>
                <a:gd name="T0" fmla="*/ 8 w 26"/>
                <a:gd name="T1" fmla="*/ 0 h 30"/>
                <a:gd name="T2" fmla="*/ 8 w 26"/>
                <a:gd name="T3" fmla="*/ 0 h 30"/>
                <a:gd name="T4" fmla="*/ 0 w 26"/>
                <a:gd name="T5" fmla="*/ 2 h 30"/>
                <a:gd name="T6" fmla="*/ 4 w 26"/>
                <a:gd name="T7" fmla="*/ 0 h 30"/>
                <a:gd name="T8" fmla="*/ 4 w 26"/>
                <a:gd name="T9" fmla="*/ 0 h 30"/>
                <a:gd name="T10" fmla="*/ 2 w 26"/>
                <a:gd name="T11" fmla="*/ 4 h 30"/>
                <a:gd name="T12" fmla="*/ 4 w 26"/>
                <a:gd name="T13" fmla="*/ 10 h 30"/>
                <a:gd name="T14" fmla="*/ 8 w 26"/>
                <a:gd name="T15" fmla="*/ 18 h 30"/>
                <a:gd name="T16" fmla="*/ 8 w 26"/>
                <a:gd name="T17" fmla="*/ 18 h 30"/>
                <a:gd name="T18" fmla="*/ 10 w 26"/>
                <a:gd name="T19" fmla="*/ 26 h 30"/>
                <a:gd name="T20" fmla="*/ 12 w 26"/>
                <a:gd name="T21" fmla="*/ 30 h 30"/>
                <a:gd name="T22" fmla="*/ 14 w 26"/>
                <a:gd name="T23" fmla="*/ 30 h 30"/>
                <a:gd name="T24" fmla="*/ 14 w 26"/>
                <a:gd name="T25" fmla="*/ 30 h 30"/>
                <a:gd name="T26" fmla="*/ 18 w 26"/>
                <a:gd name="T27" fmla="*/ 30 h 30"/>
                <a:gd name="T28" fmla="*/ 22 w 26"/>
                <a:gd name="T29" fmla="*/ 28 h 30"/>
                <a:gd name="T30" fmla="*/ 22 w 26"/>
                <a:gd name="T31" fmla="*/ 28 h 30"/>
                <a:gd name="T32" fmla="*/ 26 w 26"/>
                <a:gd name="T33" fmla="*/ 24 h 30"/>
                <a:gd name="T34" fmla="*/ 26 w 26"/>
                <a:gd name="T35" fmla="*/ 18 h 30"/>
                <a:gd name="T36" fmla="*/ 22 w 26"/>
                <a:gd name="T37" fmla="*/ 10 h 30"/>
                <a:gd name="T38" fmla="*/ 22 w 26"/>
                <a:gd name="T39" fmla="*/ 10 h 30"/>
                <a:gd name="T40" fmla="*/ 16 w 26"/>
                <a:gd name="T41" fmla="*/ 4 h 30"/>
                <a:gd name="T42" fmla="*/ 12 w 26"/>
                <a:gd name="T43" fmla="*/ 2 h 30"/>
                <a:gd name="T44" fmla="*/ 8 w 26"/>
                <a:gd name="T45"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6" h="30">
                  <a:moveTo>
                    <a:pt x="8" y="0"/>
                  </a:moveTo>
                  <a:lnTo>
                    <a:pt x="8" y="0"/>
                  </a:lnTo>
                  <a:lnTo>
                    <a:pt x="0" y="2"/>
                  </a:lnTo>
                  <a:lnTo>
                    <a:pt x="4" y="0"/>
                  </a:lnTo>
                  <a:lnTo>
                    <a:pt x="4" y="0"/>
                  </a:lnTo>
                  <a:lnTo>
                    <a:pt x="2" y="4"/>
                  </a:lnTo>
                  <a:lnTo>
                    <a:pt x="4" y="10"/>
                  </a:lnTo>
                  <a:lnTo>
                    <a:pt x="8" y="18"/>
                  </a:lnTo>
                  <a:lnTo>
                    <a:pt x="8" y="18"/>
                  </a:lnTo>
                  <a:lnTo>
                    <a:pt x="10" y="26"/>
                  </a:lnTo>
                  <a:lnTo>
                    <a:pt x="12" y="30"/>
                  </a:lnTo>
                  <a:lnTo>
                    <a:pt x="14" y="30"/>
                  </a:lnTo>
                  <a:lnTo>
                    <a:pt x="14" y="30"/>
                  </a:lnTo>
                  <a:lnTo>
                    <a:pt x="18" y="30"/>
                  </a:lnTo>
                  <a:lnTo>
                    <a:pt x="22" y="28"/>
                  </a:lnTo>
                  <a:lnTo>
                    <a:pt x="22" y="28"/>
                  </a:lnTo>
                  <a:lnTo>
                    <a:pt x="26" y="24"/>
                  </a:lnTo>
                  <a:lnTo>
                    <a:pt x="26" y="18"/>
                  </a:lnTo>
                  <a:lnTo>
                    <a:pt x="22" y="10"/>
                  </a:lnTo>
                  <a:lnTo>
                    <a:pt x="22" y="10"/>
                  </a:lnTo>
                  <a:lnTo>
                    <a:pt x="16" y="4"/>
                  </a:lnTo>
                  <a:lnTo>
                    <a:pt x="12" y="2"/>
                  </a:lnTo>
                  <a:lnTo>
                    <a:pt x="8"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44" name="Freeform 42"/>
            <p:cNvSpPr>
              <a:spLocks/>
            </p:cNvSpPr>
            <p:nvPr/>
          </p:nvSpPr>
          <p:spPr bwMode="auto">
            <a:xfrm>
              <a:off x="1138" y="1870"/>
              <a:ext cx="26" cy="30"/>
            </a:xfrm>
            <a:custGeom>
              <a:avLst/>
              <a:gdLst>
                <a:gd name="T0" fmla="*/ 8 w 26"/>
                <a:gd name="T1" fmla="*/ 0 h 30"/>
                <a:gd name="T2" fmla="*/ 8 w 26"/>
                <a:gd name="T3" fmla="*/ 0 h 30"/>
                <a:gd name="T4" fmla="*/ 0 w 26"/>
                <a:gd name="T5" fmla="*/ 2 h 30"/>
                <a:gd name="T6" fmla="*/ 4 w 26"/>
                <a:gd name="T7" fmla="*/ 0 h 30"/>
                <a:gd name="T8" fmla="*/ 4 w 26"/>
                <a:gd name="T9" fmla="*/ 0 h 30"/>
                <a:gd name="T10" fmla="*/ 2 w 26"/>
                <a:gd name="T11" fmla="*/ 4 h 30"/>
                <a:gd name="T12" fmla="*/ 4 w 26"/>
                <a:gd name="T13" fmla="*/ 10 h 30"/>
                <a:gd name="T14" fmla="*/ 8 w 26"/>
                <a:gd name="T15" fmla="*/ 18 h 30"/>
                <a:gd name="T16" fmla="*/ 8 w 26"/>
                <a:gd name="T17" fmla="*/ 18 h 30"/>
                <a:gd name="T18" fmla="*/ 10 w 26"/>
                <a:gd name="T19" fmla="*/ 26 h 30"/>
                <a:gd name="T20" fmla="*/ 12 w 26"/>
                <a:gd name="T21" fmla="*/ 30 h 30"/>
                <a:gd name="T22" fmla="*/ 14 w 26"/>
                <a:gd name="T23" fmla="*/ 30 h 30"/>
                <a:gd name="T24" fmla="*/ 14 w 26"/>
                <a:gd name="T25" fmla="*/ 30 h 30"/>
                <a:gd name="T26" fmla="*/ 18 w 26"/>
                <a:gd name="T27" fmla="*/ 30 h 30"/>
                <a:gd name="T28" fmla="*/ 22 w 26"/>
                <a:gd name="T29" fmla="*/ 28 h 30"/>
                <a:gd name="T30" fmla="*/ 22 w 26"/>
                <a:gd name="T31" fmla="*/ 28 h 30"/>
                <a:gd name="T32" fmla="*/ 26 w 26"/>
                <a:gd name="T33" fmla="*/ 24 h 30"/>
                <a:gd name="T34" fmla="*/ 26 w 26"/>
                <a:gd name="T35" fmla="*/ 18 h 30"/>
                <a:gd name="T36" fmla="*/ 22 w 26"/>
                <a:gd name="T37" fmla="*/ 10 h 30"/>
                <a:gd name="T38" fmla="*/ 22 w 26"/>
                <a:gd name="T39" fmla="*/ 10 h 30"/>
                <a:gd name="T40" fmla="*/ 16 w 26"/>
                <a:gd name="T41" fmla="*/ 4 h 30"/>
                <a:gd name="T42" fmla="*/ 12 w 26"/>
                <a:gd name="T43" fmla="*/ 2 h 30"/>
                <a:gd name="T44" fmla="*/ 8 w 26"/>
                <a:gd name="T45"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6" h="30">
                  <a:moveTo>
                    <a:pt x="8" y="0"/>
                  </a:moveTo>
                  <a:lnTo>
                    <a:pt x="8" y="0"/>
                  </a:lnTo>
                  <a:lnTo>
                    <a:pt x="0" y="2"/>
                  </a:lnTo>
                  <a:lnTo>
                    <a:pt x="4" y="0"/>
                  </a:lnTo>
                  <a:lnTo>
                    <a:pt x="4" y="0"/>
                  </a:lnTo>
                  <a:lnTo>
                    <a:pt x="2" y="4"/>
                  </a:lnTo>
                  <a:lnTo>
                    <a:pt x="4" y="10"/>
                  </a:lnTo>
                  <a:lnTo>
                    <a:pt x="8" y="18"/>
                  </a:lnTo>
                  <a:lnTo>
                    <a:pt x="8" y="18"/>
                  </a:lnTo>
                  <a:lnTo>
                    <a:pt x="10" y="26"/>
                  </a:lnTo>
                  <a:lnTo>
                    <a:pt x="12" y="30"/>
                  </a:lnTo>
                  <a:lnTo>
                    <a:pt x="14" y="30"/>
                  </a:lnTo>
                  <a:lnTo>
                    <a:pt x="14" y="30"/>
                  </a:lnTo>
                  <a:lnTo>
                    <a:pt x="18" y="30"/>
                  </a:lnTo>
                  <a:lnTo>
                    <a:pt x="22" y="28"/>
                  </a:lnTo>
                  <a:lnTo>
                    <a:pt x="22" y="28"/>
                  </a:lnTo>
                  <a:lnTo>
                    <a:pt x="26" y="24"/>
                  </a:lnTo>
                  <a:lnTo>
                    <a:pt x="26" y="18"/>
                  </a:lnTo>
                  <a:lnTo>
                    <a:pt x="22" y="10"/>
                  </a:lnTo>
                  <a:lnTo>
                    <a:pt x="22" y="10"/>
                  </a:lnTo>
                  <a:lnTo>
                    <a:pt x="16" y="4"/>
                  </a:lnTo>
                  <a:lnTo>
                    <a:pt x="12" y="2"/>
                  </a:lnTo>
                  <a:lnTo>
                    <a:pt x="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45" name="Freeform 43"/>
            <p:cNvSpPr>
              <a:spLocks/>
            </p:cNvSpPr>
            <p:nvPr/>
          </p:nvSpPr>
          <p:spPr bwMode="auto">
            <a:xfrm>
              <a:off x="1166" y="1912"/>
              <a:ext cx="28" cy="26"/>
            </a:xfrm>
            <a:custGeom>
              <a:avLst/>
              <a:gdLst>
                <a:gd name="T0" fmla="*/ 12 w 28"/>
                <a:gd name="T1" fmla="*/ 0 h 26"/>
                <a:gd name="T2" fmla="*/ 12 w 28"/>
                <a:gd name="T3" fmla="*/ 0 h 26"/>
                <a:gd name="T4" fmla="*/ 4 w 28"/>
                <a:gd name="T5" fmla="*/ 0 h 26"/>
                <a:gd name="T6" fmla="*/ 0 w 28"/>
                <a:gd name="T7" fmla="*/ 4 h 26"/>
                <a:gd name="T8" fmla="*/ 0 w 28"/>
                <a:gd name="T9" fmla="*/ 6 h 26"/>
                <a:gd name="T10" fmla="*/ 0 w 28"/>
                <a:gd name="T11" fmla="*/ 6 h 26"/>
                <a:gd name="T12" fmla="*/ 0 w 28"/>
                <a:gd name="T13" fmla="*/ 12 h 26"/>
                <a:gd name="T14" fmla="*/ 4 w 28"/>
                <a:gd name="T15" fmla="*/ 16 h 26"/>
                <a:gd name="T16" fmla="*/ 14 w 28"/>
                <a:gd name="T17" fmla="*/ 24 h 26"/>
                <a:gd name="T18" fmla="*/ 14 w 28"/>
                <a:gd name="T19" fmla="*/ 24 h 26"/>
                <a:gd name="T20" fmla="*/ 18 w 28"/>
                <a:gd name="T21" fmla="*/ 26 h 26"/>
                <a:gd name="T22" fmla="*/ 18 w 28"/>
                <a:gd name="T23" fmla="*/ 26 h 26"/>
                <a:gd name="T24" fmla="*/ 22 w 28"/>
                <a:gd name="T25" fmla="*/ 26 h 26"/>
                <a:gd name="T26" fmla="*/ 24 w 28"/>
                <a:gd name="T27" fmla="*/ 24 h 26"/>
                <a:gd name="T28" fmla="*/ 26 w 28"/>
                <a:gd name="T29" fmla="*/ 16 h 26"/>
                <a:gd name="T30" fmla="*/ 28 w 28"/>
                <a:gd name="T31" fmla="*/ 8 h 26"/>
                <a:gd name="T32" fmla="*/ 24 w 28"/>
                <a:gd name="T33" fmla="*/ 2 h 26"/>
                <a:gd name="T34" fmla="*/ 24 w 28"/>
                <a:gd name="T35" fmla="*/ 2 h 26"/>
                <a:gd name="T36" fmla="*/ 20 w 28"/>
                <a:gd name="T37" fmla="*/ 0 h 26"/>
                <a:gd name="T38" fmla="*/ 12 w 28"/>
                <a:gd name="T39"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 h="26">
                  <a:moveTo>
                    <a:pt x="12" y="0"/>
                  </a:moveTo>
                  <a:lnTo>
                    <a:pt x="12" y="0"/>
                  </a:lnTo>
                  <a:lnTo>
                    <a:pt x="4" y="0"/>
                  </a:lnTo>
                  <a:lnTo>
                    <a:pt x="0" y="4"/>
                  </a:lnTo>
                  <a:lnTo>
                    <a:pt x="0" y="6"/>
                  </a:lnTo>
                  <a:lnTo>
                    <a:pt x="0" y="6"/>
                  </a:lnTo>
                  <a:lnTo>
                    <a:pt x="0" y="12"/>
                  </a:lnTo>
                  <a:lnTo>
                    <a:pt x="4" y="16"/>
                  </a:lnTo>
                  <a:lnTo>
                    <a:pt x="14" y="24"/>
                  </a:lnTo>
                  <a:lnTo>
                    <a:pt x="14" y="24"/>
                  </a:lnTo>
                  <a:lnTo>
                    <a:pt x="18" y="26"/>
                  </a:lnTo>
                  <a:lnTo>
                    <a:pt x="18" y="26"/>
                  </a:lnTo>
                  <a:lnTo>
                    <a:pt x="22" y="26"/>
                  </a:lnTo>
                  <a:lnTo>
                    <a:pt x="24" y="24"/>
                  </a:lnTo>
                  <a:lnTo>
                    <a:pt x="26" y="16"/>
                  </a:lnTo>
                  <a:lnTo>
                    <a:pt x="28" y="8"/>
                  </a:lnTo>
                  <a:lnTo>
                    <a:pt x="24" y="2"/>
                  </a:lnTo>
                  <a:lnTo>
                    <a:pt x="24" y="2"/>
                  </a:lnTo>
                  <a:lnTo>
                    <a:pt x="20" y="0"/>
                  </a:lnTo>
                  <a:lnTo>
                    <a:pt x="12"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46" name="Freeform 44"/>
            <p:cNvSpPr>
              <a:spLocks/>
            </p:cNvSpPr>
            <p:nvPr/>
          </p:nvSpPr>
          <p:spPr bwMode="auto">
            <a:xfrm>
              <a:off x="1166" y="1912"/>
              <a:ext cx="28" cy="26"/>
            </a:xfrm>
            <a:custGeom>
              <a:avLst/>
              <a:gdLst>
                <a:gd name="T0" fmla="*/ 12 w 28"/>
                <a:gd name="T1" fmla="*/ 0 h 26"/>
                <a:gd name="T2" fmla="*/ 12 w 28"/>
                <a:gd name="T3" fmla="*/ 0 h 26"/>
                <a:gd name="T4" fmla="*/ 4 w 28"/>
                <a:gd name="T5" fmla="*/ 0 h 26"/>
                <a:gd name="T6" fmla="*/ 0 w 28"/>
                <a:gd name="T7" fmla="*/ 4 h 26"/>
                <a:gd name="T8" fmla="*/ 0 w 28"/>
                <a:gd name="T9" fmla="*/ 6 h 26"/>
                <a:gd name="T10" fmla="*/ 0 w 28"/>
                <a:gd name="T11" fmla="*/ 6 h 26"/>
                <a:gd name="T12" fmla="*/ 0 w 28"/>
                <a:gd name="T13" fmla="*/ 12 h 26"/>
                <a:gd name="T14" fmla="*/ 4 w 28"/>
                <a:gd name="T15" fmla="*/ 16 h 26"/>
                <a:gd name="T16" fmla="*/ 14 w 28"/>
                <a:gd name="T17" fmla="*/ 24 h 26"/>
                <a:gd name="T18" fmla="*/ 14 w 28"/>
                <a:gd name="T19" fmla="*/ 24 h 26"/>
                <a:gd name="T20" fmla="*/ 18 w 28"/>
                <a:gd name="T21" fmla="*/ 26 h 26"/>
                <a:gd name="T22" fmla="*/ 18 w 28"/>
                <a:gd name="T23" fmla="*/ 26 h 26"/>
                <a:gd name="T24" fmla="*/ 22 w 28"/>
                <a:gd name="T25" fmla="*/ 26 h 26"/>
                <a:gd name="T26" fmla="*/ 24 w 28"/>
                <a:gd name="T27" fmla="*/ 24 h 26"/>
                <a:gd name="T28" fmla="*/ 26 w 28"/>
                <a:gd name="T29" fmla="*/ 16 h 26"/>
                <a:gd name="T30" fmla="*/ 28 w 28"/>
                <a:gd name="T31" fmla="*/ 8 h 26"/>
                <a:gd name="T32" fmla="*/ 24 w 28"/>
                <a:gd name="T33" fmla="*/ 2 h 26"/>
                <a:gd name="T34" fmla="*/ 24 w 28"/>
                <a:gd name="T35" fmla="*/ 2 h 26"/>
                <a:gd name="T36" fmla="*/ 20 w 28"/>
                <a:gd name="T37" fmla="*/ 0 h 26"/>
                <a:gd name="T38" fmla="*/ 12 w 28"/>
                <a:gd name="T39"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 h="26">
                  <a:moveTo>
                    <a:pt x="12" y="0"/>
                  </a:moveTo>
                  <a:lnTo>
                    <a:pt x="12" y="0"/>
                  </a:lnTo>
                  <a:lnTo>
                    <a:pt x="4" y="0"/>
                  </a:lnTo>
                  <a:lnTo>
                    <a:pt x="0" y="4"/>
                  </a:lnTo>
                  <a:lnTo>
                    <a:pt x="0" y="6"/>
                  </a:lnTo>
                  <a:lnTo>
                    <a:pt x="0" y="6"/>
                  </a:lnTo>
                  <a:lnTo>
                    <a:pt x="0" y="12"/>
                  </a:lnTo>
                  <a:lnTo>
                    <a:pt x="4" y="16"/>
                  </a:lnTo>
                  <a:lnTo>
                    <a:pt x="14" y="24"/>
                  </a:lnTo>
                  <a:lnTo>
                    <a:pt x="14" y="24"/>
                  </a:lnTo>
                  <a:lnTo>
                    <a:pt x="18" y="26"/>
                  </a:lnTo>
                  <a:lnTo>
                    <a:pt x="18" y="26"/>
                  </a:lnTo>
                  <a:lnTo>
                    <a:pt x="22" y="26"/>
                  </a:lnTo>
                  <a:lnTo>
                    <a:pt x="24" y="24"/>
                  </a:lnTo>
                  <a:lnTo>
                    <a:pt x="26" y="16"/>
                  </a:lnTo>
                  <a:lnTo>
                    <a:pt x="28" y="8"/>
                  </a:lnTo>
                  <a:lnTo>
                    <a:pt x="24" y="2"/>
                  </a:lnTo>
                  <a:lnTo>
                    <a:pt x="24" y="2"/>
                  </a:lnTo>
                  <a:lnTo>
                    <a:pt x="20" y="0"/>
                  </a:lnTo>
                  <a:lnTo>
                    <a:pt x="1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47" name="Freeform 45"/>
            <p:cNvSpPr>
              <a:spLocks/>
            </p:cNvSpPr>
            <p:nvPr/>
          </p:nvSpPr>
          <p:spPr bwMode="auto">
            <a:xfrm>
              <a:off x="1278" y="1920"/>
              <a:ext cx="26" cy="16"/>
            </a:xfrm>
            <a:custGeom>
              <a:avLst/>
              <a:gdLst>
                <a:gd name="T0" fmla="*/ 18 w 26"/>
                <a:gd name="T1" fmla="*/ 0 h 16"/>
                <a:gd name="T2" fmla="*/ 18 w 26"/>
                <a:gd name="T3" fmla="*/ 0 h 16"/>
                <a:gd name="T4" fmla="*/ 10 w 26"/>
                <a:gd name="T5" fmla="*/ 2 h 16"/>
                <a:gd name="T6" fmla="*/ 2 w 26"/>
                <a:gd name="T7" fmla="*/ 6 h 16"/>
                <a:gd name="T8" fmla="*/ 0 w 26"/>
                <a:gd name="T9" fmla="*/ 8 h 16"/>
                <a:gd name="T10" fmla="*/ 0 w 26"/>
                <a:gd name="T11" fmla="*/ 12 h 16"/>
                <a:gd name="T12" fmla="*/ 0 w 26"/>
                <a:gd name="T13" fmla="*/ 14 h 16"/>
                <a:gd name="T14" fmla="*/ 4 w 26"/>
                <a:gd name="T15" fmla="*/ 16 h 16"/>
                <a:gd name="T16" fmla="*/ 4 w 26"/>
                <a:gd name="T17" fmla="*/ 16 h 16"/>
                <a:gd name="T18" fmla="*/ 8 w 26"/>
                <a:gd name="T19" fmla="*/ 16 h 16"/>
                <a:gd name="T20" fmla="*/ 8 w 26"/>
                <a:gd name="T21" fmla="*/ 16 h 16"/>
                <a:gd name="T22" fmla="*/ 14 w 26"/>
                <a:gd name="T23" fmla="*/ 16 h 16"/>
                <a:gd name="T24" fmla="*/ 18 w 26"/>
                <a:gd name="T25" fmla="*/ 14 h 16"/>
                <a:gd name="T26" fmla="*/ 26 w 26"/>
                <a:gd name="T27" fmla="*/ 8 h 16"/>
                <a:gd name="T28" fmla="*/ 26 w 26"/>
                <a:gd name="T29" fmla="*/ 6 h 16"/>
                <a:gd name="T30" fmla="*/ 26 w 26"/>
                <a:gd name="T31" fmla="*/ 4 h 16"/>
                <a:gd name="T32" fmla="*/ 24 w 26"/>
                <a:gd name="T33" fmla="*/ 2 h 16"/>
                <a:gd name="T34" fmla="*/ 18 w 26"/>
                <a:gd name="T35" fmla="*/ 0 h 16"/>
                <a:gd name="T36" fmla="*/ 18 w 26"/>
                <a:gd name="T37" fmla="*/ 0 h 16"/>
                <a:gd name="T38" fmla="*/ 18 w 26"/>
                <a:gd name="T39"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6" h="16">
                  <a:moveTo>
                    <a:pt x="18" y="0"/>
                  </a:moveTo>
                  <a:lnTo>
                    <a:pt x="18" y="0"/>
                  </a:lnTo>
                  <a:lnTo>
                    <a:pt x="10" y="2"/>
                  </a:lnTo>
                  <a:lnTo>
                    <a:pt x="2" y="6"/>
                  </a:lnTo>
                  <a:lnTo>
                    <a:pt x="0" y="8"/>
                  </a:lnTo>
                  <a:lnTo>
                    <a:pt x="0" y="12"/>
                  </a:lnTo>
                  <a:lnTo>
                    <a:pt x="0" y="14"/>
                  </a:lnTo>
                  <a:lnTo>
                    <a:pt x="4" y="16"/>
                  </a:lnTo>
                  <a:lnTo>
                    <a:pt x="4" y="16"/>
                  </a:lnTo>
                  <a:lnTo>
                    <a:pt x="8" y="16"/>
                  </a:lnTo>
                  <a:lnTo>
                    <a:pt x="8" y="16"/>
                  </a:lnTo>
                  <a:lnTo>
                    <a:pt x="14" y="16"/>
                  </a:lnTo>
                  <a:lnTo>
                    <a:pt x="18" y="14"/>
                  </a:lnTo>
                  <a:lnTo>
                    <a:pt x="26" y="8"/>
                  </a:lnTo>
                  <a:lnTo>
                    <a:pt x="26" y="6"/>
                  </a:lnTo>
                  <a:lnTo>
                    <a:pt x="26" y="4"/>
                  </a:lnTo>
                  <a:lnTo>
                    <a:pt x="24" y="2"/>
                  </a:lnTo>
                  <a:lnTo>
                    <a:pt x="18" y="0"/>
                  </a:lnTo>
                  <a:lnTo>
                    <a:pt x="18" y="0"/>
                  </a:lnTo>
                  <a:lnTo>
                    <a:pt x="18"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48" name="Freeform 46"/>
            <p:cNvSpPr>
              <a:spLocks/>
            </p:cNvSpPr>
            <p:nvPr/>
          </p:nvSpPr>
          <p:spPr bwMode="auto">
            <a:xfrm>
              <a:off x="1278" y="1920"/>
              <a:ext cx="26" cy="16"/>
            </a:xfrm>
            <a:custGeom>
              <a:avLst/>
              <a:gdLst>
                <a:gd name="T0" fmla="*/ 18 w 26"/>
                <a:gd name="T1" fmla="*/ 0 h 16"/>
                <a:gd name="T2" fmla="*/ 18 w 26"/>
                <a:gd name="T3" fmla="*/ 0 h 16"/>
                <a:gd name="T4" fmla="*/ 10 w 26"/>
                <a:gd name="T5" fmla="*/ 2 h 16"/>
                <a:gd name="T6" fmla="*/ 2 w 26"/>
                <a:gd name="T7" fmla="*/ 6 h 16"/>
                <a:gd name="T8" fmla="*/ 0 w 26"/>
                <a:gd name="T9" fmla="*/ 8 h 16"/>
                <a:gd name="T10" fmla="*/ 0 w 26"/>
                <a:gd name="T11" fmla="*/ 12 h 16"/>
                <a:gd name="T12" fmla="*/ 0 w 26"/>
                <a:gd name="T13" fmla="*/ 14 h 16"/>
                <a:gd name="T14" fmla="*/ 4 w 26"/>
                <a:gd name="T15" fmla="*/ 16 h 16"/>
                <a:gd name="T16" fmla="*/ 4 w 26"/>
                <a:gd name="T17" fmla="*/ 16 h 16"/>
                <a:gd name="T18" fmla="*/ 8 w 26"/>
                <a:gd name="T19" fmla="*/ 16 h 16"/>
                <a:gd name="T20" fmla="*/ 8 w 26"/>
                <a:gd name="T21" fmla="*/ 16 h 16"/>
                <a:gd name="T22" fmla="*/ 14 w 26"/>
                <a:gd name="T23" fmla="*/ 16 h 16"/>
                <a:gd name="T24" fmla="*/ 18 w 26"/>
                <a:gd name="T25" fmla="*/ 14 h 16"/>
                <a:gd name="T26" fmla="*/ 26 w 26"/>
                <a:gd name="T27" fmla="*/ 8 h 16"/>
                <a:gd name="T28" fmla="*/ 26 w 26"/>
                <a:gd name="T29" fmla="*/ 6 h 16"/>
                <a:gd name="T30" fmla="*/ 26 w 26"/>
                <a:gd name="T31" fmla="*/ 4 h 16"/>
                <a:gd name="T32" fmla="*/ 24 w 26"/>
                <a:gd name="T33" fmla="*/ 2 h 16"/>
                <a:gd name="T34" fmla="*/ 18 w 26"/>
                <a:gd name="T35" fmla="*/ 0 h 16"/>
                <a:gd name="T36" fmla="*/ 18 w 26"/>
                <a:gd name="T37" fmla="*/ 0 h 16"/>
                <a:gd name="T38" fmla="*/ 18 w 26"/>
                <a:gd name="T39"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6" h="16">
                  <a:moveTo>
                    <a:pt x="18" y="0"/>
                  </a:moveTo>
                  <a:lnTo>
                    <a:pt x="18" y="0"/>
                  </a:lnTo>
                  <a:lnTo>
                    <a:pt x="10" y="2"/>
                  </a:lnTo>
                  <a:lnTo>
                    <a:pt x="2" y="6"/>
                  </a:lnTo>
                  <a:lnTo>
                    <a:pt x="0" y="8"/>
                  </a:lnTo>
                  <a:lnTo>
                    <a:pt x="0" y="12"/>
                  </a:lnTo>
                  <a:lnTo>
                    <a:pt x="0" y="14"/>
                  </a:lnTo>
                  <a:lnTo>
                    <a:pt x="4" y="16"/>
                  </a:lnTo>
                  <a:lnTo>
                    <a:pt x="4" y="16"/>
                  </a:lnTo>
                  <a:lnTo>
                    <a:pt x="8" y="16"/>
                  </a:lnTo>
                  <a:lnTo>
                    <a:pt x="8" y="16"/>
                  </a:lnTo>
                  <a:lnTo>
                    <a:pt x="14" y="16"/>
                  </a:lnTo>
                  <a:lnTo>
                    <a:pt x="18" y="14"/>
                  </a:lnTo>
                  <a:lnTo>
                    <a:pt x="26" y="8"/>
                  </a:lnTo>
                  <a:lnTo>
                    <a:pt x="26" y="6"/>
                  </a:lnTo>
                  <a:lnTo>
                    <a:pt x="26" y="4"/>
                  </a:lnTo>
                  <a:lnTo>
                    <a:pt x="24" y="2"/>
                  </a:lnTo>
                  <a:lnTo>
                    <a:pt x="18" y="0"/>
                  </a:lnTo>
                  <a:lnTo>
                    <a:pt x="18" y="0"/>
                  </a:lnTo>
                  <a:lnTo>
                    <a:pt x="1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49" name="Freeform 47"/>
            <p:cNvSpPr>
              <a:spLocks/>
            </p:cNvSpPr>
            <p:nvPr/>
          </p:nvSpPr>
          <p:spPr bwMode="auto">
            <a:xfrm>
              <a:off x="1074" y="1542"/>
              <a:ext cx="20" cy="18"/>
            </a:xfrm>
            <a:custGeom>
              <a:avLst/>
              <a:gdLst>
                <a:gd name="T0" fmla="*/ 12 w 20"/>
                <a:gd name="T1" fmla="*/ 0 h 18"/>
                <a:gd name="T2" fmla="*/ 12 w 20"/>
                <a:gd name="T3" fmla="*/ 0 h 18"/>
                <a:gd name="T4" fmla="*/ 8 w 20"/>
                <a:gd name="T5" fmla="*/ 0 h 18"/>
                <a:gd name="T6" fmla="*/ 10 w 20"/>
                <a:gd name="T7" fmla="*/ 0 h 18"/>
                <a:gd name="T8" fmla="*/ 10 w 20"/>
                <a:gd name="T9" fmla="*/ 0 h 18"/>
                <a:gd name="T10" fmla="*/ 4 w 20"/>
                <a:gd name="T11" fmla="*/ 8 h 18"/>
                <a:gd name="T12" fmla="*/ 2 w 20"/>
                <a:gd name="T13" fmla="*/ 12 h 18"/>
                <a:gd name="T14" fmla="*/ 0 w 20"/>
                <a:gd name="T15" fmla="*/ 16 h 18"/>
                <a:gd name="T16" fmla="*/ 0 w 20"/>
                <a:gd name="T17" fmla="*/ 16 h 18"/>
                <a:gd name="T18" fmla="*/ 2 w 20"/>
                <a:gd name="T19" fmla="*/ 18 h 18"/>
                <a:gd name="T20" fmla="*/ 6 w 20"/>
                <a:gd name="T21" fmla="*/ 18 h 18"/>
                <a:gd name="T22" fmla="*/ 6 w 20"/>
                <a:gd name="T23" fmla="*/ 18 h 18"/>
                <a:gd name="T24" fmla="*/ 12 w 20"/>
                <a:gd name="T25" fmla="*/ 18 h 18"/>
                <a:gd name="T26" fmla="*/ 16 w 20"/>
                <a:gd name="T27" fmla="*/ 16 h 18"/>
                <a:gd name="T28" fmla="*/ 16 w 20"/>
                <a:gd name="T29" fmla="*/ 16 h 18"/>
                <a:gd name="T30" fmla="*/ 20 w 20"/>
                <a:gd name="T31" fmla="*/ 10 h 18"/>
                <a:gd name="T32" fmla="*/ 20 w 20"/>
                <a:gd name="T33" fmla="*/ 6 h 18"/>
                <a:gd name="T34" fmla="*/ 18 w 20"/>
                <a:gd name="T35" fmla="*/ 2 h 18"/>
                <a:gd name="T36" fmla="*/ 12 w 20"/>
                <a:gd name="T3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 h="18">
                  <a:moveTo>
                    <a:pt x="12" y="0"/>
                  </a:moveTo>
                  <a:lnTo>
                    <a:pt x="12" y="0"/>
                  </a:lnTo>
                  <a:lnTo>
                    <a:pt x="8" y="0"/>
                  </a:lnTo>
                  <a:lnTo>
                    <a:pt x="10" y="0"/>
                  </a:lnTo>
                  <a:lnTo>
                    <a:pt x="10" y="0"/>
                  </a:lnTo>
                  <a:lnTo>
                    <a:pt x="4" y="8"/>
                  </a:lnTo>
                  <a:lnTo>
                    <a:pt x="2" y="12"/>
                  </a:lnTo>
                  <a:lnTo>
                    <a:pt x="0" y="16"/>
                  </a:lnTo>
                  <a:lnTo>
                    <a:pt x="0" y="16"/>
                  </a:lnTo>
                  <a:lnTo>
                    <a:pt x="2" y="18"/>
                  </a:lnTo>
                  <a:lnTo>
                    <a:pt x="6" y="18"/>
                  </a:lnTo>
                  <a:lnTo>
                    <a:pt x="6" y="18"/>
                  </a:lnTo>
                  <a:lnTo>
                    <a:pt x="12" y="18"/>
                  </a:lnTo>
                  <a:lnTo>
                    <a:pt x="16" y="16"/>
                  </a:lnTo>
                  <a:lnTo>
                    <a:pt x="16" y="16"/>
                  </a:lnTo>
                  <a:lnTo>
                    <a:pt x="20" y="10"/>
                  </a:lnTo>
                  <a:lnTo>
                    <a:pt x="20" y="6"/>
                  </a:lnTo>
                  <a:lnTo>
                    <a:pt x="18" y="2"/>
                  </a:lnTo>
                  <a:lnTo>
                    <a:pt x="12"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50" name="Freeform 48"/>
            <p:cNvSpPr>
              <a:spLocks/>
            </p:cNvSpPr>
            <p:nvPr/>
          </p:nvSpPr>
          <p:spPr bwMode="auto">
            <a:xfrm>
              <a:off x="1074" y="1542"/>
              <a:ext cx="20" cy="18"/>
            </a:xfrm>
            <a:custGeom>
              <a:avLst/>
              <a:gdLst>
                <a:gd name="T0" fmla="*/ 12 w 20"/>
                <a:gd name="T1" fmla="*/ 0 h 18"/>
                <a:gd name="T2" fmla="*/ 12 w 20"/>
                <a:gd name="T3" fmla="*/ 0 h 18"/>
                <a:gd name="T4" fmla="*/ 8 w 20"/>
                <a:gd name="T5" fmla="*/ 0 h 18"/>
                <a:gd name="T6" fmla="*/ 10 w 20"/>
                <a:gd name="T7" fmla="*/ 0 h 18"/>
                <a:gd name="T8" fmla="*/ 10 w 20"/>
                <a:gd name="T9" fmla="*/ 0 h 18"/>
                <a:gd name="T10" fmla="*/ 4 w 20"/>
                <a:gd name="T11" fmla="*/ 8 h 18"/>
                <a:gd name="T12" fmla="*/ 2 w 20"/>
                <a:gd name="T13" fmla="*/ 12 h 18"/>
                <a:gd name="T14" fmla="*/ 0 w 20"/>
                <a:gd name="T15" fmla="*/ 16 h 18"/>
                <a:gd name="T16" fmla="*/ 0 w 20"/>
                <a:gd name="T17" fmla="*/ 16 h 18"/>
                <a:gd name="T18" fmla="*/ 2 w 20"/>
                <a:gd name="T19" fmla="*/ 18 h 18"/>
                <a:gd name="T20" fmla="*/ 6 w 20"/>
                <a:gd name="T21" fmla="*/ 18 h 18"/>
                <a:gd name="T22" fmla="*/ 6 w 20"/>
                <a:gd name="T23" fmla="*/ 18 h 18"/>
                <a:gd name="T24" fmla="*/ 12 w 20"/>
                <a:gd name="T25" fmla="*/ 18 h 18"/>
                <a:gd name="T26" fmla="*/ 16 w 20"/>
                <a:gd name="T27" fmla="*/ 16 h 18"/>
                <a:gd name="T28" fmla="*/ 16 w 20"/>
                <a:gd name="T29" fmla="*/ 16 h 18"/>
                <a:gd name="T30" fmla="*/ 20 w 20"/>
                <a:gd name="T31" fmla="*/ 10 h 18"/>
                <a:gd name="T32" fmla="*/ 20 w 20"/>
                <a:gd name="T33" fmla="*/ 6 h 18"/>
                <a:gd name="T34" fmla="*/ 18 w 20"/>
                <a:gd name="T35" fmla="*/ 2 h 18"/>
                <a:gd name="T36" fmla="*/ 12 w 20"/>
                <a:gd name="T3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 h="18">
                  <a:moveTo>
                    <a:pt x="12" y="0"/>
                  </a:moveTo>
                  <a:lnTo>
                    <a:pt x="12" y="0"/>
                  </a:lnTo>
                  <a:lnTo>
                    <a:pt x="8" y="0"/>
                  </a:lnTo>
                  <a:lnTo>
                    <a:pt x="10" y="0"/>
                  </a:lnTo>
                  <a:lnTo>
                    <a:pt x="10" y="0"/>
                  </a:lnTo>
                  <a:lnTo>
                    <a:pt x="4" y="8"/>
                  </a:lnTo>
                  <a:lnTo>
                    <a:pt x="2" y="12"/>
                  </a:lnTo>
                  <a:lnTo>
                    <a:pt x="0" y="16"/>
                  </a:lnTo>
                  <a:lnTo>
                    <a:pt x="0" y="16"/>
                  </a:lnTo>
                  <a:lnTo>
                    <a:pt x="2" y="18"/>
                  </a:lnTo>
                  <a:lnTo>
                    <a:pt x="6" y="18"/>
                  </a:lnTo>
                  <a:lnTo>
                    <a:pt x="6" y="18"/>
                  </a:lnTo>
                  <a:lnTo>
                    <a:pt x="12" y="18"/>
                  </a:lnTo>
                  <a:lnTo>
                    <a:pt x="16" y="16"/>
                  </a:lnTo>
                  <a:lnTo>
                    <a:pt x="16" y="16"/>
                  </a:lnTo>
                  <a:lnTo>
                    <a:pt x="20" y="10"/>
                  </a:lnTo>
                  <a:lnTo>
                    <a:pt x="20" y="6"/>
                  </a:lnTo>
                  <a:lnTo>
                    <a:pt x="18" y="2"/>
                  </a:lnTo>
                  <a:lnTo>
                    <a:pt x="1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51" name="Freeform 49"/>
            <p:cNvSpPr>
              <a:spLocks/>
            </p:cNvSpPr>
            <p:nvPr/>
          </p:nvSpPr>
          <p:spPr bwMode="auto">
            <a:xfrm>
              <a:off x="824" y="1482"/>
              <a:ext cx="118" cy="172"/>
            </a:xfrm>
            <a:custGeom>
              <a:avLst/>
              <a:gdLst>
                <a:gd name="T0" fmla="*/ 72 w 118"/>
                <a:gd name="T1" fmla="*/ 2 h 172"/>
                <a:gd name="T2" fmla="*/ 62 w 118"/>
                <a:gd name="T3" fmla="*/ 2 h 172"/>
                <a:gd name="T4" fmla="*/ 56 w 118"/>
                <a:gd name="T5" fmla="*/ 2 h 172"/>
                <a:gd name="T6" fmla="*/ 42 w 118"/>
                <a:gd name="T7" fmla="*/ 2 h 172"/>
                <a:gd name="T8" fmla="*/ 36 w 118"/>
                <a:gd name="T9" fmla="*/ 8 h 172"/>
                <a:gd name="T10" fmla="*/ 32 w 118"/>
                <a:gd name="T11" fmla="*/ 16 h 172"/>
                <a:gd name="T12" fmla="*/ 20 w 118"/>
                <a:gd name="T13" fmla="*/ 20 h 172"/>
                <a:gd name="T14" fmla="*/ 20 w 118"/>
                <a:gd name="T15" fmla="*/ 30 h 172"/>
                <a:gd name="T16" fmla="*/ 30 w 118"/>
                <a:gd name="T17" fmla="*/ 42 h 172"/>
                <a:gd name="T18" fmla="*/ 30 w 118"/>
                <a:gd name="T19" fmla="*/ 58 h 172"/>
                <a:gd name="T20" fmla="*/ 28 w 118"/>
                <a:gd name="T21" fmla="*/ 66 h 172"/>
                <a:gd name="T22" fmla="*/ 40 w 118"/>
                <a:gd name="T23" fmla="*/ 74 h 172"/>
                <a:gd name="T24" fmla="*/ 44 w 118"/>
                <a:gd name="T25" fmla="*/ 78 h 172"/>
                <a:gd name="T26" fmla="*/ 48 w 118"/>
                <a:gd name="T27" fmla="*/ 90 h 172"/>
                <a:gd name="T28" fmla="*/ 50 w 118"/>
                <a:gd name="T29" fmla="*/ 98 h 172"/>
                <a:gd name="T30" fmla="*/ 52 w 118"/>
                <a:gd name="T31" fmla="*/ 104 h 172"/>
                <a:gd name="T32" fmla="*/ 44 w 118"/>
                <a:gd name="T33" fmla="*/ 108 h 172"/>
                <a:gd name="T34" fmla="*/ 34 w 118"/>
                <a:gd name="T35" fmla="*/ 106 h 172"/>
                <a:gd name="T36" fmla="*/ 32 w 118"/>
                <a:gd name="T37" fmla="*/ 106 h 172"/>
                <a:gd name="T38" fmla="*/ 30 w 118"/>
                <a:gd name="T39" fmla="*/ 114 h 172"/>
                <a:gd name="T40" fmla="*/ 30 w 118"/>
                <a:gd name="T41" fmla="*/ 122 h 172"/>
                <a:gd name="T42" fmla="*/ 16 w 118"/>
                <a:gd name="T43" fmla="*/ 128 h 172"/>
                <a:gd name="T44" fmla="*/ 8 w 118"/>
                <a:gd name="T45" fmla="*/ 134 h 172"/>
                <a:gd name="T46" fmla="*/ 18 w 118"/>
                <a:gd name="T47" fmla="*/ 136 h 172"/>
                <a:gd name="T48" fmla="*/ 24 w 118"/>
                <a:gd name="T49" fmla="*/ 136 h 172"/>
                <a:gd name="T50" fmla="*/ 32 w 118"/>
                <a:gd name="T51" fmla="*/ 138 h 172"/>
                <a:gd name="T52" fmla="*/ 38 w 118"/>
                <a:gd name="T53" fmla="*/ 148 h 172"/>
                <a:gd name="T54" fmla="*/ 28 w 118"/>
                <a:gd name="T55" fmla="*/ 152 h 172"/>
                <a:gd name="T56" fmla="*/ 8 w 118"/>
                <a:gd name="T57" fmla="*/ 154 h 172"/>
                <a:gd name="T58" fmla="*/ 2 w 118"/>
                <a:gd name="T59" fmla="*/ 170 h 172"/>
                <a:gd name="T60" fmla="*/ 4 w 118"/>
                <a:gd name="T61" fmla="*/ 172 h 172"/>
                <a:gd name="T62" fmla="*/ 18 w 118"/>
                <a:gd name="T63" fmla="*/ 168 h 172"/>
                <a:gd name="T64" fmla="*/ 44 w 118"/>
                <a:gd name="T65" fmla="*/ 158 h 172"/>
                <a:gd name="T66" fmla="*/ 56 w 118"/>
                <a:gd name="T67" fmla="*/ 154 h 172"/>
                <a:gd name="T68" fmla="*/ 62 w 118"/>
                <a:gd name="T69" fmla="*/ 156 h 172"/>
                <a:gd name="T70" fmla="*/ 66 w 118"/>
                <a:gd name="T71" fmla="*/ 158 h 172"/>
                <a:gd name="T72" fmla="*/ 70 w 118"/>
                <a:gd name="T73" fmla="*/ 156 h 172"/>
                <a:gd name="T74" fmla="*/ 76 w 118"/>
                <a:gd name="T75" fmla="*/ 152 h 172"/>
                <a:gd name="T76" fmla="*/ 80 w 118"/>
                <a:gd name="T77" fmla="*/ 154 h 172"/>
                <a:gd name="T78" fmla="*/ 86 w 118"/>
                <a:gd name="T79" fmla="*/ 158 h 172"/>
                <a:gd name="T80" fmla="*/ 92 w 118"/>
                <a:gd name="T81" fmla="*/ 160 h 172"/>
                <a:gd name="T82" fmla="*/ 98 w 118"/>
                <a:gd name="T83" fmla="*/ 152 h 172"/>
                <a:gd name="T84" fmla="*/ 94 w 118"/>
                <a:gd name="T85" fmla="*/ 138 h 172"/>
                <a:gd name="T86" fmla="*/ 104 w 118"/>
                <a:gd name="T87" fmla="*/ 132 h 172"/>
                <a:gd name="T88" fmla="*/ 118 w 118"/>
                <a:gd name="T89" fmla="*/ 114 h 172"/>
                <a:gd name="T90" fmla="*/ 108 w 118"/>
                <a:gd name="T91" fmla="*/ 108 h 172"/>
                <a:gd name="T92" fmla="*/ 100 w 118"/>
                <a:gd name="T93" fmla="*/ 108 h 172"/>
                <a:gd name="T94" fmla="*/ 98 w 118"/>
                <a:gd name="T95" fmla="*/ 86 h 172"/>
                <a:gd name="T96" fmla="*/ 90 w 118"/>
                <a:gd name="T97" fmla="*/ 66 h 172"/>
                <a:gd name="T98" fmla="*/ 76 w 118"/>
                <a:gd name="T99" fmla="*/ 60 h 172"/>
                <a:gd name="T100" fmla="*/ 64 w 118"/>
                <a:gd name="T101" fmla="*/ 50 h 172"/>
                <a:gd name="T102" fmla="*/ 64 w 118"/>
                <a:gd name="T103" fmla="*/ 44 h 172"/>
                <a:gd name="T104" fmla="*/ 84 w 118"/>
                <a:gd name="T105" fmla="*/ 32 h 172"/>
                <a:gd name="T106" fmla="*/ 84 w 118"/>
                <a:gd name="T107" fmla="*/ 24 h 172"/>
                <a:gd name="T108" fmla="*/ 76 w 118"/>
                <a:gd name="T109" fmla="*/ 18 h 172"/>
                <a:gd name="T110" fmla="*/ 74 w 118"/>
                <a:gd name="T111" fmla="*/ 12 h 172"/>
                <a:gd name="T112" fmla="*/ 82 w 118"/>
                <a:gd name="T113" fmla="*/ 0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8" h="172">
                  <a:moveTo>
                    <a:pt x="82" y="0"/>
                  </a:moveTo>
                  <a:lnTo>
                    <a:pt x="82" y="0"/>
                  </a:lnTo>
                  <a:lnTo>
                    <a:pt x="72" y="2"/>
                  </a:lnTo>
                  <a:lnTo>
                    <a:pt x="64" y="2"/>
                  </a:lnTo>
                  <a:lnTo>
                    <a:pt x="64" y="2"/>
                  </a:lnTo>
                  <a:lnTo>
                    <a:pt x="62" y="2"/>
                  </a:lnTo>
                  <a:lnTo>
                    <a:pt x="62" y="2"/>
                  </a:lnTo>
                  <a:lnTo>
                    <a:pt x="56" y="2"/>
                  </a:lnTo>
                  <a:lnTo>
                    <a:pt x="56" y="2"/>
                  </a:lnTo>
                  <a:lnTo>
                    <a:pt x="48" y="2"/>
                  </a:lnTo>
                  <a:lnTo>
                    <a:pt x="48" y="2"/>
                  </a:lnTo>
                  <a:lnTo>
                    <a:pt x="42" y="2"/>
                  </a:lnTo>
                  <a:lnTo>
                    <a:pt x="42" y="2"/>
                  </a:lnTo>
                  <a:lnTo>
                    <a:pt x="38" y="6"/>
                  </a:lnTo>
                  <a:lnTo>
                    <a:pt x="36" y="8"/>
                  </a:lnTo>
                  <a:lnTo>
                    <a:pt x="34" y="12"/>
                  </a:lnTo>
                  <a:lnTo>
                    <a:pt x="32" y="16"/>
                  </a:lnTo>
                  <a:lnTo>
                    <a:pt x="32" y="16"/>
                  </a:lnTo>
                  <a:lnTo>
                    <a:pt x="28" y="18"/>
                  </a:lnTo>
                  <a:lnTo>
                    <a:pt x="24" y="20"/>
                  </a:lnTo>
                  <a:lnTo>
                    <a:pt x="20" y="20"/>
                  </a:lnTo>
                  <a:lnTo>
                    <a:pt x="18" y="26"/>
                  </a:lnTo>
                  <a:lnTo>
                    <a:pt x="18" y="26"/>
                  </a:lnTo>
                  <a:lnTo>
                    <a:pt x="20" y="30"/>
                  </a:lnTo>
                  <a:lnTo>
                    <a:pt x="22" y="34"/>
                  </a:lnTo>
                  <a:lnTo>
                    <a:pt x="30" y="42"/>
                  </a:lnTo>
                  <a:lnTo>
                    <a:pt x="30" y="42"/>
                  </a:lnTo>
                  <a:lnTo>
                    <a:pt x="34" y="48"/>
                  </a:lnTo>
                  <a:lnTo>
                    <a:pt x="34" y="54"/>
                  </a:lnTo>
                  <a:lnTo>
                    <a:pt x="30" y="58"/>
                  </a:lnTo>
                  <a:lnTo>
                    <a:pt x="24" y="64"/>
                  </a:lnTo>
                  <a:lnTo>
                    <a:pt x="24" y="64"/>
                  </a:lnTo>
                  <a:lnTo>
                    <a:pt x="28" y="66"/>
                  </a:lnTo>
                  <a:lnTo>
                    <a:pt x="34" y="68"/>
                  </a:lnTo>
                  <a:lnTo>
                    <a:pt x="38" y="72"/>
                  </a:lnTo>
                  <a:lnTo>
                    <a:pt x="40" y="74"/>
                  </a:lnTo>
                  <a:lnTo>
                    <a:pt x="38" y="76"/>
                  </a:lnTo>
                  <a:lnTo>
                    <a:pt x="38" y="76"/>
                  </a:lnTo>
                  <a:lnTo>
                    <a:pt x="44" y="78"/>
                  </a:lnTo>
                  <a:lnTo>
                    <a:pt x="48" y="82"/>
                  </a:lnTo>
                  <a:lnTo>
                    <a:pt x="48" y="88"/>
                  </a:lnTo>
                  <a:lnTo>
                    <a:pt x="48" y="90"/>
                  </a:lnTo>
                  <a:lnTo>
                    <a:pt x="44" y="92"/>
                  </a:lnTo>
                  <a:lnTo>
                    <a:pt x="44" y="92"/>
                  </a:lnTo>
                  <a:lnTo>
                    <a:pt x="50" y="98"/>
                  </a:lnTo>
                  <a:lnTo>
                    <a:pt x="52" y="100"/>
                  </a:lnTo>
                  <a:lnTo>
                    <a:pt x="52" y="104"/>
                  </a:lnTo>
                  <a:lnTo>
                    <a:pt x="52" y="104"/>
                  </a:lnTo>
                  <a:lnTo>
                    <a:pt x="48" y="106"/>
                  </a:lnTo>
                  <a:lnTo>
                    <a:pt x="44" y="108"/>
                  </a:lnTo>
                  <a:lnTo>
                    <a:pt x="44" y="108"/>
                  </a:lnTo>
                  <a:lnTo>
                    <a:pt x="38" y="106"/>
                  </a:lnTo>
                  <a:lnTo>
                    <a:pt x="38" y="106"/>
                  </a:lnTo>
                  <a:lnTo>
                    <a:pt x="34" y="106"/>
                  </a:lnTo>
                  <a:lnTo>
                    <a:pt x="34" y="106"/>
                  </a:lnTo>
                  <a:lnTo>
                    <a:pt x="32" y="106"/>
                  </a:lnTo>
                  <a:lnTo>
                    <a:pt x="32" y="106"/>
                  </a:lnTo>
                  <a:lnTo>
                    <a:pt x="26" y="110"/>
                  </a:lnTo>
                  <a:lnTo>
                    <a:pt x="28" y="112"/>
                  </a:lnTo>
                  <a:lnTo>
                    <a:pt x="30" y="114"/>
                  </a:lnTo>
                  <a:lnTo>
                    <a:pt x="32" y="118"/>
                  </a:lnTo>
                  <a:lnTo>
                    <a:pt x="32" y="118"/>
                  </a:lnTo>
                  <a:lnTo>
                    <a:pt x="30" y="122"/>
                  </a:lnTo>
                  <a:lnTo>
                    <a:pt x="26" y="124"/>
                  </a:lnTo>
                  <a:lnTo>
                    <a:pt x="16" y="128"/>
                  </a:lnTo>
                  <a:lnTo>
                    <a:pt x="16" y="128"/>
                  </a:lnTo>
                  <a:lnTo>
                    <a:pt x="8" y="132"/>
                  </a:lnTo>
                  <a:lnTo>
                    <a:pt x="8" y="134"/>
                  </a:lnTo>
                  <a:lnTo>
                    <a:pt x="8" y="134"/>
                  </a:lnTo>
                  <a:lnTo>
                    <a:pt x="12" y="136"/>
                  </a:lnTo>
                  <a:lnTo>
                    <a:pt x="18" y="136"/>
                  </a:lnTo>
                  <a:lnTo>
                    <a:pt x="18" y="136"/>
                  </a:lnTo>
                  <a:lnTo>
                    <a:pt x="20" y="136"/>
                  </a:lnTo>
                  <a:lnTo>
                    <a:pt x="20" y="136"/>
                  </a:lnTo>
                  <a:lnTo>
                    <a:pt x="24" y="136"/>
                  </a:lnTo>
                  <a:lnTo>
                    <a:pt x="24" y="136"/>
                  </a:lnTo>
                  <a:lnTo>
                    <a:pt x="32" y="138"/>
                  </a:lnTo>
                  <a:lnTo>
                    <a:pt x="32" y="138"/>
                  </a:lnTo>
                  <a:lnTo>
                    <a:pt x="38" y="140"/>
                  </a:lnTo>
                  <a:lnTo>
                    <a:pt x="38" y="144"/>
                  </a:lnTo>
                  <a:lnTo>
                    <a:pt x="38" y="148"/>
                  </a:lnTo>
                  <a:lnTo>
                    <a:pt x="32" y="150"/>
                  </a:lnTo>
                  <a:lnTo>
                    <a:pt x="32" y="150"/>
                  </a:lnTo>
                  <a:lnTo>
                    <a:pt x="28" y="152"/>
                  </a:lnTo>
                  <a:lnTo>
                    <a:pt x="20" y="154"/>
                  </a:lnTo>
                  <a:lnTo>
                    <a:pt x="8" y="154"/>
                  </a:lnTo>
                  <a:lnTo>
                    <a:pt x="8" y="154"/>
                  </a:lnTo>
                  <a:lnTo>
                    <a:pt x="2" y="164"/>
                  </a:lnTo>
                  <a:lnTo>
                    <a:pt x="0" y="168"/>
                  </a:lnTo>
                  <a:lnTo>
                    <a:pt x="2" y="170"/>
                  </a:lnTo>
                  <a:lnTo>
                    <a:pt x="2" y="172"/>
                  </a:lnTo>
                  <a:lnTo>
                    <a:pt x="2" y="172"/>
                  </a:lnTo>
                  <a:lnTo>
                    <a:pt x="4" y="172"/>
                  </a:lnTo>
                  <a:lnTo>
                    <a:pt x="4" y="172"/>
                  </a:lnTo>
                  <a:lnTo>
                    <a:pt x="10" y="172"/>
                  </a:lnTo>
                  <a:lnTo>
                    <a:pt x="18" y="168"/>
                  </a:lnTo>
                  <a:lnTo>
                    <a:pt x="32" y="164"/>
                  </a:lnTo>
                  <a:lnTo>
                    <a:pt x="32" y="164"/>
                  </a:lnTo>
                  <a:lnTo>
                    <a:pt x="44" y="158"/>
                  </a:lnTo>
                  <a:lnTo>
                    <a:pt x="50" y="156"/>
                  </a:lnTo>
                  <a:lnTo>
                    <a:pt x="56" y="154"/>
                  </a:lnTo>
                  <a:lnTo>
                    <a:pt x="56" y="154"/>
                  </a:lnTo>
                  <a:lnTo>
                    <a:pt x="58" y="154"/>
                  </a:lnTo>
                  <a:lnTo>
                    <a:pt x="58" y="154"/>
                  </a:lnTo>
                  <a:lnTo>
                    <a:pt x="62" y="156"/>
                  </a:lnTo>
                  <a:lnTo>
                    <a:pt x="66" y="158"/>
                  </a:lnTo>
                  <a:lnTo>
                    <a:pt x="66" y="158"/>
                  </a:lnTo>
                  <a:lnTo>
                    <a:pt x="66" y="158"/>
                  </a:lnTo>
                  <a:lnTo>
                    <a:pt x="66" y="158"/>
                  </a:lnTo>
                  <a:lnTo>
                    <a:pt x="70" y="158"/>
                  </a:lnTo>
                  <a:lnTo>
                    <a:pt x="70" y="156"/>
                  </a:lnTo>
                  <a:lnTo>
                    <a:pt x="72" y="154"/>
                  </a:lnTo>
                  <a:lnTo>
                    <a:pt x="76" y="152"/>
                  </a:lnTo>
                  <a:lnTo>
                    <a:pt x="76" y="152"/>
                  </a:lnTo>
                  <a:lnTo>
                    <a:pt x="76" y="152"/>
                  </a:lnTo>
                  <a:lnTo>
                    <a:pt x="76" y="152"/>
                  </a:lnTo>
                  <a:lnTo>
                    <a:pt x="80" y="154"/>
                  </a:lnTo>
                  <a:lnTo>
                    <a:pt x="82" y="156"/>
                  </a:lnTo>
                  <a:lnTo>
                    <a:pt x="82" y="156"/>
                  </a:lnTo>
                  <a:lnTo>
                    <a:pt x="86" y="158"/>
                  </a:lnTo>
                  <a:lnTo>
                    <a:pt x="90" y="160"/>
                  </a:lnTo>
                  <a:lnTo>
                    <a:pt x="90" y="160"/>
                  </a:lnTo>
                  <a:lnTo>
                    <a:pt x="92" y="160"/>
                  </a:lnTo>
                  <a:lnTo>
                    <a:pt x="92" y="160"/>
                  </a:lnTo>
                  <a:lnTo>
                    <a:pt x="98" y="156"/>
                  </a:lnTo>
                  <a:lnTo>
                    <a:pt x="98" y="152"/>
                  </a:lnTo>
                  <a:lnTo>
                    <a:pt x="96" y="142"/>
                  </a:lnTo>
                  <a:lnTo>
                    <a:pt x="96" y="142"/>
                  </a:lnTo>
                  <a:lnTo>
                    <a:pt x="94" y="138"/>
                  </a:lnTo>
                  <a:lnTo>
                    <a:pt x="94" y="136"/>
                  </a:lnTo>
                  <a:lnTo>
                    <a:pt x="104" y="132"/>
                  </a:lnTo>
                  <a:lnTo>
                    <a:pt x="104" y="132"/>
                  </a:lnTo>
                  <a:lnTo>
                    <a:pt x="114" y="124"/>
                  </a:lnTo>
                  <a:lnTo>
                    <a:pt x="116" y="120"/>
                  </a:lnTo>
                  <a:lnTo>
                    <a:pt x="118" y="114"/>
                  </a:lnTo>
                  <a:lnTo>
                    <a:pt x="118" y="114"/>
                  </a:lnTo>
                  <a:lnTo>
                    <a:pt x="112" y="110"/>
                  </a:lnTo>
                  <a:lnTo>
                    <a:pt x="108" y="108"/>
                  </a:lnTo>
                  <a:lnTo>
                    <a:pt x="104" y="108"/>
                  </a:lnTo>
                  <a:lnTo>
                    <a:pt x="104" y="108"/>
                  </a:lnTo>
                  <a:lnTo>
                    <a:pt x="100" y="108"/>
                  </a:lnTo>
                  <a:lnTo>
                    <a:pt x="100" y="108"/>
                  </a:lnTo>
                  <a:lnTo>
                    <a:pt x="100" y="96"/>
                  </a:lnTo>
                  <a:lnTo>
                    <a:pt x="98" y="86"/>
                  </a:lnTo>
                  <a:lnTo>
                    <a:pt x="98" y="86"/>
                  </a:lnTo>
                  <a:lnTo>
                    <a:pt x="94" y="76"/>
                  </a:lnTo>
                  <a:lnTo>
                    <a:pt x="90" y="66"/>
                  </a:lnTo>
                  <a:lnTo>
                    <a:pt x="90" y="66"/>
                  </a:lnTo>
                  <a:lnTo>
                    <a:pt x="84" y="62"/>
                  </a:lnTo>
                  <a:lnTo>
                    <a:pt x="76" y="60"/>
                  </a:lnTo>
                  <a:lnTo>
                    <a:pt x="68" y="56"/>
                  </a:lnTo>
                  <a:lnTo>
                    <a:pt x="64" y="50"/>
                  </a:lnTo>
                  <a:lnTo>
                    <a:pt x="64" y="50"/>
                  </a:lnTo>
                  <a:lnTo>
                    <a:pt x="62" y="48"/>
                  </a:lnTo>
                  <a:lnTo>
                    <a:pt x="64" y="44"/>
                  </a:lnTo>
                  <a:lnTo>
                    <a:pt x="64" y="44"/>
                  </a:lnTo>
                  <a:lnTo>
                    <a:pt x="70" y="40"/>
                  </a:lnTo>
                  <a:lnTo>
                    <a:pt x="78" y="36"/>
                  </a:lnTo>
                  <a:lnTo>
                    <a:pt x="84" y="32"/>
                  </a:lnTo>
                  <a:lnTo>
                    <a:pt x="86" y="28"/>
                  </a:lnTo>
                  <a:lnTo>
                    <a:pt x="84" y="24"/>
                  </a:lnTo>
                  <a:lnTo>
                    <a:pt x="84" y="24"/>
                  </a:lnTo>
                  <a:lnTo>
                    <a:pt x="82" y="22"/>
                  </a:lnTo>
                  <a:lnTo>
                    <a:pt x="78" y="20"/>
                  </a:lnTo>
                  <a:lnTo>
                    <a:pt x="76" y="18"/>
                  </a:lnTo>
                  <a:lnTo>
                    <a:pt x="74" y="16"/>
                  </a:lnTo>
                  <a:lnTo>
                    <a:pt x="74" y="16"/>
                  </a:lnTo>
                  <a:lnTo>
                    <a:pt x="74" y="12"/>
                  </a:lnTo>
                  <a:lnTo>
                    <a:pt x="78" y="8"/>
                  </a:lnTo>
                  <a:lnTo>
                    <a:pt x="80" y="4"/>
                  </a:lnTo>
                  <a:lnTo>
                    <a:pt x="82"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52" name="Freeform 50"/>
            <p:cNvSpPr>
              <a:spLocks/>
            </p:cNvSpPr>
            <p:nvPr/>
          </p:nvSpPr>
          <p:spPr bwMode="auto">
            <a:xfrm>
              <a:off x="824" y="1482"/>
              <a:ext cx="118" cy="172"/>
            </a:xfrm>
            <a:custGeom>
              <a:avLst/>
              <a:gdLst>
                <a:gd name="T0" fmla="*/ 72 w 118"/>
                <a:gd name="T1" fmla="*/ 2 h 172"/>
                <a:gd name="T2" fmla="*/ 62 w 118"/>
                <a:gd name="T3" fmla="*/ 2 h 172"/>
                <a:gd name="T4" fmla="*/ 56 w 118"/>
                <a:gd name="T5" fmla="*/ 2 h 172"/>
                <a:gd name="T6" fmla="*/ 42 w 118"/>
                <a:gd name="T7" fmla="*/ 2 h 172"/>
                <a:gd name="T8" fmla="*/ 36 w 118"/>
                <a:gd name="T9" fmla="*/ 8 h 172"/>
                <a:gd name="T10" fmla="*/ 32 w 118"/>
                <a:gd name="T11" fmla="*/ 16 h 172"/>
                <a:gd name="T12" fmla="*/ 20 w 118"/>
                <a:gd name="T13" fmla="*/ 20 h 172"/>
                <a:gd name="T14" fmla="*/ 20 w 118"/>
                <a:gd name="T15" fmla="*/ 30 h 172"/>
                <a:gd name="T16" fmla="*/ 30 w 118"/>
                <a:gd name="T17" fmla="*/ 42 h 172"/>
                <a:gd name="T18" fmla="*/ 30 w 118"/>
                <a:gd name="T19" fmla="*/ 58 h 172"/>
                <a:gd name="T20" fmla="*/ 28 w 118"/>
                <a:gd name="T21" fmla="*/ 66 h 172"/>
                <a:gd name="T22" fmla="*/ 40 w 118"/>
                <a:gd name="T23" fmla="*/ 74 h 172"/>
                <a:gd name="T24" fmla="*/ 44 w 118"/>
                <a:gd name="T25" fmla="*/ 78 h 172"/>
                <a:gd name="T26" fmla="*/ 48 w 118"/>
                <a:gd name="T27" fmla="*/ 90 h 172"/>
                <a:gd name="T28" fmla="*/ 50 w 118"/>
                <a:gd name="T29" fmla="*/ 98 h 172"/>
                <a:gd name="T30" fmla="*/ 52 w 118"/>
                <a:gd name="T31" fmla="*/ 104 h 172"/>
                <a:gd name="T32" fmla="*/ 44 w 118"/>
                <a:gd name="T33" fmla="*/ 108 h 172"/>
                <a:gd name="T34" fmla="*/ 34 w 118"/>
                <a:gd name="T35" fmla="*/ 106 h 172"/>
                <a:gd name="T36" fmla="*/ 32 w 118"/>
                <a:gd name="T37" fmla="*/ 106 h 172"/>
                <a:gd name="T38" fmla="*/ 30 w 118"/>
                <a:gd name="T39" fmla="*/ 114 h 172"/>
                <a:gd name="T40" fmla="*/ 30 w 118"/>
                <a:gd name="T41" fmla="*/ 122 h 172"/>
                <a:gd name="T42" fmla="*/ 16 w 118"/>
                <a:gd name="T43" fmla="*/ 128 h 172"/>
                <a:gd name="T44" fmla="*/ 8 w 118"/>
                <a:gd name="T45" fmla="*/ 134 h 172"/>
                <a:gd name="T46" fmla="*/ 18 w 118"/>
                <a:gd name="T47" fmla="*/ 136 h 172"/>
                <a:gd name="T48" fmla="*/ 24 w 118"/>
                <a:gd name="T49" fmla="*/ 136 h 172"/>
                <a:gd name="T50" fmla="*/ 32 w 118"/>
                <a:gd name="T51" fmla="*/ 138 h 172"/>
                <a:gd name="T52" fmla="*/ 38 w 118"/>
                <a:gd name="T53" fmla="*/ 148 h 172"/>
                <a:gd name="T54" fmla="*/ 28 w 118"/>
                <a:gd name="T55" fmla="*/ 152 h 172"/>
                <a:gd name="T56" fmla="*/ 8 w 118"/>
                <a:gd name="T57" fmla="*/ 154 h 172"/>
                <a:gd name="T58" fmla="*/ 2 w 118"/>
                <a:gd name="T59" fmla="*/ 170 h 172"/>
                <a:gd name="T60" fmla="*/ 4 w 118"/>
                <a:gd name="T61" fmla="*/ 172 h 172"/>
                <a:gd name="T62" fmla="*/ 18 w 118"/>
                <a:gd name="T63" fmla="*/ 168 h 172"/>
                <a:gd name="T64" fmla="*/ 44 w 118"/>
                <a:gd name="T65" fmla="*/ 158 h 172"/>
                <a:gd name="T66" fmla="*/ 56 w 118"/>
                <a:gd name="T67" fmla="*/ 154 h 172"/>
                <a:gd name="T68" fmla="*/ 62 w 118"/>
                <a:gd name="T69" fmla="*/ 156 h 172"/>
                <a:gd name="T70" fmla="*/ 66 w 118"/>
                <a:gd name="T71" fmla="*/ 158 h 172"/>
                <a:gd name="T72" fmla="*/ 70 w 118"/>
                <a:gd name="T73" fmla="*/ 156 h 172"/>
                <a:gd name="T74" fmla="*/ 76 w 118"/>
                <a:gd name="T75" fmla="*/ 152 h 172"/>
                <a:gd name="T76" fmla="*/ 80 w 118"/>
                <a:gd name="T77" fmla="*/ 154 h 172"/>
                <a:gd name="T78" fmla="*/ 86 w 118"/>
                <a:gd name="T79" fmla="*/ 158 h 172"/>
                <a:gd name="T80" fmla="*/ 92 w 118"/>
                <a:gd name="T81" fmla="*/ 160 h 172"/>
                <a:gd name="T82" fmla="*/ 98 w 118"/>
                <a:gd name="T83" fmla="*/ 152 h 172"/>
                <a:gd name="T84" fmla="*/ 94 w 118"/>
                <a:gd name="T85" fmla="*/ 138 h 172"/>
                <a:gd name="T86" fmla="*/ 104 w 118"/>
                <a:gd name="T87" fmla="*/ 132 h 172"/>
                <a:gd name="T88" fmla="*/ 118 w 118"/>
                <a:gd name="T89" fmla="*/ 114 h 172"/>
                <a:gd name="T90" fmla="*/ 108 w 118"/>
                <a:gd name="T91" fmla="*/ 108 h 172"/>
                <a:gd name="T92" fmla="*/ 100 w 118"/>
                <a:gd name="T93" fmla="*/ 108 h 172"/>
                <a:gd name="T94" fmla="*/ 98 w 118"/>
                <a:gd name="T95" fmla="*/ 86 h 172"/>
                <a:gd name="T96" fmla="*/ 90 w 118"/>
                <a:gd name="T97" fmla="*/ 66 h 172"/>
                <a:gd name="T98" fmla="*/ 76 w 118"/>
                <a:gd name="T99" fmla="*/ 60 h 172"/>
                <a:gd name="T100" fmla="*/ 64 w 118"/>
                <a:gd name="T101" fmla="*/ 50 h 172"/>
                <a:gd name="T102" fmla="*/ 64 w 118"/>
                <a:gd name="T103" fmla="*/ 44 h 172"/>
                <a:gd name="T104" fmla="*/ 84 w 118"/>
                <a:gd name="T105" fmla="*/ 32 h 172"/>
                <a:gd name="T106" fmla="*/ 84 w 118"/>
                <a:gd name="T107" fmla="*/ 24 h 172"/>
                <a:gd name="T108" fmla="*/ 76 w 118"/>
                <a:gd name="T109" fmla="*/ 18 h 172"/>
                <a:gd name="T110" fmla="*/ 74 w 118"/>
                <a:gd name="T111" fmla="*/ 12 h 172"/>
                <a:gd name="T112" fmla="*/ 82 w 118"/>
                <a:gd name="T113" fmla="*/ 0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8" h="172">
                  <a:moveTo>
                    <a:pt x="82" y="0"/>
                  </a:moveTo>
                  <a:lnTo>
                    <a:pt x="82" y="0"/>
                  </a:lnTo>
                  <a:lnTo>
                    <a:pt x="72" y="2"/>
                  </a:lnTo>
                  <a:lnTo>
                    <a:pt x="64" y="2"/>
                  </a:lnTo>
                  <a:lnTo>
                    <a:pt x="64" y="2"/>
                  </a:lnTo>
                  <a:lnTo>
                    <a:pt x="62" y="2"/>
                  </a:lnTo>
                  <a:lnTo>
                    <a:pt x="62" y="2"/>
                  </a:lnTo>
                  <a:lnTo>
                    <a:pt x="56" y="2"/>
                  </a:lnTo>
                  <a:lnTo>
                    <a:pt x="56" y="2"/>
                  </a:lnTo>
                  <a:lnTo>
                    <a:pt x="48" y="2"/>
                  </a:lnTo>
                  <a:lnTo>
                    <a:pt x="48" y="2"/>
                  </a:lnTo>
                  <a:lnTo>
                    <a:pt x="42" y="2"/>
                  </a:lnTo>
                  <a:lnTo>
                    <a:pt x="42" y="2"/>
                  </a:lnTo>
                  <a:lnTo>
                    <a:pt x="38" y="6"/>
                  </a:lnTo>
                  <a:lnTo>
                    <a:pt x="36" y="8"/>
                  </a:lnTo>
                  <a:lnTo>
                    <a:pt x="34" y="12"/>
                  </a:lnTo>
                  <a:lnTo>
                    <a:pt x="32" y="16"/>
                  </a:lnTo>
                  <a:lnTo>
                    <a:pt x="32" y="16"/>
                  </a:lnTo>
                  <a:lnTo>
                    <a:pt x="28" y="18"/>
                  </a:lnTo>
                  <a:lnTo>
                    <a:pt x="24" y="20"/>
                  </a:lnTo>
                  <a:lnTo>
                    <a:pt x="20" y="20"/>
                  </a:lnTo>
                  <a:lnTo>
                    <a:pt x="18" y="26"/>
                  </a:lnTo>
                  <a:lnTo>
                    <a:pt x="18" y="26"/>
                  </a:lnTo>
                  <a:lnTo>
                    <a:pt x="20" y="30"/>
                  </a:lnTo>
                  <a:lnTo>
                    <a:pt x="22" y="34"/>
                  </a:lnTo>
                  <a:lnTo>
                    <a:pt x="30" y="42"/>
                  </a:lnTo>
                  <a:lnTo>
                    <a:pt x="30" y="42"/>
                  </a:lnTo>
                  <a:lnTo>
                    <a:pt x="34" y="48"/>
                  </a:lnTo>
                  <a:lnTo>
                    <a:pt x="34" y="54"/>
                  </a:lnTo>
                  <a:lnTo>
                    <a:pt x="30" y="58"/>
                  </a:lnTo>
                  <a:lnTo>
                    <a:pt x="24" y="64"/>
                  </a:lnTo>
                  <a:lnTo>
                    <a:pt x="24" y="64"/>
                  </a:lnTo>
                  <a:lnTo>
                    <a:pt x="28" y="66"/>
                  </a:lnTo>
                  <a:lnTo>
                    <a:pt x="34" y="68"/>
                  </a:lnTo>
                  <a:lnTo>
                    <a:pt x="38" y="72"/>
                  </a:lnTo>
                  <a:lnTo>
                    <a:pt x="40" y="74"/>
                  </a:lnTo>
                  <a:lnTo>
                    <a:pt x="38" y="76"/>
                  </a:lnTo>
                  <a:lnTo>
                    <a:pt x="38" y="76"/>
                  </a:lnTo>
                  <a:lnTo>
                    <a:pt x="44" y="78"/>
                  </a:lnTo>
                  <a:lnTo>
                    <a:pt x="48" y="82"/>
                  </a:lnTo>
                  <a:lnTo>
                    <a:pt x="48" y="88"/>
                  </a:lnTo>
                  <a:lnTo>
                    <a:pt x="48" y="90"/>
                  </a:lnTo>
                  <a:lnTo>
                    <a:pt x="44" y="92"/>
                  </a:lnTo>
                  <a:lnTo>
                    <a:pt x="44" y="92"/>
                  </a:lnTo>
                  <a:lnTo>
                    <a:pt x="50" y="98"/>
                  </a:lnTo>
                  <a:lnTo>
                    <a:pt x="52" y="100"/>
                  </a:lnTo>
                  <a:lnTo>
                    <a:pt x="52" y="104"/>
                  </a:lnTo>
                  <a:lnTo>
                    <a:pt x="52" y="104"/>
                  </a:lnTo>
                  <a:lnTo>
                    <a:pt x="48" y="106"/>
                  </a:lnTo>
                  <a:lnTo>
                    <a:pt x="44" y="108"/>
                  </a:lnTo>
                  <a:lnTo>
                    <a:pt x="44" y="108"/>
                  </a:lnTo>
                  <a:lnTo>
                    <a:pt x="38" y="106"/>
                  </a:lnTo>
                  <a:lnTo>
                    <a:pt x="38" y="106"/>
                  </a:lnTo>
                  <a:lnTo>
                    <a:pt x="34" y="106"/>
                  </a:lnTo>
                  <a:lnTo>
                    <a:pt x="34" y="106"/>
                  </a:lnTo>
                  <a:lnTo>
                    <a:pt x="32" y="106"/>
                  </a:lnTo>
                  <a:lnTo>
                    <a:pt x="32" y="106"/>
                  </a:lnTo>
                  <a:lnTo>
                    <a:pt x="26" y="110"/>
                  </a:lnTo>
                  <a:lnTo>
                    <a:pt x="28" y="112"/>
                  </a:lnTo>
                  <a:lnTo>
                    <a:pt x="30" y="114"/>
                  </a:lnTo>
                  <a:lnTo>
                    <a:pt x="32" y="118"/>
                  </a:lnTo>
                  <a:lnTo>
                    <a:pt x="32" y="118"/>
                  </a:lnTo>
                  <a:lnTo>
                    <a:pt x="30" y="122"/>
                  </a:lnTo>
                  <a:lnTo>
                    <a:pt x="26" y="124"/>
                  </a:lnTo>
                  <a:lnTo>
                    <a:pt x="16" y="128"/>
                  </a:lnTo>
                  <a:lnTo>
                    <a:pt x="16" y="128"/>
                  </a:lnTo>
                  <a:lnTo>
                    <a:pt x="8" y="132"/>
                  </a:lnTo>
                  <a:lnTo>
                    <a:pt x="8" y="134"/>
                  </a:lnTo>
                  <a:lnTo>
                    <a:pt x="8" y="134"/>
                  </a:lnTo>
                  <a:lnTo>
                    <a:pt x="12" y="136"/>
                  </a:lnTo>
                  <a:lnTo>
                    <a:pt x="18" y="136"/>
                  </a:lnTo>
                  <a:lnTo>
                    <a:pt x="18" y="136"/>
                  </a:lnTo>
                  <a:lnTo>
                    <a:pt x="20" y="136"/>
                  </a:lnTo>
                  <a:lnTo>
                    <a:pt x="20" y="136"/>
                  </a:lnTo>
                  <a:lnTo>
                    <a:pt x="24" y="136"/>
                  </a:lnTo>
                  <a:lnTo>
                    <a:pt x="24" y="136"/>
                  </a:lnTo>
                  <a:lnTo>
                    <a:pt x="32" y="138"/>
                  </a:lnTo>
                  <a:lnTo>
                    <a:pt x="32" y="138"/>
                  </a:lnTo>
                  <a:lnTo>
                    <a:pt x="38" y="140"/>
                  </a:lnTo>
                  <a:lnTo>
                    <a:pt x="38" y="144"/>
                  </a:lnTo>
                  <a:lnTo>
                    <a:pt x="38" y="148"/>
                  </a:lnTo>
                  <a:lnTo>
                    <a:pt x="32" y="150"/>
                  </a:lnTo>
                  <a:lnTo>
                    <a:pt x="32" y="150"/>
                  </a:lnTo>
                  <a:lnTo>
                    <a:pt x="28" y="152"/>
                  </a:lnTo>
                  <a:lnTo>
                    <a:pt x="20" y="154"/>
                  </a:lnTo>
                  <a:lnTo>
                    <a:pt x="8" y="154"/>
                  </a:lnTo>
                  <a:lnTo>
                    <a:pt x="8" y="154"/>
                  </a:lnTo>
                  <a:lnTo>
                    <a:pt x="2" y="164"/>
                  </a:lnTo>
                  <a:lnTo>
                    <a:pt x="0" y="168"/>
                  </a:lnTo>
                  <a:lnTo>
                    <a:pt x="2" y="170"/>
                  </a:lnTo>
                  <a:lnTo>
                    <a:pt x="2" y="172"/>
                  </a:lnTo>
                  <a:lnTo>
                    <a:pt x="2" y="172"/>
                  </a:lnTo>
                  <a:lnTo>
                    <a:pt x="4" y="172"/>
                  </a:lnTo>
                  <a:lnTo>
                    <a:pt x="4" y="172"/>
                  </a:lnTo>
                  <a:lnTo>
                    <a:pt x="10" y="172"/>
                  </a:lnTo>
                  <a:lnTo>
                    <a:pt x="18" y="168"/>
                  </a:lnTo>
                  <a:lnTo>
                    <a:pt x="32" y="164"/>
                  </a:lnTo>
                  <a:lnTo>
                    <a:pt x="32" y="164"/>
                  </a:lnTo>
                  <a:lnTo>
                    <a:pt x="44" y="158"/>
                  </a:lnTo>
                  <a:lnTo>
                    <a:pt x="50" y="156"/>
                  </a:lnTo>
                  <a:lnTo>
                    <a:pt x="56" y="154"/>
                  </a:lnTo>
                  <a:lnTo>
                    <a:pt x="56" y="154"/>
                  </a:lnTo>
                  <a:lnTo>
                    <a:pt x="58" y="154"/>
                  </a:lnTo>
                  <a:lnTo>
                    <a:pt x="58" y="154"/>
                  </a:lnTo>
                  <a:lnTo>
                    <a:pt x="62" y="156"/>
                  </a:lnTo>
                  <a:lnTo>
                    <a:pt x="66" y="158"/>
                  </a:lnTo>
                  <a:lnTo>
                    <a:pt x="66" y="158"/>
                  </a:lnTo>
                  <a:lnTo>
                    <a:pt x="66" y="158"/>
                  </a:lnTo>
                  <a:lnTo>
                    <a:pt x="66" y="158"/>
                  </a:lnTo>
                  <a:lnTo>
                    <a:pt x="70" y="158"/>
                  </a:lnTo>
                  <a:lnTo>
                    <a:pt x="70" y="156"/>
                  </a:lnTo>
                  <a:lnTo>
                    <a:pt x="72" y="154"/>
                  </a:lnTo>
                  <a:lnTo>
                    <a:pt x="76" y="152"/>
                  </a:lnTo>
                  <a:lnTo>
                    <a:pt x="76" y="152"/>
                  </a:lnTo>
                  <a:lnTo>
                    <a:pt x="76" y="152"/>
                  </a:lnTo>
                  <a:lnTo>
                    <a:pt x="76" y="152"/>
                  </a:lnTo>
                  <a:lnTo>
                    <a:pt x="80" y="154"/>
                  </a:lnTo>
                  <a:lnTo>
                    <a:pt x="82" y="156"/>
                  </a:lnTo>
                  <a:lnTo>
                    <a:pt x="82" y="156"/>
                  </a:lnTo>
                  <a:lnTo>
                    <a:pt x="86" y="158"/>
                  </a:lnTo>
                  <a:lnTo>
                    <a:pt x="90" y="160"/>
                  </a:lnTo>
                  <a:lnTo>
                    <a:pt x="90" y="160"/>
                  </a:lnTo>
                  <a:lnTo>
                    <a:pt x="92" y="160"/>
                  </a:lnTo>
                  <a:lnTo>
                    <a:pt x="92" y="160"/>
                  </a:lnTo>
                  <a:lnTo>
                    <a:pt x="98" y="156"/>
                  </a:lnTo>
                  <a:lnTo>
                    <a:pt x="98" y="152"/>
                  </a:lnTo>
                  <a:lnTo>
                    <a:pt x="96" y="142"/>
                  </a:lnTo>
                  <a:lnTo>
                    <a:pt x="96" y="142"/>
                  </a:lnTo>
                  <a:lnTo>
                    <a:pt x="94" y="138"/>
                  </a:lnTo>
                  <a:lnTo>
                    <a:pt x="94" y="136"/>
                  </a:lnTo>
                  <a:lnTo>
                    <a:pt x="104" y="132"/>
                  </a:lnTo>
                  <a:lnTo>
                    <a:pt x="104" y="132"/>
                  </a:lnTo>
                  <a:lnTo>
                    <a:pt x="114" y="124"/>
                  </a:lnTo>
                  <a:lnTo>
                    <a:pt x="116" y="120"/>
                  </a:lnTo>
                  <a:lnTo>
                    <a:pt x="118" y="114"/>
                  </a:lnTo>
                  <a:lnTo>
                    <a:pt x="118" y="114"/>
                  </a:lnTo>
                  <a:lnTo>
                    <a:pt x="112" y="110"/>
                  </a:lnTo>
                  <a:lnTo>
                    <a:pt x="108" y="108"/>
                  </a:lnTo>
                  <a:lnTo>
                    <a:pt x="104" y="108"/>
                  </a:lnTo>
                  <a:lnTo>
                    <a:pt x="104" y="108"/>
                  </a:lnTo>
                  <a:lnTo>
                    <a:pt x="100" y="108"/>
                  </a:lnTo>
                  <a:lnTo>
                    <a:pt x="100" y="108"/>
                  </a:lnTo>
                  <a:lnTo>
                    <a:pt x="100" y="96"/>
                  </a:lnTo>
                  <a:lnTo>
                    <a:pt x="98" y="86"/>
                  </a:lnTo>
                  <a:lnTo>
                    <a:pt x="98" y="86"/>
                  </a:lnTo>
                  <a:lnTo>
                    <a:pt x="94" y="76"/>
                  </a:lnTo>
                  <a:lnTo>
                    <a:pt x="90" y="66"/>
                  </a:lnTo>
                  <a:lnTo>
                    <a:pt x="90" y="66"/>
                  </a:lnTo>
                  <a:lnTo>
                    <a:pt x="84" y="62"/>
                  </a:lnTo>
                  <a:lnTo>
                    <a:pt x="76" y="60"/>
                  </a:lnTo>
                  <a:lnTo>
                    <a:pt x="68" y="56"/>
                  </a:lnTo>
                  <a:lnTo>
                    <a:pt x="64" y="50"/>
                  </a:lnTo>
                  <a:lnTo>
                    <a:pt x="64" y="50"/>
                  </a:lnTo>
                  <a:lnTo>
                    <a:pt x="62" y="48"/>
                  </a:lnTo>
                  <a:lnTo>
                    <a:pt x="64" y="44"/>
                  </a:lnTo>
                  <a:lnTo>
                    <a:pt x="64" y="44"/>
                  </a:lnTo>
                  <a:lnTo>
                    <a:pt x="70" y="40"/>
                  </a:lnTo>
                  <a:lnTo>
                    <a:pt x="78" y="36"/>
                  </a:lnTo>
                  <a:lnTo>
                    <a:pt x="84" y="32"/>
                  </a:lnTo>
                  <a:lnTo>
                    <a:pt x="86" y="28"/>
                  </a:lnTo>
                  <a:lnTo>
                    <a:pt x="84" y="24"/>
                  </a:lnTo>
                  <a:lnTo>
                    <a:pt x="84" y="24"/>
                  </a:lnTo>
                  <a:lnTo>
                    <a:pt x="82" y="22"/>
                  </a:lnTo>
                  <a:lnTo>
                    <a:pt x="78" y="20"/>
                  </a:lnTo>
                  <a:lnTo>
                    <a:pt x="76" y="18"/>
                  </a:lnTo>
                  <a:lnTo>
                    <a:pt x="74" y="16"/>
                  </a:lnTo>
                  <a:lnTo>
                    <a:pt x="74" y="16"/>
                  </a:lnTo>
                  <a:lnTo>
                    <a:pt x="74" y="12"/>
                  </a:lnTo>
                  <a:lnTo>
                    <a:pt x="78" y="8"/>
                  </a:lnTo>
                  <a:lnTo>
                    <a:pt x="80" y="4"/>
                  </a:lnTo>
                  <a:lnTo>
                    <a:pt x="8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53" name="Freeform 51"/>
            <p:cNvSpPr>
              <a:spLocks/>
            </p:cNvSpPr>
            <p:nvPr/>
          </p:nvSpPr>
          <p:spPr bwMode="auto">
            <a:xfrm>
              <a:off x="758" y="1544"/>
              <a:ext cx="88" cy="82"/>
            </a:xfrm>
            <a:custGeom>
              <a:avLst/>
              <a:gdLst>
                <a:gd name="T0" fmla="*/ 66 w 88"/>
                <a:gd name="T1" fmla="*/ 0 h 82"/>
                <a:gd name="T2" fmla="*/ 66 w 88"/>
                <a:gd name="T3" fmla="*/ 0 h 82"/>
                <a:gd name="T4" fmla="*/ 60 w 88"/>
                <a:gd name="T5" fmla="*/ 2 h 82"/>
                <a:gd name="T6" fmla="*/ 52 w 88"/>
                <a:gd name="T7" fmla="*/ 8 h 82"/>
                <a:gd name="T8" fmla="*/ 52 w 88"/>
                <a:gd name="T9" fmla="*/ 8 h 82"/>
                <a:gd name="T10" fmla="*/ 46 w 88"/>
                <a:gd name="T11" fmla="*/ 16 h 82"/>
                <a:gd name="T12" fmla="*/ 42 w 88"/>
                <a:gd name="T13" fmla="*/ 18 h 82"/>
                <a:gd name="T14" fmla="*/ 38 w 88"/>
                <a:gd name="T15" fmla="*/ 22 h 82"/>
                <a:gd name="T16" fmla="*/ 38 w 88"/>
                <a:gd name="T17" fmla="*/ 22 h 82"/>
                <a:gd name="T18" fmla="*/ 32 w 88"/>
                <a:gd name="T19" fmla="*/ 24 h 82"/>
                <a:gd name="T20" fmla="*/ 26 w 88"/>
                <a:gd name="T21" fmla="*/ 24 h 82"/>
                <a:gd name="T22" fmla="*/ 20 w 88"/>
                <a:gd name="T23" fmla="*/ 26 h 82"/>
                <a:gd name="T24" fmla="*/ 16 w 88"/>
                <a:gd name="T25" fmla="*/ 30 h 82"/>
                <a:gd name="T26" fmla="*/ 16 w 88"/>
                <a:gd name="T27" fmla="*/ 30 h 82"/>
                <a:gd name="T28" fmla="*/ 16 w 88"/>
                <a:gd name="T29" fmla="*/ 36 h 82"/>
                <a:gd name="T30" fmla="*/ 20 w 88"/>
                <a:gd name="T31" fmla="*/ 38 h 82"/>
                <a:gd name="T32" fmla="*/ 30 w 88"/>
                <a:gd name="T33" fmla="*/ 42 h 82"/>
                <a:gd name="T34" fmla="*/ 36 w 88"/>
                <a:gd name="T35" fmla="*/ 42 h 82"/>
                <a:gd name="T36" fmla="*/ 38 w 88"/>
                <a:gd name="T37" fmla="*/ 44 h 82"/>
                <a:gd name="T38" fmla="*/ 36 w 88"/>
                <a:gd name="T39" fmla="*/ 48 h 82"/>
                <a:gd name="T40" fmla="*/ 30 w 88"/>
                <a:gd name="T41" fmla="*/ 52 h 82"/>
                <a:gd name="T42" fmla="*/ 30 w 88"/>
                <a:gd name="T43" fmla="*/ 52 h 82"/>
                <a:gd name="T44" fmla="*/ 20 w 88"/>
                <a:gd name="T45" fmla="*/ 58 h 82"/>
                <a:gd name="T46" fmla="*/ 6 w 88"/>
                <a:gd name="T47" fmla="*/ 64 h 82"/>
                <a:gd name="T48" fmla="*/ 2 w 88"/>
                <a:gd name="T49" fmla="*/ 68 h 82"/>
                <a:gd name="T50" fmla="*/ 0 w 88"/>
                <a:gd name="T51" fmla="*/ 72 h 82"/>
                <a:gd name="T52" fmla="*/ 0 w 88"/>
                <a:gd name="T53" fmla="*/ 76 h 82"/>
                <a:gd name="T54" fmla="*/ 6 w 88"/>
                <a:gd name="T55" fmla="*/ 80 h 82"/>
                <a:gd name="T56" fmla="*/ 6 w 88"/>
                <a:gd name="T57" fmla="*/ 80 h 82"/>
                <a:gd name="T58" fmla="*/ 10 w 88"/>
                <a:gd name="T59" fmla="*/ 82 h 82"/>
                <a:gd name="T60" fmla="*/ 10 w 88"/>
                <a:gd name="T61" fmla="*/ 82 h 82"/>
                <a:gd name="T62" fmla="*/ 18 w 88"/>
                <a:gd name="T63" fmla="*/ 80 h 82"/>
                <a:gd name="T64" fmla="*/ 28 w 88"/>
                <a:gd name="T65" fmla="*/ 74 h 82"/>
                <a:gd name="T66" fmla="*/ 28 w 88"/>
                <a:gd name="T67" fmla="*/ 74 h 82"/>
                <a:gd name="T68" fmla="*/ 40 w 88"/>
                <a:gd name="T69" fmla="*/ 72 h 82"/>
                <a:gd name="T70" fmla="*/ 44 w 88"/>
                <a:gd name="T71" fmla="*/ 70 h 82"/>
                <a:gd name="T72" fmla="*/ 50 w 88"/>
                <a:gd name="T73" fmla="*/ 66 h 82"/>
                <a:gd name="T74" fmla="*/ 50 w 88"/>
                <a:gd name="T75" fmla="*/ 66 h 82"/>
                <a:gd name="T76" fmla="*/ 66 w 88"/>
                <a:gd name="T77" fmla="*/ 56 h 82"/>
                <a:gd name="T78" fmla="*/ 66 w 88"/>
                <a:gd name="T79" fmla="*/ 56 h 82"/>
                <a:gd name="T80" fmla="*/ 70 w 88"/>
                <a:gd name="T81" fmla="*/ 54 h 82"/>
                <a:gd name="T82" fmla="*/ 72 w 88"/>
                <a:gd name="T83" fmla="*/ 50 h 82"/>
                <a:gd name="T84" fmla="*/ 72 w 88"/>
                <a:gd name="T85" fmla="*/ 48 h 82"/>
                <a:gd name="T86" fmla="*/ 70 w 88"/>
                <a:gd name="T87" fmla="*/ 44 h 82"/>
                <a:gd name="T88" fmla="*/ 70 w 88"/>
                <a:gd name="T89" fmla="*/ 44 h 82"/>
                <a:gd name="T90" fmla="*/ 68 w 88"/>
                <a:gd name="T91" fmla="*/ 38 h 82"/>
                <a:gd name="T92" fmla="*/ 68 w 88"/>
                <a:gd name="T93" fmla="*/ 36 h 82"/>
                <a:gd name="T94" fmla="*/ 70 w 88"/>
                <a:gd name="T95" fmla="*/ 32 h 82"/>
                <a:gd name="T96" fmla="*/ 72 w 88"/>
                <a:gd name="T97" fmla="*/ 30 h 82"/>
                <a:gd name="T98" fmla="*/ 88 w 88"/>
                <a:gd name="T99" fmla="*/ 22 h 82"/>
                <a:gd name="T100" fmla="*/ 88 w 88"/>
                <a:gd name="T101" fmla="*/ 22 h 82"/>
                <a:gd name="T102" fmla="*/ 84 w 88"/>
                <a:gd name="T103" fmla="*/ 18 h 82"/>
                <a:gd name="T104" fmla="*/ 78 w 88"/>
                <a:gd name="T105" fmla="*/ 10 h 82"/>
                <a:gd name="T106" fmla="*/ 72 w 88"/>
                <a:gd name="T107" fmla="*/ 4 h 82"/>
                <a:gd name="T108" fmla="*/ 68 w 88"/>
                <a:gd name="T109" fmla="*/ 2 h 82"/>
                <a:gd name="T110" fmla="*/ 66 w 88"/>
                <a:gd name="T111"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8" h="82">
                  <a:moveTo>
                    <a:pt x="66" y="0"/>
                  </a:moveTo>
                  <a:lnTo>
                    <a:pt x="66" y="0"/>
                  </a:lnTo>
                  <a:lnTo>
                    <a:pt x="60" y="2"/>
                  </a:lnTo>
                  <a:lnTo>
                    <a:pt x="52" y="8"/>
                  </a:lnTo>
                  <a:lnTo>
                    <a:pt x="52" y="8"/>
                  </a:lnTo>
                  <a:lnTo>
                    <a:pt x="46" y="16"/>
                  </a:lnTo>
                  <a:lnTo>
                    <a:pt x="42" y="18"/>
                  </a:lnTo>
                  <a:lnTo>
                    <a:pt x="38" y="22"/>
                  </a:lnTo>
                  <a:lnTo>
                    <a:pt x="38" y="22"/>
                  </a:lnTo>
                  <a:lnTo>
                    <a:pt x="32" y="24"/>
                  </a:lnTo>
                  <a:lnTo>
                    <a:pt x="26" y="24"/>
                  </a:lnTo>
                  <a:lnTo>
                    <a:pt x="20" y="26"/>
                  </a:lnTo>
                  <a:lnTo>
                    <a:pt x="16" y="30"/>
                  </a:lnTo>
                  <a:lnTo>
                    <a:pt x="16" y="30"/>
                  </a:lnTo>
                  <a:lnTo>
                    <a:pt x="16" y="36"/>
                  </a:lnTo>
                  <a:lnTo>
                    <a:pt x="20" y="38"/>
                  </a:lnTo>
                  <a:lnTo>
                    <a:pt x="30" y="42"/>
                  </a:lnTo>
                  <a:lnTo>
                    <a:pt x="36" y="42"/>
                  </a:lnTo>
                  <a:lnTo>
                    <a:pt x="38" y="44"/>
                  </a:lnTo>
                  <a:lnTo>
                    <a:pt x="36" y="48"/>
                  </a:lnTo>
                  <a:lnTo>
                    <a:pt x="30" y="52"/>
                  </a:lnTo>
                  <a:lnTo>
                    <a:pt x="30" y="52"/>
                  </a:lnTo>
                  <a:lnTo>
                    <a:pt x="20" y="58"/>
                  </a:lnTo>
                  <a:lnTo>
                    <a:pt x="6" y="64"/>
                  </a:lnTo>
                  <a:lnTo>
                    <a:pt x="2" y="68"/>
                  </a:lnTo>
                  <a:lnTo>
                    <a:pt x="0" y="72"/>
                  </a:lnTo>
                  <a:lnTo>
                    <a:pt x="0" y="76"/>
                  </a:lnTo>
                  <a:lnTo>
                    <a:pt x="6" y="80"/>
                  </a:lnTo>
                  <a:lnTo>
                    <a:pt x="6" y="80"/>
                  </a:lnTo>
                  <a:lnTo>
                    <a:pt x="10" y="82"/>
                  </a:lnTo>
                  <a:lnTo>
                    <a:pt x="10" y="82"/>
                  </a:lnTo>
                  <a:lnTo>
                    <a:pt x="18" y="80"/>
                  </a:lnTo>
                  <a:lnTo>
                    <a:pt x="28" y="74"/>
                  </a:lnTo>
                  <a:lnTo>
                    <a:pt x="28" y="74"/>
                  </a:lnTo>
                  <a:lnTo>
                    <a:pt x="40" y="72"/>
                  </a:lnTo>
                  <a:lnTo>
                    <a:pt x="44" y="70"/>
                  </a:lnTo>
                  <a:lnTo>
                    <a:pt x="50" y="66"/>
                  </a:lnTo>
                  <a:lnTo>
                    <a:pt x="50" y="66"/>
                  </a:lnTo>
                  <a:lnTo>
                    <a:pt x="66" y="56"/>
                  </a:lnTo>
                  <a:lnTo>
                    <a:pt x="66" y="56"/>
                  </a:lnTo>
                  <a:lnTo>
                    <a:pt x="70" y="54"/>
                  </a:lnTo>
                  <a:lnTo>
                    <a:pt x="72" y="50"/>
                  </a:lnTo>
                  <a:lnTo>
                    <a:pt x="72" y="48"/>
                  </a:lnTo>
                  <a:lnTo>
                    <a:pt x="70" y="44"/>
                  </a:lnTo>
                  <a:lnTo>
                    <a:pt x="70" y="44"/>
                  </a:lnTo>
                  <a:lnTo>
                    <a:pt x="68" y="38"/>
                  </a:lnTo>
                  <a:lnTo>
                    <a:pt x="68" y="36"/>
                  </a:lnTo>
                  <a:lnTo>
                    <a:pt x="70" y="32"/>
                  </a:lnTo>
                  <a:lnTo>
                    <a:pt x="72" y="30"/>
                  </a:lnTo>
                  <a:lnTo>
                    <a:pt x="88" y="22"/>
                  </a:lnTo>
                  <a:lnTo>
                    <a:pt x="88" y="22"/>
                  </a:lnTo>
                  <a:lnTo>
                    <a:pt x="84" y="18"/>
                  </a:lnTo>
                  <a:lnTo>
                    <a:pt x="78" y="10"/>
                  </a:lnTo>
                  <a:lnTo>
                    <a:pt x="72" y="4"/>
                  </a:lnTo>
                  <a:lnTo>
                    <a:pt x="68" y="2"/>
                  </a:lnTo>
                  <a:lnTo>
                    <a:pt x="66"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54" name="Freeform 52"/>
            <p:cNvSpPr>
              <a:spLocks/>
            </p:cNvSpPr>
            <p:nvPr/>
          </p:nvSpPr>
          <p:spPr bwMode="auto">
            <a:xfrm>
              <a:off x="758" y="1544"/>
              <a:ext cx="88" cy="82"/>
            </a:xfrm>
            <a:custGeom>
              <a:avLst/>
              <a:gdLst>
                <a:gd name="T0" fmla="*/ 66 w 88"/>
                <a:gd name="T1" fmla="*/ 0 h 82"/>
                <a:gd name="T2" fmla="*/ 66 w 88"/>
                <a:gd name="T3" fmla="*/ 0 h 82"/>
                <a:gd name="T4" fmla="*/ 60 w 88"/>
                <a:gd name="T5" fmla="*/ 2 h 82"/>
                <a:gd name="T6" fmla="*/ 52 w 88"/>
                <a:gd name="T7" fmla="*/ 8 h 82"/>
                <a:gd name="T8" fmla="*/ 52 w 88"/>
                <a:gd name="T9" fmla="*/ 8 h 82"/>
                <a:gd name="T10" fmla="*/ 46 w 88"/>
                <a:gd name="T11" fmla="*/ 16 h 82"/>
                <a:gd name="T12" fmla="*/ 42 w 88"/>
                <a:gd name="T13" fmla="*/ 18 h 82"/>
                <a:gd name="T14" fmla="*/ 38 w 88"/>
                <a:gd name="T15" fmla="*/ 22 h 82"/>
                <a:gd name="T16" fmla="*/ 38 w 88"/>
                <a:gd name="T17" fmla="*/ 22 h 82"/>
                <a:gd name="T18" fmla="*/ 32 w 88"/>
                <a:gd name="T19" fmla="*/ 24 h 82"/>
                <a:gd name="T20" fmla="*/ 26 w 88"/>
                <a:gd name="T21" fmla="*/ 24 h 82"/>
                <a:gd name="T22" fmla="*/ 20 w 88"/>
                <a:gd name="T23" fmla="*/ 26 h 82"/>
                <a:gd name="T24" fmla="*/ 16 w 88"/>
                <a:gd name="T25" fmla="*/ 30 h 82"/>
                <a:gd name="T26" fmla="*/ 16 w 88"/>
                <a:gd name="T27" fmla="*/ 30 h 82"/>
                <a:gd name="T28" fmla="*/ 16 w 88"/>
                <a:gd name="T29" fmla="*/ 36 h 82"/>
                <a:gd name="T30" fmla="*/ 20 w 88"/>
                <a:gd name="T31" fmla="*/ 38 h 82"/>
                <a:gd name="T32" fmla="*/ 30 w 88"/>
                <a:gd name="T33" fmla="*/ 42 h 82"/>
                <a:gd name="T34" fmla="*/ 36 w 88"/>
                <a:gd name="T35" fmla="*/ 42 h 82"/>
                <a:gd name="T36" fmla="*/ 38 w 88"/>
                <a:gd name="T37" fmla="*/ 44 h 82"/>
                <a:gd name="T38" fmla="*/ 36 w 88"/>
                <a:gd name="T39" fmla="*/ 48 h 82"/>
                <a:gd name="T40" fmla="*/ 30 w 88"/>
                <a:gd name="T41" fmla="*/ 52 h 82"/>
                <a:gd name="T42" fmla="*/ 30 w 88"/>
                <a:gd name="T43" fmla="*/ 52 h 82"/>
                <a:gd name="T44" fmla="*/ 20 w 88"/>
                <a:gd name="T45" fmla="*/ 58 h 82"/>
                <a:gd name="T46" fmla="*/ 6 w 88"/>
                <a:gd name="T47" fmla="*/ 64 h 82"/>
                <a:gd name="T48" fmla="*/ 2 w 88"/>
                <a:gd name="T49" fmla="*/ 68 h 82"/>
                <a:gd name="T50" fmla="*/ 0 w 88"/>
                <a:gd name="T51" fmla="*/ 72 h 82"/>
                <a:gd name="T52" fmla="*/ 0 w 88"/>
                <a:gd name="T53" fmla="*/ 76 h 82"/>
                <a:gd name="T54" fmla="*/ 6 w 88"/>
                <a:gd name="T55" fmla="*/ 80 h 82"/>
                <a:gd name="T56" fmla="*/ 6 w 88"/>
                <a:gd name="T57" fmla="*/ 80 h 82"/>
                <a:gd name="T58" fmla="*/ 10 w 88"/>
                <a:gd name="T59" fmla="*/ 82 h 82"/>
                <a:gd name="T60" fmla="*/ 10 w 88"/>
                <a:gd name="T61" fmla="*/ 82 h 82"/>
                <a:gd name="T62" fmla="*/ 18 w 88"/>
                <a:gd name="T63" fmla="*/ 80 h 82"/>
                <a:gd name="T64" fmla="*/ 28 w 88"/>
                <a:gd name="T65" fmla="*/ 74 h 82"/>
                <a:gd name="T66" fmla="*/ 28 w 88"/>
                <a:gd name="T67" fmla="*/ 74 h 82"/>
                <a:gd name="T68" fmla="*/ 40 w 88"/>
                <a:gd name="T69" fmla="*/ 72 h 82"/>
                <a:gd name="T70" fmla="*/ 44 w 88"/>
                <a:gd name="T71" fmla="*/ 70 h 82"/>
                <a:gd name="T72" fmla="*/ 50 w 88"/>
                <a:gd name="T73" fmla="*/ 66 h 82"/>
                <a:gd name="T74" fmla="*/ 50 w 88"/>
                <a:gd name="T75" fmla="*/ 66 h 82"/>
                <a:gd name="T76" fmla="*/ 66 w 88"/>
                <a:gd name="T77" fmla="*/ 56 h 82"/>
                <a:gd name="T78" fmla="*/ 66 w 88"/>
                <a:gd name="T79" fmla="*/ 56 h 82"/>
                <a:gd name="T80" fmla="*/ 70 w 88"/>
                <a:gd name="T81" fmla="*/ 54 h 82"/>
                <a:gd name="T82" fmla="*/ 72 w 88"/>
                <a:gd name="T83" fmla="*/ 50 h 82"/>
                <a:gd name="T84" fmla="*/ 72 w 88"/>
                <a:gd name="T85" fmla="*/ 48 h 82"/>
                <a:gd name="T86" fmla="*/ 70 w 88"/>
                <a:gd name="T87" fmla="*/ 44 h 82"/>
                <a:gd name="T88" fmla="*/ 70 w 88"/>
                <a:gd name="T89" fmla="*/ 44 h 82"/>
                <a:gd name="T90" fmla="*/ 68 w 88"/>
                <a:gd name="T91" fmla="*/ 38 h 82"/>
                <a:gd name="T92" fmla="*/ 68 w 88"/>
                <a:gd name="T93" fmla="*/ 36 h 82"/>
                <a:gd name="T94" fmla="*/ 70 w 88"/>
                <a:gd name="T95" fmla="*/ 32 h 82"/>
                <a:gd name="T96" fmla="*/ 72 w 88"/>
                <a:gd name="T97" fmla="*/ 30 h 82"/>
                <a:gd name="T98" fmla="*/ 88 w 88"/>
                <a:gd name="T99" fmla="*/ 22 h 82"/>
                <a:gd name="T100" fmla="*/ 88 w 88"/>
                <a:gd name="T101" fmla="*/ 22 h 82"/>
                <a:gd name="T102" fmla="*/ 84 w 88"/>
                <a:gd name="T103" fmla="*/ 18 h 82"/>
                <a:gd name="T104" fmla="*/ 78 w 88"/>
                <a:gd name="T105" fmla="*/ 10 h 82"/>
                <a:gd name="T106" fmla="*/ 72 w 88"/>
                <a:gd name="T107" fmla="*/ 4 h 82"/>
                <a:gd name="T108" fmla="*/ 68 w 88"/>
                <a:gd name="T109" fmla="*/ 2 h 82"/>
                <a:gd name="T110" fmla="*/ 66 w 88"/>
                <a:gd name="T111"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8" h="82">
                  <a:moveTo>
                    <a:pt x="66" y="0"/>
                  </a:moveTo>
                  <a:lnTo>
                    <a:pt x="66" y="0"/>
                  </a:lnTo>
                  <a:lnTo>
                    <a:pt x="60" y="2"/>
                  </a:lnTo>
                  <a:lnTo>
                    <a:pt x="52" y="8"/>
                  </a:lnTo>
                  <a:lnTo>
                    <a:pt x="52" y="8"/>
                  </a:lnTo>
                  <a:lnTo>
                    <a:pt x="46" y="16"/>
                  </a:lnTo>
                  <a:lnTo>
                    <a:pt x="42" y="18"/>
                  </a:lnTo>
                  <a:lnTo>
                    <a:pt x="38" y="22"/>
                  </a:lnTo>
                  <a:lnTo>
                    <a:pt x="38" y="22"/>
                  </a:lnTo>
                  <a:lnTo>
                    <a:pt x="32" y="24"/>
                  </a:lnTo>
                  <a:lnTo>
                    <a:pt x="26" y="24"/>
                  </a:lnTo>
                  <a:lnTo>
                    <a:pt x="20" y="26"/>
                  </a:lnTo>
                  <a:lnTo>
                    <a:pt x="16" y="30"/>
                  </a:lnTo>
                  <a:lnTo>
                    <a:pt x="16" y="30"/>
                  </a:lnTo>
                  <a:lnTo>
                    <a:pt x="16" y="36"/>
                  </a:lnTo>
                  <a:lnTo>
                    <a:pt x="20" y="38"/>
                  </a:lnTo>
                  <a:lnTo>
                    <a:pt x="30" y="42"/>
                  </a:lnTo>
                  <a:lnTo>
                    <a:pt x="36" y="42"/>
                  </a:lnTo>
                  <a:lnTo>
                    <a:pt x="38" y="44"/>
                  </a:lnTo>
                  <a:lnTo>
                    <a:pt x="36" y="48"/>
                  </a:lnTo>
                  <a:lnTo>
                    <a:pt x="30" y="52"/>
                  </a:lnTo>
                  <a:lnTo>
                    <a:pt x="30" y="52"/>
                  </a:lnTo>
                  <a:lnTo>
                    <a:pt x="20" y="58"/>
                  </a:lnTo>
                  <a:lnTo>
                    <a:pt x="6" y="64"/>
                  </a:lnTo>
                  <a:lnTo>
                    <a:pt x="2" y="68"/>
                  </a:lnTo>
                  <a:lnTo>
                    <a:pt x="0" y="72"/>
                  </a:lnTo>
                  <a:lnTo>
                    <a:pt x="0" y="76"/>
                  </a:lnTo>
                  <a:lnTo>
                    <a:pt x="6" y="80"/>
                  </a:lnTo>
                  <a:lnTo>
                    <a:pt x="6" y="80"/>
                  </a:lnTo>
                  <a:lnTo>
                    <a:pt x="10" y="82"/>
                  </a:lnTo>
                  <a:lnTo>
                    <a:pt x="10" y="82"/>
                  </a:lnTo>
                  <a:lnTo>
                    <a:pt x="18" y="80"/>
                  </a:lnTo>
                  <a:lnTo>
                    <a:pt x="28" y="74"/>
                  </a:lnTo>
                  <a:lnTo>
                    <a:pt x="28" y="74"/>
                  </a:lnTo>
                  <a:lnTo>
                    <a:pt x="40" y="72"/>
                  </a:lnTo>
                  <a:lnTo>
                    <a:pt x="44" y="70"/>
                  </a:lnTo>
                  <a:lnTo>
                    <a:pt x="50" y="66"/>
                  </a:lnTo>
                  <a:lnTo>
                    <a:pt x="50" y="66"/>
                  </a:lnTo>
                  <a:lnTo>
                    <a:pt x="66" y="56"/>
                  </a:lnTo>
                  <a:lnTo>
                    <a:pt x="66" y="56"/>
                  </a:lnTo>
                  <a:lnTo>
                    <a:pt x="70" y="54"/>
                  </a:lnTo>
                  <a:lnTo>
                    <a:pt x="72" y="50"/>
                  </a:lnTo>
                  <a:lnTo>
                    <a:pt x="72" y="48"/>
                  </a:lnTo>
                  <a:lnTo>
                    <a:pt x="70" y="44"/>
                  </a:lnTo>
                  <a:lnTo>
                    <a:pt x="70" y="44"/>
                  </a:lnTo>
                  <a:lnTo>
                    <a:pt x="68" y="38"/>
                  </a:lnTo>
                  <a:lnTo>
                    <a:pt x="68" y="36"/>
                  </a:lnTo>
                  <a:lnTo>
                    <a:pt x="70" y="32"/>
                  </a:lnTo>
                  <a:lnTo>
                    <a:pt x="72" y="30"/>
                  </a:lnTo>
                  <a:lnTo>
                    <a:pt x="88" y="22"/>
                  </a:lnTo>
                  <a:lnTo>
                    <a:pt x="88" y="22"/>
                  </a:lnTo>
                  <a:lnTo>
                    <a:pt x="84" y="18"/>
                  </a:lnTo>
                  <a:lnTo>
                    <a:pt x="78" y="10"/>
                  </a:lnTo>
                  <a:lnTo>
                    <a:pt x="72" y="4"/>
                  </a:lnTo>
                  <a:lnTo>
                    <a:pt x="68" y="2"/>
                  </a:lnTo>
                  <a:lnTo>
                    <a:pt x="6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55" name="Freeform 53"/>
            <p:cNvSpPr>
              <a:spLocks/>
            </p:cNvSpPr>
            <p:nvPr/>
          </p:nvSpPr>
          <p:spPr bwMode="auto">
            <a:xfrm>
              <a:off x="3250" y="1274"/>
              <a:ext cx="60" cy="20"/>
            </a:xfrm>
            <a:custGeom>
              <a:avLst/>
              <a:gdLst>
                <a:gd name="T0" fmla="*/ 44 w 60"/>
                <a:gd name="T1" fmla="*/ 0 h 20"/>
                <a:gd name="T2" fmla="*/ 44 w 60"/>
                <a:gd name="T3" fmla="*/ 0 h 20"/>
                <a:gd name="T4" fmla="*/ 34 w 60"/>
                <a:gd name="T5" fmla="*/ 0 h 20"/>
                <a:gd name="T6" fmla="*/ 26 w 60"/>
                <a:gd name="T7" fmla="*/ 2 h 20"/>
                <a:gd name="T8" fmla="*/ 12 w 60"/>
                <a:gd name="T9" fmla="*/ 6 h 20"/>
                <a:gd name="T10" fmla="*/ 12 w 60"/>
                <a:gd name="T11" fmla="*/ 6 h 20"/>
                <a:gd name="T12" fmla="*/ 4 w 60"/>
                <a:gd name="T13" fmla="*/ 8 h 20"/>
                <a:gd name="T14" fmla="*/ 0 w 60"/>
                <a:gd name="T15" fmla="*/ 10 h 20"/>
                <a:gd name="T16" fmla="*/ 0 w 60"/>
                <a:gd name="T17" fmla="*/ 14 h 20"/>
                <a:gd name="T18" fmla="*/ 0 w 60"/>
                <a:gd name="T19" fmla="*/ 14 h 20"/>
                <a:gd name="T20" fmla="*/ 2 w 60"/>
                <a:gd name="T21" fmla="*/ 18 h 20"/>
                <a:gd name="T22" fmla="*/ 4 w 60"/>
                <a:gd name="T23" fmla="*/ 20 h 20"/>
                <a:gd name="T24" fmla="*/ 10 w 60"/>
                <a:gd name="T25" fmla="*/ 20 h 20"/>
                <a:gd name="T26" fmla="*/ 10 w 60"/>
                <a:gd name="T27" fmla="*/ 20 h 20"/>
                <a:gd name="T28" fmla="*/ 24 w 60"/>
                <a:gd name="T29" fmla="*/ 20 h 20"/>
                <a:gd name="T30" fmla="*/ 24 w 60"/>
                <a:gd name="T31" fmla="*/ 20 h 20"/>
                <a:gd name="T32" fmla="*/ 34 w 60"/>
                <a:gd name="T33" fmla="*/ 18 h 20"/>
                <a:gd name="T34" fmla="*/ 34 w 60"/>
                <a:gd name="T35" fmla="*/ 18 h 20"/>
                <a:gd name="T36" fmla="*/ 36 w 60"/>
                <a:gd name="T37" fmla="*/ 18 h 20"/>
                <a:gd name="T38" fmla="*/ 36 w 60"/>
                <a:gd name="T39" fmla="*/ 18 h 20"/>
                <a:gd name="T40" fmla="*/ 52 w 60"/>
                <a:gd name="T41" fmla="*/ 20 h 20"/>
                <a:gd name="T42" fmla="*/ 52 w 60"/>
                <a:gd name="T43" fmla="*/ 20 h 20"/>
                <a:gd name="T44" fmla="*/ 54 w 60"/>
                <a:gd name="T45" fmla="*/ 20 h 20"/>
                <a:gd name="T46" fmla="*/ 58 w 60"/>
                <a:gd name="T47" fmla="*/ 18 h 20"/>
                <a:gd name="T48" fmla="*/ 60 w 60"/>
                <a:gd name="T49" fmla="*/ 16 h 20"/>
                <a:gd name="T50" fmla="*/ 60 w 60"/>
                <a:gd name="T51" fmla="*/ 12 h 20"/>
                <a:gd name="T52" fmla="*/ 60 w 60"/>
                <a:gd name="T53" fmla="*/ 12 h 20"/>
                <a:gd name="T54" fmla="*/ 58 w 60"/>
                <a:gd name="T55" fmla="*/ 6 h 20"/>
                <a:gd name="T56" fmla="*/ 56 w 60"/>
                <a:gd name="T57" fmla="*/ 2 h 20"/>
                <a:gd name="T58" fmla="*/ 50 w 60"/>
                <a:gd name="T59" fmla="*/ 0 h 20"/>
                <a:gd name="T60" fmla="*/ 44 w 60"/>
                <a:gd name="T61"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60" h="20">
                  <a:moveTo>
                    <a:pt x="44" y="0"/>
                  </a:moveTo>
                  <a:lnTo>
                    <a:pt x="44" y="0"/>
                  </a:lnTo>
                  <a:lnTo>
                    <a:pt x="34" y="0"/>
                  </a:lnTo>
                  <a:lnTo>
                    <a:pt x="26" y="2"/>
                  </a:lnTo>
                  <a:lnTo>
                    <a:pt x="12" y="6"/>
                  </a:lnTo>
                  <a:lnTo>
                    <a:pt x="12" y="6"/>
                  </a:lnTo>
                  <a:lnTo>
                    <a:pt x="4" y="8"/>
                  </a:lnTo>
                  <a:lnTo>
                    <a:pt x="0" y="10"/>
                  </a:lnTo>
                  <a:lnTo>
                    <a:pt x="0" y="14"/>
                  </a:lnTo>
                  <a:lnTo>
                    <a:pt x="0" y="14"/>
                  </a:lnTo>
                  <a:lnTo>
                    <a:pt x="2" y="18"/>
                  </a:lnTo>
                  <a:lnTo>
                    <a:pt x="4" y="20"/>
                  </a:lnTo>
                  <a:lnTo>
                    <a:pt x="10" y="20"/>
                  </a:lnTo>
                  <a:lnTo>
                    <a:pt x="10" y="20"/>
                  </a:lnTo>
                  <a:lnTo>
                    <a:pt x="24" y="20"/>
                  </a:lnTo>
                  <a:lnTo>
                    <a:pt x="24" y="20"/>
                  </a:lnTo>
                  <a:lnTo>
                    <a:pt x="34" y="18"/>
                  </a:lnTo>
                  <a:lnTo>
                    <a:pt x="34" y="18"/>
                  </a:lnTo>
                  <a:lnTo>
                    <a:pt x="36" y="18"/>
                  </a:lnTo>
                  <a:lnTo>
                    <a:pt x="36" y="18"/>
                  </a:lnTo>
                  <a:lnTo>
                    <a:pt x="52" y="20"/>
                  </a:lnTo>
                  <a:lnTo>
                    <a:pt x="52" y="20"/>
                  </a:lnTo>
                  <a:lnTo>
                    <a:pt x="54" y="20"/>
                  </a:lnTo>
                  <a:lnTo>
                    <a:pt x="58" y="18"/>
                  </a:lnTo>
                  <a:lnTo>
                    <a:pt x="60" y="16"/>
                  </a:lnTo>
                  <a:lnTo>
                    <a:pt x="60" y="12"/>
                  </a:lnTo>
                  <a:lnTo>
                    <a:pt x="60" y="12"/>
                  </a:lnTo>
                  <a:lnTo>
                    <a:pt x="58" y="6"/>
                  </a:lnTo>
                  <a:lnTo>
                    <a:pt x="56" y="2"/>
                  </a:lnTo>
                  <a:lnTo>
                    <a:pt x="50" y="0"/>
                  </a:lnTo>
                  <a:lnTo>
                    <a:pt x="44"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56" name="Freeform 54"/>
            <p:cNvSpPr>
              <a:spLocks/>
            </p:cNvSpPr>
            <p:nvPr/>
          </p:nvSpPr>
          <p:spPr bwMode="auto">
            <a:xfrm>
              <a:off x="3250" y="1274"/>
              <a:ext cx="60" cy="20"/>
            </a:xfrm>
            <a:custGeom>
              <a:avLst/>
              <a:gdLst>
                <a:gd name="T0" fmla="*/ 44 w 60"/>
                <a:gd name="T1" fmla="*/ 0 h 20"/>
                <a:gd name="T2" fmla="*/ 44 w 60"/>
                <a:gd name="T3" fmla="*/ 0 h 20"/>
                <a:gd name="T4" fmla="*/ 34 w 60"/>
                <a:gd name="T5" fmla="*/ 0 h 20"/>
                <a:gd name="T6" fmla="*/ 26 w 60"/>
                <a:gd name="T7" fmla="*/ 2 h 20"/>
                <a:gd name="T8" fmla="*/ 12 w 60"/>
                <a:gd name="T9" fmla="*/ 6 h 20"/>
                <a:gd name="T10" fmla="*/ 12 w 60"/>
                <a:gd name="T11" fmla="*/ 6 h 20"/>
                <a:gd name="T12" fmla="*/ 4 w 60"/>
                <a:gd name="T13" fmla="*/ 8 h 20"/>
                <a:gd name="T14" fmla="*/ 0 w 60"/>
                <a:gd name="T15" fmla="*/ 10 h 20"/>
                <a:gd name="T16" fmla="*/ 0 w 60"/>
                <a:gd name="T17" fmla="*/ 14 h 20"/>
                <a:gd name="T18" fmla="*/ 0 w 60"/>
                <a:gd name="T19" fmla="*/ 14 h 20"/>
                <a:gd name="T20" fmla="*/ 2 w 60"/>
                <a:gd name="T21" fmla="*/ 18 h 20"/>
                <a:gd name="T22" fmla="*/ 4 w 60"/>
                <a:gd name="T23" fmla="*/ 20 h 20"/>
                <a:gd name="T24" fmla="*/ 10 w 60"/>
                <a:gd name="T25" fmla="*/ 20 h 20"/>
                <a:gd name="T26" fmla="*/ 10 w 60"/>
                <a:gd name="T27" fmla="*/ 20 h 20"/>
                <a:gd name="T28" fmla="*/ 24 w 60"/>
                <a:gd name="T29" fmla="*/ 20 h 20"/>
                <a:gd name="T30" fmla="*/ 24 w 60"/>
                <a:gd name="T31" fmla="*/ 20 h 20"/>
                <a:gd name="T32" fmla="*/ 34 w 60"/>
                <a:gd name="T33" fmla="*/ 18 h 20"/>
                <a:gd name="T34" fmla="*/ 34 w 60"/>
                <a:gd name="T35" fmla="*/ 18 h 20"/>
                <a:gd name="T36" fmla="*/ 36 w 60"/>
                <a:gd name="T37" fmla="*/ 18 h 20"/>
                <a:gd name="T38" fmla="*/ 36 w 60"/>
                <a:gd name="T39" fmla="*/ 18 h 20"/>
                <a:gd name="T40" fmla="*/ 52 w 60"/>
                <a:gd name="T41" fmla="*/ 20 h 20"/>
                <a:gd name="T42" fmla="*/ 52 w 60"/>
                <a:gd name="T43" fmla="*/ 20 h 20"/>
                <a:gd name="T44" fmla="*/ 54 w 60"/>
                <a:gd name="T45" fmla="*/ 20 h 20"/>
                <a:gd name="T46" fmla="*/ 58 w 60"/>
                <a:gd name="T47" fmla="*/ 18 h 20"/>
                <a:gd name="T48" fmla="*/ 60 w 60"/>
                <a:gd name="T49" fmla="*/ 16 h 20"/>
                <a:gd name="T50" fmla="*/ 60 w 60"/>
                <a:gd name="T51" fmla="*/ 12 h 20"/>
                <a:gd name="T52" fmla="*/ 60 w 60"/>
                <a:gd name="T53" fmla="*/ 12 h 20"/>
                <a:gd name="T54" fmla="*/ 58 w 60"/>
                <a:gd name="T55" fmla="*/ 6 h 20"/>
                <a:gd name="T56" fmla="*/ 56 w 60"/>
                <a:gd name="T57" fmla="*/ 2 h 20"/>
                <a:gd name="T58" fmla="*/ 50 w 60"/>
                <a:gd name="T59" fmla="*/ 0 h 20"/>
                <a:gd name="T60" fmla="*/ 44 w 60"/>
                <a:gd name="T61"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60" h="20">
                  <a:moveTo>
                    <a:pt x="44" y="0"/>
                  </a:moveTo>
                  <a:lnTo>
                    <a:pt x="44" y="0"/>
                  </a:lnTo>
                  <a:lnTo>
                    <a:pt x="34" y="0"/>
                  </a:lnTo>
                  <a:lnTo>
                    <a:pt x="26" y="2"/>
                  </a:lnTo>
                  <a:lnTo>
                    <a:pt x="12" y="6"/>
                  </a:lnTo>
                  <a:lnTo>
                    <a:pt x="12" y="6"/>
                  </a:lnTo>
                  <a:lnTo>
                    <a:pt x="4" y="8"/>
                  </a:lnTo>
                  <a:lnTo>
                    <a:pt x="0" y="10"/>
                  </a:lnTo>
                  <a:lnTo>
                    <a:pt x="0" y="14"/>
                  </a:lnTo>
                  <a:lnTo>
                    <a:pt x="0" y="14"/>
                  </a:lnTo>
                  <a:lnTo>
                    <a:pt x="2" y="18"/>
                  </a:lnTo>
                  <a:lnTo>
                    <a:pt x="4" y="20"/>
                  </a:lnTo>
                  <a:lnTo>
                    <a:pt x="10" y="20"/>
                  </a:lnTo>
                  <a:lnTo>
                    <a:pt x="10" y="20"/>
                  </a:lnTo>
                  <a:lnTo>
                    <a:pt x="24" y="20"/>
                  </a:lnTo>
                  <a:lnTo>
                    <a:pt x="24" y="20"/>
                  </a:lnTo>
                  <a:lnTo>
                    <a:pt x="34" y="18"/>
                  </a:lnTo>
                  <a:lnTo>
                    <a:pt x="34" y="18"/>
                  </a:lnTo>
                  <a:lnTo>
                    <a:pt x="36" y="18"/>
                  </a:lnTo>
                  <a:lnTo>
                    <a:pt x="36" y="18"/>
                  </a:lnTo>
                  <a:lnTo>
                    <a:pt x="52" y="20"/>
                  </a:lnTo>
                  <a:lnTo>
                    <a:pt x="52" y="20"/>
                  </a:lnTo>
                  <a:lnTo>
                    <a:pt x="54" y="20"/>
                  </a:lnTo>
                  <a:lnTo>
                    <a:pt x="58" y="18"/>
                  </a:lnTo>
                  <a:lnTo>
                    <a:pt x="60" y="16"/>
                  </a:lnTo>
                  <a:lnTo>
                    <a:pt x="60" y="12"/>
                  </a:lnTo>
                  <a:lnTo>
                    <a:pt x="60" y="12"/>
                  </a:lnTo>
                  <a:lnTo>
                    <a:pt x="58" y="6"/>
                  </a:lnTo>
                  <a:lnTo>
                    <a:pt x="56" y="2"/>
                  </a:lnTo>
                  <a:lnTo>
                    <a:pt x="50" y="0"/>
                  </a:lnTo>
                  <a:lnTo>
                    <a:pt x="4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57" name="Freeform 55"/>
            <p:cNvSpPr>
              <a:spLocks/>
            </p:cNvSpPr>
            <p:nvPr/>
          </p:nvSpPr>
          <p:spPr bwMode="auto">
            <a:xfrm>
              <a:off x="3378" y="1446"/>
              <a:ext cx="22" cy="18"/>
            </a:xfrm>
            <a:custGeom>
              <a:avLst/>
              <a:gdLst>
                <a:gd name="T0" fmla="*/ 8 w 22"/>
                <a:gd name="T1" fmla="*/ 0 h 18"/>
                <a:gd name="T2" fmla="*/ 8 w 22"/>
                <a:gd name="T3" fmla="*/ 0 h 18"/>
                <a:gd name="T4" fmla="*/ 4 w 22"/>
                <a:gd name="T5" fmla="*/ 2 h 18"/>
                <a:gd name="T6" fmla="*/ 0 w 22"/>
                <a:gd name="T7" fmla="*/ 4 h 18"/>
                <a:gd name="T8" fmla="*/ 0 w 22"/>
                <a:gd name="T9" fmla="*/ 8 h 18"/>
                <a:gd name="T10" fmla="*/ 2 w 22"/>
                <a:gd name="T11" fmla="*/ 12 h 18"/>
                <a:gd name="T12" fmla="*/ 2 w 22"/>
                <a:gd name="T13" fmla="*/ 12 h 18"/>
                <a:gd name="T14" fmla="*/ 6 w 22"/>
                <a:gd name="T15" fmla="*/ 16 h 18"/>
                <a:gd name="T16" fmla="*/ 10 w 22"/>
                <a:gd name="T17" fmla="*/ 18 h 18"/>
                <a:gd name="T18" fmla="*/ 10 w 22"/>
                <a:gd name="T19" fmla="*/ 18 h 18"/>
                <a:gd name="T20" fmla="*/ 18 w 22"/>
                <a:gd name="T21" fmla="*/ 16 h 18"/>
                <a:gd name="T22" fmla="*/ 20 w 22"/>
                <a:gd name="T23" fmla="*/ 12 h 18"/>
                <a:gd name="T24" fmla="*/ 22 w 22"/>
                <a:gd name="T25" fmla="*/ 10 h 18"/>
                <a:gd name="T26" fmla="*/ 20 w 22"/>
                <a:gd name="T27" fmla="*/ 6 h 18"/>
                <a:gd name="T28" fmla="*/ 18 w 22"/>
                <a:gd name="T29" fmla="*/ 4 h 18"/>
                <a:gd name="T30" fmla="*/ 14 w 22"/>
                <a:gd name="T31" fmla="*/ 2 h 18"/>
                <a:gd name="T32" fmla="*/ 14 w 22"/>
                <a:gd name="T33" fmla="*/ 2 h 18"/>
                <a:gd name="T34" fmla="*/ 8 w 22"/>
                <a:gd name="T35"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2" h="18">
                  <a:moveTo>
                    <a:pt x="8" y="0"/>
                  </a:moveTo>
                  <a:lnTo>
                    <a:pt x="8" y="0"/>
                  </a:lnTo>
                  <a:lnTo>
                    <a:pt x="4" y="2"/>
                  </a:lnTo>
                  <a:lnTo>
                    <a:pt x="0" y="4"/>
                  </a:lnTo>
                  <a:lnTo>
                    <a:pt x="0" y="8"/>
                  </a:lnTo>
                  <a:lnTo>
                    <a:pt x="2" y="12"/>
                  </a:lnTo>
                  <a:lnTo>
                    <a:pt x="2" y="12"/>
                  </a:lnTo>
                  <a:lnTo>
                    <a:pt x="6" y="16"/>
                  </a:lnTo>
                  <a:lnTo>
                    <a:pt x="10" y="18"/>
                  </a:lnTo>
                  <a:lnTo>
                    <a:pt x="10" y="18"/>
                  </a:lnTo>
                  <a:lnTo>
                    <a:pt x="18" y="16"/>
                  </a:lnTo>
                  <a:lnTo>
                    <a:pt x="20" y="12"/>
                  </a:lnTo>
                  <a:lnTo>
                    <a:pt x="22" y="10"/>
                  </a:lnTo>
                  <a:lnTo>
                    <a:pt x="20" y="6"/>
                  </a:lnTo>
                  <a:lnTo>
                    <a:pt x="18" y="4"/>
                  </a:lnTo>
                  <a:lnTo>
                    <a:pt x="14" y="2"/>
                  </a:lnTo>
                  <a:lnTo>
                    <a:pt x="14" y="2"/>
                  </a:lnTo>
                  <a:lnTo>
                    <a:pt x="8"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58" name="Freeform 56"/>
            <p:cNvSpPr>
              <a:spLocks/>
            </p:cNvSpPr>
            <p:nvPr/>
          </p:nvSpPr>
          <p:spPr bwMode="auto">
            <a:xfrm>
              <a:off x="3378" y="1446"/>
              <a:ext cx="22" cy="18"/>
            </a:xfrm>
            <a:custGeom>
              <a:avLst/>
              <a:gdLst>
                <a:gd name="T0" fmla="*/ 8 w 22"/>
                <a:gd name="T1" fmla="*/ 0 h 18"/>
                <a:gd name="T2" fmla="*/ 8 w 22"/>
                <a:gd name="T3" fmla="*/ 0 h 18"/>
                <a:gd name="T4" fmla="*/ 4 w 22"/>
                <a:gd name="T5" fmla="*/ 2 h 18"/>
                <a:gd name="T6" fmla="*/ 0 w 22"/>
                <a:gd name="T7" fmla="*/ 4 h 18"/>
                <a:gd name="T8" fmla="*/ 0 w 22"/>
                <a:gd name="T9" fmla="*/ 8 h 18"/>
                <a:gd name="T10" fmla="*/ 2 w 22"/>
                <a:gd name="T11" fmla="*/ 12 h 18"/>
                <a:gd name="T12" fmla="*/ 2 w 22"/>
                <a:gd name="T13" fmla="*/ 12 h 18"/>
                <a:gd name="T14" fmla="*/ 6 w 22"/>
                <a:gd name="T15" fmla="*/ 16 h 18"/>
                <a:gd name="T16" fmla="*/ 10 w 22"/>
                <a:gd name="T17" fmla="*/ 18 h 18"/>
                <a:gd name="T18" fmla="*/ 10 w 22"/>
                <a:gd name="T19" fmla="*/ 18 h 18"/>
                <a:gd name="T20" fmla="*/ 18 w 22"/>
                <a:gd name="T21" fmla="*/ 16 h 18"/>
                <a:gd name="T22" fmla="*/ 20 w 22"/>
                <a:gd name="T23" fmla="*/ 12 h 18"/>
                <a:gd name="T24" fmla="*/ 22 w 22"/>
                <a:gd name="T25" fmla="*/ 10 h 18"/>
                <a:gd name="T26" fmla="*/ 20 w 22"/>
                <a:gd name="T27" fmla="*/ 6 h 18"/>
                <a:gd name="T28" fmla="*/ 18 w 22"/>
                <a:gd name="T29" fmla="*/ 4 h 18"/>
                <a:gd name="T30" fmla="*/ 14 w 22"/>
                <a:gd name="T31" fmla="*/ 2 h 18"/>
                <a:gd name="T32" fmla="*/ 14 w 22"/>
                <a:gd name="T33" fmla="*/ 2 h 18"/>
                <a:gd name="T34" fmla="*/ 8 w 22"/>
                <a:gd name="T35"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2" h="18">
                  <a:moveTo>
                    <a:pt x="8" y="0"/>
                  </a:moveTo>
                  <a:lnTo>
                    <a:pt x="8" y="0"/>
                  </a:lnTo>
                  <a:lnTo>
                    <a:pt x="4" y="2"/>
                  </a:lnTo>
                  <a:lnTo>
                    <a:pt x="0" y="4"/>
                  </a:lnTo>
                  <a:lnTo>
                    <a:pt x="0" y="8"/>
                  </a:lnTo>
                  <a:lnTo>
                    <a:pt x="2" y="12"/>
                  </a:lnTo>
                  <a:lnTo>
                    <a:pt x="2" y="12"/>
                  </a:lnTo>
                  <a:lnTo>
                    <a:pt x="6" y="16"/>
                  </a:lnTo>
                  <a:lnTo>
                    <a:pt x="10" y="18"/>
                  </a:lnTo>
                  <a:lnTo>
                    <a:pt x="10" y="18"/>
                  </a:lnTo>
                  <a:lnTo>
                    <a:pt x="18" y="16"/>
                  </a:lnTo>
                  <a:lnTo>
                    <a:pt x="20" y="12"/>
                  </a:lnTo>
                  <a:lnTo>
                    <a:pt x="22" y="10"/>
                  </a:lnTo>
                  <a:lnTo>
                    <a:pt x="20" y="6"/>
                  </a:lnTo>
                  <a:lnTo>
                    <a:pt x="18" y="4"/>
                  </a:lnTo>
                  <a:lnTo>
                    <a:pt x="14" y="2"/>
                  </a:lnTo>
                  <a:lnTo>
                    <a:pt x="14" y="2"/>
                  </a:lnTo>
                  <a:lnTo>
                    <a:pt x="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59" name="Freeform 57"/>
            <p:cNvSpPr>
              <a:spLocks/>
            </p:cNvSpPr>
            <p:nvPr/>
          </p:nvSpPr>
          <p:spPr bwMode="auto">
            <a:xfrm>
              <a:off x="3122" y="1306"/>
              <a:ext cx="22" cy="10"/>
            </a:xfrm>
            <a:custGeom>
              <a:avLst/>
              <a:gdLst>
                <a:gd name="T0" fmla="*/ 12 w 22"/>
                <a:gd name="T1" fmla="*/ 0 h 10"/>
                <a:gd name="T2" fmla="*/ 12 w 22"/>
                <a:gd name="T3" fmla="*/ 0 h 10"/>
                <a:gd name="T4" fmla="*/ 0 w 22"/>
                <a:gd name="T5" fmla="*/ 0 h 10"/>
                <a:gd name="T6" fmla="*/ 0 w 22"/>
                <a:gd name="T7" fmla="*/ 0 h 10"/>
                <a:gd name="T8" fmla="*/ 0 w 22"/>
                <a:gd name="T9" fmla="*/ 0 h 10"/>
                <a:gd name="T10" fmla="*/ 6 w 22"/>
                <a:gd name="T11" fmla="*/ 6 h 10"/>
                <a:gd name="T12" fmla="*/ 6 w 22"/>
                <a:gd name="T13" fmla="*/ 6 h 10"/>
                <a:gd name="T14" fmla="*/ 10 w 22"/>
                <a:gd name="T15" fmla="*/ 8 h 10"/>
                <a:gd name="T16" fmla="*/ 16 w 22"/>
                <a:gd name="T17" fmla="*/ 10 h 10"/>
                <a:gd name="T18" fmla="*/ 16 w 22"/>
                <a:gd name="T19" fmla="*/ 10 h 10"/>
                <a:gd name="T20" fmla="*/ 18 w 22"/>
                <a:gd name="T21" fmla="*/ 10 h 10"/>
                <a:gd name="T22" fmla="*/ 22 w 22"/>
                <a:gd name="T23" fmla="*/ 8 h 10"/>
                <a:gd name="T24" fmla="*/ 22 w 22"/>
                <a:gd name="T25" fmla="*/ 8 h 10"/>
                <a:gd name="T26" fmla="*/ 22 w 22"/>
                <a:gd name="T27" fmla="*/ 4 h 10"/>
                <a:gd name="T28" fmla="*/ 22 w 22"/>
                <a:gd name="T29" fmla="*/ 2 h 10"/>
                <a:gd name="T30" fmla="*/ 18 w 22"/>
                <a:gd name="T31" fmla="*/ 0 h 10"/>
                <a:gd name="T32" fmla="*/ 12 w 22"/>
                <a:gd name="T3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 h="10">
                  <a:moveTo>
                    <a:pt x="12" y="0"/>
                  </a:moveTo>
                  <a:lnTo>
                    <a:pt x="12" y="0"/>
                  </a:lnTo>
                  <a:lnTo>
                    <a:pt x="0" y="0"/>
                  </a:lnTo>
                  <a:lnTo>
                    <a:pt x="0" y="0"/>
                  </a:lnTo>
                  <a:lnTo>
                    <a:pt x="0" y="0"/>
                  </a:lnTo>
                  <a:lnTo>
                    <a:pt x="6" y="6"/>
                  </a:lnTo>
                  <a:lnTo>
                    <a:pt x="6" y="6"/>
                  </a:lnTo>
                  <a:lnTo>
                    <a:pt x="10" y="8"/>
                  </a:lnTo>
                  <a:lnTo>
                    <a:pt x="16" y="10"/>
                  </a:lnTo>
                  <a:lnTo>
                    <a:pt x="16" y="10"/>
                  </a:lnTo>
                  <a:lnTo>
                    <a:pt x="18" y="10"/>
                  </a:lnTo>
                  <a:lnTo>
                    <a:pt x="22" y="8"/>
                  </a:lnTo>
                  <a:lnTo>
                    <a:pt x="22" y="8"/>
                  </a:lnTo>
                  <a:lnTo>
                    <a:pt x="22" y="4"/>
                  </a:lnTo>
                  <a:lnTo>
                    <a:pt x="22" y="2"/>
                  </a:lnTo>
                  <a:lnTo>
                    <a:pt x="18" y="0"/>
                  </a:lnTo>
                  <a:lnTo>
                    <a:pt x="12"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60" name="Freeform 58"/>
            <p:cNvSpPr>
              <a:spLocks/>
            </p:cNvSpPr>
            <p:nvPr/>
          </p:nvSpPr>
          <p:spPr bwMode="auto">
            <a:xfrm>
              <a:off x="3122" y="1306"/>
              <a:ext cx="22" cy="10"/>
            </a:xfrm>
            <a:custGeom>
              <a:avLst/>
              <a:gdLst>
                <a:gd name="T0" fmla="*/ 12 w 22"/>
                <a:gd name="T1" fmla="*/ 0 h 10"/>
                <a:gd name="T2" fmla="*/ 12 w 22"/>
                <a:gd name="T3" fmla="*/ 0 h 10"/>
                <a:gd name="T4" fmla="*/ 0 w 22"/>
                <a:gd name="T5" fmla="*/ 0 h 10"/>
                <a:gd name="T6" fmla="*/ 0 w 22"/>
                <a:gd name="T7" fmla="*/ 0 h 10"/>
                <a:gd name="T8" fmla="*/ 0 w 22"/>
                <a:gd name="T9" fmla="*/ 0 h 10"/>
                <a:gd name="T10" fmla="*/ 6 w 22"/>
                <a:gd name="T11" fmla="*/ 6 h 10"/>
                <a:gd name="T12" fmla="*/ 6 w 22"/>
                <a:gd name="T13" fmla="*/ 6 h 10"/>
                <a:gd name="T14" fmla="*/ 10 w 22"/>
                <a:gd name="T15" fmla="*/ 8 h 10"/>
                <a:gd name="T16" fmla="*/ 16 w 22"/>
                <a:gd name="T17" fmla="*/ 10 h 10"/>
                <a:gd name="T18" fmla="*/ 16 w 22"/>
                <a:gd name="T19" fmla="*/ 10 h 10"/>
                <a:gd name="T20" fmla="*/ 18 w 22"/>
                <a:gd name="T21" fmla="*/ 10 h 10"/>
                <a:gd name="T22" fmla="*/ 22 w 22"/>
                <a:gd name="T23" fmla="*/ 8 h 10"/>
                <a:gd name="T24" fmla="*/ 22 w 22"/>
                <a:gd name="T25" fmla="*/ 8 h 10"/>
                <a:gd name="T26" fmla="*/ 22 w 22"/>
                <a:gd name="T27" fmla="*/ 4 h 10"/>
                <a:gd name="T28" fmla="*/ 22 w 22"/>
                <a:gd name="T29" fmla="*/ 2 h 10"/>
                <a:gd name="T30" fmla="*/ 18 w 22"/>
                <a:gd name="T31" fmla="*/ 0 h 10"/>
                <a:gd name="T32" fmla="*/ 12 w 22"/>
                <a:gd name="T3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 h="10">
                  <a:moveTo>
                    <a:pt x="12" y="0"/>
                  </a:moveTo>
                  <a:lnTo>
                    <a:pt x="12" y="0"/>
                  </a:lnTo>
                  <a:lnTo>
                    <a:pt x="0" y="0"/>
                  </a:lnTo>
                  <a:lnTo>
                    <a:pt x="0" y="0"/>
                  </a:lnTo>
                  <a:lnTo>
                    <a:pt x="0" y="0"/>
                  </a:lnTo>
                  <a:lnTo>
                    <a:pt x="6" y="6"/>
                  </a:lnTo>
                  <a:lnTo>
                    <a:pt x="6" y="6"/>
                  </a:lnTo>
                  <a:lnTo>
                    <a:pt x="10" y="8"/>
                  </a:lnTo>
                  <a:lnTo>
                    <a:pt x="16" y="10"/>
                  </a:lnTo>
                  <a:lnTo>
                    <a:pt x="16" y="10"/>
                  </a:lnTo>
                  <a:lnTo>
                    <a:pt x="18" y="10"/>
                  </a:lnTo>
                  <a:lnTo>
                    <a:pt x="22" y="8"/>
                  </a:lnTo>
                  <a:lnTo>
                    <a:pt x="22" y="8"/>
                  </a:lnTo>
                  <a:lnTo>
                    <a:pt x="22" y="4"/>
                  </a:lnTo>
                  <a:lnTo>
                    <a:pt x="22" y="2"/>
                  </a:lnTo>
                  <a:lnTo>
                    <a:pt x="18" y="0"/>
                  </a:lnTo>
                  <a:lnTo>
                    <a:pt x="1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61" name="Freeform 59"/>
            <p:cNvSpPr>
              <a:spLocks/>
            </p:cNvSpPr>
            <p:nvPr/>
          </p:nvSpPr>
          <p:spPr bwMode="auto">
            <a:xfrm>
              <a:off x="2760" y="1636"/>
              <a:ext cx="34" cy="138"/>
            </a:xfrm>
            <a:custGeom>
              <a:avLst/>
              <a:gdLst>
                <a:gd name="T0" fmla="*/ 24 w 34"/>
                <a:gd name="T1" fmla="*/ 0 h 138"/>
                <a:gd name="T2" fmla="*/ 24 w 34"/>
                <a:gd name="T3" fmla="*/ 0 h 138"/>
                <a:gd name="T4" fmla="*/ 20 w 34"/>
                <a:gd name="T5" fmla="*/ 0 h 138"/>
                <a:gd name="T6" fmla="*/ 16 w 34"/>
                <a:gd name="T7" fmla="*/ 4 h 138"/>
                <a:gd name="T8" fmla="*/ 16 w 34"/>
                <a:gd name="T9" fmla="*/ 4 h 138"/>
                <a:gd name="T10" fmla="*/ 12 w 34"/>
                <a:gd name="T11" fmla="*/ 8 h 138"/>
                <a:gd name="T12" fmla="*/ 10 w 34"/>
                <a:gd name="T13" fmla="*/ 14 h 138"/>
                <a:gd name="T14" fmla="*/ 4 w 34"/>
                <a:gd name="T15" fmla="*/ 26 h 138"/>
                <a:gd name="T16" fmla="*/ 4 w 34"/>
                <a:gd name="T17" fmla="*/ 26 h 138"/>
                <a:gd name="T18" fmla="*/ 2 w 34"/>
                <a:gd name="T19" fmla="*/ 34 h 138"/>
                <a:gd name="T20" fmla="*/ 4 w 34"/>
                <a:gd name="T21" fmla="*/ 40 h 138"/>
                <a:gd name="T22" fmla="*/ 6 w 34"/>
                <a:gd name="T23" fmla="*/ 46 h 138"/>
                <a:gd name="T24" fmla="*/ 8 w 34"/>
                <a:gd name="T25" fmla="*/ 54 h 138"/>
                <a:gd name="T26" fmla="*/ 8 w 34"/>
                <a:gd name="T27" fmla="*/ 54 h 138"/>
                <a:gd name="T28" fmla="*/ 8 w 34"/>
                <a:gd name="T29" fmla="*/ 76 h 138"/>
                <a:gd name="T30" fmla="*/ 6 w 34"/>
                <a:gd name="T31" fmla="*/ 96 h 138"/>
                <a:gd name="T32" fmla="*/ 2 w 34"/>
                <a:gd name="T33" fmla="*/ 118 h 138"/>
                <a:gd name="T34" fmla="*/ 0 w 34"/>
                <a:gd name="T35" fmla="*/ 138 h 138"/>
                <a:gd name="T36" fmla="*/ 0 w 34"/>
                <a:gd name="T37" fmla="*/ 138 h 138"/>
                <a:gd name="T38" fmla="*/ 0 w 34"/>
                <a:gd name="T39" fmla="*/ 138 h 138"/>
                <a:gd name="T40" fmla="*/ 0 w 34"/>
                <a:gd name="T41" fmla="*/ 138 h 138"/>
                <a:gd name="T42" fmla="*/ 10 w 34"/>
                <a:gd name="T43" fmla="*/ 132 h 138"/>
                <a:gd name="T44" fmla="*/ 10 w 34"/>
                <a:gd name="T45" fmla="*/ 132 h 138"/>
                <a:gd name="T46" fmla="*/ 14 w 34"/>
                <a:gd name="T47" fmla="*/ 126 h 138"/>
                <a:gd name="T48" fmla="*/ 18 w 34"/>
                <a:gd name="T49" fmla="*/ 120 h 138"/>
                <a:gd name="T50" fmla="*/ 18 w 34"/>
                <a:gd name="T51" fmla="*/ 120 h 138"/>
                <a:gd name="T52" fmla="*/ 18 w 34"/>
                <a:gd name="T53" fmla="*/ 114 h 138"/>
                <a:gd name="T54" fmla="*/ 18 w 34"/>
                <a:gd name="T55" fmla="*/ 110 h 138"/>
                <a:gd name="T56" fmla="*/ 16 w 34"/>
                <a:gd name="T57" fmla="*/ 108 h 138"/>
                <a:gd name="T58" fmla="*/ 12 w 34"/>
                <a:gd name="T59" fmla="*/ 102 h 138"/>
                <a:gd name="T60" fmla="*/ 12 w 34"/>
                <a:gd name="T61" fmla="*/ 102 h 138"/>
                <a:gd name="T62" fmla="*/ 10 w 34"/>
                <a:gd name="T63" fmla="*/ 96 h 138"/>
                <a:gd name="T64" fmla="*/ 10 w 34"/>
                <a:gd name="T65" fmla="*/ 92 h 138"/>
                <a:gd name="T66" fmla="*/ 14 w 34"/>
                <a:gd name="T67" fmla="*/ 88 h 138"/>
                <a:gd name="T68" fmla="*/ 18 w 34"/>
                <a:gd name="T69" fmla="*/ 88 h 138"/>
                <a:gd name="T70" fmla="*/ 28 w 34"/>
                <a:gd name="T71" fmla="*/ 84 h 138"/>
                <a:gd name="T72" fmla="*/ 32 w 34"/>
                <a:gd name="T73" fmla="*/ 82 h 138"/>
                <a:gd name="T74" fmla="*/ 34 w 34"/>
                <a:gd name="T75" fmla="*/ 78 h 138"/>
                <a:gd name="T76" fmla="*/ 34 w 34"/>
                <a:gd name="T77" fmla="*/ 78 h 138"/>
                <a:gd name="T78" fmla="*/ 34 w 34"/>
                <a:gd name="T79" fmla="*/ 74 h 138"/>
                <a:gd name="T80" fmla="*/ 32 w 34"/>
                <a:gd name="T81" fmla="*/ 68 h 138"/>
                <a:gd name="T82" fmla="*/ 28 w 34"/>
                <a:gd name="T83" fmla="*/ 64 h 138"/>
                <a:gd name="T84" fmla="*/ 28 w 34"/>
                <a:gd name="T85" fmla="*/ 58 h 138"/>
                <a:gd name="T86" fmla="*/ 28 w 34"/>
                <a:gd name="T87" fmla="*/ 58 h 138"/>
                <a:gd name="T88" fmla="*/ 28 w 34"/>
                <a:gd name="T89" fmla="*/ 48 h 138"/>
                <a:gd name="T90" fmla="*/ 26 w 34"/>
                <a:gd name="T91" fmla="*/ 38 h 138"/>
                <a:gd name="T92" fmla="*/ 26 w 34"/>
                <a:gd name="T93" fmla="*/ 38 h 138"/>
                <a:gd name="T94" fmla="*/ 28 w 34"/>
                <a:gd name="T95" fmla="*/ 18 h 138"/>
                <a:gd name="T96" fmla="*/ 28 w 34"/>
                <a:gd name="T97" fmla="*/ 6 h 138"/>
                <a:gd name="T98" fmla="*/ 26 w 34"/>
                <a:gd name="T99" fmla="*/ 2 h 138"/>
                <a:gd name="T100" fmla="*/ 24 w 34"/>
                <a:gd name="T101"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4" h="138">
                  <a:moveTo>
                    <a:pt x="24" y="0"/>
                  </a:moveTo>
                  <a:lnTo>
                    <a:pt x="24" y="0"/>
                  </a:lnTo>
                  <a:lnTo>
                    <a:pt x="20" y="0"/>
                  </a:lnTo>
                  <a:lnTo>
                    <a:pt x="16" y="4"/>
                  </a:lnTo>
                  <a:lnTo>
                    <a:pt x="16" y="4"/>
                  </a:lnTo>
                  <a:lnTo>
                    <a:pt x="12" y="8"/>
                  </a:lnTo>
                  <a:lnTo>
                    <a:pt x="10" y="14"/>
                  </a:lnTo>
                  <a:lnTo>
                    <a:pt x="4" y="26"/>
                  </a:lnTo>
                  <a:lnTo>
                    <a:pt x="4" y="26"/>
                  </a:lnTo>
                  <a:lnTo>
                    <a:pt x="2" y="34"/>
                  </a:lnTo>
                  <a:lnTo>
                    <a:pt x="4" y="40"/>
                  </a:lnTo>
                  <a:lnTo>
                    <a:pt x="6" y="46"/>
                  </a:lnTo>
                  <a:lnTo>
                    <a:pt x="8" y="54"/>
                  </a:lnTo>
                  <a:lnTo>
                    <a:pt x="8" y="54"/>
                  </a:lnTo>
                  <a:lnTo>
                    <a:pt x="8" y="76"/>
                  </a:lnTo>
                  <a:lnTo>
                    <a:pt x="6" y="96"/>
                  </a:lnTo>
                  <a:lnTo>
                    <a:pt x="2" y="118"/>
                  </a:lnTo>
                  <a:lnTo>
                    <a:pt x="0" y="138"/>
                  </a:lnTo>
                  <a:lnTo>
                    <a:pt x="0" y="138"/>
                  </a:lnTo>
                  <a:lnTo>
                    <a:pt x="0" y="138"/>
                  </a:lnTo>
                  <a:lnTo>
                    <a:pt x="0" y="138"/>
                  </a:lnTo>
                  <a:lnTo>
                    <a:pt x="10" y="132"/>
                  </a:lnTo>
                  <a:lnTo>
                    <a:pt x="10" y="132"/>
                  </a:lnTo>
                  <a:lnTo>
                    <a:pt x="14" y="126"/>
                  </a:lnTo>
                  <a:lnTo>
                    <a:pt x="18" y="120"/>
                  </a:lnTo>
                  <a:lnTo>
                    <a:pt x="18" y="120"/>
                  </a:lnTo>
                  <a:lnTo>
                    <a:pt x="18" y="114"/>
                  </a:lnTo>
                  <a:lnTo>
                    <a:pt x="18" y="110"/>
                  </a:lnTo>
                  <a:lnTo>
                    <a:pt x="16" y="108"/>
                  </a:lnTo>
                  <a:lnTo>
                    <a:pt x="12" y="102"/>
                  </a:lnTo>
                  <a:lnTo>
                    <a:pt x="12" y="102"/>
                  </a:lnTo>
                  <a:lnTo>
                    <a:pt x="10" y="96"/>
                  </a:lnTo>
                  <a:lnTo>
                    <a:pt x="10" y="92"/>
                  </a:lnTo>
                  <a:lnTo>
                    <a:pt x="14" y="88"/>
                  </a:lnTo>
                  <a:lnTo>
                    <a:pt x="18" y="88"/>
                  </a:lnTo>
                  <a:lnTo>
                    <a:pt x="28" y="84"/>
                  </a:lnTo>
                  <a:lnTo>
                    <a:pt x="32" y="82"/>
                  </a:lnTo>
                  <a:lnTo>
                    <a:pt x="34" y="78"/>
                  </a:lnTo>
                  <a:lnTo>
                    <a:pt x="34" y="78"/>
                  </a:lnTo>
                  <a:lnTo>
                    <a:pt x="34" y="74"/>
                  </a:lnTo>
                  <a:lnTo>
                    <a:pt x="32" y="68"/>
                  </a:lnTo>
                  <a:lnTo>
                    <a:pt x="28" y="64"/>
                  </a:lnTo>
                  <a:lnTo>
                    <a:pt x="28" y="58"/>
                  </a:lnTo>
                  <a:lnTo>
                    <a:pt x="28" y="58"/>
                  </a:lnTo>
                  <a:lnTo>
                    <a:pt x="28" y="48"/>
                  </a:lnTo>
                  <a:lnTo>
                    <a:pt x="26" y="38"/>
                  </a:lnTo>
                  <a:lnTo>
                    <a:pt x="26" y="38"/>
                  </a:lnTo>
                  <a:lnTo>
                    <a:pt x="28" y="18"/>
                  </a:lnTo>
                  <a:lnTo>
                    <a:pt x="28" y="6"/>
                  </a:lnTo>
                  <a:lnTo>
                    <a:pt x="26" y="2"/>
                  </a:lnTo>
                  <a:lnTo>
                    <a:pt x="24"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62" name="Freeform 60"/>
            <p:cNvSpPr>
              <a:spLocks/>
            </p:cNvSpPr>
            <p:nvPr/>
          </p:nvSpPr>
          <p:spPr bwMode="auto">
            <a:xfrm>
              <a:off x="2760" y="1636"/>
              <a:ext cx="34" cy="138"/>
            </a:xfrm>
            <a:custGeom>
              <a:avLst/>
              <a:gdLst>
                <a:gd name="T0" fmla="*/ 24 w 34"/>
                <a:gd name="T1" fmla="*/ 0 h 138"/>
                <a:gd name="T2" fmla="*/ 24 w 34"/>
                <a:gd name="T3" fmla="*/ 0 h 138"/>
                <a:gd name="T4" fmla="*/ 20 w 34"/>
                <a:gd name="T5" fmla="*/ 0 h 138"/>
                <a:gd name="T6" fmla="*/ 16 w 34"/>
                <a:gd name="T7" fmla="*/ 4 h 138"/>
                <a:gd name="T8" fmla="*/ 16 w 34"/>
                <a:gd name="T9" fmla="*/ 4 h 138"/>
                <a:gd name="T10" fmla="*/ 12 w 34"/>
                <a:gd name="T11" fmla="*/ 8 h 138"/>
                <a:gd name="T12" fmla="*/ 10 w 34"/>
                <a:gd name="T13" fmla="*/ 14 h 138"/>
                <a:gd name="T14" fmla="*/ 4 w 34"/>
                <a:gd name="T15" fmla="*/ 26 h 138"/>
                <a:gd name="T16" fmla="*/ 4 w 34"/>
                <a:gd name="T17" fmla="*/ 26 h 138"/>
                <a:gd name="T18" fmla="*/ 2 w 34"/>
                <a:gd name="T19" fmla="*/ 34 h 138"/>
                <a:gd name="T20" fmla="*/ 4 w 34"/>
                <a:gd name="T21" fmla="*/ 40 h 138"/>
                <a:gd name="T22" fmla="*/ 6 w 34"/>
                <a:gd name="T23" fmla="*/ 46 h 138"/>
                <a:gd name="T24" fmla="*/ 8 w 34"/>
                <a:gd name="T25" fmla="*/ 54 h 138"/>
                <a:gd name="T26" fmla="*/ 8 w 34"/>
                <a:gd name="T27" fmla="*/ 54 h 138"/>
                <a:gd name="T28" fmla="*/ 8 w 34"/>
                <a:gd name="T29" fmla="*/ 76 h 138"/>
                <a:gd name="T30" fmla="*/ 6 w 34"/>
                <a:gd name="T31" fmla="*/ 96 h 138"/>
                <a:gd name="T32" fmla="*/ 2 w 34"/>
                <a:gd name="T33" fmla="*/ 118 h 138"/>
                <a:gd name="T34" fmla="*/ 0 w 34"/>
                <a:gd name="T35" fmla="*/ 138 h 138"/>
                <a:gd name="T36" fmla="*/ 0 w 34"/>
                <a:gd name="T37" fmla="*/ 138 h 138"/>
                <a:gd name="T38" fmla="*/ 0 w 34"/>
                <a:gd name="T39" fmla="*/ 138 h 138"/>
                <a:gd name="T40" fmla="*/ 0 w 34"/>
                <a:gd name="T41" fmla="*/ 138 h 138"/>
                <a:gd name="T42" fmla="*/ 10 w 34"/>
                <a:gd name="T43" fmla="*/ 132 h 138"/>
                <a:gd name="T44" fmla="*/ 10 w 34"/>
                <a:gd name="T45" fmla="*/ 132 h 138"/>
                <a:gd name="T46" fmla="*/ 14 w 34"/>
                <a:gd name="T47" fmla="*/ 126 h 138"/>
                <a:gd name="T48" fmla="*/ 18 w 34"/>
                <a:gd name="T49" fmla="*/ 120 h 138"/>
                <a:gd name="T50" fmla="*/ 18 w 34"/>
                <a:gd name="T51" fmla="*/ 120 h 138"/>
                <a:gd name="T52" fmla="*/ 18 w 34"/>
                <a:gd name="T53" fmla="*/ 114 h 138"/>
                <a:gd name="T54" fmla="*/ 18 w 34"/>
                <a:gd name="T55" fmla="*/ 110 h 138"/>
                <a:gd name="T56" fmla="*/ 16 w 34"/>
                <a:gd name="T57" fmla="*/ 108 h 138"/>
                <a:gd name="T58" fmla="*/ 12 w 34"/>
                <a:gd name="T59" fmla="*/ 102 h 138"/>
                <a:gd name="T60" fmla="*/ 12 w 34"/>
                <a:gd name="T61" fmla="*/ 102 h 138"/>
                <a:gd name="T62" fmla="*/ 10 w 34"/>
                <a:gd name="T63" fmla="*/ 96 h 138"/>
                <a:gd name="T64" fmla="*/ 10 w 34"/>
                <a:gd name="T65" fmla="*/ 92 h 138"/>
                <a:gd name="T66" fmla="*/ 14 w 34"/>
                <a:gd name="T67" fmla="*/ 88 h 138"/>
                <a:gd name="T68" fmla="*/ 18 w 34"/>
                <a:gd name="T69" fmla="*/ 88 h 138"/>
                <a:gd name="T70" fmla="*/ 28 w 34"/>
                <a:gd name="T71" fmla="*/ 84 h 138"/>
                <a:gd name="T72" fmla="*/ 32 w 34"/>
                <a:gd name="T73" fmla="*/ 82 h 138"/>
                <a:gd name="T74" fmla="*/ 34 w 34"/>
                <a:gd name="T75" fmla="*/ 78 h 138"/>
                <a:gd name="T76" fmla="*/ 34 w 34"/>
                <a:gd name="T77" fmla="*/ 78 h 138"/>
                <a:gd name="T78" fmla="*/ 34 w 34"/>
                <a:gd name="T79" fmla="*/ 74 h 138"/>
                <a:gd name="T80" fmla="*/ 32 w 34"/>
                <a:gd name="T81" fmla="*/ 68 h 138"/>
                <a:gd name="T82" fmla="*/ 28 w 34"/>
                <a:gd name="T83" fmla="*/ 64 h 138"/>
                <a:gd name="T84" fmla="*/ 28 w 34"/>
                <a:gd name="T85" fmla="*/ 58 h 138"/>
                <a:gd name="T86" fmla="*/ 28 w 34"/>
                <a:gd name="T87" fmla="*/ 58 h 138"/>
                <a:gd name="T88" fmla="*/ 28 w 34"/>
                <a:gd name="T89" fmla="*/ 48 h 138"/>
                <a:gd name="T90" fmla="*/ 26 w 34"/>
                <a:gd name="T91" fmla="*/ 38 h 138"/>
                <a:gd name="T92" fmla="*/ 26 w 34"/>
                <a:gd name="T93" fmla="*/ 38 h 138"/>
                <a:gd name="T94" fmla="*/ 28 w 34"/>
                <a:gd name="T95" fmla="*/ 18 h 138"/>
                <a:gd name="T96" fmla="*/ 28 w 34"/>
                <a:gd name="T97" fmla="*/ 6 h 138"/>
                <a:gd name="T98" fmla="*/ 26 w 34"/>
                <a:gd name="T99" fmla="*/ 2 h 138"/>
                <a:gd name="T100" fmla="*/ 24 w 34"/>
                <a:gd name="T101"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4" h="138">
                  <a:moveTo>
                    <a:pt x="24" y="0"/>
                  </a:moveTo>
                  <a:lnTo>
                    <a:pt x="24" y="0"/>
                  </a:lnTo>
                  <a:lnTo>
                    <a:pt x="20" y="0"/>
                  </a:lnTo>
                  <a:lnTo>
                    <a:pt x="16" y="4"/>
                  </a:lnTo>
                  <a:lnTo>
                    <a:pt x="16" y="4"/>
                  </a:lnTo>
                  <a:lnTo>
                    <a:pt x="12" y="8"/>
                  </a:lnTo>
                  <a:lnTo>
                    <a:pt x="10" y="14"/>
                  </a:lnTo>
                  <a:lnTo>
                    <a:pt x="4" y="26"/>
                  </a:lnTo>
                  <a:lnTo>
                    <a:pt x="4" y="26"/>
                  </a:lnTo>
                  <a:lnTo>
                    <a:pt x="2" y="34"/>
                  </a:lnTo>
                  <a:lnTo>
                    <a:pt x="4" y="40"/>
                  </a:lnTo>
                  <a:lnTo>
                    <a:pt x="6" y="46"/>
                  </a:lnTo>
                  <a:lnTo>
                    <a:pt x="8" y="54"/>
                  </a:lnTo>
                  <a:lnTo>
                    <a:pt x="8" y="54"/>
                  </a:lnTo>
                  <a:lnTo>
                    <a:pt x="8" y="76"/>
                  </a:lnTo>
                  <a:lnTo>
                    <a:pt x="6" y="96"/>
                  </a:lnTo>
                  <a:lnTo>
                    <a:pt x="2" y="118"/>
                  </a:lnTo>
                  <a:lnTo>
                    <a:pt x="0" y="138"/>
                  </a:lnTo>
                  <a:lnTo>
                    <a:pt x="0" y="138"/>
                  </a:lnTo>
                  <a:lnTo>
                    <a:pt x="0" y="138"/>
                  </a:lnTo>
                  <a:lnTo>
                    <a:pt x="0" y="138"/>
                  </a:lnTo>
                  <a:lnTo>
                    <a:pt x="10" y="132"/>
                  </a:lnTo>
                  <a:lnTo>
                    <a:pt x="10" y="132"/>
                  </a:lnTo>
                  <a:lnTo>
                    <a:pt x="14" y="126"/>
                  </a:lnTo>
                  <a:lnTo>
                    <a:pt x="18" y="120"/>
                  </a:lnTo>
                  <a:lnTo>
                    <a:pt x="18" y="120"/>
                  </a:lnTo>
                  <a:lnTo>
                    <a:pt x="18" y="114"/>
                  </a:lnTo>
                  <a:lnTo>
                    <a:pt x="18" y="110"/>
                  </a:lnTo>
                  <a:lnTo>
                    <a:pt x="16" y="108"/>
                  </a:lnTo>
                  <a:lnTo>
                    <a:pt x="12" y="102"/>
                  </a:lnTo>
                  <a:lnTo>
                    <a:pt x="12" y="102"/>
                  </a:lnTo>
                  <a:lnTo>
                    <a:pt x="10" y="96"/>
                  </a:lnTo>
                  <a:lnTo>
                    <a:pt x="10" y="92"/>
                  </a:lnTo>
                  <a:lnTo>
                    <a:pt x="14" y="88"/>
                  </a:lnTo>
                  <a:lnTo>
                    <a:pt x="18" y="88"/>
                  </a:lnTo>
                  <a:lnTo>
                    <a:pt x="28" y="84"/>
                  </a:lnTo>
                  <a:lnTo>
                    <a:pt x="32" y="82"/>
                  </a:lnTo>
                  <a:lnTo>
                    <a:pt x="34" y="78"/>
                  </a:lnTo>
                  <a:lnTo>
                    <a:pt x="34" y="78"/>
                  </a:lnTo>
                  <a:lnTo>
                    <a:pt x="34" y="74"/>
                  </a:lnTo>
                  <a:lnTo>
                    <a:pt x="32" y="68"/>
                  </a:lnTo>
                  <a:lnTo>
                    <a:pt x="28" y="64"/>
                  </a:lnTo>
                  <a:lnTo>
                    <a:pt x="28" y="58"/>
                  </a:lnTo>
                  <a:lnTo>
                    <a:pt x="28" y="58"/>
                  </a:lnTo>
                  <a:lnTo>
                    <a:pt x="28" y="48"/>
                  </a:lnTo>
                  <a:lnTo>
                    <a:pt x="26" y="38"/>
                  </a:lnTo>
                  <a:lnTo>
                    <a:pt x="26" y="38"/>
                  </a:lnTo>
                  <a:lnTo>
                    <a:pt x="28" y="18"/>
                  </a:lnTo>
                  <a:lnTo>
                    <a:pt x="28" y="6"/>
                  </a:lnTo>
                  <a:lnTo>
                    <a:pt x="26" y="2"/>
                  </a:lnTo>
                  <a:lnTo>
                    <a:pt x="2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63" name="Freeform 61"/>
            <p:cNvSpPr>
              <a:spLocks/>
            </p:cNvSpPr>
            <p:nvPr/>
          </p:nvSpPr>
          <p:spPr bwMode="auto">
            <a:xfrm>
              <a:off x="2736" y="1784"/>
              <a:ext cx="72" cy="64"/>
            </a:xfrm>
            <a:custGeom>
              <a:avLst/>
              <a:gdLst>
                <a:gd name="T0" fmla="*/ 20 w 72"/>
                <a:gd name="T1" fmla="*/ 0 h 64"/>
                <a:gd name="T2" fmla="*/ 20 w 72"/>
                <a:gd name="T3" fmla="*/ 0 h 64"/>
                <a:gd name="T4" fmla="*/ 18 w 72"/>
                <a:gd name="T5" fmla="*/ 2 h 64"/>
                <a:gd name="T6" fmla="*/ 18 w 72"/>
                <a:gd name="T7" fmla="*/ 2 h 64"/>
                <a:gd name="T8" fmla="*/ 14 w 72"/>
                <a:gd name="T9" fmla="*/ 8 h 64"/>
                <a:gd name="T10" fmla="*/ 12 w 72"/>
                <a:gd name="T11" fmla="*/ 16 h 64"/>
                <a:gd name="T12" fmla="*/ 10 w 72"/>
                <a:gd name="T13" fmla="*/ 24 h 64"/>
                <a:gd name="T14" fmla="*/ 10 w 72"/>
                <a:gd name="T15" fmla="*/ 30 h 64"/>
                <a:gd name="T16" fmla="*/ 10 w 72"/>
                <a:gd name="T17" fmla="*/ 30 h 64"/>
                <a:gd name="T18" fmla="*/ 4 w 72"/>
                <a:gd name="T19" fmla="*/ 38 h 64"/>
                <a:gd name="T20" fmla="*/ 0 w 72"/>
                <a:gd name="T21" fmla="*/ 40 h 64"/>
                <a:gd name="T22" fmla="*/ 0 w 72"/>
                <a:gd name="T23" fmla="*/ 44 h 64"/>
                <a:gd name="T24" fmla="*/ 0 w 72"/>
                <a:gd name="T25" fmla="*/ 44 h 64"/>
                <a:gd name="T26" fmla="*/ 2 w 72"/>
                <a:gd name="T27" fmla="*/ 48 h 64"/>
                <a:gd name="T28" fmla="*/ 4 w 72"/>
                <a:gd name="T29" fmla="*/ 50 h 64"/>
                <a:gd name="T30" fmla="*/ 4 w 72"/>
                <a:gd name="T31" fmla="*/ 50 h 64"/>
                <a:gd name="T32" fmla="*/ 8 w 72"/>
                <a:gd name="T33" fmla="*/ 50 h 64"/>
                <a:gd name="T34" fmla="*/ 8 w 72"/>
                <a:gd name="T35" fmla="*/ 50 h 64"/>
                <a:gd name="T36" fmla="*/ 12 w 72"/>
                <a:gd name="T37" fmla="*/ 50 h 64"/>
                <a:gd name="T38" fmla="*/ 12 w 72"/>
                <a:gd name="T39" fmla="*/ 50 h 64"/>
                <a:gd name="T40" fmla="*/ 16 w 72"/>
                <a:gd name="T41" fmla="*/ 50 h 64"/>
                <a:gd name="T42" fmla="*/ 16 w 72"/>
                <a:gd name="T43" fmla="*/ 50 h 64"/>
                <a:gd name="T44" fmla="*/ 20 w 72"/>
                <a:gd name="T45" fmla="*/ 52 h 64"/>
                <a:gd name="T46" fmla="*/ 24 w 72"/>
                <a:gd name="T47" fmla="*/ 56 h 64"/>
                <a:gd name="T48" fmla="*/ 24 w 72"/>
                <a:gd name="T49" fmla="*/ 56 h 64"/>
                <a:gd name="T50" fmla="*/ 26 w 72"/>
                <a:gd name="T51" fmla="*/ 60 h 64"/>
                <a:gd name="T52" fmla="*/ 28 w 72"/>
                <a:gd name="T53" fmla="*/ 62 h 64"/>
                <a:gd name="T54" fmla="*/ 30 w 72"/>
                <a:gd name="T55" fmla="*/ 64 h 64"/>
                <a:gd name="T56" fmla="*/ 30 w 72"/>
                <a:gd name="T57" fmla="*/ 64 h 64"/>
                <a:gd name="T58" fmla="*/ 32 w 72"/>
                <a:gd name="T59" fmla="*/ 64 h 64"/>
                <a:gd name="T60" fmla="*/ 32 w 72"/>
                <a:gd name="T61" fmla="*/ 64 h 64"/>
                <a:gd name="T62" fmla="*/ 36 w 72"/>
                <a:gd name="T63" fmla="*/ 62 h 64"/>
                <a:gd name="T64" fmla="*/ 36 w 72"/>
                <a:gd name="T65" fmla="*/ 60 h 64"/>
                <a:gd name="T66" fmla="*/ 38 w 72"/>
                <a:gd name="T67" fmla="*/ 56 h 64"/>
                <a:gd name="T68" fmla="*/ 40 w 72"/>
                <a:gd name="T69" fmla="*/ 54 h 64"/>
                <a:gd name="T70" fmla="*/ 40 w 72"/>
                <a:gd name="T71" fmla="*/ 54 h 64"/>
                <a:gd name="T72" fmla="*/ 50 w 72"/>
                <a:gd name="T73" fmla="*/ 48 h 64"/>
                <a:gd name="T74" fmla="*/ 64 w 72"/>
                <a:gd name="T75" fmla="*/ 42 h 64"/>
                <a:gd name="T76" fmla="*/ 70 w 72"/>
                <a:gd name="T77" fmla="*/ 38 h 64"/>
                <a:gd name="T78" fmla="*/ 72 w 72"/>
                <a:gd name="T79" fmla="*/ 34 h 64"/>
                <a:gd name="T80" fmla="*/ 70 w 72"/>
                <a:gd name="T81" fmla="*/ 30 h 64"/>
                <a:gd name="T82" fmla="*/ 60 w 72"/>
                <a:gd name="T83" fmla="*/ 26 h 64"/>
                <a:gd name="T84" fmla="*/ 60 w 72"/>
                <a:gd name="T85" fmla="*/ 26 h 64"/>
                <a:gd name="T86" fmla="*/ 46 w 72"/>
                <a:gd name="T87" fmla="*/ 20 h 64"/>
                <a:gd name="T88" fmla="*/ 40 w 72"/>
                <a:gd name="T89" fmla="*/ 16 h 64"/>
                <a:gd name="T90" fmla="*/ 34 w 72"/>
                <a:gd name="T91" fmla="*/ 12 h 64"/>
                <a:gd name="T92" fmla="*/ 34 w 72"/>
                <a:gd name="T93" fmla="*/ 12 h 64"/>
                <a:gd name="T94" fmla="*/ 28 w 72"/>
                <a:gd name="T95" fmla="*/ 4 h 64"/>
                <a:gd name="T96" fmla="*/ 24 w 72"/>
                <a:gd name="T97" fmla="*/ 2 h 64"/>
                <a:gd name="T98" fmla="*/ 20 w 72"/>
                <a:gd name="T99"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2" h="64">
                  <a:moveTo>
                    <a:pt x="20" y="0"/>
                  </a:moveTo>
                  <a:lnTo>
                    <a:pt x="20" y="0"/>
                  </a:lnTo>
                  <a:lnTo>
                    <a:pt x="18" y="2"/>
                  </a:lnTo>
                  <a:lnTo>
                    <a:pt x="18" y="2"/>
                  </a:lnTo>
                  <a:lnTo>
                    <a:pt x="14" y="8"/>
                  </a:lnTo>
                  <a:lnTo>
                    <a:pt x="12" y="16"/>
                  </a:lnTo>
                  <a:lnTo>
                    <a:pt x="10" y="24"/>
                  </a:lnTo>
                  <a:lnTo>
                    <a:pt x="10" y="30"/>
                  </a:lnTo>
                  <a:lnTo>
                    <a:pt x="10" y="30"/>
                  </a:lnTo>
                  <a:lnTo>
                    <a:pt x="4" y="38"/>
                  </a:lnTo>
                  <a:lnTo>
                    <a:pt x="0" y="40"/>
                  </a:lnTo>
                  <a:lnTo>
                    <a:pt x="0" y="44"/>
                  </a:lnTo>
                  <a:lnTo>
                    <a:pt x="0" y="44"/>
                  </a:lnTo>
                  <a:lnTo>
                    <a:pt x="2" y="48"/>
                  </a:lnTo>
                  <a:lnTo>
                    <a:pt x="4" y="50"/>
                  </a:lnTo>
                  <a:lnTo>
                    <a:pt x="4" y="50"/>
                  </a:lnTo>
                  <a:lnTo>
                    <a:pt x="8" y="50"/>
                  </a:lnTo>
                  <a:lnTo>
                    <a:pt x="8" y="50"/>
                  </a:lnTo>
                  <a:lnTo>
                    <a:pt x="12" y="50"/>
                  </a:lnTo>
                  <a:lnTo>
                    <a:pt x="12" y="50"/>
                  </a:lnTo>
                  <a:lnTo>
                    <a:pt x="16" y="50"/>
                  </a:lnTo>
                  <a:lnTo>
                    <a:pt x="16" y="50"/>
                  </a:lnTo>
                  <a:lnTo>
                    <a:pt x="20" y="52"/>
                  </a:lnTo>
                  <a:lnTo>
                    <a:pt x="24" y="56"/>
                  </a:lnTo>
                  <a:lnTo>
                    <a:pt x="24" y="56"/>
                  </a:lnTo>
                  <a:lnTo>
                    <a:pt x="26" y="60"/>
                  </a:lnTo>
                  <a:lnTo>
                    <a:pt x="28" y="62"/>
                  </a:lnTo>
                  <a:lnTo>
                    <a:pt x="30" y="64"/>
                  </a:lnTo>
                  <a:lnTo>
                    <a:pt x="30" y="64"/>
                  </a:lnTo>
                  <a:lnTo>
                    <a:pt x="32" y="64"/>
                  </a:lnTo>
                  <a:lnTo>
                    <a:pt x="32" y="64"/>
                  </a:lnTo>
                  <a:lnTo>
                    <a:pt x="36" y="62"/>
                  </a:lnTo>
                  <a:lnTo>
                    <a:pt x="36" y="60"/>
                  </a:lnTo>
                  <a:lnTo>
                    <a:pt x="38" y="56"/>
                  </a:lnTo>
                  <a:lnTo>
                    <a:pt x="40" y="54"/>
                  </a:lnTo>
                  <a:lnTo>
                    <a:pt x="40" y="54"/>
                  </a:lnTo>
                  <a:lnTo>
                    <a:pt x="50" y="48"/>
                  </a:lnTo>
                  <a:lnTo>
                    <a:pt x="64" y="42"/>
                  </a:lnTo>
                  <a:lnTo>
                    <a:pt x="70" y="38"/>
                  </a:lnTo>
                  <a:lnTo>
                    <a:pt x="72" y="34"/>
                  </a:lnTo>
                  <a:lnTo>
                    <a:pt x="70" y="30"/>
                  </a:lnTo>
                  <a:lnTo>
                    <a:pt x="60" y="26"/>
                  </a:lnTo>
                  <a:lnTo>
                    <a:pt x="60" y="26"/>
                  </a:lnTo>
                  <a:lnTo>
                    <a:pt x="46" y="20"/>
                  </a:lnTo>
                  <a:lnTo>
                    <a:pt x="40" y="16"/>
                  </a:lnTo>
                  <a:lnTo>
                    <a:pt x="34" y="12"/>
                  </a:lnTo>
                  <a:lnTo>
                    <a:pt x="34" y="12"/>
                  </a:lnTo>
                  <a:lnTo>
                    <a:pt x="28" y="4"/>
                  </a:lnTo>
                  <a:lnTo>
                    <a:pt x="24" y="2"/>
                  </a:lnTo>
                  <a:lnTo>
                    <a:pt x="20"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64" name="Freeform 62"/>
            <p:cNvSpPr>
              <a:spLocks/>
            </p:cNvSpPr>
            <p:nvPr/>
          </p:nvSpPr>
          <p:spPr bwMode="auto">
            <a:xfrm>
              <a:off x="2736" y="1784"/>
              <a:ext cx="72" cy="64"/>
            </a:xfrm>
            <a:custGeom>
              <a:avLst/>
              <a:gdLst>
                <a:gd name="T0" fmla="*/ 20 w 72"/>
                <a:gd name="T1" fmla="*/ 0 h 64"/>
                <a:gd name="T2" fmla="*/ 20 w 72"/>
                <a:gd name="T3" fmla="*/ 0 h 64"/>
                <a:gd name="T4" fmla="*/ 18 w 72"/>
                <a:gd name="T5" fmla="*/ 2 h 64"/>
                <a:gd name="T6" fmla="*/ 18 w 72"/>
                <a:gd name="T7" fmla="*/ 2 h 64"/>
                <a:gd name="T8" fmla="*/ 14 w 72"/>
                <a:gd name="T9" fmla="*/ 8 h 64"/>
                <a:gd name="T10" fmla="*/ 12 w 72"/>
                <a:gd name="T11" fmla="*/ 16 h 64"/>
                <a:gd name="T12" fmla="*/ 10 w 72"/>
                <a:gd name="T13" fmla="*/ 24 h 64"/>
                <a:gd name="T14" fmla="*/ 10 w 72"/>
                <a:gd name="T15" fmla="*/ 30 h 64"/>
                <a:gd name="T16" fmla="*/ 10 w 72"/>
                <a:gd name="T17" fmla="*/ 30 h 64"/>
                <a:gd name="T18" fmla="*/ 4 w 72"/>
                <a:gd name="T19" fmla="*/ 38 h 64"/>
                <a:gd name="T20" fmla="*/ 0 w 72"/>
                <a:gd name="T21" fmla="*/ 40 h 64"/>
                <a:gd name="T22" fmla="*/ 0 w 72"/>
                <a:gd name="T23" fmla="*/ 44 h 64"/>
                <a:gd name="T24" fmla="*/ 0 w 72"/>
                <a:gd name="T25" fmla="*/ 44 h 64"/>
                <a:gd name="T26" fmla="*/ 2 w 72"/>
                <a:gd name="T27" fmla="*/ 48 h 64"/>
                <a:gd name="T28" fmla="*/ 4 w 72"/>
                <a:gd name="T29" fmla="*/ 50 h 64"/>
                <a:gd name="T30" fmla="*/ 4 w 72"/>
                <a:gd name="T31" fmla="*/ 50 h 64"/>
                <a:gd name="T32" fmla="*/ 8 w 72"/>
                <a:gd name="T33" fmla="*/ 50 h 64"/>
                <a:gd name="T34" fmla="*/ 8 w 72"/>
                <a:gd name="T35" fmla="*/ 50 h 64"/>
                <a:gd name="T36" fmla="*/ 12 w 72"/>
                <a:gd name="T37" fmla="*/ 50 h 64"/>
                <a:gd name="T38" fmla="*/ 12 w 72"/>
                <a:gd name="T39" fmla="*/ 50 h 64"/>
                <a:gd name="T40" fmla="*/ 16 w 72"/>
                <a:gd name="T41" fmla="*/ 50 h 64"/>
                <a:gd name="T42" fmla="*/ 16 w 72"/>
                <a:gd name="T43" fmla="*/ 50 h 64"/>
                <a:gd name="T44" fmla="*/ 20 w 72"/>
                <a:gd name="T45" fmla="*/ 52 h 64"/>
                <a:gd name="T46" fmla="*/ 24 w 72"/>
                <a:gd name="T47" fmla="*/ 56 h 64"/>
                <a:gd name="T48" fmla="*/ 24 w 72"/>
                <a:gd name="T49" fmla="*/ 56 h 64"/>
                <a:gd name="T50" fmla="*/ 26 w 72"/>
                <a:gd name="T51" fmla="*/ 60 h 64"/>
                <a:gd name="T52" fmla="*/ 28 w 72"/>
                <a:gd name="T53" fmla="*/ 62 h 64"/>
                <a:gd name="T54" fmla="*/ 30 w 72"/>
                <a:gd name="T55" fmla="*/ 64 h 64"/>
                <a:gd name="T56" fmla="*/ 30 w 72"/>
                <a:gd name="T57" fmla="*/ 64 h 64"/>
                <a:gd name="T58" fmla="*/ 32 w 72"/>
                <a:gd name="T59" fmla="*/ 64 h 64"/>
                <a:gd name="T60" fmla="*/ 32 w 72"/>
                <a:gd name="T61" fmla="*/ 64 h 64"/>
                <a:gd name="T62" fmla="*/ 36 w 72"/>
                <a:gd name="T63" fmla="*/ 62 h 64"/>
                <a:gd name="T64" fmla="*/ 36 w 72"/>
                <a:gd name="T65" fmla="*/ 60 h 64"/>
                <a:gd name="T66" fmla="*/ 38 w 72"/>
                <a:gd name="T67" fmla="*/ 56 h 64"/>
                <a:gd name="T68" fmla="*/ 40 w 72"/>
                <a:gd name="T69" fmla="*/ 54 h 64"/>
                <a:gd name="T70" fmla="*/ 40 w 72"/>
                <a:gd name="T71" fmla="*/ 54 h 64"/>
                <a:gd name="T72" fmla="*/ 50 w 72"/>
                <a:gd name="T73" fmla="*/ 48 h 64"/>
                <a:gd name="T74" fmla="*/ 64 w 72"/>
                <a:gd name="T75" fmla="*/ 42 h 64"/>
                <a:gd name="T76" fmla="*/ 70 w 72"/>
                <a:gd name="T77" fmla="*/ 38 h 64"/>
                <a:gd name="T78" fmla="*/ 72 w 72"/>
                <a:gd name="T79" fmla="*/ 34 h 64"/>
                <a:gd name="T80" fmla="*/ 70 w 72"/>
                <a:gd name="T81" fmla="*/ 30 h 64"/>
                <a:gd name="T82" fmla="*/ 60 w 72"/>
                <a:gd name="T83" fmla="*/ 26 h 64"/>
                <a:gd name="T84" fmla="*/ 60 w 72"/>
                <a:gd name="T85" fmla="*/ 26 h 64"/>
                <a:gd name="T86" fmla="*/ 46 w 72"/>
                <a:gd name="T87" fmla="*/ 20 h 64"/>
                <a:gd name="T88" fmla="*/ 40 w 72"/>
                <a:gd name="T89" fmla="*/ 16 h 64"/>
                <a:gd name="T90" fmla="*/ 34 w 72"/>
                <a:gd name="T91" fmla="*/ 12 h 64"/>
                <a:gd name="T92" fmla="*/ 34 w 72"/>
                <a:gd name="T93" fmla="*/ 12 h 64"/>
                <a:gd name="T94" fmla="*/ 28 w 72"/>
                <a:gd name="T95" fmla="*/ 4 h 64"/>
                <a:gd name="T96" fmla="*/ 24 w 72"/>
                <a:gd name="T97" fmla="*/ 2 h 64"/>
                <a:gd name="T98" fmla="*/ 20 w 72"/>
                <a:gd name="T99"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2" h="64">
                  <a:moveTo>
                    <a:pt x="20" y="0"/>
                  </a:moveTo>
                  <a:lnTo>
                    <a:pt x="20" y="0"/>
                  </a:lnTo>
                  <a:lnTo>
                    <a:pt x="18" y="2"/>
                  </a:lnTo>
                  <a:lnTo>
                    <a:pt x="18" y="2"/>
                  </a:lnTo>
                  <a:lnTo>
                    <a:pt x="14" y="8"/>
                  </a:lnTo>
                  <a:lnTo>
                    <a:pt x="12" y="16"/>
                  </a:lnTo>
                  <a:lnTo>
                    <a:pt x="10" y="24"/>
                  </a:lnTo>
                  <a:lnTo>
                    <a:pt x="10" y="30"/>
                  </a:lnTo>
                  <a:lnTo>
                    <a:pt x="10" y="30"/>
                  </a:lnTo>
                  <a:lnTo>
                    <a:pt x="4" y="38"/>
                  </a:lnTo>
                  <a:lnTo>
                    <a:pt x="0" y="40"/>
                  </a:lnTo>
                  <a:lnTo>
                    <a:pt x="0" y="44"/>
                  </a:lnTo>
                  <a:lnTo>
                    <a:pt x="0" y="44"/>
                  </a:lnTo>
                  <a:lnTo>
                    <a:pt x="2" y="48"/>
                  </a:lnTo>
                  <a:lnTo>
                    <a:pt x="4" y="50"/>
                  </a:lnTo>
                  <a:lnTo>
                    <a:pt x="4" y="50"/>
                  </a:lnTo>
                  <a:lnTo>
                    <a:pt x="8" y="50"/>
                  </a:lnTo>
                  <a:lnTo>
                    <a:pt x="8" y="50"/>
                  </a:lnTo>
                  <a:lnTo>
                    <a:pt x="12" y="50"/>
                  </a:lnTo>
                  <a:lnTo>
                    <a:pt x="12" y="50"/>
                  </a:lnTo>
                  <a:lnTo>
                    <a:pt x="16" y="50"/>
                  </a:lnTo>
                  <a:lnTo>
                    <a:pt x="16" y="50"/>
                  </a:lnTo>
                  <a:lnTo>
                    <a:pt x="20" y="52"/>
                  </a:lnTo>
                  <a:lnTo>
                    <a:pt x="24" y="56"/>
                  </a:lnTo>
                  <a:lnTo>
                    <a:pt x="24" y="56"/>
                  </a:lnTo>
                  <a:lnTo>
                    <a:pt x="26" y="60"/>
                  </a:lnTo>
                  <a:lnTo>
                    <a:pt x="28" y="62"/>
                  </a:lnTo>
                  <a:lnTo>
                    <a:pt x="30" y="64"/>
                  </a:lnTo>
                  <a:lnTo>
                    <a:pt x="30" y="64"/>
                  </a:lnTo>
                  <a:lnTo>
                    <a:pt x="32" y="64"/>
                  </a:lnTo>
                  <a:lnTo>
                    <a:pt x="32" y="64"/>
                  </a:lnTo>
                  <a:lnTo>
                    <a:pt x="36" y="62"/>
                  </a:lnTo>
                  <a:lnTo>
                    <a:pt x="36" y="60"/>
                  </a:lnTo>
                  <a:lnTo>
                    <a:pt x="38" y="56"/>
                  </a:lnTo>
                  <a:lnTo>
                    <a:pt x="40" y="54"/>
                  </a:lnTo>
                  <a:lnTo>
                    <a:pt x="40" y="54"/>
                  </a:lnTo>
                  <a:lnTo>
                    <a:pt x="50" y="48"/>
                  </a:lnTo>
                  <a:lnTo>
                    <a:pt x="64" y="42"/>
                  </a:lnTo>
                  <a:lnTo>
                    <a:pt x="70" y="38"/>
                  </a:lnTo>
                  <a:lnTo>
                    <a:pt x="72" y="34"/>
                  </a:lnTo>
                  <a:lnTo>
                    <a:pt x="70" y="30"/>
                  </a:lnTo>
                  <a:lnTo>
                    <a:pt x="60" y="26"/>
                  </a:lnTo>
                  <a:lnTo>
                    <a:pt x="60" y="26"/>
                  </a:lnTo>
                  <a:lnTo>
                    <a:pt x="46" y="20"/>
                  </a:lnTo>
                  <a:lnTo>
                    <a:pt x="40" y="16"/>
                  </a:lnTo>
                  <a:lnTo>
                    <a:pt x="34" y="12"/>
                  </a:lnTo>
                  <a:lnTo>
                    <a:pt x="34" y="12"/>
                  </a:lnTo>
                  <a:lnTo>
                    <a:pt x="28" y="4"/>
                  </a:lnTo>
                  <a:lnTo>
                    <a:pt x="24" y="2"/>
                  </a:lnTo>
                  <a:lnTo>
                    <a:pt x="2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65" name="Freeform 63"/>
            <p:cNvSpPr>
              <a:spLocks/>
            </p:cNvSpPr>
            <p:nvPr/>
          </p:nvSpPr>
          <p:spPr bwMode="auto">
            <a:xfrm>
              <a:off x="2516" y="1982"/>
              <a:ext cx="16" cy="6"/>
            </a:xfrm>
            <a:custGeom>
              <a:avLst/>
              <a:gdLst>
                <a:gd name="T0" fmla="*/ 10 w 16"/>
                <a:gd name="T1" fmla="*/ 0 h 6"/>
                <a:gd name="T2" fmla="*/ 10 w 16"/>
                <a:gd name="T3" fmla="*/ 0 h 6"/>
                <a:gd name="T4" fmla="*/ 6 w 16"/>
                <a:gd name="T5" fmla="*/ 0 h 6"/>
                <a:gd name="T6" fmla="*/ 4 w 16"/>
                <a:gd name="T7" fmla="*/ 2 h 6"/>
                <a:gd name="T8" fmla="*/ 4 w 16"/>
                <a:gd name="T9" fmla="*/ 2 h 6"/>
                <a:gd name="T10" fmla="*/ 0 w 16"/>
                <a:gd name="T11" fmla="*/ 6 h 6"/>
                <a:gd name="T12" fmla="*/ 0 w 16"/>
                <a:gd name="T13" fmla="*/ 6 h 6"/>
                <a:gd name="T14" fmla="*/ 0 w 16"/>
                <a:gd name="T15" fmla="*/ 6 h 6"/>
                <a:gd name="T16" fmla="*/ 0 w 16"/>
                <a:gd name="T17" fmla="*/ 6 h 6"/>
                <a:gd name="T18" fmla="*/ 4 w 16"/>
                <a:gd name="T19" fmla="*/ 6 h 6"/>
                <a:gd name="T20" fmla="*/ 4 w 16"/>
                <a:gd name="T21" fmla="*/ 6 h 6"/>
                <a:gd name="T22" fmla="*/ 14 w 16"/>
                <a:gd name="T23" fmla="*/ 6 h 6"/>
                <a:gd name="T24" fmla="*/ 16 w 16"/>
                <a:gd name="T25" fmla="*/ 4 h 6"/>
                <a:gd name="T26" fmla="*/ 14 w 16"/>
                <a:gd name="T27" fmla="*/ 2 h 6"/>
                <a:gd name="T28" fmla="*/ 14 w 16"/>
                <a:gd name="T29" fmla="*/ 2 h 6"/>
                <a:gd name="T30" fmla="*/ 10 w 16"/>
                <a:gd name="T3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6" h="6">
                  <a:moveTo>
                    <a:pt x="10" y="0"/>
                  </a:moveTo>
                  <a:lnTo>
                    <a:pt x="10" y="0"/>
                  </a:lnTo>
                  <a:lnTo>
                    <a:pt x="6" y="0"/>
                  </a:lnTo>
                  <a:lnTo>
                    <a:pt x="4" y="2"/>
                  </a:lnTo>
                  <a:lnTo>
                    <a:pt x="4" y="2"/>
                  </a:lnTo>
                  <a:lnTo>
                    <a:pt x="0" y="6"/>
                  </a:lnTo>
                  <a:lnTo>
                    <a:pt x="0" y="6"/>
                  </a:lnTo>
                  <a:lnTo>
                    <a:pt x="0" y="6"/>
                  </a:lnTo>
                  <a:lnTo>
                    <a:pt x="0" y="6"/>
                  </a:lnTo>
                  <a:lnTo>
                    <a:pt x="4" y="6"/>
                  </a:lnTo>
                  <a:lnTo>
                    <a:pt x="4" y="6"/>
                  </a:lnTo>
                  <a:lnTo>
                    <a:pt x="14" y="6"/>
                  </a:lnTo>
                  <a:lnTo>
                    <a:pt x="16" y="4"/>
                  </a:lnTo>
                  <a:lnTo>
                    <a:pt x="14" y="2"/>
                  </a:lnTo>
                  <a:lnTo>
                    <a:pt x="14" y="2"/>
                  </a:lnTo>
                  <a:lnTo>
                    <a:pt x="10"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66" name="Freeform 64"/>
            <p:cNvSpPr>
              <a:spLocks/>
            </p:cNvSpPr>
            <p:nvPr/>
          </p:nvSpPr>
          <p:spPr bwMode="auto">
            <a:xfrm>
              <a:off x="2516" y="1982"/>
              <a:ext cx="16" cy="6"/>
            </a:xfrm>
            <a:custGeom>
              <a:avLst/>
              <a:gdLst>
                <a:gd name="T0" fmla="*/ 10 w 16"/>
                <a:gd name="T1" fmla="*/ 0 h 6"/>
                <a:gd name="T2" fmla="*/ 10 w 16"/>
                <a:gd name="T3" fmla="*/ 0 h 6"/>
                <a:gd name="T4" fmla="*/ 6 w 16"/>
                <a:gd name="T5" fmla="*/ 0 h 6"/>
                <a:gd name="T6" fmla="*/ 4 w 16"/>
                <a:gd name="T7" fmla="*/ 2 h 6"/>
                <a:gd name="T8" fmla="*/ 4 w 16"/>
                <a:gd name="T9" fmla="*/ 2 h 6"/>
                <a:gd name="T10" fmla="*/ 0 w 16"/>
                <a:gd name="T11" fmla="*/ 6 h 6"/>
                <a:gd name="T12" fmla="*/ 0 w 16"/>
                <a:gd name="T13" fmla="*/ 6 h 6"/>
                <a:gd name="T14" fmla="*/ 0 w 16"/>
                <a:gd name="T15" fmla="*/ 6 h 6"/>
                <a:gd name="T16" fmla="*/ 0 w 16"/>
                <a:gd name="T17" fmla="*/ 6 h 6"/>
                <a:gd name="T18" fmla="*/ 4 w 16"/>
                <a:gd name="T19" fmla="*/ 6 h 6"/>
                <a:gd name="T20" fmla="*/ 4 w 16"/>
                <a:gd name="T21" fmla="*/ 6 h 6"/>
                <a:gd name="T22" fmla="*/ 14 w 16"/>
                <a:gd name="T23" fmla="*/ 6 h 6"/>
                <a:gd name="T24" fmla="*/ 16 w 16"/>
                <a:gd name="T25" fmla="*/ 4 h 6"/>
                <a:gd name="T26" fmla="*/ 14 w 16"/>
                <a:gd name="T27" fmla="*/ 2 h 6"/>
                <a:gd name="T28" fmla="*/ 14 w 16"/>
                <a:gd name="T29" fmla="*/ 2 h 6"/>
                <a:gd name="T30" fmla="*/ 10 w 16"/>
                <a:gd name="T3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6" h="6">
                  <a:moveTo>
                    <a:pt x="10" y="0"/>
                  </a:moveTo>
                  <a:lnTo>
                    <a:pt x="10" y="0"/>
                  </a:lnTo>
                  <a:lnTo>
                    <a:pt x="6" y="0"/>
                  </a:lnTo>
                  <a:lnTo>
                    <a:pt x="4" y="2"/>
                  </a:lnTo>
                  <a:lnTo>
                    <a:pt x="4" y="2"/>
                  </a:lnTo>
                  <a:lnTo>
                    <a:pt x="0" y="6"/>
                  </a:lnTo>
                  <a:lnTo>
                    <a:pt x="0" y="6"/>
                  </a:lnTo>
                  <a:lnTo>
                    <a:pt x="0" y="6"/>
                  </a:lnTo>
                  <a:lnTo>
                    <a:pt x="0" y="6"/>
                  </a:lnTo>
                  <a:lnTo>
                    <a:pt x="4" y="6"/>
                  </a:lnTo>
                  <a:lnTo>
                    <a:pt x="4" y="6"/>
                  </a:lnTo>
                  <a:lnTo>
                    <a:pt x="14" y="6"/>
                  </a:lnTo>
                  <a:lnTo>
                    <a:pt x="16" y="4"/>
                  </a:lnTo>
                  <a:lnTo>
                    <a:pt x="14" y="2"/>
                  </a:lnTo>
                  <a:lnTo>
                    <a:pt x="14" y="2"/>
                  </a:lnTo>
                  <a:lnTo>
                    <a:pt x="1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67" name="Freeform 65"/>
            <p:cNvSpPr>
              <a:spLocks/>
            </p:cNvSpPr>
            <p:nvPr/>
          </p:nvSpPr>
          <p:spPr bwMode="auto">
            <a:xfrm>
              <a:off x="2564" y="1834"/>
              <a:ext cx="188" cy="188"/>
            </a:xfrm>
            <a:custGeom>
              <a:avLst/>
              <a:gdLst>
                <a:gd name="T0" fmla="*/ 170 w 188"/>
                <a:gd name="T1" fmla="*/ 0 h 188"/>
                <a:gd name="T2" fmla="*/ 164 w 188"/>
                <a:gd name="T3" fmla="*/ 6 h 188"/>
                <a:gd name="T4" fmla="*/ 160 w 188"/>
                <a:gd name="T5" fmla="*/ 24 h 188"/>
                <a:gd name="T6" fmla="*/ 158 w 188"/>
                <a:gd name="T7" fmla="*/ 42 h 188"/>
                <a:gd name="T8" fmla="*/ 158 w 188"/>
                <a:gd name="T9" fmla="*/ 56 h 188"/>
                <a:gd name="T10" fmla="*/ 144 w 188"/>
                <a:gd name="T11" fmla="*/ 74 h 188"/>
                <a:gd name="T12" fmla="*/ 128 w 188"/>
                <a:gd name="T13" fmla="*/ 80 h 188"/>
                <a:gd name="T14" fmla="*/ 116 w 188"/>
                <a:gd name="T15" fmla="*/ 86 h 188"/>
                <a:gd name="T16" fmla="*/ 108 w 188"/>
                <a:gd name="T17" fmla="*/ 104 h 188"/>
                <a:gd name="T18" fmla="*/ 96 w 188"/>
                <a:gd name="T19" fmla="*/ 112 h 188"/>
                <a:gd name="T20" fmla="*/ 74 w 188"/>
                <a:gd name="T21" fmla="*/ 106 h 188"/>
                <a:gd name="T22" fmla="*/ 62 w 188"/>
                <a:gd name="T23" fmla="*/ 114 h 188"/>
                <a:gd name="T24" fmla="*/ 42 w 188"/>
                <a:gd name="T25" fmla="*/ 124 h 188"/>
                <a:gd name="T26" fmla="*/ 36 w 188"/>
                <a:gd name="T27" fmla="*/ 134 h 188"/>
                <a:gd name="T28" fmla="*/ 32 w 188"/>
                <a:gd name="T29" fmla="*/ 142 h 188"/>
                <a:gd name="T30" fmla="*/ 18 w 188"/>
                <a:gd name="T31" fmla="*/ 146 h 188"/>
                <a:gd name="T32" fmla="*/ 6 w 188"/>
                <a:gd name="T33" fmla="*/ 154 h 188"/>
                <a:gd name="T34" fmla="*/ 0 w 188"/>
                <a:gd name="T35" fmla="*/ 166 h 188"/>
                <a:gd name="T36" fmla="*/ 10 w 188"/>
                <a:gd name="T37" fmla="*/ 168 h 188"/>
                <a:gd name="T38" fmla="*/ 16 w 188"/>
                <a:gd name="T39" fmla="*/ 174 h 188"/>
                <a:gd name="T40" fmla="*/ 22 w 188"/>
                <a:gd name="T41" fmla="*/ 188 h 188"/>
                <a:gd name="T42" fmla="*/ 30 w 188"/>
                <a:gd name="T43" fmla="*/ 180 h 188"/>
                <a:gd name="T44" fmla="*/ 38 w 188"/>
                <a:gd name="T45" fmla="*/ 164 h 188"/>
                <a:gd name="T46" fmla="*/ 42 w 188"/>
                <a:gd name="T47" fmla="*/ 156 h 188"/>
                <a:gd name="T48" fmla="*/ 44 w 188"/>
                <a:gd name="T49" fmla="*/ 146 h 188"/>
                <a:gd name="T50" fmla="*/ 56 w 188"/>
                <a:gd name="T51" fmla="*/ 140 h 188"/>
                <a:gd name="T52" fmla="*/ 72 w 188"/>
                <a:gd name="T53" fmla="*/ 134 h 188"/>
                <a:gd name="T54" fmla="*/ 80 w 188"/>
                <a:gd name="T55" fmla="*/ 134 h 188"/>
                <a:gd name="T56" fmla="*/ 84 w 188"/>
                <a:gd name="T57" fmla="*/ 138 h 188"/>
                <a:gd name="T58" fmla="*/ 90 w 188"/>
                <a:gd name="T59" fmla="*/ 148 h 188"/>
                <a:gd name="T60" fmla="*/ 92 w 188"/>
                <a:gd name="T61" fmla="*/ 150 h 188"/>
                <a:gd name="T62" fmla="*/ 100 w 188"/>
                <a:gd name="T63" fmla="*/ 140 h 188"/>
                <a:gd name="T64" fmla="*/ 108 w 188"/>
                <a:gd name="T65" fmla="*/ 128 h 188"/>
                <a:gd name="T66" fmla="*/ 116 w 188"/>
                <a:gd name="T67" fmla="*/ 134 h 188"/>
                <a:gd name="T68" fmla="*/ 118 w 188"/>
                <a:gd name="T69" fmla="*/ 132 h 188"/>
                <a:gd name="T70" fmla="*/ 124 w 188"/>
                <a:gd name="T71" fmla="*/ 130 h 188"/>
                <a:gd name="T72" fmla="*/ 128 w 188"/>
                <a:gd name="T73" fmla="*/ 130 h 188"/>
                <a:gd name="T74" fmla="*/ 136 w 188"/>
                <a:gd name="T75" fmla="*/ 130 h 188"/>
                <a:gd name="T76" fmla="*/ 148 w 188"/>
                <a:gd name="T77" fmla="*/ 124 h 188"/>
                <a:gd name="T78" fmla="*/ 160 w 188"/>
                <a:gd name="T79" fmla="*/ 118 h 188"/>
                <a:gd name="T80" fmla="*/ 166 w 188"/>
                <a:gd name="T81" fmla="*/ 106 h 188"/>
                <a:gd name="T82" fmla="*/ 170 w 188"/>
                <a:gd name="T83" fmla="*/ 88 h 188"/>
                <a:gd name="T84" fmla="*/ 174 w 188"/>
                <a:gd name="T85" fmla="*/ 78 h 188"/>
                <a:gd name="T86" fmla="*/ 186 w 188"/>
                <a:gd name="T87" fmla="*/ 70 h 188"/>
                <a:gd name="T88" fmla="*/ 188 w 188"/>
                <a:gd name="T89" fmla="*/ 56 h 188"/>
                <a:gd name="T90" fmla="*/ 182 w 188"/>
                <a:gd name="T91" fmla="*/ 36 h 188"/>
                <a:gd name="T92" fmla="*/ 178 w 188"/>
                <a:gd name="T93" fmla="*/ 24 h 188"/>
                <a:gd name="T94" fmla="*/ 174 w 188"/>
                <a:gd name="T95" fmla="*/ 16 h 188"/>
                <a:gd name="T96" fmla="*/ 172 w 188"/>
                <a:gd name="T97" fmla="*/ 0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88" h="188">
                  <a:moveTo>
                    <a:pt x="170" y="0"/>
                  </a:moveTo>
                  <a:lnTo>
                    <a:pt x="170" y="0"/>
                  </a:lnTo>
                  <a:lnTo>
                    <a:pt x="170" y="0"/>
                  </a:lnTo>
                  <a:lnTo>
                    <a:pt x="170" y="0"/>
                  </a:lnTo>
                  <a:lnTo>
                    <a:pt x="166" y="2"/>
                  </a:lnTo>
                  <a:lnTo>
                    <a:pt x="164" y="6"/>
                  </a:lnTo>
                  <a:lnTo>
                    <a:pt x="162" y="16"/>
                  </a:lnTo>
                  <a:lnTo>
                    <a:pt x="162" y="16"/>
                  </a:lnTo>
                  <a:lnTo>
                    <a:pt x="160" y="24"/>
                  </a:lnTo>
                  <a:lnTo>
                    <a:pt x="158" y="34"/>
                  </a:lnTo>
                  <a:lnTo>
                    <a:pt x="158" y="34"/>
                  </a:lnTo>
                  <a:lnTo>
                    <a:pt x="158" y="42"/>
                  </a:lnTo>
                  <a:lnTo>
                    <a:pt x="158" y="50"/>
                  </a:lnTo>
                  <a:lnTo>
                    <a:pt x="158" y="50"/>
                  </a:lnTo>
                  <a:lnTo>
                    <a:pt x="158" y="56"/>
                  </a:lnTo>
                  <a:lnTo>
                    <a:pt x="154" y="62"/>
                  </a:lnTo>
                  <a:lnTo>
                    <a:pt x="144" y="74"/>
                  </a:lnTo>
                  <a:lnTo>
                    <a:pt x="144" y="74"/>
                  </a:lnTo>
                  <a:lnTo>
                    <a:pt x="138" y="78"/>
                  </a:lnTo>
                  <a:lnTo>
                    <a:pt x="132" y="80"/>
                  </a:lnTo>
                  <a:lnTo>
                    <a:pt x="128" y="80"/>
                  </a:lnTo>
                  <a:lnTo>
                    <a:pt x="122" y="82"/>
                  </a:lnTo>
                  <a:lnTo>
                    <a:pt x="122" y="82"/>
                  </a:lnTo>
                  <a:lnTo>
                    <a:pt x="116" y="86"/>
                  </a:lnTo>
                  <a:lnTo>
                    <a:pt x="114" y="92"/>
                  </a:lnTo>
                  <a:lnTo>
                    <a:pt x="108" y="104"/>
                  </a:lnTo>
                  <a:lnTo>
                    <a:pt x="108" y="104"/>
                  </a:lnTo>
                  <a:lnTo>
                    <a:pt x="102" y="110"/>
                  </a:lnTo>
                  <a:lnTo>
                    <a:pt x="96" y="112"/>
                  </a:lnTo>
                  <a:lnTo>
                    <a:pt x="96" y="112"/>
                  </a:lnTo>
                  <a:lnTo>
                    <a:pt x="84" y="110"/>
                  </a:lnTo>
                  <a:lnTo>
                    <a:pt x="84" y="110"/>
                  </a:lnTo>
                  <a:lnTo>
                    <a:pt x="74" y="106"/>
                  </a:lnTo>
                  <a:lnTo>
                    <a:pt x="74" y="106"/>
                  </a:lnTo>
                  <a:lnTo>
                    <a:pt x="70" y="108"/>
                  </a:lnTo>
                  <a:lnTo>
                    <a:pt x="62" y="114"/>
                  </a:lnTo>
                  <a:lnTo>
                    <a:pt x="62" y="114"/>
                  </a:lnTo>
                  <a:lnTo>
                    <a:pt x="48" y="120"/>
                  </a:lnTo>
                  <a:lnTo>
                    <a:pt x="42" y="124"/>
                  </a:lnTo>
                  <a:lnTo>
                    <a:pt x="38" y="130"/>
                  </a:lnTo>
                  <a:lnTo>
                    <a:pt x="38" y="130"/>
                  </a:lnTo>
                  <a:lnTo>
                    <a:pt x="36" y="134"/>
                  </a:lnTo>
                  <a:lnTo>
                    <a:pt x="36" y="136"/>
                  </a:lnTo>
                  <a:lnTo>
                    <a:pt x="34" y="140"/>
                  </a:lnTo>
                  <a:lnTo>
                    <a:pt x="32" y="142"/>
                  </a:lnTo>
                  <a:lnTo>
                    <a:pt x="32" y="142"/>
                  </a:lnTo>
                  <a:lnTo>
                    <a:pt x="24" y="144"/>
                  </a:lnTo>
                  <a:lnTo>
                    <a:pt x="18" y="146"/>
                  </a:lnTo>
                  <a:lnTo>
                    <a:pt x="18" y="146"/>
                  </a:lnTo>
                  <a:lnTo>
                    <a:pt x="10" y="150"/>
                  </a:lnTo>
                  <a:lnTo>
                    <a:pt x="6" y="154"/>
                  </a:lnTo>
                  <a:lnTo>
                    <a:pt x="2" y="160"/>
                  </a:lnTo>
                  <a:lnTo>
                    <a:pt x="0" y="166"/>
                  </a:lnTo>
                  <a:lnTo>
                    <a:pt x="0" y="166"/>
                  </a:lnTo>
                  <a:lnTo>
                    <a:pt x="4" y="166"/>
                  </a:lnTo>
                  <a:lnTo>
                    <a:pt x="4" y="166"/>
                  </a:lnTo>
                  <a:lnTo>
                    <a:pt x="10" y="168"/>
                  </a:lnTo>
                  <a:lnTo>
                    <a:pt x="12" y="170"/>
                  </a:lnTo>
                  <a:lnTo>
                    <a:pt x="14" y="172"/>
                  </a:lnTo>
                  <a:lnTo>
                    <a:pt x="16" y="174"/>
                  </a:lnTo>
                  <a:lnTo>
                    <a:pt x="16" y="182"/>
                  </a:lnTo>
                  <a:lnTo>
                    <a:pt x="18" y="184"/>
                  </a:lnTo>
                  <a:lnTo>
                    <a:pt x="22" y="188"/>
                  </a:lnTo>
                  <a:lnTo>
                    <a:pt x="22" y="188"/>
                  </a:lnTo>
                  <a:lnTo>
                    <a:pt x="28" y="184"/>
                  </a:lnTo>
                  <a:lnTo>
                    <a:pt x="30" y="180"/>
                  </a:lnTo>
                  <a:lnTo>
                    <a:pt x="36" y="170"/>
                  </a:lnTo>
                  <a:lnTo>
                    <a:pt x="36" y="170"/>
                  </a:lnTo>
                  <a:lnTo>
                    <a:pt x="38" y="164"/>
                  </a:lnTo>
                  <a:lnTo>
                    <a:pt x="40" y="160"/>
                  </a:lnTo>
                  <a:lnTo>
                    <a:pt x="40" y="160"/>
                  </a:lnTo>
                  <a:lnTo>
                    <a:pt x="42" y="156"/>
                  </a:lnTo>
                  <a:lnTo>
                    <a:pt x="42" y="150"/>
                  </a:lnTo>
                  <a:lnTo>
                    <a:pt x="42" y="150"/>
                  </a:lnTo>
                  <a:lnTo>
                    <a:pt x="44" y="146"/>
                  </a:lnTo>
                  <a:lnTo>
                    <a:pt x="48" y="144"/>
                  </a:lnTo>
                  <a:lnTo>
                    <a:pt x="48" y="144"/>
                  </a:lnTo>
                  <a:lnTo>
                    <a:pt x="56" y="140"/>
                  </a:lnTo>
                  <a:lnTo>
                    <a:pt x="64" y="136"/>
                  </a:lnTo>
                  <a:lnTo>
                    <a:pt x="64" y="136"/>
                  </a:lnTo>
                  <a:lnTo>
                    <a:pt x="72" y="134"/>
                  </a:lnTo>
                  <a:lnTo>
                    <a:pt x="76" y="132"/>
                  </a:lnTo>
                  <a:lnTo>
                    <a:pt x="76" y="132"/>
                  </a:lnTo>
                  <a:lnTo>
                    <a:pt x="80" y="134"/>
                  </a:lnTo>
                  <a:lnTo>
                    <a:pt x="82" y="136"/>
                  </a:lnTo>
                  <a:lnTo>
                    <a:pt x="82" y="136"/>
                  </a:lnTo>
                  <a:lnTo>
                    <a:pt x="84" y="138"/>
                  </a:lnTo>
                  <a:lnTo>
                    <a:pt x="86" y="142"/>
                  </a:lnTo>
                  <a:lnTo>
                    <a:pt x="86" y="146"/>
                  </a:lnTo>
                  <a:lnTo>
                    <a:pt x="90" y="148"/>
                  </a:lnTo>
                  <a:lnTo>
                    <a:pt x="90" y="148"/>
                  </a:lnTo>
                  <a:lnTo>
                    <a:pt x="92" y="150"/>
                  </a:lnTo>
                  <a:lnTo>
                    <a:pt x="92" y="150"/>
                  </a:lnTo>
                  <a:lnTo>
                    <a:pt x="94" y="148"/>
                  </a:lnTo>
                  <a:lnTo>
                    <a:pt x="98" y="146"/>
                  </a:lnTo>
                  <a:lnTo>
                    <a:pt x="100" y="140"/>
                  </a:lnTo>
                  <a:lnTo>
                    <a:pt x="104" y="132"/>
                  </a:lnTo>
                  <a:lnTo>
                    <a:pt x="108" y="128"/>
                  </a:lnTo>
                  <a:lnTo>
                    <a:pt x="108" y="128"/>
                  </a:lnTo>
                  <a:lnTo>
                    <a:pt x="110" y="130"/>
                  </a:lnTo>
                  <a:lnTo>
                    <a:pt x="116" y="134"/>
                  </a:lnTo>
                  <a:lnTo>
                    <a:pt x="116" y="134"/>
                  </a:lnTo>
                  <a:lnTo>
                    <a:pt x="116" y="134"/>
                  </a:lnTo>
                  <a:lnTo>
                    <a:pt x="116" y="134"/>
                  </a:lnTo>
                  <a:lnTo>
                    <a:pt x="118" y="132"/>
                  </a:lnTo>
                  <a:lnTo>
                    <a:pt x="122" y="130"/>
                  </a:lnTo>
                  <a:lnTo>
                    <a:pt x="122" y="130"/>
                  </a:lnTo>
                  <a:lnTo>
                    <a:pt x="124" y="130"/>
                  </a:lnTo>
                  <a:lnTo>
                    <a:pt x="124" y="130"/>
                  </a:lnTo>
                  <a:lnTo>
                    <a:pt x="128" y="130"/>
                  </a:lnTo>
                  <a:lnTo>
                    <a:pt x="128" y="130"/>
                  </a:lnTo>
                  <a:lnTo>
                    <a:pt x="132" y="132"/>
                  </a:lnTo>
                  <a:lnTo>
                    <a:pt x="132" y="132"/>
                  </a:lnTo>
                  <a:lnTo>
                    <a:pt x="136" y="130"/>
                  </a:lnTo>
                  <a:lnTo>
                    <a:pt x="136" y="130"/>
                  </a:lnTo>
                  <a:lnTo>
                    <a:pt x="142" y="126"/>
                  </a:lnTo>
                  <a:lnTo>
                    <a:pt x="148" y="124"/>
                  </a:lnTo>
                  <a:lnTo>
                    <a:pt x="148" y="124"/>
                  </a:lnTo>
                  <a:lnTo>
                    <a:pt x="154" y="122"/>
                  </a:lnTo>
                  <a:lnTo>
                    <a:pt x="160" y="118"/>
                  </a:lnTo>
                  <a:lnTo>
                    <a:pt x="164" y="112"/>
                  </a:lnTo>
                  <a:lnTo>
                    <a:pt x="166" y="106"/>
                  </a:lnTo>
                  <a:lnTo>
                    <a:pt x="166" y="106"/>
                  </a:lnTo>
                  <a:lnTo>
                    <a:pt x="168" y="94"/>
                  </a:lnTo>
                  <a:lnTo>
                    <a:pt x="168" y="94"/>
                  </a:lnTo>
                  <a:lnTo>
                    <a:pt x="170" y="88"/>
                  </a:lnTo>
                  <a:lnTo>
                    <a:pt x="170" y="82"/>
                  </a:lnTo>
                  <a:lnTo>
                    <a:pt x="170" y="82"/>
                  </a:lnTo>
                  <a:lnTo>
                    <a:pt x="174" y="78"/>
                  </a:lnTo>
                  <a:lnTo>
                    <a:pt x="180" y="74"/>
                  </a:lnTo>
                  <a:lnTo>
                    <a:pt x="180" y="74"/>
                  </a:lnTo>
                  <a:lnTo>
                    <a:pt x="186" y="70"/>
                  </a:lnTo>
                  <a:lnTo>
                    <a:pt x="188" y="66"/>
                  </a:lnTo>
                  <a:lnTo>
                    <a:pt x="188" y="62"/>
                  </a:lnTo>
                  <a:lnTo>
                    <a:pt x="188" y="56"/>
                  </a:lnTo>
                  <a:lnTo>
                    <a:pt x="188" y="56"/>
                  </a:lnTo>
                  <a:lnTo>
                    <a:pt x="184" y="46"/>
                  </a:lnTo>
                  <a:lnTo>
                    <a:pt x="182" y="36"/>
                  </a:lnTo>
                  <a:lnTo>
                    <a:pt x="182" y="36"/>
                  </a:lnTo>
                  <a:lnTo>
                    <a:pt x="180" y="30"/>
                  </a:lnTo>
                  <a:lnTo>
                    <a:pt x="178" y="24"/>
                  </a:lnTo>
                  <a:lnTo>
                    <a:pt x="178" y="24"/>
                  </a:lnTo>
                  <a:lnTo>
                    <a:pt x="174" y="16"/>
                  </a:lnTo>
                  <a:lnTo>
                    <a:pt x="174" y="16"/>
                  </a:lnTo>
                  <a:lnTo>
                    <a:pt x="172" y="6"/>
                  </a:lnTo>
                  <a:lnTo>
                    <a:pt x="172" y="2"/>
                  </a:lnTo>
                  <a:lnTo>
                    <a:pt x="172" y="0"/>
                  </a:lnTo>
                  <a:lnTo>
                    <a:pt x="170"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68" name="Freeform 66"/>
            <p:cNvSpPr>
              <a:spLocks/>
            </p:cNvSpPr>
            <p:nvPr/>
          </p:nvSpPr>
          <p:spPr bwMode="auto">
            <a:xfrm>
              <a:off x="2564" y="1834"/>
              <a:ext cx="188" cy="188"/>
            </a:xfrm>
            <a:custGeom>
              <a:avLst/>
              <a:gdLst>
                <a:gd name="T0" fmla="*/ 170 w 188"/>
                <a:gd name="T1" fmla="*/ 0 h 188"/>
                <a:gd name="T2" fmla="*/ 164 w 188"/>
                <a:gd name="T3" fmla="*/ 6 h 188"/>
                <a:gd name="T4" fmla="*/ 160 w 188"/>
                <a:gd name="T5" fmla="*/ 24 h 188"/>
                <a:gd name="T6" fmla="*/ 158 w 188"/>
                <a:gd name="T7" fmla="*/ 42 h 188"/>
                <a:gd name="T8" fmla="*/ 158 w 188"/>
                <a:gd name="T9" fmla="*/ 56 h 188"/>
                <a:gd name="T10" fmla="*/ 144 w 188"/>
                <a:gd name="T11" fmla="*/ 74 h 188"/>
                <a:gd name="T12" fmla="*/ 128 w 188"/>
                <a:gd name="T13" fmla="*/ 80 h 188"/>
                <a:gd name="T14" fmla="*/ 116 w 188"/>
                <a:gd name="T15" fmla="*/ 86 h 188"/>
                <a:gd name="T16" fmla="*/ 108 w 188"/>
                <a:gd name="T17" fmla="*/ 104 h 188"/>
                <a:gd name="T18" fmla="*/ 96 w 188"/>
                <a:gd name="T19" fmla="*/ 112 h 188"/>
                <a:gd name="T20" fmla="*/ 74 w 188"/>
                <a:gd name="T21" fmla="*/ 106 h 188"/>
                <a:gd name="T22" fmla="*/ 62 w 188"/>
                <a:gd name="T23" fmla="*/ 114 h 188"/>
                <a:gd name="T24" fmla="*/ 42 w 188"/>
                <a:gd name="T25" fmla="*/ 124 h 188"/>
                <a:gd name="T26" fmla="*/ 36 w 188"/>
                <a:gd name="T27" fmla="*/ 134 h 188"/>
                <a:gd name="T28" fmla="*/ 32 w 188"/>
                <a:gd name="T29" fmla="*/ 142 h 188"/>
                <a:gd name="T30" fmla="*/ 18 w 188"/>
                <a:gd name="T31" fmla="*/ 146 h 188"/>
                <a:gd name="T32" fmla="*/ 6 w 188"/>
                <a:gd name="T33" fmla="*/ 154 h 188"/>
                <a:gd name="T34" fmla="*/ 0 w 188"/>
                <a:gd name="T35" fmla="*/ 166 h 188"/>
                <a:gd name="T36" fmla="*/ 10 w 188"/>
                <a:gd name="T37" fmla="*/ 168 h 188"/>
                <a:gd name="T38" fmla="*/ 16 w 188"/>
                <a:gd name="T39" fmla="*/ 174 h 188"/>
                <a:gd name="T40" fmla="*/ 22 w 188"/>
                <a:gd name="T41" fmla="*/ 188 h 188"/>
                <a:gd name="T42" fmla="*/ 30 w 188"/>
                <a:gd name="T43" fmla="*/ 180 h 188"/>
                <a:gd name="T44" fmla="*/ 38 w 188"/>
                <a:gd name="T45" fmla="*/ 164 h 188"/>
                <a:gd name="T46" fmla="*/ 42 w 188"/>
                <a:gd name="T47" fmla="*/ 156 h 188"/>
                <a:gd name="T48" fmla="*/ 44 w 188"/>
                <a:gd name="T49" fmla="*/ 146 h 188"/>
                <a:gd name="T50" fmla="*/ 56 w 188"/>
                <a:gd name="T51" fmla="*/ 140 h 188"/>
                <a:gd name="T52" fmla="*/ 72 w 188"/>
                <a:gd name="T53" fmla="*/ 134 h 188"/>
                <a:gd name="T54" fmla="*/ 80 w 188"/>
                <a:gd name="T55" fmla="*/ 134 h 188"/>
                <a:gd name="T56" fmla="*/ 84 w 188"/>
                <a:gd name="T57" fmla="*/ 138 h 188"/>
                <a:gd name="T58" fmla="*/ 90 w 188"/>
                <a:gd name="T59" fmla="*/ 148 h 188"/>
                <a:gd name="T60" fmla="*/ 92 w 188"/>
                <a:gd name="T61" fmla="*/ 150 h 188"/>
                <a:gd name="T62" fmla="*/ 100 w 188"/>
                <a:gd name="T63" fmla="*/ 140 h 188"/>
                <a:gd name="T64" fmla="*/ 108 w 188"/>
                <a:gd name="T65" fmla="*/ 128 h 188"/>
                <a:gd name="T66" fmla="*/ 116 w 188"/>
                <a:gd name="T67" fmla="*/ 134 h 188"/>
                <a:gd name="T68" fmla="*/ 118 w 188"/>
                <a:gd name="T69" fmla="*/ 132 h 188"/>
                <a:gd name="T70" fmla="*/ 124 w 188"/>
                <a:gd name="T71" fmla="*/ 130 h 188"/>
                <a:gd name="T72" fmla="*/ 128 w 188"/>
                <a:gd name="T73" fmla="*/ 130 h 188"/>
                <a:gd name="T74" fmla="*/ 136 w 188"/>
                <a:gd name="T75" fmla="*/ 130 h 188"/>
                <a:gd name="T76" fmla="*/ 148 w 188"/>
                <a:gd name="T77" fmla="*/ 124 h 188"/>
                <a:gd name="T78" fmla="*/ 160 w 188"/>
                <a:gd name="T79" fmla="*/ 118 h 188"/>
                <a:gd name="T80" fmla="*/ 166 w 188"/>
                <a:gd name="T81" fmla="*/ 106 h 188"/>
                <a:gd name="T82" fmla="*/ 170 w 188"/>
                <a:gd name="T83" fmla="*/ 88 h 188"/>
                <a:gd name="T84" fmla="*/ 174 w 188"/>
                <a:gd name="T85" fmla="*/ 78 h 188"/>
                <a:gd name="T86" fmla="*/ 186 w 188"/>
                <a:gd name="T87" fmla="*/ 70 h 188"/>
                <a:gd name="T88" fmla="*/ 188 w 188"/>
                <a:gd name="T89" fmla="*/ 56 h 188"/>
                <a:gd name="T90" fmla="*/ 182 w 188"/>
                <a:gd name="T91" fmla="*/ 36 h 188"/>
                <a:gd name="T92" fmla="*/ 178 w 188"/>
                <a:gd name="T93" fmla="*/ 24 h 188"/>
                <a:gd name="T94" fmla="*/ 174 w 188"/>
                <a:gd name="T95" fmla="*/ 16 h 188"/>
                <a:gd name="T96" fmla="*/ 172 w 188"/>
                <a:gd name="T97" fmla="*/ 0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88" h="188">
                  <a:moveTo>
                    <a:pt x="170" y="0"/>
                  </a:moveTo>
                  <a:lnTo>
                    <a:pt x="170" y="0"/>
                  </a:lnTo>
                  <a:lnTo>
                    <a:pt x="170" y="0"/>
                  </a:lnTo>
                  <a:lnTo>
                    <a:pt x="170" y="0"/>
                  </a:lnTo>
                  <a:lnTo>
                    <a:pt x="166" y="2"/>
                  </a:lnTo>
                  <a:lnTo>
                    <a:pt x="164" y="6"/>
                  </a:lnTo>
                  <a:lnTo>
                    <a:pt x="162" y="16"/>
                  </a:lnTo>
                  <a:lnTo>
                    <a:pt x="162" y="16"/>
                  </a:lnTo>
                  <a:lnTo>
                    <a:pt x="160" y="24"/>
                  </a:lnTo>
                  <a:lnTo>
                    <a:pt x="158" y="34"/>
                  </a:lnTo>
                  <a:lnTo>
                    <a:pt x="158" y="34"/>
                  </a:lnTo>
                  <a:lnTo>
                    <a:pt x="158" y="42"/>
                  </a:lnTo>
                  <a:lnTo>
                    <a:pt x="158" y="50"/>
                  </a:lnTo>
                  <a:lnTo>
                    <a:pt x="158" y="50"/>
                  </a:lnTo>
                  <a:lnTo>
                    <a:pt x="158" y="56"/>
                  </a:lnTo>
                  <a:lnTo>
                    <a:pt x="154" y="62"/>
                  </a:lnTo>
                  <a:lnTo>
                    <a:pt x="144" y="74"/>
                  </a:lnTo>
                  <a:lnTo>
                    <a:pt x="144" y="74"/>
                  </a:lnTo>
                  <a:lnTo>
                    <a:pt x="138" y="78"/>
                  </a:lnTo>
                  <a:lnTo>
                    <a:pt x="132" y="80"/>
                  </a:lnTo>
                  <a:lnTo>
                    <a:pt x="128" y="80"/>
                  </a:lnTo>
                  <a:lnTo>
                    <a:pt x="122" y="82"/>
                  </a:lnTo>
                  <a:lnTo>
                    <a:pt x="122" y="82"/>
                  </a:lnTo>
                  <a:lnTo>
                    <a:pt x="116" y="86"/>
                  </a:lnTo>
                  <a:lnTo>
                    <a:pt x="114" y="92"/>
                  </a:lnTo>
                  <a:lnTo>
                    <a:pt x="108" y="104"/>
                  </a:lnTo>
                  <a:lnTo>
                    <a:pt x="108" y="104"/>
                  </a:lnTo>
                  <a:lnTo>
                    <a:pt x="102" y="110"/>
                  </a:lnTo>
                  <a:lnTo>
                    <a:pt x="96" y="112"/>
                  </a:lnTo>
                  <a:lnTo>
                    <a:pt x="96" y="112"/>
                  </a:lnTo>
                  <a:lnTo>
                    <a:pt x="84" y="110"/>
                  </a:lnTo>
                  <a:lnTo>
                    <a:pt x="84" y="110"/>
                  </a:lnTo>
                  <a:lnTo>
                    <a:pt x="74" y="106"/>
                  </a:lnTo>
                  <a:lnTo>
                    <a:pt x="74" y="106"/>
                  </a:lnTo>
                  <a:lnTo>
                    <a:pt x="70" y="108"/>
                  </a:lnTo>
                  <a:lnTo>
                    <a:pt x="62" y="114"/>
                  </a:lnTo>
                  <a:lnTo>
                    <a:pt x="62" y="114"/>
                  </a:lnTo>
                  <a:lnTo>
                    <a:pt x="48" y="120"/>
                  </a:lnTo>
                  <a:lnTo>
                    <a:pt x="42" y="124"/>
                  </a:lnTo>
                  <a:lnTo>
                    <a:pt x="38" y="130"/>
                  </a:lnTo>
                  <a:lnTo>
                    <a:pt x="38" y="130"/>
                  </a:lnTo>
                  <a:lnTo>
                    <a:pt x="36" y="134"/>
                  </a:lnTo>
                  <a:lnTo>
                    <a:pt x="36" y="136"/>
                  </a:lnTo>
                  <a:lnTo>
                    <a:pt x="34" y="140"/>
                  </a:lnTo>
                  <a:lnTo>
                    <a:pt x="32" y="142"/>
                  </a:lnTo>
                  <a:lnTo>
                    <a:pt x="32" y="142"/>
                  </a:lnTo>
                  <a:lnTo>
                    <a:pt x="24" y="144"/>
                  </a:lnTo>
                  <a:lnTo>
                    <a:pt x="18" y="146"/>
                  </a:lnTo>
                  <a:lnTo>
                    <a:pt x="18" y="146"/>
                  </a:lnTo>
                  <a:lnTo>
                    <a:pt x="10" y="150"/>
                  </a:lnTo>
                  <a:lnTo>
                    <a:pt x="6" y="154"/>
                  </a:lnTo>
                  <a:lnTo>
                    <a:pt x="2" y="160"/>
                  </a:lnTo>
                  <a:lnTo>
                    <a:pt x="0" y="166"/>
                  </a:lnTo>
                  <a:lnTo>
                    <a:pt x="0" y="166"/>
                  </a:lnTo>
                  <a:lnTo>
                    <a:pt x="4" y="166"/>
                  </a:lnTo>
                  <a:lnTo>
                    <a:pt x="4" y="166"/>
                  </a:lnTo>
                  <a:lnTo>
                    <a:pt x="10" y="168"/>
                  </a:lnTo>
                  <a:lnTo>
                    <a:pt x="12" y="170"/>
                  </a:lnTo>
                  <a:lnTo>
                    <a:pt x="14" y="172"/>
                  </a:lnTo>
                  <a:lnTo>
                    <a:pt x="16" y="174"/>
                  </a:lnTo>
                  <a:lnTo>
                    <a:pt x="16" y="182"/>
                  </a:lnTo>
                  <a:lnTo>
                    <a:pt x="18" y="184"/>
                  </a:lnTo>
                  <a:lnTo>
                    <a:pt x="22" y="188"/>
                  </a:lnTo>
                  <a:lnTo>
                    <a:pt x="22" y="188"/>
                  </a:lnTo>
                  <a:lnTo>
                    <a:pt x="28" y="184"/>
                  </a:lnTo>
                  <a:lnTo>
                    <a:pt x="30" y="180"/>
                  </a:lnTo>
                  <a:lnTo>
                    <a:pt x="36" y="170"/>
                  </a:lnTo>
                  <a:lnTo>
                    <a:pt x="36" y="170"/>
                  </a:lnTo>
                  <a:lnTo>
                    <a:pt x="38" y="164"/>
                  </a:lnTo>
                  <a:lnTo>
                    <a:pt x="40" y="160"/>
                  </a:lnTo>
                  <a:lnTo>
                    <a:pt x="40" y="160"/>
                  </a:lnTo>
                  <a:lnTo>
                    <a:pt x="42" y="156"/>
                  </a:lnTo>
                  <a:lnTo>
                    <a:pt x="42" y="150"/>
                  </a:lnTo>
                  <a:lnTo>
                    <a:pt x="42" y="150"/>
                  </a:lnTo>
                  <a:lnTo>
                    <a:pt x="44" y="146"/>
                  </a:lnTo>
                  <a:lnTo>
                    <a:pt x="48" y="144"/>
                  </a:lnTo>
                  <a:lnTo>
                    <a:pt x="48" y="144"/>
                  </a:lnTo>
                  <a:lnTo>
                    <a:pt x="56" y="140"/>
                  </a:lnTo>
                  <a:lnTo>
                    <a:pt x="64" y="136"/>
                  </a:lnTo>
                  <a:lnTo>
                    <a:pt x="64" y="136"/>
                  </a:lnTo>
                  <a:lnTo>
                    <a:pt x="72" y="134"/>
                  </a:lnTo>
                  <a:lnTo>
                    <a:pt x="76" y="132"/>
                  </a:lnTo>
                  <a:lnTo>
                    <a:pt x="76" y="132"/>
                  </a:lnTo>
                  <a:lnTo>
                    <a:pt x="80" y="134"/>
                  </a:lnTo>
                  <a:lnTo>
                    <a:pt x="82" y="136"/>
                  </a:lnTo>
                  <a:lnTo>
                    <a:pt x="82" y="136"/>
                  </a:lnTo>
                  <a:lnTo>
                    <a:pt x="84" y="138"/>
                  </a:lnTo>
                  <a:lnTo>
                    <a:pt x="86" y="142"/>
                  </a:lnTo>
                  <a:lnTo>
                    <a:pt x="86" y="146"/>
                  </a:lnTo>
                  <a:lnTo>
                    <a:pt x="90" y="148"/>
                  </a:lnTo>
                  <a:lnTo>
                    <a:pt x="90" y="148"/>
                  </a:lnTo>
                  <a:lnTo>
                    <a:pt x="92" y="150"/>
                  </a:lnTo>
                  <a:lnTo>
                    <a:pt x="92" y="150"/>
                  </a:lnTo>
                  <a:lnTo>
                    <a:pt x="94" y="148"/>
                  </a:lnTo>
                  <a:lnTo>
                    <a:pt x="98" y="146"/>
                  </a:lnTo>
                  <a:lnTo>
                    <a:pt x="100" y="140"/>
                  </a:lnTo>
                  <a:lnTo>
                    <a:pt x="104" y="132"/>
                  </a:lnTo>
                  <a:lnTo>
                    <a:pt x="108" y="128"/>
                  </a:lnTo>
                  <a:lnTo>
                    <a:pt x="108" y="128"/>
                  </a:lnTo>
                  <a:lnTo>
                    <a:pt x="110" y="130"/>
                  </a:lnTo>
                  <a:lnTo>
                    <a:pt x="116" y="134"/>
                  </a:lnTo>
                  <a:lnTo>
                    <a:pt x="116" y="134"/>
                  </a:lnTo>
                  <a:lnTo>
                    <a:pt x="116" y="134"/>
                  </a:lnTo>
                  <a:lnTo>
                    <a:pt x="116" y="134"/>
                  </a:lnTo>
                  <a:lnTo>
                    <a:pt x="118" y="132"/>
                  </a:lnTo>
                  <a:lnTo>
                    <a:pt x="122" y="130"/>
                  </a:lnTo>
                  <a:lnTo>
                    <a:pt x="122" y="130"/>
                  </a:lnTo>
                  <a:lnTo>
                    <a:pt x="124" y="130"/>
                  </a:lnTo>
                  <a:lnTo>
                    <a:pt x="124" y="130"/>
                  </a:lnTo>
                  <a:lnTo>
                    <a:pt x="128" y="130"/>
                  </a:lnTo>
                  <a:lnTo>
                    <a:pt x="128" y="130"/>
                  </a:lnTo>
                  <a:lnTo>
                    <a:pt x="132" y="132"/>
                  </a:lnTo>
                  <a:lnTo>
                    <a:pt x="132" y="132"/>
                  </a:lnTo>
                  <a:lnTo>
                    <a:pt x="136" y="130"/>
                  </a:lnTo>
                  <a:lnTo>
                    <a:pt x="136" y="130"/>
                  </a:lnTo>
                  <a:lnTo>
                    <a:pt x="142" y="126"/>
                  </a:lnTo>
                  <a:lnTo>
                    <a:pt x="148" y="124"/>
                  </a:lnTo>
                  <a:lnTo>
                    <a:pt x="148" y="124"/>
                  </a:lnTo>
                  <a:lnTo>
                    <a:pt x="154" y="122"/>
                  </a:lnTo>
                  <a:lnTo>
                    <a:pt x="160" y="118"/>
                  </a:lnTo>
                  <a:lnTo>
                    <a:pt x="164" y="112"/>
                  </a:lnTo>
                  <a:lnTo>
                    <a:pt x="166" y="106"/>
                  </a:lnTo>
                  <a:lnTo>
                    <a:pt x="166" y="106"/>
                  </a:lnTo>
                  <a:lnTo>
                    <a:pt x="168" y="94"/>
                  </a:lnTo>
                  <a:lnTo>
                    <a:pt x="168" y="94"/>
                  </a:lnTo>
                  <a:lnTo>
                    <a:pt x="170" y="88"/>
                  </a:lnTo>
                  <a:lnTo>
                    <a:pt x="170" y="82"/>
                  </a:lnTo>
                  <a:lnTo>
                    <a:pt x="170" y="82"/>
                  </a:lnTo>
                  <a:lnTo>
                    <a:pt x="174" y="78"/>
                  </a:lnTo>
                  <a:lnTo>
                    <a:pt x="180" y="74"/>
                  </a:lnTo>
                  <a:lnTo>
                    <a:pt x="180" y="74"/>
                  </a:lnTo>
                  <a:lnTo>
                    <a:pt x="186" y="70"/>
                  </a:lnTo>
                  <a:lnTo>
                    <a:pt x="188" y="66"/>
                  </a:lnTo>
                  <a:lnTo>
                    <a:pt x="188" y="62"/>
                  </a:lnTo>
                  <a:lnTo>
                    <a:pt x="188" y="56"/>
                  </a:lnTo>
                  <a:lnTo>
                    <a:pt x="188" y="56"/>
                  </a:lnTo>
                  <a:lnTo>
                    <a:pt x="184" y="46"/>
                  </a:lnTo>
                  <a:lnTo>
                    <a:pt x="182" y="36"/>
                  </a:lnTo>
                  <a:lnTo>
                    <a:pt x="182" y="36"/>
                  </a:lnTo>
                  <a:lnTo>
                    <a:pt x="180" y="30"/>
                  </a:lnTo>
                  <a:lnTo>
                    <a:pt x="178" y="24"/>
                  </a:lnTo>
                  <a:lnTo>
                    <a:pt x="178" y="24"/>
                  </a:lnTo>
                  <a:lnTo>
                    <a:pt x="174" y="16"/>
                  </a:lnTo>
                  <a:lnTo>
                    <a:pt x="174" y="16"/>
                  </a:lnTo>
                  <a:lnTo>
                    <a:pt x="172" y="6"/>
                  </a:lnTo>
                  <a:lnTo>
                    <a:pt x="172" y="2"/>
                  </a:lnTo>
                  <a:lnTo>
                    <a:pt x="172" y="0"/>
                  </a:lnTo>
                  <a:lnTo>
                    <a:pt x="17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69" name="Freeform 67"/>
            <p:cNvSpPr>
              <a:spLocks/>
            </p:cNvSpPr>
            <p:nvPr/>
          </p:nvSpPr>
          <p:spPr bwMode="auto">
            <a:xfrm>
              <a:off x="2426" y="2110"/>
              <a:ext cx="38" cy="58"/>
            </a:xfrm>
            <a:custGeom>
              <a:avLst/>
              <a:gdLst>
                <a:gd name="T0" fmla="*/ 34 w 38"/>
                <a:gd name="T1" fmla="*/ 0 h 58"/>
                <a:gd name="T2" fmla="*/ 34 w 38"/>
                <a:gd name="T3" fmla="*/ 0 h 58"/>
                <a:gd name="T4" fmla="*/ 28 w 38"/>
                <a:gd name="T5" fmla="*/ 2 h 58"/>
                <a:gd name="T6" fmla="*/ 28 w 38"/>
                <a:gd name="T7" fmla="*/ 2 h 58"/>
                <a:gd name="T8" fmla="*/ 26 w 38"/>
                <a:gd name="T9" fmla="*/ 4 h 58"/>
                <a:gd name="T10" fmla="*/ 24 w 38"/>
                <a:gd name="T11" fmla="*/ 10 h 58"/>
                <a:gd name="T12" fmla="*/ 20 w 38"/>
                <a:gd name="T13" fmla="*/ 18 h 58"/>
                <a:gd name="T14" fmla="*/ 20 w 38"/>
                <a:gd name="T15" fmla="*/ 18 h 58"/>
                <a:gd name="T16" fmla="*/ 16 w 38"/>
                <a:gd name="T17" fmla="*/ 20 h 58"/>
                <a:gd name="T18" fmla="*/ 12 w 38"/>
                <a:gd name="T19" fmla="*/ 22 h 58"/>
                <a:gd name="T20" fmla="*/ 8 w 38"/>
                <a:gd name="T21" fmla="*/ 24 h 58"/>
                <a:gd name="T22" fmla="*/ 6 w 38"/>
                <a:gd name="T23" fmla="*/ 26 h 58"/>
                <a:gd name="T24" fmla="*/ 6 w 38"/>
                <a:gd name="T25" fmla="*/ 26 h 58"/>
                <a:gd name="T26" fmla="*/ 2 w 38"/>
                <a:gd name="T27" fmla="*/ 34 h 58"/>
                <a:gd name="T28" fmla="*/ 0 w 38"/>
                <a:gd name="T29" fmla="*/ 44 h 58"/>
                <a:gd name="T30" fmla="*/ 2 w 38"/>
                <a:gd name="T31" fmla="*/ 54 h 58"/>
                <a:gd name="T32" fmla="*/ 4 w 38"/>
                <a:gd name="T33" fmla="*/ 56 h 58"/>
                <a:gd name="T34" fmla="*/ 6 w 38"/>
                <a:gd name="T35" fmla="*/ 58 h 58"/>
                <a:gd name="T36" fmla="*/ 6 w 38"/>
                <a:gd name="T37" fmla="*/ 58 h 58"/>
                <a:gd name="T38" fmla="*/ 10 w 38"/>
                <a:gd name="T39" fmla="*/ 58 h 58"/>
                <a:gd name="T40" fmla="*/ 10 w 38"/>
                <a:gd name="T41" fmla="*/ 58 h 58"/>
                <a:gd name="T42" fmla="*/ 12 w 38"/>
                <a:gd name="T43" fmla="*/ 56 h 58"/>
                <a:gd name="T44" fmla="*/ 16 w 38"/>
                <a:gd name="T45" fmla="*/ 52 h 58"/>
                <a:gd name="T46" fmla="*/ 20 w 38"/>
                <a:gd name="T47" fmla="*/ 44 h 58"/>
                <a:gd name="T48" fmla="*/ 22 w 38"/>
                <a:gd name="T49" fmla="*/ 36 h 58"/>
                <a:gd name="T50" fmla="*/ 24 w 38"/>
                <a:gd name="T51" fmla="*/ 28 h 58"/>
                <a:gd name="T52" fmla="*/ 24 w 38"/>
                <a:gd name="T53" fmla="*/ 28 h 58"/>
                <a:gd name="T54" fmla="*/ 30 w 38"/>
                <a:gd name="T55" fmla="*/ 24 h 58"/>
                <a:gd name="T56" fmla="*/ 34 w 38"/>
                <a:gd name="T57" fmla="*/ 22 h 58"/>
                <a:gd name="T58" fmla="*/ 36 w 38"/>
                <a:gd name="T59" fmla="*/ 18 h 58"/>
                <a:gd name="T60" fmla="*/ 36 w 38"/>
                <a:gd name="T61" fmla="*/ 18 h 58"/>
                <a:gd name="T62" fmla="*/ 38 w 38"/>
                <a:gd name="T63" fmla="*/ 14 h 58"/>
                <a:gd name="T64" fmla="*/ 38 w 38"/>
                <a:gd name="T65" fmla="*/ 8 h 58"/>
                <a:gd name="T66" fmla="*/ 38 w 38"/>
                <a:gd name="T67" fmla="*/ 2 h 58"/>
                <a:gd name="T68" fmla="*/ 36 w 38"/>
                <a:gd name="T69" fmla="*/ 0 h 58"/>
                <a:gd name="T70" fmla="*/ 34 w 38"/>
                <a:gd name="T71"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8" h="58">
                  <a:moveTo>
                    <a:pt x="34" y="0"/>
                  </a:moveTo>
                  <a:lnTo>
                    <a:pt x="34" y="0"/>
                  </a:lnTo>
                  <a:lnTo>
                    <a:pt x="28" y="2"/>
                  </a:lnTo>
                  <a:lnTo>
                    <a:pt x="28" y="2"/>
                  </a:lnTo>
                  <a:lnTo>
                    <a:pt x="26" y="4"/>
                  </a:lnTo>
                  <a:lnTo>
                    <a:pt x="24" y="10"/>
                  </a:lnTo>
                  <a:lnTo>
                    <a:pt x="20" y="18"/>
                  </a:lnTo>
                  <a:lnTo>
                    <a:pt x="20" y="18"/>
                  </a:lnTo>
                  <a:lnTo>
                    <a:pt x="16" y="20"/>
                  </a:lnTo>
                  <a:lnTo>
                    <a:pt x="12" y="22"/>
                  </a:lnTo>
                  <a:lnTo>
                    <a:pt x="8" y="24"/>
                  </a:lnTo>
                  <a:lnTo>
                    <a:pt x="6" y="26"/>
                  </a:lnTo>
                  <a:lnTo>
                    <a:pt x="6" y="26"/>
                  </a:lnTo>
                  <a:lnTo>
                    <a:pt x="2" y="34"/>
                  </a:lnTo>
                  <a:lnTo>
                    <a:pt x="0" y="44"/>
                  </a:lnTo>
                  <a:lnTo>
                    <a:pt x="2" y="54"/>
                  </a:lnTo>
                  <a:lnTo>
                    <a:pt x="4" y="56"/>
                  </a:lnTo>
                  <a:lnTo>
                    <a:pt x="6" y="58"/>
                  </a:lnTo>
                  <a:lnTo>
                    <a:pt x="6" y="58"/>
                  </a:lnTo>
                  <a:lnTo>
                    <a:pt x="10" y="58"/>
                  </a:lnTo>
                  <a:lnTo>
                    <a:pt x="10" y="58"/>
                  </a:lnTo>
                  <a:lnTo>
                    <a:pt x="12" y="56"/>
                  </a:lnTo>
                  <a:lnTo>
                    <a:pt x="16" y="52"/>
                  </a:lnTo>
                  <a:lnTo>
                    <a:pt x="20" y="44"/>
                  </a:lnTo>
                  <a:lnTo>
                    <a:pt x="22" y="36"/>
                  </a:lnTo>
                  <a:lnTo>
                    <a:pt x="24" y="28"/>
                  </a:lnTo>
                  <a:lnTo>
                    <a:pt x="24" y="28"/>
                  </a:lnTo>
                  <a:lnTo>
                    <a:pt x="30" y="24"/>
                  </a:lnTo>
                  <a:lnTo>
                    <a:pt x="34" y="22"/>
                  </a:lnTo>
                  <a:lnTo>
                    <a:pt x="36" y="18"/>
                  </a:lnTo>
                  <a:lnTo>
                    <a:pt x="36" y="18"/>
                  </a:lnTo>
                  <a:lnTo>
                    <a:pt x="38" y="14"/>
                  </a:lnTo>
                  <a:lnTo>
                    <a:pt x="38" y="8"/>
                  </a:lnTo>
                  <a:lnTo>
                    <a:pt x="38" y="2"/>
                  </a:lnTo>
                  <a:lnTo>
                    <a:pt x="36" y="0"/>
                  </a:lnTo>
                  <a:lnTo>
                    <a:pt x="34"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70" name="Freeform 68"/>
            <p:cNvSpPr>
              <a:spLocks/>
            </p:cNvSpPr>
            <p:nvPr/>
          </p:nvSpPr>
          <p:spPr bwMode="auto">
            <a:xfrm>
              <a:off x="2426" y="2110"/>
              <a:ext cx="38" cy="58"/>
            </a:xfrm>
            <a:custGeom>
              <a:avLst/>
              <a:gdLst>
                <a:gd name="T0" fmla="*/ 34 w 38"/>
                <a:gd name="T1" fmla="*/ 0 h 58"/>
                <a:gd name="T2" fmla="*/ 34 w 38"/>
                <a:gd name="T3" fmla="*/ 0 h 58"/>
                <a:gd name="T4" fmla="*/ 28 w 38"/>
                <a:gd name="T5" fmla="*/ 2 h 58"/>
                <a:gd name="T6" fmla="*/ 28 w 38"/>
                <a:gd name="T7" fmla="*/ 2 h 58"/>
                <a:gd name="T8" fmla="*/ 26 w 38"/>
                <a:gd name="T9" fmla="*/ 4 h 58"/>
                <a:gd name="T10" fmla="*/ 24 w 38"/>
                <a:gd name="T11" fmla="*/ 10 h 58"/>
                <a:gd name="T12" fmla="*/ 20 w 38"/>
                <a:gd name="T13" fmla="*/ 18 h 58"/>
                <a:gd name="T14" fmla="*/ 20 w 38"/>
                <a:gd name="T15" fmla="*/ 18 h 58"/>
                <a:gd name="T16" fmla="*/ 16 w 38"/>
                <a:gd name="T17" fmla="*/ 20 h 58"/>
                <a:gd name="T18" fmla="*/ 12 w 38"/>
                <a:gd name="T19" fmla="*/ 22 h 58"/>
                <a:gd name="T20" fmla="*/ 8 w 38"/>
                <a:gd name="T21" fmla="*/ 24 h 58"/>
                <a:gd name="T22" fmla="*/ 6 w 38"/>
                <a:gd name="T23" fmla="*/ 26 h 58"/>
                <a:gd name="T24" fmla="*/ 6 w 38"/>
                <a:gd name="T25" fmla="*/ 26 h 58"/>
                <a:gd name="T26" fmla="*/ 2 w 38"/>
                <a:gd name="T27" fmla="*/ 34 h 58"/>
                <a:gd name="T28" fmla="*/ 0 w 38"/>
                <a:gd name="T29" fmla="*/ 44 h 58"/>
                <a:gd name="T30" fmla="*/ 2 w 38"/>
                <a:gd name="T31" fmla="*/ 54 h 58"/>
                <a:gd name="T32" fmla="*/ 4 w 38"/>
                <a:gd name="T33" fmla="*/ 56 h 58"/>
                <a:gd name="T34" fmla="*/ 6 w 38"/>
                <a:gd name="T35" fmla="*/ 58 h 58"/>
                <a:gd name="T36" fmla="*/ 6 w 38"/>
                <a:gd name="T37" fmla="*/ 58 h 58"/>
                <a:gd name="T38" fmla="*/ 10 w 38"/>
                <a:gd name="T39" fmla="*/ 58 h 58"/>
                <a:gd name="T40" fmla="*/ 10 w 38"/>
                <a:gd name="T41" fmla="*/ 58 h 58"/>
                <a:gd name="T42" fmla="*/ 12 w 38"/>
                <a:gd name="T43" fmla="*/ 56 h 58"/>
                <a:gd name="T44" fmla="*/ 16 w 38"/>
                <a:gd name="T45" fmla="*/ 52 h 58"/>
                <a:gd name="T46" fmla="*/ 20 w 38"/>
                <a:gd name="T47" fmla="*/ 44 h 58"/>
                <a:gd name="T48" fmla="*/ 22 w 38"/>
                <a:gd name="T49" fmla="*/ 36 h 58"/>
                <a:gd name="T50" fmla="*/ 24 w 38"/>
                <a:gd name="T51" fmla="*/ 28 h 58"/>
                <a:gd name="T52" fmla="*/ 24 w 38"/>
                <a:gd name="T53" fmla="*/ 28 h 58"/>
                <a:gd name="T54" fmla="*/ 30 w 38"/>
                <a:gd name="T55" fmla="*/ 24 h 58"/>
                <a:gd name="T56" fmla="*/ 34 w 38"/>
                <a:gd name="T57" fmla="*/ 22 h 58"/>
                <a:gd name="T58" fmla="*/ 36 w 38"/>
                <a:gd name="T59" fmla="*/ 18 h 58"/>
                <a:gd name="T60" fmla="*/ 36 w 38"/>
                <a:gd name="T61" fmla="*/ 18 h 58"/>
                <a:gd name="T62" fmla="*/ 38 w 38"/>
                <a:gd name="T63" fmla="*/ 14 h 58"/>
                <a:gd name="T64" fmla="*/ 38 w 38"/>
                <a:gd name="T65" fmla="*/ 8 h 58"/>
                <a:gd name="T66" fmla="*/ 38 w 38"/>
                <a:gd name="T67" fmla="*/ 2 h 58"/>
                <a:gd name="T68" fmla="*/ 36 w 38"/>
                <a:gd name="T69" fmla="*/ 0 h 58"/>
                <a:gd name="T70" fmla="*/ 34 w 38"/>
                <a:gd name="T71"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8" h="58">
                  <a:moveTo>
                    <a:pt x="34" y="0"/>
                  </a:moveTo>
                  <a:lnTo>
                    <a:pt x="34" y="0"/>
                  </a:lnTo>
                  <a:lnTo>
                    <a:pt x="28" y="2"/>
                  </a:lnTo>
                  <a:lnTo>
                    <a:pt x="28" y="2"/>
                  </a:lnTo>
                  <a:lnTo>
                    <a:pt x="26" y="4"/>
                  </a:lnTo>
                  <a:lnTo>
                    <a:pt x="24" y="10"/>
                  </a:lnTo>
                  <a:lnTo>
                    <a:pt x="20" y="18"/>
                  </a:lnTo>
                  <a:lnTo>
                    <a:pt x="20" y="18"/>
                  </a:lnTo>
                  <a:lnTo>
                    <a:pt x="16" y="20"/>
                  </a:lnTo>
                  <a:lnTo>
                    <a:pt x="12" y="22"/>
                  </a:lnTo>
                  <a:lnTo>
                    <a:pt x="8" y="24"/>
                  </a:lnTo>
                  <a:lnTo>
                    <a:pt x="6" y="26"/>
                  </a:lnTo>
                  <a:lnTo>
                    <a:pt x="6" y="26"/>
                  </a:lnTo>
                  <a:lnTo>
                    <a:pt x="2" y="34"/>
                  </a:lnTo>
                  <a:lnTo>
                    <a:pt x="0" y="44"/>
                  </a:lnTo>
                  <a:lnTo>
                    <a:pt x="2" y="54"/>
                  </a:lnTo>
                  <a:lnTo>
                    <a:pt x="4" y="56"/>
                  </a:lnTo>
                  <a:lnTo>
                    <a:pt x="6" y="58"/>
                  </a:lnTo>
                  <a:lnTo>
                    <a:pt x="6" y="58"/>
                  </a:lnTo>
                  <a:lnTo>
                    <a:pt x="10" y="58"/>
                  </a:lnTo>
                  <a:lnTo>
                    <a:pt x="10" y="58"/>
                  </a:lnTo>
                  <a:lnTo>
                    <a:pt x="12" y="56"/>
                  </a:lnTo>
                  <a:lnTo>
                    <a:pt x="16" y="52"/>
                  </a:lnTo>
                  <a:lnTo>
                    <a:pt x="20" y="44"/>
                  </a:lnTo>
                  <a:lnTo>
                    <a:pt x="22" y="36"/>
                  </a:lnTo>
                  <a:lnTo>
                    <a:pt x="24" y="28"/>
                  </a:lnTo>
                  <a:lnTo>
                    <a:pt x="24" y="28"/>
                  </a:lnTo>
                  <a:lnTo>
                    <a:pt x="30" y="24"/>
                  </a:lnTo>
                  <a:lnTo>
                    <a:pt x="34" y="22"/>
                  </a:lnTo>
                  <a:lnTo>
                    <a:pt x="36" y="18"/>
                  </a:lnTo>
                  <a:lnTo>
                    <a:pt x="36" y="18"/>
                  </a:lnTo>
                  <a:lnTo>
                    <a:pt x="38" y="14"/>
                  </a:lnTo>
                  <a:lnTo>
                    <a:pt x="38" y="8"/>
                  </a:lnTo>
                  <a:lnTo>
                    <a:pt x="38" y="2"/>
                  </a:lnTo>
                  <a:lnTo>
                    <a:pt x="36" y="0"/>
                  </a:lnTo>
                  <a:lnTo>
                    <a:pt x="3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71" name="Freeform 69"/>
            <p:cNvSpPr>
              <a:spLocks/>
            </p:cNvSpPr>
            <p:nvPr/>
          </p:nvSpPr>
          <p:spPr bwMode="auto">
            <a:xfrm>
              <a:off x="2604" y="1974"/>
              <a:ext cx="38" cy="32"/>
            </a:xfrm>
            <a:custGeom>
              <a:avLst/>
              <a:gdLst>
                <a:gd name="T0" fmla="*/ 32 w 38"/>
                <a:gd name="T1" fmla="*/ 0 h 32"/>
                <a:gd name="T2" fmla="*/ 32 w 38"/>
                <a:gd name="T3" fmla="*/ 0 h 32"/>
                <a:gd name="T4" fmla="*/ 28 w 38"/>
                <a:gd name="T5" fmla="*/ 2 h 32"/>
                <a:gd name="T6" fmla="*/ 24 w 38"/>
                <a:gd name="T7" fmla="*/ 4 h 32"/>
                <a:gd name="T8" fmla="*/ 24 w 38"/>
                <a:gd name="T9" fmla="*/ 4 h 32"/>
                <a:gd name="T10" fmla="*/ 16 w 38"/>
                <a:gd name="T11" fmla="*/ 10 h 32"/>
                <a:gd name="T12" fmla="*/ 10 w 38"/>
                <a:gd name="T13" fmla="*/ 18 h 32"/>
                <a:gd name="T14" fmla="*/ 10 w 38"/>
                <a:gd name="T15" fmla="*/ 18 h 32"/>
                <a:gd name="T16" fmla="*/ 8 w 38"/>
                <a:gd name="T17" fmla="*/ 20 h 32"/>
                <a:gd name="T18" fmla="*/ 4 w 38"/>
                <a:gd name="T19" fmla="*/ 22 h 32"/>
                <a:gd name="T20" fmla="*/ 4 w 38"/>
                <a:gd name="T21" fmla="*/ 22 h 32"/>
                <a:gd name="T22" fmla="*/ 0 w 38"/>
                <a:gd name="T23" fmla="*/ 24 h 32"/>
                <a:gd name="T24" fmla="*/ 0 w 38"/>
                <a:gd name="T25" fmla="*/ 28 h 32"/>
                <a:gd name="T26" fmla="*/ 0 w 38"/>
                <a:gd name="T27" fmla="*/ 32 h 32"/>
                <a:gd name="T28" fmla="*/ 4 w 38"/>
                <a:gd name="T29" fmla="*/ 32 h 32"/>
                <a:gd name="T30" fmla="*/ 4 w 38"/>
                <a:gd name="T31" fmla="*/ 32 h 32"/>
                <a:gd name="T32" fmla="*/ 4 w 38"/>
                <a:gd name="T33" fmla="*/ 32 h 32"/>
                <a:gd name="T34" fmla="*/ 4 w 38"/>
                <a:gd name="T35" fmla="*/ 32 h 32"/>
                <a:gd name="T36" fmla="*/ 12 w 38"/>
                <a:gd name="T37" fmla="*/ 30 h 32"/>
                <a:gd name="T38" fmla="*/ 18 w 38"/>
                <a:gd name="T39" fmla="*/ 26 h 32"/>
                <a:gd name="T40" fmla="*/ 18 w 38"/>
                <a:gd name="T41" fmla="*/ 26 h 32"/>
                <a:gd name="T42" fmla="*/ 24 w 38"/>
                <a:gd name="T43" fmla="*/ 22 h 32"/>
                <a:gd name="T44" fmla="*/ 32 w 38"/>
                <a:gd name="T45" fmla="*/ 16 h 32"/>
                <a:gd name="T46" fmla="*/ 36 w 38"/>
                <a:gd name="T47" fmla="*/ 10 h 32"/>
                <a:gd name="T48" fmla="*/ 38 w 38"/>
                <a:gd name="T49" fmla="*/ 6 h 32"/>
                <a:gd name="T50" fmla="*/ 38 w 38"/>
                <a:gd name="T51" fmla="*/ 4 h 32"/>
                <a:gd name="T52" fmla="*/ 38 w 38"/>
                <a:gd name="T53" fmla="*/ 4 h 32"/>
                <a:gd name="T54" fmla="*/ 36 w 38"/>
                <a:gd name="T55" fmla="*/ 2 h 32"/>
                <a:gd name="T56" fmla="*/ 32 w 38"/>
                <a:gd name="T57"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8" h="32">
                  <a:moveTo>
                    <a:pt x="32" y="0"/>
                  </a:moveTo>
                  <a:lnTo>
                    <a:pt x="32" y="0"/>
                  </a:lnTo>
                  <a:lnTo>
                    <a:pt x="28" y="2"/>
                  </a:lnTo>
                  <a:lnTo>
                    <a:pt x="24" y="4"/>
                  </a:lnTo>
                  <a:lnTo>
                    <a:pt x="24" y="4"/>
                  </a:lnTo>
                  <a:lnTo>
                    <a:pt x="16" y="10"/>
                  </a:lnTo>
                  <a:lnTo>
                    <a:pt x="10" y="18"/>
                  </a:lnTo>
                  <a:lnTo>
                    <a:pt x="10" y="18"/>
                  </a:lnTo>
                  <a:lnTo>
                    <a:pt x="8" y="20"/>
                  </a:lnTo>
                  <a:lnTo>
                    <a:pt x="4" y="22"/>
                  </a:lnTo>
                  <a:lnTo>
                    <a:pt x="4" y="22"/>
                  </a:lnTo>
                  <a:lnTo>
                    <a:pt x="0" y="24"/>
                  </a:lnTo>
                  <a:lnTo>
                    <a:pt x="0" y="28"/>
                  </a:lnTo>
                  <a:lnTo>
                    <a:pt x="0" y="32"/>
                  </a:lnTo>
                  <a:lnTo>
                    <a:pt x="4" y="32"/>
                  </a:lnTo>
                  <a:lnTo>
                    <a:pt x="4" y="32"/>
                  </a:lnTo>
                  <a:lnTo>
                    <a:pt x="4" y="32"/>
                  </a:lnTo>
                  <a:lnTo>
                    <a:pt x="4" y="32"/>
                  </a:lnTo>
                  <a:lnTo>
                    <a:pt x="12" y="30"/>
                  </a:lnTo>
                  <a:lnTo>
                    <a:pt x="18" y="26"/>
                  </a:lnTo>
                  <a:lnTo>
                    <a:pt x="18" y="26"/>
                  </a:lnTo>
                  <a:lnTo>
                    <a:pt x="24" y="22"/>
                  </a:lnTo>
                  <a:lnTo>
                    <a:pt x="32" y="16"/>
                  </a:lnTo>
                  <a:lnTo>
                    <a:pt x="36" y="10"/>
                  </a:lnTo>
                  <a:lnTo>
                    <a:pt x="38" y="6"/>
                  </a:lnTo>
                  <a:lnTo>
                    <a:pt x="38" y="4"/>
                  </a:lnTo>
                  <a:lnTo>
                    <a:pt x="38" y="4"/>
                  </a:lnTo>
                  <a:lnTo>
                    <a:pt x="36" y="2"/>
                  </a:lnTo>
                  <a:lnTo>
                    <a:pt x="32"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72" name="Freeform 70"/>
            <p:cNvSpPr>
              <a:spLocks/>
            </p:cNvSpPr>
            <p:nvPr/>
          </p:nvSpPr>
          <p:spPr bwMode="auto">
            <a:xfrm>
              <a:off x="2604" y="1974"/>
              <a:ext cx="38" cy="32"/>
            </a:xfrm>
            <a:custGeom>
              <a:avLst/>
              <a:gdLst>
                <a:gd name="T0" fmla="*/ 32 w 38"/>
                <a:gd name="T1" fmla="*/ 0 h 32"/>
                <a:gd name="T2" fmla="*/ 32 w 38"/>
                <a:gd name="T3" fmla="*/ 0 h 32"/>
                <a:gd name="T4" fmla="*/ 28 w 38"/>
                <a:gd name="T5" fmla="*/ 2 h 32"/>
                <a:gd name="T6" fmla="*/ 24 w 38"/>
                <a:gd name="T7" fmla="*/ 4 h 32"/>
                <a:gd name="T8" fmla="*/ 24 w 38"/>
                <a:gd name="T9" fmla="*/ 4 h 32"/>
                <a:gd name="T10" fmla="*/ 16 w 38"/>
                <a:gd name="T11" fmla="*/ 10 h 32"/>
                <a:gd name="T12" fmla="*/ 10 w 38"/>
                <a:gd name="T13" fmla="*/ 18 h 32"/>
                <a:gd name="T14" fmla="*/ 10 w 38"/>
                <a:gd name="T15" fmla="*/ 18 h 32"/>
                <a:gd name="T16" fmla="*/ 8 w 38"/>
                <a:gd name="T17" fmla="*/ 20 h 32"/>
                <a:gd name="T18" fmla="*/ 4 w 38"/>
                <a:gd name="T19" fmla="*/ 22 h 32"/>
                <a:gd name="T20" fmla="*/ 4 w 38"/>
                <a:gd name="T21" fmla="*/ 22 h 32"/>
                <a:gd name="T22" fmla="*/ 0 w 38"/>
                <a:gd name="T23" fmla="*/ 24 h 32"/>
                <a:gd name="T24" fmla="*/ 0 w 38"/>
                <a:gd name="T25" fmla="*/ 28 h 32"/>
                <a:gd name="T26" fmla="*/ 0 w 38"/>
                <a:gd name="T27" fmla="*/ 32 h 32"/>
                <a:gd name="T28" fmla="*/ 4 w 38"/>
                <a:gd name="T29" fmla="*/ 32 h 32"/>
                <a:gd name="T30" fmla="*/ 4 w 38"/>
                <a:gd name="T31" fmla="*/ 32 h 32"/>
                <a:gd name="T32" fmla="*/ 4 w 38"/>
                <a:gd name="T33" fmla="*/ 32 h 32"/>
                <a:gd name="T34" fmla="*/ 4 w 38"/>
                <a:gd name="T35" fmla="*/ 32 h 32"/>
                <a:gd name="T36" fmla="*/ 12 w 38"/>
                <a:gd name="T37" fmla="*/ 30 h 32"/>
                <a:gd name="T38" fmla="*/ 18 w 38"/>
                <a:gd name="T39" fmla="*/ 26 h 32"/>
                <a:gd name="T40" fmla="*/ 18 w 38"/>
                <a:gd name="T41" fmla="*/ 26 h 32"/>
                <a:gd name="T42" fmla="*/ 24 w 38"/>
                <a:gd name="T43" fmla="*/ 22 h 32"/>
                <a:gd name="T44" fmla="*/ 32 w 38"/>
                <a:gd name="T45" fmla="*/ 16 h 32"/>
                <a:gd name="T46" fmla="*/ 36 w 38"/>
                <a:gd name="T47" fmla="*/ 10 h 32"/>
                <a:gd name="T48" fmla="*/ 38 w 38"/>
                <a:gd name="T49" fmla="*/ 6 h 32"/>
                <a:gd name="T50" fmla="*/ 38 w 38"/>
                <a:gd name="T51" fmla="*/ 4 h 32"/>
                <a:gd name="T52" fmla="*/ 38 w 38"/>
                <a:gd name="T53" fmla="*/ 4 h 32"/>
                <a:gd name="T54" fmla="*/ 36 w 38"/>
                <a:gd name="T55" fmla="*/ 2 h 32"/>
                <a:gd name="T56" fmla="*/ 32 w 38"/>
                <a:gd name="T57"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8" h="32">
                  <a:moveTo>
                    <a:pt x="32" y="0"/>
                  </a:moveTo>
                  <a:lnTo>
                    <a:pt x="32" y="0"/>
                  </a:lnTo>
                  <a:lnTo>
                    <a:pt x="28" y="2"/>
                  </a:lnTo>
                  <a:lnTo>
                    <a:pt x="24" y="4"/>
                  </a:lnTo>
                  <a:lnTo>
                    <a:pt x="24" y="4"/>
                  </a:lnTo>
                  <a:lnTo>
                    <a:pt x="16" y="10"/>
                  </a:lnTo>
                  <a:lnTo>
                    <a:pt x="10" y="18"/>
                  </a:lnTo>
                  <a:lnTo>
                    <a:pt x="10" y="18"/>
                  </a:lnTo>
                  <a:lnTo>
                    <a:pt x="8" y="20"/>
                  </a:lnTo>
                  <a:lnTo>
                    <a:pt x="4" y="22"/>
                  </a:lnTo>
                  <a:lnTo>
                    <a:pt x="4" y="22"/>
                  </a:lnTo>
                  <a:lnTo>
                    <a:pt x="0" y="24"/>
                  </a:lnTo>
                  <a:lnTo>
                    <a:pt x="0" y="28"/>
                  </a:lnTo>
                  <a:lnTo>
                    <a:pt x="0" y="32"/>
                  </a:lnTo>
                  <a:lnTo>
                    <a:pt x="4" y="32"/>
                  </a:lnTo>
                  <a:lnTo>
                    <a:pt x="4" y="32"/>
                  </a:lnTo>
                  <a:lnTo>
                    <a:pt x="4" y="32"/>
                  </a:lnTo>
                  <a:lnTo>
                    <a:pt x="4" y="32"/>
                  </a:lnTo>
                  <a:lnTo>
                    <a:pt x="12" y="30"/>
                  </a:lnTo>
                  <a:lnTo>
                    <a:pt x="18" y="26"/>
                  </a:lnTo>
                  <a:lnTo>
                    <a:pt x="18" y="26"/>
                  </a:lnTo>
                  <a:lnTo>
                    <a:pt x="24" y="22"/>
                  </a:lnTo>
                  <a:lnTo>
                    <a:pt x="32" y="16"/>
                  </a:lnTo>
                  <a:lnTo>
                    <a:pt x="36" y="10"/>
                  </a:lnTo>
                  <a:lnTo>
                    <a:pt x="38" y="6"/>
                  </a:lnTo>
                  <a:lnTo>
                    <a:pt x="38" y="4"/>
                  </a:lnTo>
                  <a:lnTo>
                    <a:pt x="38" y="4"/>
                  </a:lnTo>
                  <a:lnTo>
                    <a:pt x="36" y="2"/>
                  </a:lnTo>
                  <a:lnTo>
                    <a:pt x="3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73" name="Freeform 71"/>
            <p:cNvSpPr>
              <a:spLocks/>
            </p:cNvSpPr>
            <p:nvPr/>
          </p:nvSpPr>
          <p:spPr bwMode="auto">
            <a:xfrm>
              <a:off x="2272" y="2186"/>
              <a:ext cx="36" cy="38"/>
            </a:xfrm>
            <a:custGeom>
              <a:avLst/>
              <a:gdLst>
                <a:gd name="T0" fmla="*/ 34 w 36"/>
                <a:gd name="T1" fmla="*/ 0 h 38"/>
                <a:gd name="T2" fmla="*/ 34 w 36"/>
                <a:gd name="T3" fmla="*/ 0 h 38"/>
                <a:gd name="T4" fmla="*/ 28 w 36"/>
                <a:gd name="T5" fmla="*/ 2 h 38"/>
                <a:gd name="T6" fmla="*/ 28 w 36"/>
                <a:gd name="T7" fmla="*/ 2 h 38"/>
                <a:gd name="T8" fmla="*/ 18 w 36"/>
                <a:gd name="T9" fmla="*/ 8 h 38"/>
                <a:gd name="T10" fmla="*/ 12 w 36"/>
                <a:gd name="T11" fmla="*/ 10 h 38"/>
                <a:gd name="T12" fmla="*/ 6 w 36"/>
                <a:gd name="T13" fmla="*/ 12 h 38"/>
                <a:gd name="T14" fmla="*/ 6 w 36"/>
                <a:gd name="T15" fmla="*/ 12 h 38"/>
                <a:gd name="T16" fmla="*/ 2 w 36"/>
                <a:gd name="T17" fmla="*/ 22 h 38"/>
                <a:gd name="T18" fmla="*/ 0 w 36"/>
                <a:gd name="T19" fmla="*/ 26 h 38"/>
                <a:gd name="T20" fmla="*/ 0 w 36"/>
                <a:gd name="T21" fmla="*/ 32 h 38"/>
                <a:gd name="T22" fmla="*/ 0 w 36"/>
                <a:gd name="T23" fmla="*/ 32 h 38"/>
                <a:gd name="T24" fmla="*/ 2 w 36"/>
                <a:gd name="T25" fmla="*/ 36 h 38"/>
                <a:gd name="T26" fmla="*/ 4 w 36"/>
                <a:gd name="T27" fmla="*/ 38 h 38"/>
                <a:gd name="T28" fmla="*/ 6 w 36"/>
                <a:gd name="T29" fmla="*/ 38 h 38"/>
                <a:gd name="T30" fmla="*/ 6 w 36"/>
                <a:gd name="T31" fmla="*/ 38 h 38"/>
                <a:gd name="T32" fmla="*/ 6 w 36"/>
                <a:gd name="T33" fmla="*/ 38 h 38"/>
                <a:gd name="T34" fmla="*/ 10 w 36"/>
                <a:gd name="T35" fmla="*/ 38 h 38"/>
                <a:gd name="T36" fmla="*/ 12 w 36"/>
                <a:gd name="T37" fmla="*/ 34 h 38"/>
                <a:gd name="T38" fmla="*/ 16 w 36"/>
                <a:gd name="T39" fmla="*/ 28 h 38"/>
                <a:gd name="T40" fmla="*/ 16 w 36"/>
                <a:gd name="T41" fmla="*/ 28 h 38"/>
                <a:gd name="T42" fmla="*/ 26 w 36"/>
                <a:gd name="T43" fmla="*/ 20 h 38"/>
                <a:gd name="T44" fmla="*/ 30 w 36"/>
                <a:gd name="T45" fmla="*/ 16 h 38"/>
                <a:gd name="T46" fmla="*/ 34 w 36"/>
                <a:gd name="T47" fmla="*/ 10 h 38"/>
                <a:gd name="T48" fmla="*/ 34 w 36"/>
                <a:gd name="T49" fmla="*/ 10 h 38"/>
                <a:gd name="T50" fmla="*/ 36 w 36"/>
                <a:gd name="T51" fmla="*/ 2 h 38"/>
                <a:gd name="T52" fmla="*/ 36 w 36"/>
                <a:gd name="T53" fmla="*/ 0 h 38"/>
                <a:gd name="T54" fmla="*/ 34 w 36"/>
                <a:gd name="T55"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6" h="38">
                  <a:moveTo>
                    <a:pt x="34" y="0"/>
                  </a:moveTo>
                  <a:lnTo>
                    <a:pt x="34" y="0"/>
                  </a:lnTo>
                  <a:lnTo>
                    <a:pt x="28" y="2"/>
                  </a:lnTo>
                  <a:lnTo>
                    <a:pt x="28" y="2"/>
                  </a:lnTo>
                  <a:lnTo>
                    <a:pt x="18" y="8"/>
                  </a:lnTo>
                  <a:lnTo>
                    <a:pt x="12" y="10"/>
                  </a:lnTo>
                  <a:lnTo>
                    <a:pt x="6" y="12"/>
                  </a:lnTo>
                  <a:lnTo>
                    <a:pt x="6" y="12"/>
                  </a:lnTo>
                  <a:lnTo>
                    <a:pt x="2" y="22"/>
                  </a:lnTo>
                  <a:lnTo>
                    <a:pt x="0" y="26"/>
                  </a:lnTo>
                  <a:lnTo>
                    <a:pt x="0" y="32"/>
                  </a:lnTo>
                  <a:lnTo>
                    <a:pt x="0" y="32"/>
                  </a:lnTo>
                  <a:lnTo>
                    <a:pt x="2" y="36"/>
                  </a:lnTo>
                  <a:lnTo>
                    <a:pt x="4" y="38"/>
                  </a:lnTo>
                  <a:lnTo>
                    <a:pt x="6" y="38"/>
                  </a:lnTo>
                  <a:lnTo>
                    <a:pt x="6" y="38"/>
                  </a:lnTo>
                  <a:lnTo>
                    <a:pt x="6" y="38"/>
                  </a:lnTo>
                  <a:lnTo>
                    <a:pt x="10" y="38"/>
                  </a:lnTo>
                  <a:lnTo>
                    <a:pt x="12" y="34"/>
                  </a:lnTo>
                  <a:lnTo>
                    <a:pt x="16" y="28"/>
                  </a:lnTo>
                  <a:lnTo>
                    <a:pt x="16" y="28"/>
                  </a:lnTo>
                  <a:lnTo>
                    <a:pt x="26" y="20"/>
                  </a:lnTo>
                  <a:lnTo>
                    <a:pt x="30" y="16"/>
                  </a:lnTo>
                  <a:lnTo>
                    <a:pt x="34" y="10"/>
                  </a:lnTo>
                  <a:lnTo>
                    <a:pt x="34" y="10"/>
                  </a:lnTo>
                  <a:lnTo>
                    <a:pt x="36" y="2"/>
                  </a:lnTo>
                  <a:lnTo>
                    <a:pt x="36" y="0"/>
                  </a:lnTo>
                  <a:lnTo>
                    <a:pt x="34"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74" name="Freeform 72"/>
            <p:cNvSpPr>
              <a:spLocks/>
            </p:cNvSpPr>
            <p:nvPr/>
          </p:nvSpPr>
          <p:spPr bwMode="auto">
            <a:xfrm>
              <a:off x="2272" y="2186"/>
              <a:ext cx="36" cy="38"/>
            </a:xfrm>
            <a:custGeom>
              <a:avLst/>
              <a:gdLst>
                <a:gd name="T0" fmla="*/ 34 w 36"/>
                <a:gd name="T1" fmla="*/ 0 h 38"/>
                <a:gd name="T2" fmla="*/ 34 w 36"/>
                <a:gd name="T3" fmla="*/ 0 h 38"/>
                <a:gd name="T4" fmla="*/ 28 w 36"/>
                <a:gd name="T5" fmla="*/ 2 h 38"/>
                <a:gd name="T6" fmla="*/ 28 w 36"/>
                <a:gd name="T7" fmla="*/ 2 h 38"/>
                <a:gd name="T8" fmla="*/ 18 w 36"/>
                <a:gd name="T9" fmla="*/ 8 h 38"/>
                <a:gd name="T10" fmla="*/ 12 w 36"/>
                <a:gd name="T11" fmla="*/ 10 h 38"/>
                <a:gd name="T12" fmla="*/ 6 w 36"/>
                <a:gd name="T13" fmla="*/ 12 h 38"/>
                <a:gd name="T14" fmla="*/ 6 w 36"/>
                <a:gd name="T15" fmla="*/ 12 h 38"/>
                <a:gd name="T16" fmla="*/ 2 w 36"/>
                <a:gd name="T17" fmla="*/ 22 h 38"/>
                <a:gd name="T18" fmla="*/ 0 w 36"/>
                <a:gd name="T19" fmla="*/ 26 h 38"/>
                <a:gd name="T20" fmla="*/ 0 w 36"/>
                <a:gd name="T21" fmla="*/ 32 h 38"/>
                <a:gd name="T22" fmla="*/ 0 w 36"/>
                <a:gd name="T23" fmla="*/ 32 h 38"/>
                <a:gd name="T24" fmla="*/ 2 w 36"/>
                <a:gd name="T25" fmla="*/ 36 h 38"/>
                <a:gd name="T26" fmla="*/ 4 w 36"/>
                <a:gd name="T27" fmla="*/ 38 h 38"/>
                <a:gd name="T28" fmla="*/ 6 w 36"/>
                <a:gd name="T29" fmla="*/ 38 h 38"/>
                <a:gd name="T30" fmla="*/ 6 w 36"/>
                <a:gd name="T31" fmla="*/ 38 h 38"/>
                <a:gd name="T32" fmla="*/ 6 w 36"/>
                <a:gd name="T33" fmla="*/ 38 h 38"/>
                <a:gd name="T34" fmla="*/ 10 w 36"/>
                <a:gd name="T35" fmla="*/ 38 h 38"/>
                <a:gd name="T36" fmla="*/ 12 w 36"/>
                <a:gd name="T37" fmla="*/ 34 h 38"/>
                <a:gd name="T38" fmla="*/ 16 w 36"/>
                <a:gd name="T39" fmla="*/ 28 h 38"/>
                <a:gd name="T40" fmla="*/ 16 w 36"/>
                <a:gd name="T41" fmla="*/ 28 h 38"/>
                <a:gd name="T42" fmla="*/ 26 w 36"/>
                <a:gd name="T43" fmla="*/ 20 h 38"/>
                <a:gd name="T44" fmla="*/ 30 w 36"/>
                <a:gd name="T45" fmla="*/ 16 h 38"/>
                <a:gd name="T46" fmla="*/ 34 w 36"/>
                <a:gd name="T47" fmla="*/ 10 h 38"/>
                <a:gd name="T48" fmla="*/ 34 w 36"/>
                <a:gd name="T49" fmla="*/ 10 h 38"/>
                <a:gd name="T50" fmla="*/ 36 w 36"/>
                <a:gd name="T51" fmla="*/ 2 h 38"/>
                <a:gd name="T52" fmla="*/ 36 w 36"/>
                <a:gd name="T53" fmla="*/ 0 h 38"/>
                <a:gd name="T54" fmla="*/ 34 w 36"/>
                <a:gd name="T55"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6" h="38">
                  <a:moveTo>
                    <a:pt x="34" y="0"/>
                  </a:moveTo>
                  <a:lnTo>
                    <a:pt x="34" y="0"/>
                  </a:lnTo>
                  <a:lnTo>
                    <a:pt x="28" y="2"/>
                  </a:lnTo>
                  <a:lnTo>
                    <a:pt x="28" y="2"/>
                  </a:lnTo>
                  <a:lnTo>
                    <a:pt x="18" y="8"/>
                  </a:lnTo>
                  <a:lnTo>
                    <a:pt x="12" y="10"/>
                  </a:lnTo>
                  <a:lnTo>
                    <a:pt x="6" y="12"/>
                  </a:lnTo>
                  <a:lnTo>
                    <a:pt x="6" y="12"/>
                  </a:lnTo>
                  <a:lnTo>
                    <a:pt x="2" y="22"/>
                  </a:lnTo>
                  <a:lnTo>
                    <a:pt x="0" y="26"/>
                  </a:lnTo>
                  <a:lnTo>
                    <a:pt x="0" y="32"/>
                  </a:lnTo>
                  <a:lnTo>
                    <a:pt x="0" y="32"/>
                  </a:lnTo>
                  <a:lnTo>
                    <a:pt x="2" y="36"/>
                  </a:lnTo>
                  <a:lnTo>
                    <a:pt x="4" y="38"/>
                  </a:lnTo>
                  <a:lnTo>
                    <a:pt x="6" y="38"/>
                  </a:lnTo>
                  <a:lnTo>
                    <a:pt x="6" y="38"/>
                  </a:lnTo>
                  <a:lnTo>
                    <a:pt x="6" y="38"/>
                  </a:lnTo>
                  <a:lnTo>
                    <a:pt x="10" y="38"/>
                  </a:lnTo>
                  <a:lnTo>
                    <a:pt x="12" y="34"/>
                  </a:lnTo>
                  <a:lnTo>
                    <a:pt x="16" y="28"/>
                  </a:lnTo>
                  <a:lnTo>
                    <a:pt x="16" y="28"/>
                  </a:lnTo>
                  <a:lnTo>
                    <a:pt x="26" y="20"/>
                  </a:lnTo>
                  <a:lnTo>
                    <a:pt x="30" y="16"/>
                  </a:lnTo>
                  <a:lnTo>
                    <a:pt x="34" y="10"/>
                  </a:lnTo>
                  <a:lnTo>
                    <a:pt x="34" y="10"/>
                  </a:lnTo>
                  <a:lnTo>
                    <a:pt x="36" y="2"/>
                  </a:lnTo>
                  <a:lnTo>
                    <a:pt x="36" y="0"/>
                  </a:lnTo>
                  <a:lnTo>
                    <a:pt x="3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75" name="Freeform 73"/>
            <p:cNvSpPr>
              <a:spLocks/>
            </p:cNvSpPr>
            <p:nvPr/>
          </p:nvSpPr>
          <p:spPr bwMode="auto">
            <a:xfrm>
              <a:off x="2414" y="2208"/>
              <a:ext cx="62" cy="108"/>
            </a:xfrm>
            <a:custGeom>
              <a:avLst/>
              <a:gdLst>
                <a:gd name="T0" fmla="*/ 28 w 62"/>
                <a:gd name="T1" fmla="*/ 0 h 108"/>
                <a:gd name="T2" fmla="*/ 24 w 62"/>
                <a:gd name="T3" fmla="*/ 2 h 108"/>
                <a:gd name="T4" fmla="*/ 20 w 62"/>
                <a:gd name="T5" fmla="*/ 8 h 108"/>
                <a:gd name="T6" fmla="*/ 20 w 62"/>
                <a:gd name="T7" fmla="*/ 20 h 108"/>
                <a:gd name="T8" fmla="*/ 18 w 62"/>
                <a:gd name="T9" fmla="*/ 24 h 108"/>
                <a:gd name="T10" fmla="*/ 10 w 62"/>
                <a:gd name="T11" fmla="*/ 32 h 108"/>
                <a:gd name="T12" fmla="*/ 4 w 62"/>
                <a:gd name="T13" fmla="*/ 40 h 108"/>
                <a:gd name="T14" fmla="*/ 4 w 62"/>
                <a:gd name="T15" fmla="*/ 48 h 108"/>
                <a:gd name="T16" fmla="*/ 0 w 62"/>
                <a:gd name="T17" fmla="*/ 60 h 108"/>
                <a:gd name="T18" fmla="*/ 0 w 62"/>
                <a:gd name="T19" fmla="*/ 68 h 108"/>
                <a:gd name="T20" fmla="*/ 4 w 62"/>
                <a:gd name="T21" fmla="*/ 76 h 108"/>
                <a:gd name="T22" fmla="*/ 10 w 62"/>
                <a:gd name="T23" fmla="*/ 80 h 108"/>
                <a:gd name="T24" fmla="*/ 14 w 62"/>
                <a:gd name="T25" fmla="*/ 86 h 108"/>
                <a:gd name="T26" fmla="*/ 14 w 62"/>
                <a:gd name="T27" fmla="*/ 92 h 108"/>
                <a:gd name="T28" fmla="*/ 10 w 62"/>
                <a:gd name="T29" fmla="*/ 102 h 108"/>
                <a:gd name="T30" fmla="*/ 12 w 62"/>
                <a:gd name="T31" fmla="*/ 106 h 108"/>
                <a:gd name="T32" fmla="*/ 16 w 62"/>
                <a:gd name="T33" fmla="*/ 108 h 108"/>
                <a:gd name="T34" fmla="*/ 20 w 62"/>
                <a:gd name="T35" fmla="*/ 106 h 108"/>
                <a:gd name="T36" fmla="*/ 24 w 62"/>
                <a:gd name="T37" fmla="*/ 102 h 108"/>
                <a:gd name="T38" fmla="*/ 22 w 62"/>
                <a:gd name="T39" fmla="*/ 98 h 108"/>
                <a:gd name="T40" fmla="*/ 18 w 62"/>
                <a:gd name="T41" fmla="*/ 92 h 108"/>
                <a:gd name="T42" fmla="*/ 24 w 62"/>
                <a:gd name="T43" fmla="*/ 90 h 108"/>
                <a:gd name="T44" fmla="*/ 26 w 62"/>
                <a:gd name="T45" fmla="*/ 88 h 108"/>
                <a:gd name="T46" fmla="*/ 34 w 62"/>
                <a:gd name="T47" fmla="*/ 90 h 108"/>
                <a:gd name="T48" fmla="*/ 36 w 62"/>
                <a:gd name="T49" fmla="*/ 90 h 108"/>
                <a:gd name="T50" fmla="*/ 38 w 62"/>
                <a:gd name="T51" fmla="*/ 90 h 108"/>
                <a:gd name="T52" fmla="*/ 42 w 62"/>
                <a:gd name="T53" fmla="*/ 90 h 108"/>
                <a:gd name="T54" fmla="*/ 44 w 62"/>
                <a:gd name="T55" fmla="*/ 90 h 108"/>
                <a:gd name="T56" fmla="*/ 48 w 62"/>
                <a:gd name="T57" fmla="*/ 96 h 108"/>
                <a:gd name="T58" fmla="*/ 54 w 62"/>
                <a:gd name="T59" fmla="*/ 100 h 108"/>
                <a:gd name="T60" fmla="*/ 56 w 62"/>
                <a:gd name="T61" fmla="*/ 102 h 108"/>
                <a:gd name="T62" fmla="*/ 60 w 62"/>
                <a:gd name="T63" fmla="*/ 100 h 108"/>
                <a:gd name="T64" fmla="*/ 62 w 62"/>
                <a:gd name="T65" fmla="*/ 92 h 108"/>
                <a:gd name="T66" fmla="*/ 62 w 62"/>
                <a:gd name="T67" fmla="*/ 88 h 108"/>
                <a:gd name="T68" fmla="*/ 56 w 62"/>
                <a:gd name="T69" fmla="*/ 80 h 108"/>
                <a:gd name="T70" fmla="*/ 48 w 62"/>
                <a:gd name="T71" fmla="*/ 76 h 108"/>
                <a:gd name="T72" fmla="*/ 44 w 62"/>
                <a:gd name="T73" fmla="*/ 74 h 108"/>
                <a:gd name="T74" fmla="*/ 40 w 62"/>
                <a:gd name="T75" fmla="*/ 74 h 108"/>
                <a:gd name="T76" fmla="*/ 34 w 62"/>
                <a:gd name="T77" fmla="*/ 74 h 108"/>
                <a:gd name="T78" fmla="*/ 28 w 62"/>
                <a:gd name="T79" fmla="*/ 74 h 108"/>
                <a:gd name="T80" fmla="*/ 24 w 62"/>
                <a:gd name="T81" fmla="*/ 56 h 108"/>
                <a:gd name="T82" fmla="*/ 26 w 62"/>
                <a:gd name="T83" fmla="*/ 54 h 108"/>
                <a:gd name="T84" fmla="*/ 32 w 62"/>
                <a:gd name="T85" fmla="*/ 50 h 108"/>
                <a:gd name="T86" fmla="*/ 36 w 62"/>
                <a:gd name="T87" fmla="*/ 48 h 108"/>
                <a:gd name="T88" fmla="*/ 42 w 62"/>
                <a:gd name="T89" fmla="*/ 34 h 108"/>
                <a:gd name="T90" fmla="*/ 42 w 62"/>
                <a:gd name="T91" fmla="*/ 26 h 108"/>
                <a:gd name="T92" fmla="*/ 34 w 62"/>
                <a:gd name="T93" fmla="*/ 4 h 108"/>
                <a:gd name="T94" fmla="*/ 28 w 62"/>
                <a:gd name="T95"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2" h="108">
                  <a:moveTo>
                    <a:pt x="28" y="0"/>
                  </a:moveTo>
                  <a:lnTo>
                    <a:pt x="28" y="0"/>
                  </a:lnTo>
                  <a:lnTo>
                    <a:pt x="26" y="0"/>
                  </a:lnTo>
                  <a:lnTo>
                    <a:pt x="24" y="2"/>
                  </a:lnTo>
                  <a:lnTo>
                    <a:pt x="24" y="2"/>
                  </a:lnTo>
                  <a:lnTo>
                    <a:pt x="20" y="8"/>
                  </a:lnTo>
                  <a:lnTo>
                    <a:pt x="20" y="14"/>
                  </a:lnTo>
                  <a:lnTo>
                    <a:pt x="20" y="20"/>
                  </a:lnTo>
                  <a:lnTo>
                    <a:pt x="18" y="24"/>
                  </a:lnTo>
                  <a:lnTo>
                    <a:pt x="18" y="24"/>
                  </a:lnTo>
                  <a:lnTo>
                    <a:pt x="14" y="28"/>
                  </a:lnTo>
                  <a:lnTo>
                    <a:pt x="10" y="32"/>
                  </a:lnTo>
                  <a:lnTo>
                    <a:pt x="6" y="34"/>
                  </a:lnTo>
                  <a:lnTo>
                    <a:pt x="4" y="40"/>
                  </a:lnTo>
                  <a:lnTo>
                    <a:pt x="4" y="40"/>
                  </a:lnTo>
                  <a:lnTo>
                    <a:pt x="4" y="48"/>
                  </a:lnTo>
                  <a:lnTo>
                    <a:pt x="4" y="48"/>
                  </a:lnTo>
                  <a:lnTo>
                    <a:pt x="0" y="60"/>
                  </a:lnTo>
                  <a:lnTo>
                    <a:pt x="0" y="60"/>
                  </a:lnTo>
                  <a:lnTo>
                    <a:pt x="0" y="68"/>
                  </a:lnTo>
                  <a:lnTo>
                    <a:pt x="2" y="72"/>
                  </a:lnTo>
                  <a:lnTo>
                    <a:pt x="4" y="76"/>
                  </a:lnTo>
                  <a:lnTo>
                    <a:pt x="4" y="76"/>
                  </a:lnTo>
                  <a:lnTo>
                    <a:pt x="10" y="80"/>
                  </a:lnTo>
                  <a:lnTo>
                    <a:pt x="12" y="82"/>
                  </a:lnTo>
                  <a:lnTo>
                    <a:pt x="14" y="86"/>
                  </a:lnTo>
                  <a:lnTo>
                    <a:pt x="14" y="86"/>
                  </a:lnTo>
                  <a:lnTo>
                    <a:pt x="14" y="92"/>
                  </a:lnTo>
                  <a:lnTo>
                    <a:pt x="12" y="96"/>
                  </a:lnTo>
                  <a:lnTo>
                    <a:pt x="10" y="102"/>
                  </a:lnTo>
                  <a:lnTo>
                    <a:pt x="12" y="106"/>
                  </a:lnTo>
                  <a:lnTo>
                    <a:pt x="12" y="106"/>
                  </a:lnTo>
                  <a:lnTo>
                    <a:pt x="14" y="108"/>
                  </a:lnTo>
                  <a:lnTo>
                    <a:pt x="16" y="108"/>
                  </a:lnTo>
                  <a:lnTo>
                    <a:pt x="16" y="108"/>
                  </a:lnTo>
                  <a:lnTo>
                    <a:pt x="20" y="106"/>
                  </a:lnTo>
                  <a:lnTo>
                    <a:pt x="22" y="104"/>
                  </a:lnTo>
                  <a:lnTo>
                    <a:pt x="24" y="102"/>
                  </a:lnTo>
                  <a:lnTo>
                    <a:pt x="24" y="102"/>
                  </a:lnTo>
                  <a:lnTo>
                    <a:pt x="22" y="98"/>
                  </a:lnTo>
                  <a:lnTo>
                    <a:pt x="20" y="96"/>
                  </a:lnTo>
                  <a:lnTo>
                    <a:pt x="18" y="92"/>
                  </a:lnTo>
                  <a:lnTo>
                    <a:pt x="24" y="90"/>
                  </a:lnTo>
                  <a:lnTo>
                    <a:pt x="24" y="90"/>
                  </a:lnTo>
                  <a:lnTo>
                    <a:pt x="26" y="88"/>
                  </a:lnTo>
                  <a:lnTo>
                    <a:pt x="26" y="88"/>
                  </a:lnTo>
                  <a:lnTo>
                    <a:pt x="34" y="90"/>
                  </a:lnTo>
                  <a:lnTo>
                    <a:pt x="34" y="90"/>
                  </a:lnTo>
                  <a:lnTo>
                    <a:pt x="36" y="90"/>
                  </a:lnTo>
                  <a:lnTo>
                    <a:pt x="36" y="90"/>
                  </a:lnTo>
                  <a:lnTo>
                    <a:pt x="38" y="90"/>
                  </a:lnTo>
                  <a:lnTo>
                    <a:pt x="38" y="90"/>
                  </a:lnTo>
                  <a:lnTo>
                    <a:pt x="42" y="90"/>
                  </a:lnTo>
                  <a:lnTo>
                    <a:pt x="42" y="90"/>
                  </a:lnTo>
                  <a:lnTo>
                    <a:pt x="44" y="90"/>
                  </a:lnTo>
                  <a:lnTo>
                    <a:pt x="44" y="90"/>
                  </a:lnTo>
                  <a:lnTo>
                    <a:pt x="46" y="92"/>
                  </a:lnTo>
                  <a:lnTo>
                    <a:pt x="48" y="96"/>
                  </a:lnTo>
                  <a:lnTo>
                    <a:pt x="50" y="98"/>
                  </a:lnTo>
                  <a:lnTo>
                    <a:pt x="54" y="100"/>
                  </a:lnTo>
                  <a:lnTo>
                    <a:pt x="54" y="100"/>
                  </a:lnTo>
                  <a:lnTo>
                    <a:pt x="56" y="102"/>
                  </a:lnTo>
                  <a:lnTo>
                    <a:pt x="56" y="102"/>
                  </a:lnTo>
                  <a:lnTo>
                    <a:pt x="60" y="100"/>
                  </a:lnTo>
                  <a:lnTo>
                    <a:pt x="62" y="96"/>
                  </a:lnTo>
                  <a:lnTo>
                    <a:pt x="62" y="92"/>
                  </a:lnTo>
                  <a:lnTo>
                    <a:pt x="62" y="88"/>
                  </a:lnTo>
                  <a:lnTo>
                    <a:pt x="62" y="88"/>
                  </a:lnTo>
                  <a:lnTo>
                    <a:pt x="60" y="84"/>
                  </a:lnTo>
                  <a:lnTo>
                    <a:pt x="56" y="80"/>
                  </a:lnTo>
                  <a:lnTo>
                    <a:pt x="48" y="76"/>
                  </a:lnTo>
                  <a:lnTo>
                    <a:pt x="48" y="76"/>
                  </a:lnTo>
                  <a:lnTo>
                    <a:pt x="44" y="74"/>
                  </a:lnTo>
                  <a:lnTo>
                    <a:pt x="44" y="74"/>
                  </a:lnTo>
                  <a:lnTo>
                    <a:pt x="40" y="74"/>
                  </a:lnTo>
                  <a:lnTo>
                    <a:pt x="40" y="74"/>
                  </a:lnTo>
                  <a:lnTo>
                    <a:pt x="34" y="74"/>
                  </a:lnTo>
                  <a:lnTo>
                    <a:pt x="34" y="74"/>
                  </a:lnTo>
                  <a:lnTo>
                    <a:pt x="28" y="74"/>
                  </a:lnTo>
                  <a:lnTo>
                    <a:pt x="28" y="74"/>
                  </a:lnTo>
                  <a:lnTo>
                    <a:pt x="26" y="66"/>
                  </a:lnTo>
                  <a:lnTo>
                    <a:pt x="24" y="56"/>
                  </a:lnTo>
                  <a:lnTo>
                    <a:pt x="24" y="56"/>
                  </a:lnTo>
                  <a:lnTo>
                    <a:pt x="26" y="54"/>
                  </a:lnTo>
                  <a:lnTo>
                    <a:pt x="30" y="52"/>
                  </a:lnTo>
                  <a:lnTo>
                    <a:pt x="32" y="50"/>
                  </a:lnTo>
                  <a:lnTo>
                    <a:pt x="36" y="48"/>
                  </a:lnTo>
                  <a:lnTo>
                    <a:pt x="36" y="48"/>
                  </a:lnTo>
                  <a:lnTo>
                    <a:pt x="40" y="42"/>
                  </a:lnTo>
                  <a:lnTo>
                    <a:pt x="42" y="34"/>
                  </a:lnTo>
                  <a:lnTo>
                    <a:pt x="42" y="34"/>
                  </a:lnTo>
                  <a:lnTo>
                    <a:pt x="42" y="26"/>
                  </a:lnTo>
                  <a:lnTo>
                    <a:pt x="38" y="14"/>
                  </a:lnTo>
                  <a:lnTo>
                    <a:pt x="34" y="4"/>
                  </a:lnTo>
                  <a:lnTo>
                    <a:pt x="32" y="0"/>
                  </a:lnTo>
                  <a:lnTo>
                    <a:pt x="28"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76" name="Freeform 74"/>
            <p:cNvSpPr>
              <a:spLocks/>
            </p:cNvSpPr>
            <p:nvPr/>
          </p:nvSpPr>
          <p:spPr bwMode="auto">
            <a:xfrm>
              <a:off x="2414" y="2208"/>
              <a:ext cx="62" cy="108"/>
            </a:xfrm>
            <a:custGeom>
              <a:avLst/>
              <a:gdLst>
                <a:gd name="T0" fmla="*/ 28 w 62"/>
                <a:gd name="T1" fmla="*/ 0 h 108"/>
                <a:gd name="T2" fmla="*/ 24 w 62"/>
                <a:gd name="T3" fmla="*/ 2 h 108"/>
                <a:gd name="T4" fmla="*/ 20 w 62"/>
                <a:gd name="T5" fmla="*/ 8 h 108"/>
                <a:gd name="T6" fmla="*/ 20 w 62"/>
                <a:gd name="T7" fmla="*/ 20 h 108"/>
                <a:gd name="T8" fmla="*/ 18 w 62"/>
                <a:gd name="T9" fmla="*/ 24 h 108"/>
                <a:gd name="T10" fmla="*/ 10 w 62"/>
                <a:gd name="T11" fmla="*/ 32 h 108"/>
                <a:gd name="T12" fmla="*/ 4 w 62"/>
                <a:gd name="T13" fmla="*/ 40 h 108"/>
                <a:gd name="T14" fmla="*/ 4 w 62"/>
                <a:gd name="T15" fmla="*/ 48 h 108"/>
                <a:gd name="T16" fmla="*/ 0 w 62"/>
                <a:gd name="T17" fmla="*/ 60 h 108"/>
                <a:gd name="T18" fmla="*/ 0 w 62"/>
                <a:gd name="T19" fmla="*/ 68 h 108"/>
                <a:gd name="T20" fmla="*/ 4 w 62"/>
                <a:gd name="T21" fmla="*/ 76 h 108"/>
                <a:gd name="T22" fmla="*/ 10 w 62"/>
                <a:gd name="T23" fmla="*/ 80 h 108"/>
                <a:gd name="T24" fmla="*/ 14 w 62"/>
                <a:gd name="T25" fmla="*/ 86 h 108"/>
                <a:gd name="T26" fmla="*/ 14 w 62"/>
                <a:gd name="T27" fmla="*/ 92 h 108"/>
                <a:gd name="T28" fmla="*/ 10 w 62"/>
                <a:gd name="T29" fmla="*/ 102 h 108"/>
                <a:gd name="T30" fmla="*/ 12 w 62"/>
                <a:gd name="T31" fmla="*/ 106 h 108"/>
                <a:gd name="T32" fmla="*/ 16 w 62"/>
                <a:gd name="T33" fmla="*/ 108 h 108"/>
                <a:gd name="T34" fmla="*/ 20 w 62"/>
                <a:gd name="T35" fmla="*/ 106 h 108"/>
                <a:gd name="T36" fmla="*/ 24 w 62"/>
                <a:gd name="T37" fmla="*/ 102 h 108"/>
                <a:gd name="T38" fmla="*/ 22 w 62"/>
                <a:gd name="T39" fmla="*/ 98 h 108"/>
                <a:gd name="T40" fmla="*/ 18 w 62"/>
                <a:gd name="T41" fmla="*/ 92 h 108"/>
                <a:gd name="T42" fmla="*/ 24 w 62"/>
                <a:gd name="T43" fmla="*/ 90 h 108"/>
                <a:gd name="T44" fmla="*/ 26 w 62"/>
                <a:gd name="T45" fmla="*/ 88 h 108"/>
                <a:gd name="T46" fmla="*/ 34 w 62"/>
                <a:gd name="T47" fmla="*/ 90 h 108"/>
                <a:gd name="T48" fmla="*/ 36 w 62"/>
                <a:gd name="T49" fmla="*/ 90 h 108"/>
                <a:gd name="T50" fmla="*/ 38 w 62"/>
                <a:gd name="T51" fmla="*/ 90 h 108"/>
                <a:gd name="T52" fmla="*/ 42 w 62"/>
                <a:gd name="T53" fmla="*/ 90 h 108"/>
                <a:gd name="T54" fmla="*/ 44 w 62"/>
                <a:gd name="T55" fmla="*/ 90 h 108"/>
                <a:gd name="T56" fmla="*/ 48 w 62"/>
                <a:gd name="T57" fmla="*/ 96 h 108"/>
                <a:gd name="T58" fmla="*/ 54 w 62"/>
                <a:gd name="T59" fmla="*/ 100 h 108"/>
                <a:gd name="T60" fmla="*/ 56 w 62"/>
                <a:gd name="T61" fmla="*/ 102 h 108"/>
                <a:gd name="T62" fmla="*/ 60 w 62"/>
                <a:gd name="T63" fmla="*/ 100 h 108"/>
                <a:gd name="T64" fmla="*/ 62 w 62"/>
                <a:gd name="T65" fmla="*/ 92 h 108"/>
                <a:gd name="T66" fmla="*/ 62 w 62"/>
                <a:gd name="T67" fmla="*/ 88 h 108"/>
                <a:gd name="T68" fmla="*/ 56 w 62"/>
                <a:gd name="T69" fmla="*/ 80 h 108"/>
                <a:gd name="T70" fmla="*/ 48 w 62"/>
                <a:gd name="T71" fmla="*/ 76 h 108"/>
                <a:gd name="T72" fmla="*/ 44 w 62"/>
                <a:gd name="T73" fmla="*/ 74 h 108"/>
                <a:gd name="T74" fmla="*/ 40 w 62"/>
                <a:gd name="T75" fmla="*/ 74 h 108"/>
                <a:gd name="T76" fmla="*/ 34 w 62"/>
                <a:gd name="T77" fmla="*/ 74 h 108"/>
                <a:gd name="T78" fmla="*/ 28 w 62"/>
                <a:gd name="T79" fmla="*/ 74 h 108"/>
                <a:gd name="T80" fmla="*/ 24 w 62"/>
                <a:gd name="T81" fmla="*/ 56 h 108"/>
                <a:gd name="T82" fmla="*/ 26 w 62"/>
                <a:gd name="T83" fmla="*/ 54 h 108"/>
                <a:gd name="T84" fmla="*/ 32 w 62"/>
                <a:gd name="T85" fmla="*/ 50 h 108"/>
                <a:gd name="T86" fmla="*/ 36 w 62"/>
                <a:gd name="T87" fmla="*/ 48 h 108"/>
                <a:gd name="T88" fmla="*/ 42 w 62"/>
                <a:gd name="T89" fmla="*/ 34 h 108"/>
                <a:gd name="T90" fmla="*/ 42 w 62"/>
                <a:gd name="T91" fmla="*/ 26 h 108"/>
                <a:gd name="T92" fmla="*/ 34 w 62"/>
                <a:gd name="T93" fmla="*/ 4 h 108"/>
                <a:gd name="T94" fmla="*/ 28 w 62"/>
                <a:gd name="T95"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2" h="108">
                  <a:moveTo>
                    <a:pt x="28" y="0"/>
                  </a:moveTo>
                  <a:lnTo>
                    <a:pt x="28" y="0"/>
                  </a:lnTo>
                  <a:lnTo>
                    <a:pt x="26" y="0"/>
                  </a:lnTo>
                  <a:lnTo>
                    <a:pt x="24" y="2"/>
                  </a:lnTo>
                  <a:lnTo>
                    <a:pt x="24" y="2"/>
                  </a:lnTo>
                  <a:lnTo>
                    <a:pt x="20" y="8"/>
                  </a:lnTo>
                  <a:lnTo>
                    <a:pt x="20" y="14"/>
                  </a:lnTo>
                  <a:lnTo>
                    <a:pt x="20" y="20"/>
                  </a:lnTo>
                  <a:lnTo>
                    <a:pt x="18" y="24"/>
                  </a:lnTo>
                  <a:lnTo>
                    <a:pt x="18" y="24"/>
                  </a:lnTo>
                  <a:lnTo>
                    <a:pt x="14" y="28"/>
                  </a:lnTo>
                  <a:lnTo>
                    <a:pt x="10" y="32"/>
                  </a:lnTo>
                  <a:lnTo>
                    <a:pt x="6" y="34"/>
                  </a:lnTo>
                  <a:lnTo>
                    <a:pt x="4" y="40"/>
                  </a:lnTo>
                  <a:lnTo>
                    <a:pt x="4" y="40"/>
                  </a:lnTo>
                  <a:lnTo>
                    <a:pt x="4" y="48"/>
                  </a:lnTo>
                  <a:lnTo>
                    <a:pt x="4" y="48"/>
                  </a:lnTo>
                  <a:lnTo>
                    <a:pt x="0" y="60"/>
                  </a:lnTo>
                  <a:lnTo>
                    <a:pt x="0" y="60"/>
                  </a:lnTo>
                  <a:lnTo>
                    <a:pt x="0" y="68"/>
                  </a:lnTo>
                  <a:lnTo>
                    <a:pt x="2" y="72"/>
                  </a:lnTo>
                  <a:lnTo>
                    <a:pt x="4" y="76"/>
                  </a:lnTo>
                  <a:lnTo>
                    <a:pt x="4" y="76"/>
                  </a:lnTo>
                  <a:lnTo>
                    <a:pt x="10" y="80"/>
                  </a:lnTo>
                  <a:lnTo>
                    <a:pt x="12" y="82"/>
                  </a:lnTo>
                  <a:lnTo>
                    <a:pt x="14" y="86"/>
                  </a:lnTo>
                  <a:lnTo>
                    <a:pt x="14" y="86"/>
                  </a:lnTo>
                  <a:lnTo>
                    <a:pt x="14" y="92"/>
                  </a:lnTo>
                  <a:lnTo>
                    <a:pt x="12" y="96"/>
                  </a:lnTo>
                  <a:lnTo>
                    <a:pt x="10" y="102"/>
                  </a:lnTo>
                  <a:lnTo>
                    <a:pt x="12" y="106"/>
                  </a:lnTo>
                  <a:lnTo>
                    <a:pt x="12" y="106"/>
                  </a:lnTo>
                  <a:lnTo>
                    <a:pt x="14" y="108"/>
                  </a:lnTo>
                  <a:lnTo>
                    <a:pt x="16" y="108"/>
                  </a:lnTo>
                  <a:lnTo>
                    <a:pt x="16" y="108"/>
                  </a:lnTo>
                  <a:lnTo>
                    <a:pt x="20" y="106"/>
                  </a:lnTo>
                  <a:lnTo>
                    <a:pt x="22" y="104"/>
                  </a:lnTo>
                  <a:lnTo>
                    <a:pt x="24" y="102"/>
                  </a:lnTo>
                  <a:lnTo>
                    <a:pt x="24" y="102"/>
                  </a:lnTo>
                  <a:lnTo>
                    <a:pt x="22" y="98"/>
                  </a:lnTo>
                  <a:lnTo>
                    <a:pt x="20" y="96"/>
                  </a:lnTo>
                  <a:lnTo>
                    <a:pt x="18" y="92"/>
                  </a:lnTo>
                  <a:lnTo>
                    <a:pt x="24" y="90"/>
                  </a:lnTo>
                  <a:lnTo>
                    <a:pt x="24" y="90"/>
                  </a:lnTo>
                  <a:lnTo>
                    <a:pt x="26" y="88"/>
                  </a:lnTo>
                  <a:lnTo>
                    <a:pt x="26" y="88"/>
                  </a:lnTo>
                  <a:lnTo>
                    <a:pt x="34" y="90"/>
                  </a:lnTo>
                  <a:lnTo>
                    <a:pt x="34" y="90"/>
                  </a:lnTo>
                  <a:lnTo>
                    <a:pt x="36" y="90"/>
                  </a:lnTo>
                  <a:lnTo>
                    <a:pt x="36" y="90"/>
                  </a:lnTo>
                  <a:lnTo>
                    <a:pt x="38" y="90"/>
                  </a:lnTo>
                  <a:lnTo>
                    <a:pt x="38" y="90"/>
                  </a:lnTo>
                  <a:lnTo>
                    <a:pt x="42" y="90"/>
                  </a:lnTo>
                  <a:lnTo>
                    <a:pt x="42" y="90"/>
                  </a:lnTo>
                  <a:lnTo>
                    <a:pt x="44" y="90"/>
                  </a:lnTo>
                  <a:lnTo>
                    <a:pt x="44" y="90"/>
                  </a:lnTo>
                  <a:lnTo>
                    <a:pt x="46" y="92"/>
                  </a:lnTo>
                  <a:lnTo>
                    <a:pt x="48" y="96"/>
                  </a:lnTo>
                  <a:lnTo>
                    <a:pt x="50" y="98"/>
                  </a:lnTo>
                  <a:lnTo>
                    <a:pt x="54" y="100"/>
                  </a:lnTo>
                  <a:lnTo>
                    <a:pt x="54" y="100"/>
                  </a:lnTo>
                  <a:lnTo>
                    <a:pt x="56" y="102"/>
                  </a:lnTo>
                  <a:lnTo>
                    <a:pt x="56" y="102"/>
                  </a:lnTo>
                  <a:lnTo>
                    <a:pt x="60" y="100"/>
                  </a:lnTo>
                  <a:lnTo>
                    <a:pt x="62" y="96"/>
                  </a:lnTo>
                  <a:lnTo>
                    <a:pt x="62" y="92"/>
                  </a:lnTo>
                  <a:lnTo>
                    <a:pt x="62" y="88"/>
                  </a:lnTo>
                  <a:lnTo>
                    <a:pt x="62" y="88"/>
                  </a:lnTo>
                  <a:lnTo>
                    <a:pt x="60" y="84"/>
                  </a:lnTo>
                  <a:lnTo>
                    <a:pt x="56" y="80"/>
                  </a:lnTo>
                  <a:lnTo>
                    <a:pt x="48" y="76"/>
                  </a:lnTo>
                  <a:lnTo>
                    <a:pt x="48" y="76"/>
                  </a:lnTo>
                  <a:lnTo>
                    <a:pt x="44" y="74"/>
                  </a:lnTo>
                  <a:lnTo>
                    <a:pt x="44" y="74"/>
                  </a:lnTo>
                  <a:lnTo>
                    <a:pt x="40" y="74"/>
                  </a:lnTo>
                  <a:lnTo>
                    <a:pt x="40" y="74"/>
                  </a:lnTo>
                  <a:lnTo>
                    <a:pt x="34" y="74"/>
                  </a:lnTo>
                  <a:lnTo>
                    <a:pt x="34" y="74"/>
                  </a:lnTo>
                  <a:lnTo>
                    <a:pt x="28" y="74"/>
                  </a:lnTo>
                  <a:lnTo>
                    <a:pt x="28" y="74"/>
                  </a:lnTo>
                  <a:lnTo>
                    <a:pt x="26" y="66"/>
                  </a:lnTo>
                  <a:lnTo>
                    <a:pt x="24" y="56"/>
                  </a:lnTo>
                  <a:lnTo>
                    <a:pt x="24" y="56"/>
                  </a:lnTo>
                  <a:lnTo>
                    <a:pt x="26" y="54"/>
                  </a:lnTo>
                  <a:lnTo>
                    <a:pt x="30" y="52"/>
                  </a:lnTo>
                  <a:lnTo>
                    <a:pt x="32" y="50"/>
                  </a:lnTo>
                  <a:lnTo>
                    <a:pt x="36" y="48"/>
                  </a:lnTo>
                  <a:lnTo>
                    <a:pt x="36" y="48"/>
                  </a:lnTo>
                  <a:lnTo>
                    <a:pt x="40" y="42"/>
                  </a:lnTo>
                  <a:lnTo>
                    <a:pt x="42" y="34"/>
                  </a:lnTo>
                  <a:lnTo>
                    <a:pt x="42" y="34"/>
                  </a:lnTo>
                  <a:lnTo>
                    <a:pt x="42" y="26"/>
                  </a:lnTo>
                  <a:lnTo>
                    <a:pt x="38" y="14"/>
                  </a:lnTo>
                  <a:lnTo>
                    <a:pt x="34" y="4"/>
                  </a:lnTo>
                  <a:lnTo>
                    <a:pt x="32" y="0"/>
                  </a:lnTo>
                  <a:lnTo>
                    <a:pt x="2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77" name="Freeform 75"/>
            <p:cNvSpPr>
              <a:spLocks/>
            </p:cNvSpPr>
            <p:nvPr/>
          </p:nvSpPr>
          <p:spPr bwMode="auto">
            <a:xfrm>
              <a:off x="2440" y="2364"/>
              <a:ext cx="58" cy="64"/>
            </a:xfrm>
            <a:custGeom>
              <a:avLst/>
              <a:gdLst>
                <a:gd name="T0" fmla="*/ 42 w 58"/>
                <a:gd name="T1" fmla="*/ 0 h 64"/>
                <a:gd name="T2" fmla="*/ 40 w 58"/>
                <a:gd name="T3" fmla="*/ 0 h 64"/>
                <a:gd name="T4" fmla="*/ 32 w 58"/>
                <a:gd name="T5" fmla="*/ 6 h 64"/>
                <a:gd name="T6" fmla="*/ 30 w 58"/>
                <a:gd name="T7" fmla="*/ 12 h 64"/>
                <a:gd name="T8" fmla="*/ 26 w 58"/>
                <a:gd name="T9" fmla="*/ 14 h 64"/>
                <a:gd name="T10" fmla="*/ 26 w 58"/>
                <a:gd name="T11" fmla="*/ 14 h 64"/>
                <a:gd name="T12" fmla="*/ 20 w 58"/>
                <a:gd name="T13" fmla="*/ 14 h 64"/>
                <a:gd name="T14" fmla="*/ 18 w 58"/>
                <a:gd name="T15" fmla="*/ 10 h 64"/>
                <a:gd name="T16" fmla="*/ 12 w 58"/>
                <a:gd name="T17" fmla="*/ 8 h 64"/>
                <a:gd name="T18" fmla="*/ 8 w 58"/>
                <a:gd name="T19" fmla="*/ 10 h 64"/>
                <a:gd name="T20" fmla="*/ 0 w 58"/>
                <a:gd name="T21" fmla="*/ 24 h 64"/>
                <a:gd name="T22" fmla="*/ 10 w 58"/>
                <a:gd name="T23" fmla="*/ 24 h 64"/>
                <a:gd name="T24" fmla="*/ 14 w 58"/>
                <a:gd name="T25" fmla="*/ 28 h 64"/>
                <a:gd name="T26" fmla="*/ 16 w 58"/>
                <a:gd name="T27" fmla="*/ 34 h 64"/>
                <a:gd name="T28" fmla="*/ 12 w 58"/>
                <a:gd name="T29" fmla="*/ 42 h 64"/>
                <a:gd name="T30" fmla="*/ 12 w 58"/>
                <a:gd name="T31" fmla="*/ 46 h 64"/>
                <a:gd name="T32" fmla="*/ 20 w 58"/>
                <a:gd name="T33" fmla="*/ 54 h 64"/>
                <a:gd name="T34" fmla="*/ 30 w 58"/>
                <a:gd name="T35" fmla="*/ 58 h 64"/>
                <a:gd name="T36" fmla="*/ 36 w 58"/>
                <a:gd name="T37" fmla="*/ 64 h 64"/>
                <a:gd name="T38" fmla="*/ 42 w 58"/>
                <a:gd name="T39" fmla="*/ 62 h 64"/>
                <a:gd name="T40" fmla="*/ 44 w 58"/>
                <a:gd name="T41" fmla="*/ 60 h 64"/>
                <a:gd name="T42" fmla="*/ 42 w 58"/>
                <a:gd name="T43" fmla="*/ 54 h 64"/>
                <a:gd name="T44" fmla="*/ 36 w 58"/>
                <a:gd name="T45" fmla="*/ 44 h 64"/>
                <a:gd name="T46" fmla="*/ 36 w 58"/>
                <a:gd name="T47" fmla="*/ 42 h 64"/>
                <a:gd name="T48" fmla="*/ 44 w 58"/>
                <a:gd name="T49" fmla="*/ 34 h 64"/>
                <a:gd name="T50" fmla="*/ 44 w 58"/>
                <a:gd name="T51" fmla="*/ 34 h 64"/>
                <a:gd name="T52" fmla="*/ 52 w 58"/>
                <a:gd name="T53" fmla="*/ 32 h 64"/>
                <a:gd name="T54" fmla="*/ 54 w 58"/>
                <a:gd name="T55" fmla="*/ 28 h 64"/>
                <a:gd name="T56" fmla="*/ 56 w 58"/>
                <a:gd name="T57" fmla="*/ 18 h 64"/>
                <a:gd name="T58" fmla="*/ 58 w 58"/>
                <a:gd name="T59" fmla="*/ 10 h 64"/>
                <a:gd name="T60" fmla="*/ 56 w 58"/>
                <a:gd name="T61" fmla="*/ 8 h 64"/>
                <a:gd name="T62" fmla="*/ 48 w 58"/>
                <a:gd name="T63" fmla="*/ 4 h 64"/>
                <a:gd name="T64" fmla="*/ 46 w 58"/>
                <a:gd name="T65" fmla="*/ 2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8" h="64">
                  <a:moveTo>
                    <a:pt x="42" y="0"/>
                  </a:moveTo>
                  <a:lnTo>
                    <a:pt x="42" y="0"/>
                  </a:lnTo>
                  <a:lnTo>
                    <a:pt x="40" y="0"/>
                  </a:lnTo>
                  <a:lnTo>
                    <a:pt x="40" y="0"/>
                  </a:lnTo>
                  <a:lnTo>
                    <a:pt x="36" y="2"/>
                  </a:lnTo>
                  <a:lnTo>
                    <a:pt x="32" y="6"/>
                  </a:lnTo>
                  <a:lnTo>
                    <a:pt x="32" y="6"/>
                  </a:lnTo>
                  <a:lnTo>
                    <a:pt x="30" y="12"/>
                  </a:lnTo>
                  <a:lnTo>
                    <a:pt x="30" y="14"/>
                  </a:lnTo>
                  <a:lnTo>
                    <a:pt x="26" y="14"/>
                  </a:lnTo>
                  <a:lnTo>
                    <a:pt x="26" y="14"/>
                  </a:lnTo>
                  <a:lnTo>
                    <a:pt x="26" y="14"/>
                  </a:lnTo>
                  <a:lnTo>
                    <a:pt x="26" y="14"/>
                  </a:lnTo>
                  <a:lnTo>
                    <a:pt x="20" y="14"/>
                  </a:lnTo>
                  <a:lnTo>
                    <a:pt x="18" y="10"/>
                  </a:lnTo>
                  <a:lnTo>
                    <a:pt x="18" y="10"/>
                  </a:lnTo>
                  <a:lnTo>
                    <a:pt x="12" y="8"/>
                  </a:lnTo>
                  <a:lnTo>
                    <a:pt x="12" y="8"/>
                  </a:lnTo>
                  <a:lnTo>
                    <a:pt x="8" y="10"/>
                  </a:lnTo>
                  <a:lnTo>
                    <a:pt x="8" y="10"/>
                  </a:lnTo>
                  <a:lnTo>
                    <a:pt x="2" y="16"/>
                  </a:lnTo>
                  <a:lnTo>
                    <a:pt x="0" y="24"/>
                  </a:lnTo>
                  <a:lnTo>
                    <a:pt x="0" y="24"/>
                  </a:lnTo>
                  <a:lnTo>
                    <a:pt x="10" y="24"/>
                  </a:lnTo>
                  <a:lnTo>
                    <a:pt x="12" y="26"/>
                  </a:lnTo>
                  <a:lnTo>
                    <a:pt x="14" y="28"/>
                  </a:lnTo>
                  <a:lnTo>
                    <a:pt x="14" y="28"/>
                  </a:lnTo>
                  <a:lnTo>
                    <a:pt x="16" y="34"/>
                  </a:lnTo>
                  <a:lnTo>
                    <a:pt x="14" y="38"/>
                  </a:lnTo>
                  <a:lnTo>
                    <a:pt x="12" y="42"/>
                  </a:lnTo>
                  <a:lnTo>
                    <a:pt x="12" y="46"/>
                  </a:lnTo>
                  <a:lnTo>
                    <a:pt x="12" y="46"/>
                  </a:lnTo>
                  <a:lnTo>
                    <a:pt x="14" y="52"/>
                  </a:lnTo>
                  <a:lnTo>
                    <a:pt x="20" y="54"/>
                  </a:lnTo>
                  <a:lnTo>
                    <a:pt x="30" y="58"/>
                  </a:lnTo>
                  <a:lnTo>
                    <a:pt x="30" y="58"/>
                  </a:lnTo>
                  <a:lnTo>
                    <a:pt x="34" y="62"/>
                  </a:lnTo>
                  <a:lnTo>
                    <a:pt x="36" y="64"/>
                  </a:lnTo>
                  <a:lnTo>
                    <a:pt x="36" y="64"/>
                  </a:lnTo>
                  <a:lnTo>
                    <a:pt x="42" y="62"/>
                  </a:lnTo>
                  <a:lnTo>
                    <a:pt x="42" y="62"/>
                  </a:lnTo>
                  <a:lnTo>
                    <a:pt x="44" y="60"/>
                  </a:lnTo>
                  <a:lnTo>
                    <a:pt x="44" y="58"/>
                  </a:lnTo>
                  <a:lnTo>
                    <a:pt x="42" y="54"/>
                  </a:lnTo>
                  <a:lnTo>
                    <a:pt x="38" y="48"/>
                  </a:lnTo>
                  <a:lnTo>
                    <a:pt x="36" y="44"/>
                  </a:lnTo>
                  <a:lnTo>
                    <a:pt x="36" y="44"/>
                  </a:lnTo>
                  <a:lnTo>
                    <a:pt x="36" y="42"/>
                  </a:lnTo>
                  <a:lnTo>
                    <a:pt x="38" y="38"/>
                  </a:lnTo>
                  <a:lnTo>
                    <a:pt x="44" y="34"/>
                  </a:lnTo>
                  <a:lnTo>
                    <a:pt x="44" y="34"/>
                  </a:lnTo>
                  <a:lnTo>
                    <a:pt x="44" y="34"/>
                  </a:lnTo>
                  <a:lnTo>
                    <a:pt x="50" y="34"/>
                  </a:lnTo>
                  <a:lnTo>
                    <a:pt x="52" y="32"/>
                  </a:lnTo>
                  <a:lnTo>
                    <a:pt x="54" y="28"/>
                  </a:lnTo>
                  <a:lnTo>
                    <a:pt x="54" y="28"/>
                  </a:lnTo>
                  <a:lnTo>
                    <a:pt x="56" y="18"/>
                  </a:lnTo>
                  <a:lnTo>
                    <a:pt x="56" y="18"/>
                  </a:lnTo>
                  <a:lnTo>
                    <a:pt x="58" y="12"/>
                  </a:lnTo>
                  <a:lnTo>
                    <a:pt x="58" y="10"/>
                  </a:lnTo>
                  <a:lnTo>
                    <a:pt x="56" y="8"/>
                  </a:lnTo>
                  <a:lnTo>
                    <a:pt x="56" y="8"/>
                  </a:lnTo>
                  <a:lnTo>
                    <a:pt x="52" y="6"/>
                  </a:lnTo>
                  <a:lnTo>
                    <a:pt x="48" y="4"/>
                  </a:lnTo>
                  <a:lnTo>
                    <a:pt x="48" y="4"/>
                  </a:lnTo>
                  <a:lnTo>
                    <a:pt x="46" y="2"/>
                  </a:lnTo>
                  <a:lnTo>
                    <a:pt x="42"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78" name="Freeform 76"/>
            <p:cNvSpPr>
              <a:spLocks/>
            </p:cNvSpPr>
            <p:nvPr/>
          </p:nvSpPr>
          <p:spPr bwMode="auto">
            <a:xfrm>
              <a:off x="2440" y="2364"/>
              <a:ext cx="58" cy="64"/>
            </a:xfrm>
            <a:custGeom>
              <a:avLst/>
              <a:gdLst>
                <a:gd name="T0" fmla="*/ 42 w 58"/>
                <a:gd name="T1" fmla="*/ 0 h 64"/>
                <a:gd name="T2" fmla="*/ 40 w 58"/>
                <a:gd name="T3" fmla="*/ 0 h 64"/>
                <a:gd name="T4" fmla="*/ 32 w 58"/>
                <a:gd name="T5" fmla="*/ 6 h 64"/>
                <a:gd name="T6" fmla="*/ 30 w 58"/>
                <a:gd name="T7" fmla="*/ 12 h 64"/>
                <a:gd name="T8" fmla="*/ 26 w 58"/>
                <a:gd name="T9" fmla="*/ 14 h 64"/>
                <a:gd name="T10" fmla="*/ 26 w 58"/>
                <a:gd name="T11" fmla="*/ 14 h 64"/>
                <a:gd name="T12" fmla="*/ 20 w 58"/>
                <a:gd name="T13" fmla="*/ 14 h 64"/>
                <a:gd name="T14" fmla="*/ 18 w 58"/>
                <a:gd name="T15" fmla="*/ 10 h 64"/>
                <a:gd name="T16" fmla="*/ 12 w 58"/>
                <a:gd name="T17" fmla="*/ 8 h 64"/>
                <a:gd name="T18" fmla="*/ 8 w 58"/>
                <a:gd name="T19" fmla="*/ 10 h 64"/>
                <a:gd name="T20" fmla="*/ 0 w 58"/>
                <a:gd name="T21" fmla="*/ 24 h 64"/>
                <a:gd name="T22" fmla="*/ 10 w 58"/>
                <a:gd name="T23" fmla="*/ 24 h 64"/>
                <a:gd name="T24" fmla="*/ 14 w 58"/>
                <a:gd name="T25" fmla="*/ 28 h 64"/>
                <a:gd name="T26" fmla="*/ 16 w 58"/>
                <a:gd name="T27" fmla="*/ 34 h 64"/>
                <a:gd name="T28" fmla="*/ 12 w 58"/>
                <a:gd name="T29" fmla="*/ 42 h 64"/>
                <a:gd name="T30" fmla="*/ 12 w 58"/>
                <a:gd name="T31" fmla="*/ 46 h 64"/>
                <a:gd name="T32" fmla="*/ 20 w 58"/>
                <a:gd name="T33" fmla="*/ 54 h 64"/>
                <a:gd name="T34" fmla="*/ 30 w 58"/>
                <a:gd name="T35" fmla="*/ 58 h 64"/>
                <a:gd name="T36" fmla="*/ 36 w 58"/>
                <a:gd name="T37" fmla="*/ 64 h 64"/>
                <a:gd name="T38" fmla="*/ 42 w 58"/>
                <a:gd name="T39" fmla="*/ 62 h 64"/>
                <a:gd name="T40" fmla="*/ 44 w 58"/>
                <a:gd name="T41" fmla="*/ 60 h 64"/>
                <a:gd name="T42" fmla="*/ 42 w 58"/>
                <a:gd name="T43" fmla="*/ 54 h 64"/>
                <a:gd name="T44" fmla="*/ 36 w 58"/>
                <a:gd name="T45" fmla="*/ 44 h 64"/>
                <a:gd name="T46" fmla="*/ 36 w 58"/>
                <a:gd name="T47" fmla="*/ 42 h 64"/>
                <a:gd name="T48" fmla="*/ 44 w 58"/>
                <a:gd name="T49" fmla="*/ 34 h 64"/>
                <a:gd name="T50" fmla="*/ 44 w 58"/>
                <a:gd name="T51" fmla="*/ 34 h 64"/>
                <a:gd name="T52" fmla="*/ 52 w 58"/>
                <a:gd name="T53" fmla="*/ 32 h 64"/>
                <a:gd name="T54" fmla="*/ 54 w 58"/>
                <a:gd name="T55" fmla="*/ 28 h 64"/>
                <a:gd name="T56" fmla="*/ 56 w 58"/>
                <a:gd name="T57" fmla="*/ 18 h 64"/>
                <a:gd name="T58" fmla="*/ 58 w 58"/>
                <a:gd name="T59" fmla="*/ 10 h 64"/>
                <a:gd name="T60" fmla="*/ 56 w 58"/>
                <a:gd name="T61" fmla="*/ 8 h 64"/>
                <a:gd name="T62" fmla="*/ 48 w 58"/>
                <a:gd name="T63" fmla="*/ 4 h 64"/>
                <a:gd name="T64" fmla="*/ 46 w 58"/>
                <a:gd name="T65" fmla="*/ 2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8" h="64">
                  <a:moveTo>
                    <a:pt x="42" y="0"/>
                  </a:moveTo>
                  <a:lnTo>
                    <a:pt x="42" y="0"/>
                  </a:lnTo>
                  <a:lnTo>
                    <a:pt x="40" y="0"/>
                  </a:lnTo>
                  <a:lnTo>
                    <a:pt x="40" y="0"/>
                  </a:lnTo>
                  <a:lnTo>
                    <a:pt x="36" y="2"/>
                  </a:lnTo>
                  <a:lnTo>
                    <a:pt x="32" y="6"/>
                  </a:lnTo>
                  <a:lnTo>
                    <a:pt x="32" y="6"/>
                  </a:lnTo>
                  <a:lnTo>
                    <a:pt x="30" y="12"/>
                  </a:lnTo>
                  <a:lnTo>
                    <a:pt x="30" y="14"/>
                  </a:lnTo>
                  <a:lnTo>
                    <a:pt x="26" y="14"/>
                  </a:lnTo>
                  <a:lnTo>
                    <a:pt x="26" y="14"/>
                  </a:lnTo>
                  <a:lnTo>
                    <a:pt x="26" y="14"/>
                  </a:lnTo>
                  <a:lnTo>
                    <a:pt x="26" y="14"/>
                  </a:lnTo>
                  <a:lnTo>
                    <a:pt x="20" y="14"/>
                  </a:lnTo>
                  <a:lnTo>
                    <a:pt x="18" y="10"/>
                  </a:lnTo>
                  <a:lnTo>
                    <a:pt x="18" y="10"/>
                  </a:lnTo>
                  <a:lnTo>
                    <a:pt x="12" y="8"/>
                  </a:lnTo>
                  <a:lnTo>
                    <a:pt x="12" y="8"/>
                  </a:lnTo>
                  <a:lnTo>
                    <a:pt x="8" y="10"/>
                  </a:lnTo>
                  <a:lnTo>
                    <a:pt x="8" y="10"/>
                  </a:lnTo>
                  <a:lnTo>
                    <a:pt x="2" y="16"/>
                  </a:lnTo>
                  <a:lnTo>
                    <a:pt x="0" y="24"/>
                  </a:lnTo>
                  <a:lnTo>
                    <a:pt x="0" y="24"/>
                  </a:lnTo>
                  <a:lnTo>
                    <a:pt x="10" y="24"/>
                  </a:lnTo>
                  <a:lnTo>
                    <a:pt x="12" y="26"/>
                  </a:lnTo>
                  <a:lnTo>
                    <a:pt x="14" y="28"/>
                  </a:lnTo>
                  <a:lnTo>
                    <a:pt x="14" y="28"/>
                  </a:lnTo>
                  <a:lnTo>
                    <a:pt x="16" y="34"/>
                  </a:lnTo>
                  <a:lnTo>
                    <a:pt x="14" y="38"/>
                  </a:lnTo>
                  <a:lnTo>
                    <a:pt x="12" y="42"/>
                  </a:lnTo>
                  <a:lnTo>
                    <a:pt x="12" y="46"/>
                  </a:lnTo>
                  <a:lnTo>
                    <a:pt x="12" y="46"/>
                  </a:lnTo>
                  <a:lnTo>
                    <a:pt x="14" y="52"/>
                  </a:lnTo>
                  <a:lnTo>
                    <a:pt x="20" y="54"/>
                  </a:lnTo>
                  <a:lnTo>
                    <a:pt x="30" y="58"/>
                  </a:lnTo>
                  <a:lnTo>
                    <a:pt x="30" y="58"/>
                  </a:lnTo>
                  <a:lnTo>
                    <a:pt x="34" y="62"/>
                  </a:lnTo>
                  <a:lnTo>
                    <a:pt x="36" y="64"/>
                  </a:lnTo>
                  <a:lnTo>
                    <a:pt x="36" y="64"/>
                  </a:lnTo>
                  <a:lnTo>
                    <a:pt x="42" y="62"/>
                  </a:lnTo>
                  <a:lnTo>
                    <a:pt x="42" y="62"/>
                  </a:lnTo>
                  <a:lnTo>
                    <a:pt x="44" y="60"/>
                  </a:lnTo>
                  <a:lnTo>
                    <a:pt x="44" y="58"/>
                  </a:lnTo>
                  <a:lnTo>
                    <a:pt x="42" y="54"/>
                  </a:lnTo>
                  <a:lnTo>
                    <a:pt x="38" y="48"/>
                  </a:lnTo>
                  <a:lnTo>
                    <a:pt x="36" y="44"/>
                  </a:lnTo>
                  <a:lnTo>
                    <a:pt x="36" y="44"/>
                  </a:lnTo>
                  <a:lnTo>
                    <a:pt x="36" y="42"/>
                  </a:lnTo>
                  <a:lnTo>
                    <a:pt x="38" y="38"/>
                  </a:lnTo>
                  <a:lnTo>
                    <a:pt x="44" y="34"/>
                  </a:lnTo>
                  <a:lnTo>
                    <a:pt x="44" y="34"/>
                  </a:lnTo>
                  <a:lnTo>
                    <a:pt x="44" y="34"/>
                  </a:lnTo>
                  <a:lnTo>
                    <a:pt x="50" y="34"/>
                  </a:lnTo>
                  <a:lnTo>
                    <a:pt x="52" y="32"/>
                  </a:lnTo>
                  <a:lnTo>
                    <a:pt x="54" y="28"/>
                  </a:lnTo>
                  <a:lnTo>
                    <a:pt x="54" y="28"/>
                  </a:lnTo>
                  <a:lnTo>
                    <a:pt x="56" y="18"/>
                  </a:lnTo>
                  <a:lnTo>
                    <a:pt x="56" y="18"/>
                  </a:lnTo>
                  <a:lnTo>
                    <a:pt x="58" y="12"/>
                  </a:lnTo>
                  <a:lnTo>
                    <a:pt x="58" y="10"/>
                  </a:lnTo>
                  <a:lnTo>
                    <a:pt x="56" y="8"/>
                  </a:lnTo>
                  <a:lnTo>
                    <a:pt x="56" y="8"/>
                  </a:lnTo>
                  <a:lnTo>
                    <a:pt x="52" y="6"/>
                  </a:lnTo>
                  <a:lnTo>
                    <a:pt x="48" y="4"/>
                  </a:lnTo>
                  <a:lnTo>
                    <a:pt x="48" y="4"/>
                  </a:lnTo>
                  <a:lnTo>
                    <a:pt x="46" y="2"/>
                  </a:lnTo>
                  <a:lnTo>
                    <a:pt x="4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79" name="Freeform 77"/>
            <p:cNvSpPr>
              <a:spLocks/>
            </p:cNvSpPr>
            <p:nvPr/>
          </p:nvSpPr>
          <p:spPr bwMode="auto">
            <a:xfrm>
              <a:off x="2472" y="2312"/>
              <a:ext cx="18" cy="36"/>
            </a:xfrm>
            <a:custGeom>
              <a:avLst/>
              <a:gdLst>
                <a:gd name="T0" fmla="*/ 8 w 18"/>
                <a:gd name="T1" fmla="*/ 0 h 36"/>
                <a:gd name="T2" fmla="*/ 8 w 18"/>
                <a:gd name="T3" fmla="*/ 0 h 36"/>
                <a:gd name="T4" fmla="*/ 6 w 18"/>
                <a:gd name="T5" fmla="*/ 2 h 36"/>
                <a:gd name="T6" fmla="*/ 4 w 18"/>
                <a:gd name="T7" fmla="*/ 8 h 36"/>
                <a:gd name="T8" fmla="*/ 2 w 18"/>
                <a:gd name="T9" fmla="*/ 18 h 36"/>
                <a:gd name="T10" fmla="*/ 2 w 18"/>
                <a:gd name="T11" fmla="*/ 18 h 36"/>
                <a:gd name="T12" fmla="*/ 2 w 18"/>
                <a:gd name="T13" fmla="*/ 22 h 36"/>
                <a:gd name="T14" fmla="*/ 4 w 18"/>
                <a:gd name="T15" fmla="*/ 26 h 36"/>
                <a:gd name="T16" fmla="*/ 4 w 18"/>
                <a:gd name="T17" fmla="*/ 26 h 36"/>
                <a:gd name="T18" fmla="*/ 2 w 18"/>
                <a:gd name="T19" fmla="*/ 32 h 36"/>
                <a:gd name="T20" fmla="*/ 0 w 18"/>
                <a:gd name="T21" fmla="*/ 36 h 36"/>
                <a:gd name="T22" fmla="*/ 0 w 18"/>
                <a:gd name="T23" fmla="*/ 36 h 36"/>
                <a:gd name="T24" fmla="*/ 2 w 18"/>
                <a:gd name="T25" fmla="*/ 36 h 36"/>
                <a:gd name="T26" fmla="*/ 2 w 18"/>
                <a:gd name="T27" fmla="*/ 36 h 36"/>
                <a:gd name="T28" fmla="*/ 8 w 18"/>
                <a:gd name="T29" fmla="*/ 36 h 36"/>
                <a:gd name="T30" fmla="*/ 12 w 18"/>
                <a:gd name="T31" fmla="*/ 32 h 36"/>
                <a:gd name="T32" fmla="*/ 14 w 18"/>
                <a:gd name="T33" fmla="*/ 26 h 36"/>
                <a:gd name="T34" fmla="*/ 16 w 18"/>
                <a:gd name="T35" fmla="*/ 20 h 36"/>
                <a:gd name="T36" fmla="*/ 16 w 18"/>
                <a:gd name="T37" fmla="*/ 20 h 36"/>
                <a:gd name="T38" fmla="*/ 18 w 18"/>
                <a:gd name="T39" fmla="*/ 12 h 36"/>
                <a:gd name="T40" fmla="*/ 18 w 18"/>
                <a:gd name="T41" fmla="*/ 8 h 36"/>
                <a:gd name="T42" fmla="*/ 14 w 18"/>
                <a:gd name="T43" fmla="*/ 4 h 36"/>
                <a:gd name="T44" fmla="*/ 10 w 18"/>
                <a:gd name="T45" fmla="*/ 2 h 36"/>
                <a:gd name="T46" fmla="*/ 10 w 18"/>
                <a:gd name="T47" fmla="*/ 2 h 36"/>
                <a:gd name="T48" fmla="*/ 6 w 18"/>
                <a:gd name="T49" fmla="*/ 2 h 36"/>
                <a:gd name="T50" fmla="*/ 10 w 18"/>
                <a:gd name="T51" fmla="*/ 0 h 36"/>
                <a:gd name="T52" fmla="*/ 10 w 18"/>
                <a:gd name="T53" fmla="*/ 0 h 36"/>
                <a:gd name="T54" fmla="*/ 8 w 18"/>
                <a:gd name="T55"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8" h="36">
                  <a:moveTo>
                    <a:pt x="8" y="0"/>
                  </a:moveTo>
                  <a:lnTo>
                    <a:pt x="8" y="0"/>
                  </a:lnTo>
                  <a:lnTo>
                    <a:pt x="6" y="2"/>
                  </a:lnTo>
                  <a:lnTo>
                    <a:pt x="4" y="8"/>
                  </a:lnTo>
                  <a:lnTo>
                    <a:pt x="2" y="18"/>
                  </a:lnTo>
                  <a:lnTo>
                    <a:pt x="2" y="18"/>
                  </a:lnTo>
                  <a:lnTo>
                    <a:pt x="2" y="22"/>
                  </a:lnTo>
                  <a:lnTo>
                    <a:pt x="4" y="26"/>
                  </a:lnTo>
                  <a:lnTo>
                    <a:pt x="4" y="26"/>
                  </a:lnTo>
                  <a:lnTo>
                    <a:pt x="2" y="32"/>
                  </a:lnTo>
                  <a:lnTo>
                    <a:pt x="0" y="36"/>
                  </a:lnTo>
                  <a:lnTo>
                    <a:pt x="0" y="36"/>
                  </a:lnTo>
                  <a:lnTo>
                    <a:pt x="2" y="36"/>
                  </a:lnTo>
                  <a:lnTo>
                    <a:pt x="2" y="36"/>
                  </a:lnTo>
                  <a:lnTo>
                    <a:pt x="8" y="36"/>
                  </a:lnTo>
                  <a:lnTo>
                    <a:pt x="12" y="32"/>
                  </a:lnTo>
                  <a:lnTo>
                    <a:pt x="14" y="26"/>
                  </a:lnTo>
                  <a:lnTo>
                    <a:pt x="16" y="20"/>
                  </a:lnTo>
                  <a:lnTo>
                    <a:pt x="16" y="20"/>
                  </a:lnTo>
                  <a:lnTo>
                    <a:pt x="18" y="12"/>
                  </a:lnTo>
                  <a:lnTo>
                    <a:pt x="18" y="8"/>
                  </a:lnTo>
                  <a:lnTo>
                    <a:pt x="14" y="4"/>
                  </a:lnTo>
                  <a:lnTo>
                    <a:pt x="10" y="2"/>
                  </a:lnTo>
                  <a:lnTo>
                    <a:pt x="10" y="2"/>
                  </a:lnTo>
                  <a:lnTo>
                    <a:pt x="6" y="2"/>
                  </a:lnTo>
                  <a:lnTo>
                    <a:pt x="10" y="0"/>
                  </a:lnTo>
                  <a:lnTo>
                    <a:pt x="10" y="0"/>
                  </a:lnTo>
                  <a:lnTo>
                    <a:pt x="8"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80" name="Freeform 78"/>
            <p:cNvSpPr>
              <a:spLocks/>
            </p:cNvSpPr>
            <p:nvPr/>
          </p:nvSpPr>
          <p:spPr bwMode="auto">
            <a:xfrm>
              <a:off x="2472" y="2312"/>
              <a:ext cx="18" cy="36"/>
            </a:xfrm>
            <a:custGeom>
              <a:avLst/>
              <a:gdLst>
                <a:gd name="T0" fmla="*/ 8 w 18"/>
                <a:gd name="T1" fmla="*/ 0 h 36"/>
                <a:gd name="T2" fmla="*/ 8 w 18"/>
                <a:gd name="T3" fmla="*/ 0 h 36"/>
                <a:gd name="T4" fmla="*/ 6 w 18"/>
                <a:gd name="T5" fmla="*/ 2 h 36"/>
                <a:gd name="T6" fmla="*/ 4 w 18"/>
                <a:gd name="T7" fmla="*/ 8 h 36"/>
                <a:gd name="T8" fmla="*/ 2 w 18"/>
                <a:gd name="T9" fmla="*/ 18 h 36"/>
                <a:gd name="T10" fmla="*/ 2 w 18"/>
                <a:gd name="T11" fmla="*/ 18 h 36"/>
                <a:gd name="T12" fmla="*/ 2 w 18"/>
                <a:gd name="T13" fmla="*/ 22 h 36"/>
                <a:gd name="T14" fmla="*/ 4 w 18"/>
                <a:gd name="T15" fmla="*/ 26 h 36"/>
                <a:gd name="T16" fmla="*/ 4 w 18"/>
                <a:gd name="T17" fmla="*/ 26 h 36"/>
                <a:gd name="T18" fmla="*/ 2 w 18"/>
                <a:gd name="T19" fmla="*/ 32 h 36"/>
                <a:gd name="T20" fmla="*/ 0 w 18"/>
                <a:gd name="T21" fmla="*/ 36 h 36"/>
                <a:gd name="T22" fmla="*/ 0 w 18"/>
                <a:gd name="T23" fmla="*/ 36 h 36"/>
                <a:gd name="T24" fmla="*/ 2 w 18"/>
                <a:gd name="T25" fmla="*/ 36 h 36"/>
                <a:gd name="T26" fmla="*/ 2 w 18"/>
                <a:gd name="T27" fmla="*/ 36 h 36"/>
                <a:gd name="T28" fmla="*/ 8 w 18"/>
                <a:gd name="T29" fmla="*/ 36 h 36"/>
                <a:gd name="T30" fmla="*/ 12 w 18"/>
                <a:gd name="T31" fmla="*/ 32 h 36"/>
                <a:gd name="T32" fmla="*/ 14 w 18"/>
                <a:gd name="T33" fmla="*/ 26 h 36"/>
                <a:gd name="T34" fmla="*/ 16 w 18"/>
                <a:gd name="T35" fmla="*/ 20 h 36"/>
                <a:gd name="T36" fmla="*/ 16 w 18"/>
                <a:gd name="T37" fmla="*/ 20 h 36"/>
                <a:gd name="T38" fmla="*/ 18 w 18"/>
                <a:gd name="T39" fmla="*/ 12 h 36"/>
                <a:gd name="T40" fmla="*/ 18 w 18"/>
                <a:gd name="T41" fmla="*/ 8 h 36"/>
                <a:gd name="T42" fmla="*/ 14 w 18"/>
                <a:gd name="T43" fmla="*/ 4 h 36"/>
                <a:gd name="T44" fmla="*/ 10 w 18"/>
                <a:gd name="T45" fmla="*/ 2 h 36"/>
                <a:gd name="T46" fmla="*/ 10 w 18"/>
                <a:gd name="T47" fmla="*/ 2 h 36"/>
                <a:gd name="T48" fmla="*/ 6 w 18"/>
                <a:gd name="T49" fmla="*/ 2 h 36"/>
                <a:gd name="T50" fmla="*/ 10 w 18"/>
                <a:gd name="T51" fmla="*/ 0 h 36"/>
                <a:gd name="T52" fmla="*/ 10 w 18"/>
                <a:gd name="T53" fmla="*/ 0 h 36"/>
                <a:gd name="T54" fmla="*/ 8 w 18"/>
                <a:gd name="T55"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8" h="36">
                  <a:moveTo>
                    <a:pt x="8" y="0"/>
                  </a:moveTo>
                  <a:lnTo>
                    <a:pt x="8" y="0"/>
                  </a:lnTo>
                  <a:lnTo>
                    <a:pt x="6" y="2"/>
                  </a:lnTo>
                  <a:lnTo>
                    <a:pt x="4" y="8"/>
                  </a:lnTo>
                  <a:lnTo>
                    <a:pt x="2" y="18"/>
                  </a:lnTo>
                  <a:lnTo>
                    <a:pt x="2" y="18"/>
                  </a:lnTo>
                  <a:lnTo>
                    <a:pt x="2" y="22"/>
                  </a:lnTo>
                  <a:lnTo>
                    <a:pt x="4" y="26"/>
                  </a:lnTo>
                  <a:lnTo>
                    <a:pt x="4" y="26"/>
                  </a:lnTo>
                  <a:lnTo>
                    <a:pt x="2" y="32"/>
                  </a:lnTo>
                  <a:lnTo>
                    <a:pt x="0" y="36"/>
                  </a:lnTo>
                  <a:lnTo>
                    <a:pt x="0" y="36"/>
                  </a:lnTo>
                  <a:lnTo>
                    <a:pt x="2" y="36"/>
                  </a:lnTo>
                  <a:lnTo>
                    <a:pt x="2" y="36"/>
                  </a:lnTo>
                  <a:lnTo>
                    <a:pt x="8" y="36"/>
                  </a:lnTo>
                  <a:lnTo>
                    <a:pt x="12" y="32"/>
                  </a:lnTo>
                  <a:lnTo>
                    <a:pt x="14" y="26"/>
                  </a:lnTo>
                  <a:lnTo>
                    <a:pt x="16" y="20"/>
                  </a:lnTo>
                  <a:lnTo>
                    <a:pt x="16" y="20"/>
                  </a:lnTo>
                  <a:lnTo>
                    <a:pt x="18" y="12"/>
                  </a:lnTo>
                  <a:lnTo>
                    <a:pt x="18" y="8"/>
                  </a:lnTo>
                  <a:lnTo>
                    <a:pt x="14" y="4"/>
                  </a:lnTo>
                  <a:lnTo>
                    <a:pt x="10" y="2"/>
                  </a:lnTo>
                  <a:lnTo>
                    <a:pt x="10" y="2"/>
                  </a:lnTo>
                  <a:lnTo>
                    <a:pt x="6" y="2"/>
                  </a:lnTo>
                  <a:lnTo>
                    <a:pt x="10" y="0"/>
                  </a:lnTo>
                  <a:lnTo>
                    <a:pt x="10" y="0"/>
                  </a:lnTo>
                  <a:lnTo>
                    <a:pt x="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81" name="Freeform 79"/>
            <p:cNvSpPr>
              <a:spLocks/>
            </p:cNvSpPr>
            <p:nvPr/>
          </p:nvSpPr>
          <p:spPr bwMode="auto">
            <a:xfrm>
              <a:off x="2430" y="2328"/>
              <a:ext cx="28" cy="24"/>
            </a:xfrm>
            <a:custGeom>
              <a:avLst/>
              <a:gdLst>
                <a:gd name="T0" fmla="*/ 16 w 28"/>
                <a:gd name="T1" fmla="*/ 0 h 24"/>
                <a:gd name="T2" fmla="*/ 16 w 28"/>
                <a:gd name="T3" fmla="*/ 0 h 24"/>
                <a:gd name="T4" fmla="*/ 10 w 28"/>
                <a:gd name="T5" fmla="*/ 0 h 24"/>
                <a:gd name="T6" fmla="*/ 4 w 28"/>
                <a:gd name="T7" fmla="*/ 2 h 24"/>
                <a:gd name="T8" fmla="*/ 4 w 28"/>
                <a:gd name="T9" fmla="*/ 2 h 24"/>
                <a:gd name="T10" fmla="*/ 0 w 28"/>
                <a:gd name="T11" fmla="*/ 4 h 24"/>
                <a:gd name="T12" fmla="*/ 0 w 28"/>
                <a:gd name="T13" fmla="*/ 6 h 24"/>
                <a:gd name="T14" fmla="*/ 6 w 28"/>
                <a:gd name="T15" fmla="*/ 12 h 24"/>
                <a:gd name="T16" fmla="*/ 6 w 28"/>
                <a:gd name="T17" fmla="*/ 12 h 24"/>
                <a:gd name="T18" fmla="*/ 6 w 28"/>
                <a:gd name="T19" fmla="*/ 16 h 24"/>
                <a:gd name="T20" fmla="*/ 8 w 28"/>
                <a:gd name="T21" fmla="*/ 20 h 24"/>
                <a:gd name="T22" fmla="*/ 8 w 28"/>
                <a:gd name="T23" fmla="*/ 24 h 24"/>
                <a:gd name="T24" fmla="*/ 10 w 28"/>
                <a:gd name="T25" fmla="*/ 24 h 24"/>
                <a:gd name="T26" fmla="*/ 10 w 28"/>
                <a:gd name="T27" fmla="*/ 24 h 24"/>
                <a:gd name="T28" fmla="*/ 12 w 28"/>
                <a:gd name="T29" fmla="*/ 24 h 24"/>
                <a:gd name="T30" fmla="*/ 12 w 28"/>
                <a:gd name="T31" fmla="*/ 24 h 24"/>
                <a:gd name="T32" fmla="*/ 14 w 28"/>
                <a:gd name="T33" fmla="*/ 22 h 24"/>
                <a:gd name="T34" fmla="*/ 16 w 28"/>
                <a:gd name="T35" fmla="*/ 18 h 24"/>
                <a:gd name="T36" fmla="*/ 18 w 28"/>
                <a:gd name="T37" fmla="*/ 10 h 24"/>
                <a:gd name="T38" fmla="*/ 18 w 28"/>
                <a:gd name="T39" fmla="*/ 10 h 24"/>
                <a:gd name="T40" fmla="*/ 20 w 28"/>
                <a:gd name="T41" fmla="*/ 10 h 24"/>
                <a:gd name="T42" fmla="*/ 24 w 28"/>
                <a:gd name="T43" fmla="*/ 8 h 24"/>
                <a:gd name="T44" fmla="*/ 28 w 28"/>
                <a:gd name="T45" fmla="*/ 8 h 24"/>
                <a:gd name="T46" fmla="*/ 28 w 28"/>
                <a:gd name="T47" fmla="*/ 6 h 24"/>
                <a:gd name="T48" fmla="*/ 28 w 28"/>
                <a:gd name="T49" fmla="*/ 2 h 24"/>
                <a:gd name="T50" fmla="*/ 28 w 28"/>
                <a:gd name="T51" fmla="*/ 2 h 24"/>
                <a:gd name="T52" fmla="*/ 24 w 28"/>
                <a:gd name="T53" fmla="*/ 0 h 24"/>
                <a:gd name="T54" fmla="*/ 16 w 28"/>
                <a:gd name="T55"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8" h="24">
                  <a:moveTo>
                    <a:pt x="16" y="0"/>
                  </a:moveTo>
                  <a:lnTo>
                    <a:pt x="16" y="0"/>
                  </a:lnTo>
                  <a:lnTo>
                    <a:pt x="10" y="0"/>
                  </a:lnTo>
                  <a:lnTo>
                    <a:pt x="4" y="2"/>
                  </a:lnTo>
                  <a:lnTo>
                    <a:pt x="4" y="2"/>
                  </a:lnTo>
                  <a:lnTo>
                    <a:pt x="0" y="4"/>
                  </a:lnTo>
                  <a:lnTo>
                    <a:pt x="0" y="6"/>
                  </a:lnTo>
                  <a:lnTo>
                    <a:pt x="6" y="12"/>
                  </a:lnTo>
                  <a:lnTo>
                    <a:pt x="6" y="12"/>
                  </a:lnTo>
                  <a:lnTo>
                    <a:pt x="6" y="16"/>
                  </a:lnTo>
                  <a:lnTo>
                    <a:pt x="8" y="20"/>
                  </a:lnTo>
                  <a:lnTo>
                    <a:pt x="8" y="24"/>
                  </a:lnTo>
                  <a:lnTo>
                    <a:pt x="10" y="24"/>
                  </a:lnTo>
                  <a:lnTo>
                    <a:pt x="10" y="24"/>
                  </a:lnTo>
                  <a:lnTo>
                    <a:pt x="12" y="24"/>
                  </a:lnTo>
                  <a:lnTo>
                    <a:pt x="12" y="24"/>
                  </a:lnTo>
                  <a:lnTo>
                    <a:pt x="14" y="22"/>
                  </a:lnTo>
                  <a:lnTo>
                    <a:pt x="16" y="18"/>
                  </a:lnTo>
                  <a:lnTo>
                    <a:pt x="18" y="10"/>
                  </a:lnTo>
                  <a:lnTo>
                    <a:pt x="18" y="10"/>
                  </a:lnTo>
                  <a:lnTo>
                    <a:pt x="20" y="10"/>
                  </a:lnTo>
                  <a:lnTo>
                    <a:pt x="24" y="8"/>
                  </a:lnTo>
                  <a:lnTo>
                    <a:pt x="28" y="8"/>
                  </a:lnTo>
                  <a:lnTo>
                    <a:pt x="28" y="6"/>
                  </a:lnTo>
                  <a:lnTo>
                    <a:pt x="28" y="2"/>
                  </a:lnTo>
                  <a:lnTo>
                    <a:pt x="28" y="2"/>
                  </a:lnTo>
                  <a:lnTo>
                    <a:pt x="24" y="0"/>
                  </a:lnTo>
                  <a:lnTo>
                    <a:pt x="16"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82" name="Freeform 80"/>
            <p:cNvSpPr>
              <a:spLocks/>
            </p:cNvSpPr>
            <p:nvPr/>
          </p:nvSpPr>
          <p:spPr bwMode="auto">
            <a:xfrm>
              <a:off x="2430" y="2328"/>
              <a:ext cx="28" cy="24"/>
            </a:xfrm>
            <a:custGeom>
              <a:avLst/>
              <a:gdLst>
                <a:gd name="T0" fmla="*/ 16 w 28"/>
                <a:gd name="T1" fmla="*/ 0 h 24"/>
                <a:gd name="T2" fmla="*/ 16 w 28"/>
                <a:gd name="T3" fmla="*/ 0 h 24"/>
                <a:gd name="T4" fmla="*/ 10 w 28"/>
                <a:gd name="T5" fmla="*/ 0 h 24"/>
                <a:gd name="T6" fmla="*/ 4 w 28"/>
                <a:gd name="T7" fmla="*/ 2 h 24"/>
                <a:gd name="T8" fmla="*/ 4 w 28"/>
                <a:gd name="T9" fmla="*/ 2 h 24"/>
                <a:gd name="T10" fmla="*/ 0 w 28"/>
                <a:gd name="T11" fmla="*/ 4 h 24"/>
                <a:gd name="T12" fmla="*/ 0 w 28"/>
                <a:gd name="T13" fmla="*/ 6 h 24"/>
                <a:gd name="T14" fmla="*/ 6 w 28"/>
                <a:gd name="T15" fmla="*/ 12 h 24"/>
                <a:gd name="T16" fmla="*/ 6 w 28"/>
                <a:gd name="T17" fmla="*/ 12 h 24"/>
                <a:gd name="T18" fmla="*/ 6 w 28"/>
                <a:gd name="T19" fmla="*/ 16 h 24"/>
                <a:gd name="T20" fmla="*/ 8 w 28"/>
                <a:gd name="T21" fmla="*/ 20 h 24"/>
                <a:gd name="T22" fmla="*/ 8 w 28"/>
                <a:gd name="T23" fmla="*/ 24 h 24"/>
                <a:gd name="T24" fmla="*/ 10 w 28"/>
                <a:gd name="T25" fmla="*/ 24 h 24"/>
                <a:gd name="T26" fmla="*/ 10 w 28"/>
                <a:gd name="T27" fmla="*/ 24 h 24"/>
                <a:gd name="T28" fmla="*/ 12 w 28"/>
                <a:gd name="T29" fmla="*/ 24 h 24"/>
                <a:gd name="T30" fmla="*/ 12 w 28"/>
                <a:gd name="T31" fmla="*/ 24 h 24"/>
                <a:gd name="T32" fmla="*/ 14 w 28"/>
                <a:gd name="T33" fmla="*/ 22 h 24"/>
                <a:gd name="T34" fmla="*/ 16 w 28"/>
                <a:gd name="T35" fmla="*/ 18 h 24"/>
                <a:gd name="T36" fmla="*/ 18 w 28"/>
                <a:gd name="T37" fmla="*/ 10 h 24"/>
                <a:gd name="T38" fmla="*/ 18 w 28"/>
                <a:gd name="T39" fmla="*/ 10 h 24"/>
                <a:gd name="T40" fmla="*/ 20 w 28"/>
                <a:gd name="T41" fmla="*/ 10 h 24"/>
                <a:gd name="T42" fmla="*/ 24 w 28"/>
                <a:gd name="T43" fmla="*/ 8 h 24"/>
                <a:gd name="T44" fmla="*/ 28 w 28"/>
                <a:gd name="T45" fmla="*/ 8 h 24"/>
                <a:gd name="T46" fmla="*/ 28 w 28"/>
                <a:gd name="T47" fmla="*/ 6 h 24"/>
                <a:gd name="T48" fmla="*/ 28 w 28"/>
                <a:gd name="T49" fmla="*/ 2 h 24"/>
                <a:gd name="T50" fmla="*/ 28 w 28"/>
                <a:gd name="T51" fmla="*/ 2 h 24"/>
                <a:gd name="T52" fmla="*/ 24 w 28"/>
                <a:gd name="T53" fmla="*/ 0 h 24"/>
                <a:gd name="T54" fmla="*/ 16 w 28"/>
                <a:gd name="T55"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8" h="24">
                  <a:moveTo>
                    <a:pt x="16" y="0"/>
                  </a:moveTo>
                  <a:lnTo>
                    <a:pt x="16" y="0"/>
                  </a:lnTo>
                  <a:lnTo>
                    <a:pt x="10" y="0"/>
                  </a:lnTo>
                  <a:lnTo>
                    <a:pt x="4" y="2"/>
                  </a:lnTo>
                  <a:lnTo>
                    <a:pt x="4" y="2"/>
                  </a:lnTo>
                  <a:lnTo>
                    <a:pt x="0" y="4"/>
                  </a:lnTo>
                  <a:lnTo>
                    <a:pt x="0" y="6"/>
                  </a:lnTo>
                  <a:lnTo>
                    <a:pt x="6" y="12"/>
                  </a:lnTo>
                  <a:lnTo>
                    <a:pt x="6" y="12"/>
                  </a:lnTo>
                  <a:lnTo>
                    <a:pt x="6" y="16"/>
                  </a:lnTo>
                  <a:lnTo>
                    <a:pt x="8" y="20"/>
                  </a:lnTo>
                  <a:lnTo>
                    <a:pt x="8" y="24"/>
                  </a:lnTo>
                  <a:lnTo>
                    <a:pt x="10" y="24"/>
                  </a:lnTo>
                  <a:lnTo>
                    <a:pt x="10" y="24"/>
                  </a:lnTo>
                  <a:lnTo>
                    <a:pt x="12" y="24"/>
                  </a:lnTo>
                  <a:lnTo>
                    <a:pt x="12" y="24"/>
                  </a:lnTo>
                  <a:lnTo>
                    <a:pt x="14" y="22"/>
                  </a:lnTo>
                  <a:lnTo>
                    <a:pt x="16" y="18"/>
                  </a:lnTo>
                  <a:lnTo>
                    <a:pt x="18" y="10"/>
                  </a:lnTo>
                  <a:lnTo>
                    <a:pt x="18" y="10"/>
                  </a:lnTo>
                  <a:lnTo>
                    <a:pt x="20" y="10"/>
                  </a:lnTo>
                  <a:lnTo>
                    <a:pt x="24" y="8"/>
                  </a:lnTo>
                  <a:lnTo>
                    <a:pt x="28" y="8"/>
                  </a:lnTo>
                  <a:lnTo>
                    <a:pt x="28" y="6"/>
                  </a:lnTo>
                  <a:lnTo>
                    <a:pt x="28" y="2"/>
                  </a:lnTo>
                  <a:lnTo>
                    <a:pt x="28" y="2"/>
                  </a:lnTo>
                  <a:lnTo>
                    <a:pt x="24" y="0"/>
                  </a:lnTo>
                  <a:lnTo>
                    <a:pt x="1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83" name="Freeform 81"/>
            <p:cNvSpPr>
              <a:spLocks/>
            </p:cNvSpPr>
            <p:nvPr/>
          </p:nvSpPr>
          <p:spPr bwMode="auto">
            <a:xfrm>
              <a:off x="1842" y="2342"/>
              <a:ext cx="44" cy="68"/>
            </a:xfrm>
            <a:custGeom>
              <a:avLst/>
              <a:gdLst>
                <a:gd name="T0" fmla="*/ 22 w 44"/>
                <a:gd name="T1" fmla="*/ 0 h 68"/>
                <a:gd name="T2" fmla="*/ 22 w 44"/>
                <a:gd name="T3" fmla="*/ 0 h 68"/>
                <a:gd name="T4" fmla="*/ 20 w 44"/>
                <a:gd name="T5" fmla="*/ 0 h 68"/>
                <a:gd name="T6" fmla="*/ 16 w 44"/>
                <a:gd name="T7" fmla="*/ 6 h 68"/>
                <a:gd name="T8" fmla="*/ 16 w 44"/>
                <a:gd name="T9" fmla="*/ 6 h 68"/>
                <a:gd name="T10" fmla="*/ 8 w 44"/>
                <a:gd name="T11" fmla="*/ 14 h 68"/>
                <a:gd name="T12" fmla="*/ 2 w 44"/>
                <a:gd name="T13" fmla="*/ 24 h 68"/>
                <a:gd name="T14" fmla="*/ 2 w 44"/>
                <a:gd name="T15" fmla="*/ 24 h 68"/>
                <a:gd name="T16" fmla="*/ 0 w 44"/>
                <a:gd name="T17" fmla="*/ 28 h 68"/>
                <a:gd name="T18" fmla="*/ 0 w 44"/>
                <a:gd name="T19" fmla="*/ 30 h 68"/>
                <a:gd name="T20" fmla="*/ 4 w 44"/>
                <a:gd name="T21" fmla="*/ 32 h 68"/>
                <a:gd name="T22" fmla="*/ 6 w 44"/>
                <a:gd name="T23" fmla="*/ 36 h 68"/>
                <a:gd name="T24" fmla="*/ 6 w 44"/>
                <a:gd name="T25" fmla="*/ 36 h 68"/>
                <a:gd name="T26" fmla="*/ 8 w 44"/>
                <a:gd name="T27" fmla="*/ 54 h 68"/>
                <a:gd name="T28" fmla="*/ 12 w 44"/>
                <a:gd name="T29" fmla="*/ 64 h 68"/>
                <a:gd name="T30" fmla="*/ 14 w 44"/>
                <a:gd name="T31" fmla="*/ 66 h 68"/>
                <a:gd name="T32" fmla="*/ 16 w 44"/>
                <a:gd name="T33" fmla="*/ 68 h 68"/>
                <a:gd name="T34" fmla="*/ 16 w 44"/>
                <a:gd name="T35" fmla="*/ 68 h 68"/>
                <a:gd name="T36" fmla="*/ 22 w 44"/>
                <a:gd name="T37" fmla="*/ 64 h 68"/>
                <a:gd name="T38" fmla="*/ 22 w 44"/>
                <a:gd name="T39" fmla="*/ 64 h 68"/>
                <a:gd name="T40" fmla="*/ 26 w 44"/>
                <a:gd name="T41" fmla="*/ 60 h 68"/>
                <a:gd name="T42" fmla="*/ 32 w 44"/>
                <a:gd name="T43" fmla="*/ 54 h 68"/>
                <a:gd name="T44" fmla="*/ 32 w 44"/>
                <a:gd name="T45" fmla="*/ 54 h 68"/>
                <a:gd name="T46" fmla="*/ 42 w 44"/>
                <a:gd name="T47" fmla="*/ 46 h 68"/>
                <a:gd name="T48" fmla="*/ 42 w 44"/>
                <a:gd name="T49" fmla="*/ 46 h 68"/>
                <a:gd name="T50" fmla="*/ 44 w 44"/>
                <a:gd name="T51" fmla="*/ 42 h 68"/>
                <a:gd name="T52" fmla="*/ 44 w 44"/>
                <a:gd name="T53" fmla="*/ 38 h 68"/>
                <a:gd name="T54" fmla="*/ 44 w 44"/>
                <a:gd name="T55" fmla="*/ 28 h 68"/>
                <a:gd name="T56" fmla="*/ 44 w 44"/>
                <a:gd name="T57" fmla="*/ 28 h 68"/>
                <a:gd name="T58" fmla="*/ 38 w 44"/>
                <a:gd name="T59" fmla="*/ 22 h 68"/>
                <a:gd name="T60" fmla="*/ 32 w 44"/>
                <a:gd name="T61" fmla="*/ 14 h 68"/>
                <a:gd name="T62" fmla="*/ 32 w 44"/>
                <a:gd name="T63" fmla="*/ 14 h 68"/>
                <a:gd name="T64" fmla="*/ 28 w 44"/>
                <a:gd name="T65" fmla="*/ 4 h 68"/>
                <a:gd name="T66" fmla="*/ 26 w 44"/>
                <a:gd name="T67" fmla="*/ 0 h 68"/>
                <a:gd name="T68" fmla="*/ 22 w 44"/>
                <a:gd name="T69"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4" h="68">
                  <a:moveTo>
                    <a:pt x="22" y="0"/>
                  </a:moveTo>
                  <a:lnTo>
                    <a:pt x="22" y="0"/>
                  </a:lnTo>
                  <a:lnTo>
                    <a:pt x="20" y="0"/>
                  </a:lnTo>
                  <a:lnTo>
                    <a:pt x="16" y="6"/>
                  </a:lnTo>
                  <a:lnTo>
                    <a:pt x="16" y="6"/>
                  </a:lnTo>
                  <a:lnTo>
                    <a:pt x="8" y="14"/>
                  </a:lnTo>
                  <a:lnTo>
                    <a:pt x="2" y="24"/>
                  </a:lnTo>
                  <a:lnTo>
                    <a:pt x="2" y="24"/>
                  </a:lnTo>
                  <a:lnTo>
                    <a:pt x="0" y="28"/>
                  </a:lnTo>
                  <a:lnTo>
                    <a:pt x="0" y="30"/>
                  </a:lnTo>
                  <a:lnTo>
                    <a:pt x="4" y="32"/>
                  </a:lnTo>
                  <a:lnTo>
                    <a:pt x="6" y="36"/>
                  </a:lnTo>
                  <a:lnTo>
                    <a:pt x="6" y="36"/>
                  </a:lnTo>
                  <a:lnTo>
                    <a:pt x="8" y="54"/>
                  </a:lnTo>
                  <a:lnTo>
                    <a:pt x="12" y="64"/>
                  </a:lnTo>
                  <a:lnTo>
                    <a:pt x="14" y="66"/>
                  </a:lnTo>
                  <a:lnTo>
                    <a:pt x="16" y="68"/>
                  </a:lnTo>
                  <a:lnTo>
                    <a:pt x="16" y="68"/>
                  </a:lnTo>
                  <a:lnTo>
                    <a:pt x="22" y="64"/>
                  </a:lnTo>
                  <a:lnTo>
                    <a:pt x="22" y="64"/>
                  </a:lnTo>
                  <a:lnTo>
                    <a:pt x="26" y="60"/>
                  </a:lnTo>
                  <a:lnTo>
                    <a:pt x="32" y="54"/>
                  </a:lnTo>
                  <a:lnTo>
                    <a:pt x="32" y="54"/>
                  </a:lnTo>
                  <a:lnTo>
                    <a:pt x="42" y="46"/>
                  </a:lnTo>
                  <a:lnTo>
                    <a:pt x="42" y="46"/>
                  </a:lnTo>
                  <a:lnTo>
                    <a:pt x="44" y="42"/>
                  </a:lnTo>
                  <a:lnTo>
                    <a:pt x="44" y="38"/>
                  </a:lnTo>
                  <a:lnTo>
                    <a:pt x="44" y="28"/>
                  </a:lnTo>
                  <a:lnTo>
                    <a:pt x="44" y="28"/>
                  </a:lnTo>
                  <a:lnTo>
                    <a:pt x="38" y="22"/>
                  </a:lnTo>
                  <a:lnTo>
                    <a:pt x="32" y="14"/>
                  </a:lnTo>
                  <a:lnTo>
                    <a:pt x="32" y="14"/>
                  </a:lnTo>
                  <a:lnTo>
                    <a:pt x="28" y="4"/>
                  </a:lnTo>
                  <a:lnTo>
                    <a:pt x="26" y="0"/>
                  </a:lnTo>
                  <a:lnTo>
                    <a:pt x="22"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84" name="Freeform 82"/>
            <p:cNvSpPr>
              <a:spLocks/>
            </p:cNvSpPr>
            <p:nvPr/>
          </p:nvSpPr>
          <p:spPr bwMode="auto">
            <a:xfrm>
              <a:off x="1842" y="2342"/>
              <a:ext cx="44" cy="68"/>
            </a:xfrm>
            <a:custGeom>
              <a:avLst/>
              <a:gdLst>
                <a:gd name="T0" fmla="*/ 22 w 44"/>
                <a:gd name="T1" fmla="*/ 0 h 68"/>
                <a:gd name="T2" fmla="*/ 22 w 44"/>
                <a:gd name="T3" fmla="*/ 0 h 68"/>
                <a:gd name="T4" fmla="*/ 20 w 44"/>
                <a:gd name="T5" fmla="*/ 0 h 68"/>
                <a:gd name="T6" fmla="*/ 16 w 44"/>
                <a:gd name="T7" fmla="*/ 6 h 68"/>
                <a:gd name="T8" fmla="*/ 16 w 44"/>
                <a:gd name="T9" fmla="*/ 6 h 68"/>
                <a:gd name="T10" fmla="*/ 8 w 44"/>
                <a:gd name="T11" fmla="*/ 14 h 68"/>
                <a:gd name="T12" fmla="*/ 2 w 44"/>
                <a:gd name="T13" fmla="*/ 24 h 68"/>
                <a:gd name="T14" fmla="*/ 2 w 44"/>
                <a:gd name="T15" fmla="*/ 24 h 68"/>
                <a:gd name="T16" fmla="*/ 0 w 44"/>
                <a:gd name="T17" fmla="*/ 28 h 68"/>
                <a:gd name="T18" fmla="*/ 0 w 44"/>
                <a:gd name="T19" fmla="*/ 30 h 68"/>
                <a:gd name="T20" fmla="*/ 4 w 44"/>
                <a:gd name="T21" fmla="*/ 32 h 68"/>
                <a:gd name="T22" fmla="*/ 6 w 44"/>
                <a:gd name="T23" fmla="*/ 36 h 68"/>
                <a:gd name="T24" fmla="*/ 6 w 44"/>
                <a:gd name="T25" fmla="*/ 36 h 68"/>
                <a:gd name="T26" fmla="*/ 8 w 44"/>
                <a:gd name="T27" fmla="*/ 54 h 68"/>
                <a:gd name="T28" fmla="*/ 12 w 44"/>
                <a:gd name="T29" fmla="*/ 64 h 68"/>
                <a:gd name="T30" fmla="*/ 14 w 44"/>
                <a:gd name="T31" fmla="*/ 66 h 68"/>
                <a:gd name="T32" fmla="*/ 16 w 44"/>
                <a:gd name="T33" fmla="*/ 68 h 68"/>
                <a:gd name="T34" fmla="*/ 16 w 44"/>
                <a:gd name="T35" fmla="*/ 68 h 68"/>
                <a:gd name="T36" fmla="*/ 22 w 44"/>
                <a:gd name="T37" fmla="*/ 64 h 68"/>
                <a:gd name="T38" fmla="*/ 22 w 44"/>
                <a:gd name="T39" fmla="*/ 64 h 68"/>
                <a:gd name="T40" fmla="*/ 26 w 44"/>
                <a:gd name="T41" fmla="*/ 60 h 68"/>
                <a:gd name="T42" fmla="*/ 32 w 44"/>
                <a:gd name="T43" fmla="*/ 54 h 68"/>
                <a:gd name="T44" fmla="*/ 32 w 44"/>
                <a:gd name="T45" fmla="*/ 54 h 68"/>
                <a:gd name="T46" fmla="*/ 42 w 44"/>
                <a:gd name="T47" fmla="*/ 46 h 68"/>
                <a:gd name="T48" fmla="*/ 42 w 44"/>
                <a:gd name="T49" fmla="*/ 46 h 68"/>
                <a:gd name="T50" fmla="*/ 44 w 44"/>
                <a:gd name="T51" fmla="*/ 42 h 68"/>
                <a:gd name="T52" fmla="*/ 44 w 44"/>
                <a:gd name="T53" fmla="*/ 38 h 68"/>
                <a:gd name="T54" fmla="*/ 44 w 44"/>
                <a:gd name="T55" fmla="*/ 28 h 68"/>
                <a:gd name="T56" fmla="*/ 44 w 44"/>
                <a:gd name="T57" fmla="*/ 28 h 68"/>
                <a:gd name="T58" fmla="*/ 38 w 44"/>
                <a:gd name="T59" fmla="*/ 22 h 68"/>
                <a:gd name="T60" fmla="*/ 32 w 44"/>
                <a:gd name="T61" fmla="*/ 14 h 68"/>
                <a:gd name="T62" fmla="*/ 32 w 44"/>
                <a:gd name="T63" fmla="*/ 14 h 68"/>
                <a:gd name="T64" fmla="*/ 28 w 44"/>
                <a:gd name="T65" fmla="*/ 4 h 68"/>
                <a:gd name="T66" fmla="*/ 26 w 44"/>
                <a:gd name="T67" fmla="*/ 0 h 68"/>
                <a:gd name="T68" fmla="*/ 22 w 44"/>
                <a:gd name="T69"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4" h="68">
                  <a:moveTo>
                    <a:pt x="22" y="0"/>
                  </a:moveTo>
                  <a:lnTo>
                    <a:pt x="22" y="0"/>
                  </a:lnTo>
                  <a:lnTo>
                    <a:pt x="20" y="0"/>
                  </a:lnTo>
                  <a:lnTo>
                    <a:pt x="16" y="6"/>
                  </a:lnTo>
                  <a:lnTo>
                    <a:pt x="16" y="6"/>
                  </a:lnTo>
                  <a:lnTo>
                    <a:pt x="8" y="14"/>
                  </a:lnTo>
                  <a:lnTo>
                    <a:pt x="2" y="24"/>
                  </a:lnTo>
                  <a:lnTo>
                    <a:pt x="2" y="24"/>
                  </a:lnTo>
                  <a:lnTo>
                    <a:pt x="0" y="28"/>
                  </a:lnTo>
                  <a:lnTo>
                    <a:pt x="0" y="30"/>
                  </a:lnTo>
                  <a:lnTo>
                    <a:pt x="4" y="32"/>
                  </a:lnTo>
                  <a:lnTo>
                    <a:pt x="6" y="36"/>
                  </a:lnTo>
                  <a:lnTo>
                    <a:pt x="6" y="36"/>
                  </a:lnTo>
                  <a:lnTo>
                    <a:pt x="8" y="54"/>
                  </a:lnTo>
                  <a:lnTo>
                    <a:pt x="12" y="64"/>
                  </a:lnTo>
                  <a:lnTo>
                    <a:pt x="14" y="66"/>
                  </a:lnTo>
                  <a:lnTo>
                    <a:pt x="16" y="68"/>
                  </a:lnTo>
                  <a:lnTo>
                    <a:pt x="16" y="68"/>
                  </a:lnTo>
                  <a:lnTo>
                    <a:pt x="22" y="64"/>
                  </a:lnTo>
                  <a:lnTo>
                    <a:pt x="22" y="64"/>
                  </a:lnTo>
                  <a:lnTo>
                    <a:pt x="26" y="60"/>
                  </a:lnTo>
                  <a:lnTo>
                    <a:pt x="32" y="54"/>
                  </a:lnTo>
                  <a:lnTo>
                    <a:pt x="32" y="54"/>
                  </a:lnTo>
                  <a:lnTo>
                    <a:pt x="42" y="46"/>
                  </a:lnTo>
                  <a:lnTo>
                    <a:pt x="42" y="46"/>
                  </a:lnTo>
                  <a:lnTo>
                    <a:pt x="44" y="42"/>
                  </a:lnTo>
                  <a:lnTo>
                    <a:pt x="44" y="38"/>
                  </a:lnTo>
                  <a:lnTo>
                    <a:pt x="44" y="28"/>
                  </a:lnTo>
                  <a:lnTo>
                    <a:pt x="44" y="28"/>
                  </a:lnTo>
                  <a:lnTo>
                    <a:pt x="38" y="22"/>
                  </a:lnTo>
                  <a:lnTo>
                    <a:pt x="32" y="14"/>
                  </a:lnTo>
                  <a:lnTo>
                    <a:pt x="32" y="14"/>
                  </a:lnTo>
                  <a:lnTo>
                    <a:pt x="28" y="4"/>
                  </a:lnTo>
                  <a:lnTo>
                    <a:pt x="26" y="0"/>
                  </a:lnTo>
                  <a:lnTo>
                    <a:pt x="2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85" name="Freeform 83"/>
            <p:cNvSpPr>
              <a:spLocks noEditPoints="1"/>
            </p:cNvSpPr>
            <p:nvPr/>
          </p:nvSpPr>
          <p:spPr bwMode="auto">
            <a:xfrm>
              <a:off x="516" y="1084"/>
              <a:ext cx="2872" cy="2022"/>
            </a:xfrm>
            <a:custGeom>
              <a:avLst/>
              <a:gdLst>
                <a:gd name="T0" fmla="*/ 1162 w 2872"/>
                <a:gd name="T1" fmla="*/ 706 h 2022"/>
                <a:gd name="T2" fmla="*/ 1008 w 2872"/>
                <a:gd name="T3" fmla="*/ 728 h 2022"/>
                <a:gd name="T4" fmla="*/ 1054 w 2872"/>
                <a:gd name="T5" fmla="*/ 712 h 2022"/>
                <a:gd name="T6" fmla="*/ 860 w 2872"/>
                <a:gd name="T7" fmla="*/ 640 h 2022"/>
                <a:gd name="T8" fmla="*/ 812 w 2872"/>
                <a:gd name="T9" fmla="*/ 722 h 2022"/>
                <a:gd name="T10" fmla="*/ 844 w 2872"/>
                <a:gd name="T11" fmla="*/ 384 h 2022"/>
                <a:gd name="T12" fmla="*/ 1802 w 2872"/>
                <a:gd name="T13" fmla="*/ 30 h 2022"/>
                <a:gd name="T14" fmla="*/ 1610 w 2872"/>
                <a:gd name="T15" fmla="*/ 96 h 2022"/>
                <a:gd name="T16" fmla="*/ 1514 w 2872"/>
                <a:gd name="T17" fmla="*/ 134 h 2022"/>
                <a:gd name="T18" fmla="*/ 1432 w 2872"/>
                <a:gd name="T19" fmla="*/ 198 h 2022"/>
                <a:gd name="T20" fmla="*/ 1394 w 2872"/>
                <a:gd name="T21" fmla="*/ 112 h 2022"/>
                <a:gd name="T22" fmla="*/ 1296 w 2872"/>
                <a:gd name="T23" fmla="*/ 186 h 2022"/>
                <a:gd name="T24" fmla="*/ 1166 w 2872"/>
                <a:gd name="T25" fmla="*/ 222 h 2022"/>
                <a:gd name="T26" fmla="*/ 1038 w 2872"/>
                <a:gd name="T27" fmla="*/ 244 h 2022"/>
                <a:gd name="T28" fmla="*/ 944 w 2872"/>
                <a:gd name="T29" fmla="*/ 306 h 2022"/>
                <a:gd name="T30" fmla="*/ 990 w 2872"/>
                <a:gd name="T31" fmla="*/ 208 h 2022"/>
                <a:gd name="T32" fmla="*/ 736 w 2872"/>
                <a:gd name="T33" fmla="*/ 170 h 2022"/>
                <a:gd name="T34" fmla="*/ 498 w 2872"/>
                <a:gd name="T35" fmla="*/ 378 h 2022"/>
                <a:gd name="T36" fmla="*/ 610 w 2872"/>
                <a:gd name="T37" fmla="*/ 464 h 2022"/>
                <a:gd name="T38" fmla="*/ 770 w 2872"/>
                <a:gd name="T39" fmla="*/ 256 h 2022"/>
                <a:gd name="T40" fmla="*/ 746 w 2872"/>
                <a:gd name="T41" fmla="*/ 402 h 2022"/>
                <a:gd name="T42" fmla="*/ 646 w 2872"/>
                <a:gd name="T43" fmla="*/ 488 h 2022"/>
                <a:gd name="T44" fmla="*/ 522 w 2872"/>
                <a:gd name="T45" fmla="*/ 474 h 2022"/>
                <a:gd name="T46" fmla="*/ 340 w 2872"/>
                <a:gd name="T47" fmla="*/ 598 h 2022"/>
                <a:gd name="T48" fmla="*/ 262 w 2872"/>
                <a:gd name="T49" fmla="*/ 670 h 2022"/>
                <a:gd name="T50" fmla="*/ 328 w 2872"/>
                <a:gd name="T51" fmla="*/ 782 h 2022"/>
                <a:gd name="T52" fmla="*/ 552 w 2872"/>
                <a:gd name="T53" fmla="*/ 786 h 2022"/>
                <a:gd name="T54" fmla="*/ 610 w 2872"/>
                <a:gd name="T55" fmla="*/ 748 h 2022"/>
                <a:gd name="T56" fmla="*/ 736 w 2872"/>
                <a:gd name="T57" fmla="*/ 822 h 2022"/>
                <a:gd name="T58" fmla="*/ 704 w 2872"/>
                <a:gd name="T59" fmla="*/ 910 h 2022"/>
                <a:gd name="T60" fmla="*/ 468 w 2872"/>
                <a:gd name="T61" fmla="*/ 862 h 2022"/>
                <a:gd name="T62" fmla="*/ 320 w 2872"/>
                <a:gd name="T63" fmla="*/ 822 h 2022"/>
                <a:gd name="T64" fmla="*/ 24 w 2872"/>
                <a:gd name="T65" fmla="*/ 1054 h 2022"/>
                <a:gd name="T66" fmla="*/ 152 w 2872"/>
                <a:gd name="T67" fmla="*/ 1310 h 2022"/>
                <a:gd name="T68" fmla="*/ 312 w 2872"/>
                <a:gd name="T69" fmla="*/ 1420 h 2022"/>
                <a:gd name="T70" fmla="*/ 302 w 2872"/>
                <a:gd name="T71" fmla="*/ 1770 h 2022"/>
                <a:gd name="T72" fmla="*/ 492 w 2872"/>
                <a:gd name="T73" fmla="*/ 1960 h 2022"/>
                <a:gd name="T74" fmla="*/ 726 w 2872"/>
                <a:gd name="T75" fmla="*/ 1540 h 2022"/>
                <a:gd name="T76" fmla="*/ 840 w 2872"/>
                <a:gd name="T77" fmla="*/ 1214 h 2022"/>
                <a:gd name="T78" fmla="*/ 750 w 2872"/>
                <a:gd name="T79" fmla="*/ 930 h 2022"/>
                <a:gd name="T80" fmla="*/ 986 w 2872"/>
                <a:gd name="T81" fmla="*/ 1152 h 2022"/>
                <a:gd name="T82" fmla="*/ 974 w 2872"/>
                <a:gd name="T83" fmla="*/ 954 h 2022"/>
                <a:gd name="T84" fmla="*/ 1204 w 2872"/>
                <a:gd name="T85" fmla="*/ 1016 h 2022"/>
                <a:gd name="T86" fmla="*/ 1360 w 2872"/>
                <a:gd name="T87" fmla="*/ 1208 h 2022"/>
                <a:gd name="T88" fmla="*/ 1558 w 2872"/>
                <a:gd name="T89" fmla="*/ 1168 h 2022"/>
                <a:gd name="T90" fmla="*/ 1636 w 2872"/>
                <a:gd name="T91" fmla="*/ 1304 h 2022"/>
                <a:gd name="T92" fmla="*/ 1750 w 2872"/>
                <a:gd name="T93" fmla="*/ 1086 h 2022"/>
                <a:gd name="T94" fmla="*/ 1942 w 2872"/>
                <a:gd name="T95" fmla="*/ 858 h 2022"/>
                <a:gd name="T96" fmla="*/ 1968 w 2872"/>
                <a:gd name="T97" fmla="*/ 788 h 2022"/>
                <a:gd name="T98" fmla="*/ 2070 w 2872"/>
                <a:gd name="T99" fmla="*/ 866 h 2022"/>
                <a:gd name="T100" fmla="*/ 2224 w 2872"/>
                <a:gd name="T101" fmla="*/ 650 h 2022"/>
                <a:gd name="T102" fmla="*/ 2284 w 2872"/>
                <a:gd name="T103" fmla="*/ 450 h 2022"/>
                <a:gd name="T104" fmla="*/ 2476 w 2872"/>
                <a:gd name="T105" fmla="*/ 400 h 2022"/>
                <a:gd name="T106" fmla="*/ 2482 w 2872"/>
                <a:gd name="T107" fmla="*/ 560 h 2022"/>
                <a:gd name="T108" fmla="*/ 2586 w 2872"/>
                <a:gd name="T109" fmla="*/ 434 h 2022"/>
                <a:gd name="T110" fmla="*/ 2730 w 2872"/>
                <a:gd name="T111" fmla="*/ 344 h 2022"/>
                <a:gd name="T112" fmla="*/ 2818 w 2872"/>
                <a:gd name="T113" fmla="*/ 304 h 2022"/>
                <a:gd name="T114" fmla="*/ 2574 w 2872"/>
                <a:gd name="T115" fmla="*/ 234 h 2022"/>
                <a:gd name="T116" fmla="*/ 2384 w 2872"/>
                <a:gd name="T117" fmla="*/ 174 h 2022"/>
                <a:gd name="T118" fmla="*/ 2248 w 2872"/>
                <a:gd name="T119" fmla="*/ 182 h 2022"/>
                <a:gd name="T120" fmla="*/ 2126 w 2872"/>
                <a:gd name="T121" fmla="*/ 154 h 2022"/>
                <a:gd name="T122" fmla="*/ 1938 w 2872"/>
                <a:gd name="T123" fmla="*/ 120 h 2022"/>
                <a:gd name="T124" fmla="*/ 1860 w 2872"/>
                <a:gd name="T125" fmla="*/ 28 h 20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72" h="2022">
                  <a:moveTo>
                    <a:pt x="632" y="1626"/>
                  </a:moveTo>
                  <a:lnTo>
                    <a:pt x="632" y="1626"/>
                  </a:lnTo>
                  <a:lnTo>
                    <a:pt x="630" y="1626"/>
                  </a:lnTo>
                  <a:lnTo>
                    <a:pt x="630" y="1626"/>
                  </a:lnTo>
                  <a:lnTo>
                    <a:pt x="628" y="1624"/>
                  </a:lnTo>
                  <a:lnTo>
                    <a:pt x="628" y="1620"/>
                  </a:lnTo>
                  <a:lnTo>
                    <a:pt x="630" y="1610"/>
                  </a:lnTo>
                  <a:lnTo>
                    <a:pt x="638" y="1592"/>
                  </a:lnTo>
                  <a:lnTo>
                    <a:pt x="638" y="1592"/>
                  </a:lnTo>
                  <a:lnTo>
                    <a:pt x="640" y="1584"/>
                  </a:lnTo>
                  <a:lnTo>
                    <a:pt x="640" y="1572"/>
                  </a:lnTo>
                  <a:lnTo>
                    <a:pt x="644" y="1562"/>
                  </a:lnTo>
                  <a:lnTo>
                    <a:pt x="646" y="1558"/>
                  </a:lnTo>
                  <a:lnTo>
                    <a:pt x="648" y="1558"/>
                  </a:lnTo>
                  <a:lnTo>
                    <a:pt x="648" y="1558"/>
                  </a:lnTo>
                  <a:lnTo>
                    <a:pt x="650" y="1558"/>
                  </a:lnTo>
                  <a:lnTo>
                    <a:pt x="650" y="1558"/>
                  </a:lnTo>
                  <a:lnTo>
                    <a:pt x="652" y="1558"/>
                  </a:lnTo>
                  <a:lnTo>
                    <a:pt x="652" y="1562"/>
                  </a:lnTo>
                  <a:lnTo>
                    <a:pt x="650" y="1574"/>
                  </a:lnTo>
                  <a:lnTo>
                    <a:pt x="646" y="1592"/>
                  </a:lnTo>
                  <a:lnTo>
                    <a:pt x="646" y="1592"/>
                  </a:lnTo>
                  <a:lnTo>
                    <a:pt x="642" y="1612"/>
                  </a:lnTo>
                  <a:lnTo>
                    <a:pt x="638" y="1622"/>
                  </a:lnTo>
                  <a:lnTo>
                    <a:pt x="636" y="1624"/>
                  </a:lnTo>
                  <a:lnTo>
                    <a:pt x="632" y="1626"/>
                  </a:lnTo>
                  <a:close/>
                  <a:moveTo>
                    <a:pt x="646" y="1450"/>
                  </a:moveTo>
                  <a:lnTo>
                    <a:pt x="646" y="1450"/>
                  </a:lnTo>
                  <a:lnTo>
                    <a:pt x="644" y="1450"/>
                  </a:lnTo>
                  <a:lnTo>
                    <a:pt x="642" y="1448"/>
                  </a:lnTo>
                  <a:lnTo>
                    <a:pt x="642" y="1442"/>
                  </a:lnTo>
                  <a:lnTo>
                    <a:pt x="644" y="1428"/>
                  </a:lnTo>
                  <a:lnTo>
                    <a:pt x="644" y="1428"/>
                  </a:lnTo>
                  <a:lnTo>
                    <a:pt x="646" y="1420"/>
                  </a:lnTo>
                  <a:lnTo>
                    <a:pt x="650" y="1412"/>
                  </a:lnTo>
                  <a:lnTo>
                    <a:pt x="650" y="1412"/>
                  </a:lnTo>
                  <a:lnTo>
                    <a:pt x="660" y="1402"/>
                  </a:lnTo>
                  <a:lnTo>
                    <a:pt x="668" y="1398"/>
                  </a:lnTo>
                  <a:lnTo>
                    <a:pt x="674" y="1396"/>
                  </a:lnTo>
                  <a:lnTo>
                    <a:pt x="674" y="1396"/>
                  </a:lnTo>
                  <a:lnTo>
                    <a:pt x="676" y="1398"/>
                  </a:lnTo>
                  <a:lnTo>
                    <a:pt x="680" y="1404"/>
                  </a:lnTo>
                  <a:lnTo>
                    <a:pt x="680" y="1404"/>
                  </a:lnTo>
                  <a:lnTo>
                    <a:pt x="678" y="1408"/>
                  </a:lnTo>
                  <a:lnTo>
                    <a:pt x="676" y="1412"/>
                  </a:lnTo>
                  <a:lnTo>
                    <a:pt x="670" y="1420"/>
                  </a:lnTo>
                  <a:lnTo>
                    <a:pt x="670" y="1420"/>
                  </a:lnTo>
                  <a:lnTo>
                    <a:pt x="664" y="1426"/>
                  </a:lnTo>
                  <a:lnTo>
                    <a:pt x="658" y="1434"/>
                  </a:lnTo>
                  <a:lnTo>
                    <a:pt x="658" y="1434"/>
                  </a:lnTo>
                  <a:lnTo>
                    <a:pt x="658" y="1442"/>
                  </a:lnTo>
                  <a:lnTo>
                    <a:pt x="656" y="1446"/>
                  </a:lnTo>
                  <a:lnTo>
                    <a:pt x="652" y="1448"/>
                  </a:lnTo>
                  <a:lnTo>
                    <a:pt x="652" y="1448"/>
                  </a:lnTo>
                  <a:lnTo>
                    <a:pt x="646" y="1450"/>
                  </a:lnTo>
                  <a:close/>
                  <a:moveTo>
                    <a:pt x="1162" y="706"/>
                  </a:moveTo>
                  <a:lnTo>
                    <a:pt x="1162" y="706"/>
                  </a:lnTo>
                  <a:lnTo>
                    <a:pt x="1162" y="706"/>
                  </a:lnTo>
                  <a:lnTo>
                    <a:pt x="1152" y="704"/>
                  </a:lnTo>
                  <a:lnTo>
                    <a:pt x="1148" y="702"/>
                  </a:lnTo>
                  <a:lnTo>
                    <a:pt x="1146" y="698"/>
                  </a:lnTo>
                  <a:lnTo>
                    <a:pt x="1146" y="698"/>
                  </a:lnTo>
                  <a:lnTo>
                    <a:pt x="1146" y="686"/>
                  </a:lnTo>
                  <a:lnTo>
                    <a:pt x="1150" y="676"/>
                  </a:lnTo>
                  <a:lnTo>
                    <a:pt x="1150" y="676"/>
                  </a:lnTo>
                  <a:lnTo>
                    <a:pt x="1156" y="672"/>
                  </a:lnTo>
                  <a:lnTo>
                    <a:pt x="1160" y="670"/>
                  </a:lnTo>
                  <a:lnTo>
                    <a:pt x="1160" y="670"/>
                  </a:lnTo>
                  <a:lnTo>
                    <a:pt x="1164" y="664"/>
                  </a:lnTo>
                  <a:lnTo>
                    <a:pt x="1168" y="660"/>
                  </a:lnTo>
                  <a:lnTo>
                    <a:pt x="1168" y="660"/>
                  </a:lnTo>
                  <a:lnTo>
                    <a:pt x="1174" y="654"/>
                  </a:lnTo>
                  <a:lnTo>
                    <a:pt x="1180" y="650"/>
                  </a:lnTo>
                  <a:lnTo>
                    <a:pt x="1180" y="650"/>
                  </a:lnTo>
                  <a:lnTo>
                    <a:pt x="1184" y="652"/>
                  </a:lnTo>
                  <a:lnTo>
                    <a:pt x="1184" y="656"/>
                  </a:lnTo>
                  <a:lnTo>
                    <a:pt x="1184" y="656"/>
                  </a:lnTo>
                  <a:lnTo>
                    <a:pt x="1184" y="662"/>
                  </a:lnTo>
                  <a:lnTo>
                    <a:pt x="1184" y="668"/>
                  </a:lnTo>
                  <a:lnTo>
                    <a:pt x="1184" y="668"/>
                  </a:lnTo>
                  <a:lnTo>
                    <a:pt x="1188" y="672"/>
                  </a:lnTo>
                  <a:lnTo>
                    <a:pt x="1190" y="676"/>
                  </a:lnTo>
                  <a:lnTo>
                    <a:pt x="1190" y="676"/>
                  </a:lnTo>
                  <a:lnTo>
                    <a:pt x="1190" y="682"/>
                  </a:lnTo>
                  <a:lnTo>
                    <a:pt x="1190" y="688"/>
                  </a:lnTo>
                  <a:lnTo>
                    <a:pt x="1190" y="688"/>
                  </a:lnTo>
                  <a:lnTo>
                    <a:pt x="1184" y="694"/>
                  </a:lnTo>
                  <a:lnTo>
                    <a:pt x="1178" y="698"/>
                  </a:lnTo>
                  <a:lnTo>
                    <a:pt x="1162" y="706"/>
                  </a:lnTo>
                  <a:close/>
                  <a:moveTo>
                    <a:pt x="1052" y="818"/>
                  </a:moveTo>
                  <a:lnTo>
                    <a:pt x="1052" y="818"/>
                  </a:lnTo>
                  <a:lnTo>
                    <a:pt x="1046" y="818"/>
                  </a:lnTo>
                  <a:lnTo>
                    <a:pt x="1046" y="818"/>
                  </a:lnTo>
                  <a:lnTo>
                    <a:pt x="1030" y="816"/>
                  </a:lnTo>
                  <a:lnTo>
                    <a:pt x="1024" y="816"/>
                  </a:lnTo>
                  <a:lnTo>
                    <a:pt x="1016" y="814"/>
                  </a:lnTo>
                  <a:lnTo>
                    <a:pt x="1016" y="814"/>
                  </a:lnTo>
                  <a:lnTo>
                    <a:pt x="1010" y="808"/>
                  </a:lnTo>
                  <a:lnTo>
                    <a:pt x="1006" y="800"/>
                  </a:lnTo>
                  <a:lnTo>
                    <a:pt x="1006" y="800"/>
                  </a:lnTo>
                  <a:lnTo>
                    <a:pt x="1006" y="796"/>
                  </a:lnTo>
                  <a:lnTo>
                    <a:pt x="1006" y="792"/>
                  </a:lnTo>
                  <a:lnTo>
                    <a:pt x="1010" y="784"/>
                  </a:lnTo>
                  <a:lnTo>
                    <a:pt x="1010" y="784"/>
                  </a:lnTo>
                  <a:lnTo>
                    <a:pt x="1010" y="776"/>
                  </a:lnTo>
                  <a:lnTo>
                    <a:pt x="1012" y="772"/>
                  </a:lnTo>
                  <a:lnTo>
                    <a:pt x="1014" y="766"/>
                  </a:lnTo>
                  <a:lnTo>
                    <a:pt x="1014" y="766"/>
                  </a:lnTo>
                  <a:lnTo>
                    <a:pt x="1020" y="758"/>
                  </a:lnTo>
                  <a:lnTo>
                    <a:pt x="1022" y="750"/>
                  </a:lnTo>
                  <a:lnTo>
                    <a:pt x="1022" y="746"/>
                  </a:lnTo>
                  <a:lnTo>
                    <a:pt x="1020" y="744"/>
                  </a:lnTo>
                  <a:lnTo>
                    <a:pt x="1014" y="736"/>
                  </a:lnTo>
                  <a:lnTo>
                    <a:pt x="1014" y="736"/>
                  </a:lnTo>
                  <a:lnTo>
                    <a:pt x="1010" y="732"/>
                  </a:lnTo>
                  <a:lnTo>
                    <a:pt x="1008" y="728"/>
                  </a:lnTo>
                  <a:lnTo>
                    <a:pt x="1006" y="720"/>
                  </a:lnTo>
                  <a:lnTo>
                    <a:pt x="1006" y="720"/>
                  </a:lnTo>
                  <a:lnTo>
                    <a:pt x="1002" y="714"/>
                  </a:lnTo>
                  <a:lnTo>
                    <a:pt x="998" y="708"/>
                  </a:lnTo>
                  <a:lnTo>
                    <a:pt x="998" y="708"/>
                  </a:lnTo>
                  <a:lnTo>
                    <a:pt x="998" y="702"/>
                  </a:lnTo>
                  <a:lnTo>
                    <a:pt x="998" y="698"/>
                  </a:lnTo>
                  <a:lnTo>
                    <a:pt x="998" y="698"/>
                  </a:lnTo>
                  <a:lnTo>
                    <a:pt x="994" y="690"/>
                  </a:lnTo>
                  <a:lnTo>
                    <a:pt x="994" y="686"/>
                  </a:lnTo>
                  <a:lnTo>
                    <a:pt x="994" y="680"/>
                  </a:lnTo>
                  <a:lnTo>
                    <a:pt x="994" y="680"/>
                  </a:lnTo>
                  <a:lnTo>
                    <a:pt x="994" y="678"/>
                  </a:lnTo>
                  <a:lnTo>
                    <a:pt x="994" y="678"/>
                  </a:lnTo>
                  <a:lnTo>
                    <a:pt x="1000" y="674"/>
                  </a:lnTo>
                  <a:lnTo>
                    <a:pt x="1004" y="668"/>
                  </a:lnTo>
                  <a:lnTo>
                    <a:pt x="1010" y="664"/>
                  </a:lnTo>
                  <a:lnTo>
                    <a:pt x="1016" y="658"/>
                  </a:lnTo>
                  <a:lnTo>
                    <a:pt x="1016" y="658"/>
                  </a:lnTo>
                  <a:lnTo>
                    <a:pt x="1022" y="654"/>
                  </a:lnTo>
                  <a:lnTo>
                    <a:pt x="1028" y="654"/>
                  </a:lnTo>
                  <a:lnTo>
                    <a:pt x="1040" y="652"/>
                  </a:lnTo>
                  <a:lnTo>
                    <a:pt x="1040" y="652"/>
                  </a:lnTo>
                  <a:lnTo>
                    <a:pt x="1044" y="652"/>
                  </a:lnTo>
                  <a:lnTo>
                    <a:pt x="1048" y="650"/>
                  </a:lnTo>
                  <a:lnTo>
                    <a:pt x="1056" y="644"/>
                  </a:lnTo>
                  <a:lnTo>
                    <a:pt x="1056" y="644"/>
                  </a:lnTo>
                  <a:lnTo>
                    <a:pt x="1062" y="640"/>
                  </a:lnTo>
                  <a:lnTo>
                    <a:pt x="1070" y="640"/>
                  </a:lnTo>
                  <a:lnTo>
                    <a:pt x="1070" y="640"/>
                  </a:lnTo>
                  <a:lnTo>
                    <a:pt x="1074" y="640"/>
                  </a:lnTo>
                  <a:lnTo>
                    <a:pt x="1080" y="644"/>
                  </a:lnTo>
                  <a:lnTo>
                    <a:pt x="1082" y="648"/>
                  </a:lnTo>
                  <a:lnTo>
                    <a:pt x="1086" y="652"/>
                  </a:lnTo>
                  <a:lnTo>
                    <a:pt x="1086" y="652"/>
                  </a:lnTo>
                  <a:lnTo>
                    <a:pt x="1088" y="656"/>
                  </a:lnTo>
                  <a:lnTo>
                    <a:pt x="1086" y="662"/>
                  </a:lnTo>
                  <a:lnTo>
                    <a:pt x="1084" y="668"/>
                  </a:lnTo>
                  <a:lnTo>
                    <a:pt x="1080" y="672"/>
                  </a:lnTo>
                  <a:lnTo>
                    <a:pt x="1080" y="672"/>
                  </a:lnTo>
                  <a:lnTo>
                    <a:pt x="1076" y="674"/>
                  </a:lnTo>
                  <a:lnTo>
                    <a:pt x="1072" y="674"/>
                  </a:lnTo>
                  <a:lnTo>
                    <a:pt x="1064" y="674"/>
                  </a:lnTo>
                  <a:lnTo>
                    <a:pt x="1064" y="674"/>
                  </a:lnTo>
                  <a:lnTo>
                    <a:pt x="1058" y="678"/>
                  </a:lnTo>
                  <a:lnTo>
                    <a:pt x="1056" y="680"/>
                  </a:lnTo>
                  <a:lnTo>
                    <a:pt x="1054" y="684"/>
                  </a:lnTo>
                  <a:lnTo>
                    <a:pt x="1048" y="688"/>
                  </a:lnTo>
                  <a:lnTo>
                    <a:pt x="1048" y="688"/>
                  </a:lnTo>
                  <a:lnTo>
                    <a:pt x="1044" y="688"/>
                  </a:lnTo>
                  <a:lnTo>
                    <a:pt x="1038" y="688"/>
                  </a:lnTo>
                  <a:lnTo>
                    <a:pt x="1036" y="690"/>
                  </a:lnTo>
                  <a:lnTo>
                    <a:pt x="1036" y="696"/>
                  </a:lnTo>
                  <a:lnTo>
                    <a:pt x="1036" y="696"/>
                  </a:lnTo>
                  <a:lnTo>
                    <a:pt x="1040" y="700"/>
                  </a:lnTo>
                  <a:lnTo>
                    <a:pt x="1042" y="702"/>
                  </a:lnTo>
                  <a:lnTo>
                    <a:pt x="1048" y="708"/>
                  </a:lnTo>
                  <a:lnTo>
                    <a:pt x="1054" y="712"/>
                  </a:lnTo>
                  <a:lnTo>
                    <a:pt x="1054" y="716"/>
                  </a:lnTo>
                  <a:lnTo>
                    <a:pt x="1054" y="722"/>
                  </a:lnTo>
                  <a:lnTo>
                    <a:pt x="1054" y="722"/>
                  </a:lnTo>
                  <a:lnTo>
                    <a:pt x="1062" y="724"/>
                  </a:lnTo>
                  <a:lnTo>
                    <a:pt x="1068" y="726"/>
                  </a:lnTo>
                  <a:lnTo>
                    <a:pt x="1068" y="726"/>
                  </a:lnTo>
                  <a:lnTo>
                    <a:pt x="1070" y="728"/>
                  </a:lnTo>
                  <a:lnTo>
                    <a:pt x="1070" y="730"/>
                  </a:lnTo>
                  <a:lnTo>
                    <a:pt x="1068" y="732"/>
                  </a:lnTo>
                  <a:lnTo>
                    <a:pt x="1070" y="736"/>
                  </a:lnTo>
                  <a:lnTo>
                    <a:pt x="1070" y="736"/>
                  </a:lnTo>
                  <a:lnTo>
                    <a:pt x="1076" y="738"/>
                  </a:lnTo>
                  <a:lnTo>
                    <a:pt x="1084" y="740"/>
                  </a:lnTo>
                  <a:lnTo>
                    <a:pt x="1090" y="742"/>
                  </a:lnTo>
                  <a:lnTo>
                    <a:pt x="1092" y="744"/>
                  </a:lnTo>
                  <a:lnTo>
                    <a:pt x="1092" y="748"/>
                  </a:lnTo>
                  <a:lnTo>
                    <a:pt x="1092" y="748"/>
                  </a:lnTo>
                  <a:lnTo>
                    <a:pt x="1092" y="752"/>
                  </a:lnTo>
                  <a:lnTo>
                    <a:pt x="1090" y="754"/>
                  </a:lnTo>
                  <a:lnTo>
                    <a:pt x="1082" y="756"/>
                  </a:lnTo>
                  <a:lnTo>
                    <a:pt x="1082" y="756"/>
                  </a:lnTo>
                  <a:lnTo>
                    <a:pt x="1076" y="754"/>
                  </a:lnTo>
                  <a:lnTo>
                    <a:pt x="1076" y="754"/>
                  </a:lnTo>
                  <a:lnTo>
                    <a:pt x="1070" y="754"/>
                  </a:lnTo>
                  <a:lnTo>
                    <a:pt x="1070" y="754"/>
                  </a:lnTo>
                  <a:lnTo>
                    <a:pt x="1066" y="754"/>
                  </a:lnTo>
                  <a:lnTo>
                    <a:pt x="1066" y="754"/>
                  </a:lnTo>
                  <a:lnTo>
                    <a:pt x="1060" y="756"/>
                  </a:lnTo>
                  <a:lnTo>
                    <a:pt x="1056" y="758"/>
                  </a:lnTo>
                  <a:lnTo>
                    <a:pt x="1056" y="762"/>
                  </a:lnTo>
                  <a:lnTo>
                    <a:pt x="1056" y="762"/>
                  </a:lnTo>
                  <a:lnTo>
                    <a:pt x="1058" y="766"/>
                  </a:lnTo>
                  <a:lnTo>
                    <a:pt x="1060" y="766"/>
                  </a:lnTo>
                  <a:lnTo>
                    <a:pt x="1068" y="768"/>
                  </a:lnTo>
                  <a:lnTo>
                    <a:pt x="1068" y="768"/>
                  </a:lnTo>
                  <a:lnTo>
                    <a:pt x="1068" y="770"/>
                  </a:lnTo>
                  <a:lnTo>
                    <a:pt x="1066" y="774"/>
                  </a:lnTo>
                  <a:lnTo>
                    <a:pt x="1062" y="780"/>
                  </a:lnTo>
                  <a:lnTo>
                    <a:pt x="1062" y="780"/>
                  </a:lnTo>
                  <a:lnTo>
                    <a:pt x="1062" y="788"/>
                  </a:lnTo>
                  <a:lnTo>
                    <a:pt x="1062" y="796"/>
                  </a:lnTo>
                  <a:lnTo>
                    <a:pt x="1062" y="796"/>
                  </a:lnTo>
                  <a:lnTo>
                    <a:pt x="1060" y="806"/>
                  </a:lnTo>
                  <a:lnTo>
                    <a:pt x="1058" y="814"/>
                  </a:lnTo>
                  <a:lnTo>
                    <a:pt x="1058" y="814"/>
                  </a:lnTo>
                  <a:lnTo>
                    <a:pt x="1052" y="818"/>
                  </a:lnTo>
                  <a:close/>
                  <a:moveTo>
                    <a:pt x="854" y="678"/>
                  </a:moveTo>
                  <a:lnTo>
                    <a:pt x="854" y="678"/>
                  </a:lnTo>
                  <a:lnTo>
                    <a:pt x="854" y="676"/>
                  </a:lnTo>
                  <a:lnTo>
                    <a:pt x="854" y="672"/>
                  </a:lnTo>
                  <a:lnTo>
                    <a:pt x="850" y="668"/>
                  </a:lnTo>
                  <a:lnTo>
                    <a:pt x="846" y="664"/>
                  </a:lnTo>
                  <a:lnTo>
                    <a:pt x="844" y="658"/>
                  </a:lnTo>
                  <a:lnTo>
                    <a:pt x="844" y="658"/>
                  </a:lnTo>
                  <a:lnTo>
                    <a:pt x="846" y="654"/>
                  </a:lnTo>
                  <a:lnTo>
                    <a:pt x="848" y="648"/>
                  </a:lnTo>
                  <a:lnTo>
                    <a:pt x="854" y="644"/>
                  </a:lnTo>
                  <a:lnTo>
                    <a:pt x="860" y="640"/>
                  </a:lnTo>
                  <a:lnTo>
                    <a:pt x="860" y="640"/>
                  </a:lnTo>
                  <a:lnTo>
                    <a:pt x="864" y="640"/>
                  </a:lnTo>
                  <a:lnTo>
                    <a:pt x="872" y="640"/>
                  </a:lnTo>
                  <a:lnTo>
                    <a:pt x="884" y="638"/>
                  </a:lnTo>
                  <a:lnTo>
                    <a:pt x="884" y="638"/>
                  </a:lnTo>
                  <a:lnTo>
                    <a:pt x="894" y="634"/>
                  </a:lnTo>
                  <a:lnTo>
                    <a:pt x="898" y="632"/>
                  </a:lnTo>
                  <a:lnTo>
                    <a:pt x="904" y="632"/>
                  </a:lnTo>
                  <a:lnTo>
                    <a:pt x="904" y="632"/>
                  </a:lnTo>
                  <a:lnTo>
                    <a:pt x="906" y="632"/>
                  </a:lnTo>
                  <a:lnTo>
                    <a:pt x="908" y="634"/>
                  </a:lnTo>
                  <a:lnTo>
                    <a:pt x="908" y="634"/>
                  </a:lnTo>
                  <a:lnTo>
                    <a:pt x="910" y="638"/>
                  </a:lnTo>
                  <a:lnTo>
                    <a:pt x="908" y="642"/>
                  </a:lnTo>
                  <a:lnTo>
                    <a:pt x="902" y="648"/>
                  </a:lnTo>
                  <a:lnTo>
                    <a:pt x="896" y="652"/>
                  </a:lnTo>
                  <a:lnTo>
                    <a:pt x="880" y="660"/>
                  </a:lnTo>
                  <a:lnTo>
                    <a:pt x="874" y="664"/>
                  </a:lnTo>
                  <a:lnTo>
                    <a:pt x="870" y="668"/>
                  </a:lnTo>
                  <a:lnTo>
                    <a:pt x="870" y="668"/>
                  </a:lnTo>
                  <a:lnTo>
                    <a:pt x="868" y="674"/>
                  </a:lnTo>
                  <a:lnTo>
                    <a:pt x="870" y="676"/>
                  </a:lnTo>
                  <a:lnTo>
                    <a:pt x="878" y="682"/>
                  </a:lnTo>
                  <a:lnTo>
                    <a:pt x="878" y="682"/>
                  </a:lnTo>
                  <a:lnTo>
                    <a:pt x="886" y="686"/>
                  </a:lnTo>
                  <a:lnTo>
                    <a:pt x="890" y="692"/>
                  </a:lnTo>
                  <a:lnTo>
                    <a:pt x="900" y="706"/>
                  </a:lnTo>
                  <a:lnTo>
                    <a:pt x="900" y="706"/>
                  </a:lnTo>
                  <a:lnTo>
                    <a:pt x="908" y="712"/>
                  </a:lnTo>
                  <a:lnTo>
                    <a:pt x="916" y="716"/>
                  </a:lnTo>
                  <a:lnTo>
                    <a:pt x="916" y="716"/>
                  </a:lnTo>
                  <a:lnTo>
                    <a:pt x="918" y="720"/>
                  </a:lnTo>
                  <a:lnTo>
                    <a:pt x="918" y="722"/>
                  </a:lnTo>
                  <a:lnTo>
                    <a:pt x="918" y="722"/>
                  </a:lnTo>
                  <a:lnTo>
                    <a:pt x="916" y="730"/>
                  </a:lnTo>
                  <a:lnTo>
                    <a:pt x="912" y="732"/>
                  </a:lnTo>
                  <a:lnTo>
                    <a:pt x="900" y="738"/>
                  </a:lnTo>
                  <a:lnTo>
                    <a:pt x="900" y="738"/>
                  </a:lnTo>
                  <a:lnTo>
                    <a:pt x="888" y="742"/>
                  </a:lnTo>
                  <a:lnTo>
                    <a:pt x="882" y="744"/>
                  </a:lnTo>
                  <a:lnTo>
                    <a:pt x="876" y="746"/>
                  </a:lnTo>
                  <a:lnTo>
                    <a:pt x="876" y="746"/>
                  </a:lnTo>
                  <a:lnTo>
                    <a:pt x="870" y="744"/>
                  </a:lnTo>
                  <a:lnTo>
                    <a:pt x="870" y="744"/>
                  </a:lnTo>
                  <a:lnTo>
                    <a:pt x="862" y="740"/>
                  </a:lnTo>
                  <a:lnTo>
                    <a:pt x="854" y="736"/>
                  </a:lnTo>
                  <a:lnTo>
                    <a:pt x="848" y="730"/>
                  </a:lnTo>
                  <a:lnTo>
                    <a:pt x="840" y="728"/>
                  </a:lnTo>
                  <a:lnTo>
                    <a:pt x="840" y="728"/>
                  </a:lnTo>
                  <a:lnTo>
                    <a:pt x="836" y="726"/>
                  </a:lnTo>
                  <a:lnTo>
                    <a:pt x="836" y="726"/>
                  </a:lnTo>
                  <a:lnTo>
                    <a:pt x="830" y="728"/>
                  </a:lnTo>
                  <a:lnTo>
                    <a:pt x="830" y="728"/>
                  </a:lnTo>
                  <a:lnTo>
                    <a:pt x="824" y="728"/>
                  </a:lnTo>
                  <a:lnTo>
                    <a:pt x="824" y="728"/>
                  </a:lnTo>
                  <a:lnTo>
                    <a:pt x="820" y="728"/>
                  </a:lnTo>
                  <a:lnTo>
                    <a:pt x="820" y="728"/>
                  </a:lnTo>
                  <a:lnTo>
                    <a:pt x="812" y="722"/>
                  </a:lnTo>
                  <a:lnTo>
                    <a:pt x="808" y="720"/>
                  </a:lnTo>
                  <a:lnTo>
                    <a:pt x="804" y="720"/>
                  </a:lnTo>
                  <a:lnTo>
                    <a:pt x="804" y="720"/>
                  </a:lnTo>
                  <a:lnTo>
                    <a:pt x="804" y="720"/>
                  </a:lnTo>
                  <a:lnTo>
                    <a:pt x="804" y="720"/>
                  </a:lnTo>
                  <a:lnTo>
                    <a:pt x="794" y="722"/>
                  </a:lnTo>
                  <a:lnTo>
                    <a:pt x="786" y="726"/>
                  </a:lnTo>
                  <a:lnTo>
                    <a:pt x="776" y="732"/>
                  </a:lnTo>
                  <a:lnTo>
                    <a:pt x="766" y="734"/>
                  </a:lnTo>
                  <a:lnTo>
                    <a:pt x="766" y="734"/>
                  </a:lnTo>
                  <a:lnTo>
                    <a:pt x="766" y="734"/>
                  </a:lnTo>
                  <a:lnTo>
                    <a:pt x="766" y="734"/>
                  </a:lnTo>
                  <a:lnTo>
                    <a:pt x="758" y="732"/>
                  </a:lnTo>
                  <a:lnTo>
                    <a:pt x="758" y="732"/>
                  </a:lnTo>
                  <a:lnTo>
                    <a:pt x="750" y="730"/>
                  </a:lnTo>
                  <a:lnTo>
                    <a:pt x="750" y="730"/>
                  </a:lnTo>
                  <a:lnTo>
                    <a:pt x="748" y="730"/>
                  </a:lnTo>
                  <a:lnTo>
                    <a:pt x="748" y="730"/>
                  </a:lnTo>
                  <a:lnTo>
                    <a:pt x="748" y="730"/>
                  </a:lnTo>
                  <a:lnTo>
                    <a:pt x="748" y="730"/>
                  </a:lnTo>
                  <a:lnTo>
                    <a:pt x="744" y="728"/>
                  </a:lnTo>
                  <a:lnTo>
                    <a:pt x="744" y="728"/>
                  </a:lnTo>
                  <a:lnTo>
                    <a:pt x="742" y="722"/>
                  </a:lnTo>
                  <a:lnTo>
                    <a:pt x="740" y="718"/>
                  </a:lnTo>
                  <a:lnTo>
                    <a:pt x="740" y="714"/>
                  </a:lnTo>
                  <a:lnTo>
                    <a:pt x="744" y="708"/>
                  </a:lnTo>
                  <a:lnTo>
                    <a:pt x="750" y="700"/>
                  </a:lnTo>
                  <a:lnTo>
                    <a:pt x="758" y="690"/>
                  </a:lnTo>
                  <a:lnTo>
                    <a:pt x="758" y="690"/>
                  </a:lnTo>
                  <a:lnTo>
                    <a:pt x="764" y="680"/>
                  </a:lnTo>
                  <a:lnTo>
                    <a:pt x="768" y="668"/>
                  </a:lnTo>
                  <a:lnTo>
                    <a:pt x="774" y="658"/>
                  </a:lnTo>
                  <a:lnTo>
                    <a:pt x="784" y="648"/>
                  </a:lnTo>
                  <a:lnTo>
                    <a:pt x="784" y="648"/>
                  </a:lnTo>
                  <a:lnTo>
                    <a:pt x="792" y="644"/>
                  </a:lnTo>
                  <a:lnTo>
                    <a:pt x="802" y="642"/>
                  </a:lnTo>
                  <a:lnTo>
                    <a:pt x="802" y="642"/>
                  </a:lnTo>
                  <a:lnTo>
                    <a:pt x="806" y="644"/>
                  </a:lnTo>
                  <a:lnTo>
                    <a:pt x="806" y="644"/>
                  </a:lnTo>
                  <a:lnTo>
                    <a:pt x="810" y="648"/>
                  </a:lnTo>
                  <a:lnTo>
                    <a:pt x="810" y="652"/>
                  </a:lnTo>
                  <a:lnTo>
                    <a:pt x="808" y="658"/>
                  </a:lnTo>
                  <a:lnTo>
                    <a:pt x="808" y="664"/>
                  </a:lnTo>
                  <a:lnTo>
                    <a:pt x="808" y="664"/>
                  </a:lnTo>
                  <a:lnTo>
                    <a:pt x="808" y="668"/>
                  </a:lnTo>
                  <a:lnTo>
                    <a:pt x="812" y="674"/>
                  </a:lnTo>
                  <a:lnTo>
                    <a:pt x="812" y="674"/>
                  </a:lnTo>
                  <a:lnTo>
                    <a:pt x="816" y="678"/>
                  </a:lnTo>
                  <a:lnTo>
                    <a:pt x="820" y="680"/>
                  </a:lnTo>
                  <a:lnTo>
                    <a:pt x="820" y="680"/>
                  </a:lnTo>
                  <a:lnTo>
                    <a:pt x="824" y="680"/>
                  </a:lnTo>
                  <a:lnTo>
                    <a:pt x="824" y="680"/>
                  </a:lnTo>
                  <a:lnTo>
                    <a:pt x="848" y="678"/>
                  </a:lnTo>
                  <a:lnTo>
                    <a:pt x="848" y="678"/>
                  </a:lnTo>
                  <a:lnTo>
                    <a:pt x="854" y="678"/>
                  </a:lnTo>
                  <a:close/>
                  <a:moveTo>
                    <a:pt x="848" y="386"/>
                  </a:moveTo>
                  <a:lnTo>
                    <a:pt x="848" y="386"/>
                  </a:lnTo>
                  <a:lnTo>
                    <a:pt x="844" y="384"/>
                  </a:lnTo>
                  <a:lnTo>
                    <a:pt x="840" y="378"/>
                  </a:lnTo>
                  <a:lnTo>
                    <a:pt x="838" y="374"/>
                  </a:lnTo>
                  <a:lnTo>
                    <a:pt x="836" y="368"/>
                  </a:lnTo>
                  <a:lnTo>
                    <a:pt x="836" y="368"/>
                  </a:lnTo>
                  <a:lnTo>
                    <a:pt x="832" y="364"/>
                  </a:lnTo>
                  <a:lnTo>
                    <a:pt x="832" y="360"/>
                  </a:lnTo>
                  <a:lnTo>
                    <a:pt x="832" y="360"/>
                  </a:lnTo>
                  <a:lnTo>
                    <a:pt x="838" y="354"/>
                  </a:lnTo>
                  <a:lnTo>
                    <a:pt x="842" y="352"/>
                  </a:lnTo>
                  <a:lnTo>
                    <a:pt x="846" y="350"/>
                  </a:lnTo>
                  <a:lnTo>
                    <a:pt x="846" y="350"/>
                  </a:lnTo>
                  <a:lnTo>
                    <a:pt x="848" y="352"/>
                  </a:lnTo>
                  <a:lnTo>
                    <a:pt x="848" y="352"/>
                  </a:lnTo>
                  <a:lnTo>
                    <a:pt x="852" y="354"/>
                  </a:lnTo>
                  <a:lnTo>
                    <a:pt x="854" y="358"/>
                  </a:lnTo>
                  <a:lnTo>
                    <a:pt x="854" y="358"/>
                  </a:lnTo>
                  <a:lnTo>
                    <a:pt x="860" y="362"/>
                  </a:lnTo>
                  <a:lnTo>
                    <a:pt x="864" y="364"/>
                  </a:lnTo>
                  <a:lnTo>
                    <a:pt x="864" y="364"/>
                  </a:lnTo>
                  <a:lnTo>
                    <a:pt x="866" y="370"/>
                  </a:lnTo>
                  <a:lnTo>
                    <a:pt x="866" y="376"/>
                  </a:lnTo>
                  <a:lnTo>
                    <a:pt x="860" y="382"/>
                  </a:lnTo>
                  <a:lnTo>
                    <a:pt x="852" y="384"/>
                  </a:lnTo>
                  <a:lnTo>
                    <a:pt x="852" y="384"/>
                  </a:lnTo>
                  <a:lnTo>
                    <a:pt x="848" y="386"/>
                  </a:lnTo>
                  <a:close/>
                  <a:moveTo>
                    <a:pt x="912" y="364"/>
                  </a:moveTo>
                  <a:lnTo>
                    <a:pt x="912" y="364"/>
                  </a:lnTo>
                  <a:lnTo>
                    <a:pt x="898" y="350"/>
                  </a:lnTo>
                  <a:lnTo>
                    <a:pt x="898" y="350"/>
                  </a:lnTo>
                  <a:lnTo>
                    <a:pt x="896" y="344"/>
                  </a:lnTo>
                  <a:lnTo>
                    <a:pt x="896" y="340"/>
                  </a:lnTo>
                  <a:lnTo>
                    <a:pt x="898" y="336"/>
                  </a:lnTo>
                  <a:lnTo>
                    <a:pt x="900" y="334"/>
                  </a:lnTo>
                  <a:lnTo>
                    <a:pt x="900" y="334"/>
                  </a:lnTo>
                  <a:lnTo>
                    <a:pt x="902" y="336"/>
                  </a:lnTo>
                  <a:lnTo>
                    <a:pt x="906" y="338"/>
                  </a:lnTo>
                  <a:lnTo>
                    <a:pt x="906" y="338"/>
                  </a:lnTo>
                  <a:lnTo>
                    <a:pt x="910" y="344"/>
                  </a:lnTo>
                  <a:lnTo>
                    <a:pt x="916" y="352"/>
                  </a:lnTo>
                  <a:lnTo>
                    <a:pt x="916" y="356"/>
                  </a:lnTo>
                  <a:lnTo>
                    <a:pt x="916" y="360"/>
                  </a:lnTo>
                  <a:lnTo>
                    <a:pt x="916" y="362"/>
                  </a:lnTo>
                  <a:lnTo>
                    <a:pt x="912" y="364"/>
                  </a:lnTo>
                  <a:lnTo>
                    <a:pt x="912" y="364"/>
                  </a:lnTo>
                  <a:close/>
                  <a:moveTo>
                    <a:pt x="1848" y="0"/>
                  </a:moveTo>
                  <a:lnTo>
                    <a:pt x="1848" y="0"/>
                  </a:lnTo>
                  <a:lnTo>
                    <a:pt x="1842" y="2"/>
                  </a:lnTo>
                  <a:lnTo>
                    <a:pt x="1836" y="4"/>
                  </a:lnTo>
                  <a:lnTo>
                    <a:pt x="1836" y="4"/>
                  </a:lnTo>
                  <a:lnTo>
                    <a:pt x="1826" y="8"/>
                  </a:lnTo>
                  <a:lnTo>
                    <a:pt x="1814" y="12"/>
                  </a:lnTo>
                  <a:lnTo>
                    <a:pt x="1814" y="12"/>
                  </a:lnTo>
                  <a:lnTo>
                    <a:pt x="1806" y="16"/>
                  </a:lnTo>
                  <a:lnTo>
                    <a:pt x="1802" y="24"/>
                  </a:lnTo>
                  <a:lnTo>
                    <a:pt x="1802" y="24"/>
                  </a:lnTo>
                  <a:lnTo>
                    <a:pt x="1802" y="26"/>
                  </a:lnTo>
                  <a:lnTo>
                    <a:pt x="1802" y="30"/>
                  </a:lnTo>
                  <a:lnTo>
                    <a:pt x="1802" y="30"/>
                  </a:lnTo>
                  <a:lnTo>
                    <a:pt x="1794" y="38"/>
                  </a:lnTo>
                  <a:lnTo>
                    <a:pt x="1794" y="38"/>
                  </a:lnTo>
                  <a:lnTo>
                    <a:pt x="1790" y="38"/>
                  </a:lnTo>
                  <a:lnTo>
                    <a:pt x="1790" y="38"/>
                  </a:lnTo>
                  <a:lnTo>
                    <a:pt x="1786" y="38"/>
                  </a:lnTo>
                  <a:lnTo>
                    <a:pt x="1786" y="38"/>
                  </a:lnTo>
                  <a:lnTo>
                    <a:pt x="1780" y="36"/>
                  </a:lnTo>
                  <a:lnTo>
                    <a:pt x="1780" y="36"/>
                  </a:lnTo>
                  <a:lnTo>
                    <a:pt x="1774" y="38"/>
                  </a:lnTo>
                  <a:lnTo>
                    <a:pt x="1774" y="38"/>
                  </a:lnTo>
                  <a:lnTo>
                    <a:pt x="1770" y="42"/>
                  </a:lnTo>
                  <a:lnTo>
                    <a:pt x="1768" y="44"/>
                  </a:lnTo>
                  <a:lnTo>
                    <a:pt x="1766" y="46"/>
                  </a:lnTo>
                  <a:lnTo>
                    <a:pt x="1758" y="48"/>
                  </a:lnTo>
                  <a:lnTo>
                    <a:pt x="1758" y="48"/>
                  </a:lnTo>
                  <a:lnTo>
                    <a:pt x="1748" y="50"/>
                  </a:lnTo>
                  <a:lnTo>
                    <a:pt x="1736" y="50"/>
                  </a:lnTo>
                  <a:lnTo>
                    <a:pt x="1736" y="50"/>
                  </a:lnTo>
                  <a:lnTo>
                    <a:pt x="1736" y="50"/>
                  </a:lnTo>
                  <a:lnTo>
                    <a:pt x="1736" y="50"/>
                  </a:lnTo>
                  <a:lnTo>
                    <a:pt x="1732" y="50"/>
                  </a:lnTo>
                  <a:lnTo>
                    <a:pt x="1728" y="48"/>
                  </a:lnTo>
                  <a:lnTo>
                    <a:pt x="1722" y="42"/>
                  </a:lnTo>
                  <a:lnTo>
                    <a:pt x="1722" y="42"/>
                  </a:lnTo>
                  <a:lnTo>
                    <a:pt x="1718" y="40"/>
                  </a:lnTo>
                  <a:lnTo>
                    <a:pt x="1714" y="38"/>
                  </a:lnTo>
                  <a:lnTo>
                    <a:pt x="1714" y="38"/>
                  </a:lnTo>
                  <a:lnTo>
                    <a:pt x="1708" y="40"/>
                  </a:lnTo>
                  <a:lnTo>
                    <a:pt x="1702" y="44"/>
                  </a:lnTo>
                  <a:lnTo>
                    <a:pt x="1702" y="44"/>
                  </a:lnTo>
                  <a:lnTo>
                    <a:pt x="1696" y="48"/>
                  </a:lnTo>
                  <a:lnTo>
                    <a:pt x="1688" y="50"/>
                  </a:lnTo>
                  <a:lnTo>
                    <a:pt x="1688" y="50"/>
                  </a:lnTo>
                  <a:lnTo>
                    <a:pt x="1686" y="50"/>
                  </a:lnTo>
                  <a:lnTo>
                    <a:pt x="1686" y="50"/>
                  </a:lnTo>
                  <a:lnTo>
                    <a:pt x="1678" y="48"/>
                  </a:lnTo>
                  <a:lnTo>
                    <a:pt x="1670" y="46"/>
                  </a:lnTo>
                  <a:lnTo>
                    <a:pt x="1670" y="46"/>
                  </a:lnTo>
                  <a:lnTo>
                    <a:pt x="1662" y="48"/>
                  </a:lnTo>
                  <a:lnTo>
                    <a:pt x="1662" y="48"/>
                  </a:lnTo>
                  <a:lnTo>
                    <a:pt x="1654" y="56"/>
                  </a:lnTo>
                  <a:lnTo>
                    <a:pt x="1646" y="62"/>
                  </a:lnTo>
                  <a:lnTo>
                    <a:pt x="1646" y="62"/>
                  </a:lnTo>
                  <a:lnTo>
                    <a:pt x="1634" y="68"/>
                  </a:lnTo>
                  <a:lnTo>
                    <a:pt x="1622" y="72"/>
                  </a:lnTo>
                  <a:lnTo>
                    <a:pt x="1622" y="72"/>
                  </a:lnTo>
                  <a:lnTo>
                    <a:pt x="1616" y="74"/>
                  </a:lnTo>
                  <a:lnTo>
                    <a:pt x="1610" y="76"/>
                  </a:lnTo>
                  <a:lnTo>
                    <a:pt x="1608" y="76"/>
                  </a:lnTo>
                  <a:lnTo>
                    <a:pt x="1606" y="80"/>
                  </a:lnTo>
                  <a:lnTo>
                    <a:pt x="1606" y="82"/>
                  </a:lnTo>
                  <a:lnTo>
                    <a:pt x="1608" y="86"/>
                  </a:lnTo>
                  <a:lnTo>
                    <a:pt x="1608" y="86"/>
                  </a:lnTo>
                  <a:lnTo>
                    <a:pt x="1616" y="92"/>
                  </a:lnTo>
                  <a:lnTo>
                    <a:pt x="1618" y="94"/>
                  </a:lnTo>
                  <a:lnTo>
                    <a:pt x="1612" y="96"/>
                  </a:lnTo>
                  <a:lnTo>
                    <a:pt x="1612" y="96"/>
                  </a:lnTo>
                  <a:lnTo>
                    <a:pt x="1610" y="96"/>
                  </a:lnTo>
                  <a:lnTo>
                    <a:pt x="1610" y="96"/>
                  </a:lnTo>
                  <a:lnTo>
                    <a:pt x="1602" y="94"/>
                  </a:lnTo>
                  <a:lnTo>
                    <a:pt x="1594" y="92"/>
                  </a:lnTo>
                  <a:lnTo>
                    <a:pt x="1594" y="92"/>
                  </a:lnTo>
                  <a:lnTo>
                    <a:pt x="1588" y="92"/>
                  </a:lnTo>
                  <a:lnTo>
                    <a:pt x="1588" y="92"/>
                  </a:lnTo>
                  <a:lnTo>
                    <a:pt x="1580" y="96"/>
                  </a:lnTo>
                  <a:lnTo>
                    <a:pt x="1572" y="98"/>
                  </a:lnTo>
                  <a:lnTo>
                    <a:pt x="1572" y="98"/>
                  </a:lnTo>
                  <a:lnTo>
                    <a:pt x="1564" y="96"/>
                  </a:lnTo>
                  <a:lnTo>
                    <a:pt x="1564" y="96"/>
                  </a:lnTo>
                  <a:lnTo>
                    <a:pt x="1538" y="86"/>
                  </a:lnTo>
                  <a:lnTo>
                    <a:pt x="1538" y="86"/>
                  </a:lnTo>
                  <a:lnTo>
                    <a:pt x="1538" y="86"/>
                  </a:lnTo>
                  <a:lnTo>
                    <a:pt x="1538" y="86"/>
                  </a:lnTo>
                  <a:lnTo>
                    <a:pt x="1534" y="90"/>
                  </a:lnTo>
                  <a:lnTo>
                    <a:pt x="1530" y="96"/>
                  </a:lnTo>
                  <a:lnTo>
                    <a:pt x="1524" y="108"/>
                  </a:lnTo>
                  <a:lnTo>
                    <a:pt x="1524" y="108"/>
                  </a:lnTo>
                  <a:lnTo>
                    <a:pt x="1518" y="112"/>
                  </a:lnTo>
                  <a:lnTo>
                    <a:pt x="1514" y="116"/>
                  </a:lnTo>
                  <a:lnTo>
                    <a:pt x="1514" y="116"/>
                  </a:lnTo>
                  <a:lnTo>
                    <a:pt x="1516" y="120"/>
                  </a:lnTo>
                  <a:lnTo>
                    <a:pt x="1518" y="122"/>
                  </a:lnTo>
                  <a:lnTo>
                    <a:pt x="1528" y="128"/>
                  </a:lnTo>
                  <a:lnTo>
                    <a:pt x="1528" y="128"/>
                  </a:lnTo>
                  <a:lnTo>
                    <a:pt x="1538" y="130"/>
                  </a:lnTo>
                  <a:lnTo>
                    <a:pt x="1540" y="132"/>
                  </a:lnTo>
                  <a:lnTo>
                    <a:pt x="1542" y="136"/>
                  </a:lnTo>
                  <a:lnTo>
                    <a:pt x="1542" y="136"/>
                  </a:lnTo>
                  <a:lnTo>
                    <a:pt x="1546" y="144"/>
                  </a:lnTo>
                  <a:lnTo>
                    <a:pt x="1552" y="150"/>
                  </a:lnTo>
                  <a:lnTo>
                    <a:pt x="1552" y="150"/>
                  </a:lnTo>
                  <a:lnTo>
                    <a:pt x="1558" y="156"/>
                  </a:lnTo>
                  <a:lnTo>
                    <a:pt x="1560" y="160"/>
                  </a:lnTo>
                  <a:lnTo>
                    <a:pt x="1560" y="166"/>
                  </a:lnTo>
                  <a:lnTo>
                    <a:pt x="1560" y="166"/>
                  </a:lnTo>
                  <a:lnTo>
                    <a:pt x="1558" y="174"/>
                  </a:lnTo>
                  <a:lnTo>
                    <a:pt x="1554" y="182"/>
                  </a:lnTo>
                  <a:lnTo>
                    <a:pt x="1554" y="182"/>
                  </a:lnTo>
                  <a:lnTo>
                    <a:pt x="1550" y="188"/>
                  </a:lnTo>
                  <a:lnTo>
                    <a:pt x="1548" y="190"/>
                  </a:lnTo>
                  <a:lnTo>
                    <a:pt x="1548" y="194"/>
                  </a:lnTo>
                  <a:lnTo>
                    <a:pt x="1548" y="194"/>
                  </a:lnTo>
                  <a:lnTo>
                    <a:pt x="1546" y="190"/>
                  </a:lnTo>
                  <a:lnTo>
                    <a:pt x="1546" y="184"/>
                  </a:lnTo>
                  <a:lnTo>
                    <a:pt x="1552" y="172"/>
                  </a:lnTo>
                  <a:lnTo>
                    <a:pt x="1556" y="168"/>
                  </a:lnTo>
                  <a:lnTo>
                    <a:pt x="1556" y="162"/>
                  </a:lnTo>
                  <a:lnTo>
                    <a:pt x="1554" y="158"/>
                  </a:lnTo>
                  <a:lnTo>
                    <a:pt x="1544" y="156"/>
                  </a:lnTo>
                  <a:lnTo>
                    <a:pt x="1544" y="156"/>
                  </a:lnTo>
                  <a:lnTo>
                    <a:pt x="1538" y="152"/>
                  </a:lnTo>
                  <a:lnTo>
                    <a:pt x="1534" y="150"/>
                  </a:lnTo>
                  <a:lnTo>
                    <a:pt x="1530" y="146"/>
                  </a:lnTo>
                  <a:lnTo>
                    <a:pt x="1526" y="140"/>
                  </a:lnTo>
                  <a:lnTo>
                    <a:pt x="1526" y="140"/>
                  </a:lnTo>
                  <a:lnTo>
                    <a:pt x="1514" y="134"/>
                  </a:lnTo>
                  <a:lnTo>
                    <a:pt x="1500" y="128"/>
                  </a:lnTo>
                  <a:lnTo>
                    <a:pt x="1500" y="128"/>
                  </a:lnTo>
                  <a:lnTo>
                    <a:pt x="1498" y="138"/>
                  </a:lnTo>
                  <a:lnTo>
                    <a:pt x="1498" y="142"/>
                  </a:lnTo>
                  <a:lnTo>
                    <a:pt x="1494" y="144"/>
                  </a:lnTo>
                  <a:lnTo>
                    <a:pt x="1494" y="144"/>
                  </a:lnTo>
                  <a:lnTo>
                    <a:pt x="1492" y="144"/>
                  </a:lnTo>
                  <a:lnTo>
                    <a:pt x="1492" y="144"/>
                  </a:lnTo>
                  <a:lnTo>
                    <a:pt x="1490" y="144"/>
                  </a:lnTo>
                  <a:lnTo>
                    <a:pt x="1488" y="142"/>
                  </a:lnTo>
                  <a:lnTo>
                    <a:pt x="1488" y="142"/>
                  </a:lnTo>
                  <a:lnTo>
                    <a:pt x="1484" y="138"/>
                  </a:lnTo>
                  <a:lnTo>
                    <a:pt x="1480" y="138"/>
                  </a:lnTo>
                  <a:lnTo>
                    <a:pt x="1480" y="138"/>
                  </a:lnTo>
                  <a:lnTo>
                    <a:pt x="1478" y="138"/>
                  </a:lnTo>
                  <a:lnTo>
                    <a:pt x="1478" y="138"/>
                  </a:lnTo>
                  <a:lnTo>
                    <a:pt x="1476" y="140"/>
                  </a:lnTo>
                  <a:lnTo>
                    <a:pt x="1476" y="142"/>
                  </a:lnTo>
                  <a:lnTo>
                    <a:pt x="1476" y="146"/>
                  </a:lnTo>
                  <a:lnTo>
                    <a:pt x="1474" y="150"/>
                  </a:lnTo>
                  <a:lnTo>
                    <a:pt x="1470" y="150"/>
                  </a:lnTo>
                  <a:lnTo>
                    <a:pt x="1470" y="150"/>
                  </a:lnTo>
                  <a:lnTo>
                    <a:pt x="1470" y="150"/>
                  </a:lnTo>
                  <a:lnTo>
                    <a:pt x="1470" y="150"/>
                  </a:lnTo>
                  <a:lnTo>
                    <a:pt x="1466" y="150"/>
                  </a:lnTo>
                  <a:lnTo>
                    <a:pt x="1462" y="146"/>
                  </a:lnTo>
                  <a:lnTo>
                    <a:pt x="1458" y="140"/>
                  </a:lnTo>
                  <a:lnTo>
                    <a:pt x="1458" y="140"/>
                  </a:lnTo>
                  <a:lnTo>
                    <a:pt x="1462" y="132"/>
                  </a:lnTo>
                  <a:lnTo>
                    <a:pt x="1464" y="128"/>
                  </a:lnTo>
                  <a:lnTo>
                    <a:pt x="1462" y="124"/>
                  </a:lnTo>
                  <a:lnTo>
                    <a:pt x="1462" y="124"/>
                  </a:lnTo>
                  <a:lnTo>
                    <a:pt x="1460" y="122"/>
                  </a:lnTo>
                  <a:lnTo>
                    <a:pt x="1460" y="122"/>
                  </a:lnTo>
                  <a:lnTo>
                    <a:pt x="1460" y="122"/>
                  </a:lnTo>
                  <a:lnTo>
                    <a:pt x="1456" y="122"/>
                  </a:lnTo>
                  <a:lnTo>
                    <a:pt x="1454" y="124"/>
                  </a:lnTo>
                  <a:lnTo>
                    <a:pt x="1448" y="130"/>
                  </a:lnTo>
                  <a:lnTo>
                    <a:pt x="1448" y="130"/>
                  </a:lnTo>
                  <a:lnTo>
                    <a:pt x="1442" y="138"/>
                  </a:lnTo>
                  <a:lnTo>
                    <a:pt x="1436" y="144"/>
                  </a:lnTo>
                  <a:lnTo>
                    <a:pt x="1436" y="144"/>
                  </a:lnTo>
                  <a:lnTo>
                    <a:pt x="1428" y="150"/>
                  </a:lnTo>
                  <a:lnTo>
                    <a:pt x="1426" y="152"/>
                  </a:lnTo>
                  <a:lnTo>
                    <a:pt x="1422" y="156"/>
                  </a:lnTo>
                  <a:lnTo>
                    <a:pt x="1422" y="156"/>
                  </a:lnTo>
                  <a:lnTo>
                    <a:pt x="1428" y="160"/>
                  </a:lnTo>
                  <a:lnTo>
                    <a:pt x="1434" y="166"/>
                  </a:lnTo>
                  <a:lnTo>
                    <a:pt x="1434" y="166"/>
                  </a:lnTo>
                  <a:lnTo>
                    <a:pt x="1436" y="170"/>
                  </a:lnTo>
                  <a:lnTo>
                    <a:pt x="1436" y="172"/>
                  </a:lnTo>
                  <a:lnTo>
                    <a:pt x="1430" y="178"/>
                  </a:lnTo>
                  <a:lnTo>
                    <a:pt x="1430" y="178"/>
                  </a:lnTo>
                  <a:lnTo>
                    <a:pt x="1426" y="184"/>
                  </a:lnTo>
                  <a:lnTo>
                    <a:pt x="1424" y="186"/>
                  </a:lnTo>
                  <a:lnTo>
                    <a:pt x="1424" y="190"/>
                  </a:lnTo>
                  <a:lnTo>
                    <a:pt x="1426" y="192"/>
                  </a:lnTo>
                  <a:lnTo>
                    <a:pt x="1432" y="198"/>
                  </a:lnTo>
                  <a:lnTo>
                    <a:pt x="1438" y="206"/>
                  </a:lnTo>
                  <a:lnTo>
                    <a:pt x="1438" y="206"/>
                  </a:lnTo>
                  <a:lnTo>
                    <a:pt x="1434" y="212"/>
                  </a:lnTo>
                  <a:lnTo>
                    <a:pt x="1430" y="218"/>
                  </a:lnTo>
                  <a:lnTo>
                    <a:pt x="1426" y="234"/>
                  </a:lnTo>
                  <a:lnTo>
                    <a:pt x="1426" y="234"/>
                  </a:lnTo>
                  <a:lnTo>
                    <a:pt x="1424" y="240"/>
                  </a:lnTo>
                  <a:lnTo>
                    <a:pt x="1416" y="246"/>
                  </a:lnTo>
                  <a:lnTo>
                    <a:pt x="1408" y="250"/>
                  </a:lnTo>
                  <a:lnTo>
                    <a:pt x="1400" y="252"/>
                  </a:lnTo>
                  <a:lnTo>
                    <a:pt x="1400" y="252"/>
                  </a:lnTo>
                  <a:lnTo>
                    <a:pt x="1398" y="252"/>
                  </a:lnTo>
                  <a:lnTo>
                    <a:pt x="1398" y="252"/>
                  </a:lnTo>
                  <a:lnTo>
                    <a:pt x="1406" y="246"/>
                  </a:lnTo>
                  <a:lnTo>
                    <a:pt x="1412" y="240"/>
                  </a:lnTo>
                  <a:lnTo>
                    <a:pt x="1416" y="232"/>
                  </a:lnTo>
                  <a:lnTo>
                    <a:pt x="1420" y="224"/>
                  </a:lnTo>
                  <a:lnTo>
                    <a:pt x="1420" y="224"/>
                  </a:lnTo>
                  <a:lnTo>
                    <a:pt x="1420" y="220"/>
                  </a:lnTo>
                  <a:lnTo>
                    <a:pt x="1420" y="216"/>
                  </a:lnTo>
                  <a:lnTo>
                    <a:pt x="1416" y="210"/>
                  </a:lnTo>
                  <a:lnTo>
                    <a:pt x="1412" y="206"/>
                  </a:lnTo>
                  <a:lnTo>
                    <a:pt x="1408" y="198"/>
                  </a:lnTo>
                  <a:lnTo>
                    <a:pt x="1408" y="198"/>
                  </a:lnTo>
                  <a:lnTo>
                    <a:pt x="1410" y="188"/>
                  </a:lnTo>
                  <a:lnTo>
                    <a:pt x="1414" y="178"/>
                  </a:lnTo>
                  <a:lnTo>
                    <a:pt x="1414" y="178"/>
                  </a:lnTo>
                  <a:lnTo>
                    <a:pt x="1418" y="170"/>
                  </a:lnTo>
                  <a:lnTo>
                    <a:pt x="1418" y="166"/>
                  </a:lnTo>
                  <a:lnTo>
                    <a:pt x="1414" y="162"/>
                  </a:lnTo>
                  <a:lnTo>
                    <a:pt x="1414" y="162"/>
                  </a:lnTo>
                  <a:lnTo>
                    <a:pt x="1408" y="154"/>
                  </a:lnTo>
                  <a:lnTo>
                    <a:pt x="1406" y="150"/>
                  </a:lnTo>
                  <a:lnTo>
                    <a:pt x="1408" y="146"/>
                  </a:lnTo>
                  <a:lnTo>
                    <a:pt x="1408" y="146"/>
                  </a:lnTo>
                  <a:lnTo>
                    <a:pt x="1414" y="142"/>
                  </a:lnTo>
                  <a:lnTo>
                    <a:pt x="1420" y="140"/>
                  </a:lnTo>
                  <a:lnTo>
                    <a:pt x="1428" y="138"/>
                  </a:lnTo>
                  <a:lnTo>
                    <a:pt x="1432" y="134"/>
                  </a:lnTo>
                  <a:lnTo>
                    <a:pt x="1432" y="134"/>
                  </a:lnTo>
                  <a:lnTo>
                    <a:pt x="1434" y="130"/>
                  </a:lnTo>
                  <a:lnTo>
                    <a:pt x="1432" y="126"/>
                  </a:lnTo>
                  <a:lnTo>
                    <a:pt x="1428" y="118"/>
                  </a:lnTo>
                  <a:lnTo>
                    <a:pt x="1428" y="118"/>
                  </a:lnTo>
                  <a:lnTo>
                    <a:pt x="1426" y="114"/>
                  </a:lnTo>
                  <a:lnTo>
                    <a:pt x="1426" y="110"/>
                  </a:lnTo>
                  <a:lnTo>
                    <a:pt x="1424" y="106"/>
                  </a:lnTo>
                  <a:lnTo>
                    <a:pt x="1422" y="104"/>
                  </a:lnTo>
                  <a:lnTo>
                    <a:pt x="1422" y="104"/>
                  </a:lnTo>
                  <a:lnTo>
                    <a:pt x="1420" y="102"/>
                  </a:lnTo>
                  <a:lnTo>
                    <a:pt x="1416" y="100"/>
                  </a:lnTo>
                  <a:lnTo>
                    <a:pt x="1416" y="100"/>
                  </a:lnTo>
                  <a:lnTo>
                    <a:pt x="1412" y="102"/>
                  </a:lnTo>
                  <a:lnTo>
                    <a:pt x="1406" y="106"/>
                  </a:lnTo>
                  <a:lnTo>
                    <a:pt x="1402" y="110"/>
                  </a:lnTo>
                  <a:lnTo>
                    <a:pt x="1396" y="112"/>
                  </a:lnTo>
                  <a:lnTo>
                    <a:pt x="1396" y="112"/>
                  </a:lnTo>
                  <a:lnTo>
                    <a:pt x="1394" y="112"/>
                  </a:lnTo>
                  <a:lnTo>
                    <a:pt x="1394" y="112"/>
                  </a:lnTo>
                  <a:lnTo>
                    <a:pt x="1392" y="112"/>
                  </a:lnTo>
                  <a:lnTo>
                    <a:pt x="1392" y="112"/>
                  </a:lnTo>
                  <a:lnTo>
                    <a:pt x="1386" y="110"/>
                  </a:lnTo>
                  <a:lnTo>
                    <a:pt x="1386" y="110"/>
                  </a:lnTo>
                  <a:lnTo>
                    <a:pt x="1382" y="112"/>
                  </a:lnTo>
                  <a:lnTo>
                    <a:pt x="1380" y="112"/>
                  </a:lnTo>
                  <a:lnTo>
                    <a:pt x="1380" y="112"/>
                  </a:lnTo>
                  <a:lnTo>
                    <a:pt x="1378" y="116"/>
                  </a:lnTo>
                  <a:lnTo>
                    <a:pt x="1378" y="122"/>
                  </a:lnTo>
                  <a:lnTo>
                    <a:pt x="1376" y="132"/>
                  </a:lnTo>
                  <a:lnTo>
                    <a:pt x="1376" y="132"/>
                  </a:lnTo>
                  <a:lnTo>
                    <a:pt x="1372" y="140"/>
                  </a:lnTo>
                  <a:lnTo>
                    <a:pt x="1370" y="144"/>
                  </a:lnTo>
                  <a:lnTo>
                    <a:pt x="1366" y="146"/>
                  </a:lnTo>
                  <a:lnTo>
                    <a:pt x="1366" y="146"/>
                  </a:lnTo>
                  <a:lnTo>
                    <a:pt x="1358" y="150"/>
                  </a:lnTo>
                  <a:lnTo>
                    <a:pt x="1348" y="152"/>
                  </a:lnTo>
                  <a:lnTo>
                    <a:pt x="1340" y="154"/>
                  </a:lnTo>
                  <a:lnTo>
                    <a:pt x="1332" y="158"/>
                  </a:lnTo>
                  <a:lnTo>
                    <a:pt x="1332" y="158"/>
                  </a:lnTo>
                  <a:lnTo>
                    <a:pt x="1332" y="162"/>
                  </a:lnTo>
                  <a:lnTo>
                    <a:pt x="1332" y="166"/>
                  </a:lnTo>
                  <a:lnTo>
                    <a:pt x="1336" y="166"/>
                  </a:lnTo>
                  <a:lnTo>
                    <a:pt x="1338" y="170"/>
                  </a:lnTo>
                  <a:lnTo>
                    <a:pt x="1338" y="170"/>
                  </a:lnTo>
                  <a:lnTo>
                    <a:pt x="1340" y="174"/>
                  </a:lnTo>
                  <a:lnTo>
                    <a:pt x="1338" y="178"/>
                  </a:lnTo>
                  <a:lnTo>
                    <a:pt x="1338" y="182"/>
                  </a:lnTo>
                  <a:lnTo>
                    <a:pt x="1336" y="186"/>
                  </a:lnTo>
                  <a:lnTo>
                    <a:pt x="1336" y="186"/>
                  </a:lnTo>
                  <a:lnTo>
                    <a:pt x="1338" y="190"/>
                  </a:lnTo>
                  <a:lnTo>
                    <a:pt x="1342" y="192"/>
                  </a:lnTo>
                  <a:lnTo>
                    <a:pt x="1346" y="194"/>
                  </a:lnTo>
                  <a:lnTo>
                    <a:pt x="1352" y="196"/>
                  </a:lnTo>
                  <a:lnTo>
                    <a:pt x="1352" y="196"/>
                  </a:lnTo>
                  <a:lnTo>
                    <a:pt x="1358" y="204"/>
                  </a:lnTo>
                  <a:lnTo>
                    <a:pt x="1364" y="212"/>
                  </a:lnTo>
                  <a:lnTo>
                    <a:pt x="1364" y="212"/>
                  </a:lnTo>
                  <a:lnTo>
                    <a:pt x="1364" y="216"/>
                  </a:lnTo>
                  <a:lnTo>
                    <a:pt x="1360" y="220"/>
                  </a:lnTo>
                  <a:lnTo>
                    <a:pt x="1354" y="222"/>
                  </a:lnTo>
                  <a:lnTo>
                    <a:pt x="1350" y="222"/>
                  </a:lnTo>
                  <a:lnTo>
                    <a:pt x="1350" y="222"/>
                  </a:lnTo>
                  <a:lnTo>
                    <a:pt x="1348" y="222"/>
                  </a:lnTo>
                  <a:lnTo>
                    <a:pt x="1348" y="222"/>
                  </a:lnTo>
                  <a:lnTo>
                    <a:pt x="1342" y="218"/>
                  </a:lnTo>
                  <a:lnTo>
                    <a:pt x="1336" y="212"/>
                  </a:lnTo>
                  <a:lnTo>
                    <a:pt x="1336" y="212"/>
                  </a:lnTo>
                  <a:lnTo>
                    <a:pt x="1330" y="206"/>
                  </a:lnTo>
                  <a:lnTo>
                    <a:pt x="1324" y="200"/>
                  </a:lnTo>
                  <a:lnTo>
                    <a:pt x="1324" y="200"/>
                  </a:lnTo>
                  <a:lnTo>
                    <a:pt x="1320" y="196"/>
                  </a:lnTo>
                  <a:lnTo>
                    <a:pt x="1314" y="194"/>
                  </a:lnTo>
                  <a:lnTo>
                    <a:pt x="1302" y="192"/>
                  </a:lnTo>
                  <a:lnTo>
                    <a:pt x="1302" y="192"/>
                  </a:lnTo>
                  <a:lnTo>
                    <a:pt x="1298" y="190"/>
                  </a:lnTo>
                  <a:lnTo>
                    <a:pt x="1296" y="186"/>
                  </a:lnTo>
                  <a:lnTo>
                    <a:pt x="1292" y="184"/>
                  </a:lnTo>
                  <a:lnTo>
                    <a:pt x="1290" y="180"/>
                  </a:lnTo>
                  <a:lnTo>
                    <a:pt x="1290" y="180"/>
                  </a:lnTo>
                  <a:lnTo>
                    <a:pt x="1286" y="180"/>
                  </a:lnTo>
                  <a:lnTo>
                    <a:pt x="1286" y="180"/>
                  </a:lnTo>
                  <a:lnTo>
                    <a:pt x="1280" y="180"/>
                  </a:lnTo>
                  <a:lnTo>
                    <a:pt x="1280" y="180"/>
                  </a:lnTo>
                  <a:lnTo>
                    <a:pt x="1274" y="182"/>
                  </a:lnTo>
                  <a:lnTo>
                    <a:pt x="1274" y="182"/>
                  </a:lnTo>
                  <a:lnTo>
                    <a:pt x="1272" y="180"/>
                  </a:lnTo>
                  <a:lnTo>
                    <a:pt x="1272" y="180"/>
                  </a:lnTo>
                  <a:lnTo>
                    <a:pt x="1268" y="180"/>
                  </a:lnTo>
                  <a:lnTo>
                    <a:pt x="1268" y="178"/>
                  </a:lnTo>
                  <a:lnTo>
                    <a:pt x="1264" y="172"/>
                  </a:lnTo>
                  <a:lnTo>
                    <a:pt x="1264" y="172"/>
                  </a:lnTo>
                  <a:lnTo>
                    <a:pt x="1258" y="168"/>
                  </a:lnTo>
                  <a:lnTo>
                    <a:pt x="1250" y="168"/>
                  </a:lnTo>
                  <a:lnTo>
                    <a:pt x="1242" y="166"/>
                  </a:lnTo>
                  <a:lnTo>
                    <a:pt x="1236" y="164"/>
                  </a:lnTo>
                  <a:lnTo>
                    <a:pt x="1236" y="164"/>
                  </a:lnTo>
                  <a:lnTo>
                    <a:pt x="1230" y="168"/>
                  </a:lnTo>
                  <a:lnTo>
                    <a:pt x="1230" y="172"/>
                  </a:lnTo>
                  <a:lnTo>
                    <a:pt x="1232" y="176"/>
                  </a:lnTo>
                  <a:lnTo>
                    <a:pt x="1236" y="178"/>
                  </a:lnTo>
                  <a:lnTo>
                    <a:pt x="1248" y="184"/>
                  </a:lnTo>
                  <a:lnTo>
                    <a:pt x="1254" y="186"/>
                  </a:lnTo>
                  <a:lnTo>
                    <a:pt x="1256" y="188"/>
                  </a:lnTo>
                  <a:lnTo>
                    <a:pt x="1256" y="188"/>
                  </a:lnTo>
                  <a:lnTo>
                    <a:pt x="1258" y="200"/>
                  </a:lnTo>
                  <a:lnTo>
                    <a:pt x="1258" y="210"/>
                  </a:lnTo>
                  <a:lnTo>
                    <a:pt x="1258" y="210"/>
                  </a:lnTo>
                  <a:lnTo>
                    <a:pt x="1254" y="212"/>
                  </a:lnTo>
                  <a:lnTo>
                    <a:pt x="1248" y="216"/>
                  </a:lnTo>
                  <a:lnTo>
                    <a:pt x="1236" y="222"/>
                  </a:lnTo>
                  <a:lnTo>
                    <a:pt x="1236" y="222"/>
                  </a:lnTo>
                  <a:lnTo>
                    <a:pt x="1234" y="216"/>
                  </a:lnTo>
                  <a:lnTo>
                    <a:pt x="1234" y="208"/>
                  </a:lnTo>
                  <a:lnTo>
                    <a:pt x="1232" y="202"/>
                  </a:lnTo>
                  <a:lnTo>
                    <a:pt x="1230" y="200"/>
                  </a:lnTo>
                  <a:lnTo>
                    <a:pt x="1226" y="200"/>
                  </a:lnTo>
                  <a:lnTo>
                    <a:pt x="1226" y="200"/>
                  </a:lnTo>
                  <a:lnTo>
                    <a:pt x="1222" y="200"/>
                  </a:lnTo>
                  <a:lnTo>
                    <a:pt x="1222" y="200"/>
                  </a:lnTo>
                  <a:lnTo>
                    <a:pt x="1218" y="202"/>
                  </a:lnTo>
                  <a:lnTo>
                    <a:pt x="1214" y="204"/>
                  </a:lnTo>
                  <a:lnTo>
                    <a:pt x="1206" y="210"/>
                  </a:lnTo>
                  <a:lnTo>
                    <a:pt x="1206" y="210"/>
                  </a:lnTo>
                  <a:lnTo>
                    <a:pt x="1200" y="214"/>
                  </a:lnTo>
                  <a:lnTo>
                    <a:pt x="1200" y="214"/>
                  </a:lnTo>
                  <a:lnTo>
                    <a:pt x="1192" y="212"/>
                  </a:lnTo>
                  <a:lnTo>
                    <a:pt x="1192" y="212"/>
                  </a:lnTo>
                  <a:lnTo>
                    <a:pt x="1186" y="210"/>
                  </a:lnTo>
                  <a:lnTo>
                    <a:pt x="1186" y="210"/>
                  </a:lnTo>
                  <a:lnTo>
                    <a:pt x="1180" y="212"/>
                  </a:lnTo>
                  <a:lnTo>
                    <a:pt x="1174" y="214"/>
                  </a:lnTo>
                  <a:lnTo>
                    <a:pt x="1174" y="214"/>
                  </a:lnTo>
                  <a:lnTo>
                    <a:pt x="1170" y="220"/>
                  </a:lnTo>
                  <a:lnTo>
                    <a:pt x="1166" y="222"/>
                  </a:lnTo>
                  <a:lnTo>
                    <a:pt x="1164" y="224"/>
                  </a:lnTo>
                  <a:lnTo>
                    <a:pt x="1164" y="224"/>
                  </a:lnTo>
                  <a:lnTo>
                    <a:pt x="1162" y="222"/>
                  </a:lnTo>
                  <a:lnTo>
                    <a:pt x="1162" y="222"/>
                  </a:lnTo>
                  <a:lnTo>
                    <a:pt x="1158" y="220"/>
                  </a:lnTo>
                  <a:lnTo>
                    <a:pt x="1158" y="218"/>
                  </a:lnTo>
                  <a:lnTo>
                    <a:pt x="1162" y="210"/>
                  </a:lnTo>
                  <a:lnTo>
                    <a:pt x="1164" y="204"/>
                  </a:lnTo>
                  <a:lnTo>
                    <a:pt x="1162" y="202"/>
                  </a:lnTo>
                  <a:lnTo>
                    <a:pt x="1158" y="200"/>
                  </a:lnTo>
                  <a:lnTo>
                    <a:pt x="1158" y="200"/>
                  </a:lnTo>
                  <a:lnTo>
                    <a:pt x="1158" y="200"/>
                  </a:lnTo>
                  <a:lnTo>
                    <a:pt x="1158" y="200"/>
                  </a:lnTo>
                  <a:lnTo>
                    <a:pt x="1152" y="202"/>
                  </a:lnTo>
                  <a:lnTo>
                    <a:pt x="1144" y="208"/>
                  </a:lnTo>
                  <a:lnTo>
                    <a:pt x="1138" y="212"/>
                  </a:lnTo>
                  <a:lnTo>
                    <a:pt x="1130" y="216"/>
                  </a:lnTo>
                  <a:lnTo>
                    <a:pt x="1130" y="216"/>
                  </a:lnTo>
                  <a:lnTo>
                    <a:pt x="1118" y="218"/>
                  </a:lnTo>
                  <a:lnTo>
                    <a:pt x="1112" y="220"/>
                  </a:lnTo>
                  <a:lnTo>
                    <a:pt x="1106" y="224"/>
                  </a:lnTo>
                  <a:lnTo>
                    <a:pt x="1106" y="224"/>
                  </a:lnTo>
                  <a:lnTo>
                    <a:pt x="1098" y="230"/>
                  </a:lnTo>
                  <a:lnTo>
                    <a:pt x="1088" y="236"/>
                  </a:lnTo>
                  <a:lnTo>
                    <a:pt x="1088" y="236"/>
                  </a:lnTo>
                  <a:lnTo>
                    <a:pt x="1078" y="240"/>
                  </a:lnTo>
                  <a:lnTo>
                    <a:pt x="1074" y="244"/>
                  </a:lnTo>
                  <a:lnTo>
                    <a:pt x="1070" y="248"/>
                  </a:lnTo>
                  <a:lnTo>
                    <a:pt x="1070" y="248"/>
                  </a:lnTo>
                  <a:lnTo>
                    <a:pt x="1064" y="246"/>
                  </a:lnTo>
                  <a:lnTo>
                    <a:pt x="1060" y="240"/>
                  </a:lnTo>
                  <a:lnTo>
                    <a:pt x="1058" y="234"/>
                  </a:lnTo>
                  <a:lnTo>
                    <a:pt x="1056" y="230"/>
                  </a:lnTo>
                  <a:lnTo>
                    <a:pt x="1056" y="230"/>
                  </a:lnTo>
                  <a:lnTo>
                    <a:pt x="1074" y="224"/>
                  </a:lnTo>
                  <a:lnTo>
                    <a:pt x="1078" y="222"/>
                  </a:lnTo>
                  <a:lnTo>
                    <a:pt x="1080" y="220"/>
                  </a:lnTo>
                  <a:lnTo>
                    <a:pt x="1080" y="218"/>
                  </a:lnTo>
                  <a:lnTo>
                    <a:pt x="1078" y="214"/>
                  </a:lnTo>
                  <a:lnTo>
                    <a:pt x="1078" y="214"/>
                  </a:lnTo>
                  <a:lnTo>
                    <a:pt x="1072" y="210"/>
                  </a:lnTo>
                  <a:lnTo>
                    <a:pt x="1064" y="206"/>
                  </a:lnTo>
                  <a:lnTo>
                    <a:pt x="1064" y="206"/>
                  </a:lnTo>
                  <a:lnTo>
                    <a:pt x="1060" y="202"/>
                  </a:lnTo>
                  <a:lnTo>
                    <a:pt x="1056" y="200"/>
                  </a:lnTo>
                  <a:lnTo>
                    <a:pt x="1056" y="200"/>
                  </a:lnTo>
                  <a:lnTo>
                    <a:pt x="1050" y="202"/>
                  </a:lnTo>
                  <a:lnTo>
                    <a:pt x="1050" y="202"/>
                  </a:lnTo>
                  <a:lnTo>
                    <a:pt x="1048" y="206"/>
                  </a:lnTo>
                  <a:lnTo>
                    <a:pt x="1046" y="210"/>
                  </a:lnTo>
                  <a:lnTo>
                    <a:pt x="1048" y="218"/>
                  </a:lnTo>
                  <a:lnTo>
                    <a:pt x="1048" y="218"/>
                  </a:lnTo>
                  <a:lnTo>
                    <a:pt x="1050" y="224"/>
                  </a:lnTo>
                  <a:lnTo>
                    <a:pt x="1046" y="230"/>
                  </a:lnTo>
                  <a:lnTo>
                    <a:pt x="1046" y="230"/>
                  </a:lnTo>
                  <a:lnTo>
                    <a:pt x="1038" y="236"/>
                  </a:lnTo>
                  <a:lnTo>
                    <a:pt x="1038" y="240"/>
                  </a:lnTo>
                  <a:lnTo>
                    <a:pt x="1038" y="244"/>
                  </a:lnTo>
                  <a:lnTo>
                    <a:pt x="1038" y="244"/>
                  </a:lnTo>
                  <a:lnTo>
                    <a:pt x="1040" y="250"/>
                  </a:lnTo>
                  <a:lnTo>
                    <a:pt x="1042" y="258"/>
                  </a:lnTo>
                  <a:lnTo>
                    <a:pt x="1042" y="258"/>
                  </a:lnTo>
                  <a:lnTo>
                    <a:pt x="1034" y="258"/>
                  </a:lnTo>
                  <a:lnTo>
                    <a:pt x="1034" y="258"/>
                  </a:lnTo>
                  <a:lnTo>
                    <a:pt x="1026" y="256"/>
                  </a:lnTo>
                  <a:lnTo>
                    <a:pt x="1026" y="256"/>
                  </a:lnTo>
                  <a:lnTo>
                    <a:pt x="1018" y="256"/>
                  </a:lnTo>
                  <a:lnTo>
                    <a:pt x="1018" y="256"/>
                  </a:lnTo>
                  <a:lnTo>
                    <a:pt x="1014" y="256"/>
                  </a:lnTo>
                  <a:lnTo>
                    <a:pt x="1014" y="256"/>
                  </a:lnTo>
                  <a:lnTo>
                    <a:pt x="1008" y="258"/>
                  </a:lnTo>
                  <a:lnTo>
                    <a:pt x="1002" y="260"/>
                  </a:lnTo>
                  <a:lnTo>
                    <a:pt x="996" y="264"/>
                  </a:lnTo>
                  <a:lnTo>
                    <a:pt x="990" y="266"/>
                  </a:lnTo>
                  <a:lnTo>
                    <a:pt x="990" y="266"/>
                  </a:lnTo>
                  <a:lnTo>
                    <a:pt x="976" y="266"/>
                  </a:lnTo>
                  <a:lnTo>
                    <a:pt x="974" y="266"/>
                  </a:lnTo>
                  <a:lnTo>
                    <a:pt x="972" y="268"/>
                  </a:lnTo>
                  <a:lnTo>
                    <a:pt x="972" y="270"/>
                  </a:lnTo>
                  <a:lnTo>
                    <a:pt x="974" y="274"/>
                  </a:lnTo>
                  <a:lnTo>
                    <a:pt x="974" y="274"/>
                  </a:lnTo>
                  <a:lnTo>
                    <a:pt x="978" y="280"/>
                  </a:lnTo>
                  <a:lnTo>
                    <a:pt x="984" y="282"/>
                  </a:lnTo>
                  <a:lnTo>
                    <a:pt x="988" y="288"/>
                  </a:lnTo>
                  <a:lnTo>
                    <a:pt x="990" y="290"/>
                  </a:lnTo>
                  <a:lnTo>
                    <a:pt x="988" y="294"/>
                  </a:lnTo>
                  <a:lnTo>
                    <a:pt x="988" y="294"/>
                  </a:lnTo>
                  <a:lnTo>
                    <a:pt x="986" y="294"/>
                  </a:lnTo>
                  <a:lnTo>
                    <a:pt x="986" y="294"/>
                  </a:lnTo>
                  <a:lnTo>
                    <a:pt x="982" y="292"/>
                  </a:lnTo>
                  <a:lnTo>
                    <a:pt x="978" y="290"/>
                  </a:lnTo>
                  <a:lnTo>
                    <a:pt x="978" y="290"/>
                  </a:lnTo>
                  <a:lnTo>
                    <a:pt x="974" y="288"/>
                  </a:lnTo>
                  <a:lnTo>
                    <a:pt x="970" y="288"/>
                  </a:lnTo>
                  <a:lnTo>
                    <a:pt x="970" y="288"/>
                  </a:lnTo>
                  <a:lnTo>
                    <a:pt x="964" y="288"/>
                  </a:lnTo>
                  <a:lnTo>
                    <a:pt x="964" y="288"/>
                  </a:lnTo>
                  <a:lnTo>
                    <a:pt x="956" y="280"/>
                  </a:lnTo>
                  <a:lnTo>
                    <a:pt x="952" y="278"/>
                  </a:lnTo>
                  <a:lnTo>
                    <a:pt x="948" y="276"/>
                  </a:lnTo>
                  <a:lnTo>
                    <a:pt x="948" y="276"/>
                  </a:lnTo>
                  <a:lnTo>
                    <a:pt x="944" y="276"/>
                  </a:lnTo>
                  <a:lnTo>
                    <a:pt x="944" y="276"/>
                  </a:lnTo>
                  <a:lnTo>
                    <a:pt x="940" y="280"/>
                  </a:lnTo>
                  <a:lnTo>
                    <a:pt x="938" y="284"/>
                  </a:lnTo>
                  <a:lnTo>
                    <a:pt x="938" y="288"/>
                  </a:lnTo>
                  <a:lnTo>
                    <a:pt x="942" y="292"/>
                  </a:lnTo>
                  <a:lnTo>
                    <a:pt x="942" y="292"/>
                  </a:lnTo>
                  <a:lnTo>
                    <a:pt x="946" y="294"/>
                  </a:lnTo>
                  <a:lnTo>
                    <a:pt x="952" y="298"/>
                  </a:lnTo>
                  <a:lnTo>
                    <a:pt x="954" y="300"/>
                  </a:lnTo>
                  <a:lnTo>
                    <a:pt x="954" y="302"/>
                  </a:lnTo>
                  <a:lnTo>
                    <a:pt x="954" y="304"/>
                  </a:lnTo>
                  <a:lnTo>
                    <a:pt x="950" y="306"/>
                  </a:lnTo>
                  <a:lnTo>
                    <a:pt x="950" y="306"/>
                  </a:lnTo>
                  <a:lnTo>
                    <a:pt x="944" y="306"/>
                  </a:lnTo>
                  <a:lnTo>
                    <a:pt x="944" y="306"/>
                  </a:lnTo>
                  <a:lnTo>
                    <a:pt x="936" y="304"/>
                  </a:lnTo>
                  <a:lnTo>
                    <a:pt x="930" y="300"/>
                  </a:lnTo>
                  <a:lnTo>
                    <a:pt x="930" y="300"/>
                  </a:lnTo>
                  <a:lnTo>
                    <a:pt x="922" y="294"/>
                  </a:lnTo>
                  <a:lnTo>
                    <a:pt x="914" y="290"/>
                  </a:lnTo>
                  <a:lnTo>
                    <a:pt x="914" y="290"/>
                  </a:lnTo>
                  <a:lnTo>
                    <a:pt x="914" y="286"/>
                  </a:lnTo>
                  <a:lnTo>
                    <a:pt x="914" y="284"/>
                  </a:lnTo>
                  <a:lnTo>
                    <a:pt x="918" y="276"/>
                  </a:lnTo>
                  <a:lnTo>
                    <a:pt x="920" y="270"/>
                  </a:lnTo>
                  <a:lnTo>
                    <a:pt x="920" y="262"/>
                  </a:lnTo>
                  <a:lnTo>
                    <a:pt x="920" y="262"/>
                  </a:lnTo>
                  <a:lnTo>
                    <a:pt x="918" y="260"/>
                  </a:lnTo>
                  <a:lnTo>
                    <a:pt x="914" y="256"/>
                  </a:lnTo>
                  <a:lnTo>
                    <a:pt x="904" y="252"/>
                  </a:lnTo>
                  <a:lnTo>
                    <a:pt x="904" y="252"/>
                  </a:lnTo>
                  <a:lnTo>
                    <a:pt x="900" y="250"/>
                  </a:lnTo>
                  <a:lnTo>
                    <a:pt x="898" y="246"/>
                  </a:lnTo>
                  <a:lnTo>
                    <a:pt x="896" y="240"/>
                  </a:lnTo>
                  <a:lnTo>
                    <a:pt x="898" y="236"/>
                  </a:lnTo>
                  <a:lnTo>
                    <a:pt x="898" y="236"/>
                  </a:lnTo>
                  <a:lnTo>
                    <a:pt x="902" y="234"/>
                  </a:lnTo>
                  <a:lnTo>
                    <a:pt x="906" y="234"/>
                  </a:lnTo>
                  <a:lnTo>
                    <a:pt x="906" y="234"/>
                  </a:lnTo>
                  <a:lnTo>
                    <a:pt x="906" y="234"/>
                  </a:lnTo>
                  <a:lnTo>
                    <a:pt x="906" y="234"/>
                  </a:lnTo>
                  <a:lnTo>
                    <a:pt x="910" y="242"/>
                  </a:lnTo>
                  <a:lnTo>
                    <a:pt x="918" y="250"/>
                  </a:lnTo>
                  <a:lnTo>
                    <a:pt x="918" y="250"/>
                  </a:lnTo>
                  <a:lnTo>
                    <a:pt x="922" y="252"/>
                  </a:lnTo>
                  <a:lnTo>
                    <a:pt x="926" y="252"/>
                  </a:lnTo>
                  <a:lnTo>
                    <a:pt x="926" y="252"/>
                  </a:lnTo>
                  <a:lnTo>
                    <a:pt x="930" y="252"/>
                  </a:lnTo>
                  <a:lnTo>
                    <a:pt x="930" y="252"/>
                  </a:lnTo>
                  <a:lnTo>
                    <a:pt x="936" y="252"/>
                  </a:lnTo>
                  <a:lnTo>
                    <a:pt x="936" y="252"/>
                  </a:lnTo>
                  <a:lnTo>
                    <a:pt x="938" y="252"/>
                  </a:lnTo>
                  <a:lnTo>
                    <a:pt x="938" y="252"/>
                  </a:lnTo>
                  <a:lnTo>
                    <a:pt x="944" y="254"/>
                  </a:lnTo>
                  <a:lnTo>
                    <a:pt x="948" y="256"/>
                  </a:lnTo>
                  <a:lnTo>
                    <a:pt x="952" y="260"/>
                  </a:lnTo>
                  <a:lnTo>
                    <a:pt x="956" y="262"/>
                  </a:lnTo>
                  <a:lnTo>
                    <a:pt x="956" y="262"/>
                  </a:lnTo>
                  <a:lnTo>
                    <a:pt x="962" y="262"/>
                  </a:lnTo>
                  <a:lnTo>
                    <a:pt x="962" y="262"/>
                  </a:lnTo>
                  <a:lnTo>
                    <a:pt x="970" y="262"/>
                  </a:lnTo>
                  <a:lnTo>
                    <a:pt x="980" y="260"/>
                  </a:lnTo>
                  <a:lnTo>
                    <a:pt x="990" y="256"/>
                  </a:lnTo>
                  <a:lnTo>
                    <a:pt x="998" y="252"/>
                  </a:lnTo>
                  <a:lnTo>
                    <a:pt x="1006" y="248"/>
                  </a:lnTo>
                  <a:lnTo>
                    <a:pt x="1010" y="242"/>
                  </a:lnTo>
                  <a:lnTo>
                    <a:pt x="1010" y="236"/>
                  </a:lnTo>
                  <a:lnTo>
                    <a:pt x="1006" y="230"/>
                  </a:lnTo>
                  <a:lnTo>
                    <a:pt x="1006" y="230"/>
                  </a:lnTo>
                  <a:lnTo>
                    <a:pt x="996" y="220"/>
                  </a:lnTo>
                  <a:lnTo>
                    <a:pt x="992" y="216"/>
                  </a:lnTo>
                  <a:lnTo>
                    <a:pt x="990" y="208"/>
                  </a:lnTo>
                  <a:lnTo>
                    <a:pt x="990" y="208"/>
                  </a:lnTo>
                  <a:lnTo>
                    <a:pt x="972" y="206"/>
                  </a:lnTo>
                  <a:lnTo>
                    <a:pt x="962" y="202"/>
                  </a:lnTo>
                  <a:lnTo>
                    <a:pt x="956" y="198"/>
                  </a:lnTo>
                  <a:lnTo>
                    <a:pt x="956" y="198"/>
                  </a:lnTo>
                  <a:lnTo>
                    <a:pt x="952" y="192"/>
                  </a:lnTo>
                  <a:lnTo>
                    <a:pt x="950" y="186"/>
                  </a:lnTo>
                  <a:lnTo>
                    <a:pt x="946" y="182"/>
                  </a:lnTo>
                  <a:lnTo>
                    <a:pt x="942" y="180"/>
                  </a:lnTo>
                  <a:lnTo>
                    <a:pt x="942" y="180"/>
                  </a:lnTo>
                  <a:lnTo>
                    <a:pt x="934" y="182"/>
                  </a:lnTo>
                  <a:lnTo>
                    <a:pt x="934" y="182"/>
                  </a:lnTo>
                  <a:lnTo>
                    <a:pt x="924" y="184"/>
                  </a:lnTo>
                  <a:lnTo>
                    <a:pt x="912" y="186"/>
                  </a:lnTo>
                  <a:lnTo>
                    <a:pt x="912" y="186"/>
                  </a:lnTo>
                  <a:lnTo>
                    <a:pt x="906" y="184"/>
                  </a:lnTo>
                  <a:lnTo>
                    <a:pt x="904" y="182"/>
                  </a:lnTo>
                  <a:lnTo>
                    <a:pt x="902" y="178"/>
                  </a:lnTo>
                  <a:lnTo>
                    <a:pt x="902" y="178"/>
                  </a:lnTo>
                  <a:lnTo>
                    <a:pt x="904" y="172"/>
                  </a:lnTo>
                  <a:lnTo>
                    <a:pt x="904" y="168"/>
                  </a:lnTo>
                  <a:lnTo>
                    <a:pt x="904" y="166"/>
                  </a:lnTo>
                  <a:lnTo>
                    <a:pt x="900" y="162"/>
                  </a:lnTo>
                  <a:lnTo>
                    <a:pt x="900" y="162"/>
                  </a:lnTo>
                  <a:lnTo>
                    <a:pt x="890" y="158"/>
                  </a:lnTo>
                  <a:lnTo>
                    <a:pt x="880" y="154"/>
                  </a:lnTo>
                  <a:lnTo>
                    <a:pt x="880" y="154"/>
                  </a:lnTo>
                  <a:lnTo>
                    <a:pt x="876" y="150"/>
                  </a:lnTo>
                  <a:lnTo>
                    <a:pt x="872" y="146"/>
                  </a:lnTo>
                  <a:lnTo>
                    <a:pt x="868" y="142"/>
                  </a:lnTo>
                  <a:lnTo>
                    <a:pt x="862" y="138"/>
                  </a:lnTo>
                  <a:lnTo>
                    <a:pt x="862" y="138"/>
                  </a:lnTo>
                  <a:lnTo>
                    <a:pt x="856" y="136"/>
                  </a:lnTo>
                  <a:lnTo>
                    <a:pt x="856" y="136"/>
                  </a:lnTo>
                  <a:lnTo>
                    <a:pt x="846" y="138"/>
                  </a:lnTo>
                  <a:lnTo>
                    <a:pt x="836" y="142"/>
                  </a:lnTo>
                  <a:lnTo>
                    <a:pt x="826" y="144"/>
                  </a:lnTo>
                  <a:lnTo>
                    <a:pt x="818" y="146"/>
                  </a:lnTo>
                  <a:lnTo>
                    <a:pt x="818" y="146"/>
                  </a:lnTo>
                  <a:lnTo>
                    <a:pt x="818" y="146"/>
                  </a:lnTo>
                  <a:lnTo>
                    <a:pt x="818" y="146"/>
                  </a:lnTo>
                  <a:lnTo>
                    <a:pt x="814" y="146"/>
                  </a:lnTo>
                  <a:lnTo>
                    <a:pt x="812" y="144"/>
                  </a:lnTo>
                  <a:lnTo>
                    <a:pt x="810" y="142"/>
                  </a:lnTo>
                  <a:lnTo>
                    <a:pt x="806" y="142"/>
                  </a:lnTo>
                  <a:lnTo>
                    <a:pt x="806" y="142"/>
                  </a:lnTo>
                  <a:lnTo>
                    <a:pt x="806" y="142"/>
                  </a:lnTo>
                  <a:lnTo>
                    <a:pt x="806" y="142"/>
                  </a:lnTo>
                  <a:lnTo>
                    <a:pt x="800" y="142"/>
                  </a:lnTo>
                  <a:lnTo>
                    <a:pt x="796" y="144"/>
                  </a:lnTo>
                  <a:lnTo>
                    <a:pt x="786" y="150"/>
                  </a:lnTo>
                  <a:lnTo>
                    <a:pt x="778" y="158"/>
                  </a:lnTo>
                  <a:lnTo>
                    <a:pt x="768" y="164"/>
                  </a:lnTo>
                  <a:lnTo>
                    <a:pt x="768" y="164"/>
                  </a:lnTo>
                  <a:lnTo>
                    <a:pt x="752" y="168"/>
                  </a:lnTo>
                  <a:lnTo>
                    <a:pt x="738" y="170"/>
                  </a:lnTo>
                  <a:lnTo>
                    <a:pt x="738" y="170"/>
                  </a:lnTo>
                  <a:lnTo>
                    <a:pt x="736" y="170"/>
                  </a:lnTo>
                  <a:lnTo>
                    <a:pt x="736" y="170"/>
                  </a:lnTo>
                  <a:lnTo>
                    <a:pt x="732" y="170"/>
                  </a:lnTo>
                  <a:lnTo>
                    <a:pt x="728" y="168"/>
                  </a:lnTo>
                  <a:lnTo>
                    <a:pt x="728" y="168"/>
                  </a:lnTo>
                  <a:lnTo>
                    <a:pt x="718" y="166"/>
                  </a:lnTo>
                  <a:lnTo>
                    <a:pt x="718" y="166"/>
                  </a:lnTo>
                  <a:lnTo>
                    <a:pt x="716" y="166"/>
                  </a:lnTo>
                  <a:lnTo>
                    <a:pt x="716" y="166"/>
                  </a:lnTo>
                  <a:lnTo>
                    <a:pt x="710" y="168"/>
                  </a:lnTo>
                  <a:lnTo>
                    <a:pt x="706" y="174"/>
                  </a:lnTo>
                  <a:lnTo>
                    <a:pt x="704" y="178"/>
                  </a:lnTo>
                  <a:lnTo>
                    <a:pt x="700" y="182"/>
                  </a:lnTo>
                  <a:lnTo>
                    <a:pt x="700" y="182"/>
                  </a:lnTo>
                  <a:lnTo>
                    <a:pt x="694" y="186"/>
                  </a:lnTo>
                  <a:lnTo>
                    <a:pt x="688" y="186"/>
                  </a:lnTo>
                  <a:lnTo>
                    <a:pt x="688" y="186"/>
                  </a:lnTo>
                  <a:lnTo>
                    <a:pt x="684" y="186"/>
                  </a:lnTo>
                  <a:lnTo>
                    <a:pt x="684" y="186"/>
                  </a:lnTo>
                  <a:lnTo>
                    <a:pt x="678" y="184"/>
                  </a:lnTo>
                  <a:lnTo>
                    <a:pt x="678" y="184"/>
                  </a:lnTo>
                  <a:lnTo>
                    <a:pt x="674" y="184"/>
                  </a:lnTo>
                  <a:lnTo>
                    <a:pt x="674" y="184"/>
                  </a:lnTo>
                  <a:lnTo>
                    <a:pt x="672" y="198"/>
                  </a:lnTo>
                  <a:lnTo>
                    <a:pt x="670" y="210"/>
                  </a:lnTo>
                  <a:lnTo>
                    <a:pt x="666" y="216"/>
                  </a:lnTo>
                  <a:lnTo>
                    <a:pt x="662" y="220"/>
                  </a:lnTo>
                  <a:lnTo>
                    <a:pt x="656" y="224"/>
                  </a:lnTo>
                  <a:lnTo>
                    <a:pt x="648" y="224"/>
                  </a:lnTo>
                  <a:lnTo>
                    <a:pt x="648" y="224"/>
                  </a:lnTo>
                  <a:lnTo>
                    <a:pt x="646" y="224"/>
                  </a:lnTo>
                  <a:lnTo>
                    <a:pt x="646" y="224"/>
                  </a:lnTo>
                  <a:lnTo>
                    <a:pt x="642" y="234"/>
                  </a:lnTo>
                  <a:lnTo>
                    <a:pt x="640" y="238"/>
                  </a:lnTo>
                  <a:lnTo>
                    <a:pt x="636" y="244"/>
                  </a:lnTo>
                  <a:lnTo>
                    <a:pt x="636" y="244"/>
                  </a:lnTo>
                  <a:lnTo>
                    <a:pt x="620" y="256"/>
                  </a:lnTo>
                  <a:lnTo>
                    <a:pt x="604" y="268"/>
                  </a:lnTo>
                  <a:lnTo>
                    <a:pt x="604" y="268"/>
                  </a:lnTo>
                  <a:lnTo>
                    <a:pt x="578" y="284"/>
                  </a:lnTo>
                  <a:lnTo>
                    <a:pt x="554" y="300"/>
                  </a:lnTo>
                  <a:lnTo>
                    <a:pt x="554" y="300"/>
                  </a:lnTo>
                  <a:lnTo>
                    <a:pt x="542" y="308"/>
                  </a:lnTo>
                  <a:lnTo>
                    <a:pt x="528" y="314"/>
                  </a:lnTo>
                  <a:lnTo>
                    <a:pt x="514" y="322"/>
                  </a:lnTo>
                  <a:lnTo>
                    <a:pt x="510" y="326"/>
                  </a:lnTo>
                  <a:lnTo>
                    <a:pt x="508" y="330"/>
                  </a:lnTo>
                  <a:lnTo>
                    <a:pt x="508" y="330"/>
                  </a:lnTo>
                  <a:lnTo>
                    <a:pt x="506" y="336"/>
                  </a:lnTo>
                  <a:lnTo>
                    <a:pt x="506" y="342"/>
                  </a:lnTo>
                  <a:lnTo>
                    <a:pt x="508" y="346"/>
                  </a:lnTo>
                  <a:lnTo>
                    <a:pt x="508" y="352"/>
                  </a:lnTo>
                  <a:lnTo>
                    <a:pt x="508" y="352"/>
                  </a:lnTo>
                  <a:lnTo>
                    <a:pt x="504" y="358"/>
                  </a:lnTo>
                  <a:lnTo>
                    <a:pt x="502" y="364"/>
                  </a:lnTo>
                  <a:lnTo>
                    <a:pt x="498" y="368"/>
                  </a:lnTo>
                  <a:lnTo>
                    <a:pt x="496" y="374"/>
                  </a:lnTo>
                  <a:lnTo>
                    <a:pt x="496" y="374"/>
                  </a:lnTo>
                  <a:lnTo>
                    <a:pt x="498" y="378"/>
                  </a:lnTo>
                  <a:lnTo>
                    <a:pt x="502" y="380"/>
                  </a:lnTo>
                  <a:lnTo>
                    <a:pt x="506" y="384"/>
                  </a:lnTo>
                  <a:lnTo>
                    <a:pt x="508" y="388"/>
                  </a:lnTo>
                  <a:lnTo>
                    <a:pt x="508" y="388"/>
                  </a:lnTo>
                  <a:lnTo>
                    <a:pt x="506" y="392"/>
                  </a:lnTo>
                  <a:lnTo>
                    <a:pt x="504" y="398"/>
                  </a:lnTo>
                  <a:lnTo>
                    <a:pt x="502" y="402"/>
                  </a:lnTo>
                  <a:lnTo>
                    <a:pt x="502" y="408"/>
                  </a:lnTo>
                  <a:lnTo>
                    <a:pt x="502" y="408"/>
                  </a:lnTo>
                  <a:lnTo>
                    <a:pt x="506" y="412"/>
                  </a:lnTo>
                  <a:lnTo>
                    <a:pt x="510" y="418"/>
                  </a:lnTo>
                  <a:lnTo>
                    <a:pt x="514" y="420"/>
                  </a:lnTo>
                  <a:lnTo>
                    <a:pt x="520" y="422"/>
                  </a:lnTo>
                  <a:lnTo>
                    <a:pt x="520" y="422"/>
                  </a:lnTo>
                  <a:lnTo>
                    <a:pt x="520" y="422"/>
                  </a:lnTo>
                  <a:lnTo>
                    <a:pt x="520" y="422"/>
                  </a:lnTo>
                  <a:lnTo>
                    <a:pt x="528" y="420"/>
                  </a:lnTo>
                  <a:lnTo>
                    <a:pt x="536" y="416"/>
                  </a:lnTo>
                  <a:lnTo>
                    <a:pt x="550" y="406"/>
                  </a:lnTo>
                  <a:lnTo>
                    <a:pt x="550" y="406"/>
                  </a:lnTo>
                  <a:lnTo>
                    <a:pt x="560" y="398"/>
                  </a:lnTo>
                  <a:lnTo>
                    <a:pt x="566" y="394"/>
                  </a:lnTo>
                  <a:lnTo>
                    <a:pt x="572" y="392"/>
                  </a:lnTo>
                  <a:lnTo>
                    <a:pt x="572" y="392"/>
                  </a:lnTo>
                  <a:lnTo>
                    <a:pt x="574" y="392"/>
                  </a:lnTo>
                  <a:lnTo>
                    <a:pt x="574" y="392"/>
                  </a:lnTo>
                  <a:lnTo>
                    <a:pt x="578" y="396"/>
                  </a:lnTo>
                  <a:lnTo>
                    <a:pt x="578" y="400"/>
                  </a:lnTo>
                  <a:lnTo>
                    <a:pt x="578" y="406"/>
                  </a:lnTo>
                  <a:lnTo>
                    <a:pt x="576" y="410"/>
                  </a:lnTo>
                  <a:lnTo>
                    <a:pt x="576" y="410"/>
                  </a:lnTo>
                  <a:lnTo>
                    <a:pt x="570" y="414"/>
                  </a:lnTo>
                  <a:lnTo>
                    <a:pt x="568" y="416"/>
                  </a:lnTo>
                  <a:lnTo>
                    <a:pt x="570" y="420"/>
                  </a:lnTo>
                  <a:lnTo>
                    <a:pt x="570" y="420"/>
                  </a:lnTo>
                  <a:lnTo>
                    <a:pt x="570" y="422"/>
                  </a:lnTo>
                  <a:lnTo>
                    <a:pt x="574" y="424"/>
                  </a:lnTo>
                  <a:lnTo>
                    <a:pt x="578" y="426"/>
                  </a:lnTo>
                  <a:lnTo>
                    <a:pt x="578" y="426"/>
                  </a:lnTo>
                  <a:lnTo>
                    <a:pt x="582" y="430"/>
                  </a:lnTo>
                  <a:lnTo>
                    <a:pt x="584" y="434"/>
                  </a:lnTo>
                  <a:lnTo>
                    <a:pt x="582" y="438"/>
                  </a:lnTo>
                  <a:lnTo>
                    <a:pt x="582" y="444"/>
                  </a:lnTo>
                  <a:lnTo>
                    <a:pt x="582" y="444"/>
                  </a:lnTo>
                  <a:lnTo>
                    <a:pt x="586" y="446"/>
                  </a:lnTo>
                  <a:lnTo>
                    <a:pt x="588" y="450"/>
                  </a:lnTo>
                  <a:lnTo>
                    <a:pt x="588" y="450"/>
                  </a:lnTo>
                  <a:lnTo>
                    <a:pt x="588" y="456"/>
                  </a:lnTo>
                  <a:lnTo>
                    <a:pt x="586" y="462"/>
                  </a:lnTo>
                  <a:lnTo>
                    <a:pt x="586" y="462"/>
                  </a:lnTo>
                  <a:lnTo>
                    <a:pt x="588" y="468"/>
                  </a:lnTo>
                  <a:lnTo>
                    <a:pt x="588" y="470"/>
                  </a:lnTo>
                  <a:lnTo>
                    <a:pt x="592" y="470"/>
                  </a:lnTo>
                  <a:lnTo>
                    <a:pt x="592" y="470"/>
                  </a:lnTo>
                  <a:lnTo>
                    <a:pt x="600" y="468"/>
                  </a:lnTo>
                  <a:lnTo>
                    <a:pt x="600" y="468"/>
                  </a:lnTo>
                  <a:lnTo>
                    <a:pt x="606" y="466"/>
                  </a:lnTo>
                  <a:lnTo>
                    <a:pt x="610" y="464"/>
                  </a:lnTo>
                  <a:lnTo>
                    <a:pt x="616" y="456"/>
                  </a:lnTo>
                  <a:lnTo>
                    <a:pt x="616" y="456"/>
                  </a:lnTo>
                  <a:lnTo>
                    <a:pt x="622" y="454"/>
                  </a:lnTo>
                  <a:lnTo>
                    <a:pt x="626" y="452"/>
                  </a:lnTo>
                  <a:lnTo>
                    <a:pt x="636" y="450"/>
                  </a:lnTo>
                  <a:lnTo>
                    <a:pt x="636" y="450"/>
                  </a:lnTo>
                  <a:lnTo>
                    <a:pt x="642" y="448"/>
                  </a:lnTo>
                  <a:lnTo>
                    <a:pt x="644" y="444"/>
                  </a:lnTo>
                  <a:lnTo>
                    <a:pt x="644" y="440"/>
                  </a:lnTo>
                  <a:lnTo>
                    <a:pt x="644" y="434"/>
                  </a:lnTo>
                  <a:lnTo>
                    <a:pt x="642" y="424"/>
                  </a:lnTo>
                  <a:lnTo>
                    <a:pt x="644" y="418"/>
                  </a:lnTo>
                  <a:lnTo>
                    <a:pt x="646" y="414"/>
                  </a:lnTo>
                  <a:lnTo>
                    <a:pt x="646" y="414"/>
                  </a:lnTo>
                  <a:lnTo>
                    <a:pt x="650" y="410"/>
                  </a:lnTo>
                  <a:lnTo>
                    <a:pt x="656" y="406"/>
                  </a:lnTo>
                  <a:lnTo>
                    <a:pt x="666" y="400"/>
                  </a:lnTo>
                  <a:lnTo>
                    <a:pt x="668" y="396"/>
                  </a:lnTo>
                  <a:lnTo>
                    <a:pt x="670" y="394"/>
                  </a:lnTo>
                  <a:lnTo>
                    <a:pt x="666" y="390"/>
                  </a:lnTo>
                  <a:lnTo>
                    <a:pt x="658" y="386"/>
                  </a:lnTo>
                  <a:lnTo>
                    <a:pt x="658" y="386"/>
                  </a:lnTo>
                  <a:lnTo>
                    <a:pt x="662" y="382"/>
                  </a:lnTo>
                  <a:lnTo>
                    <a:pt x="666" y="382"/>
                  </a:lnTo>
                  <a:lnTo>
                    <a:pt x="666" y="382"/>
                  </a:lnTo>
                  <a:lnTo>
                    <a:pt x="672" y="382"/>
                  </a:lnTo>
                  <a:lnTo>
                    <a:pt x="672" y="382"/>
                  </a:lnTo>
                  <a:lnTo>
                    <a:pt x="678" y="384"/>
                  </a:lnTo>
                  <a:lnTo>
                    <a:pt x="678" y="384"/>
                  </a:lnTo>
                  <a:lnTo>
                    <a:pt x="682" y="382"/>
                  </a:lnTo>
                  <a:lnTo>
                    <a:pt x="686" y="380"/>
                  </a:lnTo>
                  <a:lnTo>
                    <a:pt x="686" y="380"/>
                  </a:lnTo>
                  <a:lnTo>
                    <a:pt x="686" y="378"/>
                  </a:lnTo>
                  <a:lnTo>
                    <a:pt x="686" y="374"/>
                  </a:lnTo>
                  <a:lnTo>
                    <a:pt x="682" y="370"/>
                  </a:lnTo>
                  <a:lnTo>
                    <a:pt x="670" y="362"/>
                  </a:lnTo>
                  <a:lnTo>
                    <a:pt x="670" y="362"/>
                  </a:lnTo>
                  <a:lnTo>
                    <a:pt x="666" y="358"/>
                  </a:lnTo>
                  <a:lnTo>
                    <a:pt x="664" y="354"/>
                  </a:lnTo>
                  <a:lnTo>
                    <a:pt x="664" y="348"/>
                  </a:lnTo>
                  <a:lnTo>
                    <a:pt x="668" y="342"/>
                  </a:lnTo>
                  <a:lnTo>
                    <a:pt x="668" y="342"/>
                  </a:lnTo>
                  <a:lnTo>
                    <a:pt x="674" y="330"/>
                  </a:lnTo>
                  <a:lnTo>
                    <a:pt x="678" y="318"/>
                  </a:lnTo>
                  <a:lnTo>
                    <a:pt x="678" y="318"/>
                  </a:lnTo>
                  <a:lnTo>
                    <a:pt x="692" y="314"/>
                  </a:lnTo>
                  <a:lnTo>
                    <a:pt x="704" y="310"/>
                  </a:lnTo>
                  <a:lnTo>
                    <a:pt x="704" y="310"/>
                  </a:lnTo>
                  <a:lnTo>
                    <a:pt x="712" y="308"/>
                  </a:lnTo>
                  <a:lnTo>
                    <a:pt x="716" y="304"/>
                  </a:lnTo>
                  <a:lnTo>
                    <a:pt x="722" y="294"/>
                  </a:lnTo>
                  <a:lnTo>
                    <a:pt x="722" y="294"/>
                  </a:lnTo>
                  <a:lnTo>
                    <a:pt x="736" y="276"/>
                  </a:lnTo>
                  <a:lnTo>
                    <a:pt x="754" y="260"/>
                  </a:lnTo>
                  <a:lnTo>
                    <a:pt x="754" y="260"/>
                  </a:lnTo>
                  <a:lnTo>
                    <a:pt x="762" y="258"/>
                  </a:lnTo>
                  <a:lnTo>
                    <a:pt x="770" y="256"/>
                  </a:lnTo>
                  <a:lnTo>
                    <a:pt x="770" y="256"/>
                  </a:lnTo>
                  <a:lnTo>
                    <a:pt x="778" y="258"/>
                  </a:lnTo>
                  <a:lnTo>
                    <a:pt x="784" y="262"/>
                  </a:lnTo>
                  <a:lnTo>
                    <a:pt x="786" y="266"/>
                  </a:lnTo>
                  <a:lnTo>
                    <a:pt x="786" y="270"/>
                  </a:lnTo>
                  <a:lnTo>
                    <a:pt x="786" y="274"/>
                  </a:lnTo>
                  <a:lnTo>
                    <a:pt x="786" y="274"/>
                  </a:lnTo>
                  <a:lnTo>
                    <a:pt x="780" y="280"/>
                  </a:lnTo>
                  <a:lnTo>
                    <a:pt x="774" y="286"/>
                  </a:lnTo>
                  <a:lnTo>
                    <a:pt x="758" y="294"/>
                  </a:lnTo>
                  <a:lnTo>
                    <a:pt x="742" y="302"/>
                  </a:lnTo>
                  <a:lnTo>
                    <a:pt x="734" y="306"/>
                  </a:lnTo>
                  <a:lnTo>
                    <a:pt x="728" y="312"/>
                  </a:lnTo>
                  <a:lnTo>
                    <a:pt x="728" y="312"/>
                  </a:lnTo>
                  <a:lnTo>
                    <a:pt x="726" y="316"/>
                  </a:lnTo>
                  <a:lnTo>
                    <a:pt x="724" y="322"/>
                  </a:lnTo>
                  <a:lnTo>
                    <a:pt x="724" y="334"/>
                  </a:lnTo>
                  <a:lnTo>
                    <a:pt x="724" y="334"/>
                  </a:lnTo>
                  <a:lnTo>
                    <a:pt x="722" y="346"/>
                  </a:lnTo>
                  <a:lnTo>
                    <a:pt x="718" y="356"/>
                  </a:lnTo>
                  <a:lnTo>
                    <a:pt x="718" y="356"/>
                  </a:lnTo>
                  <a:lnTo>
                    <a:pt x="714" y="366"/>
                  </a:lnTo>
                  <a:lnTo>
                    <a:pt x="712" y="372"/>
                  </a:lnTo>
                  <a:lnTo>
                    <a:pt x="714" y="376"/>
                  </a:lnTo>
                  <a:lnTo>
                    <a:pt x="714" y="376"/>
                  </a:lnTo>
                  <a:lnTo>
                    <a:pt x="720" y="378"/>
                  </a:lnTo>
                  <a:lnTo>
                    <a:pt x="726" y="380"/>
                  </a:lnTo>
                  <a:lnTo>
                    <a:pt x="738" y="382"/>
                  </a:lnTo>
                  <a:lnTo>
                    <a:pt x="738" y="382"/>
                  </a:lnTo>
                  <a:lnTo>
                    <a:pt x="748" y="384"/>
                  </a:lnTo>
                  <a:lnTo>
                    <a:pt x="748" y="384"/>
                  </a:lnTo>
                  <a:lnTo>
                    <a:pt x="752" y="384"/>
                  </a:lnTo>
                  <a:lnTo>
                    <a:pt x="758" y="382"/>
                  </a:lnTo>
                  <a:lnTo>
                    <a:pt x="758" y="382"/>
                  </a:lnTo>
                  <a:lnTo>
                    <a:pt x="770" y="376"/>
                  </a:lnTo>
                  <a:lnTo>
                    <a:pt x="782" y="372"/>
                  </a:lnTo>
                  <a:lnTo>
                    <a:pt x="782" y="372"/>
                  </a:lnTo>
                  <a:lnTo>
                    <a:pt x="790" y="370"/>
                  </a:lnTo>
                  <a:lnTo>
                    <a:pt x="798" y="368"/>
                  </a:lnTo>
                  <a:lnTo>
                    <a:pt x="798" y="368"/>
                  </a:lnTo>
                  <a:lnTo>
                    <a:pt x="804" y="370"/>
                  </a:lnTo>
                  <a:lnTo>
                    <a:pt x="806" y="370"/>
                  </a:lnTo>
                  <a:lnTo>
                    <a:pt x="806" y="370"/>
                  </a:lnTo>
                  <a:lnTo>
                    <a:pt x="810" y="374"/>
                  </a:lnTo>
                  <a:lnTo>
                    <a:pt x="810" y="380"/>
                  </a:lnTo>
                  <a:lnTo>
                    <a:pt x="810" y="392"/>
                  </a:lnTo>
                  <a:lnTo>
                    <a:pt x="810" y="392"/>
                  </a:lnTo>
                  <a:lnTo>
                    <a:pt x="806" y="392"/>
                  </a:lnTo>
                  <a:lnTo>
                    <a:pt x="806" y="392"/>
                  </a:lnTo>
                  <a:lnTo>
                    <a:pt x="790" y="390"/>
                  </a:lnTo>
                  <a:lnTo>
                    <a:pt x="790" y="390"/>
                  </a:lnTo>
                  <a:lnTo>
                    <a:pt x="772" y="388"/>
                  </a:lnTo>
                  <a:lnTo>
                    <a:pt x="772" y="388"/>
                  </a:lnTo>
                  <a:lnTo>
                    <a:pt x="762" y="388"/>
                  </a:lnTo>
                  <a:lnTo>
                    <a:pt x="762" y="388"/>
                  </a:lnTo>
                  <a:lnTo>
                    <a:pt x="754" y="390"/>
                  </a:lnTo>
                  <a:lnTo>
                    <a:pt x="748" y="394"/>
                  </a:lnTo>
                  <a:lnTo>
                    <a:pt x="746" y="398"/>
                  </a:lnTo>
                  <a:lnTo>
                    <a:pt x="746" y="402"/>
                  </a:lnTo>
                  <a:lnTo>
                    <a:pt x="746" y="412"/>
                  </a:lnTo>
                  <a:lnTo>
                    <a:pt x="748" y="422"/>
                  </a:lnTo>
                  <a:lnTo>
                    <a:pt x="748" y="422"/>
                  </a:lnTo>
                  <a:lnTo>
                    <a:pt x="748" y="428"/>
                  </a:lnTo>
                  <a:lnTo>
                    <a:pt x="748" y="434"/>
                  </a:lnTo>
                  <a:lnTo>
                    <a:pt x="744" y="438"/>
                  </a:lnTo>
                  <a:lnTo>
                    <a:pt x="740" y="440"/>
                  </a:lnTo>
                  <a:lnTo>
                    <a:pt x="736" y="440"/>
                  </a:lnTo>
                  <a:lnTo>
                    <a:pt x="736" y="440"/>
                  </a:lnTo>
                  <a:lnTo>
                    <a:pt x="736" y="440"/>
                  </a:lnTo>
                  <a:lnTo>
                    <a:pt x="736" y="440"/>
                  </a:lnTo>
                  <a:lnTo>
                    <a:pt x="734" y="440"/>
                  </a:lnTo>
                  <a:lnTo>
                    <a:pt x="732" y="438"/>
                  </a:lnTo>
                  <a:lnTo>
                    <a:pt x="730" y="434"/>
                  </a:lnTo>
                  <a:lnTo>
                    <a:pt x="730" y="428"/>
                  </a:lnTo>
                  <a:lnTo>
                    <a:pt x="728" y="424"/>
                  </a:lnTo>
                  <a:lnTo>
                    <a:pt x="728" y="424"/>
                  </a:lnTo>
                  <a:lnTo>
                    <a:pt x="724" y="420"/>
                  </a:lnTo>
                  <a:lnTo>
                    <a:pt x="720" y="420"/>
                  </a:lnTo>
                  <a:lnTo>
                    <a:pt x="720" y="420"/>
                  </a:lnTo>
                  <a:lnTo>
                    <a:pt x="714" y="420"/>
                  </a:lnTo>
                  <a:lnTo>
                    <a:pt x="708" y="424"/>
                  </a:lnTo>
                  <a:lnTo>
                    <a:pt x="708" y="424"/>
                  </a:lnTo>
                  <a:lnTo>
                    <a:pt x="704" y="428"/>
                  </a:lnTo>
                  <a:lnTo>
                    <a:pt x="700" y="432"/>
                  </a:lnTo>
                  <a:lnTo>
                    <a:pt x="700" y="432"/>
                  </a:lnTo>
                  <a:lnTo>
                    <a:pt x="694" y="436"/>
                  </a:lnTo>
                  <a:lnTo>
                    <a:pt x="692" y="438"/>
                  </a:lnTo>
                  <a:lnTo>
                    <a:pt x="690" y="440"/>
                  </a:lnTo>
                  <a:lnTo>
                    <a:pt x="690" y="440"/>
                  </a:lnTo>
                  <a:lnTo>
                    <a:pt x="690" y="442"/>
                  </a:lnTo>
                  <a:lnTo>
                    <a:pt x="690" y="444"/>
                  </a:lnTo>
                  <a:lnTo>
                    <a:pt x="694" y="448"/>
                  </a:lnTo>
                  <a:lnTo>
                    <a:pt x="694" y="448"/>
                  </a:lnTo>
                  <a:lnTo>
                    <a:pt x="694" y="458"/>
                  </a:lnTo>
                  <a:lnTo>
                    <a:pt x="694" y="458"/>
                  </a:lnTo>
                  <a:lnTo>
                    <a:pt x="692" y="468"/>
                  </a:lnTo>
                  <a:lnTo>
                    <a:pt x="692" y="472"/>
                  </a:lnTo>
                  <a:lnTo>
                    <a:pt x="690" y="476"/>
                  </a:lnTo>
                  <a:lnTo>
                    <a:pt x="690" y="476"/>
                  </a:lnTo>
                  <a:lnTo>
                    <a:pt x="684" y="480"/>
                  </a:lnTo>
                  <a:lnTo>
                    <a:pt x="680" y="480"/>
                  </a:lnTo>
                  <a:lnTo>
                    <a:pt x="680" y="480"/>
                  </a:lnTo>
                  <a:lnTo>
                    <a:pt x="678" y="480"/>
                  </a:lnTo>
                  <a:lnTo>
                    <a:pt x="678" y="480"/>
                  </a:lnTo>
                  <a:lnTo>
                    <a:pt x="678" y="480"/>
                  </a:lnTo>
                  <a:lnTo>
                    <a:pt x="678" y="480"/>
                  </a:lnTo>
                  <a:lnTo>
                    <a:pt x="670" y="482"/>
                  </a:lnTo>
                  <a:lnTo>
                    <a:pt x="670" y="482"/>
                  </a:lnTo>
                  <a:lnTo>
                    <a:pt x="666" y="484"/>
                  </a:lnTo>
                  <a:lnTo>
                    <a:pt x="664" y="488"/>
                  </a:lnTo>
                  <a:lnTo>
                    <a:pt x="660" y="498"/>
                  </a:lnTo>
                  <a:lnTo>
                    <a:pt x="660" y="498"/>
                  </a:lnTo>
                  <a:lnTo>
                    <a:pt x="654" y="496"/>
                  </a:lnTo>
                  <a:lnTo>
                    <a:pt x="648" y="492"/>
                  </a:lnTo>
                  <a:lnTo>
                    <a:pt x="648" y="492"/>
                  </a:lnTo>
                  <a:lnTo>
                    <a:pt x="646" y="490"/>
                  </a:lnTo>
                  <a:lnTo>
                    <a:pt x="646" y="488"/>
                  </a:lnTo>
                  <a:lnTo>
                    <a:pt x="648" y="482"/>
                  </a:lnTo>
                  <a:lnTo>
                    <a:pt x="648" y="482"/>
                  </a:lnTo>
                  <a:lnTo>
                    <a:pt x="648" y="476"/>
                  </a:lnTo>
                  <a:lnTo>
                    <a:pt x="646" y="474"/>
                  </a:lnTo>
                  <a:lnTo>
                    <a:pt x="644" y="472"/>
                  </a:lnTo>
                  <a:lnTo>
                    <a:pt x="640" y="472"/>
                  </a:lnTo>
                  <a:lnTo>
                    <a:pt x="640" y="472"/>
                  </a:lnTo>
                  <a:lnTo>
                    <a:pt x="632" y="472"/>
                  </a:lnTo>
                  <a:lnTo>
                    <a:pt x="632" y="472"/>
                  </a:lnTo>
                  <a:lnTo>
                    <a:pt x="626" y="474"/>
                  </a:lnTo>
                  <a:lnTo>
                    <a:pt x="622" y="478"/>
                  </a:lnTo>
                  <a:lnTo>
                    <a:pt x="612" y="486"/>
                  </a:lnTo>
                  <a:lnTo>
                    <a:pt x="602" y="496"/>
                  </a:lnTo>
                  <a:lnTo>
                    <a:pt x="596" y="498"/>
                  </a:lnTo>
                  <a:lnTo>
                    <a:pt x="588" y="500"/>
                  </a:lnTo>
                  <a:lnTo>
                    <a:pt x="588" y="500"/>
                  </a:lnTo>
                  <a:lnTo>
                    <a:pt x="584" y="492"/>
                  </a:lnTo>
                  <a:lnTo>
                    <a:pt x="576" y="490"/>
                  </a:lnTo>
                  <a:lnTo>
                    <a:pt x="576" y="490"/>
                  </a:lnTo>
                  <a:lnTo>
                    <a:pt x="572" y="490"/>
                  </a:lnTo>
                  <a:lnTo>
                    <a:pt x="566" y="492"/>
                  </a:lnTo>
                  <a:lnTo>
                    <a:pt x="554" y="502"/>
                  </a:lnTo>
                  <a:lnTo>
                    <a:pt x="554" y="502"/>
                  </a:lnTo>
                  <a:lnTo>
                    <a:pt x="546" y="496"/>
                  </a:lnTo>
                  <a:lnTo>
                    <a:pt x="538" y="490"/>
                  </a:lnTo>
                  <a:lnTo>
                    <a:pt x="536" y="484"/>
                  </a:lnTo>
                  <a:lnTo>
                    <a:pt x="536" y="480"/>
                  </a:lnTo>
                  <a:lnTo>
                    <a:pt x="538" y="476"/>
                  </a:lnTo>
                  <a:lnTo>
                    <a:pt x="542" y="472"/>
                  </a:lnTo>
                  <a:lnTo>
                    <a:pt x="542" y="472"/>
                  </a:lnTo>
                  <a:lnTo>
                    <a:pt x="546" y="468"/>
                  </a:lnTo>
                  <a:lnTo>
                    <a:pt x="550" y="464"/>
                  </a:lnTo>
                  <a:lnTo>
                    <a:pt x="550" y="464"/>
                  </a:lnTo>
                  <a:lnTo>
                    <a:pt x="552" y="462"/>
                  </a:lnTo>
                  <a:lnTo>
                    <a:pt x="552" y="460"/>
                  </a:lnTo>
                  <a:lnTo>
                    <a:pt x="550" y="456"/>
                  </a:lnTo>
                  <a:lnTo>
                    <a:pt x="552" y="454"/>
                  </a:lnTo>
                  <a:lnTo>
                    <a:pt x="552" y="454"/>
                  </a:lnTo>
                  <a:lnTo>
                    <a:pt x="558" y="446"/>
                  </a:lnTo>
                  <a:lnTo>
                    <a:pt x="560" y="442"/>
                  </a:lnTo>
                  <a:lnTo>
                    <a:pt x="562" y="436"/>
                  </a:lnTo>
                  <a:lnTo>
                    <a:pt x="562" y="436"/>
                  </a:lnTo>
                  <a:lnTo>
                    <a:pt x="562" y="430"/>
                  </a:lnTo>
                  <a:lnTo>
                    <a:pt x="562" y="424"/>
                  </a:lnTo>
                  <a:lnTo>
                    <a:pt x="558" y="420"/>
                  </a:lnTo>
                  <a:lnTo>
                    <a:pt x="554" y="420"/>
                  </a:lnTo>
                  <a:lnTo>
                    <a:pt x="554" y="420"/>
                  </a:lnTo>
                  <a:lnTo>
                    <a:pt x="544" y="422"/>
                  </a:lnTo>
                  <a:lnTo>
                    <a:pt x="532" y="430"/>
                  </a:lnTo>
                  <a:lnTo>
                    <a:pt x="532" y="430"/>
                  </a:lnTo>
                  <a:lnTo>
                    <a:pt x="520" y="438"/>
                  </a:lnTo>
                  <a:lnTo>
                    <a:pt x="516" y="444"/>
                  </a:lnTo>
                  <a:lnTo>
                    <a:pt x="512" y="450"/>
                  </a:lnTo>
                  <a:lnTo>
                    <a:pt x="512" y="450"/>
                  </a:lnTo>
                  <a:lnTo>
                    <a:pt x="514" y="456"/>
                  </a:lnTo>
                  <a:lnTo>
                    <a:pt x="516" y="462"/>
                  </a:lnTo>
                  <a:lnTo>
                    <a:pt x="520" y="468"/>
                  </a:lnTo>
                  <a:lnTo>
                    <a:pt x="522" y="474"/>
                  </a:lnTo>
                  <a:lnTo>
                    <a:pt x="522" y="474"/>
                  </a:lnTo>
                  <a:lnTo>
                    <a:pt x="522" y="484"/>
                  </a:lnTo>
                  <a:lnTo>
                    <a:pt x="518" y="496"/>
                  </a:lnTo>
                  <a:lnTo>
                    <a:pt x="514" y="500"/>
                  </a:lnTo>
                  <a:lnTo>
                    <a:pt x="510" y="502"/>
                  </a:lnTo>
                  <a:lnTo>
                    <a:pt x="504" y="504"/>
                  </a:lnTo>
                  <a:lnTo>
                    <a:pt x="496" y="506"/>
                  </a:lnTo>
                  <a:lnTo>
                    <a:pt x="496" y="506"/>
                  </a:lnTo>
                  <a:lnTo>
                    <a:pt x="494" y="506"/>
                  </a:lnTo>
                  <a:lnTo>
                    <a:pt x="494" y="506"/>
                  </a:lnTo>
                  <a:lnTo>
                    <a:pt x="480" y="504"/>
                  </a:lnTo>
                  <a:lnTo>
                    <a:pt x="480" y="504"/>
                  </a:lnTo>
                  <a:lnTo>
                    <a:pt x="474" y="504"/>
                  </a:lnTo>
                  <a:lnTo>
                    <a:pt x="468" y="508"/>
                  </a:lnTo>
                  <a:lnTo>
                    <a:pt x="468" y="508"/>
                  </a:lnTo>
                  <a:lnTo>
                    <a:pt x="464" y="512"/>
                  </a:lnTo>
                  <a:lnTo>
                    <a:pt x="462" y="516"/>
                  </a:lnTo>
                  <a:lnTo>
                    <a:pt x="460" y="522"/>
                  </a:lnTo>
                  <a:lnTo>
                    <a:pt x="458" y="526"/>
                  </a:lnTo>
                  <a:lnTo>
                    <a:pt x="458" y="526"/>
                  </a:lnTo>
                  <a:lnTo>
                    <a:pt x="452" y="530"/>
                  </a:lnTo>
                  <a:lnTo>
                    <a:pt x="446" y="534"/>
                  </a:lnTo>
                  <a:lnTo>
                    <a:pt x="434" y="540"/>
                  </a:lnTo>
                  <a:lnTo>
                    <a:pt x="434" y="540"/>
                  </a:lnTo>
                  <a:lnTo>
                    <a:pt x="426" y="544"/>
                  </a:lnTo>
                  <a:lnTo>
                    <a:pt x="422" y="550"/>
                  </a:lnTo>
                  <a:lnTo>
                    <a:pt x="412" y="560"/>
                  </a:lnTo>
                  <a:lnTo>
                    <a:pt x="412" y="560"/>
                  </a:lnTo>
                  <a:lnTo>
                    <a:pt x="408" y="562"/>
                  </a:lnTo>
                  <a:lnTo>
                    <a:pt x="402" y="564"/>
                  </a:lnTo>
                  <a:lnTo>
                    <a:pt x="392" y="568"/>
                  </a:lnTo>
                  <a:lnTo>
                    <a:pt x="392" y="568"/>
                  </a:lnTo>
                  <a:lnTo>
                    <a:pt x="386" y="572"/>
                  </a:lnTo>
                  <a:lnTo>
                    <a:pt x="384" y="578"/>
                  </a:lnTo>
                  <a:lnTo>
                    <a:pt x="380" y="582"/>
                  </a:lnTo>
                  <a:lnTo>
                    <a:pt x="374" y="584"/>
                  </a:lnTo>
                  <a:lnTo>
                    <a:pt x="374" y="584"/>
                  </a:lnTo>
                  <a:lnTo>
                    <a:pt x="368" y="584"/>
                  </a:lnTo>
                  <a:lnTo>
                    <a:pt x="368" y="584"/>
                  </a:lnTo>
                  <a:lnTo>
                    <a:pt x="362" y="584"/>
                  </a:lnTo>
                  <a:lnTo>
                    <a:pt x="362" y="584"/>
                  </a:lnTo>
                  <a:lnTo>
                    <a:pt x="360" y="582"/>
                  </a:lnTo>
                  <a:lnTo>
                    <a:pt x="360" y="578"/>
                  </a:lnTo>
                  <a:lnTo>
                    <a:pt x="360" y="576"/>
                  </a:lnTo>
                  <a:lnTo>
                    <a:pt x="360" y="574"/>
                  </a:lnTo>
                  <a:lnTo>
                    <a:pt x="360" y="574"/>
                  </a:lnTo>
                  <a:lnTo>
                    <a:pt x="356" y="572"/>
                  </a:lnTo>
                  <a:lnTo>
                    <a:pt x="356" y="572"/>
                  </a:lnTo>
                  <a:lnTo>
                    <a:pt x="352" y="574"/>
                  </a:lnTo>
                  <a:lnTo>
                    <a:pt x="348" y="578"/>
                  </a:lnTo>
                  <a:lnTo>
                    <a:pt x="344" y="588"/>
                  </a:lnTo>
                  <a:lnTo>
                    <a:pt x="344" y="588"/>
                  </a:lnTo>
                  <a:lnTo>
                    <a:pt x="346" y="592"/>
                  </a:lnTo>
                  <a:lnTo>
                    <a:pt x="346" y="594"/>
                  </a:lnTo>
                  <a:lnTo>
                    <a:pt x="344" y="598"/>
                  </a:lnTo>
                  <a:lnTo>
                    <a:pt x="344" y="598"/>
                  </a:lnTo>
                  <a:lnTo>
                    <a:pt x="340" y="598"/>
                  </a:lnTo>
                  <a:lnTo>
                    <a:pt x="340" y="598"/>
                  </a:lnTo>
                  <a:lnTo>
                    <a:pt x="334" y="596"/>
                  </a:lnTo>
                  <a:lnTo>
                    <a:pt x="330" y="594"/>
                  </a:lnTo>
                  <a:lnTo>
                    <a:pt x="330" y="594"/>
                  </a:lnTo>
                  <a:lnTo>
                    <a:pt x="324" y="590"/>
                  </a:lnTo>
                  <a:lnTo>
                    <a:pt x="318" y="588"/>
                  </a:lnTo>
                  <a:lnTo>
                    <a:pt x="318" y="588"/>
                  </a:lnTo>
                  <a:lnTo>
                    <a:pt x="314" y="588"/>
                  </a:lnTo>
                  <a:lnTo>
                    <a:pt x="310" y="592"/>
                  </a:lnTo>
                  <a:lnTo>
                    <a:pt x="310" y="592"/>
                  </a:lnTo>
                  <a:lnTo>
                    <a:pt x="306" y="598"/>
                  </a:lnTo>
                  <a:lnTo>
                    <a:pt x="306" y="602"/>
                  </a:lnTo>
                  <a:lnTo>
                    <a:pt x="308" y="608"/>
                  </a:lnTo>
                  <a:lnTo>
                    <a:pt x="314" y="612"/>
                  </a:lnTo>
                  <a:lnTo>
                    <a:pt x="326" y="620"/>
                  </a:lnTo>
                  <a:lnTo>
                    <a:pt x="336" y="626"/>
                  </a:lnTo>
                  <a:lnTo>
                    <a:pt x="336" y="626"/>
                  </a:lnTo>
                  <a:lnTo>
                    <a:pt x="342" y="634"/>
                  </a:lnTo>
                  <a:lnTo>
                    <a:pt x="346" y="642"/>
                  </a:lnTo>
                  <a:lnTo>
                    <a:pt x="350" y="654"/>
                  </a:lnTo>
                  <a:lnTo>
                    <a:pt x="350" y="658"/>
                  </a:lnTo>
                  <a:lnTo>
                    <a:pt x="348" y="662"/>
                  </a:lnTo>
                  <a:lnTo>
                    <a:pt x="348" y="662"/>
                  </a:lnTo>
                  <a:lnTo>
                    <a:pt x="340" y="670"/>
                  </a:lnTo>
                  <a:lnTo>
                    <a:pt x="336" y="676"/>
                  </a:lnTo>
                  <a:lnTo>
                    <a:pt x="334" y="682"/>
                  </a:lnTo>
                  <a:lnTo>
                    <a:pt x="334" y="682"/>
                  </a:lnTo>
                  <a:lnTo>
                    <a:pt x="330" y="688"/>
                  </a:lnTo>
                  <a:lnTo>
                    <a:pt x="328" y="690"/>
                  </a:lnTo>
                  <a:lnTo>
                    <a:pt x="326" y="690"/>
                  </a:lnTo>
                  <a:lnTo>
                    <a:pt x="326" y="690"/>
                  </a:lnTo>
                  <a:lnTo>
                    <a:pt x="318" y="688"/>
                  </a:lnTo>
                  <a:lnTo>
                    <a:pt x="318" y="688"/>
                  </a:lnTo>
                  <a:lnTo>
                    <a:pt x="312" y="686"/>
                  </a:lnTo>
                  <a:lnTo>
                    <a:pt x="306" y="684"/>
                  </a:lnTo>
                  <a:lnTo>
                    <a:pt x="306" y="684"/>
                  </a:lnTo>
                  <a:lnTo>
                    <a:pt x="304" y="684"/>
                  </a:lnTo>
                  <a:lnTo>
                    <a:pt x="304" y="684"/>
                  </a:lnTo>
                  <a:lnTo>
                    <a:pt x="300" y="684"/>
                  </a:lnTo>
                  <a:lnTo>
                    <a:pt x="300" y="684"/>
                  </a:lnTo>
                  <a:lnTo>
                    <a:pt x="296" y="684"/>
                  </a:lnTo>
                  <a:lnTo>
                    <a:pt x="296" y="684"/>
                  </a:lnTo>
                  <a:lnTo>
                    <a:pt x="296" y="684"/>
                  </a:lnTo>
                  <a:lnTo>
                    <a:pt x="296" y="684"/>
                  </a:lnTo>
                  <a:lnTo>
                    <a:pt x="290" y="684"/>
                  </a:lnTo>
                  <a:lnTo>
                    <a:pt x="288" y="680"/>
                  </a:lnTo>
                  <a:lnTo>
                    <a:pt x="288" y="680"/>
                  </a:lnTo>
                  <a:lnTo>
                    <a:pt x="284" y="676"/>
                  </a:lnTo>
                  <a:lnTo>
                    <a:pt x="280" y="672"/>
                  </a:lnTo>
                  <a:lnTo>
                    <a:pt x="280" y="672"/>
                  </a:lnTo>
                  <a:lnTo>
                    <a:pt x="278" y="672"/>
                  </a:lnTo>
                  <a:lnTo>
                    <a:pt x="278" y="672"/>
                  </a:lnTo>
                  <a:lnTo>
                    <a:pt x="274" y="672"/>
                  </a:lnTo>
                  <a:lnTo>
                    <a:pt x="274" y="672"/>
                  </a:lnTo>
                  <a:lnTo>
                    <a:pt x="270" y="672"/>
                  </a:lnTo>
                  <a:lnTo>
                    <a:pt x="270" y="672"/>
                  </a:lnTo>
                  <a:lnTo>
                    <a:pt x="268" y="672"/>
                  </a:lnTo>
                  <a:lnTo>
                    <a:pt x="268" y="672"/>
                  </a:lnTo>
                  <a:lnTo>
                    <a:pt x="262" y="670"/>
                  </a:lnTo>
                  <a:lnTo>
                    <a:pt x="258" y="666"/>
                  </a:lnTo>
                  <a:lnTo>
                    <a:pt x="258" y="666"/>
                  </a:lnTo>
                  <a:lnTo>
                    <a:pt x="256" y="666"/>
                  </a:lnTo>
                  <a:lnTo>
                    <a:pt x="256" y="666"/>
                  </a:lnTo>
                  <a:lnTo>
                    <a:pt x="250" y="668"/>
                  </a:lnTo>
                  <a:lnTo>
                    <a:pt x="244" y="670"/>
                  </a:lnTo>
                  <a:lnTo>
                    <a:pt x="236" y="678"/>
                  </a:lnTo>
                  <a:lnTo>
                    <a:pt x="236" y="678"/>
                  </a:lnTo>
                  <a:lnTo>
                    <a:pt x="228" y="686"/>
                  </a:lnTo>
                  <a:lnTo>
                    <a:pt x="226" y="690"/>
                  </a:lnTo>
                  <a:lnTo>
                    <a:pt x="226" y="696"/>
                  </a:lnTo>
                  <a:lnTo>
                    <a:pt x="226" y="696"/>
                  </a:lnTo>
                  <a:lnTo>
                    <a:pt x="230" y="702"/>
                  </a:lnTo>
                  <a:lnTo>
                    <a:pt x="232" y="706"/>
                  </a:lnTo>
                  <a:lnTo>
                    <a:pt x="236" y="710"/>
                  </a:lnTo>
                  <a:lnTo>
                    <a:pt x="236" y="718"/>
                  </a:lnTo>
                  <a:lnTo>
                    <a:pt x="236" y="718"/>
                  </a:lnTo>
                  <a:lnTo>
                    <a:pt x="232" y="728"/>
                  </a:lnTo>
                  <a:lnTo>
                    <a:pt x="226" y="738"/>
                  </a:lnTo>
                  <a:lnTo>
                    <a:pt x="218" y="746"/>
                  </a:lnTo>
                  <a:lnTo>
                    <a:pt x="214" y="756"/>
                  </a:lnTo>
                  <a:lnTo>
                    <a:pt x="214" y="756"/>
                  </a:lnTo>
                  <a:lnTo>
                    <a:pt x="212" y="766"/>
                  </a:lnTo>
                  <a:lnTo>
                    <a:pt x="212" y="772"/>
                  </a:lnTo>
                  <a:lnTo>
                    <a:pt x="212" y="776"/>
                  </a:lnTo>
                  <a:lnTo>
                    <a:pt x="212" y="776"/>
                  </a:lnTo>
                  <a:lnTo>
                    <a:pt x="218" y="782"/>
                  </a:lnTo>
                  <a:lnTo>
                    <a:pt x="226" y="788"/>
                  </a:lnTo>
                  <a:lnTo>
                    <a:pt x="226" y="788"/>
                  </a:lnTo>
                  <a:lnTo>
                    <a:pt x="232" y="790"/>
                  </a:lnTo>
                  <a:lnTo>
                    <a:pt x="238" y="790"/>
                  </a:lnTo>
                  <a:lnTo>
                    <a:pt x="242" y="792"/>
                  </a:lnTo>
                  <a:lnTo>
                    <a:pt x="246" y="794"/>
                  </a:lnTo>
                  <a:lnTo>
                    <a:pt x="246" y="794"/>
                  </a:lnTo>
                  <a:lnTo>
                    <a:pt x="248" y="798"/>
                  </a:lnTo>
                  <a:lnTo>
                    <a:pt x="246" y="804"/>
                  </a:lnTo>
                  <a:lnTo>
                    <a:pt x="248" y="810"/>
                  </a:lnTo>
                  <a:lnTo>
                    <a:pt x="248" y="812"/>
                  </a:lnTo>
                  <a:lnTo>
                    <a:pt x="250" y="812"/>
                  </a:lnTo>
                  <a:lnTo>
                    <a:pt x="250" y="812"/>
                  </a:lnTo>
                  <a:lnTo>
                    <a:pt x="250" y="812"/>
                  </a:lnTo>
                  <a:lnTo>
                    <a:pt x="250" y="812"/>
                  </a:lnTo>
                  <a:lnTo>
                    <a:pt x="256" y="810"/>
                  </a:lnTo>
                  <a:lnTo>
                    <a:pt x="260" y="806"/>
                  </a:lnTo>
                  <a:lnTo>
                    <a:pt x="266" y="802"/>
                  </a:lnTo>
                  <a:lnTo>
                    <a:pt x="272" y="800"/>
                  </a:lnTo>
                  <a:lnTo>
                    <a:pt x="272" y="800"/>
                  </a:lnTo>
                  <a:lnTo>
                    <a:pt x="272" y="800"/>
                  </a:lnTo>
                  <a:lnTo>
                    <a:pt x="272" y="800"/>
                  </a:lnTo>
                  <a:lnTo>
                    <a:pt x="280" y="802"/>
                  </a:lnTo>
                  <a:lnTo>
                    <a:pt x="280" y="802"/>
                  </a:lnTo>
                  <a:lnTo>
                    <a:pt x="286" y="802"/>
                  </a:lnTo>
                  <a:lnTo>
                    <a:pt x="286" y="802"/>
                  </a:lnTo>
                  <a:lnTo>
                    <a:pt x="294" y="802"/>
                  </a:lnTo>
                  <a:lnTo>
                    <a:pt x="294" y="802"/>
                  </a:lnTo>
                  <a:lnTo>
                    <a:pt x="306" y="796"/>
                  </a:lnTo>
                  <a:lnTo>
                    <a:pt x="318" y="788"/>
                  </a:lnTo>
                  <a:lnTo>
                    <a:pt x="328" y="782"/>
                  </a:lnTo>
                  <a:lnTo>
                    <a:pt x="334" y="778"/>
                  </a:lnTo>
                  <a:lnTo>
                    <a:pt x="342" y="778"/>
                  </a:lnTo>
                  <a:lnTo>
                    <a:pt x="342" y="778"/>
                  </a:lnTo>
                  <a:lnTo>
                    <a:pt x="342" y="772"/>
                  </a:lnTo>
                  <a:lnTo>
                    <a:pt x="342" y="766"/>
                  </a:lnTo>
                  <a:lnTo>
                    <a:pt x="344" y="756"/>
                  </a:lnTo>
                  <a:lnTo>
                    <a:pt x="344" y="750"/>
                  </a:lnTo>
                  <a:lnTo>
                    <a:pt x="346" y="746"/>
                  </a:lnTo>
                  <a:lnTo>
                    <a:pt x="350" y="740"/>
                  </a:lnTo>
                  <a:lnTo>
                    <a:pt x="358" y="736"/>
                  </a:lnTo>
                  <a:lnTo>
                    <a:pt x="358" y="736"/>
                  </a:lnTo>
                  <a:lnTo>
                    <a:pt x="370" y="730"/>
                  </a:lnTo>
                  <a:lnTo>
                    <a:pt x="382" y="724"/>
                  </a:lnTo>
                  <a:lnTo>
                    <a:pt x="392" y="716"/>
                  </a:lnTo>
                  <a:lnTo>
                    <a:pt x="396" y="712"/>
                  </a:lnTo>
                  <a:lnTo>
                    <a:pt x="400" y="706"/>
                  </a:lnTo>
                  <a:lnTo>
                    <a:pt x="400" y="706"/>
                  </a:lnTo>
                  <a:lnTo>
                    <a:pt x="400" y="694"/>
                  </a:lnTo>
                  <a:lnTo>
                    <a:pt x="402" y="690"/>
                  </a:lnTo>
                  <a:lnTo>
                    <a:pt x="406" y="686"/>
                  </a:lnTo>
                  <a:lnTo>
                    <a:pt x="406" y="686"/>
                  </a:lnTo>
                  <a:lnTo>
                    <a:pt x="410" y="686"/>
                  </a:lnTo>
                  <a:lnTo>
                    <a:pt x="410" y="686"/>
                  </a:lnTo>
                  <a:lnTo>
                    <a:pt x="422" y="688"/>
                  </a:lnTo>
                  <a:lnTo>
                    <a:pt x="432" y="688"/>
                  </a:lnTo>
                  <a:lnTo>
                    <a:pt x="432" y="688"/>
                  </a:lnTo>
                  <a:lnTo>
                    <a:pt x="442" y="692"/>
                  </a:lnTo>
                  <a:lnTo>
                    <a:pt x="442" y="692"/>
                  </a:lnTo>
                  <a:lnTo>
                    <a:pt x="448" y="690"/>
                  </a:lnTo>
                  <a:lnTo>
                    <a:pt x="454" y="686"/>
                  </a:lnTo>
                  <a:lnTo>
                    <a:pt x="454" y="686"/>
                  </a:lnTo>
                  <a:lnTo>
                    <a:pt x="466" y="678"/>
                  </a:lnTo>
                  <a:lnTo>
                    <a:pt x="470" y="674"/>
                  </a:lnTo>
                  <a:lnTo>
                    <a:pt x="478" y="672"/>
                  </a:lnTo>
                  <a:lnTo>
                    <a:pt x="478" y="672"/>
                  </a:lnTo>
                  <a:lnTo>
                    <a:pt x="480" y="672"/>
                  </a:lnTo>
                  <a:lnTo>
                    <a:pt x="480" y="672"/>
                  </a:lnTo>
                  <a:lnTo>
                    <a:pt x="484" y="674"/>
                  </a:lnTo>
                  <a:lnTo>
                    <a:pt x="486" y="676"/>
                  </a:lnTo>
                  <a:lnTo>
                    <a:pt x="492" y="684"/>
                  </a:lnTo>
                  <a:lnTo>
                    <a:pt x="496" y="700"/>
                  </a:lnTo>
                  <a:lnTo>
                    <a:pt x="496" y="700"/>
                  </a:lnTo>
                  <a:lnTo>
                    <a:pt x="502" y="708"/>
                  </a:lnTo>
                  <a:lnTo>
                    <a:pt x="508" y="714"/>
                  </a:lnTo>
                  <a:lnTo>
                    <a:pt x="520" y="724"/>
                  </a:lnTo>
                  <a:lnTo>
                    <a:pt x="520" y="724"/>
                  </a:lnTo>
                  <a:lnTo>
                    <a:pt x="532" y="738"/>
                  </a:lnTo>
                  <a:lnTo>
                    <a:pt x="532" y="738"/>
                  </a:lnTo>
                  <a:lnTo>
                    <a:pt x="542" y="744"/>
                  </a:lnTo>
                  <a:lnTo>
                    <a:pt x="548" y="748"/>
                  </a:lnTo>
                  <a:lnTo>
                    <a:pt x="552" y="752"/>
                  </a:lnTo>
                  <a:lnTo>
                    <a:pt x="552" y="752"/>
                  </a:lnTo>
                  <a:lnTo>
                    <a:pt x="554" y="756"/>
                  </a:lnTo>
                  <a:lnTo>
                    <a:pt x="556" y="760"/>
                  </a:lnTo>
                  <a:lnTo>
                    <a:pt x="554" y="768"/>
                  </a:lnTo>
                  <a:lnTo>
                    <a:pt x="546" y="786"/>
                  </a:lnTo>
                  <a:lnTo>
                    <a:pt x="546" y="786"/>
                  </a:lnTo>
                  <a:lnTo>
                    <a:pt x="552" y="786"/>
                  </a:lnTo>
                  <a:lnTo>
                    <a:pt x="552" y="786"/>
                  </a:lnTo>
                  <a:lnTo>
                    <a:pt x="554" y="786"/>
                  </a:lnTo>
                  <a:lnTo>
                    <a:pt x="558" y="784"/>
                  </a:lnTo>
                  <a:lnTo>
                    <a:pt x="566" y="778"/>
                  </a:lnTo>
                  <a:lnTo>
                    <a:pt x="578" y="766"/>
                  </a:lnTo>
                  <a:lnTo>
                    <a:pt x="578" y="766"/>
                  </a:lnTo>
                  <a:lnTo>
                    <a:pt x="574" y="758"/>
                  </a:lnTo>
                  <a:lnTo>
                    <a:pt x="574" y="754"/>
                  </a:lnTo>
                  <a:lnTo>
                    <a:pt x="576" y="748"/>
                  </a:lnTo>
                  <a:lnTo>
                    <a:pt x="576" y="748"/>
                  </a:lnTo>
                  <a:lnTo>
                    <a:pt x="578" y="746"/>
                  </a:lnTo>
                  <a:lnTo>
                    <a:pt x="580" y="746"/>
                  </a:lnTo>
                  <a:lnTo>
                    <a:pt x="580" y="746"/>
                  </a:lnTo>
                  <a:lnTo>
                    <a:pt x="582" y="746"/>
                  </a:lnTo>
                  <a:lnTo>
                    <a:pt x="584" y="750"/>
                  </a:lnTo>
                  <a:lnTo>
                    <a:pt x="586" y="754"/>
                  </a:lnTo>
                  <a:lnTo>
                    <a:pt x="586" y="754"/>
                  </a:lnTo>
                  <a:lnTo>
                    <a:pt x="590" y="752"/>
                  </a:lnTo>
                  <a:lnTo>
                    <a:pt x="590" y="750"/>
                  </a:lnTo>
                  <a:lnTo>
                    <a:pt x="590" y="746"/>
                  </a:lnTo>
                  <a:lnTo>
                    <a:pt x="586" y="742"/>
                  </a:lnTo>
                  <a:lnTo>
                    <a:pt x="580" y="734"/>
                  </a:lnTo>
                  <a:lnTo>
                    <a:pt x="574" y="730"/>
                  </a:lnTo>
                  <a:lnTo>
                    <a:pt x="574" y="730"/>
                  </a:lnTo>
                  <a:lnTo>
                    <a:pt x="566" y="724"/>
                  </a:lnTo>
                  <a:lnTo>
                    <a:pt x="566" y="724"/>
                  </a:lnTo>
                  <a:lnTo>
                    <a:pt x="562" y="722"/>
                  </a:lnTo>
                  <a:lnTo>
                    <a:pt x="558" y="718"/>
                  </a:lnTo>
                  <a:lnTo>
                    <a:pt x="558" y="718"/>
                  </a:lnTo>
                  <a:lnTo>
                    <a:pt x="554" y="710"/>
                  </a:lnTo>
                  <a:lnTo>
                    <a:pt x="550" y="702"/>
                  </a:lnTo>
                  <a:lnTo>
                    <a:pt x="550" y="702"/>
                  </a:lnTo>
                  <a:lnTo>
                    <a:pt x="536" y="684"/>
                  </a:lnTo>
                  <a:lnTo>
                    <a:pt x="532" y="676"/>
                  </a:lnTo>
                  <a:lnTo>
                    <a:pt x="530" y="670"/>
                  </a:lnTo>
                  <a:lnTo>
                    <a:pt x="532" y="664"/>
                  </a:lnTo>
                  <a:lnTo>
                    <a:pt x="532" y="664"/>
                  </a:lnTo>
                  <a:lnTo>
                    <a:pt x="534" y="656"/>
                  </a:lnTo>
                  <a:lnTo>
                    <a:pt x="536" y="656"/>
                  </a:lnTo>
                  <a:lnTo>
                    <a:pt x="540" y="654"/>
                  </a:lnTo>
                  <a:lnTo>
                    <a:pt x="540" y="654"/>
                  </a:lnTo>
                  <a:lnTo>
                    <a:pt x="544" y="656"/>
                  </a:lnTo>
                  <a:lnTo>
                    <a:pt x="548" y="658"/>
                  </a:lnTo>
                  <a:lnTo>
                    <a:pt x="556" y="666"/>
                  </a:lnTo>
                  <a:lnTo>
                    <a:pt x="568" y="682"/>
                  </a:lnTo>
                  <a:lnTo>
                    <a:pt x="568" y="682"/>
                  </a:lnTo>
                  <a:lnTo>
                    <a:pt x="580" y="698"/>
                  </a:lnTo>
                  <a:lnTo>
                    <a:pt x="588" y="704"/>
                  </a:lnTo>
                  <a:lnTo>
                    <a:pt x="598" y="710"/>
                  </a:lnTo>
                  <a:lnTo>
                    <a:pt x="598" y="710"/>
                  </a:lnTo>
                  <a:lnTo>
                    <a:pt x="602" y="714"/>
                  </a:lnTo>
                  <a:lnTo>
                    <a:pt x="606" y="718"/>
                  </a:lnTo>
                  <a:lnTo>
                    <a:pt x="612" y="726"/>
                  </a:lnTo>
                  <a:lnTo>
                    <a:pt x="612" y="726"/>
                  </a:lnTo>
                  <a:lnTo>
                    <a:pt x="612" y="732"/>
                  </a:lnTo>
                  <a:lnTo>
                    <a:pt x="612" y="738"/>
                  </a:lnTo>
                  <a:lnTo>
                    <a:pt x="610" y="748"/>
                  </a:lnTo>
                  <a:lnTo>
                    <a:pt x="610" y="748"/>
                  </a:lnTo>
                  <a:lnTo>
                    <a:pt x="612" y="756"/>
                  </a:lnTo>
                  <a:lnTo>
                    <a:pt x="616" y="764"/>
                  </a:lnTo>
                  <a:lnTo>
                    <a:pt x="628" y="776"/>
                  </a:lnTo>
                  <a:lnTo>
                    <a:pt x="628" y="776"/>
                  </a:lnTo>
                  <a:lnTo>
                    <a:pt x="632" y="780"/>
                  </a:lnTo>
                  <a:lnTo>
                    <a:pt x="636" y="782"/>
                  </a:lnTo>
                  <a:lnTo>
                    <a:pt x="646" y="784"/>
                  </a:lnTo>
                  <a:lnTo>
                    <a:pt x="646" y="784"/>
                  </a:lnTo>
                  <a:lnTo>
                    <a:pt x="646" y="786"/>
                  </a:lnTo>
                  <a:lnTo>
                    <a:pt x="648" y="790"/>
                  </a:lnTo>
                  <a:lnTo>
                    <a:pt x="648" y="792"/>
                  </a:lnTo>
                  <a:lnTo>
                    <a:pt x="650" y="794"/>
                  </a:lnTo>
                  <a:lnTo>
                    <a:pt x="650" y="794"/>
                  </a:lnTo>
                  <a:lnTo>
                    <a:pt x="654" y="796"/>
                  </a:lnTo>
                  <a:lnTo>
                    <a:pt x="654" y="796"/>
                  </a:lnTo>
                  <a:lnTo>
                    <a:pt x="656" y="796"/>
                  </a:lnTo>
                  <a:lnTo>
                    <a:pt x="658" y="794"/>
                  </a:lnTo>
                  <a:lnTo>
                    <a:pt x="660" y="788"/>
                  </a:lnTo>
                  <a:lnTo>
                    <a:pt x="662" y="778"/>
                  </a:lnTo>
                  <a:lnTo>
                    <a:pt x="662" y="778"/>
                  </a:lnTo>
                  <a:lnTo>
                    <a:pt x="660" y="762"/>
                  </a:lnTo>
                  <a:lnTo>
                    <a:pt x="660" y="754"/>
                  </a:lnTo>
                  <a:lnTo>
                    <a:pt x="662" y="750"/>
                  </a:lnTo>
                  <a:lnTo>
                    <a:pt x="664" y="750"/>
                  </a:lnTo>
                  <a:lnTo>
                    <a:pt x="664" y="750"/>
                  </a:lnTo>
                  <a:lnTo>
                    <a:pt x="664" y="750"/>
                  </a:lnTo>
                  <a:lnTo>
                    <a:pt x="664" y="750"/>
                  </a:lnTo>
                  <a:lnTo>
                    <a:pt x="666" y="752"/>
                  </a:lnTo>
                  <a:lnTo>
                    <a:pt x="670" y="756"/>
                  </a:lnTo>
                  <a:lnTo>
                    <a:pt x="670" y="756"/>
                  </a:lnTo>
                  <a:lnTo>
                    <a:pt x="682" y="748"/>
                  </a:lnTo>
                  <a:lnTo>
                    <a:pt x="682" y="748"/>
                  </a:lnTo>
                  <a:lnTo>
                    <a:pt x="686" y="746"/>
                  </a:lnTo>
                  <a:lnTo>
                    <a:pt x="690" y="746"/>
                  </a:lnTo>
                  <a:lnTo>
                    <a:pt x="690" y="746"/>
                  </a:lnTo>
                  <a:lnTo>
                    <a:pt x="694" y="746"/>
                  </a:lnTo>
                  <a:lnTo>
                    <a:pt x="698" y="748"/>
                  </a:lnTo>
                  <a:lnTo>
                    <a:pt x="700" y="752"/>
                  </a:lnTo>
                  <a:lnTo>
                    <a:pt x="700" y="758"/>
                  </a:lnTo>
                  <a:lnTo>
                    <a:pt x="700" y="758"/>
                  </a:lnTo>
                  <a:lnTo>
                    <a:pt x="698" y="766"/>
                  </a:lnTo>
                  <a:lnTo>
                    <a:pt x="694" y="776"/>
                  </a:lnTo>
                  <a:lnTo>
                    <a:pt x="692" y="784"/>
                  </a:lnTo>
                  <a:lnTo>
                    <a:pt x="690" y="794"/>
                  </a:lnTo>
                  <a:lnTo>
                    <a:pt x="690" y="794"/>
                  </a:lnTo>
                  <a:lnTo>
                    <a:pt x="692" y="798"/>
                  </a:lnTo>
                  <a:lnTo>
                    <a:pt x="694" y="802"/>
                  </a:lnTo>
                  <a:lnTo>
                    <a:pt x="700" y="806"/>
                  </a:lnTo>
                  <a:lnTo>
                    <a:pt x="708" y="810"/>
                  </a:lnTo>
                  <a:lnTo>
                    <a:pt x="716" y="814"/>
                  </a:lnTo>
                  <a:lnTo>
                    <a:pt x="716" y="814"/>
                  </a:lnTo>
                  <a:lnTo>
                    <a:pt x="720" y="818"/>
                  </a:lnTo>
                  <a:lnTo>
                    <a:pt x="722" y="822"/>
                  </a:lnTo>
                  <a:lnTo>
                    <a:pt x="722" y="822"/>
                  </a:lnTo>
                  <a:lnTo>
                    <a:pt x="726" y="822"/>
                  </a:lnTo>
                  <a:lnTo>
                    <a:pt x="726" y="822"/>
                  </a:lnTo>
                  <a:lnTo>
                    <a:pt x="736" y="822"/>
                  </a:lnTo>
                  <a:lnTo>
                    <a:pt x="736" y="822"/>
                  </a:lnTo>
                  <a:lnTo>
                    <a:pt x="742" y="820"/>
                  </a:lnTo>
                  <a:lnTo>
                    <a:pt x="748" y="818"/>
                  </a:lnTo>
                  <a:lnTo>
                    <a:pt x="748" y="818"/>
                  </a:lnTo>
                  <a:lnTo>
                    <a:pt x="752" y="814"/>
                  </a:lnTo>
                  <a:lnTo>
                    <a:pt x="760" y="812"/>
                  </a:lnTo>
                  <a:lnTo>
                    <a:pt x="760" y="812"/>
                  </a:lnTo>
                  <a:lnTo>
                    <a:pt x="760" y="812"/>
                  </a:lnTo>
                  <a:lnTo>
                    <a:pt x="760" y="812"/>
                  </a:lnTo>
                  <a:lnTo>
                    <a:pt x="770" y="816"/>
                  </a:lnTo>
                  <a:lnTo>
                    <a:pt x="770" y="816"/>
                  </a:lnTo>
                  <a:lnTo>
                    <a:pt x="774" y="818"/>
                  </a:lnTo>
                  <a:lnTo>
                    <a:pt x="772" y="824"/>
                  </a:lnTo>
                  <a:lnTo>
                    <a:pt x="772" y="824"/>
                  </a:lnTo>
                  <a:lnTo>
                    <a:pt x="776" y="824"/>
                  </a:lnTo>
                  <a:lnTo>
                    <a:pt x="776" y="824"/>
                  </a:lnTo>
                  <a:lnTo>
                    <a:pt x="778" y="824"/>
                  </a:lnTo>
                  <a:lnTo>
                    <a:pt x="778" y="824"/>
                  </a:lnTo>
                  <a:lnTo>
                    <a:pt x="782" y="824"/>
                  </a:lnTo>
                  <a:lnTo>
                    <a:pt x="782" y="824"/>
                  </a:lnTo>
                  <a:lnTo>
                    <a:pt x="792" y="826"/>
                  </a:lnTo>
                  <a:lnTo>
                    <a:pt x="792" y="826"/>
                  </a:lnTo>
                  <a:lnTo>
                    <a:pt x="792" y="826"/>
                  </a:lnTo>
                  <a:lnTo>
                    <a:pt x="792" y="826"/>
                  </a:lnTo>
                  <a:lnTo>
                    <a:pt x="798" y="820"/>
                  </a:lnTo>
                  <a:lnTo>
                    <a:pt x="798" y="820"/>
                  </a:lnTo>
                  <a:lnTo>
                    <a:pt x="802" y="816"/>
                  </a:lnTo>
                  <a:lnTo>
                    <a:pt x="808" y="814"/>
                  </a:lnTo>
                  <a:lnTo>
                    <a:pt x="808" y="814"/>
                  </a:lnTo>
                  <a:lnTo>
                    <a:pt x="810" y="814"/>
                  </a:lnTo>
                  <a:lnTo>
                    <a:pt x="814" y="816"/>
                  </a:lnTo>
                  <a:lnTo>
                    <a:pt x="814" y="816"/>
                  </a:lnTo>
                  <a:lnTo>
                    <a:pt x="814" y="820"/>
                  </a:lnTo>
                  <a:lnTo>
                    <a:pt x="814" y="822"/>
                  </a:lnTo>
                  <a:lnTo>
                    <a:pt x="814" y="830"/>
                  </a:lnTo>
                  <a:lnTo>
                    <a:pt x="808" y="846"/>
                  </a:lnTo>
                  <a:lnTo>
                    <a:pt x="808" y="846"/>
                  </a:lnTo>
                  <a:lnTo>
                    <a:pt x="806" y="850"/>
                  </a:lnTo>
                  <a:lnTo>
                    <a:pt x="808" y="854"/>
                  </a:lnTo>
                  <a:lnTo>
                    <a:pt x="810" y="860"/>
                  </a:lnTo>
                  <a:lnTo>
                    <a:pt x="810" y="860"/>
                  </a:lnTo>
                  <a:lnTo>
                    <a:pt x="796" y="876"/>
                  </a:lnTo>
                  <a:lnTo>
                    <a:pt x="782" y="894"/>
                  </a:lnTo>
                  <a:lnTo>
                    <a:pt x="782" y="894"/>
                  </a:lnTo>
                  <a:lnTo>
                    <a:pt x="774" y="904"/>
                  </a:lnTo>
                  <a:lnTo>
                    <a:pt x="768" y="910"/>
                  </a:lnTo>
                  <a:lnTo>
                    <a:pt x="762" y="912"/>
                  </a:lnTo>
                  <a:lnTo>
                    <a:pt x="762" y="912"/>
                  </a:lnTo>
                  <a:lnTo>
                    <a:pt x="760" y="912"/>
                  </a:lnTo>
                  <a:lnTo>
                    <a:pt x="760" y="912"/>
                  </a:lnTo>
                  <a:lnTo>
                    <a:pt x="748" y="904"/>
                  </a:lnTo>
                  <a:lnTo>
                    <a:pt x="740" y="898"/>
                  </a:lnTo>
                  <a:lnTo>
                    <a:pt x="740" y="898"/>
                  </a:lnTo>
                  <a:lnTo>
                    <a:pt x="740" y="898"/>
                  </a:lnTo>
                  <a:lnTo>
                    <a:pt x="734" y="904"/>
                  </a:lnTo>
                  <a:lnTo>
                    <a:pt x="724" y="908"/>
                  </a:lnTo>
                  <a:lnTo>
                    <a:pt x="714" y="910"/>
                  </a:lnTo>
                  <a:lnTo>
                    <a:pt x="704" y="910"/>
                  </a:lnTo>
                  <a:lnTo>
                    <a:pt x="704" y="910"/>
                  </a:lnTo>
                  <a:lnTo>
                    <a:pt x="692" y="910"/>
                  </a:lnTo>
                  <a:lnTo>
                    <a:pt x="684" y="908"/>
                  </a:lnTo>
                  <a:lnTo>
                    <a:pt x="684" y="908"/>
                  </a:lnTo>
                  <a:lnTo>
                    <a:pt x="676" y="904"/>
                  </a:lnTo>
                  <a:lnTo>
                    <a:pt x="670" y="900"/>
                  </a:lnTo>
                  <a:lnTo>
                    <a:pt x="662" y="896"/>
                  </a:lnTo>
                  <a:lnTo>
                    <a:pt x="654" y="892"/>
                  </a:lnTo>
                  <a:lnTo>
                    <a:pt x="654" y="892"/>
                  </a:lnTo>
                  <a:lnTo>
                    <a:pt x="646" y="890"/>
                  </a:lnTo>
                  <a:lnTo>
                    <a:pt x="642" y="888"/>
                  </a:lnTo>
                  <a:lnTo>
                    <a:pt x="640" y="884"/>
                  </a:lnTo>
                  <a:lnTo>
                    <a:pt x="640" y="884"/>
                  </a:lnTo>
                  <a:lnTo>
                    <a:pt x="636" y="878"/>
                  </a:lnTo>
                  <a:lnTo>
                    <a:pt x="630" y="872"/>
                  </a:lnTo>
                  <a:lnTo>
                    <a:pt x="630" y="872"/>
                  </a:lnTo>
                  <a:lnTo>
                    <a:pt x="624" y="870"/>
                  </a:lnTo>
                  <a:lnTo>
                    <a:pt x="618" y="868"/>
                  </a:lnTo>
                  <a:lnTo>
                    <a:pt x="618" y="868"/>
                  </a:lnTo>
                  <a:lnTo>
                    <a:pt x="614" y="868"/>
                  </a:lnTo>
                  <a:lnTo>
                    <a:pt x="608" y="870"/>
                  </a:lnTo>
                  <a:lnTo>
                    <a:pt x="596" y="876"/>
                  </a:lnTo>
                  <a:lnTo>
                    <a:pt x="596" y="876"/>
                  </a:lnTo>
                  <a:lnTo>
                    <a:pt x="590" y="878"/>
                  </a:lnTo>
                  <a:lnTo>
                    <a:pt x="588" y="880"/>
                  </a:lnTo>
                  <a:lnTo>
                    <a:pt x="586" y="884"/>
                  </a:lnTo>
                  <a:lnTo>
                    <a:pt x="586" y="888"/>
                  </a:lnTo>
                  <a:lnTo>
                    <a:pt x="586" y="888"/>
                  </a:lnTo>
                  <a:lnTo>
                    <a:pt x="586" y="896"/>
                  </a:lnTo>
                  <a:lnTo>
                    <a:pt x="584" y="904"/>
                  </a:lnTo>
                  <a:lnTo>
                    <a:pt x="584" y="904"/>
                  </a:lnTo>
                  <a:lnTo>
                    <a:pt x="582" y="912"/>
                  </a:lnTo>
                  <a:lnTo>
                    <a:pt x="580" y="914"/>
                  </a:lnTo>
                  <a:lnTo>
                    <a:pt x="574" y="916"/>
                  </a:lnTo>
                  <a:lnTo>
                    <a:pt x="574" y="916"/>
                  </a:lnTo>
                  <a:lnTo>
                    <a:pt x="574" y="916"/>
                  </a:lnTo>
                  <a:lnTo>
                    <a:pt x="574" y="916"/>
                  </a:lnTo>
                  <a:lnTo>
                    <a:pt x="568" y="914"/>
                  </a:lnTo>
                  <a:lnTo>
                    <a:pt x="564" y="912"/>
                  </a:lnTo>
                  <a:lnTo>
                    <a:pt x="558" y="906"/>
                  </a:lnTo>
                  <a:lnTo>
                    <a:pt x="558" y="906"/>
                  </a:lnTo>
                  <a:lnTo>
                    <a:pt x="550" y="902"/>
                  </a:lnTo>
                  <a:lnTo>
                    <a:pt x="542" y="898"/>
                  </a:lnTo>
                  <a:lnTo>
                    <a:pt x="534" y="894"/>
                  </a:lnTo>
                  <a:lnTo>
                    <a:pt x="528" y="888"/>
                  </a:lnTo>
                  <a:lnTo>
                    <a:pt x="528" y="888"/>
                  </a:lnTo>
                  <a:lnTo>
                    <a:pt x="524" y="882"/>
                  </a:lnTo>
                  <a:lnTo>
                    <a:pt x="520" y="874"/>
                  </a:lnTo>
                  <a:lnTo>
                    <a:pt x="520" y="874"/>
                  </a:lnTo>
                  <a:lnTo>
                    <a:pt x="516" y="872"/>
                  </a:lnTo>
                  <a:lnTo>
                    <a:pt x="512" y="870"/>
                  </a:lnTo>
                  <a:lnTo>
                    <a:pt x="512" y="870"/>
                  </a:lnTo>
                  <a:lnTo>
                    <a:pt x="502" y="872"/>
                  </a:lnTo>
                  <a:lnTo>
                    <a:pt x="502" y="872"/>
                  </a:lnTo>
                  <a:lnTo>
                    <a:pt x="498" y="872"/>
                  </a:lnTo>
                  <a:lnTo>
                    <a:pt x="498" y="872"/>
                  </a:lnTo>
                  <a:lnTo>
                    <a:pt x="490" y="870"/>
                  </a:lnTo>
                  <a:lnTo>
                    <a:pt x="482" y="868"/>
                  </a:lnTo>
                  <a:lnTo>
                    <a:pt x="468" y="862"/>
                  </a:lnTo>
                  <a:lnTo>
                    <a:pt x="468" y="862"/>
                  </a:lnTo>
                  <a:lnTo>
                    <a:pt x="460" y="858"/>
                  </a:lnTo>
                  <a:lnTo>
                    <a:pt x="458" y="856"/>
                  </a:lnTo>
                  <a:lnTo>
                    <a:pt x="458" y="852"/>
                  </a:lnTo>
                  <a:lnTo>
                    <a:pt x="458" y="852"/>
                  </a:lnTo>
                  <a:lnTo>
                    <a:pt x="460" y="842"/>
                  </a:lnTo>
                  <a:lnTo>
                    <a:pt x="468" y="838"/>
                  </a:lnTo>
                  <a:lnTo>
                    <a:pt x="468" y="838"/>
                  </a:lnTo>
                  <a:lnTo>
                    <a:pt x="474" y="834"/>
                  </a:lnTo>
                  <a:lnTo>
                    <a:pt x="476" y="832"/>
                  </a:lnTo>
                  <a:lnTo>
                    <a:pt x="478" y="828"/>
                  </a:lnTo>
                  <a:lnTo>
                    <a:pt x="478" y="828"/>
                  </a:lnTo>
                  <a:lnTo>
                    <a:pt x="478" y="824"/>
                  </a:lnTo>
                  <a:lnTo>
                    <a:pt x="476" y="822"/>
                  </a:lnTo>
                  <a:lnTo>
                    <a:pt x="472" y="816"/>
                  </a:lnTo>
                  <a:lnTo>
                    <a:pt x="472" y="816"/>
                  </a:lnTo>
                  <a:lnTo>
                    <a:pt x="472" y="808"/>
                  </a:lnTo>
                  <a:lnTo>
                    <a:pt x="472" y="804"/>
                  </a:lnTo>
                  <a:lnTo>
                    <a:pt x="470" y="802"/>
                  </a:lnTo>
                  <a:lnTo>
                    <a:pt x="470" y="802"/>
                  </a:lnTo>
                  <a:lnTo>
                    <a:pt x="468" y="798"/>
                  </a:lnTo>
                  <a:lnTo>
                    <a:pt x="466" y="798"/>
                  </a:lnTo>
                  <a:lnTo>
                    <a:pt x="466" y="798"/>
                  </a:lnTo>
                  <a:lnTo>
                    <a:pt x="462" y="800"/>
                  </a:lnTo>
                  <a:lnTo>
                    <a:pt x="458" y="802"/>
                  </a:lnTo>
                  <a:lnTo>
                    <a:pt x="458" y="802"/>
                  </a:lnTo>
                  <a:lnTo>
                    <a:pt x="446" y="804"/>
                  </a:lnTo>
                  <a:lnTo>
                    <a:pt x="432" y="804"/>
                  </a:lnTo>
                  <a:lnTo>
                    <a:pt x="432" y="804"/>
                  </a:lnTo>
                  <a:lnTo>
                    <a:pt x="418" y="802"/>
                  </a:lnTo>
                  <a:lnTo>
                    <a:pt x="418" y="802"/>
                  </a:lnTo>
                  <a:lnTo>
                    <a:pt x="408" y="802"/>
                  </a:lnTo>
                  <a:lnTo>
                    <a:pt x="400" y="800"/>
                  </a:lnTo>
                  <a:lnTo>
                    <a:pt x="400" y="800"/>
                  </a:lnTo>
                  <a:lnTo>
                    <a:pt x="394" y="796"/>
                  </a:lnTo>
                  <a:lnTo>
                    <a:pt x="390" y="794"/>
                  </a:lnTo>
                  <a:lnTo>
                    <a:pt x="386" y="794"/>
                  </a:lnTo>
                  <a:lnTo>
                    <a:pt x="386" y="794"/>
                  </a:lnTo>
                  <a:lnTo>
                    <a:pt x="382" y="794"/>
                  </a:lnTo>
                  <a:lnTo>
                    <a:pt x="382" y="794"/>
                  </a:lnTo>
                  <a:lnTo>
                    <a:pt x="374" y="798"/>
                  </a:lnTo>
                  <a:lnTo>
                    <a:pt x="366" y="802"/>
                  </a:lnTo>
                  <a:lnTo>
                    <a:pt x="358" y="806"/>
                  </a:lnTo>
                  <a:lnTo>
                    <a:pt x="350" y="810"/>
                  </a:lnTo>
                  <a:lnTo>
                    <a:pt x="350" y="810"/>
                  </a:lnTo>
                  <a:lnTo>
                    <a:pt x="346" y="810"/>
                  </a:lnTo>
                  <a:lnTo>
                    <a:pt x="346" y="810"/>
                  </a:lnTo>
                  <a:lnTo>
                    <a:pt x="342" y="810"/>
                  </a:lnTo>
                  <a:lnTo>
                    <a:pt x="342" y="810"/>
                  </a:lnTo>
                  <a:lnTo>
                    <a:pt x="338" y="810"/>
                  </a:lnTo>
                  <a:lnTo>
                    <a:pt x="338" y="810"/>
                  </a:lnTo>
                  <a:lnTo>
                    <a:pt x="334" y="810"/>
                  </a:lnTo>
                  <a:lnTo>
                    <a:pt x="330" y="810"/>
                  </a:lnTo>
                  <a:lnTo>
                    <a:pt x="330" y="810"/>
                  </a:lnTo>
                  <a:lnTo>
                    <a:pt x="326" y="814"/>
                  </a:lnTo>
                  <a:lnTo>
                    <a:pt x="324" y="816"/>
                  </a:lnTo>
                  <a:lnTo>
                    <a:pt x="322" y="820"/>
                  </a:lnTo>
                  <a:lnTo>
                    <a:pt x="320" y="822"/>
                  </a:lnTo>
                  <a:lnTo>
                    <a:pt x="320" y="822"/>
                  </a:lnTo>
                  <a:lnTo>
                    <a:pt x="312" y="824"/>
                  </a:lnTo>
                  <a:lnTo>
                    <a:pt x="312" y="824"/>
                  </a:lnTo>
                  <a:lnTo>
                    <a:pt x="306" y="822"/>
                  </a:lnTo>
                  <a:lnTo>
                    <a:pt x="306" y="822"/>
                  </a:lnTo>
                  <a:lnTo>
                    <a:pt x="300" y="822"/>
                  </a:lnTo>
                  <a:lnTo>
                    <a:pt x="300" y="822"/>
                  </a:lnTo>
                  <a:lnTo>
                    <a:pt x="300" y="822"/>
                  </a:lnTo>
                  <a:lnTo>
                    <a:pt x="300" y="822"/>
                  </a:lnTo>
                  <a:lnTo>
                    <a:pt x="288" y="824"/>
                  </a:lnTo>
                  <a:lnTo>
                    <a:pt x="276" y="826"/>
                  </a:lnTo>
                  <a:lnTo>
                    <a:pt x="276" y="826"/>
                  </a:lnTo>
                  <a:lnTo>
                    <a:pt x="266" y="826"/>
                  </a:lnTo>
                  <a:lnTo>
                    <a:pt x="266" y="826"/>
                  </a:lnTo>
                  <a:lnTo>
                    <a:pt x="260" y="826"/>
                  </a:lnTo>
                  <a:lnTo>
                    <a:pt x="256" y="824"/>
                  </a:lnTo>
                  <a:lnTo>
                    <a:pt x="256" y="824"/>
                  </a:lnTo>
                  <a:lnTo>
                    <a:pt x="252" y="822"/>
                  </a:lnTo>
                  <a:lnTo>
                    <a:pt x="248" y="820"/>
                  </a:lnTo>
                  <a:lnTo>
                    <a:pt x="248" y="820"/>
                  </a:lnTo>
                  <a:lnTo>
                    <a:pt x="246" y="822"/>
                  </a:lnTo>
                  <a:lnTo>
                    <a:pt x="242" y="824"/>
                  </a:lnTo>
                  <a:lnTo>
                    <a:pt x="242" y="824"/>
                  </a:lnTo>
                  <a:lnTo>
                    <a:pt x="220" y="850"/>
                  </a:lnTo>
                  <a:lnTo>
                    <a:pt x="220" y="850"/>
                  </a:lnTo>
                  <a:lnTo>
                    <a:pt x="212" y="856"/>
                  </a:lnTo>
                  <a:lnTo>
                    <a:pt x="204" y="862"/>
                  </a:lnTo>
                  <a:lnTo>
                    <a:pt x="186" y="872"/>
                  </a:lnTo>
                  <a:lnTo>
                    <a:pt x="186" y="872"/>
                  </a:lnTo>
                  <a:lnTo>
                    <a:pt x="180" y="878"/>
                  </a:lnTo>
                  <a:lnTo>
                    <a:pt x="174" y="886"/>
                  </a:lnTo>
                  <a:lnTo>
                    <a:pt x="174" y="886"/>
                  </a:lnTo>
                  <a:lnTo>
                    <a:pt x="168" y="892"/>
                  </a:lnTo>
                  <a:lnTo>
                    <a:pt x="166" y="894"/>
                  </a:lnTo>
                  <a:lnTo>
                    <a:pt x="166" y="900"/>
                  </a:lnTo>
                  <a:lnTo>
                    <a:pt x="166" y="900"/>
                  </a:lnTo>
                  <a:lnTo>
                    <a:pt x="164" y="908"/>
                  </a:lnTo>
                  <a:lnTo>
                    <a:pt x="162" y="916"/>
                  </a:lnTo>
                  <a:lnTo>
                    <a:pt x="154" y="922"/>
                  </a:lnTo>
                  <a:lnTo>
                    <a:pt x="144" y="926"/>
                  </a:lnTo>
                  <a:lnTo>
                    <a:pt x="144" y="926"/>
                  </a:lnTo>
                  <a:lnTo>
                    <a:pt x="132" y="932"/>
                  </a:lnTo>
                  <a:lnTo>
                    <a:pt x="120" y="938"/>
                  </a:lnTo>
                  <a:lnTo>
                    <a:pt x="108" y="946"/>
                  </a:lnTo>
                  <a:lnTo>
                    <a:pt x="96" y="956"/>
                  </a:lnTo>
                  <a:lnTo>
                    <a:pt x="96" y="956"/>
                  </a:lnTo>
                  <a:lnTo>
                    <a:pt x="80" y="974"/>
                  </a:lnTo>
                  <a:lnTo>
                    <a:pt x="66" y="992"/>
                  </a:lnTo>
                  <a:lnTo>
                    <a:pt x="66" y="992"/>
                  </a:lnTo>
                  <a:lnTo>
                    <a:pt x="56" y="1010"/>
                  </a:lnTo>
                  <a:lnTo>
                    <a:pt x="50" y="1018"/>
                  </a:lnTo>
                  <a:lnTo>
                    <a:pt x="40" y="1026"/>
                  </a:lnTo>
                  <a:lnTo>
                    <a:pt x="40" y="1026"/>
                  </a:lnTo>
                  <a:lnTo>
                    <a:pt x="34" y="1032"/>
                  </a:lnTo>
                  <a:lnTo>
                    <a:pt x="28" y="1038"/>
                  </a:lnTo>
                  <a:lnTo>
                    <a:pt x="24" y="1046"/>
                  </a:lnTo>
                  <a:lnTo>
                    <a:pt x="24" y="1054"/>
                  </a:lnTo>
                  <a:lnTo>
                    <a:pt x="24" y="1054"/>
                  </a:lnTo>
                  <a:lnTo>
                    <a:pt x="26" y="1062"/>
                  </a:lnTo>
                  <a:lnTo>
                    <a:pt x="32" y="1070"/>
                  </a:lnTo>
                  <a:lnTo>
                    <a:pt x="38" y="1076"/>
                  </a:lnTo>
                  <a:lnTo>
                    <a:pt x="40" y="1080"/>
                  </a:lnTo>
                  <a:lnTo>
                    <a:pt x="40" y="1086"/>
                  </a:lnTo>
                  <a:lnTo>
                    <a:pt x="40" y="1086"/>
                  </a:lnTo>
                  <a:lnTo>
                    <a:pt x="38" y="1096"/>
                  </a:lnTo>
                  <a:lnTo>
                    <a:pt x="34" y="1108"/>
                  </a:lnTo>
                  <a:lnTo>
                    <a:pt x="28" y="1118"/>
                  </a:lnTo>
                  <a:lnTo>
                    <a:pt x="20" y="1128"/>
                  </a:lnTo>
                  <a:lnTo>
                    <a:pt x="20" y="1128"/>
                  </a:lnTo>
                  <a:lnTo>
                    <a:pt x="10" y="1140"/>
                  </a:lnTo>
                  <a:lnTo>
                    <a:pt x="2" y="1152"/>
                  </a:lnTo>
                  <a:lnTo>
                    <a:pt x="0" y="1166"/>
                  </a:lnTo>
                  <a:lnTo>
                    <a:pt x="0" y="1172"/>
                  </a:lnTo>
                  <a:lnTo>
                    <a:pt x="0" y="1180"/>
                  </a:lnTo>
                  <a:lnTo>
                    <a:pt x="0" y="1180"/>
                  </a:lnTo>
                  <a:lnTo>
                    <a:pt x="0" y="1188"/>
                  </a:lnTo>
                  <a:lnTo>
                    <a:pt x="2" y="1198"/>
                  </a:lnTo>
                  <a:lnTo>
                    <a:pt x="2" y="1198"/>
                  </a:lnTo>
                  <a:lnTo>
                    <a:pt x="4" y="1204"/>
                  </a:lnTo>
                  <a:lnTo>
                    <a:pt x="8" y="1208"/>
                  </a:lnTo>
                  <a:lnTo>
                    <a:pt x="14" y="1216"/>
                  </a:lnTo>
                  <a:lnTo>
                    <a:pt x="14" y="1216"/>
                  </a:lnTo>
                  <a:lnTo>
                    <a:pt x="20" y="1224"/>
                  </a:lnTo>
                  <a:lnTo>
                    <a:pt x="24" y="1232"/>
                  </a:lnTo>
                  <a:lnTo>
                    <a:pt x="26" y="1240"/>
                  </a:lnTo>
                  <a:lnTo>
                    <a:pt x="30" y="1248"/>
                  </a:lnTo>
                  <a:lnTo>
                    <a:pt x="30" y="1248"/>
                  </a:lnTo>
                  <a:lnTo>
                    <a:pt x="36" y="1254"/>
                  </a:lnTo>
                  <a:lnTo>
                    <a:pt x="40" y="1260"/>
                  </a:lnTo>
                  <a:lnTo>
                    <a:pt x="40" y="1260"/>
                  </a:lnTo>
                  <a:lnTo>
                    <a:pt x="42" y="1266"/>
                  </a:lnTo>
                  <a:lnTo>
                    <a:pt x="42" y="1272"/>
                  </a:lnTo>
                  <a:lnTo>
                    <a:pt x="42" y="1278"/>
                  </a:lnTo>
                  <a:lnTo>
                    <a:pt x="44" y="1284"/>
                  </a:lnTo>
                  <a:lnTo>
                    <a:pt x="44" y="1284"/>
                  </a:lnTo>
                  <a:lnTo>
                    <a:pt x="48" y="1290"/>
                  </a:lnTo>
                  <a:lnTo>
                    <a:pt x="56" y="1294"/>
                  </a:lnTo>
                  <a:lnTo>
                    <a:pt x="68" y="1300"/>
                  </a:lnTo>
                  <a:lnTo>
                    <a:pt x="68" y="1300"/>
                  </a:lnTo>
                  <a:lnTo>
                    <a:pt x="76" y="1306"/>
                  </a:lnTo>
                  <a:lnTo>
                    <a:pt x="80" y="1310"/>
                  </a:lnTo>
                  <a:lnTo>
                    <a:pt x="82" y="1314"/>
                  </a:lnTo>
                  <a:lnTo>
                    <a:pt x="82" y="1314"/>
                  </a:lnTo>
                  <a:lnTo>
                    <a:pt x="86" y="1322"/>
                  </a:lnTo>
                  <a:lnTo>
                    <a:pt x="90" y="1324"/>
                  </a:lnTo>
                  <a:lnTo>
                    <a:pt x="92" y="1328"/>
                  </a:lnTo>
                  <a:lnTo>
                    <a:pt x="92" y="1328"/>
                  </a:lnTo>
                  <a:lnTo>
                    <a:pt x="98" y="1328"/>
                  </a:lnTo>
                  <a:lnTo>
                    <a:pt x="98" y="1328"/>
                  </a:lnTo>
                  <a:lnTo>
                    <a:pt x="106" y="1328"/>
                  </a:lnTo>
                  <a:lnTo>
                    <a:pt x="114" y="1324"/>
                  </a:lnTo>
                  <a:lnTo>
                    <a:pt x="128" y="1316"/>
                  </a:lnTo>
                  <a:lnTo>
                    <a:pt x="128" y="1316"/>
                  </a:lnTo>
                  <a:lnTo>
                    <a:pt x="140" y="1312"/>
                  </a:lnTo>
                  <a:lnTo>
                    <a:pt x="152" y="1310"/>
                  </a:lnTo>
                  <a:lnTo>
                    <a:pt x="152" y="1310"/>
                  </a:lnTo>
                  <a:lnTo>
                    <a:pt x="160" y="1312"/>
                  </a:lnTo>
                  <a:lnTo>
                    <a:pt x="168" y="1316"/>
                  </a:lnTo>
                  <a:lnTo>
                    <a:pt x="168" y="1316"/>
                  </a:lnTo>
                  <a:lnTo>
                    <a:pt x="170" y="1320"/>
                  </a:lnTo>
                  <a:lnTo>
                    <a:pt x="172" y="1322"/>
                  </a:lnTo>
                  <a:lnTo>
                    <a:pt x="172" y="1322"/>
                  </a:lnTo>
                  <a:lnTo>
                    <a:pt x="174" y="1322"/>
                  </a:lnTo>
                  <a:lnTo>
                    <a:pt x="174" y="1322"/>
                  </a:lnTo>
                  <a:lnTo>
                    <a:pt x="182" y="1320"/>
                  </a:lnTo>
                  <a:lnTo>
                    <a:pt x="182" y="1320"/>
                  </a:lnTo>
                  <a:lnTo>
                    <a:pt x="190" y="1316"/>
                  </a:lnTo>
                  <a:lnTo>
                    <a:pt x="200" y="1312"/>
                  </a:lnTo>
                  <a:lnTo>
                    <a:pt x="200" y="1312"/>
                  </a:lnTo>
                  <a:lnTo>
                    <a:pt x="210" y="1308"/>
                  </a:lnTo>
                  <a:lnTo>
                    <a:pt x="220" y="1306"/>
                  </a:lnTo>
                  <a:lnTo>
                    <a:pt x="220" y="1306"/>
                  </a:lnTo>
                  <a:lnTo>
                    <a:pt x="238" y="1296"/>
                  </a:lnTo>
                  <a:lnTo>
                    <a:pt x="238" y="1296"/>
                  </a:lnTo>
                  <a:lnTo>
                    <a:pt x="250" y="1290"/>
                  </a:lnTo>
                  <a:lnTo>
                    <a:pt x="262" y="1288"/>
                  </a:lnTo>
                  <a:lnTo>
                    <a:pt x="262" y="1288"/>
                  </a:lnTo>
                  <a:lnTo>
                    <a:pt x="270" y="1290"/>
                  </a:lnTo>
                  <a:lnTo>
                    <a:pt x="276" y="1294"/>
                  </a:lnTo>
                  <a:lnTo>
                    <a:pt x="276" y="1294"/>
                  </a:lnTo>
                  <a:lnTo>
                    <a:pt x="280" y="1296"/>
                  </a:lnTo>
                  <a:lnTo>
                    <a:pt x="280" y="1300"/>
                  </a:lnTo>
                  <a:lnTo>
                    <a:pt x="282" y="1310"/>
                  </a:lnTo>
                  <a:lnTo>
                    <a:pt x="280" y="1318"/>
                  </a:lnTo>
                  <a:lnTo>
                    <a:pt x="282" y="1328"/>
                  </a:lnTo>
                  <a:lnTo>
                    <a:pt x="282" y="1328"/>
                  </a:lnTo>
                  <a:lnTo>
                    <a:pt x="284" y="1334"/>
                  </a:lnTo>
                  <a:lnTo>
                    <a:pt x="286" y="1336"/>
                  </a:lnTo>
                  <a:lnTo>
                    <a:pt x="290" y="1338"/>
                  </a:lnTo>
                  <a:lnTo>
                    <a:pt x="290" y="1338"/>
                  </a:lnTo>
                  <a:lnTo>
                    <a:pt x="292" y="1336"/>
                  </a:lnTo>
                  <a:lnTo>
                    <a:pt x="292" y="1336"/>
                  </a:lnTo>
                  <a:lnTo>
                    <a:pt x="304" y="1332"/>
                  </a:lnTo>
                  <a:lnTo>
                    <a:pt x="316" y="1328"/>
                  </a:lnTo>
                  <a:lnTo>
                    <a:pt x="316" y="1328"/>
                  </a:lnTo>
                  <a:lnTo>
                    <a:pt x="322" y="1328"/>
                  </a:lnTo>
                  <a:lnTo>
                    <a:pt x="322" y="1328"/>
                  </a:lnTo>
                  <a:lnTo>
                    <a:pt x="330" y="1330"/>
                  </a:lnTo>
                  <a:lnTo>
                    <a:pt x="334" y="1334"/>
                  </a:lnTo>
                  <a:lnTo>
                    <a:pt x="338" y="1340"/>
                  </a:lnTo>
                  <a:lnTo>
                    <a:pt x="338" y="1348"/>
                  </a:lnTo>
                  <a:lnTo>
                    <a:pt x="338" y="1348"/>
                  </a:lnTo>
                  <a:lnTo>
                    <a:pt x="338" y="1368"/>
                  </a:lnTo>
                  <a:lnTo>
                    <a:pt x="336" y="1378"/>
                  </a:lnTo>
                  <a:lnTo>
                    <a:pt x="330" y="1388"/>
                  </a:lnTo>
                  <a:lnTo>
                    <a:pt x="330" y="1388"/>
                  </a:lnTo>
                  <a:lnTo>
                    <a:pt x="326" y="1390"/>
                  </a:lnTo>
                  <a:lnTo>
                    <a:pt x="320" y="1392"/>
                  </a:lnTo>
                  <a:lnTo>
                    <a:pt x="320" y="1392"/>
                  </a:lnTo>
                  <a:lnTo>
                    <a:pt x="320" y="1396"/>
                  </a:lnTo>
                  <a:lnTo>
                    <a:pt x="318" y="1400"/>
                  </a:lnTo>
                  <a:lnTo>
                    <a:pt x="318" y="1400"/>
                  </a:lnTo>
                  <a:lnTo>
                    <a:pt x="314" y="1414"/>
                  </a:lnTo>
                  <a:lnTo>
                    <a:pt x="312" y="1420"/>
                  </a:lnTo>
                  <a:lnTo>
                    <a:pt x="312" y="1428"/>
                  </a:lnTo>
                  <a:lnTo>
                    <a:pt x="312" y="1428"/>
                  </a:lnTo>
                  <a:lnTo>
                    <a:pt x="314" y="1440"/>
                  </a:lnTo>
                  <a:lnTo>
                    <a:pt x="320" y="1448"/>
                  </a:lnTo>
                  <a:lnTo>
                    <a:pt x="336" y="1466"/>
                  </a:lnTo>
                  <a:lnTo>
                    <a:pt x="336" y="1466"/>
                  </a:lnTo>
                  <a:lnTo>
                    <a:pt x="340" y="1474"/>
                  </a:lnTo>
                  <a:lnTo>
                    <a:pt x="344" y="1484"/>
                  </a:lnTo>
                  <a:lnTo>
                    <a:pt x="348" y="1502"/>
                  </a:lnTo>
                  <a:lnTo>
                    <a:pt x="348" y="1502"/>
                  </a:lnTo>
                  <a:lnTo>
                    <a:pt x="348" y="1512"/>
                  </a:lnTo>
                  <a:lnTo>
                    <a:pt x="346" y="1522"/>
                  </a:lnTo>
                  <a:lnTo>
                    <a:pt x="346" y="1522"/>
                  </a:lnTo>
                  <a:lnTo>
                    <a:pt x="348" y="1530"/>
                  </a:lnTo>
                  <a:lnTo>
                    <a:pt x="352" y="1536"/>
                  </a:lnTo>
                  <a:lnTo>
                    <a:pt x="352" y="1536"/>
                  </a:lnTo>
                  <a:lnTo>
                    <a:pt x="352" y="1542"/>
                  </a:lnTo>
                  <a:lnTo>
                    <a:pt x="350" y="1544"/>
                  </a:lnTo>
                  <a:lnTo>
                    <a:pt x="346" y="1552"/>
                  </a:lnTo>
                  <a:lnTo>
                    <a:pt x="344" y="1560"/>
                  </a:lnTo>
                  <a:lnTo>
                    <a:pt x="344" y="1564"/>
                  </a:lnTo>
                  <a:lnTo>
                    <a:pt x="346" y="1568"/>
                  </a:lnTo>
                  <a:lnTo>
                    <a:pt x="346" y="1568"/>
                  </a:lnTo>
                  <a:lnTo>
                    <a:pt x="348" y="1572"/>
                  </a:lnTo>
                  <a:lnTo>
                    <a:pt x="348" y="1580"/>
                  </a:lnTo>
                  <a:lnTo>
                    <a:pt x="346" y="1586"/>
                  </a:lnTo>
                  <a:lnTo>
                    <a:pt x="344" y="1592"/>
                  </a:lnTo>
                  <a:lnTo>
                    <a:pt x="344" y="1592"/>
                  </a:lnTo>
                  <a:lnTo>
                    <a:pt x="336" y="1604"/>
                  </a:lnTo>
                  <a:lnTo>
                    <a:pt x="326" y="1614"/>
                  </a:lnTo>
                  <a:lnTo>
                    <a:pt x="326" y="1614"/>
                  </a:lnTo>
                  <a:lnTo>
                    <a:pt x="310" y="1624"/>
                  </a:lnTo>
                  <a:lnTo>
                    <a:pt x="304" y="1628"/>
                  </a:lnTo>
                  <a:lnTo>
                    <a:pt x="298" y="1636"/>
                  </a:lnTo>
                  <a:lnTo>
                    <a:pt x="298" y="1636"/>
                  </a:lnTo>
                  <a:lnTo>
                    <a:pt x="294" y="1648"/>
                  </a:lnTo>
                  <a:lnTo>
                    <a:pt x="292" y="1660"/>
                  </a:lnTo>
                  <a:lnTo>
                    <a:pt x="292" y="1660"/>
                  </a:lnTo>
                  <a:lnTo>
                    <a:pt x="286" y="1676"/>
                  </a:lnTo>
                  <a:lnTo>
                    <a:pt x="286" y="1682"/>
                  </a:lnTo>
                  <a:lnTo>
                    <a:pt x="286" y="1690"/>
                  </a:lnTo>
                  <a:lnTo>
                    <a:pt x="286" y="1690"/>
                  </a:lnTo>
                  <a:lnTo>
                    <a:pt x="286" y="1696"/>
                  </a:lnTo>
                  <a:lnTo>
                    <a:pt x="288" y="1700"/>
                  </a:lnTo>
                  <a:lnTo>
                    <a:pt x="288" y="1700"/>
                  </a:lnTo>
                  <a:lnTo>
                    <a:pt x="290" y="1706"/>
                  </a:lnTo>
                  <a:lnTo>
                    <a:pt x="294" y="1710"/>
                  </a:lnTo>
                  <a:lnTo>
                    <a:pt x="298" y="1714"/>
                  </a:lnTo>
                  <a:lnTo>
                    <a:pt x="300" y="1720"/>
                  </a:lnTo>
                  <a:lnTo>
                    <a:pt x="300" y="1720"/>
                  </a:lnTo>
                  <a:lnTo>
                    <a:pt x="298" y="1732"/>
                  </a:lnTo>
                  <a:lnTo>
                    <a:pt x="298" y="1732"/>
                  </a:lnTo>
                  <a:lnTo>
                    <a:pt x="298" y="1740"/>
                  </a:lnTo>
                  <a:lnTo>
                    <a:pt x="300" y="1748"/>
                  </a:lnTo>
                  <a:lnTo>
                    <a:pt x="300" y="1748"/>
                  </a:lnTo>
                  <a:lnTo>
                    <a:pt x="300" y="1760"/>
                  </a:lnTo>
                  <a:lnTo>
                    <a:pt x="302" y="1770"/>
                  </a:lnTo>
                  <a:lnTo>
                    <a:pt x="302" y="1770"/>
                  </a:lnTo>
                  <a:lnTo>
                    <a:pt x="306" y="1778"/>
                  </a:lnTo>
                  <a:lnTo>
                    <a:pt x="308" y="1788"/>
                  </a:lnTo>
                  <a:lnTo>
                    <a:pt x="308" y="1798"/>
                  </a:lnTo>
                  <a:lnTo>
                    <a:pt x="306" y="1806"/>
                  </a:lnTo>
                  <a:lnTo>
                    <a:pt x="306" y="1806"/>
                  </a:lnTo>
                  <a:lnTo>
                    <a:pt x="302" y="1818"/>
                  </a:lnTo>
                  <a:lnTo>
                    <a:pt x="300" y="1830"/>
                  </a:lnTo>
                  <a:lnTo>
                    <a:pt x="298" y="1842"/>
                  </a:lnTo>
                  <a:lnTo>
                    <a:pt x="298" y="1854"/>
                  </a:lnTo>
                  <a:lnTo>
                    <a:pt x="298" y="1854"/>
                  </a:lnTo>
                  <a:lnTo>
                    <a:pt x="304" y="1872"/>
                  </a:lnTo>
                  <a:lnTo>
                    <a:pt x="310" y="1888"/>
                  </a:lnTo>
                  <a:lnTo>
                    <a:pt x="310" y="1888"/>
                  </a:lnTo>
                  <a:lnTo>
                    <a:pt x="318" y="1908"/>
                  </a:lnTo>
                  <a:lnTo>
                    <a:pt x="326" y="1930"/>
                  </a:lnTo>
                  <a:lnTo>
                    <a:pt x="326" y="1930"/>
                  </a:lnTo>
                  <a:lnTo>
                    <a:pt x="328" y="1938"/>
                  </a:lnTo>
                  <a:lnTo>
                    <a:pt x="328" y="1946"/>
                  </a:lnTo>
                  <a:lnTo>
                    <a:pt x="328" y="1954"/>
                  </a:lnTo>
                  <a:lnTo>
                    <a:pt x="324" y="1962"/>
                  </a:lnTo>
                  <a:lnTo>
                    <a:pt x="324" y="1962"/>
                  </a:lnTo>
                  <a:lnTo>
                    <a:pt x="322" y="1972"/>
                  </a:lnTo>
                  <a:lnTo>
                    <a:pt x="322" y="1980"/>
                  </a:lnTo>
                  <a:lnTo>
                    <a:pt x="324" y="1988"/>
                  </a:lnTo>
                  <a:lnTo>
                    <a:pt x="328" y="1996"/>
                  </a:lnTo>
                  <a:lnTo>
                    <a:pt x="328" y="1996"/>
                  </a:lnTo>
                  <a:lnTo>
                    <a:pt x="332" y="2010"/>
                  </a:lnTo>
                  <a:lnTo>
                    <a:pt x="336" y="2016"/>
                  </a:lnTo>
                  <a:lnTo>
                    <a:pt x="340" y="2020"/>
                  </a:lnTo>
                  <a:lnTo>
                    <a:pt x="340" y="2020"/>
                  </a:lnTo>
                  <a:lnTo>
                    <a:pt x="346" y="2022"/>
                  </a:lnTo>
                  <a:lnTo>
                    <a:pt x="346" y="2022"/>
                  </a:lnTo>
                  <a:lnTo>
                    <a:pt x="352" y="2020"/>
                  </a:lnTo>
                  <a:lnTo>
                    <a:pt x="360" y="2018"/>
                  </a:lnTo>
                  <a:lnTo>
                    <a:pt x="372" y="2012"/>
                  </a:lnTo>
                  <a:lnTo>
                    <a:pt x="372" y="2012"/>
                  </a:lnTo>
                  <a:lnTo>
                    <a:pt x="384" y="2004"/>
                  </a:lnTo>
                  <a:lnTo>
                    <a:pt x="388" y="2002"/>
                  </a:lnTo>
                  <a:lnTo>
                    <a:pt x="396" y="2000"/>
                  </a:lnTo>
                  <a:lnTo>
                    <a:pt x="396" y="2000"/>
                  </a:lnTo>
                  <a:lnTo>
                    <a:pt x="404" y="1998"/>
                  </a:lnTo>
                  <a:lnTo>
                    <a:pt x="412" y="1998"/>
                  </a:lnTo>
                  <a:lnTo>
                    <a:pt x="412" y="1998"/>
                  </a:lnTo>
                  <a:lnTo>
                    <a:pt x="414" y="1998"/>
                  </a:lnTo>
                  <a:lnTo>
                    <a:pt x="414" y="1998"/>
                  </a:lnTo>
                  <a:lnTo>
                    <a:pt x="416" y="1998"/>
                  </a:lnTo>
                  <a:lnTo>
                    <a:pt x="416" y="1998"/>
                  </a:lnTo>
                  <a:lnTo>
                    <a:pt x="426" y="1998"/>
                  </a:lnTo>
                  <a:lnTo>
                    <a:pt x="434" y="1996"/>
                  </a:lnTo>
                  <a:lnTo>
                    <a:pt x="434" y="1996"/>
                  </a:lnTo>
                  <a:lnTo>
                    <a:pt x="444" y="1990"/>
                  </a:lnTo>
                  <a:lnTo>
                    <a:pt x="456" y="1984"/>
                  </a:lnTo>
                  <a:lnTo>
                    <a:pt x="456" y="1984"/>
                  </a:lnTo>
                  <a:lnTo>
                    <a:pt x="466" y="1982"/>
                  </a:lnTo>
                  <a:lnTo>
                    <a:pt x="474" y="1976"/>
                  </a:lnTo>
                  <a:lnTo>
                    <a:pt x="474" y="1976"/>
                  </a:lnTo>
                  <a:lnTo>
                    <a:pt x="484" y="1968"/>
                  </a:lnTo>
                  <a:lnTo>
                    <a:pt x="492" y="1960"/>
                  </a:lnTo>
                  <a:lnTo>
                    <a:pt x="510" y="1942"/>
                  </a:lnTo>
                  <a:lnTo>
                    <a:pt x="510" y="1942"/>
                  </a:lnTo>
                  <a:lnTo>
                    <a:pt x="528" y="1922"/>
                  </a:lnTo>
                  <a:lnTo>
                    <a:pt x="544" y="1902"/>
                  </a:lnTo>
                  <a:lnTo>
                    <a:pt x="544" y="1902"/>
                  </a:lnTo>
                  <a:lnTo>
                    <a:pt x="558" y="1884"/>
                  </a:lnTo>
                  <a:lnTo>
                    <a:pt x="562" y="1876"/>
                  </a:lnTo>
                  <a:lnTo>
                    <a:pt x="564" y="1866"/>
                  </a:lnTo>
                  <a:lnTo>
                    <a:pt x="564" y="1866"/>
                  </a:lnTo>
                  <a:lnTo>
                    <a:pt x="564" y="1848"/>
                  </a:lnTo>
                  <a:lnTo>
                    <a:pt x="566" y="1842"/>
                  </a:lnTo>
                  <a:lnTo>
                    <a:pt x="574" y="1832"/>
                  </a:lnTo>
                  <a:lnTo>
                    <a:pt x="574" y="1832"/>
                  </a:lnTo>
                  <a:lnTo>
                    <a:pt x="594" y="1820"/>
                  </a:lnTo>
                  <a:lnTo>
                    <a:pt x="594" y="1820"/>
                  </a:lnTo>
                  <a:lnTo>
                    <a:pt x="604" y="1816"/>
                  </a:lnTo>
                  <a:lnTo>
                    <a:pt x="608" y="1814"/>
                  </a:lnTo>
                  <a:lnTo>
                    <a:pt x="610" y="1808"/>
                  </a:lnTo>
                  <a:lnTo>
                    <a:pt x="610" y="1808"/>
                  </a:lnTo>
                  <a:lnTo>
                    <a:pt x="614" y="1800"/>
                  </a:lnTo>
                  <a:lnTo>
                    <a:pt x="616" y="1790"/>
                  </a:lnTo>
                  <a:lnTo>
                    <a:pt x="616" y="1790"/>
                  </a:lnTo>
                  <a:lnTo>
                    <a:pt x="618" y="1778"/>
                  </a:lnTo>
                  <a:lnTo>
                    <a:pt x="620" y="1768"/>
                  </a:lnTo>
                  <a:lnTo>
                    <a:pt x="620" y="1768"/>
                  </a:lnTo>
                  <a:lnTo>
                    <a:pt x="620" y="1758"/>
                  </a:lnTo>
                  <a:lnTo>
                    <a:pt x="618" y="1750"/>
                  </a:lnTo>
                  <a:lnTo>
                    <a:pt x="618" y="1750"/>
                  </a:lnTo>
                  <a:lnTo>
                    <a:pt x="614" y="1744"/>
                  </a:lnTo>
                  <a:lnTo>
                    <a:pt x="614" y="1740"/>
                  </a:lnTo>
                  <a:lnTo>
                    <a:pt x="616" y="1734"/>
                  </a:lnTo>
                  <a:lnTo>
                    <a:pt x="616" y="1734"/>
                  </a:lnTo>
                  <a:lnTo>
                    <a:pt x="626" y="1728"/>
                  </a:lnTo>
                  <a:lnTo>
                    <a:pt x="638" y="1720"/>
                  </a:lnTo>
                  <a:lnTo>
                    <a:pt x="638" y="1720"/>
                  </a:lnTo>
                  <a:lnTo>
                    <a:pt x="648" y="1714"/>
                  </a:lnTo>
                  <a:lnTo>
                    <a:pt x="658" y="1708"/>
                  </a:lnTo>
                  <a:lnTo>
                    <a:pt x="658" y="1708"/>
                  </a:lnTo>
                  <a:lnTo>
                    <a:pt x="668" y="1702"/>
                  </a:lnTo>
                  <a:lnTo>
                    <a:pt x="676" y="1694"/>
                  </a:lnTo>
                  <a:lnTo>
                    <a:pt x="694" y="1680"/>
                  </a:lnTo>
                  <a:lnTo>
                    <a:pt x="694" y="1680"/>
                  </a:lnTo>
                  <a:lnTo>
                    <a:pt x="704" y="1674"/>
                  </a:lnTo>
                  <a:lnTo>
                    <a:pt x="710" y="1668"/>
                  </a:lnTo>
                  <a:lnTo>
                    <a:pt x="716" y="1660"/>
                  </a:lnTo>
                  <a:lnTo>
                    <a:pt x="718" y="1650"/>
                  </a:lnTo>
                  <a:lnTo>
                    <a:pt x="718" y="1650"/>
                  </a:lnTo>
                  <a:lnTo>
                    <a:pt x="724" y="1628"/>
                  </a:lnTo>
                  <a:lnTo>
                    <a:pt x="732" y="1604"/>
                  </a:lnTo>
                  <a:lnTo>
                    <a:pt x="732" y="1604"/>
                  </a:lnTo>
                  <a:lnTo>
                    <a:pt x="736" y="1592"/>
                  </a:lnTo>
                  <a:lnTo>
                    <a:pt x="738" y="1584"/>
                  </a:lnTo>
                  <a:lnTo>
                    <a:pt x="738" y="1578"/>
                  </a:lnTo>
                  <a:lnTo>
                    <a:pt x="738" y="1578"/>
                  </a:lnTo>
                  <a:lnTo>
                    <a:pt x="734" y="1570"/>
                  </a:lnTo>
                  <a:lnTo>
                    <a:pt x="734" y="1570"/>
                  </a:lnTo>
                  <a:lnTo>
                    <a:pt x="730" y="1556"/>
                  </a:lnTo>
                  <a:lnTo>
                    <a:pt x="726" y="1540"/>
                  </a:lnTo>
                  <a:lnTo>
                    <a:pt x="726" y="1540"/>
                  </a:lnTo>
                  <a:lnTo>
                    <a:pt x="726" y="1522"/>
                  </a:lnTo>
                  <a:lnTo>
                    <a:pt x="726" y="1514"/>
                  </a:lnTo>
                  <a:lnTo>
                    <a:pt x="730" y="1506"/>
                  </a:lnTo>
                  <a:lnTo>
                    <a:pt x="730" y="1506"/>
                  </a:lnTo>
                  <a:lnTo>
                    <a:pt x="732" y="1496"/>
                  </a:lnTo>
                  <a:lnTo>
                    <a:pt x="734" y="1486"/>
                  </a:lnTo>
                  <a:lnTo>
                    <a:pt x="734" y="1486"/>
                  </a:lnTo>
                  <a:lnTo>
                    <a:pt x="738" y="1476"/>
                  </a:lnTo>
                  <a:lnTo>
                    <a:pt x="744" y="1468"/>
                  </a:lnTo>
                  <a:lnTo>
                    <a:pt x="744" y="1468"/>
                  </a:lnTo>
                  <a:lnTo>
                    <a:pt x="756" y="1454"/>
                  </a:lnTo>
                  <a:lnTo>
                    <a:pt x="762" y="1446"/>
                  </a:lnTo>
                  <a:lnTo>
                    <a:pt x="770" y="1440"/>
                  </a:lnTo>
                  <a:lnTo>
                    <a:pt x="770" y="1440"/>
                  </a:lnTo>
                  <a:lnTo>
                    <a:pt x="780" y="1432"/>
                  </a:lnTo>
                  <a:lnTo>
                    <a:pt x="786" y="1424"/>
                  </a:lnTo>
                  <a:lnTo>
                    <a:pt x="800" y="1408"/>
                  </a:lnTo>
                  <a:lnTo>
                    <a:pt x="800" y="1408"/>
                  </a:lnTo>
                  <a:lnTo>
                    <a:pt x="816" y="1392"/>
                  </a:lnTo>
                  <a:lnTo>
                    <a:pt x="834" y="1378"/>
                  </a:lnTo>
                  <a:lnTo>
                    <a:pt x="870" y="1352"/>
                  </a:lnTo>
                  <a:lnTo>
                    <a:pt x="870" y="1352"/>
                  </a:lnTo>
                  <a:lnTo>
                    <a:pt x="882" y="1344"/>
                  </a:lnTo>
                  <a:lnTo>
                    <a:pt x="882" y="1344"/>
                  </a:lnTo>
                  <a:lnTo>
                    <a:pt x="888" y="1336"/>
                  </a:lnTo>
                  <a:lnTo>
                    <a:pt x="892" y="1328"/>
                  </a:lnTo>
                  <a:lnTo>
                    <a:pt x="892" y="1328"/>
                  </a:lnTo>
                  <a:lnTo>
                    <a:pt x="904" y="1312"/>
                  </a:lnTo>
                  <a:lnTo>
                    <a:pt x="918" y="1296"/>
                  </a:lnTo>
                  <a:lnTo>
                    <a:pt x="918" y="1296"/>
                  </a:lnTo>
                  <a:lnTo>
                    <a:pt x="926" y="1286"/>
                  </a:lnTo>
                  <a:lnTo>
                    <a:pt x="932" y="1276"/>
                  </a:lnTo>
                  <a:lnTo>
                    <a:pt x="932" y="1276"/>
                  </a:lnTo>
                  <a:lnTo>
                    <a:pt x="944" y="1254"/>
                  </a:lnTo>
                  <a:lnTo>
                    <a:pt x="948" y="1242"/>
                  </a:lnTo>
                  <a:lnTo>
                    <a:pt x="952" y="1230"/>
                  </a:lnTo>
                  <a:lnTo>
                    <a:pt x="952" y="1230"/>
                  </a:lnTo>
                  <a:lnTo>
                    <a:pt x="954" y="1222"/>
                  </a:lnTo>
                  <a:lnTo>
                    <a:pt x="954" y="1218"/>
                  </a:lnTo>
                  <a:lnTo>
                    <a:pt x="952" y="1216"/>
                  </a:lnTo>
                  <a:lnTo>
                    <a:pt x="952" y="1216"/>
                  </a:lnTo>
                  <a:lnTo>
                    <a:pt x="946" y="1214"/>
                  </a:lnTo>
                  <a:lnTo>
                    <a:pt x="946" y="1214"/>
                  </a:lnTo>
                  <a:lnTo>
                    <a:pt x="940" y="1214"/>
                  </a:lnTo>
                  <a:lnTo>
                    <a:pt x="932" y="1218"/>
                  </a:lnTo>
                  <a:lnTo>
                    <a:pt x="932" y="1218"/>
                  </a:lnTo>
                  <a:lnTo>
                    <a:pt x="914" y="1224"/>
                  </a:lnTo>
                  <a:lnTo>
                    <a:pt x="896" y="1230"/>
                  </a:lnTo>
                  <a:lnTo>
                    <a:pt x="858" y="1240"/>
                  </a:lnTo>
                  <a:lnTo>
                    <a:pt x="858" y="1240"/>
                  </a:lnTo>
                  <a:lnTo>
                    <a:pt x="854" y="1240"/>
                  </a:lnTo>
                  <a:lnTo>
                    <a:pt x="854" y="1240"/>
                  </a:lnTo>
                  <a:lnTo>
                    <a:pt x="850" y="1238"/>
                  </a:lnTo>
                  <a:lnTo>
                    <a:pt x="846" y="1236"/>
                  </a:lnTo>
                  <a:lnTo>
                    <a:pt x="842" y="1230"/>
                  </a:lnTo>
                  <a:lnTo>
                    <a:pt x="840" y="1222"/>
                  </a:lnTo>
                  <a:lnTo>
                    <a:pt x="840" y="1214"/>
                  </a:lnTo>
                  <a:lnTo>
                    <a:pt x="840" y="1214"/>
                  </a:lnTo>
                  <a:lnTo>
                    <a:pt x="836" y="1198"/>
                  </a:lnTo>
                  <a:lnTo>
                    <a:pt x="834" y="1192"/>
                  </a:lnTo>
                  <a:lnTo>
                    <a:pt x="830" y="1184"/>
                  </a:lnTo>
                  <a:lnTo>
                    <a:pt x="830" y="1184"/>
                  </a:lnTo>
                  <a:lnTo>
                    <a:pt x="826" y="1178"/>
                  </a:lnTo>
                  <a:lnTo>
                    <a:pt x="820" y="1174"/>
                  </a:lnTo>
                  <a:lnTo>
                    <a:pt x="808" y="1164"/>
                  </a:lnTo>
                  <a:lnTo>
                    <a:pt x="808" y="1164"/>
                  </a:lnTo>
                  <a:lnTo>
                    <a:pt x="804" y="1158"/>
                  </a:lnTo>
                  <a:lnTo>
                    <a:pt x="802" y="1148"/>
                  </a:lnTo>
                  <a:lnTo>
                    <a:pt x="802" y="1148"/>
                  </a:lnTo>
                  <a:lnTo>
                    <a:pt x="800" y="1142"/>
                  </a:lnTo>
                  <a:lnTo>
                    <a:pt x="798" y="1136"/>
                  </a:lnTo>
                  <a:lnTo>
                    <a:pt x="798" y="1136"/>
                  </a:lnTo>
                  <a:lnTo>
                    <a:pt x="798" y="1126"/>
                  </a:lnTo>
                  <a:lnTo>
                    <a:pt x="800" y="1118"/>
                  </a:lnTo>
                  <a:lnTo>
                    <a:pt x="800" y="1118"/>
                  </a:lnTo>
                  <a:lnTo>
                    <a:pt x="794" y="1118"/>
                  </a:lnTo>
                  <a:lnTo>
                    <a:pt x="792" y="1116"/>
                  </a:lnTo>
                  <a:lnTo>
                    <a:pt x="790" y="1114"/>
                  </a:lnTo>
                  <a:lnTo>
                    <a:pt x="790" y="1114"/>
                  </a:lnTo>
                  <a:lnTo>
                    <a:pt x="788" y="1104"/>
                  </a:lnTo>
                  <a:lnTo>
                    <a:pt x="788" y="1104"/>
                  </a:lnTo>
                  <a:lnTo>
                    <a:pt x="782" y="1096"/>
                  </a:lnTo>
                  <a:lnTo>
                    <a:pt x="782" y="1090"/>
                  </a:lnTo>
                  <a:lnTo>
                    <a:pt x="780" y="1086"/>
                  </a:lnTo>
                  <a:lnTo>
                    <a:pt x="780" y="1086"/>
                  </a:lnTo>
                  <a:lnTo>
                    <a:pt x="784" y="1072"/>
                  </a:lnTo>
                  <a:lnTo>
                    <a:pt x="786" y="1066"/>
                  </a:lnTo>
                  <a:lnTo>
                    <a:pt x="786" y="1060"/>
                  </a:lnTo>
                  <a:lnTo>
                    <a:pt x="786" y="1060"/>
                  </a:lnTo>
                  <a:lnTo>
                    <a:pt x="786" y="1054"/>
                  </a:lnTo>
                  <a:lnTo>
                    <a:pt x="784" y="1050"/>
                  </a:lnTo>
                  <a:lnTo>
                    <a:pt x="778" y="1042"/>
                  </a:lnTo>
                  <a:lnTo>
                    <a:pt x="778" y="1042"/>
                  </a:lnTo>
                  <a:lnTo>
                    <a:pt x="774" y="1024"/>
                  </a:lnTo>
                  <a:lnTo>
                    <a:pt x="774" y="1024"/>
                  </a:lnTo>
                  <a:lnTo>
                    <a:pt x="770" y="1010"/>
                  </a:lnTo>
                  <a:lnTo>
                    <a:pt x="766" y="996"/>
                  </a:lnTo>
                  <a:lnTo>
                    <a:pt x="766" y="996"/>
                  </a:lnTo>
                  <a:lnTo>
                    <a:pt x="758" y="984"/>
                  </a:lnTo>
                  <a:lnTo>
                    <a:pt x="756" y="978"/>
                  </a:lnTo>
                  <a:lnTo>
                    <a:pt x="754" y="972"/>
                  </a:lnTo>
                  <a:lnTo>
                    <a:pt x="754" y="972"/>
                  </a:lnTo>
                  <a:lnTo>
                    <a:pt x="756" y="964"/>
                  </a:lnTo>
                  <a:lnTo>
                    <a:pt x="756" y="962"/>
                  </a:lnTo>
                  <a:lnTo>
                    <a:pt x="754" y="958"/>
                  </a:lnTo>
                  <a:lnTo>
                    <a:pt x="754" y="958"/>
                  </a:lnTo>
                  <a:lnTo>
                    <a:pt x="750" y="952"/>
                  </a:lnTo>
                  <a:lnTo>
                    <a:pt x="746" y="948"/>
                  </a:lnTo>
                  <a:lnTo>
                    <a:pt x="746" y="948"/>
                  </a:lnTo>
                  <a:lnTo>
                    <a:pt x="744" y="940"/>
                  </a:lnTo>
                  <a:lnTo>
                    <a:pt x="746" y="936"/>
                  </a:lnTo>
                  <a:lnTo>
                    <a:pt x="748" y="932"/>
                  </a:lnTo>
                  <a:lnTo>
                    <a:pt x="748" y="932"/>
                  </a:lnTo>
                  <a:lnTo>
                    <a:pt x="750" y="930"/>
                  </a:lnTo>
                  <a:lnTo>
                    <a:pt x="750" y="930"/>
                  </a:lnTo>
                  <a:lnTo>
                    <a:pt x="760" y="942"/>
                  </a:lnTo>
                  <a:lnTo>
                    <a:pt x="766" y="948"/>
                  </a:lnTo>
                  <a:lnTo>
                    <a:pt x="772" y="954"/>
                  </a:lnTo>
                  <a:lnTo>
                    <a:pt x="772" y="954"/>
                  </a:lnTo>
                  <a:lnTo>
                    <a:pt x="778" y="960"/>
                  </a:lnTo>
                  <a:lnTo>
                    <a:pt x="782" y="968"/>
                  </a:lnTo>
                  <a:lnTo>
                    <a:pt x="784" y="978"/>
                  </a:lnTo>
                  <a:lnTo>
                    <a:pt x="790" y="986"/>
                  </a:lnTo>
                  <a:lnTo>
                    <a:pt x="790" y="986"/>
                  </a:lnTo>
                  <a:lnTo>
                    <a:pt x="796" y="994"/>
                  </a:lnTo>
                  <a:lnTo>
                    <a:pt x="802" y="1000"/>
                  </a:lnTo>
                  <a:lnTo>
                    <a:pt x="802" y="1000"/>
                  </a:lnTo>
                  <a:lnTo>
                    <a:pt x="802" y="1004"/>
                  </a:lnTo>
                  <a:lnTo>
                    <a:pt x="804" y="1010"/>
                  </a:lnTo>
                  <a:lnTo>
                    <a:pt x="804" y="1020"/>
                  </a:lnTo>
                  <a:lnTo>
                    <a:pt x="804" y="1020"/>
                  </a:lnTo>
                  <a:lnTo>
                    <a:pt x="808" y="1032"/>
                  </a:lnTo>
                  <a:lnTo>
                    <a:pt x="812" y="1044"/>
                  </a:lnTo>
                  <a:lnTo>
                    <a:pt x="816" y="1056"/>
                  </a:lnTo>
                  <a:lnTo>
                    <a:pt x="816" y="1062"/>
                  </a:lnTo>
                  <a:lnTo>
                    <a:pt x="814" y="1068"/>
                  </a:lnTo>
                  <a:lnTo>
                    <a:pt x="814" y="1068"/>
                  </a:lnTo>
                  <a:lnTo>
                    <a:pt x="810" y="1080"/>
                  </a:lnTo>
                  <a:lnTo>
                    <a:pt x="812" y="1082"/>
                  </a:lnTo>
                  <a:lnTo>
                    <a:pt x="816" y="1088"/>
                  </a:lnTo>
                  <a:lnTo>
                    <a:pt x="816" y="1088"/>
                  </a:lnTo>
                  <a:lnTo>
                    <a:pt x="824" y="1098"/>
                  </a:lnTo>
                  <a:lnTo>
                    <a:pt x="830" y="1108"/>
                  </a:lnTo>
                  <a:lnTo>
                    <a:pt x="830" y="1108"/>
                  </a:lnTo>
                  <a:lnTo>
                    <a:pt x="844" y="1132"/>
                  </a:lnTo>
                  <a:lnTo>
                    <a:pt x="848" y="1144"/>
                  </a:lnTo>
                  <a:lnTo>
                    <a:pt x="850" y="1150"/>
                  </a:lnTo>
                  <a:lnTo>
                    <a:pt x="850" y="1156"/>
                  </a:lnTo>
                  <a:lnTo>
                    <a:pt x="850" y="1156"/>
                  </a:lnTo>
                  <a:lnTo>
                    <a:pt x="850" y="1164"/>
                  </a:lnTo>
                  <a:lnTo>
                    <a:pt x="846" y="1172"/>
                  </a:lnTo>
                  <a:lnTo>
                    <a:pt x="844" y="1182"/>
                  </a:lnTo>
                  <a:lnTo>
                    <a:pt x="844" y="1190"/>
                  </a:lnTo>
                  <a:lnTo>
                    <a:pt x="844" y="1190"/>
                  </a:lnTo>
                  <a:lnTo>
                    <a:pt x="846" y="1216"/>
                  </a:lnTo>
                  <a:lnTo>
                    <a:pt x="846" y="1216"/>
                  </a:lnTo>
                  <a:lnTo>
                    <a:pt x="852" y="1216"/>
                  </a:lnTo>
                  <a:lnTo>
                    <a:pt x="852" y="1216"/>
                  </a:lnTo>
                  <a:lnTo>
                    <a:pt x="860" y="1216"/>
                  </a:lnTo>
                  <a:lnTo>
                    <a:pt x="870" y="1212"/>
                  </a:lnTo>
                  <a:lnTo>
                    <a:pt x="888" y="1202"/>
                  </a:lnTo>
                  <a:lnTo>
                    <a:pt x="888" y="1202"/>
                  </a:lnTo>
                  <a:lnTo>
                    <a:pt x="912" y="1188"/>
                  </a:lnTo>
                  <a:lnTo>
                    <a:pt x="924" y="1182"/>
                  </a:lnTo>
                  <a:lnTo>
                    <a:pt x="936" y="1178"/>
                  </a:lnTo>
                  <a:lnTo>
                    <a:pt x="936" y="1178"/>
                  </a:lnTo>
                  <a:lnTo>
                    <a:pt x="948" y="1176"/>
                  </a:lnTo>
                  <a:lnTo>
                    <a:pt x="958" y="1172"/>
                  </a:lnTo>
                  <a:lnTo>
                    <a:pt x="958" y="1172"/>
                  </a:lnTo>
                  <a:lnTo>
                    <a:pt x="978" y="1160"/>
                  </a:lnTo>
                  <a:lnTo>
                    <a:pt x="978" y="1160"/>
                  </a:lnTo>
                  <a:lnTo>
                    <a:pt x="982" y="1156"/>
                  </a:lnTo>
                  <a:lnTo>
                    <a:pt x="986" y="1152"/>
                  </a:lnTo>
                  <a:lnTo>
                    <a:pt x="990" y="1148"/>
                  </a:lnTo>
                  <a:lnTo>
                    <a:pt x="996" y="1146"/>
                  </a:lnTo>
                  <a:lnTo>
                    <a:pt x="996" y="1146"/>
                  </a:lnTo>
                  <a:lnTo>
                    <a:pt x="1014" y="1142"/>
                  </a:lnTo>
                  <a:lnTo>
                    <a:pt x="1022" y="1140"/>
                  </a:lnTo>
                  <a:lnTo>
                    <a:pt x="1030" y="1136"/>
                  </a:lnTo>
                  <a:lnTo>
                    <a:pt x="1030" y="1136"/>
                  </a:lnTo>
                  <a:lnTo>
                    <a:pt x="1040" y="1126"/>
                  </a:lnTo>
                  <a:lnTo>
                    <a:pt x="1050" y="1118"/>
                  </a:lnTo>
                  <a:lnTo>
                    <a:pt x="1050" y="1118"/>
                  </a:lnTo>
                  <a:lnTo>
                    <a:pt x="1062" y="1108"/>
                  </a:lnTo>
                  <a:lnTo>
                    <a:pt x="1074" y="1096"/>
                  </a:lnTo>
                  <a:lnTo>
                    <a:pt x="1074" y="1096"/>
                  </a:lnTo>
                  <a:lnTo>
                    <a:pt x="1090" y="1084"/>
                  </a:lnTo>
                  <a:lnTo>
                    <a:pt x="1096" y="1076"/>
                  </a:lnTo>
                  <a:lnTo>
                    <a:pt x="1102" y="1068"/>
                  </a:lnTo>
                  <a:lnTo>
                    <a:pt x="1102" y="1068"/>
                  </a:lnTo>
                  <a:lnTo>
                    <a:pt x="1106" y="1060"/>
                  </a:lnTo>
                  <a:lnTo>
                    <a:pt x="1106" y="1052"/>
                  </a:lnTo>
                  <a:lnTo>
                    <a:pt x="1102" y="1046"/>
                  </a:lnTo>
                  <a:lnTo>
                    <a:pt x="1098" y="1042"/>
                  </a:lnTo>
                  <a:lnTo>
                    <a:pt x="1086" y="1034"/>
                  </a:lnTo>
                  <a:lnTo>
                    <a:pt x="1072" y="1028"/>
                  </a:lnTo>
                  <a:lnTo>
                    <a:pt x="1072" y="1028"/>
                  </a:lnTo>
                  <a:lnTo>
                    <a:pt x="1072" y="1018"/>
                  </a:lnTo>
                  <a:lnTo>
                    <a:pt x="1072" y="1008"/>
                  </a:lnTo>
                  <a:lnTo>
                    <a:pt x="1068" y="1000"/>
                  </a:lnTo>
                  <a:lnTo>
                    <a:pt x="1064" y="996"/>
                  </a:lnTo>
                  <a:lnTo>
                    <a:pt x="1062" y="996"/>
                  </a:lnTo>
                  <a:lnTo>
                    <a:pt x="1062" y="996"/>
                  </a:lnTo>
                  <a:lnTo>
                    <a:pt x="1058" y="996"/>
                  </a:lnTo>
                  <a:lnTo>
                    <a:pt x="1054" y="1000"/>
                  </a:lnTo>
                  <a:lnTo>
                    <a:pt x="1054" y="1000"/>
                  </a:lnTo>
                  <a:lnTo>
                    <a:pt x="1052" y="1002"/>
                  </a:lnTo>
                  <a:lnTo>
                    <a:pt x="1052" y="1004"/>
                  </a:lnTo>
                  <a:lnTo>
                    <a:pt x="1048" y="1010"/>
                  </a:lnTo>
                  <a:lnTo>
                    <a:pt x="1048" y="1010"/>
                  </a:lnTo>
                  <a:lnTo>
                    <a:pt x="1044" y="1012"/>
                  </a:lnTo>
                  <a:lnTo>
                    <a:pt x="1040" y="1016"/>
                  </a:lnTo>
                  <a:lnTo>
                    <a:pt x="1040" y="1016"/>
                  </a:lnTo>
                  <a:lnTo>
                    <a:pt x="1028" y="1022"/>
                  </a:lnTo>
                  <a:lnTo>
                    <a:pt x="1020" y="1024"/>
                  </a:lnTo>
                  <a:lnTo>
                    <a:pt x="1012" y="1026"/>
                  </a:lnTo>
                  <a:lnTo>
                    <a:pt x="1012" y="1026"/>
                  </a:lnTo>
                  <a:lnTo>
                    <a:pt x="1010" y="1026"/>
                  </a:lnTo>
                  <a:lnTo>
                    <a:pt x="1010" y="1026"/>
                  </a:lnTo>
                  <a:lnTo>
                    <a:pt x="1006" y="1022"/>
                  </a:lnTo>
                  <a:lnTo>
                    <a:pt x="1002" y="1018"/>
                  </a:lnTo>
                  <a:lnTo>
                    <a:pt x="996" y="1004"/>
                  </a:lnTo>
                  <a:lnTo>
                    <a:pt x="992" y="990"/>
                  </a:lnTo>
                  <a:lnTo>
                    <a:pt x="988" y="980"/>
                  </a:lnTo>
                  <a:lnTo>
                    <a:pt x="988" y="980"/>
                  </a:lnTo>
                  <a:lnTo>
                    <a:pt x="984" y="974"/>
                  </a:lnTo>
                  <a:lnTo>
                    <a:pt x="980" y="970"/>
                  </a:lnTo>
                  <a:lnTo>
                    <a:pt x="976" y="968"/>
                  </a:lnTo>
                  <a:lnTo>
                    <a:pt x="972" y="962"/>
                  </a:lnTo>
                  <a:lnTo>
                    <a:pt x="972" y="962"/>
                  </a:lnTo>
                  <a:lnTo>
                    <a:pt x="974" y="954"/>
                  </a:lnTo>
                  <a:lnTo>
                    <a:pt x="974" y="948"/>
                  </a:lnTo>
                  <a:lnTo>
                    <a:pt x="974" y="948"/>
                  </a:lnTo>
                  <a:lnTo>
                    <a:pt x="972" y="944"/>
                  </a:lnTo>
                  <a:lnTo>
                    <a:pt x="970" y="940"/>
                  </a:lnTo>
                  <a:lnTo>
                    <a:pt x="966" y="936"/>
                  </a:lnTo>
                  <a:lnTo>
                    <a:pt x="966" y="932"/>
                  </a:lnTo>
                  <a:lnTo>
                    <a:pt x="966" y="932"/>
                  </a:lnTo>
                  <a:lnTo>
                    <a:pt x="966" y="928"/>
                  </a:lnTo>
                  <a:lnTo>
                    <a:pt x="968" y="926"/>
                  </a:lnTo>
                  <a:lnTo>
                    <a:pt x="974" y="924"/>
                  </a:lnTo>
                  <a:lnTo>
                    <a:pt x="974" y="924"/>
                  </a:lnTo>
                  <a:lnTo>
                    <a:pt x="980" y="926"/>
                  </a:lnTo>
                  <a:lnTo>
                    <a:pt x="980" y="926"/>
                  </a:lnTo>
                  <a:lnTo>
                    <a:pt x="984" y="930"/>
                  </a:lnTo>
                  <a:lnTo>
                    <a:pt x="986" y="934"/>
                  </a:lnTo>
                  <a:lnTo>
                    <a:pt x="988" y="940"/>
                  </a:lnTo>
                  <a:lnTo>
                    <a:pt x="992" y="944"/>
                  </a:lnTo>
                  <a:lnTo>
                    <a:pt x="992" y="944"/>
                  </a:lnTo>
                  <a:lnTo>
                    <a:pt x="996" y="950"/>
                  </a:lnTo>
                  <a:lnTo>
                    <a:pt x="1002" y="956"/>
                  </a:lnTo>
                  <a:lnTo>
                    <a:pt x="1016" y="964"/>
                  </a:lnTo>
                  <a:lnTo>
                    <a:pt x="1016" y="964"/>
                  </a:lnTo>
                  <a:lnTo>
                    <a:pt x="1020" y="970"/>
                  </a:lnTo>
                  <a:lnTo>
                    <a:pt x="1022" y="978"/>
                  </a:lnTo>
                  <a:lnTo>
                    <a:pt x="1026" y="984"/>
                  </a:lnTo>
                  <a:lnTo>
                    <a:pt x="1030" y="988"/>
                  </a:lnTo>
                  <a:lnTo>
                    <a:pt x="1030" y="988"/>
                  </a:lnTo>
                  <a:lnTo>
                    <a:pt x="1036" y="990"/>
                  </a:lnTo>
                  <a:lnTo>
                    <a:pt x="1036" y="990"/>
                  </a:lnTo>
                  <a:lnTo>
                    <a:pt x="1042" y="988"/>
                  </a:lnTo>
                  <a:lnTo>
                    <a:pt x="1048" y="984"/>
                  </a:lnTo>
                  <a:lnTo>
                    <a:pt x="1054" y="980"/>
                  </a:lnTo>
                  <a:lnTo>
                    <a:pt x="1062" y="976"/>
                  </a:lnTo>
                  <a:lnTo>
                    <a:pt x="1062" y="976"/>
                  </a:lnTo>
                  <a:lnTo>
                    <a:pt x="1068" y="976"/>
                  </a:lnTo>
                  <a:lnTo>
                    <a:pt x="1068" y="976"/>
                  </a:lnTo>
                  <a:lnTo>
                    <a:pt x="1072" y="976"/>
                  </a:lnTo>
                  <a:lnTo>
                    <a:pt x="1072" y="978"/>
                  </a:lnTo>
                  <a:lnTo>
                    <a:pt x="1074" y="982"/>
                  </a:lnTo>
                  <a:lnTo>
                    <a:pt x="1072" y="990"/>
                  </a:lnTo>
                  <a:lnTo>
                    <a:pt x="1072" y="996"/>
                  </a:lnTo>
                  <a:lnTo>
                    <a:pt x="1072" y="996"/>
                  </a:lnTo>
                  <a:lnTo>
                    <a:pt x="1076" y="1002"/>
                  </a:lnTo>
                  <a:lnTo>
                    <a:pt x="1080" y="1006"/>
                  </a:lnTo>
                  <a:lnTo>
                    <a:pt x="1092" y="1010"/>
                  </a:lnTo>
                  <a:lnTo>
                    <a:pt x="1106" y="1014"/>
                  </a:lnTo>
                  <a:lnTo>
                    <a:pt x="1120" y="1014"/>
                  </a:lnTo>
                  <a:lnTo>
                    <a:pt x="1120" y="1014"/>
                  </a:lnTo>
                  <a:lnTo>
                    <a:pt x="1130" y="1014"/>
                  </a:lnTo>
                  <a:lnTo>
                    <a:pt x="1130" y="1014"/>
                  </a:lnTo>
                  <a:lnTo>
                    <a:pt x="1166" y="1012"/>
                  </a:lnTo>
                  <a:lnTo>
                    <a:pt x="1166" y="1012"/>
                  </a:lnTo>
                  <a:lnTo>
                    <a:pt x="1194" y="1010"/>
                  </a:lnTo>
                  <a:lnTo>
                    <a:pt x="1194" y="1010"/>
                  </a:lnTo>
                  <a:lnTo>
                    <a:pt x="1200" y="1012"/>
                  </a:lnTo>
                  <a:lnTo>
                    <a:pt x="1200" y="1012"/>
                  </a:lnTo>
                  <a:lnTo>
                    <a:pt x="1202" y="1014"/>
                  </a:lnTo>
                  <a:lnTo>
                    <a:pt x="1204" y="1016"/>
                  </a:lnTo>
                  <a:lnTo>
                    <a:pt x="1204" y="1024"/>
                  </a:lnTo>
                  <a:lnTo>
                    <a:pt x="1204" y="1032"/>
                  </a:lnTo>
                  <a:lnTo>
                    <a:pt x="1206" y="1038"/>
                  </a:lnTo>
                  <a:lnTo>
                    <a:pt x="1206" y="1038"/>
                  </a:lnTo>
                  <a:lnTo>
                    <a:pt x="1212" y="1042"/>
                  </a:lnTo>
                  <a:lnTo>
                    <a:pt x="1218" y="1046"/>
                  </a:lnTo>
                  <a:lnTo>
                    <a:pt x="1232" y="1052"/>
                  </a:lnTo>
                  <a:lnTo>
                    <a:pt x="1232" y="1052"/>
                  </a:lnTo>
                  <a:lnTo>
                    <a:pt x="1222" y="1058"/>
                  </a:lnTo>
                  <a:lnTo>
                    <a:pt x="1218" y="1060"/>
                  </a:lnTo>
                  <a:lnTo>
                    <a:pt x="1216" y="1064"/>
                  </a:lnTo>
                  <a:lnTo>
                    <a:pt x="1216" y="1064"/>
                  </a:lnTo>
                  <a:lnTo>
                    <a:pt x="1224" y="1070"/>
                  </a:lnTo>
                  <a:lnTo>
                    <a:pt x="1230" y="1078"/>
                  </a:lnTo>
                  <a:lnTo>
                    <a:pt x="1230" y="1078"/>
                  </a:lnTo>
                  <a:lnTo>
                    <a:pt x="1236" y="1086"/>
                  </a:lnTo>
                  <a:lnTo>
                    <a:pt x="1238" y="1090"/>
                  </a:lnTo>
                  <a:lnTo>
                    <a:pt x="1244" y="1092"/>
                  </a:lnTo>
                  <a:lnTo>
                    <a:pt x="1244" y="1092"/>
                  </a:lnTo>
                  <a:lnTo>
                    <a:pt x="1244" y="1092"/>
                  </a:lnTo>
                  <a:lnTo>
                    <a:pt x="1244" y="1092"/>
                  </a:lnTo>
                  <a:lnTo>
                    <a:pt x="1250" y="1090"/>
                  </a:lnTo>
                  <a:lnTo>
                    <a:pt x="1254" y="1088"/>
                  </a:lnTo>
                  <a:lnTo>
                    <a:pt x="1260" y="1080"/>
                  </a:lnTo>
                  <a:lnTo>
                    <a:pt x="1268" y="1072"/>
                  </a:lnTo>
                  <a:lnTo>
                    <a:pt x="1270" y="1070"/>
                  </a:lnTo>
                  <a:lnTo>
                    <a:pt x="1276" y="1068"/>
                  </a:lnTo>
                  <a:lnTo>
                    <a:pt x="1276" y="1068"/>
                  </a:lnTo>
                  <a:lnTo>
                    <a:pt x="1278" y="1074"/>
                  </a:lnTo>
                  <a:lnTo>
                    <a:pt x="1278" y="1082"/>
                  </a:lnTo>
                  <a:lnTo>
                    <a:pt x="1278" y="1096"/>
                  </a:lnTo>
                  <a:lnTo>
                    <a:pt x="1276" y="1112"/>
                  </a:lnTo>
                  <a:lnTo>
                    <a:pt x="1276" y="1126"/>
                  </a:lnTo>
                  <a:lnTo>
                    <a:pt x="1276" y="1126"/>
                  </a:lnTo>
                  <a:lnTo>
                    <a:pt x="1276" y="1152"/>
                  </a:lnTo>
                  <a:lnTo>
                    <a:pt x="1276" y="1178"/>
                  </a:lnTo>
                  <a:lnTo>
                    <a:pt x="1276" y="1190"/>
                  </a:lnTo>
                  <a:lnTo>
                    <a:pt x="1278" y="1202"/>
                  </a:lnTo>
                  <a:lnTo>
                    <a:pt x="1282" y="1214"/>
                  </a:lnTo>
                  <a:lnTo>
                    <a:pt x="1286" y="1226"/>
                  </a:lnTo>
                  <a:lnTo>
                    <a:pt x="1286" y="1226"/>
                  </a:lnTo>
                  <a:lnTo>
                    <a:pt x="1290" y="1236"/>
                  </a:lnTo>
                  <a:lnTo>
                    <a:pt x="1290" y="1248"/>
                  </a:lnTo>
                  <a:lnTo>
                    <a:pt x="1292" y="1260"/>
                  </a:lnTo>
                  <a:lnTo>
                    <a:pt x="1294" y="1272"/>
                  </a:lnTo>
                  <a:lnTo>
                    <a:pt x="1294" y="1272"/>
                  </a:lnTo>
                  <a:lnTo>
                    <a:pt x="1298" y="1276"/>
                  </a:lnTo>
                  <a:lnTo>
                    <a:pt x="1302" y="1278"/>
                  </a:lnTo>
                  <a:lnTo>
                    <a:pt x="1302" y="1278"/>
                  </a:lnTo>
                  <a:lnTo>
                    <a:pt x="1310" y="1276"/>
                  </a:lnTo>
                  <a:lnTo>
                    <a:pt x="1318" y="1270"/>
                  </a:lnTo>
                  <a:lnTo>
                    <a:pt x="1334" y="1260"/>
                  </a:lnTo>
                  <a:lnTo>
                    <a:pt x="1334" y="1260"/>
                  </a:lnTo>
                  <a:lnTo>
                    <a:pt x="1340" y="1256"/>
                  </a:lnTo>
                  <a:lnTo>
                    <a:pt x="1344" y="1250"/>
                  </a:lnTo>
                  <a:lnTo>
                    <a:pt x="1352" y="1236"/>
                  </a:lnTo>
                  <a:lnTo>
                    <a:pt x="1358" y="1220"/>
                  </a:lnTo>
                  <a:lnTo>
                    <a:pt x="1360" y="1208"/>
                  </a:lnTo>
                  <a:lnTo>
                    <a:pt x="1360" y="1208"/>
                  </a:lnTo>
                  <a:lnTo>
                    <a:pt x="1364" y="1194"/>
                  </a:lnTo>
                  <a:lnTo>
                    <a:pt x="1370" y="1180"/>
                  </a:lnTo>
                  <a:lnTo>
                    <a:pt x="1378" y="1168"/>
                  </a:lnTo>
                  <a:lnTo>
                    <a:pt x="1388" y="1156"/>
                  </a:lnTo>
                  <a:lnTo>
                    <a:pt x="1388" y="1156"/>
                  </a:lnTo>
                  <a:lnTo>
                    <a:pt x="1406" y="1146"/>
                  </a:lnTo>
                  <a:lnTo>
                    <a:pt x="1414" y="1142"/>
                  </a:lnTo>
                  <a:lnTo>
                    <a:pt x="1422" y="1136"/>
                  </a:lnTo>
                  <a:lnTo>
                    <a:pt x="1422" y="1136"/>
                  </a:lnTo>
                  <a:lnTo>
                    <a:pt x="1432" y="1126"/>
                  </a:lnTo>
                  <a:lnTo>
                    <a:pt x="1444" y="1118"/>
                  </a:lnTo>
                  <a:lnTo>
                    <a:pt x="1444" y="1118"/>
                  </a:lnTo>
                  <a:lnTo>
                    <a:pt x="1458" y="1108"/>
                  </a:lnTo>
                  <a:lnTo>
                    <a:pt x="1464" y="1104"/>
                  </a:lnTo>
                  <a:lnTo>
                    <a:pt x="1468" y="1096"/>
                  </a:lnTo>
                  <a:lnTo>
                    <a:pt x="1468" y="1096"/>
                  </a:lnTo>
                  <a:lnTo>
                    <a:pt x="1470" y="1088"/>
                  </a:lnTo>
                  <a:lnTo>
                    <a:pt x="1472" y="1082"/>
                  </a:lnTo>
                  <a:lnTo>
                    <a:pt x="1474" y="1080"/>
                  </a:lnTo>
                  <a:lnTo>
                    <a:pt x="1476" y="1080"/>
                  </a:lnTo>
                  <a:lnTo>
                    <a:pt x="1484" y="1078"/>
                  </a:lnTo>
                  <a:lnTo>
                    <a:pt x="1484" y="1078"/>
                  </a:lnTo>
                  <a:lnTo>
                    <a:pt x="1486" y="1078"/>
                  </a:lnTo>
                  <a:lnTo>
                    <a:pt x="1486" y="1078"/>
                  </a:lnTo>
                  <a:lnTo>
                    <a:pt x="1500" y="1080"/>
                  </a:lnTo>
                  <a:lnTo>
                    <a:pt x="1500" y="1080"/>
                  </a:lnTo>
                  <a:lnTo>
                    <a:pt x="1504" y="1080"/>
                  </a:lnTo>
                  <a:lnTo>
                    <a:pt x="1504" y="1080"/>
                  </a:lnTo>
                  <a:lnTo>
                    <a:pt x="1512" y="1076"/>
                  </a:lnTo>
                  <a:lnTo>
                    <a:pt x="1518" y="1070"/>
                  </a:lnTo>
                  <a:lnTo>
                    <a:pt x="1518" y="1070"/>
                  </a:lnTo>
                  <a:lnTo>
                    <a:pt x="1526" y="1068"/>
                  </a:lnTo>
                  <a:lnTo>
                    <a:pt x="1526" y="1068"/>
                  </a:lnTo>
                  <a:lnTo>
                    <a:pt x="1532" y="1070"/>
                  </a:lnTo>
                  <a:lnTo>
                    <a:pt x="1536" y="1072"/>
                  </a:lnTo>
                  <a:lnTo>
                    <a:pt x="1536" y="1072"/>
                  </a:lnTo>
                  <a:lnTo>
                    <a:pt x="1540" y="1078"/>
                  </a:lnTo>
                  <a:lnTo>
                    <a:pt x="1540" y="1082"/>
                  </a:lnTo>
                  <a:lnTo>
                    <a:pt x="1540" y="1094"/>
                  </a:lnTo>
                  <a:lnTo>
                    <a:pt x="1540" y="1094"/>
                  </a:lnTo>
                  <a:lnTo>
                    <a:pt x="1540" y="1098"/>
                  </a:lnTo>
                  <a:lnTo>
                    <a:pt x="1542" y="1100"/>
                  </a:lnTo>
                  <a:lnTo>
                    <a:pt x="1546" y="1106"/>
                  </a:lnTo>
                  <a:lnTo>
                    <a:pt x="1546" y="1106"/>
                  </a:lnTo>
                  <a:lnTo>
                    <a:pt x="1550" y="1110"/>
                  </a:lnTo>
                  <a:lnTo>
                    <a:pt x="1552" y="1116"/>
                  </a:lnTo>
                  <a:lnTo>
                    <a:pt x="1552" y="1116"/>
                  </a:lnTo>
                  <a:lnTo>
                    <a:pt x="1558" y="1118"/>
                  </a:lnTo>
                  <a:lnTo>
                    <a:pt x="1562" y="1122"/>
                  </a:lnTo>
                  <a:lnTo>
                    <a:pt x="1562" y="1122"/>
                  </a:lnTo>
                  <a:lnTo>
                    <a:pt x="1564" y="1130"/>
                  </a:lnTo>
                  <a:lnTo>
                    <a:pt x="1564" y="1138"/>
                  </a:lnTo>
                  <a:lnTo>
                    <a:pt x="1564" y="1138"/>
                  </a:lnTo>
                  <a:lnTo>
                    <a:pt x="1560" y="1150"/>
                  </a:lnTo>
                  <a:lnTo>
                    <a:pt x="1558" y="1162"/>
                  </a:lnTo>
                  <a:lnTo>
                    <a:pt x="1558" y="1162"/>
                  </a:lnTo>
                  <a:lnTo>
                    <a:pt x="1558" y="1168"/>
                  </a:lnTo>
                  <a:lnTo>
                    <a:pt x="1560" y="1170"/>
                  </a:lnTo>
                  <a:lnTo>
                    <a:pt x="1562" y="1172"/>
                  </a:lnTo>
                  <a:lnTo>
                    <a:pt x="1566" y="1174"/>
                  </a:lnTo>
                  <a:lnTo>
                    <a:pt x="1566" y="1174"/>
                  </a:lnTo>
                  <a:lnTo>
                    <a:pt x="1566" y="1174"/>
                  </a:lnTo>
                  <a:lnTo>
                    <a:pt x="1566" y="1174"/>
                  </a:lnTo>
                  <a:lnTo>
                    <a:pt x="1574" y="1172"/>
                  </a:lnTo>
                  <a:lnTo>
                    <a:pt x="1580" y="1164"/>
                  </a:lnTo>
                  <a:lnTo>
                    <a:pt x="1588" y="1158"/>
                  </a:lnTo>
                  <a:lnTo>
                    <a:pt x="1588" y="1156"/>
                  </a:lnTo>
                  <a:lnTo>
                    <a:pt x="1588" y="1156"/>
                  </a:lnTo>
                  <a:lnTo>
                    <a:pt x="1594" y="1158"/>
                  </a:lnTo>
                  <a:lnTo>
                    <a:pt x="1598" y="1164"/>
                  </a:lnTo>
                  <a:lnTo>
                    <a:pt x="1600" y="1176"/>
                  </a:lnTo>
                  <a:lnTo>
                    <a:pt x="1600" y="1176"/>
                  </a:lnTo>
                  <a:lnTo>
                    <a:pt x="1600" y="1190"/>
                  </a:lnTo>
                  <a:lnTo>
                    <a:pt x="1600" y="1196"/>
                  </a:lnTo>
                  <a:lnTo>
                    <a:pt x="1600" y="1198"/>
                  </a:lnTo>
                  <a:lnTo>
                    <a:pt x="1602" y="1198"/>
                  </a:lnTo>
                  <a:lnTo>
                    <a:pt x="1602" y="1198"/>
                  </a:lnTo>
                  <a:lnTo>
                    <a:pt x="1606" y="1198"/>
                  </a:lnTo>
                  <a:lnTo>
                    <a:pt x="1606" y="1198"/>
                  </a:lnTo>
                  <a:lnTo>
                    <a:pt x="1606" y="1198"/>
                  </a:lnTo>
                  <a:lnTo>
                    <a:pt x="1608" y="1204"/>
                  </a:lnTo>
                  <a:lnTo>
                    <a:pt x="1610" y="1212"/>
                  </a:lnTo>
                  <a:lnTo>
                    <a:pt x="1608" y="1228"/>
                  </a:lnTo>
                  <a:lnTo>
                    <a:pt x="1606" y="1244"/>
                  </a:lnTo>
                  <a:lnTo>
                    <a:pt x="1602" y="1258"/>
                  </a:lnTo>
                  <a:lnTo>
                    <a:pt x="1602" y="1258"/>
                  </a:lnTo>
                  <a:lnTo>
                    <a:pt x="1596" y="1272"/>
                  </a:lnTo>
                  <a:lnTo>
                    <a:pt x="1592" y="1278"/>
                  </a:lnTo>
                  <a:lnTo>
                    <a:pt x="1592" y="1284"/>
                  </a:lnTo>
                  <a:lnTo>
                    <a:pt x="1592" y="1284"/>
                  </a:lnTo>
                  <a:lnTo>
                    <a:pt x="1594" y="1290"/>
                  </a:lnTo>
                  <a:lnTo>
                    <a:pt x="1596" y="1296"/>
                  </a:lnTo>
                  <a:lnTo>
                    <a:pt x="1604" y="1306"/>
                  </a:lnTo>
                  <a:lnTo>
                    <a:pt x="1604" y="1306"/>
                  </a:lnTo>
                  <a:lnTo>
                    <a:pt x="1610" y="1318"/>
                  </a:lnTo>
                  <a:lnTo>
                    <a:pt x="1612" y="1332"/>
                  </a:lnTo>
                  <a:lnTo>
                    <a:pt x="1614" y="1362"/>
                  </a:lnTo>
                  <a:lnTo>
                    <a:pt x="1614" y="1362"/>
                  </a:lnTo>
                  <a:lnTo>
                    <a:pt x="1616" y="1368"/>
                  </a:lnTo>
                  <a:lnTo>
                    <a:pt x="1620" y="1374"/>
                  </a:lnTo>
                  <a:lnTo>
                    <a:pt x="1630" y="1382"/>
                  </a:lnTo>
                  <a:lnTo>
                    <a:pt x="1630" y="1382"/>
                  </a:lnTo>
                  <a:lnTo>
                    <a:pt x="1634" y="1390"/>
                  </a:lnTo>
                  <a:lnTo>
                    <a:pt x="1640" y="1396"/>
                  </a:lnTo>
                  <a:lnTo>
                    <a:pt x="1644" y="1404"/>
                  </a:lnTo>
                  <a:lnTo>
                    <a:pt x="1650" y="1410"/>
                  </a:lnTo>
                  <a:lnTo>
                    <a:pt x="1650" y="1410"/>
                  </a:lnTo>
                  <a:lnTo>
                    <a:pt x="1654" y="1384"/>
                  </a:lnTo>
                  <a:lnTo>
                    <a:pt x="1656" y="1358"/>
                  </a:lnTo>
                  <a:lnTo>
                    <a:pt x="1656" y="1348"/>
                  </a:lnTo>
                  <a:lnTo>
                    <a:pt x="1654" y="1336"/>
                  </a:lnTo>
                  <a:lnTo>
                    <a:pt x="1650" y="1324"/>
                  </a:lnTo>
                  <a:lnTo>
                    <a:pt x="1644" y="1314"/>
                  </a:lnTo>
                  <a:lnTo>
                    <a:pt x="1644" y="1314"/>
                  </a:lnTo>
                  <a:lnTo>
                    <a:pt x="1636" y="1304"/>
                  </a:lnTo>
                  <a:lnTo>
                    <a:pt x="1628" y="1292"/>
                  </a:lnTo>
                  <a:lnTo>
                    <a:pt x="1624" y="1282"/>
                  </a:lnTo>
                  <a:lnTo>
                    <a:pt x="1624" y="1268"/>
                  </a:lnTo>
                  <a:lnTo>
                    <a:pt x="1624" y="1268"/>
                  </a:lnTo>
                  <a:lnTo>
                    <a:pt x="1626" y="1254"/>
                  </a:lnTo>
                  <a:lnTo>
                    <a:pt x="1626" y="1240"/>
                  </a:lnTo>
                  <a:lnTo>
                    <a:pt x="1626" y="1240"/>
                  </a:lnTo>
                  <a:lnTo>
                    <a:pt x="1626" y="1226"/>
                  </a:lnTo>
                  <a:lnTo>
                    <a:pt x="1626" y="1220"/>
                  </a:lnTo>
                  <a:lnTo>
                    <a:pt x="1630" y="1212"/>
                  </a:lnTo>
                  <a:lnTo>
                    <a:pt x="1630" y="1212"/>
                  </a:lnTo>
                  <a:lnTo>
                    <a:pt x="1634" y="1218"/>
                  </a:lnTo>
                  <a:lnTo>
                    <a:pt x="1638" y="1222"/>
                  </a:lnTo>
                  <a:lnTo>
                    <a:pt x="1642" y="1234"/>
                  </a:lnTo>
                  <a:lnTo>
                    <a:pt x="1646" y="1244"/>
                  </a:lnTo>
                  <a:lnTo>
                    <a:pt x="1650" y="1250"/>
                  </a:lnTo>
                  <a:lnTo>
                    <a:pt x="1654" y="1254"/>
                  </a:lnTo>
                  <a:lnTo>
                    <a:pt x="1654" y="1254"/>
                  </a:lnTo>
                  <a:lnTo>
                    <a:pt x="1658" y="1256"/>
                  </a:lnTo>
                  <a:lnTo>
                    <a:pt x="1662" y="1258"/>
                  </a:lnTo>
                  <a:lnTo>
                    <a:pt x="1668" y="1260"/>
                  </a:lnTo>
                  <a:lnTo>
                    <a:pt x="1672" y="1262"/>
                  </a:lnTo>
                  <a:lnTo>
                    <a:pt x="1672" y="1262"/>
                  </a:lnTo>
                  <a:lnTo>
                    <a:pt x="1674" y="1268"/>
                  </a:lnTo>
                  <a:lnTo>
                    <a:pt x="1676" y="1274"/>
                  </a:lnTo>
                  <a:lnTo>
                    <a:pt x="1676" y="1288"/>
                  </a:lnTo>
                  <a:lnTo>
                    <a:pt x="1676" y="1288"/>
                  </a:lnTo>
                  <a:lnTo>
                    <a:pt x="1680" y="1290"/>
                  </a:lnTo>
                  <a:lnTo>
                    <a:pt x="1684" y="1292"/>
                  </a:lnTo>
                  <a:lnTo>
                    <a:pt x="1684" y="1292"/>
                  </a:lnTo>
                  <a:lnTo>
                    <a:pt x="1688" y="1290"/>
                  </a:lnTo>
                  <a:lnTo>
                    <a:pt x="1694" y="1288"/>
                  </a:lnTo>
                  <a:lnTo>
                    <a:pt x="1706" y="1280"/>
                  </a:lnTo>
                  <a:lnTo>
                    <a:pt x="1716" y="1272"/>
                  </a:lnTo>
                  <a:lnTo>
                    <a:pt x="1726" y="1266"/>
                  </a:lnTo>
                  <a:lnTo>
                    <a:pt x="1726" y="1266"/>
                  </a:lnTo>
                  <a:lnTo>
                    <a:pt x="1742" y="1260"/>
                  </a:lnTo>
                  <a:lnTo>
                    <a:pt x="1746" y="1256"/>
                  </a:lnTo>
                  <a:lnTo>
                    <a:pt x="1750" y="1250"/>
                  </a:lnTo>
                  <a:lnTo>
                    <a:pt x="1754" y="1240"/>
                  </a:lnTo>
                  <a:lnTo>
                    <a:pt x="1756" y="1226"/>
                  </a:lnTo>
                  <a:lnTo>
                    <a:pt x="1756" y="1226"/>
                  </a:lnTo>
                  <a:lnTo>
                    <a:pt x="1760" y="1194"/>
                  </a:lnTo>
                  <a:lnTo>
                    <a:pt x="1760" y="1194"/>
                  </a:lnTo>
                  <a:lnTo>
                    <a:pt x="1760" y="1184"/>
                  </a:lnTo>
                  <a:lnTo>
                    <a:pt x="1760" y="1178"/>
                  </a:lnTo>
                  <a:lnTo>
                    <a:pt x="1756" y="1174"/>
                  </a:lnTo>
                  <a:lnTo>
                    <a:pt x="1750" y="1168"/>
                  </a:lnTo>
                  <a:lnTo>
                    <a:pt x="1750" y="1168"/>
                  </a:lnTo>
                  <a:lnTo>
                    <a:pt x="1742" y="1160"/>
                  </a:lnTo>
                  <a:lnTo>
                    <a:pt x="1732" y="1148"/>
                  </a:lnTo>
                  <a:lnTo>
                    <a:pt x="1724" y="1134"/>
                  </a:lnTo>
                  <a:lnTo>
                    <a:pt x="1722" y="1128"/>
                  </a:lnTo>
                  <a:lnTo>
                    <a:pt x="1722" y="1122"/>
                  </a:lnTo>
                  <a:lnTo>
                    <a:pt x="1722" y="1122"/>
                  </a:lnTo>
                  <a:lnTo>
                    <a:pt x="1726" y="1112"/>
                  </a:lnTo>
                  <a:lnTo>
                    <a:pt x="1736" y="1098"/>
                  </a:lnTo>
                  <a:lnTo>
                    <a:pt x="1750" y="1086"/>
                  </a:lnTo>
                  <a:lnTo>
                    <a:pt x="1756" y="1082"/>
                  </a:lnTo>
                  <a:lnTo>
                    <a:pt x="1762" y="1080"/>
                  </a:lnTo>
                  <a:lnTo>
                    <a:pt x="1762" y="1080"/>
                  </a:lnTo>
                  <a:lnTo>
                    <a:pt x="1766" y="1080"/>
                  </a:lnTo>
                  <a:lnTo>
                    <a:pt x="1766" y="1080"/>
                  </a:lnTo>
                  <a:lnTo>
                    <a:pt x="1770" y="1080"/>
                  </a:lnTo>
                  <a:lnTo>
                    <a:pt x="1772" y="1082"/>
                  </a:lnTo>
                  <a:lnTo>
                    <a:pt x="1772" y="1086"/>
                  </a:lnTo>
                  <a:lnTo>
                    <a:pt x="1770" y="1092"/>
                  </a:lnTo>
                  <a:lnTo>
                    <a:pt x="1768" y="1096"/>
                  </a:lnTo>
                  <a:lnTo>
                    <a:pt x="1770" y="1098"/>
                  </a:lnTo>
                  <a:lnTo>
                    <a:pt x="1770" y="1098"/>
                  </a:lnTo>
                  <a:lnTo>
                    <a:pt x="1772" y="1104"/>
                  </a:lnTo>
                  <a:lnTo>
                    <a:pt x="1776" y="1104"/>
                  </a:lnTo>
                  <a:lnTo>
                    <a:pt x="1776" y="1104"/>
                  </a:lnTo>
                  <a:lnTo>
                    <a:pt x="1780" y="1104"/>
                  </a:lnTo>
                  <a:lnTo>
                    <a:pt x="1782" y="1100"/>
                  </a:lnTo>
                  <a:lnTo>
                    <a:pt x="1788" y="1092"/>
                  </a:lnTo>
                  <a:lnTo>
                    <a:pt x="1788" y="1092"/>
                  </a:lnTo>
                  <a:lnTo>
                    <a:pt x="1800" y="1086"/>
                  </a:lnTo>
                  <a:lnTo>
                    <a:pt x="1814" y="1080"/>
                  </a:lnTo>
                  <a:lnTo>
                    <a:pt x="1814" y="1080"/>
                  </a:lnTo>
                  <a:lnTo>
                    <a:pt x="1820" y="1076"/>
                  </a:lnTo>
                  <a:lnTo>
                    <a:pt x="1828" y="1076"/>
                  </a:lnTo>
                  <a:lnTo>
                    <a:pt x="1842" y="1074"/>
                  </a:lnTo>
                  <a:lnTo>
                    <a:pt x="1842" y="1074"/>
                  </a:lnTo>
                  <a:lnTo>
                    <a:pt x="1858" y="1070"/>
                  </a:lnTo>
                  <a:lnTo>
                    <a:pt x="1872" y="1062"/>
                  </a:lnTo>
                  <a:lnTo>
                    <a:pt x="1884" y="1052"/>
                  </a:lnTo>
                  <a:lnTo>
                    <a:pt x="1896" y="1042"/>
                  </a:lnTo>
                  <a:lnTo>
                    <a:pt x="1896" y="1042"/>
                  </a:lnTo>
                  <a:lnTo>
                    <a:pt x="1908" y="1032"/>
                  </a:lnTo>
                  <a:lnTo>
                    <a:pt x="1914" y="1026"/>
                  </a:lnTo>
                  <a:lnTo>
                    <a:pt x="1920" y="1018"/>
                  </a:lnTo>
                  <a:lnTo>
                    <a:pt x="1920" y="1018"/>
                  </a:lnTo>
                  <a:lnTo>
                    <a:pt x="1926" y="1006"/>
                  </a:lnTo>
                  <a:lnTo>
                    <a:pt x="1930" y="1000"/>
                  </a:lnTo>
                  <a:lnTo>
                    <a:pt x="1936" y="994"/>
                  </a:lnTo>
                  <a:lnTo>
                    <a:pt x="1936" y="994"/>
                  </a:lnTo>
                  <a:lnTo>
                    <a:pt x="1948" y="984"/>
                  </a:lnTo>
                  <a:lnTo>
                    <a:pt x="1952" y="978"/>
                  </a:lnTo>
                  <a:lnTo>
                    <a:pt x="1956" y="970"/>
                  </a:lnTo>
                  <a:lnTo>
                    <a:pt x="1956" y="970"/>
                  </a:lnTo>
                  <a:lnTo>
                    <a:pt x="1958" y="956"/>
                  </a:lnTo>
                  <a:lnTo>
                    <a:pt x="1958" y="940"/>
                  </a:lnTo>
                  <a:lnTo>
                    <a:pt x="1958" y="940"/>
                  </a:lnTo>
                  <a:lnTo>
                    <a:pt x="1960" y="920"/>
                  </a:lnTo>
                  <a:lnTo>
                    <a:pt x="1960" y="912"/>
                  </a:lnTo>
                  <a:lnTo>
                    <a:pt x="1956" y="902"/>
                  </a:lnTo>
                  <a:lnTo>
                    <a:pt x="1956" y="902"/>
                  </a:lnTo>
                  <a:lnTo>
                    <a:pt x="1950" y="886"/>
                  </a:lnTo>
                  <a:lnTo>
                    <a:pt x="1950" y="886"/>
                  </a:lnTo>
                  <a:lnTo>
                    <a:pt x="1944" y="880"/>
                  </a:lnTo>
                  <a:lnTo>
                    <a:pt x="1940" y="876"/>
                  </a:lnTo>
                  <a:lnTo>
                    <a:pt x="1940" y="876"/>
                  </a:lnTo>
                  <a:lnTo>
                    <a:pt x="1938" y="872"/>
                  </a:lnTo>
                  <a:lnTo>
                    <a:pt x="1940" y="868"/>
                  </a:lnTo>
                  <a:lnTo>
                    <a:pt x="1942" y="858"/>
                  </a:lnTo>
                  <a:lnTo>
                    <a:pt x="1942" y="858"/>
                  </a:lnTo>
                  <a:lnTo>
                    <a:pt x="1948" y="852"/>
                  </a:lnTo>
                  <a:lnTo>
                    <a:pt x="1956" y="848"/>
                  </a:lnTo>
                  <a:lnTo>
                    <a:pt x="1956" y="848"/>
                  </a:lnTo>
                  <a:lnTo>
                    <a:pt x="1964" y="840"/>
                  </a:lnTo>
                  <a:lnTo>
                    <a:pt x="1966" y="838"/>
                  </a:lnTo>
                  <a:lnTo>
                    <a:pt x="1968" y="834"/>
                  </a:lnTo>
                  <a:lnTo>
                    <a:pt x="1966" y="832"/>
                  </a:lnTo>
                  <a:lnTo>
                    <a:pt x="1964" y="830"/>
                  </a:lnTo>
                  <a:lnTo>
                    <a:pt x="1958" y="828"/>
                  </a:lnTo>
                  <a:lnTo>
                    <a:pt x="1958" y="828"/>
                  </a:lnTo>
                  <a:lnTo>
                    <a:pt x="1952" y="828"/>
                  </a:lnTo>
                  <a:lnTo>
                    <a:pt x="1946" y="830"/>
                  </a:lnTo>
                  <a:lnTo>
                    <a:pt x="1946" y="830"/>
                  </a:lnTo>
                  <a:lnTo>
                    <a:pt x="1938" y="836"/>
                  </a:lnTo>
                  <a:lnTo>
                    <a:pt x="1932" y="838"/>
                  </a:lnTo>
                  <a:lnTo>
                    <a:pt x="1932" y="838"/>
                  </a:lnTo>
                  <a:lnTo>
                    <a:pt x="1930" y="836"/>
                  </a:lnTo>
                  <a:lnTo>
                    <a:pt x="1928" y="830"/>
                  </a:lnTo>
                  <a:lnTo>
                    <a:pt x="1928" y="830"/>
                  </a:lnTo>
                  <a:lnTo>
                    <a:pt x="1928" y="824"/>
                  </a:lnTo>
                  <a:lnTo>
                    <a:pt x="1926" y="820"/>
                  </a:lnTo>
                  <a:lnTo>
                    <a:pt x="1926" y="820"/>
                  </a:lnTo>
                  <a:lnTo>
                    <a:pt x="1922" y="816"/>
                  </a:lnTo>
                  <a:lnTo>
                    <a:pt x="1922" y="816"/>
                  </a:lnTo>
                  <a:lnTo>
                    <a:pt x="1920" y="812"/>
                  </a:lnTo>
                  <a:lnTo>
                    <a:pt x="1920" y="808"/>
                  </a:lnTo>
                  <a:lnTo>
                    <a:pt x="1922" y="804"/>
                  </a:lnTo>
                  <a:lnTo>
                    <a:pt x="1926" y="802"/>
                  </a:lnTo>
                  <a:lnTo>
                    <a:pt x="1926" y="802"/>
                  </a:lnTo>
                  <a:lnTo>
                    <a:pt x="1930" y="802"/>
                  </a:lnTo>
                  <a:lnTo>
                    <a:pt x="1930" y="802"/>
                  </a:lnTo>
                  <a:lnTo>
                    <a:pt x="1930" y="802"/>
                  </a:lnTo>
                  <a:lnTo>
                    <a:pt x="1930" y="802"/>
                  </a:lnTo>
                  <a:lnTo>
                    <a:pt x="1932" y="802"/>
                  </a:lnTo>
                  <a:lnTo>
                    <a:pt x="1932" y="802"/>
                  </a:lnTo>
                  <a:lnTo>
                    <a:pt x="1934" y="802"/>
                  </a:lnTo>
                  <a:lnTo>
                    <a:pt x="1936" y="800"/>
                  </a:lnTo>
                  <a:lnTo>
                    <a:pt x="1936" y="800"/>
                  </a:lnTo>
                  <a:lnTo>
                    <a:pt x="1938" y="796"/>
                  </a:lnTo>
                  <a:lnTo>
                    <a:pt x="1942" y="794"/>
                  </a:lnTo>
                  <a:lnTo>
                    <a:pt x="1942" y="794"/>
                  </a:lnTo>
                  <a:lnTo>
                    <a:pt x="1946" y="792"/>
                  </a:lnTo>
                  <a:lnTo>
                    <a:pt x="1950" y="790"/>
                  </a:lnTo>
                  <a:lnTo>
                    <a:pt x="1950" y="790"/>
                  </a:lnTo>
                  <a:lnTo>
                    <a:pt x="1952" y="786"/>
                  </a:lnTo>
                  <a:lnTo>
                    <a:pt x="1954" y="782"/>
                  </a:lnTo>
                  <a:lnTo>
                    <a:pt x="1956" y="778"/>
                  </a:lnTo>
                  <a:lnTo>
                    <a:pt x="1960" y="774"/>
                  </a:lnTo>
                  <a:lnTo>
                    <a:pt x="1960" y="774"/>
                  </a:lnTo>
                  <a:lnTo>
                    <a:pt x="1964" y="772"/>
                  </a:lnTo>
                  <a:lnTo>
                    <a:pt x="1964" y="772"/>
                  </a:lnTo>
                  <a:lnTo>
                    <a:pt x="1966" y="774"/>
                  </a:lnTo>
                  <a:lnTo>
                    <a:pt x="1970" y="776"/>
                  </a:lnTo>
                  <a:lnTo>
                    <a:pt x="1970" y="776"/>
                  </a:lnTo>
                  <a:lnTo>
                    <a:pt x="1972" y="778"/>
                  </a:lnTo>
                  <a:lnTo>
                    <a:pt x="1972" y="780"/>
                  </a:lnTo>
                  <a:lnTo>
                    <a:pt x="1968" y="788"/>
                  </a:lnTo>
                  <a:lnTo>
                    <a:pt x="1964" y="794"/>
                  </a:lnTo>
                  <a:lnTo>
                    <a:pt x="1964" y="800"/>
                  </a:lnTo>
                  <a:lnTo>
                    <a:pt x="1964" y="800"/>
                  </a:lnTo>
                  <a:lnTo>
                    <a:pt x="1966" y="806"/>
                  </a:lnTo>
                  <a:lnTo>
                    <a:pt x="1970" y="808"/>
                  </a:lnTo>
                  <a:lnTo>
                    <a:pt x="1970" y="808"/>
                  </a:lnTo>
                  <a:lnTo>
                    <a:pt x="1978" y="806"/>
                  </a:lnTo>
                  <a:lnTo>
                    <a:pt x="1986" y="802"/>
                  </a:lnTo>
                  <a:lnTo>
                    <a:pt x="1994" y="796"/>
                  </a:lnTo>
                  <a:lnTo>
                    <a:pt x="2000" y="794"/>
                  </a:lnTo>
                  <a:lnTo>
                    <a:pt x="2000" y="794"/>
                  </a:lnTo>
                  <a:lnTo>
                    <a:pt x="2002" y="794"/>
                  </a:lnTo>
                  <a:lnTo>
                    <a:pt x="2002" y="794"/>
                  </a:lnTo>
                  <a:lnTo>
                    <a:pt x="2008" y="794"/>
                  </a:lnTo>
                  <a:lnTo>
                    <a:pt x="2012" y="796"/>
                  </a:lnTo>
                  <a:lnTo>
                    <a:pt x="2014" y="800"/>
                  </a:lnTo>
                  <a:lnTo>
                    <a:pt x="2014" y="804"/>
                  </a:lnTo>
                  <a:lnTo>
                    <a:pt x="2014" y="804"/>
                  </a:lnTo>
                  <a:lnTo>
                    <a:pt x="2014" y="808"/>
                  </a:lnTo>
                  <a:lnTo>
                    <a:pt x="2014" y="812"/>
                  </a:lnTo>
                  <a:lnTo>
                    <a:pt x="2010" y="814"/>
                  </a:lnTo>
                  <a:lnTo>
                    <a:pt x="2006" y="814"/>
                  </a:lnTo>
                  <a:lnTo>
                    <a:pt x="2006" y="814"/>
                  </a:lnTo>
                  <a:lnTo>
                    <a:pt x="2004" y="814"/>
                  </a:lnTo>
                  <a:lnTo>
                    <a:pt x="2004" y="814"/>
                  </a:lnTo>
                  <a:lnTo>
                    <a:pt x="2004" y="824"/>
                  </a:lnTo>
                  <a:lnTo>
                    <a:pt x="2004" y="826"/>
                  </a:lnTo>
                  <a:lnTo>
                    <a:pt x="2008" y="826"/>
                  </a:lnTo>
                  <a:lnTo>
                    <a:pt x="2014" y="826"/>
                  </a:lnTo>
                  <a:lnTo>
                    <a:pt x="2020" y="830"/>
                  </a:lnTo>
                  <a:lnTo>
                    <a:pt x="2020" y="830"/>
                  </a:lnTo>
                  <a:lnTo>
                    <a:pt x="2024" y="834"/>
                  </a:lnTo>
                  <a:lnTo>
                    <a:pt x="2024" y="840"/>
                  </a:lnTo>
                  <a:lnTo>
                    <a:pt x="2020" y="850"/>
                  </a:lnTo>
                  <a:lnTo>
                    <a:pt x="2020" y="850"/>
                  </a:lnTo>
                  <a:lnTo>
                    <a:pt x="2020" y="854"/>
                  </a:lnTo>
                  <a:lnTo>
                    <a:pt x="2020" y="856"/>
                  </a:lnTo>
                  <a:lnTo>
                    <a:pt x="2020" y="856"/>
                  </a:lnTo>
                  <a:lnTo>
                    <a:pt x="2022" y="864"/>
                  </a:lnTo>
                  <a:lnTo>
                    <a:pt x="2020" y="870"/>
                  </a:lnTo>
                  <a:lnTo>
                    <a:pt x="2020" y="870"/>
                  </a:lnTo>
                  <a:lnTo>
                    <a:pt x="2018" y="878"/>
                  </a:lnTo>
                  <a:lnTo>
                    <a:pt x="2016" y="882"/>
                  </a:lnTo>
                  <a:lnTo>
                    <a:pt x="2016" y="886"/>
                  </a:lnTo>
                  <a:lnTo>
                    <a:pt x="2016" y="886"/>
                  </a:lnTo>
                  <a:lnTo>
                    <a:pt x="2018" y="888"/>
                  </a:lnTo>
                  <a:lnTo>
                    <a:pt x="2020" y="888"/>
                  </a:lnTo>
                  <a:lnTo>
                    <a:pt x="2020" y="888"/>
                  </a:lnTo>
                  <a:lnTo>
                    <a:pt x="2026" y="886"/>
                  </a:lnTo>
                  <a:lnTo>
                    <a:pt x="2034" y="882"/>
                  </a:lnTo>
                  <a:lnTo>
                    <a:pt x="2046" y="876"/>
                  </a:lnTo>
                  <a:lnTo>
                    <a:pt x="2046" y="876"/>
                  </a:lnTo>
                  <a:lnTo>
                    <a:pt x="2056" y="876"/>
                  </a:lnTo>
                  <a:lnTo>
                    <a:pt x="2060" y="876"/>
                  </a:lnTo>
                  <a:lnTo>
                    <a:pt x="2064" y="874"/>
                  </a:lnTo>
                  <a:lnTo>
                    <a:pt x="2064" y="874"/>
                  </a:lnTo>
                  <a:lnTo>
                    <a:pt x="2068" y="870"/>
                  </a:lnTo>
                  <a:lnTo>
                    <a:pt x="2070" y="866"/>
                  </a:lnTo>
                  <a:lnTo>
                    <a:pt x="2072" y="856"/>
                  </a:lnTo>
                  <a:lnTo>
                    <a:pt x="2072" y="856"/>
                  </a:lnTo>
                  <a:lnTo>
                    <a:pt x="2066" y="856"/>
                  </a:lnTo>
                  <a:lnTo>
                    <a:pt x="2066" y="856"/>
                  </a:lnTo>
                  <a:lnTo>
                    <a:pt x="2068" y="846"/>
                  </a:lnTo>
                  <a:lnTo>
                    <a:pt x="2066" y="838"/>
                  </a:lnTo>
                  <a:lnTo>
                    <a:pt x="2060" y="818"/>
                  </a:lnTo>
                  <a:lnTo>
                    <a:pt x="2060" y="818"/>
                  </a:lnTo>
                  <a:lnTo>
                    <a:pt x="2058" y="814"/>
                  </a:lnTo>
                  <a:lnTo>
                    <a:pt x="2056" y="810"/>
                  </a:lnTo>
                  <a:lnTo>
                    <a:pt x="2056" y="810"/>
                  </a:lnTo>
                  <a:lnTo>
                    <a:pt x="2052" y="808"/>
                  </a:lnTo>
                  <a:lnTo>
                    <a:pt x="2048" y="806"/>
                  </a:lnTo>
                  <a:lnTo>
                    <a:pt x="2048" y="806"/>
                  </a:lnTo>
                  <a:lnTo>
                    <a:pt x="2046" y="804"/>
                  </a:lnTo>
                  <a:lnTo>
                    <a:pt x="2046" y="800"/>
                  </a:lnTo>
                  <a:lnTo>
                    <a:pt x="2046" y="796"/>
                  </a:lnTo>
                  <a:lnTo>
                    <a:pt x="2048" y="792"/>
                  </a:lnTo>
                  <a:lnTo>
                    <a:pt x="2048" y="792"/>
                  </a:lnTo>
                  <a:lnTo>
                    <a:pt x="2054" y="790"/>
                  </a:lnTo>
                  <a:lnTo>
                    <a:pt x="2058" y="790"/>
                  </a:lnTo>
                  <a:lnTo>
                    <a:pt x="2062" y="788"/>
                  </a:lnTo>
                  <a:lnTo>
                    <a:pt x="2068" y="784"/>
                  </a:lnTo>
                  <a:lnTo>
                    <a:pt x="2068" y="784"/>
                  </a:lnTo>
                  <a:lnTo>
                    <a:pt x="2082" y="768"/>
                  </a:lnTo>
                  <a:lnTo>
                    <a:pt x="2082" y="768"/>
                  </a:lnTo>
                  <a:lnTo>
                    <a:pt x="2090" y="754"/>
                  </a:lnTo>
                  <a:lnTo>
                    <a:pt x="2094" y="746"/>
                  </a:lnTo>
                  <a:lnTo>
                    <a:pt x="2102" y="742"/>
                  </a:lnTo>
                  <a:lnTo>
                    <a:pt x="2102" y="742"/>
                  </a:lnTo>
                  <a:lnTo>
                    <a:pt x="2108" y="740"/>
                  </a:lnTo>
                  <a:lnTo>
                    <a:pt x="2108" y="740"/>
                  </a:lnTo>
                  <a:lnTo>
                    <a:pt x="2112" y="742"/>
                  </a:lnTo>
                  <a:lnTo>
                    <a:pt x="2116" y="746"/>
                  </a:lnTo>
                  <a:lnTo>
                    <a:pt x="2120" y="750"/>
                  </a:lnTo>
                  <a:lnTo>
                    <a:pt x="2126" y="752"/>
                  </a:lnTo>
                  <a:lnTo>
                    <a:pt x="2126" y="752"/>
                  </a:lnTo>
                  <a:lnTo>
                    <a:pt x="2126" y="752"/>
                  </a:lnTo>
                  <a:lnTo>
                    <a:pt x="2126" y="752"/>
                  </a:lnTo>
                  <a:lnTo>
                    <a:pt x="2132" y="750"/>
                  </a:lnTo>
                  <a:lnTo>
                    <a:pt x="2138" y="748"/>
                  </a:lnTo>
                  <a:lnTo>
                    <a:pt x="2148" y="740"/>
                  </a:lnTo>
                  <a:lnTo>
                    <a:pt x="2148" y="740"/>
                  </a:lnTo>
                  <a:lnTo>
                    <a:pt x="2152" y="730"/>
                  </a:lnTo>
                  <a:lnTo>
                    <a:pt x="2156" y="724"/>
                  </a:lnTo>
                  <a:lnTo>
                    <a:pt x="2160" y="720"/>
                  </a:lnTo>
                  <a:lnTo>
                    <a:pt x="2160" y="720"/>
                  </a:lnTo>
                  <a:lnTo>
                    <a:pt x="2168" y="714"/>
                  </a:lnTo>
                  <a:lnTo>
                    <a:pt x="2178" y="708"/>
                  </a:lnTo>
                  <a:lnTo>
                    <a:pt x="2178" y="708"/>
                  </a:lnTo>
                  <a:lnTo>
                    <a:pt x="2182" y="706"/>
                  </a:lnTo>
                  <a:lnTo>
                    <a:pt x="2186" y="702"/>
                  </a:lnTo>
                  <a:lnTo>
                    <a:pt x="2190" y="692"/>
                  </a:lnTo>
                  <a:lnTo>
                    <a:pt x="2190" y="692"/>
                  </a:lnTo>
                  <a:lnTo>
                    <a:pt x="2196" y="684"/>
                  </a:lnTo>
                  <a:lnTo>
                    <a:pt x="2202" y="674"/>
                  </a:lnTo>
                  <a:lnTo>
                    <a:pt x="2202" y="674"/>
                  </a:lnTo>
                  <a:lnTo>
                    <a:pt x="2224" y="650"/>
                  </a:lnTo>
                  <a:lnTo>
                    <a:pt x="2228" y="644"/>
                  </a:lnTo>
                  <a:lnTo>
                    <a:pt x="2230" y="638"/>
                  </a:lnTo>
                  <a:lnTo>
                    <a:pt x="2232" y="632"/>
                  </a:lnTo>
                  <a:lnTo>
                    <a:pt x="2232" y="624"/>
                  </a:lnTo>
                  <a:lnTo>
                    <a:pt x="2232" y="624"/>
                  </a:lnTo>
                  <a:lnTo>
                    <a:pt x="2230" y="610"/>
                  </a:lnTo>
                  <a:lnTo>
                    <a:pt x="2230" y="604"/>
                  </a:lnTo>
                  <a:lnTo>
                    <a:pt x="2232" y="598"/>
                  </a:lnTo>
                  <a:lnTo>
                    <a:pt x="2232" y="598"/>
                  </a:lnTo>
                  <a:lnTo>
                    <a:pt x="2236" y="590"/>
                  </a:lnTo>
                  <a:lnTo>
                    <a:pt x="2240" y="582"/>
                  </a:lnTo>
                  <a:lnTo>
                    <a:pt x="2240" y="582"/>
                  </a:lnTo>
                  <a:lnTo>
                    <a:pt x="2244" y="572"/>
                  </a:lnTo>
                  <a:lnTo>
                    <a:pt x="2244" y="560"/>
                  </a:lnTo>
                  <a:lnTo>
                    <a:pt x="2242" y="550"/>
                  </a:lnTo>
                  <a:lnTo>
                    <a:pt x="2238" y="546"/>
                  </a:lnTo>
                  <a:lnTo>
                    <a:pt x="2234" y="542"/>
                  </a:lnTo>
                  <a:lnTo>
                    <a:pt x="2234" y="542"/>
                  </a:lnTo>
                  <a:lnTo>
                    <a:pt x="2228" y="540"/>
                  </a:lnTo>
                  <a:lnTo>
                    <a:pt x="2228" y="540"/>
                  </a:lnTo>
                  <a:lnTo>
                    <a:pt x="2222" y="542"/>
                  </a:lnTo>
                  <a:lnTo>
                    <a:pt x="2216" y="548"/>
                  </a:lnTo>
                  <a:lnTo>
                    <a:pt x="2216" y="548"/>
                  </a:lnTo>
                  <a:lnTo>
                    <a:pt x="2208" y="552"/>
                  </a:lnTo>
                  <a:lnTo>
                    <a:pt x="2202" y="554"/>
                  </a:lnTo>
                  <a:lnTo>
                    <a:pt x="2202" y="554"/>
                  </a:lnTo>
                  <a:lnTo>
                    <a:pt x="2200" y="552"/>
                  </a:lnTo>
                  <a:lnTo>
                    <a:pt x="2196" y="550"/>
                  </a:lnTo>
                  <a:lnTo>
                    <a:pt x="2196" y="550"/>
                  </a:lnTo>
                  <a:lnTo>
                    <a:pt x="2194" y="546"/>
                  </a:lnTo>
                  <a:lnTo>
                    <a:pt x="2192" y="542"/>
                  </a:lnTo>
                  <a:lnTo>
                    <a:pt x="2192" y="538"/>
                  </a:lnTo>
                  <a:lnTo>
                    <a:pt x="2188" y="536"/>
                  </a:lnTo>
                  <a:lnTo>
                    <a:pt x="2188" y="536"/>
                  </a:lnTo>
                  <a:lnTo>
                    <a:pt x="2182" y="536"/>
                  </a:lnTo>
                  <a:lnTo>
                    <a:pt x="2182" y="536"/>
                  </a:lnTo>
                  <a:lnTo>
                    <a:pt x="2180" y="536"/>
                  </a:lnTo>
                  <a:lnTo>
                    <a:pt x="2180" y="536"/>
                  </a:lnTo>
                  <a:lnTo>
                    <a:pt x="2176" y="536"/>
                  </a:lnTo>
                  <a:lnTo>
                    <a:pt x="2176" y="536"/>
                  </a:lnTo>
                  <a:lnTo>
                    <a:pt x="2172" y="534"/>
                  </a:lnTo>
                  <a:lnTo>
                    <a:pt x="2168" y="532"/>
                  </a:lnTo>
                  <a:lnTo>
                    <a:pt x="2168" y="532"/>
                  </a:lnTo>
                  <a:lnTo>
                    <a:pt x="2174" y="526"/>
                  </a:lnTo>
                  <a:lnTo>
                    <a:pt x="2182" y="524"/>
                  </a:lnTo>
                  <a:lnTo>
                    <a:pt x="2196" y="516"/>
                  </a:lnTo>
                  <a:lnTo>
                    <a:pt x="2196" y="516"/>
                  </a:lnTo>
                  <a:lnTo>
                    <a:pt x="2226" y="494"/>
                  </a:lnTo>
                  <a:lnTo>
                    <a:pt x="2226" y="494"/>
                  </a:lnTo>
                  <a:lnTo>
                    <a:pt x="2240" y="486"/>
                  </a:lnTo>
                  <a:lnTo>
                    <a:pt x="2248" y="480"/>
                  </a:lnTo>
                  <a:lnTo>
                    <a:pt x="2254" y="474"/>
                  </a:lnTo>
                  <a:lnTo>
                    <a:pt x="2254" y="474"/>
                  </a:lnTo>
                  <a:lnTo>
                    <a:pt x="2264" y="462"/>
                  </a:lnTo>
                  <a:lnTo>
                    <a:pt x="2268" y="456"/>
                  </a:lnTo>
                  <a:lnTo>
                    <a:pt x="2276" y="452"/>
                  </a:lnTo>
                  <a:lnTo>
                    <a:pt x="2276" y="452"/>
                  </a:lnTo>
                  <a:lnTo>
                    <a:pt x="2284" y="450"/>
                  </a:lnTo>
                  <a:lnTo>
                    <a:pt x="2284" y="450"/>
                  </a:lnTo>
                  <a:lnTo>
                    <a:pt x="2300" y="454"/>
                  </a:lnTo>
                  <a:lnTo>
                    <a:pt x="2314" y="456"/>
                  </a:lnTo>
                  <a:lnTo>
                    <a:pt x="2314" y="456"/>
                  </a:lnTo>
                  <a:lnTo>
                    <a:pt x="2328" y="458"/>
                  </a:lnTo>
                  <a:lnTo>
                    <a:pt x="2328" y="458"/>
                  </a:lnTo>
                  <a:lnTo>
                    <a:pt x="2342" y="456"/>
                  </a:lnTo>
                  <a:lnTo>
                    <a:pt x="2348" y="456"/>
                  </a:lnTo>
                  <a:lnTo>
                    <a:pt x="2354" y="454"/>
                  </a:lnTo>
                  <a:lnTo>
                    <a:pt x="2354" y="454"/>
                  </a:lnTo>
                  <a:lnTo>
                    <a:pt x="2358" y="446"/>
                  </a:lnTo>
                  <a:lnTo>
                    <a:pt x="2362" y="442"/>
                  </a:lnTo>
                  <a:lnTo>
                    <a:pt x="2366" y="442"/>
                  </a:lnTo>
                  <a:lnTo>
                    <a:pt x="2366" y="442"/>
                  </a:lnTo>
                  <a:lnTo>
                    <a:pt x="2370" y="442"/>
                  </a:lnTo>
                  <a:lnTo>
                    <a:pt x="2370" y="442"/>
                  </a:lnTo>
                  <a:lnTo>
                    <a:pt x="2372" y="444"/>
                  </a:lnTo>
                  <a:lnTo>
                    <a:pt x="2372" y="446"/>
                  </a:lnTo>
                  <a:lnTo>
                    <a:pt x="2374" y="452"/>
                  </a:lnTo>
                  <a:lnTo>
                    <a:pt x="2374" y="458"/>
                  </a:lnTo>
                  <a:lnTo>
                    <a:pt x="2376" y="460"/>
                  </a:lnTo>
                  <a:lnTo>
                    <a:pt x="2378" y="462"/>
                  </a:lnTo>
                  <a:lnTo>
                    <a:pt x="2378" y="462"/>
                  </a:lnTo>
                  <a:lnTo>
                    <a:pt x="2378" y="462"/>
                  </a:lnTo>
                  <a:lnTo>
                    <a:pt x="2378" y="462"/>
                  </a:lnTo>
                  <a:lnTo>
                    <a:pt x="2382" y="460"/>
                  </a:lnTo>
                  <a:lnTo>
                    <a:pt x="2384" y="458"/>
                  </a:lnTo>
                  <a:lnTo>
                    <a:pt x="2388" y="454"/>
                  </a:lnTo>
                  <a:lnTo>
                    <a:pt x="2388" y="454"/>
                  </a:lnTo>
                  <a:lnTo>
                    <a:pt x="2392" y="450"/>
                  </a:lnTo>
                  <a:lnTo>
                    <a:pt x="2398" y="450"/>
                  </a:lnTo>
                  <a:lnTo>
                    <a:pt x="2398" y="450"/>
                  </a:lnTo>
                  <a:lnTo>
                    <a:pt x="2400" y="450"/>
                  </a:lnTo>
                  <a:lnTo>
                    <a:pt x="2400" y="450"/>
                  </a:lnTo>
                  <a:lnTo>
                    <a:pt x="2404" y="450"/>
                  </a:lnTo>
                  <a:lnTo>
                    <a:pt x="2404" y="450"/>
                  </a:lnTo>
                  <a:lnTo>
                    <a:pt x="2408" y="450"/>
                  </a:lnTo>
                  <a:lnTo>
                    <a:pt x="2408" y="450"/>
                  </a:lnTo>
                  <a:lnTo>
                    <a:pt x="2416" y="450"/>
                  </a:lnTo>
                  <a:lnTo>
                    <a:pt x="2420" y="448"/>
                  </a:lnTo>
                  <a:lnTo>
                    <a:pt x="2420" y="448"/>
                  </a:lnTo>
                  <a:lnTo>
                    <a:pt x="2422" y="446"/>
                  </a:lnTo>
                  <a:lnTo>
                    <a:pt x="2422" y="444"/>
                  </a:lnTo>
                  <a:lnTo>
                    <a:pt x="2420" y="440"/>
                  </a:lnTo>
                  <a:lnTo>
                    <a:pt x="2418" y="436"/>
                  </a:lnTo>
                  <a:lnTo>
                    <a:pt x="2418" y="434"/>
                  </a:lnTo>
                  <a:lnTo>
                    <a:pt x="2420" y="432"/>
                  </a:lnTo>
                  <a:lnTo>
                    <a:pt x="2420" y="432"/>
                  </a:lnTo>
                  <a:lnTo>
                    <a:pt x="2426" y="430"/>
                  </a:lnTo>
                  <a:lnTo>
                    <a:pt x="2432" y="428"/>
                  </a:lnTo>
                  <a:lnTo>
                    <a:pt x="2442" y="420"/>
                  </a:lnTo>
                  <a:lnTo>
                    <a:pt x="2450" y="412"/>
                  </a:lnTo>
                  <a:lnTo>
                    <a:pt x="2460" y="404"/>
                  </a:lnTo>
                  <a:lnTo>
                    <a:pt x="2460" y="404"/>
                  </a:lnTo>
                  <a:lnTo>
                    <a:pt x="2468" y="400"/>
                  </a:lnTo>
                  <a:lnTo>
                    <a:pt x="2472" y="400"/>
                  </a:lnTo>
                  <a:lnTo>
                    <a:pt x="2472" y="400"/>
                  </a:lnTo>
                  <a:lnTo>
                    <a:pt x="2476" y="400"/>
                  </a:lnTo>
                  <a:lnTo>
                    <a:pt x="2478" y="402"/>
                  </a:lnTo>
                  <a:lnTo>
                    <a:pt x="2482" y="408"/>
                  </a:lnTo>
                  <a:lnTo>
                    <a:pt x="2486" y="414"/>
                  </a:lnTo>
                  <a:lnTo>
                    <a:pt x="2488" y="422"/>
                  </a:lnTo>
                  <a:lnTo>
                    <a:pt x="2488" y="422"/>
                  </a:lnTo>
                  <a:lnTo>
                    <a:pt x="2498" y="418"/>
                  </a:lnTo>
                  <a:lnTo>
                    <a:pt x="2508" y="414"/>
                  </a:lnTo>
                  <a:lnTo>
                    <a:pt x="2518" y="412"/>
                  </a:lnTo>
                  <a:lnTo>
                    <a:pt x="2522" y="408"/>
                  </a:lnTo>
                  <a:lnTo>
                    <a:pt x="2526" y="406"/>
                  </a:lnTo>
                  <a:lnTo>
                    <a:pt x="2526" y="406"/>
                  </a:lnTo>
                  <a:lnTo>
                    <a:pt x="2532" y="396"/>
                  </a:lnTo>
                  <a:lnTo>
                    <a:pt x="2540" y="390"/>
                  </a:lnTo>
                  <a:lnTo>
                    <a:pt x="2548" y="384"/>
                  </a:lnTo>
                  <a:lnTo>
                    <a:pt x="2560" y="382"/>
                  </a:lnTo>
                  <a:lnTo>
                    <a:pt x="2560" y="382"/>
                  </a:lnTo>
                  <a:lnTo>
                    <a:pt x="2554" y="394"/>
                  </a:lnTo>
                  <a:lnTo>
                    <a:pt x="2546" y="406"/>
                  </a:lnTo>
                  <a:lnTo>
                    <a:pt x="2546" y="406"/>
                  </a:lnTo>
                  <a:lnTo>
                    <a:pt x="2534" y="416"/>
                  </a:lnTo>
                  <a:lnTo>
                    <a:pt x="2522" y="424"/>
                  </a:lnTo>
                  <a:lnTo>
                    <a:pt x="2498" y="438"/>
                  </a:lnTo>
                  <a:lnTo>
                    <a:pt x="2498" y="438"/>
                  </a:lnTo>
                  <a:lnTo>
                    <a:pt x="2488" y="446"/>
                  </a:lnTo>
                  <a:lnTo>
                    <a:pt x="2480" y="456"/>
                  </a:lnTo>
                  <a:lnTo>
                    <a:pt x="2470" y="464"/>
                  </a:lnTo>
                  <a:lnTo>
                    <a:pt x="2460" y="472"/>
                  </a:lnTo>
                  <a:lnTo>
                    <a:pt x="2460" y="472"/>
                  </a:lnTo>
                  <a:lnTo>
                    <a:pt x="2448" y="480"/>
                  </a:lnTo>
                  <a:lnTo>
                    <a:pt x="2442" y="484"/>
                  </a:lnTo>
                  <a:lnTo>
                    <a:pt x="2436" y="490"/>
                  </a:lnTo>
                  <a:lnTo>
                    <a:pt x="2436" y="490"/>
                  </a:lnTo>
                  <a:lnTo>
                    <a:pt x="2430" y="502"/>
                  </a:lnTo>
                  <a:lnTo>
                    <a:pt x="2424" y="514"/>
                  </a:lnTo>
                  <a:lnTo>
                    <a:pt x="2424" y="514"/>
                  </a:lnTo>
                  <a:lnTo>
                    <a:pt x="2422" y="526"/>
                  </a:lnTo>
                  <a:lnTo>
                    <a:pt x="2422" y="536"/>
                  </a:lnTo>
                  <a:lnTo>
                    <a:pt x="2426" y="556"/>
                  </a:lnTo>
                  <a:lnTo>
                    <a:pt x="2426" y="556"/>
                  </a:lnTo>
                  <a:lnTo>
                    <a:pt x="2430" y="580"/>
                  </a:lnTo>
                  <a:lnTo>
                    <a:pt x="2430" y="580"/>
                  </a:lnTo>
                  <a:lnTo>
                    <a:pt x="2432" y="594"/>
                  </a:lnTo>
                  <a:lnTo>
                    <a:pt x="2434" y="600"/>
                  </a:lnTo>
                  <a:lnTo>
                    <a:pt x="2436" y="604"/>
                  </a:lnTo>
                  <a:lnTo>
                    <a:pt x="2438" y="604"/>
                  </a:lnTo>
                  <a:lnTo>
                    <a:pt x="2438" y="604"/>
                  </a:lnTo>
                  <a:lnTo>
                    <a:pt x="2440" y="606"/>
                  </a:lnTo>
                  <a:lnTo>
                    <a:pt x="2440" y="606"/>
                  </a:lnTo>
                  <a:lnTo>
                    <a:pt x="2444" y="604"/>
                  </a:lnTo>
                  <a:lnTo>
                    <a:pt x="2448" y="602"/>
                  </a:lnTo>
                  <a:lnTo>
                    <a:pt x="2454" y="592"/>
                  </a:lnTo>
                  <a:lnTo>
                    <a:pt x="2462" y="574"/>
                  </a:lnTo>
                  <a:lnTo>
                    <a:pt x="2462" y="574"/>
                  </a:lnTo>
                  <a:lnTo>
                    <a:pt x="2466" y="570"/>
                  </a:lnTo>
                  <a:lnTo>
                    <a:pt x="2472" y="566"/>
                  </a:lnTo>
                  <a:lnTo>
                    <a:pt x="2476" y="564"/>
                  </a:lnTo>
                  <a:lnTo>
                    <a:pt x="2482" y="560"/>
                  </a:lnTo>
                  <a:lnTo>
                    <a:pt x="2482" y="560"/>
                  </a:lnTo>
                  <a:lnTo>
                    <a:pt x="2484" y="556"/>
                  </a:lnTo>
                  <a:lnTo>
                    <a:pt x="2486" y="550"/>
                  </a:lnTo>
                  <a:lnTo>
                    <a:pt x="2488" y="546"/>
                  </a:lnTo>
                  <a:lnTo>
                    <a:pt x="2490" y="542"/>
                  </a:lnTo>
                  <a:lnTo>
                    <a:pt x="2490" y="542"/>
                  </a:lnTo>
                  <a:lnTo>
                    <a:pt x="2496" y="540"/>
                  </a:lnTo>
                  <a:lnTo>
                    <a:pt x="2504" y="540"/>
                  </a:lnTo>
                  <a:lnTo>
                    <a:pt x="2504" y="540"/>
                  </a:lnTo>
                  <a:lnTo>
                    <a:pt x="2506" y="536"/>
                  </a:lnTo>
                  <a:lnTo>
                    <a:pt x="2506" y="532"/>
                  </a:lnTo>
                  <a:lnTo>
                    <a:pt x="2506" y="532"/>
                  </a:lnTo>
                  <a:lnTo>
                    <a:pt x="2508" y="522"/>
                  </a:lnTo>
                  <a:lnTo>
                    <a:pt x="2510" y="516"/>
                  </a:lnTo>
                  <a:lnTo>
                    <a:pt x="2512" y="512"/>
                  </a:lnTo>
                  <a:lnTo>
                    <a:pt x="2512" y="512"/>
                  </a:lnTo>
                  <a:lnTo>
                    <a:pt x="2516" y="514"/>
                  </a:lnTo>
                  <a:lnTo>
                    <a:pt x="2522" y="516"/>
                  </a:lnTo>
                  <a:lnTo>
                    <a:pt x="2522" y="516"/>
                  </a:lnTo>
                  <a:lnTo>
                    <a:pt x="2526" y="514"/>
                  </a:lnTo>
                  <a:lnTo>
                    <a:pt x="2528" y="512"/>
                  </a:lnTo>
                  <a:lnTo>
                    <a:pt x="2528" y="512"/>
                  </a:lnTo>
                  <a:lnTo>
                    <a:pt x="2528" y="508"/>
                  </a:lnTo>
                  <a:lnTo>
                    <a:pt x="2526" y="506"/>
                  </a:lnTo>
                  <a:lnTo>
                    <a:pt x="2524" y="502"/>
                  </a:lnTo>
                  <a:lnTo>
                    <a:pt x="2524" y="498"/>
                  </a:lnTo>
                  <a:lnTo>
                    <a:pt x="2524" y="498"/>
                  </a:lnTo>
                  <a:lnTo>
                    <a:pt x="2526" y="492"/>
                  </a:lnTo>
                  <a:lnTo>
                    <a:pt x="2530" y="490"/>
                  </a:lnTo>
                  <a:lnTo>
                    <a:pt x="2530" y="486"/>
                  </a:lnTo>
                  <a:lnTo>
                    <a:pt x="2528" y="482"/>
                  </a:lnTo>
                  <a:lnTo>
                    <a:pt x="2528" y="482"/>
                  </a:lnTo>
                  <a:lnTo>
                    <a:pt x="2524" y="480"/>
                  </a:lnTo>
                  <a:lnTo>
                    <a:pt x="2520" y="478"/>
                  </a:lnTo>
                  <a:lnTo>
                    <a:pt x="2516" y="476"/>
                  </a:lnTo>
                  <a:lnTo>
                    <a:pt x="2514" y="472"/>
                  </a:lnTo>
                  <a:lnTo>
                    <a:pt x="2514" y="472"/>
                  </a:lnTo>
                  <a:lnTo>
                    <a:pt x="2516" y="468"/>
                  </a:lnTo>
                  <a:lnTo>
                    <a:pt x="2522" y="460"/>
                  </a:lnTo>
                  <a:lnTo>
                    <a:pt x="2534" y="448"/>
                  </a:lnTo>
                  <a:lnTo>
                    <a:pt x="2534" y="448"/>
                  </a:lnTo>
                  <a:lnTo>
                    <a:pt x="2542" y="442"/>
                  </a:lnTo>
                  <a:lnTo>
                    <a:pt x="2548" y="438"/>
                  </a:lnTo>
                  <a:lnTo>
                    <a:pt x="2552" y="438"/>
                  </a:lnTo>
                  <a:lnTo>
                    <a:pt x="2552" y="438"/>
                  </a:lnTo>
                  <a:lnTo>
                    <a:pt x="2552" y="438"/>
                  </a:lnTo>
                  <a:lnTo>
                    <a:pt x="2552" y="438"/>
                  </a:lnTo>
                  <a:lnTo>
                    <a:pt x="2556" y="438"/>
                  </a:lnTo>
                  <a:lnTo>
                    <a:pt x="2560" y="442"/>
                  </a:lnTo>
                  <a:lnTo>
                    <a:pt x="2562" y="446"/>
                  </a:lnTo>
                  <a:lnTo>
                    <a:pt x="2566" y="448"/>
                  </a:lnTo>
                  <a:lnTo>
                    <a:pt x="2566" y="448"/>
                  </a:lnTo>
                  <a:lnTo>
                    <a:pt x="2566" y="448"/>
                  </a:lnTo>
                  <a:lnTo>
                    <a:pt x="2566" y="448"/>
                  </a:lnTo>
                  <a:lnTo>
                    <a:pt x="2572" y="446"/>
                  </a:lnTo>
                  <a:lnTo>
                    <a:pt x="2576" y="442"/>
                  </a:lnTo>
                  <a:lnTo>
                    <a:pt x="2580" y="438"/>
                  </a:lnTo>
                  <a:lnTo>
                    <a:pt x="2586" y="434"/>
                  </a:lnTo>
                  <a:lnTo>
                    <a:pt x="2586" y="434"/>
                  </a:lnTo>
                  <a:lnTo>
                    <a:pt x="2592" y="430"/>
                  </a:lnTo>
                  <a:lnTo>
                    <a:pt x="2598" y="430"/>
                  </a:lnTo>
                  <a:lnTo>
                    <a:pt x="2598" y="430"/>
                  </a:lnTo>
                  <a:lnTo>
                    <a:pt x="2606" y="432"/>
                  </a:lnTo>
                  <a:lnTo>
                    <a:pt x="2606" y="432"/>
                  </a:lnTo>
                  <a:lnTo>
                    <a:pt x="2614" y="438"/>
                  </a:lnTo>
                  <a:lnTo>
                    <a:pt x="2616" y="440"/>
                  </a:lnTo>
                  <a:lnTo>
                    <a:pt x="2620" y="442"/>
                  </a:lnTo>
                  <a:lnTo>
                    <a:pt x="2620" y="442"/>
                  </a:lnTo>
                  <a:lnTo>
                    <a:pt x="2626" y="440"/>
                  </a:lnTo>
                  <a:lnTo>
                    <a:pt x="2626" y="440"/>
                  </a:lnTo>
                  <a:lnTo>
                    <a:pt x="2630" y="438"/>
                  </a:lnTo>
                  <a:lnTo>
                    <a:pt x="2636" y="434"/>
                  </a:lnTo>
                  <a:lnTo>
                    <a:pt x="2644" y="424"/>
                  </a:lnTo>
                  <a:lnTo>
                    <a:pt x="2644" y="424"/>
                  </a:lnTo>
                  <a:lnTo>
                    <a:pt x="2654" y="420"/>
                  </a:lnTo>
                  <a:lnTo>
                    <a:pt x="2666" y="414"/>
                  </a:lnTo>
                  <a:lnTo>
                    <a:pt x="2676" y="410"/>
                  </a:lnTo>
                  <a:lnTo>
                    <a:pt x="2686" y="406"/>
                  </a:lnTo>
                  <a:lnTo>
                    <a:pt x="2686" y="406"/>
                  </a:lnTo>
                  <a:lnTo>
                    <a:pt x="2694" y="400"/>
                  </a:lnTo>
                  <a:lnTo>
                    <a:pt x="2704" y="394"/>
                  </a:lnTo>
                  <a:lnTo>
                    <a:pt x="2704" y="394"/>
                  </a:lnTo>
                  <a:lnTo>
                    <a:pt x="2710" y="392"/>
                  </a:lnTo>
                  <a:lnTo>
                    <a:pt x="2710" y="392"/>
                  </a:lnTo>
                  <a:lnTo>
                    <a:pt x="2718" y="394"/>
                  </a:lnTo>
                  <a:lnTo>
                    <a:pt x="2718" y="394"/>
                  </a:lnTo>
                  <a:lnTo>
                    <a:pt x="2724" y="394"/>
                  </a:lnTo>
                  <a:lnTo>
                    <a:pt x="2724" y="394"/>
                  </a:lnTo>
                  <a:lnTo>
                    <a:pt x="2726" y="394"/>
                  </a:lnTo>
                  <a:lnTo>
                    <a:pt x="2726" y="394"/>
                  </a:lnTo>
                  <a:lnTo>
                    <a:pt x="2730" y="394"/>
                  </a:lnTo>
                  <a:lnTo>
                    <a:pt x="2736" y="392"/>
                  </a:lnTo>
                  <a:lnTo>
                    <a:pt x="2740" y="388"/>
                  </a:lnTo>
                  <a:lnTo>
                    <a:pt x="2740" y="384"/>
                  </a:lnTo>
                  <a:lnTo>
                    <a:pt x="2740" y="384"/>
                  </a:lnTo>
                  <a:lnTo>
                    <a:pt x="2738" y="382"/>
                  </a:lnTo>
                  <a:lnTo>
                    <a:pt x="2736" y="380"/>
                  </a:lnTo>
                  <a:lnTo>
                    <a:pt x="2732" y="378"/>
                  </a:lnTo>
                  <a:lnTo>
                    <a:pt x="2732" y="378"/>
                  </a:lnTo>
                  <a:lnTo>
                    <a:pt x="2730" y="372"/>
                  </a:lnTo>
                  <a:lnTo>
                    <a:pt x="2730" y="366"/>
                  </a:lnTo>
                  <a:lnTo>
                    <a:pt x="2730" y="366"/>
                  </a:lnTo>
                  <a:lnTo>
                    <a:pt x="2732" y="362"/>
                  </a:lnTo>
                  <a:lnTo>
                    <a:pt x="2730" y="358"/>
                  </a:lnTo>
                  <a:lnTo>
                    <a:pt x="2728" y="354"/>
                  </a:lnTo>
                  <a:lnTo>
                    <a:pt x="2722" y="352"/>
                  </a:lnTo>
                  <a:lnTo>
                    <a:pt x="2722" y="352"/>
                  </a:lnTo>
                  <a:lnTo>
                    <a:pt x="2708" y="348"/>
                  </a:lnTo>
                  <a:lnTo>
                    <a:pt x="2706" y="346"/>
                  </a:lnTo>
                  <a:lnTo>
                    <a:pt x="2704" y="344"/>
                  </a:lnTo>
                  <a:lnTo>
                    <a:pt x="2704" y="342"/>
                  </a:lnTo>
                  <a:lnTo>
                    <a:pt x="2708" y="340"/>
                  </a:lnTo>
                  <a:lnTo>
                    <a:pt x="2708" y="340"/>
                  </a:lnTo>
                  <a:lnTo>
                    <a:pt x="2710" y="340"/>
                  </a:lnTo>
                  <a:lnTo>
                    <a:pt x="2710" y="340"/>
                  </a:lnTo>
                  <a:lnTo>
                    <a:pt x="2730" y="344"/>
                  </a:lnTo>
                  <a:lnTo>
                    <a:pt x="2730" y="344"/>
                  </a:lnTo>
                  <a:lnTo>
                    <a:pt x="2744" y="346"/>
                  </a:lnTo>
                  <a:lnTo>
                    <a:pt x="2744" y="346"/>
                  </a:lnTo>
                  <a:lnTo>
                    <a:pt x="2750" y="346"/>
                  </a:lnTo>
                  <a:lnTo>
                    <a:pt x="2754" y="342"/>
                  </a:lnTo>
                  <a:lnTo>
                    <a:pt x="2754" y="342"/>
                  </a:lnTo>
                  <a:lnTo>
                    <a:pt x="2754" y="338"/>
                  </a:lnTo>
                  <a:lnTo>
                    <a:pt x="2754" y="332"/>
                  </a:lnTo>
                  <a:lnTo>
                    <a:pt x="2756" y="326"/>
                  </a:lnTo>
                  <a:lnTo>
                    <a:pt x="2756" y="324"/>
                  </a:lnTo>
                  <a:lnTo>
                    <a:pt x="2760" y="322"/>
                  </a:lnTo>
                  <a:lnTo>
                    <a:pt x="2760" y="322"/>
                  </a:lnTo>
                  <a:lnTo>
                    <a:pt x="2762" y="322"/>
                  </a:lnTo>
                  <a:lnTo>
                    <a:pt x="2762" y="322"/>
                  </a:lnTo>
                  <a:lnTo>
                    <a:pt x="2766" y="322"/>
                  </a:lnTo>
                  <a:lnTo>
                    <a:pt x="2768" y="326"/>
                  </a:lnTo>
                  <a:lnTo>
                    <a:pt x="2774" y="332"/>
                  </a:lnTo>
                  <a:lnTo>
                    <a:pt x="2774" y="332"/>
                  </a:lnTo>
                  <a:lnTo>
                    <a:pt x="2782" y="330"/>
                  </a:lnTo>
                  <a:lnTo>
                    <a:pt x="2782" y="330"/>
                  </a:lnTo>
                  <a:lnTo>
                    <a:pt x="2792" y="334"/>
                  </a:lnTo>
                  <a:lnTo>
                    <a:pt x="2800" y="338"/>
                  </a:lnTo>
                  <a:lnTo>
                    <a:pt x="2810" y="344"/>
                  </a:lnTo>
                  <a:lnTo>
                    <a:pt x="2818" y="350"/>
                  </a:lnTo>
                  <a:lnTo>
                    <a:pt x="2818" y="350"/>
                  </a:lnTo>
                  <a:lnTo>
                    <a:pt x="2828" y="352"/>
                  </a:lnTo>
                  <a:lnTo>
                    <a:pt x="2828" y="352"/>
                  </a:lnTo>
                  <a:lnTo>
                    <a:pt x="2834" y="352"/>
                  </a:lnTo>
                  <a:lnTo>
                    <a:pt x="2840" y="348"/>
                  </a:lnTo>
                  <a:lnTo>
                    <a:pt x="2840" y="348"/>
                  </a:lnTo>
                  <a:lnTo>
                    <a:pt x="2844" y="344"/>
                  </a:lnTo>
                  <a:lnTo>
                    <a:pt x="2844" y="340"/>
                  </a:lnTo>
                  <a:lnTo>
                    <a:pt x="2848" y="332"/>
                  </a:lnTo>
                  <a:lnTo>
                    <a:pt x="2848" y="332"/>
                  </a:lnTo>
                  <a:lnTo>
                    <a:pt x="2852" y="330"/>
                  </a:lnTo>
                  <a:lnTo>
                    <a:pt x="2856" y="328"/>
                  </a:lnTo>
                  <a:lnTo>
                    <a:pt x="2860" y="328"/>
                  </a:lnTo>
                  <a:lnTo>
                    <a:pt x="2864" y="326"/>
                  </a:lnTo>
                  <a:lnTo>
                    <a:pt x="2864" y="326"/>
                  </a:lnTo>
                  <a:lnTo>
                    <a:pt x="2870" y="324"/>
                  </a:lnTo>
                  <a:lnTo>
                    <a:pt x="2872" y="318"/>
                  </a:lnTo>
                  <a:lnTo>
                    <a:pt x="2872" y="314"/>
                  </a:lnTo>
                  <a:lnTo>
                    <a:pt x="2870" y="310"/>
                  </a:lnTo>
                  <a:lnTo>
                    <a:pt x="2870" y="310"/>
                  </a:lnTo>
                  <a:lnTo>
                    <a:pt x="2866" y="308"/>
                  </a:lnTo>
                  <a:lnTo>
                    <a:pt x="2860" y="306"/>
                  </a:lnTo>
                  <a:lnTo>
                    <a:pt x="2848" y="306"/>
                  </a:lnTo>
                  <a:lnTo>
                    <a:pt x="2848" y="306"/>
                  </a:lnTo>
                  <a:lnTo>
                    <a:pt x="2840" y="300"/>
                  </a:lnTo>
                  <a:lnTo>
                    <a:pt x="2836" y="298"/>
                  </a:lnTo>
                  <a:lnTo>
                    <a:pt x="2832" y="296"/>
                  </a:lnTo>
                  <a:lnTo>
                    <a:pt x="2832" y="296"/>
                  </a:lnTo>
                  <a:lnTo>
                    <a:pt x="2832" y="296"/>
                  </a:lnTo>
                  <a:lnTo>
                    <a:pt x="2832" y="296"/>
                  </a:lnTo>
                  <a:lnTo>
                    <a:pt x="2828" y="298"/>
                  </a:lnTo>
                  <a:lnTo>
                    <a:pt x="2824" y="300"/>
                  </a:lnTo>
                  <a:lnTo>
                    <a:pt x="2822" y="302"/>
                  </a:lnTo>
                  <a:lnTo>
                    <a:pt x="2818" y="304"/>
                  </a:lnTo>
                  <a:lnTo>
                    <a:pt x="2818" y="304"/>
                  </a:lnTo>
                  <a:lnTo>
                    <a:pt x="2816" y="302"/>
                  </a:lnTo>
                  <a:lnTo>
                    <a:pt x="2816" y="302"/>
                  </a:lnTo>
                  <a:lnTo>
                    <a:pt x="2812" y="298"/>
                  </a:lnTo>
                  <a:lnTo>
                    <a:pt x="2812" y="294"/>
                  </a:lnTo>
                  <a:lnTo>
                    <a:pt x="2810" y="288"/>
                  </a:lnTo>
                  <a:lnTo>
                    <a:pt x="2808" y="282"/>
                  </a:lnTo>
                  <a:lnTo>
                    <a:pt x="2808" y="282"/>
                  </a:lnTo>
                  <a:lnTo>
                    <a:pt x="2798" y="274"/>
                  </a:lnTo>
                  <a:lnTo>
                    <a:pt x="2788" y="266"/>
                  </a:lnTo>
                  <a:lnTo>
                    <a:pt x="2762" y="254"/>
                  </a:lnTo>
                  <a:lnTo>
                    <a:pt x="2762" y="254"/>
                  </a:lnTo>
                  <a:lnTo>
                    <a:pt x="2752" y="250"/>
                  </a:lnTo>
                  <a:lnTo>
                    <a:pt x="2744" y="242"/>
                  </a:lnTo>
                  <a:lnTo>
                    <a:pt x="2744" y="242"/>
                  </a:lnTo>
                  <a:lnTo>
                    <a:pt x="2738" y="234"/>
                  </a:lnTo>
                  <a:lnTo>
                    <a:pt x="2734" y="232"/>
                  </a:lnTo>
                  <a:lnTo>
                    <a:pt x="2728" y="232"/>
                  </a:lnTo>
                  <a:lnTo>
                    <a:pt x="2728" y="232"/>
                  </a:lnTo>
                  <a:lnTo>
                    <a:pt x="2720" y="230"/>
                  </a:lnTo>
                  <a:lnTo>
                    <a:pt x="2712" y="226"/>
                  </a:lnTo>
                  <a:lnTo>
                    <a:pt x="2706" y="224"/>
                  </a:lnTo>
                  <a:lnTo>
                    <a:pt x="2698" y="222"/>
                  </a:lnTo>
                  <a:lnTo>
                    <a:pt x="2698" y="222"/>
                  </a:lnTo>
                  <a:lnTo>
                    <a:pt x="2690" y="224"/>
                  </a:lnTo>
                  <a:lnTo>
                    <a:pt x="2690" y="224"/>
                  </a:lnTo>
                  <a:lnTo>
                    <a:pt x="2684" y="224"/>
                  </a:lnTo>
                  <a:lnTo>
                    <a:pt x="2684" y="224"/>
                  </a:lnTo>
                  <a:lnTo>
                    <a:pt x="2676" y="226"/>
                  </a:lnTo>
                  <a:lnTo>
                    <a:pt x="2676" y="226"/>
                  </a:lnTo>
                  <a:lnTo>
                    <a:pt x="2672" y="226"/>
                  </a:lnTo>
                  <a:lnTo>
                    <a:pt x="2666" y="222"/>
                  </a:lnTo>
                  <a:lnTo>
                    <a:pt x="2666" y="222"/>
                  </a:lnTo>
                  <a:lnTo>
                    <a:pt x="2660" y="220"/>
                  </a:lnTo>
                  <a:lnTo>
                    <a:pt x="2654" y="218"/>
                  </a:lnTo>
                  <a:lnTo>
                    <a:pt x="2654" y="218"/>
                  </a:lnTo>
                  <a:lnTo>
                    <a:pt x="2650" y="218"/>
                  </a:lnTo>
                  <a:lnTo>
                    <a:pt x="2646" y="222"/>
                  </a:lnTo>
                  <a:lnTo>
                    <a:pt x="2646" y="222"/>
                  </a:lnTo>
                  <a:lnTo>
                    <a:pt x="2644" y="226"/>
                  </a:lnTo>
                  <a:lnTo>
                    <a:pt x="2644" y="232"/>
                  </a:lnTo>
                  <a:lnTo>
                    <a:pt x="2644" y="238"/>
                  </a:lnTo>
                  <a:lnTo>
                    <a:pt x="2644" y="244"/>
                  </a:lnTo>
                  <a:lnTo>
                    <a:pt x="2644" y="244"/>
                  </a:lnTo>
                  <a:lnTo>
                    <a:pt x="2638" y="250"/>
                  </a:lnTo>
                  <a:lnTo>
                    <a:pt x="2632" y="250"/>
                  </a:lnTo>
                  <a:lnTo>
                    <a:pt x="2632" y="250"/>
                  </a:lnTo>
                  <a:lnTo>
                    <a:pt x="2626" y="250"/>
                  </a:lnTo>
                  <a:lnTo>
                    <a:pt x="2620" y="246"/>
                  </a:lnTo>
                  <a:lnTo>
                    <a:pt x="2612" y="240"/>
                  </a:lnTo>
                  <a:lnTo>
                    <a:pt x="2612" y="240"/>
                  </a:lnTo>
                  <a:lnTo>
                    <a:pt x="2606" y="234"/>
                  </a:lnTo>
                  <a:lnTo>
                    <a:pt x="2602" y="232"/>
                  </a:lnTo>
                  <a:lnTo>
                    <a:pt x="2598" y="230"/>
                  </a:lnTo>
                  <a:lnTo>
                    <a:pt x="2598" y="230"/>
                  </a:lnTo>
                  <a:lnTo>
                    <a:pt x="2594" y="232"/>
                  </a:lnTo>
                  <a:lnTo>
                    <a:pt x="2594" y="232"/>
                  </a:lnTo>
                  <a:lnTo>
                    <a:pt x="2584" y="232"/>
                  </a:lnTo>
                  <a:lnTo>
                    <a:pt x="2574" y="234"/>
                  </a:lnTo>
                  <a:lnTo>
                    <a:pt x="2574" y="234"/>
                  </a:lnTo>
                  <a:lnTo>
                    <a:pt x="2572" y="234"/>
                  </a:lnTo>
                  <a:lnTo>
                    <a:pt x="2572" y="234"/>
                  </a:lnTo>
                  <a:lnTo>
                    <a:pt x="2560" y="230"/>
                  </a:lnTo>
                  <a:lnTo>
                    <a:pt x="2550" y="228"/>
                  </a:lnTo>
                  <a:lnTo>
                    <a:pt x="2550" y="228"/>
                  </a:lnTo>
                  <a:lnTo>
                    <a:pt x="2548" y="228"/>
                  </a:lnTo>
                  <a:lnTo>
                    <a:pt x="2548" y="228"/>
                  </a:lnTo>
                  <a:lnTo>
                    <a:pt x="2542" y="230"/>
                  </a:lnTo>
                  <a:lnTo>
                    <a:pt x="2538" y="232"/>
                  </a:lnTo>
                  <a:lnTo>
                    <a:pt x="2534" y="236"/>
                  </a:lnTo>
                  <a:lnTo>
                    <a:pt x="2528" y="236"/>
                  </a:lnTo>
                  <a:lnTo>
                    <a:pt x="2528" y="236"/>
                  </a:lnTo>
                  <a:lnTo>
                    <a:pt x="2528" y="236"/>
                  </a:lnTo>
                  <a:lnTo>
                    <a:pt x="2528" y="236"/>
                  </a:lnTo>
                  <a:lnTo>
                    <a:pt x="2526" y="232"/>
                  </a:lnTo>
                  <a:lnTo>
                    <a:pt x="2522" y="230"/>
                  </a:lnTo>
                  <a:lnTo>
                    <a:pt x="2518" y="228"/>
                  </a:lnTo>
                  <a:lnTo>
                    <a:pt x="2514" y="224"/>
                  </a:lnTo>
                  <a:lnTo>
                    <a:pt x="2514" y="224"/>
                  </a:lnTo>
                  <a:lnTo>
                    <a:pt x="2512" y="220"/>
                  </a:lnTo>
                  <a:lnTo>
                    <a:pt x="2512" y="216"/>
                  </a:lnTo>
                  <a:lnTo>
                    <a:pt x="2510" y="212"/>
                  </a:lnTo>
                  <a:lnTo>
                    <a:pt x="2508" y="208"/>
                  </a:lnTo>
                  <a:lnTo>
                    <a:pt x="2508" y="208"/>
                  </a:lnTo>
                  <a:lnTo>
                    <a:pt x="2500" y="202"/>
                  </a:lnTo>
                  <a:lnTo>
                    <a:pt x="2488" y="200"/>
                  </a:lnTo>
                  <a:lnTo>
                    <a:pt x="2488" y="200"/>
                  </a:lnTo>
                  <a:lnTo>
                    <a:pt x="2478" y="196"/>
                  </a:lnTo>
                  <a:lnTo>
                    <a:pt x="2470" y="194"/>
                  </a:lnTo>
                  <a:lnTo>
                    <a:pt x="2470" y="194"/>
                  </a:lnTo>
                  <a:lnTo>
                    <a:pt x="2462" y="190"/>
                  </a:lnTo>
                  <a:lnTo>
                    <a:pt x="2462" y="190"/>
                  </a:lnTo>
                  <a:lnTo>
                    <a:pt x="2460" y="190"/>
                  </a:lnTo>
                  <a:lnTo>
                    <a:pt x="2456" y="192"/>
                  </a:lnTo>
                  <a:lnTo>
                    <a:pt x="2446" y="198"/>
                  </a:lnTo>
                  <a:lnTo>
                    <a:pt x="2446" y="198"/>
                  </a:lnTo>
                  <a:lnTo>
                    <a:pt x="2438" y="202"/>
                  </a:lnTo>
                  <a:lnTo>
                    <a:pt x="2430" y="202"/>
                  </a:lnTo>
                  <a:lnTo>
                    <a:pt x="2430" y="202"/>
                  </a:lnTo>
                  <a:lnTo>
                    <a:pt x="2428" y="202"/>
                  </a:lnTo>
                  <a:lnTo>
                    <a:pt x="2428" y="202"/>
                  </a:lnTo>
                  <a:lnTo>
                    <a:pt x="2424" y="200"/>
                  </a:lnTo>
                  <a:lnTo>
                    <a:pt x="2422" y="196"/>
                  </a:lnTo>
                  <a:lnTo>
                    <a:pt x="2420" y="192"/>
                  </a:lnTo>
                  <a:lnTo>
                    <a:pt x="2416" y="188"/>
                  </a:lnTo>
                  <a:lnTo>
                    <a:pt x="2416" y="188"/>
                  </a:lnTo>
                  <a:lnTo>
                    <a:pt x="2410" y="188"/>
                  </a:lnTo>
                  <a:lnTo>
                    <a:pt x="2410" y="188"/>
                  </a:lnTo>
                  <a:lnTo>
                    <a:pt x="2408" y="188"/>
                  </a:lnTo>
                  <a:lnTo>
                    <a:pt x="2408" y="188"/>
                  </a:lnTo>
                  <a:lnTo>
                    <a:pt x="2404" y="188"/>
                  </a:lnTo>
                  <a:lnTo>
                    <a:pt x="2404" y="188"/>
                  </a:lnTo>
                  <a:lnTo>
                    <a:pt x="2398" y="186"/>
                  </a:lnTo>
                  <a:lnTo>
                    <a:pt x="2398" y="186"/>
                  </a:lnTo>
                  <a:lnTo>
                    <a:pt x="2390" y="180"/>
                  </a:lnTo>
                  <a:lnTo>
                    <a:pt x="2390" y="180"/>
                  </a:lnTo>
                  <a:lnTo>
                    <a:pt x="2384" y="174"/>
                  </a:lnTo>
                  <a:lnTo>
                    <a:pt x="2380" y="166"/>
                  </a:lnTo>
                  <a:lnTo>
                    <a:pt x="2380" y="166"/>
                  </a:lnTo>
                  <a:lnTo>
                    <a:pt x="2376" y="162"/>
                  </a:lnTo>
                  <a:lnTo>
                    <a:pt x="2370" y="160"/>
                  </a:lnTo>
                  <a:lnTo>
                    <a:pt x="2370" y="160"/>
                  </a:lnTo>
                  <a:lnTo>
                    <a:pt x="2364" y="160"/>
                  </a:lnTo>
                  <a:lnTo>
                    <a:pt x="2358" y="162"/>
                  </a:lnTo>
                  <a:lnTo>
                    <a:pt x="2358" y="162"/>
                  </a:lnTo>
                  <a:lnTo>
                    <a:pt x="2354" y="166"/>
                  </a:lnTo>
                  <a:lnTo>
                    <a:pt x="2350" y="172"/>
                  </a:lnTo>
                  <a:lnTo>
                    <a:pt x="2348" y="176"/>
                  </a:lnTo>
                  <a:lnTo>
                    <a:pt x="2342" y="180"/>
                  </a:lnTo>
                  <a:lnTo>
                    <a:pt x="2342" y="180"/>
                  </a:lnTo>
                  <a:lnTo>
                    <a:pt x="2332" y="182"/>
                  </a:lnTo>
                  <a:lnTo>
                    <a:pt x="2332" y="182"/>
                  </a:lnTo>
                  <a:lnTo>
                    <a:pt x="2330" y="182"/>
                  </a:lnTo>
                  <a:lnTo>
                    <a:pt x="2330" y="182"/>
                  </a:lnTo>
                  <a:lnTo>
                    <a:pt x="2328" y="180"/>
                  </a:lnTo>
                  <a:lnTo>
                    <a:pt x="2328" y="180"/>
                  </a:lnTo>
                  <a:lnTo>
                    <a:pt x="2328" y="178"/>
                  </a:lnTo>
                  <a:lnTo>
                    <a:pt x="2328" y="176"/>
                  </a:lnTo>
                  <a:lnTo>
                    <a:pt x="2328" y="176"/>
                  </a:lnTo>
                  <a:lnTo>
                    <a:pt x="2326" y="164"/>
                  </a:lnTo>
                  <a:lnTo>
                    <a:pt x="2324" y="160"/>
                  </a:lnTo>
                  <a:lnTo>
                    <a:pt x="2320" y="156"/>
                  </a:lnTo>
                  <a:lnTo>
                    <a:pt x="2320" y="156"/>
                  </a:lnTo>
                  <a:lnTo>
                    <a:pt x="2314" y="154"/>
                  </a:lnTo>
                  <a:lnTo>
                    <a:pt x="2306" y="152"/>
                  </a:lnTo>
                  <a:lnTo>
                    <a:pt x="2306" y="152"/>
                  </a:lnTo>
                  <a:lnTo>
                    <a:pt x="2296" y="148"/>
                  </a:lnTo>
                  <a:lnTo>
                    <a:pt x="2296" y="148"/>
                  </a:lnTo>
                  <a:lnTo>
                    <a:pt x="2290" y="148"/>
                  </a:lnTo>
                  <a:lnTo>
                    <a:pt x="2290" y="148"/>
                  </a:lnTo>
                  <a:lnTo>
                    <a:pt x="2284" y="148"/>
                  </a:lnTo>
                  <a:lnTo>
                    <a:pt x="2278" y="150"/>
                  </a:lnTo>
                  <a:lnTo>
                    <a:pt x="2278" y="150"/>
                  </a:lnTo>
                  <a:lnTo>
                    <a:pt x="2274" y="150"/>
                  </a:lnTo>
                  <a:lnTo>
                    <a:pt x="2274" y="150"/>
                  </a:lnTo>
                  <a:lnTo>
                    <a:pt x="2274" y="150"/>
                  </a:lnTo>
                  <a:lnTo>
                    <a:pt x="2274" y="150"/>
                  </a:lnTo>
                  <a:lnTo>
                    <a:pt x="2272" y="150"/>
                  </a:lnTo>
                  <a:lnTo>
                    <a:pt x="2272" y="150"/>
                  </a:lnTo>
                  <a:lnTo>
                    <a:pt x="2268" y="154"/>
                  </a:lnTo>
                  <a:lnTo>
                    <a:pt x="2268" y="154"/>
                  </a:lnTo>
                  <a:lnTo>
                    <a:pt x="2262" y="158"/>
                  </a:lnTo>
                  <a:lnTo>
                    <a:pt x="2262" y="162"/>
                  </a:lnTo>
                  <a:lnTo>
                    <a:pt x="2262" y="162"/>
                  </a:lnTo>
                  <a:lnTo>
                    <a:pt x="2262" y="168"/>
                  </a:lnTo>
                  <a:lnTo>
                    <a:pt x="2264" y="172"/>
                  </a:lnTo>
                  <a:lnTo>
                    <a:pt x="2264" y="178"/>
                  </a:lnTo>
                  <a:lnTo>
                    <a:pt x="2262" y="180"/>
                  </a:lnTo>
                  <a:lnTo>
                    <a:pt x="2258" y="182"/>
                  </a:lnTo>
                  <a:lnTo>
                    <a:pt x="2258" y="182"/>
                  </a:lnTo>
                  <a:lnTo>
                    <a:pt x="2250" y="172"/>
                  </a:lnTo>
                  <a:lnTo>
                    <a:pt x="2250" y="172"/>
                  </a:lnTo>
                  <a:lnTo>
                    <a:pt x="2248" y="174"/>
                  </a:lnTo>
                  <a:lnTo>
                    <a:pt x="2246" y="178"/>
                  </a:lnTo>
                  <a:lnTo>
                    <a:pt x="2248" y="182"/>
                  </a:lnTo>
                  <a:lnTo>
                    <a:pt x="2248" y="182"/>
                  </a:lnTo>
                  <a:lnTo>
                    <a:pt x="2240" y="186"/>
                  </a:lnTo>
                  <a:lnTo>
                    <a:pt x="2234" y="188"/>
                  </a:lnTo>
                  <a:lnTo>
                    <a:pt x="2230" y="188"/>
                  </a:lnTo>
                  <a:lnTo>
                    <a:pt x="2230" y="188"/>
                  </a:lnTo>
                  <a:lnTo>
                    <a:pt x="2230" y="188"/>
                  </a:lnTo>
                  <a:lnTo>
                    <a:pt x="2230" y="188"/>
                  </a:lnTo>
                  <a:lnTo>
                    <a:pt x="2226" y="188"/>
                  </a:lnTo>
                  <a:lnTo>
                    <a:pt x="2222" y="184"/>
                  </a:lnTo>
                  <a:lnTo>
                    <a:pt x="2216" y="178"/>
                  </a:lnTo>
                  <a:lnTo>
                    <a:pt x="2216" y="178"/>
                  </a:lnTo>
                  <a:lnTo>
                    <a:pt x="2212" y="174"/>
                  </a:lnTo>
                  <a:lnTo>
                    <a:pt x="2208" y="172"/>
                  </a:lnTo>
                  <a:lnTo>
                    <a:pt x="2208" y="172"/>
                  </a:lnTo>
                  <a:lnTo>
                    <a:pt x="2204" y="174"/>
                  </a:lnTo>
                  <a:lnTo>
                    <a:pt x="2204" y="174"/>
                  </a:lnTo>
                  <a:lnTo>
                    <a:pt x="2202" y="178"/>
                  </a:lnTo>
                  <a:lnTo>
                    <a:pt x="2200" y="180"/>
                  </a:lnTo>
                  <a:lnTo>
                    <a:pt x="2198" y="180"/>
                  </a:lnTo>
                  <a:lnTo>
                    <a:pt x="2198" y="180"/>
                  </a:lnTo>
                  <a:lnTo>
                    <a:pt x="2194" y="182"/>
                  </a:lnTo>
                  <a:lnTo>
                    <a:pt x="2194" y="182"/>
                  </a:lnTo>
                  <a:lnTo>
                    <a:pt x="2190" y="182"/>
                  </a:lnTo>
                  <a:lnTo>
                    <a:pt x="2190" y="182"/>
                  </a:lnTo>
                  <a:lnTo>
                    <a:pt x="2184" y="180"/>
                  </a:lnTo>
                  <a:lnTo>
                    <a:pt x="2180" y="178"/>
                  </a:lnTo>
                  <a:lnTo>
                    <a:pt x="2180" y="178"/>
                  </a:lnTo>
                  <a:lnTo>
                    <a:pt x="2178" y="174"/>
                  </a:lnTo>
                  <a:lnTo>
                    <a:pt x="2178" y="170"/>
                  </a:lnTo>
                  <a:lnTo>
                    <a:pt x="2178" y="170"/>
                  </a:lnTo>
                  <a:lnTo>
                    <a:pt x="2176" y="168"/>
                  </a:lnTo>
                  <a:lnTo>
                    <a:pt x="2172" y="168"/>
                  </a:lnTo>
                  <a:lnTo>
                    <a:pt x="2172" y="168"/>
                  </a:lnTo>
                  <a:lnTo>
                    <a:pt x="2168" y="168"/>
                  </a:lnTo>
                  <a:lnTo>
                    <a:pt x="2164" y="172"/>
                  </a:lnTo>
                  <a:lnTo>
                    <a:pt x="2164" y="172"/>
                  </a:lnTo>
                  <a:lnTo>
                    <a:pt x="2162" y="176"/>
                  </a:lnTo>
                  <a:lnTo>
                    <a:pt x="2160" y="180"/>
                  </a:lnTo>
                  <a:lnTo>
                    <a:pt x="2160" y="184"/>
                  </a:lnTo>
                  <a:lnTo>
                    <a:pt x="2156" y="186"/>
                  </a:lnTo>
                  <a:lnTo>
                    <a:pt x="2156" y="186"/>
                  </a:lnTo>
                  <a:lnTo>
                    <a:pt x="2154" y="188"/>
                  </a:lnTo>
                  <a:lnTo>
                    <a:pt x="2154" y="188"/>
                  </a:lnTo>
                  <a:lnTo>
                    <a:pt x="2150" y="186"/>
                  </a:lnTo>
                  <a:lnTo>
                    <a:pt x="2150" y="186"/>
                  </a:lnTo>
                  <a:lnTo>
                    <a:pt x="2146" y="184"/>
                  </a:lnTo>
                  <a:lnTo>
                    <a:pt x="2142" y="180"/>
                  </a:lnTo>
                  <a:lnTo>
                    <a:pt x="2136" y="174"/>
                  </a:lnTo>
                  <a:lnTo>
                    <a:pt x="2136" y="174"/>
                  </a:lnTo>
                  <a:lnTo>
                    <a:pt x="2132" y="170"/>
                  </a:lnTo>
                  <a:lnTo>
                    <a:pt x="2124" y="166"/>
                  </a:lnTo>
                  <a:lnTo>
                    <a:pt x="2118" y="162"/>
                  </a:lnTo>
                  <a:lnTo>
                    <a:pt x="2118" y="160"/>
                  </a:lnTo>
                  <a:lnTo>
                    <a:pt x="2116" y="158"/>
                  </a:lnTo>
                  <a:lnTo>
                    <a:pt x="2116" y="158"/>
                  </a:lnTo>
                  <a:lnTo>
                    <a:pt x="2118" y="156"/>
                  </a:lnTo>
                  <a:lnTo>
                    <a:pt x="2120" y="154"/>
                  </a:lnTo>
                  <a:lnTo>
                    <a:pt x="2126" y="154"/>
                  </a:lnTo>
                  <a:lnTo>
                    <a:pt x="2126" y="154"/>
                  </a:lnTo>
                  <a:lnTo>
                    <a:pt x="2128" y="154"/>
                  </a:lnTo>
                  <a:lnTo>
                    <a:pt x="2128" y="154"/>
                  </a:lnTo>
                  <a:lnTo>
                    <a:pt x="2130" y="154"/>
                  </a:lnTo>
                  <a:lnTo>
                    <a:pt x="2130" y="154"/>
                  </a:lnTo>
                  <a:lnTo>
                    <a:pt x="2136" y="154"/>
                  </a:lnTo>
                  <a:lnTo>
                    <a:pt x="2136" y="154"/>
                  </a:lnTo>
                  <a:lnTo>
                    <a:pt x="2142" y="150"/>
                  </a:lnTo>
                  <a:lnTo>
                    <a:pt x="2144" y="148"/>
                  </a:lnTo>
                  <a:lnTo>
                    <a:pt x="2144" y="144"/>
                  </a:lnTo>
                  <a:lnTo>
                    <a:pt x="2142" y="142"/>
                  </a:lnTo>
                  <a:lnTo>
                    <a:pt x="2130" y="130"/>
                  </a:lnTo>
                  <a:lnTo>
                    <a:pt x="2130" y="130"/>
                  </a:lnTo>
                  <a:lnTo>
                    <a:pt x="2126" y="124"/>
                  </a:lnTo>
                  <a:lnTo>
                    <a:pt x="2124" y="124"/>
                  </a:lnTo>
                  <a:lnTo>
                    <a:pt x="2120" y="122"/>
                  </a:lnTo>
                  <a:lnTo>
                    <a:pt x="2120" y="122"/>
                  </a:lnTo>
                  <a:lnTo>
                    <a:pt x="2118" y="122"/>
                  </a:lnTo>
                  <a:lnTo>
                    <a:pt x="2118" y="122"/>
                  </a:lnTo>
                  <a:lnTo>
                    <a:pt x="2106" y="126"/>
                  </a:lnTo>
                  <a:lnTo>
                    <a:pt x="2096" y="126"/>
                  </a:lnTo>
                  <a:lnTo>
                    <a:pt x="2096" y="126"/>
                  </a:lnTo>
                  <a:lnTo>
                    <a:pt x="2092" y="126"/>
                  </a:lnTo>
                  <a:lnTo>
                    <a:pt x="2092" y="126"/>
                  </a:lnTo>
                  <a:lnTo>
                    <a:pt x="2088" y="122"/>
                  </a:lnTo>
                  <a:lnTo>
                    <a:pt x="2086" y="118"/>
                  </a:lnTo>
                  <a:lnTo>
                    <a:pt x="2082" y="114"/>
                  </a:lnTo>
                  <a:lnTo>
                    <a:pt x="2076" y="112"/>
                  </a:lnTo>
                  <a:lnTo>
                    <a:pt x="2076" y="112"/>
                  </a:lnTo>
                  <a:lnTo>
                    <a:pt x="2076" y="112"/>
                  </a:lnTo>
                  <a:lnTo>
                    <a:pt x="2076" y="112"/>
                  </a:lnTo>
                  <a:lnTo>
                    <a:pt x="2064" y="114"/>
                  </a:lnTo>
                  <a:lnTo>
                    <a:pt x="2052" y="118"/>
                  </a:lnTo>
                  <a:lnTo>
                    <a:pt x="2052" y="118"/>
                  </a:lnTo>
                  <a:lnTo>
                    <a:pt x="2054" y="124"/>
                  </a:lnTo>
                  <a:lnTo>
                    <a:pt x="2054" y="128"/>
                  </a:lnTo>
                  <a:lnTo>
                    <a:pt x="2050" y="138"/>
                  </a:lnTo>
                  <a:lnTo>
                    <a:pt x="2050" y="138"/>
                  </a:lnTo>
                  <a:lnTo>
                    <a:pt x="2050" y="138"/>
                  </a:lnTo>
                  <a:lnTo>
                    <a:pt x="2050" y="138"/>
                  </a:lnTo>
                  <a:lnTo>
                    <a:pt x="2032" y="134"/>
                  </a:lnTo>
                  <a:lnTo>
                    <a:pt x="2014" y="132"/>
                  </a:lnTo>
                  <a:lnTo>
                    <a:pt x="2014" y="132"/>
                  </a:lnTo>
                  <a:lnTo>
                    <a:pt x="2004" y="130"/>
                  </a:lnTo>
                  <a:lnTo>
                    <a:pt x="2000" y="128"/>
                  </a:lnTo>
                  <a:lnTo>
                    <a:pt x="1998" y="124"/>
                  </a:lnTo>
                  <a:lnTo>
                    <a:pt x="1998" y="124"/>
                  </a:lnTo>
                  <a:lnTo>
                    <a:pt x="1994" y="118"/>
                  </a:lnTo>
                  <a:lnTo>
                    <a:pt x="1988" y="114"/>
                  </a:lnTo>
                  <a:lnTo>
                    <a:pt x="1988" y="114"/>
                  </a:lnTo>
                  <a:lnTo>
                    <a:pt x="1980" y="110"/>
                  </a:lnTo>
                  <a:lnTo>
                    <a:pt x="1974" y="110"/>
                  </a:lnTo>
                  <a:lnTo>
                    <a:pt x="1974" y="110"/>
                  </a:lnTo>
                  <a:lnTo>
                    <a:pt x="1964" y="110"/>
                  </a:lnTo>
                  <a:lnTo>
                    <a:pt x="1954" y="116"/>
                  </a:lnTo>
                  <a:lnTo>
                    <a:pt x="1954" y="116"/>
                  </a:lnTo>
                  <a:lnTo>
                    <a:pt x="1946" y="118"/>
                  </a:lnTo>
                  <a:lnTo>
                    <a:pt x="1938" y="120"/>
                  </a:lnTo>
                  <a:lnTo>
                    <a:pt x="1938" y="120"/>
                  </a:lnTo>
                  <a:lnTo>
                    <a:pt x="1932" y="118"/>
                  </a:lnTo>
                  <a:lnTo>
                    <a:pt x="1924" y="114"/>
                  </a:lnTo>
                  <a:lnTo>
                    <a:pt x="1924" y="114"/>
                  </a:lnTo>
                  <a:lnTo>
                    <a:pt x="1920" y="110"/>
                  </a:lnTo>
                  <a:lnTo>
                    <a:pt x="1916" y="108"/>
                  </a:lnTo>
                  <a:lnTo>
                    <a:pt x="1916" y="108"/>
                  </a:lnTo>
                  <a:lnTo>
                    <a:pt x="1912" y="110"/>
                  </a:lnTo>
                  <a:lnTo>
                    <a:pt x="1904" y="114"/>
                  </a:lnTo>
                  <a:lnTo>
                    <a:pt x="1904" y="114"/>
                  </a:lnTo>
                  <a:lnTo>
                    <a:pt x="1894" y="120"/>
                  </a:lnTo>
                  <a:lnTo>
                    <a:pt x="1886" y="122"/>
                  </a:lnTo>
                  <a:lnTo>
                    <a:pt x="1880" y="124"/>
                  </a:lnTo>
                  <a:lnTo>
                    <a:pt x="1880" y="124"/>
                  </a:lnTo>
                  <a:lnTo>
                    <a:pt x="1876" y="122"/>
                  </a:lnTo>
                  <a:lnTo>
                    <a:pt x="1876" y="120"/>
                  </a:lnTo>
                  <a:lnTo>
                    <a:pt x="1876" y="120"/>
                  </a:lnTo>
                  <a:lnTo>
                    <a:pt x="1878" y="116"/>
                  </a:lnTo>
                  <a:lnTo>
                    <a:pt x="1884" y="112"/>
                  </a:lnTo>
                  <a:lnTo>
                    <a:pt x="1898" y="106"/>
                  </a:lnTo>
                  <a:lnTo>
                    <a:pt x="1898" y="106"/>
                  </a:lnTo>
                  <a:lnTo>
                    <a:pt x="1904" y="102"/>
                  </a:lnTo>
                  <a:lnTo>
                    <a:pt x="1912" y="102"/>
                  </a:lnTo>
                  <a:lnTo>
                    <a:pt x="1918" y="100"/>
                  </a:lnTo>
                  <a:lnTo>
                    <a:pt x="1924" y="96"/>
                  </a:lnTo>
                  <a:lnTo>
                    <a:pt x="1924" y="96"/>
                  </a:lnTo>
                  <a:lnTo>
                    <a:pt x="1942" y="88"/>
                  </a:lnTo>
                  <a:lnTo>
                    <a:pt x="1944" y="86"/>
                  </a:lnTo>
                  <a:lnTo>
                    <a:pt x="1946" y="82"/>
                  </a:lnTo>
                  <a:lnTo>
                    <a:pt x="1948" y="78"/>
                  </a:lnTo>
                  <a:lnTo>
                    <a:pt x="1948" y="72"/>
                  </a:lnTo>
                  <a:lnTo>
                    <a:pt x="1948" y="72"/>
                  </a:lnTo>
                  <a:lnTo>
                    <a:pt x="1946" y="52"/>
                  </a:lnTo>
                  <a:lnTo>
                    <a:pt x="1942" y="42"/>
                  </a:lnTo>
                  <a:lnTo>
                    <a:pt x="1938" y="38"/>
                  </a:lnTo>
                  <a:lnTo>
                    <a:pt x="1934" y="34"/>
                  </a:lnTo>
                  <a:lnTo>
                    <a:pt x="1934" y="34"/>
                  </a:lnTo>
                  <a:lnTo>
                    <a:pt x="1930" y="34"/>
                  </a:lnTo>
                  <a:lnTo>
                    <a:pt x="1924" y="32"/>
                  </a:lnTo>
                  <a:lnTo>
                    <a:pt x="1924" y="32"/>
                  </a:lnTo>
                  <a:lnTo>
                    <a:pt x="1922" y="28"/>
                  </a:lnTo>
                  <a:lnTo>
                    <a:pt x="1920" y="24"/>
                  </a:lnTo>
                  <a:lnTo>
                    <a:pt x="1920" y="24"/>
                  </a:lnTo>
                  <a:lnTo>
                    <a:pt x="1914" y="22"/>
                  </a:lnTo>
                  <a:lnTo>
                    <a:pt x="1914" y="22"/>
                  </a:lnTo>
                  <a:lnTo>
                    <a:pt x="1908" y="24"/>
                  </a:lnTo>
                  <a:lnTo>
                    <a:pt x="1902" y="28"/>
                  </a:lnTo>
                  <a:lnTo>
                    <a:pt x="1902" y="28"/>
                  </a:lnTo>
                  <a:lnTo>
                    <a:pt x="1892" y="34"/>
                  </a:lnTo>
                  <a:lnTo>
                    <a:pt x="1886" y="36"/>
                  </a:lnTo>
                  <a:lnTo>
                    <a:pt x="1882" y="36"/>
                  </a:lnTo>
                  <a:lnTo>
                    <a:pt x="1882" y="36"/>
                  </a:lnTo>
                  <a:lnTo>
                    <a:pt x="1878" y="36"/>
                  </a:lnTo>
                  <a:lnTo>
                    <a:pt x="1874" y="34"/>
                  </a:lnTo>
                  <a:lnTo>
                    <a:pt x="1872" y="30"/>
                  </a:lnTo>
                  <a:lnTo>
                    <a:pt x="1870" y="26"/>
                  </a:lnTo>
                  <a:lnTo>
                    <a:pt x="1870" y="26"/>
                  </a:lnTo>
                  <a:lnTo>
                    <a:pt x="1860" y="28"/>
                  </a:lnTo>
                  <a:lnTo>
                    <a:pt x="1856" y="30"/>
                  </a:lnTo>
                  <a:lnTo>
                    <a:pt x="1850" y="30"/>
                  </a:lnTo>
                  <a:lnTo>
                    <a:pt x="1850" y="30"/>
                  </a:lnTo>
                  <a:lnTo>
                    <a:pt x="1846" y="30"/>
                  </a:lnTo>
                  <a:lnTo>
                    <a:pt x="1844" y="26"/>
                  </a:lnTo>
                  <a:lnTo>
                    <a:pt x="1844" y="26"/>
                  </a:lnTo>
                  <a:lnTo>
                    <a:pt x="1842" y="24"/>
                  </a:lnTo>
                  <a:lnTo>
                    <a:pt x="1844" y="22"/>
                  </a:lnTo>
                  <a:lnTo>
                    <a:pt x="1848" y="18"/>
                  </a:lnTo>
                  <a:lnTo>
                    <a:pt x="1860" y="12"/>
                  </a:lnTo>
                  <a:lnTo>
                    <a:pt x="1860" y="12"/>
                  </a:lnTo>
                  <a:lnTo>
                    <a:pt x="1858" y="6"/>
                  </a:lnTo>
                  <a:lnTo>
                    <a:pt x="1856" y="4"/>
                  </a:lnTo>
                  <a:lnTo>
                    <a:pt x="1852" y="2"/>
                  </a:lnTo>
                  <a:lnTo>
                    <a:pt x="1848"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86" name="Freeform 84"/>
            <p:cNvSpPr>
              <a:spLocks/>
            </p:cNvSpPr>
            <p:nvPr/>
          </p:nvSpPr>
          <p:spPr bwMode="auto">
            <a:xfrm>
              <a:off x="1144" y="2642"/>
              <a:ext cx="24" cy="68"/>
            </a:xfrm>
            <a:custGeom>
              <a:avLst/>
              <a:gdLst>
                <a:gd name="T0" fmla="*/ 4 w 24"/>
                <a:gd name="T1" fmla="*/ 68 h 68"/>
                <a:gd name="T2" fmla="*/ 4 w 24"/>
                <a:gd name="T3" fmla="*/ 68 h 68"/>
                <a:gd name="T4" fmla="*/ 2 w 24"/>
                <a:gd name="T5" fmla="*/ 68 h 68"/>
                <a:gd name="T6" fmla="*/ 2 w 24"/>
                <a:gd name="T7" fmla="*/ 68 h 68"/>
                <a:gd name="T8" fmla="*/ 0 w 24"/>
                <a:gd name="T9" fmla="*/ 66 h 68"/>
                <a:gd name="T10" fmla="*/ 0 w 24"/>
                <a:gd name="T11" fmla="*/ 62 h 68"/>
                <a:gd name="T12" fmla="*/ 2 w 24"/>
                <a:gd name="T13" fmla="*/ 52 h 68"/>
                <a:gd name="T14" fmla="*/ 10 w 24"/>
                <a:gd name="T15" fmla="*/ 34 h 68"/>
                <a:gd name="T16" fmla="*/ 10 w 24"/>
                <a:gd name="T17" fmla="*/ 34 h 68"/>
                <a:gd name="T18" fmla="*/ 12 w 24"/>
                <a:gd name="T19" fmla="*/ 26 h 68"/>
                <a:gd name="T20" fmla="*/ 12 w 24"/>
                <a:gd name="T21" fmla="*/ 14 h 68"/>
                <a:gd name="T22" fmla="*/ 16 w 24"/>
                <a:gd name="T23" fmla="*/ 4 h 68"/>
                <a:gd name="T24" fmla="*/ 18 w 24"/>
                <a:gd name="T25" fmla="*/ 0 h 68"/>
                <a:gd name="T26" fmla="*/ 20 w 24"/>
                <a:gd name="T27" fmla="*/ 0 h 68"/>
                <a:gd name="T28" fmla="*/ 20 w 24"/>
                <a:gd name="T29" fmla="*/ 0 h 68"/>
                <a:gd name="T30" fmla="*/ 22 w 24"/>
                <a:gd name="T31" fmla="*/ 0 h 68"/>
                <a:gd name="T32" fmla="*/ 22 w 24"/>
                <a:gd name="T33" fmla="*/ 0 h 68"/>
                <a:gd name="T34" fmla="*/ 24 w 24"/>
                <a:gd name="T35" fmla="*/ 0 h 68"/>
                <a:gd name="T36" fmla="*/ 24 w 24"/>
                <a:gd name="T37" fmla="*/ 4 h 68"/>
                <a:gd name="T38" fmla="*/ 22 w 24"/>
                <a:gd name="T39" fmla="*/ 16 h 68"/>
                <a:gd name="T40" fmla="*/ 18 w 24"/>
                <a:gd name="T41" fmla="*/ 34 h 68"/>
                <a:gd name="T42" fmla="*/ 18 w 24"/>
                <a:gd name="T43" fmla="*/ 34 h 68"/>
                <a:gd name="T44" fmla="*/ 14 w 24"/>
                <a:gd name="T45" fmla="*/ 54 h 68"/>
                <a:gd name="T46" fmla="*/ 10 w 24"/>
                <a:gd name="T47" fmla="*/ 64 h 68"/>
                <a:gd name="T48" fmla="*/ 8 w 24"/>
                <a:gd name="T49" fmla="*/ 66 h 68"/>
                <a:gd name="T50" fmla="*/ 4 w 24"/>
                <a:gd name="T51" fmla="*/ 6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4" h="68">
                  <a:moveTo>
                    <a:pt x="4" y="68"/>
                  </a:moveTo>
                  <a:lnTo>
                    <a:pt x="4" y="68"/>
                  </a:lnTo>
                  <a:lnTo>
                    <a:pt x="2" y="68"/>
                  </a:lnTo>
                  <a:lnTo>
                    <a:pt x="2" y="68"/>
                  </a:lnTo>
                  <a:lnTo>
                    <a:pt x="0" y="66"/>
                  </a:lnTo>
                  <a:lnTo>
                    <a:pt x="0" y="62"/>
                  </a:lnTo>
                  <a:lnTo>
                    <a:pt x="2" y="52"/>
                  </a:lnTo>
                  <a:lnTo>
                    <a:pt x="10" y="34"/>
                  </a:lnTo>
                  <a:lnTo>
                    <a:pt x="10" y="34"/>
                  </a:lnTo>
                  <a:lnTo>
                    <a:pt x="12" y="26"/>
                  </a:lnTo>
                  <a:lnTo>
                    <a:pt x="12" y="14"/>
                  </a:lnTo>
                  <a:lnTo>
                    <a:pt x="16" y="4"/>
                  </a:lnTo>
                  <a:lnTo>
                    <a:pt x="18" y="0"/>
                  </a:lnTo>
                  <a:lnTo>
                    <a:pt x="20" y="0"/>
                  </a:lnTo>
                  <a:lnTo>
                    <a:pt x="20" y="0"/>
                  </a:lnTo>
                  <a:lnTo>
                    <a:pt x="22" y="0"/>
                  </a:lnTo>
                  <a:lnTo>
                    <a:pt x="22" y="0"/>
                  </a:lnTo>
                  <a:lnTo>
                    <a:pt x="24" y="0"/>
                  </a:lnTo>
                  <a:lnTo>
                    <a:pt x="24" y="4"/>
                  </a:lnTo>
                  <a:lnTo>
                    <a:pt x="22" y="16"/>
                  </a:lnTo>
                  <a:lnTo>
                    <a:pt x="18" y="34"/>
                  </a:lnTo>
                  <a:lnTo>
                    <a:pt x="18" y="34"/>
                  </a:lnTo>
                  <a:lnTo>
                    <a:pt x="14" y="54"/>
                  </a:lnTo>
                  <a:lnTo>
                    <a:pt x="10" y="64"/>
                  </a:lnTo>
                  <a:lnTo>
                    <a:pt x="8" y="66"/>
                  </a:lnTo>
                  <a:lnTo>
                    <a:pt x="4" y="6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87" name="Freeform 85"/>
            <p:cNvSpPr>
              <a:spLocks/>
            </p:cNvSpPr>
            <p:nvPr/>
          </p:nvSpPr>
          <p:spPr bwMode="auto">
            <a:xfrm>
              <a:off x="1158" y="2480"/>
              <a:ext cx="38" cy="54"/>
            </a:xfrm>
            <a:custGeom>
              <a:avLst/>
              <a:gdLst>
                <a:gd name="T0" fmla="*/ 4 w 38"/>
                <a:gd name="T1" fmla="*/ 54 h 54"/>
                <a:gd name="T2" fmla="*/ 4 w 38"/>
                <a:gd name="T3" fmla="*/ 54 h 54"/>
                <a:gd name="T4" fmla="*/ 2 w 38"/>
                <a:gd name="T5" fmla="*/ 54 h 54"/>
                <a:gd name="T6" fmla="*/ 0 w 38"/>
                <a:gd name="T7" fmla="*/ 52 h 54"/>
                <a:gd name="T8" fmla="*/ 0 w 38"/>
                <a:gd name="T9" fmla="*/ 46 h 54"/>
                <a:gd name="T10" fmla="*/ 2 w 38"/>
                <a:gd name="T11" fmla="*/ 32 h 54"/>
                <a:gd name="T12" fmla="*/ 2 w 38"/>
                <a:gd name="T13" fmla="*/ 32 h 54"/>
                <a:gd name="T14" fmla="*/ 4 w 38"/>
                <a:gd name="T15" fmla="*/ 24 h 54"/>
                <a:gd name="T16" fmla="*/ 8 w 38"/>
                <a:gd name="T17" fmla="*/ 16 h 54"/>
                <a:gd name="T18" fmla="*/ 8 w 38"/>
                <a:gd name="T19" fmla="*/ 16 h 54"/>
                <a:gd name="T20" fmla="*/ 18 w 38"/>
                <a:gd name="T21" fmla="*/ 6 h 54"/>
                <a:gd name="T22" fmla="*/ 26 w 38"/>
                <a:gd name="T23" fmla="*/ 2 h 54"/>
                <a:gd name="T24" fmla="*/ 32 w 38"/>
                <a:gd name="T25" fmla="*/ 0 h 54"/>
                <a:gd name="T26" fmla="*/ 32 w 38"/>
                <a:gd name="T27" fmla="*/ 0 h 54"/>
                <a:gd name="T28" fmla="*/ 34 w 38"/>
                <a:gd name="T29" fmla="*/ 2 h 54"/>
                <a:gd name="T30" fmla="*/ 38 w 38"/>
                <a:gd name="T31" fmla="*/ 8 h 54"/>
                <a:gd name="T32" fmla="*/ 38 w 38"/>
                <a:gd name="T33" fmla="*/ 8 h 54"/>
                <a:gd name="T34" fmla="*/ 36 w 38"/>
                <a:gd name="T35" fmla="*/ 12 h 54"/>
                <a:gd name="T36" fmla="*/ 34 w 38"/>
                <a:gd name="T37" fmla="*/ 16 h 54"/>
                <a:gd name="T38" fmla="*/ 28 w 38"/>
                <a:gd name="T39" fmla="*/ 24 h 54"/>
                <a:gd name="T40" fmla="*/ 28 w 38"/>
                <a:gd name="T41" fmla="*/ 24 h 54"/>
                <a:gd name="T42" fmla="*/ 22 w 38"/>
                <a:gd name="T43" fmla="*/ 30 h 54"/>
                <a:gd name="T44" fmla="*/ 16 w 38"/>
                <a:gd name="T45" fmla="*/ 38 h 54"/>
                <a:gd name="T46" fmla="*/ 16 w 38"/>
                <a:gd name="T47" fmla="*/ 38 h 54"/>
                <a:gd name="T48" fmla="*/ 16 w 38"/>
                <a:gd name="T49" fmla="*/ 46 h 54"/>
                <a:gd name="T50" fmla="*/ 14 w 38"/>
                <a:gd name="T51" fmla="*/ 50 h 54"/>
                <a:gd name="T52" fmla="*/ 10 w 38"/>
                <a:gd name="T53" fmla="*/ 52 h 54"/>
                <a:gd name="T54" fmla="*/ 10 w 38"/>
                <a:gd name="T55" fmla="*/ 52 h 54"/>
                <a:gd name="T56" fmla="*/ 4 w 38"/>
                <a:gd name="T57"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8" h="54">
                  <a:moveTo>
                    <a:pt x="4" y="54"/>
                  </a:moveTo>
                  <a:lnTo>
                    <a:pt x="4" y="54"/>
                  </a:lnTo>
                  <a:lnTo>
                    <a:pt x="2" y="54"/>
                  </a:lnTo>
                  <a:lnTo>
                    <a:pt x="0" y="52"/>
                  </a:lnTo>
                  <a:lnTo>
                    <a:pt x="0" y="46"/>
                  </a:lnTo>
                  <a:lnTo>
                    <a:pt x="2" y="32"/>
                  </a:lnTo>
                  <a:lnTo>
                    <a:pt x="2" y="32"/>
                  </a:lnTo>
                  <a:lnTo>
                    <a:pt x="4" y="24"/>
                  </a:lnTo>
                  <a:lnTo>
                    <a:pt x="8" y="16"/>
                  </a:lnTo>
                  <a:lnTo>
                    <a:pt x="8" y="16"/>
                  </a:lnTo>
                  <a:lnTo>
                    <a:pt x="18" y="6"/>
                  </a:lnTo>
                  <a:lnTo>
                    <a:pt x="26" y="2"/>
                  </a:lnTo>
                  <a:lnTo>
                    <a:pt x="32" y="0"/>
                  </a:lnTo>
                  <a:lnTo>
                    <a:pt x="32" y="0"/>
                  </a:lnTo>
                  <a:lnTo>
                    <a:pt x="34" y="2"/>
                  </a:lnTo>
                  <a:lnTo>
                    <a:pt x="38" y="8"/>
                  </a:lnTo>
                  <a:lnTo>
                    <a:pt x="38" y="8"/>
                  </a:lnTo>
                  <a:lnTo>
                    <a:pt x="36" y="12"/>
                  </a:lnTo>
                  <a:lnTo>
                    <a:pt x="34" y="16"/>
                  </a:lnTo>
                  <a:lnTo>
                    <a:pt x="28" y="24"/>
                  </a:lnTo>
                  <a:lnTo>
                    <a:pt x="28" y="24"/>
                  </a:lnTo>
                  <a:lnTo>
                    <a:pt x="22" y="30"/>
                  </a:lnTo>
                  <a:lnTo>
                    <a:pt x="16" y="38"/>
                  </a:lnTo>
                  <a:lnTo>
                    <a:pt x="16" y="38"/>
                  </a:lnTo>
                  <a:lnTo>
                    <a:pt x="16" y="46"/>
                  </a:lnTo>
                  <a:lnTo>
                    <a:pt x="14" y="50"/>
                  </a:lnTo>
                  <a:lnTo>
                    <a:pt x="10" y="52"/>
                  </a:lnTo>
                  <a:lnTo>
                    <a:pt x="10" y="52"/>
                  </a:lnTo>
                  <a:lnTo>
                    <a:pt x="4" y="5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88" name="Freeform 86"/>
            <p:cNvSpPr>
              <a:spLocks/>
            </p:cNvSpPr>
            <p:nvPr/>
          </p:nvSpPr>
          <p:spPr bwMode="auto">
            <a:xfrm>
              <a:off x="1662" y="1734"/>
              <a:ext cx="44" cy="56"/>
            </a:xfrm>
            <a:custGeom>
              <a:avLst/>
              <a:gdLst>
                <a:gd name="T0" fmla="*/ 16 w 44"/>
                <a:gd name="T1" fmla="*/ 56 h 56"/>
                <a:gd name="T2" fmla="*/ 16 w 44"/>
                <a:gd name="T3" fmla="*/ 56 h 56"/>
                <a:gd name="T4" fmla="*/ 16 w 44"/>
                <a:gd name="T5" fmla="*/ 56 h 56"/>
                <a:gd name="T6" fmla="*/ 6 w 44"/>
                <a:gd name="T7" fmla="*/ 54 h 56"/>
                <a:gd name="T8" fmla="*/ 2 w 44"/>
                <a:gd name="T9" fmla="*/ 52 h 56"/>
                <a:gd name="T10" fmla="*/ 0 w 44"/>
                <a:gd name="T11" fmla="*/ 48 h 56"/>
                <a:gd name="T12" fmla="*/ 0 w 44"/>
                <a:gd name="T13" fmla="*/ 48 h 56"/>
                <a:gd name="T14" fmla="*/ 0 w 44"/>
                <a:gd name="T15" fmla="*/ 36 h 56"/>
                <a:gd name="T16" fmla="*/ 4 w 44"/>
                <a:gd name="T17" fmla="*/ 26 h 56"/>
                <a:gd name="T18" fmla="*/ 4 w 44"/>
                <a:gd name="T19" fmla="*/ 26 h 56"/>
                <a:gd name="T20" fmla="*/ 10 w 44"/>
                <a:gd name="T21" fmla="*/ 22 h 56"/>
                <a:gd name="T22" fmla="*/ 14 w 44"/>
                <a:gd name="T23" fmla="*/ 20 h 56"/>
                <a:gd name="T24" fmla="*/ 14 w 44"/>
                <a:gd name="T25" fmla="*/ 20 h 56"/>
                <a:gd name="T26" fmla="*/ 18 w 44"/>
                <a:gd name="T27" fmla="*/ 14 h 56"/>
                <a:gd name="T28" fmla="*/ 22 w 44"/>
                <a:gd name="T29" fmla="*/ 10 h 56"/>
                <a:gd name="T30" fmla="*/ 22 w 44"/>
                <a:gd name="T31" fmla="*/ 10 h 56"/>
                <a:gd name="T32" fmla="*/ 28 w 44"/>
                <a:gd name="T33" fmla="*/ 4 h 56"/>
                <a:gd name="T34" fmla="*/ 34 w 44"/>
                <a:gd name="T35" fmla="*/ 0 h 56"/>
                <a:gd name="T36" fmla="*/ 34 w 44"/>
                <a:gd name="T37" fmla="*/ 0 h 56"/>
                <a:gd name="T38" fmla="*/ 38 w 44"/>
                <a:gd name="T39" fmla="*/ 2 h 56"/>
                <a:gd name="T40" fmla="*/ 38 w 44"/>
                <a:gd name="T41" fmla="*/ 6 h 56"/>
                <a:gd name="T42" fmla="*/ 38 w 44"/>
                <a:gd name="T43" fmla="*/ 6 h 56"/>
                <a:gd name="T44" fmla="*/ 38 w 44"/>
                <a:gd name="T45" fmla="*/ 12 h 56"/>
                <a:gd name="T46" fmla="*/ 38 w 44"/>
                <a:gd name="T47" fmla="*/ 18 h 56"/>
                <a:gd name="T48" fmla="*/ 38 w 44"/>
                <a:gd name="T49" fmla="*/ 18 h 56"/>
                <a:gd name="T50" fmla="*/ 42 w 44"/>
                <a:gd name="T51" fmla="*/ 22 h 56"/>
                <a:gd name="T52" fmla="*/ 44 w 44"/>
                <a:gd name="T53" fmla="*/ 26 h 56"/>
                <a:gd name="T54" fmla="*/ 44 w 44"/>
                <a:gd name="T55" fmla="*/ 26 h 56"/>
                <a:gd name="T56" fmla="*/ 44 w 44"/>
                <a:gd name="T57" fmla="*/ 32 h 56"/>
                <a:gd name="T58" fmla="*/ 44 w 44"/>
                <a:gd name="T59" fmla="*/ 38 h 56"/>
                <a:gd name="T60" fmla="*/ 44 w 44"/>
                <a:gd name="T61" fmla="*/ 38 h 56"/>
                <a:gd name="T62" fmla="*/ 38 w 44"/>
                <a:gd name="T63" fmla="*/ 44 h 56"/>
                <a:gd name="T64" fmla="*/ 32 w 44"/>
                <a:gd name="T65" fmla="*/ 48 h 56"/>
                <a:gd name="T66" fmla="*/ 16 w 44"/>
                <a:gd name="T67" fmla="*/ 5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4" h="56">
                  <a:moveTo>
                    <a:pt x="16" y="56"/>
                  </a:moveTo>
                  <a:lnTo>
                    <a:pt x="16" y="56"/>
                  </a:lnTo>
                  <a:lnTo>
                    <a:pt x="16" y="56"/>
                  </a:lnTo>
                  <a:lnTo>
                    <a:pt x="6" y="54"/>
                  </a:lnTo>
                  <a:lnTo>
                    <a:pt x="2" y="52"/>
                  </a:lnTo>
                  <a:lnTo>
                    <a:pt x="0" y="48"/>
                  </a:lnTo>
                  <a:lnTo>
                    <a:pt x="0" y="48"/>
                  </a:lnTo>
                  <a:lnTo>
                    <a:pt x="0" y="36"/>
                  </a:lnTo>
                  <a:lnTo>
                    <a:pt x="4" y="26"/>
                  </a:lnTo>
                  <a:lnTo>
                    <a:pt x="4" y="26"/>
                  </a:lnTo>
                  <a:lnTo>
                    <a:pt x="10" y="22"/>
                  </a:lnTo>
                  <a:lnTo>
                    <a:pt x="14" y="20"/>
                  </a:lnTo>
                  <a:lnTo>
                    <a:pt x="14" y="20"/>
                  </a:lnTo>
                  <a:lnTo>
                    <a:pt x="18" y="14"/>
                  </a:lnTo>
                  <a:lnTo>
                    <a:pt x="22" y="10"/>
                  </a:lnTo>
                  <a:lnTo>
                    <a:pt x="22" y="10"/>
                  </a:lnTo>
                  <a:lnTo>
                    <a:pt x="28" y="4"/>
                  </a:lnTo>
                  <a:lnTo>
                    <a:pt x="34" y="0"/>
                  </a:lnTo>
                  <a:lnTo>
                    <a:pt x="34" y="0"/>
                  </a:lnTo>
                  <a:lnTo>
                    <a:pt x="38" y="2"/>
                  </a:lnTo>
                  <a:lnTo>
                    <a:pt x="38" y="6"/>
                  </a:lnTo>
                  <a:lnTo>
                    <a:pt x="38" y="6"/>
                  </a:lnTo>
                  <a:lnTo>
                    <a:pt x="38" y="12"/>
                  </a:lnTo>
                  <a:lnTo>
                    <a:pt x="38" y="18"/>
                  </a:lnTo>
                  <a:lnTo>
                    <a:pt x="38" y="18"/>
                  </a:lnTo>
                  <a:lnTo>
                    <a:pt x="42" y="22"/>
                  </a:lnTo>
                  <a:lnTo>
                    <a:pt x="44" y="26"/>
                  </a:lnTo>
                  <a:lnTo>
                    <a:pt x="44" y="26"/>
                  </a:lnTo>
                  <a:lnTo>
                    <a:pt x="44" y="32"/>
                  </a:lnTo>
                  <a:lnTo>
                    <a:pt x="44" y="38"/>
                  </a:lnTo>
                  <a:lnTo>
                    <a:pt x="44" y="38"/>
                  </a:lnTo>
                  <a:lnTo>
                    <a:pt x="38" y="44"/>
                  </a:lnTo>
                  <a:lnTo>
                    <a:pt x="32" y="48"/>
                  </a:lnTo>
                  <a:lnTo>
                    <a:pt x="16" y="5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89" name="Freeform 87"/>
            <p:cNvSpPr>
              <a:spLocks/>
            </p:cNvSpPr>
            <p:nvPr/>
          </p:nvSpPr>
          <p:spPr bwMode="auto">
            <a:xfrm>
              <a:off x="1510" y="1724"/>
              <a:ext cx="98" cy="178"/>
            </a:xfrm>
            <a:custGeom>
              <a:avLst/>
              <a:gdLst>
                <a:gd name="T0" fmla="*/ 52 w 98"/>
                <a:gd name="T1" fmla="*/ 178 h 178"/>
                <a:gd name="T2" fmla="*/ 30 w 98"/>
                <a:gd name="T3" fmla="*/ 176 h 178"/>
                <a:gd name="T4" fmla="*/ 16 w 98"/>
                <a:gd name="T5" fmla="*/ 168 h 178"/>
                <a:gd name="T6" fmla="*/ 12 w 98"/>
                <a:gd name="T7" fmla="*/ 156 h 178"/>
                <a:gd name="T8" fmla="*/ 16 w 98"/>
                <a:gd name="T9" fmla="*/ 144 h 178"/>
                <a:gd name="T10" fmla="*/ 20 w 98"/>
                <a:gd name="T11" fmla="*/ 126 h 178"/>
                <a:gd name="T12" fmla="*/ 28 w 98"/>
                <a:gd name="T13" fmla="*/ 110 h 178"/>
                <a:gd name="T14" fmla="*/ 20 w 98"/>
                <a:gd name="T15" fmla="*/ 96 h 178"/>
                <a:gd name="T16" fmla="*/ 14 w 98"/>
                <a:gd name="T17" fmla="*/ 88 h 178"/>
                <a:gd name="T18" fmla="*/ 8 w 98"/>
                <a:gd name="T19" fmla="*/ 74 h 178"/>
                <a:gd name="T20" fmla="*/ 4 w 98"/>
                <a:gd name="T21" fmla="*/ 62 h 178"/>
                <a:gd name="T22" fmla="*/ 0 w 98"/>
                <a:gd name="T23" fmla="*/ 50 h 178"/>
                <a:gd name="T24" fmla="*/ 0 w 98"/>
                <a:gd name="T25" fmla="*/ 40 h 178"/>
                <a:gd name="T26" fmla="*/ 6 w 98"/>
                <a:gd name="T27" fmla="*/ 34 h 178"/>
                <a:gd name="T28" fmla="*/ 22 w 98"/>
                <a:gd name="T29" fmla="*/ 18 h 178"/>
                <a:gd name="T30" fmla="*/ 34 w 98"/>
                <a:gd name="T31" fmla="*/ 14 h 178"/>
                <a:gd name="T32" fmla="*/ 50 w 98"/>
                <a:gd name="T33" fmla="*/ 12 h 178"/>
                <a:gd name="T34" fmla="*/ 62 w 98"/>
                <a:gd name="T35" fmla="*/ 4 h 178"/>
                <a:gd name="T36" fmla="*/ 76 w 98"/>
                <a:gd name="T37" fmla="*/ 0 h 178"/>
                <a:gd name="T38" fmla="*/ 88 w 98"/>
                <a:gd name="T39" fmla="*/ 8 h 178"/>
                <a:gd name="T40" fmla="*/ 94 w 98"/>
                <a:gd name="T41" fmla="*/ 16 h 178"/>
                <a:gd name="T42" fmla="*/ 86 w 98"/>
                <a:gd name="T43" fmla="*/ 32 h 178"/>
                <a:gd name="T44" fmla="*/ 78 w 98"/>
                <a:gd name="T45" fmla="*/ 34 h 178"/>
                <a:gd name="T46" fmla="*/ 64 w 98"/>
                <a:gd name="T47" fmla="*/ 38 h 178"/>
                <a:gd name="T48" fmla="*/ 54 w 98"/>
                <a:gd name="T49" fmla="*/ 48 h 178"/>
                <a:gd name="T50" fmla="*/ 44 w 98"/>
                <a:gd name="T51" fmla="*/ 48 h 178"/>
                <a:gd name="T52" fmla="*/ 42 w 98"/>
                <a:gd name="T53" fmla="*/ 56 h 178"/>
                <a:gd name="T54" fmla="*/ 54 w 98"/>
                <a:gd name="T55" fmla="*/ 68 h 178"/>
                <a:gd name="T56" fmla="*/ 60 w 98"/>
                <a:gd name="T57" fmla="*/ 82 h 178"/>
                <a:gd name="T58" fmla="*/ 74 w 98"/>
                <a:gd name="T59" fmla="*/ 86 h 178"/>
                <a:gd name="T60" fmla="*/ 76 w 98"/>
                <a:gd name="T61" fmla="*/ 90 h 178"/>
                <a:gd name="T62" fmla="*/ 76 w 98"/>
                <a:gd name="T63" fmla="*/ 96 h 178"/>
                <a:gd name="T64" fmla="*/ 96 w 98"/>
                <a:gd name="T65" fmla="*/ 102 h 178"/>
                <a:gd name="T66" fmla="*/ 98 w 98"/>
                <a:gd name="T67" fmla="*/ 108 h 178"/>
                <a:gd name="T68" fmla="*/ 88 w 98"/>
                <a:gd name="T69" fmla="*/ 116 h 178"/>
                <a:gd name="T70" fmla="*/ 82 w 98"/>
                <a:gd name="T71" fmla="*/ 114 h 178"/>
                <a:gd name="T72" fmla="*/ 72 w 98"/>
                <a:gd name="T73" fmla="*/ 114 h 178"/>
                <a:gd name="T74" fmla="*/ 62 w 98"/>
                <a:gd name="T75" fmla="*/ 118 h 178"/>
                <a:gd name="T76" fmla="*/ 64 w 98"/>
                <a:gd name="T77" fmla="*/ 126 h 178"/>
                <a:gd name="T78" fmla="*/ 74 w 98"/>
                <a:gd name="T79" fmla="*/ 128 h 178"/>
                <a:gd name="T80" fmla="*/ 68 w 98"/>
                <a:gd name="T81" fmla="*/ 140 h 178"/>
                <a:gd name="T82" fmla="*/ 68 w 98"/>
                <a:gd name="T83" fmla="*/ 156 h 178"/>
                <a:gd name="T84" fmla="*/ 64 w 98"/>
                <a:gd name="T85" fmla="*/ 174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8" h="178">
                  <a:moveTo>
                    <a:pt x="58" y="178"/>
                  </a:moveTo>
                  <a:lnTo>
                    <a:pt x="58" y="178"/>
                  </a:lnTo>
                  <a:lnTo>
                    <a:pt x="52" y="178"/>
                  </a:lnTo>
                  <a:lnTo>
                    <a:pt x="52" y="178"/>
                  </a:lnTo>
                  <a:lnTo>
                    <a:pt x="36" y="176"/>
                  </a:lnTo>
                  <a:lnTo>
                    <a:pt x="30" y="176"/>
                  </a:lnTo>
                  <a:lnTo>
                    <a:pt x="22" y="174"/>
                  </a:lnTo>
                  <a:lnTo>
                    <a:pt x="22" y="174"/>
                  </a:lnTo>
                  <a:lnTo>
                    <a:pt x="16" y="168"/>
                  </a:lnTo>
                  <a:lnTo>
                    <a:pt x="12" y="160"/>
                  </a:lnTo>
                  <a:lnTo>
                    <a:pt x="12" y="160"/>
                  </a:lnTo>
                  <a:lnTo>
                    <a:pt x="12" y="156"/>
                  </a:lnTo>
                  <a:lnTo>
                    <a:pt x="12" y="152"/>
                  </a:lnTo>
                  <a:lnTo>
                    <a:pt x="16" y="144"/>
                  </a:lnTo>
                  <a:lnTo>
                    <a:pt x="16" y="144"/>
                  </a:lnTo>
                  <a:lnTo>
                    <a:pt x="16" y="136"/>
                  </a:lnTo>
                  <a:lnTo>
                    <a:pt x="18" y="132"/>
                  </a:lnTo>
                  <a:lnTo>
                    <a:pt x="20" y="126"/>
                  </a:lnTo>
                  <a:lnTo>
                    <a:pt x="20" y="126"/>
                  </a:lnTo>
                  <a:lnTo>
                    <a:pt x="26" y="118"/>
                  </a:lnTo>
                  <a:lnTo>
                    <a:pt x="28" y="110"/>
                  </a:lnTo>
                  <a:lnTo>
                    <a:pt x="28" y="106"/>
                  </a:lnTo>
                  <a:lnTo>
                    <a:pt x="26" y="104"/>
                  </a:lnTo>
                  <a:lnTo>
                    <a:pt x="20" y="96"/>
                  </a:lnTo>
                  <a:lnTo>
                    <a:pt x="20" y="96"/>
                  </a:lnTo>
                  <a:lnTo>
                    <a:pt x="16" y="92"/>
                  </a:lnTo>
                  <a:lnTo>
                    <a:pt x="14" y="88"/>
                  </a:lnTo>
                  <a:lnTo>
                    <a:pt x="12" y="80"/>
                  </a:lnTo>
                  <a:lnTo>
                    <a:pt x="12" y="80"/>
                  </a:lnTo>
                  <a:lnTo>
                    <a:pt x="8" y="74"/>
                  </a:lnTo>
                  <a:lnTo>
                    <a:pt x="4" y="68"/>
                  </a:lnTo>
                  <a:lnTo>
                    <a:pt x="4" y="68"/>
                  </a:lnTo>
                  <a:lnTo>
                    <a:pt x="4" y="62"/>
                  </a:lnTo>
                  <a:lnTo>
                    <a:pt x="4" y="58"/>
                  </a:lnTo>
                  <a:lnTo>
                    <a:pt x="4" y="58"/>
                  </a:lnTo>
                  <a:lnTo>
                    <a:pt x="0" y="50"/>
                  </a:lnTo>
                  <a:lnTo>
                    <a:pt x="0" y="46"/>
                  </a:lnTo>
                  <a:lnTo>
                    <a:pt x="0" y="40"/>
                  </a:lnTo>
                  <a:lnTo>
                    <a:pt x="0" y="40"/>
                  </a:lnTo>
                  <a:lnTo>
                    <a:pt x="0" y="38"/>
                  </a:lnTo>
                  <a:lnTo>
                    <a:pt x="0" y="38"/>
                  </a:lnTo>
                  <a:lnTo>
                    <a:pt x="6" y="34"/>
                  </a:lnTo>
                  <a:lnTo>
                    <a:pt x="10" y="28"/>
                  </a:lnTo>
                  <a:lnTo>
                    <a:pt x="16" y="24"/>
                  </a:lnTo>
                  <a:lnTo>
                    <a:pt x="22" y="18"/>
                  </a:lnTo>
                  <a:lnTo>
                    <a:pt x="22" y="18"/>
                  </a:lnTo>
                  <a:lnTo>
                    <a:pt x="28" y="14"/>
                  </a:lnTo>
                  <a:lnTo>
                    <a:pt x="34" y="14"/>
                  </a:lnTo>
                  <a:lnTo>
                    <a:pt x="46" y="12"/>
                  </a:lnTo>
                  <a:lnTo>
                    <a:pt x="46" y="12"/>
                  </a:lnTo>
                  <a:lnTo>
                    <a:pt x="50" y="12"/>
                  </a:lnTo>
                  <a:lnTo>
                    <a:pt x="54" y="10"/>
                  </a:lnTo>
                  <a:lnTo>
                    <a:pt x="62" y="4"/>
                  </a:lnTo>
                  <a:lnTo>
                    <a:pt x="62" y="4"/>
                  </a:lnTo>
                  <a:lnTo>
                    <a:pt x="68" y="0"/>
                  </a:lnTo>
                  <a:lnTo>
                    <a:pt x="76" y="0"/>
                  </a:lnTo>
                  <a:lnTo>
                    <a:pt x="76" y="0"/>
                  </a:lnTo>
                  <a:lnTo>
                    <a:pt x="80" y="0"/>
                  </a:lnTo>
                  <a:lnTo>
                    <a:pt x="86" y="4"/>
                  </a:lnTo>
                  <a:lnTo>
                    <a:pt x="88" y="8"/>
                  </a:lnTo>
                  <a:lnTo>
                    <a:pt x="92" y="12"/>
                  </a:lnTo>
                  <a:lnTo>
                    <a:pt x="92" y="12"/>
                  </a:lnTo>
                  <a:lnTo>
                    <a:pt x="94" y="16"/>
                  </a:lnTo>
                  <a:lnTo>
                    <a:pt x="92" y="22"/>
                  </a:lnTo>
                  <a:lnTo>
                    <a:pt x="90" y="28"/>
                  </a:lnTo>
                  <a:lnTo>
                    <a:pt x="86" y="32"/>
                  </a:lnTo>
                  <a:lnTo>
                    <a:pt x="86" y="32"/>
                  </a:lnTo>
                  <a:lnTo>
                    <a:pt x="82" y="34"/>
                  </a:lnTo>
                  <a:lnTo>
                    <a:pt x="78" y="34"/>
                  </a:lnTo>
                  <a:lnTo>
                    <a:pt x="70" y="34"/>
                  </a:lnTo>
                  <a:lnTo>
                    <a:pt x="70" y="34"/>
                  </a:lnTo>
                  <a:lnTo>
                    <a:pt x="64" y="38"/>
                  </a:lnTo>
                  <a:lnTo>
                    <a:pt x="62" y="40"/>
                  </a:lnTo>
                  <a:lnTo>
                    <a:pt x="60" y="44"/>
                  </a:lnTo>
                  <a:lnTo>
                    <a:pt x="54" y="48"/>
                  </a:lnTo>
                  <a:lnTo>
                    <a:pt x="54" y="48"/>
                  </a:lnTo>
                  <a:lnTo>
                    <a:pt x="50" y="48"/>
                  </a:lnTo>
                  <a:lnTo>
                    <a:pt x="44" y="48"/>
                  </a:lnTo>
                  <a:lnTo>
                    <a:pt x="42" y="50"/>
                  </a:lnTo>
                  <a:lnTo>
                    <a:pt x="42" y="56"/>
                  </a:lnTo>
                  <a:lnTo>
                    <a:pt x="42" y="56"/>
                  </a:lnTo>
                  <a:lnTo>
                    <a:pt x="46" y="60"/>
                  </a:lnTo>
                  <a:lnTo>
                    <a:pt x="48" y="62"/>
                  </a:lnTo>
                  <a:lnTo>
                    <a:pt x="54" y="68"/>
                  </a:lnTo>
                  <a:lnTo>
                    <a:pt x="60" y="72"/>
                  </a:lnTo>
                  <a:lnTo>
                    <a:pt x="60" y="76"/>
                  </a:lnTo>
                  <a:lnTo>
                    <a:pt x="60" y="82"/>
                  </a:lnTo>
                  <a:lnTo>
                    <a:pt x="60" y="82"/>
                  </a:lnTo>
                  <a:lnTo>
                    <a:pt x="68" y="84"/>
                  </a:lnTo>
                  <a:lnTo>
                    <a:pt x="74" y="86"/>
                  </a:lnTo>
                  <a:lnTo>
                    <a:pt x="74" y="86"/>
                  </a:lnTo>
                  <a:lnTo>
                    <a:pt x="76" y="88"/>
                  </a:lnTo>
                  <a:lnTo>
                    <a:pt x="76" y="90"/>
                  </a:lnTo>
                  <a:lnTo>
                    <a:pt x="74" y="92"/>
                  </a:lnTo>
                  <a:lnTo>
                    <a:pt x="76" y="96"/>
                  </a:lnTo>
                  <a:lnTo>
                    <a:pt x="76" y="96"/>
                  </a:lnTo>
                  <a:lnTo>
                    <a:pt x="82" y="98"/>
                  </a:lnTo>
                  <a:lnTo>
                    <a:pt x="90" y="100"/>
                  </a:lnTo>
                  <a:lnTo>
                    <a:pt x="96" y="102"/>
                  </a:lnTo>
                  <a:lnTo>
                    <a:pt x="98" y="104"/>
                  </a:lnTo>
                  <a:lnTo>
                    <a:pt x="98" y="108"/>
                  </a:lnTo>
                  <a:lnTo>
                    <a:pt x="98" y="108"/>
                  </a:lnTo>
                  <a:lnTo>
                    <a:pt x="98" y="112"/>
                  </a:lnTo>
                  <a:lnTo>
                    <a:pt x="96" y="114"/>
                  </a:lnTo>
                  <a:lnTo>
                    <a:pt x="88" y="116"/>
                  </a:lnTo>
                  <a:lnTo>
                    <a:pt x="88" y="116"/>
                  </a:lnTo>
                  <a:lnTo>
                    <a:pt x="82" y="114"/>
                  </a:lnTo>
                  <a:lnTo>
                    <a:pt x="82" y="114"/>
                  </a:lnTo>
                  <a:lnTo>
                    <a:pt x="76" y="114"/>
                  </a:lnTo>
                  <a:lnTo>
                    <a:pt x="76" y="114"/>
                  </a:lnTo>
                  <a:lnTo>
                    <a:pt x="72" y="114"/>
                  </a:lnTo>
                  <a:lnTo>
                    <a:pt x="72" y="114"/>
                  </a:lnTo>
                  <a:lnTo>
                    <a:pt x="66" y="116"/>
                  </a:lnTo>
                  <a:lnTo>
                    <a:pt x="62" y="118"/>
                  </a:lnTo>
                  <a:lnTo>
                    <a:pt x="62" y="122"/>
                  </a:lnTo>
                  <a:lnTo>
                    <a:pt x="62" y="122"/>
                  </a:lnTo>
                  <a:lnTo>
                    <a:pt x="64" y="126"/>
                  </a:lnTo>
                  <a:lnTo>
                    <a:pt x="66" y="126"/>
                  </a:lnTo>
                  <a:lnTo>
                    <a:pt x="74" y="128"/>
                  </a:lnTo>
                  <a:lnTo>
                    <a:pt x="74" y="128"/>
                  </a:lnTo>
                  <a:lnTo>
                    <a:pt x="74" y="130"/>
                  </a:lnTo>
                  <a:lnTo>
                    <a:pt x="72" y="134"/>
                  </a:lnTo>
                  <a:lnTo>
                    <a:pt x="68" y="140"/>
                  </a:lnTo>
                  <a:lnTo>
                    <a:pt x="68" y="140"/>
                  </a:lnTo>
                  <a:lnTo>
                    <a:pt x="68" y="148"/>
                  </a:lnTo>
                  <a:lnTo>
                    <a:pt x="68" y="156"/>
                  </a:lnTo>
                  <a:lnTo>
                    <a:pt x="68" y="156"/>
                  </a:lnTo>
                  <a:lnTo>
                    <a:pt x="66" y="166"/>
                  </a:lnTo>
                  <a:lnTo>
                    <a:pt x="64" y="174"/>
                  </a:lnTo>
                  <a:lnTo>
                    <a:pt x="64" y="174"/>
                  </a:lnTo>
                  <a:lnTo>
                    <a:pt x="58" y="17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90" name="Freeform 88"/>
            <p:cNvSpPr>
              <a:spLocks/>
            </p:cNvSpPr>
            <p:nvPr/>
          </p:nvSpPr>
          <p:spPr bwMode="auto">
            <a:xfrm>
              <a:off x="1256" y="1716"/>
              <a:ext cx="178" cy="114"/>
            </a:xfrm>
            <a:custGeom>
              <a:avLst/>
              <a:gdLst>
                <a:gd name="T0" fmla="*/ 114 w 178"/>
                <a:gd name="T1" fmla="*/ 46 h 114"/>
                <a:gd name="T2" fmla="*/ 114 w 178"/>
                <a:gd name="T3" fmla="*/ 40 h 114"/>
                <a:gd name="T4" fmla="*/ 106 w 178"/>
                <a:gd name="T5" fmla="*/ 32 h 114"/>
                <a:gd name="T6" fmla="*/ 104 w 178"/>
                <a:gd name="T7" fmla="*/ 26 h 114"/>
                <a:gd name="T8" fmla="*/ 108 w 178"/>
                <a:gd name="T9" fmla="*/ 16 h 114"/>
                <a:gd name="T10" fmla="*/ 120 w 178"/>
                <a:gd name="T11" fmla="*/ 8 h 114"/>
                <a:gd name="T12" fmla="*/ 124 w 178"/>
                <a:gd name="T13" fmla="*/ 8 h 114"/>
                <a:gd name="T14" fmla="*/ 144 w 178"/>
                <a:gd name="T15" fmla="*/ 6 h 114"/>
                <a:gd name="T16" fmla="*/ 154 w 178"/>
                <a:gd name="T17" fmla="*/ 2 h 114"/>
                <a:gd name="T18" fmla="*/ 164 w 178"/>
                <a:gd name="T19" fmla="*/ 0 h 114"/>
                <a:gd name="T20" fmla="*/ 166 w 178"/>
                <a:gd name="T21" fmla="*/ 0 h 114"/>
                <a:gd name="T22" fmla="*/ 168 w 178"/>
                <a:gd name="T23" fmla="*/ 2 h 114"/>
                <a:gd name="T24" fmla="*/ 168 w 178"/>
                <a:gd name="T25" fmla="*/ 10 h 114"/>
                <a:gd name="T26" fmla="*/ 156 w 178"/>
                <a:gd name="T27" fmla="*/ 20 h 114"/>
                <a:gd name="T28" fmla="*/ 134 w 178"/>
                <a:gd name="T29" fmla="*/ 32 h 114"/>
                <a:gd name="T30" fmla="*/ 130 w 178"/>
                <a:gd name="T31" fmla="*/ 36 h 114"/>
                <a:gd name="T32" fmla="*/ 130 w 178"/>
                <a:gd name="T33" fmla="*/ 44 h 114"/>
                <a:gd name="T34" fmla="*/ 138 w 178"/>
                <a:gd name="T35" fmla="*/ 50 h 114"/>
                <a:gd name="T36" fmla="*/ 150 w 178"/>
                <a:gd name="T37" fmla="*/ 60 h 114"/>
                <a:gd name="T38" fmla="*/ 160 w 178"/>
                <a:gd name="T39" fmla="*/ 74 h 114"/>
                <a:gd name="T40" fmla="*/ 176 w 178"/>
                <a:gd name="T41" fmla="*/ 84 h 114"/>
                <a:gd name="T42" fmla="*/ 178 w 178"/>
                <a:gd name="T43" fmla="*/ 88 h 114"/>
                <a:gd name="T44" fmla="*/ 178 w 178"/>
                <a:gd name="T45" fmla="*/ 90 h 114"/>
                <a:gd name="T46" fmla="*/ 172 w 178"/>
                <a:gd name="T47" fmla="*/ 100 h 114"/>
                <a:gd name="T48" fmla="*/ 160 w 178"/>
                <a:gd name="T49" fmla="*/ 106 h 114"/>
                <a:gd name="T50" fmla="*/ 142 w 178"/>
                <a:gd name="T51" fmla="*/ 112 h 114"/>
                <a:gd name="T52" fmla="*/ 136 w 178"/>
                <a:gd name="T53" fmla="*/ 114 h 114"/>
                <a:gd name="T54" fmla="*/ 130 w 178"/>
                <a:gd name="T55" fmla="*/ 112 h 114"/>
                <a:gd name="T56" fmla="*/ 114 w 178"/>
                <a:gd name="T57" fmla="*/ 104 h 114"/>
                <a:gd name="T58" fmla="*/ 100 w 178"/>
                <a:gd name="T59" fmla="*/ 96 h 114"/>
                <a:gd name="T60" fmla="*/ 96 w 178"/>
                <a:gd name="T61" fmla="*/ 94 h 114"/>
                <a:gd name="T62" fmla="*/ 90 w 178"/>
                <a:gd name="T63" fmla="*/ 96 h 114"/>
                <a:gd name="T64" fmla="*/ 84 w 178"/>
                <a:gd name="T65" fmla="*/ 96 h 114"/>
                <a:gd name="T66" fmla="*/ 80 w 178"/>
                <a:gd name="T67" fmla="*/ 96 h 114"/>
                <a:gd name="T68" fmla="*/ 72 w 178"/>
                <a:gd name="T69" fmla="*/ 90 h 114"/>
                <a:gd name="T70" fmla="*/ 64 w 178"/>
                <a:gd name="T71" fmla="*/ 88 h 114"/>
                <a:gd name="T72" fmla="*/ 64 w 178"/>
                <a:gd name="T73" fmla="*/ 88 h 114"/>
                <a:gd name="T74" fmla="*/ 54 w 178"/>
                <a:gd name="T75" fmla="*/ 90 h 114"/>
                <a:gd name="T76" fmla="*/ 36 w 178"/>
                <a:gd name="T77" fmla="*/ 100 h 114"/>
                <a:gd name="T78" fmla="*/ 26 w 178"/>
                <a:gd name="T79" fmla="*/ 102 h 114"/>
                <a:gd name="T80" fmla="*/ 26 w 178"/>
                <a:gd name="T81" fmla="*/ 102 h 114"/>
                <a:gd name="T82" fmla="*/ 18 w 178"/>
                <a:gd name="T83" fmla="*/ 100 h 114"/>
                <a:gd name="T84" fmla="*/ 10 w 178"/>
                <a:gd name="T85" fmla="*/ 98 h 114"/>
                <a:gd name="T86" fmla="*/ 8 w 178"/>
                <a:gd name="T87" fmla="*/ 98 h 114"/>
                <a:gd name="T88" fmla="*/ 8 w 178"/>
                <a:gd name="T89" fmla="*/ 98 h 114"/>
                <a:gd name="T90" fmla="*/ 4 w 178"/>
                <a:gd name="T91" fmla="*/ 96 h 114"/>
                <a:gd name="T92" fmla="*/ 0 w 178"/>
                <a:gd name="T93" fmla="*/ 86 h 114"/>
                <a:gd name="T94" fmla="*/ 4 w 178"/>
                <a:gd name="T95" fmla="*/ 76 h 114"/>
                <a:gd name="T96" fmla="*/ 18 w 178"/>
                <a:gd name="T97" fmla="*/ 58 h 114"/>
                <a:gd name="T98" fmla="*/ 24 w 178"/>
                <a:gd name="T99" fmla="*/ 48 h 114"/>
                <a:gd name="T100" fmla="*/ 34 w 178"/>
                <a:gd name="T101" fmla="*/ 26 h 114"/>
                <a:gd name="T102" fmla="*/ 44 w 178"/>
                <a:gd name="T103" fmla="*/ 16 h 114"/>
                <a:gd name="T104" fmla="*/ 62 w 178"/>
                <a:gd name="T105" fmla="*/ 10 h 114"/>
                <a:gd name="T106" fmla="*/ 66 w 178"/>
                <a:gd name="T107" fmla="*/ 12 h 114"/>
                <a:gd name="T108" fmla="*/ 70 w 178"/>
                <a:gd name="T109" fmla="*/ 16 h 114"/>
                <a:gd name="T110" fmla="*/ 68 w 178"/>
                <a:gd name="T111" fmla="*/ 26 h 114"/>
                <a:gd name="T112" fmla="*/ 68 w 178"/>
                <a:gd name="T113" fmla="*/ 32 h 114"/>
                <a:gd name="T114" fmla="*/ 72 w 178"/>
                <a:gd name="T115" fmla="*/ 42 h 114"/>
                <a:gd name="T116" fmla="*/ 76 w 178"/>
                <a:gd name="T117" fmla="*/ 46 h 114"/>
                <a:gd name="T118" fmla="*/ 80 w 178"/>
                <a:gd name="T119" fmla="*/ 48 h 114"/>
                <a:gd name="T120" fmla="*/ 84 w 178"/>
                <a:gd name="T121" fmla="*/ 48 h 114"/>
                <a:gd name="T122" fmla="*/ 108 w 178"/>
                <a:gd name="T123" fmla="*/ 46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8" h="114">
                  <a:moveTo>
                    <a:pt x="114" y="46"/>
                  </a:moveTo>
                  <a:lnTo>
                    <a:pt x="114" y="46"/>
                  </a:lnTo>
                  <a:lnTo>
                    <a:pt x="114" y="44"/>
                  </a:lnTo>
                  <a:lnTo>
                    <a:pt x="114" y="40"/>
                  </a:lnTo>
                  <a:lnTo>
                    <a:pt x="110" y="36"/>
                  </a:lnTo>
                  <a:lnTo>
                    <a:pt x="106" y="32"/>
                  </a:lnTo>
                  <a:lnTo>
                    <a:pt x="104" y="26"/>
                  </a:lnTo>
                  <a:lnTo>
                    <a:pt x="104" y="26"/>
                  </a:lnTo>
                  <a:lnTo>
                    <a:pt x="106" y="22"/>
                  </a:lnTo>
                  <a:lnTo>
                    <a:pt x="108" y="16"/>
                  </a:lnTo>
                  <a:lnTo>
                    <a:pt x="114" y="12"/>
                  </a:lnTo>
                  <a:lnTo>
                    <a:pt x="120" y="8"/>
                  </a:lnTo>
                  <a:lnTo>
                    <a:pt x="120" y="8"/>
                  </a:lnTo>
                  <a:lnTo>
                    <a:pt x="124" y="8"/>
                  </a:lnTo>
                  <a:lnTo>
                    <a:pt x="132" y="8"/>
                  </a:lnTo>
                  <a:lnTo>
                    <a:pt x="144" y="6"/>
                  </a:lnTo>
                  <a:lnTo>
                    <a:pt x="144" y="6"/>
                  </a:lnTo>
                  <a:lnTo>
                    <a:pt x="154" y="2"/>
                  </a:lnTo>
                  <a:lnTo>
                    <a:pt x="158" y="0"/>
                  </a:lnTo>
                  <a:lnTo>
                    <a:pt x="164" y="0"/>
                  </a:lnTo>
                  <a:lnTo>
                    <a:pt x="164" y="0"/>
                  </a:lnTo>
                  <a:lnTo>
                    <a:pt x="166" y="0"/>
                  </a:lnTo>
                  <a:lnTo>
                    <a:pt x="168" y="2"/>
                  </a:lnTo>
                  <a:lnTo>
                    <a:pt x="168" y="2"/>
                  </a:lnTo>
                  <a:lnTo>
                    <a:pt x="170" y="6"/>
                  </a:lnTo>
                  <a:lnTo>
                    <a:pt x="168" y="10"/>
                  </a:lnTo>
                  <a:lnTo>
                    <a:pt x="162" y="16"/>
                  </a:lnTo>
                  <a:lnTo>
                    <a:pt x="156" y="20"/>
                  </a:lnTo>
                  <a:lnTo>
                    <a:pt x="140" y="28"/>
                  </a:lnTo>
                  <a:lnTo>
                    <a:pt x="134" y="32"/>
                  </a:lnTo>
                  <a:lnTo>
                    <a:pt x="130" y="36"/>
                  </a:lnTo>
                  <a:lnTo>
                    <a:pt x="130" y="36"/>
                  </a:lnTo>
                  <a:lnTo>
                    <a:pt x="128" y="42"/>
                  </a:lnTo>
                  <a:lnTo>
                    <a:pt x="130" y="44"/>
                  </a:lnTo>
                  <a:lnTo>
                    <a:pt x="138" y="50"/>
                  </a:lnTo>
                  <a:lnTo>
                    <a:pt x="138" y="50"/>
                  </a:lnTo>
                  <a:lnTo>
                    <a:pt x="146" y="54"/>
                  </a:lnTo>
                  <a:lnTo>
                    <a:pt x="150" y="60"/>
                  </a:lnTo>
                  <a:lnTo>
                    <a:pt x="160" y="74"/>
                  </a:lnTo>
                  <a:lnTo>
                    <a:pt x="160" y="74"/>
                  </a:lnTo>
                  <a:lnTo>
                    <a:pt x="168" y="80"/>
                  </a:lnTo>
                  <a:lnTo>
                    <a:pt x="176" y="84"/>
                  </a:lnTo>
                  <a:lnTo>
                    <a:pt x="176" y="84"/>
                  </a:lnTo>
                  <a:lnTo>
                    <a:pt x="178" y="88"/>
                  </a:lnTo>
                  <a:lnTo>
                    <a:pt x="178" y="90"/>
                  </a:lnTo>
                  <a:lnTo>
                    <a:pt x="178" y="90"/>
                  </a:lnTo>
                  <a:lnTo>
                    <a:pt x="176" y="98"/>
                  </a:lnTo>
                  <a:lnTo>
                    <a:pt x="172" y="100"/>
                  </a:lnTo>
                  <a:lnTo>
                    <a:pt x="160" y="106"/>
                  </a:lnTo>
                  <a:lnTo>
                    <a:pt x="160" y="106"/>
                  </a:lnTo>
                  <a:lnTo>
                    <a:pt x="148" y="110"/>
                  </a:lnTo>
                  <a:lnTo>
                    <a:pt x="142" y="112"/>
                  </a:lnTo>
                  <a:lnTo>
                    <a:pt x="136" y="114"/>
                  </a:lnTo>
                  <a:lnTo>
                    <a:pt x="136" y="114"/>
                  </a:lnTo>
                  <a:lnTo>
                    <a:pt x="130" y="112"/>
                  </a:lnTo>
                  <a:lnTo>
                    <a:pt x="130" y="112"/>
                  </a:lnTo>
                  <a:lnTo>
                    <a:pt x="122" y="108"/>
                  </a:lnTo>
                  <a:lnTo>
                    <a:pt x="114" y="104"/>
                  </a:lnTo>
                  <a:lnTo>
                    <a:pt x="108" y="98"/>
                  </a:lnTo>
                  <a:lnTo>
                    <a:pt x="100" y="96"/>
                  </a:lnTo>
                  <a:lnTo>
                    <a:pt x="100" y="96"/>
                  </a:lnTo>
                  <a:lnTo>
                    <a:pt x="96" y="94"/>
                  </a:lnTo>
                  <a:lnTo>
                    <a:pt x="96" y="94"/>
                  </a:lnTo>
                  <a:lnTo>
                    <a:pt x="90" y="96"/>
                  </a:lnTo>
                  <a:lnTo>
                    <a:pt x="90" y="96"/>
                  </a:lnTo>
                  <a:lnTo>
                    <a:pt x="84" y="96"/>
                  </a:lnTo>
                  <a:lnTo>
                    <a:pt x="84" y="96"/>
                  </a:lnTo>
                  <a:lnTo>
                    <a:pt x="80" y="96"/>
                  </a:lnTo>
                  <a:lnTo>
                    <a:pt x="80" y="96"/>
                  </a:lnTo>
                  <a:lnTo>
                    <a:pt x="72" y="90"/>
                  </a:lnTo>
                  <a:lnTo>
                    <a:pt x="68" y="88"/>
                  </a:lnTo>
                  <a:lnTo>
                    <a:pt x="64" y="88"/>
                  </a:lnTo>
                  <a:lnTo>
                    <a:pt x="64" y="88"/>
                  </a:lnTo>
                  <a:lnTo>
                    <a:pt x="64" y="88"/>
                  </a:lnTo>
                  <a:lnTo>
                    <a:pt x="64" y="88"/>
                  </a:lnTo>
                  <a:lnTo>
                    <a:pt x="54" y="90"/>
                  </a:lnTo>
                  <a:lnTo>
                    <a:pt x="46" y="94"/>
                  </a:lnTo>
                  <a:lnTo>
                    <a:pt x="36" y="100"/>
                  </a:lnTo>
                  <a:lnTo>
                    <a:pt x="26" y="102"/>
                  </a:lnTo>
                  <a:lnTo>
                    <a:pt x="26" y="102"/>
                  </a:lnTo>
                  <a:lnTo>
                    <a:pt x="26" y="102"/>
                  </a:lnTo>
                  <a:lnTo>
                    <a:pt x="26" y="102"/>
                  </a:lnTo>
                  <a:lnTo>
                    <a:pt x="18" y="100"/>
                  </a:lnTo>
                  <a:lnTo>
                    <a:pt x="18" y="100"/>
                  </a:lnTo>
                  <a:lnTo>
                    <a:pt x="10" y="98"/>
                  </a:lnTo>
                  <a:lnTo>
                    <a:pt x="10" y="98"/>
                  </a:lnTo>
                  <a:lnTo>
                    <a:pt x="8" y="98"/>
                  </a:lnTo>
                  <a:lnTo>
                    <a:pt x="8" y="98"/>
                  </a:lnTo>
                  <a:lnTo>
                    <a:pt x="8" y="98"/>
                  </a:lnTo>
                  <a:lnTo>
                    <a:pt x="8" y="98"/>
                  </a:lnTo>
                  <a:lnTo>
                    <a:pt x="4" y="96"/>
                  </a:lnTo>
                  <a:lnTo>
                    <a:pt x="4" y="96"/>
                  </a:lnTo>
                  <a:lnTo>
                    <a:pt x="2" y="90"/>
                  </a:lnTo>
                  <a:lnTo>
                    <a:pt x="0" y="86"/>
                  </a:lnTo>
                  <a:lnTo>
                    <a:pt x="0" y="82"/>
                  </a:lnTo>
                  <a:lnTo>
                    <a:pt x="4" y="76"/>
                  </a:lnTo>
                  <a:lnTo>
                    <a:pt x="10" y="68"/>
                  </a:lnTo>
                  <a:lnTo>
                    <a:pt x="18" y="58"/>
                  </a:lnTo>
                  <a:lnTo>
                    <a:pt x="18" y="58"/>
                  </a:lnTo>
                  <a:lnTo>
                    <a:pt x="24" y="48"/>
                  </a:lnTo>
                  <a:lnTo>
                    <a:pt x="28" y="36"/>
                  </a:lnTo>
                  <a:lnTo>
                    <a:pt x="34" y="26"/>
                  </a:lnTo>
                  <a:lnTo>
                    <a:pt x="44" y="16"/>
                  </a:lnTo>
                  <a:lnTo>
                    <a:pt x="44" y="16"/>
                  </a:lnTo>
                  <a:lnTo>
                    <a:pt x="52" y="12"/>
                  </a:lnTo>
                  <a:lnTo>
                    <a:pt x="62" y="10"/>
                  </a:lnTo>
                  <a:lnTo>
                    <a:pt x="62" y="10"/>
                  </a:lnTo>
                  <a:lnTo>
                    <a:pt x="66" y="12"/>
                  </a:lnTo>
                  <a:lnTo>
                    <a:pt x="66" y="12"/>
                  </a:lnTo>
                  <a:lnTo>
                    <a:pt x="70" y="16"/>
                  </a:lnTo>
                  <a:lnTo>
                    <a:pt x="70" y="20"/>
                  </a:lnTo>
                  <a:lnTo>
                    <a:pt x="68" y="26"/>
                  </a:lnTo>
                  <a:lnTo>
                    <a:pt x="68" y="32"/>
                  </a:lnTo>
                  <a:lnTo>
                    <a:pt x="68" y="32"/>
                  </a:lnTo>
                  <a:lnTo>
                    <a:pt x="68" y="36"/>
                  </a:lnTo>
                  <a:lnTo>
                    <a:pt x="72" y="42"/>
                  </a:lnTo>
                  <a:lnTo>
                    <a:pt x="72" y="42"/>
                  </a:lnTo>
                  <a:lnTo>
                    <a:pt x="76" y="46"/>
                  </a:lnTo>
                  <a:lnTo>
                    <a:pt x="80" y="48"/>
                  </a:lnTo>
                  <a:lnTo>
                    <a:pt x="80" y="48"/>
                  </a:lnTo>
                  <a:lnTo>
                    <a:pt x="84" y="48"/>
                  </a:lnTo>
                  <a:lnTo>
                    <a:pt x="84" y="48"/>
                  </a:lnTo>
                  <a:lnTo>
                    <a:pt x="108" y="46"/>
                  </a:lnTo>
                  <a:lnTo>
                    <a:pt x="108" y="46"/>
                  </a:lnTo>
                  <a:lnTo>
                    <a:pt x="114" y="4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91" name="Freeform 89"/>
            <p:cNvSpPr>
              <a:spLocks/>
            </p:cNvSpPr>
            <p:nvPr/>
          </p:nvSpPr>
          <p:spPr bwMode="auto">
            <a:xfrm>
              <a:off x="1348" y="1434"/>
              <a:ext cx="34" cy="36"/>
            </a:xfrm>
            <a:custGeom>
              <a:avLst/>
              <a:gdLst>
                <a:gd name="T0" fmla="*/ 16 w 34"/>
                <a:gd name="T1" fmla="*/ 36 h 36"/>
                <a:gd name="T2" fmla="*/ 16 w 34"/>
                <a:gd name="T3" fmla="*/ 36 h 36"/>
                <a:gd name="T4" fmla="*/ 12 w 34"/>
                <a:gd name="T5" fmla="*/ 34 h 36"/>
                <a:gd name="T6" fmla="*/ 8 w 34"/>
                <a:gd name="T7" fmla="*/ 28 h 36"/>
                <a:gd name="T8" fmla="*/ 6 w 34"/>
                <a:gd name="T9" fmla="*/ 24 h 36"/>
                <a:gd name="T10" fmla="*/ 4 w 34"/>
                <a:gd name="T11" fmla="*/ 18 h 36"/>
                <a:gd name="T12" fmla="*/ 4 w 34"/>
                <a:gd name="T13" fmla="*/ 18 h 36"/>
                <a:gd name="T14" fmla="*/ 0 w 34"/>
                <a:gd name="T15" fmla="*/ 14 h 36"/>
                <a:gd name="T16" fmla="*/ 0 w 34"/>
                <a:gd name="T17" fmla="*/ 10 h 36"/>
                <a:gd name="T18" fmla="*/ 0 w 34"/>
                <a:gd name="T19" fmla="*/ 10 h 36"/>
                <a:gd name="T20" fmla="*/ 6 w 34"/>
                <a:gd name="T21" fmla="*/ 4 h 36"/>
                <a:gd name="T22" fmla="*/ 10 w 34"/>
                <a:gd name="T23" fmla="*/ 2 h 36"/>
                <a:gd name="T24" fmla="*/ 14 w 34"/>
                <a:gd name="T25" fmla="*/ 0 h 36"/>
                <a:gd name="T26" fmla="*/ 14 w 34"/>
                <a:gd name="T27" fmla="*/ 0 h 36"/>
                <a:gd name="T28" fmla="*/ 16 w 34"/>
                <a:gd name="T29" fmla="*/ 2 h 36"/>
                <a:gd name="T30" fmla="*/ 16 w 34"/>
                <a:gd name="T31" fmla="*/ 2 h 36"/>
                <a:gd name="T32" fmla="*/ 20 w 34"/>
                <a:gd name="T33" fmla="*/ 4 h 36"/>
                <a:gd name="T34" fmla="*/ 22 w 34"/>
                <a:gd name="T35" fmla="*/ 8 h 36"/>
                <a:gd name="T36" fmla="*/ 22 w 34"/>
                <a:gd name="T37" fmla="*/ 8 h 36"/>
                <a:gd name="T38" fmla="*/ 28 w 34"/>
                <a:gd name="T39" fmla="*/ 12 h 36"/>
                <a:gd name="T40" fmla="*/ 32 w 34"/>
                <a:gd name="T41" fmla="*/ 14 h 36"/>
                <a:gd name="T42" fmla="*/ 32 w 34"/>
                <a:gd name="T43" fmla="*/ 14 h 36"/>
                <a:gd name="T44" fmla="*/ 34 w 34"/>
                <a:gd name="T45" fmla="*/ 20 h 36"/>
                <a:gd name="T46" fmla="*/ 34 w 34"/>
                <a:gd name="T47" fmla="*/ 26 h 36"/>
                <a:gd name="T48" fmla="*/ 28 w 34"/>
                <a:gd name="T49" fmla="*/ 32 h 36"/>
                <a:gd name="T50" fmla="*/ 20 w 34"/>
                <a:gd name="T51" fmla="*/ 34 h 36"/>
                <a:gd name="T52" fmla="*/ 20 w 34"/>
                <a:gd name="T53" fmla="*/ 34 h 36"/>
                <a:gd name="T54" fmla="*/ 16 w 34"/>
                <a:gd name="T55" fmla="*/ 3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4" h="36">
                  <a:moveTo>
                    <a:pt x="16" y="36"/>
                  </a:moveTo>
                  <a:lnTo>
                    <a:pt x="16" y="36"/>
                  </a:lnTo>
                  <a:lnTo>
                    <a:pt x="12" y="34"/>
                  </a:lnTo>
                  <a:lnTo>
                    <a:pt x="8" y="28"/>
                  </a:lnTo>
                  <a:lnTo>
                    <a:pt x="6" y="24"/>
                  </a:lnTo>
                  <a:lnTo>
                    <a:pt x="4" y="18"/>
                  </a:lnTo>
                  <a:lnTo>
                    <a:pt x="4" y="18"/>
                  </a:lnTo>
                  <a:lnTo>
                    <a:pt x="0" y="14"/>
                  </a:lnTo>
                  <a:lnTo>
                    <a:pt x="0" y="10"/>
                  </a:lnTo>
                  <a:lnTo>
                    <a:pt x="0" y="10"/>
                  </a:lnTo>
                  <a:lnTo>
                    <a:pt x="6" y="4"/>
                  </a:lnTo>
                  <a:lnTo>
                    <a:pt x="10" y="2"/>
                  </a:lnTo>
                  <a:lnTo>
                    <a:pt x="14" y="0"/>
                  </a:lnTo>
                  <a:lnTo>
                    <a:pt x="14" y="0"/>
                  </a:lnTo>
                  <a:lnTo>
                    <a:pt x="16" y="2"/>
                  </a:lnTo>
                  <a:lnTo>
                    <a:pt x="16" y="2"/>
                  </a:lnTo>
                  <a:lnTo>
                    <a:pt x="20" y="4"/>
                  </a:lnTo>
                  <a:lnTo>
                    <a:pt x="22" y="8"/>
                  </a:lnTo>
                  <a:lnTo>
                    <a:pt x="22" y="8"/>
                  </a:lnTo>
                  <a:lnTo>
                    <a:pt x="28" y="12"/>
                  </a:lnTo>
                  <a:lnTo>
                    <a:pt x="32" y="14"/>
                  </a:lnTo>
                  <a:lnTo>
                    <a:pt x="32" y="14"/>
                  </a:lnTo>
                  <a:lnTo>
                    <a:pt x="34" y="20"/>
                  </a:lnTo>
                  <a:lnTo>
                    <a:pt x="34" y="26"/>
                  </a:lnTo>
                  <a:lnTo>
                    <a:pt x="28" y="32"/>
                  </a:lnTo>
                  <a:lnTo>
                    <a:pt x="20" y="34"/>
                  </a:lnTo>
                  <a:lnTo>
                    <a:pt x="20" y="34"/>
                  </a:lnTo>
                  <a:lnTo>
                    <a:pt x="16" y="3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92" name="Freeform 90"/>
            <p:cNvSpPr>
              <a:spLocks/>
            </p:cNvSpPr>
            <p:nvPr/>
          </p:nvSpPr>
          <p:spPr bwMode="auto">
            <a:xfrm>
              <a:off x="1412" y="1418"/>
              <a:ext cx="20" cy="30"/>
            </a:xfrm>
            <a:custGeom>
              <a:avLst/>
              <a:gdLst>
                <a:gd name="T0" fmla="*/ 16 w 20"/>
                <a:gd name="T1" fmla="*/ 30 h 30"/>
                <a:gd name="T2" fmla="*/ 16 w 20"/>
                <a:gd name="T3" fmla="*/ 30 h 30"/>
                <a:gd name="T4" fmla="*/ 2 w 20"/>
                <a:gd name="T5" fmla="*/ 16 h 30"/>
                <a:gd name="T6" fmla="*/ 2 w 20"/>
                <a:gd name="T7" fmla="*/ 16 h 30"/>
                <a:gd name="T8" fmla="*/ 0 w 20"/>
                <a:gd name="T9" fmla="*/ 10 h 30"/>
                <a:gd name="T10" fmla="*/ 0 w 20"/>
                <a:gd name="T11" fmla="*/ 6 h 30"/>
                <a:gd name="T12" fmla="*/ 2 w 20"/>
                <a:gd name="T13" fmla="*/ 2 h 30"/>
                <a:gd name="T14" fmla="*/ 4 w 20"/>
                <a:gd name="T15" fmla="*/ 0 h 30"/>
                <a:gd name="T16" fmla="*/ 4 w 20"/>
                <a:gd name="T17" fmla="*/ 0 h 30"/>
                <a:gd name="T18" fmla="*/ 6 w 20"/>
                <a:gd name="T19" fmla="*/ 2 h 30"/>
                <a:gd name="T20" fmla="*/ 10 w 20"/>
                <a:gd name="T21" fmla="*/ 4 h 30"/>
                <a:gd name="T22" fmla="*/ 10 w 20"/>
                <a:gd name="T23" fmla="*/ 4 h 30"/>
                <a:gd name="T24" fmla="*/ 14 w 20"/>
                <a:gd name="T25" fmla="*/ 10 h 30"/>
                <a:gd name="T26" fmla="*/ 20 w 20"/>
                <a:gd name="T27" fmla="*/ 18 h 30"/>
                <a:gd name="T28" fmla="*/ 20 w 20"/>
                <a:gd name="T29" fmla="*/ 22 h 30"/>
                <a:gd name="T30" fmla="*/ 20 w 20"/>
                <a:gd name="T31" fmla="*/ 26 h 30"/>
                <a:gd name="T32" fmla="*/ 20 w 20"/>
                <a:gd name="T33" fmla="*/ 28 h 30"/>
                <a:gd name="T34" fmla="*/ 16 w 20"/>
                <a:gd name="T35" fmla="*/ 30 h 30"/>
                <a:gd name="T36" fmla="*/ 16 w 20"/>
                <a:gd name="T37"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 h="30">
                  <a:moveTo>
                    <a:pt x="16" y="30"/>
                  </a:moveTo>
                  <a:lnTo>
                    <a:pt x="16" y="30"/>
                  </a:lnTo>
                  <a:lnTo>
                    <a:pt x="2" y="16"/>
                  </a:lnTo>
                  <a:lnTo>
                    <a:pt x="2" y="16"/>
                  </a:lnTo>
                  <a:lnTo>
                    <a:pt x="0" y="10"/>
                  </a:lnTo>
                  <a:lnTo>
                    <a:pt x="0" y="6"/>
                  </a:lnTo>
                  <a:lnTo>
                    <a:pt x="2" y="2"/>
                  </a:lnTo>
                  <a:lnTo>
                    <a:pt x="4" y="0"/>
                  </a:lnTo>
                  <a:lnTo>
                    <a:pt x="4" y="0"/>
                  </a:lnTo>
                  <a:lnTo>
                    <a:pt x="6" y="2"/>
                  </a:lnTo>
                  <a:lnTo>
                    <a:pt x="10" y="4"/>
                  </a:lnTo>
                  <a:lnTo>
                    <a:pt x="10" y="4"/>
                  </a:lnTo>
                  <a:lnTo>
                    <a:pt x="14" y="10"/>
                  </a:lnTo>
                  <a:lnTo>
                    <a:pt x="20" y="18"/>
                  </a:lnTo>
                  <a:lnTo>
                    <a:pt x="20" y="22"/>
                  </a:lnTo>
                  <a:lnTo>
                    <a:pt x="20" y="26"/>
                  </a:lnTo>
                  <a:lnTo>
                    <a:pt x="20" y="28"/>
                  </a:lnTo>
                  <a:lnTo>
                    <a:pt x="16" y="30"/>
                  </a:lnTo>
                  <a:lnTo>
                    <a:pt x="16" y="3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93" name="Freeform 91"/>
            <p:cNvSpPr>
              <a:spLocks/>
            </p:cNvSpPr>
            <p:nvPr/>
          </p:nvSpPr>
          <p:spPr bwMode="auto">
            <a:xfrm>
              <a:off x="516" y="1084"/>
              <a:ext cx="2872" cy="2022"/>
            </a:xfrm>
            <a:custGeom>
              <a:avLst/>
              <a:gdLst>
                <a:gd name="T0" fmla="*/ 1670 w 2872"/>
                <a:gd name="T1" fmla="*/ 46 h 2022"/>
                <a:gd name="T2" fmla="*/ 1552 w 2872"/>
                <a:gd name="T3" fmla="*/ 150 h 2022"/>
                <a:gd name="T4" fmla="*/ 1462 w 2872"/>
                <a:gd name="T5" fmla="*/ 146 h 2022"/>
                <a:gd name="T6" fmla="*/ 1420 w 2872"/>
                <a:gd name="T7" fmla="*/ 216 h 2022"/>
                <a:gd name="T8" fmla="*/ 1370 w 2872"/>
                <a:gd name="T9" fmla="*/ 144 h 2022"/>
                <a:gd name="T10" fmla="*/ 1274 w 2872"/>
                <a:gd name="T11" fmla="*/ 182 h 2022"/>
                <a:gd name="T12" fmla="*/ 1164 w 2872"/>
                <a:gd name="T13" fmla="*/ 224 h 2022"/>
                <a:gd name="T14" fmla="*/ 1046 w 2872"/>
                <a:gd name="T15" fmla="*/ 230 h 2022"/>
                <a:gd name="T16" fmla="*/ 938 w 2872"/>
                <a:gd name="T17" fmla="*/ 288 h 2022"/>
                <a:gd name="T18" fmla="*/ 952 w 2872"/>
                <a:gd name="T19" fmla="*/ 260 h 2022"/>
                <a:gd name="T20" fmla="*/ 836 w 2872"/>
                <a:gd name="T21" fmla="*/ 142 h 2022"/>
                <a:gd name="T22" fmla="*/ 646 w 2872"/>
                <a:gd name="T23" fmla="*/ 224 h 2022"/>
                <a:gd name="T24" fmla="*/ 572 w 2872"/>
                <a:gd name="T25" fmla="*/ 392 h 2022"/>
                <a:gd name="T26" fmla="*/ 668 w 2872"/>
                <a:gd name="T27" fmla="*/ 396 h 2022"/>
                <a:gd name="T28" fmla="*/ 728 w 2872"/>
                <a:gd name="T29" fmla="*/ 312 h 2022"/>
                <a:gd name="T30" fmla="*/ 744 w 2872"/>
                <a:gd name="T31" fmla="*/ 438 h 2022"/>
                <a:gd name="T32" fmla="*/ 646 w 2872"/>
                <a:gd name="T33" fmla="*/ 488 h 2022"/>
                <a:gd name="T34" fmla="*/ 516 w 2872"/>
                <a:gd name="T35" fmla="*/ 444 h 2022"/>
                <a:gd name="T36" fmla="*/ 360 w 2872"/>
                <a:gd name="T37" fmla="*/ 574 h 2022"/>
                <a:gd name="T38" fmla="*/ 296 w 2872"/>
                <a:gd name="T39" fmla="*/ 684 h 2022"/>
                <a:gd name="T40" fmla="*/ 246 w 2872"/>
                <a:gd name="T41" fmla="*/ 794 h 2022"/>
                <a:gd name="T42" fmla="*/ 442 w 2872"/>
                <a:gd name="T43" fmla="*/ 692 h 2022"/>
                <a:gd name="T44" fmla="*/ 580 w 2872"/>
                <a:gd name="T45" fmla="*/ 734 h 2022"/>
                <a:gd name="T46" fmla="*/ 656 w 2872"/>
                <a:gd name="T47" fmla="*/ 796 h 2022"/>
                <a:gd name="T48" fmla="*/ 770 w 2872"/>
                <a:gd name="T49" fmla="*/ 816 h 2022"/>
                <a:gd name="T50" fmla="*/ 676 w 2872"/>
                <a:gd name="T51" fmla="*/ 904 h 2022"/>
                <a:gd name="T52" fmla="*/ 490 w 2872"/>
                <a:gd name="T53" fmla="*/ 870 h 2022"/>
                <a:gd name="T54" fmla="*/ 338 w 2872"/>
                <a:gd name="T55" fmla="*/ 810 h 2022"/>
                <a:gd name="T56" fmla="*/ 108 w 2872"/>
                <a:gd name="T57" fmla="*/ 946 h 2022"/>
                <a:gd name="T58" fmla="*/ 48 w 2872"/>
                <a:gd name="T59" fmla="*/ 1290 h 2022"/>
                <a:gd name="T60" fmla="*/ 286 w 2872"/>
                <a:gd name="T61" fmla="*/ 1336 h 2022"/>
                <a:gd name="T62" fmla="*/ 346 w 2872"/>
                <a:gd name="T63" fmla="*/ 1586 h 2022"/>
                <a:gd name="T64" fmla="*/ 324 w 2872"/>
                <a:gd name="T65" fmla="*/ 1962 h 2022"/>
                <a:gd name="T66" fmla="*/ 594 w 2872"/>
                <a:gd name="T67" fmla="*/ 1820 h 2022"/>
                <a:gd name="T68" fmla="*/ 734 w 2872"/>
                <a:gd name="T69" fmla="*/ 1486 h 2022"/>
                <a:gd name="T70" fmla="*/ 836 w 2872"/>
                <a:gd name="T71" fmla="*/ 1198 h 2022"/>
                <a:gd name="T72" fmla="*/ 746 w 2872"/>
                <a:gd name="T73" fmla="*/ 936 h 2022"/>
                <a:gd name="T74" fmla="*/ 912 w 2872"/>
                <a:gd name="T75" fmla="*/ 1188 h 2022"/>
                <a:gd name="T76" fmla="*/ 1020 w 2872"/>
                <a:gd name="T77" fmla="*/ 1024 h 2022"/>
                <a:gd name="T78" fmla="*/ 1068 w 2872"/>
                <a:gd name="T79" fmla="*/ 976 h 2022"/>
                <a:gd name="T80" fmla="*/ 1278 w 2872"/>
                <a:gd name="T81" fmla="*/ 1082 h 2022"/>
                <a:gd name="T82" fmla="*/ 1486 w 2872"/>
                <a:gd name="T83" fmla="*/ 1078 h 2022"/>
                <a:gd name="T84" fmla="*/ 1600 w 2872"/>
                <a:gd name="T85" fmla="*/ 1198 h 2022"/>
                <a:gd name="T86" fmla="*/ 1634 w 2872"/>
                <a:gd name="T87" fmla="*/ 1218 h 2022"/>
                <a:gd name="T88" fmla="*/ 1770 w 2872"/>
                <a:gd name="T89" fmla="*/ 1080 h 2022"/>
                <a:gd name="T90" fmla="*/ 1942 w 2872"/>
                <a:gd name="T91" fmla="*/ 858 h 2022"/>
                <a:gd name="T92" fmla="*/ 1964 w 2872"/>
                <a:gd name="T93" fmla="*/ 772 h 2022"/>
                <a:gd name="T94" fmla="*/ 2018 w 2872"/>
                <a:gd name="T95" fmla="*/ 888 h 2022"/>
                <a:gd name="T96" fmla="*/ 2132 w 2872"/>
                <a:gd name="T97" fmla="*/ 750 h 2022"/>
                <a:gd name="T98" fmla="*/ 2188 w 2872"/>
                <a:gd name="T99" fmla="*/ 536 h 2022"/>
                <a:gd name="T100" fmla="*/ 2388 w 2872"/>
                <a:gd name="T101" fmla="*/ 454 h 2022"/>
                <a:gd name="T102" fmla="*/ 2498 w 2872"/>
                <a:gd name="T103" fmla="*/ 438 h 2022"/>
                <a:gd name="T104" fmla="*/ 2516 w 2872"/>
                <a:gd name="T105" fmla="*/ 514 h 2022"/>
                <a:gd name="T106" fmla="*/ 2626 w 2872"/>
                <a:gd name="T107" fmla="*/ 440 h 2022"/>
                <a:gd name="T108" fmla="*/ 2754 w 2872"/>
                <a:gd name="T109" fmla="*/ 342 h 2022"/>
                <a:gd name="T110" fmla="*/ 2822 w 2872"/>
                <a:gd name="T111" fmla="*/ 302 h 2022"/>
                <a:gd name="T112" fmla="*/ 2612 w 2872"/>
                <a:gd name="T113" fmla="*/ 240 h 2022"/>
                <a:gd name="T114" fmla="*/ 2422 w 2872"/>
                <a:gd name="T115" fmla="*/ 196 h 2022"/>
                <a:gd name="T116" fmla="*/ 2274 w 2872"/>
                <a:gd name="T117" fmla="*/ 150 h 2022"/>
                <a:gd name="T118" fmla="*/ 2172 w 2872"/>
                <a:gd name="T119" fmla="*/ 168 h 2022"/>
                <a:gd name="T120" fmla="*/ 2086 w 2872"/>
                <a:gd name="T121" fmla="*/ 118 h 2022"/>
                <a:gd name="T122" fmla="*/ 1898 w 2872"/>
                <a:gd name="T123" fmla="*/ 106 h 2022"/>
                <a:gd name="T124" fmla="*/ 1852 w 2872"/>
                <a:gd name="T125" fmla="*/ 2 h 20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72" h="2022">
                  <a:moveTo>
                    <a:pt x="1848" y="0"/>
                  </a:moveTo>
                  <a:lnTo>
                    <a:pt x="1848" y="0"/>
                  </a:lnTo>
                  <a:lnTo>
                    <a:pt x="1842" y="2"/>
                  </a:lnTo>
                  <a:lnTo>
                    <a:pt x="1836" y="4"/>
                  </a:lnTo>
                  <a:lnTo>
                    <a:pt x="1836" y="4"/>
                  </a:lnTo>
                  <a:lnTo>
                    <a:pt x="1826" y="8"/>
                  </a:lnTo>
                  <a:lnTo>
                    <a:pt x="1814" y="12"/>
                  </a:lnTo>
                  <a:lnTo>
                    <a:pt x="1814" y="12"/>
                  </a:lnTo>
                  <a:lnTo>
                    <a:pt x="1806" y="16"/>
                  </a:lnTo>
                  <a:lnTo>
                    <a:pt x="1802" y="24"/>
                  </a:lnTo>
                  <a:lnTo>
                    <a:pt x="1802" y="24"/>
                  </a:lnTo>
                  <a:lnTo>
                    <a:pt x="1802" y="26"/>
                  </a:lnTo>
                  <a:lnTo>
                    <a:pt x="1802" y="30"/>
                  </a:lnTo>
                  <a:lnTo>
                    <a:pt x="1802" y="30"/>
                  </a:lnTo>
                  <a:lnTo>
                    <a:pt x="1794" y="38"/>
                  </a:lnTo>
                  <a:lnTo>
                    <a:pt x="1794" y="38"/>
                  </a:lnTo>
                  <a:lnTo>
                    <a:pt x="1790" y="38"/>
                  </a:lnTo>
                  <a:lnTo>
                    <a:pt x="1790" y="38"/>
                  </a:lnTo>
                  <a:lnTo>
                    <a:pt x="1786" y="38"/>
                  </a:lnTo>
                  <a:lnTo>
                    <a:pt x="1786" y="38"/>
                  </a:lnTo>
                  <a:lnTo>
                    <a:pt x="1780" y="36"/>
                  </a:lnTo>
                  <a:lnTo>
                    <a:pt x="1780" y="36"/>
                  </a:lnTo>
                  <a:lnTo>
                    <a:pt x="1774" y="38"/>
                  </a:lnTo>
                  <a:lnTo>
                    <a:pt x="1774" y="38"/>
                  </a:lnTo>
                  <a:lnTo>
                    <a:pt x="1770" y="42"/>
                  </a:lnTo>
                  <a:lnTo>
                    <a:pt x="1768" y="44"/>
                  </a:lnTo>
                  <a:lnTo>
                    <a:pt x="1766" y="46"/>
                  </a:lnTo>
                  <a:lnTo>
                    <a:pt x="1758" y="48"/>
                  </a:lnTo>
                  <a:lnTo>
                    <a:pt x="1758" y="48"/>
                  </a:lnTo>
                  <a:lnTo>
                    <a:pt x="1748" y="50"/>
                  </a:lnTo>
                  <a:lnTo>
                    <a:pt x="1736" y="50"/>
                  </a:lnTo>
                  <a:lnTo>
                    <a:pt x="1736" y="50"/>
                  </a:lnTo>
                  <a:lnTo>
                    <a:pt x="1736" y="50"/>
                  </a:lnTo>
                  <a:lnTo>
                    <a:pt x="1736" y="50"/>
                  </a:lnTo>
                  <a:lnTo>
                    <a:pt x="1732" y="50"/>
                  </a:lnTo>
                  <a:lnTo>
                    <a:pt x="1728" y="48"/>
                  </a:lnTo>
                  <a:lnTo>
                    <a:pt x="1722" y="42"/>
                  </a:lnTo>
                  <a:lnTo>
                    <a:pt x="1722" y="42"/>
                  </a:lnTo>
                  <a:lnTo>
                    <a:pt x="1718" y="40"/>
                  </a:lnTo>
                  <a:lnTo>
                    <a:pt x="1714" y="38"/>
                  </a:lnTo>
                  <a:lnTo>
                    <a:pt x="1714" y="38"/>
                  </a:lnTo>
                  <a:lnTo>
                    <a:pt x="1708" y="40"/>
                  </a:lnTo>
                  <a:lnTo>
                    <a:pt x="1702" y="44"/>
                  </a:lnTo>
                  <a:lnTo>
                    <a:pt x="1702" y="44"/>
                  </a:lnTo>
                  <a:lnTo>
                    <a:pt x="1696" y="48"/>
                  </a:lnTo>
                  <a:lnTo>
                    <a:pt x="1688" y="50"/>
                  </a:lnTo>
                  <a:lnTo>
                    <a:pt x="1688" y="50"/>
                  </a:lnTo>
                  <a:lnTo>
                    <a:pt x="1686" y="50"/>
                  </a:lnTo>
                  <a:lnTo>
                    <a:pt x="1686" y="50"/>
                  </a:lnTo>
                  <a:lnTo>
                    <a:pt x="1678" y="48"/>
                  </a:lnTo>
                  <a:lnTo>
                    <a:pt x="1670" y="46"/>
                  </a:lnTo>
                  <a:lnTo>
                    <a:pt x="1670" y="46"/>
                  </a:lnTo>
                  <a:lnTo>
                    <a:pt x="1662" y="48"/>
                  </a:lnTo>
                  <a:lnTo>
                    <a:pt x="1662" y="48"/>
                  </a:lnTo>
                  <a:lnTo>
                    <a:pt x="1654" y="56"/>
                  </a:lnTo>
                  <a:lnTo>
                    <a:pt x="1646" y="62"/>
                  </a:lnTo>
                  <a:lnTo>
                    <a:pt x="1646" y="62"/>
                  </a:lnTo>
                  <a:lnTo>
                    <a:pt x="1634" y="68"/>
                  </a:lnTo>
                  <a:lnTo>
                    <a:pt x="1622" y="72"/>
                  </a:lnTo>
                  <a:lnTo>
                    <a:pt x="1622" y="72"/>
                  </a:lnTo>
                  <a:lnTo>
                    <a:pt x="1616" y="74"/>
                  </a:lnTo>
                  <a:lnTo>
                    <a:pt x="1610" y="76"/>
                  </a:lnTo>
                  <a:lnTo>
                    <a:pt x="1608" y="76"/>
                  </a:lnTo>
                  <a:lnTo>
                    <a:pt x="1606" y="80"/>
                  </a:lnTo>
                  <a:lnTo>
                    <a:pt x="1606" y="82"/>
                  </a:lnTo>
                  <a:lnTo>
                    <a:pt x="1608" y="86"/>
                  </a:lnTo>
                  <a:lnTo>
                    <a:pt x="1608" y="86"/>
                  </a:lnTo>
                  <a:lnTo>
                    <a:pt x="1616" y="92"/>
                  </a:lnTo>
                  <a:lnTo>
                    <a:pt x="1618" y="94"/>
                  </a:lnTo>
                  <a:lnTo>
                    <a:pt x="1612" y="96"/>
                  </a:lnTo>
                  <a:lnTo>
                    <a:pt x="1612" y="96"/>
                  </a:lnTo>
                  <a:lnTo>
                    <a:pt x="1610" y="96"/>
                  </a:lnTo>
                  <a:lnTo>
                    <a:pt x="1610" y="96"/>
                  </a:lnTo>
                  <a:lnTo>
                    <a:pt x="1602" y="94"/>
                  </a:lnTo>
                  <a:lnTo>
                    <a:pt x="1594" y="92"/>
                  </a:lnTo>
                  <a:lnTo>
                    <a:pt x="1594" y="92"/>
                  </a:lnTo>
                  <a:lnTo>
                    <a:pt x="1588" y="92"/>
                  </a:lnTo>
                  <a:lnTo>
                    <a:pt x="1588" y="92"/>
                  </a:lnTo>
                  <a:lnTo>
                    <a:pt x="1580" y="96"/>
                  </a:lnTo>
                  <a:lnTo>
                    <a:pt x="1572" y="98"/>
                  </a:lnTo>
                  <a:lnTo>
                    <a:pt x="1572" y="98"/>
                  </a:lnTo>
                  <a:lnTo>
                    <a:pt x="1564" y="96"/>
                  </a:lnTo>
                  <a:lnTo>
                    <a:pt x="1564" y="96"/>
                  </a:lnTo>
                  <a:lnTo>
                    <a:pt x="1538" y="86"/>
                  </a:lnTo>
                  <a:lnTo>
                    <a:pt x="1538" y="86"/>
                  </a:lnTo>
                  <a:lnTo>
                    <a:pt x="1538" y="86"/>
                  </a:lnTo>
                  <a:lnTo>
                    <a:pt x="1538" y="86"/>
                  </a:lnTo>
                  <a:lnTo>
                    <a:pt x="1534" y="90"/>
                  </a:lnTo>
                  <a:lnTo>
                    <a:pt x="1530" y="96"/>
                  </a:lnTo>
                  <a:lnTo>
                    <a:pt x="1524" y="108"/>
                  </a:lnTo>
                  <a:lnTo>
                    <a:pt x="1524" y="108"/>
                  </a:lnTo>
                  <a:lnTo>
                    <a:pt x="1518" y="112"/>
                  </a:lnTo>
                  <a:lnTo>
                    <a:pt x="1514" y="116"/>
                  </a:lnTo>
                  <a:lnTo>
                    <a:pt x="1514" y="116"/>
                  </a:lnTo>
                  <a:lnTo>
                    <a:pt x="1516" y="120"/>
                  </a:lnTo>
                  <a:lnTo>
                    <a:pt x="1518" y="122"/>
                  </a:lnTo>
                  <a:lnTo>
                    <a:pt x="1528" y="128"/>
                  </a:lnTo>
                  <a:lnTo>
                    <a:pt x="1528" y="128"/>
                  </a:lnTo>
                  <a:lnTo>
                    <a:pt x="1538" y="130"/>
                  </a:lnTo>
                  <a:lnTo>
                    <a:pt x="1540" y="132"/>
                  </a:lnTo>
                  <a:lnTo>
                    <a:pt x="1542" y="136"/>
                  </a:lnTo>
                  <a:lnTo>
                    <a:pt x="1542" y="136"/>
                  </a:lnTo>
                  <a:lnTo>
                    <a:pt x="1546" y="144"/>
                  </a:lnTo>
                  <a:lnTo>
                    <a:pt x="1552" y="150"/>
                  </a:lnTo>
                  <a:lnTo>
                    <a:pt x="1552" y="150"/>
                  </a:lnTo>
                  <a:lnTo>
                    <a:pt x="1558" y="156"/>
                  </a:lnTo>
                  <a:lnTo>
                    <a:pt x="1560" y="160"/>
                  </a:lnTo>
                  <a:lnTo>
                    <a:pt x="1560" y="166"/>
                  </a:lnTo>
                  <a:lnTo>
                    <a:pt x="1560" y="166"/>
                  </a:lnTo>
                  <a:lnTo>
                    <a:pt x="1558" y="174"/>
                  </a:lnTo>
                  <a:lnTo>
                    <a:pt x="1554" y="182"/>
                  </a:lnTo>
                  <a:lnTo>
                    <a:pt x="1554" y="182"/>
                  </a:lnTo>
                  <a:lnTo>
                    <a:pt x="1550" y="188"/>
                  </a:lnTo>
                  <a:lnTo>
                    <a:pt x="1548" y="190"/>
                  </a:lnTo>
                  <a:lnTo>
                    <a:pt x="1548" y="194"/>
                  </a:lnTo>
                  <a:lnTo>
                    <a:pt x="1548" y="194"/>
                  </a:lnTo>
                  <a:lnTo>
                    <a:pt x="1546" y="190"/>
                  </a:lnTo>
                  <a:lnTo>
                    <a:pt x="1546" y="184"/>
                  </a:lnTo>
                  <a:lnTo>
                    <a:pt x="1552" y="172"/>
                  </a:lnTo>
                  <a:lnTo>
                    <a:pt x="1556" y="168"/>
                  </a:lnTo>
                  <a:lnTo>
                    <a:pt x="1556" y="162"/>
                  </a:lnTo>
                  <a:lnTo>
                    <a:pt x="1554" y="158"/>
                  </a:lnTo>
                  <a:lnTo>
                    <a:pt x="1544" y="156"/>
                  </a:lnTo>
                  <a:lnTo>
                    <a:pt x="1544" y="156"/>
                  </a:lnTo>
                  <a:lnTo>
                    <a:pt x="1538" y="152"/>
                  </a:lnTo>
                  <a:lnTo>
                    <a:pt x="1534" y="150"/>
                  </a:lnTo>
                  <a:lnTo>
                    <a:pt x="1530" y="146"/>
                  </a:lnTo>
                  <a:lnTo>
                    <a:pt x="1526" y="140"/>
                  </a:lnTo>
                  <a:lnTo>
                    <a:pt x="1526" y="140"/>
                  </a:lnTo>
                  <a:lnTo>
                    <a:pt x="1514" y="134"/>
                  </a:lnTo>
                  <a:lnTo>
                    <a:pt x="1500" y="128"/>
                  </a:lnTo>
                  <a:lnTo>
                    <a:pt x="1500" y="128"/>
                  </a:lnTo>
                  <a:lnTo>
                    <a:pt x="1498" y="138"/>
                  </a:lnTo>
                  <a:lnTo>
                    <a:pt x="1498" y="142"/>
                  </a:lnTo>
                  <a:lnTo>
                    <a:pt x="1494" y="144"/>
                  </a:lnTo>
                  <a:lnTo>
                    <a:pt x="1494" y="144"/>
                  </a:lnTo>
                  <a:lnTo>
                    <a:pt x="1492" y="144"/>
                  </a:lnTo>
                  <a:lnTo>
                    <a:pt x="1492" y="144"/>
                  </a:lnTo>
                  <a:lnTo>
                    <a:pt x="1490" y="144"/>
                  </a:lnTo>
                  <a:lnTo>
                    <a:pt x="1488" y="142"/>
                  </a:lnTo>
                  <a:lnTo>
                    <a:pt x="1488" y="142"/>
                  </a:lnTo>
                  <a:lnTo>
                    <a:pt x="1484" y="138"/>
                  </a:lnTo>
                  <a:lnTo>
                    <a:pt x="1480" y="138"/>
                  </a:lnTo>
                  <a:lnTo>
                    <a:pt x="1480" y="138"/>
                  </a:lnTo>
                  <a:lnTo>
                    <a:pt x="1478" y="138"/>
                  </a:lnTo>
                  <a:lnTo>
                    <a:pt x="1478" y="138"/>
                  </a:lnTo>
                  <a:lnTo>
                    <a:pt x="1476" y="140"/>
                  </a:lnTo>
                  <a:lnTo>
                    <a:pt x="1476" y="142"/>
                  </a:lnTo>
                  <a:lnTo>
                    <a:pt x="1476" y="146"/>
                  </a:lnTo>
                  <a:lnTo>
                    <a:pt x="1474" y="150"/>
                  </a:lnTo>
                  <a:lnTo>
                    <a:pt x="1470" y="150"/>
                  </a:lnTo>
                  <a:lnTo>
                    <a:pt x="1470" y="150"/>
                  </a:lnTo>
                  <a:lnTo>
                    <a:pt x="1470" y="150"/>
                  </a:lnTo>
                  <a:lnTo>
                    <a:pt x="1470" y="150"/>
                  </a:lnTo>
                  <a:lnTo>
                    <a:pt x="1466" y="150"/>
                  </a:lnTo>
                  <a:lnTo>
                    <a:pt x="1462" y="146"/>
                  </a:lnTo>
                  <a:lnTo>
                    <a:pt x="1458" y="140"/>
                  </a:lnTo>
                  <a:lnTo>
                    <a:pt x="1458" y="140"/>
                  </a:lnTo>
                  <a:lnTo>
                    <a:pt x="1462" y="132"/>
                  </a:lnTo>
                  <a:lnTo>
                    <a:pt x="1464" y="128"/>
                  </a:lnTo>
                  <a:lnTo>
                    <a:pt x="1462" y="124"/>
                  </a:lnTo>
                  <a:lnTo>
                    <a:pt x="1462" y="124"/>
                  </a:lnTo>
                  <a:lnTo>
                    <a:pt x="1460" y="122"/>
                  </a:lnTo>
                  <a:lnTo>
                    <a:pt x="1460" y="122"/>
                  </a:lnTo>
                  <a:lnTo>
                    <a:pt x="1460" y="122"/>
                  </a:lnTo>
                  <a:lnTo>
                    <a:pt x="1456" y="122"/>
                  </a:lnTo>
                  <a:lnTo>
                    <a:pt x="1454" y="124"/>
                  </a:lnTo>
                  <a:lnTo>
                    <a:pt x="1448" y="130"/>
                  </a:lnTo>
                  <a:lnTo>
                    <a:pt x="1448" y="130"/>
                  </a:lnTo>
                  <a:lnTo>
                    <a:pt x="1442" y="138"/>
                  </a:lnTo>
                  <a:lnTo>
                    <a:pt x="1436" y="144"/>
                  </a:lnTo>
                  <a:lnTo>
                    <a:pt x="1436" y="144"/>
                  </a:lnTo>
                  <a:lnTo>
                    <a:pt x="1428" y="150"/>
                  </a:lnTo>
                  <a:lnTo>
                    <a:pt x="1426" y="152"/>
                  </a:lnTo>
                  <a:lnTo>
                    <a:pt x="1422" y="156"/>
                  </a:lnTo>
                  <a:lnTo>
                    <a:pt x="1422" y="156"/>
                  </a:lnTo>
                  <a:lnTo>
                    <a:pt x="1428" y="160"/>
                  </a:lnTo>
                  <a:lnTo>
                    <a:pt x="1434" y="166"/>
                  </a:lnTo>
                  <a:lnTo>
                    <a:pt x="1434" y="166"/>
                  </a:lnTo>
                  <a:lnTo>
                    <a:pt x="1436" y="170"/>
                  </a:lnTo>
                  <a:lnTo>
                    <a:pt x="1436" y="172"/>
                  </a:lnTo>
                  <a:lnTo>
                    <a:pt x="1430" y="178"/>
                  </a:lnTo>
                  <a:lnTo>
                    <a:pt x="1430" y="178"/>
                  </a:lnTo>
                  <a:lnTo>
                    <a:pt x="1426" y="184"/>
                  </a:lnTo>
                  <a:lnTo>
                    <a:pt x="1424" y="186"/>
                  </a:lnTo>
                  <a:lnTo>
                    <a:pt x="1424" y="190"/>
                  </a:lnTo>
                  <a:lnTo>
                    <a:pt x="1426" y="192"/>
                  </a:lnTo>
                  <a:lnTo>
                    <a:pt x="1432" y="198"/>
                  </a:lnTo>
                  <a:lnTo>
                    <a:pt x="1438" y="206"/>
                  </a:lnTo>
                  <a:lnTo>
                    <a:pt x="1438" y="206"/>
                  </a:lnTo>
                  <a:lnTo>
                    <a:pt x="1434" y="212"/>
                  </a:lnTo>
                  <a:lnTo>
                    <a:pt x="1430" y="218"/>
                  </a:lnTo>
                  <a:lnTo>
                    <a:pt x="1426" y="234"/>
                  </a:lnTo>
                  <a:lnTo>
                    <a:pt x="1426" y="234"/>
                  </a:lnTo>
                  <a:lnTo>
                    <a:pt x="1424" y="240"/>
                  </a:lnTo>
                  <a:lnTo>
                    <a:pt x="1416" y="246"/>
                  </a:lnTo>
                  <a:lnTo>
                    <a:pt x="1408" y="250"/>
                  </a:lnTo>
                  <a:lnTo>
                    <a:pt x="1400" y="252"/>
                  </a:lnTo>
                  <a:lnTo>
                    <a:pt x="1400" y="252"/>
                  </a:lnTo>
                  <a:lnTo>
                    <a:pt x="1398" y="252"/>
                  </a:lnTo>
                  <a:lnTo>
                    <a:pt x="1398" y="252"/>
                  </a:lnTo>
                  <a:lnTo>
                    <a:pt x="1406" y="246"/>
                  </a:lnTo>
                  <a:lnTo>
                    <a:pt x="1412" y="240"/>
                  </a:lnTo>
                  <a:lnTo>
                    <a:pt x="1416" y="232"/>
                  </a:lnTo>
                  <a:lnTo>
                    <a:pt x="1420" y="224"/>
                  </a:lnTo>
                  <a:lnTo>
                    <a:pt x="1420" y="224"/>
                  </a:lnTo>
                  <a:lnTo>
                    <a:pt x="1420" y="220"/>
                  </a:lnTo>
                  <a:lnTo>
                    <a:pt x="1420" y="216"/>
                  </a:lnTo>
                  <a:lnTo>
                    <a:pt x="1416" y="210"/>
                  </a:lnTo>
                  <a:lnTo>
                    <a:pt x="1412" y="206"/>
                  </a:lnTo>
                  <a:lnTo>
                    <a:pt x="1408" y="198"/>
                  </a:lnTo>
                  <a:lnTo>
                    <a:pt x="1408" y="198"/>
                  </a:lnTo>
                  <a:lnTo>
                    <a:pt x="1410" y="188"/>
                  </a:lnTo>
                  <a:lnTo>
                    <a:pt x="1414" y="178"/>
                  </a:lnTo>
                  <a:lnTo>
                    <a:pt x="1414" y="178"/>
                  </a:lnTo>
                  <a:lnTo>
                    <a:pt x="1418" y="170"/>
                  </a:lnTo>
                  <a:lnTo>
                    <a:pt x="1418" y="166"/>
                  </a:lnTo>
                  <a:lnTo>
                    <a:pt x="1414" y="162"/>
                  </a:lnTo>
                  <a:lnTo>
                    <a:pt x="1414" y="162"/>
                  </a:lnTo>
                  <a:lnTo>
                    <a:pt x="1408" y="154"/>
                  </a:lnTo>
                  <a:lnTo>
                    <a:pt x="1406" y="150"/>
                  </a:lnTo>
                  <a:lnTo>
                    <a:pt x="1408" y="146"/>
                  </a:lnTo>
                  <a:lnTo>
                    <a:pt x="1408" y="146"/>
                  </a:lnTo>
                  <a:lnTo>
                    <a:pt x="1414" y="142"/>
                  </a:lnTo>
                  <a:lnTo>
                    <a:pt x="1420" y="140"/>
                  </a:lnTo>
                  <a:lnTo>
                    <a:pt x="1428" y="138"/>
                  </a:lnTo>
                  <a:lnTo>
                    <a:pt x="1432" y="134"/>
                  </a:lnTo>
                  <a:lnTo>
                    <a:pt x="1432" y="134"/>
                  </a:lnTo>
                  <a:lnTo>
                    <a:pt x="1434" y="130"/>
                  </a:lnTo>
                  <a:lnTo>
                    <a:pt x="1432" y="126"/>
                  </a:lnTo>
                  <a:lnTo>
                    <a:pt x="1428" y="118"/>
                  </a:lnTo>
                  <a:lnTo>
                    <a:pt x="1428" y="118"/>
                  </a:lnTo>
                  <a:lnTo>
                    <a:pt x="1426" y="114"/>
                  </a:lnTo>
                  <a:lnTo>
                    <a:pt x="1426" y="110"/>
                  </a:lnTo>
                  <a:lnTo>
                    <a:pt x="1424" y="106"/>
                  </a:lnTo>
                  <a:lnTo>
                    <a:pt x="1422" y="104"/>
                  </a:lnTo>
                  <a:lnTo>
                    <a:pt x="1422" y="104"/>
                  </a:lnTo>
                  <a:lnTo>
                    <a:pt x="1420" y="102"/>
                  </a:lnTo>
                  <a:lnTo>
                    <a:pt x="1416" y="100"/>
                  </a:lnTo>
                  <a:lnTo>
                    <a:pt x="1416" y="100"/>
                  </a:lnTo>
                  <a:lnTo>
                    <a:pt x="1412" y="102"/>
                  </a:lnTo>
                  <a:lnTo>
                    <a:pt x="1406" y="106"/>
                  </a:lnTo>
                  <a:lnTo>
                    <a:pt x="1402" y="110"/>
                  </a:lnTo>
                  <a:lnTo>
                    <a:pt x="1396" y="112"/>
                  </a:lnTo>
                  <a:lnTo>
                    <a:pt x="1396" y="112"/>
                  </a:lnTo>
                  <a:lnTo>
                    <a:pt x="1394" y="112"/>
                  </a:lnTo>
                  <a:lnTo>
                    <a:pt x="1394" y="112"/>
                  </a:lnTo>
                  <a:lnTo>
                    <a:pt x="1392" y="112"/>
                  </a:lnTo>
                  <a:lnTo>
                    <a:pt x="1392" y="112"/>
                  </a:lnTo>
                  <a:lnTo>
                    <a:pt x="1386" y="110"/>
                  </a:lnTo>
                  <a:lnTo>
                    <a:pt x="1386" y="110"/>
                  </a:lnTo>
                  <a:lnTo>
                    <a:pt x="1382" y="112"/>
                  </a:lnTo>
                  <a:lnTo>
                    <a:pt x="1380" y="112"/>
                  </a:lnTo>
                  <a:lnTo>
                    <a:pt x="1380" y="112"/>
                  </a:lnTo>
                  <a:lnTo>
                    <a:pt x="1378" y="116"/>
                  </a:lnTo>
                  <a:lnTo>
                    <a:pt x="1378" y="122"/>
                  </a:lnTo>
                  <a:lnTo>
                    <a:pt x="1376" y="132"/>
                  </a:lnTo>
                  <a:lnTo>
                    <a:pt x="1376" y="132"/>
                  </a:lnTo>
                  <a:lnTo>
                    <a:pt x="1372" y="140"/>
                  </a:lnTo>
                  <a:lnTo>
                    <a:pt x="1370" y="144"/>
                  </a:lnTo>
                  <a:lnTo>
                    <a:pt x="1366" y="146"/>
                  </a:lnTo>
                  <a:lnTo>
                    <a:pt x="1366" y="146"/>
                  </a:lnTo>
                  <a:lnTo>
                    <a:pt x="1358" y="150"/>
                  </a:lnTo>
                  <a:lnTo>
                    <a:pt x="1348" y="152"/>
                  </a:lnTo>
                  <a:lnTo>
                    <a:pt x="1340" y="154"/>
                  </a:lnTo>
                  <a:lnTo>
                    <a:pt x="1332" y="158"/>
                  </a:lnTo>
                  <a:lnTo>
                    <a:pt x="1332" y="158"/>
                  </a:lnTo>
                  <a:lnTo>
                    <a:pt x="1332" y="162"/>
                  </a:lnTo>
                  <a:lnTo>
                    <a:pt x="1332" y="166"/>
                  </a:lnTo>
                  <a:lnTo>
                    <a:pt x="1336" y="166"/>
                  </a:lnTo>
                  <a:lnTo>
                    <a:pt x="1338" y="170"/>
                  </a:lnTo>
                  <a:lnTo>
                    <a:pt x="1338" y="170"/>
                  </a:lnTo>
                  <a:lnTo>
                    <a:pt x="1340" y="174"/>
                  </a:lnTo>
                  <a:lnTo>
                    <a:pt x="1338" y="178"/>
                  </a:lnTo>
                  <a:lnTo>
                    <a:pt x="1338" y="182"/>
                  </a:lnTo>
                  <a:lnTo>
                    <a:pt x="1336" y="186"/>
                  </a:lnTo>
                  <a:lnTo>
                    <a:pt x="1336" y="186"/>
                  </a:lnTo>
                  <a:lnTo>
                    <a:pt x="1338" y="190"/>
                  </a:lnTo>
                  <a:lnTo>
                    <a:pt x="1342" y="192"/>
                  </a:lnTo>
                  <a:lnTo>
                    <a:pt x="1346" y="194"/>
                  </a:lnTo>
                  <a:lnTo>
                    <a:pt x="1352" y="196"/>
                  </a:lnTo>
                  <a:lnTo>
                    <a:pt x="1352" y="196"/>
                  </a:lnTo>
                  <a:lnTo>
                    <a:pt x="1358" y="204"/>
                  </a:lnTo>
                  <a:lnTo>
                    <a:pt x="1364" y="212"/>
                  </a:lnTo>
                  <a:lnTo>
                    <a:pt x="1364" y="212"/>
                  </a:lnTo>
                  <a:lnTo>
                    <a:pt x="1364" y="216"/>
                  </a:lnTo>
                  <a:lnTo>
                    <a:pt x="1360" y="220"/>
                  </a:lnTo>
                  <a:lnTo>
                    <a:pt x="1354" y="222"/>
                  </a:lnTo>
                  <a:lnTo>
                    <a:pt x="1350" y="222"/>
                  </a:lnTo>
                  <a:lnTo>
                    <a:pt x="1350" y="222"/>
                  </a:lnTo>
                  <a:lnTo>
                    <a:pt x="1348" y="222"/>
                  </a:lnTo>
                  <a:lnTo>
                    <a:pt x="1348" y="222"/>
                  </a:lnTo>
                  <a:lnTo>
                    <a:pt x="1342" y="218"/>
                  </a:lnTo>
                  <a:lnTo>
                    <a:pt x="1336" y="212"/>
                  </a:lnTo>
                  <a:lnTo>
                    <a:pt x="1336" y="212"/>
                  </a:lnTo>
                  <a:lnTo>
                    <a:pt x="1330" y="206"/>
                  </a:lnTo>
                  <a:lnTo>
                    <a:pt x="1324" y="200"/>
                  </a:lnTo>
                  <a:lnTo>
                    <a:pt x="1324" y="200"/>
                  </a:lnTo>
                  <a:lnTo>
                    <a:pt x="1320" y="196"/>
                  </a:lnTo>
                  <a:lnTo>
                    <a:pt x="1314" y="194"/>
                  </a:lnTo>
                  <a:lnTo>
                    <a:pt x="1302" y="192"/>
                  </a:lnTo>
                  <a:lnTo>
                    <a:pt x="1302" y="192"/>
                  </a:lnTo>
                  <a:lnTo>
                    <a:pt x="1298" y="190"/>
                  </a:lnTo>
                  <a:lnTo>
                    <a:pt x="1296" y="186"/>
                  </a:lnTo>
                  <a:lnTo>
                    <a:pt x="1292" y="184"/>
                  </a:lnTo>
                  <a:lnTo>
                    <a:pt x="1290" y="180"/>
                  </a:lnTo>
                  <a:lnTo>
                    <a:pt x="1290" y="180"/>
                  </a:lnTo>
                  <a:lnTo>
                    <a:pt x="1286" y="180"/>
                  </a:lnTo>
                  <a:lnTo>
                    <a:pt x="1286" y="180"/>
                  </a:lnTo>
                  <a:lnTo>
                    <a:pt x="1280" y="180"/>
                  </a:lnTo>
                  <a:lnTo>
                    <a:pt x="1280" y="180"/>
                  </a:lnTo>
                  <a:lnTo>
                    <a:pt x="1274" y="182"/>
                  </a:lnTo>
                  <a:lnTo>
                    <a:pt x="1274" y="182"/>
                  </a:lnTo>
                  <a:lnTo>
                    <a:pt x="1272" y="180"/>
                  </a:lnTo>
                  <a:lnTo>
                    <a:pt x="1272" y="180"/>
                  </a:lnTo>
                  <a:lnTo>
                    <a:pt x="1268" y="180"/>
                  </a:lnTo>
                  <a:lnTo>
                    <a:pt x="1268" y="178"/>
                  </a:lnTo>
                  <a:lnTo>
                    <a:pt x="1264" y="172"/>
                  </a:lnTo>
                  <a:lnTo>
                    <a:pt x="1264" y="172"/>
                  </a:lnTo>
                  <a:lnTo>
                    <a:pt x="1258" y="168"/>
                  </a:lnTo>
                  <a:lnTo>
                    <a:pt x="1250" y="168"/>
                  </a:lnTo>
                  <a:lnTo>
                    <a:pt x="1242" y="166"/>
                  </a:lnTo>
                  <a:lnTo>
                    <a:pt x="1236" y="164"/>
                  </a:lnTo>
                  <a:lnTo>
                    <a:pt x="1236" y="164"/>
                  </a:lnTo>
                  <a:lnTo>
                    <a:pt x="1230" y="168"/>
                  </a:lnTo>
                  <a:lnTo>
                    <a:pt x="1230" y="172"/>
                  </a:lnTo>
                  <a:lnTo>
                    <a:pt x="1232" y="176"/>
                  </a:lnTo>
                  <a:lnTo>
                    <a:pt x="1236" y="178"/>
                  </a:lnTo>
                  <a:lnTo>
                    <a:pt x="1248" y="184"/>
                  </a:lnTo>
                  <a:lnTo>
                    <a:pt x="1254" y="186"/>
                  </a:lnTo>
                  <a:lnTo>
                    <a:pt x="1256" y="188"/>
                  </a:lnTo>
                  <a:lnTo>
                    <a:pt x="1256" y="188"/>
                  </a:lnTo>
                  <a:lnTo>
                    <a:pt x="1258" y="200"/>
                  </a:lnTo>
                  <a:lnTo>
                    <a:pt x="1258" y="210"/>
                  </a:lnTo>
                  <a:lnTo>
                    <a:pt x="1258" y="210"/>
                  </a:lnTo>
                  <a:lnTo>
                    <a:pt x="1254" y="212"/>
                  </a:lnTo>
                  <a:lnTo>
                    <a:pt x="1248" y="216"/>
                  </a:lnTo>
                  <a:lnTo>
                    <a:pt x="1236" y="222"/>
                  </a:lnTo>
                  <a:lnTo>
                    <a:pt x="1236" y="222"/>
                  </a:lnTo>
                  <a:lnTo>
                    <a:pt x="1234" y="216"/>
                  </a:lnTo>
                  <a:lnTo>
                    <a:pt x="1234" y="208"/>
                  </a:lnTo>
                  <a:lnTo>
                    <a:pt x="1232" y="202"/>
                  </a:lnTo>
                  <a:lnTo>
                    <a:pt x="1230" y="200"/>
                  </a:lnTo>
                  <a:lnTo>
                    <a:pt x="1226" y="200"/>
                  </a:lnTo>
                  <a:lnTo>
                    <a:pt x="1226" y="200"/>
                  </a:lnTo>
                  <a:lnTo>
                    <a:pt x="1222" y="200"/>
                  </a:lnTo>
                  <a:lnTo>
                    <a:pt x="1222" y="200"/>
                  </a:lnTo>
                  <a:lnTo>
                    <a:pt x="1218" y="202"/>
                  </a:lnTo>
                  <a:lnTo>
                    <a:pt x="1214" y="204"/>
                  </a:lnTo>
                  <a:lnTo>
                    <a:pt x="1206" y="210"/>
                  </a:lnTo>
                  <a:lnTo>
                    <a:pt x="1206" y="210"/>
                  </a:lnTo>
                  <a:lnTo>
                    <a:pt x="1200" y="214"/>
                  </a:lnTo>
                  <a:lnTo>
                    <a:pt x="1200" y="214"/>
                  </a:lnTo>
                  <a:lnTo>
                    <a:pt x="1192" y="212"/>
                  </a:lnTo>
                  <a:lnTo>
                    <a:pt x="1192" y="212"/>
                  </a:lnTo>
                  <a:lnTo>
                    <a:pt x="1186" y="210"/>
                  </a:lnTo>
                  <a:lnTo>
                    <a:pt x="1186" y="210"/>
                  </a:lnTo>
                  <a:lnTo>
                    <a:pt x="1180" y="212"/>
                  </a:lnTo>
                  <a:lnTo>
                    <a:pt x="1174" y="214"/>
                  </a:lnTo>
                  <a:lnTo>
                    <a:pt x="1174" y="214"/>
                  </a:lnTo>
                  <a:lnTo>
                    <a:pt x="1170" y="220"/>
                  </a:lnTo>
                  <a:lnTo>
                    <a:pt x="1166" y="222"/>
                  </a:lnTo>
                  <a:lnTo>
                    <a:pt x="1164" y="224"/>
                  </a:lnTo>
                  <a:lnTo>
                    <a:pt x="1164" y="224"/>
                  </a:lnTo>
                  <a:lnTo>
                    <a:pt x="1162" y="222"/>
                  </a:lnTo>
                  <a:lnTo>
                    <a:pt x="1162" y="222"/>
                  </a:lnTo>
                  <a:lnTo>
                    <a:pt x="1158" y="220"/>
                  </a:lnTo>
                  <a:lnTo>
                    <a:pt x="1158" y="218"/>
                  </a:lnTo>
                  <a:lnTo>
                    <a:pt x="1162" y="210"/>
                  </a:lnTo>
                  <a:lnTo>
                    <a:pt x="1164" y="204"/>
                  </a:lnTo>
                  <a:lnTo>
                    <a:pt x="1162" y="202"/>
                  </a:lnTo>
                  <a:lnTo>
                    <a:pt x="1158" y="200"/>
                  </a:lnTo>
                  <a:lnTo>
                    <a:pt x="1158" y="200"/>
                  </a:lnTo>
                  <a:lnTo>
                    <a:pt x="1158" y="200"/>
                  </a:lnTo>
                  <a:lnTo>
                    <a:pt x="1158" y="200"/>
                  </a:lnTo>
                  <a:lnTo>
                    <a:pt x="1152" y="202"/>
                  </a:lnTo>
                  <a:lnTo>
                    <a:pt x="1144" y="208"/>
                  </a:lnTo>
                  <a:lnTo>
                    <a:pt x="1138" y="212"/>
                  </a:lnTo>
                  <a:lnTo>
                    <a:pt x="1130" y="216"/>
                  </a:lnTo>
                  <a:lnTo>
                    <a:pt x="1130" y="216"/>
                  </a:lnTo>
                  <a:lnTo>
                    <a:pt x="1118" y="218"/>
                  </a:lnTo>
                  <a:lnTo>
                    <a:pt x="1112" y="220"/>
                  </a:lnTo>
                  <a:lnTo>
                    <a:pt x="1106" y="224"/>
                  </a:lnTo>
                  <a:lnTo>
                    <a:pt x="1106" y="224"/>
                  </a:lnTo>
                  <a:lnTo>
                    <a:pt x="1098" y="230"/>
                  </a:lnTo>
                  <a:lnTo>
                    <a:pt x="1088" y="236"/>
                  </a:lnTo>
                  <a:lnTo>
                    <a:pt x="1088" y="236"/>
                  </a:lnTo>
                  <a:lnTo>
                    <a:pt x="1078" y="240"/>
                  </a:lnTo>
                  <a:lnTo>
                    <a:pt x="1074" y="244"/>
                  </a:lnTo>
                  <a:lnTo>
                    <a:pt x="1070" y="248"/>
                  </a:lnTo>
                  <a:lnTo>
                    <a:pt x="1070" y="248"/>
                  </a:lnTo>
                  <a:lnTo>
                    <a:pt x="1064" y="246"/>
                  </a:lnTo>
                  <a:lnTo>
                    <a:pt x="1060" y="240"/>
                  </a:lnTo>
                  <a:lnTo>
                    <a:pt x="1058" y="234"/>
                  </a:lnTo>
                  <a:lnTo>
                    <a:pt x="1056" y="230"/>
                  </a:lnTo>
                  <a:lnTo>
                    <a:pt x="1056" y="230"/>
                  </a:lnTo>
                  <a:lnTo>
                    <a:pt x="1074" y="224"/>
                  </a:lnTo>
                  <a:lnTo>
                    <a:pt x="1078" y="222"/>
                  </a:lnTo>
                  <a:lnTo>
                    <a:pt x="1080" y="220"/>
                  </a:lnTo>
                  <a:lnTo>
                    <a:pt x="1080" y="218"/>
                  </a:lnTo>
                  <a:lnTo>
                    <a:pt x="1078" y="214"/>
                  </a:lnTo>
                  <a:lnTo>
                    <a:pt x="1078" y="214"/>
                  </a:lnTo>
                  <a:lnTo>
                    <a:pt x="1072" y="210"/>
                  </a:lnTo>
                  <a:lnTo>
                    <a:pt x="1064" y="206"/>
                  </a:lnTo>
                  <a:lnTo>
                    <a:pt x="1064" y="206"/>
                  </a:lnTo>
                  <a:lnTo>
                    <a:pt x="1060" y="202"/>
                  </a:lnTo>
                  <a:lnTo>
                    <a:pt x="1056" y="200"/>
                  </a:lnTo>
                  <a:lnTo>
                    <a:pt x="1056" y="200"/>
                  </a:lnTo>
                  <a:lnTo>
                    <a:pt x="1050" y="202"/>
                  </a:lnTo>
                  <a:lnTo>
                    <a:pt x="1050" y="202"/>
                  </a:lnTo>
                  <a:lnTo>
                    <a:pt x="1048" y="206"/>
                  </a:lnTo>
                  <a:lnTo>
                    <a:pt x="1046" y="210"/>
                  </a:lnTo>
                  <a:lnTo>
                    <a:pt x="1048" y="218"/>
                  </a:lnTo>
                  <a:lnTo>
                    <a:pt x="1048" y="218"/>
                  </a:lnTo>
                  <a:lnTo>
                    <a:pt x="1050" y="224"/>
                  </a:lnTo>
                  <a:lnTo>
                    <a:pt x="1046" y="230"/>
                  </a:lnTo>
                  <a:lnTo>
                    <a:pt x="1046" y="230"/>
                  </a:lnTo>
                  <a:lnTo>
                    <a:pt x="1038" y="236"/>
                  </a:lnTo>
                  <a:lnTo>
                    <a:pt x="1038" y="240"/>
                  </a:lnTo>
                  <a:lnTo>
                    <a:pt x="1038" y="244"/>
                  </a:lnTo>
                  <a:lnTo>
                    <a:pt x="1038" y="244"/>
                  </a:lnTo>
                  <a:lnTo>
                    <a:pt x="1040" y="250"/>
                  </a:lnTo>
                  <a:lnTo>
                    <a:pt x="1042" y="258"/>
                  </a:lnTo>
                  <a:lnTo>
                    <a:pt x="1042" y="258"/>
                  </a:lnTo>
                  <a:lnTo>
                    <a:pt x="1034" y="258"/>
                  </a:lnTo>
                  <a:lnTo>
                    <a:pt x="1034" y="258"/>
                  </a:lnTo>
                  <a:lnTo>
                    <a:pt x="1026" y="256"/>
                  </a:lnTo>
                  <a:lnTo>
                    <a:pt x="1026" y="256"/>
                  </a:lnTo>
                  <a:lnTo>
                    <a:pt x="1018" y="256"/>
                  </a:lnTo>
                  <a:lnTo>
                    <a:pt x="1018" y="256"/>
                  </a:lnTo>
                  <a:lnTo>
                    <a:pt x="1014" y="256"/>
                  </a:lnTo>
                  <a:lnTo>
                    <a:pt x="1014" y="256"/>
                  </a:lnTo>
                  <a:lnTo>
                    <a:pt x="1008" y="258"/>
                  </a:lnTo>
                  <a:lnTo>
                    <a:pt x="1002" y="260"/>
                  </a:lnTo>
                  <a:lnTo>
                    <a:pt x="996" y="264"/>
                  </a:lnTo>
                  <a:lnTo>
                    <a:pt x="990" y="266"/>
                  </a:lnTo>
                  <a:lnTo>
                    <a:pt x="990" y="266"/>
                  </a:lnTo>
                  <a:lnTo>
                    <a:pt x="976" y="266"/>
                  </a:lnTo>
                  <a:lnTo>
                    <a:pt x="974" y="266"/>
                  </a:lnTo>
                  <a:lnTo>
                    <a:pt x="972" y="268"/>
                  </a:lnTo>
                  <a:lnTo>
                    <a:pt x="972" y="270"/>
                  </a:lnTo>
                  <a:lnTo>
                    <a:pt x="974" y="274"/>
                  </a:lnTo>
                  <a:lnTo>
                    <a:pt x="974" y="274"/>
                  </a:lnTo>
                  <a:lnTo>
                    <a:pt x="978" y="280"/>
                  </a:lnTo>
                  <a:lnTo>
                    <a:pt x="984" y="282"/>
                  </a:lnTo>
                  <a:lnTo>
                    <a:pt x="988" y="288"/>
                  </a:lnTo>
                  <a:lnTo>
                    <a:pt x="990" y="290"/>
                  </a:lnTo>
                  <a:lnTo>
                    <a:pt x="988" y="294"/>
                  </a:lnTo>
                  <a:lnTo>
                    <a:pt x="988" y="294"/>
                  </a:lnTo>
                  <a:lnTo>
                    <a:pt x="986" y="294"/>
                  </a:lnTo>
                  <a:lnTo>
                    <a:pt x="986" y="294"/>
                  </a:lnTo>
                  <a:lnTo>
                    <a:pt x="982" y="292"/>
                  </a:lnTo>
                  <a:lnTo>
                    <a:pt x="978" y="290"/>
                  </a:lnTo>
                  <a:lnTo>
                    <a:pt x="978" y="290"/>
                  </a:lnTo>
                  <a:lnTo>
                    <a:pt x="974" y="288"/>
                  </a:lnTo>
                  <a:lnTo>
                    <a:pt x="970" y="288"/>
                  </a:lnTo>
                  <a:lnTo>
                    <a:pt x="970" y="288"/>
                  </a:lnTo>
                  <a:lnTo>
                    <a:pt x="964" y="288"/>
                  </a:lnTo>
                  <a:lnTo>
                    <a:pt x="964" y="288"/>
                  </a:lnTo>
                  <a:lnTo>
                    <a:pt x="956" y="280"/>
                  </a:lnTo>
                  <a:lnTo>
                    <a:pt x="952" y="278"/>
                  </a:lnTo>
                  <a:lnTo>
                    <a:pt x="948" y="276"/>
                  </a:lnTo>
                  <a:lnTo>
                    <a:pt x="948" y="276"/>
                  </a:lnTo>
                  <a:lnTo>
                    <a:pt x="944" y="276"/>
                  </a:lnTo>
                  <a:lnTo>
                    <a:pt x="944" y="276"/>
                  </a:lnTo>
                  <a:lnTo>
                    <a:pt x="940" y="280"/>
                  </a:lnTo>
                  <a:lnTo>
                    <a:pt x="938" y="284"/>
                  </a:lnTo>
                  <a:lnTo>
                    <a:pt x="938" y="288"/>
                  </a:lnTo>
                  <a:lnTo>
                    <a:pt x="942" y="292"/>
                  </a:lnTo>
                  <a:lnTo>
                    <a:pt x="942" y="292"/>
                  </a:lnTo>
                  <a:lnTo>
                    <a:pt x="946" y="294"/>
                  </a:lnTo>
                  <a:lnTo>
                    <a:pt x="952" y="298"/>
                  </a:lnTo>
                  <a:lnTo>
                    <a:pt x="954" y="300"/>
                  </a:lnTo>
                  <a:lnTo>
                    <a:pt x="954" y="302"/>
                  </a:lnTo>
                  <a:lnTo>
                    <a:pt x="954" y="304"/>
                  </a:lnTo>
                  <a:lnTo>
                    <a:pt x="950" y="306"/>
                  </a:lnTo>
                  <a:lnTo>
                    <a:pt x="950" y="306"/>
                  </a:lnTo>
                  <a:lnTo>
                    <a:pt x="944" y="306"/>
                  </a:lnTo>
                  <a:lnTo>
                    <a:pt x="944" y="306"/>
                  </a:lnTo>
                  <a:lnTo>
                    <a:pt x="936" y="304"/>
                  </a:lnTo>
                  <a:lnTo>
                    <a:pt x="930" y="300"/>
                  </a:lnTo>
                  <a:lnTo>
                    <a:pt x="930" y="300"/>
                  </a:lnTo>
                  <a:lnTo>
                    <a:pt x="922" y="294"/>
                  </a:lnTo>
                  <a:lnTo>
                    <a:pt x="914" y="290"/>
                  </a:lnTo>
                  <a:lnTo>
                    <a:pt x="914" y="290"/>
                  </a:lnTo>
                  <a:lnTo>
                    <a:pt x="914" y="286"/>
                  </a:lnTo>
                  <a:lnTo>
                    <a:pt x="914" y="284"/>
                  </a:lnTo>
                  <a:lnTo>
                    <a:pt x="918" y="276"/>
                  </a:lnTo>
                  <a:lnTo>
                    <a:pt x="920" y="270"/>
                  </a:lnTo>
                  <a:lnTo>
                    <a:pt x="920" y="262"/>
                  </a:lnTo>
                  <a:lnTo>
                    <a:pt x="920" y="262"/>
                  </a:lnTo>
                  <a:lnTo>
                    <a:pt x="918" y="260"/>
                  </a:lnTo>
                  <a:lnTo>
                    <a:pt x="914" y="256"/>
                  </a:lnTo>
                  <a:lnTo>
                    <a:pt x="904" y="252"/>
                  </a:lnTo>
                  <a:lnTo>
                    <a:pt x="904" y="252"/>
                  </a:lnTo>
                  <a:lnTo>
                    <a:pt x="900" y="250"/>
                  </a:lnTo>
                  <a:lnTo>
                    <a:pt x="898" y="246"/>
                  </a:lnTo>
                  <a:lnTo>
                    <a:pt x="896" y="240"/>
                  </a:lnTo>
                  <a:lnTo>
                    <a:pt x="898" y="236"/>
                  </a:lnTo>
                  <a:lnTo>
                    <a:pt x="898" y="236"/>
                  </a:lnTo>
                  <a:lnTo>
                    <a:pt x="902" y="234"/>
                  </a:lnTo>
                  <a:lnTo>
                    <a:pt x="906" y="234"/>
                  </a:lnTo>
                  <a:lnTo>
                    <a:pt x="906" y="234"/>
                  </a:lnTo>
                  <a:lnTo>
                    <a:pt x="906" y="234"/>
                  </a:lnTo>
                  <a:lnTo>
                    <a:pt x="906" y="234"/>
                  </a:lnTo>
                  <a:lnTo>
                    <a:pt x="910" y="242"/>
                  </a:lnTo>
                  <a:lnTo>
                    <a:pt x="918" y="250"/>
                  </a:lnTo>
                  <a:lnTo>
                    <a:pt x="918" y="250"/>
                  </a:lnTo>
                  <a:lnTo>
                    <a:pt x="922" y="252"/>
                  </a:lnTo>
                  <a:lnTo>
                    <a:pt x="926" y="252"/>
                  </a:lnTo>
                  <a:lnTo>
                    <a:pt x="926" y="252"/>
                  </a:lnTo>
                  <a:lnTo>
                    <a:pt x="930" y="252"/>
                  </a:lnTo>
                  <a:lnTo>
                    <a:pt x="930" y="252"/>
                  </a:lnTo>
                  <a:lnTo>
                    <a:pt x="936" y="252"/>
                  </a:lnTo>
                  <a:lnTo>
                    <a:pt x="936" y="252"/>
                  </a:lnTo>
                  <a:lnTo>
                    <a:pt x="938" y="252"/>
                  </a:lnTo>
                  <a:lnTo>
                    <a:pt x="938" y="252"/>
                  </a:lnTo>
                  <a:lnTo>
                    <a:pt x="944" y="254"/>
                  </a:lnTo>
                  <a:lnTo>
                    <a:pt x="948" y="256"/>
                  </a:lnTo>
                  <a:lnTo>
                    <a:pt x="952" y="260"/>
                  </a:lnTo>
                  <a:lnTo>
                    <a:pt x="956" y="262"/>
                  </a:lnTo>
                  <a:lnTo>
                    <a:pt x="956" y="262"/>
                  </a:lnTo>
                  <a:lnTo>
                    <a:pt x="962" y="262"/>
                  </a:lnTo>
                  <a:lnTo>
                    <a:pt x="962" y="262"/>
                  </a:lnTo>
                  <a:lnTo>
                    <a:pt x="970" y="262"/>
                  </a:lnTo>
                  <a:lnTo>
                    <a:pt x="980" y="260"/>
                  </a:lnTo>
                  <a:lnTo>
                    <a:pt x="990" y="256"/>
                  </a:lnTo>
                  <a:lnTo>
                    <a:pt x="998" y="252"/>
                  </a:lnTo>
                  <a:lnTo>
                    <a:pt x="1006" y="248"/>
                  </a:lnTo>
                  <a:lnTo>
                    <a:pt x="1010" y="242"/>
                  </a:lnTo>
                  <a:lnTo>
                    <a:pt x="1010" y="236"/>
                  </a:lnTo>
                  <a:lnTo>
                    <a:pt x="1006" y="230"/>
                  </a:lnTo>
                  <a:lnTo>
                    <a:pt x="1006" y="230"/>
                  </a:lnTo>
                  <a:lnTo>
                    <a:pt x="996" y="220"/>
                  </a:lnTo>
                  <a:lnTo>
                    <a:pt x="992" y="216"/>
                  </a:lnTo>
                  <a:lnTo>
                    <a:pt x="990" y="208"/>
                  </a:lnTo>
                  <a:lnTo>
                    <a:pt x="990" y="208"/>
                  </a:lnTo>
                  <a:lnTo>
                    <a:pt x="972" y="206"/>
                  </a:lnTo>
                  <a:lnTo>
                    <a:pt x="962" y="202"/>
                  </a:lnTo>
                  <a:lnTo>
                    <a:pt x="956" y="198"/>
                  </a:lnTo>
                  <a:lnTo>
                    <a:pt x="956" y="198"/>
                  </a:lnTo>
                  <a:lnTo>
                    <a:pt x="952" y="192"/>
                  </a:lnTo>
                  <a:lnTo>
                    <a:pt x="950" y="186"/>
                  </a:lnTo>
                  <a:lnTo>
                    <a:pt x="946" y="182"/>
                  </a:lnTo>
                  <a:lnTo>
                    <a:pt x="942" y="180"/>
                  </a:lnTo>
                  <a:lnTo>
                    <a:pt x="942" y="180"/>
                  </a:lnTo>
                  <a:lnTo>
                    <a:pt x="934" y="182"/>
                  </a:lnTo>
                  <a:lnTo>
                    <a:pt x="934" y="182"/>
                  </a:lnTo>
                  <a:lnTo>
                    <a:pt x="924" y="184"/>
                  </a:lnTo>
                  <a:lnTo>
                    <a:pt x="912" y="186"/>
                  </a:lnTo>
                  <a:lnTo>
                    <a:pt x="912" y="186"/>
                  </a:lnTo>
                  <a:lnTo>
                    <a:pt x="906" y="184"/>
                  </a:lnTo>
                  <a:lnTo>
                    <a:pt x="904" y="182"/>
                  </a:lnTo>
                  <a:lnTo>
                    <a:pt x="902" y="178"/>
                  </a:lnTo>
                  <a:lnTo>
                    <a:pt x="902" y="178"/>
                  </a:lnTo>
                  <a:lnTo>
                    <a:pt x="904" y="172"/>
                  </a:lnTo>
                  <a:lnTo>
                    <a:pt x="904" y="168"/>
                  </a:lnTo>
                  <a:lnTo>
                    <a:pt x="904" y="166"/>
                  </a:lnTo>
                  <a:lnTo>
                    <a:pt x="900" y="162"/>
                  </a:lnTo>
                  <a:lnTo>
                    <a:pt x="900" y="162"/>
                  </a:lnTo>
                  <a:lnTo>
                    <a:pt x="890" y="158"/>
                  </a:lnTo>
                  <a:lnTo>
                    <a:pt x="880" y="154"/>
                  </a:lnTo>
                  <a:lnTo>
                    <a:pt x="880" y="154"/>
                  </a:lnTo>
                  <a:lnTo>
                    <a:pt x="876" y="150"/>
                  </a:lnTo>
                  <a:lnTo>
                    <a:pt x="872" y="146"/>
                  </a:lnTo>
                  <a:lnTo>
                    <a:pt x="868" y="142"/>
                  </a:lnTo>
                  <a:lnTo>
                    <a:pt x="862" y="138"/>
                  </a:lnTo>
                  <a:lnTo>
                    <a:pt x="862" y="138"/>
                  </a:lnTo>
                  <a:lnTo>
                    <a:pt x="856" y="136"/>
                  </a:lnTo>
                  <a:lnTo>
                    <a:pt x="856" y="136"/>
                  </a:lnTo>
                  <a:lnTo>
                    <a:pt x="846" y="138"/>
                  </a:lnTo>
                  <a:lnTo>
                    <a:pt x="836" y="142"/>
                  </a:lnTo>
                  <a:lnTo>
                    <a:pt x="826" y="144"/>
                  </a:lnTo>
                  <a:lnTo>
                    <a:pt x="818" y="146"/>
                  </a:lnTo>
                  <a:lnTo>
                    <a:pt x="818" y="146"/>
                  </a:lnTo>
                  <a:lnTo>
                    <a:pt x="818" y="146"/>
                  </a:lnTo>
                  <a:lnTo>
                    <a:pt x="818" y="146"/>
                  </a:lnTo>
                  <a:lnTo>
                    <a:pt x="814" y="146"/>
                  </a:lnTo>
                  <a:lnTo>
                    <a:pt x="812" y="144"/>
                  </a:lnTo>
                  <a:lnTo>
                    <a:pt x="810" y="142"/>
                  </a:lnTo>
                  <a:lnTo>
                    <a:pt x="806" y="142"/>
                  </a:lnTo>
                  <a:lnTo>
                    <a:pt x="806" y="142"/>
                  </a:lnTo>
                  <a:lnTo>
                    <a:pt x="806" y="142"/>
                  </a:lnTo>
                  <a:lnTo>
                    <a:pt x="806" y="142"/>
                  </a:lnTo>
                  <a:lnTo>
                    <a:pt x="800" y="142"/>
                  </a:lnTo>
                  <a:lnTo>
                    <a:pt x="796" y="144"/>
                  </a:lnTo>
                  <a:lnTo>
                    <a:pt x="786" y="150"/>
                  </a:lnTo>
                  <a:lnTo>
                    <a:pt x="778" y="158"/>
                  </a:lnTo>
                  <a:lnTo>
                    <a:pt x="768" y="164"/>
                  </a:lnTo>
                  <a:lnTo>
                    <a:pt x="768" y="164"/>
                  </a:lnTo>
                  <a:lnTo>
                    <a:pt x="752" y="168"/>
                  </a:lnTo>
                  <a:lnTo>
                    <a:pt x="738" y="170"/>
                  </a:lnTo>
                  <a:lnTo>
                    <a:pt x="738" y="170"/>
                  </a:lnTo>
                  <a:lnTo>
                    <a:pt x="736" y="170"/>
                  </a:lnTo>
                  <a:lnTo>
                    <a:pt x="736" y="170"/>
                  </a:lnTo>
                  <a:lnTo>
                    <a:pt x="732" y="170"/>
                  </a:lnTo>
                  <a:lnTo>
                    <a:pt x="728" y="168"/>
                  </a:lnTo>
                  <a:lnTo>
                    <a:pt x="728" y="168"/>
                  </a:lnTo>
                  <a:lnTo>
                    <a:pt x="718" y="166"/>
                  </a:lnTo>
                  <a:lnTo>
                    <a:pt x="718" y="166"/>
                  </a:lnTo>
                  <a:lnTo>
                    <a:pt x="716" y="166"/>
                  </a:lnTo>
                  <a:lnTo>
                    <a:pt x="716" y="166"/>
                  </a:lnTo>
                  <a:lnTo>
                    <a:pt x="710" y="168"/>
                  </a:lnTo>
                  <a:lnTo>
                    <a:pt x="706" y="174"/>
                  </a:lnTo>
                  <a:lnTo>
                    <a:pt x="704" y="178"/>
                  </a:lnTo>
                  <a:lnTo>
                    <a:pt x="700" y="182"/>
                  </a:lnTo>
                  <a:lnTo>
                    <a:pt x="700" y="182"/>
                  </a:lnTo>
                  <a:lnTo>
                    <a:pt x="694" y="186"/>
                  </a:lnTo>
                  <a:lnTo>
                    <a:pt x="688" y="186"/>
                  </a:lnTo>
                  <a:lnTo>
                    <a:pt x="688" y="186"/>
                  </a:lnTo>
                  <a:lnTo>
                    <a:pt x="684" y="186"/>
                  </a:lnTo>
                  <a:lnTo>
                    <a:pt x="684" y="186"/>
                  </a:lnTo>
                  <a:lnTo>
                    <a:pt x="678" y="184"/>
                  </a:lnTo>
                  <a:lnTo>
                    <a:pt x="678" y="184"/>
                  </a:lnTo>
                  <a:lnTo>
                    <a:pt x="674" y="184"/>
                  </a:lnTo>
                  <a:lnTo>
                    <a:pt x="674" y="184"/>
                  </a:lnTo>
                  <a:lnTo>
                    <a:pt x="672" y="198"/>
                  </a:lnTo>
                  <a:lnTo>
                    <a:pt x="670" y="210"/>
                  </a:lnTo>
                  <a:lnTo>
                    <a:pt x="666" y="216"/>
                  </a:lnTo>
                  <a:lnTo>
                    <a:pt x="662" y="220"/>
                  </a:lnTo>
                  <a:lnTo>
                    <a:pt x="656" y="224"/>
                  </a:lnTo>
                  <a:lnTo>
                    <a:pt x="648" y="224"/>
                  </a:lnTo>
                  <a:lnTo>
                    <a:pt x="648" y="224"/>
                  </a:lnTo>
                  <a:lnTo>
                    <a:pt x="646" y="224"/>
                  </a:lnTo>
                  <a:lnTo>
                    <a:pt x="646" y="224"/>
                  </a:lnTo>
                  <a:lnTo>
                    <a:pt x="642" y="234"/>
                  </a:lnTo>
                  <a:lnTo>
                    <a:pt x="640" y="238"/>
                  </a:lnTo>
                  <a:lnTo>
                    <a:pt x="636" y="244"/>
                  </a:lnTo>
                  <a:lnTo>
                    <a:pt x="636" y="244"/>
                  </a:lnTo>
                  <a:lnTo>
                    <a:pt x="620" y="256"/>
                  </a:lnTo>
                  <a:lnTo>
                    <a:pt x="604" y="268"/>
                  </a:lnTo>
                  <a:lnTo>
                    <a:pt x="604" y="268"/>
                  </a:lnTo>
                  <a:lnTo>
                    <a:pt x="578" y="284"/>
                  </a:lnTo>
                  <a:lnTo>
                    <a:pt x="554" y="300"/>
                  </a:lnTo>
                  <a:lnTo>
                    <a:pt x="554" y="300"/>
                  </a:lnTo>
                  <a:lnTo>
                    <a:pt x="542" y="308"/>
                  </a:lnTo>
                  <a:lnTo>
                    <a:pt x="528" y="314"/>
                  </a:lnTo>
                  <a:lnTo>
                    <a:pt x="514" y="322"/>
                  </a:lnTo>
                  <a:lnTo>
                    <a:pt x="510" y="326"/>
                  </a:lnTo>
                  <a:lnTo>
                    <a:pt x="508" y="330"/>
                  </a:lnTo>
                  <a:lnTo>
                    <a:pt x="508" y="330"/>
                  </a:lnTo>
                  <a:lnTo>
                    <a:pt x="506" y="336"/>
                  </a:lnTo>
                  <a:lnTo>
                    <a:pt x="506" y="342"/>
                  </a:lnTo>
                  <a:lnTo>
                    <a:pt x="508" y="346"/>
                  </a:lnTo>
                  <a:lnTo>
                    <a:pt x="508" y="352"/>
                  </a:lnTo>
                  <a:lnTo>
                    <a:pt x="508" y="352"/>
                  </a:lnTo>
                  <a:lnTo>
                    <a:pt x="504" y="358"/>
                  </a:lnTo>
                  <a:lnTo>
                    <a:pt x="502" y="364"/>
                  </a:lnTo>
                  <a:lnTo>
                    <a:pt x="498" y="368"/>
                  </a:lnTo>
                  <a:lnTo>
                    <a:pt x="496" y="374"/>
                  </a:lnTo>
                  <a:lnTo>
                    <a:pt x="496" y="374"/>
                  </a:lnTo>
                  <a:lnTo>
                    <a:pt x="498" y="378"/>
                  </a:lnTo>
                  <a:lnTo>
                    <a:pt x="502" y="380"/>
                  </a:lnTo>
                  <a:lnTo>
                    <a:pt x="506" y="384"/>
                  </a:lnTo>
                  <a:lnTo>
                    <a:pt x="508" y="388"/>
                  </a:lnTo>
                  <a:lnTo>
                    <a:pt x="508" y="388"/>
                  </a:lnTo>
                  <a:lnTo>
                    <a:pt x="506" y="392"/>
                  </a:lnTo>
                  <a:lnTo>
                    <a:pt x="504" y="398"/>
                  </a:lnTo>
                  <a:lnTo>
                    <a:pt x="502" y="402"/>
                  </a:lnTo>
                  <a:lnTo>
                    <a:pt x="502" y="408"/>
                  </a:lnTo>
                  <a:lnTo>
                    <a:pt x="502" y="408"/>
                  </a:lnTo>
                  <a:lnTo>
                    <a:pt x="506" y="412"/>
                  </a:lnTo>
                  <a:lnTo>
                    <a:pt x="510" y="418"/>
                  </a:lnTo>
                  <a:lnTo>
                    <a:pt x="514" y="420"/>
                  </a:lnTo>
                  <a:lnTo>
                    <a:pt x="520" y="422"/>
                  </a:lnTo>
                  <a:lnTo>
                    <a:pt x="520" y="422"/>
                  </a:lnTo>
                  <a:lnTo>
                    <a:pt x="520" y="422"/>
                  </a:lnTo>
                  <a:lnTo>
                    <a:pt x="520" y="422"/>
                  </a:lnTo>
                  <a:lnTo>
                    <a:pt x="528" y="420"/>
                  </a:lnTo>
                  <a:lnTo>
                    <a:pt x="536" y="416"/>
                  </a:lnTo>
                  <a:lnTo>
                    <a:pt x="550" y="406"/>
                  </a:lnTo>
                  <a:lnTo>
                    <a:pt x="550" y="406"/>
                  </a:lnTo>
                  <a:lnTo>
                    <a:pt x="560" y="398"/>
                  </a:lnTo>
                  <a:lnTo>
                    <a:pt x="566" y="394"/>
                  </a:lnTo>
                  <a:lnTo>
                    <a:pt x="572" y="392"/>
                  </a:lnTo>
                  <a:lnTo>
                    <a:pt x="572" y="392"/>
                  </a:lnTo>
                  <a:lnTo>
                    <a:pt x="574" y="392"/>
                  </a:lnTo>
                  <a:lnTo>
                    <a:pt x="574" y="392"/>
                  </a:lnTo>
                  <a:lnTo>
                    <a:pt x="578" y="396"/>
                  </a:lnTo>
                  <a:lnTo>
                    <a:pt x="578" y="400"/>
                  </a:lnTo>
                  <a:lnTo>
                    <a:pt x="578" y="406"/>
                  </a:lnTo>
                  <a:lnTo>
                    <a:pt x="576" y="410"/>
                  </a:lnTo>
                  <a:lnTo>
                    <a:pt x="576" y="410"/>
                  </a:lnTo>
                  <a:lnTo>
                    <a:pt x="570" y="414"/>
                  </a:lnTo>
                  <a:lnTo>
                    <a:pt x="568" y="416"/>
                  </a:lnTo>
                  <a:lnTo>
                    <a:pt x="570" y="420"/>
                  </a:lnTo>
                  <a:lnTo>
                    <a:pt x="570" y="420"/>
                  </a:lnTo>
                  <a:lnTo>
                    <a:pt x="570" y="422"/>
                  </a:lnTo>
                  <a:lnTo>
                    <a:pt x="574" y="424"/>
                  </a:lnTo>
                  <a:lnTo>
                    <a:pt x="578" y="426"/>
                  </a:lnTo>
                  <a:lnTo>
                    <a:pt x="578" y="426"/>
                  </a:lnTo>
                  <a:lnTo>
                    <a:pt x="582" y="430"/>
                  </a:lnTo>
                  <a:lnTo>
                    <a:pt x="584" y="434"/>
                  </a:lnTo>
                  <a:lnTo>
                    <a:pt x="582" y="438"/>
                  </a:lnTo>
                  <a:lnTo>
                    <a:pt x="582" y="444"/>
                  </a:lnTo>
                  <a:lnTo>
                    <a:pt x="582" y="444"/>
                  </a:lnTo>
                  <a:lnTo>
                    <a:pt x="586" y="446"/>
                  </a:lnTo>
                  <a:lnTo>
                    <a:pt x="588" y="450"/>
                  </a:lnTo>
                  <a:lnTo>
                    <a:pt x="588" y="450"/>
                  </a:lnTo>
                  <a:lnTo>
                    <a:pt x="588" y="456"/>
                  </a:lnTo>
                  <a:lnTo>
                    <a:pt x="586" y="462"/>
                  </a:lnTo>
                  <a:lnTo>
                    <a:pt x="586" y="462"/>
                  </a:lnTo>
                  <a:lnTo>
                    <a:pt x="588" y="468"/>
                  </a:lnTo>
                  <a:lnTo>
                    <a:pt x="588" y="470"/>
                  </a:lnTo>
                  <a:lnTo>
                    <a:pt x="592" y="470"/>
                  </a:lnTo>
                  <a:lnTo>
                    <a:pt x="592" y="470"/>
                  </a:lnTo>
                  <a:lnTo>
                    <a:pt x="600" y="468"/>
                  </a:lnTo>
                  <a:lnTo>
                    <a:pt x="600" y="468"/>
                  </a:lnTo>
                  <a:lnTo>
                    <a:pt x="606" y="466"/>
                  </a:lnTo>
                  <a:lnTo>
                    <a:pt x="610" y="464"/>
                  </a:lnTo>
                  <a:lnTo>
                    <a:pt x="616" y="456"/>
                  </a:lnTo>
                  <a:lnTo>
                    <a:pt x="616" y="456"/>
                  </a:lnTo>
                  <a:lnTo>
                    <a:pt x="622" y="454"/>
                  </a:lnTo>
                  <a:lnTo>
                    <a:pt x="626" y="452"/>
                  </a:lnTo>
                  <a:lnTo>
                    <a:pt x="636" y="450"/>
                  </a:lnTo>
                  <a:lnTo>
                    <a:pt x="636" y="450"/>
                  </a:lnTo>
                  <a:lnTo>
                    <a:pt x="642" y="448"/>
                  </a:lnTo>
                  <a:lnTo>
                    <a:pt x="644" y="444"/>
                  </a:lnTo>
                  <a:lnTo>
                    <a:pt x="644" y="440"/>
                  </a:lnTo>
                  <a:lnTo>
                    <a:pt x="644" y="434"/>
                  </a:lnTo>
                  <a:lnTo>
                    <a:pt x="642" y="424"/>
                  </a:lnTo>
                  <a:lnTo>
                    <a:pt x="644" y="418"/>
                  </a:lnTo>
                  <a:lnTo>
                    <a:pt x="646" y="414"/>
                  </a:lnTo>
                  <a:lnTo>
                    <a:pt x="646" y="414"/>
                  </a:lnTo>
                  <a:lnTo>
                    <a:pt x="650" y="410"/>
                  </a:lnTo>
                  <a:lnTo>
                    <a:pt x="656" y="406"/>
                  </a:lnTo>
                  <a:lnTo>
                    <a:pt x="666" y="400"/>
                  </a:lnTo>
                  <a:lnTo>
                    <a:pt x="668" y="396"/>
                  </a:lnTo>
                  <a:lnTo>
                    <a:pt x="670" y="394"/>
                  </a:lnTo>
                  <a:lnTo>
                    <a:pt x="666" y="390"/>
                  </a:lnTo>
                  <a:lnTo>
                    <a:pt x="658" y="386"/>
                  </a:lnTo>
                  <a:lnTo>
                    <a:pt x="658" y="386"/>
                  </a:lnTo>
                  <a:lnTo>
                    <a:pt x="662" y="382"/>
                  </a:lnTo>
                  <a:lnTo>
                    <a:pt x="666" y="382"/>
                  </a:lnTo>
                  <a:lnTo>
                    <a:pt x="666" y="382"/>
                  </a:lnTo>
                  <a:lnTo>
                    <a:pt x="672" y="382"/>
                  </a:lnTo>
                  <a:lnTo>
                    <a:pt x="672" y="382"/>
                  </a:lnTo>
                  <a:lnTo>
                    <a:pt x="678" y="384"/>
                  </a:lnTo>
                  <a:lnTo>
                    <a:pt x="678" y="384"/>
                  </a:lnTo>
                  <a:lnTo>
                    <a:pt x="682" y="382"/>
                  </a:lnTo>
                  <a:lnTo>
                    <a:pt x="686" y="380"/>
                  </a:lnTo>
                  <a:lnTo>
                    <a:pt x="686" y="380"/>
                  </a:lnTo>
                  <a:lnTo>
                    <a:pt x="686" y="378"/>
                  </a:lnTo>
                  <a:lnTo>
                    <a:pt x="686" y="374"/>
                  </a:lnTo>
                  <a:lnTo>
                    <a:pt x="682" y="370"/>
                  </a:lnTo>
                  <a:lnTo>
                    <a:pt x="670" y="362"/>
                  </a:lnTo>
                  <a:lnTo>
                    <a:pt x="670" y="362"/>
                  </a:lnTo>
                  <a:lnTo>
                    <a:pt x="666" y="358"/>
                  </a:lnTo>
                  <a:lnTo>
                    <a:pt x="664" y="354"/>
                  </a:lnTo>
                  <a:lnTo>
                    <a:pt x="664" y="348"/>
                  </a:lnTo>
                  <a:lnTo>
                    <a:pt x="668" y="342"/>
                  </a:lnTo>
                  <a:lnTo>
                    <a:pt x="668" y="342"/>
                  </a:lnTo>
                  <a:lnTo>
                    <a:pt x="674" y="330"/>
                  </a:lnTo>
                  <a:lnTo>
                    <a:pt x="678" y="318"/>
                  </a:lnTo>
                  <a:lnTo>
                    <a:pt x="678" y="318"/>
                  </a:lnTo>
                  <a:lnTo>
                    <a:pt x="692" y="314"/>
                  </a:lnTo>
                  <a:lnTo>
                    <a:pt x="704" y="310"/>
                  </a:lnTo>
                  <a:lnTo>
                    <a:pt x="704" y="310"/>
                  </a:lnTo>
                  <a:lnTo>
                    <a:pt x="712" y="308"/>
                  </a:lnTo>
                  <a:lnTo>
                    <a:pt x="716" y="304"/>
                  </a:lnTo>
                  <a:lnTo>
                    <a:pt x="722" y="294"/>
                  </a:lnTo>
                  <a:lnTo>
                    <a:pt x="722" y="294"/>
                  </a:lnTo>
                  <a:lnTo>
                    <a:pt x="736" y="276"/>
                  </a:lnTo>
                  <a:lnTo>
                    <a:pt x="754" y="260"/>
                  </a:lnTo>
                  <a:lnTo>
                    <a:pt x="754" y="260"/>
                  </a:lnTo>
                  <a:lnTo>
                    <a:pt x="762" y="258"/>
                  </a:lnTo>
                  <a:lnTo>
                    <a:pt x="770" y="256"/>
                  </a:lnTo>
                  <a:lnTo>
                    <a:pt x="770" y="256"/>
                  </a:lnTo>
                  <a:lnTo>
                    <a:pt x="778" y="258"/>
                  </a:lnTo>
                  <a:lnTo>
                    <a:pt x="784" y="262"/>
                  </a:lnTo>
                  <a:lnTo>
                    <a:pt x="786" y="266"/>
                  </a:lnTo>
                  <a:lnTo>
                    <a:pt x="786" y="270"/>
                  </a:lnTo>
                  <a:lnTo>
                    <a:pt x="786" y="274"/>
                  </a:lnTo>
                  <a:lnTo>
                    <a:pt x="786" y="274"/>
                  </a:lnTo>
                  <a:lnTo>
                    <a:pt x="780" y="280"/>
                  </a:lnTo>
                  <a:lnTo>
                    <a:pt x="774" y="286"/>
                  </a:lnTo>
                  <a:lnTo>
                    <a:pt x="758" y="294"/>
                  </a:lnTo>
                  <a:lnTo>
                    <a:pt x="742" y="302"/>
                  </a:lnTo>
                  <a:lnTo>
                    <a:pt x="734" y="306"/>
                  </a:lnTo>
                  <a:lnTo>
                    <a:pt x="728" y="312"/>
                  </a:lnTo>
                  <a:lnTo>
                    <a:pt x="728" y="312"/>
                  </a:lnTo>
                  <a:lnTo>
                    <a:pt x="726" y="316"/>
                  </a:lnTo>
                  <a:lnTo>
                    <a:pt x="724" y="322"/>
                  </a:lnTo>
                  <a:lnTo>
                    <a:pt x="724" y="334"/>
                  </a:lnTo>
                  <a:lnTo>
                    <a:pt x="724" y="334"/>
                  </a:lnTo>
                  <a:lnTo>
                    <a:pt x="722" y="346"/>
                  </a:lnTo>
                  <a:lnTo>
                    <a:pt x="718" y="356"/>
                  </a:lnTo>
                  <a:lnTo>
                    <a:pt x="718" y="356"/>
                  </a:lnTo>
                  <a:lnTo>
                    <a:pt x="714" y="366"/>
                  </a:lnTo>
                  <a:lnTo>
                    <a:pt x="712" y="372"/>
                  </a:lnTo>
                  <a:lnTo>
                    <a:pt x="714" y="376"/>
                  </a:lnTo>
                  <a:lnTo>
                    <a:pt x="714" y="376"/>
                  </a:lnTo>
                  <a:lnTo>
                    <a:pt x="720" y="378"/>
                  </a:lnTo>
                  <a:lnTo>
                    <a:pt x="726" y="380"/>
                  </a:lnTo>
                  <a:lnTo>
                    <a:pt x="738" y="382"/>
                  </a:lnTo>
                  <a:lnTo>
                    <a:pt x="738" y="382"/>
                  </a:lnTo>
                  <a:lnTo>
                    <a:pt x="748" y="384"/>
                  </a:lnTo>
                  <a:lnTo>
                    <a:pt x="748" y="384"/>
                  </a:lnTo>
                  <a:lnTo>
                    <a:pt x="752" y="384"/>
                  </a:lnTo>
                  <a:lnTo>
                    <a:pt x="758" y="382"/>
                  </a:lnTo>
                  <a:lnTo>
                    <a:pt x="758" y="382"/>
                  </a:lnTo>
                  <a:lnTo>
                    <a:pt x="770" y="376"/>
                  </a:lnTo>
                  <a:lnTo>
                    <a:pt x="782" y="372"/>
                  </a:lnTo>
                  <a:lnTo>
                    <a:pt x="782" y="372"/>
                  </a:lnTo>
                  <a:lnTo>
                    <a:pt x="790" y="370"/>
                  </a:lnTo>
                  <a:lnTo>
                    <a:pt x="798" y="368"/>
                  </a:lnTo>
                  <a:lnTo>
                    <a:pt x="798" y="368"/>
                  </a:lnTo>
                  <a:lnTo>
                    <a:pt x="804" y="370"/>
                  </a:lnTo>
                  <a:lnTo>
                    <a:pt x="806" y="370"/>
                  </a:lnTo>
                  <a:lnTo>
                    <a:pt x="806" y="370"/>
                  </a:lnTo>
                  <a:lnTo>
                    <a:pt x="810" y="374"/>
                  </a:lnTo>
                  <a:lnTo>
                    <a:pt x="810" y="380"/>
                  </a:lnTo>
                  <a:lnTo>
                    <a:pt x="810" y="392"/>
                  </a:lnTo>
                  <a:lnTo>
                    <a:pt x="810" y="392"/>
                  </a:lnTo>
                  <a:lnTo>
                    <a:pt x="806" y="392"/>
                  </a:lnTo>
                  <a:lnTo>
                    <a:pt x="806" y="392"/>
                  </a:lnTo>
                  <a:lnTo>
                    <a:pt x="790" y="390"/>
                  </a:lnTo>
                  <a:lnTo>
                    <a:pt x="790" y="390"/>
                  </a:lnTo>
                  <a:lnTo>
                    <a:pt x="772" y="388"/>
                  </a:lnTo>
                  <a:lnTo>
                    <a:pt x="772" y="388"/>
                  </a:lnTo>
                  <a:lnTo>
                    <a:pt x="762" y="388"/>
                  </a:lnTo>
                  <a:lnTo>
                    <a:pt x="762" y="388"/>
                  </a:lnTo>
                  <a:lnTo>
                    <a:pt x="754" y="390"/>
                  </a:lnTo>
                  <a:lnTo>
                    <a:pt x="748" y="394"/>
                  </a:lnTo>
                  <a:lnTo>
                    <a:pt x="746" y="398"/>
                  </a:lnTo>
                  <a:lnTo>
                    <a:pt x="746" y="402"/>
                  </a:lnTo>
                  <a:lnTo>
                    <a:pt x="746" y="412"/>
                  </a:lnTo>
                  <a:lnTo>
                    <a:pt x="748" y="422"/>
                  </a:lnTo>
                  <a:lnTo>
                    <a:pt x="748" y="422"/>
                  </a:lnTo>
                  <a:lnTo>
                    <a:pt x="748" y="428"/>
                  </a:lnTo>
                  <a:lnTo>
                    <a:pt x="748" y="434"/>
                  </a:lnTo>
                  <a:lnTo>
                    <a:pt x="744" y="438"/>
                  </a:lnTo>
                  <a:lnTo>
                    <a:pt x="740" y="440"/>
                  </a:lnTo>
                  <a:lnTo>
                    <a:pt x="736" y="440"/>
                  </a:lnTo>
                  <a:lnTo>
                    <a:pt x="736" y="440"/>
                  </a:lnTo>
                  <a:lnTo>
                    <a:pt x="736" y="440"/>
                  </a:lnTo>
                  <a:lnTo>
                    <a:pt x="736" y="440"/>
                  </a:lnTo>
                  <a:lnTo>
                    <a:pt x="734" y="440"/>
                  </a:lnTo>
                  <a:lnTo>
                    <a:pt x="732" y="438"/>
                  </a:lnTo>
                  <a:lnTo>
                    <a:pt x="730" y="434"/>
                  </a:lnTo>
                  <a:lnTo>
                    <a:pt x="730" y="428"/>
                  </a:lnTo>
                  <a:lnTo>
                    <a:pt x="728" y="424"/>
                  </a:lnTo>
                  <a:lnTo>
                    <a:pt x="728" y="424"/>
                  </a:lnTo>
                  <a:lnTo>
                    <a:pt x="724" y="420"/>
                  </a:lnTo>
                  <a:lnTo>
                    <a:pt x="720" y="420"/>
                  </a:lnTo>
                  <a:lnTo>
                    <a:pt x="720" y="420"/>
                  </a:lnTo>
                  <a:lnTo>
                    <a:pt x="714" y="420"/>
                  </a:lnTo>
                  <a:lnTo>
                    <a:pt x="708" y="424"/>
                  </a:lnTo>
                  <a:lnTo>
                    <a:pt x="708" y="424"/>
                  </a:lnTo>
                  <a:lnTo>
                    <a:pt x="704" y="428"/>
                  </a:lnTo>
                  <a:lnTo>
                    <a:pt x="700" y="432"/>
                  </a:lnTo>
                  <a:lnTo>
                    <a:pt x="700" y="432"/>
                  </a:lnTo>
                  <a:lnTo>
                    <a:pt x="694" y="436"/>
                  </a:lnTo>
                  <a:lnTo>
                    <a:pt x="692" y="438"/>
                  </a:lnTo>
                  <a:lnTo>
                    <a:pt x="690" y="440"/>
                  </a:lnTo>
                  <a:lnTo>
                    <a:pt x="690" y="440"/>
                  </a:lnTo>
                  <a:lnTo>
                    <a:pt x="690" y="442"/>
                  </a:lnTo>
                  <a:lnTo>
                    <a:pt x="690" y="444"/>
                  </a:lnTo>
                  <a:lnTo>
                    <a:pt x="694" y="448"/>
                  </a:lnTo>
                  <a:lnTo>
                    <a:pt x="694" y="448"/>
                  </a:lnTo>
                  <a:lnTo>
                    <a:pt x="694" y="458"/>
                  </a:lnTo>
                  <a:lnTo>
                    <a:pt x="694" y="458"/>
                  </a:lnTo>
                  <a:lnTo>
                    <a:pt x="692" y="468"/>
                  </a:lnTo>
                  <a:lnTo>
                    <a:pt x="692" y="472"/>
                  </a:lnTo>
                  <a:lnTo>
                    <a:pt x="690" y="476"/>
                  </a:lnTo>
                  <a:lnTo>
                    <a:pt x="690" y="476"/>
                  </a:lnTo>
                  <a:lnTo>
                    <a:pt x="684" y="480"/>
                  </a:lnTo>
                  <a:lnTo>
                    <a:pt x="680" y="480"/>
                  </a:lnTo>
                  <a:lnTo>
                    <a:pt x="680" y="480"/>
                  </a:lnTo>
                  <a:lnTo>
                    <a:pt x="678" y="480"/>
                  </a:lnTo>
                  <a:lnTo>
                    <a:pt x="678" y="480"/>
                  </a:lnTo>
                  <a:lnTo>
                    <a:pt x="678" y="480"/>
                  </a:lnTo>
                  <a:lnTo>
                    <a:pt x="678" y="480"/>
                  </a:lnTo>
                  <a:lnTo>
                    <a:pt x="670" y="482"/>
                  </a:lnTo>
                  <a:lnTo>
                    <a:pt x="670" y="482"/>
                  </a:lnTo>
                  <a:lnTo>
                    <a:pt x="666" y="484"/>
                  </a:lnTo>
                  <a:lnTo>
                    <a:pt x="664" y="488"/>
                  </a:lnTo>
                  <a:lnTo>
                    <a:pt x="660" y="498"/>
                  </a:lnTo>
                  <a:lnTo>
                    <a:pt x="660" y="498"/>
                  </a:lnTo>
                  <a:lnTo>
                    <a:pt x="654" y="496"/>
                  </a:lnTo>
                  <a:lnTo>
                    <a:pt x="648" y="492"/>
                  </a:lnTo>
                  <a:lnTo>
                    <a:pt x="648" y="492"/>
                  </a:lnTo>
                  <a:lnTo>
                    <a:pt x="646" y="490"/>
                  </a:lnTo>
                  <a:lnTo>
                    <a:pt x="646" y="488"/>
                  </a:lnTo>
                  <a:lnTo>
                    <a:pt x="648" y="482"/>
                  </a:lnTo>
                  <a:lnTo>
                    <a:pt x="648" y="482"/>
                  </a:lnTo>
                  <a:lnTo>
                    <a:pt x="648" y="476"/>
                  </a:lnTo>
                  <a:lnTo>
                    <a:pt x="646" y="474"/>
                  </a:lnTo>
                  <a:lnTo>
                    <a:pt x="644" y="472"/>
                  </a:lnTo>
                  <a:lnTo>
                    <a:pt x="640" y="472"/>
                  </a:lnTo>
                  <a:lnTo>
                    <a:pt x="640" y="472"/>
                  </a:lnTo>
                  <a:lnTo>
                    <a:pt x="632" y="472"/>
                  </a:lnTo>
                  <a:lnTo>
                    <a:pt x="632" y="472"/>
                  </a:lnTo>
                  <a:lnTo>
                    <a:pt x="626" y="474"/>
                  </a:lnTo>
                  <a:lnTo>
                    <a:pt x="622" y="478"/>
                  </a:lnTo>
                  <a:lnTo>
                    <a:pt x="612" y="486"/>
                  </a:lnTo>
                  <a:lnTo>
                    <a:pt x="602" y="496"/>
                  </a:lnTo>
                  <a:lnTo>
                    <a:pt x="596" y="498"/>
                  </a:lnTo>
                  <a:lnTo>
                    <a:pt x="588" y="500"/>
                  </a:lnTo>
                  <a:lnTo>
                    <a:pt x="588" y="500"/>
                  </a:lnTo>
                  <a:lnTo>
                    <a:pt x="584" y="492"/>
                  </a:lnTo>
                  <a:lnTo>
                    <a:pt x="576" y="490"/>
                  </a:lnTo>
                  <a:lnTo>
                    <a:pt x="576" y="490"/>
                  </a:lnTo>
                  <a:lnTo>
                    <a:pt x="572" y="490"/>
                  </a:lnTo>
                  <a:lnTo>
                    <a:pt x="566" y="492"/>
                  </a:lnTo>
                  <a:lnTo>
                    <a:pt x="554" y="502"/>
                  </a:lnTo>
                  <a:lnTo>
                    <a:pt x="554" y="502"/>
                  </a:lnTo>
                  <a:lnTo>
                    <a:pt x="546" y="496"/>
                  </a:lnTo>
                  <a:lnTo>
                    <a:pt x="538" y="490"/>
                  </a:lnTo>
                  <a:lnTo>
                    <a:pt x="536" y="484"/>
                  </a:lnTo>
                  <a:lnTo>
                    <a:pt x="536" y="480"/>
                  </a:lnTo>
                  <a:lnTo>
                    <a:pt x="538" y="476"/>
                  </a:lnTo>
                  <a:lnTo>
                    <a:pt x="542" y="472"/>
                  </a:lnTo>
                  <a:lnTo>
                    <a:pt x="542" y="472"/>
                  </a:lnTo>
                  <a:lnTo>
                    <a:pt x="546" y="468"/>
                  </a:lnTo>
                  <a:lnTo>
                    <a:pt x="550" y="464"/>
                  </a:lnTo>
                  <a:lnTo>
                    <a:pt x="550" y="464"/>
                  </a:lnTo>
                  <a:lnTo>
                    <a:pt x="552" y="462"/>
                  </a:lnTo>
                  <a:lnTo>
                    <a:pt x="552" y="460"/>
                  </a:lnTo>
                  <a:lnTo>
                    <a:pt x="550" y="456"/>
                  </a:lnTo>
                  <a:lnTo>
                    <a:pt x="552" y="454"/>
                  </a:lnTo>
                  <a:lnTo>
                    <a:pt x="552" y="454"/>
                  </a:lnTo>
                  <a:lnTo>
                    <a:pt x="558" y="446"/>
                  </a:lnTo>
                  <a:lnTo>
                    <a:pt x="560" y="442"/>
                  </a:lnTo>
                  <a:lnTo>
                    <a:pt x="562" y="436"/>
                  </a:lnTo>
                  <a:lnTo>
                    <a:pt x="562" y="436"/>
                  </a:lnTo>
                  <a:lnTo>
                    <a:pt x="562" y="430"/>
                  </a:lnTo>
                  <a:lnTo>
                    <a:pt x="562" y="424"/>
                  </a:lnTo>
                  <a:lnTo>
                    <a:pt x="558" y="420"/>
                  </a:lnTo>
                  <a:lnTo>
                    <a:pt x="554" y="420"/>
                  </a:lnTo>
                  <a:lnTo>
                    <a:pt x="554" y="420"/>
                  </a:lnTo>
                  <a:lnTo>
                    <a:pt x="544" y="422"/>
                  </a:lnTo>
                  <a:lnTo>
                    <a:pt x="532" y="430"/>
                  </a:lnTo>
                  <a:lnTo>
                    <a:pt x="532" y="430"/>
                  </a:lnTo>
                  <a:lnTo>
                    <a:pt x="520" y="438"/>
                  </a:lnTo>
                  <a:lnTo>
                    <a:pt x="516" y="444"/>
                  </a:lnTo>
                  <a:lnTo>
                    <a:pt x="512" y="450"/>
                  </a:lnTo>
                  <a:lnTo>
                    <a:pt x="512" y="450"/>
                  </a:lnTo>
                  <a:lnTo>
                    <a:pt x="514" y="456"/>
                  </a:lnTo>
                  <a:lnTo>
                    <a:pt x="516" y="462"/>
                  </a:lnTo>
                  <a:lnTo>
                    <a:pt x="520" y="468"/>
                  </a:lnTo>
                  <a:lnTo>
                    <a:pt x="522" y="474"/>
                  </a:lnTo>
                  <a:lnTo>
                    <a:pt x="522" y="474"/>
                  </a:lnTo>
                  <a:lnTo>
                    <a:pt x="522" y="484"/>
                  </a:lnTo>
                  <a:lnTo>
                    <a:pt x="518" y="496"/>
                  </a:lnTo>
                  <a:lnTo>
                    <a:pt x="514" y="500"/>
                  </a:lnTo>
                  <a:lnTo>
                    <a:pt x="510" y="502"/>
                  </a:lnTo>
                  <a:lnTo>
                    <a:pt x="504" y="504"/>
                  </a:lnTo>
                  <a:lnTo>
                    <a:pt x="496" y="506"/>
                  </a:lnTo>
                  <a:lnTo>
                    <a:pt x="496" y="506"/>
                  </a:lnTo>
                  <a:lnTo>
                    <a:pt x="494" y="506"/>
                  </a:lnTo>
                  <a:lnTo>
                    <a:pt x="494" y="506"/>
                  </a:lnTo>
                  <a:lnTo>
                    <a:pt x="480" y="504"/>
                  </a:lnTo>
                  <a:lnTo>
                    <a:pt x="480" y="504"/>
                  </a:lnTo>
                  <a:lnTo>
                    <a:pt x="474" y="504"/>
                  </a:lnTo>
                  <a:lnTo>
                    <a:pt x="468" y="508"/>
                  </a:lnTo>
                  <a:lnTo>
                    <a:pt x="468" y="508"/>
                  </a:lnTo>
                  <a:lnTo>
                    <a:pt x="464" y="512"/>
                  </a:lnTo>
                  <a:lnTo>
                    <a:pt x="462" y="516"/>
                  </a:lnTo>
                  <a:lnTo>
                    <a:pt x="460" y="522"/>
                  </a:lnTo>
                  <a:lnTo>
                    <a:pt x="458" y="526"/>
                  </a:lnTo>
                  <a:lnTo>
                    <a:pt x="458" y="526"/>
                  </a:lnTo>
                  <a:lnTo>
                    <a:pt x="452" y="530"/>
                  </a:lnTo>
                  <a:lnTo>
                    <a:pt x="446" y="534"/>
                  </a:lnTo>
                  <a:lnTo>
                    <a:pt x="434" y="540"/>
                  </a:lnTo>
                  <a:lnTo>
                    <a:pt x="434" y="540"/>
                  </a:lnTo>
                  <a:lnTo>
                    <a:pt x="426" y="544"/>
                  </a:lnTo>
                  <a:lnTo>
                    <a:pt x="422" y="550"/>
                  </a:lnTo>
                  <a:lnTo>
                    <a:pt x="412" y="560"/>
                  </a:lnTo>
                  <a:lnTo>
                    <a:pt x="412" y="560"/>
                  </a:lnTo>
                  <a:lnTo>
                    <a:pt x="408" y="562"/>
                  </a:lnTo>
                  <a:lnTo>
                    <a:pt x="402" y="564"/>
                  </a:lnTo>
                  <a:lnTo>
                    <a:pt x="392" y="568"/>
                  </a:lnTo>
                  <a:lnTo>
                    <a:pt x="392" y="568"/>
                  </a:lnTo>
                  <a:lnTo>
                    <a:pt x="386" y="572"/>
                  </a:lnTo>
                  <a:lnTo>
                    <a:pt x="384" y="578"/>
                  </a:lnTo>
                  <a:lnTo>
                    <a:pt x="380" y="582"/>
                  </a:lnTo>
                  <a:lnTo>
                    <a:pt x="374" y="584"/>
                  </a:lnTo>
                  <a:lnTo>
                    <a:pt x="374" y="584"/>
                  </a:lnTo>
                  <a:lnTo>
                    <a:pt x="368" y="584"/>
                  </a:lnTo>
                  <a:lnTo>
                    <a:pt x="368" y="584"/>
                  </a:lnTo>
                  <a:lnTo>
                    <a:pt x="362" y="584"/>
                  </a:lnTo>
                  <a:lnTo>
                    <a:pt x="362" y="584"/>
                  </a:lnTo>
                  <a:lnTo>
                    <a:pt x="360" y="582"/>
                  </a:lnTo>
                  <a:lnTo>
                    <a:pt x="360" y="578"/>
                  </a:lnTo>
                  <a:lnTo>
                    <a:pt x="360" y="576"/>
                  </a:lnTo>
                  <a:lnTo>
                    <a:pt x="360" y="574"/>
                  </a:lnTo>
                  <a:lnTo>
                    <a:pt x="360" y="574"/>
                  </a:lnTo>
                  <a:lnTo>
                    <a:pt x="356" y="572"/>
                  </a:lnTo>
                  <a:lnTo>
                    <a:pt x="356" y="572"/>
                  </a:lnTo>
                  <a:lnTo>
                    <a:pt x="352" y="574"/>
                  </a:lnTo>
                  <a:lnTo>
                    <a:pt x="348" y="578"/>
                  </a:lnTo>
                  <a:lnTo>
                    <a:pt x="344" y="588"/>
                  </a:lnTo>
                  <a:lnTo>
                    <a:pt x="344" y="588"/>
                  </a:lnTo>
                  <a:lnTo>
                    <a:pt x="346" y="592"/>
                  </a:lnTo>
                  <a:lnTo>
                    <a:pt x="346" y="594"/>
                  </a:lnTo>
                  <a:lnTo>
                    <a:pt x="344" y="598"/>
                  </a:lnTo>
                  <a:lnTo>
                    <a:pt x="344" y="598"/>
                  </a:lnTo>
                  <a:lnTo>
                    <a:pt x="340" y="598"/>
                  </a:lnTo>
                  <a:lnTo>
                    <a:pt x="340" y="598"/>
                  </a:lnTo>
                  <a:lnTo>
                    <a:pt x="334" y="596"/>
                  </a:lnTo>
                  <a:lnTo>
                    <a:pt x="330" y="594"/>
                  </a:lnTo>
                  <a:lnTo>
                    <a:pt x="330" y="594"/>
                  </a:lnTo>
                  <a:lnTo>
                    <a:pt x="324" y="590"/>
                  </a:lnTo>
                  <a:lnTo>
                    <a:pt x="318" y="588"/>
                  </a:lnTo>
                  <a:lnTo>
                    <a:pt x="318" y="588"/>
                  </a:lnTo>
                  <a:lnTo>
                    <a:pt x="314" y="588"/>
                  </a:lnTo>
                  <a:lnTo>
                    <a:pt x="310" y="592"/>
                  </a:lnTo>
                  <a:lnTo>
                    <a:pt x="310" y="592"/>
                  </a:lnTo>
                  <a:lnTo>
                    <a:pt x="306" y="598"/>
                  </a:lnTo>
                  <a:lnTo>
                    <a:pt x="306" y="602"/>
                  </a:lnTo>
                  <a:lnTo>
                    <a:pt x="308" y="608"/>
                  </a:lnTo>
                  <a:lnTo>
                    <a:pt x="314" y="612"/>
                  </a:lnTo>
                  <a:lnTo>
                    <a:pt x="326" y="620"/>
                  </a:lnTo>
                  <a:lnTo>
                    <a:pt x="336" y="626"/>
                  </a:lnTo>
                  <a:lnTo>
                    <a:pt x="336" y="626"/>
                  </a:lnTo>
                  <a:lnTo>
                    <a:pt x="342" y="634"/>
                  </a:lnTo>
                  <a:lnTo>
                    <a:pt x="346" y="642"/>
                  </a:lnTo>
                  <a:lnTo>
                    <a:pt x="350" y="654"/>
                  </a:lnTo>
                  <a:lnTo>
                    <a:pt x="350" y="658"/>
                  </a:lnTo>
                  <a:lnTo>
                    <a:pt x="348" y="662"/>
                  </a:lnTo>
                  <a:lnTo>
                    <a:pt x="348" y="662"/>
                  </a:lnTo>
                  <a:lnTo>
                    <a:pt x="340" y="670"/>
                  </a:lnTo>
                  <a:lnTo>
                    <a:pt x="336" y="676"/>
                  </a:lnTo>
                  <a:lnTo>
                    <a:pt x="334" y="682"/>
                  </a:lnTo>
                  <a:lnTo>
                    <a:pt x="334" y="682"/>
                  </a:lnTo>
                  <a:lnTo>
                    <a:pt x="330" y="688"/>
                  </a:lnTo>
                  <a:lnTo>
                    <a:pt x="328" y="690"/>
                  </a:lnTo>
                  <a:lnTo>
                    <a:pt x="326" y="690"/>
                  </a:lnTo>
                  <a:lnTo>
                    <a:pt x="326" y="690"/>
                  </a:lnTo>
                  <a:lnTo>
                    <a:pt x="318" y="688"/>
                  </a:lnTo>
                  <a:lnTo>
                    <a:pt x="318" y="688"/>
                  </a:lnTo>
                  <a:lnTo>
                    <a:pt x="312" y="686"/>
                  </a:lnTo>
                  <a:lnTo>
                    <a:pt x="306" y="684"/>
                  </a:lnTo>
                  <a:lnTo>
                    <a:pt x="306" y="684"/>
                  </a:lnTo>
                  <a:lnTo>
                    <a:pt x="304" y="684"/>
                  </a:lnTo>
                  <a:lnTo>
                    <a:pt x="304" y="684"/>
                  </a:lnTo>
                  <a:lnTo>
                    <a:pt x="300" y="684"/>
                  </a:lnTo>
                  <a:lnTo>
                    <a:pt x="300" y="684"/>
                  </a:lnTo>
                  <a:lnTo>
                    <a:pt x="296" y="684"/>
                  </a:lnTo>
                  <a:lnTo>
                    <a:pt x="296" y="684"/>
                  </a:lnTo>
                  <a:lnTo>
                    <a:pt x="296" y="684"/>
                  </a:lnTo>
                  <a:lnTo>
                    <a:pt x="296" y="684"/>
                  </a:lnTo>
                  <a:lnTo>
                    <a:pt x="290" y="684"/>
                  </a:lnTo>
                  <a:lnTo>
                    <a:pt x="288" y="680"/>
                  </a:lnTo>
                  <a:lnTo>
                    <a:pt x="288" y="680"/>
                  </a:lnTo>
                  <a:lnTo>
                    <a:pt x="284" y="676"/>
                  </a:lnTo>
                  <a:lnTo>
                    <a:pt x="280" y="672"/>
                  </a:lnTo>
                  <a:lnTo>
                    <a:pt x="280" y="672"/>
                  </a:lnTo>
                  <a:lnTo>
                    <a:pt x="278" y="672"/>
                  </a:lnTo>
                  <a:lnTo>
                    <a:pt x="278" y="672"/>
                  </a:lnTo>
                  <a:lnTo>
                    <a:pt x="274" y="672"/>
                  </a:lnTo>
                  <a:lnTo>
                    <a:pt x="274" y="672"/>
                  </a:lnTo>
                  <a:lnTo>
                    <a:pt x="270" y="672"/>
                  </a:lnTo>
                  <a:lnTo>
                    <a:pt x="270" y="672"/>
                  </a:lnTo>
                  <a:lnTo>
                    <a:pt x="268" y="672"/>
                  </a:lnTo>
                  <a:lnTo>
                    <a:pt x="268" y="672"/>
                  </a:lnTo>
                  <a:lnTo>
                    <a:pt x="262" y="670"/>
                  </a:lnTo>
                  <a:lnTo>
                    <a:pt x="258" y="666"/>
                  </a:lnTo>
                  <a:lnTo>
                    <a:pt x="258" y="666"/>
                  </a:lnTo>
                  <a:lnTo>
                    <a:pt x="256" y="666"/>
                  </a:lnTo>
                  <a:lnTo>
                    <a:pt x="256" y="666"/>
                  </a:lnTo>
                  <a:lnTo>
                    <a:pt x="250" y="668"/>
                  </a:lnTo>
                  <a:lnTo>
                    <a:pt x="244" y="670"/>
                  </a:lnTo>
                  <a:lnTo>
                    <a:pt x="236" y="678"/>
                  </a:lnTo>
                  <a:lnTo>
                    <a:pt x="236" y="678"/>
                  </a:lnTo>
                  <a:lnTo>
                    <a:pt x="228" y="686"/>
                  </a:lnTo>
                  <a:lnTo>
                    <a:pt x="226" y="690"/>
                  </a:lnTo>
                  <a:lnTo>
                    <a:pt x="226" y="696"/>
                  </a:lnTo>
                  <a:lnTo>
                    <a:pt x="226" y="696"/>
                  </a:lnTo>
                  <a:lnTo>
                    <a:pt x="230" y="702"/>
                  </a:lnTo>
                  <a:lnTo>
                    <a:pt x="232" y="706"/>
                  </a:lnTo>
                  <a:lnTo>
                    <a:pt x="236" y="710"/>
                  </a:lnTo>
                  <a:lnTo>
                    <a:pt x="236" y="718"/>
                  </a:lnTo>
                  <a:lnTo>
                    <a:pt x="236" y="718"/>
                  </a:lnTo>
                  <a:lnTo>
                    <a:pt x="232" y="728"/>
                  </a:lnTo>
                  <a:lnTo>
                    <a:pt x="226" y="738"/>
                  </a:lnTo>
                  <a:lnTo>
                    <a:pt x="218" y="746"/>
                  </a:lnTo>
                  <a:lnTo>
                    <a:pt x="214" y="756"/>
                  </a:lnTo>
                  <a:lnTo>
                    <a:pt x="214" y="756"/>
                  </a:lnTo>
                  <a:lnTo>
                    <a:pt x="212" y="766"/>
                  </a:lnTo>
                  <a:lnTo>
                    <a:pt x="212" y="772"/>
                  </a:lnTo>
                  <a:lnTo>
                    <a:pt x="212" y="776"/>
                  </a:lnTo>
                  <a:lnTo>
                    <a:pt x="212" y="776"/>
                  </a:lnTo>
                  <a:lnTo>
                    <a:pt x="218" y="782"/>
                  </a:lnTo>
                  <a:lnTo>
                    <a:pt x="226" y="788"/>
                  </a:lnTo>
                  <a:lnTo>
                    <a:pt x="226" y="788"/>
                  </a:lnTo>
                  <a:lnTo>
                    <a:pt x="232" y="790"/>
                  </a:lnTo>
                  <a:lnTo>
                    <a:pt x="238" y="790"/>
                  </a:lnTo>
                  <a:lnTo>
                    <a:pt x="242" y="792"/>
                  </a:lnTo>
                  <a:lnTo>
                    <a:pt x="246" y="794"/>
                  </a:lnTo>
                  <a:lnTo>
                    <a:pt x="246" y="794"/>
                  </a:lnTo>
                  <a:lnTo>
                    <a:pt x="248" y="798"/>
                  </a:lnTo>
                  <a:lnTo>
                    <a:pt x="246" y="804"/>
                  </a:lnTo>
                  <a:lnTo>
                    <a:pt x="248" y="810"/>
                  </a:lnTo>
                  <a:lnTo>
                    <a:pt x="248" y="812"/>
                  </a:lnTo>
                  <a:lnTo>
                    <a:pt x="250" y="812"/>
                  </a:lnTo>
                  <a:lnTo>
                    <a:pt x="250" y="812"/>
                  </a:lnTo>
                  <a:lnTo>
                    <a:pt x="250" y="812"/>
                  </a:lnTo>
                  <a:lnTo>
                    <a:pt x="250" y="812"/>
                  </a:lnTo>
                  <a:lnTo>
                    <a:pt x="256" y="810"/>
                  </a:lnTo>
                  <a:lnTo>
                    <a:pt x="260" y="806"/>
                  </a:lnTo>
                  <a:lnTo>
                    <a:pt x="266" y="802"/>
                  </a:lnTo>
                  <a:lnTo>
                    <a:pt x="272" y="800"/>
                  </a:lnTo>
                  <a:lnTo>
                    <a:pt x="272" y="800"/>
                  </a:lnTo>
                  <a:lnTo>
                    <a:pt x="272" y="800"/>
                  </a:lnTo>
                  <a:lnTo>
                    <a:pt x="272" y="800"/>
                  </a:lnTo>
                  <a:lnTo>
                    <a:pt x="280" y="802"/>
                  </a:lnTo>
                  <a:lnTo>
                    <a:pt x="280" y="802"/>
                  </a:lnTo>
                  <a:lnTo>
                    <a:pt x="286" y="802"/>
                  </a:lnTo>
                  <a:lnTo>
                    <a:pt x="286" y="802"/>
                  </a:lnTo>
                  <a:lnTo>
                    <a:pt x="294" y="802"/>
                  </a:lnTo>
                  <a:lnTo>
                    <a:pt x="294" y="802"/>
                  </a:lnTo>
                  <a:lnTo>
                    <a:pt x="306" y="796"/>
                  </a:lnTo>
                  <a:lnTo>
                    <a:pt x="318" y="788"/>
                  </a:lnTo>
                  <a:lnTo>
                    <a:pt x="328" y="782"/>
                  </a:lnTo>
                  <a:lnTo>
                    <a:pt x="334" y="778"/>
                  </a:lnTo>
                  <a:lnTo>
                    <a:pt x="342" y="778"/>
                  </a:lnTo>
                  <a:lnTo>
                    <a:pt x="342" y="778"/>
                  </a:lnTo>
                  <a:lnTo>
                    <a:pt x="342" y="772"/>
                  </a:lnTo>
                  <a:lnTo>
                    <a:pt x="342" y="766"/>
                  </a:lnTo>
                  <a:lnTo>
                    <a:pt x="344" y="756"/>
                  </a:lnTo>
                  <a:lnTo>
                    <a:pt x="344" y="750"/>
                  </a:lnTo>
                  <a:lnTo>
                    <a:pt x="346" y="746"/>
                  </a:lnTo>
                  <a:lnTo>
                    <a:pt x="350" y="740"/>
                  </a:lnTo>
                  <a:lnTo>
                    <a:pt x="358" y="736"/>
                  </a:lnTo>
                  <a:lnTo>
                    <a:pt x="358" y="736"/>
                  </a:lnTo>
                  <a:lnTo>
                    <a:pt x="370" y="730"/>
                  </a:lnTo>
                  <a:lnTo>
                    <a:pt x="382" y="724"/>
                  </a:lnTo>
                  <a:lnTo>
                    <a:pt x="392" y="716"/>
                  </a:lnTo>
                  <a:lnTo>
                    <a:pt x="396" y="712"/>
                  </a:lnTo>
                  <a:lnTo>
                    <a:pt x="400" y="706"/>
                  </a:lnTo>
                  <a:lnTo>
                    <a:pt x="400" y="706"/>
                  </a:lnTo>
                  <a:lnTo>
                    <a:pt x="400" y="694"/>
                  </a:lnTo>
                  <a:lnTo>
                    <a:pt x="402" y="690"/>
                  </a:lnTo>
                  <a:lnTo>
                    <a:pt x="406" y="686"/>
                  </a:lnTo>
                  <a:lnTo>
                    <a:pt x="406" y="686"/>
                  </a:lnTo>
                  <a:lnTo>
                    <a:pt x="410" y="686"/>
                  </a:lnTo>
                  <a:lnTo>
                    <a:pt x="410" y="686"/>
                  </a:lnTo>
                  <a:lnTo>
                    <a:pt x="422" y="688"/>
                  </a:lnTo>
                  <a:lnTo>
                    <a:pt x="432" y="688"/>
                  </a:lnTo>
                  <a:lnTo>
                    <a:pt x="432" y="688"/>
                  </a:lnTo>
                  <a:lnTo>
                    <a:pt x="442" y="692"/>
                  </a:lnTo>
                  <a:lnTo>
                    <a:pt x="442" y="692"/>
                  </a:lnTo>
                  <a:lnTo>
                    <a:pt x="448" y="690"/>
                  </a:lnTo>
                  <a:lnTo>
                    <a:pt x="454" y="686"/>
                  </a:lnTo>
                  <a:lnTo>
                    <a:pt x="454" y="686"/>
                  </a:lnTo>
                  <a:lnTo>
                    <a:pt x="466" y="678"/>
                  </a:lnTo>
                  <a:lnTo>
                    <a:pt x="470" y="674"/>
                  </a:lnTo>
                  <a:lnTo>
                    <a:pt x="478" y="672"/>
                  </a:lnTo>
                  <a:lnTo>
                    <a:pt x="478" y="672"/>
                  </a:lnTo>
                  <a:lnTo>
                    <a:pt x="480" y="672"/>
                  </a:lnTo>
                  <a:lnTo>
                    <a:pt x="480" y="672"/>
                  </a:lnTo>
                  <a:lnTo>
                    <a:pt x="484" y="674"/>
                  </a:lnTo>
                  <a:lnTo>
                    <a:pt x="486" y="676"/>
                  </a:lnTo>
                  <a:lnTo>
                    <a:pt x="492" y="684"/>
                  </a:lnTo>
                  <a:lnTo>
                    <a:pt x="496" y="700"/>
                  </a:lnTo>
                  <a:lnTo>
                    <a:pt x="496" y="700"/>
                  </a:lnTo>
                  <a:lnTo>
                    <a:pt x="502" y="708"/>
                  </a:lnTo>
                  <a:lnTo>
                    <a:pt x="508" y="714"/>
                  </a:lnTo>
                  <a:lnTo>
                    <a:pt x="520" y="724"/>
                  </a:lnTo>
                  <a:lnTo>
                    <a:pt x="520" y="724"/>
                  </a:lnTo>
                  <a:lnTo>
                    <a:pt x="532" y="738"/>
                  </a:lnTo>
                  <a:lnTo>
                    <a:pt x="532" y="738"/>
                  </a:lnTo>
                  <a:lnTo>
                    <a:pt x="542" y="744"/>
                  </a:lnTo>
                  <a:lnTo>
                    <a:pt x="548" y="748"/>
                  </a:lnTo>
                  <a:lnTo>
                    <a:pt x="552" y="752"/>
                  </a:lnTo>
                  <a:lnTo>
                    <a:pt x="552" y="752"/>
                  </a:lnTo>
                  <a:lnTo>
                    <a:pt x="554" y="756"/>
                  </a:lnTo>
                  <a:lnTo>
                    <a:pt x="556" y="760"/>
                  </a:lnTo>
                  <a:lnTo>
                    <a:pt x="554" y="768"/>
                  </a:lnTo>
                  <a:lnTo>
                    <a:pt x="546" y="786"/>
                  </a:lnTo>
                  <a:lnTo>
                    <a:pt x="546" y="786"/>
                  </a:lnTo>
                  <a:lnTo>
                    <a:pt x="552" y="786"/>
                  </a:lnTo>
                  <a:lnTo>
                    <a:pt x="552" y="786"/>
                  </a:lnTo>
                  <a:lnTo>
                    <a:pt x="554" y="786"/>
                  </a:lnTo>
                  <a:lnTo>
                    <a:pt x="558" y="784"/>
                  </a:lnTo>
                  <a:lnTo>
                    <a:pt x="566" y="778"/>
                  </a:lnTo>
                  <a:lnTo>
                    <a:pt x="578" y="766"/>
                  </a:lnTo>
                  <a:lnTo>
                    <a:pt x="578" y="766"/>
                  </a:lnTo>
                  <a:lnTo>
                    <a:pt x="574" y="758"/>
                  </a:lnTo>
                  <a:lnTo>
                    <a:pt x="574" y="754"/>
                  </a:lnTo>
                  <a:lnTo>
                    <a:pt x="576" y="748"/>
                  </a:lnTo>
                  <a:lnTo>
                    <a:pt x="576" y="748"/>
                  </a:lnTo>
                  <a:lnTo>
                    <a:pt x="578" y="746"/>
                  </a:lnTo>
                  <a:lnTo>
                    <a:pt x="580" y="746"/>
                  </a:lnTo>
                  <a:lnTo>
                    <a:pt x="580" y="746"/>
                  </a:lnTo>
                  <a:lnTo>
                    <a:pt x="582" y="746"/>
                  </a:lnTo>
                  <a:lnTo>
                    <a:pt x="584" y="750"/>
                  </a:lnTo>
                  <a:lnTo>
                    <a:pt x="586" y="754"/>
                  </a:lnTo>
                  <a:lnTo>
                    <a:pt x="586" y="754"/>
                  </a:lnTo>
                  <a:lnTo>
                    <a:pt x="590" y="752"/>
                  </a:lnTo>
                  <a:lnTo>
                    <a:pt x="590" y="750"/>
                  </a:lnTo>
                  <a:lnTo>
                    <a:pt x="590" y="746"/>
                  </a:lnTo>
                  <a:lnTo>
                    <a:pt x="586" y="742"/>
                  </a:lnTo>
                  <a:lnTo>
                    <a:pt x="580" y="734"/>
                  </a:lnTo>
                  <a:lnTo>
                    <a:pt x="574" y="730"/>
                  </a:lnTo>
                  <a:lnTo>
                    <a:pt x="574" y="730"/>
                  </a:lnTo>
                  <a:lnTo>
                    <a:pt x="566" y="724"/>
                  </a:lnTo>
                  <a:lnTo>
                    <a:pt x="566" y="724"/>
                  </a:lnTo>
                  <a:lnTo>
                    <a:pt x="562" y="722"/>
                  </a:lnTo>
                  <a:lnTo>
                    <a:pt x="558" y="718"/>
                  </a:lnTo>
                  <a:lnTo>
                    <a:pt x="558" y="718"/>
                  </a:lnTo>
                  <a:lnTo>
                    <a:pt x="554" y="710"/>
                  </a:lnTo>
                  <a:lnTo>
                    <a:pt x="550" y="702"/>
                  </a:lnTo>
                  <a:lnTo>
                    <a:pt x="550" y="702"/>
                  </a:lnTo>
                  <a:lnTo>
                    <a:pt x="536" y="684"/>
                  </a:lnTo>
                  <a:lnTo>
                    <a:pt x="532" y="676"/>
                  </a:lnTo>
                  <a:lnTo>
                    <a:pt x="530" y="670"/>
                  </a:lnTo>
                  <a:lnTo>
                    <a:pt x="532" y="664"/>
                  </a:lnTo>
                  <a:lnTo>
                    <a:pt x="532" y="664"/>
                  </a:lnTo>
                  <a:lnTo>
                    <a:pt x="534" y="656"/>
                  </a:lnTo>
                  <a:lnTo>
                    <a:pt x="536" y="656"/>
                  </a:lnTo>
                  <a:lnTo>
                    <a:pt x="540" y="654"/>
                  </a:lnTo>
                  <a:lnTo>
                    <a:pt x="540" y="654"/>
                  </a:lnTo>
                  <a:lnTo>
                    <a:pt x="544" y="656"/>
                  </a:lnTo>
                  <a:lnTo>
                    <a:pt x="548" y="658"/>
                  </a:lnTo>
                  <a:lnTo>
                    <a:pt x="556" y="666"/>
                  </a:lnTo>
                  <a:lnTo>
                    <a:pt x="568" y="682"/>
                  </a:lnTo>
                  <a:lnTo>
                    <a:pt x="568" y="682"/>
                  </a:lnTo>
                  <a:lnTo>
                    <a:pt x="580" y="698"/>
                  </a:lnTo>
                  <a:lnTo>
                    <a:pt x="588" y="704"/>
                  </a:lnTo>
                  <a:lnTo>
                    <a:pt x="598" y="710"/>
                  </a:lnTo>
                  <a:lnTo>
                    <a:pt x="598" y="710"/>
                  </a:lnTo>
                  <a:lnTo>
                    <a:pt x="602" y="714"/>
                  </a:lnTo>
                  <a:lnTo>
                    <a:pt x="606" y="718"/>
                  </a:lnTo>
                  <a:lnTo>
                    <a:pt x="612" y="726"/>
                  </a:lnTo>
                  <a:lnTo>
                    <a:pt x="612" y="726"/>
                  </a:lnTo>
                  <a:lnTo>
                    <a:pt x="612" y="732"/>
                  </a:lnTo>
                  <a:lnTo>
                    <a:pt x="612" y="738"/>
                  </a:lnTo>
                  <a:lnTo>
                    <a:pt x="610" y="748"/>
                  </a:lnTo>
                  <a:lnTo>
                    <a:pt x="610" y="748"/>
                  </a:lnTo>
                  <a:lnTo>
                    <a:pt x="612" y="756"/>
                  </a:lnTo>
                  <a:lnTo>
                    <a:pt x="616" y="764"/>
                  </a:lnTo>
                  <a:lnTo>
                    <a:pt x="628" y="776"/>
                  </a:lnTo>
                  <a:lnTo>
                    <a:pt x="628" y="776"/>
                  </a:lnTo>
                  <a:lnTo>
                    <a:pt x="632" y="780"/>
                  </a:lnTo>
                  <a:lnTo>
                    <a:pt x="636" y="782"/>
                  </a:lnTo>
                  <a:lnTo>
                    <a:pt x="646" y="784"/>
                  </a:lnTo>
                  <a:lnTo>
                    <a:pt x="646" y="784"/>
                  </a:lnTo>
                  <a:lnTo>
                    <a:pt x="646" y="786"/>
                  </a:lnTo>
                  <a:lnTo>
                    <a:pt x="648" y="790"/>
                  </a:lnTo>
                  <a:lnTo>
                    <a:pt x="648" y="792"/>
                  </a:lnTo>
                  <a:lnTo>
                    <a:pt x="650" y="794"/>
                  </a:lnTo>
                  <a:lnTo>
                    <a:pt x="650" y="794"/>
                  </a:lnTo>
                  <a:lnTo>
                    <a:pt x="654" y="796"/>
                  </a:lnTo>
                  <a:lnTo>
                    <a:pt x="654" y="796"/>
                  </a:lnTo>
                  <a:lnTo>
                    <a:pt x="656" y="796"/>
                  </a:lnTo>
                  <a:lnTo>
                    <a:pt x="658" y="794"/>
                  </a:lnTo>
                  <a:lnTo>
                    <a:pt x="660" y="788"/>
                  </a:lnTo>
                  <a:lnTo>
                    <a:pt x="662" y="778"/>
                  </a:lnTo>
                  <a:lnTo>
                    <a:pt x="662" y="778"/>
                  </a:lnTo>
                  <a:lnTo>
                    <a:pt x="660" y="762"/>
                  </a:lnTo>
                  <a:lnTo>
                    <a:pt x="660" y="754"/>
                  </a:lnTo>
                  <a:lnTo>
                    <a:pt x="662" y="750"/>
                  </a:lnTo>
                  <a:lnTo>
                    <a:pt x="664" y="750"/>
                  </a:lnTo>
                  <a:lnTo>
                    <a:pt x="664" y="750"/>
                  </a:lnTo>
                  <a:lnTo>
                    <a:pt x="664" y="750"/>
                  </a:lnTo>
                  <a:lnTo>
                    <a:pt x="664" y="750"/>
                  </a:lnTo>
                  <a:lnTo>
                    <a:pt x="666" y="752"/>
                  </a:lnTo>
                  <a:lnTo>
                    <a:pt x="670" y="756"/>
                  </a:lnTo>
                  <a:lnTo>
                    <a:pt x="670" y="756"/>
                  </a:lnTo>
                  <a:lnTo>
                    <a:pt x="682" y="748"/>
                  </a:lnTo>
                  <a:lnTo>
                    <a:pt x="682" y="748"/>
                  </a:lnTo>
                  <a:lnTo>
                    <a:pt x="686" y="746"/>
                  </a:lnTo>
                  <a:lnTo>
                    <a:pt x="690" y="746"/>
                  </a:lnTo>
                  <a:lnTo>
                    <a:pt x="690" y="746"/>
                  </a:lnTo>
                  <a:lnTo>
                    <a:pt x="694" y="746"/>
                  </a:lnTo>
                  <a:lnTo>
                    <a:pt x="698" y="748"/>
                  </a:lnTo>
                  <a:lnTo>
                    <a:pt x="700" y="752"/>
                  </a:lnTo>
                  <a:lnTo>
                    <a:pt x="700" y="758"/>
                  </a:lnTo>
                  <a:lnTo>
                    <a:pt x="700" y="758"/>
                  </a:lnTo>
                  <a:lnTo>
                    <a:pt x="698" y="766"/>
                  </a:lnTo>
                  <a:lnTo>
                    <a:pt x="694" y="776"/>
                  </a:lnTo>
                  <a:lnTo>
                    <a:pt x="692" y="784"/>
                  </a:lnTo>
                  <a:lnTo>
                    <a:pt x="690" y="794"/>
                  </a:lnTo>
                  <a:lnTo>
                    <a:pt x="690" y="794"/>
                  </a:lnTo>
                  <a:lnTo>
                    <a:pt x="692" y="798"/>
                  </a:lnTo>
                  <a:lnTo>
                    <a:pt x="694" y="802"/>
                  </a:lnTo>
                  <a:lnTo>
                    <a:pt x="700" y="806"/>
                  </a:lnTo>
                  <a:lnTo>
                    <a:pt x="708" y="810"/>
                  </a:lnTo>
                  <a:lnTo>
                    <a:pt x="716" y="814"/>
                  </a:lnTo>
                  <a:lnTo>
                    <a:pt x="716" y="814"/>
                  </a:lnTo>
                  <a:lnTo>
                    <a:pt x="720" y="818"/>
                  </a:lnTo>
                  <a:lnTo>
                    <a:pt x="722" y="822"/>
                  </a:lnTo>
                  <a:lnTo>
                    <a:pt x="722" y="822"/>
                  </a:lnTo>
                  <a:lnTo>
                    <a:pt x="726" y="822"/>
                  </a:lnTo>
                  <a:lnTo>
                    <a:pt x="726" y="822"/>
                  </a:lnTo>
                  <a:lnTo>
                    <a:pt x="736" y="822"/>
                  </a:lnTo>
                  <a:lnTo>
                    <a:pt x="736" y="822"/>
                  </a:lnTo>
                  <a:lnTo>
                    <a:pt x="742" y="820"/>
                  </a:lnTo>
                  <a:lnTo>
                    <a:pt x="748" y="818"/>
                  </a:lnTo>
                  <a:lnTo>
                    <a:pt x="748" y="818"/>
                  </a:lnTo>
                  <a:lnTo>
                    <a:pt x="752" y="814"/>
                  </a:lnTo>
                  <a:lnTo>
                    <a:pt x="760" y="812"/>
                  </a:lnTo>
                  <a:lnTo>
                    <a:pt x="760" y="812"/>
                  </a:lnTo>
                  <a:lnTo>
                    <a:pt x="760" y="812"/>
                  </a:lnTo>
                  <a:lnTo>
                    <a:pt x="760" y="812"/>
                  </a:lnTo>
                  <a:lnTo>
                    <a:pt x="770" y="816"/>
                  </a:lnTo>
                  <a:lnTo>
                    <a:pt x="770" y="816"/>
                  </a:lnTo>
                  <a:lnTo>
                    <a:pt x="774" y="818"/>
                  </a:lnTo>
                  <a:lnTo>
                    <a:pt x="772" y="824"/>
                  </a:lnTo>
                  <a:lnTo>
                    <a:pt x="772" y="824"/>
                  </a:lnTo>
                  <a:lnTo>
                    <a:pt x="776" y="824"/>
                  </a:lnTo>
                  <a:lnTo>
                    <a:pt x="776" y="824"/>
                  </a:lnTo>
                  <a:lnTo>
                    <a:pt x="778" y="824"/>
                  </a:lnTo>
                  <a:lnTo>
                    <a:pt x="778" y="824"/>
                  </a:lnTo>
                  <a:lnTo>
                    <a:pt x="782" y="824"/>
                  </a:lnTo>
                  <a:lnTo>
                    <a:pt x="782" y="824"/>
                  </a:lnTo>
                  <a:lnTo>
                    <a:pt x="792" y="826"/>
                  </a:lnTo>
                  <a:lnTo>
                    <a:pt x="792" y="826"/>
                  </a:lnTo>
                  <a:lnTo>
                    <a:pt x="792" y="826"/>
                  </a:lnTo>
                  <a:lnTo>
                    <a:pt x="792" y="826"/>
                  </a:lnTo>
                  <a:lnTo>
                    <a:pt x="798" y="820"/>
                  </a:lnTo>
                  <a:lnTo>
                    <a:pt x="798" y="820"/>
                  </a:lnTo>
                  <a:lnTo>
                    <a:pt x="802" y="816"/>
                  </a:lnTo>
                  <a:lnTo>
                    <a:pt x="808" y="814"/>
                  </a:lnTo>
                  <a:lnTo>
                    <a:pt x="808" y="814"/>
                  </a:lnTo>
                  <a:lnTo>
                    <a:pt x="810" y="814"/>
                  </a:lnTo>
                  <a:lnTo>
                    <a:pt x="814" y="816"/>
                  </a:lnTo>
                  <a:lnTo>
                    <a:pt x="814" y="816"/>
                  </a:lnTo>
                  <a:lnTo>
                    <a:pt x="814" y="820"/>
                  </a:lnTo>
                  <a:lnTo>
                    <a:pt x="814" y="822"/>
                  </a:lnTo>
                  <a:lnTo>
                    <a:pt x="814" y="830"/>
                  </a:lnTo>
                  <a:lnTo>
                    <a:pt x="808" y="846"/>
                  </a:lnTo>
                  <a:lnTo>
                    <a:pt x="808" y="846"/>
                  </a:lnTo>
                  <a:lnTo>
                    <a:pt x="806" y="850"/>
                  </a:lnTo>
                  <a:lnTo>
                    <a:pt x="808" y="854"/>
                  </a:lnTo>
                  <a:lnTo>
                    <a:pt x="810" y="860"/>
                  </a:lnTo>
                  <a:lnTo>
                    <a:pt x="810" y="860"/>
                  </a:lnTo>
                  <a:lnTo>
                    <a:pt x="796" y="876"/>
                  </a:lnTo>
                  <a:lnTo>
                    <a:pt x="782" y="894"/>
                  </a:lnTo>
                  <a:lnTo>
                    <a:pt x="782" y="894"/>
                  </a:lnTo>
                  <a:lnTo>
                    <a:pt x="774" y="904"/>
                  </a:lnTo>
                  <a:lnTo>
                    <a:pt x="768" y="910"/>
                  </a:lnTo>
                  <a:lnTo>
                    <a:pt x="762" y="912"/>
                  </a:lnTo>
                  <a:lnTo>
                    <a:pt x="762" y="912"/>
                  </a:lnTo>
                  <a:lnTo>
                    <a:pt x="760" y="912"/>
                  </a:lnTo>
                  <a:lnTo>
                    <a:pt x="760" y="912"/>
                  </a:lnTo>
                  <a:lnTo>
                    <a:pt x="748" y="904"/>
                  </a:lnTo>
                  <a:lnTo>
                    <a:pt x="740" y="898"/>
                  </a:lnTo>
                  <a:lnTo>
                    <a:pt x="740" y="898"/>
                  </a:lnTo>
                  <a:lnTo>
                    <a:pt x="740" y="898"/>
                  </a:lnTo>
                  <a:lnTo>
                    <a:pt x="734" y="904"/>
                  </a:lnTo>
                  <a:lnTo>
                    <a:pt x="724" y="908"/>
                  </a:lnTo>
                  <a:lnTo>
                    <a:pt x="714" y="910"/>
                  </a:lnTo>
                  <a:lnTo>
                    <a:pt x="704" y="910"/>
                  </a:lnTo>
                  <a:lnTo>
                    <a:pt x="704" y="910"/>
                  </a:lnTo>
                  <a:lnTo>
                    <a:pt x="692" y="910"/>
                  </a:lnTo>
                  <a:lnTo>
                    <a:pt x="684" y="908"/>
                  </a:lnTo>
                  <a:lnTo>
                    <a:pt x="684" y="908"/>
                  </a:lnTo>
                  <a:lnTo>
                    <a:pt x="676" y="904"/>
                  </a:lnTo>
                  <a:lnTo>
                    <a:pt x="670" y="900"/>
                  </a:lnTo>
                  <a:lnTo>
                    <a:pt x="662" y="896"/>
                  </a:lnTo>
                  <a:lnTo>
                    <a:pt x="654" y="892"/>
                  </a:lnTo>
                  <a:lnTo>
                    <a:pt x="654" y="892"/>
                  </a:lnTo>
                  <a:lnTo>
                    <a:pt x="646" y="890"/>
                  </a:lnTo>
                  <a:lnTo>
                    <a:pt x="642" y="888"/>
                  </a:lnTo>
                  <a:lnTo>
                    <a:pt x="640" y="884"/>
                  </a:lnTo>
                  <a:lnTo>
                    <a:pt x="640" y="884"/>
                  </a:lnTo>
                  <a:lnTo>
                    <a:pt x="636" y="878"/>
                  </a:lnTo>
                  <a:lnTo>
                    <a:pt x="630" y="872"/>
                  </a:lnTo>
                  <a:lnTo>
                    <a:pt x="630" y="872"/>
                  </a:lnTo>
                  <a:lnTo>
                    <a:pt x="624" y="870"/>
                  </a:lnTo>
                  <a:lnTo>
                    <a:pt x="618" y="868"/>
                  </a:lnTo>
                  <a:lnTo>
                    <a:pt x="618" y="868"/>
                  </a:lnTo>
                  <a:lnTo>
                    <a:pt x="614" y="868"/>
                  </a:lnTo>
                  <a:lnTo>
                    <a:pt x="608" y="870"/>
                  </a:lnTo>
                  <a:lnTo>
                    <a:pt x="596" y="876"/>
                  </a:lnTo>
                  <a:lnTo>
                    <a:pt x="596" y="876"/>
                  </a:lnTo>
                  <a:lnTo>
                    <a:pt x="590" y="878"/>
                  </a:lnTo>
                  <a:lnTo>
                    <a:pt x="588" y="880"/>
                  </a:lnTo>
                  <a:lnTo>
                    <a:pt x="586" y="884"/>
                  </a:lnTo>
                  <a:lnTo>
                    <a:pt x="586" y="888"/>
                  </a:lnTo>
                  <a:lnTo>
                    <a:pt x="586" y="888"/>
                  </a:lnTo>
                  <a:lnTo>
                    <a:pt x="586" y="896"/>
                  </a:lnTo>
                  <a:lnTo>
                    <a:pt x="584" y="904"/>
                  </a:lnTo>
                  <a:lnTo>
                    <a:pt x="584" y="904"/>
                  </a:lnTo>
                  <a:lnTo>
                    <a:pt x="582" y="912"/>
                  </a:lnTo>
                  <a:lnTo>
                    <a:pt x="580" y="914"/>
                  </a:lnTo>
                  <a:lnTo>
                    <a:pt x="574" y="916"/>
                  </a:lnTo>
                  <a:lnTo>
                    <a:pt x="574" y="916"/>
                  </a:lnTo>
                  <a:lnTo>
                    <a:pt x="574" y="916"/>
                  </a:lnTo>
                  <a:lnTo>
                    <a:pt x="574" y="916"/>
                  </a:lnTo>
                  <a:lnTo>
                    <a:pt x="568" y="914"/>
                  </a:lnTo>
                  <a:lnTo>
                    <a:pt x="564" y="912"/>
                  </a:lnTo>
                  <a:lnTo>
                    <a:pt x="558" y="906"/>
                  </a:lnTo>
                  <a:lnTo>
                    <a:pt x="558" y="906"/>
                  </a:lnTo>
                  <a:lnTo>
                    <a:pt x="550" y="902"/>
                  </a:lnTo>
                  <a:lnTo>
                    <a:pt x="542" y="898"/>
                  </a:lnTo>
                  <a:lnTo>
                    <a:pt x="534" y="894"/>
                  </a:lnTo>
                  <a:lnTo>
                    <a:pt x="528" y="888"/>
                  </a:lnTo>
                  <a:lnTo>
                    <a:pt x="528" y="888"/>
                  </a:lnTo>
                  <a:lnTo>
                    <a:pt x="524" y="882"/>
                  </a:lnTo>
                  <a:lnTo>
                    <a:pt x="520" y="874"/>
                  </a:lnTo>
                  <a:lnTo>
                    <a:pt x="520" y="874"/>
                  </a:lnTo>
                  <a:lnTo>
                    <a:pt x="516" y="872"/>
                  </a:lnTo>
                  <a:lnTo>
                    <a:pt x="512" y="870"/>
                  </a:lnTo>
                  <a:lnTo>
                    <a:pt x="512" y="870"/>
                  </a:lnTo>
                  <a:lnTo>
                    <a:pt x="502" y="872"/>
                  </a:lnTo>
                  <a:lnTo>
                    <a:pt x="502" y="872"/>
                  </a:lnTo>
                  <a:lnTo>
                    <a:pt x="498" y="872"/>
                  </a:lnTo>
                  <a:lnTo>
                    <a:pt x="498" y="872"/>
                  </a:lnTo>
                  <a:lnTo>
                    <a:pt x="490" y="870"/>
                  </a:lnTo>
                  <a:lnTo>
                    <a:pt x="482" y="868"/>
                  </a:lnTo>
                  <a:lnTo>
                    <a:pt x="468" y="862"/>
                  </a:lnTo>
                  <a:lnTo>
                    <a:pt x="468" y="862"/>
                  </a:lnTo>
                  <a:lnTo>
                    <a:pt x="460" y="858"/>
                  </a:lnTo>
                  <a:lnTo>
                    <a:pt x="458" y="856"/>
                  </a:lnTo>
                  <a:lnTo>
                    <a:pt x="458" y="852"/>
                  </a:lnTo>
                  <a:lnTo>
                    <a:pt x="458" y="852"/>
                  </a:lnTo>
                  <a:lnTo>
                    <a:pt x="460" y="842"/>
                  </a:lnTo>
                  <a:lnTo>
                    <a:pt x="468" y="838"/>
                  </a:lnTo>
                  <a:lnTo>
                    <a:pt x="468" y="838"/>
                  </a:lnTo>
                  <a:lnTo>
                    <a:pt x="474" y="834"/>
                  </a:lnTo>
                  <a:lnTo>
                    <a:pt x="476" y="832"/>
                  </a:lnTo>
                  <a:lnTo>
                    <a:pt x="478" y="828"/>
                  </a:lnTo>
                  <a:lnTo>
                    <a:pt x="478" y="828"/>
                  </a:lnTo>
                  <a:lnTo>
                    <a:pt x="478" y="824"/>
                  </a:lnTo>
                  <a:lnTo>
                    <a:pt x="476" y="822"/>
                  </a:lnTo>
                  <a:lnTo>
                    <a:pt x="472" y="816"/>
                  </a:lnTo>
                  <a:lnTo>
                    <a:pt x="472" y="816"/>
                  </a:lnTo>
                  <a:lnTo>
                    <a:pt x="472" y="808"/>
                  </a:lnTo>
                  <a:lnTo>
                    <a:pt x="472" y="804"/>
                  </a:lnTo>
                  <a:lnTo>
                    <a:pt x="470" y="802"/>
                  </a:lnTo>
                  <a:lnTo>
                    <a:pt x="470" y="802"/>
                  </a:lnTo>
                  <a:lnTo>
                    <a:pt x="468" y="798"/>
                  </a:lnTo>
                  <a:lnTo>
                    <a:pt x="466" y="798"/>
                  </a:lnTo>
                  <a:lnTo>
                    <a:pt x="466" y="798"/>
                  </a:lnTo>
                  <a:lnTo>
                    <a:pt x="462" y="800"/>
                  </a:lnTo>
                  <a:lnTo>
                    <a:pt x="458" y="802"/>
                  </a:lnTo>
                  <a:lnTo>
                    <a:pt x="458" y="802"/>
                  </a:lnTo>
                  <a:lnTo>
                    <a:pt x="446" y="804"/>
                  </a:lnTo>
                  <a:lnTo>
                    <a:pt x="432" y="804"/>
                  </a:lnTo>
                  <a:lnTo>
                    <a:pt x="432" y="804"/>
                  </a:lnTo>
                  <a:lnTo>
                    <a:pt x="418" y="802"/>
                  </a:lnTo>
                  <a:lnTo>
                    <a:pt x="418" y="802"/>
                  </a:lnTo>
                  <a:lnTo>
                    <a:pt x="408" y="802"/>
                  </a:lnTo>
                  <a:lnTo>
                    <a:pt x="400" y="800"/>
                  </a:lnTo>
                  <a:lnTo>
                    <a:pt x="400" y="800"/>
                  </a:lnTo>
                  <a:lnTo>
                    <a:pt x="394" y="796"/>
                  </a:lnTo>
                  <a:lnTo>
                    <a:pt x="390" y="794"/>
                  </a:lnTo>
                  <a:lnTo>
                    <a:pt x="386" y="794"/>
                  </a:lnTo>
                  <a:lnTo>
                    <a:pt x="386" y="794"/>
                  </a:lnTo>
                  <a:lnTo>
                    <a:pt x="382" y="794"/>
                  </a:lnTo>
                  <a:lnTo>
                    <a:pt x="382" y="794"/>
                  </a:lnTo>
                  <a:lnTo>
                    <a:pt x="374" y="798"/>
                  </a:lnTo>
                  <a:lnTo>
                    <a:pt x="366" y="802"/>
                  </a:lnTo>
                  <a:lnTo>
                    <a:pt x="358" y="806"/>
                  </a:lnTo>
                  <a:lnTo>
                    <a:pt x="350" y="810"/>
                  </a:lnTo>
                  <a:lnTo>
                    <a:pt x="350" y="810"/>
                  </a:lnTo>
                  <a:lnTo>
                    <a:pt x="346" y="810"/>
                  </a:lnTo>
                  <a:lnTo>
                    <a:pt x="346" y="810"/>
                  </a:lnTo>
                  <a:lnTo>
                    <a:pt x="342" y="810"/>
                  </a:lnTo>
                  <a:lnTo>
                    <a:pt x="342" y="810"/>
                  </a:lnTo>
                  <a:lnTo>
                    <a:pt x="338" y="810"/>
                  </a:lnTo>
                  <a:lnTo>
                    <a:pt x="338" y="810"/>
                  </a:lnTo>
                  <a:lnTo>
                    <a:pt x="334" y="810"/>
                  </a:lnTo>
                  <a:lnTo>
                    <a:pt x="330" y="810"/>
                  </a:lnTo>
                  <a:lnTo>
                    <a:pt x="330" y="810"/>
                  </a:lnTo>
                  <a:lnTo>
                    <a:pt x="326" y="814"/>
                  </a:lnTo>
                  <a:lnTo>
                    <a:pt x="324" y="816"/>
                  </a:lnTo>
                  <a:lnTo>
                    <a:pt x="322" y="820"/>
                  </a:lnTo>
                  <a:lnTo>
                    <a:pt x="320" y="822"/>
                  </a:lnTo>
                  <a:lnTo>
                    <a:pt x="320" y="822"/>
                  </a:lnTo>
                  <a:lnTo>
                    <a:pt x="312" y="824"/>
                  </a:lnTo>
                  <a:lnTo>
                    <a:pt x="312" y="824"/>
                  </a:lnTo>
                  <a:lnTo>
                    <a:pt x="306" y="822"/>
                  </a:lnTo>
                  <a:lnTo>
                    <a:pt x="306" y="822"/>
                  </a:lnTo>
                  <a:lnTo>
                    <a:pt x="300" y="822"/>
                  </a:lnTo>
                  <a:lnTo>
                    <a:pt x="300" y="822"/>
                  </a:lnTo>
                  <a:lnTo>
                    <a:pt x="300" y="822"/>
                  </a:lnTo>
                  <a:lnTo>
                    <a:pt x="300" y="822"/>
                  </a:lnTo>
                  <a:lnTo>
                    <a:pt x="288" y="824"/>
                  </a:lnTo>
                  <a:lnTo>
                    <a:pt x="276" y="826"/>
                  </a:lnTo>
                  <a:lnTo>
                    <a:pt x="276" y="826"/>
                  </a:lnTo>
                  <a:lnTo>
                    <a:pt x="266" y="826"/>
                  </a:lnTo>
                  <a:lnTo>
                    <a:pt x="266" y="826"/>
                  </a:lnTo>
                  <a:lnTo>
                    <a:pt x="260" y="826"/>
                  </a:lnTo>
                  <a:lnTo>
                    <a:pt x="256" y="824"/>
                  </a:lnTo>
                  <a:lnTo>
                    <a:pt x="256" y="824"/>
                  </a:lnTo>
                  <a:lnTo>
                    <a:pt x="252" y="822"/>
                  </a:lnTo>
                  <a:lnTo>
                    <a:pt x="248" y="820"/>
                  </a:lnTo>
                  <a:lnTo>
                    <a:pt x="248" y="820"/>
                  </a:lnTo>
                  <a:lnTo>
                    <a:pt x="246" y="822"/>
                  </a:lnTo>
                  <a:lnTo>
                    <a:pt x="242" y="824"/>
                  </a:lnTo>
                  <a:lnTo>
                    <a:pt x="242" y="824"/>
                  </a:lnTo>
                  <a:lnTo>
                    <a:pt x="220" y="850"/>
                  </a:lnTo>
                  <a:lnTo>
                    <a:pt x="220" y="850"/>
                  </a:lnTo>
                  <a:lnTo>
                    <a:pt x="212" y="856"/>
                  </a:lnTo>
                  <a:lnTo>
                    <a:pt x="204" y="862"/>
                  </a:lnTo>
                  <a:lnTo>
                    <a:pt x="186" y="872"/>
                  </a:lnTo>
                  <a:lnTo>
                    <a:pt x="186" y="872"/>
                  </a:lnTo>
                  <a:lnTo>
                    <a:pt x="180" y="878"/>
                  </a:lnTo>
                  <a:lnTo>
                    <a:pt x="174" y="886"/>
                  </a:lnTo>
                  <a:lnTo>
                    <a:pt x="174" y="886"/>
                  </a:lnTo>
                  <a:lnTo>
                    <a:pt x="168" y="892"/>
                  </a:lnTo>
                  <a:lnTo>
                    <a:pt x="166" y="894"/>
                  </a:lnTo>
                  <a:lnTo>
                    <a:pt x="166" y="900"/>
                  </a:lnTo>
                  <a:lnTo>
                    <a:pt x="166" y="900"/>
                  </a:lnTo>
                  <a:lnTo>
                    <a:pt x="164" y="908"/>
                  </a:lnTo>
                  <a:lnTo>
                    <a:pt x="162" y="916"/>
                  </a:lnTo>
                  <a:lnTo>
                    <a:pt x="154" y="922"/>
                  </a:lnTo>
                  <a:lnTo>
                    <a:pt x="144" y="926"/>
                  </a:lnTo>
                  <a:lnTo>
                    <a:pt x="144" y="926"/>
                  </a:lnTo>
                  <a:lnTo>
                    <a:pt x="132" y="932"/>
                  </a:lnTo>
                  <a:lnTo>
                    <a:pt x="120" y="938"/>
                  </a:lnTo>
                  <a:lnTo>
                    <a:pt x="108" y="946"/>
                  </a:lnTo>
                  <a:lnTo>
                    <a:pt x="96" y="956"/>
                  </a:lnTo>
                  <a:lnTo>
                    <a:pt x="96" y="956"/>
                  </a:lnTo>
                  <a:lnTo>
                    <a:pt x="80" y="974"/>
                  </a:lnTo>
                  <a:lnTo>
                    <a:pt x="66" y="992"/>
                  </a:lnTo>
                  <a:lnTo>
                    <a:pt x="66" y="992"/>
                  </a:lnTo>
                  <a:lnTo>
                    <a:pt x="56" y="1010"/>
                  </a:lnTo>
                  <a:lnTo>
                    <a:pt x="50" y="1018"/>
                  </a:lnTo>
                  <a:lnTo>
                    <a:pt x="40" y="1026"/>
                  </a:lnTo>
                  <a:lnTo>
                    <a:pt x="40" y="1026"/>
                  </a:lnTo>
                  <a:lnTo>
                    <a:pt x="34" y="1032"/>
                  </a:lnTo>
                  <a:lnTo>
                    <a:pt x="28" y="1038"/>
                  </a:lnTo>
                  <a:lnTo>
                    <a:pt x="24" y="1046"/>
                  </a:lnTo>
                  <a:lnTo>
                    <a:pt x="24" y="1054"/>
                  </a:lnTo>
                  <a:lnTo>
                    <a:pt x="24" y="1054"/>
                  </a:lnTo>
                  <a:lnTo>
                    <a:pt x="26" y="1062"/>
                  </a:lnTo>
                  <a:lnTo>
                    <a:pt x="32" y="1070"/>
                  </a:lnTo>
                  <a:lnTo>
                    <a:pt x="38" y="1076"/>
                  </a:lnTo>
                  <a:lnTo>
                    <a:pt x="40" y="1080"/>
                  </a:lnTo>
                  <a:lnTo>
                    <a:pt x="40" y="1086"/>
                  </a:lnTo>
                  <a:lnTo>
                    <a:pt x="40" y="1086"/>
                  </a:lnTo>
                  <a:lnTo>
                    <a:pt x="38" y="1096"/>
                  </a:lnTo>
                  <a:lnTo>
                    <a:pt x="34" y="1108"/>
                  </a:lnTo>
                  <a:lnTo>
                    <a:pt x="28" y="1118"/>
                  </a:lnTo>
                  <a:lnTo>
                    <a:pt x="20" y="1128"/>
                  </a:lnTo>
                  <a:lnTo>
                    <a:pt x="20" y="1128"/>
                  </a:lnTo>
                  <a:lnTo>
                    <a:pt x="10" y="1140"/>
                  </a:lnTo>
                  <a:lnTo>
                    <a:pt x="2" y="1152"/>
                  </a:lnTo>
                  <a:lnTo>
                    <a:pt x="0" y="1166"/>
                  </a:lnTo>
                  <a:lnTo>
                    <a:pt x="0" y="1172"/>
                  </a:lnTo>
                  <a:lnTo>
                    <a:pt x="0" y="1180"/>
                  </a:lnTo>
                  <a:lnTo>
                    <a:pt x="0" y="1180"/>
                  </a:lnTo>
                  <a:lnTo>
                    <a:pt x="0" y="1188"/>
                  </a:lnTo>
                  <a:lnTo>
                    <a:pt x="2" y="1198"/>
                  </a:lnTo>
                  <a:lnTo>
                    <a:pt x="2" y="1198"/>
                  </a:lnTo>
                  <a:lnTo>
                    <a:pt x="4" y="1204"/>
                  </a:lnTo>
                  <a:lnTo>
                    <a:pt x="8" y="1208"/>
                  </a:lnTo>
                  <a:lnTo>
                    <a:pt x="14" y="1216"/>
                  </a:lnTo>
                  <a:lnTo>
                    <a:pt x="14" y="1216"/>
                  </a:lnTo>
                  <a:lnTo>
                    <a:pt x="20" y="1224"/>
                  </a:lnTo>
                  <a:lnTo>
                    <a:pt x="24" y="1232"/>
                  </a:lnTo>
                  <a:lnTo>
                    <a:pt x="26" y="1240"/>
                  </a:lnTo>
                  <a:lnTo>
                    <a:pt x="30" y="1248"/>
                  </a:lnTo>
                  <a:lnTo>
                    <a:pt x="30" y="1248"/>
                  </a:lnTo>
                  <a:lnTo>
                    <a:pt x="36" y="1254"/>
                  </a:lnTo>
                  <a:lnTo>
                    <a:pt x="40" y="1260"/>
                  </a:lnTo>
                  <a:lnTo>
                    <a:pt x="40" y="1260"/>
                  </a:lnTo>
                  <a:lnTo>
                    <a:pt x="42" y="1266"/>
                  </a:lnTo>
                  <a:lnTo>
                    <a:pt x="42" y="1272"/>
                  </a:lnTo>
                  <a:lnTo>
                    <a:pt x="42" y="1278"/>
                  </a:lnTo>
                  <a:lnTo>
                    <a:pt x="44" y="1284"/>
                  </a:lnTo>
                  <a:lnTo>
                    <a:pt x="44" y="1284"/>
                  </a:lnTo>
                  <a:lnTo>
                    <a:pt x="48" y="1290"/>
                  </a:lnTo>
                  <a:lnTo>
                    <a:pt x="56" y="1294"/>
                  </a:lnTo>
                  <a:lnTo>
                    <a:pt x="68" y="1300"/>
                  </a:lnTo>
                  <a:lnTo>
                    <a:pt x="68" y="1300"/>
                  </a:lnTo>
                  <a:lnTo>
                    <a:pt x="76" y="1306"/>
                  </a:lnTo>
                  <a:lnTo>
                    <a:pt x="80" y="1310"/>
                  </a:lnTo>
                  <a:lnTo>
                    <a:pt x="82" y="1314"/>
                  </a:lnTo>
                  <a:lnTo>
                    <a:pt x="82" y="1314"/>
                  </a:lnTo>
                  <a:lnTo>
                    <a:pt x="86" y="1322"/>
                  </a:lnTo>
                  <a:lnTo>
                    <a:pt x="90" y="1324"/>
                  </a:lnTo>
                  <a:lnTo>
                    <a:pt x="92" y="1328"/>
                  </a:lnTo>
                  <a:lnTo>
                    <a:pt x="92" y="1328"/>
                  </a:lnTo>
                  <a:lnTo>
                    <a:pt x="98" y="1328"/>
                  </a:lnTo>
                  <a:lnTo>
                    <a:pt x="98" y="1328"/>
                  </a:lnTo>
                  <a:lnTo>
                    <a:pt x="106" y="1328"/>
                  </a:lnTo>
                  <a:lnTo>
                    <a:pt x="114" y="1324"/>
                  </a:lnTo>
                  <a:lnTo>
                    <a:pt x="128" y="1316"/>
                  </a:lnTo>
                  <a:lnTo>
                    <a:pt x="128" y="1316"/>
                  </a:lnTo>
                  <a:lnTo>
                    <a:pt x="140" y="1312"/>
                  </a:lnTo>
                  <a:lnTo>
                    <a:pt x="152" y="1310"/>
                  </a:lnTo>
                  <a:lnTo>
                    <a:pt x="152" y="1310"/>
                  </a:lnTo>
                  <a:lnTo>
                    <a:pt x="160" y="1312"/>
                  </a:lnTo>
                  <a:lnTo>
                    <a:pt x="168" y="1316"/>
                  </a:lnTo>
                  <a:lnTo>
                    <a:pt x="168" y="1316"/>
                  </a:lnTo>
                  <a:lnTo>
                    <a:pt x="170" y="1320"/>
                  </a:lnTo>
                  <a:lnTo>
                    <a:pt x="172" y="1322"/>
                  </a:lnTo>
                  <a:lnTo>
                    <a:pt x="172" y="1322"/>
                  </a:lnTo>
                  <a:lnTo>
                    <a:pt x="174" y="1322"/>
                  </a:lnTo>
                  <a:lnTo>
                    <a:pt x="174" y="1322"/>
                  </a:lnTo>
                  <a:lnTo>
                    <a:pt x="182" y="1320"/>
                  </a:lnTo>
                  <a:lnTo>
                    <a:pt x="182" y="1320"/>
                  </a:lnTo>
                  <a:lnTo>
                    <a:pt x="190" y="1316"/>
                  </a:lnTo>
                  <a:lnTo>
                    <a:pt x="200" y="1312"/>
                  </a:lnTo>
                  <a:lnTo>
                    <a:pt x="200" y="1312"/>
                  </a:lnTo>
                  <a:lnTo>
                    <a:pt x="210" y="1308"/>
                  </a:lnTo>
                  <a:lnTo>
                    <a:pt x="220" y="1306"/>
                  </a:lnTo>
                  <a:lnTo>
                    <a:pt x="220" y="1306"/>
                  </a:lnTo>
                  <a:lnTo>
                    <a:pt x="238" y="1296"/>
                  </a:lnTo>
                  <a:lnTo>
                    <a:pt x="238" y="1296"/>
                  </a:lnTo>
                  <a:lnTo>
                    <a:pt x="250" y="1290"/>
                  </a:lnTo>
                  <a:lnTo>
                    <a:pt x="262" y="1288"/>
                  </a:lnTo>
                  <a:lnTo>
                    <a:pt x="262" y="1288"/>
                  </a:lnTo>
                  <a:lnTo>
                    <a:pt x="270" y="1290"/>
                  </a:lnTo>
                  <a:lnTo>
                    <a:pt x="276" y="1294"/>
                  </a:lnTo>
                  <a:lnTo>
                    <a:pt x="276" y="1294"/>
                  </a:lnTo>
                  <a:lnTo>
                    <a:pt x="280" y="1296"/>
                  </a:lnTo>
                  <a:lnTo>
                    <a:pt x="280" y="1300"/>
                  </a:lnTo>
                  <a:lnTo>
                    <a:pt x="282" y="1310"/>
                  </a:lnTo>
                  <a:lnTo>
                    <a:pt x="280" y="1318"/>
                  </a:lnTo>
                  <a:lnTo>
                    <a:pt x="282" y="1328"/>
                  </a:lnTo>
                  <a:lnTo>
                    <a:pt x="282" y="1328"/>
                  </a:lnTo>
                  <a:lnTo>
                    <a:pt x="284" y="1334"/>
                  </a:lnTo>
                  <a:lnTo>
                    <a:pt x="286" y="1336"/>
                  </a:lnTo>
                  <a:lnTo>
                    <a:pt x="290" y="1338"/>
                  </a:lnTo>
                  <a:lnTo>
                    <a:pt x="290" y="1338"/>
                  </a:lnTo>
                  <a:lnTo>
                    <a:pt x="292" y="1336"/>
                  </a:lnTo>
                  <a:lnTo>
                    <a:pt x="292" y="1336"/>
                  </a:lnTo>
                  <a:lnTo>
                    <a:pt x="304" y="1332"/>
                  </a:lnTo>
                  <a:lnTo>
                    <a:pt x="316" y="1328"/>
                  </a:lnTo>
                  <a:lnTo>
                    <a:pt x="316" y="1328"/>
                  </a:lnTo>
                  <a:lnTo>
                    <a:pt x="322" y="1328"/>
                  </a:lnTo>
                  <a:lnTo>
                    <a:pt x="322" y="1328"/>
                  </a:lnTo>
                  <a:lnTo>
                    <a:pt x="330" y="1330"/>
                  </a:lnTo>
                  <a:lnTo>
                    <a:pt x="334" y="1334"/>
                  </a:lnTo>
                  <a:lnTo>
                    <a:pt x="338" y="1340"/>
                  </a:lnTo>
                  <a:lnTo>
                    <a:pt x="338" y="1348"/>
                  </a:lnTo>
                  <a:lnTo>
                    <a:pt x="338" y="1348"/>
                  </a:lnTo>
                  <a:lnTo>
                    <a:pt x="338" y="1368"/>
                  </a:lnTo>
                  <a:lnTo>
                    <a:pt x="336" y="1378"/>
                  </a:lnTo>
                  <a:lnTo>
                    <a:pt x="330" y="1388"/>
                  </a:lnTo>
                  <a:lnTo>
                    <a:pt x="330" y="1388"/>
                  </a:lnTo>
                  <a:lnTo>
                    <a:pt x="326" y="1390"/>
                  </a:lnTo>
                  <a:lnTo>
                    <a:pt x="320" y="1392"/>
                  </a:lnTo>
                  <a:lnTo>
                    <a:pt x="320" y="1392"/>
                  </a:lnTo>
                  <a:lnTo>
                    <a:pt x="320" y="1396"/>
                  </a:lnTo>
                  <a:lnTo>
                    <a:pt x="318" y="1400"/>
                  </a:lnTo>
                  <a:lnTo>
                    <a:pt x="318" y="1400"/>
                  </a:lnTo>
                  <a:lnTo>
                    <a:pt x="314" y="1414"/>
                  </a:lnTo>
                  <a:lnTo>
                    <a:pt x="312" y="1420"/>
                  </a:lnTo>
                  <a:lnTo>
                    <a:pt x="312" y="1428"/>
                  </a:lnTo>
                  <a:lnTo>
                    <a:pt x="312" y="1428"/>
                  </a:lnTo>
                  <a:lnTo>
                    <a:pt x="314" y="1440"/>
                  </a:lnTo>
                  <a:lnTo>
                    <a:pt x="320" y="1448"/>
                  </a:lnTo>
                  <a:lnTo>
                    <a:pt x="336" y="1466"/>
                  </a:lnTo>
                  <a:lnTo>
                    <a:pt x="336" y="1466"/>
                  </a:lnTo>
                  <a:lnTo>
                    <a:pt x="340" y="1474"/>
                  </a:lnTo>
                  <a:lnTo>
                    <a:pt x="344" y="1484"/>
                  </a:lnTo>
                  <a:lnTo>
                    <a:pt x="348" y="1502"/>
                  </a:lnTo>
                  <a:lnTo>
                    <a:pt x="348" y="1502"/>
                  </a:lnTo>
                  <a:lnTo>
                    <a:pt x="348" y="1512"/>
                  </a:lnTo>
                  <a:lnTo>
                    <a:pt x="346" y="1522"/>
                  </a:lnTo>
                  <a:lnTo>
                    <a:pt x="346" y="1522"/>
                  </a:lnTo>
                  <a:lnTo>
                    <a:pt x="348" y="1530"/>
                  </a:lnTo>
                  <a:lnTo>
                    <a:pt x="352" y="1536"/>
                  </a:lnTo>
                  <a:lnTo>
                    <a:pt x="352" y="1536"/>
                  </a:lnTo>
                  <a:lnTo>
                    <a:pt x="352" y="1542"/>
                  </a:lnTo>
                  <a:lnTo>
                    <a:pt x="350" y="1544"/>
                  </a:lnTo>
                  <a:lnTo>
                    <a:pt x="346" y="1552"/>
                  </a:lnTo>
                  <a:lnTo>
                    <a:pt x="344" y="1560"/>
                  </a:lnTo>
                  <a:lnTo>
                    <a:pt x="344" y="1564"/>
                  </a:lnTo>
                  <a:lnTo>
                    <a:pt x="346" y="1568"/>
                  </a:lnTo>
                  <a:lnTo>
                    <a:pt x="346" y="1568"/>
                  </a:lnTo>
                  <a:lnTo>
                    <a:pt x="348" y="1572"/>
                  </a:lnTo>
                  <a:lnTo>
                    <a:pt x="348" y="1580"/>
                  </a:lnTo>
                  <a:lnTo>
                    <a:pt x="346" y="1586"/>
                  </a:lnTo>
                  <a:lnTo>
                    <a:pt x="344" y="1592"/>
                  </a:lnTo>
                  <a:lnTo>
                    <a:pt x="344" y="1592"/>
                  </a:lnTo>
                  <a:lnTo>
                    <a:pt x="336" y="1604"/>
                  </a:lnTo>
                  <a:lnTo>
                    <a:pt x="326" y="1614"/>
                  </a:lnTo>
                  <a:lnTo>
                    <a:pt x="326" y="1614"/>
                  </a:lnTo>
                  <a:lnTo>
                    <a:pt x="310" y="1624"/>
                  </a:lnTo>
                  <a:lnTo>
                    <a:pt x="304" y="1628"/>
                  </a:lnTo>
                  <a:lnTo>
                    <a:pt x="298" y="1636"/>
                  </a:lnTo>
                  <a:lnTo>
                    <a:pt x="298" y="1636"/>
                  </a:lnTo>
                  <a:lnTo>
                    <a:pt x="294" y="1648"/>
                  </a:lnTo>
                  <a:lnTo>
                    <a:pt x="292" y="1660"/>
                  </a:lnTo>
                  <a:lnTo>
                    <a:pt x="292" y="1660"/>
                  </a:lnTo>
                  <a:lnTo>
                    <a:pt x="286" y="1676"/>
                  </a:lnTo>
                  <a:lnTo>
                    <a:pt x="286" y="1682"/>
                  </a:lnTo>
                  <a:lnTo>
                    <a:pt x="286" y="1690"/>
                  </a:lnTo>
                  <a:lnTo>
                    <a:pt x="286" y="1690"/>
                  </a:lnTo>
                  <a:lnTo>
                    <a:pt x="286" y="1696"/>
                  </a:lnTo>
                  <a:lnTo>
                    <a:pt x="288" y="1700"/>
                  </a:lnTo>
                  <a:lnTo>
                    <a:pt x="288" y="1700"/>
                  </a:lnTo>
                  <a:lnTo>
                    <a:pt x="290" y="1706"/>
                  </a:lnTo>
                  <a:lnTo>
                    <a:pt x="294" y="1710"/>
                  </a:lnTo>
                  <a:lnTo>
                    <a:pt x="298" y="1714"/>
                  </a:lnTo>
                  <a:lnTo>
                    <a:pt x="300" y="1720"/>
                  </a:lnTo>
                  <a:lnTo>
                    <a:pt x="300" y="1720"/>
                  </a:lnTo>
                  <a:lnTo>
                    <a:pt x="298" y="1732"/>
                  </a:lnTo>
                  <a:lnTo>
                    <a:pt x="298" y="1732"/>
                  </a:lnTo>
                  <a:lnTo>
                    <a:pt x="298" y="1740"/>
                  </a:lnTo>
                  <a:lnTo>
                    <a:pt x="300" y="1748"/>
                  </a:lnTo>
                  <a:lnTo>
                    <a:pt x="300" y="1748"/>
                  </a:lnTo>
                  <a:lnTo>
                    <a:pt x="300" y="1760"/>
                  </a:lnTo>
                  <a:lnTo>
                    <a:pt x="302" y="1770"/>
                  </a:lnTo>
                  <a:lnTo>
                    <a:pt x="302" y="1770"/>
                  </a:lnTo>
                  <a:lnTo>
                    <a:pt x="306" y="1778"/>
                  </a:lnTo>
                  <a:lnTo>
                    <a:pt x="308" y="1788"/>
                  </a:lnTo>
                  <a:lnTo>
                    <a:pt x="308" y="1798"/>
                  </a:lnTo>
                  <a:lnTo>
                    <a:pt x="306" y="1806"/>
                  </a:lnTo>
                  <a:lnTo>
                    <a:pt x="306" y="1806"/>
                  </a:lnTo>
                  <a:lnTo>
                    <a:pt x="302" y="1818"/>
                  </a:lnTo>
                  <a:lnTo>
                    <a:pt x="300" y="1830"/>
                  </a:lnTo>
                  <a:lnTo>
                    <a:pt x="298" y="1842"/>
                  </a:lnTo>
                  <a:lnTo>
                    <a:pt x="298" y="1854"/>
                  </a:lnTo>
                  <a:lnTo>
                    <a:pt x="298" y="1854"/>
                  </a:lnTo>
                  <a:lnTo>
                    <a:pt x="304" y="1872"/>
                  </a:lnTo>
                  <a:lnTo>
                    <a:pt x="310" y="1888"/>
                  </a:lnTo>
                  <a:lnTo>
                    <a:pt x="310" y="1888"/>
                  </a:lnTo>
                  <a:lnTo>
                    <a:pt x="318" y="1908"/>
                  </a:lnTo>
                  <a:lnTo>
                    <a:pt x="326" y="1930"/>
                  </a:lnTo>
                  <a:lnTo>
                    <a:pt x="326" y="1930"/>
                  </a:lnTo>
                  <a:lnTo>
                    <a:pt x="328" y="1938"/>
                  </a:lnTo>
                  <a:lnTo>
                    <a:pt x="328" y="1946"/>
                  </a:lnTo>
                  <a:lnTo>
                    <a:pt x="328" y="1954"/>
                  </a:lnTo>
                  <a:lnTo>
                    <a:pt x="324" y="1962"/>
                  </a:lnTo>
                  <a:lnTo>
                    <a:pt x="324" y="1962"/>
                  </a:lnTo>
                  <a:lnTo>
                    <a:pt x="322" y="1972"/>
                  </a:lnTo>
                  <a:lnTo>
                    <a:pt x="322" y="1980"/>
                  </a:lnTo>
                  <a:lnTo>
                    <a:pt x="324" y="1988"/>
                  </a:lnTo>
                  <a:lnTo>
                    <a:pt x="328" y="1996"/>
                  </a:lnTo>
                  <a:lnTo>
                    <a:pt x="328" y="1996"/>
                  </a:lnTo>
                  <a:lnTo>
                    <a:pt x="332" y="2010"/>
                  </a:lnTo>
                  <a:lnTo>
                    <a:pt x="336" y="2016"/>
                  </a:lnTo>
                  <a:lnTo>
                    <a:pt x="340" y="2020"/>
                  </a:lnTo>
                  <a:lnTo>
                    <a:pt x="340" y="2020"/>
                  </a:lnTo>
                  <a:lnTo>
                    <a:pt x="346" y="2022"/>
                  </a:lnTo>
                  <a:lnTo>
                    <a:pt x="346" y="2022"/>
                  </a:lnTo>
                  <a:lnTo>
                    <a:pt x="352" y="2020"/>
                  </a:lnTo>
                  <a:lnTo>
                    <a:pt x="360" y="2018"/>
                  </a:lnTo>
                  <a:lnTo>
                    <a:pt x="372" y="2012"/>
                  </a:lnTo>
                  <a:lnTo>
                    <a:pt x="372" y="2012"/>
                  </a:lnTo>
                  <a:lnTo>
                    <a:pt x="384" y="2004"/>
                  </a:lnTo>
                  <a:lnTo>
                    <a:pt x="388" y="2002"/>
                  </a:lnTo>
                  <a:lnTo>
                    <a:pt x="396" y="2000"/>
                  </a:lnTo>
                  <a:lnTo>
                    <a:pt x="396" y="2000"/>
                  </a:lnTo>
                  <a:lnTo>
                    <a:pt x="404" y="1998"/>
                  </a:lnTo>
                  <a:lnTo>
                    <a:pt x="412" y="1998"/>
                  </a:lnTo>
                  <a:lnTo>
                    <a:pt x="412" y="1998"/>
                  </a:lnTo>
                  <a:lnTo>
                    <a:pt x="414" y="1998"/>
                  </a:lnTo>
                  <a:lnTo>
                    <a:pt x="414" y="1998"/>
                  </a:lnTo>
                  <a:lnTo>
                    <a:pt x="416" y="1998"/>
                  </a:lnTo>
                  <a:lnTo>
                    <a:pt x="416" y="1998"/>
                  </a:lnTo>
                  <a:lnTo>
                    <a:pt x="426" y="1998"/>
                  </a:lnTo>
                  <a:lnTo>
                    <a:pt x="434" y="1996"/>
                  </a:lnTo>
                  <a:lnTo>
                    <a:pt x="434" y="1996"/>
                  </a:lnTo>
                  <a:lnTo>
                    <a:pt x="444" y="1990"/>
                  </a:lnTo>
                  <a:lnTo>
                    <a:pt x="456" y="1984"/>
                  </a:lnTo>
                  <a:lnTo>
                    <a:pt x="456" y="1984"/>
                  </a:lnTo>
                  <a:lnTo>
                    <a:pt x="466" y="1982"/>
                  </a:lnTo>
                  <a:lnTo>
                    <a:pt x="474" y="1976"/>
                  </a:lnTo>
                  <a:lnTo>
                    <a:pt x="474" y="1976"/>
                  </a:lnTo>
                  <a:lnTo>
                    <a:pt x="484" y="1968"/>
                  </a:lnTo>
                  <a:lnTo>
                    <a:pt x="492" y="1960"/>
                  </a:lnTo>
                  <a:lnTo>
                    <a:pt x="510" y="1942"/>
                  </a:lnTo>
                  <a:lnTo>
                    <a:pt x="510" y="1942"/>
                  </a:lnTo>
                  <a:lnTo>
                    <a:pt x="528" y="1922"/>
                  </a:lnTo>
                  <a:lnTo>
                    <a:pt x="544" y="1902"/>
                  </a:lnTo>
                  <a:lnTo>
                    <a:pt x="544" y="1902"/>
                  </a:lnTo>
                  <a:lnTo>
                    <a:pt x="558" y="1884"/>
                  </a:lnTo>
                  <a:lnTo>
                    <a:pt x="562" y="1876"/>
                  </a:lnTo>
                  <a:lnTo>
                    <a:pt x="564" y="1866"/>
                  </a:lnTo>
                  <a:lnTo>
                    <a:pt x="564" y="1866"/>
                  </a:lnTo>
                  <a:lnTo>
                    <a:pt x="564" y="1848"/>
                  </a:lnTo>
                  <a:lnTo>
                    <a:pt x="566" y="1842"/>
                  </a:lnTo>
                  <a:lnTo>
                    <a:pt x="574" y="1832"/>
                  </a:lnTo>
                  <a:lnTo>
                    <a:pt x="574" y="1832"/>
                  </a:lnTo>
                  <a:lnTo>
                    <a:pt x="594" y="1820"/>
                  </a:lnTo>
                  <a:lnTo>
                    <a:pt x="594" y="1820"/>
                  </a:lnTo>
                  <a:lnTo>
                    <a:pt x="604" y="1816"/>
                  </a:lnTo>
                  <a:lnTo>
                    <a:pt x="608" y="1814"/>
                  </a:lnTo>
                  <a:lnTo>
                    <a:pt x="610" y="1808"/>
                  </a:lnTo>
                  <a:lnTo>
                    <a:pt x="610" y="1808"/>
                  </a:lnTo>
                  <a:lnTo>
                    <a:pt x="614" y="1800"/>
                  </a:lnTo>
                  <a:lnTo>
                    <a:pt x="616" y="1790"/>
                  </a:lnTo>
                  <a:lnTo>
                    <a:pt x="616" y="1790"/>
                  </a:lnTo>
                  <a:lnTo>
                    <a:pt x="618" y="1778"/>
                  </a:lnTo>
                  <a:lnTo>
                    <a:pt x="620" y="1768"/>
                  </a:lnTo>
                  <a:lnTo>
                    <a:pt x="620" y="1768"/>
                  </a:lnTo>
                  <a:lnTo>
                    <a:pt x="620" y="1758"/>
                  </a:lnTo>
                  <a:lnTo>
                    <a:pt x="618" y="1750"/>
                  </a:lnTo>
                  <a:lnTo>
                    <a:pt x="618" y="1750"/>
                  </a:lnTo>
                  <a:lnTo>
                    <a:pt x="614" y="1744"/>
                  </a:lnTo>
                  <a:lnTo>
                    <a:pt x="614" y="1740"/>
                  </a:lnTo>
                  <a:lnTo>
                    <a:pt x="616" y="1734"/>
                  </a:lnTo>
                  <a:lnTo>
                    <a:pt x="616" y="1734"/>
                  </a:lnTo>
                  <a:lnTo>
                    <a:pt x="626" y="1728"/>
                  </a:lnTo>
                  <a:lnTo>
                    <a:pt x="638" y="1720"/>
                  </a:lnTo>
                  <a:lnTo>
                    <a:pt x="638" y="1720"/>
                  </a:lnTo>
                  <a:lnTo>
                    <a:pt x="648" y="1714"/>
                  </a:lnTo>
                  <a:lnTo>
                    <a:pt x="658" y="1708"/>
                  </a:lnTo>
                  <a:lnTo>
                    <a:pt x="658" y="1708"/>
                  </a:lnTo>
                  <a:lnTo>
                    <a:pt x="668" y="1702"/>
                  </a:lnTo>
                  <a:lnTo>
                    <a:pt x="676" y="1694"/>
                  </a:lnTo>
                  <a:lnTo>
                    <a:pt x="694" y="1680"/>
                  </a:lnTo>
                  <a:lnTo>
                    <a:pt x="694" y="1680"/>
                  </a:lnTo>
                  <a:lnTo>
                    <a:pt x="704" y="1674"/>
                  </a:lnTo>
                  <a:lnTo>
                    <a:pt x="710" y="1668"/>
                  </a:lnTo>
                  <a:lnTo>
                    <a:pt x="716" y="1660"/>
                  </a:lnTo>
                  <a:lnTo>
                    <a:pt x="718" y="1650"/>
                  </a:lnTo>
                  <a:lnTo>
                    <a:pt x="718" y="1650"/>
                  </a:lnTo>
                  <a:lnTo>
                    <a:pt x="724" y="1628"/>
                  </a:lnTo>
                  <a:lnTo>
                    <a:pt x="732" y="1604"/>
                  </a:lnTo>
                  <a:lnTo>
                    <a:pt x="732" y="1604"/>
                  </a:lnTo>
                  <a:lnTo>
                    <a:pt x="736" y="1592"/>
                  </a:lnTo>
                  <a:lnTo>
                    <a:pt x="738" y="1584"/>
                  </a:lnTo>
                  <a:lnTo>
                    <a:pt x="738" y="1578"/>
                  </a:lnTo>
                  <a:lnTo>
                    <a:pt x="738" y="1578"/>
                  </a:lnTo>
                  <a:lnTo>
                    <a:pt x="734" y="1570"/>
                  </a:lnTo>
                  <a:lnTo>
                    <a:pt x="734" y="1570"/>
                  </a:lnTo>
                  <a:lnTo>
                    <a:pt x="730" y="1556"/>
                  </a:lnTo>
                  <a:lnTo>
                    <a:pt x="726" y="1540"/>
                  </a:lnTo>
                  <a:lnTo>
                    <a:pt x="726" y="1540"/>
                  </a:lnTo>
                  <a:lnTo>
                    <a:pt x="726" y="1522"/>
                  </a:lnTo>
                  <a:lnTo>
                    <a:pt x="726" y="1514"/>
                  </a:lnTo>
                  <a:lnTo>
                    <a:pt x="730" y="1506"/>
                  </a:lnTo>
                  <a:lnTo>
                    <a:pt x="730" y="1506"/>
                  </a:lnTo>
                  <a:lnTo>
                    <a:pt x="732" y="1496"/>
                  </a:lnTo>
                  <a:lnTo>
                    <a:pt x="734" y="1486"/>
                  </a:lnTo>
                  <a:lnTo>
                    <a:pt x="734" y="1486"/>
                  </a:lnTo>
                  <a:lnTo>
                    <a:pt x="738" y="1476"/>
                  </a:lnTo>
                  <a:lnTo>
                    <a:pt x="744" y="1468"/>
                  </a:lnTo>
                  <a:lnTo>
                    <a:pt x="744" y="1468"/>
                  </a:lnTo>
                  <a:lnTo>
                    <a:pt x="756" y="1454"/>
                  </a:lnTo>
                  <a:lnTo>
                    <a:pt x="762" y="1446"/>
                  </a:lnTo>
                  <a:lnTo>
                    <a:pt x="770" y="1440"/>
                  </a:lnTo>
                  <a:lnTo>
                    <a:pt x="770" y="1440"/>
                  </a:lnTo>
                  <a:lnTo>
                    <a:pt x="780" y="1432"/>
                  </a:lnTo>
                  <a:lnTo>
                    <a:pt x="786" y="1424"/>
                  </a:lnTo>
                  <a:lnTo>
                    <a:pt x="800" y="1408"/>
                  </a:lnTo>
                  <a:lnTo>
                    <a:pt x="800" y="1408"/>
                  </a:lnTo>
                  <a:lnTo>
                    <a:pt x="816" y="1392"/>
                  </a:lnTo>
                  <a:lnTo>
                    <a:pt x="834" y="1378"/>
                  </a:lnTo>
                  <a:lnTo>
                    <a:pt x="870" y="1352"/>
                  </a:lnTo>
                  <a:lnTo>
                    <a:pt x="870" y="1352"/>
                  </a:lnTo>
                  <a:lnTo>
                    <a:pt x="882" y="1344"/>
                  </a:lnTo>
                  <a:lnTo>
                    <a:pt x="882" y="1344"/>
                  </a:lnTo>
                  <a:lnTo>
                    <a:pt x="888" y="1336"/>
                  </a:lnTo>
                  <a:lnTo>
                    <a:pt x="892" y="1328"/>
                  </a:lnTo>
                  <a:lnTo>
                    <a:pt x="892" y="1328"/>
                  </a:lnTo>
                  <a:lnTo>
                    <a:pt x="904" y="1312"/>
                  </a:lnTo>
                  <a:lnTo>
                    <a:pt x="918" y="1296"/>
                  </a:lnTo>
                  <a:lnTo>
                    <a:pt x="918" y="1296"/>
                  </a:lnTo>
                  <a:lnTo>
                    <a:pt x="926" y="1286"/>
                  </a:lnTo>
                  <a:lnTo>
                    <a:pt x="932" y="1276"/>
                  </a:lnTo>
                  <a:lnTo>
                    <a:pt x="932" y="1276"/>
                  </a:lnTo>
                  <a:lnTo>
                    <a:pt x="944" y="1254"/>
                  </a:lnTo>
                  <a:lnTo>
                    <a:pt x="948" y="1242"/>
                  </a:lnTo>
                  <a:lnTo>
                    <a:pt x="952" y="1230"/>
                  </a:lnTo>
                  <a:lnTo>
                    <a:pt x="952" y="1230"/>
                  </a:lnTo>
                  <a:lnTo>
                    <a:pt x="954" y="1222"/>
                  </a:lnTo>
                  <a:lnTo>
                    <a:pt x="954" y="1218"/>
                  </a:lnTo>
                  <a:lnTo>
                    <a:pt x="952" y="1216"/>
                  </a:lnTo>
                  <a:lnTo>
                    <a:pt x="952" y="1216"/>
                  </a:lnTo>
                  <a:lnTo>
                    <a:pt x="946" y="1214"/>
                  </a:lnTo>
                  <a:lnTo>
                    <a:pt x="946" y="1214"/>
                  </a:lnTo>
                  <a:lnTo>
                    <a:pt x="940" y="1214"/>
                  </a:lnTo>
                  <a:lnTo>
                    <a:pt x="932" y="1218"/>
                  </a:lnTo>
                  <a:lnTo>
                    <a:pt x="932" y="1218"/>
                  </a:lnTo>
                  <a:lnTo>
                    <a:pt x="914" y="1224"/>
                  </a:lnTo>
                  <a:lnTo>
                    <a:pt x="896" y="1230"/>
                  </a:lnTo>
                  <a:lnTo>
                    <a:pt x="858" y="1240"/>
                  </a:lnTo>
                  <a:lnTo>
                    <a:pt x="858" y="1240"/>
                  </a:lnTo>
                  <a:lnTo>
                    <a:pt x="854" y="1240"/>
                  </a:lnTo>
                  <a:lnTo>
                    <a:pt x="854" y="1240"/>
                  </a:lnTo>
                  <a:lnTo>
                    <a:pt x="850" y="1238"/>
                  </a:lnTo>
                  <a:lnTo>
                    <a:pt x="846" y="1236"/>
                  </a:lnTo>
                  <a:lnTo>
                    <a:pt x="842" y="1230"/>
                  </a:lnTo>
                  <a:lnTo>
                    <a:pt x="840" y="1222"/>
                  </a:lnTo>
                  <a:lnTo>
                    <a:pt x="840" y="1214"/>
                  </a:lnTo>
                  <a:lnTo>
                    <a:pt x="840" y="1214"/>
                  </a:lnTo>
                  <a:lnTo>
                    <a:pt x="836" y="1198"/>
                  </a:lnTo>
                  <a:lnTo>
                    <a:pt x="834" y="1192"/>
                  </a:lnTo>
                  <a:lnTo>
                    <a:pt x="830" y="1184"/>
                  </a:lnTo>
                  <a:lnTo>
                    <a:pt x="830" y="1184"/>
                  </a:lnTo>
                  <a:lnTo>
                    <a:pt x="826" y="1178"/>
                  </a:lnTo>
                  <a:lnTo>
                    <a:pt x="820" y="1174"/>
                  </a:lnTo>
                  <a:lnTo>
                    <a:pt x="808" y="1164"/>
                  </a:lnTo>
                  <a:lnTo>
                    <a:pt x="808" y="1164"/>
                  </a:lnTo>
                  <a:lnTo>
                    <a:pt x="804" y="1158"/>
                  </a:lnTo>
                  <a:lnTo>
                    <a:pt x="802" y="1148"/>
                  </a:lnTo>
                  <a:lnTo>
                    <a:pt x="802" y="1148"/>
                  </a:lnTo>
                  <a:lnTo>
                    <a:pt x="800" y="1142"/>
                  </a:lnTo>
                  <a:lnTo>
                    <a:pt x="798" y="1136"/>
                  </a:lnTo>
                  <a:lnTo>
                    <a:pt x="798" y="1136"/>
                  </a:lnTo>
                  <a:lnTo>
                    <a:pt x="798" y="1126"/>
                  </a:lnTo>
                  <a:lnTo>
                    <a:pt x="800" y="1118"/>
                  </a:lnTo>
                  <a:lnTo>
                    <a:pt x="800" y="1118"/>
                  </a:lnTo>
                  <a:lnTo>
                    <a:pt x="794" y="1118"/>
                  </a:lnTo>
                  <a:lnTo>
                    <a:pt x="792" y="1116"/>
                  </a:lnTo>
                  <a:lnTo>
                    <a:pt x="790" y="1114"/>
                  </a:lnTo>
                  <a:lnTo>
                    <a:pt x="790" y="1114"/>
                  </a:lnTo>
                  <a:lnTo>
                    <a:pt x="788" y="1104"/>
                  </a:lnTo>
                  <a:lnTo>
                    <a:pt x="788" y="1104"/>
                  </a:lnTo>
                  <a:lnTo>
                    <a:pt x="782" y="1096"/>
                  </a:lnTo>
                  <a:lnTo>
                    <a:pt x="782" y="1090"/>
                  </a:lnTo>
                  <a:lnTo>
                    <a:pt x="780" y="1086"/>
                  </a:lnTo>
                  <a:lnTo>
                    <a:pt x="780" y="1086"/>
                  </a:lnTo>
                  <a:lnTo>
                    <a:pt x="784" y="1072"/>
                  </a:lnTo>
                  <a:lnTo>
                    <a:pt x="786" y="1066"/>
                  </a:lnTo>
                  <a:lnTo>
                    <a:pt x="786" y="1060"/>
                  </a:lnTo>
                  <a:lnTo>
                    <a:pt x="786" y="1060"/>
                  </a:lnTo>
                  <a:lnTo>
                    <a:pt x="786" y="1054"/>
                  </a:lnTo>
                  <a:lnTo>
                    <a:pt x="784" y="1050"/>
                  </a:lnTo>
                  <a:lnTo>
                    <a:pt x="778" y="1042"/>
                  </a:lnTo>
                  <a:lnTo>
                    <a:pt x="778" y="1042"/>
                  </a:lnTo>
                  <a:lnTo>
                    <a:pt x="774" y="1024"/>
                  </a:lnTo>
                  <a:lnTo>
                    <a:pt x="774" y="1024"/>
                  </a:lnTo>
                  <a:lnTo>
                    <a:pt x="770" y="1010"/>
                  </a:lnTo>
                  <a:lnTo>
                    <a:pt x="766" y="996"/>
                  </a:lnTo>
                  <a:lnTo>
                    <a:pt x="766" y="996"/>
                  </a:lnTo>
                  <a:lnTo>
                    <a:pt x="758" y="984"/>
                  </a:lnTo>
                  <a:lnTo>
                    <a:pt x="756" y="978"/>
                  </a:lnTo>
                  <a:lnTo>
                    <a:pt x="754" y="972"/>
                  </a:lnTo>
                  <a:lnTo>
                    <a:pt x="754" y="972"/>
                  </a:lnTo>
                  <a:lnTo>
                    <a:pt x="756" y="964"/>
                  </a:lnTo>
                  <a:lnTo>
                    <a:pt x="756" y="962"/>
                  </a:lnTo>
                  <a:lnTo>
                    <a:pt x="754" y="958"/>
                  </a:lnTo>
                  <a:lnTo>
                    <a:pt x="754" y="958"/>
                  </a:lnTo>
                  <a:lnTo>
                    <a:pt x="750" y="952"/>
                  </a:lnTo>
                  <a:lnTo>
                    <a:pt x="746" y="948"/>
                  </a:lnTo>
                  <a:lnTo>
                    <a:pt x="746" y="948"/>
                  </a:lnTo>
                  <a:lnTo>
                    <a:pt x="744" y="940"/>
                  </a:lnTo>
                  <a:lnTo>
                    <a:pt x="746" y="936"/>
                  </a:lnTo>
                  <a:lnTo>
                    <a:pt x="748" y="932"/>
                  </a:lnTo>
                  <a:lnTo>
                    <a:pt x="748" y="932"/>
                  </a:lnTo>
                  <a:lnTo>
                    <a:pt x="750" y="930"/>
                  </a:lnTo>
                  <a:lnTo>
                    <a:pt x="750" y="930"/>
                  </a:lnTo>
                  <a:lnTo>
                    <a:pt x="760" y="942"/>
                  </a:lnTo>
                  <a:lnTo>
                    <a:pt x="766" y="948"/>
                  </a:lnTo>
                  <a:lnTo>
                    <a:pt x="772" y="954"/>
                  </a:lnTo>
                  <a:lnTo>
                    <a:pt x="772" y="954"/>
                  </a:lnTo>
                  <a:lnTo>
                    <a:pt x="778" y="960"/>
                  </a:lnTo>
                  <a:lnTo>
                    <a:pt x="782" y="968"/>
                  </a:lnTo>
                  <a:lnTo>
                    <a:pt x="784" y="978"/>
                  </a:lnTo>
                  <a:lnTo>
                    <a:pt x="790" y="986"/>
                  </a:lnTo>
                  <a:lnTo>
                    <a:pt x="790" y="986"/>
                  </a:lnTo>
                  <a:lnTo>
                    <a:pt x="796" y="994"/>
                  </a:lnTo>
                  <a:lnTo>
                    <a:pt x="802" y="1000"/>
                  </a:lnTo>
                  <a:lnTo>
                    <a:pt x="802" y="1000"/>
                  </a:lnTo>
                  <a:lnTo>
                    <a:pt x="802" y="1004"/>
                  </a:lnTo>
                  <a:lnTo>
                    <a:pt x="804" y="1010"/>
                  </a:lnTo>
                  <a:lnTo>
                    <a:pt x="804" y="1020"/>
                  </a:lnTo>
                  <a:lnTo>
                    <a:pt x="804" y="1020"/>
                  </a:lnTo>
                  <a:lnTo>
                    <a:pt x="808" y="1032"/>
                  </a:lnTo>
                  <a:lnTo>
                    <a:pt x="812" y="1044"/>
                  </a:lnTo>
                  <a:lnTo>
                    <a:pt x="816" y="1056"/>
                  </a:lnTo>
                  <a:lnTo>
                    <a:pt x="816" y="1062"/>
                  </a:lnTo>
                  <a:lnTo>
                    <a:pt x="814" y="1068"/>
                  </a:lnTo>
                  <a:lnTo>
                    <a:pt x="814" y="1068"/>
                  </a:lnTo>
                  <a:lnTo>
                    <a:pt x="810" y="1080"/>
                  </a:lnTo>
                  <a:lnTo>
                    <a:pt x="812" y="1082"/>
                  </a:lnTo>
                  <a:lnTo>
                    <a:pt x="816" y="1088"/>
                  </a:lnTo>
                  <a:lnTo>
                    <a:pt x="816" y="1088"/>
                  </a:lnTo>
                  <a:lnTo>
                    <a:pt x="824" y="1098"/>
                  </a:lnTo>
                  <a:lnTo>
                    <a:pt x="830" y="1108"/>
                  </a:lnTo>
                  <a:lnTo>
                    <a:pt x="830" y="1108"/>
                  </a:lnTo>
                  <a:lnTo>
                    <a:pt x="844" y="1132"/>
                  </a:lnTo>
                  <a:lnTo>
                    <a:pt x="848" y="1144"/>
                  </a:lnTo>
                  <a:lnTo>
                    <a:pt x="850" y="1150"/>
                  </a:lnTo>
                  <a:lnTo>
                    <a:pt x="850" y="1156"/>
                  </a:lnTo>
                  <a:lnTo>
                    <a:pt x="850" y="1156"/>
                  </a:lnTo>
                  <a:lnTo>
                    <a:pt x="850" y="1164"/>
                  </a:lnTo>
                  <a:lnTo>
                    <a:pt x="846" y="1172"/>
                  </a:lnTo>
                  <a:lnTo>
                    <a:pt x="844" y="1182"/>
                  </a:lnTo>
                  <a:lnTo>
                    <a:pt x="844" y="1190"/>
                  </a:lnTo>
                  <a:lnTo>
                    <a:pt x="844" y="1190"/>
                  </a:lnTo>
                  <a:lnTo>
                    <a:pt x="846" y="1216"/>
                  </a:lnTo>
                  <a:lnTo>
                    <a:pt x="846" y="1216"/>
                  </a:lnTo>
                  <a:lnTo>
                    <a:pt x="852" y="1216"/>
                  </a:lnTo>
                  <a:lnTo>
                    <a:pt x="852" y="1216"/>
                  </a:lnTo>
                  <a:lnTo>
                    <a:pt x="860" y="1216"/>
                  </a:lnTo>
                  <a:lnTo>
                    <a:pt x="870" y="1212"/>
                  </a:lnTo>
                  <a:lnTo>
                    <a:pt x="888" y="1202"/>
                  </a:lnTo>
                  <a:lnTo>
                    <a:pt x="888" y="1202"/>
                  </a:lnTo>
                  <a:lnTo>
                    <a:pt x="912" y="1188"/>
                  </a:lnTo>
                  <a:lnTo>
                    <a:pt x="924" y="1182"/>
                  </a:lnTo>
                  <a:lnTo>
                    <a:pt x="936" y="1178"/>
                  </a:lnTo>
                  <a:lnTo>
                    <a:pt x="936" y="1178"/>
                  </a:lnTo>
                  <a:lnTo>
                    <a:pt x="948" y="1176"/>
                  </a:lnTo>
                  <a:lnTo>
                    <a:pt x="958" y="1172"/>
                  </a:lnTo>
                  <a:lnTo>
                    <a:pt x="958" y="1172"/>
                  </a:lnTo>
                  <a:lnTo>
                    <a:pt x="978" y="1160"/>
                  </a:lnTo>
                  <a:lnTo>
                    <a:pt x="978" y="1160"/>
                  </a:lnTo>
                  <a:lnTo>
                    <a:pt x="982" y="1156"/>
                  </a:lnTo>
                  <a:lnTo>
                    <a:pt x="986" y="1152"/>
                  </a:lnTo>
                  <a:lnTo>
                    <a:pt x="990" y="1148"/>
                  </a:lnTo>
                  <a:lnTo>
                    <a:pt x="996" y="1146"/>
                  </a:lnTo>
                  <a:lnTo>
                    <a:pt x="996" y="1146"/>
                  </a:lnTo>
                  <a:lnTo>
                    <a:pt x="1014" y="1142"/>
                  </a:lnTo>
                  <a:lnTo>
                    <a:pt x="1022" y="1140"/>
                  </a:lnTo>
                  <a:lnTo>
                    <a:pt x="1030" y="1136"/>
                  </a:lnTo>
                  <a:lnTo>
                    <a:pt x="1030" y="1136"/>
                  </a:lnTo>
                  <a:lnTo>
                    <a:pt x="1040" y="1126"/>
                  </a:lnTo>
                  <a:lnTo>
                    <a:pt x="1050" y="1118"/>
                  </a:lnTo>
                  <a:lnTo>
                    <a:pt x="1050" y="1118"/>
                  </a:lnTo>
                  <a:lnTo>
                    <a:pt x="1062" y="1108"/>
                  </a:lnTo>
                  <a:lnTo>
                    <a:pt x="1074" y="1096"/>
                  </a:lnTo>
                  <a:lnTo>
                    <a:pt x="1074" y="1096"/>
                  </a:lnTo>
                  <a:lnTo>
                    <a:pt x="1090" y="1084"/>
                  </a:lnTo>
                  <a:lnTo>
                    <a:pt x="1096" y="1076"/>
                  </a:lnTo>
                  <a:lnTo>
                    <a:pt x="1102" y="1068"/>
                  </a:lnTo>
                  <a:lnTo>
                    <a:pt x="1102" y="1068"/>
                  </a:lnTo>
                  <a:lnTo>
                    <a:pt x="1106" y="1060"/>
                  </a:lnTo>
                  <a:lnTo>
                    <a:pt x="1106" y="1052"/>
                  </a:lnTo>
                  <a:lnTo>
                    <a:pt x="1102" y="1046"/>
                  </a:lnTo>
                  <a:lnTo>
                    <a:pt x="1098" y="1042"/>
                  </a:lnTo>
                  <a:lnTo>
                    <a:pt x="1086" y="1034"/>
                  </a:lnTo>
                  <a:lnTo>
                    <a:pt x="1072" y="1028"/>
                  </a:lnTo>
                  <a:lnTo>
                    <a:pt x="1072" y="1028"/>
                  </a:lnTo>
                  <a:lnTo>
                    <a:pt x="1072" y="1018"/>
                  </a:lnTo>
                  <a:lnTo>
                    <a:pt x="1072" y="1008"/>
                  </a:lnTo>
                  <a:lnTo>
                    <a:pt x="1068" y="1000"/>
                  </a:lnTo>
                  <a:lnTo>
                    <a:pt x="1064" y="996"/>
                  </a:lnTo>
                  <a:lnTo>
                    <a:pt x="1062" y="996"/>
                  </a:lnTo>
                  <a:lnTo>
                    <a:pt x="1062" y="996"/>
                  </a:lnTo>
                  <a:lnTo>
                    <a:pt x="1058" y="996"/>
                  </a:lnTo>
                  <a:lnTo>
                    <a:pt x="1054" y="1000"/>
                  </a:lnTo>
                  <a:lnTo>
                    <a:pt x="1054" y="1000"/>
                  </a:lnTo>
                  <a:lnTo>
                    <a:pt x="1052" y="1002"/>
                  </a:lnTo>
                  <a:lnTo>
                    <a:pt x="1052" y="1004"/>
                  </a:lnTo>
                  <a:lnTo>
                    <a:pt x="1048" y="1010"/>
                  </a:lnTo>
                  <a:lnTo>
                    <a:pt x="1048" y="1010"/>
                  </a:lnTo>
                  <a:lnTo>
                    <a:pt x="1044" y="1012"/>
                  </a:lnTo>
                  <a:lnTo>
                    <a:pt x="1040" y="1016"/>
                  </a:lnTo>
                  <a:lnTo>
                    <a:pt x="1040" y="1016"/>
                  </a:lnTo>
                  <a:lnTo>
                    <a:pt x="1028" y="1022"/>
                  </a:lnTo>
                  <a:lnTo>
                    <a:pt x="1020" y="1024"/>
                  </a:lnTo>
                  <a:lnTo>
                    <a:pt x="1012" y="1026"/>
                  </a:lnTo>
                  <a:lnTo>
                    <a:pt x="1012" y="1026"/>
                  </a:lnTo>
                  <a:lnTo>
                    <a:pt x="1010" y="1026"/>
                  </a:lnTo>
                  <a:lnTo>
                    <a:pt x="1010" y="1026"/>
                  </a:lnTo>
                  <a:lnTo>
                    <a:pt x="1006" y="1022"/>
                  </a:lnTo>
                  <a:lnTo>
                    <a:pt x="1002" y="1018"/>
                  </a:lnTo>
                  <a:lnTo>
                    <a:pt x="996" y="1004"/>
                  </a:lnTo>
                  <a:lnTo>
                    <a:pt x="992" y="990"/>
                  </a:lnTo>
                  <a:lnTo>
                    <a:pt x="988" y="980"/>
                  </a:lnTo>
                  <a:lnTo>
                    <a:pt x="988" y="980"/>
                  </a:lnTo>
                  <a:lnTo>
                    <a:pt x="984" y="974"/>
                  </a:lnTo>
                  <a:lnTo>
                    <a:pt x="980" y="970"/>
                  </a:lnTo>
                  <a:lnTo>
                    <a:pt x="976" y="968"/>
                  </a:lnTo>
                  <a:lnTo>
                    <a:pt x="972" y="962"/>
                  </a:lnTo>
                  <a:lnTo>
                    <a:pt x="972" y="962"/>
                  </a:lnTo>
                  <a:lnTo>
                    <a:pt x="974" y="954"/>
                  </a:lnTo>
                  <a:lnTo>
                    <a:pt x="974" y="948"/>
                  </a:lnTo>
                  <a:lnTo>
                    <a:pt x="974" y="948"/>
                  </a:lnTo>
                  <a:lnTo>
                    <a:pt x="972" y="944"/>
                  </a:lnTo>
                  <a:lnTo>
                    <a:pt x="970" y="940"/>
                  </a:lnTo>
                  <a:lnTo>
                    <a:pt x="966" y="936"/>
                  </a:lnTo>
                  <a:lnTo>
                    <a:pt x="966" y="932"/>
                  </a:lnTo>
                  <a:lnTo>
                    <a:pt x="966" y="932"/>
                  </a:lnTo>
                  <a:lnTo>
                    <a:pt x="966" y="928"/>
                  </a:lnTo>
                  <a:lnTo>
                    <a:pt x="968" y="926"/>
                  </a:lnTo>
                  <a:lnTo>
                    <a:pt x="974" y="924"/>
                  </a:lnTo>
                  <a:lnTo>
                    <a:pt x="974" y="924"/>
                  </a:lnTo>
                  <a:lnTo>
                    <a:pt x="980" y="926"/>
                  </a:lnTo>
                  <a:lnTo>
                    <a:pt x="980" y="926"/>
                  </a:lnTo>
                  <a:lnTo>
                    <a:pt x="984" y="930"/>
                  </a:lnTo>
                  <a:lnTo>
                    <a:pt x="986" y="934"/>
                  </a:lnTo>
                  <a:lnTo>
                    <a:pt x="988" y="940"/>
                  </a:lnTo>
                  <a:lnTo>
                    <a:pt x="992" y="944"/>
                  </a:lnTo>
                  <a:lnTo>
                    <a:pt x="992" y="944"/>
                  </a:lnTo>
                  <a:lnTo>
                    <a:pt x="996" y="950"/>
                  </a:lnTo>
                  <a:lnTo>
                    <a:pt x="1002" y="956"/>
                  </a:lnTo>
                  <a:lnTo>
                    <a:pt x="1016" y="964"/>
                  </a:lnTo>
                  <a:lnTo>
                    <a:pt x="1016" y="964"/>
                  </a:lnTo>
                  <a:lnTo>
                    <a:pt x="1020" y="970"/>
                  </a:lnTo>
                  <a:lnTo>
                    <a:pt x="1022" y="978"/>
                  </a:lnTo>
                  <a:lnTo>
                    <a:pt x="1026" y="984"/>
                  </a:lnTo>
                  <a:lnTo>
                    <a:pt x="1030" y="988"/>
                  </a:lnTo>
                  <a:lnTo>
                    <a:pt x="1030" y="988"/>
                  </a:lnTo>
                  <a:lnTo>
                    <a:pt x="1036" y="990"/>
                  </a:lnTo>
                  <a:lnTo>
                    <a:pt x="1036" y="990"/>
                  </a:lnTo>
                  <a:lnTo>
                    <a:pt x="1042" y="988"/>
                  </a:lnTo>
                  <a:lnTo>
                    <a:pt x="1048" y="984"/>
                  </a:lnTo>
                  <a:lnTo>
                    <a:pt x="1054" y="980"/>
                  </a:lnTo>
                  <a:lnTo>
                    <a:pt x="1062" y="976"/>
                  </a:lnTo>
                  <a:lnTo>
                    <a:pt x="1062" y="976"/>
                  </a:lnTo>
                  <a:lnTo>
                    <a:pt x="1068" y="976"/>
                  </a:lnTo>
                  <a:lnTo>
                    <a:pt x="1068" y="976"/>
                  </a:lnTo>
                  <a:lnTo>
                    <a:pt x="1072" y="976"/>
                  </a:lnTo>
                  <a:lnTo>
                    <a:pt x="1072" y="978"/>
                  </a:lnTo>
                  <a:lnTo>
                    <a:pt x="1074" y="982"/>
                  </a:lnTo>
                  <a:lnTo>
                    <a:pt x="1072" y="990"/>
                  </a:lnTo>
                  <a:lnTo>
                    <a:pt x="1072" y="996"/>
                  </a:lnTo>
                  <a:lnTo>
                    <a:pt x="1072" y="996"/>
                  </a:lnTo>
                  <a:lnTo>
                    <a:pt x="1076" y="1002"/>
                  </a:lnTo>
                  <a:lnTo>
                    <a:pt x="1080" y="1006"/>
                  </a:lnTo>
                  <a:lnTo>
                    <a:pt x="1092" y="1010"/>
                  </a:lnTo>
                  <a:lnTo>
                    <a:pt x="1106" y="1014"/>
                  </a:lnTo>
                  <a:lnTo>
                    <a:pt x="1120" y="1014"/>
                  </a:lnTo>
                  <a:lnTo>
                    <a:pt x="1120" y="1014"/>
                  </a:lnTo>
                  <a:lnTo>
                    <a:pt x="1130" y="1014"/>
                  </a:lnTo>
                  <a:lnTo>
                    <a:pt x="1130" y="1014"/>
                  </a:lnTo>
                  <a:lnTo>
                    <a:pt x="1166" y="1012"/>
                  </a:lnTo>
                  <a:lnTo>
                    <a:pt x="1166" y="1012"/>
                  </a:lnTo>
                  <a:lnTo>
                    <a:pt x="1194" y="1010"/>
                  </a:lnTo>
                  <a:lnTo>
                    <a:pt x="1194" y="1010"/>
                  </a:lnTo>
                  <a:lnTo>
                    <a:pt x="1200" y="1012"/>
                  </a:lnTo>
                  <a:lnTo>
                    <a:pt x="1200" y="1012"/>
                  </a:lnTo>
                  <a:lnTo>
                    <a:pt x="1202" y="1014"/>
                  </a:lnTo>
                  <a:lnTo>
                    <a:pt x="1204" y="1016"/>
                  </a:lnTo>
                  <a:lnTo>
                    <a:pt x="1204" y="1024"/>
                  </a:lnTo>
                  <a:lnTo>
                    <a:pt x="1204" y="1032"/>
                  </a:lnTo>
                  <a:lnTo>
                    <a:pt x="1206" y="1038"/>
                  </a:lnTo>
                  <a:lnTo>
                    <a:pt x="1206" y="1038"/>
                  </a:lnTo>
                  <a:lnTo>
                    <a:pt x="1212" y="1042"/>
                  </a:lnTo>
                  <a:lnTo>
                    <a:pt x="1218" y="1046"/>
                  </a:lnTo>
                  <a:lnTo>
                    <a:pt x="1232" y="1052"/>
                  </a:lnTo>
                  <a:lnTo>
                    <a:pt x="1232" y="1052"/>
                  </a:lnTo>
                  <a:lnTo>
                    <a:pt x="1222" y="1058"/>
                  </a:lnTo>
                  <a:lnTo>
                    <a:pt x="1218" y="1060"/>
                  </a:lnTo>
                  <a:lnTo>
                    <a:pt x="1216" y="1064"/>
                  </a:lnTo>
                  <a:lnTo>
                    <a:pt x="1216" y="1064"/>
                  </a:lnTo>
                  <a:lnTo>
                    <a:pt x="1224" y="1070"/>
                  </a:lnTo>
                  <a:lnTo>
                    <a:pt x="1230" y="1078"/>
                  </a:lnTo>
                  <a:lnTo>
                    <a:pt x="1230" y="1078"/>
                  </a:lnTo>
                  <a:lnTo>
                    <a:pt x="1236" y="1086"/>
                  </a:lnTo>
                  <a:lnTo>
                    <a:pt x="1238" y="1090"/>
                  </a:lnTo>
                  <a:lnTo>
                    <a:pt x="1244" y="1092"/>
                  </a:lnTo>
                  <a:lnTo>
                    <a:pt x="1244" y="1092"/>
                  </a:lnTo>
                  <a:lnTo>
                    <a:pt x="1244" y="1092"/>
                  </a:lnTo>
                  <a:lnTo>
                    <a:pt x="1244" y="1092"/>
                  </a:lnTo>
                  <a:lnTo>
                    <a:pt x="1250" y="1090"/>
                  </a:lnTo>
                  <a:lnTo>
                    <a:pt x="1254" y="1088"/>
                  </a:lnTo>
                  <a:lnTo>
                    <a:pt x="1260" y="1080"/>
                  </a:lnTo>
                  <a:lnTo>
                    <a:pt x="1268" y="1072"/>
                  </a:lnTo>
                  <a:lnTo>
                    <a:pt x="1270" y="1070"/>
                  </a:lnTo>
                  <a:lnTo>
                    <a:pt x="1276" y="1068"/>
                  </a:lnTo>
                  <a:lnTo>
                    <a:pt x="1276" y="1068"/>
                  </a:lnTo>
                  <a:lnTo>
                    <a:pt x="1278" y="1074"/>
                  </a:lnTo>
                  <a:lnTo>
                    <a:pt x="1278" y="1082"/>
                  </a:lnTo>
                  <a:lnTo>
                    <a:pt x="1278" y="1096"/>
                  </a:lnTo>
                  <a:lnTo>
                    <a:pt x="1276" y="1112"/>
                  </a:lnTo>
                  <a:lnTo>
                    <a:pt x="1276" y="1126"/>
                  </a:lnTo>
                  <a:lnTo>
                    <a:pt x="1276" y="1126"/>
                  </a:lnTo>
                  <a:lnTo>
                    <a:pt x="1276" y="1152"/>
                  </a:lnTo>
                  <a:lnTo>
                    <a:pt x="1276" y="1178"/>
                  </a:lnTo>
                  <a:lnTo>
                    <a:pt x="1276" y="1190"/>
                  </a:lnTo>
                  <a:lnTo>
                    <a:pt x="1278" y="1202"/>
                  </a:lnTo>
                  <a:lnTo>
                    <a:pt x="1282" y="1214"/>
                  </a:lnTo>
                  <a:lnTo>
                    <a:pt x="1286" y="1226"/>
                  </a:lnTo>
                  <a:lnTo>
                    <a:pt x="1286" y="1226"/>
                  </a:lnTo>
                  <a:lnTo>
                    <a:pt x="1290" y="1236"/>
                  </a:lnTo>
                  <a:lnTo>
                    <a:pt x="1290" y="1248"/>
                  </a:lnTo>
                  <a:lnTo>
                    <a:pt x="1292" y="1260"/>
                  </a:lnTo>
                  <a:lnTo>
                    <a:pt x="1294" y="1272"/>
                  </a:lnTo>
                  <a:lnTo>
                    <a:pt x="1294" y="1272"/>
                  </a:lnTo>
                  <a:lnTo>
                    <a:pt x="1298" y="1276"/>
                  </a:lnTo>
                  <a:lnTo>
                    <a:pt x="1302" y="1278"/>
                  </a:lnTo>
                  <a:lnTo>
                    <a:pt x="1302" y="1278"/>
                  </a:lnTo>
                  <a:lnTo>
                    <a:pt x="1310" y="1276"/>
                  </a:lnTo>
                  <a:lnTo>
                    <a:pt x="1318" y="1270"/>
                  </a:lnTo>
                  <a:lnTo>
                    <a:pt x="1334" y="1260"/>
                  </a:lnTo>
                  <a:lnTo>
                    <a:pt x="1334" y="1260"/>
                  </a:lnTo>
                  <a:lnTo>
                    <a:pt x="1340" y="1256"/>
                  </a:lnTo>
                  <a:lnTo>
                    <a:pt x="1344" y="1250"/>
                  </a:lnTo>
                  <a:lnTo>
                    <a:pt x="1352" y="1236"/>
                  </a:lnTo>
                  <a:lnTo>
                    <a:pt x="1358" y="1220"/>
                  </a:lnTo>
                  <a:lnTo>
                    <a:pt x="1360" y="1208"/>
                  </a:lnTo>
                  <a:lnTo>
                    <a:pt x="1360" y="1208"/>
                  </a:lnTo>
                  <a:lnTo>
                    <a:pt x="1364" y="1194"/>
                  </a:lnTo>
                  <a:lnTo>
                    <a:pt x="1370" y="1180"/>
                  </a:lnTo>
                  <a:lnTo>
                    <a:pt x="1378" y="1168"/>
                  </a:lnTo>
                  <a:lnTo>
                    <a:pt x="1388" y="1156"/>
                  </a:lnTo>
                  <a:lnTo>
                    <a:pt x="1388" y="1156"/>
                  </a:lnTo>
                  <a:lnTo>
                    <a:pt x="1406" y="1146"/>
                  </a:lnTo>
                  <a:lnTo>
                    <a:pt x="1414" y="1142"/>
                  </a:lnTo>
                  <a:lnTo>
                    <a:pt x="1422" y="1136"/>
                  </a:lnTo>
                  <a:lnTo>
                    <a:pt x="1422" y="1136"/>
                  </a:lnTo>
                  <a:lnTo>
                    <a:pt x="1432" y="1126"/>
                  </a:lnTo>
                  <a:lnTo>
                    <a:pt x="1444" y="1118"/>
                  </a:lnTo>
                  <a:lnTo>
                    <a:pt x="1444" y="1118"/>
                  </a:lnTo>
                  <a:lnTo>
                    <a:pt x="1458" y="1108"/>
                  </a:lnTo>
                  <a:lnTo>
                    <a:pt x="1464" y="1104"/>
                  </a:lnTo>
                  <a:lnTo>
                    <a:pt x="1468" y="1096"/>
                  </a:lnTo>
                  <a:lnTo>
                    <a:pt x="1468" y="1096"/>
                  </a:lnTo>
                  <a:lnTo>
                    <a:pt x="1470" y="1088"/>
                  </a:lnTo>
                  <a:lnTo>
                    <a:pt x="1472" y="1082"/>
                  </a:lnTo>
                  <a:lnTo>
                    <a:pt x="1474" y="1080"/>
                  </a:lnTo>
                  <a:lnTo>
                    <a:pt x="1476" y="1080"/>
                  </a:lnTo>
                  <a:lnTo>
                    <a:pt x="1484" y="1078"/>
                  </a:lnTo>
                  <a:lnTo>
                    <a:pt x="1484" y="1078"/>
                  </a:lnTo>
                  <a:lnTo>
                    <a:pt x="1486" y="1078"/>
                  </a:lnTo>
                  <a:lnTo>
                    <a:pt x="1486" y="1078"/>
                  </a:lnTo>
                  <a:lnTo>
                    <a:pt x="1500" y="1080"/>
                  </a:lnTo>
                  <a:lnTo>
                    <a:pt x="1500" y="1080"/>
                  </a:lnTo>
                  <a:lnTo>
                    <a:pt x="1504" y="1080"/>
                  </a:lnTo>
                  <a:lnTo>
                    <a:pt x="1504" y="1080"/>
                  </a:lnTo>
                  <a:lnTo>
                    <a:pt x="1512" y="1076"/>
                  </a:lnTo>
                  <a:lnTo>
                    <a:pt x="1518" y="1070"/>
                  </a:lnTo>
                  <a:lnTo>
                    <a:pt x="1518" y="1070"/>
                  </a:lnTo>
                  <a:lnTo>
                    <a:pt x="1526" y="1068"/>
                  </a:lnTo>
                  <a:lnTo>
                    <a:pt x="1526" y="1068"/>
                  </a:lnTo>
                  <a:lnTo>
                    <a:pt x="1532" y="1070"/>
                  </a:lnTo>
                  <a:lnTo>
                    <a:pt x="1536" y="1072"/>
                  </a:lnTo>
                  <a:lnTo>
                    <a:pt x="1536" y="1072"/>
                  </a:lnTo>
                  <a:lnTo>
                    <a:pt x="1540" y="1078"/>
                  </a:lnTo>
                  <a:lnTo>
                    <a:pt x="1540" y="1082"/>
                  </a:lnTo>
                  <a:lnTo>
                    <a:pt x="1540" y="1094"/>
                  </a:lnTo>
                  <a:lnTo>
                    <a:pt x="1540" y="1094"/>
                  </a:lnTo>
                  <a:lnTo>
                    <a:pt x="1540" y="1098"/>
                  </a:lnTo>
                  <a:lnTo>
                    <a:pt x="1542" y="1100"/>
                  </a:lnTo>
                  <a:lnTo>
                    <a:pt x="1546" y="1106"/>
                  </a:lnTo>
                  <a:lnTo>
                    <a:pt x="1546" y="1106"/>
                  </a:lnTo>
                  <a:lnTo>
                    <a:pt x="1550" y="1110"/>
                  </a:lnTo>
                  <a:lnTo>
                    <a:pt x="1552" y="1116"/>
                  </a:lnTo>
                  <a:lnTo>
                    <a:pt x="1552" y="1116"/>
                  </a:lnTo>
                  <a:lnTo>
                    <a:pt x="1558" y="1118"/>
                  </a:lnTo>
                  <a:lnTo>
                    <a:pt x="1562" y="1122"/>
                  </a:lnTo>
                  <a:lnTo>
                    <a:pt x="1562" y="1122"/>
                  </a:lnTo>
                  <a:lnTo>
                    <a:pt x="1564" y="1130"/>
                  </a:lnTo>
                  <a:lnTo>
                    <a:pt x="1564" y="1138"/>
                  </a:lnTo>
                  <a:lnTo>
                    <a:pt x="1564" y="1138"/>
                  </a:lnTo>
                  <a:lnTo>
                    <a:pt x="1560" y="1150"/>
                  </a:lnTo>
                  <a:lnTo>
                    <a:pt x="1558" y="1162"/>
                  </a:lnTo>
                  <a:lnTo>
                    <a:pt x="1558" y="1162"/>
                  </a:lnTo>
                  <a:lnTo>
                    <a:pt x="1558" y="1168"/>
                  </a:lnTo>
                  <a:lnTo>
                    <a:pt x="1560" y="1170"/>
                  </a:lnTo>
                  <a:lnTo>
                    <a:pt x="1562" y="1172"/>
                  </a:lnTo>
                  <a:lnTo>
                    <a:pt x="1566" y="1174"/>
                  </a:lnTo>
                  <a:lnTo>
                    <a:pt x="1566" y="1174"/>
                  </a:lnTo>
                  <a:lnTo>
                    <a:pt x="1566" y="1174"/>
                  </a:lnTo>
                  <a:lnTo>
                    <a:pt x="1566" y="1174"/>
                  </a:lnTo>
                  <a:lnTo>
                    <a:pt x="1574" y="1172"/>
                  </a:lnTo>
                  <a:lnTo>
                    <a:pt x="1580" y="1164"/>
                  </a:lnTo>
                  <a:lnTo>
                    <a:pt x="1588" y="1158"/>
                  </a:lnTo>
                  <a:lnTo>
                    <a:pt x="1588" y="1156"/>
                  </a:lnTo>
                  <a:lnTo>
                    <a:pt x="1588" y="1156"/>
                  </a:lnTo>
                  <a:lnTo>
                    <a:pt x="1594" y="1158"/>
                  </a:lnTo>
                  <a:lnTo>
                    <a:pt x="1598" y="1164"/>
                  </a:lnTo>
                  <a:lnTo>
                    <a:pt x="1600" y="1176"/>
                  </a:lnTo>
                  <a:lnTo>
                    <a:pt x="1600" y="1176"/>
                  </a:lnTo>
                  <a:lnTo>
                    <a:pt x="1600" y="1190"/>
                  </a:lnTo>
                  <a:lnTo>
                    <a:pt x="1600" y="1196"/>
                  </a:lnTo>
                  <a:lnTo>
                    <a:pt x="1600" y="1198"/>
                  </a:lnTo>
                  <a:lnTo>
                    <a:pt x="1602" y="1198"/>
                  </a:lnTo>
                  <a:lnTo>
                    <a:pt x="1602" y="1198"/>
                  </a:lnTo>
                  <a:lnTo>
                    <a:pt x="1606" y="1198"/>
                  </a:lnTo>
                  <a:lnTo>
                    <a:pt x="1606" y="1198"/>
                  </a:lnTo>
                  <a:lnTo>
                    <a:pt x="1606" y="1198"/>
                  </a:lnTo>
                  <a:lnTo>
                    <a:pt x="1608" y="1204"/>
                  </a:lnTo>
                  <a:lnTo>
                    <a:pt x="1610" y="1212"/>
                  </a:lnTo>
                  <a:lnTo>
                    <a:pt x="1608" y="1228"/>
                  </a:lnTo>
                  <a:lnTo>
                    <a:pt x="1606" y="1244"/>
                  </a:lnTo>
                  <a:lnTo>
                    <a:pt x="1602" y="1258"/>
                  </a:lnTo>
                  <a:lnTo>
                    <a:pt x="1602" y="1258"/>
                  </a:lnTo>
                  <a:lnTo>
                    <a:pt x="1596" y="1272"/>
                  </a:lnTo>
                  <a:lnTo>
                    <a:pt x="1592" y="1278"/>
                  </a:lnTo>
                  <a:lnTo>
                    <a:pt x="1592" y="1284"/>
                  </a:lnTo>
                  <a:lnTo>
                    <a:pt x="1592" y="1284"/>
                  </a:lnTo>
                  <a:lnTo>
                    <a:pt x="1594" y="1290"/>
                  </a:lnTo>
                  <a:lnTo>
                    <a:pt x="1596" y="1296"/>
                  </a:lnTo>
                  <a:lnTo>
                    <a:pt x="1604" y="1306"/>
                  </a:lnTo>
                  <a:lnTo>
                    <a:pt x="1604" y="1306"/>
                  </a:lnTo>
                  <a:lnTo>
                    <a:pt x="1610" y="1318"/>
                  </a:lnTo>
                  <a:lnTo>
                    <a:pt x="1612" y="1332"/>
                  </a:lnTo>
                  <a:lnTo>
                    <a:pt x="1614" y="1362"/>
                  </a:lnTo>
                  <a:lnTo>
                    <a:pt x="1614" y="1362"/>
                  </a:lnTo>
                  <a:lnTo>
                    <a:pt x="1616" y="1368"/>
                  </a:lnTo>
                  <a:lnTo>
                    <a:pt x="1620" y="1374"/>
                  </a:lnTo>
                  <a:lnTo>
                    <a:pt x="1630" y="1382"/>
                  </a:lnTo>
                  <a:lnTo>
                    <a:pt x="1630" y="1382"/>
                  </a:lnTo>
                  <a:lnTo>
                    <a:pt x="1634" y="1390"/>
                  </a:lnTo>
                  <a:lnTo>
                    <a:pt x="1640" y="1396"/>
                  </a:lnTo>
                  <a:lnTo>
                    <a:pt x="1644" y="1404"/>
                  </a:lnTo>
                  <a:lnTo>
                    <a:pt x="1650" y="1410"/>
                  </a:lnTo>
                  <a:lnTo>
                    <a:pt x="1650" y="1410"/>
                  </a:lnTo>
                  <a:lnTo>
                    <a:pt x="1654" y="1384"/>
                  </a:lnTo>
                  <a:lnTo>
                    <a:pt x="1656" y="1358"/>
                  </a:lnTo>
                  <a:lnTo>
                    <a:pt x="1656" y="1348"/>
                  </a:lnTo>
                  <a:lnTo>
                    <a:pt x="1654" y="1336"/>
                  </a:lnTo>
                  <a:lnTo>
                    <a:pt x="1650" y="1324"/>
                  </a:lnTo>
                  <a:lnTo>
                    <a:pt x="1644" y="1314"/>
                  </a:lnTo>
                  <a:lnTo>
                    <a:pt x="1644" y="1314"/>
                  </a:lnTo>
                  <a:lnTo>
                    <a:pt x="1636" y="1304"/>
                  </a:lnTo>
                  <a:lnTo>
                    <a:pt x="1628" y="1292"/>
                  </a:lnTo>
                  <a:lnTo>
                    <a:pt x="1624" y="1282"/>
                  </a:lnTo>
                  <a:lnTo>
                    <a:pt x="1624" y="1268"/>
                  </a:lnTo>
                  <a:lnTo>
                    <a:pt x="1624" y="1268"/>
                  </a:lnTo>
                  <a:lnTo>
                    <a:pt x="1626" y="1254"/>
                  </a:lnTo>
                  <a:lnTo>
                    <a:pt x="1626" y="1240"/>
                  </a:lnTo>
                  <a:lnTo>
                    <a:pt x="1626" y="1240"/>
                  </a:lnTo>
                  <a:lnTo>
                    <a:pt x="1626" y="1226"/>
                  </a:lnTo>
                  <a:lnTo>
                    <a:pt x="1626" y="1220"/>
                  </a:lnTo>
                  <a:lnTo>
                    <a:pt x="1630" y="1212"/>
                  </a:lnTo>
                  <a:lnTo>
                    <a:pt x="1630" y="1212"/>
                  </a:lnTo>
                  <a:lnTo>
                    <a:pt x="1634" y="1218"/>
                  </a:lnTo>
                  <a:lnTo>
                    <a:pt x="1638" y="1222"/>
                  </a:lnTo>
                  <a:lnTo>
                    <a:pt x="1642" y="1234"/>
                  </a:lnTo>
                  <a:lnTo>
                    <a:pt x="1646" y="1244"/>
                  </a:lnTo>
                  <a:lnTo>
                    <a:pt x="1650" y="1250"/>
                  </a:lnTo>
                  <a:lnTo>
                    <a:pt x="1654" y="1254"/>
                  </a:lnTo>
                  <a:lnTo>
                    <a:pt x="1654" y="1254"/>
                  </a:lnTo>
                  <a:lnTo>
                    <a:pt x="1658" y="1256"/>
                  </a:lnTo>
                  <a:lnTo>
                    <a:pt x="1662" y="1258"/>
                  </a:lnTo>
                  <a:lnTo>
                    <a:pt x="1668" y="1260"/>
                  </a:lnTo>
                  <a:lnTo>
                    <a:pt x="1672" y="1262"/>
                  </a:lnTo>
                  <a:lnTo>
                    <a:pt x="1672" y="1262"/>
                  </a:lnTo>
                  <a:lnTo>
                    <a:pt x="1674" y="1268"/>
                  </a:lnTo>
                  <a:lnTo>
                    <a:pt x="1676" y="1274"/>
                  </a:lnTo>
                  <a:lnTo>
                    <a:pt x="1676" y="1288"/>
                  </a:lnTo>
                  <a:lnTo>
                    <a:pt x="1676" y="1288"/>
                  </a:lnTo>
                  <a:lnTo>
                    <a:pt x="1680" y="1290"/>
                  </a:lnTo>
                  <a:lnTo>
                    <a:pt x="1684" y="1292"/>
                  </a:lnTo>
                  <a:lnTo>
                    <a:pt x="1684" y="1292"/>
                  </a:lnTo>
                  <a:lnTo>
                    <a:pt x="1688" y="1290"/>
                  </a:lnTo>
                  <a:lnTo>
                    <a:pt x="1694" y="1288"/>
                  </a:lnTo>
                  <a:lnTo>
                    <a:pt x="1706" y="1280"/>
                  </a:lnTo>
                  <a:lnTo>
                    <a:pt x="1716" y="1272"/>
                  </a:lnTo>
                  <a:lnTo>
                    <a:pt x="1726" y="1266"/>
                  </a:lnTo>
                  <a:lnTo>
                    <a:pt x="1726" y="1266"/>
                  </a:lnTo>
                  <a:lnTo>
                    <a:pt x="1742" y="1260"/>
                  </a:lnTo>
                  <a:lnTo>
                    <a:pt x="1746" y="1256"/>
                  </a:lnTo>
                  <a:lnTo>
                    <a:pt x="1750" y="1250"/>
                  </a:lnTo>
                  <a:lnTo>
                    <a:pt x="1754" y="1240"/>
                  </a:lnTo>
                  <a:lnTo>
                    <a:pt x="1756" y="1226"/>
                  </a:lnTo>
                  <a:lnTo>
                    <a:pt x="1756" y="1226"/>
                  </a:lnTo>
                  <a:lnTo>
                    <a:pt x="1760" y="1194"/>
                  </a:lnTo>
                  <a:lnTo>
                    <a:pt x="1760" y="1194"/>
                  </a:lnTo>
                  <a:lnTo>
                    <a:pt x="1760" y="1184"/>
                  </a:lnTo>
                  <a:lnTo>
                    <a:pt x="1760" y="1178"/>
                  </a:lnTo>
                  <a:lnTo>
                    <a:pt x="1756" y="1174"/>
                  </a:lnTo>
                  <a:lnTo>
                    <a:pt x="1750" y="1168"/>
                  </a:lnTo>
                  <a:lnTo>
                    <a:pt x="1750" y="1168"/>
                  </a:lnTo>
                  <a:lnTo>
                    <a:pt x="1742" y="1160"/>
                  </a:lnTo>
                  <a:lnTo>
                    <a:pt x="1732" y="1148"/>
                  </a:lnTo>
                  <a:lnTo>
                    <a:pt x="1724" y="1134"/>
                  </a:lnTo>
                  <a:lnTo>
                    <a:pt x="1722" y="1128"/>
                  </a:lnTo>
                  <a:lnTo>
                    <a:pt x="1722" y="1122"/>
                  </a:lnTo>
                  <a:lnTo>
                    <a:pt x="1722" y="1122"/>
                  </a:lnTo>
                  <a:lnTo>
                    <a:pt x="1726" y="1112"/>
                  </a:lnTo>
                  <a:lnTo>
                    <a:pt x="1736" y="1098"/>
                  </a:lnTo>
                  <a:lnTo>
                    <a:pt x="1750" y="1086"/>
                  </a:lnTo>
                  <a:lnTo>
                    <a:pt x="1756" y="1082"/>
                  </a:lnTo>
                  <a:lnTo>
                    <a:pt x="1762" y="1080"/>
                  </a:lnTo>
                  <a:lnTo>
                    <a:pt x="1762" y="1080"/>
                  </a:lnTo>
                  <a:lnTo>
                    <a:pt x="1766" y="1080"/>
                  </a:lnTo>
                  <a:lnTo>
                    <a:pt x="1766" y="1080"/>
                  </a:lnTo>
                  <a:lnTo>
                    <a:pt x="1770" y="1080"/>
                  </a:lnTo>
                  <a:lnTo>
                    <a:pt x="1772" y="1082"/>
                  </a:lnTo>
                  <a:lnTo>
                    <a:pt x="1772" y="1086"/>
                  </a:lnTo>
                  <a:lnTo>
                    <a:pt x="1770" y="1092"/>
                  </a:lnTo>
                  <a:lnTo>
                    <a:pt x="1768" y="1096"/>
                  </a:lnTo>
                  <a:lnTo>
                    <a:pt x="1770" y="1098"/>
                  </a:lnTo>
                  <a:lnTo>
                    <a:pt x="1770" y="1098"/>
                  </a:lnTo>
                  <a:lnTo>
                    <a:pt x="1772" y="1104"/>
                  </a:lnTo>
                  <a:lnTo>
                    <a:pt x="1776" y="1104"/>
                  </a:lnTo>
                  <a:lnTo>
                    <a:pt x="1776" y="1104"/>
                  </a:lnTo>
                  <a:lnTo>
                    <a:pt x="1780" y="1104"/>
                  </a:lnTo>
                  <a:lnTo>
                    <a:pt x="1782" y="1100"/>
                  </a:lnTo>
                  <a:lnTo>
                    <a:pt x="1788" y="1092"/>
                  </a:lnTo>
                  <a:lnTo>
                    <a:pt x="1788" y="1092"/>
                  </a:lnTo>
                  <a:lnTo>
                    <a:pt x="1800" y="1086"/>
                  </a:lnTo>
                  <a:lnTo>
                    <a:pt x="1814" y="1080"/>
                  </a:lnTo>
                  <a:lnTo>
                    <a:pt x="1814" y="1080"/>
                  </a:lnTo>
                  <a:lnTo>
                    <a:pt x="1820" y="1076"/>
                  </a:lnTo>
                  <a:lnTo>
                    <a:pt x="1828" y="1076"/>
                  </a:lnTo>
                  <a:lnTo>
                    <a:pt x="1842" y="1074"/>
                  </a:lnTo>
                  <a:lnTo>
                    <a:pt x="1842" y="1074"/>
                  </a:lnTo>
                  <a:lnTo>
                    <a:pt x="1858" y="1070"/>
                  </a:lnTo>
                  <a:lnTo>
                    <a:pt x="1872" y="1062"/>
                  </a:lnTo>
                  <a:lnTo>
                    <a:pt x="1884" y="1052"/>
                  </a:lnTo>
                  <a:lnTo>
                    <a:pt x="1896" y="1042"/>
                  </a:lnTo>
                  <a:lnTo>
                    <a:pt x="1896" y="1042"/>
                  </a:lnTo>
                  <a:lnTo>
                    <a:pt x="1908" y="1032"/>
                  </a:lnTo>
                  <a:lnTo>
                    <a:pt x="1914" y="1026"/>
                  </a:lnTo>
                  <a:lnTo>
                    <a:pt x="1920" y="1018"/>
                  </a:lnTo>
                  <a:lnTo>
                    <a:pt x="1920" y="1018"/>
                  </a:lnTo>
                  <a:lnTo>
                    <a:pt x="1926" y="1006"/>
                  </a:lnTo>
                  <a:lnTo>
                    <a:pt x="1930" y="1000"/>
                  </a:lnTo>
                  <a:lnTo>
                    <a:pt x="1936" y="994"/>
                  </a:lnTo>
                  <a:lnTo>
                    <a:pt x="1936" y="994"/>
                  </a:lnTo>
                  <a:lnTo>
                    <a:pt x="1948" y="984"/>
                  </a:lnTo>
                  <a:lnTo>
                    <a:pt x="1952" y="978"/>
                  </a:lnTo>
                  <a:lnTo>
                    <a:pt x="1956" y="970"/>
                  </a:lnTo>
                  <a:lnTo>
                    <a:pt x="1956" y="970"/>
                  </a:lnTo>
                  <a:lnTo>
                    <a:pt x="1958" y="956"/>
                  </a:lnTo>
                  <a:lnTo>
                    <a:pt x="1958" y="940"/>
                  </a:lnTo>
                  <a:lnTo>
                    <a:pt x="1958" y="940"/>
                  </a:lnTo>
                  <a:lnTo>
                    <a:pt x="1960" y="920"/>
                  </a:lnTo>
                  <a:lnTo>
                    <a:pt x="1960" y="912"/>
                  </a:lnTo>
                  <a:lnTo>
                    <a:pt x="1956" y="902"/>
                  </a:lnTo>
                  <a:lnTo>
                    <a:pt x="1956" y="902"/>
                  </a:lnTo>
                  <a:lnTo>
                    <a:pt x="1950" y="886"/>
                  </a:lnTo>
                  <a:lnTo>
                    <a:pt x="1950" y="886"/>
                  </a:lnTo>
                  <a:lnTo>
                    <a:pt x="1944" y="880"/>
                  </a:lnTo>
                  <a:lnTo>
                    <a:pt x="1940" y="876"/>
                  </a:lnTo>
                  <a:lnTo>
                    <a:pt x="1940" y="876"/>
                  </a:lnTo>
                  <a:lnTo>
                    <a:pt x="1938" y="872"/>
                  </a:lnTo>
                  <a:lnTo>
                    <a:pt x="1940" y="868"/>
                  </a:lnTo>
                  <a:lnTo>
                    <a:pt x="1942" y="858"/>
                  </a:lnTo>
                  <a:lnTo>
                    <a:pt x="1942" y="858"/>
                  </a:lnTo>
                  <a:lnTo>
                    <a:pt x="1948" y="852"/>
                  </a:lnTo>
                  <a:lnTo>
                    <a:pt x="1956" y="848"/>
                  </a:lnTo>
                  <a:lnTo>
                    <a:pt x="1956" y="848"/>
                  </a:lnTo>
                  <a:lnTo>
                    <a:pt x="1964" y="840"/>
                  </a:lnTo>
                  <a:lnTo>
                    <a:pt x="1966" y="838"/>
                  </a:lnTo>
                  <a:lnTo>
                    <a:pt x="1968" y="834"/>
                  </a:lnTo>
                  <a:lnTo>
                    <a:pt x="1966" y="832"/>
                  </a:lnTo>
                  <a:lnTo>
                    <a:pt x="1964" y="830"/>
                  </a:lnTo>
                  <a:lnTo>
                    <a:pt x="1958" y="828"/>
                  </a:lnTo>
                  <a:lnTo>
                    <a:pt x="1958" y="828"/>
                  </a:lnTo>
                  <a:lnTo>
                    <a:pt x="1952" y="828"/>
                  </a:lnTo>
                  <a:lnTo>
                    <a:pt x="1946" y="830"/>
                  </a:lnTo>
                  <a:lnTo>
                    <a:pt x="1946" y="830"/>
                  </a:lnTo>
                  <a:lnTo>
                    <a:pt x="1938" y="836"/>
                  </a:lnTo>
                  <a:lnTo>
                    <a:pt x="1932" y="838"/>
                  </a:lnTo>
                  <a:lnTo>
                    <a:pt x="1932" y="838"/>
                  </a:lnTo>
                  <a:lnTo>
                    <a:pt x="1930" y="836"/>
                  </a:lnTo>
                  <a:lnTo>
                    <a:pt x="1928" y="830"/>
                  </a:lnTo>
                  <a:lnTo>
                    <a:pt x="1928" y="830"/>
                  </a:lnTo>
                  <a:lnTo>
                    <a:pt x="1928" y="824"/>
                  </a:lnTo>
                  <a:lnTo>
                    <a:pt x="1926" y="820"/>
                  </a:lnTo>
                  <a:lnTo>
                    <a:pt x="1926" y="820"/>
                  </a:lnTo>
                  <a:lnTo>
                    <a:pt x="1922" y="816"/>
                  </a:lnTo>
                  <a:lnTo>
                    <a:pt x="1922" y="816"/>
                  </a:lnTo>
                  <a:lnTo>
                    <a:pt x="1920" y="812"/>
                  </a:lnTo>
                  <a:lnTo>
                    <a:pt x="1920" y="808"/>
                  </a:lnTo>
                  <a:lnTo>
                    <a:pt x="1922" y="804"/>
                  </a:lnTo>
                  <a:lnTo>
                    <a:pt x="1926" y="802"/>
                  </a:lnTo>
                  <a:lnTo>
                    <a:pt x="1926" y="802"/>
                  </a:lnTo>
                  <a:lnTo>
                    <a:pt x="1930" y="802"/>
                  </a:lnTo>
                  <a:lnTo>
                    <a:pt x="1930" y="802"/>
                  </a:lnTo>
                  <a:lnTo>
                    <a:pt x="1930" y="802"/>
                  </a:lnTo>
                  <a:lnTo>
                    <a:pt x="1930" y="802"/>
                  </a:lnTo>
                  <a:lnTo>
                    <a:pt x="1932" y="802"/>
                  </a:lnTo>
                  <a:lnTo>
                    <a:pt x="1932" y="802"/>
                  </a:lnTo>
                  <a:lnTo>
                    <a:pt x="1934" y="802"/>
                  </a:lnTo>
                  <a:lnTo>
                    <a:pt x="1936" y="800"/>
                  </a:lnTo>
                  <a:lnTo>
                    <a:pt x="1936" y="800"/>
                  </a:lnTo>
                  <a:lnTo>
                    <a:pt x="1938" y="796"/>
                  </a:lnTo>
                  <a:lnTo>
                    <a:pt x="1942" y="794"/>
                  </a:lnTo>
                  <a:lnTo>
                    <a:pt x="1942" y="794"/>
                  </a:lnTo>
                  <a:lnTo>
                    <a:pt x="1946" y="792"/>
                  </a:lnTo>
                  <a:lnTo>
                    <a:pt x="1950" y="790"/>
                  </a:lnTo>
                  <a:lnTo>
                    <a:pt x="1950" y="790"/>
                  </a:lnTo>
                  <a:lnTo>
                    <a:pt x="1952" y="786"/>
                  </a:lnTo>
                  <a:lnTo>
                    <a:pt x="1954" y="782"/>
                  </a:lnTo>
                  <a:lnTo>
                    <a:pt x="1956" y="778"/>
                  </a:lnTo>
                  <a:lnTo>
                    <a:pt x="1960" y="774"/>
                  </a:lnTo>
                  <a:lnTo>
                    <a:pt x="1960" y="774"/>
                  </a:lnTo>
                  <a:lnTo>
                    <a:pt x="1964" y="772"/>
                  </a:lnTo>
                  <a:lnTo>
                    <a:pt x="1964" y="772"/>
                  </a:lnTo>
                  <a:lnTo>
                    <a:pt x="1966" y="774"/>
                  </a:lnTo>
                  <a:lnTo>
                    <a:pt x="1970" y="776"/>
                  </a:lnTo>
                  <a:lnTo>
                    <a:pt x="1970" y="776"/>
                  </a:lnTo>
                  <a:lnTo>
                    <a:pt x="1972" y="778"/>
                  </a:lnTo>
                  <a:lnTo>
                    <a:pt x="1972" y="780"/>
                  </a:lnTo>
                  <a:lnTo>
                    <a:pt x="1968" y="788"/>
                  </a:lnTo>
                  <a:lnTo>
                    <a:pt x="1964" y="794"/>
                  </a:lnTo>
                  <a:lnTo>
                    <a:pt x="1964" y="800"/>
                  </a:lnTo>
                  <a:lnTo>
                    <a:pt x="1964" y="800"/>
                  </a:lnTo>
                  <a:lnTo>
                    <a:pt x="1966" y="806"/>
                  </a:lnTo>
                  <a:lnTo>
                    <a:pt x="1970" y="808"/>
                  </a:lnTo>
                  <a:lnTo>
                    <a:pt x="1970" y="808"/>
                  </a:lnTo>
                  <a:lnTo>
                    <a:pt x="1978" y="806"/>
                  </a:lnTo>
                  <a:lnTo>
                    <a:pt x="1986" y="802"/>
                  </a:lnTo>
                  <a:lnTo>
                    <a:pt x="1994" y="796"/>
                  </a:lnTo>
                  <a:lnTo>
                    <a:pt x="2000" y="794"/>
                  </a:lnTo>
                  <a:lnTo>
                    <a:pt x="2000" y="794"/>
                  </a:lnTo>
                  <a:lnTo>
                    <a:pt x="2002" y="794"/>
                  </a:lnTo>
                  <a:lnTo>
                    <a:pt x="2002" y="794"/>
                  </a:lnTo>
                  <a:lnTo>
                    <a:pt x="2008" y="794"/>
                  </a:lnTo>
                  <a:lnTo>
                    <a:pt x="2012" y="796"/>
                  </a:lnTo>
                  <a:lnTo>
                    <a:pt x="2014" y="800"/>
                  </a:lnTo>
                  <a:lnTo>
                    <a:pt x="2014" y="804"/>
                  </a:lnTo>
                  <a:lnTo>
                    <a:pt x="2014" y="804"/>
                  </a:lnTo>
                  <a:lnTo>
                    <a:pt x="2014" y="808"/>
                  </a:lnTo>
                  <a:lnTo>
                    <a:pt x="2014" y="812"/>
                  </a:lnTo>
                  <a:lnTo>
                    <a:pt x="2010" y="814"/>
                  </a:lnTo>
                  <a:lnTo>
                    <a:pt x="2006" y="814"/>
                  </a:lnTo>
                  <a:lnTo>
                    <a:pt x="2006" y="814"/>
                  </a:lnTo>
                  <a:lnTo>
                    <a:pt x="2004" y="814"/>
                  </a:lnTo>
                  <a:lnTo>
                    <a:pt x="2004" y="814"/>
                  </a:lnTo>
                  <a:lnTo>
                    <a:pt x="2004" y="824"/>
                  </a:lnTo>
                  <a:lnTo>
                    <a:pt x="2004" y="826"/>
                  </a:lnTo>
                  <a:lnTo>
                    <a:pt x="2008" y="826"/>
                  </a:lnTo>
                  <a:lnTo>
                    <a:pt x="2014" y="826"/>
                  </a:lnTo>
                  <a:lnTo>
                    <a:pt x="2020" y="830"/>
                  </a:lnTo>
                  <a:lnTo>
                    <a:pt x="2020" y="830"/>
                  </a:lnTo>
                  <a:lnTo>
                    <a:pt x="2024" y="834"/>
                  </a:lnTo>
                  <a:lnTo>
                    <a:pt x="2024" y="840"/>
                  </a:lnTo>
                  <a:lnTo>
                    <a:pt x="2020" y="850"/>
                  </a:lnTo>
                  <a:lnTo>
                    <a:pt x="2020" y="850"/>
                  </a:lnTo>
                  <a:lnTo>
                    <a:pt x="2020" y="854"/>
                  </a:lnTo>
                  <a:lnTo>
                    <a:pt x="2020" y="856"/>
                  </a:lnTo>
                  <a:lnTo>
                    <a:pt x="2020" y="856"/>
                  </a:lnTo>
                  <a:lnTo>
                    <a:pt x="2022" y="864"/>
                  </a:lnTo>
                  <a:lnTo>
                    <a:pt x="2020" y="870"/>
                  </a:lnTo>
                  <a:lnTo>
                    <a:pt x="2020" y="870"/>
                  </a:lnTo>
                  <a:lnTo>
                    <a:pt x="2018" y="878"/>
                  </a:lnTo>
                  <a:lnTo>
                    <a:pt x="2016" y="882"/>
                  </a:lnTo>
                  <a:lnTo>
                    <a:pt x="2016" y="886"/>
                  </a:lnTo>
                  <a:lnTo>
                    <a:pt x="2016" y="886"/>
                  </a:lnTo>
                  <a:lnTo>
                    <a:pt x="2018" y="888"/>
                  </a:lnTo>
                  <a:lnTo>
                    <a:pt x="2020" y="888"/>
                  </a:lnTo>
                  <a:lnTo>
                    <a:pt x="2020" y="888"/>
                  </a:lnTo>
                  <a:lnTo>
                    <a:pt x="2026" y="886"/>
                  </a:lnTo>
                  <a:lnTo>
                    <a:pt x="2034" y="882"/>
                  </a:lnTo>
                  <a:lnTo>
                    <a:pt x="2046" y="876"/>
                  </a:lnTo>
                  <a:lnTo>
                    <a:pt x="2046" y="876"/>
                  </a:lnTo>
                  <a:lnTo>
                    <a:pt x="2056" y="876"/>
                  </a:lnTo>
                  <a:lnTo>
                    <a:pt x="2060" y="876"/>
                  </a:lnTo>
                  <a:lnTo>
                    <a:pt x="2064" y="874"/>
                  </a:lnTo>
                  <a:lnTo>
                    <a:pt x="2064" y="874"/>
                  </a:lnTo>
                  <a:lnTo>
                    <a:pt x="2068" y="870"/>
                  </a:lnTo>
                  <a:lnTo>
                    <a:pt x="2070" y="866"/>
                  </a:lnTo>
                  <a:lnTo>
                    <a:pt x="2072" y="856"/>
                  </a:lnTo>
                  <a:lnTo>
                    <a:pt x="2072" y="856"/>
                  </a:lnTo>
                  <a:lnTo>
                    <a:pt x="2066" y="856"/>
                  </a:lnTo>
                  <a:lnTo>
                    <a:pt x="2066" y="856"/>
                  </a:lnTo>
                  <a:lnTo>
                    <a:pt x="2068" y="846"/>
                  </a:lnTo>
                  <a:lnTo>
                    <a:pt x="2066" y="838"/>
                  </a:lnTo>
                  <a:lnTo>
                    <a:pt x="2060" y="818"/>
                  </a:lnTo>
                  <a:lnTo>
                    <a:pt x="2060" y="818"/>
                  </a:lnTo>
                  <a:lnTo>
                    <a:pt x="2058" y="814"/>
                  </a:lnTo>
                  <a:lnTo>
                    <a:pt x="2056" y="810"/>
                  </a:lnTo>
                  <a:lnTo>
                    <a:pt x="2056" y="810"/>
                  </a:lnTo>
                  <a:lnTo>
                    <a:pt x="2052" y="808"/>
                  </a:lnTo>
                  <a:lnTo>
                    <a:pt x="2048" y="806"/>
                  </a:lnTo>
                  <a:lnTo>
                    <a:pt x="2048" y="806"/>
                  </a:lnTo>
                  <a:lnTo>
                    <a:pt x="2046" y="804"/>
                  </a:lnTo>
                  <a:lnTo>
                    <a:pt x="2046" y="800"/>
                  </a:lnTo>
                  <a:lnTo>
                    <a:pt x="2046" y="796"/>
                  </a:lnTo>
                  <a:lnTo>
                    <a:pt x="2048" y="792"/>
                  </a:lnTo>
                  <a:lnTo>
                    <a:pt x="2048" y="792"/>
                  </a:lnTo>
                  <a:lnTo>
                    <a:pt x="2054" y="790"/>
                  </a:lnTo>
                  <a:lnTo>
                    <a:pt x="2058" y="790"/>
                  </a:lnTo>
                  <a:lnTo>
                    <a:pt x="2062" y="788"/>
                  </a:lnTo>
                  <a:lnTo>
                    <a:pt x="2068" y="784"/>
                  </a:lnTo>
                  <a:lnTo>
                    <a:pt x="2068" y="784"/>
                  </a:lnTo>
                  <a:lnTo>
                    <a:pt x="2082" y="768"/>
                  </a:lnTo>
                  <a:lnTo>
                    <a:pt x="2082" y="768"/>
                  </a:lnTo>
                  <a:lnTo>
                    <a:pt x="2090" y="754"/>
                  </a:lnTo>
                  <a:lnTo>
                    <a:pt x="2094" y="746"/>
                  </a:lnTo>
                  <a:lnTo>
                    <a:pt x="2102" y="742"/>
                  </a:lnTo>
                  <a:lnTo>
                    <a:pt x="2102" y="742"/>
                  </a:lnTo>
                  <a:lnTo>
                    <a:pt x="2108" y="740"/>
                  </a:lnTo>
                  <a:lnTo>
                    <a:pt x="2108" y="740"/>
                  </a:lnTo>
                  <a:lnTo>
                    <a:pt x="2112" y="742"/>
                  </a:lnTo>
                  <a:lnTo>
                    <a:pt x="2116" y="746"/>
                  </a:lnTo>
                  <a:lnTo>
                    <a:pt x="2120" y="750"/>
                  </a:lnTo>
                  <a:lnTo>
                    <a:pt x="2126" y="752"/>
                  </a:lnTo>
                  <a:lnTo>
                    <a:pt x="2126" y="752"/>
                  </a:lnTo>
                  <a:lnTo>
                    <a:pt x="2126" y="752"/>
                  </a:lnTo>
                  <a:lnTo>
                    <a:pt x="2126" y="752"/>
                  </a:lnTo>
                  <a:lnTo>
                    <a:pt x="2132" y="750"/>
                  </a:lnTo>
                  <a:lnTo>
                    <a:pt x="2138" y="748"/>
                  </a:lnTo>
                  <a:lnTo>
                    <a:pt x="2148" y="740"/>
                  </a:lnTo>
                  <a:lnTo>
                    <a:pt x="2148" y="740"/>
                  </a:lnTo>
                  <a:lnTo>
                    <a:pt x="2152" y="730"/>
                  </a:lnTo>
                  <a:lnTo>
                    <a:pt x="2156" y="724"/>
                  </a:lnTo>
                  <a:lnTo>
                    <a:pt x="2160" y="720"/>
                  </a:lnTo>
                  <a:lnTo>
                    <a:pt x="2160" y="720"/>
                  </a:lnTo>
                  <a:lnTo>
                    <a:pt x="2168" y="714"/>
                  </a:lnTo>
                  <a:lnTo>
                    <a:pt x="2178" y="708"/>
                  </a:lnTo>
                  <a:lnTo>
                    <a:pt x="2178" y="708"/>
                  </a:lnTo>
                  <a:lnTo>
                    <a:pt x="2182" y="706"/>
                  </a:lnTo>
                  <a:lnTo>
                    <a:pt x="2186" y="702"/>
                  </a:lnTo>
                  <a:lnTo>
                    <a:pt x="2190" y="692"/>
                  </a:lnTo>
                  <a:lnTo>
                    <a:pt x="2190" y="692"/>
                  </a:lnTo>
                  <a:lnTo>
                    <a:pt x="2196" y="684"/>
                  </a:lnTo>
                  <a:lnTo>
                    <a:pt x="2202" y="674"/>
                  </a:lnTo>
                  <a:lnTo>
                    <a:pt x="2202" y="674"/>
                  </a:lnTo>
                  <a:lnTo>
                    <a:pt x="2224" y="650"/>
                  </a:lnTo>
                  <a:lnTo>
                    <a:pt x="2228" y="644"/>
                  </a:lnTo>
                  <a:lnTo>
                    <a:pt x="2230" y="638"/>
                  </a:lnTo>
                  <a:lnTo>
                    <a:pt x="2232" y="632"/>
                  </a:lnTo>
                  <a:lnTo>
                    <a:pt x="2232" y="624"/>
                  </a:lnTo>
                  <a:lnTo>
                    <a:pt x="2232" y="624"/>
                  </a:lnTo>
                  <a:lnTo>
                    <a:pt x="2230" y="610"/>
                  </a:lnTo>
                  <a:lnTo>
                    <a:pt x="2230" y="604"/>
                  </a:lnTo>
                  <a:lnTo>
                    <a:pt x="2232" y="598"/>
                  </a:lnTo>
                  <a:lnTo>
                    <a:pt x="2232" y="598"/>
                  </a:lnTo>
                  <a:lnTo>
                    <a:pt x="2236" y="590"/>
                  </a:lnTo>
                  <a:lnTo>
                    <a:pt x="2240" y="582"/>
                  </a:lnTo>
                  <a:lnTo>
                    <a:pt x="2240" y="582"/>
                  </a:lnTo>
                  <a:lnTo>
                    <a:pt x="2244" y="572"/>
                  </a:lnTo>
                  <a:lnTo>
                    <a:pt x="2244" y="560"/>
                  </a:lnTo>
                  <a:lnTo>
                    <a:pt x="2242" y="550"/>
                  </a:lnTo>
                  <a:lnTo>
                    <a:pt x="2238" y="546"/>
                  </a:lnTo>
                  <a:lnTo>
                    <a:pt x="2234" y="542"/>
                  </a:lnTo>
                  <a:lnTo>
                    <a:pt x="2234" y="542"/>
                  </a:lnTo>
                  <a:lnTo>
                    <a:pt x="2228" y="540"/>
                  </a:lnTo>
                  <a:lnTo>
                    <a:pt x="2228" y="540"/>
                  </a:lnTo>
                  <a:lnTo>
                    <a:pt x="2222" y="542"/>
                  </a:lnTo>
                  <a:lnTo>
                    <a:pt x="2216" y="548"/>
                  </a:lnTo>
                  <a:lnTo>
                    <a:pt x="2216" y="548"/>
                  </a:lnTo>
                  <a:lnTo>
                    <a:pt x="2208" y="552"/>
                  </a:lnTo>
                  <a:lnTo>
                    <a:pt x="2202" y="554"/>
                  </a:lnTo>
                  <a:lnTo>
                    <a:pt x="2202" y="554"/>
                  </a:lnTo>
                  <a:lnTo>
                    <a:pt x="2200" y="552"/>
                  </a:lnTo>
                  <a:lnTo>
                    <a:pt x="2196" y="550"/>
                  </a:lnTo>
                  <a:lnTo>
                    <a:pt x="2196" y="550"/>
                  </a:lnTo>
                  <a:lnTo>
                    <a:pt x="2194" y="546"/>
                  </a:lnTo>
                  <a:lnTo>
                    <a:pt x="2192" y="542"/>
                  </a:lnTo>
                  <a:lnTo>
                    <a:pt x="2192" y="538"/>
                  </a:lnTo>
                  <a:lnTo>
                    <a:pt x="2188" y="536"/>
                  </a:lnTo>
                  <a:lnTo>
                    <a:pt x="2188" y="536"/>
                  </a:lnTo>
                  <a:lnTo>
                    <a:pt x="2182" y="536"/>
                  </a:lnTo>
                  <a:lnTo>
                    <a:pt x="2182" y="536"/>
                  </a:lnTo>
                  <a:lnTo>
                    <a:pt x="2180" y="536"/>
                  </a:lnTo>
                  <a:lnTo>
                    <a:pt x="2180" y="536"/>
                  </a:lnTo>
                  <a:lnTo>
                    <a:pt x="2176" y="536"/>
                  </a:lnTo>
                  <a:lnTo>
                    <a:pt x="2176" y="536"/>
                  </a:lnTo>
                  <a:lnTo>
                    <a:pt x="2172" y="534"/>
                  </a:lnTo>
                  <a:lnTo>
                    <a:pt x="2168" y="532"/>
                  </a:lnTo>
                  <a:lnTo>
                    <a:pt x="2168" y="532"/>
                  </a:lnTo>
                  <a:lnTo>
                    <a:pt x="2174" y="526"/>
                  </a:lnTo>
                  <a:lnTo>
                    <a:pt x="2182" y="524"/>
                  </a:lnTo>
                  <a:lnTo>
                    <a:pt x="2196" y="516"/>
                  </a:lnTo>
                  <a:lnTo>
                    <a:pt x="2196" y="516"/>
                  </a:lnTo>
                  <a:lnTo>
                    <a:pt x="2226" y="494"/>
                  </a:lnTo>
                  <a:lnTo>
                    <a:pt x="2226" y="494"/>
                  </a:lnTo>
                  <a:lnTo>
                    <a:pt x="2240" y="486"/>
                  </a:lnTo>
                  <a:lnTo>
                    <a:pt x="2248" y="480"/>
                  </a:lnTo>
                  <a:lnTo>
                    <a:pt x="2254" y="474"/>
                  </a:lnTo>
                  <a:lnTo>
                    <a:pt x="2254" y="474"/>
                  </a:lnTo>
                  <a:lnTo>
                    <a:pt x="2264" y="462"/>
                  </a:lnTo>
                  <a:lnTo>
                    <a:pt x="2268" y="456"/>
                  </a:lnTo>
                  <a:lnTo>
                    <a:pt x="2276" y="452"/>
                  </a:lnTo>
                  <a:lnTo>
                    <a:pt x="2276" y="452"/>
                  </a:lnTo>
                  <a:lnTo>
                    <a:pt x="2284" y="450"/>
                  </a:lnTo>
                  <a:lnTo>
                    <a:pt x="2284" y="450"/>
                  </a:lnTo>
                  <a:lnTo>
                    <a:pt x="2300" y="454"/>
                  </a:lnTo>
                  <a:lnTo>
                    <a:pt x="2314" y="456"/>
                  </a:lnTo>
                  <a:lnTo>
                    <a:pt x="2314" y="456"/>
                  </a:lnTo>
                  <a:lnTo>
                    <a:pt x="2328" y="458"/>
                  </a:lnTo>
                  <a:lnTo>
                    <a:pt x="2328" y="458"/>
                  </a:lnTo>
                  <a:lnTo>
                    <a:pt x="2342" y="456"/>
                  </a:lnTo>
                  <a:lnTo>
                    <a:pt x="2348" y="456"/>
                  </a:lnTo>
                  <a:lnTo>
                    <a:pt x="2354" y="454"/>
                  </a:lnTo>
                  <a:lnTo>
                    <a:pt x="2354" y="454"/>
                  </a:lnTo>
                  <a:lnTo>
                    <a:pt x="2358" y="446"/>
                  </a:lnTo>
                  <a:lnTo>
                    <a:pt x="2362" y="442"/>
                  </a:lnTo>
                  <a:lnTo>
                    <a:pt x="2366" y="442"/>
                  </a:lnTo>
                  <a:lnTo>
                    <a:pt x="2366" y="442"/>
                  </a:lnTo>
                  <a:lnTo>
                    <a:pt x="2370" y="442"/>
                  </a:lnTo>
                  <a:lnTo>
                    <a:pt x="2370" y="442"/>
                  </a:lnTo>
                  <a:lnTo>
                    <a:pt x="2372" y="444"/>
                  </a:lnTo>
                  <a:lnTo>
                    <a:pt x="2372" y="446"/>
                  </a:lnTo>
                  <a:lnTo>
                    <a:pt x="2374" y="452"/>
                  </a:lnTo>
                  <a:lnTo>
                    <a:pt x="2374" y="458"/>
                  </a:lnTo>
                  <a:lnTo>
                    <a:pt x="2376" y="460"/>
                  </a:lnTo>
                  <a:lnTo>
                    <a:pt x="2378" y="462"/>
                  </a:lnTo>
                  <a:lnTo>
                    <a:pt x="2378" y="462"/>
                  </a:lnTo>
                  <a:lnTo>
                    <a:pt x="2378" y="462"/>
                  </a:lnTo>
                  <a:lnTo>
                    <a:pt x="2378" y="462"/>
                  </a:lnTo>
                  <a:lnTo>
                    <a:pt x="2382" y="460"/>
                  </a:lnTo>
                  <a:lnTo>
                    <a:pt x="2384" y="458"/>
                  </a:lnTo>
                  <a:lnTo>
                    <a:pt x="2388" y="454"/>
                  </a:lnTo>
                  <a:lnTo>
                    <a:pt x="2388" y="454"/>
                  </a:lnTo>
                  <a:lnTo>
                    <a:pt x="2392" y="450"/>
                  </a:lnTo>
                  <a:lnTo>
                    <a:pt x="2398" y="450"/>
                  </a:lnTo>
                  <a:lnTo>
                    <a:pt x="2398" y="450"/>
                  </a:lnTo>
                  <a:lnTo>
                    <a:pt x="2400" y="450"/>
                  </a:lnTo>
                  <a:lnTo>
                    <a:pt x="2400" y="450"/>
                  </a:lnTo>
                  <a:lnTo>
                    <a:pt x="2404" y="450"/>
                  </a:lnTo>
                  <a:lnTo>
                    <a:pt x="2404" y="450"/>
                  </a:lnTo>
                  <a:lnTo>
                    <a:pt x="2408" y="450"/>
                  </a:lnTo>
                  <a:lnTo>
                    <a:pt x="2408" y="450"/>
                  </a:lnTo>
                  <a:lnTo>
                    <a:pt x="2416" y="450"/>
                  </a:lnTo>
                  <a:lnTo>
                    <a:pt x="2420" y="448"/>
                  </a:lnTo>
                  <a:lnTo>
                    <a:pt x="2420" y="448"/>
                  </a:lnTo>
                  <a:lnTo>
                    <a:pt x="2422" y="446"/>
                  </a:lnTo>
                  <a:lnTo>
                    <a:pt x="2422" y="444"/>
                  </a:lnTo>
                  <a:lnTo>
                    <a:pt x="2420" y="440"/>
                  </a:lnTo>
                  <a:lnTo>
                    <a:pt x="2418" y="436"/>
                  </a:lnTo>
                  <a:lnTo>
                    <a:pt x="2418" y="434"/>
                  </a:lnTo>
                  <a:lnTo>
                    <a:pt x="2420" y="432"/>
                  </a:lnTo>
                  <a:lnTo>
                    <a:pt x="2420" y="432"/>
                  </a:lnTo>
                  <a:lnTo>
                    <a:pt x="2426" y="430"/>
                  </a:lnTo>
                  <a:lnTo>
                    <a:pt x="2432" y="428"/>
                  </a:lnTo>
                  <a:lnTo>
                    <a:pt x="2442" y="420"/>
                  </a:lnTo>
                  <a:lnTo>
                    <a:pt x="2450" y="412"/>
                  </a:lnTo>
                  <a:lnTo>
                    <a:pt x="2460" y="404"/>
                  </a:lnTo>
                  <a:lnTo>
                    <a:pt x="2460" y="404"/>
                  </a:lnTo>
                  <a:lnTo>
                    <a:pt x="2468" y="400"/>
                  </a:lnTo>
                  <a:lnTo>
                    <a:pt x="2472" y="400"/>
                  </a:lnTo>
                  <a:lnTo>
                    <a:pt x="2472" y="400"/>
                  </a:lnTo>
                  <a:lnTo>
                    <a:pt x="2476" y="400"/>
                  </a:lnTo>
                  <a:lnTo>
                    <a:pt x="2478" y="402"/>
                  </a:lnTo>
                  <a:lnTo>
                    <a:pt x="2482" y="408"/>
                  </a:lnTo>
                  <a:lnTo>
                    <a:pt x="2486" y="414"/>
                  </a:lnTo>
                  <a:lnTo>
                    <a:pt x="2488" y="422"/>
                  </a:lnTo>
                  <a:lnTo>
                    <a:pt x="2488" y="422"/>
                  </a:lnTo>
                  <a:lnTo>
                    <a:pt x="2498" y="418"/>
                  </a:lnTo>
                  <a:lnTo>
                    <a:pt x="2508" y="414"/>
                  </a:lnTo>
                  <a:lnTo>
                    <a:pt x="2518" y="412"/>
                  </a:lnTo>
                  <a:lnTo>
                    <a:pt x="2522" y="408"/>
                  </a:lnTo>
                  <a:lnTo>
                    <a:pt x="2526" y="406"/>
                  </a:lnTo>
                  <a:lnTo>
                    <a:pt x="2526" y="406"/>
                  </a:lnTo>
                  <a:lnTo>
                    <a:pt x="2532" y="396"/>
                  </a:lnTo>
                  <a:lnTo>
                    <a:pt x="2540" y="390"/>
                  </a:lnTo>
                  <a:lnTo>
                    <a:pt x="2548" y="384"/>
                  </a:lnTo>
                  <a:lnTo>
                    <a:pt x="2560" y="382"/>
                  </a:lnTo>
                  <a:lnTo>
                    <a:pt x="2560" y="382"/>
                  </a:lnTo>
                  <a:lnTo>
                    <a:pt x="2554" y="394"/>
                  </a:lnTo>
                  <a:lnTo>
                    <a:pt x="2546" y="406"/>
                  </a:lnTo>
                  <a:lnTo>
                    <a:pt x="2546" y="406"/>
                  </a:lnTo>
                  <a:lnTo>
                    <a:pt x="2534" y="416"/>
                  </a:lnTo>
                  <a:lnTo>
                    <a:pt x="2522" y="424"/>
                  </a:lnTo>
                  <a:lnTo>
                    <a:pt x="2498" y="438"/>
                  </a:lnTo>
                  <a:lnTo>
                    <a:pt x="2498" y="438"/>
                  </a:lnTo>
                  <a:lnTo>
                    <a:pt x="2488" y="446"/>
                  </a:lnTo>
                  <a:lnTo>
                    <a:pt x="2480" y="456"/>
                  </a:lnTo>
                  <a:lnTo>
                    <a:pt x="2470" y="464"/>
                  </a:lnTo>
                  <a:lnTo>
                    <a:pt x="2460" y="472"/>
                  </a:lnTo>
                  <a:lnTo>
                    <a:pt x="2460" y="472"/>
                  </a:lnTo>
                  <a:lnTo>
                    <a:pt x="2448" y="480"/>
                  </a:lnTo>
                  <a:lnTo>
                    <a:pt x="2442" y="484"/>
                  </a:lnTo>
                  <a:lnTo>
                    <a:pt x="2436" y="490"/>
                  </a:lnTo>
                  <a:lnTo>
                    <a:pt x="2436" y="490"/>
                  </a:lnTo>
                  <a:lnTo>
                    <a:pt x="2430" y="502"/>
                  </a:lnTo>
                  <a:lnTo>
                    <a:pt x="2424" y="514"/>
                  </a:lnTo>
                  <a:lnTo>
                    <a:pt x="2424" y="514"/>
                  </a:lnTo>
                  <a:lnTo>
                    <a:pt x="2422" y="526"/>
                  </a:lnTo>
                  <a:lnTo>
                    <a:pt x="2422" y="536"/>
                  </a:lnTo>
                  <a:lnTo>
                    <a:pt x="2426" y="556"/>
                  </a:lnTo>
                  <a:lnTo>
                    <a:pt x="2426" y="556"/>
                  </a:lnTo>
                  <a:lnTo>
                    <a:pt x="2430" y="580"/>
                  </a:lnTo>
                  <a:lnTo>
                    <a:pt x="2430" y="580"/>
                  </a:lnTo>
                  <a:lnTo>
                    <a:pt x="2432" y="594"/>
                  </a:lnTo>
                  <a:lnTo>
                    <a:pt x="2434" y="600"/>
                  </a:lnTo>
                  <a:lnTo>
                    <a:pt x="2436" y="604"/>
                  </a:lnTo>
                  <a:lnTo>
                    <a:pt x="2438" y="604"/>
                  </a:lnTo>
                  <a:lnTo>
                    <a:pt x="2438" y="604"/>
                  </a:lnTo>
                  <a:lnTo>
                    <a:pt x="2440" y="606"/>
                  </a:lnTo>
                  <a:lnTo>
                    <a:pt x="2440" y="606"/>
                  </a:lnTo>
                  <a:lnTo>
                    <a:pt x="2444" y="604"/>
                  </a:lnTo>
                  <a:lnTo>
                    <a:pt x="2448" y="602"/>
                  </a:lnTo>
                  <a:lnTo>
                    <a:pt x="2454" y="592"/>
                  </a:lnTo>
                  <a:lnTo>
                    <a:pt x="2462" y="574"/>
                  </a:lnTo>
                  <a:lnTo>
                    <a:pt x="2462" y="574"/>
                  </a:lnTo>
                  <a:lnTo>
                    <a:pt x="2466" y="570"/>
                  </a:lnTo>
                  <a:lnTo>
                    <a:pt x="2472" y="566"/>
                  </a:lnTo>
                  <a:lnTo>
                    <a:pt x="2476" y="564"/>
                  </a:lnTo>
                  <a:lnTo>
                    <a:pt x="2482" y="560"/>
                  </a:lnTo>
                  <a:lnTo>
                    <a:pt x="2482" y="560"/>
                  </a:lnTo>
                  <a:lnTo>
                    <a:pt x="2484" y="556"/>
                  </a:lnTo>
                  <a:lnTo>
                    <a:pt x="2486" y="550"/>
                  </a:lnTo>
                  <a:lnTo>
                    <a:pt x="2488" y="546"/>
                  </a:lnTo>
                  <a:lnTo>
                    <a:pt x="2490" y="542"/>
                  </a:lnTo>
                  <a:lnTo>
                    <a:pt x="2490" y="542"/>
                  </a:lnTo>
                  <a:lnTo>
                    <a:pt x="2496" y="540"/>
                  </a:lnTo>
                  <a:lnTo>
                    <a:pt x="2504" y="540"/>
                  </a:lnTo>
                  <a:lnTo>
                    <a:pt x="2504" y="540"/>
                  </a:lnTo>
                  <a:lnTo>
                    <a:pt x="2506" y="536"/>
                  </a:lnTo>
                  <a:lnTo>
                    <a:pt x="2506" y="532"/>
                  </a:lnTo>
                  <a:lnTo>
                    <a:pt x="2506" y="532"/>
                  </a:lnTo>
                  <a:lnTo>
                    <a:pt x="2508" y="522"/>
                  </a:lnTo>
                  <a:lnTo>
                    <a:pt x="2510" y="516"/>
                  </a:lnTo>
                  <a:lnTo>
                    <a:pt x="2512" y="512"/>
                  </a:lnTo>
                  <a:lnTo>
                    <a:pt x="2512" y="512"/>
                  </a:lnTo>
                  <a:lnTo>
                    <a:pt x="2516" y="514"/>
                  </a:lnTo>
                  <a:lnTo>
                    <a:pt x="2522" y="516"/>
                  </a:lnTo>
                  <a:lnTo>
                    <a:pt x="2522" y="516"/>
                  </a:lnTo>
                  <a:lnTo>
                    <a:pt x="2526" y="514"/>
                  </a:lnTo>
                  <a:lnTo>
                    <a:pt x="2528" y="512"/>
                  </a:lnTo>
                  <a:lnTo>
                    <a:pt x="2528" y="512"/>
                  </a:lnTo>
                  <a:lnTo>
                    <a:pt x="2528" y="508"/>
                  </a:lnTo>
                  <a:lnTo>
                    <a:pt x="2526" y="506"/>
                  </a:lnTo>
                  <a:lnTo>
                    <a:pt x="2524" y="502"/>
                  </a:lnTo>
                  <a:lnTo>
                    <a:pt x="2524" y="498"/>
                  </a:lnTo>
                  <a:lnTo>
                    <a:pt x="2524" y="498"/>
                  </a:lnTo>
                  <a:lnTo>
                    <a:pt x="2526" y="492"/>
                  </a:lnTo>
                  <a:lnTo>
                    <a:pt x="2530" y="490"/>
                  </a:lnTo>
                  <a:lnTo>
                    <a:pt x="2530" y="486"/>
                  </a:lnTo>
                  <a:lnTo>
                    <a:pt x="2528" y="482"/>
                  </a:lnTo>
                  <a:lnTo>
                    <a:pt x="2528" y="482"/>
                  </a:lnTo>
                  <a:lnTo>
                    <a:pt x="2524" y="480"/>
                  </a:lnTo>
                  <a:lnTo>
                    <a:pt x="2520" y="478"/>
                  </a:lnTo>
                  <a:lnTo>
                    <a:pt x="2516" y="476"/>
                  </a:lnTo>
                  <a:lnTo>
                    <a:pt x="2514" y="472"/>
                  </a:lnTo>
                  <a:lnTo>
                    <a:pt x="2514" y="472"/>
                  </a:lnTo>
                  <a:lnTo>
                    <a:pt x="2516" y="468"/>
                  </a:lnTo>
                  <a:lnTo>
                    <a:pt x="2522" y="460"/>
                  </a:lnTo>
                  <a:lnTo>
                    <a:pt x="2534" y="448"/>
                  </a:lnTo>
                  <a:lnTo>
                    <a:pt x="2534" y="448"/>
                  </a:lnTo>
                  <a:lnTo>
                    <a:pt x="2542" y="442"/>
                  </a:lnTo>
                  <a:lnTo>
                    <a:pt x="2548" y="438"/>
                  </a:lnTo>
                  <a:lnTo>
                    <a:pt x="2552" y="438"/>
                  </a:lnTo>
                  <a:lnTo>
                    <a:pt x="2552" y="438"/>
                  </a:lnTo>
                  <a:lnTo>
                    <a:pt x="2552" y="438"/>
                  </a:lnTo>
                  <a:lnTo>
                    <a:pt x="2552" y="438"/>
                  </a:lnTo>
                  <a:lnTo>
                    <a:pt x="2556" y="438"/>
                  </a:lnTo>
                  <a:lnTo>
                    <a:pt x="2560" y="442"/>
                  </a:lnTo>
                  <a:lnTo>
                    <a:pt x="2562" y="446"/>
                  </a:lnTo>
                  <a:lnTo>
                    <a:pt x="2566" y="448"/>
                  </a:lnTo>
                  <a:lnTo>
                    <a:pt x="2566" y="448"/>
                  </a:lnTo>
                  <a:lnTo>
                    <a:pt x="2566" y="448"/>
                  </a:lnTo>
                  <a:lnTo>
                    <a:pt x="2566" y="448"/>
                  </a:lnTo>
                  <a:lnTo>
                    <a:pt x="2572" y="446"/>
                  </a:lnTo>
                  <a:lnTo>
                    <a:pt x="2576" y="442"/>
                  </a:lnTo>
                  <a:lnTo>
                    <a:pt x="2580" y="438"/>
                  </a:lnTo>
                  <a:lnTo>
                    <a:pt x="2586" y="434"/>
                  </a:lnTo>
                  <a:lnTo>
                    <a:pt x="2586" y="434"/>
                  </a:lnTo>
                  <a:lnTo>
                    <a:pt x="2592" y="430"/>
                  </a:lnTo>
                  <a:lnTo>
                    <a:pt x="2598" y="430"/>
                  </a:lnTo>
                  <a:lnTo>
                    <a:pt x="2598" y="430"/>
                  </a:lnTo>
                  <a:lnTo>
                    <a:pt x="2606" y="432"/>
                  </a:lnTo>
                  <a:lnTo>
                    <a:pt x="2606" y="432"/>
                  </a:lnTo>
                  <a:lnTo>
                    <a:pt x="2614" y="438"/>
                  </a:lnTo>
                  <a:lnTo>
                    <a:pt x="2616" y="440"/>
                  </a:lnTo>
                  <a:lnTo>
                    <a:pt x="2620" y="442"/>
                  </a:lnTo>
                  <a:lnTo>
                    <a:pt x="2620" y="442"/>
                  </a:lnTo>
                  <a:lnTo>
                    <a:pt x="2626" y="440"/>
                  </a:lnTo>
                  <a:lnTo>
                    <a:pt x="2626" y="440"/>
                  </a:lnTo>
                  <a:lnTo>
                    <a:pt x="2630" y="438"/>
                  </a:lnTo>
                  <a:lnTo>
                    <a:pt x="2636" y="434"/>
                  </a:lnTo>
                  <a:lnTo>
                    <a:pt x="2644" y="424"/>
                  </a:lnTo>
                  <a:lnTo>
                    <a:pt x="2644" y="424"/>
                  </a:lnTo>
                  <a:lnTo>
                    <a:pt x="2654" y="420"/>
                  </a:lnTo>
                  <a:lnTo>
                    <a:pt x="2666" y="414"/>
                  </a:lnTo>
                  <a:lnTo>
                    <a:pt x="2676" y="410"/>
                  </a:lnTo>
                  <a:lnTo>
                    <a:pt x="2686" y="406"/>
                  </a:lnTo>
                  <a:lnTo>
                    <a:pt x="2686" y="406"/>
                  </a:lnTo>
                  <a:lnTo>
                    <a:pt x="2694" y="400"/>
                  </a:lnTo>
                  <a:lnTo>
                    <a:pt x="2704" y="394"/>
                  </a:lnTo>
                  <a:lnTo>
                    <a:pt x="2704" y="394"/>
                  </a:lnTo>
                  <a:lnTo>
                    <a:pt x="2710" y="392"/>
                  </a:lnTo>
                  <a:lnTo>
                    <a:pt x="2710" y="392"/>
                  </a:lnTo>
                  <a:lnTo>
                    <a:pt x="2718" y="394"/>
                  </a:lnTo>
                  <a:lnTo>
                    <a:pt x="2718" y="394"/>
                  </a:lnTo>
                  <a:lnTo>
                    <a:pt x="2724" y="394"/>
                  </a:lnTo>
                  <a:lnTo>
                    <a:pt x="2724" y="394"/>
                  </a:lnTo>
                  <a:lnTo>
                    <a:pt x="2726" y="394"/>
                  </a:lnTo>
                  <a:lnTo>
                    <a:pt x="2726" y="394"/>
                  </a:lnTo>
                  <a:lnTo>
                    <a:pt x="2730" y="394"/>
                  </a:lnTo>
                  <a:lnTo>
                    <a:pt x="2736" y="392"/>
                  </a:lnTo>
                  <a:lnTo>
                    <a:pt x="2740" y="388"/>
                  </a:lnTo>
                  <a:lnTo>
                    <a:pt x="2740" y="384"/>
                  </a:lnTo>
                  <a:lnTo>
                    <a:pt x="2740" y="384"/>
                  </a:lnTo>
                  <a:lnTo>
                    <a:pt x="2738" y="382"/>
                  </a:lnTo>
                  <a:lnTo>
                    <a:pt x="2736" y="380"/>
                  </a:lnTo>
                  <a:lnTo>
                    <a:pt x="2732" y="378"/>
                  </a:lnTo>
                  <a:lnTo>
                    <a:pt x="2732" y="378"/>
                  </a:lnTo>
                  <a:lnTo>
                    <a:pt x="2730" y="372"/>
                  </a:lnTo>
                  <a:lnTo>
                    <a:pt x="2730" y="366"/>
                  </a:lnTo>
                  <a:lnTo>
                    <a:pt x="2730" y="366"/>
                  </a:lnTo>
                  <a:lnTo>
                    <a:pt x="2732" y="362"/>
                  </a:lnTo>
                  <a:lnTo>
                    <a:pt x="2730" y="358"/>
                  </a:lnTo>
                  <a:lnTo>
                    <a:pt x="2728" y="354"/>
                  </a:lnTo>
                  <a:lnTo>
                    <a:pt x="2722" y="352"/>
                  </a:lnTo>
                  <a:lnTo>
                    <a:pt x="2722" y="352"/>
                  </a:lnTo>
                  <a:lnTo>
                    <a:pt x="2708" y="348"/>
                  </a:lnTo>
                  <a:lnTo>
                    <a:pt x="2706" y="346"/>
                  </a:lnTo>
                  <a:lnTo>
                    <a:pt x="2704" y="344"/>
                  </a:lnTo>
                  <a:lnTo>
                    <a:pt x="2704" y="342"/>
                  </a:lnTo>
                  <a:lnTo>
                    <a:pt x="2708" y="340"/>
                  </a:lnTo>
                  <a:lnTo>
                    <a:pt x="2708" y="340"/>
                  </a:lnTo>
                  <a:lnTo>
                    <a:pt x="2710" y="340"/>
                  </a:lnTo>
                  <a:lnTo>
                    <a:pt x="2710" y="340"/>
                  </a:lnTo>
                  <a:lnTo>
                    <a:pt x="2730" y="344"/>
                  </a:lnTo>
                  <a:lnTo>
                    <a:pt x="2730" y="344"/>
                  </a:lnTo>
                  <a:lnTo>
                    <a:pt x="2744" y="346"/>
                  </a:lnTo>
                  <a:lnTo>
                    <a:pt x="2744" y="346"/>
                  </a:lnTo>
                  <a:lnTo>
                    <a:pt x="2750" y="346"/>
                  </a:lnTo>
                  <a:lnTo>
                    <a:pt x="2754" y="342"/>
                  </a:lnTo>
                  <a:lnTo>
                    <a:pt x="2754" y="342"/>
                  </a:lnTo>
                  <a:lnTo>
                    <a:pt x="2754" y="338"/>
                  </a:lnTo>
                  <a:lnTo>
                    <a:pt x="2754" y="332"/>
                  </a:lnTo>
                  <a:lnTo>
                    <a:pt x="2756" y="326"/>
                  </a:lnTo>
                  <a:lnTo>
                    <a:pt x="2756" y="324"/>
                  </a:lnTo>
                  <a:lnTo>
                    <a:pt x="2760" y="322"/>
                  </a:lnTo>
                  <a:lnTo>
                    <a:pt x="2760" y="322"/>
                  </a:lnTo>
                  <a:lnTo>
                    <a:pt x="2762" y="322"/>
                  </a:lnTo>
                  <a:lnTo>
                    <a:pt x="2762" y="322"/>
                  </a:lnTo>
                  <a:lnTo>
                    <a:pt x="2766" y="322"/>
                  </a:lnTo>
                  <a:lnTo>
                    <a:pt x="2768" y="326"/>
                  </a:lnTo>
                  <a:lnTo>
                    <a:pt x="2774" y="332"/>
                  </a:lnTo>
                  <a:lnTo>
                    <a:pt x="2774" y="332"/>
                  </a:lnTo>
                  <a:lnTo>
                    <a:pt x="2782" y="330"/>
                  </a:lnTo>
                  <a:lnTo>
                    <a:pt x="2782" y="330"/>
                  </a:lnTo>
                  <a:lnTo>
                    <a:pt x="2792" y="334"/>
                  </a:lnTo>
                  <a:lnTo>
                    <a:pt x="2800" y="338"/>
                  </a:lnTo>
                  <a:lnTo>
                    <a:pt x="2810" y="344"/>
                  </a:lnTo>
                  <a:lnTo>
                    <a:pt x="2818" y="350"/>
                  </a:lnTo>
                  <a:lnTo>
                    <a:pt x="2818" y="350"/>
                  </a:lnTo>
                  <a:lnTo>
                    <a:pt x="2828" y="352"/>
                  </a:lnTo>
                  <a:lnTo>
                    <a:pt x="2828" y="352"/>
                  </a:lnTo>
                  <a:lnTo>
                    <a:pt x="2834" y="352"/>
                  </a:lnTo>
                  <a:lnTo>
                    <a:pt x="2840" y="348"/>
                  </a:lnTo>
                  <a:lnTo>
                    <a:pt x="2840" y="348"/>
                  </a:lnTo>
                  <a:lnTo>
                    <a:pt x="2844" y="344"/>
                  </a:lnTo>
                  <a:lnTo>
                    <a:pt x="2844" y="340"/>
                  </a:lnTo>
                  <a:lnTo>
                    <a:pt x="2848" y="332"/>
                  </a:lnTo>
                  <a:lnTo>
                    <a:pt x="2848" y="332"/>
                  </a:lnTo>
                  <a:lnTo>
                    <a:pt x="2852" y="330"/>
                  </a:lnTo>
                  <a:lnTo>
                    <a:pt x="2856" y="328"/>
                  </a:lnTo>
                  <a:lnTo>
                    <a:pt x="2860" y="328"/>
                  </a:lnTo>
                  <a:lnTo>
                    <a:pt x="2864" y="326"/>
                  </a:lnTo>
                  <a:lnTo>
                    <a:pt x="2864" y="326"/>
                  </a:lnTo>
                  <a:lnTo>
                    <a:pt x="2870" y="324"/>
                  </a:lnTo>
                  <a:lnTo>
                    <a:pt x="2872" y="318"/>
                  </a:lnTo>
                  <a:lnTo>
                    <a:pt x="2872" y="314"/>
                  </a:lnTo>
                  <a:lnTo>
                    <a:pt x="2870" y="310"/>
                  </a:lnTo>
                  <a:lnTo>
                    <a:pt x="2870" y="310"/>
                  </a:lnTo>
                  <a:lnTo>
                    <a:pt x="2866" y="308"/>
                  </a:lnTo>
                  <a:lnTo>
                    <a:pt x="2860" y="306"/>
                  </a:lnTo>
                  <a:lnTo>
                    <a:pt x="2848" y="306"/>
                  </a:lnTo>
                  <a:lnTo>
                    <a:pt x="2848" y="306"/>
                  </a:lnTo>
                  <a:lnTo>
                    <a:pt x="2840" y="300"/>
                  </a:lnTo>
                  <a:lnTo>
                    <a:pt x="2836" y="298"/>
                  </a:lnTo>
                  <a:lnTo>
                    <a:pt x="2832" y="296"/>
                  </a:lnTo>
                  <a:lnTo>
                    <a:pt x="2832" y="296"/>
                  </a:lnTo>
                  <a:lnTo>
                    <a:pt x="2832" y="296"/>
                  </a:lnTo>
                  <a:lnTo>
                    <a:pt x="2832" y="296"/>
                  </a:lnTo>
                  <a:lnTo>
                    <a:pt x="2828" y="298"/>
                  </a:lnTo>
                  <a:lnTo>
                    <a:pt x="2824" y="300"/>
                  </a:lnTo>
                  <a:lnTo>
                    <a:pt x="2822" y="302"/>
                  </a:lnTo>
                  <a:lnTo>
                    <a:pt x="2818" y="304"/>
                  </a:lnTo>
                  <a:lnTo>
                    <a:pt x="2818" y="304"/>
                  </a:lnTo>
                  <a:lnTo>
                    <a:pt x="2816" y="302"/>
                  </a:lnTo>
                  <a:lnTo>
                    <a:pt x="2816" y="302"/>
                  </a:lnTo>
                  <a:lnTo>
                    <a:pt x="2812" y="298"/>
                  </a:lnTo>
                  <a:lnTo>
                    <a:pt x="2812" y="294"/>
                  </a:lnTo>
                  <a:lnTo>
                    <a:pt x="2810" y="288"/>
                  </a:lnTo>
                  <a:lnTo>
                    <a:pt x="2808" y="282"/>
                  </a:lnTo>
                  <a:lnTo>
                    <a:pt x="2808" y="282"/>
                  </a:lnTo>
                  <a:lnTo>
                    <a:pt x="2798" y="274"/>
                  </a:lnTo>
                  <a:lnTo>
                    <a:pt x="2788" y="266"/>
                  </a:lnTo>
                  <a:lnTo>
                    <a:pt x="2762" y="254"/>
                  </a:lnTo>
                  <a:lnTo>
                    <a:pt x="2762" y="254"/>
                  </a:lnTo>
                  <a:lnTo>
                    <a:pt x="2752" y="250"/>
                  </a:lnTo>
                  <a:lnTo>
                    <a:pt x="2744" y="242"/>
                  </a:lnTo>
                  <a:lnTo>
                    <a:pt x="2744" y="242"/>
                  </a:lnTo>
                  <a:lnTo>
                    <a:pt x="2738" y="234"/>
                  </a:lnTo>
                  <a:lnTo>
                    <a:pt x="2734" y="232"/>
                  </a:lnTo>
                  <a:lnTo>
                    <a:pt x="2728" y="232"/>
                  </a:lnTo>
                  <a:lnTo>
                    <a:pt x="2728" y="232"/>
                  </a:lnTo>
                  <a:lnTo>
                    <a:pt x="2720" y="230"/>
                  </a:lnTo>
                  <a:lnTo>
                    <a:pt x="2712" y="226"/>
                  </a:lnTo>
                  <a:lnTo>
                    <a:pt x="2706" y="224"/>
                  </a:lnTo>
                  <a:lnTo>
                    <a:pt x="2698" y="222"/>
                  </a:lnTo>
                  <a:lnTo>
                    <a:pt x="2698" y="222"/>
                  </a:lnTo>
                  <a:lnTo>
                    <a:pt x="2690" y="224"/>
                  </a:lnTo>
                  <a:lnTo>
                    <a:pt x="2690" y="224"/>
                  </a:lnTo>
                  <a:lnTo>
                    <a:pt x="2684" y="224"/>
                  </a:lnTo>
                  <a:lnTo>
                    <a:pt x="2684" y="224"/>
                  </a:lnTo>
                  <a:lnTo>
                    <a:pt x="2676" y="226"/>
                  </a:lnTo>
                  <a:lnTo>
                    <a:pt x="2676" y="226"/>
                  </a:lnTo>
                  <a:lnTo>
                    <a:pt x="2672" y="226"/>
                  </a:lnTo>
                  <a:lnTo>
                    <a:pt x="2666" y="222"/>
                  </a:lnTo>
                  <a:lnTo>
                    <a:pt x="2666" y="222"/>
                  </a:lnTo>
                  <a:lnTo>
                    <a:pt x="2660" y="220"/>
                  </a:lnTo>
                  <a:lnTo>
                    <a:pt x="2654" y="218"/>
                  </a:lnTo>
                  <a:lnTo>
                    <a:pt x="2654" y="218"/>
                  </a:lnTo>
                  <a:lnTo>
                    <a:pt x="2650" y="218"/>
                  </a:lnTo>
                  <a:lnTo>
                    <a:pt x="2646" y="222"/>
                  </a:lnTo>
                  <a:lnTo>
                    <a:pt x="2646" y="222"/>
                  </a:lnTo>
                  <a:lnTo>
                    <a:pt x="2644" y="226"/>
                  </a:lnTo>
                  <a:lnTo>
                    <a:pt x="2644" y="232"/>
                  </a:lnTo>
                  <a:lnTo>
                    <a:pt x="2644" y="238"/>
                  </a:lnTo>
                  <a:lnTo>
                    <a:pt x="2644" y="244"/>
                  </a:lnTo>
                  <a:lnTo>
                    <a:pt x="2644" y="244"/>
                  </a:lnTo>
                  <a:lnTo>
                    <a:pt x="2638" y="250"/>
                  </a:lnTo>
                  <a:lnTo>
                    <a:pt x="2632" y="250"/>
                  </a:lnTo>
                  <a:lnTo>
                    <a:pt x="2632" y="250"/>
                  </a:lnTo>
                  <a:lnTo>
                    <a:pt x="2626" y="250"/>
                  </a:lnTo>
                  <a:lnTo>
                    <a:pt x="2620" y="246"/>
                  </a:lnTo>
                  <a:lnTo>
                    <a:pt x="2612" y="240"/>
                  </a:lnTo>
                  <a:lnTo>
                    <a:pt x="2612" y="240"/>
                  </a:lnTo>
                  <a:lnTo>
                    <a:pt x="2606" y="234"/>
                  </a:lnTo>
                  <a:lnTo>
                    <a:pt x="2602" y="232"/>
                  </a:lnTo>
                  <a:lnTo>
                    <a:pt x="2598" y="230"/>
                  </a:lnTo>
                  <a:lnTo>
                    <a:pt x="2598" y="230"/>
                  </a:lnTo>
                  <a:lnTo>
                    <a:pt x="2594" y="232"/>
                  </a:lnTo>
                  <a:lnTo>
                    <a:pt x="2594" y="232"/>
                  </a:lnTo>
                  <a:lnTo>
                    <a:pt x="2584" y="232"/>
                  </a:lnTo>
                  <a:lnTo>
                    <a:pt x="2574" y="234"/>
                  </a:lnTo>
                  <a:lnTo>
                    <a:pt x="2574" y="234"/>
                  </a:lnTo>
                  <a:lnTo>
                    <a:pt x="2572" y="234"/>
                  </a:lnTo>
                  <a:lnTo>
                    <a:pt x="2572" y="234"/>
                  </a:lnTo>
                  <a:lnTo>
                    <a:pt x="2560" y="230"/>
                  </a:lnTo>
                  <a:lnTo>
                    <a:pt x="2550" y="228"/>
                  </a:lnTo>
                  <a:lnTo>
                    <a:pt x="2550" y="228"/>
                  </a:lnTo>
                  <a:lnTo>
                    <a:pt x="2548" y="228"/>
                  </a:lnTo>
                  <a:lnTo>
                    <a:pt x="2548" y="228"/>
                  </a:lnTo>
                  <a:lnTo>
                    <a:pt x="2542" y="230"/>
                  </a:lnTo>
                  <a:lnTo>
                    <a:pt x="2538" y="232"/>
                  </a:lnTo>
                  <a:lnTo>
                    <a:pt x="2534" y="236"/>
                  </a:lnTo>
                  <a:lnTo>
                    <a:pt x="2528" y="236"/>
                  </a:lnTo>
                  <a:lnTo>
                    <a:pt x="2528" y="236"/>
                  </a:lnTo>
                  <a:lnTo>
                    <a:pt x="2528" y="236"/>
                  </a:lnTo>
                  <a:lnTo>
                    <a:pt x="2528" y="236"/>
                  </a:lnTo>
                  <a:lnTo>
                    <a:pt x="2526" y="232"/>
                  </a:lnTo>
                  <a:lnTo>
                    <a:pt x="2522" y="230"/>
                  </a:lnTo>
                  <a:lnTo>
                    <a:pt x="2518" y="228"/>
                  </a:lnTo>
                  <a:lnTo>
                    <a:pt x="2514" y="224"/>
                  </a:lnTo>
                  <a:lnTo>
                    <a:pt x="2514" y="224"/>
                  </a:lnTo>
                  <a:lnTo>
                    <a:pt x="2512" y="220"/>
                  </a:lnTo>
                  <a:lnTo>
                    <a:pt x="2512" y="216"/>
                  </a:lnTo>
                  <a:lnTo>
                    <a:pt x="2510" y="212"/>
                  </a:lnTo>
                  <a:lnTo>
                    <a:pt x="2508" y="208"/>
                  </a:lnTo>
                  <a:lnTo>
                    <a:pt x="2508" y="208"/>
                  </a:lnTo>
                  <a:lnTo>
                    <a:pt x="2500" y="202"/>
                  </a:lnTo>
                  <a:lnTo>
                    <a:pt x="2488" y="200"/>
                  </a:lnTo>
                  <a:lnTo>
                    <a:pt x="2488" y="200"/>
                  </a:lnTo>
                  <a:lnTo>
                    <a:pt x="2478" y="196"/>
                  </a:lnTo>
                  <a:lnTo>
                    <a:pt x="2470" y="194"/>
                  </a:lnTo>
                  <a:lnTo>
                    <a:pt x="2470" y="194"/>
                  </a:lnTo>
                  <a:lnTo>
                    <a:pt x="2462" y="190"/>
                  </a:lnTo>
                  <a:lnTo>
                    <a:pt x="2462" y="190"/>
                  </a:lnTo>
                  <a:lnTo>
                    <a:pt x="2460" y="190"/>
                  </a:lnTo>
                  <a:lnTo>
                    <a:pt x="2456" y="192"/>
                  </a:lnTo>
                  <a:lnTo>
                    <a:pt x="2446" y="198"/>
                  </a:lnTo>
                  <a:lnTo>
                    <a:pt x="2446" y="198"/>
                  </a:lnTo>
                  <a:lnTo>
                    <a:pt x="2438" y="202"/>
                  </a:lnTo>
                  <a:lnTo>
                    <a:pt x="2430" y="202"/>
                  </a:lnTo>
                  <a:lnTo>
                    <a:pt x="2430" y="202"/>
                  </a:lnTo>
                  <a:lnTo>
                    <a:pt x="2428" y="202"/>
                  </a:lnTo>
                  <a:lnTo>
                    <a:pt x="2428" y="202"/>
                  </a:lnTo>
                  <a:lnTo>
                    <a:pt x="2424" y="200"/>
                  </a:lnTo>
                  <a:lnTo>
                    <a:pt x="2422" y="196"/>
                  </a:lnTo>
                  <a:lnTo>
                    <a:pt x="2420" y="192"/>
                  </a:lnTo>
                  <a:lnTo>
                    <a:pt x="2416" y="188"/>
                  </a:lnTo>
                  <a:lnTo>
                    <a:pt x="2416" y="188"/>
                  </a:lnTo>
                  <a:lnTo>
                    <a:pt x="2410" y="188"/>
                  </a:lnTo>
                  <a:lnTo>
                    <a:pt x="2410" y="188"/>
                  </a:lnTo>
                  <a:lnTo>
                    <a:pt x="2408" y="188"/>
                  </a:lnTo>
                  <a:lnTo>
                    <a:pt x="2408" y="188"/>
                  </a:lnTo>
                  <a:lnTo>
                    <a:pt x="2404" y="188"/>
                  </a:lnTo>
                  <a:lnTo>
                    <a:pt x="2404" y="188"/>
                  </a:lnTo>
                  <a:lnTo>
                    <a:pt x="2398" y="186"/>
                  </a:lnTo>
                  <a:lnTo>
                    <a:pt x="2398" y="186"/>
                  </a:lnTo>
                  <a:lnTo>
                    <a:pt x="2390" y="180"/>
                  </a:lnTo>
                  <a:lnTo>
                    <a:pt x="2390" y="180"/>
                  </a:lnTo>
                  <a:lnTo>
                    <a:pt x="2384" y="174"/>
                  </a:lnTo>
                  <a:lnTo>
                    <a:pt x="2380" y="166"/>
                  </a:lnTo>
                  <a:lnTo>
                    <a:pt x="2380" y="166"/>
                  </a:lnTo>
                  <a:lnTo>
                    <a:pt x="2376" y="162"/>
                  </a:lnTo>
                  <a:lnTo>
                    <a:pt x="2370" y="160"/>
                  </a:lnTo>
                  <a:lnTo>
                    <a:pt x="2370" y="160"/>
                  </a:lnTo>
                  <a:lnTo>
                    <a:pt x="2364" y="160"/>
                  </a:lnTo>
                  <a:lnTo>
                    <a:pt x="2358" y="162"/>
                  </a:lnTo>
                  <a:lnTo>
                    <a:pt x="2358" y="162"/>
                  </a:lnTo>
                  <a:lnTo>
                    <a:pt x="2354" y="166"/>
                  </a:lnTo>
                  <a:lnTo>
                    <a:pt x="2350" y="172"/>
                  </a:lnTo>
                  <a:lnTo>
                    <a:pt x="2348" y="176"/>
                  </a:lnTo>
                  <a:lnTo>
                    <a:pt x="2342" y="180"/>
                  </a:lnTo>
                  <a:lnTo>
                    <a:pt x="2342" y="180"/>
                  </a:lnTo>
                  <a:lnTo>
                    <a:pt x="2332" y="182"/>
                  </a:lnTo>
                  <a:lnTo>
                    <a:pt x="2332" y="182"/>
                  </a:lnTo>
                  <a:lnTo>
                    <a:pt x="2330" y="182"/>
                  </a:lnTo>
                  <a:lnTo>
                    <a:pt x="2330" y="182"/>
                  </a:lnTo>
                  <a:lnTo>
                    <a:pt x="2328" y="180"/>
                  </a:lnTo>
                  <a:lnTo>
                    <a:pt x="2328" y="180"/>
                  </a:lnTo>
                  <a:lnTo>
                    <a:pt x="2328" y="178"/>
                  </a:lnTo>
                  <a:lnTo>
                    <a:pt x="2328" y="176"/>
                  </a:lnTo>
                  <a:lnTo>
                    <a:pt x="2328" y="176"/>
                  </a:lnTo>
                  <a:lnTo>
                    <a:pt x="2326" y="164"/>
                  </a:lnTo>
                  <a:lnTo>
                    <a:pt x="2324" y="160"/>
                  </a:lnTo>
                  <a:lnTo>
                    <a:pt x="2320" y="156"/>
                  </a:lnTo>
                  <a:lnTo>
                    <a:pt x="2320" y="156"/>
                  </a:lnTo>
                  <a:lnTo>
                    <a:pt x="2314" y="154"/>
                  </a:lnTo>
                  <a:lnTo>
                    <a:pt x="2306" y="152"/>
                  </a:lnTo>
                  <a:lnTo>
                    <a:pt x="2306" y="152"/>
                  </a:lnTo>
                  <a:lnTo>
                    <a:pt x="2296" y="148"/>
                  </a:lnTo>
                  <a:lnTo>
                    <a:pt x="2296" y="148"/>
                  </a:lnTo>
                  <a:lnTo>
                    <a:pt x="2290" y="148"/>
                  </a:lnTo>
                  <a:lnTo>
                    <a:pt x="2290" y="148"/>
                  </a:lnTo>
                  <a:lnTo>
                    <a:pt x="2284" y="148"/>
                  </a:lnTo>
                  <a:lnTo>
                    <a:pt x="2278" y="150"/>
                  </a:lnTo>
                  <a:lnTo>
                    <a:pt x="2278" y="150"/>
                  </a:lnTo>
                  <a:lnTo>
                    <a:pt x="2274" y="150"/>
                  </a:lnTo>
                  <a:lnTo>
                    <a:pt x="2274" y="150"/>
                  </a:lnTo>
                  <a:lnTo>
                    <a:pt x="2274" y="150"/>
                  </a:lnTo>
                  <a:lnTo>
                    <a:pt x="2274" y="150"/>
                  </a:lnTo>
                  <a:lnTo>
                    <a:pt x="2272" y="150"/>
                  </a:lnTo>
                  <a:lnTo>
                    <a:pt x="2272" y="150"/>
                  </a:lnTo>
                  <a:lnTo>
                    <a:pt x="2268" y="154"/>
                  </a:lnTo>
                  <a:lnTo>
                    <a:pt x="2268" y="154"/>
                  </a:lnTo>
                  <a:lnTo>
                    <a:pt x="2262" y="158"/>
                  </a:lnTo>
                  <a:lnTo>
                    <a:pt x="2262" y="162"/>
                  </a:lnTo>
                  <a:lnTo>
                    <a:pt x="2262" y="162"/>
                  </a:lnTo>
                  <a:lnTo>
                    <a:pt x="2262" y="168"/>
                  </a:lnTo>
                  <a:lnTo>
                    <a:pt x="2264" y="172"/>
                  </a:lnTo>
                  <a:lnTo>
                    <a:pt x="2264" y="178"/>
                  </a:lnTo>
                  <a:lnTo>
                    <a:pt x="2262" y="180"/>
                  </a:lnTo>
                  <a:lnTo>
                    <a:pt x="2258" y="182"/>
                  </a:lnTo>
                  <a:lnTo>
                    <a:pt x="2258" y="182"/>
                  </a:lnTo>
                  <a:lnTo>
                    <a:pt x="2250" y="172"/>
                  </a:lnTo>
                  <a:lnTo>
                    <a:pt x="2250" y="172"/>
                  </a:lnTo>
                  <a:lnTo>
                    <a:pt x="2248" y="174"/>
                  </a:lnTo>
                  <a:lnTo>
                    <a:pt x="2246" y="178"/>
                  </a:lnTo>
                  <a:lnTo>
                    <a:pt x="2248" y="182"/>
                  </a:lnTo>
                  <a:lnTo>
                    <a:pt x="2248" y="182"/>
                  </a:lnTo>
                  <a:lnTo>
                    <a:pt x="2240" y="186"/>
                  </a:lnTo>
                  <a:lnTo>
                    <a:pt x="2234" y="188"/>
                  </a:lnTo>
                  <a:lnTo>
                    <a:pt x="2230" y="188"/>
                  </a:lnTo>
                  <a:lnTo>
                    <a:pt x="2230" y="188"/>
                  </a:lnTo>
                  <a:lnTo>
                    <a:pt x="2230" y="188"/>
                  </a:lnTo>
                  <a:lnTo>
                    <a:pt x="2230" y="188"/>
                  </a:lnTo>
                  <a:lnTo>
                    <a:pt x="2226" y="188"/>
                  </a:lnTo>
                  <a:lnTo>
                    <a:pt x="2222" y="184"/>
                  </a:lnTo>
                  <a:lnTo>
                    <a:pt x="2216" y="178"/>
                  </a:lnTo>
                  <a:lnTo>
                    <a:pt x="2216" y="178"/>
                  </a:lnTo>
                  <a:lnTo>
                    <a:pt x="2212" y="174"/>
                  </a:lnTo>
                  <a:lnTo>
                    <a:pt x="2208" y="172"/>
                  </a:lnTo>
                  <a:lnTo>
                    <a:pt x="2208" y="172"/>
                  </a:lnTo>
                  <a:lnTo>
                    <a:pt x="2204" y="174"/>
                  </a:lnTo>
                  <a:lnTo>
                    <a:pt x="2204" y="174"/>
                  </a:lnTo>
                  <a:lnTo>
                    <a:pt x="2202" y="178"/>
                  </a:lnTo>
                  <a:lnTo>
                    <a:pt x="2200" y="180"/>
                  </a:lnTo>
                  <a:lnTo>
                    <a:pt x="2198" y="180"/>
                  </a:lnTo>
                  <a:lnTo>
                    <a:pt x="2198" y="180"/>
                  </a:lnTo>
                  <a:lnTo>
                    <a:pt x="2194" y="182"/>
                  </a:lnTo>
                  <a:lnTo>
                    <a:pt x="2194" y="182"/>
                  </a:lnTo>
                  <a:lnTo>
                    <a:pt x="2190" y="182"/>
                  </a:lnTo>
                  <a:lnTo>
                    <a:pt x="2190" y="182"/>
                  </a:lnTo>
                  <a:lnTo>
                    <a:pt x="2184" y="180"/>
                  </a:lnTo>
                  <a:lnTo>
                    <a:pt x="2180" y="178"/>
                  </a:lnTo>
                  <a:lnTo>
                    <a:pt x="2180" y="178"/>
                  </a:lnTo>
                  <a:lnTo>
                    <a:pt x="2178" y="174"/>
                  </a:lnTo>
                  <a:lnTo>
                    <a:pt x="2178" y="170"/>
                  </a:lnTo>
                  <a:lnTo>
                    <a:pt x="2178" y="170"/>
                  </a:lnTo>
                  <a:lnTo>
                    <a:pt x="2176" y="168"/>
                  </a:lnTo>
                  <a:lnTo>
                    <a:pt x="2172" y="168"/>
                  </a:lnTo>
                  <a:lnTo>
                    <a:pt x="2172" y="168"/>
                  </a:lnTo>
                  <a:lnTo>
                    <a:pt x="2168" y="168"/>
                  </a:lnTo>
                  <a:lnTo>
                    <a:pt x="2164" y="172"/>
                  </a:lnTo>
                  <a:lnTo>
                    <a:pt x="2164" y="172"/>
                  </a:lnTo>
                  <a:lnTo>
                    <a:pt x="2162" y="176"/>
                  </a:lnTo>
                  <a:lnTo>
                    <a:pt x="2160" y="180"/>
                  </a:lnTo>
                  <a:lnTo>
                    <a:pt x="2160" y="184"/>
                  </a:lnTo>
                  <a:lnTo>
                    <a:pt x="2156" y="186"/>
                  </a:lnTo>
                  <a:lnTo>
                    <a:pt x="2156" y="186"/>
                  </a:lnTo>
                  <a:lnTo>
                    <a:pt x="2154" y="188"/>
                  </a:lnTo>
                  <a:lnTo>
                    <a:pt x="2154" y="188"/>
                  </a:lnTo>
                  <a:lnTo>
                    <a:pt x="2150" y="186"/>
                  </a:lnTo>
                  <a:lnTo>
                    <a:pt x="2150" y="186"/>
                  </a:lnTo>
                  <a:lnTo>
                    <a:pt x="2146" y="184"/>
                  </a:lnTo>
                  <a:lnTo>
                    <a:pt x="2142" y="180"/>
                  </a:lnTo>
                  <a:lnTo>
                    <a:pt x="2136" y="174"/>
                  </a:lnTo>
                  <a:lnTo>
                    <a:pt x="2136" y="174"/>
                  </a:lnTo>
                  <a:lnTo>
                    <a:pt x="2132" y="170"/>
                  </a:lnTo>
                  <a:lnTo>
                    <a:pt x="2124" y="166"/>
                  </a:lnTo>
                  <a:lnTo>
                    <a:pt x="2118" y="162"/>
                  </a:lnTo>
                  <a:lnTo>
                    <a:pt x="2118" y="160"/>
                  </a:lnTo>
                  <a:lnTo>
                    <a:pt x="2116" y="158"/>
                  </a:lnTo>
                  <a:lnTo>
                    <a:pt x="2116" y="158"/>
                  </a:lnTo>
                  <a:lnTo>
                    <a:pt x="2118" y="156"/>
                  </a:lnTo>
                  <a:lnTo>
                    <a:pt x="2120" y="154"/>
                  </a:lnTo>
                  <a:lnTo>
                    <a:pt x="2126" y="154"/>
                  </a:lnTo>
                  <a:lnTo>
                    <a:pt x="2126" y="154"/>
                  </a:lnTo>
                  <a:lnTo>
                    <a:pt x="2128" y="154"/>
                  </a:lnTo>
                  <a:lnTo>
                    <a:pt x="2128" y="154"/>
                  </a:lnTo>
                  <a:lnTo>
                    <a:pt x="2130" y="154"/>
                  </a:lnTo>
                  <a:lnTo>
                    <a:pt x="2130" y="154"/>
                  </a:lnTo>
                  <a:lnTo>
                    <a:pt x="2136" y="154"/>
                  </a:lnTo>
                  <a:lnTo>
                    <a:pt x="2136" y="154"/>
                  </a:lnTo>
                  <a:lnTo>
                    <a:pt x="2142" y="150"/>
                  </a:lnTo>
                  <a:lnTo>
                    <a:pt x="2144" y="148"/>
                  </a:lnTo>
                  <a:lnTo>
                    <a:pt x="2144" y="144"/>
                  </a:lnTo>
                  <a:lnTo>
                    <a:pt x="2142" y="142"/>
                  </a:lnTo>
                  <a:lnTo>
                    <a:pt x="2130" y="130"/>
                  </a:lnTo>
                  <a:lnTo>
                    <a:pt x="2130" y="130"/>
                  </a:lnTo>
                  <a:lnTo>
                    <a:pt x="2126" y="124"/>
                  </a:lnTo>
                  <a:lnTo>
                    <a:pt x="2124" y="124"/>
                  </a:lnTo>
                  <a:lnTo>
                    <a:pt x="2120" y="122"/>
                  </a:lnTo>
                  <a:lnTo>
                    <a:pt x="2120" y="122"/>
                  </a:lnTo>
                  <a:lnTo>
                    <a:pt x="2118" y="122"/>
                  </a:lnTo>
                  <a:lnTo>
                    <a:pt x="2118" y="122"/>
                  </a:lnTo>
                  <a:lnTo>
                    <a:pt x="2106" y="126"/>
                  </a:lnTo>
                  <a:lnTo>
                    <a:pt x="2096" y="126"/>
                  </a:lnTo>
                  <a:lnTo>
                    <a:pt x="2096" y="126"/>
                  </a:lnTo>
                  <a:lnTo>
                    <a:pt x="2092" y="126"/>
                  </a:lnTo>
                  <a:lnTo>
                    <a:pt x="2092" y="126"/>
                  </a:lnTo>
                  <a:lnTo>
                    <a:pt x="2088" y="122"/>
                  </a:lnTo>
                  <a:lnTo>
                    <a:pt x="2086" y="118"/>
                  </a:lnTo>
                  <a:lnTo>
                    <a:pt x="2082" y="114"/>
                  </a:lnTo>
                  <a:lnTo>
                    <a:pt x="2076" y="112"/>
                  </a:lnTo>
                  <a:lnTo>
                    <a:pt x="2076" y="112"/>
                  </a:lnTo>
                  <a:lnTo>
                    <a:pt x="2076" y="112"/>
                  </a:lnTo>
                  <a:lnTo>
                    <a:pt x="2076" y="112"/>
                  </a:lnTo>
                  <a:lnTo>
                    <a:pt x="2064" y="114"/>
                  </a:lnTo>
                  <a:lnTo>
                    <a:pt x="2052" y="118"/>
                  </a:lnTo>
                  <a:lnTo>
                    <a:pt x="2052" y="118"/>
                  </a:lnTo>
                  <a:lnTo>
                    <a:pt x="2054" y="124"/>
                  </a:lnTo>
                  <a:lnTo>
                    <a:pt x="2054" y="128"/>
                  </a:lnTo>
                  <a:lnTo>
                    <a:pt x="2050" y="138"/>
                  </a:lnTo>
                  <a:lnTo>
                    <a:pt x="2050" y="138"/>
                  </a:lnTo>
                  <a:lnTo>
                    <a:pt x="2050" y="138"/>
                  </a:lnTo>
                  <a:lnTo>
                    <a:pt x="2050" y="138"/>
                  </a:lnTo>
                  <a:lnTo>
                    <a:pt x="2032" y="134"/>
                  </a:lnTo>
                  <a:lnTo>
                    <a:pt x="2014" y="132"/>
                  </a:lnTo>
                  <a:lnTo>
                    <a:pt x="2014" y="132"/>
                  </a:lnTo>
                  <a:lnTo>
                    <a:pt x="2004" y="130"/>
                  </a:lnTo>
                  <a:lnTo>
                    <a:pt x="2000" y="128"/>
                  </a:lnTo>
                  <a:lnTo>
                    <a:pt x="1998" y="124"/>
                  </a:lnTo>
                  <a:lnTo>
                    <a:pt x="1998" y="124"/>
                  </a:lnTo>
                  <a:lnTo>
                    <a:pt x="1994" y="118"/>
                  </a:lnTo>
                  <a:lnTo>
                    <a:pt x="1988" y="114"/>
                  </a:lnTo>
                  <a:lnTo>
                    <a:pt x="1988" y="114"/>
                  </a:lnTo>
                  <a:lnTo>
                    <a:pt x="1980" y="110"/>
                  </a:lnTo>
                  <a:lnTo>
                    <a:pt x="1974" y="110"/>
                  </a:lnTo>
                  <a:lnTo>
                    <a:pt x="1974" y="110"/>
                  </a:lnTo>
                  <a:lnTo>
                    <a:pt x="1964" y="110"/>
                  </a:lnTo>
                  <a:lnTo>
                    <a:pt x="1954" y="116"/>
                  </a:lnTo>
                  <a:lnTo>
                    <a:pt x="1954" y="116"/>
                  </a:lnTo>
                  <a:lnTo>
                    <a:pt x="1946" y="118"/>
                  </a:lnTo>
                  <a:lnTo>
                    <a:pt x="1938" y="120"/>
                  </a:lnTo>
                  <a:lnTo>
                    <a:pt x="1938" y="120"/>
                  </a:lnTo>
                  <a:lnTo>
                    <a:pt x="1932" y="118"/>
                  </a:lnTo>
                  <a:lnTo>
                    <a:pt x="1924" y="114"/>
                  </a:lnTo>
                  <a:lnTo>
                    <a:pt x="1924" y="114"/>
                  </a:lnTo>
                  <a:lnTo>
                    <a:pt x="1920" y="110"/>
                  </a:lnTo>
                  <a:lnTo>
                    <a:pt x="1916" y="108"/>
                  </a:lnTo>
                  <a:lnTo>
                    <a:pt x="1916" y="108"/>
                  </a:lnTo>
                  <a:lnTo>
                    <a:pt x="1912" y="110"/>
                  </a:lnTo>
                  <a:lnTo>
                    <a:pt x="1904" y="114"/>
                  </a:lnTo>
                  <a:lnTo>
                    <a:pt x="1904" y="114"/>
                  </a:lnTo>
                  <a:lnTo>
                    <a:pt x="1894" y="120"/>
                  </a:lnTo>
                  <a:lnTo>
                    <a:pt x="1886" y="122"/>
                  </a:lnTo>
                  <a:lnTo>
                    <a:pt x="1880" y="124"/>
                  </a:lnTo>
                  <a:lnTo>
                    <a:pt x="1880" y="124"/>
                  </a:lnTo>
                  <a:lnTo>
                    <a:pt x="1876" y="122"/>
                  </a:lnTo>
                  <a:lnTo>
                    <a:pt x="1876" y="120"/>
                  </a:lnTo>
                  <a:lnTo>
                    <a:pt x="1876" y="120"/>
                  </a:lnTo>
                  <a:lnTo>
                    <a:pt x="1878" y="116"/>
                  </a:lnTo>
                  <a:lnTo>
                    <a:pt x="1884" y="112"/>
                  </a:lnTo>
                  <a:lnTo>
                    <a:pt x="1898" y="106"/>
                  </a:lnTo>
                  <a:lnTo>
                    <a:pt x="1898" y="106"/>
                  </a:lnTo>
                  <a:lnTo>
                    <a:pt x="1904" y="102"/>
                  </a:lnTo>
                  <a:lnTo>
                    <a:pt x="1912" y="102"/>
                  </a:lnTo>
                  <a:lnTo>
                    <a:pt x="1918" y="100"/>
                  </a:lnTo>
                  <a:lnTo>
                    <a:pt x="1924" y="96"/>
                  </a:lnTo>
                  <a:lnTo>
                    <a:pt x="1924" y="96"/>
                  </a:lnTo>
                  <a:lnTo>
                    <a:pt x="1942" y="88"/>
                  </a:lnTo>
                  <a:lnTo>
                    <a:pt x="1944" y="86"/>
                  </a:lnTo>
                  <a:lnTo>
                    <a:pt x="1946" y="82"/>
                  </a:lnTo>
                  <a:lnTo>
                    <a:pt x="1948" y="78"/>
                  </a:lnTo>
                  <a:lnTo>
                    <a:pt x="1948" y="72"/>
                  </a:lnTo>
                  <a:lnTo>
                    <a:pt x="1948" y="72"/>
                  </a:lnTo>
                  <a:lnTo>
                    <a:pt x="1946" y="52"/>
                  </a:lnTo>
                  <a:lnTo>
                    <a:pt x="1942" y="42"/>
                  </a:lnTo>
                  <a:lnTo>
                    <a:pt x="1938" y="38"/>
                  </a:lnTo>
                  <a:lnTo>
                    <a:pt x="1934" y="34"/>
                  </a:lnTo>
                  <a:lnTo>
                    <a:pt x="1934" y="34"/>
                  </a:lnTo>
                  <a:lnTo>
                    <a:pt x="1930" y="34"/>
                  </a:lnTo>
                  <a:lnTo>
                    <a:pt x="1924" y="32"/>
                  </a:lnTo>
                  <a:lnTo>
                    <a:pt x="1924" y="32"/>
                  </a:lnTo>
                  <a:lnTo>
                    <a:pt x="1922" y="28"/>
                  </a:lnTo>
                  <a:lnTo>
                    <a:pt x="1920" y="24"/>
                  </a:lnTo>
                  <a:lnTo>
                    <a:pt x="1920" y="24"/>
                  </a:lnTo>
                  <a:lnTo>
                    <a:pt x="1914" y="22"/>
                  </a:lnTo>
                  <a:lnTo>
                    <a:pt x="1914" y="22"/>
                  </a:lnTo>
                  <a:lnTo>
                    <a:pt x="1908" y="24"/>
                  </a:lnTo>
                  <a:lnTo>
                    <a:pt x="1902" y="28"/>
                  </a:lnTo>
                  <a:lnTo>
                    <a:pt x="1902" y="28"/>
                  </a:lnTo>
                  <a:lnTo>
                    <a:pt x="1892" y="34"/>
                  </a:lnTo>
                  <a:lnTo>
                    <a:pt x="1886" y="36"/>
                  </a:lnTo>
                  <a:lnTo>
                    <a:pt x="1882" y="36"/>
                  </a:lnTo>
                  <a:lnTo>
                    <a:pt x="1882" y="36"/>
                  </a:lnTo>
                  <a:lnTo>
                    <a:pt x="1878" y="36"/>
                  </a:lnTo>
                  <a:lnTo>
                    <a:pt x="1874" y="34"/>
                  </a:lnTo>
                  <a:lnTo>
                    <a:pt x="1872" y="30"/>
                  </a:lnTo>
                  <a:lnTo>
                    <a:pt x="1870" y="26"/>
                  </a:lnTo>
                  <a:lnTo>
                    <a:pt x="1870" y="26"/>
                  </a:lnTo>
                  <a:lnTo>
                    <a:pt x="1860" y="28"/>
                  </a:lnTo>
                  <a:lnTo>
                    <a:pt x="1856" y="30"/>
                  </a:lnTo>
                  <a:lnTo>
                    <a:pt x="1850" y="30"/>
                  </a:lnTo>
                  <a:lnTo>
                    <a:pt x="1850" y="30"/>
                  </a:lnTo>
                  <a:lnTo>
                    <a:pt x="1846" y="30"/>
                  </a:lnTo>
                  <a:lnTo>
                    <a:pt x="1844" y="26"/>
                  </a:lnTo>
                  <a:lnTo>
                    <a:pt x="1844" y="26"/>
                  </a:lnTo>
                  <a:lnTo>
                    <a:pt x="1842" y="24"/>
                  </a:lnTo>
                  <a:lnTo>
                    <a:pt x="1844" y="22"/>
                  </a:lnTo>
                  <a:lnTo>
                    <a:pt x="1848" y="18"/>
                  </a:lnTo>
                  <a:lnTo>
                    <a:pt x="1860" y="12"/>
                  </a:lnTo>
                  <a:lnTo>
                    <a:pt x="1860" y="12"/>
                  </a:lnTo>
                  <a:lnTo>
                    <a:pt x="1858" y="6"/>
                  </a:lnTo>
                  <a:lnTo>
                    <a:pt x="1856" y="4"/>
                  </a:lnTo>
                  <a:lnTo>
                    <a:pt x="1852" y="2"/>
                  </a:lnTo>
                  <a:lnTo>
                    <a:pt x="184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94" name="Freeform 92"/>
            <p:cNvSpPr>
              <a:spLocks/>
            </p:cNvSpPr>
            <p:nvPr/>
          </p:nvSpPr>
          <p:spPr bwMode="auto">
            <a:xfrm>
              <a:off x="1244" y="2682"/>
              <a:ext cx="136" cy="244"/>
            </a:xfrm>
            <a:custGeom>
              <a:avLst/>
              <a:gdLst>
                <a:gd name="T0" fmla="*/ 132 w 136"/>
                <a:gd name="T1" fmla="*/ 0 h 244"/>
                <a:gd name="T2" fmla="*/ 120 w 136"/>
                <a:gd name="T3" fmla="*/ 6 h 244"/>
                <a:gd name="T4" fmla="*/ 116 w 136"/>
                <a:gd name="T5" fmla="*/ 14 h 244"/>
                <a:gd name="T6" fmla="*/ 112 w 136"/>
                <a:gd name="T7" fmla="*/ 22 h 244"/>
                <a:gd name="T8" fmla="*/ 100 w 136"/>
                <a:gd name="T9" fmla="*/ 40 h 244"/>
                <a:gd name="T10" fmla="*/ 90 w 136"/>
                <a:gd name="T11" fmla="*/ 48 h 244"/>
                <a:gd name="T12" fmla="*/ 76 w 136"/>
                <a:gd name="T13" fmla="*/ 60 h 244"/>
                <a:gd name="T14" fmla="*/ 64 w 136"/>
                <a:gd name="T15" fmla="*/ 66 h 244"/>
                <a:gd name="T16" fmla="*/ 44 w 136"/>
                <a:gd name="T17" fmla="*/ 74 h 244"/>
                <a:gd name="T18" fmla="*/ 28 w 136"/>
                <a:gd name="T19" fmla="*/ 88 h 244"/>
                <a:gd name="T20" fmla="*/ 24 w 136"/>
                <a:gd name="T21" fmla="*/ 94 h 244"/>
                <a:gd name="T22" fmla="*/ 22 w 136"/>
                <a:gd name="T23" fmla="*/ 110 h 244"/>
                <a:gd name="T24" fmla="*/ 24 w 136"/>
                <a:gd name="T25" fmla="*/ 114 h 244"/>
                <a:gd name="T26" fmla="*/ 26 w 136"/>
                <a:gd name="T27" fmla="*/ 118 h 244"/>
                <a:gd name="T28" fmla="*/ 32 w 136"/>
                <a:gd name="T29" fmla="*/ 122 h 244"/>
                <a:gd name="T30" fmla="*/ 36 w 136"/>
                <a:gd name="T31" fmla="*/ 126 h 244"/>
                <a:gd name="T32" fmla="*/ 36 w 136"/>
                <a:gd name="T33" fmla="*/ 134 h 244"/>
                <a:gd name="T34" fmla="*/ 30 w 136"/>
                <a:gd name="T35" fmla="*/ 148 h 244"/>
                <a:gd name="T36" fmla="*/ 22 w 136"/>
                <a:gd name="T37" fmla="*/ 156 h 244"/>
                <a:gd name="T38" fmla="*/ 14 w 136"/>
                <a:gd name="T39" fmla="*/ 158 h 244"/>
                <a:gd name="T40" fmla="*/ 6 w 136"/>
                <a:gd name="T41" fmla="*/ 164 h 244"/>
                <a:gd name="T42" fmla="*/ 4 w 136"/>
                <a:gd name="T43" fmla="*/ 168 h 244"/>
                <a:gd name="T44" fmla="*/ 0 w 136"/>
                <a:gd name="T45" fmla="*/ 182 h 244"/>
                <a:gd name="T46" fmla="*/ 0 w 136"/>
                <a:gd name="T47" fmla="*/ 188 h 244"/>
                <a:gd name="T48" fmla="*/ 8 w 136"/>
                <a:gd name="T49" fmla="*/ 196 h 244"/>
                <a:gd name="T50" fmla="*/ 12 w 136"/>
                <a:gd name="T51" fmla="*/ 200 h 244"/>
                <a:gd name="T52" fmla="*/ 12 w 136"/>
                <a:gd name="T53" fmla="*/ 212 h 244"/>
                <a:gd name="T54" fmla="*/ 12 w 136"/>
                <a:gd name="T55" fmla="*/ 222 h 244"/>
                <a:gd name="T56" fmla="*/ 18 w 136"/>
                <a:gd name="T57" fmla="*/ 240 h 244"/>
                <a:gd name="T58" fmla="*/ 24 w 136"/>
                <a:gd name="T59" fmla="*/ 244 h 244"/>
                <a:gd name="T60" fmla="*/ 24 w 136"/>
                <a:gd name="T61" fmla="*/ 244 h 244"/>
                <a:gd name="T62" fmla="*/ 34 w 136"/>
                <a:gd name="T63" fmla="*/ 242 h 244"/>
                <a:gd name="T64" fmla="*/ 52 w 136"/>
                <a:gd name="T65" fmla="*/ 228 h 244"/>
                <a:gd name="T66" fmla="*/ 60 w 136"/>
                <a:gd name="T67" fmla="*/ 220 h 244"/>
                <a:gd name="T68" fmla="*/ 68 w 136"/>
                <a:gd name="T69" fmla="*/ 196 h 244"/>
                <a:gd name="T70" fmla="*/ 78 w 136"/>
                <a:gd name="T71" fmla="*/ 174 h 244"/>
                <a:gd name="T72" fmla="*/ 88 w 136"/>
                <a:gd name="T73" fmla="*/ 154 h 244"/>
                <a:gd name="T74" fmla="*/ 98 w 136"/>
                <a:gd name="T75" fmla="*/ 134 h 244"/>
                <a:gd name="T76" fmla="*/ 112 w 136"/>
                <a:gd name="T77" fmla="*/ 92 h 244"/>
                <a:gd name="T78" fmla="*/ 116 w 136"/>
                <a:gd name="T79" fmla="*/ 78 h 244"/>
                <a:gd name="T80" fmla="*/ 124 w 136"/>
                <a:gd name="T81" fmla="*/ 68 h 244"/>
                <a:gd name="T82" fmla="*/ 130 w 136"/>
                <a:gd name="T83" fmla="*/ 56 h 244"/>
                <a:gd name="T84" fmla="*/ 132 w 136"/>
                <a:gd name="T85" fmla="*/ 44 h 244"/>
                <a:gd name="T86" fmla="*/ 136 w 136"/>
                <a:gd name="T87" fmla="*/ 6 h 244"/>
                <a:gd name="T88" fmla="*/ 132 w 136"/>
                <a:gd name="T89" fmla="*/ 0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36" h="244">
                  <a:moveTo>
                    <a:pt x="132" y="0"/>
                  </a:moveTo>
                  <a:lnTo>
                    <a:pt x="132" y="0"/>
                  </a:lnTo>
                  <a:lnTo>
                    <a:pt x="126" y="0"/>
                  </a:lnTo>
                  <a:lnTo>
                    <a:pt x="120" y="6"/>
                  </a:lnTo>
                  <a:lnTo>
                    <a:pt x="120" y="6"/>
                  </a:lnTo>
                  <a:lnTo>
                    <a:pt x="116" y="14"/>
                  </a:lnTo>
                  <a:lnTo>
                    <a:pt x="112" y="22"/>
                  </a:lnTo>
                  <a:lnTo>
                    <a:pt x="112" y="22"/>
                  </a:lnTo>
                  <a:lnTo>
                    <a:pt x="106" y="32"/>
                  </a:lnTo>
                  <a:lnTo>
                    <a:pt x="100" y="40"/>
                  </a:lnTo>
                  <a:lnTo>
                    <a:pt x="100" y="40"/>
                  </a:lnTo>
                  <a:lnTo>
                    <a:pt x="90" y="48"/>
                  </a:lnTo>
                  <a:lnTo>
                    <a:pt x="84" y="54"/>
                  </a:lnTo>
                  <a:lnTo>
                    <a:pt x="76" y="60"/>
                  </a:lnTo>
                  <a:lnTo>
                    <a:pt x="64" y="66"/>
                  </a:lnTo>
                  <a:lnTo>
                    <a:pt x="64" y="66"/>
                  </a:lnTo>
                  <a:lnTo>
                    <a:pt x="54" y="70"/>
                  </a:lnTo>
                  <a:lnTo>
                    <a:pt x="44" y="74"/>
                  </a:lnTo>
                  <a:lnTo>
                    <a:pt x="34" y="80"/>
                  </a:lnTo>
                  <a:lnTo>
                    <a:pt x="28" y="88"/>
                  </a:lnTo>
                  <a:lnTo>
                    <a:pt x="28" y="88"/>
                  </a:lnTo>
                  <a:lnTo>
                    <a:pt x="24" y="94"/>
                  </a:lnTo>
                  <a:lnTo>
                    <a:pt x="22" y="98"/>
                  </a:lnTo>
                  <a:lnTo>
                    <a:pt x="22" y="110"/>
                  </a:lnTo>
                  <a:lnTo>
                    <a:pt x="22" y="110"/>
                  </a:lnTo>
                  <a:lnTo>
                    <a:pt x="24" y="114"/>
                  </a:lnTo>
                  <a:lnTo>
                    <a:pt x="26" y="118"/>
                  </a:lnTo>
                  <a:lnTo>
                    <a:pt x="26" y="118"/>
                  </a:lnTo>
                  <a:lnTo>
                    <a:pt x="30" y="120"/>
                  </a:lnTo>
                  <a:lnTo>
                    <a:pt x="32" y="122"/>
                  </a:lnTo>
                  <a:lnTo>
                    <a:pt x="32" y="122"/>
                  </a:lnTo>
                  <a:lnTo>
                    <a:pt x="36" y="126"/>
                  </a:lnTo>
                  <a:lnTo>
                    <a:pt x="36" y="130"/>
                  </a:lnTo>
                  <a:lnTo>
                    <a:pt x="36" y="134"/>
                  </a:lnTo>
                  <a:lnTo>
                    <a:pt x="36" y="140"/>
                  </a:lnTo>
                  <a:lnTo>
                    <a:pt x="30" y="148"/>
                  </a:lnTo>
                  <a:lnTo>
                    <a:pt x="26" y="152"/>
                  </a:lnTo>
                  <a:lnTo>
                    <a:pt x="22" y="156"/>
                  </a:lnTo>
                  <a:lnTo>
                    <a:pt x="22" y="156"/>
                  </a:lnTo>
                  <a:lnTo>
                    <a:pt x="14" y="158"/>
                  </a:lnTo>
                  <a:lnTo>
                    <a:pt x="10" y="160"/>
                  </a:lnTo>
                  <a:lnTo>
                    <a:pt x="6" y="164"/>
                  </a:lnTo>
                  <a:lnTo>
                    <a:pt x="6" y="164"/>
                  </a:lnTo>
                  <a:lnTo>
                    <a:pt x="4" y="168"/>
                  </a:lnTo>
                  <a:lnTo>
                    <a:pt x="2" y="174"/>
                  </a:lnTo>
                  <a:lnTo>
                    <a:pt x="0" y="182"/>
                  </a:lnTo>
                  <a:lnTo>
                    <a:pt x="0" y="182"/>
                  </a:lnTo>
                  <a:lnTo>
                    <a:pt x="0" y="188"/>
                  </a:lnTo>
                  <a:lnTo>
                    <a:pt x="2" y="192"/>
                  </a:lnTo>
                  <a:lnTo>
                    <a:pt x="8" y="196"/>
                  </a:lnTo>
                  <a:lnTo>
                    <a:pt x="8" y="196"/>
                  </a:lnTo>
                  <a:lnTo>
                    <a:pt x="12" y="200"/>
                  </a:lnTo>
                  <a:lnTo>
                    <a:pt x="12" y="204"/>
                  </a:lnTo>
                  <a:lnTo>
                    <a:pt x="12" y="212"/>
                  </a:lnTo>
                  <a:lnTo>
                    <a:pt x="12" y="212"/>
                  </a:lnTo>
                  <a:lnTo>
                    <a:pt x="12" y="222"/>
                  </a:lnTo>
                  <a:lnTo>
                    <a:pt x="14" y="232"/>
                  </a:lnTo>
                  <a:lnTo>
                    <a:pt x="18" y="240"/>
                  </a:lnTo>
                  <a:lnTo>
                    <a:pt x="20" y="242"/>
                  </a:lnTo>
                  <a:lnTo>
                    <a:pt x="24" y="244"/>
                  </a:lnTo>
                  <a:lnTo>
                    <a:pt x="24" y="244"/>
                  </a:lnTo>
                  <a:lnTo>
                    <a:pt x="24" y="244"/>
                  </a:lnTo>
                  <a:lnTo>
                    <a:pt x="24" y="244"/>
                  </a:lnTo>
                  <a:lnTo>
                    <a:pt x="34" y="242"/>
                  </a:lnTo>
                  <a:lnTo>
                    <a:pt x="44" y="236"/>
                  </a:lnTo>
                  <a:lnTo>
                    <a:pt x="52" y="228"/>
                  </a:lnTo>
                  <a:lnTo>
                    <a:pt x="60" y="220"/>
                  </a:lnTo>
                  <a:lnTo>
                    <a:pt x="60" y="220"/>
                  </a:lnTo>
                  <a:lnTo>
                    <a:pt x="64" y="208"/>
                  </a:lnTo>
                  <a:lnTo>
                    <a:pt x="68" y="196"/>
                  </a:lnTo>
                  <a:lnTo>
                    <a:pt x="72" y="186"/>
                  </a:lnTo>
                  <a:lnTo>
                    <a:pt x="78" y="174"/>
                  </a:lnTo>
                  <a:lnTo>
                    <a:pt x="78" y="174"/>
                  </a:lnTo>
                  <a:lnTo>
                    <a:pt x="88" y="154"/>
                  </a:lnTo>
                  <a:lnTo>
                    <a:pt x="94" y="144"/>
                  </a:lnTo>
                  <a:lnTo>
                    <a:pt x="98" y="134"/>
                  </a:lnTo>
                  <a:lnTo>
                    <a:pt x="98" y="134"/>
                  </a:lnTo>
                  <a:lnTo>
                    <a:pt x="112" y="92"/>
                  </a:lnTo>
                  <a:lnTo>
                    <a:pt x="112" y="92"/>
                  </a:lnTo>
                  <a:lnTo>
                    <a:pt x="116" y="78"/>
                  </a:lnTo>
                  <a:lnTo>
                    <a:pt x="124" y="68"/>
                  </a:lnTo>
                  <a:lnTo>
                    <a:pt x="124" y="68"/>
                  </a:lnTo>
                  <a:lnTo>
                    <a:pt x="128" y="62"/>
                  </a:lnTo>
                  <a:lnTo>
                    <a:pt x="130" y="56"/>
                  </a:lnTo>
                  <a:lnTo>
                    <a:pt x="132" y="44"/>
                  </a:lnTo>
                  <a:lnTo>
                    <a:pt x="132" y="44"/>
                  </a:lnTo>
                  <a:lnTo>
                    <a:pt x="136" y="20"/>
                  </a:lnTo>
                  <a:lnTo>
                    <a:pt x="136" y="6"/>
                  </a:lnTo>
                  <a:lnTo>
                    <a:pt x="134" y="0"/>
                  </a:lnTo>
                  <a:lnTo>
                    <a:pt x="132"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95" name="Freeform 93"/>
            <p:cNvSpPr>
              <a:spLocks/>
            </p:cNvSpPr>
            <p:nvPr/>
          </p:nvSpPr>
          <p:spPr bwMode="auto">
            <a:xfrm>
              <a:off x="1244" y="2682"/>
              <a:ext cx="136" cy="244"/>
            </a:xfrm>
            <a:custGeom>
              <a:avLst/>
              <a:gdLst>
                <a:gd name="T0" fmla="*/ 132 w 136"/>
                <a:gd name="T1" fmla="*/ 0 h 244"/>
                <a:gd name="T2" fmla="*/ 120 w 136"/>
                <a:gd name="T3" fmla="*/ 6 h 244"/>
                <a:gd name="T4" fmla="*/ 116 w 136"/>
                <a:gd name="T5" fmla="*/ 14 h 244"/>
                <a:gd name="T6" fmla="*/ 112 w 136"/>
                <a:gd name="T7" fmla="*/ 22 h 244"/>
                <a:gd name="T8" fmla="*/ 100 w 136"/>
                <a:gd name="T9" fmla="*/ 40 h 244"/>
                <a:gd name="T10" fmla="*/ 90 w 136"/>
                <a:gd name="T11" fmla="*/ 48 h 244"/>
                <a:gd name="T12" fmla="*/ 76 w 136"/>
                <a:gd name="T13" fmla="*/ 60 h 244"/>
                <a:gd name="T14" fmla="*/ 64 w 136"/>
                <a:gd name="T15" fmla="*/ 66 h 244"/>
                <a:gd name="T16" fmla="*/ 44 w 136"/>
                <a:gd name="T17" fmla="*/ 74 h 244"/>
                <a:gd name="T18" fmla="*/ 28 w 136"/>
                <a:gd name="T19" fmla="*/ 88 h 244"/>
                <a:gd name="T20" fmla="*/ 24 w 136"/>
                <a:gd name="T21" fmla="*/ 94 h 244"/>
                <a:gd name="T22" fmla="*/ 22 w 136"/>
                <a:gd name="T23" fmla="*/ 110 h 244"/>
                <a:gd name="T24" fmla="*/ 24 w 136"/>
                <a:gd name="T25" fmla="*/ 114 h 244"/>
                <a:gd name="T26" fmla="*/ 26 w 136"/>
                <a:gd name="T27" fmla="*/ 118 h 244"/>
                <a:gd name="T28" fmla="*/ 32 w 136"/>
                <a:gd name="T29" fmla="*/ 122 h 244"/>
                <a:gd name="T30" fmla="*/ 36 w 136"/>
                <a:gd name="T31" fmla="*/ 126 h 244"/>
                <a:gd name="T32" fmla="*/ 36 w 136"/>
                <a:gd name="T33" fmla="*/ 134 h 244"/>
                <a:gd name="T34" fmla="*/ 30 w 136"/>
                <a:gd name="T35" fmla="*/ 148 h 244"/>
                <a:gd name="T36" fmla="*/ 22 w 136"/>
                <a:gd name="T37" fmla="*/ 156 h 244"/>
                <a:gd name="T38" fmla="*/ 14 w 136"/>
                <a:gd name="T39" fmla="*/ 158 h 244"/>
                <a:gd name="T40" fmla="*/ 6 w 136"/>
                <a:gd name="T41" fmla="*/ 164 h 244"/>
                <a:gd name="T42" fmla="*/ 4 w 136"/>
                <a:gd name="T43" fmla="*/ 168 h 244"/>
                <a:gd name="T44" fmla="*/ 0 w 136"/>
                <a:gd name="T45" fmla="*/ 182 h 244"/>
                <a:gd name="T46" fmla="*/ 0 w 136"/>
                <a:gd name="T47" fmla="*/ 188 h 244"/>
                <a:gd name="T48" fmla="*/ 8 w 136"/>
                <a:gd name="T49" fmla="*/ 196 h 244"/>
                <a:gd name="T50" fmla="*/ 12 w 136"/>
                <a:gd name="T51" fmla="*/ 200 h 244"/>
                <a:gd name="T52" fmla="*/ 12 w 136"/>
                <a:gd name="T53" fmla="*/ 212 h 244"/>
                <a:gd name="T54" fmla="*/ 12 w 136"/>
                <a:gd name="T55" fmla="*/ 222 h 244"/>
                <a:gd name="T56" fmla="*/ 18 w 136"/>
                <a:gd name="T57" fmla="*/ 240 h 244"/>
                <a:gd name="T58" fmla="*/ 24 w 136"/>
                <a:gd name="T59" fmla="*/ 244 h 244"/>
                <a:gd name="T60" fmla="*/ 24 w 136"/>
                <a:gd name="T61" fmla="*/ 244 h 244"/>
                <a:gd name="T62" fmla="*/ 34 w 136"/>
                <a:gd name="T63" fmla="*/ 242 h 244"/>
                <a:gd name="T64" fmla="*/ 52 w 136"/>
                <a:gd name="T65" fmla="*/ 228 h 244"/>
                <a:gd name="T66" fmla="*/ 60 w 136"/>
                <a:gd name="T67" fmla="*/ 220 h 244"/>
                <a:gd name="T68" fmla="*/ 68 w 136"/>
                <a:gd name="T69" fmla="*/ 196 h 244"/>
                <a:gd name="T70" fmla="*/ 78 w 136"/>
                <a:gd name="T71" fmla="*/ 174 h 244"/>
                <a:gd name="T72" fmla="*/ 88 w 136"/>
                <a:gd name="T73" fmla="*/ 154 h 244"/>
                <a:gd name="T74" fmla="*/ 98 w 136"/>
                <a:gd name="T75" fmla="*/ 134 h 244"/>
                <a:gd name="T76" fmla="*/ 112 w 136"/>
                <a:gd name="T77" fmla="*/ 92 h 244"/>
                <a:gd name="T78" fmla="*/ 116 w 136"/>
                <a:gd name="T79" fmla="*/ 78 h 244"/>
                <a:gd name="T80" fmla="*/ 124 w 136"/>
                <a:gd name="T81" fmla="*/ 68 h 244"/>
                <a:gd name="T82" fmla="*/ 130 w 136"/>
                <a:gd name="T83" fmla="*/ 56 h 244"/>
                <a:gd name="T84" fmla="*/ 132 w 136"/>
                <a:gd name="T85" fmla="*/ 44 h 244"/>
                <a:gd name="T86" fmla="*/ 136 w 136"/>
                <a:gd name="T87" fmla="*/ 6 h 244"/>
                <a:gd name="T88" fmla="*/ 132 w 136"/>
                <a:gd name="T89" fmla="*/ 0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36" h="244">
                  <a:moveTo>
                    <a:pt x="132" y="0"/>
                  </a:moveTo>
                  <a:lnTo>
                    <a:pt x="132" y="0"/>
                  </a:lnTo>
                  <a:lnTo>
                    <a:pt x="126" y="0"/>
                  </a:lnTo>
                  <a:lnTo>
                    <a:pt x="120" y="6"/>
                  </a:lnTo>
                  <a:lnTo>
                    <a:pt x="120" y="6"/>
                  </a:lnTo>
                  <a:lnTo>
                    <a:pt x="116" y="14"/>
                  </a:lnTo>
                  <a:lnTo>
                    <a:pt x="112" y="22"/>
                  </a:lnTo>
                  <a:lnTo>
                    <a:pt x="112" y="22"/>
                  </a:lnTo>
                  <a:lnTo>
                    <a:pt x="106" y="32"/>
                  </a:lnTo>
                  <a:lnTo>
                    <a:pt x="100" y="40"/>
                  </a:lnTo>
                  <a:lnTo>
                    <a:pt x="100" y="40"/>
                  </a:lnTo>
                  <a:lnTo>
                    <a:pt x="90" y="48"/>
                  </a:lnTo>
                  <a:lnTo>
                    <a:pt x="84" y="54"/>
                  </a:lnTo>
                  <a:lnTo>
                    <a:pt x="76" y="60"/>
                  </a:lnTo>
                  <a:lnTo>
                    <a:pt x="64" y="66"/>
                  </a:lnTo>
                  <a:lnTo>
                    <a:pt x="64" y="66"/>
                  </a:lnTo>
                  <a:lnTo>
                    <a:pt x="54" y="70"/>
                  </a:lnTo>
                  <a:lnTo>
                    <a:pt x="44" y="74"/>
                  </a:lnTo>
                  <a:lnTo>
                    <a:pt x="34" y="80"/>
                  </a:lnTo>
                  <a:lnTo>
                    <a:pt x="28" y="88"/>
                  </a:lnTo>
                  <a:lnTo>
                    <a:pt x="28" y="88"/>
                  </a:lnTo>
                  <a:lnTo>
                    <a:pt x="24" y="94"/>
                  </a:lnTo>
                  <a:lnTo>
                    <a:pt x="22" y="98"/>
                  </a:lnTo>
                  <a:lnTo>
                    <a:pt x="22" y="110"/>
                  </a:lnTo>
                  <a:lnTo>
                    <a:pt x="22" y="110"/>
                  </a:lnTo>
                  <a:lnTo>
                    <a:pt x="24" y="114"/>
                  </a:lnTo>
                  <a:lnTo>
                    <a:pt x="26" y="118"/>
                  </a:lnTo>
                  <a:lnTo>
                    <a:pt x="26" y="118"/>
                  </a:lnTo>
                  <a:lnTo>
                    <a:pt x="30" y="120"/>
                  </a:lnTo>
                  <a:lnTo>
                    <a:pt x="32" y="122"/>
                  </a:lnTo>
                  <a:lnTo>
                    <a:pt x="32" y="122"/>
                  </a:lnTo>
                  <a:lnTo>
                    <a:pt x="36" y="126"/>
                  </a:lnTo>
                  <a:lnTo>
                    <a:pt x="36" y="130"/>
                  </a:lnTo>
                  <a:lnTo>
                    <a:pt x="36" y="134"/>
                  </a:lnTo>
                  <a:lnTo>
                    <a:pt x="36" y="140"/>
                  </a:lnTo>
                  <a:lnTo>
                    <a:pt x="30" y="148"/>
                  </a:lnTo>
                  <a:lnTo>
                    <a:pt x="26" y="152"/>
                  </a:lnTo>
                  <a:lnTo>
                    <a:pt x="22" y="156"/>
                  </a:lnTo>
                  <a:lnTo>
                    <a:pt x="22" y="156"/>
                  </a:lnTo>
                  <a:lnTo>
                    <a:pt x="14" y="158"/>
                  </a:lnTo>
                  <a:lnTo>
                    <a:pt x="10" y="160"/>
                  </a:lnTo>
                  <a:lnTo>
                    <a:pt x="6" y="164"/>
                  </a:lnTo>
                  <a:lnTo>
                    <a:pt x="6" y="164"/>
                  </a:lnTo>
                  <a:lnTo>
                    <a:pt x="4" y="168"/>
                  </a:lnTo>
                  <a:lnTo>
                    <a:pt x="2" y="174"/>
                  </a:lnTo>
                  <a:lnTo>
                    <a:pt x="0" y="182"/>
                  </a:lnTo>
                  <a:lnTo>
                    <a:pt x="0" y="182"/>
                  </a:lnTo>
                  <a:lnTo>
                    <a:pt x="0" y="188"/>
                  </a:lnTo>
                  <a:lnTo>
                    <a:pt x="2" y="192"/>
                  </a:lnTo>
                  <a:lnTo>
                    <a:pt x="8" y="196"/>
                  </a:lnTo>
                  <a:lnTo>
                    <a:pt x="8" y="196"/>
                  </a:lnTo>
                  <a:lnTo>
                    <a:pt x="12" y="200"/>
                  </a:lnTo>
                  <a:lnTo>
                    <a:pt x="12" y="204"/>
                  </a:lnTo>
                  <a:lnTo>
                    <a:pt x="12" y="212"/>
                  </a:lnTo>
                  <a:lnTo>
                    <a:pt x="12" y="212"/>
                  </a:lnTo>
                  <a:lnTo>
                    <a:pt x="12" y="222"/>
                  </a:lnTo>
                  <a:lnTo>
                    <a:pt x="14" y="232"/>
                  </a:lnTo>
                  <a:lnTo>
                    <a:pt x="18" y="240"/>
                  </a:lnTo>
                  <a:lnTo>
                    <a:pt x="20" y="242"/>
                  </a:lnTo>
                  <a:lnTo>
                    <a:pt x="24" y="244"/>
                  </a:lnTo>
                  <a:lnTo>
                    <a:pt x="24" y="244"/>
                  </a:lnTo>
                  <a:lnTo>
                    <a:pt x="24" y="244"/>
                  </a:lnTo>
                  <a:lnTo>
                    <a:pt x="24" y="244"/>
                  </a:lnTo>
                  <a:lnTo>
                    <a:pt x="34" y="242"/>
                  </a:lnTo>
                  <a:lnTo>
                    <a:pt x="44" y="236"/>
                  </a:lnTo>
                  <a:lnTo>
                    <a:pt x="52" y="228"/>
                  </a:lnTo>
                  <a:lnTo>
                    <a:pt x="60" y="220"/>
                  </a:lnTo>
                  <a:lnTo>
                    <a:pt x="60" y="220"/>
                  </a:lnTo>
                  <a:lnTo>
                    <a:pt x="64" y="208"/>
                  </a:lnTo>
                  <a:lnTo>
                    <a:pt x="68" y="196"/>
                  </a:lnTo>
                  <a:lnTo>
                    <a:pt x="72" y="186"/>
                  </a:lnTo>
                  <a:lnTo>
                    <a:pt x="78" y="174"/>
                  </a:lnTo>
                  <a:lnTo>
                    <a:pt x="78" y="174"/>
                  </a:lnTo>
                  <a:lnTo>
                    <a:pt x="88" y="154"/>
                  </a:lnTo>
                  <a:lnTo>
                    <a:pt x="94" y="144"/>
                  </a:lnTo>
                  <a:lnTo>
                    <a:pt x="98" y="134"/>
                  </a:lnTo>
                  <a:lnTo>
                    <a:pt x="98" y="134"/>
                  </a:lnTo>
                  <a:lnTo>
                    <a:pt x="112" y="92"/>
                  </a:lnTo>
                  <a:lnTo>
                    <a:pt x="112" y="92"/>
                  </a:lnTo>
                  <a:lnTo>
                    <a:pt x="116" y="78"/>
                  </a:lnTo>
                  <a:lnTo>
                    <a:pt x="124" y="68"/>
                  </a:lnTo>
                  <a:lnTo>
                    <a:pt x="124" y="68"/>
                  </a:lnTo>
                  <a:lnTo>
                    <a:pt x="128" y="62"/>
                  </a:lnTo>
                  <a:lnTo>
                    <a:pt x="130" y="56"/>
                  </a:lnTo>
                  <a:lnTo>
                    <a:pt x="132" y="44"/>
                  </a:lnTo>
                  <a:lnTo>
                    <a:pt x="132" y="44"/>
                  </a:lnTo>
                  <a:lnTo>
                    <a:pt x="136" y="20"/>
                  </a:lnTo>
                  <a:lnTo>
                    <a:pt x="136" y="6"/>
                  </a:lnTo>
                  <a:lnTo>
                    <a:pt x="134" y="0"/>
                  </a:lnTo>
                  <a:lnTo>
                    <a:pt x="13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96" name="Freeform 94"/>
            <p:cNvSpPr>
              <a:spLocks/>
            </p:cNvSpPr>
            <p:nvPr/>
          </p:nvSpPr>
          <p:spPr bwMode="auto">
            <a:xfrm>
              <a:off x="2064" y="2414"/>
              <a:ext cx="2" cy="4"/>
            </a:xfrm>
            <a:custGeom>
              <a:avLst/>
              <a:gdLst>
                <a:gd name="T0" fmla="*/ 2 w 2"/>
                <a:gd name="T1" fmla="*/ 0 h 4"/>
                <a:gd name="T2" fmla="*/ 2 w 2"/>
                <a:gd name="T3" fmla="*/ 0 h 4"/>
                <a:gd name="T4" fmla="*/ 0 w 2"/>
                <a:gd name="T5" fmla="*/ 4 h 4"/>
                <a:gd name="T6" fmla="*/ 2 w 2"/>
                <a:gd name="T7" fmla="*/ 0 h 4"/>
              </a:gdLst>
              <a:ahLst/>
              <a:cxnLst>
                <a:cxn ang="0">
                  <a:pos x="T0" y="T1"/>
                </a:cxn>
                <a:cxn ang="0">
                  <a:pos x="T2" y="T3"/>
                </a:cxn>
                <a:cxn ang="0">
                  <a:pos x="T4" y="T5"/>
                </a:cxn>
                <a:cxn ang="0">
                  <a:pos x="T6" y="T7"/>
                </a:cxn>
              </a:cxnLst>
              <a:rect l="0" t="0" r="r" b="b"/>
              <a:pathLst>
                <a:path w="2" h="4">
                  <a:moveTo>
                    <a:pt x="2" y="0"/>
                  </a:moveTo>
                  <a:lnTo>
                    <a:pt x="2" y="0"/>
                  </a:lnTo>
                  <a:lnTo>
                    <a:pt x="0" y="4"/>
                  </a:lnTo>
                  <a:lnTo>
                    <a:pt x="2"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97" name="Freeform 95"/>
            <p:cNvSpPr>
              <a:spLocks/>
            </p:cNvSpPr>
            <p:nvPr/>
          </p:nvSpPr>
          <p:spPr bwMode="auto">
            <a:xfrm>
              <a:off x="2064" y="2414"/>
              <a:ext cx="2" cy="4"/>
            </a:xfrm>
            <a:custGeom>
              <a:avLst/>
              <a:gdLst>
                <a:gd name="T0" fmla="*/ 2 w 2"/>
                <a:gd name="T1" fmla="*/ 0 h 4"/>
                <a:gd name="T2" fmla="*/ 2 w 2"/>
                <a:gd name="T3" fmla="*/ 0 h 4"/>
                <a:gd name="T4" fmla="*/ 0 w 2"/>
                <a:gd name="T5" fmla="*/ 4 h 4"/>
                <a:gd name="T6" fmla="*/ 2 w 2"/>
                <a:gd name="T7" fmla="*/ 0 h 4"/>
              </a:gdLst>
              <a:ahLst/>
              <a:cxnLst>
                <a:cxn ang="0">
                  <a:pos x="T0" y="T1"/>
                </a:cxn>
                <a:cxn ang="0">
                  <a:pos x="T2" y="T3"/>
                </a:cxn>
                <a:cxn ang="0">
                  <a:pos x="T4" y="T5"/>
                </a:cxn>
                <a:cxn ang="0">
                  <a:pos x="T6" y="T7"/>
                </a:cxn>
              </a:cxnLst>
              <a:rect l="0" t="0" r="r" b="b"/>
              <a:pathLst>
                <a:path w="2" h="4">
                  <a:moveTo>
                    <a:pt x="2" y="0"/>
                  </a:moveTo>
                  <a:lnTo>
                    <a:pt x="2" y="0"/>
                  </a:lnTo>
                  <a:lnTo>
                    <a:pt x="0" y="4"/>
                  </a:lnTo>
                  <a:lnTo>
                    <a:pt x="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98" name="Freeform 96"/>
            <p:cNvSpPr>
              <a:spLocks/>
            </p:cNvSpPr>
            <p:nvPr/>
          </p:nvSpPr>
          <p:spPr bwMode="auto">
            <a:xfrm>
              <a:off x="2066" y="2412"/>
              <a:ext cx="2" cy="2"/>
            </a:xfrm>
            <a:custGeom>
              <a:avLst/>
              <a:gdLst>
                <a:gd name="T0" fmla="*/ 2 w 2"/>
                <a:gd name="T1" fmla="*/ 0 h 2"/>
                <a:gd name="T2" fmla="*/ 0 w 2"/>
                <a:gd name="T3" fmla="*/ 2 h 2"/>
                <a:gd name="T4" fmla="*/ 2 w 2"/>
                <a:gd name="T5" fmla="*/ 2 h 2"/>
                <a:gd name="T6" fmla="*/ 2 w 2"/>
                <a:gd name="T7" fmla="*/ 0 h 2"/>
              </a:gdLst>
              <a:ahLst/>
              <a:cxnLst>
                <a:cxn ang="0">
                  <a:pos x="T0" y="T1"/>
                </a:cxn>
                <a:cxn ang="0">
                  <a:pos x="T2" y="T3"/>
                </a:cxn>
                <a:cxn ang="0">
                  <a:pos x="T4" y="T5"/>
                </a:cxn>
                <a:cxn ang="0">
                  <a:pos x="T6" y="T7"/>
                </a:cxn>
              </a:cxnLst>
              <a:rect l="0" t="0" r="r" b="b"/>
              <a:pathLst>
                <a:path w="2" h="2">
                  <a:moveTo>
                    <a:pt x="2" y="0"/>
                  </a:moveTo>
                  <a:lnTo>
                    <a:pt x="0" y="2"/>
                  </a:lnTo>
                  <a:lnTo>
                    <a:pt x="2" y="2"/>
                  </a:lnTo>
                  <a:lnTo>
                    <a:pt x="2"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99" name="Freeform 97"/>
            <p:cNvSpPr>
              <a:spLocks/>
            </p:cNvSpPr>
            <p:nvPr/>
          </p:nvSpPr>
          <p:spPr bwMode="auto">
            <a:xfrm>
              <a:off x="2066" y="2412"/>
              <a:ext cx="2" cy="2"/>
            </a:xfrm>
            <a:custGeom>
              <a:avLst/>
              <a:gdLst>
                <a:gd name="T0" fmla="*/ 2 w 2"/>
                <a:gd name="T1" fmla="*/ 0 h 2"/>
                <a:gd name="T2" fmla="*/ 0 w 2"/>
                <a:gd name="T3" fmla="*/ 2 h 2"/>
                <a:gd name="T4" fmla="*/ 2 w 2"/>
                <a:gd name="T5" fmla="*/ 2 h 2"/>
                <a:gd name="T6" fmla="*/ 2 w 2"/>
                <a:gd name="T7" fmla="*/ 0 h 2"/>
              </a:gdLst>
              <a:ahLst/>
              <a:cxnLst>
                <a:cxn ang="0">
                  <a:pos x="T0" y="T1"/>
                </a:cxn>
                <a:cxn ang="0">
                  <a:pos x="T2" y="T3"/>
                </a:cxn>
                <a:cxn ang="0">
                  <a:pos x="T4" y="T5"/>
                </a:cxn>
                <a:cxn ang="0">
                  <a:pos x="T6" y="T7"/>
                </a:cxn>
              </a:cxnLst>
              <a:rect l="0" t="0" r="r" b="b"/>
              <a:pathLst>
                <a:path w="2" h="2">
                  <a:moveTo>
                    <a:pt x="2" y="0"/>
                  </a:moveTo>
                  <a:lnTo>
                    <a:pt x="0" y="2"/>
                  </a:lnTo>
                  <a:lnTo>
                    <a:pt x="2" y="2"/>
                  </a:lnTo>
                  <a:lnTo>
                    <a:pt x="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00" name="Freeform 98"/>
            <p:cNvSpPr>
              <a:spLocks/>
            </p:cNvSpPr>
            <p:nvPr/>
          </p:nvSpPr>
          <p:spPr bwMode="auto">
            <a:xfrm>
              <a:off x="2068" y="2410"/>
              <a:ext cx="124" cy="192"/>
            </a:xfrm>
            <a:custGeom>
              <a:avLst/>
              <a:gdLst>
                <a:gd name="T0" fmla="*/ 6 w 124"/>
                <a:gd name="T1" fmla="*/ 0 h 192"/>
                <a:gd name="T2" fmla="*/ 0 w 124"/>
                <a:gd name="T3" fmla="*/ 4 h 192"/>
                <a:gd name="T4" fmla="*/ 0 w 124"/>
                <a:gd name="T5" fmla="*/ 10 h 192"/>
                <a:gd name="T6" fmla="*/ 4 w 124"/>
                <a:gd name="T7" fmla="*/ 24 h 192"/>
                <a:gd name="T8" fmla="*/ 8 w 124"/>
                <a:gd name="T9" fmla="*/ 30 h 192"/>
                <a:gd name="T10" fmla="*/ 26 w 124"/>
                <a:gd name="T11" fmla="*/ 50 h 192"/>
                <a:gd name="T12" fmla="*/ 30 w 124"/>
                <a:gd name="T13" fmla="*/ 58 h 192"/>
                <a:gd name="T14" fmla="*/ 44 w 124"/>
                <a:gd name="T15" fmla="*/ 96 h 192"/>
                <a:gd name="T16" fmla="*/ 48 w 124"/>
                <a:gd name="T17" fmla="*/ 104 h 192"/>
                <a:gd name="T18" fmla="*/ 52 w 124"/>
                <a:gd name="T19" fmla="*/ 124 h 192"/>
                <a:gd name="T20" fmla="*/ 58 w 124"/>
                <a:gd name="T21" fmla="*/ 132 h 192"/>
                <a:gd name="T22" fmla="*/ 84 w 124"/>
                <a:gd name="T23" fmla="*/ 162 h 192"/>
                <a:gd name="T24" fmla="*/ 94 w 124"/>
                <a:gd name="T25" fmla="*/ 176 h 192"/>
                <a:gd name="T26" fmla="*/ 106 w 124"/>
                <a:gd name="T27" fmla="*/ 190 h 192"/>
                <a:gd name="T28" fmla="*/ 112 w 124"/>
                <a:gd name="T29" fmla="*/ 192 h 192"/>
                <a:gd name="T30" fmla="*/ 120 w 124"/>
                <a:gd name="T31" fmla="*/ 186 h 192"/>
                <a:gd name="T32" fmla="*/ 124 w 124"/>
                <a:gd name="T33" fmla="*/ 168 h 192"/>
                <a:gd name="T34" fmla="*/ 124 w 124"/>
                <a:gd name="T35" fmla="*/ 140 h 192"/>
                <a:gd name="T36" fmla="*/ 122 w 124"/>
                <a:gd name="T37" fmla="*/ 136 h 192"/>
                <a:gd name="T38" fmla="*/ 114 w 124"/>
                <a:gd name="T39" fmla="*/ 130 h 192"/>
                <a:gd name="T40" fmla="*/ 110 w 124"/>
                <a:gd name="T41" fmla="*/ 122 h 192"/>
                <a:gd name="T42" fmla="*/ 104 w 124"/>
                <a:gd name="T43" fmla="*/ 104 h 192"/>
                <a:gd name="T44" fmla="*/ 94 w 124"/>
                <a:gd name="T45" fmla="*/ 90 h 192"/>
                <a:gd name="T46" fmla="*/ 80 w 124"/>
                <a:gd name="T47" fmla="*/ 78 h 192"/>
                <a:gd name="T48" fmla="*/ 68 w 124"/>
                <a:gd name="T49" fmla="*/ 62 h 192"/>
                <a:gd name="T50" fmla="*/ 56 w 124"/>
                <a:gd name="T51" fmla="*/ 52 h 192"/>
                <a:gd name="T52" fmla="*/ 48 w 124"/>
                <a:gd name="T53" fmla="*/ 50 h 192"/>
                <a:gd name="T54" fmla="*/ 42 w 124"/>
                <a:gd name="T55" fmla="*/ 42 h 192"/>
                <a:gd name="T56" fmla="*/ 40 w 124"/>
                <a:gd name="T57" fmla="*/ 34 h 192"/>
                <a:gd name="T58" fmla="*/ 38 w 124"/>
                <a:gd name="T59" fmla="*/ 24 h 192"/>
                <a:gd name="T60" fmla="*/ 32 w 124"/>
                <a:gd name="T61" fmla="*/ 18 h 192"/>
                <a:gd name="T62" fmla="*/ 26 w 124"/>
                <a:gd name="T63" fmla="*/ 12 h 192"/>
                <a:gd name="T64" fmla="*/ 12 w 124"/>
                <a:gd name="T65" fmla="*/ 2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4" h="192">
                  <a:moveTo>
                    <a:pt x="6" y="0"/>
                  </a:moveTo>
                  <a:lnTo>
                    <a:pt x="6" y="0"/>
                  </a:lnTo>
                  <a:lnTo>
                    <a:pt x="2" y="0"/>
                  </a:lnTo>
                  <a:lnTo>
                    <a:pt x="0" y="4"/>
                  </a:lnTo>
                  <a:lnTo>
                    <a:pt x="0" y="4"/>
                  </a:lnTo>
                  <a:lnTo>
                    <a:pt x="0" y="10"/>
                  </a:lnTo>
                  <a:lnTo>
                    <a:pt x="0" y="18"/>
                  </a:lnTo>
                  <a:lnTo>
                    <a:pt x="4" y="24"/>
                  </a:lnTo>
                  <a:lnTo>
                    <a:pt x="8" y="30"/>
                  </a:lnTo>
                  <a:lnTo>
                    <a:pt x="8" y="30"/>
                  </a:lnTo>
                  <a:lnTo>
                    <a:pt x="20" y="44"/>
                  </a:lnTo>
                  <a:lnTo>
                    <a:pt x="26" y="50"/>
                  </a:lnTo>
                  <a:lnTo>
                    <a:pt x="30" y="58"/>
                  </a:lnTo>
                  <a:lnTo>
                    <a:pt x="30" y="58"/>
                  </a:lnTo>
                  <a:lnTo>
                    <a:pt x="38" y="78"/>
                  </a:lnTo>
                  <a:lnTo>
                    <a:pt x="44" y="96"/>
                  </a:lnTo>
                  <a:lnTo>
                    <a:pt x="44" y="96"/>
                  </a:lnTo>
                  <a:lnTo>
                    <a:pt x="48" y="104"/>
                  </a:lnTo>
                  <a:lnTo>
                    <a:pt x="50" y="114"/>
                  </a:lnTo>
                  <a:lnTo>
                    <a:pt x="52" y="124"/>
                  </a:lnTo>
                  <a:lnTo>
                    <a:pt x="58" y="132"/>
                  </a:lnTo>
                  <a:lnTo>
                    <a:pt x="58" y="132"/>
                  </a:lnTo>
                  <a:lnTo>
                    <a:pt x="70" y="148"/>
                  </a:lnTo>
                  <a:lnTo>
                    <a:pt x="84" y="162"/>
                  </a:lnTo>
                  <a:lnTo>
                    <a:pt x="84" y="162"/>
                  </a:lnTo>
                  <a:lnTo>
                    <a:pt x="94" y="176"/>
                  </a:lnTo>
                  <a:lnTo>
                    <a:pt x="106" y="190"/>
                  </a:lnTo>
                  <a:lnTo>
                    <a:pt x="106" y="190"/>
                  </a:lnTo>
                  <a:lnTo>
                    <a:pt x="112" y="192"/>
                  </a:lnTo>
                  <a:lnTo>
                    <a:pt x="112" y="192"/>
                  </a:lnTo>
                  <a:lnTo>
                    <a:pt x="116" y="190"/>
                  </a:lnTo>
                  <a:lnTo>
                    <a:pt x="120" y="186"/>
                  </a:lnTo>
                  <a:lnTo>
                    <a:pt x="122" y="176"/>
                  </a:lnTo>
                  <a:lnTo>
                    <a:pt x="124" y="168"/>
                  </a:lnTo>
                  <a:lnTo>
                    <a:pt x="124" y="148"/>
                  </a:lnTo>
                  <a:lnTo>
                    <a:pt x="124" y="140"/>
                  </a:lnTo>
                  <a:lnTo>
                    <a:pt x="122" y="136"/>
                  </a:lnTo>
                  <a:lnTo>
                    <a:pt x="122" y="136"/>
                  </a:lnTo>
                  <a:lnTo>
                    <a:pt x="118" y="132"/>
                  </a:lnTo>
                  <a:lnTo>
                    <a:pt x="114" y="130"/>
                  </a:lnTo>
                  <a:lnTo>
                    <a:pt x="112" y="126"/>
                  </a:lnTo>
                  <a:lnTo>
                    <a:pt x="110" y="122"/>
                  </a:lnTo>
                  <a:lnTo>
                    <a:pt x="110" y="122"/>
                  </a:lnTo>
                  <a:lnTo>
                    <a:pt x="104" y="104"/>
                  </a:lnTo>
                  <a:lnTo>
                    <a:pt x="100" y="98"/>
                  </a:lnTo>
                  <a:lnTo>
                    <a:pt x="94" y="90"/>
                  </a:lnTo>
                  <a:lnTo>
                    <a:pt x="94" y="90"/>
                  </a:lnTo>
                  <a:lnTo>
                    <a:pt x="80" y="78"/>
                  </a:lnTo>
                  <a:lnTo>
                    <a:pt x="68" y="62"/>
                  </a:lnTo>
                  <a:lnTo>
                    <a:pt x="68" y="62"/>
                  </a:lnTo>
                  <a:lnTo>
                    <a:pt x="62" y="56"/>
                  </a:lnTo>
                  <a:lnTo>
                    <a:pt x="56" y="52"/>
                  </a:lnTo>
                  <a:lnTo>
                    <a:pt x="56" y="52"/>
                  </a:lnTo>
                  <a:lnTo>
                    <a:pt x="48" y="50"/>
                  </a:lnTo>
                  <a:lnTo>
                    <a:pt x="44" y="46"/>
                  </a:lnTo>
                  <a:lnTo>
                    <a:pt x="42" y="42"/>
                  </a:lnTo>
                  <a:lnTo>
                    <a:pt x="42" y="42"/>
                  </a:lnTo>
                  <a:lnTo>
                    <a:pt x="40" y="34"/>
                  </a:lnTo>
                  <a:lnTo>
                    <a:pt x="38" y="24"/>
                  </a:lnTo>
                  <a:lnTo>
                    <a:pt x="38" y="24"/>
                  </a:lnTo>
                  <a:lnTo>
                    <a:pt x="36" y="20"/>
                  </a:lnTo>
                  <a:lnTo>
                    <a:pt x="32" y="18"/>
                  </a:lnTo>
                  <a:lnTo>
                    <a:pt x="26" y="12"/>
                  </a:lnTo>
                  <a:lnTo>
                    <a:pt x="26" y="12"/>
                  </a:lnTo>
                  <a:lnTo>
                    <a:pt x="18" y="4"/>
                  </a:lnTo>
                  <a:lnTo>
                    <a:pt x="12" y="2"/>
                  </a:lnTo>
                  <a:lnTo>
                    <a:pt x="6"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01" name="Freeform 99"/>
            <p:cNvSpPr>
              <a:spLocks/>
            </p:cNvSpPr>
            <p:nvPr/>
          </p:nvSpPr>
          <p:spPr bwMode="auto">
            <a:xfrm>
              <a:off x="2068" y="2410"/>
              <a:ext cx="124" cy="192"/>
            </a:xfrm>
            <a:custGeom>
              <a:avLst/>
              <a:gdLst>
                <a:gd name="T0" fmla="*/ 6 w 124"/>
                <a:gd name="T1" fmla="*/ 0 h 192"/>
                <a:gd name="T2" fmla="*/ 0 w 124"/>
                <a:gd name="T3" fmla="*/ 4 h 192"/>
                <a:gd name="T4" fmla="*/ 0 w 124"/>
                <a:gd name="T5" fmla="*/ 10 h 192"/>
                <a:gd name="T6" fmla="*/ 4 w 124"/>
                <a:gd name="T7" fmla="*/ 24 h 192"/>
                <a:gd name="T8" fmla="*/ 8 w 124"/>
                <a:gd name="T9" fmla="*/ 30 h 192"/>
                <a:gd name="T10" fmla="*/ 26 w 124"/>
                <a:gd name="T11" fmla="*/ 50 h 192"/>
                <a:gd name="T12" fmla="*/ 30 w 124"/>
                <a:gd name="T13" fmla="*/ 58 h 192"/>
                <a:gd name="T14" fmla="*/ 44 w 124"/>
                <a:gd name="T15" fmla="*/ 96 h 192"/>
                <a:gd name="T16" fmla="*/ 48 w 124"/>
                <a:gd name="T17" fmla="*/ 104 h 192"/>
                <a:gd name="T18" fmla="*/ 52 w 124"/>
                <a:gd name="T19" fmla="*/ 124 h 192"/>
                <a:gd name="T20" fmla="*/ 58 w 124"/>
                <a:gd name="T21" fmla="*/ 132 h 192"/>
                <a:gd name="T22" fmla="*/ 84 w 124"/>
                <a:gd name="T23" fmla="*/ 162 h 192"/>
                <a:gd name="T24" fmla="*/ 94 w 124"/>
                <a:gd name="T25" fmla="*/ 176 h 192"/>
                <a:gd name="T26" fmla="*/ 106 w 124"/>
                <a:gd name="T27" fmla="*/ 190 h 192"/>
                <a:gd name="T28" fmla="*/ 112 w 124"/>
                <a:gd name="T29" fmla="*/ 192 h 192"/>
                <a:gd name="T30" fmla="*/ 120 w 124"/>
                <a:gd name="T31" fmla="*/ 186 h 192"/>
                <a:gd name="T32" fmla="*/ 124 w 124"/>
                <a:gd name="T33" fmla="*/ 168 h 192"/>
                <a:gd name="T34" fmla="*/ 124 w 124"/>
                <a:gd name="T35" fmla="*/ 140 h 192"/>
                <a:gd name="T36" fmla="*/ 122 w 124"/>
                <a:gd name="T37" fmla="*/ 136 h 192"/>
                <a:gd name="T38" fmla="*/ 114 w 124"/>
                <a:gd name="T39" fmla="*/ 130 h 192"/>
                <a:gd name="T40" fmla="*/ 110 w 124"/>
                <a:gd name="T41" fmla="*/ 122 h 192"/>
                <a:gd name="T42" fmla="*/ 104 w 124"/>
                <a:gd name="T43" fmla="*/ 104 h 192"/>
                <a:gd name="T44" fmla="*/ 94 w 124"/>
                <a:gd name="T45" fmla="*/ 90 h 192"/>
                <a:gd name="T46" fmla="*/ 80 w 124"/>
                <a:gd name="T47" fmla="*/ 78 h 192"/>
                <a:gd name="T48" fmla="*/ 68 w 124"/>
                <a:gd name="T49" fmla="*/ 62 h 192"/>
                <a:gd name="T50" fmla="*/ 56 w 124"/>
                <a:gd name="T51" fmla="*/ 52 h 192"/>
                <a:gd name="T52" fmla="*/ 48 w 124"/>
                <a:gd name="T53" fmla="*/ 50 h 192"/>
                <a:gd name="T54" fmla="*/ 42 w 124"/>
                <a:gd name="T55" fmla="*/ 42 h 192"/>
                <a:gd name="T56" fmla="*/ 40 w 124"/>
                <a:gd name="T57" fmla="*/ 34 h 192"/>
                <a:gd name="T58" fmla="*/ 38 w 124"/>
                <a:gd name="T59" fmla="*/ 24 h 192"/>
                <a:gd name="T60" fmla="*/ 32 w 124"/>
                <a:gd name="T61" fmla="*/ 18 h 192"/>
                <a:gd name="T62" fmla="*/ 26 w 124"/>
                <a:gd name="T63" fmla="*/ 12 h 192"/>
                <a:gd name="T64" fmla="*/ 12 w 124"/>
                <a:gd name="T65" fmla="*/ 2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4" h="192">
                  <a:moveTo>
                    <a:pt x="6" y="0"/>
                  </a:moveTo>
                  <a:lnTo>
                    <a:pt x="6" y="0"/>
                  </a:lnTo>
                  <a:lnTo>
                    <a:pt x="2" y="0"/>
                  </a:lnTo>
                  <a:lnTo>
                    <a:pt x="0" y="4"/>
                  </a:lnTo>
                  <a:lnTo>
                    <a:pt x="0" y="4"/>
                  </a:lnTo>
                  <a:lnTo>
                    <a:pt x="0" y="10"/>
                  </a:lnTo>
                  <a:lnTo>
                    <a:pt x="0" y="18"/>
                  </a:lnTo>
                  <a:lnTo>
                    <a:pt x="4" y="24"/>
                  </a:lnTo>
                  <a:lnTo>
                    <a:pt x="8" y="30"/>
                  </a:lnTo>
                  <a:lnTo>
                    <a:pt x="8" y="30"/>
                  </a:lnTo>
                  <a:lnTo>
                    <a:pt x="20" y="44"/>
                  </a:lnTo>
                  <a:lnTo>
                    <a:pt x="26" y="50"/>
                  </a:lnTo>
                  <a:lnTo>
                    <a:pt x="30" y="58"/>
                  </a:lnTo>
                  <a:lnTo>
                    <a:pt x="30" y="58"/>
                  </a:lnTo>
                  <a:lnTo>
                    <a:pt x="38" y="78"/>
                  </a:lnTo>
                  <a:lnTo>
                    <a:pt x="44" y="96"/>
                  </a:lnTo>
                  <a:lnTo>
                    <a:pt x="44" y="96"/>
                  </a:lnTo>
                  <a:lnTo>
                    <a:pt x="48" y="104"/>
                  </a:lnTo>
                  <a:lnTo>
                    <a:pt x="50" y="114"/>
                  </a:lnTo>
                  <a:lnTo>
                    <a:pt x="52" y="124"/>
                  </a:lnTo>
                  <a:lnTo>
                    <a:pt x="58" y="132"/>
                  </a:lnTo>
                  <a:lnTo>
                    <a:pt x="58" y="132"/>
                  </a:lnTo>
                  <a:lnTo>
                    <a:pt x="70" y="148"/>
                  </a:lnTo>
                  <a:lnTo>
                    <a:pt x="84" y="162"/>
                  </a:lnTo>
                  <a:lnTo>
                    <a:pt x="84" y="162"/>
                  </a:lnTo>
                  <a:lnTo>
                    <a:pt x="94" y="176"/>
                  </a:lnTo>
                  <a:lnTo>
                    <a:pt x="106" y="190"/>
                  </a:lnTo>
                  <a:lnTo>
                    <a:pt x="106" y="190"/>
                  </a:lnTo>
                  <a:lnTo>
                    <a:pt x="112" y="192"/>
                  </a:lnTo>
                  <a:lnTo>
                    <a:pt x="112" y="192"/>
                  </a:lnTo>
                  <a:lnTo>
                    <a:pt x="116" y="190"/>
                  </a:lnTo>
                  <a:lnTo>
                    <a:pt x="120" y="186"/>
                  </a:lnTo>
                  <a:lnTo>
                    <a:pt x="122" y="176"/>
                  </a:lnTo>
                  <a:lnTo>
                    <a:pt x="124" y="168"/>
                  </a:lnTo>
                  <a:lnTo>
                    <a:pt x="124" y="148"/>
                  </a:lnTo>
                  <a:lnTo>
                    <a:pt x="124" y="140"/>
                  </a:lnTo>
                  <a:lnTo>
                    <a:pt x="122" y="136"/>
                  </a:lnTo>
                  <a:lnTo>
                    <a:pt x="122" y="136"/>
                  </a:lnTo>
                  <a:lnTo>
                    <a:pt x="118" y="132"/>
                  </a:lnTo>
                  <a:lnTo>
                    <a:pt x="114" y="130"/>
                  </a:lnTo>
                  <a:lnTo>
                    <a:pt x="112" y="126"/>
                  </a:lnTo>
                  <a:lnTo>
                    <a:pt x="110" y="122"/>
                  </a:lnTo>
                  <a:lnTo>
                    <a:pt x="110" y="122"/>
                  </a:lnTo>
                  <a:lnTo>
                    <a:pt x="104" y="104"/>
                  </a:lnTo>
                  <a:lnTo>
                    <a:pt x="100" y="98"/>
                  </a:lnTo>
                  <a:lnTo>
                    <a:pt x="94" y="90"/>
                  </a:lnTo>
                  <a:lnTo>
                    <a:pt x="94" y="90"/>
                  </a:lnTo>
                  <a:lnTo>
                    <a:pt x="80" y="78"/>
                  </a:lnTo>
                  <a:lnTo>
                    <a:pt x="68" y="62"/>
                  </a:lnTo>
                  <a:lnTo>
                    <a:pt x="68" y="62"/>
                  </a:lnTo>
                  <a:lnTo>
                    <a:pt x="62" y="56"/>
                  </a:lnTo>
                  <a:lnTo>
                    <a:pt x="56" y="52"/>
                  </a:lnTo>
                  <a:lnTo>
                    <a:pt x="56" y="52"/>
                  </a:lnTo>
                  <a:lnTo>
                    <a:pt x="48" y="50"/>
                  </a:lnTo>
                  <a:lnTo>
                    <a:pt x="44" y="46"/>
                  </a:lnTo>
                  <a:lnTo>
                    <a:pt x="42" y="42"/>
                  </a:lnTo>
                  <a:lnTo>
                    <a:pt x="42" y="42"/>
                  </a:lnTo>
                  <a:lnTo>
                    <a:pt x="40" y="34"/>
                  </a:lnTo>
                  <a:lnTo>
                    <a:pt x="38" y="24"/>
                  </a:lnTo>
                  <a:lnTo>
                    <a:pt x="38" y="24"/>
                  </a:lnTo>
                  <a:lnTo>
                    <a:pt x="36" y="20"/>
                  </a:lnTo>
                  <a:lnTo>
                    <a:pt x="32" y="18"/>
                  </a:lnTo>
                  <a:lnTo>
                    <a:pt x="26" y="12"/>
                  </a:lnTo>
                  <a:lnTo>
                    <a:pt x="26" y="12"/>
                  </a:lnTo>
                  <a:lnTo>
                    <a:pt x="18" y="4"/>
                  </a:lnTo>
                  <a:lnTo>
                    <a:pt x="12" y="2"/>
                  </a:lnTo>
                  <a:lnTo>
                    <a:pt x="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02" name="Freeform 100"/>
            <p:cNvSpPr>
              <a:spLocks/>
            </p:cNvSpPr>
            <p:nvPr/>
          </p:nvSpPr>
          <p:spPr bwMode="auto">
            <a:xfrm>
              <a:off x="2240" y="2398"/>
              <a:ext cx="150" cy="178"/>
            </a:xfrm>
            <a:custGeom>
              <a:avLst/>
              <a:gdLst>
                <a:gd name="T0" fmla="*/ 128 w 150"/>
                <a:gd name="T1" fmla="*/ 0 h 178"/>
                <a:gd name="T2" fmla="*/ 122 w 150"/>
                <a:gd name="T3" fmla="*/ 4 h 178"/>
                <a:gd name="T4" fmla="*/ 118 w 150"/>
                <a:gd name="T5" fmla="*/ 10 h 178"/>
                <a:gd name="T6" fmla="*/ 104 w 150"/>
                <a:gd name="T7" fmla="*/ 22 h 178"/>
                <a:gd name="T8" fmla="*/ 96 w 150"/>
                <a:gd name="T9" fmla="*/ 30 h 178"/>
                <a:gd name="T10" fmla="*/ 88 w 150"/>
                <a:gd name="T11" fmla="*/ 40 h 178"/>
                <a:gd name="T12" fmla="*/ 66 w 150"/>
                <a:gd name="T13" fmla="*/ 52 h 178"/>
                <a:gd name="T14" fmla="*/ 58 w 150"/>
                <a:gd name="T15" fmla="*/ 60 h 178"/>
                <a:gd name="T16" fmla="*/ 48 w 150"/>
                <a:gd name="T17" fmla="*/ 70 h 178"/>
                <a:gd name="T18" fmla="*/ 36 w 150"/>
                <a:gd name="T19" fmla="*/ 76 h 178"/>
                <a:gd name="T20" fmla="*/ 30 w 150"/>
                <a:gd name="T21" fmla="*/ 88 h 178"/>
                <a:gd name="T22" fmla="*/ 24 w 150"/>
                <a:gd name="T23" fmla="*/ 88 h 178"/>
                <a:gd name="T24" fmla="*/ 16 w 150"/>
                <a:gd name="T25" fmla="*/ 88 h 178"/>
                <a:gd name="T26" fmla="*/ 2 w 150"/>
                <a:gd name="T27" fmla="*/ 100 h 178"/>
                <a:gd name="T28" fmla="*/ 0 w 150"/>
                <a:gd name="T29" fmla="*/ 108 h 178"/>
                <a:gd name="T30" fmla="*/ 4 w 150"/>
                <a:gd name="T31" fmla="*/ 124 h 178"/>
                <a:gd name="T32" fmla="*/ 12 w 150"/>
                <a:gd name="T33" fmla="*/ 140 h 178"/>
                <a:gd name="T34" fmla="*/ 12 w 150"/>
                <a:gd name="T35" fmla="*/ 150 h 178"/>
                <a:gd name="T36" fmla="*/ 18 w 150"/>
                <a:gd name="T37" fmla="*/ 158 h 178"/>
                <a:gd name="T38" fmla="*/ 26 w 150"/>
                <a:gd name="T39" fmla="*/ 162 h 178"/>
                <a:gd name="T40" fmla="*/ 36 w 150"/>
                <a:gd name="T41" fmla="*/ 162 h 178"/>
                <a:gd name="T42" fmla="*/ 62 w 150"/>
                <a:gd name="T43" fmla="*/ 170 h 178"/>
                <a:gd name="T44" fmla="*/ 70 w 150"/>
                <a:gd name="T45" fmla="*/ 174 h 178"/>
                <a:gd name="T46" fmla="*/ 80 w 150"/>
                <a:gd name="T47" fmla="*/ 178 h 178"/>
                <a:gd name="T48" fmla="*/ 82 w 150"/>
                <a:gd name="T49" fmla="*/ 178 h 178"/>
                <a:gd name="T50" fmla="*/ 92 w 150"/>
                <a:gd name="T51" fmla="*/ 166 h 178"/>
                <a:gd name="T52" fmla="*/ 100 w 150"/>
                <a:gd name="T53" fmla="*/ 150 h 178"/>
                <a:gd name="T54" fmla="*/ 102 w 150"/>
                <a:gd name="T55" fmla="*/ 142 h 178"/>
                <a:gd name="T56" fmla="*/ 104 w 150"/>
                <a:gd name="T57" fmla="*/ 140 h 178"/>
                <a:gd name="T58" fmla="*/ 106 w 150"/>
                <a:gd name="T59" fmla="*/ 136 h 178"/>
                <a:gd name="T60" fmla="*/ 112 w 150"/>
                <a:gd name="T61" fmla="*/ 124 h 178"/>
                <a:gd name="T62" fmla="*/ 116 w 150"/>
                <a:gd name="T63" fmla="*/ 110 h 178"/>
                <a:gd name="T64" fmla="*/ 120 w 150"/>
                <a:gd name="T65" fmla="*/ 98 h 178"/>
                <a:gd name="T66" fmla="*/ 124 w 150"/>
                <a:gd name="T67" fmla="*/ 96 h 178"/>
                <a:gd name="T68" fmla="*/ 130 w 150"/>
                <a:gd name="T69" fmla="*/ 96 h 178"/>
                <a:gd name="T70" fmla="*/ 134 w 150"/>
                <a:gd name="T71" fmla="*/ 96 h 178"/>
                <a:gd name="T72" fmla="*/ 136 w 150"/>
                <a:gd name="T73" fmla="*/ 96 h 178"/>
                <a:gd name="T74" fmla="*/ 138 w 150"/>
                <a:gd name="T75" fmla="*/ 96 h 178"/>
                <a:gd name="T76" fmla="*/ 138 w 150"/>
                <a:gd name="T77" fmla="*/ 80 h 178"/>
                <a:gd name="T78" fmla="*/ 136 w 150"/>
                <a:gd name="T79" fmla="*/ 76 h 178"/>
                <a:gd name="T80" fmla="*/ 126 w 150"/>
                <a:gd name="T81" fmla="*/ 70 h 178"/>
                <a:gd name="T82" fmla="*/ 120 w 150"/>
                <a:gd name="T83" fmla="*/ 64 h 178"/>
                <a:gd name="T84" fmla="*/ 120 w 150"/>
                <a:gd name="T85" fmla="*/ 48 h 178"/>
                <a:gd name="T86" fmla="*/ 126 w 150"/>
                <a:gd name="T87" fmla="*/ 42 h 178"/>
                <a:gd name="T88" fmla="*/ 130 w 150"/>
                <a:gd name="T89" fmla="*/ 42 h 178"/>
                <a:gd name="T90" fmla="*/ 132 w 150"/>
                <a:gd name="T91" fmla="*/ 42 h 178"/>
                <a:gd name="T92" fmla="*/ 134 w 150"/>
                <a:gd name="T93" fmla="*/ 40 h 178"/>
                <a:gd name="T94" fmla="*/ 138 w 150"/>
                <a:gd name="T95" fmla="*/ 36 h 178"/>
                <a:gd name="T96" fmla="*/ 138 w 150"/>
                <a:gd name="T97" fmla="*/ 32 h 178"/>
                <a:gd name="T98" fmla="*/ 148 w 150"/>
                <a:gd name="T99" fmla="*/ 26 h 178"/>
                <a:gd name="T100" fmla="*/ 150 w 150"/>
                <a:gd name="T101" fmla="*/ 22 h 178"/>
                <a:gd name="T102" fmla="*/ 148 w 150"/>
                <a:gd name="T103" fmla="*/ 18 h 178"/>
                <a:gd name="T104" fmla="*/ 138 w 150"/>
                <a:gd name="T105" fmla="*/ 16 h 178"/>
                <a:gd name="T106" fmla="*/ 134 w 150"/>
                <a:gd name="T107" fmla="*/ 14 h 178"/>
                <a:gd name="T108" fmla="*/ 132 w 150"/>
                <a:gd name="T109" fmla="*/ 8 h 178"/>
                <a:gd name="T110" fmla="*/ 130 w 150"/>
                <a:gd name="T111" fmla="*/ 2 h 178"/>
                <a:gd name="T112" fmla="*/ 128 w 150"/>
                <a:gd name="T113"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50" h="178">
                  <a:moveTo>
                    <a:pt x="128" y="0"/>
                  </a:moveTo>
                  <a:lnTo>
                    <a:pt x="128" y="0"/>
                  </a:lnTo>
                  <a:lnTo>
                    <a:pt x="124" y="2"/>
                  </a:lnTo>
                  <a:lnTo>
                    <a:pt x="122" y="4"/>
                  </a:lnTo>
                  <a:lnTo>
                    <a:pt x="118" y="10"/>
                  </a:lnTo>
                  <a:lnTo>
                    <a:pt x="118" y="10"/>
                  </a:lnTo>
                  <a:lnTo>
                    <a:pt x="110" y="16"/>
                  </a:lnTo>
                  <a:lnTo>
                    <a:pt x="104" y="22"/>
                  </a:lnTo>
                  <a:lnTo>
                    <a:pt x="104" y="22"/>
                  </a:lnTo>
                  <a:lnTo>
                    <a:pt x="96" y="30"/>
                  </a:lnTo>
                  <a:lnTo>
                    <a:pt x="88" y="40"/>
                  </a:lnTo>
                  <a:lnTo>
                    <a:pt x="88" y="40"/>
                  </a:lnTo>
                  <a:lnTo>
                    <a:pt x="76" y="46"/>
                  </a:lnTo>
                  <a:lnTo>
                    <a:pt x="66" y="52"/>
                  </a:lnTo>
                  <a:lnTo>
                    <a:pt x="66" y="52"/>
                  </a:lnTo>
                  <a:lnTo>
                    <a:pt x="58" y="60"/>
                  </a:lnTo>
                  <a:lnTo>
                    <a:pt x="52" y="66"/>
                  </a:lnTo>
                  <a:lnTo>
                    <a:pt x="48" y="70"/>
                  </a:lnTo>
                  <a:lnTo>
                    <a:pt x="48" y="70"/>
                  </a:lnTo>
                  <a:lnTo>
                    <a:pt x="36" y="76"/>
                  </a:lnTo>
                  <a:lnTo>
                    <a:pt x="32" y="82"/>
                  </a:lnTo>
                  <a:lnTo>
                    <a:pt x="30" y="88"/>
                  </a:lnTo>
                  <a:lnTo>
                    <a:pt x="30" y="88"/>
                  </a:lnTo>
                  <a:lnTo>
                    <a:pt x="24" y="88"/>
                  </a:lnTo>
                  <a:lnTo>
                    <a:pt x="24" y="88"/>
                  </a:lnTo>
                  <a:lnTo>
                    <a:pt x="16" y="88"/>
                  </a:lnTo>
                  <a:lnTo>
                    <a:pt x="8" y="92"/>
                  </a:lnTo>
                  <a:lnTo>
                    <a:pt x="2" y="100"/>
                  </a:lnTo>
                  <a:lnTo>
                    <a:pt x="0" y="108"/>
                  </a:lnTo>
                  <a:lnTo>
                    <a:pt x="0" y="108"/>
                  </a:lnTo>
                  <a:lnTo>
                    <a:pt x="2" y="116"/>
                  </a:lnTo>
                  <a:lnTo>
                    <a:pt x="4" y="124"/>
                  </a:lnTo>
                  <a:lnTo>
                    <a:pt x="8" y="132"/>
                  </a:lnTo>
                  <a:lnTo>
                    <a:pt x="12" y="140"/>
                  </a:lnTo>
                  <a:lnTo>
                    <a:pt x="12" y="140"/>
                  </a:lnTo>
                  <a:lnTo>
                    <a:pt x="12" y="150"/>
                  </a:lnTo>
                  <a:lnTo>
                    <a:pt x="14" y="154"/>
                  </a:lnTo>
                  <a:lnTo>
                    <a:pt x="18" y="158"/>
                  </a:lnTo>
                  <a:lnTo>
                    <a:pt x="18" y="158"/>
                  </a:lnTo>
                  <a:lnTo>
                    <a:pt x="26" y="162"/>
                  </a:lnTo>
                  <a:lnTo>
                    <a:pt x="36" y="162"/>
                  </a:lnTo>
                  <a:lnTo>
                    <a:pt x="36" y="162"/>
                  </a:lnTo>
                  <a:lnTo>
                    <a:pt x="54" y="166"/>
                  </a:lnTo>
                  <a:lnTo>
                    <a:pt x="62" y="170"/>
                  </a:lnTo>
                  <a:lnTo>
                    <a:pt x="70" y="174"/>
                  </a:lnTo>
                  <a:lnTo>
                    <a:pt x="70" y="174"/>
                  </a:lnTo>
                  <a:lnTo>
                    <a:pt x="76" y="176"/>
                  </a:lnTo>
                  <a:lnTo>
                    <a:pt x="80" y="178"/>
                  </a:lnTo>
                  <a:lnTo>
                    <a:pt x="80" y="178"/>
                  </a:lnTo>
                  <a:lnTo>
                    <a:pt x="82" y="178"/>
                  </a:lnTo>
                  <a:lnTo>
                    <a:pt x="86" y="174"/>
                  </a:lnTo>
                  <a:lnTo>
                    <a:pt x="92" y="166"/>
                  </a:lnTo>
                  <a:lnTo>
                    <a:pt x="92" y="166"/>
                  </a:lnTo>
                  <a:lnTo>
                    <a:pt x="100" y="150"/>
                  </a:lnTo>
                  <a:lnTo>
                    <a:pt x="100" y="150"/>
                  </a:lnTo>
                  <a:lnTo>
                    <a:pt x="102" y="142"/>
                  </a:lnTo>
                  <a:lnTo>
                    <a:pt x="102" y="142"/>
                  </a:lnTo>
                  <a:lnTo>
                    <a:pt x="104" y="140"/>
                  </a:lnTo>
                  <a:lnTo>
                    <a:pt x="106" y="136"/>
                  </a:lnTo>
                  <a:lnTo>
                    <a:pt x="106" y="136"/>
                  </a:lnTo>
                  <a:lnTo>
                    <a:pt x="110" y="130"/>
                  </a:lnTo>
                  <a:lnTo>
                    <a:pt x="112" y="124"/>
                  </a:lnTo>
                  <a:lnTo>
                    <a:pt x="116" y="110"/>
                  </a:lnTo>
                  <a:lnTo>
                    <a:pt x="116" y="110"/>
                  </a:lnTo>
                  <a:lnTo>
                    <a:pt x="118" y="104"/>
                  </a:lnTo>
                  <a:lnTo>
                    <a:pt x="120" y="98"/>
                  </a:lnTo>
                  <a:lnTo>
                    <a:pt x="120" y="98"/>
                  </a:lnTo>
                  <a:lnTo>
                    <a:pt x="124" y="96"/>
                  </a:lnTo>
                  <a:lnTo>
                    <a:pt x="130" y="96"/>
                  </a:lnTo>
                  <a:lnTo>
                    <a:pt x="130" y="96"/>
                  </a:lnTo>
                  <a:lnTo>
                    <a:pt x="134" y="96"/>
                  </a:lnTo>
                  <a:lnTo>
                    <a:pt x="134" y="96"/>
                  </a:lnTo>
                  <a:lnTo>
                    <a:pt x="136" y="96"/>
                  </a:lnTo>
                  <a:lnTo>
                    <a:pt x="136" y="96"/>
                  </a:lnTo>
                  <a:lnTo>
                    <a:pt x="138" y="96"/>
                  </a:lnTo>
                  <a:lnTo>
                    <a:pt x="138" y="96"/>
                  </a:lnTo>
                  <a:lnTo>
                    <a:pt x="140" y="88"/>
                  </a:lnTo>
                  <a:lnTo>
                    <a:pt x="138" y="80"/>
                  </a:lnTo>
                  <a:lnTo>
                    <a:pt x="138" y="80"/>
                  </a:lnTo>
                  <a:lnTo>
                    <a:pt x="136" y="76"/>
                  </a:lnTo>
                  <a:lnTo>
                    <a:pt x="132" y="74"/>
                  </a:lnTo>
                  <a:lnTo>
                    <a:pt x="126" y="70"/>
                  </a:lnTo>
                  <a:lnTo>
                    <a:pt x="126" y="70"/>
                  </a:lnTo>
                  <a:lnTo>
                    <a:pt x="120" y="64"/>
                  </a:lnTo>
                  <a:lnTo>
                    <a:pt x="118" y="56"/>
                  </a:lnTo>
                  <a:lnTo>
                    <a:pt x="120" y="48"/>
                  </a:lnTo>
                  <a:lnTo>
                    <a:pt x="122" y="44"/>
                  </a:lnTo>
                  <a:lnTo>
                    <a:pt x="126" y="42"/>
                  </a:lnTo>
                  <a:lnTo>
                    <a:pt x="126" y="42"/>
                  </a:lnTo>
                  <a:lnTo>
                    <a:pt x="130" y="42"/>
                  </a:lnTo>
                  <a:lnTo>
                    <a:pt x="130" y="42"/>
                  </a:lnTo>
                  <a:lnTo>
                    <a:pt x="132" y="42"/>
                  </a:lnTo>
                  <a:lnTo>
                    <a:pt x="132" y="42"/>
                  </a:lnTo>
                  <a:lnTo>
                    <a:pt x="134" y="40"/>
                  </a:lnTo>
                  <a:lnTo>
                    <a:pt x="134" y="40"/>
                  </a:lnTo>
                  <a:lnTo>
                    <a:pt x="138" y="36"/>
                  </a:lnTo>
                  <a:lnTo>
                    <a:pt x="138" y="32"/>
                  </a:lnTo>
                  <a:lnTo>
                    <a:pt x="138" y="32"/>
                  </a:lnTo>
                  <a:lnTo>
                    <a:pt x="146" y="28"/>
                  </a:lnTo>
                  <a:lnTo>
                    <a:pt x="148" y="26"/>
                  </a:lnTo>
                  <a:lnTo>
                    <a:pt x="150" y="22"/>
                  </a:lnTo>
                  <a:lnTo>
                    <a:pt x="150" y="22"/>
                  </a:lnTo>
                  <a:lnTo>
                    <a:pt x="150" y="20"/>
                  </a:lnTo>
                  <a:lnTo>
                    <a:pt x="148" y="18"/>
                  </a:lnTo>
                  <a:lnTo>
                    <a:pt x="144" y="16"/>
                  </a:lnTo>
                  <a:lnTo>
                    <a:pt x="138" y="16"/>
                  </a:lnTo>
                  <a:lnTo>
                    <a:pt x="134" y="14"/>
                  </a:lnTo>
                  <a:lnTo>
                    <a:pt x="134" y="14"/>
                  </a:lnTo>
                  <a:lnTo>
                    <a:pt x="132" y="12"/>
                  </a:lnTo>
                  <a:lnTo>
                    <a:pt x="132" y="8"/>
                  </a:lnTo>
                  <a:lnTo>
                    <a:pt x="132" y="4"/>
                  </a:lnTo>
                  <a:lnTo>
                    <a:pt x="130" y="2"/>
                  </a:lnTo>
                  <a:lnTo>
                    <a:pt x="130" y="2"/>
                  </a:lnTo>
                  <a:lnTo>
                    <a:pt x="128"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03" name="Freeform 101"/>
            <p:cNvSpPr>
              <a:spLocks/>
            </p:cNvSpPr>
            <p:nvPr/>
          </p:nvSpPr>
          <p:spPr bwMode="auto">
            <a:xfrm>
              <a:off x="2240" y="2398"/>
              <a:ext cx="150" cy="178"/>
            </a:xfrm>
            <a:custGeom>
              <a:avLst/>
              <a:gdLst>
                <a:gd name="T0" fmla="*/ 128 w 150"/>
                <a:gd name="T1" fmla="*/ 0 h 178"/>
                <a:gd name="T2" fmla="*/ 122 w 150"/>
                <a:gd name="T3" fmla="*/ 4 h 178"/>
                <a:gd name="T4" fmla="*/ 118 w 150"/>
                <a:gd name="T5" fmla="*/ 10 h 178"/>
                <a:gd name="T6" fmla="*/ 104 w 150"/>
                <a:gd name="T7" fmla="*/ 22 h 178"/>
                <a:gd name="T8" fmla="*/ 96 w 150"/>
                <a:gd name="T9" fmla="*/ 30 h 178"/>
                <a:gd name="T10" fmla="*/ 88 w 150"/>
                <a:gd name="T11" fmla="*/ 40 h 178"/>
                <a:gd name="T12" fmla="*/ 66 w 150"/>
                <a:gd name="T13" fmla="*/ 52 h 178"/>
                <a:gd name="T14" fmla="*/ 58 w 150"/>
                <a:gd name="T15" fmla="*/ 60 h 178"/>
                <a:gd name="T16" fmla="*/ 48 w 150"/>
                <a:gd name="T17" fmla="*/ 70 h 178"/>
                <a:gd name="T18" fmla="*/ 36 w 150"/>
                <a:gd name="T19" fmla="*/ 76 h 178"/>
                <a:gd name="T20" fmla="*/ 30 w 150"/>
                <a:gd name="T21" fmla="*/ 88 h 178"/>
                <a:gd name="T22" fmla="*/ 24 w 150"/>
                <a:gd name="T23" fmla="*/ 88 h 178"/>
                <a:gd name="T24" fmla="*/ 16 w 150"/>
                <a:gd name="T25" fmla="*/ 88 h 178"/>
                <a:gd name="T26" fmla="*/ 2 w 150"/>
                <a:gd name="T27" fmla="*/ 100 h 178"/>
                <a:gd name="T28" fmla="*/ 0 w 150"/>
                <a:gd name="T29" fmla="*/ 108 h 178"/>
                <a:gd name="T30" fmla="*/ 4 w 150"/>
                <a:gd name="T31" fmla="*/ 124 h 178"/>
                <a:gd name="T32" fmla="*/ 12 w 150"/>
                <a:gd name="T33" fmla="*/ 140 h 178"/>
                <a:gd name="T34" fmla="*/ 12 w 150"/>
                <a:gd name="T35" fmla="*/ 150 h 178"/>
                <a:gd name="T36" fmla="*/ 18 w 150"/>
                <a:gd name="T37" fmla="*/ 158 h 178"/>
                <a:gd name="T38" fmla="*/ 26 w 150"/>
                <a:gd name="T39" fmla="*/ 162 h 178"/>
                <a:gd name="T40" fmla="*/ 36 w 150"/>
                <a:gd name="T41" fmla="*/ 162 h 178"/>
                <a:gd name="T42" fmla="*/ 62 w 150"/>
                <a:gd name="T43" fmla="*/ 170 h 178"/>
                <a:gd name="T44" fmla="*/ 70 w 150"/>
                <a:gd name="T45" fmla="*/ 174 h 178"/>
                <a:gd name="T46" fmla="*/ 80 w 150"/>
                <a:gd name="T47" fmla="*/ 178 h 178"/>
                <a:gd name="T48" fmla="*/ 82 w 150"/>
                <a:gd name="T49" fmla="*/ 178 h 178"/>
                <a:gd name="T50" fmla="*/ 92 w 150"/>
                <a:gd name="T51" fmla="*/ 166 h 178"/>
                <a:gd name="T52" fmla="*/ 100 w 150"/>
                <a:gd name="T53" fmla="*/ 150 h 178"/>
                <a:gd name="T54" fmla="*/ 102 w 150"/>
                <a:gd name="T55" fmla="*/ 142 h 178"/>
                <a:gd name="T56" fmla="*/ 104 w 150"/>
                <a:gd name="T57" fmla="*/ 140 h 178"/>
                <a:gd name="T58" fmla="*/ 106 w 150"/>
                <a:gd name="T59" fmla="*/ 136 h 178"/>
                <a:gd name="T60" fmla="*/ 112 w 150"/>
                <a:gd name="T61" fmla="*/ 124 h 178"/>
                <a:gd name="T62" fmla="*/ 116 w 150"/>
                <a:gd name="T63" fmla="*/ 110 h 178"/>
                <a:gd name="T64" fmla="*/ 120 w 150"/>
                <a:gd name="T65" fmla="*/ 98 h 178"/>
                <a:gd name="T66" fmla="*/ 124 w 150"/>
                <a:gd name="T67" fmla="*/ 96 h 178"/>
                <a:gd name="T68" fmla="*/ 130 w 150"/>
                <a:gd name="T69" fmla="*/ 96 h 178"/>
                <a:gd name="T70" fmla="*/ 134 w 150"/>
                <a:gd name="T71" fmla="*/ 96 h 178"/>
                <a:gd name="T72" fmla="*/ 136 w 150"/>
                <a:gd name="T73" fmla="*/ 96 h 178"/>
                <a:gd name="T74" fmla="*/ 138 w 150"/>
                <a:gd name="T75" fmla="*/ 96 h 178"/>
                <a:gd name="T76" fmla="*/ 138 w 150"/>
                <a:gd name="T77" fmla="*/ 80 h 178"/>
                <a:gd name="T78" fmla="*/ 136 w 150"/>
                <a:gd name="T79" fmla="*/ 76 h 178"/>
                <a:gd name="T80" fmla="*/ 126 w 150"/>
                <a:gd name="T81" fmla="*/ 70 h 178"/>
                <a:gd name="T82" fmla="*/ 120 w 150"/>
                <a:gd name="T83" fmla="*/ 64 h 178"/>
                <a:gd name="T84" fmla="*/ 120 w 150"/>
                <a:gd name="T85" fmla="*/ 48 h 178"/>
                <a:gd name="T86" fmla="*/ 126 w 150"/>
                <a:gd name="T87" fmla="*/ 42 h 178"/>
                <a:gd name="T88" fmla="*/ 130 w 150"/>
                <a:gd name="T89" fmla="*/ 42 h 178"/>
                <a:gd name="T90" fmla="*/ 132 w 150"/>
                <a:gd name="T91" fmla="*/ 42 h 178"/>
                <a:gd name="T92" fmla="*/ 134 w 150"/>
                <a:gd name="T93" fmla="*/ 40 h 178"/>
                <a:gd name="T94" fmla="*/ 138 w 150"/>
                <a:gd name="T95" fmla="*/ 36 h 178"/>
                <a:gd name="T96" fmla="*/ 138 w 150"/>
                <a:gd name="T97" fmla="*/ 32 h 178"/>
                <a:gd name="T98" fmla="*/ 148 w 150"/>
                <a:gd name="T99" fmla="*/ 26 h 178"/>
                <a:gd name="T100" fmla="*/ 150 w 150"/>
                <a:gd name="T101" fmla="*/ 22 h 178"/>
                <a:gd name="T102" fmla="*/ 148 w 150"/>
                <a:gd name="T103" fmla="*/ 18 h 178"/>
                <a:gd name="T104" fmla="*/ 138 w 150"/>
                <a:gd name="T105" fmla="*/ 16 h 178"/>
                <a:gd name="T106" fmla="*/ 134 w 150"/>
                <a:gd name="T107" fmla="*/ 14 h 178"/>
                <a:gd name="T108" fmla="*/ 132 w 150"/>
                <a:gd name="T109" fmla="*/ 8 h 178"/>
                <a:gd name="T110" fmla="*/ 130 w 150"/>
                <a:gd name="T111" fmla="*/ 2 h 178"/>
                <a:gd name="T112" fmla="*/ 128 w 150"/>
                <a:gd name="T113"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50" h="178">
                  <a:moveTo>
                    <a:pt x="128" y="0"/>
                  </a:moveTo>
                  <a:lnTo>
                    <a:pt x="128" y="0"/>
                  </a:lnTo>
                  <a:lnTo>
                    <a:pt x="124" y="2"/>
                  </a:lnTo>
                  <a:lnTo>
                    <a:pt x="122" y="4"/>
                  </a:lnTo>
                  <a:lnTo>
                    <a:pt x="118" y="10"/>
                  </a:lnTo>
                  <a:lnTo>
                    <a:pt x="118" y="10"/>
                  </a:lnTo>
                  <a:lnTo>
                    <a:pt x="110" y="16"/>
                  </a:lnTo>
                  <a:lnTo>
                    <a:pt x="104" y="22"/>
                  </a:lnTo>
                  <a:lnTo>
                    <a:pt x="104" y="22"/>
                  </a:lnTo>
                  <a:lnTo>
                    <a:pt x="96" y="30"/>
                  </a:lnTo>
                  <a:lnTo>
                    <a:pt x="88" y="40"/>
                  </a:lnTo>
                  <a:lnTo>
                    <a:pt x="88" y="40"/>
                  </a:lnTo>
                  <a:lnTo>
                    <a:pt x="76" y="46"/>
                  </a:lnTo>
                  <a:lnTo>
                    <a:pt x="66" y="52"/>
                  </a:lnTo>
                  <a:lnTo>
                    <a:pt x="66" y="52"/>
                  </a:lnTo>
                  <a:lnTo>
                    <a:pt x="58" y="60"/>
                  </a:lnTo>
                  <a:lnTo>
                    <a:pt x="52" y="66"/>
                  </a:lnTo>
                  <a:lnTo>
                    <a:pt x="48" y="70"/>
                  </a:lnTo>
                  <a:lnTo>
                    <a:pt x="48" y="70"/>
                  </a:lnTo>
                  <a:lnTo>
                    <a:pt x="36" y="76"/>
                  </a:lnTo>
                  <a:lnTo>
                    <a:pt x="32" y="82"/>
                  </a:lnTo>
                  <a:lnTo>
                    <a:pt x="30" y="88"/>
                  </a:lnTo>
                  <a:lnTo>
                    <a:pt x="30" y="88"/>
                  </a:lnTo>
                  <a:lnTo>
                    <a:pt x="24" y="88"/>
                  </a:lnTo>
                  <a:lnTo>
                    <a:pt x="24" y="88"/>
                  </a:lnTo>
                  <a:lnTo>
                    <a:pt x="16" y="88"/>
                  </a:lnTo>
                  <a:lnTo>
                    <a:pt x="8" y="92"/>
                  </a:lnTo>
                  <a:lnTo>
                    <a:pt x="2" y="100"/>
                  </a:lnTo>
                  <a:lnTo>
                    <a:pt x="0" y="108"/>
                  </a:lnTo>
                  <a:lnTo>
                    <a:pt x="0" y="108"/>
                  </a:lnTo>
                  <a:lnTo>
                    <a:pt x="2" y="116"/>
                  </a:lnTo>
                  <a:lnTo>
                    <a:pt x="4" y="124"/>
                  </a:lnTo>
                  <a:lnTo>
                    <a:pt x="8" y="132"/>
                  </a:lnTo>
                  <a:lnTo>
                    <a:pt x="12" y="140"/>
                  </a:lnTo>
                  <a:lnTo>
                    <a:pt x="12" y="140"/>
                  </a:lnTo>
                  <a:lnTo>
                    <a:pt x="12" y="150"/>
                  </a:lnTo>
                  <a:lnTo>
                    <a:pt x="14" y="154"/>
                  </a:lnTo>
                  <a:lnTo>
                    <a:pt x="18" y="158"/>
                  </a:lnTo>
                  <a:lnTo>
                    <a:pt x="18" y="158"/>
                  </a:lnTo>
                  <a:lnTo>
                    <a:pt x="26" y="162"/>
                  </a:lnTo>
                  <a:lnTo>
                    <a:pt x="36" y="162"/>
                  </a:lnTo>
                  <a:lnTo>
                    <a:pt x="36" y="162"/>
                  </a:lnTo>
                  <a:lnTo>
                    <a:pt x="54" y="166"/>
                  </a:lnTo>
                  <a:lnTo>
                    <a:pt x="62" y="170"/>
                  </a:lnTo>
                  <a:lnTo>
                    <a:pt x="70" y="174"/>
                  </a:lnTo>
                  <a:lnTo>
                    <a:pt x="70" y="174"/>
                  </a:lnTo>
                  <a:lnTo>
                    <a:pt x="76" y="176"/>
                  </a:lnTo>
                  <a:lnTo>
                    <a:pt x="80" y="178"/>
                  </a:lnTo>
                  <a:lnTo>
                    <a:pt x="80" y="178"/>
                  </a:lnTo>
                  <a:lnTo>
                    <a:pt x="82" y="178"/>
                  </a:lnTo>
                  <a:lnTo>
                    <a:pt x="86" y="174"/>
                  </a:lnTo>
                  <a:lnTo>
                    <a:pt x="92" y="166"/>
                  </a:lnTo>
                  <a:lnTo>
                    <a:pt x="92" y="166"/>
                  </a:lnTo>
                  <a:lnTo>
                    <a:pt x="100" y="150"/>
                  </a:lnTo>
                  <a:lnTo>
                    <a:pt x="100" y="150"/>
                  </a:lnTo>
                  <a:lnTo>
                    <a:pt x="102" y="142"/>
                  </a:lnTo>
                  <a:lnTo>
                    <a:pt x="102" y="142"/>
                  </a:lnTo>
                  <a:lnTo>
                    <a:pt x="104" y="140"/>
                  </a:lnTo>
                  <a:lnTo>
                    <a:pt x="106" y="136"/>
                  </a:lnTo>
                  <a:lnTo>
                    <a:pt x="106" y="136"/>
                  </a:lnTo>
                  <a:lnTo>
                    <a:pt x="110" y="130"/>
                  </a:lnTo>
                  <a:lnTo>
                    <a:pt x="112" y="124"/>
                  </a:lnTo>
                  <a:lnTo>
                    <a:pt x="116" y="110"/>
                  </a:lnTo>
                  <a:lnTo>
                    <a:pt x="116" y="110"/>
                  </a:lnTo>
                  <a:lnTo>
                    <a:pt x="118" y="104"/>
                  </a:lnTo>
                  <a:lnTo>
                    <a:pt x="120" y="98"/>
                  </a:lnTo>
                  <a:lnTo>
                    <a:pt x="120" y="98"/>
                  </a:lnTo>
                  <a:lnTo>
                    <a:pt x="124" y="96"/>
                  </a:lnTo>
                  <a:lnTo>
                    <a:pt x="130" y="96"/>
                  </a:lnTo>
                  <a:lnTo>
                    <a:pt x="130" y="96"/>
                  </a:lnTo>
                  <a:lnTo>
                    <a:pt x="134" y="96"/>
                  </a:lnTo>
                  <a:lnTo>
                    <a:pt x="134" y="96"/>
                  </a:lnTo>
                  <a:lnTo>
                    <a:pt x="136" y="96"/>
                  </a:lnTo>
                  <a:lnTo>
                    <a:pt x="136" y="96"/>
                  </a:lnTo>
                  <a:lnTo>
                    <a:pt x="138" y="96"/>
                  </a:lnTo>
                  <a:lnTo>
                    <a:pt x="138" y="96"/>
                  </a:lnTo>
                  <a:lnTo>
                    <a:pt x="140" y="88"/>
                  </a:lnTo>
                  <a:lnTo>
                    <a:pt x="138" y="80"/>
                  </a:lnTo>
                  <a:lnTo>
                    <a:pt x="138" y="80"/>
                  </a:lnTo>
                  <a:lnTo>
                    <a:pt x="136" y="76"/>
                  </a:lnTo>
                  <a:lnTo>
                    <a:pt x="132" y="74"/>
                  </a:lnTo>
                  <a:lnTo>
                    <a:pt x="126" y="70"/>
                  </a:lnTo>
                  <a:lnTo>
                    <a:pt x="126" y="70"/>
                  </a:lnTo>
                  <a:lnTo>
                    <a:pt x="120" y="64"/>
                  </a:lnTo>
                  <a:lnTo>
                    <a:pt x="118" y="56"/>
                  </a:lnTo>
                  <a:lnTo>
                    <a:pt x="120" y="48"/>
                  </a:lnTo>
                  <a:lnTo>
                    <a:pt x="122" y="44"/>
                  </a:lnTo>
                  <a:lnTo>
                    <a:pt x="126" y="42"/>
                  </a:lnTo>
                  <a:lnTo>
                    <a:pt x="126" y="42"/>
                  </a:lnTo>
                  <a:lnTo>
                    <a:pt x="130" y="42"/>
                  </a:lnTo>
                  <a:lnTo>
                    <a:pt x="130" y="42"/>
                  </a:lnTo>
                  <a:lnTo>
                    <a:pt x="132" y="42"/>
                  </a:lnTo>
                  <a:lnTo>
                    <a:pt x="132" y="42"/>
                  </a:lnTo>
                  <a:lnTo>
                    <a:pt x="134" y="40"/>
                  </a:lnTo>
                  <a:lnTo>
                    <a:pt x="134" y="40"/>
                  </a:lnTo>
                  <a:lnTo>
                    <a:pt x="138" y="36"/>
                  </a:lnTo>
                  <a:lnTo>
                    <a:pt x="138" y="32"/>
                  </a:lnTo>
                  <a:lnTo>
                    <a:pt x="138" y="32"/>
                  </a:lnTo>
                  <a:lnTo>
                    <a:pt x="146" y="28"/>
                  </a:lnTo>
                  <a:lnTo>
                    <a:pt x="148" y="26"/>
                  </a:lnTo>
                  <a:lnTo>
                    <a:pt x="150" y="22"/>
                  </a:lnTo>
                  <a:lnTo>
                    <a:pt x="150" y="22"/>
                  </a:lnTo>
                  <a:lnTo>
                    <a:pt x="150" y="20"/>
                  </a:lnTo>
                  <a:lnTo>
                    <a:pt x="148" y="18"/>
                  </a:lnTo>
                  <a:lnTo>
                    <a:pt x="144" y="16"/>
                  </a:lnTo>
                  <a:lnTo>
                    <a:pt x="138" y="16"/>
                  </a:lnTo>
                  <a:lnTo>
                    <a:pt x="134" y="14"/>
                  </a:lnTo>
                  <a:lnTo>
                    <a:pt x="134" y="14"/>
                  </a:lnTo>
                  <a:lnTo>
                    <a:pt x="132" y="12"/>
                  </a:lnTo>
                  <a:lnTo>
                    <a:pt x="132" y="8"/>
                  </a:lnTo>
                  <a:lnTo>
                    <a:pt x="132" y="4"/>
                  </a:lnTo>
                  <a:lnTo>
                    <a:pt x="130" y="2"/>
                  </a:lnTo>
                  <a:lnTo>
                    <a:pt x="130" y="2"/>
                  </a:lnTo>
                  <a:lnTo>
                    <a:pt x="12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04" name="Freeform 102"/>
            <p:cNvSpPr>
              <a:spLocks/>
            </p:cNvSpPr>
            <p:nvPr/>
          </p:nvSpPr>
          <p:spPr bwMode="auto">
            <a:xfrm>
              <a:off x="2404" y="2486"/>
              <a:ext cx="64" cy="26"/>
            </a:xfrm>
            <a:custGeom>
              <a:avLst/>
              <a:gdLst>
                <a:gd name="T0" fmla="*/ 64 w 64"/>
                <a:gd name="T1" fmla="*/ 0 h 26"/>
                <a:gd name="T2" fmla="*/ 64 w 64"/>
                <a:gd name="T3" fmla="*/ 0 h 26"/>
                <a:gd name="T4" fmla="*/ 56 w 64"/>
                <a:gd name="T5" fmla="*/ 2 h 26"/>
                <a:gd name="T6" fmla="*/ 50 w 64"/>
                <a:gd name="T7" fmla="*/ 2 h 26"/>
                <a:gd name="T8" fmla="*/ 50 w 64"/>
                <a:gd name="T9" fmla="*/ 2 h 26"/>
                <a:gd name="T10" fmla="*/ 30 w 64"/>
                <a:gd name="T11" fmla="*/ 0 h 26"/>
                <a:gd name="T12" fmla="*/ 30 w 64"/>
                <a:gd name="T13" fmla="*/ 0 h 26"/>
                <a:gd name="T14" fmla="*/ 24 w 64"/>
                <a:gd name="T15" fmla="*/ 0 h 26"/>
                <a:gd name="T16" fmla="*/ 24 w 64"/>
                <a:gd name="T17" fmla="*/ 0 h 26"/>
                <a:gd name="T18" fmla="*/ 14 w 64"/>
                <a:gd name="T19" fmla="*/ 0 h 26"/>
                <a:gd name="T20" fmla="*/ 14 w 64"/>
                <a:gd name="T21" fmla="*/ 0 h 26"/>
                <a:gd name="T22" fmla="*/ 8 w 64"/>
                <a:gd name="T23" fmla="*/ 6 h 26"/>
                <a:gd name="T24" fmla="*/ 2 w 64"/>
                <a:gd name="T25" fmla="*/ 12 h 26"/>
                <a:gd name="T26" fmla="*/ 0 w 64"/>
                <a:gd name="T27" fmla="*/ 20 h 26"/>
                <a:gd name="T28" fmla="*/ 0 w 64"/>
                <a:gd name="T29" fmla="*/ 24 h 26"/>
                <a:gd name="T30" fmla="*/ 2 w 64"/>
                <a:gd name="T31" fmla="*/ 26 h 26"/>
                <a:gd name="T32" fmla="*/ 2 w 64"/>
                <a:gd name="T33" fmla="*/ 26 h 26"/>
                <a:gd name="T34" fmla="*/ 4 w 64"/>
                <a:gd name="T35" fmla="*/ 26 h 26"/>
                <a:gd name="T36" fmla="*/ 4 w 64"/>
                <a:gd name="T37" fmla="*/ 26 h 26"/>
                <a:gd name="T38" fmla="*/ 12 w 64"/>
                <a:gd name="T39" fmla="*/ 24 h 26"/>
                <a:gd name="T40" fmla="*/ 18 w 64"/>
                <a:gd name="T41" fmla="*/ 22 h 26"/>
                <a:gd name="T42" fmla="*/ 18 w 64"/>
                <a:gd name="T43" fmla="*/ 22 h 26"/>
                <a:gd name="T44" fmla="*/ 38 w 64"/>
                <a:gd name="T45" fmla="*/ 22 h 26"/>
                <a:gd name="T46" fmla="*/ 38 w 64"/>
                <a:gd name="T47" fmla="*/ 22 h 26"/>
                <a:gd name="T48" fmla="*/ 46 w 64"/>
                <a:gd name="T49" fmla="*/ 20 h 26"/>
                <a:gd name="T50" fmla="*/ 56 w 64"/>
                <a:gd name="T51" fmla="*/ 16 h 26"/>
                <a:gd name="T52" fmla="*/ 60 w 64"/>
                <a:gd name="T53" fmla="*/ 12 h 26"/>
                <a:gd name="T54" fmla="*/ 64 w 64"/>
                <a:gd name="T55" fmla="*/ 8 h 26"/>
                <a:gd name="T56" fmla="*/ 64 w 64"/>
                <a:gd name="T57" fmla="*/ 4 h 26"/>
                <a:gd name="T58" fmla="*/ 64 w 64"/>
                <a:gd name="T59"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4" h="26">
                  <a:moveTo>
                    <a:pt x="64" y="0"/>
                  </a:moveTo>
                  <a:lnTo>
                    <a:pt x="64" y="0"/>
                  </a:lnTo>
                  <a:lnTo>
                    <a:pt x="56" y="2"/>
                  </a:lnTo>
                  <a:lnTo>
                    <a:pt x="50" y="2"/>
                  </a:lnTo>
                  <a:lnTo>
                    <a:pt x="50" y="2"/>
                  </a:lnTo>
                  <a:lnTo>
                    <a:pt x="30" y="0"/>
                  </a:lnTo>
                  <a:lnTo>
                    <a:pt x="30" y="0"/>
                  </a:lnTo>
                  <a:lnTo>
                    <a:pt x="24" y="0"/>
                  </a:lnTo>
                  <a:lnTo>
                    <a:pt x="24" y="0"/>
                  </a:lnTo>
                  <a:lnTo>
                    <a:pt x="14" y="0"/>
                  </a:lnTo>
                  <a:lnTo>
                    <a:pt x="14" y="0"/>
                  </a:lnTo>
                  <a:lnTo>
                    <a:pt x="8" y="6"/>
                  </a:lnTo>
                  <a:lnTo>
                    <a:pt x="2" y="12"/>
                  </a:lnTo>
                  <a:lnTo>
                    <a:pt x="0" y="20"/>
                  </a:lnTo>
                  <a:lnTo>
                    <a:pt x="0" y="24"/>
                  </a:lnTo>
                  <a:lnTo>
                    <a:pt x="2" y="26"/>
                  </a:lnTo>
                  <a:lnTo>
                    <a:pt x="2" y="26"/>
                  </a:lnTo>
                  <a:lnTo>
                    <a:pt x="4" y="26"/>
                  </a:lnTo>
                  <a:lnTo>
                    <a:pt x="4" y="26"/>
                  </a:lnTo>
                  <a:lnTo>
                    <a:pt x="12" y="24"/>
                  </a:lnTo>
                  <a:lnTo>
                    <a:pt x="18" y="22"/>
                  </a:lnTo>
                  <a:lnTo>
                    <a:pt x="18" y="22"/>
                  </a:lnTo>
                  <a:lnTo>
                    <a:pt x="38" y="22"/>
                  </a:lnTo>
                  <a:lnTo>
                    <a:pt x="38" y="22"/>
                  </a:lnTo>
                  <a:lnTo>
                    <a:pt x="46" y="20"/>
                  </a:lnTo>
                  <a:lnTo>
                    <a:pt x="56" y="16"/>
                  </a:lnTo>
                  <a:lnTo>
                    <a:pt x="60" y="12"/>
                  </a:lnTo>
                  <a:lnTo>
                    <a:pt x="64" y="8"/>
                  </a:lnTo>
                  <a:lnTo>
                    <a:pt x="64" y="4"/>
                  </a:lnTo>
                  <a:lnTo>
                    <a:pt x="64"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05" name="Freeform 103"/>
            <p:cNvSpPr>
              <a:spLocks/>
            </p:cNvSpPr>
            <p:nvPr/>
          </p:nvSpPr>
          <p:spPr bwMode="auto">
            <a:xfrm>
              <a:off x="2404" y="2486"/>
              <a:ext cx="64" cy="26"/>
            </a:xfrm>
            <a:custGeom>
              <a:avLst/>
              <a:gdLst>
                <a:gd name="T0" fmla="*/ 64 w 64"/>
                <a:gd name="T1" fmla="*/ 0 h 26"/>
                <a:gd name="T2" fmla="*/ 64 w 64"/>
                <a:gd name="T3" fmla="*/ 0 h 26"/>
                <a:gd name="T4" fmla="*/ 56 w 64"/>
                <a:gd name="T5" fmla="*/ 2 h 26"/>
                <a:gd name="T6" fmla="*/ 50 w 64"/>
                <a:gd name="T7" fmla="*/ 2 h 26"/>
                <a:gd name="T8" fmla="*/ 50 w 64"/>
                <a:gd name="T9" fmla="*/ 2 h 26"/>
                <a:gd name="T10" fmla="*/ 30 w 64"/>
                <a:gd name="T11" fmla="*/ 0 h 26"/>
                <a:gd name="T12" fmla="*/ 30 w 64"/>
                <a:gd name="T13" fmla="*/ 0 h 26"/>
                <a:gd name="T14" fmla="*/ 24 w 64"/>
                <a:gd name="T15" fmla="*/ 0 h 26"/>
                <a:gd name="T16" fmla="*/ 24 w 64"/>
                <a:gd name="T17" fmla="*/ 0 h 26"/>
                <a:gd name="T18" fmla="*/ 14 w 64"/>
                <a:gd name="T19" fmla="*/ 0 h 26"/>
                <a:gd name="T20" fmla="*/ 14 w 64"/>
                <a:gd name="T21" fmla="*/ 0 h 26"/>
                <a:gd name="T22" fmla="*/ 8 w 64"/>
                <a:gd name="T23" fmla="*/ 6 h 26"/>
                <a:gd name="T24" fmla="*/ 2 w 64"/>
                <a:gd name="T25" fmla="*/ 12 h 26"/>
                <a:gd name="T26" fmla="*/ 0 w 64"/>
                <a:gd name="T27" fmla="*/ 20 h 26"/>
                <a:gd name="T28" fmla="*/ 0 w 64"/>
                <a:gd name="T29" fmla="*/ 24 h 26"/>
                <a:gd name="T30" fmla="*/ 2 w 64"/>
                <a:gd name="T31" fmla="*/ 26 h 26"/>
                <a:gd name="T32" fmla="*/ 2 w 64"/>
                <a:gd name="T33" fmla="*/ 26 h 26"/>
                <a:gd name="T34" fmla="*/ 4 w 64"/>
                <a:gd name="T35" fmla="*/ 26 h 26"/>
                <a:gd name="T36" fmla="*/ 4 w 64"/>
                <a:gd name="T37" fmla="*/ 26 h 26"/>
                <a:gd name="T38" fmla="*/ 12 w 64"/>
                <a:gd name="T39" fmla="*/ 24 h 26"/>
                <a:gd name="T40" fmla="*/ 18 w 64"/>
                <a:gd name="T41" fmla="*/ 22 h 26"/>
                <a:gd name="T42" fmla="*/ 18 w 64"/>
                <a:gd name="T43" fmla="*/ 22 h 26"/>
                <a:gd name="T44" fmla="*/ 38 w 64"/>
                <a:gd name="T45" fmla="*/ 22 h 26"/>
                <a:gd name="T46" fmla="*/ 38 w 64"/>
                <a:gd name="T47" fmla="*/ 22 h 26"/>
                <a:gd name="T48" fmla="*/ 46 w 64"/>
                <a:gd name="T49" fmla="*/ 20 h 26"/>
                <a:gd name="T50" fmla="*/ 56 w 64"/>
                <a:gd name="T51" fmla="*/ 16 h 26"/>
                <a:gd name="T52" fmla="*/ 60 w 64"/>
                <a:gd name="T53" fmla="*/ 12 h 26"/>
                <a:gd name="T54" fmla="*/ 64 w 64"/>
                <a:gd name="T55" fmla="*/ 8 h 26"/>
                <a:gd name="T56" fmla="*/ 64 w 64"/>
                <a:gd name="T57" fmla="*/ 4 h 26"/>
                <a:gd name="T58" fmla="*/ 64 w 64"/>
                <a:gd name="T59"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4" h="26">
                  <a:moveTo>
                    <a:pt x="64" y="0"/>
                  </a:moveTo>
                  <a:lnTo>
                    <a:pt x="64" y="0"/>
                  </a:lnTo>
                  <a:lnTo>
                    <a:pt x="56" y="2"/>
                  </a:lnTo>
                  <a:lnTo>
                    <a:pt x="50" y="2"/>
                  </a:lnTo>
                  <a:lnTo>
                    <a:pt x="50" y="2"/>
                  </a:lnTo>
                  <a:lnTo>
                    <a:pt x="30" y="0"/>
                  </a:lnTo>
                  <a:lnTo>
                    <a:pt x="30" y="0"/>
                  </a:lnTo>
                  <a:lnTo>
                    <a:pt x="24" y="0"/>
                  </a:lnTo>
                  <a:lnTo>
                    <a:pt x="24" y="0"/>
                  </a:lnTo>
                  <a:lnTo>
                    <a:pt x="14" y="0"/>
                  </a:lnTo>
                  <a:lnTo>
                    <a:pt x="14" y="0"/>
                  </a:lnTo>
                  <a:lnTo>
                    <a:pt x="8" y="6"/>
                  </a:lnTo>
                  <a:lnTo>
                    <a:pt x="2" y="12"/>
                  </a:lnTo>
                  <a:lnTo>
                    <a:pt x="0" y="20"/>
                  </a:lnTo>
                  <a:lnTo>
                    <a:pt x="0" y="24"/>
                  </a:lnTo>
                  <a:lnTo>
                    <a:pt x="2" y="26"/>
                  </a:lnTo>
                  <a:lnTo>
                    <a:pt x="2" y="26"/>
                  </a:lnTo>
                  <a:lnTo>
                    <a:pt x="4" y="26"/>
                  </a:lnTo>
                  <a:lnTo>
                    <a:pt x="4" y="26"/>
                  </a:lnTo>
                  <a:lnTo>
                    <a:pt x="12" y="24"/>
                  </a:lnTo>
                  <a:lnTo>
                    <a:pt x="18" y="22"/>
                  </a:lnTo>
                  <a:lnTo>
                    <a:pt x="18" y="22"/>
                  </a:lnTo>
                  <a:lnTo>
                    <a:pt x="38" y="22"/>
                  </a:lnTo>
                  <a:lnTo>
                    <a:pt x="38" y="22"/>
                  </a:lnTo>
                  <a:lnTo>
                    <a:pt x="46" y="20"/>
                  </a:lnTo>
                  <a:lnTo>
                    <a:pt x="56" y="16"/>
                  </a:lnTo>
                  <a:lnTo>
                    <a:pt x="60" y="12"/>
                  </a:lnTo>
                  <a:lnTo>
                    <a:pt x="64" y="8"/>
                  </a:lnTo>
                  <a:lnTo>
                    <a:pt x="64" y="4"/>
                  </a:lnTo>
                  <a:lnTo>
                    <a:pt x="6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06" name="Freeform 104"/>
            <p:cNvSpPr>
              <a:spLocks/>
            </p:cNvSpPr>
            <p:nvPr/>
          </p:nvSpPr>
          <p:spPr bwMode="auto">
            <a:xfrm>
              <a:off x="2366" y="2512"/>
              <a:ext cx="62" cy="96"/>
            </a:xfrm>
            <a:custGeom>
              <a:avLst/>
              <a:gdLst>
                <a:gd name="T0" fmla="*/ 26 w 62"/>
                <a:gd name="T1" fmla="*/ 0 h 96"/>
                <a:gd name="T2" fmla="*/ 24 w 62"/>
                <a:gd name="T3" fmla="*/ 0 h 96"/>
                <a:gd name="T4" fmla="*/ 18 w 62"/>
                <a:gd name="T5" fmla="*/ 6 h 96"/>
                <a:gd name="T6" fmla="*/ 16 w 62"/>
                <a:gd name="T7" fmla="*/ 12 h 96"/>
                <a:gd name="T8" fmla="*/ 2 w 62"/>
                <a:gd name="T9" fmla="*/ 34 h 96"/>
                <a:gd name="T10" fmla="*/ 0 w 62"/>
                <a:gd name="T11" fmla="*/ 40 h 96"/>
                <a:gd name="T12" fmla="*/ 2 w 62"/>
                <a:gd name="T13" fmla="*/ 50 h 96"/>
                <a:gd name="T14" fmla="*/ 6 w 62"/>
                <a:gd name="T15" fmla="*/ 56 h 96"/>
                <a:gd name="T16" fmla="*/ 10 w 62"/>
                <a:gd name="T17" fmla="*/ 72 h 96"/>
                <a:gd name="T18" fmla="*/ 6 w 62"/>
                <a:gd name="T19" fmla="*/ 88 h 96"/>
                <a:gd name="T20" fmla="*/ 8 w 62"/>
                <a:gd name="T21" fmla="*/ 94 h 96"/>
                <a:gd name="T22" fmla="*/ 12 w 62"/>
                <a:gd name="T23" fmla="*/ 96 h 96"/>
                <a:gd name="T24" fmla="*/ 18 w 62"/>
                <a:gd name="T25" fmla="*/ 94 h 96"/>
                <a:gd name="T26" fmla="*/ 26 w 62"/>
                <a:gd name="T27" fmla="*/ 86 h 96"/>
                <a:gd name="T28" fmla="*/ 30 w 62"/>
                <a:gd name="T29" fmla="*/ 76 h 96"/>
                <a:gd name="T30" fmla="*/ 30 w 62"/>
                <a:gd name="T31" fmla="*/ 60 h 96"/>
                <a:gd name="T32" fmla="*/ 26 w 62"/>
                <a:gd name="T33" fmla="*/ 44 h 96"/>
                <a:gd name="T34" fmla="*/ 36 w 62"/>
                <a:gd name="T35" fmla="*/ 42 h 96"/>
                <a:gd name="T36" fmla="*/ 36 w 62"/>
                <a:gd name="T37" fmla="*/ 42 h 96"/>
                <a:gd name="T38" fmla="*/ 38 w 62"/>
                <a:gd name="T39" fmla="*/ 50 h 96"/>
                <a:gd name="T40" fmla="*/ 40 w 62"/>
                <a:gd name="T41" fmla="*/ 62 h 96"/>
                <a:gd name="T42" fmla="*/ 44 w 62"/>
                <a:gd name="T43" fmla="*/ 70 h 96"/>
                <a:gd name="T44" fmla="*/ 50 w 62"/>
                <a:gd name="T45" fmla="*/ 72 h 96"/>
                <a:gd name="T46" fmla="*/ 56 w 62"/>
                <a:gd name="T47" fmla="*/ 72 h 96"/>
                <a:gd name="T48" fmla="*/ 60 w 62"/>
                <a:gd name="T49" fmla="*/ 68 h 96"/>
                <a:gd name="T50" fmla="*/ 60 w 62"/>
                <a:gd name="T51" fmla="*/ 58 h 96"/>
                <a:gd name="T52" fmla="*/ 56 w 62"/>
                <a:gd name="T53" fmla="*/ 50 h 96"/>
                <a:gd name="T54" fmla="*/ 48 w 62"/>
                <a:gd name="T55" fmla="*/ 36 h 96"/>
                <a:gd name="T56" fmla="*/ 48 w 62"/>
                <a:gd name="T57" fmla="*/ 30 h 96"/>
                <a:gd name="T58" fmla="*/ 54 w 62"/>
                <a:gd name="T59" fmla="*/ 22 h 96"/>
                <a:gd name="T60" fmla="*/ 60 w 62"/>
                <a:gd name="T61" fmla="*/ 18 h 96"/>
                <a:gd name="T62" fmla="*/ 60 w 62"/>
                <a:gd name="T63" fmla="*/ 12 h 96"/>
                <a:gd name="T64" fmla="*/ 54 w 62"/>
                <a:gd name="T65" fmla="*/ 10 h 96"/>
                <a:gd name="T66" fmla="*/ 48 w 62"/>
                <a:gd name="T67" fmla="*/ 12 h 96"/>
                <a:gd name="T68" fmla="*/ 44 w 62"/>
                <a:gd name="T69" fmla="*/ 14 h 96"/>
                <a:gd name="T70" fmla="*/ 38 w 62"/>
                <a:gd name="T71" fmla="*/ 18 h 96"/>
                <a:gd name="T72" fmla="*/ 36 w 62"/>
                <a:gd name="T73" fmla="*/ 18 h 96"/>
                <a:gd name="T74" fmla="*/ 32 w 62"/>
                <a:gd name="T75" fmla="*/ 14 h 96"/>
                <a:gd name="T76" fmla="*/ 30 w 62"/>
                <a:gd name="T77" fmla="*/ 2 h 96"/>
                <a:gd name="T78" fmla="*/ 28 w 62"/>
                <a:gd name="T79"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2" h="96">
                  <a:moveTo>
                    <a:pt x="26" y="0"/>
                  </a:moveTo>
                  <a:lnTo>
                    <a:pt x="26" y="0"/>
                  </a:lnTo>
                  <a:lnTo>
                    <a:pt x="24" y="0"/>
                  </a:lnTo>
                  <a:lnTo>
                    <a:pt x="24" y="0"/>
                  </a:lnTo>
                  <a:lnTo>
                    <a:pt x="20" y="2"/>
                  </a:lnTo>
                  <a:lnTo>
                    <a:pt x="18" y="6"/>
                  </a:lnTo>
                  <a:lnTo>
                    <a:pt x="16" y="12"/>
                  </a:lnTo>
                  <a:lnTo>
                    <a:pt x="16" y="12"/>
                  </a:lnTo>
                  <a:lnTo>
                    <a:pt x="10" y="24"/>
                  </a:lnTo>
                  <a:lnTo>
                    <a:pt x="2" y="34"/>
                  </a:lnTo>
                  <a:lnTo>
                    <a:pt x="2" y="34"/>
                  </a:lnTo>
                  <a:lnTo>
                    <a:pt x="0" y="40"/>
                  </a:lnTo>
                  <a:lnTo>
                    <a:pt x="0" y="46"/>
                  </a:lnTo>
                  <a:lnTo>
                    <a:pt x="2" y="50"/>
                  </a:lnTo>
                  <a:lnTo>
                    <a:pt x="6" y="56"/>
                  </a:lnTo>
                  <a:lnTo>
                    <a:pt x="6" y="56"/>
                  </a:lnTo>
                  <a:lnTo>
                    <a:pt x="10" y="64"/>
                  </a:lnTo>
                  <a:lnTo>
                    <a:pt x="10" y="72"/>
                  </a:lnTo>
                  <a:lnTo>
                    <a:pt x="8" y="80"/>
                  </a:lnTo>
                  <a:lnTo>
                    <a:pt x="6" y="88"/>
                  </a:lnTo>
                  <a:lnTo>
                    <a:pt x="6" y="88"/>
                  </a:lnTo>
                  <a:lnTo>
                    <a:pt x="8" y="94"/>
                  </a:lnTo>
                  <a:lnTo>
                    <a:pt x="12" y="96"/>
                  </a:lnTo>
                  <a:lnTo>
                    <a:pt x="12" y="96"/>
                  </a:lnTo>
                  <a:lnTo>
                    <a:pt x="18" y="94"/>
                  </a:lnTo>
                  <a:lnTo>
                    <a:pt x="18" y="94"/>
                  </a:lnTo>
                  <a:lnTo>
                    <a:pt x="22" y="90"/>
                  </a:lnTo>
                  <a:lnTo>
                    <a:pt x="26" y="86"/>
                  </a:lnTo>
                  <a:lnTo>
                    <a:pt x="30" y="76"/>
                  </a:lnTo>
                  <a:lnTo>
                    <a:pt x="30" y="76"/>
                  </a:lnTo>
                  <a:lnTo>
                    <a:pt x="32" y="68"/>
                  </a:lnTo>
                  <a:lnTo>
                    <a:pt x="30" y="60"/>
                  </a:lnTo>
                  <a:lnTo>
                    <a:pt x="26" y="52"/>
                  </a:lnTo>
                  <a:lnTo>
                    <a:pt x="26" y="44"/>
                  </a:lnTo>
                  <a:lnTo>
                    <a:pt x="26" y="44"/>
                  </a:lnTo>
                  <a:lnTo>
                    <a:pt x="36" y="42"/>
                  </a:lnTo>
                  <a:lnTo>
                    <a:pt x="36" y="42"/>
                  </a:lnTo>
                  <a:lnTo>
                    <a:pt x="36" y="42"/>
                  </a:lnTo>
                  <a:lnTo>
                    <a:pt x="38" y="44"/>
                  </a:lnTo>
                  <a:lnTo>
                    <a:pt x="38" y="50"/>
                  </a:lnTo>
                  <a:lnTo>
                    <a:pt x="38" y="50"/>
                  </a:lnTo>
                  <a:lnTo>
                    <a:pt x="40" y="62"/>
                  </a:lnTo>
                  <a:lnTo>
                    <a:pt x="44" y="70"/>
                  </a:lnTo>
                  <a:lnTo>
                    <a:pt x="44" y="70"/>
                  </a:lnTo>
                  <a:lnTo>
                    <a:pt x="48" y="72"/>
                  </a:lnTo>
                  <a:lnTo>
                    <a:pt x="50" y="72"/>
                  </a:lnTo>
                  <a:lnTo>
                    <a:pt x="50" y="72"/>
                  </a:lnTo>
                  <a:lnTo>
                    <a:pt x="56" y="72"/>
                  </a:lnTo>
                  <a:lnTo>
                    <a:pt x="60" y="68"/>
                  </a:lnTo>
                  <a:lnTo>
                    <a:pt x="60" y="68"/>
                  </a:lnTo>
                  <a:lnTo>
                    <a:pt x="62" y="64"/>
                  </a:lnTo>
                  <a:lnTo>
                    <a:pt x="60" y="58"/>
                  </a:lnTo>
                  <a:lnTo>
                    <a:pt x="56" y="50"/>
                  </a:lnTo>
                  <a:lnTo>
                    <a:pt x="56" y="50"/>
                  </a:lnTo>
                  <a:lnTo>
                    <a:pt x="52" y="42"/>
                  </a:lnTo>
                  <a:lnTo>
                    <a:pt x="48" y="36"/>
                  </a:lnTo>
                  <a:lnTo>
                    <a:pt x="46" y="34"/>
                  </a:lnTo>
                  <a:lnTo>
                    <a:pt x="48" y="30"/>
                  </a:lnTo>
                  <a:lnTo>
                    <a:pt x="50" y="26"/>
                  </a:lnTo>
                  <a:lnTo>
                    <a:pt x="54" y="22"/>
                  </a:lnTo>
                  <a:lnTo>
                    <a:pt x="54" y="22"/>
                  </a:lnTo>
                  <a:lnTo>
                    <a:pt x="60" y="18"/>
                  </a:lnTo>
                  <a:lnTo>
                    <a:pt x="62" y="16"/>
                  </a:lnTo>
                  <a:lnTo>
                    <a:pt x="60" y="12"/>
                  </a:lnTo>
                  <a:lnTo>
                    <a:pt x="60" y="12"/>
                  </a:lnTo>
                  <a:lnTo>
                    <a:pt x="54" y="10"/>
                  </a:lnTo>
                  <a:lnTo>
                    <a:pt x="54" y="10"/>
                  </a:lnTo>
                  <a:lnTo>
                    <a:pt x="48" y="12"/>
                  </a:lnTo>
                  <a:lnTo>
                    <a:pt x="44" y="14"/>
                  </a:lnTo>
                  <a:lnTo>
                    <a:pt x="44" y="14"/>
                  </a:lnTo>
                  <a:lnTo>
                    <a:pt x="40" y="18"/>
                  </a:lnTo>
                  <a:lnTo>
                    <a:pt x="38" y="18"/>
                  </a:lnTo>
                  <a:lnTo>
                    <a:pt x="38" y="18"/>
                  </a:lnTo>
                  <a:lnTo>
                    <a:pt x="36" y="18"/>
                  </a:lnTo>
                  <a:lnTo>
                    <a:pt x="32" y="14"/>
                  </a:lnTo>
                  <a:lnTo>
                    <a:pt x="32" y="14"/>
                  </a:lnTo>
                  <a:lnTo>
                    <a:pt x="32" y="6"/>
                  </a:lnTo>
                  <a:lnTo>
                    <a:pt x="30" y="2"/>
                  </a:lnTo>
                  <a:lnTo>
                    <a:pt x="28" y="0"/>
                  </a:lnTo>
                  <a:lnTo>
                    <a:pt x="28" y="0"/>
                  </a:lnTo>
                  <a:lnTo>
                    <a:pt x="26"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07" name="Freeform 105"/>
            <p:cNvSpPr>
              <a:spLocks/>
            </p:cNvSpPr>
            <p:nvPr/>
          </p:nvSpPr>
          <p:spPr bwMode="auto">
            <a:xfrm>
              <a:off x="2366" y="2512"/>
              <a:ext cx="62" cy="96"/>
            </a:xfrm>
            <a:custGeom>
              <a:avLst/>
              <a:gdLst>
                <a:gd name="T0" fmla="*/ 26 w 62"/>
                <a:gd name="T1" fmla="*/ 0 h 96"/>
                <a:gd name="T2" fmla="*/ 24 w 62"/>
                <a:gd name="T3" fmla="*/ 0 h 96"/>
                <a:gd name="T4" fmla="*/ 18 w 62"/>
                <a:gd name="T5" fmla="*/ 6 h 96"/>
                <a:gd name="T6" fmla="*/ 16 w 62"/>
                <a:gd name="T7" fmla="*/ 12 h 96"/>
                <a:gd name="T8" fmla="*/ 2 w 62"/>
                <a:gd name="T9" fmla="*/ 34 h 96"/>
                <a:gd name="T10" fmla="*/ 0 w 62"/>
                <a:gd name="T11" fmla="*/ 40 h 96"/>
                <a:gd name="T12" fmla="*/ 2 w 62"/>
                <a:gd name="T13" fmla="*/ 50 h 96"/>
                <a:gd name="T14" fmla="*/ 6 w 62"/>
                <a:gd name="T15" fmla="*/ 56 h 96"/>
                <a:gd name="T16" fmla="*/ 10 w 62"/>
                <a:gd name="T17" fmla="*/ 72 h 96"/>
                <a:gd name="T18" fmla="*/ 6 w 62"/>
                <a:gd name="T19" fmla="*/ 88 h 96"/>
                <a:gd name="T20" fmla="*/ 8 w 62"/>
                <a:gd name="T21" fmla="*/ 94 h 96"/>
                <a:gd name="T22" fmla="*/ 12 w 62"/>
                <a:gd name="T23" fmla="*/ 96 h 96"/>
                <a:gd name="T24" fmla="*/ 18 w 62"/>
                <a:gd name="T25" fmla="*/ 94 h 96"/>
                <a:gd name="T26" fmla="*/ 26 w 62"/>
                <a:gd name="T27" fmla="*/ 86 h 96"/>
                <a:gd name="T28" fmla="*/ 30 w 62"/>
                <a:gd name="T29" fmla="*/ 76 h 96"/>
                <a:gd name="T30" fmla="*/ 30 w 62"/>
                <a:gd name="T31" fmla="*/ 60 h 96"/>
                <a:gd name="T32" fmla="*/ 26 w 62"/>
                <a:gd name="T33" fmla="*/ 44 h 96"/>
                <a:gd name="T34" fmla="*/ 36 w 62"/>
                <a:gd name="T35" fmla="*/ 42 h 96"/>
                <a:gd name="T36" fmla="*/ 36 w 62"/>
                <a:gd name="T37" fmla="*/ 42 h 96"/>
                <a:gd name="T38" fmla="*/ 38 w 62"/>
                <a:gd name="T39" fmla="*/ 50 h 96"/>
                <a:gd name="T40" fmla="*/ 40 w 62"/>
                <a:gd name="T41" fmla="*/ 62 h 96"/>
                <a:gd name="T42" fmla="*/ 44 w 62"/>
                <a:gd name="T43" fmla="*/ 70 h 96"/>
                <a:gd name="T44" fmla="*/ 50 w 62"/>
                <a:gd name="T45" fmla="*/ 72 h 96"/>
                <a:gd name="T46" fmla="*/ 56 w 62"/>
                <a:gd name="T47" fmla="*/ 72 h 96"/>
                <a:gd name="T48" fmla="*/ 60 w 62"/>
                <a:gd name="T49" fmla="*/ 68 h 96"/>
                <a:gd name="T50" fmla="*/ 60 w 62"/>
                <a:gd name="T51" fmla="*/ 58 h 96"/>
                <a:gd name="T52" fmla="*/ 56 w 62"/>
                <a:gd name="T53" fmla="*/ 50 h 96"/>
                <a:gd name="T54" fmla="*/ 48 w 62"/>
                <a:gd name="T55" fmla="*/ 36 h 96"/>
                <a:gd name="T56" fmla="*/ 48 w 62"/>
                <a:gd name="T57" fmla="*/ 30 h 96"/>
                <a:gd name="T58" fmla="*/ 54 w 62"/>
                <a:gd name="T59" fmla="*/ 22 h 96"/>
                <a:gd name="T60" fmla="*/ 60 w 62"/>
                <a:gd name="T61" fmla="*/ 18 h 96"/>
                <a:gd name="T62" fmla="*/ 60 w 62"/>
                <a:gd name="T63" fmla="*/ 12 h 96"/>
                <a:gd name="T64" fmla="*/ 54 w 62"/>
                <a:gd name="T65" fmla="*/ 10 h 96"/>
                <a:gd name="T66" fmla="*/ 48 w 62"/>
                <a:gd name="T67" fmla="*/ 12 h 96"/>
                <a:gd name="T68" fmla="*/ 44 w 62"/>
                <a:gd name="T69" fmla="*/ 14 h 96"/>
                <a:gd name="T70" fmla="*/ 38 w 62"/>
                <a:gd name="T71" fmla="*/ 18 h 96"/>
                <a:gd name="T72" fmla="*/ 36 w 62"/>
                <a:gd name="T73" fmla="*/ 18 h 96"/>
                <a:gd name="T74" fmla="*/ 32 w 62"/>
                <a:gd name="T75" fmla="*/ 14 h 96"/>
                <a:gd name="T76" fmla="*/ 30 w 62"/>
                <a:gd name="T77" fmla="*/ 2 h 96"/>
                <a:gd name="T78" fmla="*/ 28 w 62"/>
                <a:gd name="T79"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2" h="96">
                  <a:moveTo>
                    <a:pt x="26" y="0"/>
                  </a:moveTo>
                  <a:lnTo>
                    <a:pt x="26" y="0"/>
                  </a:lnTo>
                  <a:lnTo>
                    <a:pt x="24" y="0"/>
                  </a:lnTo>
                  <a:lnTo>
                    <a:pt x="24" y="0"/>
                  </a:lnTo>
                  <a:lnTo>
                    <a:pt x="20" y="2"/>
                  </a:lnTo>
                  <a:lnTo>
                    <a:pt x="18" y="6"/>
                  </a:lnTo>
                  <a:lnTo>
                    <a:pt x="16" y="12"/>
                  </a:lnTo>
                  <a:lnTo>
                    <a:pt x="16" y="12"/>
                  </a:lnTo>
                  <a:lnTo>
                    <a:pt x="10" y="24"/>
                  </a:lnTo>
                  <a:lnTo>
                    <a:pt x="2" y="34"/>
                  </a:lnTo>
                  <a:lnTo>
                    <a:pt x="2" y="34"/>
                  </a:lnTo>
                  <a:lnTo>
                    <a:pt x="0" y="40"/>
                  </a:lnTo>
                  <a:lnTo>
                    <a:pt x="0" y="46"/>
                  </a:lnTo>
                  <a:lnTo>
                    <a:pt x="2" y="50"/>
                  </a:lnTo>
                  <a:lnTo>
                    <a:pt x="6" y="56"/>
                  </a:lnTo>
                  <a:lnTo>
                    <a:pt x="6" y="56"/>
                  </a:lnTo>
                  <a:lnTo>
                    <a:pt x="10" y="64"/>
                  </a:lnTo>
                  <a:lnTo>
                    <a:pt x="10" y="72"/>
                  </a:lnTo>
                  <a:lnTo>
                    <a:pt x="8" y="80"/>
                  </a:lnTo>
                  <a:lnTo>
                    <a:pt x="6" y="88"/>
                  </a:lnTo>
                  <a:lnTo>
                    <a:pt x="6" y="88"/>
                  </a:lnTo>
                  <a:lnTo>
                    <a:pt x="8" y="94"/>
                  </a:lnTo>
                  <a:lnTo>
                    <a:pt x="12" y="96"/>
                  </a:lnTo>
                  <a:lnTo>
                    <a:pt x="12" y="96"/>
                  </a:lnTo>
                  <a:lnTo>
                    <a:pt x="18" y="94"/>
                  </a:lnTo>
                  <a:lnTo>
                    <a:pt x="18" y="94"/>
                  </a:lnTo>
                  <a:lnTo>
                    <a:pt x="22" y="90"/>
                  </a:lnTo>
                  <a:lnTo>
                    <a:pt x="26" y="86"/>
                  </a:lnTo>
                  <a:lnTo>
                    <a:pt x="30" y="76"/>
                  </a:lnTo>
                  <a:lnTo>
                    <a:pt x="30" y="76"/>
                  </a:lnTo>
                  <a:lnTo>
                    <a:pt x="32" y="68"/>
                  </a:lnTo>
                  <a:lnTo>
                    <a:pt x="30" y="60"/>
                  </a:lnTo>
                  <a:lnTo>
                    <a:pt x="26" y="52"/>
                  </a:lnTo>
                  <a:lnTo>
                    <a:pt x="26" y="44"/>
                  </a:lnTo>
                  <a:lnTo>
                    <a:pt x="26" y="44"/>
                  </a:lnTo>
                  <a:lnTo>
                    <a:pt x="36" y="42"/>
                  </a:lnTo>
                  <a:lnTo>
                    <a:pt x="36" y="42"/>
                  </a:lnTo>
                  <a:lnTo>
                    <a:pt x="36" y="42"/>
                  </a:lnTo>
                  <a:lnTo>
                    <a:pt x="38" y="44"/>
                  </a:lnTo>
                  <a:lnTo>
                    <a:pt x="38" y="50"/>
                  </a:lnTo>
                  <a:lnTo>
                    <a:pt x="38" y="50"/>
                  </a:lnTo>
                  <a:lnTo>
                    <a:pt x="40" y="62"/>
                  </a:lnTo>
                  <a:lnTo>
                    <a:pt x="44" y="70"/>
                  </a:lnTo>
                  <a:lnTo>
                    <a:pt x="44" y="70"/>
                  </a:lnTo>
                  <a:lnTo>
                    <a:pt x="48" y="72"/>
                  </a:lnTo>
                  <a:lnTo>
                    <a:pt x="50" y="72"/>
                  </a:lnTo>
                  <a:lnTo>
                    <a:pt x="50" y="72"/>
                  </a:lnTo>
                  <a:lnTo>
                    <a:pt x="56" y="72"/>
                  </a:lnTo>
                  <a:lnTo>
                    <a:pt x="60" y="68"/>
                  </a:lnTo>
                  <a:lnTo>
                    <a:pt x="60" y="68"/>
                  </a:lnTo>
                  <a:lnTo>
                    <a:pt x="62" y="64"/>
                  </a:lnTo>
                  <a:lnTo>
                    <a:pt x="60" y="58"/>
                  </a:lnTo>
                  <a:lnTo>
                    <a:pt x="56" y="50"/>
                  </a:lnTo>
                  <a:lnTo>
                    <a:pt x="56" y="50"/>
                  </a:lnTo>
                  <a:lnTo>
                    <a:pt x="52" y="42"/>
                  </a:lnTo>
                  <a:lnTo>
                    <a:pt x="48" y="36"/>
                  </a:lnTo>
                  <a:lnTo>
                    <a:pt x="46" y="34"/>
                  </a:lnTo>
                  <a:lnTo>
                    <a:pt x="48" y="30"/>
                  </a:lnTo>
                  <a:lnTo>
                    <a:pt x="50" y="26"/>
                  </a:lnTo>
                  <a:lnTo>
                    <a:pt x="54" y="22"/>
                  </a:lnTo>
                  <a:lnTo>
                    <a:pt x="54" y="22"/>
                  </a:lnTo>
                  <a:lnTo>
                    <a:pt x="60" y="18"/>
                  </a:lnTo>
                  <a:lnTo>
                    <a:pt x="62" y="16"/>
                  </a:lnTo>
                  <a:lnTo>
                    <a:pt x="60" y="12"/>
                  </a:lnTo>
                  <a:lnTo>
                    <a:pt x="60" y="12"/>
                  </a:lnTo>
                  <a:lnTo>
                    <a:pt x="54" y="10"/>
                  </a:lnTo>
                  <a:lnTo>
                    <a:pt x="54" y="10"/>
                  </a:lnTo>
                  <a:lnTo>
                    <a:pt x="48" y="12"/>
                  </a:lnTo>
                  <a:lnTo>
                    <a:pt x="44" y="14"/>
                  </a:lnTo>
                  <a:lnTo>
                    <a:pt x="44" y="14"/>
                  </a:lnTo>
                  <a:lnTo>
                    <a:pt x="40" y="18"/>
                  </a:lnTo>
                  <a:lnTo>
                    <a:pt x="38" y="18"/>
                  </a:lnTo>
                  <a:lnTo>
                    <a:pt x="38" y="18"/>
                  </a:lnTo>
                  <a:lnTo>
                    <a:pt x="36" y="18"/>
                  </a:lnTo>
                  <a:lnTo>
                    <a:pt x="32" y="14"/>
                  </a:lnTo>
                  <a:lnTo>
                    <a:pt x="32" y="14"/>
                  </a:lnTo>
                  <a:lnTo>
                    <a:pt x="32" y="6"/>
                  </a:lnTo>
                  <a:lnTo>
                    <a:pt x="30" y="2"/>
                  </a:lnTo>
                  <a:lnTo>
                    <a:pt x="28" y="0"/>
                  </a:lnTo>
                  <a:lnTo>
                    <a:pt x="28" y="0"/>
                  </a:lnTo>
                  <a:lnTo>
                    <a:pt x="2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08" name="Freeform 106"/>
            <p:cNvSpPr>
              <a:spLocks/>
            </p:cNvSpPr>
            <p:nvPr/>
          </p:nvSpPr>
          <p:spPr bwMode="auto">
            <a:xfrm>
              <a:off x="2186" y="2600"/>
              <a:ext cx="142" cy="50"/>
            </a:xfrm>
            <a:custGeom>
              <a:avLst/>
              <a:gdLst>
                <a:gd name="T0" fmla="*/ 8 w 142"/>
                <a:gd name="T1" fmla="*/ 0 h 50"/>
                <a:gd name="T2" fmla="*/ 8 w 142"/>
                <a:gd name="T3" fmla="*/ 0 h 50"/>
                <a:gd name="T4" fmla="*/ 6 w 142"/>
                <a:gd name="T5" fmla="*/ 0 h 50"/>
                <a:gd name="T6" fmla="*/ 6 w 142"/>
                <a:gd name="T7" fmla="*/ 0 h 50"/>
                <a:gd name="T8" fmla="*/ 0 w 142"/>
                <a:gd name="T9" fmla="*/ 4 h 50"/>
                <a:gd name="T10" fmla="*/ 0 w 142"/>
                <a:gd name="T11" fmla="*/ 8 h 50"/>
                <a:gd name="T12" fmla="*/ 2 w 142"/>
                <a:gd name="T13" fmla="*/ 12 h 50"/>
                <a:gd name="T14" fmla="*/ 6 w 142"/>
                <a:gd name="T15" fmla="*/ 18 h 50"/>
                <a:gd name="T16" fmla="*/ 16 w 142"/>
                <a:gd name="T17" fmla="*/ 26 h 50"/>
                <a:gd name="T18" fmla="*/ 24 w 142"/>
                <a:gd name="T19" fmla="*/ 32 h 50"/>
                <a:gd name="T20" fmla="*/ 24 w 142"/>
                <a:gd name="T21" fmla="*/ 32 h 50"/>
                <a:gd name="T22" fmla="*/ 32 w 142"/>
                <a:gd name="T23" fmla="*/ 36 h 50"/>
                <a:gd name="T24" fmla="*/ 42 w 142"/>
                <a:gd name="T25" fmla="*/ 38 h 50"/>
                <a:gd name="T26" fmla="*/ 62 w 142"/>
                <a:gd name="T27" fmla="*/ 40 h 50"/>
                <a:gd name="T28" fmla="*/ 62 w 142"/>
                <a:gd name="T29" fmla="*/ 40 h 50"/>
                <a:gd name="T30" fmla="*/ 100 w 142"/>
                <a:gd name="T31" fmla="*/ 46 h 50"/>
                <a:gd name="T32" fmla="*/ 100 w 142"/>
                <a:gd name="T33" fmla="*/ 46 h 50"/>
                <a:gd name="T34" fmla="*/ 112 w 142"/>
                <a:gd name="T35" fmla="*/ 48 h 50"/>
                <a:gd name="T36" fmla="*/ 126 w 142"/>
                <a:gd name="T37" fmla="*/ 50 h 50"/>
                <a:gd name="T38" fmla="*/ 126 w 142"/>
                <a:gd name="T39" fmla="*/ 50 h 50"/>
                <a:gd name="T40" fmla="*/ 134 w 142"/>
                <a:gd name="T41" fmla="*/ 50 h 50"/>
                <a:gd name="T42" fmla="*/ 142 w 142"/>
                <a:gd name="T43" fmla="*/ 46 h 50"/>
                <a:gd name="T44" fmla="*/ 142 w 142"/>
                <a:gd name="T45" fmla="*/ 46 h 50"/>
                <a:gd name="T46" fmla="*/ 140 w 142"/>
                <a:gd name="T47" fmla="*/ 44 h 50"/>
                <a:gd name="T48" fmla="*/ 142 w 142"/>
                <a:gd name="T49" fmla="*/ 44 h 50"/>
                <a:gd name="T50" fmla="*/ 142 w 142"/>
                <a:gd name="T51" fmla="*/ 44 h 50"/>
                <a:gd name="T52" fmla="*/ 124 w 142"/>
                <a:gd name="T53" fmla="*/ 38 h 50"/>
                <a:gd name="T54" fmla="*/ 116 w 142"/>
                <a:gd name="T55" fmla="*/ 36 h 50"/>
                <a:gd name="T56" fmla="*/ 110 w 142"/>
                <a:gd name="T57" fmla="*/ 32 h 50"/>
                <a:gd name="T58" fmla="*/ 110 w 142"/>
                <a:gd name="T59" fmla="*/ 32 h 50"/>
                <a:gd name="T60" fmla="*/ 104 w 142"/>
                <a:gd name="T61" fmla="*/ 26 h 50"/>
                <a:gd name="T62" fmla="*/ 100 w 142"/>
                <a:gd name="T63" fmla="*/ 20 h 50"/>
                <a:gd name="T64" fmla="*/ 100 w 142"/>
                <a:gd name="T65" fmla="*/ 20 h 50"/>
                <a:gd name="T66" fmla="*/ 92 w 142"/>
                <a:gd name="T67" fmla="*/ 14 h 50"/>
                <a:gd name="T68" fmla="*/ 82 w 142"/>
                <a:gd name="T69" fmla="*/ 12 h 50"/>
                <a:gd name="T70" fmla="*/ 82 w 142"/>
                <a:gd name="T71" fmla="*/ 12 h 50"/>
                <a:gd name="T72" fmla="*/ 78 w 142"/>
                <a:gd name="T73" fmla="*/ 10 h 50"/>
                <a:gd name="T74" fmla="*/ 78 w 142"/>
                <a:gd name="T75" fmla="*/ 10 h 50"/>
                <a:gd name="T76" fmla="*/ 72 w 142"/>
                <a:gd name="T77" fmla="*/ 12 h 50"/>
                <a:gd name="T78" fmla="*/ 68 w 142"/>
                <a:gd name="T79" fmla="*/ 16 h 50"/>
                <a:gd name="T80" fmla="*/ 68 w 142"/>
                <a:gd name="T81" fmla="*/ 16 h 50"/>
                <a:gd name="T82" fmla="*/ 60 w 142"/>
                <a:gd name="T83" fmla="*/ 20 h 50"/>
                <a:gd name="T84" fmla="*/ 52 w 142"/>
                <a:gd name="T85" fmla="*/ 22 h 50"/>
                <a:gd name="T86" fmla="*/ 52 w 142"/>
                <a:gd name="T87" fmla="*/ 22 h 50"/>
                <a:gd name="T88" fmla="*/ 48 w 142"/>
                <a:gd name="T89" fmla="*/ 20 h 50"/>
                <a:gd name="T90" fmla="*/ 48 w 142"/>
                <a:gd name="T91" fmla="*/ 20 h 50"/>
                <a:gd name="T92" fmla="*/ 44 w 142"/>
                <a:gd name="T93" fmla="*/ 18 h 50"/>
                <a:gd name="T94" fmla="*/ 42 w 142"/>
                <a:gd name="T95" fmla="*/ 16 h 50"/>
                <a:gd name="T96" fmla="*/ 38 w 142"/>
                <a:gd name="T97" fmla="*/ 12 h 50"/>
                <a:gd name="T98" fmla="*/ 38 w 142"/>
                <a:gd name="T99" fmla="*/ 12 h 50"/>
                <a:gd name="T100" fmla="*/ 32 w 142"/>
                <a:gd name="T101" fmla="*/ 8 h 50"/>
                <a:gd name="T102" fmla="*/ 24 w 142"/>
                <a:gd name="T103" fmla="*/ 4 h 50"/>
                <a:gd name="T104" fmla="*/ 24 w 142"/>
                <a:gd name="T105" fmla="*/ 4 h 50"/>
                <a:gd name="T106" fmla="*/ 16 w 142"/>
                <a:gd name="T107" fmla="*/ 2 h 50"/>
                <a:gd name="T108" fmla="*/ 8 w 142"/>
                <a:gd name="T109"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42" h="50">
                  <a:moveTo>
                    <a:pt x="8" y="0"/>
                  </a:moveTo>
                  <a:lnTo>
                    <a:pt x="8" y="0"/>
                  </a:lnTo>
                  <a:lnTo>
                    <a:pt x="6" y="0"/>
                  </a:lnTo>
                  <a:lnTo>
                    <a:pt x="6" y="0"/>
                  </a:lnTo>
                  <a:lnTo>
                    <a:pt x="0" y="4"/>
                  </a:lnTo>
                  <a:lnTo>
                    <a:pt x="0" y="8"/>
                  </a:lnTo>
                  <a:lnTo>
                    <a:pt x="2" y="12"/>
                  </a:lnTo>
                  <a:lnTo>
                    <a:pt x="6" y="18"/>
                  </a:lnTo>
                  <a:lnTo>
                    <a:pt x="16" y="26"/>
                  </a:lnTo>
                  <a:lnTo>
                    <a:pt x="24" y="32"/>
                  </a:lnTo>
                  <a:lnTo>
                    <a:pt x="24" y="32"/>
                  </a:lnTo>
                  <a:lnTo>
                    <a:pt x="32" y="36"/>
                  </a:lnTo>
                  <a:lnTo>
                    <a:pt x="42" y="38"/>
                  </a:lnTo>
                  <a:lnTo>
                    <a:pt x="62" y="40"/>
                  </a:lnTo>
                  <a:lnTo>
                    <a:pt x="62" y="40"/>
                  </a:lnTo>
                  <a:lnTo>
                    <a:pt x="100" y="46"/>
                  </a:lnTo>
                  <a:lnTo>
                    <a:pt x="100" y="46"/>
                  </a:lnTo>
                  <a:lnTo>
                    <a:pt x="112" y="48"/>
                  </a:lnTo>
                  <a:lnTo>
                    <a:pt x="126" y="50"/>
                  </a:lnTo>
                  <a:lnTo>
                    <a:pt x="126" y="50"/>
                  </a:lnTo>
                  <a:lnTo>
                    <a:pt x="134" y="50"/>
                  </a:lnTo>
                  <a:lnTo>
                    <a:pt x="142" y="46"/>
                  </a:lnTo>
                  <a:lnTo>
                    <a:pt x="142" y="46"/>
                  </a:lnTo>
                  <a:lnTo>
                    <a:pt x="140" y="44"/>
                  </a:lnTo>
                  <a:lnTo>
                    <a:pt x="142" y="44"/>
                  </a:lnTo>
                  <a:lnTo>
                    <a:pt x="142" y="44"/>
                  </a:lnTo>
                  <a:lnTo>
                    <a:pt x="124" y="38"/>
                  </a:lnTo>
                  <a:lnTo>
                    <a:pt x="116" y="36"/>
                  </a:lnTo>
                  <a:lnTo>
                    <a:pt x="110" y="32"/>
                  </a:lnTo>
                  <a:lnTo>
                    <a:pt x="110" y="32"/>
                  </a:lnTo>
                  <a:lnTo>
                    <a:pt x="104" y="26"/>
                  </a:lnTo>
                  <a:lnTo>
                    <a:pt x="100" y="20"/>
                  </a:lnTo>
                  <a:lnTo>
                    <a:pt x="100" y="20"/>
                  </a:lnTo>
                  <a:lnTo>
                    <a:pt x="92" y="14"/>
                  </a:lnTo>
                  <a:lnTo>
                    <a:pt x="82" y="12"/>
                  </a:lnTo>
                  <a:lnTo>
                    <a:pt x="82" y="12"/>
                  </a:lnTo>
                  <a:lnTo>
                    <a:pt x="78" y="10"/>
                  </a:lnTo>
                  <a:lnTo>
                    <a:pt x="78" y="10"/>
                  </a:lnTo>
                  <a:lnTo>
                    <a:pt x="72" y="12"/>
                  </a:lnTo>
                  <a:lnTo>
                    <a:pt x="68" y="16"/>
                  </a:lnTo>
                  <a:lnTo>
                    <a:pt x="68" y="16"/>
                  </a:lnTo>
                  <a:lnTo>
                    <a:pt x="60" y="20"/>
                  </a:lnTo>
                  <a:lnTo>
                    <a:pt x="52" y="22"/>
                  </a:lnTo>
                  <a:lnTo>
                    <a:pt x="52" y="22"/>
                  </a:lnTo>
                  <a:lnTo>
                    <a:pt x="48" y="20"/>
                  </a:lnTo>
                  <a:lnTo>
                    <a:pt x="48" y="20"/>
                  </a:lnTo>
                  <a:lnTo>
                    <a:pt x="44" y="18"/>
                  </a:lnTo>
                  <a:lnTo>
                    <a:pt x="42" y="16"/>
                  </a:lnTo>
                  <a:lnTo>
                    <a:pt x="38" y="12"/>
                  </a:lnTo>
                  <a:lnTo>
                    <a:pt x="38" y="12"/>
                  </a:lnTo>
                  <a:lnTo>
                    <a:pt x="32" y="8"/>
                  </a:lnTo>
                  <a:lnTo>
                    <a:pt x="24" y="4"/>
                  </a:lnTo>
                  <a:lnTo>
                    <a:pt x="24" y="4"/>
                  </a:lnTo>
                  <a:lnTo>
                    <a:pt x="16" y="2"/>
                  </a:lnTo>
                  <a:lnTo>
                    <a:pt x="8"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09" name="Freeform 107"/>
            <p:cNvSpPr>
              <a:spLocks/>
            </p:cNvSpPr>
            <p:nvPr/>
          </p:nvSpPr>
          <p:spPr bwMode="auto">
            <a:xfrm>
              <a:off x="2186" y="2600"/>
              <a:ext cx="142" cy="50"/>
            </a:xfrm>
            <a:custGeom>
              <a:avLst/>
              <a:gdLst>
                <a:gd name="T0" fmla="*/ 8 w 142"/>
                <a:gd name="T1" fmla="*/ 0 h 50"/>
                <a:gd name="T2" fmla="*/ 8 w 142"/>
                <a:gd name="T3" fmla="*/ 0 h 50"/>
                <a:gd name="T4" fmla="*/ 6 w 142"/>
                <a:gd name="T5" fmla="*/ 0 h 50"/>
                <a:gd name="T6" fmla="*/ 6 w 142"/>
                <a:gd name="T7" fmla="*/ 0 h 50"/>
                <a:gd name="T8" fmla="*/ 0 w 142"/>
                <a:gd name="T9" fmla="*/ 4 h 50"/>
                <a:gd name="T10" fmla="*/ 0 w 142"/>
                <a:gd name="T11" fmla="*/ 8 h 50"/>
                <a:gd name="T12" fmla="*/ 2 w 142"/>
                <a:gd name="T13" fmla="*/ 12 h 50"/>
                <a:gd name="T14" fmla="*/ 6 w 142"/>
                <a:gd name="T15" fmla="*/ 18 h 50"/>
                <a:gd name="T16" fmla="*/ 16 w 142"/>
                <a:gd name="T17" fmla="*/ 26 h 50"/>
                <a:gd name="T18" fmla="*/ 24 w 142"/>
                <a:gd name="T19" fmla="*/ 32 h 50"/>
                <a:gd name="T20" fmla="*/ 24 w 142"/>
                <a:gd name="T21" fmla="*/ 32 h 50"/>
                <a:gd name="T22" fmla="*/ 32 w 142"/>
                <a:gd name="T23" fmla="*/ 36 h 50"/>
                <a:gd name="T24" fmla="*/ 42 w 142"/>
                <a:gd name="T25" fmla="*/ 38 h 50"/>
                <a:gd name="T26" fmla="*/ 62 w 142"/>
                <a:gd name="T27" fmla="*/ 40 h 50"/>
                <a:gd name="T28" fmla="*/ 62 w 142"/>
                <a:gd name="T29" fmla="*/ 40 h 50"/>
                <a:gd name="T30" fmla="*/ 100 w 142"/>
                <a:gd name="T31" fmla="*/ 46 h 50"/>
                <a:gd name="T32" fmla="*/ 100 w 142"/>
                <a:gd name="T33" fmla="*/ 46 h 50"/>
                <a:gd name="T34" fmla="*/ 112 w 142"/>
                <a:gd name="T35" fmla="*/ 48 h 50"/>
                <a:gd name="T36" fmla="*/ 126 w 142"/>
                <a:gd name="T37" fmla="*/ 50 h 50"/>
                <a:gd name="T38" fmla="*/ 126 w 142"/>
                <a:gd name="T39" fmla="*/ 50 h 50"/>
                <a:gd name="T40" fmla="*/ 134 w 142"/>
                <a:gd name="T41" fmla="*/ 50 h 50"/>
                <a:gd name="T42" fmla="*/ 142 w 142"/>
                <a:gd name="T43" fmla="*/ 46 h 50"/>
                <a:gd name="T44" fmla="*/ 142 w 142"/>
                <a:gd name="T45" fmla="*/ 46 h 50"/>
                <a:gd name="T46" fmla="*/ 140 w 142"/>
                <a:gd name="T47" fmla="*/ 44 h 50"/>
                <a:gd name="T48" fmla="*/ 142 w 142"/>
                <a:gd name="T49" fmla="*/ 44 h 50"/>
                <a:gd name="T50" fmla="*/ 142 w 142"/>
                <a:gd name="T51" fmla="*/ 44 h 50"/>
                <a:gd name="T52" fmla="*/ 124 w 142"/>
                <a:gd name="T53" fmla="*/ 38 h 50"/>
                <a:gd name="T54" fmla="*/ 116 w 142"/>
                <a:gd name="T55" fmla="*/ 36 h 50"/>
                <a:gd name="T56" fmla="*/ 110 w 142"/>
                <a:gd name="T57" fmla="*/ 32 h 50"/>
                <a:gd name="T58" fmla="*/ 110 w 142"/>
                <a:gd name="T59" fmla="*/ 32 h 50"/>
                <a:gd name="T60" fmla="*/ 104 w 142"/>
                <a:gd name="T61" fmla="*/ 26 h 50"/>
                <a:gd name="T62" fmla="*/ 100 w 142"/>
                <a:gd name="T63" fmla="*/ 20 h 50"/>
                <a:gd name="T64" fmla="*/ 100 w 142"/>
                <a:gd name="T65" fmla="*/ 20 h 50"/>
                <a:gd name="T66" fmla="*/ 92 w 142"/>
                <a:gd name="T67" fmla="*/ 14 h 50"/>
                <a:gd name="T68" fmla="*/ 82 w 142"/>
                <a:gd name="T69" fmla="*/ 12 h 50"/>
                <a:gd name="T70" fmla="*/ 82 w 142"/>
                <a:gd name="T71" fmla="*/ 12 h 50"/>
                <a:gd name="T72" fmla="*/ 78 w 142"/>
                <a:gd name="T73" fmla="*/ 10 h 50"/>
                <a:gd name="T74" fmla="*/ 78 w 142"/>
                <a:gd name="T75" fmla="*/ 10 h 50"/>
                <a:gd name="T76" fmla="*/ 72 w 142"/>
                <a:gd name="T77" fmla="*/ 12 h 50"/>
                <a:gd name="T78" fmla="*/ 68 w 142"/>
                <a:gd name="T79" fmla="*/ 16 h 50"/>
                <a:gd name="T80" fmla="*/ 68 w 142"/>
                <a:gd name="T81" fmla="*/ 16 h 50"/>
                <a:gd name="T82" fmla="*/ 60 w 142"/>
                <a:gd name="T83" fmla="*/ 20 h 50"/>
                <a:gd name="T84" fmla="*/ 52 w 142"/>
                <a:gd name="T85" fmla="*/ 22 h 50"/>
                <a:gd name="T86" fmla="*/ 52 w 142"/>
                <a:gd name="T87" fmla="*/ 22 h 50"/>
                <a:gd name="T88" fmla="*/ 48 w 142"/>
                <a:gd name="T89" fmla="*/ 20 h 50"/>
                <a:gd name="T90" fmla="*/ 48 w 142"/>
                <a:gd name="T91" fmla="*/ 20 h 50"/>
                <a:gd name="T92" fmla="*/ 44 w 142"/>
                <a:gd name="T93" fmla="*/ 18 h 50"/>
                <a:gd name="T94" fmla="*/ 42 w 142"/>
                <a:gd name="T95" fmla="*/ 16 h 50"/>
                <a:gd name="T96" fmla="*/ 38 w 142"/>
                <a:gd name="T97" fmla="*/ 12 h 50"/>
                <a:gd name="T98" fmla="*/ 38 w 142"/>
                <a:gd name="T99" fmla="*/ 12 h 50"/>
                <a:gd name="T100" fmla="*/ 32 w 142"/>
                <a:gd name="T101" fmla="*/ 8 h 50"/>
                <a:gd name="T102" fmla="*/ 24 w 142"/>
                <a:gd name="T103" fmla="*/ 4 h 50"/>
                <a:gd name="T104" fmla="*/ 24 w 142"/>
                <a:gd name="T105" fmla="*/ 4 h 50"/>
                <a:gd name="T106" fmla="*/ 16 w 142"/>
                <a:gd name="T107" fmla="*/ 2 h 50"/>
                <a:gd name="T108" fmla="*/ 8 w 142"/>
                <a:gd name="T109"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42" h="50">
                  <a:moveTo>
                    <a:pt x="8" y="0"/>
                  </a:moveTo>
                  <a:lnTo>
                    <a:pt x="8" y="0"/>
                  </a:lnTo>
                  <a:lnTo>
                    <a:pt x="6" y="0"/>
                  </a:lnTo>
                  <a:lnTo>
                    <a:pt x="6" y="0"/>
                  </a:lnTo>
                  <a:lnTo>
                    <a:pt x="0" y="4"/>
                  </a:lnTo>
                  <a:lnTo>
                    <a:pt x="0" y="8"/>
                  </a:lnTo>
                  <a:lnTo>
                    <a:pt x="2" y="12"/>
                  </a:lnTo>
                  <a:lnTo>
                    <a:pt x="6" y="18"/>
                  </a:lnTo>
                  <a:lnTo>
                    <a:pt x="16" y="26"/>
                  </a:lnTo>
                  <a:lnTo>
                    <a:pt x="24" y="32"/>
                  </a:lnTo>
                  <a:lnTo>
                    <a:pt x="24" y="32"/>
                  </a:lnTo>
                  <a:lnTo>
                    <a:pt x="32" y="36"/>
                  </a:lnTo>
                  <a:lnTo>
                    <a:pt x="42" y="38"/>
                  </a:lnTo>
                  <a:lnTo>
                    <a:pt x="62" y="40"/>
                  </a:lnTo>
                  <a:lnTo>
                    <a:pt x="62" y="40"/>
                  </a:lnTo>
                  <a:lnTo>
                    <a:pt x="100" y="46"/>
                  </a:lnTo>
                  <a:lnTo>
                    <a:pt x="100" y="46"/>
                  </a:lnTo>
                  <a:lnTo>
                    <a:pt x="112" y="48"/>
                  </a:lnTo>
                  <a:lnTo>
                    <a:pt x="126" y="50"/>
                  </a:lnTo>
                  <a:lnTo>
                    <a:pt x="126" y="50"/>
                  </a:lnTo>
                  <a:lnTo>
                    <a:pt x="134" y="50"/>
                  </a:lnTo>
                  <a:lnTo>
                    <a:pt x="142" y="46"/>
                  </a:lnTo>
                  <a:lnTo>
                    <a:pt x="142" y="46"/>
                  </a:lnTo>
                  <a:lnTo>
                    <a:pt x="140" y="44"/>
                  </a:lnTo>
                  <a:lnTo>
                    <a:pt x="142" y="44"/>
                  </a:lnTo>
                  <a:lnTo>
                    <a:pt x="142" y="44"/>
                  </a:lnTo>
                  <a:lnTo>
                    <a:pt x="124" y="38"/>
                  </a:lnTo>
                  <a:lnTo>
                    <a:pt x="116" y="36"/>
                  </a:lnTo>
                  <a:lnTo>
                    <a:pt x="110" y="32"/>
                  </a:lnTo>
                  <a:lnTo>
                    <a:pt x="110" y="32"/>
                  </a:lnTo>
                  <a:lnTo>
                    <a:pt x="104" y="26"/>
                  </a:lnTo>
                  <a:lnTo>
                    <a:pt x="100" y="20"/>
                  </a:lnTo>
                  <a:lnTo>
                    <a:pt x="100" y="20"/>
                  </a:lnTo>
                  <a:lnTo>
                    <a:pt x="92" y="14"/>
                  </a:lnTo>
                  <a:lnTo>
                    <a:pt x="82" y="12"/>
                  </a:lnTo>
                  <a:lnTo>
                    <a:pt x="82" y="12"/>
                  </a:lnTo>
                  <a:lnTo>
                    <a:pt x="78" y="10"/>
                  </a:lnTo>
                  <a:lnTo>
                    <a:pt x="78" y="10"/>
                  </a:lnTo>
                  <a:lnTo>
                    <a:pt x="72" y="12"/>
                  </a:lnTo>
                  <a:lnTo>
                    <a:pt x="68" y="16"/>
                  </a:lnTo>
                  <a:lnTo>
                    <a:pt x="68" y="16"/>
                  </a:lnTo>
                  <a:lnTo>
                    <a:pt x="60" y="20"/>
                  </a:lnTo>
                  <a:lnTo>
                    <a:pt x="52" y="22"/>
                  </a:lnTo>
                  <a:lnTo>
                    <a:pt x="52" y="22"/>
                  </a:lnTo>
                  <a:lnTo>
                    <a:pt x="48" y="20"/>
                  </a:lnTo>
                  <a:lnTo>
                    <a:pt x="48" y="20"/>
                  </a:lnTo>
                  <a:lnTo>
                    <a:pt x="44" y="18"/>
                  </a:lnTo>
                  <a:lnTo>
                    <a:pt x="42" y="16"/>
                  </a:lnTo>
                  <a:lnTo>
                    <a:pt x="38" y="12"/>
                  </a:lnTo>
                  <a:lnTo>
                    <a:pt x="38" y="12"/>
                  </a:lnTo>
                  <a:lnTo>
                    <a:pt x="32" y="8"/>
                  </a:lnTo>
                  <a:lnTo>
                    <a:pt x="24" y="4"/>
                  </a:lnTo>
                  <a:lnTo>
                    <a:pt x="24" y="4"/>
                  </a:lnTo>
                  <a:lnTo>
                    <a:pt x="16" y="2"/>
                  </a:lnTo>
                  <a:lnTo>
                    <a:pt x="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10" name="Freeform 108"/>
            <p:cNvSpPr>
              <a:spLocks/>
            </p:cNvSpPr>
            <p:nvPr/>
          </p:nvSpPr>
          <p:spPr bwMode="auto">
            <a:xfrm>
              <a:off x="2374" y="2636"/>
              <a:ext cx="34" cy="14"/>
            </a:xfrm>
            <a:custGeom>
              <a:avLst/>
              <a:gdLst>
                <a:gd name="T0" fmla="*/ 26 w 34"/>
                <a:gd name="T1" fmla="*/ 0 h 14"/>
                <a:gd name="T2" fmla="*/ 26 w 34"/>
                <a:gd name="T3" fmla="*/ 0 h 14"/>
                <a:gd name="T4" fmla="*/ 22 w 34"/>
                <a:gd name="T5" fmla="*/ 0 h 14"/>
                <a:gd name="T6" fmla="*/ 22 w 34"/>
                <a:gd name="T7" fmla="*/ 0 h 14"/>
                <a:gd name="T8" fmla="*/ 8 w 34"/>
                <a:gd name="T9" fmla="*/ 4 h 14"/>
                <a:gd name="T10" fmla="*/ 2 w 34"/>
                <a:gd name="T11" fmla="*/ 8 h 14"/>
                <a:gd name="T12" fmla="*/ 0 w 34"/>
                <a:gd name="T13" fmla="*/ 10 h 14"/>
                <a:gd name="T14" fmla="*/ 2 w 34"/>
                <a:gd name="T15" fmla="*/ 12 h 14"/>
                <a:gd name="T16" fmla="*/ 2 w 34"/>
                <a:gd name="T17" fmla="*/ 12 h 14"/>
                <a:gd name="T18" fmla="*/ 8 w 34"/>
                <a:gd name="T19" fmla="*/ 14 h 14"/>
                <a:gd name="T20" fmla="*/ 8 w 34"/>
                <a:gd name="T21" fmla="*/ 14 h 14"/>
                <a:gd name="T22" fmla="*/ 22 w 34"/>
                <a:gd name="T23" fmla="*/ 12 h 14"/>
                <a:gd name="T24" fmla="*/ 22 w 34"/>
                <a:gd name="T25" fmla="*/ 12 h 14"/>
                <a:gd name="T26" fmla="*/ 28 w 34"/>
                <a:gd name="T27" fmla="*/ 12 h 14"/>
                <a:gd name="T28" fmla="*/ 30 w 34"/>
                <a:gd name="T29" fmla="*/ 10 h 14"/>
                <a:gd name="T30" fmla="*/ 34 w 34"/>
                <a:gd name="T31" fmla="*/ 6 h 14"/>
                <a:gd name="T32" fmla="*/ 34 w 34"/>
                <a:gd name="T33" fmla="*/ 4 h 14"/>
                <a:gd name="T34" fmla="*/ 32 w 34"/>
                <a:gd name="T35" fmla="*/ 2 h 14"/>
                <a:gd name="T36" fmla="*/ 30 w 34"/>
                <a:gd name="T37" fmla="*/ 0 h 14"/>
                <a:gd name="T38" fmla="*/ 26 w 34"/>
                <a:gd name="T3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4" h="14">
                  <a:moveTo>
                    <a:pt x="26" y="0"/>
                  </a:moveTo>
                  <a:lnTo>
                    <a:pt x="26" y="0"/>
                  </a:lnTo>
                  <a:lnTo>
                    <a:pt x="22" y="0"/>
                  </a:lnTo>
                  <a:lnTo>
                    <a:pt x="22" y="0"/>
                  </a:lnTo>
                  <a:lnTo>
                    <a:pt x="8" y="4"/>
                  </a:lnTo>
                  <a:lnTo>
                    <a:pt x="2" y="8"/>
                  </a:lnTo>
                  <a:lnTo>
                    <a:pt x="0" y="10"/>
                  </a:lnTo>
                  <a:lnTo>
                    <a:pt x="2" y="12"/>
                  </a:lnTo>
                  <a:lnTo>
                    <a:pt x="2" y="12"/>
                  </a:lnTo>
                  <a:lnTo>
                    <a:pt x="8" y="14"/>
                  </a:lnTo>
                  <a:lnTo>
                    <a:pt x="8" y="14"/>
                  </a:lnTo>
                  <a:lnTo>
                    <a:pt x="22" y="12"/>
                  </a:lnTo>
                  <a:lnTo>
                    <a:pt x="22" y="12"/>
                  </a:lnTo>
                  <a:lnTo>
                    <a:pt x="28" y="12"/>
                  </a:lnTo>
                  <a:lnTo>
                    <a:pt x="30" y="10"/>
                  </a:lnTo>
                  <a:lnTo>
                    <a:pt x="34" y="6"/>
                  </a:lnTo>
                  <a:lnTo>
                    <a:pt x="34" y="4"/>
                  </a:lnTo>
                  <a:lnTo>
                    <a:pt x="32" y="2"/>
                  </a:lnTo>
                  <a:lnTo>
                    <a:pt x="30" y="0"/>
                  </a:lnTo>
                  <a:lnTo>
                    <a:pt x="26"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11" name="Freeform 109"/>
            <p:cNvSpPr>
              <a:spLocks/>
            </p:cNvSpPr>
            <p:nvPr/>
          </p:nvSpPr>
          <p:spPr bwMode="auto">
            <a:xfrm>
              <a:off x="2374" y="2636"/>
              <a:ext cx="34" cy="14"/>
            </a:xfrm>
            <a:custGeom>
              <a:avLst/>
              <a:gdLst>
                <a:gd name="T0" fmla="*/ 26 w 34"/>
                <a:gd name="T1" fmla="*/ 0 h 14"/>
                <a:gd name="T2" fmla="*/ 26 w 34"/>
                <a:gd name="T3" fmla="*/ 0 h 14"/>
                <a:gd name="T4" fmla="*/ 22 w 34"/>
                <a:gd name="T5" fmla="*/ 0 h 14"/>
                <a:gd name="T6" fmla="*/ 22 w 34"/>
                <a:gd name="T7" fmla="*/ 0 h 14"/>
                <a:gd name="T8" fmla="*/ 8 w 34"/>
                <a:gd name="T9" fmla="*/ 4 h 14"/>
                <a:gd name="T10" fmla="*/ 2 w 34"/>
                <a:gd name="T11" fmla="*/ 8 h 14"/>
                <a:gd name="T12" fmla="*/ 0 w 34"/>
                <a:gd name="T13" fmla="*/ 10 h 14"/>
                <a:gd name="T14" fmla="*/ 2 w 34"/>
                <a:gd name="T15" fmla="*/ 12 h 14"/>
                <a:gd name="T16" fmla="*/ 2 w 34"/>
                <a:gd name="T17" fmla="*/ 12 h 14"/>
                <a:gd name="T18" fmla="*/ 8 w 34"/>
                <a:gd name="T19" fmla="*/ 14 h 14"/>
                <a:gd name="T20" fmla="*/ 8 w 34"/>
                <a:gd name="T21" fmla="*/ 14 h 14"/>
                <a:gd name="T22" fmla="*/ 22 w 34"/>
                <a:gd name="T23" fmla="*/ 12 h 14"/>
                <a:gd name="T24" fmla="*/ 22 w 34"/>
                <a:gd name="T25" fmla="*/ 12 h 14"/>
                <a:gd name="T26" fmla="*/ 28 w 34"/>
                <a:gd name="T27" fmla="*/ 12 h 14"/>
                <a:gd name="T28" fmla="*/ 30 w 34"/>
                <a:gd name="T29" fmla="*/ 10 h 14"/>
                <a:gd name="T30" fmla="*/ 34 w 34"/>
                <a:gd name="T31" fmla="*/ 6 h 14"/>
                <a:gd name="T32" fmla="*/ 34 w 34"/>
                <a:gd name="T33" fmla="*/ 4 h 14"/>
                <a:gd name="T34" fmla="*/ 32 w 34"/>
                <a:gd name="T35" fmla="*/ 2 h 14"/>
                <a:gd name="T36" fmla="*/ 30 w 34"/>
                <a:gd name="T37" fmla="*/ 0 h 14"/>
                <a:gd name="T38" fmla="*/ 26 w 34"/>
                <a:gd name="T3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4" h="14">
                  <a:moveTo>
                    <a:pt x="26" y="0"/>
                  </a:moveTo>
                  <a:lnTo>
                    <a:pt x="26" y="0"/>
                  </a:lnTo>
                  <a:lnTo>
                    <a:pt x="22" y="0"/>
                  </a:lnTo>
                  <a:lnTo>
                    <a:pt x="22" y="0"/>
                  </a:lnTo>
                  <a:lnTo>
                    <a:pt x="8" y="4"/>
                  </a:lnTo>
                  <a:lnTo>
                    <a:pt x="2" y="8"/>
                  </a:lnTo>
                  <a:lnTo>
                    <a:pt x="0" y="10"/>
                  </a:lnTo>
                  <a:lnTo>
                    <a:pt x="2" y="12"/>
                  </a:lnTo>
                  <a:lnTo>
                    <a:pt x="2" y="12"/>
                  </a:lnTo>
                  <a:lnTo>
                    <a:pt x="8" y="14"/>
                  </a:lnTo>
                  <a:lnTo>
                    <a:pt x="8" y="14"/>
                  </a:lnTo>
                  <a:lnTo>
                    <a:pt x="22" y="12"/>
                  </a:lnTo>
                  <a:lnTo>
                    <a:pt x="22" y="12"/>
                  </a:lnTo>
                  <a:lnTo>
                    <a:pt x="28" y="12"/>
                  </a:lnTo>
                  <a:lnTo>
                    <a:pt x="30" y="10"/>
                  </a:lnTo>
                  <a:lnTo>
                    <a:pt x="34" y="6"/>
                  </a:lnTo>
                  <a:lnTo>
                    <a:pt x="34" y="4"/>
                  </a:lnTo>
                  <a:lnTo>
                    <a:pt x="32" y="2"/>
                  </a:lnTo>
                  <a:lnTo>
                    <a:pt x="30" y="0"/>
                  </a:lnTo>
                  <a:lnTo>
                    <a:pt x="2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12" name="Freeform 110"/>
            <p:cNvSpPr>
              <a:spLocks/>
            </p:cNvSpPr>
            <p:nvPr/>
          </p:nvSpPr>
          <p:spPr bwMode="auto">
            <a:xfrm>
              <a:off x="2328" y="2634"/>
              <a:ext cx="44" cy="24"/>
            </a:xfrm>
            <a:custGeom>
              <a:avLst/>
              <a:gdLst>
                <a:gd name="T0" fmla="*/ 24 w 44"/>
                <a:gd name="T1" fmla="*/ 0 h 24"/>
                <a:gd name="T2" fmla="*/ 24 w 44"/>
                <a:gd name="T3" fmla="*/ 0 h 24"/>
                <a:gd name="T4" fmla="*/ 14 w 44"/>
                <a:gd name="T5" fmla="*/ 0 h 24"/>
                <a:gd name="T6" fmla="*/ 6 w 44"/>
                <a:gd name="T7" fmla="*/ 2 h 24"/>
                <a:gd name="T8" fmla="*/ 6 w 44"/>
                <a:gd name="T9" fmla="*/ 2 h 24"/>
                <a:gd name="T10" fmla="*/ 2 w 44"/>
                <a:gd name="T11" fmla="*/ 6 h 24"/>
                <a:gd name="T12" fmla="*/ 0 w 44"/>
                <a:gd name="T13" fmla="*/ 10 h 24"/>
                <a:gd name="T14" fmla="*/ 0 w 44"/>
                <a:gd name="T15" fmla="*/ 10 h 24"/>
                <a:gd name="T16" fmla="*/ 0 w 44"/>
                <a:gd name="T17" fmla="*/ 10 h 24"/>
                <a:gd name="T18" fmla="*/ 0 w 44"/>
                <a:gd name="T19" fmla="*/ 10 h 24"/>
                <a:gd name="T20" fmla="*/ 2 w 44"/>
                <a:gd name="T21" fmla="*/ 12 h 24"/>
                <a:gd name="T22" fmla="*/ 2 w 44"/>
                <a:gd name="T23" fmla="*/ 12 h 24"/>
                <a:gd name="T24" fmla="*/ 2 w 44"/>
                <a:gd name="T25" fmla="*/ 12 h 24"/>
                <a:gd name="T26" fmla="*/ 2 w 44"/>
                <a:gd name="T27" fmla="*/ 12 h 24"/>
                <a:gd name="T28" fmla="*/ 0 w 44"/>
                <a:gd name="T29" fmla="*/ 12 h 24"/>
                <a:gd name="T30" fmla="*/ 0 w 44"/>
                <a:gd name="T31" fmla="*/ 12 h 24"/>
                <a:gd name="T32" fmla="*/ 6 w 44"/>
                <a:gd name="T33" fmla="*/ 16 h 24"/>
                <a:gd name="T34" fmla="*/ 12 w 44"/>
                <a:gd name="T35" fmla="*/ 18 h 24"/>
                <a:gd name="T36" fmla="*/ 12 w 44"/>
                <a:gd name="T37" fmla="*/ 18 h 24"/>
                <a:gd name="T38" fmla="*/ 16 w 44"/>
                <a:gd name="T39" fmla="*/ 22 h 24"/>
                <a:gd name="T40" fmla="*/ 20 w 44"/>
                <a:gd name="T41" fmla="*/ 24 h 24"/>
                <a:gd name="T42" fmla="*/ 20 w 44"/>
                <a:gd name="T43" fmla="*/ 24 h 24"/>
                <a:gd name="T44" fmla="*/ 24 w 44"/>
                <a:gd name="T45" fmla="*/ 24 h 24"/>
                <a:gd name="T46" fmla="*/ 24 w 44"/>
                <a:gd name="T47" fmla="*/ 24 h 24"/>
                <a:gd name="T48" fmla="*/ 28 w 44"/>
                <a:gd name="T49" fmla="*/ 18 h 24"/>
                <a:gd name="T50" fmla="*/ 32 w 44"/>
                <a:gd name="T51" fmla="*/ 14 h 24"/>
                <a:gd name="T52" fmla="*/ 32 w 44"/>
                <a:gd name="T53" fmla="*/ 14 h 24"/>
                <a:gd name="T54" fmla="*/ 38 w 44"/>
                <a:gd name="T55" fmla="*/ 12 h 24"/>
                <a:gd name="T56" fmla="*/ 40 w 44"/>
                <a:gd name="T57" fmla="*/ 12 h 24"/>
                <a:gd name="T58" fmla="*/ 42 w 44"/>
                <a:gd name="T59" fmla="*/ 10 h 24"/>
                <a:gd name="T60" fmla="*/ 42 w 44"/>
                <a:gd name="T61" fmla="*/ 10 h 24"/>
                <a:gd name="T62" fmla="*/ 44 w 44"/>
                <a:gd name="T63" fmla="*/ 8 h 24"/>
                <a:gd name="T64" fmla="*/ 42 w 44"/>
                <a:gd name="T65" fmla="*/ 6 h 24"/>
                <a:gd name="T66" fmla="*/ 38 w 44"/>
                <a:gd name="T67" fmla="*/ 2 h 24"/>
                <a:gd name="T68" fmla="*/ 38 w 44"/>
                <a:gd name="T69" fmla="*/ 2 h 24"/>
                <a:gd name="T70" fmla="*/ 32 w 44"/>
                <a:gd name="T71" fmla="*/ 0 h 24"/>
                <a:gd name="T72" fmla="*/ 24 w 44"/>
                <a:gd name="T73"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4" h="24">
                  <a:moveTo>
                    <a:pt x="24" y="0"/>
                  </a:moveTo>
                  <a:lnTo>
                    <a:pt x="24" y="0"/>
                  </a:lnTo>
                  <a:lnTo>
                    <a:pt x="14" y="0"/>
                  </a:lnTo>
                  <a:lnTo>
                    <a:pt x="6" y="2"/>
                  </a:lnTo>
                  <a:lnTo>
                    <a:pt x="6" y="2"/>
                  </a:lnTo>
                  <a:lnTo>
                    <a:pt x="2" y="6"/>
                  </a:lnTo>
                  <a:lnTo>
                    <a:pt x="0" y="10"/>
                  </a:lnTo>
                  <a:lnTo>
                    <a:pt x="0" y="10"/>
                  </a:lnTo>
                  <a:lnTo>
                    <a:pt x="0" y="10"/>
                  </a:lnTo>
                  <a:lnTo>
                    <a:pt x="0" y="10"/>
                  </a:lnTo>
                  <a:lnTo>
                    <a:pt x="2" y="12"/>
                  </a:lnTo>
                  <a:lnTo>
                    <a:pt x="2" y="12"/>
                  </a:lnTo>
                  <a:lnTo>
                    <a:pt x="2" y="12"/>
                  </a:lnTo>
                  <a:lnTo>
                    <a:pt x="2" y="12"/>
                  </a:lnTo>
                  <a:lnTo>
                    <a:pt x="0" y="12"/>
                  </a:lnTo>
                  <a:lnTo>
                    <a:pt x="0" y="12"/>
                  </a:lnTo>
                  <a:lnTo>
                    <a:pt x="6" y="16"/>
                  </a:lnTo>
                  <a:lnTo>
                    <a:pt x="12" y="18"/>
                  </a:lnTo>
                  <a:lnTo>
                    <a:pt x="12" y="18"/>
                  </a:lnTo>
                  <a:lnTo>
                    <a:pt x="16" y="22"/>
                  </a:lnTo>
                  <a:lnTo>
                    <a:pt x="20" y="24"/>
                  </a:lnTo>
                  <a:lnTo>
                    <a:pt x="20" y="24"/>
                  </a:lnTo>
                  <a:lnTo>
                    <a:pt x="24" y="24"/>
                  </a:lnTo>
                  <a:lnTo>
                    <a:pt x="24" y="24"/>
                  </a:lnTo>
                  <a:lnTo>
                    <a:pt x="28" y="18"/>
                  </a:lnTo>
                  <a:lnTo>
                    <a:pt x="32" y="14"/>
                  </a:lnTo>
                  <a:lnTo>
                    <a:pt x="32" y="14"/>
                  </a:lnTo>
                  <a:lnTo>
                    <a:pt x="38" y="12"/>
                  </a:lnTo>
                  <a:lnTo>
                    <a:pt x="40" y="12"/>
                  </a:lnTo>
                  <a:lnTo>
                    <a:pt x="42" y="10"/>
                  </a:lnTo>
                  <a:lnTo>
                    <a:pt x="42" y="10"/>
                  </a:lnTo>
                  <a:lnTo>
                    <a:pt x="44" y="8"/>
                  </a:lnTo>
                  <a:lnTo>
                    <a:pt x="42" y="6"/>
                  </a:lnTo>
                  <a:lnTo>
                    <a:pt x="38" y="2"/>
                  </a:lnTo>
                  <a:lnTo>
                    <a:pt x="38" y="2"/>
                  </a:lnTo>
                  <a:lnTo>
                    <a:pt x="32" y="0"/>
                  </a:lnTo>
                  <a:lnTo>
                    <a:pt x="24"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13" name="Freeform 111"/>
            <p:cNvSpPr>
              <a:spLocks/>
            </p:cNvSpPr>
            <p:nvPr/>
          </p:nvSpPr>
          <p:spPr bwMode="auto">
            <a:xfrm>
              <a:off x="2328" y="2634"/>
              <a:ext cx="44" cy="24"/>
            </a:xfrm>
            <a:custGeom>
              <a:avLst/>
              <a:gdLst>
                <a:gd name="T0" fmla="*/ 24 w 44"/>
                <a:gd name="T1" fmla="*/ 0 h 24"/>
                <a:gd name="T2" fmla="*/ 24 w 44"/>
                <a:gd name="T3" fmla="*/ 0 h 24"/>
                <a:gd name="T4" fmla="*/ 14 w 44"/>
                <a:gd name="T5" fmla="*/ 0 h 24"/>
                <a:gd name="T6" fmla="*/ 6 w 44"/>
                <a:gd name="T7" fmla="*/ 2 h 24"/>
                <a:gd name="T8" fmla="*/ 6 w 44"/>
                <a:gd name="T9" fmla="*/ 2 h 24"/>
                <a:gd name="T10" fmla="*/ 2 w 44"/>
                <a:gd name="T11" fmla="*/ 6 h 24"/>
                <a:gd name="T12" fmla="*/ 0 w 44"/>
                <a:gd name="T13" fmla="*/ 10 h 24"/>
                <a:gd name="T14" fmla="*/ 0 w 44"/>
                <a:gd name="T15" fmla="*/ 10 h 24"/>
                <a:gd name="T16" fmla="*/ 0 w 44"/>
                <a:gd name="T17" fmla="*/ 10 h 24"/>
                <a:gd name="T18" fmla="*/ 0 w 44"/>
                <a:gd name="T19" fmla="*/ 10 h 24"/>
                <a:gd name="T20" fmla="*/ 2 w 44"/>
                <a:gd name="T21" fmla="*/ 12 h 24"/>
                <a:gd name="T22" fmla="*/ 2 w 44"/>
                <a:gd name="T23" fmla="*/ 12 h 24"/>
                <a:gd name="T24" fmla="*/ 2 w 44"/>
                <a:gd name="T25" fmla="*/ 12 h 24"/>
                <a:gd name="T26" fmla="*/ 2 w 44"/>
                <a:gd name="T27" fmla="*/ 12 h 24"/>
                <a:gd name="T28" fmla="*/ 0 w 44"/>
                <a:gd name="T29" fmla="*/ 12 h 24"/>
                <a:gd name="T30" fmla="*/ 0 w 44"/>
                <a:gd name="T31" fmla="*/ 12 h 24"/>
                <a:gd name="T32" fmla="*/ 6 w 44"/>
                <a:gd name="T33" fmla="*/ 16 h 24"/>
                <a:gd name="T34" fmla="*/ 12 w 44"/>
                <a:gd name="T35" fmla="*/ 18 h 24"/>
                <a:gd name="T36" fmla="*/ 12 w 44"/>
                <a:gd name="T37" fmla="*/ 18 h 24"/>
                <a:gd name="T38" fmla="*/ 16 w 44"/>
                <a:gd name="T39" fmla="*/ 22 h 24"/>
                <a:gd name="T40" fmla="*/ 20 w 44"/>
                <a:gd name="T41" fmla="*/ 24 h 24"/>
                <a:gd name="T42" fmla="*/ 20 w 44"/>
                <a:gd name="T43" fmla="*/ 24 h 24"/>
                <a:gd name="T44" fmla="*/ 24 w 44"/>
                <a:gd name="T45" fmla="*/ 24 h 24"/>
                <a:gd name="T46" fmla="*/ 24 w 44"/>
                <a:gd name="T47" fmla="*/ 24 h 24"/>
                <a:gd name="T48" fmla="*/ 28 w 44"/>
                <a:gd name="T49" fmla="*/ 18 h 24"/>
                <a:gd name="T50" fmla="*/ 32 w 44"/>
                <a:gd name="T51" fmla="*/ 14 h 24"/>
                <a:gd name="T52" fmla="*/ 32 w 44"/>
                <a:gd name="T53" fmla="*/ 14 h 24"/>
                <a:gd name="T54" fmla="*/ 38 w 44"/>
                <a:gd name="T55" fmla="*/ 12 h 24"/>
                <a:gd name="T56" fmla="*/ 40 w 44"/>
                <a:gd name="T57" fmla="*/ 12 h 24"/>
                <a:gd name="T58" fmla="*/ 42 w 44"/>
                <a:gd name="T59" fmla="*/ 10 h 24"/>
                <a:gd name="T60" fmla="*/ 42 w 44"/>
                <a:gd name="T61" fmla="*/ 10 h 24"/>
                <a:gd name="T62" fmla="*/ 44 w 44"/>
                <a:gd name="T63" fmla="*/ 8 h 24"/>
                <a:gd name="T64" fmla="*/ 42 w 44"/>
                <a:gd name="T65" fmla="*/ 6 h 24"/>
                <a:gd name="T66" fmla="*/ 38 w 44"/>
                <a:gd name="T67" fmla="*/ 2 h 24"/>
                <a:gd name="T68" fmla="*/ 38 w 44"/>
                <a:gd name="T69" fmla="*/ 2 h 24"/>
                <a:gd name="T70" fmla="*/ 32 w 44"/>
                <a:gd name="T71" fmla="*/ 0 h 24"/>
                <a:gd name="T72" fmla="*/ 24 w 44"/>
                <a:gd name="T73"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4" h="24">
                  <a:moveTo>
                    <a:pt x="24" y="0"/>
                  </a:moveTo>
                  <a:lnTo>
                    <a:pt x="24" y="0"/>
                  </a:lnTo>
                  <a:lnTo>
                    <a:pt x="14" y="0"/>
                  </a:lnTo>
                  <a:lnTo>
                    <a:pt x="6" y="2"/>
                  </a:lnTo>
                  <a:lnTo>
                    <a:pt x="6" y="2"/>
                  </a:lnTo>
                  <a:lnTo>
                    <a:pt x="2" y="6"/>
                  </a:lnTo>
                  <a:lnTo>
                    <a:pt x="0" y="10"/>
                  </a:lnTo>
                  <a:lnTo>
                    <a:pt x="0" y="10"/>
                  </a:lnTo>
                  <a:lnTo>
                    <a:pt x="0" y="10"/>
                  </a:lnTo>
                  <a:lnTo>
                    <a:pt x="0" y="10"/>
                  </a:lnTo>
                  <a:lnTo>
                    <a:pt x="2" y="12"/>
                  </a:lnTo>
                  <a:lnTo>
                    <a:pt x="2" y="12"/>
                  </a:lnTo>
                  <a:lnTo>
                    <a:pt x="2" y="12"/>
                  </a:lnTo>
                  <a:lnTo>
                    <a:pt x="2" y="12"/>
                  </a:lnTo>
                  <a:lnTo>
                    <a:pt x="0" y="12"/>
                  </a:lnTo>
                  <a:lnTo>
                    <a:pt x="0" y="12"/>
                  </a:lnTo>
                  <a:lnTo>
                    <a:pt x="6" y="16"/>
                  </a:lnTo>
                  <a:lnTo>
                    <a:pt x="12" y="18"/>
                  </a:lnTo>
                  <a:lnTo>
                    <a:pt x="12" y="18"/>
                  </a:lnTo>
                  <a:lnTo>
                    <a:pt x="16" y="22"/>
                  </a:lnTo>
                  <a:lnTo>
                    <a:pt x="20" y="24"/>
                  </a:lnTo>
                  <a:lnTo>
                    <a:pt x="20" y="24"/>
                  </a:lnTo>
                  <a:lnTo>
                    <a:pt x="24" y="24"/>
                  </a:lnTo>
                  <a:lnTo>
                    <a:pt x="24" y="24"/>
                  </a:lnTo>
                  <a:lnTo>
                    <a:pt x="28" y="18"/>
                  </a:lnTo>
                  <a:lnTo>
                    <a:pt x="32" y="14"/>
                  </a:lnTo>
                  <a:lnTo>
                    <a:pt x="32" y="14"/>
                  </a:lnTo>
                  <a:lnTo>
                    <a:pt x="38" y="12"/>
                  </a:lnTo>
                  <a:lnTo>
                    <a:pt x="40" y="12"/>
                  </a:lnTo>
                  <a:lnTo>
                    <a:pt x="42" y="10"/>
                  </a:lnTo>
                  <a:lnTo>
                    <a:pt x="42" y="10"/>
                  </a:lnTo>
                  <a:lnTo>
                    <a:pt x="44" y="8"/>
                  </a:lnTo>
                  <a:lnTo>
                    <a:pt x="42" y="6"/>
                  </a:lnTo>
                  <a:lnTo>
                    <a:pt x="38" y="2"/>
                  </a:lnTo>
                  <a:lnTo>
                    <a:pt x="38" y="2"/>
                  </a:lnTo>
                  <a:lnTo>
                    <a:pt x="32" y="0"/>
                  </a:lnTo>
                  <a:lnTo>
                    <a:pt x="2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14" name="Freeform 112"/>
            <p:cNvSpPr>
              <a:spLocks/>
            </p:cNvSpPr>
            <p:nvPr/>
          </p:nvSpPr>
          <p:spPr bwMode="auto">
            <a:xfrm>
              <a:off x="2326" y="2644"/>
              <a:ext cx="4" cy="2"/>
            </a:xfrm>
            <a:custGeom>
              <a:avLst/>
              <a:gdLst>
                <a:gd name="T0" fmla="*/ 2 w 4"/>
                <a:gd name="T1" fmla="*/ 0 h 2"/>
                <a:gd name="T2" fmla="*/ 0 w 4"/>
                <a:gd name="T3" fmla="*/ 0 h 2"/>
                <a:gd name="T4" fmla="*/ 0 w 4"/>
                <a:gd name="T5" fmla="*/ 0 h 2"/>
                <a:gd name="T6" fmla="*/ 2 w 4"/>
                <a:gd name="T7" fmla="*/ 2 h 2"/>
                <a:gd name="T8" fmla="*/ 4 w 4"/>
                <a:gd name="T9" fmla="*/ 2 h 2"/>
                <a:gd name="T10" fmla="*/ 4 w 4"/>
                <a:gd name="T11" fmla="*/ 2 h 2"/>
                <a:gd name="T12" fmla="*/ 2 w 4"/>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4" h="2">
                  <a:moveTo>
                    <a:pt x="2" y="0"/>
                  </a:moveTo>
                  <a:lnTo>
                    <a:pt x="0" y="0"/>
                  </a:lnTo>
                  <a:lnTo>
                    <a:pt x="0" y="0"/>
                  </a:lnTo>
                  <a:lnTo>
                    <a:pt x="2" y="2"/>
                  </a:lnTo>
                  <a:lnTo>
                    <a:pt x="4" y="2"/>
                  </a:lnTo>
                  <a:lnTo>
                    <a:pt x="4" y="2"/>
                  </a:lnTo>
                  <a:lnTo>
                    <a:pt x="2"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15" name="Freeform 113"/>
            <p:cNvSpPr>
              <a:spLocks/>
            </p:cNvSpPr>
            <p:nvPr/>
          </p:nvSpPr>
          <p:spPr bwMode="auto">
            <a:xfrm>
              <a:off x="2326" y="2644"/>
              <a:ext cx="4" cy="2"/>
            </a:xfrm>
            <a:custGeom>
              <a:avLst/>
              <a:gdLst>
                <a:gd name="T0" fmla="*/ 2 w 4"/>
                <a:gd name="T1" fmla="*/ 0 h 2"/>
                <a:gd name="T2" fmla="*/ 0 w 4"/>
                <a:gd name="T3" fmla="*/ 0 h 2"/>
                <a:gd name="T4" fmla="*/ 0 w 4"/>
                <a:gd name="T5" fmla="*/ 0 h 2"/>
                <a:gd name="T6" fmla="*/ 2 w 4"/>
                <a:gd name="T7" fmla="*/ 2 h 2"/>
                <a:gd name="T8" fmla="*/ 4 w 4"/>
                <a:gd name="T9" fmla="*/ 2 h 2"/>
                <a:gd name="T10" fmla="*/ 4 w 4"/>
                <a:gd name="T11" fmla="*/ 2 h 2"/>
                <a:gd name="T12" fmla="*/ 2 w 4"/>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4" h="2">
                  <a:moveTo>
                    <a:pt x="2" y="0"/>
                  </a:moveTo>
                  <a:lnTo>
                    <a:pt x="0" y="0"/>
                  </a:lnTo>
                  <a:lnTo>
                    <a:pt x="0" y="0"/>
                  </a:lnTo>
                  <a:lnTo>
                    <a:pt x="2" y="2"/>
                  </a:lnTo>
                  <a:lnTo>
                    <a:pt x="4" y="2"/>
                  </a:lnTo>
                  <a:lnTo>
                    <a:pt x="4" y="2"/>
                  </a:lnTo>
                  <a:lnTo>
                    <a:pt x="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16" name="Freeform 114"/>
            <p:cNvSpPr>
              <a:spLocks/>
            </p:cNvSpPr>
            <p:nvPr/>
          </p:nvSpPr>
          <p:spPr bwMode="auto">
            <a:xfrm>
              <a:off x="2364" y="2660"/>
              <a:ext cx="20" cy="10"/>
            </a:xfrm>
            <a:custGeom>
              <a:avLst/>
              <a:gdLst>
                <a:gd name="T0" fmla="*/ 16 w 20"/>
                <a:gd name="T1" fmla="*/ 0 h 10"/>
                <a:gd name="T2" fmla="*/ 16 w 20"/>
                <a:gd name="T3" fmla="*/ 0 h 10"/>
                <a:gd name="T4" fmla="*/ 8 w 20"/>
                <a:gd name="T5" fmla="*/ 2 h 10"/>
                <a:gd name="T6" fmla="*/ 2 w 20"/>
                <a:gd name="T7" fmla="*/ 4 h 10"/>
                <a:gd name="T8" fmla="*/ 2 w 20"/>
                <a:gd name="T9" fmla="*/ 4 h 10"/>
                <a:gd name="T10" fmla="*/ 0 w 20"/>
                <a:gd name="T11" fmla="*/ 6 h 10"/>
                <a:gd name="T12" fmla="*/ 4 w 20"/>
                <a:gd name="T13" fmla="*/ 10 h 10"/>
                <a:gd name="T14" fmla="*/ 4 w 20"/>
                <a:gd name="T15" fmla="*/ 10 h 10"/>
                <a:gd name="T16" fmla="*/ 6 w 20"/>
                <a:gd name="T17" fmla="*/ 10 h 10"/>
                <a:gd name="T18" fmla="*/ 6 w 20"/>
                <a:gd name="T19" fmla="*/ 10 h 10"/>
                <a:gd name="T20" fmla="*/ 16 w 20"/>
                <a:gd name="T21" fmla="*/ 8 h 10"/>
                <a:gd name="T22" fmla="*/ 20 w 20"/>
                <a:gd name="T23" fmla="*/ 4 h 10"/>
                <a:gd name="T24" fmla="*/ 20 w 20"/>
                <a:gd name="T25" fmla="*/ 2 h 10"/>
                <a:gd name="T26" fmla="*/ 18 w 20"/>
                <a:gd name="T27" fmla="*/ 2 h 10"/>
                <a:gd name="T28" fmla="*/ 18 w 20"/>
                <a:gd name="T29" fmla="*/ 2 h 10"/>
                <a:gd name="T30" fmla="*/ 16 w 20"/>
                <a:gd name="T3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0" h="10">
                  <a:moveTo>
                    <a:pt x="16" y="0"/>
                  </a:moveTo>
                  <a:lnTo>
                    <a:pt x="16" y="0"/>
                  </a:lnTo>
                  <a:lnTo>
                    <a:pt x="8" y="2"/>
                  </a:lnTo>
                  <a:lnTo>
                    <a:pt x="2" y="4"/>
                  </a:lnTo>
                  <a:lnTo>
                    <a:pt x="2" y="4"/>
                  </a:lnTo>
                  <a:lnTo>
                    <a:pt x="0" y="6"/>
                  </a:lnTo>
                  <a:lnTo>
                    <a:pt x="4" y="10"/>
                  </a:lnTo>
                  <a:lnTo>
                    <a:pt x="4" y="10"/>
                  </a:lnTo>
                  <a:lnTo>
                    <a:pt x="6" y="10"/>
                  </a:lnTo>
                  <a:lnTo>
                    <a:pt x="6" y="10"/>
                  </a:lnTo>
                  <a:lnTo>
                    <a:pt x="16" y="8"/>
                  </a:lnTo>
                  <a:lnTo>
                    <a:pt x="20" y="4"/>
                  </a:lnTo>
                  <a:lnTo>
                    <a:pt x="20" y="2"/>
                  </a:lnTo>
                  <a:lnTo>
                    <a:pt x="18" y="2"/>
                  </a:lnTo>
                  <a:lnTo>
                    <a:pt x="18" y="2"/>
                  </a:lnTo>
                  <a:lnTo>
                    <a:pt x="16"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17" name="Freeform 115"/>
            <p:cNvSpPr>
              <a:spLocks/>
            </p:cNvSpPr>
            <p:nvPr/>
          </p:nvSpPr>
          <p:spPr bwMode="auto">
            <a:xfrm>
              <a:off x="2364" y="2660"/>
              <a:ext cx="20" cy="10"/>
            </a:xfrm>
            <a:custGeom>
              <a:avLst/>
              <a:gdLst>
                <a:gd name="T0" fmla="*/ 16 w 20"/>
                <a:gd name="T1" fmla="*/ 0 h 10"/>
                <a:gd name="T2" fmla="*/ 16 w 20"/>
                <a:gd name="T3" fmla="*/ 0 h 10"/>
                <a:gd name="T4" fmla="*/ 8 w 20"/>
                <a:gd name="T5" fmla="*/ 2 h 10"/>
                <a:gd name="T6" fmla="*/ 2 w 20"/>
                <a:gd name="T7" fmla="*/ 4 h 10"/>
                <a:gd name="T8" fmla="*/ 2 w 20"/>
                <a:gd name="T9" fmla="*/ 4 h 10"/>
                <a:gd name="T10" fmla="*/ 0 w 20"/>
                <a:gd name="T11" fmla="*/ 6 h 10"/>
                <a:gd name="T12" fmla="*/ 4 w 20"/>
                <a:gd name="T13" fmla="*/ 10 h 10"/>
                <a:gd name="T14" fmla="*/ 4 w 20"/>
                <a:gd name="T15" fmla="*/ 10 h 10"/>
                <a:gd name="T16" fmla="*/ 6 w 20"/>
                <a:gd name="T17" fmla="*/ 10 h 10"/>
                <a:gd name="T18" fmla="*/ 6 w 20"/>
                <a:gd name="T19" fmla="*/ 10 h 10"/>
                <a:gd name="T20" fmla="*/ 16 w 20"/>
                <a:gd name="T21" fmla="*/ 8 h 10"/>
                <a:gd name="T22" fmla="*/ 20 w 20"/>
                <a:gd name="T23" fmla="*/ 4 h 10"/>
                <a:gd name="T24" fmla="*/ 20 w 20"/>
                <a:gd name="T25" fmla="*/ 2 h 10"/>
                <a:gd name="T26" fmla="*/ 18 w 20"/>
                <a:gd name="T27" fmla="*/ 2 h 10"/>
                <a:gd name="T28" fmla="*/ 18 w 20"/>
                <a:gd name="T29" fmla="*/ 2 h 10"/>
                <a:gd name="T30" fmla="*/ 16 w 20"/>
                <a:gd name="T3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0" h="10">
                  <a:moveTo>
                    <a:pt x="16" y="0"/>
                  </a:moveTo>
                  <a:lnTo>
                    <a:pt x="16" y="0"/>
                  </a:lnTo>
                  <a:lnTo>
                    <a:pt x="8" y="2"/>
                  </a:lnTo>
                  <a:lnTo>
                    <a:pt x="2" y="4"/>
                  </a:lnTo>
                  <a:lnTo>
                    <a:pt x="2" y="4"/>
                  </a:lnTo>
                  <a:lnTo>
                    <a:pt x="0" y="6"/>
                  </a:lnTo>
                  <a:lnTo>
                    <a:pt x="4" y="10"/>
                  </a:lnTo>
                  <a:lnTo>
                    <a:pt x="4" y="10"/>
                  </a:lnTo>
                  <a:lnTo>
                    <a:pt x="6" y="10"/>
                  </a:lnTo>
                  <a:lnTo>
                    <a:pt x="6" y="10"/>
                  </a:lnTo>
                  <a:lnTo>
                    <a:pt x="16" y="8"/>
                  </a:lnTo>
                  <a:lnTo>
                    <a:pt x="20" y="4"/>
                  </a:lnTo>
                  <a:lnTo>
                    <a:pt x="20" y="2"/>
                  </a:lnTo>
                  <a:lnTo>
                    <a:pt x="18" y="2"/>
                  </a:lnTo>
                  <a:lnTo>
                    <a:pt x="18" y="2"/>
                  </a:lnTo>
                  <a:lnTo>
                    <a:pt x="1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18" name="Freeform 116"/>
            <p:cNvSpPr>
              <a:spLocks/>
            </p:cNvSpPr>
            <p:nvPr/>
          </p:nvSpPr>
          <p:spPr bwMode="auto">
            <a:xfrm>
              <a:off x="2424" y="2636"/>
              <a:ext cx="60" cy="38"/>
            </a:xfrm>
            <a:custGeom>
              <a:avLst/>
              <a:gdLst>
                <a:gd name="T0" fmla="*/ 50 w 60"/>
                <a:gd name="T1" fmla="*/ 0 h 38"/>
                <a:gd name="T2" fmla="*/ 50 w 60"/>
                <a:gd name="T3" fmla="*/ 0 h 38"/>
                <a:gd name="T4" fmla="*/ 50 w 60"/>
                <a:gd name="T5" fmla="*/ 0 h 38"/>
                <a:gd name="T6" fmla="*/ 50 w 60"/>
                <a:gd name="T7" fmla="*/ 0 h 38"/>
                <a:gd name="T8" fmla="*/ 44 w 60"/>
                <a:gd name="T9" fmla="*/ 0 h 38"/>
                <a:gd name="T10" fmla="*/ 40 w 60"/>
                <a:gd name="T11" fmla="*/ 2 h 38"/>
                <a:gd name="T12" fmla="*/ 28 w 60"/>
                <a:gd name="T13" fmla="*/ 10 h 38"/>
                <a:gd name="T14" fmla="*/ 18 w 60"/>
                <a:gd name="T15" fmla="*/ 18 h 38"/>
                <a:gd name="T16" fmla="*/ 8 w 60"/>
                <a:gd name="T17" fmla="*/ 24 h 38"/>
                <a:gd name="T18" fmla="*/ 8 w 60"/>
                <a:gd name="T19" fmla="*/ 24 h 38"/>
                <a:gd name="T20" fmla="*/ 4 w 60"/>
                <a:gd name="T21" fmla="*/ 28 h 38"/>
                <a:gd name="T22" fmla="*/ 0 w 60"/>
                <a:gd name="T23" fmla="*/ 32 h 38"/>
                <a:gd name="T24" fmla="*/ 2 w 60"/>
                <a:gd name="T25" fmla="*/ 36 h 38"/>
                <a:gd name="T26" fmla="*/ 6 w 60"/>
                <a:gd name="T27" fmla="*/ 38 h 38"/>
                <a:gd name="T28" fmla="*/ 6 w 60"/>
                <a:gd name="T29" fmla="*/ 38 h 38"/>
                <a:gd name="T30" fmla="*/ 8 w 60"/>
                <a:gd name="T31" fmla="*/ 38 h 38"/>
                <a:gd name="T32" fmla="*/ 8 w 60"/>
                <a:gd name="T33" fmla="*/ 38 h 38"/>
                <a:gd name="T34" fmla="*/ 18 w 60"/>
                <a:gd name="T35" fmla="*/ 36 h 38"/>
                <a:gd name="T36" fmla="*/ 26 w 60"/>
                <a:gd name="T37" fmla="*/ 30 h 38"/>
                <a:gd name="T38" fmla="*/ 42 w 60"/>
                <a:gd name="T39" fmla="*/ 18 h 38"/>
                <a:gd name="T40" fmla="*/ 42 w 60"/>
                <a:gd name="T41" fmla="*/ 18 h 38"/>
                <a:gd name="T42" fmla="*/ 52 w 60"/>
                <a:gd name="T43" fmla="*/ 14 h 38"/>
                <a:gd name="T44" fmla="*/ 56 w 60"/>
                <a:gd name="T45" fmla="*/ 12 h 38"/>
                <a:gd name="T46" fmla="*/ 60 w 60"/>
                <a:gd name="T47" fmla="*/ 8 h 38"/>
                <a:gd name="T48" fmla="*/ 60 w 60"/>
                <a:gd name="T49" fmla="*/ 8 h 38"/>
                <a:gd name="T50" fmla="*/ 60 w 60"/>
                <a:gd name="T51" fmla="*/ 4 h 38"/>
                <a:gd name="T52" fmla="*/ 58 w 60"/>
                <a:gd name="T53" fmla="*/ 2 h 38"/>
                <a:gd name="T54" fmla="*/ 54 w 60"/>
                <a:gd name="T55" fmla="*/ 0 h 38"/>
                <a:gd name="T56" fmla="*/ 50 w 60"/>
                <a:gd name="T57"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38">
                  <a:moveTo>
                    <a:pt x="50" y="0"/>
                  </a:moveTo>
                  <a:lnTo>
                    <a:pt x="50" y="0"/>
                  </a:lnTo>
                  <a:lnTo>
                    <a:pt x="50" y="0"/>
                  </a:lnTo>
                  <a:lnTo>
                    <a:pt x="50" y="0"/>
                  </a:lnTo>
                  <a:lnTo>
                    <a:pt x="44" y="0"/>
                  </a:lnTo>
                  <a:lnTo>
                    <a:pt x="40" y="2"/>
                  </a:lnTo>
                  <a:lnTo>
                    <a:pt x="28" y="10"/>
                  </a:lnTo>
                  <a:lnTo>
                    <a:pt x="18" y="18"/>
                  </a:lnTo>
                  <a:lnTo>
                    <a:pt x="8" y="24"/>
                  </a:lnTo>
                  <a:lnTo>
                    <a:pt x="8" y="24"/>
                  </a:lnTo>
                  <a:lnTo>
                    <a:pt x="4" y="28"/>
                  </a:lnTo>
                  <a:lnTo>
                    <a:pt x="0" y="32"/>
                  </a:lnTo>
                  <a:lnTo>
                    <a:pt x="2" y="36"/>
                  </a:lnTo>
                  <a:lnTo>
                    <a:pt x="6" y="38"/>
                  </a:lnTo>
                  <a:lnTo>
                    <a:pt x="6" y="38"/>
                  </a:lnTo>
                  <a:lnTo>
                    <a:pt x="8" y="38"/>
                  </a:lnTo>
                  <a:lnTo>
                    <a:pt x="8" y="38"/>
                  </a:lnTo>
                  <a:lnTo>
                    <a:pt x="18" y="36"/>
                  </a:lnTo>
                  <a:lnTo>
                    <a:pt x="26" y="30"/>
                  </a:lnTo>
                  <a:lnTo>
                    <a:pt x="42" y="18"/>
                  </a:lnTo>
                  <a:lnTo>
                    <a:pt x="42" y="18"/>
                  </a:lnTo>
                  <a:lnTo>
                    <a:pt x="52" y="14"/>
                  </a:lnTo>
                  <a:lnTo>
                    <a:pt x="56" y="12"/>
                  </a:lnTo>
                  <a:lnTo>
                    <a:pt x="60" y="8"/>
                  </a:lnTo>
                  <a:lnTo>
                    <a:pt x="60" y="8"/>
                  </a:lnTo>
                  <a:lnTo>
                    <a:pt x="60" y="4"/>
                  </a:lnTo>
                  <a:lnTo>
                    <a:pt x="58" y="2"/>
                  </a:lnTo>
                  <a:lnTo>
                    <a:pt x="54" y="0"/>
                  </a:lnTo>
                  <a:lnTo>
                    <a:pt x="50"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19" name="Freeform 117"/>
            <p:cNvSpPr>
              <a:spLocks/>
            </p:cNvSpPr>
            <p:nvPr/>
          </p:nvSpPr>
          <p:spPr bwMode="auto">
            <a:xfrm>
              <a:off x="2424" y="2636"/>
              <a:ext cx="60" cy="38"/>
            </a:xfrm>
            <a:custGeom>
              <a:avLst/>
              <a:gdLst>
                <a:gd name="T0" fmla="*/ 50 w 60"/>
                <a:gd name="T1" fmla="*/ 0 h 38"/>
                <a:gd name="T2" fmla="*/ 50 w 60"/>
                <a:gd name="T3" fmla="*/ 0 h 38"/>
                <a:gd name="T4" fmla="*/ 50 w 60"/>
                <a:gd name="T5" fmla="*/ 0 h 38"/>
                <a:gd name="T6" fmla="*/ 50 w 60"/>
                <a:gd name="T7" fmla="*/ 0 h 38"/>
                <a:gd name="T8" fmla="*/ 44 w 60"/>
                <a:gd name="T9" fmla="*/ 0 h 38"/>
                <a:gd name="T10" fmla="*/ 40 w 60"/>
                <a:gd name="T11" fmla="*/ 2 h 38"/>
                <a:gd name="T12" fmla="*/ 28 w 60"/>
                <a:gd name="T13" fmla="*/ 10 h 38"/>
                <a:gd name="T14" fmla="*/ 18 w 60"/>
                <a:gd name="T15" fmla="*/ 18 h 38"/>
                <a:gd name="T16" fmla="*/ 8 w 60"/>
                <a:gd name="T17" fmla="*/ 24 h 38"/>
                <a:gd name="T18" fmla="*/ 8 w 60"/>
                <a:gd name="T19" fmla="*/ 24 h 38"/>
                <a:gd name="T20" fmla="*/ 4 w 60"/>
                <a:gd name="T21" fmla="*/ 28 h 38"/>
                <a:gd name="T22" fmla="*/ 0 w 60"/>
                <a:gd name="T23" fmla="*/ 32 h 38"/>
                <a:gd name="T24" fmla="*/ 2 w 60"/>
                <a:gd name="T25" fmla="*/ 36 h 38"/>
                <a:gd name="T26" fmla="*/ 6 w 60"/>
                <a:gd name="T27" fmla="*/ 38 h 38"/>
                <a:gd name="T28" fmla="*/ 6 w 60"/>
                <a:gd name="T29" fmla="*/ 38 h 38"/>
                <a:gd name="T30" fmla="*/ 8 w 60"/>
                <a:gd name="T31" fmla="*/ 38 h 38"/>
                <a:gd name="T32" fmla="*/ 8 w 60"/>
                <a:gd name="T33" fmla="*/ 38 h 38"/>
                <a:gd name="T34" fmla="*/ 18 w 60"/>
                <a:gd name="T35" fmla="*/ 36 h 38"/>
                <a:gd name="T36" fmla="*/ 26 w 60"/>
                <a:gd name="T37" fmla="*/ 30 h 38"/>
                <a:gd name="T38" fmla="*/ 42 w 60"/>
                <a:gd name="T39" fmla="*/ 18 h 38"/>
                <a:gd name="T40" fmla="*/ 42 w 60"/>
                <a:gd name="T41" fmla="*/ 18 h 38"/>
                <a:gd name="T42" fmla="*/ 52 w 60"/>
                <a:gd name="T43" fmla="*/ 14 h 38"/>
                <a:gd name="T44" fmla="*/ 56 w 60"/>
                <a:gd name="T45" fmla="*/ 12 h 38"/>
                <a:gd name="T46" fmla="*/ 60 w 60"/>
                <a:gd name="T47" fmla="*/ 8 h 38"/>
                <a:gd name="T48" fmla="*/ 60 w 60"/>
                <a:gd name="T49" fmla="*/ 8 h 38"/>
                <a:gd name="T50" fmla="*/ 60 w 60"/>
                <a:gd name="T51" fmla="*/ 4 h 38"/>
                <a:gd name="T52" fmla="*/ 58 w 60"/>
                <a:gd name="T53" fmla="*/ 2 h 38"/>
                <a:gd name="T54" fmla="*/ 54 w 60"/>
                <a:gd name="T55" fmla="*/ 0 h 38"/>
                <a:gd name="T56" fmla="*/ 50 w 60"/>
                <a:gd name="T57"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38">
                  <a:moveTo>
                    <a:pt x="50" y="0"/>
                  </a:moveTo>
                  <a:lnTo>
                    <a:pt x="50" y="0"/>
                  </a:lnTo>
                  <a:lnTo>
                    <a:pt x="50" y="0"/>
                  </a:lnTo>
                  <a:lnTo>
                    <a:pt x="50" y="0"/>
                  </a:lnTo>
                  <a:lnTo>
                    <a:pt x="44" y="0"/>
                  </a:lnTo>
                  <a:lnTo>
                    <a:pt x="40" y="2"/>
                  </a:lnTo>
                  <a:lnTo>
                    <a:pt x="28" y="10"/>
                  </a:lnTo>
                  <a:lnTo>
                    <a:pt x="18" y="18"/>
                  </a:lnTo>
                  <a:lnTo>
                    <a:pt x="8" y="24"/>
                  </a:lnTo>
                  <a:lnTo>
                    <a:pt x="8" y="24"/>
                  </a:lnTo>
                  <a:lnTo>
                    <a:pt x="4" y="28"/>
                  </a:lnTo>
                  <a:lnTo>
                    <a:pt x="0" y="32"/>
                  </a:lnTo>
                  <a:lnTo>
                    <a:pt x="2" y="36"/>
                  </a:lnTo>
                  <a:lnTo>
                    <a:pt x="6" y="38"/>
                  </a:lnTo>
                  <a:lnTo>
                    <a:pt x="6" y="38"/>
                  </a:lnTo>
                  <a:lnTo>
                    <a:pt x="8" y="38"/>
                  </a:lnTo>
                  <a:lnTo>
                    <a:pt x="8" y="38"/>
                  </a:lnTo>
                  <a:lnTo>
                    <a:pt x="18" y="36"/>
                  </a:lnTo>
                  <a:lnTo>
                    <a:pt x="26" y="30"/>
                  </a:lnTo>
                  <a:lnTo>
                    <a:pt x="42" y="18"/>
                  </a:lnTo>
                  <a:lnTo>
                    <a:pt x="42" y="18"/>
                  </a:lnTo>
                  <a:lnTo>
                    <a:pt x="52" y="14"/>
                  </a:lnTo>
                  <a:lnTo>
                    <a:pt x="56" y="12"/>
                  </a:lnTo>
                  <a:lnTo>
                    <a:pt x="60" y="8"/>
                  </a:lnTo>
                  <a:lnTo>
                    <a:pt x="60" y="8"/>
                  </a:lnTo>
                  <a:lnTo>
                    <a:pt x="60" y="4"/>
                  </a:lnTo>
                  <a:lnTo>
                    <a:pt x="58" y="2"/>
                  </a:lnTo>
                  <a:lnTo>
                    <a:pt x="54" y="0"/>
                  </a:lnTo>
                  <a:lnTo>
                    <a:pt x="5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20" name="Freeform 118"/>
            <p:cNvSpPr>
              <a:spLocks/>
            </p:cNvSpPr>
            <p:nvPr/>
          </p:nvSpPr>
          <p:spPr bwMode="auto">
            <a:xfrm>
              <a:off x="2466" y="2562"/>
              <a:ext cx="24" cy="10"/>
            </a:xfrm>
            <a:custGeom>
              <a:avLst/>
              <a:gdLst>
                <a:gd name="T0" fmla="*/ 12 w 24"/>
                <a:gd name="T1" fmla="*/ 0 h 10"/>
                <a:gd name="T2" fmla="*/ 12 w 24"/>
                <a:gd name="T3" fmla="*/ 0 h 10"/>
                <a:gd name="T4" fmla="*/ 4 w 24"/>
                <a:gd name="T5" fmla="*/ 0 h 10"/>
                <a:gd name="T6" fmla="*/ 4 w 24"/>
                <a:gd name="T7" fmla="*/ 0 h 10"/>
                <a:gd name="T8" fmla="*/ 0 w 24"/>
                <a:gd name="T9" fmla="*/ 4 h 10"/>
                <a:gd name="T10" fmla="*/ 0 w 24"/>
                <a:gd name="T11" fmla="*/ 6 h 10"/>
                <a:gd name="T12" fmla="*/ 2 w 24"/>
                <a:gd name="T13" fmla="*/ 8 h 10"/>
                <a:gd name="T14" fmla="*/ 6 w 24"/>
                <a:gd name="T15" fmla="*/ 8 h 10"/>
                <a:gd name="T16" fmla="*/ 6 w 24"/>
                <a:gd name="T17" fmla="*/ 8 h 10"/>
                <a:gd name="T18" fmla="*/ 14 w 24"/>
                <a:gd name="T19" fmla="*/ 10 h 10"/>
                <a:gd name="T20" fmla="*/ 14 w 24"/>
                <a:gd name="T21" fmla="*/ 10 h 10"/>
                <a:gd name="T22" fmla="*/ 22 w 24"/>
                <a:gd name="T23" fmla="*/ 8 h 10"/>
                <a:gd name="T24" fmla="*/ 24 w 24"/>
                <a:gd name="T25" fmla="*/ 8 h 10"/>
                <a:gd name="T26" fmla="*/ 24 w 24"/>
                <a:gd name="T27" fmla="*/ 4 h 10"/>
                <a:gd name="T28" fmla="*/ 24 w 24"/>
                <a:gd name="T29" fmla="*/ 4 h 10"/>
                <a:gd name="T30" fmla="*/ 22 w 24"/>
                <a:gd name="T31" fmla="*/ 2 h 10"/>
                <a:gd name="T32" fmla="*/ 20 w 24"/>
                <a:gd name="T33" fmla="*/ 0 h 10"/>
                <a:gd name="T34" fmla="*/ 12 w 24"/>
                <a:gd name="T35"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4" h="10">
                  <a:moveTo>
                    <a:pt x="12" y="0"/>
                  </a:moveTo>
                  <a:lnTo>
                    <a:pt x="12" y="0"/>
                  </a:lnTo>
                  <a:lnTo>
                    <a:pt x="4" y="0"/>
                  </a:lnTo>
                  <a:lnTo>
                    <a:pt x="4" y="0"/>
                  </a:lnTo>
                  <a:lnTo>
                    <a:pt x="0" y="4"/>
                  </a:lnTo>
                  <a:lnTo>
                    <a:pt x="0" y="6"/>
                  </a:lnTo>
                  <a:lnTo>
                    <a:pt x="2" y="8"/>
                  </a:lnTo>
                  <a:lnTo>
                    <a:pt x="6" y="8"/>
                  </a:lnTo>
                  <a:lnTo>
                    <a:pt x="6" y="8"/>
                  </a:lnTo>
                  <a:lnTo>
                    <a:pt x="14" y="10"/>
                  </a:lnTo>
                  <a:lnTo>
                    <a:pt x="14" y="10"/>
                  </a:lnTo>
                  <a:lnTo>
                    <a:pt x="22" y="8"/>
                  </a:lnTo>
                  <a:lnTo>
                    <a:pt x="24" y="8"/>
                  </a:lnTo>
                  <a:lnTo>
                    <a:pt x="24" y="4"/>
                  </a:lnTo>
                  <a:lnTo>
                    <a:pt x="24" y="4"/>
                  </a:lnTo>
                  <a:lnTo>
                    <a:pt x="22" y="2"/>
                  </a:lnTo>
                  <a:lnTo>
                    <a:pt x="20" y="0"/>
                  </a:lnTo>
                  <a:lnTo>
                    <a:pt x="12"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21" name="Freeform 119"/>
            <p:cNvSpPr>
              <a:spLocks/>
            </p:cNvSpPr>
            <p:nvPr/>
          </p:nvSpPr>
          <p:spPr bwMode="auto">
            <a:xfrm>
              <a:off x="2466" y="2562"/>
              <a:ext cx="24" cy="10"/>
            </a:xfrm>
            <a:custGeom>
              <a:avLst/>
              <a:gdLst>
                <a:gd name="T0" fmla="*/ 12 w 24"/>
                <a:gd name="T1" fmla="*/ 0 h 10"/>
                <a:gd name="T2" fmla="*/ 12 w 24"/>
                <a:gd name="T3" fmla="*/ 0 h 10"/>
                <a:gd name="T4" fmla="*/ 4 w 24"/>
                <a:gd name="T5" fmla="*/ 0 h 10"/>
                <a:gd name="T6" fmla="*/ 4 w 24"/>
                <a:gd name="T7" fmla="*/ 0 h 10"/>
                <a:gd name="T8" fmla="*/ 0 w 24"/>
                <a:gd name="T9" fmla="*/ 4 h 10"/>
                <a:gd name="T10" fmla="*/ 0 w 24"/>
                <a:gd name="T11" fmla="*/ 6 h 10"/>
                <a:gd name="T12" fmla="*/ 2 w 24"/>
                <a:gd name="T13" fmla="*/ 8 h 10"/>
                <a:gd name="T14" fmla="*/ 6 w 24"/>
                <a:gd name="T15" fmla="*/ 8 h 10"/>
                <a:gd name="T16" fmla="*/ 6 w 24"/>
                <a:gd name="T17" fmla="*/ 8 h 10"/>
                <a:gd name="T18" fmla="*/ 14 w 24"/>
                <a:gd name="T19" fmla="*/ 10 h 10"/>
                <a:gd name="T20" fmla="*/ 14 w 24"/>
                <a:gd name="T21" fmla="*/ 10 h 10"/>
                <a:gd name="T22" fmla="*/ 22 w 24"/>
                <a:gd name="T23" fmla="*/ 8 h 10"/>
                <a:gd name="T24" fmla="*/ 24 w 24"/>
                <a:gd name="T25" fmla="*/ 8 h 10"/>
                <a:gd name="T26" fmla="*/ 24 w 24"/>
                <a:gd name="T27" fmla="*/ 4 h 10"/>
                <a:gd name="T28" fmla="*/ 24 w 24"/>
                <a:gd name="T29" fmla="*/ 4 h 10"/>
                <a:gd name="T30" fmla="*/ 22 w 24"/>
                <a:gd name="T31" fmla="*/ 2 h 10"/>
                <a:gd name="T32" fmla="*/ 20 w 24"/>
                <a:gd name="T33" fmla="*/ 0 h 10"/>
                <a:gd name="T34" fmla="*/ 12 w 24"/>
                <a:gd name="T35"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4" h="10">
                  <a:moveTo>
                    <a:pt x="12" y="0"/>
                  </a:moveTo>
                  <a:lnTo>
                    <a:pt x="12" y="0"/>
                  </a:lnTo>
                  <a:lnTo>
                    <a:pt x="4" y="0"/>
                  </a:lnTo>
                  <a:lnTo>
                    <a:pt x="4" y="0"/>
                  </a:lnTo>
                  <a:lnTo>
                    <a:pt x="0" y="4"/>
                  </a:lnTo>
                  <a:lnTo>
                    <a:pt x="0" y="6"/>
                  </a:lnTo>
                  <a:lnTo>
                    <a:pt x="2" y="8"/>
                  </a:lnTo>
                  <a:lnTo>
                    <a:pt x="6" y="8"/>
                  </a:lnTo>
                  <a:lnTo>
                    <a:pt x="6" y="8"/>
                  </a:lnTo>
                  <a:lnTo>
                    <a:pt x="14" y="10"/>
                  </a:lnTo>
                  <a:lnTo>
                    <a:pt x="14" y="10"/>
                  </a:lnTo>
                  <a:lnTo>
                    <a:pt x="22" y="8"/>
                  </a:lnTo>
                  <a:lnTo>
                    <a:pt x="24" y="8"/>
                  </a:lnTo>
                  <a:lnTo>
                    <a:pt x="24" y="4"/>
                  </a:lnTo>
                  <a:lnTo>
                    <a:pt x="24" y="4"/>
                  </a:lnTo>
                  <a:lnTo>
                    <a:pt x="22" y="2"/>
                  </a:lnTo>
                  <a:lnTo>
                    <a:pt x="20" y="0"/>
                  </a:lnTo>
                  <a:lnTo>
                    <a:pt x="1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22" name="Freeform 120"/>
            <p:cNvSpPr>
              <a:spLocks/>
            </p:cNvSpPr>
            <p:nvPr/>
          </p:nvSpPr>
          <p:spPr bwMode="auto">
            <a:xfrm>
              <a:off x="2500" y="2488"/>
              <a:ext cx="16" cy="16"/>
            </a:xfrm>
            <a:custGeom>
              <a:avLst/>
              <a:gdLst>
                <a:gd name="T0" fmla="*/ 10 w 16"/>
                <a:gd name="T1" fmla="*/ 0 h 16"/>
                <a:gd name="T2" fmla="*/ 10 w 16"/>
                <a:gd name="T3" fmla="*/ 0 h 16"/>
                <a:gd name="T4" fmla="*/ 4 w 16"/>
                <a:gd name="T5" fmla="*/ 2 h 16"/>
                <a:gd name="T6" fmla="*/ 4 w 16"/>
                <a:gd name="T7" fmla="*/ 2 h 16"/>
                <a:gd name="T8" fmla="*/ 0 w 16"/>
                <a:gd name="T9" fmla="*/ 4 h 16"/>
                <a:gd name="T10" fmla="*/ 0 w 16"/>
                <a:gd name="T11" fmla="*/ 8 h 16"/>
                <a:gd name="T12" fmla="*/ 0 w 16"/>
                <a:gd name="T13" fmla="*/ 10 h 16"/>
                <a:gd name="T14" fmla="*/ 4 w 16"/>
                <a:gd name="T15" fmla="*/ 12 h 16"/>
                <a:gd name="T16" fmla="*/ 4 w 16"/>
                <a:gd name="T17" fmla="*/ 12 h 16"/>
                <a:gd name="T18" fmla="*/ 10 w 16"/>
                <a:gd name="T19" fmla="*/ 16 h 16"/>
                <a:gd name="T20" fmla="*/ 10 w 16"/>
                <a:gd name="T21" fmla="*/ 16 h 16"/>
                <a:gd name="T22" fmla="*/ 12 w 16"/>
                <a:gd name="T23" fmla="*/ 14 h 16"/>
                <a:gd name="T24" fmla="*/ 14 w 16"/>
                <a:gd name="T25" fmla="*/ 12 h 16"/>
                <a:gd name="T26" fmla="*/ 16 w 16"/>
                <a:gd name="T27" fmla="*/ 8 h 16"/>
                <a:gd name="T28" fmla="*/ 16 w 16"/>
                <a:gd name="T29" fmla="*/ 8 h 16"/>
                <a:gd name="T30" fmla="*/ 14 w 16"/>
                <a:gd name="T31" fmla="*/ 2 h 16"/>
                <a:gd name="T32" fmla="*/ 12 w 16"/>
                <a:gd name="T33" fmla="*/ 2 h 16"/>
                <a:gd name="T34" fmla="*/ 10 w 16"/>
                <a:gd name="T35"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6" h="16">
                  <a:moveTo>
                    <a:pt x="10" y="0"/>
                  </a:moveTo>
                  <a:lnTo>
                    <a:pt x="10" y="0"/>
                  </a:lnTo>
                  <a:lnTo>
                    <a:pt x="4" y="2"/>
                  </a:lnTo>
                  <a:lnTo>
                    <a:pt x="4" y="2"/>
                  </a:lnTo>
                  <a:lnTo>
                    <a:pt x="0" y="4"/>
                  </a:lnTo>
                  <a:lnTo>
                    <a:pt x="0" y="8"/>
                  </a:lnTo>
                  <a:lnTo>
                    <a:pt x="0" y="10"/>
                  </a:lnTo>
                  <a:lnTo>
                    <a:pt x="4" y="12"/>
                  </a:lnTo>
                  <a:lnTo>
                    <a:pt x="4" y="12"/>
                  </a:lnTo>
                  <a:lnTo>
                    <a:pt x="10" y="16"/>
                  </a:lnTo>
                  <a:lnTo>
                    <a:pt x="10" y="16"/>
                  </a:lnTo>
                  <a:lnTo>
                    <a:pt x="12" y="14"/>
                  </a:lnTo>
                  <a:lnTo>
                    <a:pt x="14" y="12"/>
                  </a:lnTo>
                  <a:lnTo>
                    <a:pt x="16" y="8"/>
                  </a:lnTo>
                  <a:lnTo>
                    <a:pt x="16" y="8"/>
                  </a:lnTo>
                  <a:lnTo>
                    <a:pt x="14" y="2"/>
                  </a:lnTo>
                  <a:lnTo>
                    <a:pt x="12" y="2"/>
                  </a:lnTo>
                  <a:lnTo>
                    <a:pt x="10"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23" name="Freeform 121"/>
            <p:cNvSpPr>
              <a:spLocks/>
            </p:cNvSpPr>
            <p:nvPr/>
          </p:nvSpPr>
          <p:spPr bwMode="auto">
            <a:xfrm>
              <a:off x="2500" y="2488"/>
              <a:ext cx="16" cy="16"/>
            </a:xfrm>
            <a:custGeom>
              <a:avLst/>
              <a:gdLst>
                <a:gd name="T0" fmla="*/ 10 w 16"/>
                <a:gd name="T1" fmla="*/ 0 h 16"/>
                <a:gd name="T2" fmla="*/ 10 w 16"/>
                <a:gd name="T3" fmla="*/ 0 h 16"/>
                <a:gd name="T4" fmla="*/ 4 w 16"/>
                <a:gd name="T5" fmla="*/ 2 h 16"/>
                <a:gd name="T6" fmla="*/ 4 w 16"/>
                <a:gd name="T7" fmla="*/ 2 h 16"/>
                <a:gd name="T8" fmla="*/ 0 w 16"/>
                <a:gd name="T9" fmla="*/ 4 h 16"/>
                <a:gd name="T10" fmla="*/ 0 w 16"/>
                <a:gd name="T11" fmla="*/ 8 h 16"/>
                <a:gd name="T12" fmla="*/ 0 w 16"/>
                <a:gd name="T13" fmla="*/ 10 h 16"/>
                <a:gd name="T14" fmla="*/ 4 w 16"/>
                <a:gd name="T15" fmla="*/ 12 h 16"/>
                <a:gd name="T16" fmla="*/ 4 w 16"/>
                <a:gd name="T17" fmla="*/ 12 h 16"/>
                <a:gd name="T18" fmla="*/ 10 w 16"/>
                <a:gd name="T19" fmla="*/ 16 h 16"/>
                <a:gd name="T20" fmla="*/ 10 w 16"/>
                <a:gd name="T21" fmla="*/ 16 h 16"/>
                <a:gd name="T22" fmla="*/ 12 w 16"/>
                <a:gd name="T23" fmla="*/ 14 h 16"/>
                <a:gd name="T24" fmla="*/ 14 w 16"/>
                <a:gd name="T25" fmla="*/ 12 h 16"/>
                <a:gd name="T26" fmla="*/ 16 w 16"/>
                <a:gd name="T27" fmla="*/ 8 h 16"/>
                <a:gd name="T28" fmla="*/ 16 w 16"/>
                <a:gd name="T29" fmla="*/ 8 h 16"/>
                <a:gd name="T30" fmla="*/ 14 w 16"/>
                <a:gd name="T31" fmla="*/ 2 h 16"/>
                <a:gd name="T32" fmla="*/ 12 w 16"/>
                <a:gd name="T33" fmla="*/ 2 h 16"/>
                <a:gd name="T34" fmla="*/ 10 w 16"/>
                <a:gd name="T35"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6" h="16">
                  <a:moveTo>
                    <a:pt x="10" y="0"/>
                  </a:moveTo>
                  <a:lnTo>
                    <a:pt x="10" y="0"/>
                  </a:lnTo>
                  <a:lnTo>
                    <a:pt x="4" y="2"/>
                  </a:lnTo>
                  <a:lnTo>
                    <a:pt x="4" y="2"/>
                  </a:lnTo>
                  <a:lnTo>
                    <a:pt x="0" y="4"/>
                  </a:lnTo>
                  <a:lnTo>
                    <a:pt x="0" y="8"/>
                  </a:lnTo>
                  <a:lnTo>
                    <a:pt x="0" y="10"/>
                  </a:lnTo>
                  <a:lnTo>
                    <a:pt x="4" y="12"/>
                  </a:lnTo>
                  <a:lnTo>
                    <a:pt x="4" y="12"/>
                  </a:lnTo>
                  <a:lnTo>
                    <a:pt x="10" y="16"/>
                  </a:lnTo>
                  <a:lnTo>
                    <a:pt x="10" y="16"/>
                  </a:lnTo>
                  <a:lnTo>
                    <a:pt x="12" y="14"/>
                  </a:lnTo>
                  <a:lnTo>
                    <a:pt x="14" y="12"/>
                  </a:lnTo>
                  <a:lnTo>
                    <a:pt x="16" y="8"/>
                  </a:lnTo>
                  <a:lnTo>
                    <a:pt x="16" y="8"/>
                  </a:lnTo>
                  <a:lnTo>
                    <a:pt x="14" y="2"/>
                  </a:lnTo>
                  <a:lnTo>
                    <a:pt x="12" y="2"/>
                  </a:lnTo>
                  <a:lnTo>
                    <a:pt x="1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24" name="Freeform 122"/>
            <p:cNvSpPr>
              <a:spLocks/>
            </p:cNvSpPr>
            <p:nvPr/>
          </p:nvSpPr>
          <p:spPr bwMode="auto">
            <a:xfrm>
              <a:off x="2498" y="2552"/>
              <a:ext cx="42" cy="16"/>
            </a:xfrm>
            <a:custGeom>
              <a:avLst/>
              <a:gdLst>
                <a:gd name="T0" fmla="*/ 16 w 42"/>
                <a:gd name="T1" fmla="*/ 0 h 16"/>
                <a:gd name="T2" fmla="*/ 16 w 42"/>
                <a:gd name="T3" fmla="*/ 0 h 16"/>
                <a:gd name="T4" fmla="*/ 8 w 42"/>
                <a:gd name="T5" fmla="*/ 2 h 16"/>
                <a:gd name="T6" fmla="*/ 4 w 42"/>
                <a:gd name="T7" fmla="*/ 4 h 16"/>
                <a:gd name="T8" fmla="*/ 0 w 42"/>
                <a:gd name="T9" fmla="*/ 6 h 16"/>
                <a:gd name="T10" fmla="*/ 0 w 42"/>
                <a:gd name="T11" fmla="*/ 6 h 16"/>
                <a:gd name="T12" fmla="*/ 4 w 42"/>
                <a:gd name="T13" fmla="*/ 8 h 16"/>
                <a:gd name="T14" fmla="*/ 8 w 42"/>
                <a:gd name="T15" fmla="*/ 10 h 16"/>
                <a:gd name="T16" fmla="*/ 16 w 42"/>
                <a:gd name="T17" fmla="*/ 10 h 16"/>
                <a:gd name="T18" fmla="*/ 16 w 42"/>
                <a:gd name="T19" fmla="*/ 10 h 16"/>
                <a:gd name="T20" fmla="*/ 32 w 42"/>
                <a:gd name="T21" fmla="*/ 16 h 16"/>
                <a:gd name="T22" fmla="*/ 32 w 42"/>
                <a:gd name="T23" fmla="*/ 16 h 16"/>
                <a:gd name="T24" fmla="*/ 36 w 42"/>
                <a:gd name="T25" fmla="*/ 16 h 16"/>
                <a:gd name="T26" fmla="*/ 36 w 42"/>
                <a:gd name="T27" fmla="*/ 16 h 16"/>
                <a:gd name="T28" fmla="*/ 40 w 42"/>
                <a:gd name="T29" fmla="*/ 14 h 16"/>
                <a:gd name="T30" fmla="*/ 42 w 42"/>
                <a:gd name="T31" fmla="*/ 10 h 16"/>
                <a:gd name="T32" fmla="*/ 38 w 42"/>
                <a:gd name="T33" fmla="*/ 6 h 16"/>
                <a:gd name="T34" fmla="*/ 32 w 42"/>
                <a:gd name="T35" fmla="*/ 4 h 16"/>
                <a:gd name="T36" fmla="*/ 32 w 42"/>
                <a:gd name="T37" fmla="*/ 4 h 16"/>
                <a:gd name="T38" fmla="*/ 24 w 42"/>
                <a:gd name="T39" fmla="*/ 2 h 16"/>
                <a:gd name="T40" fmla="*/ 16 w 42"/>
                <a:gd name="T41"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2" h="16">
                  <a:moveTo>
                    <a:pt x="16" y="0"/>
                  </a:moveTo>
                  <a:lnTo>
                    <a:pt x="16" y="0"/>
                  </a:lnTo>
                  <a:lnTo>
                    <a:pt x="8" y="2"/>
                  </a:lnTo>
                  <a:lnTo>
                    <a:pt x="4" y="4"/>
                  </a:lnTo>
                  <a:lnTo>
                    <a:pt x="0" y="6"/>
                  </a:lnTo>
                  <a:lnTo>
                    <a:pt x="0" y="6"/>
                  </a:lnTo>
                  <a:lnTo>
                    <a:pt x="4" y="8"/>
                  </a:lnTo>
                  <a:lnTo>
                    <a:pt x="8" y="10"/>
                  </a:lnTo>
                  <a:lnTo>
                    <a:pt x="16" y="10"/>
                  </a:lnTo>
                  <a:lnTo>
                    <a:pt x="16" y="10"/>
                  </a:lnTo>
                  <a:lnTo>
                    <a:pt x="32" y="16"/>
                  </a:lnTo>
                  <a:lnTo>
                    <a:pt x="32" y="16"/>
                  </a:lnTo>
                  <a:lnTo>
                    <a:pt x="36" y="16"/>
                  </a:lnTo>
                  <a:lnTo>
                    <a:pt x="36" y="16"/>
                  </a:lnTo>
                  <a:lnTo>
                    <a:pt x="40" y="14"/>
                  </a:lnTo>
                  <a:lnTo>
                    <a:pt x="42" y="10"/>
                  </a:lnTo>
                  <a:lnTo>
                    <a:pt x="38" y="6"/>
                  </a:lnTo>
                  <a:lnTo>
                    <a:pt x="32" y="4"/>
                  </a:lnTo>
                  <a:lnTo>
                    <a:pt x="32" y="4"/>
                  </a:lnTo>
                  <a:lnTo>
                    <a:pt x="24" y="2"/>
                  </a:lnTo>
                  <a:lnTo>
                    <a:pt x="16"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25" name="Freeform 123"/>
            <p:cNvSpPr>
              <a:spLocks/>
            </p:cNvSpPr>
            <p:nvPr/>
          </p:nvSpPr>
          <p:spPr bwMode="auto">
            <a:xfrm>
              <a:off x="2498" y="2552"/>
              <a:ext cx="42" cy="16"/>
            </a:xfrm>
            <a:custGeom>
              <a:avLst/>
              <a:gdLst>
                <a:gd name="T0" fmla="*/ 16 w 42"/>
                <a:gd name="T1" fmla="*/ 0 h 16"/>
                <a:gd name="T2" fmla="*/ 16 w 42"/>
                <a:gd name="T3" fmla="*/ 0 h 16"/>
                <a:gd name="T4" fmla="*/ 8 w 42"/>
                <a:gd name="T5" fmla="*/ 2 h 16"/>
                <a:gd name="T6" fmla="*/ 4 w 42"/>
                <a:gd name="T7" fmla="*/ 4 h 16"/>
                <a:gd name="T8" fmla="*/ 0 w 42"/>
                <a:gd name="T9" fmla="*/ 6 h 16"/>
                <a:gd name="T10" fmla="*/ 0 w 42"/>
                <a:gd name="T11" fmla="*/ 6 h 16"/>
                <a:gd name="T12" fmla="*/ 4 w 42"/>
                <a:gd name="T13" fmla="*/ 8 h 16"/>
                <a:gd name="T14" fmla="*/ 8 w 42"/>
                <a:gd name="T15" fmla="*/ 10 h 16"/>
                <a:gd name="T16" fmla="*/ 16 w 42"/>
                <a:gd name="T17" fmla="*/ 10 h 16"/>
                <a:gd name="T18" fmla="*/ 16 w 42"/>
                <a:gd name="T19" fmla="*/ 10 h 16"/>
                <a:gd name="T20" fmla="*/ 32 w 42"/>
                <a:gd name="T21" fmla="*/ 16 h 16"/>
                <a:gd name="T22" fmla="*/ 32 w 42"/>
                <a:gd name="T23" fmla="*/ 16 h 16"/>
                <a:gd name="T24" fmla="*/ 36 w 42"/>
                <a:gd name="T25" fmla="*/ 16 h 16"/>
                <a:gd name="T26" fmla="*/ 36 w 42"/>
                <a:gd name="T27" fmla="*/ 16 h 16"/>
                <a:gd name="T28" fmla="*/ 40 w 42"/>
                <a:gd name="T29" fmla="*/ 14 h 16"/>
                <a:gd name="T30" fmla="*/ 42 w 42"/>
                <a:gd name="T31" fmla="*/ 10 h 16"/>
                <a:gd name="T32" fmla="*/ 38 w 42"/>
                <a:gd name="T33" fmla="*/ 6 h 16"/>
                <a:gd name="T34" fmla="*/ 32 w 42"/>
                <a:gd name="T35" fmla="*/ 4 h 16"/>
                <a:gd name="T36" fmla="*/ 32 w 42"/>
                <a:gd name="T37" fmla="*/ 4 h 16"/>
                <a:gd name="T38" fmla="*/ 24 w 42"/>
                <a:gd name="T39" fmla="*/ 2 h 16"/>
                <a:gd name="T40" fmla="*/ 16 w 42"/>
                <a:gd name="T41"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2" h="16">
                  <a:moveTo>
                    <a:pt x="16" y="0"/>
                  </a:moveTo>
                  <a:lnTo>
                    <a:pt x="16" y="0"/>
                  </a:lnTo>
                  <a:lnTo>
                    <a:pt x="8" y="2"/>
                  </a:lnTo>
                  <a:lnTo>
                    <a:pt x="4" y="4"/>
                  </a:lnTo>
                  <a:lnTo>
                    <a:pt x="0" y="6"/>
                  </a:lnTo>
                  <a:lnTo>
                    <a:pt x="0" y="6"/>
                  </a:lnTo>
                  <a:lnTo>
                    <a:pt x="4" y="8"/>
                  </a:lnTo>
                  <a:lnTo>
                    <a:pt x="8" y="10"/>
                  </a:lnTo>
                  <a:lnTo>
                    <a:pt x="16" y="10"/>
                  </a:lnTo>
                  <a:lnTo>
                    <a:pt x="16" y="10"/>
                  </a:lnTo>
                  <a:lnTo>
                    <a:pt x="32" y="16"/>
                  </a:lnTo>
                  <a:lnTo>
                    <a:pt x="32" y="16"/>
                  </a:lnTo>
                  <a:lnTo>
                    <a:pt x="36" y="16"/>
                  </a:lnTo>
                  <a:lnTo>
                    <a:pt x="36" y="16"/>
                  </a:lnTo>
                  <a:lnTo>
                    <a:pt x="40" y="14"/>
                  </a:lnTo>
                  <a:lnTo>
                    <a:pt x="42" y="10"/>
                  </a:lnTo>
                  <a:lnTo>
                    <a:pt x="38" y="6"/>
                  </a:lnTo>
                  <a:lnTo>
                    <a:pt x="32" y="4"/>
                  </a:lnTo>
                  <a:lnTo>
                    <a:pt x="32" y="4"/>
                  </a:lnTo>
                  <a:lnTo>
                    <a:pt x="24" y="2"/>
                  </a:lnTo>
                  <a:lnTo>
                    <a:pt x="1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26" name="Freeform 124"/>
            <p:cNvSpPr>
              <a:spLocks/>
            </p:cNvSpPr>
            <p:nvPr/>
          </p:nvSpPr>
          <p:spPr bwMode="auto">
            <a:xfrm>
              <a:off x="2572" y="2554"/>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lnTo>
                    <a:pt x="0" y="2"/>
                  </a:lnTo>
                  <a:lnTo>
                    <a:pt x="0"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27" name="Freeform 125"/>
            <p:cNvSpPr>
              <a:spLocks/>
            </p:cNvSpPr>
            <p:nvPr/>
          </p:nvSpPr>
          <p:spPr bwMode="auto">
            <a:xfrm>
              <a:off x="2572" y="2554"/>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28" name="Freeform 126"/>
            <p:cNvSpPr>
              <a:spLocks/>
            </p:cNvSpPr>
            <p:nvPr/>
          </p:nvSpPr>
          <p:spPr bwMode="auto">
            <a:xfrm>
              <a:off x="2542" y="2516"/>
              <a:ext cx="264" cy="172"/>
            </a:xfrm>
            <a:custGeom>
              <a:avLst/>
              <a:gdLst>
                <a:gd name="T0" fmla="*/ 16 w 264"/>
                <a:gd name="T1" fmla="*/ 0 h 172"/>
                <a:gd name="T2" fmla="*/ 12 w 264"/>
                <a:gd name="T3" fmla="*/ 8 h 172"/>
                <a:gd name="T4" fmla="*/ 4 w 264"/>
                <a:gd name="T5" fmla="*/ 14 h 172"/>
                <a:gd name="T6" fmla="*/ 0 w 264"/>
                <a:gd name="T7" fmla="*/ 20 h 172"/>
                <a:gd name="T8" fmla="*/ 12 w 264"/>
                <a:gd name="T9" fmla="*/ 26 h 172"/>
                <a:gd name="T10" fmla="*/ 20 w 264"/>
                <a:gd name="T11" fmla="*/ 26 h 172"/>
                <a:gd name="T12" fmla="*/ 22 w 264"/>
                <a:gd name="T13" fmla="*/ 26 h 172"/>
                <a:gd name="T14" fmla="*/ 32 w 264"/>
                <a:gd name="T15" fmla="*/ 36 h 172"/>
                <a:gd name="T16" fmla="*/ 30 w 264"/>
                <a:gd name="T17" fmla="*/ 40 h 172"/>
                <a:gd name="T18" fmla="*/ 14 w 264"/>
                <a:gd name="T19" fmla="*/ 44 h 172"/>
                <a:gd name="T20" fmla="*/ 14 w 264"/>
                <a:gd name="T21" fmla="*/ 50 h 172"/>
                <a:gd name="T22" fmla="*/ 22 w 264"/>
                <a:gd name="T23" fmla="*/ 54 h 172"/>
                <a:gd name="T24" fmla="*/ 36 w 264"/>
                <a:gd name="T25" fmla="*/ 54 h 172"/>
                <a:gd name="T26" fmla="*/ 40 w 264"/>
                <a:gd name="T27" fmla="*/ 54 h 172"/>
                <a:gd name="T28" fmla="*/ 56 w 264"/>
                <a:gd name="T29" fmla="*/ 66 h 172"/>
                <a:gd name="T30" fmla="*/ 74 w 264"/>
                <a:gd name="T31" fmla="*/ 70 h 172"/>
                <a:gd name="T32" fmla="*/ 86 w 264"/>
                <a:gd name="T33" fmla="*/ 78 h 172"/>
                <a:gd name="T34" fmla="*/ 98 w 264"/>
                <a:gd name="T35" fmla="*/ 90 h 172"/>
                <a:gd name="T36" fmla="*/ 100 w 264"/>
                <a:gd name="T37" fmla="*/ 104 h 172"/>
                <a:gd name="T38" fmla="*/ 108 w 264"/>
                <a:gd name="T39" fmla="*/ 120 h 172"/>
                <a:gd name="T40" fmla="*/ 122 w 264"/>
                <a:gd name="T41" fmla="*/ 136 h 172"/>
                <a:gd name="T42" fmla="*/ 144 w 264"/>
                <a:gd name="T43" fmla="*/ 146 h 172"/>
                <a:gd name="T44" fmla="*/ 150 w 264"/>
                <a:gd name="T45" fmla="*/ 146 h 172"/>
                <a:gd name="T46" fmla="*/ 158 w 264"/>
                <a:gd name="T47" fmla="*/ 132 h 172"/>
                <a:gd name="T48" fmla="*/ 166 w 264"/>
                <a:gd name="T49" fmla="*/ 128 h 172"/>
                <a:gd name="T50" fmla="*/ 172 w 264"/>
                <a:gd name="T51" fmla="*/ 124 h 172"/>
                <a:gd name="T52" fmla="*/ 178 w 264"/>
                <a:gd name="T53" fmla="*/ 114 h 172"/>
                <a:gd name="T54" fmla="*/ 182 w 264"/>
                <a:gd name="T55" fmla="*/ 114 h 172"/>
                <a:gd name="T56" fmla="*/ 208 w 264"/>
                <a:gd name="T57" fmla="*/ 140 h 172"/>
                <a:gd name="T58" fmla="*/ 224 w 264"/>
                <a:gd name="T59" fmla="*/ 152 h 172"/>
                <a:gd name="T60" fmla="*/ 238 w 264"/>
                <a:gd name="T61" fmla="*/ 164 h 172"/>
                <a:gd name="T62" fmla="*/ 256 w 264"/>
                <a:gd name="T63" fmla="*/ 172 h 172"/>
                <a:gd name="T64" fmla="*/ 262 w 264"/>
                <a:gd name="T65" fmla="*/ 168 h 172"/>
                <a:gd name="T66" fmla="*/ 264 w 264"/>
                <a:gd name="T67" fmla="*/ 162 h 172"/>
                <a:gd name="T68" fmla="*/ 248 w 264"/>
                <a:gd name="T69" fmla="*/ 146 h 172"/>
                <a:gd name="T70" fmla="*/ 224 w 264"/>
                <a:gd name="T71" fmla="*/ 122 h 172"/>
                <a:gd name="T72" fmla="*/ 216 w 264"/>
                <a:gd name="T73" fmla="*/ 114 h 172"/>
                <a:gd name="T74" fmla="*/ 220 w 264"/>
                <a:gd name="T75" fmla="*/ 102 h 172"/>
                <a:gd name="T76" fmla="*/ 220 w 264"/>
                <a:gd name="T77" fmla="*/ 92 h 172"/>
                <a:gd name="T78" fmla="*/ 202 w 264"/>
                <a:gd name="T79" fmla="*/ 82 h 172"/>
                <a:gd name="T80" fmla="*/ 196 w 264"/>
                <a:gd name="T81" fmla="*/ 68 h 172"/>
                <a:gd name="T82" fmla="*/ 190 w 264"/>
                <a:gd name="T83" fmla="*/ 62 h 172"/>
                <a:gd name="T84" fmla="*/ 166 w 264"/>
                <a:gd name="T85" fmla="*/ 50 h 172"/>
                <a:gd name="T86" fmla="*/ 136 w 264"/>
                <a:gd name="T87" fmla="*/ 40 h 172"/>
                <a:gd name="T88" fmla="*/ 122 w 264"/>
                <a:gd name="T89" fmla="*/ 34 h 172"/>
                <a:gd name="T90" fmla="*/ 110 w 264"/>
                <a:gd name="T91" fmla="*/ 22 h 172"/>
                <a:gd name="T92" fmla="*/ 100 w 264"/>
                <a:gd name="T93" fmla="*/ 20 h 172"/>
                <a:gd name="T94" fmla="*/ 84 w 264"/>
                <a:gd name="T95" fmla="*/ 26 h 172"/>
                <a:gd name="T96" fmla="*/ 66 w 264"/>
                <a:gd name="T97" fmla="*/ 44 h 172"/>
                <a:gd name="T98" fmla="*/ 60 w 264"/>
                <a:gd name="T99" fmla="*/ 52 h 172"/>
                <a:gd name="T100" fmla="*/ 54 w 264"/>
                <a:gd name="T101" fmla="*/ 50 h 172"/>
                <a:gd name="T102" fmla="*/ 48 w 264"/>
                <a:gd name="T103" fmla="*/ 34 h 172"/>
                <a:gd name="T104" fmla="*/ 44 w 264"/>
                <a:gd name="T105" fmla="*/ 22 h 172"/>
                <a:gd name="T106" fmla="*/ 34 w 264"/>
                <a:gd name="T107" fmla="*/ 4 h 172"/>
                <a:gd name="T108" fmla="*/ 20 w 264"/>
                <a:gd name="T109" fmla="*/ 0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64" h="172">
                  <a:moveTo>
                    <a:pt x="20" y="0"/>
                  </a:moveTo>
                  <a:lnTo>
                    <a:pt x="20" y="0"/>
                  </a:lnTo>
                  <a:lnTo>
                    <a:pt x="16" y="0"/>
                  </a:lnTo>
                  <a:lnTo>
                    <a:pt x="14" y="2"/>
                  </a:lnTo>
                  <a:lnTo>
                    <a:pt x="12" y="8"/>
                  </a:lnTo>
                  <a:lnTo>
                    <a:pt x="12" y="8"/>
                  </a:lnTo>
                  <a:lnTo>
                    <a:pt x="10" y="10"/>
                  </a:lnTo>
                  <a:lnTo>
                    <a:pt x="8" y="12"/>
                  </a:lnTo>
                  <a:lnTo>
                    <a:pt x="4" y="14"/>
                  </a:lnTo>
                  <a:lnTo>
                    <a:pt x="4" y="14"/>
                  </a:lnTo>
                  <a:lnTo>
                    <a:pt x="0" y="18"/>
                  </a:lnTo>
                  <a:lnTo>
                    <a:pt x="0" y="20"/>
                  </a:lnTo>
                  <a:lnTo>
                    <a:pt x="2" y="22"/>
                  </a:lnTo>
                  <a:lnTo>
                    <a:pt x="4" y="24"/>
                  </a:lnTo>
                  <a:lnTo>
                    <a:pt x="12" y="26"/>
                  </a:lnTo>
                  <a:lnTo>
                    <a:pt x="20" y="26"/>
                  </a:lnTo>
                  <a:lnTo>
                    <a:pt x="20" y="26"/>
                  </a:lnTo>
                  <a:lnTo>
                    <a:pt x="20" y="26"/>
                  </a:lnTo>
                  <a:lnTo>
                    <a:pt x="20" y="26"/>
                  </a:lnTo>
                  <a:lnTo>
                    <a:pt x="22" y="26"/>
                  </a:lnTo>
                  <a:lnTo>
                    <a:pt x="22" y="26"/>
                  </a:lnTo>
                  <a:lnTo>
                    <a:pt x="28" y="28"/>
                  </a:lnTo>
                  <a:lnTo>
                    <a:pt x="32" y="30"/>
                  </a:lnTo>
                  <a:lnTo>
                    <a:pt x="32" y="36"/>
                  </a:lnTo>
                  <a:lnTo>
                    <a:pt x="28" y="40"/>
                  </a:lnTo>
                  <a:lnTo>
                    <a:pt x="30" y="40"/>
                  </a:lnTo>
                  <a:lnTo>
                    <a:pt x="30" y="40"/>
                  </a:lnTo>
                  <a:lnTo>
                    <a:pt x="24" y="40"/>
                  </a:lnTo>
                  <a:lnTo>
                    <a:pt x="18" y="42"/>
                  </a:lnTo>
                  <a:lnTo>
                    <a:pt x="14" y="44"/>
                  </a:lnTo>
                  <a:lnTo>
                    <a:pt x="14" y="46"/>
                  </a:lnTo>
                  <a:lnTo>
                    <a:pt x="14" y="50"/>
                  </a:lnTo>
                  <a:lnTo>
                    <a:pt x="14" y="50"/>
                  </a:lnTo>
                  <a:lnTo>
                    <a:pt x="16" y="54"/>
                  </a:lnTo>
                  <a:lnTo>
                    <a:pt x="22" y="54"/>
                  </a:lnTo>
                  <a:lnTo>
                    <a:pt x="22" y="54"/>
                  </a:lnTo>
                  <a:lnTo>
                    <a:pt x="28" y="54"/>
                  </a:lnTo>
                  <a:lnTo>
                    <a:pt x="28" y="54"/>
                  </a:lnTo>
                  <a:lnTo>
                    <a:pt x="36" y="54"/>
                  </a:lnTo>
                  <a:lnTo>
                    <a:pt x="36" y="54"/>
                  </a:lnTo>
                  <a:lnTo>
                    <a:pt x="40" y="54"/>
                  </a:lnTo>
                  <a:lnTo>
                    <a:pt x="40" y="54"/>
                  </a:lnTo>
                  <a:lnTo>
                    <a:pt x="42" y="58"/>
                  </a:lnTo>
                  <a:lnTo>
                    <a:pt x="46" y="60"/>
                  </a:lnTo>
                  <a:lnTo>
                    <a:pt x="56" y="66"/>
                  </a:lnTo>
                  <a:lnTo>
                    <a:pt x="56" y="66"/>
                  </a:lnTo>
                  <a:lnTo>
                    <a:pt x="64" y="68"/>
                  </a:lnTo>
                  <a:lnTo>
                    <a:pt x="74" y="70"/>
                  </a:lnTo>
                  <a:lnTo>
                    <a:pt x="74" y="70"/>
                  </a:lnTo>
                  <a:lnTo>
                    <a:pt x="80" y="72"/>
                  </a:lnTo>
                  <a:lnTo>
                    <a:pt x="86" y="78"/>
                  </a:lnTo>
                  <a:lnTo>
                    <a:pt x="86" y="78"/>
                  </a:lnTo>
                  <a:lnTo>
                    <a:pt x="92" y="84"/>
                  </a:lnTo>
                  <a:lnTo>
                    <a:pt x="98" y="90"/>
                  </a:lnTo>
                  <a:lnTo>
                    <a:pt x="98" y="90"/>
                  </a:lnTo>
                  <a:lnTo>
                    <a:pt x="100" y="96"/>
                  </a:lnTo>
                  <a:lnTo>
                    <a:pt x="100" y="104"/>
                  </a:lnTo>
                  <a:lnTo>
                    <a:pt x="100" y="104"/>
                  </a:lnTo>
                  <a:lnTo>
                    <a:pt x="104" y="112"/>
                  </a:lnTo>
                  <a:lnTo>
                    <a:pt x="108" y="120"/>
                  </a:lnTo>
                  <a:lnTo>
                    <a:pt x="108" y="120"/>
                  </a:lnTo>
                  <a:lnTo>
                    <a:pt x="114" y="128"/>
                  </a:lnTo>
                  <a:lnTo>
                    <a:pt x="122" y="136"/>
                  </a:lnTo>
                  <a:lnTo>
                    <a:pt x="132" y="144"/>
                  </a:lnTo>
                  <a:lnTo>
                    <a:pt x="138" y="146"/>
                  </a:lnTo>
                  <a:lnTo>
                    <a:pt x="144" y="146"/>
                  </a:lnTo>
                  <a:lnTo>
                    <a:pt x="144" y="146"/>
                  </a:lnTo>
                  <a:lnTo>
                    <a:pt x="150" y="146"/>
                  </a:lnTo>
                  <a:lnTo>
                    <a:pt x="150" y="146"/>
                  </a:lnTo>
                  <a:lnTo>
                    <a:pt x="154" y="142"/>
                  </a:lnTo>
                  <a:lnTo>
                    <a:pt x="156" y="140"/>
                  </a:lnTo>
                  <a:lnTo>
                    <a:pt x="158" y="132"/>
                  </a:lnTo>
                  <a:lnTo>
                    <a:pt x="158" y="132"/>
                  </a:lnTo>
                  <a:lnTo>
                    <a:pt x="162" y="130"/>
                  </a:lnTo>
                  <a:lnTo>
                    <a:pt x="166" y="128"/>
                  </a:lnTo>
                  <a:lnTo>
                    <a:pt x="168" y="126"/>
                  </a:lnTo>
                  <a:lnTo>
                    <a:pt x="172" y="124"/>
                  </a:lnTo>
                  <a:lnTo>
                    <a:pt x="172" y="124"/>
                  </a:lnTo>
                  <a:lnTo>
                    <a:pt x="174" y="116"/>
                  </a:lnTo>
                  <a:lnTo>
                    <a:pt x="176" y="114"/>
                  </a:lnTo>
                  <a:lnTo>
                    <a:pt x="178" y="114"/>
                  </a:lnTo>
                  <a:lnTo>
                    <a:pt x="178" y="114"/>
                  </a:lnTo>
                  <a:lnTo>
                    <a:pt x="182" y="114"/>
                  </a:lnTo>
                  <a:lnTo>
                    <a:pt x="182" y="114"/>
                  </a:lnTo>
                  <a:lnTo>
                    <a:pt x="190" y="120"/>
                  </a:lnTo>
                  <a:lnTo>
                    <a:pt x="196" y="126"/>
                  </a:lnTo>
                  <a:lnTo>
                    <a:pt x="208" y="140"/>
                  </a:lnTo>
                  <a:lnTo>
                    <a:pt x="208" y="140"/>
                  </a:lnTo>
                  <a:lnTo>
                    <a:pt x="216" y="146"/>
                  </a:lnTo>
                  <a:lnTo>
                    <a:pt x="224" y="152"/>
                  </a:lnTo>
                  <a:lnTo>
                    <a:pt x="224" y="152"/>
                  </a:lnTo>
                  <a:lnTo>
                    <a:pt x="230" y="160"/>
                  </a:lnTo>
                  <a:lnTo>
                    <a:pt x="238" y="164"/>
                  </a:lnTo>
                  <a:lnTo>
                    <a:pt x="238" y="164"/>
                  </a:lnTo>
                  <a:lnTo>
                    <a:pt x="246" y="168"/>
                  </a:lnTo>
                  <a:lnTo>
                    <a:pt x="256" y="172"/>
                  </a:lnTo>
                  <a:lnTo>
                    <a:pt x="256" y="172"/>
                  </a:lnTo>
                  <a:lnTo>
                    <a:pt x="260" y="170"/>
                  </a:lnTo>
                  <a:lnTo>
                    <a:pt x="262" y="168"/>
                  </a:lnTo>
                  <a:lnTo>
                    <a:pt x="262" y="168"/>
                  </a:lnTo>
                  <a:lnTo>
                    <a:pt x="264" y="166"/>
                  </a:lnTo>
                  <a:lnTo>
                    <a:pt x="264" y="162"/>
                  </a:lnTo>
                  <a:lnTo>
                    <a:pt x="258" y="156"/>
                  </a:lnTo>
                  <a:lnTo>
                    <a:pt x="248" y="146"/>
                  </a:lnTo>
                  <a:lnTo>
                    <a:pt x="248" y="146"/>
                  </a:lnTo>
                  <a:lnTo>
                    <a:pt x="236" y="134"/>
                  </a:lnTo>
                  <a:lnTo>
                    <a:pt x="224" y="122"/>
                  </a:lnTo>
                  <a:lnTo>
                    <a:pt x="224" y="122"/>
                  </a:lnTo>
                  <a:lnTo>
                    <a:pt x="220" y="118"/>
                  </a:lnTo>
                  <a:lnTo>
                    <a:pt x="216" y="114"/>
                  </a:lnTo>
                  <a:lnTo>
                    <a:pt x="216" y="114"/>
                  </a:lnTo>
                  <a:lnTo>
                    <a:pt x="214" y="102"/>
                  </a:lnTo>
                  <a:lnTo>
                    <a:pt x="214" y="102"/>
                  </a:lnTo>
                  <a:lnTo>
                    <a:pt x="220" y="102"/>
                  </a:lnTo>
                  <a:lnTo>
                    <a:pt x="226" y="100"/>
                  </a:lnTo>
                  <a:lnTo>
                    <a:pt x="226" y="100"/>
                  </a:lnTo>
                  <a:lnTo>
                    <a:pt x="220" y="92"/>
                  </a:lnTo>
                  <a:lnTo>
                    <a:pt x="216" y="88"/>
                  </a:lnTo>
                  <a:lnTo>
                    <a:pt x="208" y="86"/>
                  </a:lnTo>
                  <a:lnTo>
                    <a:pt x="202" y="82"/>
                  </a:lnTo>
                  <a:lnTo>
                    <a:pt x="202" y="82"/>
                  </a:lnTo>
                  <a:lnTo>
                    <a:pt x="198" y="74"/>
                  </a:lnTo>
                  <a:lnTo>
                    <a:pt x="196" y="68"/>
                  </a:lnTo>
                  <a:lnTo>
                    <a:pt x="196" y="68"/>
                  </a:lnTo>
                  <a:lnTo>
                    <a:pt x="194" y="64"/>
                  </a:lnTo>
                  <a:lnTo>
                    <a:pt x="190" y="62"/>
                  </a:lnTo>
                  <a:lnTo>
                    <a:pt x="182" y="58"/>
                  </a:lnTo>
                  <a:lnTo>
                    <a:pt x="182" y="58"/>
                  </a:lnTo>
                  <a:lnTo>
                    <a:pt x="166" y="50"/>
                  </a:lnTo>
                  <a:lnTo>
                    <a:pt x="152" y="44"/>
                  </a:lnTo>
                  <a:lnTo>
                    <a:pt x="152" y="44"/>
                  </a:lnTo>
                  <a:lnTo>
                    <a:pt x="136" y="40"/>
                  </a:lnTo>
                  <a:lnTo>
                    <a:pt x="128" y="38"/>
                  </a:lnTo>
                  <a:lnTo>
                    <a:pt x="122" y="34"/>
                  </a:lnTo>
                  <a:lnTo>
                    <a:pt x="122" y="34"/>
                  </a:lnTo>
                  <a:lnTo>
                    <a:pt x="116" y="28"/>
                  </a:lnTo>
                  <a:lnTo>
                    <a:pt x="114" y="24"/>
                  </a:lnTo>
                  <a:lnTo>
                    <a:pt x="110" y="22"/>
                  </a:lnTo>
                  <a:lnTo>
                    <a:pt x="110" y="22"/>
                  </a:lnTo>
                  <a:lnTo>
                    <a:pt x="104" y="20"/>
                  </a:lnTo>
                  <a:lnTo>
                    <a:pt x="100" y="20"/>
                  </a:lnTo>
                  <a:lnTo>
                    <a:pt x="100" y="20"/>
                  </a:lnTo>
                  <a:lnTo>
                    <a:pt x="92" y="22"/>
                  </a:lnTo>
                  <a:lnTo>
                    <a:pt x="84" y="26"/>
                  </a:lnTo>
                  <a:lnTo>
                    <a:pt x="84" y="26"/>
                  </a:lnTo>
                  <a:lnTo>
                    <a:pt x="70" y="38"/>
                  </a:lnTo>
                  <a:lnTo>
                    <a:pt x="66" y="44"/>
                  </a:lnTo>
                  <a:lnTo>
                    <a:pt x="62" y="52"/>
                  </a:lnTo>
                  <a:lnTo>
                    <a:pt x="62" y="52"/>
                  </a:lnTo>
                  <a:lnTo>
                    <a:pt x="60" y="52"/>
                  </a:lnTo>
                  <a:lnTo>
                    <a:pt x="60" y="52"/>
                  </a:lnTo>
                  <a:lnTo>
                    <a:pt x="56" y="52"/>
                  </a:lnTo>
                  <a:lnTo>
                    <a:pt x="54" y="50"/>
                  </a:lnTo>
                  <a:lnTo>
                    <a:pt x="50" y="46"/>
                  </a:lnTo>
                  <a:lnTo>
                    <a:pt x="48" y="34"/>
                  </a:lnTo>
                  <a:lnTo>
                    <a:pt x="48" y="34"/>
                  </a:lnTo>
                  <a:lnTo>
                    <a:pt x="46" y="28"/>
                  </a:lnTo>
                  <a:lnTo>
                    <a:pt x="44" y="22"/>
                  </a:lnTo>
                  <a:lnTo>
                    <a:pt x="44" y="22"/>
                  </a:lnTo>
                  <a:lnTo>
                    <a:pt x="46" y="8"/>
                  </a:lnTo>
                  <a:lnTo>
                    <a:pt x="46" y="8"/>
                  </a:lnTo>
                  <a:lnTo>
                    <a:pt x="34" y="4"/>
                  </a:lnTo>
                  <a:lnTo>
                    <a:pt x="20" y="0"/>
                  </a:lnTo>
                  <a:lnTo>
                    <a:pt x="20" y="0"/>
                  </a:lnTo>
                  <a:lnTo>
                    <a:pt x="20"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29" name="Freeform 127"/>
            <p:cNvSpPr>
              <a:spLocks/>
            </p:cNvSpPr>
            <p:nvPr/>
          </p:nvSpPr>
          <p:spPr bwMode="auto">
            <a:xfrm>
              <a:off x="2542" y="2516"/>
              <a:ext cx="264" cy="172"/>
            </a:xfrm>
            <a:custGeom>
              <a:avLst/>
              <a:gdLst>
                <a:gd name="T0" fmla="*/ 16 w 264"/>
                <a:gd name="T1" fmla="*/ 0 h 172"/>
                <a:gd name="T2" fmla="*/ 12 w 264"/>
                <a:gd name="T3" fmla="*/ 8 h 172"/>
                <a:gd name="T4" fmla="*/ 4 w 264"/>
                <a:gd name="T5" fmla="*/ 14 h 172"/>
                <a:gd name="T6" fmla="*/ 0 w 264"/>
                <a:gd name="T7" fmla="*/ 20 h 172"/>
                <a:gd name="T8" fmla="*/ 12 w 264"/>
                <a:gd name="T9" fmla="*/ 26 h 172"/>
                <a:gd name="T10" fmla="*/ 20 w 264"/>
                <a:gd name="T11" fmla="*/ 26 h 172"/>
                <a:gd name="T12" fmla="*/ 22 w 264"/>
                <a:gd name="T13" fmla="*/ 26 h 172"/>
                <a:gd name="T14" fmla="*/ 32 w 264"/>
                <a:gd name="T15" fmla="*/ 36 h 172"/>
                <a:gd name="T16" fmla="*/ 30 w 264"/>
                <a:gd name="T17" fmla="*/ 40 h 172"/>
                <a:gd name="T18" fmla="*/ 14 w 264"/>
                <a:gd name="T19" fmla="*/ 44 h 172"/>
                <a:gd name="T20" fmla="*/ 14 w 264"/>
                <a:gd name="T21" fmla="*/ 50 h 172"/>
                <a:gd name="T22" fmla="*/ 22 w 264"/>
                <a:gd name="T23" fmla="*/ 54 h 172"/>
                <a:gd name="T24" fmla="*/ 36 w 264"/>
                <a:gd name="T25" fmla="*/ 54 h 172"/>
                <a:gd name="T26" fmla="*/ 40 w 264"/>
                <a:gd name="T27" fmla="*/ 54 h 172"/>
                <a:gd name="T28" fmla="*/ 56 w 264"/>
                <a:gd name="T29" fmla="*/ 66 h 172"/>
                <a:gd name="T30" fmla="*/ 74 w 264"/>
                <a:gd name="T31" fmla="*/ 70 h 172"/>
                <a:gd name="T32" fmla="*/ 86 w 264"/>
                <a:gd name="T33" fmla="*/ 78 h 172"/>
                <a:gd name="T34" fmla="*/ 98 w 264"/>
                <a:gd name="T35" fmla="*/ 90 h 172"/>
                <a:gd name="T36" fmla="*/ 100 w 264"/>
                <a:gd name="T37" fmla="*/ 104 h 172"/>
                <a:gd name="T38" fmla="*/ 108 w 264"/>
                <a:gd name="T39" fmla="*/ 120 h 172"/>
                <a:gd name="T40" fmla="*/ 122 w 264"/>
                <a:gd name="T41" fmla="*/ 136 h 172"/>
                <a:gd name="T42" fmla="*/ 144 w 264"/>
                <a:gd name="T43" fmla="*/ 146 h 172"/>
                <a:gd name="T44" fmla="*/ 150 w 264"/>
                <a:gd name="T45" fmla="*/ 146 h 172"/>
                <a:gd name="T46" fmla="*/ 158 w 264"/>
                <a:gd name="T47" fmla="*/ 132 h 172"/>
                <a:gd name="T48" fmla="*/ 166 w 264"/>
                <a:gd name="T49" fmla="*/ 128 h 172"/>
                <a:gd name="T50" fmla="*/ 172 w 264"/>
                <a:gd name="T51" fmla="*/ 124 h 172"/>
                <a:gd name="T52" fmla="*/ 178 w 264"/>
                <a:gd name="T53" fmla="*/ 114 h 172"/>
                <a:gd name="T54" fmla="*/ 182 w 264"/>
                <a:gd name="T55" fmla="*/ 114 h 172"/>
                <a:gd name="T56" fmla="*/ 208 w 264"/>
                <a:gd name="T57" fmla="*/ 140 h 172"/>
                <a:gd name="T58" fmla="*/ 224 w 264"/>
                <a:gd name="T59" fmla="*/ 152 h 172"/>
                <a:gd name="T60" fmla="*/ 238 w 264"/>
                <a:gd name="T61" fmla="*/ 164 h 172"/>
                <a:gd name="T62" fmla="*/ 256 w 264"/>
                <a:gd name="T63" fmla="*/ 172 h 172"/>
                <a:gd name="T64" fmla="*/ 262 w 264"/>
                <a:gd name="T65" fmla="*/ 168 h 172"/>
                <a:gd name="T66" fmla="*/ 264 w 264"/>
                <a:gd name="T67" fmla="*/ 162 h 172"/>
                <a:gd name="T68" fmla="*/ 248 w 264"/>
                <a:gd name="T69" fmla="*/ 146 h 172"/>
                <a:gd name="T70" fmla="*/ 224 w 264"/>
                <a:gd name="T71" fmla="*/ 122 h 172"/>
                <a:gd name="T72" fmla="*/ 216 w 264"/>
                <a:gd name="T73" fmla="*/ 114 h 172"/>
                <a:gd name="T74" fmla="*/ 220 w 264"/>
                <a:gd name="T75" fmla="*/ 102 h 172"/>
                <a:gd name="T76" fmla="*/ 220 w 264"/>
                <a:gd name="T77" fmla="*/ 92 h 172"/>
                <a:gd name="T78" fmla="*/ 202 w 264"/>
                <a:gd name="T79" fmla="*/ 82 h 172"/>
                <a:gd name="T80" fmla="*/ 196 w 264"/>
                <a:gd name="T81" fmla="*/ 68 h 172"/>
                <a:gd name="T82" fmla="*/ 190 w 264"/>
                <a:gd name="T83" fmla="*/ 62 h 172"/>
                <a:gd name="T84" fmla="*/ 166 w 264"/>
                <a:gd name="T85" fmla="*/ 50 h 172"/>
                <a:gd name="T86" fmla="*/ 136 w 264"/>
                <a:gd name="T87" fmla="*/ 40 h 172"/>
                <a:gd name="T88" fmla="*/ 122 w 264"/>
                <a:gd name="T89" fmla="*/ 34 h 172"/>
                <a:gd name="T90" fmla="*/ 110 w 264"/>
                <a:gd name="T91" fmla="*/ 22 h 172"/>
                <a:gd name="T92" fmla="*/ 100 w 264"/>
                <a:gd name="T93" fmla="*/ 20 h 172"/>
                <a:gd name="T94" fmla="*/ 84 w 264"/>
                <a:gd name="T95" fmla="*/ 26 h 172"/>
                <a:gd name="T96" fmla="*/ 66 w 264"/>
                <a:gd name="T97" fmla="*/ 44 h 172"/>
                <a:gd name="T98" fmla="*/ 60 w 264"/>
                <a:gd name="T99" fmla="*/ 52 h 172"/>
                <a:gd name="T100" fmla="*/ 54 w 264"/>
                <a:gd name="T101" fmla="*/ 50 h 172"/>
                <a:gd name="T102" fmla="*/ 48 w 264"/>
                <a:gd name="T103" fmla="*/ 34 h 172"/>
                <a:gd name="T104" fmla="*/ 44 w 264"/>
                <a:gd name="T105" fmla="*/ 22 h 172"/>
                <a:gd name="T106" fmla="*/ 34 w 264"/>
                <a:gd name="T107" fmla="*/ 4 h 172"/>
                <a:gd name="T108" fmla="*/ 20 w 264"/>
                <a:gd name="T109" fmla="*/ 0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64" h="172">
                  <a:moveTo>
                    <a:pt x="20" y="0"/>
                  </a:moveTo>
                  <a:lnTo>
                    <a:pt x="20" y="0"/>
                  </a:lnTo>
                  <a:lnTo>
                    <a:pt x="16" y="0"/>
                  </a:lnTo>
                  <a:lnTo>
                    <a:pt x="14" y="2"/>
                  </a:lnTo>
                  <a:lnTo>
                    <a:pt x="12" y="8"/>
                  </a:lnTo>
                  <a:lnTo>
                    <a:pt x="12" y="8"/>
                  </a:lnTo>
                  <a:lnTo>
                    <a:pt x="10" y="10"/>
                  </a:lnTo>
                  <a:lnTo>
                    <a:pt x="8" y="12"/>
                  </a:lnTo>
                  <a:lnTo>
                    <a:pt x="4" y="14"/>
                  </a:lnTo>
                  <a:lnTo>
                    <a:pt x="4" y="14"/>
                  </a:lnTo>
                  <a:lnTo>
                    <a:pt x="0" y="18"/>
                  </a:lnTo>
                  <a:lnTo>
                    <a:pt x="0" y="20"/>
                  </a:lnTo>
                  <a:lnTo>
                    <a:pt x="2" y="22"/>
                  </a:lnTo>
                  <a:lnTo>
                    <a:pt x="4" y="24"/>
                  </a:lnTo>
                  <a:lnTo>
                    <a:pt x="12" y="26"/>
                  </a:lnTo>
                  <a:lnTo>
                    <a:pt x="20" y="26"/>
                  </a:lnTo>
                  <a:lnTo>
                    <a:pt x="20" y="26"/>
                  </a:lnTo>
                  <a:lnTo>
                    <a:pt x="20" y="26"/>
                  </a:lnTo>
                  <a:lnTo>
                    <a:pt x="20" y="26"/>
                  </a:lnTo>
                  <a:lnTo>
                    <a:pt x="22" y="26"/>
                  </a:lnTo>
                  <a:lnTo>
                    <a:pt x="22" y="26"/>
                  </a:lnTo>
                  <a:lnTo>
                    <a:pt x="28" y="28"/>
                  </a:lnTo>
                  <a:lnTo>
                    <a:pt x="32" y="30"/>
                  </a:lnTo>
                  <a:lnTo>
                    <a:pt x="32" y="36"/>
                  </a:lnTo>
                  <a:lnTo>
                    <a:pt x="28" y="40"/>
                  </a:lnTo>
                  <a:lnTo>
                    <a:pt x="30" y="40"/>
                  </a:lnTo>
                  <a:lnTo>
                    <a:pt x="30" y="40"/>
                  </a:lnTo>
                  <a:lnTo>
                    <a:pt x="24" y="40"/>
                  </a:lnTo>
                  <a:lnTo>
                    <a:pt x="18" y="42"/>
                  </a:lnTo>
                  <a:lnTo>
                    <a:pt x="14" y="44"/>
                  </a:lnTo>
                  <a:lnTo>
                    <a:pt x="14" y="46"/>
                  </a:lnTo>
                  <a:lnTo>
                    <a:pt x="14" y="50"/>
                  </a:lnTo>
                  <a:lnTo>
                    <a:pt x="14" y="50"/>
                  </a:lnTo>
                  <a:lnTo>
                    <a:pt x="16" y="54"/>
                  </a:lnTo>
                  <a:lnTo>
                    <a:pt x="22" y="54"/>
                  </a:lnTo>
                  <a:lnTo>
                    <a:pt x="22" y="54"/>
                  </a:lnTo>
                  <a:lnTo>
                    <a:pt x="28" y="54"/>
                  </a:lnTo>
                  <a:lnTo>
                    <a:pt x="28" y="54"/>
                  </a:lnTo>
                  <a:lnTo>
                    <a:pt x="36" y="54"/>
                  </a:lnTo>
                  <a:lnTo>
                    <a:pt x="36" y="54"/>
                  </a:lnTo>
                  <a:lnTo>
                    <a:pt x="40" y="54"/>
                  </a:lnTo>
                  <a:lnTo>
                    <a:pt x="40" y="54"/>
                  </a:lnTo>
                  <a:lnTo>
                    <a:pt x="42" y="58"/>
                  </a:lnTo>
                  <a:lnTo>
                    <a:pt x="46" y="60"/>
                  </a:lnTo>
                  <a:lnTo>
                    <a:pt x="56" y="66"/>
                  </a:lnTo>
                  <a:lnTo>
                    <a:pt x="56" y="66"/>
                  </a:lnTo>
                  <a:lnTo>
                    <a:pt x="64" y="68"/>
                  </a:lnTo>
                  <a:lnTo>
                    <a:pt x="74" y="70"/>
                  </a:lnTo>
                  <a:lnTo>
                    <a:pt x="74" y="70"/>
                  </a:lnTo>
                  <a:lnTo>
                    <a:pt x="80" y="72"/>
                  </a:lnTo>
                  <a:lnTo>
                    <a:pt x="86" y="78"/>
                  </a:lnTo>
                  <a:lnTo>
                    <a:pt x="86" y="78"/>
                  </a:lnTo>
                  <a:lnTo>
                    <a:pt x="92" y="84"/>
                  </a:lnTo>
                  <a:lnTo>
                    <a:pt x="98" y="90"/>
                  </a:lnTo>
                  <a:lnTo>
                    <a:pt x="98" y="90"/>
                  </a:lnTo>
                  <a:lnTo>
                    <a:pt x="100" y="96"/>
                  </a:lnTo>
                  <a:lnTo>
                    <a:pt x="100" y="104"/>
                  </a:lnTo>
                  <a:lnTo>
                    <a:pt x="100" y="104"/>
                  </a:lnTo>
                  <a:lnTo>
                    <a:pt x="104" y="112"/>
                  </a:lnTo>
                  <a:lnTo>
                    <a:pt x="108" y="120"/>
                  </a:lnTo>
                  <a:lnTo>
                    <a:pt x="108" y="120"/>
                  </a:lnTo>
                  <a:lnTo>
                    <a:pt x="114" y="128"/>
                  </a:lnTo>
                  <a:lnTo>
                    <a:pt x="122" y="136"/>
                  </a:lnTo>
                  <a:lnTo>
                    <a:pt x="132" y="144"/>
                  </a:lnTo>
                  <a:lnTo>
                    <a:pt x="138" y="146"/>
                  </a:lnTo>
                  <a:lnTo>
                    <a:pt x="144" y="146"/>
                  </a:lnTo>
                  <a:lnTo>
                    <a:pt x="144" y="146"/>
                  </a:lnTo>
                  <a:lnTo>
                    <a:pt x="150" y="146"/>
                  </a:lnTo>
                  <a:lnTo>
                    <a:pt x="150" y="146"/>
                  </a:lnTo>
                  <a:lnTo>
                    <a:pt x="154" y="142"/>
                  </a:lnTo>
                  <a:lnTo>
                    <a:pt x="156" y="140"/>
                  </a:lnTo>
                  <a:lnTo>
                    <a:pt x="158" y="132"/>
                  </a:lnTo>
                  <a:lnTo>
                    <a:pt x="158" y="132"/>
                  </a:lnTo>
                  <a:lnTo>
                    <a:pt x="162" y="130"/>
                  </a:lnTo>
                  <a:lnTo>
                    <a:pt x="166" y="128"/>
                  </a:lnTo>
                  <a:lnTo>
                    <a:pt x="168" y="126"/>
                  </a:lnTo>
                  <a:lnTo>
                    <a:pt x="172" y="124"/>
                  </a:lnTo>
                  <a:lnTo>
                    <a:pt x="172" y="124"/>
                  </a:lnTo>
                  <a:lnTo>
                    <a:pt x="174" y="116"/>
                  </a:lnTo>
                  <a:lnTo>
                    <a:pt x="176" y="114"/>
                  </a:lnTo>
                  <a:lnTo>
                    <a:pt x="178" y="114"/>
                  </a:lnTo>
                  <a:lnTo>
                    <a:pt x="178" y="114"/>
                  </a:lnTo>
                  <a:lnTo>
                    <a:pt x="182" y="114"/>
                  </a:lnTo>
                  <a:lnTo>
                    <a:pt x="182" y="114"/>
                  </a:lnTo>
                  <a:lnTo>
                    <a:pt x="190" y="120"/>
                  </a:lnTo>
                  <a:lnTo>
                    <a:pt x="196" y="126"/>
                  </a:lnTo>
                  <a:lnTo>
                    <a:pt x="208" y="140"/>
                  </a:lnTo>
                  <a:lnTo>
                    <a:pt x="208" y="140"/>
                  </a:lnTo>
                  <a:lnTo>
                    <a:pt x="216" y="146"/>
                  </a:lnTo>
                  <a:lnTo>
                    <a:pt x="224" y="152"/>
                  </a:lnTo>
                  <a:lnTo>
                    <a:pt x="224" y="152"/>
                  </a:lnTo>
                  <a:lnTo>
                    <a:pt x="230" y="160"/>
                  </a:lnTo>
                  <a:lnTo>
                    <a:pt x="238" y="164"/>
                  </a:lnTo>
                  <a:lnTo>
                    <a:pt x="238" y="164"/>
                  </a:lnTo>
                  <a:lnTo>
                    <a:pt x="246" y="168"/>
                  </a:lnTo>
                  <a:lnTo>
                    <a:pt x="256" y="172"/>
                  </a:lnTo>
                  <a:lnTo>
                    <a:pt x="256" y="172"/>
                  </a:lnTo>
                  <a:lnTo>
                    <a:pt x="260" y="170"/>
                  </a:lnTo>
                  <a:lnTo>
                    <a:pt x="262" y="168"/>
                  </a:lnTo>
                  <a:lnTo>
                    <a:pt x="262" y="168"/>
                  </a:lnTo>
                  <a:lnTo>
                    <a:pt x="264" y="166"/>
                  </a:lnTo>
                  <a:lnTo>
                    <a:pt x="264" y="162"/>
                  </a:lnTo>
                  <a:lnTo>
                    <a:pt x="258" y="156"/>
                  </a:lnTo>
                  <a:lnTo>
                    <a:pt x="248" y="146"/>
                  </a:lnTo>
                  <a:lnTo>
                    <a:pt x="248" y="146"/>
                  </a:lnTo>
                  <a:lnTo>
                    <a:pt x="236" y="134"/>
                  </a:lnTo>
                  <a:lnTo>
                    <a:pt x="224" y="122"/>
                  </a:lnTo>
                  <a:lnTo>
                    <a:pt x="224" y="122"/>
                  </a:lnTo>
                  <a:lnTo>
                    <a:pt x="220" y="118"/>
                  </a:lnTo>
                  <a:lnTo>
                    <a:pt x="216" y="114"/>
                  </a:lnTo>
                  <a:lnTo>
                    <a:pt x="216" y="114"/>
                  </a:lnTo>
                  <a:lnTo>
                    <a:pt x="214" y="102"/>
                  </a:lnTo>
                  <a:lnTo>
                    <a:pt x="214" y="102"/>
                  </a:lnTo>
                  <a:lnTo>
                    <a:pt x="220" y="102"/>
                  </a:lnTo>
                  <a:lnTo>
                    <a:pt x="226" y="100"/>
                  </a:lnTo>
                  <a:lnTo>
                    <a:pt x="226" y="100"/>
                  </a:lnTo>
                  <a:lnTo>
                    <a:pt x="220" y="92"/>
                  </a:lnTo>
                  <a:lnTo>
                    <a:pt x="216" y="88"/>
                  </a:lnTo>
                  <a:lnTo>
                    <a:pt x="208" y="86"/>
                  </a:lnTo>
                  <a:lnTo>
                    <a:pt x="202" y="82"/>
                  </a:lnTo>
                  <a:lnTo>
                    <a:pt x="202" y="82"/>
                  </a:lnTo>
                  <a:lnTo>
                    <a:pt x="198" y="74"/>
                  </a:lnTo>
                  <a:lnTo>
                    <a:pt x="196" y="68"/>
                  </a:lnTo>
                  <a:lnTo>
                    <a:pt x="196" y="68"/>
                  </a:lnTo>
                  <a:lnTo>
                    <a:pt x="194" y="64"/>
                  </a:lnTo>
                  <a:lnTo>
                    <a:pt x="190" y="62"/>
                  </a:lnTo>
                  <a:lnTo>
                    <a:pt x="182" y="58"/>
                  </a:lnTo>
                  <a:lnTo>
                    <a:pt x="182" y="58"/>
                  </a:lnTo>
                  <a:lnTo>
                    <a:pt x="166" y="50"/>
                  </a:lnTo>
                  <a:lnTo>
                    <a:pt x="152" y="44"/>
                  </a:lnTo>
                  <a:lnTo>
                    <a:pt x="152" y="44"/>
                  </a:lnTo>
                  <a:lnTo>
                    <a:pt x="136" y="40"/>
                  </a:lnTo>
                  <a:lnTo>
                    <a:pt x="128" y="38"/>
                  </a:lnTo>
                  <a:lnTo>
                    <a:pt x="122" y="34"/>
                  </a:lnTo>
                  <a:lnTo>
                    <a:pt x="122" y="34"/>
                  </a:lnTo>
                  <a:lnTo>
                    <a:pt x="116" y="28"/>
                  </a:lnTo>
                  <a:lnTo>
                    <a:pt x="114" y="24"/>
                  </a:lnTo>
                  <a:lnTo>
                    <a:pt x="110" y="22"/>
                  </a:lnTo>
                  <a:lnTo>
                    <a:pt x="110" y="22"/>
                  </a:lnTo>
                  <a:lnTo>
                    <a:pt x="104" y="20"/>
                  </a:lnTo>
                  <a:lnTo>
                    <a:pt x="100" y="20"/>
                  </a:lnTo>
                  <a:lnTo>
                    <a:pt x="100" y="20"/>
                  </a:lnTo>
                  <a:lnTo>
                    <a:pt x="92" y="22"/>
                  </a:lnTo>
                  <a:lnTo>
                    <a:pt x="84" y="26"/>
                  </a:lnTo>
                  <a:lnTo>
                    <a:pt x="84" y="26"/>
                  </a:lnTo>
                  <a:lnTo>
                    <a:pt x="70" y="38"/>
                  </a:lnTo>
                  <a:lnTo>
                    <a:pt x="66" y="44"/>
                  </a:lnTo>
                  <a:lnTo>
                    <a:pt x="62" y="52"/>
                  </a:lnTo>
                  <a:lnTo>
                    <a:pt x="62" y="52"/>
                  </a:lnTo>
                  <a:lnTo>
                    <a:pt x="60" y="52"/>
                  </a:lnTo>
                  <a:lnTo>
                    <a:pt x="60" y="52"/>
                  </a:lnTo>
                  <a:lnTo>
                    <a:pt x="56" y="52"/>
                  </a:lnTo>
                  <a:lnTo>
                    <a:pt x="54" y="50"/>
                  </a:lnTo>
                  <a:lnTo>
                    <a:pt x="50" y="46"/>
                  </a:lnTo>
                  <a:lnTo>
                    <a:pt x="48" y="34"/>
                  </a:lnTo>
                  <a:lnTo>
                    <a:pt x="48" y="34"/>
                  </a:lnTo>
                  <a:lnTo>
                    <a:pt x="46" y="28"/>
                  </a:lnTo>
                  <a:lnTo>
                    <a:pt x="44" y="22"/>
                  </a:lnTo>
                  <a:lnTo>
                    <a:pt x="44" y="22"/>
                  </a:lnTo>
                  <a:lnTo>
                    <a:pt x="46" y="8"/>
                  </a:lnTo>
                  <a:lnTo>
                    <a:pt x="46" y="8"/>
                  </a:lnTo>
                  <a:lnTo>
                    <a:pt x="34" y="4"/>
                  </a:lnTo>
                  <a:lnTo>
                    <a:pt x="20" y="0"/>
                  </a:lnTo>
                  <a:lnTo>
                    <a:pt x="20" y="0"/>
                  </a:lnTo>
                  <a:lnTo>
                    <a:pt x="2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30" name="Freeform 128"/>
            <p:cNvSpPr>
              <a:spLocks/>
            </p:cNvSpPr>
            <p:nvPr/>
          </p:nvSpPr>
          <p:spPr bwMode="auto">
            <a:xfrm>
              <a:off x="2774" y="2572"/>
              <a:ext cx="74" cy="48"/>
            </a:xfrm>
            <a:custGeom>
              <a:avLst/>
              <a:gdLst>
                <a:gd name="T0" fmla="*/ 62 w 74"/>
                <a:gd name="T1" fmla="*/ 0 h 48"/>
                <a:gd name="T2" fmla="*/ 62 w 74"/>
                <a:gd name="T3" fmla="*/ 0 h 48"/>
                <a:gd name="T4" fmla="*/ 56 w 74"/>
                <a:gd name="T5" fmla="*/ 0 h 48"/>
                <a:gd name="T6" fmla="*/ 56 w 74"/>
                <a:gd name="T7" fmla="*/ 0 h 48"/>
                <a:gd name="T8" fmla="*/ 50 w 74"/>
                <a:gd name="T9" fmla="*/ 6 h 48"/>
                <a:gd name="T10" fmla="*/ 46 w 74"/>
                <a:gd name="T11" fmla="*/ 14 h 48"/>
                <a:gd name="T12" fmla="*/ 42 w 74"/>
                <a:gd name="T13" fmla="*/ 22 h 48"/>
                <a:gd name="T14" fmla="*/ 36 w 74"/>
                <a:gd name="T15" fmla="*/ 28 h 48"/>
                <a:gd name="T16" fmla="*/ 36 w 74"/>
                <a:gd name="T17" fmla="*/ 28 h 48"/>
                <a:gd name="T18" fmla="*/ 32 w 74"/>
                <a:gd name="T19" fmla="*/ 30 h 48"/>
                <a:gd name="T20" fmla="*/ 26 w 74"/>
                <a:gd name="T21" fmla="*/ 30 h 48"/>
                <a:gd name="T22" fmla="*/ 26 w 74"/>
                <a:gd name="T23" fmla="*/ 30 h 48"/>
                <a:gd name="T24" fmla="*/ 22 w 74"/>
                <a:gd name="T25" fmla="*/ 30 h 48"/>
                <a:gd name="T26" fmla="*/ 22 w 74"/>
                <a:gd name="T27" fmla="*/ 30 h 48"/>
                <a:gd name="T28" fmla="*/ 18 w 74"/>
                <a:gd name="T29" fmla="*/ 30 h 48"/>
                <a:gd name="T30" fmla="*/ 18 w 74"/>
                <a:gd name="T31" fmla="*/ 30 h 48"/>
                <a:gd name="T32" fmla="*/ 14 w 74"/>
                <a:gd name="T33" fmla="*/ 30 h 48"/>
                <a:gd name="T34" fmla="*/ 14 w 74"/>
                <a:gd name="T35" fmla="*/ 30 h 48"/>
                <a:gd name="T36" fmla="*/ 8 w 74"/>
                <a:gd name="T37" fmla="*/ 32 h 48"/>
                <a:gd name="T38" fmla="*/ 4 w 74"/>
                <a:gd name="T39" fmla="*/ 34 h 48"/>
                <a:gd name="T40" fmla="*/ 2 w 74"/>
                <a:gd name="T41" fmla="*/ 40 h 48"/>
                <a:gd name="T42" fmla="*/ 0 w 74"/>
                <a:gd name="T43" fmla="*/ 44 h 48"/>
                <a:gd name="T44" fmla="*/ 0 w 74"/>
                <a:gd name="T45" fmla="*/ 44 h 48"/>
                <a:gd name="T46" fmla="*/ 12 w 74"/>
                <a:gd name="T47" fmla="*/ 48 h 48"/>
                <a:gd name="T48" fmla="*/ 22 w 74"/>
                <a:gd name="T49" fmla="*/ 48 h 48"/>
                <a:gd name="T50" fmla="*/ 22 w 74"/>
                <a:gd name="T51" fmla="*/ 48 h 48"/>
                <a:gd name="T52" fmla="*/ 26 w 74"/>
                <a:gd name="T53" fmla="*/ 48 h 48"/>
                <a:gd name="T54" fmla="*/ 26 w 74"/>
                <a:gd name="T55" fmla="*/ 48 h 48"/>
                <a:gd name="T56" fmla="*/ 32 w 74"/>
                <a:gd name="T57" fmla="*/ 46 h 48"/>
                <a:gd name="T58" fmla="*/ 38 w 74"/>
                <a:gd name="T59" fmla="*/ 42 h 48"/>
                <a:gd name="T60" fmla="*/ 42 w 74"/>
                <a:gd name="T61" fmla="*/ 36 h 48"/>
                <a:gd name="T62" fmla="*/ 48 w 74"/>
                <a:gd name="T63" fmla="*/ 32 h 48"/>
                <a:gd name="T64" fmla="*/ 48 w 74"/>
                <a:gd name="T65" fmla="*/ 32 h 48"/>
                <a:gd name="T66" fmla="*/ 54 w 74"/>
                <a:gd name="T67" fmla="*/ 30 h 48"/>
                <a:gd name="T68" fmla="*/ 58 w 74"/>
                <a:gd name="T69" fmla="*/ 26 h 48"/>
                <a:gd name="T70" fmla="*/ 58 w 74"/>
                <a:gd name="T71" fmla="*/ 26 h 48"/>
                <a:gd name="T72" fmla="*/ 68 w 74"/>
                <a:gd name="T73" fmla="*/ 16 h 48"/>
                <a:gd name="T74" fmla="*/ 72 w 74"/>
                <a:gd name="T75" fmla="*/ 10 h 48"/>
                <a:gd name="T76" fmla="*/ 74 w 74"/>
                <a:gd name="T77" fmla="*/ 6 h 48"/>
                <a:gd name="T78" fmla="*/ 74 w 74"/>
                <a:gd name="T79" fmla="*/ 6 h 48"/>
                <a:gd name="T80" fmla="*/ 72 w 74"/>
                <a:gd name="T81" fmla="*/ 4 h 48"/>
                <a:gd name="T82" fmla="*/ 70 w 74"/>
                <a:gd name="T83" fmla="*/ 2 h 48"/>
                <a:gd name="T84" fmla="*/ 62 w 74"/>
                <a:gd name="T85"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4" h="48">
                  <a:moveTo>
                    <a:pt x="62" y="0"/>
                  </a:moveTo>
                  <a:lnTo>
                    <a:pt x="62" y="0"/>
                  </a:lnTo>
                  <a:lnTo>
                    <a:pt x="56" y="0"/>
                  </a:lnTo>
                  <a:lnTo>
                    <a:pt x="56" y="0"/>
                  </a:lnTo>
                  <a:lnTo>
                    <a:pt x="50" y="6"/>
                  </a:lnTo>
                  <a:lnTo>
                    <a:pt x="46" y="14"/>
                  </a:lnTo>
                  <a:lnTo>
                    <a:pt x="42" y="22"/>
                  </a:lnTo>
                  <a:lnTo>
                    <a:pt x="36" y="28"/>
                  </a:lnTo>
                  <a:lnTo>
                    <a:pt x="36" y="28"/>
                  </a:lnTo>
                  <a:lnTo>
                    <a:pt x="32" y="30"/>
                  </a:lnTo>
                  <a:lnTo>
                    <a:pt x="26" y="30"/>
                  </a:lnTo>
                  <a:lnTo>
                    <a:pt x="26" y="30"/>
                  </a:lnTo>
                  <a:lnTo>
                    <a:pt x="22" y="30"/>
                  </a:lnTo>
                  <a:lnTo>
                    <a:pt x="22" y="30"/>
                  </a:lnTo>
                  <a:lnTo>
                    <a:pt x="18" y="30"/>
                  </a:lnTo>
                  <a:lnTo>
                    <a:pt x="18" y="30"/>
                  </a:lnTo>
                  <a:lnTo>
                    <a:pt x="14" y="30"/>
                  </a:lnTo>
                  <a:lnTo>
                    <a:pt x="14" y="30"/>
                  </a:lnTo>
                  <a:lnTo>
                    <a:pt x="8" y="32"/>
                  </a:lnTo>
                  <a:lnTo>
                    <a:pt x="4" y="34"/>
                  </a:lnTo>
                  <a:lnTo>
                    <a:pt x="2" y="40"/>
                  </a:lnTo>
                  <a:lnTo>
                    <a:pt x="0" y="44"/>
                  </a:lnTo>
                  <a:lnTo>
                    <a:pt x="0" y="44"/>
                  </a:lnTo>
                  <a:lnTo>
                    <a:pt x="12" y="48"/>
                  </a:lnTo>
                  <a:lnTo>
                    <a:pt x="22" y="48"/>
                  </a:lnTo>
                  <a:lnTo>
                    <a:pt x="22" y="48"/>
                  </a:lnTo>
                  <a:lnTo>
                    <a:pt x="26" y="48"/>
                  </a:lnTo>
                  <a:lnTo>
                    <a:pt x="26" y="48"/>
                  </a:lnTo>
                  <a:lnTo>
                    <a:pt x="32" y="46"/>
                  </a:lnTo>
                  <a:lnTo>
                    <a:pt x="38" y="42"/>
                  </a:lnTo>
                  <a:lnTo>
                    <a:pt x="42" y="36"/>
                  </a:lnTo>
                  <a:lnTo>
                    <a:pt x="48" y="32"/>
                  </a:lnTo>
                  <a:lnTo>
                    <a:pt x="48" y="32"/>
                  </a:lnTo>
                  <a:lnTo>
                    <a:pt x="54" y="30"/>
                  </a:lnTo>
                  <a:lnTo>
                    <a:pt x="58" y="26"/>
                  </a:lnTo>
                  <a:lnTo>
                    <a:pt x="58" y="26"/>
                  </a:lnTo>
                  <a:lnTo>
                    <a:pt x="68" y="16"/>
                  </a:lnTo>
                  <a:lnTo>
                    <a:pt x="72" y="10"/>
                  </a:lnTo>
                  <a:lnTo>
                    <a:pt x="74" y="6"/>
                  </a:lnTo>
                  <a:lnTo>
                    <a:pt x="74" y="6"/>
                  </a:lnTo>
                  <a:lnTo>
                    <a:pt x="72" y="4"/>
                  </a:lnTo>
                  <a:lnTo>
                    <a:pt x="70" y="2"/>
                  </a:lnTo>
                  <a:lnTo>
                    <a:pt x="62"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31" name="Freeform 129"/>
            <p:cNvSpPr>
              <a:spLocks/>
            </p:cNvSpPr>
            <p:nvPr/>
          </p:nvSpPr>
          <p:spPr bwMode="auto">
            <a:xfrm>
              <a:off x="2774" y="2572"/>
              <a:ext cx="74" cy="48"/>
            </a:xfrm>
            <a:custGeom>
              <a:avLst/>
              <a:gdLst>
                <a:gd name="T0" fmla="*/ 62 w 74"/>
                <a:gd name="T1" fmla="*/ 0 h 48"/>
                <a:gd name="T2" fmla="*/ 62 w 74"/>
                <a:gd name="T3" fmla="*/ 0 h 48"/>
                <a:gd name="T4" fmla="*/ 56 w 74"/>
                <a:gd name="T5" fmla="*/ 0 h 48"/>
                <a:gd name="T6" fmla="*/ 56 w 74"/>
                <a:gd name="T7" fmla="*/ 0 h 48"/>
                <a:gd name="T8" fmla="*/ 50 w 74"/>
                <a:gd name="T9" fmla="*/ 6 h 48"/>
                <a:gd name="T10" fmla="*/ 46 w 74"/>
                <a:gd name="T11" fmla="*/ 14 h 48"/>
                <a:gd name="T12" fmla="*/ 42 w 74"/>
                <a:gd name="T13" fmla="*/ 22 h 48"/>
                <a:gd name="T14" fmla="*/ 36 w 74"/>
                <a:gd name="T15" fmla="*/ 28 h 48"/>
                <a:gd name="T16" fmla="*/ 36 w 74"/>
                <a:gd name="T17" fmla="*/ 28 h 48"/>
                <a:gd name="T18" fmla="*/ 32 w 74"/>
                <a:gd name="T19" fmla="*/ 30 h 48"/>
                <a:gd name="T20" fmla="*/ 26 w 74"/>
                <a:gd name="T21" fmla="*/ 30 h 48"/>
                <a:gd name="T22" fmla="*/ 26 w 74"/>
                <a:gd name="T23" fmla="*/ 30 h 48"/>
                <a:gd name="T24" fmla="*/ 22 w 74"/>
                <a:gd name="T25" fmla="*/ 30 h 48"/>
                <a:gd name="T26" fmla="*/ 22 w 74"/>
                <a:gd name="T27" fmla="*/ 30 h 48"/>
                <a:gd name="T28" fmla="*/ 18 w 74"/>
                <a:gd name="T29" fmla="*/ 30 h 48"/>
                <a:gd name="T30" fmla="*/ 18 w 74"/>
                <a:gd name="T31" fmla="*/ 30 h 48"/>
                <a:gd name="T32" fmla="*/ 14 w 74"/>
                <a:gd name="T33" fmla="*/ 30 h 48"/>
                <a:gd name="T34" fmla="*/ 14 w 74"/>
                <a:gd name="T35" fmla="*/ 30 h 48"/>
                <a:gd name="T36" fmla="*/ 8 w 74"/>
                <a:gd name="T37" fmla="*/ 32 h 48"/>
                <a:gd name="T38" fmla="*/ 4 w 74"/>
                <a:gd name="T39" fmla="*/ 34 h 48"/>
                <a:gd name="T40" fmla="*/ 2 w 74"/>
                <a:gd name="T41" fmla="*/ 40 h 48"/>
                <a:gd name="T42" fmla="*/ 0 w 74"/>
                <a:gd name="T43" fmla="*/ 44 h 48"/>
                <a:gd name="T44" fmla="*/ 0 w 74"/>
                <a:gd name="T45" fmla="*/ 44 h 48"/>
                <a:gd name="T46" fmla="*/ 12 w 74"/>
                <a:gd name="T47" fmla="*/ 48 h 48"/>
                <a:gd name="T48" fmla="*/ 22 w 74"/>
                <a:gd name="T49" fmla="*/ 48 h 48"/>
                <a:gd name="T50" fmla="*/ 22 w 74"/>
                <a:gd name="T51" fmla="*/ 48 h 48"/>
                <a:gd name="T52" fmla="*/ 26 w 74"/>
                <a:gd name="T53" fmla="*/ 48 h 48"/>
                <a:gd name="T54" fmla="*/ 26 w 74"/>
                <a:gd name="T55" fmla="*/ 48 h 48"/>
                <a:gd name="T56" fmla="*/ 32 w 74"/>
                <a:gd name="T57" fmla="*/ 46 h 48"/>
                <a:gd name="T58" fmla="*/ 38 w 74"/>
                <a:gd name="T59" fmla="*/ 42 h 48"/>
                <a:gd name="T60" fmla="*/ 42 w 74"/>
                <a:gd name="T61" fmla="*/ 36 h 48"/>
                <a:gd name="T62" fmla="*/ 48 w 74"/>
                <a:gd name="T63" fmla="*/ 32 h 48"/>
                <a:gd name="T64" fmla="*/ 48 w 74"/>
                <a:gd name="T65" fmla="*/ 32 h 48"/>
                <a:gd name="T66" fmla="*/ 54 w 74"/>
                <a:gd name="T67" fmla="*/ 30 h 48"/>
                <a:gd name="T68" fmla="*/ 58 w 74"/>
                <a:gd name="T69" fmla="*/ 26 h 48"/>
                <a:gd name="T70" fmla="*/ 58 w 74"/>
                <a:gd name="T71" fmla="*/ 26 h 48"/>
                <a:gd name="T72" fmla="*/ 68 w 74"/>
                <a:gd name="T73" fmla="*/ 16 h 48"/>
                <a:gd name="T74" fmla="*/ 72 w 74"/>
                <a:gd name="T75" fmla="*/ 10 h 48"/>
                <a:gd name="T76" fmla="*/ 74 w 74"/>
                <a:gd name="T77" fmla="*/ 6 h 48"/>
                <a:gd name="T78" fmla="*/ 74 w 74"/>
                <a:gd name="T79" fmla="*/ 6 h 48"/>
                <a:gd name="T80" fmla="*/ 72 w 74"/>
                <a:gd name="T81" fmla="*/ 4 h 48"/>
                <a:gd name="T82" fmla="*/ 70 w 74"/>
                <a:gd name="T83" fmla="*/ 2 h 48"/>
                <a:gd name="T84" fmla="*/ 62 w 74"/>
                <a:gd name="T85"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4" h="48">
                  <a:moveTo>
                    <a:pt x="62" y="0"/>
                  </a:moveTo>
                  <a:lnTo>
                    <a:pt x="62" y="0"/>
                  </a:lnTo>
                  <a:lnTo>
                    <a:pt x="56" y="0"/>
                  </a:lnTo>
                  <a:lnTo>
                    <a:pt x="56" y="0"/>
                  </a:lnTo>
                  <a:lnTo>
                    <a:pt x="50" y="6"/>
                  </a:lnTo>
                  <a:lnTo>
                    <a:pt x="46" y="14"/>
                  </a:lnTo>
                  <a:lnTo>
                    <a:pt x="42" y="22"/>
                  </a:lnTo>
                  <a:lnTo>
                    <a:pt x="36" y="28"/>
                  </a:lnTo>
                  <a:lnTo>
                    <a:pt x="36" y="28"/>
                  </a:lnTo>
                  <a:lnTo>
                    <a:pt x="32" y="30"/>
                  </a:lnTo>
                  <a:lnTo>
                    <a:pt x="26" y="30"/>
                  </a:lnTo>
                  <a:lnTo>
                    <a:pt x="26" y="30"/>
                  </a:lnTo>
                  <a:lnTo>
                    <a:pt x="22" y="30"/>
                  </a:lnTo>
                  <a:lnTo>
                    <a:pt x="22" y="30"/>
                  </a:lnTo>
                  <a:lnTo>
                    <a:pt x="18" y="30"/>
                  </a:lnTo>
                  <a:lnTo>
                    <a:pt x="18" y="30"/>
                  </a:lnTo>
                  <a:lnTo>
                    <a:pt x="14" y="30"/>
                  </a:lnTo>
                  <a:lnTo>
                    <a:pt x="14" y="30"/>
                  </a:lnTo>
                  <a:lnTo>
                    <a:pt x="8" y="32"/>
                  </a:lnTo>
                  <a:lnTo>
                    <a:pt x="4" y="34"/>
                  </a:lnTo>
                  <a:lnTo>
                    <a:pt x="2" y="40"/>
                  </a:lnTo>
                  <a:lnTo>
                    <a:pt x="0" y="44"/>
                  </a:lnTo>
                  <a:lnTo>
                    <a:pt x="0" y="44"/>
                  </a:lnTo>
                  <a:lnTo>
                    <a:pt x="12" y="48"/>
                  </a:lnTo>
                  <a:lnTo>
                    <a:pt x="22" y="48"/>
                  </a:lnTo>
                  <a:lnTo>
                    <a:pt x="22" y="48"/>
                  </a:lnTo>
                  <a:lnTo>
                    <a:pt x="26" y="48"/>
                  </a:lnTo>
                  <a:lnTo>
                    <a:pt x="26" y="48"/>
                  </a:lnTo>
                  <a:lnTo>
                    <a:pt x="32" y="46"/>
                  </a:lnTo>
                  <a:lnTo>
                    <a:pt x="38" y="42"/>
                  </a:lnTo>
                  <a:lnTo>
                    <a:pt x="42" y="36"/>
                  </a:lnTo>
                  <a:lnTo>
                    <a:pt x="48" y="32"/>
                  </a:lnTo>
                  <a:lnTo>
                    <a:pt x="48" y="32"/>
                  </a:lnTo>
                  <a:lnTo>
                    <a:pt x="54" y="30"/>
                  </a:lnTo>
                  <a:lnTo>
                    <a:pt x="58" y="26"/>
                  </a:lnTo>
                  <a:lnTo>
                    <a:pt x="58" y="26"/>
                  </a:lnTo>
                  <a:lnTo>
                    <a:pt x="68" y="16"/>
                  </a:lnTo>
                  <a:lnTo>
                    <a:pt x="72" y="10"/>
                  </a:lnTo>
                  <a:lnTo>
                    <a:pt x="74" y="6"/>
                  </a:lnTo>
                  <a:lnTo>
                    <a:pt x="74" y="6"/>
                  </a:lnTo>
                  <a:lnTo>
                    <a:pt x="72" y="4"/>
                  </a:lnTo>
                  <a:lnTo>
                    <a:pt x="70" y="2"/>
                  </a:lnTo>
                  <a:lnTo>
                    <a:pt x="6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32" name="Freeform 130"/>
            <p:cNvSpPr>
              <a:spLocks/>
            </p:cNvSpPr>
            <p:nvPr/>
          </p:nvSpPr>
          <p:spPr bwMode="auto">
            <a:xfrm>
              <a:off x="2862" y="2600"/>
              <a:ext cx="22" cy="24"/>
            </a:xfrm>
            <a:custGeom>
              <a:avLst/>
              <a:gdLst>
                <a:gd name="T0" fmla="*/ 4 w 22"/>
                <a:gd name="T1" fmla="*/ 0 h 24"/>
                <a:gd name="T2" fmla="*/ 4 w 22"/>
                <a:gd name="T3" fmla="*/ 0 h 24"/>
                <a:gd name="T4" fmla="*/ 2 w 22"/>
                <a:gd name="T5" fmla="*/ 0 h 24"/>
                <a:gd name="T6" fmla="*/ 0 w 22"/>
                <a:gd name="T7" fmla="*/ 4 h 24"/>
                <a:gd name="T8" fmla="*/ 0 w 22"/>
                <a:gd name="T9" fmla="*/ 4 h 24"/>
                <a:gd name="T10" fmla="*/ 0 w 22"/>
                <a:gd name="T11" fmla="*/ 6 h 24"/>
                <a:gd name="T12" fmla="*/ 0 w 22"/>
                <a:gd name="T13" fmla="*/ 10 h 24"/>
                <a:gd name="T14" fmla="*/ 2 w 22"/>
                <a:gd name="T15" fmla="*/ 18 h 24"/>
                <a:gd name="T16" fmla="*/ 2 w 22"/>
                <a:gd name="T17" fmla="*/ 18 h 24"/>
                <a:gd name="T18" fmla="*/ 10 w 22"/>
                <a:gd name="T19" fmla="*/ 22 h 24"/>
                <a:gd name="T20" fmla="*/ 18 w 22"/>
                <a:gd name="T21" fmla="*/ 24 h 24"/>
                <a:gd name="T22" fmla="*/ 18 w 22"/>
                <a:gd name="T23" fmla="*/ 24 h 24"/>
                <a:gd name="T24" fmla="*/ 18 w 22"/>
                <a:gd name="T25" fmla="*/ 24 h 24"/>
                <a:gd name="T26" fmla="*/ 18 w 22"/>
                <a:gd name="T27" fmla="*/ 24 h 24"/>
                <a:gd name="T28" fmla="*/ 20 w 22"/>
                <a:gd name="T29" fmla="*/ 22 h 24"/>
                <a:gd name="T30" fmla="*/ 22 w 22"/>
                <a:gd name="T31" fmla="*/ 20 h 24"/>
                <a:gd name="T32" fmla="*/ 18 w 22"/>
                <a:gd name="T33" fmla="*/ 12 h 24"/>
                <a:gd name="T34" fmla="*/ 12 w 22"/>
                <a:gd name="T35" fmla="*/ 4 h 24"/>
                <a:gd name="T36" fmla="*/ 8 w 22"/>
                <a:gd name="T37" fmla="*/ 2 h 24"/>
                <a:gd name="T38" fmla="*/ 4 w 22"/>
                <a:gd name="T3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4">
                  <a:moveTo>
                    <a:pt x="4" y="0"/>
                  </a:moveTo>
                  <a:lnTo>
                    <a:pt x="4" y="0"/>
                  </a:lnTo>
                  <a:lnTo>
                    <a:pt x="2" y="0"/>
                  </a:lnTo>
                  <a:lnTo>
                    <a:pt x="0" y="4"/>
                  </a:lnTo>
                  <a:lnTo>
                    <a:pt x="0" y="4"/>
                  </a:lnTo>
                  <a:lnTo>
                    <a:pt x="0" y="6"/>
                  </a:lnTo>
                  <a:lnTo>
                    <a:pt x="0" y="10"/>
                  </a:lnTo>
                  <a:lnTo>
                    <a:pt x="2" y="18"/>
                  </a:lnTo>
                  <a:lnTo>
                    <a:pt x="2" y="18"/>
                  </a:lnTo>
                  <a:lnTo>
                    <a:pt x="10" y="22"/>
                  </a:lnTo>
                  <a:lnTo>
                    <a:pt x="18" y="24"/>
                  </a:lnTo>
                  <a:lnTo>
                    <a:pt x="18" y="24"/>
                  </a:lnTo>
                  <a:lnTo>
                    <a:pt x="18" y="24"/>
                  </a:lnTo>
                  <a:lnTo>
                    <a:pt x="18" y="24"/>
                  </a:lnTo>
                  <a:lnTo>
                    <a:pt x="20" y="22"/>
                  </a:lnTo>
                  <a:lnTo>
                    <a:pt x="22" y="20"/>
                  </a:lnTo>
                  <a:lnTo>
                    <a:pt x="18" y="12"/>
                  </a:lnTo>
                  <a:lnTo>
                    <a:pt x="12" y="4"/>
                  </a:lnTo>
                  <a:lnTo>
                    <a:pt x="8" y="2"/>
                  </a:lnTo>
                  <a:lnTo>
                    <a:pt x="4"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33" name="Freeform 131"/>
            <p:cNvSpPr>
              <a:spLocks/>
            </p:cNvSpPr>
            <p:nvPr/>
          </p:nvSpPr>
          <p:spPr bwMode="auto">
            <a:xfrm>
              <a:off x="2862" y="2600"/>
              <a:ext cx="22" cy="24"/>
            </a:xfrm>
            <a:custGeom>
              <a:avLst/>
              <a:gdLst>
                <a:gd name="T0" fmla="*/ 4 w 22"/>
                <a:gd name="T1" fmla="*/ 0 h 24"/>
                <a:gd name="T2" fmla="*/ 4 w 22"/>
                <a:gd name="T3" fmla="*/ 0 h 24"/>
                <a:gd name="T4" fmla="*/ 2 w 22"/>
                <a:gd name="T5" fmla="*/ 0 h 24"/>
                <a:gd name="T6" fmla="*/ 0 w 22"/>
                <a:gd name="T7" fmla="*/ 4 h 24"/>
                <a:gd name="T8" fmla="*/ 0 w 22"/>
                <a:gd name="T9" fmla="*/ 4 h 24"/>
                <a:gd name="T10" fmla="*/ 0 w 22"/>
                <a:gd name="T11" fmla="*/ 6 h 24"/>
                <a:gd name="T12" fmla="*/ 0 w 22"/>
                <a:gd name="T13" fmla="*/ 10 h 24"/>
                <a:gd name="T14" fmla="*/ 2 w 22"/>
                <a:gd name="T15" fmla="*/ 18 h 24"/>
                <a:gd name="T16" fmla="*/ 2 w 22"/>
                <a:gd name="T17" fmla="*/ 18 h 24"/>
                <a:gd name="T18" fmla="*/ 10 w 22"/>
                <a:gd name="T19" fmla="*/ 22 h 24"/>
                <a:gd name="T20" fmla="*/ 18 w 22"/>
                <a:gd name="T21" fmla="*/ 24 h 24"/>
                <a:gd name="T22" fmla="*/ 18 w 22"/>
                <a:gd name="T23" fmla="*/ 24 h 24"/>
                <a:gd name="T24" fmla="*/ 18 w 22"/>
                <a:gd name="T25" fmla="*/ 24 h 24"/>
                <a:gd name="T26" fmla="*/ 18 w 22"/>
                <a:gd name="T27" fmla="*/ 24 h 24"/>
                <a:gd name="T28" fmla="*/ 20 w 22"/>
                <a:gd name="T29" fmla="*/ 22 h 24"/>
                <a:gd name="T30" fmla="*/ 22 w 22"/>
                <a:gd name="T31" fmla="*/ 20 h 24"/>
                <a:gd name="T32" fmla="*/ 18 w 22"/>
                <a:gd name="T33" fmla="*/ 12 h 24"/>
                <a:gd name="T34" fmla="*/ 12 w 22"/>
                <a:gd name="T35" fmla="*/ 4 h 24"/>
                <a:gd name="T36" fmla="*/ 8 w 22"/>
                <a:gd name="T37" fmla="*/ 2 h 24"/>
                <a:gd name="T38" fmla="*/ 4 w 22"/>
                <a:gd name="T3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4">
                  <a:moveTo>
                    <a:pt x="4" y="0"/>
                  </a:moveTo>
                  <a:lnTo>
                    <a:pt x="4" y="0"/>
                  </a:lnTo>
                  <a:lnTo>
                    <a:pt x="2" y="0"/>
                  </a:lnTo>
                  <a:lnTo>
                    <a:pt x="0" y="4"/>
                  </a:lnTo>
                  <a:lnTo>
                    <a:pt x="0" y="4"/>
                  </a:lnTo>
                  <a:lnTo>
                    <a:pt x="0" y="6"/>
                  </a:lnTo>
                  <a:lnTo>
                    <a:pt x="0" y="10"/>
                  </a:lnTo>
                  <a:lnTo>
                    <a:pt x="2" y="18"/>
                  </a:lnTo>
                  <a:lnTo>
                    <a:pt x="2" y="18"/>
                  </a:lnTo>
                  <a:lnTo>
                    <a:pt x="10" y="22"/>
                  </a:lnTo>
                  <a:lnTo>
                    <a:pt x="18" y="24"/>
                  </a:lnTo>
                  <a:lnTo>
                    <a:pt x="18" y="24"/>
                  </a:lnTo>
                  <a:lnTo>
                    <a:pt x="18" y="24"/>
                  </a:lnTo>
                  <a:lnTo>
                    <a:pt x="18" y="24"/>
                  </a:lnTo>
                  <a:lnTo>
                    <a:pt x="20" y="22"/>
                  </a:lnTo>
                  <a:lnTo>
                    <a:pt x="22" y="20"/>
                  </a:lnTo>
                  <a:lnTo>
                    <a:pt x="18" y="12"/>
                  </a:lnTo>
                  <a:lnTo>
                    <a:pt x="12" y="4"/>
                  </a:lnTo>
                  <a:lnTo>
                    <a:pt x="8" y="2"/>
                  </a:lnTo>
                  <a:lnTo>
                    <a:pt x="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34" name="Freeform 132"/>
            <p:cNvSpPr>
              <a:spLocks/>
            </p:cNvSpPr>
            <p:nvPr/>
          </p:nvSpPr>
          <p:spPr bwMode="auto">
            <a:xfrm>
              <a:off x="2920" y="2664"/>
              <a:ext cx="22" cy="14"/>
            </a:xfrm>
            <a:custGeom>
              <a:avLst/>
              <a:gdLst>
                <a:gd name="T0" fmla="*/ 0 w 22"/>
                <a:gd name="T1" fmla="*/ 0 h 14"/>
                <a:gd name="T2" fmla="*/ 0 w 22"/>
                <a:gd name="T3" fmla="*/ 0 h 14"/>
                <a:gd name="T4" fmla="*/ 0 w 22"/>
                <a:gd name="T5" fmla="*/ 0 h 14"/>
                <a:gd name="T6" fmla="*/ 0 w 22"/>
                <a:gd name="T7" fmla="*/ 0 h 14"/>
                <a:gd name="T8" fmla="*/ 0 w 22"/>
                <a:gd name="T9" fmla="*/ 4 h 14"/>
                <a:gd name="T10" fmla="*/ 4 w 22"/>
                <a:gd name="T11" fmla="*/ 8 h 14"/>
                <a:gd name="T12" fmla="*/ 10 w 22"/>
                <a:gd name="T13" fmla="*/ 12 h 14"/>
                <a:gd name="T14" fmla="*/ 14 w 22"/>
                <a:gd name="T15" fmla="*/ 14 h 14"/>
                <a:gd name="T16" fmla="*/ 14 w 22"/>
                <a:gd name="T17" fmla="*/ 14 h 14"/>
                <a:gd name="T18" fmla="*/ 18 w 22"/>
                <a:gd name="T19" fmla="*/ 14 h 14"/>
                <a:gd name="T20" fmla="*/ 18 w 22"/>
                <a:gd name="T21" fmla="*/ 14 h 14"/>
                <a:gd name="T22" fmla="*/ 20 w 22"/>
                <a:gd name="T23" fmla="*/ 12 h 14"/>
                <a:gd name="T24" fmla="*/ 22 w 22"/>
                <a:gd name="T25" fmla="*/ 8 h 14"/>
                <a:gd name="T26" fmla="*/ 20 w 22"/>
                <a:gd name="T27" fmla="*/ 6 h 14"/>
                <a:gd name="T28" fmla="*/ 16 w 22"/>
                <a:gd name="T29" fmla="*/ 4 h 14"/>
                <a:gd name="T30" fmla="*/ 8 w 22"/>
                <a:gd name="T31" fmla="*/ 0 h 14"/>
                <a:gd name="T32" fmla="*/ 0 w 22"/>
                <a:gd name="T33"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 h="14">
                  <a:moveTo>
                    <a:pt x="0" y="0"/>
                  </a:moveTo>
                  <a:lnTo>
                    <a:pt x="0" y="0"/>
                  </a:lnTo>
                  <a:lnTo>
                    <a:pt x="0" y="0"/>
                  </a:lnTo>
                  <a:lnTo>
                    <a:pt x="0" y="0"/>
                  </a:lnTo>
                  <a:lnTo>
                    <a:pt x="0" y="4"/>
                  </a:lnTo>
                  <a:lnTo>
                    <a:pt x="4" y="8"/>
                  </a:lnTo>
                  <a:lnTo>
                    <a:pt x="10" y="12"/>
                  </a:lnTo>
                  <a:lnTo>
                    <a:pt x="14" y="14"/>
                  </a:lnTo>
                  <a:lnTo>
                    <a:pt x="14" y="14"/>
                  </a:lnTo>
                  <a:lnTo>
                    <a:pt x="18" y="14"/>
                  </a:lnTo>
                  <a:lnTo>
                    <a:pt x="18" y="14"/>
                  </a:lnTo>
                  <a:lnTo>
                    <a:pt x="20" y="12"/>
                  </a:lnTo>
                  <a:lnTo>
                    <a:pt x="22" y="8"/>
                  </a:lnTo>
                  <a:lnTo>
                    <a:pt x="20" y="6"/>
                  </a:lnTo>
                  <a:lnTo>
                    <a:pt x="16" y="4"/>
                  </a:lnTo>
                  <a:lnTo>
                    <a:pt x="8" y="0"/>
                  </a:lnTo>
                  <a:lnTo>
                    <a:pt x="0"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35" name="Freeform 133"/>
            <p:cNvSpPr>
              <a:spLocks/>
            </p:cNvSpPr>
            <p:nvPr/>
          </p:nvSpPr>
          <p:spPr bwMode="auto">
            <a:xfrm>
              <a:off x="2920" y="2664"/>
              <a:ext cx="22" cy="14"/>
            </a:xfrm>
            <a:custGeom>
              <a:avLst/>
              <a:gdLst>
                <a:gd name="T0" fmla="*/ 0 w 22"/>
                <a:gd name="T1" fmla="*/ 0 h 14"/>
                <a:gd name="T2" fmla="*/ 0 w 22"/>
                <a:gd name="T3" fmla="*/ 0 h 14"/>
                <a:gd name="T4" fmla="*/ 0 w 22"/>
                <a:gd name="T5" fmla="*/ 0 h 14"/>
                <a:gd name="T6" fmla="*/ 0 w 22"/>
                <a:gd name="T7" fmla="*/ 0 h 14"/>
                <a:gd name="T8" fmla="*/ 0 w 22"/>
                <a:gd name="T9" fmla="*/ 4 h 14"/>
                <a:gd name="T10" fmla="*/ 4 w 22"/>
                <a:gd name="T11" fmla="*/ 8 h 14"/>
                <a:gd name="T12" fmla="*/ 10 w 22"/>
                <a:gd name="T13" fmla="*/ 12 h 14"/>
                <a:gd name="T14" fmla="*/ 14 w 22"/>
                <a:gd name="T15" fmla="*/ 14 h 14"/>
                <a:gd name="T16" fmla="*/ 14 w 22"/>
                <a:gd name="T17" fmla="*/ 14 h 14"/>
                <a:gd name="T18" fmla="*/ 18 w 22"/>
                <a:gd name="T19" fmla="*/ 14 h 14"/>
                <a:gd name="T20" fmla="*/ 18 w 22"/>
                <a:gd name="T21" fmla="*/ 14 h 14"/>
                <a:gd name="T22" fmla="*/ 20 w 22"/>
                <a:gd name="T23" fmla="*/ 12 h 14"/>
                <a:gd name="T24" fmla="*/ 22 w 22"/>
                <a:gd name="T25" fmla="*/ 8 h 14"/>
                <a:gd name="T26" fmla="*/ 20 w 22"/>
                <a:gd name="T27" fmla="*/ 6 h 14"/>
                <a:gd name="T28" fmla="*/ 16 w 22"/>
                <a:gd name="T29" fmla="*/ 4 h 14"/>
                <a:gd name="T30" fmla="*/ 8 w 22"/>
                <a:gd name="T31" fmla="*/ 0 h 14"/>
                <a:gd name="T32" fmla="*/ 0 w 22"/>
                <a:gd name="T33"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 h="14">
                  <a:moveTo>
                    <a:pt x="0" y="0"/>
                  </a:moveTo>
                  <a:lnTo>
                    <a:pt x="0" y="0"/>
                  </a:lnTo>
                  <a:lnTo>
                    <a:pt x="0" y="0"/>
                  </a:lnTo>
                  <a:lnTo>
                    <a:pt x="0" y="0"/>
                  </a:lnTo>
                  <a:lnTo>
                    <a:pt x="0" y="4"/>
                  </a:lnTo>
                  <a:lnTo>
                    <a:pt x="4" y="8"/>
                  </a:lnTo>
                  <a:lnTo>
                    <a:pt x="10" y="12"/>
                  </a:lnTo>
                  <a:lnTo>
                    <a:pt x="14" y="14"/>
                  </a:lnTo>
                  <a:lnTo>
                    <a:pt x="14" y="14"/>
                  </a:lnTo>
                  <a:lnTo>
                    <a:pt x="18" y="14"/>
                  </a:lnTo>
                  <a:lnTo>
                    <a:pt x="18" y="14"/>
                  </a:lnTo>
                  <a:lnTo>
                    <a:pt x="20" y="12"/>
                  </a:lnTo>
                  <a:lnTo>
                    <a:pt x="22" y="8"/>
                  </a:lnTo>
                  <a:lnTo>
                    <a:pt x="20" y="6"/>
                  </a:lnTo>
                  <a:lnTo>
                    <a:pt x="16" y="4"/>
                  </a:lnTo>
                  <a:lnTo>
                    <a:pt x="8"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36" name="Freeform 134"/>
            <p:cNvSpPr>
              <a:spLocks/>
            </p:cNvSpPr>
            <p:nvPr/>
          </p:nvSpPr>
          <p:spPr bwMode="auto">
            <a:xfrm>
              <a:off x="2978" y="2850"/>
              <a:ext cx="30" cy="32"/>
            </a:xfrm>
            <a:custGeom>
              <a:avLst/>
              <a:gdLst>
                <a:gd name="T0" fmla="*/ 4 w 30"/>
                <a:gd name="T1" fmla="*/ 0 h 32"/>
                <a:gd name="T2" fmla="*/ 4 w 30"/>
                <a:gd name="T3" fmla="*/ 0 h 32"/>
                <a:gd name="T4" fmla="*/ 2 w 30"/>
                <a:gd name="T5" fmla="*/ 2 h 32"/>
                <a:gd name="T6" fmla="*/ 0 w 30"/>
                <a:gd name="T7" fmla="*/ 4 h 32"/>
                <a:gd name="T8" fmla="*/ 0 w 30"/>
                <a:gd name="T9" fmla="*/ 4 h 32"/>
                <a:gd name="T10" fmla="*/ 0 w 30"/>
                <a:gd name="T11" fmla="*/ 8 h 32"/>
                <a:gd name="T12" fmla="*/ 2 w 30"/>
                <a:gd name="T13" fmla="*/ 12 h 32"/>
                <a:gd name="T14" fmla="*/ 8 w 30"/>
                <a:gd name="T15" fmla="*/ 16 h 32"/>
                <a:gd name="T16" fmla="*/ 8 w 30"/>
                <a:gd name="T17" fmla="*/ 16 h 32"/>
                <a:gd name="T18" fmla="*/ 14 w 30"/>
                <a:gd name="T19" fmla="*/ 24 h 32"/>
                <a:gd name="T20" fmla="*/ 16 w 30"/>
                <a:gd name="T21" fmla="*/ 28 h 32"/>
                <a:gd name="T22" fmla="*/ 18 w 30"/>
                <a:gd name="T23" fmla="*/ 32 h 32"/>
                <a:gd name="T24" fmla="*/ 18 w 30"/>
                <a:gd name="T25" fmla="*/ 32 h 32"/>
                <a:gd name="T26" fmla="*/ 24 w 30"/>
                <a:gd name="T27" fmla="*/ 32 h 32"/>
                <a:gd name="T28" fmla="*/ 24 w 30"/>
                <a:gd name="T29" fmla="*/ 32 h 32"/>
                <a:gd name="T30" fmla="*/ 28 w 30"/>
                <a:gd name="T31" fmla="*/ 32 h 32"/>
                <a:gd name="T32" fmla="*/ 30 w 30"/>
                <a:gd name="T33" fmla="*/ 30 h 32"/>
                <a:gd name="T34" fmla="*/ 30 w 30"/>
                <a:gd name="T35" fmla="*/ 28 h 32"/>
                <a:gd name="T36" fmla="*/ 30 w 30"/>
                <a:gd name="T37" fmla="*/ 24 h 32"/>
                <a:gd name="T38" fmla="*/ 30 w 30"/>
                <a:gd name="T39" fmla="*/ 24 h 32"/>
                <a:gd name="T40" fmla="*/ 24 w 30"/>
                <a:gd name="T41" fmla="*/ 16 h 32"/>
                <a:gd name="T42" fmla="*/ 16 w 30"/>
                <a:gd name="T43" fmla="*/ 8 h 32"/>
                <a:gd name="T44" fmla="*/ 16 w 30"/>
                <a:gd name="T45" fmla="*/ 8 h 32"/>
                <a:gd name="T46" fmla="*/ 12 w 30"/>
                <a:gd name="T47" fmla="*/ 4 h 32"/>
                <a:gd name="T48" fmla="*/ 8 w 30"/>
                <a:gd name="T49" fmla="*/ 2 h 32"/>
                <a:gd name="T50" fmla="*/ 4 w 30"/>
                <a:gd name="T51"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0" h="32">
                  <a:moveTo>
                    <a:pt x="4" y="0"/>
                  </a:moveTo>
                  <a:lnTo>
                    <a:pt x="4" y="0"/>
                  </a:lnTo>
                  <a:lnTo>
                    <a:pt x="2" y="2"/>
                  </a:lnTo>
                  <a:lnTo>
                    <a:pt x="0" y="4"/>
                  </a:lnTo>
                  <a:lnTo>
                    <a:pt x="0" y="4"/>
                  </a:lnTo>
                  <a:lnTo>
                    <a:pt x="0" y="8"/>
                  </a:lnTo>
                  <a:lnTo>
                    <a:pt x="2" y="12"/>
                  </a:lnTo>
                  <a:lnTo>
                    <a:pt x="8" y="16"/>
                  </a:lnTo>
                  <a:lnTo>
                    <a:pt x="8" y="16"/>
                  </a:lnTo>
                  <a:lnTo>
                    <a:pt x="14" y="24"/>
                  </a:lnTo>
                  <a:lnTo>
                    <a:pt x="16" y="28"/>
                  </a:lnTo>
                  <a:lnTo>
                    <a:pt x="18" y="32"/>
                  </a:lnTo>
                  <a:lnTo>
                    <a:pt x="18" y="32"/>
                  </a:lnTo>
                  <a:lnTo>
                    <a:pt x="24" y="32"/>
                  </a:lnTo>
                  <a:lnTo>
                    <a:pt x="24" y="32"/>
                  </a:lnTo>
                  <a:lnTo>
                    <a:pt x="28" y="32"/>
                  </a:lnTo>
                  <a:lnTo>
                    <a:pt x="30" y="30"/>
                  </a:lnTo>
                  <a:lnTo>
                    <a:pt x="30" y="28"/>
                  </a:lnTo>
                  <a:lnTo>
                    <a:pt x="30" y="24"/>
                  </a:lnTo>
                  <a:lnTo>
                    <a:pt x="30" y="24"/>
                  </a:lnTo>
                  <a:lnTo>
                    <a:pt x="24" y="16"/>
                  </a:lnTo>
                  <a:lnTo>
                    <a:pt x="16" y="8"/>
                  </a:lnTo>
                  <a:lnTo>
                    <a:pt x="16" y="8"/>
                  </a:lnTo>
                  <a:lnTo>
                    <a:pt x="12" y="4"/>
                  </a:lnTo>
                  <a:lnTo>
                    <a:pt x="8" y="2"/>
                  </a:lnTo>
                  <a:lnTo>
                    <a:pt x="4"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37" name="Freeform 135"/>
            <p:cNvSpPr>
              <a:spLocks/>
            </p:cNvSpPr>
            <p:nvPr/>
          </p:nvSpPr>
          <p:spPr bwMode="auto">
            <a:xfrm>
              <a:off x="2978" y="2850"/>
              <a:ext cx="30" cy="32"/>
            </a:xfrm>
            <a:custGeom>
              <a:avLst/>
              <a:gdLst>
                <a:gd name="T0" fmla="*/ 4 w 30"/>
                <a:gd name="T1" fmla="*/ 0 h 32"/>
                <a:gd name="T2" fmla="*/ 4 w 30"/>
                <a:gd name="T3" fmla="*/ 0 h 32"/>
                <a:gd name="T4" fmla="*/ 2 w 30"/>
                <a:gd name="T5" fmla="*/ 2 h 32"/>
                <a:gd name="T6" fmla="*/ 0 w 30"/>
                <a:gd name="T7" fmla="*/ 4 h 32"/>
                <a:gd name="T8" fmla="*/ 0 w 30"/>
                <a:gd name="T9" fmla="*/ 4 h 32"/>
                <a:gd name="T10" fmla="*/ 0 w 30"/>
                <a:gd name="T11" fmla="*/ 8 h 32"/>
                <a:gd name="T12" fmla="*/ 2 w 30"/>
                <a:gd name="T13" fmla="*/ 12 h 32"/>
                <a:gd name="T14" fmla="*/ 8 w 30"/>
                <a:gd name="T15" fmla="*/ 16 h 32"/>
                <a:gd name="T16" fmla="*/ 8 w 30"/>
                <a:gd name="T17" fmla="*/ 16 h 32"/>
                <a:gd name="T18" fmla="*/ 14 w 30"/>
                <a:gd name="T19" fmla="*/ 24 h 32"/>
                <a:gd name="T20" fmla="*/ 16 w 30"/>
                <a:gd name="T21" fmla="*/ 28 h 32"/>
                <a:gd name="T22" fmla="*/ 18 w 30"/>
                <a:gd name="T23" fmla="*/ 32 h 32"/>
                <a:gd name="T24" fmla="*/ 18 w 30"/>
                <a:gd name="T25" fmla="*/ 32 h 32"/>
                <a:gd name="T26" fmla="*/ 24 w 30"/>
                <a:gd name="T27" fmla="*/ 32 h 32"/>
                <a:gd name="T28" fmla="*/ 24 w 30"/>
                <a:gd name="T29" fmla="*/ 32 h 32"/>
                <a:gd name="T30" fmla="*/ 28 w 30"/>
                <a:gd name="T31" fmla="*/ 32 h 32"/>
                <a:gd name="T32" fmla="*/ 30 w 30"/>
                <a:gd name="T33" fmla="*/ 30 h 32"/>
                <a:gd name="T34" fmla="*/ 30 w 30"/>
                <a:gd name="T35" fmla="*/ 28 h 32"/>
                <a:gd name="T36" fmla="*/ 30 w 30"/>
                <a:gd name="T37" fmla="*/ 24 h 32"/>
                <a:gd name="T38" fmla="*/ 30 w 30"/>
                <a:gd name="T39" fmla="*/ 24 h 32"/>
                <a:gd name="T40" fmla="*/ 24 w 30"/>
                <a:gd name="T41" fmla="*/ 16 h 32"/>
                <a:gd name="T42" fmla="*/ 16 w 30"/>
                <a:gd name="T43" fmla="*/ 8 h 32"/>
                <a:gd name="T44" fmla="*/ 16 w 30"/>
                <a:gd name="T45" fmla="*/ 8 h 32"/>
                <a:gd name="T46" fmla="*/ 12 w 30"/>
                <a:gd name="T47" fmla="*/ 4 h 32"/>
                <a:gd name="T48" fmla="*/ 8 w 30"/>
                <a:gd name="T49" fmla="*/ 2 h 32"/>
                <a:gd name="T50" fmla="*/ 4 w 30"/>
                <a:gd name="T51"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0" h="32">
                  <a:moveTo>
                    <a:pt x="4" y="0"/>
                  </a:moveTo>
                  <a:lnTo>
                    <a:pt x="4" y="0"/>
                  </a:lnTo>
                  <a:lnTo>
                    <a:pt x="2" y="2"/>
                  </a:lnTo>
                  <a:lnTo>
                    <a:pt x="0" y="4"/>
                  </a:lnTo>
                  <a:lnTo>
                    <a:pt x="0" y="4"/>
                  </a:lnTo>
                  <a:lnTo>
                    <a:pt x="0" y="8"/>
                  </a:lnTo>
                  <a:lnTo>
                    <a:pt x="2" y="12"/>
                  </a:lnTo>
                  <a:lnTo>
                    <a:pt x="8" y="16"/>
                  </a:lnTo>
                  <a:lnTo>
                    <a:pt x="8" y="16"/>
                  </a:lnTo>
                  <a:lnTo>
                    <a:pt x="14" y="24"/>
                  </a:lnTo>
                  <a:lnTo>
                    <a:pt x="16" y="28"/>
                  </a:lnTo>
                  <a:lnTo>
                    <a:pt x="18" y="32"/>
                  </a:lnTo>
                  <a:lnTo>
                    <a:pt x="18" y="32"/>
                  </a:lnTo>
                  <a:lnTo>
                    <a:pt x="24" y="32"/>
                  </a:lnTo>
                  <a:lnTo>
                    <a:pt x="24" y="32"/>
                  </a:lnTo>
                  <a:lnTo>
                    <a:pt x="28" y="32"/>
                  </a:lnTo>
                  <a:lnTo>
                    <a:pt x="30" y="30"/>
                  </a:lnTo>
                  <a:lnTo>
                    <a:pt x="30" y="28"/>
                  </a:lnTo>
                  <a:lnTo>
                    <a:pt x="30" y="24"/>
                  </a:lnTo>
                  <a:lnTo>
                    <a:pt x="30" y="24"/>
                  </a:lnTo>
                  <a:lnTo>
                    <a:pt x="24" y="16"/>
                  </a:lnTo>
                  <a:lnTo>
                    <a:pt x="16" y="8"/>
                  </a:lnTo>
                  <a:lnTo>
                    <a:pt x="16" y="8"/>
                  </a:lnTo>
                  <a:lnTo>
                    <a:pt x="12" y="4"/>
                  </a:lnTo>
                  <a:lnTo>
                    <a:pt x="8" y="2"/>
                  </a:lnTo>
                  <a:lnTo>
                    <a:pt x="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38" name="Freeform 136"/>
            <p:cNvSpPr>
              <a:spLocks/>
            </p:cNvSpPr>
            <p:nvPr/>
          </p:nvSpPr>
          <p:spPr bwMode="auto">
            <a:xfrm>
              <a:off x="3184" y="2780"/>
              <a:ext cx="12" cy="16"/>
            </a:xfrm>
            <a:custGeom>
              <a:avLst/>
              <a:gdLst>
                <a:gd name="T0" fmla="*/ 8 w 12"/>
                <a:gd name="T1" fmla="*/ 0 h 16"/>
                <a:gd name="T2" fmla="*/ 8 w 12"/>
                <a:gd name="T3" fmla="*/ 0 h 16"/>
                <a:gd name="T4" fmla="*/ 4 w 12"/>
                <a:gd name="T5" fmla="*/ 2 h 16"/>
                <a:gd name="T6" fmla="*/ 4 w 12"/>
                <a:gd name="T7" fmla="*/ 2 h 16"/>
                <a:gd name="T8" fmla="*/ 2 w 12"/>
                <a:gd name="T9" fmla="*/ 4 h 16"/>
                <a:gd name="T10" fmla="*/ 0 w 12"/>
                <a:gd name="T11" fmla="*/ 6 h 16"/>
                <a:gd name="T12" fmla="*/ 0 w 12"/>
                <a:gd name="T13" fmla="*/ 10 h 16"/>
                <a:gd name="T14" fmla="*/ 2 w 12"/>
                <a:gd name="T15" fmla="*/ 12 h 16"/>
                <a:gd name="T16" fmla="*/ 2 w 12"/>
                <a:gd name="T17" fmla="*/ 12 h 16"/>
                <a:gd name="T18" fmla="*/ 4 w 12"/>
                <a:gd name="T19" fmla="*/ 16 h 16"/>
                <a:gd name="T20" fmla="*/ 6 w 12"/>
                <a:gd name="T21" fmla="*/ 16 h 16"/>
                <a:gd name="T22" fmla="*/ 6 w 12"/>
                <a:gd name="T23" fmla="*/ 16 h 16"/>
                <a:gd name="T24" fmla="*/ 8 w 12"/>
                <a:gd name="T25" fmla="*/ 16 h 16"/>
                <a:gd name="T26" fmla="*/ 10 w 12"/>
                <a:gd name="T27" fmla="*/ 14 h 16"/>
                <a:gd name="T28" fmla="*/ 12 w 12"/>
                <a:gd name="T29" fmla="*/ 8 h 16"/>
                <a:gd name="T30" fmla="*/ 12 w 12"/>
                <a:gd name="T31" fmla="*/ 8 h 16"/>
                <a:gd name="T32" fmla="*/ 12 w 12"/>
                <a:gd name="T33" fmla="*/ 2 h 16"/>
                <a:gd name="T34" fmla="*/ 10 w 12"/>
                <a:gd name="T35" fmla="*/ 0 h 16"/>
                <a:gd name="T36" fmla="*/ 8 w 12"/>
                <a:gd name="T37"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 h="16">
                  <a:moveTo>
                    <a:pt x="8" y="0"/>
                  </a:moveTo>
                  <a:lnTo>
                    <a:pt x="8" y="0"/>
                  </a:lnTo>
                  <a:lnTo>
                    <a:pt x="4" y="2"/>
                  </a:lnTo>
                  <a:lnTo>
                    <a:pt x="4" y="2"/>
                  </a:lnTo>
                  <a:lnTo>
                    <a:pt x="2" y="4"/>
                  </a:lnTo>
                  <a:lnTo>
                    <a:pt x="0" y="6"/>
                  </a:lnTo>
                  <a:lnTo>
                    <a:pt x="0" y="10"/>
                  </a:lnTo>
                  <a:lnTo>
                    <a:pt x="2" y="12"/>
                  </a:lnTo>
                  <a:lnTo>
                    <a:pt x="2" y="12"/>
                  </a:lnTo>
                  <a:lnTo>
                    <a:pt x="4" y="16"/>
                  </a:lnTo>
                  <a:lnTo>
                    <a:pt x="6" y="16"/>
                  </a:lnTo>
                  <a:lnTo>
                    <a:pt x="6" y="16"/>
                  </a:lnTo>
                  <a:lnTo>
                    <a:pt x="8" y="16"/>
                  </a:lnTo>
                  <a:lnTo>
                    <a:pt x="10" y="14"/>
                  </a:lnTo>
                  <a:lnTo>
                    <a:pt x="12" y="8"/>
                  </a:lnTo>
                  <a:lnTo>
                    <a:pt x="12" y="8"/>
                  </a:lnTo>
                  <a:lnTo>
                    <a:pt x="12" y="2"/>
                  </a:lnTo>
                  <a:lnTo>
                    <a:pt x="10" y="0"/>
                  </a:lnTo>
                  <a:lnTo>
                    <a:pt x="8"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39" name="Freeform 137"/>
            <p:cNvSpPr>
              <a:spLocks/>
            </p:cNvSpPr>
            <p:nvPr/>
          </p:nvSpPr>
          <p:spPr bwMode="auto">
            <a:xfrm>
              <a:off x="3184" y="2780"/>
              <a:ext cx="12" cy="16"/>
            </a:xfrm>
            <a:custGeom>
              <a:avLst/>
              <a:gdLst>
                <a:gd name="T0" fmla="*/ 8 w 12"/>
                <a:gd name="T1" fmla="*/ 0 h 16"/>
                <a:gd name="T2" fmla="*/ 8 w 12"/>
                <a:gd name="T3" fmla="*/ 0 h 16"/>
                <a:gd name="T4" fmla="*/ 4 w 12"/>
                <a:gd name="T5" fmla="*/ 2 h 16"/>
                <a:gd name="T6" fmla="*/ 4 w 12"/>
                <a:gd name="T7" fmla="*/ 2 h 16"/>
                <a:gd name="T8" fmla="*/ 2 w 12"/>
                <a:gd name="T9" fmla="*/ 4 h 16"/>
                <a:gd name="T10" fmla="*/ 0 w 12"/>
                <a:gd name="T11" fmla="*/ 6 h 16"/>
                <a:gd name="T12" fmla="*/ 0 w 12"/>
                <a:gd name="T13" fmla="*/ 10 h 16"/>
                <a:gd name="T14" fmla="*/ 2 w 12"/>
                <a:gd name="T15" fmla="*/ 12 h 16"/>
                <a:gd name="T16" fmla="*/ 2 w 12"/>
                <a:gd name="T17" fmla="*/ 12 h 16"/>
                <a:gd name="T18" fmla="*/ 4 w 12"/>
                <a:gd name="T19" fmla="*/ 16 h 16"/>
                <a:gd name="T20" fmla="*/ 6 w 12"/>
                <a:gd name="T21" fmla="*/ 16 h 16"/>
                <a:gd name="T22" fmla="*/ 6 w 12"/>
                <a:gd name="T23" fmla="*/ 16 h 16"/>
                <a:gd name="T24" fmla="*/ 8 w 12"/>
                <a:gd name="T25" fmla="*/ 16 h 16"/>
                <a:gd name="T26" fmla="*/ 10 w 12"/>
                <a:gd name="T27" fmla="*/ 14 h 16"/>
                <a:gd name="T28" fmla="*/ 12 w 12"/>
                <a:gd name="T29" fmla="*/ 8 h 16"/>
                <a:gd name="T30" fmla="*/ 12 w 12"/>
                <a:gd name="T31" fmla="*/ 8 h 16"/>
                <a:gd name="T32" fmla="*/ 12 w 12"/>
                <a:gd name="T33" fmla="*/ 2 h 16"/>
                <a:gd name="T34" fmla="*/ 10 w 12"/>
                <a:gd name="T35" fmla="*/ 0 h 16"/>
                <a:gd name="T36" fmla="*/ 8 w 12"/>
                <a:gd name="T37"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 h="16">
                  <a:moveTo>
                    <a:pt x="8" y="0"/>
                  </a:moveTo>
                  <a:lnTo>
                    <a:pt x="8" y="0"/>
                  </a:lnTo>
                  <a:lnTo>
                    <a:pt x="4" y="2"/>
                  </a:lnTo>
                  <a:lnTo>
                    <a:pt x="4" y="2"/>
                  </a:lnTo>
                  <a:lnTo>
                    <a:pt x="2" y="4"/>
                  </a:lnTo>
                  <a:lnTo>
                    <a:pt x="0" y="6"/>
                  </a:lnTo>
                  <a:lnTo>
                    <a:pt x="0" y="10"/>
                  </a:lnTo>
                  <a:lnTo>
                    <a:pt x="2" y="12"/>
                  </a:lnTo>
                  <a:lnTo>
                    <a:pt x="2" y="12"/>
                  </a:lnTo>
                  <a:lnTo>
                    <a:pt x="4" y="16"/>
                  </a:lnTo>
                  <a:lnTo>
                    <a:pt x="6" y="16"/>
                  </a:lnTo>
                  <a:lnTo>
                    <a:pt x="6" y="16"/>
                  </a:lnTo>
                  <a:lnTo>
                    <a:pt x="8" y="16"/>
                  </a:lnTo>
                  <a:lnTo>
                    <a:pt x="10" y="14"/>
                  </a:lnTo>
                  <a:lnTo>
                    <a:pt x="12" y="8"/>
                  </a:lnTo>
                  <a:lnTo>
                    <a:pt x="12" y="8"/>
                  </a:lnTo>
                  <a:lnTo>
                    <a:pt x="12" y="2"/>
                  </a:lnTo>
                  <a:lnTo>
                    <a:pt x="10" y="0"/>
                  </a:lnTo>
                  <a:lnTo>
                    <a:pt x="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40" name="Freeform 138"/>
            <p:cNvSpPr>
              <a:spLocks/>
            </p:cNvSpPr>
            <p:nvPr/>
          </p:nvSpPr>
          <p:spPr bwMode="auto">
            <a:xfrm>
              <a:off x="3156" y="2800"/>
              <a:ext cx="24" cy="30"/>
            </a:xfrm>
            <a:custGeom>
              <a:avLst/>
              <a:gdLst>
                <a:gd name="T0" fmla="*/ 14 w 24"/>
                <a:gd name="T1" fmla="*/ 0 h 30"/>
                <a:gd name="T2" fmla="*/ 14 w 24"/>
                <a:gd name="T3" fmla="*/ 0 h 30"/>
                <a:gd name="T4" fmla="*/ 10 w 24"/>
                <a:gd name="T5" fmla="*/ 0 h 30"/>
                <a:gd name="T6" fmla="*/ 4 w 24"/>
                <a:gd name="T7" fmla="*/ 4 h 30"/>
                <a:gd name="T8" fmla="*/ 2 w 24"/>
                <a:gd name="T9" fmla="*/ 8 h 30"/>
                <a:gd name="T10" fmla="*/ 0 w 24"/>
                <a:gd name="T11" fmla="*/ 12 h 30"/>
                <a:gd name="T12" fmla="*/ 0 w 24"/>
                <a:gd name="T13" fmla="*/ 12 h 30"/>
                <a:gd name="T14" fmla="*/ 4 w 24"/>
                <a:gd name="T15" fmla="*/ 26 h 30"/>
                <a:gd name="T16" fmla="*/ 4 w 24"/>
                <a:gd name="T17" fmla="*/ 26 h 30"/>
                <a:gd name="T18" fmla="*/ 6 w 24"/>
                <a:gd name="T19" fmla="*/ 30 h 30"/>
                <a:gd name="T20" fmla="*/ 6 w 24"/>
                <a:gd name="T21" fmla="*/ 30 h 30"/>
                <a:gd name="T22" fmla="*/ 6 w 24"/>
                <a:gd name="T23" fmla="*/ 30 h 30"/>
                <a:gd name="T24" fmla="*/ 10 w 24"/>
                <a:gd name="T25" fmla="*/ 30 h 30"/>
                <a:gd name="T26" fmla="*/ 10 w 24"/>
                <a:gd name="T27" fmla="*/ 30 h 30"/>
                <a:gd name="T28" fmla="*/ 18 w 24"/>
                <a:gd name="T29" fmla="*/ 24 h 30"/>
                <a:gd name="T30" fmla="*/ 22 w 24"/>
                <a:gd name="T31" fmla="*/ 18 h 30"/>
                <a:gd name="T32" fmla="*/ 24 w 24"/>
                <a:gd name="T33" fmla="*/ 8 h 30"/>
                <a:gd name="T34" fmla="*/ 24 w 24"/>
                <a:gd name="T35" fmla="*/ 6 h 30"/>
                <a:gd name="T36" fmla="*/ 22 w 24"/>
                <a:gd name="T37" fmla="*/ 2 h 30"/>
                <a:gd name="T38" fmla="*/ 22 w 24"/>
                <a:gd name="T39" fmla="*/ 2 h 30"/>
                <a:gd name="T40" fmla="*/ 18 w 24"/>
                <a:gd name="T41" fmla="*/ 0 h 30"/>
                <a:gd name="T42" fmla="*/ 14 w 24"/>
                <a:gd name="T43"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4" h="30">
                  <a:moveTo>
                    <a:pt x="14" y="0"/>
                  </a:moveTo>
                  <a:lnTo>
                    <a:pt x="14" y="0"/>
                  </a:lnTo>
                  <a:lnTo>
                    <a:pt x="10" y="0"/>
                  </a:lnTo>
                  <a:lnTo>
                    <a:pt x="4" y="4"/>
                  </a:lnTo>
                  <a:lnTo>
                    <a:pt x="2" y="8"/>
                  </a:lnTo>
                  <a:lnTo>
                    <a:pt x="0" y="12"/>
                  </a:lnTo>
                  <a:lnTo>
                    <a:pt x="0" y="12"/>
                  </a:lnTo>
                  <a:lnTo>
                    <a:pt x="4" y="26"/>
                  </a:lnTo>
                  <a:lnTo>
                    <a:pt x="4" y="26"/>
                  </a:lnTo>
                  <a:lnTo>
                    <a:pt x="6" y="30"/>
                  </a:lnTo>
                  <a:lnTo>
                    <a:pt x="6" y="30"/>
                  </a:lnTo>
                  <a:lnTo>
                    <a:pt x="6" y="30"/>
                  </a:lnTo>
                  <a:lnTo>
                    <a:pt x="10" y="30"/>
                  </a:lnTo>
                  <a:lnTo>
                    <a:pt x="10" y="30"/>
                  </a:lnTo>
                  <a:lnTo>
                    <a:pt x="18" y="24"/>
                  </a:lnTo>
                  <a:lnTo>
                    <a:pt x="22" y="18"/>
                  </a:lnTo>
                  <a:lnTo>
                    <a:pt x="24" y="8"/>
                  </a:lnTo>
                  <a:lnTo>
                    <a:pt x="24" y="6"/>
                  </a:lnTo>
                  <a:lnTo>
                    <a:pt x="22" y="2"/>
                  </a:lnTo>
                  <a:lnTo>
                    <a:pt x="22" y="2"/>
                  </a:lnTo>
                  <a:lnTo>
                    <a:pt x="18" y="0"/>
                  </a:lnTo>
                  <a:lnTo>
                    <a:pt x="14"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41" name="Freeform 139"/>
            <p:cNvSpPr>
              <a:spLocks/>
            </p:cNvSpPr>
            <p:nvPr/>
          </p:nvSpPr>
          <p:spPr bwMode="auto">
            <a:xfrm>
              <a:off x="3156" y="2800"/>
              <a:ext cx="24" cy="30"/>
            </a:xfrm>
            <a:custGeom>
              <a:avLst/>
              <a:gdLst>
                <a:gd name="T0" fmla="*/ 14 w 24"/>
                <a:gd name="T1" fmla="*/ 0 h 30"/>
                <a:gd name="T2" fmla="*/ 14 w 24"/>
                <a:gd name="T3" fmla="*/ 0 h 30"/>
                <a:gd name="T4" fmla="*/ 10 w 24"/>
                <a:gd name="T5" fmla="*/ 0 h 30"/>
                <a:gd name="T6" fmla="*/ 4 w 24"/>
                <a:gd name="T7" fmla="*/ 4 h 30"/>
                <a:gd name="T8" fmla="*/ 2 w 24"/>
                <a:gd name="T9" fmla="*/ 8 h 30"/>
                <a:gd name="T10" fmla="*/ 0 w 24"/>
                <a:gd name="T11" fmla="*/ 12 h 30"/>
                <a:gd name="T12" fmla="*/ 0 w 24"/>
                <a:gd name="T13" fmla="*/ 12 h 30"/>
                <a:gd name="T14" fmla="*/ 4 w 24"/>
                <a:gd name="T15" fmla="*/ 26 h 30"/>
                <a:gd name="T16" fmla="*/ 4 w 24"/>
                <a:gd name="T17" fmla="*/ 26 h 30"/>
                <a:gd name="T18" fmla="*/ 6 w 24"/>
                <a:gd name="T19" fmla="*/ 30 h 30"/>
                <a:gd name="T20" fmla="*/ 6 w 24"/>
                <a:gd name="T21" fmla="*/ 30 h 30"/>
                <a:gd name="T22" fmla="*/ 6 w 24"/>
                <a:gd name="T23" fmla="*/ 30 h 30"/>
                <a:gd name="T24" fmla="*/ 10 w 24"/>
                <a:gd name="T25" fmla="*/ 30 h 30"/>
                <a:gd name="T26" fmla="*/ 10 w 24"/>
                <a:gd name="T27" fmla="*/ 30 h 30"/>
                <a:gd name="T28" fmla="*/ 18 w 24"/>
                <a:gd name="T29" fmla="*/ 24 h 30"/>
                <a:gd name="T30" fmla="*/ 22 w 24"/>
                <a:gd name="T31" fmla="*/ 18 h 30"/>
                <a:gd name="T32" fmla="*/ 24 w 24"/>
                <a:gd name="T33" fmla="*/ 8 h 30"/>
                <a:gd name="T34" fmla="*/ 24 w 24"/>
                <a:gd name="T35" fmla="*/ 6 h 30"/>
                <a:gd name="T36" fmla="*/ 22 w 24"/>
                <a:gd name="T37" fmla="*/ 2 h 30"/>
                <a:gd name="T38" fmla="*/ 22 w 24"/>
                <a:gd name="T39" fmla="*/ 2 h 30"/>
                <a:gd name="T40" fmla="*/ 18 w 24"/>
                <a:gd name="T41" fmla="*/ 0 h 30"/>
                <a:gd name="T42" fmla="*/ 14 w 24"/>
                <a:gd name="T43"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4" h="30">
                  <a:moveTo>
                    <a:pt x="14" y="0"/>
                  </a:moveTo>
                  <a:lnTo>
                    <a:pt x="14" y="0"/>
                  </a:lnTo>
                  <a:lnTo>
                    <a:pt x="10" y="0"/>
                  </a:lnTo>
                  <a:lnTo>
                    <a:pt x="4" y="4"/>
                  </a:lnTo>
                  <a:lnTo>
                    <a:pt x="2" y="8"/>
                  </a:lnTo>
                  <a:lnTo>
                    <a:pt x="0" y="12"/>
                  </a:lnTo>
                  <a:lnTo>
                    <a:pt x="0" y="12"/>
                  </a:lnTo>
                  <a:lnTo>
                    <a:pt x="4" y="26"/>
                  </a:lnTo>
                  <a:lnTo>
                    <a:pt x="4" y="26"/>
                  </a:lnTo>
                  <a:lnTo>
                    <a:pt x="6" y="30"/>
                  </a:lnTo>
                  <a:lnTo>
                    <a:pt x="6" y="30"/>
                  </a:lnTo>
                  <a:lnTo>
                    <a:pt x="6" y="30"/>
                  </a:lnTo>
                  <a:lnTo>
                    <a:pt x="10" y="30"/>
                  </a:lnTo>
                  <a:lnTo>
                    <a:pt x="10" y="30"/>
                  </a:lnTo>
                  <a:lnTo>
                    <a:pt x="18" y="24"/>
                  </a:lnTo>
                  <a:lnTo>
                    <a:pt x="22" y="18"/>
                  </a:lnTo>
                  <a:lnTo>
                    <a:pt x="24" y="8"/>
                  </a:lnTo>
                  <a:lnTo>
                    <a:pt x="24" y="6"/>
                  </a:lnTo>
                  <a:lnTo>
                    <a:pt x="22" y="2"/>
                  </a:lnTo>
                  <a:lnTo>
                    <a:pt x="22" y="2"/>
                  </a:lnTo>
                  <a:lnTo>
                    <a:pt x="18" y="0"/>
                  </a:lnTo>
                  <a:lnTo>
                    <a:pt x="1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42" name="Freeform 140"/>
            <p:cNvSpPr>
              <a:spLocks/>
            </p:cNvSpPr>
            <p:nvPr/>
          </p:nvSpPr>
          <p:spPr bwMode="auto">
            <a:xfrm>
              <a:off x="3020" y="2756"/>
              <a:ext cx="12" cy="18"/>
            </a:xfrm>
            <a:custGeom>
              <a:avLst/>
              <a:gdLst>
                <a:gd name="T0" fmla="*/ 6 w 12"/>
                <a:gd name="T1" fmla="*/ 0 h 18"/>
                <a:gd name="T2" fmla="*/ 6 w 12"/>
                <a:gd name="T3" fmla="*/ 0 h 18"/>
                <a:gd name="T4" fmla="*/ 4 w 12"/>
                <a:gd name="T5" fmla="*/ 0 h 18"/>
                <a:gd name="T6" fmla="*/ 0 w 12"/>
                <a:gd name="T7" fmla="*/ 6 h 18"/>
                <a:gd name="T8" fmla="*/ 0 w 12"/>
                <a:gd name="T9" fmla="*/ 6 h 18"/>
                <a:gd name="T10" fmla="*/ 0 w 12"/>
                <a:gd name="T11" fmla="*/ 14 h 18"/>
                <a:gd name="T12" fmla="*/ 2 w 12"/>
                <a:gd name="T13" fmla="*/ 16 h 18"/>
                <a:gd name="T14" fmla="*/ 4 w 12"/>
                <a:gd name="T15" fmla="*/ 18 h 18"/>
                <a:gd name="T16" fmla="*/ 4 w 12"/>
                <a:gd name="T17" fmla="*/ 18 h 18"/>
                <a:gd name="T18" fmla="*/ 8 w 12"/>
                <a:gd name="T19" fmla="*/ 16 h 18"/>
                <a:gd name="T20" fmla="*/ 8 w 12"/>
                <a:gd name="T21" fmla="*/ 16 h 18"/>
                <a:gd name="T22" fmla="*/ 12 w 12"/>
                <a:gd name="T23" fmla="*/ 12 h 18"/>
                <a:gd name="T24" fmla="*/ 12 w 12"/>
                <a:gd name="T25" fmla="*/ 6 h 18"/>
                <a:gd name="T26" fmla="*/ 10 w 12"/>
                <a:gd name="T27" fmla="*/ 2 h 18"/>
                <a:gd name="T28" fmla="*/ 6 w 12"/>
                <a:gd name="T29"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 h="18">
                  <a:moveTo>
                    <a:pt x="6" y="0"/>
                  </a:moveTo>
                  <a:lnTo>
                    <a:pt x="6" y="0"/>
                  </a:lnTo>
                  <a:lnTo>
                    <a:pt x="4" y="0"/>
                  </a:lnTo>
                  <a:lnTo>
                    <a:pt x="0" y="6"/>
                  </a:lnTo>
                  <a:lnTo>
                    <a:pt x="0" y="6"/>
                  </a:lnTo>
                  <a:lnTo>
                    <a:pt x="0" y="14"/>
                  </a:lnTo>
                  <a:lnTo>
                    <a:pt x="2" y="16"/>
                  </a:lnTo>
                  <a:lnTo>
                    <a:pt x="4" y="18"/>
                  </a:lnTo>
                  <a:lnTo>
                    <a:pt x="4" y="18"/>
                  </a:lnTo>
                  <a:lnTo>
                    <a:pt x="8" y="16"/>
                  </a:lnTo>
                  <a:lnTo>
                    <a:pt x="8" y="16"/>
                  </a:lnTo>
                  <a:lnTo>
                    <a:pt x="12" y="12"/>
                  </a:lnTo>
                  <a:lnTo>
                    <a:pt x="12" y="6"/>
                  </a:lnTo>
                  <a:lnTo>
                    <a:pt x="10" y="2"/>
                  </a:lnTo>
                  <a:lnTo>
                    <a:pt x="6"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43" name="Freeform 141"/>
            <p:cNvSpPr>
              <a:spLocks/>
            </p:cNvSpPr>
            <p:nvPr/>
          </p:nvSpPr>
          <p:spPr bwMode="auto">
            <a:xfrm>
              <a:off x="3020" y="2756"/>
              <a:ext cx="12" cy="18"/>
            </a:xfrm>
            <a:custGeom>
              <a:avLst/>
              <a:gdLst>
                <a:gd name="T0" fmla="*/ 6 w 12"/>
                <a:gd name="T1" fmla="*/ 0 h 18"/>
                <a:gd name="T2" fmla="*/ 6 w 12"/>
                <a:gd name="T3" fmla="*/ 0 h 18"/>
                <a:gd name="T4" fmla="*/ 4 w 12"/>
                <a:gd name="T5" fmla="*/ 0 h 18"/>
                <a:gd name="T6" fmla="*/ 0 w 12"/>
                <a:gd name="T7" fmla="*/ 6 h 18"/>
                <a:gd name="T8" fmla="*/ 0 w 12"/>
                <a:gd name="T9" fmla="*/ 6 h 18"/>
                <a:gd name="T10" fmla="*/ 0 w 12"/>
                <a:gd name="T11" fmla="*/ 14 h 18"/>
                <a:gd name="T12" fmla="*/ 2 w 12"/>
                <a:gd name="T13" fmla="*/ 16 h 18"/>
                <a:gd name="T14" fmla="*/ 4 w 12"/>
                <a:gd name="T15" fmla="*/ 18 h 18"/>
                <a:gd name="T16" fmla="*/ 4 w 12"/>
                <a:gd name="T17" fmla="*/ 18 h 18"/>
                <a:gd name="T18" fmla="*/ 8 w 12"/>
                <a:gd name="T19" fmla="*/ 16 h 18"/>
                <a:gd name="T20" fmla="*/ 8 w 12"/>
                <a:gd name="T21" fmla="*/ 16 h 18"/>
                <a:gd name="T22" fmla="*/ 12 w 12"/>
                <a:gd name="T23" fmla="*/ 12 h 18"/>
                <a:gd name="T24" fmla="*/ 12 w 12"/>
                <a:gd name="T25" fmla="*/ 6 h 18"/>
                <a:gd name="T26" fmla="*/ 10 w 12"/>
                <a:gd name="T27" fmla="*/ 2 h 18"/>
                <a:gd name="T28" fmla="*/ 6 w 12"/>
                <a:gd name="T29"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 h="18">
                  <a:moveTo>
                    <a:pt x="6" y="0"/>
                  </a:moveTo>
                  <a:lnTo>
                    <a:pt x="6" y="0"/>
                  </a:lnTo>
                  <a:lnTo>
                    <a:pt x="4" y="0"/>
                  </a:lnTo>
                  <a:lnTo>
                    <a:pt x="0" y="6"/>
                  </a:lnTo>
                  <a:lnTo>
                    <a:pt x="0" y="6"/>
                  </a:lnTo>
                  <a:lnTo>
                    <a:pt x="0" y="14"/>
                  </a:lnTo>
                  <a:lnTo>
                    <a:pt x="2" y="16"/>
                  </a:lnTo>
                  <a:lnTo>
                    <a:pt x="4" y="18"/>
                  </a:lnTo>
                  <a:lnTo>
                    <a:pt x="4" y="18"/>
                  </a:lnTo>
                  <a:lnTo>
                    <a:pt x="8" y="16"/>
                  </a:lnTo>
                  <a:lnTo>
                    <a:pt x="8" y="16"/>
                  </a:lnTo>
                  <a:lnTo>
                    <a:pt x="12" y="12"/>
                  </a:lnTo>
                  <a:lnTo>
                    <a:pt x="12" y="6"/>
                  </a:lnTo>
                  <a:lnTo>
                    <a:pt x="10" y="2"/>
                  </a:lnTo>
                  <a:lnTo>
                    <a:pt x="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44" name="Freeform 142"/>
            <p:cNvSpPr>
              <a:spLocks/>
            </p:cNvSpPr>
            <p:nvPr/>
          </p:nvSpPr>
          <p:spPr bwMode="auto">
            <a:xfrm>
              <a:off x="2254" y="2688"/>
              <a:ext cx="570" cy="508"/>
            </a:xfrm>
            <a:custGeom>
              <a:avLst/>
              <a:gdLst>
                <a:gd name="T0" fmla="*/ 416 w 570"/>
                <a:gd name="T1" fmla="*/ 38 h 508"/>
                <a:gd name="T2" fmla="*/ 414 w 570"/>
                <a:gd name="T3" fmla="*/ 80 h 508"/>
                <a:gd name="T4" fmla="*/ 400 w 570"/>
                <a:gd name="T5" fmla="*/ 112 h 508"/>
                <a:gd name="T6" fmla="*/ 378 w 570"/>
                <a:gd name="T7" fmla="*/ 104 h 508"/>
                <a:gd name="T8" fmla="*/ 350 w 570"/>
                <a:gd name="T9" fmla="*/ 82 h 508"/>
                <a:gd name="T10" fmla="*/ 334 w 570"/>
                <a:gd name="T11" fmla="*/ 56 h 508"/>
                <a:gd name="T12" fmla="*/ 356 w 570"/>
                <a:gd name="T13" fmla="*/ 32 h 508"/>
                <a:gd name="T14" fmla="*/ 356 w 570"/>
                <a:gd name="T15" fmla="*/ 20 h 508"/>
                <a:gd name="T16" fmla="*/ 324 w 570"/>
                <a:gd name="T17" fmla="*/ 18 h 508"/>
                <a:gd name="T18" fmla="*/ 300 w 570"/>
                <a:gd name="T19" fmla="*/ 4 h 508"/>
                <a:gd name="T20" fmla="*/ 276 w 570"/>
                <a:gd name="T21" fmla="*/ 18 h 508"/>
                <a:gd name="T22" fmla="*/ 256 w 570"/>
                <a:gd name="T23" fmla="*/ 36 h 508"/>
                <a:gd name="T24" fmla="*/ 252 w 570"/>
                <a:gd name="T25" fmla="*/ 58 h 508"/>
                <a:gd name="T26" fmla="*/ 250 w 570"/>
                <a:gd name="T27" fmla="*/ 66 h 508"/>
                <a:gd name="T28" fmla="*/ 216 w 570"/>
                <a:gd name="T29" fmla="*/ 38 h 508"/>
                <a:gd name="T30" fmla="*/ 176 w 570"/>
                <a:gd name="T31" fmla="*/ 72 h 508"/>
                <a:gd name="T32" fmla="*/ 154 w 570"/>
                <a:gd name="T33" fmla="*/ 90 h 508"/>
                <a:gd name="T34" fmla="*/ 142 w 570"/>
                <a:gd name="T35" fmla="*/ 96 h 508"/>
                <a:gd name="T36" fmla="*/ 118 w 570"/>
                <a:gd name="T37" fmla="*/ 136 h 508"/>
                <a:gd name="T38" fmla="*/ 50 w 570"/>
                <a:gd name="T39" fmla="*/ 156 h 508"/>
                <a:gd name="T40" fmla="*/ 20 w 570"/>
                <a:gd name="T41" fmla="*/ 180 h 508"/>
                <a:gd name="T42" fmla="*/ 0 w 570"/>
                <a:gd name="T43" fmla="*/ 234 h 508"/>
                <a:gd name="T44" fmla="*/ 8 w 570"/>
                <a:gd name="T45" fmla="*/ 256 h 508"/>
                <a:gd name="T46" fmla="*/ 6 w 570"/>
                <a:gd name="T47" fmla="*/ 288 h 508"/>
                <a:gd name="T48" fmla="*/ 12 w 570"/>
                <a:gd name="T49" fmla="*/ 314 h 508"/>
                <a:gd name="T50" fmla="*/ 18 w 570"/>
                <a:gd name="T51" fmla="*/ 370 h 508"/>
                <a:gd name="T52" fmla="*/ 10 w 570"/>
                <a:gd name="T53" fmla="*/ 394 h 508"/>
                <a:gd name="T54" fmla="*/ 14 w 570"/>
                <a:gd name="T55" fmla="*/ 412 h 508"/>
                <a:gd name="T56" fmla="*/ 26 w 570"/>
                <a:gd name="T57" fmla="*/ 422 h 508"/>
                <a:gd name="T58" fmla="*/ 68 w 570"/>
                <a:gd name="T59" fmla="*/ 420 h 508"/>
                <a:gd name="T60" fmla="*/ 104 w 570"/>
                <a:gd name="T61" fmla="*/ 402 h 508"/>
                <a:gd name="T62" fmla="*/ 136 w 570"/>
                <a:gd name="T63" fmla="*/ 400 h 508"/>
                <a:gd name="T64" fmla="*/ 158 w 570"/>
                <a:gd name="T65" fmla="*/ 376 h 508"/>
                <a:gd name="T66" fmla="*/ 186 w 570"/>
                <a:gd name="T67" fmla="*/ 370 h 508"/>
                <a:gd name="T68" fmla="*/ 224 w 570"/>
                <a:gd name="T69" fmla="*/ 352 h 508"/>
                <a:gd name="T70" fmla="*/ 238 w 570"/>
                <a:gd name="T71" fmla="*/ 360 h 508"/>
                <a:gd name="T72" fmla="*/ 252 w 570"/>
                <a:gd name="T73" fmla="*/ 360 h 508"/>
                <a:gd name="T74" fmla="*/ 272 w 570"/>
                <a:gd name="T75" fmla="*/ 374 h 508"/>
                <a:gd name="T76" fmla="*/ 294 w 570"/>
                <a:gd name="T77" fmla="*/ 400 h 508"/>
                <a:gd name="T78" fmla="*/ 328 w 570"/>
                <a:gd name="T79" fmla="*/ 394 h 508"/>
                <a:gd name="T80" fmla="*/ 336 w 570"/>
                <a:gd name="T81" fmla="*/ 398 h 508"/>
                <a:gd name="T82" fmla="*/ 320 w 570"/>
                <a:gd name="T83" fmla="*/ 422 h 508"/>
                <a:gd name="T84" fmla="*/ 336 w 570"/>
                <a:gd name="T85" fmla="*/ 420 h 508"/>
                <a:gd name="T86" fmla="*/ 344 w 570"/>
                <a:gd name="T87" fmla="*/ 436 h 508"/>
                <a:gd name="T88" fmla="*/ 358 w 570"/>
                <a:gd name="T89" fmla="*/ 456 h 508"/>
                <a:gd name="T90" fmla="*/ 370 w 570"/>
                <a:gd name="T91" fmla="*/ 490 h 508"/>
                <a:gd name="T92" fmla="*/ 408 w 570"/>
                <a:gd name="T93" fmla="*/ 508 h 508"/>
                <a:gd name="T94" fmla="*/ 414 w 570"/>
                <a:gd name="T95" fmla="*/ 498 h 508"/>
                <a:gd name="T96" fmla="*/ 436 w 570"/>
                <a:gd name="T97" fmla="*/ 482 h 508"/>
                <a:gd name="T98" fmla="*/ 446 w 570"/>
                <a:gd name="T99" fmla="*/ 502 h 508"/>
                <a:gd name="T100" fmla="*/ 484 w 570"/>
                <a:gd name="T101" fmla="*/ 482 h 508"/>
                <a:gd name="T102" fmla="*/ 504 w 570"/>
                <a:gd name="T103" fmla="*/ 442 h 508"/>
                <a:gd name="T104" fmla="*/ 532 w 570"/>
                <a:gd name="T105" fmla="*/ 400 h 508"/>
                <a:gd name="T106" fmla="*/ 550 w 570"/>
                <a:gd name="T107" fmla="*/ 348 h 508"/>
                <a:gd name="T108" fmla="*/ 562 w 570"/>
                <a:gd name="T109" fmla="*/ 268 h 508"/>
                <a:gd name="T110" fmla="*/ 548 w 570"/>
                <a:gd name="T111" fmla="*/ 230 h 508"/>
                <a:gd name="T112" fmla="*/ 530 w 570"/>
                <a:gd name="T113" fmla="*/ 198 h 508"/>
                <a:gd name="T114" fmla="*/ 506 w 570"/>
                <a:gd name="T115" fmla="*/ 158 h 508"/>
                <a:gd name="T116" fmla="*/ 472 w 570"/>
                <a:gd name="T117" fmla="*/ 122 h 508"/>
                <a:gd name="T118" fmla="*/ 468 w 570"/>
                <a:gd name="T119" fmla="*/ 78 h 508"/>
                <a:gd name="T120" fmla="*/ 454 w 570"/>
                <a:gd name="T121" fmla="*/ 48 h 508"/>
                <a:gd name="T122" fmla="*/ 444 w 570"/>
                <a:gd name="T123" fmla="*/ 28 h 5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70" h="508">
                  <a:moveTo>
                    <a:pt x="434" y="0"/>
                  </a:moveTo>
                  <a:lnTo>
                    <a:pt x="434" y="0"/>
                  </a:lnTo>
                  <a:lnTo>
                    <a:pt x="430" y="2"/>
                  </a:lnTo>
                  <a:lnTo>
                    <a:pt x="426" y="6"/>
                  </a:lnTo>
                  <a:lnTo>
                    <a:pt x="426" y="6"/>
                  </a:lnTo>
                  <a:lnTo>
                    <a:pt x="420" y="22"/>
                  </a:lnTo>
                  <a:lnTo>
                    <a:pt x="416" y="38"/>
                  </a:lnTo>
                  <a:lnTo>
                    <a:pt x="416" y="38"/>
                  </a:lnTo>
                  <a:lnTo>
                    <a:pt x="416" y="46"/>
                  </a:lnTo>
                  <a:lnTo>
                    <a:pt x="416" y="52"/>
                  </a:lnTo>
                  <a:lnTo>
                    <a:pt x="416" y="52"/>
                  </a:lnTo>
                  <a:lnTo>
                    <a:pt x="416" y="66"/>
                  </a:lnTo>
                  <a:lnTo>
                    <a:pt x="416" y="66"/>
                  </a:lnTo>
                  <a:lnTo>
                    <a:pt x="414" y="80"/>
                  </a:lnTo>
                  <a:lnTo>
                    <a:pt x="412" y="94"/>
                  </a:lnTo>
                  <a:lnTo>
                    <a:pt x="412" y="94"/>
                  </a:lnTo>
                  <a:lnTo>
                    <a:pt x="410" y="100"/>
                  </a:lnTo>
                  <a:lnTo>
                    <a:pt x="406" y="104"/>
                  </a:lnTo>
                  <a:lnTo>
                    <a:pt x="406" y="104"/>
                  </a:lnTo>
                  <a:lnTo>
                    <a:pt x="402" y="108"/>
                  </a:lnTo>
                  <a:lnTo>
                    <a:pt x="400" y="112"/>
                  </a:lnTo>
                  <a:lnTo>
                    <a:pt x="396" y="116"/>
                  </a:lnTo>
                  <a:lnTo>
                    <a:pt x="390" y="118"/>
                  </a:lnTo>
                  <a:lnTo>
                    <a:pt x="390" y="118"/>
                  </a:lnTo>
                  <a:lnTo>
                    <a:pt x="386" y="118"/>
                  </a:lnTo>
                  <a:lnTo>
                    <a:pt x="382" y="114"/>
                  </a:lnTo>
                  <a:lnTo>
                    <a:pt x="378" y="104"/>
                  </a:lnTo>
                  <a:lnTo>
                    <a:pt x="378" y="104"/>
                  </a:lnTo>
                  <a:lnTo>
                    <a:pt x="374" y="96"/>
                  </a:lnTo>
                  <a:lnTo>
                    <a:pt x="370" y="94"/>
                  </a:lnTo>
                  <a:lnTo>
                    <a:pt x="366" y="90"/>
                  </a:lnTo>
                  <a:lnTo>
                    <a:pt x="366" y="90"/>
                  </a:lnTo>
                  <a:lnTo>
                    <a:pt x="356" y="88"/>
                  </a:lnTo>
                  <a:lnTo>
                    <a:pt x="350" y="82"/>
                  </a:lnTo>
                  <a:lnTo>
                    <a:pt x="350" y="82"/>
                  </a:lnTo>
                  <a:lnTo>
                    <a:pt x="344" y="76"/>
                  </a:lnTo>
                  <a:lnTo>
                    <a:pt x="338" y="72"/>
                  </a:lnTo>
                  <a:lnTo>
                    <a:pt x="338" y="72"/>
                  </a:lnTo>
                  <a:lnTo>
                    <a:pt x="334" y="68"/>
                  </a:lnTo>
                  <a:lnTo>
                    <a:pt x="332" y="64"/>
                  </a:lnTo>
                  <a:lnTo>
                    <a:pt x="332" y="60"/>
                  </a:lnTo>
                  <a:lnTo>
                    <a:pt x="334" y="56"/>
                  </a:lnTo>
                  <a:lnTo>
                    <a:pt x="338" y="50"/>
                  </a:lnTo>
                  <a:lnTo>
                    <a:pt x="344" y="42"/>
                  </a:lnTo>
                  <a:lnTo>
                    <a:pt x="344" y="42"/>
                  </a:lnTo>
                  <a:lnTo>
                    <a:pt x="348" y="38"/>
                  </a:lnTo>
                  <a:lnTo>
                    <a:pt x="352" y="34"/>
                  </a:lnTo>
                  <a:lnTo>
                    <a:pt x="352" y="34"/>
                  </a:lnTo>
                  <a:lnTo>
                    <a:pt x="356" y="32"/>
                  </a:lnTo>
                  <a:lnTo>
                    <a:pt x="360" y="30"/>
                  </a:lnTo>
                  <a:lnTo>
                    <a:pt x="360" y="30"/>
                  </a:lnTo>
                  <a:lnTo>
                    <a:pt x="364" y="24"/>
                  </a:lnTo>
                  <a:lnTo>
                    <a:pt x="364" y="22"/>
                  </a:lnTo>
                  <a:lnTo>
                    <a:pt x="362" y="20"/>
                  </a:lnTo>
                  <a:lnTo>
                    <a:pt x="356" y="20"/>
                  </a:lnTo>
                  <a:lnTo>
                    <a:pt x="356" y="20"/>
                  </a:lnTo>
                  <a:lnTo>
                    <a:pt x="348" y="16"/>
                  </a:lnTo>
                  <a:lnTo>
                    <a:pt x="340" y="14"/>
                  </a:lnTo>
                  <a:lnTo>
                    <a:pt x="340" y="14"/>
                  </a:lnTo>
                  <a:lnTo>
                    <a:pt x="338" y="14"/>
                  </a:lnTo>
                  <a:lnTo>
                    <a:pt x="338" y="14"/>
                  </a:lnTo>
                  <a:lnTo>
                    <a:pt x="330" y="16"/>
                  </a:lnTo>
                  <a:lnTo>
                    <a:pt x="324" y="18"/>
                  </a:lnTo>
                  <a:lnTo>
                    <a:pt x="324" y="18"/>
                  </a:lnTo>
                  <a:lnTo>
                    <a:pt x="320" y="18"/>
                  </a:lnTo>
                  <a:lnTo>
                    <a:pt x="320" y="18"/>
                  </a:lnTo>
                  <a:lnTo>
                    <a:pt x="316" y="14"/>
                  </a:lnTo>
                  <a:lnTo>
                    <a:pt x="310" y="10"/>
                  </a:lnTo>
                  <a:lnTo>
                    <a:pt x="304" y="6"/>
                  </a:lnTo>
                  <a:lnTo>
                    <a:pt x="300" y="4"/>
                  </a:lnTo>
                  <a:lnTo>
                    <a:pt x="300" y="4"/>
                  </a:lnTo>
                  <a:lnTo>
                    <a:pt x="296" y="4"/>
                  </a:lnTo>
                  <a:lnTo>
                    <a:pt x="292" y="6"/>
                  </a:lnTo>
                  <a:lnTo>
                    <a:pt x="292" y="6"/>
                  </a:lnTo>
                  <a:lnTo>
                    <a:pt x="284" y="14"/>
                  </a:lnTo>
                  <a:lnTo>
                    <a:pt x="280" y="16"/>
                  </a:lnTo>
                  <a:lnTo>
                    <a:pt x="276" y="18"/>
                  </a:lnTo>
                  <a:lnTo>
                    <a:pt x="276" y="18"/>
                  </a:lnTo>
                  <a:lnTo>
                    <a:pt x="266" y="22"/>
                  </a:lnTo>
                  <a:lnTo>
                    <a:pt x="262" y="24"/>
                  </a:lnTo>
                  <a:lnTo>
                    <a:pt x="260" y="28"/>
                  </a:lnTo>
                  <a:lnTo>
                    <a:pt x="260" y="28"/>
                  </a:lnTo>
                  <a:lnTo>
                    <a:pt x="258" y="32"/>
                  </a:lnTo>
                  <a:lnTo>
                    <a:pt x="256" y="36"/>
                  </a:lnTo>
                  <a:lnTo>
                    <a:pt x="256" y="36"/>
                  </a:lnTo>
                  <a:lnTo>
                    <a:pt x="252" y="40"/>
                  </a:lnTo>
                  <a:lnTo>
                    <a:pt x="250" y="44"/>
                  </a:lnTo>
                  <a:lnTo>
                    <a:pt x="250" y="44"/>
                  </a:lnTo>
                  <a:lnTo>
                    <a:pt x="248" y="48"/>
                  </a:lnTo>
                  <a:lnTo>
                    <a:pt x="248" y="52"/>
                  </a:lnTo>
                  <a:lnTo>
                    <a:pt x="252" y="58"/>
                  </a:lnTo>
                  <a:lnTo>
                    <a:pt x="252" y="58"/>
                  </a:lnTo>
                  <a:lnTo>
                    <a:pt x="256" y="64"/>
                  </a:lnTo>
                  <a:lnTo>
                    <a:pt x="256" y="66"/>
                  </a:lnTo>
                  <a:lnTo>
                    <a:pt x="254" y="66"/>
                  </a:lnTo>
                  <a:lnTo>
                    <a:pt x="254" y="66"/>
                  </a:lnTo>
                  <a:lnTo>
                    <a:pt x="250" y="66"/>
                  </a:lnTo>
                  <a:lnTo>
                    <a:pt x="250" y="66"/>
                  </a:lnTo>
                  <a:lnTo>
                    <a:pt x="242" y="58"/>
                  </a:lnTo>
                  <a:lnTo>
                    <a:pt x="234" y="52"/>
                  </a:lnTo>
                  <a:lnTo>
                    <a:pt x="234" y="52"/>
                  </a:lnTo>
                  <a:lnTo>
                    <a:pt x="226" y="42"/>
                  </a:lnTo>
                  <a:lnTo>
                    <a:pt x="222" y="38"/>
                  </a:lnTo>
                  <a:lnTo>
                    <a:pt x="216" y="38"/>
                  </a:lnTo>
                  <a:lnTo>
                    <a:pt x="216" y="38"/>
                  </a:lnTo>
                  <a:lnTo>
                    <a:pt x="212" y="38"/>
                  </a:lnTo>
                  <a:lnTo>
                    <a:pt x="206" y="42"/>
                  </a:lnTo>
                  <a:lnTo>
                    <a:pt x="206" y="42"/>
                  </a:lnTo>
                  <a:lnTo>
                    <a:pt x="198" y="48"/>
                  </a:lnTo>
                  <a:lnTo>
                    <a:pt x="190" y="56"/>
                  </a:lnTo>
                  <a:lnTo>
                    <a:pt x="176" y="72"/>
                  </a:lnTo>
                  <a:lnTo>
                    <a:pt x="176" y="72"/>
                  </a:lnTo>
                  <a:lnTo>
                    <a:pt x="170" y="82"/>
                  </a:lnTo>
                  <a:lnTo>
                    <a:pt x="166" y="86"/>
                  </a:lnTo>
                  <a:lnTo>
                    <a:pt x="164" y="90"/>
                  </a:lnTo>
                  <a:lnTo>
                    <a:pt x="164" y="90"/>
                  </a:lnTo>
                  <a:lnTo>
                    <a:pt x="160" y="92"/>
                  </a:lnTo>
                  <a:lnTo>
                    <a:pt x="160" y="92"/>
                  </a:lnTo>
                  <a:lnTo>
                    <a:pt x="154" y="90"/>
                  </a:lnTo>
                  <a:lnTo>
                    <a:pt x="154" y="90"/>
                  </a:lnTo>
                  <a:lnTo>
                    <a:pt x="150" y="88"/>
                  </a:lnTo>
                  <a:lnTo>
                    <a:pt x="150" y="88"/>
                  </a:lnTo>
                  <a:lnTo>
                    <a:pt x="146" y="90"/>
                  </a:lnTo>
                  <a:lnTo>
                    <a:pt x="146" y="90"/>
                  </a:lnTo>
                  <a:lnTo>
                    <a:pt x="144" y="92"/>
                  </a:lnTo>
                  <a:lnTo>
                    <a:pt x="142" y="96"/>
                  </a:lnTo>
                  <a:lnTo>
                    <a:pt x="142" y="106"/>
                  </a:lnTo>
                  <a:lnTo>
                    <a:pt x="142" y="106"/>
                  </a:lnTo>
                  <a:lnTo>
                    <a:pt x="140" y="116"/>
                  </a:lnTo>
                  <a:lnTo>
                    <a:pt x="138" y="120"/>
                  </a:lnTo>
                  <a:lnTo>
                    <a:pt x="132" y="124"/>
                  </a:lnTo>
                  <a:lnTo>
                    <a:pt x="132" y="124"/>
                  </a:lnTo>
                  <a:lnTo>
                    <a:pt x="118" y="136"/>
                  </a:lnTo>
                  <a:lnTo>
                    <a:pt x="108" y="140"/>
                  </a:lnTo>
                  <a:lnTo>
                    <a:pt x="100" y="144"/>
                  </a:lnTo>
                  <a:lnTo>
                    <a:pt x="100" y="144"/>
                  </a:lnTo>
                  <a:lnTo>
                    <a:pt x="74" y="148"/>
                  </a:lnTo>
                  <a:lnTo>
                    <a:pt x="62" y="150"/>
                  </a:lnTo>
                  <a:lnTo>
                    <a:pt x="50" y="156"/>
                  </a:lnTo>
                  <a:lnTo>
                    <a:pt x="50" y="156"/>
                  </a:lnTo>
                  <a:lnTo>
                    <a:pt x="46" y="160"/>
                  </a:lnTo>
                  <a:lnTo>
                    <a:pt x="44" y="162"/>
                  </a:lnTo>
                  <a:lnTo>
                    <a:pt x="40" y="166"/>
                  </a:lnTo>
                  <a:lnTo>
                    <a:pt x="36" y="170"/>
                  </a:lnTo>
                  <a:lnTo>
                    <a:pt x="36" y="170"/>
                  </a:lnTo>
                  <a:lnTo>
                    <a:pt x="26" y="178"/>
                  </a:lnTo>
                  <a:lnTo>
                    <a:pt x="20" y="180"/>
                  </a:lnTo>
                  <a:lnTo>
                    <a:pt x="16" y="184"/>
                  </a:lnTo>
                  <a:lnTo>
                    <a:pt x="16" y="184"/>
                  </a:lnTo>
                  <a:lnTo>
                    <a:pt x="10" y="194"/>
                  </a:lnTo>
                  <a:lnTo>
                    <a:pt x="8" y="202"/>
                  </a:lnTo>
                  <a:lnTo>
                    <a:pt x="2" y="222"/>
                  </a:lnTo>
                  <a:lnTo>
                    <a:pt x="2" y="222"/>
                  </a:lnTo>
                  <a:lnTo>
                    <a:pt x="0" y="234"/>
                  </a:lnTo>
                  <a:lnTo>
                    <a:pt x="0" y="238"/>
                  </a:lnTo>
                  <a:lnTo>
                    <a:pt x="4" y="242"/>
                  </a:lnTo>
                  <a:lnTo>
                    <a:pt x="4" y="242"/>
                  </a:lnTo>
                  <a:lnTo>
                    <a:pt x="10" y="246"/>
                  </a:lnTo>
                  <a:lnTo>
                    <a:pt x="12" y="250"/>
                  </a:lnTo>
                  <a:lnTo>
                    <a:pt x="8" y="256"/>
                  </a:lnTo>
                  <a:lnTo>
                    <a:pt x="8" y="256"/>
                  </a:lnTo>
                  <a:lnTo>
                    <a:pt x="4" y="262"/>
                  </a:lnTo>
                  <a:lnTo>
                    <a:pt x="2" y="266"/>
                  </a:lnTo>
                  <a:lnTo>
                    <a:pt x="0" y="270"/>
                  </a:lnTo>
                  <a:lnTo>
                    <a:pt x="0" y="270"/>
                  </a:lnTo>
                  <a:lnTo>
                    <a:pt x="0" y="274"/>
                  </a:lnTo>
                  <a:lnTo>
                    <a:pt x="2" y="280"/>
                  </a:lnTo>
                  <a:lnTo>
                    <a:pt x="6" y="288"/>
                  </a:lnTo>
                  <a:lnTo>
                    <a:pt x="6" y="288"/>
                  </a:lnTo>
                  <a:lnTo>
                    <a:pt x="12" y="298"/>
                  </a:lnTo>
                  <a:lnTo>
                    <a:pt x="12" y="298"/>
                  </a:lnTo>
                  <a:lnTo>
                    <a:pt x="12" y="304"/>
                  </a:lnTo>
                  <a:lnTo>
                    <a:pt x="10" y="310"/>
                  </a:lnTo>
                  <a:lnTo>
                    <a:pt x="10" y="310"/>
                  </a:lnTo>
                  <a:lnTo>
                    <a:pt x="12" y="314"/>
                  </a:lnTo>
                  <a:lnTo>
                    <a:pt x="12" y="318"/>
                  </a:lnTo>
                  <a:lnTo>
                    <a:pt x="16" y="326"/>
                  </a:lnTo>
                  <a:lnTo>
                    <a:pt x="16" y="326"/>
                  </a:lnTo>
                  <a:lnTo>
                    <a:pt x="16" y="336"/>
                  </a:lnTo>
                  <a:lnTo>
                    <a:pt x="16" y="348"/>
                  </a:lnTo>
                  <a:lnTo>
                    <a:pt x="16" y="348"/>
                  </a:lnTo>
                  <a:lnTo>
                    <a:pt x="18" y="370"/>
                  </a:lnTo>
                  <a:lnTo>
                    <a:pt x="18" y="370"/>
                  </a:lnTo>
                  <a:lnTo>
                    <a:pt x="18" y="378"/>
                  </a:lnTo>
                  <a:lnTo>
                    <a:pt x="18" y="384"/>
                  </a:lnTo>
                  <a:lnTo>
                    <a:pt x="16" y="388"/>
                  </a:lnTo>
                  <a:lnTo>
                    <a:pt x="16" y="388"/>
                  </a:lnTo>
                  <a:lnTo>
                    <a:pt x="14" y="392"/>
                  </a:lnTo>
                  <a:lnTo>
                    <a:pt x="10" y="394"/>
                  </a:lnTo>
                  <a:lnTo>
                    <a:pt x="8" y="396"/>
                  </a:lnTo>
                  <a:lnTo>
                    <a:pt x="4" y="400"/>
                  </a:lnTo>
                  <a:lnTo>
                    <a:pt x="4" y="400"/>
                  </a:lnTo>
                  <a:lnTo>
                    <a:pt x="4" y="404"/>
                  </a:lnTo>
                  <a:lnTo>
                    <a:pt x="8" y="408"/>
                  </a:lnTo>
                  <a:lnTo>
                    <a:pt x="14" y="412"/>
                  </a:lnTo>
                  <a:lnTo>
                    <a:pt x="14" y="412"/>
                  </a:lnTo>
                  <a:lnTo>
                    <a:pt x="20" y="412"/>
                  </a:lnTo>
                  <a:lnTo>
                    <a:pt x="24" y="414"/>
                  </a:lnTo>
                  <a:lnTo>
                    <a:pt x="24" y="414"/>
                  </a:lnTo>
                  <a:lnTo>
                    <a:pt x="26" y="416"/>
                  </a:lnTo>
                  <a:lnTo>
                    <a:pt x="26" y="418"/>
                  </a:lnTo>
                  <a:lnTo>
                    <a:pt x="26" y="420"/>
                  </a:lnTo>
                  <a:lnTo>
                    <a:pt x="26" y="422"/>
                  </a:lnTo>
                  <a:lnTo>
                    <a:pt x="26" y="422"/>
                  </a:lnTo>
                  <a:lnTo>
                    <a:pt x="32" y="426"/>
                  </a:lnTo>
                  <a:lnTo>
                    <a:pt x="42" y="428"/>
                  </a:lnTo>
                  <a:lnTo>
                    <a:pt x="42" y="428"/>
                  </a:lnTo>
                  <a:lnTo>
                    <a:pt x="56" y="426"/>
                  </a:lnTo>
                  <a:lnTo>
                    <a:pt x="68" y="420"/>
                  </a:lnTo>
                  <a:lnTo>
                    <a:pt x="68" y="420"/>
                  </a:lnTo>
                  <a:lnTo>
                    <a:pt x="78" y="412"/>
                  </a:lnTo>
                  <a:lnTo>
                    <a:pt x="86" y="404"/>
                  </a:lnTo>
                  <a:lnTo>
                    <a:pt x="86" y="404"/>
                  </a:lnTo>
                  <a:lnTo>
                    <a:pt x="90" y="400"/>
                  </a:lnTo>
                  <a:lnTo>
                    <a:pt x="94" y="400"/>
                  </a:lnTo>
                  <a:lnTo>
                    <a:pt x="94" y="400"/>
                  </a:lnTo>
                  <a:lnTo>
                    <a:pt x="104" y="402"/>
                  </a:lnTo>
                  <a:lnTo>
                    <a:pt x="104" y="402"/>
                  </a:lnTo>
                  <a:lnTo>
                    <a:pt x="112" y="404"/>
                  </a:lnTo>
                  <a:lnTo>
                    <a:pt x="122" y="404"/>
                  </a:lnTo>
                  <a:lnTo>
                    <a:pt x="122" y="404"/>
                  </a:lnTo>
                  <a:lnTo>
                    <a:pt x="128" y="404"/>
                  </a:lnTo>
                  <a:lnTo>
                    <a:pt x="132" y="402"/>
                  </a:lnTo>
                  <a:lnTo>
                    <a:pt x="136" y="400"/>
                  </a:lnTo>
                  <a:lnTo>
                    <a:pt x="138" y="394"/>
                  </a:lnTo>
                  <a:lnTo>
                    <a:pt x="138" y="394"/>
                  </a:lnTo>
                  <a:lnTo>
                    <a:pt x="140" y="384"/>
                  </a:lnTo>
                  <a:lnTo>
                    <a:pt x="142" y="382"/>
                  </a:lnTo>
                  <a:lnTo>
                    <a:pt x="148" y="380"/>
                  </a:lnTo>
                  <a:lnTo>
                    <a:pt x="148" y="380"/>
                  </a:lnTo>
                  <a:lnTo>
                    <a:pt x="158" y="376"/>
                  </a:lnTo>
                  <a:lnTo>
                    <a:pt x="168" y="374"/>
                  </a:lnTo>
                  <a:lnTo>
                    <a:pt x="168" y="374"/>
                  </a:lnTo>
                  <a:lnTo>
                    <a:pt x="176" y="370"/>
                  </a:lnTo>
                  <a:lnTo>
                    <a:pt x="182" y="370"/>
                  </a:lnTo>
                  <a:lnTo>
                    <a:pt x="182" y="370"/>
                  </a:lnTo>
                  <a:lnTo>
                    <a:pt x="186" y="370"/>
                  </a:lnTo>
                  <a:lnTo>
                    <a:pt x="186" y="370"/>
                  </a:lnTo>
                  <a:lnTo>
                    <a:pt x="194" y="370"/>
                  </a:lnTo>
                  <a:lnTo>
                    <a:pt x="194" y="370"/>
                  </a:lnTo>
                  <a:lnTo>
                    <a:pt x="200" y="370"/>
                  </a:lnTo>
                  <a:lnTo>
                    <a:pt x="206" y="366"/>
                  </a:lnTo>
                  <a:lnTo>
                    <a:pt x="206" y="366"/>
                  </a:lnTo>
                  <a:lnTo>
                    <a:pt x="214" y="358"/>
                  </a:lnTo>
                  <a:lnTo>
                    <a:pt x="224" y="352"/>
                  </a:lnTo>
                  <a:lnTo>
                    <a:pt x="224" y="352"/>
                  </a:lnTo>
                  <a:lnTo>
                    <a:pt x="224" y="352"/>
                  </a:lnTo>
                  <a:lnTo>
                    <a:pt x="224" y="352"/>
                  </a:lnTo>
                  <a:lnTo>
                    <a:pt x="228" y="354"/>
                  </a:lnTo>
                  <a:lnTo>
                    <a:pt x="232" y="356"/>
                  </a:lnTo>
                  <a:lnTo>
                    <a:pt x="238" y="360"/>
                  </a:lnTo>
                  <a:lnTo>
                    <a:pt x="238" y="360"/>
                  </a:lnTo>
                  <a:lnTo>
                    <a:pt x="244" y="360"/>
                  </a:lnTo>
                  <a:lnTo>
                    <a:pt x="244" y="360"/>
                  </a:lnTo>
                  <a:lnTo>
                    <a:pt x="246" y="360"/>
                  </a:lnTo>
                  <a:lnTo>
                    <a:pt x="246" y="360"/>
                  </a:lnTo>
                  <a:lnTo>
                    <a:pt x="248" y="360"/>
                  </a:lnTo>
                  <a:lnTo>
                    <a:pt x="248" y="360"/>
                  </a:lnTo>
                  <a:lnTo>
                    <a:pt x="252" y="360"/>
                  </a:lnTo>
                  <a:lnTo>
                    <a:pt x="258" y="362"/>
                  </a:lnTo>
                  <a:lnTo>
                    <a:pt x="258" y="362"/>
                  </a:lnTo>
                  <a:lnTo>
                    <a:pt x="260" y="366"/>
                  </a:lnTo>
                  <a:lnTo>
                    <a:pt x="264" y="372"/>
                  </a:lnTo>
                  <a:lnTo>
                    <a:pt x="264" y="372"/>
                  </a:lnTo>
                  <a:lnTo>
                    <a:pt x="268" y="374"/>
                  </a:lnTo>
                  <a:lnTo>
                    <a:pt x="272" y="374"/>
                  </a:lnTo>
                  <a:lnTo>
                    <a:pt x="272" y="374"/>
                  </a:lnTo>
                  <a:lnTo>
                    <a:pt x="278" y="378"/>
                  </a:lnTo>
                  <a:lnTo>
                    <a:pt x="282" y="384"/>
                  </a:lnTo>
                  <a:lnTo>
                    <a:pt x="284" y="390"/>
                  </a:lnTo>
                  <a:lnTo>
                    <a:pt x="288" y="396"/>
                  </a:lnTo>
                  <a:lnTo>
                    <a:pt x="288" y="396"/>
                  </a:lnTo>
                  <a:lnTo>
                    <a:pt x="294" y="400"/>
                  </a:lnTo>
                  <a:lnTo>
                    <a:pt x="300" y="406"/>
                  </a:lnTo>
                  <a:lnTo>
                    <a:pt x="300" y="406"/>
                  </a:lnTo>
                  <a:lnTo>
                    <a:pt x="304" y="410"/>
                  </a:lnTo>
                  <a:lnTo>
                    <a:pt x="308" y="416"/>
                  </a:lnTo>
                  <a:lnTo>
                    <a:pt x="308" y="416"/>
                  </a:lnTo>
                  <a:lnTo>
                    <a:pt x="320" y="402"/>
                  </a:lnTo>
                  <a:lnTo>
                    <a:pt x="328" y="394"/>
                  </a:lnTo>
                  <a:lnTo>
                    <a:pt x="332" y="392"/>
                  </a:lnTo>
                  <a:lnTo>
                    <a:pt x="336" y="392"/>
                  </a:lnTo>
                  <a:lnTo>
                    <a:pt x="336" y="392"/>
                  </a:lnTo>
                  <a:lnTo>
                    <a:pt x="340" y="392"/>
                  </a:lnTo>
                  <a:lnTo>
                    <a:pt x="340" y="392"/>
                  </a:lnTo>
                  <a:lnTo>
                    <a:pt x="336" y="394"/>
                  </a:lnTo>
                  <a:lnTo>
                    <a:pt x="336" y="398"/>
                  </a:lnTo>
                  <a:lnTo>
                    <a:pt x="334" y="404"/>
                  </a:lnTo>
                  <a:lnTo>
                    <a:pt x="332" y="406"/>
                  </a:lnTo>
                  <a:lnTo>
                    <a:pt x="332" y="406"/>
                  </a:lnTo>
                  <a:lnTo>
                    <a:pt x="326" y="414"/>
                  </a:lnTo>
                  <a:lnTo>
                    <a:pt x="322" y="418"/>
                  </a:lnTo>
                  <a:lnTo>
                    <a:pt x="320" y="422"/>
                  </a:lnTo>
                  <a:lnTo>
                    <a:pt x="320" y="422"/>
                  </a:lnTo>
                  <a:lnTo>
                    <a:pt x="320" y="422"/>
                  </a:lnTo>
                  <a:lnTo>
                    <a:pt x="320" y="422"/>
                  </a:lnTo>
                  <a:lnTo>
                    <a:pt x="330" y="422"/>
                  </a:lnTo>
                  <a:lnTo>
                    <a:pt x="330" y="422"/>
                  </a:lnTo>
                  <a:lnTo>
                    <a:pt x="336" y="420"/>
                  </a:lnTo>
                  <a:lnTo>
                    <a:pt x="336" y="420"/>
                  </a:lnTo>
                  <a:lnTo>
                    <a:pt x="336" y="420"/>
                  </a:lnTo>
                  <a:lnTo>
                    <a:pt x="336" y="420"/>
                  </a:lnTo>
                  <a:lnTo>
                    <a:pt x="340" y="424"/>
                  </a:lnTo>
                  <a:lnTo>
                    <a:pt x="342" y="426"/>
                  </a:lnTo>
                  <a:lnTo>
                    <a:pt x="342" y="430"/>
                  </a:lnTo>
                  <a:lnTo>
                    <a:pt x="342" y="434"/>
                  </a:lnTo>
                  <a:lnTo>
                    <a:pt x="342" y="434"/>
                  </a:lnTo>
                  <a:lnTo>
                    <a:pt x="344" y="436"/>
                  </a:lnTo>
                  <a:lnTo>
                    <a:pt x="346" y="438"/>
                  </a:lnTo>
                  <a:lnTo>
                    <a:pt x="350" y="438"/>
                  </a:lnTo>
                  <a:lnTo>
                    <a:pt x="352" y="442"/>
                  </a:lnTo>
                  <a:lnTo>
                    <a:pt x="352" y="442"/>
                  </a:lnTo>
                  <a:lnTo>
                    <a:pt x="356" y="448"/>
                  </a:lnTo>
                  <a:lnTo>
                    <a:pt x="358" y="456"/>
                  </a:lnTo>
                  <a:lnTo>
                    <a:pt x="358" y="456"/>
                  </a:lnTo>
                  <a:lnTo>
                    <a:pt x="360" y="464"/>
                  </a:lnTo>
                  <a:lnTo>
                    <a:pt x="360" y="472"/>
                  </a:lnTo>
                  <a:lnTo>
                    <a:pt x="360" y="480"/>
                  </a:lnTo>
                  <a:lnTo>
                    <a:pt x="362" y="484"/>
                  </a:lnTo>
                  <a:lnTo>
                    <a:pt x="364" y="486"/>
                  </a:lnTo>
                  <a:lnTo>
                    <a:pt x="364" y="486"/>
                  </a:lnTo>
                  <a:lnTo>
                    <a:pt x="370" y="490"/>
                  </a:lnTo>
                  <a:lnTo>
                    <a:pt x="378" y="494"/>
                  </a:lnTo>
                  <a:lnTo>
                    <a:pt x="386" y="496"/>
                  </a:lnTo>
                  <a:lnTo>
                    <a:pt x="394" y="500"/>
                  </a:lnTo>
                  <a:lnTo>
                    <a:pt x="394" y="500"/>
                  </a:lnTo>
                  <a:lnTo>
                    <a:pt x="400" y="504"/>
                  </a:lnTo>
                  <a:lnTo>
                    <a:pt x="404" y="506"/>
                  </a:lnTo>
                  <a:lnTo>
                    <a:pt x="408" y="508"/>
                  </a:lnTo>
                  <a:lnTo>
                    <a:pt x="408" y="508"/>
                  </a:lnTo>
                  <a:lnTo>
                    <a:pt x="410" y="508"/>
                  </a:lnTo>
                  <a:lnTo>
                    <a:pt x="410" y="508"/>
                  </a:lnTo>
                  <a:lnTo>
                    <a:pt x="412" y="506"/>
                  </a:lnTo>
                  <a:lnTo>
                    <a:pt x="412" y="504"/>
                  </a:lnTo>
                  <a:lnTo>
                    <a:pt x="414" y="498"/>
                  </a:lnTo>
                  <a:lnTo>
                    <a:pt x="414" y="498"/>
                  </a:lnTo>
                  <a:lnTo>
                    <a:pt x="416" y="492"/>
                  </a:lnTo>
                  <a:lnTo>
                    <a:pt x="420" y="486"/>
                  </a:lnTo>
                  <a:lnTo>
                    <a:pt x="424" y="480"/>
                  </a:lnTo>
                  <a:lnTo>
                    <a:pt x="432" y="478"/>
                  </a:lnTo>
                  <a:lnTo>
                    <a:pt x="432" y="478"/>
                  </a:lnTo>
                  <a:lnTo>
                    <a:pt x="434" y="478"/>
                  </a:lnTo>
                  <a:lnTo>
                    <a:pt x="436" y="482"/>
                  </a:lnTo>
                  <a:lnTo>
                    <a:pt x="434" y="490"/>
                  </a:lnTo>
                  <a:lnTo>
                    <a:pt x="434" y="500"/>
                  </a:lnTo>
                  <a:lnTo>
                    <a:pt x="436" y="502"/>
                  </a:lnTo>
                  <a:lnTo>
                    <a:pt x="440" y="504"/>
                  </a:lnTo>
                  <a:lnTo>
                    <a:pt x="440" y="504"/>
                  </a:lnTo>
                  <a:lnTo>
                    <a:pt x="446" y="502"/>
                  </a:lnTo>
                  <a:lnTo>
                    <a:pt x="446" y="502"/>
                  </a:lnTo>
                  <a:lnTo>
                    <a:pt x="452" y="500"/>
                  </a:lnTo>
                  <a:lnTo>
                    <a:pt x="456" y="496"/>
                  </a:lnTo>
                  <a:lnTo>
                    <a:pt x="464" y="490"/>
                  </a:lnTo>
                  <a:lnTo>
                    <a:pt x="464" y="490"/>
                  </a:lnTo>
                  <a:lnTo>
                    <a:pt x="472" y="486"/>
                  </a:lnTo>
                  <a:lnTo>
                    <a:pt x="484" y="482"/>
                  </a:lnTo>
                  <a:lnTo>
                    <a:pt x="484" y="482"/>
                  </a:lnTo>
                  <a:lnTo>
                    <a:pt x="492" y="478"/>
                  </a:lnTo>
                  <a:lnTo>
                    <a:pt x="496" y="476"/>
                  </a:lnTo>
                  <a:lnTo>
                    <a:pt x="498" y="474"/>
                  </a:lnTo>
                  <a:lnTo>
                    <a:pt x="498" y="474"/>
                  </a:lnTo>
                  <a:lnTo>
                    <a:pt x="502" y="464"/>
                  </a:lnTo>
                  <a:lnTo>
                    <a:pt x="504" y="454"/>
                  </a:lnTo>
                  <a:lnTo>
                    <a:pt x="504" y="442"/>
                  </a:lnTo>
                  <a:lnTo>
                    <a:pt x="508" y="434"/>
                  </a:lnTo>
                  <a:lnTo>
                    <a:pt x="508" y="434"/>
                  </a:lnTo>
                  <a:lnTo>
                    <a:pt x="516" y="424"/>
                  </a:lnTo>
                  <a:lnTo>
                    <a:pt x="520" y="420"/>
                  </a:lnTo>
                  <a:lnTo>
                    <a:pt x="524" y="416"/>
                  </a:lnTo>
                  <a:lnTo>
                    <a:pt x="524" y="416"/>
                  </a:lnTo>
                  <a:lnTo>
                    <a:pt x="532" y="400"/>
                  </a:lnTo>
                  <a:lnTo>
                    <a:pt x="532" y="400"/>
                  </a:lnTo>
                  <a:lnTo>
                    <a:pt x="542" y="382"/>
                  </a:lnTo>
                  <a:lnTo>
                    <a:pt x="544" y="372"/>
                  </a:lnTo>
                  <a:lnTo>
                    <a:pt x="546" y="362"/>
                  </a:lnTo>
                  <a:lnTo>
                    <a:pt x="546" y="362"/>
                  </a:lnTo>
                  <a:lnTo>
                    <a:pt x="548" y="356"/>
                  </a:lnTo>
                  <a:lnTo>
                    <a:pt x="550" y="348"/>
                  </a:lnTo>
                  <a:lnTo>
                    <a:pt x="556" y="338"/>
                  </a:lnTo>
                  <a:lnTo>
                    <a:pt x="564" y="326"/>
                  </a:lnTo>
                  <a:lnTo>
                    <a:pt x="568" y="314"/>
                  </a:lnTo>
                  <a:lnTo>
                    <a:pt x="568" y="314"/>
                  </a:lnTo>
                  <a:lnTo>
                    <a:pt x="570" y="302"/>
                  </a:lnTo>
                  <a:lnTo>
                    <a:pt x="568" y="290"/>
                  </a:lnTo>
                  <a:lnTo>
                    <a:pt x="562" y="268"/>
                  </a:lnTo>
                  <a:lnTo>
                    <a:pt x="562" y="268"/>
                  </a:lnTo>
                  <a:lnTo>
                    <a:pt x="562" y="258"/>
                  </a:lnTo>
                  <a:lnTo>
                    <a:pt x="560" y="248"/>
                  </a:lnTo>
                  <a:lnTo>
                    <a:pt x="560" y="248"/>
                  </a:lnTo>
                  <a:lnTo>
                    <a:pt x="554" y="238"/>
                  </a:lnTo>
                  <a:lnTo>
                    <a:pt x="548" y="230"/>
                  </a:lnTo>
                  <a:lnTo>
                    <a:pt x="548" y="230"/>
                  </a:lnTo>
                  <a:lnTo>
                    <a:pt x="542" y="224"/>
                  </a:lnTo>
                  <a:lnTo>
                    <a:pt x="538" y="218"/>
                  </a:lnTo>
                  <a:lnTo>
                    <a:pt x="538" y="218"/>
                  </a:lnTo>
                  <a:lnTo>
                    <a:pt x="538" y="212"/>
                  </a:lnTo>
                  <a:lnTo>
                    <a:pt x="534" y="204"/>
                  </a:lnTo>
                  <a:lnTo>
                    <a:pt x="534" y="204"/>
                  </a:lnTo>
                  <a:lnTo>
                    <a:pt x="530" y="198"/>
                  </a:lnTo>
                  <a:lnTo>
                    <a:pt x="526" y="196"/>
                  </a:lnTo>
                  <a:lnTo>
                    <a:pt x="522" y="192"/>
                  </a:lnTo>
                  <a:lnTo>
                    <a:pt x="518" y="186"/>
                  </a:lnTo>
                  <a:lnTo>
                    <a:pt x="518" y="186"/>
                  </a:lnTo>
                  <a:lnTo>
                    <a:pt x="514" y="172"/>
                  </a:lnTo>
                  <a:lnTo>
                    <a:pt x="510" y="164"/>
                  </a:lnTo>
                  <a:lnTo>
                    <a:pt x="506" y="158"/>
                  </a:lnTo>
                  <a:lnTo>
                    <a:pt x="506" y="158"/>
                  </a:lnTo>
                  <a:lnTo>
                    <a:pt x="498" y="148"/>
                  </a:lnTo>
                  <a:lnTo>
                    <a:pt x="486" y="140"/>
                  </a:lnTo>
                  <a:lnTo>
                    <a:pt x="486" y="140"/>
                  </a:lnTo>
                  <a:lnTo>
                    <a:pt x="476" y="132"/>
                  </a:lnTo>
                  <a:lnTo>
                    <a:pt x="472" y="128"/>
                  </a:lnTo>
                  <a:lnTo>
                    <a:pt x="472" y="122"/>
                  </a:lnTo>
                  <a:lnTo>
                    <a:pt x="472" y="122"/>
                  </a:lnTo>
                  <a:lnTo>
                    <a:pt x="472" y="104"/>
                  </a:lnTo>
                  <a:lnTo>
                    <a:pt x="472" y="104"/>
                  </a:lnTo>
                  <a:lnTo>
                    <a:pt x="470" y="94"/>
                  </a:lnTo>
                  <a:lnTo>
                    <a:pt x="468" y="86"/>
                  </a:lnTo>
                  <a:lnTo>
                    <a:pt x="468" y="86"/>
                  </a:lnTo>
                  <a:lnTo>
                    <a:pt x="468" y="78"/>
                  </a:lnTo>
                  <a:lnTo>
                    <a:pt x="470" y="68"/>
                  </a:lnTo>
                  <a:lnTo>
                    <a:pt x="470" y="68"/>
                  </a:lnTo>
                  <a:lnTo>
                    <a:pt x="468" y="64"/>
                  </a:lnTo>
                  <a:lnTo>
                    <a:pt x="466" y="60"/>
                  </a:lnTo>
                  <a:lnTo>
                    <a:pt x="460" y="56"/>
                  </a:lnTo>
                  <a:lnTo>
                    <a:pt x="460" y="56"/>
                  </a:lnTo>
                  <a:lnTo>
                    <a:pt x="454" y="48"/>
                  </a:lnTo>
                  <a:lnTo>
                    <a:pt x="454" y="48"/>
                  </a:lnTo>
                  <a:lnTo>
                    <a:pt x="448" y="46"/>
                  </a:lnTo>
                  <a:lnTo>
                    <a:pt x="444" y="44"/>
                  </a:lnTo>
                  <a:lnTo>
                    <a:pt x="444" y="44"/>
                  </a:lnTo>
                  <a:lnTo>
                    <a:pt x="442" y="40"/>
                  </a:lnTo>
                  <a:lnTo>
                    <a:pt x="442" y="36"/>
                  </a:lnTo>
                  <a:lnTo>
                    <a:pt x="444" y="28"/>
                  </a:lnTo>
                  <a:lnTo>
                    <a:pt x="444" y="28"/>
                  </a:lnTo>
                  <a:lnTo>
                    <a:pt x="442" y="12"/>
                  </a:lnTo>
                  <a:lnTo>
                    <a:pt x="438" y="4"/>
                  </a:lnTo>
                  <a:lnTo>
                    <a:pt x="436" y="2"/>
                  </a:lnTo>
                  <a:lnTo>
                    <a:pt x="434"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45" name="Freeform 143"/>
            <p:cNvSpPr>
              <a:spLocks/>
            </p:cNvSpPr>
            <p:nvPr/>
          </p:nvSpPr>
          <p:spPr bwMode="auto">
            <a:xfrm>
              <a:off x="2254" y="2688"/>
              <a:ext cx="570" cy="508"/>
            </a:xfrm>
            <a:custGeom>
              <a:avLst/>
              <a:gdLst>
                <a:gd name="T0" fmla="*/ 416 w 570"/>
                <a:gd name="T1" fmla="*/ 38 h 508"/>
                <a:gd name="T2" fmla="*/ 414 w 570"/>
                <a:gd name="T3" fmla="*/ 80 h 508"/>
                <a:gd name="T4" fmla="*/ 400 w 570"/>
                <a:gd name="T5" fmla="*/ 112 h 508"/>
                <a:gd name="T6" fmla="*/ 378 w 570"/>
                <a:gd name="T7" fmla="*/ 104 h 508"/>
                <a:gd name="T8" fmla="*/ 350 w 570"/>
                <a:gd name="T9" fmla="*/ 82 h 508"/>
                <a:gd name="T10" fmla="*/ 334 w 570"/>
                <a:gd name="T11" fmla="*/ 56 h 508"/>
                <a:gd name="T12" fmla="*/ 356 w 570"/>
                <a:gd name="T13" fmla="*/ 32 h 508"/>
                <a:gd name="T14" fmla="*/ 356 w 570"/>
                <a:gd name="T15" fmla="*/ 20 h 508"/>
                <a:gd name="T16" fmla="*/ 324 w 570"/>
                <a:gd name="T17" fmla="*/ 18 h 508"/>
                <a:gd name="T18" fmla="*/ 300 w 570"/>
                <a:gd name="T19" fmla="*/ 4 h 508"/>
                <a:gd name="T20" fmla="*/ 276 w 570"/>
                <a:gd name="T21" fmla="*/ 18 h 508"/>
                <a:gd name="T22" fmla="*/ 256 w 570"/>
                <a:gd name="T23" fmla="*/ 36 h 508"/>
                <a:gd name="T24" fmla="*/ 252 w 570"/>
                <a:gd name="T25" fmla="*/ 58 h 508"/>
                <a:gd name="T26" fmla="*/ 250 w 570"/>
                <a:gd name="T27" fmla="*/ 66 h 508"/>
                <a:gd name="T28" fmla="*/ 216 w 570"/>
                <a:gd name="T29" fmla="*/ 38 h 508"/>
                <a:gd name="T30" fmla="*/ 176 w 570"/>
                <a:gd name="T31" fmla="*/ 72 h 508"/>
                <a:gd name="T32" fmla="*/ 154 w 570"/>
                <a:gd name="T33" fmla="*/ 90 h 508"/>
                <a:gd name="T34" fmla="*/ 142 w 570"/>
                <a:gd name="T35" fmla="*/ 96 h 508"/>
                <a:gd name="T36" fmla="*/ 118 w 570"/>
                <a:gd name="T37" fmla="*/ 136 h 508"/>
                <a:gd name="T38" fmla="*/ 50 w 570"/>
                <a:gd name="T39" fmla="*/ 156 h 508"/>
                <a:gd name="T40" fmla="*/ 20 w 570"/>
                <a:gd name="T41" fmla="*/ 180 h 508"/>
                <a:gd name="T42" fmla="*/ 0 w 570"/>
                <a:gd name="T43" fmla="*/ 234 h 508"/>
                <a:gd name="T44" fmla="*/ 8 w 570"/>
                <a:gd name="T45" fmla="*/ 256 h 508"/>
                <a:gd name="T46" fmla="*/ 6 w 570"/>
                <a:gd name="T47" fmla="*/ 288 h 508"/>
                <a:gd name="T48" fmla="*/ 12 w 570"/>
                <a:gd name="T49" fmla="*/ 314 h 508"/>
                <a:gd name="T50" fmla="*/ 18 w 570"/>
                <a:gd name="T51" fmla="*/ 370 h 508"/>
                <a:gd name="T52" fmla="*/ 10 w 570"/>
                <a:gd name="T53" fmla="*/ 394 h 508"/>
                <a:gd name="T54" fmla="*/ 14 w 570"/>
                <a:gd name="T55" fmla="*/ 412 h 508"/>
                <a:gd name="T56" fmla="*/ 26 w 570"/>
                <a:gd name="T57" fmla="*/ 422 h 508"/>
                <a:gd name="T58" fmla="*/ 68 w 570"/>
                <a:gd name="T59" fmla="*/ 420 h 508"/>
                <a:gd name="T60" fmla="*/ 104 w 570"/>
                <a:gd name="T61" fmla="*/ 402 h 508"/>
                <a:gd name="T62" fmla="*/ 136 w 570"/>
                <a:gd name="T63" fmla="*/ 400 h 508"/>
                <a:gd name="T64" fmla="*/ 158 w 570"/>
                <a:gd name="T65" fmla="*/ 376 h 508"/>
                <a:gd name="T66" fmla="*/ 186 w 570"/>
                <a:gd name="T67" fmla="*/ 370 h 508"/>
                <a:gd name="T68" fmla="*/ 224 w 570"/>
                <a:gd name="T69" fmla="*/ 352 h 508"/>
                <a:gd name="T70" fmla="*/ 238 w 570"/>
                <a:gd name="T71" fmla="*/ 360 h 508"/>
                <a:gd name="T72" fmla="*/ 252 w 570"/>
                <a:gd name="T73" fmla="*/ 360 h 508"/>
                <a:gd name="T74" fmla="*/ 272 w 570"/>
                <a:gd name="T75" fmla="*/ 374 h 508"/>
                <a:gd name="T76" fmla="*/ 294 w 570"/>
                <a:gd name="T77" fmla="*/ 400 h 508"/>
                <a:gd name="T78" fmla="*/ 328 w 570"/>
                <a:gd name="T79" fmla="*/ 394 h 508"/>
                <a:gd name="T80" fmla="*/ 336 w 570"/>
                <a:gd name="T81" fmla="*/ 398 h 508"/>
                <a:gd name="T82" fmla="*/ 320 w 570"/>
                <a:gd name="T83" fmla="*/ 422 h 508"/>
                <a:gd name="T84" fmla="*/ 336 w 570"/>
                <a:gd name="T85" fmla="*/ 420 h 508"/>
                <a:gd name="T86" fmla="*/ 344 w 570"/>
                <a:gd name="T87" fmla="*/ 436 h 508"/>
                <a:gd name="T88" fmla="*/ 358 w 570"/>
                <a:gd name="T89" fmla="*/ 456 h 508"/>
                <a:gd name="T90" fmla="*/ 370 w 570"/>
                <a:gd name="T91" fmla="*/ 490 h 508"/>
                <a:gd name="T92" fmla="*/ 408 w 570"/>
                <a:gd name="T93" fmla="*/ 508 h 508"/>
                <a:gd name="T94" fmla="*/ 414 w 570"/>
                <a:gd name="T95" fmla="*/ 498 h 508"/>
                <a:gd name="T96" fmla="*/ 436 w 570"/>
                <a:gd name="T97" fmla="*/ 482 h 508"/>
                <a:gd name="T98" fmla="*/ 446 w 570"/>
                <a:gd name="T99" fmla="*/ 502 h 508"/>
                <a:gd name="T100" fmla="*/ 484 w 570"/>
                <a:gd name="T101" fmla="*/ 482 h 508"/>
                <a:gd name="T102" fmla="*/ 504 w 570"/>
                <a:gd name="T103" fmla="*/ 442 h 508"/>
                <a:gd name="T104" fmla="*/ 532 w 570"/>
                <a:gd name="T105" fmla="*/ 400 h 508"/>
                <a:gd name="T106" fmla="*/ 550 w 570"/>
                <a:gd name="T107" fmla="*/ 348 h 508"/>
                <a:gd name="T108" fmla="*/ 562 w 570"/>
                <a:gd name="T109" fmla="*/ 268 h 508"/>
                <a:gd name="T110" fmla="*/ 548 w 570"/>
                <a:gd name="T111" fmla="*/ 230 h 508"/>
                <a:gd name="T112" fmla="*/ 530 w 570"/>
                <a:gd name="T113" fmla="*/ 198 h 508"/>
                <a:gd name="T114" fmla="*/ 506 w 570"/>
                <a:gd name="T115" fmla="*/ 158 h 508"/>
                <a:gd name="T116" fmla="*/ 472 w 570"/>
                <a:gd name="T117" fmla="*/ 122 h 508"/>
                <a:gd name="T118" fmla="*/ 468 w 570"/>
                <a:gd name="T119" fmla="*/ 78 h 508"/>
                <a:gd name="T120" fmla="*/ 454 w 570"/>
                <a:gd name="T121" fmla="*/ 48 h 508"/>
                <a:gd name="T122" fmla="*/ 444 w 570"/>
                <a:gd name="T123" fmla="*/ 28 h 5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70" h="508">
                  <a:moveTo>
                    <a:pt x="434" y="0"/>
                  </a:moveTo>
                  <a:lnTo>
                    <a:pt x="434" y="0"/>
                  </a:lnTo>
                  <a:lnTo>
                    <a:pt x="430" y="2"/>
                  </a:lnTo>
                  <a:lnTo>
                    <a:pt x="426" y="6"/>
                  </a:lnTo>
                  <a:lnTo>
                    <a:pt x="426" y="6"/>
                  </a:lnTo>
                  <a:lnTo>
                    <a:pt x="420" y="22"/>
                  </a:lnTo>
                  <a:lnTo>
                    <a:pt x="416" y="38"/>
                  </a:lnTo>
                  <a:lnTo>
                    <a:pt x="416" y="38"/>
                  </a:lnTo>
                  <a:lnTo>
                    <a:pt x="416" y="46"/>
                  </a:lnTo>
                  <a:lnTo>
                    <a:pt x="416" y="52"/>
                  </a:lnTo>
                  <a:lnTo>
                    <a:pt x="416" y="52"/>
                  </a:lnTo>
                  <a:lnTo>
                    <a:pt x="416" y="66"/>
                  </a:lnTo>
                  <a:lnTo>
                    <a:pt x="416" y="66"/>
                  </a:lnTo>
                  <a:lnTo>
                    <a:pt x="414" y="80"/>
                  </a:lnTo>
                  <a:lnTo>
                    <a:pt x="412" y="94"/>
                  </a:lnTo>
                  <a:lnTo>
                    <a:pt x="412" y="94"/>
                  </a:lnTo>
                  <a:lnTo>
                    <a:pt x="410" y="100"/>
                  </a:lnTo>
                  <a:lnTo>
                    <a:pt x="406" y="104"/>
                  </a:lnTo>
                  <a:lnTo>
                    <a:pt x="406" y="104"/>
                  </a:lnTo>
                  <a:lnTo>
                    <a:pt x="402" y="108"/>
                  </a:lnTo>
                  <a:lnTo>
                    <a:pt x="400" y="112"/>
                  </a:lnTo>
                  <a:lnTo>
                    <a:pt x="396" y="116"/>
                  </a:lnTo>
                  <a:lnTo>
                    <a:pt x="390" y="118"/>
                  </a:lnTo>
                  <a:lnTo>
                    <a:pt x="390" y="118"/>
                  </a:lnTo>
                  <a:lnTo>
                    <a:pt x="386" y="118"/>
                  </a:lnTo>
                  <a:lnTo>
                    <a:pt x="382" y="114"/>
                  </a:lnTo>
                  <a:lnTo>
                    <a:pt x="378" y="104"/>
                  </a:lnTo>
                  <a:lnTo>
                    <a:pt x="378" y="104"/>
                  </a:lnTo>
                  <a:lnTo>
                    <a:pt x="374" y="96"/>
                  </a:lnTo>
                  <a:lnTo>
                    <a:pt x="370" y="94"/>
                  </a:lnTo>
                  <a:lnTo>
                    <a:pt x="366" y="90"/>
                  </a:lnTo>
                  <a:lnTo>
                    <a:pt x="366" y="90"/>
                  </a:lnTo>
                  <a:lnTo>
                    <a:pt x="356" y="88"/>
                  </a:lnTo>
                  <a:lnTo>
                    <a:pt x="350" y="82"/>
                  </a:lnTo>
                  <a:lnTo>
                    <a:pt x="350" y="82"/>
                  </a:lnTo>
                  <a:lnTo>
                    <a:pt x="344" y="76"/>
                  </a:lnTo>
                  <a:lnTo>
                    <a:pt x="338" y="72"/>
                  </a:lnTo>
                  <a:lnTo>
                    <a:pt x="338" y="72"/>
                  </a:lnTo>
                  <a:lnTo>
                    <a:pt x="334" y="68"/>
                  </a:lnTo>
                  <a:lnTo>
                    <a:pt x="332" y="64"/>
                  </a:lnTo>
                  <a:lnTo>
                    <a:pt x="332" y="60"/>
                  </a:lnTo>
                  <a:lnTo>
                    <a:pt x="334" y="56"/>
                  </a:lnTo>
                  <a:lnTo>
                    <a:pt x="338" y="50"/>
                  </a:lnTo>
                  <a:lnTo>
                    <a:pt x="344" y="42"/>
                  </a:lnTo>
                  <a:lnTo>
                    <a:pt x="344" y="42"/>
                  </a:lnTo>
                  <a:lnTo>
                    <a:pt x="348" y="38"/>
                  </a:lnTo>
                  <a:lnTo>
                    <a:pt x="352" y="34"/>
                  </a:lnTo>
                  <a:lnTo>
                    <a:pt x="352" y="34"/>
                  </a:lnTo>
                  <a:lnTo>
                    <a:pt x="356" y="32"/>
                  </a:lnTo>
                  <a:lnTo>
                    <a:pt x="360" y="30"/>
                  </a:lnTo>
                  <a:lnTo>
                    <a:pt x="360" y="30"/>
                  </a:lnTo>
                  <a:lnTo>
                    <a:pt x="364" y="24"/>
                  </a:lnTo>
                  <a:lnTo>
                    <a:pt x="364" y="22"/>
                  </a:lnTo>
                  <a:lnTo>
                    <a:pt x="362" y="20"/>
                  </a:lnTo>
                  <a:lnTo>
                    <a:pt x="356" y="20"/>
                  </a:lnTo>
                  <a:lnTo>
                    <a:pt x="356" y="20"/>
                  </a:lnTo>
                  <a:lnTo>
                    <a:pt x="348" y="16"/>
                  </a:lnTo>
                  <a:lnTo>
                    <a:pt x="340" y="14"/>
                  </a:lnTo>
                  <a:lnTo>
                    <a:pt x="340" y="14"/>
                  </a:lnTo>
                  <a:lnTo>
                    <a:pt x="338" y="14"/>
                  </a:lnTo>
                  <a:lnTo>
                    <a:pt x="338" y="14"/>
                  </a:lnTo>
                  <a:lnTo>
                    <a:pt x="330" y="16"/>
                  </a:lnTo>
                  <a:lnTo>
                    <a:pt x="324" y="18"/>
                  </a:lnTo>
                  <a:lnTo>
                    <a:pt x="324" y="18"/>
                  </a:lnTo>
                  <a:lnTo>
                    <a:pt x="320" y="18"/>
                  </a:lnTo>
                  <a:lnTo>
                    <a:pt x="320" y="18"/>
                  </a:lnTo>
                  <a:lnTo>
                    <a:pt x="316" y="14"/>
                  </a:lnTo>
                  <a:lnTo>
                    <a:pt x="310" y="10"/>
                  </a:lnTo>
                  <a:lnTo>
                    <a:pt x="304" y="6"/>
                  </a:lnTo>
                  <a:lnTo>
                    <a:pt x="300" y="4"/>
                  </a:lnTo>
                  <a:lnTo>
                    <a:pt x="300" y="4"/>
                  </a:lnTo>
                  <a:lnTo>
                    <a:pt x="296" y="4"/>
                  </a:lnTo>
                  <a:lnTo>
                    <a:pt x="292" y="6"/>
                  </a:lnTo>
                  <a:lnTo>
                    <a:pt x="292" y="6"/>
                  </a:lnTo>
                  <a:lnTo>
                    <a:pt x="284" y="14"/>
                  </a:lnTo>
                  <a:lnTo>
                    <a:pt x="280" y="16"/>
                  </a:lnTo>
                  <a:lnTo>
                    <a:pt x="276" y="18"/>
                  </a:lnTo>
                  <a:lnTo>
                    <a:pt x="276" y="18"/>
                  </a:lnTo>
                  <a:lnTo>
                    <a:pt x="266" y="22"/>
                  </a:lnTo>
                  <a:lnTo>
                    <a:pt x="262" y="24"/>
                  </a:lnTo>
                  <a:lnTo>
                    <a:pt x="260" y="28"/>
                  </a:lnTo>
                  <a:lnTo>
                    <a:pt x="260" y="28"/>
                  </a:lnTo>
                  <a:lnTo>
                    <a:pt x="258" y="32"/>
                  </a:lnTo>
                  <a:lnTo>
                    <a:pt x="256" y="36"/>
                  </a:lnTo>
                  <a:lnTo>
                    <a:pt x="256" y="36"/>
                  </a:lnTo>
                  <a:lnTo>
                    <a:pt x="252" y="40"/>
                  </a:lnTo>
                  <a:lnTo>
                    <a:pt x="250" y="44"/>
                  </a:lnTo>
                  <a:lnTo>
                    <a:pt x="250" y="44"/>
                  </a:lnTo>
                  <a:lnTo>
                    <a:pt x="248" y="48"/>
                  </a:lnTo>
                  <a:lnTo>
                    <a:pt x="248" y="52"/>
                  </a:lnTo>
                  <a:lnTo>
                    <a:pt x="252" y="58"/>
                  </a:lnTo>
                  <a:lnTo>
                    <a:pt x="252" y="58"/>
                  </a:lnTo>
                  <a:lnTo>
                    <a:pt x="256" y="64"/>
                  </a:lnTo>
                  <a:lnTo>
                    <a:pt x="256" y="66"/>
                  </a:lnTo>
                  <a:lnTo>
                    <a:pt x="254" y="66"/>
                  </a:lnTo>
                  <a:lnTo>
                    <a:pt x="254" y="66"/>
                  </a:lnTo>
                  <a:lnTo>
                    <a:pt x="250" y="66"/>
                  </a:lnTo>
                  <a:lnTo>
                    <a:pt x="250" y="66"/>
                  </a:lnTo>
                  <a:lnTo>
                    <a:pt x="242" y="58"/>
                  </a:lnTo>
                  <a:lnTo>
                    <a:pt x="234" y="52"/>
                  </a:lnTo>
                  <a:lnTo>
                    <a:pt x="234" y="52"/>
                  </a:lnTo>
                  <a:lnTo>
                    <a:pt x="226" y="42"/>
                  </a:lnTo>
                  <a:lnTo>
                    <a:pt x="222" y="38"/>
                  </a:lnTo>
                  <a:lnTo>
                    <a:pt x="216" y="38"/>
                  </a:lnTo>
                  <a:lnTo>
                    <a:pt x="216" y="38"/>
                  </a:lnTo>
                  <a:lnTo>
                    <a:pt x="212" y="38"/>
                  </a:lnTo>
                  <a:lnTo>
                    <a:pt x="206" y="42"/>
                  </a:lnTo>
                  <a:lnTo>
                    <a:pt x="206" y="42"/>
                  </a:lnTo>
                  <a:lnTo>
                    <a:pt x="198" y="48"/>
                  </a:lnTo>
                  <a:lnTo>
                    <a:pt x="190" y="56"/>
                  </a:lnTo>
                  <a:lnTo>
                    <a:pt x="176" y="72"/>
                  </a:lnTo>
                  <a:lnTo>
                    <a:pt x="176" y="72"/>
                  </a:lnTo>
                  <a:lnTo>
                    <a:pt x="170" y="82"/>
                  </a:lnTo>
                  <a:lnTo>
                    <a:pt x="166" y="86"/>
                  </a:lnTo>
                  <a:lnTo>
                    <a:pt x="164" y="90"/>
                  </a:lnTo>
                  <a:lnTo>
                    <a:pt x="164" y="90"/>
                  </a:lnTo>
                  <a:lnTo>
                    <a:pt x="160" y="92"/>
                  </a:lnTo>
                  <a:lnTo>
                    <a:pt x="160" y="92"/>
                  </a:lnTo>
                  <a:lnTo>
                    <a:pt x="154" y="90"/>
                  </a:lnTo>
                  <a:lnTo>
                    <a:pt x="154" y="90"/>
                  </a:lnTo>
                  <a:lnTo>
                    <a:pt x="150" y="88"/>
                  </a:lnTo>
                  <a:lnTo>
                    <a:pt x="150" y="88"/>
                  </a:lnTo>
                  <a:lnTo>
                    <a:pt x="146" y="90"/>
                  </a:lnTo>
                  <a:lnTo>
                    <a:pt x="146" y="90"/>
                  </a:lnTo>
                  <a:lnTo>
                    <a:pt x="144" y="92"/>
                  </a:lnTo>
                  <a:lnTo>
                    <a:pt x="142" y="96"/>
                  </a:lnTo>
                  <a:lnTo>
                    <a:pt x="142" y="106"/>
                  </a:lnTo>
                  <a:lnTo>
                    <a:pt x="142" y="106"/>
                  </a:lnTo>
                  <a:lnTo>
                    <a:pt x="140" y="116"/>
                  </a:lnTo>
                  <a:lnTo>
                    <a:pt x="138" y="120"/>
                  </a:lnTo>
                  <a:lnTo>
                    <a:pt x="132" y="124"/>
                  </a:lnTo>
                  <a:lnTo>
                    <a:pt x="132" y="124"/>
                  </a:lnTo>
                  <a:lnTo>
                    <a:pt x="118" y="136"/>
                  </a:lnTo>
                  <a:lnTo>
                    <a:pt x="108" y="140"/>
                  </a:lnTo>
                  <a:lnTo>
                    <a:pt x="100" y="144"/>
                  </a:lnTo>
                  <a:lnTo>
                    <a:pt x="100" y="144"/>
                  </a:lnTo>
                  <a:lnTo>
                    <a:pt x="74" y="148"/>
                  </a:lnTo>
                  <a:lnTo>
                    <a:pt x="62" y="150"/>
                  </a:lnTo>
                  <a:lnTo>
                    <a:pt x="50" y="156"/>
                  </a:lnTo>
                  <a:lnTo>
                    <a:pt x="50" y="156"/>
                  </a:lnTo>
                  <a:lnTo>
                    <a:pt x="46" y="160"/>
                  </a:lnTo>
                  <a:lnTo>
                    <a:pt x="44" y="162"/>
                  </a:lnTo>
                  <a:lnTo>
                    <a:pt x="40" y="166"/>
                  </a:lnTo>
                  <a:lnTo>
                    <a:pt x="36" y="170"/>
                  </a:lnTo>
                  <a:lnTo>
                    <a:pt x="36" y="170"/>
                  </a:lnTo>
                  <a:lnTo>
                    <a:pt x="26" y="178"/>
                  </a:lnTo>
                  <a:lnTo>
                    <a:pt x="20" y="180"/>
                  </a:lnTo>
                  <a:lnTo>
                    <a:pt x="16" y="184"/>
                  </a:lnTo>
                  <a:lnTo>
                    <a:pt x="16" y="184"/>
                  </a:lnTo>
                  <a:lnTo>
                    <a:pt x="10" y="194"/>
                  </a:lnTo>
                  <a:lnTo>
                    <a:pt x="8" y="202"/>
                  </a:lnTo>
                  <a:lnTo>
                    <a:pt x="2" y="222"/>
                  </a:lnTo>
                  <a:lnTo>
                    <a:pt x="2" y="222"/>
                  </a:lnTo>
                  <a:lnTo>
                    <a:pt x="0" y="234"/>
                  </a:lnTo>
                  <a:lnTo>
                    <a:pt x="0" y="238"/>
                  </a:lnTo>
                  <a:lnTo>
                    <a:pt x="4" y="242"/>
                  </a:lnTo>
                  <a:lnTo>
                    <a:pt x="4" y="242"/>
                  </a:lnTo>
                  <a:lnTo>
                    <a:pt x="10" y="246"/>
                  </a:lnTo>
                  <a:lnTo>
                    <a:pt x="12" y="250"/>
                  </a:lnTo>
                  <a:lnTo>
                    <a:pt x="8" y="256"/>
                  </a:lnTo>
                  <a:lnTo>
                    <a:pt x="8" y="256"/>
                  </a:lnTo>
                  <a:lnTo>
                    <a:pt x="4" y="262"/>
                  </a:lnTo>
                  <a:lnTo>
                    <a:pt x="2" y="266"/>
                  </a:lnTo>
                  <a:lnTo>
                    <a:pt x="0" y="270"/>
                  </a:lnTo>
                  <a:lnTo>
                    <a:pt x="0" y="270"/>
                  </a:lnTo>
                  <a:lnTo>
                    <a:pt x="0" y="274"/>
                  </a:lnTo>
                  <a:lnTo>
                    <a:pt x="2" y="280"/>
                  </a:lnTo>
                  <a:lnTo>
                    <a:pt x="6" y="288"/>
                  </a:lnTo>
                  <a:lnTo>
                    <a:pt x="6" y="288"/>
                  </a:lnTo>
                  <a:lnTo>
                    <a:pt x="12" y="298"/>
                  </a:lnTo>
                  <a:lnTo>
                    <a:pt x="12" y="298"/>
                  </a:lnTo>
                  <a:lnTo>
                    <a:pt x="12" y="304"/>
                  </a:lnTo>
                  <a:lnTo>
                    <a:pt x="10" y="310"/>
                  </a:lnTo>
                  <a:lnTo>
                    <a:pt x="10" y="310"/>
                  </a:lnTo>
                  <a:lnTo>
                    <a:pt x="12" y="314"/>
                  </a:lnTo>
                  <a:lnTo>
                    <a:pt x="12" y="318"/>
                  </a:lnTo>
                  <a:lnTo>
                    <a:pt x="16" y="326"/>
                  </a:lnTo>
                  <a:lnTo>
                    <a:pt x="16" y="326"/>
                  </a:lnTo>
                  <a:lnTo>
                    <a:pt x="16" y="336"/>
                  </a:lnTo>
                  <a:lnTo>
                    <a:pt x="16" y="348"/>
                  </a:lnTo>
                  <a:lnTo>
                    <a:pt x="16" y="348"/>
                  </a:lnTo>
                  <a:lnTo>
                    <a:pt x="18" y="370"/>
                  </a:lnTo>
                  <a:lnTo>
                    <a:pt x="18" y="370"/>
                  </a:lnTo>
                  <a:lnTo>
                    <a:pt x="18" y="378"/>
                  </a:lnTo>
                  <a:lnTo>
                    <a:pt x="18" y="384"/>
                  </a:lnTo>
                  <a:lnTo>
                    <a:pt x="16" y="388"/>
                  </a:lnTo>
                  <a:lnTo>
                    <a:pt x="16" y="388"/>
                  </a:lnTo>
                  <a:lnTo>
                    <a:pt x="14" y="392"/>
                  </a:lnTo>
                  <a:lnTo>
                    <a:pt x="10" y="394"/>
                  </a:lnTo>
                  <a:lnTo>
                    <a:pt x="8" y="396"/>
                  </a:lnTo>
                  <a:lnTo>
                    <a:pt x="4" y="400"/>
                  </a:lnTo>
                  <a:lnTo>
                    <a:pt x="4" y="400"/>
                  </a:lnTo>
                  <a:lnTo>
                    <a:pt x="4" y="404"/>
                  </a:lnTo>
                  <a:lnTo>
                    <a:pt x="8" y="408"/>
                  </a:lnTo>
                  <a:lnTo>
                    <a:pt x="14" y="412"/>
                  </a:lnTo>
                  <a:lnTo>
                    <a:pt x="14" y="412"/>
                  </a:lnTo>
                  <a:lnTo>
                    <a:pt x="20" y="412"/>
                  </a:lnTo>
                  <a:lnTo>
                    <a:pt x="24" y="414"/>
                  </a:lnTo>
                  <a:lnTo>
                    <a:pt x="24" y="414"/>
                  </a:lnTo>
                  <a:lnTo>
                    <a:pt x="26" y="416"/>
                  </a:lnTo>
                  <a:lnTo>
                    <a:pt x="26" y="418"/>
                  </a:lnTo>
                  <a:lnTo>
                    <a:pt x="26" y="420"/>
                  </a:lnTo>
                  <a:lnTo>
                    <a:pt x="26" y="422"/>
                  </a:lnTo>
                  <a:lnTo>
                    <a:pt x="26" y="422"/>
                  </a:lnTo>
                  <a:lnTo>
                    <a:pt x="32" y="426"/>
                  </a:lnTo>
                  <a:lnTo>
                    <a:pt x="42" y="428"/>
                  </a:lnTo>
                  <a:lnTo>
                    <a:pt x="42" y="428"/>
                  </a:lnTo>
                  <a:lnTo>
                    <a:pt x="56" y="426"/>
                  </a:lnTo>
                  <a:lnTo>
                    <a:pt x="68" y="420"/>
                  </a:lnTo>
                  <a:lnTo>
                    <a:pt x="68" y="420"/>
                  </a:lnTo>
                  <a:lnTo>
                    <a:pt x="78" y="412"/>
                  </a:lnTo>
                  <a:lnTo>
                    <a:pt x="86" y="404"/>
                  </a:lnTo>
                  <a:lnTo>
                    <a:pt x="86" y="404"/>
                  </a:lnTo>
                  <a:lnTo>
                    <a:pt x="90" y="400"/>
                  </a:lnTo>
                  <a:lnTo>
                    <a:pt x="94" y="400"/>
                  </a:lnTo>
                  <a:lnTo>
                    <a:pt x="94" y="400"/>
                  </a:lnTo>
                  <a:lnTo>
                    <a:pt x="104" y="402"/>
                  </a:lnTo>
                  <a:lnTo>
                    <a:pt x="104" y="402"/>
                  </a:lnTo>
                  <a:lnTo>
                    <a:pt x="112" y="404"/>
                  </a:lnTo>
                  <a:lnTo>
                    <a:pt x="122" y="404"/>
                  </a:lnTo>
                  <a:lnTo>
                    <a:pt x="122" y="404"/>
                  </a:lnTo>
                  <a:lnTo>
                    <a:pt x="128" y="404"/>
                  </a:lnTo>
                  <a:lnTo>
                    <a:pt x="132" y="402"/>
                  </a:lnTo>
                  <a:lnTo>
                    <a:pt x="136" y="400"/>
                  </a:lnTo>
                  <a:lnTo>
                    <a:pt x="138" y="394"/>
                  </a:lnTo>
                  <a:lnTo>
                    <a:pt x="138" y="394"/>
                  </a:lnTo>
                  <a:lnTo>
                    <a:pt x="140" y="384"/>
                  </a:lnTo>
                  <a:lnTo>
                    <a:pt x="142" y="382"/>
                  </a:lnTo>
                  <a:lnTo>
                    <a:pt x="148" y="380"/>
                  </a:lnTo>
                  <a:lnTo>
                    <a:pt x="148" y="380"/>
                  </a:lnTo>
                  <a:lnTo>
                    <a:pt x="158" y="376"/>
                  </a:lnTo>
                  <a:lnTo>
                    <a:pt x="168" y="374"/>
                  </a:lnTo>
                  <a:lnTo>
                    <a:pt x="168" y="374"/>
                  </a:lnTo>
                  <a:lnTo>
                    <a:pt x="176" y="370"/>
                  </a:lnTo>
                  <a:lnTo>
                    <a:pt x="182" y="370"/>
                  </a:lnTo>
                  <a:lnTo>
                    <a:pt x="182" y="370"/>
                  </a:lnTo>
                  <a:lnTo>
                    <a:pt x="186" y="370"/>
                  </a:lnTo>
                  <a:lnTo>
                    <a:pt x="186" y="370"/>
                  </a:lnTo>
                  <a:lnTo>
                    <a:pt x="194" y="370"/>
                  </a:lnTo>
                  <a:lnTo>
                    <a:pt x="194" y="370"/>
                  </a:lnTo>
                  <a:lnTo>
                    <a:pt x="200" y="370"/>
                  </a:lnTo>
                  <a:lnTo>
                    <a:pt x="206" y="366"/>
                  </a:lnTo>
                  <a:lnTo>
                    <a:pt x="206" y="366"/>
                  </a:lnTo>
                  <a:lnTo>
                    <a:pt x="214" y="358"/>
                  </a:lnTo>
                  <a:lnTo>
                    <a:pt x="224" y="352"/>
                  </a:lnTo>
                  <a:lnTo>
                    <a:pt x="224" y="352"/>
                  </a:lnTo>
                  <a:lnTo>
                    <a:pt x="224" y="352"/>
                  </a:lnTo>
                  <a:lnTo>
                    <a:pt x="224" y="352"/>
                  </a:lnTo>
                  <a:lnTo>
                    <a:pt x="228" y="354"/>
                  </a:lnTo>
                  <a:lnTo>
                    <a:pt x="232" y="356"/>
                  </a:lnTo>
                  <a:lnTo>
                    <a:pt x="238" y="360"/>
                  </a:lnTo>
                  <a:lnTo>
                    <a:pt x="238" y="360"/>
                  </a:lnTo>
                  <a:lnTo>
                    <a:pt x="244" y="360"/>
                  </a:lnTo>
                  <a:lnTo>
                    <a:pt x="244" y="360"/>
                  </a:lnTo>
                  <a:lnTo>
                    <a:pt x="246" y="360"/>
                  </a:lnTo>
                  <a:lnTo>
                    <a:pt x="246" y="360"/>
                  </a:lnTo>
                  <a:lnTo>
                    <a:pt x="248" y="360"/>
                  </a:lnTo>
                  <a:lnTo>
                    <a:pt x="248" y="360"/>
                  </a:lnTo>
                  <a:lnTo>
                    <a:pt x="252" y="360"/>
                  </a:lnTo>
                  <a:lnTo>
                    <a:pt x="258" y="362"/>
                  </a:lnTo>
                  <a:lnTo>
                    <a:pt x="258" y="362"/>
                  </a:lnTo>
                  <a:lnTo>
                    <a:pt x="260" y="366"/>
                  </a:lnTo>
                  <a:lnTo>
                    <a:pt x="264" y="372"/>
                  </a:lnTo>
                  <a:lnTo>
                    <a:pt x="264" y="372"/>
                  </a:lnTo>
                  <a:lnTo>
                    <a:pt x="268" y="374"/>
                  </a:lnTo>
                  <a:lnTo>
                    <a:pt x="272" y="374"/>
                  </a:lnTo>
                  <a:lnTo>
                    <a:pt x="272" y="374"/>
                  </a:lnTo>
                  <a:lnTo>
                    <a:pt x="278" y="378"/>
                  </a:lnTo>
                  <a:lnTo>
                    <a:pt x="282" y="384"/>
                  </a:lnTo>
                  <a:lnTo>
                    <a:pt x="284" y="390"/>
                  </a:lnTo>
                  <a:lnTo>
                    <a:pt x="288" y="396"/>
                  </a:lnTo>
                  <a:lnTo>
                    <a:pt x="288" y="396"/>
                  </a:lnTo>
                  <a:lnTo>
                    <a:pt x="294" y="400"/>
                  </a:lnTo>
                  <a:lnTo>
                    <a:pt x="300" y="406"/>
                  </a:lnTo>
                  <a:lnTo>
                    <a:pt x="300" y="406"/>
                  </a:lnTo>
                  <a:lnTo>
                    <a:pt x="304" y="410"/>
                  </a:lnTo>
                  <a:lnTo>
                    <a:pt x="308" y="416"/>
                  </a:lnTo>
                  <a:lnTo>
                    <a:pt x="308" y="416"/>
                  </a:lnTo>
                  <a:lnTo>
                    <a:pt x="320" y="402"/>
                  </a:lnTo>
                  <a:lnTo>
                    <a:pt x="328" y="394"/>
                  </a:lnTo>
                  <a:lnTo>
                    <a:pt x="332" y="392"/>
                  </a:lnTo>
                  <a:lnTo>
                    <a:pt x="336" y="392"/>
                  </a:lnTo>
                  <a:lnTo>
                    <a:pt x="336" y="392"/>
                  </a:lnTo>
                  <a:lnTo>
                    <a:pt x="340" y="392"/>
                  </a:lnTo>
                  <a:lnTo>
                    <a:pt x="340" y="392"/>
                  </a:lnTo>
                  <a:lnTo>
                    <a:pt x="336" y="394"/>
                  </a:lnTo>
                  <a:lnTo>
                    <a:pt x="336" y="398"/>
                  </a:lnTo>
                  <a:lnTo>
                    <a:pt x="334" y="404"/>
                  </a:lnTo>
                  <a:lnTo>
                    <a:pt x="332" y="406"/>
                  </a:lnTo>
                  <a:lnTo>
                    <a:pt x="332" y="406"/>
                  </a:lnTo>
                  <a:lnTo>
                    <a:pt x="326" y="414"/>
                  </a:lnTo>
                  <a:lnTo>
                    <a:pt x="322" y="418"/>
                  </a:lnTo>
                  <a:lnTo>
                    <a:pt x="320" y="422"/>
                  </a:lnTo>
                  <a:lnTo>
                    <a:pt x="320" y="422"/>
                  </a:lnTo>
                  <a:lnTo>
                    <a:pt x="320" y="422"/>
                  </a:lnTo>
                  <a:lnTo>
                    <a:pt x="320" y="422"/>
                  </a:lnTo>
                  <a:lnTo>
                    <a:pt x="330" y="422"/>
                  </a:lnTo>
                  <a:lnTo>
                    <a:pt x="330" y="422"/>
                  </a:lnTo>
                  <a:lnTo>
                    <a:pt x="336" y="420"/>
                  </a:lnTo>
                  <a:lnTo>
                    <a:pt x="336" y="420"/>
                  </a:lnTo>
                  <a:lnTo>
                    <a:pt x="336" y="420"/>
                  </a:lnTo>
                  <a:lnTo>
                    <a:pt x="336" y="420"/>
                  </a:lnTo>
                  <a:lnTo>
                    <a:pt x="340" y="424"/>
                  </a:lnTo>
                  <a:lnTo>
                    <a:pt x="342" y="426"/>
                  </a:lnTo>
                  <a:lnTo>
                    <a:pt x="342" y="430"/>
                  </a:lnTo>
                  <a:lnTo>
                    <a:pt x="342" y="434"/>
                  </a:lnTo>
                  <a:lnTo>
                    <a:pt x="342" y="434"/>
                  </a:lnTo>
                  <a:lnTo>
                    <a:pt x="344" y="436"/>
                  </a:lnTo>
                  <a:lnTo>
                    <a:pt x="346" y="438"/>
                  </a:lnTo>
                  <a:lnTo>
                    <a:pt x="350" y="438"/>
                  </a:lnTo>
                  <a:lnTo>
                    <a:pt x="352" y="442"/>
                  </a:lnTo>
                  <a:lnTo>
                    <a:pt x="352" y="442"/>
                  </a:lnTo>
                  <a:lnTo>
                    <a:pt x="356" y="448"/>
                  </a:lnTo>
                  <a:lnTo>
                    <a:pt x="358" y="456"/>
                  </a:lnTo>
                  <a:lnTo>
                    <a:pt x="358" y="456"/>
                  </a:lnTo>
                  <a:lnTo>
                    <a:pt x="360" y="464"/>
                  </a:lnTo>
                  <a:lnTo>
                    <a:pt x="360" y="472"/>
                  </a:lnTo>
                  <a:lnTo>
                    <a:pt x="360" y="480"/>
                  </a:lnTo>
                  <a:lnTo>
                    <a:pt x="362" y="484"/>
                  </a:lnTo>
                  <a:lnTo>
                    <a:pt x="364" y="486"/>
                  </a:lnTo>
                  <a:lnTo>
                    <a:pt x="364" y="486"/>
                  </a:lnTo>
                  <a:lnTo>
                    <a:pt x="370" y="490"/>
                  </a:lnTo>
                  <a:lnTo>
                    <a:pt x="378" y="494"/>
                  </a:lnTo>
                  <a:lnTo>
                    <a:pt x="386" y="496"/>
                  </a:lnTo>
                  <a:lnTo>
                    <a:pt x="394" y="500"/>
                  </a:lnTo>
                  <a:lnTo>
                    <a:pt x="394" y="500"/>
                  </a:lnTo>
                  <a:lnTo>
                    <a:pt x="400" y="504"/>
                  </a:lnTo>
                  <a:lnTo>
                    <a:pt x="404" y="506"/>
                  </a:lnTo>
                  <a:lnTo>
                    <a:pt x="408" y="508"/>
                  </a:lnTo>
                  <a:lnTo>
                    <a:pt x="408" y="508"/>
                  </a:lnTo>
                  <a:lnTo>
                    <a:pt x="410" y="508"/>
                  </a:lnTo>
                  <a:lnTo>
                    <a:pt x="410" y="508"/>
                  </a:lnTo>
                  <a:lnTo>
                    <a:pt x="412" y="506"/>
                  </a:lnTo>
                  <a:lnTo>
                    <a:pt x="412" y="504"/>
                  </a:lnTo>
                  <a:lnTo>
                    <a:pt x="414" y="498"/>
                  </a:lnTo>
                  <a:lnTo>
                    <a:pt x="414" y="498"/>
                  </a:lnTo>
                  <a:lnTo>
                    <a:pt x="416" y="492"/>
                  </a:lnTo>
                  <a:lnTo>
                    <a:pt x="420" y="486"/>
                  </a:lnTo>
                  <a:lnTo>
                    <a:pt x="424" y="480"/>
                  </a:lnTo>
                  <a:lnTo>
                    <a:pt x="432" y="478"/>
                  </a:lnTo>
                  <a:lnTo>
                    <a:pt x="432" y="478"/>
                  </a:lnTo>
                  <a:lnTo>
                    <a:pt x="434" y="478"/>
                  </a:lnTo>
                  <a:lnTo>
                    <a:pt x="436" y="482"/>
                  </a:lnTo>
                  <a:lnTo>
                    <a:pt x="434" y="490"/>
                  </a:lnTo>
                  <a:lnTo>
                    <a:pt x="434" y="500"/>
                  </a:lnTo>
                  <a:lnTo>
                    <a:pt x="436" y="502"/>
                  </a:lnTo>
                  <a:lnTo>
                    <a:pt x="440" y="504"/>
                  </a:lnTo>
                  <a:lnTo>
                    <a:pt x="440" y="504"/>
                  </a:lnTo>
                  <a:lnTo>
                    <a:pt x="446" y="502"/>
                  </a:lnTo>
                  <a:lnTo>
                    <a:pt x="446" y="502"/>
                  </a:lnTo>
                  <a:lnTo>
                    <a:pt x="452" y="500"/>
                  </a:lnTo>
                  <a:lnTo>
                    <a:pt x="456" y="496"/>
                  </a:lnTo>
                  <a:lnTo>
                    <a:pt x="464" y="490"/>
                  </a:lnTo>
                  <a:lnTo>
                    <a:pt x="464" y="490"/>
                  </a:lnTo>
                  <a:lnTo>
                    <a:pt x="472" y="486"/>
                  </a:lnTo>
                  <a:lnTo>
                    <a:pt x="484" y="482"/>
                  </a:lnTo>
                  <a:lnTo>
                    <a:pt x="484" y="482"/>
                  </a:lnTo>
                  <a:lnTo>
                    <a:pt x="492" y="478"/>
                  </a:lnTo>
                  <a:lnTo>
                    <a:pt x="496" y="476"/>
                  </a:lnTo>
                  <a:lnTo>
                    <a:pt x="498" y="474"/>
                  </a:lnTo>
                  <a:lnTo>
                    <a:pt x="498" y="474"/>
                  </a:lnTo>
                  <a:lnTo>
                    <a:pt x="502" y="464"/>
                  </a:lnTo>
                  <a:lnTo>
                    <a:pt x="504" y="454"/>
                  </a:lnTo>
                  <a:lnTo>
                    <a:pt x="504" y="442"/>
                  </a:lnTo>
                  <a:lnTo>
                    <a:pt x="508" y="434"/>
                  </a:lnTo>
                  <a:lnTo>
                    <a:pt x="508" y="434"/>
                  </a:lnTo>
                  <a:lnTo>
                    <a:pt x="516" y="424"/>
                  </a:lnTo>
                  <a:lnTo>
                    <a:pt x="520" y="420"/>
                  </a:lnTo>
                  <a:lnTo>
                    <a:pt x="524" y="416"/>
                  </a:lnTo>
                  <a:lnTo>
                    <a:pt x="524" y="416"/>
                  </a:lnTo>
                  <a:lnTo>
                    <a:pt x="532" y="400"/>
                  </a:lnTo>
                  <a:lnTo>
                    <a:pt x="532" y="400"/>
                  </a:lnTo>
                  <a:lnTo>
                    <a:pt x="542" y="382"/>
                  </a:lnTo>
                  <a:lnTo>
                    <a:pt x="544" y="372"/>
                  </a:lnTo>
                  <a:lnTo>
                    <a:pt x="546" y="362"/>
                  </a:lnTo>
                  <a:lnTo>
                    <a:pt x="546" y="362"/>
                  </a:lnTo>
                  <a:lnTo>
                    <a:pt x="548" y="356"/>
                  </a:lnTo>
                  <a:lnTo>
                    <a:pt x="550" y="348"/>
                  </a:lnTo>
                  <a:lnTo>
                    <a:pt x="556" y="338"/>
                  </a:lnTo>
                  <a:lnTo>
                    <a:pt x="564" y="326"/>
                  </a:lnTo>
                  <a:lnTo>
                    <a:pt x="568" y="314"/>
                  </a:lnTo>
                  <a:lnTo>
                    <a:pt x="568" y="314"/>
                  </a:lnTo>
                  <a:lnTo>
                    <a:pt x="570" y="302"/>
                  </a:lnTo>
                  <a:lnTo>
                    <a:pt x="568" y="290"/>
                  </a:lnTo>
                  <a:lnTo>
                    <a:pt x="562" y="268"/>
                  </a:lnTo>
                  <a:lnTo>
                    <a:pt x="562" y="268"/>
                  </a:lnTo>
                  <a:lnTo>
                    <a:pt x="562" y="258"/>
                  </a:lnTo>
                  <a:lnTo>
                    <a:pt x="560" y="248"/>
                  </a:lnTo>
                  <a:lnTo>
                    <a:pt x="560" y="248"/>
                  </a:lnTo>
                  <a:lnTo>
                    <a:pt x="554" y="238"/>
                  </a:lnTo>
                  <a:lnTo>
                    <a:pt x="548" y="230"/>
                  </a:lnTo>
                  <a:lnTo>
                    <a:pt x="548" y="230"/>
                  </a:lnTo>
                  <a:lnTo>
                    <a:pt x="542" y="224"/>
                  </a:lnTo>
                  <a:lnTo>
                    <a:pt x="538" y="218"/>
                  </a:lnTo>
                  <a:lnTo>
                    <a:pt x="538" y="218"/>
                  </a:lnTo>
                  <a:lnTo>
                    <a:pt x="538" y="212"/>
                  </a:lnTo>
                  <a:lnTo>
                    <a:pt x="534" y="204"/>
                  </a:lnTo>
                  <a:lnTo>
                    <a:pt x="534" y="204"/>
                  </a:lnTo>
                  <a:lnTo>
                    <a:pt x="530" y="198"/>
                  </a:lnTo>
                  <a:lnTo>
                    <a:pt x="526" y="196"/>
                  </a:lnTo>
                  <a:lnTo>
                    <a:pt x="522" y="192"/>
                  </a:lnTo>
                  <a:lnTo>
                    <a:pt x="518" y="186"/>
                  </a:lnTo>
                  <a:lnTo>
                    <a:pt x="518" y="186"/>
                  </a:lnTo>
                  <a:lnTo>
                    <a:pt x="514" y="172"/>
                  </a:lnTo>
                  <a:lnTo>
                    <a:pt x="510" y="164"/>
                  </a:lnTo>
                  <a:lnTo>
                    <a:pt x="506" y="158"/>
                  </a:lnTo>
                  <a:lnTo>
                    <a:pt x="506" y="158"/>
                  </a:lnTo>
                  <a:lnTo>
                    <a:pt x="498" y="148"/>
                  </a:lnTo>
                  <a:lnTo>
                    <a:pt x="486" y="140"/>
                  </a:lnTo>
                  <a:lnTo>
                    <a:pt x="486" y="140"/>
                  </a:lnTo>
                  <a:lnTo>
                    <a:pt x="476" y="132"/>
                  </a:lnTo>
                  <a:lnTo>
                    <a:pt x="472" y="128"/>
                  </a:lnTo>
                  <a:lnTo>
                    <a:pt x="472" y="122"/>
                  </a:lnTo>
                  <a:lnTo>
                    <a:pt x="472" y="122"/>
                  </a:lnTo>
                  <a:lnTo>
                    <a:pt x="472" y="104"/>
                  </a:lnTo>
                  <a:lnTo>
                    <a:pt x="472" y="104"/>
                  </a:lnTo>
                  <a:lnTo>
                    <a:pt x="470" y="94"/>
                  </a:lnTo>
                  <a:lnTo>
                    <a:pt x="468" y="86"/>
                  </a:lnTo>
                  <a:lnTo>
                    <a:pt x="468" y="86"/>
                  </a:lnTo>
                  <a:lnTo>
                    <a:pt x="468" y="78"/>
                  </a:lnTo>
                  <a:lnTo>
                    <a:pt x="470" y="68"/>
                  </a:lnTo>
                  <a:lnTo>
                    <a:pt x="470" y="68"/>
                  </a:lnTo>
                  <a:lnTo>
                    <a:pt x="468" y="64"/>
                  </a:lnTo>
                  <a:lnTo>
                    <a:pt x="466" y="60"/>
                  </a:lnTo>
                  <a:lnTo>
                    <a:pt x="460" y="56"/>
                  </a:lnTo>
                  <a:lnTo>
                    <a:pt x="460" y="56"/>
                  </a:lnTo>
                  <a:lnTo>
                    <a:pt x="454" y="48"/>
                  </a:lnTo>
                  <a:lnTo>
                    <a:pt x="454" y="48"/>
                  </a:lnTo>
                  <a:lnTo>
                    <a:pt x="448" y="46"/>
                  </a:lnTo>
                  <a:lnTo>
                    <a:pt x="444" y="44"/>
                  </a:lnTo>
                  <a:lnTo>
                    <a:pt x="444" y="44"/>
                  </a:lnTo>
                  <a:lnTo>
                    <a:pt x="442" y="40"/>
                  </a:lnTo>
                  <a:lnTo>
                    <a:pt x="442" y="36"/>
                  </a:lnTo>
                  <a:lnTo>
                    <a:pt x="444" y="28"/>
                  </a:lnTo>
                  <a:lnTo>
                    <a:pt x="444" y="28"/>
                  </a:lnTo>
                  <a:lnTo>
                    <a:pt x="442" y="12"/>
                  </a:lnTo>
                  <a:lnTo>
                    <a:pt x="438" y="4"/>
                  </a:lnTo>
                  <a:lnTo>
                    <a:pt x="436" y="2"/>
                  </a:lnTo>
                  <a:lnTo>
                    <a:pt x="43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46" name="Freeform 144"/>
            <p:cNvSpPr>
              <a:spLocks/>
            </p:cNvSpPr>
            <p:nvPr/>
          </p:nvSpPr>
          <p:spPr bwMode="auto">
            <a:xfrm>
              <a:off x="2670" y="3228"/>
              <a:ext cx="56" cy="68"/>
            </a:xfrm>
            <a:custGeom>
              <a:avLst/>
              <a:gdLst>
                <a:gd name="T0" fmla="*/ 6 w 56"/>
                <a:gd name="T1" fmla="*/ 0 h 68"/>
                <a:gd name="T2" fmla="*/ 6 w 56"/>
                <a:gd name="T3" fmla="*/ 0 h 68"/>
                <a:gd name="T4" fmla="*/ 4 w 56"/>
                <a:gd name="T5" fmla="*/ 0 h 68"/>
                <a:gd name="T6" fmla="*/ 4 w 56"/>
                <a:gd name="T7" fmla="*/ 4 h 68"/>
                <a:gd name="T8" fmla="*/ 4 w 56"/>
                <a:gd name="T9" fmla="*/ 4 h 68"/>
                <a:gd name="T10" fmla="*/ 2 w 56"/>
                <a:gd name="T11" fmla="*/ 6 h 68"/>
                <a:gd name="T12" fmla="*/ 0 w 56"/>
                <a:gd name="T13" fmla="*/ 8 h 68"/>
                <a:gd name="T14" fmla="*/ 2 w 56"/>
                <a:gd name="T15" fmla="*/ 14 h 68"/>
                <a:gd name="T16" fmla="*/ 2 w 56"/>
                <a:gd name="T17" fmla="*/ 14 h 68"/>
                <a:gd name="T18" fmla="*/ 4 w 56"/>
                <a:gd name="T19" fmla="*/ 18 h 68"/>
                <a:gd name="T20" fmla="*/ 8 w 56"/>
                <a:gd name="T21" fmla="*/ 22 h 68"/>
                <a:gd name="T22" fmla="*/ 8 w 56"/>
                <a:gd name="T23" fmla="*/ 22 h 68"/>
                <a:gd name="T24" fmla="*/ 8 w 56"/>
                <a:gd name="T25" fmla="*/ 26 h 68"/>
                <a:gd name="T26" fmla="*/ 8 w 56"/>
                <a:gd name="T27" fmla="*/ 32 h 68"/>
                <a:gd name="T28" fmla="*/ 8 w 56"/>
                <a:gd name="T29" fmla="*/ 42 h 68"/>
                <a:gd name="T30" fmla="*/ 8 w 56"/>
                <a:gd name="T31" fmla="*/ 42 h 68"/>
                <a:gd name="T32" fmla="*/ 12 w 56"/>
                <a:gd name="T33" fmla="*/ 58 h 68"/>
                <a:gd name="T34" fmla="*/ 14 w 56"/>
                <a:gd name="T35" fmla="*/ 66 h 68"/>
                <a:gd name="T36" fmla="*/ 16 w 56"/>
                <a:gd name="T37" fmla="*/ 68 h 68"/>
                <a:gd name="T38" fmla="*/ 20 w 56"/>
                <a:gd name="T39" fmla="*/ 68 h 68"/>
                <a:gd name="T40" fmla="*/ 20 w 56"/>
                <a:gd name="T41" fmla="*/ 68 h 68"/>
                <a:gd name="T42" fmla="*/ 26 w 56"/>
                <a:gd name="T43" fmla="*/ 66 h 68"/>
                <a:gd name="T44" fmla="*/ 26 w 56"/>
                <a:gd name="T45" fmla="*/ 66 h 68"/>
                <a:gd name="T46" fmla="*/ 36 w 56"/>
                <a:gd name="T47" fmla="*/ 56 h 68"/>
                <a:gd name="T48" fmla="*/ 48 w 56"/>
                <a:gd name="T49" fmla="*/ 42 h 68"/>
                <a:gd name="T50" fmla="*/ 52 w 56"/>
                <a:gd name="T51" fmla="*/ 34 h 68"/>
                <a:gd name="T52" fmla="*/ 56 w 56"/>
                <a:gd name="T53" fmla="*/ 26 h 68"/>
                <a:gd name="T54" fmla="*/ 56 w 56"/>
                <a:gd name="T55" fmla="*/ 20 h 68"/>
                <a:gd name="T56" fmla="*/ 54 w 56"/>
                <a:gd name="T57" fmla="*/ 12 h 68"/>
                <a:gd name="T58" fmla="*/ 54 w 56"/>
                <a:gd name="T59" fmla="*/ 12 h 68"/>
                <a:gd name="T60" fmla="*/ 50 w 56"/>
                <a:gd name="T61" fmla="*/ 10 h 68"/>
                <a:gd name="T62" fmla="*/ 48 w 56"/>
                <a:gd name="T63" fmla="*/ 10 h 68"/>
                <a:gd name="T64" fmla="*/ 48 w 56"/>
                <a:gd name="T65" fmla="*/ 10 h 68"/>
                <a:gd name="T66" fmla="*/ 34 w 56"/>
                <a:gd name="T67" fmla="*/ 12 h 68"/>
                <a:gd name="T68" fmla="*/ 34 w 56"/>
                <a:gd name="T69" fmla="*/ 12 h 68"/>
                <a:gd name="T70" fmla="*/ 28 w 56"/>
                <a:gd name="T71" fmla="*/ 14 h 68"/>
                <a:gd name="T72" fmla="*/ 20 w 56"/>
                <a:gd name="T73" fmla="*/ 14 h 68"/>
                <a:gd name="T74" fmla="*/ 20 w 56"/>
                <a:gd name="T75" fmla="*/ 14 h 68"/>
                <a:gd name="T76" fmla="*/ 16 w 56"/>
                <a:gd name="T77" fmla="*/ 14 h 68"/>
                <a:gd name="T78" fmla="*/ 16 w 56"/>
                <a:gd name="T79" fmla="*/ 14 h 68"/>
                <a:gd name="T80" fmla="*/ 14 w 56"/>
                <a:gd name="T81" fmla="*/ 10 h 68"/>
                <a:gd name="T82" fmla="*/ 12 w 56"/>
                <a:gd name="T83" fmla="*/ 6 h 68"/>
                <a:gd name="T84" fmla="*/ 10 w 56"/>
                <a:gd name="T85" fmla="*/ 2 h 68"/>
                <a:gd name="T86" fmla="*/ 6 w 56"/>
                <a:gd name="T87"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6" h="68">
                  <a:moveTo>
                    <a:pt x="6" y="0"/>
                  </a:moveTo>
                  <a:lnTo>
                    <a:pt x="6" y="0"/>
                  </a:lnTo>
                  <a:lnTo>
                    <a:pt x="4" y="0"/>
                  </a:lnTo>
                  <a:lnTo>
                    <a:pt x="4" y="4"/>
                  </a:lnTo>
                  <a:lnTo>
                    <a:pt x="4" y="4"/>
                  </a:lnTo>
                  <a:lnTo>
                    <a:pt x="2" y="6"/>
                  </a:lnTo>
                  <a:lnTo>
                    <a:pt x="0" y="8"/>
                  </a:lnTo>
                  <a:lnTo>
                    <a:pt x="2" y="14"/>
                  </a:lnTo>
                  <a:lnTo>
                    <a:pt x="2" y="14"/>
                  </a:lnTo>
                  <a:lnTo>
                    <a:pt x="4" y="18"/>
                  </a:lnTo>
                  <a:lnTo>
                    <a:pt x="8" y="22"/>
                  </a:lnTo>
                  <a:lnTo>
                    <a:pt x="8" y="22"/>
                  </a:lnTo>
                  <a:lnTo>
                    <a:pt x="8" y="26"/>
                  </a:lnTo>
                  <a:lnTo>
                    <a:pt x="8" y="32"/>
                  </a:lnTo>
                  <a:lnTo>
                    <a:pt x="8" y="42"/>
                  </a:lnTo>
                  <a:lnTo>
                    <a:pt x="8" y="42"/>
                  </a:lnTo>
                  <a:lnTo>
                    <a:pt x="12" y="58"/>
                  </a:lnTo>
                  <a:lnTo>
                    <a:pt x="14" y="66"/>
                  </a:lnTo>
                  <a:lnTo>
                    <a:pt x="16" y="68"/>
                  </a:lnTo>
                  <a:lnTo>
                    <a:pt x="20" y="68"/>
                  </a:lnTo>
                  <a:lnTo>
                    <a:pt x="20" y="68"/>
                  </a:lnTo>
                  <a:lnTo>
                    <a:pt x="26" y="66"/>
                  </a:lnTo>
                  <a:lnTo>
                    <a:pt x="26" y="66"/>
                  </a:lnTo>
                  <a:lnTo>
                    <a:pt x="36" y="56"/>
                  </a:lnTo>
                  <a:lnTo>
                    <a:pt x="48" y="42"/>
                  </a:lnTo>
                  <a:lnTo>
                    <a:pt x="52" y="34"/>
                  </a:lnTo>
                  <a:lnTo>
                    <a:pt x="56" y="26"/>
                  </a:lnTo>
                  <a:lnTo>
                    <a:pt x="56" y="20"/>
                  </a:lnTo>
                  <a:lnTo>
                    <a:pt x="54" y="12"/>
                  </a:lnTo>
                  <a:lnTo>
                    <a:pt x="54" y="12"/>
                  </a:lnTo>
                  <a:lnTo>
                    <a:pt x="50" y="10"/>
                  </a:lnTo>
                  <a:lnTo>
                    <a:pt x="48" y="10"/>
                  </a:lnTo>
                  <a:lnTo>
                    <a:pt x="48" y="10"/>
                  </a:lnTo>
                  <a:lnTo>
                    <a:pt x="34" y="12"/>
                  </a:lnTo>
                  <a:lnTo>
                    <a:pt x="34" y="12"/>
                  </a:lnTo>
                  <a:lnTo>
                    <a:pt x="28" y="14"/>
                  </a:lnTo>
                  <a:lnTo>
                    <a:pt x="20" y="14"/>
                  </a:lnTo>
                  <a:lnTo>
                    <a:pt x="20" y="14"/>
                  </a:lnTo>
                  <a:lnTo>
                    <a:pt x="16" y="14"/>
                  </a:lnTo>
                  <a:lnTo>
                    <a:pt x="16" y="14"/>
                  </a:lnTo>
                  <a:lnTo>
                    <a:pt x="14" y="10"/>
                  </a:lnTo>
                  <a:lnTo>
                    <a:pt x="12" y="6"/>
                  </a:lnTo>
                  <a:lnTo>
                    <a:pt x="10" y="2"/>
                  </a:lnTo>
                  <a:lnTo>
                    <a:pt x="6"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47" name="Freeform 145"/>
            <p:cNvSpPr>
              <a:spLocks/>
            </p:cNvSpPr>
            <p:nvPr/>
          </p:nvSpPr>
          <p:spPr bwMode="auto">
            <a:xfrm>
              <a:off x="2670" y="3228"/>
              <a:ext cx="56" cy="68"/>
            </a:xfrm>
            <a:custGeom>
              <a:avLst/>
              <a:gdLst>
                <a:gd name="T0" fmla="*/ 6 w 56"/>
                <a:gd name="T1" fmla="*/ 0 h 68"/>
                <a:gd name="T2" fmla="*/ 6 w 56"/>
                <a:gd name="T3" fmla="*/ 0 h 68"/>
                <a:gd name="T4" fmla="*/ 4 w 56"/>
                <a:gd name="T5" fmla="*/ 0 h 68"/>
                <a:gd name="T6" fmla="*/ 4 w 56"/>
                <a:gd name="T7" fmla="*/ 4 h 68"/>
                <a:gd name="T8" fmla="*/ 4 w 56"/>
                <a:gd name="T9" fmla="*/ 4 h 68"/>
                <a:gd name="T10" fmla="*/ 2 w 56"/>
                <a:gd name="T11" fmla="*/ 6 h 68"/>
                <a:gd name="T12" fmla="*/ 0 w 56"/>
                <a:gd name="T13" fmla="*/ 8 h 68"/>
                <a:gd name="T14" fmla="*/ 2 w 56"/>
                <a:gd name="T15" fmla="*/ 14 h 68"/>
                <a:gd name="T16" fmla="*/ 2 w 56"/>
                <a:gd name="T17" fmla="*/ 14 h 68"/>
                <a:gd name="T18" fmla="*/ 4 w 56"/>
                <a:gd name="T19" fmla="*/ 18 h 68"/>
                <a:gd name="T20" fmla="*/ 8 w 56"/>
                <a:gd name="T21" fmla="*/ 22 h 68"/>
                <a:gd name="T22" fmla="*/ 8 w 56"/>
                <a:gd name="T23" fmla="*/ 22 h 68"/>
                <a:gd name="T24" fmla="*/ 8 w 56"/>
                <a:gd name="T25" fmla="*/ 26 h 68"/>
                <a:gd name="T26" fmla="*/ 8 w 56"/>
                <a:gd name="T27" fmla="*/ 32 h 68"/>
                <a:gd name="T28" fmla="*/ 8 w 56"/>
                <a:gd name="T29" fmla="*/ 42 h 68"/>
                <a:gd name="T30" fmla="*/ 8 w 56"/>
                <a:gd name="T31" fmla="*/ 42 h 68"/>
                <a:gd name="T32" fmla="*/ 12 w 56"/>
                <a:gd name="T33" fmla="*/ 58 h 68"/>
                <a:gd name="T34" fmla="*/ 14 w 56"/>
                <a:gd name="T35" fmla="*/ 66 h 68"/>
                <a:gd name="T36" fmla="*/ 16 w 56"/>
                <a:gd name="T37" fmla="*/ 68 h 68"/>
                <a:gd name="T38" fmla="*/ 20 w 56"/>
                <a:gd name="T39" fmla="*/ 68 h 68"/>
                <a:gd name="T40" fmla="*/ 20 w 56"/>
                <a:gd name="T41" fmla="*/ 68 h 68"/>
                <a:gd name="T42" fmla="*/ 26 w 56"/>
                <a:gd name="T43" fmla="*/ 66 h 68"/>
                <a:gd name="T44" fmla="*/ 26 w 56"/>
                <a:gd name="T45" fmla="*/ 66 h 68"/>
                <a:gd name="T46" fmla="*/ 36 w 56"/>
                <a:gd name="T47" fmla="*/ 56 h 68"/>
                <a:gd name="T48" fmla="*/ 48 w 56"/>
                <a:gd name="T49" fmla="*/ 42 h 68"/>
                <a:gd name="T50" fmla="*/ 52 w 56"/>
                <a:gd name="T51" fmla="*/ 34 h 68"/>
                <a:gd name="T52" fmla="*/ 56 w 56"/>
                <a:gd name="T53" fmla="*/ 26 h 68"/>
                <a:gd name="T54" fmla="*/ 56 w 56"/>
                <a:gd name="T55" fmla="*/ 20 h 68"/>
                <a:gd name="T56" fmla="*/ 54 w 56"/>
                <a:gd name="T57" fmla="*/ 12 h 68"/>
                <a:gd name="T58" fmla="*/ 54 w 56"/>
                <a:gd name="T59" fmla="*/ 12 h 68"/>
                <a:gd name="T60" fmla="*/ 50 w 56"/>
                <a:gd name="T61" fmla="*/ 10 h 68"/>
                <a:gd name="T62" fmla="*/ 48 w 56"/>
                <a:gd name="T63" fmla="*/ 10 h 68"/>
                <a:gd name="T64" fmla="*/ 48 w 56"/>
                <a:gd name="T65" fmla="*/ 10 h 68"/>
                <a:gd name="T66" fmla="*/ 34 w 56"/>
                <a:gd name="T67" fmla="*/ 12 h 68"/>
                <a:gd name="T68" fmla="*/ 34 w 56"/>
                <a:gd name="T69" fmla="*/ 12 h 68"/>
                <a:gd name="T70" fmla="*/ 28 w 56"/>
                <a:gd name="T71" fmla="*/ 14 h 68"/>
                <a:gd name="T72" fmla="*/ 20 w 56"/>
                <a:gd name="T73" fmla="*/ 14 h 68"/>
                <a:gd name="T74" fmla="*/ 20 w 56"/>
                <a:gd name="T75" fmla="*/ 14 h 68"/>
                <a:gd name="T76" fmla="*/ 16 w 56"/>
                <a:gd name="T77" fmla="*/ 14 h 68"/>
                <a:gd name="T78" fmla="*/ 16 w 56"/>
                <a:gd name="T79" fmla="*/ 14 h 68"/>
                <a:gd name="T80" fmla="*/ 14 w 56"/>
                <a:gd name="T81" fmla="*/ 10 h 68"/>
                <a:gd name="T82" fmla="*/ 12 w 56"/>
                <a:gd name="T83" fmla="*/ 6 h 68"/>
                <a:gd name="T84" fmla="*/ 10 w 56"/>
                <a:gd name="T85" fmla="*/ 2 h 68"/>
                <a:gd name="T86" fmla="*/ 6 w 56"/>
                <a:gd name="T87"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6" h="68">
                  <a:moveTo>
                    <a:pt x="6" y="0"/>
                  </a:moveTo>
                  <a:lnTo>
                    <a:pt x="6" y="0"/>
                  </a:lnTo>
                  <a:lnTo>
                    <a:pt x="4" y="0"/>
                  </a:lnTo>
                  <a:lnTo>
                    <a:pt x="4" y="4"/>
                  </a:lnTo>
                  <a:lnTo>
                    <a:pt x="4" y="4"/>
                  </a:lnTo>
                  <a:lnTo>
                    <a:pt x="2" y="6"/>
                  </a:lnTo>
                  <a:lnTo>
                    <a:pt x="0" y="8"/>
                  </a:lnTo>
                  <a:lnTo>
                    <a:pt x="2" y="14"/>
                  </a:lnTo>
                  <a:lnTo>
                    <a:pt x="2" y="14"/>
                  </a:lnTo>
                  <a:lnTo>
                    <a:pt x="4" y="18"/>
                  </a:lnTo>
                  <a:lnTo>
                    <a:pt x="8" y="22"/>
                  </a:lnTo>
                  <a:lnTo>
                    <a:pt x="8" y="22"/>
                  </a:lnTo>
                  <a:lnTo>
                    <a:pt x="8" y="26"/>
                  </a:lnTo>
                  <a:lnTo>
                    <a:pt x="8" y="32"/>
                  </a:lnTo>
                  <a:lnTo>
                    <a:pt x="8" y="42"/>
                  </a:lnTo>
                  <a:lnTo>
                    <a:pt x="8" y="42"/>
                  </a:lnTo>
                  <a:lnTo>
                    <a:pt x="12" y="58"/>
                  </a:lnTo>
                  <a:lnTo>
                    <a:pt x="14" y="66"/>
                  </a:lnTo>
                  <a:lnTo>
                    <a:pt x="16" y="68"/>
                  </a:lnTo>
                  <a:lnTo>
                    <a:pt x="20" y="68"/>
                  </a:lnTo>
                  <a:lnTo>
                    <a:pt x="20" y="68"/>
                  </a:lnTo>
                  <a:lnTo>
                    <a:pt x="26" y="66"/>
                  </a:lnTo>
                  <a:lnTo>
                    <a:pt x="26" y="66"/>
                  </a:lnTo>
                  <a:lnTo>
                    <a:pt x="36" y="56"/>
                  </a:lnTo>
                  <a:lnTo>
                    <a:pt x="48" y="42"/>
                  </a:lnTo>
                  <a:lnTo>
                    <a:pt x="52" y="34"/>
                  </a:lnTo>
                  <a:lnTo>
                    <a:pt x="56" y="26"/>
                  </a:lnTo>
                  <a:lnTo>
                    <a:pt x="56" y="20"/>
                  </a:lnTo>
                  <a:lnTo>
                    <a:pt x="54" y="12"/>
                  </a:lnTo>
                  <a:lnTo>
                    <a:pt x="54" y="12"/>
                  </a:lnTo>
                  <a:lnTo>
                    <a:pt x="50" y="10"/>
                  </a:lnTo>
                  <a:lnTo>
                    <a:pt x="48" y="10"/>
                  </a:lnTo>
                  <a:lnTo>
                    <a:pt x="48" y="10"/>
                  </a:lnTo>
                  <a:lnTo>
                    <a:pt x="34" y="12"/>
                  </a:lnTo>
                  <a:lnTo>
                    <a:pt x="34" y="12"/>
                  </a:lnTo>
                  <a:lnTo>
                    <a:pt x="28" y="14"/>
                  </a:lnTo>
                  <a:lnTo>
                    <a:pt x="20" y="14"/>
                  </a:lnTo>
                  <a:lnTo>
                    <a:pt x="20" y="14"/>
                  </a:lnTo>
                  <a:lnTo>
                    <a:pt x="16" y="14"/>
                  </a:lnTo>
                  <a:lnTo>
                    <a:pt x="16" y="14"/>
                  </a:lnTo>
                  <a:lnTo>
                    <a:pt x="14" y="10"/>
                  </a:lnTo>
                  <a:lnTo>
                    <a:pt x="12" y="6"/>
                  </a:lnTo>
                  <a:lnTo>
                    <a:pt x="10" y="2"/>
                  </a:lnTo>
                  <a:lnTo>
                    <a:pt x="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48" name="Freeform 146"/>
            <p:cNvSpPr>
              <a:spLocks/>
            </p:cNvSpPr>
            <p:nvPr/>
          </p:nvSpPr>
          <p:spPr bwMode="auto">
            <a:xfrm>
              <a:off x="3084" y="3112"/>
              <a:ext cx="74" cy="144"/>
            </a:xfrm>
            <a:custGeom>
              <a:avLst/>
              <a:gdLst>
                <a:gd name="T0" fmla="*/ 6 w 74"/>
                <a:gd name="T1" fmla="*/ 0 h 144"/>
                <a:gd name="T2" fmla="*/ 0 w 74"/>
                <a:gd name="T3" fmla="*/ 4 h 144"/>
                <a:gd name="T4" fmla="*/ 0 w 74"/>
                <a:gd name="T5" fmla="*/ 10 h 144"/>
                <a:gd name="T6" fmla="*/ 12 w 74"/>
                <a:gd name="T7" fmla="*/ 22 h 144"/>
                <a:gd name="T8" fmla="*/ 16 w 74"/>
                <a:gd name="T9" fmla="*/ 28 h 144"/>
                <a:gd name="T10" fmla="*/ 20 w 74"/>
                <a:gd name="T11" fmla="*/ 42 h 144"/>
                <a:gd name="T12" fmla="*/ 24 w 74"/>
                <a:gd name="T13" fmla="*/ 48 h 144"/>
                <a:gd name="T14" fmla="*/ 26 w 74"/>
                <a:gd name="T15" fmla="*/ 52 h 144"/>
                <a:gd name="T16" fmla="*/ 28 w 74"/>
                <a:gd name="T17" fmla="*/ 70 h 144"/>
                <a:gd name="T18" fmla="*/ 20 w 74"/>
                <a:gd name="T19" fmla="*/ 84 h 144"/>
                <a:gd name="T20" fmla="*/ 16 w 74"/>
                <a:gd name="T21" fmla="*/ 84 h 144"/>
                <a:gd name="T22" fmla="*/ 14 w 74"/>
                <a:gd name="T23" fmla="*/ 84 h 144"/>
                <a:gd name="T24" fmla="*/ 12 w 74"/>
                <a:gd name="T25" fmla="*/ 84 h 144"/>
                <a:gd name="T26" fmla="*/ 10 w 74"/>
                <a:gd name="T27" fmla="*/ 84 h 144"/>
                <a:gd name="T28" fmla="*/ 6 w 74"/>
                <a:gd name="T29" fmla="*/ 86 h 144"/>
                <a:gd name="T30" fmla="*/ 4 w 74"/>
                <a:gd name="T31" fmla="*/ 94 h 144"/>
                <a:gd name="T32" fmla="*/ 4 w 74"/>
                <a:gd name="T33" fmla="*/ 102 h 144"/>
                <a:gd name="T34" fmla="*/ 24 w 74"/>
                <a:gd name="T35" fmla="*/ 108 h 144"/>
                <a:gd name="T36" fmla="*/ 28 w 74"/>
                <a:gd name="T37" fmla="*/ 116 h 144"/>
                <a:gd name="T38" fmla="*/ 26 w 74"/>
                <a:gd name="T39" fmla="*/ 124 h 144"/>
                <a:gd name="T40" fmla="*/ 20 w 74"/>
                <a:gd name="T41" fmla="*/ 138 h 144"/>
                <a:gd name="T42" fmla="*/ 26 w 74"/>
                <a:gd name="T43" fmla="*/ 144 h 144"/>
                <a:gd name="T44" fmla="*/ 32 w 74"/>
                <a:gd name="T45" fmla="*/ 136 h 144"/>
                <a:gd name="T46" fmla="*/ 48 w 74"/>
                <a:gd name="T47" fmla="*/ 110 h 144"/>
                <a:gd name="T48" fmla="*/ 50 w 74"/>
                <a:gd name="T49" fmla="*/ 104 h 144"/>
                <a:gd name="T50" fmla="*/ 60 w 74"/>
                <a:gd name="T51" fmla="*/ 98 h 144"/>
                <a:gd name="T52" fmla="*/ 62 w 74"/>
                <a:gd name="T53" fmla="*/ 92 h 144"/>
                <a:gd name="T54" fmla="*/ 74 w 74"/>
                <a:gd name="T55" fmla="*/ 66 h 144"/>
                <a:gd name="T56" fmla="*/ 74 w 74"/>
                <a:gd name="T57" fmla="*/ 62 h 144"/>
                <a:gd name="T58" fmla="*/ 70 w 74"/>
                <a:gd name="T59" fmla="*/ 54 h 144"/>
                <a:gd name="T60" fmla="*/ 66 w 74"/>
                <a:gd name="T61" fmla="*/ 54 h 144"/>
                <a:gd name="T62" fmla="*/ 62 w 74"/>
                <a:gd name="T63" fmla="*/ 56 h 144"/>
                <a:gd name="T64" fmla="*/ 54 w 74"/>
                <a:gd name="T65" fmla="*/ 64 h 144"/>
                <a:gd name="T66" fmla="*/ 52 w 74"/>
                <a:gd name="T67" fmla="*/ 66 h 144"/>
                <a:gd name="T68" fmla="*/ 46 w 74"/>
                <a:gd name="T69" fmla="*/ 64 h 144"/>
                <a:gd name="T70" fmla="*/ 42 w 74"/>
                <a:gd name="T71" fmla="*/ 54 h 144"/>
                <a:gd name="T72" fmla="*/ 40 w 74"/>
                <a:gd name="T73" fmla="*/ 46 h 144"/>
                <a:gd name="T74" fmla="*/ 36 w 74"/>
                <a:gd name="T75" fmla="*/ 46 h 144"/>
                <a:gd name="T76" fmla="*/ 32 w 74"/>
                <a:gd name="T77" fmla="*/ 44 h 144"/>
                <a:gd name="T78" fmla="*/ 26 w 74"/>
                <a:gd name="T79" fmla="*/ 40 h 144"/>
                <a:gd name="T80" fmla="*/ 22 w 74"/>
                <a:gd name="T81" fmla="*/ 32 h 144"/>
                <a:gd name="T82" fmla="*/ 20 w 74"/>
                <a:gd name="T83" fmla="*/ 20 h 144"/>
                <a:gd name="T84" fmla="*/ 18 w 74"/>
                <a:gd name="T85" fmla="*/ 12 h 144"/>
                <a:gd name="T86" fmla="*/ 16 w 74"/>
                <a:gd name="T87" fmla="*/ 8 h 144"/>
                <a:gd name="T88" fmla="*/ 6 w 74"/>
                <a:gd name="T89" fmla="*/ 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4" h="144">
                  <a:moveTo>
                    <a:pt x="6" y="0"/>
                  </a:moveTo>
                  <a:lnTo>
                    <a:pt x="6" y="0"/>
                  </a:lnTo>
                  <a:lnTo>
                    <a:pt x="2" y="2"/>
                  </a:lnTo>
                  <a:lnTo>
                    <a:pt x="0" y="4"/>
                  </a:lnTo>
                  <a:lnTo>
                    <a:pt x="0" y="4"/>
                  </a:lnTo>
                  <a:lnTo>
                    <a:pt x="0" y="10"/>
                  </a:lnTo>
                  <a:lnTo>
                    <a:pt x="4" y="14"/>
                  </a:lnTo>
                  <a:lnTo>
                    <a:pt x="12" y="22"/>
                  </a:lnTo>
                  <a:lnTo>
                    <a:pt x="12" y="22"/>
                  </a:lnTo>
                  <a:lnTo>
                    <a:pt x="16" y="28"/>
                  </a:lnTo>
                  <a:lnTo>
                    <a:pt x="16" y="32"/>
                  </a:lnTo>
                  <a:lnTo>
                    <a:pt x="20" y="42"/>
                  </a:lnTo>
                  <a:lnTo>
                    <a:pt x="20" y="42"/>
                  </a:lnTo>
                  <a:lnTo>
                    <a:pt x="24" y="48"/>
                  </a:lnTo>
                  <a:lnTo>
                    <a:pt x="26" y="52"/>
                  </a:lnTo>
                  <a:lnTo>
                    <a:pt x="26" y="52"/>
                  </a:lnTo>
                  <a:lnTo>
                    <a:pt x="28" y="60"/>
                  </a:lnTo>
                  <a:lnTo>
                    <a:pt x="28" y="70"/>
                  </a:lnTo>
                  <a:lnTo>
                    <a:pt x="24" y="78"/>
                  </a:lnTo>
                  <a:lnTo>
                    <a:pt x="20" y="84"/>
                  </a:lnTo>
                  <a:lnTo>
                    <a:pt x="20" y="84"/>
                  </a:lnTo>
                  <a:lnTo>
                    <a:pt x="16" y="84"/>
                  </a:lnTo>
                  <a:lnTo>
                    <a:pt x="16" y="84"/>
                  </a:lnTo>
                  <a:lnTo>
                    <a:pt x="14" y="84"/>
                  </a:lnTo>
                  <a:lnTo>
                    <a:pt x="14" y="84"/>
                  </a:lnTo>
                  <a:lnTo>
                    <a:pt x="12" y="84"/>
                  </a:lnTo>
                  <a:lnTo>
                    <a:pt x="12" y="84"/>
                  </a:lnTo>
                  <a:lnTo>
                    <a:pt x="10" y="84"/>
                  </a:lnTo>
                  <a:lnTo>
                    <a:pt x="6" y="86"/>
                  </a:lnTo>
                  <a:lnTo>
                    <a:pt x="6" y="86"/>
                  </a:lnTo>
                  <a:lnTo>
                    <a:pt x="4" y="90"/>
                  </a:lnTo>
                  <a:lnTo>
                    <a:pt x="4" y="94"/>
                  </a:lnTo>
                  <a:lnTo>
                    <a:pt x="4" y="102"/>
                  </a:lnTo>
                  <a:lnTo>
                    <a:pt x="4" y="102"/>
                  </a:lnTo>
                  <a:lnTo>
                    <a:pt x="18" y="106"/>
                  </a:lnTo>
                  <a:lnTo>
                    <a:pt x="24" y="108"/>
                  </a:lnTo>
                  <a:lnTo>
                    <a:pt x="26" y="112"/>
                  </a:lnTo>
                  <a:lnTo>
                    <a:pt x="28" y="116"/>
                  </a:lnTo>
                  <a:lnTo>
                    <a:pt x="28" y="116"/>
                  </a:lnTo>
                  <a:lnTo>
                    <a:pt x="26" y="124"/>
                  </a:lnTo>
                  <a:lnTo>
                    <a:pt x="22" y="130"/>
                  </a:lnTo>
                  <a:lnTo>
                    <a:pt x="20" y="138"/>
                  </a:lnTo>
                  <a:lnTo>
                    <a:pt x="22" y="142"/>
                  </a:lnTo>
                  <a:lnTo>
                    <a:pt x="26" y="144"/>
                  </a:lnTo>
                  <a:lnTo>
                    <a:pt x="26" y="144"/>
                  </a:lnTo>
                  <a:lnTo>
                    <a:pt x="32" y="136"/>
                  </a:lnTo>
                  <a:lnTo>
                    <a:pt x="38" y="128"/>
                  </a:lnTo>
                  <a:lnTo>
                    <a:pt x="48" y="110"/>
                  </a:lnTo>
                  <a:lnTo>
                    <a:pt x="48" y="110"/>
                  </a:lnTo>
                  <a:lnTo>
                    <a:pt x="50" y="104"/>
                  </a:lnTo>
                  <a:lnTo>
                    <a:pt x="54" y="100"/>
                  </a:lnTo>
                  <a:lnTo>
                    <a:pt x="60" y="98"/>
                  </a:lnTo>
                  <a:lnTo>
                    <a:pt x="62" y="92"/>
                  </a:lnTo>
                  <a:lnTo>
                    <a:pt x="62" y="92"/>
                  </a:lnTo>
                  <a:lnTo>
                    <a:pt x="70" y="78"/>
                  </a:lnTo>
                  <a:lnTo>
                    <a:pt x="74" y="66"/>
                  </a:lnTo>
                  <a:lnTo>
                    <a:pt x="74" y="66"/>
                  </a:lnTo>
                  <a:lnTo>
                    <a:pt x="74" y="62"/>
                  </a:lnTo>
                  <a:lnTo>
                    <a:pt x="74" y="58"/>
                  </a:lnTo>
                  <a:lnTo>
                    <a:pt x="70" y="54"/>
                  </a:lnTo>
                  <a:lnTo>
                    <a:pt x="66" y="54"/>
                  </a:lnTo>
                  <a:lnTo>
                    <a:pt x="66" y="54"/>
                  </a:lnTo>
                  <a:lnTo>
                    <a:pt x="62" y="56"/>
                  </a:lnTo>
                  <a:lnTo>
                    <a:pt x="62" y="56"/>
                  </a:lnTo>
                  <a:lnTo>
                    <a:pt x="56" y="62"/>
                  </a:lnTo>
                  <a:lnTo>
                    <a:pt x="54" y="64"/>
                  </a:lnTo>
                  <a:lnTo>
                    <a:pt x="52" y="66"/>
                  </a:lnTo>
                  <a:lnTo>
                    <a:pt x="52" y="66"/>
                  </a:lnTo>
                  <a:lnTo>
                    <a:pt x="46" y="64"/>
                  </a:lnTo>
                  <a:lnTo>
                    <a:pt x="46" y="64"/>
                  </a:lnTo>
                  <a:lnTo>
                    <a:pt x="44" y="60"/>
                  </a:lnTo>
                  <a:lnTo>
                    <a:pt x="42" y="54"/>
                  </a:lnTo>
                  <a:lnTo>
                    <a:pt x="42" y="50"/>
                  </a:lnTo>
                  <a:lnTo>
                    <a:pt x="40" y="46"/>
                  </a:lnTo>
                  <a:lnTo>
                    <a:pt x="40" y="46"/>
                  </a:lnTo>
                  <a:lnTo>
                    <a:pt x="36" y="46"/>
                  </a:lnTo>
                  <a:lnTo>
                    <a:pt x="32" y="44"/>
                  </a:lnTo>
                  <a:lnTo>
                    <a:pt x="32" y="44"/>
                  </a:lnTo>
                  <a:lnTo>
                    <a:pt x="28" y="42"/>
                  </a:lnTo>
                  <a:lnTo>
                    <a:pt x="26" y="40"/>
                  </a:lnTo>
                  <a:lnTo>
                    <a:pt x="26" y="40"/>
                  </a:lnTo>
                  <a:lnTo>
                    <a:pt x="22" y="32"/>
                  </a:lnTo>
                  <a:lnTo>
                    <a:pt x="22" y="26"/>
                  </a:lnTo>
                  <a:lnTo>
                    <a:pt x="20" y="20"/>
                  </a:lnTo>
                  <a:lnTo>
                    <a:pt x="18" y="12"/>
                  </a:lnTo>
                  <a:lnTo>
                    <a:pt x="18" y="12"/>
                  </a:lnTo>
                  <a:lnTo>
                    <a:pt x="16" y="8"/>
                  </a:lnTo>
                  <a:lnTo>
                    <a:pt x="16" y="8"/>
                  </a:lnTo>
                  <a:lnTo>
                    <a:pt x="12" y="4"/>
                  </a:lnTo>
                  <a:lnTo>
                    <a:pt x="6"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49" name="Freeform 147"/>
            <p:cNvSpPr>
              <a:spLocks/>
            </p:cNvSpPr>
            <p:nvPr/>
          </p:nvSpPr>
          <p:spPr bwMode="auto">
            <a:xfrm>
              <a:off x="3084" y="3112"/>
              <a:ext cx="74" cy="144"/>
            </a:xfrm>
            <a:custGeom>
              <a:avLst/>
              <a:gdLst>
                <a:gd name="T0" fmla="*/ 6 w 74"/>
                <a:gd name="T1" fmla="*/ 0 h 144"/>
                <a:gd name="T2" fmla="*/ 0 w 74"/>
                <a:gd name="T3" fmla="*/ 4 h 144"/>
                <a:gd name="T4" fmla="*/ 0 w 74"/>
                <a:gd name="T5" fmla="*/ 10 h 144"/>
                <a:gd name="T6" fmla="*/ 12 w 74"/>
                <a:gd name="T7" fmla="*/ 22 h 144"/>
                <a:gd name="T8" fmla="*/ 16 w 74"/>
                <a:gd name="T9" fmla="*/ 28 h 144"/>
                <a:gd name="T10" fmla="*/ 20 w 74"/>
                <a:gd name="T11" fmla="*/ 42 h 144"/>
                <a:gd name="T12" fmla="*/ 24 w 74"/>
                <a:gd name="T13" fmla="*/ 48 h 144"/>
                <a:gd name="T14" fmla="*/ 26 w 74"/>
                <a:gd name="T15" fmla="*/ 52 h 144"/>
                <a:gd name="T16" fmla="*/ 28 w 74"/>
                <a:gd name="T17" fmla="*/ 70 h 144"/>
                <a:gd name="T18" fmla="*/ 20 w 74"/>
                <a:gd name="T19" fmla="*/ 84 h 144"/>
                <a:gd name="T20" fmla="*/ 16 w 74"/>
                <a:gd name="T21" fmla="*/ 84 h 144"/>
                <a:gd name="T22" fmla="*/ 14 w 74"/>
                <a:gd name="T23" fmla="*/ 84 h 144"/>
                <a:gd name="T24" fmla="*/ 12 w 74"/>
                <a:gd name="T25" fmla="*/ 84 h 144"/>
                <a:gd name="T26" fmla="*/ 10 w 74"/>
                <a:gd name="T27" fmla="*/ 84 h 144"/>
                <a:gd name="T28" fmla="*/ 6 w 74"/>
                <a:gd name="T29" fmla="*/ 86 h 144"/>
                <a:gd name="T30" fmla="*/ 4 w 74"/>
                <a:gd name="T31" fmla="*/ 94 h 144"/>
                <a:gd name="T32" fmla="*/ 4 w 74"/>
                <a:gd name="T33" fmla="*/ 102 h 144"/>
                <a:gd name="T34" fmla="*/ 24 w 74"/>
                <a:gd name="T35" fmla="*/ 108 h 144"/>
                <a:gd name="T36" fmla="*/ 28 w 74"/>
                <a:gd name="T37" fmla="*/ 116 h 144"/>
                <a:gd name="T38" fmla="*/ 26 w 74"/>
                <a:gd name="T39" fmla="*/ 124 h 144"/>
                <a:gd name="T40" fmla="*/ 20 w 74"/>
                <a:gd name="T41" fmla="*/ 138 h 144"/>
                <a:gd name="T42" fmla="*/ 26 w 74"/>
                <a:gd name="T43" fmla="*/ 144 h 144"/>
                <a:gd name="T44" fmla="*/ 32 w 74"/>
                <a:gd name="T45" fmla="*/ 136 h 144"/>
                <a:gd name="T46" fmla="*/ 48 w 74"/>
                <a:gd name="T47" fmla="*/ 110 h 144"/>
                <a:gd name="T48" fmla="*/ 50 w 74"/>
                <a:gd name="T49" fmla="*/ 104 h 144"/>
                <a:gd name="T50" fmla="*/ 60 w 74"/>
                <a:gd name="T51" fmla="*/ 98 h 144"/>
                <a:gd name="T52" fmla="*/ 62 w 74"/>
                <a:gd name="T53" fmla="*/ 92 h 144"/>
                <a:gd name="T54" fmla="*/ 74 w 74"/>
                <a:gd name="T55" fmla="*/ 66 h 144"/>
                <a:gd name="T56" fmla="*/ 74 w 74"/>
                <a:gd name="T57" fmla="*/ 62 h 144"/>
                <a:gd name="T58" fmla="*/ 70 w 74"/>
                <a:gd name="T59" fmla="*/ 54 h 144"/>
                <a:gd name="T60" fmla="*/ 66 w 74"/>
                <a:gd name="T61" fmla="*/ 54 h 144"/>
                <a:gd name="T62" fmla="*/ 62 w 74"/>
                <a:gd name="T63" fmla="*/ 56 h 144"/>
                <a:gd name="T64" fmla="*/ 54 w 74"/>
                <a:gd name="T65" fmla="*/ 64 h 144"/>
                <a:gd name="T66" fmla="*/ 52 w 74"/>
                <a:gd name="T67" fmla="*/ 66 h 144"/>
                <a:gd name="T68" fmla="*/ 46 w 74"/>
                <a:gd name="T69" fmla="*/ 64 h 144"/>
                <a:gd name="T70" fmla="*/ 42 w 74"/>
                <a:gd name="T71" fmla="*/ 54 h 144"/>
                <a:gd name="T72" fmla="*/ 40 w 74"/>
                <a:gd name="T73" fmla="*/ 46 h 144"/>
                <a:gd name="T74" fmla="*/ 36 w 74"/>
                <a:gd name="T75" fmla="*/ 46 h 144"/>
                <a:gd name="T76" fmla="*/ 32 w 74"/>
                <a:gd name="T77" fmla="*/ 44 h 144"/>
                <a:gd name="T78" fmla="*/ 26 w 74"/>
                <a:gd name="T79" fmla="*/ 40 h 144"/>
                <a:gd name="T80" fmla="*/ 22 w 74"/>
                <a:gd name="T81" fmla="*/ 32 h 144"/>
                <a:gd name="T82" fmla="*/ 20 w 74"/>
                <a:gd name="T83" fmla="*/ 20 h 144"/>
                <a:gd name="T84" fmla="*/ 18 w 74"/>
                <a:gd name="T85" fmla="*/ 12 h 144"/>
                <a:gd name="T86" fmla="*/ 16 w 74"/>
                <a:gd name="T87" fmla="*/ 8 h 144"/>
                <a:gd name="T88" fmla="*/ 6 w 74"/>
                <a:gd name="T89" fmla="*/ 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4" h="144">
                  <a:moveTo>
                    <a:pt x="6" y="0"/>
                  </a:moveTo>
                  <a:lnTo>
                    <a:pt x="6" y="0"/>
                  </a:lnTo>
                  <a:lnTo>
                    <a:pt x="2" y="2"/>
                  </a:lnTo>
                  <a:lnTo>
                    <a:pt x="0" y="4"/>
                  </a:lnTo>
                  <a:lnTo>
                    <a:pt x="0" y="4"/>
                  </a:lnTo>
                  <a:lnTo>
                    <a:pt x="0" y="10"/>
                  </a:lnTo>
                  <a:lnTo>
                    <a:pt x="4" y="14"/>
                  </a:lnTo>
                  <a:lnTo>
                    <a:pt x="12" y="22"/>
                  </a:lnTo>
                  <a:lnTo>
                    <a:pt x="12" y="22"/>
                  </a:lnTo>
                  <a:lnTo>
                    <a:pt x="16" y="28"/>
                  </a:lnTo>
                  <a:lnTo>
                    <a:pt x="16" y="32"/>
                  </a:lnTo>
                  <a:lnTo>
                    <a:pt x="20" y="42"/>
                  </a:lnTo>
                  <a:lnTo>
                    <a:pt x="20" y="42"/>
                  </a:lnTo>
                  <a:lnTo>
                    <a:pt x="24" y="48"/>
                  </a:lnTo>
                  <a:lnTo>
                    <a:pt x="26" y="52"/>
                  </a:lnTo>
                  <a:lnTo>
                    <a:pt x="26" y="52"/>
                  </a:lnTo>
                  <a:lnTo>
                    <a:pt x="28" y="60"/>
                  </a:lnTo>
                  <a:lnTo>
                    <a:pt x="28" y="70"/>
                  </a:lnTo>
                  <a:lnTo>
                    <a:pt x="24" y="78"/>
                  </a:lnTo>
                  <a:lnTo>
                    <a:pt x="20" y="84"/>
                  </a:lnTo>
                  <a:lnTo>
                    <a:pt x="20" y="84"/>
                  </a:lnTo>
                  <a:lnTo>
                    <a:pt x="16" y="84"/>
                  </a:lnTo>
                  <a:lnTo>
                    <a:pt x="16" y="84"/>
                  </a:lnTo>
                  <a:lnTo>
                    <a:pt x="14" y="84"/>
                  </a:lnTo>
                  <a:lnTo>
                    <a:pt x="14" y="84"/>
                  </a:lnTo>
                  <a:lnTo>
                    <a:pt x="12" y="84"/>
                  </a:lnTo>
                  <a:lnTo>
                    <a:pt x="12" y="84"/>
                  </a:lnTo>
                  <a:lnTo>
                    <a:pt x="10" y="84"/>
                  </a:lnTo>
                  <a:lnTo>
                    <a:pt x="6" y="86"/>
                  </a:lnTo>
                  <a:lnTo>
                    <a:pt x="6" y="86"/>
                  </a:lnTo>
                  <a:lnTo>
                    <a:pt x="4" y="90"/>
                  </a:lnTo>
                  <a:lnTo>
                    <a:pt x="4" y="94"/>
                  </a:lnTo>
                  <a:lnTo>
                    <a:pt x="4" y="102"/>
                  </a:lnTo>
                  <a:lnTo>
                    <a:pt x="4" y="102"/>
                  </a:lnTo>
                  <a:lnTo>
                    <a:pt x="18" y="106"/>
                  </a:lnTo>
                  <a:lnTo>
                    <a:pt x="24" y="108"/>
                  </a:lnTo>
                  <a:lnTo>
                    <a:pt x="26" y="112"/>
                  </a:lnTo>
                  <a:lnTo>
                    <a:pt x="28" y="116"/>
                  </a:lnTo>
                  <a:lnTo>
                    <a:pt x="28" y="116"/>
                  </a:lnTo>
                  <a:lnTo>
                    <a:pt x="26" y="124"/>
                  </a:lnTo>
                  <a:lnTo>
                    <a:pt x="22" y="130"/>
                  </a:lnTo>
                  <a:lnTo>
                    <a:pt x="20" y="138"/>
                  </a:lnTo>
                  <a:lnTo>
                    <a:pt x="22" y="142"/>
                  </a:lnTo>
                  <a:lnTo>
                    <a:pt x="26" y="144"/>
                  </a:lnTo>
                  <a:lnTo>
                    <a:pt x="26" y="144"/>
                  </a:lnTo>
                  <a:lnTo>
                    <a:pt x="32" y="136"/>
                  </a:lnTo>
                  <a:lnTo>
                    <a:pt x="38" y="128"/>
                  </a:lnTo>
                  <a:lnTo>
                    <a:pt x="48" y="110"/>
                  </a:lnTo>
                  <a:lnTo>
                    <a:pt x="48" y="110"/>
                  </a:lnTo>
                  <a:lnTo>
                    <a:pt x="50" y="104"/>
                  </a:lnTo>
                  <a:lnTo>
                    <a:pt x="54" y="100"/>
                  </a:lnTo>
                  <a:lnTo>
                    <a:pt x="60" y="98"/>
                  </a:lnTo>
                  <a:lnTo>
                    <a:pt x="62" y="92"/>
                  </a:lnTo>
                  <a:lnTo>
                    <a:pt x="62" y="92"/>
                  </a:lnTo>
                  <a:lnTo>
                    <a:pt x="70" y="78"/>
                  </a:lnTo>
                  <a:lnTo>
                    <a:pt x="74" y="66"/>
                  </a:lnTo>
                  <a:lnTo>
                    <a:pt x="74" y="66"/>
                  </a:lnTo>
                  <a:lnTo>
                    <a:pt x="74" y="62"/>
                  </a:lnTo>
                  <a:lnTo>
                    <a:pt x="74" y="58"/>
                  </a:lnTo>
                  <a:lnTo>
                    <a:pt x="70" y="54"/>
                  </a:lnTo>
                  <a:lnTo>
                    <a:pt x="66" y="54"/>
                  </a:lnTo>
                  <a:lnTo>
                    <a:pt x="66" y="54"/>
                  </a:lnTo>
                  <a:lnTo>
                    <a:pt x="62" y="56"/>
                  </a:lnTo>
                  <a:lnTo>
                    <a:pt x="62" y="56"/>
                  </a:lnTo>
                  <a:lnTo>
                    <a:pt x="56" y="62"/>
                  </a:lnTo>
                  <a:lnTo>
                    <a:pt x="54" y="64"/>
                  </a:lnTo>
                  <a:lnTo>
                    <a:pt x="52" y="66"/>
                  </a:lnTo>
                  <a:lnTo>
                    <a:pt x="52" y="66"/>
                  </a:lnTo>
                  <a:lnTo>
                    <a:pt x="46" y="64"/>
                  </a:lnTo>
                  <a:lnTo>
                    <a:pt x="46" y="64"/>
                  </a:lnTo>
                  <a:lnTo>
                    <a:pt x="44" y="60"/>
                  </a:lnTo>
                  <a:lnTo>
                    <a:pt x="42" y="54"/>
                  </a:lnTo>
                  <a:lnTo>
                    <a:pt x="42" y="50"/>
                  </a:lnTo>
                  <a:lnTo>
                    <a:pt x="40" y="46"/>
                  </a:lnTo>
                  <a:lnTo>
                    <a:pt x="40" y="46"/>
                  </a:lnTo>
                  <a:lnTo>
                    <a:pt x="36" y="46"/>
                  </a:lnTo>
                  <a:lnTo>
                    <a:pt x="32" y="44"/>
                  </a:lnTo>
                  <a:lnTo>
                    <a:pt x="32" y="44"/>
                  </a:lnTo>
                  <a:lnTo>
                    <a:pt x="28" y="42"/>
                  </a:lnTo>
                  <a:lnTo>
                    <a:pt x="26" y="40"/>
                  </a:lnTo>
                  <a:lnTo>
                    <a:pt x="26" y="40"/>
                  </a:lnTo>
                  <a:lnTo>
                    <a:pt x="22" y="32"/>
                  </a:lnTo>
                  <a:lnTo>
                    <a:pt x="22" y="26"/>
                  </a:lnTo>
                  <a:lnTo>
                    <a:pt x="20" y="20"/>
                  </a:lnTo>
                  <a:lnTo>
                    <a:pt x="18" y="12"/>
                  </a:lnTo>
                  <a:lnTo>
                    <a:pt x="18" y="12"/>
                  </a:lnTo>
                  <a:lnTo>
                    <a:pt x="16" y="8"/>
                  </a:lnTo>
                  <a:lnTo>
                    <a:pt x="16" y="8"/>
                  </a:lnTo>
                  <a:lnTo>
                    <a:pt x="12" y="4"/>
                  </a:lnTo>
                  <a:lnTo>
                    <a:pt x="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50" name="Freeform 148"/>
            <p:cNvSpPr>
              <a:spLocks/>
            </p:cNvSpPr>
            <p:nvPr/>
          </p:nvSpPr>
          <p:spPr bwMode="auto">
            <a:xfrm>
              <a:off x="2974" y="3232"/>
              <a:ext cx="124" cy="138"/>
            </a:xfrm>
            <a:custGeom>
              <a:avLst/>
              <a:gdLst>
                <a:gd name="T0" fmla="*/ 102 w 124"/>
                <a:gd name="T1" fmla="*/ 0 h 138"/>
                <a:gd name="T2" fmla="*/ 100 w 124"/>
                <a:gd name="T3" fmla="*/ 0 h 138"/>
                <a:gd name="T4" fmla="*/ 92 w 124"/>
                <a:gd name="T5" fmla="*/ 4 h 138"/>
                <a:gd name="T6" fmla="*/ 88 w 124"/>
                <a:gd name="T7" fmla="*/ 12 h 138"/>
                <a:gd name="T8" fmla="*/ 66 w 124"/>
                <a:gd name="T9" fmla="*/ 48 h 138"/>
                <a:gd name="T10" fmla="*/ 58 w 124"/>
                <a:gd name="T11" fmla="*/ 54 h 138"/>
                <a:gd name="T12" fmla="*/ 50 w 124"/>
                <a:gd name="T13" fmla="*/ 58 h 138"/>
                <a:gd name="T14" fmla="*/ 34 w 124"/>
                <a:gd name="T15" fmla="*/ 74 h 138"/>
                <a:gd name="T16" fmla="*/ 26 w 124"/>
                <a:gd name="T17" fmla="*/ 80 h 138"/>
                <a:gd name="T18" fmla="*/ 10 w 124"/>
                <a:gd name="T19" fmla="*/ 92 h 138"/>
                <a:gd name="T20" fmla="*/ 4 w 124"/>
                <a:gd name="T21" fmla="*/ 98 h 138"/>
                <a:gd name="T22" fmla="*/ 0 w 124"/>
                <a:gd name="T23" fmla="*/ 110 h 138"/>
                <a:gd name="T24" fmla="*/ 8 w 124"/>
                <a:gd name="T25" fmla="*/ 114 h 138"/>
                <a:gd name="T26" fmla="*/ 24 w 124"/>
                <a:gd name="T27" fmla="*/ 118 h 138"/>
                <a:gd name="T28" fmla="*/ 28 w 124"/>
                <a:gd name="T29" fmla="*/ 122 h 138"/>
                <a:gd name="T30" fmla="*/ 28 w 124"/>
                <a:gd name="T31" fmla="*/ 130 h 138"/>
                <a:gd name="T32" fmla="*/ 32 w 124"/>
                <a:gd name="T33" fmla="*/ 136 h 138"/>
                <a:gd name="T34" fmla="*/ 36 w 124"/>
                <a:gd name="T35" fmla="*/ 138 h 138"/>
                <a:gd name="T36" fmla="*/ 40 w 124"/>
                <a:gd name="T37" fmla="*/ 136 h 138"/>
                <a:gd name="T38" fmla="*/ 44 w 124"/>
                <a:gd name="T39" fmla="*/ 132 h 138"/>
                <a:gd name="T40" fmla="*/ 54 w 124"/>
                <a:gd name="T41" fmla="*/ 126 h 138"/>
                <a:gd name="T42" fmla="*/ 64 w 124"/>
                <a:gd name="T43" fmla="*/ 120 h 138"/>
                <a:gd name="T44" fmla="*/ 66 w 124"/>
                <a:gd name="T45" fmla="*/ 116 h 138"/>
                <a:gd name="T46" fmla="*/ 70 w 124"/>
                <a:gd name="T47" fmla="*/ 102 h 138"/>
                <a:gd name="T48" fmla="*/ 72 w 124"/>
                <a:gd name="T49" fmla="*/ 94 h 138"/>
                <a:gd name="T50" fmla="*/ 76 w 124"/>
                <a:gd name="T51" fmla="*/ 84 h 138"/>
                <a:gd name="T52" fmla="*/ 84 w 124"/>
                <a:gd name="T53" fmla="*/ 78 h 138"/>
                <a:gd name="T54" fmla="*/ 94 w 124"/>
                <a:gd name="T55" fmla="*/ 76 h 138"/>
                <a:gd name="T56" fmla="*/ 98 w 124"/>
                <a:gd name="T57" fmla="*/ 72 h 138"/>
                <a:gd name="T58" fmla="*/ 98 w 124"/>
                <a:gd name="T59" fmla="*/ 64 h 138"/>
                <a:gd name="T60" fmla="*/ 100 w 124"/>
                <a:gd name="T61" fmla="*/ 58 h 138"/>
                <a:gd name="T62" fmla="*/ 108 w 124"/>
                <a:gd name="T63" fmla="*/ 50 h 138"/>
                <a:gd name="T64" fmla="*/ 118 w 124"/>
                <a:gd name="T65" fmla="*/ 44 h 138"/>
                <a:gd name="T66" fmla="*/ 122 w 124"/>
                <a:gd name="T67" fmla="*/ 34 h 138"/>
                <a:gd name="T68" fmla="*/ 124 w 124"/>
                <a:gd name="T69" fmla="*/ 22 h 138"/>
                <a:gd name="T70" fmla="*/ 120 w 124"/>
                <a:gd name="T71" fmla="*/ 18 h 138"/>
                <a:gd name="T72" fmla="*/ 112 w 124"/>
                <a:gd name="T73" fmla="*/ 18 h 138"/>
                <a:gd name="T74" fmla="*/ 108 w 124"/>
                <a:gd name="T75" fmla="*/ 16 h 138"/>
                <a:gd name="T76" fmla="*/ 108 w 124"/>
                <a:gd name="T77" fmla="*/ 6 h 138"/>
                <a:gd name="T78" fmla="*/ 106 w 124"/>
                <a:gd name="T79"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4" h="138">
                  <a:moveTo>
                    <a:pt x="102" y="0"/>
                  </a:moveTo>
                  <a:lnTo>
                    <a:pt x="102" y="0"/>
                  </a:lnTo>
                  <a:lnTo>
                    <a:pt x="100" y="0"/>
                  </a:lnTo>
                  <a:lnTo>
                    <a:pt x="100" y="0"/>
                  </a:lnTo>
                  <a:lnTo>
                    <a:pt x="96" y="2"/>
                  </a:lnTo>
                  <a:lnTo>
                    <a:pt x="92" y="4"/>
                  </a:lnTo>
                  <a:lnTo>
                    <a:pt x="88" y="12"/>
                  </a:lnTo>
                  <a:lnTo>
                    <a:pt x="88" y="12"/>
                  </a:lnTo>
                  <a:lnTo>
                    <a:pt x="80" y="30"/>
                  </a:lnTo>
                  <a:lnTo>
                    <a:pt x="66" y="48"/>
                  </a:lnTo>
                  <a:lnTo>
                    <a:pt x="66" y="48"/>
                  </a:lnTo>
                  <a:lnTo>
                    <a:pt x="58" y="54"/>
                  </a:lnTo>
                  <a:lnTo>
                    <a:pt x="50" y="58"/>
                  </a:lnTo>
                  <a:lnTo>
                    <a:pt x="50" y="58"/>
                  </a:lnTo>
                  <a:lnTo>
                    <a:pt x="42" y="66"/>
                  </a:lnTo>
                  <a:lnTo>
                    <a:pt x="34" y="74"/>
                  </a:lnTo>
                  <a:lnTo>
                    <a:pt x="34" y="74"/>
                  </a:lnTo>
                  <a:lnTo>
                    <a:pt x="26" y="80"/>
                  </a:lnTo>
                  <a:lnTo>
                    <a:pt x="18" y="86"/>
                  </a:lnTo>
                  <a:lnTo>
                    <a:pt x="10" y="92"/>
                  </a:lnTo>
                  <a:lnTo>
                    <a:pt x="4" y="98"/>
                  </a:lnTo>
                  <a:lnTo>
                    <a:pt x="4" y="98"/>
                  </a:lnTo>
                  <a:lnTo>
                    <a:pt x="0" y="104"/>
                  </a:lnTo>
                  <a:lnTo>
                    <a:pt x="0" y="110"/>
                  </a:lnTo>
                  <a:lnTo>
                    <a:pt x="4" y="112"/>
                  </a:lnTo>
                  <a:lnTo>
                    <a:pt x="8" y="114"/>
                  </a:lnTo>
                  <a:lnTo>
                    <a:pt x="20" y="116"/>
                  </a:lnTo>
                  <a:lnTo>
                    <a:pt x="24" y="118"/>
                  </a:lnTo>
                  <a:lnTo>
                    <a:pt x="28" y="122"/>
                  </a:lnTo>
                  <a:lnTo>
                    <a:pt x="28" y="122"/>
                  </a:lnTo>
                  <a:lnTo>
                    <a:pt x="28" y="126"/>
                  </a:lnTo>
                  <a:lnTo>
                    <a:pt x="28" y="130"/>
                  </a:lnTo>
                  <a:lnTo>
                    <a:pt x="30" y="134"/>
                  </a:lnTo>
                  <a:lnTo>
                    <a:pt x="32" y="136"/>
                  </a:lnTo>
                  <a:lnTo>
                    <a:pt x="32" y="136"/>
                  </a:lnTo>
                  <a:lnTo>
                    <a:pt x="36" y="138"/>
                  </a:lnTo>
                  <a:lnTo>
                    <a:pt x="36" y="138"/>
                  </a:lnTo>
                  <a:lnTo>
                    <a:pt x="40" y="136"/>
                  </a:lnTo>
                  <a:lnTo>
                    <a:pt x="44" y="132"/>
                  </a:lnTo>
                  <a:lnTo>
                    <a:pt x="44" y="132"/>
                  </a:lnTo>
                  <a:lnTo>
                    <a:pt x="50" y="128"/>
                  </a:lnTo>
                  <a:lnTo>
                    <a:pt x="54" y="126"/>
                  </a:lnTo>
                  <a:lnTo>
                    <a:pt x="60" y="124"/>
                  </a:lnTo>
                  <a:lnTo>
                    <a:pt x="64" y="120"/>
                  </a:lnTo>
                  <a:lnTo>
                    <a:pt x="64" y="120"/>
                  </a:lnTo>
                  <a:lnTo>
                    <a:pt x="66" y="116"/>
                  </a:lnTo>
                  <a:lnTo>
                    <a:pt x="68" y="112"/>
                  </a:lnTo>
                  <a:lnTo>
                    <a:pt x="70" y="102"/>
                  </a:lnTo>
                  <a:lnTo>
                    <a:pt x="70" y="102"/>
                  </a:lnTo>
                  <a:lnTo>
                    <a:pt x="72" y="94"/>
                  </a:lnTo>
                  <a:lnTo>
                    <a:pt x="76" y="84"/>
                  </a:lnTo>
                  <a:lnTo>
                    <a:pt x="76" y="84"/>
                  </a:lnTo>
                  <a:lnTo>
                    <a:pt x="80" y="80"/>
                  </a:lnTo>
                  <a:lnTo>
                    <a:pt x="84" y="78"/>
                  </a:lnTo>
                  <a:lnTo>
                    <a:pt x="90" y="78"/>
                  </a:lnTo>
                  <a:lnTo>
                    <a:pt x="94" y="76"/>
                  </a:lnTo>
                  <a:lnTo>
                    <a:pt x="94" y="76"/>
                  </a:lnTo>
                  <a:lnTo>
                    <a:pt x="98" y="72"/>
                  </a:lnTo>
                  <a:lnTo>
                    <a:pt x="98" y="68"/>
                  </a:lnTo>
                  <a:lnTo>
                    <a:pt x="98" y="64"/>
                  </a:lnTo>
                  <a:lnTo>
                    <a:pt x="100" y="58"/>
                  </a:lnTo>
                  <a:lnTo>
                    <a:pt x="100" y="58"/>
                  </a:lnTo>
                  <a:lnTo>
                    <a:pt x="104" y="54"/>
                  </a:lnTo>
                  <a:lnTo>
                    <a:pt x="108" y="50"/>
                  </a:lnTo>
                  <a:lnTo>
                    <a:pt x="114" y="48"/>
                  </a:lnTo>
                  <a:lnTo>
                    <a:pt x="118" y="44"/>
                  </a:lnTo>
                  <a:lnTo>
                    <a:pt x="118" y="44"/>
                  </a:lnTo>
                  <a:lnTo>
                    <a:pt x="122" y="34"/>
                  </a:lnTo>
                  <a:lnTo>
                    <a:pt x="124" y="28"/>
                  </a:lnTo>
                  <a:lnTo>
                    <a:pt x="124" y="22"/>
                  </a:lnTo>
                  <a:lnTo>
                    <a:pt x="124" y="22"/>
                  </a:lnTo>
                  <a:lnTo>
                    <a:pt x="120" y="18"/>
                  </a:lnTo>
                  <a:lnTo>
                    <a:pt x="116" y="18"/>
                  </a:lnTo>
                  <a:lnTo>
                    <a:pt x="112" y="18"/>
                  </a:lnTo>
                  <a:lnTo>
                    <a:pt x="108" y="16"/>
                  </a:lnTo>
                  <a:lnTo>
                    <a:pt x="108" y="16"/>
                  </a:lnTo>
                  <a:lnTo>
                    <a:pt x="108" y="10"/>
                  </a:lnTo>
                  <a:lnTo>
                    <a:pt x="108" y="6"/>
                  </a:lnTo>
                  <a:lnTo>
                    <a:pt x="108" y="2"/>
                  </a:lnTo>
                  <a:lnTo>
                    <a:pt x="106" y="0"/>
                  </a:lnTo>
                  <a:lnTo>
                    <a:pt x="102"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51" name="Freeform 149"/>
            <p:cNvSpPr>
              <a:spLocks/>
            </p:cNvSpPr>
            <p:nvPr/>
          </p:nvSpPr>
          <p:spPr bwMode="auto">
            <a:xfrm>
              <a:off x="2974" y="3232"/>
              <a:ext cx="124" cy="138"/>
            </a:xfrm>
            <a:custGeom>
              <a:avLst/>
              <a:gdLst>
                <a:gd name="T0" fmla="*/ 102 w 124"/>
                <a:gd name="T1" fmla="*/ 0 h 138"/>
                <a:gd name="T2" fmla="*/ 100 w 124"/>
                <a:gd name="T3" fmla="*/ 0 h 138"/>
                <a:gd name="T4" fmla="*/ 92 w 124"/>
                <a:gd name="T5" fmla="*/ 4 h 138"/>
                <a:gd name="T6" fmla="*/ 88 w 124"/>
                <a:gd name="T7" fmla="*/ 12 h 138"/>
                <a:gd name="T8" fmla="*/ 66 w 124"/>
                <a:gd name="T9" fmla="*/ 48 h 138"/>
                <a:gd name="T10" fmla="*/ 58 w 124"/>
                <a:gd name="T11" fmla="*/ 54 h 138"/>
                <a:gd name="T12" fmla="*/ 50 w 124"/>
                <a:gd name="T13" fmla="*/ 58 h 138"/>
                <a:gd name="T14" fmla="*/ 34 w 124"/>
                <a:gd name="T15" fmla="*/ 74 h 138"/>
                <a:gd name="T16" fmla="*/ 26 w 124"/>
                <a:gd name="T17" fmla="*/ 80 h 138"/>
                <a:gd name="T18" fmla="*/ 10 w 124"/>
                <a:gd name="T19" fmla="*/ 92 h 138"/>
                <a:gd name="T20" fmla="*/ 4 w 124"/>
                <a:gd name="T21" fmla="*/ 98 h 138"/>
                <a:gd name="T22" fmla="*/ 0 w 124"/>
                <a:gd name="T23" fmla="*/ 110 h 138"/>
                <a:gd name="T24" fmla="*/ 8 w 124"/>
                <a:gd name="T25" fmla="*/ 114 h 138"/>
                <a:gd name="T26" fmla="*/ 24 w 124"/>
                <a:gd name="T27" fmla="*/ 118 h 138"/>
                <a:gd name="T28" fmla="*/ 28 w 124"/>
                <a:gd name="T29" fmla="*/ 122 h 138"/>
                <a:gd name="T30" fmla="*/ 28 w 124"/>
                <a:gd name="T31" fmla="*/ 130 h 138"/>
                <a:gd name="T32" fmla="*/ 32 w 124"/>
                <a:gd name="T33" fmla="*/ 136 h 138"/>
                <a:gd name="T34" fmla="*/ 36 w 124"/>
                <a:gd name="T35" fmla="*/ 138 h 138"/>
                <a:gd name="T36" fmla="*/ 40 w 124"/>
                <a:gd name="T37" fmla="*/ 136 h 138"/>
                <a:gd name="T38" fmla="*/ 44 w 124"/>
                <a:gd name="T39" fmla="*/ 132 h 138"/>
                <a:gd name="T40" fmla="*/ 54 w 124"/>
                <a:gd name="T41" fmla="*/ 126 h 138"/>
                <a:gd name="T42" fmla="*/ 64 w 124"/>
                <a:gd name="T43" fmla="*/ 120 h 138"/>
                <a:gd name="T44" fmla="*/ 66 w 124"/>
                <a:gd name="T45" fmla="*/ 116 h 138"/>
                <a:gd name="T46" fmla="*/ 70 w 124"/>
                <a:gd name="T47" fmla="*/ 102 h 138"/>
                <a:gd name="T48" fmla="*/ 72 w 124"/>
                <a:gd name="T49" fmla="*/ 94 h 138"/>
                <a:gd name="T50" fmla="*/ 76 w 124"/>
                <a:gd name="T51" fmla="*/ 84 h 138"/>
                <a:gd name="T52" fmla="*/ 84 w 124"/>
                <a:gd name="T53" fmla="*/ 78 h 138"/>
                <a:gd name="T54" fmla="*/ 94 w 124"/>
                <a:gd name="T55" fmla="*/ 76 h 138"/>
                <a:gd name="T56" fmla="*/ 98 w 124"/>
                <a:gd name="T57" fmla="*/ 72 h 138"/>
                <a:gd name="T58" fmla="*/ 98 w 124"/>
                <a:gd name="T59" fmla="*/ 64 h 138"/>
                <a:gd name="T60" fmla="*/ 100 w 124"/>
                <a:gd name="T61" fmla="*/ 58 h 138"/>
                <a:gd name="T62" fmla="*/ 108 w 124"/>
                <a:gd name="T63" fmla="*/ 50 h 138"/>
                <a:gd name="T64" fmla="*/ 118 w 124"/>
                <a:gd name="T65" fmla="*/ 44 h 138"/>
                <a:gd name="T66" fmla="*/ 122 w 124"/>
                <a:gd name="T67" fmla="*/ 34 h 138"/>
                <a:gd name="T68" fmla="*/ 124 w 124"/>
                <a:gd name="T69" fmla="*/ 22 h 138"/>
                <a:gd name="T70" fmla="*/ 120 w 124"/>
                <a:gd name="T71" fmla="*/ 18 h 138"/>
                <a:gd name="T72" fmla="*/ 112 w 124"/>
                <a:gd name="T73" fmla="*/ 18 h 138"/>
                <a:gd name="T74" fmla="*/ 108 w 124"/>
                <a:gd name="T75" fmla="*/ 16 h 138"/>
                <a:gd name="T76" fmla="*/ 108 w 124"/>
                <a:gd name="T77" fmla="*/ 6 h 138"/>
                <a:gd name="T78" fmla="*/ 106 w 124"/>
                <a:gd name="T79"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4" h="138">
                  <a:moveTo>
                    <a:pt x="102" y="0"/>
                  </a:moveTo>
                  <a:lnTo>
                    <a:pt x="102" y="0"/>
                  </a:lnTo>
                  <a:lnTo>
                    <a:pt x="100" y="0"/>
                  </a:lnTo>
                  <a:lnTo>
                    <a:pt x="100" y="0"/>
                  </a:lnTo>
                  <a:lnTo>
                    <a:pt x="96" y="2"/>
                  </a:lnTo>
                  <a:lnTo>
                    <a:pt x="92" y="4"/>
                  </a:lnTo>
                  <a:lnTo>
                    <a:pt x="88" y="12"/>
                  </a:lnTo>
                  <a:lnTo>
                    <a:pt x="88" y="12"/>
                  </a:lnTo>
                  <a:lnTo>
                    <a:pt x="80" y="30"/>
                  </a:lnTo>
                  <a:lnTo>
                    <a:pt x="66" y="48"/>
                  </a:lnTo>
                  <a:lnTo>
                    <a:pt x="66" y="48"/>
                  </a:lnTo>
                  <a:lnTo>
                    <a:pt x="58" y="54"/>
                  </a:lnTo>
                  <a:lnTo>
                    <a:pt x="50" y="58"/>
                  </a:lnTo>
                  <a:lnTo>
                    <a:pt x="50" y="58"/>
                  </a:lnTo>
                  <a:lnTo>
                    <a:pt x="42" y="66"/>
                  </a:lnTo>
                  <a:lnTo>
                    <a:pt x="34" y="74"/>
                  </a:lnTo>
                  <a:lnTo>
                    <a:pt x="34" y="74"/>
                  </a:lnTo>
                  <a:lnTo>
                    <a:pt x="26" y="80"/>
                  </a:lnTo>
                  <a:lnTo>
                    <a:pt x="18" y="86"/>
                  </a:lnTo>
                  <a:lnTo>
                    <a:pt x="10" y="92"/>
                  </a:lnTo>
                  <a:lnTo>
                    <a:pt x="4" y="98"/>
                  </a:lnTo>
                  <a:lnTo>
                    <a:pt x="4" y="98"/>
                  </a:lnTo>
                  <a:lnTo>
                    <a:pt x="0" y="104"/>
                  </a:lnTo>
                  <a:lnTo>
                    <a:pt x="0" y="110"/>
                  </a:lnTo>
                  <a:lnTo>
                    <a:pt x="4" y="112"/>
                  </a:lnTo>
                  <a:lnTo>
                    <a:pt x="8" y="114"/>
                  </a:lnTo>
                  <a:lnTo>
                    <a:pt x="20" y="116"/>
                  </a:lnTo>
                  <a:lnTo>
                    <a:pt x="24" y="118"/>
                  </a:lnTo>
                  <a:lnTo>
                    <a:pt x="28" y="122"/>
                  </a:lnTo>
                  <a:lnTo>
                    <a:pt x="28" y="122"/>
                  </a:lnTo>
                  <a:lnTo>
                    <a:pt x="28" y="126"/>
                  </a:lnTo>
                  <a:lnTo>
                    <a:pt x="28" y="130"/>
                  </a:lnTo>
                  <a:lnTo>
                    <a:pt x="30" y="134"/>
                  </a:lnTo>
                  <a:lnTo>
                    <a:pt x="32" y="136"/>
                  </a:lnTo>
                  <a:lnTo>
                    <a:pt x="32" y="136"/>
                  </a:lnTo>
                  <a:lnTo>
                    <a:pt x="36" y="138"/>
                  </a:lnTo>
                  <a:lnTo>
                    <a:pt x="36" y="138"/>
                  </a:lnTo>
                  <a:lnTo>
                    <a:pt x="40" y="136"/>
                  </a:lnTo>
                  <a:lnTo>
                    <a:pt x="44" y="132"/>
                  </a:lnTo>
                  <a:lnTo>
                    <a:pt x="44" y="132"/>
                  </a:lnTo>
                  <a:lnTo>
                    <a:pt x="50" y="128"/>
                  </a:lnTo>
                  <a:lnTo>
                    <a:pt x="54" y="126"/>
                  </a:lnTo>
                  <a:lnTo>
                    <a:pt x="60" y="124"/>
                  </a:lnTo>
                  <a:lnTo>
                    <a:pt x="64" y="120"/>
                  </a:lnTo>
                  <a:lnTo>
                    <a:pt x="64" y="120"/>
                  </a:lnTo>
                  <a:lnTo>
                    <a:pt x="66" y="116"/>
                  </a:lnTo>
                  <a:lnTo>
                    <a:pt x="68" y="112"/>
                  </a:lnTo>
                  <a:lnTo>
                    <a:pt x="70" y="102"/>
                  </a:lnTo>
                  <a:lnTo>
                    <a:pt x="70" y="102"/>
                  </a:lnTo>
                  <a:lnTo>
                    <a:pt x="72" y="94"/>
                  </a:lnTo>
                  <a:lnTo>
                    <a:pt x="76" y="84"/>
                  </a:lnTo>
                  <a:lnTo>
                    <a:pt x="76" y="84"/>
                  </a:lnTo>
                  <a:lnTo>
                    <a:pt x="80" y="80"/>
                  </a:lnTo>
                  <a:lnTo>
                    <a:pt x="84" y="78"/>
                  </a:lnTo>
                  <a:lnTo>
                    <a:pt x="90" y="78"/>
                  </a:lnTo>
                  <a:lnTo>
                    <a:pt x="94" y="76"/>
                  </a:lnTo>
                  <a:lnTo>
                    <a:pt x="94" y="76"/>
                  </a:lnTo>
                  <a:lnTo>
                    <a:pt x="98" y="72"/>
                  </a:lnTo>
                  <a:lnTo>
                    <a:pt x="98" y="68"/>
                  </a:lnTo>
                  <a:lnTo>
                    <a:pt x="98" y="64"/>
                  </a:lnTo>
                  <a:lnTo>
                    <a:pt x="100" y="58"/>
                  </a:lnTo>
                  <a:lnTo>
                    <a:pt x="100" y="58"/>
                  </a:lnTo>
                  <a:lnTo>
                    <a:pt x="104" y="54"/>
                  </a:lnTo>
                  <a:lnTo>
                    <a:pt x="108" y="50"/>
                  </a:lnTo>
                  <a:lnTo>
                    <a:pt x="114" y="48"/>
                  </a:lnTo>
                  <a:lnTo>
                    <a:pt x="118" y="44"/>
                  </a:lnTo>
                  <a:lnTo>
                    <a:pt x="118" y="44"/>
                  </a:lnTo>
                  <a:lnTo>
                    <a:pt x="122" y="34"/>
                  </a:lnTo>
                  <a:lnTo>
                    <a:pt x="124" y="28"/>
                  </a:lnTo>
                  <a:lnTo>
                    <a:pt x="124" y="22"/>
                  </a:lnTo>
                  <a:lnTo>
                    <a:pt x="124" y="22"/>
                  </a:lnTo>
                  <a:lnTo>
                    <a:pt x="120" y="18"/>
                  </a:lnTo>
                  <a:lnTo>
                    <a:pt x="116" y="18"/>
                  </a:lnTo>
                  <a:lnTo>
                    <a:pt x="112" y="18"/>
                  </a:lnTo>
                  <a:lnTo>
                    <a:pt x="108" y="16"/>
                  </a:lnTo>
                  <a:lnTo>
                    <a:pt x="108" y="16"/>
                  </a:lnTo>
                  <a:lnTo>
                    <a:pt x="108" y="10"/>
                  </a:lnTo>
                  <a:lnTo>
                    <a:pt x="108" y="6"/>
                  </a:lnTo>
                  <a:lnTo>
                    <a:pt x="108" y="2"/>
                  </a:lnTo>
                  <a:lnTo>
                    <a:pt x="106" y="0"/>
                  </a:lnTo>
                  <a:lnTo>
                    <a:pt x="10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52" name="Freeform 150"/>
            <p:cNvSpPr>
              <a:spLocks/>
            </p:cNvSpPr>
            <p:nvPr/>
          </p:nvSpPr>
          <p:spPr bwMode="auto">
            <a:xfrm>
              <a:off x="1748" y="992"/>
              <a:ext cx="52" cy="20"/>
            </a:xfrm>
            <a:custGeom>
              <a:avLst/>
              <a:gdLst>
                <a:gd name="T0" fmla="*/ 24 w 52"/>
                <a:gd name="T1" fmla="*/ 0 h 20"/>
                <a:gd name="T2" fmla="*/ 24 w 52"/>
                <a:gd name="T3" fmla="*/ 0 h 20"/>
                <a:gd name="T4" fmla="*/ 22 w 52"/>
                <a:gd name="T5" fmla="*/ 0 h 20"/>
                <a:gd name="T6" fmla="*/ 22 w 52"/>
                <a:gd name="T7" fmla="*/ 0 h 20"/>
                <a:gd name="T8" fmla="*/ 10 w 52"/>
                <a:gd name="T9" fmla="*/ 4 h 20"/>
                <a:gd name="T10" fmla="*/ 2 w 52"/>
                <a:gd name="T11" fmla="*/ 10 h 20"/>
                <a:gd name="T12" fmla="*/ 0 w 52"/>
                <a:gd name="T13" fmla="*/ 12 h 20"/>
                <a:gd name="T14" fmla="*/ 0 w 52"/>
                <a:gd name="T15" fmla="*/ 16 h 20"/>
                <a:gd name="T16" fmla="*/ 2 w 52"/>
                <a:gd name="T17" fmla="*/ 18 h 20"/>
                <a:gd name="T18" fmla="*/ 8 w 52"/>
                <a:gd name="T19" fmla="*/ 20 h 20"/>
                <a:gd name="T20" fmla="*/ 8 w 52"/>
                <a:gd name="T21" fmla="*/ 20 h 20"/>
                <a:gd name="T22" fmla="*/ 26 w 52"/>
                <a:gd name="T23" fmla="*/ 20 h 20"/>
                <a:gd name="T24" fmla="*/ 26 w 52"/>
                <a:gd name="T25" fmla="*/ 20 h 20"/>
                <a:gd name="T26" fmla="*/ 36 w 52"/>
                <a:gd name="T27" fmla="*/ 20 h 20"/>
                <a:gd name="T28" fmla="*/ 46 w 52"/>
                <a:gd name="T29" fmla="*/ 20 h 20"/>
                <a:gd name="T30" fmla="*/ 52 w 52"/>
                <a:gd name="T31" fmla="*/ 18 h 20"/>
                <a:gd name="T32" fmla="*/ 52 w 52"/>
                <a:gd name="T33" fmla="*/ 16 h 20"/>
                <a:gd name="T34" fmla="*/ 52 w 52"/>
                <a:gd name="T35" fmla="*/ 12 h 20"/>
                <a:gd name="T36" fmla="*/ 52 w 52"/>
                <a:gd name="T37" fmla="*/ 12 h 20"/>
                <a:gd name="T38" fmla="*/ 50 w 52"/>
                <a:gd name="T39" fmla="*/ 10 h 20"/>
                <a:gd name="T40" fmla="*/ 46 w 52"/>
                <a:gd name="T41" fmla="*/ 10 h 20"/>
                <a:gd name="T42" fmla="*/ 46 w 52"/>
                <a:gd name="T43" fmla="*/ 10 h 20"/>
                <a:gd name="T44" fmla="*/ 44 w 52"/>
                <a:gd name="T45" fmla="*/ 10 h 20"/>
                <a:gd name="T46" fmla="*/ 44 w 52"/>
                <a:gd name="T47" fmla="*/ 10 h 20"/>
                <a:gd name="T48" fmla="*/ 42 w 52"/>
                <a:gd name="T49" fmla="*/ 10 h 20"/>
                <a:gd name="T50" fmla="*/ 42 w 52"/>
                <a:gd name="T51" fmla="*/ 10 h 20"/>
                <a:gd name="T52" fmla="*/ 38 w 52"/>
                <a:gd name="T53" fmla="*/ 10 h 20"/>
                <a:gd name="T54" fmla="*/ 38 w 52"/>
                <a:gd name="T55" fmla="*/ 10 h 20"/>
                <a:gd name="T56" fmla="*/ 34 w 52"/>
                <a:gd name="T57" fmla="*/ 6 h 20"/>
                <a:gd name="T58" fmla="*/ 32 w 52"/>
                <a:gd name="T59" fmla="*/ 2 h 20"/>
                <a:gd name="T60" fmla="*/ 28 w 52"/>
                <a:gd name="T61" fmla="*/ 0 h 20"/>
                <a:gd name="T62" fmla="*/ 28 w 52"/>
                <a:gd name="T63" fmla="*/ 0 h 20"/>
                <a:gd name="T64" fmla="*/ 24 w 52"/>
                <a:gd name="T65"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2" h="20">
                  <a:moveTo>
                    <a:pt x="24" y="0"/>
                  </a:moveTo>
                  <a:lnTo>
                    <a:pt x="24" y="0"/>
                  </a:lnTo>
                  <a:lnTo>
                    <a:pt x="22" y="0"/>
                  </a:lnTo>
                  <a:lnTo>
                    <a:pt x="22" y="0"/>
                  </a:lnTo>
                  <a:lnTo>
                    <a:pt x="10" y="4"/>
                  </a:lnTo>
                  <a:lnTo>
                    <a:pt x="2" y="10"/>
                  </a:lnTo>
                  <a:lnTo>
                    <a:pt x="0" y="12"/>
                  </a:lnTo>
                  <a:lnTo>
                    <a:pt x="0" y="16"/>
                  </a:lnTo>
                  <a:lnTo>
                    <a:pt x="2" y="18"/>
                  </a:lnTo>
                  <a:lnTo>
                    <a:pt x="8" y="20"/>
                  </a:lnTo>
                  <a:lnTo>
                    <a:pt x="8" y="20"/>
                  </a:lnTo>
                  <a:lnTo>
                    <a:pt x="26" y="20"/>
                  </a:lnTo>
                  <a:lnTo>
                    <a:pt x="26" y="20"/>
                  </a:lnTo>
                  <a:lnTo>
                    <a:pt x="36" y="20"/>
                  </a:lnTo>
                  <a:lnTo>
                    <a:pt x="46" y="20"/>
                  </a:lnTo>
                  <a:lnTo>
                    <a:pt x="52" y="18"/>
                  </a:lnTo>
                  <a:lnTo>
                    <a:pt x="52" y="16"/>
                  </a:lnTo>
                  <a:lnTo>
                    <a:pt x="52" y="12"/>
                  </a:lnTo>
                  <a:lnTo>
                    <a:pt x="52" y="12"/>
                  </a:lnTo>
                  <a:lnTo>
                    <a:pt x="50" y="10"/>
                  </a:lnTo>
                  <a:lnTo>
                    <a:pt x="46" y="10"/>
                  </a:lnTo>
                  <a:lnTo>
                    <a:pt x="46" y="10"/>
                  </a:lnTo>
                  <a:lnTo>
                    <a:pt x="44" y="10"/>
                  </a:lnTo>
                  <a:lnTo>
                    <a:pt x="44" y="10"/>
                  </a:lnTo>
                  <a:lnTo>
                    <a:pt x="42" y="10"/>
                  </a:lnTo>
                  <a:lnTo>
                    <a:pt x="42" y="10"/>
                  </a:lnTo>
                  <a:lnTo>
                    <a:pt x="38" y="10"/>
                  </a:lnTo>
                  <a:lnTo>
                    <a:pt x="38" y="10"/>
                  </a:lnTo>
                  <a:lnTo>
                    <a:pt x="34" y="6"/>
                  </a:lnTo>
                  <a:lnTo>
                    <a:pt x="32" y="2"/>
                  </a:lnTo>
                  <a:lnTo>
                    <a:pt x="28" y="0"/>
                  </a:lnTo>
                  <a:lnTo>
                    <a:pt x="28" y="0"/>
                  </a:lnTo>
                  <a:lnTo>
                    <a:pt x="24"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53" name="Freeform 151"/>
            <p:cNvSpPr>
              <a:spLocks/>
            </p:cNvSpPr>
            <p:nvPr/>
          </p:nvSpPr>
          <p:spPr bwMode="auto">
            <a:xfrm>
              <a:off x="1748" y="992"/>
              <a:ext cx="52" cy="20"/>
            </a:xfrm>
            <a:custGeom>
              <a:avLst/>
              <a:gdLst>
                <a:gd name="T0" fmla="*/ 24 w 52"/>
                <a:gd name="T1" fmla="*/ 0 h 20"/>
                <a:gd name="T2" fmla="*/ 24 w 52"/>
                <a:gd name="T3" fmla="*/ 0 h 20"/>
                <a:gd name="T4" fmla="*/ 22 w 52"/>
                <a:gd name="T5" fmla="*/ 0 h 20"/>
                <a:gd name="T6" fmla="*/ 22 w 52"/>
                <a:gd name="T7" fmla="*/ 0 h 20"/>
                <a:gd name="T8" fmla="*/ 10 w 52"/>
                <a:gd name="T9" fmla="*/ 4 h 20"/>
                <a:gd name="T10" fmla="*/ 2 w 52"/>
                <a:gd name="T11" fmla="*/ 10 h 20"/>
                <a:gd name="T12" fmla="*/ 0 w 52"/>
                <a:gd name="T13" fmla="*/ 12 h 20"/>
                <a:gd name="T14" fmla="*/ 0 w 52"/>
                <a:gd name="T15" fmla="*/ 16 h 20"/>
                <a:gd name="T16" fmla="*/ 2 w 52"/>
                <a:gd name="T17" fmla="*/ 18 h 20"/>
                <a:gd name="T18" fmla="*/ 8 w 52"/>
                <a:gd name="T19" fmla="*/ 20 h 20"/>
                <a:gd name="T20" fmla="*/ 8 w 52"/>
                <a:gd name="T21" fmla="*/ 20 h 20"/>
                <a:gd name="T22" fmla="*/ 26 w 52"/>
                <a:gd name="T23" fmla="*/ 20 h 20"/>
                <a:gd name="T24" fmla="*/ 26 w 52"/>
                <a:gd name="T25" fmla="*/ 20 h 20"/>
                <a:gd name="T26" fmla="*/ 36 w 52"/>
                <a:gd name="T27" fmla="*/ 20 h 20"/>
                <a:gd name="T28" fmla="*/ 46 w 52"/>
                <a:gd name="T29" fmla="*/ 20 h 20"/>
                <a:gd name="T30" fmla="*/ 52 w 52"/>
                <a:gd name="T31" fmla="*/ 18 h 20"/>
                <a:gd name="T32" fmla="*/ 52 w 52"/>
                <a:gd name="T33" fmla="*/ 16 h 20"/>
                <a:gd name="T34" fmla="*/ 52 w 52"/>
                <a:gd name="T35" fmla="*/ 12 h 20"/>
                <a:gd name="T36" fmla="*/ 52 w 52"/>
                <a:gd name="T37" fmla="*/ 12 h 20"/>
                <a:gd name="T38" fmla="*/ 50 w 52"/>
                <a:gd name="T39" fmla="*/ 10 h 20"/>
                <a:gd name="T40" fmla="*/ 46 w 52"/>
                <a:gd name="T41" fmla="*/ 10 h 20"/>
                <a:gd name="T42" fmla="*/ 46 w 52"/>
                <a:gd name="T43" fmla="*/ 10 h 20"/>
                <a:gd name="T44" fmla="*/ 44 w 52"/>
                <a:gd name="T45" fmla="*/ 10 h 20"/>
                <a:gd name="T46" fmla="*/ 44 w 52"/>
                <a:gd name="T47" fmla="*/ 10 h 20"/>
                <a:gd name="T48" fmla="*/ 42 w 52"/>
                <a:gd name="T49" fmla="*/ 10 h 20"/>
                <a:gd name="T50" fmla="*/ 42 w 52"/>
                <a:gd name="T51" fmla="*/ 10 h 20"/>
                <a:gd name="T52" fmla="*/ 38 w 52"/>
                <a:gd name="T53" fmla="*/ 10 h 20"/>
                <a:gd name="T54" fmla="*/ 38 w 52"/>
                <a:gd name="T55" fmla="*/ 10 h 20"/>
                <a:gd name="T56" fmla="*/ 34 w 52"/>
                <a:gd name="T57" fmla="*/ 6 h 20"/>
                <a:gd name="T58" fmla="*/ 32 w 52"/>
                <a:gd name="T59" fmla="*/ 2 h 20"/>
                <a:gd name="T60" fmla="*/ 28 w 52"/>
                <a:gd name="T61" fmla="*/ 0 h 20"/>
                <a:gd name="T62" fmla="*/ 28 w 52"/>
                <a:gd name="T63" fmla="*/ 0 h 20"/>
                <a:gd name="T64" fmla="*/ 24 w 52"/>
                <a:gd name="T65"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2" h="20">
                  <a:moveTo>
                    <a:pt x="24" y="0"/>
                  </a:moveTo>
                  <a:lnTo>
                    <a:pt x="24" y="0"/>
                  </a:lnTo>
                  <a:lnTo>
                    <a:pt x="22" y="0"/>
                  </a:lnTo>
                  <a:lnTo>
                    <a:pt x="22" y="0"/>
                  </a:lnTo>
                  <a:lnTo>
                    <a:pt x="10" y="4"/>
                  </a:lnTo>
                  <a:lnTo>
                    <a:pt x="2" y="10"/>
                  </a:lnTo>
                  <a:lnTo>
                    <a:pt x="0" y="12"/>
                  </a:lnTo>
                  <a:lnTo>
                    <a:pt x="0" y="16"/>
                  </a:lnTo>
                  <a:lnTo>
                    <a:pt x="2" y="18"/>
                  </a:lnTo>
                  <a:lnTo>
                    <a:pt x="8" y="20"/>
                  </a:lnTo>
                  <a:lnTo>
                    <a:pt x="8" y="20"/>
                  </a:lnTo>
                  <a:lnTo>
                    <a:pt x="26" y="20"/>
                  </a:lnTo>
                  <a:lnTo>
                    <a:pt x="26" y="20"/>
                  </a:lnTo>
                  <a:lnTo>
                    <a:pt x="36" y="20"/>
                  </a:lnTo>
                  <a:lnTo>
                    <a:pt x="46" y="20"/>
                  </a:lnTo>
                  <a:lnTo>
                    <a:pt x="52" y="18"/>
                  </a:lnTo>
                  <a:lnTo>
                    <a:pt x="52" y="16"/>
                  </a:lnTo>
                  <a:lnTo>
                    <a:pt x="52" y="12"/>
                  </a:lnTo>
                  <a:lnTo>
                    <a:pt x="52" y="12"/>
                  </a:lnTo>
                  <a:lnTo>
                    <a:pt x="50" y="10"/>
                  </a:lnTo>
                  <a:lnTo>
                    <a:pt x="46" y="10"/>
                  </a:lnTo>
                  <a:lnTo>
                    <a:pt x="46" y="10"/>
                  </a:lnTo>
                  <a:lnTo>
                    <a:pt x="44" y="10"/>
                  </a:lnTo>
                  <a:lnTo>
                    <a:pt x="44" y="10"/>
                  </a:lnTo>
                  <a:lnTo>
                    <a:pt x="42" y="10"/>
                  </a:lnTo>
                  <a:lnTo>
                    <a:pt x="42" y="10"/>
                  </a:lnTo>
                  <a:lnTo>
                    <a:pt x="38" y="10"/>
                  </a:lnTo>
                  <a:lnTo>
                    <a:pt x="38" y="10"/>
                  </a:lnTo>
                  <a:lnTo>
                    <a:pt x="34" y="6"/>
                  </a:lnTo>
                  <a:lnTo>
                    <a:pt x="32" y="2"/>
                  </a:lnTo>
                  <a:lnTo>
                    <a:pt x="28" y="0"/>
                  </a:lnTo>
                  <a:lnTo>
                    <a:pt x="28" y="0"/>
                  </a:lnTo>
                  <a:lnTo>
                    <a:pt x="2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54" name="Freeform 152"/>
            <p:cNvSpPr>
              <a:spLocks/>
            </p:cNvSpPr>
            <p:nvPr/>
          </p:nvSpPr>
          <p:spPr bwMode="auto">
            <a:xfrm>
              <a:off x="1806" y="956"/>
              <a:ext cx="98" cy="44"/>
            </a:xfrm>
            <a:custGeom>
              <a:avLst/>
              <a:gdLst>
                <a:gd name="T0" fmla="*/ 90 w 98"/>
                <a:gd name="T1" fmla="*/ 0 h 44"/>
                <a:gd name="T2" fmla="*/ 90 w 98"/>
                <a:gd name="T3" fmla="*/ 0 h 44"/>
                <a:gd name="T4" fmla="*/ 78 w 98"/>
                <a:gd name="T5" fmla="*/ 4 h 44"/>
                <a:gd name="T6" fmla="*/ 68 w 98"/>
                <a:gd name="T7" fmla="*/ 8 h 44"/>
                <a:gd name="T8" fmla="*/ 68 w 98"/>
                <a:gd name="T9" fmla="*/ 8 h 44"/>
                <a:gd name="T10" fmla="*/ 64 w 98"/>
                <a:gd name="T11" fmla="*/ 14 h 44"/>
                <a:gd name="T12" fmla="*/ 60 w 98"/>
                <a:gd name="T13" fmla="*/ 16 h 44"/>
                <a:gd name="T14" fmla="*/ 56 w 98"/>
                <a:gd name="T15" fmla="*/ 16 h 44"/>
                <a:gd name="T16" fmla="*/ 56 w 98"/>
                <a:gd name="T17" fmla="*/ 16 h 44"/>
                <a:gd name="T18" fmla="*/ 48 w 98"/>
                <a:gd name="T19" fmla="*/ 16 h 44"/>
                <a:gd name="T20" fmla="*/ 48 w 98"/>
                <a:gd name="T21" fmla="*/ 16 h 44"/>
                <a:gd name="T22" fmla="*/ 46 w 98"/>
                <a:gd name="T23" fmla="*/ 16 h 44"/>
                <a:gd name="T24" fmla="*/ 46 w 98"/>
                <a:gd name="T25" fmla="*/ 16 h 44"/>
                <a:gd name="T26" fmla="*/ 44 w 98"/>
                <a:gd name="T27" fmla="*/ 16 h 44"/>
                <a:gd name="T28" fmla="*/ 44 w 98"/>
                <a:gd name="T29" fmla="*/ 16 h 44"/>
                <a:gd name="T30" fmla="*/ 32 w 98"/>
                <a:gd name="T31" fmla="*/ 18 h 44"/>
                <a:gd name="T32" fmla="*/ 32 w 98"/>
                <a:gd name="T33" fmla="*/ 18 h 44"/>
                <a:gd name="T34" fmla="*/ 26 w 98"/>
                <a:gd name="T35" fmla="*/ 20 h 44"/>
                <a:gd name="T36" fmla="*/ 18 w 98"/>
                <a:gd name="T37" fmla="*/ 24 h 44"/>
                <a:gd name="T38" fmla="*/ 18 w 98"/>
                <a:gd name="T39" fmla="*/ 24 h 44"/>
                <a:gd name="T40" fmla="*/ 10 w 98"/>
                <a:gd name="T41" fmla="*/ 28 h 44"/>
                <a:gd name="T42" fmla="*/ 4 w 98"/>
                <a:gd name="T43" fmla="*/ 32 h 44"/>
                <a:gd name="T44" fmla="*/ 2 w 98"/>
                <a:gd name="T45" fmla="*/ 34 h 44"/>
                <a:gd name="T46" fmla="*/ 0 w 98"/>
                <a:gd name="T47" fmla="*/ 36 h 44"/>
                <a:gd name="T48" fmla="*/ 2 w 98"/>
                <a:gd name="T49" fmla="*/ 40 h 44"/>
                <a:gd name="T50" fmla="*/ 8 w 98"/>
                <a:gd name="T51" fmla="*/ 42 h 44"/>
                <a:gd name="T52" fmla="*/ 8 w 98"/>
                <a:gd name="T53" fmla="*/ 42 h 44"/>
                <a:gd name="T54" fmla="*/ 18 w 98"/>
                <a:gd name="T55" fmla="*/ 44 h 44"/>
                <a:gd name="T56" fmla="*/ 18 w 98"/>
                <a:gd name="T57" fmla="*/ 44 h 44"/>
                <a:gd name="T58" fmla="*/ 32 w 98"/>
                <a:gd name="T59" fmla="*/ 42 h 44"/>
                <a:gd name="T60" fmla="*/ 32 w 98"/>
                <a:gd name="T61" fmla="*/ 42 h 44"/>
                <a:gd name="T62" fmla="*/ 40 w 98"/>
                <a:gd name="T63" fmla="*/ 40 h 44"/>
                <a:gd name="T64" fmla="*/ 48 w 98"/>
                <a:gd name="T65" fmla="*/ 40 h 44"/>
                <a:gd name="T66" fmla="*/ 48 w 98"/>
                <a:gd name="T67" fmla="*/ 40 h 44"/>
                <a:gd name="T68" fmla="*/ 54 w 98"/>
                <a:gd name="T69" fmla="*/ 38 h 44"/>
                <a:gd name="T70" fmla="*/ 60 w 98"/>
                <a:gd name="T71" fmla="*/ 34 h 44"/>
                <a:gd name="T72" fmla="*/ 68 w 98"/>
                <a:gd name="T73" fmla="*/ 26 h 44"/>
                <a:gd name="T74" fmla="*/ 68 w 98"/>
                <a:gd name="T75" fmla="*/ 26 h 44"/>
                <a:gd name="T76" fmla="*/ 74 w 98"/>
                <a:gd name="T77" fmla="*/ 24 h 44"/>
                <a:gd name="T78" fmla="*/ 82 w 98"/>
                <a:gd name="T79" fmla="*/ 22 h 44"/>
                <a:gd name="T80" fmla="*/ 88 w 98"/>
                <a:gd name="T81" fmla="*/ 20 h 44"/>
                <a:gd name="T82" fmla="*/ 94 w 98"/>
                <a:gd name="T83" fmla="*/ 16 h 44"/>
                <a:gd name="T84" fmla="*/ 94 w 98"/>
                <a:gd name="T85" fmla="*/ 16 h 44"/>
                <a:gd name="T86" fmla="*/ 96 w 98"/>
                <a:gd name="T87" fmla="*/ 14 h 44"/>
                <a:gd name="T88" fmla="*/ 96 w 98"/>
                <a:gd name="T89" fmla="*/ 14 h 44"/>
                <a:gd name="T90" fmla="*/ 98 w 98"/>
                <a:gd name="T91" fmla="*/ 10 h 44"/>
                <a:gd name="T92" fmla="*/ 98 w 98"/>
                <a:gd name="T93" fmla="*/ 8 h 44"/>
                <a:gd name="T94" fmla="*/ 98 w 98"/>
                <a:gd name="T95" fmla="*/ 4 h 44"/>
                <a:gd name="T96" fmla="*/ 94 w 98"/>
                <a:gd name="T97" fmla="*/ 2 h 44"/>
                <a:gd name="T98" fmla="*/ 94 w 98"/>
                <a:gd name="T99" fmla="*/ 2 h 44"/>
                <a:gd name="T100" fmla="*/ 90 w 98"/>
                <a:gd name="T101"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8" h="44">
                  <a:moveTo>
                    <a:pt x="90" y="0"/>
                  </a:moveTo>
                  <a:lnTo>
                    <a:pt x="90" y="0"/>
                  </a:lnTo>
                  <a:lnTo>
                    <a:pt x="78" y="4"/>
                  </a:lnTo>
                  <a:lnTo>
                    <a:pt x="68" y="8"/>
                  </a:lnTo>
                  <a:lnTo>
                    <a:pt x="68" y="8"/>
                  </a:lnTo>
                  <a:lnTo>
                    <a:pt x="64" y="14"/>
                  </a:lnTo>
                  <a:lnTo>
                    <a:pt x="60" y="16"/>
                  </a:lnTo>
                  <a:lnTo>
                    <a:pt x="56" y="16"/>
                  </a:lnTo>
                  <a:lnTo>
                    <a:pt x="56" y="16"/>
                  </a:lnTo>
                  <a:lnTo>
                    <a:pt x="48" y="16"/>
                  </a:lnTo>
                  <a:lnTo>
                    <a:pt x="48" y="16"/>
                  </a:lnTo>
                  <a:lnTo>
                    <a:pt x="46" y="16"/>
                  </a:lnTo>
                  <a:lnTo>
                    <a:pt x="46" y="16"/>
                  </a:lnTo>
                  <a:lnTo>
                    <a:pt x="44" y="16"/>
                  </a:lnTo>
                  <a:lnTo>
                    <a:pt x="44" y="16"/>
                  </a:lnTo>
                  <a:lnTo>
                    <a:pt x="32" y="18"/>
                  </a:lnTo>
                  <a:lnTo>
                    <a:pt x="32" y="18"/>
                  </a:lnTo>
                  <a:lnTo>
                    <a:pt x="26" y="20"/>
                  </a:lnTo>
                  <a:lnTo>
                    <a:pt x="18" y="24"/>
                  </a:lnTo>
                  <a:lnTo>
                    <a:pt x="18" y="24"/>
                  </a:lnTo>
                  <a:lnTo>
                    <a:pt x="10" y="28"/>
                  </a:lnTo>
                  <a:lnTo>
                    <a:pt x="4" y="32"/>
                  </a:lnTo>
                  <a:lnTo>
                    <a:pt x="2" y="34"/>
                  </a:lnTo>
                  <a:lnTo>
                    <a:pt x="0" y="36"/>
                  </a:lnTo>
                  <a:lnTo>
                    <a:pt x="2" y="40"/>
                  </a:lnTo>
                  <a:lnTo>
                    <a:pt x="8" y="42"/>
                  </a:lnTo>
                  <a:lnTo>
                    <a:pt x="8" y="42"/>
                  </a:lnTo>
                  <a:lnTo>
                    <a:pt x="18" y="44"/>
                  </a:lnTo>
                  <a:lnTo>
                    <a:pt x="18" y="44"/>
                  </a:lnTo>
                  <a:lnTo>
                    <a:pt x="32" y="42"/>
                  </a:lnTo>
                  <a:lnTo>
                    <a:pt x="32" y="42"/>
                  </a:lnTo>
                  <a:lnTo>
                    <a:pt x="40" y="40"/>
                  </a:lnTo>
                  <a:lnTo>
                    <a:pt x="48" y="40"/>
                  </a:lnTo>
                  <a:lnTo>
                    <a:pt x="48" y="40"/>
                  </a:lnTo>
                  <a:lnTo>
                    <a:pt x="54" y="38"/>
                  </a:lnTo>
                  <a:lnTo>
                    <a:pt x="60" y="34"/>
                  </a:lnTo>
                  <a:lnTo>
                    <a:pt x="68" y="26"/>
                  </a:lnTo>
                  <a:lnTo>
                    <a:pt x="68" y="26"/>
                  </a:lnTo>
                  <a:lnTo>
                    <a:pt x="74" y="24"/>
                  </a:lnTo>
                  <a:lnTo>
                    <a:pt x="82" y="22"/>
                  </a:lnTo>
                  <a:lnTo>
                    <a:pt x="88" y="20"/>
                  </a:lnTo>
                  <a:lnTo>
                    <a:pt x="94" y="16"/>
                  </a:lnTo>
                  <a:lnTo>
                    <a:pt x="94" y="16"/>
                  </a:lnTo>
                  <a:lnTo>
                    <a:pt x="96" y="14"/>
                  </a:lnTo>
                  <a:lnTo>
                    <a:pt x="96" y="14"/>
                  </a:lnTo>
                  <a:lnTo>
                    <a:pt x="98" y="10"/>
                  </a:lnTo>
                  <a:lnTo>
                    <a:pt x="98" y="8"/>
                  </a:lnTo>
                  <a:lnTo>
                    <a:pt x="98" y="4"/>
                  </a:lnTo>
                  <a:lnTo>
                    <a:pt x="94" y="2"/>
                  </a:lnTo>
                  <a:lnTo>
                    <a:pt x="94" y="2"/>
                  </a:lnTo>
                  <a:lnTo>
                    <a:pt x="90"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55" name="Freeform 153"/>
            <p:cNvSpPr>
              <a:spLocks/>
            </p:cNvSpPr>
            <p:nvPr/>
          </p:nvSpPr>
          <p:spPr bwMode="auto">
            <a:xfrm>
              <a:off x="1806" y="956"/>
              <a:ext cx="98" cy="44"/>
            </a:xfrm>
            <a:custGeom>
              <a:avLst/>
              <a:gdLst>
                <a:gd name="T0" fmla="*/ 90 w 98"/>
                <a:gd name="T1" fmla="*/ 0 h 44"/>
                <a:gd name="T2" fmla="*/ 90 w 98"/>
                <a:gd name="T3" fmla="*/ 0 h 44"/>
                <a:gd name="T4" fmla="*/ 78 w 98"/>
                <a:gd name="T5" fmla="*/ 4 h 44"/>
                <a:gd name="T6" fmla="*/ 68 w 98"/>
                <a:gd name="T7" fmla="*/ 8 h 44"/>
                <a:gd name="T8" fmla="*/ 68 w 98"/>
                <a:gd name="T9" fmla="*/ 8 h 44"/>
                <a:gd name="T10" fmla="*/ 64 w 98"/>
                <a:gd name="T11" fmla="*/ 14 h 44"/>
                <a:gd name="T12" fmla="*/ 60 w 98"/>
                <a:gd name="T13" fmla="*/ 16 h 44"/>
                <a:gd name="T14" fmla="*/ 56 w 98"/>
                <a:gd name="T15" fmla="*/ 16 h 44"/>
                <a:gd name="T16" fmla="*/ 56 w 98"/>
                <a:gd name="T17" fmla="*/ 16 h 44"/>
                <a:gd name="T18" fmla="*/ 48 w 98"/>
                <a:gd name="T19" fmla="*/ 16 h 44"/>
                <a:gd name="T20" fmla="*/ 48 w 98"/>
                <a:gd name="T21" fmla="*/ 16 h 44"/>
                <a:gd name="T22" fmla="*/ 46 w 98"/>
                <a:gd name="T23" fmla="*/ 16 h 44"/>
                <a:gd name="T24" fmla="*/ 46 w 98"/>
                <a:gd name="T25" fmla="*/ 16 h 44"/>
                <a:gd name="T26" fmla="*/ 44 w 98"/>
                <a:gd name="T27" fmla="*/ 16 h 44"/>
                <a:gd name="T28" fmla="*/ 44 w 98"/>
                <a:gd name="T29" fmla="*/ 16 h 44"/>
                <a:gd name="T30" fmla="*/ 32 w 98"/>
                <a:gd name="T31" fmla="*/ 18 h 44"/>
                <a:gd name="T32" fmla="*/ 32 w 98"/>
                <a:gd name="T33" fmla="*/ 18 h 44"/>
                <a:gd name="T34" fmla="*/ 26 w 98"/>
                <a:gd name="T35" fmla="*/ 20 h 44"/>
                <a:gd name="T36" fmla="*/ 18 w 98"/>
                <a:gd name="T37" fmla="*/ 24 h 44"/>
                <a:gd name="T38" fmla="*/ 18 w 98"/>
                <a:gd name="T39" fmla="*/ 24 h 44"/>
                <a:gd name="T40" fmla="*/ 10 w 98"/>
                <a:gd name="T41" fmla="*/ 28 h 44"/>
                <a:gd name="T42" fmla="*/ 4 w 98"/>
                <a:gd name="T43" fmla="*/ 32 h 44"/>
                <a:gd name="T44" fmla="*/ 2 w 98"/>
                <a:gd name="T45" fmla="*/ 34 h 44"/>
                <a:gd name="T46" fmla="*/ 0 w 98"/>
                <a:gd name="T47" fmla="*/ 36 h 44"/>
                <a:gd name="T48" fmla="*/ 2 w 98"/>
                <a:gd name="T49" fmla="*/ 40 h 44"/>
                <a:gd name="T50" fmla="*/ 8 w 98"/>
                <a:gd name="T51" fmla="*/ 42 h 44"/>
                <a:gd name="T52" fmla="*/ 8 w 98"/>
                <a:gd name="T53" fmla="*/ 42 h 44"/>
                <a:gd name="T54" fmla="*/ 18 w 98"/>
                <a:gd name="T55" fmla="*/ 44 h 44"/>
                <a:gd name="T56" fmla="*/ 18 w 98"/>
                <a:gd name="T57" fmla="*/ 44 h 44"/>
                <a:gd name="T58" fmla="*/ 32 w 98"/>
                <a:gd name="T59" fmla="*/ 42 h 44"/>
                <a:gd name="T60" fmla="*/ 32 w 98"/>
                <a:gd name="T61" fmla="*/ 42 h 44"/>
                <a:gd name="T62" fmla="*/ 40 w 98"/>
                <a:gd name="T63" fmla="*/ 40 h 44"/>
                <a:gd name="T64" fmla="*/ 48 w 98"/>
                <a:gd name="T65" fmla="*/ 40 h 44"/>
                <a:gd name="T66" fmla="*/ 48 w 98"/>
                <a:gd name="T67" fmla="*/ 40 h 44"/>
                <a:gd name="T68" fmla="*/ 54 w 98"/>
                <a:gd name="T69" fmla="*/ 38 h 44"/>
                <a:gd name="T70" fmla="*/ 60 w 98"/>
                <a:gd name="T71" fmla="*/ 34 h 44"/>
                <a:gd name="T72" fmla="*/ 68 w 98"/>
                <a:gd name="T73" fmla="*/ 26 h 44"/>
                <a:gd name="T74" fmla="*/ 68 w 98"/>
                <a:gd name="T75" fmla="*/ 26 h 44"/>
                <a:gd name="T76" fmla="*/ 74 w 98"/>
                <a:gd name="T77" fmla="*/ 24 h 44"/>
                <a:gd name="T78" fmla="*/ 82 w 98"/>
                <a:gd name="T79" fmla="*/ 22 h 44"/>
                <a:gd name="T80" fmla="*/ 88 w 98"/>
                <a:gd name="T81" fmla="*/ 20 h 44"/>
                <a:gd name="T82" fmla="*/ 94 w 98"/>
                <a:gd name="T83" fmla="*/ 16 h 44"/>
                <a:gd name="T84" fmla="*/ 94 w 98"/>
                <a:gd name="T85" fmla="*/ 16 h 44"/>
                <a:gd name="T86" fmla="*/ 96 w 98"/>
                <a:gd name="T87" fmla="*/ 14 h 44"/>
                <a:gd name="T88" fmla="*/ 96 w 98"/>
                <a:gd name="T89" fmla="*/ 14 h 44"/>
                <a:gd name="T90" fmla="*/ 98 w 98"/>
                <a:gd name="T91" fmla="*/ 10 h 44"/>
                <a:gd name="T92" fmla="*/ 98 w 98"/>
                <a:gd name="T93" fmla="*/ 8 h 44"/>
                <a:gd name="T94" fmla="*/ 98 w 98"/>
                <a:gd name="T95" fmla="*/ 4 h 44"/>
                <a:gd name="T96" fmla="*/ 94 w 98"/>
                <a:gd name="T97" fmla="*/ 2 h 44"/>
                <a:gd name="T98" fmla="*/ 94 w 98"/>
                <a:gd name="T99" fmla="*/ 2 h 44"/>
                <a:gd name="T100" fmla="*/ 90 w 98"/>
                <a:gd name="T101"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8" h="44">
                  <a:moveTo>
                    <a:pt x="90" y="0"/>
                  </a:moveTo>
                  <a:lnTo>
                    <a:pt x="90" y="0"/>
                  </a:lnTo>
                  <a:lnTo>
                    <a:pt x="78" y="4"/>
                  </a:lnTo>
                  <a:lnTo>
                    <a:pt x="68" y="8"/>
                  </a:lnTo>
                  <a:lnTo>
                    <a:pt x="68" y="8"/>
                  </a:lnTo>
                  <a:lnTo>
                    <a:pt x="64" y="14"/>
                  </a:lnTo>
                  <a:lnTo>
                    <a:pt x="60" y="16"/>
                  </a:lnTo>
                  <a:lnTo>
                    <a:pt x="56" y="16"/>
                  </a:lnTo>
                  <a:lnTo>
                    <a:pt x="56" y="16"/>
                  </a:lnTo>
                  <a:lnTo>
                    <a:pt x="48" y="16"/>
                  </a:lnTo>
                  <a:lnTo>
                    <a:pt x="48" y="16"/>
                  </a:lnTo>
                  <a:lnTo>
                    <a:pt x="46" y="16"/>
                  </a:lnTo>
                  <a:lnTo>
                    <a:pt x="46" y="16"/>
                  </a:lnTo>
                  <a:lnTo>
                    <a:pt x="44" y="16"/>
                  </a:lnTo>
                  <a:lnTo>
                    <a:pt x="44" y="16"/>
                  </a:lnTo>
                  <a:lnTo>
                    <a:pt x="32" y="18"/>
                  </a:lnTo>
                  <a:lnTo>
                    <a:pt x="32" y="18"/>
                  </a:lnTo>
                  <a:lnTo>
                    <a:pt x="26" y="20"/>
                  </a:lnTo>
                  <a:lnTo>
                    <a:pt x="18" y="24"/>
                  </a:lnTo>
                  <a:lnTo>
                    <a:pt x="18" y="24"/>
                  </a:lnTo>
                  <a:lnTo>
                    <a:pt x="10" y="28"/>
                  </a:lnTo>
                  <a:lnTo>
                    <a:pt x="4" y="32"/>
                  </a:lnTo>
                  <a:lnTo>
                    <a:pt x="2" y="34"/>
                  </a:lnTo>
                  <a:lnTo>
                    <a:pt x="0" y="36"/>
                  </a:lnTo>
                  <a:lnTo>
                    <a:pt x="2" y="40"/>
                  </a:lnTo>
                  <a:lnTo>
                    <a:pt x="8" y="42"/>
                  </a:lnTo>
                  <a:lnTo>
                    <a:pt x="8" y="42"/>
                  </a:lnTo>
                  <a:lnTo>
                    <a:pt x="18" y="44"/>
                  </a:lnTo>
                  <a:lnTo>
                    <a:pt x="18" y="44"/>
                  </a:lnTo>
                  <a:lnTo>
                    <a:pt x="32" y="42"/>
                  </a:lnTo>
                  <a:lnTo>
                    <a:pt x="32" y="42"/>
                  </a:lnTo>
                  <a:lnTo>
                    <a:pt x="40" y="40"/>
                  </a:lnTo>
                  <a:lnTo>
                    <a:pt x="48" y="40"/>
                  </a:lnTo>
                  <a:lnTo>
                    <a:pt x="48" y="40"/>
                  </a:lnTo>
                  <a:lnTo>
                    <a:pt x="54" y="38"/>
                  </a:lnTo>
                  <a:lnTo>
                    <a:pt x="60" y="34"/>
                  </a:lnTo>
                  <a:lnTo>
                    <a:pt x="68" y="26"/>
                  </a:lnTo>
                  <a:lnTo>
                    <a:pt x="68" y="26"/>
                  </a:lnTo>
                  <a:lnTo>
                    <a:pt x="74" y="24"/>
                  </a:lnTo>
                  <a:lnTo>
                    <a:pt x="82" y="22"/>
                  </a:lnTo>
                  <a:lnTo>
                    <a:pt x="88" y="20"/>
                  </a:lnTo>
                  <a:lnTo>
                    <a:pt x="94" y="16"/>
                  </a:lnTo>
                  <a:lnTo>
                    <a:pt x="94" y="16"/>
                  </a:lnTo>
                  <a:lnTo>
                    <a:pt x="96" y="14"/>
                  </a:lnTo>
                  <a:lnTo>
                    <a:pt x="96" y="14"/>
                  </a:lnTo>
                  <a:lnTo>
                    <a:pt x="98" y="10"/>
                  </a:lnTo>
                  <a:lnTo>
                    <a:pt x="98" y="8"/>
                  </a:lnTo>
                  <a:lnTo>
                    <a:pt x="98" y="4"/>
                  </a:lnTo>
                  <a:lnTo>
                    <a:pt x="94" y="2"/>
                  </a:lnTo>
                  <a:lnTo>
                    <a:pt x="94" y="2"/>
                  </a:lnTo>
                  <a:lnTo>
                    <a:pt x="9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56" name="Freeform 154"/>
            <p:cNvSpPr>
              <a:spLocks/>
            </p:cNvSpPr>
            <p:nvPr/>
          </p:nvSpPr>
          <p:spPr bwMode="auto">
            <a:xfrm>
              <a:off x="658" y="1308"/>
              <a:ext cx="46" cy="26"/>
            </a:xfrm>
            <a:custGeom>
              <a:avLst/>
              <a:gdLst>
                <a:gd name="T0" fmla="*/ 34 w 46"/>
                <a:gd name="T1" fmla="*/ 0 h 26"/>
                <a:gd name="T2" fmla="*/ 34 w 46"/>
                <a:gd name="T3" fmla="*/ 0 h 26"/>
                <a:gd name="T4" fmla="*/ 30 w 46"/>
                <a:gd name="T5" fmla="*/ 0 h 26"/>
                <a:gd name="T6" fmla="*/ 26 w 46"/>
                <a:gd name="T7" fmla="*/ 2 h 26"/>
                <a:gd name="T8" fmla="*/ 26 w 46"/>
                <a:gd name="T9" fmla="*/ 2 h 26"/>
                <a:gd name="T10" fmla="*/ 20 w 46"/>
                <a:gd name="T11" fmla="*/ 6 h 26"/>
                <a:gd name="T12" fmla="*/ 12 w 46"/>
                <a:gd name="T13" fmla="*/ 10 h 26"/>
                <a:gd name="T14" fmla="*/ 12 w 46"/>
                <a:gd name="T15" fmla="*/ 10 h 26"/>
                <a:gd name="T16" fmla="*/ 6 w 46"/>
                <a:gd name="T17" fmla="*/ 12 h 26"/>
                <a:gd name="T18" fmla="*/ 4 w 46"/>
                <a:gd name="T19" fmla="*/ 16 h 26"/>
                <a:gd name="T20" fmla="*/ 0 w 46"/>
                <a:gd name="T21" fmla="*/ 26 h 26"/>
                <a:gd name="T22" fmla="*/ 0 w 46"/>
                <a:gd name="T23" fmla="*/ 26 h 26"/>
                <a:gd name="T24" fmla="*/ 2 w 46"/>
                <a:gd name="T25" fmla="*/ 26 h 26"/>
                <a:gd name="T26" fmla="*/ 2 w 46"/>
                <a:gd name="T27" fmla="*/ 26 h 26"/>
                <a:gd name="T28" fmla="*/ 6 w 46"/>
                <a:gd name="T29" fmla="*/ 26 h 26"/>
                <a:gd name="T30" fmla="*/ 10 w 46"/>
                <a:gd name="T31" fmla="*/ 24 h 26"/>
                <a:gd name="T32" fmla="*/ 16 w 46"/>
                <a:gd name="T33" fmla="*/ 20 h 26"/>
                <a:gd name="T34" fmla="*/ 16 w 46"/>
                <a:gd name="T35" fmla="*/ 20 h 26"/>
                <a:gd name="T36" fmla="*/ 22 w 46"/>
                <a:gd name="T37" fmla="*/ 18 h 26"/>
                <a:gd name="T38" fmla="*/ 26 w 46"/>
                <a:gd name="T39" fmla="*/ 18 h 26"/>
                <a:gd name="T40" fmla="*/ 26 w 46"/>
                <a:gd name="T41" fmla="*/ 18 h 26"/>
                <a:gd name="T42" fmla="*/ 28 w 46"/>
                <a:gd name="T43" fmla="*/ 18 h 26"/>
                <a:gd name="T44" fmla="*/ 28 w 46"/>
                <a:gd name="T45" fmla="*/ 18 h 26"/>
                <a:gd name="T46" fmla="*/ 28 w 46"/>
                <a:gd name="T47" fmla="*/ 18 h 26"/>
                <a:gd name="T48" fmla="*/ 28 w 46"/>
                <a:gd name="T49" fmla="*/ 18 h 26"/>
                <a:gd name="T50" fmla="*/ 32 w 46"/>
                <a:gd name="T51" fmla="*/ 18 h 26"/>
                <a:gd name="T52" fmla="*/ 32 w 46"/>
                <a:gd name="T53" fmla="*/ 18 h 26"/>
                <a:gd name="T54" fmla="*/ 40 w 46"/>
                <a:gd name="T55" fmla="*/ 16 h 26"/>
                <a:gd name="T56" fmla="*/ 46 w 46"/>
                <a:gd name="T57" fmla="*/ 10 h 26"/>
                <a:gd name="T58" fmla="*/ 46 w 46"/>
                <a:gd name="T59" fmla="*/ 10 h 26"/>
                <a:gd name="T60" fmla="*/ 46 w 46"/>
                <a:gd name="T61" fmla="*/ 6 h 26"/>
                <a:gd name="T62" fmla="*/ 44 w 46"/>
                <a:gd name="T63" fmla="*/ 2 h 26"/>
                <a:gd name="T64" fmla="*/ 40 w 46"/>
                <a:gd name="T65" fmla="*/ 0 h 26"/>
                <a:gd name="T66" fmla="*/ 34 w 46"/>
                <a:gd name="T67"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6" h="26">
                  <a:moveTo>
                    <a:pt x="34" y="0"/>
                  </a:moveTo>
                  <a:lnTo>
                    <a:pt x="34" y="0"/>
                  </a:lnTo>
                  <a:lnTo>
                    <a:pt x="30" y="0"/>
                  </a:lnTo>
                  <a:lnTo>
                    <a:pt x="26" y="2"/>
                  </a:lnTo>
                  <a:lnTo>
                    <a:pt x="26" y="2"/>
                  </a:lnTo>
                  <a:lnTo>
                    <a:pt x="20" y="6"/>
                  </a:lnTo>
                  <a:lnTo>
                    <a:pt x="12" y="10"/>
                  </a:lnTo>
                  <a:lnTo>
                    <a:pt x="12" y="10"/>
                  </a:lnTo>
                  <a:lnTo>
                    <a:pt x="6" y="12"/>
                  </a:lnTo>
                  <a:lnTo>
                    <a:pt x="4" y="16"/>
                  </a:lnTo>
                  <a:lnTo>
                    <a:pt x="0" y="26"/>
                  </a:lnTo>
                  <a:lnTo>
                    <a:pt x="0" y="26"/>
                  </a:lnTo>
                  <a:lnTo>
                    <a:pt x="2" y="26"/>
                  </a:lnTo>
                  <a:lnTo>
                    <a:pt x="2" y="26"/>
                  </a:lnTo>
                  <a:lnTo>
                    <a:pt x="6" y="26"/>
                  </a:lnTo>
                  <a:lnTo>
                    <a:pt x="10" y="24"/>
                  </a:lnTo>
                  <a:lnTo>
                    <a:pt x="16" y="20"/>
                  </a:lnTo>
                  <a:lnTo>
                    <a:pt x="16" y="20"/>
                  </a:lnTo>
                  <a:lnTo>
                    <a:pt x="22" y="18"/>
                  </a:lnTo>
                  <a:lnTo>
                    <a:pt x="26" y="18"/>
                  </a:lnTo>
                  <a:lnTo>
                    <a:pt x="26" y="18"/>
                  </a:lnTo>
                  <a:lnTo>
                    <a:pt x="28" y="18"/>
                  </a:lnTo>
                  <a:lnTo>
                    <a:pt x="28" y="18"/>
                  </a:lnTo>
                  <a:lnTo>
                    <a:pt x="28" y="18"/>
                  </a:lnTo>
                  <a:lnTo>
                    <a:pt x="28" y="18"/>
                  </a:lnTo>
                  <a:lnTo>
                    <a:pt x="32" y="18"/>
                  </a:lnTo>
                  <a:lnTo>
                    <a:pt x="32" y="18"/>
                  </a:lnTo>
                  <a:lnTo>
                    <a:pt x="40" y="16"/>
                  </a:lnTo>
                  <a:lnTo>
                    <a:pt x="46" y="10"/>
                  </a:lnTo>
                  <a:lnTo>
                    <a:pt x="46" y="10"/>
                  </a:lnTo>
                  <a:lnTo>
                    <a:pt x="46" y="6"/>
                  </a:lnTo>
                  <a:lnTo>
                    <a:pt x="44" y="2"/>
                  </a:lnTo>
                  <a:lnTo>
                    <a:pt x="40" y="0"/>
                  </a:lnTo>
                  <a:lnTo>
                    <a:pt x="34"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57" name="Freeform 155"/>
            <p:cNvSpPr>
              <a:spLocks/>
            </p:cNvSpPr>
            <p:nvPr/>
          </p:nvSpPr>
          <p:spPr bwMode="auto">
            <a:xfrm>
              <a:off x="658" y="1308"/>
              <a:ext cx="46" cy="26"/>
            </a:xfrm>
            <a:custGeom>
              <a:avLst/>
              <a:gdLst>
                <a:gd name="T0" fmla="*/ 34 w 46"/>
                <a:gd name="T1" fmla="*/ 0 h 26"/>
                <a:gd name="T2" fmla="*/ 34 w 46"/>
                <a:gd name="T3" fmla="*/ 0 h 26"/>
                <a:gd name="T4" fmla="*/ 30 w 46"/>
                <a:gd name="T5" fmla="*/ 0 h 26"/>
                <a:gd name="T6" fmla="*/ 26 w 46"/>
                <a:gd name="T7" fmla="*/ 2 h 26"/>
                <a:gd name="T8" fmla="*/ 26 w 46"/>
                <a:gd name="T9" fmla="*/ 2 h 26"/>
                <a:gd name="T10" fmla="*/ 20 w 46"/>
                <a:gd name="T11" fmla="*/ 6 h 26"/>
                <a:gd name="T12" fmla="*/ 12 w 46"/>
                <a:gd name="T13" fmla="*/ 10 h 26"/>
                <a:gd name="T14" fmla="*/ 12 w 46"/>
                <a:gd name="T15" fmla="*/ 10 h 26"/>
                <a:gd name="T16" fmla="*/ 6 w 46"/>
                <a:gd name="T17" fmla="*/ 12 h 26"/>
                <a:gd name="T18" fmla="*/ 4 w 46"/>
                <a:gd name="T19" fmla="*/ 16 h 26"/>
                <a:gd name="T20" fmla="*/ 0 w 46"/>
                <a:gd name="T21" fmla="*/ 26 h 26"/>
                <a:gd name="T22" fmla="*/ 0 w 46"/>
                <a:gd name="T23" fmla="*/ 26 h 26"/>
                <a:gd name="T24" fmla="*/ 2 w 46"/>
                <a:gd name="T25" fmla="*/ 26 h 26"/>
                <a:gd name="T26" fmla="*/ 2 w 46"/>
                <a:gd name="T27" fmla="*/ 26 h 26"/>
                <a:gd name="T28" fmla="*/ 6 w 46"/>
                <a:gd name="T29" fmla="*/ 26 h 26"/>
                <a:gd name="T30" fmla="*/ 10 w 46"/>
                <a:gd name="T31" fmla="*/ 24 h 26"/>
                <a:gd name="T32" fmla="*/ 16 w 46"/>
                <a:gd name="T33" fmla="*/ 20 h 26"/>
                <a:gd name="T34" fmla="*/ 16 w 46"/>
                <a:gd name="T35" fmla="*/ 20 h 26"/>
                <a:gd name="T36" fmla="*/ 22 w 46"/>
                <a:gd name="T37" fmla="*/ 18 h 26"/>
                <a:gd name="T38" fmla="*/ 26 w 46"/>
                <a:gd name="T39" fmla="*/ 18 h 26"/>
                <a:gd name="T40" fmla="*/ 26 w 46"/>
                <a:gd name="T41" fmla="*/ 18 h 26"/>
                <a:gd name="T42" fmla="*/ 28 w 46"/>
                <a:gd name="T43" fmla="*/ 18 h 26"/>
                <a:gd name="T44" fmla="*/ 28 w 46"/>
                <a:gd name="T45" fmla="*/ 18 h 26"/>
                <a:gd name="T46" fmla="*/ 28 w 46"/>
                <a:gd name="T47" fmla="*/ 18 h 26"/>
                <a:gd name="T48" fmla="*/ 28 w 46"/>
                <a:gd name="T49" fmla="*/ 18 h 26"/>
                <a:gd name="T50" fmla="*/ 32 w 46"/>
                <a:gd name="T51" fmla="*/ 18 h 26"/>
                <a:gd name="T52" fmla="*/ 32 w 46"/>
                <a:gd name="T53" fmla="*/ 18 h 26"/>
                <a:gd name="T54" fmla="*/ 40 w 46"/>
                <a:gd name="T55" fmla="*/ 16 h 26"/>
                <a:gd name="T56" fmla="*/ 46 w 46"/>
                <a:gd name="T57" fmla="*/ 10 h 26"/>
                <a:gd name="T58" fmla="*/ 46 w 46"/>
                <a:gd name="T59" fmla="*/ 10 h 26"/>
                <a:gd name="T60" fmla="*/ 46 w 46"/>
                <a:gd name="T61" fmla="*/ 6 h 26"/>
                <a:gd name="T62" fmla="*/ 44 w 46"/>
                <a:gd name="T63" fmla="*/ 2 h 26"/>
                <a:gd name="T64" fmla="*/ 40 w 46"/>
                <a:gd name="T65" fmla="*/ 0 h 26"/>
                <a:gd name="T66" fmla="*/ 34 w 46"/>
                <a:gd name="T67"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6" h="26">
                  <a:moveTo>
                    <a:pt x="34" y="0"/>
                  </a:moveTo>
                  <a:lnTo>
                    <a:pt x="34" y="0"/>
                  </a:lnTo>
                  <a:lnTo>
                    <a:pt x="30" y="0"/>
                  </a:lnTo>
                  <a:lnTo>
                    <a:pt x="26" y="2"/>
                  </a:lnTo>
                  <a:lnTo>
                    <a:pt x="26" y="2"/>
                  </a:lnTo>
                  <a:lnTo>
                    <a:pt x="20" y="6"/>
                  </a:lnTo>
                  <a:lnTo>
                    <a:pt x="12" y="10"/>
                  </a:lnTo>
                  <a:lnTo>
                    <a:pt x="12" y="10"/>
                  </a:lnTo>
                  <a:lnTo>
                    <a:pt x="6" y="12"/>
                  </a:lnTo>
                  <a:lnTo>
                    <a:pt x="4" y="16"/>
                  </a:lnTo>
                  <a:lnTo>
                    <a:pt x="0" y="26"/>
                  </a:lnTo>
                  <a:lnTo>
                    <a:pt x="0" y="26"/>
                  </a:lnTo>
                  <a:lnTo>
                    <a:pt x="2" y="26"/>
                  </a:lnTo>
                  <a:lnTo>
                    <a:pt x="2" y="26"/>
                  </a:lnTo>
                  <a:lnTo>
                    <a:pt x="6" y="26"/>
                  </a:lnTo>
                  <a:lnTo>
                    <a:pt x="10" y="24"/>
                  </a:lnTo>
                  <a:lnTo>
                    <a:pt x="16" y="20"/>
                  </a:lnTo>
                  <a:lnTo>
                    <a:pt x="16" y="20"/>
                  </a:lnTo>
                  <a:lnTo>
                    <a:pt x="22" y="18"/>
                  </a:lnTo>
                  <a:lnTo>
                    <a:pt x="26" y="18"/>
                  </a:lnTo>
                  <a:lnTo>
                    <a:pt x="26" y="18"/>
                  </a:lnTo>
                  <a:lnTo>
                    <a:pt x="28" y="18"/>
                  </a:lnTo>
                  <a:lnTo>
                    <a:pt x="28" y="18"/>
                  </a:lnTo>
                  <a:lnTo>
                    <a:pt x="28" y="18"/>
                  </a:lnTo>
                  <a:lnTo>
                    <a:pt x="28" y="18"/>
                  </a:lnTo>
                  <a:lnTo>
                    <a:pt x="32" y="18"/>
                  </a:lnTo>
                  <a:lnTo>
                    <a:pt x="32" y="18"/>
                  </a:lnTo>
                  <a:lnTo>
                    <a:pt x="40" y="16"/>
                  </a:lnTo>
                  <a:lnTo>
                    <a:pt x="46" y="10"/>
                  </a:lnTo>
                  <a:lnTo>
                    <a:pt x="46" y="10"/>
                  </a:lnTo>
                  <a:lnTo>
                    <a:pt x="46" y="6"/>
                  </a:lnTo>
                  <a:lnTo>
                    <a:pt x="44" y="2"/>
                  </a:lnTo>
                  <a:lnTo>
                    <a:pt x="40" y="0"/>
                  </a:lnTo>
                  <a:lnTo>
                    <a:pt x="3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58" name="Freeform 156"/>
            <p:cNvSpPr>
              <a:spLocks/>
            </p:cNvSpPr>
            <p:nvPr/>
          </p:nvSpPr>
          <p:spPr bwMode="auto">
            <a:xfrm>
              <a:off x="672" y="1304"/>
              <a:ext cx="130" cy="78"/>
            </a:xfrm>
            <a:custGeom>
              <a:avLst/>
              <a:gdLst>
                <a:gd name="T0" fmla="*/ 106 w 130"/>
                <a:gd name="T1" fmla="*/ 0 h 78"/>
                <a:gd name="T2" fmla="*/ 102 w 130"/>
                <a:gd name="T3" fmla="*/ 0 h 78"/>
                <a:gd name="T4" fmla="*/ 94 w 130"/>
                <a:gd name="T5" fmla="*/ 6 h 78"/>
                <a:gd name="T6" fmla="*/ 86 w 130"/>
                <a:gd name="T7" fmla="*/ 14 h 78"/>
                <a:gd name="T8" fmla="*/ 80 w 130"/>
                <a:gd name="T9" fmla="*/ 14 h 78"/>
                <a:gd name="T10" fmla="*/ 70 w 130"/>
                <a:gd name="T11" fmla="*/ 14 h 78"/>
                <a:gd name="T12" fmla="*/ 68 w 130"/>
                <a:gd name="T13" fmla="*/ 14 h 78"/>
                <a:gd name="T14" fmla="*/ 62 w 130"/>
                <a:gd name="T15" fmla="*/ 14 h 78"/>
                <a:gd name="T16" fmla="*/ 54 w 130"/>
                <a:gd name="T17" fmla="*/ 18 h 78"/>
                <a:gd name="T18" fmla="*/ 40 w 130"/>
                <a:gd name="T19" fmla="*/ 22 h 78"/>
                <a:gd name="T20" fmla="*/ 34 w 130"/>
                <a:gd name="T21" fmla="*/ 26 h 78"/>
                <a:gd name="T22" fmla="*/ 26 w 130"/>
                <a:gd name="T23" fmla="*/ 30 h 78"/>
                <a:gd name="T24" fmla="*/ 10 w 130"/>
                <a:gd name="T25" fmla="*/ 32 h 78"/>
                <a:gd name="T26" fmla="*/ 2 w 130"/>
                <a:gd name="T27" fmla="*/ 38 h 78"/>
                <a:gd name="T28" fmla="*/ 0 w 130"/>
                <a:gd name="T29" fmla="*/ 44 h 78"/>
                <a:gd name="T30" fmla="*/ 2 w 130"/>
                <a:gd name="T31" fmla="*/ 46 h 78"/>
                <a:gd name="T32" fmla="*/ 16 w 130"/>
                <a:gd name="T33" fmla="*/ 52 h 78"/>
                <a:gd name="T34" fmla="*/ 20 w 130"/>
                <a:gd name="T35" fmla="*/ 58 h 78"/>
                <a:gd name="T36" fmla="*/ 22 w 130"/>
                <a:gd name="T37" fmla="*/ 70 h 78"/>
                <a:gd name="T38" fmla="*/ 28 w 130"/>
                <a:gd name="T39" fmla="*/ 74 h 78"/>
                <a:gd name="T40" fmla="*/ 36 w 130"/>
                <a:gd name="T41" fmla="*/ 74 h 78"/>
                <a:gd name="T42" fmla="*/ 42 w 130"/>
                <a:gd name="T43" fmla="*/ 76 h 78"/>
                <a:gd name="T44" fmla="*/ 46 w 130"/>
                <a:gd name="T45" fmla="*/ 78 h 78"/>
                <a:gd name="T46" fmla="*/ 50 w 130"/>
                <a:gd name="T47" fmla="*/ 78 h 78"/>
                <a:gd name="T48" fmla="*/ 60 w 130"/>
                <a:gd name="T49" fmla="*/ 74 h 78"/>
                <a:gd name="T50" fmla="*/ 74 w 130"/>
                <a:gd name="T51" fmla="*/ 64 h 78"/>
                <a:gd name="T52" fmla="*/ 90 w 130"/>
                <a:gd name="T53" fmla="*/ 58 h 78"/>
                <a:gd name="T54" fmla="*/ 98 w 130"/>
                <a:gd name="T55" fmla="*/ 56 h 78"/>
                <a:gd name="T56" fmla="*/ 122 w 130"/>
                <a:gd name="T57" fmla="*/ 44 h 78"/>
                <a:gd name="T58" fmla="*/ 128 w 130"/>
                <a:gd name="T59" fmla="*/ 40 h 78"/>
                <a:gd name="T60" fmla="*/ 130 w 130"/>
                <a:gd name="T61" fmla="*/ 32 h 78"/>
                <a:gd name="T62" fmla="*/ 120 w 130"/>
                <a:gd name="T63" fmla="*/ 22 h 78"/>
                <a:gd name="T64" fmla="*/ 116 w 130"/>
                <a:gd name="T65" fmla="*/ 14 h 78"/>
                <a:gd name="T66" fmla="*/ 112 w 130"/>
                <a:gd name="T67" fmla="*/ 6 h 78"/>
                <a:gd name="T68" fmla="*/ 106 w 130"/>
                <a:gd name="T69"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30" h="78">
                  <a:moveTo>
                    <a:pt x="106" y="0"/>
                  </a:moveTo>
                  <a:lnTo>
                    <a:pt x="106" y="0"/>
                  </a:lnTo>
                  <a:lnTo>
                    <a:pt x="102" y="0"/>
                  </a:lnTo>
                  <a:lnTo>
                    <a:pt x="102" y="0"/>
                  </a:lnTo>
                  <a:lnTo>
                    <a:pt x="98" y="2"/>
                  </a:lnTo>
                  <a:lnTo>
                    <a:pt x="94" y="6"/>
                  </a:lnTo>
                  <a:lnTo>
                    <a:pt x="90" y="10"/>
                  </a:lnTo>
                  <a:lnTo>
                    <a:pt x="86" y="14"/>
                  </a:lnTo>
                  <a:lnTo>
                    <a:pt x="86" y="14"/>
                  </a:lnTo>
                  <a:lnTo>
                    <a:pt x="80" y="14"/>
                  </a:lnTo>
                  <a:lnTo>
                    <a:pt x="80" y="14"/>
                  </a:lnTo>
                  <a:lnTo>
                    <a:pt x="70" y="14"/>
                  </a:lnTo>
                  <a:lnTo>
                    <a:pt x="70" y="14"/>
                  </a:lnTo>
                  <a:lnTo>
                    <a:pt x="68" y="14"/>
                  </a:lnTo>
                  <a:lnTo>
                    <a:pt x="68" y="14"/>
                  </a:lnTo>
                  <a:lnTo>
                    <a:pt x="62" y="14"/>
                  </a:lnTo>
                  <a:lnTo>
                    <a:pt x="54" y="18"/>
                  </a:lnTo>
                  <a:lnTo>
                    <a:pt x="54" y="18"/>
                  </a:lnTo>
                  <a:lnTo>
                    <a:pt x="46" y="20"/>
                  </a:lnTo>
                  <a:lnTo>
                    <a:pt x="40" y="22"/>
                  </a:lnTo>
                  <a:lnTo>
                    <a:pt x="40" y="22"/>
                  </a:lnTo>
                  <a:lnTo>
                    <a:pt x="34" y="26"/>
                  </a:lnTo>
                  <a:lnTo>
                    <a:pt x="26" y="30"/>
                  </a:lnTo>
                  <a:lnTo>
                    <a:pt x="26" y="30"/>
                  </a:lnTo>
                  <a:lnTo>
                    <a:pt x="18" y="32"/>
                  </a:lnTo>
                  <a:lnTo>
                    <a:pt x="10" y="32"/>
                  </a:lnTo>
                  <a:lnTo>
                    <a:pt x="10" y="32"/>
                  </a:lnTo>
                  <a:lnTo>
                    <a:pt x="2" y="38"/>
                  </a:lnTo>
                  <a:lnTo>
                    <a:pt x="0" y="42"/>
                  </a:lnTo>
                  <a:lnTo>
                    <a:pt x="0" y="44"/>
                  </a:lnTo>
                  <a:lnTo>
                    <a:pt x="0" y="44"/>
                  </a:lnTo>
                  <a:lnTo>
                    <a:pt x="2" y="46"/>
                  </a:lnTo>
                  <a:lnTo>
                    <a:pt x="6" y="48"/>
                  </a:lnTo>
                  <a:lnTo>
                    <a:pt x="16" y="52"/>
                  </a:lnTo>
                  <a:lnTo>
                    <a:pt x="16" y="52"/>
                  </a:lnTo>
                  <a:lnTo>
                    <a:pt x="20" y="58"/>
                  </a:lnTo>
                  <a:lnTo>
                    <a:pt x="20" y="64"/>
                  </a:lnTo>
                  <a:lnTo>
                    <a:pt x="22" y="70"/>
                  </a:lnTo>
                  <a:lnTo>
                    <a:pt x="26" y="72"/>
                  </a:lnTo>
                  <a:lnTo>
                    <a:pt x="28" y="74"/>
                  </a:lnTo>
                  <a:lnTo>
                    <a:pt x="28" y="74"/>
                  </a:lnTo>
                  <a:lnTo>
                    <a:pt x="36" y="74"/>
                  </a:lnTo>
                  <a:lnTo>
                    <a:pt x="36" y="74"/>
                  </a:lnTo>
                  <a:lnTo>
                    <a:pt x="42" y="76"/>
                  </a:lnTo>
                  <a:lnTo>
                    <a:pt x="46" y="78"/>
                  </a:lnTo>
                  <a:lnTo>
                    <a:pt x="46" y="78"/>
                  </a:lnTo>
                  <a:lnTo>
                    <a:pt x="50" y="78"/>
                  </a:lnTo>
                  <a:lnTo>
                    <a:pt x="50" y="78"/>
                  </a:lnTo>
                  <a:lnTo>
                    <a:pt x="54" y="78"/>
                  </a:lnTo>
                  <a:lnTo>
                    <a:pt x="60" y="74"/>
                  </a:lnTo>
                  <a:lnTo>
                    <a:pt x="60" y="74"/>
                  </a:lnTo>
                  <a:lnTo>
                    <a:pt x="74" y="64"/>
                  </a:lnTo>
                  <a:lnTo>
                    <a:pt x="80" y="60"/>
                  </a:lnTo>
                  <a:lnTo>
                    <a:pt x="90" y="58"/>
                  </a:lnTo>
                  <a:lnTo>
                    <a:pt x="90" y="58"/>
                  </a:lnTo>
                  <a:lnTo>
                    <a:pt x="98" y="56"/>
                  </a:lnTo>
                  <a:lnTo>
                    <a:pt x="106" y="52"/>
                  </a:lnTo>
                  <a:lnTo>
                    <a:pt x="122" y="44"/>
                  </a:lnTo>
                  <a:lnTo>
                    <a:pt x="122" y="44"/>
                  </a:lnTo>
                  <a:lnTo>
                    <a:pt x="128" y="40"/>
                  </a:lnTo>
                  <a:lnTo>
                    <a:pt x="130" y="36"/>
                  </a:lnTo>
                  <a:lnTo>
                    <a:pt x="130" y="32"/>
                  </a:lnTo>
                  <a:lnTo>
                    <a:pt x="128" y="28"/>
                  </a:lnTo>
                  <a:lnTo>
                    <a:pt x="120" y="22"/>
                  </a:lnTo>
                  <a:lnTo>
                    <a:pt x="116" y="18"/>
                  </a:lnTo>
                  <a:lnTo>
                    <a:pt x="116" y="14"/>
                  </a:lnTo>
                  <a:lnTo>
                    <a:pt x="116" y="14"/>
                  </a:lnTo>
                  <a:lnTo>
                    <a:pt x="112" y="6"/>
                  </a:lnTo>
                  <a:lnTo>
                    <a:pt x="110" y="2"/>
                  </a:lnTo>
                  <a:lnTo>
                    <a:pt x="106"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59" name="Freeform 157"/>
            <p:cNvSpPr>
              <a:spLocks/>
            </p:cNvSpPr>
            <p:nvPr/>
          </p:nvSpPr>
          <p:spPr bwMode="auto">
            <a:xfrm>
              <a:off x="672" y="1304"/>
              <a:ext cx="130" cy="78"/>
            </a:xfrm>
            <a:custGeom>
              <a:avLst/>
              <a:gdLst>
                <a:gd name="T0" fmla="*/ 106 w 130"/>
                <a:gd name="T1" fmla="*/ 0 h 78"/>
                <a:gd name="T2" fmla="*/ 102 w 130"/>
                <a:gd name="T3" fmla="*/ 0 h 78"/>
                <a:gd name="T4" fmla="*/ 94 w 130"/>
                <a:gd name="T5" fmla="*/ 6 h 78"/>
                <a:gd name="T6" fmla="*/ 86 w 130"/>
                <a:gd name="T7" fmla="*/ 14 h 78"/>
                <a:gd name="T8" fmla="*/ 80 w 130"/>
                <a:gd name="T9" fmla="*/ 14 h 78"/>
                <a:gd name="T10" fmla="*/ 70 w 130"/>
                <a:gd name="T11" fmla="*/ 14 h 78"/>
                <a:gd name="T12" fmla="*/ 68 w 130"/>
                <a:gd name="T13" fmla="*/ 14 h 78"/>
                <a:gd name="T14" fmla="*/ 62 w 130"/>
                <a:gd name="T15" fmla="*/ 14 h 78"/>
                <a:gd name="T16" fmla="*/ 54 w 130"/>
                <a:gd name="T17" fmla="*/ 18 h 78"/>
                <a:gd name="T18" fmla="*/ 40 w 130"/>
                <a:gd name="T19" fmla="*/ 22 h 78"/>
                <a:gd name="T20" fmla="*/ 34 w 130"/>
                <a:gd name="T21" fmla="*/ 26 h 78"/>
                <a:gd name="T22" fmla="*/ 26 w 130"/>
                <a:gd name="T23" fmla="*/ 30 h 78"/>
                <a:gd name="T24" fmla="*/ 10 w 130"/>
                <a:gd name="T25" fmla="*/ 32 h 78"/>
                <a:gd name="T26" fmla="*/ 2 w 130"/>
                <a:gd name="T27" fmla="*/ 38 h 78"/>
                <a:gd name="T28" fmla="*/ 0 w 130"/>
                <a:gd name="T29" fmla="*/ 44 h 78"/>
                <a:gd name="T30" fmla="*/ 2 w 130"/>
                <a:gd name="T31" fmla="*/ 46 h 78"/>
                <a:gd name="T32" fmla="*/ 16 w 130"/>
                <a:gd name="T33" fmla="*/ 52 h 78"/>
                <a:gd name="T34" fmla="*/ 20 w 130"/>
                <a:gd name="T35" fmla="*/ 58 h 78"/>
                <a:gd name="T36" fmla="*/ 22 w 130"/>
                <a:gd name="T37" fmla="*/ 70 h 78"/>
                <a:gd name="T38" fmla="*/ 28 w 130"/>
                <a:gd name="T39" fmla="*/ 74 h 78"/>
                <a:gd name="T40" fmla="*/ 36 w 130"/>
                <a:gd name="T41" fmla="*/ 74 h 78"/>
                <a:gd name="T42" fmla="*/ 42 w 130"/>
                <a:gd name="T43" fmla="*/ 76 h 78"/>
                <a:gd name="T44" fmla="*/ 46 w 130"/>
                <a:gd name="T45" fmla="*/ 78 h 78"/>
                <a:gd name="T46" fmla="*/ 50 w 130"/>
                <a:gd name="T47" fmla="*/ 78 h 78"/>
                <a:gd name="T48" fmla="*/ 60 w 130"/>
                <a:gd name="T49" fmla="*/ 74 h 78"/>
                <a:gd name="T50" fmla="*/ 74 w 130"/>
                <a:gd name="T51" fmla="*/ 64 h 78"/>
                <a:gd name="T52" fmla="*/ 90 w 130"/>
                <a:gd name="T53" fmla="*/ 58 h 78"/>
                <a:gd name="T54" fmla="*/ 98 w 130"/>
                <a:gd name="T55" fmla="*/ 56 h 78"/>
                <a:gd name="T56" fmla="*/ 122 w 130"/>
                <a:gd name="T57" fmla="*/ 44 h 78"/>
                <a:gd name="T58" fmla="*/ 128 w 130"/>
                <a:gd name="T59" fmla="*/ 40 h 78"/>
                <a:gd name="T60" fmla="*/ 130 w 130"/>
                <a:gd name="T61" fmla="*/ 32 h 78"/>
                <a:gd name="T62" fmla="*/ 120 w 130"/>
                <a:gd name="T63" fmla="*/ 22 h 78"/>
                <a:gd name="T64" fmla="*/ 116 w 130"/>
                <a:gd name="T65" fmla="*/ 14 h 78"/>
                <a:gd name="T66" fmla="*/ 112 w 130"/>
                <a:gd name="T67" fmla="*/ 6 h 78"/>
                <a:gd name="T68" fmla="*/ 106 w 130"/>
                <a:gd name="T69"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30" h="78">
                  <a:moveTo>
                    <a:pt x="106" y="0"/>
                  </a:moveTo>
                  <a:lnTo>
                    <a:pt x="106" y="0"/>
                  </a:lnTo>
                  <a:lnTo>
                    <a:pt x="102" y="0"/>
                  </a:lnTo>
                  <a:lnTo>
                    <a:pt x="102" y="0"/>
                  </a:lnTo>
                  <a:lnTo>
                    <a:pt x="98" y="2"/>
                  </a:lnTo>
                  <a:lnTo>
                    <a:pt x="94" y="6"/>
                  </a:lnTo>
                  <a:lnTo>
                    <a:pt x="90" y="10"/>
                  </a:lnTo>
                  <a:lnTo>
                    <a:pt x="86" y="14"/>
                  </a:lnTo>
                  <a:lnTo>
                    <a:pt x="86" y="14"/>
                  </a:lnTo>
                  <a:lnTo>
                    <a:pt x="80" y="14"/>
                  </a:lnTo>
                  <a:lnTo>
                    <a:pt x="80" y="14"/>
                  </a:lnTo>
                  <a:lnTo>
                    <a:pt x="70" y="14"/>
                  </a:lnTo>
                  <a:lnTo>
                    <a:pt x="70" y="14"/>
                  </a:lnTo>
                  <a:lnTo>
                    <a:pt x="68" y="14"/>
                  </a:lnTo>
                  <a:lnTo>
                    <a:pt x="68" y="14"/>
                  </a:lnTo>
                  <a:lnTo>
                    <a:pt x="62" y="14"/>
                  </a:lnTo>
                  <a:lnTo>
                    <a:pt x="54" y="18"/>
                  </a:lnTo>
                  <a:lnTo>
                    <a:pt x="54" y="18"/>
                  </a:lnTo>
                  <a:lnTo>
                    <a:pt x="46" y="20"/>
                  </a:lnTo>
                  <a:lnTo>
                    <a:pt x="40" y="22"/>
                  </a:lnTo>
                  <a:lnTo>
                    <a:pt x="40" y="22"/>
                  </a:lnTo>
                  <a:lnTo>
                    <a:pt x="34" y="26"/>
                  </a:lnTo>
                  <a:lnTo>
                    <a:pt x="26" y="30"/>
                  </a:lnTo>
                  <a:lnTo>
                    <a:pt x="26" y="30"/>
                  </a:lnTo>
                  <a:lnTo>
                    <a:pt x="18" y="32"/>
                  </a:lnTo>
                  <a:lnTo>
                    <a:pt x="10" y="32"/>
                  </a:lnTo>
                  <a:lnTo>
                    <a:pt x="10" y="32"/>
                  </a:lnTo>
                  <a:lnTo>
                    <a:pt x="2" y="38"/>
                  </a:lnTo>
                  <a:lnTo>
                    <a:pt x="0" y="42"/>
                  </a:lnTo>
                  <a:lnTo>
                    <a:pt x="0" y="44"/>
                  </a:lnTo>
                  <a:lnTo>
                    <a:pt x="0" y="44"/>
                  </a:lnTo>
                  <a:lnTo>
                    <a:pt x="2" y="46"/>
                  </a:lnTo>
                  <a:lnTo>
                    <a:pt x="6" y="48"/>
                  </a:lnTo>
                  <a:lnTo>
                    <a:pt x="16" y="52"/>
                  </a:lnTo>
                  <a:lnTo>
                    <a:pt x="16" y="52"/>
                  </a:lnTo>
                  <a:lnTo>
                    <a:pt x="20" y="58"/>
                  </a:lnTo>
                  <a:lnTo>
                    <a:pt x="20" y="64"/>
                  </a:lnTo>
                  <a:lnTo>
                    <a:pt x="22" y="70"/>
                  </a:lnTo>
                  <a:lnTo>
                    <a:pt x="26" y="72"/>
                  </a:lnTo>
                  <a:lnTo>
                    <a:pt x="28" y="74"/>
                  </a:lnTo>
                  <a:lnTo>
                    <a:pt x="28" y="74"/>
                  </a:lnTo>
                  <a:lnTo>
                    <a:pt x="36" y="74"/>
                  </a:lnTo>
                  <a:lnTo>
                    <a:pt x="36" y="74"/>
                  </a:lnTo>
                  <a:lnTo>
                    <a:pt x="42" y="76"/>
                  </a:lnTo>
                  <a:lnTo>
                    <a:pt x="46" y="78"/>
                  </a:lnTo>
                  <a:lnTo>
                    <a:pt x="46" y="78"/>
                  </a:lnTo>
                  <a:lnTo>
                    <a:pt x="50" y="78"/>
                  </a:lnTo>
                  <a:lnTo>
                    <a:pt x="50" y="78"/>
                  </a:lnTo>
                  <a:lnTo>
                    <a:pt x="54" y="78"/>
                  </a:lnTo>
                  <a:lnTo>
                    <a:pt x="60" y="74"/>
                  </a:lnTo>
                  <a:lnTo>
                    <a:pt x="60" y="74"/>
                  </a:lnTo>
                  <a:lnTo>
                    <a:pt x="74" y="64"/>
                  </a:lnTo>
                  <a:lnTo>
                    <a:pt x="80" y="60"/>
                  </a:lnTo>
                  <a:lnTo>
                    <a:pt x="90" y="58"/>
                  </a:lnTo>
                  <a:lnTo>
                    <a:pt x="90" y="58"/>
                  </a:lnTo>
                  <a:lnTo>
                    <a:pt x="98" y="56"/>
                  </a:lnTo>
                  <a:lnTo>
                    <a:pt x="106" y="52"/>
                  </a:lnTo>
                  <a:lnTo>
                    <a:pt x="122" y="44"/>
                  </a:lnTo>
                  <a:lnTo>
                    <a:pt x="122" y="44"/>
                  </a:lnTo>
                  <a:lnTo>
                    <a:pt x="128" y="40"/>
                  </a:lnTo>
                  <a:lnTo>
                    <a:pt x="130" y="36"/>
                  </a:lnTo>
                  <a:lnTo>
                    <a:pt x="130" y="32"/>
                  </a:lnTo>
                  <a:lnTo>
                    <a:pt x="128" y="28"/>
                  </a:lnTo>
                  <a:lnTo>
                    <a:pt x="120" y="22"/>
                  </a:lnTo>
                  <a:lnTo>
                    <a:pt x="116" y="18"/>
                  </a:lnTo>
                  <a:lnTo>
                    <a:pt x="116" y="14"/>
                  </a:lnTo>
                  <a:lnTo>
                    <a:pt x="116" y="14"/>
                  </a:lnTo>
                  <a:lnTo>
                    <a:pt x="112" y="6"/>
                  </a:lnTo>
                  <a:lnTo>
                    <a:pt x="110" y="2"/>
                  </a:lnTo>
                  <a:lnTo>
                    <a:pt x="10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60" name="Freeform 158"/>
            <p:cNvSpPr>
              <a:spLocks/>
            </p:cNvSpPr>
            <p:nvPr/>
          </p:nvSpPr>
          <p:spPr bwMode="auto">
            <a:xfrm>
              <a:off x="4448" y="2170"/>
              <a:ext cx="138" cy="60"/>
            </a:xfrm>
            <a:custGeom>
              <a:avLst/>
              <a:gdLst>
                <a:gd name="T0" fmla="*/ 38 w 138"/>
                <a:gd name="T1" fmla="*/ 0 h 60"/>
                <a:gd name="T2" fmla="*/ 36 w 138"/>
                <a:gd name="T3" fmla="*/ 0 h 60"/>
                <a:gd name="T4" fmla="*/ 26 w 138"/>
                <a:gd name="T5" fmla="*/ 4 h 60"/>
                <a:gd name="T6" fmla="*/ 18 w 138"/>
                <a:gd name="T7" fmla="*/ 10 h 60"/>
                <a:gd name="T8" fmla="*/ 2 w 138"/>
                <a:gd name="T9" fmla="*/ 10 h 60"/>
                <a:gd name="T10" fmla="*/ 0 w 138"/>
                <a:gd name="T11" fmla="*/ 14 h 60"/>
                <a:gd name="T12" fmla="*/ 2 w 138"/>
                <a:gd name="T13" fmla="*/ 22 h 60"/>
                <a:gd name="T14" fmla="*/ 10 w 138"/>
                <a:gd name="T15" fmla="*/ 28 h 60"/>
                <a:gd name="T16" fmla="*/ 12 w 138"/>
                <a:gd name="T17" fmla="*/ 28 h 60"/>
                <a:gd name="T18" fmla="*/ 16 w 138"/>
                <a:gd name="T19" fmla="*/ 26 h 60"/>
                <a:gd name="T20" fmla="*/ 26 w 138"/>
                <a:gd name="T21" fmla="*/ 22 h 60"/>
                <a:gd name="T22" fmla="*/ 32 w 138"/>
                <a:gd name="T23" fmla="*/ 20 h 60"/>
                <a:gd name="T24" fmla="*/ 40 w 138"/>
                <a:gd name="T25" fmla="*/ 22 h 60"/>
                <a:gd name="T26" fmla="*/ 62 w 138"/>
                <a:gd name="T27" fmla="*/ 30 h 60"/>
                <a:gd name="T28" fmla="*/ 70 w 138"/>
                <a:gd name="T29" fmla="*/ 36 h 60"/>
                <a:gd name="T30" fmla="*/ 78 w 138"/>
                <a:gd name="T31" fmla="*/ 40 h 60"/>
                <a:gd name="T32" fmla="*/ 88 w 138"/>
                <a:gd name="T33" fmla="*/ 44 h 60"/>
                <a:gd name="T34" fmla="*/ 96 w 138"/>
                <a:gd name="T35" fmla="*/ 50 h 60"/>
                <a:gd name="T36" fmla="*/ 100 w 138"/>
                <a:gd name="T37" fmla="*/ 56 h 60"/>
                <a:gd name="T38" fmla="*/ 108 w 138"/>
                <a:gd name="T39" fmla="*/ 60 h 60"/>
                <a:gd name="T40" fmla="*/ 108 w 138"/>
                <a:gd name="T41" fmla="*/ 60 h 60"/>
                <a:gd name="T42" fmla="*/ 116 w 138"/>
                <a:gd name="T43" fmla="*/ 58 h 60"/>
                <a:gd name="T44" fmla="*/ 122 w 138"/>
                <a:gd name="T45" fmla="*/ 58 h 60"/>
                <a:gd name="T46" fmla="*/ 124 w 138"/>
                <a:gd name="T47" fmla="*/ 58 h 60"/>
                <a:gd name="T48" fmla="*/ 126 w 138"/>
                <a:gd name="T49" fmla="*/ 58 h 60"/>
                <a:gd name="T50" fmla="*/ 128 w 138"/>
                <a:gd name="T51" fmla="*/ 58 h 60"/>
                <a:gd name="T52" fmla="*/ 132 w 138"/>
                <a:gd name="T53" fmla="*/ 56 h 60"/>
                <a:gd name="T54" fmla="*/ 138 w 138"/>
                <a:gd name="T55" fmla="*/ 52 h 60"/>
                <a:gd name="T56" fmla="*/ 138 w 138"/>
                <a:gd name="T57" fmla="*/ 48 h 60"/>
                <a:gd name="T58" fmla="*/ 130 w 138"/>
                <a:gd name="T59" fmla="*/ 42 h 60"/>
                <a:gd name="T60" fmla="*/ 120 w 138"/>
                <a:gd name="T61" fmla="*/ 42 h 60"/>
                <a:gd name="T62" fmla="*/ 96 w 138"/>
                <a:gd name="T63" fmla="*/ 30 h 60"/>
                <a:gd name="T64" fmla="*/ 92 w 138"/>
                <a:gd name="T65" fmla="*/ 26 h 60"/>
                <a:gd name="T66" fmla="*/ 86 w 138"/>
                <a:gd name="T67" fmla="*/ 22 h 60"/>
                <a:gd name="T68" fmla="*/ 82 w 138"/>
                <a:gd name="T69" fmla="*/ 22 h 60"/>
                <a:gd name="T70" fmla="*/ 80 w 138"/>
                <a:gd name="T71" fmla="*/ 22 h 60"/>
                <a:gd name="T72" fmla="*/ 80 w 138"/>
                <a:gd name="T73" fmla="*/ 22 h 60"/>
                <a:gd name="T74" fmla="*/ 74 w 138"/>
                <a:gd name="T75" fmla="*/ 20 h 60"/>
                <a:gd name="T76" fmla="*/ 72 w 138"/>
                <a:gd name="T77" fmla="*/ 18 h 60"/>
                <a:gd name="T78" fmla="*/ 68 w 138"/>
                <a:gd name="T79" fmla="*/ 16 h 60"/>
                <a:gd name="T80" fmla="*/ 48 w 138"/>
                <a:gd name="T81" fmla="*/ 2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38" h="60">
                  <a:moveTo>
                    <a:pt x="38" y="0"/>
                  </a:moveTo>
                  <a:lnTo>
                    <a:pt x="38" y="0"/>
                  </a:lnTo>
                  <a:lnTo>
                    <a:pt x="36" y="0"/>
                  </a:lnTo>
                  <a:lnTo>
                    <a:pt x="36" y="0"/>
                  </a:lnTo>
                  <a:lnTo>
                    <a:pt x="30" y="2"/>
                  </a:lnTo>
                  <a:lnTo>
                    <a:pt x="26" y="4"/>
                  </a:lnTo>
                  <a:lnTo>
                    <a:pt x="18" y="10"/>
                  </a:lnTo>
                  <a:lnTo>
                    <a:pt x="18" y="10"/>
                  </a:lnTo>
                  <a:lnTo>
                    <a:pt x="6" y="10"/>
                  </a:lnTo>
                  <a:lnTo>
                    <a:pt x="2" y="10"/>
                  </a:lnTo>
                  <a:lnTo>
                    <a:pt x="0" y="14"/>
                  </a:lnTo>
                  <a:lnTo>
                    <a:pt x="0" y="14"/>
                  </a:lnTo>
                  <a:lnTo>
                    <a:pt x="0" y="18"/>
                  </a:lnTo>
                  <a:lnTo>
                    <a:pt x="2" y="22"/>
                  </a:lnTo>
                  <a:lnTo>
                    <a:pt x="6" y="26"/>
                  </a:lnTo>
                  <a:lnTo>
                    <a:pt x="10" y="28"/>
                  </a:lnTo>
                  <a:lnTo>
                    <a:pt x="10" y="28"/>
                  </a:lnTo>
                  <a:lnTo>
                    <a:pt x="12" y="28"/>
                  </a:lnTo>
                  <a:lnTo>
                    <a:pt x="12" y="28"/>
                  </a:lnTo>
                  <a:lnTo>
                    <a:pt x="16" y="26"/>
                  </a:lnTo>
                  <a:lnTo>
                    <a:pt x="18" y="26"/>
                  </a:lnTo>
                  <a:lnTo>
                    <a:pt x="26" y="22"/>
                  </a:lnTo>
                  <a:lnTo>
                    <a:pt x="26" y="22"/>
                  </a:lnTo>
                  <a:lnTo>
                    <a:pt x="32" y="20"/>
                  </a:lnTo>
                  <a:lnTo>
                    <a:pt x="32" y="20"/>
                  </a:lnTo>
                  <a:lnTo>
                    <a:pt x="40" y="22"/>
                  </a:lnTo>
                  <a:lnTo>
                    <a:pt x="48" y="24"/>
                  </a:lnTo>
                  <a:lnTo>
                    <a:pt x="62" y="30"/>
                  </a:lnTo>
                  <a:lnTo>
                    <a:pt x="62" y="30"/>
                  </a:lnTo>
                  <a:lnTo>
                    <a:pt x="70" y="36"/>
                  </a:lnTo>
                  <a:lnTo>
                    <a:pt x="74" y="38"/>
                  </a:lnTo>
                  <a:lnTo>
                    <a:pt x="78" y="40"/>
                  </a:lnTo>
                  <a:lnTo>
                    <a:pt x="78" y="40"/>
                  </a:lnTo>
                  <a:lnTo>
                    <a:pt x="88" y="44"/>
                  </a:lnTo>
                  <a:lnTo>
                    <a:pt x="92" y="46"/>
                  </a:lnTo>
                  <a:lnTo>
                    <a:pt x="96" y="50"/>
                  </a:lnTo>
                  <a:lnTo>
                    <a:pt x="96" y="50"/>
                  </a:lnTo>
                  <a:lnTo>
                    <a:pt x="100" y="56"/>
                  </a:lnTo>
                  <a:lnTo>
                    <a:pt x="104" y="58"/>
                  </a:lnTo>
                  <a:lnTo>
                    <a:pt x="108" y="60"/>
                  </a:lnTo>
                  <a:lnTo>
                    <a:pt x="108" y="60"/>
                  </a:lnTo>
                  <a:lnTo>
                    <a:pt x="108" y="60"/>
                  </a:lnTo>
                  <a:lnTo>
                    <a:pt x="108" y="60"/>
                  </a:lnTo>
                  <a:lnTo>
                    <a:pt x="116" y="58"/>
                  </a:lnTo>
                  <a:lnTo>
                    <a:pt x="116" y="58"/>
                  </a:lnTo>
                  <a:lnTo>
                    <a:pt x="122" y="58"/>
                  </a:lnTo>
                  <a:lnTo>
                    <a:pt x="122" y="58"/>
                  </a:lnTo>
                  <a:lnTo>
                    <a:pt x="124" y="58"/>
                  </a:lnTo>
                  <a:lnTo>
                    <a:pt x="124" y="58"/>
                  </a:lnTo>
                  <a:lnTo>
                    <a:pt x="126" y="58"/>
                  </a:lnTo>
                  <a:lnTo>
                    <a:pt x="126" y="58"/>
                  </a:lnTo>
                  <a:lnTo>
                    <a:pt x="128" y="58"/>
                  </a:lnTo>
                  <a:lnTo>
                    <a:pt x="128" y="58"/>
                  </a:lnTo>
                  <a:lnTo>
                    <a:pt x="132" y="56"/>
                  </a:lnTo>
                  <a:lnTo>
                    <a:pt x="136" y="56"/>
                  </a:lnTo>
                  <a:lnTo>
                    <a:pt x="138" y="52"/>
                  </a:lnTo>
                  <a:lnTo>
                    <a:pt x="138" y="48"/>
                  </a:lnTo>
                  <a:lnTo>
                    <a:pt x="138" y="48"/>
                  </a:lnTo>
                  <a:lnTo>
                    <a:pt x="134" y="44"/>
                  </a:lnTo>
                  <a:lnTo>
                    <a:pt x="130" y="42"/>
                  </a:lnTo>
                  <a:lnTo>
                    <a:pt x="120" y="42"/>
                  </a:lnTo>
                  <a:lnTo>
                    <a:pt x="120" y="42"/>
                  </a:lnTo>
                  <a:lnTo>
                    <a:pt x="108" y="38"/>
                  </a:lnTo>
                  <a:lnTo>
                    <a:pt x="96" y="30"/>
                  </a:lnTo>
                  <a:lnTo>
                    <a:pt x="96" y="30"/>
                  </a:lnTo>
                  <a:lnTo>
                    <a:pt x="92" y="26"/>
                  </a:lnTo>
                  <a:lnTo>
                    <a:pt x="88" y="22"/>
                  </a:lnTo>
                  <a:lnTo>
                    <a:pt x="86" y="22"/>
                  </a:lnTo>
                  <a:lnTo>
                    <a:pt x="86" y="22"/>
                  </a:lnTo>
                  <a:lnTo>
                    <a:pt x="82" y="22"/>
                  </a:lnTo>
                  <a:lnTo>
                    <a:pt x="82" y="22"/>
                  </a:lnTo>
                  <a:lnTo>
                    <a:pt x="80" y="22"/>
                  </a:lnTo>
                  <a:lnTo>
                    <a:pt x="80" y="22"/>
                  </a:lnTo>
                  <a:lnTo>
                    <a:pt x="80" y="22"/>
                  </a:lnTo>
                  <a:lnTo>
                    <a:pt x="80" y="22"/>
                  </a:lnTo>
                  <a:lnTo>
                    <a:pt x="74" y="20"/>
                  </a:lnTo>
                  <a:lnTo>
                    <a:pt x="74" y="20"/>
                  </a:lnTo>
                  <a:lnTo>
                    <a:pt x="72" y="18"/>
                  </a:lnTo>
                  <a:lnTo>
                    <a:pt x="68" y="16"/>
                  </a:lnTo>
                  <a:lnTo>
                    <a:pt x="68" y="16"/>
                  </a:lnTo>
                  <a:lnTo>
                    <a:pt x="54" y="4"/>
                  </a:lnTo>
                  <a:lnTo>
                    <a:pt x="48" y="2"/>
                  </a:lnTo>
                  <a:lnTo>
                    <a:pt x="38"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61" name="Freeform 159"/>
            <p:cNvSpPr>
              <a:spLocks/>
            </p:cNvSpPr>
            <p:nvPr/>
          </p:nvSpPr>
          <p:spPr bwMode="auto">
            <a:xfrm>
              <a:off x="4448" y="2170"/>
              <a:ext cx="138" cy="60"/>
            </a:xfrm>
            <a:custGeom>
              <a:avLst/>
              <a:gdLst>
                <a:gd name="T0" fmla="*/ 38 w 138"/>
                <a:gd name="T1" fmla="*/ 0 h 60"/>
                <a:gd name="T2" fmla="*/ 36 w 138"/>
                <a:gd name="T3" fmla="*/ 0 h 60"/>
                <a:gd name="T4" fmla="*/ 26 w 138"/>
                <a:gd name="T5" fmla="*/ 4 h 60"/>
                <a:gd name="T6" fmla="*/ 18 w 138"/>
                <a:gd name="T7" fmla="*/ 10 h 60"/>
                <a:gd name="T8" fmla="*/ 2 w 138"/>
                <a:gd name="T9" fmla="*/ 10 h 60"/>
                <a:gd name="T10" fmla="*/ 0 w 138"/>
                <a:gd name="T11" fmla="*/ 14 h 60"/>
                <a:gd name="T12" fmla="*/ 2 w 138"/>
                <a:gd name="T13" fmla="*/ 22 h 60"/>
                <a:gd name="T14" fmla="*/ 10 w 138"/>
                <a:gd name="T15" fmla="*/ 28 h 60"/>
                <a:gd name="T16" fmla="*/ 12 w 138"/>
                <a:gd name="T17" fmla="*/ 28 h 60"/>
                <a:gd name="T18" fmla="*/ 16 w 138"/>
                <a:gd name="T19" fmla="*/ 26 h 60"/>
                <a:gd name="T20" fmla="*/ 26 w 138"/>
                <a:gd name="T21" fmla="*/ 22 h 60"/>
                <a:gd name="T22" fmla="*/ 32 w 138"/>
                <a:gd name="T23" fmla="*/ 20 h 60"/>
                <a:gd name="T24" fmla="*/ 40 w 138"/>
                <a:gd name="T25" fmla="*/ 22 h 60"/>
                <a:gd name="T26" fmla="*/ 62 w 138"/>
                <a:gd name="T27" fmla="*/ 30 h 60"/>
                <a:gd name="T28" fmla="*/ 70 w 138"/>
                <a:gd name="T29" fmla="*/ 36 h 60"/>
                <a:gd name="T30" fmla="*/ 78 w 138"/>
                <a:gd name="T31" fmla="*/ 40 h 60"/>
                <a:gd name="T32" fmla="*/ 88 w 138"/>
                <a:gd name="T33" fmla="*/ 44 h 60"/>
                <a:gd name="T34" fmla="*/ 96 w 138"/>
                <a:gd name="T35" fmla="*/ 50 h 60"/>
                <a:gd name="T36" fmla="*/ 100 w 138"/>
                <a:gd name="T37" fmla="*/ 56 h 60"/>
                <a:gd name="T38" fmla="*/ 108 w 138"/>
                <a:gd name="T39" fmla="*/ 60 h 60"/>
                <a:gd name="T40" fmla="*/ 108 w 138"/>
                <a:gd name="T41" fmla="*/ 60 h 60"/>
                <a:gd name="T42" fmla="*/ 116 w 138"/>
                <a:gd name="T43" fmla="*/ 58 h 60"/>
                <a:gd name="T44" fmla="*/ 122 w 138"/>
                <a:gd name="T45" fmla="*/ 58 h 60"/>
                <a:gd name="T46" fmla="*/ 124 w 138"/>
                <a:gd name="T47" fmla="*/ 58 h 60"/>
                <a:gd name="T48" fmla="*/ 126 w 138"/>
                <a:gd name="T49" fmla="*/ 58 h 60"/>
                <a:gd name="T50" fmla="*/ 128 w 138"/>
                <a:gd name="T51" fmla="*/ 58 h 60"/>
                <a:gd name="T52" fmla="*/ 132 w 138"/>
                <a:gd name="T53" fmla="*/ 56 h 60"/>
                <a:gd name="T54" fmla="*/ 138 w 138"/>
                <a:gd name="T55" fmla="*/ 52 h 60"/>
                <a:gd name="T56" fmla="*/ 138 w 138"/>
                <a:gd name="T57" fmla="*/ 48 h 60"/>
                <a:gd name="T58" fmla="*/ 130 w 138"/>
                <a:gd name="T59" fmla="*/ 42 h 60"/>
                <a:gd name="T60" fmla="*/ 120 w 138"/>
                <a:gd name="T61" fmla="*/ 42 h 60"/>
                <a:gd name="T62" fmla="*/ 96 w 138"/>
                <a:gd name="T63" fmla="*/ 30 h 60"/>
                <a:gd name="T64" fmla="*/ 92 w 138"/>
                <a:gd name="T65" fmla="*/ 26 h 60"/>
                <a:gd name="T66" fmla="*/ 86 w 138"/>
                <a:gd name="T67" fmla="*/ 22 h 60"/>
                <a:gd name="T68" fmla="*/ 82 w 138"/>
                <a:gd name="T69" fmla="*/ 22 h 60"/>
                <a:gd name="T70" fmla="*/ 80 w 138"/>
                <a:gd name="T71" fmla="*/ 22 h 60"/>
                <a:gd name="T72" fmla="*/ 80 w 138"/>
                <a:gd name="T73" fmla="*/ 22 h 60"/>
                <a:gd name="T74" fmla="*/ 74 w 138"/>
                <a:gd name="T75" fmla="*/ 20 h 60"/>
                <a:gd name="T76" fmla="*/ 72 w 138"/>
                <a:gd name="T77" fmla="*/ 18 h 60"/>
                <a:gd name="T78" fmla="*/ 68 w 138"/>
                <a:gd name="T79" fmla="*/ 16 h 60"/>
                <a:gd name="T80" fmla="*/ 48 w 138"/>
                <a:gd name="T81" fmla="*/ 2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38" h="60">
                  <a:moveTo>
                    <a:pt x="38" y="0"/>
                  </a:moveTo>
                  <a:lnTo>
                    <a:pt x="38" y="0"/>
                  </a:lnTo>
                  <a:lnTo>
                    <a:pt x="36" y="0"/>
                  </a:lnTo>
                  <a:lnTo>
                    <a:pt x="36" y="0"/>
                  </a:lnTo>
                  <a:lnTo>
                    <a:pt x="30" y="2"/>
                  </a:lnTo>
                  <a:lnTo>
                    <a:pt x="26" y="4"/>
                  </a:lnTo>
                  <a:lnTo>
                    <a:pt x="18" y="10"/>
                  </a:lnTo>
                  <a:lnTo>
                    <a:pt x="18" y="10"/>
                  </a:lnTo>
                  <a:lnTo>
                    <a:pt x="6" y="10"/>
                  </a:lnTo>
                  <a:lnTo>
                    <a:pt x="2" y="10"/>
                  </a:lnTo>
                  <a:lnTo>
                    <a:pt x="0" y="14"/>
                  </a:lnTo>
                  <a:lnTo>
                    <a:pt x="0" y="14"/>
                  </a:lnTo>
                  <a:lnTo>
                    <a:pt x="0" y="18"/>
                  </a:lnTo>
                  <a:lnTo>
                    <a:pt x="2" y="22"/>
                  </a:lnTo>
                  <a:lnTo>
                    <a:pt x="6" y="26"/>
                  </a:lnTo>
                  <a:lnTo>
                    <a:pt x="10" y="28"/>
                  </a:lnTo>
                  <a:lnTo>
                    <a:pt x="10" y="28"/>
                  </a:lnTo>
                  <a:lnTo>
                    <a:pt x="12" y="28"/>
                  </a:lnTo>
                  <a:lnTo>
                    <a:pt x="12" y="28"/>
                  </a:lnTo>
                  <a:lnTo>
                    <a:pt x="16" y="26"/>
                  </a:lnTo>
                  <a:lnTo>
                    <a:pt x="18" y="26"/>
                  </a:lnTo>
                  <a:lnTo>
                    <a:pt x="26" y="22"/>
                  </a:lnTo>
                  <a:lnTo>
                    <a:pt x="26" y="22"/>
                  </a:lnTo>
                  <a:lnTo>
                    <a:pt x="32" y="20"/>
                  </a:lnTo>
                  <a:lnTo>
                    <a:pt x="32" y="20"/>
                  </a:lnTo>
                  <a:lnTo>
                    <a:pt x="40" y="22"/>
                  </a:lnTo>
                  <a:lnTo>
                    <a:pt x="48" y="24"/>
                  </a:lnTo>
                  <a:lnTo>
                    <a:pt x="62" y="30"/>
                  </a:lnTo>
                  <a:lnTo>
                    <a:pt x="62" y="30"/>
                  </a:lnTo>
                  <a:lnTo>
                    <a:pt x="70" y="36"/>
                  </a:lnTo>
                  <a:lnTo>
                    <a:pt x="74" y="38"/>
                  </a:lnTo>
                  <a:lnTo>
                    <a:pt x="78" y="40"/>
                  </a:lnTo>
                  <a:lnTo>
                    <a:pt x="78" y="40"/>
                  </a:lnTo>
                  <a:lnTo>
                    <a:pt x="88" y="44"/>
                  </a:lnTo>
                  <a:lnTo>
                    <a:pt x="92" y="46"/>
                  </a:lnTo>
                  <a:lnTo>
                    <a:pt x="96" y="50"/>
                  </a:lnTo>
                  <a:lnTo>
                    <a:pt x="96" y="50"/>
                  </a:lnTo>
                  <a:lnTo>
                    <a:pt x="100" y="56"/>
                  </a:lnTo>
                  <a:lnTo>
                    <a:pt x="104" y="58"/>
                  </a:lnTo>
                  <a:lnTo>
                    <a:pt x="108" y="60"/>
                  </a:lnTo>
                  <a:lnTo>
                    <a:pt x="108" y="60"/>
                  </a:lnTo>
                  <a:lnTo>
                    <a:pt x="108" y="60"/>
                  </a:lnTo>
                  <a:lnTo>
                    <a:pt x="108" y="60"/>
                  </a:lnTo>
                  <a:lnTo>
                    <a:pt x="116" y="58"/>
                  </a:lnTo>
                  <a:lnTo>
                    <a:pt x="116" y="58"/>
                  </a:lnTo>
                  <a:lnTo>
                    <a:pt x="122" y="58"/>
                  </a:lnTo>
                  <a:lnTo>
                    <a:pt x="122" y="58"/>
                  </a:lnTo>
                  <a:lnTo>
                    <a:pt x="124" y="58"/>
                  </a:lnTo>
                  <a:lnTo>
                    <a:pt x="124" y="58"/>
                  </a:lnTo>
                  <a:lnTo>
                    <a:pt x="126" y="58"/>
                  </a:lnTo>
                  <a:lnTo>
                    <a:pt x="126" y="58"/>
                  </a:lnTo>
                  <a:lnTo>
                    <a:pt x="128" y="58"/>
                  </a:lnTo>
                  <a:lnTo>
                    <a:pt x="128" y="58"/>
                  </a:lnTo>
                  <a:lnTo>
                    <a:pt x="132" y="56"/>
                  </a:lnTo>
                  <a:lnTo>
                    <a:pt x="136" y="56"/>
                  </a:lnTo>
                  <a:lnTo>
                    <a:pt x="138" y="52"/>
                  </a:lnTo>
                  <a:lnTo>
                    <a:pt x="138" y="48"/>
                  </a:lnTo>
                  <a:lnTo>
                    <a:pt x="138" y="48"/>
                  </a:lnTo>
                  <a:lnTo>
                    <a:pt x="134" y="44"/>
                  </a:lnTo>
                  <a:lnTo>
                    <a:pt x="130" y="42"/>
                  </a:lnTo>
                  <a:lnTo>
                    <a:pt x="120" y="42"/>
                  </a:lnTo>
                  <a:lnTo>
                    <a:pt x="120" y="42"/>
                  </a:lnTo>
                  <a:lnTo>
                    <a:pt x="108" y="38"/>
                  </a:lnTo>
                  <a:lnTo>
                    <a:pt x="96" y="30"/>
                  </a:lnTo>
                  <a:lnTo>
                    <a:pt x="96" y="30"/>
                  </a:lnTo>
                  <a:lnTo>
                    <a:pt x="92" y="26"/>
                  </a:lnTo>
                  <a:lnTo>
                    <a:pt x="88" y="22"/>
                  </a:lnTo>
                  <a:lnTo>
                    <a:pt x="86" y="22"/>
                  </a:lnTo>
                  <a:lnTo>
                    <a:pt x="86" y="22"/>
                  </a:lnTo>
                  <a:lnTo>
                    <a:pt x="82" y="22"/>
                  </a:lnTo>
                  <a:lnTo>
                    <a:pt x="82" y="22"/>
                  </a:lnTo>
                  <a:lnTo>
                    <a:pt x="80" y="22"/>
                  </a:lnTo>
                  <a:lnTo>
                    <a:pt x="80" y="22"/>
                  </a:lnTo>
                  <a:lnTo>
                    <a:pt x="80" y="22"/>
                  </a:lnTo>
                  <a:lnTo>
                    <a:pt x="80" y="22"/>
                  </a:lnTo>
                  <a:lnTo>
                    <a:pt x="74" y="20"/>
                  </a:lnTo>
                  <a:lnTo>
                    <a:pt x="74" y="20"/>
                  </a:lnTo>
                  <a:lnTo>
                    <a:pt x="72" y="18"/>
                  </a:lnTo>
                  <a:lnTo>
                    <a:pt x="68" y="16"/>
                  </a:lnTo>
                  <a:lnTo>
                    <a:pt x="68" y="16"/>
                  </a:lnTo>
                  <a:lnTo>
                    <a:pt x="54" y="4"/>
                  </a:lnTo>
                  <a:lnTo>
                    <a:pt x="48" y="2"/>
                  </a:lnTo>
                  <a:lnTo>
                    <a:pt x="3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62" name="Freeform 160"/>
            <p:cNvSpPr>
              <a:spLocks/>
            </p:cNvSpPr>
            <p:nvPr/>
          </p:nvSpPr>
          <p:spPr bwMode="auto">
            <a:xfrm>
              <a:off x="4534" y="2248"/>
              <a:ext cx="26" cy="20"/>
            </a:xfrm>
            <a:custGeom>
              <a:avLst/>
              <a:gdLst>
                <a:gd name="T0" fmla="*/ 8 w 26"/>
                <a:gd name="T1" fmla="*/ 0 h 20"/>
                <a:gd name="T2" fmla="*/ 8 w 26"/>
                <a:gd name="T3" fmla="*/ 0 h 20"/>
                <a:gd name="T4" fmla="*/ 2 w 26"/>
                <a:gd name="T5" fmla="*/ 0 h 20"/>
                <a:gd name="T6" fmla="*/ 0 w 26"/>
                <a:gd name="T7" fmla="*/ 4 h 20"/>
                <a:gd name="T8" fmla="*/ 0 w 26"/>
                <a:gd name="T9" fmla="*/ 6 h 20"/>
                <a:gd name="T10" fmla="*/ 0 w 26"/>
                <a:gd name="T11" fmla="*/ 6 h 20"/>
                <a:gd name="T12" fmla="*/ 0 w 26"/>
                <a:gd name="T13" fmla="*/ 10 h 20"/>
                <a:gd name="T14" fmla="*/ 2 w 26"/>
                <a:gd name="T15" fmla="*/ 12 h 20"/>
                <a:gd name="T16" fmla="*/ 10 w 26"/>
                <a:gd name="T17" fmla="*/ 16 h 20"/>
                <a:gd name="T18" fmla="*/ 10 w 26"/>
                <a:gd name="T19" fmla="*/ 16 h 20"/>
                <a:gd name="T20" fmla="*/ 14 w 26"/>
                <a:gd name="T21" fmla="*/ 18 h 20"/>
                <a:gd name="T22" fmla="*/ 20 w 26"/>
                <a:gd name="T23" fmla="*/ 20 h 20"/>
                <a:gd name="T24" fmla="*/ 20 w 26"/>
                <a:gd name="T25" fmla="*/ 20 h 20"/>
                <a:gd name="T26" fmla="*/ 24 w 26"/>
                <a:gd name="T27" fmla="*/ 18 h 20"/>
                <a:gd name="T28" fmla="*/ 26 w 26"/>
                <a:gd name="T29" fmla="*/ 14 h 20"/>
                <a:gd name="T30" fmla="*/ 26 w 26"/>
                <a:gd name="T31" fmla="*/ 14 h 20"/>
                <a:gd name="T32" fmla="*/ 26 w 26"/>
                <a:gd name="T33" fmla="*/ 10 h 20"/>
                <a:gd name="T34" fmla="*/ 22 w 26"/>
                <a:gd name="T35" fmla="*/ 6 h 20"/>
                <a:gd name="T36" fmla="*/ 16 w 26"/>
                <a:gd name="T37" fmla="*/ 0 h 20"/>
                <a:gd name="T38" fmla="*/ 16 w 26"/>
                <a:gd name="T39" fmla="*/ 0 h 20"/>
                <a:gd name="T40" fmla="*/ 8 w 26"/>
                <a:gd name="T41"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6" h="20">
                  <a:moveTo>
                    <a:pt x="8" y="0"/>
                  </a:moveTo>
                  <a:lnTo>
                    <a:pt x="8" y="0"/>
                  </a:lnTo>
                  <a:lnTo>
                    <a:pt x="2" y="0"/>
                  </a:lnTo>
                  <a:lnTo>
                    <a:pt x="0" y="4"/>
                  </a:lnTo>
                  <a:lnTo>
                    <a:pt x="0" y="6"/>
                  </a:lnTo>
                  <a:lnTo>
                    <a:pt x="0" y="6"/>
                  </a:lnTo>
                  <a:lnTo>
                    <a:pt x="0" y="10"/>
                  </a:lnTo>
                  <a:lnTo>
                    <a:pt x="2" y="12"/>
                  </a:lnTo>
                  <a:lnTo>
                    <a:pt x="10" y="16"/>
                  </a:lnTo>
                  <a:lnTo>
                    <a:pt x="10" y="16"/>
                  </a:lnTo>
                  <a:lnTo>
                    <a:pt x="14" y="18"/>
                  </a:lnTo>
                  <a:lnTo>
                    <a:pt x="20" y="20"/>
                  </a:lnTo>
                  <a:lnTo>
                    <a:pt x="20" y="20"/>
                  </a:lnTo>
                  <a:lnTo>
                    <a:pt x="24" y="18"/>
                  </a:lnTo>
                  <a:lnTo>
                    <a:pt x="26" y="14"/>
                  </a:lnTo>
                  <a:lnTo>
                    <a:pt x="26" y="14"/>
                  </a:lnTo>
                  <a:lnTo>
                    <a:pt x="26" y="10"/>
                  </a:lnTo>
                  <a:lnTo>
                    <a:pt x="22" y="6"/>
                  </a:lnTo>
                  <a:lnTo>
                    <a:pt x="16" y="0"/>
                  </a:lnTo>
                  <a:lnTo>
                    <a:pt x="16" y="0"/>
                  </a:lnTo>
                  <a:lnTo>
                    <a:pt x="8"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63" name="Freeform 161"/>
            <p:cNvSpPr>
              <a:spLocks/>
            </p:cNvSpPr>
            <p:nvPr/>
          </p:nvSpPr>
          <p:spPr bwMode="auto">
            <a:xfrm>
              <a:off x="4534" y="2248"/>
              <a:ext cx="26" cy="20"/>
            </a:xfrm>
            <a:custGeom>
              <a:avLst/>
              <a:gdLst>
                <a:gd name="T0" fmla="*/ 8 w 26"/>
                <a:gd name="T1" fmla="*/ 0 h 20"/>
                <a:gd name="T2" fmla="*/ 8 w 26"/>
                <a:gd name="T3" fmla="*/ 0 h 20"/>
                <a:gd name="T4" fmla="*/ 2 w 26"/>
                <a:gd name="T5" fmla="*/ 0 h 20"/>
                <a:gd name="T6" fmla="*/ 0 w 26"/>
                <a:gd name="T7" fmla="*/ 4 h 20"/>
                <a:gd name="T8" fmla="*/ 0 w 26"/>
                <a:gd name="T9" fmla="*/ 6 h 20"/>
                <a:gd name="T10" fmla="*/ 0 w 26"/>
                <a:gd name="T11" fmla="*/ 6 h 20"/>
                <a:gd name="T12" fmla="*/ 0 w 26"/>
                <a:gd name="T13" fmla="*/ 10 h 20"/>
                <a:gd name="T14" fmla="*/ 2 w 26"/>
                <a:gd name="T15" fmla="*/ 12 h 20"/>
                <a:gd name="T16" fmla="*/ 10 w 26"/>
                <a:gd name="T17" fmla="*/ 16 h 20"/>
                <a:gd name="T18" fmla="*/ 10 w 26"/>
                <a:gd name="T19" fmla="*/ 16 h 20"/>
                <a:gd name="T20" fmla="*/ 14 w 26"/>
                <a:gd name="T21" fmla="*/ 18 h 20"/>
                <a:gd name="T22" fmla="*/ 20 w 26"/>
                <a:gd name="T23" fmla="*/ 20 h 20"/>
                <a:gd name="T24" fmla="*/ 20 w 26"/>
                <a:gd name="T25" fmla="*/ 20 h 20"/>
                <a:gd name="T26" fmla="*/ 24 w 26"/>
                <a:gd name="T27" fmla="*/ 18 h 20"/>
                <a:gd name="T28" fmla="*/ 26 w 26"/>
                <a:gd name="T29" fmla="*/ 14 h 20"/>
                <a:gd name="T30" fmla="*/ 26 w 26"/>
                <a:gd name="T31" fmla="*/ 14 h 20"/>
                <a:gd name="T32" fmla="*/ 26 w 26"/>
                <a:gd name="T33" fmla="*/ 10 h 20"/>
                <a:gd name="T34" fmla="*/ 22 w 26"/>
                <a:gd name="T35" fmla="*/ 6 h 20"/>
                <a:gd name="T36" fmla="*/ 16 w 26"/>
                <a:gd name="T37" fmla="*/ 0 h 20"/>
                <a:gd name="T38" fmla="*/ 16 w 26"/>
                <a:gd name="T39" fmla="*/ 0 h 20"/>
                <a:gd name="T40" fmla="*/ 8 w 26"/>
                <a:gd name="T41"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6" h="20">
                  <a:moveTo>
                    <a:pt x="8" y="0"/>
                  </a:moveTo>
                  <a:lnTo>
                    <a:pt x="8" y="0"/>
                  </a:lnTo>
                  <a:lnTo>
                    <a:pt x="2" y="0"/>
                  </a:lnTo>
                  <a:lnTo>
                    <a:pt x="0" y="4"/>
                  </a:lnTo>
                  <a:lnTo>
                    <a:pt x="0" y="6"/>
                  </a:lnTo>
                  <a:lnTo>
                    <a:pt x="0" y="6"/>
                  </a:lnTo>
                  <a:lnTo>
                    <a:pt x="0" y="10"/>
                  </a:lnTo>
                  <a:lnTo>
                    <a:pt x="2" y="12"/>
                  </a:lnTo>
                  <a:lnTo>
                    <a:pt x="10" y="16"/>
                  </a:lnTo>
                  <a:lnTo>
                    <a:pt x="10" y="16"/>
                  </a:lnTo>
                  <a:lnTo>
                    <a:pt x="14" y="18"/>
                  </a:lnTo>
                  <a:lnTo>
                    <a:pt x="20" y="20"/>
                  </a:lnTo>
                  <a:lnTo>
                    <a:pt x="20" y="20"/>
                  </a:lnTo>
                  <a:lnTo>
                    <a:pt x="24" y="18"/>
                  </a:lnTo>
                  <a:lnTo>
                    <a:pt x="26" y="14"/>
                  </a:lnTo>
                  <a:lnTo>
                    <a:pt x="26" y="14"/>
                  </a:lnTo>
                  <a:lnTo>
                    <a:pt x="26" y="10"/>
                  </a:lnTo>
                  <a:lnTo>
                    <a:pt x="22" y="6"/>
                  </a:lnTo>
                  <a:lnTo>
                    <a:pt x="16" y="0"/>
                  </a:lnTo>
                  <a:lnTo>
                    <a:pt x="16" y="0"/>
                  </a:lnTo>
                  <a:lnTo>
                    <a:pt x="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64" name="Freeform 162"/>
            <p:cNvSpPr>
              <a:spLocks/>
            </p:cNvSpPr>
            <p:nvPr/>
          </p:nvSpPr>
          <p:spPr bwMode="auto">
            <a:xfrm>
              <a:off x="4578" y="2230"/>
              <a:ext cx="86" cy="40"/>
            </a:xfrm>
            <a:custGeom>
              <a:avLst/>
              <a:gdLst>
                <a:gd name="T0" fmla="*/ 46 w 86"/>
                <a:gd name="T1" fmla="*/ 0 h 40"/>
                <a:gd name="T2" fmla="*/ 40 w 86"/>
                <a:gd name="T3" fmla="*/ 2 h 40"/>
                <a:gd name="T4" fmla="*/ 36 w 86"/>
                <a:gd name="T5" fmla="*/ 4 h 40"/>
                <a:gd name="T6" fmla="*/ 36 w 86"/>
                <a:gd name="T7" fmla="*/ 4 h 40"/>
                <a:gd name="T8" fmla="*/ 34 w 86"/>
                <a:gd name="T9" fmla="*/ 4 h 40"/>
                <a:gd name="T10" fmla="*/ 32 w 86"/>
                <a:gd name="T11" fmla="*/ 2 h 40"/>
                <a:gd name="T12" fmla="*/ 28 w 86"/>
                <a:gd name="T13" fmla="*/ 0 h 40"/>
                <a:gd name="T14" fmla="*/ 26 w 86"/>
                <a:gd name="T15" fmla="*/ 0 h 40"/>
                <a:gd name="T16" fmla="*/ 24 w 86"/>
                <a:gd name="T17" fmla="*/ 0 h 40"/>
                <a:gd name="T18" fmla="*/ 22 w 86"/>
                <a:gd name="T19" fmla="*/ 4 h 40"/>
                <a:gd name="T20" fmla="*/ 24 w 86"/>
                <a:gd name="T21" fmla="*/ 14 h 40"/>
                <a:gd name="T22" fmla="*/ 22 w 86"/>
                <a:gd name="T23" fmla="*/ 18 h 40"/>
                <a:gd name="T24" fmla="*/ 16 w 86"/>
                <a:gd name="T25" fmla="*/ 18 h 40"/>
                <a:gd name="T26" fmla="*/ 12 w 86"/>
                <a:gd name="T27" fmla="*/ 18 h 40"/>
                <a:gd name="T28" fmla="*/ 8 w 86"/>
                <a:gd name="T29" fmla="*/ 18 h 40"/>
                <a:gd name="T30" fmla="*/ 2 w 86"/>
                <a:gd name="T31" fmla="*/ 20 h 40"/>
                <a:gd name="T32" fmla="*/ 0 w 86"/>
                <a:gd name="T33" fmla="*/ 22 h 40"/>
                <a:gd name="T34" fmla="*/ 4 w 86"/>
                <a:gd name="T35" fmla="*/ 26 h 40"/>
                <a:gd name="T36" fmla="*/ 12 w 86"/>
                <a:gd name="T37" fmla="*/ 30 h 40"/>
                <a:gd name="T38" fmla="*/ 14 w 86"/>
                <a:gd name="T39" fmla="*/ 30 h 40"/>
                <a:gd name="T40" fmla="*/ 20 w 86"/>
                <a:gd name="T41" fmla="*/ 30 h 40"/>
                <a:gd name="T42" fmla="*/ 26 w 86"/>
                <a:gd name="T43" fmla="*/ 28 h 40"/>
                <a:gd name="T44" fmla="*/ 32 w 86"/>
                <a:gd name="T45" fmla="*/ 30 h 40"/>
                <a:gd name="T46" fmla="*/ 40 w 86"/>
                <a:gd name="T47" fmla="*/ 38 h 40"/>
                <a:gd name="T48" fmla="*/ 42 w 86"/>
                <a:gd name="T49" fmla="*/ 40 h 40"/>
                <a:gd name="T50" fmla="*/ 44 w 86"/>
                <a:gd name="T51" fmla="*/ 38 h 40"/>
                <a:gd name="T52" fmla="*/ 46 w 86"/>
                <a:gd name="T53" fmla="*/ 32 h 40"/>
                <a:gd name="T54" fmla="*/ 52 w 86"/>
                <a:gd name="T55" fmla="*/ 28 h 40"/>
                <a:gd name="T56" fmla="*/ 72 w 86"/>
                <a:gd name="T57" fmla="*/ 24 h 40"/>
                <a:gd name="T58" fmla="*/ 86 w 86"/>
                <a:gd name="T59" fmla="*/ 18 h 40"/>
                <a:gd name="T60" fmla="*/ 84 w 86"/>
                <a:gd name="T61" fmla="*/ 16 h 40"/>
                <a:gd name="T62" fmla="*/ 72 w 86"/>
                <a:gd name="T63" fmla="*/ 12 h 40"/>
                <a:gd name="T64" fmla="*/ 58 w 86"/>
                <a:gd name="T65" fmla="*/ 10 h 40"/>
                <a:gd name="T66" fmla="*/ 52 w 86"/>
                <a:gd name="T67" fmla="*/ 4 h 40"/>
                <a:gd name="T68" fmla="*/ 46 w 86"/>
                <a:gd name="T69" fmla="*/ 0 h 40"/>
                <a:gd name="T70" fmla="*/ 46 w 86"/>
                <a:gd name="T71"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6" h="40">
                  <a:moveTo>
                    <a:pt x="46" y="0"/>
                  </a:moveTo>
                  <a:lnTo>
                    <a:pt x="46" y="0"/>
                  </a:lnTo>
                  <a:lnTo>
                    <a:pt x="42" y="0"/>
                  </a:lnTo>
                  <a:lnTo>
                    <a:pt x="40" y="2"/>
                  </a:lnTo>
                  <a:lnTo>
                    <a:pt x="40" y="4"/>
                  </a:lnTo>
                  <a:lnTo>
                    <a:pt x="36" y="4"/>
                  </a:lnTo>
                  <a:lnTo>
                    <a:pt x="36" y="4"/>
                  </a:lnTo>
                  <a:lnTo>
                    <a:pt x="36" y="4"/>
                  </a:lnTo>
                  <a:lnTo>
                    <a:pt x="36" y="4"/>
                  </a:lnTo>
                  <a:lnTo>
                    <a:pt x="34" y="4"/>
                  </a:lnTo>
                  <a:lnTo>
                    <a:pt x="32" y="2"/>
                  </a:lnTo>
                  <a:lnTo>
                    <a:pt x="32" y="2"/>
                  </a:lnTo>
                  <a:lnTo>
                    <a:pt x="30" y="0"/>
                  </a:lnTo>
                  <a:lnTo>
                    <a:pt x="28" y="0"/>
                  </a:lnTo>
                  <a:lnTo>
                    <a:pt x="28" y="0"/>
                  </a:lnTo>
                  <a:lnTo>
                    <a:pt x="26" y="0"/>
                  </a:lnTo>
                  <a:lnTo>
                    <a:pt x="26" y="0"/>
                  </a:lnTo>
                  <a:lnTo>
                    <a:pt x="24" y="0"/>
                  </a:lnTo>
                  <a:lnTo>
                    <a:pt x="24" y="0"/>
                  </a:lnTo>
                  <a:lnTo>
                    <a:pt x="22" y="4"/>
                  </a:lnTo>
                  <a:lnTo>
                    <a:pt x="24" y="10"/>
                  </a:lnTo>
                  <a:lnTo>
                    <a:pt x="24" y="14"/>
                  </a:lnTo>
                  <a:lnTo>
                    <a:pt x="22" y="18"/>
                  </a:lnTo>
                  <a:lnTo>
                    <a:pt x="22" y="18"/>
                  </a:lnTo>
                  <a:lnTo>
                    <a:pt x="16" y="18"/>
                  </a:lnTo>
                  <a:lnTo>
                    <a:pt x="16" y="18"/>
                  </a:lnTo>
                  <a:lnTo>
                    <a:pt x="12" y="18"/>
                  </a:lnTo>
                  <a:lnTo>
                    <a:pt x="12" y="18"/>
                  </a:lnTo>
                  <a:lnTo>
                    <a:pt x="8" y="18"/>
                  </a:lnTo>
                  <a:lnTo>
                    <a:pt x="8" y="18"/>
                  </a:lnTo>
                  <a:lnTo>
                    <a:pt x="6" y="18"/>
                  </a:lnTo>
                  <a:lnTo>
                    <a:pt x="2" y="20"/>
                  </a:lnTo>
                  <a:lnTo>
                    <a:pt x="2" y="20"/>
                  </a:lnTo>
                  <a:lnTo>
                    <a:pt x="0" y="22"/>
                  </a:lnTo>
                  <a:lnTo>
                    <a:pt x="0" y="24"/>
                  </a:lnTo>
                  <a:lnTo>
                    <a:pt x="4" y="26"/>
                  </a:lnTo>
                  <a:lnTo>
                    <a:pt x="12" y="30"/>
                  </a:lnTo>
                  <a:lnTo>
                    <a:pt x="12" y="30"/>
                  </a:lnTo>
                  <a:lnTo>
                    <a:pt x="14" y="30"/>
                  </a:lnTo>
                  <a:lnTo>
                    <a:pt x="14" y="30"/>
                  </a:lnTo>
                  <a:lnTo>
                    <a:pt x="20" y="30"/>
                  </a:lnTo>
                  <a:lnTo>
                    <a:pt x="20" y="30"/>
                  </a:lnTo>
                  <a:lnTo>
                    <a:pt x="26" y="28"/>
                  </a:lnTo>
                  <a:lnTo>
                    <a:pt x="26" y="28"/>
                  </a:lnTo>
                  <a:lnTo>
                    <a:pt x="32" y="30"/>
                  </a:lnTo>
                  <a:lnTo>
                    <a:pt x="32" y="30"/>
                  </a:lnTo>
                  <a:lnTo>
                    <a:pt x="38" y="36"/>
                  </a:lnTo>
                  <a:lnTo>
                    <a:pt x="40" y="38"/>
                  </a:lnTo>
                  <a:lnTo>
                    <a:pt x="42" y="40"/>
                  </a:lnTo>
                  <a:lnTo>
                    <a:pt x="42" y="40"/>
                  </a:lnTo>
                  <a:lnTo>
                    <a:pt x="44" y="38"/>
                  </a:lnTo>
                  <a:lnTo>
                    <a:pt x="44" y="38"/>
                  </a:lnTo>
                  <a:lnTo>
                    <a:pt x="46" y="36"/>
                  </a:lnTo>
                  <a:lnTo>
                    <a:pt x="46" y="32"/>
                  </a:lnTo>
                  <a:lnTo>
                    <a:pt x="48" y="30"/>
                  </a:lnTo>
                  <a:lnTo>
                    <a:pt x="52" y="28"/>
                  </a:lnTo>
                  <a:lnTo>
                    <a:pt x="52" y="28"/>
                  </a:lnTo>
                  <a:lnTo>
                    <a:pt x="72" y="24"/>
                  </a:lnTo>
                  <a:lnTo>
                    <a:pt x="84" y="20"/>
                  </a:lnTo>
                  <a:lnTo>
                    <a:pt x="86" y="18"/>
                  </a:lnTo>
                  <a:lnTo>
                    <a:pt x="84" y="16"/>
                  </a:lnTo>
                  <a:lnTo>
                    <a:pt x="84" y="16"/>
                  </a:lnTo>
                  <a:lnTo>
                    <a:pt x="72" y="12"/>
                  </a:lnTo>
                  <a:lnTo>
                    <a:pt x="72" y="12"/>
                  </a:lnTo>
                  <a:lnTo>
                    <a:pt x="66" y="12"/>
                  </a:lnTo>
                  <a:lnTo>
                    <a:pt x="58" y="10"/>
                  </a:lnTo>
                  <a:lnTo>
                    <a:pt x="58" y="10"/>
                  </a:lnTo>
                  <a:lnTo>
                    <a:pt x="52" y="4"/>
                  </a:lnTo>
                  <a:lnTo>
                    <a:pt x="50" y="2"/>
                  </a:lnTo>
                  <a:lnTo>
                    <a:pt x="46" y="0"/>
                  </a:lnTo>
                  <a:lnTo>
                    <a:pt x="46" y="0"/>
                  </a:lnTo>
                  <a:lnTo>
                    <a:pt x="46"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65" name="Freeform 163"/>
            <p:cNvSpPr>
              <a:spLocks/>
            </p:cNvSpPr>
            <p:nvPr/>
          </p:nvSpPr>
          <p:spPr bwMode="auto">
            <a:xfrm>
              <a:off x="4578" y="2230"/>
              <a:ext cx="86" cy="40"/>
            </a:xfrm>
            <a:custGeom>
              <a:avLst/>
              <a:gdLst>
                <a:gd name="T0" fmla="*/ 46 w 86"/>
                <a:gd name="T1" fmla="*/ 0 h 40"/>
                <a:gd name="T2" fmla="*/ 40 w 86"/>
                <a:gd name="T3" fmla="*/ 2 h 40"/>
                <a:gd name="T4" fmla="*/ 36 w 86"/>
                <a:gd name="T5" fmla="*/ 4 h 40"/>
                <a:gd name="T6" fmla="*/ 36 w 86"/>
                <a:gd name="T7" fmla="*/ 4 h 40"/>
                <a:gd name="T8" fmla="*/ 34 w 86"/>
                <a:gd name="T9" fmla="*/ 4 h 40"/>
                <a:gd name="T10" fmla="*/ 32 w 86"/>
                <a:gd name="T11" fmla="*/ 2 h 40"/>
                <a:gd name="T12" fmla="*/ 28 w 86"/>
                <a:gd name="T13" fmla="*/ 0 h 40"/>
                <a:gd name="T14" fmla="*/ 26 w 86"/>
                <a:gd name="T15" fmla="*/ 0 h 40"/>
                <a:gd name="T16" fmla="*/ 24 w 86"/>
                <a:gd name="T17" fmla="*/ 0 h 40"/>
                <a:gd name="T18" fmla="*/ 22 w 86"/>
                <a:gd name="T19" fmla="*/ 4 h 40"/>
                <a:gd name="T20" fmla="*/ 24 w 86"/>
                <a:gd name="T21" fmla="*/ 14 h 40"/>
                <a:gd name="T22" fmla="*/ 22 w 86"/>
                <a:gd name="T23" fmla="*/ 18 h 40"/>
                <a:gd name="T24" fmla="*/ 16 w 86"/>
                <a:gd name="T25" fmla="*/ 18 h 40"/>
                <a:gd name="T26" fmla="*/ 12 w 86"/>
                <a:gd name="T27" fmla="*/ 18 h 40"/>
                <a:gd name="T28" fmla="*/ 8 w 86"/>
                <a:gd name="T29" fmla="*/ 18 h 40"/>
                <a:gd name="T30" fmla="*/ 2 w 86"/>
                <a:gd name="T31" fmla="*/ 20 h 40"/>
                <a:gd name="T32" fmla="*/ 0 w 86"/>
                <a:gd name="T33" fmla="*/ 22 h 40"/>
                <a:gd name="T34" fmla="*/ 4 w 86"/>
                <a:gd name="T35" fmla="*/ 26 h 40"/>
                <a:gd name="T36" fmla="*/ 12 w 86"/>
                <a:gd name="T37" fmla="*/ 30 h 40"/>
                <a:gd name="T38" fmla="*/ 14 w 86"/>
                <a:gd name="T39" fmla="*/ 30 h 40"/>
                <a:gd name="T40" fmla="*/ 20 w 86"/>
                <a:gd name="T41" fmla="*/ 30 h 40"/>
                <a:gd name="T42" fmla="*/ 26 w 86"/>
                <a:gd name="T43" fmla="*/ 28 h 40"/>
                <a:gd name="T44" fmla="*/ 32 w 86"/>
                <a:gd name="T45" fmla="*/ 30 h 40"/>
                <a:gd name="T46" fmla="*/ 40 w 86"/>
                <a:gd name="T47" fmla="*/ 38 h 40"/>
                <a:gd name="T48" fmla="*/ 42 w 86"/>
                <a:gd name="T49" fmla="*/ 40 h 40"/>
                <a:gd name="T50" fmla="*/ 44 w 86"/>
                <a:gd name="T51" fmla="*/ 38 h 40"/>
                <a:gd name="T52" fmla="*/ 46 w 86"/>
                <a:gd name="T53" fmla="*/ 32 h 40"/>
                <a:gd name="T54" fmla="*/ 52 w 86"/>
                <a:gd name="T55" fmla="*/ 28 h 40"/>
                <a:gd name="T56" fmla="*/ 72 w 86"/>
                <a:gd name="T57" fmla="*/ 24 h 40"/>
                <a:gd name="T58" fmla="*/ 86 w 86"/>
                <a:gd name="T59" fmla="*/ 18 h 40"/>
                <a:gd name="T60" fmla="*/ 84 w 86"/>
                <a:gd name="T61" fmla="*/ 16 h 40"/>
                <a:gd name="T62" fmla="*/ 72 w 86"/>
                <a:gd name="T63" fmla="*/ 12 h 40"/>
                <a:gd name="T64" fmla="*/ 58 w 86"/>
                <a:gd name="T65" fmla="*/ 10 h 40"/>
                <a:gd name="T66" fmla="*/ 52 w 86"/>
                <a:gd name="T67" fmla="*/ 4 h 40"/>
                <a:gd name="T68" fmla="*/ 46 w 86"/>
                <a:gd name="T69" fmla="*/ 0 h 40"/>
                <a:gd name="T70" fmla="*/ 46 w 86"/>
                <a:gd name="T71"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6" h="40">
                  <a:moveTo>
                    <a:pt x="46" y="0"/>
                  </a:moveTo>
                  <a:lnTo>
                    <a:pt x="46" y="0"/>
                  </a:lnTo>
                  <a:lnTo>
                    <a:pt x="42" y="0"/>
                  </a:lnTo>
                  <a:lnTo>
                    <a:pt x="40" y="2"/>
                  </a:lnTo>
                  <a:lnTo>
                    <a:pt x="40" y="4"/>
                  </a:lnTo>
                  <a:lnTo>
                    <a:pt x="36" y="4"/>
                  </a:lnTo>
                  <a:lnTo>
                    <a:pt x="36" y="4"/>
                  </a:lnTo>
                  <a:lnTo>
                    <a:pt x="36" y="4"/>
                  </a:lnTo>
                  <a:lnTo>
                    <a:pt x="36" y="4"/>
                  </a:lnTo>
                  <a:lnTo>
                    <a:pt x="34" y="4"/>
                  </a:lnTo>
                  <a:lnTo>
                    <a:pt x="32" y="2"/>
                  </a:lnTo>
                  <a:lnTo>
                    <a:pt x="32" y="2"/>
                  </a:lnTo>
                  <a:lnTo>
                    <a:pt x="30" y="0"/>
                  </a:lnTo>
                  <a:lnTo>
                    <a:pt x="28" y="0"/>
                  </a:lnTo>
                  <a:lnTo>
                    <a:pt x="28" y="0"/>
                  </a:lnTo>
                  <a:lnTo>
                    <a:pt x="26" y="0"/>
                  </a:lnTo>
                  <a:lnTo>
                    <a:pt x="26" y="0"/>
                  </a:lnTo>
                  <a:lnTo>
                    <a:pt x="24" y="0"/>
                  </a:lnTo>
                  <a:lnTo>
                    <a:pt x="24" y="0"/>
                  </a:lnTo>
                  <a:lnTo>
                    <a:pt x="22" y="4"/>
                  </a:lnTo>
                  <a:lnTo>
                    <a:pt x="24" y="10"/>
                  </a:lnTo>
                  <a:lnTo>
                    <a:pt x="24" y="14"/>
                  </a:lnTo>
                  <a:lnTo>
                    <a:pt x="22" y="18"/>
                  </a:lnTo>
                  <a:lnTo>
                    <a:pt x="22" y="18"/>
                  </a:lnTo>
                  <a:lnTo>
                    <a:pt x="16" y="18"/>
                  </a:lnTo>
                  <a:lnTo>
                    <a:pt x="16" y="18"/>
                  </a:lnTo>
                  <a:lnTo>
                    <a:pt x="12" y="18"/>
                  </a:lnTo>
                  <a:lnTo>
                    <a:pt x="12" y="18"/>
                  </a:lnTo>
                  <a:lnTo>
                    <a:pt x="8" y="18"/>
                  </a:lnTo>
                  <a:lnTo>
                    <a:pt x="8" y="18"/>
                  </a:lnTo>
                  <a:lnTo>
                    <a:pt x="6" y="18"/>
                  </a:lnTo>
                  <a:lnTo>
                    <a:pt x="2" y="20"/>
                  </a:lnTo>
                  <a:lnTo>
                    <a:pt x="2" y="20"/>
                  </a:lnTo>
                  <a:lnTo>
                    <a:pt x="0" y="22"/>
                  </a:lnTo>
                  <a:lnTo>
                    <a:pt x="0" y="24"/>
                  </a:lnTo>
                  <a:lnTo>
                    <a:pt x="4" y="26"/>
                  </a:lnTo>
                  <a:lnTo>
                    <a:pt x="12" y="30"/>
                  </a:lnTo>
                  <a:lnTo>
                    <a:pt x="12" y="30"/>
                  </a:lnTo>
                  <a:lnTo>
                    <a:pt x="14" y="30"/>
                  </a:lnTo>
                  <a:lnTo>
                    <a:pt x="14" y="30"/>
                  </a:lnTo>
                  <a:lnTo>
                    <a:pt x="20" y="30"/>
                  </a:lnTo>
                  <a:lnTo>
                    <a:pt x="20" y="30"/>
                  </a:lnTo>
                  <a:lnTo>
                    <a:pt x="26" y="28"/>
                  </a:lnTo>
                  <a:lnTo>
                    <a:pt x="26" y="28"/>
                  </a:lnTo>
                  <a:lnTo>
                    <a:pt x="32" y="30"/>
                  </a:lnTo>
                  <a:lnTo>
                    <a:pt x="32" y="30"/>
                  </a:lnTo>
                  <a:lnTo>
                    <a:pt x="38" y="36"/>
                  </a:lnTo>
                  <a:lnTo>
                    <a:pt x="40" y="38"/>
                  </a:lnTo>
                  <a:lnTo>
                    <a:pt x="42" y="40"/>
                  </a:lnTo>
                  <a:lnTo>
                    <a:pt x="42" y="40"/>
                  </a:lnTo>
                  <a:lnTo>
                    <a:pt x="44" y="38"/>
                  </a:lnTo>
                  <a:lnTo>
                    <a:pt x="44" y="38"/>
                  </a:lnTo>
                  <a:lnTo>
                    <a:pt x="46" y="36"/>
                  </a:lnTo>
                  <a:lnTo>
                    <a:pt x="46" y="32"/>
                  </a:lnTo>
                  <a:lnTo>
                    <a:pt x="48" y="30"/>
                  </a:lnTo>
                  <a:lnTo>
                    <a:pt x="52" y="28"/>
                  </a:lnTo>
                  <a:lnTo>
                    <a:pt x="52" y="28"/>
                  </a:lnTo>
                  <a:lnTo>
                    <a:pt x="72" y="24"/>
                  </a:lnTo>
                  <a:lnTo>
                    <a:pt x="84" y="20"/>
                  </a:lnTo>
                  <a:lnTo>
                    <a:pt x="86" y="18"/>
                  </a:lnTo>
                  <a:lnTo>
                    <a:pt x="84" y="16"/>
                  </a:lnTo>
                  <a:lnTo>
                    <a:pt x="84" y="16"/>
                  </a:lnTo>
                  <a:lnTo>
                    <a:pt x="72" y="12"/>
                  </a:lnTo>
                  <a:lnTo>
                    <a:pt x="72" y="12"/>
                  </a:lnTo>
                  <a:lnTo>
                    <a:pt x="66" y="12"/>
                  </a:lnTo>
                  <a:lnTo>
                    <a:pt x="58" y="10"/>
                  </a:lnTo>
                  <a:lnTo>
                    <a:pt x="58" y="10"/>
                  </a:lnTo>
                  <a:lnTo>
                    <a:pt x="52" y="4"/>
                  </a:lnTo>
                  <a:lnTo>
                    <a:pt x="50" y="2"/>
                  </a:lnTo>
                  <a:lnTo>
                    <a:pt x="46" y="0"/>
                  </a:lnTo>
                  <a:lnTo>
                    <a:pt x="46" y="0"/>
                  </a:lnTo>
                  <a:lnTo>
                    <a:pt x="4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66" name="Freeform 164"/>
            <p:cNvSpPr>
              <a:spLocks/>
            </p:cNvSpPr>
            <p:nvPr/>
          </p:nvSpPr>
          <p:spPr bwMode="auto">
            <a:xfrm>
              <a:off x="4676" y="2248"/>
              <a:ext cx="20" cy="12"/>
            </a:xfrm>
            <a:custGeom>
              <a:avLst/>
              <a:gdLst>
                <a:gd name="T0" fmla="*/ 6 w 20"/>
                <a:gd name="T1" fmla="*/ 0 h 12"/>
                <a:gd name="T2" fmla="*/ 6 w 20"/>
                <a:gd name="T3" fmla="*/ 0 h 12"/>
                <a:gd name="T4" fmla="*/ 4 w 20"/>
                <a:gd name="T5" fmla="*/ 0 h 12"/>
                <a:gd name="T6" fmla="*/ 4 w 20"/>
                <a:gd name="T7" fmla="*/ 0 h 12"/>
                <a:gd name="T8" fmla="*/ 2 w 20"/>
                <a:gd name="T9" fmla="*/ 2 h 12"/>
                <a:gd name="T10" fmla="*/ 0 w 20"/>
                <a:gd name="T11" fmla="*/ 4 h 12"/>
                <a:gd name="T12" fmla="*/ 0 w 20"/>
                <a:gd name="T13" fmla="*/ 8 h 12"/>
                <a:gd name="T14" fmla="*/ 2 w 20"/>
                <a:gd name="T15" fmla="*/ 10 h 12"/>
                <a:gd name="T16" fmla="*/ 2 w 20"/>
                <a:gd name="T17" fmla="*/ 10 h 12"/>
                <a:gd name="T18" fmla="*/ 4 w 20"/>
                <a:gd name="T19" fmla="*/ 12 h 12"/>
                <a:gd name="T20" fmla="*/ 10 w 20"/>
                <a:gd name="T21" fmla="*/ 12 h 12"/>
                <a:gd name="T22" fmla="*/ 10 w 20"/>
                <a:gd name="T23" fmla="*/ 12 h 12"/>
                <a:gd name="T24" fmla="*/ 16 w 20"/>
                <a:gd name="T25" fmla="*/ 12 h 12"/>
                <a:gd name="T26" fmla="*/ 20 w 20"/>
                <a:gd name="T27" fmla="*/ 10 h 12"/>
                <a:gd name="T28" fmla="*/ 20 w 20"/>
                <a:gd name="T29" fmla="*/ 10 h 12"/>
                <a:gd name="T30" fmla="*/ 20 w 20"/>
                <a:gd name="T31" fmla="*/ 6 h 12"/>
                <a:gd name="T32" fmla="*/ 16 w 20"/>
                <a:gd name="T33" fmla="*/ 4 h 12"/>
                <a:gd name="T34" fmla="*/ 12 w 20"/>
                <a:gd name="T35" fmla="*/ 2 h 12"/>
                <a:gd name="T36" fmla="*/ 6 w 20"/>
                <a:gd name="T3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 h="12">
                  <a:moveTo>
                    <a:pt x="6" y="0"/>
                  </a:moveTo>
                  <a:lnTo>
                    <a:pt x="6" y="0"/>
                  </a:lnTo>
                  <a:lnTo>
                    <a:pt x="4" y="0"/>
                  </a:lnTo>
                  <a:lnTo>
                    <a:pt x="4" y="0"/>
                  </a:lnTo>
                  <a:lnTo>
                    <a:pt x="2" y="2"/>
                  </a:lnTo>
                  <a:lnTo>
                    <a:pt x="0" y="4"/>
                  </a:lnTo>
                  <a:lnTo>
                    <a:pt x="0" y="8"/>
                  </a:lnTo>
                  <a:lnTo>
                    <a:pt x="2" y="10"/>
                  </a:lnTo>
                  <a:lnTo>
                    <a:pt x="2" y="10"/>
                  </a:lnTo>
                  <a:lnTo>
                    <a:pt x="4" y="12"/>
                  </a:lnTo>
                  <a:lnTo>
                    <a:pt x="10" y="12"/>
                  </a:lnTo>
                  <a:lnTo>
                    <a:pt x="10" y="12"/>
                  </a:lnTo>
                  <a:lnTo>
                    <a:pt x="16" y="12"/>
                  </a:lnTo>
                  <a:lnTo>
                    <a:pt x="20" y="10"/>
                  </a:lnTo>
                  <a:lnTo>
                    <a:pt x="20" y="10"/>
                  </a:lnTo>
                  <a:lnTo>
                    <a:pt x="20" y="6"/>
                  </a:lnTo>
                  <a:lnTo>
                    <a:pt x="16" y="4"/>
                  </a:lnTo>
                  <a:lnTo>
                    <a:pt x="12" y="2"/>
                  </a:lnTo>
                  <a:lnTo>
                    <a:pt x="6"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67" name="Freeform 165"/>
            <p:cNvSpPr>
              <a:spLocks/>
            </p:cNvSpPr>
            <p:nvPr/>
          </p:nvSpPr>
          <p:spPr bwMode="auto">
            <a:xfrm>
              <a:off x="4676" y="2248"/>
              <a:ext cx="20" cy="12"/>
            </a:xfrm>
            <a:custGeom>
              <a:avLst/>
              <a:gdLst>
                <a:gd name="T0" fmla="*/ 6 w 20"/>
                <a:gd name="T1" fmla="*/ 0 h 12"/>
                <a:gd name="T2" fmla="*/ 6 w 20"/>
                <a:gd name="T3" fmla="*/ 0 h 12"/>
                <a:gd name="T4" fmla="*/ 4 w 20"/>
                <a:gd name="T5" fmla="*/ 0 h 12"/>
                <a:gd name="T6" fmla="*/ 4 w 20"/>
                <a:gd name="T7" fmla="*/ 0 h 12"/>
                <a:gd name="T8" fmla="*/ 2 w 20"/>
                <a:gd name="T9" fmla="*/ 2 h 12"/>
                <a:gd name="T10" fmla="*/ 0 w 20"/>
                <a:gd name="T11" fmla="*/ 4 h 12"/>
                <a:gd name="T12" fmla="*/ 0 w 20"/>
                <a:gd name="T13" fmla="*/ 8 h 12"/>
                <a:gd name="T14" fmla="*/ 2 w 20"/>
                <a:gd name="T15" fmla="*/ 10 h 12"/>
                <a:gd name="T16" fmla="*/ 2 w 20"/>
                <a:gd name="T17" fmla="*/ 10 h 12"/>
                <a:gd name="T18" fmla="*/ 4 w 20"/>
                <a:gd name="T19" fmla="*/ 12 h 12"/>
                <a:gd name="T20" fmla="*/ 10 w 20"/>
                <a:gd name="T21" fmla="*/ 12 h 12"/>
                <a:gd name="T22" fmla="*/ 10 w 20"/>
                <a:gd name="T23" fmla="*/ 12 h 12"/>
                <a:gd name="T24" fmla="*/ 16 w 20"/>
                <a:gd name="T25" fmla="*/ 12 h 12"/>
                <a:gd name="T26" fmla="*/ 20 w 20"/>
                <a:gd name="T27" fmla="*/ 10 h 12"/>
                <a:gd name="T28" fmla="*/ 20 w 20"/>
                <a:gd name="T29" fmla="*/ 10 h 12"/>
                <a:gd name="T30" fmla="*/ 20 w 20"/>
                <a:gd name="T31" fmla="*/ 6 h 12"/>
                <a:gd name="T32" fmla="*/ 16 w 20"/>
                <a:gd name="T33" fmla="*/ 4 h 12"/>
                <a:gd name="T34" fmla="*/ 12 w 20"/>
                <a:gd name="T35" fmla="*/ 2 h 12"/>
                <a:gd name="T36" fmla="*/ 6 w 20"/>
                <a:gd name="T3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 h="12">
                  <a:moveTo>
                    <a:pt x="6" y="0"/>
                  </a:moveTo>
                  <a:lnTo>
                    <a:pt x="6" y="0"/>
                  </a:lnTo>
                  <a:lnTo>
                    <a:pt x="4" y="0"/>
                  </a:lnTo>
                  <a:lnTo>
                    <a:pt x="4" y="0"/>
                  </a:lnTo>
                  <a:lnTo>
                    <a:pt x="2" y="2"/>
                  </a:lnTo>
                  <a:lnTo>
                    <a:pt x="0" y="4"/>
                  </a:lnTo>
                  <a:lnTo>
                    <a:pt x="0" y="8"/>
                  </a:lnTo>
                  <a:lnTo>
                    <a:pt x="2" y="10"/>
                  </a:lnTo>
                  <a:lnTo>
                    <a:pt x="2" y="10"/>
                  </a:lnTo>
                  <a:lnTo>
                    <a:pt x="4" y="12"/>
                  </a:lnTo>
                  <a:lnTo>
                    <a:pt x="10" y="12"/>
                  </a:lnTo>
                  <a:lnTo>
                    <a:pt x="10" y="12"/>
                  </a:lnTo>
                  <a:lnTo>
                    <a:pt x="16" y="12"/>
                  </a:lnTo>
                  <a:lnTo>
                    <a:pt x="20" y="10"/>
                  </a:lnTo>
                  <a:lnTo>
                    <a:pt x="20" y="10"/>
                  </a:lnTo>
                  <a:lnTo>
                    <a:pt x="20" y="6"/>
                  </a:lnTo>
                  <a:lnTo>
                    <a:pt x="16" y="4"/>
                  </a:lnTo>
                  <a:lnTo>
                    <a:pt x="12" y="2"/>
                  </a:lnTo>
                  <a:lnTo>
                    <a:pt x="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68" name="Freeform 166"/>
            <p:cNvSpPr>
              <a:spLocks/>
            </p:cNvSpPr>
            <p:nvPr/>
          </p:nvSpPr>
          <p:spPr bwMode="auto">
            <a:xfrm>
              <a:off x="4520" y="2342"/>
              <a:ext cx="682" cy="904"/>
            </a:xfrm>
            <a:custGeom>
              <a:avLst/>
              <a:gdLst>
                <a:gd name="T0" fmla="*/ 68 w 682"/>
                <a:gd name="T1" fmla="*/ 18 h 904"/>
                <a:gd name="T2" fmla="*/ 38 w 682"/>
                <a:gd name="T3" fmla="*/ 42 h 904"/>
                <a:gd name="T4" fmla="*/ 24 w 682"/>
                <a:gd name="T5" fmla="*/ 38 h 904"/>
                <a:gd name="T6" fmla="*/ 24 w 682"/>
                <a:gd name="T7" fmla="*/ 52 h 904"/>
                <a:gd name="T8" fmla="*/ 44 w 682"/>
                <a:gd name="T9" fmla="*/ 104 h 904"/>
                <a:gd name="T10" fmla="*/ 2 w 682"/>
                <a:gd name="T11" fmla="*/ 166 h 904"/>
                <a:gd name="T12" fmla="*/ 24 w 682"/>
                <a:gd name="T13" fmla="*/ 172 h 904"/>
                <a:gd name="T14" fmla="*/ 22 w 682"/>
                <a:gd name="T15" fmla="*/ 216 h 904"/>
                <a:gd name="T16" fmla="*/ 58 w 682"/>
                <a:gd name="T17" fmla="*/ 248 h 904"/>
                <a:gd name="T18" fmla="*/ 120 w 682"/>
                <a:gd name="T19" fmla="*/ 324 h 904"/>
                <a:gd name="T20" fmla="*/ 212 w 682"/>
                <a:gd name="T21" fmla="*/ 394 h 904"/>
                <a:gd name="T22" fmla="*/ 210 w 682"/>
                <a:gd name="T23" fmla="*/ 474 h 904"/>
                <a:gd name="T24" fmla="*/ 216 w 682"/>
                <a:gd name="T25" fmla="*/ 576 h 904"/>
                <a:gd name="T26" fmla="*/ 208 w 682"/>
                <a:gd name="T27" fmla="*/ 664 h 904"/>
                <a:gd name="T28" fmla="*/ 214 w 682"/>
                <a:gd name="T29" fmla="*/ 730 h 904"/>
                <a:gd name="T30" fmla="*/ 226 w 682"/>
                <a:gd name="T31" fmla="*/ 696 h 904"/>
                <a:gd name="T32" fmla="*/ 240 w 682"/>
                <a:gd name="T33" fmla="*/ 752 h 904"/>
                <a:gd name="T34" fmla="*/ 220 w 682"/>
                <a:gd name="T35" fmla="*/ 778 h 904"/>
                <a:gd name="T36" fmla="*/ 224 w 682"/>
                <a:gd name="T37" fmla="*/ 798 h 904"/>
                <a:gd name="T38" fmla="*/ 226 w 682"/>
                <a:gd name="T39" fmla="*/ 818 h 904"/>
                <a:gd name="T40" fmla="*/ 210 w 682"/>
                <a:gd name="T41" fmla="*/ 834 h 904"/>
                <a:gd name="T42" fmla="*/ 230 w 682"/>
                <a:gd name="T43" fmla="*/ 856 h 904"/>
                <a:gd name="T44" fmla="*/ 268 w 682"/>
                <a:gd name="T45" fmla="*/ 882 h 904"/>
                <a:gd name="T46" fmla="*/ 300 w 682"/>
                <a:gd name="T47" fmla="*/ 904 h 904"/>
                <a:gd name="T48" fmla="*/ 332 w 682"/>
                <a:gd name="T49" fmla="*/ 886 h 904"/>
                <a:gd name="T50" fmla="*/ 338 w 682"/>
                <a:gd name="T51" fmla="*/ 846 h 904"/>
                <a:gd name="T52" fmla="*/ 352 w 682"/>
                <a:gd name="T53" fmla="*/ 818 h 904"/>
                <a:gd name="T54" fmla="*/ 342 w 682"/>
                <a:gd name="T55" fmla="*/ 788 h 904"/>
                <a:gd name="T56" fmla="*/ 342 w 682"/>
                <a:gd name="T57" fmla="*/ 762 h 904"/>
                <a:gd name="T58" fmla="*/ 360 w 682"/>
                <a:gd name="T59" fmla="*/ 728 h 904"/>
                <a:gd name="T60" fmla="*/ 352 w 682"/>
                <a:gd name="T61" fmla="*/ 702 h 904"/>
                <a:gd name="T62" fmla="*/ 374 w 682"/>
                <a:gd name="T63" fmla="*/ 694 h 904"/>
                <a:gd name="T64" fmla="*/ 394 w 682"/>
                <a:gd name="T65" fmla="*/ 664 h 904"/>
                <a:gd name="T66" fmla="*/ 404 w 682"/>
                <a:gd name="T67" fmla="*/ 654 h 904"/>
                <a:gd name="T68" fmla="*/ 454 w 682"/>
                <a:gd name="T69" fmla="*/ 644 h 904"/>
                <a:gd name="T70" fmla="*/ 458 w 682"/>
                <a:gd name="T71" fmla="*/ 612 h 904"/>
                <a:gd name="T72" fmla="*/ 466 w 682"/>
                <a:gd name="T73" fmla="*/ 594 h 904"/>
                <a:gd name="T74" fmla="*/ 510 w 682"/>
                <a:gd name="T75" fmla="*/ 560 h 904"/>
                <a:gd name="T76" fmla="*/ 540 w 682"/>
                <a:gd name="T77" fmla="*/ 518 h 904"/>
                <a:gd name="T78" fmla="*/ 578 w 682"/>
                <a:gd name="T79" fmla="*/ 432 h 904"/>
                <a:gd name="T80" fmla="*/ 648 w 682"/>
                <a:gd name="T81" fmla="*/ 406 h 904"/>
                <a:gd name="T82" fmla="*/ 652 w 682"/>
                <a:gd name="T83" fmla="*/ 348 h 904"/>
                <a:gd name="T84" fmla="*/ 674 w 682"/>
                <a:gd name="T85" fmla="*/ 256 h 904"/>
                <a:gd name="T86" fmla="*/ 662 w 682"/>
                <a:gd name="T87" fmla="*/ 204 h 904"/>
                <a:gd name="T88" fmla="*/ 568 w 682"/>
                <a:gd name="T89" fmla="*/ 170 h 904"/>
                <a:gd name="T90" fmla="*/ 538 w 682"/>
                <a:gd name="T91" fmla="*/ 166 h 904"/>
                <a:gd name="T92" fmla="*/ 516 w 682"/>
                <a:gd name="T93" fmla="*/ 168 h 904"/>
                <a:gd name="T94" fmla="*/ 480 w 682"/>
                <a:gd name="T95" fmla="*/ 150 h 904"/>
                <a:gd name="T96" fmla="*/ 442 w 682"/>
                <a:gd name="T97" fmla="*/ 140 h 904"/>
                <a:gd name="T98" fmla="*/ 422 w 682"/>
                <a:gd name="T99" fmla="*/ 140 h 904"/>
                <a:gd name="T100" fmla="*/ 418 w 682"/>
                <a:gd name="T101" fmla="*/ 104 h 904"/>
                <a:gd name="T102" fmla="*/ 372 w 682"/>
                <a:gd name="T103" fmla="*/ 74 h 904"/>
                <a:gd name="T104" fmla="*/ 346 w 682"/>
                <a:gd name="T105" fmla="*/ 74 h 904"/>
                <a:gd name="T106" fmla="*/ 296 w 682"/>
                <a:gd name="T107" fmla="*/ 56 h 904"/>
                <a:gd name="T108" fmla="*/ 238 w 682"/>
                <a:gd name="T109" fmla="*/ 24 h 904"/>
                <a:gd name="T110" fmla="*/ 196 w 682"/>
                <a:gd name="T111" fmla="*/ 26 h 904"/>
                <a:gd name="T112" fmla="*/ 174 w 682"/>
                <a:gd name="T113" fmla="*/ 26 h 904"/>
                <a:gd name="T114" fmla="*/ 138 w 682"/>
                <a:gd name="T115" fmla="*/ 8 h 904"/>
                <a:gd name="T116" fmla="*/ 108 w 682"/>
                <a:gd name="T117" fmla="*/ 24 h 9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82" h="904">
                  <a:moveTo>
                    <a:pt x="104" y="0"/>
                  </a:moveTo>
                  <a:lnTo>
                    <a:pt x="104" y="0"/>
                  </a:lnTo>
                  <a:lnTo>
                    <a:pt x="100" y="2"/>
                  </a:lnTo>
                  <a:lnTo>
                    <a:pt x="94" y="6"/>
                  </a:lnTo>
                  <a:lnTo>
                    <a:pt x="84" y="14"/>
                  </a:lnTo>
                  <a:lnTo>
                    <a:pt x="84" y="14"/>
                  </a:lnTo>
                  <a:lnTo>
                    <a:pt x="76" y="14"/>
                  </a:lnTo>
                  <a:lnTo>
                    <a:pt x="76" y="14"/>
                  </a:lnTo>
                  <a:lnTo>
                    <a:pt x="70" y="16"/>
                  </a:lnTo>
                  <a:lnTo>
                    <a:pt x="68" y="18"/>
                  </a:lnTo>
                  <a:lnTo>
                    <a:pt x="68" y="18"/>
                  </a:lnTo>
                  <a:lnTo>
                    <a:pt x="60" y="26"/>
                  </a:lnTo>
                  <a:lnTo>
                    <a:pt x="60" y="26"/>
                  </a:lnTo>
                  <a:lnTo>
                    <a:pt x="56" y="32"/>
                  </a:lnTo>
                  <a:lnTo>
                    <a:pt x="54" y="38"/>
                  </a:lnTo>
                  <a:lnTo>
                    <a:pt x="52" y="42"/>
                  </a:lnTo>
                  <a:lnTo>
                    <a:pt x="48" y="42"/>
                  </a:lnTo>
                  <a:lnTo>
                    <a:pt x="44" y="44"/>
                  </a:lnTo>
                  <a:lnTo>
                    <a:pt x="44" y="44"/>
                  </a:lnTo>
                  <a:lnTo>
                    <a:pt x="42" y="44"/>
                  </a:lnTo>
                  <a:lnTo>
                    <a:pt x="42" y="44"/>
                  </a:lnTo>
                  <a:lnTo>
                    <a:pt x="38" y="42"/>
                  </a:lnTo>
                  <a:lnTo>
                    <a:pt x="34" y="40"/>
                  </a:lnTo>
                  <a:lnTo>
                    <a:pt x="28" y="36"/>
                  </a:lnTo>
                  <a:lnTo>
                    <a:pt x="22" y="32"/>
                  </a:lnTo>
                  <a:lnTo>
                    <a:pt x="20" y="30"/>
                  </a:lnTo>
                  <a:lnTo>
                    <a:pt x="14" y="30"/>
                  </a:lnTo>
                  <a:lnTo>
                    <a:pt x="14" y="30"/>
                  </a:lnTo>
                  <a:lnTo>
                    <a:pt x="12" y="30"/>
                  </a:lnTo>
                  <a:lnTo>
                    <a:pt x="12" y="30"/>
                  </a:lnTo>
                  <a:lnTo>
                    <a:pt x="20" y="34"/>
                  </a:lnTo>
                  <a:lnTo>
                    <a:pt x="24" y="38"/>
                  </a:lnTo>
                  <a:lnTo>
                    <a:pt x="24" y="38"/>
                  </a:lnTo>
                  <a:lnTo>
                    <a:pt x="24" y="38"/>
                  </a:lnTo>
                  <a:lnTo>
                    <a:pt x="24" y="38"/>
                  </a:lnTo>
                  <a:lnTo>
                    <a:pt x="24" y="38"/>
                  </a:lnTo>
                  <a:lnTo>
                    <a:pt x="10" y="40"/>
                  </a:lnTo>
                  <a:lnTo>
                    <a:pt x="10" y="40"/>
                  </a:lnTo>
                  <a:lnTo>
                    <a:pt x="16" y="42"/>
                  </a:lnTo>
                  <a:lnTo>
                    <a:pt x="16" y="42"/>
                  </a:lnTo>
                  <a:lnTo>
                    <a:pt x="20" y="48"/>
                  </a:lnTo>
                  <a:lnTo>
                    <a:pt x="22" y="50"/>
                  </a:lnTo>
                  <a:lnTo>
                    <a:pt x="24" y="52"/>
                  </a:lnTo>
                  <a:lnTo>
                    <a:pt x="24" y="52"/>
                  </a:lnTo>
                  <a:lnTo>
                    <a:pt x="34" y="56"/>
                  </a:lnTo>
                  <a:lnTo>
                    <a:pt x="36" y="58"/>
                  </a:lnTo>
                  <a:lnTo>
                    <a:pt x="40" y="62"/>
                  </a:lnTo>
                  <a:lnTo>
                    <a:pt x="40" y="62"/>
                  </a:lnTo>
                  <a:lnTo>
                    <a:pt x="42" y="68"/>
                  </a:lnTo>
                  <a:lnTo>
                    <a:pt x="42" y="76"/>
                  </a:lnTo>
                  <a:lnTo>
                    <a:pt x="42" y="76"/>
                  </a:lnTo>
                  <a:lnTo>
                    <a:pt x="44" y="90"/>
                  </a:lnTo>
                  <a:lnTo>
                    <a:pt x="44" y="96"/>
                  </a:lnTo>
                  <a:lnTo>
                    <a:pt x="44" y="104"/>
                  </a:lnTo>
                  <a:lnTo>
                    <a:pt x="44" y="104"/>
                  </a:lnTo>
                  <a:lnTo>
                    <a:pt x="40" y="110"/>
                  </a:lnTo>
                  <a:lnTo>
                    <a:pt x="34" y="116"/>
                  </a:lnTo>
                  <a:lnTo>
                    <a:pt x="20" y="126"/>
                  </a:lnTo>
                  <a:lnTo>
                    <a:pt x="20" y="126"/>
                  </a:lnTo>
                  <a:lnTo>
                    <a:pt x="10" y="138"/>
                  </a:lnTo>
                  <a:lnTo>
                    <a:pt x="4" y="146"/>
                  </a:lnTo>
                  <a:lnTo>
                    <a:pt x="2" y="152"/>
                  </a:lnTo>
                  <a:lnTo>
                    <a:pt x="2" y="152"/>
                  </a:lnTo>
                  <a:lnTo>
                    <a:pt x="0" y="160"/>
                  </a:lnTo>
                  <a:lnTo>
                    <a:pt x="0" y="164"/>
                  </a:lnTo>
                  <a:lnTo>
                    <a:pt x="2" y="166"/>
                  </a:lnTo>
                  <a:lnTo>
                    <a:pt x="2" y="166"/>
                  </a:lnTo>
                  <a:lnTo>
                    <a:pt x="6" y="168"/>
                  </a:lnTo>
                  <a:lnTo>
                    <a:pt x="8" y="170"/>
                  </a:lnTo>
                  <a:lnTo>
                    <a:pt x="8" y="170"/>
                  </a:lnTo>
                  <a:lnTo>
                    <a:pt x="12" y="170"/>
                  </a:lnTo>
                  <a:lnTo>
                    <a:pt x="12" y="170"/>
                  </a:lnTo>
                  <a:lnTo>
                    <a:pt x="16" y="168"/>
                  </a:lnTo>
                  <a:lnTo>
                    <a:pt x="16" y="168"/>
                  </a:lnTo>
                  <a:lnTo>
                    <a:pt x="20" y="170"/>
                  </a:lnTo>
                  <a:lnTo>
                    <a:pt x="20" y="170"/>
                  </a:lnTo>
                  <a:lnTo>
                    <a:pt x="24" y="172"/>
                  </a:lnTo>
                  <a:lnTo>
                    <a:pt x="24" y="174"/>
                  </a:lnTo>
                  <a:lnTo>
                    <a:pt x="16" y="180"/>
                  </a:lnTo>
                  <a:lnTo>
                    <a:pt x="8" y="186"/>
                  </a:lnTo>
                  <a:lnTo>
                    <a:pt x="4" y="190"/>
                  </a:lnTo>
                  <a:lnTo>
                    <a:pt x="4" y="192"/>
                  </a:lnTo>
                  <a:lnTo>
                    <a:pt x="4" y="192"/>
                  </a:lnTo>
                  <a:lnTo>
                    <a:pt x="6" y="198"/>
                  </a:lnTo>
                  <a:lnTo>
                    <a:pt x="12" y="204"/>
                  </a:lnTo>
                  <a:lnTo>
                    <a:pt x="12" y="204"/>
                  </a:lnTo>
                  <a:lnTo>
                    <a:pt x="16" y="210"/>
                  </a:lnTo>
                  <a:lnTo>
                    <a:pt x="22" y="216"/>
                  </a:lnTo>
                  <a:lnTo>
                    <a:pt x="22" y="216"/>
                  </a:lnTo>
                  <a:lnTo>
                    <a:pt x="28" y="220"/>
                  </a:lnTo>
                  <a:lnTo>
                    <a:pt x="36" y="224"/>
                  </a:lnTo>
                  <a:lnTo>
                    <a:pt x="36" y="224"/>
                  </a:lnTo>
                  <a:lnTo>
                    <a:pt x="40" y="226"/>
                  </a:lnTo>
                  <a:lnTo>
                    <a:pt x="42" y="230"/>
                  </a:lnTo>
                  <a:lnTo>
                    <a:pt x="46" y="236"/>
                  </a:lnTo>
                  <a:lnTo>
                    <a:pt x="46" y="236"/>
                  </a:lnTo>
                  <a:lnTo>
                    <a:pt x="52" y="242"/>
                  </a:lnTo>
                  <a:lnTo>
                    <a:pt x="58" y="248"/>
                  </a:lnTo>
                  <a:lnTo>
                    <a:pt x="58" y="248"/>
                  </a:lnTo>
                  <a:lnTo>
                    <a:pt x="62" y="256"/>
                  </a:lnTo>
                  <a:lnTo>
                    <a:pt x="68" y="262"/>
                  </a:lnTo>
                  <a:lnTo>
                    <a:pt x="68" y="262"/>
                  </a:lnTo>
                  <a:lnTo>
                    <a:pt x="94" y="290"/>
                  </a:lnTo>
                  <a:lnTo>
                    <a:pt x="94" y="290"/>
                  </a:lnTo>
                  <a:lnTo>
                    <a:pt x="98" y="296"/>
                  </a:lnTo>
                  <a:lnTo>
                    <a:pt x="102" y="304"/>
                  </a:lnTo>
                  <a:lnTo>
                    <a:pt x="106" y="310"/>
                  </a:lnTo>
                  <a:lnTo>
                    <a:pt x="110" y="316"/>
                  </a:lnTo>
                  <a:lnTo>
                    <a:pt x="110" y="316"/>
                  </a:lnTo>
                  <a:lnTo>
                    <a:pt x="120" y="324"/>
                  </a:lnTo>
                  <a:lnTo>
                    <a:pt x="130" y="332"/>
                  </a:lnTo>
                  <a:lnTo>
                    <a:pt x="154" y="344"/>
                  </a:lnTo>
                  <a:lnTo>
                    <a:pt x="154" y="344"/>
                  </a:lnTo>
                  <a:lnTo>
                    <a:pt x="176" y="352"/>
                  </a:lnTo>
                  <a:lnTo>
                    <a:pt x="188" y="356"/>
                  </a:lnTo>
                  <a:lnTo>
                    <a:pt x="198" y="362"/>
                  </a:lnTo>
                  <a:lnTo>
                    <a:pt x="198" y="362"/>
                  </a:lnTo>
                  <a:lnTo>
                    <a:pt x="204" y="370"/>
                  </a:lnTo>
                  <a:lnTo>
                    <a:pt x="208" y="378"/>
                  </a:lnTo>
                  <a:lnTo>
                    <a:pt x="210" y="386"/>
                  </a:lnTo>
                  <a:lnTo>
                    <a:pt x="212" y="394"/>
                  </a:lnTo>
                  <a:lnTo>
                    <a:pt x="212" y="394"/>
                  </a:lnTo>
                  <a:lnTo>
                    <a:pt x="210" y="410"/>
                  </a:lnTo>
                  <a:lnTo>
                    <a:pt x="210" y="410"/>
                  </a:lnTo>
                  <a:lnTo>
                    <a:pt x="212" y="418"/>
                  </a:lnTo>
                  <a:lnTo>
                    <a:pt x="212" y="428"/>
                  </a:lnTo>
                  <a:lnTo>
                    <a:pt x="212" y="428"/>
                  </a:lnTo>
                  <a:lnTo>
                    <a:pt x="208" y="442"/>
                  </a:lnTo>
                  <a:lnTo>
                    <a:pt x="208" y="448"/>
                  </a:lnTo>
                  <a:lnTo>
                    <a:pt x="208" y="456"/>
                  </a:lnTo>
                  <a:lnTo>
                    <a:pt x="208" y="456"/>
                  </a:lnTo>
                  <a:lnTo>
                    <a:pt x="210" y="474"/>
                  </a:lnTo>
                  <a:lnTo>
                    <a:pt x="210" y="482"/>
                  </a:lnTo>
                  <a:lnTo>
                    <a:pt x="208" y="490"/>
                  </a:lnTo>
                  <a:lnTo>
                    <a:pt x="208" y="490"/>
                  </a:lnTo>
                  <a:lnTo>
                    <a:pt x="206" y="504"/>
                  </a:lnTo>
                  <a:lnTo>
                    <a:pt x="206" y="510"/>
                  </a:lnTo>
                  <a:lnTo>
                    <a:pt x="206" y="518"/>
                  </a:lnTo>
                  <a:lnTo>
                    <a:pt x="206" y="518"/>
                  </a:lnTo>
                  <a:lnTo>
                    <a:pt x="214" y="552"/>
                  </a:lnTo>
                  <a:lnTo>
                    <a:pt x="214" y="552"/>
                  </a:lnTo>
                  <a:lnTo>
                    <a:pt x="216" y="568"/>
                  </a:lnTo>
                  <a:lnTo>
                    <a:pt x="216" y="576"/>
                  </a:lnTo>
                  <a:lnTo>
                    <a:pt x="214" y="584"/>
                  </a:lnTo>
                  <a:lnTo>
                    <a:pt x="214" y="584"/>
                  </a:lnTo>
                  <a:lnTo>
                    <a:pt x="210" y="594"/>
                  </a:lnTo>
                  <a:lnTo>
                    <a:pt x="208" y="604"/>
                  </a:lnTo>
                  <a:lnTo>
                    <a:pt x="208" y="604"/>
                  </a:lnTo>
                  <a:lnTo>
                    <a:pt x="204" y="614"/>
                  </a:lnTo>
                  <a:lnTo>
                    <a:pt x="200" y="622"/>
                  </a:lnTo>
                  <a:lnTo>
                    <a:pt x="200" y="622"/>
                  </a:lnTo>
                  <a:lnTo>
                    <a:pt x="198" y="634"/>
                  </a:lnTo>
                  <a:lnTo>
                    <a:pt x="202" y="644"/>
                  </a:lnTo>
                  <a:lnTo>
                    <a:pt x="208" y="664"/>
                  </a:lnTo>
                  <a:lnTo>
                    <a:pt x="208" y="664"/>
                  </a:lnTo>
                  <a:lnTo>
                    <a:pt x="210" y="672"/>
                  </a:lnTo>
                  <a:lnTo>
                    <a:pt x="208" y="678"/>
                  </a:lnTo>
                  <a:lnTo>
                    <a:pt x="206" y="692"/>
                  </a:lnTo>
                  <a:lnTo>
                    <a:pt x="206" y="692"/>
                  </a:lnTo>
                  <a:lnTo>
                    <a:pt x="204" y="700"/>
                  </a:lnTo>
                  <a:lnTo>
                    <a:pt x="204" y="714"/>
                  </a:lnTo>
                  <a:lnTo>
                    <a:pt x="204" y="720"/>
                  </a:lnTo>
                  <a:lnTo>
                    <a:pt x="206" y="726"/>
                  </a:lnTo>
                  <a:lnTo>
                    <a:pt x="208" y="730"/>
                  </a:lnTo>
                  <a:lnTo>
                    <a:pt x="214" y="730"/>
                  </a:lnTo>
                  <a:lnTo>
                    <a:pt x="214" y="730"/>
                  </a:lnTo>
                  <a:lnTo>
                    <a:pt x="214" y="730"/>
                  </a:lnTo>
                  <a:lnTo>
                    <a:pt x="214" y="730"/>
                  </a:lnTo>
                  <a:lnTo>
                    <a:pt x="218" y="730"/>
                  </a:lnTo>
                  <a:lnTo>
                    <a:pt x="220" y="726"/>
                  </a:lnTo>
                  <a:lnTo>
                    <a:pt x="220" y="716"/>
                  </a:lnTo>
                  <a:lnTo>
                    <a:pt x="220" y="716"/>
                  </a:lnTo>
                  <a:lnTo>
                    <a:pt x="220" y="712"/>
                  </a:lnTo>
                  <a:lnTo>
                    <a:pt x="220" y="706"/>
                  </a:lnTo>
                  <a:lnTo>
                    <a:pt x="222" y="700"/>
                  </a:lnTo>
                  <a:lnTo>
                    <a:pt x="226" y="696"/>
                  </a:lnTo>
                  <a:lnTo>
                    <a:pt x="226" y="696"/>
                  </a:lnTo>
                  <a:lnTo>
                    <a:pt x="232" y="722"/>
                  </a:lnTo>
                  <a:lnTo>
                    <a:pt x="232" y="722"/>
                  </a:lnTo>
                  <a:lnTo>
                    <a:pt x="232" y="728"/>
                  </a:lnTo>
                  <a:lnTo>
                    <a:pt x="234" y="734"/>
                  </a:lnTo>
                  <a:lnTo>
                    <a:pt x="234" y="734"/>
                  </a:lnTo>
                  <a:lnTo>
                    <a:pt x="238" y="740"/>
                  </a:lnTo>
                  <a:lnTo>
                    <a:pt x="242" y="746"/>
                  </a:lnTo>
                  <a:lnTo>
                    <a:pt x="242" y="746"/>
                  </a:lnTo>
                  <a:lnTo>
                    <a:pt x="242" y="750"/>
                  </a:lnTo>
                  <a:lnTo>
                    <a:pt x="240" y="752"/>
                  </a:lnTo>
                  <a:lnTo>
                    <a:pt x="240" y="752"/>
                  </a:lnTo>
                  <a:lnTo>
                    <a:pt x="236" y="758"/>
                  </a:lnTo>
                  <a:lnTo>
                    <a:pt x="236" y="762"/>
                  </a:lnTo>
                  <a:lnTo>
                    <a:pt x="236" y="762"/>
                  </a:lnTo>
                  <a:lnTo>
                    <a:pt x="234" y="766"/>
                  </a:lnTo>
                  <a:lnTo>
                    <a:pt x="232" y="770"/>
                  </a:lnTo>
                  <a:lnTo>
                    <a:pt x="232" y="770"/>
                  </a:lnTo>
                  <a:lnTo>
                    <a:pt x="228" y="774"/>
                  </a:lnTo>
                  <a:lnTo>
                    <a:pt x="226" y="780"/>
                  </a:lnTo>
                  <a:lnTo>
                    <a:pt x="226" y="780"/>
                  </a:lnTo>
                  <a:lnTo>
                    <a:pt x="220" y="778"/>
                  </a:lnTo>
                  <a:lnTo>
                    <a:pt x="218" y="776"/>
                  </a:lnTo>
                  <a:lnTo>
                    <a:pt x="218" y="776"/>
                  </a:lnTo>
                  <a:lnTo>
                    <a:pt x="216" y="776"/>
                  </a:lnTo>
                  <a:lnTo>
                    <a:pt x="214" y="780"/>
                  </a:lnTo>
                  <a:lnTo>
                    <a:pt x="214" y="780"/>
                  </a:lnTo>
                  <a:lnTo>
                    <a:pt x="212" y="786"/>
                  </a:lnTo>
                  <a:lnTo>
                    <a:pt x="214" y="790"/>
                  </a:lnTo>
                  <a:lnTo>
                    <a:pt x="214" y="794"/>
                  </a:lnTo>
                  <a:lnTo>
                    <a:pt x="214" y="794"/>
                  </a:lnTo>
                  <a:lnTo>
                    <a:pt x="220" y="796"/>
                  </a:lnTo>
                  <a:lnTo>
                    <a:pt x="224" y="798"/>
                  </a:lnTo>
                  <a:lnTo>
                    <a:pt x="224" y="798"/>
                  </a:lnTo>
                  <a:lnTo>
                    <a:pt x="226" y="800"/>
                  </a:lnTo>
                  <a:lnTo>
                    <a:pt x="226" y="802"/>
                  </a:lnTo>
                  <a:lnTo>
                    <a:pt x="226" y="806"/>
                  </a:lnTo>
                  <a:lnTo>
                    <a:pt x="226" y="806"/>
                  </a:lnTo>
                  <a:lnTo>
                    <a:pt x="232" y="812"/>
                  </a:lnTo>
                  <a:lnTo>
                    <a:pt x="234" y="816"/>
                  </a:lnTo>
                  <a:lnTo>
                    <a:pt x="230" y="818"/>
                  </a:lnTo>
                  <a:lnTo>
                    <a:pt x="230" y="818"/>
                  </a:lnTo>
                  <a:lnTo>
                    <a:pt x="226" y="818"/>
                  </a:lnTo>
                  <a:lnTo>
                    <a:pt x="226" y="818"/>
                  </a:lnTo>
                  <a:lnTo>
                    <a:pt x="220" y="818"/>
                  </a:lnTo>
                  <a:lnTo>
                    <a:pt x="220" y="818"/>
                  </a:lnTo>
                  <a:lnTo>
                    <a:pt x="214" y="816"/>
                  </a:lnTo>
                  <a:lnTo>
                    <a:pt x="214" y="816"/>
                  </a:lnTo>
                  <a:lnTo>
                    <a:pt x="210" y="818"/>
                  </a:lnTo>
                  <a:lnTo>
                    <a:pt x="210" y="818"/>
                  </a:lnTo>
                  <a:lnTo>
                    <a:pt x="206" y="820"/>
                  </a:lnTo>
                  <a:lnTo>
                    <a:pt x="206" y="826"/>
                  </a:lnTo>
                  <a:lnTo>
                    <a:pt x="208" y="830"/>
                  </a:lnTo>
                  <a:lnTo>
                    <a:pt x="210" y="834"/>
                  </a:lnTo>
                  <a:lnTo>
                    <a:pt x="210" y="834"/>
                  </a:lnTo>
                  <a:lnTo>
                    <a:pt x="214" y="838"/>
                  </a:lnTo>
                  <a:lnTo>
                    <a:pt x="218" y="838"/>
                  </a:lnTo>
                  <a:lnTo>
                    <a:pt x="226" y="842"/>
                  </a:lnTo>
                  <a:lnTo>
                    <a:pt x="226" y="842"/>
                  </a:lnTo>
                  <a:lnTo>
                    <a:pt x="232" y="846"/>
                  </a:lnTo>
                  <a:lnTo>
                    <a:pt x="236" y="850"/>
                  </a:lnTo>
                  <a:lnTo>
                    <a:pt x="236" y="850"/>
                  </a:lnTo>
                  <a:lnTo>
                    <a:pt x="236" y="852"/>
                  </a:lnTo>
                  <a:lnTo>
                    <a:pt x="234" y="854"/>
                  </a:lnTo>
                  <a:lnTo>
                    <a:pt x="232" y="856"/>
                  </a:lnTo>
                  <a:lnTo>
                    <a:pt x="230" y="856"/>
                  </a:lnTo>
                  <a:lnTo>
                    <a:pt x="230" y="856"/>
                  </a:lnTo>
                  <a:lnTo>
                    <a:pt x="232" y="860"/>
                  </a:lnTo>
                  <a:lnTo>
                    <a:pt x="234" y="864"/>
                  </a:lnTo>
                  <a:lnTo>
                    <a:pt x="242" y="870"/>
                  </a:lnTo>
                  <a:lnTo>
                    <a:pt x="242" y="870"/>
                  </a:lnTo>
                  <a:lnTo>
                    <a:pt x="252" y="874"/>
                  </a:lnTo>
                  <a:lnTo>
                    <a:pt x="252" y="876"/>
                  </a:lnTo>
                  <a:lnTo>
                    <a:pt x="254" y="880"/>
                  </a:lnTo>
                  <a:lnTo>
                    <a:pt x="254" y="880"/>
                  </a:lnTo>
                  <a:lnTo>
                    <a:pt x="260" y="882"/>
                  </a:lnTo>
                  <a:lnTo>
                    <a:pt x="268" y="882"/>
                  </a:lnTo>
                  <a:lnTo>
                    <a:pt x="268" y="882"/>
                  </a:lnTo>
                  <a:lnTo>
                    <a:pt x="270" y="884"/>
                  </a:lnTo>
                  <a:lnTo>
                    <a:pt x="270" y="888"/>
                  </a:lnTo>
                  <a:lnTo>
                    <a:pt x="272" y="892"/>
                  </a:lnTo>
                  <a:lnTo>
                    <a:pt x="272" y="892"/>
                  </a:lnTo>
                  <a:lnTo>
                    <a:pt x="276" y="896"/>
                  </a:lnTo>
                  <a:lnTo>
                    <a:pt x="282" y="898"/>
                  </a:lnTo>
                  <a:lnTo>
                    <a:pt x="282" y="898"/>
                  </a:lnTo>
                  <a:lnTo>
                    <a:pt x="290" y="902"/>
                  </a:lnTo>
                  <a:lnTo>
                    <a:pt x="300" y="904"/>
                  </a:lnTo>
                  <a:lnTo>
                    <a:pt x="300" y="904"/>
                  </a:lnTo>
                  <a:lnTo>
                    <a:pt x="308" y="902"/>
                  </a:lnTo>
                  <a:lnTo>
                    <a:pt x="308" y="902"/>
                  </a:lnTo>
                  <a:lnTo>
                    <a:pt x="310" y="900"/>
                  </a:lnTo>
                  <a:lnTo>
                    <a:pt x="312" y="896"/>
                  </a:lnTo>
                  <a:lnTo>
                    <a:pt x="312" y="896"/>
                  </a:lnTo>
                  <a:lnTo>
                    <a:pt x="314" y="894"/>
                  </a:lnTo>
                  <a:lnTo>
                    <a:pt x="322" y="892"/>
                  </a:lnTo>
                  <a:lnTo>
                    <a:pt x="322" y="892"/>
                  </a:lnTo>
                  <a:lnTo>
                    <a:pt x="328" y="892"/>
                  </a:lnTo>
                  <a:lnTo>
                    <a:pt x="332" y="890"/>
                  </a:lnTo>
                  <a:lnTo>
                    <a:pt x="332" y="886"/>
                  </a:lnTo>
                  <a:lnTo>
                    <a:pt x="330" y="884"/>
                  </a:lnTo>
                  <a:lnTo>
                    <a:pt x="326" y="876"/>
                  </a:lnTo>
                  <a:lnTo>
                    <a:pt x="322" y="872"/>
                  </a:lnTo>
                  <a:lnTo>
                    <a:pt x="322" y="868"/>
                  </a:lnTo>
                  <a:lnTo>
                    <a:pt x="322" y="868"/>
                  </a:lnTo>
                  <a:lnTo>
                    <a:pt x="324" y="860"/>
                  </a:lnTo>
                  <a:lnTo>
                    <a:pt x="326" y="852"/>
                  </a:lnTo>
                  <a:lnTo>
                    <a:pt x="326" y="852"/>
                  </a:lnTo>
                  <a:lnTo>
                    <a:pt x="330" y="850"/>
                  </a:lnTo>
                  <a:lnTo>
                    <a:pt x="334" y="848"/>
                  </a:lnTo>
                  <a:lnTo>
                    <a:pt x="338" y="846"/>
                  </a:lnTo>
                  <a:lnTo>
                    <a:pt x="340" y="844"/>
                  </a:lnTo>
                  <a:lnTo>
                    <a:pt x="340" y="844"/>
                  </a:lnTo>
                  <a:lnTo>
                    <a:pt x="342" y="840"/>
                  </a:lnTo>
                  <a:lnTo>
                    <a:pt x="340" y="834"/>
                  </a:lnTo>
                  <a:lnTo>
                    <a:pt x="338" y="830"/>
                  </a:lnTo>
                  <a:lnTo>
                    <a:pt x="336" y="826"/>
                  </a:lnTo>
                  <a:lnTo>
                    <a:pt x="336" y="826"/>
                  </a:lnTo>
                  <a:lnTo>
                    <a:pt x="338" y="822"/>
                  </a:lnTo>
                  <a:lnTo>
                    <a:pt x="342" y="822"/>
                  </a:lnTo>
                  <a:lnTo>
                    <a:pt x="352" y="818"/>
                  </a:lnTo>
                  <a:lnTo>
                    <a:pt x="352" y="818"/>
                  </a:lnTo>
                  <a:lnTo>
                    <a:pt x="356" y="816"/>
                  </a:lnTo>
                  <a:lnTo>
                    <a:pt x="356" y="814"/>
                  </a:lnTo>
                  <a:lnTo>
                    <a:pt x="358" y="806"/>
                  </a:lnTo>
                  <a:lnTo>
                    <a:pt x="358" y="806"/>
                  </a:lnTo>
                  <a:lnTo>
                    <a:pt x="362" y="800"/>
                  </a:lnTo>
                  <a:lnTo>
                    <a:pt x="362" y="798"/>
                  </a:lnTo>
                  <a:lnTo>
                    <a:pt x="358" y="796"/>
                  </a:lnTo>
                  <a:lnTo>
                    <a:pt x="358" y="796"/>
                  </a:lnTo>
                  <a:lnTo>
                    <a:pt x="350" y="792"/>
                  </a:lnTo>
                  <a:lnTo>
                    <a:pt x="342" y="788"/>
                  </a:lnTo>
                  <a:lnTo>
                    <a:pt x="342" y="788"/>
                  </a:lnTo>
                  <a:lnTo>
                    <a:pt x="334" y="784"/>
                  </a:lnTo>
                  <a:lnTo>
                    <a:pt x="326" y="778"/>
                  </a:lnTo>
                  <a:lnTo>
                    <a:pt x="326" y="778"/>
                  </a:lnTo>
                  <a:lnTo>
                    <a:pt x="324" y="774"/>
                  </a:lnTo>
                  <a:lnTo>
                    <a:pt x="324" y="772"/>
                  </a:lnTo>
                  <a:lnTo>
                    <a:pt x="326" y="768"/>
                  </a:lnTo>
                  <a:lnTo>
                    <a:pt x="330" y="764"/>
                  </a:lnTo>
                  <a:lnTo>
                    <a:pt x="330" y="764"/>
                  </a:lnTo>
                  <a:lnTo>
                    <a:pt x="334" y="762"/>
                  </a:lnTo>
                  <a:lnTo>
                    <a:pt x="338" y="762"/>
                  </a:lnTo>
                  <a:lnTo>
                    <a:pt x="342" y="762"/>
                  </a:lnTo>
                  <a:lnTo>
                    <a:pt x="346" y="760"/>
                  </a:lnTo>
                  <a:lnTo>
                    <a:pt x="346" y="760"/>
                  </a:lnTo>
                  <a:lnTo>
                    <a:pt x="350" y="756"/>
                  </a:lnTo>
                  <a:lnTo>
                    <a:pt x="352" y="750"/>
                  </a:lnTo>
                  <a:lnTo>
                    <a:pt x="352" y="750"/>
                  </a:lnTo>
                  <a:lnTo>
                    <a:pt x="356" y="746"/>
                  </a:lnTo>
                  <a:lnTo>
                    <a:pt x="354" y="738"/>
                  </a:lnTo>
                  <a:lnTo>
                    <a:pt x="354" y="738"/>
                  </a:lnTo>
                  <a:lnTo>
                    <a:pt x="354" y="734"/>
                  </a:lnTo>
                  <a:lnTo>
                    <a:pt x="356" y="732"/>
                  </a:lnTo>
                  <a:lnTo>
                    <a:pt x="360" y="728"/>
                  </a:lnTo>
                  <a:lnTo>
                    <a:pt x="366" y="724"/>
                  </a:lnTo>
                  <a:lnTo>
                    <a:pt x="368" y="722"/>
                  </a:lnTo>
                  <a:lnTo>
                    <a:pt x="370" y="718"/>
                  </a:lnTo>
                  <a:lnTo>
                    <a:pt x="370" y="718"/>
                  </a:lnTo>
                  <a:lnTo>
                    <a:pt x="362" y="716"/>
                  </a:lnTo>
                  <a:lnTo>
                    <a:pt x="356" y="714"/>
                  </a:lnTo>
                  <a:lnTo>
                    <a:pt x="356" y="714"/>
                  </a:lnTo>
                  <a:lnTo>
                    <a:pt x="354" y="712"/>
                  </a:lnTo>
                  <a:lnTo>
                    <a:pt x="352" y="708"/>
                  </a:lnTo>
                  <a:lnTo>
                    <a:pt x="352" y="702"/>
                  </a:lnTo>
                  <a:lnTo>
                    <a:pt x="352" y="702"/>
                  </a:lnTo>
                  <a:lnTo>
                    <a:pt x="350" y="694"/>
                  </a:lnTo>
                  <a:lnTo>
                    <a:pt x="350" y="690"/>
                  </a:lnTo>
                  <a:lnTo>
                    <a:pt x="350" y="688"/>
                  </a:lnTo>
                  <a:lnTo>
                    <a:pt x="350" y="688"/>
                  </a:lnTo>
                  <a:lnTo>
                    <a:pt x="352" y="688"/>
                  </a:lnTo>
                  <a:lnTo>
                    <a:pt x="352" y="688"/>
                  </a:lnTo>
                  <a:lnTo>
                    <a:pt x="360" y="690"/>
                  </a:lnTo>
                  <a:lnTo>
                    <a:pt x="366" y="694"/>
                  </a:lnTo>
                  <a:lnTo>
                    <a:pt x="366" y="694"/>
                  </a:lnTo>
                  <a:lnTo>
                    <a:pt x="374" y="694"/>
                  </a:lnTo>
                  <a:lnTo>
                    <a:pt x="374" y="694"/>
                  </a:lnTo>
                  <a:lnTo>
                    <a:pt x="386" y="692"/>
                  </a:lnTo>
                  <a:lnTo>
                    <a:pt x="392" y="690"/>
                  </a:lnTo>
                  <a:lnTo>
                    <a:pt x="396" y="686"/>
                  </a:lnTo>
                  <a:lnTo>
                    <a:pt x="396" y="686"/>
                  </a:lnTo>
                  <a:lnTo>
                    <a:pt x="396" y="682"/>
                  </a:lnTo>
                  <a:lnTo>
                    <a:pt x="394" y="678"/>
                  </a:lnTo>
                  <a:lnTo>
                    <a:pt x="392" y="674"/>
                  </a:lnTo>
                  <a:lnTo>
                    <a:pt x="390" y="670"/>
                  </a:lnTo>
                  <a:lnTo>
                    <a:pt x="390" y="670"/>
                  </a:lnTo>
                  <a:lnTo>
                    <a:pt x="392" y="668"/>
                  </a:lnTo>
                  <a:lnTo>
                    <a:pt x="394" y="664"/>
                  </a:lnTo>
                  <a:lnTo>
                    <a:pt x="394" y="664"/>
                  </a:lnTo>
                  <a:lnTo>
                    <a:pt x="392" y="662"/>
                  </a:lnTo>
                  <a:lnTo>
                    <a:pt x="390" y="662"/>
                  </a:lnTo>
                  <a:lnTo>
                    <a:pt x="384" y="658"/>
                  </a:lnTo>
                  <a:lnTo>
                    <a:pt x="384" y="658"/>
                  </a:lnTo>
                  <a:lnTo>
                    <a:pt x="382" y="654"/>
                  </a:lnTo>
                  <a:lnTo>
                    <a:pt x="384" y="652"/>
                  </a:lnTo>
                  <a:lnTo>
                    <a:pt x="388" y="650"/>
                  </a:lnTo>
                  <a:lnTo>
                    <a:pt x="388" y="650"/>
                  </a:lnTo>
                  <a:lnTo>
                    <a:pt x="404" y="654"/>
                  </a:lnTo>
                  <a:lnTo>
                    <a:pt x="404" y="654"/>
                  </a:lnTo>
                  <a:lnTo>
                    <a:pt x="416" y="656"/>
                  </a:lnTo>
                  <a:lnTo>
                    <a:pt x="416" y="656"/>
                  </a:lnTo>
                  <a:lnTo>
                    <a:pt x="416" y="656"/>
                  </a:lnTo>
                  <a:lnTo>
                    <a:pt x="416" y="656"/>
                  </a:lnTo>
                  <a:lnTo>
                    <a:pt x="420" y="656"/>
                  </a:lnTo>
                  <a:lnTo>
                    <a:pt x="426" y="654"/>
                  </a:lnTo>
                  <a:lnTo>
                    <a:pt x="436" y="648"/>
                  </a:lnTo>
                  <a:lnTo>
                    <a:pt x="436" y="648"/>
                  </a:lnTo>
                  <a:lnTo>
                    <a:pt x="446" y="648"/>
                  </a:lnTo>
                  <a:lnTo>
                    <a:pt x="450" y="646"/>
                  </a:lnTo>
                  <a:lnTo>
                    <a:pt x="454" y="644"/>
                  </a:lnTo>
                  <a:lnTo>
                    <a:pt x="454" y="644"/>
                  </a:lnTo>
                  <a:lnTo>
                    <a:pt x="456" y="640"/>
                  </a:lnTo>
                  <a:lnTo>
                    <a:pt x="458" y="636"/>
                  </a:lnTo>
                  <a:lnTo>
                    <a:pt x="460" y="628"/>
                  </a:lnTo>
                  <a:lnTo>
                    <a:pt x="460" y="628"/>
                  </a:lnTo>
                  <a:lnTo>
                    <a:pt x="462" y="624"/>
                  </a:lnTo>
                  <a:lnTo>
                    <a:pt x="462" y="620"/>
                  </a:lnTo>
                  <a:lnTo>
                    <a:pt x="462" y="620"/>
                  </a:lnTo>
                  <a:lnTo>
                    <a:pt x="462" y="616"/>
                  </a:lnTo>
                  <a:lnTo>
                    <a:pt x="458" y="612"/>
                  </a:lnTo>
                  <a:lnTo>
                    <a:pt x="458" y="612"/>
                  </a:lnTo>
                  <a:lnTo>
                    <a:pt x="452" y="604"/>
                  </a:lnTo>
                  <a:lnTo>
                    <a:pt x="446" y="596"/>
                  </a:lnTo>
                  <a:lnTo>
                    <a:pt x="446" y="596"/>
                  </a:lnTo>
                  <a:lnTo>
                    <a:pt x="440" y="588"/>
                  </a:lnTo>
                  <a:lnTo>
                    <a:pt x="432" y="582"/>
                  </a:lnTo>
                  <a:lnTo>
                    <a:pt x="432" y="582"/>
                  </a:lnTo>
                  <a:lnTo>
                    <a:pt x="440" y="584"/>
                  </a:lnTo>
                  <a:lnTo>
                    <a:pt x="446" y="586"/>
                  </a:lnTo>
                  <a:lnTo>
                    <a:pt x="460" y="592"/>
                  </a:lnTo>
                  <a:lnTo>
                    <a:pt x="460" y="592"/>
                  </a:lnTo>
                  <a:lnTo>
                    <a:pt x="466" y="594"/>
                  </a:lnTo>
                  <a:lnTo>
                    <a:pt x="472" y="596"/>
                  </a:lnTo>
                  <a:lnTo>
                    <a:pt x="472" y="596"/>
                  </a:lnTo>
                  <a:lnTo>
                    <a:pt x="480" y="594"/>
                  </a:lnTo>
                  <a:lnTo>
                    <a:pt x="480" y="594"/>
                  </a:lnTo>
                  <a:lnTo>
                    <a:pt x="488" y="590"/>
                  </a:lnTo>
                  <a:lnTo>
                    <a:pt x="492" y="584"/>
                  </a:lnTo>
                  <a:lnTo>
                    <a:pt x="502" y="572"/>
                  </a:lnTo>
                  <a:lnTo>
                    <a:pt x="502" y="572"/>
                  </a:lnTo>
                  <a:lnTo>
                    <a:pt x="508" y="566"/>
                  </a:lnTo>
                  <a:lnTo>
                    <a:pt x="508" y="564"/>
                  </a:lnTo>
                  <a:lnTo>
                    <a:pt x="510" y="560"/>
                  </a:lnTo>
                  <a:lnTo>
                    <a:pt x="510" y="560"/>
                  </a:lnTo>
                  <a:lnTo>
                    <a:pt x="506" y="552"/>
                  </a:lnTo>
                  <a:lnTo>
                    <a:pt x="506" y="548"/>
                  </a:lnTo>
                  <a:lnTo>
                    <a:pt x="506" y="544"/>
                  </a:lnTo>
                  <a:lnTo>
                    <a:pt x="506" y="544"/>
                  </a:lnTo>
                  <a:lnTo>
                    <a:pt x="508" y="540"/>
                  </a:lnTo>
                  <a:lnTo>
                    <a:pt x="510" y="536"/>
                  </a:lnTo>
                  <a:lnTo>
                    <a:pt x="520" y="530"/>
                  </a:lnTo>
                  <a:lnTo>
                    <a:pt x="530" y="524"/>
                  </a:lnTo>
                  <a:lnTo>
                    <a:pt x="540" y="518"/>
                  </a:lnTo>
                  <a:lnTo>
                    <a:pt x="540" y="518"/>
                  </a:lnTo>
                  <a:lnTo>
                    <a:pt x="546" y="510"/>
                  </a:lnTo>
                  <a:lnTo>
                    <a:pt x="548" y="504"/>
                  </a:lnTo>
                  <a:lnTo>
                    <a:pt x="550" y="496"/>
                  </a:lnTo>
                  <a:lnTo>
                    <a:pt x="550" y="488"/>
                  </a:lnTo>
                  <a:lnTo>
                    <a:pt x="550" y="488"/>
                  </a:lnTo>
                  <a:lnTo>
                    <a:pt x="548" y="470"/>
                  </a:lnTo>
                  <a:lnTo>
                    <a:pt x="548" y="462"/>
                  </a:lnTo>
                  <a:lnTo>
                    <a:pt x="552" y="454"/>
                  </a:lnTo>
                  <a:lnTo>
                    <a:pt x="552" y="454"/>
                  </a:lnTo>
                  <a:lnTo>
                    <a:pt x="566" y="442"/>
                  </a:lnTo>
                  <a:lnTo>
                    <a:pt x="578" y="432"/>
                  </a:lnTo>
                  <a:lnTo>
                    <a:pt x="578" y="432"/>
                  </a:lnTo>
                  <a:lnTo>
                    <a:pt x="586" y="426"/>
                  </a:lnTo>
                  <a:lnTo>
                    <a:pt x="596" y="424"/>
                  </a:lnTo>
                  <a:lnTo>
                    <a:pt x="616" y="422"/>
                  </a:lnTo>
                  <a:lnTo>
                    <a:pt x="616" y="422"/>
                  </a:lnTo>
                  <a:lnTo>
                    <a:pt x="626" y="418"/>
                  </a:lnTo>
                  <a:lnTo>
                    <a:pt x="634" y="416"/>
                  </a:lnTo>
                  <a:lnTo>
                    <a:pt x="634" y="416"/>
                  </a:lnTo>
                  <a:lnTo>
                    <a:pt x="642" y="412"/>
                  </a:lnTo>
                  <a:lnTo>
                    <a:pt x="646" y="410"/>
                  </a:lnTo>
                  <a:lnTo>
                    <a:pt x="648" y="406"/>
                  </a:lnTo>
                  <a:lnTo>
                    <a:pt x="648" y="406"/>
                  </a:lnTo>
                  <a:lnTo>
                    <a:pt x="652" y="400"/>
                  </a:lnTo>
                  <a:lnTo>
                    <a:pt x="652" y="392"/>
                  </a:lnTo>
                  <a:lnTo>
                    <a:pt x="656" y="376"/>
                  </a:lnTo>
                  <a:lnTo>
                    <a:pt x="656" y="376"/>
                  </a:lnTo>
                  <a:lnTo>
                    <a:pt x="658" y="368"/>
                  </a:lnTo>
                  <a:lnTo>
                    <a:pt x="658" y="362"/>
                  </a:lnTo>
                  <a:lnTo>
                    <a:pt x="658" y="362"/>
                  </a:lnTo>
                  <a:lnTo>
                    <a:pt x="658" y="356"/>
                  </a:lnTo>
                  <a:lnTo>
                    <a:pt x="654" y="352"/>
                  </a:lnTo>
                  <a:lnTo>
                    <a:pt x="652" y="348"/>
                  </a:lnTo>
                  <a:lnTo>
                    <a:pt x="650" y="342"/>
                  </a:lnTo>
                  <a:lnTo>
                    <a:pt x="650" y="342"/>
                  </a:lnTo>
                  <a:lnTo>
                    <a:pt x="644" y="310"/>
                  </a:lnTo>
                  <a:lnTo>
                    <a:pt x="644" y="310"/>
                  </a:lnTo>
                  <a:lnTo>
                    <a:pt x="644" y="302"/>
                  </a:lnTo>
                  <a:lnTo>
                    <a:pt x="646" y="294"/>
                  </a:lnTo>
                  <a:lnTo>
                    <a:pt x="650" y="288"/>
                  </a:lnTo>
                  <a:lnTo>
                    <a:pt x="656" y="282"/>
                  </a:lnTo>
                  <a:lnTo>
                    <a:pt x="666" y="270"/>
                  </a:lnTo>
                  <a:lnTo>
                    <a:pt x="670" y="262"/>
                  </a:lnTo>
                  <a:lnTo>
                    <a:pt x="674" y="256"/>
                  </a:lnTo>
                  <a:lnTo>
                    <a:pt x="674" y="256"/>
                  </a:lnTo>
                  <a:lnTo>
                    <a:pt x="680" y="242"/>
                  </a:lnTo>
                  <a:lnTo>
                    <a:pt x="682" y="234"/>
                  </a:lnTo>
                  <a:lnTo>
                    <a:pt x="682" y="228"/>
                  </a:lnTo>
                  <a:lnTo>
                    <a:pt x="682" y="228"/>
                  </a:lnTo>
                  <a:lnTo>
                    <a:pt x="676" y="222"/>
                  </a:lnTo>
                  <a:lnTo>
                    <a:pt x="672" y="216"/>
                  </a:lnTo>
                  <a:lnTo>
                    <a:pt x="672" y="216"/>
                  </a:lnTo>
                  <a:lnTo>
                    <a:pt x="668" y="208"/>
                  </a:lnTo>
                  <a:lnTo>
                    <a:pt x="666" y="206"/>
                  </a:lnTo>
                  <a:lnTo>
                    <a:pt x="662" y="204"/>
                  </a:lnTo>
                  <a:lnTo>
                    <a:pt x="662" y="204"/>
                  </a:lnTo>
                  <a:lnTo>
                    <a:pt x="652" y="200"/>
                  </a:lnTo>
                  <a:lnTo>
                    <a:pt x="642" y="198"/>
                  </a:lnTo>
                  <a:lnTo>
                    <a:pt x="632" y="196"/>
                  </a:lnTo>
                  <a:lnTo>
                    <a:pt x="624" y="192"/>
                  </a:lnTo>
                  <a:lnTo>
                    <a:pt x="624" y="192"/>
                  </a:lnTo>
                  <a:lnTo>
                    <a:pt x="606" y="182"/>
                  </a:lnTo>
                  <a:lnTo>
                    <a:pt x="598" y="178"/>
                  </a:lnTo>
                  <a:lnTo>
                    <a:pt x="588" y="174"/>
                  </a:lnTo>
                  <a:lnTo>
                    <a:pt x="588" y="174"/>
                  </a:lnTo>
                  <a:lnTo>
                    <a:pt x="568" y="170"/>
                  </a:lnTo>
                  <a:lnTo>
                    <a:pt x="568" y="170"/>
                  </a:lnTo>
                  <a:lnTo>
                    <a:pt x="566" y="170"/>
                  </a:lnTo>
                  <a:lnTo>
                    <a:pt x="566" y="170"/>
                  </a:lnTo>
                  <a:lnTo>
                    <a:pt x="560" y="170"/>
                  </a:lnTo>
                  <a:lnTo>
                    <a:pt x="560" y="170"/>
                  </a:lnTo>
                  <a:lnTo>
                    <a:pt x="554" y="172"/>
                  </a:lnTo>
                  <a:lnTo>
                    <a:pt x="554" y="172"/>
                  </a:lnTo>
                  <a:lnTo>
                    <a:pt x="548" y="170"/>
                  </a:lnTo>
                  <a:lnTo>
                    <a:pt x="548" y="170"/>
                  </a:lnTo>
                  <a:lnTo>
                    <a:pt x="542" y="168"/>
                  </a:lnTo>
                  <a:lnTo>
                    <a:pt x="538" y="166"/>
                  </a:lnTo>
                  <a:lnTo>
                    <a:pt x="534" y="166"/>
                  </a:lnTo>
                  <a:lnTo>
                    <a:pt x="534" y="166"/>
                  </a:lnTo>
                  <a:lnTo>
                    <a:pt x="534" y="166"/>
                  </a:lnTo>
                  <a:lnTo>
                    <a:pt x="530" y="166"/>
                  </a:lnTo>
                  <a:lnTo>
                    <a:pt x="526" y="168"/>
                  </a:lnTo>
                  <a:lnTo>
                    <a:pt x="524" y="172"/>
                  </a:lnTo>
                  <a:lnTo>
                    <a:pt x="518" y="174"/>
                  </a:lnTo>
                  <a:lnTo>
                    <a:pt x="518" y="174"/>
                  </a:lnTo>
                  <a:lnTo>
                    <a:pt x="516" y="170"/>
                  </a:lnTo>
                  <a:lnTo>
                    <a:pt x="516" y="168"/>
                  </a:lnTo>
                  <a:lnTo>
                    <a:pt x="516" y="168"/>
                  </a:lnTo>
                  <a:lnTo>
                    <a:pt x="518" y="166"/>
                  </a:lnTo>
                  <a:lnTo>
                    <a:pt x="522" y="164"/>
                  </a:lnTo>
                  <a:lnTo>
                    <a:pt x="522" y="164"/>
                  </a:lnTo>
                  <a:lnTo>
                    <a:pt x="520" y="160"/>
                  </a:lnTo>
                  <a:lnTo>
                    <a:pt x="518" y="158"/>
                  </a:lnTo>
                  <a:lnTo>
                    <a:pt x="510" y="156"/>
                  </a:lnTo>
                  <a:lnTo>
                    <a:pt x="510" y="156"/>
                  </a:lnTo>
                  <a:lnTo>
                    <a:pt x="498" y="150"/>
                  </a:lnTo>
                  <a:lnTo>
                    <a:pt x="486" y="148"/>
                  </a:lnTo>
                  <a:lnTo>
                    <a:pt x="486" y="148"/>
                  </a:lnTo>
                  <a:lnTo>
                    <a:pt x="480" y="150"/>
                  </a:lnTo>
                  <a:lnTo>
                    <a:pt x="480" y="150"/>
                  </a:lnTo>
                  <a:lnTo>
                    <a:pt x="476" y="150"/>
                  </a:lnTo>
                  <a:lnTo>
                    <a:pt x="476" y="150"/>
                  </a:lnTo>
                  <a:lnTo>
                    <a:pt x="470" y="148"/>
                  </a:lnTo>
                  <a:lnTo>
                    <a:pt x="470" y="148"/>
                  </a:lnTo>
                  <a:lnTo>
                    <a:pt x="464" y="146"/>
                  </a:lnTo>
                  <a:lnTo>
                    <a:pt x="460" y="142"/>
                  </a:lnTo>
                  <a:lnTo>
                    <a:pt x="454" y="140"/>
                  </a:lnTo>
                  <a:lnTo>
                    <a:pt x="448" y="138"/>
                  </a:lnTo>
                  <a:lnTo>
                    <a:pt x="448" y="138"/>
                  </a:lnTo>
                  <a:lnTo>
                    <a:pt x="442" y="140"/>
                  </a:lnTo>
                  <a:lnTo>
                    <a:pt x="442" y="140"/>
                  </a:lnTo>
                  <a:lnTo>
                    <a:pt x="438" y="142"/>
                  </a:lnTo>
                  <a:lnTo>
                    <a:pt x="434" y="146"/>
                  </a:lnTo>
                  <a:lnTo>
                    <a:pt x="430" y="150"/>
                  </a:lnTo>
                  <a:lnTo>
                    <a:pt x="424" y="150"/>
                  </a:lnTo>
                  <a:lnTo>
                    <a:pt x="424" y="150"/>
                  </a:lnTo>
                  <a:lnTo>
                    <a:pt x="422" y="150"/>
                  </a:lnTo>
                  <a:lnTo>
                    <a:pt x="422" y="150"/>
                  </a:lnTo>
                  <a:lnTo>
                    <a:pt x="420" y="148"/>
                  </a:lnTo>
                  <a:lnTo>
                    <a:pt x="420" y="144"/>
                  </a:lnTo>
                  <a:lnTo>
                    <a:pt x="422" y="140"/>
                  </a:lnTo>
                  <a:lnTo>
                    <a:pt x="426" y="136"/>
                  </a:lnTo>
                  <a:lnTo>
                    <a:pt x="434" y="130"/>
                  </a:lnTo>
                  <a:lnTo>
                    <a:pt x="436" y="128"/>
                  </a:lnTo>
                  <a:lnTo>
                    <a:pt x="438" y="124"/>
                  </a:lnTo>
                  <a:lnTo>
                    <a:pt x="438" y="124"/>
                  </a:lnTo>
                  <a:lnTo>
                    <a:pt x="436" y="122"/>
                  </a:lnTo>
                  <a:lnTo>
                    <a:pt x="432" y="120"/>
                  </a:lnTo>
                  <a:lnTo>
                    <a:pt x="426" y="116"/>
                  </a:lnTo>
                  <a:lnTo>
                    <a:pt x="426" y="116"/>
                  </a:lnTo>
                  <a:lnTo>
                    <a:pt x="422" y="110"/>
                  </a:lnTo>
                  <a:lnTo>
                    <a:pt x="418" y="104"/>
                  </a:lnTo>
                  <a:lnTo>
                    <a:pt x="418" y="104"/>
                  </a:lnTo>
                  <a:lnTo>
                    <a:pt x="416" y="98"/>
                  </a:lnTo>
                  <a:lnTo>
                    <a:pt x="412" y="94"/>
                  </a:lnTo>
                  <a:lnTo>
                    <a:pt x="406" y="90"/>
                  </a:lnTo>
                  <a:lnTo>
                    <a:pt x="398" y="86"/>
                  </a:lnTo>
                  <a:lnTo>
                    <a:pt x="398" y="86"/>
                  </a:lnTo>
                  <a:lnTo>
                    <a:pt x="386" y="80"/>
                  </a:lnTo>
                  <a:lnTo>
                    <a:pt x="380" y="76"/>
                  </a:lnTo>
                  <a:lnTo>
                    <a:pt x="374" y="74"/>
                  </a:lnTo>
                  <a:lnTo>
                    <a:pt x="374" y="74"/>
                  </a:lnTo>
                  <a:lnTo>
                    <a:pt x="372" y="74"/>
                  </a:lnTo>
                  <a:lnTo>
                    <a:pt x="372" y="74"/>
                  </a:lnTo>
                  <a:lnTo>
                    <a:pt x="368" y="74"/>
                  </a:lnTo>
                  <a:lnTo>
                    <a:pt x="368" y="74"/>
                  </a:lnTo>
                  <a:lnTo>
                    <a:pt x="362" y="74"/>
                  </a:lnTo>
                  <a:lnTo>
                    <a:pt x="362" y="74"/>
                  </a:lnTo>
                  <a:lnTo>
                    <a:pt x="360" y="74"/>
                  </a:lnTo>
                  <a:lnTo>
                    <a:pt x="360" y="74"/>
                  </a:lnTo>
                  <a:lnTo>
                    <a:pt x="350" y="74"/>
                  </a:lnTo>
                  <a:lnTo>
                    <a:pt x="350" y="74"/>
                  </a:lnTo>
                  <a:lnTo>
                    <a:pt x="346" y="74"/>
                  </a:lnTo>
                  <a:lnTo>
                    <a:pt x="346" y="74"/>
                  </a:lnTo>
                  <a:lnTo>
                    <a:pt x="332" y="76"/>
                  </a:lnTo>
                  <a:lnTo>
                    <a:pt x="332" y="76"/>
                  </a:lnTo>
                  <a:lnTo>
                    <a:pt x="324" y="74"/>
                  </a:lnTo>
                  <a:lnTo>
                    <a:pt x="318" y="70"/>
                  </a:lnTo>
                  <a:lnTo>
                    <a:pt x="318" y="70"/>
                  </a:lnTo>
                  <a:lnTo>
                    <a:pt x="316" y="66"/>
                  </a:lnTo>
                  <a:lnTo>
                    <a:pt x="314" y="64"/>
                  </a:lnTo>
                  <a:lnTo>
                    <a:pt x="310" y="62"/>
                  </a:lnTo>
                  <a:lnTo>
                    <a:pt x="310" y="62"/>
                  </a:lnTo>
                  <a:lnTo>
                    <a:pt x="304" y="60"/>
                  </a:lnTo>
                  <a:lnTo>
                    <a:pt x="296" y="56"/>
                  </a:lnTo>
                  <a:lnTo>
                    <a:pt x="296" y="56"/>
                  </a:lnTo>
                  <a:lnTo>
                    <a:pt x="290" y="52"/>
                  </a:lnTo>
                  <a:lnTo>
                    <a:pt x="284" y="46"/>
                  </a:lnTo>
                  <a:lnTo>
                    <a:pt x="284" y="46"/>
                  </a:lnTo>
                  <a:lnTo>
                    <a:pt x="274" y="44"/>
                  </a:lnTo>
                  <a:lnTo>
                    <a:pt x="270" y="42"/>
                  </a:lnTo>
                  <a:lnTo>
                    <a:pt x="266" y="40"/>
                  </a:lnTo>
                  <a:lnTo>
                    <a:pt x="266" y="40"/>
                  </a:lnTo>
                  <a:lnTo>
                    <a:pt x="254" y="30"/>
                  </a:lnTo>
                  <a:lnTo>
                    <a:pt x="254" y="30"/>
                  </a:lnTo>
                  <a:lnTo>
                    <a:pt x="238" y="24"/>
                  </a:lnTo>
                  <a:lnTo>
                    <a:pt x="228" y="20"/>
                  </a:lnTo>
                  <a:lnTo>
                    <a:pt x="222" y="20"/>
                  </a:lnTo>
                  <a:lnTo>
                    <a:pt x="222" y="20"/>
                  </a:lnTo>
                  <a:lnTo>
                    <a:pt x="220" y="20"/>
                  </a:lnTo>
                  <a:lnTo>
                    <a:pt x="220" y="20"/>
                  </a:lnTo>
                  <a:lnTo>
                    <a:pt x="212" y="22"/>
                  </a:lnTo>
                  <a:lnTo>
                    <a:pt x="206" y="26"/>
                  </a:lnTo>
                  <a:lnTo>
                    <a:pt x="206" y="26"/>
                  </a:lnTo>
                  <a:lnTo>
                    <a:pt x="202" y="26"/>
                  </a:lnTo>
                  <a:lnTo>
                    <a:pt x="202" y="26"/>
                  </a:lnTo>
                  <a:lnTo>
                    <a:pt x="196" y="26"/>
                  </a:lnTo>
                  <a:lnTo>
                    <a:pt x="196" y="26"/>
                  </a:lnTo>
                  <a:lnTo>
                    <a:pt x="192" y="24"/>
                  </a:lnTo>
                  <a:lnTo>
                    <a:pt x="188" y="22"/>
                  </a:lnTo>
                  <a:lnTo>
                    <a:pt x="188" y="22"/>
                  </a:lnTo>
                  <a:lnTo>
                    <a:pt x="182" y="20"/>
                  </a:lnTo>
                  <a:lnTo>
                    <a:pt x="182" y="20"/>
                  </a:lnTo>
                  <a:lnTo>
                    <a:pt x="180" y="20"/>
                  </a:lnTo>
                  <a:lnTo>
                    <a:pt x="180" y="20"/>
                  </a:lnTo>
                  <a:lnTo>
                    <a:pt x="176" y="22"/>
                  </a:lnTo>
                  <a:lnTo>
                    <a:pt x="174" y="26"/>
                  </a:lnTo>
                  <a:lnTo>
                    <a:pt x="174" y="26"/>
                  </a:lnTo>
                  <a:lnTo>
                    <a:pt x="172" y="26"/>
                  </a:lnTo>
                  <a:lnTo>
                    <a:pt x="172" y="26"/>
                  </a:lnTo>
                  <a:lnTo>
                    <a:pt x="170" y="24"/>
                  </a:lnTo>
                  <a:lnTo>
                    <a:pt x="166" y="22"/>
                  </a:lnTo>
                  <a:lnTo>
                    <a:pt x="162" y="18"/>
                  </a:lnTo>
                  <a:lnTo>
                    <a:pt x="162" y="18"/>
                  </a:lnTo>
                  <a:lnTo>
                    <a:pt x="152" y="10"/>
                  </a:lnTo>
                  <a:lnTo>
                    <a:pt x="148" y="8"/>
                  </a:lnTo>
                  <a:lnTo>
                    <a:pt x="140" y="6"/>
                  </a:lnTo>
                  <a:lnTo>
                    <a:pt x="140" y="6"/>
                  </a:lnTo>
                  <a:lnTo>
                    <a:pt x="138" y="8"/>
                  </a:lnTo>
                  <a:lnTo>
                    <a:pt x="138" y="8"/>
                  </a:lnTo>
                  <a:lnTo>
                    <a:pt x="132" y="10"/>
                  </a:lnTo>
                  <a:lnTo>
                    <a:pt x="128" y="14"/>
                  </a:lnTo>
                  <a:lnTo>
                    <a:pt x="128" y="14"/>
                  </a:lnTo>
                  <a:lnTo>
                    <a:pt x="122" y="16"/>
                  </a:lnTo>
                  <a:lnTo>
                    <a:pt x="116" y="18"/>
                  </a:lnTo>
                  <a:lnTo>
                    <a:pt x="116" y="18"/>
                  </a:lnTo>
                  <a:lnTo>
                    <a:pt x="116" y="22"/>
                  </a:lnTo>
                  <a:lnTo>
                    <a:pt x="112" y="26"/>
                  </a:lnTo>
                  <a:lnTo>
                    <a:pt x="112" y="26"/>
                  </a:lnTo>
                  <a:lnTo>
                    <a:pt x="108" y="24"/>
                  </a:lnTo>
                  <a:lnTo>
                    <a:pt x="106" y="20"/>
                  </a:lnTo>
                  <a:lnTo>
                    <a:pt x="106" y="18"/>
                  </a:lnTo>
                  <a:lnTo>
                    <a:pt x="108" y="14"/>
                  </a:lnTo>
                  <a:lnTo>
                    <a:pt x="112" y="8"/>
                  </a:lnTo>
                  <a:lnTo>
                    <a:pt x="112" y="4"/>
                  </a:lnTo>
                  <a:lnTo>
                    <a:pt x="110" y="2"/>
                  </a:lnTo>
                  <a:lnTo>
                    <a:pt x="110" y="2"/>
                  </a:lnTo>
                  <a:lnTo>
                    <a:pt x="104"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69" name="Freeform 167"/>
            <p:cNvSpPr>
              <a:spLocks/>
            </p:cNvSpPr>
            <p:nvPr/>
          </p:nvSpPr>
          <p:spPr bwMode="auto">
            <a:xfrm>
              <a:off x="4520" y="2342"/>
              <a:ext cx="682" cy="904"/>
            </a:xfrm>
            <a:custGeom>
              <a:avLst/>
              <a:gdLst>
                <a:gd name="T0" fmla="*/ 68 w 682"/>
                <a:gd name="T1" fmla="*/ 18 h 904"/>
                <a:gd name="T2" fmla="*/ 38 w 682"/>
                <a:gd name="T3" fmla="*/ 42 h 904"/>
                <a:gd name="T4" fmla="*/ 24 w 682"/>
                <a:gd name="T5" fmla="*/ 38 h 904"/>
                <a:gd name="T6" fmla="*/ 24 w 682"/>
                <a:gd name="T7" fmla="*/ 52 h 904"/>
                <a:gd name="T8" fmla="*/ 44 w 682"/>
                <a:gd name="T9" fmla="*/ 104 h 904"/>
                <a:gd name="T10" fmla="*/ 2 w 682"/>
                <a:gd name="T11" fmla="*/ 166 h 904"/>
                <a:gd name="T12" fmla="*/ 24 w 682"/>
                <a:gd name="T13" fmla="*/ 172 h 904"/>
                <a:gd name="T14" fmla="*/ 22 w 682"/>
                <a:gd name="T15" fmla="*/ 216 h 904"/>
                <a:gd name="T16" fmla="*/ 58 w 682"/>
                <a:gd name="T17" fmla="*/ 248 h 904"/>
                <a:gd name="T18" fmla="*/ 120 w 682"/>
                <a:gd name="T19" fmla="*/ 324 h 904"/>
                <a:gd name="T20" fmla="*/ 212 w 682"/>
                <a:gd name="T21" fmla="*/ 394 h 904"/>
                <a:gd name="T22" fmla="*/ 210 w 682"/>
                <a:gd name="T23" fmla="*/ 474 h 904"/>
                <a:gd name="T24" fmla="*/ 216 w 682"/>
                <a:gd name="T25" fmla="*/ 576 h 904"/>
                <a:gd name="T26" fmla="*/ 208 w 682"/>
                <a:gd name="T27" fmla="*/ 664 h 904"/>
                <a:gd name="T28" fmla="*/ 214 w 682"/>
                <a:gd name="T29" fmla="*/ 730 h 904"/>
                <a:gd name="T30" fmla="*/ 226 w 682"/>
                <a:gd name="T31" fmla="*/ 696 h 904"/>
                <a:gd name="T32" fmla="*/ 240 w 682"/>
                <a:gd name="T33" fmla="*/ 752 h 904"/>
                <a:gd name="T34" fmla="*/ 220 w 682"/>
                <a:gd name="T35" fmla="*/ 778 h 904"/>
                <a:gd name="T36" fmla="*/ 224 w 682"/>
                <a:gd name="T37" fmla="*/ 798 h 904"/>
                <a:gd name="T38" fmla="*/ 226 w 682"/>
                <a:gd name="T39" fmla="*/ 818 h 904"/>
                <a:gd name="T40" fmla="*/ 210 w 682"/>
                <a:gd name="T41" fmla="*/ 834 h 904"/>
                <a:gd name="T42" fmla="*/ 230 w 682"/>
                <a:gd name="T43" fmla="*/ 856 h 904"/>
                <a:gd name="T44" fmla="*/ 268 w 682"/>
                <a:gd name="T45" fmla="*/ 882 h 904"/>
                <a:gd name="T46" fmla="*/ 300 w 682"/>
                <a:gd name="T47" fmla="*/ 904 h 904"/>
                <a:gd name="T48" fmla="*/ 332 w 682"/>
                <a:gd name="T49" fmla="*/ 886 h 904"/>
                <a:gd name="T50" fmla="*/ 338 w 682"/>
                <a:gd name="T51" fmla="*/ 846 h 904"/>
                <a:gd name="T52" fmla="*/ 352 w 682"/>
                <a:gd name="T53" fmla="*/ 818 h 904"/>
                <a:gd name="T54" fmla="*/ 342 w 682"/>
                <a:gd name="T55" fmla="*/ 788 h 904"/>
                <a:gd name="T56" fmla="*/ 342 w 682"/>
                <a:gd name="T57" fmla="*/ 762 h 904"/>
                <a:gd name="T58" fmla="*/ 360 w 682"/>
                <a:gd name="T59" fmla="*/ 728 h 904"/>
                <a:gd name="T60" fmla="*/ 352 w 682"/>
                <a:gd name="T61" fmla="*/ 702 h 904"/>
                <a:gd name="T62" fmla="*/ 374 w 682"/>
                <a:gd name="T63" fmla="*/ 694 h 904"/>
                <a:gd name="T64" fmla="*/ 394 w 682"/>
                <a:gd name="T65" fmla="*/ 664 h 904"/>
                <a:gd name="T66" fmla="*/ 404 w 682"/>
                <a:gd name="T67" fmla="*/ 654 h 904"/>
                <a:gd name="T68" fmla="*/ 454 w 682"/>
                <a:gd name="T69" fmla="*/ 644 h 904"/>
                <a:gd name="T70" fmla="*/ 458 w 682"/>
                <a:gd name="T71" fmla="*/ 612 h 904"/>
                <a:gd name="T72" fmla="*/ 466 w 682"/>
                <a:gd name="T73" fmla="*/ 594 h 904"/>
                <a:gd name="T74" fmla="*/ 510 w 682"/>
                <a:gd name="T75" fmla="*/ 560 h 904"/>
                <a:gd name="T76" fmla="*/ 540 w 682"/>
                <a:gd name="T77" fmla="*/ 518 h 904"/>
                <a:gd name="T78" fmla="*/ 578 w 682"/>
                <a:gd name="T79" fmla="*/ 432 h 904"/>
                <a:gd name="T80" fmla="*/ 648 w 682"/>
                <a:gd name="T81" fmla="*/ 406 h 904"/>
                <a:gd name="T82" fmla="*/ 652 w 682"/>
                <a:gd name="T83" fmla="*/ 348 h 904"/>
                <a:gd name="T84" fmla="*/ 674 w 682"/>
                <a:gd name="T85" fmla="*/ 256 h 904"/>
                <a:gd name="T86" fmla="*/ 662 w 682"/>
                <a:gd name="T87" fmla="*/ 204 h 904"/>
                <a:gd name="T88" fmla="*/ 568 w 682"/>
                <a:gd name="T89" fmla="*/ 170 h 904"/>
                <a:gd name="T90" fmla="*/ 538 w 682"/>
                <a:gd name="T91" fmla="*/ 166 h 904"/>
                <a:gd name="T92" fmla="*/ 516 w 682"/>
                <a:gd name="T93" fmla="*/ 168 h 904"/>
                <a:gd name="T94" fmla="*/ 480 w 682"/>
                <a:gd name="T95" fmla="*/ 150 h 904"/>
                <a:gd name="T96" fmla="*/ 442 w 682"/>
                <a:gd name="T97" fmla="*/ 140 h 904"/>
                <a:gd name="T98" fmla="*/ 422 w 682"/>
                <a:gd name="T99" fmla="*/ 140 h 904"/>
                <a:gd name="T100" fmla="*/ 418 w 682"/>
                <a:gd name="T101" fmla="*/ 104 h 904"/>
                <a:gd name="T102" fmla="*/ 372 w 682"/>
                <a:gd name="T103" fmla="*/ 74 h 904"/>
                <a:gd name="T104" fmla="*/ 346 w 682"/>
                <a:gd name="T105" fmla="*/ 74 h 904"/>
                <a:gd name="T106" fmla="*/ 296 w 682"/>
                <a:gd name="T107" fmla="*/ 56 h 904"/>
                <a:gd name="T108" fmla="*/ 238 w 682"/>
                <a:gd name="T109" fmla="*/ 24 h 904"/>
                <a:gd name="T110" fmla="*/ 196 w 682"/>
                <a:gd name="T111" fmla="*/ 26 h 904"/>
                <a:gd name="T112" fmla="*/ 174 w 682"/>
                <a:gd name="T113" fmla="*/ 26 h 904"/>
                <a:gd name="T114" fmla="*/ 138 w 682"/>
                <a:gd name="T115" fmla="*/ 8 h 904"/>
                <a:gd name="T116" fmla="*/ 108 w 682"/>
                <a:gd name="T117" fmla="*/ 24 h 9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82" h="904">
                  <a:moveTo>
                    <a:pt x="104" y="0"/>
                  </a:moveTo>
                  <a:lnTo>
                    <a:pt x="104" y="0"/>
                  </a:lnTo>
                  <a:lnTo>
                    <a:pt x="100" y="2"/>
                  </a:lnTo>
                  <a:lnTo>
                    <a:pt x="94" y="6"/>
                  </a:lnTo>
                  <a:lnTo>
                    <a:pt x="84" y="14"/>
                  </a:lnTo>
                  <a:lnTo>
                    <a:pt x="84" y="14"/>
                  </a:lnTo>
                  <a:lnTo>
                    <a:pt x="76" y="14"/>
                  </a:lnTo>
                  <a:lnTo>
                    <a:pt x="76" y="14"/>
                  </a:lnTo>
                  <a:lnTo>
                    <a:pt x="70" y="16"/>
                  </a:lnTo>
                  <a:lnTo>
                    <a:pt x="68" y="18"/>
                  </a:lnTo>
                  <a:lnTo>
                    <a:pt x="68" y="18"/>
                  </a:lnTo>
                  <a:lnTo>
                    <a:pt x="60" y="26"/>
                  </a:lnTo>
                  <a:lnTo>
                    <a:pt x="60" y="26"/>
                  </a:lnTo>
                  <a:lnTo>
                    <a:pt x="56" y="32"/>
                  </a:lnTo>
                  <a:lnTo>
                    <a:pt x="54" y="38"/>
                  </a:lnTo>
                  <a:lnTo>
                    <a:pt x="52" y="42"/>
                  </a:lnTo>
                  <a:lnTo>
                    <a:pt x="48" y="42"/>
                  </a:lnTo>
                  <a:lnTo>
                    <a:pt x="44" y="44"/>
                  </a:lnTo>
                  <a:lnTo>
                    <a:pt x="44" y="44"/>
                  </a:lnTo>
                  <a:lnTo>
                    <a:pt x="42" y="44"/>
                  </a:lnTo>
                  <a:lnTo>
                    <a:pt x="42" y="44"/>
                  </a:lnTo>
                  <a:lnTo>
                    <a:pt x="38" y="42"/>
                  </a:lnTo>
                  <a:lnTo>
                    <a:pt x="34" y="40"/>
                  </a:lnTo>
                  <a:lnTo>
                    <a:pt x="28" y="36"/>
                  </a:lnTo>
                  <a:lnTo>
                    <a:pt x="22" y="32"/>
                  </a:lnTo>
                  <a:lnTo>
                    <a:pt x="20" y="30"/>
                  </a:lnTo>
                  <a:lnTo>
                    <a:pt x="14" y="30"/>
                  </a:lnTo>
                  <a:lnTo>
                    <a:pt x="14" y="30"/>
                  </a:lnTo>
                  <a:lnTo>
                    <a:pt x="12" y="30"/>
                  </a:lnTo>
                  <a:lnTo>
                    <a:pt x="12" y="30"/>
                  </a:lnTo>
                  <a:lnTo>
                    <a:pt x="20" y="34"/>
                  </a:lnTo>
                  <a:lnTo>
                    <a:pt x="24" y="38"/>
                  </a:lnTo>
                  <a:lnTo>
                    <a:pt x="24" y="38"/>
                  </a:lnTo>
                  <a:lnTo>
                    <a:pt x="24" y="38"/>
                  </a:lnTo>
                  <a:lnTo>
                    <a:pt x="24" y="38"/>
                  </a:lnTo>
                  <a:lnTo>
                    <a:pt x="24" y="38"/>
                  </a:lnTo>
                  <a:lnTo>
                    <a:pt x="10" y="40"/>
                  </a:lnTo>
                  <a:lnTo>
                    <a:pt x="10" y="40"/>
                  </a:lnTo>
                  <a:lnTo>
                    <a:pt x="16" y="42"/>
                  </a:lnTo>
                  <a:lnTo>
                    <a:pt x="16" y="42"/>
                  </a:lnTo>
                  <a:lnTo>
                    <a:pt x="20" y="48"/>
                  </a:lnTo>
                  <a:lnTo>
                    <a:pt x="22" y="50"/>
                  </a:lnTo>
                  <a:lnTo>
                    <a:pt x="24" y="52"/>
                  </a:lnTo>
                  <a:lnTo>
                    <a:pt x="24" y="52"/>
                  </a:lnTo>
                  <a:lnTo>
                    <a:pt x="34" y="56"/>
                  </a:lnTo>
                  <a:lnTo>
                    <a:pt x="36" y="58"/>
                  </a:lnTo>
                  <a:lnTo>
                    <a:pt x="40" y="62"/>
                  </a:lnTo>
                  <a:lnTo>
                    <a:pt x="40" y="62"/>
                  </a:lnTo>
                  <a:lnTo>
                    <a:pt x="42" y="68"/>
                  </a:lnTo>
                  <a:lnTo>
                    <a:pt x="42" y="76"/>
                  </a:lnTo>
                  <a:lnTo>
                    <a:pt x="42" y="76"/>
                  </a:lnTo>
                  <a:lnTo>
                    <a:pt x="44" y="90"/>
                  </a:lnTo>
                  <a:lnTo>
                    <a:pt x="44" y="96"/>
                  </a:lnTo>
                  <a:lnTo>
                    <a:pt x="44" y="104"/>
                  </a:lnTo>
                  <a:lnTo>
                    <a:pt x="44" y="104"/>
                  </a:lnTo>
                  <a:lnTo>
                    <a:pt x="40" y="110"/>
                  </a:lnTo>
                  <a:lnTo>
                    <a:pt x="34" y="116"/>
                  </a:lnTo>
                  <a:lnTo>
                    <a:pt x="20" y="126"/>
                  </a:lnTo>
                  <a:lnTo>
                    <a:pt x="20" y="126"/>
                  </a:lnTo>
                  <a:lnTo>
                    <a:pt x="10" y="138"/>
                  </a:lnTo>
                  <a:lnTo>
                    <a:pt x="4" y="146"/>
                  </a:lnTo>
                  <a:lnTo>
                    <a:pt x="2" y="152"/>
                  </a:lnTo>
                  <a:lnTo>
                    <a:pt x="2" y="152"/>
                  </a:lnTo>
                  <a:lnTo>
                    <a:pt x="0" y="160"/>
                  </a:lnTo>
                  <a:lnTo>
                    <a:pt x="0" y="164"/>
                  </a:lnTo>
                  <a:lnTo>
                    <a:pt x="2" y="166"/>
                  </a:lnTo>
                  <a:lnTo>
                    <a:pt x="2" y="166"/>
                  </a:lnTo>
                  <a:lnTo>
                    <a:pt x="6" y="168"/>
                  </a:lnTo>
                  <a:lnTo>
                    <a:pt x="8" y="170"/>
                  </a:lnTo>
                  <a:lnTo>
                    <a:pt x="8" y="170"/>
                  </a:lnTo>
                  <a:lnTo>
                    <a:pt x="12" y="170"/>
                  </a:lnTo>
                  <a:lnTo>
                    <a:pt x="12" y="170"/>
                  </a:lnTo>
                  <a:lnTo>
                    <a:pt x="16" y="168"/>
                  </a:lnTo>
                  <a:lnTo>
                    <a:pt x="16" y="168"/>
                  </a:lnTo>
                  <a:lnTo>
                    <a:pt x="20" y="170"/>
                  </a:lnTo>
                  <a:lnTo>
                    <a:pt x="20" y="170"/>
                  </a:lnTo>
                  <a:lnTo>
                    <a:pt x="24" y="172"/>
                  </a:lnTo>
                  <a:lnTo>
                    <a:pt x="24" y="174"/>
                  </a:lnTo>
                  <a:lnTo>
                    <a:pt x="16" y="180"/>
                  </a:lnTo>
                  <a:lnTo>
                    <a:pt x="8" y="186"/>
                  </a:lnTo>
                  <a:lnTo>
                    <a:pt x="4" y="190"/>
                  </a:lnTo>
                  <a:lnTo>
                    <a:pt x="4" y="192"/>
                  </a:lnTo>
                  <a:lnTo>
                    <a:pt x="4" y="192"/>
                  </a:lnTo>
                  <a:lnTo>
                    <a:pt x="6" y="198"/>
                  </a:lnTo>
                  <a:lnTo>
                    <a:pt x="12" y="204"/>
                  </a:lnTo>
                  <a:lnTo>
                    <a:pt x="12" y="204"/>
                  </a:lnTo>
                  <a:lnTo>
                    <a:pt x="16" y="210"/>
                  </a:lnTo>
                  <a:lnTo>
                    <a:pt x="22" y="216"/>
                  </a:lnTo>
                  <a:lnTo>
                    <a:pt x="22" y="216"/>
                  </a:lnTo>
                  <a:lnTo>
                    <a:pt x="28" y="220"/>
                  </a:lnTo>
                  <a:lnTo>
                    <a:pt x="36" y="224"/>
                  </a:lnTo>
                  <a:lnTo>
                    <a:pt x="36" y="224"/>
                  </a:lnTo>
                  <a:lnTo>
                    <a:pt x="40" y="226"/>
                  </a:lnTo>
                  <a:lnTo>
                    <a:pt x="42" y="230"/>
                  </a:lnTo>
                  <a:lnTo>
                    <a:pt x="46" y="236"/>
                  </a:lnTo>
                  <a:lnTo>
                    <a:pt x="46" y="236"/>
                  </a:lnTo>
                  <a:lnTo>
                    <a:pt x="52" y="242"/>
                  </a:lnTo>
                  <a:lnTo>
                    <a:pt x="58" y="248"/>
                  </a:lnTo>
                  <a:lnTo>
                    <a:pt x="58" y="248"/>
                  </a:lnTo>
                  <a:lnTo>
                    <a:pt x="62" y="256"/>
                  </a:lnTo>
                  <a:lnTo>
                    <a:pt x="68" y="262"/>
                  </a:lnTo>
                  <a:lnTo>
                    <a:pt x="68" y="262"/>
                  </a:lnTo>
                  <a:lnTo>
                    <a:pt x="94" y="290"/>
                  </a:lnTo>
                  <a:lnTo>
                    <a:pt x="94" y="290"/>
                  </a:lnTo>
                  <a:lnTo>
                    <a:pt x="98" y="296"/>
                  </a:lnTo>
                  <a:lnTo>
                    <a:pt x="102" y="304"/>
                  </a:lnTo>
                  <a:lnTo>
                    <a:pt x="106" y="310"/>
                  </a:lnTo>
                  <a:lnTo>
                    <a:pt x="110" y="316"/>
                  </a:lnTo>
                  <a:lnTo>
                    <a:pt x="110" y="316"/>
                  </a:lnTo>
                  <a:lnTo>
                    <a:pt x="120" y="324"/>
                  </a:lnTo>
                  <a:lnTo>
                    <a:pt x="130" y="332"/>
                  </a:lnTo>
                  <a:lnTo>
                    <a:pt x="154" y="344"/>
                  </a:lnTo>
                  <a:lnTo>
                    <a:pt x="154" y="344"/>
                  </a:lnTo>
                  <a:lnTo>
                    <a:pt x="176" y="352"/>
                  </a:lnTo>
                  <a:lnTo>
                    <a:pt x="188" y="356"/>
                  </a:lnTo>
                  <a:lnTo>
                    <a:pt x="198" y="362"/>
                  </a:lnTo>
                  <a:lnTo>
                    <a:pt x="198" y="362"/>
                  </a:lnTo>
                  <a:lnTo>
                    <a:pt x="204" y="370"/>
                  </a:lnTo>
                  <a:lnTo>
                    <a:pt x="208" y="378"/>
                  </a:lnTo>
                  <a:lnTo>
                    <a:pt x="210" y="386"/>
                  </a:lnTo>
                  <a:lnTo>
                    <a:pt x="212" y="394"/>
                  </a:lnTo>
                  <a:lnTo>
                    <a:pt x="212" y="394"/>
                  </a:lnTo>
                  <a:lnTo>
                    <a:pt x="210" y="410"/>
                  </a:lnTo>
                  <a:lnTo>
                    <a:pt x="210" y="410"/>
                  </a:lnTo>
                  <a:lnTo>
                    <a:pt x="212" y="418"/>
                  </a:lnTo>
                  <a:lnTo>
                    <a:pt x="212" y="428"/>
                  </a:lnTo>
                  <a:lnTo>
                    <a:pt x="212" y="428"/>
                  </a:lnTo>
                  <a:lnTo>
                    <a:pt x="208" y="442"/>
                  </a:lnTo>
                  <a:lnTo>
                    <a:pt x="208" y="448"/>
                  </a:lnTo>
                  <a:lnTo>
                    <a:pt x="208" y="456"/>
                  </a:lnTo>
                  <a:lnTo>
                    <a:pt x="208" y="456"/>
                  </a:lnTo>
                  <a:lnTo>
                    <a:pt x="210" y="474"/>
                  </a:lnTo>
                  <a:lnTo>
                    <a:pt x="210" y="482"/>
                  </a:lnTo>
                  <a:lnTo>
                    <a:pt x="208" y="490"/>
                  </a:lnTo>
                  <a:lnTo>
                    <a:pt x="208" y="490"/>
                  </a:lnTo>
                  <a:lnTo>
                    <a:pt x="206" y="504"/>
                  </a:lnTo>
                  <a:lnTo>
                    <a:pt x="206" y="510"/>
                  </a:lnTo>
                  <a:lnTo>
                    <a:pt x="206" y="518"/>
                  </a:lnTo>
                  <a:lnTo>
                    <a:pt x="206" y="518"/>
                  </a:lnTo>
                  <a:lnTo>
                    <a:pt x="214" y="552"/>
                  </a:lnTo>
                  <a:lnTo>
                    <a:pt x="214" y="552"/>
                  </a:lnTo>
                  <a:lnTo>
                    <a:pt x="216" y="568"/>
                  </a:lnTo>
                  <a:lnTo>
                    <a:pt x="216" y="576"/>
                  </a:lnTo>
                  <a:lnTo>
                    <a:pt x="214" y="584"/>
                  </a:lnTo>
                  <a:lnTo>
                    <a:pt x="214" y="584"/>
                  </a:lnTo>
                  <a:lnTo>
                    <a:pt x="210" y="594"/>
                  </a:lnTo>
                  <a:lnTo>
                    <a:pt x="208" y="604"/>
                  </a:lnTo>
                  <a:lnTo>
                    <a:pt x="208" y="604"/>
                  </a:lnTo>
                  <a:lnTo>
                    <a:pt x="204" y="614"/>
                  </a:lnTo>
                  <a:lnTo>
                    <a:pt x="200" y="622"/>
                  </a:lnTo>
                  <a:lnTo>
                    <a:pt x="200" y="622"/>
                  </a:lnTo>
                  <a:lnTo>
                    <a:pt x="198" y="634"/>
                  </a:lnTo>
                  <a:lnTo>
                    <a:pt x="202" y="644"/>
                  </a:lnTo>
                  <a:lnTo>
                    <a:pt x="208" y="664"/>
                  </a:lnTo>
                  <a:lnTo>
                    <a:pt x="208" y="664"/>
                  </a:lnTo>
                  <a:lnTo>
                    <a:pt x="210" y="672"/>
                  </a:lnTo>
                  <a:lnTo>
                    <a:pt x="208" y="678"/>
                  </a:lnTo>
                  <a:lnTo>
                    <a:pt x="206" y="692"/>
                  </a:lnTo>
                  <a:lnTo>
                    <a:pt x="206" y="692"/>
                  </a:lnTo>
                  <a:lnTo>
                    <a:pt x="204" y="700"/>
                  </a:lnTo>
                  <a:lnTo>
                    <a:pt x="204" y="714"/>
                  </a:lnTo>
                  <a:lnTo>
                    <a:pt x="204" y="720"/>
                  </a:lnTo>
                  <a:lnTo>
                    <a:pt x="206" y="726"/>
                  </a:lnTo>
                  <a:lnTo>
                    <a:pt x="208" y="730"/>
                  </a:lnTo>
                  <a:lnTo>
                    <a:pt x="214" y="730"/>
                  </a:lnTo>
                  <a:lnTo>
                    <a:pt x="214" y="730"/>
                  </a:lnTo>
                  <a:lnTo>
                    <a:pt x="214" y="730"/>
                  </a:lnTo>
                  <a:lnTo>
                    <a:pt x="214" y="730"/>
                  </a:lnTo>
                  <a:lnTo>
                    <a:pt x="218" y="730"/>
                  </a:lnTo>
                  <a:lnTo>
                    <a:pt x="220" y="726"/>
                  </a:lnTo>
                  <a:lnTo>
                    <a:pt x="220" y="716"/>
                  </a:lnTo>
                  <a:lnTo>
                    <a:pt x="220" y="716"/>
                  </a:lnTo>
                  <a:lnTo>
                    <a:pt x="220" y="712"/>
                  </a:lnTo>
                  <a:lnTo>
                    <a:pt x="220" y="706"/>
                  </a:lnTo>
                  <a:lnTo>
                    <a:pt x="222" y="700"/>
                  </a:lnTo>
                  <a:lnTo>
                    <a:pt x="226" y="696"/>
                  </a:lnTo>
                  <a:lnTo>
                    <a:pt x="226" y="696"/>
                  </a:lnTo>
                  <a:lnTo>
                    <a:pt x="232" y="722"/>
                  </a:lnTo>
                  <a:lnTo>
                    <a:pt x="232" y="722"/>
                  </a:lnTo>
                  <a:lnTo>
                    <a:pt x="232" y="728"/>
                  </a:lnTo>
                  <a:lnTo>
                    <a:pt x="234" y="734"/>
                  </a:lnTo>
                  <a:lnTo>
                    <a:pt x="234" y="734"/>
                  </a:lnTo>
                  <a:lnTo>
                    <a:pt x="238" y="740"/>
                  </a:lnTo>
                  <a:lnTo>
                    <a:pt x="242" y="746"/>
                  </a:lnTo>
                  <a:lnTo>
                    <a:pt x="242" y="746"/>
                  </a:lnTo>
                  <a:lnTo>
                    <a:pt x="242" y="750"/>
                  </a:lnTo>
                  <a:lnTo>
                    <a:pt x="240" y="752"/>
                  </a:lnTo>
                  <a:lnTo>
                    <a:pt x="240" y="752"/>
                  </a:lnTo>
                  <a:lnTo>
                    <a:pt x="236" y="758"/>
                  </a:lnTo>
                  <a:lnTo>
                    <a:pt x="236" y="762"/>
                  </a:lnTo>
                  <a:lnTo>
                    <a:pt x="236" y="762"/>
                  </a:lnTo>
                  <a:lnTo>
                    <a:pt x="234" y="766"/>
                  </a:lnTo>
                  <a:lnTo>
                    <a:pt x="232" y="770"/>
                  </a:lnTo>
                  <a:lnTo>
                    <a:pt x="232" y="770"/>
                  </a:lnTo>
                  <a:lnTo>
                    <a:pt x="228" y="774"/>
                  </a:lnTo>
                  <a:lnTo>
                    <a:pt x="226" y="780"/>
                  </a:lnTo>
                  <a:lnTo>
                    <a:pt x="226" y="780"/>
                  </a:lnTo>
                  <a:lnTo>
                    <a:pt x="220" y="778"/>
                  </a:lnTo>
                  <a:lnTo>
                    <a:pt x="218" y="776"/>
                  </a:lnTo>
                  <a:lnTo>
                    <a:pt x="218" y="776"/>
                  </a:lnTo>
                  <a:lnTo>
                    <a:pt x="216" y="776"/>
                  </a:lnTo>
                  <a:lnTo>
                    <a:pt x="214" y="780"/>
                  </a:lnTo>
                  <a:lnTo>
                    <a:pt x="214" y="780"/>
                  </a:lnTo>
                  <a:lnTo>
                    <a:pt x="212" y="786"/>
                  </a:lnTo>
                  <a:lnTo>
                    <a:pt x="214" y="790"/>
                  </a:lnTo>
                  <a:lnTo>
                    <a:pt x="214" y="794"/>
                  </a:lnTo>
                  <a:lnTo>
                    <a:pt x="214" y="794"/>
                  </a:lnTo>
                  <a:lnTo>
                    <a:pt x="220" y="796"/>
                  </a:lnTo>
                  <a:lnTo>
                    <a:pt x="224" y="798"/>
                  </a:lnTo>
                  <a:lnTo>
                    <a:pt x="224" y="798"/>
                  </a:lnTo>
                  <a:lnTo>
                    <a:pt x="226" y="800"/>
                  </a:lnTo>
                  <a:lnTo>
                    <a:pt x="226" y="802"/>
                  </a:lnTo>
                  <a:lnTo>
                    <a:pt x="226" y="806"/>
                  </a:lnTo>
                  <a:lnTo>
                    <a:pt x="226" y="806"/>
                  </a:lnTo>
                  <a:lnTo>
                    <a:pt x="232" y="812"/>
                  </a:lnTo>
                  <a:lnTo>
                    <a:pt x="234" y="816"/>
                  </a:lnTo>
                  <a:lnTo>
                    <a:pt x="230" y="818"/>
                  </a:lnTo>
                  <a:lnTo>
                    <a:pt x="230" y="818"/>
                  </a:lnTo>
                  <a:lnTo>
                    <a:pt x="226" y="818"/>
                  </a:lnTo>
                  <a:lnTo>
                    <a:pt x="226" y="818"/>
                  </a:lnTo>
                  <a:lnTo>
                    <a:pt x="220" y="818"/>
                  </a:lnTo>
                  <a:lnTo>
                    <a:pt x="220" y="818"/>
                  </a:lnTo>
                  <a:lnTo>
                    <a:pt x="214" y="816"/>
                  </a:lnTo>
                  <a:lnTo>
                    <a:pt x="214" y="816"/>
                  </a:lnTo>
                  <a:lnTo>
                    <a:pt x="210" y="818"/>
                  </a:lnTo>
                  <a:lnTo>
                    <a:pt x="210" y="818"/>
                  </a:lnTo>
                  <a:lnTo>
                    <a:pt x="206" y="820"/>
                  </a:lnTo>
                  <a:lnTo>
                    <a:pt x="206" y="826"/>
                  </a:lnTo>
                  <a:lnTo>
                    <a:pt x="208" y="830"/>
                  </a:lnTo>
                  <a:lnTo>
                    <a:pt x="210" y="834"/>
                  </a:lnTo>
                  <a:lnTo>
                    <a:pt x="210" y="834"/>
                  </a:lnTo>
                  <a:lnTo>
                    <a:pt x="214" y="838"/>
                  </a:lnTo>
                  <a:lnTo>
                    <a:pt x="218" y="838"/>
                  </a:lnTo>
                  <a:lnTo>
                    <a:pt x="226" y="842"/>
                  </a:lnTo>
                  <a:lnTo>
                    <a:pt x="226" y="842"/>
                  </a:lnTo>
                  <a:lnTo>
                    <a:pt x="232" y="846"/>
                  </a:lnTo>
                  <a:lnTo>
                    <a:pt x="236" y="850"/>
                  </a:lnTo>
                  <a:lnTo>
                    <a:pt x="236" y="850"/>
                  </a:lnTo>
                  <a:lnTo>
                    <a:pt x="236" y="852"/>
                  </a:lnTo>
                  <a:lnTo>
                    <a:pt x="234" y="854"/>
                  </a:lnTo>
                  <a:lnTo>
                    <a:pt x="232" y="856"/>
                  </a:lnTo>
                  <a:lnTo>
                    <a:pt x="230" y="856"/>
                  </a:lnTo>
                  <a:lnTo>
                    <a:pt x="230" y="856"/>
                  </a:lnTo>
                  <a:lnTo>
                    <a:pt x="232" y="860"/>
                  </a:lnTo>
                  <a:lnTo>
                    <a:pt x="234" y="864"/>
                  </a:lnTo>
                  <a:lnTo>
                    <a:pt x="242" y="870"/>
                  </a:lnTo>
                  <a:lnTo>
                    <a:pt x="242" y="870"/>
                  </a:lnTo>
                  <a:lnTo>
                    <a:pt x="252" y="874"/>
                  </a:lnTo>
                  <a:lnTo>
                    <a:pt x="252" y="876"/>
                  </a:lnTo>
                  <a:lnTo>
                    <a:pt x="254" y="880"/>
                  </a:lnTo>
                  <a:lnTo>
                    <a:pt x="254" y="880"/>
                  </a:lnTo>
                  <a:lnTo>
                    <a:pt x="260" y="882"/>
                  </a:lnTo>
                  <a:lnTo>
                    <a:pt x="268" y="882"/>
                  </a:lnTo>
                  <a:lnTo>
                    <a:pt x="268" y="882"/>
                  </a:lnTo>
                  <a:lnTo>
                    <a:pt x="270" y="884"/>
                  </a:lnTo>
                  <a:lnTo>
                    <a:pt x="270" y="888"/>
                  </a:lnTo>
                  <a:lnTo>
                    <a:pt x="272" y="892"/>
                  </a:lnTo>
                  <a:lnTo>
                    <a:pt x="272" y="892"/>
                  </a:lnTo>
                  <a:lnTo>
                    <a:pt x="276" y="896"/>
                  </a:lnTo>
                  <a:lnTo>
                    <a:pt x="282" y="898"/>
                  </a:lnTo>
                  <a:lnTo>
                    <a:pt x="282" y="898"/>
                  </a:lnTo>
                  <a:lnTo>
                    <a:pt x="290" y="902"/>
                  </a:lnTo>
                  <a:lnTo>
                    <a:pt x="300" y="904"/>
                  </a:lnTo>
                  <a:lnTo>
                    <a:pt x="300" y="904"/>
                  </a:lnTo>
                  <a:lnTo>
                    <a:pt x="308" y="902"/>
                  </a:lnTo>
                  <a:lnTo>
                    <a:pt x="308" y="902"/>
                  </a:lnTo>
                  <a:lnTo>
                    <a:pt x="310" y="900"/>
                  </a:lnTo>
                  <a:lnTo>
                    <a:pt x="312" y="896"/>
                  </a:lnTo>
                  <a:lnTo>
                    <a:pt x="312" y="896"/>
                  </a:lnTo>
                  <a:lnTo>
                    <a:pt x="314" y="894"/>
                  </a:lnTo>
                  <a:lnTo>
                    <a:pt x="322" y="892"/>
                  </a:lnTo>
                  <a:lnTo>
                    <a:pt x="322" y="892"/>
                  </a:lnTo>
                  <a:lnTo>
                    <a:pt x="328" y="892"/>
                  </a:lnTo>
                  <a:lnTo>
                    <a:pt x="332" y="890"/>
                  </a:lnTo>
                  <a:lnTo>
                    <a:pt x="332" y="886"/>
                  </a:lnTo>
                  <a:lnTo>
                    <a:pt x="330" y="884"/>
                  </a:lnTo>
                  <a:lnTo>
                    <a:pt x="326" y="876"/>
                  </a:lnTo>
                  <a:lnTo>
                    <a:pt x="322" y="872"/>
                  </a:lnTo>
                  <a:lnTo>
                    <a:pt x="322" y="868"/>
                  </a:lnTo>
                  <a:lnTo>
                    <a:pt x="322" y="868"/>
                  </a:lnTo>
                  <a:lnTo>
                    <a:pt x="324" y="860"/>
                  </a:lnTo>
                  <a:lnTo>
                    <a:pt x="326" y="852"/>
                  </a:lnTo>
                  <a:lnTo>
                    <a:pt x="326" y="852"/>
                  </a:lnTo>
                  <a:lnTo>
                    <a:pt x="330" y="850"/>
                  </a:lnTo>
                  <a:lnTo>
                    <a:pt x="334" y="848"/>
                  </a:lnTo>
                  <a:lnTo>
                    <a:pt x="338" y="846"/>
                  </a:lnTo>
                  <a:lnTo>
                    <a:pt x="340" y="844"/>
                  </a:lnTo>
                  <a:lnTo>
                    <a:pt x="340" y="844"/>
                  </a:lnTo>
                  <a:lnTo>
                    <a:pt x="342" y="840"/>
                  </a:lnTo>
                  <a:lnTo>
                    <a:pt x="340" y="834"/>
                  </a:lnTo>
                  <a:lnTo>
                    <a:pt x="338" y="830"/>
                  </a:lnTo>
                  <a:lnTo>
                    <a:pt x="336" y="826"/>
                  </a:lnTo>
                  <a:lnTo>
                    <a:pt x="336" y="826"/>
                  </a:lnTo>
                  <a:lnTo>
                    <a:pt x="338" y="822"/>
                  </a:lnTo>
                  <a:lnTo>
                    <a:pt x="342" y="822"/>
                  </a:lnTo>
                  <a:lnTo>
                    <a:pt x="352" y="818"/>
                  </a:lnTo>
                  <a:lnTo>
                    <a:pt x="352" y="818"/>
                  </a:lnTo>
                  <a:lnTo>
                    <a:pt x="356" y="816"/>
                  </a:lnTo>
                  <a:lnTo>
                    <a:pt x="356" y="814"/>
                  </a:lnTo>
                  <a:lnTo>
                    <a:pt x="358" y="806"/>
                  </a:lnTo>
                  <a:lnTo>
                    <a:pt x="358" y="806"/>
                  </a:lnTo>
                  <a:lnTo>
                    <a:pt x="362" y="800"/>
                  </a:lnTo>
                  <a:lnTo>
                    <a:pt x="362" y="798"/>
                  </a:lnTo>
                  <a:lnTo>
                    <a:pt x="358" y="796"/>
                  </a:lnTo>
                  <a:lnTo>
                    <a:pt x="358" y="796"/>
                  </a:lnTo>
                  <a:lnTo>
                    <a:pt x="350" y="792"/>
                  </a:lnTo>
                  <a:lnTo>
                    <a:pt x="342" y="788"/>
                  </a:lnTo>
                  <a:lnTo>
                    <a:pt x="342" y="788"/>
                  </a:lnTo>
                  <a:lnTo>
                    <a:pt x="334" y="784"/>
                  </a:lnTo>
                  <a:lnTo>
                    <a:pt x="326" y="778"/>
                  </a:lnTo>
                  <a:lnTo>
                    <a:pt x="326" y="778"/>
                  </a:lnTo>
                  <a:lnTo>
                    <a:pt x="324" y="774"/>
                  </a:lnTo>
                  <a:lnTo>
                    <a:pt x="324" y="772"/>
                  </a:lnTo>
                  <a:lnTo>
                    <a:pt x="326" y="768"/>
                  </a:lnTo>
                  <a:lnTo>
                    <a:pt x="330" y="764"/>
                  </a:lnTo>
                  <a:lnTo>
                    <a:pt x="330" y="764"/>
                  </a:lnTo>
                  <a:lnTo>
                    <a:pt x="334" y="762"/>
                  </a:lnTo>
                  <a:lnTo>
                    <a:pt x="338" y="762"/>
                  </a:lnTo>
                  <a:lnTo>
                    <a:pt x="342" y="762"/>
                  </a:lnTo>
                  <a:lnTo>
                    <a:pt x="346" y="760"/>
                  </a:lnTo>
                  <a:lnTo>
                    <a:pt x="346" y="760"/>
                  </a:lnTo>
                  <a:lnTo>
                    <a:pt x="350" y="756"/>
                  </a:lnTo>
                  <a:lnTo>
                    <a:pt x="352" y="750"/>
                  </a:lnTo>
                  <a:lnTo>
                    <a:pt x="352" y="750"/>
                  </a:lnTo>
                  <a:lnTo>
                    <a:pt x="356" y="746"/>
                  </a:lnTo>
                  <a:lnTo>
                    <a:pt x="354" y="738"/>
                  </a:lnTo>
                  <a:lnTo>
                    <a:pt x="354" y="738"/>
                  </a:lnTo>
                  <a:lnTo>
                    <a:pt x="354" y="734"/>
                  </a:lnTo>
                  <a:lnTo>
                    <a:pt x="356" y="732"/>
                  </a:lnTo>
                  <a:lnTo>
                    <a:pt x="360" y="728"/>
                  </a:lnTo>
                  <a:lnTo>
                    <a:pt x="366" y="724"/>
                  </a:lnTo>
                  <a:lnTo>
                    <a:pt x="368" y="722"/>
                  </a:lnTo>
                  <a:lnTo>
                    <a:pt x="370" y="718"/>
                  </a:lnTo>
                  <a:lnTo>
                    <a:pt x="370" y="718"/>
                  </a:lnTo>
                  <a:lnTo>
                    <a:pt x="362" y="716"/>
                  </a:lnTo>
                  <a:lnTo>
                    <a:pt x="356" y="714"/>
                  </a:lnTo>
                  <a:lnTo>
                    <a:pt x="356" y="714"/>
                  </a:lnTo>
                  <a:lnTo>
                    <a:pt x="354" y="712"/>
                  </a:lnTo>
                  <a:lnTo>
                    <a:pt x="352" y="708"/>
                  </a:lnTo>
                  <a:lnTo>
                    <a:pt x="352" y="702"/>
                  </a:lnTo>
                  <a:lnTo>
                    <a:pt x="352" y="702"/>
                  </a:lnTo>
                  <a:lnTo>
                    <a:pt x="350" y="694"/>
                  </a:lnTo>
                  <a:lnTo>
                    <a:pt x="350" y="690"/>
                  </a:lnTo>
                  <a:lnTo>
                    <a:pt x="350" y="688"/>
                  </a:lnTo>
                  <a:lnTo>
                    <a:pt x="350" y="688"/>
                  </a:lnTo>
                  <a:lnTo>
                    <a:pt x="352" y="688"/>
                  </a:lnTo>
                  <a:lnTo>
                    <a:pt x="352" y="688"/>
                  </a:lnTo>
                  <a:lnTo>
                    <a:pt x="360" y="690"/>
                  </a:lnTo>
                  <a:lnTo>
                    <a:pt x="366" y="694"/>
                  </a:lnTo>
                  <a:lnTo>
                    <a:pt x="366" y="694"/>
                  </a:lnTo>
                  <a:lnTo>
                    <a:pt x="374" y="694"/>
                  </a:lnTo>
                  <a:lnTo>
                    <a:pt x="374" y="694"/>
                  </a:lnTo>
                  <a:lnTo>
                    <a:pt x="386" y="692"/>
                  </a:lnTo>
                  <a:lnTo>
                    <a:pt x="392" y="690"/>
                  </a:lnTo>
                  <a:lnTo>
                    <a:pt x="396" y="686"/>
                  </a:lnTo>
                  <a:lnTo>
                    <a:pt x="396" y="686"/>
                  </a:lnTo>
                  <a:lnTo>
                    <a:pt x="396" y="682"/>
                  </a:lnTo>
                  <a:lnTo>
                    <a:pt x="394" y="678"/>
                  </a:lnTo>
                  <a:lnTo>
                    <a:pt x="392" y="674"/>
                  </a:lnTo>
                  <a:lnTo>
                    <a:pt x="390" y="670"/>
                  </a:lnTo>
                  <a:lnTo>
                    <a:pt x="390" y="670"/>
                  </a:lnTo>
                  <a:lnTo>
                    <a:pt x="392" y="668"/>
                  </a:lnTo>
                  <a:lnTo>
                    <a:pt x="394" y="664"/>
                  </a:lnTo>
                  <a:lnTo>
                    <a:pt x="394" y="664"/>
                  </a:lnTo>
                  <a:lnTo>
                    <a:pt x="392" y="662"/>
                  </a:lnTo>
                  <a:lnTo>
                    <a:pt x="390" y="662"/>
                  </a:lnTo>
                  <a:lnTo>
                    <a:pt x="384" y="658"/>
                  </a:lnTo>
                  <a:lnTo>
                    <a:pt x="384" y="658"/>
                  </a:lnTo>
                  <a:lnTo>
                    <a:pt x="382" y="654"/>
                  </a:lnTo>
                  <a:lnTo>
                    <a:pt x="384" y="652"/>
                  </a:lnTo>
                  <a:lnTo>
                    <a:pt x="388" y="650"/>
                  </a:lnTo>
                  <a:lnTo>
                    <a:pt x="388" y="650"/>
                  </a:lnTo>
                  <a:lnTo>
                    <a:pt x="404" y="654"/>
                  </a:lnTo>
                  <a:lnTo>
                    <a:pt x="404" y="654"/>
                  </a:lnTo>
                  <a:lnTo>
                    <a:pt x="416" y="656"/>
                  </a:lnTo>
                  <a:lnTo>
                    <a:pt x="416" y="656"/>
                  </a:lnTo>
                  <a:lnTo>
                    <a:pt x="416" y="656"/>
                  </a:lnTo>
                  <a:lnTo>
                    <a:pt x="416" y="656"/>
                  </a:lnTo>
                  <a:lnTo>
                    <a:pt x="420" y="656"/>
                  </a:lnTo>
                  <a:lnTo>
                    <a:pt x="426" y="654"/>
                  </a:lnTo>
                  <a:lnTo>
                    <a:pt x="436" y="648"/>
                  </a:lnTo>
                  <a:lnTo>
                    <a:pt x="436" y="648"/>
                  </a:lnTo>
                  <a:lnTo>
                    <a:pt x="446" y="648"/>
                  </a:lnTo>
                  <a:lnTo>
                    <a:pt x="450" y="646"/>
                  </a:lnTo>
                  <a:lnTo>
                    <a:pt x="454" y="644"/>
                  </a:lnTo>
                  <a:lnTo>
                    <a:pt x="454" y="644"/>
                  </a:lnTo>
                  <a:lnTo>
                    <a:pt x="456" y="640"/>
                  </a:lnTo>
                  <a:lnTo>
                    <a:pt x="458" y="636"/>
                  </a:lnTo>
                  <a:lnTo>
                    <a:pt x="460" y="628"/>
                  </a:lnTo>
                  <a:lnTo>
                    <a:pt x="460" y="628"/>
                  </a:lnTo>
                  <a:lnTo>
                    <a:pt x="462" y="624"/>
                  </a:lnTo>
                  <a:lnTo>
                    <a:pt x="462" y="620"/>
                  </a:lnTo>
                  <a:lnTo>
                    <a:pt x="462" y="620"/>
                  </a:lnTo>
                  <a:lnTo>
                    <a:pt x="462" y="616"/>
                  </a:lnTo>
                  <a:lnTo>
                    <a:pt x="458" y="612"/>
                  </a:lnTo>
                  <a:lnTo>
                    <a:pt x="458" y="612"/>
                  </a:lnTo>
                  <a:lnTo>
                    <a:pt x="452" y="604"/>
                  </a:lnTo>
                  <a:lnTo>
                    <a:pt x="446" y="596"/>
                  </a:lnTo>
                  <a:lnTo>
                    <a:pt x="446" y="596"/>
                  </a:lnTo>
                  <a:lnTo>
                    <a:pt x="440" y="588"/>
                  </a:lnTo>
                  <a:lnTo>
                    <a:pt x="432" y="582"/>
                  </a:lnTo>
                  <a:lnTo>
                    <a:pt x="432" y="582"/>
                  </a:lnTo>
                  <a:lnTo>
                    <a:pt x="440" y="584"/>
                  </a:lnTo>
                  <a:lnTo>
                    <a:pt x="446" y="586"/>
                  </a:lnTo>
                  <a:lnTo>
                    <a:pt x="460" y="592"/>
                  </a:lnTo>
                  <a:lnTo>
                    <a:pt x="460" y="592"/>
                  </a:lnTo>
                  <a:lnTo>
                    <a:pt x="466" y="594"/>
                  </a:lnTo>
                  <a:lnTo>
                    <a:pt x="472" y="596"/>
                  </a:lnTo>
                  <a:lnTo>
                    <a:pt x="472" y="596"/>
                  </a:lnTo>
                  <a:lnTo>
                    <a:pt x="480" y="594"/>
                  </a:lnTo>
                  <a:lnTo>
                    <a:pt x="480" y="594"/>
                  </a:lnTo>
                  <a:lnTo>
                    <a:pt x="488" y="590"/>
                  </a:lnTo>
                  <a:lnTo>
                    <a:pt x="492" y="584"/>
                  </a:lnTo>
                  <a:lnTo>
                    <a:pt x="502" y="572"/>
                  </a:lnTo>
                  <a:lnTo>
                    <a:pt x="502" y="572"/>
                  </a:lnTo>
                  <a:lnTo>
                    <a:pt x="508" y="566"/>
                  </a:lnTo>
                  <a:lnTo>
                    <a:pt x="508" y="564"/>
                  </a:lnTo>
                  <a:lnTo>
                    <a:pt x="510" y="560"/>
                  </a:lnTo>
                  <a:lnTo>
                    <a:pt x="510" y="560"/>
                  </a:lnTo>
                  <a:lnTo>
                    <a:pt x="506" y="552"/>
                  </a:lnTo>
                  <a:lnTo>
                    <a:pt x="506" y="548"/>
                  </a:lnTo>
                  <a:lnTo>
                    <a:pt x="506" y="544"/>
                  </a:lnTo>
                  <a:lnTo>
                    <a:pt x="506" y="544"/>
                  </a:lnTo>
                  <a:lnTo>
                    <a:pt x="508" y="540"/>
                  </a:lnTo>
                  <a:lnTo>
                    <a:pt x="510" y="536"/>
                  </a:lnTo>
                  <a:lnTo>
                    <a:pt x="520" y="530"/>
                  </a:lnTo>
                  <a:lnTo>
                    <a:pt x="530" y="524"/>
                  </a:lnTo>
                  <a:lnTo>
                    <a:pt x="540" y="518"/>
                  </a:lnTo>
                  <a:lnTo>
                    <a:pt x="540" y="518"/>
                  </a:lnTo>
                  <a:lnTo>
                    <a:pt x="546" y="510"/>
                  </a:lnTo>
                  <a:lnTo>
                    <a:pt x="548" y="504"/>
                  </a:lnTo>
                  <a:lnTo>
                    <a:pt x="550" y="496"/>
                  </a:lnTo>
                  <a:lnTo>
                    <a:pt x="550" y="488"/>
                  </a:lnTo>
                  <a:lnTo>
                    <a:pt x="550" y="488"/>
                  </a:lnTo>
                  <a:lnTo>
                    <a:pt x="548" y="470"/>
                  </a:lnTo>
                  <a:lnTo>
                    <a:pt x="548" y="462"/>
                  </a:lnTo>
                  <a:lnTo>
                    <a:pt x="552" y="454"/>
                  </a:lnTo>
                  <a:lnTo>
                    <a:pt x="552" y="454"/>
                  </a:lnTo>
                  <a:lnTo>
                    <a:pt x="566" y="442"/>
                  </a:lnTo>
                  <a:lnTo>
                    <a:pt x="578" y="432"/>
                  </a:lnTo>
                  <a:lnTo>
                    <a:pt x="578" y="432"/>
                  </a:lnTo>
                  <a:lnTo>
                    <a:pt x="586" y="426"/>
                  </a:lnTo>
                  <a:lnTo>
                    <a:pt x="596" y="424"/>
                  </a:lnTo>
                  <a:lnTo>
                    <a:pt x="616" y="422"/>
                  </a:lnTo>
                  <a:lnTo>
                    <a:pt x="616" y="422"/>
                  </a:lnTo>
                  <a:lnTo>
                    <a:pt x="626" y="418"/>
                  </a:lnTo>
                  <a:lnTo>
                    <a:pt x="634" y="416"/>
                  </a:lnTo>
                  <a:lnTo>
                    <a:pt x="634" y="416"/>
                  </a:lnTo>
                  <a:lnTo>
                    <a:pt x="642" y="412"/>
                  </a:lnTo>
                  <a:lnTo>
                    <a:pt x="646" y="410"/>
                  </a:lnTo>
                  <a:lnTo>
                    <a:pt x="648" y="406"/>
                  </a:lnTo>
                  <a:lnTo>
                    <a:pt x="648" y="406"/>
                  </a:lnTo>
                  <a:lnTo>
                    <a:pt x="652" y="400"/>
                  </a:lnTo>
                  <a:lnTo>
                    <a:pt x="652" y="392"/>
                  </a:lnTo>
                  <a:lnTo>
                    <a:pt x="656" y="376"/>
                  </a:lnTo>
                  <a:lnTo>
                    <a:pt x="656" y="376"/>
                  </a:lnTo>
                  <a:lnTo>
                    <a:pt x="658" y="368"/>
                  </a:lnTo>
                  <a:lnTo>
                    <a:pt x="658" y="362"/>
                  </a:lnTo>
                  <a:lnTo>
                    <a:pt x="658" y="362"/>
                  </a:lnTo>
                  <a:lnTo>
                    <a:pt x="658" y="356"/>
                  </a:lnTo>
                  <a:lnTo>
                    <a:pt x="654" y="352"/>
                  </a:lnTo>
                  <a:lnTo>
                    <a:pt x="652" y="348"/>
                  </a:lnTo>
                  <a:lnTo>
                    <a:pt x="650" y="342"/>
                  </a:lnTo>
                  <a:lnTo>
                    <a:pt x="650" y="342"/>
                  </a:lnTo>
                  <a:lnTo>
                    <a:pt x="644" y="310"/>
                  </a:lnTo>
                  <a:lnTo>
                    <a:pt x="644" y="310"/>
                  </a:lnTo>
                  <a:lnTo>
                    <a:pt x="644" y="302"/>
                  </a:lnTo>
                  <a:lnTo>
                    <a:pt x="646" y="294"/>
                  </a:lnTo>
                  <a:lnTo>
                    <a:pt x="650" y="288"/>
                  </a:lnTo>
                  <a:lnTo>
                    <a:pt x="656" y="282"/>
                  </a:lnTo>
                  <a:lnTo>
                    <a:pt x="666" y="270"/>
                  </a:lnTo>
                  <a:lnTo>
                    <a:pt x="670" y="262"/>
                  </a:lnTo>
                  <a:lnTo>
                    <a:pt x="674" y="256"/>
                  </a:lnTo>
                  <a:lnTo>
                    <a:pt x="674" y="256"/>
                  </a:lnTo>
                  <a:lnTo>
                    <a:pt x="680" y="242"/>
                  </a:lnTo>
                  <a:lnTo>
                    <a:pt x="682" y="234"/>
                  </a:lnTo>
                  <a:lnTo>
                    <a:pt x="682" y="228"/>
                  </a:lnTo>
                  <a:lnTo>
                    <a:pt x="682" y="228"/>
                  </a:lnTo>
                  <a:lnTo>
                    <a:pt x="676" y="222"/>
                  </a:lnTo>
                  <a:lnTo>
                    <a:pt x="672" y="216"/>
                  </a:lnTo>
                  <a:lnTo>
                    <a:pt x="672" y="216"/>
                  </a:lnTo>
                  <a:lnTo>
                    <a:pt x="668" y="208"/>
                  </a:lnTo>
                  <a:lnTo>
                    <a:pt x="666" y="206"/>
                  </a:lnTo>
                  <a:lnTo>
                    <a:pt x="662" y="204"/>
                  </a:lnTo>
                  <a:lnTo>
                    <a:pt x="662" y="204"/>
                  </a:lnTo>
                  <a:lnTo>
                    <a:pt x="652" y="200"/>
                  </a:lnTo>
                  <a:lnTo>
                    <a:pt x="642" y="198"/>
                  </a:lnTo>
                  <a:lnTo>
                    <a:pt x="632" y="196"/>
                  </a:lnTo>
                  <a:lnTo>
                    <a:pt x="624" y="192"/>
                  </a:lnTo>
                  <a:lnTo>
                    <a:pt x="624" y="192"/>
                  </a:lnTo>
                  <a:lnTo>
                    <a:pt x="606" y="182"/>
                  </a:lnTo>
                  <a:lnTo>
                    <a:pt x="598" y="178"/>
                  </a:lnTo>
                  <a:lnTo>
                    <a:pt x="588" y="174"/>
                  </a:lnTo>
                  <a:lnTo>
                    <a:pt x="588" y="174"/>
                  </a:lnTo>
                  <a:lnTo>
                    <a:pt x="568" y="170"/>
                  </a:lnTo>
                  <a:lnTo>
                    <a:pt x="568" y="170"/>
                  </a:lnTo>
                  <a:lnTo>
                    <a:pt x="566" y="170"/>
                  </a:lnTo>
                  <a:lnTo>
                    <a:pt x="566" y="170"/>
                  </a:lnTo>
                  <a:lnTo>
                    <a:pt x="560" y="170"/>
                  </a:lnTo>
                  <a:lnTo>
                    <a:pt x="560" y="170"/>
                  </a:lnTo>
                  <a:lnTo>
                    <a:pt x="554" y="172"/>
                  </a:lnTo>
                  <a:lnTo>
                    <a:pt x="554" y="172"/>
                  </a:lnTo>
                  <a:lnTo>
                    <a:pt x="548" y="170"/>
                  </a:lnTo>
                  <a:lnTo>
                    <a:pt x="548" y="170"/>
                  </a:lnTo>
                  <a:lnTo>
                    <a:pt x="542" y="168"/>
                  </a:lnTo>
                  <a:lnTo>
                    <a:pt x="538" y="166"/>
                  </a:lnTo>
                  <a:lnTo>
                    <a:pt x="534" y="166"/>
                  </a:lnTo>
                  <a:lnTo>
                    <a:pt x="534" y="166"/>
                  </a:lnTo>
                  <a:lnTo>
                    <a:pt x="534" y="166"/>
                  </a:lnTo>
                  <a:lnTo>
                    <a:pt x="530" y="166"/>
                  </a:lnTo>
                  <a:lnTo>
                    <a:pt x="526" y="168"/>
                  </a:lnTo>
                  <a:lnTo>
                    <a:pt x="524" y="172"/>
                  </a:lnTo>
                  <a:lnTo>
                    <a:pt x="518" y="174"/>
                  </a:lnTo>
                  <a:lnTo>
                    <a:pt x="518" y="174"/>
                  </a:lnTo>
                  <a:lnTo>
                    <a:pt x="516" y="170"/>
                  </a:lnTo>
                  <a:lnTo>
                    <a:pt x="516" y="168"/>
                  </a:lnTo>
                  <a:lnTo>
                    <a:pt x="516" y="168"/>
                  </a:lnTo>
                  <a:lnTo>
                    <a:pt x="518" y="166"/>
                  </a:lnTo>
                  <a:lnTo>
                    <a:pt x="522" y="164"/>
                  </a:lnTo>
                  <a:lnTo>
                    <a:pt x="522" y="164"/>
                  </a:lnTo>
                  <a:lnTo>
                    <a:pt x="520" y="160"/>
                  </a:lnTo>
                  <a:lnTo>
                    <a:pt x="518" y="158"/>
                  </a:lnTo>
                  <a:lnTo>
                    <a:pt x="510" y="156"/>
                  </a:lnTo>
                  <a:lnTo>
                    <a:pt x="510" y="156"/>
                  </a:lnTo>
                  <a:lnTo>
                    <a:pt x="498" y="150"/>
                  </a:lnTo>
                  <a:lnTo>
                    <a:pt x="486" y="148"/>
                  </a:lnTo>
                  <a:lnTo>
                    <a:pt x="486" y="148"/>
                  </a:lnTo>
                  <a:lnTo>
                    <a:pt x="480" y="150"/>
                  </a:lnTo>
                  <a:lnTo>
                    <a:pt x="480" y="150"/>
                  </a:lnTo>
                  <a:lnTo>
                    <a:pt x="476" y="150"/>
                  </a:lnTo>
                  <a:lnTo>
                    <a:pt x="476" y="150"/>
                  </a:lnTo>
                  <a:lnTo>
                    <a:pt x="470" y="148"/>
                  </a:lnTo>
                  <a:lnTo>
                    <a:pt x="470" y="148"/>
                  </a:lnTo>
                  <a:lnTo>
                    <a:pt x="464" y="146"/>
                  </a:lnTo>
                  <a:lnTo>
                    <a:pt x="460" y="142"/>
                  </a:lnTo>
                  <a:lnTo>
                    <a:pt x="454" y="140"/>
                  </a:lnTo>
                  <a:lnTo>
                    <a:pt x="448" y="138"/>
                  </a:lnTo>
                  <a:lnTo>
                    <a:pt x="448" y="138"/>
                  </a:lnTo>
                  <a:lnTo>
                    <a:pt x="442" y="140"/>
                  </a:lnTo>
                  <a:lnTo>
                    <a:pt x="442" y="140"/>
                  </a:lnTo>
                  <a:lnTo>
                    <a:pt x="438" y="142"/>
                  </a:lnTo>
                  <a:lnTo>
                    <a:pt x="434" y="146"/>
                  </a:lnTo>
                  <a:lnTo>
                    <a:pt x="430" y="150"/>
                  </a:lnTo>
                  <a:lnTo>
                    <a:pt x="424" y="150"/>
                  </a:lnTo>
                  <a:lnTo>
                    <a:pt x="424" y="150"/>
                  </a:lnTo>
                  <a:lnTo>
                    <a:pt x="422" y="150"/>
                  </a:lnTo>
                  <a:lnTo>
                    <a:pt x="422" y="150"/>
                  </a:lnTo>
                  <a:lnTo>
                    <a:pt x="420" y="148"/>
                  </a:lnTo>
                  <a:lnTo>
                    <a:pt x="420" y="144"/>
                  </a:lnTo>
                  <a:lnTo>
                    <a:pt x="422" y="140"/>
                  </a:lnTo>
                  <a:lnTo>
                    <a:pt x="426" y="136"/>
                  </a:lnTo>
                  <a:lnTo>
                    <a:pt x="434" y="130"/>
                  </a:lnTo>
                  <a:lnTo>
                    <a:pt x="436" y="128"/>
                  </a:lnTo>
                  <a:lnTo>
                    <a:pt x="438" y="124"/>
                  </a:lnTo>
                  <a:lnTo>
                    <a:pt x="438" y="124"/>
                  </a:lnTo>
                  <a:lnTo>
                    <a:pt x="436" y="122"/>
                  </a:lnTo>
                  <a:lnTo>
                    <a:pt x="432" y="120"/>
                  </a:lnTo>
                  <a:lnTo>
                    <a:pt x="426" y="116"/>
                  </a:lnTo>
                  <a:lnTo>
                    <a:pt x="426" y="116"/>
                  </a:lnTo>
                  <a:lnTo>
                    <a:pt x="422" y="110"/>
                  </a:lnTo>
                  <a:lnTo>
                    <a:pt x="418" y="104"/>
                  </a:lnTo>
                  <a:lnTo>
                    <a:pt x="418" y="104"/>
                  </a:lnTo>
                  <a:lnTo>
                    <a:pt x="416" y="98"/>
                  </a:lnTo>
                  <a:lnTo>
                    <a:pt x="412" y="94"/>
                  </a:lnTo>
                  <a:lnTo>
                    <a:pt x="406" y="90"/>
                  </a:lnTo>
                  <a:lnTo>
                    <a:pt x="398" y="86"/>
                  </a:lnTo>
                  <a:lnTo>
                    <a:pt x="398" y="86"/>
                  </a:lnTo>
                  <a:lnTo>
                    <a:pt x="386" y="80"/>
                  </a:lnTo>
                  <a:lnTo>
                    <a:pt x="380" y="76"/>
                  </a:lnTo>
                  <a:lnTo>
                    <a:pt x="374" y="74"/>
                  </a:lnTo>
                  <a:lnTo>
                    <a:pt x="374" y="74"/>
                  </a:lnTo>
                  <a:lnTo>
                    <a:pt x="372" y="74"/>
                  </a:lnTo>
                  <a:lnTo>
                    <a:pt x="372" y="74"/>
                  </a:lnTo>
                  <a:lnTo>
                    <a:pt x="368" y="74"/>
                  </a:lnTo>
                  <a:lnTo>
                    <a:pt x="368" y="74"/>
                  </a:lnTo>
                  <a:lnTo>
                    <a:pt x="362" y="74"/>
                  </a:lnTo>
                  <a:lnTo>
                    <a:pt x="362" y="74"/>
                  </a:lnTo>
                  <a:lnTo>
                    <a:pt x="360" y="74"/>
                  </a:lnTo>
                  <a:lnTo>
                    <a:pt x="360" y="74"/>
                  </a:lnTo>
                  <a:lnTo>
                    <a:pt x="350" y="74"/>
                  </a:lnTo>
                  <a:lnTo>
                    <a:pt x="350" y="74"/>
                  </a:lnTo>
                  <a:lnTo>
                    <a:pt x="346" y="74"/>
                  </a:lnTo>
                  <a:lnTo>
                    <a:pt x="346" y="74"/>
                  </a:lnTo>
                  <a:lnTo>
                    <a:pt x="332" y="76"/>
                  </a:lnTo>
                  <a:lnTo>
                    <a:pt x="332" y="76"/>
                  </a:lnTo>
                  <a:lnTo>
                    <a:pt x="324" y="74"/>
                  </a:lnTo>
                  <a:lnTo>
                    <a:pt x="318" y="70"/>
                  </a:lnTo>
                  <a:lnTo>
                    <a:pt x="318" y="70"/>
                  </a:lnTo>
                  <a:lnTo>
                    <a:pt x="316" y="66"/>
                  </a:lnTo>
                  <a:lnTo>
                    <a:pt x="314" y="64"/>
                  </a:lnTo>
                  <a:lnTo>
                    <a:pt x="310" y="62"/>
                  </a:lnTo>
                  <a:lnTo>
                    <a:pt x="310" y="62"/>
                  </a:lnTo>
                  <a:lnTo>
                    <a:pt x="304" y="60"/>
                  </a:lnTo>
                  <a:lnTo>
                    <a:pt x="296" y="56"/>
                  </a:lnTo>
                  <a:lnTo>
                    <a:pt x="296" y="56"/>
                  </a:lnTo>
                  <a:lnTo>
                    <a:pt x="290" y="52"/>
                  </a:lnTo>
                  <a:lnTo>
                    <a:pt x="284" y="46"/>
                  </a:lnTo>
                  <a:lnTo>
                    <a:pt x="284" y="46"/>
                  </a:lnTo>
                  <a:lnTo>
                    <a:pt x="274" y="44"/>
                  </a:lnTo>
                  <a:lnTo>
                    <a:pt x="270" y="42"/>
                  </a:lnTo>
                  <a:lnTo>
                    <a:pt x="266" y="40"/>
                  </a:lnTo>
                  <a:lnTo>
                    <a:pt x="266" y="40"/>
                  </a:lnTo>
                  <a:lnTo>
                    <a:pt x="254" y="30"/>
                  </a:lnTo>
                  <a:lnTo>
                    <a:pt x="254" y="30"/>
                  </a:lnTo>
                  <a:lnTo>
                    <a:pt x="238" y="24"/>
                  </a:lnTo>
                  <a:lnTo>
                    <a:pt x="228" y="20"/>
                  </a:lnTo>
                  <a:lnTo>
                    <a:pt x="222" y="20"/>
                  </a:lnTo>
                  <a:lnTo>
                    <a:pt x="222" y="20"/>
                  </a:lnTo>
                  <a:lnTo>
                    <a:pt x="220" y="20"/>
                  </a:lnTo>
                  <a:lnTo>
                    <a:pt x="220" y="20"/>
                  </a:lnTo>
                  <a:lnTo>
                    <a:pt x="212" y="22"/>
                  </a:lnTo>
                  <a:lnTo>
                    <a:pt x="206" y="26"/>
                  </a:lnTo>
                  <a:lnTo>
                    <a:pt x="206" y="26"/>
                  </a:lnTo>
                  <a:lnTo>
                    <a:pt x="202" y="26"/>
                  </a:lnTo>
                  <a:lnTo>
                    <a:pt x="202" y="26"/>
                  </a:lnTo>
                  <a:lnTo>
                    <a:pt x="196" y="26"/>
                  </a:lnTo>
                  <a:lnTo>
                    <a:pt x="196" y="26"/>
                  </a:lnTo>
                  <a:lnTo>
                    <a:pt x="192" y="24"/>
                  </a:lnTo>
                  <a:lnTo>
                    <a:pt x="188" y="22"/>
                  </a:lnTo>
                  <a:lnTo>
                    <a:pt x="188" y="22"/>
                  </a:lnTo>
                  <a:lnTo>
                    <a:pt x="182" y="20"/>
                  </a:lnTo>
                  <a:lnTo>
                    <a:pt x="182" y="20"/>
                  </a:lnTo>
                  <a:lnTo>
                    <a:pt x="180" y="20"/>
                  </a:lnTo>
                  <a:lnTo>
                    <a:pt x="180" y="20"/>
                  </a:lnTo>
                  <a:lnTo>
                    <a:pt x="176" y="22"/>
                  </a:lnTo>
                  <a:lnTo>
                    <a:pt x="174" y="26"/>
                  </a:lnTo>
                  <a:lnTo>
                    <a:pt x="174" y="26"/>
                  </a:lnTo>
                  <a:lnTo>
                    <a:pt x="172" y="26"/>
                  </a:lnTo>
                  <a:lnTo>
                    <a:pt x="172" y="26"/>
                  </a:lnTo>
                  <a:lnTo>
                    <a:pt x="170" y="24"/>
                  </a:lnTo>
                  <a:lnTo>
                    <a:pt x="166" y="22"/>
                  </a:lnTo>
                  <a:lnTo>
                    <a:pt x="162" y="18"/>
                  </a:lnTo>
                  <a:lnTo>
                    <a:pt x="162" y="18"/>
                  </a:lnTo>
                  <a:lnTo>
                    <a:pt x="152" y="10"/>
                  </a:lnTo>
                  <a:lnTo>
                    <a:pt x="148" y="8"/>
                  </a:lnTo>
                  <a:lnTo>
                    <a:pt x="140" y="6"/>
                  </a:lnTo>
                  <a:lnTo>
                    <a:pt x="140" y="6"/>
                  </a:lnTo>
                  <a:lnTo>
                    <a:pt x="138" y="8"/>
                  </a:lnTo>
                  <a:lnTo>
                    <a:pt x="138" y="8"/>
                  </a:lnTo>
                  <a:lnTo>
                    <a:pt x="132" y="10"/>
                  </a:lnTo>
                  <a:lnTo>
                    <a:pt x="128" y="14"/>
                  </a:lnTo>
                  <a:lnTo>
                    <a:pt x="128" y="14"/>
                  </a:lnTo>
                  <a:lnTo>
                    <a:pt x="122" y="16"/>
                  </a:lnTo>
                  <a:lnTo>
                    <a:pt x="116" y="18"/>
                  </a:lnTo>
                  <a:lnTo>
                    <a:pt x="116" y="18"/>
                  </a:lnTo>
                  <a:lnTo>
                    <a:pt x="116" y="22"/>
                  </a:lnTo>
                  <a:lnTo>
                    <a:pt x="112" y="26"/>
                  </a:lnTo>
                  <a:lnTo>
                    <a:pt x="112" y="26"/>
                  </a:lnTo>
                  <a:lnTo>
                    <a:pt x="108" y="24"/>
                  </a:lnTo>
                  <a:lnTo>
                    <a:pt x="106" y="20"/>
                  </a:lnTo>
                  <a:lnTo>
                    <a:pt x="106" y="18"/>
                  </a:lnTo>
                  <a:lnTo>
                    <a:pt x="108" y="14"/>
                  </a:lnTo>
                  <a:lnTo>
                    <a:pt x="112" y="8"/>
                  </a:lnTo>
                  <a:lnTo>
                    <a:pt x="112" y="4"/>
                  </a:lnTo>
                  <a:lnTo>
                    <a:pt x="110" y="2"/>
                  </a:lnTo>
                  <a:lnTo>
                    <a:pt x="110" y="2"/>
                  </a:lnTo>
                  <a:lnTo>
                    <a:pt x="10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70" name="Freeform 168"/>
            <p:cNvSpPr>
              <a:spLocks/>
            </p:cNvSpPr>
            <p:nvPr/>
          </p:nvSpPr>
          <p:spPr bwMode="auto">
            <a:xfrm>
              <a:off x="4974" y="3216"/>
              <a:ext cx="16" cy="14"/>
            </a:xfrm>
            <a:custGeom>
              <a:avLst/>
              <a:gdLst>
                <a:gd name="T0" fmla="*/ 4 w 16"/>
                <a:gd name="T1" fmla="*/ 0 h 14"/>
                <a:gd name="T2" fmla="*/ 4 w 16"/>
                <a:gd name="T3" fmla="*/ 0 h 14"/>
                <a:gd name="T4" fmla="*/ 2 w 16"/>
                <a:gd name="T5" fmla="*/ 0 h 14"/>
                <a:gd name="T6" fmla="*/ 0 w 16"/>
                <a:gd name="T7" fmla="*/ 2 h 14"/>
                <a:gd name="T8" fmla="*/ 0 w 16"/>
                <a:gd name="T9" fmla="*/ 4 h 14"/>
                <a:gd name="T10" fmla="*/ 0 w 16"/>
                <a:gd name="T11" fmla="*/ 8 h 14"/>
                <a:gd name="T12" fmla="*/ 0 w 16"/>
                <a:gd name="T13" fmla="*/ 8 h 14"/>
                <a:gd name="T14" fmla="*/ 2 w 16"/>
                <a:gd name="T15" fmla="*/ 12 h 14"/>
                <a:gd name="T16" fmla="*/ 6 w 16"/>
                <a:gd name="T17" fmla="*/ 14 h 14"/>
                <a:gd name="T18" fmla="*/ 6 w 16"/>
                <a:gd name="T19" fmla="*/ 14 h 14"/>
                <a:gd name="T20" fmla="*/ 12 w 16"/>
                <a:gd name="T21" fmla="*/ 12 h 14"/>
                <a:gd name="T22" fmla="*/ 12 w 16"/>
                <a:gd name="T23" fmla="*/ 12 h 14"/>
                <a:gd name="T24" fmla="*/ 14 w 16"/>
                <a:gd name="T25" fmla="*/ 10 h 14"/>
                <a:gd name="T26" fmla="*/ 16 w 16"/>
                <a:gd name="T27" fmla="*/ 8 h 14"/>
                <a:gd name="T28" fmla="*/ 16 w 16"/>
                <a:gd name="T29" fmla="*/ 6 h 14"/>
                <a:gd name="T30" fmla="*/ 16 w 16"/>
                <a:gd name="T31" fmla="*/ 4 h 14"/>
                <a:gd name="T32" fmla="*/ 10 w 16"/>
                <a:gd name="T33" fmla="*/ 2 h 14"/>
                <a:gd name="T34" fmla="*/ 4 w 16"/>
                <a:gd name="T35"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6" h="14">
                  <a:moveTo>
                    <a:pt x="4" y="0"/>
                  </a:moveTo>
                  <a:lnTo>
                    <a:pt x="4" y="0"/>
                  </a:lnTo>
                  <a:lnTo>
                    <a:pt x="2" y="0"/>
                  </a:lnTo>
                  <a:lnTo>
                    <a:pt x="0" y="2"/>
                  </a:lnTo>
                  <a:lnTo>
                    <a:pt x="0" y="4"/>
                  </a:lnTo>
                  <a:lnTo>
                    <a:pt x="0" y="8"/>
                  </a:lnTo>
                  <a:lnTo>
                    <a:pt x="0" y="8"/>
                  </a:lnTo>
                  <a:lnTo>
                    <a:pt x="2" y="12"/>
                  </a:lnTo>
                  <a:lnTo>
                    <a:pt x="6" y="14"/>
                  </a:lnTo>
                  <a:lnTo>
                    <a:pt x="6" y="14"/>
                  </a:lnTo>
                  <a:lnTo>
                    <a:pt x="12" y="12"/>
                  </a:lnTo>
                  <a:lnTo>
                    <a:pt x="12" y="12"/>
                  </a:lnTo>
                  <a:lnTo>
                    <a:pt x="14" y="10"/>
                  </a:lnTo>
                  <a:lnTo>
                    <a:pt x="16" y="8"/>
                  </a:lnTo>
                  <a:lnTo>
                    <a:pt x="16" y="6"/>
                  </a:lnTo>
                  <a:lnTo>
                    <a:pt x="16" y="4"/>
                  </a:lnTo>
                  <a:lnTo>
                    <a:pt x="10" y="2"/>
                  </a:lnTo>
                  <a:lnTo>
                    <a:pt x="4"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71" name="Freeform 169"/>
            <p:cNvSpPr>
              <a:spLocks/>
            </p:cNvSpPr>
            <p:nvPr/>
          </p:nvSpPr>
          <p:spPr bwMode="auto">
            <a:xfrm>
              <a:off x="4974" y="3216"/>
              <a:ext cx="16" cy="14"/>
            </a:xfrm>
            <a:custGeom>
              <a:avLst/>
              <a:gdLst>
                <a:gd name="T0" fmla="*/ 4 w 16"/>
                <a:gd name="T1" fmla="*/ 0 h 14"/>
                <a:gd name="T2" fmla="*/ 4 w 16"/>
                <a:gd name="T3" fmla="*/ 0 h 14"/>
                <a:gd name="T4" fmla="*/ 2 w 16"/>
                <a:gd name="T5" fmla="*/ 0 h 14"/>
                <a:gd name="T6" fmla="*/ 0 w 16"/>
                <a:gd name="T7" fmla="*/ 2 h 14"/>
                <a:gd name="T8" fmla="*/ 0 w 16"/>
                <a:gd name="T9" fmla="*/ 4 h 14"/>
                <a:gd name="T10" fmla="*/ 0 w 16"/>
                <a:gd name="T11" fmla="*/ 8 h 14"/>
                <a:gd name="T12" fmla="*/ 0 w 16"/>
                <a:gd name="T13" fmla="*/ 8 h 14"/>
                <a:gd name="T14" fmla="*/ 2 w 16"/>
                <a:gd name="T15" fmla="*/ 12 h 14"/>
                <a:gd name="T16" fmla="*/ 6 w 16"/>
                <a:gd name="T17" fmla="*/ 14 h 14"/>
                <a:gd name="T18" fmla="*/ 6 w 16"/>
                <a:gd name="T19" fmla="*/ 14 h 14"/>
                <a:gd name="T20" fmla="*/ 12 w 16"/>
                <a:gd name="T21" fmla="*/ 12 h 14"/>
                <a:gd name="T22" fmla="*/ 12 w 16"/>
                <a:gd name="T23" fmla="*/ 12 h 14"/>
                <a:gd name="T24" fmla="*/ 14 w 16"/>
                <a:gd name="T25" fmla="*/ 10 h 14"/>
                <a:gd name="T26" fmla="*/ 16 w 16"/>
                <a:gd name="T27" fmla="*/ 8 h 14"/>
                <a:gd name="T28" fmla="*/ 16 w 16"/>
                <a:gd name="T29" fmla="*/ 6 h 14"/>
                <a:gd name="T30" fmla="*/ 16 w 16"/>
                <a:gd name="T31" fmla="*/ 4 h 14"/>
                <a:gd name="T32" fmla="*/ 10 w 16"/>
                <a:gd name="T33" fmla="*/ 2 h 14"/>
                <a:gd name="T34" fmla="*/ 4 w 16"/>
                <a:gd name="T35"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6" h="14">
                  <a:moveTo>
                    <a:pt x="4" y="0"/>
                  </a:moveTo>
                  <a:lnTo>
                    <a:pt x="4" y="0"/>
                  </a:lnTo>
                  <a:lnTo>
                    <a:pt x="2" y="0"/>
                  </a:lnTo>
                  <a:lnTo>
                    <a:pt x="0" y="2"/>
                  </a:lnTo>
                  <a:lnTo>
                    <a:pt x="0" y="4"/>
                  </a:lnTo>
                  <a:lnTo>
                    <a:pt x="0" y="8"/>
                  </a:lnTo>
                  <a:lnTo>
                    <a:pt x="0" y="8"/>
                  </a:lnTo>
                  <a:lnTo>
                    <a:pt x="2" y="12"/>
                  </a:lnTo>
                  <a:lnTo>
                    <a:pt x="6" y="14"/>
                  </a:lnTo>
                  <a:lnTo>
                    <a:pt x="6" y="14"/>
                  </a:lnTo>
                  <a:lnTo>
                    <a:pt x="12" y="12"/>
                  </a:lnTo>
                  <a:lnTo>
                    <a:pt x="12" y="12"/>
                  </a:lnTo>
                  <a:lnTo>
                    <a:pt x="14" y="10"/>
                  </a:lnTo>
                  <a:lnTo>
                    <a:pt x="16" y="8"/>
                  </a:lnTo>
                  <a:lnTo>
                    <a:pt x="16" y="6"/>
                  </a:lnTo>
                  <a:lnTo>
                    <a:pt x="16" y="4"/>
                  </a:lnTo>
                  <a:lnTo>
                    <a:pt x="10" y="2"/>
                  </a:lnTo>
                  <a:lnTo>
                    <a:pt x="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72" name="Freeform 170"/>
            <p:cNvSpPr>
              <a:spLocks/>
            </p:cNvSpPr>
            <p:nvPr/>
          </p:nvSpPr>
          <p:spPr bwMode="auto">
            <a:xfrm>
              <a:off x="4996" y="3206"/>
              <a:ext cx="26" cy="28"/>
            </a:xfrm>
            <a:custGeom>
              <a:avLst/>
              <a:gdLst>
                <a:gd name="T0" fmla="*/ 18 w 26"/>
                <a:gd name="T1" fmla="*/ 0 h 28"/>
                <a:gd name="T2" fmla="*/ 18 w 26"/>
                <a:gd name="T3" fmla="*/ 0 h 28"/>
                <a:gd name="T4" fmla="*/ 14 w 26"/>
                <a:gd name="T5" fmla="*/ 0 h 28"/>
                <a:gd name="T6" fmla="*/ 14 w 26"/>
                <a:gd name="T7" fmla="*/ 0 h 28"/>
                <a:gd name="T8" fmla="*/ 12 w 26"/>
                <a:gd name="T9" fmla="*/ 2 h 28"/>
                <a:gd name="T10" fmla="*/ 12 w 26"/>
                <a:gd name="T11" fmla="*/ 4 h 28"/>
                <a:gd name="T12" fmla="*/ 10 w 26"/>
                <a:gd name="T13" fmla="*/ 10 h 28"/>
                <a:gd name="T14" fmla="*/ 10 w 26"/>
                <a:gd name="T15" fmla="*/ 10 h 28"/>
                <a:gd name="T16" fmla="*/ 2 w 26"/>
                <a:gd name="T17" fmla="*/ 14 h 28"/>
                <a:gd name="T18" fmla="*/ 0 w 26"/>
                <a:gd name="T19" fmla="*/ 18 h 28"/>
                <a:gd name="T20" fmla="*/ 2 w 26"/>
                <a:gd name="T21" fmla="*/ 22 h 28"/>
                <a:gd name="T22" fmla="*/ 2 w 26"/>
                <a:gd name="T23" fmla="*/ 22 h 28"/>
                <a:gd name="T24" fmla="*/ 8 w 26"/>
                <a:gd name="T25" fmla="*/ 26 h 28"/>
                <a:gd name="T26" fmla="*/ 12 w 26"/>
                <a:gd name="T27" fmla="*/ 28 h 28"/>
                <a:gd name="T28" fmla="*/ 12 w 26"/>
                <a:gd name="T29" fmla="*/ 28 h 28"/>
                <a:gd name="T30" fmla="*/ 20 w 26"/>
                <a:gd name="T31" fmla="*/ 26 h 28"/>
                <a:gd name="T32" fmla="*/ 26 w 26"/>
                <a:gd name="T33" fmla="*/ 20 h 28"/>
                <a:gd name="T34" fmla="*/ 26 w 26"/>
                <a:gd name="T35" fmla="*/ 20 h 28"/>
                <a:gd name="T36" fmla="*/ 26 w 26"/>
                <a:gd name="T37" fmla="*/ 16 h 28"/>
                <a:gd name="T38" fmla="*/ 26 w 26"/>
                <a:gd name="T39" fmla="*/ 8 h 28"/>
                <a:gd name="T40" fmla="*/ 22 w 26"/>
                <a:gd name="T41" fmla="*/ 2 h 28"/>
                <a:gd name="T42" fmla="*/ 20 w 26"/>
                <a:gd name="T43" fmla="*/ 0 h 28"/>
                <a:gd name="T44" fmla="*/ 18 w 26"/>
                <a:gd name="T45"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6" h="28">
                  <a:moveTo>
                    <a:pt x="18" y="0"/>
                  </a:moveTo>
                  <a:lnTo>
                    <a:pt x="18" y="0"/>
                  </a:lnTo>
                  <a:lnTo>
                    <a:pt x="14" y="0"/>
                  </a:lnTo>
                  <a:lnTo>
                    <a:pt x="14" y="0"/>
                  </a:lnTo>
                  <a:lnTo>
                    <a:pt x="12" y="2"/>
                  </a:lnTo>
                  <a:lnTo>
                    <a:pt x="12" y="4"/>
                  </a:lnTo>
                  <a:lnTo>
                    <a:pt x="10" y="10"/>
                  </a:lnTo>
                  <a:lnTo>
                    <a:pt x="10" y="10"/>
                  </a:lnTo>
                  <a:lnTo>
                    <a:pt x="2" y="14"/>
                  </a:lnTo>
                  <a:lnTo>
                    <a:pt x="0" y="18"/>
                  </a:lnTo>
                  <a:lnTo>
                    <a:pt x="2" y="22"/>
                  </a:lnTo>
                  <a:lnTo>
                    <a:pt x="2" y="22"/>
                  </a:lnTo>
                  <a:lnTo>
                    <a:pt x="8" y="26"/>
                  </a:lnTo>
                  <a:lnTo>
                    <a:pt x="12" y="28"/>
                  </a:lnTo>
                  <a:lnTo>
                    <a:pt x="12" y="28"/>
                  </a:lnTo>
                  <a:lnTo>
                    <a:pt x="20" y="26"/>
                  </a:lnTo>
                  <a:lnTo>
                    <a:pt x="26" y="20"/>
                  </a:lnTo>
                  <a:lnTo>
                    <a:pt x="26" y="20"/>
                  </a:lnTo>
                  <a:lnTo>
                    <a:pt x="26" y="16"/>
                  </a:lnTo>
                  <a:lnTo>
                    <a:pt x="26" y="8"/>
                  </a:lnTo>
                  <a:lnTo>
                    <a:pt x="22" y="2"/>
                  </a:lnTo>
                  <a:lnTo>
                    <a:pt x="20" y="0"/>
                  </a:lnTo>
                  <a:lnTo>
                    <a:pt x="18"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73" name="Freeform 171"/>
            <p:cNvSpPr>
              <a:spLocks/>
            </p:cNvSpPr>
            <p:nvPr/>
          </p:nvSpPr>
          <p:spPr bwMode="auto">
            <a:xfrm>
              <a:off x="4996" y="3206"/>
              <a:ext cx="26" cy="28"/>
            </a:xfrm>
            <a:custGeom>
              <a:avLst/>
              <a:gdLst>
                <a:gd name="T0" fmla="*/ 18 w 26"/>
                <a:gd name="T1" fmla="*/ 0 h 28"/>
                <a:gd name="T2" fmla="*/ 18 w 26"/>
                <a:gd name="T3" fmla="*/ 0 h 28"/>
                <a:gd name="T4" fmla="*/ 14 w 26"/>
                <a:gd name="T5" fmla="*/ 0 h 28"/>
                <a:gd name="T6" fmla="*/ 14 w 26"/>
                <a:gd name="T7" fmla="*/ 0 h 28"/>
                <a:gd name="T8" fmla="*/ 12 w 26"/>
                <a:gd name="T9" fmla="*/ 2 h 28"/>
                <a:gd name="T10" fmla="*/ 12 w 26"/>
                <a:gd name="T11" fmla="*/ 4 h 28"/>
                <a:gd name="T12" fmla="*/ 10 w 26"/>
                <a:gd name="T13" fmla="*/ 10 h 28"/>
                <a:gd name="T14" fmla="*/ 10 w 26"/>
                <a:gd name="T15" fmla="*/ 10 h 28"/>
                <a:gd name="T16" fmla="*/ 2 w 26"/>
                <a:gd name="T17" fmla="*/ 14 h 28"/>
                <a:gd name="T18" fmla="*/ 0 w 26"/>
                <a:gd name="T19" fmla="*/ 18 h 28"/>
                <a:gd name="T20" fmla="*/ 2 w 26"/>
                <a:gd name="T21" fmla="*/ 22 h 28"/>
                <a:gd name="T22" fmla="*/ 2 w 26"/>
                <a:gd name="T23" fmla="*/ 22 h 28"/>
                <a:gd name="T24" fmla="*/ 8 w 26"/>
                <a:gd name="T25" fmla="*/ 26 h 28"/>
                <a:gd name="T26" fmla="*/ 12 w 26"/>
                <a:gd name="T27" fmla="*/ 28 h 28"/>
                <a:gd name="T28" fmla="*/ 12 w 26"/>
                <a:gd name="T29" fmla="*/ 28 h 28"/>
                <a:gd name="T30" fmla="*/ 20 w 26"/>
                <a:gd name="T31" fmla="*/ 26 h 28"/>
                <a:gd name="T32" fmla="*/ 26 w 26"/>
                <a:gd name="T33" fmla="*/ 20 h 28"/>
                <a:gd name="T34" fmla="*/ 26 w 26"/>
                <a:gd name="T35" fmla="*/ 20 h 28"/>
                <a:gd name="T36" fmla="*/ 26 w 26"/>
                <a:gd name="T37" fmla="*/ 16 h 28"/>
                <a:gd name="T38" fmla="*/ 26 w 26"/>
                <a:gd name="T39" fmla="*/ 8 h 28"/>
                <a:gd name="T40" fmla="*/ 22 w 26"/>
                <a:gd name="T41" fmla="*/ 2 h 28"/>
                <a:gd name="T42" fmla="*/ 20 w 26"/>
                <a:gd name="T43" fmla="*/ 0 h 28"/>
                <a:gd name="T44" fmla="*/ 18 w 26"/>
                <a:gd name="T45"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6" h="28">
                  <a:moveTo>
                    <a:pt x="18" y="0"/>
                  </a:moveTo>
                  <a:lnTo>
                    <a:pt x="18" y="0"/>
                  </a:lnTo>
                  <a:lnTo>
                    <a:pt x="14" y="0"/>
                  </a:lnTo>
                  <a:lnTo>
                    <a:pt x="14" y="0"/>
                  </a:lnTo>
                  <a:lnTo>
                    <a:pt x="12" y="2"/>
                  </a:lnTo>
                  <a:lnTo>
                    <a:pt x="12" y="4"/>
                  </a:lnTo>
                  <a:lnTo>
                    <a:pt x="10" y="10"/>
                  </a:lnTo>
                  <a:lnTo>
                    <a:pt x="10" y="10"/>
                  </a:lnTo>
                  <a:lnTo>
                    <a:pt x="2" y="14"/>
                  </a:lnTo>
                  <a:lnTo>
                    <a:pt x="0" y="18"/>
                  </a:lnTo>
                  <a:lnTo>
                    <a:pt x="2" y="22"/>
                  </a:lnTo>
                  <a:lnTo>
                    <a:pt x="2" y="22"/>
                  </a:lnTo>
                  <a:lnTo>
                    <a:pt x="8" y="26"/>
                  </a:lnTo>
                  <a:lnTo>
                    <a:pt x="12" y="28"/>
                  </a:lnTo>
                  <a:lnTo>
                    <a:pt x="12" y="28"/>
                  </a:lnTo>
                  <a:lnTo>
                    <a:pt x="20" y="26"/>
                  </a:lnTo>
                  <a:lnTo>
                    <a:pt x="26" y="20"/>
                  </a:lnTo>
                  <a:lnTo>
                    <a:pt x="26" y="20"/>
                  </a:lnTo>
                  <a:lnTo>
                    <a:pt x="26" y="16"/>
                  </a:lnTo>
                  <a:lnTo>
                    <a:pt x="26" y="8"/>
                  </a:lnTo>
                  <a:lnTo>
                    <a:pt x="22" y="2"/>
                  </a:lnTo>
                  <a:lnTo>
                    <a:pt x="20" y="0"/>
                  </a:lnTo>
                  <a:lnTo>
                    <a:pt x="1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74" name="Freeform 172"/>
            <p:cNvSpPr>
              <a:spLocks/>
            </p:cNvSpPr>
            <p:nvPr/>
          </p:nvSpPr>
          <p:spPr bwMode="auto">
            <a:xfrm>
              <a:off x="4812" y="3240"/>
              <a:ext cx="104" cy="62"/>
            </a:xfrm>
            <a:custGeom>
              <a:avLst/>
              <a:gdLst>
                <a:gd name="T0" fmla="*/ 34 w 104"/>
                <a:gd name="T1" fmla="*/ 0 h 62"/>
                <a:gd name="T2" fmla="*/ 28 w 104"/>
                <a:gd name="T3" fmla="*/ 4 h 62"/>
                <a:gd name="T4" fmla="*/ 26 w 104"/>
                <a:gd name="T5" fmla="*/ 10 h 62"/>
                <a:gd name="T6" fmla="*/ 26 w 104"/>
                <a:gd name="T7" fmla="*/ 18 h 62"/>
                <a:gd name="T8" fmla="*/ 26 w 104"/>
                <a:gd name="T9" fmla="*/ 32 h 62"/>
                <a:gd name="T10" fmla="*/ 24 w 104"/>
                <a:gd name="T11" fmla="*/ 36 h 62"/>
                <a:gd name="T12" fmla="*/ 22 w 104"/>
                <a:gd name="T13" fmla="*/ 38 h 62"/>
                <a:gd name="T14" fmla="*/ 18 w 104"/>
                <a:gd name="T15" fmla="*/ 38 h 62"/>
                <a:gd name="T16" fmla="*/ 8 w 104"/>
                <a:gd name="T17" fmla="*/ 36 h 62"/>
                <a:gd name="T18" fmla="*/ 2 w 104"/>
                <a:gd name="T19" fmla="*/ 38 h 62"/>
                <a:gd name="T20" fmla="*/ 0 w 104"/>
                <a:gd name="T21" fmla="*/ 44 h 62"/>
                <a:gd name="T22" fmla="*/ 6 w 104"/>
                <a:gd name="T23" fmla="*/ 50 h 62"/>
                <a:gd name="T24" fmla="*/ 16 w 104"/>
                <a:gd name="T25" fmla="*/ 52 h 62"/>
                <a:gd name="T26" fmla="*/ 24 w 104"/>
                <a:gd name="T27" fmla="*/ 54 h 62"/>
                <a:gd name="T28" fmla="*/ 28 w 104"/>
                <a:gd name="T29" fmla="*/ 54 h 62"/>
                <a:gd name="T30" fmla="*/ 34 w 104"/>
                <a:gd name="T31" fmla="*/ 48 h 62"/>
                <a:gd name="T32" fmla="*/ 38 w 104"/>
                <a:gd name="T33" fmla="*/ 48 h 62"/>
                <a:gd name="T34" fmla="*/ 38 w 104"/>
                <a:gd name="T35" fmla="*/ 56 h 62"/>
                <a:gd name="T36" fmla="*/ 42 w 104"/>
                <a:gd name="T37" fmla="*/ 60 h 62"/>
                <a:gd name="T38" fmla="*/ 48 w 104"/>
                <a:gd name="T39" fmla="*/ 62 h 62"/>
                <a:gd name="T40" fmla="*/ 56 w 104"/>
                <a:gd name="T41" fmla="*/ 60 h 62"/>
                <a:gd name="T42" fmla="*/ 64 w 104"/>
                <a:gd name="T43" fmla="*/ 54 h 62"/>
                <a:gd name="T44" fmla="*/ 68 w 104"/>
                <a:gd name="T45" fmla="*/ 54 h 62"/>
                <a:gd name="T46" fmla="*/ 70 w 104"/>
                <a:gd name="T47" fmla="*/ 54 h 62"/>
                <a:gd name="T48" fmla="*/ 92 w 104"/>
                <a:gd name="T49" fmla="*/ 56 h 62"/>
                <a:gd name="T50" fmla="*/ 102 w 104"/>
                <a:gd name="T51" fmla="*/ 52 h 62"/>
                <a:gd name="T52" fmla="*/ 104 w 104"/>
                <a:gd name="T53" fmla="*/ 50 h 62"/>
                <a:gd name="T54" fmla="*/ 102 w 104"/>
                <a:gd name="T55" fmla="*/ 44 h 62"/>
                <a:gd name="T56" fmla="*/ 72 w 104"/>
                <a:gd name="T57" fmla="*/ 30 h 62"/>
                <a:gd name="T58" fmla="*/ 58 w 104"/>
                <a:gd name="T59" fmla="*/ 22 h 62"/>
                <a:gd name="T60" fmla="*/ 48 w 104"/>
                <a:gd name="T61" fmla="*/ 10 h 62"/>
                <a:gd name="T62" fmla="*/ 38 w 104"/>
                <a:gd name="T63" fmla="*/ 2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4" h="62">
                  <a:moveTo>
                    <a:pt x="34" y="0"/>
                  </a:moveTo>
                  <a:lnTo>
                    <a:pt x="34" y="0"/>
                  </a:lnTo>
                  <a:lnTo>
                    <a:pt x="28" y="4"/>
                  </a:lnTo>
                  <a:lnTo>
                    <a:pt x="28" y="4"/>
                  </a:lnTo>
                  <a:lnTo>
                    <a:pt x="26" y="6"/>
                  </a:lnTo>
                  <a:lnTo>
                    <a:pt x="26" y="10"/>
                  </a:lnTo>
                  <a:lnTo>
                    <a:pt x="26" y="18"/>
                  </a:lnTo>
                  <a:lnTo>
                    <a:pt x="26" y="18"/>
                  </a:lnTo>
                  <a:lnTo>
                    <a:pt x="26" y="24"/>
                  </a:lnTo>
                  <a:lnTo>
                    <a:pt x="26" y="32"/>
                  </a:lnTo>
                  <a:lnTo>
                    <a:pt x="26" y="32"/>
                  </a:lnTo>
                  <a:lnTo>
                    <a:pt x="24" y="36"/>
                  </a:lnTo>
                  <a:lnTo>
                    <a:pt x="22" y="38"/>
                  </a:lnTo>
                  <a:lnTo>
                    <a:pt x="22" y="38"/>
                  </a:lnTo>
                  <a:lnTo>
                    <a:pt x="18" y="38"/>
                  </a:lnTo>
                  <a:lnTo>
                    <a:pt x="18" y="38"/>
                  </a:lnTo>
                  <a:lnTo>
                    <a:pt x="8" y="36"/>
                  </a:lnTo>
                  <a:lnTo>
                    <a:pt x="8" y="36"/>
                  </a:lnTo>
                  <a:lnTo>
                    <a:pt x="2" y="38"/>
                  </a:lnTo>
                  <a:lnTo>
                    <a:pt x="2" y="38"/>
                  </a:lnTo>
                  <a:lnTo>
                    <a:pt x="0" y="40"/>
                  </a:lnTo>
                  <a:lnTo>
                    <a:pt x="0" y="44"/>
                  </a:lnTo>
                  <a:lnTo>
                    <a:pt x="2" y="46"/>
                  </a:lnTo>
                  <a:lnTo>
                    <a:pt x="6" y="50"/>
                  </a:lnTo>
                  <a:lnTo>
                    <a:pt x="6" y="50"/>
                  </a:lnTo>
                  <a:lnTo>
                    <a:pt x="16" y="52"/>
                  </a:lnTo>
                  <a:lnTo>
                    <a:pt x="24" y="54"/>
                  </a:lnTo>
                  <a:lnTo>
                    <a:pt x="24" y="54"/>
                  </a:lnTo>
                  <a:lnTo>
                    <a:pt x="24" y="54"/>
                  </a:lnTo>
                  <a:lnTo>
                    <a:pt x="28" y="54"/>
                  </a:lnTo>
                  <a:lnTo>
                    <a:pt x="30" y="52"/>
                  </a:lnTo>
                  <a:lnTo>
                    <a:pt x="34" y="48"/>
                  </a:lnTo>
                  <a:lnTo>
                    <a:pt x="38" y="48"/>
                  </a:lnTo>
                  <a:lnTo>
                    <a:pt x="38" y="48"/>
                  </a:lnTo>
                  <a:lnTo>
                    <a:pt x="38" y="54"/>
                  </a:lnTo>
                  <a:lnTo>
                    <a:pt x="38" y="56"/>
                  </a:lnTo>
                  <a:lnTo>
                    <a:pt x="42" y="60"/>
                  </a:lnTo>
                  <a:lnTo>
                    <a:pt x="42" y="60"/>
                  </a:lnTo>
                  <a:lnTo>
                    <a:pt x="48" y="62"/>
                  </a:lnTo>
                  <a:lnTo>
                    <a:pt x="48" y="62"/>
                  </a:lnTo>
                  <a:lnTo>
                    <a:pt x="56" y="60"/>
                  </a:lnTo>
                  <a:lnTo>
                    <a:pt x="56" y="60"/>
                  </a:lnTo>
                  <a:lnTo>
                    <a:pt x="62" y="56"/>
                  </a:lnTo>
                  <a:lnTo>
                    <a:pt x="64" y="54"/>
                  </a:lnTo>
                  <a:lnTo>
                    <a:pt x="68" y="54"/>
                  </a:lnTo>
                  <a:lnTo>
                    <a:pt x="68" y="54"/>
                  </a:lnTo>
                  <a:lnTo>
                    <a:pt x="70" y="54"/>
                  </a:lnTo>
                  <a:lnTo>
                    <a:pt x="70" y="54"/>
                  </a:lnTo>
                  <a:lnTo>
                    <a:pt x="92" y="56"/>
                  </a:lnTo>
                  <a:lnTo>
                    <a:pt x="92" y="56"/>
                  </a:lnTo>
                  <a:lnTo>
                    <a:pt x="100" y="54"/>
                  </a:lnTo>
                  <a:lnTo>
                    <a:pt x="102" y="52"/>
                  </a:lnTo>
                  <a:lnTo>
                    <a:pt x="104" y="50"/>
                  </a:lnTo>
                  <a:lnTo>
                    <a:pt x="104" y="50"/>
                  </a:lnTo>
                  <a:lnTo>
                    <a:pt x="104" y="46"/>
                  </a:lnTo>
                  <a:lnTo>
                    <a:pt x="102" y="44"/>
                  </a:lnTo>
                  <a:lnTo>
                    <a:pt x="94" y="38"/>
                  </a:lnTo>
                  <a:lnTo>
                    <a:pt x="72" y="30"/>
                  </a:lnTo>
                  <a:lnTo>
                    <a:pt x="72" y="30"/>
                  </a:lnTo>
                  <a:lnTo>
                    <a:pt x="58" y="22"/>
                  </a:lnTo>
                  <a:lnTo>
                    <a:pt x="58" y="22"/>
                  </a:lnTo>
                  <a:lnTo>
                    <a:pt x="48" y="10"/>
                  </a:lnTo>
                  <a:lnTo>
                    <a:pt x="42" y="4"/>
                  </a:lnTo>
                  <a:lnTo>
                    <a:pt x="38" y="2"/>
                  </a:lnTo>
                  <a:lnTo>
                    <a:pt x="34"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75" name="Freeform 173"/>
            <p:cNvSpPr>
              <a:spLocks/>
            </p:cNvSpPr>
            <p:nvPr/>
          </p:nvSpPr>
          <p:spPr bwMode="auto">
            <a:xfrm>
              <a:off x="4812" y="3240"/>
              <a:ext cx="104" cy="62"/>
            </a:xfrm>
            <a:custGeom>
              <a:avLst/>
              <a:gdLst>
                <a:gd name="T0" fmla="*/ 34 w 104"/>
                <a:gd name="T1" fmla="*/ 0 h 62"/>
                <a:gd name="T2" fmla="*/ 28 w 104"/>
                <a:gd name="T3" fmla="*/ 4 h 62"/>
                <a:gd name="T4" fmla="*/ 26 w 104"/>
                <a:gd name="T5" fmla="*/ 10 h 62"/>
                <a:gd name="T6" fmla="*/ 26 w 104"/>
                <a:gd name="T7" fmla="*/ 18 h 62"/>
                <a:gd name="T8" fmla="*/ 26 w 104"/>
                <a:gd name="T9" fmla="*/ 32 h 62"/>
                <a:gd name="T10" fmla="*/ 24 w 104"/>
                <a:gd name="T11" fmla="*/ 36 h 62"/>
                <a:gd name="T12" fmla="*/ 22 w 104"/>
                <a:gd name="T13" fmla="*/ 38 h 62"/>
                <a:gd name="T14" fmla="*/ 18 w 104"/>
                <a:gd name="T15" fmla="*/ 38 h 62"/>
                <a:gd name="T16" fmla="*/ 8 w 104"/>
                <a:gd name="T17" fmla="*/ 36 h 62"/>
                <a:gd name="T18" fmla="*/ 2 w 104"/>
                <a:gd name="T19" fmla="*/ 38 h 62"/>
                <a:gd name="T20" fmla="*/ 0 w 104"/>
                <a:gd name="T21" fmla="*/ 44 h 62"/>
                <a:gd name="T22" fmla="*/ 6 w 104"/>
                <a:gd name="T23" fmla="*/ 50 h 62"/>
                <a:gd name="T24" fmla="*/ 16 w 104"/>
                <a:gd name="T25" fmla="*/ 52 h 62"/>
                <a:gd name="T26" fmla="*/ 24 w 104"/>
                <a:gd name="T27" fmla="*/ 54 h 62"/>
                <a:gd name="T28" fmla="*/ 28 w 104"/>
                <a:gd name="T29" fmla="*/ 54 h 62"/>
                <a:gd name="T30" fmla="*/ 34 w 104"/>
                <a:gd name="T31" fmla="*/ 48 h 62"/>
                <a:gd name="T32" fmla="*/ 38 w 104"/>
                <a:gd name="T33" fmla="*/ 48 h 62"/>
                <a:gd name="T34" fmla="*/ 38 w 104"/>
                <a:gd name="T35" fmla="*/ 56 h 62"/>
                <a:gd name="T36" fmla="*/ 42 w 104"/>
                <a:gd name="T37" fmla="*/ 60 h 62"/>
                <a:gd name="T38" fmla="*/ 48 w 104"/>
                <a:gd name="T39" fmla="*/ 62 h 62"/>
                <a:gd name="T40" fmla="*/ 56 w 104"/>
                <a:gd name="T41" fmla="*/ 60 h 62"/>
                <a:gd name="T42" fmla="*/ 64 w 104"/>
                <a:gd name="T43" fmla="*/ 54 h 62"/>
                <a:gd name="T44" fmla="*/ 68 w 104"/>
                <a:gd name="T45" fmla="*/ 54 h 62"/>
                <a:gd name="T46" fmla="*/ 70 w 104"/>
                <a:gd name="T47" fmla="*/ 54 h 62"/>
                <a:gd name="T48" fmla="*/ 92 w 104"/>
                <a:gd name="T49" fmla="*/ 56 h 62"/>
                <a:gd name="T50" fmla="*/ 102 w 104"/>
                <a:gd name="T51" fmla="*/ 52 h 62"/>
                <a:gd name="T52" fmla="*/ 104 w 104"/>
                <a:gd name="T53" fmla="*/ 50 h 62"/>
                <a:gd name="T54" fmla="*/ 102 w 104"/>
                <a:gd name="T55" fmla="*/ 44 h 62"/>
                <a:gd name="T56" fmla="*/ 72 w 104"/>
                <a:gd name="T57" fmla="*/ 30 h 62"/>
                <a:gd name="T58" fmla="*/ 58 w 104"/>
                <a:gd name="T59" fmla="*/ 22 h 62"/>
                <a:gd name="T60" fmla="*/ 48 w 104"/>
                <a:gd name="T61" fmla="*/ 10 h 62"/>
                <a:gd name="T62" fmla="*/ 38 w 104"/>
                <a:gd name="T63" fmla="*/ 2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4" h="62">
                  <a:moveTo>
                    <a:pt x="34" y="0"/>
                  </a:moveTo>
                  <a:lnTo>
                    <a:pt x="34" y="0"/>
                  </a:lnTo>
                  <a:lnTo>
                    <a:pt x="28" y="4"/>
                  </a:lnTo>
                  <a:lnTo>
                    <a:pt x="28" y="4"/>
                  </a:lnTo>
                  <a:lnTo>
                    <a:pt x="26" y="6"/>
                  </a:lnTo>
                  <a:lnTo>
                    <a:pt x="26" y="10"/>
                  </a:lnTo>
                  <a:lnTo>
                    <a:pt x="26" y="18"/>
                  </a:lnTo>
                  <a:lnTo>
                    <a:pt x="26" y="18"/>
                  </a:lnTo>
                  <a:lnTo>
                    <a:pt x="26" y="24"/>
                  </a:lnTo>
                  <a:lnTo>
                    <a:pt x="26" y="32"/>
                  </a:lnTo>
                  <a:lnTo>
                    <a:pt x="26" y="32"/>
                  </a:lnTo>
                  <a:lnTo>
                    <a:pt x="24" y="36"/>
                  </a:lnTo>
                  <a:lnTo>
                    <a:pt x="22" y="38"/>
                  </a:lnTo>
                  <a:lnTo>
                    <a:pt x="22" y="38"/>
                  </a:lnTo>
                  <a:lnTo>
                    <a:pt x="18" y="38"/>
                  </a:lnTo>
                  <a:lnTo>
                    <a:pt x="18" y="38"/>
                  </a:lnTo>
                  <a:lnTo>
                    <a:pt x="8" y="36"/>
                  </a:lnTo>
                  <a:lnTo>
                    <a:pt x="8" y="36"/>
                  </a:lnTo>
                  <a:lnTo>
                    <a:pt x="2" y="38"/>
                  </a:lnTo>
                  <a:lnTo>
                    <a:pt x="2" y="38"/>
                  </a:lnTo>
                  <a:lnTo>
                    <a:pt x="0" y="40"/>
                  </a:lnTo>
                  <a:lnTo>
                    <a:pt x="0" y="44"/>
                  </a:lnTo>
                  <a:lnTo>
                    <a:pt x="2" y="46"/>
                  </a:lnTo>
                  <a:lnTo>
                    <a:pt x="6" y="50"/>
                  </a:lnTo>
                  <a:lnTo>
                    <a:pt x="6" y="50"/>
                  </a:lnTo>
                  <a:lnTo>
                    <a:pt x="16" y="52"/>
                  </a:lnTo>
                  <a:lnTo>
                    <a:pt x="24" y="54"/>
                  </a:lnTo>
                  <a:lnTo>
                    <a:pt x="24" y="54"/>
                  </a:lnTo>
                  <a:lnTo>
                    <a:pt x="24" y="54"/>
                  </a:lnTo>
                  <a:lnTo>
                    <a:pt x="28" y="54"/>
                  </a:lnTo>
                  <a:lnTo>
                    <a:pt x="30" y="52"/>
                  </a:lnTo>
                  <a:lnTo>
                    <a:pt x="34" y="48"/>
                  </a:lnTo>
                  <a:lnTo>
                    <a:pt x="38" y="48"/>
                  </a:lnTo>
                  <a:lnTo>
                    <a:pt x="38" y="48"/>
                  </a:lnTo>
                  <a:lnTo>
                    <a:pt x="38" y="54"/>
                  </a:lnTo>
                  <a:lnTo>
                    <a:pt x="38" y="56"/>
                  </a:lnTo>
                  <a:lnTo>
                    <a:pt x="42" y="60"/>
                  </a:lnTo>
                  <a:lnTo>
                    <a:pt x="42" y="60"/>
                  </a:lnTo>
                  <a:lnTo>
                    <a:pt x="48" y="62"/>
                  </a:lnTo>
                  <a:lnTo>
                    <a:pt x="48" y="62"/>
                  </a:lnTo>
                  <a:lnTo>
                    <a:pt x="56" y="60"/>
                  </a:lnTo>
                  <a:lnTo>
                    <a:pt x="56" y="60"/>
                  </a:lnTo>
                  <a:lnTo>
                    <a:pt x="62" y="56"/>
                  </a:lnTo>
                  <a:lnTo>
                    <a:pt x="64" y="54"/>
                  </a:lnTo>
                  <a:lnTo>
                    <a:pt x="68" y="54"/>
                  </a:lnTo>
                  <a:lnTo>
                    <a:pt x="68" y="54"/>
                  </a:lnTo>
                  <a:lnTo>
                    <a:pt x="70" y="54"/>
                  </a:lnTo>
                  <a:lnTo>
                    <a:pt x="70" y="54"/>
                  </a:lnTo>
                  <a:lnTo>
                    <a:pt x="92" y="56"/>
                  </a:lnTo>
                  <a:lnTo>
                    <a:pt x="92" y="56"/>
                  </a:lnTo>
                  <a:lnTo>
                    <a:pt x="100" y="54"/>
                  </a:lnTo>
                  <a:lnTo>
                    <a:pt x="102" y="52"/>
                  </a:lnTo>
                  <a:lnTo>
                    <a:pt x="104" y="50"/>
                  </a:lnTo>
                  <a:lnTo>
                    <a:pt x="104" y="50"/>
                  </a:lnTo>
                  <a:lnTo>
                    <a:pt x="104" y="46"/>
                  </a:lnTo>
                  <a:lnTo>
                    <a:pt x="102" y="44"/>
                  </a:lnTo>
                  <a:lnTo>
                    <a:pt x="94" y="38"/>
                  </a:lnTo>
                  <a:lnTo>
                    <a:pt x="72" y="30"/>
                  </a:lnTo>
                  <a:lnTo>
                    <a:pt x="72" y="30"/>
                  </a:lnTo>
                  <a:lnTo>
                    <a:pt x="58" y="22"/>
                  </a:lnTo>
                  <a:lnTo>
                    <a:pt x="58" y="22"/>
                  </a:lnTo>
                  <a:lnTo>
                    <a:pt x="48" y="10"/>
                  </a:lnTo>
                  <a:lnTo>
                    <a:pt x="42" y="4"/>
                  </a:lnTo>
                  <a:lnTo>
                    <a:pt x="38" y="2"/>
                  </a:lnTo>
                  <a:lnTo>
                    <a:pt x="3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76" name="Freeform 174"/>
            <p:cNvSpPr>
              <a:spLocks/>
            </p:cNvSpPr>
            <p:nvPr/>
          </p:nvSpPr>
          <p:spPr bwMode="auto">
            <a:xfrm>
              <a:off x="4806" y="3252"/>
              <a:ext cx="18" cy="18"/>
            </a:xfrm>
            <a:custGeom>
              <a:avLst/>
              <a:gdLst>
                <a:gd name="T0" fmla="*/ 6 w 18"/>
                <a:gd name="T1" fmla="*/ 0 h 18"/>
                <a:gd name="T2" fmla="*/ 6 w 18"/>
                <a:gd name="T3" fmla="*/ 0 h 18"/>
                <a:gd name="T4" fmla="*/ 4 w 18"/>
                <a:gd name="T5" fmla="*/ 2 h 18"/>
                <a:gd name="T6" fmla="*/ 2 w 18"/>
                <a:gd name="T7" fmla="*/ 4 h 18"/>
                <a:gd name="T8" fmla="*/ 2 w 18"/>
                <a:gd name="T9" fmla="*/ 4 h 18"/>
                <a:gd name="T10" fmla="*/ 0 w 18"/>
                <a:gd name="T11" fmla="*/ 8 h 18"/>
                <a:gd name="T12" fmla="*/ 2 w 18"/>
                <a:gd name="T13" fmla="*/ 12 h 18"/>
                <a:gd name="T14" fmla="*/ 4 w 18"/>
                <a:gd name="T15" fmla="*/ 16 h 18"/>
                <a:gd name="T16" fmla="*/ 10 w 18"/>
                <a:gd name="T17" fmla="*/ 18 h 18"/>
                <a:gd name="T18" fmla="*/ 10 w 18"/>
                <a:gd name="T19" fmla="*/ 18 h 18"/>
                <a:gd name="T20" fmla="*/ 14 w 18"/>
                <a:gd name="T21" fmla="*/ 16 h 18"/>
                <a:gd name="T22" fmla="*/ 14 w 18"/>
                <a:gd name="T23" fmla="*/ 16 h 18"/>
                <a:gd name="T24" fmla="*/ 16 w 18"/>
                <a:gd name="T25" fmla="*/ 14 h 18"/>
                <a:gd name="T26" fmla="*/ 18 w 18"/>
                <a:gd name="T27" fmla="*/ 12 h 18"/>
                <a:gd name="T28" fmla="*/ 16 w 18"/>
                <a:gd name="T29" fmla="*/ 8 h 18"/>
                <a:gd name="T30" fmla="*/ 12 w 18"/>
                <a:gd name="T31" fmla="*/ 2 h 18"/>
                <a:gd name="T32" fmla="*/ 6 w 18"/>
                <a:gd name="T3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8" h="18">
                  <a:moveTo>
                    <a:pt x="6" y="0"/>
                  </a:moveTo>
                  <a:lnTo>
                    <a:pt x="6" y="0"/>
                  </a:lnTo>
                  <a:lnTo>
                    <a:pt x="4" y="2"/>
                  </a:lnTo>
                  <a:lnTo>
                    <a:pt x="2" y="4"/>
                  </a:lnTo>
                  <a:lnTo>
                    <a:pt x="2" y="4"/>
                  </a:lnTo>
                  <a:lnTo>
                    <a:pt x="0" y="8"/>
                  </a:lnTo>
                  <a:lnTo>
                    <a:pt x="2" y="12"/>
                  </a:lnTo>
                  <a:lnTo>
                    <a:pt x="4" y="16"/>
                  </a:lnTo>
                  <a:lnTo>
                    <a:pt x="10" y="18"/>
                  </a:lnTo>
                  <a:lnTo>
                    <a:pt x="10" y="18"/>
                  </a:lnTo>
                  <a:lnTo>
                    <a:pt x="14" y="16"/>
                  </a:lnTo>
                  <a:lnTo>
                    <a:pt x="14" y="16"/>
                  </a:lnTo>
                  <a:lnTo>
                    <a:pt x="16" y="14"/>
                  </a:lnTo>
                  <a:lnTo>
                    <a:pt x="18" y="12"/>
                  </a:lnTo>
                  <a:lnTo>
                    <a:pt x="16" y="8"/>
                  </a:lnTo>
                  <a:lnTo>
                    <a:pt x="12" y="2"/>
                  </a:lnTo>
                  <a:lnTo>
                    <a:pt x="6"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77" name="Freeform 175"/>
            <p:cNvSpPr>
              <a:spLocks/>
            </p:cNvSpPr>
            <p:nvPr/>
          </p:nvSpPr>
          <p:spPr bwMode="auto">
            <a:xfrm>
              <a:off x="4806" y="3252"/>
              <a:ext cx="18" cy="18"/>
            </a:xfrm>
            <a:custGeom>
              <a:avLst/>
              <a:gdLst>
                <a:gd name="T0" fmla="*/ 6 w 18"/>
                <a:gd name="T1" fmla="*/ 0 h 18"/>
                <a:gd name="T2" fmla="*/ 6 w 18"/>
                <a:gd name="T3" fmla="*/ 0 h 18"/>
                <a:gd name="T4" fmla="*/ 4 w 18"/>
                <a:gd name="T5" fmla="*/ 2 h 18"/>
                <a:gd name="T6" fmla="*/ 2 w 18"/>
                <a:gd name="T7" fmla="*/ 4 h 18"/>
                <a:gd name="T8" fmla="*/ 2 w 18"/>
                <a:gd name="T9" fmla="*/ 4 h 18"/>
                <a:gd name="T10" fmla="*/ 0 w 18"/>
                <a:gd name="T11" fmla="*/ 8 h 18"/>
                <a:gd name="T12" fmla="*/ 2 w 18"/>
                <a:gd name="T13" fmla="*/ 12 h 18"/>
                <a:gd name="T14" fmla="*/ 4 w 18"/>
                <a:gd name="T15" fmla="*/ 16 h 18"/>
                <a:gd name="T16" fmla="*/ 10 w 18"/>
                <a:gd name="T17" fmla="*/ 18 h 18"/>
                <a:gd name="T18" fmla="*/ 10 w 18"/>
                <a:gd name="T19" fmla="*/ 18 h 18"/>
                <a:gd name="T20" fmla="*/ 14 w 18"/>
                <a:gd name="T21" fmla="*/ 16 h 18"/>
                <a:gd name="T22" fmla="*/ 14 w 18"/>
                <a:gd name="T23" fmla="*/ 16 h 18"/>
                <a:gd name="T24" fmla="*/ 16 w 18"/>
                <a:gd name="T25" fmla="*/ 14 h 18"/>
                <a:gd name="T26" fmla="*/ 18 w 18"/>
                <a:gd name="T27" fmla="*/ 12 h 18"/>
                <a:gd name="T28" fmla="*/ 16 w 18"/>
                <a:gd name="T29" fmla="*/ 8 h 18"/>
                <a:gd name="T30" fmla="*/ 12 w 18"/>
                <a:gd name="T31" fmla="*/ 2 h 18"/>
                <a:gd name="T32" fmla="*/ 6 w 18"/>
                <a:gd name="T3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8" h="18">
                  <a:moveTo>
                    <a:pt x="6" y="0"/>
                  </a:moveTo>
                  <a:lnTo>
                    <a:pt x="6" y="0"/>
                  </a:lnTo>
                  <a:lnTo>
                    <a:pt x="4" y="2"/>
                  </a:lnTo>
                  <a:lnTo>
                    <a:pt x="2" y="4"/>
                  </a:lnTo>
                  <a:lnTo>
                    <a:pt x="2" y="4"/>
                  </a:lnTo>
                  <a:lnTo>
                    <a:pt x="0" y="8"/>
                  </a:lnTo>
                  <a:lnTo>
                    <a:pt x="2" y="12"/>
                  </a:lnTo>
                  <a:lnTo>
                    <a:pt x="4" y="16"/>
                  </a:lnTo>
                  <a:lnTo>
                    <a:pt x="10" y="18"/>
                  </a:lnTo>
                  <a:lnTo>
                    <a:pt x="10" y="18"/>
                  </a:lnTo>
                  <a:lnTo>
                    <a:pt x="14" y="16"/>
                  </a:lnTo>
                  <a:lnTo>
                    <a:pt x="14" y="16"/>
                  </a:lnTo>
                  <a:lnTo>
                    <a:pt x="16" y="14"/>
                  </a:lnTo>
                  <a:lnTo>
                    <a:pt x="18" y="12"/>
                  </a:lnTo>
                  <a:lnTo>
                    <a:pt x="16" y="8"/>
                  </a:lnTo>
                  <a:lnTo>
                    <a:pt x="12" y="2"/>
                  </a:lnTo>
                  <a:lnTo>
                    <a:pt x="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78" name="Freeform 176"/>
            <p:cNvSpPr>
              <a:spLocks/>
            </p:cNvSpPr>
            <p:nvPr/>
          </p:nvSpPr>
          <p:spPr bwMode="auto">
            <a:xfrm>
              <a:off x="4766" y="3260"/>
              <a:ext cx="36" cy="12"/>
            </a:xfrm>
            <a:custGeom>
              <a:avLst/>
              <a:gdLst>
                <a:gd name="T0" fmla="*/ 18 w 36"/>
                <a:gd name="T1" fmla="*/ 0 h 12"/>
                <a:gd name="T2" fmla="*/ 18 w 36"/>
                <a:gd name="T3" fmla="*/ 0 h 12"/>
                <a:gd name="T4" fmla="*/ 6 w 36"/>
                <a:gd name="T5" fmla="*/ 0 h 12"/>
                <a:gd name="T6" fmla="*/ 0 w 36"/>
                <a:gd name="T7" fmla="*/ 2 h 12"/>
                <a:gd name="T8" fmla="*/ 0 w 36"/>
                <a:gd name="T9" fmla="*/ 2 h 12"/>
                <a:gd name="T10" fmla="*/ 0 w 36"/>
                <a:gd name="T11" fmla="*/ 6 h 12"/>
                <a:gd name="T12" fmla="*/ 2 w 36"/>
                <a:gd name="T13" fmla="*/ 8 h 12"/>
                <a:gd name="T14" fmla="*/ 10 w 36"/>
                <a:gd name="T15" fmla="*/ 10 h 12"/>
                <a:gd name="T16" fmla="*/ 26 w 36"/>
                <a:gd name="T17" fmla="*/ 12 h 12"/>
                <a:gd name="T18" fmla="*/ 26 w 36"/>
                <a:gd name="T19" fmla="*/ 12 h 12"/>
                <a:gd name="T20" fmla="*/ 32 w 36"/>
                <a:gd name="T21" fmla="*/ 12 h 12"/>
                <a:gd name="T22" fmla="*/ 32 w 36"/>
                <a:gd name="T23" fmla="*/ 12 h 12"/>
                <a:gd name="T24" fmla="*/ 34 w 36"/>
                <a:gd name="T25" fmla="*/ 12 h 12"/>
                <a:gd name="T26" fmla="*/ 36 w 36"/>
                <a:gd name="T27" fmla="*/ 10 h 12"/>
                <a:gd name="T28" fmla="*/ 36 w 36"/>
                <a:gd name="T29" fmla="*/ 10 h 12"/>
                <a:gd name="T30" fmla="*/ 36 w 36"/>
                <a:gd name="T31" fmla="*/ 4 h 12"/>
                <a:gd name="T32" fmla="*/ 32 w 36"/>
                <a:gd name="T33" fmla="*/ 2 h 12"/>
                <a:gd name="T34" fmla="*/ 26 w 36"/>
                <a:gd name="T35" fmla="*/ 0 h 12"/>
                <a:gd name="T36" fmla="*/ 18 w 36"/>
                <a:gd name="T3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6" h="12">
                  <a:moveTo>
                    <a:pt x="18" y="0"/>
                  </a:moveTo>
                  <a:lnTo>
                    <a:pt x="18" y="0"/>
                  </a:lnTo>
                  <a:lnTo>
                    <a:pt x="6" y="0"/>
                  </a:lnTo>
                  <a:lnTo>
                    <a:pt x="0" y="2"/>
                  </a:lnTo>
                  <a:lnTo>
                    <a:pt x="0" y="2"/>
                  </a:lnTo>
                  <a:lnTo>
                    <a:pt x="0" y="6"/>
                  </a:lnTo>
                  <a:lnTo>
                    <a:pt x="2" y="8"/>
                  </a:lnTo>
                  <a:lnTo>
                    <a:pt x="10" y="10"/>
                  </a:lnTo>
                  <a:lnTo>
                    <a:pt x="26" y="12"/>
                  </a:lnTo>
                  <a:lnTo>
                    <a:pt x="26" y="12"/>
                  </a:lnTo>
                  <a:lnTo>
                    <a:pt x="32" y="12"/>
                  </a:lnTo>
                  <a:lnTo>
                    <a:pt x="32" y="12"/>
                  </a:lnTo>
                  <a:lnTo>
                    <a:pt x="34" y="12"/>
                  </a:lnTo>
                  <a:lnTo>
                    <a:pt x="36" y="10"/>
                  </a:lnTo>
                  <a:lnTo>
                    <a:pt x="36" y="10"/>
                  </a:lnTo>
                  <a:lnTo>
                    <a:pt x="36" y="4"/>
                  </a:lnTo>
                  <a:lnTo>
                    <a:pt x="32" y="2"/>
                  </a:lnTo>
                  <a:lnTo>
                    <a:pt x="26" y="0"/>
                  </a:lnTo>
                  <a:lnTo>
                    <a:pt x="18"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79" name="Freeform 177"/>
            <p:cNvSpPr>
              <a:spLocks/>
            </p:cNvSpPr>
            <p:nvPr/>
          </p:nvSpPr>
          <p:spPr bwMode="auto">
            <a:xfrm>
              <a:off x="4766" y="3260"/>
              <a:ext cx="36" cy="12"/>
            </a:xfrm>
            <a:custGeom>
              <a:avLst/>
              <a:gdLst>
                <a:gd name="T0" fmla="*/ 18 w 36"/>
                <a:gd name="T1" fmla="*/ 0 h 12"/>
                <a:gd name="T2" fmla="*/ 18 w 36"/>
                <a:gd name="T3" fmla="*/ 0 h 12"/>
                <a:gd name="T4" fmla="*/ 6 w 36"/>
                <a:gd name="T5" fmla="*/ 0 h 12"/>
                <a:gd name="T6" fmla="*/ 0 w 36"/>
                <a:gd name="T7" fmla="*/ 2 h 12"/>
                <a:gd name="T8" fmla="*/ 0 w 36"/>
                <a:gd name="T9" fmla="*/ 2 h 12"/>
                <a:gd name="T10" fmla="*/ 0 w 36"/>
                <a:gd name="T11" fmla="*/ 6 h 12"/>
                <a:gd name="T12" fmla="*/ 2 w 36"/>
                <a:gd name="T13" fmla="*/ 8 h 12"/>
                <a:gd name="T14" fmla="*/ 10 w 36"/>
                <a:gd name="T15" fmla="*/ 10 h 12"/>
                <a:gd name="T16" fmla="*/ 26 w 36"/>
                <a:gd name="T17" fmla="*/ 12 h 12"/>
                <a:gd name="T18" fmla="*/ 26 w 36"/>
                <a:gd name="T19" fmla="*/ 12 h 12"/>
                <a:gd name="T20" fmla="*/ 32 w 36"/>
                <a:gd name="T21" fmla="*/ 12 h 12"/>
                <a:gd name="T22" fmla="*/ 32 w 36"/>
                <a:gd name="T23" fmla="*/ 12 h 12"/>
                <a:gd name="T24" fmla="*/ 34 w 36"/>
                <a:gd name="T25" fmla="*/ 12 h 12"/>
                <a:gd name="T26" fmla="*/ 36 w 36"/>
                <a:gd name="T27" fmla="*/ 10 h 12"/>
                <a:gd name="T28" fmla="*/ 36 w 36"/>
                <a:gd name="T29" fmla="*/ 10 h 12"/>
                <a:gd name="T30" fmla="*/ 36 w 36"/>
                <a:gd name="T31" fmla="*/ 4 h 12"/>
                <a:gd name="T32" fmla="*/ 32 w 36"/>
                <a:gd name="T33" fmla="*/ 2 h 12"/>
                <a:gd name="T34" fmla="*/ 26 w 36"/>
                <a:gd name="T35" fmla="*/ 0 h 12"/>
                <a:gd name="T36" fmla="*/ 18 w 36"/>
                <a:gd name="T3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6" h="12">
                  <a:moveTo>
                    <a:pt x="18" y="0"/>
                  </a:moveTo>
                  <a:lnTo>
                    <a:pt x="18" y="0"/>
                  </a:lnTo>
                  <a:lnTo>
                    <a:pt x="6" y="0"/>
                  </a:lnTo>
                  <a:lnTo>
                    <a:pt x="0" y="2"/>
                  </a:lnTo>
                  <a:lnTo>
                    <a:pt x="0" y="2"/>
                  </a:lnTo>
                  <a:lnTo>
                    <a:pt x="0" y="6"/>
                  </a:lnTo>
                  <a:lnTo>
                    <a:pt x="2" y="8"/>
                  </a:lnTo>
                  <a:lnTo>
                    <a:pt x="10" y="10"/>
                  </a:lnTo>
                  <a:lnTo>
                    <a:pt x="26" y="12"/>
                  </a:lnTo>
                  <a:lnTo>
                    <a:pt x="26" y="12"/>
                  </a:lnTo>
                  <a:lnTo>
                    <a:pt x="32" y="12"/>
                  </a:lnTo>
                  <a:lnTo>
                    <a:pt x="32" y="12"/>
                  </a:lnTo>
                  <a:lnTo>
                    <a:pt x="34" y="12"/>
                  </a:lnTo>
                  <a:lnTo>
                    <a:pt x="36" y="10"/>
                  </a:lnTo>
                  <a:lnTo>
                    <a:pt x="36" y="10"/>
                  </a:lnTo>
                  <a:lnTo>
                    <a:pt x="36" y="4"/>
                  </a:lnTo>
                  <a:lnTo>
                    <a:pt x="32" y="2"/>
                  </a:lnTo>
                  <a:lnTo>
                    <a:pt x="26" y="0"/>
                  </a:lnTo>
                  <a:lnTo>
                    <a:pt x="1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80" name="Freeform 178"/>
            <p:cNvSpPr>
              <a:spLocks/>
            </p:cNvSpPr>
            <p:nvPr/>
          </p:nvSpPr>
          <p:spPr bwMode="auto">
            <a:xfrm>
              <a:off x="4764" y="3228"/>
              <a:ext cx="34" cy="28"/>
            </a:xfrm>
            <a:custGeom>
              <a:avLst/>
              <a:gdLst>
                <a:gd name="T0" fmla="*/ 8 w 34"/>
                <a:gd name="T1" fmla="*/ 0 h 28"/>
                <a:gd name="T2" fmla="*/ 8 w 34"/>
                <a:gd name="T3" fmla="*/ 0 h 28"/>
                <a:gd name="T4" fmla="*/ 2 w 34"/>
                <a:gd name="T5" fmla="*/ 0 h 28"/>
                <a:gd name="T6" fmla="*/ 2 w 34"/>
                <a:gd name="T7" fmla="*/ 2 h 28"/>
                <a:gd name="T8" fmla="*/ 2 w 34"/>
                <a:gd name="T9" fmla="*/ 2 h 28"/>
                <a:gd name="T10" fmla="*/ 0 w 34"/>
                <a:gd name="T11" fmla="*/ 4 h 28"/>
                <a:gd name="T12" fmla="*/ 0 w 34"/>
                <a:gd name="T13" fmla="*/ 8 h 28"/>
                <a:gd name="T14" fmla="*/ 4 w 34"/>
                <a:gd name="T15" fmla="*/ 10 h 28"/>
                <a:gd name="T16" fmla="*/ 14 w 34"/>
                <a:gd name="T17" fmla="*/ 16 h 28"/>
                <a:gd name="T18" fmla="*/ 14 w 34"/>
                <a:gd name="T19" fmla="*/ 16 h 28"/>
                <a:gd name="T20" fmla="*/ 24 w 34"/>
                <a:gd name="T21" fmla="*/ 22 h 28"/>
                <a:gd name="T22" fmla="*/ 30 w 34"/>
                <a:gd name="T23" fmla="*/ 28 h 28"/>
                <a:gd name="T24" fmla="*/ 30 w 34"/>
                <a:gd name="T25" fmla="*/ 28 h 28"/>
                <a:gd name="T26" fmla="*/ 34 w 34"/>
                <a:gd name="T27" fmla="*/ 26 h 28"/>
                <a:gd name="T28" fmla="*/ 34 w 34"/>
                <a:gd name="T29" fmla="*/ 24 h 28"/>
                <a:gd name="T30" fmla="*/ 32 w 34"/>
                <a:gd name="T31" fmla="*/ 18 h 28"/>
                <a:gd name="T32" fmla="*/ 22 w 34"/>
                <a:gd name="T33" fmla="*/ 10 h 28"/>
                <a:gd name="T34" fmla="*/ 22 w 34"/>
                <a:gd name="T35" fmla="*/ 10 h 28"/>
                <a:gd name="T36" fmla="*/ 16 w 34"/>
                <a:gd name="T37" fmla="*/ 2 h 28"/>
                <a:gd name="T38" fmla="*/ 12 w 34"/>
                <a:gd name="T39" fmla="*/ 0 h 28"/>
                <a:gd name="T40" fmla="*/ 8 w 34"/>
                <a:gd name="T41"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4" h="28">
                  <a:moveTo>
                    <a:pt x="8" y="0"/>
                  </a:moveTo>
                  <a:lnTo>
                    <a:pt x="8" y="0"/>
                  </a:lnTo>
                  <a:lnTo>
                    <a:pt x="2" y="0"/>
                  </a:lnTo>
                  <a:lnTo>
                    <a:pt x="2" y="2"/>
                  </a:lnTo>
                  <a:lnTo>
                    <a:pt x="2" y="2"/>
                  </a:lnTo>
                  <a:lnTo>
                    <a:pt x="0" y="4"/>
                  </a:lnTo>
                  <a:lnTo>
                    <a:pt x="0" y="8"/>
                  </a:lnTo>
                  <a:lnTo>
                    <a:pt x="4" y="10"/>
                  </a:lnTo>
                  <a:lnTo>
                    <a:pt x="14" y="16"/>
                  </a:lnTo>
                  <a:lnTo>
                    <a:pt x="14" y="16"/>
                  </a:lnTo>
                  <a:lnTo>
                    <a:pt x="24" y="22"/>
                  </a:lnTo>
                  <a:lnTo>
                    <a:pt x="30" y="28"/>
                  </a:lnTo>
                  <a:lnTo>
                    <a:pt x="30" y="28"/>
                  </a:lnTo>
                  <a:lnTo>
                    <a:pt x="34" y="26"/>
                  </a:lnTo>
                  <a:lnTo>
                    <a:pt x="34" y="24"/>
                  </a:lnTo>
                  <a:lnTo>
                    <a:pt x="32" y="18"/>
                  </a:lnTo>
                  <a:lnTo>
                    <a:pt x="22" y="10"/>
                  </a:lnTo>
                  <a:lnTo>
                    <a:pt x="22" y="10"/>
                  </a:lnTo>
                  <a:lnTo>
                    <a:pt x="16" y="2"/>
                  </a:lnTo>
                  <a:lnTo>
                    <a:pt x="12" y="0"/>
                  </a:lnTo>
                  <a:lnTo>
                    <a:pt x="8"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81" name="Freeform 179"/>
            <p:cNvSpPr>
              <a:spLocks/>
            </p:cNvSpPr>
            <p:nvPr/>
          </p:nvSpPr>
          <p:spPr bwMode="auto">
            <a:xfrm>
              <a:off x="4764" y="3228"/>
              <a:ext cx="34" cy="28"/>
            </a:xfrm>
            <a:custGeom>
              <a:avLst/>
              <a:gdLst>
                <a:gd name="T0" fmla="*/ 8 w 34"/>
                <a:gd name="T1" fmla="*/ 0 h 28"/>
                <a:gd name="T2" fmla="*/ 8 w 34"/>
                <a:gd name="T3" fmla="*/ 0 h 28"/>
                <a:gd name="T4" fmla="*/ 2 w 34"/>
                <a:gd name="T5" fmla="*/ 0 h 28"/>
                <a:gd name="T6" fmla="*/ 2 w 34"/>
                <a:gd name="T7" fmla="*/ 2 h 28"/>
                <a:gd name="T8" fmla="*/ 2 w 34"/>
                <a:gd name="T9" fmla="*/ 2 h 28"/>
                <a:gd name="T10" fmla="*/ 0 w 34"/>
                <a:gd name="T11" fmla="*/ 4 h 28"/>
                <a:gd name="T12" fmla="*/ 0 w 34"/>
                <a:gd name="T13" fmla="*/ 8 h 28"/>
                <a:gd name="T14" fmla="*/ 4 w 34"/>
                <a:gd name="T15" fmla="*/ 10 h 28"/>
                <a:gd name="T16" fmla="*/ 14 w 34"/>
                <a:gd name="T17" fmla="*/ 16 h 28"/>
                <a:gd name="T18" fmla="*/ 14 w 34"/>
                <a:gd name="T19" fmla="*/ 16 h 28"/>
                <a:gd name="T20" fmla="*/ 24 w 34"/>
                <a:gd name="T21" fmla="*/ 22 h 28"/>
                <a:gd name="T22" fmla="*/ 30 w 34"/>
                <a:gd name="T23" fmla="*/ 28 h 28"/>
                <a:gd name="T24" fmla="*/ 30 w 34"/>
                <a:gd name="T25" fmla="*/ 28 h 28"/>
                <a:gd name="T26" fmla="*/ 34 w 34"/>
                <a:gd name="T27" fmla="*/ 26 h 28"/>
                <a:gd name="T28" fmla="*/ 34 w 34"/>
                <a:gd name="T29" fmla="*/ 24 h 28"/>
                <a:gd name="T30" fmla="*/ 32 w 34"/>
                <a:gd name="T31" fmla="*/ 18 h 28"/>
                <a:gd name="T32" fmla="*/ 22 w 34"/>
                <a:gd name="T33" fmla="*/ 10 h 28"/>
                <a:gd name="T34" fmla="*/ 22 w 34"/>
                <a:gd name="T35" fmla="*/ 10 h 28"/>
                <a:gd name="T36" fmla="*/ 16 w 34"/>
                <a:gd name="T37" fmla="*/ 2 h 28"/>
                <a:gd name="T38" fmla="*/ 12 w 34"/>
                <a:gd name="T39" fmla="*/ 0 h 28"/>
                <a:gd name="T40" fmla="*/ 8 w 34"/>
                <a:gd name="T41"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4" h="28">
                  <a:moveTo>
                    <a:pt x="8" y="0"/>
                  </a:moveTo>
                  <a:lnTo>
                    <a:pt x="8" y="0"/>
                  </a:lnTo>
                  <a:lnTo>
                    <a:pt x="2" y="0"/>
                  </a:lnTo>
                  <a:lnTo>
                    <a:pt x="2" y="2"/>
                  </a:lnTo>
                  <a:lnTo>
                    <a:pt x="2" y="2"/>
                  </a:lnTo>
                  <a:lnTo>
                    <a:pt x="0" y="4"/>
                  </a:lnTo>
                  <a:lnTo>
                    <a:pt x="0" y="8"/>
                  </a:lnTo>
                  <a:lnTo>
                    <a:pt x="4" y="10"/>
                  </a:lnTo>
                  <a:lnTo>
                    <a:pt x="14" y="16"/>
                  </a:lnTo>
                  <a:lnTo>
                    <a:pt x="14" y="16"/>
                  </a:lnTo>
                  <a:lnTo>
                    <a:pt x="24" y="22"/>
                  </a:lnTo>
                  <a:lnTo>
                    <a:pt x="30" y="28"/>
                  </a:lnTo>
                  <a:lnTo>
                    <a:pt x="30" y="28"/>
                  </a:lnTo>
                  <a:lnTo>
                    <a:pt x="34" y="26"/>
                  </a:lnTo>
                  <a:lnTo>
                    <a:pt x="34" y="24"/>
                  </a:lnTo>
                  <a:lnTo>
                    <a:pt x="32" y="18"/>
                  </a:lnTo>
                  <a:lnTo>
                    <a:pt x="22" y="10"/>
                  </a:lnTo>
                  <a:lnTo>
                    <a:pt x="22" y="10"/>
                  </a:lnTo>
                  <a:lnTo>
                    <a:pt x="16" y="2"/>
                  </a:lnTo>
                  <a:lnTo>
                    <a:pt x="12" y="0"/>
                  </a:lnTo>
                  <a:lnTo>
                    <a:pt x="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82" name="Freeform 180"/>
            <p:cNvSpPr>
              <a:spLocks/>
            </p:cNvSpPr>
            <p:nvPr/>
          </p:nvSpPr>
          <p:spPr bwMode="auto">
            <a:xfrm>
              <a:off x="4682" y="1752"/>
              <a:ext cx="26" cy="14"/>
            </a:xfrm>
            <a:custGeom>
              <a:avLst/>
              <a:gdLst>
                <a:gd name="T0" fmla="*/ 10 w 26"/>
                <a:gd name="T1" fmla="*/ 0 h 14"/>
                <a:gd name="T2" fmla="*/ 10 w 26"/>
                <a:gd name="T3" fmla="*/ 0 h 14"/>
                <a:gd name="T4" fmla="*/ 0 w 26"/>
                <a:gd name="T5" fmla="*/ 0 h 14"/>
                <a:gd name="T6" fmla="*/ 0 w 26"/>
                <a:gd name="T7" fmla="*/ 0 h 14"/>
                <a:gd name="T8" fmla="*/ 2 w 26"/>
                <a:gd name="T9" fmla="*/ 2 h 14"/>
                <a:gd name="T10" fmla="*/ 4 w 26"/>
                <a:gd name="T11" fmla="*/ 4 h 14"/>
                <a:gd name="T12" fmla="*/ 10 w 26"/>
                <a:gd name="T13" fmla="*/ 4 h 14"/>
                <a:gd name="T14" fmla="*/ 10 w 26"/>
                <a:gd name="T15" fmla="*/ 4 h 14"/>
                <a:gd name="T16" fmla="*/ 12 w 26"/>
                <a:gd name="T17" fmla="*/ 6 h 14"/>
                <a:gd name="T18" fmla="*/ 14 w 26"/>
                <a:gd name="T19" fmla="*/ 8 h 14"/>
                <a:gd name="T20" fmla="*/ 16 w 26"/>
                <a:gd name="T21" fmla="*/ 12 h 14"/>
                <a:gd name="T22" fmla="*/ 16 w 26"/>
                <a:gd name="T23" fmla="*/ 12 h 14"/>
                <a:gd name="T24" fmla="*/ 20 w 26"/>
                <a:gd name="T25" fmla="*/ 14 h 14"/>
                <a:gd name="T26" fmla="*/ 20 w 26"/>
                <a:gd name="T27" fmla="*/ 14 h 14"/>
                <a:gd name="T28" fmla="*/ 24 w 26"/>
                <a:gd name="T29" fmla="*/ 14 h 14"/>
                <a:gd name="T30" fmla="*/ 26 w 26"/>
                <a:gd name="T31" fmla="*/ 12 h 14"/>
                <a:gd name="T32" fmla="*/ 26 w 26"/>
                <a:gd name="T33" fmla="*/ 12 h 14"/>
                <a:gd name="T34" fmla="*/ 26 w 26"/>
                <a:gd name="T35" fmla="*/ 8 h 14"/>
                <a:gd name="T36" fmla="*/ 24 w 26"/>
                <a:gd name="T37" fmla="*/ 6 h 14"/>
                <a:gd name="T38" fmla="*/ 18 w 26"/>
                <a:gd name="T39" fmla="*/ 0 h 14"/>
                <a:gd name="T40" fmla="*/ 18 w 26"/>
                <a:gd name="T41" fmla="*/ 0 h 14"/>
                <a:gd name="T42" fmla="*/ 10 w 26"/>
                <a:gd name="T43"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6" h="14">
                  <a:moveTo>
                    <a:pt x="10" y="0"/>
                  </a:moveTo>
                  <a:lnTo>
                    <a:pt x="10" y="0"/>
                  </a:lnTo>
                  <a:lnTo>
                    <a:pt x="0" y="0"/>
                  </a:lnTo>
                  <a:lnTo>
                    <a:pt x="0" y="0"/>
                  </a:lnTo>
                  <a:lnTo>
                    <a:pt x="2" y="2"/>
                  </a:lnTo>
                  <a:lnTo>
                    <a:pt x="4" y="4"/>
                  </a:lnTo>
                  <a:lnTo>
                    <a:pt x="10" y="4"/>
                  </a:lnTo>
                  <a:lnTo>
                    <a:pt x="10" y="4"/>
                  </a:lnTo>
                  <a:lnTo>
                    <a:pt x="12" y="6"/>
                  </a:lnTo>
                  <a:lnTo>
                    <a:pt x="14" y="8"/>
                  </a:lnTo>
                  <a:lnTo>
                    <a:pt x="16" y="12"/>
                  </a:lnTo>
                  <a:lnTo>
                    <a:pt x="16" y="12"/>
                  </a:lnTo>
                  <a:lnTo>
                    <a:pt x="20" y="14"/>
                  </a:lnTo>
                  <a:lnTo>
                    <a:pt x="20" y="14"/>
                  </a:lnTo>
                  <a:lnTo>
                    <a:pt x="24" y="14"/>
                  </a:lnTo>
                  <a:lnTo>
                    <a:pt x="26" y="12"/>
                  </a:lnTo>
                  <a:lnTo>
                    <a:pt x="26" y="12"/>
                  </a:lnTo>
                  <a:lnTo>
                    <a:pt x="26" y="8"/>
                  </a:lnTo>
                  <a:lnTo>
                    <a:pt x="24" y="6"/>
                  </a:lnTo>
                  <a:lnTo>
                    <a:pt x="18" y="0"/>
                  </a:lnTo>
                  <a:lnTo>
                    <a:pt x="18" y="0"/>
                  </a:lnTo>
                  <a:lnTo>
                    <a:pt x="10"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83" name="Freeform 181"/>
            <p:cNvSpPr>
              <a:spLocks/>
            </p:cNvSpPr>
            <p:nvPr/>
          </p:nvSpPr>
          <p:spPr bwMode="auto">
            <a:xfrm>
              <a:off x="4682" y="1752"/>
              <a:ext cx="26" cy="14"/>
            </a:xfrm>
            <a:custGeom>
              <a:avLst/>
              <a:gdLst>
                <a:gd name="T0" fmla="*/ 10 w 26"/>
                <a:gd name="T1" fmla="*/ 0 h 14"/>
                <a:gd name="T2" fmla="*/ 10 w 26"/>
                <a:gd name="T3" fmla="*/ 0 h 14"/>
                <a:gd name="T4" fmla="*/ 0 w 26"/>
                <a:gd name="T5" fmla="*/ 0 h 14"/>
                <a:gd name="T6" fmla="*/ 0 w 26"/>
                <a:gd name="T7" fmla="*/ 0 h 14"/>
                <a:gd name="T8" fmla="*/ 2 w 26"/>
                <a:gd name="T9" fmla="*/ 2 h 14"/>
                <a:gd name="T10" fmla="*/ 4 w 26"/>
                <a:gd name="T11" fmla="*/ 4 h 14"/>
                <a:gd name="T12" fmla="*/ 10 w 26"/>
                <a:gd name="T13" fmla="*/ 4 h 14"/>
                <a:gd name="T14" fmla="*/ 10 w 26"/>
                <a:gd name="T15" fmla="*/ 4 h 14"/>
                <a:gd name="T16" fmla="*/ 12 w 26"/>
                <a:gd name="T17" fmla="*/ 6 h 14"/>
                <a:gd name="T18" fmla="*/ 14 w 26"/>
                <a:gd name="T19" fmla="*/ 8 h 14"/>
                <a:gd name="T20" fmla="*/ 16 w 26"/>
                <a:gd name="T21" fmla="*/ 12 h 14"/>
                <a:gd name="T22" fmla="*/ 16 w 26"/>
                <a:gd name="T23" fmla="*/ 12 h 14"/>
                <a:gd name="T24" fmla="*/ 20 w 26"/>
                <a:gd name="T25" fmla="*/ 14 h 14"/>
                <a:gd name="T26" fmla="*/ 20 w 26"/>
                <a:gd name="T27" fmla="*/ 14 h 14"/>
                <a:gd name="T28" fmla="*/ 24 w 26"/>
                <a:gd name="T29" fmla="*/ 14 h 14"/>
                <a:gd name="T30" fmla="*/ 26 w 26"/>
                <a:gd name="T31" fmla="*/ 12 h 14"/>
                <a:gd name="T32" fmla="*/ 26 w 26"/>
                <a:gd name="T33" fmla="*/ 12 h 14"/>
                <a:gd name="T34" fmla="*/ 26 w 26"/>
                <a:gd name="T35" fmla="*/ 8 h 14"/>
                <a:gd name="T36" fmla="*/ 24 w 26"/>
                <a:gd name="T37" fmla="*/ 6 h 14"/>
                <a:gd name="T38" fmla="*/ 18 w 26"/>
                <a:gd name="T39" fmla="*/ 0 h 14"/>
                <a:gd name="T40" fmla="*/ 18 w 26"/>
                <a:gd name="T41" fmla="*/ 0 h 14"/>
                <a:gd name="T42" fmla="*/ 10 w 26"/>
                <a:gd name="T43"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6" h="14">
                  <a:moveTo>
                    <a:pt x="10" y="0"/>
                  </a:moveTo>
                  <a:lnTo>
                    <a:pt x="10" y="0"/>
                  </a:lnTo>
                  <a:lnTo>
                    <a:pt x="0" y="0"/>
                  </a:lnTo>
                  <a:lnTo>
                    <a:pt x="0" y="0"/>
                  </a:lnTo>
                  <a:lnTo>
                    <a:pt x="2" y="2"/>
                  </a:lnTo>
                  <a:lnTo>
                    <a:pt x="4" y="4"/>
                  </a:lnTo>
                  <a:lnTo>
                    <a:pt x="10" y="4"/>
                  </a:lnTo>
                  <a:lnTo>
                    <a:pt x="10" y="4"/>
                  </a:lnTo>
                  <a:lnTo>
                    <a:pt x="12" y="6"/>
                  </a:lnTo>
                  <a:lnTo>
                    <a:pt x="14" y="8"/>
                  </a:lnTo>
                  <a:lnTo>
                    <a:pt x="16" y="12"/>
                  </a:lnTo>
                  <a:lnTo>
                    <a:pt x="16" y="12"/>
                  </a:lnTo>
                  <a:lnTo>
                    <a:pt x="20" y="14"/>
                  </a:lnTo>
                  <a:lnTo>
                    <a:pt x="20" y="14"/>
                  </a:lnTo>
                  <a:lnTo>
                    <a:pt x="24" y="14"/>
                  </a:lnTo>
                  <a:lnTo>
                    <a:pt x="26" y="12"/>
                  </a:lnTo>
                  <a:lnTo>
                    <a:pt x="26" y="12"/>
                  </a:lnTo>
                  <a:lnTo>
                    <a:pt x="26" y="8"/>
                  </a:lnTo>
                  <a:lnTo>
                    <a:pt x="24" y="6"/>
                  </a:lnTo>
                  <a:lnTo>
                    <a:pt x="18" y="0"/>
                  </a:lnTo>
                  <a:lnTo>
                    <a:pt x="18" y="0"/>
                  </a:lnTo>
                  <a:lnTo>
                    <a:pt x="1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84" name="Freeform 182"/>
            <p:cNvSpPr>
              <a:spLocks/>
            </p:cNvSpPr>
            <p:nvPr/>
          </p:nvSpPr>
          <p:spPr bwMode="auto">
            <a:xfrm>
              <a:off x="4744" y="1722"/>
              <a:ext cx="72" cy="78"/>
            </a:xfrm>
            <a:custGeom>
              <a:avLst/>
              <a:gdLst>
                <a:gd name="T0" fmla="*/ 40 w 72"/>
                <a:gd name="T1" fmla="*/ 2 h 78"/>
                <a:gd name="T2" fmla="*/ 38 w 72"/>
                <a:gd name="T3" fmla="*/ 0 h 78"/>
                <a:gd name="T4" fmla="*/ 36 w 72"/>
                <a:gd name="T5" fmla="*/ 2 h 78"/>
                <a:gd name="T6" fmla="*/ 32 w 72"/>
                <a:gd name="T7" fmla="*/ 10 h 78"/>
                <a:gd name="T8" fmla="*/ 26 w 72"/>
                <a:gd name="T9" fmla="*/ 12 h 78"/>
                <a:gd name="T10" fmla="*/ 22 w 72"/>
                <a:gd name="T11" fmla="*/ 14 h 78"/>
                <a:gd name="T12" fmla="*/ 18 w 72"/>
                <a:gd name="T13" fmla="*/ 26 h 78"/>
                <a:gd name="T14" fmla="*/ 16 w 72"/>
                <a:gd name="T15" fmla="*/ 36 h 78"/>
                <a:gd name="T16" fmla="*/ 10 w 72"/>
                <a:gd name="T17" fmla="*/ 40 h 78"/>
                <a:gd name="T18" fmla="*/ 8 w 72"/>
                <a:gd name="T19" fmla="*/ 46 h 78"/>
                <a:gd name="T20" fmla="*/ 6 w 72"/>
                <a:gd name="T21" fmla="*/ 58 h 78"/>
                <a:gd name="T22" fmla="*/ 2 w 72"/>
                <a:gd name="T23" fmla="*/ 62 h 78"/>
                <a:gd name="T24" fmla="*/ 0 w 72"/>
                <a:gd name="T25" fmla="*/ 66 h 78"/>
                <a:gd name="T26" fmla="*/ 0 w 72"/>
                <a:gd name="T27" fmla="*/ 70 h 78"/>
                <a:gd name="T28" fmla="*/ 6 w 72"/>
                <a:gd name="T29" fmla="*/ 74 h 78"/>
                <a:gd name="T30" fmla="*/ 8 w 72"/>
                <a:gd name="T31" fmla="*/ 74 h 78"/>
                <a:gd name="T32" fmla="*/ 18 w 72"/>
                <a:gd name="T33" fmla="*/ 72 h 78"/>
                <a:gd name="T34" fmla="*/ 28 w 72"/>
                <a:gd name="T35" fmla="*/ 70 h 78"/>
                <a:gd name="T36" fmla="*/ 36 w 72"/>
                <a:gd name="T37" fmla="*/ 72 h 78"/>
                <a:gd name="T38" fmla="*/ 54 w 72"/>
                <a:gd name="T39" fmla="*/ 78 h 78"/>
                <a:gd name="T40" fmla="*/ 60 w 72"/>
                <a:gd name="T41" fmla="*/ 78 h 78"/>
                <a:gd name="T42" fmla="*/ 64 w 72"/>
                <a:gd name="T43" fmla="*/ 72 h 78"/>
                <a:gd name="T44" fmla="*/ 66 w 72"/>
                <a:gd name="T45" fmla="*/ 68 h 78"/>
                <a:gd name="T46" fmla="*/ 72 w 72"/>
                <a:gd name="T47" fmla="*/ 62 h 78"/>
                <a:gd name="T48" fmla="*/ 72 w 72"/>
                <a:gd name="T49" fmla="*/ 58 h 78"/>
                <a:gd name="T50" fmla="*/ 68 w 72"/>
                <a:gd name="T51" fmla="*/ 40 h 78"/>
                <a:gd name="T52" fmla="*/ 62 w 72"/>
                <a:gd name="T53" fmla="*/ 38 h 78"/>
                <a:gd name="T54" fmla="*/ 58 w 72"/>
                <a:gd name="T55" fmla="*/ 40 h 78"/>
                <a:gd name="T56" fmla="*/ 50 w 72"/>
                <a:gd name="T57" fmla="*/ 42 h 78"/>
                <a:gd name="T58" fmla="*/ 44 w 72"/>
                <a:gd name="T59" fmla="*/ 38 h 78"/>
                <a:gd name="T60" fmla="*/ 44 w 72"/>
                <a:gd name="T61" fmla="*/ 34 h 78"/>
                <a:gd name="T62" fmla="*/ 40 w 72"/>
                <a:gd name="T63" fmla="*/ 32 h 78"/>
                <a:gd name="T64" fmla="*/ 38 w 72"/>
                <a:gd name="T65" fmla="*/ 32 h 78"/>
                <a:gd name="T66" fmla="*/ 30 w 72"/>
                <a:gd name="T67" fmla="*/ 32 h 78"/>
                <a:gd name="T68" fmla="*/ 30 w 72"/>
                <a:gd name="T69" fmla="*/ 24 h 78"/>
                <a:gd name="T70" fmla="*/ 34 w 72"/>
                <a:gd name="T71" fmla="*/ 20 h 78"/>
                <a:gd name="T72" fmla="*/ 36 w 72"/>
                <a:gd name="T73" fmla="*/ 18 h 78"/>
                <a:gd name="T74" fmla="*/ 42 w 72"/>
                <a:gd name="T75" fmla="*/ 4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2" h="78">
                  <a:moveTo>
                    <a:pt x="40" y="0"/>
                  </a:moveTo>
                  <a:lnTo>
                    <a:pt x="40" y="2"/>
                  </a:lnTo>
                  <a:lnTo>
                    <a:pt x="40" y="2"/>
                  </a:lnTo>
                  <a:lnTo>
                    <a:pt x="38" y="0"/>
                  </a:lnTo>
                  <a:lnTo>
                    <a:pt x="38" y="0"/>
                  </a:lnTo>
                  <a:lnTo>
                    <a:pt x="36" y="2"/>
                  </a:lnTo>
                  <a:lnTo>
                    <a:pt x="34" y="4"/>
                  </a:lnTo>
                  <a:lnTo>
                    <a:pt x="32" y="10"/>
                  </a:lnTo>
                  <a:lnTo>
                    <a:pt x="32" y="10"/>
                  </a:lnTo>
                  <a:lnTo>
                    <a:pt x="26" y="12"/>
                  </a:lnTo>
                  <a:lnTo>
                    <a:pt x="22" y="14"/>
                  </a:lnTo>
                  <a:lnTo>
                    <a:pt x="22" y="14"/>
                  </a:lnTo>
                  <a:lnTo>
                    <a:pt x="20" y="20"/>
                  </a:lnTo>
                  <a:lnTo>
                    <a:pt x="18" y="26"/>
                  </a:lnTo>
                  <a:lnTo>
                    <a:pt x="18" y="30"/>
                  </a:lnTo>
                  <a:lnTo>
                    <a:pt x="16" y="36"/>
                  </a:lnTo>
                  <a:lnTo>
                    <a:pt x="16" y="36"/>
                  </a:lnTo>
                  <a:lnTo>
                    <a:pt x="10" y="40"/>
                  </a:lnTo>
                  <a:lnTo>
                    <a:pt x="8" y="46"/>
                  </a:lnTo>
                  <a:lnTo>
                    <a:pt x="8" y="46"/>
                  </a:lnTo>
                  <a:lnTo>
                    <a:pt x="8" y="52"/>
                  </a:lnTo>
                  <a:lnTo>
                    <a:pt x="6" y="58"/>
                  </a:lnTo>
                  <a:lnTo>
                    <a:pt x="6" y="58"/>
                  </a:lnTo>
                  <a:lnTo>
                    <a:pt x="2" y="62"/>
                  </a:lnTo>
                  <a:lnTo>
                    <a:pt x="0" y="64"/>
                  </a:lnTo>
                  <a:lnTo>
                    <a:pt x="0" y="66"/>
                  </a:lnTo>
                  <a:lnTo>
                    <a:pt x="0" y="66"/>
                  </a:lnTo>
                  <a:lnTo>
                    <a:pt x="0" y="70"/>
                  </a:lnTo>
                  <a:lnTo>
                    <a:pt x="0" y="72"/>
                  </a:lnTo>
                  <a:lnTo>
                    <a:pt x="6" y="74"/>
                  </a:lnTo>
                  <a:lnTo>
                    <a:pt x="6" y="74"/>
                  </a:lnTo>
                  <a:lnTo>
                    <a:pt x="8" y="74"/>
                  </a:lnTo>
                  <a:lnTo>
                    <a:pt x="8" y="74"/>
                  </a:lnTo>
                  <a:lnTo>
                    <a:pt x="18" y="72"/>
                  </a:lnTo>
                  <a:lnTo>
                    <a:pt x="28" y="70"/>
                  </a:lnTo>
                  <a:lnTo>
                    <a:pt x="28" y="70"/>
                  </a:lnTo>
                  <a:lnTo>
                    <a:pt x="36" y="72"/>
                  </a:lnTo>
                  <a:lnTo>
                    <a:pt x="36" y="72"/>
                  </a:lnTo>
                  <a:lnTo>
                    <a:pt x="44" y="76"/>
                  </a:lnTo>
                  <a:lnTo>
                    <a:pt x="54" y="78"/>
                  </a:lnTo>
                  <a:lnTo>
                    <a:pt x="54" y="78"/>
                  </a:lnTo>
                  <a:lnTo>
                    <a:pt x="60" y="78"/>
                  </a:lnTo>
                  <a:lnTo>
                    <a:pt x="60" y="78"/>
                  </a:lnTo>
                  <a:lnTo>
                    <a:pt x="64" y="72"/>
                  </a:lnTo>
                  <a:lnTo>
                    <a:pt x="66" y="68"/>
                  </a:lnTo>
                  <a:lnTo>
                    <a:pt x="66" y="68"/>
                  </a:lnTo>
                  <a:lnTo>
                    <a:pt x="72" y="64"/>
                  </a:lnTo>
                  <a:lnTo>
                    <a:pt x="72" y="62"/>
                  </a:lnTo>
                  <a:lnTo>
                    <a:pt x="72" y="58"/>
                  </a:lnTo>
                  <a:lnTo>
                    <a:pt x="72" y="58"/>
                  </a:lnTo>
                  <a:lnTo>
                    <a:pt x="70" y="46"/>
                  </a:lnTo>
                  <a:lnTo>
                    <a:pt x="68" y="40"/>
                  </a:lnTo>
                  <a:lnTo>
                    <a:pt x="62" y="38"/>
                  </a:lnTo>
                  <a:lnTo>
                    <a:pt x="62" y="38"/>
                  </a:lnTo>
                  <a:lnTo>
                    <a:pt x="58" y="40"/>
                  </a:lnTo>
                  <a:lnTo>
                    <a:pt x="58" y="40"/>
                  </a:lnTo>
                  <a:lnTo>
                    <a:pt x="50" y="42"/>
                  </a:lnTo>
                  <a:lnTo>
                    <a:pt x="50" y="42"/>
                  </a:lnTo>
                  <a:lnTo>
                    <a:pt x="46" y="40"/>
                  </a:lnTo>
                  <a:lnTo>
                    <a:pt x="44" y="38"/>
                  </a:lnTo>
                  <a:lnTo>
                    <a:pt x="44" y="38"/>
                  </a:lnTo>
                  <a:lnTo>
                    <a:pt x="44" y="34"/>
                  </a:lnTo>
                  <a:lnTo>
                    <a:pt x="40" y="32"/>
                  </a:lnTo>
                  <a:lnTo>
                    <a:pt x="40" y="32"/>
                  </a:lnTo>
                  <a:lnTo>
                    <a:pt x="38" y="32"/>
                  </a:lnTo>
                  <a:lnTo>
                    <a:pt x="38" y="32"/>
                  </a:lnTo>
                  <a:lnTo>
                    <a:pt x="30" y="32"/>
                  </a:lnTo>
                  <a:lnTo>
                    <a:pt x="30" y="32"/>
                  </a:lnTo>
                  <a:lnTo>
                    <a:pt x="30" y="28"/>
                  </a:lnTo>
                  <a:lnTo>
                    <a:pt x="30" y="24"/>
                  </a:lnTo>
                  <a:lnTo>
                    <a:pt x="30" y="24"/>
                  </a:lnTo>
                  <a:lnTo>
                    <a:pt x="34" y="20"/>
                  </a:lnTo>
                  <a:lnTo>
                    <a:pt x="36" y="18"/>
                  </a:lnTo>
                  <a:lnTo>
                    <a:pt x="36" y="18"/>
                  </a:lnTo>
                  <a:lnTo>
                    <a:pt x="40" y="10"/>
                  </a:lnTo>
                  <a:lnTo>
                    <a:pt x="42" y="4"/>
                  </a:lnTo>
                  <a:lnTo>
                    <a:pt x="40"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85" name="Freeform 183"/>
            <p:cNvSpPr>
              <a:spLocks/>
            </p:cNvSpPr>
            <p:nvPr/>
          </p:nvSpPr>
          <p:spPr bwMode="auto">
            <a:xfrm>
              <a:off x="4744" y="1722"/>
              <a:ext cx="72" cy="78"/>
            </a:xfrm>
            <a:custGeom>
              <a:avLst/>
              <a:gdLst>
                <a:gd name="T0" fmla="*/ 40 w 72"/>
                <a:gd name="T1" fmla="*/ 2 h 78"/>
                <a:gd name="T2" fmla="*/ 38 w 72"/>
                <a:gd name="T3" fmla="*/ 0 h 78"/>
                <a:gd name="T4" fmla="*/ 36 w 72"/>
                <a:gd name="T5" fmla="*/ 2 h 78"/>
                <a:gd name="T6" fmla="*/ 32 w 72"/>
                <a:gd name="T7" fmla="*/ 10 h 78"/>
                <a:gd name="T8" fmla="*/ 26 w 72"/>
                <a:gd name="T9" fmla="*/ 12 h 78"/>
                <a:gd name="T10" fmla="*/ 22 w 72"/>
                <a:gd name="T11" fmla="*/ 14 h 78"/>
                <a:gd name="T12" fmla="*/ 18 w 72"/>
                <a:gd name="T13" fmla="*/ 26 h 78"/>
                <a:gd name="T14" fmla="*/ 16 w 72"/>
                <a:gd name="T15" fmla="*/ 36 h 78"/>
                <a:gd name="T16" fmla="*/ 10 w 72"/>
                <a:gd name="T17" fmla="*/ 40 h 78"/>
                <a:gd name="T18" fmla="*/ 8 w 72"/>
                <a:gd name="T19" fmla="*/ 46 h 78"/>
                <a:gd name="T20" fmla="*/ 6 w 72"/>
                <a:gd name="T21" fmla="*/ 58 h 78"/>
                <a:gd name="T22" fmla="*/ 2 w 72"/>
                <a:gd name="T23" fmla="*/ 62 h 78"/>
                <a:gd name="T24" fmla="*/ 0 w 72"/>
                <a:gd name="T25" fmla="*/ 66 h 78"/>
                <a:gd name="T26" fmla="*/ 0 w 72"/>
                <a:gd name="T27" fmla="*/ 70 h 78"/>
                <a:gd name="T28" fmla="*/ 6 w 72"/>
                <a:gd name="T29" fmla="*/ 74 h 78"/>
                <a:gd name="T30" fmla="*/ 8 w 72"/>
                <a:gd name="T31" fmla="*/ 74 h 78"/>
                <a:gd name="T32" fmla="*/ 18 w 72"/>
                <a:gd name="T33" fmla="*/ 72 h 78"/>
                <a:gd name="T34" fmla="*/ 28 w 72"/>
                <a:gd name="T35" fmla="*/ 70 h 78"/>
                <a:gd name="T36" fmla="*/ 36 w 72"/>
                <a:gd name="T37" fmla="*/ 72 h 78"/>
                <a:gd name="T38" fmla="*/ 54 w 72"/>
                <a:gd name="T39" fmla="*/ 78 h 78"/>
                <a:gd name="T40" fmla="*/ 60 w 72"/>
                <a:gd name="T41" fmla="*/ 78 h 78"/>
                <a:gd name="T42" fmla="*/ 64 w 72"/>
                <a:gd name="T43" fmla="*/ 72 h 78"/>
                <a:gd name="T44" fmla="*/ 66 w 72"/>
                <a:gd name="T45" fmla="*/ 68 h 78"/>
                <a:gd name="T46" fmla="*/ 72 w 72"/>
                <a:gd name="T47" fmla="*/ 62 h 78"/>
                <a:gd name="T48" fmla="*/ 72 w 72"/>
                <a:gd name="T49" fmla="*/ 58 h 78"/>
                <a:gd name="T50" fmla="*/ 68 w 72"/>
                <a:gd name="T51" fmla="*/ 40 h 78"/>
                <a:gd name="T52" fmla="*/ 62 w 72"/>
                <a:gd name="T53" fmla="*/ 38 h 78"/>
                <a:gd name="T54" fmla="*/ 58 w 72"/>
                <a:gd name="T55" fmla="*/ 40 h 78"/>
                <a:gd name="T56" fmla="*/ 50 w 72"/>
                <a:gd name="T57" fmla="*/ 42 h 78"/>
                <a:gd name="T58" fmla="*/ 44 w 72"/>
                <a:gd name="T59" fmla="*/ 38 h 78"/>
                <a:gd name="T60" fmla="*/ 44 w 72"/>
                <a:gd name="T61" fmla="*/ 34 h 78"/>
                <a:gd name="T62" fmla="*/ 40 w 72"/>
                <a:gd name="T63" fmla="*/ 32 h 78"/>
                <a:gd name="T64" fmla="*/ 38 w 72"/>
                <a:gd name="T65" fmla="*/ 32 h 78"/>
                <a:gd name="T66" fmla="*/ 30 w 72"/>
                <a:gd name="T67" fmla="*/ 32 h 78"/>
                <a:gd name="T68" fmla="*/ 30 w 72"/>
                <a:gd name="T69" fmla="*/ 24 h 78"/>
                <a:gd name="T70" fmla="*/ 34 w 72"/>
                <a:gd name="T71" fmla="*/ 20 h 78"/>
                <a:gd name="T72" fmla="*/ 36 w 72"/>
                <a:gd name="T73" fmla="*/ 18 h 78"/>
                <a:gd name="T74" fmla="*/ 42 w 72"/>
                <a:gd name="T75" fmla="*/ 4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2" h="78">
                  <a:moveTo>
                    <a:pt x="40" y="0"/>
                  </a:moveTo>
                  <a:lnTo>
                    <a:pt x="40" y="2"/>
                  </a:lnTo>
                  <a:lnTo>
                    <a:pt x="40" y="2"/>
                  </a:lnTo>
                  <a:lnTo>
                    <a:pt x="38" y="0"/>
                  </a:lnTo>
                  <a:lnTo>
                    <a:pt x="38" y="0"/>
                  </a:lnTo>
                  <a:lnTo>
                    <a:pt x="36" y="2"/>
                  </a:lnTo>
                  <a:lnTo>
                    <a:pt x="34" y="4"/>
                  </a:lnTo>
                  <a:lnTo>
                    <a:pt x="32" y="10"/>
                  </a:lnTo>
                  <a:lnTo>
                    <a:pt x="32" y="10"/>
                  </a:lnTo>
                  <a:lnTo>
                    <a:pt x="26" y="12"/>
                  </a:lnTo>
                  <a:lnTo>
                    <a:pt x="22" y="14"/>
                  </a:lnTo>
                  <a:lnTo>
                    <a:pt x="22" y="14"/>
                  </a:lnTo>
                  <a:lnTo>
                    <a:pt x="20" y="20"/>
                  </a:lnTo>
                  <a:lnTo>
                    <a:pt x="18" y="26"/>
                  </a:lnTo>
                  <a:lnTo>
                    <a:pt x="18" y="30"/>
                  </a:lnTo>
                  <a:lnTo>
                    <a:pt x="16" y="36"/>
                  </a:lnTo>
                  <a:lnTo>
                    <a:pt x="16" y="36"/>
                  </a:lnTo>
                  <a:lnTo>
                    <a:pt x="10" y="40"/>
                  </a:lnTo>
                  <a:lnTo>
                    <a:pt x="8" y="46"/>
                  </a:lnTo>
                  <a:lnTo>
                    <a:pt x="8" y="46"/>
                  </a:lnTo>
                  <a:lnTo>
                    <a:pt x="8" y="52"/>
                  </a:lnTo>
                  <a:lnTo>
                    <a:pt x="6" y="58"/>
                  </a:lnTo>
                  <a:lnTo>
                    <a:pt x="6" y="58"/>
                  </a:lnTo>
                  <a:lnTo>
                    <a:pt x="2" y="62"/>
                  </a:lnTo>
                  <a:lnTo>
                    <a:pt x="0" y="64"/>
                  </a:lnTo>
                  <a:lnTo>
                    <a:pt x="0" y="66"/>
                  </a:lnTo>
                  <a:lnTo>
                    <a:pt x="0" y="66"/>
                  </a:lnTo>
                  <a:lnTo>
                    <a:pt x="0" y="70"/>
                  </a:lnTo>
                  <a:lnTo>
                    <a:pt x="0" y="72"/>
                  </a:lnTo>
                  <a:lnTo>
                    <a:pt x="6" y="74"/>
                  </a:lnTo>
                  <a:lnTo>
                    <a:pt x="6" y="74"/>
                  </a:lnTo>
                  <a:lnTo>
                    <a:pt x="8" y="74"/>
                  </a:lnTo>
                  <a:lnTo>
                    <a:pt x="8" y="74"/>
                  </a:lnTo>
                  <a:lnTo>
                    <a:pt x="18" y="72"/>
                  </a:lnTo>
                  <a:lnTo>
                    <a:pt x="28" y="70"/>
                  </a:lnTo>
                  <a:lnTo>
                    <a:pt x="28" y="70"/>
                  </a:lnTo>
                  <a:lnTo>
                    <a:pt x="36" y="72"/>
                  </a:lnTo>
                  <a:lnTo>
                    <a:pt x="36" y="72"/>
                  </a:lnTo>
                  <a:lnTo>
                    <a:pt x="44" y="76"/>
                  </a:lnTo>
                  <a:lnTo>
                    <a:pt x="54" y="78"/>
                  </a:lnTo>
                  <a:lnTo>
                    <a:pt x="54" y="78"/>
                  </a:lnTo>
                  <a:lnTo>
                    <a:pt x="60" y="78"/>
                  </a:lnTo>
                  <a:lnTo>
                    <a:pt x="60" y="78"/>
                  </a:lnTo>
                  <a:lnTo>
                    <a:pt x="64" y="72"/>
                  </a:lnTo>
                  <a:lnTo>
                    <a:pt x="66" y="68"/>
                  </a:lnTo>
                  <a:lnTo>
                    <a:pt x="66" y="68"/>
                  </a:lnTo>
                  <a:lnTo>
                    <a:pt x="72" y="64"/>
                  </a:lnTo>
                  <a:lnTo>
                    <a:pt x="72" y="62"/>
                  </a:lnTo>
                  <a:lnTo>
                    <a:pt x="72" y="58"/>
                  </a:lnTo>
                  <a:lnTo>
                    <a:pt x="72" y="58"/>
                  </a:lnTo>
                  <a:lnTo>
                    <a:pt x="70" y="46"/>
                  </a:lnTo>
                  <a:lnTo>
                    <a:pt x="68" y="40"/>
                  </a:lnTo>
                  <a:lnTo>
                    <a:pt x="62" y="38"/>
                  </a:lnTo>
                  <a:lnTo>
                    <a:pt x="62" y="38"/>
                  </a:lnTo>
                  <a:lnTo>
                    <a:pt x="58" y="40"/>
                  </a:lnTo>
                  <a:lnTo>
                    <a:pt x="58" y="40"/>
                  </a:lnTo>
                  <a:lnTo>
                    <a:pt x="50" y="42"/>
                  </a:lnTo>
                  <a:lnTo>
                    <a:pt x="50" y="42"/>
                  </a:lnTo>
                  <a:lnTo>
                    <a:pt x="46" y="40"/>
                  </a:lnTo>
                  <a:lnTo>
                    <a:pt x="44" y="38"/>
                  </a:lnTo>
                  <a:lnTo>
                    <a:pt x="44" y="38"/>
                  </a:lnTo>
                  <a:lnTo>
                    <a:pt x="44" y="34"/>
                  </a:lnTo>
                  <a:lnTo>
                    <a:pt x="40" y="32"/>
                  </a:lnTo>
                  <a:lnTo>
                    <a:pt x="40" y="32"/>
                  </a:lnTo>
                  <a:lnTo>
                    <a:pt x="38" y="32"/>
                  </a:lnTo>
                  <a:lnTo>
                    <a:pt x="38" y="32"/>
                  </a:lnTo>
                  <a:lnTo>
                    <a:pt x="30" y="32"/>
                  </a:lnTo>
                  <a:lnTo>
                    <a:pt x="30" y="32"/>
                  </a:lnTo>
                  <a:lnTo>
                    <a:pt x="30" y="28"/>
                  </a:lnTo>
                  <a:lnTo>
                    <a:pt x="30" y="24"/>
                  </a:lnTo>
                  <a:lnTo>
                    <a:pt x="30" y="24"/>
                  </a:lnTo>
                  <a:lnTo>
                    <a:pt x="34" y="20"/>
                  </a:lnTo>
                  <a:lnTo>
                    <a:pt x="36" y="18"/>
                  </a:lnTo>
                  <a:lnTo>
                    <a:pt x="36" y="18"/>
                  </a:lnTo>
                  <a:lnTo>
                    <a:pt x="40" y="10"/>
                  </a:lnTo>
                  <a:lnTo>
                    <a:pt x="42" y="4"/>
                  </a:lnTo>
                  <a:lnTo>
                    <a:pt x="4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86" name="Freeform 184"/>
            <p:cNvSpPr>
              <a:spLocks/>
            </p:cNvSpPr>
            <p:nvPr/>
          </p:nvSpPr>
          <p:spPr bwMode="auto">
            <a:xfrm>
              <a:off x="4810" y="1794"/>
              <a:ext cx="16" cy="18"/>
            </a:xfrm>
            <a:custGeom>
              <a:avLst/>
              <a:gdLst>
                <a:gd name="T0" fmla="*/ 8 w 16"/>
                <a:gd name="T1" fmla="*/ 0 h 18"/>
                <a:gd name="T2" fmla="*/ 8 w 16"/>
                <a:gd name="T3" fmla="*/ 0 h 18"/>
                <a:gd name="T4" fmla="*/ 6 w 16"/>
                <a:gd name="T5" fmla="*/ 2 h 18"/>
                <a:gd name="T6" fmla="*/ 4 w 16"/>
                <a:gd name="T7" fmla="*/ 6 h 18"/>
                <a:gd name="T8" fmla="*/ 4 w 16"/>
                <a:gd name="T9" fmla="*/ 6 h 18"/>
                <a:gd name="T10" fmla="*/ 0 w 16"/>
                <a:gd name="T11" fmla="*/ 10 h 18"/>
                <a:gd name="T12" fmla="*/ 0 w 16"/>
                <a:gd name="T13" fmla="*/ 10 h 18"/>
                <a:gd name="T14" fmla="*/ 2 w 16"/>
                <a:gd name="T15" fmla="*/ 14 h 18"/>
                <a:gd name="T16" fmla="*/ 2 w 16"/>
                <a:gd name="T17" fmla="*/ 16 h 18"/>
                <a:gd name="T18" fmla="*/ 8 w 16"/>
                <a:gd name="T19" fmla="*/ 18 h 18"/>
                <a:gd name="T20" fmla="*/ 8 w 16"/>
                <a:gd name="T21" fmla="*/ 18 h 18"/>
                <a:gd name="T22" fmla="*/ 14 w 16"/>
                <a:gd name="T23" fmla="*/ 16 h 18"/>
                <a:gd name="T24" fmla="*/ 14 w 16"/>
                <a:gd name="T25" fmla="*/ 16 h 18"/>
                <a:gd name="T26" fmla="*/ 16 w 16"/>
                <a:gd name="T27" fmla="*/ 12 h 18"/>
                <a:gd name="T28" fmla="*/ 16 w 16"/>
                <a:gd name="T29" fmla="*/ 8 h 18"/>
                <a:gd name="T30" fmla="*/ 12 w 16"/>
                <a:gd name="T31" fmla="*/ 2 h 18"/>
                <a:gd name="T32" fmla="*/ 8 w 16"/>
                <a:gd name="T3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 h="18">
                  <a:moveTo>
                    <a:pt x="8" y="0"/>
                  </a:moveTo>
                  <a:lnTo>
                    <a:pt x="8" y="0"/>
                  </a:lnTo>
                  <a:lnTo>
                    <a:pt x="6" y="2"/>
                  </a:lnTo>
                  <a:lnTo>
                    <a:pt x="4" y="6"/>
                  </a:lnTo>
                  <a:lnTo>
                    <a:pt x="4" y="6"/>
                  </a:lnTo>
                  <a:lnTo>
                    <a:pt x="0" y="10"/>
                  </a:lnTo>
                  <a:lnTo>
                    <a:pt x="0" y="10"/>
                  </a:lnTo>
                  <a:lnTo>
                    <a:pt x="2" y="14"/>
                  </a:lnTo>
                  <a:lnTo>
                    <a:pt x="2" y="16"/>
                  </a:lnTo>
                  <a:lnTo>
                    <a:pt x="8" y="18"/>
                  </a:lnTo>
                  <a:lnTo>
                    <a:pt x="8" y="18"/>
                  </a:lnTo>
                  <a:lnTo>
                    <a:pt x="14" y="16"/>
                  </a:lnTo>
                  <a:lnTo>
                    <a:pt x="14" y="16"/>
                  </a:lnTo>
                  <a:lnTo>
                    <a:pt x="16" y="12"/>
                  </a:lnTo>
                  <a:lnTo>
                    <a:pt x="16" y="8"/>
                  </a:lnTo>
                  <a:lnTo>
                    <a:pt x="12" y="2"/>
                  </a:lnTo>
                  <a:lnTo>
                    <a:pt x="8"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87" name="Freeform 185"/>
            <p:cNvSpPr>
              <a:spLocks/>
            </p:cNvSpPr>
            <p:nvPr/>
          </p:nvSpPr>
          <p:spPr bwMode="auto">
            <a:xfrm>
              <a:off x="4810" y="1794"/>
              <a:ext cx="16" cy="18"/>
            </a:xfrm>
            <a:custGeom>
              <a:avLst/>
              <a:gdLst>
                <a:gd name="T0" fmla="*/ 8 w 16"/>
                <a:gd name="T1" fmla="*/ 0 h 18"/>
                <a:gd name="T2" fmla="*/ 8 w 16"/>
                <a:gd name="T3" fmla="*/ 0 h 18"/>
                <a:gd name="T4" fmla="*/ 6 w 16"/>
                <a:gd name="T5" fmla="*/ 2 h 18"/>
                <a:gd name="T6" fmla="*/ 4 w 16"/>
                <a:gd name="T7" fmla="*/ 6 h 18"/>
                <a:gd name="T8" fmla="*/ 4 w 16"/>
                <a:gd name="T9" fmla="*/ 6 h 18"/>
                <a:gd name="T10" fmla="*/ 0 w 16"/>
                <a:gd name="T11" fmla="*/ 10 h 18"/>
                <a:gd name="T12" fmla="*/ 0 w 16"/>
                <a:gd name="T13" fmla="*/ 10 h 18"/>
                <a:gd name="T14" fmla="*/ 2 w 16"/>
                <a:gd name="T15" fmla="*/ 14 h 18"/>
                <a:gd name="T16" fmla="*/ 2 w 16"/>
                <a:gd name="T17" fmla="*/ 16 h 18"/>
                <a:gd name="T18" fmla="*/ 8 w 16"/>
                <a:gd name="T19" fmla="*/ 18 h 18"/>
                <a:gd name="T20" fmla="*/ 8 w 16"/>
                <a:gd name="T21" fmla="*/ 18 h 18"/>
                <a:gd name="T22" fmla="*/ 14 w 16"/>
                <a:gd name="T23" fmla="*/ 16 h 18"/>
                <a:gd name="T24" fmla="*/ 14 w 16"/>
                <a:gd name="T25" fmla="*/ 16 h 18"/>
                <a:gd name="T26" fmla="*/ 16 w 16"/>
                <a:gd name="T27" fmla="*/ 12 h 18"/>
                <a:gd name="T28" fmla="*/ 16 w 16"/>
                <a:gd name="T29" fmla="*/ 8 h 18"/>
                <a:gd name="T30" fmla="*/ 12 w 16"/>
                <a:gd name="T31" fmla="*/ 2 h 18"/>
                <a:gd name="T32" fmla="*/ 8 w 16"/>
                <a:gd name="T3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 h="18">
                  <a:moveTo>
                    <a:pt x="8" y="0"/>
                  </a:moveTo>
                  <a:lnTo>
                    <a:pt x="8" y="0"/>
                  </a:lnTo>
                  <a:lnTo>
                    <a:pt x="6" y="2"/>
                  </a:lnTo>
                  <a:lnTo>
                    <a:pt x="4" y="6"/>
                  </a:lnTo>
                  <a:lnTo>
                    <a:pt x="4" y="6"/>
                  </a:lnTo>
                  <a:lnTo>
                    <a:pt x="0" y="10"/>
                  </a:lnTo>
                  <a:lnTo>
                    <a:pt x="0" y="10"/>
                  </a:lnTo>
                  <a:lnTo>
                    <a:pt x="2" y="14"/>
                  </a:lnTo>
                  <a:lnTo>
                    <a:pt x="2" y="16"/>
                  </a:lnTo>
                  <a:lnTo>
                    <a:pt x="8" y="18"/>
                  </a:lnTo>
                  <a:lnTo>
                    <a:pt x="8" y="18"/>
                  </a:lnTo>
                  <a:lnTo>
                    <a:pt x="14" y="16"/>
                  </a:lnTo>
                  <a:lnTo>
                    <a:pt x="14" y="16"/>
                  </a:lnTo>
                  <a:lnTo>
                    <a:pt x="16" y="12"/>
                  </a:lnTo>
                  <a:lnTo>
                    <a:pt x="16" y="8"/>
                  </a:lnTo>
                  <a:lnTo>
                    <a:pt x="12" y="2"/>
                  </a:lnTo>
                  <a:lnTo>
                    <a:pt x="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88" name="Freeform 186"/>
            <p:cNvSpPr>
              <a:spLocks/>
            </p:cNvSpPr>
            <p:nvPr/>
          </p:nvSpPr>
          <p:spPr bwMode="auto">
            <a:xfrm>
              <a:off x="4666" y="1826"/>
              <a:ext cx="56" cy="28"/>
            </a:xfrm>
            <a:custGeom>
              <a:avLst/>
              <a:gdLst>
                <a:gd name="T0" fmla="*/ 46 w 56"/>
                <a:gd name="T1" fmla="*/ 0 h 28"/>
                <a:gd name="T2" fmla="*/ 46 w 56"/>
                <a:gd name="T3" fmla="*/ 0 h 28"/>
                <a:gd name="T4" fmla="*/ 36 w 56"/>
                <a:gd name="T5" fmla="*/ 0 h 28"/>
                <a:gd name="T6" fmla="*/ 36 w 56"/>
                <a:gd name="T7" fmla="*/ 0 h 28"/>
                <a:gd name="T8" fmla="*/ 30 w 56"/>
                <a:gd name="T9" fmla="*/ 2 h 28"/>
                <a:gd name="T10" fmla="*/ 24 w 56"/>
                <a:gd name="T11" fmla="*/ 4 h 28"/>
                <a:gd name="T12" fmla="*/ 20 w 56"/>
                <a:gd name="T13" fmla="*/ 6 h 28"/>
                <a:gd name="T14" fmla="*/ 12 w 56"/>
                <a:gd name="T15" fmla="*/ 8 h 28"/>
                <a:gd name="T16" fmla="*/ 12 w 56"/>
                <a:gd name="T17" fmla="*/ 8 h 28"/>
                <a:gd name="T18" fmla="*/ 8 w 56"/>
                <a:gd name="T19" fmla="*/ 8 h 28"/>
                <a:gd name="T20" fmla="*/ 2 w 56"/>
                <a:gd name="T21" fmla="*/ 12 h 28"/>
                <a:gd name="T22" fmla="*/ 2 w 56"/>
                <a:gd name="T23" fmla="*/ 12 h 28"/>
                <a:gd name="T24" fmla="*/ 0 w 56"/>
                <a:gd name="T25" fmla="*/ 18 h 28"/>
                <a:gd name="T26" fmla="*/ 0 w 56"/>
                <a:gd name="T27" fmla="*/ 22 h 28"/>
                <a:gd name="T28" fmla="*/ 2 w 56"/>
                <a:gd name="T29" fmla="*/ 26 h 28"/>
                <a:gd name="T30" fmla="*/ 6 w 56"/>
                <a:gd name="T31" fmla="*/ 28 h 28"/>
                <a:gd name="T32" fmla="*/ 6 w 56"/>
                <a:gd name="T33" fmla="*/ 28 h 28"/>
                <a:gd name="T34" fmla="*/ 10 w 56"/>
                <a:gd name="T35" fmla="*/ 28 h 28"/>
                <a:gd name="T36" fmla="*/ 10 w 56"/>
                <a:gd name="T37" fmla="*/ 28 h 28"/>
                <a:gd name="T38" fmla="*/ 22 w 56"/>
                <a:gd name="T39" fmla="*/ 22 h 28"/>
                <a:gd name="T40" fmla="*/ 32 w 56"/>
                <a:gd name="T41" fmla="*/ 16 h 28"/>
                <a:gd name="T42" fmla="*/ 32 w 56"/>
                <a:gd name="T43" fmla="*/ 16 h 28"/>
                <a:gd name="T44" fmla="*/ 44 w 56"/>
                <a:gd name="T45" fmla="*/ 12 h 28"/>
                <a:gd name="T46" fmla="*/ 54 w 56"/>
                <a:gd name="T47" fmla="*/ 6 h 28"/>
                <a:gd name="T48" fmla="*/ 54 w 56"/>
                <a:gd name="T49" fmla="*/ 6 h 28"/>
                <a:gd name="T50" fmla="*/ 56 w 56"/>
                <a:gd name="T51" fmla="*/ 4 h 28"/>
                <a:gd name="T52" fmla="*/ 56 w 56"/>
                <a:gd name="T53" fmla="*/ 0 h 28"/>
                <a:gd name="T54" fmla="*/ 52 w 56"/>
                <a:gd name="T55" fmla="*/ 0 h 28"/>
                <a:gd name="T56" fmla="*/ 46 w 56"/>
                <a:gd name="T5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28">
                  <a:moveTo>
                    <a:pt x="46" y="0"/>
                  </a:moveTo>
                  <a:lnTo>
                    <a:pt x="46" y="0"/>
                  </a:lnTo>
                  <a:lnTo>
                    <a:pt x="36" y="0"/>
                  </a:lnTo>
                  <a:lnTo>
                    <a:pt x="36" y="0"/>
                  </a:lnTo>
                  <a:lnTo>
                    <a:pt x="30" y="2"/>
                  </a:lnTo>
                  <a:lnTo>
                    <a:pt x="24" y="4"/>
                  </a:lnTo>
                  <a:lnTo>
                    <a:pt x="20" y="6"/>
                  </a:lnTo>
                  <a:lnTo>
                    <a:pt x="12" y="8"/>
                  </a:lnTo>
                  <a:lnTo>
                    <a:pt x="12" y="8"/>
                  </a:lnTo>
                  <a:lnTo>
                    <a:pt x="8" y="8"/>
                  </a:lnTo>
                  <a:lnTo>
                    <a:pt x="2" y="12"/>
                  </a:lnTo>
                  <a:lnTo>
                    <a:pt x="2" y="12"/>
                  </a:lnTo>
                  <a:lnTo>
                    <a:pt x="0" y="18"/>
                  </a:lnTo>
                  <a:lnTo>
                    <a:pt x="0" y="22"/>
                  </a:lnTo>
                  <a:lnTo>
                    <a:pt x="2" y="26"/>
                  </a:lnTo>
                  <a:lnTo>
                    <a:pt x="6" y="28"/>
                  </a:lnTo>
                  <a:lnTo>
                    <a:pt x="6" y="28"/>
                  </a:lnTo>
                  <a:lnTo>
                    <a:pt x="10" y="28"/>
                  </a:lnTo>
                  <a:lnTo>
                    <a:pt x="10" y="28"/>
                  </a:lnTo>
                  <a:lnTo>
                    <a:pt x="22" y="22"/>
                  </a:lnTo>
                  <a:lnTo>
                    <a:pt x="32" y="16"/>
                  </a:lnTo>
                  <a:lnTo>
                    <a:pt x="32" y="16"/>
                  </a:lnTo>
                  <a:lnTo>
                    <a:pt x="44" y="12"/>
                  </a:lnTo>
                  <a:lnTo>
                    <a:pt x="54" y="6"/>
                  </a:lnTo>
                  <a:lnTo>
                    <a:pt x="54" y="6"/>
                  </a:lnTo>
                  <a:lnTo>
                    <a:pt x="56" y="4"/>
                  </a:lnTo>
                  <a:lnTo>
                    <a:pt x="56" y="0"/>
                  </a:lnTo>
                  <a:lnTo>
                    <a:pt x="52" y="0"/>
                  </a:lnTo>
                  <a:lnTo>
                    <a:pt x="46"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89" name="Freeform 187"/>
            <p:cNvSpPr>
              <a:spLocks/>
            </p:cNvSpPr>
            <p:nvPr/>
          </p:nvSpPr>
          <p:spPr bwMode="auto">
            <a:xfrm>
              <a:off x="4666" y="1826"/>
              <a:ext cx="56" cy="28"/>
            </a:xfrm>
            <a:custGeom>
              <a:avLst/>
              <a:gdLst>
                <a:gd name="T0" fmla="*/ 46 w 56"/>
                <a:gd name="T1" fmla="*/ 0 h 28"/>
                <a:gd name="T2" fmla="*/ 46 w 56"/>
                <a:gd name="T3" fmla="*/ 0 h 28"/>
                <a:gd name="T4" fmla="*/ 36 w 56"/>
                <a:gd name="T5" fmla="*/ 0 h 28"/>
                <a:gd name="T6" fmla="*/ 36 w 56"/>
                <a:gd name="T7" fmla="*/ 0 h 28"/>
                <a:gd name="T8" fmla="*/ 30 w 56"/>
                <a:gd name="T9" fmla="*/ 2 h 28"/>
                <a:gd name="T10" fmla="*/ 24 w 56"/>
                <a:gd name="T11" fmla="*/ 4 h 28"/>
                <a:gd name="T12" fmla="*/ 20 w 56"/>
                <a:gd name="T13" fmla="*/ 6 h 28"/>
                <a:gd name="T14" fmla="*/ 12 w 56"/>
                <a:gd name="T15" fmla="*/ 8 h 28"/>
                <a:gd name="T16" fmla="*/ 12 w 56"/>
                <a:gd name="T17" fmla="*/ 8 h 28"/>
                <a:gd name="T18" fmla="*/ 8 w 56"/>
                <a:gd name="T19" fmla="*/ 8 h 28"/>
                <a:gd name="T20" fmla="*/ 2 w 56"/>
                <a:gd name="T21" fmla="*/ 12 h 28"/>
                <a:gd name="T22" fmla="*/ 2 w 56"/>
                <a:gd name="T23" fmla="*/ 12 h 28"/>
                <a:gd name="T24" fmla="*/ 0 w 56"/>
                <a:gd name="T25" fmla="*/ 18 h 28"/>
                <a:gd name="T26" fmla="*/ 0 w 56"/>
                <a:gd name="T27" fmla="*/ 22 h 28"/>
                <a:gd name="T28" fmla="*/ 2 w 56"/>
                <a:gd name="T29" fmla="*/ 26 h 28"/>
                <a:gd name="T30" fmla="*/ 6 w 56"/>
                <a:gd name="T31" fmla="*/ 28 h 28"/>
                <a:gd name="T32" fmla="*/ 6 w 56"/>
                <a:gd name="T33" fmla="*/ 28 h 28"/>
                <a:gd name="T34" fmla="*/ 10 w 56"/>
                <a:gd name="T35" fmla="*/ 28 h 28"/>
                <a:gd name="T36" fmla="*/ 10 w 56"/>
                <a:gd name="T37" fmla="*/ 28 h 28"/>
                <a:gd name="T38" fmla="*/ 22 w 56"/>
                <a:gd name="T39" fmla="*/ 22 h 28"/>
                <a:gd name="T40" fmla="*/ 32 w 56"/>
                <a:gd name="T41" fmla="*/ 16 h 28"/>
                <a:gd name="T42" fmla="*/ 32 w 56"/>
                <a:gd name="T43" fmla="*/ 16 h 28"/>
                <a:gd name="T44" fmla="*/ 44 w 56"/>
                <a:gd name="T45" fmla="*/ 12 h 28"/>
                <a:gd name="T46" fmla="*/ 54 w 56"/>
                <a:gd name="T47" fmla="*/ 6 h 28"/>
                <a:gd name="T48" fmla="*/ 54 w 56"/>
                <a:gd name="T49" fmla="*/ 6 h 28"/>
                <a:gd name="T50" fmla="*/ 56 w 56"/>
                <a:gd name="T51" fmla="*/ 4 h 28"/>
                <a:gd name="T52" fmla="*/ 56 w 56"/>
                <a:gd name="T53" fmla="*/ 0 h 28"/>
                <a:gd name="T54" fmla="*/ 52 w 56"/>
                <a:gd name="T55" fmla="*/ 0 h 28"/>
                <a:gd name="T56" fmla="*/ 46 w 56"/>
                <a:gd name="T5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28">
                  <a:moveTo>
                    <a:pt x="46" y="0"/>
                  </a:moveTo>
                  <a:lnTo>
                    <a:pt x="46" y="0"/>
                  </a:lnTo>
                  <a:lnTo>
                    <a:pt x="36" y="0"/>
                  </a:lnTo>
                  <a:lnTo>
                    <a:pt x="36" y="0"/>
                  </a:lnTo>
                  <a:lnTo>
                    <a:pt x="30" y="2"/>
                  </a:lnTo>
                  <a:lnTo>
                    <a:pt x="24" y="4"/>
                  </a:lnTo>
                  <a:lnTo>
                    <a:pt x="20" y="6"/>
                  </a:lnTo>
                  <a:lnTo>
                    <a:pt x="12" y="8"/>
                  </a:lnTo>
                  <a:lnTo>
                    <a:pt x="12" y="8"/>
                  </a:lnTo>
                  <a:lnTo>
                    <a:pt x="8" y="8"/>
                  </a:lnTo>
                  <a:lnTo>
                    <a:pt x="2" y="12"/>
                  </a:lnTo>
                  <a:lnTo>
                    <a:pt x="2" y="12"/>
                  </a:lnTo>
                  <a:lnTo>
                    <a:pt x="0" y="18"/>
                  </a:lnTo>
                  <a:lnTo>
                    <a:pt x="0" y="22"/>
                  </a:lnTo>
                  <a:lnTo>
                    <a:pt x="2" y="26"/>
                  </a:lnTo>
                  <a:lnTo>
                    <a:pt x="6" y="28"/>
                  </a:lnTo>
                  <a:lnTo>
                    <a:pt x="6" y="28"/>
                  </a:lnTo>
                  <a:lnTo>
                    <a:pt x="10" y="28"/>
                  </a:lnTo>
                  <a:lnTo>
                    <a:pt x="10" y="28"/>
                  </a:lnTo>
                  <a:lnTo>
                    <a:pt x="22" y="22"/>
                  </a:lnTo>
                  <a:lnTo>
                    <a:pt x="32" y="16"/>
                  </a:lnTo>
                  <a:lnTo>
                    <a:pt x="32" y="16"/>
                  </a:lnTo>
                  <a:lnTo>
                    <a:pt x="44" y="12"/>
                  </a:lnTo>
                  <a:lnTo>
                    <a:pt x="54" y="6"/>
                  </a:lnTo>
                  <a:lnTo>
                    <a:pt x="54" y="6"/>
                  </a:lnTo>
                  <a:lnTo>
                    <a:pt x="56" y="4"/>
                  </a:lnTo>
                  <a:lnTo>
                    <a:pt x="56" y="0"/>
                  </a:lnTo>
                  <a:lnTo>
                    <a:pt x="52" y="0"/>
                  </a:lnTo>
                  <a:lnTo>
                    <a:pt x="4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90" name="Freeform 188"/>
            <p:cNvSpPr>
              <a:spLocks/>
            </p:cNvSpPr>
            <p:nvPr/>
          </p:nvSpPr>
          <p:spPr bwMode="auto">
            <a:xfrm>
              <a:off x="4722" y="1808"/>
              <a:ext cx="16" cy="18"/>
            </a:xfrm>
            <a:custGeom>
              <a:avLst/>
              <a:gdLst>
                <a:gd name="T0" fmla="*/ 10 w 16"/>
                <a:gd name="T1" fmla="*/ 0 h 18"/>
                <a:gd name="T2" fmla="*/ 10 w 16"/>
                <a:gd name="T3" fmla="*/ 0 h 18"/>
                <a:gd name="T4" fmla="*/ 4 w 16"/>
                <a:gd name="T5" fmla="*/ 2 h 18"/>
                <a:gd name="T6" fmla="*/ 4 w 16"/>
                <a:gd name="T7" fmla="*/ 2 h 18"/>
                <a:gd name="T8" fmla="*/ 0 w 16"/>
                <a:gd name="T9" fmla="*/ 8 h 18"/>
                <a:gd name="T10" fmla="*/ 0 w 16"/>
                <a:gd name="T11" fmla="*/ 12 h 18"/>
                <a:gd name="T12" fmla="*/ 0 w 16"/>
                <a:gd name="T13" fmla="*/ 14 h 18"/>
                <a:gd name="T14" fmla="*/ 0 w 16"/>
                <a:gd name="T15" fmla="*/ 14 h 18"/>
                <a:gd name="T16" fmla="*/ 4 w 16"/>
                <a:gd name="T17" fmla="*/ 16 h 18"/>
                <a:gd name="T18" fmla="*/ 6 w 16"/>
                <a:gd name="T19" fmla="*/ 18 h 18"/>
                <a:gd name="T20" fmla="*/ 6 w 16"/>
                <a:gd name="T21" fmla="*/ 18 h 18"/>
                <a:gd name="T22" fmla="*/ 10 w 16"/>
                <a:gd name="T23" fmla="*/ 16 h 18"/>
                <a:gd name="T24" fmla="*/ 12 w 16"/>
                <a:gd name="T25" fmla="*/ 14 h 18"/>
                <a:gd name="T26" fmla="*/ 16 w 16"/>
                <a:gd name="T27" fmla="*/ 8 h 18"/>
                <a:gd name="T28" fmla="*/ 16 w 16"/>
                <a:gd name="T29" fmla="*/ 8 h 18"/>
                <a:gd name="T30" fmla="*/ 14 w 16"/>
                <a:gd name="T31" fmla="*/ 2 h 18"/>
                <a:gd name="T32" fmla="*/ 10 w 16"/>
                <a:gd name="T3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 h="18">
                  <a:moveTo>
                    <a:pt x="10" y="0"/>
                  </a:moveTo>
                  <a:lnTo>
                    <a:pt x="10" y="0"/>
                  </a:lnTo>
                  <a:lnTo>
                    <a:pt x="4" y="2"/>
                  </a:lnTo>
                  <a:lnTo>
                    <a:pt x="4" y="2"/>
                  </a:lnTo>
                  <a:lnTo>
                    <a:pt x="0" y="8"/>
                  </a:lnTo>
                  <a:lnTo>
                    <a:pt x="0" y="12"/>
                  </a:lnTo>
                  <a:lnTo>
                    <a:pt x="0" y="14"/>
                  </a:lnTo>
                  <a:lnTo>
                    <a:pt x="0" y="14"/>
                  </a:lnTo>
                  <a:lnTo>
                    <a:pt x="4" y="16"/>
                  </a:lnTo>
                  <a:lnTo>
                    <a:pt x="6" y="18"/>
                  </a:lnTo>
                  <a:lnTo>
                    <a:pt x="6" y="18"/>
                  </a:lnTo>
                  <a:lnTo>
                    <a:pt x="10" y="16"/>
                  </a:lnTo>
                  <a:lnTo>
                    <a:pt x="12" y="14"/>
                  </a:lnTo>
                  <a:lnTo>
                    <a:pt x="16" y="8"/>
                  </a:lnTo>
                  <a:lnTo>
                    <a:pt x="16" y="8"/>
                  </a:lnTo>
                  <a:lnTo>
                    <a:pt x="14" y="2"/>
                  </a:lnTo>
                  <a:lnTo>
                    <a:pt x="10"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91" name="Freeform 189"/>
            <p:cNvSpPr>
              <a:spLocks/>
            </p:cNvSpPr>
            <p:nvPr/>
          </p:nvSpPr>
          <p:spPr bwMode="auto">
            <a:xfrm>
              <a:off x="4722" y="1808"/>
              <a:ext cx="16" cy="18"/>
            </a:xfrm>
            <a:custGeom>
              <a:avLst/>
              <a:gdLst>
                <a:gd name="T0" fmla="*/ 10 w 16"/>
                <a:gd name="T1" fmla="*/ 0 h 18"/>
                <a:gd name="T2" fmla="*/ 10 w 16"/>
                <a:gd name="T3" fmla="*/ 0 h 18"/>
                <a:gd name="T4" fmla="*/ 4 w 16"/>
                <a:gd name="T5" fmla="*/ 2 h 18"/>
                <a:gd name="T6" fmla="*/ 4 w 16"/>
                <a:gd name="T7" fmla="*/ 2 h 18"/>
                <a:gd name="T8" fmla="*/ 0 w 16"/>
                <a:gd name="T9" fmla="*/ 8 h 18"/>
                <a:gd name="T10" fmla="*/ 0 w 16"/>
                <a:gd name="T11" fmla="*/ 12 h 18"/>
                <a:gd name="T12" fmla="*/ 0 w 16"/>
                <a:gd name="T13" fmla="*/ 14 h 18"/>
                <a:gd name="T14" fmla="*/ 0 w 16"/>
                <a:gd name="T15" fmla="*/ 14 h 18"/>
                <a:gd name="T16" fmla="*/ 4 w 16"/>
                <a:gd name="T17" fmla="*/ 16 h 18"/>
                <a:gd name="T18" fmla="*/ 6 w 16"/>
                <a:gd name="T19" fmla="*/ 18 h 18"/>
                <a:gd name="T20" fmla="*/ 6 w 16"/>
                <a:gd name="T21" fmla="*/ 18 h 18"/>
                <a:gd name="T22" fmla="*/ 10 w 16"/>
                <a:gd name="T23" fmla="*/ 16 h 18"/>
                <a:gd name="T24" fmla="*/ 12 w 16"/>
                <a:gd name="T25" fmla="*/ 14 h 18"/>
                <a:gd name="T26" fmla="*/ 16 w 16"/>
                <a:gd name="T27" fmla="*/ 8 h 18"/>
                <a:gd name="T28" fmla="*/ 16 w 16"/>
                <a:gd name="T29" fmla="*/ 8 h 18"/>
                <a:gd name="T30" fmla="*/ 14 w 16"/>
                <a:gd name="T31" fmla="*/ 2 h 18"/>
                <a:gd name="T32" fmla="*/ 10 w 16"/>
                <a:gd name="T3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 h="18">
                  <a:moveTo>
                    <a:pt x="10" y="0"/>
                  </a:moveTo>
                  <a:lnTo>
                    <a:pt x="10" y="0"/>
                  </a:lnTo>
                  <a:lnTo>
                    <a:pt x="4" y="2"/>
                  </a:lnTo>
                  <a:lnTo>
                    <a:pt x="4" y="2"/>
                  </a:lnTo>
                  <a:lnTo>
                    <a:pt x="0" y="8"/>
                  </a:lnTo>
                  <a:lnTo>
                    <a:pt x="0" y="12"/>
                  </a:lnTo>
                  <a:lnTo>
                    <a:pt x="0" y="14"/>
                  </a:lnTo>
                  <a:lnTo>
                    <a:pt x="0" y="14"/>
                  </a:lnTo>
                  <a:lnTo>
                    <a:pt x="4" y="16"/>
                  </a:lnTo>
                  <a:lnTo>
                    <a:pt x="6" y="18"/>
                  </a:lnTo>
                  <a:lnTo>
                    <a:pt x="6" y="18"/>
                  </a:lnTo>
                  <a:lnTo>
                    <a:pt x="10" y="16"/>
                  </a:lnTo>
                  <a:lnTo>
                    <a:pt x="12" y="14"/>
                  </a:lnTo>
                  <a:lnTo>
                    <a:pt x="16" y="8"/>
                  </a:lnTo>
                  <a:lnTo>
                    <a:pt x="16" y="8"/>
                  </a:lnTo>
                  <a:lnTo>
                    <a:pt x="14" y="2"/>
                  </a:lnTo>
                  <a:lnTo>
                    <a:pt x="1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92" name="Freeform 190"/>
            <p:cNvSpPr>
              <a:spLocks/>
            </p:cNvSpPr>
            <p:nvPr/>
          </p:nvSpPr>
          <p:spPr bwMode="auto">
            <a:xfrm>
              <a:off x="4472" y="1510"/>
              <a:ext cx="16" cy="16"/>
            </a:xfrm>
            <a:custGeom>
              <a:avLst/>
              <a:gdLst>
                <a:gd name="T0" fmla="*/ 10 w 16"/>
                <a:gd name="T1" fmla="*/ 0 h 16"/>
                <a:gd name="T2" fmla="*/ 10 w 16"/>
                <a:gd name="T3" fmla="*/ 0 h 16"/>
                <a:gd name="T4" fmla="*/ 6 w 16"/>
                <a:gd name="T5" fmla="*/ 0 h 16"/>
                <a:gd name="T6" fmla="*/ 6 w 16"/>
                <a:gd name="T7" fmla="*/ 0 h 16"/>
                <a:gd name="T8" fmla="*/ 4 w 16"/>
                <a:gd name="T9" fmla="*/ 4 h 16"/>
                <a:gd name="T10" fmla="*/ 4 w 16"/>
                <a:gd name="T11" fmla="*/ 8 h 16"/>
                <a:gd name="T12" fmla="*/ 4 w 16"/>
                <a:gd name="T13" fmla="*/ 8 h 16"/>
                <a:gd name="T14" fmla="*/ 2 w 16"/>
                <a:gd name="T15" fmla="*/ 12 h 16"/>
                <a:gd name="T16" fmla="*/ 0 w 16"/>
                <a:gd name="T17" fmla="*/ 12 h 16"/>
                <a:gd name="T18" fmla="*/ 2 w 16"/>
                <a:gd name="T19" fmla="*/ 14 h 16"/>
                <a:gd name="T20" fmla="*/ 2 w 16"/>
                <a:gd name="T21" fmla="*/ 14 h 16"/>
                <a:gd name="T22" fmla="*/ 6 w 16"/>
                <a:gd name="T23" fmla="*/ 16 h 16"/>
                <a:gd name="T24" fmla="*/ 6 w 16"/>
                <a:gd name="T25" fmla="*/ 16 h 16"/>
                <a:gd name="T26" fmla="*/ 10 w 16"/>
                <a:gd name="T27" fmla="*/ 16 h 16"/>
                <a:gd name="T28" fmla="*/ 14 w 16"/>
                <a:gd name="T29" fmla="*/ 14 h 16"/>
                <a:gd name="T30" fmla="*/ 14 w 16"/>
                <a:gd name="T31" fmla="*/ 14 h 16"/>
                <a:gd name="T32" fmla="*/ 16 w 16"/>
                <a:gd name="T33" fmla="*/ 10 h 16"/>
                <a:gd name="T34" fmla="*/ 16 w 16"/>
                <a:gd name="T35" fmla="*/ 6 h 16"/>
                <a:gd name="T36" fmla="*/ 14 w 16"/>
                <a:gd name="T37" fmla="*/ 2 h 16"/>
                <a:gd name="T38" fmla="*/ 10 w 16"/>
                <a:gd name="T39"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6" h="16">
                  <a:moveTo>
                    <a:pt x="10" y="0"/>
                  </a:moveTo>
                  <a:lnTo>
                    <a:pt x="10" y="0"/>
                  </a:lnTo>
                  <a:lnTo>
                    <a:pt x="6" y="0"/>
                  </a:lnTo>
                  <a:lnTo>
                    <a:pt x="6" y="0"/>
                  </a:lnTo>
                  <a:lnTo>
                    <a:pt x="4" y="4"/>
                  </a:lnTo>
                  <a:lnTo>
                    <a:pt x="4" y="8"/>
                  </a:lnTo>
                  <a:lnTo>
                    <a:pt x="4" y="8"/>
                  </a:lnTo>
                  <a:lnTo>
                    <a:pt x="2" y="12"/>
                  </a:lnTo>
                  <a:lnTo>
                    <a:pt x="0" y="12"/>
                  </a:lnTo>
                  <a:lnTo>
                    <a:pt x="2" y="14"/>
                  </a:lnTo>
                  <a:lnTo>
                    <a:pt x="2" y="14"/>
                  </a:lnTo>
                  <a:lnTo>
                    <a:pt x="6" y="16"/>
                  </a:lnTo>
                  <a:lnTo>
                    <a:pt x="6" y="16"/>
                  </a:lnTo>
                  <a:lnTo>
                    <a:pt x="10" y="16"/>
                  </a:lnTo>
                  <a:lnTo>
                    <a:pt x="14" y="14"/>
                  </a:lnTo>
                  <a:lnTo>
                    <a:pt x="14" y="14"/>
                  </a:lnTo>
                  <a:lnTo>
                    <a:pt x="16" y="10"/>
                  </a:lnTo>
                  <a:lnTo>
                    <a:pt x="16" y="6"/>
                  </a:lnTo>
                  <a:lnTo>
                    <a:pt x="14" y="2"/>
                  </a:lnTo>
                  <a:lnTo>
                    <a:pt x="10"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93" name="Freeform 191"/>
            <p:cNvSpPr>
              <a:spLocks/>
            </p:cNvSpPr>
            <p:nvPr/>
          </p:nvSpPr>
          <p:spPr bwMode="auto">
            <a:xfrm>
              <a:off x="4472" y="1510"/>
              <a:ext cx="16" cy="16"/>
            </a:xfrm>
            <a:custGeom>
              <a:avLst/>
              <a:gdLst>
                <a:gd name="T0" fmla="*/ 10 w 16"/>
                <a:gd name="T1" fmla="*/ 0 h 16"/>
                <a:gd name="T2" fmla="*/ 10 w 16"/>
                <a:gd name="T3" fmla="*/ 0 h 16"/>
                <a:gd name="T4" fmla="*/ 6 w 16"/>
                <a:gd name="T5" fmla="*/ 0 h 16"/>
                <a:gd name="T6" fmla="*/ 6 w 16"/>
                <a:gd name="T7" fmla="*/ 0 h 16"/>
                <a:gd name="T8" fmla="*/ 4 w 16"/>
                <a:gd name="T9" fmla="*/ 4 h 16"/>
                <a:gd name="T10" fmla="*/ 4 w 16"/>
                <a:gd name="T11" fmla="*/ 8 h 16"/>
                <a:gd name="T12" fmla="*/ 4 w 16"/>
                <a:gd name="T13" fmla="*/ 8 h 16"/>
                <a:gd name="T14" fmla="*/ 2 w 16"/>
                <a:gd name="T15" fmla="*/ 12 h 16"/>
                <a:gd name="T16" fmla="*/ 0 w 16"/>
                <a:gd name="T17" fmla="*/ 12 h 16"/>
                <a:gd name="T18" fmla="*/ 2 w 16"/>
                <a:gd name="T19" fmla="*/ 14 h 16"/>
                <a:gd name="T20" fmla="*/ 2 w 16"/>
                <a:gd name="T21" fmla="*/ 14 h 16"/>
                <a:gd name="T22" fmla="*/ 6 w 16"/>
                <a:gd name="T23" fmla="*/ 16 h 16"/>
                <a:gd name="T24" fmla="*/ 6 w 16"/>
                <a:gd name="T25" fmla="*/ 16 h 16"/>
                <a:gd name="T26" fmla="*/ 10 w 16"/>
                <a:gd name="T27" fmla="*/ 16 h 16"/>
                <a:gd name="T28" fmla="*/ 14 w 16"/>
                <a:gd name="T29" fmla="*/ 14 h 16"/>
                <a:gd name="T30" fmla="*/ 14 w 16"/>
                <a:gd name="T31" fmla="*/ 14 h 16"/>
                <a:gd name="T32" fmla="*/ 16 w 16"/>
                <a:gd name="T33" fmla="*/ 10 h 16"/>
                <a:gd name="T34" fmla="*/ 16 w 16"/>
                <a:gd name="T35" fmla="*/ 6 h 16"/>
                <a:gd name="T36" fmla="*/ 14 w 16"/>
                <a:gd name="T37" fmla="*/ 2 h 16"/>
                <a:gd name="T38" fmla="*/ 10 w 16"/>
                <a:gd name="T39"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6" h="16">
                  <a:moveTo>
                    <a:pt x="10" y="0"/>
                  </a:moveTo>
                  <a:lnTo>
                    <a:pt x="10" y="0"/>
                  </a:lnTo>
                  <a:lnTo>
                    <a:pt x="6" y="0"/>
                  </a:lnTo>
                  <a:lnTo>
                    <a:pt x="6" y="0"/>
                  </a:lnTo>
                  <a:lnTo>
                    <a:pt x="4" y="4"/>
                  </a:lnTo>
                  <a:lnTo>
                    <a:pt x="4" y="8"/>
                  </a:lnTo>
                  <a:lnTo>
                    <a:pt x="4" y="8"/>
                  </a:lnTo>
                  <a:lnTo>
                    <a:pt x="2" y="12"/>
                  </a:lnTo>
                  <a:lnTo>
                    <a:pt x="0" y="12"/>
                  </a:lnTo>
                  <a:lnTo>
                    <a:pt x="2" y="14"/>
                  </a:lnTo>
                  <a:lnTo>
                    <a:pt x="2" y="14"/>
                  </a:lnTo>
                  <a:lnTo>
                    <a:pt x="6" y="16"/>
                  </a:lnTo>
                  <a:lnTo>
                    <a:pt x="6" y="16"/>
                  </a:lnTo>
                  <a:lnTo>
                    <a:pt x="10" y="16"/>
                  </a:lnTo>
                  <a:lnTo>
                    <a:pt x="14" y="14"/>
                  </a:lnTo>
                  <a:lnTo>
                    <a:pt x="14" y="14"/>
                  </a:lnTo>
                  <a:lnTo>
                    <a:pt x="16" y="10"/>
                  </a:lnTo>
                  <a:lnTo>
                    <a:pt x="16" y="6"/>
                  </a:lnTo>
                  <a:lnTo>
                    <a:pt x="14" y="2"/>
                  </a:lnTo>
                  <a:lnTo>
                    <a:pt x="1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94" name="Freeform 192"/>
            <p:cNvSpPr>
              <a:spLocks/>
            </p:cNvSpPr>
            <p:nvPr/>
          </p:nvSpPr>
          <p:spPr bwMode="auto">
            <a:xfrm>
              <a:off x="4506" y="1384"/>
              <a:ext cx="26" cy="30"/>
            </a:xfrm>
            <a:custGeom>
              <a:avLst/>
              <a:gdLst>
                <a:gd name="T0" fmla="*/ 14 w 26"/>
                <a:gd name="T1" fmla="*/ 0 h 30"/>
                <a:gd name="T2" fmla="*/ 14 w 26"/>
                <a:gd name="T3" fmla="*/ 0 h 30"/>
                <a:gd name="T4" fmla="*/ 14 w 26"/>
                <a:gd name="T5" fmla="*/ 0 h 30"/>
                <a:gd name="T6" fmla="*/ 14 w 26"/>
                <a:gd name="T7" fmla="*/ 0 h 30"/>
                <a:gd name="T8" fmla="*/ 10 w 26"/>
                <a:gd name="T9" fmla="*/ 2 h 30"/>
                <a:gd name="T10" fmla="*/ 8 w 26"/>
                <a:gd name="T11" fmla="*/ 4 h 30"/>
                <a:gd name="T12" fmla="*/ 4 w 26"/>
                <a:gd name="T13" fmla="*/ 8 h 30"/>
                <a:gd name="T14" fmla="*/ 4 w 26"/>
                <a:gd name="T15" fmla="*/ 8 h 30"/>
                <a:gd name="T16" fmla="*/ 0 w 26"/>
                <a:gd name="T17" fmla="*/ 14 h 30"/>
                <a:gd name="T18" fmla="*/ 0 w 26"/>
                <a:gd name="T19" fmla="*/ 20 h 30"/>
                <a:gd name="T20" fmla="*/ 0 w 26"/>
                <a:gd name="T21" fmla="*/ 20 h 30"/>
                <a:gd name="T22" fmla="*/ 2 w 26"/>
                <a:gd name="T23" fmla="*/ 26 h 30"/>
                <a:gd name="T24" fmla="*/ 2 w 26"/>
                <a:gd name="T25" fmla="*/ 28 h 30"/>
                <a:gd name="T26" fmla="*/ 6 w 26"/>
                <a:gd name="T27" fmla="*/ 30 h 30"/>
                <a:gd name="T28" fmla="*/ 6 w 26"/>
                <a:gd name="T29" fmla="*/ 30 h 30"/>
                <a:gd name="T30" fmla="*/ 8 w 26"/>
                <a:gd name="T31" fmla="*/ 30 h 30"/>
                <a:gd name="T32" fmla="*/ 8 w 26"/>
                <a:gd name="T33" fmla="*/ 30 h 30"/>
                <a:gd name="T34" fmla="*/ 12 w 26"/>
                <a:gd name="T35" fmla="*/ 28 h 30"/>
                <a:gd name="T36" fmla="*/ 16 w 26"/>
                <a:gd name="T37" fmla="*/ 26 h 30"/>
                <a:gd name="T38" fmla="*/ 22 w 26"/>
                <a:gd name="T39" fmla="*/ 22 h 30"/>
                <a:gd name="T40" fmla="*/ 22 w 26"/>
                <a:gd name="T41" fmla="*/ 22 h 30"/>
                <a:gd name="T42" fmla="*/ 26 w 26"/>
                <a:gd name="T43" fmla="*/ 16 h 30"/>
                <a:gd name="T44" fmla="*/ 26 w 26"/>
                <a:gd name="T45" fmla="*/ 10 h 30"/>
                <a:gd name="T46" fmla="*/ 22 w 26"/>
                <a:gd name="T47" fmla="*/ 4 h 30"/>
                <a:gd name="T48" fmla="*/ 18 w 26"/>
                <a:gd name="T49" fmla="*/ 2 h 30"/>
                <a:gd name="T50" fmla="*/ 14 w 26"/>
                <a:gd name="T51"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6" h="30">
                  <a:moveTo>
                    <a:pt x="14" y="0"/>
                  </a:moveTo>
                  <a:lnTo>
                    <a:pt x="14" y="0"/>
                  </a:lnTo>
                  <a:lnTo>
                    <a:pt x="14" y="0"/>
                  </a:lnTo>
                  <a:lnTo>
                    <a:pt x="14" y="0"/>
                  </a:lnTo>
                  <a:lnTo>
                    <a:pt x="10" y="2"/>
                  </a:lnTo>
                  <a:lnTo>
                    <a:pt x="8" y="4"/>
                  </a:lnTo>
                  <a:lnTo>
                    <a:pt x="4" y="8"/>
                  </a:lnTo>
                  <a:lnTo>
                    <a:pt x="4" y="8"/>
                  </a:lnTo>
                  <a:lnTo>
                    <a:pt x="0" y="14"/>
                  </a:lnTo>
                  <a:lnTo>
                    <a:pt x="0" y="20"/>
                  </a:lnTo>
                  <a:lnTo>
                    <a:pt x="0" y="20"/>
                  </a:lnTo>
                  <a:lnTo>
                    <a:pt x="2" y="26"/>
                  </a:lnTo>
                  <a:lnTo>
                    <a:pt x="2" y="28"/>
                  </a:lnTo>
                  <a:lnTo>
                    <a:pt x="6" y="30"/>
                  </a:lnTo>
                  <a:lnTo>
                    <a:pt x="6" y="30"/>
                  </a:lnTo>
                  <a:lnTo>
                    <a:pt x="8" y="30"/>
                  </a:lnTo>
                  <a:lnTo>
                    <a:pt x="8" y="30"/>
                  </a:lnTo>
                  <a:lnTo>
                    <a:pt x="12" y="28"/>
                  </a:lnTo>
                  <a:lnTo>
                    <a:pt x="16" y="26"/>
                  </a:lnTo>
                  <a:lnTo>
                    <a:pt x="22" y="22"/>
                  </a:lnTo>
                  <a:lnTo>
                    <a:pt x="22" y="22"/>
                  </a:lnTo>
                  <a:lnTo>
                    <a:pt x="26" y="16"/>
                  </a:lnTo>
                  <a:lnTo>
                    <a:pt x="26" y="10"/>
                  </a:lnTo>
                  <a:lnTo>
                    <a:pt x="22" y="4"/>
                  </a:lnTo>
                  <a:lnTo>
                    <a:pt x="18" y="2"/>
                  </a:lnTo>
                  <a:lnTo>
                    <a:pt x="14"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95" name="Freeform 193"/>
            <p:cNvSpPr>
              <a:spLocks/>
            </p:cNvSpPr>
            <p:nvPr/>
          </p:nvSpPr>
          <p:spPr bwMode="auto">
            <a:xfrm>
              <a:off x="4506" y="1384"/>
              <a:ext cx="26" cy="30"/>
            </a:xfrm>
            <a:custGeom>
              <a:avLst/>
              <a:gdLst>
                <a:gd name="T0" fmla="*/ 14 w 26"/>
                <a:gd name="T1" fmla="*/ 0 h 30"/>
                <a:gd name="T2" fmla="*/ 14 w 26"/>
                <a:gd name="T3" fmla="*/ 0 h 30"/>
                <a:gd name="T4" fmla="*/ 14 w 26"/>
                <a:gd name="T5" fmla="*/ 0 h 30"/>
                <a:gd name="T6" fmla="*/ 14 w 26"/>
                <a:gd name="T7" fmla="*/ 0 h 30"/>
                <a:gd name="T8" fmla="*/ 10 w 26"/>
                <a:gd name="T9" fmla="*/ 2 h 30"/>
                <a:gd name="T10" fmla="*/ 8 w 26"/>
                <a:gd name="T11" fmla="*/ 4 h 30"/>
                <a:gd name="T12" fmla="*/ 4 w 26"/>
                <a:gd name="T13" fmla="*/ 8 h 30"/>
                <a:gd name="T14" fmla="*/ 4 w 26"/>
                <a:gd name="T15" fmla="*/ 8 h 30"/>
                <a:gd name="T16" fmla="*/ 0 w 26"/>
                <a:gd name="T17" fmla="*/ 14 h 30"/>
                <a:gd name="T18" fmla="*/ 0 w 26"/>
                <a:gd name="T19" fmla="*/ 20 h 30"/>
                <a:gd name="T20" fmla="*/ 0 w 26"/>
                <a:gd name="T21" fmla="*/ 20 h 30"/>
                <a:gd name="T22" fmla="*/ 2 w 26"/>
                <a:gd name="T23" fmla="*/ 26 h 30"/>
                <a:gd name="T24" fmla="*/ 2 w 26"/>
                <a:gd name="T25" fmla="*/ 28 h 30"/>
                <a:gd name="T26" fmla="*/ 6 w 26"/>
                <a:gd name="T27" fmla="*/ 30 h 30"/>
                <a:gd name="T28" fmla="*/ 6 w 26"/>
                <a:gd name="T29" fmla="*/ 30 h 30"/>
                <a:gd name="T30" fmla="*/ 8 w 26"/>
                <a:gd name="T31" fmla="*/ 30 h 30"/>
                <a:gd name="T32" fmla="*/ 8 w 26"/>
                <a:gd name="T33" fmla="*/ 30 h 30"/>
                <a:gd name="T34" fmla="*/ 12 w 26"/>
                <a:gd name="T35" fmla="*/ 28 h 30"/>
                <a:gd name="T36" fmla="*/ 16 w 26"/>
                <a:gd name="T37" fmla="*/ 26 h 30"/>
                <a:gd name="T38" fmla="*/ 22 w 26"/>
                <a:gd name="T39" fmla="*/ 22 h 30"/>
                <a:gd name="T40" fmla="*/ 22 w 26"/>
                <a:gd name="T41" fmla="*/ 22 h 30"/>
                <a:gd name="T42" fmla="*/ 26 w 26"/>
                <a:gd name="T43" fmla="*/ 16 h 30"/>
                <a:gd name="T44" fmla="*/ 26 w 26"/>
                <a:gd name="T45" fmla="*/ 10 h 30"/>
                <a:gd name="T46" fmla="*/ 22 w 26"/>
                <a:gd name="T47" fmla="*/ 4 h 30"/>
                <a:gd name="T48" fmla="*/ 18 w 26"/>
                <a:gd name="T49" fmla="*/ 2 h 30"/>
                <a:gd name="T50" fmla="*/ 14 w 26"/>
                <a:gd name="T51"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6" h="30">
                  <a:moveTo>
                    <a:pt x="14" y="0"/>
                  </a:moveTo>
                  <a:lnTo>
                    <a:pt x="14" y="0"/>
                  </a:lnTo>
                  <a:lnTo>
                    <a:pt x="14" y="0"/>
                  </a:lnTo>
                  <a:lnTo>
                    <a:pt x="14" y="0"/>
                  </a:lnTo>
                  <a:lnTo>
                    <a:pt x="10" y="2"/>
                  </a:lnTo>
                  <a:lnTo>
                    <a:pt x="8" y="4"/>
                  </a:lnTo>
                  <a:lnTo>
                    <a:pt x="4" y="8"/>
                  </a:lnTo>
                  <a:lnTo>
                    <a:pt x="4" y="8"/>
                  </a:lnTo>
                  <a:lnTo>
                    <a:pt x="0" y="14"/>
                  </a:lnTo>
                  <a:lnTo>
                    <a:pt x="0" y="20"/>
                  </a:lnTo>
                  <a:lnTo>
                    <a:pt x="0" y="20"/>
                  </a:lnTo>
                  <a:lnTo>
                    <a:pt x="2" y="26"/>
                  </a:lnTo>
                  <a:lnTo>
                    <a:pt x="2" y="28"/>
                  </a:lnTo>
                  <a:lnTo>
                    <a:pt x="6" y="30"/>
                  </a:lnTo>
                  <a:lnTo>
                    <a:pt x="6" y="30"/>
                  </a:lnTo>
                  <a:lnTo>
                    <a:pt x="8" y="30"/>
                  </a:lnTo>
                  <a:lnTo>
                    <a:pt x="8" y="30"/>
                  </a:lnTo>
                  <a:lnTo>
                    <a:pt x="12" y="28"/>
                  </a:lnTo>
                  <a:lnTo>
                    <a:pt x="16" y="26"/>
                  </a:lnTo>
                  <a:lnTo>
                    <a:pt x="22" y="22"/>
                  </a:lnTo>
                  <a:lnTo>
                    <a:pt x="22" y="22"/>
                  </a:lnTo>
                  <a:lnTo>
                    <a:pt x="26" y="16"/>
                  </a:lnTo>
                  <a:lnTo>
                    <a:pt x="26" y="10"/>
                  </a:lnTo>
                  <a:lnTo>
                    <a:pt x="22" y="4"/>
                  </a:lnTo>
                  <a:lnTo>
                    <a:pt x="18" y="2"/>
                  </a:lnTo>
                  <a:lnTo>
                    <a:pt x="1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96" name="Freeform 194"/>
            <p:cNvSpPr>
              <a:spLocks/>
            </p:cNvSpPr>
            <p:nvPr/>
          </p:nvSpPr>
          <p:spPr bwMode="auto">
            <a:xfrm>
              <a:off x="4604" y="1344"/>
              <a:ext cx="16" cy="10"/>
            </a:xfrm>
            <a:custGeom>
              <a:avLst/>
              <a:gdLst>
                <a:gd name="T0" fmla="*/ 10 w 16"/>
                <a:gd name="T1" fmla="*/ 0 h 10"/>
                <a:gd name="T2" fmla="*/ 10 w 16"/>
                <a:gd name="T3" fmla="*/ 0 h 10"/>
                <a:gd name="T4" fmla="*/ 8 w 16"/>
                <a:gd name="T5" fmla="*/ 0 h 10"/>
                <a:gd name="T6" fmla="*/ 8 w 16"/>
                <a:gd name="T7" fmla="*/ 0 h 10"/>
                <a:gd name="T8" fmla="*/ 2 w 16"/>
                <a:gd name="T9" fmla="*/ 4 h 10"/>
                <a:gd name="T10" fmla="*/ 0 w 16"/>
                <a:gd name="T11" fmla="*/ 6 h 10"/>
                <a:gd name="T12" fmla="*/ 0 w 16"/>
                <a:gd name="T13" fmla="*/ 8 h 10"/>
                <a:gd name="T14" fmla="*/ 0 w 16"/>
                <a:gd name="T15" fmla="*/ 8 h 10"/>
                <a:gd name="T16" fmla="*/ 8 w 16"/>
                <a:gd name="T17" fmla="*/ 10 h 10"/>
                <a:gd name="T18" fmla="*/ 8 w 16"/>
                <a:gd name="T19" fmla="*/ 10 h 10"/>
                <a:gd name="T20" fmla="*/ 14 w 16"/>
                <a:gd name="T21" fmla="*/ 8 h 10"/>
                <a:gd name="T22" fmla="*/ 16 w 16"/>
                <a:gd name="T23" fmla="*/ 6 h 10"/>
                <a:gd name="T24" fmla="*/ 16 w 16"/>
                <a:gd name="T25" fmla="*/ 6 h 10"/>
                <a:gd name="T26" fmla="*/ 16 w 16"/>
                <a:gd name="T27" fmla="*/ 4 h 10"/>
                <a:gd name="T28" fmla="*/ 14 w 16"/>
                <a:gd name="T29" fmla="*/ 2 h 10"/>
                <a:gd name="T30" fmla="*/ 10 w 16"/>
                <a:gd name="T3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6" h="10">
                  <a:moveTo>
                    <a:pt x="10" y="0"/>
                  </a:moveTo>
                  <a:lnTo>
                    <a:pt x="10" y="0"/>
                  </a:lnTo>
                  <a:lnTo>
                    <a:pt x="8" y="0"/>
                  </a:lnTo>
                  <a:lnTo>
                    <a:pt x="8" y="0"/>
                  </a:lnTo>
                  <a:lnTo>
                    <a:pt x="2" y="4"/>
                  </a:lnTo>
                  <a:lnTo>
                    <a:pt x="0" y="6"/>
                  </a:lnTo>
                  <a:lnTo>
                    <a:pt x="0" y="8"/>
                  </a:lnTo>
                  <a:lnTo>
                    <a:pt x="0" y="8"/>
                  </a:lnTo>
                  <a:lnTo>
                    <a:pt x="8" y="10"/>
                  </a:lnTo>
                  <a:lnTo>
                    <a:pt x="8" y="10"/>
                  </a:lnTo>
                  <a:lnTo>
                    <a:pt x="14" y="8"/>
                  </a:lnTo>
                  <a:lnTo>
                    <a:pt x="16" y="6"/>
                  </a:lnTo>
                  <a:lnTo>
                    <a:pt x="16" y="6"/>
                  </a:lnTo>
                  <a:lnTo>
                    <a:pt x="16" y="4"/>
                  </a:lnTo>
                  <a:lnTo>
                    <a:pt x="14" y="2"/>
                  </a:lnTo>
                  <a:lnTo>
                    <a:pt x="10"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97" name="Freeform 195"/>
            <p:cNvSpPr>
              <a:spLocks/>
            </p:cNvSpPr>
            <p:nvPr/>
          </p:nvSpPr>
          <p:spPr bwMode="auto">
            <a:xfrm>
              <a:off x="4604" y="1344"/>
              <a:ext cx="16" cy="10"/>
            </a:xfrm>
            <a:custGeom>
              <a:avLst/>
              <a:gdLst>
                <a:gd name="T0" fmla="*/ 10 w 16"/>
                <a:gd name="T1" fmla="*/ 0 h 10"/>
                <a:gd name="T2" fmla="*/ 10 w 16"/>
                <a:gd name="T3" fmla="*/ 0 h 10"/>
                <a:gd name="T4" fmla="*/ 8 w 16"/>
                <a:gd name="T5" fmla="*/ 0 h 10"/>
                <a:gd name="T6" fmla="*/ 8 w 16"/>
                <a:gd name="T7" fmla="*/ 0 h 10"/>
                <a:gd name="T8" fmla="*/ 2 w 16"/>
                <a:gd name="T9" fmla="*/ 4 h 10"/>
                <a:gd name="T10" fmla="*/ 0 w 16"/>
                <a:gd name="T11" fmla="*/ 6 h 10"/>
                <a:gd name="T12" fmla="*/ 0 w 16"/>
                <a:gd name="T13" fmla="*/ 8 h 10"/>
                <a:gd name="T14" fmla="*/ 0 w 16"/>
                <a:gd name="T15" fmla="*/ 8 h 10"/>
                <a:gd name="T16" fmla="*/ 8 w 16"/>
                <a:gd name="T17" fmla="*/ 10 h 10"/>
                <a:gd name="T18" fmla="*/ 8 w 16"/>
                <a:gd name="T19" fmla="*/ 10 h 10"/>
                <a:gd name="T20" fmla="*/ 14 w 16"/>
                <a:gd name="T21" fmla="*/ 8 h 10"/>
                <a:gd name="T22" fmla="*/ 16 w 16"/>
                <a:gd name="T23" fmla="*/ 6 h 10"/>
                <a:gd name="T24" fmla="*/ 16 w 16"/>
                <a:gd name="T25" fmla="*/ 6 h 10"/>
                <a:gd name="T26" fmla="*/ 16 w 16"/>
                <a:gd name="T27" fmla="*/ 4 h 10"/>
                <a:gd name="T28" fmla="*/ 14 w 16"/>
                <a:gd name="T29" fmla="*/ 2 h 10"/>
                <a:gd name="T30" fmla="*/ 10 w 16"/>
                <a:gd name="T3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6" h="10">
                  <a:moveTo>
                    <a:pt x="10" y="0"/>
                  </a:moveTo>
                  <a:lnTo>
                    <a:pt x="10" y="0"/>
                  </a:lnTo>
                  <a:lnTo>
                    <a:pt x="8" y="0"/>
                  </a:lnTo>
                  <a:lnTo>
                    <a:pt x="8" y="0"/>
                  </a:lnTo>
                  <a:lnTo>
                    <a:pt x="2" y="4"/>
                  </a:lnTo>
                  <a:lnTo>
                    <a:pt x="0" y="6"/>
                  </a:lnTo>
                  <a:lnTo>
                    <a:pt x="0" y="8"/>
                  </a:lnTo>
                  <a:lnTo>
                    <a:pt x="0" y="8"/>
                  </a:lnTo>
                  <a:lnTo>
                    <a:pt x="8" y="10"/>
                  </a:lnTo>
                  <a:lnTo>
                    <a:pt x="8" y="10"/>
                  </a:lnTo>
                  <a:lnTo>
                    <a:pt x="14" y="8"/>
                  </a:lnTo>
                  <a:lnTo>
                    <a:pt x="16" y="6"/>
                  </a:lnTo>
                  <a:lnTo>
                    <a:pt x="16" y="6"/>
                  </a:lnTo>
                  <a:lnTo>
                    <a:pt x="16" y="4"/>
                  </a:lnTo>
                  <a:lnTo>
                    <a:pt x="14" y="2"/>
                  </a:lnTo>
                  <a:lnTo>
                    <a:pt x="1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98" name="Freeform 196"/>
            <p:cNvSpPr>
              <a:spLocks noEditPoints="1"/>
            </p:cNvSpPr>
            <p:nvPr/>
          </p:nvSpPr>
          <p:spPr bwMode="auto">
            <a:xfrm>
              <a:off x="3406" y="1248"/>
              <a:ext cx="1382" cy="1176"/>
            </a:xfrm>
            <a:custGeom>
              <a:avLst/>
              <a:gdLst>
                <a:gd name="T0" fmla="*/ 1092 w 1382"/>
                <a:gd name="T1" fmla="*/ 606 h 1176"/>
                <a:gd name="T2" fmla="*/ 1076 w 1382"/>
                <a:gd name="T3" fmla="*/ 562 h 1176"/>
                <a:gd name="T4" fmla="*/ 1004 w 1382"/>
                <a:gd name="T5" fmla="*/ 642 h 1176"/>
                <a:gd name="T6" fmla="*/ 998 w 1382"/>
                <a:gd name="T7" fmla="*/ 556 h 1176"/>
                <a:gd name="T8" fmla="*/ 876 w 1382"/>
                <a:gd name="T9" fmla="*/ 464 h 1176"/>
                <a:gd name="T10" fmla="*/ 836 w 1382"/>
                <a:gd name="T11" fmla="*/ 446 h 1176"/>
                <a:gd name="T12" fmla="*/ 758 w 1382"/>
                <a:gd name="T13" fmla="*/ 344 h 1176"/>
                <a:gd name="T14" fmla="*/ 746 w 1382"/>
                <a:gd name="T15" fmla="*/ 316 h 1176"/>
                <a:gd name="T16" fmla="*/ 648 w 1382"/>
                <a:gd name="T17" fmla="*/ 256 h 1176"/>
                <a:gd name="T18" fmla="*/ 566 w 1382"/>
                <a:gd name="T19" fmla="*/ 154 h 1176"/>
                <a:gd name="T20" fmla="*/ 1062 w 1382"/>
                <a:gd name="T21" fmla="*/ 34 h 1176"/>
                <a:gd name="T22" fmla="*/ 1058 w 1382"/>
                <a:gd name="T23" fmla="*/ 52 h 1176"/>
                <a:gd name="T24" fmla="*/ 996 w 1382"/>
                <a:gd name="T25" fmla="*/ 32 h 1176"/>
                <a:gd name="T26" fmla="*/ 1002 w 1382"/>
                <a:gd name="T27" fmla="*/ 4 h 1176"/>
                <a:gd name="T28" fmla="*/ 968 w 1382"/>
                <a:gd name="T29" fmla="*/ 80 h 1176"/>
                <a:gd name="T30" fmla="*/ 962 w 1382"/>
                <a:gd name="T31" fmla="*/ 110 h 1176"/>
                <a:gd name="T32" fmla="*/ 880 w 1382"/>
                <a:gd name="T33" fmla="*/ 52 h 1176"/>
                <a:gd name="T34" fmla="*/ 888 w 1382"/>
                <a:gd name="T35" fmla="*/ 134 h 1176"/>
                <a:gd name="T36" fmla="*/ 786 w 1382"/>
                <a:gd name="T37" fmla="*/ 130 h 1176"/>
                <a:gd name="T38" fmla="*/ 734 w 1382"/>
                <a:gd name="T39" fmla="*/ 154 h 1176"/>
                <a:gd name="T40" fmla="*/ 618 w 1382"/>
                <a:gd name="T41" fmla="*/ 102 h 1176"/>
                <a:gd name="T42" fmla="*/ 524 w 1382"/>
                <a:gd name="T43" fmla="*/ 96 h 1176"/>
                <a:gd name="T44" fmla="*/ 404 w 1382"/>
                <a:gd name="T45" fmla="*/ 94 h 1176"/>
                <a:gd name="T46" fmla="*/ 258 w 1382"/>
                <a:gd name="T47" fmla="*/ 66 h 1176"/>
                <a:gd name="T48" fmla="*/ 146 w 1382"/>
                <a:gd name="T49" fmla="*/ 34 h 1176"/>
                <a:gd name="T50" fmla="*/ 24 w 1382"/>
                <a:gd name="T51" fmla="*/ 102 h 1176"/>
                <a:gd name="T52" fmla="*/ 18 w 1382"/>
                <a:gd name="T53" fmla="*/ 144 h 1176"/>
                <a:gd name="T54" fmla="*/ 62 w 1382"/>
                <a:gd name="T55" fmla="*/ 210 h 1176"/>
                <a:gd name="T56" fmla="*/ 84 w 1382"/>
                <a:gd name="T57" fmla="*/ 294 h 1176"/>
                <a:gd name="T58" fmla="*/ 152 w 1382"/>
                <a:gd name="T59" fmla="*/ 322 h 1176"/>
                <a:gd name="T60" fmla="*/ 226 w 1382"/>
                <a:gd name="T61" fmla="*/ 282 h 1176"/>
                <a:gd name="T62" fmla="*/ 392 w 1382"/>
                <a:gd name="T63" fmla="*/ 322 h 1176"/>
                <a:gd name="T64" fmla="*/ 548 w 1382"/>
                <a:gd name="T65" fmla="*/ 500 h 1176"/>
                <a:gd name="T66" fmla="*/ 534 w 1382"/>
                <a:gd name="T67" fmla="*/ 642 h 1176"/>
                <a:gd name="T68" fmla="*/ 706 w 1382"/>
                <a:gd name="T69" fmla="*/ 910 h 1176"/>
                <a:gd name="T70" fmla="*/ 714 w 1382"/>
                <a:gd name="T71" fmla="*/ 852 h 1176"/>
                <a:gd name="T72" fmla="*/ 984 w 1382"/>
                <a:gd name="T73" fmla="*/ 1080 h 1176"/>
                <a:gd name="T74" fmla="*/ 1098 w 1382"/>
                <a:gd name="T75" fmla="*/ 1146 h 1176"/>
                <a:gd name="T76" fmla="*/ 990 w 1382"/>
                <a:gd name="T77" fmla="*/ 952 h 1176"/>
                <a:gd name="T78" fmla="*/ 880 w 1382"/>
                <a:gd name="T79" fmla="*/ 864 h 1176"/>
                <a:gd name="T80" fmla="*/ 1014 w 1382"/>
                <a:gd name="T81" fmla="*/ 818 h 1176"/>
                <a:gd name="T82" fmla="*/ 1086 w 1382"/>
                <a:gd name="T83" fmla="*/ 832 h 1176"/>
                <a:gd name="T84" fmla="*/ 1138 w 1382"/>
                <a:gd name="T85" fmla="*/ 682 h 1176"/>
                <a:gd name="T86" fmla="*/ 1250 w 1382"/>
                <a:gd name="T87" fmla="*/ 588 h 1176"/>
                <a:gd name="T88" fmla="*/ 1272 w 1382"/>
                <a:gd name="T89" fmla="*/ 530 h 1176"/>
                <a:gd name="T90" fmla="*/ 1312 w 1382"/>
                <a:gd name="T91" fmla="*/ 502 h 1176"/>
                <a:gd name="T92" fmla="*/ 1310 w 1382"/>
                <a:gd name="T93" fmla="*/ 396 h 1176"/>
                <a:gd name="T94" fmla="*/ 1238 w 1382"/>
                <a:gd name="T95" fmla="*/ 342 h 1176"/>
                <a:gd name="T96" fmla="*/ 1106 w 1382"/>
                <a:gd name="T97" fmla="*/ 248 h 1176"/>
                <a:gd name="T98" fmla="*/ 1116 w 1382"/>
                <a:gd name="T99" fmla="*/ 388 h 1176"/>
                <a:gd name="T100" fmla="*/ 1040 w 1382"/>
                <a:gd name="T101" fmla="*/ 396 h 1176"/>
                <a:gd name="T102" fmla="*/ 914 w 1382"/>
                <a:gd name="T103" fmla="*/ 324 h 1176"/>
                <a:gd name="T104" fmla="*/ 948 w 1382"/>
                <a:gd name="T105" fmla="*/ 226 h 1176"/>
                <a:gd name="T106" fmla="*/ 1002 w 1382"/>
                <a:gd name="T107" fmla="*/ 176 h 1176"/>
                <a:gd name="T108" fmla="*/ 1042 w 1382"/>
                <a:gd name="T109" fmla="*/ 114 h 1176"/>
                <a:gd name="T110" fmla="*/ 1110 w 1382"/>
                <a:gd name="T111" fmla="*/ 112 h 1176"/>
                <a:gd name="T112" fmla="*/ 1106 w 1382"/>
                <a:gd name="T113" fmla="*/ 194 h 1176"/>
                <a:gd name="T114" fmla="*/ 1228 w 1382"/>
                <a:gd name="T115" fmla="*/ 278 h 1176"/>
                <a:gd name="T116" fmla="*/ 1208 w 1382"/>
                <a:gd name="T117" fmla="*/ 192 h 1176"/>
                <a:gd name="T118" fmla="*/ 1264 w 1382"/>
                <a:gd name="T119" fmla="*/ 170 h 1176"/>
                <a:gd name="T120" fmla="*/ 1196 w 1382"/>
                <a:gd name="T121" fmla="*/ 114 h 1176"/>
                <a:gd name="T122" fmla="*/ 1154 w 1382"/>
                <a:gd name="T123" fmla="*/ 72 h 1176"/>
                <a:gd name="T124" fmla="*/ 1090 w 1382"/>
                <a:gd name="T125" fmla="*/ 32 h 1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82" h="1176">
                  <a:moveTo>
                    <a:pt x="1116" y="600"/>
                  </a:moveTo>
                  <a:lnTo>
                    <a:pt x="1116" y="600"/>
                  </a:lnTo>
                  <a:lnTo>
                    <a:pt x="1118" y="600"/>
                  </a:lnTo>
                  <a:lnTo>
                    <a:pt x="1118" y="600"/>
                  </a:lnTo>
                  <a:lnTo>
                    <a:pt x="1128" y="596"/>
                  </a:lnTo>
                  <a:lnTo>
                    <a:pt x="1134" y="594"/>
                  </a:lnTo>
                  <a:lnTo>
                    <a:pt x="1138" y="592"/>
                  </a:lnTo>
                  <a:lnTo>
                    <a:pt x="1138" y="592"/>
                  </a:lnTo>
                  <a:lnTo>
                    <a:pt x="1142" y="594"/>
                  </a:lnTo>
                  <a:lnTo>
                    <a:pt x="1142" y="594"/>
                  </a:lnTo>
                  <a:lnTo>
                    <a:pt x="1142" y="596"/>
                  </a:lnTo>
                  <a:lnTo>
                    <a:pt x="1142" y="600"/>
                  </a:lnTo>
                  <a:lnTo>
                    <a:pt x="1138" y="606"/>
                  </a:lnTo>
                  <a:lnTo>
                    <a:pt x="1130" y="610"/>
                  </a:lnTo>
                  <a:lnTo>
                    <a:pt x="1124" y="612"/>
                  </a:lnTo>
                  <a:lnTo>
                    <a:pt x="1124" y="612"/>
                  </a:lnTo>
                  <a:lnTo>
                    <a:pt x="1124" y="612"/>
                  </a:lnTo>
                  <a:lnTo>
                    <a:pt x="1124" y="612"/>
                  </a:lnTo>
                  <a:lnTo>
                    <a:pt x="1118" y="612"/>
                  </a:lnTo>
                  <a:lnTo>
                    <a:pt x="1118" y="612"/>
                  </a:lnTo>
                  <a:lnTo>
                    <a:pt x="1110" y="610"/>
                  </a:lnTo>
                  <a:lnTo>
                    <a:pt x="1110" y="610"/>
                  </a:lnTo>
                  <a:lnTo>
                    <a:pt x="1106" y="610"/>
                  </a:lnTo>
                  <a:lnTo>
                    <a:pt x="1106" y="610"/>
                  </a:lnTo>
                  <a:lnTo>
                    <a:pt x="1102" y="612"/>
                  </a:lnTo>
                  <a:lnTo>
                    <a:pt x="1102" y="614"/>
                  </a:lnTo>
                  <a:lnTo>
                    <a:pt x="1098" y="620"/>
                  </a:lnTo>
                  <a:lnTo>
                    <a:pt x="1098" y="620"/>
                  </a:lnTo>
                  <a:lnTo>
                    <a:pt x="1092" y="628"/>
                  </a:lnTo>
                  <a:lnTo>
                    <a:pt x="1082" y="632"/>
                  </a:lnTo>
                  <a:lnTo>
                    <a:pt x="1082" y="632"/>
                  </a:lnTo>
                  <a:lnTo>
                    <a:pt x="1072" y="636"/>
                  </a:lnTo>
                  <a:lnTo>
                    <a:pt x="1060" y="640"/>
                  </a:lnTo>
                  <a:lnTo>
                    <a:pt x="1060" y="640"/>
                  </a:lnTo>
                  <a:lnTo>
                    <a:pt x="1052" y="642"/>
                  </a:lnTo>
                  <a:lnTo>
                    <a:pt x="1052" y="642"/>
                  </a:lnTo>
                  <a:lnTo>
                    <a:pt x="1048" y="640"/>
                  </a:lnTo>
                  <a:lnTo>
                    <a:pt x="1048" y="638"/>
                  </a:lnTo>
                  <a:lnTo>
                    <a:pt x="1048" y="636"/>
                  </a:lnTo>
                  <a:lnTo>
                    <a:pt x="1052" y="632"/>
                  </a:lnTo>
                  <a:lnTo>
                    <a:pt x="1052" y="632"/>
                  </a:lnTo>
                  <a:lnTo>
                    <a:pt x="1062" y="628"/>
                  </a:lnTo>
                  <a:lnTo>
                    <a:pt x="1072" y="624"/>
                  </a:lnTo>
                  <a:lnTo>
                    <a:pt x="1072" y="624"/>
                  </a:lnTo>
                  <a:lnTo>
                    <a:pt x="1082" y="620"/>
                  </a:lnTo>
                  <a:lnTo>
                    <a:pt x="1088" y="618"/>
                  </a:lnTo>
                  <a:lnTo>
                    <a:pt x="1090" y="614"/>
                  </a:lnTo>
                  <a:lnTo>
                    <a:pt x="1090" y="614"/>
                  </a:lnTo>
                  <a:lnTo>
                    <a:pt x="1092" y="610"/>
                  </a:lnTo>
                  <a:lnTo>
                    <a:pt x="1092" y="606"/>
                  </a:lnTo>
                  <a:lnTo>
                    <a:pt x="1092" y="602"/>
                  </a:lnTo>
                  <a:lnTo>
                    <a:pt x="1098" y="598"/>
                  </a:lnTo>
                  <a:lnTo>
                    <a:pt x="1098" y="598"/>
                  </a:lnTo>
                  <a:lnTo>
                    <a:pt x="1102" y="598"/>
                  </a:lnTo>
                  <a:lnTo>
                    <a:pt x="1102" y="598"/>
                  </a:lnTo>
                  <a:lnTo>
                    <a:pt x="1110" y="598"/>
                  </a:lnTo>
                  <a:lnTo>
                    <a:pt x="1110" y="598"/>
                  </a:lnTo>
                  <a:lnTo>
                    <a:pt x="1116" y="600"/>
                  </a:lnTo>
                  <a:close/>
                  <a:moveTo>
                    <a:pt x="954" y="550"/>
                  </a:moveTo>
                  <a:lnTo>
                    <a:pt x="954" y="550"/>
                  </a:lnTo>
                  <a:lnTo>
                    <a:pt x="950" y="550"/>
                  </a:lnTo>
                  <a:lnTo>
                    <a:pt x="944" y="548"/>
                  </a:lnTo>
                  <a:lnTo>
                    <a:pt x="936" y="542"/>
                  </a:lnTo>
                  <a:lnTo>
                    <a:pt x="936" y="542"/>
                  </a:lnTo>
                  <a:lnTo>
                    <a:pt x="944" y="536"/>
                  </a:lnTo>
                  <a:lnTo>
                    <a:pt x="954" y="530"/>
                  </a:lnTo>
                  <a:lnTo>
                    <a:pt x="964" y="526"/>
                  </a:lnTo>
                  <a:lnTo>
                    <a:pt x="974" y="520"/>
                  </a:lnTo>
                  <a:lnTo>
                    <a:pt x="974" y="520"/>
                  </a:lnTo>
                  <a:lnTo>
                    <a:pt x="982" y="512"/>
                  </a:lnTo>
                  <a:lnTo>
                    <a:pt x="986" y="506"/>
                  </a:lnTo>
                  <a:lnTo>
                    <a:pt x="990" y="504"/>
                  </a:lnTo>
                  <a:lnTo>
                    <a:pt x="990" y="504"/>
                  </a:lnTo>
                  <a:lnTo>
                    <a:pt x="990" y="504"/>
                  </a:lnTo>
                  <a:lnTo>
                    <a:pt x="990" y="504"/>
                  </a:lnTo>
                  <a:lnTo>
                    <a:pt x="994" y="506"/>
                  </a:lnTo>
                  <a:lnTo>
                    <a:pt x="998" y="508"/>
                  </a:lnTo>
                  <a:lnTo>
                    <a:pt x="1004" y="514"/>
                  </a:lnTo>
                  <a:lnTo>
                    <a:pt x="1004" y="514"/>
                  </a:lnTo>
                  <a:lnTo>
                    <a:pt x="1010" y="522"/>
                  </a:lnTo>
                  <a:lnTo>
                    <a:pt x="1014" y="526"/>
                  </a:lnTo>
                  <a:lnTo>
                    <a:pt x="1018" y="530"/>
                  </a:lnTo>
                  <a:lnTo>
                    <a:pt x="1018" y="530"/>
                  </a:lnTo>
                  <a:lnTo>
                    <a:pt x="1028" y="534"/>
                  </a:lnTo>
                  <a:lnTo>
                    <a:pt x="1032" y="536"/>
                  </a:lnTo>
                  <a:lnTo>
                    <a:pt x="1032" y="542"/>
                  </a:lnTo>
                  <a:lnTo>
                    <a:pt x="1032" y="542"/>
                  </a:lnTo>
                  <a:lnTo>
                    <a:pt x="1034" y="548"/>
                  </a:lnTo>
                  <a:lnTo>
                    <a:pt x="1036" y="552"/>
                  </a:lnTo>
                  <a:lnTo>
                    <a:pt x="1038" y="554"/>
                  </a:lnTo>
                  <a:lnTo>
                    <a:pt x="1042" y="554"/>
                  </a:lnTo>
                  <a:lnTo>
                    <a:pt x="1042" y="554"/>
                  </a:lnTo>
                  <a:lnTo>
                    <a:pt x="1048" y="554"/>
                  </a:lnTo>
                  <a:lnTo>
                    <a:pt x="1048" y="554"/>
                  </a:lnTo>
                  <a:lnTo>
                    <a:pt x="1056" y="554"/>
                  </a:lnTo>
                  <a:lnTo>
                    <a:pt x="1056" y="554"/>
                  </a:lnTo>
                  <a:lnTo>
                    <a:pt x="1060" y="554"/>
                  </a:lnTo>
                  <a:lnTo>
                    <a:pt x="1060" y="554"/>
                  </a:lnTo>
                  <a:lnTo>
                    <a:pt x="1068" y="556"/>
                  </a:lnTo>
                  <a:lnTo>
                    <a:pt x="1076" y="562"/>
                  </a:lnTo>
                  <a:lnTo>
                    <a:pt x="1082" y="568"/>
                  </a:lnTo>
                  <a:lnTo>
                    <a:pt x="1086" y="576"/>
                  </a:lnTo>
                  <a:lnTo>
                    <a:pt x="1086" y="576"/>
                  </a:lnTo>
                  <a:lnTo>
                    <a:pt x="1088" y="584"/>
                  </a:lnTo>
                  <a:lnTo>
                    <a:pt x="1088" y="586"/>
                  </a:lnTo>
                  <a:lnTo>
                    <a:pt x="1086" y="586"/>
                  </a:lnTo>
                  <a:lnTo>
                    <a:pt x="1086" y="586"/>
                  </a:lnTo>
                  <a:lnTo>
                    <a:pt x="1078" y="582"/>
                  </a:lnTo>
                  <a:lnTo>
                    <a:pt x="1068" y="578"/>
                  </a:lnTo>
                  <a:lnTo>
                    <a:pt x="1068" y="578"/>
                  </a:lnTo>
                  <a:lnTo>
                    <a:pt x="1070" y="598"/>
                  </a:lnTo>
                  <a:lnTo>
                    <a:pt x="1068" y="610"/>
                  </a:lnTo>
                  <a:lnTo>
                    <a:pt x="1068" y="614"/>
                  </a:lnTo>
                  <a:lnTo>
                    <a:pt x="1064" y="616"/>
                  </a:lnTo>
                  <a:lnTo>
                    <a:pt x="1064" y="616"/>
                  </a:lnTo>
                  <a:lnTo>
                    <a:pt x="1064" y="616"/>
                  </a:lnTo>
                  <a:lnTo>
                    <a:pt x="1064" y="616"/>
                  </a:lnTo>
                  <a:lnTo>
                    <a:pt x="1060" y="614"/>
                  </a:lnTo>
                  <a:lnTo>
                    <a:pt x="1060" y="612"/>
                  </a:lnTo>
                  <a:lnTo>
                    <a:pt x="1060" y="606"/>
                  </a:lnTo>
                  <a:lnTo>
                    <a:pt x="1060" y="606"/>
                  </a:lnTo>
                  <a:lnTo>
                    <a:pt x="1054" y="600"/>
                  </a:lnTo>
                  <a:lnTo>
                    <a:pt x="1050" y="592"/>
                  </a:lnTo>
                  <a:lnTo>
                    <a:pt x="1050" y="592"/>
                  </a:lnTo>
                  <a:lnTo>
                    <a:pt x="1048" y="586"/>
                  </a:lnTo>
                  <a:lnTo>
                    <a:pt x="1048" y="580"/>
                  </a:lnTo>
                  <a:lnTo>
                    <a:pt x="1048" y="580"/>
                  </a:lnTo>
                  <a:lnTo>
                    <a:pt x="1042" y="572"/>
                  </a:lnTo>
                  <a:lnTo>
                    <a:pt x="1034" y="568"/>
                  </a:lnTo>
                  <a:lnTo>
                    <a:pt x="1034" y="568"/>
                  </a:lnTo>
                  <a:lnTo>
                    <a:pt x="1032" y="568"/>
                  </a:lnTo>
                  <a:lnTo>
                    <a:pt x="1032" y="568"/>
                  </a:lnTo>
                  <a:lnTo>
                    <a:pt x="1028" y="568"/>
                  </a:lnTo>
                  <a:lnTo>
                    <a:pt x="1024" y="570"/>
                  </a:lnTo>
                  <a:lnTo>
                    <a:pt x="1018" y="578"/>
                  </a:lnTo>
                  <a:lnTo>
                    <a:pt x="1018" y="578"/>
                  </a:lnTo>
                  <a:lnTo>
                    <a:pt x="1016" y="582"/>
                  </a:lnTo>
                  <a:lnTo>
                    <a:pt x="1014" y="586"/>
                  </a:lnTo>
                  <a:lnTo>
                    <a:pt x="1014" y="586"/>
                  </a:lnTo>
                  <a:lnTo>
                    <a:pt x="1012" y="588"/>
                  </a:lnTo>
                  <a:lnTo>
                    <a:pt x="1008" y="590"/>
                  </a:lnTo>
                  <a:lnTo>
                    <a:pt x="1008" y="590"/>
                  </a:lnTo>
                  <a:lnTo>
                    <a:pt x="1006" y="594"/>
                  </a:lnTo>
                  <a:lnTo>
                    <a:pt x="1006" y="598"/>
                  </a:lnTo>
                  <a:lnTo>
                    <a:pt x="1008" y="608"/>
                  </a:lnTo>
                  <a:lnTo>
                    <a:pt x="1008" y="608"/>
                  </a:lnTo>
                  <a:lnTo>
                    <a:pt x="1010" y="626"/>
                  </a:lnTo>
                  <a:lnTo>
                    <a:pt x="1008" y="636"/>
                  </a:lnTo>
                  <a:lnTo>
                    <a:pt x="1008" y="640"/>
                  </a:lnTo>
                  <a:lnTo>
                    <a:pt x="1004" y="642"/>
                  </a:lnTo>
                  <a:lnTo>
                    <a:pt x="1004" y="642"/>
                  </a:lnTo>
                  <a:lnTo>
                    <a:pt x="1004" y="642"/>
                  </a:lnTo>
                  <a:lnTo>
                    <a:pt x="1004" y="642"/>
                  </a:lnTo>
                  <a:lnTo>
                    <a:pt x="1002" y="642"/>
                  </a:lnTo>
                  <a:lnTo>
                    <a:pt x="1000" y="640"/>
                  </a:lnTo>
                  <a:lnTo>
                    <a:pt x="998" y="634"/>
                  </a:lnTo>
                  <a:lnTo>
                    <a:pt x="996" y="622"/>
                  </a:lnTo>
                  <a:lnTo>
                    <a:pt x="996" y="622"/>
                  </a:lnTo>
                  <a:lnTo>
                    <a:pt x="996" y="612"/>
                  </a:lnTo>
                  <a:lnTo>
                    <a:pt x="998" y="600"/>
                  </a:lnTo>
                  <a:lnTo>
                    <a:pt x="998" y="600"/>
                  </a:lnTo>
                  <a:lnTo>
                    <a:pt x="996" y="592"/>
                  </a:lnTo>
                  <a:lnTo>
                    <a:pt x="992" y="584"/>
                  </a:lnTo>
                  <a:lnTo>
                    <a:pt x="992" y="584"/>
                  </a:lnTo>
                  <a:lnTo>
                    <a:pt x="988" y="584"/>
                  </a:lnTo>
                  <a:lnTo>
                    <a:pt x="984" y="582"/>
                  </a:lnTo>
                  <a:lnTo>
                    <a:pt x="982" y="580"/>
                  </a:lnTo>
                  <a:lnTo>
                    <a:pt x="982" y="578"/>
                  </a:lnTo>
                  <a:lnTo>
                    <a:pt x="982" y="578"/>
                  </a:lnTo>
                  <a:lnTo>
                    <a:pt x="984" y="574"/>
                  </a:lnTo>
                  <a:lnTo>
                    <a:pt x="988" y="572"/>
                  </a:lnTo>
                  <a:lnTo>
                    <a:pt x="996" y="568"/>
                  </a:lnTo>
                  <a:lnTo>
                    <a:pt x="996" y="568"/>
                  </a:lnTo>
                  <a:lnTo>
                    <a:pt x="1000" y="562"/>
                  </a:lnTo>
                  <a:lnTo>
                    <a:pt x="1002" y="560"/>
                  </a:lnTo>
                  <a:lnTo>
                    <a:pt x="1004" y="558"/>
                  </a:lnTo>
                  <a:lnTo>
                    <a:pt x="1004" y="558"/>
                  </a:lnTo>
                  <a:lnTo>
                    <a:pt x="1004" y="558"/>
                  </a:lnTo>
                  <a:lnTo>
                    <a:pt x="1004" y="558"/>
                  </a:lnTo>
                  <a:lnTo>
                    <a:pt x="1008" y="560"/>
                  </a:lnTo>
                  <a:lnTo>
                    <a:pt x="1008" y="560"/>
                  </a:lnTo>
                  <a:lnTo>
                    <a:pt x="1012" y="560"/>
                  </a:lnTo>
                  <a:lnTo>
                    <a:pt x="1012" y="560"/>
                  </a:lnTo>
                  <a:lnTo>
                    <a:pt x="1012" y="560"/>
                  </a:lnTo>
                  <a:lnTo>
                    <a:pt x="1012" y="560"/>
                  </a:lnTo>
                  <a:lnTo>
                    <a:pt x="1016" y="558"/>
                  </a:lnTo>
                  <a:lnTo>
                    <a:pt x="1018" y="556"/>
                  </a:lnTo>
                  <a:lnTo>
                    <a:pt x="1018" y="554"/>
                  </a:lnTo>
                  <a:lnTo>
                    <a:pt x="1018" y="550"/>
                  </a:lnTo>
                  <a:lnTo>
                    <a:pt x="1020" y="554"/>
                  </a:lnTo>
                  <a:lnTo>
                    <a:pt x="1020" y="554"/>
                  </a:lnTo>
                  <a:lnTo>
                    <a:pt x="1018" y="550"/>
                  </a:lnTo>
                  <a:lnTo>
                    <a:pt x="1016" y="548"/>
                  </a:lnTo>
                  <a:lnTo>
                    <a:pt x="1016" y="548"/>
                  </a:lnTo>
                  <a:lnTo>
                    <a:pt x="1012" y="550"/>
                  </a:lnTo>
                  <a:lnTo>
                    <a:pt x="1006" y="552"/>
                  </a:lnTo>
                  <a:lnTo>
                    <a:pt x="998" y="556"/>
                  </a:lnTo>
                  <a:lnTo>
                    <a:pt x="998" y="556"/>
                  </a:lnTo>
                  <a:lnTo>
                    <a:pt x="998" y="556"/>
                  </a:lnTo>
                  <a:lnTo>
                    <a:pt x="998" y="556"/>
                  </a:lnTo>
                  <a:lnTo>
                    <a:pt x="994" y="554"/>
                  </a:lnTo>
                  <a:lnTo>
                    <a:pt x="992" y="552"/>
                  </a:lnTo>
                  <a:lnTo>
                    <a:pt x="990" y="548"/>
                  </a:lnTo>
                  <a:lnTo>
                    <a:pt x="986" y="542"/>
                  </a:lnTo>
                  <a:lnTo>
                    <a:pt x="984" y="540"/>
                  </a:lnTo>
                  <a:lnTo>
                    <a:pt x="980" y="540"/>
                  </a:lnTo>
                  <a:lnTo>
                    <a:pt x="980" y="540"/>
                  </a:lnTo>
                  <a:lnTo>
                    <a:pt x="980" y="540"/>
                  </a:lnTo>
                  <a:lnTo>
                    <a:pt x="980" y="540"/>
                  </a:lnTo>
                  <a:lnTo>
                    <a:pt x="974" y="540"/>
                  </a:lnTo>
                  <a:lnTo>
                    <a:pt x="968" y="544"/>
                  </a:lnTo>
                  <a:lnTo>
                    <a:pt x="964" y="548"/>
                  </a:lnTo>
                  <a:lnTo>
                    <a:pt x="958" y="550"/>
                  </a:lnTo>
                  <a:lnTo>
                    <a:pt x="958" y="550"/>
                  </a:lnTo>
                  <a:lnTo>
                    <a:pt x="954" y="550"/>
                  </a:lnTo>
                  <a:close/>
                  <a:moveTo>
                    <a:pt x="980" y="498"/>
                  </a:moveTo>
                  <a:lnTo>
                    <a:pt x="980" y="498"/>
                  </a:lnTo>
                  <a:lnTo>
                    <a:pt x="976" y="496"/>
                  </a:lnTo>
                  <a:lnTo>
                    <a:pt x="974" y="492"/>
                  </a:lnTo>
                  <a:lnTo>
                    <a:pt x="974" y="488"/>
                  </a:lnTo>
                  <a:lnTo>
                    <a:pt x="976" y="486"/>
                  </a:lnTo>
                  <a:lnTo>
                    <a:pt x="976" y="486"/>
                  </a:lnTo>
                  <a:lnTo>
                    <a:pt x="980" y="484"/>
                  </a:lnTo>
                  <a:lnTo>
                    <a:pt x="980" y="484"/>
                  </a:lnTo>
                  <a:lnTo>
                    <a:pt x="984" y="486"/>
                  </a:lnTo>
                  <a:lnTo>
                    <a:pt x="984" y="492"/>
                  </a:lnTo>
                  <a:lnTo>
                    <a:pt x="984" y="496"/>
                  </a:lnTo>
                  <a:lnTo>
                    <a:pt x="982" y="498"/>
                  </a:lnTo>
                  <a:lnTo>
                    <a:pt x="980" y="498"/>
                  </a:lnTo>
                  <a:lnTo>
                    <a:pt x="980" y="498"/>
                  </a:lnTo>
                  <a:lnTo>
                    <a:pt x="980" y="498"/>
                  </a:lnTo>
                  <a:close/>
                  <a:moveTo>
                    <a:pt x="838" y="426"/>
                  </a:moveTo>
                  <a:lnTo>
                    <a:pt x="838" y="426"/>
                  </a:lnTo>
                  <a:lnTo>
                    <a:pt x="844" y="426"/>
                  </a:lnTo>
                  <a:lnTo>
                    <a:pt x="848" y="426"/>
                  </a:lnTo>
                  <a:lnTo>
                    <a:pt x="848" y="426"/>
                  </a:lnTo>
                  <a:lnTo>
                    <a:pt x="852" y="420"/>
                  </a:lnTo>
                  <a:lnTo>
                    <a:pt x="852" y="418"/>
                  </a:lnTo>
                  <a:lnTo>
                    <a:pt x="854" y="418"/>
                  </a:lnTo>
                  <a:lnTo>
                    <a:pt x="854" y="418"/>
                  </a:lnTo>
                  <a:lnTo>
                    <a:pt x="860" y="420"/>
                  </a:lnTo>
                  <a:lnTo>
                    <a:pt x="860" y="420"/>
                  </a:lnTo>
                  <a:lnTo>
                    <a:pt x="864" y="424"/>
                  </a:lnTo>
                  <a:lnTo>
                    <a:pt x="866" y="430"/>
                  </a:lnTo>
                  <a:lnTo>
                    <a:pt x="868" y="442"/>
                  </a:lnTo>
                  <a:lnTo>
                    <a:pt x="868" y="442"/>
                  </a:lnTo>
                  <a:lnTo>
                    <a:pt x="870" y="450"/>
                  </a:lnTo>
                  <a:lnTo>
                    <a:pt x="872" y="458"/>
                  </a:lnTo>
                  <a:lnTo>
                    <a:pt x="872" y="458"/>
                  </a:lnTo>
                  <a:lnTo>
                    <a:pt x="876" y="464"/>
                  </a:lnTo>
                  <a:lnTo>
                    <a:pt x="880" y="470"/>
                  </a:lnTo>
                  <a:lnTo>
                    <a:pt x="880" y="470"/>
                  </a:lnTo>
                  <a:lnTo>
                    <a:pt x="882" y="476"/>
                  </a:lnTo>
                  <a:lnTo>
                    <a:pt x="884" y="480"/>
                  </a:lnTo>
                  <a:lnTo>
                    <a:pt x="884" y="480"/>
                  </a:lnTo>
                  <a:lnTo>
                    <a:pt x="890" y="486"/>
                  </a:lnTo>
                  <a:lnTo>
                    <a:pt x="896" y="488"/>
                  </a:lnTo>
                  <a:lnTo>
                    <a:pt x="896" y="488"/>
                  </a:lnTo>
                  <a:lnTo>
                    <a:pt x="900" y="488"/>
                  </a:lnTo>
                  <a:lnTo>
                    <a:pt x="900" y="488"/>
                  </a:lnTo>
                  <a:lnTo>
                    <a:pt x="904" y="488"/>
                  </a:lnTo>
                  <a:lnTo>
                    <a:pt x="904" y="488"/>
                  </a:lnTo>
                  <a:lnTo>
                    <a:pt x="908" y="488"/>
                  </a:lnTo>
                  <a:lnTo>
                    <a:pt x="908" y="488"/>
                  </a:lnTo>
                  <a:lnTo>
                    <a:pt x="910" y="496"/>
                  </a:lnTo>
                  <a:lnTo>
                    <a:pt x="910" y="504"/>
                  </a:lnTo>
                  <a:lnTo>
                    <a:pt x="908" y="510"/>
                  </a:lnTo>
                  <a:lnTo>
                    <a:pt x="906" y="512"/>
                  </a:lnTo>
                  <a:lnTo>
                    <a:pt x="902" y="512"/>
                  </a:lnTo>
                  <a:lnTo>
                    <a:pt x="902" y="512"/>
                  </a:lnTo>
                  <a:lnTo>
                    <a:pt x="900" y="512"/>
                  </a:lnTo>
                  <a:lnTo>
                    <a:pt x="900" y="512"/>
                  </a:lnTo>
                  <a:lnTo>
                    <a:pt x="900" y="504"/>
                  </a:lnTo>
                  <a:lnTo>
                    <a:pt x="900" y="500"/>
                  </a:lnTo>
                  <a:lnTo>
                    <a:pt x="898" y="496"/>
                  </a:lnTo>
                  <a:lnTo>
                    <a:pt x="898" y="496"/>
                  </a:lnTo>
                  <a:lnTo>
                    <a:pt x="890" y="492"/>
                  </a:lnTo>
                  <a:lnTo>
                    <a:pt x="884" y="488"/>
                  </a:lnTo>
                  <a:lnTo>
                    <a:pt x="884" y="488"/>
                  </a:lnTo>
                  <a:lnTo>
                    <a:pt x="876" y="476"/>
                  </a:lnTo>
                  <a:lnTo>
                    <a:pt x="868" y="460"/>
                  </a:lnTo>
                  <a:lnTo>
                    <a:pt x="868" y="460"/>
                  </a:lnTo>
                  <a:lnTo>
                    <a:pt x="860" y="446"/>
                  </a:lnTo>
                  <a:lnTo>
                    <a:pt x="852" y="438"/>
                  </a:lnTo>
                  <a:lnTo>
                    <a:pt x="850" y="436"/>
                  </a:lnTo>
                  <a:lnTo>
                    <a:pt x="846" y="436"/>
                  </a:lnTo>
                  <a:lnTo>
                    <a:pt x="846" y="436"/>
                  </a:lnTo>
                  <a:lnTo>
                    <a:pt x="842" y="436"/>
                  </a:lnTo>
                  <a:lnTo>
                    <a:pt x="842" y="436"/>
                  </a:lnTo>
                  <a:lnTo>
                    <a:pt x="842" y="440"/>
                  </a:lnTo>
                  <a:lnTo>
                    <a:pt x="842" y="444"/>
                  </a:lnTo>
                  <a:lnTo>
                    <a:pt x="848" y="454"/>
                  </a:lnTo>
                  <a:lnTo>
                    <a:pt x="852" y="462"/>
                  </a:lnTo>
                  <a:lnTo>
                    <a:pt x="852" y="466"/>
                  </a:lnTo>
                  <a:lnTo>
                    <a:pt x="850" y="470"/>
                  </a:lnTo>
                  <a:lnTo>
                    <a:pt x="850" y="470"/>
                  </a:lnTo>
                  <a:lnTo>
                    <a:pt x="846" y="464"/>
                  </a:lnTo>
                  <a:lnTo>
                    <a:pt x="842" y="458"/>
                  </a:lnTo>
                  <a:lnTo>
                    <a:pt x="836" y="446"/>
                  </a:lnTo>
                  <a:lnTo>
                    <a:pt x="836" y="446"/>
                  </a:lnTo>
                  <a:lnTo>
                    <a:pt x="832" y="442"/>
                  </a:lnTo>
                  <a:lnTo>
                    <a:pt x="826" y="438"/>
                  </a:lnTo>
                  <a:lnTo>
                    <a:pt x="822" y="434"/>
                  </a:lnTo>
                  <a:lnTo>
                    <a:pt x="820" y="430"/>
                  </a:lnTo>
                  <a:lnTo>
                    <a:pt x="820" y="430"/>
                  </a:lnTo>
                  <a:lnTo>
                    <a:pt x="820" y="428"/>
                  </a:lnTo>
                  <a:lnTo>
                    <a:pt x="824" y="428"/>
                  </a:lnTo>
                  <a:lnTo>
                    <a:pt x="834" y="426"/>
                  </a:lnTo>
                  <a:lnTo>
                    <a:pt x="834" y="426"/>
                  </a:lnTo>
                  <a:lnTo>
                    <a:pt x="836" y="426"/>
                  </a:lnTo>
                  <a:lnTo>
                    <a:pt x="836" y="426"/>
                  </a:lnTo>
                  <a:lnTo>
                    <a:pt x="838" y="426"/>
                  </a:lnTo>
                  <a:close/>
                  <a:moveTo>
                    <a:pt x="736" y="388"/>
                  </a:moveTo>
                  <a:lnTo>
                    <a:pt x="736" y="388"/>
                  </a:lnTo>
                  <a:lnTo>
                    <a:pt x="732" y="386"/>
                  </a:lnTo>
                  <a:lnTo>
                    <a:pt x="732" y="386"/>
                  </a:lnTo>
                  <a:lnTo>
                    <a:pt x="728" y="382"/>
                  </a:lnTo>
                  <a:lnTo>
                    <a:pt x="724" y="376"/>
                  </a:lnTo>
                  <a:lnTo>
                    <a:pt x="722" y="366"/>
                  </a:lnTo>
                  <a:lnTo>
                    <a:pt x="722" y="366"/>
                  </a:lnTo>
                  <a:lnTo>
                    <a:pt x="724" y="362"/>
                  </a:lnTo>
                  <a:lnTo>
                    <a:pt x="726" y="360"/>
                  </a:lnTo>
                  <a:lnTo>
                    <a:pt x="726" y="360"/>
                  </a:lnTo>
                  <a:lnTo>
                    <a:pt x="726" y="360"/>
                  </a:lnTo>
                  <a:lnTo>
                    <a:pt x="726" y="360"/>
                  </a:lnTo>
                  <a:lnTo>
                    <a:pt x="730" y="362"/>
                  </a:lnTo>
                  <a:lnTo>
                    <a:pt x="732" y="364"/>
                  </a:lnTo>
                  <a:lnTo>
                    <a:pt x="734" y="372"/>
                  </a:lnTo>
                  <a:lnTo>
                    <a:pt x="734" y="372"/>
                  </a:lnTo>
                  <a:lnTo>
                    <a:pt x="736" y="374"/>
                  </a:lnTo>
                  <a:lnTo>
                    <a:pt x="740" y="376"/>
                  </a:lnTo>
                  <a:lnTo>
                    <a:pt x="744" y="378"/>
                  </a:lnTo>
                  <a:lnTo>
                    <a:pt x="746" y="382"/>
                  </a:lnTo>
                  <a:lnTo>
                    <a:pt x="746" y="382"/>
                  </a:lnTo>
                  <a:lnTo>
                    <a:pt x="746" y="384"/>
                  </a:lnTo>
                  <a:lnTo>
                    <a:pt x="744" y="386"/>
                  </a:lnTo>
                  <a:lnTo>
                    <a:pt x="736" y="388"/>
                  </a:lnTo>
                  <a:close/>
                  <a:moveTo>
                    <a:pt x="744" y="358"/>
                  </a:moveTo>
                  <a:lnTo>
                    <a:pt x="744" y="358"/>
                  </a:lnTo>
                  <a:lnTo>
                    <a:pt x="740" y="356"/>
                  </a:lnTo>
                  <a:lnTo>
                    <a:pt x="738" y="352"/>
                  </a:lnTo>
                  <a:lnTo>
                    <a:pt x="738" y="352"/>
                  </a:lnTo>
                  <a:lnTo>
                    <a:pt x="738" y="350"/>
                  </a:lnTo>
                  <a:lnTo>
                    <a:pt x="744" y="346"/>
                  </a:lnTo>
                  <a:lnTo>
                    <a:pt x="750" y="342"/>
                  </a:lnTo>
                  <a:lnTo>
                    <a:pt x="754" y="342"/>
                  </a:lnTo>
                  <a:lnTo>
                    <a:pt x="754" y="342"/>
                  </a:lnTo>
                  <a:lnTo>
                    <a:pt x="756" y="342"/>
                  </a:lnTo>
                  <a:lnTo>
                    <a:pt x="756" y="342"/>
                  </a:lnTo>
                  <a:lnTo>
                    <a:pt x="758" y="344"/>
                  </a:lnTo>
                  <a:lnTo>
                    <a:pt x="758" y="346"/>
                  </a:lnTo>
                  <a:lnTo>
                    <a:pt x="756" y="352"/>
                  </a:lnTo>
                  <a:lnTo>
                    <a:pt x="750" y="356"/>
                  </a:lnTo>
                  <a:lnTo>
                    <a:pt x="744" y="358"/>
                  </a:lnTo>
                  <a:close/>
                  <a:moveTo>
                    <a:pt x="830" y="374"/>
                  </a:moveTo>
                  <a:lnTo>
                    <a:pt x="830" y="374"/>
                  </a:lnTo>
                  <a:lnTo>
                    <a:pt x="826" y="374"/>
                  </a:lnTo>
                  <a:lnTo>
                    <a:pt x="826" y="374"/>
                  </a:lnTo>
                  <a:lnTo>
                    <a:pt x="824" y="372"/>
                  </a:lnTo>
                  <a:lnTo>
                    <a:pt x="824" y="370"/>
                  </a:lnTo>
                  <a:lnTo>
                    <a:pt x="826" y="364"/>
                  </a:lnTo>
                  <a:lnTo>
                    <a:pt x="834" y="358"/>
                  </a:lnTo>
                  <a:lnTo>
                    <a:pt x="834" y="358"/>
                  </a:lnTo>
                  <a:lnTo>
                    <a:pt x="840" y="354"/>
                  </a:lnTo>
                  <a:lnTo>
                    <a:pt x="844" y="350"/>
                  </a:lnTo>
                  <a:lnTo>
                    <a:pt x="844" y="350"/>
                  </a:lnTo>
                  <a:lnTo>
                    <a:pt x="846" y="346"/>
                  </a:lnTo>
                  <a:lnTo>
                    <a:pt x="846" y="344"/>
                  </a:lnTo>
                  <a:lnTo>
                    <a:pt x="848" y="342"/>
                  </a:lnTo>
                  <a:lnTo>
                    <a:pt x="848" y="342"/>
                  </a:lnTo>
                  <a:lnTo>
                    <a:pt x="852" y="340"/>
                  </a:lnTo>
                  <a:lnTo>
                    <a:pt x="852" y="340"/>
                  </a:lnTo>
                  <a:lnTo>
                    <a:pt x="852" y="342"/>
                  </a:lnTo>
                  <a:lnTo>
                    <a:pt x="854" y="342"/>
                  </a:lnTo>
                  <a:lnTo>
                    <a:pt x="854" y="348"/>
                  </a:lnTo>
                  <a:lnTo>
                    <a:pt x="850" y="358"/>
                  </a:lnTo>
                  <a:lnTo>
                    <a:pt x="850" y="358"/>
                  </a:lnTo>
                  <a:lnTo>
                    <a:pt x="842" y="368"/>
                  </a:lnTo>
                  <a:lnTo>
                    <a:pt x="836" y="372"/>
                  </a:lnTo>
                  <a:lnTo>
                    <a:pt x="830" y="374"/>
                  </a:lnTo>
                  <a:close/>
                  <a:moveTo>
                    <a:pt x="694" y="324"/>
                  </a:moveTo>
                  <a:lnTo>
                    <a:pt x="694" y="324"/>
                  </a:lnTo>
                  <a:lnTo>
                    <a:pt x="690" y="322"/>
                  </a:lnTo>
                  <a:lnTo>
                    <a:pt x="688" y="320"/>
                  </a:lnTo>
                  <a:lnTo>
                    <a:pt x="688" y="320"/>
                  </a:lnTo>
                  <a:lnTo>
                    <a:pt x="692" y="318"/>
                  </a:lnTo>
                  <a:lnTo>
                    <a:pt x="696" y="314"/>
                  </a:lnTo>
                  <a:lnTo>
                    <a:pt x="704" y="308"/>
                  </a:lnTo>
                  <a:lnTo>
                    <a:pt x="704" y="308"/>
                  </a:lnTo>
                  <a:lnTo>
                    <a:pt x="710" y="306"/>
                  </a:lnTo>
                  <a:lnTo>
                    <a:pt x="716" y="304"/>
                  </a:lnTo>
                  <a:lnTo>
                    <a:pt x="716" y="304"/>
                  </a:lnTo>
                  <a:lnTo>
                    <a:pt x="728" y="308"/>
                  </a:lnTo>
                  <a:lnTo>
                    <a:pt x="728" y="308"/>
                  </a:lnTo>
                  <a:lnTo>
                    <a:pt x="742" y="308"/>
                  </a:lnTo>
                  <a:lnTo>
                    <a:pt x="750" y="310"/>
                  </a:lnTo>
                  <a:lnTo>
                    <a:pt x="756" y="314"/>
                  </a:lnTo>
                  <a:lnTo>
                    <a:pt x="756" y="314"/>
                  </a:lnTo>
                  <a:lnTo>
                    <a:pt x="750" y="316"/>
                  </a:lnTo>
                  <a:lnTo>
                    <a:pt x="746" y="316"/>
                  </a:lnTo>
                  <a:lnTo>
                    <a:pt x="746" y="316"/>
                  </a:lnTo>
                  <a:lnTo>
                    <a:pt x="736" y="316"/>
                  </a:lnTo>
                  <a:lnTo>
                    <a:pt x="736" y="316"/>
                  </a:lnTo>
                  <a:lnTo>
                    <a:pt x="728" y="314"/>
                  </a:lnTo>
                  <a:lnTo>
                    <a:pt x="728" y="314"/>
                  </a:lnTo>
                  <a:lnTo>
                    <a:pt x="718" y="316"/>
                  </a:lnTo>
                  <a:lnTo>
                    <a:pt x="718" y="316"/>
                  </a:lnTo>
                  <a:lnTo>
                    <a:pt x="708" y="320"/>
                  </a:lnTo>
                  <a:lnTo>
                    <a:pt x="700" y="324"/>
                  </a:lnTo>
                  <a:lnTo>
                    <a:pt x="694" y="324"/>
                  </a:lnTo>
                  <a:close/>
                  <a:moveTo>
                    <a:pt x="670" y="254"/>
                  </a:moveTo>
                  <a:lnTo>
                    <a:pt x="670" y="254"/>
                  </a:lnTo>
                  <a:lnTo>
                    <a:pt x="680" y="254"/>
                  </a:lnTo>
                  <a:lnTo>
                    <a:pt x="688" y="250"/>
                  </a:lnTo>
                  <a:lnTo>
                    <a:pt x="688" y="250"/>
                  </a:lnTo>
                  <a:lnTo>
                    <a:pt x="692" y="248"/>
                  </a:lnTo>
                  <a:lnTo>
                    <a:pt x="696" y="242"/>
                  </a:lnTo>
                  <a:lnTo>
                    <a:pt x="700" y="240"/>
                  </a:lnTo>
                  <a:lnTo>
                    <a:pt x="706" y="236"/>
                  </a:lnTo>
                  <a:lnTo>
                    <a:pt x="706" y="236"/>
                  </a:lnTo>
                  <a:lnTo>
                    <a:pt x="710" y="236"/>
                  </a:lnTo>
                  <a:lnTo>
                    <a:pt x="710" y="236"/>
                  </a:lnTo>
                  <a:lnTo>
                    <a:pt x="714" y="238"/>
                  </a:lnTo>
                  <a:lnTo>
                    <a:pt x="714" y="240"/>
                  </a:lnTo>
                  <a:lnTo>
                    <a:pt x="714" y="242"/>
                  </a:lnTo>
                  <a:lnTo>
                    <a:pt x="710" y="246"/>
                  </a:lnTo>
                  <a:lnTo>
                    <a:pt x="710" y="246"/>
                  </a:lnTo>
                  <a:lnTo>
                    <a:pt x="700" y="252"/>
                  </a:lnTo>
                  <a:lnTo>
                    <a:pt x="690" y="256"/>
                  </a:lnTo>
                  <a:lnTo>
                    <a:pt x="690" y="256"/>
                  </a:lnTo>
                  <a:lnTo>
                    <a:pt x="684" y="260"/>
                  </a:lnTo>
                  <a:lnTo>
                    <a:pt x="680" y="262"/>
                  </a:lnTo>
                  <a:lnTo>
                    <a:pt x="672" y="270"/>
                  </a:lnTo>
                  <a:lnTo>
                    <a:pt x="672" y="270"/>
                  </a:lnTo>
                  <a:lnTo>
                    <a:pt x="668" y="272"/>
                  </a:lnTo>
                  <a:lnTo>
                    <a:pt x="660" y="274"/>
                  </a:lnTo>
                  <a:lnTo>
                    <a:pt x="646" y="276"/>
                  </a:lnTo>
                  <a:lnTo>
                    <a:pt x="646" y="276"/>
                  </a:lnTo>
                  <a:lnTo>
                    <a:pt x="636" y="276"/>
                  </a:lnTo>
                  <a:lnTo>
                    <a:pt x="636" y="276"/>
                  </a:lnTo>
                  <a:lnTo>
                    <a:pt x="628" y="276"/>
                  </a:lnTo>
                  <a:lnTo>
                    <a:pt x="624" y="274"/>
                  </a:lnTo>
                  <a:lnTo>
                    <a:pt x="624" y="274"/>
                  </a:lnTo>
                  <a:lnTo>
                    <a:pt x="624" y="270"/>
                  </a:lnTo>
                  <a:lnTo>
                    <a:pt x="624" y="268"/>
                  </a:lnTo>
                  <a:lnTo>
                    <a:pt x="630" y="266"/>
                  </a:lnTo>
                  <a:lnTo>
                    <a:pt x="640" y="262"/>
                  </a:lnTo>
                  <a:lnTo>
                    <a:pt x="640" y="262"/>
                  </a:lnTo>
                  <a:lnTo>
                    <a:pt x="644" y="260"/>
                  </a:lnTo>
                  <a:lnTo>
                    <a:pt x="648" y="256"/>
                  </a:lnTo>
                  <a:lnTo>
                    <a:pt x="648" y="252"/>
                  </a:lnTo>
                  <a:lnTo>
                    <a:pt x="646" y="248"/>
                  </a:lnTo>
                  <a:lnTo>
                    <a:pt x="646" y="248"/>
                  </a:lnTo>
                  <a:lnTo>
                    <a:pt x="640" y="246"/>
                  </a:lnTo>
                  <a:lnTo>
                    <a:pt x="636" y="244"/>
                  </a:lnTo>
                  <a:lnTo>
                    <a:pt x="636" y="242"/>
                  </a:lnTo>
                  <a:lnTo>
                    <a:pt x="636" y="242"/>
                  </a:lnTo>
                  <a:lnTo>
                    <a:pt x="634" y="240"/>
                  </a:lnTo>
                  <a:lnTo>
                    <a:pt x="636" y="240"/>
                  </a:lnTo>
                  <a:lnTo>
                    <a:pt x="640" y="238"/>
                  </a:lnTo>
                  <a:lnTo>
                    <a:pt x="640" y="238"/>
                  </a:lnTo>
                  <a:lnTo>
                    <a:pt x="646" y="240"/>
                  </a:lnTo>
                  <a:lnTo>
                    <a:pt x="652" y="242"/>
                  </a:lnTo>
                  <a:lnTo>
                    <a:pt x="652" y="242"/>
                  </a:lnTo>
                  <a:lnTo>
                    <a:pt x="656" y="244"/>
                  </a:lnTo>
                  <a:lnTo>
                    <a:pt x="658" y="248"/>
                  </a:lnTo>
                  <a:lnTo>
                    <a:pt x="660" y="252"/>
                  </a:lnTo>
                  <a:lnTo>
                    <a:pt x="664" y="254"/>
                  </a:lnTo>
                  <a:lnTo>
                    <a:pt x="664" y="254"/>
                  </a:lnTo>
                  <a:lnTo>
                    <a:pt x="670" y="254"/>
                  </a:lnTo>
                  <a:close/>
                  <a:moveTo>
                    <a:pt x="1172" y="226"/>
                  </a:moveTo>
                  <a:lnTo>
                    <a:pt x="1172" y="226"/>
                  </a:lnTo>
                  <a:lnTo>
                    <a:pt x="1170" y="224"/>
                  </a:lnTo>
                  <a:lnTo>
                    <a:pt x="1168" y="222"/>
                  </a:lnTo>
                  <a:lnTo>
                    <a:pt x="1166" y="216"/>
                  </a:lnTo>
                  <a:lnTo>
                    <a:pt x="1166" y="216"/>
                  </a:lnTo>
                  <a:lnTo>
                    <a:pt x="1166" y="214"/>
                  </a:lnTo>
                  <a:lnTo>
                    <a:pt x="1168" y="212"/>
                  </a:lnTo>
                  <a:lnTo>
                    <a:pt x="1170" y="210"/>
                  </a:lnTo>
                  <a:lnTo>
                    <a:pt x="1174" y="208"/>
                  </a:lnTo>
                  <a:lnTo>
                    <a:pt x="1174" y="208"/>
                  </a:lnTo>
                  <a:lnTo>
                    <a:pt x="1176" y="210"/>
                  </a:lnTo>
                  <a:lnTo>
                    <a:pt x="1176" y="210"/>
                  </a:lnTo>
                  <a:lnTo>
                    <a:pt x="1182" y="212"/>
                  </a:lnTo>
                  <a:lnTo>
                    <a:pt x="1180" y="214"/>
                  </a:lnTo>
                  <a:lnTo>
                    <a:pt x="1180" y="214"/>
                  </a:lnTo>
                  <a:lnTo>
                    <a:pt x="1178" y="220"/>
                  </a:lnTo>
                  <a:lnTo>
                    <a:pt x="1174" y="226"/>
                  </a:lnTo>
                  <a:lnTo>
                    <a:pt x="1174" y="226"/>
                  </a:lnTo>
                  <a:lnTo>
                    <a:pt x="1172" y="226"/>
                  </a:lnTo>
                  <a:close/>
                  <a:moveTo>
                    <a:pt x="548" y="166"/>
                  </a:moveTo>
                  <a:lnTo>
                    <a:pt x="548" y="166"/>
                  </a:lnTo>
                  <a:lnTo>
                    <a:pt x="544" y="166"/>
                  </a:lnTo>
                  <a:lnTo>
                    <a:pt x="544" y="166"/>
                  </a:lnTo>
                  <a:lnTo>
                    <a:pt x="540" y="164"/>
                  </a:lnTo>
                  <a:lnTo>
                    <a:pt x="542" y="162"/>
                  </a:lnTo>
                  <a:lnTo>
                    <a:pt x="550" y="160"/>
                  </a:lnTo>
                  <a:lnTo>
                    <a:pt x="550" y="160"/>
                  </a:lnTo>
                  <a:lnTo>
                    <a:pt x="558" y="158"/>
                  </a:lnTo>
                  <a:lnTo>
                    <a:pt x="566" y="154"/>
                  </a:lnTo>
                  <a:lnTo>
                    <a:pt x="574" y="150"/>
                  </a:lnTo>
                  <a:lnTo>
                    <a:pt x="582" y="148"/>
                  </a:lnTo>
                  <a:lnTo>
                    <a:pt x="582" y="148"/>
                  </a:lnTo>
                  <a:lnTo>
                    <a:pt x="588" y="150"/>
                  </a:lnTo>
                  <a:lnTo>
                    <a:pt x="588" y="150"/>
                  </a:lnTo>
                  <a:lnTo>
                    <a:pt x="588" y="154"/>
                  </a:lnTo>
                  <a:lnTo>
                    <a:pt x="590" y="156"/>
                  </a:lnTo>
                  <a:lnTo>
                    <a:pt x="590" y="156"/>
                  </a:lnTo>
                  <a:lnTo>
                    <a:pt x="596" y="158"/>
                  </a:lnTo>
                  <a:lnTo>
                    <a:pt x="600" y="158"/>
                  </a:lnTo>
                  <a:lnTo>
                    <a:pt x="600" y="158"/>
                  </a:lnTo>
                  <a:lnTo>
                    <a:pt x="610" y="162"/>
                  </a:lnTo>
                  <a:lnTo>
                    <a:pt x="610" y="166"/>
                  </a:lnTo>
                  <a:lnTo>
                    <a:pt x="606" y="168"/>
                  </a:lnTo>
                  <a:lnTo>
                    <a:pt x="606" y="168"/>
                  </a:lnTo>
                  <a:lnTo>
                    <a:pt x="600" y="168"/>
                  </a:lnTo>
                  <a:lnTo>
                    <a:pt x="594" y="170"/>
                  </a:lnTo>
                  <a:lnTo>
                    <a:pt x="588" y="170"/>
                  </a:lnTo>
                  <a:lnTo>
                    <a:pt x="580" y="170"/>
                  </a:lnTo>
                  <a:lnTo>
                    <a:pt x="580" y="170"/>
                  </a:lnTo>
                  <a:lnTo>
                    <a:pt x="574" y="174"/>
                  </a:lnTo>
                  <a:lnTo>
                    <a:pt x="568" y="174"/>
                  </a:lnTo>
                  <a:lnTo>
                    <a:pt x="568" y="174"/>
                  </a:lnTo>
                  <a:lnTo>
                    <a:pt x="560" y="172"/>
                  </a:lnTo>
                  <a:lnTo>
                    <a:pt x="560" y="172"/>
                  </a:lnTo>
                  <a:lnTo>
                    <a:pt x="562" y="168"/>
                  </a:lnTo>
                  <a:lnTo>
                    <a:pt x="564" y="164"/>
                  </a:lnTo>
                  <a:lnTo>
                    <a:pt x="564" y="164"/>
                  </a:lnTo>
                  <a:lnTo>
                    <a:pt x="564" y="164"/>
                  </a:lnTo>
                  <a:lnTo>
                    <a:pt x="564" y="164"/>
                  </a:lnTo>
                  <a:lnTo>
                    <a:pt x="556" y="166"/>
                  </a:lnTo>
                  <a:lnTo>
                    <a:pt x="556" y="166"/>
                  </a:lnTo>
                  <a:lnTo>
                    <a:pt x="548" y="166"/>
                  </a:lnTo>
                  <a:close/>
                  <a:moveTo>
                    <a:pt x="1060" y="0"/>
                  </a:moveTo>
                  <a:lnTo>
                    <a:pt x="1060" y="0"/>
                  </a:lnTo>
                  <a:lnTo>
                    <a:pt x="1058" y="0"/>
                  </a:lnTo>
                  <a:lnTo>
                    <a:pt x="1056" y="2"/>
                  </a:lnTo>
                  <a:lnTo>
                    <a:pt x="1054" y="6"/>
                  </a:lnTo>
                  <a:lnTo>
                    <a:pt x="1054" y="18"/>
                  </a:lnTo>
                  <a:lnTo>
                    <a:pt x="1054" y="18"/>
                  </a:lnTo>
                  <a:lnTo>
                    <a:pt x="1052" y="22"/>
                  </a:lnTo>
                  <a:lnTo>
                    <a:pt x="1052" y="24"/>
                  </a:lnTo>
                  <a:lnTo>
                    <a:pt x="1054" y="26"/>
                  </a:lnTo>
                  <a:lnTo>
                    <a:pt x="1054" y="26"/>
                  </a:lnTo>
                  <a:lnTo>
                    <a:pt x="1058" y="28"/>
                  </a:lnTo>
                  <a:lnTo>
                    <a:pt x="1060" y="28"/>
                  </a:lnTo>
                  <a:lnTo>
                    <a:pt x="1060" y="28"/>
                  </a:lnTo>
                  <a:lnTo>
                    <a:pt x="1062" y="32"/>
                  </a:lnTo>
                  <a:lnTo>
                    <a:pt x="1062" y="34"/>
                  </a:lnTo>
                  <a:lnTo>
                    <a:pt x="1062" y="34"/>
                  </a:lnTo>
                  <a:lnTo>
                    <a:pt x="1066" y="36"/>
                  </a:lnTo>
                  <a:lnTo>
                    <a:pt x="1066" y="36"/>
                  </a:lnTo>
                  <a:lnTo>
                    <a:pt x="1068" y="36"/>
                  </a:lnTo>
                  <a:lnTo>
                    <a:pt x="1068" y="36"/>
                  </a:lnTo>
                  <a:lnTo>
                    <a:pt x="1072" y="34"/>
                  </a:lnTo>
                  <a:lnTo>
                    <a:pt x="1072" y="34"/>
                  </a:lnTo>
                  <a:lnTo>
                    <a:pt x="1072" y="34"/>
                  </a:lnTo>
                  <a:lnTo>
                    <a:pt x="1078" y="32"/>
                  </a:lnTo>
                  <a:lnTo>
                    <a:pt x="1084" y="32"/>
                  </a:lnTo>
                  <a:lnTo>
                    <a:pt x="1084" y="32"/>
                  </a:lnTo>
                  <a:lnTo>
                    <a:pt x="1084" y="32"/>
                  </a:lnTo>
                  <a:lnTo>
                    <a:pt x="1084" y="32"/>
                  </a:lnTo>
                  <a:lnTo>
                    <a:pt x="1084" y="38"/>
                  </a:lnTo>
                  <a:lnTo>
                    <a:pt x="1088" y="44"/>
                  </a:lnTo>
                  <a:lnTo>
                    <a:pt x="1088" y="44"/>
                  </a:lnTo>
                  <a:lnTo>
                    <a:pt x="1094" y="46"/>
                  </a:lnTo>
                  <a:lnTo>
                    <a:pt x="1096" y="46"/>
                  </a:lnTo>
                  <a:lnTo>
                    <a:pt x="1096" y="48"/>
                  </a:lnTo>
                  <a:lnTo>
                    <a:pt x="1096" y="48"/>
                  </a:lnTo>
                  <a:lnTo>
                    <a:pt x="1096" y="50"/>
                  </a:lnTo>
                  <a:lnTo>
                    <a:pt x="1094" y="50"/>
                  </a:lnTo>
                  <a:lnTo>
                    <a:pt x="1094" y="50"/>
                  </a:lnTo>
                  <a:lnTo>
                    <a:pt x="1092" y="50"/>
                  </a:lnTo>
                  <a:lnTo>
                    <a:pt x="1092" y="50"/>
                  </a:lnTo>
                  <a:lnTo>
                    <a:pt x="1092" y="50"/>
                  </a:lnTo>
                  <a:lnTo>
                    <a:pt x="1092" y="50"/>
                  </a:lnTo>
                  <a:lnTo>
                    <a:pt x="1090" y="50"/>
                  </a:lnTo>
                  <a:lnTo>
                    <a:pt x="1090" y="50"/>
                  </a:lnTo>
                  <a:lnTo>
                    <a:pt x="1088" y="50"/>
                  </a:lnTo>
                  <a:lnTo>
                    <a:pt x="1086" y="52"/>
                  </a:lnTo>
                  <a:lnTo>
                    <a:pt x="1086" y="52"/>
                  </a:lnTo>
                  <a:lnTo>
                    <a:pt x="1084" y="54"/>
                  </a:lnTo>
                  <a:lnTo>
                    <a:pt x="1080" y="56"/>
                  </a:lnTo>
                  <a:lnTo>
                    <a:pt x="1080" y="56"/>
                  </a:lnTo>
                  <a:lnTo>
                    <a:pt x="1078" y="56"/>
                  </a:lnTo>
                  <a:lnTo>
                    <a:pt x="1078" y="56"/>
                  </a:lnTo>
                  <a:lnTo>
                    <a:pt x="1074" y="56"/>
                  </a:lnTo>
                  <a:lnTo>
                    <a:pt x="1072" y="54"/>
                  </a:lnTo>
                  <a:lnTo>
                    <a:pt x="1072" y="48"/>
                  </a:lnTo>
                  <a:lnTo>
                    <a:pt x="1072" y="48"/>
                  </a:lnTo>
                  <a:lnTo>
                    <a:pt x="1070" y="44"/>
                  </a:lnTo>
                  <a:lnTo>
                    <a:pt x="1066" y="42"/>
                  </a:lnTo>
                  <a:lnTo>
                    <a:pt x="1066" y="42"/>
                  </a:lnTo>
                  <a:lnTo>
                    <a:pt x="1062" y="42"/>
                  </a:lnTo>
                  <a:lnTo>
                    <a:pt x="1062" y="42"/>
                  </a:lnTo>
                  <a:lnTo>
                    <a:pt x="1060" y="44"/>
                  </a:lnTo>
                  <a:lnTo>
                    <a:pt x="1060" y="46"/>
                  </a:lnTo>
                  <a:lnTo>
                    <a:pt x="1060" y="50"/>
                  </a:lnTo>
                  <a:lnTo>
                    <a:pt x="1058" y="52"/>
                  </a:lnTo>
                  <a:lnTo>
                    <a:pt x="1058" y="52"/>
                  </a:lnTo>
                  <a:lnTo>
                    <a:pt x="1056" y="54"/>
                  </a:lnTo>
                  <a:lnTo>
                    <a:pt x="1054" y="54"/>
                  </a:lnTo>
                  <a:lnTo>
                    <a:pt x="1054" y="54"/>
                  </a:lnTo>
                  <a:lnTo>
                    <a:pt x="1050" y="54"/>
                  </a:lnTo>
                  <a:lnTo>
                    <a:pt x="1048" y="52"/>
                  </a:lnTo>
                  <a:lnTo>
                    <a:pt x="1048" y="52"/>
                  </a:lnTo>
                  <a:lnTo>
                    <a:pt x="1046" y="48"/>
                  </a:lnTo>
                  <a:lnTo>
                    <a:pt x="1046" y="46"/>
                  </a:lnTo>
                  <a:lnTo>
                    <a:pt x="1048" y="42"/>
                  </a:lnTo>
                  <a:lnTo>
                    <a:pt x="1048" y="42"/>
                  </a:lnTo>
                  <a:lnTo>
                    <a:pt x="1052" y="36"/>
                  </a:lnTo>
                  <a:lnTo>
                    <a:pt x="1054" y="34"/>
                  </a:lnTo>
                  <a:lnTo>
                    <a:pt x="1052" y="32"/>
                  </a:lnTo>
                  <a:lnTo>
                    <a:pt x="1052" y="32"/>
                  </a:lnTo>
                  <a:lnTo>
                    <a:pt x="1050" y="30"/>
                  </a:lnTo>
                  <a:lnTo>
                    <a:pt x="1048" y="28"/>
                  </a:lnTo>
                  <a:lnTo>
                    <a:pt x="1044" y="28"/>
                  </a:lnTo>
                  <a:lnTo>
                    <a:pt x="1042" y="24"/>
                  </a:lnTo>
                  <a:lnTo>
                    <a:pt x="1042" y="24"/>
                  </a:lnTo>
                  <a:lnTo>
                    <a:pt x="1042" y="22"/>
                  </a:lnTo>
                  <a:lnTo>
                    <a:pt x="1044" y="20"/>
                  </a:lnTo>
                  <a:lnTo>
                    <a:pt x="1048" y="14"/>
                  </a:lnTo>
                  <a:lnTo>
                    <a:pt x="1050" y="10"/>
                  </a:lnTo>
                  <a:lnTo>
                    <a:pt x="1050" y="8"/>
                  </a:lnTo>
                  <a:lnTo>
                    <a:pt x="1048" y="4"/>
                  </a:lnTo>
                  <a:lnTo>
                    <a:pt x="1048" y="4"/>
                  </a:lnTo>
                  <a:lnTo>
                    <a:pt x="1046" y="4"/>
                  </a:lnTo>
                  <a:lnTo>
                    <a:pt x="1046" y="4"/>
                  </a:lnTo>
                  <a:lnTo>
                    <a:pt x="1038" y="6"/>
                  </a:lnTo>
                  <a:lnTo>
                    <a:pt x="1030" y="8"/>
                  </a:lnTo>
                  <a:lnTo>
                    <a:pt x="1030" y="8"/>
                  </a:lnTo>
                  <a:lnTo>
                    <a:pt x="1028" y="10"/>
                  </a:lnTo>
                  <a:lnTo>
                    <a:pt x="1026" y="12"/>
                  </a:lnTo>
                  <a:lnTo>
                    <a:pt x="1026" y="12"/>
                  </a:lnTo>
                  <a:lnTo>
                    <a:pt x="1022" y="14"/>
                  </a:lnTo>
                  <a:lnTo>
                    <a:pt x="1018" y="16"/>
                  </a:lnTo>
                  <a:lnTo>
                    <a:pt x="1018" y="16"/>
                  </a:lnTo>
                  <a:lnTo>
                    <a:pt x="1014" y="16"/>
                  </a:lnTo>
                  <a:lnTo>
                    <a:pt x="1012" y="18"/>
                  </a:lnTo>
                  <a:lnTo>
                    <a:pt x="1010" y="20"/>
                  </a:lnTo>
                  <a:lnTo>
                    <a:pt x="1010" y="20"/>
                  </a:lnTo>
                  <a:lnTo>
                    <a:pt x="1012" y="22"/>
                  </a:lnTo>
                  <a:lnTo>
                    <a:pt x="1012" y="24"/>
                  </a:lnTo>
                  <a:lnTo>
                    <a:pt x="1012" y="26"/>
                  </a:lnTo>
                  <a:lnTo>
                    <a:pt x="1012" y="26"/>
                  </a:lnTo>
                  <a:lnTo>
                    <a:pt x="1004" y="26"/>
                  </a:lnTo>
                  <a:lnTo>
                    <a:pt x="1004" y="26"/>
                  </a:lnTo>
                  <a:lnTo>
                    <a:pt x="996" y="28"/>
                  </a:lnTo>
                  <a:lnTo>
                    <a:pt x="996" y="28"/>
                  </a:lnTo>
                  <a:lnTo>
                    <a:pt x="996" y="32"/>
                  </a:lnTo>
                  <a:lnTo>
                    <a:pt x="1000" y="36"/>
                  </a:lnTo>
                  <a:lnTo>
                    <a:pt x="1000" y="36"/>
                  </a:lnTo>
                  <a:lnTo>
                    <a:pt x="1006" y="38"/>
                  </a:lnTo>
                  <a:lnTo>
                    <a:pt x="1006" y="38"/>
                  </a:lnTo>
                  <a:lnTo>
                    <a:pt x="1006" y="38"/>
                  </a:lnTo>
                  <a:lnTo>
                    <a:pt x="1006" y="38"/>
                  </a:lnTo>
                  <a:lnTo>
                    <a:pt x="1008" y="38"/>
                  </a:lnTo>
                  <a:lnTo>
                    <a:pt x="1008" y="38"/>
                  </a:lnTo>
                  <a:lnTo>
                    <a:pt x="1012" y="40"/>
                  </a:lnTo>
                  <a:lnTo>
                    <a:pt x="1012" y="40"/>
                  </a:lnTo>
                  <a:lnTo>
                    <a:pt x="1016" y="42"/>
                  </a:lnTo>
                  <a:lnTo>
                    <a:pt x="1016" y="46"/>
                  </a:lnTo>
                  <a:lnTo>
                    <a:pt x="1014" y="48"/>
                  </a:lnTo>
                  <a:lnTo>
                    <a:pt x="1014" y="48"/>
                  </a:lnTo>
                  <a:lnTo>
                    <a:pt x="1010" y="48"/>
                  </a:lnTo>
                  <a:lnTo>
                    <a:pt x="1004" y="50"/>
                  </a:lnTo>
                  <a:lnTo>
                    <a:pt x="1004" y="50"/>
                  </a:lnTo>
                  <a:lnTo>
                    <a:pt x="1008" y="58"/>
                  </a:lnTo>
                  <a:lnTo>
                    <a:pt x="1012" y="62"/>
                  </a:lnTo>
                  <a:lnTo>
                    <a:pt x="1012" y="66"/>
                  </a:lnTo>
                  <a:lnTo>
                    <a:pt x="1012" y="66"/>
                  </a:lnTo>
                  <a:lnTo>
                    <a:pt x="1008" y="68"/>
                  </a:lnTo>
                  <a:lnTo>
                    <a:pt x="1004" y="68"/>
                  </a:lnTo>
                  <a:lnTo>
                    <a:pt x="1004" y="68"/>
                  </a:lnTo>
                  <a:lnTo>
                    <a:pt x="1000" y="68"/>
                  </a:lnTo>
                  <a:lnTo>
                    <a:pt x="1000" y="68"/>
                  </a:lnTo>
                  <a:lnTo>
                    <a:pt x="998" y="62"/>
                  </a:lnTo>
                  <a:lnTo>
                    <a:pt x="996" y="58"/>
                  </a:lnTo>
                  <a:lnTo>
                    <a:pt x="996" y="58"/>
                  </a:lnTo>
                  <a:lnTo>
                    <a:pt x="992" y="56"/>
                  </a:lnTo>
                  <a:lnTo>
                    <a:pt x="988" y="54"/>
                  </a:lnTo>
                  <a:lnTo>
                    <a:pt x="988" y="54"/>
                  </a:lnTo>
                  <a:lnTo>
                    <a:pt x="986" y="50"/>
                  </a:lnTo>
                  <a:lnTo>
                    <a:pt x="986" y="44"/>
                  </a:lnTo>
                  <a:lnTo>
                    <a:pt x="986" y="44"/>
                  </a:lnTo>
                  <a:lnTo>
                    <a:pt x="986" y="32"/>
                  </a:lnTo>
                  <a:lnTo>
                    <a:pt x="986" y="32"/>
                  </a:lnTo>
                  <a:lnTo>
                    <a:pt x="988" y="28"/>
                  </a:lnTo>
                  <a:lnTo>
                    <a:pt x="990" y="24"/>
                  </a:lnTo>
                  <a:lnTo>
                    <a:pt x="990" y="24"/>
                  </a:lnTo>
                  <a:lnTo>
                    <a:pt x="990" y="20"/>
                  </a:lnTo>
                  <a:lnTo>
                    <a:pt x="990" y="18"/>
                  </a:lnTo>
                  <a:lnTo>
                    <a:pt x="992" y="16"/>
                  </a:lnTo>
                  <a:lnTo>
                    <a:pt x="992" y="16"/>
                  </a:lnTo>
                  <a:lnTo>
                    <a:pt x="1000" y="14"/>
                  </a:lnTo>
                  <a:lnTo>
                    <a:pt x="1002" y="12"/>
                  </a:lnTo>
                  <a:lnTo>
                    <a:pt x="1004" y="10"/>
                  </a:lnTo>
                  <a:lnTo>
                    <a:pt x="1004" y="10"/>
                  </a:lnTo>
                  <a:lnTo>
                    <a:pt x="1004" y="6"/>
                  </a:lnTo>
                  <a:lnTo>
                    <a:pt x="1002" y="4"/>
                  </a:lnTo>
                  <a:lnTo>
                    <a:pt x="1002" y="4"/>
                  </a:lnTo>
                  <a:lnTo>
                    <a:pt x="996" y="4"/>
                  </a:lnTo>
                  <a:lnTo>
                    <a:pt x="996" y="4"/>
                  </a:lnTo>
                  <a:lnTo>
                    <a:pt x="996" y="4"/>
                  </a:lnTo>
                  <a:lnTo>
                    <a:pt x="996" y="4"/>
                  </a:lnTo>
                  <a:lnTo>
                    <a:pt x="982" y="2"/>
                  </a:lnTo>
                  <a:lnTo>
                    <a:pt x="982" y="2"/>
                  </a:lnTo>
                  <a:lnTo>
                    <a:pt x="980" y="2"/>
                  </a:lnTo>
                  <a:lnTo>
                    <a:pt x="980" y="2"/>
                  </a:lnTo>
                  <a:lnTo>
                    <a:pt x="978" y="2"/>
                  </a:lnTo>
                  <a:lnTo>
                    <a:pt x="976" y="4"/>
                  </a:lnTo>
                  <a:lnTo>
                    <a:pt x="972" y="8"/>
                  </a:lnTo>
                  <a:lnTo>
                    <a:pt x="972" y="8"/>
                  </a:lnTo>
                  <a:lnTo>
                    <a:pt x="966" y="10"/>
                  </a:lnTo>
                  <a:lnTo>
                    <a:pt x="964" y="12"/>
                  </a:lnTo>
                  <a:lnTo>
                    <a:pt x="962" y="14"/>
                  </a:lnTo>
                  <a:lnTo>
                    <a:pt x="962" y="14"/>
                  </a:lnTo>
                  <a:lnTo>
                    <a:pt x="964" y="16"/>
                  </a:lnTo>
                  <a:lnTo>
                    <a:pt x="966" y="18"/>
                  </a:lnTo>
                  <a:lnTo>
                    <a:pt x="968" y="20"/>
                  </a:lnTo>
                  <a:lnTo>
                    <a:pt x="968" y="22"/>
                  </a:lnTo>
                  <a:lnTo>
                    <a:pt x="968" y="22"/>
                  </a:lnTo>
                  <a:lnTo>
                    <a:pt x="966" y="24"/>
                  </a:lnTo>
                  <a:lnTo>
                    <a:pt x="964" y="26"/>
                  </a:lnTo>
                  <a:lnTo>
                    <a:pt x="964" y="26"/>
                  </a:lnTo>
                  <a:lnTo>
                    <a:pt x="958" y="24"/>
                  </a:lnTo>
                  <a:lnTo>
                    <a:pt x="958" y="24"/>
                  </a:lnTo>
                  <a:lnTo>
                    <a:pt x="956" y="24"/>
                  </a:lnTo>
                  <a:lnTo>
                    <a:pt x="956" y="24"/>
                  </a:lnTo>
                  <a:lnTo>
                    <a:pt x="952" y="24"/>
                  </a:lnTo>
                  <a:lnTo>
                    <a:pt x="952" y="26"/>
                  </a:lnTo>
                  <a:lnTo>
                    <a:pt x="950" y="30"/>
                  </a:lnTo>
                  <a:lnTo>
                    <a:pt x="950" y="30"/>
                  </a:lnTo>
                  <a:lnTo>
                    <a:pt x="946" y="36"/>
                  </a:lnTo>
                  <a:lnTo>
                    <a:pt x="942" y="40"/>
                  </a:lnTo>
                  <a:lnTo>
                    <a:pt x="942" y="40"/>
                  </a:lnTo>
                  <a:lnTo>
                    <a:pt x="940" y="46"/>
                  </a:lnTo>
                  <a:lnTo>
                    <a:pt x="942" y="50"/>
                  </a:lnTo>
                  <a:lnTo>
                    <a:pt x="946" y="56"/>
                  </a:lnTo>
                  <a:lnTo>
                    <a:pt x="950" y="60"/>
                  </a:lnTo>
                  <a:lnTo>
                    <a:pt x="950" y="60"/>
                  </a:lnTo>
                  <a:lnTo>
                    <a:pt x="958" y="62"/>
                  </a:lnTo>
                  <a:lnTo>
                    <a:pt x="962" y="66"/>
                  </a:lnTo>
                  <a:lnTo>
                    <a:pt x="962" y="66"/>
                  </a:lnTo>
                  <a:lnTo>
                    <a:pt x="964" y="70"/>
                  </a:lnTo>
                  <a:lnTo>
                    <a:pt x="968" y="74"/>
                  </a:lnTo>
                  <a:lnTo>
                    <a:pt x="968" y="74"/>
                  </a:lnTo>
                  <a:lnTo>
                    <a:pt x="966" y="76"/>
                  </a:lnTo>
                  <a:lnTo>
                    <a:pt x="968" y="80"/>
                  </a:lnTo>
                  <a:lnTo>
                    <a:pt x="968" y="80"/>
                  </a:lnTo>
                  <a:lnTo>
                    <a:pt x="970" y="84"/>
                  </a:lnTo>
                  <a:lnTo>
                    <a:pt x="976" y="86"/>
                  </a:lnTo>
                  <a:lnTo>
                    <a:pt x="986" y="92"/>
                  </a:lnTo>
                  <a:lnTo>
                    <a:pt x="986" y="92"/>
                  </a:lnTo>
                  <a:lnTo>
                    <a:pt x="996" y="100"/>
                  </a:lnTo>
                  <a:lnTo>
                    <a:pt x="1000" y="104"/>
                  </a:lnTo>
                  <a:lnTo>
                    <a:pt x="1000" y="106"/>
                  </a:lnTo>
                  <a:lnTo>
                    <a:pt x="998" y="108"/>
                  </a:lnTo>
                  <a:lnTo>
                    <a:pt x="998" y="108"/>
                  </a:lnTo>
                  <a:lnTo>
                    <a:pt x="1002" y="112"/>
                  </a:lnTo>
                  <a:lnTo>
                    <a:pt x="1008" y="116"/>
                  </a:lnTo>
                  <a:lnTo>
                    <a:pt x="1010" y="120"/>
                  </a:lnTo>
                  <a:lnTo>
                    <a:pt x="1010" y="122"/>
                  </a:lnTo>
                  <a:lnTo>
                    <a:pt x="1006" y="124"/>
                  </a:lnTo>
                  <a:lnTo>
                    <a:pt x="1006" y="124"/>
                  </a:lnTo>
                  <a:lnTo>
                    <a:pt x="1004" y="124"/>
                  </a:lnTo>
                  <a:lnTo>
                    <a:pt x="1000" y="126"/>
                  </a:lnTo>
                  <a:lnTo>
                    <a:pt x="1000" y="126"/>
                  </a:lnTo>
                  <a:lnTo>
                    <a:pt x="1000" y="128"/>
                  </a:lnTo>
                  <a:lnTo>
                    <a:pt x="1000" y="132"/>
                  </a:lnTo>
                  <a:lnTo>
                    <a:pt x="1000" y="132"/>
                  </a:lnTo>
                  <a:lnTo>
                    <a:pt x="998" y="136"/>
                  </a:lnTo>
                  <a:lnTo>
                    <a:pt x="996" y="138"/>
                  </a:lnTo>
                  <a:lnTo>
                    <a:pt x="992" y="138"/>
                  </a:lnTo>
                  <a:lnTo>
                    <a:pt x="992" y="138"/>
                  </a:lnTo>
                  <a:lnTo>
                    <a:pt x="992" y="142"/>
                  </a:lnTo>
                  <a:lnTo>
                    <a:pt x="992" y="142"/>
                  </a:lnTo>
                  <a:lnTo>
                    <a:pt x="990" y="150"/>
                  </a:lnTo>
                  <a:lnTo>
                    <a:pt x="990" y="154"/>
                  </a:lnTo>
                  <a:lnTo>
                    <a:pt x="990" y="156"/>
                  </a:lnTo>
                  <a:lnTo>
                    <a:pt x="990" y="156"/>
                  </a:lnTo>
                  <a:lnTo>
                    <a:pt x="986" y="158"/>
                  </a:lnTo>
                  <a:lnTo>
                    <a:pt x="986" y="158"/>
                  </a:lnTo>
                  <a:lnTo>
                    <a:pt x="986" y="156"/>
                  </a:lnTo>
                  <a:lnTo>
                    <a:pt x="984" y="154"/>
                  </a:lnTo>
                  <a:lnTo>
                    <a:pt x="982" y="150"/>
                  </a:lnTo>
                  <a:lnTo>
                    <a:pt x="982" y="150"/>
                  </a:lnTo>
                  <a:lnTo>
                    <a:pt x="978" y="146"/>
                  </a:lnTo>
                  <a:lnTo>
                    <a:pt x="972" y="142"/>
                  </a:lnTo>
                  <a:lnTo>
                    <a:pt x="972" y="142"/>
                  </a:lnTo>
                  <a:lnTo>
                    <a:pt x="968" y="138"/>
                  </a:lnTo>
                  <a:lnTo>
                    <a:pt x="968" y="136"/>
                  </a:lnTo>
                  <a:lnTo>
                    <a:pt x="968" y="130"/>
                  </a:lnTo>
                  <a:lnTo>
                    <a:pt x="970" y="124"/>
                  </a:lnTo>
                  <a:lnTo>
                    <a:pt x="972" y="118"/>
                  </a:lnTo>
                  <a:lnTo>
                    <a:pt x="972" y="118"/>
                  </a:lnTo>
                  <a:lnTo>
                    <a:pt x="970" y="114"/>
                  </a:lnTo>
                  <a:lnTo>
                    <a:pt x="968" y="112"/>
                  </a:lnTo>
                  <a:lnTo>
                    <a:pt x="966" y="110"/>
                  </a:lnTo>
                  <a:lnTo>
                    <a:pt x="962" y="110"/>
                  </a:lnTo>
                  <a:lnTo>
                    <a:pt x="962" y="110"/>
                  </a:lnTo>
                  <a:lnTo>
                    <a:pt x="960" y="110"/>
                  </a:lnTo>
                  <a:lnTo>
                    <a:pt x="960" y="110"/>
                  </a:lnTo>
                  <a:lnTo>
                    <a:pt x="956" y="110"/>
                  </a:lnTo>
                  <a:lnTo>
                    <a:pt x="954" y="112"/>
                  </a:lnTo>
                  <a:lnTo>
                    <a:pt x="952" y="118"/>
                  </a:lnTo>
                  <a:lnTo>
                    <a:pt x="954" y="126"/>
                  </a:lnTo>
                  <a:lnTo>
                    <a:pt x="952" y="130"/>
                  </a:lnTo>
                  <a:lnTo>
                    <a:pt x="950" y="134"/>
                  </a:lnTo>
                  <a:lnTo>
                    <a:pt x="950" y="134"/>
                  </a:lnTo>
                  <a:lnTo>
                    <a:pt x="946" y="128"/>
                  </a:lnTo>
                  <a:lnTo>
                    <a:pt x="942" y="122"/>
                  </a:lnTo>
                  <a:lnTo>
                    <a:pt x="940" y="118"/>
                  </a:lnTo>
                  <a:lnTo>
                    <a:pt x="934" y="114"/>
                  </a:lnTo>
                  <a:lnTo>
                    <a:pt x="934" y="114"/>
                  </a:lnTo>
                  <a:lnTo>
                    <a:pt x="930" y="112"/>
                  </a:lnTo>
                  <a:lnTo>
                    <a:pt x="926" y="110"/>
                  </a:lnTo>
                  <a:lnTo>
                    <a:pt x="926" y="110"/>
                  </a:lnTo>
                  <a:lnTo>
                    <a:pt x="924" y="108"/>
                  </a:lnTo>
                  <a:lnTo>
                    <a:pt x="924" y="104"/>
                  </a:lnTo>
                  <a:lnTo>
                    <a:pt x="924" y="104"/>
                  </a:lnTo>
                  <a:lnTo>
                    <a:pt x="918" y="98"/>
                  </a:lnTo>
                  <a:lnTo>
                    <a:pt x="918" y="96"/>
                  </a:lnTo>
                  <a:lnTo>
                    <a:pt x="922" y="94"/>
                  </a:lnTo>
                  <a:lnTo>
                    <a:pt x="922" y="94"/>
                  </a:lnTo>
                  <a:lnTo>
                    <a:pt x="928" y="92"/>
                  </a:lnTo>
                  <a:lnTo>
                    <a:pt x="932" y="92"/>
                  </a:lnTo>
                  <a:lnTo>
                    <a:pt x="934" y="88"/>
                  </a:lnTo>
                  <a:lnTo>
                    <a:pt x="934" y="88"/>
                  </a:lnTo>
                  <a:lnTo>
                    <a:pt x="934" y="82"/>
                  </a:lnTo>
                  <a:lnTo>
                    <a:pt x="930" y="78"/>
                  </a:lnTo>
                  <a:lnTo>
                    <a:pt x="930" y="78"/>
                  </a:lnTo>
                  <a:lnTo>
                    <a:pt x="922" y="72"/>
                  </a:lnTo>
                  <a:lnTo>
                    <a:pt x="916" y="68"/>
                  </a:lnTo>
                  <a:lnTo>
                    <a:pt x="916" y="68"/>
                  </a:lnTo>
                  <a:lnTo>
                    <a:pt x="912" y="62"/>
                  </a:lnTo>
                  <a:lnTo>
                    <a:pt x="908" y="56"/>
                  </a:lnTo>
                  <a:lnTo>
                    <a:pt x="908" y="56"/>
                  </a:lnTo>
                  <a:lnTo>
                    <a:pt x="902" y="54"/>
                  </a:lnTo>
                  <a:lnTo>
                    <a:pt x="898" y="52"/>
                  </a:lnTo>
                  <a:lnTo>
                    <a:pt x="896" y="50"/>
                  </a:lnTo>
                  <a:lnTo>
                    <a:pt x="896" y="50"/>
                  </a:lnTo>
                  <a:lnTo>
                    <a:pt x="890" y="46"/>
                  </a:lnTo>
                  <a:lnTo>
                    <a:pt x="882" y="42"/>
                  </a:lnTo>
                  <a:lnTo>
                    <a:pt x="882" y="42"/>
                  </a:lnTo>
                  <a:lnTo>
                    <a:pt x="882" y="44"/>
                  </a:lnTo>
                  <a:lnTo>
                    <a:pt x="882" y="44"/>
                  </a:lnTo>
                  <a:lnTo>
                    <a:pt x="880" y="48"/>
                  </a:lnTo>
                  <a:lnTo>
                    <a:pt x="880" y="52"/>
                  </a:lnTo>
                  <a:lnTo>
                    <a:pt x="880" y="52"/>
                  </a:lnTo>
                  <a:lnTo>
                    <a:pt x="882" y="58"/>
                  </a:lnTo>
                  <a:lnTo>
                    <a:pt x="882" y="58"/>
                  </a:lnTo>
                  <a:lnTo>
                    <a:pt x="880" y="60"/>
                  </a:lnTo>
                  <a:lnTo>
                    <a:pt x="876" y="60"/>
                  </a:lnTo>
                  <a:lnTo>
                    <a:pt x="876" y="60"/>
                  </a:lnTo>
                  <a:lnTo>
                    <a:pt x="874" y="64"/>
                  </a:lnTo>
                  <a:lnTo>
                    <a:pt x="872" y="68"/>
                  </a:lnTo>
                  <a:lnTo>
                    <a:pt x="870" y="72"/>
                  </a:lnTo>
                  <a:lnTo>
                    <a:pt x="868" y="74"/>
                  </a:lnTo>
                  <a:lnTo>
                    <a:pt x="868" y="74"/>
                  </a:lnTo>
                  <a:lnTo>
                    <a:pt x="864" y="78"/>
                  </a:lnTo>
                  <a:lnTo>
                    <a:pt x="862" y="78"/>
                  </a:lnTo>
                  <a:lnTo>
                    <a:pt x="860" y="82"/>
                  </a:lnTo>
                  <a:lnTo>
                    <a:pt x="860" y="82"/>
                  </a:lnTo>
                  <a:lnTo>
                    <a:pt x="860" y="84"/>
                  </a:lnTo>
                  <a:lnTo>
                    <a:pt x="862" y="86"/>
                  </a:lnTo>
                  <a:lnTo>
                    <a:pt x="868" y="90"/>
                  </a:lnTo>
                  <a:lnTo>
                    <a:pt x="868" y="90"/>
                  </a:lnTo>
                  <a:lnTo>
                    <a:pt x="880" y="98"/>
                  </a:lnTo>
                  <a:lnTo>
                    <a:pt x="886" y="100"/>
                  </a:lnTo>
                  <a:lnTo>
                    <a:pt x="894" y="102"/>
                  </a:lnTo>
                  <a:lnTo>
                    <a:pt x="894" y="102"/>
                  </a:lnTo>
                  <a:lnTo>
                    <a:pt x="894" y="102"/>
                  </a:lnTo>
                  <a:lnTo>
                    <a:pt x="894" y="102"/>
                  </a:lnTo>
                  <a:lnTo>
                    <a:pt x="898" y="102"/>
                  </a:lnTo>
                  <a:lnTo>
                    <a:pt x="898" y="102"/>
                  </a:lnTo>
                  <a:lnTo>
                    <a:pt x="902" y="102"/>
                  </a:lnTo>
                  <a:lnTo>
                    <a:pt x="902" y="102"/>
                  </a:lnTo>
                  <a:lnTo>
                    <a:pt x="904" y="102"/>
                  </a:lnTo>
                  <a:lnTo>
                    <a:pt x="906" y="106"/>
                  </a:lnTo>
                  <a:lnTo>
                    <a:pt x="906" y="106"/>
                  </a:lnTo>
                  <a:lnTo>
                    <a:pt x="904" y="108"/>
                  </a:lnTo>
                  <a:lnTo>
                    <a:pt x="902" y="108"/>
                  </a:lnTo>
                  <a:lnTo>
                    <a:pt x="894" y="110"/>
                  </a:lnTo>
                  <a:lnTo>
                    <a:pt x="894" y="110"/>
                  </a:lnTo>
                  <a:lnTo>
                    <a:pt x="892" y="112"/>
                  </a:lnTo>
                  <a:lnTo>
                    <a:pt x="890" y="116"/>
                  </a:lnTo>
                  <a:lnTo>
                    <a:pt x="890" y="118"/>
                  </a:lnTo>
                  <a:lnTo>
                    <a:pt x="894" y="122"/>
                  </a:lnTo>
                  <a:lnTo>
                    <a:pt x="894" y="122"/>
                  </a:lnTo>
                  <a:lnTo>
                    <a:pt x="898" y="122"/>
                  </a:lnTo>
                  <a:lnTo>
                    <a:pt x="902" y="124"/>
                  </a:lnTo>
                  <a:lnTo>
                    <a:pt x="902" y="124"/>
                  </a:lnTo>
                  <a:lnTo>
                    <a:pt x="902" y="124"/>
                  </a:lnTo>
                  <a:lnTo>
                    <a:pt x="902" y="126"/>
                  </a:lnTo>
                  <a:lnTo>
                    <a:pt x="902" y="128"/>
                  </a:lnTo>
                  <a:lnTo>
                    <a:pt x="898" y="128"/>
                  </a:lnTo>
                  <a:lnTo>
                    <a:pt x="898" y="128"/>
                  </a:lnTo>
                  <a:lnTo>
                    <a:pt x="894" y="132"/>
                  </a:lnTo>
                  <a:lnTo>
                    <a:pt x="888" y="134"/>
                  </a:lnTo>
                  <a:lnTo>
                    <a:pt x="888" y="134"/>
                  </a:lnTo>
                  <a:lnTo>
                    <a:pt x="878" y="134"/>
                  </a:lnTo>
                  <a:lnTo>
                    <a:pt x="874" y="136"/>
                  </a:lnTo>
                  <a:lnTo>
                    <a:pt x="872" y="140"/>
                  </a:lnTo>
                  <a:lnTo>
                    <a:pt x="872" y="140"/>
                  </a:lnTo>
                  <a:lnTo>
                    <a:pt x="874" y="142"/>
                  </a:lnTo>
                  <a:lnTo>
                    <a:pt x="876" y="146"/>
                  </a:lnTo>
                  <a:lnTo>
                    <a:pt x="878" y="148"/>
                  </a:lnTo>
                  <a:lnTo>
                    <a:pt x="876" y="150"/>
                  </a:lnTo>
                  <a:lnTo>
                    <a:pt x="876" y="150"/>
                  </a:lnTo>
                  <a:lnTo>
                    <a:pt x="874" y="150"/>
                  </a:lnTo>
                  <a:lnTo>
                    <a:pt x="874" y="150"/>
                  </a:lnTo>
                  <a:lnTo>
                    <a:pt x="870" y="148"/>
                  </a:lnTo>
                  <a:lnTo>
                    <a:pt x="866" y="146"/>
                  </a:lnTo>
                  <a:lnTo>
                    <a:pt x="864" y="140"/>
                  </a:lnTo>
                  <a:lnTo>
                    <a:pt x="864" y="132"/>
                  </a:lnTo>
                  <a:lnTo>
                    <a:pt x="864" y="130"/>
                  </a:lnTo>
                  <a:lnTo>
                    <a:pt x="860" y="126"/>
                  </a:lnTo>
                  <a:lnTo>
                    <a:pt x="860" y="126"/>
                  </a:lnTo>
                  <a:lnTo>
                    <a:pt x="858" y="124"/>
                  </a:lnTo>
                  <a:lnTo>
                    <a:pt x="852" y="124"/>
                  </a:lnTo>
                  <a:lnTo>
                    <a:pt x="852" y="124"/>
                  </a:lnTo>
                  <a:lnTo>
                    <a:pt x="848" y="126"/>
                  </a:lnTo>
                  <a:lnTo>
                    <a:pt x="848" y="128"/>
                  </a:lnTo>
                  <a:lnTo>
                    <a:pt x="848" y="130"/>
                  </a:lnTo>
                  <a:lnTo>
                    <a:pt x="848" y="130"/>
                  </a:lnTo>
                  <a:lnTo>
                    <a:pt x="854" y="134"/>
                  </a:lnTo>
                  <a:lnTo>
                    <a:pt x="856" y="136"/>
                  </a:lnTo>
                  <a:lnTo>
                    <a:pt x="856" y="140"/>
                  </a:lnTo>
                  <a:lnTo>
                    <a:pt x="856" y="140"/>
                  </a:lnTo>
                  <a:lnTo>
                    <a:pt x="856" y="140"/>
                  </a:lnTo>
                  <a:lnTo>
                    <a:pt x="856" y="140"/>
                  </a:lnTo>
                  <a:lnTo>
                    <a:pt x="850" y="138"/>
                  </a:lnTo>
                  <a:lnTo>
                    <a:pt x="850" y="138"/>
                  </a:lnTo>
                  <a:lnTo>
                    <a:pt x="844" y="136"/>
                  </a:lnTo>
                  <a:lnTo>
                    <a:pt x="844" y="136"/>
                  </a:lnTo>
                  <a:lnTo>
                    <a:pt x="844" y="136"/>
                  </a:lnTo>
                  <a:lnTo>
                    <a:pt x="844" y="136"/>
                  </a:lnTo>
                  <a:lnTo>
                    <a:pt x="836" y="138"/>
                  </a:lnTo>
                  <a:lnTo>
                    <a:pt x="830" y="142"/>
                  </a:lnTo>
                  <a:lnTo>
                    <a:pt x="830" y="142"/>
                  </a:lnTo>
                  <a:lnTo>
                    <a:pt x="826" y="142"/>
                  </a:lnTo>
                  <a:lnTo>
                    <a:pt x="826" y="142"/>
                  </a:lnTo>
                  <a:lnTo>
                    <a:pt x="820" y="140"/>
                  </a:lnTo>
                  <a:lnTo>
                    <a:pt x="814" y="138"/>
                  </a:lnTo>
                  <a:lnTo>
                    <a:pt x="804" y="136"/>
                  </a:lnTo>
                  <a:lnTo>
                    <a:pt x="804" y="136"/>
                  </a:lnTo>
                  <a:lnTo>
                    <a:pt x="794" y="134"/>
                  </a:lnTo>
                  <a:lnTo>
                    <a:pt x="786" y="130"/>
                  </a:lnTo>
                  <a:lnTo>
                    <a:pt x="786" y="130"/>
                  </a:lnTo>
                  <a:lnTo>
                    <a:pt x="780" y="124"/>
                  </a:lnTo>
                  <a:lnTo>
                    <a:pt x="774" y="122"/>
                  </a:lnTo>
                  <a:lnTo>
                    <a:pt x="774" y="122"/>
                  </a:lnTo>
                  <a:lnTo>
                    <a:pt x="774" y="122"/>
                  </a:lnTo>
                  <a:lnTo>
                    <a:pt x="774" y="122"/>
                  </a:lnTo>
                  <a:lnTo>
                    <a:pt x="770" y="122"/>
                  </a:lnTo>
                  <a:lnTo>
                    <a:pt x="770" y="122"/>
                  </a:lnTo>
                  <a:lnTo>
                    <a:pt x="764" y="122"/>
                  </a:lnTo>
                  <a:lnTo>
                    <a:pt x="764" y="122"/>
                  </a:lnTo>
                  <a:lnTo>
                    <a:pt x="760" y="120"/>
                  </a:lnTo>
                  <a:lnTo>
                    <a:pt x="760" y="120"/>
                  </a:lnTo>
                  <a:lnTo>
                    <a:pt x="760" y="118"/>
                  </a:lnTo>
                  <a:lnTo>
                    <a:pt x="760" y="116"/>
                  </a:lnTo>
                  <a:lnTo>
                    <a:pt x="764" y="114"/>
                  </a:lnTo>
                  <a:lnTo>
                    <a:pt x="764" y="112"/>
                  </a:lnTo>
                  <a:lnTo>
                    <a:pt x="764" y="112"/>
                  </a:lnTo>
                  <a:lnTo>
                    <a:pt x="756" y="108"/>
                  </a:lnTo>
                  <a:lnTo>
                    <a:pt x="756" y="108"/>
                  </a:lnTo>
                  <a:lnTo>
                    <a:pt x="752" y="110"/>
                  </a:lnTo>
                  <a:lnTo>
                    <a:pt x="746" y="110"/>
                  </a:lnTo>
                  <a:lnTo>
                    <a:pt x="746" y="110"/>
                  </a:lnTo>
                  <a:lnTo>
                    <a:pt x="738" y="114"/>
                  </a:lnTo>
                  <a:lnTo>
                    <a:pt x="738" y="114"/>
                  </a:lnTo>
                  <a:lnTo>
                    <a:pt x="734" y="114"/>
                  </a:lnTo>
                  <a:lnTo>
                    <a:pt x="730" y="116"/>
                  </a:lnTo>
                  <a:lnTo>
                    <a:pt x="730" y="116"/>
                  </a:lnTo>
                  <a:lnTo>
                    <a:pt x="728" y="118"/>
                  </a:lnTo>
                  <a:lnTo>
                    <a:pt x="726" y="122"/>
                  </a:lnTo>
                  <a:lnTo>
                    <a:pt x="728" y="124"/>
                  </a:lnTo>
                  <a:lnTo>
                    <a:pt x="732" y="126"/>
                  </a:lnTo>
                  <a:lnTo>
                    <a:pt x="732" y="126"/>
                  </a:lnTo>
                  <a:lnTo>
                    <a:pt x="734" y="128"/>
                  </a:lnTo>
                  <a:lnTo>
                    <a:pt x="734" y="128"/>
                  </a:lnTo>
                  <a:lnTo>
                    <a:pt x="740" y="126"/>
                  </a:lnTo>
                  <a:lnTo>
                    <a:pt x="740" y="126"/>
                  </a:lnTo>
                  <a:lnTo>
                    <a:pt x="746" y="124"/>
                  </a:lnTo>
                  <a:lnTo>
                    <a:pt x="746" y="124"/>
                  </a:lnTo>
                  <a:lnTo>
                    <a:pt x="748" y="126"/>
                  </a:lnTo>
                  <a:lnTo>
                    <a:pt x="748" y="126"/>
                  </a:lnTo>
                  <a:lnTo>
                    <a:pt x="744" y="130"/>
                  </a:lnTo>
                  <a:lnTo>
                    <a:pt x="740" y="132"/>
                  </a:lnTo>
                  <a:lnTo>
                    <a:pt x="736" y="134"/>
                  </a:lnTo>
                  <a:lnTo>
                    <a:pt x="734" y="136"/>
                  </a:lnTo>
                  <a:lnTo>
                    <a:pt x="734" y="136"/>
                  </a:lnTo>
                  <a:lnTo>
                    <a:pt x="734" y="142"/>
                  </a:lnTo>
                  <a:lnTo>
                    <a:pt x="736" y="146"/>
                  </a:lnTo>
                  <a:lnTo>
                    <a:pt x="738" y="150"/>
                  </a:lnTo>
                  <a:lnTo>
                    <a:pt x="736" y="154"/>
                  </a:lnTo>
                  <a:lnTo>
                    <a:pt x="736" y="154"/>
                  </a:lnTo>
                  <a:lnTo>
                    <a:pt x="734" y="154"/>
                  </a:lnTo>
                  <a:lnTo>
                    <a:pt x="734" y="154"/>
                  </a:lnTo>
                  <a:lnTo>
                    <a:pt x="728" y="152"/>
                  </a:lnTo>
                  <a:lnTo>
                    <a:pt x="726" y="148"/>
                  </a:lnTo>
                  <a:lnTo>
                    <a:pt x="720" y="140"/>
                  </a:lnTo>
                  <a:lnTo>
                    <a:pt x="720" y="140"/>
                  </a:lnTo>
                  <a:lnTo>
                    <a:pt x="716" y="136"/>
                  </a:lnTo>
                  <a:lnTo>
                    <a:pt x="712" y="134"/>
                  </a:lnTo>
                  <a:lnTo>
                    <a:pt x="706" y="132"/>
                  </a:lnTo>
                  <a:lnTo>
                    <a:pt x="704" y="128"/>
                  </a:lnTo>
                  <a:lnTo>
                    <a:pt x="704" y="128"/>
                  </a:lnTo>
                  <a:lnTo>
                    <a:pt x="696" y="132"/>
                  </a:lnTo>
                  <a:lnTo>
                    <a:pt x="688" y="132"/>
                  </a:lnTo>
                  <a:lnTo>
                    <a:pt x="688" y="132"/>
                  </a:lnTo>
                  <a:lnTo>
                    <a:pt x="686" y="132"/>
                  </a:lnTo>
                  <a:lnTo>
                    <a:pt x="686" y="132"/>
                  </a:lnTo>
                  <a:lnTo>
                    <a:pt x="682" y="132"/>
                  </a:lnTo>
                  <a:lnTo>
                    <a:pt x="682" y="132"/>
                  </a:lnTo>
                  <a:lnTo>
                    <a:pt x="672" y="134"/>
                  </a:lnTo>
                  <a:lnTo>
                    <a:pt x="662" y="134"/>
                  </a:lnTo>
                  <a:lnTo>
                    <a:pt x="662" y="134"/>
                  </a:lnTo>
                  <a:lnTo>
                    <a:pt x="660" y="134"/>
                  </a:lnTo>
                  <a:lnTo>
                    <a:pt x="660" y="134"/>
                  </a:lnTo>
                  <a:lnTo>
                    <a:pt x="654" y="134"/>
                  </a:lnTo>
                  <a:lnTo>
                    <a:pt x="650" y="132"/>
                  </a:lnTo>
                  <a:lnTo>
                    <a:pt x="648" y="130"/>
                  </a:lnTo>
                  <a:lnTo>
                    <a:pt x="650" y="126"/>
                  </a:lnTo>
                  <a:lnTo>
                    <a:pt x="650" y="126"/>
                  </a:lnTo>
                  <a:lnTo>
                    <a:pt x="654" y="124"/>
                  </a:lnTo>
                  <a:lnTo>
                    <a:pt x="658" y="122"/>
                  </a:lnTo>
                  <a:lnTo>
                    <a:pt x="662" y="120"/>
                  </a:lnTo>
                  <a:lnTo>
                    <a:pt x="664" y="118"/>
                  </a:lnTo>
                  <a:lnTo>
                    <a:pt x="664" y="118"/>
                  </a:lnTo>
                  <a:lnTo>
                    <a:pt x="664" y="118"/>
                  </a:lnTo>
                  <a:lnTo>
                    <a:pt x="662" y="116"/>
                  </a:lnTo>
                  <a:lnTo>
                    <a:pt x="660" y="114"/>
                  </a:lnTo>
                  <a:lnTo>
                    <a:pt x="656" y="112"/>
                  </a:lnTo>
                  <a:lnTo>
                    <a:pt x="656" y="112"/>
                  </a:lnTo>
                  <a:lnTo>
                    <a:pt x="652" y="108"/>
                  </a:lnTo>
                  <a:lnTo>
                    <a:pt x="652" y="108"/>
                  </a:lnTo>
                  <a:lnTo>
                    <a:pt x="650" y="106"/>
                  </a:lnTo>
                  <a:lnTo>
                    <a:pt x="646" y="104"/>
                  </a:lnTo>
                  <a:lnTo>
                    <a:pt x="636" y="104"/>
                  </a:lnTo>
                  <a:lnTo>
                    <a:pt x="636" y="104"/>
                  </a:lnTo>
                  <a:lnTo>
                    <a:pt x="636" y="104"/>
                  </a:lnTo>
                  <a:lnTo>
                    <a:pt x="636" y="104"/>
                  </a:lnTo>
                  <a:lnTo>
                    <a:pt x="630" y="104"/>
                  </a:lnTo>
                  <a:lnTo>
                    <a:pt x="630" y="104"/>
                  </a:lnTo>
                  <a:lnTo>
                    <a:pt x="624" y="104"/>
                  </a:lnTo>
                  <a:lnTo>
                    <a:pt x="624" y="104"/>
                  </a:lnTo>
                  <a:lnTo>
                    <a:pt x="618" y="102"/>
                  </a:lnTo>
                  <a:lnTo>
                    <a:pt x="618" y="102"/>
                  </a:lnTo>
                  <a:lnTo>
                    <a:pt x="612" y="98"/>
                  </a:lnTo>
                  <a:lnTo>
                    <a:pt x="612" y="98"/>
                  </a:lnTo>
                  <a:lnTo>
                    <a:pt x="610" y="98"/>
                  </a:lnTo>
                  <a:lnTo>
                    <a:pt x="610" y="98"/>
                  </a:lnTo>
                  <a:lnTo>
                    <a:pt x="608" y="98"/>
                  </a:lnTo>
                  <a:lnTo>
                    <a:pt x="608" y="98"/>
                  </a:lnTo>
                  <a:lnTo>
                    <a:pt x="604" y="100"/>
                  </a:lnTo>
                  <a:lnTo>
                    <a:pt x="604" y="100"/>
                  </a:lnTo>
                  <a:lnTo>
                    <a:pt x="604" y="100"/>
                  </a:lnTo>
                  <a:lnTo>
                    <a:pt x="604" y="100"/>
                  </a:lnTo>
                  <a:lnTo>
                    <a:pt x="600" y="98"/>
                  </a:lnTo>
                  <a:lnTo>
                    <a:pt x="598" y="96"/>
                  </a:lnTo>
                  <a:lnTo>
                    <a:pt x="592" y="92"/>
                  </a:lnTo>
                  <a:lnTo>
                    <a:pt x="592" y="92"/>
                  </a:lnTo>
                  <a:lnTo>
                    <a:pt x="588" y="92"/>
                  </a:lnTo>
                  <a:lnTo>
                    <a:pt x="582" y="90"/>
                  </a:lnTo>
                  <a:lnTo>
                    <a:pt x="582" y="90"/>
                  </a:lnTo>
                  <a:lnTo>
                    <a:pt x="580" y="88"/>
                  </a:lnTo>
                  <a:lnTo>
                    <a:pt x="576" y="86"/>
                  </a:lnTo>
                  <a:lnTo>
                    <a:pt x="576" y="86"/>
                  </a:lnTo>
                  <a:lnTo>
                    <a:pt x="574" y="84"/>
                  </a:lnTo>
                  <a:lnTo>
                    <a:pt x="572" y="82"/>
                  </a:lnTo>
                  <a:lnTo>
                    <a:pt x="572" y="82"/>
                  </a:lnTo>
                  <a:lnTo>
                    <a:pt x="564" y="80"/>
                  </a:lnTo>
                  <a:lnTo>
                    <a:pt x="564" y="80"/>
                  </a:lnTo>
                  <a:lnTo>
                    <a:pt x="564" y="80"/>
                  </a:lnTo>
                  <a:lnTo>
                    <a:pt x="564" y="80"/>
                  </a:lnTo>
                  <a:lnTo>
                    <a:pt x="558" y="82"/>
                  </a:lnTo>
                  <a:lnTo>
                    <a:pt x="554" y="84"/>
                  </a:lnTo>
                  <a:lnTo>
                    <a:pt x="550" y="88"/>
                  </a:lnTo>
                  <a:lnTo>
                    <a:pt x="544" y="90"/>
                  </a:lnTo>
                  <a:lnTo>
                    <a:pt x="544" y="90"/>
                  </a:lnTo>
                  <a:lnTo>
                    <a:pt x="544" y="90"/>
                  </a:lnTo>
                  <a:lnTo>
                    <a:pt x="544" y="90"/>
                  </a:lnTo>
                  <a:lnTo>
                    <a:pt x="540" y="88"/>
                  </a:lnTo>
                  <a:lnTo>
                    <a:pt x="538" y="86"/>
                  </a:lnTo>
                  <a:lnTo>
                    <a:pt x="538" y="82"/>
                  </a:lnTo>
                  <a:lnTo>
                    <a:pt x="536" y="80"/>
                  </a:lnTo>
                  <a:lnTo>
                    <a:pt x="536" y="80"/>
                  </a:lnTo>
                  <a:lnTo>
                    <a:pt x="532" y="78"/>
                  </a:lnTo>
                  <a:lnTo>
                    <a:pt x="532" y="78"/>
                  </a:lnTo>
                  <a:lnTo>
                    <a:pt x="530" y="80"/>
                  </a:lnTo>
                  <a:lnTo>
                    <a:pt x="528" y="82"/>
                  </a:lnTo>
                  <a:lnTo>
                    <a:pt x="526" y="86"/>
                  </a:lnTo>
                  <a:lnTo>
                    <a:pt x="526" y="86"/>
                  </a:lnTo>
                  <a:lnTo>
                    <a:pt x="528" y="90"/>
                  </a:lnTo>
                  <a:lnTo>
                    <a:pt x="528" y="92"/>
                  </a:lnTo>
                  <a:lnTo>
                    <a:pt x="528" y="94"/>
                  </a:lnTo>
                  <a:lnTo>
                    <a:pt x="524" y="96"/>
                  </a:lnTo>
                  <a:lnTo>
                    <a:pt x="524" y="96"/>
                  </a:lnTo>
                  <a:lnTo>
                    <a:pt x="522" y="96"/>
                  </a:lnTo>
                  <a:lnTo>
                    <a:pt x="522" y="96"/>
                  </a:lnTo>
                  <a:lnTo>
                    <a:pt x="516" y="94"/>
                  </a:lnTo>
                  <a:lnTo>
                    <a:pt x="512" y="90"/>
                  </a:lnTo>
                  <a:lnTo>
                    <a:pt x="504" y="78"/>
                  </a:lnTo>
                  <a:lnTo>
                    <a:pt x="504" y="78"/>
                  </a:lnTo>
                  <a:lnTo>
                    <a:pt x="500" y="74"/>
                  </a:lnTo>
                  <a:lnTo>
                    <a:pt x="494" y="72"/>
                  </a:lnTo>
                  <a:lnTo>
                    <a:pt x="494" y="72"/>
                  </a:lnTo>
                  <a:lnTo>
                    <a:pt x="490" y="72"/>
                  </a:lnTo>
                  <a:lnTo>
                    <a:pt x="490" y="72"/>
                  </a:lnTo>
                  <a:lnTo>
                    <a:pt x="488" y="74"/>
                  </a:lnTo>
                  <a:lnTo>
                    <a:pt x="488" y="76"/>
                  </a:lnTo>
                  <a:lnTo>
                    <a:pt x="486" y="76"/>
                  </a:lnTo>
                  <a:lnTo>
                    <a:pt x="484" y="78"/>
                  </a:lnTo>
                  <a:lnTo>
                    <a:pt x="484" y="78"/>
                  </a:lnTo>
                  <a:lnTo>
                    <a:pt x="480" y="76"/>
                  </a:lnTo>
                  <a:lnTo>
                    <a:pt x="480" y="76"/>
                  </a:lnTo>
                  <a:lnTo>
                    <a:pt x="476" y="72"/>
                  </a:lnTo>
                  <a:lnTo>
                    <a:pt x="474" y="70"/>
                  </a:lnTo>
                  <a:lnTo>
                    <a:pt x="472" y="70"/>
                  </a:lnTo>
                  <a:lnTo>
                    <a:pt x="472" y="70"/>
                  </a:lnTo>
                  <a:lnTo>
                    <a:pt x="468" y="70"/>
                  </a:lnTo>
                  <a:lnTo>
                    <a:pt x="468" y="70"/>
                  </a:lnTo>
                  <a:lnTo>
                    <a:pt x="462" y="72"/>
                  </a:lnTo>
                  <a:lnTo>
                    <a:pt x="454" y="74"/>
                  </a:lnTo>
                  <a:lnTo>
                    <a:pt x="454" y="74"/>
                  </a:lnTo>
                  <a:lnTo>
                    <a:pt x="446" y="76"/>
                  </a:lnTo>
                  <a:lnTo>
                    <a:pt x="442" y="76"/>
                  </a:lnTo>
                  <a:lnTo>
                    <a:pt x="438" y="80"/>
                  </a:lnTo>
                  <a:lnTo>
                    <a:pt x="438" y="80"/>
                  </a:lnTo>
                  <a:lnTo>
                    <a:pt x="434" y="86"/>
                  </a:lnTo>
                  <a:lnTo>
                    <a:pt x="434" y="86"/>
                  </a:lnTo>
                  <a:lnTo>
                    <a:pt x="430" y="88"/>
                  </a:lnTo>
                  <a:lnTo>
                    <a:pt x="430" y="88"/>
                  </a:lnTo>
                  <a:lnTo>
                    <a:pt x="426" y="86"/>
                  </a:lnTo>
                  <a:lnTo>
                    <a:pt x="426" y="86"/>
                  </a:lnTo>
                  <a:lnTo>
                    <a:pt x="424" y="86"/>
                  </a:lnTo>
                  <a:lnTo>
                    <a:pt x="422" y="84"/>
                  </a:lnTo>
                  <a:lnTo>
                    <a:pt x="422" y="84"/>
                  </a:lnTo>
                  <a:lnTo>
                    <a:pt x="420" y="84"/>
                  </a:lnTo>
                  <a:lnTo>
                    <a:pt x="420" y="84"/>
                  </a:lnTo>
                  <a:lnTo>
                    <a:pt x="418" y="84"/>
                  </a:lnTo>
                  <a:lnTo>
                    <a:pt x="414" y="86"/>
                  </a:lnTo>
                  <a:lnTo>
                    <a:pt x="414" y="86"/>
                  </a:lnTo>
                  <a:lnTo>
                    <a:pt x="412" y="90"/>
                  </a:lnTo>
                  <a:lnTo>
                    <a:pt x="410" y="92"/>
                  </a:lnTo>
                  <a:lnTo>
                    <a:pt x="410" y="92"/>
                  </a:lnTo>
                  <a:lnTo>
                    <a:pt x="404" y="94"/>
                  </a:lnTo>
                  <a:lnTo>
                    <a:pt x="404" y="94"/>
                  </a:lnTo>
                  <a:lnTo>
                    <a:pt x="404" y="94"/>
                  </a:lnTo>
                  <a:lnTo>
                    <a:pt x="404" y="94"/>
                  </a:lnTo>
                  <a:lnTo>
                    <a:pt x="402" y="92"/>
                  </a:lnTo>
                  <a:lnTo>
                    <a:pt x="402" y="92"/>
                  </a:lnTo>
                  <a:lnTo>
                    <a:pt x="400" y="98"/>
                  </a:lnTo>
                  <a:lnTo>
                    <a:pt x="398" y="100"/>
                  </a:lnTo>
                  <a:lnTo>
                    <a:pt x="394" y="102"/>
                  </a:lnTo>
                  <a:lnTo>
                    <a:pt x="390" y="102"/>
                  </a:lnTo>
                  <a:lnTo>
                    <a:pt x="390" y="102"/>
                  </a:lnTo>
                  <a:lnTo>
                    <a:pt x="376" y="100"/>
                  </a:lnTo>
                  <a:lnTo>
                    <a:pt x="364" y="96"/>
                  </a:lnTo>
                  <a:lnTo>
                    <a:pt x="364" y="96"/>
                  </a:lnTo>
                  <a:lnTo>
                    <a:pt x="358" y="90"/>
                  </a:lnTo>
                  <a:lnTo>
                    <a:pt x="352" y="86"/>
                  </a:lnTo>
                  <a:lnTo>
                    <a:pt x="352" y="86"/>
                  </a:lnTo>
                  <a:lnTo>
                    <a:pt x="344" y="86"/>
                  </a:lnTo>
                  <a:lnTo>
                    <a:pt x="338" y="82"/>
                  </a:lnTo>
                  <a:lnTo>
                    <a:pt x="338" y="82"/>
                  </a:lnTo>
                  <a:lnTo>
                    <a:pt x="332" y="78"/>
                  </a:lnTo>
                  <a:lnTo>
                    <a:pt x="332" y="78"/>
                  </a:lnTo>
                  <a:lnTo>
                    <a:pt x="330" y="76"/>
                  </a:lnTo>
                  <a:lnTo>
                    <a:pt x="326" y="76"/>
                  </a:lnTo>
                  <a:lnTo>
                    <a:pt x="326" y="76"/>
                  </a:lnTo>
                  <a:lnTo>
                    <a:pt x="318" y="70"/>
                  </a:lnTo>
                  <a:lnTo>
                    <a:pt x="314" y="68"/>
                  </a:lnTo>
                  <a:lnTo>
                    <a:pt x="310" y="66"/>
                  </a:lnTo>
                  <a:lnTo>
                    <a:pt x="310" y="66"/>
                  </a:lnTo>
                  <a:lnTo>
                    <a:pt x="308" y="66"/>
                  </a:lnTo>
                  <a:lnTo>
                    <a:pt x="308" y="66"/>
                  </a:lnTo>
                  <a:lnTo>
                    <a:pt x="306" y="66"/>
                  </a:lnTo>
                  <a:lnTo>
                    <a:pt x="302" y="68"/>
                  </a:lnTo>
                  <a:lnTo>
                    <a:pt x="302" y="68"/>
                  </a:lnTo>
                  <a:lnTo>
                    <a:pt x="300" y="68"/>
                  </a:lnTo>
                  <a:lnTo>
                    <a:pt x="300" y="68"/>
                  </a:lnTo>
                  <a:lnTo>
                    <a:pt x="298" y="68"/>
                  </a:lnTo>
                  <a:lnTo>
                    <a:pt x="298" y="68"/>
                  </a:lnTo>
                  <a:lnTo>
                    <a:pt x="296" y="68"/>
                  </a:lnTo>
                  <a:lnTo>
                    <a:pt x="296" y="68"/>
                  </a:lnTo>
                  <a:lnTo>
                    <a:pt x="294" y="68"/>
                  </a:lnTo>
                  <a:lnTo>
                    <a:pt x="294" y="68"/>
                  </a:lnTo>
                  <a:lnTo>
                    <a:pt x="286" y="68"/>
                  </a:lnTo>
                  <a:lnTo>
                    <a:pt x="278" y="70"/>
                  </a:lnTo>
                  <a:lnTo>
                    <a:pt x="278" y="70"/>
                  </a:lnTo>
                  <a:lnTo>
                    <a:pt x="276" y="70"/>
                  </a:lnTo>
                  <a:lnTo>
                    <a:pt x="276" y="70"/>
                  </a:lnTo>
                  <a:lnTo>
                    <a:pt x="260" y="66"/>
                  </a:lnTo>
                  <a:lnTo>
                    <a:pt x="260" y="66"/>
                  </a:lnTo>
                  <a:lnTo>
                    <a:pt x="258" y="66"/>
                  </a:lnTo>
                  <a:lnTo>
                    <a:pt x="258" y="66"/>
                  </a:lnTo>
                  <a:lnTo>
                    <a:pt x="254" y="66"/>
                  </a:lnTo>
                  <a:lnTo>
                    <a:pt x="254" y="66"/>
                  </a:lnTo>
                  <a:lnTo>
                    <a:pt x="250" y="66"/>
                  </a:lnTo>
                  <a:lnTo>
                    <a:pt x="250" y="66"/>
                  </a:lnTo>
                  <a:lnTo>
                    <a:pt x="244" y="66"/>
                  </a:lnTo>
                  <a:lnTo>
                    <a:pt x="244" y="66"/>
                  </a:lnTo>
                  <a:lnTo>
                    <a:pt x="236" y="62"/>
                  </a:lnTo>
                  <a:lnTo>
                    <a:pt x="228" y="58"/>
                  </a:lnTo>
                  <a:lnTo>
                    <a:pt x="228" y="58"/>
                  </a:lnTo>
                  <a:lnTo>
                    <a:pt x="224" y="58"/>
                  </a:lnTo>
                  <a:lnTo>
                    <a:pt x="224" y="58"/>
                  </a:lnTo>
                  <a:lnTo>
                    <a:pt x="220" y="58"/>
                  </a:lnTo>
                  <a:lnTo>
                    <a:pt x="220" y="60"/>
                  </a:lnTo>
                  <a:lnTo>
                    <a:pt x="218" y="60"/>
                  </a:lnTo>
                  <a:lnTo>
                    <a:pt x="214" y="62"/>
                  </a:lnTo>
                  <a:lnTo>
                    <a:pt x="214" y="62"/>
                  </a:lnTo>
                  <a:lnTo>
                    <a:pt x="214" y="62"/>
                  </a:lnTo>
                  <a:lnTo>
                    <a:pt x="214" y="62"/>
                  </a:lnTo>
                  <a:lnTo>
                    <a:pt x="208" y="60"/>
                  </a:lnTo>
                  <a:lnTo>
                    <a:pt x="202" y="58"/>
                  </a:lnTo>
                  <a:lnTo>
                    <a:pt x="202" y="58"/>
                  </a:lnTo>
                  <a:lnTo>
                    <a:pt x="198" y="56"/>
                  </a:lnTo>
                  <a:lnTo>
                    <a:pt x="196" y="54"/>
                  </a:lnTo>
                  <a:lnTo>
                    <a:pt x="196" y="54"/>
                  </a:lnTo>
                  <a:lnTo>
                    <a:pt x="194" y="50"/>
                  </a:lnTo>
                  <a:lnTo>
                    <a:pt x="192" y="48"/>
                  </a:lnTo>
                  <a:lnTo>
                    <a:pt x="192" y="48"/>
                  </a:lnTo>
                  <a:lnTo>
                    <a:pt x="190" y="48"/>
                  </a:lnTo>
                  <a:lnTo>
                    <a:pt x="190" y="48"/>
                  </a:lnTo>
                  <a:lnTo>
                    <a:pt x="186" y="48"/>
                  </a:lnTo>
                  <a:lnTo>
                    <a:pt x="186" y="48"/>
                  </a:lnTo>
                  <a:lnTo>
                    <a:pt x="184" y="48"/>
                  </a:lnTo>
                  <a:lnTo>
                    <a:pt x="184" y="48"/>
                  </a:lnTo>
                  <a:lnTo>
                    <a:pt x="184" y="48"/>
                  </a:lnTo>
                  <a:lnTo>
                    <a:pt x="184" y="48"/>
                  </a:lnTo>
                  <a:lnTo>
                    <a:pt x="176" y="46"/>
                  </a:lnTo>
                  <a:lnTo>
                    <a:pt x="176" y="46"/>
                  </a:lnTo>
                  <a:lnTo>
                    <a:pt x="174" y="46"/>
                  </a:lnTo>
                  <a:lnTo>
                    <a:pt x="174" y="46"/>
                  </a:lnTo>
                  <a:lnTo>
                    <a:pt x="168" y="46"/>
                  </a:lnTo>
                  <a:lnTo>
                    <a:pt x="168" y="46"/>
                  </a:lnTo>
                  <a:lnTo>
                    <a:pt x="162" y="48"/>
                  </a:lnTo>
                  <a:lnTo>
                    <a:pt x="162" y="48"/>
                  </a:lnTo>
                  <a:lnTo>
                    <a:pt x="160" y="48"/>
                  </a:lnTo>
                  <a:lnTo>
                    <a:pt x="160" y="48"/>
                  </a:lnTo>
                  <a:lnTo>
                    <a:pt x="156" y="44"/>
                  </a:lnTo>
                  <a:lnTo>
                    <a:pt x="152" y="40"/>
                  </a:lnTo>
                  <a:lnTo>
                    <a:pt x="150" y="36"/>
                  </a:lnTo>
                  <a:lnTo>
                    <a:pt x="146" y="34"/>
                  </a:lnTo>
                  <a:lnTo>
                    <a:pt x="146" y="34"/>
                  </a:lnTo>
                  <a:lnTo>
                    <a:pt x="140" y="36"/>
                  </a:lnTo>
                  <a:lnTo>
                    <a:pt x="140" y="36"/>
                  </a:lnTo>
                  <a:lnTo>
                    <a:pt x="134" y="42"/>
                  </a:lnTo>
                  <a:lnTo>
                    <a:pt x="132" y="44"/>
                  </a:lnTo>
                  <a:lnTo>
                    <a:pt x="128" y="44"/>
                  </a:lnTo>
                  <a:lnTo>
                    <a:pt x="128" y="44"/>
                  </a:lnTo>
                  <a:lnTo>
                    <a:pt x="126" y="44"/>
                  </a:lnTo>
                  <a:lnTo>
                    <a:pt x="126" y="44"/>
                  </a:lnTo>
                  <a:lnTo>
                    <a:pt x="122" y="44"/>
                  </a:lnTo>
                  <a:lnTo>
                    <a:pt x="122" y="44"/>
                  </a:lnTo>
                  <a:lnTo>
                    <a:pt x="118" y="44"/>
                  </a:lnTo>
                  <a:lnTo>
                    <a:pt x="118" y="44"/>
                  </a:lnTo>
                  <a:lnTo>
                    <a:pt x="110" y="44"/>
                  </a:lnTo>
                  <a:lnTo>
                    <a:pt x="110" y="44"/>
                  </a:lnTo>
                  <a:lnTo>
                    <a:pt x="104" y="48"/>
                  </a:lnTo>
                  <a:lnTo>
                    <a:pt x="96" y="50"/>
                  </a:lnTo>
                  <a:lnTo>
                    <a:pt x="96" y="50"/>
                  </a:lnTo>
                  <a:lnTo>
                    <a:pt x="94" y="50"/>
                  </a:lnTo>
                  <a:lnTo>
                    <a:pt x="94" y="50"/>
                  </a:lnTo>
                  <a:lnTo>
                    <a:pt x="90" y="50"/>
                  </a:lnTo>
                  <a:lnTo>
                    <a:pt x="90" y="50"/>
                  </a:lnTo>
                  <a:lnTo>
                    <a:pt x="86" y="50"/>
                  </a:lnTo>
                  <a:lnTo>
                    <a:pt x="82" y="54"/>
                  </a:lnTo>
                  <a:lnTo>
                    <a:pt x="82" y="54"/>
                  </a:lnTo>
                  <a:lnTo>
                    <a:pt x="74" y="58"/>
                  </a:lnTo>
                  <a:lnTo>
                    <a:pt x="68" y="62"/>
                  </a:lnTo>
                  <a:lnTo>
                    <a:pt x="68" y="62"/>
                  </a:lnTo>
                  <a:lnTo>
                    <a:pt x="66" y="66"/>
                  </a:lnTo>
                  <a:lnTo>
                    <a:pt x="64" y="68"/>
                  </a:lnTo>
                  <a:lnTo>
                    <a:pt x="64" y="72"/>
                  </a:lnTo>
                  <a:lnTo>
                    <a:pt x="62" y="76"/>
                  </a:lnTo>
                  <a:lnTo>
                    <a:pt x="62" y="76"/>
                  </a:lnTo>
                  <a:lnTo>
                    <a:pt x="58" y="80"/>
                  </a:lnTo>
                  <a:lnTo>
                    <a:pt x="52" y="82"/>
                  </a:lnTo>
                  <a:lnTo>
                    <a:pt x="44" y="84"/>
                  </a:lnTo>
                  <a:lnTo>
                    <a:pt x="38" y="86"/>
                  </a:lnTo>
                  <a:lnTo>
                    <a:pt x="38" y="86"/>
                  </a:lnTo>
                  <a:lnTo>
                    <a:pt x="32" y="84"/>
                  </a:lnTo>
                  <a:lnTo>
                    <a:pt x="32" y="84"/>
                  </a:lnTo>
                  <a:lnTo>
                    <a:pt x="26" y="84"/>
                  </a:lnTo>
                  <a:lnTo>
                    <a:pt x="26" y="84"/>
                  </a:lnTo>
                  <a:lnTo>
                    <a:pt x="22" y="84"/>
                  </a:lnTo>
                  <a:lnTo>
                    <a:pt x="18" y="86"/>
                  </a:lnTo>
                  <a:lnTo>
                    <a:pt x="18" y="86"/>
                  </a:lnTo>
                  <a:lnTo>
                    <a:pt x="14" y="88"/>
                  </a:lnTo>
                  <a:lnTo>
                    <a:pt x="12" y="92"/>
                  </a:lnTo>
                  <a:lnTo>
                    <a:pt x="14" y="96"/>
                  </a:lnTo>
                  <a:lnTo>
                    <a:pt x="18" y="98"/>
                  </a:lnTo>
                  <a:lnTo>
                    <a:pt x="18" y="98"/>
                  </a:lnTo>
                  <a:lnTo>
                    <a:pt x="24" y="102"/>
                  </a:lnTo>
                  <a:lnTo>
                    <a:pt x="30" y="106"/>
                  </a:lnTo>
                  <a:lnTo>
                    <a:pt x="30" y="106"/>
                  </a:lnTo>
                  <a:lnTo>
                    <a:pt x="32" y="110"/>
                  </a:lnTo>
                  <a:lnTo>
                    <a:pt x="34" y="112"/>
                  </a:lnTo>
                  <a:lnTo>
                    <a:pt x="34" y="112"/>
                  </a:lnTo>
                  <a:lnTo>
                    <a:pt x="38" y="114"/>
                  </a:lnTo>
                  <a:lnTo>
                    <a:pt x="42" y="116"/>
                  </a:lnTo>
                  <a:lnTo>
                    <a:pt x="42" y="116"/>
                  </a:lnTo>
                  <a:lnTo>
                    <a:pt x="46" y="118"/>
                  </a:lnTo>
                  <a:lnTo>
                    <a:pt x="48" y="120"/>
                  </a:lnTo>
                  <a:lnTo>
                    <a:pt x="52" y="126"/>
                  </a:lnTo>
                  <a:lnTo>
                    <a:pt x="52" y="126"/>
                  </a:lnTo>
                  <a:lnTo>
                    <a:pt x="58" y="128"/>
                  </a:lnTo>
                  <a:lnTo>
                    <a:pt x="58" y="128"/>
                  </a:lnTo>
                  <a:lnTo>
                    <a:pt x="60" y="128"/>
                  </a:lnTo>
                  <a:lnTo>
                    <a:pt x="60" y="128"/>
                  </a:lnTo>
                  <a:lnTo>
                    <a:pt x="64" y="128"/>
                  </a:lnTo>
                  <a:lnTo>
                    <a:pt x="64" y="128"/>
                  </a:lnTo>
                  <a:lnTo>
                    <a:pt x="68" y="128"/>
                  </a:lnTo>
                  <a:lnTo>
                    <a:pt x="68" y="128"/>
                  </a:lnTo>
                  <a:lnTo>
                    <a:pt x="74" y="132"/>
                  </a:lnTo>
                  <a:lnTo>
                    <a:pt x="80" y="134"/>
                  </a:lnTo>
                  <a:lnTo>
                    <a:pt x="80" y="134"/>
                  </a:lnTo>
                  <a:lnTo>
                    <a:pt x="84" y="134"/>
                  </a:lnTo>
                  <a:lnTo>
                    <a:pt x="84" y="134"/>
                  </a:lnTo>
                  <a:lnTo>
                    <a:pt x="86" y="134"/>
                  </a:lnTo>
                  <a:lnTo>
                    <a:pt x="86" y="134"/>
                  </a:lnTo>
                  <a:lnTo>
                    <a:pt x="86" y="134"/>
                  </a:lnTo>
                  <a:lnTo>
                    <a:pt x="86" y="134"/>
                  </a:lnTo>
                  <a:lnTo>
                    <a:pt x="90" y="136"/>
                  </a:lnTo>
                  <a:lnTo>
                    <a:pt x="92" y="138"/>
                  </a:lnTo>
                  <a:lnTo>
                    <a:pt x="94" y="140"/>
                  </a:lnTo>
                  <a:lnTo>
                    <a:pt x="94" y="140"/>
                  </a:lnTo>
                  <a:lnTo>
                    <a:pt x="84" y="146"/>
                  </a:lnTo>
                  <a:lnTo>
                    <a:pt x="72" y="148"/>
                  </a:lnTo>
                  <a:lnTo>
                    <a:pt x="72" y="148"/>
                  </a:lnTo>
                  <a:lnTo>
                    <a:pt x="54" y="148"/>
                  </a:lnTo>
                  <a:lnTo>
                    <a:pt x="54" y="148"/>
                  </a:lnTo>
                  <a:lnTo>
                    <a:pt x="48" y="148"/>
                  </a:lnTo>
                  <a:lnTo>
                    <a:pt x="42" y="144"/>
                  </a:lnTo>
                  <a:lnTo>
                    <a:pt x="42" y="144"/>
                  </a:lnTo>
                  <a:lnTo>
                    <a:pt x="36" y="138"/>
                  </a:lnTo>
                  <a:lnTo>
                    <a:pt x="34" y="136"/>
                  </a:lnTo>
                  <a:lnTo>
                    <a:pt x="30" y="134"/>
                  </a:lnTo>
                  <a:lnTo>
                    <a:pt x="30" y="134"/>
                  </a:lnTo>
                  <a:lnTo>
                    <a:pt x="24" y="136"/>
                  </a:lnTo>
                  <a:lnTo>
                    <a:pt x="24" y="136"/>
                  </a:lnTo>
                  <a:lnTo>
                    <a:pt x="22" y="140"/>
                  </a:lnTo>
                  <a:lnTo>
                    <a:pt x="18" y="144"/>
                  </a:lnTo>
                  <a:lnTo>
                    <a:pt x="18" y="144"/>
                  </a:lnTo>
                  <a:lnTo>
                    <a:pt x="12" y="148"/>
                  </a:lnTo>
                  <a:lnTo>
                    <a:pt x="6" y="150"/>
                  </a:lnTo>
                  <a:lnTo>
                    <a:pt x="6" y="150"/>
                  </a:lnTo>
                  <a:lnTo>
                    <a:pt x="0" y="154"/>
                  </a:lnTo>
                  <a:lnTo>
                    <a:pt x="0" y="158"/>
                  </a:lnTo>
                  <a:lnTo>
                    <a:pt x="2" y="162"/>
                  </a:lnTo>
                  <a:lnTo>
                    <a:pt x="6" y="166"/>
                  </a:lnTo>
                  <a:lnTo>
                    <a:pt x="6" y="166"/>
                  </a:lnTo>
                  <a:lnTo>
                    <a:pt x="10" y="176"/>
                  </a:lnTo>
                  <a:lnTo>
                    <a:pt x="14" y="182"/>
                  </a:lnTo>
                  <a:lnTo>
                    <a:pt x="18" y="184"/>
                  </a:lnTo>
                  <a:lnTo>
                    <a:pt x="18" y="184"/>
                  </a:lnTo>
                  <a:lnTo>
                    <a:pt x="22" y="186"/>
                  </a:lnTo>
                  <a:lnTo>
                    <a:pt x="26" y="188"/>
                  </a:lnTo>
                  <a:lnTo>
                    <a:pt x="26" y="188"/>
                  </a:lnTo>
                  <a:lnTo>
                    <a:pt x="38" y="186"/>
                  </a:lnTo>
                  <a:lnTo>
                    <a:pt x="48" y="184"/>
                  </a:lnTo>
                  <a:lnTo>
                    <a:pt x="48" y="184"/>
                  </a:lnTo>
                  <a:lnTo>
                    <a:pt x="50" y="184"/>
                  </a:lnTo>
                  <a:lnTo>
                    <a:pt x="50" y="184"/>
                  </a:lnTo>
                  <a:lnTo>
                    <a:pt x="56" y="184"/>
                  </a:lnTo>
                  <a:lnTo>
                    <a:pt x="56" y="184"/>
                  </a:lnTo>
                  <a:lnTo>
                    <a:pt x="60" y="184"/>
                  </a:lnTo>
                  <a:lnTo>
                    <a:pt x="60" y="184"/>
                  </a:lnTo>
                  <a:lnTo>
                    <a:pt x="62" y="184"/>
                  </a:lnTo>
                  <a:lnTo>
                    <a:pt x="62" y="184"/>
                  </a:lnTo>
                  <a:lnTo>
                    <a:pt x="70" y="180"/>
                  </a:lnTo>
                  <a:lnTo>
                    <a:pt x="72" y="178"/>
                  </a:lnTo>
                  <a:lnTo>
                    <a:pt x="74" y="178"/>
                  </a:lnTo>
                  <a:lnTo>
                    <a:pt x="74" y="178"/>
                  </a:lnTo>
                  <a:lnTo>
                    <a:pt x="78" y="180"/>
                  </a:lnTo>
                  <a:lnTo>
                    <a:pt x="78" y="180"/>
                  </a:lnTo>
                  <a:lnTo>
                    <a:pt x="80" y="184"/>
                  </a:lnTo>
                  <a:lnTo>
                    <a:pt x="80" y="188"/>
                  </a:lnTo>
                  <a:lnTo>
                    <a:pt x="80" y="194"/>
                  </a:lnTo>
                  <a:lnTo>
                    <a:pt x="80" y="198"/>
                  </a:lnTo>
                  <a:lnTo>
                    <a:pt x="80" y="198"/>
                  </a:lnTo>
                  <a:lnTo>
                    <a:pt x="84" y="202"/>
                  </a:lnTo>
                  <a:lnTo>
                    <a:pt x="86" y="204"/>
                  </a:lnTo>
                  <a:lnTo>
                    <a:pt x="86" y="206"/>
                  </a:lnTo>
                  <a:lnTo>
                    <a:pt x="86" y="206"/>
                  </a:lnTo>
                  <a:lnTo>
                    <a:pt x="84" y="208"/>
                  </a:lnTo>
                  <a:lnTo>
                    <a:pt x="82" y="210"/>
                  </a:lnTo>
                  <a:lnTo>
                    <a:pt x="82" y="210"/>
                  </a:lnTo>
                  <a:lnTo>
                    <a:pt x="76" y="208"/>
                  </a:lnTo>
                  <a:lnTo>
                    <a:pt x="76" y="208"/>
                  </a:lnTo>
                  <a:lnTo>
                    <a:pt x="72" y="208"/>
                  </a:lnTo>
                  <a:lnTo>
                    <a:pt x="72" y="208"/>
                  </a:lnTo>
                  <a:lnTo>
                    <a:pt x="62" y="210"/>
                  </a:lnTo>
                  <a:lnTo>
                    <a:pt x="62" y="210"/>
                  </a:lnTo>
                  <a:lnTo>
                    <a:pt x="60" y="212"/>
                  </a:lnTo>
                  <a:lnTo>
                    <a:pt x="58" y="214"/>
                  </a:lnTo>
                  <a:lnTo>
                    <a:pt x="58" y="214"/>
                  </a:lnTo>
                  <a:lnTo>
                    <a:pt x="58" y="214"/>
                  </a:lnTo>
                  <a:lnTo>
                    <a:pt x="56" y="214"/>
                  </a:lnTo>
                  <a:lnTo>
                    <a:pt x="56" y="214"/>
                  </a:lnTo>
                  <a:lnTo>
                    <a:pt x="52" y="212"/>
                  </a:lnTo>
                  <a:lnTo>
                    <a:pt x="48" y="212"/>
                  </a:lnTo>
                  <a:lnTo>
                    <a:pt x="48" y="212"/>
                  </a:lnTo>
                  <a:lnTo>
                    <a:pt x="42" y="210"/>
                  </a:lnTo>
                  <a:lnTo>
                    <a:pt x="42" y="210"/>
                  </a:lnTo>
                  <a:lnTo>
                    <a:pt x="40" y="210"/>
                  </a:lnTo>
                  <a:lnTo>
                    <a:pt x="36" y="214"/>
                  </a:lnTo>
                  <a:lnTo>
                    <a:pt x="36" y="214"/>
                  </a:lnTo>
                  <a:lnTo>
                    <a:pt x="30" y="220"/>
                  </a:lnTo>
                  <a:lnTo>
                    <a:pt x="26" y="226"/>
                  </a:lnTo>
                  <a:lnTo>
                    <a:pt x="26" y="226"/>
                  </a:lnTo>
                  <a:lnTo>
                    <a:pt x="16" y="236"/>
                  </a:lnTo>
                  <a:lnTo>
                    <a:pt x="12" y="244"/>
                  </a:lnTo>
                  <a:lnTo>
                    <a:pt x="12" y="246"/>
                  </a:lnTo>
                  <a:lnTo>
                    <a:pt x="14" y="250"/>
                  </a:lnTo>
                  <a:lnTo>
                    <a:pt x="14" y="250"/>
                  </a:lnTo>
                  <a:lnTo>
                    <a:pt x="18" y="252"/>
                  </a:lnTo>
                  <a:lnTo>
                    <a:pt x="20" y="252"/>
                  </a:lnTo>
                  <a:lnTo>
                    <a:pt x="24" y="254"/>
                  </a:lnTo>
                  <a:lnTo>
                    <a:pt x="26" y="258"/>
                  </a:lnTo>
                  <a:lnTo>
                    <a:pt x="26" y="258"/>
                  </a:lnTo>
                  <a:lnTo>
                    <a:pt x="30" y="274"/>
                  </a:lnTo>
                  <a:lnTo>
                    <a:pt x="30" y="274"/>
                  </a:lnTo>
                  <a:lnTo>
                    <a:pt x="40" y="280"/>
                  </a:lnTo>
                  <a:lnTo>
                    <a:pt x="46" y="284"/>
                  </a:lnTo>
                  <a:lnTo>
                    <a:pt x="50" y="286"/>
                  </a:lnTo>
                  <a:lnTo>
                    <a:pt x="50" y="286"/>
                  </a:lnTo>
                  <a:lnTo>
                    <a:pt x="50" y="286"/>
                  </a:lnTo>
                  <a:lnTo>
                    <a:pt x="50" y="286"/>
                  </a:lnTo>
                  <a:lnTo>
                    <a:pt x="54" y="284"/>
                  </a:lnTo>
                  <a:lnTo>
                    <a:pt x="56" y="280"/>
                  </a:lnTo>
                  <a:lnTo>
                    <a:pt x="60" y="274"/>
                  </a:lnTo>
                  <a:lnTo>
                    <a:pt x="62" y="272"/>
                  </a:lnTo>
                  <a:lnTo>
                    <a:pt x="62" y="272"/>
                  </a:lnTo>
                  <a:lnTo>
                    <a:pt x="64" y="274"/>
                  </a:lnTo>
                  <a:lnTo>
                    <a:pt x="66" y="278"/>
                  </a:lnTo>
                  <a:lnTo>
                    <a:pt x="68" y="288"/>
                  </a:lnTo>
                  <a:lnTo>
                    <a:pt x="72" y="298"/>
                  </a:lnTo>
                  <a:lnTo>
                    <a:pt x="74" y="302"/>
                  </a:lnTo>
                  <a:lnTo>
                    <a:pt x="76" y="302"/>
                  </a:lnTo>
                  <a:lnTo>
                    <a:pt x="76" y="302"/>
                  </a:lnTo>
                  <a:lnTo>
                    <a:pt x="78" y="300"/>
                  </a:lnTo>
                  <a:lnTo>
                    <a:pt x="84" y="294"/>
                  </a:lnTo>
                  <a:lnTo>
                    <a:pt x="84" y="294"/>
                  </a:lnTo>
                  <a:lnTo>
                    <a:pt x="88" y="298"/>
                  </a:lnTo>
                  <a:lnTo>
                    <a:pt x="94" y="300"/>
                  </a:lnTo>
                  <a:lnTo>
                    <a:pt x="94" y="300"/>
                  </a:lnTo>
                  <a:lnTo>
                    <a:pt x="106" y="298"/>
                  </a:lnTo>
                  <a:lnTo>
                    <a:pt x="106" y="298"/>
                  </a:lnTo>
                  <a:lnTo>
                    <a:pt x="116" y="296"/>
                  </a:lnTo>
                  <a:lnTo>
                    <a:pt x="116" y="296"/>
                  </a:lnTo>
                  <a:lnTo>
                    <a:pt x="120" y="296"/>
                  </a:lnTo>
                  <a:lnTo>
                    <a:pt x="124" y="300"/>
                  </a:lnTo>
                  <a:lnTo>
                    <a:pt x="124" y="300"/>
                  </a:lnTo>
                  <a:lnTo>
                    <a:pt x="126" y="306"/>
                  </a:lnTo>
                  <a:lnTo>
                    <a:pt x="124" y="310"/>
                  </a:lnTo>
                  <a:lnTo>
                    <a:pt x="118" y="318"/>
                  </a:lnTo>
                  <a:lnTo>
                    <a:pt x="118" y="318"/>
                  </a:lnTo>
                  <a:lnTo>
                    <a:pt x="112" y="326"/>
                  </a:lnTo>
                  <a:lnTo>
                    <a:pt x="108" y="336"/>
                  </a:lnTo>
                  <a:lnTo>
                    <a:pt x="108" y="336"/>
                  </a:lnTo>
                  <a:lnTo>
                    <a:pt x="96" y="344"/>
                  </a:lnTo>
                  <a:lnTo>
                    <a:pt x="84" y="350"/>
                  </a:lnTo>
                  <a:lnTo>
                    <a:pt x="72" y="356"/>
                  </a:lnTo>
                  <a:lnTo>
                    <a:pt x="60" y="364"/>
                  </a:lnTo>
                  <a:lnTo>
                    <a:pt x="60" y="364"/>
                  </a:lnTo>
                  <a:lnTo>
                    <a:pt x="50" y="368"/>
                  </a:lnTo>
                  <a:lnTo>
                    <a:pt x="38" y="372"/>
                  </a:lnTo>
                  <a:lnTo>
                    <a:pt x="26" y="378"/>
                  </a:lnTo>
                  <a:lnTo>
                    <a:pt x="22" y="382"/>
                  </a:lnTo>
                  <a:lnTo>
                    <a:pt x="20" y="386"/>
                  </a:lnTo>
                  <a:lnTo>
                    <a:pt x="20" y="386"/>
                  </a:lnTo>
                  <a:lnTo>
                    <a:pt x="24" y="386"/>
                  </a:lnTo>
                  <a:lnTo>
                    <a:pt x="24" y="386"/>
                  </a:lnTo>
                  <a:lnTo>
                    <a:pt x="40" y="384"/>
                  </a:lnTo>
                  <a:lnTo>
                    <a:pt x="54" y="380"/>
                  </a:lnTo>
                  <a:lnTo>
                    <a:pt x="54" y="380"/>
                  </a:lnTo>
                  <a:lnTo>
                    <a:pt x="68" y="370"/>
                  </a:lnTo>
                  <a:lnTo>
                    <a:pt x="82" y="362"/>
                  </a:lnTo>
                  <a:lnTo>
                    <a:pt x="82" y="362"/>
                  </a:lnTo>
                  <a:lnTo>
                    <a:pt x="86" y="358"/>
                  </a:lnTo>
                  <a:lnTo>
                    <a:pt x="90" y="356"/>
                  </a:lnTo>
                  <a:lnTo>
                    <a:pt x="90" y="356"/>
                  </a:lnTo>
                  <a:lnTo>
                    <a:pt x="96" y="354"/>
                  </a:lnTo>
                  <a:lnTo>
                    <a:pt x="104" y="352"/>
                  </a:lnTo>
                  <a:lnTo>
                    <a:pt x="104" y="352"/>
                  </a:lnTo>
                  <a:lnTo>
                    <a:pt x="114" y="348"/>
                  </a:lnTo>
                  <a:lnTo>
                    <a:pt x="124" y="340"/>
                  </a:lnTo>
                  <a:lnTo>
                    <a:pt x="124" y="340"/>
                  </a:lnTo>
                  <a:lnTo>
                    <a:pt x="138" y="334"/>
                  </a:lnTo>
                  <a:lnTo>
                    <a:pt x="144" y="330"/>
                  </a:lnTo>
                  <a:lnTo>
                    <a:pt x="150" y="326"/>
                  </a:lnTo>
                  <a:lnTo>
                    <a:pt x="150" y="326"/>
                  </a:lnTo>
                  <a:lnTo>
                    <a:pt x="152" y="322"/>
                  </a:lnTo>
                  <a:lnTo>
                    <a:pt x="156" y="316"/>
                  </a:lnTo>
                  <a:lnTo>
                    <a:pt x="156" y="316"/>
                  </a:lnTo>
                  <a:lnTo>
                    <a:pt x="160" y="314"/>
                  </a:lnTo>
                  <a:lnTo>
                    <a:pt x="166" y="310"/>
                  </a:lnTo>
                  <a:lnTo>
                    <a:pt x="170" y="306"/>
                  </a:lnTo>
                  <a:lnTo>
                    <a:pt x="172" y="300"/>
                  </a:lnTo>
                  <a:lnTo>
                    <a:pt x="172" y="300"/>
                  </a:lnTo>
                  <a:lnTo>
                    <a:pt x="168" y="298"/>
                  </a:lnTo>
                  <a:lnTo>
                    <a:pt x="162" y="298"/>
                  </a:lnTo>
                  <a:lnTo>
                    <a:pt x="162" y="298"/>
                  </a:lnTo>
                  <a:lnTo>
                    <a:pt x="166" y="292"/>
                  </a:lnTo>
                  <a:lnTo>
                    <a:pt x="170" y="290"/>
                  </a:lnTo>
                  <a:lnTo>
                    <a:pt x="178" y="282"/>
                  </a:lnTo>
                  <a:lnTo>
                    <a:pt x="178" y="282"/>
                  </a:lnTo>
                  <a:lnTo>
                    <a:pt x="188" y="270"/>
                  </a:lnTo>
                  <a:lnTo>
                    <a:pt x="192" y="266"/>
                  </a:lnTo>
                  <a:lnTo>
                    <a:pt x="198" y="262"/>
                  </a:lnTo>
                  <a:lnTo>
                    <a:pt x="198" y="262"/>
                  </a:lnTo>
                  <a:lnTo>
                    <a:pt x="206" y="260"/>
                  </a:lnTo>
                  <a:lnTo>
                    <a:pt x="206" y="260"/>
                  </a:lnTo>
                  <a:lnTo>
                    <a:pt x="208" y="260"/>
                  </a:lnTo>
                  <a:lnTo>
                    <a:pt x="208" y="264"/>
                  </a:lnTo>
                  <a:lnTo>
                    <a:pt x="208" y="264"/>
                  </a:lnTo>
                  <a:lnTo>
                    <a:pt x="204" y="268"/>
                  </a:lnTo>
                  <a:lnTo>
                    <a:pt x="202" y="268"/>
                  </a:lnTo>
                  <a:lnTo>
                    <a:pt x="198" y="270"/>
                  </a:lnTo>
                  <a:lnTo>
                    <a:pt x="196" y="272"/>
                  </a:lnTo>
                  <a:lnTo>
                    <a:pt x="196" y="272"/>
                  </a:lnTo>
                  <a:lnTo>
                    <a:pt x="196" y="276"/>
                  </a:lnTo>
                  <a:lnTo>
                    <a:pt x="196" y="280"/>
                  </a:lnTo>
                  <a:lnTo>
                    <a:pt x="196" y="280"/>
                  </a:lnTo>
                  <a:lnTo>
                    <a:pt x="194" y="284"/>
                  </a:lnTo>
                  <a:lnTo>
                    <a:pt x="192" y="288"/>
                  </a:lnTo>
                  <a:lnTo>
                    <a:pt x="192" y="288"/>
                  </a:lnTo>
                  <a:lnTo>
                    <a:pt x="190" y="292"/>
                  </a:lnTo>
                  <a:lnTo>
                    <a:pt x="190" y="296"/>
                  </a:lnTo>
                  <a:lnTo>
                    <a:pt x="192" y="298"/>
                  </a:lnTo>
                  <a:lnTo>
                    <a:pt x="196" y="300"/>
                  </a:lnTo>
                  <a:lnTo>
                    <a:pt x="196" y="300"/>
                  </a:lnTo>
                  <a:lnTo>
                    <a:pt x="198" y="300"/>
                  </a:lnTo>
                  <a:lnTo>
                    <a:pt x="198" y="300"/>
                  </a:lnTo>
                  <a:lnTo>
                    <a:pt x="202" y="298"/>
                  </a:lnTo>
                  <a:lnTo>
                    <a:pt x="206" y="296"/>
                  </a:lnTo>
                  <a:lnTo>
                    <a:pt x="212" y="290"/>
                  </a:lnTo>
                  <a:lnTo>
                    <a:pt x="212" y="290"/>
                  </a:lnTo>
                  <a:lnTo>
                    <a:pt x="218" y="286"/>
                  </a:lnTo>
                  <a:lnTo>
                    <a:pt x="224" y="284"/>
                  </a:lnTo>
                  <a:lnTo>
                    <a:pt x="224" y="284"/>
                  </a:lnTo>
                  <a:lnTo>
                    <a:pt x="226" y="282"/>
                  </a:lnTo>
                  <a:lnTo>
                    <a:pt x="226" y="282"/>
                  </a:lnTo>
                  <a:lnTo>
                    <a:pt x="230" y="284"/>
                  </a:lnTo>
                  <a:lnTo>
                    <a:pt x="230" y="284"/>
                  </a:lnTo>
                  <a:lnTo>
                    <a:pt x="232" y="284"/>
                  </a:lnTo>
                  <a:lnTo>
                    <a:pt x="232" y="284"/>
                  </a:lnTo>
                  <a:lnTo>
                    <a:pt x="234" y="284"/>
                  </a:lnTo>
                  <a:lnTo>
                    <a:pt x="238" y="282"/>
                  </a:lnTo>
                  <a:lnTo>
                    <a:pt x="238" y="282"/>
                  </a:lnTo>
                  <a:lnTo>
                    <a:pt x="238" y="278"/>
                  </a:lnTo>
                  <a:lnTo>
                    <a:pt x="238" y="274"/>
                  </a:lnTo>
                  <a:lnTo>
                    <a:pt x="236" y="270"/>
                  </a:lnTo>
                  <a:lnTo>
                    <a:pt x="236" y="266"/>
                  </a:lnTo>
                  <a:lnTo>
                    <a:pt x="236" y="266"/>
                  </a:lnTo>
                  <a:lnTo>
                    <a:pt x="240" y="262"/>
                  </a:lnTo>
                  <a:lnTo>
                    <a:pt x="244" y="262"/>
                  </a:lnTo>
                  <a:lnTo>
                    <a:pt x="244" y="262"/>
                  </a:lnTo>
                  <a:lnTo>
                    <a:pt x="250" y="262"/>
                  </a:lnTo>
                  <a:lnTo>
                    <a:pt x="250" y="262"/>
                  </a:lnTo>
                  <a:lnTo>
                    <a:pt x="258" y="266"/>
                  </a:lnTo>
                  <a:lnTo>
                    <a:pt x="264" y="270"/>
                  </a:lnTo>
                  <a:lnTo>
                    <a:pt x="264" y="270"/>
                  </a:lnTo>
                  <a:lnTo>
                    <a:pt x="270" y="276"/>
                  </a:lnTo>
                  <a:lnTo>
                    <a:pt x="278" y="280"/>
                  </a:lnTo>
                  <a:lnTo>
                    <a:pt x="278" y="280"/>
                  </a:lnTo>
                  <a:lnTo>
                    <a:pt x="290" y="280"/>
                  </a:lnTo>
                  <a:lnTo>
                    <a:pt x="302" y="282"/>
                  </a:lnTo>
                  <a:lnTo>
                    <a:pt x="302" y="282"/>
                  </a:lnTo>
                  <a:lnTo>
                    <a:pt x="312" y="286"/>
                  </a:lnTo>
                  <a:lnTo>
                    <a:pt x="322" y="288"/>
                  </a:lnTo>
                  <a:lnTo>
                    <a:pt x="322" y="288"/>
                  </a:lnTo>
                  <a:lnTo>
                    <a:pt x="334" y="290"/>
                  </a:lnTo>
                  <a:lnTo>
                    <a:pt x="338" y="290"/>
                  </a:lnTo>
                  <a:lnTo>
                    <a:pt x="344" y="294"/>
                  </a:lnTo>
                  <a:lnTo>
                    <a:pt x="344" y="294"/>
                  </a:lnTo>
                  <a:lnTo>
                    <a:pt x="360" y="308"/>
                  </a:lnTo>
                  <a:lnTo>
                    <a:pt x="360" y="308"/>
                  </a:lnTo>
                  <a:lnTo>
                    <a:pt x="370" y="312"/>
                  </a:lnTo>
                  <a:lnTo>
                    <a:pt x="376" y="316"/>
                  </a:lnTo>
                  <a:lnTo>
                    <a:pt x="380" y="318"/>
                  </a:lnTo>
                  <a:lnTo>
                    <a:pt x="380" y="318"/>
                  </a:lnTo>
                  <a:lnTo>
                    <a:pt x="386" y="326"/>
                  </a:lnTo>
                  <a:lnTo>
                    <a:pt x="390" y="338"/>
                  </a:lnTo>
                  <a:lnTo>
                    <a:pt x="396" y="348"/>
                  </a:lnTo>
                  <a:lnTo>
                    <a:pt x="400" y="350"/>
                  </a:lnTo>
                  <a:lnTo>
                    <a:pt x="404" y="352"/>
                  </a:lnTo>
                  <a:lnTo>
                    <a:pt x="404" y="352"/>
                  </a:lnTo>
                  <a:lnTo>
                    <a:pt x="408" y="348"/>
                  </a:lnTo>
                  <a:lnTo>
                    <a:pt x="408" y="342"/>
                  </a:lnTo>
                  <a:lnTo>
                    <a:pt x="404" y="338"/>
                  </a:lnTo>
                  <a:lnTo>
                    <a:pt x="400" y="332"/>
                  </a:lnTo>
                  <a:lnTo>
                    <a:pt x="392" y="322"/>
                  </a:lnTo>
                  <a:lnTo>
                    <a:pt x="390" y="318"/>
                  </a:lnTo>
                  <a:lnTo>
                    <a:pt x="390" y="312"/>
                  </a:lnTo>
                  <a:lnTo>
                    <a:pt x="390" y="312"/>
                  </a:lnTo>
                  <a:lnTo>
                    <a:pt x="392" y="314"/>
                  </a:lnTo>
                  <a:lnTo>
                    <a:pt x="396" y="316"/>
                  </a:lnTo>
                  <a:lnTo>
                    <a:pt x="400" y="322"/>
                  </a:lnTo>
                  <a:lnTo>
                    <a:pt x="400" y="322"/>
                  </a:lnTo>
                  <a:lnTo>
                    <a:pt x="408" y="330"/>
                  </a:lnTo>
                  <a:lnTo>
                    <a:pt x="416" y="340"/>
                  </a:lnTo>
                  <a:lnTo>
                    <a:pt x="416" y="340"/>
                  </a:lnTo>
                  <a:lnTo>
                    <a:pt x="420" y="346"/>
                  </a:lnTo>
                  <a:lnTo>
                    <a:pt x="428" y="352"/>
                  </a:lnTo>
                  <a:lnTo>
                    <a:pt x="436" y="358"/>
                  </a:lnTo>
                  <a:lnTo>
                    <a:pt x="440" y="364"/>
                  </a:lnTo>
                  <a:lnTo>
                    <a:pt x="440" y="364"/>
                  </a:lnTo>
                  <a:lnTo>
                    <a:pt x="444" y="370"/>
                  </a:lnTo>
                  <a:lnTo>
                    <a:pt x="446" y="374"/>
                  </a:lnTo>
                  <a:lnTo>
                    <a:pt x="448" y="380"/>
                  </a:lnTo>
                  <a:lnTo>
                    <a:pt x="452" y="386"/>
                  </a:lnTo>
                  <a:lnTo>
                    <a:pt x="452" y="386"/>
                  </a:lnTo>
                  <a:lnTo>
                    <a:pt x="472" y="404"/>
                  </a:lnTo>
                  <a:lnTo>
                    <a:pt x="472" y="404"/>
                  </a:lnTo>
                  <a:lnTo>
                    <a:pt x="474" y="406"/>
                  </a:lnTo>
                  <a:lnTo>
                    <a:pt x="474" y="406"/>
                  </a:lnTo>
                  <a:lnTo>
                    <a:pt x="476" y="410"/>
                  </a:lnTo>
                  <a:lnTo>
                    <a:pt x="478" y="414"/>
                  </a:lnTo>
                  <a:lnTo>
                    <a:pt x="478" y="414"/>
                  </a:lnTo>
                  <a:lnTo>
                    <a:pt x="484" y="420"/>
                  </a:lnTo>
                  <a:lnTo>
                    <a:pt x="486" y="422"/>
                  </a:lnTo>
                  <a:lnTo>
                    <a:pt x="488" y="426"/>
                  </a:lnTo>
                  <a:lnTo>
                    <a:pt x="488" y="426"/>
                  </a:lnTo>
                  <a:lnTo>
                    <a:pt x="490" y="434"/>
                  </a:lnTo>
                  <a:lnTo>
                    <a:pt x="490" y="440"/>
                  </a:lnTo>
                  <a:lnTo>
                    <a:pt x="490" y="440"/>
                  </a:lnTo>
                  <a:lnTo>
                    <a:pt x="494" y="446"/>
                  </a:lnTo>
                  <a:lnTo>
                    <a:pt x="500" y="450"/>
                  </a:lnTo>
                  <a:lnTo>
                    <a:pt x="500" y="450"/>
                  </a:lnTo>
                  <a:lnTo>
                    <a:pt x="504" y="456"/>
                  </a:lnTo>
                  <a:lnTo>
                    <a:pt x="506" y="460"/>
                  </a:lnTo>
                  <a:lnTo>
                    <a:pt x="510" y="462"/>
                  </a:lnTo>
                  <a:lnTo>
                    <a:pt x="510" y="462"/>
                  </a:lnTo>
                  <a:lnTo>
                    <a:pt x="526" y="468"/>
                  </a:lnTo>
                  <a:lnTo>
                    <a:pt x="532" y="472"/>
                  </a:lnTo>
                  <a:lnTo>
                    <a:pt x="540" y="476"/>
                  </a:lnTo>
                  <a:lnTo>
                    <a:pt x="540" y="476"/>
                  </a:lnTo>
                  <a:lnTo>
                    <a:pt x="548" y="488"/>
                  </a:lnTo>
                  <a:lnTo>
                    <a:pt x="550" y="496"/>
                  </a:lnTo>
                  <a:lnTo>
                    <a:pt x="550" y="500"/>
                  </a:lnTo>
                  <a:lnTo>
                    <a:pt x="548" y="500"/>
                  </a:lnTo>
                  <a:lnTo>
                    <a:pt x="548" y="500"/>
                  </a:lnTo>
                  <a:lnTo>
                    <a:pt x="548" y="500"/>
                  </a:lnTo>
                  <a:lnTo>
                    <a:pt x="548" y="500"/>
                  </a:lnTo>
                  <a:lnTo>
                    <a:pt x="544" y="500"/>
                  </a:lnTo>
                  <a:lnTo>
                    <a:pt x="540" y="496"/>
                  </a:lnTo>
                  <a:lnTo>
                    <a:pt x="536" y="490"/>
                  </a:lnTo>
                  <a:lnTo>
                    <a:pt x="536" y="490"/>
                  </a:lnTo>
                  <a:lnTo>
                    <a:pt x="532" y="482"/>
                  </a:lnTo>
                  <a:lnTo>
                    <a:pt x="528" y="480"/>
                  </a:lnTo>
                  <a:lnTo>
                    <a:pt x="524" y="478"/>
                  </a:lnTo>
                  <a:lnTo>
                    <a:pt x="524" y="478"/>
                  </a:lnTo>
                  <a:lnTo>
                    <a:pt x="518" y="476"/>
                  </a:lnTo>
                  <a:lnTo>
                    <a:pt x="510" y="474"/>
                  </a:lnTo>
                  <a:lnTo>
                    <a:pt x="510" y="474"/>
                  </a:lnTo>
                  <a:lnTo>
                    <a:pt x="498" y="464"/>
                  </a:lnTo>
                  <a:lnTo>
                    <a:pt x="498" y="464"/>
                  </a:lnTo>
                  <a:lnTo>
                    <a:pt x="490" y="460"/>
                  </a:lnTo>
                  <a:lnTo>
                    <a:pt x="480" y="456"/>
                  </a:lnTo>
                  <a:lnTo>
                    <a:pt x="480" y="456"/>
                  </a:lnTo>
                  <a:lnTo>
                    <a:pt x="476" y="458"/>
                  </a:lnTo>
                  <a:lnTo>
                    <a:pt x="476" y="458"/>
                  </a:lnTo>
                  <a:lnTo>
                    <a:pt x="476" y="460"/>
                  </a:lnTo>
                  <a:lnTo>
                    <a:pt x="476" y="462"/>
                  </a:lnTo>
                  <a:lnTo>
                    <a:pt x="478" y="466"/>
                  </a:lnTo>
                  <a:lnTo>
                    <a:pt x="480" y="472"/>
                  </a:lnTo>
                  <a:lnTo>
                    <a:pt x="484" y="474"/>
                  </a:lnTo>
                  <a:lnTo>
                    <a:pt x="484" y="474"/>
                  </a:lnTo>
                  <a:lnTo>
                    <a:pt x="492" y="478"/>
                  </a:lnTo>
                  <a:lnTo>
                    <a:pt x="498" y="480"/>
                  </a:lnTo>
                  <a:lnTo>
                    <a:pt x="498" y="480"/>
                  </a:lnTo>
                  <a:lnTo>
                    <a:pt x="508" y="486"/>
                  </a:lnTo>
                  <a:lnTo>
                    <a:pt x="508" y="486"/>
                  </a:lnTo>
                  <a:lnTo>
                    <a:pt x="526" y="500"/>
                  </a:lnTo>
                  <a:lnTo>
                    <a:pt x="526" y="500"/>
                  </a:lnTo>
                  <a:lnTo>
                    <a:pt x="532" y="508"/>
                  </a:lnTo>
                  <a:lnTo>
                    <a:pt x="538" y="516"/>
                  </a:lnTo>
                  <a:lnTo>
                    <a:pt x="544" y="526"/>
                  </a:lnTo>
                  <a:lnTo>
                    <a:pt x="544" y="532"/>
                  </a:lnTo>
                  <a:lnTo>
                    <a:pt x="544" y="536"/>
                  </a:lnTo>
                  <a:lnTo>
                    <a:pt x="544" y="536"/>
                  </a:lnTo>
                  <a:lnTo>
                    <a:pt x="542" y="546"/>
                  </a:lnTo>
                  <a:lnTo>
                    <a:pt x="540" y="550"/>
                  </a:lnTo>
                  <a:lnTo>
                    <a:pt x="542" y="556"/>
                  </a:lnTo>
                  <a:lnTo>
                    <a:pt x="542" y="556"/>
                  </a:lnTo>
                  <a:lnTo>
                    <a:pt x="540" y="568"/>
                  </a:lnTo>
                  <a:lnTo>
                    <a:pt x="538" y="580"/>
                  </a:lnTo>
                  <a:lnTo>
                    <a:pt x="538" y="580"/>
                  </a:lnTo>
                  <a:lnTo>
                    <a:pt x="536" y="600"/>
                  </a:lnTo>
                  <a:lnTo>
                    <a:pt x="534" y="622"/>
                  </a:lnTo>
                  <a:lnTo>
                    <a:pt x="534" y="622"/>
                  </a:lnTo>
                  <a:lnTo>
                    <a:pt x="534" y="642"/>
                  </a:lnTo>
                  <a:lnTo>
                    <a:pt x="536" y="652"/>
                  </a:lnTo>
                  <a:lnTo>
                    <a:pt x="538" y="662"/>
                  </a:lnTo>
                  <a:lnTo>
                    <a:pt x="538" y="662"/>
                  </a:lnTo>
                  <a:lnTo>
                    <a:pt x="540" y="670"/>
                  </a:lnTo>
                  <a:lnTo>
                    <a:pt x="546" y="676"/>
                  </a:lnTo>
                  <a:lnTo>
                    <a:pt x="556" y="690"/>
                  </a:lnTo>
                  <a:lnTo>
                    <a:pt x="556" y="690"/>
                  </a:lnTo>
                  <a:lnTo>
                    <a:pt x="560" y="698"/>
                  </a:lnTo>
                  <a:lnTo>
                    <a:pt x="564" y="708"/>
                  </a:lnTo>
                  <a:lnTo>
                    <a:pt x="564" y="708"/>
                  </a:lnTo>
                  <a:lnTo>
                    <a:pt x="568" y="716"/>
                  </a:lnTo>
                  <a:lnTo>
                    <a:pt x="574" y="726"/>
                  </a:lnTo>
                  <a:lnTo>
                    <a:pt x="580" y="736"/>
                  </a:lnTo>
                  <a:lnTo>
                    <a:pt x="588" y="742"/>
                  </a:lnTo>
                  <a:lnTo>
                    <a:pt x="588" y="742"/>
                  </a:lnTo>
                  <a:lnTo>
                    <a:pt x="598" y="746"/>
                  </a:lnTo>
                  <a:lnTo>
                    <a:pt x="606" y="748"/>
                  </a:lnTo>
                  <a:lnTo>
                    <a:pt x="606" y="748"/>
                  </a:lnTo>
                  <a:lnTo>
                    <a:pt x="614" y="754"/>
                  </a:lnTo>
                  <a:lnTo>
                    <a:pt x="618" y="762"/>
                  </a:lnTo>
                  <a:lnTo>
                    <a:pt x="618" y="762"/>
                  </a:lnTo>
                  <a:lnTo>
                    <a:pt x="626" y="776"/>
                  </a:lnTo>
                  <a:lnTo>
                    <a:pt x="634" y="792"/>
                  </a:lnTo>
                  <a:lnTo>
                    <a:pt x="634" y="792"/>
                  </a:lnTo>
                  <a:lnTo>
                    <a:pt x="642" y="800"/>
                  </a:lnTo>
                  <a:lnTo>
                    <a:pt x="642" y="800"/>
                  </a:lnTo>
                  <a:lnTo>
                    <a:pt x="646" y="806"/>
                  </a:lnTo>
                  <a:lnTo>
                    <a:pt x="648" y="810"/>
                  </a:lnTo>
                  <a:lnTo>
                    <a:pt x="648" y="810"/>
                  </a:lnTo>
                  <a:lnTo>
                    <a:pt x="650" y="818"/>
                  </a:lnTo>
                  <a:lnTo>
                    <a:pt x="656" y="824"/>
                  </a:lnTo>
                  <a:lnTo>
                    <a:pt x="656" y="824"/>
                  </a:lnTo>
                  <a:lnTo>
                    <a:pt x="662" y="828"/>
                  </a:lnTo>
                  <a:lnTo>
                    <a:pt x="666" y="836"/>
                  </a:lnTo>
                  <a:lnTo>
                    <a:pt x="666" y="836"/>
                  </a:lnTo>
                  <a:lnTo>
                    <a:pt x="668" y="842"/>
                  </a:lnTo>
                  <a:lnTo>
                    <a:pt x="668" y="842"/>
                  </a:lnTo>
                  <a:lnTo>
                    <a:pt x="666" y="846"/>
                  </a:lnTo>
                  <a:lnTo>
                    <a:pt x="666" y="852"/>
                  </a:lnTo>
                  <a:lnTo>
                    <a:pt x="666" y="852"/>
                  </a:lnTo>
                  <a:lnTo>
                    <a:pt x="672" y="856"/>
                  </a:lnTo>
                  <a:lnTo>
                    <a:pt x="678" y="860"/>
                  </a:lnTo>
                  <a:lnTo>
                    <a:pt x="678" y="860"/>
                  </a:lnTo>
                  <a:lnTo>
                    <a:pt x="686" y="876"/>
                  </a:lnTo>
                  <a:lnTo>
                    <a:pt x="686" y="876"/>
                  </a:lnTo>
                  <a:lnTo>
                    <a:pt x="700" y="894"/>
                  </a:lnTo>
                  <a:lnTo>
                    <a:pt x="700" y="894"/>
                  </a:lnTo>
                  <a:lnTo>
                    <a:pt x="702" y="902"/>
                  </a:lnTo>
                  <a:lnTo>
                    <a:pt x="704" y="906"/>
                  </a:lnTo>
                  <a:lnTo>
                    <a:pt x="706" y="910"/>
                  </a:lnTo>
                  <a:lnTo>
                    <a:pt x="706" y="910"/>
                  </a:lnTo>
                  <a:lnTo>
                    <a:pt x="712" y="914"/>
                  </a:lnTo>
                  <a:lnTo>
                    <a:pt x="716" y="916"/>
                  </a:lnTo>
                  <a:lnTo>
                    <a:pt x="716" y="916"/>
                  </a:lnTo>
                  <a:lnTo>
                    <a:pt x="720" y="916"/>
                  </a:lnTo>
                  <a:lnTo>
                    <a:pt x="722" y="912"/>
                  </a:lnTo>
                  <a:lnTo>
                    <a:pt x="722" y="908"/>
                  </a:lnTo>
                  <a:lnTo>
                    <a:pt x="718" y="904"/>
                  </a:lnTo>
                  <a:lnTo>
                    <a:pt x="718" y="904"/>
                  </a:lnTo>
                  <a:lnTo>
                    <a:pt x="714" y="900"/>
                  </a:lnTo>
                  <a:lnTo>
                    <a:pt x="710" y="896"/>
                  </a:lnTo>
                  <a:lnTo>
                    <a:pt x="710" y="896"/>
                  </a:lnTo>
                  <a:lnTo>
                    <a:pt x="708" y="886"/>
                  </a:lnTo>
                  <a:lnTo>
                    <a:pt x="708" y="886"/>
                  </a:lnTo>
                  <a:lnTo>
                    <a:pt x="700" y="870"/>
                  </a:lnTo>
                  <a:lnTo>
                    <a:pt x="696" y="862"/>
                  </a:lnTo>
                  <a:lnTo>
                    <a:pt x="690" y="856"/>
                  </a:lnTo>
                  <a:lnTo>
                    <a:pt x="690" y="856"/>
                  </a:lnTo>
                  <a:lnTo>
                    <a:pt x="688" y="850"/>
                  </a:lnTo>
                  <a:lnTo>
                    <a:pt x="686" y="844"/>
                  </a:lnTo>
                  <a:lnTo>
                    <a:pt x="686" y="844"/>
                  </a:lnTo>
                  <a:lnTo>
                    <a:pt x="684" y="838"/>
                  </a:lnTo>
                  <a:lnTo>
                    <a:pt x="680" y="832"/>
                  </a:lnTo>
                  <a:lnTo>
                    <a:pt x="680" y="832"/>
                  </a:lnTo>
                  <a:lnTo>
                    <a:pt x="670" y="818"/>
                  </a:lnTo>
                  <a:lnTo>
                    <a:pt x="670" y="818"/>
                  </a:lnTo>
                  <a:lnTo>
                    <a:pt x="664" y="810"/>
                  </a:lnTo>
                  <a:lnTo>
                    <a:pt x="662" y="800"/>
                  </a:lnTo>
                  <a:lnTo>
                    <a:pt x="662" y="790"/>
                  </a:lnTo>
                  <a:lnTo>
                    <a:pt x="662" y="780"/>
                  </a:lnTo>
                  <a:lnTo>
                    <a:pt x="662" y="780"/>
                  </a:lnTo>
                  <a:lnTo>
                    <a:pt x="662" y="780"/>
                  </a:lnTo>
                  <a:lnTo>
                    <a:pt x="662" y="780"/>
                  </a:lnTo>
                  <a:lnTo>
                    <a:pt x="664" y="780"/>
                  </a:lnTo>
                  <a:lnTo>
                    <a:pt x="664" y="780"/>
                  </a:lnTo>
                  <a:lnTo>
                    <a:pt x="668" y="784"/>
                  </a:lnTo>
                  <a:lnTo>
                    <a:pt x="668" y="788"/>
                  </a:lnTo>
                  <a:lnTo>
                    <a:pt x="672" y="796"/>
                  </a:lnTo>
                  <a:lnTo>
                    <a:pt x="672" y="796"/>
                  </a:lnTo>
                  <a:lnTo>
                    <a:pt x="676" y="802"/>
                  </a:lnTo>
                  <a:lnTo>
                    <a:pt x="682" y="808"/>
                  </a:lnTo>
                  <a:lnTo>
                    <a:pt x="682" y="808"/>
                  </a:lnTo>
                  <a:lnTo>
                    <a:pt x="686" y="814"/>
                  </a:lnTo>
                  <a:lnTo>
                    <a:pt x="688" y="822"/>
                  </a:lnTo>
                  <a:lnTo>
                    <a:pt x="692" y="830"/>
                  </a:lnTo>
                  <a:lnTo>
                    <a:pt x="696" y="838"/>
                  </a:lnTo>
                  <a:lnTo>
                    <a:pt x="696" y="838"/>
                  </a:lnTo>
                  <a:lnTo>
                    <a:pt x="702" y="844"/>
                  </a:lnTo>
                  <a:lnTo>
                    <a:pt x="708" y="848"/>
                  </a:lnTo>
                  <a:lnTo>
                    <a:pt x="714" y="852"/>
                  </a:lnTo>
                  <a:lnTo>
                    <a:pt x="720" y="858"/>
                  </a:lnTo>
                  <a:lnTo>
                    <a:pt x="720" y="858"/>
                  </a:lnTo>
                  <a:lnTo>
                    <a:pt x="724" y="866"/>
                  </a:lnTo>
                  <a:lnTo>
                    <a:pt x="726" y="876"/>
                  </a:lnTo>
                  <a:lnTo>
                    <a:pt x="726" y="876"/>
                  </a:lnTo>
                  <a:lnTo>
                    <a:pt x="730" y="884"/>
                  </a:lnTo>
                  <a:lnTo>
                    <a:pt x="738" y="892"/>
                  </a:lnTo>
                  <a:lnTo>
                    <a:pt x="738" y="892"/>
                  </a:lnTo>
                  <a:lnTo>
                    <a:pt x="750" y="904"/>
                  </a:lnTo>
                  <a:lnTo>
                    <a:pt x="762" y="918"/>
                  </a:lnTo>
                  <a:lnTo>
                    <a:pt x="762" y="918"/>
                  </a:lnTo>
                  <a:lnTo>
                    <a:pt x="772" y="930"/>
                  </a:lnTo>
                  <a:lnTo>
                    <a:pt x="776" y="936"/>
                  </a:lnTo>
                  <a:lnTo>
                    <a:pt x="776" y="944"/>
                  </a:lnTo>
                  <a:lnTo>
                    <a:pt x="776" y="944"/>
                  </a:lnTo>
                  <a:lnTo>
                    <a:pt x="778" y="960"/>
                  </a:lnTo>
                  <a:lnTo>
                    <a:pt x="778" y="968"/>
                  </a:lnTo>
                  <a:lnTo>
                    <a:pt x="782" y="978"/>
                  </a:lnTo>
                  <a:lnTo>
                    <a:pt x="782" y="978"/>
                  </a:lnTo>
                  <a:lnTo>
                    <a:pt x="788" y="988"/>
                  </a:lnTo>
                  <a:lnTo>
                    <a:pt x="794" y="994"/>
                  </a:lnTo>
                  <a:lnTo>
                    <a:pt x="802" y="1000"/>
                  </a:lnTo>
                  <a:lnTo>
                    <a:pt x="812" y="1004"/>
                  </a:lnTo>
                  <a:lnTo>
                    <a:pt x="812" y="1004"/>
                  </a:lnTo>
                  <a:lnTo>
                    <a:pt x="836" y="1014"/>
                  </a:lnTo>
                  <a:lnTo>
                    <a:pt x="858" y="1024"/>
                  </a:lnTo>
                  <a:lnTo>
                    <a:pt x="858" y="1024"/>
                  </a:lnTo>
                  <a:lnTo>
                    <a:pt x="876" y="1036"/>
                  </a:lnTo>
                  <a:lnTo>
                    <a:pt x="886" y="1040"/>
                  </a:lnTo>
                  <a:lnTo>
                    <a:pt x="896" y="1042"/>
                  </a:lnTo>
                  <a:lnTo>
                    <a:pt x="896" y="1042"/>
                  </a:lnTo>
                  <a:lnTo>
                    <a:pt x="898" y="1042"/>
                  </a:lnTo>
                  <a:lnTo>
                    <a:pt x="898" y="1042"/>
                  </a:lnTo>
                  <a:lnTo>
                    <a:pt x="904" y="1040"/>
                  </a:lnTo>
                  <a:lnTo>
                    <a:pt x="910" y="1036"/>
                  </a:lnTo>
                  <a:lnTo>
                    <a:pt x="914" y="1032"/>
                  </a:lnTo>
                  <a:lnTo>
                    <a:pt x="918" y="1032"/>
                  </a:lnTo>
                  <a:lnTo>
                    <a:pt x="918" y="1032"/>
                  </a:lnTo>
                  <a:lnTo>
                    <a:pt x="926" y="1034"/>
                  </a:lnTo>
                  <a:lnTo>
                    <a:pt x="926" y="1034"/>
                  </a:lnTo>
                  <a:lnTo>
                    <a:pt x="932" y="1040"/>
                  </a:lnTo>
                  <a:lnTo>
                    <a:pt x="936" y="1046"/>
                  </a:lnTo>
                  <a:lnTo>
                    <a:pt x="936" y="1046"/>
                  </a:lnTo>
                  <a:lnTo>
                    <a:pt x="942" y="1054"/>
                  </a:lnTo>
                  <a:lnTo>
                    <a:pt x="950" y="1058"/>
                  </a:lnTo>
                  <a:lnTo>
                    <a:pt x="950" y="1058"/>
                  </a:lnTo>
                  <a:lnTo>
                    <a:pt x="960" y="1064"/>
                  </a:lnTo>
                  <a:lnTo>
                    <a:pt x="970" y="1072"/>
                  </a:lnTo>
                  <a:lnTo>
                    <a:pt x="978" y="1078"/>
                  </a:lnTo>
                  <a:lnTo>
                    <a:pt x="984" y="1080"/>
                  </a:lnTo>
                  <a:lnTo>
                    <a:pt x="990" y="1082"/>
                  </a:lnTo>
                  <a:lnTo>
                    <a:pt x="990" y="1082"/>
                  </a:lnTo>
                  <a:lnTo>
                    <a:pt x="1000" y="1082"/>
                  </a:lnTo>
                  <a:lnTo>
                    <a:pt x="1004" y="1084"/>
                  </a:lnTo>
                  <a:lnTo>
                    <a:pt x="1010" y="1086"/>
                  </a:lnTo>
                  <a:lnTo>
                    <a:pt x="1010" y="1086"/>
                  </a:lnTo>
                  <a:lnTo>
                    <a:pt x="1022" y="1100"/>
                  </a:lnTo>
                  <a:lnTo>
                    <a:pt x="1030" y="1108"/>
                  </a:lnTo>
                  <a:lnTo>
                    <a:pt x="1034" y="1114"/>
                  </a:lnTo>
                  <a:lnTo>
                    <a:pt x="1034" y="1114"/>
                  </a:lnTo>
                  <a:lnTo>
                    <a:pt x="1040" y="1128"/>
                  </a:lnTo>
                  <a:lnTo>
                    <a:pt x="1052" y="1138"/>
                  </a:lnTo>
                  <a:lnTo>
                    <a:pt x="1052" y="1138"/>
                  </a:lnTo>
                  <a:lnTo>
                    <a:pt x="1066" y="1146"/>
                  </a:lnTo>
                  <a:lnTo>
                    <a:pt x="1078" y="1156"/>
                  </a:lnTo>
                  <a:lnTo>
                    <a:pt x="1078" y="1156"/>
                  </a:lnTo>
                  <a:lnTo>
                    <a:pt x="1088" y="1168"/>
                  </a:lnTo>
                  <a:lnTo>
                    <a:pt x="1094" y="1174"/>
                  </a:lnTo>
                  <a:lnTo>
                    <a:pt x="1102" y="1176"/>
                  </a:lnTo>
                  <a:lnTo>
                    <a:pt x="1102" y="1176"/>
                  </a:lnTo>
                  <a:lnTo>
                    <a:pt x="1102" y="1176"/>
                  </a:lnTo>
                  <a:lnTo>
                    <a:pt x="1102" y="1172"/>
                  </a:lnTo>
                  <a:lnTo>
                    <a:pt x="1106" y="1166"/>
                  </a:lnTo>
                  <a:lnTo>
                    <a:pt x="1112" y="1160"/>
                  </a:lnTo>
                  <a:lnTo>
                    <a:pt x="1114" y="1156"/>
                  </a:lnTo>
                  <a:lnTo>
                    <a:pt x="1114" y="1156"/>
                  </a:lnTo>
                  <a:lnTo>
                    <a:pt x="1116" y="1150"/>
                  </a:lnTo>
                  <a:lnTo>
                    <a:pt x="1120" y="1148"/>
                  </a:lnTo>
                  <a:lnTo>
                    <a:pt x="1120" y="1148"/>
                  </a:lnTo>
                  <a:lnTo>
                    <a:pt x="1118" y="1146"/>
                  </a:lnTo>
                  <a:lnTo>
                    <a:pt x="1116" y="1144"/>
                  </a:lnTo>
                  <a:lnTo>
                    <a:pt x="1116" y="1144"/>
                  </a:lnTo>
                  <a:lnTo>
                    <a:pt x="1116" y="1142"/>
                  </a:lnTo>
                  <a:lnTo>
                    <a:pt x="1116" y="1142"/>
                  </a:lnTo>
                  <a:lnTo>
                    <a:pt x="1116" y="1142"/>
                  </a:lnTo>
                  <a:lnTo>
                    <a:pt x="1116" y="1138"/>
                  </a:lnTo>
                  <a:lnTo>
                    <a:pt x="1118" y="1136"/>
                  </a:lnTo>
                  <a:lnTo>
                    <a:pt x="1124" y="1132"/>
                  </a:lnTo>
                  <a:lnTo>
                    <a:pt x="1124" y="1132"/>
                  </a:lnTo>
                  <a:lnTo>
                    <a:pt x="1124" y="1132"/>
                  </a:lnTo>
                  <a:lnTo>
                    <a:pt x="1120" y="1130"/>
                  </a:lnTo>
                  <a:lnTo>
                    <a:pt x="1120" y="1130"/>
                  </a:lnTo>
                  <a:lnTo>
                    <a:pt x="1120" y="1130"/>
                  </a:lnTo>
                  <a:lnTo>
                    <a:pt x="1120" y="1130"/>
                  </a:lnTo>
                  <a:lnTo>
                    <a:pt x="1116" y="1132"/>
                  </a:lnTo>
                  <a:lnTo>
                    <a:pt x="1112" y="1136"/>
                  </a:lnTo>
                  <a:lnTo>
                    <a:pt x="1108" y="1142"/>
                  </a:lnTo>
                  <a:lnTo>
                    <a:pt x="1104" y="1144"/>
                  </a:lnTo>
                  <a:lnTo>
                    <a:pt x="1104" y="1144"/>
                  </a:lnTo>
                  <a:lnTo>
                    <a:pt x="1098" y="1146"/>
                  </a:lnTo>
                  <a:lnTo>
                    <a:pt x="1098" y="1146"/>
                  </a:lnTo>
                  <a:lnTo>
                    <a:pt x="1094" y="1144"/>
                  </a:lnTo>
                  <a:lnTo>
                    <a:pt x="1090" y="1144"/>
                  </a:lnTo>
                  <a:lnTo>
                    <a:pt x="1084" y="1138"/>
                  </a:lnTo>
                  <a:lnTo>
                    <a:pt x="1078" y="1130"/>
                  </a:lnTo>
                  <a:lnTo>
                    <a:pt x="1076" y="1122"/>
                  </a:lnTo>
                  <a:lnTo>
                    <a:pt x="1076" y="1122"/>
                  </a:lnTo>
                  <a:lnTo>
                    <a:pt x="1068" y="1104"/>
                  </a:lnTo>
                  <a:lnTo>
                    <a:pt x="1062" y="1086"/>
                  </a:lnTo>
                  <a:lnTo>
                    <a:pt x="1062" y="1086"/>
                  </a:lnTo>
                  <a:lnTo>
                    <a:pt x="1062" y="1078"/>
                  </a:lnTo>
                  <a:lnTo>
                    <a:pt x="1064" y="1070"/>
                  </a:lnTo>
                  <a:lnTo>
                    <a:pt x="1066" y="1062"/>
                  </a:lnTo>
                  <a:lnTo>
                    <a:pt x="1068" y="1054"/>
                  </a:lnTo>
                  <a:lnTo>
                    <a:pt x="1068" y="1054"/>
                  </a:lnTo>
                  <a:lnTo>
                    <a:pt x="1066" y="1050"/>
                  </a:lnTo>
                  <a:lnTo>
                    <a:pt x="1064" y="1046"/>
                  </a:lnTo>
                  <a:lnTo>
                    <a:pt x="1056" y="1040"/>
                  </a:lnTo>
                  <a:lnTo>
                    <a:pt x="1046" y="1036"/>
                  </a:lnTo>
                  <a:lnTo>
                    <a:pt x="1036" y="1034"/>
                  </a:lnTo>
                  <a:lnTo>
                    <a:pt x="1036" y="1034"/>
                  </a:lnTo>
                  <a:lnTo>
                    <a:pt x="1036" y="1034"/>
                  </a:lnTo>
                  <a:lnTo>
                    <a:pt x="1036" y="1034"/>
                  </a:lnTo>
                  <a:lnTo>
                    <a:pt x="1026" y="1036"/>
                  </a:lnTo>
                  <a:lnTo>
                    <a:pt x="1026" y="1036"/>
                  </a:lnTo>
                  <a:lnTo>
                    <a:pt x="1016" y="1038"/>
                  </a:lnTo>
                  <a:lnTo>
                    <a:pt x="1016" y="1038"/>
                  </a:lnTo>
                  <a:lnTo>
                    <a:pt x="1008" y="1036"/>
                  </a:lnTo>
                  <a:lnTo>
                    <a:pt x="1004" y="1030"/>
                  </a:lnTo>
                  <a:lnTo>
                    <a:pt x="1004" y="1030"/>
                  </a:lnTo>
                  <a:lnTo>
                    <a:pt x="1000" y="1022"/>
                  </a:lnTo>
                  <a:lnTo>
                    <a:pt x="1000" y="1014"/>
                  </a:lnTo>
                  <a:lnTo>
                    <a:pt x="1006" y="998"/>
                  </a:lnTo>
                  <a:lnTo>
                    <a:pt x="1006" y="998"/>
                  </a:lnTo>
                  <a:lnTo>
                    <a:pt x="1010" y="982"/>
                  </a:lnTo>
                  <a:lnTo>
                    <a:pt x="1012" y="974"/>
                  </a:lnTo>
                  <a:lnTo>
                    <a:pt x="1016" y="966"/>
                  </a:lnTo>
                  <a:lnTo>
                    <a:pt x="1016" y="966"/>
                  </a:lnTo>
                  <a:lnTo>
                    <a:pt x="1020" y="960"/>
                  </a:lnTo>
                  <a:lnTo>
                    <a:pt x="1022" y="956"/>
                  </a:lnTo>
                  <a:lnTo>
                    <a:pt x="1020" y="952"/>
                  </a:lnTo>
                  <a:lnTo>
                    <a:pt x="1020" y="952"/>
                  </a:lnTo>
                  <a:lnTo>
                    <a:pt x="1014" y="946"/>
                  </a:lnTo>
                  <a:lnTo>
                    <a:pt x="1006" y="944"/>
                  </a:lnTo>
                  <a:lnTo>
                    <a:pt x="1006" y="944"/>
                  </a:lnTo>
                  <a:lnTo>
                    <a:pt x="1004" y="944"/>
                  </a:lnTo>
                  <a:lnTo>
                    <a:pt x="1004" y="944"/>
                  </a:lnTo>
                  <a:lnTo>
                    <a:pt x="1000" y="946"/>
                  </a:lnTo>
                  <a:lnTo>
                    <a:pt x="996" y="948"/>
                  </a:lnTo>
                  <a:lnTo>
                    <a:pt x="990" y="952"/>
                  </a:lnTo>
                  <a:lnTo>
                    <a:pt x="990" y="952"/>
                  </a:lnTo>
                  <a:lnTo>
                    <a:pt x="982" y="956"/>
                  </a:lnTo>
                  <a:lnTo>
                    <a:pt x="974" y="958"/>
                  </a:lnTo>
                  <a:lnTo>
                    <a:pt x="974" y="958"/>
                  </a:lnTo>
                  <a:lnTo>
                    <a:pt x="970" y="960"/>
                  </a:lnTo>
                  <a:lnTo>
                    <a:pt x="970" y="964"/>
                  </a:lnTo>
                  <a:lnTo>
                    <a:pt x="970" y="970"/>
                  </a:lnTo>
                  <a:lnTo>
                    <a:pt x="970" y="970"/>
                  </a:lnTo>
                  <a:lnTo>
                    <a:pt x="970" y="974"/>
                  </a:lnTo>
                  <a:lnTo>
                    <a:pt x="968" y="978"/>
                  </a:lnTo>
                  <a:lnTo>
                    <a:pt x="968" y="978"/>
                  </a:lnTo>
                  <a:lnTo>
                    <a:pt x="966" y="980"/>
                  </a:lnTo>
                  <a:lnTo>
                    <a:pt x="962" y="982"/>
                  </a:lnTo>
                  <a:lnTo>
                    <a:pt x="962" y="982"/>
                  </a:lnTo>
                  <a:lnTo>
                    <a:pt x="960" y="986"/>
                  </a:lnTo>
                  <a:lnTo>
                    <a:pt x="960" y="988"/>
                  </a:lnTo>
                  <a:lnTo>
                    <a:pt x="958" y="990"/>
                  </a:lnTo>
                  <a:lnTo>
                    <a:pt x="954" y="992"/>
                  </a:lnTo>
                  <a:lnTo>
                    <a:pt x="954" y="992"/>
                  </a:lnTo>
                  <a:lnTo>
                    <a:pt x="946" y="996"/>
                  </a:lnTo>
                  <a:lnTo>
                    <a:pt x="938" y="996"/>
                  </a:lnTo>
                  <a:lnTo>
                    <a:pt x="938" y="996"/>
                  </a:lnTo>
                  <a:lnTo>
                    <a:pt x="936" y="996"/>
                  </a:lnTo>
                  <a:lnTo>
                    <a:pt x="936" y="996"/>
                  </a:lnTo>
                  <a:lnTo>
                    <a:pt x="928" y="996"/>
                  </a:lnTo>
                  <a:lnTo>
                    <a:pt x="920" y="994"/>
                  </a:lnTo>
                  <a:lnTo>
                    <a:pt x="910" y="990"/>
                  </a:lnTo>
                  <a:lnTo>
                    <a:pt x="904" y="986"/>
                  </a:lnTo>
                  <a:lnTo>
                    <a:pt x="904" y="986"/>
                  </a:lnTo>
                  <a:lnTo>
                    <a:pt x="900" y="982"/>
                  </a:lnTo>
                  <a:lnTo>
                    <a:pt x="898" y="978"/>
                  </a:lnTo>
                  <a:lnTo>
                    <a:pt x="896" y="970"/>
                  </a:lnTo>
                  <a:lnTo>
                    <a:pt x="896" y="970"/>
                  </a:lnTo>
                  <a:lnTo>
                    <a:pt x="890" y="966"/>
                  </a:lnTo>
                  <a:lnTo>
                    <a:pt x="886" y="962"/>
                  </a:lnTo>
                  <a:lnTo>
                    <a:pt x="886" y="962"/>
                  </a:lnTo>
                  <a:lnTo>
                    <a:pt x="884" y="958"/>
                  </a:lnTo>
                  <a:lnTo>
                    <a:pt x="884" y="952"/>
                  </a:lnTo>
                  <a:lnTo>
                    <a:pt x="884" y="952"/>
                  </a:lnTo>
                  <a:lnTo>
                    <a:pt x="874" y="924"/>
                  </a:lnTo>
                  <a:lnTo>
                    <a:pt x="874" y="924"/>
                  </a:lnTo>
                  <a:lnTo>
                    <a:pt x="872" y="914"/>
                  </a:lnTo>
                  <a:lnTo>
                    <a:pt x="872" y="904"/>
                  </a:lnTo>
                  <a:lnTo>
                    <a:pt x="872" y="896"/>
                  </a:lnTo>
                  <a:lnTo>
                    <a:pt x="876" y="888"/>
                  </a:lnTo>
                  <a:lnTo>
                    <a:pt x="876" y="888"/>
                  </a:lnTo>
                  <a:lnTo>
                    <a:pt x="880" y="882"/>
                  </a:lnTo>
                  <a:lnTo>
                    <a:pt x="880" y="874"/>
                  </a:lnTo>
                  <a:lnTo>
                    <a:pt x="880" y="874"/>
                  </a:lnTo>
                  <a:lnTo>
                    <a:pt x="880" y="864"/>
                  </a:lnTo>
                  <a:lnTo>
                    <a:pt x="880" y="860"/>
                  </a:lnTo>
                  <a:lnTo>
                    <a:pt x="882" y="856"/>
                  </a:lnTo>
                  <a:lnTo>
                    <a:pt x="882" y="856"/>
                  </a:lnTo>
                  <a:lnTo>
                    <a:pt x="888" y="848"/>
                  </a:lnTo>
                  <a:lnTo>
                    <a:pt x="896" y="842"/>
                  </a:lnTo>
                  <a:lnTo>
                    <a:pt x="896" y="842"/>
                  </a:lnTo>
                  <a:lnTo>
                    <a:pt x="908" y="834"/>
                  </a:lnTo>
                  <a:lnTo>
                    <a:pt x="908" y="834"/>
                  </a:lnTo>
                  <a:lnTo>
                    <a:pt x="918" y="828"/>
                  </a:lnTo>
                  <a:lnTo>
                    <a:pt x="930" y="826"/>
                  </a:lnTo>
                  <a:lnTo>
                    <a:pt x="930" y="826"/>
                  </a:lnTo>
                  <a:lnTo>
                    <a:pt x="936" y="828"/>
                  </a:lnTo>
                  <a:lnTo>
                    <a:pt x="944" y="830"/>
                  </a:lnTo>
                  <a:lnTo>
                    <a:pt x="944" y="830"/>
                  </a:lnTo>
                  <a:lnTo>
                    <a:pt x="952" y="834"/>
                  </a:lnTo>
                  <a:lnTo>
                    <a:pt x="960" y="836"/>
                  </a:lnTo>
                  <a:lnTo>
                    <a:pt x="960" y="836"/>
                  </a:lnTo>
                  <a:lnTo>
                    <a:pt x="962" y="836"/>
                  </a:lnTo>
                  <a:lnTo>
                    <a:pt x="962" y="836"/>
                  </a:lnTo>
                  <a:lnTo>
                    <a:pt x="964" y="836"/>
                  </a:lnTo>
                  <a:lnTo>
                    <a:pt x="964" y="836"/>
                  </a:lnTo>
                  <a:lnTo>
                    <a:pt x="968" y="836"/>
                  </a:lnTo>
                  <a:lnTo>
                    <a:pt x="968" y="836"/>
                  </a:lnTo>
                  <a:lnTo>
                    <a:pt x="970" y="836"/>
                  </a:lnTo>
                  <a:lnTo>
                    <a:pt x="970" y="836"/>
                  </a:lnTo>
                  <a:lnTo>
                    <a:pt x="982" y="838"/>
                  </a:lnTo>
                  <a:lnTo>
                    <a:pt x="982" y="838"/>
                  </a:lnTo>
                  <a:lnTo>
                    <a:pt x="982" y="838"/>
                  </a:lnTo>
                  <a:lnTo>
                    <a:pt x="982" y="838"/>
                  </a:lnTo>
                  <a:lnTo>
                    <a:pt x="986" y="838"/>
                  </a:lnTo>
                  <a:lnTo>
                    <a:pt x="986" y="836"/>
                  </a:lnTo>
                  <a:lnTo>
                    <a:pt x="984" y="832"/>
                  </a:lnTo>
                  <a:lnTo>
                    <a:pt x="974" y="824"/>
                  </a:lnTo>
                  <a:lnTo>
                    <a:pt x="974" y="824"/>
                  </a:lnTo>
                  <a:lnTo>
                    <a:pt x="970" y="818"/>
                  </a:lnTo>
                  <a:lnTo>
                    <a:pt x="970" y="816"/>
                  </a:lnTo>
                  <a:lnTo>
                    <a:pt x="972" y="814"/>
                  </a:lnTo>
                  <a:lnTo>
                    <a:pt x="972" y="814"/>
                  </a:lnTo>
                  <a:lnTo>
                    <a:pt x="974" y="814"/>
                  </a:lnTo>
                  <a:lnTo>
                    <a:pt x="974" y="814"/>
                  </a:lnTo>
                  <a:lnTo>
                    <a:pt x="982" y="816"/>
                  </a:lnTo>
                  <a:lnTo>
                    <a:pt x="982" y="816"/>
                  </a:lnTo>
                  <a:lnTo>
                    <a:pt x="988" y="816"/>
                  </a:lnTo>
                  <a:lnTo>
                    <a:pt x="988" y="816"/>
                  </a:lnTo>
                  <a:lnTo>
                    <a:pt x="990" y="816"/>
                  </a:lnTo>
                  <a:lnTo>
                    <a:pt x="990" y="816"/>
                  </a:lnTo>
                  <a:lnTo>
                    <a:pt x="1000" y="816"/>
                  </a:lnTo>
                  <a:lnTo>
                    <a:pt x="1000" y="816"/>
                  </a:lnTo>
                  <a:lnTo>
                    <a:pt x="1014" y="818"/>
                  </a:lnTo>
                  <a:lnTo>
                    <a:pt x="1014" y="818"/>
                  </a:lnTo>
                  <a:lnTo>
                    <a:pt x="1018" y="820"/>
                  </a:lnTo>
                  <a:lnTo>
                    <a:pt x="1022" y="822"/>
                  </a:lnTo>
                  <a:lnTo>
                    <a:pt x="1026" y="824"/>
                  </a:lnTo>
                  <a:lnTo>
                    <a:pt x="1030" y="824"/>
                  </a:lnTo>
                  <a:lnTo>
                    <a:pt x="1030" y="824"/>
                  </a:lnTo>
                  <a:lnTo>
                    <a:pt x="1030" y="824"/>
                  </a:lnTo>
                  <a:lnTo>
                    <a:pt x="1030" y="824"/>
                  </a:lnTo>
                  <a:lnTo>
                    <a:pt x="1042" y="822"/>
                  </a:lnTo>
                  <a:lnTo>
                    <a:pt x="1042" y="822"/>
                  </a:lnTo>
                  <a:lnTo>
                    <a:pt x="1044" y="824"/>
                  </a:lnTo>
                  <a:lnTo>
                    <a:pt x="1044" y="824"/>
                  </a:lnTo>
                  <a:lnTo>
                    <a:pt x="1048" y="824"/>
                  </a:lnTo>
                  <a:lnTo>
                    <a:pt x="1050" y="826"/>
                  </a:lnTo>
                  <a:lnTo>
                    <a:pt x="1056" y="832"/>
                  </a:lnTo>
                  <a:lnTo>
                    <a:pt x="1056" y="832"/>
                  </a:lnTo>
                  <a:lnTo>
                    <a:pt x="1060" y="836"/>
                  </a:lnTo>
                  <a:lnTo>
                    <a:pt x="1062" y="844"/>
                  </a:lnTo>
                  <a:lnTo>
                    <a:pt x="1062" y="844"/>
                  </a:lnTo>
                  <a:lnTo>
                    <a:pt x="1064" y="850"/>
                  </a:lnTo>
                  <a:lnTo>
                    <a:pt x="1064" y="858"/>
                  </a:lnTo>
                  <a:lnTo>
                    <a:pt x="1064" y="858"/>
                  </a:lnTo>
                  <a:lnTo>
                    <a:pt x="1066" y="864"/>
                  </a:lnTo>
                  <a:lnTo>
                    <a:pt x="1070" y="870"/>
                  </a:lnTo>
                  <a:lnTo>
                    <a:pt x="1070" y="870"/>
                  </a:lnTo>
                  <a:lnTo>
                    <a:pt x="1072" y="876"/>
                  </a:lnTo>
                  <a:lnTo>
                    <a:pt x="1074" y="882"/>
                  </a:lnTo>
                  <a:lnTo>
                    <a:pt x="1074" y="882"/>
                  </a:lnTo>
                  <a:lnTo>
                    <a:pt x="1078" y="886"/>
                  </a:lnTo>
                  <a:lnTo>
                    <a:pt x="1084" y="892"/>
                  </a:lnTo>
                  <a:lnTo>
                    <a:pt x="1084" y="892"/>
                  </a:lnTo>
                  <a:lnTo>
                    <a:pt x="1088" y="896"/>
                  </a:lnTo>
                  <a:lnTo>
                    <a:pt x="1092" y="898"/>
                  </a:lnTo>
                  <a:lnTo>
                    <a:pt x="1092" y="898"/>
                  </a:lnTo>
                  <a:lnTo>
                    <a:pt x="1092" y="898"/>
                  </a:lnTo>
                  <a:lnTo>
                    <a:pt x="1094" y="896"/>
                  </a:lnTo>
                  <a:lnTo>
                    <a:pt x="1094" y="896"/>
                  </a:lnTo>
                  <a:lnTo>
                    <a:pt x="1096" y="892"/>
                  </a:lnTo>
                  <a:lnTo>
                    <a:pt x="1096" y="886"/>
                  </a:lnTo>
                  <a:lnTo>
                    <a:pt x="1092" y="878"/>
                  </a:lnTo>
                  <a:lnTo>
                    <a:pt x="1092" y="878"/>
                  </a:lnTo>
                  <a:lnTo>
                    <a:pt x="1086" y="872"/>
                  </a:lnTo>
                  <a:lnTo>
                    <a:pt x="1084" y="870"/>
                  </a:lnTo>
                  <a:lnTo>
                    <a:pt x="1086" y="866"/>
                  </a:lnTo>
                  <a:lnTo>
                    <a:pt x="1086" y="866"/>
                  </a:lnTo>
                  <a:lnTo>
                    <a:pt x="1092" y="858"/>
                  </a:lnTo>
                  <a:lnTo>
                    <a:pt x="1092" y="856"/>
                  </a:lnTo>
                  <a:lnTo>
                    <a:pt x="1092" y="850"/>
                  </a:lnTo>
                  <a:lnTo>
                    <a:pt x="1092" y="850"/>
                  </a:lnTo>
                  <a:lnTo>
                    <a:pt x="1090" y="840"/>
                  </a:lnTo>
                  <a:lnTo>
                    <a:pt x="1086" y="832"/>
                  </a:lnTo>
                  <a:lnTo>
                    <a:pt x="1086" y="832"/>
                  </a:lnTo>
                  <a:lnTo>
                    <a:pt x="1082" y="826"/>
                  </a:lnTo>
                  <a:lnTo>
                    <a:pt x="1078" y="820"/>
                  </a:lnTo>
                  <a:lnTo>
                    <a:pt x="1074" y="816"/>
                  </a:lnTo>
                  <a:lnTo>
                    <a:pt x="1078" y="808"/>
                  </a:lnTo>
                  <a:lnTo>
                    <a:pt x="1078" y="808"/>
                  </a:lnTo>
                  <a:lnTo>
                    <a:pt x="1078" y="804"/>
                  </a:lnTo>
                  <a:lnTo>
                    <a:pt x="1080" y="802"/>
                  </a:lnTo>
                  <a:lnTo>
                    <a:pt x="1080" y="802"/>
                  </a:lnTo>
                  <a:lnTo>
                    <a:pt x="1082" y="798"/>
                  </a:lnTo>
                  <a:lnTo>
                    <a:pt x="1084" y="794"/>
                  </a:lnTo>
                  <a:lnTo>
                    <a:pt x="1092" y="788"/>
                  </a:lnTo>
                  <a:lnTo>
                    <a:pt x="1092" y="788"/>
                  </a:lnTo>
                  <a:lnTo>
                    <a:pt x="1096" y="784"/>
                  </a:lnTo>
                  <a:lnTo>
                    <a:pt x="1102" y="780"/>
                  </a:lnTo>
                  <a:lnTo>
                    <a:pt x="1102" y="780"/>
                  </a:lnTo>
                  <a:lnTo>
                    <a:pt x="1106" y="776"/>
                  </a:lnTo>
                  <a:lnTo>
                    <a:pt x="1108" y="772"/>
                  </a:lnTo>
                  <a:lnTo>
                    <a:pt x="1108" y="768"/>
                  </a:lnTo>
                  <a:lnTo>
                    <a:pt x="1112" y="764"/>
                  </a:lnTo>
                  <a:lnTo>
                    <a:pt x="1112" y="764"/>
                  </a:lnTo>
                  <a:lnTo>
                    <a:pt x="1118" y="760"/>
                  </a:lnTo>
                  <a:lnTo>
                    <a:pt x="1126" y="756"/>
                  </a:lnTo>
                  <a:lnTo>
                    <a:pt x="1126" y="756"/>
                  </a:lnTo>
                  <a:lnTo>
                    <a:pt x="1132" y="750"/>
                  </a:lnTo>
                  <a:lnTo>
                    <a:pt x="1136" y="744"/>
                  </a:lnTo>
                  <a:lnTo>
                    <a:pt x="1136" y="744"/>
                  </a:lnTo>
                  <a:lnTo>
                    <a:pt x="1142" y="738"/>
                  </a:lnTo>
                  <a:lnTo>
                    <a:pt x="1144" y="734"/>
                  </a:lnTo>
                  <a:lnTo>
                    <a:pt x="1142" y="730"/>
                  </a:lnTo>
                  <a:lnTo>
                    <a:pt x="1142" y="730"/>
                  </a:lnTo>
                  <a:lnTo>
                    <a:pt x="1138" y="728"/>
                  </a:lnTo>
                  <a:lnTo>
                    <a:pt x="1138" y="728"/>
                  </a:lnTo>
                  <a:lnTo>
                    <a:pt x="1136" y="724"/>
                  </a:lnTo>
                  <a:lnTo>
                    <a:pt x="1136" y="724"/>
                  </a:lnTo>
                  <a:lnTo>
                    <a:pt x="1136" y="720"/>
                  </a:lnTo>
                  <a:lnTo>
                    <a:pt x="1138" y="718"/>
                  </a:lnTo>
                  <a:lnTo>
                    <a:pt x="1140" y="718"/>
                  </a:lnTo>
                  <a:lnTo>
                    <a:pt x="1140" y="718"/>
                  </a:lnTo>
                  <a:lnTo>
                    <a:pt x="1138" y="714"/>
                  </a:lnTo>
                  <a:lnTo>
                    <a:pt x="1134" y="708"/>
                  </a:lnTo>
                  <a:lnTo>
                    <a:pt x="1134" y="708"/>
                  </a:lnTo>
                  <a:lnTo>
                    <a:pt x="1132" y="698"/>
                  </a:lnTo>
                  <a:lnTo>
                    <a:pt x="1132" y="698"/>
                  </a:lnTo>
                  <a:lnTo>
                    <a:pt x="1134" y="690"/>
                  </a:lnTo>
                  <a:lnTo>
                    <a:pt x="1136" y="684"/>
                  </a:lnTo>
                  <a:lnTo>
                    <a:pt x="1138" y="682"/>
                  </a:lnTo>
                  <a:lnTo>
                    <a:pt x="1138" y="682"/>
                  </a:lnTo>
                  <a:lnTo>
                    <a:pt x="1138" y="682"/>
                  </a:lnTo>
                  <a:lnTo>
                    <a:pt x="1138" y="682"/>
                  </a:lnTo>
                  <a:lnTo>
                    <a:pt x="1140" y="684"/>
                  </a:lnTo>
                  <a:lnTo>
                    <a:pt x="1142" y="686"/>
                  </a:lnTo>
                  <a:lnTo>
                    <a:pt x="1142" y="690"/>
                  </a:lnTo>
                  <a:lnTo>
                    <a:pt x="1142" y="698"/>
                  </a:lnTo>
                  <a:lnTo>
                    <a:pt x="1144" y="702"/>
                  </a:lnTo>
                  <a:lnTo>
                    <a:pt x="1144" y="702"/>
                  </a:lnTo>
                  <a:lnTo>
                    <a:pt x="1148" y="704"/>
                  </a:lnTo>
                  <a:lnTo>
                    <a:pt x="1148" y="704"/>
                  </a:lnTo>
                  <a:lnTo>
                    <a:pt x="1150" y="702"/>
                  </a:lnTo>
                  <a:lnTo>
                    <a:pt x="1150" y="700"/>
                  </a:lnTo>
                  <a:lnTo>
                    <a:pt x="1150" y="696"/>
                  </a:lnTo>
                  <a:lnTo>
                    <a:pt x="1150" y="696"/>
                  </a:lnTo>
                  <a:lnTo>
                    <a:pt x="1150" y="688"/>
                  </a:lnTo>
                  <a:lnTo>
                    <a:pt x="1150" y="686"/>
                  </a:lnTo>
                  <a:lnTo>
                    <a:pt x="1152" y="682"/>
                  </a:lnTo>
                  <a:lnTo>
                    <a:pt x="1152" y="682"/>
                  </a:lnTo>
                  <a:lnTo>
                    <a:pt x="1156" y="680"/>
                  </a:lnTo>
                  <a:lnTo>
                    <a:pt x="1158" y="678"/>
                  </a:lnTo>
                  <a:lnTo>
                    <a:pt x="1160" y="676"/>
                  </a:lnTo>
                  <a:lnTo>
                    <a:pt x="1160" y="676"/>
                  </a:lnTo>
                  <a:lnTo>
                    <a:pt x="1162" y="670"/>
                  </a:lnTo>
                  <a:lnTo>
                    <a:pt x="1162" y="664"/>
                  </a:lnTo>
                  <a:lnTo>
                    <a:pt x="1162" y="664"/>
                  </a:lnTo>
                  <a:lnTo>
                    <a:pt x="1166" y="660"/>
                  </a:lnTo>
                  <a:lnTo>
                    <a:pt x="1168" y="654"/>
                  </a:lnTo>
                  <a:lnTo>
                    <a:pt x="1168" y="654"/>
                  </a:lnTo>
                  <a:lnTo>
                    <a:pt x="1172" y="648"/>
                  </a:lnTo>
                  <a:lnTo>
                    <a:pt x="1176" y="644"/>
                  </a:lnTo>
                  <a:lnTo>
                    <a:pt x="1190" y="644"/>
                  </a:lnTo>
                  <a:lnTo>
                    <a:pt x="1190" y="644"/>
                  </a:lnTo>
                  <a:lnTo>
                    <a:pt x="1194" y="642"/>
                  </a:lnTo>
                  <a:lnTo>
                    <a:pt x="1196" y="640"/>
                  </a:lnTo>
                  <a:lnTo>
                    <a:pt x="1198" y="638"/>
                  </a:lnTo>
                  <a:lnTo>
                    <a:pt x="1198" y="636"/>
                  </a:lnTo>
                  <a:lnTo>
                    <a:pt x="1196" y="630"/>
                  </a:lnTo>
                  <a:lnTo>
                    <a:pt x="1196" y="622"/>
                  </a:lnTo>
                  <a:lnTo>
                    <a:pt x="1196" y="622"/>
                  </a:lnTo>
                  <a:lnTo>
                    <a:pt x="1196" y="620"/>
                  </a:lnTo>
                  <a:lnTo>
                    <a:pt x="1198" y="618"/>
                  </a:lnTo>
                  <a:lnTo>
                    <a:pt x="1202" y="614"/>
                  </a:lnTo>
                  <a:lnTo>
                    <a:pt x="1202" y="614"/>
                  </a:lnTo>
                  <a:lnTo>
                    <a:pt x="1212" y="604"/>
                  </a:lnTo>
                  <a:lnTo>
                    <a:pt x="1212" y="604"/>
                  </a:lnTo>
                  <a:lnTo>
                    <a:pt x="1216" y="602"/>
                  </a:lnTo>
                  <a:lnTo>
                    <a:pt x="1220" y="602"/>
                  </a:lnTo>
                  <a:lnTo>
                    <a:pt x="1228" y="600"/>
                  </a:lnTo>
                  <a:lnTo>
                    <a:pt x="1228" y="600"/>
                  </a:lnTo>
                  <a:lnTo>
                    <a:pt x="1238" y="594"/>
                  </a:lnTo>
                  <a:lnTo>
                    <a:pt x="1238" y="594"/>
                  </a:lnTo>
                  <a:lnTo>
                    <a:pt x="1250" y="588"/>
                  </a:lnTo>
                  <a:lnTo>
                    <a:pt x="1262" y="582"/>
                  </a:lnTo>
                  <a:lnTo>
                    <a:pt x="1262" y="582"/>
                  </a:lnTo>
                  <a:lnTo>
                    <a:pt x="1268" y="580"/>
                  </a:lnTo>
                  <a:lnTo>
                    <a:pt x="1274" y="580"/>
                  </a:lnTo>
                  <a:lnTo>
                    <a:pt x="1282" y="580"/>
                  </a:lnTo>
                  <a:lnTo>
                    <a:pt x="1288" y="576"/>
                  </a:lnTo>
                  <a:lnTo>
                    <a:pt x="1288" y="576"/>
                  </a:lnTo>
                  <a:lnTo>
                    <a:pt x="1292" y="572"/>
                  </a:lnTo>
                  <a:lnTo>
                    <a:pt x="1296" y="568"/>
                  </a:lnTo>
                  <a:lnTo>
                    <a:pt x="1296" y="568"/>
                  </a:lnTo>
                  <a:lnTo>
                    <a:pt x="1302" y="566"/>
                  </a:lnTo>
                  <a:lnTo>
                    <a:pt x="1304" y="566"/>
                  </a:lnTo>
                  <a:lnTo>
                    <a:pt x="1306" y="564"/>
                  </a:lnTo>
                  <a:lnTo>
                    <a:pt x="1306" y="564"/>
                  </a:lnTo>
                  <a:lnTo>
                    <a:pt x="1306" y="562"/>
                  </a:lnTo>
                  <a:lnTo>
                    <a:pt x="1302" y="560"/>
                  </a:lnTo>
                  <a:lnTo>
                    <a:pt x="1302" y="560"/>
                  </a:lnTo>
                  <a:lnTo>
                    <a:pt x="1294" y="562"/>
                  </a:lnTo>
                  <a:lnTo>
                    <a:pt x="1288" y="564"/>
                  </a:lnTo>
                  <a:lnTo>
                    <a:pt x="1288" y="564"/>
                  </a:lnTo>
                  <a:lnTo>
                    <a:pt x="1282" y="566"/>
                  </a:lnTo>
                  <a:lnTo>
                    <a:pt x="1282" y="566"/>
                  </a:lnTo>
                  <a:lnTo>
                    <a:pt x="1280" y="566"/>
                  </a:lnTo>
                  <a:lnTo>
                    <a:pt x="1280" y="566"/>
                  </a:lnTo>
                  <a:lnTo>
                    <a:pt x="1276" y="562"/>
                  </a:lnTo>
                  <a:lnTo>
                    <a:pt x="1276" y="558"/>
                  </a:lnTo>
                  <a:lnTo>
                    <a:pt x="1274" y="552"/>
                  </a:lnTo>
                  <a:lnTo>
                    <a:pt x="1274" y="552"/>
                  </a:lnTo>
                  <a:lnTo>
                    <a:pt x="1268" y="542"/>
                  </a:lnTo>
                  <a:lnTo>
                    <a:pt x="1268" y="542"/>
                  </a:lnTo>
                  <a:lnTo>
                    <a:pt x="1266" y="540"/>
                  </a:lnTo>
                  <a:lnTo>
                    <a:pt x="1264" y="540"/>
                  </a:lnTo>
                  <a:lnTo>
                    <a:pt x="1264" y="540"/>
                  </a:lnTo>
                  <a:lnTo>
                    <a:pt x="1262" y="540"/>
                  </a:lnTo>
                  <a:lnTo>
                    <a:pt x="1262" y="540"/>
                  </a:lnTo>
                  <a:lnTo>
                    <a:pt x="1262" y="540"/>
                  </a:lnTo>
                  <a:lnTo>
                    <a:pt x="1262" y="540"/>
                  </a:lnTo>
                  <a:lnTo>
                    <a:pt x="1258" y="538"/>
                  </a:lnTo>
                  <a:lnTo>
                    <a:pt x="1258" y="538"/>
                  </a:lnTo>
                  <a:lnTo>
                    <a:pt x="1254" y="538"/>
                  </a:lnTo>
                  <a:lnTo>
                    <a:pt x="1252" y="534"/>
                  </a:lnTo>
                  <a:lnTo>
                    <a:pt x="1254" y="532"/>
                  </a:lnTo>
                  <a:lnTo>
                    <a:pt x="1256" y="530"/>
                  </a:lnTo>
                  <a:lnTo>
                    <a:pt x="1256" y="530"/>
                  </a:lnTo>
                  <a:lnTo>
                    <a:pt x="1260" y="530"/>
                  </a:lnTo>
                  <a:lnTo>
                    <a:pt x="1260" y="530"/>
                  </a:lnTo>
                  <a:lnTo>
                    <a:pt x="1266" y="530"/>
                  </a:lnTo>
                  <a:lnTo>
                    <a:pt x="1266" y="530"/>
                  </a:lnTo>
                  <a:lnTo>
                    <a:pt x="1272" y="530"/>
                  </a:lnTo>
                  <a:lnTo>
                    <a:pt x="1272" y="530"/>
                  </a:lnTo>
                  <a:lnTo>
                    <a:pt x="1278" y="530"/>
                  </a:lnTo>
                  <a:lnTo>
                    <a:pt x="1280" y="528"/>
                  </a:lnTo>
                  <a:lnTo>
                    <a:pt x="1282" y="524"/>
                  </a:lnTo>
                  <a:lnTo>
                    <a:pt x="1282" y="524"/>
                  </a:lnTo>
                  <a:lnTo>
                    <a:pt x="1280" y="518"/>
                  </a:lnTo>
                  <a:lnTo>
                    <a:pt x="1276" y="516"/>
                  </a:lnTo>
                  <a:lnTo>
                    <a:pt x="1264" y="514"/>
                  </a:lnTo>
                  <a:lnTo>
                    <a:pt x="1264" y="514"/>
                  </a:lnTo>
                  <a:lnTo>
                    <a:pt x="1260" y="512"/>
                  </a:lnTo>
                  <a:lnTo>
                    <a:pt x="1256" y="510"/>
                  </a:lnTo>
                  <a:lnTo>
                    <a:pt x="1256" y="510"/>
                  </a:lnTo>
                  <a:lnTo>
                    <a:pt x="1256" y="510"/>
                  </a:lnTo>
                  <a:lnTo>
                    <a:pt x="1256" y="510"/>
                  </a:lnTo>
                  <a:lnTo>
                    <a:pt x="1252" y="512"/>
                  </a:lnTo>
                  <a:lnTo>
                    <a:pt x="1248" y="516"/>
                  </a:lnTo>
                  <a:lnTo>
                    <a:pt x="1240" y="522"/>
                  </a:lnTo>
                  <a:lnTo>
                    <a:pt x="1240" y="522"/>
                  </a:lnTo>
                  <a:lnTo>
                    <a:pt x="1224" y="528"/>
                  </a:lnTo>
                  <a:lnTo>
                    <a:pt x="1224" y="528"/>
                  </a:lnTo>
                  <a:lnTo>
                    <a:pt x="1214" y="538"/>
                  </a:lnTo>
                  <a:lnTo>
                    <a:pt x="1206" y="544"/>
                  </a:lnTo>
                  <a:lnTo>
                    <a:pt x="1206" y="544"/>
                  </a:lnTo>
                  <a:lnTo>
                    <a:pt x="1206" y="544"/>
                  </a:lnTo>
                  <a:lnTo>
                    <a:pt x="1206" y="544"/>
                  </a:lnTo>
                  <a:lnTo>
                    <a:pt x="1204" y="542"/>
                  </a:lnTo>
                  <a:lnTo>
                    <a:pt x="1206" y="538"/>
                  </a:lnTo>
                  <a:lnTo>
                    <a:pt x="1210" y="532"/>
                  </a:lnTo>
                  <a:lnTo>
                    <a:pt x="1210" y="532"/>
                  </a:lnTo>
                  <a:lnTo>
                    <a:pt x="1220" y="522"/>
                  </a:lnTo>
                  <a:lnTo>
                    <a:pt x="1232" y="516"/>
                  </a:lnTo>
                  <a:lnTo>
                    <a:pt x="1232" y="516"/>
                  </a:lnTo>
                  <a:lnTo>
                    <a:pt x="1240" y="508"/>
                  </a:lnTo>
                  <a:lnTo>
                    <a:pt x="1244" y="504"/>
                  </a:lnTo>
                  <a:lnTo>
                    <a:pt x="1248" y="502"/>
                  </a:lnTo>
                  <a:lnTo>
                    <a:pt x="1248" y="502"/>
                  </a:lnTo>
                  <a:lnTo>
                    <a:pt x="1258" y="498"/>
                  </a:lnTo>
                  <a:lnTo>
                    <a:pt x="1266" y="498"/>
                  </a:lnTo>
                  <a:lnTo>
                    <a:pt x="1266" y="498"/>
                  </a:lnTo>
                  <a:lnTo>
                    <a:pt x="1284" y="494"/>
                  </a:lnTo>
                  <a:lnTo>
                    <a:pt x="1284" y="494"/>
                  </a:lnTo>
                  <a:lnTo>
                    <a:pt x="1284" y="494"/>
                  </a:lnTo>
                  <a:lnTo>
                    <a:pt x="1284" y="494"/>
                  </a:lnTo>
                  <a:lnTo>
                    <a:pt x="1292" y="496"/>
                  </a:lnTo>
                  <a:lnTo>
                    <a:pt x="1298" y="498"/>
                  </a:lnTo>
                  <a:lnTo>
                    <a:pt x="1298" y="498"/>
                  </a:lnTo>
                  <a:lnTo>
                    <a:pt x="1304" y="502"/>
                  </a:lnTo>
                  <a:lnTo>
                    <a:pt x="1310" y="502"/>
                  </a:lnTo>
                  <a:lnTo>
                    <a:pt x="1310" y="502"/>
                  </a:lnTo>
                  <a:lnTo>
                    <a:pt x="1312" y="502"/>
                  </a:lnTo>
                  <a:lnTo>
                    <a:pt x="1312" y="502"/>
                  </a:lnTo>
                  <a:lnTo>
                    <a:pt x="1318" y="502"/>
                  </a:lnTo>
                  <a:lnTo>
                    <a:pt x="1324" y="500"/>
                  </a:lnTo>
                  <a:lnTo>
                    <a:pt x="1330" y="496"/>
                  </a:lnTo>
                  <a:lnTo>
                    <a:pt x="1334" y="492"/>
                  </a:lnTo>
                  <a:lnTo>
                    <a:pt x="1334" y="492"/>
                  </a:lnTo>
                  <a:lnTo>
                    <a:pt x="1338" y="488"/>
                  </a:lnTo>
                  <a:lnTo>
                    <a:pt x="1344" y="486"/>
                  </a:lnTo>
                  <a:lnTo>
                    <a:pt x="1344" y="486"/>
                  </a:lnTo>
                  <a:lnTo>
                    <a:pt x="1348" y="482"/>
                  </a:lnTo>
                  <a:lnTo>
                    <a:pt x="1352" y="478"/>
                  </a:lnTo>
                  <a:lnTo>
                    <a:pt x="1352" y="478"/>
                  </a:lnTo>
                  <a:lnTo>
                    <a:pt x="1358" y="476"/>
                  </a:lnTo>
                  <a:lnTo>
                    <a:pt x="1364" y="476"/>
                  </a:lnTo>
                  <a:lnTo>
                    <a:pt x="1364" y="476"/>
                  </a:lnTo>
                  <a:lnTo>
                    <a:pt x="1368" y="472"/>
                  </a:lnTo>
                  <a:lnTo>
                    <a:pt x="1372" y="470"/>
                  </a:lnTo>
                  <a:lnTo>
                    <a:pt x="1372" y="470"/>
                  </a:lnTo>
                  <a:lnTo>
                    <a:pt x="1376" y="468"/>
                  </a:lnTo>
                  <a:lnTo>
                    <a:pt x="1380" y="466"/>
                  </a:lnTo>
                  <a:lnTo>
                    <a:pt x="1382" y="464"/>
                  </a:lnTo>
                  <a:lnTo>
                    <a:pt x="1382" y="464"/>
                  </a:lnTo>
                  <a:lnTo>
                    <a:pt x="1382" y="460"/>
                  </a:lnTo>
                  <a:lnTo>
                    <a:pt x="1382" y="456"/>
                  </a:lnTo>
                  <a:lnTo>
                    <a:pt x="1380" y="446"/>
                  </a:lnTo>
                  <a:lnTo>
                    <a:pt x="1380" y="446"/>
                  </a:lnTo>
                  <a:lnTo>
                    <a:pt x="1378" y="442"/>
                  </a:lnTo>
                  <a:lnTo>
                    <a:pt x="1374" y="442"/>
                  </a:lnTo>
                  <a:lnTo>
                    <a:pt x="1366" y="440"/>
                  </a:lnTo>
                  <a:lnTo>
                    <a:pt x="1366" y="440"/>
                  </a:lnTo>
                  <a:lnTo>
                    <a:pt x="1362" y="436"/>
                  </a:lnTo>
                  <a:lnTo>
                    <a:pt x="1358" y="432"/>
                  </a:lnTo>
                  <a:lnTo>
                    <a:pt x="1358" y="430"/>
                  </a:lnTo>
                  <a:lnTo>
                    <a:pt x="1358" y="430"/>
                  </a:lnTo>
                  <a:lnTo>
                    <a:pt x="1358" y="430"/>
                  </a:lnTo>
                  <a:lnTo>
                    <a:pt x="1352" y="430"/>
                  </a:lnTo>
                  <a:lnTo>
                    <a:pt x="1348" y="430"/>
                  </a:lnTo>
                  <a:lnTo>
                    <a:pt x="1346" y="426"/>
                  </a:lnTo>
                  <a:lnTo>
                    <a:pt x="1346" y="426"/>
                  </a:lnTo>
                  <a:lnTo>
                    <a:pt x="1348" y="426"/>
                  </a:lnTo>
                  <a:lnTo>
                    <a:pt x="1348" y="426"/>
                  </a:lnTo>
                  <a:lnTo>
                    <a:pt x="1350" y="428"/>
                  </a:lnTo>
                  <a:lnTo>
                    <a:pt x="1350" y="428"/>
                  </a:lnTo>
                  <a:lnTo>
                    <a:pt x="1350" y="422"/>
                  </a:lnTo>
                  <a:lnTo>
                    <a:pt x="1348" y="420"/>
                  </a:lnTo>
                  <a:lnTo>
                    <a:pt x="1340" y="416"/>
                  </a:lnTo>
                  <a:lnTo>
                    <a:pt x="1340" y="416"/>
                  </a:lnTo>
                  <a:lnTo>
                    <a:pt x="1328" y="410"/>
                  </a:lnTo>
                  <a:lnTo>
                    <a:pt x="1318" y="402"/>
                  </a:lnTo>
                  <a:lnTo>
                    <a:pt x="1318" y="402"/>
                  </a:lnTo>
                  <a:lnTo>
                    <a:pt x="1310" y="396"/>
                  </a:lnTo>
                  <a:lnTo>
                    <a:pt x="1304" y="388"/>
                  </a:lnTo>
                  <a:lnTo>
                    <a:pt x="1304" y="388"/>
                  </a:lnTo>
                  <a:lnTo>
                    <a:pt x="1298" y="386"/>
                  </a:lnTo>
                  <a:lnTo>
                    <a:pt x="1296" y="386"/>
                  </a:lnTo>
                  <a:lnTo>
                    <a:pt x="1294" y="384"/>
                  </a:lnTo>
                  <a:lnTo>
                    <a:pt x="1294" y="384"/>
                  </a:lnTo>
                  <a:lnTo>
                    <a:pt x="1296" y="380"/>
                  </a:lnTo>
                  <a:lnTo>
                    <a:pt x="1298" y="378"/>
                  </a:lnTo>
                  <a:lnTo>
                    <a:pt x="1298" y="378"/>
                  </a:lnTo>
                  <a:lnTo>
                    <a:pt x="1302" y="376"/>
                  </a:lnTo>
                  <a:lnTo>
                    <a:pt x="1304" y="374"/>
                  </a:lnTo>
                  <a:lnTo>
                    <a:pt x="1302" y="372"/>
                  </a:lnTo>
                  <a:lnTo>
                    <a:pt x="1302" y="372"/>
                  </a:lnTo>
                  <a:lnTo>
                    <a:pt x="1298" y="370"/>
                  </a:lnTo>
                  <a:lnTo>
                    <a:pt x="1296" y="370"/>
                  </a:lnTo>
                  <a:lnTo>
                    <a:pt x="1296" y="368"/>
                  </a:lnTo>
                  <a:lnTo>
                    <a:pt x="1296" y="368"/>
                  </a:lnTo>
                  <a:lnTo>
                    <a:pt x="1296" y="364"/>
                  </a:lnTo>
                  <a:lnTo>
                    <a:pt x="1296" y="360"/>
                  </a:lnTo>
                  <a:lnTo>
                    <a:pt x="1296" y="360"/>
                  </a:lnTo>
                  <a:lnTo>
                    <a:pt x="1292" y="356"/>
                  </a:lnTo>
                  <a:lnTo>
                    <a:pt x="1288" y="354"/>
                  </a:lnTo>
                  <a:lnTo>
                    <a:pt x="1288" y="354"/>
                  </a:lnTo>
                  <a:lnTo>
                    <a:pt x="1286" y="350"/>
                  </a:lnTo>
                  <a:lnTo>
                    <a:pt x="1286" y="346"/>
                  </a:lnTo>
                  <a:lnTo>
                    <a:pt x="1286" y="346"/>
                  </a:lnTo>
                  <a:lnTo>
                    <a:pt x="1286" y="338"/>
                  </a:lnTo>
                  <a:lnTo>
                    <a:pt x="1280" y="332"/>
                  </a:lnTo>
                  <a:lnTo>
                    <a:pt x="1280" y="332"/>
                  </a:lnTo>
                  <a:lnTo>
                    <a:pt x="1274" y="326"/>
                  </a:lnTo>
                  <a:lnTo>
                    <a:pt x="1272" y="318"/>
                  </a:lnTo>
                  <a:lnTo>
                    <a:pt x="1272" y="318"/>
                  </a:lnTo>
                  <a:lnTo>
                    <a:pt x="1272" y="314"/>
                  </a:lnTo>
                  <a:lnTo>
                    <a:pt x="1270" y="312"/>
                  </a:lnTo>
                  <a:lnTo>
                    <a:pt x="1270" y="310"/>
                  </a:lnTo>
                  <a:lnTo>
                    <a:pt x="1270" y="310"/>
                  </a:lnTo>
                  <a:lnTo>
                    <a:pt x="1264" y="308"/>
                  </a:lnTo>
                  <a:lnTo>
                    <a:pt x="1264" y="308"/>
                  </a:lnTo>
                  <a:lnTo>
                    <a:pt x="1258" y="308"/>
                  </a:lnTo>
                  <a:lnTo>
                    <a:pt x="1254" y="312"/>
                  </a:lnTo>
                  <a:lnTo>
                    <a:pt x="1254" y="312"/>
                  </a:lnTo>
                  <a:lnTo>
                    <a:pt x="1252" y="316"/>
                  </a:lnTo>
                  <a:lnTo>
                    <a:pt x="1252" y="322"/>
                  </a:lnTo>
                  <a:lnTo>
                    <a:pt x="1252" y="326"/>
                  </a:lnTo>
                  <a:lnTo>
                    <a:pt x="1250" y="332"/>
                  </a:lnTo>
                  <a:lnTo>
                    <a:pt x="1250" y="332"/>
                  </a:lnTo>
                  <a:lnTo>
                    <a:pt x="1248" y="334"/>
                  </a:lnTo>
                  <a:lnTo>
                    <a:pt x="1246" y="334"/>
                  </a:lnTo>
                  <a:lnTo>
                    <a:pt x="1246" y="334"/>
                  </a:lnTo>
                  <a:lnTo>
                    <a:pt x="1238" y="342"/>
                  </a:lnTo>
                  <a:lnTo>
                    <a:pt x="1234" y="346"/>
                  </a:lnTo>
                  <a:lnTo>
                    <a:pt x="1228" y="348"/>
                  </a:lnTo>
                  <a:lnTo>
                    <a:pt x="1228" y="348"/>
                  </a:lnTo>
                  <a:lnTo>
                    <a:pt x="1224" y="348"/>
                  </a:lnTo>
                  <a:lnTo>
                    <a:pt x="1220" y="344"/>
                  </a:lnTo>
                  <a:lnTo>
                    <a:pt x="1220" y="344"/>
                  </a:lnTo>
                  <a:lnTo>
                    <a:pt x="1220" y="340"/>
                  </a:lnTo>
                  <a:lnTo>
                    <a:pt x="1218" y="340"/>
                  </a:lnTo>
                  <a:lnTo>
                    <a:pt x="1216" y="338"/>
                  </a:lnTo>
                  <a:lnTo>
                    <a:pt x="1216" y="338"/>
                  </a:lnTo>
                  <a:lnTo>
                    <a:pt x="1210" y="336"/>
                  </a:lnTo>
                  <a:lnTo>
                    <a:pt x="1204" y="334"/>
                  </a:lnTo>
                  <a:lnTo>
                    <a:pt x="1204" y="334"/>
                  </a:lnTo>
                  <a:lnTo>
                    <a:pt x="1200" y="326"/>
                  </a:lnTo>
                  <a:lnTo>
                    <a:pt x="1198" y="320"/>
                  </a:lnTo>
                  <a:lnTo>
                    <a:pt x="1198" y="320"/>
                  </a:lnTo>
                  <a:lnTo>
                    <a:pt x="1200" y="312"/>
                  </a:lnTo>
                  <a:lnTo>
                    <a:pt x="1202" y="306"/>
                  </a:lnTo>
                  <a:lnTo>
                    <a:pt x="1202" y="306"/>
                  </a:lnTo>
                  <a:lnTo>
                    <a:pt x="1202" y="300"/>
                  </a:lnTo>
                  <a:lnTo>
                    <a:pt x="1200" y="298"/>
                  </a:lnTo>
                  <a:lnTo>
                    <a:pt x="1192" y="294"/>
                  </a:lnTo>
                  <a:lnTo>
                    <a:pt x="1192" y="294"/>
                  </a:lnTo>
                  <a:lnTo>
                    <a:pt x="1184" y="290"/>
                  </a:lnTo>
                  <a:lnTo>
                    <a:pt x="1176" y="284"/>
                  </a:lnTo>
                  <a:lnTo>
                    <a:pt x="1176" y="284"/>
                  </a:lnTo>
                  <a:lnTo>
                    <a:pt x="1170" y="282"/>
                  </a:lnTo>
                  <a:lnTo>
                    <a:pt x="1166" y="278"/>
                  </a:lnTo>
                  <a:lnTo>
                    <a:pt x="1166" y="278"/>
                  </a:lnTo>
                  <a:lnTo>
                    <a:pt x="1162" y="274"/>
                  </a:lnTo>
                  <a:lnTo>
                    <a:pt x="1160" y="270"/>
                  </a:lnTo>
                  <a:lnTo>
                    <a:pt x="1160" y="270"/>
                  </a:lnTo>
                  <a:lnTo>
                    <a:pt x="1154" y="264"/>
                  </a:lnTo>
                  <a:lnTo>
                    <a:pt x="1150" y="260"/>
                  </a:lnTo>
                  <a:lnTo>
                    <a:pt x="1146" y="260"/>
                  </a:lnTo>
                  <a:lnTo>
                    <a:pt x="1146" y="260"/>
                  </a:lnTo>
                  <a:lnTo>
                    <a:pt x="1142" y="260"/>
                  </a:lnTo>
                  <a:lnTo>
                    <a:pt x="1142" y="260"/>
                  </a:lnTo>
                  <a:lnTo>
                    <a:pt x="1134" y="264"/>
                  </a:lnTo>
                  <a:lnTo>
                    <a:pt x="1132" y="266"/>
                  </a:lnTo>
                  <a:lnTo>
                    <a:pt x="1130" y="268"/>
                  </a:lnTo>
                  <a:lnTo>
                    <a:pt x="1130" y="268"/>
                  </a:lnTo>
                  <a:lnTo>
                    <a:pt x="1128" y="266"/>
                  </a:lnTo>
                  <a:lnTo>
                    <a:pt x="1124" y="262"/>
                  </a:lnTo>
                  <a:lnTo>
                    <a:pt x="1124" y="262"/>
                  </a:lnTo>
                  <a:lnTo>
                    <a:pt x="1120" y="258"/>
                  </a:lnTo>
                  <a:lnTo>
                    <a:pt x="1114" y="256"/>
                  </a:lnTo>
                  <a:lnTo>
                    <a:pt x="1114" y="256"/>
                  </a:lnTo>
                  <a:lnTo>
                    <a:pt x="1110" y="252"/>
                  </a:lnTo>
                  <a:lnTo>
                    <a:pt x="1106" y="248"/>
                  </a:lnTo>
                  <a:lnTo>
                    <a:pt x="1106" y="248"/>
                  </a:lnTo>
                  <a:lnTo>
                    <a:pt x="1104" y="252"/>
                  </a:lnTo>
                  <a:lnTo>
                    <a:pt x="1102" y="252"/>
                  </a:lnTo>
                  <a:lnTo>
                    <a:pt x="1098" y="256"/>
                  </a:lnTo>
                  <a:lnTo>
                    <a:pt x="1098" y="256"/>
                  </a:lnTo>
                  <a:lnTo>
                    <a:pt x="1096" y="258"/>
                  </a:lnTo>
                  <a:lnTo>
                    <a:pt x="1094" y="264"/>
                  </a:lnTo>
                  <a:lnTo>
                    <a:pt x="1094" y="264"/>
                  </a:lnTo>
                  <a:lnTo>
                    <a:pt x="1094" y="268"/>
                  </a:lnTo>
                  <a:lnTo>
                    <a:pt x="1094" y="272"/>
                  </a:lnTo>
                  <a:lnTo>
                    <a:pt x="1094" y="272"/>
                  </a:lnTo>
                  <a:lnTo>
                    <a:pt x="1098" y="274"/>
                  </a:lnTo>
                  <a:lnTo>
                    <a:pt x="1104" y="276"/>
                  </a:lnTo>
                  <a:lnTo>
                    <a:pt x="1104" y="276"/>
                  </a:lnTo>
                  <a:lnTo>
                    <a:pt x="1106" y="280"/>
                  </a:lnTo>
                  <a:lnTo>
                    <a:pt x="1104" y="284"/>
                  </a:lnTo>
                  <a:lnTo>
                    <a:pt x="1100" y="286"/>
                  </a:lnTo>
                  <a:lnTo>
                    <a:pt x="1098" y="288"/>
                  </a:lnTo>
                  <a:lnTo>
                    <a:pt x="1098" y="288"/>
                  </a:lnTo>
                  <a:lnTo>
                    <a:pt x="1096" y="292"/>
                  </a:lnTo>
                  <a:lnTo>
                    <a:pt x="1096" y="294"/>
                  </a:lnTo>
                  <a:lnTo>
                    <a:pt x="1100" y="298"/>
                  </a:lnTo>
                  <a:lnTo>
                    <a:pt x="1106" y="302"/>
                  </a:lnTo>
                  <a:lnTo>
                    <a:pt x="1114" y="306"/>
                  </a:lnTo>
                  <a:lnTo>
                    <a:pt x="1114" y="306"/>
                  </a:lnTo>
                  <a:lnTo>
                    <a:pt x="1114" y="308"/>
                  </a:lnTo>
                  <a:lnTo>
                    <a:pt x="1114" y="310"/>
                  </a:lnTo>
                  <a:lnTo>
                    <a:pt x="1112" y="316"/>
                  </a:lnTo>
                  <a:lnTo>
                    <a:pt x="1112" y="316"/>
                  </a:lnTo>
                  <a:lnTo>
                    <a:pt x="1106" y="318"/>
                  </a:lnTo>
                  <a:lnTo>
                    <a:pt x="1100" y="322"/>
                  </a:lnTo>
                  <a:lnTo>
                    <a:pt x="1096" y="324"/>
                  </a:lnTo>
                  <a:lnTo>
                    <a:pt x="1092" y="330"/>
                  </a:lnTo>
                  <a:lnTo>
                    <a:pt x="1092" y="330"/>
                  </a:lnTo>
                  <a:lnTo>
                    <a:pt x="1094" y="336"/>
                  </a:lnTo>
                  <a:lnTo>
                    <a:pt x="1100" y="340"/>
                  </a:lnTo>
                  <a:lnTo>
                    <a:pt x="1104" y="344"/>
                  </a:lnTo>
                  <a:lnTo>
                    <a:pt x="1108" y="350"/>
                  </a:lnTo>
                  <a:lnTo>
                    <a:pt x="1108" y="350"/>
                  </a:lnTo>
                  <a:lnTo>
                    <a:pt x="1108" y="354"/>
                  </a:lnTo>
                  <a:lnTo>
                    <a:pt x="1110" y="360"/>
                  </a:lnTo>
                  <a:lnTo>
                    <a:pt x="1110" y="360"/>
                  </a:lnTo>
                  <a:lnTo>
                    <a:pt x="1114" y="364"/>
                  </a:lnTo>
                  <a:lnTo>
                    <a:pt x="1120" y="368"/>
                  </a:lnTo>
                  <a:lnTo>
                    <a:pt x="1120" y="368"/>
                  </a:lnTo>
                  <a:lnTo>
                    <a:pt x="1120" y="372"/>
                  </a:lnTo>
                  <a:lnTo>
                    <a:pt x="1120" y="376"/>
                  </a:lnTo>
                  <a:lnTo>
                    <a:pt x="1120" y="376"/>
                  </a:lnTo>
                  <a:lnTo>
                    <a:pt x="1116" y="388"/>
                  </a:lnTo>
                  <a:lnTo>
                    <a:pt x="1116" y="388"/>
                  </a:lnTo>
                  <a:lnTo>
                    <a:pt x="1112" y="394"/>
                  </a:lnTo>
                  <a:lnTo>
                    <a:pt x="1106" y="396"/>
                  </a:lnTo>
                  <a:lnTo>
                    <a:pt x="1102" y="398"/>
                  </a:lnTo>
                  <a:lnTo>
                    <a:pt x="1096" y="402"/>
                  </a:lnTo>
                  <a:lnTo>
                    <a:pt x="1096" y="402"/>
                  </a:lnTo>
                  <a:lnTo>
                    <a:pt x="1092" y="406"/>
                  </a:lnTo>
                  <a:lnTo>
                    <a:pt x="1088" y="412"/>
                  </a:lnTo>
                  <a:lnTo>
                    <a:pt x="1088" y="412"/>
                  </a:lnTo>
                  <a:lnTo>
                    <a:pt x="1088" y="416"/>
                  </a:lnTo>
                  <a:lnTo>
                    <a:pt x="1088" y="418"/>
                  </a:lnTo>
                  <a:lnTo>
                    <a:pt x="1090" y="426"/>
                  </a:lnTo>
                  <a:lnTo>
                    <a:pt x="1090" y="426"/>
                  </a:lnTo>
                  <a:lnTo>
                    <a:pt x="1090" y="434"/>
                  </a:lnTo>
                  <a:lnTo>
                    <a:pt x="1090" y="440"/>
                  </a:lnTo>
                  <a:lnTo>
                    <a:pt x="1092" y="446"/>
                  </a:lnTo>
                  <a:lnTo>
                    <a:pt x="1100" y="450"/>
                  </a:lnTo>
                  <a:lnTo>
                    <a:pt x="1100" y="450"/>
                  </a:lnTo>
                  <a:lnTo>
                    <a:pt x="1092" y="462"/>
                  </a:lnTo>
                  <a:lnTo>
                    <a:pt x="1088" y="466"/>
                  </a:lnTo>
                  <a:lnTo>
                    <a:pt x="1082" y="470"/>
                  </a:lnTo>
                  <a:lnTo>
                    <a:pt x="1082" y="470"/>
                  </a:lnTo>
                  <a:lnTo>
                    <a:pt x="1082" y="466"/>
                  </a:lnTo>
                  <a:lnTo>
                    <a:pt x="1080" y="464"/>
                  </a:lnTo>
                  <a:lnTo>
                    <a:pt x="1074" y="462"/>
                  </a:lnTo>
                  <a:lnTo>
                    <a:pt x="1074" y="462"/>
                  </a:lnTo>
                  <a:lnTo>
                    <a:pt x="1068" y="458"/>
                  </a:lnTo>
                  <a:lnTo>
                    <a:pt x="1064" y="454"/>
                  </a:lnTo>
                  <a:lnTo>
                    <a:pt x="1064" y="454"/>
                  </a:lnTo>
                  <a:lnTo>
                    <a:pt x="1062" y="450"/>
                  </a:lnTo>
                  <a:lnTo>
                    <a:pt x="1058" y="446"/>
                  </a:lnTo>
                  <a:lnTo>
                    <a:pt x="1058" y="446"/>
                  </a:lnTo>
                  <a:lnTo>
                    <a:pt x="1054" y="444"/>
                  </a:lnTo>
                  <a:lnTo>
                    <a:pt x="1048" y="440"/>
                  </a:lnTo>
                  <a:lnTo>
                    <a:pt x="1048" y="440"/>
                  </a:lnTo>
                  <a:lnTo>
                    <a:pt x="1046" y="438"/>
                  </a:lnTo>
                  <a:lnTo>
                    <a:pt x="1048" y="436"/>
                  </a:lnTo>
                  <a:lnTo>
                    <a:pt x="1052" y="432"/>
                  </a:lnTo>
                  <a:lnTo>
                    <a:pt x="1052" y="432"/>
                  </a:lnTo>
                  <a:lnTo>
                    <a:pt x="1054" y="428"/>
                  </a:lnTo>
                  <a:lnTo>
                    <a:pt x="1054" y="426"/>
                  </a:lnTo>
                  <a:lnTo>
                    <a:pt x="1050" y="424"/>
                  </a:lnTo>
                  <a:lnTo>
                    <a:pt x="1050" y="424"/>
                  </a:lnTo>
                  <a:lnTo>
                    <a:pt x="1048" y="418"/>
                  </a:lnTo>
                  <a:lnTo>
                    <a:pt x="1048" y="414"/>
                  </a:lnTo>
                  <a:lnTo>
                    <a:pt x="1050" y="408"/>
                  </a:lnTo>
                  <a:lnTo>
                    <a:pt x="1050" y="404"/>
                  </a:lnTo>
                  <a:lnTo>
                    <a:pt x="1050" y="404"/>
                  </a:lnTo>
                  <a:lnTo>
                    <a:pt x="1048" y="400"/>
                  </a:lnTo>
                  <a:lnTo>
                    <a:pt x="1046" y="398"/>
                  </a:lnTo>
                  <a:lnTo>
                    <a:pt x="1040" y="396"/>
                  </a:lnTo>
                  <a:lnTo>
                    <a:pt x="1040" y="396"/>
                  </a:lnTo>
                  <a:lnTo>
                    <a:pt x="1032" y="396"/>
                  </a:lnTo>
                  <a:lnTo>
                    <a:pt x="1032" y="396"/>
                  </a:lnTo>
                  <a:lnTo>
                    <a:pt x="1024" y="398"/>
                  </a:lnTo>
                  <a:lnTo>
                    <a:pt x="1024" y="398"/>
                  </a:lnTo>
                  <a:lnTo>
                    <a:pt x="1018" y="396"/>
                  </a:lnTo>
                  <a:lnTo>
                    <a:pt x="1012" y="394"/>
                  </a:lnTo>
                  <a:lnTo>
                    <a:pt x="1006" y="392"/>
                  </a:lnTo>
                  <a:lnTo>
                    <a:pt x="1002" y="386"/>
                  </a:lnTo>
                  <a:lnTo>
                    <a:pt x="1002" y="386"/>
                  </a:lnTo>
                  <a:lnTo>
                    <a:pt x="996" y="380"/>
                  </a:lnTo>
                  <a:lnTo>
                    <a:pt x="986" y="378"/>
                  </a:lnTo>
                  <a:lnTo>
                    <a:pt x="986" y="378"/>
                  </a:lnTo>
                  <a:lnTo>
                    <a:pt x="982" y="378"/>
                  </a:lnTo>
                  <a:lnTo>
                    <a:pt x="980" y="374"/>
                  </a:lnTo>
                  <a:lnTo>
                    <a:pt x="974" y="368"/>
                  </a:lnTo>
                  <a:lnTo>
                    <a:pt x="974" y="368"/>
                  </a:lnTo>
                  <a:lnTo>
                    <a:pt x="970" y="364"/>
                  </a:lnTo>
                  <a:lnTo>
                    <a:pt x="962" y="360"/>
                  </a:lnTo>
                  <a:lnTo>
                    <a:pt x="962" y="360"/>
                  </a:lnTo>
                  <a:lnTo>
                    <a:pt x="960" y="360"/>
                  </a:lnTo>
                  <a:lnTo>
                    <a:pt x="960" y="360"/>
                  </a:lnTo>
                  <a:lnTo>
                    <a:pt x="956" y="360"/>
                  </a:lnTo>
                  <a:lnTo>
                    <a:pt x="956" y="360"/>
                  </a:lnTo>
                  <a:lnTo>
                    <a:pt x="952" y="360"/>
                  </a:lnTo>
                  <a:lnTo>
                    <a:pt x="952" y="360"/>
                  </a:lnTo>
                  <a:lnTo>
                    <a:pt x="948" y="360"/>
                  </a:lnTo>
                  <a:lnTo>
                    <a:pt x="946" y="356"/>
                  </a:lnTo>
                  <a:lnTo>
                    <a:pt x="946" y="356"/>
                  </a:lnTo>
                  <a:lnTo>
                    <a:pt x="942" y="356"/>
                  </a:lnTo>
                  <a:lnTo>
                    <a:pt x="942" y="356"/>
                  </a:lnTo>
                  <a:lnTo>
                    <a:pt x="938" y="356"/>
                  </a:lnTo>
                  <a:lnTo>
                    <a:pt x="936" y="358"/>
                  </a:lnTo>
                  <a:lnTo>
                    <a:pt x="934" y="360"/>
                  </a:lnTo>
                  <a:lnTo>
                    <a:pt x="930" y="362"/>
                  </a:lnTo>
                  <a:lnTo>
                    <a:pt x="930" y="362"/>
                  </a:lnTo>
                  <a:lnTo>
                    <a:pt x="928" y="362"/>
                  </a:lnTo>
                  <a:lnTo>
                    <a:pt x="928" y="362"/>
                  </a:lnTo>
                  <a:lnTo>
                    <a:pt x="926" y="362"/>
                  </a:lnTo>
                  <a:lnTo>
                    <a:pt x="924" y="358"/>
                  </a:lnTo>
                  <a:lnTo>
                    <a:pt x="920" y="350"/>
                  </a:lnTo>
                  <a:lnTo>
                    <a:pt x="920" y="350"/>
                  </a:lnTo>
                  <a:lnTo>
                    <a:pt x="918" y="342"/>
                  </a:lnTo>
                  <a:lnTo>
                    <a:pt x="918" y="334"/>
                  </a:lnTo>
                  <a:lnTo>
                    <a:pt x="918" y="334"/>
                  </a:lnTo>
                  <a:lnTo>
                    <a:pt x="920" y="330"/>
                  </a:lnTo>
                  <a:lnTo>
                    <a:pt x="920" y="328"/>
                  </a:lnTo>
                  <a:lnTo>
                    <a:pt x="918" y="326"/>
                  </a:lnTo>
                  <a:lnTo>
                    <a:pt x="918" y="326"/>
                  </a:lnTo>
                  <a:lnTo>
                    <a:pt x="914" y="324"/>
                  </a:lnTo>
                  <a:lnTo>
                    <a:pt x="914" y="324"/>
                  </a:lnTo>
                  <a:lnTo>
                    <a:pt x="908" y="326"/>
                  </a:lnTo>
                  <a:lnTo>
                    <a:pt x="908" y="326"/>
                  </a:lnTo>
                  <a:lnTo>
                    <a:pt x="900" y="328"/>
                  </a:lnTo>
                  <a:lnTo>
                    <a:pt x="900" y="328"/>
                  </a:lnTo>
                  <a:lnTo>
                    <a:pt x="900" y="328"/>
                  </a:lnTo>
                  <a:lnTo>
                    <a:pt x="900" y="328"/>
                  </a:lnTo>
                  <a:lnTo>
                    <a:pt x="896" y="326"/>
                  </a:lnTo>
                  <a:lnTo>
                    <a:pt x="896" y="324"/>
                  </a:lnTo>
                  <a:lnTo>
                    <a:pt x="894" y="316"/>
                  </a:lnTo>
                  <a:lnTo>
                    <a:pt x="894" y="316"/>
                  </a:lnTo>
                  <a:lnTo>
                    <a:pt x="894" y="308"/>
                  </a:lnTo>
                  <a:lnTo>
                    <a:pt x="894" y="300"/>
                  </a:lnTo>
                  <a:lnTo>
                    <a:pt x="894" y="300"/>
                  </a:lnTo>
                  <a:lnTo>
                    <a:pt x="898" y="292"/>
                  </a:lnTo>
                  <a:lnTo>
                    <a:pt x="900" y="282"/>
                  </a:lnTo>
                  <a:lnTo>
                    <a:pt x="900" y="282"/>
                  </a:lnTo>
                  <a:lnTo>
                    <a:pt x="902" y="276"/>
                  </a:lnTo>
                  <a:lnTo>
                    <a:pt x="908" y="270"/>
                  </a:lnTo>
                  <a:lnTo>
                    <a:pt x="914" y="266"/>
                  </a:lnTo>
                  <a:lnTo>
                    <a:pt x="918" y="262"/>
                  </a:lnTo>
                  <a:lnTo>
                    <a:pt x="918" y="262"/>
                  </a:lnTo>
                  <a:lnTo>
                    <a:pt x="920" y="258"/>
                  </a:lnTo>
                  <a:lnTo>
                    <a:pt x="920" y="254"/>
                  </a:lnTo>
                  <a:lnTo>
                    <a:pt x="922" y="252"/>
                  </a:lnTo>
                  <a:lnTo>
                    <a:pt x="924" y="248"/>
                  </a:lnTo>
                  <a:lnTo>
                    <a:pt x="924" y="248"/>
                  </a:lnTo>
                  <a:lnTo>
                    <a:pt x="938" y="244"/>
                  </a:lnTo>
                  <a:lnTo>
                    <a:pt x="940" y="244"/>
                  </a:lnTo>
                  <a:lnTo>
                    <a:pt x="942" y="242"/>
                  </a:lnTo>
                  <a:lnTo>
                    <a:pt x="940" y="240"/>
                  </a:lnTo>
                  <a:lnTo>
                    <a:pt x="938" y="238"/>
                  </a:lnTo>
                  <a:lnTo>
                    <a:pt x="938" y="238"/>
                  </a:lnTo>
                  <a:lnTo>
                    <a:pt x="932" y="236"/>
                  </a:lnTo>
                  <a:lnTo>
                    <a:pt x="924" y="234"/>
                  </a:lnTo>
                  <a:lnTo>
                    <a:pt x="918" y="232"/>
                  </a:lnTo>
                  <a:lnTo>
                    <a:pt x="914" y="230"/>
                  </a:lnTo>
                  <a:lnTo>
                    <a:pt x="914" y="230"/>
                  </a:lnTo>
                  <a:lnTo>
                    <a:pt x="914" y="228"/>
                  </a:lnTo>
                  <a:lnTo>
                    <a:pt x="916" y="226"/>
                  </a:lnTo>
                  <a:lnTo>
                    <a:pt x="916" y="226"/>
                  </a:lnTo>
                  <a:lnTo>
                    <a:pt x="928" y="230"/>
                  </a:lnTo>
                  <a:lnTo>
                    <a:pt x="928" y="230"/>
                  </a:lnTo>
                  <a:lnTo>
                    <a:pt x="940" y="232"/>
                  </a:lnTo>
                  <a:lnTo>
                    <a:pt x="940" y="232"/>
                  </a:lnTo>
                  <a:lnTo>
                    <a:pt x="942" y="232"/>
                  </a:lnTo>
                  <a:lnTo>
                    <a:pt x="942" y="232"/>
                  </a:lnTo>
                  <a:lnTo>
                    <a:pt x="944" y="230"/>
                  </a:lnTo>
                  <a:lnTo>
                    <a:pt x="948" y="226"/>
                  </a:lnTo>
                  <a:lnTo>
                    <a:pt x="948" y="226"/>
                  </a:lnTo>
                  <a:lnTo>
                    <a:pt x="956" y="224"/>
                  </a:lnTo>
                  <a:lnTo>
                    <a:pt x="964" y="222"/>
                  </a:lnTo>
                  <a:lnTo>
                    <a:pt x="972" y="220"/>
                  </a:lnTo>
                  <a:lnTo>
                    <a:pt x="974" y="218"/>
                  </a:lnTo>
                  <a:lnTo>
                    <a:pt x="976" y="214"/>
                  </a:lnTo>
                  <a:lnTo>
                    <a:pt x="976" y="214"/>
                  </a:lnTo>
                  <a:lnTo>
                    <a:pt x="976" y="206"/>
                  </a:lnTo>
                  <a:lnTo>
                    <a:pt x="974" y="202"/>
                  </a:lnTo>
                  <a:lnTo>
                    <a:pt x="972" y="198"/>
                  </a:lnTo>
                  <a:lnTo>
                    <a:pt x="972" y="198"/>
                  </a:lnTo>
                  <a:lnTo>
                    <a:pt x="968" y="196"/>
                  </a:lnTo>
                  <a:lnTo>
                    <a:pt x="964" y="196"/>
                  </a:lnTo>
                  <a:lnTo>
                    <a:pt x="964" y="196"/>
                  </a:lnTo>
                  <a:lnTo>
                    <a:pt x="960" y="196"/>
                  </a:lnTo>
                  <a:lnTo>
                    <a:pt x="960" y="196"/>
                  </a:lnTo>
                  <a:lnTo>
                    <a:pt x="956" y="196"/>
                  </a:lnTo>
                  <a:lnTo>
                    <a:pt x="956" y="196"/>
                  </a:lnTo>
                  <a:lnTo>
                    <a:pt x="952" y="196"/>
                  </a:lnTo>
                  <a:lnTo>
                    <a:pt x="952" y="196"/>
                  </a:lnTo>
                  <a:lnTo>
                    <a:pt x="946" y="194"/>
                  </a:lnTo>
                  <a:lnTo>
                    <a:pt x="944" y="190"/>
                  </a:lnTo>
                  <a:lnTo>
                    <a:pt x="944" y="188"/>
                  </a:lnTo>
                  <a:lnTo>
                    <a:pt x="948" y="188"/>
                  </a:lnTo>
                  <a:lnTo>
                    <a:pt x="948" y="188"/>
                  </a:lnTo>
                  <a:lnTo>
                    <a:pt x="950" y="188"/>
                  </a:lnTo>
                  <a:lnTo>
                    <a:pt x="950" y="188"/>
                  </a:lnTo>
                  <a:lnTo>
                    <a:pt x="956" y="188"/>
                  </a:lnTo>
                  <a:lnTo>
                    <a:pt x="962" y="192"/>
                  </a:lnTo>
                  <a:lnTo>
                    <a:pt x="962" y="192"/>
                  </a:lnTo>
                  <a:lnTo>
                    <a:pt x="968" y="194"/>
                  </a:lnTo>
                  <a:lnTo>
                    <a:pt x="974" y="196"/>
                  </a:lnTo>
                  <a:lnTo>
                    <a:pt x="974" y="196"/>
                  </a:lnTo>
                  <a:lnTo>
                    <a:pt x="980" y="194"/>
                  </a:lnTo>
                  <a:lnTo>
                    <a:pt x="980" y="194"/>
                  </a:lnTo>
                  <a:lnTo>
                    <a:pt x="980" y="192"/>
                  </a:lnTo>
                  <a:lnTo>
                    <a:pt x="982" y="188"/>
                  </a:lnTo>
                  <a:lnTo>
                    <a:pt x="982" y="188"/>
                  </a:lnTo>
                  <a:lnTo>
                    <a:pt x="986" y="188"/>
                  </a:lnTo>
                  <a:lnTo>
                    <a:pt x="990" y="188"/>
                  </a:lnTo>
                  <a:lnTo>
                    <a:pt x="990" y="188"/>
                  </a:lnTo>
                  <a:lnTo>
                    <a:pt x="992" y="184"/>
                  </a:lnTo>
                  <a:lnTo>
                    <a:pt x="990" y="182"/>
                  </a:lnTo>
                  <a:lnTo>
                    <a:pt x="988" y="178"/>
                  </a:lnTo>
                  <a:lnTo>
                    <a:pt x="986" y="176"/>
                  </a:lnTo>
                  <a:lnTo>
                    <a:pt x="986" y="176"/>
                  </a:lnTo>
                  <a:lnTo>
                    <a:pt x="988" y="172"/>
                  </a:lnTo>
                  <a:lnTo>
                    <a:pt x="990" y="172"/>
                  </a:lnTo>
                  <a:lnTo>
                    <a:pt x="990" y="172"/>
                  </a:lnTo>
                  <a:lnTo>
                    <a:pt x="996" y="174"/>
                  </a:lnTo>
                  <a:lnTo>
                    <a:pt x="1002" y="176"/>
                  </a:lnTo>
                  <a:lnTo>
                    <a:pt x="1002" y="176"/>
                  </a:lnTo>
                  <a:lnTo>
                    <a:pt x="1008" y="178"/>
                  </a:lnTo>
                  <a:lnTo>
                    <a:pt x="1008" y="178"/>
                  </a:lnTo>
                  <a:lnTo>
                    <a:pt x="1014" y="178"/>
                  </a:lnTo>
                  <a:lnTo>
                    <a:pt x="1018" y="176"/>
                  </a:lnTo>
                  <a:lnTo>
                    <a:pt x="1018" y="176"/>
                  </a:lnTo>
                  <a:lnTo>
                    <a:pt x="1014" y="172"/>
                  </a:lnTo>
                  <a:lnTo>
                    <a:pt x="1010" y="168"/>
                  </a:lnTo>
                  <a:lnTo>
                    <a:pt x="1010" y="168"/>
                  </a:lnTo>
                  <a:lnTo>
                    <a:pt x="1010" y="166"/>
                  </a:lnTo>
                  <a:lnTo>
                    <a:pt x="1012" y="166"/>
                  </a:lnTo>
                  <a:lnTo>
                    <a:pt x="1012" y="166"/>
                  </a:lnTo>
                  <a:lnTo>
                    <a:pt x="1018" y="168"/>
                  </a:lnTo>
                  <a:lnTo>
                    <a:pt x="1018" y="168"/>
                  </a:lnTo>
                  <a:lnTo>
                    <a:pt x="1022" y="172"/>
                  </a:lnTo>
                  <a:lnTo>
                    <a:pt x="1028" y="174"/>
                  </a:lnTo>
                  <a:lnTo>
                    <a:pt x="1028" y="174"/>
                  </a:lnTo>
                  <a:lnTo>
                    <a:pt x="1030" y="174"/>
                  </a:lnTo>
                  <a:lnTo>
                    <a:pt x="1030" y="174"/>
                  </a:lnTo>
                  <a:lnTo>
                    <a:pt x="1034" y="174"/>
                  </a:lnTo>
                  <a:lnTo>
                    <a:pt x="1034" y="174"/>
                  </a:lnTo>
                  <a:lnTo>
                    <a:pt x="1040" y="172"/>
                  </a:lnTo>
                  <a:lnTo>
                    <a:pt x="1040" y="172"/>
                  </a:lnTo>
                  <a:lnTo>
                    <a:pt x="1040" y="172"/>
                  </a:lnTo>
                  <a:lnTo>
                    <a:pt x="1040" y="172"/>
                  </a:lnTo>
                  <a:lnTo>
                    <a:pt x="1042" y="166"/>
                  </a:lnTo>
                  <a:lnTo>
                    <a:pt x="1042" y="166"/>
                  </a:lnTo>
                  <a:lnTo>
                    <a:pt x="1048" y="160"/>
                  </a:lnTo>
                  <a:lnTo>
                    <a:pt x="1052" y="156"/>
                  </a:lnTo>
                  <a:lnTo>
                    <a:pt x="1052" y="154"/>
                  </a:lnTo>
                  <a:lnTo>
                    <a:pt x="1052" y="152"/>
                  </a:lnTo>
                  <a:lnTo>
                    <a:pt x="1052" y="152"/>
                  </a:lnTo>
                  <a:lnTo>
                    <a:pt x="1048" y="150"/>
                  </a:lnTo>
                  <a:lnTo>
                    <a:pt x="1044" y="148"/>
                  </a:lnTo>
                  <a:lnTo>
                    <a:pt x="1042" y="148"/>
                  </a:lnTo>
                  <a:lnTo>
                    <a:pt x="1038" y="146"/>
                  </a:lnTo>
                  <a:lnTo>
                    <a:pt x="1038" y="146"/>
                  </a:lnTo>
                  <a:lnTo>
                    <a:pt x="1038" y="144"/>
                  </a:lnTo>
                  <a:lnTo>
                    <a:pt x="1036" y="140"/>
                  </a:lnTo>
                  <a:lnTo>
                    <a:pt x="1038" y="134"/>
                  </a:lnTo>
                  <a:lnTo>
                    <a:pt x="1038" y="134"/>
                  </a:lnTo>
                  <a:lnTo>
                    <a:pt x="1038" y="130"/>
                  </a:lnTo>
                  <a:lnTo>
                    <a:pt x="1040" y="130"/>
                  </a:lnTo>
                  <a:lnTo>
                    <a:pt x="1044" y="126"/>
                  </a:lnTo>
                  <a:lnTo>
                    <a:pt x="1044" y="126"/>
                  </a:lnTo>
                  <a:lnTo>
                    <a:pt x="1048" y="122"/>
                  </a:lnTo>
                  <a:lnTo>
                    <a:pt x="1048" y="118"/>
                  </a:lnTo>
                  <a:lnTo>
                    <a:pt x="1046" y="116"/>
                  </a:lnTo>
                  <a:lnTo>
                    <a:pt x="1046" y="116"/>
                  </a:lnTo>
                  <a:lnTo>
                    <a:pt x="1042" y="114"/>
                  </a:lnTo>
                  <a:lnTo>
                    <a:pt x="1038" y="112"/>
                  </a:lnTo>
                  <a:lnTo>
                    <a:pt x="1032" y="110"/>
                  </a:lnTo>
                  <a:lnTo>
                    <a:pt x="1032" y="110"/>
                  </a:lnTo>
                  <a:lnTo>
                    <a:pt x="1026" y="108"/>
                  </a:lnTo>
                  <a:lnTo>
                    <a:pt x="1020" y="104"/>
                  </a:lnTo>
                  <a:lnTo>
                    <a:pt x="1020" y="104"/>
                  </a:lnTo>
                  <a:lnTo>
                    <a:pt x="1012" y="102"/>
                  </a:lnTo>
                  <a:lnTo>
                    <a:pt x="1010" y="100"/>
                  </a:lnTo>
                  <a:lnTo>
                    <a:pt x="1008" y="96"/>
                  </a:lnTo>
                  <a:lnTo>
                    <a:pt x="1008" y="96"/>
                  </a:lnTo>
                  <a:lnTo>
                    <a:pt x="1010" y="92"/>
                  </a:lnTo>
                  <a:lnTo>
                    <a:pt x="1012" y="92"/>
                  </a:lnTo>
                  <a:lnTo>
                    <a:pt x="1014" y="90"/>
                  </a:lnTo>
                  <a:lnTo>
                    <a:pt x="1014" y="88"/>
                  </a:lnTo>
                  <a:lnTo>
                    <a:pt x="1014" y="88"/>
                  </a:lnTo>
                  <a:lnTo>
                    <a:pt x="1024" y="86"/>
                  </a:lnTo>
                  <a:lnTo>
                    <a:pt x="1024" y="86"/>
                  </a:lnTo>
                  <a:lnTo>
                    <a:pt x="1032" y="88"/>
                  </a:lnTo>
                  <a:lnTo>
                    <a:pt x="1032" y="88"/>
                  </a:lnTo>
                  <a:lnTo>
                    <a:pt x="1040" y="90"/>
                  </a:lnTo>
                  <a:lnTo>
                    <a:pt x="1040" y="90"/>
                  </a:lnTo>
                  <a:lnTo>
                    <a:pt x="1050" y="88"/>
                  </a:lnTo>
                  <a:lnTo>
                    <a:pt x="1050" y="88"/>
                  </a:lnTo>
                  <a:lnTo>
                    <a:pt x="1052" y="88"/>
                  </a:lnTo>
                  <a:lnTo>
                    <a:pt x="1052" y="88"/>
                  </a:lnTo>
                  <a:lnTo>
                    <a:pt x="1058" y="90"/>
                  </a:lnTo>
                  <a:lnTo>
                    <a:pt x="1066" y="92"/>
                  </a:lnTo>
                  <a:lnTo>
                    <a:pt x="1066" y="92"/>
                  </a:lnTo>
                  <a:lnTo>
                    <a:pt x="1066" y="92"/>
                  </a:lnTo>
                  <a:lnTo>
                    <a:pt x="1066" y="92"/>
                  </a:lnTo>
                  <a:lnTo>
                    <a:pt x="1072" y="90"/>
                  </a:lnTo>
                  <a:lnTo>
                    <a:pt x="1078" y="86"/>
                  </a:lnTo>
                  <a:lnTo>
                    <a:pt x="1078" y="86"/>
                  </a:lnTo>
                  <a:lnTo>
                    <a:pt x="1082" y="84"/>
                  </a:lnTo>
                  <a:lnTo>
                    <a:pt x="1084" y="84"/>
                  </a:lnTo>
                  <a:lnTo>
                    <a:pt x="1084" y="84"/>
                  </a:lnTo>
                  <a:lnTo>
                    <a:pt x="1088" y="86"/>
                  </a:lnTo>
                  <a:lnTo>
                    <a:pt x="1088" y="86"/>
                  </a:lnTo>
                  <a:lnTo>
                    <a:pt x="1090" y="88"/>
                  </a:lnTo>
                  <a:lnTo>
                    <a:pt x="1090" y="92"/>
                  </a:lnTo>
                  <a:lnTo>
                    <a:pt x="1090" y="94"/>
                  </a:lnTo>
                  <a:lnTo>
                    <a:pt x="1092" y="98"/>
                  </a:lnTo>
                  <a:lnTo>
                    <a:pt x="1092" y="98"/>
                  </a:lnTo>
                  <a:lnTo>
                    <a:pt x="1098" y="100"/>
                  </a:lnTo>
                  <a:lnTo>
                    <a:pt x="1104" y="104"/>
                  </a:lnTo>
                  <a:lnTo>
                    <a:pt x="1104" y="104"/>
                  </a:lnTo>
                  <a:lnTo>
                    <a:pt x="1106" y="106"/>
                  </a:lnTo>
                  <a:lnTo>
                    <a:pt x="1106" y="110"/>
                  </a:lnTo>
                  <a:lnTo>
                    <a:pt x="1106" y="110"/>
                  </a:lnTo>
                  <a:lnTo>
                    <a:pt x="1110" y="112"/>
                  </a:lnTo>
                  <a:lnTo>
                    <a:pt x="1112" y="114"/>
                  </a:lnTo>
                  <a:lnTo>
                    <a:pt x="1112" y="114"/>
                  </a:lnTo>
                  <a:lnTo>
                    <a:pt x="1114" y="116"/>
                  </a:lnTo>
                  <a:lnTo>
                    <a:pt x="1114" y="118"/>
                  </a:lnTo>
                  <a:lnTo>
                    <a:pt x="1114" y="120"/>
                  </a:lnTo>
                  <a:lnTo>
                    <a:pt x="1116" y="122"/>
                  </a:lnTo>
                  <a:lnTo>
                    <a:pt x="1116" y="122"/>
                  </a:lnTo>
                  <a:lnTo>
                    <a:pt x="1122" y="124"/>
                  </a:lnTo>
                  <a:lnTo>
                    <a:pt x="1130" y="126"/>
                  </a:lnTo>
                  <a:lnTo>
                    <a:pt x="1130" y="126"/>
                  </a:lnTo>
                  <a:lnTo>
                    <a:pt x="1134" y="130"/>
                  </a:lnTo>
                  <a:lnTo>
                    <a:pt x="1138" y="134"/>
                  </a:lnTo>
                  <a:lnTo>
                    <a:pt x="1138" y="134"/>
                  </a:lnTo>
                  <a:lnTo>
                    <a:pt x="1142" y="138"/>
                  </a:lnTo>
                  <a:lnTo>
                    <a:pt x="1148" y="142"/>
                  </a:lnTo>
                  <a:lnTo>
                    <a:pt x="1148" y="142"/>
                  </a:lnTo>
                  <a:lnTo>
                    <a:pt x="1156" y="148"/>
                  </a:lnTo>
                  <a:lnTo>
                    <a:pt x="1158" y="152"/>
                  </a:lnTo>
                  <a:lnTo>
                    <a:pt x="1160" y="158"/>
                  </a:lnTo>
                  <a:lnTo>
                    <a:pt x="1160" y="158"/>
                  </a:lnTo>
                  <a:lnTo>
                    <a:pt x="1156" y="166"/>
                  </a:lnTo>
                  <a:lnTo>
                    <a:pt x="1148" y="172"/>
                  </a:lnTo>
                  <a:lnTo>
                    <a:pt x="1148" y="172"/>
                  </a:lnTo>
                  <a:lnTo>
                    <a:pt x="1142" y="178"/>
                  </a:lnTo>
                  <a:lnTo>
                    <a:pt x="1140" y="180"/>
                  </a:lnTo>
                  <a:lnTo>
                    <a:pt x="1142" y="186"/>
                  </a:lnTo>
                  <a:lnTo>
                    <a:pt x="1142" y="186"/>
                  </a:lnTo>
                  <a:lnTo>
                    <a:pt x="1146" y="190"/>
                  </a:lnTo>
                  <a:lnTo>
                    <a:pt x="1148" y="192"/>
                  </a:lnTo>
                  <a:lnTo>
                    <a:pt x="1148" y="196"/>
                  </a:lnTo>
                  <a:lnTo>
                    <a:pt x="1148" y="196"/>
                  </a:lnTo>
                  <a:lnTo>
                    <a:pt x="1146" y="196"/>
                  </a:lnTo>
                  <a:lnTo>
                    <a:pt x="1144" y="198"/>
                  </a:lnTo>
                  <a:lnTo>
                    <a:pt x="1136" y="198"/>
                  </a:lnTo>
                  <a:lnTo>
                    <a:pt x="1136" y="198"/>
                  </a:lnTo>
                  <a:lnTo>
                    <a:pt x="1134" y="200"/>
                  </a:lnTo>
                  <a:lnTo>
                    <a:pt x="1132" y="202"/>
                  </a:lnTo>
                  <a:lnTo>
                    <a:pt x="1132" y="206"/>
                  </a:lnTo>
                  <a:lnTo>
                    <a:pt x="1130" y="208"/>
                  </a:lnTo>
                  <a:lnTo>
                    <a:pt x="1130" y="208"/>
                  </a:lnTo>
                  <a:lnTo>
                    <a:pt x="1128" y="208"/>
                  </a:lnTo>
                  <a:lnTo>
                    <a:pt x="1128" y="208"/>
                  </a:lnTo>
                  <a:lnTo>
                    <a:pt x="1122" y="204"/>
                  </a:lnTo>
                  <a:lnTo>
                    <a:pt x="1116" y="200"/>
                  </a:lnTo>
                  <a:lnTo>
                    <a:pt x="1116" y="200"/>
                  </a:lnTo>
                  <a:lnTo>
                    <a:pt x="1112" y="196"/>
                  </a:lnTo>
                  <a:lnTo>
                    <a:pt x="1106" y="194"/>
                  </a:lnTo>
                  <a:lnTo>
                    <a:pt x="1106" y="194"/>
                  </a:lnTo>
                  <a:lnTo>
                    <a:pt x="1106" y="194"/>
                  </a:lnTo>
                  <a:lnTo>
                    <a:pt x="1106" y="194"/>
                  </a:lnTo>
                  <a:lnTo>
                    <a:pt x="1102" y="196"/>
                  </a:lnTo>
                  <a:lnTo>
                    <a:pt x="1098" y="200"/>
                  </a:lnTo>
                  <a:lnTo>
                    <a:pt x="1098" y="200"/>
                  </a:lnTo>
                  <a:lnTo>
                    <a:pt x="1092" y="204"/>
                  </a:lnTo>
                  <a:lnTo>
                    <a:pt x="1092" y="204"/>
                  </a:lnTo>
                  <a:lnTo>
                    <a:pt x="1090" y="206"/>
                  </a:lnTo>
                  <a:lnTo>
                    <a:pt x="1086" y="208"/>
                  </a:lnTo>
                  <a:lnTo>
                    <a:pt x="1086" y="208"/>
                  </a:lnTo>
                  <a:lnTo>
                    <a:pt x="1084" y="210"/>
                  </a:lnTo>
                  <a:lnTo>
                    <a:pt x="1084" y="212"/>
                  </a:lnTo>
                  <a:lnTo>
                    <a:pt x="1088" y="218"/>
                  </a:lnTo>
                  <a:lnTo>
                    <a:pt x="1092" y="222"/>
                  </a:lnTo>
                  <a:lnTo>
                    <a:pt x="1098" y="224"/>
                  </a:lnTo>
                  <a:lnTo>
                    <a:pt x="1098" y="224"/>
                  </a:lnTo>
                  <a:lnTo>
                    <a:pt x="1104" y="226"/>
                  </a:lnTo>
                  <a:lnTo>
                    <a:pt x="1108" y="228"/>
                  </a:lnTo>
                  <a:lnTo>
                    <a:pt x="1112" y="232"/>
                  </a:lnTo>
                  <a:lnTo>
                    <a:pt x="1116" y="232"/>
                  </a:lnTo>
                  <a:lnTo>
                    <a:pt x="1116" y="232"/>
                  </a:lnTo>
                  <a:lnTo>
                    <a:pt x="1118" y="232"/>
                  </a:lnTo>
                  <a:lnTo>
                    <a:pt x="1122" y="230"/>
                  </a:lnTo>
                  <a:lnTo>
                    <a:pt x="1122" y="230"/>
                  </a:lnTo>
                  <a:lnTo>
                    <a:pt x="1124" y="226"/>
                  </a:lnTo>
                  <a:lnTo>
                    <a:pt x="1126" y="222"/>
                  </a:lnTo>
                  <a:lnTo>
                    <a:pt x="1126" y="222"/>
                  </a:lnTo>
                  <a:lnTo>
                    <a:pt x="1134" y="220"/>
                  </a:lnTo>
                  <a:lnTo>
                    <a:pt x="1138" y="220"/>
                  </a:lnTo>
                  <a:lnTo>
                    <a:pt x="1140" y="218"/>
                  </a:lnTo>
                  <a:lnTo>
                    <a:pt x="1140" y="218"/>
                  </a:lnTo>
                  <a:lnTo>
                    <a:pt x="1146" y="214"/>
                  </a:lnTo>
                  <a:lnTo>
                    <a:pt x="1146" y="214"/>
                  </a:lnTo>
                  <a:lnTo>
                    <a:pt x="1150" y="218"/>
                  </a:lnTo>
                  <a:lnTo>
                    <a:pt x="1150" y="218"/>
                  </a:lnTo>
                  <a:lnTo>
                    <a:pt x="1154" y="224"/>
                  </a:lnTo>
                  <a:lnTo>
                    <a:pt x="1154" y="224"/>
                  </a:lnTo>
                  <a:lnTo>
                    <a:pt x="1156" y="232"/>
                  </a:lnTo>
                  <a:lnTo>
                    <a:pt x="1156" y="232"/>
                  </a:lnTo>
                  <a:lnTo>
                    <a:pt x="1162" y="236"/>
                  </a:lnTo>
                  <a:lnTo>
                    <a:pt x="1170" y="238"/>
                  </a:lnTo>
                  <a:lnTo>
                    <a:pt x="1170" y="238"/>
                  </a:lnTo>
                  <a:lnTo>
                    <a:pt x="1174" y="242"/>
                  </a:lnTo>
                  <a:lnTo>
                    <a:pt x="1178" y="246"/>
                  </a:lnTo>
                  <a:lnTo>
                    <a:pt x="1178" y="246"/>
                  </a:lnTo>
                  <a:lnTo>
                    <a:pt x="1188" y="256"/>
                  </a:lnTo>
                  <a:lnTo>
                    <a:pt x="1200" y="262"/>
                  </a:lnTo>
                  <a:lnTo>
                    <a:pt x="1200" y="262"/>
                  </a:lnTo>
                  <a:lnTo>
                    <a:pt x="1210" y="270"/>
                  </a:lnTo>
                  <a:lnTo>
                    <a:pt x="1222" y="276"/>
                  </a:lnTo>
                  <a:lnTo>
                    <a:pt x="1222" y="276"/>
                  </a:lnTo>
                  <a:lnTo>
                    <a:pt x="1228" y="278"/>
                  </a:lnTo>
                  <a:lnTo>
                    <a:pt x="1228" y="278"/>
                  </a:lnTo>
                  <a:lnTo>
                    <a:pt x="1236" y="276"/>
                  </a:lnTo>
                  <a:lnTo>
                    <a:pt x="1238" y="274"/>
                  </a:lnTo>
                  <a:lnTo>
                    <a:pt x="1240" y="272"/>
                  </a:lnTo>
                  <a:lnTo>
                    <a:pt x="1240" y="272"/>
                  </a:lnTo>
                  <a:lnTo>
                    <a:pt x="1238" y="268"/>
                  </a:lnTo>
                  <a:lnTo>
                    <a:pt x="1232" y="264"/>
                  </a:lnTo>
                  <a:lnTo>
                    <a:pt x="1220" y="256"/>
                  </a:lnTo>
                  <a:lnTo>
                    <a:pt x="1220" y="256"/>
                  </a:lnTo>
                  <a:lnTo>
                    <a:pt x="1216" y="252"/>
                  </a:lnTo>
                  <a:lnTo>
                    <a:pt x="1214" y="246"/>
                  </a:lnTo>
                  <a:lnTo>
                    <a:pt x="1210" y="242"/>
                  </a:lnTo>
                  <a:lnTo>
                    <a:pt x="1204" y="238"/>
                  </a:lnTo>
                  <a:lnTo>
                    <a:pt x="1204" y="238"/>
                  </a:lnTo>
                  <a:lnTo>
                    <a:pt x="1204" y="238"/>
                  </a:lnTo>
                  <a:lnTo>
                    <a:pt x="1204" y="238"/>
                  </a:lnTo>
                  <a:lnTo>
                    <a:pt x="1212" y="240"/>
                  </a:lnTo>
                  <a:lnTo>
                    <a:pt x="1218" y="244"/>
                  </a:lnTo>
                  <a:lnTo>
                    <a:pt x="1230" y="252"/>
                  </a:lnTo>
                  <a:lnTo>
                    <a:pt x="1230" y="252"/>
                  </a:lnTo>
                  <a:lnTo>
                    <a:pt x="1236" y="256"/>
                  </a:lnTo>
                  <a:lnTo>
                    <a:pt x="1242" y="256"/>
                  </a:lnTo>
                  <a:lnTo>
                    <a:pt x="1242" y="256"/>
                  </a:lnTo>
                  <a:lnTo>
                    <a:pt x="1244" y="258"/>
                  </a:lnTo>
                  <a:lnTo>
                    <a:pt x="1244" y="258"/>
                  </a:lnTo>
                  <a:lnTo>
                    <a:pt x="1248" y="258"/>
                  </a:lnTo>
                  <a:lnTo>
                    <a:pt x="1248" y="258"/>
                  </a:lnTo>
                  <a:lnTo>
                    <a:pt x="1254" y="258"/>
                  </a:lnTo>
                  <a:lnTo>
                    <a:pt x="1254" y="258"/>
                  </a:lnTo>
                  <a:lnTo>
                    <a:pt x="1256" y="258"/>
                  </a:lnTo>
                  <a:lnTo>
                    <a:pt x="1256" y="258"/>
                  </a:lnTo>
                  <a:lnTo>
                    <a:pt x="1260" y="256"/>
                  </a:lnTo>
                  <a:lnTo>
                    <a:pt x="1260" y="254"/>
                  </a:lnTo>
                  <a:lnTo>
                    <a:pt x="1258" y="248"/>
                  </a:lnTo>
                  <a:lnTo>
                    <a:pt x="1258" y="248"/>
                  </a:lnTo>
                  <a:lnTo>
                    <a:pt x="1254" y="242"/>
                  </a:lnTo>
                  <a:lnTo>
                    <a:pt x="1254" y="242"/>
                  </a:lnTo>
                  <a:lnTo>
                    <a:pt x="1254" y="240"/>
                  </a:lnTo>
                  <a:lnTo>
                    <a:pt x="1254" y="236"/>
                  </a:lnTo>
                  <a:lnTo>
                    <a:pt x="1254" y="236"/>
                  </a:lnTo>
                  <a:lnTo>
                    <a:pt x="1246" y="230"/>
                  </a:lnTo>
                  <a:lnTo>
                    <a:pt x="1238" y="224"/>
                  </a:lnTo>
                  <a:lnTo>
                    <a:pt x="1238" y="224"/>
                  </a:lnTo>
                  <a:lnTo>
                    <a:pt x="1228" y="212"/>
                  </a:lnTo>
                  <a:lnTo>
                    <a:pt x="1228" y="212"/>
                  </a:lnTo>
                  <a:lnTo>
                    <a:pt x="1222" y="206"/>
                  </a:lnTo>
                  <a:lnTo>
                    <a:pt x="1214" y="200"/>
                  </a:lnTo>
                  <a:lnTo>
                    <a:pt x="1214" y="200"/>
                  </a:lnTo>
                  <a:lnTo>
                    <a:pt x="1210" y="196"/>
                  </a:lnTo>
                  <a:lnTo>
                    <a:pt x="1208" y="192"/>
                  </a:lnTo>
                  <a:lnTo>
                    <a:pt x="1208" y="190"/>
                  </a:lnTo>
                  <a:lnTo>
                    <a:pt x="1208" y="190"/>
                  </a:lnTo>
                  <a:lnTo>
                    <a:pt x="1214" y="176"/>
                  </a:lnTo>
                  <a:lnTo>
                    <a:pt x="1214" y="176"/>
                  </a:lnTo>
                  <a:lnTo>
                    <a:pt x="1214" y="176"/>
                  </a:lnTo>
                  <a:lnTo>
                    <a:pt x="1218" y="176"/>
                  </a:lnTo>
                  <a:lnTo>
                    <a:pt x="1218" y="176"/>
                  </a:lnTo>
                  <a:lnTo>
                    <a:pt x="1226" y="178"/>
                  </a:lnTo>
                  <a:lnTo>
                    <a:pt x="1232" y="184"/>
                  </a:lnTo>
                  <a:lnTo>
                    <a:pt x="1232" y="184"/>
                  </a:lnTo>
                  <a:lnTo>
                    <a:pt x="1234" y="188"/>
                  </a:lnTo>
                  <a:lnTo>
                    <a:pt x="1236" y="190"/>
                  </a:lnTo>
                  <a:lnTo>
                    <a:pt x="1236" y="190"/>
                  </a:lnTo>
                  <a:lnTo>
                    <a:pt x="1242" y="192"/>
                  </a:lnTo>
                  <a:lnTo>
                    <a:pt x="1248" y="194"/>
                  </a:lnTo>
                  <a:lnTo>
                    <a:pt x="1248" y="194"/>
                  </a:lnTo>
                  <a:lnTo>
                    <a:pt x="1250" y="196"/>
                  </a:lnTo>
                  <a:lnTo>
                    <a:pt x="1252" y="200"/>
                  </a:lnTo>
                  <a:lnTo>
                    <a:pt x="1254" y="204"/>
                  </a:lnTo>
                  <a:lnTo>
                    <a:pt x="1258" y="206"/>
                  </a:lnTo>
                  <a:lnTo>
                    <a:pt x="1258" y="206"/>
                  </a:lnTo>
                  <a:lnTo>
                    <a:pt x="1266" y="208"/>
                  </a:lnTo>
                  <a:lnTo>
                    <a:pt x="1266" y="208"/>
                  </a:lnTo>
                  <a:lnTo>
                    <a:pt x="1268" y="208"/>
                  </a:lnTo>
                  <a:lnTo>
                    <a:pt x="1268" y="208"/>
                  </a:lnTo>
                  <a:lnTo>
                    <a:pt x="1268" y="204"/>
                  </a:lnTo>
                  <a:lnTo>
                    <a:pt x="1268" y="200"/>
                  </a:lnTo>
                  <a:lnTo>
                    <a:pt x="1268" y="200"/>
                  </a:lnTo>
                  <a:lnTo>
                    <a:pt x="1270" y="200"/>
                  </a:lnTo>
                  <a:lnTo>
                    <a:pt x="1270" y="200"/>
                  </a:lnTo>
                  <a:lnTo>
                    <a:pt x="1274" y="200"/>
                  </a:lnTo>
                  <a:lnTo>
                    <a:pt x="1274" y="200"/>
                  </a:lnTo>
                  <a:lnTo>
                    <a:pt x="1278" y="200"/>
                  </a:lnTo>
                  <a:lnTo>
                    <a:pt x="1278" y="200"/>
                  </a:lnTo>
                  <a:lnTo>
                    <a:pt x="1282" y="200"/>
                  </a:lnTo>
                  <a:lnTo>
                    <a:pt x="1286" y="200"/>
                  </a:lnTo>
                  <a:lnTo>
                    <a:pt x="1288" y="196"/>
                  </a:lnTo>
                  <a:lnTo>
                    <a:pt x="1290" y="192"/>
                  </a:lnTo>
                  <a:lnTo>
                    <a:pt x="1290" y="192"/>
                  </a:lnTo>
                  <a:lnTo>
                    <a:pt x="1288" y="186"/>
                  </a:lnTo>
                  <a:lnTo>
                    <a:pt x="1282" y="180"/>
                  </a:lnTo>
                  <a:lnTo>
                    <a:pt x="1276" y="174"/>
                  </a:lnTo>
                  <a:lnTo>
                    <a:pt x="1270" y="172"/>
                  </a:lnTo>
                  <a:lnTo>
                    <a:pt x="1270" y="172"/>
                  </a:lnTo>
                  <a:lnTo>
                    <a:pt x="1268" y="170"/>
                  </a:lnTo>
                  <a:lnTo>
                    <a:pt x="1268" y="170"/>
                  </a:lnTo>
                  <a:lnTo>
                    <a:pt x="1266" y="170"/>
                  </a:lnTo>
                  <a:lnTo>
                    <a:pt x="1266" y="170"/>
                  </a:lnTo>
                  <a:lnTo>
                    <a:pt x="1264" y="170"/>
                  </a:lnTo>
                  <a:lnTo>
                    <a:pt x="1264" y="170"/>
                  </a:lnTo>
                  <a:lnTo>
                    <a:pt x="1256" y="168"/>
                  </a:lnTo>
                  <a:lnTo>
                    <a:pt x="1256" y="168"/>
                  </a:lnTo>
                  <a:lnTo>
                    <a:pt x="1250" y="164"/>
                  </a:lnTo>
                  <a:lnTo>
                    <a:pt x="1248" y="162"/>
                  </a:lnTo>
                  <a:lnTo>
                    <a:pt x="1248" y="160"/>
                  </a:lnTo>
                  <a:lnTo>
                    <a:pt x="1248" y="160"/>
                  </a:lnTo>
                  <a:lnTo>
                    <a:pt x="1252" y="158"/>
                  </a:lnTo>
                  <a:lnTo>
                    <a:pt x="1254" y="156"/>
                  </a:lnTo>
                  <a:lnTo>
                    <a:pt x="1256" y="156"/>
                  </a:lnTo>
                  <a:lnTo>
                    <a:pt x="1254" y="152"/>
                  </a:lnTo>
                  <a:lnTo>
                    <a:pt x="1254" y="152"/>
                  </a:lnTo>
                  <a:lnTo>
                    <a:pt x="1250" y="150"/>
                  </a:lnTo>
                  <a:lnTo>
                    <a:pt x="1246" y="150"/>
                  </a:lnTo>
                  <a:lnTo>
                    <a:pt x="1246" y="150"/>
                  </a:lnTo>
                  <a:lnTo>
                    <a:pt x="1238" y="150"/>
                  </a:lnTo>
                  <a:lnTo>
                    <a:pt x="1238" y="150"/>
                  </a:lnTo>
                  <a:lnTo>
                    <a:pt x="1234" y="150"/>
                  </a:lnTo>
                  <a:lnTo>
                    <a:pt x="1234" y="150"/>
                  </a:lnTo>
                  <a:lnTo>
                    <a:pt x="1224" y="148"/>
                  </a:lnTo>
                  <a:lnTo>
                    <a:pt x="1224" y="148"/>
                  </a:lnTo>
                  <a:lnTo>
                    <a:pt x="1218" y="144"/>
                  </a:lnTo>
                  <a:lnTo>
                    <a:pt x="1212" y="138"/>
                  </a:lnTo>
                  <a:lnTo>
                    <a:pt x="1212" y="138"/>
                  </a:lnTo>
                  <a:lnTo>
                    <a:pt x="1206" y="136"/>
                  </a:lnTo>
                  <a:lnTo>
                    <a:pt x="1202" y="134"/>
                  </a:lnTo>
                  <a:lnTo>
                    <a:pt x="1202" y="134"/>
                  </a:lnTo>
                  <a:lnTo>
                    <a:pt x="1198" y="130"/>
                  </a:lnTo>
                  <a:lnTo>
                    <a:pt x="1198" y="128"/>
                  </a:lnTo>
                  <a:lnTo>
                    <a:pt x="1200" y="126"/>
                  </a:lnTo>
                  <a:lnTo>
                    <a:pt x="1202" y="126"/>
                  </a:lnTo>
                  <a:lnTo>
                    <a:pt x="1202" y="126"/>
                  </a:lnTo>
                  <a:lnTo>
                    <a:pt x="1206" y="126"/>
                  </a:lnTo>
                  <a:lnTo>
                    <a:pt x="1206" y="126"/>
                  </a:lnTo>
                  <a:lnTo>
                    <a:pt x="1208" y="126"/>
                  </a:lnTo>
                  <a:lnTo>
                    <a:pt x="1208" y="126"/>
                  </a:lnTo>
                  <a:lnTo>
                    <a:pt x="1212" y="126"/>
                  </a:lnTo>
                  <a:lnTo>
                    <a:pt x="1212" y="126"/>
                  </a:lnTo>
                  <a:lnTo>
                    <a:pt x="1216" y="124"/>
                  </a:lnTo>
                  <a:lnTo>
                    <a:pt x="1216" y="124"/>
                  </a:lnTo>
                  <a:lnTo>
                    <a:pt x="1218" y="122"/>
                  </a:lnTo>
                  <a:lnTo>
                    <a:pt x="1216" y="120"/>
                  </a:lnTo>
                  <a:lnTo>
                    <a:pt x="1210" y="116"/>
                  </a:lnTo>
                  <a:lnTo>
                    <a:pt x="1210" y="116"/>
                  </a:lnTo>
                  <a:lnTo>
                    <a:pt x="1208" y="116"/>
                  </a:lnTo>
                  <a:lnTo>
                    <a:pt x="1208" y="116"/>
                  </a:lnTo>
                  <a:lnTo>
                    <a:pt x="1204" y="116"/>
                  </a:lnTo>
                  <a:lnTo>
                    <a:pt x="1204" y="116"/>
                  </a:lnTo>
                  <a:lnTo>
                    <a:pt x="1200" y="116"/>
                  </a:lnTo>
                  <a:lnTo>
                    <a:pt x="1200" y="116"/>
                  </a:lnTo>
                  <a:lnTo>
                    <a:pt x="1196" y="114"/>
                  </a:lnTo>
                  <a:lnTo>
                    <a:pt x="1196" y="114"/>
                  </a:lnTo>
                  <a:lnTo>
                    <a:pt x="1192" y="110"/>
                  </a:lnTo>
                  <a:lnTo>
                    <a:pt x="1192" y="110"/>
                  </a:lnTo>
                  <a:lnTo>
                    <a:pt x="1186" y="108"/>
                  </a:lnTo>
                  <a:lnTo>
                    <a:pt x="1186" y="108"/>
                  </a:lnTo>
                  <a:lnTo>
                    <a:pt x="1180" y="106"/>
                  </a:lnTo>
                  <a:lnTo>
                    <a:pt x="1178" y="104"/>
                  </a:lnTo>
                  <a:lnTo>
                    <a:pt x="1176" y="100"/>
                  </a:lnTo>
                  <a:lnTo>
                    <a:pt x="1176" y="100"/>
                  </a:lnTo>
                  <a:lnTo>
                    <a:pt x="1176" y="98"/>
                  </a:lnTo>
                  <a:lnTo>
                    <a:pt x="1178" y="96"/>
                  </a:lnTo>
                  <a:lnTo>
                    <a:pt x="1184" y="96"/>
                  </a:lnTo>
                  <a:lnTo>
                    <a:pt x="1184" y="96"/>
                  </a:lnTo>
                  <a:lnTo>
                    <a:pt x="1194" y="94"/>
                  </a:lnTo>
                  <a:lnTo>
                    <a:pt x="1198" y="90"/>
                  </a:lnTo>
                  <a:lnTo>
                    <a:pt x="1200" y="88"/>
                  </a:lnTo>
                  <a:lnTo>
                    <a:pt x="1200" y="88"/>
                  </a:lnTo>
                  <a:lnTo>
                    <a:pt x="1200" y="84"/>
                  </a:lnTo>
                  <a:lnTo>
                    <a:pt x="1198" y="82"/>
                  </a:lnTo>
                  <a:lnTo>
                    <a:pt x="1194" y="82"/>
                  </a:lnTo>
                  <a:lnTo>
                    <a:pt x="1194" y="82"/>
                  </a:lnTo>
                  <a:lnTo>
                    <a:pt x="1188" y="82"/>
                  </a:lnTo>
                  <a:lnTo>
                    <a:pt x="1188" y="82"/>
                  </a:lnTo>
                  <a:lnTo>
                    <a:pt x="1180" y="84"/>
                  </a:lnTo>
                  <a:lnTo>
                    <a:pt x="1180" y="84"/>
                  </a:lnTo>
                  <a:lnTo>
                    <a:pt x="1176" y="84"/>
                  </a:lnTo>
                  <a:lnTo>
                    <a:pt x="1176" y="84"/>
                  </a:lnTo>
                  <a:lnTo>
                    <a:pt x="1172" y="82"/>
                  </a:lnTo>
                  <a:lnTo>
                    <a:pt x="1172" y="82"/>
                  </a:lnTo>
                  <a:lnTo>
                    <a:pt x="1168" y="82"/>
                  </a:lnTo>
                  <a:lnTo>
                    <a:pt x="1164" y="86"/>
                  </a:lnTo>
                  <a:lnTo>
                    <a:pt x="1164" y="86"/>
                  </a:lnTo>
                  <a:lnTo>
                    <a:pt x="1160" y="86"/>
                  </a:lnTo>
                  <a:lnTo>
                    <a:pt x="1160" y="86"/>
                  </a:lnTo>
                  <a:lnTo>
                    <a:pt x="1152" y="86"/>
                  </a:lnTo>
                  <a:lnTo>
                    <a:pt x="1152" y="86"/>
                  </a:lnTo>
                  <a:lnTo>
                    <a:pt x="1152" y="82"/>
                  </a:lnTo>
                  <a:lnTo>
                    <a:pt x="1152" y="80"/>
                  </a:lnTo>
                  <a:lnTo>
                    <a:pt x="1156" y="78"/>
                  </a:lnTo>
                  <a:lnTo>
                    <a:pt x="1162" y="78"/>
                  </a:lnTo>
                  <a:lnTo>
                    <a:pt x="1166" y="76"/>
                  </a:lnTo>
                  <a:lnTo>
                    <a:pt x="1166" y="76"/>
                  </a:lnTo>
                  <a:lnTo>
                    <a:pt x="1170" y="74"/>
                  </a:lnTo>
                  <a:lnTo>
                    <a:pt x="1168" y="70"/>
                  </a:lnTo>
                  <a:lnTo>
                    <a:pt x="1166" y="68"/>
                  </a:lnTo>
                  <a:lnTo>
                    <a:pt x="1162" y="68"/>
                  </a:lnTo>
                  <a:lnTo>
                    <a:pt x="1162" y="68"/>
                  </a:lnTo>
                  <a:lnTo>
                    <a:pt x="1158" y="68"/>
                  </a:lnTo>
                  <a:lnTo>
                    <a:pt x="1154" y="72"/>
                  </a:lnTo>
                  <a:lnTo>
                    <a:pt x="1154" y="72"/>
                  </a:lnTo>
                  <a:lnTo>
                    <a:pt x="1150" y="76"/>
                  </a:lnTo>
                  <a:lnTo>
                    <a:pt x="1146" y="78"/>
                  </a:lnTo>
                  <a:lnTo>
                    <a:pt x="1146" y="78"/>
                  </a:lnTo>
                  <a:lnTo>
                    <a:pt x="1142" y="78"/>
                  </a:lnTo>
                  <a:lnTo>
                    <a:pt x="1142" y="78"/>
                  </a:lnTo>
                  <a:lnTo>
                    <a:pt x="1136" y="76"/>
                  </a:lnTo>
                  <a:lnTo>
                    <a:pt x="1136" y="76"/>
                  </a:lnTo>
                  <a:lnTo>
                    <a:pt x="1136" y="72"/>
                  </a:lnTo>
                  <a:lnTo>
                    <a:pt x="1138" y="68"/>
                  </a:lnTo>
                  <a:lnTo>
                    <a:pt x="1138" y="68"/>
                  </a:lnTo>
                  <a:lnTo>
                    <a:pt x="1136" y="68"/>
                  </a:lnTo>
                  <a:lnTo>
                    <a:pt x="1136" y="68"/>
                  </a:lnTo>
                  <a:lnTo>
                    <a:pt x="1132" y="70"/>
                  </a:lnTo>
                  <a:lnTo>
                    <a:pt x="1132" y="70"/>
                  </a:lnTo>
                  <a:lnTo>
                    <a:pt x="1126" y="70"/>
                  </a:lnTo>
                  <a:lnTo>
                    <a:pt x="1126" y="70"/>
                  </a:lnTo>
                  <a:lnTo>
                    <a:pt x="1124" y="70"/>
                  </a:lnTo>
                  <a:lnTo>
                    <a:pt x="1122" y="68"/>
                  </a:lnTo>
                  <a:lnTo>
                    <a:pt x="1122" y="68"/>
                  </a:lnTo>
                  <a:lnTo>
                    <a:pt x="1124" y="64"/>
                  </a:lnTo>
                  <a:lnTo>
                    <a:pt x="1126" y="60"/>
                  </a:lnTo>
                  <a:lnTo>
                    <a:pt x="1130" y="60"/>
                  </a:lnTo>
                  <a:lnTo>
                    <a:pt x="1132" y="56"/>
                  </a:lnTo>
                  <a:lnTo>
                    <a:pt x="1132" y="56"/>
                  </a:lnTo>
                  <a:lnTo>
                    <a:pt x="1132" y="54"/>
                  </a:lnTo>
                  <a:lnTo>
                    <a:pt x="1130" y="52"/>
                  </a:lnTo>
                  <a:lnTo>
                    <a:pt x="1128" y="50"/>
                  </a:lnTo>
                  <a:lnTo>
                    <a:pt x="1126" y="48"/>
                  </a:lnTo>
                  <a:lnTo>
                    <a:pt x="1126" y="48"/>
                  </a:lnTo>
                  <a:lnTo>
                    <a:pt x="1126" y="46"/>
                  </a:lnTo>
                  <a:lnTo>
                    <a:pt x="1126" y="44"/>
                  </a:lnTo>
                  <a:lnTo>
                    <a:pt x="1128" y="42"/>
                  </a:lnTo>
                  <a:lnTo>
                    <a:pt x="1126" y="40"/>
                  </a:lnTo>
                  <a:lnTo>
                    <a:pt x="1126" y="40"/>
                  </a:lnTo>
                  <a:lnTo>
                    <a:pt x="1122" y="38"/>
                  </a:lnTo>
                  <a:lnTo>
                    <a:pt x="1122" y="38"/>
                  </a:lnTo>
                  <a:lnTo>
                    <a:pt x="1118" y="40"/>
                  </a:lnTo>
                  <a:lnTo>
                    <a:pt x="1118" y="40"/>
                  </a:lnTo>
                  <a:lnTo>
                    <a:pt x="1114" y="42"/>
                  </a:lnTo>
                  <a:lnTo>
                    <a:pt x="1114" y="42"/>
                  </a:lnTo>
                  <a:lnTo>
                    <a:pt x="1110" y="44"/>
                  </a:lnTo>
                  <a:lnTo>
                    <a:pt x="1106" y="44"/>
                  </a:lnTo>
                  <a:lnTo>
                    <a:pt x="1106" y="44"/>
                  </a:lnTo>
                  <a:lnTo>
                    <a:pt x="1104" y="40"/>
                  </a:lnTo>
                  <a:lnTo>
                    <a:pt x="1100" y="38"/>
                  </a:lnTo>
                  <a:lnTo>
                    <a:pt x="1100" y="38"/>
                  </a:lnTo>
                  <a:lnTo>
                    <a:pt x="1096" y="36"/>
                  </a:lnTo>
                  <a:lnTo>
                    <a:pt x="1092" y="34"/>
                  </a:lnTo>
                  <a:lnTo>
                    <a:pt x="1092" y="34"/>
                  </a:lnTo>
                  <a:lnTo>
                    <a:pt x="1090" y="32"/>
                  </a:lnTo>
                  <a:lnTo>
                    <a:pt x="1092" y="30"/>
                  </a:lnTo>
                  <a:lnTo>
                    <a:pt x="1098" y="28"/>
                  </a:lnTo>
                  <a:lnTo>
                    <a:pt x="1098" y="28"/>
                  </a:lnTo>
                  <a:lnTo>
                    <a:pt x="1102" y="26"/>
                  </a:lnTo>
                  <a:lnTo>
                    <a:pt x="1104" y="22"/>
                  </a:lnTo>
                  <a:lnTo>
                    <a:pt x="1104" y="22"/>
                  </a:lnTo>
                  <a:lnTo>
                    <a:pt x="1104" y="18"/>
                  </a:lnTo>
                  <a:lnTo>
                    <a:pt x="1104" y="16"/>
                  </a:lnTo>
                  <a:lnTo>
                    <a:pt x="1104" y="14"/>
                  </a:lnTo>
                  <a:lnTo>
                    <a:pt x="1104" y="14"/>
                  </a:lnTo>
                  <a:lnTo>
                    <a:pt x="1102" y="12"/>
                  </a:lnTo>
                  <a:lnTo>
                    <a:pt x="1102" y="12"/>
                  </a:lnTo>
                  <a:lnTo>
                    <a:pt x="1100" y="14"/>
                  </a:lnTo>
                  <a:lnTo>
                    <a:pt x="1100" y="14"/>
                  </a:lnTo>
                  <a:lnTo>
                    <a:pt x="1096" y="14"/>
                  </a:lnTo>
                  <a:lnTo>
                    <a:pt x="1096" y="14"/>
                  </a:lnTo>
                  <a:lnTo>
                    <a:pt x="1096" y="14"/>
                  </a:lnTo>
                  <a:lnTo>
                    <a:pt x="1096" y="14"/>
                  </a:lnTo>
                  <a:lnTo>
                    <a:pt x="1088" y="10"/>
                  </a:lnTo>
                  <a:lnTo>
                    <a:pt x="1088" y="10"/>
                  </a:lnTo>
                  <a:lnTo>
                    <a:pt x="1084" y="10"/>
                  </a:lnTo>
                  <a:lnTo>
                    <a:pt x="1084" y="10"/>
                  </a:lnTo>
                  <a:lnTo>
                    <a:pt x="1080" y="10"/>
                  </a:lnTo>
                  <a:lnTo>
                    <a:pt x="1080" y="10"/>
                  </a:lnTo>
                  <a:lnTo>
                    <a:pt x="1078" y="10"/>
                  </a:lnTo>
                  <a:lnTo>
                    <a:pt x="1078" y="10"/>
                  </a:lnTo>
                  <a:lnTo>
                    <a:pt x="1074" y="8"/>
                  </a:lnTo>
                  <a:lnTo>
                    <a:pt x="1074" y="8"/>
                  </a:lnTo>
                  <a:lnTo>
                    <a:pt x="1070" y="6"/>
                  </a:lnTo>
                  <a:lnTo>
                    <a:pt x="1068" y="4"/>
                  </a:lnTo>
                  <a:lnTo>
                    <a:pt x="1066" y="2"/>
                  </a:lnTo>
                  <a:lnTo>
                    <a:pt x="1064" y="0"/>
                  </a:lnTo>
                  <a:lnTo>
                    <a:pt x="1064" y="0"/>
                  </a:lnTo>
                  <a:lnTo>
                    <a:pt x="1060"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99" name="Freeform 197"/>
            <p:cNvSpPr>
              <a:spLocks/>
            </p:cNvSpPr>
            <p:nvPr/>
          </p:nvSpPr>
          <p:spPr bwMode="auto">
            <a:xfrm>
              <a:off x="4454" y="1840"/>
              <a:ext cx="94" cy="50"/>
            </a:xfrm>
            <a:custGeom>
              <a:avLst/>
              <a:gdLst>
                <a:gd name="T0" fmla="*/ 68 w 94"/>
                <a:gd name="T1" fmla="*/ 8 h 50"/>
                <a:gd name="T2" fmla="*/ 68 w 94"/>
                <a:gd name="T3" fmla="*/ 8 h 50"/>
                <a:gd name="T4" fmla="*/ 70 w 94"/>
                <a:gd name="T5" fmla="*/ 8 h 50"/>
                <a:gd name="T6" fmla="*/ 70 w 94"/>
                <a:gd name="T7" fmla="*/ 8 h 50"/>
                <a:gd name="T8" fmla="*/ 80 w 94"/>
                <a:gd name="T9" fmla="*/ 4 h 50"/>
                <a:gd name="T10" fmla="*/ 86 w 94"/>
                <a:gd name="T11" fmla="*/ 2 h 50"/>
                <a:gd name="T12" fmla="*/ 90 w 94"/>
                <a:gd name="T13" fmla="*/ 0 h 50"/>
                <a:gd name="T14" fmla="*/ 90 w 94"/>
                <a:gd name="T15" fmla="*/ 0 h 50"/>
                <a:gd name="T16" fmla="*/ 94 w 94"/>
                <a:gd name="T17" fmla="*/ 2 h 50"/>
                <a:gd name="T18" fmla="*/ 94 w 94"/>
                <a:gd name="T19" fmla="*/ 2 h 50"/>
                <a:gd name="T20" fmla="*/ 94 w 94"/>
                <a:gd name="T21" fmla="*/ 4 h 50"/>
                <a:gd name="T22" fmla="*/ 94 w 94"/>
                <a:gd name="T23" fmla="*/ 8 h 50"/>
                <a:gd name="T24" fmla="*/ 90 w 94"/>
                <a:gd name="T25" fmla="*/ 14 h 50"/>
                <a:gd name="T26" fmla="*/ 82 w 94"/>
                <a:gd name="T27" fmla="*/ 18 h 50"/>
                <a:gd name="T28" fmla="*/ 76 w 94"/>
                <a:gd name="T29" fmla="*/ 20 h 50"/>
                <a:gd name="T30" fmla="*/ 76 w 94"/>
                <a:gd name="T31" fmla="*/ 20 h 50"/>
                <a:gd name="T32" fmla="*/ 76 w 94"/>
                <a:gd name="T33" fmla="*/ 20 h 50"/>
                <a:gd name="T34" fmla="*/ 76 w 94"/>
                <a:gd name="T35" fmla="*/ 20 h 50"/>
                <a:gd name="T36" fmla="*/ 70 w 94"/>
                <a:gd name="T37" fmla="*/ 20 h 50"/>
                <a:gd name="T38" fmla="*/ 70 w 94"/>
                <a:gd name="T39" fmla="*/ 20 h 50"/>
                <a:gd name="T40" fmla="*/ 62 w 94"/>
                <a:gd name="T41" fmla="*/ 18 h 50"/>
                <a:gd name="T42" fmla="*/ 62 w 94"/>
                <a:gd name="T43" fmla="*/ 18 h 50"/>
                <a:gd name="T44" fmla="*/ 58 w 94"/>
                <a:gd name="T45" fmla="*/ 18 h 50"/>
                <a:gd name="T46" fmla="*/ 58 w 94"/>
                <a:gd name="T47" fmla="*/ 18 h 50"/>
                <a:gd name="T48" fmla="*/ 54 w 94"/>
                <a:gd name="T49" fmla="*/ 20 h 50"/>
                <a:gd name="T50" fmla="*/ 54 w 94"/>
                <a:gd name="T51" fmla="*/ 22 h 50"/>
                <a:gd name="T52" fmla="*/ 50 w 94"/>
                <a:gd name="T53" fmla="*/ 28 h 50"/>
                <a:gd name="T54" fmla="*/ 50 w 94"/>
                <a:gd name="T55" fmla="*/ 28 h 50"/>
                <a:gd name="T56" fmla="*/ 44 w 94"/>
                <a:gd name="T57" fmla="*/ 36 h 50"/>
                <a:gd name="T58" fmla="*/ 34 w 94"/>
                <a:gd name="T59" fmla="*/ 40 h 50"/>
                <a:gd name="T60" fmla="*/ 34 w 94"/>
                <a:gd name="T61" fmla="*/ 40 h 50"/>
                <a:gd name="T62" fmla="*/ 24 w 94"/>
                <a:gd name="T63" fmla="*/ 44 h 50"/>
                <a:gd name="T64" fmla="*/ 12 w 94"/>
                <a:gd name="T65" fmla="*/ 48 h 50"/>
                <a:gd name="T66" fmla="*/ 12 w 94"/>
                <a:gd name="T67" fmla="*/ 48 h 50"/>
                <a:gd name="T68" fmla="*/ 4 w 94"/>
                <a:gd name="T69" fmla="*/ 50 h 50"/>
                <a:gd name="T70" fmla="*/ 4 w 94"/>
                <a:gd name="T71" fmla="*/ 50 h 50"/>
                <a:gd name="T72" fmla="*/ 0 w 94"/>
                <a:gd name="T73" fmla="*/ 48 h 50"/>
                <a:gd name="T74" fmla="*/ 0 w 94"/>
                <a:gd name="T75" fmla="*/ 46 h 50"/>
                <a:gd name="T76" fmla="*/ 0 w 94"/>
                <a:gd name="T77" fmla="*/ 44 h 50"/>
                <a:gd name="T78" fmla="*/ 4 w 94"/>
                <a:gd name="T79" fmla="*/ 40 h 50"/>
                <a:gd name="T80" fmla="*/ 4 w 94"/>
                <a:gd name="T81" fmla="*/ 40 h 50"/>
                <a:gd name="T82" fmla="*/ 14 w 94"/>
                <a:gd name="T83" fmla="*/ 36 h 50"/>
                <a:gd name="T84" fmla="*/ 24 w 94"/>
                <a:gd name="T85" fmla="*/ 32 h 50"/>
                <a:gd name="T86" fmla="*/ 24 w 94"/>
                <a:gd name="T87" fmla="*/ 32 h 50"/>
                <a:gd name="T88" fmla="*/ 34 w 94"/>
                <a:gd name="T89" fmla="*/ 28 h 50"/>
                <a:gd name="T90" fmla="*/ 40 w 94"/>
                <a:gd name="T91" fmla="*/ 26 h 50"/>
                <a:gd name="T92" fmla="*/ 42 w 94"/>
                <a:gd name="T93" fmla="*/ 22 h 50"/>
                <a:gd name="T94" fmla="*/ 42 w 94"/>
                <a:gd name="T95" fmla="*/ 22 h 50"/>
                <a:gd name="T96" fmla="*/ 44 w 94"/>
                <a:gd name="T97" fmla="*/ 18 h 50"/>
                <a:gd name="T98" fmla="*/ 44 w 94"/>
                <a:gd name="T99" fmla="*/ 14 h 50"/>
                <a:gd name="T100" fmla="*/ 44 w 94"/>
                <a:gd name="T101" fmla="*/ 10 h 50"/>
                <a:gd name="T102" fmla="*/ 50 w 94"/>
                <a:gd name="T103" fmla="*/ 6 h 50"/>
                <a:gd name="T104" fmla="*/ 50 w 94"/>
                <a:gd name="T105" fmla="*/ 6 h 50"/>
                <a:gd name="T106" fmla="*/ 54 w 94"/>
                <a:gd name="T107" fmla="*/ 6 h 50"/>
                <a:gd name="T108" fmla="*/ 54 w 94"/>
                <a:gd name="T109" fmla="*/ 6 h 50"/>
                <a:gd name="T110" fmla="*/ 62 w 94"/>
                <a:gd name="T111" fmla="*/ 6 h 50"/>
                <a:gd name="T112" fmla="*/ 62 w 94"/>
                <a:gd name="T113" fmla="*/ 6 h 50"/>
                <a:gd name="T114" fmla="*/ 68 w 94"/>
                <a:gd name="T115" fmla="*/ 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94" h="50">
                  <a:moveTo>
                    <a:pt x="68" y="8"/>
                  </a:moveTo>
                  <a:lnTo>
                    <a:pt x="68" y="8"/>
                  </a:lnTo>
                  <a:lnTo>
                    <a:pt x="70" y="8"/>
                  </a:lnTo>
                  <a:lnTo>
                    <a:pt x="70" y="8"/>
                  </a:lnTo>
                  <a:lnTo>
                    <a:pt x="80" y="4"/>
                  </a:lnTo>
                  <a:lnTo>
                    <a:pt x="86" y="2"/>
                  </a:lnTo>
                  <a:lnTo>
                    <a:pt x="90" y="0"/>
                  </a:lnTo>
                  <a:lnTo>
                    <a:pt x="90" y="0"/>
                  </a:lnTo>
                  <a:lnTo>
                    <a:pt x="94" y="2"/>
                  </a:lnTo>
                  <a:lnTo>
                    <a:pt x="94" y="2"/>
                  </a:lnTo>
                  <a:lnTo>
                    <a:pt x="94" y="4"/>
                  </a:lnTo>
                  <a:lnTo>
                    <a:pt x="94" y="8"/>
                  </a:lnTo>
                  <a:lnTo>
                    <a:pt x="90" y="14"/>
                  </a:lnTo>
                  <a:lnTo>
                    <a:pt x="82" y="18"/>
                  </a:lnTo>
                  <a:lnTo>
                    <a:pt x="76" y="20"/>
                  </a:lnTo>
                  <a:lnTo>
                    <a:pt x="76" y="20"/>
                  </a:lnTo>
                  <a:lnTo>
                    <a:pt x="76" y="20"/>
                  </a:lnTo>
                  <a:lnTo>
                    <a:pt x="76" y="20"/>
                  </a:lnTo>
                  <a:lnTo>
                    <a:pt x="70" y="20"/>
                  </a:lnTo>
                  <a:lnTo>
                    <a:pt x="70" y="20"/>
                  </a:lnTo>
                  <a:lnTo>
                    <a:pt x="62" y="18"/>
                  </a:lnTo>
                  <a:lnTo>
                    <a:pt x="62" y="18"/>
                  </a:lnTo>
                  <a:lnTo>
                    <a:pt x="58" y="18"/>
                  </a:lnTo>
                  <a:lnTo>
                    <a:pt x="58" y="18"/>
                  </a:lnTo>
                  <a:lnTo>
                    <a:pt x="54" y="20"/>
                  </a:lnTo>
                  <a:lnTo>
                    <a:pt x="54" y="22"/>
                  </a:lnTo>
                  <a:lnTo>
                    <a:pt x="50" y="28"/>
                  </a:lnTo>
                  <a:lnTo>
                    <a:pt x="50" y="28"/>
                  </a:lnTo>
                  <a:lnTo>
                    <a:pt x="44" y="36"/>
                  </a:lnTo>
                  <a:lnTo>
                    <a:pt x="34" y="40"/>
                  </a:lnTo>
                  <a:lnTo>
                    <a:pt x="34" y="40"/>
                  </a:lnTo>
                  <a:lnTo>
                    <a:pt x="24" y="44"/>
                  </a:lnTo>
                  <a:lnTo>
                    <a:pt x="12" y="48"/>
                  </a:lnTo>
                  <a:lnTo>
                    <a:pt x="12" y="48"/>
                  </a:lnTo>
                  <a:lnTo>
                    <a:pt x="4" y="50"/>
                  </a:lnTo>
                  <a:lnTo>
                    <a:pt x="4" y="50"/>
                  </a:lnTo>
                  <a:lnTo>
                    <a:pt x="0" y="48"/>
                  </a:lnTo>
                  <a:lnTo>
                    <a:pt x="0" y="46"/>
                  </a:lnTo>
                  <a:lnTo>
                    <a:pt x="0" y="44"/>
                  </a:lnTo>
                  <a:lnTo>
                    <a:pt x="4" y="40"/>
                  </a:lnTo>
                  <a:lnTo>
                    <a:pt x="4" y="40"/>
                  </a:lnTo>
                  <a:lnTo>
                    <a:pt x="14" y="36"/>
                  </a:lnTo>
                  <a:lnTo>
                    <a:pt x="24" y="32"/>
                  </a:lnTo>
                  <a:lnTo>
                    <a:pt x="24" y="32"/>
                  </a:lnTo>
                  <a:lnTo>
                    <a:pt x="34" y="28"/>
                  </a:lnTo>
                  <a:lnTo>
                    <a:pt x="40" y="26"/>
                  </a:lnTo>
                  <a:lnTo>
                    <a:pt x="42" y="22"/>
                  </a:lnTo>
                  <a:lnTo>
                    <a:pt x="42" y="22"/>
                  </a:lnTo>
                  <a:lnTo>
                    <a:pt x="44" y="18"/>
                  </a:lnTo>
                  <a:lnTo>
                    <a:pt x="44" y="14"/>
                  </a:lnTo>
                  <a:lnTo>
                    <a:pt x="44" y="10"/>
                  </a:lnTo>
                  <a:lnTo>
                    <a:pt x="50" y="6"/>
                  </a:lnTo>
                  <a:lnTo>
                    <a:pt x="50" y="6"/>
                  </a:lnTo>
                  <a:lnTo>
                    <a:pt x="54" y="6"/>
                  </a:lnTo>
                  <a:lnTo>
                    <a:pt x="54" y="6"/>
                  </a:lnTo>
                  <a:lnTo>
                    <a:pt x="62" y="6"/>
                  </a:lnTo>
                  <a:lnTo>
                    <a:pt x="62" y="6"/>
                  </a:lnTo>
                  <a:lnTo>
                    <a:pt x="68" y="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200" name="Freeform 198"/>
            <p:cNvSpPr>
              <a:spLocks/>
            </p:cNvSpPr>
            <p:nvPr/>
          </p:nvSpPr>
          <p:spPr bwMode="auto">
            <a:xfrm>
              <a:off x="4342" y="1752"/>
              <a:ext cx="152" cy="138"/>
            </a:xfrm>
            <a:custGeom>
              <a:avLst/>
              <a:gdLst>
                <a:gd name="T0" fmla="*/ 14 w 152"/>
                <a:gd name="T1" fmla="*/ 46 h 138"/>
                <a:gd name="T2" fmla="*/ 0 w 152"/>
                <a:gd name="T3" fmla="*/ 38 h 138"/>
                <a:gd name="T4" fmla="*/ 28 w 152"/>
                <a:gd name="T5" fmla="*/ 22 h 138"/>
                <a:gd name="T6" fmla="*/ 46 w 152"/>
                <a:gd name="T7" fmla="*/ 8 h 138"/>
                <a:gd name="T8" fmla="*/ 54 w 152"/>
                <a:gd name="T9" fmla="*/ 0 h 138"/>
                <a:gd name="T10" fmla="*/ 58 w 152"/>
                <a:gd name="T11" fmla="*/ 2 h 138"/>
                <a:gd name="T12" fmla="*/ 68 w 152"/>
                <a:gd name="T13" fmla="*/ 10 h 138"/>
                <a:gd name="T14" fmla="*/ 82 w 152"/>
                <a:gd name="T15" fmla="*/ 26 h 138"/>
                <a:gd name="T16" fmla="*/ 96 w 152"/>
                <a:gd name="T17" fmla="*/ 32 h 138"/>
                <a:gd name="T18" fmla="*/ 98 w 152"/>
                <a:gd name="T19" fmla="*/ 44 h 138"/>
                <a:gd name="T20" fmla="*/ 106 w 152"/>
                <a:gd name="T21" fmla="*/ 50 h 138"/>
                <a:gd name="T22" fmla="*/ 112 w 152"/>
                <a:gd name="T23" fmla="*/ 50 h 138"/>
                <a:gd name="T24" fmla="*/ 124 w 152"/>
                <a:gd name="T25" fmla="*/ 50 h 138"/>
                <a:gd name="T26" fmla="*/ 140 w 152"/>
                <a:gd name="T27" fmla="*/ 58 h 138"/>
                <a:gd name="T28" fmla="*/ 150 w 152"/>
                <a:gd name="T29" fmla="*/ 72 h 138"/>
                <a:gd name="T30" fmla="*/ 150 w 152"/>
                <a:gd name="T31" fmla="*/ 82 h 138"/>
                <a:gd name="T32" fmla="*/ 132 w 152"/>
                <a:gd name="T33" fmla="*/ 74 h 138"/>
                <a:gd name="T34" fmla="*/ 132 w 152"/>
                <a:gd name="T35" fmla="*/ 106 h 138"/>
                <a:gd name="T36" fmla="*/ 128 w 152"/>
                <a:gd name="T37" fmla="*/ 112 h 138"/>
                <a:gd name="T38" fmla="*/ 124 w 152"/>
                <a:gd name="T39" fmla="*/ 110 h 138"/>
                <a:gd name="T40" fmla="*/ 124 w 152"/>
                <a:gd name="T41" fmla="*/ 102 h 138"/>
                <a:gd name="T42" fmla="*/ 114 w 152"/>
                <a:gd name="T43" fmla="*/ 88 h 138"/>
                <a:gd name="T44" fmla="*/ 112 w 152"/>
                <a:gd name="T45" fmla="*/ 76 h 138"/>
                <a:gd name="T46" fmla="*/ 98 w 152"/>
                <a:gd name="T47" fmla="*/ 64 h 138"/>
                <a:gd name="T48" fmla="*/ 92 w 152"/>
                <a:gd name="T49" fmla="*/ 64 h 138"/>
                <a:gd name="T50" fmla="*/ 82 w 152"/>
                <a:gd name="T51" fmla="*/ 74 h 138"/>
                <a:gd name="T52" fmla="*/ 78 w 152"/>
                <a:gd name="T53" fmla="*/ 82 h 138"/>
                <a:gd name="T54" fmla="*/ 72 w 152"/>
                <a:gd name="T55" fmla="*/ 86 h 138"/>
                <a:gd name="T56" fmla="*/ 72 w 152"/>
                <a:gd name="T57" fmla="*/ 104 h 138"/>
                <a:gd name="T58" fmla="*/ 72 w 152"/>
                <a:gd name="T59" fmla="*/ 132 h 138"/>
                <a:gd name="T60" fmla="*/ 68 w 152"/>
                <a:gd name="T61" fmla="*/ 138 h 138"/>
                <a:gd name="T62" fmla="*/ 66 w 152"/>
                <a:gd name="T63" fmla="*/ 138 h 138"/>
                <a:gd name="T64" fmla="*/ 60 w 152"/>
                <a:gd name="T65" fmla="*/ 118 h 138"/>
                <a:gd name="T66" fmla="*/ 62 w 152"/>
                <a:gd name="T67" fmla="*/ 96 h 138"/>
                <a:gd name="T68" fmla="*/ 56 w 152"/>
                <a:gd name="T69" fmla="*/ 80 h 138"/>
                <a:gd name="T70" fmla="*/ 48 w 152"/>
                <a:gd name="T71" fmla="*/ 78 h 138"/>
                <a:gd name="T72" fmla="*/ 46 w 152"/>
                <a:gd name="T73" fmla="*/ 74 h 138"/>
                <a:gd name="T74" fmla="*/ 60 w 152"/>
                <a:gd name="T75" fmla="*/ 64 h 138"/>
                <a:gd name="T76" fmla="*/ 66 w 152"/>
                <a:gd name="T77" fmla="*/ 56 h 138"/>
                <a:gd name="T78" fmla="*/ 68 w 152"/>
                <a:gd name="T79" fmla="*/ 54 h 138"/>
                <a:gd name="T80" fmla="*/ 72 w 152"/>
                <a:gd name="T81" fmla="*/ 56 h 138"/>
                <a:gd name="T82" fmla="*/ 76 w 152"/>
                <a:gd name="T83" fmla="*/ 56 h 138"/>
                <a:gd name="T84" fmla="*/ 82 w 152"/>
                <a:gd name="T85" fmla="*/ 52 h 138"/>
                <a:gd name="T86" fmla="*/ 84 w 152"/>
                <a:gd name="T87" fmla="*/ 50 h 138"/>
                <a:gd name="T88" fmla="*/ 80 w 152"/>
                <a:gd name="T89" fmla="*/ 44 h 138"/>
                <a:gd name="T90" fmla="*/ 70 w 152"/>
                <a:gd name="T91" fmla="*/ 48 h 138"/>
                <a:gd name="T92" fmla="*/ 62 w 152"/>
                <a:gd name="T93" fmla="*/ 52 h 138"/>
                <a:gd name="T94" fmla="*/ 56 w 152"/>
                <a:gd name="T95" fmla="*/ 48 h 138"/>
                <a:gd name="T96" fmla="*/ 48 w 152"/>
                <a:gd name="T97" fmla="*/ 36 h 138"/>
                <a:gd name="T98" fmla="*/ 44 w 152"/>
                <a:gd name="T99" fmla="*/ 36 h 138"/>
                <a:gd name="T100" fmla="*/ 32 w 152"/>
                <a:gd name="T101" fmla="*/ 40 h 138"/>
                <a:gd name="T102" fmla="*/ 22 w 152"/>
                <a:gd name="T103" fmla="*/ 46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52" h="138">
                  <a:moveTo>
                    <a:pt x="18" y="46"/>
                  </a:moveTo>
                  <a:lnTo>
                    <a:pt x="18" y="46"/>
                  </a:lnTo>
                  <a:lnTo>
                    <a:pt x="14" y="46"/>
                  </a:lnTo>
                  <a:lnTo>
                    <a:pt x="8" y="44"/>
                  </a:lnTo>
                  <a:lnTo>
                    <a:pt x="0" y="38"/>
                  </a:lnTo>
                  <a:lnTo>
                    <a:pt x="0" y="38"/>
                  </a:lnTo>
                  <a:lnTo>
                    <a:pt x="8" y="32"/>
                  </a:lnTo>
                  <a:lnTo>
                    <a:pt x="18" y="26"/>
                  </a:lnTo>
                  <a:lnTo>
                    <a:pt x="28" y="22"/>
                  </a:lnTo>
                  <a:lnTo>
                    <a:pt x="38" y="16"/>
                  </a:lnTo>
                  <a:lnTo>
                    <a:pt x="38" y="16"/>
                  </a:lnTo>
                  <a:lnTo>
                    <a:pt x="46" y="8"/>
                  </a:lnTo>
                  <a:lnTo>
                    <a:pt x="50" y="2"/>
                  </a:lnTo>
                  <a:lnTo>
                    <a:pt x="54" y="0"/>
                  </a:lnTo>
                  <a:lnTo>
                    <a:pt x="54" y="0"/>
                  </a:lnTo>
                  <a:lnTo>
                    <a:pt x="54" y="0"/>
                  </a:lnTo>
                  <a:lnTo>
                    <a:pt x="54" y="0"/>
                  </a:lnTo>
                  <a:lnTo>
                    <a:pt x="58" y="2"/>
                  </a:lnTo>
                  <a:lnTo>
                    <a:pt x="62" y="4"/>
                  </a:lnTo>
                  <a:lnTo>
                    <a:pt x="68" y="10"/>
                  </a:lnTo>
                  <a:lnTo>
                    <a:pt x="68" y="10"/>
                  </a:lnTo>
                  <a:lnTo>
                    <a:pt x="74" y="18"/>
                  </a:lnTo>
                  <a:lnTo>
                    <a:pt x="78" y="22"/>
                  </a:lnTo>
                  <a:lnTo>
                    <a:pt x="82" y="26"/>
                  </a:lnTo>
                  <a:lnTo>
                    <a:pt x="82" y="26"/>
                  </a:lnTo>
                  <a:lnTo>
                    <a:pt x="92" y="30"/>
                  </a:lnTo>
                  <a:lnTo>
                    <a:pt x="96" y="32"/>
                  </a:lnTo>
                  <a:lnTo>
                    <a:pt x="96" y="38"/>
                  </a:lnTo>
                  <a:lnTo>
                    <a:pt x="96" y="38"/>
                  </a:lnTo>
                  <a:lnTo>
                    <a:pt x="98" y="44"/>
                  </a:lnTo>
                  <a:lnTo>
                    <a:pt x="100" y="48"/>
                  </a:lnTo>
                  <a:lnTo>
                    <a:pt x="102" y="50"/>
                  </a:lnTo>
                  <a:lnTo>
                    <a:pt x="106" y="50"/>
                  </a:lnTo>
                  <a:lnTo>
                    <a:pt x="106" y="50"/>
                  </a:lnTo>
                  <a:lnTo>
                    <a:pt x="112" y="50"/>
                  </a:lnTo>
                  <a:lnTo>
                    <a:pt x="112" y="50"/>
                  </a:lnTo>
                  <a:lnTo>
                    <a:pt x="120" y="50"/>
                  </a:lnTo>
                  <a:lnTo>
                    <a:pt x="120" y="50"/>
                  </a:lnTo>
                  <a:lnTo>
                    <a:pt x="124" y="50"/>
                  </a:lnTo>
                  <a:lnTo>
                    <a:pt x="124" y="50"/>
                  </a:lnTo>
                  <a:lnTo>
                    <a:pt x="132" y="52"/>
                  </a:lnTo>
                  <a:lnTo>
                    <a:pt x="140" y="58"/>
                  </a:lnTo>
                  <a:lnTo>
                    <a:pt x="146" y="64"/>
                  </a:lnTo>
                  <a:lnTo>
                    <a:pt x="150" y="72"/>
                  </a:lnTo>
                  <a:lnTo>
                    <a:pt x="150" y="72"/>
                  </a:lnTo>
                  <a:lnTo>
                    <a:pt x="152" y="80"/>
                  </a:lnTo>
                  <a:lnTo>
                    <a:pt x="152" y="82"/>
                  </a:lnTo>
                  <a:lnTo>
                    <a:pt x="150" y="82"/>
                  </a:lnTo>
                  <a:lnTo>
                    <a:pt x="150" y="82"/>
                  </a:lnTo>
                  <a:lnTo>
                    <a:pt x="142" y="78"/>
                  </a:lnTo>
                  <a:lnTo>
                    <a:pt x="132" y="74"/>
                  </a:lnTo>
                  <a:lnTo>
                    <a:pt x="132" y="74"/>
                  </a:lnTo>
                  <a:lnTo>
                    <a:pt x="134" y="94"/>
                  </a:lnTo>
                  <a:lnTo>
                    <a:pt x="132" y="106"/>
                  </a:lnTo>
                  <a:lnTo>
                    <a:pt x="132" y="110"/>
                  </a:lnTo>
                  <a:lnTo>
                    <a:pt x="128" y="112"/>
                  </a:lnTo>
                  <a:lnTo>
                    <a:pt x="128" y="112"/>
                  </a:lnTo>
                  <a:lnTo>
                    <a:pt x="128" y="112"/>
                  </a:lnTo>
                  <a:lnTo>
                    <a:pt x="128" y="112"/>
                  </a:lnTo>
                  <a:lnTo>
                    <a:pt x="124" y="110"/>
                  </a:lnTo>
                  <a:lnTo>
                    <a:pt x="124" y="108"/>
                  </a:lnTo>
                  <a:lnTo>
                    <a:pt x="124" y="102"/>
                  </a:lnTo>
                  <a:lnTo>
                    <a:pt x="124" y="102"/>
                  </a:lnTo>
                  <a:lnTo>
                    <a:pt x="118" y="96"/>
                  </a:lnTo>
                  <a:lnTo>
                    <a:pt x="114" y="88"/>
                  </a:lnTo>
                  <a:lnTo>
                    <a:pt x="114" y="88"/>
                  </a:lnTo>
                  <a:lnTo>
                    <a:pt x="112" y="82"/>
                  </a:lnTo>
                  <a:lnTo>
                    <a:pt x="112" y="76"/>
                  </a:lnTo>
                  <a:lnTo>
                    <a:pt x="112" y="76"/>
                  </a:lnTo>
                  <a:lnTo>
                    <a:pt x="106" y="68"/>
                  </a:lnTo>
                  <a:lnTo>
                    <a:pt x="98" y="64"/>
                  </a:lnTo>
                  <a:lnTo>
                    <a:pt x="98" y="64"/>
                  </a:lnTo>
                  <a:lnTo>
                    <a:pt x="96" y="64"/>
                  </a:lnTo>
                  <a:lnTo>
                    <a:pt x="96" y="64"/>
                  </a:lnTo>
                  <a:lnTo>
                    <a:pt x="92" y="64"/>
                  </a:lnTo>
                  <a:lnTo>
                    <a:pt x="88" y="66"/>
                  </a:lnTo>
                  <a:lnTo>
                    <a:pt x="82" y="74"/>
                  </a:lnTo>
                  <a:lnTo>
                    <a:pt x="82" y="74"/>
                  </a:lnTo>
                  <a:lnTo>
                    <a:pt x="80" y="78"/>
                  </a:lnTo>
                  <a:lnTo>
                    <a:pt x="78" y="82"/>
                  </a:lnTo>
                  <a:lnTo>
                    <a:pt x="78" y="82"/>
                  </a:lnTo>
                  <a:lnTo>
                    <a:pt x="76" y="84"/>
                  </a:lnTo>
                  <a:lnTo>
                    <a:pt x="72" y="86"/>
                  </a:lnTo>
                  <a:lnTo>
                    <a:pt x="72" y="86"/>
                  </a:lnTo>
                  <a:lnTo>
                    <a:pt x="70" y="90"/>
                  </a:lnTo>
                  <a:lnTo>
                    <a:pt x="70" y="94"/>
                  </a:lnTo>
                  <a:lnTo>
                    <a:pt x="72" y="104"/>
                  </a:lnTo>
                  <a:lnTo>
                    <a:pt x="72" y="104"/>
                  </a:lnTo>
                  <a:lnTo>
                    <a:pt x="74" y="122"/>
                  </a:lnTo>
                  <a:lnTo>
                    <a:pt x="72" y="132"/>
                  </a:lnTo>
                  <a:lnTo>
                    <a:pt x="72" y="136"/>
                  </a:lnTo>
                  <a:lnTo>
                    <a:pt x="68" y="138"/>
                  </a:lnTo>
                  <a:lnTo>
                    <a:pt x="68" y="138"/>
                  </a:lnTo>
                  <a:lnTo>
                    <a:pt x="68" y="138"/>
                  </a:lnTo>
                  <a:lnTo>
                    <a:pt x="68" y="138"/>
                  </a:lnTo>
                  <a:lnTo>
                    <a:pt x="66" y="138"/>
                  </a:lnTo>
                  <a:lnTo>
                    <a:pt x="64" y="136"/>
                  </a:lnTo>
                  <a:lnTo>
                    <a:pt x="62" y="130"/>
                  </a:lnTo>
                  <a:lnTo>
                    <a:pt x="60" y="118"/>
                  </a:lnTo>
                  <a:lnTo>
                    <a:pt x="60" y="118"/>
                  </a:lnTo>
                  <a:lnTo>
                    <a:pt x="60" y="108"/>
                  </a:lnTo>
                  <a:lnTo>
                    <a:pt x="62" y="96"/>
                  </a:lnTo>
                  <a:lnTo>
                    <a:pt x="62" y="96"/>
                  </a:lnTo>
                  <a:lnTo>
                    <a:pt x="60" y="88"/>
                  </a:lnTo>
                  <a:lnTo>
                    <a:pt x="56" y="80"/>
                  </a:lnTo>
                  <a:lnTo>
                    <a:pt x="56" y="80"/>
                  </a:lnTo>
                  <a:lnTo>
                    <a:pt x="52" y="80"/>
                  </a:lnTo>
                  <a:lnTo>
                    <a:pt x="48" y="78"/>
                  </a:lnTo>
                  <a:lnTo>
                    <a:pt x="46" y="76"/>
                  </a:lnTo>
                  <a:lnTo>
                    <a:pt x="46" y="74"/>
                  </a:lnTo>
                  <a:lnTo>
                    <a:pt x="46" y="74"/>
                  </a:lnTo>
                  <a:lnTo>
                    <a:pt x="48" y="70"/>
                  </a:lnTo>
                  <a:lnTo>
                    <a:pt x="52" y="68"/>
                  </a:lnTo>
                  <a:lnTo>
                    <a:pt x="60" y="64"/>
                  </a:lnTo>
                  <a:lnTo>
                    <a:pt x="60" y="64"/>
                  </a:lnTo>
                  <a:lnTo>
                    <a:pt x="64" y="58"/>
                  </a:lnTo>
                  <a:lnTo>
                    <a:pt x="66" y="56"/>
                  </a:lnTo>
                  <a:lnTo>
                    <a:pt x="68" y="54"/>
                  </a:lnTo>
                  <a:lnTo>
                    <a:pt x="68" y="54"/>
                  </a:lnTo>
                  <a:lnTo>
                    <a:pt x="68" y="54"/>
                  </a:lnTo>
                  <a:lnTo>
                    <a:pt x="68" y="54"/>
                  </a:lnTo>
                  <a:lnTo>
                    <a:pt x="72" y="56"/>
                  </a:lnTo>
                  <a:lnTo>
                    <a:pt x="72" y="56"/>
                  </a:lnTo>
                  <a:lnTo>
                    <a:pt x="76" y="56"/>
                  </a:lnTo>
                  <a:lnTo>
                    <a:pt x="76" y="56"/>
                  </a:lnTo>
                  <a:lnTo>
                    <a:pt x="76" y="56"/>
                  </a:lnTo>
                  <a:lnTo>
                    <a:pt x="76" y="56"/>
                  </a:lnTo>
                  <a:lnTo>
                    <a:pt x="80" y="54"/>
                  </a:lnTo>
                  <a:lnTo>
                    <a:pt x="82" y="52"/>
                  </a:lnTo>
                  <a:lnTo>
                    <a:pt x="82" y="50"/>
                  </a:lnTo>
                  <a:lnTo>
                    <a:pt x="82" y="46"/>
                  </a:lnTo>
                  <a:lnTo>
                    <a:pt x="84" y="50"/>
                  </a:lnTo>
                  <a:lnTo>
                    <a:pt x="84" y="50"/>
                  </a:lnTo>
                  <a:lnTo>
                    <a:pt x="82" y="46"/>
                  </a:lnTo>
                  <a:lnTo>
                    <a:pt x="80" y="44"/>
                  </a:lnTo>
                  <a:lnTo>
                    <a:pt x="80" y="44"/>
                  </a:lnTo>
                  <a:lnTo>
                    <a:pt x="76" y="46"/>
                  </a:lnTo>
                  <a:lnTo>
                    <a:pt x="70" y="48"/>
                  </a:lnTo>
                  <a:lnTo>
                    <a:pt x="62" y="52"/>
                  </a:lnTo>
                  <a:lnTo>
                    <a:pt x="62" y="52"/>
                  </a:lnTo>
                  <a:lnTo>
                    <a:pt x="62" y="52"/>
                  </a:lnTo>
                  <a:lnTo>
                    <a:pt x="62" y="52"/>
                  </a:lnTo>
                  <a:lnTo>
                    <a:pt x="58" y="50"/>
                  </a:lnTo>
                  <a:lnTo>
                    <a:pt x="56" y="48"/>
                  </a:lnTo>
                  <a:lnTo>
                    <a:pt x="54" y="44"/>
                  </a:lnTo>
                  <a:lnTo>
                    <a:pt x="50" y="38"/>
                  </a:lnTo>
                  <a:lnTo>
                    <a:pt x="48" y="36"/>
                  </a:lnTo>
                  <a:lnTo>
                    <a:pt x="44" y="36"/>
                  </a:lnTo>
                  <a:lnTo>
                    <a:pt x="44" y="36"/>
                  </a:lnTo>
                  <a:lnTo>
                    <a:pt x="44" y="36"/>
                  </a:lnTo>
                  <a:lnTo>
                    <a:pt x="44" y="36"/>
                  </a:lnTo>
                  <a:lnTo>
                    <a:pt x="38" y="36"/>
                  </a:lnTo>
                  <a:lnTo>
                    <a:pt x="32" y="40"/>
                  </a:lnTo>
                  <a:lnTo>
                    <a:pt x="28" y="44"/>
                  </a:lnTo>
                  <a:lnTo>
                    <a:pt x="22" y="46"/>
                  </a:lnTo>
                  <a:lnTo>
                    <a:pt x="22" y="46"/>
                  </a:lnTo>
                  <a:lnTo>
                    <a:pt x="18" y="4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201" name="Freeform 199"/>
            <p:cNvSpPr>
              <a:spLocks/>
            </p:cNvSpPr>
            <p:nvPr/>
          </p:nvSpPr>
          <p:spPr bwMode="auto">
            <a:xfrm>
              <a:off x="4380" y="1732"/>
              <a:ext cx="10" cy="14"/>
            </a:xfrm>
            <a:custGeom>
              <a:avLst/>
              <a:gdLst>
                <a:gd name="T0" fmla="*/ 6 w 10"/>
                <a:gd name="T1" fmla="*/ 14 h 14"/>
                <a:gd name="T2" fmla="*/ 6 w 10"/>
                <a:gd name="T3" fmla="*/ 14 h 14"/>
                <a:gd name="T4" fmla="*/ 2 w 10"/>
                <a:gd name="T5" fmla="*/ 12 h 14"/>
                <a:gd name="T6" fmla="*/ 0 w 10"/>
                <a:gd name="T7" fmla="*/ 8 h 14"/>
                <a:gd name="T8" fmla="*/ 0 w 10"/>
                <a:gd name="T9" fmla="*/ 4 h 14"/>
                <a:gd name="T10" fmla="*/ 2 w 10"/>
                <a:gd name="T11" fmla="*/ 2 h 14"/>
                <a:gd name="T12" fmla="*/ 2 w 10"/>
                <a:gd name="T13" fmla="*/ 2 h 14"/>
                <a:gd name="T14" fmla="*/ 6 w 10"/>
                <a:gd name="T15" fmla="*/ 0 h 14"/>
                <a:gd name="T16" fmla="*/ 6 w 10"/>
                <a:gd name="T17" fmla="*/ 0 h 14"/>
                <a:gd name="T18" fmla="*/ 10 w 10"/>
                <a:gd name="T19" fmla="*/ 2 h 14"/>
                <a:gd name="T20" fmla="*/ 10 w 10"/>
                <a:gd name="T21" fmla="*/ 8 h 14"/>
                <a:gd name="T22" fmla="*/ 10 w 10"/>
                <a:gd name="T23" fmla="*/ 12 h 14"/>
                <a:gd name="T24" fmla="*/ 8 w 10"/>
                <a:gd name="T25" fmla="*/ 14 h 14"/>
                <a:gd name="T26" fmla="*/ 6 w 10"/>
                <a:gd name="T27" fmla="*/ 14 h 14"/>
                <a:gd name="T28" fmla="*/ 6 w 10"/>
                <a:gd name="T29" fmla="*/ 14 h 14"/>
                <a:gd name="T30" fmla="*/ 6 w 10"/>
                <a:gd name="T31"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 h="14">
                  <a:moveTo>
                    <a:pt x="6" y="14"/>
                  </a:moveTo>
                  <a:lnTo>
                    <a:pt x="6" y="14"/>
                  </a:lnTo>
                  <a:lnTo>
                    <a:pt x="2" y="12"/>
                  </a:lnTo>
                  <a:lnTo>
                    <a:pt x="0" y="8"/>
                  </a:lnTo>
                  <a:lnTo>
                    <a:pt x="0" y="4"/>
                  </a:lnTo>
                  <a:lnTo>
                    <a:pt x="2" y="2"/>
                  </a:lnTo>
                  <a:lnTo>
                    <a:pt x="2" y="2"/>
                  </a:lnTo>
                  <a:lnTo>
                    <a:pt x="6" y="0"/>
                  </a:lnTo>
                  <a:lnTo>
                    <a:pt x="6" y="0"/>
                  </a:lnTo>
                  <a:lnTo>
                    <a:pt x="10" y="2"/>
                  </a:lnTo>
                  <a:lnTo>
                    <a:pt x="10" y="8"/>
                  </a:lnTo>
                  <a:lnTo>
                    <a:pt x="10" y="12"/>
                  </a:lnTo>
                  <a:lnTo>
                    <a:pt x="8" y="14"/>
                  </a:lnTo>
                  <a:lnTo>
                    <a:pt x="6" y="14"/>
                  </a:lnTo>
                  <a:lnTo>
                    <a:pt x="6" y="14"/>
                  </a:lnTo>
                  <a:lnTo>
                    <a:pt x="6" y="1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202" name="Freeform 200"/>
            <p:cNvSpPr>
              <a:spLocks/>
            </p:cNvSpPr>
            <p:nvPr/>
          </p:nvSpPr>
          <p:spPr bwMode="auto">
            <a:xfrm>
              <a:off x="4226" y="1666"/>
              <a:ext cx="90" cy="94"/>
            </a:xfrm>
            <a:custGeom>
              <a:avLst/>
              <a:gdLst>
                <a:gd name="T0" fmla="*/ 18 w 90"/>
                <a:gd name="T1" fmla="*/ 8 h 94"/>
                <a:gd name="T2" fmla="*/ 28 w 90"/>
                <a:gd name="T3" fmla="*/ 8 h 94"/>
                <a:gd name="T4" fmla="*/ 32 w 90"/>
                <a:gd name="T5" fmla="*/ 2 h 94"/>
                <a:gd name="T6" fmla="*/ 34 w 90"/>
                <a:gd name="T7" fmla="*/ 0 h 94"/>
                <a:gd name="T8" fmla="*/ 40 w 90"/>
                <a:gd name="T9" fmla="*/ 2 h 94"/>
                <a:gd name="T10" fmla="*/ 44 w 90"/>
                <a:gd name="T11" fmla="*/ 6 h 94"/>
                <a:gd name="T12" fmla="*/ 48 w 90"/>
                <a:gd name="T13" fmla="*/ 24 h 94"/>
                <a:gd name="T14" fmla="*/ 50 w 90"/>
                <a:gd name="T15" fmla="*/ 32 h 94"/>
                <a:gd name="T16" fmla="*/ 52 w 90"/>
                <a:gd name="T17" fmla="*/ 40 h 94"/>
                <a:gd name="T18" fmla="*/ 60 w 90"/>
                <a:gd name="T19" fmla="*/ 52 h 94"/>
                <a:gd name="T20" fmla="*/ 62 w 90"/>
                <a:gd name="T21" fmla="*/ 58 h 94"/>
                <a:gd name="T22" fmla="*/ 64 w 90"/>
                <a:gd name="T23" fmla="*/ 62 h 94"/>
                <a:gd name="T24" fmla="*/ 76 w 90"/>
                <a:gd name="T25" fmla="*/ 70 h 94"/>
                <a:gd name="T26" fmla="*/ 80 w 90"/>
                <a:gd name="T27" fmla="*/ 70 h 94"/>
                <a:gd name="T28" fmla="*/ 84 w 90"/>
                <a:gd name="T29" fmla="*/ 70 h 94"/>
                <a:gd name="T30" fmla="*/ 88 w 90"/>
                <a:gd name="T31" fmla="*/ 70 h 94"/>
                <a:gd name="T32" fmla="*/ 90 w 90"/>
                <a:gd name="T33" fmla="*/ 78 h 94"/>
                <a:gd name="T34" fmla="*/ 88 w 90"/>
                <a:gd name="T35" fmla="*/ 92 h 94"/>
                <a:gd name="T36" fmla="*/ 82 w 90"/>
                <a:gd name="T37" fmla="*/ 94 h 94"/>
                <a:gd name="T38" fmla="*/ 80 w 90"/>
                <a:gd name="T39" fmla="*/ 94 h 94"/>
                <a:gd name="T40" fmla="*/ 80 w 90"/>
                <a:gd name="T41" fmla="*/ 86 h 94"/>
                <a:gd name="T42" fmla="*/ 78 w 90"/>
                <a:gd name="T43" fmla="*/ 78 h 94"/>
                <a:gd name="T44" fmla="*/ 70 w 90"/>
                <a:gd name="T45" fmla="*/ 74 h 94"/>
                <a:gd name="T46" fmla="*/ 64 w 90"/>
                <a:gd name="T47" fmla="*/ 70 h 94"/>
                <a:gd name="T48" fmla="*/ 48 w 90"/>
                <a:gd name="T49" fmla="*/ 42 h 94"/>
                <a:gd name="T50" fmla="*/ 40 w 90"/>
                <a:gd name="T51" fmla="*/ 28 h 94"/>
                <a:gd name="T52" fmla="*/ 30 w 90"/>
                <a:gd name="T53" fmla="*/ 18 h 94"/>
                <a:gd name="T54" fmla="*/ 26 w 90"/>
                <a:gd name="T55" fmla="*/ 18 h 94"/>
                <a:gd name="T56" fmla="*/ 22 w 90"/>
                <a:gd name="T57" fmla="*/ 18 h 94"/>
                <a:gd name="T58" fmla="*/ 22 w 90"/>
                <a:gd name="T59" fmla="*/ 26 h 94"/>
                <a:gd name="T60" fmla="*/ 32 w 90"/>
                <a:gd name="T61" fmla="*/ 44 h 94"/>
                <a:gd name="T62" fmla="*/ 30 w 90"/>
                <a:gd name="T63" fmla="*/ 52 h 94"/>
                <a:gd name="T64" fmla="*/ 26 w 90"/>
                <a:gd name="T65" fmla="*/ 46 h 94"/>
                <a:gd name="T66" fmla="*/ 16 w 90"/>
                <a:gd name="T67" fmla="*/ 28 h 94"/>
                <a:gd name="T68" fmla="*/ 12 w 90"/>
                <a:gd name="T69" fmla="*/ 24 h 94"/>
                <a:gd name="T70" fmla="*/ 2 w 90"/>
                <a:gd name="T71" fmla="*/ 16 h 94"/>
                <a:gd name="T72" fmla="*/ 0 w 90"/>
                <a:gd name="T73" fmla="*/ 12 h 94"/>
                <a:gd name="T74" fmla="*/ 4 w 90"/>
                <a:gd name="T75" fmla="*/ 10 h 94"/>
                <a:gd name="T76" fmla="*/ 14 w 90"/>
                <a:gd name="T77" fmla="*/ 8 h 94"/>
                <a:gd name="T78" fmla="*/ 16 w 90"/>
                <a:gd name="T79" fmla="*/ 8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90" h="94">
                  <a:moveTo>
                    <a:pt x="18" y="8"/>
                  </a:moveTo>
                  <a:lnTo>
                    <a:pt x="18" y="8"/>
                  </a:lnTo>
                  <a:lnTo>
                    <a:pt x="24" y="8"/>
                  </a:lnTo>
                  <a:lnTo>
                    <a:pt x="28" y="8"/>
                  </a:lnTo>
                  <a:lnTo>
                    <a:pt x="28" y="8"/>
                  </a:lnTo>
                  <a:lnTo>
                    <a:pt x="32" y="2"/>
                  </a:lnTo>
                  <a:lnTo>
                    <a:pt x="32" y="0"/>
                  </a:lnTo>
                  <a:lnTo>
                    <a:pt x="34" y="0"/>
                  </a:lnTo>
                  <a:lnTo>
                    <a:pt x="34" y="0"/>
                  </a:lnTo>
                  <a:lnTo>
                    <a:pt x="40" y="2"/>
                  </a:lnTo>
                  <a:lnTo>
                    <a:pt x="40" y="2"/>
                  </a:lnTo>
                  <a:lnTo>
                    <a:pt x="44" y="6"/>
                  </a:lnTo>
                  <a:lnTo>
                    <a:pt x="46" y="12"/>
                  </a:lnTo>
                  <a:lnTo>
                    <a:pt x="48" y="24"/>
                  </a:lnTo>
                  <a:lnTo>
                    <a:pt x="48" y="24"/>
                  </a:lnTo>
                  <a:lnTo>
                    <a:pt x="50" y="32"/>
                  </a:lnTo>
                  <a:lnTo>
                    <a:pt x="52" y="40"/>
                  </a:lnTo>
                  <a:lnTo>
                    <a:pt x="52" y="40"/>
                  </a:lnTo>
                  <a:lnTo>
                    <a:pt x="56" y="46"/>
                  </a:lnTo>
                  <a:lnTo>
                    <a:pt x="60" y="52"/>
                  </a:lnTo>
                  <a:lnTo>
                    <a:pt x="60" y="52"/>
                  </a:lnTo>
                  <a:lnTo>
                    <a:pt x="62" y="58"/>
                  </a:lnTo>
                  <a:lnTo>
                    <a:pt x="64" y="62"/>
                  </a:lnTo>
                  <a:lnTo>
                    <a:pt x="64" y="62"/>
                  </a:lnTo>
                  <a:lnTo>
                    <a:pt x="70" y="68"/>
                  </a:lnTo>
                  <a:lnTo>
                    <a:pt x="76" y="70"/>
                  </a:lnTo>
                  <a:lnTo>
                    <a:pt x="76" y="70"/>
                  </a:lnTo>
                  <a:lnTo>
                    <a:pt x="80" y="70"/>
                  </a:lnTo>
                  <a:lnTo>
                    <a:pt x="80" y="70"/>
                  </a:lnTo>
                  <a:lnTo>
                    <a:pt x="84" y="70"/>
                  </a:lnTo>
                  <a:lnTo>
                    <a:pt x="84" y="70"/>
                  </a:lnTo>
                  <a:lnTo>
                    <a:pt x="88" y="70"/>
                  </a:lnTo>
                  <a:lnTo>
                    <a:pt x="88" y="70"/>
                  </a:lnTo>
                  <a:lnTo>
                    <a:pt x="90" y="78"/>
                  </a:lnTo>
                  <a:lnTo>
                    <a:pt x="90" y="86"/>
                  </a:lnTo>
                  <a:lnTo>
                    <a:pt x="88" y="92"/>
                  </a:lnTo>
                  <a:lnTo>
                    <a:pt x="86" y="94"/>
                  </a:lnTo>
                  <a:lnTo>
                    <a:pt x="82" y="94"/>
                  </a:lnTo>
                  <a:lnTo>
                    <a:pt x="82" y="94"/>
                  </a:lnTo>
                  <a:lnTo>
                    <a:pt x="80" y="94"/>
                  </a:lnTo>
                  <a:lnTo>
                    <a:pt x="80" y="94"/>
                  </a:lnTo>
                  <a:lnTo>
                    <a:pt x="80" y="86"/>
                  </a:lnTo>
                  <a:lnTo>
                    <a:pt x="80" y="82"/>
                  </a:lnTo>
                  <a:lnTo>
                    <a:pt x="78" y="78"/>
                  </a:lnTo>
                  <a:lnTo>
                    <a:pt x="78" y="78"/>
                  </a:lnTo>
                  <a:lnTo>
                    <a:pt x="70" y="74"/>
                  </a:lnTo>
                  <a:lnTo>
                    <a:pt x="64" y="70"/>
                  </a:lnTo>
                  <a:lnTo>
                    <a:pt x="64" y="70"/>
                  </a:lnTo>
                  <a:lnTo>
                    <a:pt x="56" y="58"/>
                  </a:lnTo>
                  <a:lnTo>
                    <a:pt x="48" y="42"/>
                  </a:lnTo>
                  <a:lnTo>
                    <a:pt x="48" y="42"/>
                  </a:lnTo>
                  <a:lnTo>
                    <a:pt x="40" y="28"/>
                  </a:lnTo>
                  <a:lnTo>
                    <a:pt x="32" y="20"/>
                  </a:lnTo>
                  <a:lnTo>
                    <a:pt x="30" y="18"/>
                  </a:lnTo>
                  <a:lnTo>
                    <a:pt x="26" y="18"/>
                  </a:lnTo>
                  <a:lnTo>
                    <a:pt x="26" y="18"/>
                  </a:lnTo>
                  <a:lnTo>
                    <a:pt x="22" y="18"/>
                  </a:lnTo>
                  <a:lnTo>
                    <a:pt x="22" y="18"/>
                  </a:lnTo>
                  <a:lnTo>
                    <a:pt x="22" y="22"/>
                  </a:lnTo>
                  <a:lnTo>
                    <a:pt x="22" y="26"/>
                  </a:lnTo>
                  <a:lnTo>
                    <a:pt x="28" y="36"/>
                  </a:lnTo>
                  <a:lnTo>
                    <a:pt x="32" y="44"/>
                  </a:lnTo>
                  <a:lnTo>
                    <a:pt x="32" y="48"/>
                  </a:lnTo>
                  <a:lnTo>
                    <a:pt x="30" y="52"/>
                  </a:lnTo>
                  <a:lnTo>
                    <a:pt x="30" y="52"/>
                  </a:lnTo>
                  <a:lnTo>
                    <a:pt x="26" y="46"/>
                  </a:lnTo>
                  <a:lnTo>
                    <a:pt x="22" y="40"/>
                  </a:lnTo>
                  <a:lnTo>
                    <a:pt x="16" y="28"/>
                  </a:lnTo>
                  <a:lnTo>
                    <a:pt x="16" y="28"/>
                  </a:lnTo>
                  <a:lnTo>
                    <a:pt x="12" y="24"/>
                  </a:lnTo>
                  <a:lnTo>
                    <a:pt x="6" y="20"/>
                  </a:lnTo>
                  <a:lnTo>
                    <a:pt x="2" y="16"/>
                  </a:lnTo>
                  <a:lnTo>
                    <a:pt x="0" y="12"/>
                  </a:lnTo>
                  <a:lnTo>
                    <a:pt x="0" y="12"/>
                  </a:lnTo>
                  <a:lnTo>
                    <a:pt x="0" y="10"/>
                  </a:lnTo>
                  <a:lnTo>
                    <a:pt x="4" y="10"/>
                  </a:lnTo>
                  <a:lnTo>
                    <a:pt x="14" y="8"/>
                  </a:lnTo>
                  <a:lnTo>
                    <a:pt x="14" y="8"/>
                  </a:lnTo>
                  <a:lnTo>
                    <a:pt x="16" y="8"/>
                  </a:lnTo>
                  <a:lnTo>
                    <a:pt x="16" y="8"/>
                  </a:lnTo>
                  <a:lnTo>
                    <a:pt x="18" y="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203" name="Freeform 201"/>
            <p:cNvSpPr>
              <a:spLocks/>
            </p:cNvSpPr>
            <p:nvPr/>
          </p:nvSpPr>
          <p:spPr bwMode="auto">
            <a:xfrm>
              <a:off x="4128" y="1608"/>
              <a:ext cx="24" cy="28"/>
            </a:xfrm>
            <a:custGeom>
              <a:avLst/>
              <a:gdLst>
                <a:gd name="T0" fmla="*/ 14 w 24"/>
                <a:gd name="T1" fmla="*/ 28 h 28"/>
                <a:gd name="T2" fmla="*/ 14 w 24"/>
                <a:gd name="T3" fmla="*/ 28 h 28"/>
                <a:gd name="T4" fmla="*/ 10 w 24"/>
                <a:gd name="T5" fmla="*/ 26 h 28"/>
                <a:gd name="T6" fmla="*/ 10 w 24"/>
                <a:gd name="T7" fmla="*/ 26 h 28"/>
                <a:gd name="T8" fmla="*/ 6 w 24"/>
                <a:gd name="T9" fmla="*/ 22 h 28"/>
                <a:gd name="T10" fmla="*/ 2 w 24"/>
                <a:gd name="T11" fmla="*/ 16 h 28"/>
                <a:gd name="T12" fmla="*/ 0 w 24"/>
                <a:gd name="T13" fmla="*/ 6 h 28"/>
                <a:gd name="T14" fmla="*/ 0 w 24"/>
                <a:gd name="T15" fmla="*/ 6 h 28"/>
                <a:gd name="T16" fmla="*/ 2 w 24"/>
                <a:gd name="T17" fmla="*/ 2 h 28"/>
                <a:gd name="T18" fmla="*/ 4 w 24"/>
                <a:gd name="T19" fmla="*/ 0 h 28"/>
                <a:gd name="T20" fmla="*/ 4 w 24"/>
                <a:gd name="T21" fmla="*/ 0 h 28"/>
                <a:gd name="T22" fmla="*/ 4 w 24"/>
                <a:gd name="T23" fmla="*/ 0 h 28"/>
                <a:gd name="T24" fmla="*/ 4 w 24"/>
                <a:gd name="T25" fmla="*/ 0 h 28"/>
                <a:gd name="T26" fmla="*/ 8 w 24"/>
                <a:gd name="T27" fmla="*/ 2 h 28"/>
                <a:gd name="T28" fmla="*/ 10 w 24"/>
                <a:gd name="T29" fmla="*/ 4 h 28"/>
                <a:gd name="T30" fmla="*/ 12 w 24"/>
                <a:gd name="T31" fmla="*/ 12 h 28"/>
                <a:gd name="T32" fmla="*/ 12 w 24"/>
                <a:gd name="T33" fmla="*/ 12 h 28"/>
                <a:gd name="T34" fmla="*/ 14 w 24"/>
                <a:gd name="T35" fmla="*/ 14 h 28"/>
                <a:gd name="T36" fmla="*/ 18 w 24"/>
                <a:gd name="T37" fmla="*/ 16 h 28"/>
                <a:gd name="T38" fmla="*/ 22 w 24"/>
                <a:gd name="T39" fmla="*/ 18 h 28"/>
                <a:gd name="T40" fmla="*/ 24 w 24"/>
                <a:gd name="T41" fmla="*/ 22 h 28"/>
                <a:gd name="T42" fmla="*/ 24 w 24"/>
                <a:gd name="T43" fmla="*/ 22 h 28"/>
                <a:gd name="T44" fmla="*/ 24 w 24"/>
                <a:gd name="T45" fmla="*/ 24 h 28"/>
                <a:gd name="T46" fmla="*/ 22 w 24"/>
                <a:gd name="T47" fmla="*/ 26 h 28"/>
                <a:gd name="T48" fmla="*/ 14 w 24"/>
                <a:gd name="T49"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4" h="28">
                  <a:moveTo>
                    <a:pt x="14" y="28"/>
                  </a:moveTo>
                  <a:lnTo>
                    <a:pt x="14" y="28"/>
                  </a:lnTo>
                  <a:lnTo>
                    <a:pt x="10" y="26"/>
                  </a:lnTo>
                  <a:lnTo>
                    <a:pt x="10" y="26"/>
                  </a:lnTo>
                  <a:lnTo>
                    <a:pt x="6" y="22"/>
                  </a:lnTo>
                  <a:lnTo>
                    <a:pt x="2" y="16"/>
                  </a:lnTo>
                  <a:lnTo>
                    <a:pt x="0" y="6"/>
                  </a:lnTo>
                  <a:lnTo>
                    <a:pt x="0" y="6"/>
                  </a:lnTo>
                  <a:lnTo>
                    <a:pt x="2" y="2"/>
                  </a:lnTo>
                  <a:lnTo>
                    <a:pt x="4" y="0"/>
                  </a:lnTo>
                  <a:lnTo>
                    <a:pt x="4" y="0"/>
                  </a:lnTo>
                  <a:lnTo>
                    <a:pt x="4" y="0"/>
                  </a:lnTo>
                  <a:lnTo>
                    <a:pt x="4" y="0"/>
                  </a:lnTo>
                  <a:lnTo>
                    <a:pt x="8" y="2"/>
                  </a:lnTo>
                  <a:lnTo>
                    <a:pt x="10" y="4"/>
                  </a:lnTo>
                  <a:lnTo>
                    <a:pt x="12" y="12"/>
                  </a:lnTo>
                  <a:lnTo>
                    <a:pt x="12" y="12"/>
                  </a:lnTo>
                  <a:lnTo>
                    <a:pt x="14" y="14"/>
                  </a:lnTo>
                  <a:lnTo>
                    <a:pt x="18" y="16"/>
                  </a:lnTo>
                  <a:lnTo>
                    <a:pt x="22" y="18"/>
                  </a:lnTo>
                  <a:lnTo>
                    <a:pt x="24" y="22"/>
                  </a:lnTo>
                  <a:lnTo>
                    <a:pt x="24" y="22"/>
                  </a:lnTo>
                  <a:lnTo>
                    <a:pt x="24" y="24"/>
                  </a:lnTo>
                  <a:lnTo>
                    <a:pt x="22" y="26"/>
                  </a:lnTo>
                  <a:lnTo>
                    <a:pt x="14" y="2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204" name="Freeform 202"/>
            <p:cNvSpPr>
              <a:spLocks/>
            </p:cNvSpPr>
            <p:nvPr/>
          </p:nvSpPr>
          <p:spPr bwMode="auto">
            <a:xfrm>
              <a:off x="4144" y="1590"/>
              <a:ext cx="20" cy="16"/>
            </a:xfrm>
            <a:custGeom>
              <a:avLst/>
              <a:gdLst>
                <a:gd name="T0" fmla="*/ 6 w 20"/>
                <a:gd name="T1" fmla="*/ 16 h 16"/>
                <a:gd name="T2" fmla="*/ 6 w 20"/>
                <a:gd name="T3" fmla="*/ 16 h 16"/>
                <a:gd name="T4" fmla="*/ 2 w 20"/>
                <a:gd name="T5" fmla="*/ 14 h 16"/>
                <a:gd name="T6" fmla="*/ 0 w 20"/>
                <a:gd name="T7" fmla="*/ 10 h 16"/>
                <a:gd name="T8" fmla="*/ 0 w 20"/>
                <a:gd name="T9" fmla="*/ 10 h 16"/>
                <a:gd name="T10" fmla="*/ 0 w 20"/>
                <a:gd name="T11" fmla="*/ 8 h 16"/>
                <a:gd name="T12" fmla="*/ 6 w 20"/>
                <a:gd name="T13" fmla="*/ 4 h 16"/>
                <a:gd name="T14" fmla="*/ 12 w 20"/>
                <a:gd name="T15" fmla="*/ 0 h 16"/>
                <a:gd name="T16" fmla="*/ 16 w 20"/>
                <a:gd name="T17" fmla="*/ 0 h 16"/>
                <a:gd name="T18" fmla="*/ 16 w 20"/>
                <a:gd name="T19" fmla="*/ 0 h 16"/>
                <a:gd name="T20" fmla="*/ 18 w 20"/>
                <a:gd name="T21" fmla="*/ 0 h 16"/>
                <a:gd name="T22" fmla="*/ 18 w 20"/>
                <a:gd name="T23" fmla="*/ 0 h 16"/>
                <a:gd name="T24" fmla="*/ 20 w 20"/>
                <a:gd name="T25" fmla="*/ 2 h 16"/>
                <a:gd name="T26" fmla="*/ 20 w 20"/>
                <a:gd name="T27" fmla="*/ 4 h 16"/>
                <a:gd name="T28" fmla="*/ 18 w 20"/>
                <a:gd name="T29" fmla="*/ 10 h 16"/>
                <a:gd name="T30" fmla="*/ 12 w 20"/>
                <a:gd name="T31" fmla="*/ 14 h 16"/>
                <a:gd name="T32" fmla="*/ 6 w 20"/>
                <a:gd name="T33"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 h="16">
                  <a:moveTo>
                    <a:pt x="6" y="16"/>
                  </a:moveTo>
                  <a:lnTo>
                    <a:pt x="6" y="16"/>
                  </a:lnTo>
                  <a:lnTo>
                    <a:pt x="2" y="14"/>
                  </a:lnTo>
                  <a:lnTo>
                    <a:pt x="0" y="10"/>
                  </a:lnTo>
                  <a:lnTo>
                    <a:pt x="0" y="10"/>
                  </a:lnTo>
                  <a:lnTo>
                    <a:pt x="0" y="8"/>
                  </a:lnTo>
                  <a:lnTo>
                    <a:pt x="6" y="4"/>
                  </a:lnTo>
                  <a:lnTo>
                    <a:pt x="12" y="0"/>
                  </a:lnTo>
                  <a:lnTo>
                    <a:pt x="16" y="0"/>
                  </a:lnTo>
                  <a:lnTo>
                    <a:pt x="16" y="0"/>
                  </a:lnTo>
                  <a:lnTo>
                    <a:pt x="18" y="0"/>
                  </a:lnTo>
                  <a:lnTo>
                    <a:pt x="18" y="0"/>
                  </a:lnTo>
                  <a:lnTo>
                    <a:pt x="20" y="2"/>
                  </a:lnTo>
                  <a:lnTo>
                    <a:pt x="20" y="4"/>
                  </a:lnTo>
                  <a:lnTo>
                    <a:pt x="18" y="10"/>
                  </a:lnTo>
                  <a:lnTo>
                    <a:pt x="12" y="14"/>
                  </a:lnTo>
                  <a:lnTo>
                    <a:pt x="6" y="1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205" name="Freeform 203"/>
            <p:cNvSpPr>
              <a:spLocks/>
            </p:cNvSpPr>
            <p:nvPr/>
          </p:nvSpPr>
          <p:spPr bwMode="auto">
            <a:xfrm>
              <a:off x="4230" y="1588"/>
              <a:ext cx="30" cy="34"/>
            </a:xfrm>
            <a:custGeom>
              <a:avLst/>
              <a:gdLst>
                <a:gd name="T0" fmla="*/ 6 w 30"/>
                <a:gd name="T1" fmla="*/ 34 h 34"/>
                <a:gd name="T2" fmla="*/ 6 w 30"/>
                <a:gd name="T3" fmla="*/ 34 h 34"/>
                <a:gd name="T4" fmla="*/ 2 w 30"/>
                <a:gd name="T5" fmla="*/ 34 h 34"/>
                <a:gd name="T6" fmla="*/ 2 w 30"/>
                <a:gd name="T7" fmla="*/ 34 h 34"/>
                <a:gd name="T8" fmla="*/ 0 w 30"/>
                <a:gd name="T9" fmla="*/ 32 h 34"/>
                <a:gd name="T10" fmla="*/ 0 w 30"/>
                <a:gd name="T11" fmla="*/ 30 h 34"/>
                <a:gd name="T12" fmla="*/ 2 w 30"/>
                <a:gd name="T13" fmla="*/ 24 h 34"/>
                <a:gd name="T14" fmla="*/ 10 w 30"/>
                <a:gd name="T15" fmla="*/ 18 h 34"/>
                <a:gd name="T16" fmla="*/ 10 w 30"/>
                <a:gd name="T17" fmla="*/ 18 h 34"/>
                <a:gd name="T18" fmla="*/ 16 w 30"/>
                <a:gd name="T19" fmla="*/ 14 h 34"/>
                <a:gd name="T20" fmla="*/ 20 w 30"/>
                <a:gd name="T21" fmla="*/ 10 h 34"/>
                <a:gd name="T22" fmla="*/ 20 w 30"/>
                <a:gd name="T23" fmla="*/ 10 h 34"/>
                <a:gd name="T24" fmla="*/ 22 w 30"/>
                <a:gd name="T25" fmla="*/ 6 h 34"/>
                <a:gd name="T26" fmla="*/ 22 w 30"/>
                <a:gd name="T27" fmla="*/ 4 h 34"/>
                <a:gd name="T28" fmla="*/ 24 w 30"/>
                <a:gd name="T29" fmla="*/ 2 h 34"/>
                <a:gd name="T30" fmla="*/ 24 w 30"/>
                <a:gd name="T31" fmla="*/ 2 h 34"/>
                <a:gd name="T32" fmla="*/ 28 w 30"/>
                <a:gd name="T33" fmla="*/ 0 h 34"/>
                <a:gd name="T34" fmla="*/ 28 w 30"/>
                <a:gd name="T35" fmla="*/ 0 h 34"/>
                <a:gd name="T36" fmla="*/ 28 w 30"/>
                <a:gd name="T37" fmla="*/ 2 h 34"/>
                <a:gd name="T38" fmla="*/ 30 w 30"/>
                <a:gd name="T39" fmla="*/ 2 h 34"/>
                <a:gd name="T40" fmla="*/ 30 w 30"/>
                <a:gd name="T41" fmla="*/ 8 h 34"/>
                <a:gd name="T42" fmla="*/ 26 w 30"/>
                <a:gd name="T43" fmla="*/ 18 h 34"/>
                <a:gd name="T44" fmla="*/ 26 w 30"/>
                <a:gd name="T45" fmla="*/ 18 h 34"/>
                <a:gd name="T46" fmla="*/ 18 w 30"/>
                <a:gd name="T47" fmla="*/ 28 h 34"/>
                <a:gd name="T48" fmla="*/ 12 w 30"/>
                <a:gd name="T49" fmla="*/ 32 h 34"/>
                <a:gd name="T50" fmla="*/ 6 w 30"/>
                <a:gd name="T51"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0" h="34">
                  <a:moveTo>
                    <a:pt x="6" y="34"/>
                  </a:moveTo>
                  <a:lnTo>
                    <a:pt x="6" y="34"/>
                  </a:lnTo>
                  <a:lnTo>
                    <a:pt x="2" y="34"/>
                  </a:lnTo>
                  <a:lnTo>
                    <a:pt x="2" y="34"/>
                  </a:lnTo>
                  <a:lnTo>
                    <a:pt x="0" y="32"/>
                  </a:lnTo>
                  <a:lnTo>
                    <a:pt x="0" y="30"/>
                  </a:lnTo>
                  <a:lnTo>
                    <a:pt x="2" y="24"/>
                  </a:lnTo>
                  <a:lnTo>
                    <a:pt x="10" y="18"/>
                  </a:lnTo>
                  <a:lnTo>
                    <a:pt x="10" y="18"/>
                  </a:lnTo>
                  <a:lnTo>
                    <a:pt x="16" y="14"/>
                  </a:lnTo>
                  <a:lnTo>
                    <a:pt x="20" y="10"/>
                  </a:lnTo>
                  <a:lnTo>
                    <a:pt x="20" y="10"/>
                  </a:lnTo>
                  <a:lnTo>
                    <a:pt x="22" y="6"/>
                  </a:lnTo>
                  <a:lnTo>
                    <a:pt x="22" y="4"/>
                  </a:lnTo>
                  <a:lnTo>
                    <a:pt x="24" y="2"/>
                  </a:lnTo>
                  <a:lnTo>
                    <a:pt x="24" y="2"/>
                  </a:lnTo>
                  <a:lnTo>
                    <a:pt x="28" y="0"/>
                  </a:lnTo>
                  <a:lnTo>
                    <a:pt x="28" y="0"/>
                  </a:lnTo>
                  <a:lnTo>
                    <a:pt x="28" y="2"/>
                  </a:lnTo>
                  <a:lnTo>
                    <a:pt x="30" y="2"/>
                  </a:lnTo>
                  <a:lnTo>
                    <a:pt x="30" y="8"/>
                  </a:lnTo>
                  <a:lnTo>
                    <a:pt x="26" y="18"/>
                  </a:lnTo>
                  <a:lnTo>
                    <a:pt x="26" y="18"/>
                  </a:lnTo>
                  <a:lnTo>
                    <a:pt x="18" y="28"/>
                  </a:lnTo>
                  <a:lnTo>
                    <a:pt x="12" y="32"/>
                  </a:lnTo>
                  <a:lnTo>
                    <a:pt x="6" y="3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206" name="Freeform 204"/>
            <p:cNvSpPr>
              <a:spLocks/>
            </p:cNvSpPr>
            <p:nvPr/>
          </p:nvSpPr>
          <p:spPr bwMode="auto">
            <a:xfrm>
              <a:off x="4094" y="1552"/>
              <a:ext cx="68" cy="20"/>
            </a:xfrm>
            <a:custGeom>
              <a:avLst/>
              <a:gdLst>
                <a:gd name="T0" fmla="*/ 6 w 68"/>
                <a:gd name="T1" fmla="*/ 20 h 20"/>
                <a:gd name="T2" fmla="*/ 6 w 68"/>
                <a:gd name="T3" fmla="*/ 20 h 20"/>
                <a:gd name="T4" fmla="*/ 2 w 68"/>
                <a:gd name="T5" fmla="*/ 18 h 20"/>
                <a:gd name="T6" fmla="*/ 0 w 68"/>
                <a:gd name="T7" fmla="*/ 16 h 20"/>
                <a:gd name="T8" fmla="*/ 0 w 68"/>
                <a:gd name="T9" fmla="*/ 16 h 20"/>
                <a:gd name="T10" fmla="*/ 4 w 68"/>
                <a:gd name="T11" fmla="*/ 14 h 20"/>
                <a:gd name="T12" fmla="*/ 8 w 68"/>
                <a:gd name="T13" fmla="*/ 10 h 20"/>
                <a:gd name="T14" fmla="*/ 16 w 68"/>
                <a:gd name="T15" fmla="*/ 4 h 20"/>
                <a:gd name="T16" fmla="*/ 16 w 68"/>
                <a:gd name="T17" fmla="*/ 4 h 20"/>
                <a:gd name="T18" fmla="*/ 22 w 68"/>
                <a:gd name="T19" fmla="*/ 2 h 20"/>
                <a:gd name="T20" fmla="*/ 28 w 68"/>
                <a:gd name="T21" fmla="*/ 0 h 20"/>
                <a:gd name="T22" fmla="*/ 28 w 68"/>
                <a:gd name="T23" fmla="*/ 0 h 20"/>
                <a:gd name="T24" fmla="*/ 40 w 68"/>
                <a:gd name="T25" fmla="*/ 4 h 20"/>
                <a:gd name="T26" fmla="*/ 40 w 68"/>
                <a:gd name="T27" fmla="*/ 4 h 20"/>
                <a:gd name="T28" fmla="*/ 54 w 68"/>
                <a:gd name="T29" fmla="*/ 4 h 20"/>
                <a:gd name="T30" fmla="*/ 62 w 68"/>
                <a:gd name="T31" fmla="*/ 6 h 20"/>
                <a:gd name="T32" fmla="*/ 68 w 68"/>
                <a:gd name="T33" fmla="*/ 10 h 20"/>
                <a:gd name="T34" fmla="*/ 68 w 68"/>
                <a:gd name="T35" fmla="*/ 10 h 20"/>
                <a:gd name="T36" fmla="*/ 62 w 68"/>
                <a:gd name="T37" fmla="*/ 12 h 20"/>
                <a:gd name="T38" fmla="*/ 58 w 68"/>
                <a:gd name="T39" fmla="*/ 12 h 20"/>
                <a:gd name="T40" fmla="*/ 58 w 68"/>
                <a:gd name="T41" fmla="*/ 12 h 20"/>
                <a:gd name="T42" fmla="*/ 48 w 68"/>
                <a:gd name="T43" fmla="*/ 12 h 20"/>
                <a:gd name="T44" fmla="*/ 48 w 68"/>
                <a:gd name="T45" fmla="*/ 12 h 20"/>
                <a:gd name="T46" fmla="*/ 40 w 68"/>
                <a:gd name="T47" fmla="*/ 10 h 20"/>
                <a:gd name="T48" fmla="*/ 40 w 68"/>
                <a:gd name="T49" fmla="*/ 10 h 20"/>
                <a:gd name="T50" fmla="*/ 30 w 68"/>
                <a:gd name="T51" fmla="*/ 12 h 20"/>
                <a:gd name="T52" fmla="*/ 30 w 68"/>
                <a:gd name="T53" fmla="*/ 12 h 20"/>
                <a:gd name="T54" fmla="*/ 20 w 68"/>
                <a:gd name="T55" fmla="*/ 16 h 20"/>
                <a:gd name="T56" fmla="*/ 12 w 68"/>
                <a:gd name="T57" fmla="*/ 20 h 20"/>
                <a:gd name="T58" fmla="*/ 6 w 68"/>
                <a:gd name="T59" fmla="*/ 2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8" h="20">
                  <a:moveTo>
                    <a:pt x="6" y="20"/>
                  </a:moveTo>
                  <a:lnTo>
                    <a:pt x="6" y="20"/>
                  </a:lnTo>
                  <a:lnTo>
                    <a:pt x="2" y="18"/>
                  </a:lnTo>
                  <a:lnTo>
                    <a:pt x="0" y="16"/>
                  </a:lnTo>
                  <a:lnTo>
                    <a:pt x="0" y="16"/>
                  </a:lnTo>
                  <a:lnTo>
                    <a:pt x="4" y="14"/>
                  </a:lnTo>
                  <a:lnTo>
                    <a:pt x="8" y="10"/>
                  </a:lnTo>
                  <a:lnTo>
                    <a:pt x="16" y="4"/>
                  </a:lnTo>
                  <a:lnTo>
                    <a:pt x="16" y="4"/>
                  </a:lnTo>
                  <a:lnTo>
                    <a:pt x="22" y="2"/>
                  </a:lnTo>
                  <a:lnTo>
                    <a:pt x="28" y="0"/>
                  </a:lnTo>
                  <a:lnTo>
                    <a:pt x="28" y="0"/>
                  </a:lnTo>
                  <a:lnTo>
                    <a:pt x="40" y="4"/>
                  </a:lnTo>
                  <a:lnTo>
                    <a:pt x="40" y="4"/>
                  </a:lnTo>
                  <a:lnTo>
                    <a:pt x="54" y="4"/>
                  </a:lnTo>
                  <a:lnTo>
                    <a:pt x="62" y="6"/>
                  </a:lnTo>
                  <a:lnTo>
                    <a:pt x="68" y="10"/>
                  </a:lnTo>
                  <a:lnTo>
                    <a:pt x="68" y="10"/>
                  </a:lnTo>
                  <a:lnTo>
                    <a:pt x="62" y="12"/>
                  </a:lnTo>
                  <a:lnTo>
                    <a:pt x="58" y="12"/>
                  </a:lnTo>
                  <a:lnTo>
                    <a:pt x="58" y="12"/>
                  </a:lnTo>
                  <a:lnTo>
                    <a:pt x="48" y="12"/>
                  </a:lnTo>
                  <a:lnTo>
                    <a:pt x="48" y="12"/>
                  </a:lnTo>
                  <a:lnTo>
                    <a:pt x="40" y="10"/>
                  </a:lnTo>
                  <a:lnTo>
                    <a:pt x="40" y="10"/>
                  </a:lnTo>
                  <a:lnTo>
                    <a:pt x="30" y="12"/>
                  </a:lnTo>
                  <a:lnTo>
                    <a:pt x="30" y="12"/>
                  </a:lnTo>
                  <a:lnTo>
                    <a:pt x="20" y="16"/>
                  </a:lnTo>
                  <a:lnTo>
                    <a:pt x="12" y="20"/>
                  </a:lnTo>
                  <a:lnTo>
                    <a:pt x="6" y="2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grpSp>
      <p:grpSp>
        <p:nvGrpSpPr>
          <p:cNvPr id="207" name="그룹 206"/>
          <p:cNvGrpSpPr/>
          <p:nvPr/>
        </p:nvGrpSpPr>
        <p:grpSpPr>
          <a:xfrm>
            <a:off x="251519" y="2086887"/>
            <a:ext cx="1705787" cy="1705787"/>
            <a:chOff x="349567" y="1412776"/>
            <a:chExt cx="1512168" cy="1512168"/>
          </a:xfrm>
        </p:grpSpPr>
        <p:sp>
          <p:nvSpPr>
            <p:cNvPr id="208" name="직사각형 207"/>
            <p:cNvSpPr/>
            <p:nvPr/>
          </p:nvSpPr>
          <p:spPr>
            <a:xfrm>
              <a:off x="349567" y="1412776"/>
              <a:ext cx="1512168" cy="1512168"/>
            </a:xfrm>
            <a:prstGeom prst="rect">
              <a:avLst/>
            </a:prstGeom>
            <a:solidFill>
              <a:srgbClr val="F4BF94"/>
            </a:solidFill>
            <a:ln w="25400" cap="flat" cmpd="sng" algn="ctr">
              <a:noFill/>
              <a:prstDash val="solid"/>
            </a:ln>
            <a:effectLst/>
          </p:spPr>
          <p:txBody>
            <a:bodyPr rtlCol="0" anchor="ctr"/>
            <a:lstStyle/>
            <a:p>
              <a:pPr marL="0" marR="0" lvl="0" indent="0" algn="ctr" defTabSz="910631" eaLnBrk="1" fontAlgn="auto" latinLnBrk="0" hangingPunct="1">
                <a:lnSpc>
                  <a:spcPct val="100000"/>
                </a:lnSpc>
                <a:spcBef>
                  <a:spcPts val="0"/>
                </a:spcBef>
                <a:spcAft>
                  <a:spcPts val="0"/>
                </a:spcAft>
                <a:buClrTx/>
                <a:buSzTx/>
                <a:buFontTx/>
                <a:buNone/>
                <a:tabLst/>
                <a:defRPr/>
              </a:pPr>
              <a:endParaRPr kumimoji="0" lang="ko-KR" altLang="en-US" sz="1800" b="0" i="0" u="none" strike="noStrike" kern="0" cap="none" spc="0" normalizeH="0" baseline="0" noProof="0">
                <a:ln>
                  <a:noFill/>
                </a:ln>
                <a:solidFill>
                  <a:prstClr val="white"/>
                </a:solidFill>
                <a:effectLst/>
                <a:uLnTx/>
                <a:uFillTx/>
                <a:latin typeface="나눔고딕 ExtraBold"/>
                <a:cs typeface="+mn-cs"/>
              </a:endParaRPr>
            </a:p>
          </p:txBody>
        </p:sp>
        <p:grpSp>
          <p:nvGrpSpPr>
            <p:cNvPr id="209" name="그룹 208"/>
            <p:cNvGrpSpPr/>
            <p:nvPr/>
          </p:nvGrpSpPr>
          <p:grpSpPr>
            <a:xfrm>
              <a:off x="559519" y="1621281"/>
              <a:ext cx="1092264" cy="1095159"/>
              <a:chOff x="-2974755" y="1479140"/>
              <a:chExt cx="787417" cy="789506"/>
            </a:xfrm>
            <a:solidFill>
              <a:sysClr val="window" lastClr="FFFFFF"/>
            </a:solidFill>
          </p:grpSpPr>
          <p:sp>
            <p:nvSpPr>
              <p:cNvPr id="210" name="Freeform 6"/>
              <p:cNvSpPr>
                <a:spLocks noEditPoints="1"/>
              </p:cNvSpPr>
              <p:nvPr/>
            </p:nvSpPr>
            <p:spPr bwMode="auto">
              <a:xfrm>
                <a:off x="-2974755" y="1479140"/>
                <a:ext cx="787417" cy="789506"/>
              </a:xfrm>
              <a:custGeom>
                <a:avLst/>
                <a:gdLst>
                  <a:gd name="T0" fmla="*/ 36 w 754"/>
                  <a:gd name="T1" fmla="*/ 0 h 756"/>
                  <a:gd name="T2" fmla="*/ 28 w 754"/>
                  <a:gd name="T3" fmla="*/ 0 h 756"/>
                  <a:gd name="T4" fmla="*/ 16 w 754"/>
                  <a:gd name="T5" fmla="*/ 6 h 756"/>
                  <a:gd name="T6" fmla="*/ 6 w 754"/>
                  <a:gd name="T7" fmla="*/ 16 h 756"/>
                  <a:gd name="T8" fmla="*/ 0 w 754"/>
                  <a:gd name="T9" fmla="*/ 28 h 756"/>
                  <a:gd name="T10" fmla="*/ 0 w 754"/>
                  <a:gd name="T11" fmla="*/ 720 h 756"/>
                  <a:gd name="T12" fmla="*/ 0 w 754"/>
                  <a:gd name="T13" fmla="*/ 726 h 756"/>
                  <a:gd name="T14" fmla="*/ 6 w 754"/>
                  <a:gd name="T15" fmla="*/ 740 h 756"/>
                  <a:gd name="T16" fmla="*/ 16 w 754"/>
                  <a:gd name="T17" fmla="*/ 750 h 756"/>
                  <a:gd name="T18" fmla="*/ 28 w 754"/>
                  <a:gd name="T19" fmla="*/ 754 h 756"/>
                  <a:gd name="T20" fmla="*/ 720 w 754"/>
                  <a:gd name="T21" fmla="*/ 756 h 756"/>
                  <a:gd name="T22" fmla="*/ 726 w 754"/>
                  <a:gd name="T23" fmla="*/ 754 h 756"/>
                  <a:gd name="T24" fmla="*/ 738 w 754"/>
                  <a:gd name="T25" fmla="*/ 750 h 756"/>
                  <a:gd name="T26" fmla="*/ 748 w 754"/>
                  <a:gd name="T27" fmla="*/ 740 h 756"/>
                  <a:gd name="T28" fmla="*/ 754 w 754"/>
                  <a:gd name="T29" fmla="*/ 726 h 756"/>
                  <a:gd name="T30" fmla="*/ 754 w 754"/>
                  <a:gd name="T31" fmla="*/ 36 h 756"/>
                  <a:gd name="T32" fmla="*/ 754 w 754"/>
                  <a:gd name="T33" fmla="*/ 28 h 756"/>
                  <a:gd name="T34" fmla="*/ 748 w 754"/>
                  <a:gd name="T35" fmla="*/ 16 h 756"/>
                  <a:gd name="T36" fmla="*/ 738 w 754"/>
                  <a:gd name="T37" fmla="*/ 6 h 756"/>
                  <a:gd name="T38" fmla="*/ 726 w 754"/>
                  <a:gd name="T39" fmla="*/ 0 h 756"/>
                  <a:gd name="T40" fmla="*/ 720 w 754"/>
                  <a:gd name="T41" fmla="*/ 0 h 756"/>
                  <a:gd name="T42" fmla="*/ 698 w 754"/>
                  <a:gd name="T43" fmla="*/ 668 h 756"/>
                  <a:gd name="T44" fmla="*/ 696 w 754"/>
                  <a:gd name="T45" fmla="*/ 680 h 756"/>
                  <a:gd name="T46" fmla="*/ 680 w 754"/>
                  <a:gd name="T47" fmla="*/ 696 h 756"/>
                  <a:gd name="T48" fmla="*/ 668 w 754"/>
                  <a:gd name="T49" fmla="*/ 698 h 756"/>
                  <a:gd name="T50" fmla="*/ 86 w 754"/>
                  <a:gd name="T51" fmla="*/ 698 h 756"/>
                  <a:gd name="T52" fmla="*/ 74 w 754"/>
                  <a:gd name="T53" fmla="*/ 696 h 756"/>
                  <a:gd name="T54" fmla="*/ 58 w 754"/>
                  <a:gd name="T55" fmla="*/ 680 h 756"/>
                  <a:gd name="T56" fmla="*/ 56 w 754"/>
                  <a:gd name="T57" fmla="*/ 668 h 756"/>
                  <a:gd name="T58" fmla="*/ 56 w 754"/>
                  <a:gd name="T59" fmla="*/ 86 h 756"/>
                  <a:gd name="T60" fmla="*/ 58 w 754"/>
                  <a:gd name="T61" fmla="*/ 76 h 756"/>
                  <a:gd name="T62" fmla="*/ 74 w 754"/>
                  <a:gd name="T63" fmla="*/ 58 h 756"/>
                  <a:gd name="T64" fmla="*/ 86 w 754"/>
                  <a:gd name="T65" fmla="*/ 56 h 756"/>
                  <a:gd name="T66" fmla="*/ 668 w 754"/>
                  <a:gd name="T67" fmla="*/ 56 h 756"/>
                  <a:gd name="T68" fmla="*/ 680 w 754"/>
                  <a:gd name="T69" fmla="*/ 58 h 756"/>
                  <a:gd name="T70" fmla="*/ 696 w 754"/>
                  <a:gd name="T71" fmla="*/ 76 h 756"/>
                  <a:gd name="T72" fmla="*/ 698 w 754"/>
                  <a:gd name="T73" fmla="*/ 86 h 7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54" h="756">
                    <a:moveTo>
                      <a:pt x="720" y="0"/>
                    </a:moveTo>
                    <a:lnTo>
                      <a:pt x="36" y="0"/>
                    </a:lnTo>
                    <a:lnTo>
                      <a:pt x="36" y="0"/>
                    </a:lnTo>
                    <a:lnTo>
                      <a:pt x="28" y="0"/>
                    </a:lnTo>
                    <a:lnTo>
                      <a:pt x="22" y="2"/>
                    </a:lnTo>
                    <a:lnTo>
                      <a:pt x="16" y="6"/>
                    </a:lnTo>
                    <a:lnTo>
                      <a:pt x="10" y="10"/>
                    </a:lnTo>
                    <a:lnTo>
                      <a:pt x="6" y="16"/>
                    </a:lnTo>
                    <a:lnTo>
                      <a:pt x="2" y="22"/>
                    </a:lnTo>
                    <a:lnTo>
                      <a:pt x="0" y="28"/>
                    </a:lnTo>
                    <a:lnTo>
                      <a:pt x="0" y="36"/>
                    </a:lnTo>
                    <a:lnTo>
                      <a:pt x="0" y="720"/>
                    </a:lnTo>
                    <a:lnTo>
                      <a:pt x="0" y="720"/>
                    </a:lnTo>
                    <a:lnTo>
                      <a:pt x="0" y="726"/>
                    </a:lnTo>
                    <a:lnTo>
                      <a:pt x="2" y="734"/>
                    </a:lnTo>
                    <a:lnTo>
                      <a:pt x="6" y="740"/>
                    </a:lnTo>
                    <a:lnTo>
                      <a:pt x="10" y="744"/>
                    </a:lnTo>
                    <a:lnTo>
                      <a:pt x="16" y="750"/>
                    </a:lnTo>
                    <a:lnTo>
                      <a:pt x="22" y="752"/>
                    </a:lnTo>
                    <a:lnTo>
                      <a:pt x="28" y="754"/>
                    </a:lnTo>
                    <a:lnTo>
                      <a:pt x="36" y="756"/>
                    </a:lnTo>
                    <a:lnTo>
                      <a:pt x="720" y="756"/>
                    </a:lnTo>
                    <a:lnTo>
                      <a:pt x="720" y="756"/>
                    </a:lnTo>
                    <a:lnTo>
                      <a:pt x="726" y="754"/>
                    </a:lnTo>
                    <a:lnTo>
                      <a:pt x="732" y="752"/>
                    </a:lnTo>
                    <a:lnTo>
                      <a:pt x="738" y="750"/>
                    </a:lnTo>
                    <a:lnTo>
                      <a:pt x="744" y="744"/>
                    </a:lnTo>
                    <a:lnTo>
                      <a:pt x="748" y="740"/>
                    </a:lnTo>
                    <a:lnTo>
                      <a:pt x="752" y="734"/>
                    </a:lnTo>
                    <a:lnTo>
                      <a:pt x="754" y="726"/>
                    </a:lnTo>
                    <a:lnTo>
                      <a:pt x="754" y="720"/>
                    </a:lnTo>
                    <a:lnTo>
                      <a:pt x="754" y="36"/>
                    </a:lnTo>
                    <a:lnTo>
                      <a:pt x="754" y="36"/>
                    </a:lnTo>
                    <a:lnTo>
                      <a:pt x="754" y="28"/>
                    </a:lnTo>
                    <a:lnTo>
                      <a:pt x="752" y="22"/>
                    </a:lnTo>
                    <a:lnTo>
                      <a:pt x="748" y="16"/>
                    </a:lnTo>
                    <a:lnTo>
                      <a:pt x="744" y="10"/>
                    </a:lnTo>
                    <a:lnTo>
                      <a:pt x="738" y="6"/>
                    </a:lnTo>
                    <a:lnTo>
                      <a:pt x="732" y="2"/>
                    </a:lnTo>
                    <a:lnTo>
                      <a:pt x="726" y="0"/>
                    </a:lnTo>
                    <a:lnTo>
                      <a:pt x="720" y="0"/>
                    </a:lnTo>
                    <a:lnTo>
                      <a:pt x="720" y="0"/>
                    </a:lnTo>
                    <a:close/>
                    <a:moveTo>
                      <a:pt x="698" y="668"/>
                    </a:moveTo>
                    <a:lnTo>
                      <a:pt x="698" y="668"/>
                    </a:lnTo>
                    <a:lnTo>
                      <a:pt x="698" y="674"/>
                    </a:lnTo>
                    <a:lnTo>
                      <a:pt x="696" y="680"/>
                    </a:lnTo>
                    <a:lnTo>
                      <a:pt x="690" y="690"/>
                    </a:lnTo>
                    <a:lnTo>
                      <a:pt x="680" y="696"/>
                    </a:lnTo>
                    <a:lnTo>
                      <a:pt x="674" y="698"/>
                    </a:lnTo>
                    <a:lnTo>
                      <a:pt x="668" y="698"/>
                    </a:lnTo>
                    <a:lnTo>
                      <a:pt x="86" y="698"/>
                    </a:lnTo>
                    <a:lnTo>
                      <a:pt x="86" y="698"/>
                    </a:lnTo>
                    <a:lnTo>
                      <a:pt x="80" y="698"/>
                    </a:lnTo>
                    <a:lnTo>
                      <a:pt x="74" y="696"/>
                    </a:lnTo>
                    <a:lnTo>
                      <a:pt x="66" y="690"/>
                    </a:lnTo>
                    <a:lnTo>
                      <a:pt x="58" y="680"/>
                    </a:lnTo>
                    <a:lnTo>
                      <a:pt x="56" y="674"/>
                    </a:lnTo>
                    <a:lnTo>
                      <a:pt x="56" y="668"/>
                    </a:lnTo>
                    <a:lnTo>
                      <a:pt x="56" y="86"/>
                    </a:lnTo>
                    <a:lnTo>
                      <a:pt x="56" y="86"/>
                    </a:lnTo>
                    <a:lnTo>
                      <a:pt x="56" y="80"/>
                    </a:lnTo>
                    <a:lnTo>
                      <a:pt x="58" y="76"/>
                    </a:lnTo>
                    <a:lnTo>
                      <a:pt x="66" y="66"/>
                    </a:lnTo>
                    <a:lnTo>
                      <a:pt x="74" y="58"/>
                    </a:lnTo>
                    <a:lnTo>
                      <a:pt x="80" y="58"/>
                    </a:lnTo>
                    <a:lnTo>
                      <a:pt x="86" y="56"/>
                    </a:lnTo>
                    <a:lnTo>
                      <a:pt x="668" y="56"/>
                    </a:lnTo>
                    <a:lnTo>
                      <a:pt x="668" y="56"/>
                    </a:lnTo>
                    <a:lnTo>
                      <a:pt x="674" y="58"/>
                    </a:lnTo>
                    <a:lnTo>
                      <a:pt x="680" y="58"/>
                    </a:lnTo>
                    <a:lnTo>
                      <a:pt x="690" y="66"/>
                    </a:lnTo>
                    <a:lnTo>
                      <a:pt x="696" y="76"/>
                    </a:lnTo>
                    <a:lnTo>
                      <a:pt x="698" y="80"/>
                    </a:lnTo>
                    <a:lnTo>
                      <a:pt x="698" y="86"/>
                    </a:lnTo>
                    <a:lnTo>
                      <a:pt x="698" y="66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0631" eaLnBrk="1" fontAlgn="auto" latinLnBrk="0" hangingPunct="1">
                  <a:lnSpc>
                    <a:spcPct val="100000"/>
                  </a:lnSpc>
                  <a:spcBef>
                    <a:spcPts val="0"/>
                  </a:spcBef>
                  <a:spcAft>
                    <a:spcPts val="0"/>
                  </a:spcAft>
                  <a:buClrTx/>
                  <a:buSzTx/>
                  <a:buFontTx/>
                  <a:buNone/>
                  <a:tabLst/>
                  <a:defRPr/>
                </a:pPr>
                <a:endParaRPr kumimoji="0" lang="ko-KR" altLang="en-US" sz="1800" b="0" i="0" u="none" strike="noStrike" kern="0" cap="none" spc="0" normalizeH="0" baseline="0" noProof="0">
                  <a:ln>
                    <a:noFill/>
                  </a:ln>
                  <a:solidFill>
                    <a:prstClr val="white">
                      <a:lumMod val="50000"/>
                    </a:prstClr>
                  </a:solidFill>
                  <a:effectLst/>
                  <a:uLnTx/>
                  <a:uFillTx/>
                  <a:latin typeface="나눔고딕 ExtraBold"/>
                </a:endParaRPr>
              </a:p>
            </p:txBody>
          </p:sp>
          <p:sp>
            <p:nvSpPr>
              <p:cNvPr id="211" name="Rectangle 7"/>
              <p:cNvSpPr>
                <a:spLocks noChangeArrowheads="1"/>
              </p:cNvSpPr>
              <p:nvPr/>
            </p:nvSpPr>
            <p:spPr bwMode="auto">
              <a:xfrm>
                <a:off x="-2864057" y="1946995"/>
                <a:ext cx="160825" cy="1838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defTabSz="910631" eaLnBrk="1" fontAlgn="auto" latinLnBrk="0" hangingPunct="1">
                  <a:lnSpc>
                    <a:spcPct val="100000"/>
                  </a:lnSpc>
                  <a:spcBef>
                    <a:spcPts val="0"/>
                  </a:spcBef>
                  <a:spcAft>
                    <a:spcPts val="0"/>
                  </a:spcAft>
                  <a:buClrTx/>
                  <a:buSzTx/>
                  <a:buFontTx/>
                  <a:buNone/>
                  <a:tabLst/>
                  <a:defRPr/>
                </a:pPr>
                <a:endParaRPr kumimoji="0" lang="ko-KR" altLang="en-US" sz="1800" b="0" i="0" u="none" strike="noStrike" kern="0" cap="none" spc="0" normalizeH="0" baseline="0" noProof="0">
                  <a:ln>
                    <a:noFill/>
                  </a:ln>
                  <a:solidFill>
                    <a:prstClr val="white">
                      <a:lumMod val="50000"/>
                    </a:prstClr>
                  </a:solidFill>
                  <a:effectLst/>
                  <a:uLnTx/>
                  <a:uFillTx/>
                  <a:latin typeface="나눔고딕 ExtraBold"/>
                </a:endParaRPr>
              </a:p>
            </p:txBody>
          </p:sp>
          <p:sp>
            <p:nvSpPr>
              <p:cNvPr id="212" name="Rectangle 8"/>
              <p:cNvSpPr>
                <a:spLocks noChangeArrowheads="1"/>
              </p:cNvSpPr>
              <p:nvPr/>
            </p:nvSpPr>
            <p:spPr bwMode="auto">
              <a:xfrm>
                <a:off x="-2661459" y="1834209"/>
                <a:ext cx="160825" cy="2965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defTabSz="910631" eaLnBrk="1" fontAlgn="auto" latinLnBrk="0" hangingPunct="1">
                  <a:lnSpc>
                    <a:spcPct val="100000"/>
                  </a:lnSpc>
                  <a:spcBef>
                    <a:spcPts val="0"/>
                  </a:spcBef>
                  <a:spcAft>
                    <a:spcPts val="0"/>
                  </a:spcAft>
                  <a:buClrTx/>
                  <a:buSzTx/>
                  <a:buFontTx/>
                  <a:buNone/>
                  <a:tabLst/>
                  <a:defRPr/>
                </a:pPr>
                <a:endParaRPr kumimoji="0" lang="ko-KR" altLang="en-US" sz="1800" b="0" i="0" u="none" strike="noStrike" kern="0" cap="none" spc="0" normalizeH="0" baseline="0" noProof="0">
                  <a:ln>
                    <a:noFill/>
                  </a:ln>
                  <a:solidFill>
                    <a:prstClr val="white">
                      <a:lumMod val="50000"/>
                    </a:prstClr>
                  </a:solidFill>
                  <a:effectLst/>
                  <a:uLnTx/>
                  <a:uFillTx/>
                  <a:latin typeface="나눔고딕 ExtraBold"/>
                </a:endParaRPr>
              </a:p>
            </p:txBody>
          </p:sp>
          <p:sp>
            <p:nvSpPr>
              <p:cNvPr id="213" name="Rectangle 9"/>
              <p:cNvSpPr>
                <a:spLocks noChangeArrowheads="1"/>
              </p:cNvSpPr>
              <p:nvPr/>
            </p:nvSpPr>
            <p:spPr bwMode="auto">
              <a:xfrm>
                <a:off x="-2458861" y="1765284"/>
                <a:ext cx="160825" cy="365512"/>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defTabSz="910631" eaLnBrk="1" fontAlgn="auto" latinLnBrk="0" hangingPunct="1">
                  <a:lnSpc>
                    <a:spcPct val="100000"/>
                  </a:lnSpc>
                  <a:spcBef>
                    <a:spcPts val="0"/>
                  </a:spcBef>
                  <a:spcAft>
                    <a:spcPts val="0"/>
                  </a:spcAft>
                  <a:buClrTx/>
                  <a:buSzTx/>
                  <a:buFontTx/>
                  <a:buNone/>
                  <a:tabLst/>
                  <a:defRPr/>
                </a:pPr>
                <a:endParaRPr kumimoji="0" lang="ko-KR" altLang="en-US" sz="1800" b="0" i="0" u="none" strike="noStrike" kern="0" cap="none" spc="0" normalizeH="0" baseline="0" noProof="0">
                  <a:ln>
                    <a:noFill/>
                  </a:ln>
                  <a:solidFill>
                    <a:prstClr val="white">
                      <a:lumMod val="50000"/>
                    </a:prstClr>
                  </a:solidFill>
                  <a:effectLst/>
                  <a:uLnTx/>
                  <a:uFillTx/>
                  <a:latin typeface="나눔고딕 ExtraBold"/>
                </a:endParaRPr>
              </a:p>
            </p:txBody>
          </p:sp>
          <p:sp>
            <p:nvSpPr>
              <p:cNvPr id="214" name="Freeform 10"/>
              <p:cNvSpPr>
                <a:spLocks noEditPoints="1"/>
              </p:cNvSpPr>
              <p:nvPr/>
            </p:nvSpPr>
            <p:spPr bwMode="auto">
              <a:xfrm>
                <a:off x="-2838993" y="1600281"/>
                <a:ext cx="515894" cy="290321"/>
              </a:xfrm>
              <a:custGeom>
                <a:avLst/>
                <a:gdLst>
                  <a:gd name="T0" fmla="*/ 420 w 494"/>
                  <a:gd name="T1" fmla="*/ 4 h 278"/>
                  <a:gd name="T2" fmla="*/ 390 w 494"/>
                  <a:gd name="T3" fmla="*/ 32 h 278"/>
                  <a:gd name="T4" fmla="*/ 388 w 494"/>
                  <a:gd name="T5" fmla="*/ 60 h 278"/>
                  <a:gd name="T6" fmla="*/ 276 w 494"/>
                  <a:gd name="T7" fmla="*/ 70 h 278"/>
                  <a:gd name="T8" fmla="*/ 236 w 494"/>
                  <a:gd name="T9" fmla="*/ 64 h 278"/>
                  <a:gd name="T10" fmla="*/ 202 w 494"/>
                  <a:gd name="T11" fmla="*/ 86 h 278"/>
                  <a:gd name="T12" fmla="*/ 194 w 494"/>
                  <a:gd name="T13" fmla="*/ 116 h 278"/>
                  <a:gd name="T14" fmla="*/ 96 w 494"/>
                  <a:gd name="T15" fmla="*/ 190 h 278"/>
                  <a:gd name="T16" fmla="*/ 54 w 494"/>
                  <a:gd name="T17" fmla="*/ 170 h 278"/>
                  <a:gd name="T18" fmla="*/ 24 w 494"/>
                  <a:gd name="T19" fmla="*/ 178 h 278"/>
                  <a:gd name="T20" fmla="*/ 2 w 494"/>
                  <a:gd name="T21" fmla="*/ 212 h 278"/>
                  <a:gd name="T22" fmla="*/ 4 w 494"/>
                  <a:gd name="T23" fmla="*/ 244 h 278"/>
                  <a:gd name="T24" fmla="*/ 32 w 494"/>
                  <a:gd name="T25" fmla="*/ 274 h 278"/>
                  <a:gd name="T26" fmla="*/ 64 w 494"/>
                  <a:gd name="T27" fmla="*/ 276 h 278"/>
                  <a:gd name="T28" fmla="*/ 98 w 494"/>
                  <a:gd name="T29" fmla="*/ 254 h 278"/>
                  <a:gd name="T30" fmla="*/ 108 w 494"/>
                  <a:gd name="T31" fmla="*/ 224 h 278"/>
                  <a:gd name="T32" fmla="*/ 206 w 494"/>
                  <a:gd name="T33" fmla="*/ 150 h 278"/>
                  <a:gd name="T34" fmla="*/ 248 w 494"/>
                  <a:gd name="T35" fmla="*/ 170 h 278"/>
                  <a:gd name="T36" fmla="*/ 278 w 494"/>
                  <a:gd name="T37" fmla="*/ 160 h 278"/>
                  <a:gd name="T38" fmla="*/ 300 w 494"/>
                  <a:gd name="T39" fmla="*/ 126 h 278"/>
                  <a:gd name="T40" fmla="*/ 394 w 494"/>
                  <a:gd name="T41" fmla="*/ 78 h 278"/>
                  <a:gd name="T42" fmla="*/ 426 w 494"/>
                  <a:gd name="T43" fmla="*/ 104 h 278"/>
                  <a:gd name="T44" fmla="*/ 462 w 494"/>
                  <a:gd name="T45" fmla="*/ 102 h 278"/>
                  <a:gd name="T46" fmla="*/ 490 w 494"/>
                  <a:gd name="T47" fmla="*/ 74 h 278"/>
                  <a:gd name="T48" fmla="*/ 494 w 494"/>
                  <a:gd name="T49" fmla="*/ 42 h 278"/>
                  <a:gd name="T50" fmla="*/ 470 w 494"/>
                  <a:gd name="T51" fmla="*/ 8 h 278"/>
                  <a:gd name="T52" fmla="*/ 440 w 494"/>
                  <a:gd name="T53" fmla="*/ 0 h 278"/>
                  <a:gd name="T54" fmla="*/ 82 w 494"/>
                  <a:gd name="T55" fmla="*/ 236 h 278"/>
                  <a:gd name="T56" fmla="*/ 54 w 494"/>
                  <a:gd name="T57" fmla="*/ 254 h 278"/>
                  <a:gd name="T58" fmla="*/ 32 w 494"/>
                  <a:gd name="T59" fmla="*/ 246 h 278"/>
                  <a:gd name="T60" fmla="*/ 24 w 494"/>
                  <a:gd name="T61" fmla="*/ 224 h 278"/>
                  <a:gd name="T62" fmla="*/ 42 w 494"/>
                  <a:gd name="T63" fmla="*/ 196 h 278"/>
                  <a:gd name="T64" fmla="*/ 66 w 494"/>
                  <a:gd name="T65" fmla="*/ 196 h 278"/>
                  <a:gd name="T66" fmla="*/ 84 w 494"/>
                  <a:gd name="T67" fmla="*/ 218 h 278"/>
                  <a:gd name="T68" fmla="*/ 278 w 494"/>
                  <a:gd name="T69" fmla="*/ 116 h 278"/>
                  <a:gd name="T70" fmla="*/ 268 w 494"/>
                  <a:gd name="T71" fmla="*/ 138 h 278"/>
                  <a:gd name="T72" fmla="*/ 248 w 494"/>
                  <a:gd name="T73" fmla="*/ 146 h 278"/>
                  <a:gd name="T74" fmla="*/ 220 w 494"/>
                  <a:gd name="T75" fmla="*/ 132 h 278"/>
                  <a:gd name="T76" fmla="*/ 216 w 494"/>
                  <a:gd name="T77" fmla="*/ 116 h 278"/>
                  <a:gd name="T78" fmla="*/ 236 w 494"/>
                  <a:gd name="T79" fmla="*/ 88 h 278"/>
                  <a:gd name="T80" fmla="*/ 254 w 494"/>
                  <a:gd name="T81" fmla="*/ 86 h 278"/>
                  <a:gd name="T82" fmla="*/ 272 w 494"/>
                  <a:gd name="T83" fmla="*/ 98 h 278"/>
                  <a:gd name="T84" fmla="*/ 278 w 494"/>
                  <a:gd name="T85" fmla="*/ 116 h 278"/>
                  <a:gd name="T86" fmla="*/ 434 w 494"/>
                  <a:gd name="T87" fmla="*/ 82 h 278"/>
                  <a:gd name="T88" fmla="*/ 416 w 494"/>
                  <a:gd name="T89" fmla="*/ 72 h 278"/>
                  <a:gd name="T90" fmla="*/ 410 w 494"/>
                  <a:gd name="T91" fmla="*/ 54 h 278"/>
                  <a:gd name="T92" fmla="*/ 418 w 494"/>
                  <a:gd name="T93" fmla="*/ 32 h 278"/>
                  <a:gd name="T94" fmla="*/ 440 w 494"/>
                  <a:gd name="T95" fmla="*/ 22 h 278"/>
                  <a:gd name="T96" fmla="*/ 468 w 494"/>
                  <a:gd name="T97" fmla="*/ 42 h 278"/>
                  <a:gd name="T98" fmla="*/ 470 w 494"/>
                  <a:gd name="T99" fmla="*/ 60 h 278"/>
                  <a:gd name="T100" fmla="*/ 446 w 494"/>
                  <a:gd name="T101" fmla="*/ 84 h 2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94" h="278">
                    <a:moveTo>
                      <a:pt x="440" y="0"/>
                    </a:moveTo>
                    <a:lnTo>
                      <a:pt x="440" y="0"/>
                    </a:lnTo>
                    <a:lnTo>
                      <a:pt x="430" y="0"/>
                    </a:lnTo>
                    <a:lnTo>
                      <a:pt x="420" y="4"/>
                    </a:lnTo>
                    <a:lnTo>
                      <a:pt x="410" y="8"/>
                    </a:lnTo>
                    <a:lnTo>
                      <a:pt x="402" y="16"/>
                    </a:lnTo>
                    <a:lnTo>
                      <a:pt x="396" y="24"/>
                    </a:lnTo>
                    <a:lnTo>
                      <a:pt x="390" y="32"/>
                    </a:lnTo>
                    <a:lnTo>
                      <a:pt x="388" y="42"/>
                    </a:lnTo>
                    <a:lnTo>
                      <a:pt x="386" y="54"/>
                    </a:lnTo>
                    <a:lnTo>
                      <a:pt x="386" y="54"/>
                    </a:lnTo>
                    <a:lnTo>
                      <a:pt x="388" y="60"/>
                    </a:lnTo>
                    <a:lnTo>
                      <a:pt x="294" y="90"/>
                    </a:lnTo>
                    <a:lnTo>
                      <a:pt x="294" y="90"/>
                    </a:lnTo>
                    <a:lnTo>
                      <a:pt x="286" y="80"/>
                    </a:lnTo>
                    <a:lnTo>
                      <a:pt x="276" y="70"/>
                    </a:lnTo>
                    <a:lnTo>
                      <a:pt x="262" y="64"/>
                    </a:lnTo>
                    <a:lnTo>
                      <a:pt x="248" y="62"/>
                    </a:lnTo>
                    <a:lnTo>
                      <a:pt x="248" y="62"/>
                    </a:lnTo>
                    <a:lnTo>
                      <a:pt x="236" y="64"/>
                    </a:lnTo>
                    <a:lnTo>
                      <a:pt x="226" y="66"/>
                    </a:lnTo>
                    <a:lnTo>
                      <a:pt x="218" y="72"/>
                    </a:lnTo>
                    <a:lnTo>
                      <a:pt x="210" y="78"/>
                    </a:lnTo>
                    <a:lnTo>
                      <a:pt x="202" y="86"/>
                    </a:lnTo>
                    <a:lnTo>
                      <a:pt x="198" y="96"/>
                    </a:lnTo>
                    <a:lnTo>
                      <a:pt x="194" y="106"/>
                    </a:lnTo>
                    <a:lnTo>
                      <a:pt x="194" y="116"/>
                    </a:lnTo>
                    <a:lnTo>
                      <a:pt x="194" y="116"/>
                    </a:lnTo>
                    <a:lnTo>
                      <a:pt x="194" y="126"/>
                    </a:lnTo>
                    <a:lnTo>
                      <a:pt x="196" y="134"/>
                    </a:lnTo>
                    <a:lnTo>
                      <a:pt x="96" y="190"/>
                    </a:lnTo>
                    <a:lnTo>
                      <a:pt x="96" y="190"/>
                    </a:lnTo>
                    <a:lnTo>
                      <a:pt x="88" y="182"/>
                    </a:lnTo>
                    <a:lnTo>
                      <a:pt x="78" y="176"/>
                    </a:lnTo>
                    <a:lnTo>
                      <a:pt x="66" y="172"/>
                    </a:lnTo>
                    <a:lnTo>
                      <a:pt x="54" y="170"/>
                    </a:lnTo>
                    <a:lnTo>
                      <a:pt x="54" y="170"/>
                    </a:lnTo>
                    <a:lnTo>
                      <a:pt x="42" y="170"/>
                    </a:lnTo>
                    <a:lnTo>
                      <a:pt x="32" y="174"/>
                    </a:lnTo>
                    <a:lnTo>
                      <a:pt x="24" y="178"/>
                    </a:lnTo>
                    <a:lnTo>
                      <a:pt x="16" y="186"/>
                    </a:lnTo>
                    <a:lnTo>
                      <a:pt x="10" y="194"/>
                    </a:lnTo>
                    <a:lnTo>
                      <a:pt x="4" y="202"/>
                    </a:lnTo>
                    <a:lnTo>
                      <a:pt x="2" y="212"/>
                    </a:lnTo>
                    <a:lnTo>
                      <a:pt x="0" y="224"/>
                    </a:lnTo>
                    <a:lnTo>
                      <a:pt x="0" y="224"/>
                    </a:lnTo>
                    <a:lnTo>
                      <a:pt x="2" y="234"/>
                    </a:lnTo>
                    <a:lnTo>
                      <a:pt x="4" y="244"/>
                    </a:lnTo>
                    <a:lnTo>
                      <a:pt x="10" y="254"/>
                    </a:lnTo>
                    <a:lnTo>
                      <a:pt x="16" y="262"/>
                    </a:lnTo>
                    <a:lnTo>
                      <a:pt x="24" y="268"/>
                    </a:lnTo>
                    <a:lnTo>
                      <a:pt x="32" y="274"/>
                    </a:lnTo>
                    <a:lnTo>
                      <a:pt x="42" y="276"/>
                    </a:lnTo>
                    <a:lnTo>
                      <a:pt x="54" y="278"/>
                    </a:lnTo>
                    <a:lnTo>
                      <a:pt x="54" y="278"/>
                    </a:lnTo>
                    <a:lnTo>
                      <a:pt x="64" y="276"/>
                    </a:lnTo>
                    <a:lnTo>
                      <a:pt x="74" y="274"/>
                    </a:lnTo>
                    <a:lnTo>
                      <a:pt x="84" y="268"/>
                    </a:lnTo>
                    <a:lnTo>
                      <a:pt x="92" y="262"/>
                    </a:lnTo>
                    <a:lnTo>
                      <a:pt x="98" y="254"/>
                    </a:lnTo>
                    <a:lnTo>
                      <a:pt x="104" y="244"/>
                    </a:lnTo>
                    <a:lnTo>
                      <a:pt x="106" y="234"/>
                    </a:lnTo>
                    <a:lnTo>
                      <a:pt x="108" y="224"/>
                    </a:lnTo>
                    <a:lnTo>
                      <a:pt x="108" y="224"/>
                    </a:lnTo>
                    <a:lnTo>
                      <a:pt x="106" y="214"/>
                    </a:lnTo>
                    <a:lnTo>
                      <a:pt x="104" y="206"/>
                    </a:lnTo>
                    <a:lnTo>
                      <a:pt x="206" y="150"/>
                    </a:lnTo>
                    <a:lnTo>
                      <a:pt x="206" y="150"/>
                    </a:lnTo>
                    <a:lnTo>
                      <a:pt x="214" y="158"/>
                    </a:lnTo>
                    <a:lnTo>
                      <a:pt x="224" y="164"/>
                    </a:lnTo>
                    <a:lnTo>
                      <a:pt x="234" y="168"/>
                    </a:lnTo>
                    <a:lnTo>
                      <a:pt x="248" y="170"/>
                    </a:lnTo>
                    <a:lnTo>
                      <a:pt x="248" y="170"/>
                    </a:lnTo>
                    <a:lnTo>
                      <a:pt x="258" y="168"/>
                    </a:lnTo>
                    <a:lnTo>
                      <a:pt x="268" y="166"/>
                    </a:lnTo>
                    <a:lnTo>
                      <a:pt x="278" y="160"/>
                    </a:lnTo>
                    <a:lnTo>
                      <a:pt x="286" y="154"/>
                    </a:lnTo>
                    <a:lnTo>
                      <a:pt x="292" y="146"/>
                    </a:lnTo>
                    <a:lnTo>
                      <a:pt x="296" y="136"/>
                    </a:lnTo>
                    <a:lnTo>
                      <a:pt x="300" y="126"/>
                    </a:lnTo>
                    <a:lnTo>
                      <a:pt x="300" y="116"/>
                    </a:lnTo>
                    <a:lnTo>
                      <a:pt x="300" y="116"/>
                    </a:lnTo>
                    <a:lnTo>
                      <a:pt x="300" y="108"/>
                    </a:lnTo>
                    <a:lnTo>
                      <a:pt x="394" y="78"/>
                    </a:lnTo>
                    <a:lnTo>
                      <a:pt x="394" y="78"/>
                    </a:lnTo>
                    <a:lnTo>
                      <a:pt x="402" y="90"/>
                    </a:lnTo>
                    <a:lnTo>
                      <a:pt x="412" y="98"/>
                    </a:lnTo>
                    <a:lnTo>
                      <a:pt x="426" y="104"/>
                    </a:lnTo>
                    <a:lnTo>
                      <a:pt x="440" y="106"/>
                    </a:lnTo>
                    <a:lnTo>
                      <a:pt x="440" y="106"/>
                    </a:lnTo>
                    <a:lnTo>
                      <a:pt x="452" y="106"/>
                    </a:lnTo>
                    <a:lnTo>
                      <a:pt x="462" y="102"/>
                    </a:lnTo>
                    <a:lnTo>
                      <a:pt x="470" y="98"/>
                    </a:lnTo>
                    <a:lnTo>
                      <a:pt x="478" y="92"/>
                    </a:lnTo>
                    <a:lnTo>
                      <a:pt x="486" y="84"/>
                    </a:lnTo>
                    <a:lnTo>
                      <a:pt x="490" y="74"/>
                    </a:lnTo>
                    <a:lnTo>
                      <a:pt x="494" y="64"/>
                    </a:lnTo>
                    <a:lnTo>
                      <a:pt x="494" y="54"/>
                    </a:lnTo>
                    <a:lnTo>
                      <a:pt x="494" y="54"/>
                    </a:lnTo>
                    <a:lnTo>
                      <a:pt x="494" y="42"/>
                    </a:lnTo>
                    <a:lnTo>
                      <a:pt x="490" y="32"/>
                    </a:lnTo>
                    <a:lnTo>
                      <a:pt x="486" y="24"/>
                    </a:lnTo>
                    <a:lnTo>
                      <a:pt x="478" y="16"/>
                    </a:lnTo>
                    <a:lnTo>
                      <a:pt x="470" y="8"/>
                    </a:lnTo>
                    <a:lnTo>
                      <a:pt x="462" y="4"/>
                    </a:lnTo>
                    <a:lnTo>
                      <a:pt x="452" y="0"/>
                    </a:lnTo>
                    <a:lnTo>
                      <a:pt x="440" y="0"/>
                    </a:lnTo>
                    <a:lnTo>
                      <a:pt x="440" y="0"/>
                    </a:lnTo>
                    <a:close/>
                    <a:moveTo>
                      <a:pt x="84" y="224"/>
                    </a:moveTo>
                    <a:lnTo>
                      <a:pt x="84" y="224"/>
                    </a:lnTo>
                    <a:lnTo>
                      <a:pt x="84" y="230"/>
                    </a:lnTo>
                    <a:lnTo>
                      <a:pt x="82" y="236"/>
                    </a:lnTo>
                    <a:lnTo>
                      <a:pt x="76" y="246"/>
                    </a:lnTo>
                    <a:lnTo>
                      <a:pt x="66" y="252"/>
                    </a:lnTo>
                    <a:lnTo>
                      <a:pt x="60" y="254"/>
                    </a:lnTo>
                    <a:lnTo>
                      <a:pt x="54" y="254"/>
                    </a:lnTo>
                    <a:lnTo>
                      <a:pt x="54" y="254"/>
                    </a:lnTo>
                    <a:lnTo>
                      <a:pt x="48" y="254"/>
                    </a:lnTo>
                    <a:lnTo>
                      <a:pt x="42" y="252"/>
                    </a:lnTo>
                    <a:lnTo>
                      <a:pt x="32" y="246"/>
                    </a:lnTo>
                    <a:lnTo>
                      <a:pt x="26" y="236"/>
                    </a:lnTo>
                    <a:lnTo>
                      <a:pt x="24" y="230"/>
                    </a:lnTo>
                    <a:lnTo>
                      <a:pt x="24" y="224"/>
                    </a:lnTo>
                    <a:lnTo>
                      <a:pt x="24" y="224"/>
                    </a:lnTo>
                    <a:lnTo>
                      <a:pt x="24" y="218"/>
                    </a:lnTo>
                    <a:lnTo>
                      <a:pt x="26" y="212"/>
                    </a:lnTo>
                    <a:lnTo>
                      <a:pt x="32" y="202"/>
                    </a:lnTo>
                    <a:lnTo>
                      <a:pt x="42" y="196"/>
                    </a:lnTo>
                    <a:lnTo>
                      <a:pt x="48" y="194"/>
                    </a:lnTo>
                    <a:lnTo>
                      <a:pt x="54" y="192"/>
                    </a:lnTo>
                    <a:lnTo>
                      <a:pt x="54" y="192"/>
                    </a:lnTo>
                    <a:lnTo>
                      <a:pt x="66" y="196"/>
                    </a:lnTo>
                    <a:lnTo>
                      <a:pt x="74" y="202"/>
                    </a:lnTo>
                    <a:lnTo>
                      <a:pt x="74" y="202"/>
                    </a:lnTo>
                    <a:lnTo>
                      <a:pt x="80" y="208"/>
                    </a:lnTo>
                    <a:lnTo>
                      <a:pt x="84" y="218"/>
                    </a:lnTo>
                    <a:lnTo>
                      <a:pt x="84" y="218"/>
                    </a:lnTo>
                    <a:lnTo>
                      <a:pt x="84" y="224"/>
                    </a:lnTo>
                    <a:lnTo>
                      <a:pt x="84" y="224"/>
                    </a:lnTo>
                    <a:close/>
                    <a:moveTo>
                      <a:pt x="278" y="116"/>
                    </a:moveTo>
                    <a:lnTo>
                      <a:pt x="278" y="116"/>
                    </a:lnTo>
                    <a:lnTo>
                      <a:pt x="278" y="122"/>
                    </a:lnTo>
                    <a:lnTo>
                      <a:pt x="276" y="128"/>
                    </a:lnTo>
                    <a:lnTo>
                      <a:pt x="268" y="138"/>
                    </a:lnTo>
                    <a:lnTo>
                      <a:pt x="258" y="144"/>
                    </a:lnTo>
                    <a:lnTo>
                      <a:pt x="254" y="146"/>
                    </a:lnTo>
                    <a:lnTo>
                      <a:pt x="248" y="146"/>
                    </a:lnTo>
                    <a:lnTo>
                      <a:pt x="248" y="146"/>
                    </a:lnTo>
                    <a:lnTo>
                      <a:pt x="236" y="144"/>
                    </a:lnTo>
                    <a:lnTo>
                      <a:pt x="226" y="138"/>
                    </a:lnTo>
                    <a:lnTo>
                      <a:pt x="226" y="138"/>
                    </a:lnTo>
                    <a:lnTo>
                      <a:pt x="220" y="132"/>
                    </a:lnTo>
                    <a:lnTo>
                      <a:pt x="218" y="122"/>
                    </a:lnTo>
                    <a:lnTo>
                      <a:pt x="218" y="122"/>
                    </a:lnTo>
                    <a:lnTo>
                      <a:pt x="216" y="116"/>
                    </a:lnTo>
                    <a:lnTo>
                      <a:pt x="216" y="116"/>
                    </a:lnTo>
                    <a:lnTo>
                      <a:pt x="218" y="110"/>
                    </a:lnTo>
                    <a:lnTo>
                      <a:pt x="218" y="104"/>
                    </a:lnTo>
                    <a:lnTo>
                      <a:pt x="226" y="94"/>
                    </a:lnTo>
                    <a:lnTo>
                      <a:pt x="236" y="88"/>
                    </a:lnTo>
                    <a:lnTo>
                      <a:pt x="240" y="86"/>
                    </a:lnTo>
                    <a:lnTo>
                      <a:pt x="248" y="86"/>
                    </a:lnTo>
                    <a:lnTo>
                      <a:pt x="248" y="86"/>
                    </a:lnTo>
                    <a:lnTo>
                      <a:pt x="254" y="86"/>
                    </a:lnTo>
                    <a:lnTo>
                      <a:pt x="262" y="88"/>
                    </a:lnTo>
                    <a:lnTo>
                      <a:pt x="266" y="92"/>
                    </a:lnTo>
                    <a:lnTo>
                      <a:pt x="272" y="98"/>
                    </a:lnTo>
                    <a:lnTo>
                      <a:pt x="272" y="98"/>
                    </a:lnTo>
                    <a:lnTo>
                      <a:pt x="276" y="106"/>
                    </a:lnTo>
                    <a:lnTo>
                      <a:pt x="278" y="116"/>
                    </a:lnTo>
                    <a:lnTo>
                      <a:pt x="278" y="116"/>
                    </a:lnTo>
                    <a:lnTo>
                      <a:pt x="278" y="116"/>
                    </a:lnTo>
                    <a:lnTo>
                      <a:pt x="278" y="116"/>
                    </a:lnTo>
                    <a:close/>
                    <a:moveTo>
                      <a:pt x="440" y="84"/>
                    </a:moveTo>
                    <a:lnTo>
                      <a:pt x="440" y="84"/>
                    </a:lnTo>
                    <a:lnTo>
                      <a:pt x="434" y="82"/>
                    </a:lnTo>
                    <a:lnTo>
                      <a:pt x="426" y="80"/>
                    </a:lnTo>
                    <a:lnTo>
                      <a:pt x="420" y="76"/>
                    </a:lnTo>
                    <a:lnTo>
                      <a:pt x="416" y="72"/>
                    </a:lnTo>
                    <a:lnTo>
                      <a:pt x="416" y="72"/>
                    </a:lnTo>
                    <a:lnTo>
                      <a:pt x="412" y="62"/>
                    </a:lnTo>
                    <a:lnTo>
                      <a:pt x="410" y="54"/>
                    </a:lnTo>
                    <a:lnTo>
                      <a:pt x="410" y="54"/>
                    </a:lnTo>
                    <a:lnTo>
                      <a:pt x="410" y="54"/>
                    </a:lnTo>
                    <a:lnTo>
                      <a:pt x="410" y="54"/>
                    </a:lnTo>
                    <a:lnTo>
                      <a:pt x="410" y="46"/>
                    </a:lnTo>
                    <a:lnTo>
                      <a:pt x="412" y="42"/>
                    </a:lnTo>
                    <a:lnTo>
                      <a:pt x="418" y="32"/>
                    </a:lnTo>
                    <a:lnTo>
                      <a:pt x="428" y="24"/>
                    </a:lnTo>
                    <a:lnTo>
                      <a:pt x="434" y="24"/>
                    </a:lnTo>
                    <a:lnTo>
                      <a:pt x="440" y="22"/>
                    </a:lnTo>
                    <a:lnTo>
                      <a:pt x="440" y="22"/>
                    </a:lnTo>
                    <a:lnTo>
                      <a:pt x="446" y="24"/>
                    </a:lnTo>
                    <a:lnTo>
                      <a:pt x="452" y="24"/>
                    </a:lnTo>
                    <a:lnTo>
                      <a:pt x="462" y="32"/>
                    </a:lnTo>
                    <a:lnTo>
                      <a:pt x="468" y="42"/>
                    </a:lnTo>
                    <a:lnTo>
                      <a:pt x="470" y="46"/>
                    </a:lnTo>
                    <a:lnTo>
                      <a:pt x="472" y="54"/>
                    </a:lnTo>
                    <a:lnTo>
                      <a:pt x="472" y="54"/>
                    </a:lnTo>
                    <a:lnTo>
                      <a:pt x="470" y="60"/>
                    </a:lnTo>
                    <a:lnTo>
                      <a:pt x="468" y="64"/>
                    </a:lnTo>
                    <a:lnTo>
                      <a:pt x="462" y="74"/>
                    </a:lnTo>
                    <a:lnTo>
                      <a:pt x="452" y="82"/>
                    </a:lnTo>
                    <a:lnTo>
                      <a:pt x="446" y="84"/>
                    </a:lnTo>
                    <a:lnTo>
                      <a:pt x="440" y="84"/>
                    </a:lnTo>
                    <a:lnTo>
                      <a:pt x="440" y="8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0631" eaLnBrk="1" fontAlgn="auto" latinLnBrk="0" hangingPunct="1">
                  <a:lnSpc>
                    <a:spcPct val="100000"/>
                  </a:lnSpc>
                  <a:spcBef>
                    <a:spcPts val="0"/>
                  </a:spcBef>
                  <a:spcAft>
                    <a:spcPts val="0"/>
                  </a:spcAft>
                  <a:buClrTx/>
                  <a:buSzTx/>
                  <a:buFontTx/>
                  <a:buNone/>
                  <a:tabLst/>
                  <a:defRPr/>
                </a:pPr>
                <a:endParaRPr kumimoji="0" lang="ko-KR" altLang="en-US" sz="1800" b="0" i="0" u="none" strike="noStrike" kern="0" cap="none" spc="0" normalizeH="0" baseline="0" noProof="0">
                  <a:ln>
                    <a:noFill/>
                  </a:ln>
                  <a:solidFill>
                    <a:prstClr val="white">
                      <a:lumMod val="50000"/>
                    </a:prstClr>
                  </a:solidFill>
                  <a:effectLst/>
                  <a:uLnTx/>
                  <a:uFillTx/>
                  <a:latin typeface="나눔고딕 ExtraBold"/>
                </a:endParaRPr>
              </a:p>
            </p:txBody>
          </p:sp>
        </p:grpSp>
      </p:grpSp>
      <p:sp>
        <p:nvSpPr>
          <p:cNvPr id="215" name="직사각형 214"/>
          <p:cNvSpPr/>
          <p:nvPr/>
        </p:nvSpPr>
        <p:spPr>
          <a:xfrm>
            <a:off x="2051726" y="2143197"/>
            <a:ext cx="6984776" cy="2031325"/>
          </a:xfrm>
          <a:prstGeom prst="rect">
            <a:avLst/>
          </a:prstGeom>
        </p:spPr>
        <p:txBody>
          <a:bodyPr wrap="square">
            <a:spAutoFit/>
          </a:bodyPr>
          <a:lstStyle/>
          <a:p>
            <a:pPr marL="342900" indent="-342900" latinLnBrk="0">
              <a:buFont typeface="Wingdings" panose="05000000000000000000" pitchFamily="2" charset="2"/>
              <a:buChar char="§"/>
            </a:pPr>
            <a:r>
              <a:rPr lang="mn-MN" altLang="ko-KR" sz="1400" dirty="0">
                <a:solidFill>
                  <a:schemeClr val="tx1">
                    <a:lumMod val="50000"/>
                    <a:lumOff val="50000"/>
                  </a:schemeClr>
                </a:solidFill>
                <a:latin typeface="Arial" panose="020B0604020202020204" pitchFamily="34" charset="0"/>
                <a:cs typeface="Arial" panose="020B0604020202020204" pitchFamily="34" charset="0"/>
              </a:rPr>
              <a:t>Тээврийн болон ложистикийн зардлыг бууруулна</a:t>
            </a:r>
            <a:r>
              <a:rPr lang="en-US" altLang="ko-KR" sz="1400" dirty="0">
                <a:solidFill>
                  <a:schemeClr val="tx1">
                    <a:lumMod val="50000"/>
                    <a:lumOff val="50000"/>
                  </a:schemeClr>
                </a:solidFill>
                <a:latin typeface="Arial" panose="020B0604020202020204" pitchFamily="34" charset="0"/>
                <a:cs typeface="Arial" panose="020B0604020202020204" pitchFamily="34" charset="0"/>
              </a:rPr>
              <a:t>.</a:t>
            </a:r>
          </a:p>
          <a:p>
            <a:pPr marL="342900" indent="-342900" latinLnBrk="0">
              <a:buFont typeface="Wingdings" panose="05000000000000000000" pitchFamily="2" charset="2"/>
              <a:buChar char="§"/>
            </a:pPr>
            <a:r>
              <a:rPr lang="mn-MN" altLang="ko-KR" sz="1400" dirty="0">
                <a:solidFill>
                  <a:schemeClr val="tx1">
                    <a:lumMod val="50000"/>
                    <a:lumOff val="50000"/>
                  </a:schemeClr>
                </a:solidFill>
                <a:latin typeface="Arial" panose="020B0604020202020204" pitchFamily="34" charset="0"/>
                <a:cs typeface="Arial" panose="020B0604020202020204" pitchFamily="34" charset="0"/>
              </a:rPr>
              <a:t>Авто замын бүтээмж болон аюулгүй байдлыг дээшлүүлнэ</a:t>
            </a:r>
            <a:r>
              <a:rPr lang="en-US" altLang="ko-KR" sz="1400" dirty="0">
                <a:solidFill>
                  <a:schemeClr val="tx1">
                    <a:lumMod val="50000"/>
                    <a:lumOff val="50000"/>
                  </a:schemeClr>
                </a:solidFill>
                <a:latin typeface="Arial" panose="020B0604020202020204" pitchFamily="34" charset="0"/>
                <a:cs typeface="Arial" panose="020B0604020202020204" pitchFamily="34" charset="0"/>
              </a:rPr>
              <a:t>.</a:t>
            </a:r>
          </a:p>
          <a:p>
            <a:pPr marL="342900" indent="-342900" latinLnBrk="0">
              <a:buFont typeface="Wingdings" panose="05000000000000000000" pitchFamily="2" charset="2"/>
              <a:buChar char="§"/>
            </a:pPr>
            <a:r>
              <a:rPr lang="mn-MN" sz="1400" dirty="0">
                <a:solidFill>
                  <a:schemeClr val="tx1">
                    <a:lumMod val="50000"/>
                    <a:lumOff val="50000"/>
                  </a:schemeClr>
                </a:solidFill>
                <a:latin typeface="Arial" panose="020B0604020202020204" pitchFamily="34" charset="0"/>
                <a:cs typeface="Arial" panose="020B0604020202020204" pitchFamily="34" charset="0"/>
              </a:rPr>
              <a:t>Хөдөлгөөний хяналт болон олон төрлийн үйлчилгээний тусламжтайгаар хотын бүтээмжийг дээшлүүлэх</a:t>
            </a:r>
          </a:p>
          <a:p>
            <a:pPr marL="342900" indent="-342900" latinLnBrk="0">
              <a:buFont typeface="Wingdings" panose="05000000000000000000" pitchFamily="2" charset="2"/>
              <a:buChar char="§"/>
            </a:pPr>
            <a:r>
              <a:rPr lang="mn-MN" altLang="ko-KR" sz="1400" dirty="0">
                <a:solidFill>
                  <a:schemeClr val="tx1">
                    <a:lumMod val="50000"/>
                    <a:lumOff val="50000"/>
                  </a:schemeClr>
                </a:solidFill>
                <a:latin typeface="Arial" panose="020B0604020202020204" pitchFamily="34" charset="0"/>
                <a:cs typeface="Arial" panose="020B0604020202020204" pitchFamily="34" charset="0"/>
              </a:rPr>
              <a:t>Хөдөө орон нутагт саадгүй хүргэх зардал багатай шийдлийг хөгжүүлнэ</a:t>
            </a:r>
            <a:r>
              <a:rPr lang="en-US" altLang="ko-KR" sz="1400" dirty="0">
                <a:solidFill>
                  <a:schemeClr val="tx1">
                    <a:lumMod val="50000"/>
                    <a:lumOff val="50000"/>
                  </a:schemeClr>
                </a:solidFill>
                <a:latin typeface="Arial" panose="020B0604020202020204" pitchFamily="34" charset="0"/>
                <a:cs typeface="Arial" panose="020B0604020202020204" pitchFamily="34" charset="0"/>
              </a:rPr>
              <a:t>.</a:t>
            </a:r>
          </a:p>
          <a:p>
            <a:pPr marL="342900" indent="-342900" latinLnBrk="0">
              <a:buFont typeface="Wingdings" panose="05000000000000000000" pitchFamily="2" charset="2"/>
              <a:buChar char="§"/>
            </a:pPr>
            <a:r>
              <a:rPr lang="mn-MN" altLang="ko-KR" sz="1400" dirty="0">
                <a:solidFill>
                  <a:schemeClr val="tx1">
                    <a:lumMod val="50000"/>
                    <a:lumOff val="50000"/>
                  </a:schemeClr>
                </a:solidFill>
                <a:latin typeface="Arial" panose="020B0604020202020204" pitchFamily="34" charset="0"/>
                <a:cs typeface="Arial" panose="020B0604020202020204" pitchFamily="34" charset="0"/>
              </a:rPr>
              <a:t>Институтын болон санхүүгийн удирдлагыг сайжруулна</a:t>
            </a:r>
            <a:r>
              <a:rPr lang="en-US" altLang="ko-KR" sz="1400" dirty="0">
                <a:solidFill>
                  <a:schemeClr val="tx1">
                    <a:lumMod val="50000"/>
                    <a:lumOff val="50000"/>
                  </a:schemeClr>
                </a:solidFill>
                <a:latin typeface="Arial" panose="020B0604020202020204" pitchFamily="34" charset="0"/>
                <a:cs typeface="Arial" panose="020B0604020202020204" pitchFamily="34" charset="0"/>
              </a:rPr>
              <a:t>.</a:t>
            </a:r>
          </a:p>
          <a:p>
            <a:pPr marL="342900" indent="-342900" latinLnBrk="0">
              <a:buFont typeface="Wingdings" panose="05000000000000000000" pitchFamily="2" charset="2"/>
              <a:buChar char="§"/>
            </a:pPr>
            <a:r>
              <a:rPr lang="mn-MN" altLang="ko-KR" sz="1400" dirty="0">
                <a:solidFill>
                  <a:schemeClr val="tx1">
                    <a:lumMod val="50000"/>
                    <a:lumOff val="50000"/>
                  </a:schemeClr>
                </a:solidFill>
                <a:latin typeface="Arial" panose="020B0604020202020204" pitchFamily="34" charset="0"/>
                <a:cs typeface="Arial" panose="020B0604020202020204" pitchFamily="34" charset="0"/>
              </a:rPr>
              <a:t>Цаашлаад сайн төлөвлөсөн ТУС-г ашиглан шинэ үйлчилгээ ажлын байр бий болгох тээврийн болон мэдээлэл технологийн салбаруудад хөгжил дэвшил гаргах боломжтой. </a:t>
            </a:r>
            <a:endParaRPr lang="en-US" altLang="ko-KR" sz="1400" b="1" dirty="0">
              <a:solidFill>
                <a:srgbClr val="FF0000"/>
              </a:solidFill>
              <a:latin typeface="Arial" panose="020B0604020202020204" pitchFamily="34" charset="0"/>
              <a:cs typeface="Arial" panose="020B0604020202020204" pitchFamily="34" charset="0"/>
            </a:endParaRPr>
          </a:p>
        </p:txBody>
      </p:sp>
      <p:sp>
        <p:nvSpPr>
          <p:cNvPr id="216" name="직사각형 215"/>
          <p:cNvSpPr/>
          <p:nvPr/>
        </p:nvSpPr>
        <p:spPr>
          <a:xfrm>
            <a:off x="2051726" y="4895191"/>
            <a:ext cx="6984776" cy="1077218"/>
          </a:xfrm>
          <a:prstGeom prst="rect">
            <a:avLst/>
          </a:prstGeom>
        </p:spPr>
        <p:txBody>
          <a:bodyPr wrap="square">
            <a:spAutoFit/>
          </a:bodyPr>
          <a:lstStyle/>
          <a:p>
            <a:pPr marL="342900" indent="-342900" latinLnBrk="0">
              <a:buFont typeface="Wingdings" panose="05000000000000000000" pitchFamily="2" charset="2"/>
              <a:buChar char="§"/>
            </a:pPr>
            <a:r>
              <a:rPr lang="mn-MN" altLang="ko-KR" sz="1600" dirty="0">
                <a:solidFill>
                  <a:schemeClr val="tx1">
                    <a:lumMod val="50000"/>
                    <a:lumOff val="50000"/>
                  </a:schemeClr>
                </a:solidFill>
                <a:latin typeface="Arial" panose="020B0604020202020204" pitchFamily="34" charset="0"/>
                <a:cs typeface="Arial" panose="020B0604020202020204" pitchFamily="34" charset="0"/>
              </a:rPr>
              <a:t>Монгол улсын үндэсний хэмжээний тээврийн ухаалаг системийн </a:t>
            </a:r>
            <a:r>
              <a:rPr lang="en-US" altLang="ko-KR" sz="1600" dirty="0">
                <a:solidFill>
                  <a:schemeClr val="tx1">
                    <a:lumMod val="50000"/>
                    <a:lumOff val="50000"/>
                  </a:schemeClr>
                </a:solidFill>
                <a:latin typeface="Arial" panose="020B0604020202020204" pitchFamily="34" charset="0"/>
                <a:cs typeface="Arial" panose="020B0604020202020204" pitchFamily="34" charset="0"/>
              </a:rPr>
              <a:t>(</a:t>
            </a:r>
            <a:r>
              <a:rPr lang="mn-MN" altLang="ko-KR" sz="1600" dirty="0">
                <a:solidFill>
                  <a:schemeClr val="tx1">
                    <a:lumMod val="50000"/>
                    <a:lumOff val="50000"/>
                  </a:schemeClr>
                </a:solidFill>
                <a:latin typeface="Arial" panose="020B0604020202020204" pitchFamily="34" charset="0"/>
                <a:cs typeface="Arial" panose="020B0604020202020204" pitchFamily="34" charset="0"/>
              </a:rPr>
              <a:t>ТУС</a:t>
            </a:r>
            <a:r>
              <a:rPr lang="en-US" altLang="ko-KR" sz="1600" dirty="0">
                <a:solidFill>
                  <a:schemeClr val="tx1">
                    <a:lumMod val="50000"/>
                    <a:lumOff val="50000"/>
                  </a:schemeClr>
                </a:solidFill>
                <a:latin typeface="Arial" panose="020B0604020202020204" pitchFamily="34" charset="0"/>
                <a:cs typeface="Arial" panose="020B0604020202020204" pitchFamily="34" charset="0"/>
              </a:rPr>
              <a:t>)</a:t>
            </a:r>
            <a:r>
              <a:rPr lang="mn-MN" altLang="ko-KR" sz="1600" dirty="0">
                <a:solidFill>
                  <a:schemeClr val="tx1">
                    <a:lumMod val="50000"/>
                    <a:lumOff val="50000"/>
                  </a:schemeClr>
                </a:solidFill>
                <a:latin typeface="Arial" panose="020B0604020202020204" pitchFamily="34" charset="0"/>
                <a:cs typeface="Arial" panose="020B0604020202020204" pitchFamily="34" charset="0"/>
              </a:rPr>
              <a:t> бодлого болон хэрэгжүүлэх төлөвлөгөөг боловсруулах</a:t>
            </a:r>
            <a:endParaRPr lang="en-US" altLang="ko-KR" sz="1600" dirty="0">
              <a:solidFill>
                <a:schemeClr val="tx1">
                  <a:lumMod val="50000"/>
                  <a:lumOff val="50000"/>
                </a:schemeClr>
              </a:solidFill>
              <a:latin typeface="Arial" panose="020B0604020202020204" pitchFamily="34" charset="0"/>
              <a:cs typeface="Arial" panose="020B0604020202020204" pitchFamily="34" charset="0"/>
            </a:endParaRPr>
          </a:p>
          <a:p>
            <a:pPr marL="342900" indent="-342900" latinLnBrk="0">
              <a:buFont typeface="Wingdings" panose="05000000000000000000" pitchFamily="2" charset="2"/>
              <a:buChar char="§"/>
            </a:pPr>
            <a:r>
              <a:rPr lang="mn-MN" altLang="ko-KR" sz="1600" dirty="0">
                <a:solidFill>
                  <a:schemeClr val="tx1">
                    <a:lumMod val="50000"/>
                    <a:lumOff val="50000"/>
                  </a:schemeClr>
                </a:solidFill>
                <a:latin typeface="Arial" panose="020B0604020202020204" pitchFamily="34" charset="0"/>
                <a:cs typeface="Arial" panose="020B0604020202020204" pitchFamily="34" charset="0"/>
              </a:rPr>
              <a:t>ЗТХЯ-ны мэргэжилтнүүдийн чадавхийг бэхжүүлэх</a:t>
            </a:r>
            <a:endParaRPr lang="en-US" altLang="ko-KR" sz="1600" dirty="0">
              <a:solidFill>
                <a:schemeClr val="tx1">
                  <a:lumMod val="50000"/>
                  <a:lumOff val="50000"/>
                </a:schemeClr>
              </a:solidFill>
              <a:latin typeface="Arial" panose="020B0604020202020204" pitchFamily="34" charset="0"/>
              <a:cs typeface="Arial" panose="020B0604020202020204" pitchFamily="34" charset="0"/>
            </a:endParaRPr>
          </a:p>
          <a:p>
            <a:pPr marL="342900" indent="-342900" latinLnBrk="0">
              <a:buFont typeface="Wingdings" panose="05000000000000000000" pitchFamily="2" charset="2"/>
              <a:buChar char="§"/>
            </a:pPr>
            <a:r>
              <a:rPr lang="mn-MN" altLang="ko-KR" sz="1600" dirty="0">
                <a:solidFill>
                  <a:schemeClr val="tx1">
                    <a:lumMod val="50000"/>
                    <a:lumOff val="50000"/>
                  </a:schemeClr>
                </a:solidFill>
                <a:latin typeface="Arial" panose="020B0604020202020204" pitchFamily="34" charset="0"/>
                <a:cs typeface="Arial" panose="020B0604020202020204" pitchFamily="34" charset="0"/>
              </a:rPr>
              <a:t>Мэдлэгийн бүтээгдэхүүн боловсруулах</a:t>
            </a:r>
            <a:endParaRPr lang="en-US" altLang="ko-KR" sz="1600" dirty="0">
              <a:solidFill>
                <a:schemeClr val="tx1">
                  <a:lumMod val="50000"/>
                  <a:lumOff val="50000"/>
                </a:schemeClr>
              </a:solidFill>
              <a:latin typeface="Arial" panose="020B0604020202020204" pitchFamily="34" charset="0"/>
              <a:cs typeface="Arial" panose="020B0604020202020204" pitchFamily="34" charset="0"/>
            </a:endParaRPr>
          </a:p>
        </p:txBody>
      </p:sp>
      <p:grpSp>
        <p:nvGrpSpPr>
          <p:cNvPr id="217" name="그룹 216"/>
          <p:cNvGrpSpPr/>
          <p:nvPr/>
        </p:nvGrpSpPr>
        <p:grpSpPr>
          <a:xfrm>
            <a:off x="251528" y="4751183"/>
            <a:ext cx="1702153" cy="1702153"/>
            <a:chOff x="349567" y="4941168"/>
            <a:chExt cx="1512168" cy="1512168"/>
          </a:xfrm>
        </p:grpSpPr>
        <p:sp>
          <p:nvSpPr>
            <p:cNvPr id="218" name="직사각형 217"/>
            <p:cNvSpPr/>
            <p:nvPr/>
          </p:nvSpPr>
          <p:spPr>
            <a:xfrm>
              <a:off x="349567" y="4941168"/>
              <a:ext cx="1512168" cy="1512168"/>
            </a:xfrm>
            <a:prstGeom prst="rect">
              <a:avLst/>
            </a:prstGeom>
            <a:solidFill>
              <a:srgbClr val="F4BF94"/>
            </a:solidFill>
            <a:ln w="25400" cap="flat" cmpd="sng" algn="ctr">
              <a:noFill/>
              <a:prstDash val="solid"/>
            </a:ln>
            <a:effectLst/>
          </p:spPr>
          <p:txBody>
            <a:bodyPr rtlCol="0" anchor="ctr"/>
            <a:lstStyle/>
            <a:p>
              <a:pPr marL="0" marR="0" lvl="0" indent="0" algn="ctr" defTabSz="910631" eaLnBrk="1" fontAlgn="auto" latinLnBrk="0" hangingPunct="1">
                <a:lnSpc>
                  <a:spcPct val="100000"/>
                </a:lnSpc>
                <a:spcBef>
                  <a:spcPts val="0"/>
                </a:spcBef>
                <a:spcAft>
                  <a:spcPts val="0"/>
                </a:spcAft>
                <a:buClrTx/>
                <a:buSzTx/>
                <a:buFontTx/>
                <a:buNone/>
                <a:tabLst/>
                <a:defRPr/>
              </a:pPr>
              <a:endParaRPr kumimoji="0" lang="ko-KR" altLang="en-US" sz="1800" b="0" i="0" u="none" strike="noStrike" kern="0" cap="none" spc="0" normalizeH="0" baseline="0" noProof="0">
                <a:ln>
                  <a:noFill/>
                </a:ln>
                <a:solidFill>
                  <a:prstClr val="white"/>
                </a:solidFill>
                <a:effectLst/>
                <a:uLnTx/>
                <a:uFillTx/>
                <a:latin typeface="나눔고딕 ExtraBold"/>
                <a:cs typeface="+mn-cs"/>
              </a:endParaRPr>
            </a:p>
          </p:txBody>
        </p:sp>
        <p:sp>
          <p:nvSpPr>
            <p:cNvPr id="219" name="Freeform 19"/>
            <p:cNvSpPr>
              <a:spLocks noEditPoints="1"/>
            </p:cNvSpPr>
            <p:nvPr/>
          </p:nvSpPr>
          <p:spPr bwMode="auto">
            <a:xfrm>
              <a:off x="736266" y="5110594"/>
              <a:ext cx="738771" cy="1173317"/>
            </a:xfrm>
            <a:custGeom>
              <a:avLst/>
              <a:gdLst>
                <a:gd name="T0" fmla="*/ 118 w 170"/>
                <a:gd name="T1" fmla="*/ 6 h 270"/>
                <a:gd name="T2" fmla="*/ 156 w 170"/>
                <a:gd name="T3" fmla="*/ 38 h 270"/>
                <a:gd name="T4" fmla="*/ 170 w 170"/>
                <a:gd name="T5" fmla="*/ 86 h 270"/>
                <a:gd name="T6" fmla="*/ 158 w 170"/>
                <a:gd name="T7" fmla="*/ 128 h 270"/>
                <a:gd name="T8" fmla="*/ 132 w 170"/>
                <a:gd name="T9" fmla="*/ 166 h 270"/>
                <a:gd name="T10" fmla="*/ 144 w 170"/>
                <a:gd name="T11" fmla="*/ 170 h 270"/>
                <a:gd name="T12" fmla="*/ 146 w 170"/>
                <a:gd name="T13" fmla="*/ 192 h 270"/>
                <a:gd name="T14" fmla="*/ 144 w 170"/>
                <a:gd name="T15" fmla="*/ 202 h 270"/>
                <a:gd name="T16" fmla="*/ 146 w 170"/>
                <a:gd name="T17" fmla="*/ 224 h 270"/>
                <a:gd name="T18" fmla="*/ 40 w 170"/>
                <a:gd name="T19" fmla="*/ 244 h 270"/>
                <a:gd name="T20" fmla="*/ 28 w 170"/>
                <a:gd name="T21" fmla="*/ 232 h 270"/>
                <a:gd name="T22" fmla="*/ 30 w 170"/>
                <a:gd name="T23" fmla="*/ 210 h 270"/>
                <a:gd name="T24" fmla="*/ 28 w 170"/>
                <a:gd name="T25" fmla="*/ 200 h 270"/>
                <a:gd name="T26" fmla="*/ 30 w 170"/>
                <a:gd name="T27" fmla="*/ 178 h 270"/>
                <a:gd name="T28" fmla="*/ 42 w 170"/>
                <a:gd name="T29" fmla="*/ 158 h 270"/>
                <a:gd name="T30" fmla="*/ 18 w 170"/>
                <a:gd name="T31" fmla="*/ 138 h 270"/>
                <a:gd name="T32" fmla="*/ 4 w 170"/>
                <a:gd name="T33" fmla="*/ 108 h 270"/>
                <a:gd name="T34" fmla="*/ 2 w 170"/>
                <a:gd name="T35" fmla="*/ 68 h 270"/>
                <a:gd name="T36" fmla="*/ 26 w 170"/>
                <a:gd name="T37" fmla="*/ 24 h 270"/>
                <a:gd name="T38" fmla="*/ 86 w 170"/>
                <a:gd name="T39" fmla="*/ 0 h 270"/>
                <a:gd name="T40" fmla="*/ 72 w 170"/>
                <a:gd name="T41" fmla="*/ 102 h 270"/>
                <a:gd name="T42" fmla="*/ 78 w 170"/>
                <a:gd name="T43" fmla="*/ 100 h 270"/>
                <a:gd name="T44" fmla="*/ 88 w 170"/>
                <a:gd name="T45" fmla="*/ 102 h 270"/>
                <a:gd name="T46" fmla="*/ 94 w 170"/>
                <a:gd name="T47" fmla="*/ 100 h 270"/>
                <a:gd name="T48" fmla="*/ 106 w 170"/>
                <a:gd name="T49" fmla="*/ 100 h 270"/>
                <a:gd name="T50" fmla="*/ 100 w 170"/>
                <a:gd name="T51" fmla="*/ 168 h 270"/>
                <a:gd name="T52" fmla="*/ 118 w 170"/>
                <a:gd name="T53" fmla="*/ 144 h 270"/>
                <a:gd name="T54" fmla="*/ 138 w 170"/>
                <a:gd name="T55" fmla="*/ 126 h 270"/>
                <a:gd name="T56" fmla="*/ 152 w 170"/>
                <a:gd name="T57" fmla="*/ 94 h 270"/>
                <a:gd name="T58" fmla="*/ 148 w 170"/>
                <a:gd name="T59" fmla="*/ 58 h 270"/>
                <a:gd name="T60" fmla="*/ 124 w 170"/>
                <a:gd name="T61" fmla="*/ 30 h 270"/>
                <a:gd name="T62" fmla="*/ 86 w 170"/>
                <a:gd name="T63" fmla="*/ 18 h 270"/>
                <a:gd name="T64" fmla="*/ 38 w 170"/>
                <a:gd name="T65" fmla="*/ 38 h 270"/>
                <a:gd name="T66" fmla="*/ 20 w 170"/>
                <a:gd name="T67" fmla="*/ 72 h 270"/>
                <a:gd name="T68" fmla="*/ 20 w 170"/>
                <a:gd name="T69" fmla="*/ 104 h 270"/>
                <a:gd name="T70" fmla="*/ 34 w 170"/>
                <a:gd name="T71" fmla="*/ 128 h 270"/>
                <a:gd name="T72" fmla="*/ 60 w 170"/>
                <a:gd name="T73" fmla="*/ 148 h 270"/>
                <a:gd name="T74" fmla="*/ 74 w 170"/>
                <a:gd name="T75" fmla="*/ 130 h 270"/>
                <a:gd name="T76" fmla="*/ 66 w 170"/>
                <a:gd name="T77" fmla="*/ 102 h 270"/>
                <a:gd name="T78" fmla="*/ 102 w 170"/>
                <a:gd name="T79" fmla="*/ 108 h 270"/>
                <a:gd name="T80" fmla="*/ 88 w 170"/>
                <a:gd name="T81" fmla="*/ 106 h 270"/>
                <a:gd name="T82" fmla="*/ 78 w 170"/>
                <a:gd name="T83" fmla="*/ 104 h 270"/>
                <a:gd name="T84" fmla="*/ 82 w 170"/>
                <a:gd name="T85" fmla="*/ 126 h 270"/>
                <a:gd name="T86" fmla="*/ 90 w 170"/>
                <a:gd name="T87" fmla="*/ 168 h 270"/>
                <a:gd name="T88" fmla="*/ 102 w 170"/>
                <a:gd name="T89" fmla="*/ 106 h 270"/>
                <a:gd name="T90" fmla="*/ 62 w 170"/>
                <a:gd name="T91" fmla="*/ 248 h 270"/>
                <a:gd name="T92" fmla="*/ 86 w 170"/>
                <a:gd name="T93" fmla="*/ 270 h 270"/>
                <a:gd name="T94" fmla="*/ 108 w 170"/>
                <a:gd name="T95" fmla="*/ 254 h 270"/>
                <a:gd name="T96" fmla="*/ 110 w 170"/>
                <a:gd name="T97" fmla="*/ 244 h 270"/>
                <a:gd name="T98" fmla="*/ 46 w 170"/>
                <a:gd name="T99" fmla="*/ 226 h 270"/>
                <a:gd name="T100" fmla="*/ 128 w 170"/>
                <a:gd name="T101" fmla="*/ 220 h 270"/>
                <a:gd name="T102" fmla="*/ 128 w 170"/>
                <a:gd name="T103" fmla="*/ 216 h 270"/>
                <a:gd name="T104" fmla="*/ 46 w 170"/>
                <a:gd name="T105" fmla="*/ 194 h 270"/>
                <a:gd name="T106" fmla="*/ 128 w 170"/>
                <a:gd name="T107" fmla="*/ 188 h 270"/>
                <a:gd name="T108" fmla="*/ 128 w 170"/>
                <a:gd name="T109" fmla="*/ 184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70" h="270">
                  <a:moveTo>
                    <a:pt x="86" y="0"/>
                  </a:moveTo>
                  <a:lnTo>
                    <a:pt x="86" y="0"/>
                  </a:lnTo>
                  <a:lnTo>
                    <a:pt x="102" y="2"/>
                  </a:lnTo>
                  <a:lnTo>
                    <a:pt x="118" y="6"/>
                  </a:lnTo>
                  <a:lnTo>
                    <a:pt x="134" y="14"/>
                  </a:lnTo>
                  <a:lnTo>
                    <a:pt x="146" y="24"/>
                  </a:lnTo>
                  <a:lnTo>
                    <a:pt x="146" y="24"/>
                  </a:lnTo>
                  <a:lnTo>
                    <a:pt x="156" y="38"/>
                  </a:lnTo>
                  <a:lnTo>
                    <a:pt x="164" y="52"/>
                  </a:lnTo>
                  <a:lnTo>
                    <a:pt x="168" y="68"/>
                  </a:lnTo>
                  <a:lnTo>
                    <a:pt x="170" y="86"/>
                  </a:lnTo>
                  <a:lnTo>
                    <a:pt x="170" y="86"/>
                  </a:lnTo>
                  <a:lnTo>
                    <a:pt x="170" y="96"/>
                  </a:lnTo>
                  <a:lnTo>
                    <a:pt x="168" y="108"/>
                  </a:lnTo>
                  <a:lnTo>
                    <a:pt x="164" y="118"/>
                  </a:lnTo>
                  <a:lnTo>
                    <a:pt x="158" y="128"/>
                  </a:lnTo>
                  <a:lnTo>
                    <a:pt x="158" y="128"/>
                  </a:lnTo>
                  <a:lnTo>
                    <a:pt x="146" y="144"/>
                  </a:lnTo>
                  <a:lnTo>
                    <a:pt x="132" y="156"/>
                  </a:lnTo>
                  <a:lnTo>
                    <a:pt x="132" y="166"/>
                  </a:lnTo>
                  <a:lnTo>
                    <a:pt x="134" y="166"/>
                  </a:lnTo>
                  <a:lnTo>
                    <a:pt x="140" y="164"/>
                  </a:lnTo>
                  <a:lnTo>
                    <a:pt x="144" y="170"/>
                  </a:lnTo>
                  <a:lnTo>
                    <a:pt x="144" y="170"/>
                  </a:lnTo>
                  <a:lnTo>
                    <a:pt x="146" y="178"/>
                  </a:lnTo>
                  <a:lnTo>
                    <a:pt x="146" y="186"/>
                  </a:lnTo>
                  <a:lnTo>
                    <a:pt x="146" y="186"/>
                  </a:lnTo>
                  <a:lnTo>
                    <a:pt x="146" y="192"/>
                  </a:lnTo>
                  <a:lnTo>
                    <a:pt x="144" y="200"/>
                  </a:lnTo>
                  <a:lnTo>
                    <a:pt x="142" y="200"/>
                  </a:lnTo>
                  <a:lnTo>
                    <a:pt x="144" y="202"/>
                  </a:lnTo>
                  <a:lnTo>
                    <a:pt x="144" y="202"/>
                  </a:lnTo>
                  <a:lnTo>
                    <a:pt x="146" y="210"/>
                  </a:lnTo>
                  <a:lnTo>
                    <a:pt x="146" y="216"/>
                  </a:lnTo>
                  <a:lnTo>
                    <a:pt x="146" y="216"/>
                  </a:lnTo>
                  <a:lnTo>
                    <a:pt x="146" y="224"/>
                  </a:lnTo>
                  <a:lnTo>
                    <a:pt x="144" y="232"/>
                  </a:lnTo>
                  <a:lnTo>
                    <a:pt x="140" y="236"/>
                  </a:lnTo>
                  <a:lnTo>
                    <a:pt x="136" y="236"/>
                  </a:lnTo>
                  <a:lnTo>
                    <a:pt x="40" y="244"/>
                  </a:lnTo>
                  <a:lnTo>
                    <a:pt x="32" y="246"/>
                  </a:lnTo>
                  <a:lnTo>
                    <a:pt x="30" y="240"/>
                  </a:lnTo>
                  <a:lnTo>
                    <a:pt x="30" y="240"/>
                  </a:lnTo>
                  <a:lnTo>
                    <a:pt x="28" y="232"/>
                  </a:lnTo>
                  <a:lnTo>
                    <a:pt x="28" y="226"/>
                  </a:lnTo>
                  <a:lnTo>
                    <a:pt x="28" y="226"/>
                  </a:lnTo>
                  <a:lnTo>
                    <a:pt x="28" y="218"/>
                  </a:lnTo>
                  <a:lnTo>
                    <a:pt x="30" y="210"/>
                  </a:lnTo>
                  <a:lnTo>
                    <a:pt x="32" y="210"/>
                  </a:lnTo>
                  <a:lnTo>
                    <a:pt x="30" y="208"/>
                  </a:lnTo>
                  <a:lnTo>
                    <a:pt x="30" y="208"/>
                  </a:lnTo>
                  <a:lnTo>
                    <a:pt x="28" y="200"/>
                  </a:lnTo>
                  <a:lnTo>
                    <a:pt x="28" y="194"/>
                  </a:lnTo>
                  <a:lnTo>
                    <a:pt x="28" y="194"/>
                  </a:lnTo>
                  <a:lnTo>
                    <a:pt x="28" y="186"/>
                  </a:lnTo>
                  <a:lnTo>
                    <a:pt x="30" y="178"/>
                  </a:lnTo>
                  <a:lnTo>
                    <a:pt x="32" y="174"/>
                  </a:lnTo>
                  <a:lnTo>
                    <a:pt x="38" y="174"/>
                  </a:lnTo>
                  <a:lnTo>
                    <a:pt x="42" y="174"/>
                  </a:lnTo>
                  <a:lnTo>
                    <a:pt x="42" y="158"/>
                  </a:lnTo>
                  <a:lnTo>
                    <a:pt x="42" y="158"/>
                  </a:lnTo>
                  <a:lnTo>
                    <a:pt x="34" y="152"/>
                  </a:lnTo>
                  <a:lnTo>
                    <a:pt x="26" y="146"/>
                  </a:lnTo>
                  <a:lnTo>
                    <a:pt x="18" y="138"/>
                  </a:lnTo>
                  <a:lnTo>
                    <a:pt x="12" y="130"/>
                  </a:lnTo>
                  <a:lnTo>
                    <a:pt x="12" y="130"/>
                  </a:lnTo>
                  <a:lnTo>
                    <a:pt x="8" y="120"/>
                  </a:lnTo>
                  <a:lnTo>
                    <a:pt x="4" y="108"/>
                  </a:lnTo>
                  <a:lnTo>
                    <a:pt x="2" y="96"/>
                  </a:lnTo>
                  <a:lnTo>
                    <a:pt x="0" y="86"/>
                  </a:lnTo>
                  <a:lnTo>
                    <a:pt x="0" y="86"/>
                  </a:lnTo>
                  <a:lnTo>
                    <a:pt x="2" y="68"/>
                  </a:lnTo>
                  <a:lnTo>
                    <a:pt x="8" y="52"/>
                  </a:lnTo>
                  <a:lnTo>
                    <a:pt x="14" y="38"/>
                  </a:lnTo>
                  <a:lnTo>
                    <a:pt x="26" y="24"/>
                  </a:lnTo>
                  <a:lnTo>
                    <a:pt x="26" y="24"/>
                  </a:lnTo>
                  <a:lnTo>
                    <a:pt x="38" y="14"/>
                  </a:lnTo>
                  <a:lnTo>
                    <a:pt x="52" y="6"/>
                  </a:lnTo>
                  <a:lnTo>
                    <a:pt x="68" y="2"/>
                  </a:lnTo>
                  <a:lnTo>
                    <a:pt x="86" y="0"/>
                  </a:lnTo>
                  <a:lnTo>
                    <a:pt x="86" y="0"/>
                  </a:lnTo>
                  <a:close/>
                  <a:moveTo>
                    <a:pt x="66" y="102"/>
                  </a:moveTo>
                  <a:lnTo>
                    <a:pt x="66" y="102"/>
                  </a:lnTo>
                  <a:lnTo>
                    <a:pt x="72" y="102"/>
                  </a:lnTo>
                  <a:lnTo>
                    <a:pt x="72" y="102"/>
                  </a:lnTo>
                  <a:lnTo>
                    <a:pt x="76" y="100"/>
                  </a:lnTo>
                  <a:lnTo>
                    <a:pt x="78" y="100"/>
                  </a:lnTo>
                  <a:lnTo>
                    <a:pt x="78" y="100"/>
                  </a:lnTo>
                  <a:lnTo>
                    <a:pt x="78" y="100"/>
                  </a:lnTo>
                  <a:lnTo>
                    <a:pt x="86" y="104"/>
                  </a:lnTo>
                  <a:lnTo>
                    <a:pt x="86" y="104"/>
                  </a:lnTo>
                  <a:lnTo>
                    <a:pt x="88" y="102"/>
                  </a:lnTo>
                  <a:lnTo>
                    <a:pt x="90" y="100"/>
                  </a:lnTo>
                  <a:lnTo>
                    <a:pt x="92" y="98"/>
                  </a:lnTo>
                  <a:lnTo>
                    <a:pt x="94" y="100"/>
                  </a:lnTo>
                  <a:lnTo>
                    <a:pt x="94" y="100"/>
                  </a:lnTo>
                  <a:lnTo>
                    <a:pt x="98" y="102"/>
                  </a:lnTo>
                  <a:lnTo>
                    <a:pt x="100" y="102"/>
                  </a:lnTo>
                  <a:lnTo>
                    <a:pt x="100" y="102"/>
                  </a:lnTo>
                  <a:lnTo>
                    <a:pt x="106" y="100"/>
                  </a:lnTo>
                  <a:lnTo>
                    <a:pt x="110" y="96"/>
                  </a:lnTo>
                  <a:lnTo>
                    <a:pt x="118" y="100"/>
                  </a:lnTo>
                  <a:lnTo>
                    <a:pt x="100" y="130"/>
                  </a:lnTo>
                  <a:lnTo>
                    <a:pt x="100" y="168"/>
                  </a:lnTo>
                  <a:lnTo>
                    <a:pt x="114" y="168"/>
                  </a:lnTo>
                  <a:lnTo>
                    <a:pt x="114" y="152"/>
                  </a:lnTo>
                  <a:lnTo>
                    <a:pt x="114" y="146"/>
                  </a:lnTo>
                  <a:lnTo>
                    <a:pt x="118" y="144"/>
                  </a:lnTo>
                  <a:lnTo>
                    <a:pt x="118" y="144"/>
                  </a:lnTo>
                  <a:lnTo>
                    <a:pt x="126" y="140"/>
                  </a:lnTo>
                  <a:lnTo>
                    <a:pt x="132" y="134"/>
                  </a:lnTo>
                  <a:lnTo>
                    <a:pt x="138" y="126"/>
                  </a:lnTo>
                  <a:lnTo>
                    <a:pt x="144" y="120"/>
                  </a:lnTo>
                  <a:lnTo>
                    <a:pt x="144" y="120"/>
                  </a:lnTo>
                  <a:lnTo>
                    <a:pt x="150" y="104"/>
                  </a:lnTo>
                  <a:lnTo>
                    <a:pt x="152" y="94"/>
                  </a:lnTo>
                  <a:lnTo>
                    <a:pt x="152" y="86"/>
                  </a:lnTo>
                  <a:lnTo>
                    <a:pt x="152" y="86"/>
                  </a:lnTo>
                  <a:lnTo>
                    <a:pt x="152" y="72"/>
                  </a:lnTo>
                  <a:lnTo>
                    <a:pt x="148" y="58"/>
                  </a:lnTo>
                  <a:lnTo>
                    <a:pt x="142" y="48"/>
                  </a:lnTo>
                  <a:lnTo>
                    <a:pt x="134" y="38"/>
                  </a:lnTo>
                  <a:lnTo>
                    <a:pt x="134" y="38"/>
                  </a:lnTo>
                  <a:lnTo>
                    <a:pt x="124" y="30"/>
                  </a:lnTo>
                  <a:lnTo>
                    <a:pt x="112" y="22"/>
                  </a:lnTo>
                  <a:lnTo>
                    <a:pt x="100" y="18"/>
                  </a:lnTo>
                  <a:lnTo>
                    <a:pt x="86" y="18"/>
                  </a:lnTo>
                  <a:lnTo>
                    <a:pt x="86" y="18"/>
                  </a:lnTo>
                  <a:lnTo>
                    <a:pt x="72" y="18"/>
                  </a:lnTo>
                  <a:lnTo>
                    <a:pt x="60" y="22"/>
                  </a:lnTo>
                  <a:lnTo>
                    <a:pt x="48" y="30"/>
                  </a:lnTo>
                  <a:lnTo>
                    <a:pt x="38" y="38"/>
                  </a:lnTo>
                  <a:lnTo>
                    <a:pt x="38" y="38"/>
                  </a:lnTo>
                  <a:lnTo>
                    <a:pt x="30" y="48"/>
                  </a:lnTo>
                  <a:lnTo>
                    <a:pt x="24" y="58"/>
                  </a:lnTo>
                  <a:lnTo>
                    <a:pt x="20" y="72"/>
                  </a:lnTo>
                  <a:lnTo>
                    <a:pt x="18" y="86"/>
                  </a:lnTo>
                  <a:lnTo>
                    <a:pt x="18" y="86"/>
                  </a:lnTo>
                  <a:lnTo>
                    <a:pt x="18" y="94"/>
                  </a:lnTo>
                  <a:lnTo>
                    <a:pt x="20" y="104"/>
                  </a:lnTo>
                  <a:lnTo>
                    <a:pt x="24" y="112"/>
                  </a:lnTo>
                  <a:lnTo>
                    <a:pt x="28" y="120"/>
                  </a:lnTo>
                  <a:lnTo>
                    <a:pt x="28" y="120"/>
                  </a:lnTo>
                  <a:lnTo>
                    <a:pt x="34" y="128"/>
                  </a:lnTo>
                  <a:lnTo>
                    <a:pt x="40" y="134"/>
                  </a:lnTo>
                  <a:lnTo>
                    <a:pt x="46" y="140"/>
                  </a:lnTo>
                  <a:lnTo>
                    <a:pt x="54" y="144"/>
                  </a:lnTo>
                  <a:lnTo>
                    <a:pt x="60" y="148"/>
                  </a:lnTo>
                  <a:lnTo>
                    <a:pt x="60" y="152"/>
                  </a:lnTo>
                  <a:lnTo>
                    <a:pt x="60" y="168"/>
                  </a:lnTo>
                  <a:lnTo>
                    <a:pt x="74" y="168"/>
                  </a:lnTo>
                  <a:lnTo>
                    <a:pt x="74" y="130"/>
                  </a:lnTo>
                  <a:lnTo>
                    <a:pt x="56" y="100"/>
                  </a:lnTo>
                  <a:lnTo>
                    <a:pt x="64" y="96"/>
                  </a:lnTo>
                  <a:lnTo>
                    <a:pt x="66" y="102"/>
                  </a:lnTo>
                  <a:lnTo>
                    <a:pt x="66" y="102"/>
                  </a:lnTo>
                  <a:close/>
                  <a:moveTo>
                    <a:pt x="102" y="106"/>
                  </a:moveTo>
                  <a:lnTo>
                    <a:pt x="102" y="106"/>
                  </a:lnTo>
                  <a:lnTo>
                    <a:pt x="102" y="108"/>
                  </a:lnTo>
                  <a:lnTo>
                    <a:pt x="102" y="108"/>
                  </a:lnTo>
                  <a:lnTo>
                    <a:pt x="96" y="106"/>
                  </a:lnTo>
                  <a:lnTo>
                    <a:pt x="92" y="104"/>
                  </a:lnTo>
                  <a:lnTo>
                    <a:pt x="92" y="104"/>
                  </a:lnTo>
                  <a:lnTo>
                    <a:pt x="88" y="106"/>
                  </a:lnTo>
                  <a:lnTo>
                    <a:pt x="86" y="108"/>
                  </a:lnTo>
                  <a:lnTo>
                    <a:pt x="86" y="108"/>
                  </a:lnTo>
                  <a:lnTo>
                    <a:pt x="78" y="104"/>
                  </a:lnTo>
                  <a:lnTo>
                    <a:pt x="78" y="104"/>
                  </a:lnTo>
                  <a:lnTo>
                    <a:pt x="72" y="106"/>
                  </a:lnTo>
                  <a:lnTo>
                    <a:pt x="72" y="106"/>
                  </a:lnTo>
                  <a:lnTo>
                    <a:pt x="70" y="106"/>
                  </a:lnTo>
                  <a:lnTo>
                    <a:pt x="82" y="126"/>
                  </a:lnTo>
                  <a:lnTo>
                    <a:pt x="84" y="128"/>
                  </a:lnTo>
                  <a:lnTo>
                    <a:pt x="84" y="128"/>
                  </a:lnTo>
                  <a:lnTo>
                    <a:pt x="84" y="168"/>
                  </a:lnTo>
                  <a:lnTo>
                    <a:pt x="90" y="168"/>
                  </a:lnTo>
                  <a:lnTo>
                    <a:pt x="90" y="128"/>
                  </a:lnTo>
                  <a:lnTo>
                    <a:pt x="90" y="128"/>
                  </a:lnTo>
                  <a:lnTo>
                    <a:pt x="90" y="126"/>
                  </a:lnTo>
                  <a:lnTo>
                    <a:pt x="102" y="106"/>
                  </a:lnTo>
                  <a:lnTo>
                    <a:pt x="102" y="106"/>
                  </a:lnTo>
                  <a:close/>
                  <a:moveTo>
                    <a:pt x="110" y="244"/>
                  </a:moveTo>
                  <a:lnTo>
                    <a:pt x="62" y="248"/>
                  </a:lnTo>
                  <a:lnTo>
                    <a:pt x="62" y="248"/>
                  </a:lnTo>
                  <a:lnTo>
                    <a:pt x="64" y="256"/>
                  </a:lnTo>
                  <a:lnTo>
                    <a:pt x="70" y="262"/>
                  </a:lnTo>
                  <a:lnTo>
                    <a:pt x="78" y="268"/>
                  </a:lnTo>
                  <a:lnTo>
                    <a:pt x="86" y="270"/>
                  </a:lnTo>
                  <a:lnTo>
                    <a:pt x="86" y="270"/>
                  </a:lnTo>
                  <a:lnTo>
                    <a:pt x="96" y="268"/>
                  </a:lnTo>
                  <a:lnTo>
                    <a:pt x="104" y="262"/>
                  </a:lnTo>
                  <a:lnTo>
                    <a:pt x="108" y="254"/>
                  </a:lnTo>
                  <a:lnTo>
                    <a:pt x="110" y="244"/>
                  </a:lnTo>
                  <a:lnTo>
                    <a:pt x="110" y="244"/>
                  </a:lnTo>
                  <a:lnTo>
                    <a:pt x="110" y="244"/>
                  </a:lnTo>
                  <a:lnTo>
                    <a:pt x="110" y="244"/>
                  </a:lnTo>
                  <a:close/>
                  <a:moveTo>
                    <a:pt x="128" y="216"/>
                  </a:moveTo>
                  <a:lnTo>
                    <a:pt x="46" y="222"/>
                  </a:lnTo>
                  <a:lnTo>
                    <a:pt x="46" y="222"/>
                  </a:lnTo>
                  <a:lnTo>
                    <a:pt x="46" y="226"/>
                  </a:lnTo>
                  <a:lnTo>
                    <a:pt x="46" y="226"/>
                  </a:lnTo>
                  <a:lnTo>
                    <a:pt x="46" y="226"/>
                  </a:lnTo>
                  <a:lnTo>
                    <a:pt x="128" y="220"/>
                  </a:lnTo>
                  <a:lnTo>
                    <a:pt x="128" y="220"/>
                  </a:lnTo>
                  <a:lnTo>
                    <a:pt x="128" y="216"/>
                  </a:lnTo>
                  <a:lnTo>
                    <a:pt x="128" y="216"/>
                  </a:lnTo>
                  <a:lnTo>
                    <a:pt x="128" y="216"/>
                  </a:lnTo>
                  <a:lnTo>
                    <a:pt x="128" y="216"/>
                  </a:lnTo>
                  <a:close/>
                  <a:moveTo>
                    <a:pt x="128" y="184"/>
                  </a:moveTo>
                  <a:lnTo>
                    <a:pt x="46" y="190"/>
                  </a:lnTo>
                  <a:lnTo>
                    <a:pt x="46" y="190"/>
                  </a:lnTo>
                  <a:lnTo>
                    <a:pt x="46" y="194"/>
                  </a:lnTo>
                  <a:lnTo>
                    <a:pt x="46" y="194"/>
                  </a:lnTo>
                  <a:lnTo>
                    <a:pt x="46" y="194"/>
                  </a:lnTo>
                  <a:lnTo>
                    <a:pt x="128" y="188"/>
                  </a:lnTo>
                  <a:lnTo>
                    <a:pt x="128" y="188"/>
                  </a:lnTo>
                  <a:lnTo>
                    <a:pt x="128" y="186"/>
                  </a:lnTo>
                  <a:lnTo>
                    <a:pt x="128" y="186"/>
                  </a:lnTo>
                  <a:lnTo>
                    <a:pt x="128" y="184"/>
                  </a:lnTo>
                  <a:lnTo>
                    <a:pt x="128" y="184"/>
                  </a:lnTo>
                  <a:close/>
                </a:path>
              </a:pathLst>
            </a:custGeom>
            <a:solidFill>
              <a:sysClr val="window" lastClr="FFFFFF"/>
            </a:solidFill>
            <a:ln>
              <a:noFill/>
            </a:ln>
            <a:extLst/>
          </p:spPr>
          <p:txBody>
            <a:bodyPr vert="horz" wrap="square" lIns="91440" tIns="45720" rIns="91440" bIns="45720" numCol="1" anchor="t" anchorCtr="0" compatLnSpc="1">
              <a:prstTxWarp prst="textNoShape">
                <a:avLst/>
              </a:prstTxWarp>
            </a:bodyPr>
            <a:lstStyle/>
            <a:p>
              <a:pPr marL="0" marR="0" lvl="0" indent="0" defTabSz="910631" eaLnBrk="1" fontAlgn="auto" latinLnBrk="0" hangingPunct="1">
                <a:lnSpc>
                  <a:spcPct val="100000"/>
                </a:lnSpc>
                <a:spcBef>
                  <a:spcPts val="0"/>
                </a:spcBef>
                <a:spcAft>
                  <a:spcPts val="0"/>
                </a:spcAft>
                <a:buClrTx/>
                <a:buSzTx/>
                <a:buFontTx/>
                <a:buNone/>
                <a:tabLst/>
                <a:defRPr/>
              </a:pPr>
              <a:endParaRPr kumimoji="0" lang="ko-KR" altLang="en-US" sz="1800" b="0" i="0" u="none" strike="noStrike" kern="0" cap="none" spc="0" normalizeH="0" baseline="0" noProof="0">
                <a:ln>
                  <a:noFill/>
                </a:ln>
                <a:solidFill>
                  <a:prstClr val="black"/>
                </a:solidFill>
                <a:effectLst/>
                <a:uLnTx/>
                <a:uFillTx/>
                <a:latin typeface="나눔고딕 ExtraBold"/>
              </a:endParaRPr>
            </a:p>
          </p:txBody>
        </p:sp>
      </p:grpSp>
      <p:sp>
        <p:nvSpPr>
          <p:cNvPr id="220" name="텍스트"/>
          <p:cNvSpPr txBox="1"/>
          <p:nvPr/>
        </p:nvSpPr>
        <p:spPr>
          <a:xfrm>
            <a:off x="2483770" y="4319135"/>
            <a:ext cx="1872208" cy="430887"/>
          </a:xfrm>
          <a:prstGeom prst="rect">
            <a:avLst/>
          </a:prstGeom>
          <a:noFill/>
        </p:spPr>
        <p:txBody>
          <a:bodyPr wrap="square" lIns="0" tIns="0" rIns="0" bIns="0" rtlCol="0" anchor="ctr">
            <a:spAutoFit/>
          </a:bodyPr>
          <a:lstStyle>
            <a:defPPr>
              <a:defRPr lang="ko-KR"/>
            </a:defPPr>
            <a:lvl1pPr lvl="0" indent="-266700" algn="ctr" defTabSz="914400">
              <a:spcBef>
                <a:spcPct val="0"/>
              </a:spcBef>
              <a:spcAft>
                <a:spcPts val="100"/>
              </a:spcAft>
              <a:buSzPct val="120000"/>
              <a:tabLst>
                <a:tab pos="177800" algn="l"/>
                <a:tab pos="803275" algn="l"/>
              </a:tabLst>
              <a:defRPr sz="1800" b="1" kern="1000" spc="-50">
                <a:ln>
                  <a:noFill/>
                  <a:prstDash val="solid"/>
                </a:ln>
                <a:gradFill rotWithShape="1">
                  <a:gsLst>
                    <a:gs pos="50000">
                      <a:schemeClr val="bg1"/>
                    </a:gs>
                    <a:gs pos="100000">
                      <a:schemeClr val="bg1"/>
                    </a:gs>
                  </a:gsLst>
                  <a:lin ang="5400000"/>
                </a:gradFill>
                <a:latin typeface="Rix정고딕 M" pitchFamily="18" charset="-127"/>
                <a:ea typeface="Rix정고딕 M" pitchFamily="18" charset="-127"/>
                <a:cs typeface="Arial" pitchFamily="34" charset="0"/>
              </a:defRPr>
            </a:lvl1pPr>
          </a:lstStyle>
          <a:p>
            <a:pPr algn="l">
              <a:defRPr/>
            </a:pPr>
            <a:r>
              <a:rPr lang="mn-MN" altLang="ko-KR" sz="2800" dirty="0">
                <a:gradFill rotWithShape="1">
                  <a:gsLst>
                    <a:gs pos="0">
                      <a:srgbClr val="FFE400"/>
                    </a:gs>
                    <a:gs pos="100000">
                      <a:srgbClr val="FA8006"/>
                    </a:gs>
                  </a:gsLst>
                  <a:lin ang="5400000"/>
                </a:gradFill>
                <a:effectLst>
                  <a:glow rad="88900">
                    <a:prstClr val="black">
                      <a:alpha val="60000"/>
                    </a:prstClr>
                  </a:glow>
                  <a:outerShdw blurRad="50800" dist="38100" dir="5040000" algn="tl">
                    <a:prstClr val="black">
                      <a:alpha val="70000"/>
                    </a:prstClr>
                  </a:outerShdw>
                </a:effectLst>
                <a:latin typeface="Arial Unicode MS" panose="020B0604020202020204" pitchFamily="50" charset="-127"/>
                <a:ea typeface="Arial Unicode MS" panose="020B0604020202020204" pitchFamily="50" charset="-127"/>
                <a:cs typeface="Arial Unicode MS" panose="020B0604020202020204" pitchFamily="50" charset="-127"/>
              </a:rPr>
              <a:t>Зорилтууд</a:t>
            </a:r>
            <a:endParaRPr lang="en-US" altLang="ko-KR" sz="2800" dirty="0">
              <a:gradFill rotWithShape="1">
                <a:gsLst>
                  <a:gs pos="0">
                    <a:srgbClr val="FFE400"/>
                  </a:gs>
                  <a:gs pos="100000">
                    <a:srgbClr val="FA8006"/>
                  </a:gs>
                </a:gsLst>
                <a:lin ang="5400000"/>
              </a:gradFill>
              <a:effectLst>
                <a:glow rad="88900">
                  <a:prstClr val="black">
                    <a:alpha val="60000"/>
                  </a:prstClr>
                </a:glow>
                <a:outerShdw blurRad="50800" dist="38100" dir="5040000" algn="tl">
                  <a:prstClr val="black">
                    <a:alpha val="70000"/>
                  </a:prstClr>
                </a:outerShdw>
              </a:effectLst>
              <a:latin typeface="Arial Unicode MS" panose="020B0604020202020204" pitchFamily="50" charset="-127"/>
              <a:ea typeface="Arial Unicode MS" panose="020B0604020202020204" pitchFamily="50" charset="-127"/>
              <a:cs typeface="Arial Unicode MS" panose="020B0604020202020204" pitchFamily="50" charset="-127"/>
            </a:endParaRPr>
          </a:p>
        </p:txBody>
      </p:sp>
      <p:sp>
        <p:nvSpPr>
          <p:cNvPr id="221" name="텍스트"/>
          <p:cNvSpPr txBox="1"/>
          <p:nvPr/>
        </p:nvSpPr>
        <p:spPr>
          <a:xfrm>
            <a:off x="2483774" y="1602575"/>
            <a:ext cx="5256584" cy="430887"/>
          </a:xfrm>
          <a:prstGeom prst="rect">
            <a:avLst/>
          </a:prstGeom>
          <a:noFill/>
        </p:spPr>
        <p:txBody>
          <a:bodyPr wrap="square" lIns="0" tIns="0" rIns="0" bIns="0" rtlCol="0" anchor="ctr">
            <a:spAutoFit/>
          </a:bodyPr>
          <a:lstStyle>
            <a:defPPr>
              <a:defRPr lang="ko-KR"/>
            </a:defPPr>
            <a:lvl1pPr lvl="0" indent="-266700" algn="ctr" defTabSz="914400">
              <a:spcBef>
                <a:spcPct val="0"/>
              </a:spcBef>
              <a:spcAft>
                <a:spcPts val="100"/>
              </a:spcAft>
              <a:buSzPct val="120000"/>
              <a:tabLst>
                <a:tab pos="177800" algn="l"/>
                <a:tab pos="803275" algn="l"/>
              </a:tabLst>
              <a:defRPr sz="1800" b="1" kern="1000" spc="-50">
                <a:ln>
                  <a:noFill/>
                  <a:prstDash val="solid"/>
                </a:ln>
                <a:gradFill rotWithShape="1">
                  <a:gsLst>
                    <a:gs pos="50000">
                      <a:schemeClr val="bg1"/>
                    </a:gs>
                    <a:gs pos="100000">
                      <a:schemeClr val="bg1"/>
                    </a:gs>
                  </a:gsLst>
                  <a:lin ang="5400000"/>
                </a:gradFill>
                <a:latin typeface="Rix정고딕 M" pitchFamily="18" charset="-127"/>
                <a:ea typeface="Rix정고딕 M" pitchFamily="18" charset="-127"/>
                <a:cs typeface="Arial" pitchFamily="34" charset="0"/>
              </a:defRPr>
            </a:lvl1pPr>
          </a:lstStyle>
          <a:p>
            <a:pPr algn="l">
              <a:defRPr/>
            </a:pPr>
            <a:r>
              <a:rPr lang="mn-MN" altLang="ko-KR" sz="2800" dirty="0">
                <a:gradFill rotWithShape="1">
                  <a:gsLst>
                    <a:gs pos="0">
                      <a:srgbClr val="FFE400"/>
                    </a:gs>
                    <a:gs pos="100000">
                      <a:srgbClr val="FA8006"/>
                    </a:gs>
                  </a:gsLst>
                  <a:lin ang="5400000"/>
                </a:gradFill>
                <a:effectLst>
                  <a:glow rad="88900">
                    <a:prstClr val="black">
                      <a:alpha val="60000"/>
                    </a:prstClr>
                  </a:glow>
                  <a:outerShdw blurRad="50800" dist="38100" dir="5040000" algn="tl">
                    <a:prstClr val="black">
                      <a:alpha val="70000"/>
                    </a:prstClr>
                  </a:outerShdw>
                </a:effectLst>
                <a:latin typeface="Arial Unicode MS" panose="020B0604020202020204" pitchFamily="50" charset="-127"/>
                <a:ea typeface="Arial Unicode MS" panose="020B0604020202020204" pitchFamily="50" charset="-127"/>
                <a:cs typeface="Arial Unicode MS" panose="020B0604020202020204" pitchFamily="50" charset="-127"/>
              </a:rPr>
              <a:t>Сайн төлөвлөгдсөн ТУС нь </a:t>
            </a:r>
            <a:r>
              <a:rPr lang="en-US" altLang="ko-KR" sz="2800" dirty="0">
                <a:gradFill rotWithShape="1">
                  <a:gsLst>
                    <a:gs pos="0">
                      <a:srgbClr val="FFE400"/>
                    </a:gs>
                    <a:gs pos="100000">
                      <a:srgbClr val="FA8006"/>
                    </a:gs>
                  </a:gsLst>
                  <a:lin ang="5400000"/>
                </a:gradFill>
                <a:effectLst>
                  <a:glow rad="88900">
                    <a:prstClr val="black">
                      <a:alpha val="60000"/>
                    </a:prstClr>
                  </a:glow>
                  <a:outerShdw blurRad="50800" dist="38100" dir="5040000" algn="tl">
                    <a:prstClr val="black">
                      <a:alpha val="70000"/>
                    </a:prstClr>
                  </a:outerShdw>
                </a:effectLst>
                <a:latin typeface="Arial Unicode MS" panose="020B0604020202020204" pitchFamily="50" charset="-127"/>
                <a:ea typeface="Arial Unicode MS" panose="020B0604020202020204" pitchFamily="50" charset="-127"/>
                <a:cs typeface="Arial Unicode MS" panose="020B0604020202020204" pitchFamily="50" charset="-127"/>
              </a:rPr>
              <a:t>…</a:t>
            </a:r>
          </a:p>
        </p:txBody>
      </p:sp>
      <p:sp>
        <p:nvSpPr>
          <p:cNvPr id="224" name="슬라이드 번호 개체 틀 2"/>
          <p:cNvSpPr txBox="1">
            <a:spLocks/>
          </p:cNvSpPr>
          <p:nvPr/>
        </p:nvSpPr>
        <p:spPr>
          <a:xfrm>
            <a:off x="8820472" y="6597352"/>
            <a:ext cx="288032" cy="241086"/>
          </a:xfrm>
          <a:prstGeom prst="rect">
            <a:avLst/>
          </a:prstGeom>
        </p:spPr>
        <p:txBody>
          <a:bodyPr/>
          <a:lstStyle>
            <a:defPPr>
              <a:defRPr lang="ko-KR"/>
            </a:defPPr>
            <a:lvl1pPr marL="0" algn="l" defTabSz="914400" rtl="0" eaLnBrk="1" latinLnBrk="1" hangingPunct="1">
              <a:defRPr sz="1800" kern="1200">
                <a:solidFill>
                  <a:schemeClr val="tx1"/>
                </a:solidFill>
                <a:latin typeface="+mn-lt"/>
                <a:ea typeface="+mn-ea"/>
                <a:cs typeface="+mn-cs"/>
              </a:defRPr>
            </a:lvl1pPr>
            <a:lvl2pPr marL="457200" algn="l" defTabSz="914400" rtl="0" eaLnBrk="1" latinLnBrk="1" hangingPunct="1">
              <a:defRPr sz="1800" kern="1200">
                <a:solidFill>
                  <a:schemeClr val="tx1"/>
                </a:solidFill>
                <a:latin typeface="+mn-lt"/>
                <a:ea typeface="+mn-ea"/>
                <a:cs typeface="+mn-cs"/>
              </a:defRPr>
            </a:lvl2pPr>
            <a:lvl3pPr marL="914400" algn="l" defTabSz="914400" rtl="0" eaLnBrk="1" latinLnBrk="1" hangingPunct="1">
              <a:defRPr sz="1800" kern="1200">
                <a:solidFill>
                  <a:schemeClr val="tx1"/>
                </a:solidFill>
                <a:latin typeface="+mn-lt"/>
                <a:ea typeface="+mn-ea"/>
                <a:cs typeface="+mn-cs"/>
              </a:defRPr>
            </a:lvl3pPr>
            <a:lvl4pPr marL="1371600" algn="l" defTabSz="914400" rtl="0" eaLnBrk="1" latinLnBrk="1" hangingPunct="1">
              <a:defRPr sz="1800" kern="1200">
                <a:solidFill>
                  <a:schemeClr val="tx1"/>
                </a:solidFill>
                <a:latin typeface="+mn-lt"/>
                <a:ea typeface="+mn-ea"/>
                <a:cs typeface="+mn-cs"/>
              </a:defRPr>
            </a:lvl4pPr>
            <a:lvl5pPr marL="1828800" algn="l" defTabSz="914400" rtl="0" eaLnBrk="1" latinLnBrk="1" hangingPunct="1">
              <a:defRPr sz="1800" kern="1200">
                <a:solidFill>
                  <a:schemeClr val="tx1"/>
                </a:solidFill>
                <a:latin typeface="+mn-lt"/>
                <a:ea typeface="+mn-ea"/>
                <a:cs typeface="+mn-cs"/>
              </a:defRPr>
            </a:lvl5pPr>
            <a:lvl6pPr marL="2286000" algn="l" defTabSz="914400" rtl="0" eaLnBrk="1" latinLnBrk="1" hangingPunct="1">
              <a:defRPr sz="1800" kern="1200">
                <a:solidFill>
                  <a:schemeClr val="tx1"/>
                </a:solidFill>
                <a:latin typeface="+mn-lt"/>
                <a:ea typeface="+mn-ea"/>
                <a:cs typeface="+mn-cs"/>
              </a:defRPr>
            </a:lvl6pPr>
            <a:lvl7pPr marL="2743200" algn="l" defTabSz="914400" rtl="0" eaLnBrk="1" latinLnBrk="1" hangingPunct="1">
              <a:defRPr sz="1800" kern="1200">
                <a:solidFill>
                  <a:schemeClr val="tx1"/>
                </a:solidFill>
                <a:latin typeface="+mn-lt"/>
                <a:ea typeface="+mn-ea"/>
                <a:cs typeface="+mn-cs"/>
              </a:defRPr>
            </a:lvl7pPr>
            <a:lvl8pPr marL="3200400" algn="l" defTabSz="914400" rtl="0" eaLnBrk="1" latinLnBrk="1" hangingPunct="1">
              <a:defRPr sz="1800" kern="1200">
                <a:solidFill>
                  <a:schemeClr val="tx1"/>
                </a:solidFill>
                <a:latin typeface="+mn-lt"/>
                <a:ea typeface="+mn-ea"/>
                <a:cs typeface="+mn-cs"/>
              </a:defRPr>
            </a:lvl8pPr>
            <a:lvl9pPr marL="3657600" algn="l" defTabSz="914400" rtl="0" eaLnBrk="1" latinLnBrk="1" hangingPunct="1">
              <a:defRPr sz="1800" kern="1200">
                <a:solidFill>
                  <a:schemeClr val="tx1"/>
                </a:solidFill>
                <a:latin typeface="+mn-lt"/>
                <a:ea typeface="+mn-ea"/>
                <a:cs typeface="+mn-cs"/>
              </a:defRPr>
            </a:lvl9pPr>
          </a:lstStyle>
          <a:p>
            <a:pPr algn="r"/>
            <a:fld id="{CE58CB1E-F828-4F11-99E0-327109AF9DA4}" type="slidenum">
              <a:rPr lang="de-DE" sz="1000" smtClean="0">
                <a:latin typeface="Arial" panose="020B0604020202020204" pitchFamily="34" charset="0"/>
                <a:cs typeface="Arial" panose="020B0604020202020204" pitchFamily="34" charset="0"/>
              </a:rPr>
              <a:pPr algn="r"/>
              <a:t>5</a:t>
            </a:fld>
            <a:endParaRPr lang="de-DE" sz="1000"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823797653"/>
      </p:ext>
    </p:extLst>
  </p:cSld>
  <p:clrMapOvr>
    <a:masterClrMapping/>
  </p:clrMapOvr>
  <p:transition>
    <p:fade/>
  </p:transition>
  <p:timing>
    <p:tnLst>
      <p:par>
        <p:cTn id="1" dur="indefinite" restart="never" nodeType="tmRoot"/>
      </p:par>
    </p:tn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직사각형 5"/>
          <p:cNvSpPr/>
          <p:nvPr/>
        </p:nvSpPr>
        <p:spPr>
          <a:xfrm>
            <a:off x="1588" y="2666914"/>
            <a:ext cx="9144000" cy="414337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062" tIns="45530" rIns="91062" bIns="45530" anchor="ctr"/>
          <a:lstStyle/>
          <a:p>
            <a:pPr algn="ctr">
              <a:defRPr/>
            </a:pPr>
            <a:endParaRPr lang="ko-KR" altLang="en-US" b="1">
              <a:solidFill>
                <a:prstClr val="white"/>
              </a:solidFill>
              <a:latin typeface="Times New Roman" panose="02020603050405020304" pitchFamily="18" charset="0"/>
              <a:cs typeface="Times New Roman" panose="02020603050405020304" pitchFamily="18" charset="0"/>
            </a:endParaRPr>
          </a:p>
        </p:txBody>
      </p:sp>
      <p:sp>
        <p:nvSpPr>
          <p:cNvPr id="81" name="직사각형 80"/>
          <p:cNvSpPr/>
          <p:nvPr/>
        </p:nvSpPr>
        <p:spPr>
          <a:xfrm>
            <a:off x="255847" y="908720"/>
            <a:ext cx="8888161" cy="394210"/>
          </a:xfrm>
          <a:prstGeom prst="rect">
            <a:avLst/>
          </a:prstGeom>
        </p:spPr>
        <p:txBody>
          <a:bodyPr wrap="square">
            <a:spAutoFit/>
          </a:bodyPr>
          <a:lstStyle/>
          <a:p>
            <a:pPr marL="361245" indent="-361245" eaLnBrk="0" fontAlgn="base" latinLnBrk="0" hangingPunct="0">
              <a:lnSpc>
                <a:spcPct val="120000"/>
              </a:lnSpc>
              <a:spcBef>
                <a:spcPct val="20000"/>
              </a:spcBef>
              <a:spcAft>
                <a:spcPct val="0"/>
              </a:spcAft>
              <a:buSzPct val="170000"/>
              <a:buBlip>
                <a:blip r:embed="rId2"/>
              </a:buBlip>
            </a:pPr>
            <a:r>
              <a:rPr kumimoji="1" lang="mn-MN" altLang="ko-KR" b="1" dirty="0">
                <a:solidFill>
                  <a:srgbClr val="000000"/>
                </a:solidFill>
                <a:latin typeface="Arial" panose="020B0604020202020204" pitchFamily="34" charset="0"/>
                <a:ea typeface="나눔고딕 ExtraBold" panose="020D0904000000000000" pitchFamily="50" charset="-127"/>
                <a:cs typeface="Arial" panose="020B0604020202020204" pitchFamily="34" charset="0"/>
              </a:rPr>
              <a:t>Төвийн тоног төхөөрөмж, серверүүд</a:t>
            </a:r>
            <a:endParaRPr kumimoji="1" lang="en-US" altLang="ko-KR" b="1" dirty="0">
              <a:solidFill>
                <a:srgbClr val="000000"/>
              </a:solidFill>
              <a:latin typeface="Arial" panose="020B0604020202020204" pitchFamily="34" charset="0"/>
              <a:ea typeface="나눔고딕 ExtraBold" panose="020D0904000000000000" pitchFamily="50" charset="-127"/>
              <a:cs typeface="Arial" panose="020B0604020202020204" pitchFamily="34" charset="0"/>
            </a:endParaRPr>
          </a:p>
        </p:txBody>
      </p:sp>
      <p:graphicFrame>
        <p:nvGraphicFramePr>
          <p:cNvPr id="34" name="표 33"/>
          <p:cNvGraphicFramePr>
            <a:graphicFrameLocks noGrp="1"/>
          </p:cNvGraphicFramePr>
          <p:nvPr>
            <p:extLst/>
          </p:nvPr>
        </p:nvGraphicFramePr>
        <p:xfrm>
          <a:off x="413522" y="1393067"/>
          <a:ext cx="8334942" cy="4844244"/>
        </p:xfrm>
        <a:graphic>
          <a:graphicData uri="http://schemas.openxmlformats.org/drawingml/2006/table">
            <a:tbl>
              <a:tblPr firstRow="1" firstCol="1" bandRow="1">
                <a:tableStyleId>{5C22544A-7EE6-4342-B048-85BDC9FD1C3A}</a:tableStyleId>
              </a:tblPr>
              <a:tblGrid>
                <a:gridCol w="1788802">
                  <a:extLst>
                    <a:ext uri="{9D8B030D-6E8A-4147-A177-3AD203B41FA5}">
                      <a16:colId xmlns:a16="http://schemas.microsoft.com/office/drawing/2014/main" val="20000"/>
                    </a:ext>
                  </a:extLst>
                </a:gridCol>
                <a:gridCol w="1065651">
                  <a:extLst>
                    <a:ext uri="{9D8B030D-6E8A-4147-A177-3AD203B41FA5}">
                      <a16:colId xmlns:a16="http://schemas.microsoft.com/office/drawing/2014/main" val="20001"/>
                    </a:ext>
                  </a:extLst>
                </a:gridCol>
                <a:gridCol w="5480489">
                  <a:extLst>
                    <a:ext uri="{9D8B030D-6E8A-4147-A177-3AD203B41FA5}">
                      <a16:colId xmlns:a16="http://schemas.microsoft.com/office/drawing/2014/main" val="20002"/>
                    </a:ext>
                  </a:extLst>
                </a:gridCol>
              </a:tblGrid>
              <a:tr h="287697">
                <a:tc>
                  <a:txBody>
                    <a:bodyPr/>
                    <a:lstStyle/>
                    <a:p>
                      <a:pPr algn="ctr">
                        <a:lnSpc>
                          <a:spcPct val="115000"/>
                        </a:lnSpc>
                        <a:spcAft>
                          <a:spcPts val="0"/>
                        </a:spcAft>
                      </a:pPr>
                      <a:r>
                        <a:rPr lang="mn-MN" altLang="ko-KR" sz="1000" b="1" kern="100" dirty="0">
                          <a:solidFill>
                            <a:schemeClr val="bg1"/>
                          </a:solidFill>
                          <a:effectLst/>
                          <a:latin typeface="Arial" panose="020B0604020202020204" pitchFamily="34" charset="0"/>
                          <a:ea typeface="나눔고딕 ExtraBold" panose="020D0904000000000000" pitchFamily="50" charset="-127"/>
                          <a:cs typeface="Arial" panose="020B0604020202020204" pitchFamily="34" charset="0"/>
                        </a:rPr>
                        <a:t>Ангилал</a:t>
                      </a:r>
                      <a:endParaRPr lang="ko-KR" sz="1000" b="1" kern="100" dirty="0">
                        <a:solidFill>
                          <a:schemeClr val="bg1"/>
                        </a:solidFill>
                        <a:effectLst/>
                        <a:latin typeface="Arial" panose="020B0604020202020204" pitchFamily="34" charset="0"/>
                        <a:ea typeface="나눔고딕 ExtraBold" panose="020D0904000000000000" pitchFamily="50" charset="-127"/>
                        <a:cs typeface="Arial" panose="020B0604020202020204" pitchFamily="34" charset="0"/>
                      </a:endParaRPr>
                    </a:p>
                  </a:txBody>
                  <a:tcPr marL="68580" marR="68580" marT="0"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rgbClr val="0070C0"/>
                    </a:solidFill>
                  </a:tcPr>
                </a:tc>
                <a:tc>
                  <a:txBody>
                    <a:bodyPr/>
                    <a:lstStyle/>
                    <a:p>
                      <a:pPr algn="ctr">
                        <a:lnSpc>
                          <a:spcPct val="115000"/>
                        </a:lnSpc>
                        <a:spcAft>
                          <a:spcPts val="0"/>
                        </a:spcAft>
                      </a:pPr>
                      <a:r>
                        <a:rPr lang="mn-MN" sz="1000" b="1" kern="100" dirty="0">
                          <a:solidFill>
                            <a:schemeClr val="bg1"/>
                          </a:solidFill>
                          <a:effectLst/>
                          <a:latin typeface="Arial" panose="020B0604020202020204" pitchFamily="34" charset="0"/>
                          <a:ea typeface="나눔고딕 ExtraBold" panose="020D0904000000000000" pitchFamily="50" charset="-127"/>
                          <a:cs typeface="Arial" panose="020B0604020202020204" pitchFamily="34" charset="0"/>
                        </a:rPr>
                        <a:t>Тоо ширхэг</a:t>
                      </a:r>
                      <a:endParaRPr lang="ko-KR" sz="1000" b="1" kern="100" dirty="0">
                        <a:solidFill>
                          <a:schemeClr val="bg1"/>
                        </a:solidFill>
                        <a:effectLst/>
                        <a:latin typeface="Arial" panose="020B0604020202020204" pitchFamily="34" charset="0"/>
                        <a:ea typeface="나눔고딕 ExtraBold" panose="020D0904000000000000" pitchFamily="50" charset="-127"/>
                        <a:cs typeface="Arial" panose="020B0604020202020204" pitchFamily="34" charset="0"/>
                      </a:endParaRPr>
                    </a:p>
                  </a:txBody>
                  <a:tcPr marL="59834" marR="59834" marT="16425" marB="16425"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rgbClr val="0070C0"/>
                    </a:solidFill>
                  </a:tcPr>
                </a:tc>
                <a:tc>
                  <a:txBody>
                    <a:bodyPr/>
                    <a:lstStyle/>
                    <a:p>
                      <a:pPr algn="ctr">
                        <a:lnSpc>
                          <a:spcPct val="115000"/>
                        </a:lnSpc>
                        <a:spcAft>
                          <a:spcPts val="0"/>
                        </a:spcAft>
                      </a:pPr>
                      <a:r>
                        <a:rPr lang="mn-MN" sz="1000" b="1" kern="100" dirty="0">
                          <a:solidFill>
                            <a:schemeClr val="bg1"/>
                          </a:solidFill>
                          <a:effectLst/>
                          <a:latin typeface="Arial" panose="020B0604020202020204" pitchFamily="34" charset="0"/>
                          <a:ea typeface="나눔고딕 ExtraBold" panose="020D0904000000000000" pitchFamily="50" charset="-127"/>
                          <a:cs typeface="Arial" panose="020B0604020202020204" pitchFamily="34" charset="0"/>
                        </a:rPr>
                        <a:t>Зориулалт</a:t>
                      </a:r>
                      <a:r>
                        <a:rPr lang="en-US" sz="1000" b="1" kern="100" dirty="0">
                          <a:solidFill>
                            <a:schemeClr val="bg1"/>
                          </a:solidFill>
                          <a:effectLst/>
                          <a:latin typeface="Arial" panose="020B0604020202020204" pitchFamily="34" charset="0"/>
                          <a:ea typeface="나눔고딕 ExtraBold" panose="020D0904000000000000" pitchFamily="50" charset="-127"/>
                          <a:cs typeface="Arial" panose="020B0604020202020204" pitchFamily="34" charset="0"/>
                        </a:rPr>
                        <a:t> </a:t>
                      </a:r>
                      <a:endParaRPr lang="ko-KR" sz="1000" b="1" kern="100" dirty="0">
                        <a:solidFill>
                          <a:schemeClr val="bg1"/>
                        </a:solidFill>
                        <a:effectLst/>
                        <a:latin typeface="Arial" panose="020B0604020202020204" pitchFamily="34" charset="0"/>
                        <a:ea typeface="나눔고딕 ExtraBold" panose="020D0904000000000000" pitchFamily="50" charset="-127"/>
                        <a:cs typeface="Arial" panose="020B0604020202020204" pitchFamily="34" charset="0"/>
                      </a:endParaRPr>
                    </a:p>
                  </a:txBody>
                  <a:tcPr marL="59834" marR="59834" marT="16425" marB="16425"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rgbClr val="0070C0"/>
                    </a:solidFill>
                  </a:tcPr>
                </a:tc>
                <a:extLst>
                  <a:ext uri="{0D108BD9-81ED-4DB2-BD59-A6C34878D82A}">
                    <a16:rowId xmlns:a16="http://schemas.microsoft.com/office/drawing/2014/main" val="10000"/>
                  </a:ext>
                </a:extLst>
              </a:tr>
              <a:tr h="485481">
                <a:tc>
                  <a:txBody>
                    <a:bodyPr/>
                    <a:lstStyle/>
                    <a:p>
                      <a:pPr algn="ctr" fontAlgn="ctr" latinLnBrk="0">
                        <a:lnSpc>
                          <a:spcPct val="115000"/>
                        </a:lnSpc>
                        <a:spcAft>
                          <a:spcPts val="0"/>
                        </a:spcAft>
                      </a:pPr>
                      <a:r>
                        <a:rPr lang="en-US" sz="1000" b="1" kern="0" dirty="0">
                          <a:solidFill>
                            <a:srgbClr val="000000"/>
                          </a:solidFill>
                          <a:effectLst/>
                          <a:latin typeface="Arial" panose="020B0604020202020204" pitchFamily="34" charset="0"/>
                          <a:ea typeface="나눔고딕 ExtraBold" panose="020D0904000000000000" pitchFamily="50" charset="-127"/>
                          <a:cs typeface="Arial" panose="020B0604020202020204" pitchFamily="34" charset="0"/>
                        </a:rPr>
                        <a:t>UNIX</a:t>
                      </a:r>
                      <a:endParaRPr lang="ko-KR" sz="1000" b="1" kern="0" dirty="0">
                        <a:solidFill>
                          <a:srgbClr val="000000"/>
                        </a:solidFill>
                        <a:effectLst/>
                        <a:latin typeface="Arial" panose="020B0604020202020204" pitchFamily="34" charset="0"/>
                        <a:ea typeface="나눔고딕 ExtraBold" panose="020D0904000000000000" pitchFamily="50" charset="-127"/>
                        <a:cs typeface="Arial" panose="020B0604020202020204" pitchFamily="34" charset="0"/>
                      </a:endParaRPr>
                    </a:p>
                  </a:txBody>
                  <a:tcPr marL="43493" marR="43493" marT="11939" marB="11939"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accent6">
                        <a:lumMod val="20000"/>
                        <a:lumOff val="80000"/>
                      </a:schemeClr>
                    </a:solidFill>
                  </a:tcPr>
                </a:tc>
                <a:tc>
                  <a:txBody>
                    <a:bodyPr/>
                    <a:lstStyle/>
                    <a:p>
                      <a:pPr algn="ctr" fontAlgn="base" latinLnBrk="0">
                        <a:lnSpc>
                          <a:spcPct val="130000"/>
                        </a:lnSpc>
                        <a:spcAft>
                          <a:spcPts val="0"/>
                        </a:spcAft>
                      </a:pPr>
                      <a:r>
                        <a:rPr lang="en-US" sz="10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rPr>
                        <a:t>2 </a:t>
                      </a:r>
                      <a:r>
                        <a:rPr lang="mn-MN" sz="10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rPr>
                        <a:t>ш</a:t>
                      </a:r>
                      <a:endParaRPr lang="ko-KR" sz="10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endParaRPr>
                    </a:p>
                  </a:txBody>
                  <a:tcPr marL="43493" marR="43493" marT="11939" marB="11939"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tc>
                  <a:txBody>
                    <a:bodyPr/>
                    <a:lstStyle/>
                    <a:p>
                      <a:pPr marL="180975" lvl="0" indent="-85725">
                        <a:lnSpc>
                          <a:spcPct val="100000"/>
                        </a:lnSpc>
                        <a:spcBef>
                          <a:spcPts val="300"/>
                        </a:spcBef>
                        <a:spcAft>
                          <a:spcPts val="300"/>
                        </a:spcAft>
                        <a:buSzPts val="900"/>
                        <a:buFont typeface="Arial" panose="020B0604020202020204" pitchFamily="34" charset="0"/>
                        <a:buChar char="•"/>
                      </a:pPr>
                      <a:r>
                        <a:rPr lang="mn-MN" sz="10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rPr>
                        <a:t>Одоогийн блейд</a:t>
                      </a:r>
                      <a:r>
                        <a:rPr lang="en-US" sz="10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rPr>
                        <a:t> </a:t>
                      </a:r>
                      <a:r>
                        <a:rPr lang="mn-MN" sz="10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rPr>
                        <a:t>серверийн өргөтгөл болон шинэ серверт (Өгөгдлийн сангийн сервер шилжүүлэх болон нөөц, яаралтай сервер нүүлгэлт, тест сервер нүүлгэлт, нөөлцлөлт болон тест партишн, гм.) </a:t>
                      </a:r>
                      <a:r>
                        <a:rPr lang="en-US" sz="10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rPr>
                        <a:t> </a:t>
                      </a:r>
                      <a:endParaRPr lang="ko-KR" sz="10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endParaRPr>
                    </a:p>
                  </a:txBody>
                  <a:tcPr marL="43493" marR="43493" marT="11939" marB="11939"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extLst>
                  <a:ext uri="{0D108BD9-81ED-4DB2-BD59-A6C34878D82A}">
                    <a16:rowId xmlns:a16="http://schemas.microsoft.com/office/drawing/2014/main" val="10001"/>
                  </a:ext>
                </a:extLst>
              </a:tr>
              <a:tr h="823140">
                <a:tc rowSpan="2">
                  <a:txBody>
                    <a:bodyPr/>
                    <a:lstStyle/>
                    <a:p>
                      <a:pPr algn="ctr" fontAlgn="ctr" latinLnBrk="0">
                        <a:lnSpc>
                          <a:spcPct val="115000"/>
                        </a:lnSpc>
                        <a:spcAft>
                          <a:spcPts val="0"/>
                        </a:spcAft>
                      </a:pPr>
                      <a:r>
                        <a:rPr lang="en-US" sz="1000" b="1" kern="0" dirty="0">
                          <a:solidFill>
                            <a:srgbClr val="000000"/>
                          </a:solidFill>
                          <a:effectLst/>
                          <a:latin typeface="Arial" panose="020B0604020202020204" pitchFamily="34" charset="0"/>
                          <a:ea typeface="나눔고딕 ExtraBold" panose="020D0904000000000000" pitchFamily="50" charset="-127"/>
                          <a:cs typeface="Arial" panose="020B0604020202020204" pitchFamily="34" charset="0"/>
                        </a:rPr>
                        <a:t>x86 </a:t>
                      </a:r>
                      <a:r>
                        <a:rPr lang="mn-MN" sz="1000" b="1" kern="0" dirty="0">
                          <a:solidFill>
                            <a:srgbClr val="000000"/>
                          </a:solidFill>
                          <a:effectLst/>
                          <a:latin typeface="Arial" panose="020B0604020202020204" pitchFamily="34" charset="0"/>
                          <a:ea typeface="나눔고딕 ExtraBold" panose="020D0904000000000000" pitchFamily="50" charset="-127"/>
                          <a:cs typeface="Arial" panose="020B0604020202020204" pitchFamily="34" charset="0"/>
                        </a:rPr>
                        <a:t>виртуалчлалын сервер</a:t>
                      </a:r>
                      <a:endParaRPr lang="ko-KR" sz="1000" b="1" kern="0" dirty="0">
                        <a:solidFill>
                          <a:srgbClr val="000000"/>
                        </a:solidFill>
                        <a:effectLst/>
                        <a:latin typeface="Arial" panose="020B0604020202020204" pitchFamily="34" charset="0"/>
                        <a:ea typeface="나눔고딕 ExtraBold" panose="020D0904000000000000" pitchFamily="50" charset="-127"/>
                        <a:cs typeface="Arial" panose="020B0604020202020204" pitchFamily="34" charset="0"/>
                      </a:endParaRPr>
                    </a:p>
                  </a:txBody>
                  <a:tcPr marL="43493" marR="43493" marT="11939" marB="11939"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accent6">
                        <a:lumMod val="20000"/>
                        <a:lumOff val="80000"/>
                      </a:schemeClr>
                    </a:solidFill>
                  </a:tcPr>
                </a:tc>
                <a:tc>
                  <a:txBody>
                    <a:bodyPr/>
                    <a:lstStyle/>
                    <a:p>
                      <a:pPr algn="ctr" fontAlgn="base" latinLnBrk="0">
                        <a:lnSpc>
                          <a:spcPct val="130000"/>
                        </a:lnSpc>
                        <a:spcAft>
                          <a:spcPts val="0"/>
                        </a:spcAft>
                      </a:pPr>
                      <a:r>
                        <a:rPr lang="en-US" sz="10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rPr>
                        <a:t>15 </a:t>
                      </a:r>
                      <a:r>
                        <a:rPr lang="mn-MN" sz="10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rPr>
                        <a:t>ш</a:t>
                      </a:r>
                      <a:endParaRPr lang="ko-KR" sz="10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endParaRPr>
                    </a:p>
                  </a:txBody>
                  <a:tcPr marL="43493" marR="43493" marT="11939" marB="11939"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tc>
                  <a:txBody>
                    <a:bodyPr/>
                    <a:lstStyle/>
                    <a:p>
                      <a:pPr marL="180975" lvl="0" indent="-85725">
                        <a:lnSpc>
                          <a:spcPct val="100000"/>
                        </a:lnSpc>
                        <a:spcBef>
                          <a:spcPts val="300"/>
                        </a:spcBef>
                        <a:spcAft>
                          <a:spcPts val="300"/>
                        </a:spcAft>
                        <a:buSzPts val="900"/>
                        <a:buFont typeface="Arial" panose="020B0604020202020204" pitchFamily="34" charset="0"/>
                        <a:buChar char="•"/>
                      </a:pPr>
                      <a:r>
                        <a:rPr lang="mn-MN" sz="10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rPr>
                        <a:t>Үйлчилгээ бүрт зориулагдсан ирээдүйд хэрэглэгчдэх 14 тестийн серверүүд (төлбөрийн </a:t>
                      </a:r>
                      <a:r>
                        <a:rPr lang="en-US" sz="10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rPr>
                        <a:t>AP, </a:t>
                      </a:r>
                      <a:r>
                        <a:rPr lang="mn-MN" sz="10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rPr>
                        <a:t>төсөв/материал/төхөөрөмж </a:t>
                      </a:r>
                      <a:r>
                        <a:rPr lang="en-US" sz="10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rPr>
                        <a:t>AP, </a:t>
                      </a:r>
                      <a:r>
                        <a:rPr lang="mn-MN" sz="10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rPr>
                        <a:t>төлбөрийн </a:t>
                      </a:r>
                      <a:r>
                        <a:rPr lang="en-US" sz="10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rPr>
                        <a:t>AP </a:t>
                      </a:r>
                      <a:r>
                        <a:rPr lang="mn-MN" sz="10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rPr>
                        <a:t>нөөцийг түгээх, нөөцлөлтийн тайлан) </a:t>
                      </a:r>
                      <a:endParaRPr lang="ko-KR" sz="10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endParaRPr>
                    </a:p>
                    <a:p>
                      <a:pPr marL="180975" lvl="0" indent="-85725">
                        <a:lnSpc>
                          <a:spcPct val="100000"/>
                        </a:lnSpc>
                        <a:spcBef>
                          <a:spcPts val="300"/>
                        </a:spcBef>
                        <a:spcAft>
                          <a:spcPts val="300"/>
                        </a:spcAft>
                        <a:buSzPts val="900"/>
                        <a:buFont typeface="Arial" panose="020B0604020202020204" pitchFamily="34" charset="0"/>
                        <a:buChar char="•"/>
                      </a:pPr>
                      <a:r>
                        <a:rPr lang="ru-RU" sz="10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rPr>
                        <a:t>Замын хөдөлгөөний их өгөгдлийн тестийн серверт 1 ш </a:t>
                      </a:r>
                      <a:endParaRPr lang="ko-KR" sz="10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endParaRPr>
                    </a:p>
                  </a:txBody>
                  <a:tcPr marL="43493" marR="43493" marT="11939" marB="11939"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extLst>
                  <a:ext uri="{0D108BD9-81ED-4DB2-BD59-A6C34878D82A}">
                    <a16:rowId xmlns:a16="http://schemas.microsoft.com/office/drawing/2014/main" val="10002"/>
                  </a:ext>
                </a:extLst>
              </a:tr>
              <a:tr h="598034">
                <a:tc vMerge="1">
                  <a:txBody>
                    <a:bodyPr/>
                    <a:lstStyle/>
                    <a:p>
                      <a:pPr latinLnBrk="1"/>
                      <a:endParaRPr lang="ko-KR" altLang="en-US" sz="1200" b="1" kern="0" dirty="0">
                        <a:solidFill>
                          <a:srgbClr val="000000"/>
                        </a:solidFill>
                        <a:effectLst/>
                        <a:latin typeface="Times New Roman" panose="02020603050405020304" pitchFamily="18" charset="0"/>
                        <a:ea typeface="맑은 고딕" panose="020B0503020000020004" pitchFamily="50" charset="-127"/>
                        <a:cs typeface="+mn-cs"/>
                      </a:endParaRPr>
                    </a:p>
                  </a:txBody>
                  <a:tcP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accent6">
                        <a:lumMod val="20000"/>
                        <a:lumOff val="80000"/>
                      </a:schemeClr>
                    </a:solidFill>
                  </a:tcPr>
                </a:tc>
                <a:tc>
                  <a:txBody>
                    <a:bodyPr/>
                    <a:lstStyle/>
                    <a:p>
                      <a:pPr algn="ctr" fontAlgn="base" latinLnBrk="0">
                        <a:lnSpc>
                          <a:spcPct val="130000"/>
                        </a:lnSpc>
                        <a:spcAft>
                          <a:spcPts val="0"/>
                        </a:spcAft>
                      </a:pPr>
                      <a:r>
                        <a:rPr lang="en-US" sz="10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rPr>
                        <a:t>5 </a:t>
                      </a:r>
                      <a:r>
                        <a:rPr lang="mn-MN" sz="10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rPr>
                        <a:t>ш</a:t>
                      </a:r>
                      <a:endParaRPr lang="ko-KR" sz="10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endParaRPr>
                    </a:p>
                  </a:txBody>
                  <a:tcPr marL="43493" marR="43493" marT="11939" marB="11939"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tc>
                  <a:txBody>
                    <a:bodyPr/>
                    <a:lstStyle/>
                    <a:p>
                      <a:pPr marL="180975" lvl="0" indent="-85725">
                        <a:lnSpc>
                          <a:spcPct val="100000"/>
                        </a:lnSpc>
                        <a:spcBef>
                          <a:spcPts val="300"/>
                        </a:spcBef>
                        <a:spcAft>
                          <a:spcPts val="300"/>
                        </a:spcAft>
                        <a:buSzPts val="900"/>
                        <a:buFont typeface="Arial" panose="020B0604020202020204" pitchFamily="34" charset="0"/>
                        <a:buChar char="•"/>
                      </a:pPr>
                      <a:r>
                        <a:rPr lang="mn-MN" sz="10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rPr>
                        <a:t>Веб сертерт (</a:t>
                      </a:r>
                      <a:r>
                        <a:rPr lang="en-US" sz="10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rPr>
                        <a:t>Homepage </a:t>
                      </a:r>
                      <a:r>
                        <a:rPr lang="mn-MN" sz="10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rPr>
                        <a:t>веб, цахим веб, гм.)</a:t>
                      </a:r>
                      <a:endParaRPr lang="ko-KR" sz="10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endParaRPr>
                    </a:p>
                    <a:p>
                      <a:pPr marL="180975" lvl="0" indent="-85725">
                        <a:lnSpc>
                          <a:spcPct val="100000"/>
                        </a:lnSpc>
                        <a:spcBef>
                          <a:spcPts val="300"/>
                        </a:spcBef>
                        <a:spcAft>
                          <a:spcPts val="300"/>
                        </a:spcAft>
                        <a:buSzPts val="900"/>
                        <a:buFont typeface="Arial" panose="020B0604020202020204" pitchFamily="34" charset="0"/>
                        <a:buChar char="•"/>
                      </a:pPr>
                      <a:r>
                        <a:rPr lang="mn-MN" sz="10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rPr>
                        <a:t>Ирээдүйд нэмэгдэх шаардлагатай </a:t>
                      </a:r>
                      <a:r>
                        <a:rPr lang="en-US" sz="10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rPr>
                        <a:t> </a:t>
                      </a:r>
                      <a:endParaRPr lang="ko-KR" sz="10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endParaRPr>
                    </a:p>
                  </a:txBody>
                  <a:tcPr marL="43493" marR="43493" marT="11939" marB="11939"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extLst>
                  <a:ext uri="{0D108BD9-81ED-4DB2-BD59-A6C34878D82A}">
                    <a16:rowId xmlns:a16="http://schemas.microsoft.com/office/drawing/2014/main" val="10003"/>
                  </a:ext>
                </a:extLst>
              </a:tr>
              <a:tr h="299769">
                <a:tc rowSpan="2">
                  <a:txBody>
                    <a:bodyPr/>
                    <a:lstStyle/>
                    <a:p>
                      <a:pPr algn="ctr" fontAlgn="ctr" latinLnBrk="0">
                        <a:lnSpc>
                          <a:spcPct val="115000"/>
                        </a:lnSpc>
                        <a:spcAft>
                          <a:spcPts val="0"/>
                        </a:spcAft>
                      </a:pPr>
                      <a:r>
                        <a:rPr lang="mn-MN" sz="1000" b="1" kern="0" dirty="0">
                          <a:solidFill>
                            <a:srgbClr val="000000"/>
                          </a:solidFill>
                          <a:effectLst/>
                          <a:latin typeface="Arial" panose="020B0604020202020204" pitchFamily="34" charset="0"/>
                          <a:ea typeface="나눔고딕 ExtraBold" panose="020D0904000000000000" pitchFamily="50" charset="-127"/>
                          <a:cs typeface="Arial" panose="020B0604020202020204" pitchFamily="34" charset="0"/>
                        </a:rPr>
                        <a:t>Хадгалах төхөөрөмж </a:t>
                      </a:r>
                      <a:r>
                        <a:rPr lang="en-US" sz="1000" b="1" kern="0" dirty="0">
                          <a:solidFill>
                            <a:srgbClr val="000000"/>
                          </a:solidFill>
                          <a:effectLst/>
                          <a:latin typeface="Arial" panose="020B0604020202020204" pitchFamily="34" charset="0"/>
                          <a:ea typeface="나눔고딕 ExtraBold" panose="020D0904000000000000" pitchFamily="50" charset="-127"/>
                          <a:cs typeface="Arial" panose="020B0604020202020204" pitchFamily="34" charset="0"/>
                        </a:rPr>
                        <a:t> </a:t>
                      </a:r>
                      <a:endParaRPr lang="ko-KR" sz="1000" b="1" kern="0" dirty="0">
                        <a:solidFill>
                          <a:srgbClr val="000000"/>
                        </a:solidFill>
                        <a:effectLst/>
                        <a:latin typeface="Arial" panose="020B0604020202020204" pitchFamily="34" charset="0"/>
                        <a:ea typeface="나눔고딕 ExtraBold" panose="020D0904000000000000" pitchFamily="50" charset="-127"/>
                        <a:cs typeface="Arial" panose="020B0604020202020204" pitchFamily="34" charset="0"/>
                      </a:endParaRPr>
                    </a:p>
                  </a:txBody>
                  <a:tcPr marL="43493" marR="43493" marT="11939" marB="11939"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accent6">
                        <a:lumMod val="20000"/>
                        <a:lumOff val="80000"/>
                      </a:schemeClr>
                    </a:solidFill>
                  </a:tcPr>
                </a:tc>
                <a:tc>
                  <a:txBody>
                    <a:bodyPr/>
                    <a:lstStyle/>
                    <a:p>
                      <a:pPr algn="ctr" fontAlgn="base" latinLnBrk="0">
                        <a:lnSpc>
                          <a:spcPct val="130000"/>
                        </a:lnSpc>
                        <a:spcAft>
                          <a:spcPts val="0"/>
                        </a:spcAft>
                      </a:pPr>
                      <a:r>
                        <a:rPr lang="en-US" sz="10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rPr>
                        <a:t>2 </a:t>
                      </a:r>
                      <a:r>
                        <a:rPr lang="mn-MN" sz="10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rPr>
                        <a:t>ш</a:t>
                      </a:r>
                      <a:endParaRPr lang="ko-KR" sz="10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endParaRPr>
                    </a:p>
                  </a:txBody>
                  <a:tcPr marL="43493" marR="43493" marT="11939" marB="11939"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tc>
                  <a:txBody>
                    <a:bodyPr/>
                    <a:lstStyle/>
                    <a:p>
                      <a:pPr marL="180975" lvl="0" indent="-85725">
                        <a:lnSpc>
                          <a:spcPct val="100000"/>
                        </a:lnSpc>
                        <a:spcBef>
                          <a:spcPts val="300"/>
                        </a:spcBef>
                        <a:spcAft>
                          <a:spcPts val="300"/>
                        </a:spcAft>
                        <a:buSzPts val="900"/>
                        <a:buFont typeface="Arial" panose="020B0604020202020204" pitchFamily="34" charset="0"/>
                        <a:buChar char="•"/>
                      </a:pPr>
                      <a:r>
                        <a:rPr lang="en-US" sz="10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rPr>
                        <a:t>UNIX –</a:t>
                      </a:r>
                      <a:r>
                        <a:rPr lang="mn-MN" sz="10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rPr>
                        <a:t>н мэдээлэл хадгалалт 1 ш болон </a:t>
                      </a:r>
                      <a:r>
                        <a:rPr lang="en-US" sz="10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rPr>
                        <a:t>and 1 for </a:t>
                      </a:r>
                      <a:r>
                        <a:rPr lang="mn-MN" sz="10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rPr>
                        <a:t>виртуалчлал 1 ш </a:t>
                      </a:r>
                      <a:endParaRPr lang="ko-KR" sz="10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endParaRPr>
                    </a:p>
                  </a:txBody>
                  <a:tcPr marL="43493" marR="43493" marT="11939" marB="11939"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extLst>
                  <a:ext uri="{0D108BD9-81ED-4DB2-BD59-A6C34878D82A}">
                    <a16:rowId xmlns:a16="http://schemas.microsoft.com/office/drawing/2014/main" val="10004"/>
                  </a:ext>
                </a:extLst>
              </a:tr>
              <a:tr h="299769">
                <a:tc vMerge="1">
                  <a:txBody>
                    <a:bodyPr/>
                    <a:lstStyle/>
                    <a:p>
                      <a:pPr latinLnBrk="1"/>
                      <a:endParaRPr lang="ko-KR" altLang="en-US" sz="1200" b="1" kern="0" dirty="0">
                        <a:solidFill>
                          <a:srgbClr val="000000"/>
                        </a:solidFill>
                        <a:effectLst/>
                        <a:latin typeface="Times New Roman" panose="02020603050405020304" pitchFamily="18" charset="0"/>
                        <a:ea typeface="맑은 고딕" panose="020B0503020000020004" pitchFamily="50" charset="-127"/>
                        <a:cs typeface="+mn-cs"/>
                      </a:endParaRPr>
                    </a:p>
                  </a:txBody>
                  <a:tcP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accent6">
                        <a:lumMod val="20000"/>
                        <a:lumOff val="80000"/>
                      </a:schemeClr>
                    </a:solidFill>
                  </a:tcPr>
                </a:tc>
                <a:tc>
                  <a:txBody>
                    <a:bodyPr/>
                    <a:lstStyle/>
                    <a:p>
                      <a:pPr algn="ctr" fontAlgn="base" latinLnBrk="0">
                        <a:lnSpc>
                          <a:spcPct val="130000"/>
                        </a:lnSpc>
                        <a:spcAft>
                          <a:spcPts val="0"/>
                        </a:spcAft>
                      </a:pPr>
                      <a:r>
                        <a:rPr lang="en-US" sz="10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rPr>
                        <a:t>1 </a:t>
                      </a:r>
                      <a:r>
                        <a:rPr lang="mn-MN" sz="10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rPr>
                        <a:t>ш</a:t>
                      </a:r>
                      <a:endParaRPr lang="ko-KR" sz="10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endParaRPr>
                    </a:p>
                  </a:txBody>
                  <a:tcPr marL="43493" marR="43493" marT="11939" marB="11939"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tc>
                  <a:txBody>
                    <a:bodyPr/>
                    <a:lstStyle/>
                    <a:p>
                      <a:pPr marL="180975" lvl="0" indent="-85725">
                        <a:lnSpc>
                          <a:spcPct val="100000"/>
                        </a:lnSpc>
                        <a:spcBef>
                          <a:spcPts val="300"/>
                        </a:spcBef>
                        <a:spcAft>
                          <a:spcPts val="300"/>
                        </a:spcAft>
                        <a:buSzPts val="900"/>
                        <a:buFont typeface="Arial" panose="020B0604020202020204" pitchFamily="34" charset="0"/>
                        <a:buChar char="•"/>
                      </a:pPr>
                      <a:r>
                        <a:rPr lang="mn-MN" sz="10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rPr>
                        <a:t>Үндсэн оффист виртуилал болон мэдээлэл хадгалалт </a:t>
                      </a:r>
                      <a:endParaRPr lang="ko-KR" sz="10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endParaRPr>
                    </a:p>
                  </a:txBody>
                  <a:tcPr marL="43493" marR="43493" marT="11939" marB="11939"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extLst>
                  <a:ext uri="{0D108BD9-81ED-4DB2-BD59-A6C34878D82A}">
                    <a16:rowId xmlns:a16="http://schemas.microsoft.com/office/drawing/2014/main" val="10005"/>
                  </a:ext>
                </a:extLst>
              </a:tr>
              <a:tr h="299769">
                <a:tc rowSpan="2">
                  <a:txBody>
                    <a:bodyPr/>
                    <a:lstStyle/>
                    <a:p>
                      <a:pPr algn="ctr" fontAlgn="ctr" latinLnBrk="0">
                        <a:lnSpc>
                          <a:spcPct val="115000"/>
                        </a:lnSpc>
                        <a:spcAft>
                          <a:spcPts val="0"/>
                        </a:spcAft>
                      </a:pPr>
                      <a:r>
                        <a:rPr lang="mn-MN" sz="1000" b="1" kern="0" dirty="0">
                          <a:solidFill>
                            <a:srgbClr val="000000"/>
                          </a:solidFill>
                          <a:effectLst/>
                          <a:latin typeface="Arial" panose="020B0604020202020204" pitchFamily="34" charset="0"/>
                          <a:ea typeface="나눔고딕 ExtraBold" panose="020D0904000000000000" pitchFamily="50" charset="-127"/>
                          <a:cs typeface="Arial" panose="020B0604020202020204" pitchFamily="34" charset="0"/>
                        </a:rPr>
                        <a:t>Нөөцлөх төхөөрөмж</a:t>
                      </a:r>
                      <a:endParaRPr lang="ko-KR" sz="1000" b="1" kern="0" dirty="0">
                        <a:solidFill>
                          <a:srgbClr val="000000"/>
                        </a:solidFill>
                        <a:effectLst/>
                        <a:latin typeface="Arial" panose="020B0604020202020204" pitchFamily="34" charset="0"/>
                        <a:ea typeface="나눔고딕 ExtraBold" panose="020D0904000000000000" pitchFamily="50" charset="-127"/>
                        <a:cs typeface="Arial" panose="020B0604020202020204" pitchFamily="34" charset="0"/>
                      </a:endParaRPr>
                    </a:p>
                  </a:txBody>
                  <a:tcPr marL="43493" marR="43493" marT="11939" marB="11939"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accent6">
                        <a:lumMod val="20000"/>
                        <a:lumOff val="80000"/>
                      </a:schemeClr>
                    </a:solidFill>
                  </a:tcPr>
                </a:tc>
                <a:tc>
                  <a:txBody>
                    <a:bodyPr/>
                    <a:lstStyle/>
                    <a:p>
                      <a:pPr algn="ctr" fontAlgn="base" latinLnBrk="0">
                        <a:lnSpc>
                          <a:spcPct val="130000"/>
                        </a:lnSpc>
                        <a:spcAft>
                          <a:spcPts val="0"/>
                        </a:spcAft>
                      </a:pPr>
                      <a:r>
                        <a:rPr lang="en-US" sz="10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rPr>
                        <a:t>1</a:t>
                      </a:r>
                      <a:r>
                        <a:rPr lang="mn-MN" sz="10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rPr>
                        <a:t> ш</a:t>
                      </a:r>
                      <a:endParaRPr lang="ko-KR" sz="10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endParaRPr>
                    </a:p>
                  </a:txBody>
                  <a:tcPr marL="43493" marR="43493" marT="11939" marB="11939"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tc>
                  <a:txBody>
                    <a:bodyPr/>
                    <a:lstStyle/>
                    <a:p>
                      <a:pPr marL="180975" lvl="0" indent="-85725">
                        <a:lnSpc>
                          <a:spcPct val="100000"/>
                        </a:lnSpc>
                        <a:spcBef>
                          <a:spcPts val="300"/>
                        </a:spcBef>
                        <a:spcAft>
                          <a:spcPts val="300"/>
                        </a:spcAft>
                        <a:buSzPts val="900"/>
                        <a:buFont typeface="Arial" panose="020B0604020202020204" pitchFamily="34" charset="0"/>
                        <a:buChar char="•"/>
                      </a:pPr>
                      <a:r>
                        <a:rPr lang="mn-MN" sz="10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rPr>
                        <a:t>Арын оффисийн нэгдсэн нөөцлөлт (шилжүүлэх болон шинээр нэвтрүүлэх)</a:t>
                      </a:r>
                      <a:endParaRPr lang="ko-KR" sz="10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endParaRPr>
                    </a:p>
                  </a:txBody>
                  <a:tcPr marL="43493" marR="43493" marT="11939" marB="11939"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extLst>
                  <a:ext uri="{0D108BD9-81ED-4DB2-BD59-A6C34878D82A}">
                    <a16:rowId xmlns:a16="http://schemas.microsoft.com/office/drawing/2014/main" val="10006"/>
                  </a:ext>
                </a:extLst>
              </a:tr>
              <a:tr h="299769">
                <a:tc vMerge="1">
                  <a:txBody>
                    <a:bodyPr/>
                    <a:lstStyle/>
                    <a:p>
                      <a:pPr latinLnBrk="1"/>
                      <a:endParaRPr lang="ko-KR" altLang="en-US" sz="1200" b="1" kern="0" dirty="0">
                        <a:solidFill>
                          <a:srgbClr val="000000"/>
                        </a:solidFill>
                        <a:effectLst/>
                        <a:latin typeface="Times New Roman" panose="02020603050405020304" pitchFamily="18" charset="0"/>
                        <a:ea typeface="맑은 고딕" panose="020B0503020000020004" pitchFamily="50" charset="-127"/>
                        <a:cs typeface="+mn-cs"/>
                      </a:endParaRPr>
                    </a:p>
                  </a:txBody>
                  <a:tcP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accent6">
                        <a:lumMod val="20000"/>
                        <a:lumOff val="80000"/>
                      </a:schemeClr>
                    </a:solidFill>
                  </a:tcPr>
                </a:tc>
                <a:tc>
                  <a:txBody>
                    <a:bodyPr/>
                    <a:lstStyle/>
                    <a:p>
                      <a:pPr algn="ctr" fontAlgn="base" latinLnBrk="0">
                        <a:lnSpc>
                          <a:spcPct val="130000"/>
                        </a:lnSpc>
                        <a:spcAft>
                          <a:spcPts val="0"/>
                        </a:spcAft>
                      </a:pPr>
                      <a:r>
                        <a:rPr lang="en-US" sz="10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rPr>
                        <a:t>1 </a:t>
                      </a:r>
                      <a:r>
                        <a:rPr lang="mn-MN" sz="10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rPr>
                        <a:t>ш</a:t>
                      </a:r>
                      <a:endParaRPr lang="ko-KR" sz="10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endParaRPr>
                    </a:p>
                  </a:txBody>
                  <a:tcPr marL="43493" marR="43493" marT="11939" marB="11939"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tc>
                  <a:txBody>
                    <a:bodyPr/>
                    <a:lstStyle/>
                    <a:p>
                      <a:pPr marL="180975" lvl="0" indent="-85725">
                        <a:lnSpc>
                          <a:spcPct val="100000"/>
                        </a:lnSpc>
                        <a:spcBef>
                          <a:spcPts val="300"/>
                        </a:spcBef>
                        <a:spcAft>
                          <a:spcPts val="300"/>
                        </a:spcAft>
                        <a:buSzPts val="900"/>
                        <a:buFont typeface="Arial" panose="020B0604020202020204" pitchFamily="34" charset="0"/>
                        <a:buChar char="•"/>
                      </a:pPr>
                      <a:r>
                        <a:rPr lang="mn-MN" sz="10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rPr>
                        <a:t>Үндсэн оффисийн нэгдсэн нөөцлөлт (шилжүүлэх болон шинээр нэвтрүүлэх)</a:t>
                      </a:r>
                      <a:endParaRPr lang="ko-KR" sz="10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endParaRPr>
                    </a:p>
                  </a:txBody>
                  <a:tcPr marL="43493" marR="43493" marT="11939" marB="11939"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extLst>
                  <a:ext uri="{0D108BD9-81ED-4DB2-BD59-A6C34878D82A}">
                    <a16:rowId xmlns:a16="http://schemas.microsoft.com/office/drawing/2014/main" val="10007"/>
                  </a:ext>
                </a:extLst>
              </a:tr>
              <a:tr h="553013">
                <a:tc>
                  <a:txBody>
                    <a:bodyPr/>
                    <a:lstStyle/>
                    <a:p>
                      <a:pPr algn="ctr" fontAlgn="ctr" latinLnBrk="0">
                        <a:lnSpc>
                          <a:spcPct val="115000"/>
                        </a:lnSpc>
                        <a:spcAft>
                          <a:spcPts val="0"/>
                        </a:spcAft>
                      </a:pPr>
                      <a:r>
                        <a:rPr lang="en-US" sz="1000" b="1" kern="0" dirty="0">
                          <a:solidFill>
                            <a:srgbClr val="000000"/>
                          </a:solidFill>
                          <a:effectLst/>
                          <a:latin typeface="Arial" panose="020B0604020202020204" pitchFamily="34" charset="0"/>
                          <a:ea typeface="나눔고딕 ExtraBold" panose="020D0904000000000000" pitchFamily="50" charset="-127"/>
                          <a:cs typeface="Arial" panose="020B0604020202020204" pitchFamily="34" charset="0"/>
                        </a:rPr>
                        <a:t>Vaulting </a:t>
                      </a:r>
                      <a:r>
                        <a:rPr lang="mn-MN" sz="1000" b="1" kern="0" dirty="0">
                          <a:solidFill>
                            <a:srgbClr val="000000"/>
                          </a:solidFill>
                          <a:effectLst/>
                          <a:latin typeface="Arial" panose="020B0604020202020204" pitchFamily="34" charset="0"/>
                          <a:ea typeface="나눔고딕 ExtraBold" panose="020D0904000000000000" pitchFamily="50" charset="-127"/>
                          <a:cs typeface="Arial" panose="020B0604020202020204" pitchFamily="34" charset="0"/>
                        </a:rPr>
                        <a:t>нөөц төхөөрөмж</a:t>
                      </a:r>
                      <a:endParaRPr lang="ko-KR" sz="1000" b="1" kern="0" dirty="0">
                        <a:solidFill>
                          <a:srgbClr val="000000"/>
                        </a:solidFill>
                        <a:effectLst/>
                        <a:latin typeface="Arial" panose="020B0604020202020204" pitchFamily="34" charset="0"/>
                        <a:ea typeface="나눔고딕 ExtraBold" panose="020D0904000000000000" pitchFamily="50" charset="-127"/>
                        <a:cs typeface="Arial" panose="020B0604020202020204" pitchFamily="34" charset="0"/>
                      </a:endParaRPr>
                    </a:p>
                  </a:txBody>
                  <a:tcPr marL="43493" marR="43493" marT="11939" marB="11939"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accent6">
                        <a:lumMod val="20000"/>
                        <a:lumOff val="80000"/>
                      </a:schemeClr>
                    </a:solidFill>
                  </a:tcPr>
                </a:tc>
                <a:tc>
                  <a:txBody>
                    <a:bodyPr/>
                    <a:lstStyle/>
                    <a:p>
                      <a:pPr algn="ctr" fontAlgn="base" latinLnBrk="0">
                        <a:lnSpc>
                          <a:spcPct val="130000"/>
                        </a:lnSpc>
                        <a:spcAft>
                          <a:spcPts val="0"/>
                        </a:spcAft>
                      </a:pPr>
                      <a:r>
                        <a:rPr lang="en-US" sz="10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rPr>
                        <a:t>2 </a:t>
                      </a:r>
                      <a:r>
                        <a:rPr lang="mn-MN" sz="10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rPr>
                        <a:t>ш</a:t>
                      </a:r>
                      <a:endParaRPr lang="ko-KR" sz="10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endParaRPr>
                    </a:p>
                  </a:txBody>
                  <a:tcPr marL="43493" marR="43493" marT="11939" marB="11939"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tc>
                  <a:txBody>
                    <a:bodyPr/>
                    <a:lstStyle/>
                    <a:p>
                      <a:pPr marL="180975" lvl="0" indent="-85725">
                        <a:lnSpc>
                          <a:spcPct val="100000"/>
                        </a:lnSpc>
                        <a:spcBef>
                          <a:spcPts val="300"/>
                        </a:spcBef>
                        <a:spcAft>
                          <a:spcPts val="300"/>
                        </a:spcAft>
                        <a:buSzPts val="900"/>
                        <a:buFont typeface="Arial" panose="020B0604020202020204" pitchFamily="34" charset="0"/>
                        <a:buChar char="•"/>
                      </a:pPr>
                      <a:r>
                        <a:rPr lang="mn-MN" sz="10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rPr>
                        <a:t>Арын оффисийн онлайн мэдээллэгч /</a:t>
                      </a:r>
                      <a:r>
                        <a:rPr lang="en-US" sz="10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rPr>
                        <a:t>vaulting/ </a:t>
                      </a:r>
                      <a:endParaRPr lang="ko-KR" sz="10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endParaRPr>
                    </a:p>
                  </a:txBody>
                  <a:tcPr marL="43493" marR="43493" marT="11939" marB="11939"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extLst>
                  <a:ext uri="{0D108BD9-81ED-4DB2-BD59-A6C34878D82A}">
                    <a16:rowId xmlns:a16="http://schemas.microsoft.com/office/drawing/2014/main" val="10008"/>
                  </a:ext>
                </a:extLst>
              </a:tr>
              <a:tr h="299769">
                <a:tc>
                  <a:txBody>
                    <a:bodyPr/>
                    <a:lstStyle/>
                    <a:p>
                      <a:pPr algn="ctr" fontAlgn="ctr" latinLnBrk="0">
                        <a:lnSpc>
                          <a:spcPct val="115000"/>
                        </a:lnSpc>
                        <a:spcAft>
                          <a:spcPts val="0"/>
                        </a:spcAft>
                      </a:pPr>
                      <a:r>
                        <a:rPr lang="en-US" sz="1000" b="1" kern="0" dirty="0">
                          <a:solidFill>
                            <a:srgbClr val="000000"/>
                          </a:solidFill>
                          <a:effectLst/>
                          <a:latin typeface="Arial" panose="020B0604020202020204" pitchFamily="34" charset="0"/>
                          <a:ea typeface="나눔고딕 ExtraBold" panose="020D0904000000000000" pitchFamily="50" charset="-127"/>
                          <a:cs typeface="Arial" panose="020B0604020202020204" pitchFamily="34" charset="0"/>
                        </a:rPr>
                        <a:t>SAN </a:t>
                      </a:r>
                      <a:r>
                        <a:rPr lang="mn-MN" sz="1000" b="1" kern="0" dirty="0">
                          <a:solidFill>
                            <a:srgbClr val="000000"/>
                          </a:solidFill>
                          <a:effectLst/>
                          <a:latin typeface="Arial" panose="020B0604020202020204" pitchFamily="34" charset="0"/>
                          <a:ea typeface="나눔고딕 ExtraBold" panose="020D0904000000000000" pitchFamily="50" charset="-127"/>
                          <a:cs typeface="Arial" panose="020B0604020202020204" pitchFamily="34" charset="0"/>
                        </a:rPr>
                        <a:t>свич</a:t>
                      </a:r>
                      <a:endParaRPr lang="ko-KR" sz="1000" b="1" kern="0" dirty="0">
                        <a:solidFill>
                          <a:srgbClr val="000000"/>
                        </a:solidFill>
                        <a:effectLst/>
                        <a:latin typeface="Arial" panose="020B0604020202020204" pitchFamily="34" charset="0"/>
                        <a:ea typeface="나눔고딕 ExtraBold" panose="020D0904000000000000" pitchFamily="50" charset="-127"/>
                        <a:cs typeface="Arial" panose="020B0604020202020204" pitchFamily="34" charset="0"/>
                      </a:endParaRPr>
                    </a:p>
                  </a:txBody>
                  <a:tcPr marL="43493" marR="43493" marT="11939" marB="11939"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accent6">
                        <a:lumMod val="20000"/>
                        <a:lumOff val="80000"/>
                      </a:schemeClr>
                    </a:solidFill>
                  </a:tcPr>
                </a:tc>
                <a:tc>
                  <a:txBody>
                    <a:bodyPr/>
                    <a:lstStyle/>
                    <a:p>
                      <a:pPr algn="ctr" fontAlgn="base" latinLnBrk="0">
                        <a:lnSpc>
                          <a:spcPct val="130000"/>
                        </a:lnSpc>
                        <a:spcAft>
                          <a:spcPts val="0"/>
                        </a:spcAft>
                      </a:pPr>
                      <a:r>
                        <a:rPr lang="en-US" sz="10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rPr>
                        <a:t>3 </a:t>
                      </a:r>
                      <a:r>
                        <a:rPr lang="mn-MN" sz="10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rPr>
                        <a:t>ш</a:t>
                      </a:r>
                      <a:r>
                        <a:rPr lang="en-US" sz="10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rPr>
                        <a:t> </a:t>
                      </a:r>
                      <a:endParaRPr lang="ko-KR" sz="10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endParaRPr>
                    </a:p>
                  </a:txBody>
                  <a:tcPr marL="43493" marR="43493" marT="11939" marB="11939"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tc>
                  <a:txBody>
                    <a:bodyPr/>
                    <a:lstStyle/>
                    <a:p>
                      <a:pPr marL="180975" lvl="0" indent="-85725">
                        <a:lnSpc>
                          <a:spcPct val="100000"/>
                        </a:lnSpc>
                        <a:spcBef>
                          <a:spcPts val="300"/>
                        </a:spcBef>
                        <a:spcAft>
                          <a:spcPts val="300"/>
                        </a:spcAft>
                        <a:buSzPts val="900"/>
                        <a:buFont typeface="Arial" panose="020B0604020202020204" pitchFamily="34" charset="0"/>
                        <a:buChar char="•"/>
                      </a:pPr>
                      <a:r>
                        <a:rPr lang="ru-RU" sz="10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rPr>
                        <a:t>SAN-н свич 2 ш, нөөц свич 1 ш </a:t>
                      </a:r>
                      <a:r>
                        <a:rPr lang="en-US" sz="10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rPr>
                        <a:t> </a:t>
                      </a:r>
                      <a:endParaRPr lang="ko-KR" sz="10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endParaRPr>
                    </a:p>
                  </a:txBody>
                  <a:tcPr marL="43493" marR="43493" marT="11939" marB="11939"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extLst>
                  <a:ext uri="{0D108BD9-81ED-4DB2-BD59-A6C34878D82A}">
                    <a16:rowId xmlns:a16="http://schemas.microsoft.com/office/drawing/2014/main" val="10009"/>
                  </a:ext>
                </a:extLst>
              </a:tr>
              <a:tr h="598034">
                <a:tc>
                  <a:txBody>
                    <a:bodyPr/>
                    <a:lstStyle/>
                    <a:p>
                      <a:pPr algn="ctr" fontAlgn="ctr" latinLnBrk="0">
                        <a:lnSpc>
                          <a:spcPct val="115000"/>
                        </a:lnSpc>
                        <a:spcAft>
                          <a:spcPts val="0"/>
                        </a:spcAft>
                      </a:pPr>
                      <a:r>
                        <a:rPr lang="en-US" sz="1000" b="1" kern="0" dirty="0">
                          <a:solidFill>
                            <a:srgbClr val="000000"/>
                          </a:solidFill>
                          <a:effectLst/>
                          <a:latin typeface="Arial" panose="020B0604020202020204" pitchFamily="34" charset="0"/>
                          <a:ea typeface="나눔고딕 ExtraBold" panose="020D0904000000000000" pitchFamily="50" charset="-127"/>
                          <a:cs typeface="Arial" panose="020B0604020202020204" pitchFamily="34" charset="0"/>
                        </a:rPr>
                        <a:t>IP-KVM </a:t>
                      </a:r>
                      <a:r>
                        <a:rPr lang="mn-MN" sz="1000" b="1" kern="0" dirty="0">
                          <a:solidFill>
                            <a:srgbClr val="000000"/>
                          </a:solidFill>
                          <a:effectLst/>
                          <a:latin typeface="Arial" panose="020B0604020202020204" pitchFamily="34" charset="0"/>
                          <a:ea typeface="나눔고딕 ExtraBold" panose="020D0904000000000000" pitchFamily="50" charset="-127"/>
                          <a:cs typeface="Arial" panose="020B0604020202020204" pitchFamily="34" charset="0"/>
                        </a:rPr>
                        <a:t>свич</a:t>
                      </a:r>
                      <a:endParaRPr lang="ko-KR" sz="1000" b="1" kern="0" dirty="0">
                        <a:solidFill>
                          <a:srgbClr val="000000"/>
                        </a:solidFill>
                        <a:effectLst/>
                        <a:latin typeface="Arial" panose="020B0604020202020204" pitchFamily="34" charset="0"/>
                        <a:ea typeface="나눔고딕 ExtraBold" panose="020D0904000000000000" pitchFamily="50" charset="-127"/>
                        <a:cs typeface="Arial" panose="020B0604020202020204" pitchFamily="34" charset="0"/>
                      </a:endParaRPr>
                    </a:p>
                  </a:txBody>
                  <a:tcPr marL="43493" marR="43493" marT="11939" marB="11939"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accent6">
                        <a:lumMod val="20000"/>
                        <a:lumOff val="80000"/>
                      </a:schemeClr>
                    </a:solidFill>
                  </a:tcPr>
                </a:tc>
                <a:tc>
                  <a:txBody>
                    <a:bodyPr/>
                    <a:lstStyle/>
                    <a:p>
                      <a:pPr algn="ctr" fontAlgn="base" latinLnBrk="0">
                        <a:lnSpc>
                          <a:spcPct val="130000"/>
                        </a:lnSpc>
                        <a:spcAft>
                          <a:spcPts val="0"/>
                        </a:spcAft>
                      </a:pPr>
                      <a:r>
                        <a:rPr lang="en-US" sz="10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rPr>
                        <a:t>5 </a:t>
                      </a:r>
                      <a:r>
                        <a:rPr lang="mn-MN" sz="10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rPr>
                        <a:t>ш</a:t>
                      </a:r>
                      <a:endParaRPr lang="ko-KR" sz="10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endParaRPr>
                    </a:p>
                  </a:txBody>
                  <a:tcPr marL="43493" marR="43493" marT="11939" marB="11939"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tc>
                  <a:txBody>
                    <a:bodyPr/>
                    <a:lstStyle/>
                    <a:p>
                      <a:pPr marL="180975" lvl="0" indent="-85725">
                        <a:lnSpc>
                          <a:spcPct val="100000"/>
                        </a:lnSpc>
                        <a:spcBef>
                          <a:spcPts val="300"/>
                        </a:spcBef>
                        <a:spcAft>
                          <a:spcPts val="300"/>
                        </a:spcAft>
                        <a:buSzPts val="900"/>
                        <a:buFont typeface="Arial" panose="020B0604020202020204" pitchFamily="34" charset="0"/>
                        <a:buChar char="•"/>
                      </a:pPr>
                      <a:r>
                        <a:rPr lang="en-US" sz="10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rPr>
                        <a:t>IP-KVM </a:t>
                      </a:r>
                      <a:r>
                        <a:rPr lang="mn-MN" sz="10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rPr>
                        <a:t>свич : Харилцаа холбооны өрөөнд 1 ш, Арын оффист 2 ш, үндсэн оффист 2 ш </a:t>
                      </a:r>
                      <a:r>
                        <a:rPr lang="en-US" sz="10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rPr>
                        <a:t> </a:t>
                      </a:r>
                      <a:endParaRPr lang="ko-KR" sz="10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endParaRPr>
                    </a:p>
                    <a:p>
                      <a:pPr marL="180975" lvl="0" indent="-85725">
                        <a:lnSpc>
                          <a:spcPct val="100000"/>
                        </a:lnSpc>
                        <a:spcBef>
                          <a:spcPts val="300"/>
                        </a:spcBef>
                        <a:spcAft>
                          <a:spcPts val="300"/>
                        </a:spcAft>
                        <a:buSzPts val="900"/>
                        <a:buFont typeface="Arial" panose="020B0604020202020204" pitchFamily="34" charset="0"/>
                        <a:buChar char="•"/>
                      </a:pPr>
                      <a:r>
                        <a:rPr lang="mn-MN" sz="10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rPr>
                        <a:t>Удирдлагын сервер 2 ш </a:t>
                      </a:r>
                      <a:endParaRPr lang="ko-KR" sz="10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endParaRPr>
                    </a:p>
                  </a:txBody>
                  <a:tcPr marL="43493" marR="43493" marT="11939" marB="11939"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extLst>
                  <a:ext uri="{0D108BD9-81ED-4DB2-BD59-A6C34878D82A}">
                    <a16:rowId xmlns:a16="http://schemas.microsoft.com/office/drawing/2014/main" val="10010"/>
                  </a:ext>
                </a:extLst>
              </a:tr>
            </a:tbl>
          </a:graphicData>
        </a:graphic>
      </p:graphicFrame>
      <p:sp>
        <p:nvSpPr>
          <p:cNvPr id="14" name="TextBox 13"/>
          <p:cNvSpPr txBox="1"/>
          <p:nvPr/>
        </p:nvSpPr>
        <p:spPr>
          <a:xfrm>
            <a:off x="143508" y="44624"/>
            <a:ext cx="8856984" cy="523220"/>
          </a:xfrm>
          <a:prstGeom prst="rect">
            <a:avLst/>
          </a:prstGeom>
          <a:noFill/>
        </p:spPr>
        <p:txBody>
          <a:bodyPr wrap="square" rtlCol="0">
            <a:spAutoFit/>
          </a:bodyPr>
          <a:lstStyle/>
          <a:p>
            <a:pPr algn="ctr" defTabSz="913860">
              <a:buSzPct val="130000"/>
              <a:defRPr lang="ko-KR" altLang="en-US"/>
            </a:pPr>
            <a:r>
              <a:rPr kumimoji="1" lang="mn-MN" altLang="ko-KR" sz="2800" dirty="0">
                <a:solidFill>
                  <a:srgbClr val="FFFFFF"/>
                </a:solidFill>
                <a:latin typeface="Arial" panose="020B0604020202020204" pitchFamily="34" charset="0"/>
                <a:ea typeface="나눔고딕 ExtraBold" panose="020D0904000000000000" pitchFamily="50" charset="-127"/>
                <a:cs typeface="Arial" panose="020B0604020202020204" pitchFamily="34" charset="0"/>
              </a:rPr>
              <a:t>ТУС-н дэд системүүдийн суурь дизайн</a:t>
            </a:r>
            <a:endParaRPr kumimoji="1" lang="en-US" altLang="ko-KR" sz="2800" dirty="0">
              <a:solidFill>
                <a:srgbClr val="FFFFFF"/>
              </a:solidFill>
              <a:latin typeface="Arial" panose="020B0604020202020204" pitchFamily="34" charset="0"/>
              <a:ea typeface="나눔고딕 ExtraBold" panose="020D0904000000000000" pitchFamily="50" charset="-127"/>
              <a:cs typeface="Arial" panose="020B0604020202020204" pitchFamily="34" charset="0"/>
            </a:endParaRPr>
          </a:p>
        </p:txBody>
      </p:sp>
      <p:sp>
        <p:nvSpPr>
          <p:cNvPr id="15" name="슬라이드 번호 개체 틀 2"/>
          <p:cNvSpPr txBox="1">
            <a:spLocks/>
          </p:cNvSpPr>
          <p:nvPr/>
        </p:nvSpPr>
        <p:spPr>
          <a:xfrm>
            <a:off x="8748464" y="6597352"/>
            <a:ext cx="360040" cy="241086"/>
          </a:xfrm>
          <a:prstGeom prst="rect">
            <a:avLst/>
          </a:prstGeom>
        </p:spPr>
        <p:txBody>
          <a:bodyPr/>
          <a:lstStyle>
            <a:defPPr>
              <a:defRPr lang="ko-KR"/>
            </a:defPPr>
            <a:lvl1pPr marL="0" algn="l" defTabSz="914400" rtl="0" eaLnBrk="1" latinLnBrk="1" hangingPunct="1">
              <a:defRPr sz="1800" kern="1200">
                <a:solidFill>
                  <a:schemeClr val="tx1"/>
                </a:solidFill>
                <a:latin typeface="+mn-lt"/>
                <a:ea typeface="+mn-ea"/>
                <a:cs typeface="+mn-cs"/>
              </a:defRPr>
            </a:lvl1pPr>
            <a:lvl2pPr marL="457200" algn="l" defTabSz="914400" rtl="0" eaLnBrk="1" latinLnBrk="1" hangingPunct="1">
              <a:defRPr sz="1800" kern="1200">
                <a:solidFill>
                  <a:schemeClr val="tx1"/>
                </a:solidFill>
                <a:latin typeface="+mn-lt"/>
                <a:ea typeface="+mn-ea"/>
                <a:cs typeface="+mn-cs"/>
              </a:defRPr>
            </a:lvl2pPr>
            <a:lvl3pPr marL="914400" algn="l" defTabSz="914400" rtl="0" eaLnBrk="1" latinLnBrk="1" hangingPunct="1">
              <a:defRPr sz="1800" kern="1200">
                <a:solidFill>
                  <a:schemeClr val="tx1"/>
                </a:solidFill>
                <a:latin typeface="+mn-lt"/>
                <a:ea typeface="+mn-ea"/>
                <a:cs typeface="+mn-cs"/>
              </a:defRPr>
            </a:lvl3pPr>
            <a:lvl4pPr marL="1371600" algn="l" defTabSz="914400" rtl="0" eaLnBrk="1" latinLnBrk="1" hangingPunct="1">
              <a:defRPr sz="1800" kern="1200">
                <a:solidFill>
                  <a:schemeClr val="tx1"/>
                </a:solidFill>
                <a:latin typeface="+mn-lt"/>
                <a:ea typeface="+mn-ea"/>
                <a:cs typeface="+mn-cs"/>
              </a:defRPr>
            </a:lvl4pPr>
            <a:lvl5pPr marL="1828800" algn="l" defTabSz="914400" rtl="0" eaLnBrk="1" latinLnBrk="1" hangingPunct="1">
              <a:defRPr sz="1800" kern="1200">
                <a:solidFill>
                  <a:schemeClr val="tx1"/>
                </a:solidFill>
                <a:latin typeface="+mn-lt"/>
                <a:ea typeface="+mn-ea"/>
                <a:cs typeface="+mn-cs"/>
              </a:defRPr>
            </a:lvl5pPr>
            <a:lvl6pPr marL="2286000" algn="l" defTabSz="914400" rtl="0" eaLnBrk="1" latinLnBrk="1" hangingPunct="1">
              <a:defRPr sz="1800" kern="1200">
                <a:solidFill>
                  <a:schemeClr val="tx1"/>
                </a:solidFill>
                <a:latin typeface="+mn-lt"/>
                <a:ea typeface="+mn-ea"/>
                <a:cs typeface="+mn-cs"/>
              </a:defRPr>
            </a:lvl6pPr>
            <a:lvl7pPr marL="2743200" algn="l" defTabSz="914400" rtl="0" eaLnBrk="1" latinLnBrk="1" hangingPunct="1">
              <a:defRPr sz="1800" kern="1200">
                <a:solidFill>
                  <a:schemeClr val="tx1"/>
                </a:solidFill>
                <a:latin typeface="+mn-lt"/>
                <a:ea typeface="+mn-ea"/>
                <a:cs typeface="+mn-cs"/>
              </a:defRPr>
            </a:lvl7pPr>
            <a:lvl8pPr marL="3200400" algn="l" defTabSz="914400" rtl="0" eaLnBrk="1" latinLnBrk="1" hangingPunct="1">
              <a:defRPr sz="1800" kern="1200">
                <a:solidFill>
                  <a:schemeClr val="tx1"/>
                </a:solidFill>
                <a:latin typeface="+mn-lt"/>
                <a:ea typeface="+mn-ea"/>
                <a:cs typeface="+mn-cs"/>
              </a:defRPr>
            </a:lvl8pPr>
            <a:lvl9pPr marL="3657600" algn="l" defTabSz="914400" rtl="0" eaLnBrk="1" latinLnBrk="1" hangingPunct="1">
              <a:defRPr sz="1800" kern="1200">
                <a:solidFill>
                  <a:schemeClr val="tx1"/>
                </a:solidFill>
                <a:latin typeface="+mn-lt"/>
                <a:ea typeface="+mn-ea"/>
                <a:cs typeface="+mn-cs"/>
              </a:defRPr>
            </a:lvl9pPr>
          </a:lstStyle>
          <a:p>
            <a:pPr algn="r"/>
            <a:r>
              <a:rPr lang="de-DE" sz="1000" dirty="0">
                <a:latin typeface="나눔고딕 ExtraBold" panose="020D0904000000000000" pitchFamily="50" charset="-127"/>
                <a:ea typeface="나눔고딕 ExtraBold" panose="020D0904000000000000" pitchFamily="50" charset="-127"/>
                <a:cs typeface="Arial" panose="020B0604020202020204" pitchFamily="34" charset="0"/>
              </a:rPr>
              <a:t>46</a:t>
            </a:r>
          </a:p>
        </p:txBody>
      </p:sp>
    </p:spTree>
    <p:extLst>
      <p:ext uri="{BB962C8B-B14F-4D97-AF65-F5344CB8AC3E}">
        <p14:creationId xmlns:p14="http://schemas.microsoft.com/office/powerpoint/2010/main" val="3920618265"/>
      </p:ext>
    </p:extLst>
  </p:cSld>
  <p:clrMapOvr>
    <a:masterClrMapping/>
  </p:clrMapOvr>
  <p:transition>
    <p:fade/>
  </p:transition>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직사각형 5"/>
          <p:cNvSpPr/>
          <p:nvPr/>
        </p:nvSpPr>
        <p:spPr>
          <a:xfrm>
            <a:off x="1588" y="2666914"/>
            <a:ext cx="9144000" cy="414337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062" tIns="45530" rIns="91062" bIns="45530" anchor="ctr"/>
          <a:lstStyle/>
          <a:p>
            <a:pPr algn="ctr">
              <a:defRPr/>
            </a:pPr>
            <a:endParaRPr lang="ko-KR" altLang="en-US" b="1">
              <a:solidFill>
                <a:prstClr val="white"/>
              </a:solidFill>
              <a:latin typeface="Times New Roman" panose="02020603050405020304" pitchFamily="18" charset="0"/>
              <a:cs typeface="Times New Roman" panose="02020603050405020304" pitchFamily="18" charset="0"/>
            </a:endParaRPr>
          </a:p>
        </p:txBody>
      </p:sp>
      <p:sp>
        <p:nvSpPr>
          <p:cNvPr id="81" name="직사각형 80"/>
          <p:cNvSpPr/>
          <p:nvPr/>
        </p:nvSpPr>
        <p:spPr>
          <a:xfrm>
            <a:off x="255847" y="908720"/>
            <a:ext cx="8888161" cy="395749"/>
          </a:xfrm>
          <a:prstGeom prst="rect">
            <a:avLst/>
          </a:prstGeom>
        </p:spPr>
        <p:txBody>
          <a:bodyPr wrap="square">
            <a:spAutoFit/>
          </a:bodyPr>
          <a:lstStyle/>
          <a:p>
            <a:pPr marL="361245" indent="-361245" eaLnBrk="0" fontAlgn="base" latinLnBrk="0" hangingPunct="0">
              <a:lnSpc>
                <a:spcPct val="120000"/>
              </a:lnSpc>
              <a:spcBef>
                <a:spcPct val="20000"/>
              </a:spcBef>
              <a:spcAft>
                <a:spcPct val="0"/>
              </a:spcAft>
              <a:buSzPct val="170000"/>
              <a:buBlip>
                <a:blip r:embed="rId2"/>
              </a:buBlip>
            </a:pPr>
            <a:r>
              <a:rPr kumimoji="1" lang="mn-MN" altLang="ko-KR" b="1" dirty="0">
                <a:solidFill>
                  <a:srgbClr val="000000"/>
                </a:solidFill>
                <a:latin typeface="Arial" panose="020B0604020202020204" pitchFamily="34" charset="0"/>
                <a:ea typeface="나눔고딕 ExtraBold" panose="020D0904000000000000" pitchFamily="50" charset="-127"/>
                <a:cs typeface="Arial" panose="020B0604020202020204" pitchFamily="34" charset="0"/>
              </a:rPr>
              <a:t>Төвийн тоног төхөөрөмж, сүлжээ</a:t>
            </a:r>
            <a:endParaRPr kumimoji="1" lang="en-US" altLang="ko-KR" b="1" dirty="0">
              <a:solidFill>
                <a:srgbClr val="000000"/>
              </a:solidFill>
              <a:latin typeface="Arial" panose="020B0604020202020204" pitchFamily="34" charset="0"/>
              <a:ea typeface="나눔고딕 ExtraBold" panose="020D0904000000000000" pitchFamily="50" charset="-127"/>
              <a:cs typeface="Arial" panose="020B0604020202020204" pitchFamily="34" charset="0"/>
            </a:endParaRPr>
          </a:p>
        </p:txBody>
      </p:sp>
      <p:graphicFrame>
        <p:nvGraphicFramePr>
          <p:cNvPr id="34" name="표 33"/>
          <p:cNvGraphicFramePr>
            <a:graphicFrameLocks noGrp="1"/>
          </p:cNvGraphicFramePr>
          <p:nvPr>
            <p:extLst/>
          </p:nvPr>
        </p:nvGraphicFramePr>
        <p:xfrm>
          <a:off x="413522" y="1421219"/>
          <a:ext cx="8334942" cy="4816071"/>
        </p:xfrm>
        <a:graphic>
          <a:graphicData uri="http://schemas.openxmlformats.org/drawingml/2006/table">
            <a:tbl>
              <a:tblPr firstRow="1" firstCol="1" bandRow="1">
                <a:tableStyleId>{5C22544A-7EE6-4342-B048-85BDC9FD1C3A}</a:tableStyleId>
              </a:tblPr>
              <a:tblGrid>
                <a:gridCol w="1788802">
                  <a:extLst>
                    <a:ext uri="{9D8B030D-6E8A-4147-A177-3AD203B41FA5}">
                      <a16:colId xmlns:a16="http://schemas.microsoft.com/office/drawing/2014/main" val="20000"/>
                    </a:ext>
                  </a:extLst>
                </a:gridCol>
                <a:gridCol w="1065651">
                  <a:extLst>
                    <a:ext uri="{9D8B030D-6E8A-4147-A177-3AD203B41FA5}">
                      <a16:colId xmlns:a16="http://schemas.microsoft.com/office/drawing/2014/main" val="20001"/>
                    </a:ext>
                  </a:extLst>
                </a:gridCol>
                <a:gridCol w="5480489">
                  <a:extLst>
                    <a:ext uri="{9D8B030D-6E8A-4147-A177-3AD203B41FA5}">
                      <a16:colId xmlns:a16="http://schemas.microsoft.com/office/drawing/2014/main" val="20002"/>
                    </a:ext>
                  </a:extLst>
                </a:gridCol>
              </a:tblGrid>
              <a:tr h="322802">
                <a:tc>
                  <a:txBody>
                    <a:bodyPr/>
                    <a:lstStyle/>
                    <a:p>
                      <a:pPr algn="ctr">
                        <a:lnSpc>
                          <a:spcPct val="115000"/>
                        </a:lnSpc>
                        <a:spcAft>
                          <a:spcPts val="0"/>
                        </a:spcAft>
                      </a:pPr>
                      <a:r>
                        <a:rPr lang="mn-MN" sz="1000" b="1" kern="100" dirty="0">
                          <a:solidFill>
                            <a:srgbClr val="000000"/>
                          </a:solidFill>
                          <a:effectLst/>
                          <a:latin typeface="Arial" panose="020B0604020202020204" pitchFamily="34" charset="0"/>
                          <a:ea typeface="나눔고딕 ExtraBold" panose="020D0904000000000000" pitchFamily="50" charset="-127"/>
                          <a:cs typeface="Arial" panose="020B0604020202020204" pitchFamily="34" charset="0"/>
                        </a:rPr>
                        <a:t>Ангилал</a:t>
                      </a:r>
                      <a:endParaRPr lang="ko-KR" sz="1000" b="1" kern="100" dirty="0">
                        <a:effectLst/>
                        <a:latin typeface="Arial" panose="020B0604020202020204" pitchFamily="34" charset="0"/>
                        <a:ea typeface="나눔고딕 ExtraBold" panose="020D0904000000000000" pitchFamily="50" charset="-127"/>
                        <a:cs typeface="Arial" panose="020B0604020202020204" pitchFamily="34" charset="0"/>
                      </a:endParaRPr>
                    </a:p>
                  </a:txBody>
                  <a:tcPr marL="68580" marR="68580" marT="0"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rgbClr val="0070C0"/>
                    </a:solidFill>
                  </a:tcPr>
                </a:tc>
                <a:tc>
                  <a:txBody>
                    <a:bodyPr/>
                    <a:lstStyle/>
                    <a:p>
                      <a:pPr algn="ctr">
                        <a:lnSpc>
                          <a:spcPct val="115000"/>
                        </a:lnSpc>
                        <a:spcAft>
                          <a:spcPts val="0"/>
                        </a:spcAft>
                      </a:pPr>
                      <a:r>
                        <a:rPr lang="mn-MN" altLang="ko-KR" sz="1000" b="1" kern="100" dirty="0">
                          <a:solidFill>
                            <a:srgbClr val="000000"/>
                          </a:solidFill>
                          <a:effectLst/>
                          <a:latin typeface="Arial" panose="020B0604020202020204" pitchFamily="34" charset="0"/>
                          <a:ea typeface="나눔고딕 ExtraBold" panose="020D0904000000000000" pitchFamily="50" charset="-127"/>
                          <a:cs typeface="Arial" panose="020B0604020202020204" pitchFamily="34" charset="0"/>
                        </a:rPr>
                        <a:t>Тоо</a:t>
                      </a:r>
                      <a:r>
                        <a:rPr lang="mn-MN" altLang="ko-KR" sz="1000" b="1" kern="100" baseline="0" dirty="0">
                          <a:solidFill>
                            <a:srgbClr val="000000"/>
                          </a:solidFill>
                          <a:effectLst/>
                          <a:latin typeface="Arial" panose="020B0604020202020204" pitchFamily="34" charset="0"/>
                          <a:ea typeface="나눔고딕 ExtraBold" panose="020D0904000000000000" pitchFamily="50" charset="-127"/>
                          <a:cs typeface="Arial" panose="020B0604020202020204" pitchFamily="34" charset="0"/>
                        </a:rPr>
                        <a:t> ширхэг</a:t>
                      </a:r>
                      <a:endParaRPr lang="ko-KR" sz="1000" b="1" kern="100" dirty="0">
                        <a:solidFill>
                          <a:srgbClr val="000000"/>
                        </a:solidFill>
                        <a:effectLst/>
                        <a:latin typeface="Arial" panose="020B0604020202020204" pitchFamily="34" charset="0"/>
                        <a:ea typeface="나눔고딕 ExtraBold" panose="020D0904000000000000" pitchFamily="50" charset="-127"/>
                        <a:cs typeface="Arial" panose="020B0604020202020204" pitchFamily="34" charset="0"/>
                      </a:endParaRPr>
                    </a:p>
                  </a:txBody>
                  <a:tcPr marL="59834" marR="59834" marT="16425" marB="16425"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rgbClr val="0070C0"/>
                    </a:solidFill>
                  </a:tcPr>
                </a:tc>
                <a:tc>
                  <a:txBody>
                    <a:bodyPr/>
                    <a:lstStyle/>
                    <a:p>
                      <a:pPr algn="ctr">
                        <a:lnSpc>
                          <a:spcPct val="115000"/>
                        </a:lnSpc>
                        <a:spcAft>
                          <a:spcPts val="0"/>
                        </a:spcAft>
                      </a:pPr>
                      <a:r>
                        <a:rPr lang="mn-MN" sz="1000" b="1" kern="100" dirty="0">
                          <a:solidFill>
                            <a:srgbClr val="000000"/>
                          </a:solidFill>
                          <a:effectLst/>
                          <a:latin typeface="Arial" panose="020B0604020202020204" pitchFamily="34" charset="0"/>
                          <a:ea typeface="나눔고딕 ExtraBold" panose="020D0904000000000000" pitchFamily="50" charset="-127"/>
                          <a:cs typeface="Arial" panose="020B0604020202020204" pitchFamily="34" charset="0"/>
                        </a:rPr>
                        <a:t>Зориулалт</a:t>
                      </a:r>
                      <a:r>
                        <a:rPr lang="en-US" sz="1000" b="1" kern="100" dirty="0">
                          <a:solidFill>
                            <a:srgbClr val="000000"/>
                          </a:solidFill>
                          <a:effectLst/>
                          <a:latin typeface="Arial" panose="020B0604020202020204" pitchFamily="34" charset="0"/>
                          <a:ea typeface="나눔고딕 ExtraBold" panose="020D0904000000000000" pitchFamily="50" charset="-127"/>
                          <a:cs typeface="Arial" panose="020B0604020202020204" pitchFamily="34" charset="0"/>
                        </a:rPr>
                        <a:t> </a:t>
                      </a:r>
                      <a:endParaRPr lang="ko-KR" sz="1000" b="1" kern="100" dirty="0">
                        <a:solidFill>
                          <a:srgbClr val="000000"/>
                        </a:solidFill>
                        <a:effectLst/>
                        <a:latin typeface="Arial" panose="020B0604020202020204" pitchFamily="34" charset="0"/>
                        <a:ea typeface="나눔고딕 ExtraBold" panose="020D0904000000000000" pitchFamily="50" charset="-127"/>
                        <a:cs typeface="Arial" panose="020B0604020202020204" pitchFamily="34" charset="0"/>
                      </a:endParaRPr>
                    </a:p>
                  </a:txBody>
                  <a:tcPr marL="59834" marR="59834" marT="16425" marB="16425"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rgbClr val="0070C0"/>
                    </a:solidFill>
                  </a:tcPr>
                </a:tc>
                <a:extLst>
                  <a:ext uri="{0D108BD9-81ED-4DB2-BD59-A6C34878D82A}">
                    <a16:rowId xmlns:a16="http://schemas.microsoft.com/office/drawing/2014/main" val="10000"/>
                  </a:ext>
                </a:extLst>
              </a:tr>
              <a:tr h="408045">
                <a:tc rowSpan="2">
                  <a:txBody>
                    <a:bodyPr/>
                    <a:lstStyle/>
                    <a:p>
                      <a:pPr algn="ctr" fontAlgn="ctr" latinLnBrk="0">
                        <a:lnSpc>
                          <a:spcPct val="115000"/>
                        </a:lnSpc>
                        <a:spcAft>
                          <a:spcPts val="0"/>
                        </a:spcAft>
                      </a:pPr>
                      <a:r>
                        <a:rPr lang="mn-MN" sz="1000" b="1" kern="0" dirty="0">
                          <a:solidFill>
                            <a:srgbClr val="000000"/>
                          </a:solidFill>
                          <a:effectLst/>
                          <a:latin typeface="Arial" panose="020B0604020202020204" pitchFamily="34" charset="0"/>
                          <a:ea typeface="나눔고딕 ExtraBold" panose="020D0904000000000000" pitchFamily="50" charset="-127"/>
                          <a:cs typeface="Arial" panose="020B0604020202020204" pitchFamily="34" charset="0"/>
                        </a:rPr>
                        <a:t>Үндсэн </a:t>
                      </a:r>
                      <a:r>
                        <a:rPr lang="en-US" sz="1000" b="1" kern="0" dirty="0">
                          <a:solidFill>
                            <a:srgbClr val="000000"/>
                          </a:solidFill>
                          <a:effectLst/>
                          <a:latin typeface="Arial" panose="020B0604020202020204" pitchFamily="34" charset="0"/>
                          <a:ea typeface="나눔고딕 ExtraBold" panose="020D0904000000000000" pitchFamily="50" charset="-127"/>
                          <a:cs typeface="Arial" panose="020B0604020202020204" pitchFamily="34" charset="0"/>
                        </a:rPr>
                        <a:t>switch</a:t>
                      </a:r>
                      <a:endParaRPr lang="ko-KR" sz="1000" b="1" kern="0" dirty="0">
                        <a:solidFill>
                          <a:srgbClr val="000000"/>
                        </a:solidFill>
                        <a:effectLst/>
                        <a:latin typeface="Arial" panose="020B0604020202020204" pitchFamily="34" charset="0"/>
                        <a:ea typeface="나눔고딕 ExtraBold" panose="020D0904000000000000" pitchFamily="50" charset="-127"/>
                        <a:cs typeface="Arial" panose="020B0604020202020204" pitchFamily="34" charset="0"/>
                      </a:endParaRPr>
                    </a:p>
                  </a:txBody>
                  <a:tcPr marL="59834" marR="59834" marT="16425" marB="16425"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accent6">
                        <a:lumMod val="20000"/>
                        <a:lumOff val="80000"/>
                      </a:schemeClr>
                    </a:solidFill>
                  </a:tcPr>
                </a:tc>
                <a:tc>
                  <a:txBody>
                    <a:bodyPr/>
                    <a:lstStyle/>
                    <a:p>
                      <a:pPr algn="ctr" fontAlgn="base" latinLnBrk="0">
                        <a:lnSpc>
                          <a:spcPct val="160000"/>
                        </a:lnSpc>
                        <a:spcAft>
                          <a:spcPts val="0"/>
                        </a:spcAft>
                      </a:pPr>
                      <a:r>
                        <a:rPr lang="en-US" sz="10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rPr>
                        <a:t>2 </a:t>
                      </a:r>
                      <a:r>
                        <a:rPr lang="mn-MN" sz="10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rPr>
                        <a:t>ш</a:t>
                      </a:r>
                      <a:endParaRPr lang="ko-KR" sz="10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endParaRPr>
                    </a:p>
                  </a:txBody>
                  <a:tcPr marL="59834" marR="59834" marT="16425" marB="16425"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tc>
                  <a:txBody>
                    <a:bodyPr/>
                    <a:lstStyle/>
                    <a:p>
                      <a:pPr marL="177800" lvl="0" indent="-76200">
                        <a:lnSpc>
                          <a:spcPct val="115000"/>
                        </a:lnSpc>
                        <a:spcBef>
                          <a:spcPts val="300"/>
                        </a:spcBef>
                        <a:spcAft>
                          <a:spcPts val="300"/>
                        </a:spcAft>
                        <a:buSzPts val="900"/>
                        <a:buFont typeface="Arial" panose="020B0604020202020204" pitchFamily="34" charset="0"/>
                        <a:buChar char="•"/>
                      </a:pPr>
                      <a:r>
                        <a:rPr lang="mn-MN" sz="10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rPr>
                        <a:t>Арын оффисийн сүлжээний төхөөрөмж рүү холбогдох үндсэн свич </a:t>
                      </a:r>
                      <a:r>
                        <a:rPr lang="en-US" sz="10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rPr>
                        <a:t> </a:t>
                      </a:r>
                      <a:endParaRPr lang="ko-KR" sz="10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endParaRPr>
                    </a:p>
                  </a:txBody>
                  <a:tcPr marL="59834" marR="59834" marT="16425" marB="16425"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extLst>
                  <a:ext uri="{0D108BD9-81ED-4DB2-BD59-A6C34878D82A}">
                    <a16:rowId xmlns:a16="http://schemas.microsoft.com/office/drawing/2014/main" val="10001"/>
                  </a:ext>
                </a:extLst>
              </a:tr>
              <a:tr h="408045">
                <a:tc vMerge="1">
                  <a:txBody>
                    <a:bodyPr/>
                    <a:lstStyle/>
                    <a:p>
                      <a:pPr latinLnBrk="1"/>
                      <a:endParaRPr lang="ko-KR" altLang="en-US"/>
                    </a:p>
                  </a:txBody>
                  <a:tcP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accent6">
                        <a:lumMod val="20000"/>
                        <a:lumOff val="80000"/>
                      </a:schemeClr>
                    </a:solidFill>
                  </a:tcPr>
                </a:tc>
                <a:tc>
                  <a:txBody>
                    <a:bodyPr/>
                    <a:lstStyle/>
                    <a:p>
                      <a:pPr algn="ctr" fontAlgn="base" latinLnBrk="0">
                        <a:lnSpc>
                          <a:spcPct val="160000"/>
                        </a:lnSpc>
                        <a:spcAft>
                          <a:spcPts val="0"/>
                        </a:spcAft>
                      </a:pPr>
                      <a:r>
                        <a:rPr lang="en-US" sz="10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rPr>
                        <a:t>2 </a:t>
                      </a:r>
                      <a:r>
                        <a:rPr lang="mn-MN" sz="10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rPr>
                        <a:t>ш</a:t>
                      </a:r>
                      <a:endParaRPr lang="ko-KR" sz="10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endParaRPr>
                    </a:p>
                  </a:txBody>
                  <a:tcPr marL="59834" marR="59834" marT="16425" marB="16425"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tc>
                  <a:txBody>
                    <a:bodyPr/>
                    <a:lstStyle/>
                    <a:p>
                      <a:pPr marL="177800" lvl="0" indent="-76200">
                        <a:lnSpc>
                          <a:spcPct val="115000"/>
                        </a:lnSpc>
                        <a:spcBef>
                          <a:spcPts val="300"/>
                        </a:spcBef>
                        <a:spcAft>
                          <a:spcPts val="300"/>
                        </a:spcAft>
                        <a:buSzPts val="900"/>
                        <a:buFont typeface="Arial" panose="020B0604020202020204" pitchFamily="34" charset="0"/>
                        <a:buChar char="•"/>
                      </a:pPr>
                      <a:r>
                        <a:rPr lang="mn-MN" sz="10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rPr>
                        <a:t>Үндсэн оффисийн сүлжээний төхөөрөмж рүү холбогдох үндсэн свич</a:t>
                      </a:r>
                      <a:endParaRPr lang="ko-KR" sz="10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endParaRPr>
                    </a:p>
                  </a:txBody>
                  <a:tcPr marL="59834" marR="59834" marT="16425" marB="16425"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extLst>
                  <a:ext uri="{0D108BD9-81ED-4DB2-BD59-A6C34878D82A}">
                    <a16:rowId xmlns:a16="http://schemas.microsoft.com/office/drawing/2014/main" val="10002"/>
                  </a:ext>
                </a:extLst>
              </a:tr>
              <a:tr h="408045">
                <a:tc>
                  <a:txBody>
                    <a:bodyPr/>
                    <a:lstStyle/>
                    <a:p>
                      <a:pPr algn="ctr" fontAlgn="ctr" latinLnBrk="0">
                        <a:lnSpc>
                          <a:spcPct val="115000"/>
                        </a:lnSpc>
                        <a:spcAft>
                          <a:spcPts val="0"/>
                        </a:spcAft>
                      </a:pPr>
                      <a:r>
                        <a:rPr lang="mn-MN" sz="1000" b="1" kern="0" dirty="0">
                          <a:solidFill>
                            <a:srgbClr val="000000"/>
                          </a:solidFill>
                          <a:effectLst/>
                          <a:latin typeface="Arial" panose="020B0604020202020204" pitchFamily="34" charset="0"/>
                          <a:ea typeface="나눔고딕 ExtraBold" panose="020D0904000000000000" pitchFamily="50" charset="-127"/>
                          <a:cs typeface="Arial" panose="020B0604020202020204" pitchFamily="34" charset="0"/>
                        </a:rPr>
                        <a:t>Сервер фарм свич</a:t>
                      </a:r>
                      <a:endParaRPr lang="ko-KR" sz="1000" b="1" kern="0" dirty="0">
                        <a:solidFill>
                          <a:srgbClr val="000000"/>
                        </a:solidFill>
                        <a:effectLst/>
                        <a:latin typeface="Arial" panose="020B0604020202020204" pitchFamily="34" charset="0"/>
                        <a:ea typeface="나눔고딕 ExtraBold" panose="020D0904000000000000" pitchFamily="50" charset="-127"/>
                        <a:cs typeface="Arial" panose="020B0604020202020204" pitchFamily="34" charset="0"/>
                      </a:endParaRPr>
                    </a:p>
                  </a:txBody>
                  <a:tcPr marL="59834" marR="59834" marT="16425" marB="16425"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accent6">
                        <a:lumMod val="20000"/>
                        <a:lumOff val="80000"/>
                      </a:schemeClr>
                    </a:solidFill>
                  </a:tcPr>
                </a:tc>
                <a:tc>
                  <a:txBody>
                    <a:bodyPr/>
                    <a:lstStyle/>
                    <a:p>
                      <a:pPr algn="ctr" fontAlgn="base" latinLnBrk="0">
                        <a:lnSpc>
                          <a:spcPct val="160000"/>
                        </a:lnSpc>
                        <a:spcAft>
                          <a:spcPts val="0"/>
                        </a:spcAft>
                      </a:pPr>
                      <a:r>
                        <a:rPr lang="en-US" sz="10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rPr>
                        <a:t>4 </a:t>
                      </a:r>
                      <a:r>
                        <a:rPr lang="mn-MN" sz="10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rPr>
                        <a:t>ш</a:t>
                      </a:r>
                      <a:endParaRPr lang="ko-KR" sz="10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endParaRPr>
                    </a:p>
                  </a:txBody>
                  <a:tcPr marL="59834" marR="59834" marT="16425" marB="16425"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tc>
                  <a:txBody>
                    <a:bodyPr/>
                    <a:lstStyle/>
                    <a:p>
                      <a:pPr marL="177800" lvl="0" indent="-76200">
                        <a:lnSpc>
                          <a:spcPct val="115000"/>
                        </a:lnSpc>
                        <a:spcBef>
                          <a:spcPts val="300"/>
                        </a:spcBef>
                        <a:spcAft>
                          <a:spcPts val="300"/>
                        </a:spcAft>
                        <a:buSzPts val="900"/>
                        <a:buFont typeface="Arial" panose="020B0604020202020204" pitchFamily="34" charset="0"/>
                        <a:buChar char="•"/>
                      </a:pPr>
                      <a:r>
                        <a:rPr lang="mn-MN" sz="10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rPr>
                        <a:t>Серверүүд рүү холбогдох свич </a:t>
                      </a:r>
                      <a:endParaRPr lang="ko-KR" sz="10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endParaRPr>
                    </a:p>
                  </a:txBody>
                  <a:tcPr marL="59834" marR="59834" marT="16425" marB="16425"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extLst>
                  <a:ext uri="{0D108BD9-81ED-4DB2-BD59-A6C34878D82A}">
                    <a16:rowId xmlns:a16="http://schemas.microsoft.com/office/drawing/2014/main" val="10003"/>
                  </a:ext>
                </a:extLst>
              </a:tr>
              <a:tr h="408045">
                <a:tc>
                  <a:txBody>
                    <a:bodyPr/>
                    <a:lstStyle/>
                    <a:p>
                      <a:pPr algn="ctr" fontAlgn="ctr" latinLnBrk="0">
                        <a:lnSpc>
                          <a:spcPct val="115000"/>
                        </a:lnSpc>
                        <a:spcAft>
                          <a:spcPts val="0"/>
                        </a:spcAft>
                      </a:pPr>
                      <a:r>
                        <a:rPr lang="en-US" sz="1000" b="1" kern="0" dirty="0">
                          <a:solidFill>
                            <a:srgbClr val="000000"/>
                          </a:solidFill>
                          <a:effectLst/>
                          <a:latin typeface="Arial" panose="020B0604020202020204" pitchFamily="34" charset="0"/>
                          <a:ea typeface="나눔고딕 ExtraBold" panose="020D0904000000000000" pitchFamily="50" charset="-127"/>
                          <a:cs typeface="Arial" panose="020B0604020202020204" pitchFamily="34" charset="0"/>
                        </a:rPr>
                        <a:t>L4 </a:t>
                      </a:r>
                      <a:r>
                        <a:rPr lang="mn-MN" sz="1000" b="1" kern="0" dirty="0">
                          <a:solidFill>
                            <a:srgbClr val="000000"/>
                          </a:solidFill>
                          <a:effectLst/>
                          <a:latin typeface="Arial" panose="020B0604020202020204" pitchFamily="34" charset="0"/>
                          <a:ea typeface="나눔고딕 ExtraBold" panose="020D0904000000000000" pitchFamily="50" charset="-127"/>
                          <a:cs typeface="Arial" panose="020B0604020202020204" pitchFamily="34" charset="0"/>
                        </a:rPr>
                        <a:t>свич</a:t>
                      </a:r>
                      <a:endParaRPr lang="ko-KR" sz="1000" b="1" kern="0" dirty="0">
                        <a:solidFill>
                          <a:srgbClr val="000000"/>
                        </a:solidFill>
                        <a:effectLst/>
                        <a:latin typeface="Arial" panose="020B0604020202020204" pitchFamily="34" charset="0"/>
                        <a:ea typeface="나눔고딕 ExtraBold" panose="020D0904000000000000" pitchFamily="50" charset="-127"/>
                        <a:cs typeface="Arial" panose="020B0604020202020204" pitchFamily="34" charset="0"/>
                      </a:endParaRPr>
                    </a:p>
                  </a:txBody>
                  <a:tcPr marL="59834" marR="59834" marT="16425" marB="16425"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accent6">
                        <a:lumMod val="20000"/>
                        <a:lumOff val="80000"/>
                      </a:schemeClr>
                    </a:solidFill>
                  </a:tcPr>
                </a:tc>
                <a:tc>
                  <a:txBody>
                    <a:bodyPr/>
                    <a:lstStyle/>
                    <a:p>
                      <a:pPr algn="ctr" fontAlgn="base" latinLnBrk="0">
                        <a:lnSpc>
                          <a:spcPct val="160000"/>
                        </a:lnSpc>
                        <a:spcAft>
                          <a:spcPts val="0"/>
                        </a:spcAft>
                      </a:pPr>
                      <a:r>
                        <a:rPr lang="en-US" sz="10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rPr>
                        <a:t>2 </a:t>
                      </a:r>
                      <a:r>
                        <a:rPr lang="mn-MN" sz="10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rPr>
                        <a:t>ш</a:t>
                      </a:r>
                      <a:endParaRPr lang="ko-KR" sz="10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endParaRPr>
                    </a:p>
                  </a:txBody>
                  <a:tcPr marL="59834" marR="59834" marT="16425" marB="16425"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tc>
                  <a:txBody>
                    <a:bodyPr/>
                    <a:lstStyle/>
                    <a:p>
                      <a:pPr marL="177800" lvl="0" indent="-76200">
                        <a:lnSpc>
                          <a:spcPct val="115000"/>
                        </a:lnSpc>
                        <a:spcBef>
                          <a:spcPts val="300"/>
                        </a:spcBef>
                        <a:spcAft>
                          <a:spcPts val="300"/>
                        </a:spcAft>
                        <a:buSzPts val="900"/>
                        <a:buFont typeface="Arial" panose="020B0604020202020204" pitchFamily="34" charset="0"/>
                        <a:buChar char="•"/>
                      </a:pPr>
                      <a:r>
                        <a:rPr lang="mn-MN" sz="10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rPr>
                        <a:t>Серверийн ачааллыг тэнцүүлэгч рүү холбогдох свич </a:t>
                      </a:r>
                      <a:endParaRPr lang="ko-KR" sz="10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endParaRPr>
                    </a:p>
                  </a:txBody>
                  <a:tcPr marL="59834" marR="59834" marT="16425" marB="16425"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extLst>
                  <a:ext uri="{0D108BD9-81ED-4DB2-BD59-A6C34878D82A}">
                    <a16:rowId xmlns:a16="http://schemas.microsoft.com/office/drawing/2014/main" val="10004"/>
                  </a:ext>
                </a:extLst>
              </a:tr>
              <a:tr h="408045">
                <a:tc>
                  <a:txBody>
                    <a:bodyPr/>
                    <a:lstStyle/>
                    <a:p>
                      <a:pPr algn="ctr" fontAlgn="ctr" latinLnBrk="0">
                        <a:lnSpc>
                          <a:spcPct val="115000"/>
                        </a:lnSpc>
                        <a:spcAft>
                          <a:spcPts val="0"/>
                        </a:spcAft>
                      </a:pPr>
                      <a:r>
                        <a:rPr lang="en-US" sz="1000" b="1" kern="0" dirty="0">
                          <a:solidFill>
                            <a:srgbClr val="000000"/>
                          </a:solidFill>
                          <a:effectLst/>
                          <a:latin typeface="Arial" panose="020B0604020202020204" pitchFamily="34" charset="0"/>
                          <a:ea typeface="나눔고딕 ExtraBold" panose="020D0904000000000000" pitchFamily="50" charset="-127"/>
                          <a:cs typeface="Arial" panose="020B0604020202020204" pitchFamily="34" charset="0"/>
                        </a:rPr>
                        <a:t>L2 </a:t>
                      </a:r>
                      <a:r>
                        <a:rPr lang="mn-MN" sz="1000" b="1" kern="0" dirty="0">
                          <a:solidFill>
                            <a:srgbClr val="000000"/>
                          </a:solidFill>
                          <a:effectLst/>
                          <a:latin typeface="Arial" panose="020B0604020202020204" pitchFamily="34" charset="0"/>
                          <a:ea typeface="나눔고딕 ExtraBold" panose="020D0904000000000000" pitchFamily="50" charset="-127"/>
                          <a:cs typeface="Arial" panose="020B0604020202020204" pitchFamily="34" charset="0"/>
                        </a:rPr>
                        <a:t>свич</a:t>
                      </a:r>
                      <a:endParaRPr lang="ko-KR" sz="1000" b="1" kern="0" dirty="0">
                        <a:solidFill>
                          <a:srgbClr val="000000"/>
                        </a:solidFill>
                        <a:effectLst/>
                        <a:latin typeface="Arial" panose="020B0604020202020204" pitchFamily="34" charset="0"/>
                        <a:ea typeface="나눔고딕 ExtraBold" panose="020D0904000000000000" pitchFamily="50" charset="-127"/>
                        <a:cs typeface="Arial" panose="020B0604020202020204" pitchFamily="34" charset="0"/>
                      </a:endParaRPr>
                    </a:p>
                  </a:txBody>
                  <a:tcPr marL="59834" marR="59834" marT="16425" marB="16425"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accent6">
                        <a:lumMod val="20000"/>
                        <a:lumOff val="80000"/>
                      </a:schemeClr>
                    </a:solidFill>
                  </a:tcPr>
                </a:tc>
                <a:tc>
                  <a:txBody>
                    <a:bodyPr/>
                    <a:lstStyle/>
                    <a:p>
                      <a:pPr algn="ctr" fontAlgn="base" latinLnBrk="0">
                        <a:lnSpc>
                          <a:spcPct val="160000"/>
                        </a:lnSpc>
                        <a:spcAft>
                          <a:spcPts val="0"/>
                        </a:spcAft>
                      </a:pPr>
                      <a:r>
                        <a:rPr lang="en-US" sz="10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rPr>
                        <a:t>24 </a:t>
                      </a:r>
                      <a:r>
                        <a:rPr lang="mn-MN" sz="10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rPr>
                        <a:t>ш</a:t>
                      </a:r>
                      <a:endParaRPr lang="ko-KR" sz="10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endParaRPr>
                    </a:p>
                  </a:txBody>
                  <a:tcPr marL="59834" marR="59834" marT="16425" marB="16425"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tc>
                  <a:txBody>
                    <a:bodyPr/>
                    <a:lstStyle/>
                    <a:p>
                      <a:pPr marL="177800" lvl="0" indent="-76200">
                        <a:lnSpc>
                          <a:spcPct val="115000"/>
                        </a:lnSpc>
                        <a:spcBef>
                          <a:spcPts val="300"/>
                        </a:spcBef>
                        <a:spcAft>
                          <a:spcPts val="300"/>
                        </a:spcAft>
                        <a:buSzPts val="900"/>
                        <a:buFont typeface="Arial" panose="020B0604020202020204" pitchFamily="34" charset="0"/>
                        <a:buChar char="•"/>
                      </a:pPr>
                      <a:r>
                        <a:rPr lang="mn-MN" sz="10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rPr>
                        <a:t>Удирдлага болон засвар үйлчилгээний интерфейс өргөтгөлд зориулагдсан свич </a:t>
                      </a:r>
                      <a:endParaRPr lang="ko-KR" sz="10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endParaRPr>
                    </a:p>
                  </a:txBody>
                  <a:tcPr marL="59834" marR="59834" marT="16425" marB="16425"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extLst>
                  <a:ext uri="{0D108BD9-81ED-4DB2-BD59-A6C34878D82A}">
                    <a16:rowId xmlns:a16="http://schemas.microsoft.com/office/drawing/2014/main" val="10005"/>
                  </a:ext>
                </a:extLst>
              </a:tr>
              <a:tr h="613261">
                <a:tc rowSpan="2">
                  <a:txBody>
                    <a:bodyPr/>
                    <a:lstStyle/>
                    <a:p>
                      <a:pPr algn="ctr" fontAlgn="ctr" latinLnBrk="0">
                        <a:lnSpc>
                          <a:spcPct val="115000"/>
                        </a:lnSpc>
                        <a:spcAft>
                          <a:spcPts val="0"/>
                        </a:spcAft>
                      </a:pPr>
                      <a:r>
                        <a:rPr lang="en-US" sz="1000" b="1" kern="0" dirty="0">
                          <a:solidFill>
                            <a:srgbClr val="000000"/>
                          </a:solidFill>
                          <a:effectLst/>
                          <a:latin typeface="Arial" panose="020B0604020202020204" pitchFamily="34" charset="0"/>
                          <a:ea typeface="나눔고딕 ExtraBold" panose="020D0904000000000000" pitchFamily="50" charset="-127"/>
                          <a:cs typeface="Arial" panose="020B0604020202020204" pitchFamily="34" charset="0"/>
                        </a:rPr>
                        <a:t>L3 </a:t>
                      </a:r>
                      <a:r>
                        <a:rPr lang="mn-MN" sz="1000" b="1" kern="0" dirty="0">
                          <a:solidFill>
                            <a:srgbClr val="000000"/>
                          </a:solidFill>
                          <a:effectLst/>
                          <a:latin typeface="Arial" panose="020B0604020202020204" pitchFamily="34" charset="0"/>
                          <a:ea typeface="나눔고딕 ExtraBold" panose="020D0904000000000000" pitchFamily="50" charset="-127"/>
                          <a:cs typeface="Arial" panose="020B0604020202020204" pitchFamily="34" charset="0"/>
                        </a:rPr>
                        <a:t>свич</a:t>
                      </a:r>
                      <a:endParaRPr lang="ko-KR" sz="1000" b="1" kern="0" dirty="0">
                        <a:solidFill>
                          <a:srgbClr val="000000"/>
                        </a:solidFill>
                        <a:effectLst/>
                        <a:latin typeface="Arial" panose="020B0604020202020204" pitchFamily="34" charset="0"/>
                        <a:ea typeface="나눔고딕 ExtraBold" panose="020D0904000000000000" pitchFamily="50" charset="-127"/>
                        <a:cs typeface="Arial" panose="020B0604020202020204" pitchFamily="34" charset="0"/>
                      </a:endParaRPr>
                    </a:p>
                  </a:txBody>
                  <a:tcPr marL="59834" marR="59834" marT="16425" marB="16425"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accent6">
                        <a:lumMod val="20000"/>
                        <a:lumOff val="80000"/>
                      </a:schemeClr>
                    </a:solidFill>
                  </a:tcPr>
                </a:tc>
                <a:tc>
                  <a:txBody>
                    <a:bodyPr/>
                    <a:lstStyle/>
                    <a:p>
                      <a:pPr algn="ctr" fontAlgn="base" latinLnBrk="0">
                        <a:lnSpc>
                          <a:spcPct val="160000"/>
                        </a:lnSpc>
                        <a:spcAft>
                          <a:spcPts val="0"/>
                        </a:spcAft>
                      </a:pPr>
                      <a:r>
                        <a:rPr lang="en-US" sz="10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rPr>
                        <a:t>2 </a:t>
                      </a:r>
                      <a:r>
                        <a:rPr lang="mn-MN" sz="10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rPr>
                        <a:t>ш</a:t>
                      </a:r>
                      <a:endParaRPr lang="ko-KR" sz="10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endParaRPr>
                    </a:p>
                  </a:txBody>
                  <a:tcPr marL="59834" marR="59834" marT="16425" marB="16425"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tc>
                  <a:txBody>
                    <a:bodyPr/>
                    <a:lstStyle/>
                    <a:p>
                      <a:pPr marL="177800" lvl="0" indent="-76200">
                        <a:lnSpc>
                          <a:spcPct val="115000"/>
                        </a:lnSpc>
                        <a:spcBef>
                          <a:spcPts val="300"/>
                        </a:spcBef>
                        <a:spcAft>
                          <a:spcPts val="300"/>
                        </a:spcAft>
                        <a:buSzPts val="900"/>
                        <a:buFont typeface="Arial" panose="020B0604020202020204" pitchFamily="34" charset="0"/>
                        <a:buChar char="•"/>
                      </a:pPr>
                      <a:r>
                        <a:rPr lang="mn-MN" sz="10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rPr>
                        <a:t>Камерийн хяналтын холболт болон камерын хяналтын серверийг дата төвөөс хянаж удирдахад зориулагдсан свич </a:t>
                      </a:r>
                      <a:endParaRPr lang="ko-KR" sz="10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endParaRPr>
                    </a:p>
                  </a:txBody>
                  <a:tcPr marL="59834" marR="59834" marT="16425" marB="16425"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extLst>
                  <a:ext uri="{0D108BD9-81ED-4DB2-BD59-A6C34878D82A}">
                    <a16:rowId xmlns:a16="http://schemas.microsoft.com/office/drawing/2014/main" val="10006"/>
                  </a:ext>
                </a:extLst>
              </a:tr>
              <a:tr h="613261">
                <a:tc vMerge="1">
                  <a:txBody>
                    <a:bodyPr/>
                    <a:lstStyle/>
                    <a:p>
                      <a:pPr latinLnBrk="1"/>
                      <a:endParaRPr lang="ko-KR" altLang="en-US"/>
                    </a:p>
                  </a:txBody>
                  <a:tcP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accent6">
                        <a:lumMod val="20000"/>
                        <a:lumOff val="80000"/>
                      </a:schemeClr>
                    </a:solidFill>
                  </a:tcPr>
                </a:tc>
                <a:tc>
                  <a:txBody>
                    <a:bodyPr/>
                    <a:lstStyle/>
                    <a:p>
                      <a:pPr algn="ctr" fontAlgn="base" latinLnBrk="0">
                        <a:lnSpc>
                          <a:spcPct val="160000"/>
                        </a:lnSpc>
                        <a:spcAft>
                          <a:spcPts val="0"/>
                        </a:spcAft>
                      </a:pPr>
                      <a:r>
                        <a:rPr lang="en-US" sz="10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rPr>
                        <a:t>1 </a:t>
                      </a:r>
                      <a:r>
                        <a:rPr lang="mn-MN" sz="10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rPr>
                        <a:t>ш</a:t>
                      </a:r>
                      <a:endParaRPr lang="ko-KR" sz="10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endParaRPr>
                    </a:p>
                  </a:txBody>
                  <a:tcPr marL="59834" marR="59834" marT="16425" marB="16425"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tc>
                  <a:txBody>
                    <a:bodyPr/>
                    <a:lstStyle/>
                    <a:p>
                      <a:pPr marL="177800" lvl="0" indent="-76200">
                        <a:lnSpc>
                          <a:spcPct val="115000"/>
                        </a:lnSpc>
                        <a:spcBef>
                          <a:spcPts val="300"/>
                        </a:spcBef>
                        <a:spcAft>
                          <a:spcPts val="300"/>
                        </a:spcAft>
                        <a:buSzPts val="900"/>
                        <a:buFont typeface="Arial" panose="020B0604020202020204" pitchFamily="34" charset="0"/>
                        <a:buChar char="•"/>
                      </a:pPr>
                      <a:r>
                        <a:rPr lang="mn-MN" sz="10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rPr>
                        <a:t>Нэгдсэн сүлжээний удирдлагын систем болон </a:t>
                      </a:r>
                      <a:r>
                        <a:rPr lang="en-US" sz="10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rPr>
                        <a:t>IP </a:t>
                      </a:r>
                      <a:r>
                        <a:rPr lang="mn-MN" sz="10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rPr>
                        <a:t>удирдлагын системийн сүлжээг тусад нь үүсгэх свич </a:t>
                      </a:r>
                      <a:endParaRPr lang="ko-KR" sz="10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endParaRPr>
                    </a:p>
                  </a:txBody>
                  <a:tcPr marL="59834" marR="59834" marT="16425" marB="16425"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extLst>
                  <a:ext uri="{0D108BD9-81ED-4DB2-BD59-A6C34878D82A}">
                    <a16:rowId xmlns:a16="http://schemas.microsoft.com/office/drawing/2014/main" val="10007"/>
                  </a:ext>
                </a:extLst>
              </a:tr>
              <a:tr h="613261">
                <a:tc>
                  <a:txBody>
                    <a:bodyPr/>
                    <a:lstStyle/>
                    <a:p>
                      <a:pPr algn="ctr" fontAlgn="ctr" latinLnBrk="0">
                        <a:lnSpc>
                          <a:spcPct val="115000"/>
                        </a:lnSpc>
                        <a:spcAft>
                          <a:spcPts val="0"/>
                        </a:spcAft>
                      </a:pPr>
                      <a:r>
                        <a:rPr lang="en-US" sz="1000" b="1" kern="0" dirty="0">
                          <a:solidFill>
                            <a:srgbClr val="000000"/>
                          </a:solidFill>
                          <a:effectLst/>
                          <a:latin typeface="Arial" panose="020B0604020202020204" pitchFamily="34" charset="0"/>
                          <a:ea typeface="나눔고딕 ExtraBold" panose="020D0904000000000000" pitchFamily="50" charset="-127"/>
                          <a:cs typeface="Arial" panose="020B0604020202020204" pitchFamily="34" charset="0"/>
                        </a:rPr>
                        <a:t>DWDM </a:t>
                      </a:r>
                      <a:r>
                        <a:rPr lang="mn-MN" sz="1000" b="1" kern="0" dirty="0">
                          <a:solidFill>
                            <a:srgbClr val="000000"/>
                          </a:solidFill>
                          <a:effectLst/>
                          <a:latin typeface="Arial" panose="020B0604020202020204" pitchFamily="34" charset="0"/>
                          <a:ea typeface="나눔고딕 ExtraBold" panose="020D0904000000000000" pitchFamily="50" charset="-127"/>
                          <a:cs typeface="Arial" panose="020B0604020202020204" pitchFamily="34" charset="0"/>
                        </a:rPr>
                        <a:t>свич</a:t>
                      </a:r>
                      <a:endParaRPr lang="ko-KR" sz="1000" b="1" kern="0" dirty="0">
                        <a:solidFill>
                          <a:srgbClr val="000000"/>
                        </a:solidFill>
                        <a:effectLst/>
                        <a:latin typeface="Arial" panose="020B0604020202020204" pitchFamily="34" charset="0"/>
                        <a:ea typeface="나눔고딕 ExtraBold" panose="020D0904000000000000" pitchFamily="50" charset="-127"/>
                        <a:cs typeface="Arial" panose="020B0604020202020204" pitchFamily="34" charset="0"/>
                      </a:endParaRPr>
                    </a:p>
                  </a:txBody>
                  <a:tcPr marL="59834" marR="59834" marT="16425" marB="16425"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accent6">
                        <a:lumMod val="20000"/>
                        <a:lumOff val="80000"/>
                      </a:schemeClr>
                    </a:solidFill>
                  </a:tcPr>
                </a:tc>
                <a:tc>
                  <a:txBody>
                    <a:bodyPr/>
                    <a:lstStyle/>
                    <a:p>
                      <a:pPr algn="ctr" fontAlgn="base" latinLnBrk="0">
                        <a:lnSpc>
                          <a:spcPct val="160000"/>
                        </a:lnSpc>
                        <a:spcAft>
                          <a:spcPts val="0"/>
                        </a:spcAft>
                      </a:pPr>
                      <a:r>
                        <a:rPr lang="en-US" sz="10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rPr>
                        <a:t>2 </a:t>
                      </a:r>
                      <a:r>
                        <a:rPr lang="mn-MN" sz="10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rPr>
                        <a:t>ш</a:t>
                      </a:r>
                      <a:endParaRPr lang="ko-KR" sz="10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endParaRPr>
                    </a:p>
                  </a:txBody>
                  <a:tcPr marL="59834" marR="59834" marT="16425" marB="16425"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tc>
                  <a:txBody>
                    <a:bodyPr/>
                    <a:lstStyle/>
                    <a:p>
                      <a:pPr marL="177800" lvl="0" indent="-76200">
                        <a:lnSpc>
                          <a:spcPct val="115000"/>
                        </a:lnSpc>
                        <a:spcBef>
                          <a:spcPts val="300"/>
                        </a:spcBef>
                        <a:spcAft>
                          <a:spcPts val="300"/>
                        </a:spcAft>
                        <a:buSzPts val="900"/>
                        <a:buFont typeface="Arial" panose="020B0604020202020204" pitchFamily="34" charset="0"/>
                        <a:buChar char="•"/>
                      </a:pPr>
                      <a:r>
                        <a:rPr lang="mn-MN" sz="10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rPr>
                        <a:t>АТҮТ болон үүлэн төвийн хоорондох нөөц төв рүү мэдээлэл дамжуулах болон алсын байршлаас онлайн </a:t>
                      </a:r>
                      <a:r>
                        <a:rPr lang="en-US" sz="10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rPr>
                        <a:t>vaulting </a:t>
                      </a:r>
                      <a:r>
                        <a:rPr lang="mn-MN" sz="10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rPr>
                        <a:t>хийх дамжуулагч төхөөрөмж </a:t>
                      </a:r>
                      <a:r>
                        <a:rPr lang="en-US" sz="10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rPr>
                        <a:t> </a:t>
                      </a:r>
                      <a:endParaRPr lang="ko-KR" sz="10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endParaRPr>
                    </a:p>
                  </a:txBody>
                  <a:tcPr marL="59834" marR="59834" marT="16425" marB="16425"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extLst>
                  <a:ext uri="{0D108BD9-81ED-4DB2-BD59-A6C34878D82A}">
                    <a16:rowId xmlns:a16="http://schemas.microsoft.com/office/drawing/2014/main" val="10008"/>
                  </a:ext>
                </a:extLst>
              </a:tr>
              <a:tr h="613261">
                <a:tc>
                  <a:txBody>
                    <a:bodyPr/>
                    <a:lstStyle/>
                    <a:p>
                      <a:pPr algn="ctr" fontAlgn="ctr" latinLnBrk="0">
                        <a:lnSpc>
                          <a:spcPct val="115000"/>
                        </a:lnSpc>
                        <a:spcAft>
                          <a:spcPts val="0"/>
                        </a:spcAft>
                      </a:pPr>
                      <a:r>
                        <a:rPr lang="en-US" sz="1000" b="1" kern="0" dirty="0">
                          <a:solidFill>
                            <a:srgbClr val="000000"/>
                          </a:solidFill>
                          <a:effectLst/>
                          <a:latin typeface="Arial" panose="020B0604020202020204" pitchFamily="34" charset="0"/>
                          <a:ea typeface="나눔고딕 ExtraBold" panose="020D0904000000000000" pitchFamily="50" charset="-127"/>
                          <a:cs typeface="Arial" panose="020B0604020202020204" pitchFamily="34" charset="0"/>
                        </a:rPr>
                        <a:t>IP </a:t>
                      </a:r>
                      <a:r>
                        <a:rPr lang="mn-MN" sz="1000" b="1" kern="0" dirty="0">
                          <a:solidFill>
                            <a:srgbClr val="000000"/>
                          </a:solidFill>
                          <a:effectLst/>
                          <a:latin typeface="Arial" panose="020B0604020202020204" pitchFamily="34" charset="0"/>
                          <a:ea typeface="나눔고딕 ExtraBold" panose="020D0904000000000000" pitchFamily="50" charset="-127"/>
                          <a:cs typeface="Arial" panose="020B0604020202020204" pitchFamily="34" charset="0"/>
                        </a:rPr>
                        <a:t>удирдлагын систем</a:t>
                      </a:r>
                      <a:endParaRPr lang="ko-KR" sz="1000" b="1" kern="0" dirty="0">
                        <a:solidFill>
                          <a:srgbClr val="000000"/>
                        </a:solidFill>
                        <a:effectLst/>
                        <a:latin typeface="Arial" panose="020B0604020202020204" pitchFamily="34" charset="0"/>
                        <a:ea typeface="나눔고딕 ExtraBold" panose="020D0904000000000000" pitchFamily="50" charset="-127"/>
                        <a:cs typeface="Arial" panose="020B0604020202020204" pitchFamily="34" charset="0"/>
                      </a:endParaRPr>
                    </a:p>
                  </a:txBody>
                  <a:tcPr marL="59834" marR="59834" marT="16425" marB="16425"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accent6">
                        <a:lumMod val="20000"/>
                        <a:lumOff val="80000"/>
                      </a:schemeClr>
                    </a:solidFill>
                  </a:tcPr>
                </a:tc>
                <a:tc>
                  <a:txBody>
                    <a:bodyPr/>
                    <a:lstStyle/>
                    <a:p>
                      <a:pPr algn="ctr" fontAlgn="base" latinLnBrk="0">
                        <a:lnSpc>
                          <a:spcPct val="160000"/>
                        </a:lnSpc>
                        <a:spcAft>
                          <a:spcPts val="0"/>
                        </a:spcAft>
                      </a:pPr>
                      <a:r>
                        <a:rPr lang="en-US" sz="10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rPr>
                        <a:t>5 </a:t>
                      </a:r>
                      <a:r>
                        <a:rPr lang="mn-MN" sz="10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rPr>
                        <a:t>ш</a:t>
                      </a:r>
                      <a:endParaRPr lang="ko-KR" sz="10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endParaRPr>
                    </a:p>
                  </a:txBody>
                  <a:tcPr marL="59834" marR="59834" marT="16425" marB="16425"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tc>
                  <a:txBody>
                    <a:bodyPr/>
                    <a:lstStyle/>
                    <a:p>
                      <a:pPr marL="177800" lvl="0" indent="-76200">
                        <a:lnSpc>
                          <a:spcPct val="115000"/>
                        </a:lnSpc>
                        <a:spcBef>
                          <a:spcPts val="300"/>
                        </a:spcBef>
                        <a:spcAft>
                          <a:spcPts val="300"/>
                        </a:spcAft>
                        <a:buSzPts val="900"/>
                        <a:buFont typeface="Arial" panose="020B0604020202020204" pitchFamily="34" charset="0"/>
                        <a:buChar char="•"/>
                      </a:pPr>
                      <a:r>
                        <a:rPr lang="en-US" sz="10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rPr>
                        <a:t>IP </a:t>
                      </a:r>
                      <a:r>
                        <a:rPr lang="mn-MN" sz="10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rPr>
                        <a:t>удирдлагын мэдрэгчид 4 ш болон удирдлагын серверт 1 ш (Үүлэн төвд бий болох дэд бүтцийн </a:t>
                      </a:r>
                      <a:r>
                        <a:rPr lang="en-US" sz="10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rPr>
                        <a:t>IP </a:t>
                      </a:r>
                      <a:r>
                        <a:rPr lang="mn-MN" sz="10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rPr>
                        <a:t>удирдлагын шийдэл болон сервер)</a:t>
                      </a:r>
                      <a:endParaRPr lang="ko-KR" sz="10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endParaRPr>
                    </a:p>
                  </a:txBody>
                  <a:tcPr marL="59834" marR="59834" marT="16425" marB="16425"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extLst>
                  <a:ext uri="{0D108BD9-81ED-4DB2-BD59-A6C34878D82A}">
                    <a16:rowId xmlns:a16="http://schemas.microsoft.com/office/drawing/2014/main" val="10009"/>
                  </a:ext>
                </a:extLst>
              </a:tr>
            </a:tbl>
          </a:graphicData>
        </a:graphic>
      </p:graphicFrame>
      <p:sp>
        <p:nvSpPr>
          <p:cNvPr id="14" name="TextBox 13"/>
          <p:cNvSpPr txBox="1"/>
          <p:nvPr/>
        </p:nvSpPr>
        <p:spPr>
          <a:xfrm>
            <a:off x="143508" y="44624"/>
            <a:ext cx="8856984" cy="523220"/>
          </a:xfrm>
          <a:prstGeom prst="rect">
            <a:avLst/>
          </a:prstGeom>
          <a:noFill/>
        </p:spPr>
        <p:txBody>
          <a:bodyPr wrap="square" rtlCol="0">
            <a:spAutoFit/>
          </a:bodyPr>
          <a:lstStyle/>
          <a:p>
            <a:pPr algn="ctr" defTabSz="913860">
              <a:buSzPct val="130000"/>
              <a:defRPr lang="ko-KR" altLang="en-US"/>
            </a:pPr>
            <a:r>
              <a:rPr kumimoji="1" lang="mn-MN" altLang="ko-KR" sz="2800" dirty="0">
                <a:solidFill>
                  <a:srgbClr val="FFFFFF"/>
                </a:solidFill>
                <a:latin typeface="Arial" panose="020B0604020202020204" pitchFamily="34" charset="0"/>
                <a:ea typeface="나눔고딕 ExtraBold" panose="020D0904000000000000" pitchFamily="50" charset="-127"/>
                <a:cs typeface="Arial" panose="020B0604020202020204" pitchFamily="34" charset="0"/>
              </a:rPr>
              <a:t>ТУС-н дэд системүүдийн суурь дизайн</a:t>
            </a:r>
            <a:endParaRPr kumimoji="1" lang="en-US" altLang="ko-KR" sz="2800" dirty="0">
              <a:solidFill>
                <a:srgbClr val="FFFFFF"/>
              </a:solidFill>
              <a:latin typeface="Arial" panose="020B0604020202020204" pitchFamily="34" charset="0"/>
              <a:ea typeface="나눔고딕 ExtraBold" panose="020D0904000000000000" pitchFamily="50" charset="-127"/>
              <a:cs typeface="Arial" panose="020B0604020202020204" pitchFamily="34" charset="0"/>
            </a:endParaRPr>
          </a:p>
        </p:txBody>
      </p:sp>
      <p:sp>
        <p:nvSpPr>
          <p:cNvPr id="15" name="슬라이드 번호 개체 틀 2"/>
          <p:cNvSpPr txBox="1">
            <a:spLocks/>
          </p:cNvSpPr>
          <p:nvPr/>
        </p:nvSpPr>
        <p:spPr>
          <a:xfrm>
            <a:off x="8748464" y="6597352"/>
            <a:ext cx="360040" cy="241086"/>
          </a:xfrm>
          <a:prstGeom prst="rect">
            <a:avLst/>
          </a:prstGeom>
        </p:spPr>
        <p:txBody>
          <a:bodyPr/>
          <a:lstStyle>
            <a:defPPr>
              <a:defRPr lang="ko-KR"/>
            </a:defPPr>
            <a:lvl1pPr marL="0" algn="l" defTabSz="914400" rtl="0" eaLnBrk="1" latinLnBrk="1" hangingPunct="1">
              <a:defRPr sz="1800" kern="1200">
                <a:solidFill>
                  <a:schemeClr val="tx1"/>
                </a:solidFill>
                <a:latin typeface="+mn-lt"/>
                <a:ea typeface="+mn-ea"/>
                <a:cs typeface="+mn-cs"/>
              </a:defRPr>
            </a:lvl1pPr>
            <a:lvl2pPr marL="457200" algn="l" defTabSz="914400" rtl="0" eaLnBrk="1" latinLnBrk="1" hangingPunct="1">
              <a:defRPr sz="1800" kern="1200">
                <a:solidFill>
                  <a:schemeClr val="tx1"/>
                </a:solidFill>
                <a:latin typeface="+mn-lt"/>
                <a:ea typeface="+mn-ea"/>
                <a:cs typeface="+mn-cs"/>
              </a:defRPr>
            </a:lvl2pPr>
            <a:lvl3pPr marL="914400" algn="l" defTabSz="914400" rtl="0" eaLnBrk="1" latinLnBrk="1" hangingPunct="1">
              <a:defRPr sz="1800" kern="1200">
                <a:solidFill>
                  <a:schemeClr val="tx1"/>
                </a:solidFill>
                <a:latin typeface="+mn-lt"/>
                <a:ea typeface="+mn-ea"/>
                <a:cs typeface="+mn-cs"/>
              </a:defRPr>
            </a:lvl3pPr>
            <a:lvl4pPr marL="1371600" algn="l" defTabSz="914400" rtl="0" eaLnBrk="1" latinLnBrk="1" hangingPunct="1">
              <a:defRPr sz="1800" kern="1200">
                <a:solidFill>
                  <a:schemeClr val="tx1"/>
                </a:solidFill>
                <a:latin typeface="+mn-lt"/>
                <a:ea typeface="+mn-ea"/>
                <a:cs typeface="+mn-cs"/>
              </a:defRPr>
            </a:lvl4pPr>
            <a:lvl5pPr marL="1828800" algn="l" defTabSz="914400" rtl="0" eaLnBrk="1" latinLnBrk="1" hangingPunct="1">
              <a:defRPr sz="1800" kern="1200">
                <a:solidFill>
                  <a:schemeClr val="tx1"/>
                </a:solidFill>
                <a:latin typeface="+mn-lt"/>
                <a:ea typeface="+mn-ea"/>
                <a:cs typeface="+mn-cs"/>
              </a:defRPr>
            </a:lvl5pPr>
            <a:lvl6pPr marL="2286000" algn="l" defTabSz="914400" rtl="0" eaLnBrk="1" latinLnBrk="1" hangingPunct="1">
              <a:defRPr sz="1800" kern="1200">
                <a:solidFill>
                  <a:schemeClr val="tx1"/>
                </a:solidFill>
                <a:latin typeface="+mn-lt"/>
                <a:ea typeface="+mn-ea"/>
                <a:cs typeface="+mn-cs"/>
              </a:defRPr>
            </a:lvl6pPr>
            <a:lvl7pPr marL="2743200" algn="l" defTabSz="914400" rtl="0" eaLnBrk="1" latinLnBrk="1" hangingPunct="1">
              <a:defRPr sz="1800" kern="1200">
                <a:solidFill>
                  <a:schemeClr val="tx1"/>
                </a:solidFill>
                <a:latin typeface="+mn-lt"/>
                <a:ea typeface="+mn-ea"/>
                <a:cs typeface="+mn-cs"/>
              </a:defRPr>
            </a:lvl7pPr>
            <a:lvl8pPr marL="3200400" algn="l" defTabSz="914400" rtl="0" eaLnBrk="1" latinLnBrk="1" hangingPunct="1">
              <a:defRPr sz="1800" kern="1200">
                <a:solidFill>
                  <a:schemeClr val="tx1"/>
                </a:solidFill>
                <a:latin typeface="+mn-lt"/>
                <a:ea typeface="+mn-ea"/>
                <a:cs typeface="+mn-cs"/>
              </a:defRPr>
            </a:lvl8pPr>
            <a:lvl9pPr marL="3657600" algn="l" defTabSz="914400" rtl="0" eaLnBrk="1" latinLnBrk="1" hangingPunct="1">
              <a:defRPr sz="1800" kern="1200">
                <a:solidFill>
                  <a:schemeClr val="tx1"/>
                </a:solidFill>
                <a:latin typeface="+mn-lt"/>
                <a:ea typeface="+mn-ea"/>
                <a:cs typeface="+mn-cs"/>
              </a:defRPr>
            </a:lvl9pPr>
          </a:lstStyle>
          <a:p>
            <a:pPr algn="r"/>
            <a:r>
              <a:rPr lang="de-DE" sz="1000" dirty="0">
                <a:latin typeface="나눔고딕 ExtraBold" panose="020D0904000000000000" pitchFamily="50" charset="-127"/>
                <a:ea typeface="나눔고딕 ExtraBold" panose="020D0904000000000000" pitchFamily="50" charset="-127"/>
                <a:cs typeface="Arial" panose="020B0604020202020204" pitchFamily="34" charset="0"/>
              </a:rPr>
              <a:t>47</a:t>
            </a:r>
          </a:p>
        </p:txBody>
      </p:sp>
    </p:spTree>
    <p:extLst>
      <p:ext uri="{BB962C8B-B14F-4D97-AF65-F5344CB8AC3E}">
        <p14:creationId xmlns:p14="http://schemas.microsoft.com/office/powerpoint/2010/main" val="2153916035"/>
      </p:ext>
    </p:extLst>
  </p:cSld>
  <p:clrMapOvr>
    <a:masterClrMapping/>
  </p:clrMapOvr>
  <p:transition>
    <p:fade/>
  </p:transition>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직사각형 5"/>
          <p:cNvSpPr/>
          <p:nvPr/>
        </p:nvSpPr>
        <p:spPr>
          <a:xfrm>
            <a:off x="1588" y="2666914"/>
            <a:ext cx="9144000" cy="414337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062" tIns="45530" rIns="91062" bIns="45530" anchor="ctr"/>
          <a:lstStyle/>
          <a:p>
            <a:pPr algn="ctr">
              <a:defRPr/>
            </a:pPr>
            <a:endParaRPr lang="ko-KR" altLang="en-US" b="1">
              <a:solidFill>
                <a:prstClr val="white"/>
              </a:solidFill>
              <a:latin typeface="Times New Roman" panose="02020603050405020304" pitchFamily="18" charset="0"/>
              <a:cs typeface="Times New Roman" panose="02020603050405020304" pitchFamily="18" charset="0"/>
            </a:endParaRPr>
          </a:p>
        </p:txBody>
      </p:sp>
      <p:sp>
        <p:nvSpPr>
          <p:cNvPr id="81" name="직사각형 80"/>
          <p:cNvSpPr/>
          <p:nvPr/>
        </p:nvSpPr>
        <p:spPr>
          <a:xfrm>
            <a:off x="255847" y="908720"/>
            <a:ext cx="8888161" cy="401328"/>
          </a:xfrm>
          <a:prstGeom prst="rect">
            <a:avLst/>
          </a:prstGeom>
        </p:spPr>
        <p:txBody>
          <a:bodyPr wrap="square">
            <a:spAutoFit/>
          </a:bodyPr>
          <a:lstStyle/>
          <a:p>
            <a:pPr marL="361245" indent="-361245" eaLnBrk="0" fontAlgn="base" latinLnBrk="0" hangingPunct="0">
              <a:lnSpc>
                <a:spcPct val="120000"/>
              </a:lnSpc>
              <a:spcBef>
                <a:spcPct val="20000"/>
              </a:spcBef>
              <a:spcAft>
                <a:spcPct val="0"/>
              </a:spcAft>
              <a:buSzPct val="170000"/>
              <a:buBlip>
                <a:blip r:embed="rId2"/>
              </a:buBlip>
            </a:pPr>
            <a:r>
              <a:rPr kumimoji="1" lang="mn-MN" altLang="ko-KR" b="1" dirty="0">
                <a:solidFill>
                  <a:srgbClr val="000000"/>
                </a:solidFill>
                <a:latin typeface="Times New Roman" panose="02020603050405020304" pitchFamily="18" charset="0"/>
                <a:ea typeface="나눔고딕 ExtraBold" panose="020D0904000000000000" pitchFamily="50" charset="-127"/>
                <a:cs typeface="Times New Roman" panose="02020603050405020304" pitchFamily="18" charset="0"/>
              </a:rPr>
              <a:t>Төвийн програм хангамж, аюулгүй байдал</a:t>
            </a:r>
          </a:p>
        </p:txBody>
      </p:sp>
      <p:graphicFrame>
        <p:nvGraphicFramePr>
          <p:cNvPr id="34" name="표 33"/>
          <p:cNvGraphicFramePr>
            <a:graphicFrameLocks noGrp="1"/>
          </p:cNvGraphicFramePr>
          <p:nvPr>
            <p:extLst/>
          </p:nvPr>
        </p:nvGraphicFramePr>
        <p:xfrm>
          <a:off x="413522" y="1412772"/>
          <a:ext cx="8334942" cy="4923120"/>
        </p:xfrm>
        <a:graphic>
          <a:graphicData uri="http://schemas.openxmlformats.org/drawingml/2006/table">
            <a:tbl>
              <a:tblPr firstRow="1" firstCol="1" bandRow="1">
                <a:tableStyleId>{5C22544A-7EE6-4342-B048-85BDC9FD1C3A}</a:tableStyleId>
              </a:tblPr>
              <a:tblGrid>
                <a:gridCol w="1998238">
                  <a:extLst>
                    <a:ext uri="{9D8B030D-6E8A-4147-A177-3AD203B41FA5}">
                      <a16:colId xmlns:a16="http://schemas.microsoft.com/office/drawing/2014/main" val="20000"/>
                    </a:ext>
                  </a:extLst>
                </a:gridCol>
                <a:gridCol w="856215">
                  <a:extLst>
                    <a:ext uri="{9D8B030D-6E8A-4147-A177-3AD203B41FA5}">
                      <a16:colId xmlns:a16="http://schemas.microsoft.com/office/drawing/2014/main" val="20001"/>
                    </a:ext>
                  </a:extLst>
                </a:gridCol>
                <a:gridCol w="5480489">
                  <a:extLst>
                    <a:ext uri="{9D8B030D-6E8A-4147-A177-3AD203B41FA5}">
                      <a16:colId xmlns:a16="http://schemas.microsoft.com/office/drawing/2014/main" val="20002"/>
                    </a:ext>
                  </a:extLst>
                </a:gridCol>
              </a:tblGrid>
              <a:tr h="254197">
                <a:tc>
                  <a:txBody>
                    <a:bodyPr/>
                    <a:lstStyle/>
                    <a:p>
                      <a:pPr algn="ctr">
                        <a:lnSpc>
                          <a:spcPct val="115000"/>
                        </a:lnSpc>
                        <a:spcAft>
                          <a:spcPts val="0"/>
                        </a:spcAft>
                      </a:pPr>
                      <a:r>
                        <a:rPr lang="mn-MN" sz="1000" b="1" kern="100" dirty="0">
                          <a:solidFill>
                            <a:srgbClr val="000000"/>
                          </a:solidFill>
                          <a:effectLst/>
                          <a:latin typeface="Arial" panose="020B0604020202020204" pitchFamily="34" charset="0"/>
                          <a:ea typeface="나눔고딕 ExtraBold" panose="020D0904000000000000" pitchFamily="50" charset="-127"/>
                          <a:cs typeface="Arial" panose="020B0604020202020204" pitchFamily="34" charset="0"/>
                        </a:rPr>
                        <a:t>Ангилал</a:t>
                      </a:r>
                      <a:endParaRPr lang="ko-KR" sz="1000" b="1" kern="100" dirty="0">
                        <a:effectLst/>
                        <a:latin typeface="Arial" panose="020B0604020202020204" pitchFamily="34" charset="0"/>
                        <a:ea typeface="나눔고딕 ExtraBold" panose="020D0904000000000000" pitchFamily="50" charset="-127"/>
                        <a:cs typeface="Arial" panose="020B0604020202020204" pitchFamily="34" charset="0"/>
                      </a:endParaRPr>
                    </a:p>
                  </a:txBody>
                  <a:tcPr marL="68580" marR="68580" marT="0"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rgbClr val="0070C0"/>
                    </a:solidFill>
                  </a:tcPr>
                </a:tc>
                <a:tc>
                  <a:txBody>
                    <a:bodyPr/>
                    <a:lstStyle/>
                    <a:p>
                      <a:pPr algn="ctr">
                        <a:lnSpc>
                          <a:spcPct val="115000"/>
                        </a:lnSpc>
                        <a:spcAft>
                          <a:spcPts val="0"/>
                        </a:spcAft>
                      </a:pPr>
                      <a:r>
                        <a:rPr lang="mn-MN" sz="1000" b="1" kern="100" dirty="0">
                          <a:solidFill>
                            <a:srgbClr val="000000"/>
                          </a:solidFill>
                          <a:effectLst/>
                          <a:latin typeface="Arial" panose="020B0604020202020204" pitchFamily="34" charset="0"/>
                          <a:ea typeface="나눔고딕 ExtraBold" panose="020D0904000000000000" pitchFamily="50" charset="-127"/>
                          <a:cs typeface="Arial" panose="020B0604020202020204" pitchFamily="34" charset="0"/>
                        </a:rPr>
                        <a:t>Тоо ширхэг</a:t>
                      </a:r>
                      <a:endParaRPr lang="ko-KR" sz="1000" b="1" kern="100" dirty="0">
                        <a:solidFill>
                          <a:srgbClr val="000000"/>
                        </a:solidFill>
                        <a:effectLst/>
                        <a:latin typeface="Arial" panose="020B0604020202020204" pitchFamily="34" charset="0"/>
                        <a:ea typeface="나눔고딕 ExtraBold" panose="020D0904000000000000" pitchFamily="50" charset="-127"/>
                        <a:cs typeface="Arial" panose="020B0604020202020204" pitchFamily="34" charset="0"/>
                      </a:endParaRPr>
                    </a:p>
                  </a:txBody>
                  <a:tcPr marL="59834" marR="59834" marT="16425" marB="16425"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rgbClr val="0070C0"/>
                    </a:solidFill>
                  </a:tcPr>
                </a:tc>
                <a:tc>
                  <a:txBody>
                    <a:bodyPr/>
                    <a:lstStyle/>
                    <a:p>
                      <a:pPr algn="ctr">
                        <a:lnSpc>
                          <a:spcPct val="115000"/>
                        </a:lnSpc>
                        <a:spcAft>
                          <a:spcPts val="0"/>
                        </a:spcAft>
                      </a:pPr>
                      <a:r>
                        <a:rPr lang="mn-MN" sz="1000" b="1" kern="100" dirty="0">
                          <a:solidFill>
                            <a:srgbClr val="000000"/>
                          </a:solidFill>
                          <a:effectLst/>
                          <a:latin typeface="Arial" panose="020B0604020202020204" pitchFamily="34" charset="0"/>
                          <a:ea typeface="나눔고딕 ExtraBold" panose="020D0904000000000000" pitchFamily="50" charset="-127"/>
                          <a:cs typeface="Arial" panose="020B0604020202020204" pitchFamily="34" charset="0"/>
                        </a:rPr>
                        <a:t>Зориулалт</a:t>
                      </a:r>
                      <a:r>
                        <a:rPr lang="en-US" sz="1000" b="1" kern="100" dirty="0">
                          <a:solidFill>
                            <a:srgbClr val="000000"/>
                          </a:solidFill>
                          <a:effectLst/>
                          <a:latin typeface="Arial" panose="020B0604020202020204" pitchFamily="34" charset="0"/>
                          <a:ea typeface="나눔고딕 ExtraBold" panose="020D0904000000000000" pitchFamily="50" charset="-127"/>
                          <a:cs typeface="Arial" panose="020B0604020202020204" pitchFamily="34" charset="0"/>
                        </a:rPr>
                        <a:t> </a:t>
                      </a:r>
                      <a:endParaRPr lang="ko-KR" sz="1000" b="1" kern="100" dirty="0">
                        <a:solidFill>
                          <a:srgbClr val="000000"/>
                        </a:solidFill>
                        <a:effectLst/>
                        <a:latin typeface="Arial" panose="020B0604020202020204" pitchFamily="34" charset="0"/>
                        <a:ea typeface="나눔고딕 ExtraBold" panose="020D0904000000000000" pitchFamily="50" charset="-127"/>
                        <a:cs typeface="Arial" panose="020B0604020202020204" pitchFamily="34" charset="0"/>
                      </a:endParaRPr>
                    </a:p>
                  </a:txBody>
                  <a:tcPr marL="59834" marR="59834" marT="16425" marB="16425"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rgbClr val="0070C0"/>
                    </a:solidFill>
                  </a:tcPr>
                </a:tc>
                <a:extLst>
                  <a:ext uri="{0D108BD9-81ED-4DB2-BD59-A6C34878D82A}">
                    <a16:rowId xmlns:a16="http://schemas.microsoft.com/office/drawing/2014/main" val="10000"/>
                  </a:ext>
                </a:extLst>
              </a:tr>
              <a:tr h="323560">
                <a:tc>
                  <a:txBody>
                    <a:bodyPr/>
                    <a:lstStyle/>
                    <a:p>
                      <a:pPr algn="ctr" fontAlgn="base" latinLnBrk="1">
                        <a:lnSpc>
                          <a:spcPct val="160000"/>
                        </a:lnSpc>
                        <a:spcAft>
                          <a:spcPts val="0"/>
                        </a:spcAft>
                      </a:pPr>
                      <a:r>
                        <a:rPr lang="mn-MN" sz="1000" b="1" kern="0" dirty="0">
                          <a:solidFill>
                            <a:srgbClr val="000000"/>
                          </a:solidFill>
                          <a:effectLst/>
                          <a:latin typeface="Arial" panose="020B0604020202020204" pitchFamily="34" charset="0"/>
                          <a:ea typeface="나눔고딕 ExtraBold" panose="020D0904000000000000" pitchFamily="50" charset="-127"/>
                          <a:cs typeface="Arial" panose="020B0604020202020204" pitchFamily="34" charset="0"/>
                        </a:rPr>
                        <a:t>Гадаад </a:t>
                      </a:r>
                      <a:r>
                        <a:rPr lang="en-US" sz="1000" b="1" kern="0" dirty="0">
                          <a:solidFill>
                            <a:srgbClr val="000000"/>
                          </a:solidFill>
                          <a:effectLst/>
                          <a:latin typeface="Arial" panose="020B0604020202020204" pitchFamily="34" charset="0"/>
                          <a:ea typeface="나눔고딕 ExtraBold" panose="020D0904000000000000" pitchFamily="50" charset="-127"/>
                          <a:cs typeface="Arial" panose="020B0604020202020204" pitchFamily="34" charset="0"/>
                        </a:rPr>
                        <a:t>firewall</a:t>
                      </a:r>
                      <a:endParaRPr lang="ko-KR" sz="1000" b="1" kern="0" dirty="0">
                        <a:solidFill>
                          <a:srgbClr val="000000"/>
                        </a:solidFill>
                        <a:effectLst/>
                        <a:latin typeface="Arial" panose="020B0604020202020204" pitchFamily="34" charset="0"/>
                        <a:ea typeface="나눔고딕 ExtraBold" panose="020D0904000000000000" pitchFamily="50" charset="-127"/>
                        <a:cs typeface="Arial" panose="020B0604020202020204" pitchFamily="34" charset="0"/>
                      </a:endParaRPr>
                    </a:p>
                  </a:txBody>
                  <a:tcPr marL="62956" marR="62956" marT="17282" marB="17282"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accent6">
                        <a:lumMod val="20000"/>
                        <a:lumOff val="80000"/>
                      </a:schemeClr>
                    </a:solidFill>
                  </a:tcPr>
                </a:tc>
                <a:tc>
                  <a:txBody>
                    <a:bodyPr/>
                    <a:lstStyle/>
                    <a:p>
                      <a:pPr algn="ctr" fontAlgn="base" latinLnBrk="0">
                        <a:lnSpc>
                          <a:spcPct val="160000"/>
                        </a:lnSpc>
                        <a:spcAft>
                          <a:spcPts val="0"/>
                        </a:spcAft>
                      </a:pPr>
                      <a:r>
                        <a:rPr lang="en-US" sz="10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rPr>
                        <a:t>2 </a:t>
                      </a:r>
                      <a:r>
                        <a:rPr lang="mn-MN" sz="10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rPr>
                        <a:t>ш</a:t>
                      </a:r>
                      <a:endParaRPr lang="ko-KR" sz="10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endParaRPr>
                    </a:p>
                  </a:txBody>
                  <a:tcPr marL="62956" marR="62956" marT="17282" marB="17282"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tc>
                  <a:txBody>
                    <a:bodyPr/>
                    <a:lstStyle/>
                    <a:p>
                      <a:pPr marL="177800" lvl="0" indent="-82550">
                        <a:lnSpc>
                          <a:spcPct val="115000"/>
                        </a:lnSpc>
                        <a:spcBef>
                          <a:spcPts val="300"/>
                        </a:spcBef>
                        <a:spcAft>
                          <a:spcPts val="300"/>
                        </a:spcAft>
                        <a:buSzPts val="900"/>
                        <a:buFont typeface="Arial" panose="020B0604020202020204" pitchFamily="34" charset="0"/>
                        <a:buChar char="•"/>
                      </a:pPr>
                      <a:r>
                        <a:rPr lang="mn-MN" sz="10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rPr>
                        <a:t>Үүлэн төвийн дотоод сүлжээ рүү зөвшөөрөгдөөгүй гадаад хандалтыг шалгах болон      хаах </a:t>
                      </a:r>
                      <a:r>
                        <a:rPr lang="en-US" sz="10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rPr>
                        <a:t>firewall  </a:t>
                      </a:r>
                      <a:endParaRPr lang="ko-KR" sz="10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endParaRPr>
                    </a:p>
                  </a:txBody>
                  <a:tcPr marL="62956" marR="62956" marT="17282" marB="17282"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extLst>
                  <a:ext uri="{0D108BD9-81ED-4DB2-BD59-A6C34878D82A}">
                    <a16:rowId xmlns:a16="http://schemas.microsoft.com/office/drawing/2014/main" val="10001"/>
                  </a:ext>
                </a:extLst>
              </a:tr>
              <a:tr h="485161">
                <a:tc>
                  <a:txBody>
                    <a:bodyPr/>
                    <a:lstStyle/>
                    <a:p>
                      <a:pPr algn="ctr" fontAlgn="base" latinLnBrk="1">
                        <a:lnSpc>
                          <a:spcPct val="160000"/>
                        </a:lnSpc>
                        <a:spcAft>
                          <a:spcPts val="0"/>
                        </a:spcAft>
                      </a:pPr>
                      <a:r>
                        <a:rPr lang="mn-MN" sz="1000" b="1" kern="0" dirty="0">
                          <a:solidFill>
                            <a:srgbClr val="000000"/>
                          </a:solidFill>
                          <a:effectLst/>
                          <a:latin typeface="Arial" panose="020B0604020202020204" pitchFamily="34" charset="0"/>
                          <a:ea typeface="나눔고딕 ExtraBold" panose="020D0904000000000000" pitchFamily="50" charset="-127"/>
                          <a:cs typeface="Arial" panose="020B0604020202020204" pitchFamily="34" charset="0"/>
                        </a:rPr>
                        <a:t>Халдлагаас сэргийлэх </a:t>
                      </a:r>
                      <a:r>
                        <a:rPr lang="en-US" sz="1000" b="1" kern="0" dirty="0">
                          <a:solidFill>
                            <a:srgbClr val="000000"/>
                          </a:solidFill>
                          <a:effectLst/>
                          <a:latin typeface="Arial" panose="020B0604020202020204" pitchFamily="34" charset="0"/>
                          <a:ea typeface="나눔고딕 ExtraBold" panose="020D0904000000000000" pitchFamily="50" charset="-127"/>
                          <a:cs typeface="Arial" panose="020B0604020202020204" pitchFamily="34" charset="0"/>
                        </a:rPr>
                        <a:t>           </a:t>
                      </a:r>
                      <a:r>
                        <a:rPr lang="mn-MN" sz="1000" b="1" kern="0" dirty="0">
                          <a:solidFill>
                            <a:srgbClr val="000000"/>
                          </a:solidFill>
                          <a:effectLst/>
                          <a:latin typeface="Arial" panose="020B0604020202020204" pitchFamily="34" charset="0"/>
                          <a:ea typeface="나눔고딕 ExtraBold" panose="020D0904000000000000" pitchFamily="50" charset="-127"/>
                          <a:cs typeface="Arial" panose="020B0604020202020204" pitchFamily="34" charset="0"/>
                        </a:rPr>
                        <a:t>систем</a:t>
                      </a:r>
                      <a:endParaRPr lang="ko-KR" sz="1000" b="1" kern="0" dirty="0">
                        <a:solidFill>
                          <a:srgbClr val="000000"/>
                        </a:solidFill>
                        <a:effectLst/>
                        <a:latin typeface="Arial" panose="020B0604020202020204" pitchFamily="34" charset="0"/>
                        <a:ea typeface="나눔고딕 ExtraBold" panose="020D0904000000000000" pitchFamily="50" charset="-127"/>
                        <a:cs typeface="Arial" panose="020B0604020202020204" pitchFamily="34" charset="0"/>
                      </a:endParaRPr>
                    </a:p>
                  </a:txBody>
                  <a:tcPr marL="62956" marR="62956" marT="17282" marB="17282"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accent6">
                        <a:lumMod val="20000"/>
                        <a:lumOff val="80000"/>
                      </a:schemeClr>
                    </a:solidFill>
                  </a:tcPr>
                </a:tc>
                <a:tc>
                  <a:txBody>
                    <a:bodyPr/>
                    <a:lstStyle/>
                    <a:p>
                      <a:pPr algn="ctr" fontAlgn="base" latinLnBrk="0">
                        <a:lnSpc>
                          <a:spcPct val="160000"/>
                        </a:lnSpc>
                        <a:spcAft>
                          <a:spcPts val="0"/>
                        </a:spcAft>
                      </a:pPr>
                      <a:r>
                        <a:rPr lang="en-US" sz="10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rPr>
                        <a:t>2 </a:t>
                      </a:r>
                      <a:r>
                        <a:rPr lang="mn-MN" sz="10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rPr>
                        <a:t>ш</a:t>
                      </a:r>
                      <a:endParaRPr lang="ko-KR" sz="10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endParaRPr>
                    </a:p>
                  </a:txBody>
                  <a:tcPr marL="62956" marR="62956" marT="17282" marB="17282"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tc>
                  <a:txBody>
                    <a:bodyPr/>
                    <a:lstStyle/>
                    <a:p>
                      <a:pPr marL="177800" lvl="0" indent="-82550">
                        <a:lnSpc>
                          <a:spcPct val="115000"/>
                        </a:lnSpc>
                        <a:spcBef>
                          <a:spcPts val="300"/>
                        </a:spcBef>
                        <a:spcAft>
                          <a:spcPts val="300"/>
                        </a:spcAft>
                        <a:buSzPts val="900"/>
                        <a:buFont typeface="Arial" panose="020B0604020202020204" pitchFamily="34" charset="0"/>
                        <a:buChar char="•"/>
                      </a:pPr>
                      <a:r>
                        <a:rPr lang="mn-MN" sz="10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rPr>
                        <a:t>Үүлэн төвийн дотоод сүлжээ рүү зөвшөөрөгдөөгүй гадаад хандалтыг шалгах болон      хаах халдлагаас сэргийлэх систем</a:t>
                      </a:r>
                      <a:endParaRPr lang="ko-KR" sz="10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endParaRPr>
                    </a:p>
                  </a:txBody>
                  <a:tcPr marL="62956" marR="62956" marT="17282" marB="17282"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extLst>
                  <a:ext uri="{0D108BD9-81ED-4DB2-BD59-A6C34878D82A}">
                    <a16:rowId xmlns:a16="http://schemas.microsoft.com/office/drawing/2014/main" val="10002"/>
                  </a:ext>
                </a:extLst>
              </a:tr>
              <a:tr h="485161">
                <a:tc>
                  <a:txBody>
                    <a:bodyPr/>
                    <a:lstStyle/>
                    <a:p>
                      <a:pPr algn="ctr" fontAlgn="base" latinLnBrk="1">
                        <a:lnSpc>
                          <a:spcPct val="160000"/>
                        </a:lnSpc>
                        <a:spcAft>
                          <a:spcPts val="0"/>
                        </a:spcAft>
                      </a:pPr>
                      <a:r>
                        <a:rPr lang="en-US" sz="1000" b="1" kern="0" dirty="0" err="1">
                          <a:solidFill>
                            <a:srgbClr val="000000"/>
                          </a:solidFill>
                          <a:effectLst/>
                          <a:latin typeface="Arial" panose="020B0604020202020204" pitchFamily="34" charset="0"/>
                          <a:ea typeface="나눔고딕 ExtraBold" panose="020D0904000000000000" pitchFamily="50" charset="-127"/>
                          <a:cs typeface="Arial" panose="020B0604020202020204" pitchFamily="34" charset="0"/>
                        </a:rPr>
                        <a:t>DDos</a:t>
                      </a:r>
                      <a:r>
                        <a:rPr lang="en-US" sz="1000" b="1" kern="0" dirty="0">
                          <a:solidFill>
                            <a:srgbClr val="000000"/>
                          </a:solidFill>
                          <a:effectLst/>
                          <a:latin typeface="Arial" panose="020B0604020202020204" pitchFamily="34" charset="0"/>
                          <a:ea typeface="나눔고딕 ExtraBold" panose="020D0904000000000000" pitchFamily="50" charset="-127"/>
                          <a:cs typeface="Arial" panose="020B0604020202020204" pitchFamily="34" charset="0"/>
                        </a:rPr>
                        <a:t> </a:t>
                      </a:r>
                      <a:r>
                        <a:rPr lang="mn-MN" sz="1000" b="1" kern="0" dirty="0">
                          <a:solidFill>
                            <a:srgbClr val="000000"/>
                          </a:solidFill>
                          <a:effectLst/>
                          <a:latin typeface="Arial" panose="020B0604020202020204" pitchFamily="34" charset="0"/>
                          <a:ea typeface="나눔고딕 ExtraBold" panose="020D0904000000000000" pitchFamily="50" charset="-127"/>
                          <a:cs typeface="Arial" panose="020B0604020202020204" pitchFamily="34" charset="0"/>
                        </a:rPr>
                        <a:t>хамгаалалтын систем</a:t>
                      </a:r>
                      <a:endParaRPr lang="ko-KR" sz="1000" b="1" kern="0" dirty="0">
                        <a:solidFill>
                          <a:srgbClr val="000000"/>
                        </a:solidFill>
                        <a:effectLst/>
                        <a:latin typeface="Arial" panose="020B0604020202020204" pitchFamily="34" charset="0"/>
                        <a:ea typeface="나눔고딕 ExtraBold" panose="020D0904000000000000" pitchFamily="50" charset="-127"/>
                        <a:cs typeface="Arial" panose="020B0604020202020204" pitchFamily="34" charset="0"/>
                      </a:endParaRPr>
                    </a:p>
                  </a:txBody>
                  <a:tcPr marL="62956" marR="62956" marT="17282" marB="17282"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accent6">
                        <a:lumMod val="20000"/>
                        <a:lumOff val="80000"/>
                      </a:schemeClr>
                    </a:solidFill>
                  </a:tcPr>
                </a:tc>
                <a:tc>
                  <a:txBody>
                    <a:bodyPr/>
                    <a:lstStyle/>
                    <a:p>
                      <a:pPr algn="ctr" fontAlgn="base" latinLnBrk="0">
                        <a:lnSpc>
                          <a:spcPct val="160000"/>
                        </a:lnSpc>
                        <a:spcAft>
                          <a:spcPts val="0"/>
                        </a:spcAft>
                      </a:pPr>
                      <a:r>
                        <a:rPr lang="en-US" sz="10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rPr>
                        <a:t>2 </a:t>
                      </a:r>
                      <a:r>
                        <a:rPr lang="mn-MN" sz="10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rPr>
                        <a:t>ш</a:t>
                      </a:r>
                      <a:endParaRPr lang="ko-KR" sz="10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endParaRPr>
                    </a:p>
                  </a:txBody>
                  <a:tcPr marL="62956" marR="62956" marT="17282" marB="17282"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tc>
                  <a:txBody>
                    <a:bodyPr/>
                    <a:lstStyle/>
                    <a:p>
                      <a:pPr marL="177800" lvl="0" indent="-82550">
                        <a:lnSpc>
                          <a:spcPct val="115000"/>
                        </a:lnSpc>
                        <a:spcBef>
                          <a:spcPts val="300"/>
                        </a:spcBef>
                        <a:spcAft>
                          <a:spcPts val="300"/>
                        </a:spcAft>
                        <a:buSzPts val="900"/>
                        <a:buFont typeface="Arial" panose="020B0604020202020204" pitchFamily="34" charset="0"/>
                        <a:buChar char="•"/>
                      </a:pPr>
                      <a:r>
                        <a:rPr lang="mn-MN" sz="10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rPr>
                        <a:t>Үүлэн төвийн дотоод сүлжээ рүү </a:t>
                      </a:r>
                      <a:r>
                        <a:rPr lang="en-US" sz="1000" kern="0" dirty="0" err="1">
                          <a:solidFill>
                            <a:schemeClr val="tx1"/>
                          </a:solidFill>
                          <a:effectLst/>
                          <a:latin typeface="Arial" panose="020B0604020202020204" pitchFamily="34" charset="0"/>
                          <a:ea typeface="나눔고딕 ExtraBold" panose="020D0904000000000000" pitchFamily="50" charset="-127"/>
                          <a:cs typeface="Arial" panose="020B0604020202020204" pitchFamily="34" charset="0"/>
                        </a:rPr>
                        <a:t>DDos</a:t>
                      </a:r>
                      <a:r>
                        <a:rPr lang="en-US" sz="10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rPr>
                        <a:t> </a:t>
                      </a:r>
                      <a:r>
                        <a:rPr lang="mn-MN" sz="10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rPr>
                        <a:t>урсгалыг шалгах болон хаах </a:t>
                      </a:r>
                      <a:r>
                        <a:rPr lang="en-US" sz="1000" kern="0" dirty="0" err="1">
                          <a:solidFill>
                            <a:schemeClr val="tx1"/>
                          </a:solidFill>
                          <a:effectLst/>
                          <a:latin typeface="Arial" panose="020B0604020202020204" pitchFamily="34" charset="0"/>
                          <a:ea typeface="나눔고딕 ExtraBold" panose="020D0904000000000000" pitchFamily="50" charset="-127"/>
                          <a:cs typeface="Arial" panose="020B0604020202020204" pitchFamily="34" charset="0"/>
                        </a:rPr>
                        <a:t>DDos</a:t>
                      </a:r>
                      <a:r>
                        <a:rPr lang="en-US" sz="10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rPr>
                        <a:t> </a:t>
                      </a:r>
                      <a:r>
                        <a:rPr lang="mn-MN" sz="10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rPr>
                        <a:t>                      хамгаалалтын систем</a:t>
                      </a:r>
                      <a:endParaRPr lang="ko-KR" sz="10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endParaRPr>
                    </a:p>
                  </a:txBody>
                  <a:tcPr marL="62956" marR="62956" marT="17282" marB="17282"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extLst>
                  <a:ext uri="{0D108BD9-81ED-4DB2-BD59-A6C34878D82A}">
                    <a16:rowId xmlns:a16="http://schemas.microsoft.com/office/drawing/2014/main" val="10003"/>
                  </a:ext>
                </a:extLst>
              </a:tr>
              <a:tr h="641790">
                <a:tc>
                  <a:txBody>
                    <a:bodyPr/>
                    <a:lstStyle/>
                    <a:p>
                      <a:pPr algn="ctr" fontAlgn="base" latinLnBrk="1">
                        <a:lnSpc>
                          <a:spcPct val="160000"/>
                        </a:lnSpc>
                        <a:spcAft>
                          <a:spcPts val="0"/>
                        </a:spcAft>
                      </a:pPr>
                      <a:r>
                        <a:rPr lang="en-US" sz="1000" b="1" kern="0" dirty="0">
                          <a:solidFill>
                            <a:srgbClr val="000000"/>
                          </a:solidFill>
                          <a:effectLst/>
                          <a:latin typeface="Arial" panose="020B0604020202020204" pitchFamily="34" charset="0"/>
                          <a:ea typeface="나눔고딕 ExtraBold" panose="020D0904000000000000" pitchFamily="50" charset="-127"/>
                          <a:cs typeface="Arial" panose="020B0604020202020204" pitchFamily="34" charset="0"/>
                        </a:rPr>
                        <a:t>VPN</a:t>
                      </a:r>
                    </a:p>
                    <a:p>
                      <a:pPr algn="ctr" fontAlgn="base" latinLnBrk="1">
                        <a:lnSpc>
                          <a:spcPct val="160000"/>
                        </a:lnSpc>
                        <a:spcAft>
                          <a:spcPts val="0"/>
                        </a:spcAft>
                      </a:pPr>
                      <a:r>
                        <a:rPr lang="en-US" sz="1000" b="1" kern="0" dirty="0">
                          <a:solidFill>
                            <a:srgbClr val="000000"/>
                          </a:solidFill>
                          <a:effectLst/>
                          <a:latin typeface="Arial" panose="020B0604020202020204" pitchFamily="34" charset="0"/>
                          <a:ea typeface="나눔고딕 ExtraBold" panose="020D0904000000000000" pitchFamily="50" charset="-127"/>
                          <a:cs typeface="Arial" panose="020B0604020202020204" pitchFamily="34" charset="0"/>
                        </a:rPr>
                        <a:t>(Virtual private network)</a:t>
                      </a:r>
                      <a:endParaRPr lang="ko-KR" sz="1000" b="1" kern="0" dirty="0">
                        <a:solidFill>
                          <a:srgbClr val="000000"/>
                        </a:solidFill>
                        <a:effectLst/>
                        <a:latin typeface="Arial" panose="020B0604020202020204" pitchFamily="34" charset="0"/>
                        <a:ea typeface="나눔고딕 ExtraBold" panose="020D0904000000000000" pitchFamily="50" charset="-127"/>
                        <a:cs typeface="Arial" panose="020B0604020202020204" pitchFamily="34" charset="0"/>
                      </a:endParaRPr>
                    </a:p>
                  </a:txBody>
                  <a:tcPr marL="62956" marR="62956" marT="17282" marB="17282"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accent6">
                        <a:lumMod val="20000"/>
                        <a:lumOff val="80000"/>
                      </a:schemeClr>
                    </a:solidFill>
                  </a:tcPr>
                </a:tc>
                <a:tc>
                  <a:txBody>
                    <a:bodyPr/>
                    <a:lstStyle/>
                    <a:p>
                      <a:pPr algn="ctr" fontAlgn="base" latinLnBrk="0">
                        <a:lnSpc>
                          <a:spcPct val="160000"/>
                        </a:lnSpc>
                        <a:spcAft>
                          <a:spcPts val="0"/>
                        </a:spcAft>
                      </a:pPr>
                      <a:r>
                        <a:rPr lang="en-US" sz="10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rPr>
                        <a:t>4 </a:t>
                      </a:r>
                      <a:r>
                        <a:rPr lang="mn-MN" sz="10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rPr>
                        <a:t>ш</a:t>
                      </a:r>
                      <a:endParaRPr lang="ko-KR" sz="10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endParaRPr>
                    </a:p>
                  </a:txBody>
                  <a:tcPr marL="62956" marR="62956" marT="17282" marB="17282"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tc>
                  <a:txBody>
                    <a:bodyPr/>
                    <a:lstStyle/>
                    <a:p>
                      <a:pPr marL="177800" lvl="0" indent="-82550">
                        <a:lnSpc>
                          <a:spcPct val="115000"/>
                        </a:lnSpc>
                        <a:spcBef>
                          <a:spcPts val="300"/>
                        </a:spcBef>
                        <a:spcAft>
                          <a:spcPts val="300"/>
                        </a:spcAft>
                        <a:buSzPts val="900"/>
                        <a:buFont typeface="Arial" panose="020B0604020202020204" pitchFamily="34" charset="0"/>
                        <a:buChar char="•"/>
                      </a:pPr>
                      <a:r>
                        <a:rPr lang="en-US" sz="10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rPr>
                        <a:t>VPN-</a:t>
                      </a:r>
                      <a:r>
                        <a:rPr lang="mn-MN" sz="10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rPr>
                        <a:t>д 3 ш бас удирдлагын серверт 1 ш (Үүлэн төв болон гадаад байгууллагууд руу     холбогдоход харилцаа холбоог нууцлах </a:t>
                      </a:r>
                      <a:r>
                        <a:rPr lang="en-US" sz="10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rPr>
                        <a:t>VPN)</a:t>
                      </a:r>
                      <a:endParaRPr lang="ko-KR" sz="10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endParaRPr>
                    </a:p>
                  </a:txBody>
                  <a:tcPr marL="62956" marR="62956" marT="17282" marB="17282"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extLst>
                  <a:ext uri="{0D108BD9-81ED-4DB2-BD59-A6C34878D82A}">
                    <a16:rowId xmlns:a16="http://schemas.microsoft.com/office/drawing/2014/main" val="10004"/>
                  </a:ext>
                </a:extLst>
              </a:tr>
              <a:tr h="485161">
                <a:tc>
                  <a:txBody>
                    <a:bodyPr/>
                    <a:lstStyle/>
                    <a:p>
                      <a:pPr algn="ctr" fontAlgn="base" latinLnBrk="1">
                        <a:lnSpc>
                          <a:spcPct val="160000"/>
                        </a:lnSpc>
                        <a:spcAft>
                          <a:spcPts val="0"/>
                        </a:spcAft>
                      </a:pPr>
                      <a:r>
                        <a:rPr lang="mn-MN" sz="1000" b="1" kern="0" dirty="0">
                          <a:solidFill>
                            <a:srgbClr val="000000"/>
                          </a:solidFill>
                          <a:effectLst/>
                          <a:latin typeface="Arial" panose="020B0604020202020204" pitchFamily="34" charset="0"/>
                          <a:ea typeface="나눔고딕 ExtraBold" panose="020D0904000000000000" pitchFamily="50" charset="-127"/>
                          <a:cs typeface="Arial" panose="020B0604020202020204" pitchFamily="34" charset="0"/>
                        </a:rPr>
                        <a:t>Арын оффисын </a:t>
                      </a:r>
                      <a:r>
                        <a:rPr lang="en-US" sz="1000" b="1" kern="0" dirty="0">
                          <a:solidFill>
                            <a:srgbClr val="000000"/>
                          </a:solidFill>
                          <a:effectLst/>
                          <a:latin typeface="Arial" panose="020B0604020202020204" pitchFamily="34" charset="0"/>
                          <a:ea typeface="나눔고딕 ExtraBold" panose="020D0904000000000000" pitchFamily="50" charset="-127"/>
                          <a:cs typeface="Arial" panose="020B0604020202020204" pitchFamily="34" charset="0"/>
                        </a:rPr>
                        <a:t>firewall</a:t>
                      </a:r>
                      <a:endParaRPr lang="ko-KR" sz="1000" b="1" kern="0" dirty="0">
                        <a:solidFill>
                          <a:srgbClr val="000000"/>
                        </a:solidFill>
                        <a:effectLst/>
                        <a:latin typeface="Arial" panose="020B0604020202020204" pitchFamily="34" charset="0"/>
                        <a:ea typeface="나눔고딕 ExtraBold" panose="020D0904000000000000" pitchFamily="50" charset="-127"/>
                        <a:cs typeface="Arial" panose="020B0604020202020204" pitchFamily="34" charset="0"/>
                      </a:endParaRPr>
                    </a:p>
                  </a:txBody>
                  <a:tcPr marL="62956" marR="62956" marT="17282" marB="17282"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accent6">
                        <a:lumMod val="20000"/>
                        <a:lumOff val="80000"/>
                      </a:schemeClr>
                    </a:solidFill>
                  </a:tcPr>
                </a:tc>
                <a:tc>
                  <a:txBody>
                    <a:bodyPr/>
                    <a:lstStyle/>
                    <a:p>
                      <a:pPr algn="ctr" fontAlgn="base" latinLnBrk="0">
                        <a:lnSpc>
                          <a:spcPct val="160000"/>
                        </a:lnSpc>
                        <a:spcAft>
                          <a:spcPts val="0"/>
                        </a:spcAft>
                      </a:pPr>
                      <a:r>
                        <a:rPr lang="en-US" sz="10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rPr>
                        <a:t>2 </a:t>
                      </a:r>
                      <a:r>
                        <a:rPr lang="mn-MN" sz="10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rPr>
                        <a:t>ш</a:t>
                      </a:r>
                      <a:endParaRPr lang="ko-KR" sz="10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endParaRPr>
                    </a:p>
                  </a:txBody>
                  <a:tcPr marL="62956" marR="62956" marT="17282" marB="17282"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tc>
                  <a:txBody>
                    <a:bodyPr/>
                    <a:lstStyle/>
                    <a:p>
                      <a:pPr marL="177800" lvl="0" indent="-82550">
                        <a:lnSpc>
                          <a:spcPct val="115000"/>
                        </a:lnSpc>
                        <a:spcBef>
                          <a:spcPts val="300"/>
                        </a:spcBef>
                        <a:spcAft>
                          <a:spcPts val="300"/>
                        </a:spcAft>
                        <a:buSzPts val="900"/>
                        <a:buFont typeface="Arial" panose="020B0604020202020204" pitchFamily="34" charset="0"/>
                        <a:buChar char="•"/>
                      </a:pPr>
                      <a:r>
                        <a:rPr lang="mn-MN" sz="10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rPr>
                        <a:t>Үүлэн төвийн дотоод болон гадаад сүлжээний аюулгүй байдлыг хангах </a:t>
                      </a:r>
                      <a:r>
                        <a:rPr lang="en-US" sz="10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rPr>
                        <a:t>firewall</a:t>
                      </a:r>
                      <a:endParaRPr lang="ko-KR" sz="10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endParaRPr>
                    </a:p>
                  </a:txBody>
                  <a:tcPr marL="62956" marR="62956" marT="17282" marB="17282"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extLst>
                  <a:ext uri="{0D108BD9-81ED-4DB2-BD59-A6C34878D82A}">
                    <a16:rowId xmlns:a16="http://schemas.microsoft.com/office/drawing/2014/main" val="10005"/>
                  </a:ext>
                </a:extLst>
              </a:tr>
              <a:tr h="641790">
                <a:tc>
                  <a:txBody>
                    <a:bodyPr/>
                    <a:lstStyle/>
                    <a:p>
                      <a:pPr algn="ctr" fontAlgn="base" latinLnBrk="1">
                        <a:lnSpc>
                          <a:spcPct val="160000"/>
                        </a:lnSpc>
                        <a:spcAft>
                          <a:spcPts val="0"/>
                        </a:spcAft>
                      </a:pPr>
                      <a:r>
                        <a:rPr lang="mn-MN" sz="1000" b="1" kern="0" dirty="0">
                          <a:solidFill>
                            <a:srgbClr val="000000"/>
                          </a:solidFill>
                          <a:effectLst/>
                          <a:latin typeface="Arial" panose="020B0604020202020204" pitchFamily="34" charset="0"/>
                          <a:ea typeface="나눔고딕 ExtraBold" panose="020D0904000000000000" pitchFamily="50" charset="-127"/>
                          <a:cs typeface="Arial" panose="020B0604020202020204" pitchFamily="34" charset="0"/>
                        </a:rPr>
                        <a:t>Дотоод/гадаад сүлжээний </a:t>
                      </a:r>
                      <a:r>
                        <a:rPr lang="en-US" sz="1000" b="1" kern="0" dirty="0">
                          <a:solidFill>
                            <a:srgbClr val="000000"/>
                          </a:solidFill>
                          <a:effectLst/>
                          <a:latin typeface="Arial" panose="020B0604020202020204" pitchFamily="34" charset="0"/>
                          <a:ea typeface="나눔고딕 ExtraBold" panose="020D0904000000000000" pitchFamily="50" charset="-127"/>
                          <a:cs typeface="Arial" panose="020B0604020202020204" pitchFamily="34" charset="0"/>
                        </a:rPr>
                        <a:t>     firewall</a:t>
                      </a:r>
                      <a:endParaRPr lang="ko-KR" sz="1000" b="1" kern="0" dirty="0">
                        <a:solidFill>
                          <a:srgbClr val="000000"/>
                        </a:solidFill>
                        <a:effectLst/>
                        <a:latin typeface="Arial" panose="020B0604020202020204" pitchFamily="34" charset="0"/>
                        <a:ea typeface="나눔고딕 ExtraBold" panose="020D0904000000000000" pitchFamily="50" charset="-127"/>
                        <a:cs typeface="Arial" panose="020B0604020202020204" pitchFamily="34" charset="0"/>
                      </a:endParaRPr>
                    </a:p>
                  </a:txBody>
                  <a:tcPr marL="62956" marR="62956" marT="17282" marB="17282"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accent6">
                        <a:lumMod val="20000"/>
                        <a:lumOff val="80000"/>
                      </a:schemeClr>
                    </a:solidFill>
                  </a:tcPr>
                </a:tc>
                <a:tc>
                  <a:txBody>
                    <a:bodyPr/>
                    <a:lstStyle/>
                    <a:p>
                      <a:pPr algn="ctr" fontAlgn="base" latinLnBrk="0">
                        <a:lnSpc>
                          <a:spcPct val="160000"/>
                        </a:lnSpc>
                        <a:spcAft>
                          <a:spcPts val="0"/>
                        </a:spcAft>
                      </a:pPr>
                      <a:r>
                        <a:rPr lang="en-US" sz="10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rPr>
                        <a:t>2 </a:t>
                      </a:r>
                      <a:r>
                        <a:rPr lang="mn-MN" sz="10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rPr>
                        <a:t>ш</a:t>
                      </a:r>
                      <a:endParaRPr lang="ko-KR" sz="10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endParaRPr>
                    </a:p>
                  </a:txBody>
                  <a:tcPr marL="62956" marR="62956" marT="17282" marB="17282"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tc>
                  <a:txBody>
                    <a:bodyPr/>
                    <a:lstStyle/>
                    <a:p>
                      <a:pPr marL="177800" lvl="0" indent="-82550">
                        <a:lnSpc>
                          <a:spcPct val="115000"/>
                        </a:lnSpc>
                        <a:spcBef>
                          <a:spcPts val="300"/>
                        </a:spcBef>
                        <a:spcAft>
                          <a:spcPts val="300"/>
                        </a:spcAft>
                        <a:buSzPts val="900"/>
                        <a:buFont typeface="Arial" panose="020B0604020202020204" pitchFamily="34" charset="0"/>
                        <a:buChar char="•"/>
                      </a:pPr>
                      <a:r>
                        <a:rPr lang="mn-MN" sz="10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rPr>
                        <a:t>Дотоод болон гадаад сүлжээ рүү холбогдох зөвшөөрөгдөөгүй урсгалыг шалгах </a:t>
                      </a:r>
                      <a:r>
                        <a:rPr lang="en-US" sz="10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rPr>
                        <a:t>firewall </a:t>
                      </a:r>
                      <a:endParaRPr lang="ko-KR" sz="10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endParaRPr>
                    </a:p>
                  </a:txBody>
                  <a:tcPr marL="62956" marR="62956" marT="17282" marB="17282"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extLst>
                  <a:ext uri="{0D108BD9-81ED-4DB2-BD59-A6C34878D82A}">
                    <a16:rowId xmlns:a16="http://schemas.microsoft.com/office/drawing/2014/main" val="10006"/>
                  </a:ext>
                </a:extLst>
              </a:tr>
              <a:tr h="485161">
                <a:tc>
                  <a:txBody>
                    <a:bodyPr/>
                    <a:lstStyle/>
                    <a:p>
                      <a:pPr algn="ctr" fontAlgn="base" latinLnBrk="1">
                        <a:lnSpc>
                          <a:spcPct val="160000"/>
                        </a:lnSpc>
                        <a:spcAft>
                          <a:spcPts val="0"/>
                        </a:spcAft>
                      </a:pPr>
                      <a:r>
                        <a:rPr lang="mn-MN" sz="1000" b="1" kern="0" dirty="0">
                          <a:solidFill>
                            <a:srgbClr val="000000"/>
                          </a:solidFill>
                          <a:effectLst/>
                          <a:latin typeface="Arial" panose="020B0604020202020204" pitchFamily="34" charset="0"/>
                          <a:ea typeface="나눔고딕 ExtraBold" panose="020D0904000000000000" pitchFamily="50" charset="-127"/>
                          <a:cs typeface="Arial" panose="020B0604020202020204" pitchFamily="34" charset="0"/>
                        </a:rPr>
                        <a:t>Удирдлагын </a:t>
                      </a:r>
                      <a:r>
                        <a:rPr lang="en-US" sz="1000" b="1" kern="0" dirty="0">
                          <a:solidFill>
                            <a:srgbClr val="000000"/>
                          </a:solidFill>
                          <a:effectLst/>
                          <a:latin typeface="Arial" panose="020B0604020202020204" pitchFamily="34" charset="0"/>
                          <a:ea typeface="나눔고딕 ExtraBold" panose="020D0904000000000000" pitchFamily="50" charset="-127"/>
                          <a:cs typeface="Arial" panose="020B0604020202020204" pitchFamily="34" charset="0"/>
                        </a:rPr>
                        <a:t>firewall </a:t>
                      </a:r>
                      <a:endParaRPr lang="ko-KR" sz="1000" b="1" kern="0" dirty="0">
                        <a:solidFill>
                          <a:srgbClr val="000000"/>
                        </a:solidFill>
                        <a:effectLst/>
                        <a:latin typeface="Arial" panose="020B0604020202020204" pitchFamily="34" charset="0"/>
                        <a:ea typeface="나눔고딕 ExtraBold" panose="020D0904000000000000" pitchFamily="50" charset="-127"/>
                        <a:cs typeface="Arial" panose="020B0604020202020204" pitchFamily="34" charset="0"/>
                      </a:endParaRPr>
                    </a:p>
                  </a:txBody>
                  <a:tcPr marL="62956" marR="62956" marT="17282" marB="17282"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accent6">
                        <a:lumMod val="20000"/>
                        <a:lumOff val="80000"/>
                      </a:schemeClr>
                    </a:solidFill>
                  </a:tcPr>
                </a:tc>
                <a:tc>
                  <a:txBody>
                    <a:bodyPr/>
                    <a:lstStyle/>
                    <a:p>
                      <a:pPr algn="ctr" fontAlgn="base" latinLnBrk="0">
                        <a:lnSpc>
                          <a:spcPct val="160000"/>
                        </a:lnSpc>
                        <a:spcAft>
                          <a:spcPts val="0"/>
                        </a:spcAft>
                      </a:pPr>
                      <a:r>
                        <a:rPr lang="en-US" sz="10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rPr>
                        <a:t>3 </a:t>
                      </a:r>
                      <a:r>
                        <a:rPr lang="mn-MN" sz="10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rPr>
                        <a:t>ш</a:t>
                      </a:r>
                      <a:endParaRPr lang="ko-KR" sz="10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endParaRPr>
                    </a:p>
                  </a:txBody>
                  <a:tcPr marL="62956" marR="62956" marT="17282" marB="17282"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tc>
                  <a:txBody>
                    <a:bodyPr/>
                    <a:lstStyle/>
                    <a:p>
                      <a:pPr marL="177800" lvl="0" indent="-82550">
                        <a:lnSpc>
                          <a:spcPct val="115000"/>
                        </a:lnSpc>
                        <a:spcBef>
                          <a:spcPts val="300"/>
                        </a:spcBef>
                        <a:spcAft>
                          <a:spcPts val="300"/>
                        </a:spcAft>
                        <a:buSzPts val="900"/>
                        <a:buFont typeface="Arial" panose="020B0604020202020204" pitchFamily="34" charset="0"/>
                        <a:buChar char="•"/>
                      </a:pPr>
                      <a:r>
                        <a:rPr lang="mn-MN" sz="10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rPr>
                        <a:t>Үүлэн төвийн засвар үйлчилгээ, сервер болон хамгаалах төхөөрөмж гэх мэт дэд </a:t>
                      </a:r>
                      <a:r>
                        <a:rPr lang="en-US" sz="10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rPr>
                        <a:t>         </a:t>
                      </a:r>
                      <a:r>
                        <a:rPr lang="mn-MN" sz="10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rPr>
                        <a:t>бүтцүүд рүү хандах үед зөвшөөрөгдөөгүй хандалтыг хаах </a:t>
                      </a:r>
                      <a:r>
                        <a:rPr lang="en-US" sz="10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rPr>
                        <a:t>firewall  </a:t>
                      </a:r>
                      <a:endParaRPr lang="ko-KR" sz="10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endParaRPr>
                    </a:p>
                  </a:txBody>
                  <a:tcPr marL="62956" marR="62956" marT="17282" marB="17282"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extLst>
                  <a:ext uri="{0D108BD9-81ED-4DB2-BD59-A6C34878D82A}">
                    <a16:rowId xmlns:a16="http://schemas.microsoft.com/office/drawing/2014/main" val="10007"/>
                  </a:ext>
                </a:extLst>
              </a:tr>
              <a:tr h="485161">
                <a:tc>
                  <a:txBody>
                    <a:bodyPr/>
                    <a:lstStyle/>
                    <a:p>
                      <a:pPr algn="ctr" fontAlgn="base" latinLnBrk="1">
                        <a:lnSpc>
                          <a:spcPct val="130000"/>
                        </a:lnSpc>
                        <a:spcAft>
                          <a:spcPts val="0"/>
                        </a:spcAft>
                      </a:pPr>
                      <a:r>
                        <a:rPr lang="mn-MN" sz="1000" b="1" kern="0" dirty="0">
                          <a:solidFill>
                            <a:srgbClr val="000000"/>
                          </a:solidFill>
                          <a:effectLst/>
                          <a:latin typeface="Arial" panose="020B0604020202020204" pitchFamily="34" charset="0"/>
                          <a:ea typeface="나눔고딕 ExtraBold" panose="020D0904000000000000" pitchFamily="50" charset="-127"/>
                          <a:cs typeface="Arial" panose="020B0604020202020204" pitchFamily="34" charset="0"/>
                        </a:rPr>
                        <a:t>Камерын </a:t>
                      </a:r>
                      <a:r>
                        <a:rPr lang="en-US" sz="1000" b="1" kern="0" dirty="0">
                          <a:solidFill>
                            <a:srgbClr val="000000"/>
                          </a:solidFill>
                          <a:effectLst/>
                          <a:latin typeface="Arial" panose="020B0604020202020204" pitchFamily="34" charset="0"/>
                          <a:ea typeface="나눔고딕 ExtraBold" panose="020D0904000000000000" pitchFamily="50" charset="-127"/>
                          <a:cs typeface="Arial" panose="020B0604020202020204" pitchFamily="34" charset="0"/>
                        </a:rPr>
                        <a:t>firewall </a:t>
                      </a:r>
                      <a:endParaRPr lang="ko-KR" sz="1000" b="1" kern="0" dirty="0">
                        <a:solidFill>
                          <a:srgbClr val="000000"/>
                        </a:solidFill>
                        <a:effectLst/>
                        <a:latin typeface="Arial" panose="020B0604020202020204" pitchFamily="34" charset="0"/>
                        <a:ea typeface="나눔고딕 ExtraBold" panose="020D0904000000000000" pitchFamily="50" charset="-127"/>
                        <a:cs typeface="Arial" panose="020B0604020202020204" pitchFamily="34" charset="0"/>
                      </a:endParaRPr>
                    </a:p>
                  </a:txBody>
                  <a:tcPr marL="62956" marR="62956" marT="17282" marB="17282"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accent6">
                        <a:lumMod val="20000"/>
                        <a:lumOff val="80000"/>
                      </a:schemeClr>
                    </a:solidFill>
                  </a:tcPr>
                </a:tc>
                <a:tc>
                  <a:txBody>
                    <a:bodyPr/>
                    <a:lstStyle/>
                    <a:p>
                      <a:pPr algn="ctr" fontAlgn="base" latinLnBrk="0">
                        <a:lnSpc>
                          <a:spcPct val="130000"/>
                        </a:lnSpc>
                        <a:spcAft>
                          <a:spcPts val="0"/>
                        </a:spcAft>
                      </a:pPr>
                      <a:r>
                        <a:rPr lang="en-US" sz="10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rPr>
                        <a:t>1 </a:t>
                      </a:r>
                      <a:r>
                        <a:rPr lang="mn-MN" sz="10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rPr>
                        <a:t>ш</a:t>
                      </a:r>
                      <a:endParaRPr lang="ko-KR" sz="10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endParaRPr>
                    </a:p>
                  </a:txBody>
                  <a:tcPr marL="62956" marR="62956" marT="17282" marB="17282"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tc>
                  <a:txBody>
                    <a:bodyPr/>
                    <a:lstStyle/>
                    <a:p>
                      <a:pPr marL="177800" lvl="0" indent="-82550" algn="l">
                        <a:lnSpc>
                          <a:spcPct val="115000"/>
                        </a:lnSpc>
                        <a:spcBef>
                          <a:spcPts val="300"/>
                        </a:spcBef>
                        <a:spcAft>
                          <a:spcPts val="300"/>
                        </a:spcAft>
                        <a:buSzPts val="900"/>
                        <a:buFont typeface="Arial" panose="020B0604020202020204" pitchFamily="34" charset="0"/>
                        <a:buChar char="•"/>
                      </a:pPr>
                      <a:r>
                        <a:rPr lang="mn-MN" sz="10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rPr>
                        <a:t>Үүлэн төв рүү холбогдсон ЗХУТ-н камерын сүлжээ, дэд бүтцийн аюулгүй байдлыг </a:t>
                      </a:r>
                      <a:r>
                        <a:rPr lang="en-US" sz="10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rPr>
                        <a:t>       </a:t>
                      </a:r>
                      <a:r>
                        <a:rPr lang="mn-MN" sz="10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rPr>
                        <a:t>хангах </a:t>
                      </a:r>
                      <a:r>
                        <a:rPr lang="en-US" sz="10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rPr>
                        <a:t>firewall </a:t>
                      </a:r>
                      <a:endParaRPr lang="ko-KR" sz="10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endParaRPr>
                    </a:p>
                  </a:txBody>
                  <a:tcPr marL="62956" marR="62956" marT="17282" marB="17282"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extLst>
                  <a:ext uri="{0D108BD9-81ED-4DB2-BD59-A6C34878D82A}">
                    <a16:rowId xmlns:a16="http://schemas.microsoft.com/office/drawing/2014/main" val="10008"/>
                  </a:ext>
                </a:extLst>
              </a:tr>
              <a:tr h="537371">
                <a:tc>
                  <a:txBody>
                    <a:bodyPr/>
                    <a:lstStyle/>
                    <a:p>
                      <a:pPr algn="ctr" fontAlgn="base" latinLnBrk="1">
                        <a:lnSpc>
                          <a:spcPct val="130000"/>
                        </a:lnSpc>
                        <a:spcAft>
                          <a:spcPts val="0"/>
                        </a:spcAft>
                      </a:pPr>
                      <a:r>
                        <a:rPr lang="mn-MN" sz="1000" b="1" kern="0" dirty="0">
                          <a:solidFill>
                            <a:srgbClr val="000000"/>
                          </a:solidFill>
                          <a:effectLst/>
                          <a:latin typeface="Arial" panose="020B0604020202020204" pitchFamily="34" charset="0"/>
                          <a:ea typeface="나눔고딕 ExtraBold" panose="020D0904000000000000" pitchFamily="50" charset="-127"/>
                          <a:cs typeface="Arial" panose="020B0604020202020204" pitchFamily="34" charset="0"/>
                        </a:rPr>
                        <a:t>Мэдээлэл хамгаалах цогц </a:t>
                      </a:r>
                      <a:r>
                        <a:rPr lang="en-US" sz="1000" b="1" kern="0" dirty="0">
                          <a:solidFill>
                            <a:srgbClr val="000000"/>
                          </a:solidFill>
                          <a:effectLst/>
                          <a:latin typeface="Arial" panose="020B0604020202020204" pitchFamily="34" charset="0"/>
                          <a:ea typeface="나눔고딕 ExtraBold" panose="020D0904000000000000" pitchFamily="50" charset="-127"/>
                          <a:cs typeface="Arial" panose="020B0604020202020204" pitchFamily="34" charset="0"/>
                        </a:rPr>
                        <a:t>    </a:t>
                      </a:r>
                      <a:r>
                        <a:rPr lang="mn-MN" sz="1000" b="1" kern="0" dirty="0">
                          <a:solidFill>
                            <a:srgbClr val="000000"/>
                          </a:solidFill>
                          <a:effectLst/>
                          <a:latin typeface="Arial" panose="020B0604020202020204" pitchFamily="34" charset="0"/>
                          <a:ea typeface="나눔고딕 ExtraBold" panose="020D0904000000000000" pitchFamily="50" charset="-127"/>
                          <a:cs typeface="Arial" panose="020B0604020202020204" pitchFamily="34" charset="0"/>
                        </a:rPr>
                        <a:t>удирдлагын систем </a:t>
                      </a:r>
                      <a:endParaRPr lang="ko-KR" sz="1000" b="1" kern="0" dirty="0">
                        <a:solidFill>
                          <a:srgbClr val="000000"/>
                        </a:solidFill>
                        <a:effectLst/>
                        <a:latin typeface="Arial" panose="020B0604020202020204" pitchFamily="34" charset="0"/>
                        <a:ea typeface="나눔고딕 ExtraBold" panose="020D0904000000000000" pitchFamily="50" charset="-127"/>
                        <a:cs typeface="Arial" panose="020B0604020202020204" pitchFamily="34" charset="0"/>
                      </a:endParaRPr>
                    </a:p>
                  </a:txBody>
                  <a:tcPr marL="62956" marR="62956" marT="17282" marB="17282"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accent6">
                        <a:lumMod val="20000"/>
                        <a:lumOff val="80000"/>
                      </a:schemeClr>
                    </a:solidFill>
                  </a:tcPr>
                </a:tc>
                <a:tc>
                  <a:txBody>
                    <a:bodyPr/>
                    <a:lstStyle/>
                    <a:p>
                      <a:pPr algn="ctr" fontAlgn="base" latinLnBrk="0">
                        <a:lnSpc>
                          <a:spcPct val="130000"/>
                        </a:lnSpc>
                        <a:spcAft>
                          <a:spcPts val="0"/>
                        </a:spcAft>
                      </a:pPr>
                      <a:r>
                        <a:rPr lang="en-US" sz="10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rPr>
                        <a:t>1 </a:t>
                      </a:r>
                      <a:r>
                        <a:rPr lang="mn-MN" sz="10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rPr>
                        <a:t>ш</a:t>
                      </a:r>
                      <a:endParaRPr lang="ko-KR" sz="10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endParaRPr>
                    </a:p>
                  </a:txBody>
                  <a:tcPr marL="62956" marR="62956" marT="17282" marB="17282"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tc>
                  <a:txBody>
                    <a:bodyPr/>
                    <a:lstStyle/>
                    <a:p>
                      <a:pPr marL="177800" lvl="0" indent="-82550">
                        <a:lnSpc>
                          <a:spcPct val="115000"/>
                        </a:lnSpc>
                        <a:spcBef>
                          <a:spcPts val="300"/>
                        </a:spcBef>
                        <a:spcAft>
                          <a:spcPts val="300"/>
                        </a:spcAft>
                        <a:buSzPts val="900"/>
                        <a:buFont typeface="Arial" panose="020B0604020202020204" pitchFamily="34" charset="0"/>
                        <a:buChar char="•"/>
                      </a:pPr>
                      <a:r>
                        <a:rPr lang="mn-MN" sz="10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rPr>
                        <a:t>Үүлэн төв дээр суурилуулагдсан бүх </a:t>
                      </a:r>
                      <a:r>
                        <a:rPr lang="en-US" sz="10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rPr>
                        <a:t>firewall </a:t>
                      </a:r>
                      <a:r>
                        <a:rPr lang="mn-MN" sz="10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rPr>
                        <a:t>болон мэдээлэл хамгаалах системүүдийн нэгдсэн удирдлага (1 удирдлагын сервер багтсан)</a:t>
                      </a:r>
                      <a:endParaRPr lang="ko-KR" sz="10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endParaRPr>
                    </a:p>
                  </a:txBody>
                  <a:tcPr marL="62956" marR="62956" marT="17282" marB="17282"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extLst>
                  <a:ext uri="{0D108BD9-81ED-4DB2-BD59-A6C34878D82A}">
                    <a16:rowId xmlns:a16="http://schemas.microsoft.com/office/drawing/2014/main" val="10009"/>
                  </a:ext>
                </a:extLst>
              </a:tr>
            </a:tbl>
          </a:graphicData>
        </a:graphic>
      </p:graphicFrame>
      <p:sp>
        <p:nvSpPr>
          <p:cNvPr id="14" name="TextBox 13"/>
          <p:cNvSpPr txBox="1"/>
          <p:nvPr/>
        </p:nvSpPr>
        <p:spPr>
          <a:xfrm>
            <a:off x="143508" y="44624"/>
            <a:ext cx="8856984" cy="523220"/>
          </a:xfrm>
          <a:prstGeom prst="rect">
            <a:avLst/>
          </a:prstGeom>
          <a:noFill/>
        </p:spPr>
        <p:txBody>
          <a:bodyPr wrap="square" rtlCol="0">
            <a:spAutoFit/>
          </a:bodyPr>
          <a:lstStyle/>
          <a:p>
            <a:pPr algn="ctr" defTabSz="913860">
              <a:buSzPct val="130000"/>
              <a:defRPr lang="ko-KR" altLang="en-US"/>
            </a:pPr>
            <a:r>
              <a:rPr kumimoji="1" lang="mn-MN" altLang="ko-KR" sz="2800" dirty="0">
                <a:solidFill>
                  <a:srgbClr val="FFFFFF"/>
                </a:solidFill>
                <a:latin typeface="Arial" panose="020B0604020202020204" pitchFamily="34" charset="0"/>
                <a:ea typeface="나눔고딕 ExtraBold" panose="020D0904000000000000" pitchFamily="50" charset="-127"/>
                <a:cs typeface="Arial" panose="020B0604020202020204" pitchFamily="34" charset="0"/>
              </a:rPr>
              <a:t>ТУС-н дэд системүүдийн суурь дизайн</a:t>
            </a:r>
            <a:endParaRPr kumimoji="1" lang="en-US" altLang="ko-KR" sz="2800" dirty="0">
              <a:solidFill>
                <a:srgbClr val="FFFFFF"/>
              </a:solidFill>
              <a:latin typeface="Arial" panose="020B0604020202020204" pitchFamily="34" charset="0"/>
              <a:ea typeface="나눔고딕 ExtraBold" panose="020D0904000000000000" pitchFamily="50" charset="-127"/>
              <a:cs typeface="Arial" panose="020B0604020202020204" pitchFamily="34" charset="0"/>
            </a:endParaRPr>
          </a:p>
        </p:txBody>
      </p:sp>
      <p:sp>
        <p:nvSpPr>
          <p:cNvPr id="15" name="슬라이드 번호 개체 틀 2"/>
          <p:cNvSpPr txBox="1">
            <a:spLocks/>
          </p:cNvSpPr>
          <p:nvPr/>
        </p:nvSpPr>
        <p:spPr>
          <a:xfrm>
            <a:off x="8748464" y="6597352"/>
            <a:ext cx="360040" cy="241086"/>
          </a:xfrm>
          <a:prstGeom prst="rect">
            <a:avLst/>
          </a:prstGeom>
        </p:spPr>
        <p:txBody>
          <a:bodyPr/>
          <a:lstStyle>
            <a:defPPr>
              <a:defRPr lang="ko-KR"/>
            </a:defPPr>
            <a:lvl1pPr marL="0" algn="l" defTabSz="914400" rtl="0" eaLnBrk="1" latinLnBrk="1" hangingPunct="1">
              <a:defRPr sz="1800" kern="1200">
                <a:solidFill>
                  <a:schemeClr val="tx1"/>
                </a:solidFill>
                <a:latin typeface="+mn-lt"/>
                <a:ea typeface="+mn-ea"/>
                <a:cs typeface="+mn-cs"/>
              </a:defRPr>
            </a:lvl1pPr>
            <a:lvl2pPr marL="457200" algn="l" defTabSz="914400" rtl="0" eaLnBrk="1" latinLnBrk="1" hangingPunct="1">
              <a:defRPr sz="1800" kern="1200">
                <a:solidFill>
                  <a:schemeClr val="tx1"/>
                </a:solidFill>
                <a:latin typeface="+mn-lt"/>
                <a:ea typeface="+mn-ea"/>
                <a:cs typeface="+mn-cs"/>
              </a:defRPr>
            </a:lvl2pPr>
            <a:lvl3pPr marL="914400" algn="l" defTabSz="914400" rtl="0" eaLnBrk="1" latinLnBrk="1" hangingPunct="1">
              <a:defRPr sz="1800" kern="1200">
                <a:solidFill>
                  <a:schemeClr val="tx1"/>
                </a:solidFill>
                <a:latin typeface="+mn-lt"/>
                <a:ea typeface="+mn-ea"/>
                <a:cs typeface="+mn-cs"/>
              </a:defRPr>
            </a:lvl3pPr>
            <a:lvl4pPr marL="1371600" algn="l" defTabSz="914400" rtl="0" eaLnBrk="1" latinLnBrk="1" hangingPunct="1">
              <a:defRPr sz="1800" kern="1200">
                <a:solidFill>
                  <a:schemeClr val="tx1"/>
                </a:solidFill>
                <a:latin typeface="+mn-lt"/>
                <a:ea typeface="+mn-ea"/>
                <a:cs typeface="+mn-cs"/>
              </a:defRPr>
            </a:lvl4pPr>
            <a:lvl5pPr marL="1828800" algn="l" defTabSz="914400" rtl="0" eaLnBrk="1" latinLnBrk="1" hangingPunct="1">
              <a:defRPr sz="1800" kern="1200">
                <a:solidFill>
                  <a:schemeClr val="tx1"/>
                </a:solidFill>
                <a:latin typeface="+mn-lt"/>
                <a:ea typeface="+mn-ea"/>
                <a:cs typeface="+mn-cs"/>
              </a:defRPr>
            </a:lvl5pPr>
            <a:lvl6pPr marL="2286000" algn="l" defTabSz="914400" rtl="0" eaLnBrk="1" latinLnBrk="1" hangingPunct="1">
              <a:defRPr sz="1800" kern="1200">
                <a:solidFill>
                  <a:schemeClr val="tx1"/>
                </a:solidFill>
                <a:latin typeface="+mn-lt"/>
                <a:ea typeface="+mn-ea"/>
                <a:cs typeface="+mn-cs"/>
              </a:defRPr>
            </a:lvl6pPr>
            <a:lvl7pPr marL="2743200" algn="l" defTabSz="914400" rtl="0" eaLnBrk="1" latinLnBrk="1" hangingPunct="1">
              <a:defRPr sz="1800" kern="1200">
                <a:solidFill>
                  <a:schemeClr val="tx1"/>
                </a:solidFill>
                <a:latin typeface="+mn-lt"/>
                <a:ea typeface="+mn-ea"/>
                <a:cs typeface="+mn-cs"/>
              </a:defRPr>
            </a:lvl7pPr>
            <a:lvl8pPr marL="3200400" algn="l" defTabSz="914400" rtl="0" eaLnBrk="1" latinLnBrk="1" hangingPunct="1">
              <a:defRPr sz="1800" kern="1200">
                <a:solidFill>
                  <a:schemeClr val="tx1"/>
                </a:solidFill>
                <a:latin typeface="+mn-lt"/>
                <a:ea typeface="+mn-ea"/>
                <a:cs typeface="+mn-cs"/>
              </a:defRPr>
            </a:lvl8pPr>
            <a:lvl9pPr marL="3657600" algn="l" defTabSz="914400" rtl="0" eaLnBrk="1" latinLnBrk="1" hangingPunct="1">
              <a:defRPr sz="1800" kern="1200">
                <a:solidFill>
                  <a:schemeClr val="tx1"/>
                </a:solidFill>
                <a:latin typeface="+mn-lt"/>
                <a:ea typeface="+mn-ea"/>
                <a:cs typeface="+mn-cs"/>
              </a:defRPr>
            </a:lvl9pPr>
          </a:lstStyle>
          <a:p>
            <a:pPr algn="r"/>
            <a:r>
              <a:rPr lang="de-DE" sz="1000" dirty="0">
                <a:latin typeface="나눔고딕 ExtraBold" panose="020D0904000000000000" pitchFamily="50" charset="-127"/>
                <a:ea typeface="나눔고딕 ExtraBold" panose="020D0904000000000000" pitchFamily="50" charset="-127"/>
                <a:cs typeface="Arial" panose="020B0604020202020204" pitchFamily="34" charset="0"/>
              </a:rPr>
              <a:t>48</a:t>
            </a:r>
          </a:p>
        </p:txBody>
      </p:sp>
    </p:spTree>
    <p:extLst>
      <p:ext uri="{BB962C8B-B14F-4D97-AF65-F5344CB8AC3E}">
        <p14:creationId xmlns:p14="http://schemas.microsoft.com/office/powerpoint/2010/main" val="1269965653"/>
      </p:ext>
    </p:extLst>
  </p:cSld>
  <p:clrMapOvr>
    <a:masterClrMapping/>
  </p:clrMapOvr>
  <p:transition>
    <p:fade/>
  </p:transition>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직사각형 5"/>
          <p:cNvSpPr/>
          <p:nvPr/>
        </p:nvSpPr>
        <p:spPr>
          <a:xfrm>
            <a:off x="1588" y="2666914"/>
            <a:ext cx="9144000" cy="414337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062" tIns="45530" rIns="91062" bIns="45530" anchor="ctr"/>
          <a:lstStyle/>
          <a:p>
            <a:pPr algn="ctr">
              <a:defRPr/>
            </a:pPr>
            <a:endParaRPr lang="ko-KR" altLang="en-US" b="1">
              <a:solidFill>
                <a:prstClr val="white"/>
              </a:solidFill>
              <a:latin typeface="Times New Roman" panose="02020603050405020304" pitchFamily="18" charset="0"/>
              <a:cs typeface="Times New Roman" panose="02020603050405020304" pitchFamily="18" charset="0"/>
            </a:endParaRPr>
          </a:p>
        </p:txBody>
      </p:sp>
      <p:sp>
        <p:nvSpPr>
          <p:cNvPr id="81" name="직사각형 80"/>
          <p:cNvSpPr/>
          <p:nvPr/>
        </p:nvSpPr>
        <p:spPr>
          <a:xfrm>
            <a:off x="255847" y="908720"/>
            <a:ext cx="8888161" cy="424732"/>
          </a:xfrm>
          <a:prstGeom prst="rect">
            <a:avLst/>
          </a:prstGeom>
        </p:spPr>
        <p:txBody>
          <a:bodyPr wrap="square">
            <a:spAutoFit/>
          </a:bodyPr>
          <a:lstStyle/>
          <a:p>
            <a:pPr marL="361245" indent="-361245" eaLnBrk="0" fontAlgn="base" latinLnBrk="0" hangingPunct="0">
              <a:lnSpc>
                <a:spcPct val="120000"/>
              </a:lnSpc>
              <a:spcBef>
                <a:spcPct val="20000"/>
              </a:spcBef>
              <a:spcAft>
                <a:spcPct val="0"/>
              </a:spcAft>
              <a:buSzPct val="170000"/>
              <a:buBlip>
                <a:blip r:embed="rId2"/>
              </a:buBlip>
            </a:pPr>
            <a:r>
              <a:rPr kumimoji="1" lang="mn-MN" altLang="ko-KR" b="1" dirty="0">
                <a:solidFill>
                  <a:srgbClr val="000000"/>
                </a:solidFill>
                <a:latin typeface="Arial" panose="020B0604020202020204" pitchFamily="34" charset="0"/>
                <a:ea typeface="나눔고딕 ExtraBold" panose="020D0904000000000000" pitchFamily="50" charset="-127"/>
                <a:cs typeface="Arial" panose="020B0604020202020204" pitchFamily="34" charset="0"/>
              </a:rPr>
              <a:t>Төвийн програм хангамж, үйлдлийн систем</a:t>
            </a:r>
            <a:r>
              <a:rPr kumimoji="1" lang="en-US" altLang="ko-KR" b="1" dirty="0">
                <a:solidFill>
                  <a:srgbClr val="000000"/>
                </a:solidFill>
                <a:latin typeface="Arial" panose="020B0604020202020204" pitchFamily="34" charset="0"/>
                <a:ea typeface="나눔고딕 ExtraBold" panose="020D0904000000000000" pitchFamily="50" charset="-127"/>
                <a:cs typeface="Arial" panose="020B0604020202020204" pitchFamily="34" charset="0"/>
              </a:rPr>
              <a:t> &amp; </a:t>
            </a:r>
            <a:r>
              <a:rPr kumimoji="1" lang="mn-MN" altLang="ko-KR" b="1" dirty="0">
                <a:solidFill>
                  <a:srgbClr val="000000"/>
                </a:solidFill>
                <a:latin typeface="Arial" panose="020B0604020202020204" pitchFamily="34" charset="0"/>
                <a:ea typeface="나눔고딕 ExtraBold" panose="020D0904000000000000" pitchFamily="50" charset="-127"/>
                <a:cs typeface="Arial" panose="020B0604020202020204" pitchFamily="34" charset="0"/>
              </a:rPr>
              <a:t>нийтлэг</a:t>
            </a:r>
            <a:r>
              <a:rPr kumimoji="1" lang="en-US" altLang="ko-KR" b="1" dirty="0">
                <a:solidFill>
                  <a:srgbClr val="000000"/>
                </a:solidFill>
                <a:latin typeface="Arial" panose="020B0604020202020204" pitchFamily="34" charset="0"/>
                <a:ea typeface="나눔고딕 ExtraBold" panose="020D0904000000000000" pitchFamily="50" charset="-127"/>
                <a:cs typeface="Arial" panose="020B0604020202020204" pitchFamily="34" charset="0"/>
              </a:rPr>
              <a:t> </a:t>
            </a:r>
            <a:r>
              <a:rPr kumimoji="1" lang="mn-MN" altLang="ko-KR" b="1" dirty="0">
                <a:solidFill>
                  <a:srgbClr val="000000"/>
                </a:solidFill>
                <a:latin typeface="Arial" panose="020B0604020202020204" pitchFamily="34" charset="0"/>
                <a:ea typeface="나눔고딕 ExtraBold" panose="020D0904000000000000" pitchFamily="50" charset="-127"/>
                <a:cs typeface="Arial" panose="020B0604020202020204" pitchFamily="34" charset="0"/>
              </a:rPr>
              <a:t>програмууд</a:t>
            </a:r>
            <a:endParaRPr kumimoji="1" lang="en-US" altLang="ko-KR" b="1" dirty="0">
              <a:solidFill>
                <a:srgbClr val="000000"/>
              </a:solidFill>
              <a:latin typeface="Arial" panose="020B0604020202020204" pitchFamily="34" charset="0"/>
              <a:ea typeface="나눔고딕 ExtraBold" panose="020D0904000000000000" pitchFamily="50" charset="-127"/>
              <a:cs typeface="Arial" panose="020B0604020202020204" pitchFamily="34" charset="0"/>
            </a:endParaRPr>
          </a:p>
        </p:txBody>
      </p:sp>
      <p:graphicFrame>
        <p:nvGraphicFramePr>
          <p:cNvPr id="34" name="표 33"/>
          <p:cNvGraphicFramePr>
            <a:graphicFrameLocks noGrp="1"/>
          </p:cNvGraphicFramePr>
          <p:nvPr>
            <p:extLst/>
          </p:nvPr>
        </p:nvGraphicFramePr>
        <p:xfrm>
          <a:off x="413522" y="1412777"/>
          <a:ext cx="8334942" cy="5211470"/>
        </p:xfrm>
        <a:graphic>
          <a:graphicData uri="http://schemas.openxmlformats.org/drawingml/2006/table">
            <a:tbl>
              <a:tblPr firstRow="1" firstCol="1" bandRow="1">
                <a:tableStyleId>{5C22544A-7EE6-4342-B048-85BDC9FD1C3A}</a:tableStyleId>
              </a:tblPr>
              <a:tblGrid>
                <a:gridCol w="2430286">
                  <a:extLst>
                    <a:ext uri="{9D8B030D-6E8A-4147-A177-3AD203B41FA5}">
                      <a16:colId xmlns:a16="http://schemas.microsoft.com/office/drawing/2014/main" val="20000"/>
                    </a:ext>
                  </a:extLst>
                </a:gridCol>
                <a:gridCol w="1008112">
                  <a:extLst>
                    <a:ext uri="{9D8B030D-6E8A-4147-A177-3AD203B41FA5}">
                      <a16:colId xmlns:a16="http://schemas.microsoft.com/office/drawing/2014/main" val="20001"/>
                    </a:ext>
                  </a:extLst>
                </a:gridCol>
                <a:gridCol w="4896544">
                  <a:extLst>
                    <a:ext uri="{9D8B030D-6E8A-4147-A177-3AD203B41FA5}">
                      <a16:colId xmlns:a16="http://schemas.microsoft.com/office/drawing/2014/main" val="20002"/>
                    </a:ext>
                  </a:extLst>
                </a:gridCol>
              </a:tblGrid>
              <a:tr h="283279">
                <a:tc>
                  <a:txBody>
                    <a:bodyPr/>
                    <a:lstStyle/>
                    <a:p>
                      <a:pPr algn="ctr">
                        <a:lnSpc>
                          <a:spcPct val="115000"/>
                        </a:lnSpc>
                        <a:spcAft>
                          <a:spcPts val="0"/>
                        </a:spcAft>
                      </a:pPr>
                      <a:r>
                        <a:rPr lang="mn-MN" sz="1000" b="1" kern="100" dirty="0">
                          <a:solidFill>
                            <a:srgbClr val="000000"/>
                          </a:solidFill>
                          <a:effectLst/>
                          <a:latin typeface="Arial" panose="020B0604020202020204" pitchFamily="34" charset="0"/>
                          <a:ea typeface="나눔고딕 ExtraBold" panose="020D0904000000000000" pitchFamily="50" charset="-127"/>
                          <a:cs typeface="Arial" panose="020B0604020202020204" pitchFamily="34" charset="0"/>
                        </a:rPr>
                        <a:t>Ангилал</a:t>
                      </a:r>
                      <a:endParaRPr lang="ko-KR" sz="1000" b="1" kern="100" dirty="0">
                        <a:effectLst/>
                        <a:latin typeface="Arial" panose="020B0604020202020204" pitchFamily="34" charset="0"/>
                        <a:ea typeface="나눔고딕 ExtraBold" panose="020D0904000000000000" pitchFamily="50" charset="-127"/>
                        <a:cs typeface="Arial" panose="020B0604020202020204" pitchFamily="34" charset="0"/>
                      </a:endParaRPr>
                    </a:p>
                  </a:txBody>
                  <a:tcPr marL="68580" marR="68580" marT="0"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rgbClr val="0070C0"/>
                    </a:solidFill>
                  </a:tcPr>
                </a:tc>
                <a:tc>
                  <a:txBody>
                    <a:bodyPr/>
                    <a:lstStyle/>
                    <a:p>
                      <a:pPr algn="ctr">
                        <a:lnSpc>
                          <a:spcPct val="115000"/>
                        </a:lnSpc>
                        <a:spcAft>
                          <a:spcPts val="0"/>
                        </a:spcAft>
                      </a:pPr>
                      <a:r>
                        <a:rPr lang="mn-MN" sz="1000" b="1" kern="100" dirty="0">
                          <a:solidFill>
                            <a:srgbClr val="000000"/>
                          </a:solidFill>
                          <a:effectLst/>
                          <a:latin typeface="Arial" panose="020B0604020202020204" pitchFamily="34" charset="0"/>
                          <a:ea typeface="나눔고딕 ExtraBold" panose="020D0904000000000000" pitchFamily="50" charset="-127"/>
                          <a:cs typeface="Arial" panose="020B0604020202020204" pitchFamily="34" charset="0"/>
                        </a:rPr>
                        <a:t>Тоо ширхэг</a:t>
                      </a:r>
                      <a:endParaRPr lang="ko-KR" sz="1000" b="1" kern="100" dirty="0">
                        <a:solidFill>
                          <a:srgbClr val="000000"/>
                        </a:solidFill>
                        <a:effectLst/>
                        <a:latin typeface="Arial" panose="020B0604020202020204" pitchFamily="34" charset="0"/>
                        <a:ea typeface="나눔고딕 ExtraBold" panose="020D0904000000000000" pitchFamily="50" charset="-127"/>
                        <a:cs typeface="Arial" panose="020B0604020202020204" pitchFamily="34" charset="0"/>
                      </a:endParaRPr>
                    </a:p>
                  </a:txBody>
                  <a:tcPr marL="59834" marR="59834" marT="16425" marB="16425"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rgbClr val="0070C0"/>
                    </a:solidFill>
                  </a:tcPr>
                </a:tc>
                <a:tc>
                  <a:txBody>
                    <a:bodyPr/>
                    <a:lstStyle/>
                    <a:p>
                      <a:pPr algn="ctr">
                        <a:lnSpc>
                          <a:spcPct val="115000"/>
                        </a:lnSpc>
                        <a:spcAft>
                          <a:spcPts val="0"/>
                        </a:spcAft>
                      </a:pPr>
                      <a:r>
                        <a:rPr lang="mn-MN" sz="1000" b="1" kern="100" dirty="0">
                          <a:solidFill>
                            <a:srgbClr val="000000"/>
                          </a:solidFill>
                          <a:effectLst/>
                          <a:latin typeface="Arial" panose="020B0604020202020204" pitchFamily="34" charset="0"/>
                          <a:ea typeface="나눔고딕 ExtraBold" panose="020D0904000000000000" pitchFamily="50" charset="-127"/>
                          <a:cs typeface="Arial" panose="020B0604020202020204" pitchFamily="34" charset="0"/>
                        </a:rPr>
                        <a:t>Зориулалт</a:t>
                      </a:r>
                      <a:r>
                        <a:rPr lang="en-US" sz="1000" b="1" kern="100" dirty="0">
                          <a:solidFill>
                            <a:srgbClr val="000000"/>
                          </a:solidFill>
                          <a:effectLst/>
                          <a:latin typeface="Arial" panose="020B0604020202020204" pitchFamily="34" charset="0"/>
                          <a:ea typeface="나눔고딕 ExtraBold" panose="020D0904000000000000" pitchFamily="50" charset="-127"/>
                          <a:cs typeface="Arial" panose="020B0604020202020204" pitchFamily="34" charset="0"/>
                        </a:rPr>
                        <a:t> </a:t>
                      </a:r>
                      <a:endParaRPr lang="ko-KR" sz="1000" b="1" kern="100" dirty="0">
                        <a:solidFill>
                          <a:srgbClr val="000000"/>
                        </a:solidFill>
                        <a:effectLst/>
                        <a:latin typeface="Arial" panose="020B0604020202020204" pitchFamily="34" charset="0"/>
                        <a:ea typeface="나눔고딕 ExtraBold" panose="020D0904000000000000" pitchFamily="50" charset="-127"/>
                        <a:cs typeface="Arial" panose="020B0604020202020204" pitchFamily="34" charset="0"/>
                      </a:endParaRPr>
                    </a:p>
                  </a:txBody>
                  <a:tcPr marL="59834" marR="59834" marT="16425" marB="16425"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rgbClr val="0070C0"/>
                    </a:solidFill>
                  </a:tcPr>
                </a:tc>
                <a:extLst>
                  <a:ext uri="{0D108BD9-81ED-4DB2-BD59-A6C34878D82A}">
                    <a16:rowId xmlns:a16="http://schemas.microsoft.com/office/drawing/2014/main" val="10000"/>
                  </a:ext>
                </a:extLst>
              </a:tr>
              <a:tr h="348883">
                <a:tc>
                  <a:txBody>
                    <a:bodyPr/>
                    <a:lstStyle/>
                    <a:p>
                      <a:pPr algn="ctr" fontAlgn="base" latinLnBrk="1">
                        <a:lnSpc>
                          <a:spcPct val="160000"/>
                        </a:lnSpc>
                        <a:spcAft>
                          <a:spcPts val="0"/>
                        </a:spcAft>
                      </a:pPr>
                      <a:r>
                        <a:rPr lang="mn-MN" sz="1000" b="1" kern="100" dirty="0">
                          <a:solidFill>
                            <a:srgbClr val="000000"/>
                          </a:solidFill>
                          <a:effectLst/>
                          <a:latin typeface="Arial" panose="020B0604020202020204" pitchFamily="34" charset="0"/>
                          <a:ea typeface="나눔고딕 ExtraBold" panose="020D0904000000000000" pitchFamily="50" charset="-127"/>
                          <a:cs typeface="Arial" panose="020B0604020202020204" pitchFamily="34" charset="0"/>
                        </a:rPr>
                        <a:t>Өгөгдлийн сангийн лиценз </a:t>
                      </a:r>
                      <a:r>
                        <a:rPr lang="en-US" sz="1000" b="1" kern="100" dirty="0">
                          <a:solidFill>
                            <a:srgbClr val="000000"/>
                          </a:solidFill>
                          <a:effectLst/>
                          <a:latin typeface="Arial" panose="020B0604020202020204" pitchFamily="34" charset="0"/>
                          <a:ea typeface="나눔고딕 ExtraBold" panose="020D0904000000000000" pitchFamily="50" charset="-127"/>
                          <a:cs typeface="Arial" panose="020B0604020202020204" pitchFamily="34" charset="0"/>
                        </a:rPr>
                        <a:t>               </a:t>
                      </a:r>
                      <a:r>
                        <a:rPr lang="mn-MN" sz="1000" b="1" kern="100" dirty="0">
                          <a:solidFill>
                            <a:srgbClr val="000000"/>
                          </a:solidFill>
                          <a:effectLst/>
                          <a:latin typeface="Arial" panose="020B0604020202020204" pitchFamily="34" charset="0"/>
                          <a:ea typeface="나눔고딕 ExtraBold" panose="020D0904000000000000" pitchFamily="50" charset="-127"/>
                          <a:cs typeface="Arial" panose="020B0604020202020204" pitchFamily="34" charset="0"/>
                        </a:rPr>
                        <a:t>шинэчлэл </a:t>
                      </a:r>
                      <a:endParaRPr lang="ko-KR" sz="1000" b="1" kern="100" dirty="0">
                        <a:solidFill>
                          <a:srgbClr val="000000"/>
                        </a:solidFill>
                        <a:effectLst/>
                        <a:latin typeface="Arial" panose="020B0604020202020204" pitchFamily="34" charset="0"/>
                        <a:ea typeface="나눔고딕 ExtraBold" panose="020D0904000000000000" pitchFamily="50" charset="-127"/>
                        <a:cs typeface="Arial" panose="020B0604020202020204" pitchFamily="34" charset="0"/>
                      </a:endParaRPr>
                    </a:p>
                  </a:txBody>
                  <a:tcPr marL="48309" marR="48309" marT="13261" marB="13261"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accent6">
                        <a:lumMod val="20000"/>
                        <a:lumOff val="80000"/>
                      </a:schemeClr>
                    </a:solidFill>
                  </a:tcPr>
                </a:tc>
                <a:tc>
                  <a:txBody>
                    <a:bodyPr/>
                    <a:lstStyle/>
                    <a:p>
                      <a:pPr algn="ctr" fontAlgn="base" latinLnBrk="0">
                        <a:lnSpc>
                          <a:spcPct val="160000"/>
                        </a:lnSpc>
                        <a:spcAft>
                          <a:spcPts val="0"/>
                        </a:spcAft>
                      </a:pPr>
                      <a:r>
                        <a:rPr lang="en-US" sz="10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rPr>
                        <a:t>3</a:t>
                      </a:r>
                      <a:r>
                        <a:rPr lang="mn-MN" sz="10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rPr>
                        <a:t> ш</a:t>
                      </a:r>
                      <a:endParaRPr lang="ko-KR" sz="10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endParaRPr>
                    </a:p>
                  </a:txBody>
                  <a:tcPr marL="48309" marR="48309" marT="13261" marB="13261"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tc>
                  <a:txBody>
                    <a:bodyPr/>
                    <a:lstStyle/>
                    <a:p>
                      <a:pPr marL="182563" lvl="0" indent="-87313">
                        <a:lnSpc>
                          <a:spcPct val="115000"/>
                        </a:lnSpc>
                        <a:spcBef>
                          <a:spcPts val="300"/>
                        </a:spcBef>
                        <a:spcAft>
                          <a:spcPts val="300"/>
                        </a:spcAft>
                        <a:buSzPts val="900"/>
                        <a:buFont typeface="Arial" panose="020B0604020202020204" pitchFamily="34" charset="0"/>
                        <a:buChar char="•"/>
                      </a:pPr>
                      <a:r>
                        <a:rPr lang="ru-RU" sz="10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rPr>
                        <a:t>ЗХУТ болон АТҮТ-н өгөгдлийн сангийн лицензийн шинэчлэл </a:t>
                      </a:r>
                      <a:r>
                        <a:rPr lang="en-US" sz="10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rPr>
                        <a:t> </a:t>
                      </a:r>
                      <a:endParaRPr lang="ko-KR" sz="10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endParaRPr>
                    </a:p>
                  </a:txBody>
                  <a:tcPr marL="48309" marR="48309" marT="13261" marB="13261"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extLst>
                  <a:ext uri="{0D108BD9-81ED-4DB2-BD59-A6C34878D82A}">
                    <a16:rowId xmlns:a16="http://schemas.microsoft.com/office/drawing/2014/main" val="10001"/>
                  </a:ext>
                </a:extLst>
              </a:tr>
              <a:tr h="348883">
                <a:tc rowSpan="2">
                  <a:txBody>
                    <a:bodyPr/>
                    <a:lstStyle/>
                    <a:p>
                      <a:pPr algn="ctr" fontAlgn="base" latinLnBrk="1">
                        <a:lnSpc>
                          <a:spcPct val="160000"/>
                        </a:lnSpc>
                        <a:spcAft>
                          <a:spcPts val="0"/>
                        </a:spcAft>
                      </a:pPr>
                      <a:r>
                        <a:rPr lang="mn-MN" sz="1000" b="1" kern="100" dirty="0">
                          <a:solidFill>
                            <a:srgbClr val="000000"/>
                          </a:solidFill>
                          <a:effectLst/>
                          <a:latin typeface="Arial" panose="020B0604020202020204" pitchFamily="34" charset="0"/>
                          <a:ea typeface="나눔고딕 ExtraBold" panose="020D0904000000000000" pitchFamily="50" charset="-127"/>
                          <a:cs typeface="Arial" panose="020B0604020202020204" pitchFamily="34" charset="0"/>
                        </a:rPr>
                        <a:t>Нөөцлөх програм</a:t>
                      </a:r>
                      <a:endParaRPr lang="ko-KR" sz="1000" b="1" kern="100" dirty="0">
                        <a:solidFill>
                          <a:srgbClr val="000000"/>
                        </a:solidFill>
                        <a:effectLst/>
                        <a:latin typeface="Arial" panose="020B0604020202020204" pitchFamily="34" charset="0"/>
                        <a:ea typeface="나눔고딕 ExtraBold" panose="020D0904000000000000" pitchFamily="50" charset="-127"/>
                        <a:cs typeface="Arial" panose="020B0604020202020204" pitchFamily="34" charset="0"/>
                      </a:endParaRPr>
                    </a:p>
                  </a:txBody>
                  <a:tcPr marL="48309" marR="48309" marT="13261" marB="13261"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accent6">
                        <a:lumMod val="20000"/>
                        <a:lumOff val="80000"/>
                      </a:schemeClr>
                    </a:solidFill>
                  </a:tcPr>
                </a:tc>
                <a:tc>
                  <a:txBody>
                    <a:bodyPr/>
                    <a:lstStyle/>
                    <a:p>
                      <a:pPr algn="ctr" fontAlgn="base" latinLnBrk="0">
                        <a:lnSpc>
                          <a:spcPct val="160000"/>
                        </a:lnSpc>
                        <a:spcAft>
                          <a:spcPts val="0"/>
                        </a:spcAft>
                      </a:pPr>
                      <a:r>
                        <a:rPr lang="en-US" sz="10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rPr>
                        <a:t>1</a:t>
                      </a:r>
                      <a:r>
                        <a:rPr lang="mn-MN" sz="10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rPr>
                        <a:t> ш</a:t>
                      </a:r>
                      <a:endParaRPr lang="ko-KR" sz="10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endParaRPr>
                    </a:p>
                  </a:txBody>
                  <a:tcPr marL="48309" marR="48309" marT="13261" marB="13261"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tc>
                  <a:txBody>
                    <a:bodyPr/>
                    <a:lstStyle/>
                    <a:p>
                      <a:pPr marL="182563" lvl="0" indent="-87313">
                        <a:lnSpc>
                          <a:spcPct val="115000"/>
                        </a:lnSpc>
                        <a:spcBef>
                          <a:spcPts val="300"/>
                        </a:spcBef>
                        <a:spcAft>
                          <a:spcPts val="300"/>
                        </a:spcAft>
                        <a:buSzPts val="900"/>
                        <a:buFont typeface="Arial" panose="020B0604020202020204" pitchFamily="34" charset="0"/>
                        <a:buChar char="•"/>
                      </a:pPr>
                      <a:r>
                        <a:rPr lang="mn-MN" sz="10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rPr>
                        <a:t>Нэгдсэн нөөцлөлт, </a:t>
                      </a:r>
                      <a:r>
                        <a:rPr lang="en-US" sz="10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rPr>
                        <a:t>SAN –</a:t>
                      </a:r>
                      <a:r>
                        <a:rPr lang="mn-MN" sz="10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rPr>
                        <a:t>н нөөцлөлт, сүлжээний нөөцлөлт-д зориулсан          үндсэн систем</a:t>
                      </a:r>
                      <a:endParaRPr lang="ko-KR" sz="10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endParaRPr>
                    </a:p>
                  </a:txBody>
                  <a:tcPr marL="48309" marR="48309" marT="13261" marB="13261"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extLst>
                  <a:ext uri="{0D108BD9-81ED-4DB2-BD59-A6C34878D82A}">
                    <a16:rowId xmlns:a16="http://schemas.microsoft.com/office/drawing/2014/main" val="10002"/>
                  </a:ext>
                </a:extLst>
              </a:tr>
              <a:tr h="348883">
                <a:tc vMerge="1">
                  <a:txBody>
                    <a:bodyPr/>
                    <a:lstStyle/>
                    <a:p>
                      <a:pPr latinLnBrk="1"/>
                      <a:endParaRPr lang="ko-KR" altLang="en-US"/>
                    </a:p>
                  </a:txBody>
                  <a:tcP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accent6">
                        <a:lumMod val="20000"/>
                        <a:lumOff val="80000"/>
                      </a:schemeClr>
                    </a:solidFill>
                  </a:tcPr>
                </a:tc>
                <a:tc>
                  <a:txBody>
                    <a:bodyPr/>
                    <a:lstStyle/>
                    <a:p>
                      <a:pPr algn="ctr" fontAlgn="base" latinLnBrk="0">
                        <a:lnSpc>
                          <a:spcPct val="160000"/>
                        </a:lnSpc>
                        <a:spcAft>
                          <a:spcPts val="0"/>
                        </a:spcAft>
                      </a:pPr>
                      <a:r>
                        <a:rPr lang="en-US" sz="10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rPr>
                        <a:t>1</a:t>
                      </a:r>
                      <a:r>
                        <a:rPr lang="mn-MN" sz="10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rPr>
                        <a:t> ш</a:t>
                      </a:r>
                      <a:endParaRPr lang="ko-KR" sz="10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endParaRPr>
                    </a:p>
                  </a:txBody>
                  <a:tcPr marL="48309" marR="48309" marT="13261" marB="13261"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tc>
                  <a:txBody>
                    <a:bodyPr/>
                    <a:lstStyle/>
                    <a:p>
                      <a:pPr marL="182563" lvl="0" indent="-87313">
                        <a:lnSpc>
                          <a:spcPct val="115000"/>
                        </a:lnSpc>
                        <a:spcBef>
                          <a:spcPts val="300"/>
                        </a:spcBef>
                        <a:spcAft>
                          <a:spcPts val="300"/>
                        </a:spcAft>
                        <a:buSzPts val="900"/>
                        <a:buFont typeface="Arial" panose="020B0604020202020204" pitchFamily="34" charset="0"/>
                        <a:buChar char="•"/>
                      </a:pPr>
                      <a:r>
                        <a:rPr lang="mn-MN" sz="10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rPr>
                        <a:t>Нэгдсэн нөөцлөлт, </a:t>
                      </a:r>
                      <a:r>
                        <a:rPr lang="en-US" sz="10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rPr>
                        <a:t>SAN –</a:t>
                      </a:r>
                      <a:r>
                        <a:rPr lang="mn-MN" sz="10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rPr>
                        <a:t>н нөөцлөлт, сүлжээний нөөцлөлт-д зориулсан дэд   систем</a:t>
                      </a:r>
                      <a:endParaRPr lang="ko-KR" sz="10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endParaRPr>
                    </a:p>
                  </a:txBody>
                  <a:tcPr marL="48309" marR="48309" marT="13261" marB="13261"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extLst>
                  <a:ext uri="{0D108BD9-81ED-4DB2-BD59-A6C34878D82A}">
                    <a16:rowId xmlns:a16="http://schemas.microsoft.com/office/drawing/2014/main" val="10003"/>
                  </a:ext>
                </a:extLst>
              </a:tr>
              <a:tr h="348883">
                <a:tc>
                  <a:txBody>
                    <a:bodyPr/>
                    <a:lstStyle/>
                    <a:p>
                      <a:pPr algn="ctr" fontAlgn="base" latinLnBrk="1">
                        <a:lnSpc>
                          <a:spcPct val="160000"/>
                        </a:lnSpc>
                        <a:spcAft>
                          <a:spcPts val="0"/>
                        </a:spcAft>
                      </a:pPr>
                      <a:r>
                        <a:rPr lang="mn-MN" sz="1000" b="1" kern="100" dirty="0">
                          <a:solidFill>
                            <a:srgbClr val="000000"/>
                          </a:solidFill>
                          <a:effectLst/>
                          <a:latin typeface="Arial" panose="020B0604020202020204" pitchFamily="34" charset="0"/>
                          <a:ea typeface="나눔고딕 ExtraBold" panose="020D0904000000000000" pitchFamily="50" charset="-127"/>
                          <a:cs typeface="Arial" panose="020B0604020202020204" pitchFamily="34" charset="0"/>
                        </a:rPr>
                        <a:t>Вирусны эсрэг програм</a:t>
                      </a:r>
                      <a:endParaRPr lang="ko-KR" sz="1000" b="1" kern="100" dirty="0">
                        <a:solidFill>
                          <a:srgbClr val="000000"/>
                        </a:solidFill>
                        <a:effectLst/>
                        <a:latin typeface="Arial" panose="020B0604020202020204" pitchFamily="34" charset="0"/>
                        <a:ea typeface="나눔고딕 ExtraBold" panose="020D0904000000000000" pitchFamily="50" charset="-127"/>
                        <a:cs typeface="Arial" panose="020B0604020202020204" pitchFamily="34" charset="0"/>
                      </a:endParaRPr>
                    </a:p>
                  </a:txBody>
                  <a:tcPr marL="48309" marR="48309" marT="13261" marB="13261"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accent6">
                        <a:lumMod val="20000"/>
                        <a:lumOff val="80000"/>
                      </a:schemeClr>
                    </a:solidFill>
                  </a:tcPr>
                </a:tc>
                <a:tc>
                  <a:txBody>
                    <a:bodyPr/>
                    <a:lstStyle/>
                    <a:p>
                      <a:pPr algn="ctr" fontAlgn="base" latinLnBrk="0">
                        <a:lnSpc>
                          <a:spcPct val="160000"/>
                        </a:lnSpc>
                        <a:spcAft>
                          <a:spcPts val="0"/>
                        </a:spcAft>
                      </a:pPr>
                      <a:r>
                        <a:rPr lang="en-US" sz="10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rPr>
                        <a:t>45</a:t>
                      </a:r>
                      <a:r>
                        <a:rPr lang="mn-MN" sz="10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rPr>
                        <a:t> ш</a:t>
                      </a:r>
                      <a:endParaRPr lang="ko-KR" sz="10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endParaRPr>
                    </a:p>
                  </a:txBody>
                  <a:tcPr marL="48309" marR="48309" marT="13261" marB="13261"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tc>
                  <a:txBody>
                    <a:bodyPr/>
                    <a:lstStyle/>
                    <a:p>
                      <a:pPr marL="182563" lvl="0" indent="-87313">
                        <a:lnSpc>
                          <a:spcPct val="115000"/>
                        </a:lnSpc>
                        <a:spcBef>
                          <a:spcPts val="300"/>
                        </a:spcBef>
                        <a:spcAft>
                          <a:spcPts val="300"/>
                        </a:spcAft>
                        <a:buSzPts val="900"/>
                        <a:buFont typeface="Arial" panose="020B0604020202020204" pitchFamily="34" charset="0"/>
                        <a:buChar char="•"/>
                      </a:pPr>
                      <a:r>
                        <a:rPr lang="mn-MN" sz="10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rPr>
                        <a:t>Вирусны эсрэг програм </a:t>
                      </a:r>
                      <a:r>
                        <a:rPr lang="en-US" sz="10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rPr>
                        <a:t> </a:t>
                      </a:r>
                      <a:endParaRPr lang="ko-KR" sz="10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endParaRPr>
                    </a:p>
                  </a:txBody>
                  <a:tcPr marL="48309" marR="48309" marT="13261" marB="13261"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extLst>
                  <a:ext uri="{0D108BD9-81ED-4DB2-BD59-A6C34878D82A}">
                    <a16:rowId xmlns:a16="http://schemas.microsoft.com/office/drawing/2014/main" val="10004"/>
                  </a:ext>
                </a:extLst>
              </a:tr>
              <a:tr h="348883">
                <a:tc>
                  <a:txBody>
                    <a:bodyPr/>
                    <a:lstStyle/>
                    <a:p>
                      <a:pPr algn="ctr" fontAlgn="base" latinLnBrk="1">
                        <a:lnSpc>
                          <a:spcPct val="160000"/>
                        </a:lnSpc>
                        <a:spcAft>
                          <a:spcPts val="0"/>
                        </a:spcAft>
                      </a:pPr>
                      <a:r>
                        <a:rPr lang="mn-MN" sz="1000" b="1" kern="100" dirty="0">
                          <a:solidFill>
                            <a:srgbClr val="000000"/>
                          </a:solidFill>
                          <a:effectLst/>
                          <a:latin typeface="Arial" panose="020B0604020202020204" pitchFamily="34" charset="0"/>
                          <a:ea typeface="나눔고딕 ExtraBold" panose="020D0904000000000000" pitchFamily="50" charset="-127"/>
                          <a:cs typeface="Arial" panose="020B0604020202020204" pitchFamily="34" charset="0"/>
                        </a:rPr>
                        <a:t>Веб сервер</a:t>
                      </a:r>
                      <a:endParaRPr lang="ko-KR" sz="1000" b="1" kern="100" dirty="0">
                        <a:solidFill>
                          <a:srgbClr val="000000"/>
                        </a:solidFill>
                        <a:effectLst/>
                        <a:latin typeface="Arial" panose="020B0604020202020204" pitchFamily="34" charset="0"/>
                        <a:ea typeface="나눔고딕 ExtraBold" panose="020D0904000000000000" pitchFamily="50" charset="-127"/>
                        <a:cs typeface="Arial" panose="020B0604020202020204" pitchFamily="34" charset="0"/>
                      </a:endParaRPr>
                    </a:p>
                  </a:txBody>
                  <a:tcPr marL="48309" marR="48309" marT="13261" marB="13261"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accent6">
                        <a:lumMod val="20000"/>
                        <a:lumOff val="80000"/>
                      </a:schemeClr>
                    </a:solidFill>
                  </a:tcPr>
                </a:tc>
                <a:tc>
                  <a:txBody>
                    <a:bodyPr/>
                    <a:lstStyle/>
                    <a:p>
                      <a:pPr algn="ctr" fontAlgn="base" latinLnBrk="0">
                        <a:lnSpc>
                          <a:spcPct val="160000"/>
                        </a:lnSpc>
                        <a:spcAft>
                          <a:spcPts val="0"/>
                        </a:spcAft>
                      </a:pPr>
                      <a:r>
                        <a:rPr lang="en-US" sz="10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rPr>
                        <a:t>2</a:t>
                      </a:r>
                      <a:r>
                        <a:rPr lang="mn-MN" sz="10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rPr>
                        <a:t> ш</a:t>
                      </a:r>
                      <a:endParaRPr lang="ko-KR" sz="10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endParaRPr>
                    </a:p>
                  </a:txBody>
                  <a:tcPr marL="48309" marR="48309" marT="13261" marB="13261"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tc>
                  <a:txBody>
                    <a:bodyPr/>
                    <a:lstStyle/>
                    <a:p>
                      <a:pPr marL="182563" lvl="0" indent="-87313">
                        <a:lnSpc>
                          <a:spcPct val="115000"/>
                        </a:lnSpc>
                        <a:spcBef>
                          <a:spcPts val="300"/>
                        </a:spcBef>
                        <a:spcAft>
                          <a:spcPts val="300"/>
                        </a:spcAft>
                        <a:buSzPts val="900"/>
                        <a:buFont typeface="Arial" panose="020B0604020202020204" pitchFamily="34" charset="0"/>
                        <a:buChar char="•"/>
                      </a:pPr>
                      <a:r>
                        <a:rPr lang="mn-MN" sz="10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rPr>
                        <a:t>Веб сервер 2 ш </a:t>
                      </a:r>
                      <a:endParaRPr lang="ko-KR" sz="10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endParaRPr>
                    </a:p>
                  </a:txBody>
                  <a:tcPr marL="48309" marR="48309" marT="13261" marB="13261"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extLst>
                  <a:ext uri="{0D108BD9-81ED-4DB2-BD59-A6C34878D82A}">
                    <a16:rowId xmlns:a16="http://schemas.microsoft.com/office/drawing/2014/main" val="10005"/>
                  </a:ext>
                </a:extLst>
              </a:tr>
              <a:tr h="348883">
                <a:tc>
                  <a:txBody>
                    <a:bodyPr/>
                    <a:lstStyle/>
                    <a:p>
                      <a:pPr algn="ctr" fontAlgn="base" latinLnBrk="1">
                        <a:lnSpc>
                          <a:spcPct val="160000"/>
                        </a:lnSpc>
                        <a:spcAft>
                          <a:spcPts val="0"/>
                        </a:spcAft>
                      </a:pPr>
                      <a:r>
                        <a:rPr lang="mn-MN" sz="1000" b="1" kern="100" dirty="0">
                          <a:solidFill>
                            <a:srgbClr val="000000"/>
                          </a:solidFill>
                          <a:effectLst/>
                          <a:latin typeface="Arial" panose="020B0604020202020204" pitchFamily="34" charset="0"/>
                          <a:ea typeface="나눔고딕 ExtraBold" panose="020D0904000000000000" pitchFamily="50" charset="-127"/>
                          <a:cs typeface="Arial" panose="020B0604020202020204" pitchFamily="34" charset="0"/>
                        </a:rPr>
                        <a:t>Виртуалчлалын програм</a:t>
                      </a:r>
                      <a:endParaRPr lang="ko-KR" sz="1000" b="1" kern="100" dirty="0">
                        <a:solidFill>
                          <a:srgbClr val="000000"/>
                        </a:solidFill>
                        <a:effectLst/>
                        <a:latin typeface="Arial" panose="020B0604020202020204" pitchFamily="34" charset="0"/>
                        <a:ea typeface="나눔고딕 ExtraBold" panose="020D0904000000000000" pitchFamily="50" charset="-127"/>
                        <a:cs typeface="Arial" panose="020B0604020202020204" pitchFamily="34" charset="0"/>
                      </a:endParaRPr>
                    </a:p>
                  </a:txBody>
                  <a:tcPr marL="48309" marR="48309" marT="13261" marB="13261"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accent6">
                        <a:lumMod val="20000"/>
                        <a:lumOff val="80000"/>
                      </a:schemeClr>
                    </a:solidFill>
                  </a:tcPr>
                </a:tc>
                <a:tc>
                  <a:txBody>
                    <a:bodyPr/>
                    <a:lstStyle/>
                    <a:p>
                      <a:pPr algn="ctr" fontAlgn="base" latinLnBrk="0">
                        <a:lnSpc>
                          <a:spcPct val="160000"/>
                        </a:lnSpc>
                        <a:spcAft>
                          <a:spcPts val="0"/>
                        </a:spcAft>
                      </a:pPr>
                      <a:r>
                        <a:rPr lang="en-US" sz="10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rPr>
                        <a:t>6</a:t>
                      </a:r>
                      <a:r>
                        <a:rPr lang="mn-MN" sz="10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rPr>
                        <a:t> ш</a:t>
                      </a:r>
                      <a:endParaRPr lang="ko-KR" sz="10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endParaRPr>
                    </a:p>
                  </a:txBody>
                  <a:tcPr marL="48309" marR="48309" marT="13261" marB="13261"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tc>
                  <a:txBody>
                    <a:bodyPr/>
                    <a:lstStyle/>
                    <a:p>
                      <a:pPr marL="182563" lvl="0" indent="-87313">
                        <a:lnSpc>
                          <a:spcPct val="115000"/>
                        </a:lnSpc>
                        <a:spcBef>
                          <a:spcPts val="300"/>
                        </a:spcBef>
                        <a:spcAft>
                          <a:spcPts val="300"/>
                        </a:spcAft>
                        <a:buSzPts val="900"/>
                        <a:buFont typeface="Arial" panose="020B0604020202020204" pitchFamily="34" charset="0"/>
                        <a:buChar char="•"/>
                      </a:pPr>
                      <a:r>
                        <a:rPr lang="mn-MN" sz="10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rPr>
                        <a:t>Виртуалчлалын програм</a:t>
                      </a:r>
                      <a:endParaRPr lang="ko-KR" sz="10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endParaRPr>
                    </a:p>
                  </a:txBody>
                  <a:tcPr marL="48309" marR="48309" marT="13261" marB="13261"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extLst>
                  <a:ext uri="{0D108BD9-81ED-4DB2-BD59-A6C34878D82A}">
                    <a16:rowId xmlns:a16="http://schemas.microsoft.com/office/drawing/2014/main" val="10006"/>
                  </a:ext>
                </a:extLst>
              </a:tr>
              <a:tr h="348883">
                <a:tc rowSpan="2">
                  <a:txBody>
                    <a:bodyPr/>
                    <a:lstStyle/>
                    <a:p>
                      <a:pPr algn="ctr" fontAlgn="base" latinLnBrk="1">
                        <a:lnSpc>
                          <a:spcPct val="160000"/>
                        </a:lnSpc>
                        <a:spcAft>
                          <a:spcPts val="0"/>
                        </a:spcAft>
                      </a:pPr>
                      <a:r>
                        <a:rPr lang="mn-MN" sz="1000" b="1" kern="100" dirty="0">
                          <a:solidFill>
                            <a:srgbClr val="000000"/>
                          </a:solidFill>
                          <a:effectLst/>
                          <a:latin typeface="Arial" panose="020B0604020202020204" pitchFamily="34" charset="0"/>
                          <a:ea typeface="나눔고딕 ExtraBold" panose="020D0904000000000000" pitchFamily="50" charset="-127"/>
                          <a:cs typeface="Arial" panose="020B0604020202020204" pitchFamily="34" charset="0"/>
                        </a:rPr>
                        <a:t>Виртуал серверийн үйлдлийн </a:t>
                      </a:r>
                      <a:r>
                        <a:rPr lang="en-US" sz="1000" b="1" kern="100" dirty="0">
                          <a:solidFill>
                            <a:srgbClr val="000000"/>
                          </a:solidFill>
                          <a:effectLst/>
                          <a:latin typeface="Arial" panose="020B0604020202020204" pitchFamily="34" charset="0"/>
                          <a:ea typeface="나눔고딕 ExtraBold" panose="020D0904000000000000" pitchFamily="50" charset="-127"/>
                          <a:cs typeface="Arial" panose="020B0604020202020204" pitchFamily="34" charset="0"/>
                        </a:rPr>
                        <a:t>          </a:t>
                      </a:r>
                      <a:r>
                        <a:rPr lang="mn-MN" sz="1000" b="1" kern="100" dirty="0">
                          <a:solidFill>
                            <a:srgbClr val="000000"/>
                          </a:solidFill>
                          <a:effectLst/>
                          <a:latin typeface="Arial" panose="020B0604020202020204" pitchFamily="34" charset="0"/>
                          <a:ea typeface="나눔고딕 ExtraBold" panose="020D0904000000000000" pitchFamily="50" charset="-127"/>
                          <a:cs typeface="Arial" panose="020B0604020202020204" pitchFamily="34" charset="0"/>
                        </a:rPr>
                        <a:t>систем</a:t>
                      </a:r>
                      <a:endParaRPr lang="ko-KR" sz="1000" b="1" kern="100" dirty="0">
                        <a:solidFill>
                          <a:srgbClr val="000000"/>
                        </a:solidFill>
                        <a:effectLst/>
                        <a:latin typeface="Arial" panose="020B0604020202020204" pitchFamily="34" charset="0"/>
                        <a:ea typeface="나눔고딕 ExtraBold" panose="020D0904000000000000" pitchFamily="50" charset="-127"/>
                        <a:cs typeface="Arial" panose="020B0604020202020204" pitchFamily="34" charset="0"/>
                      </a:endParaRPr>
                    </a:p>
                  </a:txBody>
                  <a:tcPr marL="48309" marR="48309" marT="13261" marB="13261"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accent6">
                        <a:lumMod val="20000"/>
                        <a:lumOff val="80000"/>
                      </a:schemeClr>
                    </a:solidFill>
                  </a:tcPr>
                </a:tc>
                <a:tc>
                  <a:txBody>
                    <a:bodyPr/>
                    <a:lstStyle/>
                    <a:p>
                      <a:pPr algn="ctr" fontAlgn="base" latinLnBrk="0">
                        <a:lnSpc>
                          <a:spcPct val="160000"/>
                        </a:lnSpc>
                        <a:spcAft>
                          <a:spcPts val="0"/>
                        </a:spcAft>
                      </a:pPr>
                      <a:r>
                        <a:rPr lang="en-US" sz="10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rPr>
                        <a:t>14</a:t>
                      </a:r>
                      <a:r>
                        <a:rPr lang="mn-MN" sz="10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rPr>
                        <a:t> ш</a:t>
                      </a:r>
                      <a:endParaRPr lang="ko-KR" sz="10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endParaRPr>
                    </a:p>
                  </a:txBody>
                  <a:tcPr marL="48309" marR="48309" marT="13261" marB="13261"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tc>
                  <a:txBody>
                    <a:bodyPr/>
                    <a:lstStyle/>
                    <a:p>
                      <a:pPr marL="182563" lvl="0" indent="-87313">
                        <a:lnSpc>
                          <a:spcPct val="115000"/>
                        </a:lnSpc>
                        <a:spcBef>
                          <a:spcPts val="300"/>
                        </a:spcBef>
                        <a:spcAft>
                          <a:spcPts val="300"/>
                        </a:spcAft>
                        <a:buSzPts val="900"/>
                        <a:buFont typeface="Arial" panose="020B0604020202020204" pitchFamily="34" charset="0"/>
                        <a:buChar char="•"/>
                      </a:pPr>
                      <a:r>
                        <a:rPr lang="en-US" sz="10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rPr>
                        <a:t>Linux </a:t>
                      </a:r>
                      <a:r>
                        <a:rPr lang="mn-MN" sz="10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rPr>
                        <a:t>виртуалчлад зориулсан хязгааргүй эрхтэй лиценз </a:t>
                      </a:r>
                      <a:r>
                        <a:rPr lang="en-US" sz="10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rPr>
                        <a:t> </a:t>
                      </a:r>
                      <a:endParaRPr lang="ko-KR" sz="10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endParaRPr>
                    </a:p>
                  </a:txBody>
                  <a:tcPr marL="48309" marR="48309" marT="13261" marB="13261"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extLst>
                  <a:ext uri="{0D108BD9-81ED-4DB2-BD59-A6C34878D82A}">
                    <a16:rowId xmlns:a16="http://schemas.microsoft.com/office/drawing/2014/main" val="10007"/>
                  </a:ext>
                </a:extLst>
              </a:tr>
              <a:tr h="348883">
                <a:tc vMerge="1">
                  <a:txBody>
                    <a:bodyPr/>
                    <a:lstStyle/>
                    <a:p>
                      <a:pPr latinLnBrk="1"/>
                      <a:endParaRPr lang="ko-KR" altLang="en-US"/>
                    </a:p>
                  </a:txBody>
                  <a:tcP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accent6">
                        <a:lumMod val="20000"/>
                        <a:lumOff val="80000"/>
                      </a:schemeClr>
                    </a:solidFill>
                  </a:tcPr>
                </a:tc>
                <a:tc>
                  <a:txBody>
                    <a:bodyPr/>
                    <a:lstStyle/>
                    <a:p>
                      <a:pPr algn="ctr" fontAlgn="base" latinLnBrk="0">
                        <a:lnSpc>
                          <a:spcPct val="160000"/>
                        </a:lnSpc>
                        <a:spcAft>
                          <a:spcPts val="0"/>
                        </a:spcAft>
                      </a:pPr>
                      <a:r>
                        <a:rPr lang="en-US" sz="10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rPr>
                        <a:t>8</a:t>
                      </a:r>
                      <a:r>
                        <a:rPr lang="mn-MN" sz="10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rPr>
                        <a:t> ш</a:t>
                      </a:r>
                      <a:endParaRPr lang="ko-KR" sz="10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endParaRPr>
                    </a:p>
                  </a:txBody>
                  <a:tcPr marL="48309" marR="48309" marT="13261" marB="13261"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tc>
                  <a:txBody>
                    <a:bodyPr/>
                    <a:lstStyle/>
                    <a:p>
                      <a:pPr marL="182563" lvl="0" indent="-87313">
                        <a:lnSpc>
                          <a:spcPct val="115000"/>
                        </a:lnSpc>
                        <a:spcBef>
                          <a:spcPts val="300"/>
                        </a:spcBef>
                        <a:spcAft>
                          <a:spcPts val="300"/>
                        </a:spcAft>
                        <a:buSzPts val="900"/>
                        <a:buFont typeface="Arial" panose="020B0604020202020204" pitchFamily="34" charset="0"/>
                        <a:buChar char="•"/>
                      </a:pPr>
                      <a:r>
                        <a:rPr lang="en-US" sz="10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rPr>
                        <a:t>Windows center </a:t>
                      </a:r>
                      <a:r>
                        <a:rPr lang="mn-MN" sz="10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rPr>
                        <a:t>хязгааргүй эрхтэй лиценз</a:t>
                      </a:r>
                      <a:r>
                        <a:rPr lang="en-US" sz="10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rPr>
                        <a:t> </a:t>
                      </a:r>
                      <a:endParaRPr lang="ko-KR" sz="10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endParaRPr>
                    </a:p>
                  </a:txBody>
                  <a:tcPr marL="48309" marR="48309" marT="13261" marB="13261"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extLst>
                  <a:ext uri="{0D108BD9-81ED-4DB2-BD59-A6C34878D82A}">
                    <a16:rowId xmlns:a16="http://schemas.microsoft.com/office/drawing/2014/main" val="10008"/>
                  </a:ext>
                </a:extLst>
              </a:tr>
              <a:tr h="348883">
                <a:tc rowSpan="2">
                  <a:txBody>
                    <a:bodyPr/>
                    <a:lstStyle/>
                    <a:p>
                      <a:pPr algn="ctr" fontAlgn="base" latinLnBrk="1">
                        <a:lnSpc>
                          <a:spcPct val="160000"/>
                        </a:lnSpc>
                        <a:spcAft>
                          <a:spcPts val="0"/>
                        </a:spcAft>
                      </a:pPr>
                      <a:r>
                        <a:rPr lang="mn-MN" sz="1000" b="1" kern="100" dirty="0">
                          <a:solidFill>
                            <a:srgbClr val="000000"/>
                          </a:solidFill>
                          <a:effectLst/>
                          <a:latin typeface="Arial" panose="020B0604020202020204" pitchFamily="34" charset="0"/>
                          <a:ea typeface="나눔고딕 ExtraBold" panose="020D0904000000000000" pitchFamily="50" charset="-127"/>
                          <a:cs typeface="Arial" panose="020B0604020202020204" pitchFamily="34" charset="0"/>
                        </a:rPr>
                        <a:t>Физик серверийн үйлдлийн систем</a:t>
                      </a:r>
                      <a:endParaRPr lang="ko-KR" sz="1000" b="1" kern="100" dirty="0">
                        <a:solidFill>
                          <a:srgbClr val="000000"/>
                        </a:solidFill>
                        <a:effectLst/>
                        <a:latin typeface="Arial" panose="020B0604020202020204" pitchFamily="34" charset="0"/>
                        <a:ea typeface="나눔고딕 ExtraBold" panose="020D0904000000000000" pitchFamily="50" charset="-127"/>
                        <a:cs typeface="Arial" panose="020B0604020202020204" pitchFamily="34" charset="0"/>
                      </a:endParaRPr>
                    </a:p>
                  </a:txBody>
                  <a:tcPr marL="48309" marR="48309" marT="13261" marB="13261"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accent6">
                        <a:lumMod val="20000"/>
                        <a:lumOff val="80000"/>
                      </a:schemeClr>
                    </a:solidFill>
                  </a:tcPr>
                </a:tc>
                <a:tc>
                  <a:txBody>
                    <a:bodyPr/>
                    <a:lstStyle/>
                    <a:p>
                      <a:pPr algn="ctr" fontAlgn="base" latinLnBrk="0">
                        <a:lnSpc>
                          <a:spcPct val="160000"/>
                        </a:lnSpc>
                        <a:spcAft>
                          <a:spcPts val="0"/>
                        </a:spcAft>
                      </a:pPr>
                      <a:r>
                        <a:rPr lang="en-US" sz="10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rPr>
                        <a:t>2</a:t>
                      </a:r>
                      <a:r>
                        <a:rPr lang="mn-MN" sz="10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rPr>
                        <a:t> ш</a:t>
                      </a:r>
                      <a:endParaRPr lang="ko-KR" sz="10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endParaRPr>
                    </a:p>
                  </a:txBody>
                  <a:tcPr marL="48309" marR="48309" marT="13261" marB="13261"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tc>
                  <a:txBody>
                    <a:bodyPr/>
                    <a:lstStyle/>
                    <a:p>
                      <a:pPr marL="182563" lvl="0" indent="-87313">
                        <a:lnSpc>
                          <a:spcPct val="115000"/>
                        </a:lnSpc>
                        <a:spcBef>
                          <a:spcPts val="300"/>
                        </a:spcBef>
                        <a:spcAft>
                          <a:spcPts val="300"/>
                        </a:spcAft>
                        <a:buSzPts val="900"/>
                        <a:buFont typeface="Arial" panose="020B0604020202020204" pitchFamily="34" charset="0"/>
                        <a:buChar char="•"/>
                      </a:pPr>
                      <a:r>
                        <a:rPr lang="mn-MN" sz="10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rPr>
                        <a:t>Нөөцлөлтийн </a:t>
                      </a:r>
                      <a:r>
                        <a:rPr lang="en-US" sz="10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rPr>
                        <a:t>proxy </a:t>
                      </a:r>
                      <a:r>
                        <a:rPr lang="mn-MN" sz="10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rPr>
                        <a:t>сервер 2ш</a:t>
                      </a:r>
                      <a:r>
                        <a:rPr lang="en-US" sz="10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rPr>
                        <a:t>  </a:t>
                      </a:r>
                      <a:endParaRPr lang="ko-KR" sz="10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endParaRPr>
                    </a:p>
                  </a:txBody>
                  <a:tcPr marL="48309" marR="48309" marT="13261" marB="13261"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extLst>
                  <a:ext uri="{0D108BD9-81ED-4DB2-BD59-A6C34878D82A}">
                    <a16:rowId xmlns:a16="http://schemas.microsoft.com/office/drawing/2014/main" val="10009"/>
                  </a:ext>
                </a:extLst>
              </a:tr>
              <a:tr h="348883">
                <a:tc vMerge="1">
                  <a:txBody>
                    <a:bodyPr/>
                    <a:lstStyle/>
                    <a:p>
                      <a:pPr latinLnBrk="1"/>
                      <a:endParaRPr lang="ko-KR" altLang="en-US"/>
                    </a:p>
                  </a:txBody>
                  <a:tcP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accent6">
                        <a:lumMod val="20000"/>
                        <a:lumOff val="80000"/>
                      </a:schemeClr>
                    </a:solidFill>
                  </a:tcPr>
                </a:tc>
                <a:tc>
                  <a:txBody>
                    <a:bodyPr/>
                    <a:lstStyle/>
                    <a:p>
                      <a:pPr algn="ctr" fontAlgn="base" latinLnBrk="0">
                        <a:lnSpc>
                          <a:spcPct val="160000"/>
                        </a:lnSpc>
                        <a:spcAft>
                          <a:spcPts val="0"/>
                        </a:spcAft>
                      </a:pPr>
                      <a:r>
                        <a:rPr lang="en-US" sz="10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rPr>
                        <a:t>2</a:t>
                      </a:r>
                      <a:r>
                        <a:rPr lang="mn-MN" sz="10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rPr>
                        <a:t> ш</a:t>
                      </a:r>
                      <a:endParaRPr lang="ko-KR" sz="10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endParaRPr>
                    </a:p>
                  </a:txBody>
                  <a:tcPr marL="48309" marR="48309" marT="13261" marB="13261"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tc>
                  <a:txBody>
                    <a:bodyPr/>
                    <a:lstStyle/>
                    <a:p>
                      <a:pPr marL="182563" lvl="0" indent="-87313">
                        <a:lnSpc>
                          <a:spcPct val="115000"/>
                        </a:lnSpc>
                        <a:spcBef>
                          <a:spcPts val="300"/>
                        </a:spcBef>
                        <a:spcAft>
                          <a:spcPts val="300"/>
                        </a:spcAft>
                        <a:buSzPts val="900"/>
                        <a:buFont typeface="Arial" panose="020B0604020202020204" pitchFamily="34" charset="0"/>
                        <a:buChar char="•"/>
                      </a:pPr>
                      <a:r>
                        <a:rPr lang="en-US" sz="10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rPr>
                        <a:t>PDA </a:t>
                      </a:r>
                      <a:r>
                        <a:rPr lang="mn-MN" sz="10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rPr>
                        <a:t>аппликейшн/өгөгдлийн сангийн тестийн сервер 2ш </a:t>
                      </a:r>
                      <a:endParaRPr lang="ko-KR" sz="10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endParaRPr>
                    </a:p>
                  </a:txBody>
                  <a:tcPr marL="48309" marR="48309" marT="13261" marB="13261"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extLst>
                  <a:ext uri="{0D108BD9-81ED-4DB2-BD59-A6C34878D82A}">
                    <a16:rowId xmlns:a16="http://schemas.microsoft.com/office/drawing/2014/main" val="10010"/>
                  </a:ext>
                </a:extLst>
              </a:tr>
              <a:tr h="703522">
                <a:tc>
                  <a:txBody>
                    <a:bodyPr/>
                    <a:lstStyle/>
                    <a:p>
                      <a:pPr algn="ctr" fontAlgn="base" latinLnBrk="1">
                        <a:lnSpc>
                          <a:spcPct val="160000"/>
                        </a:lnSpc>
                        <a:spcAft>
                          <a:spcPts val="0"/>
                        </a:spcAft>
                      </a:pPr>
                      <a:r>
                        <a:rPr lang="mn-MN" sz="1000" b="1" kern="100" dirty="0">
                          <a:solidFill>
                            <a:srgbClr val="000000"/>
                          </a:solidFill>
                          <a:effectLst/>
                          <a:latin typeface="Arial" panose="020B0604020202020204" pitchFamily="34" charset="0"/>
                          <a:ea typeface="나눔고딕 ExtraBold" panose="020D0904000000000000" pitchFamily="50" charset="-127"/>
                          <a:cs typeface="Arial" panose="020B0604020202020204" pitchFamily="34" charset="0"/>
                        </a:rPr>
                        <a:t>Нээлттэй эх дээр суурилсан үүлэн </a:t>
                      </a:r>
                      <a:r>
                        <a:rPr lang="en-US" sz="1000" b="1" kern="100" dirty="0">
                          <a:solidFill>
                            <a:srgbClr val="000000"/>
                          </a:solidFill>
                          <a:effectLst/>
                          <a:latin typeface="Arial" panose="020B0604020202020204" pitchFamily="34" charset="0"/>
                          <a:ea typeface="나눔고딕 ExtraBold" panose="020D0904000000000000" pitchFamily="50" charset="-127"/>
                          <a:cs typeface="Arial" panose="020B0604020202020204" pitchFamily="34" charset="0"/>
                        </a:rPr>
                        <a:t>  </a:t>
                      </a:r>
                      <a:r>
                        <a:rPr lang="mn-MN" sz="1000" b="1" kern="100" dirty="0">
                          <a:solidFill>
                            <a:srgbClr val="000000"/>
                          </a:solidFill>
                          <a:effectLst/>
                          <a:latin typeface="Arial" panose="020B0604020202020204" pitchFamily="34" charset="0"/>
                          <a:ea typeface="나눔고딕 ExtraBold" panose="020D0904000000000000" pitchFamily="50" charset="-127"/>
                          <a:cs typeface="Arial" panose="020B0604020202020204" pitchFamily="34" charset="0"/>
                        </a:rPr>
                        <a:t>удирдлагын портал</a:t>
                      </a:r>
                      <a:endParaRPr lang="ko-KR" sz="1000" b="1" kern="100" dirty="0">
                        <a:solidFill>
                          <a:srgbClr val="000000"/>
                        </a:solidFill>
                        <a:effectLst/>
                        <a:latin typeface="Arial" panose="020B0604020202020204" pitchFamily="34" charset="0"/>
                        <a:ea typeface="나눔고딕 ExtraBold" panose="020D0904000000000000" pitchFamily="50" charset="-127"/>
                        <a:cs typeface="Arial" panose="020B0604020202020204" pitchFamily="34" charset="0"/>
                      </a:endParaRPr>
                    </a:p>
                  </a:txBody>
                  <a:tcPr marL="48309" marR="48309" marT="13261" marB="13261"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accent6">
                        <a:lumMod val="20000"/>
                        <a:lumOff val="80000"/>
                      </a:schemeClr>
                    </a:solidFill>
                  </a:tcPr>
                </a:tc>
                <a:tc>
                  <a:txBody>
                    <a:bodyPr/>
                    <a:lstStyle/>
                    <a:p>
                      <a:pPr algn="ctr" fontAlgn="base" latinLnBrk="0">
                        <a:lnSpc>
                          <a:spcPct val="160000"/>
                        </a:lnSpc>
                        <a:spcAft>
                          <a:spcPts val="0"/>
                        </a:spcAft>
                      </a:pPr>
                      <a:r>
                        <a:rPr lang="en-US" sz="10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rPr>
                        <a:t>1</a:t>
                      </a:r>
                      <a:r>
                        <a:rPr lang="mn-MN" sz="10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rPr>
                        <a:t> ш</a:t>
                      </a:r>
                      <a:endParaRPr lang="ko-KR" sz="10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endParaRPr>
                    </a:p>
                  </a:txBody>
                  <a:tcPr marL="48309" marR="48309" marT="13261" marB="13261"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tc>
                  <a:txBody>
                    <a:bodyPr/>
                    <a:lstStyle/>
                    <a:p>
                      <a:pPr marL="182563" lvl="0" indent="-87313">
                        <a:lnSpc>
                          <a:spcPct val="115000"/>
                        </a:lnSpc>
                        <a:spcBef>
                          <a:spcPts val="300"/>
                        </a:spcBef>
                        <a:spcAft>
                          <a:spcPts val="300"/>
                        </a:spcAft>
                        <a:buSzPts val="900"/>
                        <a:buFont typeface="Arial" panose="020B0604020202020204" pitchFamily="34" charset="0"/>
                        <a:buChar char="•"/>
                      </a:pPr>
                      <a:r>
                        <a:rPr lang="mn-MN" sz="10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rPr>
                        <a:t>Дата төвийн үүлэн удирдлагын портал (тохиргоонд зориулсагдсан тусдаа      тоног төхөөрөмж)</a:t>
                      </a:r>
                      <a:endParaRPr lang="ko-KR" sz="10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endParaRPr>
                    </a:p>
                  </a:txBody>
                  <a:tcPr marL="48309" marR="48309" marT="13261" marB="13261"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extLst>
                  <a:ext uri="{0D108BD9-81ED-4DB2-BD59-A6C34878D82A}">
                    <a16:rowId xmlns:a16="http://schemas.microsoft.com/office/drawing/2014/main" val="10011"/>
                  </a:ext>
                </a:extLst>
              </a:tr>
              <a:tr h="348883">
                <a:tc>
                  <a:txBody>
                    <a:bodyPr/>
                    <a:lstStyle/>
                    <a:p>
                      <a:pPr algn="ctr" fontAlgn="base" latinLnBrk="1">
                        <a:lnSpc>
                          <a:spcPct val="160000"/>
                        </a:lnSpc>
                        <a:spcAft>
                          <a:spcPts val="0"/>
                        </a:spcAft>
                      </a:pPr>
                      <a:r>
                        <a:rPr lang="ru-RU" sz="1000" b="1" kern="100" dirty="0">
                          <a:solidFill>
                            <a:srgbClr val="000000"/>
                          </a:solidFill>
                          <a:effectLst/>
                          <a:latin typeface="Arial" panose="020B0604020202020204" pitchFamily="34" charset="0"/>
                          <a:ea typeface="나눔고딕 ExtraBold" panose="020D0904000000000000" pitchFamily="50" charset="-127"/>
                          <a:cs typeface="Arial" panose="020B0604020202020204" pitchFamily="34" charset="0"/>
                        </a:rPr>
                        <a:t>Нээлттэй эх дээр суурилсан </a:t>
                      </a:r>
                      <a:r>
                        <a:rPr lang="en-US" sz="1000" b="1" kern="100" dirty="0">
                          <a:solidFill>
                            <a:srgbClr val="000000"/>
                          </a:solidFill>
                          <a:effectLst/>
                          <a:latin typeface="Arial" panose="020B0604020202020204" pitchFamily="34" charset="0"/>
                          <a:ea typeface="나눔고딕 ExtraBold" panose="020D0904000000000000" pitchFamily="50" charset="-127"/>
                          <a:cs typeface="Arial" panose="020B0604020202020204" pitchFamily="34" charset="0"/>
                        </a:rPr>
                        <a:t>             </a:t>
                      </a:r>
                      <a:r>
                        <a:rPr lang="ru-RU" sz="1000" b="1" kern="100" dirty="0">
                          <a:solidFill>
                            <a:srgbClr val="000000"/>
                          </a:solidFill>
                          <a:effectLst/>
                          <a:latin typeface="Arial" panose="020B0604020202020204" pitchFamily="34" charset="0"/>
                          <a:ea typeface="나눔고딕 ExtraBold" panose="020D0904000000000000" pitchFamily="50" charset="-127"/>
                          <a:cs typeface="Arial" panose="020B0604020202020204" pitchFamily="34" charset="0"/>
                        </a:rPr>
                        <a:t>виртуалчлалын програм</a:t>
                      </a:r>
                      <a:endParaRPr lang="ko-KR" sz="1000" b="1" kern="100" dirty="0">
                        <a:solidFill>
                          <a:srgbClr val="000000"/>
                        </a:solidFill>
                        <a:effectLst/>
                        <a:latin typeface="Arial" panose="020B0604020202020204" pitchFamily="34" charset="0"/>
                        <a:ea typeface="나눔고딕 ExtraBold" panose="020D0904000000000000" pitchFamily="50" charset="-127"/>
                        <a:cs typeface="Arial" panose="020B0604020202020204" pitchFamily="34" charset="0"/>
                      </a:endParaRPr>
                    </a:p>
                  </a:txBody>
                  <a:tcPr marL="48309" marR="48309" marT="13261" marB="13261"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accent6">
                        <a:lumMod val="20000"/>
                        <a:lumOff val="80000"/>
                      </a:schemeClr>
                    </a:solidFill>
                  </a:tcPr>
                </a:tc>
                <a:tc>
                  <a:txBody>
                    <a:bodyPr/>
                    <a:lstStyle/>
                    <a:p>
                      <a:pPr algn="ctr" fontAlgn="base" latinLnBrk="0">
                        <a:lnSpc>
                          <a:spcPct val="160000"/>
                        </a:lnSpc>
                        <a:spcAft>
                          <a:spcPts val="0"/>
                        </a:spcAft>
                      </a:pPr>
                      <a:r>
                        <a:rPr lang="en-US" sz="10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rPr>
                        <a:t>2</a:t>
                      </a:r>
                      <a:r>
                        <a:rPr lang="mn-MN" sz="10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rPr>
                        <a:t> ш</a:t>
                      </a:r>
                      <a:endParaRPr lang="ko-KR" sz="10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endParaRPr>
                    </a:p>
                  </a:txBody>
                  <a:tcPr marL="48309" marR="48309" marT="13261" marB="13261"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tc>
                  <a:txBody>
                    <a:bodyPr/>
                    <a:lstStyle/>
                    <a:p>
                      <a:pPr marL="182563" lvl="0" indent="-87313">
                        <a:lnSpc>
                          <a:spcPct val="115000"/>
                        </a:lnSpc>
                        <a:spcBef>
                          <a:spcPts val="300"/>
                        </a:spcBef>
                        <a:spcAft>
                          <a:spcPts val="300"/>
                        </a:spcAft>
                        <a:buSzPts val="900"/>
                        <a:buFont typeface="Arial" panose="020B0604020202020204" pitchFamily="34" charset="0"/>
                        <a:buChar char="•"/>
                      </a:pPr>
                      <a:r>
                        <a:rPr lang="mn-MN" sz="10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rPr>
                        <a:t>Туршилтанд зориулсан нээлттэй эх бүхий виртуалчлалын програм </a:t>
                      </a:r>
                      <a:r>
                        <a:rPr lang="en-US" sz="10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rPr>
                        <a:t> </a:t>
                      </a:r>
                      <a:endParaRPr lang="ko-KR" sz="1000" kern="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endParaRPr>
                    </a:p>
                  </a:txBody>
                  <a:tcPr marL="48309" marR="48309" marT="13261" marB="13261"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extLst>
                  <a:ext uri="{0D108BD9-81ED-4DB2-BD59-A6C34878D82A}">
                    <a16:rowId xmlns:a16="http://schemas.microsoft.com/office/drawing/2014/main" val="10012"/>
                  </a:ext>
                </a:extLst>
              </a:tr>
            </a:tbl>
          </a:graphicData>
        </a:graphic>
      </p:graphicFrame>
      <p:sp>
        <p:nvSpPr>
          <p:cNvPr id="14" name="TextBox 13"/>
          <p:cNvSpPr txBox="1"/>
          <p:nvPr/>
        </p:nvSpPr>
        <p:spPr>
          <a:xfrm>
            <a:off x="143508" y="44624"/>
            <a:ext cx="8856984" cy="523220"/>
          </a:xfrm>
          <a:prstGeom prst="rect">
            <a:avLst/>
          </a:prstGeom>
          <a:noFill/>
        </p:spPr>
        <p:txBody>
          <a:bodyPr wrap="square" rtlCol="0">
            <a:spAutoFit/>
          </a:bodyPr>
          <a:lstStyle/>
          <a:p>
            <a:pPr algn="ctr" defTabSz="913860">
              <a:buSzPct val="130000"/>
              <a:defRPr lang="ko-KR" altLang="en-US"/>
            </a:pPr>
            <a:r>
              <a:rPr kumimoji="1" lang="mn-MN" altLang="ko-KR" sz="2800" dirty="0">
                <a:solidFill>
                  <a:srgbClr val="FFFFFF"/>
                </a:solidFill>
                <a:latin typeface="Arial" panose="020B0604020202020204" pitchFamily="34" charset="0"/>
                <a:ea typeface="나눔고딕 ExtraBold" panose="020D0904000000000000" pitchFamily="50" charset="-127"/>
                <a:cs typeface="Arial" panose="020B0604020202020204" pitchFamily="34" charset="0"/>
              </a:rPr>
              <a:t>ТУС-н дэд системүүдийн суурь дизайн</a:t>
            </a:r>
            <a:endParaRPr kumimoji="1" lang="en-US" altLang="ko-KR" sz="2800" dirty="0">
              <a:solidFill>
                <a:srgbClr val="FFFFFF"/>
              </a:solidFill>
              <a:latin typeface="Arial" panose="020B0604020202020204" pitchFamily="34" charset="0"/>
              <a:ea typeface="나눔고딕 ExtraBold" panose="020D0904000000000000" pitchFamily="50" charset="-127"/>
              <a:cs typeface="Arial" panose="020B0604020202020204" pitchFamily="34" charset="0"/>
            </a:endParaRPr>
          </a:p>
        </p:txBody>
      </p:sp>
      <p:sp>
        <p:nvSpPr>
          <p:cNvPr id="15" name="슬라이드 번호 개체 틀 2"/>
          <p:cNvSpPr txBox="1">
            <a:spLocks/>
          </p:cNvSpPr>
          <p:nvPr/>
        </p:nvSpPr>
        <p:spPr>
          <a:xfrm>
            <a:off x="8748464" y="6597352"/>
            <a:ext cx="360040" cy="241086"/>
          </a:xfrm>
          <a:prstGeom prst="rect">
            <a:avLst/>
          </a:prstGeom>
        </p:spPr>
        <p:txBody>
          <a:bodyPr/>
          <a:lstStyle>
            <a:defPPr>
              <a:defRPr lang="ko-KR"/>
            </a:defPPr>
            <a:lvl1pPr marL="0" algn="l" defTabSz="914400" rtl="0" eaLnBrk="1" latinLnBrk="1" hangingPunct="1">
              <a:defRPr sz="1800" kern="1200">
                <a:solidFill>
                  <a:schemeClr val="tx1"/>
                </a:solidFill>
                <a:latin typeface="+mn-lt"/>
                <a:ea typeface="+mn-ea"/>
                <a:cs typeface="+mn-cs"/>
              </a:defRPr>
            </a:lvl1pPr>
            <a:lvl2pPr marL="457200" algn="l" defTabSz="914400" rtl="0" eaLnBrk="1" latinLnBrk="1" hangingPunct="1">
              <a:defRPr sz="1800" kern="1200">
                <a:solidFill>
                  <a:schemeClr val="tx1"/>
                </a:solidFill>
                <a:latin typeface="+mn-lt"/>
                <a:ea typeface="+mn-ea"/>
                <a:cs typeface="+mn-cs"/>
              </a:defRPr>
            </a:lvl2pPr>
            <a:lvl3pPr marL="914400" algn="l" defTabSz="914400" rtl="0" eaLnBrk="1" latinLnBrk="1" hangingPunct="1">
              <a:defRPr sz="1800" kern="1200">
                <a:solidFill>
                  <a:schemeClr val="tx1"/>
                </a:solidFill>
                <a:latin typeface="+mn-lt"/>
                <a:ea typeface="+mn-ea"/>
                <a:cs typeface="+mn-cs"/>
              </a:defRPr>
            </a:lvl3pPr>
            <a:lvl4pPr marL="1371600" algn="l" defTabSz="914400" rtl="0" eaLnBrk="1" latinLnBrk="1" hangingPunct="1">
              <a:defRPr sz="1800" kern="1200">
                <a:solidFill>
                  <a:schemeClr val="tx1"/>
                </a:solidFill>
                <a:latin typeface="+mn-lt"/>
                <a:ea typeface="+mn-ea"/>
                <a:cs typeface="+mn-cs"/>
              </a:defRPr>
            </a:lvl4pPr>
            <a:lvl5pPr marL="1828800" algn="l" defTabSz="914400" rtl="0" eaLnBrk="1" latinLnBrk="1" hangingPunct="1">
              <a:defRPr sz="1800" kern="1200">
                <a:solidFill>
                  <a:schemeClr val="tx1"/>
                </a:solidFill>
                <a:latin typeface="+mn-lt"/>
                <a:ea typeface="+mn-ea"/>
                <a:cs typeface="+mn-cs"/>
              </a:defRPr>
            </a:lvl5pPr>
            <a:lvl6pPr marL="2286000" algn="l" defTabSz="914400" rtl="0" eaLnBrk="1" latinLnBrk="1" hangingPunct="1">
              <a:defRPr sz="1800" kern="1200">
                <a:solidFill>
                  <a:schemeClr val="tx1"/>
                </a:solidFill>
                <a:latin typeface="+mn-lt"/>
                <a:ea typeface="+mn-ea"/>
                <a:cs typeface="+mn-cs"/>
              </a:defRPr>
            </a:lvl6pPr>
            <a:lvl7pPr marL="2743200" algn="l" defTabSz="914400" rtl="0" eaLnBrk="1" latinLnBrk="1" hangingPunct="1">
              <a:defRPr sz="1800" kern="1200">
                <a:solidFill>
                  <a:schemeClr val="tx1"/>
                </a:solidFill>
                <a:latin typeface="+mn-lt"/>
                <a:ea typeface="+mn-ea"/>
                <a:cs typeface="+mn-cs"/>
              </a:defRPr>
            </a:lvl7pPr>
            <a:lvl8pPr marL="3200400" algn="l" defTabSz="914400" rtl="0" eaLnBrk="1" latinLnBrk="1" hangingPunct="1">
              <a:defRPr sz="1800" kern="1200">
                <a:solidFill>
                  <a:schemeClr val="tx1"/>
                </a:solidFill>
                <a:latin typeface="+mn-lt"/>
                <a:ea typeface="+mn-ea"/>
                <a:cs typeface="+mn-cs"/>
              </a:defRPr>
            </a:lvl8pPr>
            <a:lvl9pPr marL="3657600" algn="l" defTabSz="914400" rtl="0" eaLnBrk="1" latinLnBrk="1" hangingPunct="1">
              <a:defRPr sz="1800" kern="1200">
                <a:solidFill>
                  <a:schemeClr val="tx1"/>
                </a:solidFill>
                <a:latin typeface="+mn-lt"/>
                <a:ea typeface="+mn-ea"/>
                <a:cs typeface="+mn-cs"/>
              </a:defRPr>
            </a:lvl9pPr>
          </a:lstStyle>
          <a:p>
            <a:pPr algn="r"/>
            <a:r>
              <a:rPr lang="de-DE" sz="1000" dirty="0">
                <a:latin typeface="나눔고딕 ExtraBold" panose="020D0904000000000000" pitchFamily="50" charset="-127"/>
                <a:ea typeface="나눔고딕 ExtraBold" panose="020D0904000000000000" pitchFamily="50" charset="-127"/>
                <a:cs typeface="Arial" panose="020B0604020202020204" pitchFamily="34" charset="0"/>
              </a:rPr>
              <a:t>49</a:t>
            </a:r>
          </a:p>
        </p:txBody>
      </p:sp>
    </p:spTree>
    <p:extLst>
      <p:ext uri="{BB962C8B-B14F-4D97-AF65-F5344CB8AC3E}">
        <p14:creationId xmlns:p14="http://schemas.microsoft.com/office/powerpoint/2010/main" val="2332820905"/>
      </p:ext>
    </p:extLst>
  </p:cSld>
  <p:clrMapOvr>
    <a:masterClrMapping/>
  </p:clrMapOvr>
  <p:transition>
    <p:fade/>
  </p:transition>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직사각형 5"/>
          <p:cNvSpPr/>
          <p:nvPr/>
        </p:nvSpPr>
        <p:spPr>
          <a:xfrm>
            <a:off x="1588" y="2666914"/>
            <a:ext cx="9144000" cy="414337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062" tIns="45530" rIns="91062" bIns="45530" anchor="ctr"/>
          <a:lstStyle/>
          <a:p>
            <a:pPr algn="ctr">
              <a:defRPr/>
            </a:pPr>
            <a:endParaRPr lang="ko-KR" altLang="en-US" b="1">
              <a:solidFill>
                <a:prstClr val="white"/>
              </a:solidFill>
              <a:latin typeface="Times New Roman" panose="02020603050405020304" pitchFamily="18" charset="0"/>
              <a:cs typeface="Times New Roman" panose="02020603050405020304" pitchFamily="18" charset="0"/>
            </a:endParaRPr>
          </a:p>
        </p:txBody>
      </p:sp>
      <p:graphicFrame>
        <p:nvGraphicFramePr>
          <p:cNvPr id="29" name="표 28"/>
          <p:cNvGraphicFramePr>
            <a:graphicFrameLocks noGrp="1"/>
          </p:cNvGraphicFramePr>
          <p:nvPr>
            <p:extLst/>
          </p:nvPr>
        </p:nvGraphicFramePr>
        <p:xfrm>
          <a:off x="337606" y="1707489"/>
          <a:ext cx="4004475" cy="4624608"/>
        </p:xfrm>
        <a:graphic>
          <a:graphicData uri="http://schemas.openxmlformats.org/drawingml/2006/table">
            <a:tbl>
              <a:tblPr firstRow="1" firstCol="1" bandRow="1">
                <a:tableStyleId>{5C22544A-7EE6-4342-B048-85BDC9FD1C3A}</a:tableStyleId>
              </a:tblPr>
              <a:tblGrid>
                <a:gridCol w="737057">
                  <a:extLst>
                    <a:ext uri="{9D8B030D-6E8A-4147-A177-3AD203B41FA5}">
                      <a16:colId xmlns:a16="http://schemas.microsoft.com/office/drawing/2014/main" val="20000"/>
                    </a:ext>
                  </a:extLst>
                </a:gridCol>
                <a:gridCol w="1701960">
                  <a:extLst>
                    <a:ext uri="{9D8B030D-6E8A-4147-A177-3AD203B41FA5}">
                      <a16:colId xmlns:a16="http://schemas.microsoft.com/office/drawing/2014/main" val="20001"/>
                    </a:ext>
                  </a:extLst>
                </a:gridCol>
                <a:gridCol w="782729">
                  <a:extLst>
                    <a:ext uri="{9D8B030D-6E8A-4147-A177-3AD203B41FA5}">
                      <a16:colId xmlns:a16="http://schemas.microsoft.com/office/drawing/2014/main" val="20002"/>
                    </a:ext>
                  </a:extLst>
                </a:gridCol>
                <a:gridCol w="782729">
                  <a:extLst>
                    <a:ext uri="{9D8B030D-6E8A-4147-A177-3AD203B41FA5}">
                      <a16:colId xmlns:a16="http://schemas.microsoft.com/office/drawing/2014/main" val="20003"/>
                    </a:ext>
                  </a:extLst>
                </a:gridCol>
              </a:tblGrid>
              <a:tr h="231124">
                <a:tc gridSpan="2">
                  <a:txBody>
                    <a:bodyPr/>
                    <a:lstStyle/>
                    <a:p>
                      <a:pPr algn="ctr" fontAlgn="ctr" latinLnBrk="0">
                        <a:lnSpc>
                          <a:spcPct val="115000"/>
                        </a:lnSpc>
                        <a:spcAft>
                          <a:spcPts val="0"/>
                        </a:spcAft>
                      </a:pPr>
                      <a:r>
                        <a:rPr lang="mn-MN" sz="900" kern="0" dirty="0">
                          <a:effectLst/>
                          <a:latin typeface="Arial" panose="020B0604020202020204" pitchFamily="34" charset="0"/>
                          <a:ea typeface="나눔고딕 ExtraBold" panose="020D0904000000000000" pitchFamily="50" charset="-127"/>
                          <a:cs typeface="Arial" panose="020B0604020202020204" pitchFamily="34" charset="0"/>
                        </a:rPr>
                        <a:t>Ангилал</a:t>
                      </a:r>
                      <a:endParaRPr lang="ko-KR" sz="900" kern="100" dirty="0">
                        <a:effectLst/>
                        <a:latin typeface="Arial" panose="020B0604020202020204" pitchFamily="34" charset="0"/>
                        <a:ea typeface="나눔고딕 ExtraBold" panose="020D0904000000000000" pitchFamily="50" charset="-127"/>
                        <a:cs typeface="Arial" panose="020B0604020202020204" pitchFamily="34" charset="0"/>
                      </a:endParaRPr>
                    </a:p>
                  </a:txBody>
                  <a:tcPr marL="62865" marR="62865" marT="0"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rgbClr val="0070C0"/>
                    </a:solidFill>
                  </a:tcPr>
                </a:tc>
                <a:tc hMerge="1">
                  <a:txBody>
                    <a:bodyPr/>
                    <a:lstStyle/>
                    <a:p>
                      <a:pPr latinLnBrk="1"/>
                      <a:endParaRPr lang="ko-KR" altLang="en-US"/>
                    </a:p>
                  </a:txBody>
                  <a:tcPr/>
                </a:tc>
                <a:tc>
                  <a:txBody>
                    <a:bodyPr/>
                    <a:lstStyle/>
                    <a:p>
                      <a:pPr algn="ctr" fontAlgn="ctr" latinLnBrk="0">
                        <a:lnSpc>
                          <a:spcPct val="115000"/>
                        </a:lnSpc>
                        <a:spcAft>
                          <a:spcPts val="0"/>
                        </a:spcAft>
                      </a:pPr>
                      <a:r>
                        <a:rPr lang="mn-MN" sz="900" kern="0" dirty="0">
                          <a:effectLst/>
                          <a:latin typeface="Arial" panose="020B0604020202020204" pitchFamily="34" charset="0"/>
                          <a:ea typeface="나눔고딕 ExtraBold" panose="020D0904000000000000" pitchFamily="50" charset="-127"/>
                          <a:cs typeface="Arial" panose="020B0604020202020204" pitchFamily="34" charset="0"/>
                        </a:rPr>
                        <a:t>Дүн</a:t>
                      </a:r>
                      <a:endParaRPr lang="ko-KR" sz="900" kern="100" dirty="0">
                        <a:effectLst/>
                        <a:latin typeface="Arial" panose="020B0604020202020204" pitchFamily="34" charset="0"/>
                        <a:ea typeface="나눔고딕 ExtraBold" panose="020D0904000000000000" pitchFamily="50" charset="-127"/>
                        <a:cs typeface="Arial" panose="020B0604020202020204" pitchFamily="34" charset="0"/>
                      </a:endParaRPr>
                    </a:p>
                  </a:txBody>
                  <a:tcPr marL="62865" marR="62865" marT="0"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rgbClr val="0070C0"/>
                    </a:solidFill>
                  </a:tcPr>
                </a:tc>
                <a:tc>
                  <a:txBody>
                    <a:bodyPr/>
                    <a:lstStyle/>
                    <a:p>
                      <a:pPr algn="ctr" fontAlgn="ctr" latinLnBrk="0">
                        <a:lnSpc>
                          <a:spcPct val="115000"/>
                        </a:lnSpc>
                        <a:spcAft>
                          <a:spcPts val="0"/>
                        </a:spcAft>
                      </a:pPr>
                      <a:r>
                        <a:rPr lang="mn-MN" sz="900" kern="0" dirty="0">
                          <a:effectLst/>
                          <a:latin typeface="Arial" panose="020B0604020202020204" pitchFamily="34" charset="0"/>
                          <a:ea typeface="나눔고딕 ExtraBold" panose="020D0904000000000000" pitchFamily="50" charset="-127"/>
                          <a:cs typeface="Arial" panose="020B0604020202020204" pitchFamily="34" charset="0"/>
                        </a:rPr>
                        <a:t>Нийт</a:t>
                      </a:r>
                      <a:endParaRPr lang="ko-KR" sz="900" kern="100" dirty="0">
                        <a:effectLst/>
                        <a:latin typeface="Arial" panose="020B0604020202020204" pitchFamily="34" charset="0"/>
                        <a:ea typeface="나눔고딕 ExtraBold" panose="020D0904000000000000" pitchFamily="50" charset="-127"/>
                        <a:cs typeface="Arial" panose="020B0604020202020204" pitchFamily="34" charset="0"/>
                      </a:endParaRPr>
                    </a:p>
                  </a:txBody>
                  <a:tcPr marL="62865" marR="62865" marT="0"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rgbClr val="0070C0"/>
                    </a:solidFill>
                  </a:tcPr>
                </a:tc>
                <a:extLst>
                  <a:ext uri="{0D108BD9-81ED-4DB2-BD59-A6C34878D82A}">
                    <a16:rowId xmlns:a16="http://schemas.microsoft.com/office/drawing/2014/main" val="10000"/>
                  </a:ext>
                </a:extLst>
              </a:tr>
              <a:tr h="226246">
                <a:tc rowSpan="10">
                  <a:txBody>
                    <a:bodyPr/>
                    <a:lstStyle/>
                    <a:p>
                      <a:pPr marL="0" marR="0" lvl="0" indent="0" algn="ctr" defTabSz="912330" rtl="0" eaLnBrk="1" fontAlgn="ctr" latinLnBrk="0" hangingPunct="1">
                        <a:lnSpc>
                          <a:spcPct val="115000"/>
                        </a:lnSpc>
                        <a:spcBef>
                          <a:spcPts val="0"/>
                        </a:spcBef>
                        <a:spcAft>
                          <a:spcPts val="0"/>
                        </a:spcAft>
                        <a:buClrTx/>
                        <a:buSzTx/>
                        <a:buFontTx/>
                        <a:buNone/>
                        <a:tabLst/>
                        <a:defRPr/>
                      </a:pPr>
                      <a:r>
                        <a:rPr lang="mn-MN" altLang="ko-KR" sz="900" b="1" kern="10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rPr>
                        <a:t>Сервер</a:t>
                      </a:r>
                      <a:endParaRPr lang="ko-KR" altLang="ko-KR" sz="900" b="1" kern="10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endParaRPr>
                    </a:p>
                  </a:txBody>
                  <a:tcPr marL="0" marR="0" marT="0"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accent6">
                        <a:lumMod val="20000"/>
                        <a:lumOff val="80000"/>
                      </a:schemeClr>
                    </a:solidFill>
                  </a:tcPr>
                </a:tc>
                <a:tc>
                  <a:txBody>
                    <a:bodyPr/>
                    <a:lstStyle/>
                    <a:p>
                      <a:pPr algn="ctr" latinLnBrk="0">
                        <a:lnSpc>
                          <a:spcPct val="115000"/>
                        </a:lnSpc>
                        <a:spcAft>
                          <a:spcPts val="0"/>
                        </a:spcAft>
                      </a:pPr>
                      <a:r>
                        <a:rPr lang="en-US" sz="900" kern="100" dirty="0">
                          <a:solidFill>
                            <a:srgbClr val="000000"/>
                          </a:solidFill>
                          <a:effectLst/>
                          <a:latin typeface="Arial" panose="020B0604020202020204" pitchFamily="34" charset="0"/>
                          <a:ea typeface="Malgun Gothic" panose="020B0503020000020004" pitchFamily="34" charset="-127"/>
                          <a:cs typeface="Arial" panose="020B0604020202020204" pitchFamily="34" charset="0"/>
                        </a:rPr>
                        <a:t>Unix </a:t>
                      </a:r>
                      <a:r>
                        <a:rPr lang="mn-MN" sz="900" kern="100" dirty="0">
                          <a:solidFill>
                            <a:srgbClr val="000000"/>
                          </a:solidFill>
                          <a:effectLst/>
                          <a:latin typeface="Arial" panose="020B0604020202020204" pitchFamily="34" charset="0"/>
                          <a:ea typeface="Malgun Gothic" panose="020B0503020000020004" pitchFamily="34" charset="-127"/>
                          <a:cs typeface="Arial" panose="020B0604020202020204" pitchFamily="34" charset="0"/>
                        </a:rPr>
                        <a:t>сервер</a:t>
                      </a:r>
                      <a:endParaRPr lang="en-US" sz="900" kern="100" dirty="0">
                        <a:effectLst/>
                        <a:latin typeface="Arial" panose="020B0604020202020204" pitchFamily="34" charset="0"/>
                        <a:ea typeface="Times New Roman" panose="02020603050405020304" pitchFamily="18" charset="0"/>
                        <a:cs typeface="Arial" panose="020B0604020202020204" pitchFamily="34" charset="0"/>
                      </a:endParaRPr>
                    </a:p>
                  </a:txBody>
                  <a:tcPr marL="9525" marR="9525" marT="9525" marB="9525"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accent6">
                        <a:lumMod val="20000"/>
                        <a:lumOff val="80000"/>
                      </a:schemeClr>
                    </a:solidFill>
                  </a:tcPr>
                </a:tc>
                <a:tc>
                  <a:txBody>
                    <a:bodyPr/>
                    <a:lstStyle/>
                    <a:p>
                      <a:pPr algn="r" latinLnBrk="1">
                        <a:lnSpc>
                          <a:spcPct val="115000"/>
                        </a:lnSpc>
                        <a:spcAft>
                          <a:spcPts val="0"/>
                        </a:spcAft>
                      </a:pPr>
                      <a:r>
                        <a:rPr lang="en-US" sz="900" b="0" i="0" u="none" strike="noStrike" kern="1200" dirty="0">
                          <a:solidFill>
                            <a:srgbClr val="000000"/>
                          </a:solidFill>
                          <a:effectLst/>
                          <a:latin typeface="Arial" panose="020B0604020202020204" pitchFamily="34" charset="0"/>
                          <a:ea typeface="나눔고딕 ExtraBold" panose="020D0904000000000000" pitchFamily="50" charset="-127"/>
                          <a:cs typeface="Arial" panose="020B0604020202020204" pitchFamily="34" charset="0"/>
                        </a:rPr>
                        <a:t>     140,000 </a:t>
                      </a:r>
                      <a:endParaRPr lang="ko-KR" sz="900" b="0" i="0" u="none" strike="noStrike" kern="1200" dirty="0">
                        <a:solidFill>
                          <a:srgbClr val="000000"/>
                        </a:solidFill>
                        <a:effectLst/>
                        <a:latin typeface="Arial" panose="020B0604020202020204" pitchFamily="34" charset="0"/>
                        <a:ea typeface="나눔고딕 ExtraBold" panose="020D0904000000000000" pitchFamily="50" charset="-127"/>
                        <a:cs typeface="Arial" panose="020B0604020202020204" pitchFamily="34" charset="0"/>
                      </a:endParaRPr>
                    </a:p>
                  </a:txBody>
                  <a:tcPr marL="15795" marR="15795" marT="4336" marB="4336"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tc rowSpan="10">
                  <a:txBody>
                    <a:bodyPr/>
                    <a:lstStyle/>
                    <a:p>
                      <a:pPr algn="ctr" fontAlgn="ctr"/>
                      <a:r>
                        <a:rPr lang="en-US" altLang="ko-KR" sz="900" b="0" i="0" u="none" strike="noStrike" kern="1200" dirty="0">
                          <a:solidFill>
                            <a:srgbClr val="000000"/>
                          </a:solidFill>
                          <a:effectLst/>
                          <a:latin typeface="Arial" panose="020B0604020202020204" pitchFamily="34" charset="0"/>
                          <a:ea typeface="나눔고딕 ExtraBold" panose="020D0904000000000000" pitchFamily="50" charset="-127"/>
                          <a:cs typeface="Arial" panose="020B0604020202020204" pitchFamily="34" charset="0"/>
                        </a:rPr>
                        <a:t>4,450,000</a:t>
                      </a:r>
                    </a:p>
                  </a:txBody>
                  <a:tcPr marL="9525" marR="9525" marT="9525"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extLst>
                  <a:ext uri="{0D108BD9-81ED-4DB2-BD59-A6C34878D82A}">
                    <a16:rowId xmlns:a16="http://schemas.microsoft.com/office/drawing/2014/main" val="10001"/>
                  </a:ext>
                </a:extLst>
              </a:tr>
              <a:tr h="226246">
                <a:tc vMerge="1">
                  <a:txBody>
                    <a:bodyPr/>
                    <a:lstStyle/>
                    <a:p>
                      <a:pPr algn="ctr" fontAlgn="ctr" latinLnBrk="0">
                        <a:lnSpc>
                          <a:spcPct val="115000"/>
                        </a:lnSpc>
                        <a:spcAft>
                          <a:spcPts val="0"/>
                        </a:spcAft>
                      </a:pPr>
                      <a:endParaRPr lang="ko-KR" sz="900" kern="100" dirty="0">
                        <a:solidFill>
                          <a:schemeClr val="tx1"/>
                        </a:solidFill>
                        <a:effectLst/>
                        <a:latin typeface="Times New Roman" panose="02020603050405020304" pitchFamily="18" charset="0"/>
                        <a:ea typeface="Times New Roman" panose="02020603050405020304" pitchFamily="18" charset="0"/>
                      </a:endParaRPr>
                    </a:p>
                  </a:txBody>
                  <a:tcPr marL="0" marR="0" marT="0"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accent6">
                        <a:lumMod val="20000"/>
                        <a:lumOff val="80000"/>
                      </a:schemeClr>
                    </a:solidFill>
                  </a:tcPr>
                </a:tc>
                <a:tc rowSpan="2">
                  <a:txBody>
                    <a:bodyPr/>
                    <a:lstStyle/>
                    <a:p>
                      <a:pPr algn="ctr" latinLnBrk="1">
                        <a:lnSpc>
                          <a:spcPct val="115000"/>
                        </a:lnSpc>
                        <a:spcAft>
                          <a:spcPts val="0"/>
                        </a:spcAft>
                      </a:pPr>
                      <a:r>
                        <a:rPr lang="en-US" sz="900" kern="100" dirty="0">
                          <a:solidFill>
                            <a:srgbClr val="000000"/>
                          </a:solidFill>
                          <a:effectLst/>
                          <a:latin typeface="Arial" panose="020B0604020202020204" pitchFamily="34" charset="0"/>
                          <a:ea typeface="Malgun Gothic" panose="020B0503020000020004" pitchFamily="34" charset="-127"/>
                          <a:cs typeface="Arial" panose="020B0604020202020204" pitchFamily="34" charset="0"/>
                        </a:rPr>
                        <a:t>x86 </a:t>
                      </a:r>
                      <a:r>
                        <a:rPr lang="mn-MN" sz="900" kern="100" dirty="0">
                          <a:solidFill>
                            <a:srgbClr val="000000"/>
                          </a:solidFill>
                          <a:effectLst/>
                          <a:latin typeface="Arial" panose="020B0604020202020204" pitchFamily="34" charset="0"/>
                          <a:ea typeface="Malgun Gothic" panose="020B0503020000020004" pitchFamily="34" charset="-127"/>
                          <a:cs typeface="Arial" panose="020B0604020202020204" pitchFamily="34" charset="0"/>
                        </a:rPr>
                        <a:t>виртуалчлалын сервер</a:t>
                      </a:r>
                      <a:endParaRPr lang="en-US" sz="900" kern="100" dirty="0">
                        <a:effectLst/>
                        <a:latin typeface="Arial" panose="020B0604020202020204" pitchFamily="34" charset="0"/>
                        <a:ea typeface="Times New Roman" panose="02020603050405020304" pitchFamily="18" charset="0"/>
                        <a:cs typeface="Arial" panose="020B0604020202020204" pitchFamily="34" charset="0"/>
                      </a:endParaRPr>
                    </a:p>
                  </a:txBody>
                  <a:tcPr marL="9525" marR="9525" marT="9525" marB="9525"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accent6">
                        <a:lumMod val="20000"/>
                        <a:lumOff val="80000"/>
                      </a:schemeClr>
                    </a:solidFill>
                  </a:tcPr>
                </a:tc>
                <a:tc>
                  <a:txBody>
                    <a:bodyPr/>
                    <a:lstStyle/>
                    <a:p>
                      <a:pPr algn="r" latinLnBrk="1">
                        <a:lnSpc>
                          <a:spcPct val="115000"/>
                        </a:lnSpc>
                        <a:spcAft>
                          <a:spcPts val="0"/>
                        </a:spcAft>
                      </a:pPr>
                      <a:r>
                        <a:rPr lang="en-US" sz="900" b="0" i="0" u="none" strike="noStrike" kern="1200" dirty="0">
                          <a:solidFill>
                            <a:srgbClr val="000000"/>
                          </a:solidFill>
                          <a:effectLst/>
                          <a:latin typeface="Arial" panose="020B0604020202020204" pitchFamily="34" charset="0"/>
                          <a:ea typeface="나눔고딕 ExtraBold" panose="020D0904000000000000" pitchFamily="50" charset="-127"/>
                          <a:cs typeface="Arial" panose="020B0604020202020204" pitchFamily="34" charset="0"/>
                        </a:rPr>
                        <a:t>     750,000 </a:t>
                      </a:r>
                      <a:endParaRPr lang="ko-KR" sz="900" b="0" i="0" u="none" strike="noStrike" kern="1200" dirty="0">
                        <a:solidFill>
                          <a:srgbClr val="000000"/>
                        </a:solidFill>
                        <a:effectLst/>
                        <a:latin typeface="Arial" panose="020B0604020202020204" pitchFamily="34" charset="0"/>
                        <a:ea typeface="나눔고딕 ExtraBold" panose="020D0904000000000000" pitchFamily="50" charset="-127"/>
                        <a:cs typeface="Arial" panose="020B0604020202020204" pitchFamily="34" charset="0"/>
                      </a:endParaRPr>
                    </a:p>
                  </a:txBody>
                  <a:tcPr marL="15795" marR="15795" marT="4336" marB="4336"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tc vMerge="1">
                  <a:txBody>
                    <a:bodyPr/>
                    <a:lstStyle/>
                    <a:p>
                      <a:pPr latinLnBrk="1"/>
                      <a:endParaRPr lang="ko-KR" altLang="en-US"/>
                    </a:p>
                  </a:txBody>
                  <a:tcP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extLst>
                  <a:ext uri="{0D108BD9-81ED-4DB2-BD59-A6C34878D82A}">
                    <a16:rowId xmlns:a16="http://schemas.microsoft.com/office/drawing/2014/main" val="10002"/>
                  </a:ext>
                </a:extLst>
              </a:tr>
              <a:tr h="226246">
                <a:tc vMerge="1">
                  <a:txBody>
                    <a:bodyPr/>
                    <a:lstStyle/>
                    <a:p>
                      <a:pPr algn="ctr" fontAlgn="ctr" latinLnBrk="0">
                        <a:lnSpc>
                          <a:spcPct val="115000"/>
                        </a:lnSpc>
                        <a:spcAft>
                          <a:spcPts val="0"/>
                        </a:spcAft>
                      </a:pPr>
                      <a:endParaRPr lang="ko-KR" sz="900" kern="100" dirty="0">
                        <a:solidFill>
                          <a:schemeClr val="tx1"/>
                        </a:solidFill>
                        <a:effectLst/>
                        <a:latin typeface="Times New Roman" panose="02020603050405020304" pitchFamily="18" charset="0"/>
                        <a:ea typeface="Times New Roman" panose="02020603050405020304" pitchFamily="18" charset="0"/>
                      </a:endParaRPr>
                    </a:p>
                  </a:txBody>
                  <a:tcPr marL="0" marR="0" marT="0"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accent6">
                        <a:lumMod val="20000"/>
                        <a:lumOff val="80000"/>
                      </a:schemeClr>
                    </a:solidFill>
                  </a:tcPr>
                </a:tc>
                <a:tc vMerge="1">
                  <a:txBody>
                    <a:bodyPr/>
                    <a:lstStyle/>
                    <a:p>
                      <a:endParaRPr lang="en-US"/>
                    </a:p>
                  </a:txBody>
                  <a:tcP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accent6">
                        <a:lumMod val="20000"/>
                        <a:lumOff val="80000"/>
                      </a:schemeClr>
                    </a:solidFill>
                  </a:tcPr>
                </a:tc>
                <a:tc>
                  <a:txBody>
                    <a:bodyPr/>
                    <a:lstStyle/>
                    <a:p>
                      <a:pPr algn="r" latinLnBrk="1">
                        <a:lnSpc>
                          <a:spcPct val="115000"/>
                        </a:lnSpc>
                        <a:spcAft>
                          <a:spcPts val="0"/>
                        </a:spcAft>
                      </a:pPr>
                      <a:r>
                        <a:rPr lang="en-US" sz="900" b="0" i="0" u="none" strike="noStrike" kern="1200" dirty="0">
                          <a:solidFill>
                            <a:srgbClr val="000000"/>
                          </a:solidFill>
                          <a:effectLst/>
                          <a:latin typeface="Arial" panose="020B0604020202020204" pitchFamily="34" charset="0"/>
                          <a:ea typeface="나눔고딕 ExtraBold" panose="020D0904000000000000" pitchFamily="50" charset="-127"/>
                          <a:cs typeface="Arial" panose="020B0604020202020204" pitchFamily="34" charset="0"/>
                        </a:rPr>
                        <a:t>     250,000 </a:t>
                      </a:r>
                      <a:endParaRPr lang="ko-KR" sz="900" b="0" i="0" u="none" strike="noStrike" kern="1200" dirty="0">
                        <a:solidFill>
                          <a:srgbClr val="000000"/>
                        </a:solidFill>
                        <a:effectLst/>
                        <a:latin typeface="Arial" panose="020B0604020202020204" pitchFamily="34" charset="0"/>
                        <a:ea typeface="나눔고딕 ExtraBold" panose="020D0904000000000000" pitchFamily="50" charset="-127"/>
                        <a:cs typeface="Arial" panose="020B0604020202020204" pitchFamily="34" charset="0"/>
                      </a:endParaRPr>
                    </a:p>
                  </a:txBody>
                  <a:tcPr marL="15795" marR="15795" marT="4336" marB="4336"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tc vMerge="1">
                  <a:txBody>
                    <a:bodyPr/>
                    <a:lstStyle/>
                    <a:p>
                      <a:pPr algn="ctr" fontAlgn="ctr"/>
                      <a:endParaRPr lang="en-US" altLang="ko-KR" sz="1050" b="0" i="0" u="none" strike="noStrike" dirty="0">
                        <a:solidFill>
                          <a:srgbClr val="000000"/>
                        </a:solidFill>
                        <a:effectLst/>
                        <a:latin typeface="맑은 고딕" panose="020B0503020000020004" pitchFamily="50" charset="-127"/>
                        <a:ea typeface="맑은 고딕" panose="020B0503020000020004" pitchFamily="50" charset="-127"/>
                      </a:endParaRPr>
                    </a:p>
                  </a:txBody>
                  <a:tcPr marL="9525" marR="9525" marT="9525"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extLst>
                  <a:ext uri="{0D108BD9-81ED-4DB2-BD59-A6C34878D82A}">
                    <a16:rowId xmlns:a16="http://schemas.microsoft.com/office/drawing/2014/main" val="10003"/>
                  </a:ext>
                </a:extLst>
              </a:tr>
              <a:tr h="226246">
                <a:tc vMerge="1">
                  <a:txBody>
                    <a:bodyPr/>
                    <a:lstStyle/>
                    <a:p>
                      <a:pPr algn="ctr" fontAlgn="ctr" latinLnBrk="0">
                        <a:lnSpc>
                          <a:spcPct val="115000"/>
                        </a:lnSpc>
                        <a:spcAft>
                          <a:spcPts val="0"/>
                        </a:spcAft>
                      </a:pPr>
                      <a:endParaRPr lang="ko-KR" sz="900" kern="100" dirty="0">
                        <a:solidFill>
                          <a:schemeClr val="tx1"/>
                        </a:solidFill>
                        <a:effectLst/>
                        <a:latin typeface="Times New Roman" panose="02020603050405020304" pitchFamily="18" charset="0"/>
                        <a:ea typeface="Times New Roman" panose="02020603050405020304" pitchFamily="18" charset="0"/>
                      </a:endParaRPr>
                    </a:p>
                  </a:txBody>
                  <a:tcPr marL="0" marR="0" marT="0"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accent6">
                        <a:lumMod val="20000"/>
                        <a:lumOff val="80000"/>
                      </a:schemeClr>
                    </a:solidFill>
                  </a:tcPr>
                </a:tc>
                <a:tc rowSpan="2">
                  <a:txBody>
                    <a:bodyPr/>
                    <a:lstStyle/>
                    <a:p>
                      <a:pPr algn="ctr" latinLnBrk="1">
                        <a:lnSpc>
                          <a:spcPct val="115000"/>
                        </a:lnSpc>
                        <a:spcAft>
                          <a:spcPts val="0"/>
                        </a:spcAft>
                      </a:pPr>
                      <a:r>
                        <a:rPr lang="mn-MN" sz="900" kern="100" dirty="0">
                          <a:solidFill>
                            <a:srgbClr val="000000"/>
                          </a:solidFill>
                          <a:effectLst/>
                          <a:latin typeface="Arial" panose="020B0604020202020204" pitchFamily="34" charset="0"/>
                          <a:ea typeface="Malgun Gothic" panose="020B0503020000020004" pitchFamily="34" charset="-127"/>
                          <a:cs typeface="Arial" panose="020B0604020202020204" pitchFamily="34" charset="0"/>
                        </a:rPr>
                        <a:t>Хадгалах төхөөрөмж</a:t>
                      </a:r>
                      <a:endParaRPr lang="en-US" sz="900" kern="100" dirty="0">
                        <a:effectLst/>
                        <a:latin typeface="Arial" panose="020B0604020202020204" pitchFamily="34" charset="0"/>
                        <a:ea typeface="Times New Roman" panose="02020603050405020304" pitchFamily="18" charset="0"/>
                        <a:cs typeface="Arial" panose="020B0604020202020204" pitchFamily="34" charset="0"/>
                      </a:endParaRPr>
                    </a:p>
                  </a:txBody>
                  <a:tcPr marL="9525" marR="9525" marT="9525" marB="9525"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accent6">
                        <a:lumMod val="20000"/>
                        <a:lumOff val="80000"/>
                      </a:schemeClr>
                    </a:solidFill>
                  </a:tcPr>
                </a:tc>
                <a:tc>
                  <a:txBody>
                    <a:bodyPr/>
                    <a:lstStyle/>
                    <a:p>
                      <a:pPr algn="r" latinLnBrk="1">
                        <a:lnSpc>
                          <a:spcPct val="115000"/>
                        </a:lnSpc>
                        <a:spcAft>
                          <a:spcPts val="0"/>
                        </a:spcAft>
                      </a:pPr>
                      <a:r>
                        <a:rPr lang="en-US" sz="900" b="0" i="0" u="none" strike="noStrike" kern="1200" dirty="0">
                          <a:solidFill>
                            <a:srgbClr val="000000"/>
                          </a:solidFill>
                          <a:effectLst/>
                          <a:latin typeface="Arial" panose="020B0604020202020204" pitchFamily="34" charset="0"/>
                          <a:ea typeface="나눔고딕 ExtraBold" panose="020D0904000000000000" pitchFamily="50" charset="-127"/>
                          <a:cs typeface="Arial" panose="020B0604020202020204" pitchFamily="34" charset="0"/>
                        </a:rPr>
                        <a:t>      80,000 </a:t>
                      </a:r>
                      <a:endParaRPr lang="ko-KR" sz="900" b="0" i="0" u="none" strike="noStrike" kern="1200" dirty="0">
                        <a:solidFill>
                          <a:srgbClr val="000000"/>
                        </a:solidFill>
                        <a:effectLst/>
                        <a:latin typeface="Arial" panose="020B0604020202020204" pitchFamily="34" charset="0"/>
                        <a:ea typeface="나눔고딕 ExtraBold" panose="020D0904000000000000" pitchFamily="50" charset="-127"/>
                        <a:cs typeface="Arial" panose="020B0604020202020204" pitchFamily="34" charset="0"/>
                      </a:endParaRPr>
                    </a:p>
                  </a:txBody>
                  <a:tcPr marL="15795" marR="15795" marT="4336" marB="4336"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tc vMerge="1">
                  <a:txBody>
                    <a:bodyPr/>
                    <a:lstStyle/>
                    <a:p>
                      <a:pPr latinLnBrk="1"/>
                      <a:endParaRPr lang="ko-KR" altLang="en-US"/>
                    </a:p>
                  </a:txBody>
                  <a:tcP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extLst>
                  <a:ext uri="{0D108BD9-81ED-4DB2-BD59-A6C34878D82A}">
                    <a16:rowId xmlns:a16="http://schemas.microsoft.com/office/drawing/2014/main" val="10004"/>
                  </a:ext>
                </a:extLst>
              </a:tr>
              <a:tr h="226246">
                <a:tc vMerge="1">
                  <a:txBody>
                    <a:bodyPr/>
                    <a:lstStyle/>
                    <a:p>
                      <a:pPr algn="ctr" fontAlgn="ctr" latinLnBrk="0">
                        <a:lnSpc>
                          <a:spcPct val="115000"/>
                        </a:lnSpc>
                        <a:spcAft>
                          <a:spcPts val="0"/>
                        </a:spcAft>
                      </a:pPr>
                      <a:endParaRPr lang="ko-KR" sz="900" kern="100" dirty="0">
                        <a:solidFill>
                          <a:schemeClr val="tx1"/>
                        </a:solidFill>
                        <a:effectLst/>
                        <a:latin typeface="Times New Roman" panose="02020603050405020304" pitchFamily="18" charset="0"/>
                        <a:ea typeface="Times New Roman" panose="02020603050405020304" pitchFamily="18" charset="0"/>
                      </a:endParaRPr>
                    </a:p>
                  </a:txBody>
                  <a:tcPr marL="0" marR="0" marT="0"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accent6">
                        <a:lumMod val="20000"/>
                        <a:lumOff val="80000"/>
                      </a:schemeClr>
                    </a:solidFill>
                  </a:tcPr>
                </a:tc>
                <a:tc vMerge="1">
                  <a:txBody>
                    <a:bodyPr/>
                    <a:lstStyle/>
                    <a:p>
                      <a:endParaRPr lang="en-US"/>
                    </a:p>
                  </a:txBody>
                  <a:tcP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accent6">
                        <a:lumMod val="20000"/>
                        <a:lumOff val="80000"/>
                      </a:schemeClr>
                    </a:solidFill>
                  </a:tcPr>
                </a:tc>
                <a:tc>
                  <a:txBody>
                    <a:bodyPr/>
                    <a:lstStyle/>
                    <a:p>
                      <a:pPr algn="r" latinLnBrk="1">
                        <a:lnSpc>
                          <a:spcPct val="115000"/>
                        </a:lnSpc>
                        <a:spcAft>
                          <a:spcPts val="0"/>
                        </a:spcAft>
                      </a:pPr>
                      <a:r>
                        <a:rPr lang="en-US" sz="900" b="0" i="0" u="none" strike="noStrike" kern="1200" dirty="0">
                          <a:solidFill>
                            <a:srgbClr val="000000"/>
                          </a:solidFill>
                          <a:effectLst/>
                          <a:latin typeface="Arial" panose="020B0604020202020204" pitchFamily="34" charset="0"/>
                          <a:ea typeface="나눔고딕 ExtraBold" panose="020D0904000000000000" pitchFamily="50" charset="-127"/>
                          <a:cs typeface="Arial" panose="020B0604020202020204" pitchFamily="34" charset="0"/>
                        </a:rPr>
                        <a:t>      40,000 </a:t>
                      </a:r>
                      <a:endParaRPr lang="ko-KR" sz="900" b="0" i="0" u="none" strike="noStrike" kern="1200" dirty="0">
                        <a:solidFill>
                          <a:srgbClr val="000000"/>
                        </a:solidFill>
                        <a:effectLst/>
                        <a:latin typeface="Arial" panose="020B0604020202020204" pitchFamily="34" charset="0"/>
                        <a:ea typeface="나눔고딕 ExtraBold" panose="020D0904000000000000" pitchFamily="50" charset="-127"/>
                        <a:cs typeface="Arial" panose="020B0604020202020204" pitchFamily="34" charset="0"/>
                      </a:endParaRPr>
                    </a:p>
                  </a:txBody>
                  <a:tcPr marL="15795" marR="15795" marT="4336" marB="4336"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tc vMerge="1">
                  <a:txBody>
                    <a:bodyPr/>
                    <a:lstStyle/>
                    <a:p>
                      <a:pPr algn="ctr" fontAlgn="ctr"/>
                      <a:endParaRPr lang="en-US" altLang="ko-KR" sz="1050" b="0" i="0" u="none" strike="noStrike" dirty="0">
                        <a:solidFill>
                          <a:srgbClr val="000000"/>
                        </a:solidFill>
                        <a:effectLst/>
                        <a:latin typeface="맑은 고딕" panose="020B0503020000020004" pitchFamily="50" charset="-127"/>
                        <a:ea typeface="맑은 고딕" panose="020B0503020000020004" pitchFamily="50" charset="-127"/>
                      </a:endParaRPr>
                    </a:p>
                  </a:txBody>
                  <a:tcPr marL="9525" marR="9525" marT="9525"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extLst>
                  <a:ext uri="{0D108BD9-81ED-4DB2-BD59-A6C34878D82A}">
                    <a16:rowId xmlns:a16="http://schemas.microsoft.com/office/drawing/2014/main" val="10005"/>
                  </a:ext>
                </a:extLst>
              </a:tr>
              <a:tr h="226246">
                <a:tc vMerge="1">
                  <a:txBody>
                    <a:bodyPr/>
                    <a:lstStyle/>
                    <a:p>
                      <a:pPr algn="ctr" fontAlgn="ctr" latinLnBrk="0">
                        <a:lnSpc>
                          <a:spcPct val="115000"/>
                        </a:lnSpc>
                        <a:spcAft>
                          <a:spcPts val="0"/>
                        </a:spcAft>
                      </a:pPr>
                      <a:endParaRPr lang="ko-KR" sz="900" kern="100" dirty="0">
                        <a:solidFill>
                          <a:schemeClr val="tx1"/>
                        </a:solidFill>
                        <a:effectLst/>
                        <a:latin typeface="Times New Roman" panose="02020603050405020304" pitchFamily="18" charset="0"/>
                        <a:ea typeface="Times New Roman" panose="02020603050405020304" pitchFamily="18" charset="0"/>
                      </a:endParaRPr>
                    </a:p>
                  </a:txBody>
                  <a:tcPr marL="0" marR="0" marT="0"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accent6">
                        <a:lumMod val="20000"/>
                        <a:lumOff val="80000"/>
                      </a:schemeClr>
                    </a:solidFill>
                  </a:tcPr>
                </a:tc>
                <a:tc rowSpan="2">
                  <a:txBody>
                    <a:bodyPr/>
                    <a:lstStyle/>
                    <a:p>
                      <a:pPr algn="ctr" latinLnBrk="1">
                        <a:lnSpc>
                          <a:spcPct val="115000"/>
                        </a:lnSpc>
                        <a:spcAft>
                          <a:spcPts val="0"/>
                        </a:spcAft>
                      </a:pPr>
                      <a:r>
                        <a:rPr lang="mn-MN" sz="900" kern="100" dirty="0">
                          <a:solidFill>
                            <a:srgbClr val="000000"/>
                          </a:solidFill>
                          <a:effectLst/>
                          <a:latin typeface="Arial" panose="020B0604020202020204" pitchFamily="34" charset="0"/>
                          <a:ea typeface="Malgun Gothic" panose="020B0503020000020004" pitchFamily="34" charset="-127"/>
                          <a:cs typeface="Arial" panose="020B0604020202020204" pitchFamily="34" charset="0"/>
                        </a:rPr>
                        <a:t>Нөөцлөх төхөөрөмж</a:t>
                      </a:r>
                      <a:endParaRPr lang="en-US" sz="900" kern="100" dirty="0">
                        <a:effectLst/>
                        <a:latin typeface="Arial" panose="020B0604020202020204" pitchFamily="34" charset="0"/>
                        <a:ea typeface="Times New Roman" panose="02020603050405020304" pitchFamily="18" charset="0"/>
                        <a:cs typeface="Arial" panose="020B0604020202020204" pitchFamily="34" charset="0"/>
                      </a:endParaRPr>
                    </a:p>
                  </a:txBody>
                  <a:tcPr marL="9525" marR="9525" marT="9525" marB="9525"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accent6">
                        <a:lumMod val="20000"/>
                        <a:lumOff val="80000"/>
                      </a:schemeClr>
                    </a:solidFill>
                  </a:tcPr>
                </a:tc>
                <a:tc>
                  <a:txBody>
                    <a:bodyPr/>
                    <a:lstStyle/>
                    <a:p>
                      <a:pPr algn="r" latinLnBrk="1">
                        <a:lnSpc>
                          <a:spcPct val="115000"/>
                        </a:lnSpc>
                        <a:spcAft>
                          <a:spcPts val="0"/>
                        </a:spcAft>
                      </a:pPr>
                      <a:r>
                        <a:rPr lang="en-US" sz="900" b="0" i="0" u="none" strike="noStrike" kern="1200" dirty="0">
                          <a:solidFill>
                            <a:srgbClr val="000000"/>
                          </a:solidFill>
                          <a:effectLst/>
                          <a:latin typeface="Arial" panose="020B0604020202020204" pitchFamily="34" charset="0"/>
                          <a:ea typeface="나눔고딕 ExtraBold" panose="020D0904000000000000" pitchFamily="50" charset="-127"/>
                          <a:cs typeface="Arial" panose="020B0604020202020204" pitchFamily="34" charset="0"/>
                        </a:rPr>
                        <a:t>      20,000 </a:t>
                      </a:r>
                      <a:endParaRPr lang="ko-KR" sz="900" b="0" i="0" u="none" strike="noStrike" kern="1200" dirty="0">
                        <a:solidFill>
                          <a:srgbClr val="000000"/>
                        </a:solidFill>
                        <a:effectLst/>
                        <a:latin typeface="Arial" panose="020B0604020202020204" pitchFamily="34" charset="0"/>
                        <a:ea typeface="나눔고딕 ExtraBold" panose="020D0904000000000000" pitchFamily="50" charset="-127"/>
                        <a:cs typeface="Arial" panose="020B0604020202020204" pitchFamily="34" charset="0"/>
                      </a:endParaRPr>
                    </a:p>
                  </a:txBody>
                  <a:tcPr marL="15795" marR="15795" marT="4336" marB="4336"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tc vMerge="1">
                  <a:txBody>
                    <a:bodyPr/>
                    <a:lstStyle/>
                    <a:p>
                      <a:pPr latinLnBrk="1"/>
                      <a:endParaRPr lang="ko-KR" altLang="en-US"/>
                    </a:p>
                  </a:txBody>
                  <a:tcP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extLst>
                  <a:ext uri="{0D108BD9-81ED-4DB2-BD59-A6C34878D82A}">
                    <a16:rowId xmlns:a16="http://schemas.microsoft.com/office/drawing/2014/main" val="10006"/>
                  </a:ext>
                </a:extLst>
              </a:tr>
              <a:tr h="226246">
                <a:tc vMerge="1">
                  <a:txBody>
                    <a:bodyPr/>
                    <a:lstStyle/>
                    <a:p>
                      <a:pPr algn="ctr" fontAlgn="ctr" latinLnBrk="0">
                        <a:lnSpc>
                          <a:spcPct val="115000"/>
                        </a:lnSpc>
                        <a:spcAft>
                          <a:spcPts val="0"/>
                        </a:spcAft>
                      </a:pPr>
                      <a:endParaRPr lang="ko-KR" sz="900" kern="100" dirty="0">
                        <a:solidFill>
                          <a:schemeClr val="tx1"/>
                        </a:solidFill>
                        <a:effectLst/>
                        <a:latin typeface="Times New Roman" panose="02020603050405020304" pitchFamily="18" charset="0"/>
                        <a:ea typeface="Times New Roman" panose="02020603050405020304" pitchFamily="18" charset="0"/>
                      </a:endParaRPr>
                    </a:p>
                  </a:txBody>
                  <a:tcPr marL="0" marR="0" marT="0"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accent6">
                        <a:lumMod val="20000"/>
                        <a:lumOff val="80000"/>
                      </a:schemeClr>
                    </a:solidFill>
                  </a:tcPr>
                </a:tc>
                <a:tc vMerge="1">
                  <a:txBody>
                    <a:bodyPr/>
                    <a:lstStyle/>
                    <a:p>
                      <a:endParaRPr lang="en-US"/>
                    </a:p>
                  </a:txBody>
                  <a:tcP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accent6">
                        <a:lumMod val="20000"/>
                        <a:lumOff val="80000"/>
                      </a:schemeClr>
                    </a:solidFill>
                  </a:tcPr>
                </a:tc>
                <a:tc>
                  <a:txBody>
                    <a:bodyPr/>
                    <a:lstStyle/>
                    <a:p>
                      <a:pPr algn="r" latinLnBrk="1">
                        <a:lnSpc>
                          <a:spcPct val="115000"/>
                        </a:lnSpc>
                        <a:spcAft>
                          <a:spcPts val="0"/>
                        </a:spcAft>
                      </a:pPr>
                      <a:r>
                        <a:rPr lang="en-US" sz="900" b="0" i="0" u="none" strike="noStrike" kern="1200" dirty="0">
                          <a:solidFill>
                            <a:srgbClr val="000000"/>
                          </a:solidFill>
                          <a:effectLst/>
                          <a:latin typeface="Arial" panose="020B0604020202020204" pitchFamily="34" charset="0"/>
                          <a:ea typeface="나눔고딕 ExtraBold" panose="020D0904000000000000" pitchFamily="50" charset="-127"/>
                          <a:cs typeface="Arial" panose="020B0604020202020204" pitchFamily="34" charset="0"/>
                        </a:rPr>
                        <a:t>      20,000 </a:t>
                      </a:r>
                      <a:endParaRPr lang="ko-KR" sz="900" b="0" i="0" u="none" strike="noStrike" kern="1200" dirty="0">
                        <a:solidFill>
                          <a:srgbClr val="000000"/>
                        </a:solidFill>
                        <a:effectLst/>
                        <a:latin typeface="Arial" panose="020B0604020202020204" pitchFamily="34" charset="0"/>
                        <a:ea typeface="나눔고딕 ExtraBold" panose="020D0904000000000000" pitchFamily="50" charset="-127"/>
                        <a:cs typeface="Arial" panose="020B0604020202020204" pitchFamily="34" charset="0"/>
                      </a:endParaRPr>
                    </a:p>
                  </a:txBody>
                  <a:tcPr marL="15795" marR="15795" marT="4336" marB="4336"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tc vMerge="1">
                  <a:txBody>
                    <a:bodyPr/>
                    <a:lstStyle/>
                    <a:p>
                      <a:pPr algn="ctr" fontAlgn="ctr"/>
                      <a:endParaRPr lang="en-US" altLang="ko-KR" sz="1050" b="0" i="0" u="none" strike="noStrike" dirty="0">
                        <a:solidFill>
                          <a:srgbClr val="000000"/>
                        </a:solidFill>
                        <a:effectLst/>
                        <a:latin typeface="맑은 고딕" panose="020B0503020000020004" pitchFamily="50" charset="-127"/>
                        <a:ea typeface="맑은 고딕" panose="020B0503020000020004" pitchFamily="50" charset="-127"/>
                      </a:endParaRPr>
                    </a:p>
                  </a:txBody>
                  <a:tcPr marL="9525" marR="9525" marT="9525"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extLst>
                  <a:ext uri="{0D108BD9-81ED-4DB2-BD59-A6C34878D82A}">
                    <a16:rowId xmlns:a16="http://schemas.microsoft.com/office/drawing/2014/main" val="10007"/>
                  </a:ext>
                </a:extLst>
              </a:tr>
              <a:tr h="226246">
                <a:tc vMerge="1">
                  <a:txBody>
                    <a:bodyPr/>
                    <a:lstStyle/>
                    <a:p>
                      <a:pPr algn="ctr" fontAlgn="ctr" latinLnBrk="0">
                        <a:lnSpc>
                          <a:spcPct val="115000"/>
                        </a:lnSpc>
                        <a:spcAft>
                          <a:spcPts val="0"/>
                        </a:spcAft>
                      </a:pPr>
                      <a:endParaRPr lang="ko-KR" sz="900" kern="100" dirty="0">
                        <a:solidFill>
                          <a:schemeClr val="tx1"/>
                        </a:solidFill>
                        <a:effectLst/>
                        <a:latin typeface="Times New Roman" panose="02020603050405020304" pitchFamily="18" charset="0"/>
                        <a:ea typeface="Times New Roman" panose="02020603050405020304" pitchFamily="18" charset="0"/>
                      </a:endParaRPr>
                    </a:p>
                  </a:txBody>
                  <a:tcPr marL="0" marR="0" marT="0"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accent6">
                        <a:lumMod val="20000"/>
                        <a:lumOff val="80000"/>
                      </a:schemeClr>
                    </a:solidFill>
                  </a:tcPr>
                </a:tc>
                <a:tc>
                  <a:txBody>
                    <a:bodyPr/>
                    <a:lstStyle/>
                    <a:p>
                      <a:pPr algn="ctr" latinLnBrk="1">
                        <a:lnSpc>
                          <a:spcPct val="115000"/>
                        </a:lnSpc>
                        <a:spcAft>
                          <a:spcPts val="0"/>
                        </a:spcAft>
                      </a:pPr>
                      <a:r>
                        <a:rPr lang="en-US" sz="900" kern="100" dirty="0">
                          <a:solidFill>
                            <a:srgbClr val="000000"/>
                          </a:solidFill>
                          <a:effectLst/>
                          <a:latin typeface="Arial" panose="020B0604020202020204" pitchFamily="34" charset="0"/>
                          <a:ea typeface="Malgun Gothic" panose="020B0503020000020004" pitchFamily="34" charset="-127"/>
                          <a:cs typeface="Arial" panose="020B0604020202020204" pitchFamily="34" charset="0"/>
                        </a:rPr>
                        <a:t>Vaulting-н </a:t>
                      </a:r>
                      <a:r>
                        <a:rPr lang="en-US" sz="900" kern="100" dirty="0" err="1">
                          <a:solidFill>
                            <a:srgbClr val="000000"/>
                          </a:solidFill>
                          <a:effectLst/>
                          <a:latin typeface="Arial" panose="020B0604020202020204" pitchFamily="34" charset="0"/>
                          <a:ea typeface="Malgun Gothic" panose="020B0503020000020004" pitchFamily="34" charset="-127"/>
                          <a:cs typeface="Arial" panose="020B0604020202020204" pitchFamily="34" charset="0"/>
                        </a:rPr>
                        <a:t>нөөцлөх</a:t>
                      </a:r>
                      <a:r>
                        <a:rPr lang="en-US" sz="900" kern="100" dirty="0">
                          <a:solidFill>
                            <a:srgbClr val="000000"/>
                          </a:solidFill>
                          <a:effectLst/>
                          <a:latin typeface="Arial" panose="020B0604020202020204" pitchFamily="34" charset="0"/>
                          <a:ea typeface="Malgun Gothic" panose="020B0503020000020004" pitchFamily="34" charset="-127"/>
                          <a:cs typeface="Arial" panose="020B0604020202020204" pitchFamily="34" charset="0"/>
                        </a:rPr>
                        <a:t> </a:t>
                      </a:r>
                      <a:r>
                        <a:rPr lang="mn-MN" sz="900" kern="100" dirty="0">
                          <a:solidFill>
                            <a:srgbClr val="000000"/>
                          </a:solidFill>
                          <a:effectLst/>
                          <a:latin typeface="Arial" panose="020B0604020202020204" pitchFamily="34" charset="0"/>
                          <a:ea typeface="Malgun Gothic" panose="020B0503020000020004" pitchFamily="34" charset="-127"/>
                          <a:cs typeface="Arial" panose="020B0604020202020204" pitchFamily="34" charset="0"/>
                        </a:rPr>
                        <a:t>                    </a:t>
                      </a:r>
                      <a:r>
                        <a:rPr lang="en-US" sz="900" kern="100" dirty="0" err="1">
                          <a:solidFill>
                            <a:srgbClr val="000000"/>
                          </a:solidFill>
                          <a:effectLst/>
                          <a:latin typeface="Arial" panose="020B0604020202020204" pitchFamily="34" charset="0"/>
                          <a:ea typeface="Malgun Gothic" panose="020B0503020000020004" pitchFamily="34" charset="-127"/>
                          <a:cs typeface="Arial" panose="020B0604020202020204" pitchFamily="34" charset="0"/>
                        </a:rPr>
                        <a:t>төхөөрөмж</a:t>
                      </a:r>
                      <a:endParaRPr lang="en-US" sz="900" kern="100" dirty="0">
                        <a:effectLst/>
                        <a:latin typeface="Arial" panose="020B0604020202020204" pitchFamily="34" charset="0"/>
                        <a:ea typeface="Times New Roman" panose="02020603050405020304" pitchFamily="18" charset="0"/>
                        <a:cs typeface="Arial" panose="020B0604020202020204" pitchFamily="34" charset="0"/>
                      </a:endParaRPr>
                    </a:p>
                  </a:txBody>
                  <a:tcPr marL="9525" marR="9525" marT="9525" marB="9525"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accent6">
                        <a:lumMod val="20000"/>
                        <a:lumOff val="80000"/>
                      </a:schemeClr>
                    </a:solidFill>
                  </a:tcPr>
                </a:tc>
                <a:tc>
                  <a:txBody>
                    <a:bodyPr/>
                    <a:lstStyle/>
                    <a:p>
                      <a:pPr algn="r" latinLnBrk="1">
                        <a:lnSpc>
                          <a:spcPct val="115000"/>
                        </a:lnSpc>
                        <a:spcAft>
                          <a:spcPts val="0"/>
                        </a:spcAft>
                      </a:pPr>
                      <a:r>
                        <a:rPr lang="en-US" sz="900" b="0" i="0" u="none" strike="noStrike" kern="1200" dirty="0">
                          <a:solidFill>
                            <a:srgbClr val="000000"/>
                          </a:solidFill>
                          <a:effectLst/>
                          <a:latin typeface="Arial" panose="020B0604020202020204" pitchFamily="34" charset="0"/>
                          <a:ea typeface="나눔고딕 ExtraBold" panose="020D0904000000000000" pitchFamily="50" charset="-127"/>
                          <a:cs typeface="Arial" panose="020B0604020202020204" pitchFamily="34" charset="0"/>
                        </a:rPr>
                        <a:t>   2,000,000 </a:t>
                      </a:r>
                      <a:endParaRPr lang="ko-KR" sz="900" b="0" i="0" u="none" strike="noStrike" kern="1200" dirty="0">
                        <a:solidFill>
                          <a:srgbClr val="000000"/>
                        </a:solidFill>
                        <a:effectLst/>
                        <a:latin typeface="Arial" panose="020B0604020202020204" pitchFamily="34" charset="0"/>
                        <a:ea typeface="나눔고딕 ExtraBold" panose="020D0904000000000000" pitchFamily="50" charset="-127"/>
                        <a:cs typeface="Arial" panose="020B0604020202020204" pitchFamily="34" charset="0"/>
                      </a:endParaRPr>
                    </a:p>
                  </a:txBody>
                  <a:tcPr marL="15795" marR="15795" marT="4336" marB="4336"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tc vMerge="1">
                  <a:txBody>
                    <a:bodyPr/>
                    <a:lstStyle/>
                    <a:p>
                      <a:pPr latinLnBrk="1"/>
                      <a:endParaRPr lang="ko-KR" altLang="en-US"/>
                    </a:p>
                  </a:txBody>
                  <a:tcP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extLst>
                  <a:ext uri="{0D108BD9-81ED-4DB2-BD59-A6C34878D82A}">
                    <a16:rowId xmlns:a16="http://schemas.microsoft.com/office/drawing/2014/main" val="10008"/>
                  </a:ext>
                </a:extLst>
              </a:tr>
              <a:tr h="226246">
                <a:tc vMerge="1">
                  <a:txBody>
                    <a:bodyPr/>
                    <a:lstStyle/>
                    <a:p>
                      <a:pPr algn="ctr" fontAlgn="ctr" latinLnBrk="0">
                        <a:lnSpc>
                          <a:spcPct val="115000"/>
                        </a:lnSpc>
                        <a:spcAft>
                          <a:spcPts val="0"/>
                        </a:spcAft>
                      </a:pPr>
                      <a:endParaRPr lang="ko-KR" sz="900" kern="100" dirty="0">
                        <a:solidFill>
                          <a:schemeClr val="tx1"/>
                        </a:solidFill>
                        <a:effectLst/>
                        <a:latin typeface="Times New Roman" panose="02020603050405020304" pitchFamily="18" charset="0"/>
                        <a:ea typeface="Times New Roman" panose="02020603050405020304" pitchFamily="18" charset="0"/>
                      </a:endParaRPr>
                    </a:p>
                  </a:txBody>
                  <a:tcPr marL="0" marR="0" marT="0"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accent6">
                        <a:lumMod val="20000"/>
                        <a:lumOff val="80000"/>
                      </a:schemeClr>
                    </a:solidFill>
                  </a:tcPr>
                </a:tc>
                <a:tc>
                  <a:txBody>
                    <a:bodyPr/>
                    <a:lstStyle/>
                    <a:p>
                      <a:pPr algn="ctr" latinLnBrk="1">
                        <a:lnSpc>
                          <a:spcPct val="115000"/>
                        </a:lnSpc>
                        <a:spcAft>
                          <a:spcPts val="0"/>
                        </a:spcAft>
                      </a:pPr>
                      <a:r>
                        <a:rPr lang="en-US" sz="900" kern="100" dirty="0">
                          <a:solidFill>
                            <a:srgbClr val="000000"/>
                          </a:solidFill>
                          <a:effectLst/>
                          <a:latin typeface="Arial" panose="020B0604020202020204" pitchFamily="34" charset="0"/>
                          <a:ea typeface="Malgun Gothic" panose="020B0503020000020004" pitchFamily="34" charset="-127"/>
                          <a:cs typeface="Arial" panose="020B0604020202020204" pitchFamily="34" charset="0"/>
                        </a:rPr>
                        <a:t>SAN </a:t>
                      </a:r>
                      <a:r>
                        <a:rPr lang="mn-MN" sz="900" kern="100" dirty="0">
                          <a:solidFill>
                            <a:srgbClr val="000000"/>
                          </a:solidFill>
                          <a:effectLst/>
                          <a:latin typeface="Arial" panose="020B0604020202020204" pitchFamily="34" charset="0"/>
                          <a:ea typeface="Malgun Gothic" panose="020B0503020000020004" pitchFamily="34" charset="-127"/>
                          <a:cs typeface="Arial" panose="020B0604020202020204" pitchFamily="34" charset="0"/>
                        </a:rPr>
                        <a:t>свич</a:t>
                      </a:r>
                      <a:r>
                        <a:rPr lang="en-US" sz="900" kern="100" dirty="0">
                          <a:solidFill>
                            <a:srgbClr val="000000"/>
                          </a:solidFill>
                          <a:effectLst/>
                          <a:latin typeface="Arial" panose="020B0604020202020204" pitchFamily="34" charset="0"/>
                          <a:ea typeface="Malgun Gothic" panose="020B0503020000020004" pitchFamily="34" charset="-127"/>
                          <a:cs typeface="Arial" panose="020B0604020202020204" pitchFamily="34" charset="0"/>
                        </a:rPr>
                        <a:t> </a:t>
                      </a:r>
                      <a:endParaRPr lang="en-US" sz="900" kern="100" dirty="0">
                        <a:effectLst/>
                        <a:latin typeface="Arial" panose="020B0604020202020204" pitchFamily="34" charset="0"/>
                        <a:ea typeface="Times New Roman" panose="02020603050405020304" pitchFamily="18" charset="0"/>
                        <a:cs typeface="Arial" panose="020B0604020202020204" pitchFamily="34" charset="0"/>
                      </a:endParaRPr>
                    </a:p>
                  </a:txBody>
                  <a:tcPr marL="9525" marR="9525" marT="9525" marB="9525"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accent6">
                        <a:lumMod val="20000"/>
                        <a:lumOff val="80000"/>
                      </a:schemeClr>
                    </a:solidFill>
                  </a:tcPr>
                </a:tc>
                <a:tc>
                  <a:txBody>
                    <a:bodyPr/>
                    <a:lstStyle/>
                    <a:p>
                      <a:pPr algn="r" latinLnBrk="1">
                        <a:lnSpc>
                          <a:spcPct val="115000"/>
                        </a:lnSpc>
                        <a:spcAft>
                          <a:spcPts val="0"/>
                        </a:spcAft>
                      </a:pPr>
                      <a:r>
                        <a:rPr lang="en-US" sz="900" b="0" i="0" u="none" strike="noStrike" kern="1200" dirty="0">
                          <a:solidFill>
                            <a:srgbClr val="000000"/>
                          </a:solidFill>
                          <a:effectLst/>
                          <a:latin typeface="Arial" panose="020B0604020202020204" pitchFamily="34" charset="0"/>
                          <a:ea typeface="나눔고딕 ExtraBold" panose="020D0904000000000000" pitchFamily="50" charset="-127"/>
                          <a:cs typeface="Arial" panose="020B0604020202020204" pitchFamily="34" charset="0"/>
                        </a:rPr>
                        <a:t>     150,000 </a:t>
                      </a:r>
                      <a:endParaRPr lang="ko-KR" sz="900" b="0" i="0" u="none" strike="noStrike" kern="1200" dirty="0">
                        <a:solidFill>
                          <a:srgbClr val="000000"/>
                        </a:solidFill>
                        <a:effectLst/>
                        <a:latin typeface="Arial" panose="020B0604020202020204" pitchFamily="34" charset="0"/>
                        <a:ea typeface="나눔고딕 ExtraBold" panose="020D0904000000000000" pitchFamily="50" charset="-127"/>
                        <a:cs typeface="Arial" panose="020B0604020202020204" pitchFamily="34" charset="0"/>
                      </a:endParaRPr>
                    </a:p>
                  </a:txBody>
                  <a:tcPr marL="15795" marR="15795" marT="4336" marB="4336"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tc vMerge="1">
                  <a:txBody>
                    <a:bodyPr/>
                    <a:lstStyle/>
                    <a:p>
                      <a:pPr algn="ctr" fontAlgn="ctr"/>
                      <a:endParaRPr lang="en-US" altLang="ko-KR" sz="1050" b="0" i="0" u="none" strike="noStrike" dirty="0">
                        <a:solidFill>
                          <a:srgbClr val="000000"/>
                        </a:solidFill>
                        <a:effectLst/>
                        <a:latin typeface="맑은 고딕" panose="020B0503020000020004" pitchFamily="50" charset="-127"/>
                        <a:ea typeface="맑은 고딕" panose="020B0503020000020004" pitchFamily="50" charset="-127"/>
                      </a:endParaRPr>
                    </a:p>
                  </a:txBody>
                  <a:tcPr marL="9525" marR="9525" marT="9525"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extLst>
                  <a:ext uri="{0D108BD9-81ED-4DB2-BD59-A6C34878D82A}">
                    <a16:rowId xmlns:a16="http://schemas.microsoft.com/office/drawing/2014/main" val="10009"/>
                  </a:ext>
                </a:extLst>
              </a:tr>
              <a:tr h="226246">
                <a:tc vMerge="1">
                  <a:txBody>
                    <a:bodyPr/>
                    <a:lstStyle/>
                    <a:p>
                      <a:pPr algn="ctr" fontAlgn="ctr" latinLnBrk="0">
                        <a:lnSpc>
                          <a:spcPct val="115000"/>
                        </a:lnSpc>
                        <a:spcAft>
                          <a:spcPts val="0"/>
                        </a:spcAft>
                      </a:pPr>
                      <a:endParaRPr lang="ko-KR" sz="900" kern="100" dirty="0">
                        <a:solidFill>
                          <a:schemeClr val="tx1"/>
                        </a:solidFill>
                        <a:effectLst/>
                        <a:latin typeface="Times New Roman" panose="02020603050405020304" pitchFamily="18" charset="0"/>
                        <a:ea typeface="Times New Roman" panose="02020603050405020304" pitchFamily="18" charset="0"/>
                      </a:endParaRPr>
                    </a:p>
                  </a:txBody>
                  <a:tcPr marL="0" marR="0" marT="0"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accent6">
                        <a:lumMod val="20000"/>
                        <a:lumOff val="80000"/>
                      </a:schemeClr>
                    </a:solidFill>
                  </a:tcPr>
                </a:tc>
                <a:tc>
                  <a:txBody>
                    <a:bodyPr/>
                    <a:lstStyle/>
                    <a:p>
                      <a:pPr algn="ctr" latinLnBrk="0">
                        <a:lnSpc>
                          <a:spcPct val="115000"/>
                        </a:lnSpc>
                        <a:spcAft>
                          <a:spcPts val="0"/>
                        </a:spcAft>
                      </a:pPr>
                      <a:r>
                        <a:rPr lang="en-US" sz="900" kern="100" dirty="0">
                          <a:solidFill>
                            <a:srgbClr val="000000"/>
                          </a:solidFill>
                          <a:effectLst/>
                          <a:latin typeface="Arial" panose="020B0604020202020204" pitchFamily="34" charset="0"/>
                          <a:ea typeface="Malgun Gothic" panose="020B0503020000020004" pitchFamily="34" charset="-127"/>
                          <a:cs typeface="Arial" panose="020B0604020202020204" pitchFamily="34" charset="0"/>
                        </a:rPr>
                        <a:t>IP-KVM </a:t>
                      </a:r>
                      <a:r>
                        <a:rPr lang="mn-MN" sz="900" kern="100" dirty="0">
                          <a:solidFill>
                            <a:srgbClr val="000000"/>
                          </a:solidFill>
                          <a:effectLst/>
                          <a:latin typeface="Arial" panose="020B0604020202020204" pitchFamily="34" charset="0"/>
                          <a:ea typeface="Malgun Gothic" panose="020B0503020000020004" pitchFamily="34" charset="-127"/>
                          <a:cs typeface="Arial" panose="020B0604020202020204" pitchFamily="34" charset="0"/>
                        </a:rPr>
                        <a:t>свич </a:t>
                      </a:r>
                      <a:endParaRPr lang="en-US" sz="900" kern="100" dirty="0">
                        <a:effectLst/>
                        <a:latin typeface="Arial" panose="020B0604020202020204" pitchFamily="34" charset="0"/>
                        <a:ea typeface="Times New Roman" panose="02020603050405020304" pitchFamily="18" charset="0"/>
                        <a:cs typeface="Arial" panose="020B0604020202020204" pitchFamily="34" charset="0"/>
                      </a:endParaRPr>
                    </a:p>
                  </a:txBody>
                  <a:tcPr marL="9525" marR="9525" marT="9525" marB="9525"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accent6">
                        <a:lumMod val="20000"/>
                        <a:lumOff val="80000"/>
                      </a:schemeClr>
                    </a:solidFill>
                  </a:tcPr>
                </a:tc>
                <a:tc>
                  <a:txBody>
                    <a:bodyPr/>
                    <a:lstStyle/>
                    <a:p>
                      <a:pPr algn="r" latinLnBrk="1">
                        <a:lnSpc>
                          <a:spcPct val="115000"/>
                        </a:lnSpc>
                        <a:spcAft>
                          <a:spcPts val="0"/>
                        </a:spcAft>
                      </a:pPr>
                      <a:r>
                        <a:rPr lang="en-US" sz="900" b="0" i="0" u="none" strike="noStrike" kern="1200" dirty="0">
                          <a:solidFill>
                            <a:srgbClr val="000000"/>
                          </a:solidFill>
                          <a:effectLst/>
                          <a:latin typeface="Arial" panose="020B0604020202020204" pitchFamily="34" charset="0"/>
                          <a:ea typeface="나눔고딕 ExtraBold" panose="020D0904000000000000" pitchFamily="50" charset="-127"/>
                          <a:cs typeface="Arial" panose="020B0604020202020204" pitchFamily="34" charset="0"/>
                        </a:rPr>
                        <a:t>   1,000,000 </a:t>
                      </a:r>
                      <a:endParaRPr lang="ko-KR" sz="900" b="0" i="0" u="none" strike="noStrike" kern="1200" dirty="0">
                        <a:solidFill>
                          <a:srgbClr val="000000"/>
                        </a:solidFill>
                        <a:effectLst/>
                        <a:latin typeface="Arial" panose="020B0604020202020204" pitchFamily="34" charset="0"/>
                        <a:ea typeface="나눔고딕 ExtraBold" panose="020D0904000000000000" pitchFamily="50" charset="-127"/>
                        <a:cs typeface="Arial" panose="020B0604020202020204" pitchFamily="34" charset="0"/>
                      </a:endParaRPr>
                    </a:p>
                  </a:txBody>
                  <a:tcPr marL="15795" marR="15795" marT="4336" marB="4336"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tc vMerge="1">
                  <a:txBody>
                    <a:bodyPr/>
                    <a:lstStyle/>
                    <a:p>
                      <a:pPr latinLnBrk="1"/>
                      <a:endParaRPr lang="ko-KR" altLang="en-US"/>
                    </a:p>
                  </a:txBody>
                  <a:tcP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extLst>
                  <a:ext uri="{0D108BD9-81ED-4DB2-BD59-A6C34878D82A}">
                    <a16:rowId xmlns:a16="http://schemas.microsoft.com/office/drawing/2014/main" val="10010"/>
                  </a:ext>
                </a:extLst>
              </a:tr>
              <a:tr h="226246">
                <a:tc rowSpan="9">
                  <a:txBody>
                    <a:bodyPr/>
                    <a:lstStyle/>
                    <a:p>
                      <a:pPr marL="0" marR="0" lvl="0" indent="0" algn="ctr" defTabSz="912330" rtl="0" eaLnBrk="1" fontAlgn="ctr" latinLnBrk="0" hangingPunct="1">
                        <a:lnSpc>
                          <a:spcPct val="115000"/>
                        </a:lnSpc>
                        <a:spcBef>
                          <a:spcPts val="0"/>
                        </a:spcBef>
                        <a:spcAft>
                          <a:spcPts val="0"/>
                        </a:spcAft>
                        <a:buClrTx/>
                        <a:buSzTx/>
                        <a:buFontTx/>
                        <a:buNone/>
                        <a:tabLst/>
                        <a:defRPr/>
                      </a:pPr>
                      <a:r>
                        <a:rPr lang="mn-MN" altLang="ko-KR" sz="900" b="1" kern="10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rPr>
                        <a:t>Сүлжээ</a:t>
                      </a:r>
                      <a:endParaRPr lang="ko-KR" altLang="ko-KR" sz="900" b="1" kern="100" dirty="0">
                        <a:solidFill>
                          <a:schemeClr val="tx1"/>
                        </a:solidFill>
                        <a:effectLst/>
                        <a:latin typeface="Arial" panose="020B0604020202020204" pitchFamily="34" charset="0"/>
                        <a:ea typeface="나눔고딕 ExtraBold" panose="020D0904000000000000" pitchFamily="50" charset="-127"/>
                        <a:cs typeface="Arial" panose="020B0604020202020204" pitchFamily="34" charset="0"/>
                      </a:endParaRPr>
                    </a:p>
                  </a:txBody>
                  <a:tcPr marL="0" marR="0" marT="0"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accent6">
                        <a:lumMod val="20000"/>
                        <a:lumOff val="80000"/>
                      </a:schemeClr>
                    </a:solidFill>
                  </a:tcPr>
                </a:tc>
                <a:tc rowSpan="2">
                  <a:txBody>
                    <a:bodyPr/>
                    <a:lstStyle/>
                    <a:p>
                      <a:pPr algn="ctr" latinLnBrk="0">
                        <a:lnSpc>
                          <a:spcPct val="115000"/>
                        </a:lnSpc>
                        <a:spcAft>
                          <a:spcPts val="0"/>
                        </a:spcAft>
                      </a:pPr>
                      <a:r>
                        <a:rPr lang="mn-MN" sz="900" kern="100" dirty="0">
                          <a:solidFill>
                            <a:srgbClr val="000000"/>
                          </a:solidFill>
                          <a:effectLst/>
                          <a:latin typeface="Arial" panose="020B0604020202020204" pitchFamily="34" charset="0"/>
                          <a:ea typeface="Malgun Gothic" panose="020B0503020000020004" pitchFamily="34" charset="-127"/>
                          <a:cs typeface="Arial" panose="020B0604020202020204" pitchFamily="34" charset="0"/>
                        </a:rPr>
                        <a:t>Үндсэн свич</a:t>
                      </a:r>
                      <a:endParaRPr lang="en-US" sz="900" kern="100" dirty="0">
                        <a:effectLst/>
                        <a:latin typeface="Arial" panose="020B0604020202020204" pitchFamily="34" charset="0"/>
                        <a:ea typeface="Times New Roman" panose="02020603050405020304" pitchFamily="18" charset="0"/>
                        <a:cs typeface="Arial" panose="020B0604020202020204" pitchFamily="34" charset="0"/>
                      </a:endParaRPr>
                    </a:p>
                  </a:txBody>
                  <a:tcPr marL="9525" marR="9525" marT="9525" marB="9525"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accent6">
                        <a:lumMod val="20000"/>
                        <a:lumOff val="80000"/>
                      </a:schemeClr>
                    </a:solidFill>
                  </a:tcPr>
                </a:tc>
                <a:tc>
                  <a:txBody>
                    <a:bodyPr/>
                    <a:lstStyle/>
                    <a:p>
                      <a:pPr algn="r" latinLnBrk="1">
                        <a:lnSpc>
                          <a:spcPct val="115000"/>
                        </a:lnSpc>
                        <a:spcAft>
                          <a:spcPts val="0"/>
                        </a:spcAft>
                      </a:pPr>
                      <a:r>
                        <a:rPr lang="en-US" sz="900" b="0" i="0" u="none" strike="noStrike" kern="1200" dirty="0">
                          <a:solidFill>
                            <a:srgbClr val="000000"/>
                          </a:solidFill>
                          <a:effectLst/>
                          <a:latin typeface="Arial" panose="020B0604020202020204" pitchFamily="34" charset="0"/>
                          <a:ea typeface="나눔고딕 ExtraBold" panose="020D0904000000000000" pitchFamily="50" charset="-127"/>
                          <a:cs typeface="Arial" panose="020B0604020202020204" pitchFamily="34" charset="0"/>
                        </a:rPr>
                        <a:t>      65,000 </a:t>
                      </a:r>
                      <a:endParaRPr lang="ko-KR" sz="900" b="0" i="0" u="none" strike="noStrike" kern="1200" dirty="0">
                        <a:solidFill>
                          <a:srgbClr val="000000"/>
                        </a:solidFill>
                        <a:effectLst/>
                        <a:latin typeface="Arial" panose="020B0604020202020204" pitchFamily="34" charset="0"/>
                        <a:ea typeface="나눔고딕 ExtraBold" panose="020D0904000000000000" pitchFamily="50" charset="-127"/>
                        <a:cs typeface="Arial" panose="020B0604020202020204" pitchFamily="34" charset="0"/>
                      </a:endParaRPr>
                    </a:p>
                  </a:txBody>
                  <a:tcPr marL="15795" marR="15795" marT="4336" marB="4336"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tc rowSpan="9">
                  <a:txBody>
                    <a:bodyPr/>
                    <a:lstStyle/>
                    <a:p>
                      <a:pPr algn="ctr" fontAlgn="ctr"/>
                      <a:r>
                        <a:rPr lang="en-US" altLang="ko-KR" sz="900" b="0" i="0" u="none" strike="noStrike" kern="1200" dirty="0">
                          <a:solidFill>
                            <a:srgbClr val="000000"/>
                          </a:solidFill>
                          <a:effectLst/>
                          <a:latin typeface="Arial" panose="020B0604020202020204" pitchFamily="34" charset="0"/>
                          <a:ea typeface="나눔고딕 ExtraBold" panose="020D0904000000000000" pitchFamily="50" charset="-127"/>
                          <a:cs typeface="Arial" panose="020B0604020202020204" pitchFamily="34" charset="0"/>
                        </a:rPr>
                        <a:t>1,920,000</a:t>
                      </a:r>
                    </a:p>
                  </a:txBody>
                  <a:tcPr marL="9525" marR="9525" marT="9525"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extLst>
                  <a:ext uri="{0D108BD9-81ED-4DB2-BD59-A6C34878D82A}">
                    <a16:rowId xmlns:a16="http://schemas.microsoft.com/office/drawing/2014/main" val="10011"/>
                  </a:ext>
                </a:extLst>
              </a:tr>
              <a:tr h="226246">
                <a:tc vMerge="1">
                  <a:txBody>
                    <a:bodyPr/>
                    <a:lstStyle/>
                    <a:p>
                      <a:pPr algn="ctr" fontAlgn="ctr" latinLnBrk="0">
                        <a:lnSpc>
                          <a:spcPct val="115000"/>
                        </a:lnSpc>
                        <a:spcAft>
                          <a:spcPts val="0"/>
                        </a:spcAft>
                      </a:pPr>
                      <a:endParaRPr lang="ko-KR" sz="900" kern="100" dirty="0">
                        <a:solidFill>
                          <a:schemeClr val="tx1"/>
                        </a:solidFill>
                        <a:effectLst/>
                        <a:latin typeface="Times New Roman" panose="02020603050405020304" pitchFamily="18" charset="0"/>
                        <a:ea typeface="Times New Roman" panose="02020603050405020304" pitchFamily="18" charset="0"/>
                      </a:endParaRPr>
                    </a:p>
                  </a:txBody>
                  <a:tcPr marL="0" marR="0" marT="0"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accent6">
                        <a:lumMod val="20000"/>
                        <a:lumOff val="80000"/>
                      </a:schemeClr>
                    </a:solidFill>
                  </a:tcPr>
                </a:tc>
                <a:tc vMerge="1">
                  <a:txBody>
                    <a:bodyPr/>
                    <a:lstStyle/>
                    <a:p>
                      <a:endParaRPr lang="en-US"/>
                    </a:p>
                  </a:txBody>
                  <a:tcP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accent6">
                        <a:lumMod val="20000"/>
                        <a:lumOff val="80000"/>
                      </a:schemeClr>
                    </a:solidFill>
                  </a:tcPr>
                </a:tc>
                <a:tc>
                  <a:txBody>
                    <a:bodyPr/>
                    <a:lstStyle/>
                    <a:p>
                      <a:pPr algn="r" latinLnBrk="1">
                        <a:lnSpc>
                          <a:spcPct val="115000"/>
                        </a:lnSpc>
                        <a:spcAft>
                          <a:spcPts val="0"/>
                        </a:spcAft>
                      </a:pPr>
                      <a:r>
                        <a:rPr lang="en-US" sz="900" b="0" i="0" u="none" strike="noStrike" kern="1200" dirty="0">
                          <a:solidFill>
                            <a:srgbClr val="000000"/>
                          </a:solidFill>
                          <a:effectLst/>
                          <a:latin typeface="Arial" panose="020B0604020202020204" pitchFamily="34" charset="0"/>
                          <a:ea typeface="나눔고딕 ExtraBold" panose="020D0904000000000000" pitchFamily="50" charset="-127"/>
                          <a:cs typeface="Arial" panose="020B0604020202020204" pitchFamily="34" charset="0"/>
                        </a:rPr>
                        <a:t>      65,000 </a:t>
                      </a:r>
                      <a:endParaRPr lang="ko-KR" sz="900" b="0" i="0" u="none" strike="noStrike" kern="1200" dirty="0">
                        <a:solidFill>
                          <a:srgbClr val="000000"/>
                        </a:solidFill>
                        <a:effectLst/>
                        <a:latin typeface="Arial" panose="020B0604020202020204" pitchFamily="34" charset="0"/>
                        <a:ea typeface="나눔고딕 ExtraBold" panose="020D0904000000000000" pitchFamily="50" charset="-127"/>
                        <a:cs typeface="Arial" panose="020B0604020202020204" pitchFamily="34" charset="0"/>
                      </a:endParaRPr>
                    </a:p>
                  </a:txBody>
                  <a:tcPr marL="15795" marR="15795" marT="4336" marB="4336"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tc vMerge="1">
                  <a:txBody>
                    <a:bodyPr/>
                    <a:lstStyle/>
                    <a:p>
                      <a:pPr latinLnBrk="1"/>
                      <a:endParaRPr lang="ko-KR" altLang="en-US"/>
                    </a:p>
                  </a:txBody>
                  <a:tcP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extLst>
                  <a:ext uri="{0D108BD9-81ED-4DB2-BD59-A6C34878D82A}">
                    <a16:rowId xmlns:a16="http://schemas.microsoft.com/office/drawing/2014/main" val="10012"/>
                  </a:ext>
                </a:extLst>
              </a:tr>
              <a:tr h="226246">
                <a:tc vMerge="1">
                  <a:txBody>
                    <a:bodyPr/>
                    <a:lstStyle/>
                    <a:p>
                      <a:pPr algn="ctr" fontAlgn="ctr" latinLnBrk="0">
                        <a:lnSpc>
                          <a:spcPct val="115000"/>
                        </a:lnSpc>
                        <a:spcAft>
                          <a:spcPts val="0"/>
                        </a:spcAft>
                      </a:pPr>
                      <a:endParaRPr lang="ko-KR" sz="900" kern="100" dirty="0">
                        <a:solidFill>
                          <a:schemeClr val="tx1"/>
                        </a:solidFill>
                        <a:effectLst/>
                        <a:latin typeface="Times New Roman" panose="02020603050405020304" pitchFamily="18" charset="0"/>
                        <a:ea typeface="Times New Roman" panose="02020603050405020304" pitchFamily="18" charset="0"/>
                      </a:endParaRPr>
                    </a:p>
                  </a:txBody>
                  <a:tcPr marL="0" marR="0" marT="0"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accent6">
                        <a:lumMod val="20000"/>
                        <a:lumOff val="80000"/>
                      </a:schemeClr>
                    </a:solidFill>
                  </a:tcPr>
                </a:tc>
                <a:tc>
                  <a:txBody>
                    <a:bodyPr/>
                    <a:lstStyle/>
                    <a:p>
                      <a:pPr algn="ctr" latinLnBrk="1">
                        <a:lnSpc>
                          <a:spcPct val="115000"/>
                        </a:lnSpc>
                        <a:spcAft>
                          <a:spcPts val="0"/>
                        </a:spcAft>
                      </a:pPr>
                      <a:r>
                        <a:rPr lang="mn-MN" sz="900" kern="100" dirty="0">
                          <a:solidFill>
                            <a:srgbClr val="000000"/>
                          </a:solidFill>
                          <a:effectLst/>
                          <a:latin typeface="Arial" panose="020B0604020202020204" pitchFamily="34" charset="0"/>
                          <a:ea typeface="Malgun Gothic" panose="020B0503020000020004" pitchFamily="34" charset="-127"/>
                          <a:cs typeface="Arial" panose="020B0604020202020204" pitchFamily="34" charset="0"/>
                        </a:rPr>
                        <a:t>Серверүүдийн свич</a:t>
                      </a:r>
                      <a:r>
                        <a:rPr lang="en-US" sz="900" kern="100" dirty="0">
                          <a:solidFill>
                            <a:srgbClr val="000000"/>
                          </a:solidFill>
                          <a:effectLst/>
                          <a:latin typeface="Arial" panose="020B0604020202020204" pitchFamily="34" charset="0"/>
                          <a:ea typeface="Malgun Gothic" panose="020B0503020000020004" pitchFamily="34" charset="-127"/>
                          <a:cs typeface="Arial" panose="020B0604020202020204" pitchFamily="34" charset="0"/>
                        </a:rPr>
                        <a:t> </a:t>
                      </a:r>
                      <a:endParaRPr lang="en-US" sz="900" kern="100" dirty="0">
                        <a:effectLst/>
                        <a:latin typeface="Arial" panose="020B0604020202020204" pitchFamily="34" charset="0"/>
                        <a:ea typeface="Times New Roman" panose="02020603050405020304" pitchFamily="18" charset="0"/>
                        <a:cs typeface="Arial" panose="020B0604020202020204" pitchFamily="34" charset="0"/>
                      </a:endParaRPr>
                    </a:p>
                  </a:txBody>
                  <a:tcPr marL="9525" marR="9525" marT="9525" marB="9525"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accent6">
                        <a:lumMod val="20000"/>
                        <a:lumOff val="80000"/>
                      </a:schemeClr>
                    </a:solidFill>
                  </a:tcPr>
                </a:tc>
                <a:tc>
                  <a:txBody>
                    <a:bodyPr/>
                    <a:lstStyle/>
                    <a:p>
                      <a:pPr algn="r" latinLnBrk="1">
                        <a:lnSpc>
                          <a:spcPct val="115000"/>
                        </a:lnSpc>
                        <a:spcAft>
                          <a:spcPts val="0"/>
                        </a:spcAft>
                      </a:pPr>
                      <a:r>
                        <a:rPr lang="en-US" sz="900" b="0" i="0" u="none" strike="noStrike" kern="1200" dirty="0">
                          <a:solidFill>
                            <a:srgbClr val="000000"/>
                          </a:solidFill>
                          <a:effectLst/>
                          <a:latin typeface="Arial" panose="020B0604020202020204" pitchFamily="34" charset="0"/>
                          <a:ea typeface="나눔고딕 ExtraBold" panose="020D0904000000000000" pitchFamily="50" charset="-127"/>
                          <a:cs typeface="Arial" panose="020B0604020202020204" pitchFamily="34" charset="0"/>
                        </a:rPr>
                        <a:t>     120,000 </a:t>
                      </a:r>
                      <a:endParaRPr lang="ko-KR" sz="900" b="0" i="0" u="none" strike="noStrike" kern="1200" dirty="0">
                        <a:solidFill>
                          <a:srgbClr val="000000"/>
                        </a:solidFill>
                        <a:effectLst/>
                        <a:latin typeface="Arial" panose="020B0604020202020204" pitchFamily="34" charset="0"/>
                        <a:ea typeface="나눔고딕 ExtraBold" panose="020D0904000000000000" pitchFamily="50" charset="-127"/>
                        <a:cs typeface="Arial" panose="020B0604020202020204" pitchFamily="34" charset="0"/>
                      </a:endParaRPr>
                    </a:p>
                  </a:txBody>
                  <a:tcPr marL="15795" marR="15795" marT="4336" marB="4336"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tc vMerge="1">
                  <a:txBody>
                    <a:bodyPr/>
                    <a:lstStyle/>
                    <a:p>
                      <a:pPr algn="ctr" fontAlgn="ctr"/>
                      <a:endParaRPr lang="en-US" altLang="ko-KR" sz="1050" b="0" i="0" u="none" strike="noStrike" dirty="0">
                        <a:solidFill>
                          <a:srgbClr val="000000"/>
                        </a:solidFill>
                        <a:effectLst/>
                        <a:latin typeface="맑은 고딕" panose="020B0503020000020004" pitchFamily="50" charset="-127"/>
                        <a:ea typeface="맑은 고딕" panose="020B0503020000020004" pitchFamily="50" charset="-127"/>
                      </a:endParaRPr>
                    </a:p>
                  </a:txBody>
                  <a:tcPr marL="9525" marR="9525" marT="9525"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extLst>
                  <a:ext uri="{0D108BD9-81ED-4DB2-BD59-A6C34878D82A}">
                    <a16:rowId xmlns:a16="http://schemas.microsoft.com/office/drawing/2014/main" val="10013"/>
                  </a:ext>
                </a:extLst>
              </a:tr>
              <a:tr h="226246">
                <a:tc vMerge="1">
                  <a:txBody>
                    <a:bodyPr/>
                    <a:lstStyle/>
                    <a:p>
                      <a:pPr algn="ctr" fontAlgn="ctr" latinLnBrk="0">
                        <a:lnSpc>
                          <a:spcPct val="115000"/>
                        </a:lnSpc>
                        <a:spcAft>
                          <a:spcPts val="0"/>
                        </a:spcAft>
                      </a:pPr>
                      <a:endParaRPr lang="ko-KR" sz="900" kern="100" dirty="0">
                        <a:solidFill>
                          <a:schemeClr val="tx1"/>
                        </a:solidFill>
                        <a:effectLst/>
                        <a:latin typeface="Times New Roman" panose="02020603050405020304" pitchFamily="18" charset="0"/>
                        <a:ea typeface="Times New Roman" panose="02020603050405020304" pitchFamily="18" charset="0"/>
                      </a:endParaRPr>
                    </a:p>
                  </a:txBody>
                  <a:tcPr marL="0" marR="0" marT="0"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accent6">
                        <a:lumMod val="20000"/>
                        <a:lumOff val="80000"/>
                      </a:schemeClr>
                    </a:solidFill>
                  </a:tcPr>
                </a:tc>
                <a:tc>
                  <a:txBody>
                    <a:bodyPr/>
                    <a:lstStyle/>
                    <a:p>
                      <a:pPr algn="ctr" latinLnBrk="1">
                        <a:lnSpc>
                          <a:spcPct val="115000"/>
                        </a:lnSpc>
                        <a:spcAft>
                          <a:spcPts val="0"/>
                        </a:spcAft>
                      </a:pPr>
                      <a:r>
                        <a:rPr lang="en-US" sz="900" kern="100" dirty="0">
                          <a:solidFill>
                            <a:srgbClr val="000000"/>
                          </a:solidFill>
                          <a:effectLst/>
                          <a:latin typeface="Arial" panose="020B0604020202020204" pitchFamily="34" charset="0"/>
                          <a:ea typeface="Malgun Gothic" panose="020B0503020000020004" pitchFamily="34" charset="-127"/>
                          <a:cs typeface="Arial" panose="020B0604020202020204" pitchFamily="34" charset="0"/>
                        </a:rPr>
                        <a:t>L4, </a:t>
                      </a:r>
                      <a:r>
                        <a:rPr lang="mn-MN" sz="900" kern="100" dirty="0">
                          <a:solidFill>
                            <a:srgbClr val="000000"/>
                          </a:solidFill>
                          <a:effectLst/>
                          <a:latin typeface="Arial" panose="020B0604020202020204" pitchFamily="34" charset="0"/>
                          <a:ea typeface="Malgun Gothic" panose="020B0503020000020004" pitchFamily="34" charset="-127"/>
                          <a:cs typeface="Arial" panose="020B0604020202020204" pitchFamily="34" charset="0"/>
                        </a:rPr>
                        <a:t>свич</a:t>
                      </a:r>
                      <a:endParaRPr lang="en-US" sz="900" kern="100" dirty="0">
                        <a:effectLst/>
                        <a:latin typeface="Arial" panose="020B0604020202020204" pitchFamily="34" charset="0"/>
                        <a:ea typeface="Times New Roman" panose="02020603050405020304" pitchFamily="18" charset="0"/>
                        <a:cs typeface="Arial" panose="020B0604020202020204" pitchFamily="34" charset="0"/>
                      </a:endParaRPr>
                    </a:p>
                  </a:txBody>
                  <a:tcPr marL="9525" marR="9525" marT="9525" marB="9525"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accent6">
                        <a:lumMod val="20000"/>
                        <a:lumOff val="80000"/>
                      </a:schemeClr>
                    </a:solidFill>
                  </a:tcPr>
                </a:tc>
                <a:tc>
                  <a:txBody>
                    <a:bodyPr/>
                    <a:lstStyle/>
                    <a:p>
                      <a:pPr algn="r" latinLnBrk="1">
                        <a:lnSpc>
                          <a:spcPct val="115000"/>
                        </a:lnSpc>
                        <a:spcAft>
                          <a:spcPts val="0"/>
                        </a:spcAft>
                      </a:pPr>
                      <a:r>
                        <a:rPr lang="en-US" sz="900" b="0" i="0" u="none" strike="noStrike" kern="1200" dirty="0">
                          <a:solidFill>
                            <a:srgbClr val="000000"/>
                          </a:solidFill>
                          <a:effectLst/>
                          <a:latin typeface="Arial" panose="020B0604020202020204" pitchFamily="34" charset="0"/>
                          <a:ea typeface="나눔고딕 ExtraBold" panose="020D0904000000000000" pitchFamily="50" charset="-127"/>
                          <a:cs typeface="Arial" panose="020B0604020202020204" pitchFamily="34" charset="0"/>
                        </a:rPr>
                        <a:t>     200,000 </a:t>
                      </a:r>
                      <a:endParaRPr lang="ko-KR" sz="900" b="0" i="0" u="none" strike="noStrike" kern="1200" dirty="0">
                        <a:solidFill>
                          <a:srgbClr val="000000"/>
                        </a:solidFill>
                        <a:effectLst/>
                        <a:latin typeface="Arial" panose="020B0604020202020204" pitchFamily="34" charset="0"/>
                        <a:ea typeface="나눔고딕 ExtraBold" panose="020D0904000000000000" pitchFamily="50" charset="-127"/>
                        <a:cs typeface="Arial" panose="020B0604020202020204" pitchFamily="34" charset="0"/>
                      </a:endParaRPr>
                    </a:p>
                  </a:txBody>
                  <a:tcPr marL="15795" marR="15795" marT="4336" marB="4336"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tc vMerge="1">
                  <a:txBody>
                    <a:bodyPr/>
                    <a:lstStyle/>
                    <a:p>
                      <a:pPr latinLnBrk="1"/>
                      <a:endParaRPr lang="ko-KR" altLang="en-US"/>
                    </a:p>
                  </a:txBody>
                  <a:tcP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extLst>
                  <a:ext uri="{0D108BD9-81ED-4DB2-BD59-A6C34878D82A}">
                    <a16:rowId xmlns:a16="http://schemas.microsoft.com/office/drawing/2014/main" val="10014"/>
                  </a:ext>
                </a:extLst>
              </a:tr>
              <a:tr h="226246">
                <a:tc vMerge="1">
                  <a:txBody>
                    <a:bodyPr/>
                    <a:lstStyle/>
                    <a:p>
                      <a:pPr algn="ctr" fontAlgn="ctr" latinLnBrk="0">
                        <a:lnSpc>
                          <a:spcPct val="115000"/>
                        </a:lnSpc>
                        <a:spcAft>
                          <a:spcPts val="0"/>
                        </a:spcAft>
                      </a:pPr>
                      <a:endParaRPr lang="ko-KR" sz="900" kern="100" dirty="0">
                        <a:solidFill>
                          <a:schemeClr val="tx1"/>
                        </a:solidFill>
                        <a:effectLst/>
                        <a:latin typeface="Times New Roman" panose="02020603050405020304" pitchFamily="18" charset="0"/>
                        <a:ea typeface="Times New Roman" panose="02020603050405020304" pitchFamily="18" charset="0"/>
                      </a:endParaRPr>
                    </a:p>
                  </a:txBody>
                  <a:tcPr marL="0" marR="0" marT="0"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accent6">
                        <a:lumMod val="20000"/>
                        <a:lumOff val="80000"/>
                      </a:schemeClr>
                    </a:solidFill>
                  </a:tcPr>
                </a:tc>
                <a:tc>
                  <a:txBody>
                    <a:bodyPr/>
                    <a:lstStyle/>
                    <a:p>
                      <a:pPr algn="ctr" latinLnBrk="1">
                        <a:lnSpc>
                          <a:spcPct val="115000"/>
                        </a:lnSpc>
                        <a:spcAft>
                          <a:spcPts val="0"/>
                        </a:spcAft>
                      </a:pPr>
                      <a:r>
                        <a:rPr lang="en-US" sz="900" kern="100" dirty="0">
                          <a:solidFill>
                            <a:srgbClr val="000000"/>
                          </a:solidFill>
                          <a:effectLst/>
                          <a:latin typeface="Arial" panose="020B0604020202020204" pitchFamily="34" charset="0"/>
                          <a:ea typeface="Malgun Gothic" panose="020B0503020000020004" pitchFamily="34" charset="-127"/>
                          <a:cs typeface="Arial" panose="020B0604020202020204" pitchFamily="34" charset="0"/>
                        </a:rPr>
                        <a:t>L2 </a:t>
                      </a:r>
                      <a:r>
                        <a:rPr lang="mn-MN" sz="900" kern="100" dirty="0">
                          <a:solidFill>
                            <a:srgbClr val="000000"/>
                          </a:solidFill>
                          <a:effectLst/>
                          <a:latin typeface="Arial" panose="020B0604020202020204" pitchFamily="34" charset="0"/>
                          <a:ea typeface="Malgun Gothic" panose="020B0503020000020004" pitchFamily="34" charset="-127"/>
                          <a:cs typeface="Arial" panose="020B0604020202020204" pitchFamily="34" charset="0"/>
                        </a:rPr>
                        <a:t>свич</a:t>
                      </a:r>
                      <a:endParaRPr lang="en-US" sz="900" kern="100" dirty="0">
                        <a:effectLst/>
                        <a:latin typeface="Arial" panose="020B0604020202020204" pitchFamily="34" charset="0"/>
                        <a:ea typeface="Times New Roman" panose="02020603050405020304" pitchFamily="18" charset="0"/>
                        <a:cs typeface="Arial" panose="020B0604020202020204" pitchFamily="34" charset="0"/>
                      </a:endParaRPr>
                    </a:p>
                  </a:txBody>
                  <a:tcPr marL="9525" marR="9525" marT="9525" marB="9525"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accent6">
                        <a:lumMod val="20000"/>
                        <a:lumOff val="80000"/>
                      </a:schemeClr>
                    </a:solidFill>
                  </a:tcPr>
                </a:tc>
                <a:tc>
                  <a:txBody>
                    <a:bodyPr/>
                    <a:lstStyle/>
                    <a:p>
                      <a:pPr algn="r" latinLnBrk="1">
                        <a:lnSpc>
                          <a:spcPct val="115000"/>
                        </a:lnSpc>
                        <a:spcAft>
                          <a:spcPts val="0"/>
                        </a:spcAft>
                      </a:pPr>
                      <a:r>
                        <a:rPr lang="en-US" sz="900" b="0" i="0" u="none" strike="noStrike" kern="1200" dirty="0">
                          <a:solidFill>
                            <a:srgbClr val="000000"/>
                          </a:solidFill>
                          <a:effectLst/>
                          <a:latin typeface="Arial" panose="020B0604020202020204" pitchFamily="34" charset="0"/>
                          <a:ea typeface="나눔고딕 ExtraBold" panose="020D0904000000000000" pitchFamily="50" charset="-127"/>
                          <a:cs typeface="Arial" panose="020B0604020202020204" pitchFamily="34" charset="0"/>
                        </a:rPr>
                        <a:t>   1,120,000 </a:t>
                      </a:r>
                      <a:endParaRPr lang="ko-KR" sz="900" b="0" i="0" u="none" strike="noStrike" kern="1200" dirty="0">
                        <a:solidFill>
                          <a:srgbClr val="000000"/>
                        </a:solidFill>
                        <a:effectLst/>
                        <a:latin typeface="Arial" panose="020B0604020202020204" pitchFamily="34" charset="0"/>
                        <a:ea typeface="나눔고딕 ExtraBold" panose="020D0904000000000000" pitchFamily="50" charset="-127"/>
                        <a:cs typeface="Arial" panose="020B0604020202020204" pitchFamily="34" charset="0"/>
                      </a:endParaRPr>
                    </a:p>
                  </a:txBody>
                  <a:tcPr marL="15795" marR="15795" marT="4336" marB="4336"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tc vMerge="1">
                  <a:txBody>
                    <a:bodyPr/>
                    <a:lstStyle/>
                    <a:p>
                      <a:pPr algn="ctr" fontAlgn="ctr"/>
                      <a:endParaRPr lang="en-US" altLang="ko-KR" sz="1050" b="0" i="0" u="none" strike="noStrike" dirty="0">
                        <a:solidFill>
                          <a:srgbClr val="000000"/>
                        </a:solidFill>
                        <a:effectLst/>
                        <a:latin typeface="맑은 고딕" panose="020B0503020000020004" pitchFamily="50" charset="-127"/>
                        <a:ea typeface="맑은 고딕" panose="020B0503020000020004" pitchFamily="50" charset="-127"/>
                      </a:endParaRPr>
                    </a:p>
                  </a:txBody>
                  <a:tcPr marL="9525" marR="9525" marT="9525"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extLst>
                  <a:ext uri="{0D108BD9-81ED-4DB2-BD59-A6C34878D82A}">
                    <a16:rowId xmlns:a16="http://schemas.microsoft.com/office/drawing/2014/main" val="10015"/>
                  </a:ext>
                </a:extLst>
              </a:tr>
              <a:tr h="226246">
                <a:tc vMerge="1">
                  <a:txBody>
                    <a:bodyPr/>
                    <a:lstStyle/>
                    <a:p>
                      <a:pPr algn="ctr" fontAlgn="ctr" latinLnBrk="0">
                        <a:lnSpc>
                          <a:spcPct val="115000"/>
                        </a:lnSpc>
                        <a:spcAft>
                          <a:spcPts val="0"/>
                        </a:spcAft>
                      </a:pPr>
                      <a:endParaRPr lang="ko-KR" sz="900" kern="100" dirty="0">
                        <a:solidFill>
                          <a:schemeClr val="tx1"/>
                        </a:solidFill>
                        <a:effectLst/>
                        <a:latin typeface="Times New Roman" panose="02020603050405020304" pitchFamily="18" charset="0"/>
                        <a:ea typeface="Times New Roman" panose="02020603050405020304" pitchFamily="18" charset="0"/>
                      </a:endParaRPr>
                    </a:p>
                  </a:txBody>
                  <a:tcPr marL="0" marR="0" marT="0"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accent6">
                        <a:lumMod val="20000"/>
                        <a:lumOff val="80000"/>
                      </a:schemeClr>
                    </a:solidFill>
                  </a:tcPr>
                </a:tc>
                <a:tc rowSpan="2">
                  <a:txBody>
                    <a:bodyPr/>
                    <a:lstStyle/>
                    <a:p>
                      <a:pPr algn="ctr" latinLnBrk="1">
                        <a:lnSpc>
                          <a:spcPct val="115000"/>
                        </a:lnSpc>
                        <a:spcAft>
                          <a:spcPts val="0"/>
                        </a:spcAft>
                      </a:pPr>
                      <a:r>
                        <a:rPr lang="en-US" sz="900" kern="100" dirty="0">
                          <a:solidFill>
                            <a:srgbClr val="000000"/>
                          </a:solidFill>
                          <a:effectLst/>
                          <a:latin typeface="Arial" panose="020B0604020202020204" pitchFamily="34" charset="0"/>
                          <a:ea typeface="Malgun Gothic" panose="020B0503020000020004" pitchFamily="34" charset="-127"/>
                          <a:cs typeface="Arial" panose="020B0604020202020204" pitchFamily="34" charset="0"/>
                        </a:rPr>
                        <a:t>L3 </a:t>
                      </a:r>
                      <a:r>
                        <a:rPr lang="mn-MN" sz="900" kern="100" dirty="0">
                          <a:solidFill>
                            <a:srgbClr val="000000"/>
                          </a:solidFill>
                          <a:effectLst/>
                          <a:latin typeface="Arial" panose="020B0604020202020204" pitchFamily="34" charset="0"/>
                          <a:ea typeface="Malgun Gothic" panose="020B0503020000020004" pitchFamily="34" charset="-127"/>
                          <a:cs typeface="Arial" panose="020B0604020202020204" pitchFamily="34" charset="0"/>
                        </a:rPr>
                        <a:t>свич</a:t>
                      </a:r>
                      <a:endParaRPr lang="en-US" sz="900" kern="100" dirty="0">
                        <a:effectLst/>
                        <a:latin typeface="Arial" panose="020B0604020202020204" pitchFamily="34" charset="0"/>
                        <a:ea typeface="Times New Roman" panose="02020603050405020304" pitchFamily="18" charset="0"/>
                        <a:cs typeface="Arial" panose="020B0604020202020204" pitchFamily="34" charset="0"/>
                      </a:endParaRPr>
                    </a:p>
                  </a:txBody>
                  <a:tcPr marL="9525" marR="9525" marT="9525" marB="9525"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accent6">
                        <a:lumMod val="20000"/>
                        <a:lumOff val="80000"/>
                      </a:schemeClr>
                    </a:solidFill>
                  </a:tcPr>
                </a:tc>
                <a:tc>
                  <a:txBody>
                    <a:bodyPr/>
                    <a:lstStyle/>
                    <a:p>
                      <a:pPr algn="r" latinLnBrk="1">
                        <a:lnSpc>
                          <a:spcPct val="115000"/>
                        </a:lnSpc>
                        <a:spcAft>
                          <a:spcPts val="0"/>
                        </a:spcAft>
                      </a:pPr>
                      <a:r>
                        <a:rPr lang="en-US" sz="900" b="0" i="0" u="none" strike="noStrike" kern="1200" dirty="0">
                          <a:solidFill>
                            <a:srgbClr val="000000"/>
                          </a:solidFill>
                          <a:effectLst/>
                          <a:latin typeface="Arial" panose="020B0604020202020204" pitchFamily="34" charset="0"/>
                          <a:ea typeface="나눔고딕 ExtraBold" panose="020D0904000000000000" pitchFamily="50" charset="-127"/>
                          <a:cs typeface="Arial" panose="020B0604020202020204" pitchFamily="34" charset="0"/>
                        </a:rPr>
                        <a:t>     100,000 </a:t>
                      </a:r>
                      <a:endParaRPr lang="ko-KR" sz="900" b="0" i="0" u="none" strike="noStrike" kern="1200" dirty="0">
                        <a:solidFill>
                          <a:srgbClr val="000000"/>
                        </a:solidFill>
                        <a:effectLst/>
                        <a:latin typeface="Arial" panose="020B0604020202020204" pitchFamily="34" charset="0"/>
                        <a:ea typeface="나눔고딕 ExtraBold" panose="020D0904000000000000" pitchFamily="50" charset="-127"/>
                        <a:cs typeface="Arial" panose="020B0604020202020204" pitchFamily="34" charset="0"/>
                      </a:endParaRPr>
                    </a:p>
                  </a:txBody>
                  <a:tcPr marL="15795" marR="15795" marT="4336" marB="4336"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tc vMerge="1">
                  <a:txBody>
                    <a:bodyPr/>
                    <a:lstStyle/>
                    <a:p>
                      <a:pPr latinLnBrk="1"/>
                      <a:endParaRPr lang="ko-KR" altLang="en-US"/>
                    </a:p>
                  </a:txBody>
                  <a:tcP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extLst>
                  <a:ext uri="{0D108BD9-81ED-4DB2-BD59-A6C34878D82A}">
                    <a16:rowId xmlns:a16="http://schemas.microsoft.com/office/drawing/2014/main" val="10016"/>
                  </a:ext>
                </a:extLst>
              </a:tr>
              <a:tr h="226246">
                <a:tc vMerge="1">
                  <a:txBody>
                    <a:bodyPr/>
                    <a:lstStyle/>
                    <a:p>
                      <a:pPr algn="ctr" fontAlgn="ctr" latinLnBrk="0">
                        <a:lnSpc>
                          <a:spcPct val="115000"/>
                        </a:lnSpc>
                        <a:spcAft>
                          <a:spcPts val="0"/>
                        </a:spcAft>
                      </a:pPr>
                      <a:endParaRPr lang="ko-KR" sz="900" kern="100" dirty="0">
                        <a:solidFill>
                          <a:schemeClr val="tx1"/>
                        </a:solidFill>
                        <a:effectLst/>
                        <a:latin typeface="Times New Roman" panose="02020603050405020304" pitchFamily="18" charset="0"/>
                        <a:ea typeface="Times New Roman" panose="02020603050405020304" pitchFamily="18" charset="0"/>
                      </a:endParaRPr>
                    </a:p>
                  </a:txBody>
                  <a:tcPr marL="0" marR="0" marT="0"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accent6">
                        <a:lumMod val="20000"/>
                        <a:lumOff val="80000"/>
                      </a:schemeClr>
                    </a:solidFill>
                  </a:tcPr>
                </a:tc>
                <a:tc vMerge="1">
                  <a:txBody>
                    <a:bodyPr/>
                    <a:lstStyle/>
                    <a:p>
                      <a:endParaRPr lang="en-US"/>
                    </a:p>
                  </a:txBody>
                  <a:tcP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accent6">
                        <a:lumMod val="20000"/>
                        <a:lumOff val="80000"/>
                      </a:schemeClr>
                    </a:solidFill>
                  </a:tcPr>
                </a:tc>
                <a:tc>
                  <a:txBody>
                    <a:bodyPr/>
                    <a:lstStyle/>
                    <a:p>
                      <a:pPr algn="r" latinLnBrk="1">
                        <a:lnSpc>
                          <a:spcPct val="115000"/>
                        </a:lnSpc>
                        <a:spcAft>
                          <a:spcPts val="0"/>
                        </a:spcAft>
                      </a:pPr>
                      <a:r>
                        <a:rPr lang="en-US" sz="900" b="0" i="0" u="none" strike="noStrike" kern="1200" dirty="0">
                          <a:solidFill>
                            <a:srgbClr val="000000"/>
                          </a:solidFill>
                          <a:effectLst/>
                          <a:latin typeface="Arial" panose="020B0604020202020204" pitchFamily="34" charset="0"/>
                          <a:ea typeface="나눔고딕 ExtraBold" panose="020D0904000000000000" pitchFamily="50" charset="-127"/>
                          <a:cs typeface="Arial" panose="020B0604020202020204" pitchFamily="34" charset="0"/>
                        </a:rPr>
                        <a:t>      50,000 </a:t>
                      </a:r>
                      <a:endParaRPr lang="ko-KR" sz="900" b="0" i="0" u="none" strike="noStrike" kern="1200" dirty="0">
                        <a:solidFill>
                          <a:srgbClr val="000000"/>
                        </a:solidFill>
                        <a:effectLst/>
                        <a:latin typeface="Arial" panose="020B0604020202020204" pitchFamily="34" charset="0"/>
                        <a:ea typeface="나눔고딕 ExtraBold" panose="020D0904000000000000" pitchFamily="50" charset="-127"/>
                        <a:cs typeface="Arial" panose="020B0604020202020204" pitchFamily="34" charset="0"/>
                      </a:endParaRPr>
                    </a:p>
                  </a:txBody>
                  <a:tcPr marL="15795" marR="15795" marT="4336" marB="4336"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tc vMerge="1">
                  <a:txBody>
                    <a:bodyPr/>
                    <a:lstStyle/>
                    <a:p>
                      <a:pPr algn="ctr" fontAlgn="ctr"/>
                      <a:endParaRPr lang="en-US" altLang="ko-KR" sz="1050" b="0" i="0" u="none" strike="noStrike" dirty="0">
                        <a:solidFill>
                          <a:srgbClr val="000000"/>
                        </a:solidFill>
                        <a:effectLst/>
                        <a:latin typeface="맑은 고딕" panose="020B0503020000020004" pitchFamily="50" charset="-127"/>
                        <a:ea typeface="맑은 고딕" panose="020B0503020000020004" pitchFamily="50" charset="-127"/>
                      </a:endParaRPr>
                    </a:p>
                  </a:txBody>
                  <a:tcPr marL="9525" marR="9525" marT="9525"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extLst>
                  <a:ext uri="{0D108BD9-81ED-4DB2-BD59-A6C34878D82A}">
                    <a16:rowId xmlns:a16="http://schemas.microsoft.com/office/drawing/2014/main" val="10017"/>
                  </a:ext>
                </a:extLst>
              </a:tr>
              <a:tr h="226246">
                <a:tc vMerge="1">
                  <a:txBody>
                    <a:bodyPr/>
                    <a:lstStyle/>
                    <a:p>
                      <a:pPr algn="ctr" fontAlgn="ctr" latinLnBrk="0">
                        <a:lnSpc>
                          <a:spcPct val="115000"/>
                        </a:lnSpc>
                        <a:spcAft>
                          <a:spcPts val="0"/>
                        </a:spcAft>
                      </a:pPr>
                      <a:endParaRPr lang="ko-KR" sz="900" kern="100" dirty="0">
                        <a:solidFill>
                          <a:schemeClr val="tx1"/>
                        </a:solidFill>
                        <a:effectLst/>
                        <a:latin typeface="Times New Roman" panose="02020603050405020304" pitchFamily="18" charset="0"/>
                        <a:ea typeface="Times New Roman" panose="02020603050405020304" pitchFamily="18" charset="0"/>
                      </a:endParaRPr>
                    </a:p>
                  </a:txBody>
                  <a:tcPr marL="0" marR="0" marT="0"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accent6">
                        <a:lumMod val="20000"/>
                        <a:lumOff val="80000"/>
                      </a:schemeClr>
                    </a:solidFill>
                  </a:tcPr>
                </a:tc>
                <a:tc>
                  <a:txBody>
                    <a:bodyPr/>
                    <a:lstStyle/>
                    <a:p>
                      <a:pPr algn="ctr" latinLnBrk="1">
                        <a:lnSpc>
                          <a:spcPct val="115000"/>
                        </a:lnSpc>
                        <a:spcAft>
                          <a:spcPts val="0"/>
                        </a:spcAft>
                      </a:pPr>
                      <a:r>
                        <a:rPr lang="en-US" sz="900" kern="100" dirty="0">
                          <a:solidFill>
                            <a:srgbClr val="000000"/>
                          </a:solidFill>
                          <a:effectLst/>
                          <a:latin typeface="Arial" panose="020B0604020202020204" pitchFamily="34" charset="0"/>
                          <a:ea typeface="Malgun Gothic" panose="020B0503020000020004" pitchFamily="34" charset="-127"/>
                          <a:cs typeface="Arial" panose="020B0604020202020204" pitchFamily="34" charset="0"/>
                        </a:rPr>
                        <a:t>DWDM </a:t>
                      </a:r>
                      <a:r>
                        <a:rPr lang="mn-MN" sz="900" kern="100" dirty="0">
                          <a:solidFill>
                            <a:srgbClr val="000000"/>
                          </a:solidFill>
                          <a:effectLst/>
                          <a:latin typeface="Arial" panose="020B0604020202020204" pitchFamily="34" charset="0"/>
                          <a:ea typeface="Malgun Gothic" panose="020B0503020000020004" pitchFamily="34" charset="-127"/>
                          <a:cs typeface="Arial" panose="020B0604020202020204" pitchFamily="34" charset="0"/>
                        </a:rPr>
                        <a:t>свич</a:t>
                      </a:r>
                      <a:endParaRPr lang="en-US" sz="900" kern="100" dirty="0">
                        <a:effectLst/>
                        <a:latin typeface="Arial" panose="020B0604020202020204" pitchFamily="34" charset="0"/>
                        <a:ea typeface="Times New Roman" panose="02020603050405020304" pitchFamily="18" charset="0"/>
                        <a:cs typeface="Arial" panose="020B0604020202020204" pitchFamily="34" charset="0"/>
                      </a:endParaRPr>
                    </a:p>
                  </a:txBody>
                  <a:tcPr marL="9525" marR="9525" marT="9525" marB="9525"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accent6">
                        <a:lumMod val="20000"/>
                        <a:lumOff val="80000"/>
                      </a:schemeClr>
                    </a:solidFill>
                  </a:tcPr>
                </a:tc>
                <a:tc>
                  <a:txBody>
                    <a:bodyPr/>
                    <a:lstStyle/>
                    <a:p>
                      <a:pPr algn="r" latinLnBrk="1">
                        <a:lnSpc>
                          <a:spcPct val="115000"/>
                        </a:lnSpc>
                        <a:spcAft>
                          <a:spcPts val="0"/>
                        </a:spcAft>
                      </a:pPr>
                      <a:r>
                        <a:rPr lang="en-US" sz="900" b="0" i="0" u="none" strike="noStrike" kern="1200" dirty="0">
                          <a:solidFill>
                            <a:srgbClr val="000000"/>
                          </a:solidFill>
                          <a:effectLst/>
                          <a:latin typeface="Arial" panose="020B0604020202020204" pitchFamily="34" charset="0"/>
                          <a:ea typeface="나눔고딕 ExtraBold" panose="020D0904000000000000" pitchFamily="50" charset="-127"/>
                          <a:cs typeface="Arial" panose="020B0604020202020204" pitchFamily="34" charset="0"/>
                        </a:rPr>
                        <a:t>     100,000 </a:t>
                      </a:r>
                      <a:endParaRPr lang="ko-KR" sz="900" b="0" i="0" u="none" strike="noStrike" kern="1200" dirty="0">
                        <a:solidFill>
                          <a:srgbClr val="000000"/>
                        </a:solidFill>
                        <a:effectLst/>
                        <a:latin typeface="Arial" panose="020B0604020202020204" pitchFamily="34" charset="0"/>
                        <a:ea typeface="나눔고딕 ExtraBold" panose="020D0904000000000000" pitchFamily="50" charset="-127"/>
                        <a:cs typeface="Arial" panose="020B0604020202020204" pitchFamily="34" charset="0"/>
                      </a:endParaRPr>
                    </a:p>
                  </a:txBody>
                  <a:tcPr marL="15795" marR="15795" marT="4336" marB="4336"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tc vMerge="1">
                  <a:txBody>
                    <a:bodyPr/>
                    <a:lstStyle/>
                    <a:p>
                      <a:pPr latinLnBrk="1"/>
                      <a:endParaRPr lang="ko-KR" altLang="en-US"/>
                    </a:p>
                  </a:txBody>
                  <a:tcP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extLst>
                  <a:ext uri="{0D108BD9-81ED-4DB2-BD59-A6C34878D82A}">
                    <a16:rowId xmlns:a16="http://schemas.microsoft.com/office/drawing/2014/main" val="10018"/>
                  </a:ext>
                </a:extLst>
              </a:tr>
              <a:tr h="226246">
                <a:tc vMerge="1">
                  <a:txBody>
                    <a:bodyPr/>
                    <a:lstStyle/>
                    <a:p>
                      <a:pPr algn="ctr" fontAlgn="ctr" latinLnBrk="0">
                        <a:lnSpc>
                          <a:spcPct val="115000"/>
                        </a:lnSpc>
                        <a:spcAft>
                          <a:spcPts val="0"/>
                        </a:spcAft>
                      </a:pPr>
                      <a:endParaRPr lang="ko-KR" sz="900" kern="100" dirty="0">
                        <a:solidFill>
                          <a:schemeClr val="tx1"/>
                        </a:solidFill>
                        <a:effectLst/>
                        <a:latin typeface="Times New Roman" panose="02020603050405020304" pitchFamily="18" charset="0"/>
                        <a:ea typeface="Times New Roman" panose="02020603050405020304" pitchFamily="18" charset="0"/>
                      </a:endParaRPr>
                    </a:p>
                  </a:txBody>
                  <a:tcPr marL="0" marR="0" marT="0"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accent6">
                        <a:lumMod val="20000"/>
                        <a:lumOff val="80000"/>
                      </a:schemeClr>
                    </a:solidFill>
                  </a:tcPr>
                </a:tc>
                <a:tc>
                  <a:txBody>
                    <a:bodyPr/>
                    <a:lstStyle/>
                    <a:p>
                      <a:pPr algn="ctr" latinLnBrk="1">
                        <a:lnSpc>
                          <a:spcPct val="115000"/>
                        </a:lnSpc>
                        <a:spcAft>
                          <a:spcPts val="0"/>
                        </a:spcAft>
                      </a:pPr>
                      <a:r>
                        <a:rPr lang="en-US" sz="900" kern="100" dirty="0">
                          <a:solidFill>
                            <a:srgbClr val="000000"/>
                          </a:solidFill>
                          <a:effectLst/>
                          <a:latin typeface="Arial" panose="020B0604020202020204" pitchFamily="34" charset="0"/>
                          <a:ea typeface="Malgun Gothic" panose="020B0503020000020004" pitchFamily="34" charset="-127"/>
                          <a:cs typeface="Arial" panose="020B0604020202020204" pitchFamily="34" charset="0"/>
                        </a:rPr>
                        <a:t>IP </a:t>
                      </a:r>
                      <a:r>
                        <a:rPr lang="mn-MN" sz="900" kern="100" dirty="0">
                          <a:solidFill>
                            <a:srgbClr val="000000"/>
                          </a:solidFill>
                          <a:effectLst/>
                          <a:latin typeface="Arial" panose="020B0604020202020204" pitchFamily="34" charset="0"/>
                          <a:ea typeface="Malgun Gothic" panose="020B0503020000020004" pitchFamily="34" charset="-127"/>
                          <a:cs typeface="Arial" panose="020B0604020202020204" pitchFamily="34" charset="0"/>
                        </a:rPr>
                        <a:t>удирдлагын систем</a:t>
                      </a:r>
                      <a:endParaRPr lang="en-US" sz="900" kern="100" dirty="0">
                        <a:effectLst/>
                        <a:latin typeface="Arial" panose="020B0604020202020204" pitchFamily="34" charset="0"/>
                        <a:ea typeface="Times New Roman" panose="02020603050405020304" pitchFamily="18" charset="0"/>
                        <a:cs typeface="Arial" panose="020B0604020202020204" pitchFamily="34" charset="0"/>
                      </a:endParaRPr>
                    </a:p>
                  </a:txBody>
                  <a:tcPr marL="9525" marR="9525" marT="9525" marB="9525"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accent6">
                        <a:lumMod val="20000"/>
                        <a:lumOff val="80000"/>
                      </a:schemeClr>
                    </a:solidFill>
                  </a:tcPr>
                </a:tc>
                <a:tc>
                  <a:txBody>
                    <a:bodyPr/>
                    <a:lstStyle/>
                    <a:p>
                      <a:pPr algn="r" latinLnBrk="1">
                        <a:lnSpc>
                          <a:spcPct val="115000"/>
                        </a:lnSpc>
                        <a:spcAft>
                          <a:spcPts val="0"/>
                        </a:spcAft>
                      </a:pPr>
                      <a:r>
                        <a:rPr lang="en-US" sz="900" b="0" i="0" u="none" strike="noStrike" kern="1200" dirty="0">
                          <a:solidFill>
                            <a:srgbClr val="000000"/>
                          </a:solidFill>
                          <a:effectLst/>
                          <a:latin typeface="Arial" panose="020B0604020202020204" pitchFamily="34" charset="0"/>
                          <a:ea typeface="나눔고딕 ExtraBold" panose="020D0904000000000000" pitchFamily="50" charset="-127"/>
                          <a:cs typeface="Arial" panose="020B0604020202020204" pitchFamily="34" charset="0"/>
                        </a:rPr>
                        <a:t>     100,000 </a:t>
                      </a:r>
                      <a:endParaRPr lang="ko-KR" sz="900" b="0" i="0" u="none" strike="noStrike" kern="1200" dirty="0">
                        <a:solidFill>
                          <a:srgbClr val="000000"/>
                        </a:solidFill>
                        <a:effectLst/>
                        <a:latin typeface="Arial" panose="020B0604020202020204" pitchFamily="34" charset="0"/>
                        <a:ea typeface="나눔고딕 ExtraBold" panose="020D0904000000000000" pitchFamily="50" charset="-127"/>
                        <a:cs typeface="Arial" panose="020B0604020202020204" pitchFamily="34" charset="0"/>
                      </a:endParaRPr>
                    </a:p>
                  </a:txBody>
                  <a:tcPr marL="15795" marR="15795" marT="4336" marB="4336"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tc vMerge="1">
                  <a:txBody>
                    <a:bodyPr/>
                    <a:lstStyle/>
                    <a:p>
                      <a:pPr algn="ctr" fontAlgn="ctr"/>
                      <a:endParaRPr lang="en-US" altLang="ko-KR" sz="1050" b="0" i="0" u="none" strike="noStrike" dirty="0">
                        <a:solidFill>
                          <a:srgbClr val="000000"/>
                        </a:solidFill>
                        <a:effectLst/>
                        <a:latin typeface="맑은 고딕" panose="020B0503020000020004" pitchFamily="50" charset="-127"/>
                        <a:ea typeface="맑은 고딕" panose="020B0503020000020004" pitchFamily="50" charset="-127"/>
                      </a:endParaRPr>
                    </a:p>
                  </a:txBody>
                  <a:tcPr marL="9525" marR="9525" marT="9525"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extLst>
                  <a:ext uri="{0D108BD9-81ED-4DB2-BD59-A6C34878D82A}">
                    <a16:rowId xmlns:a16="http://schemas.microsoft.com/office/drawing/2014/main" val="10019"/>
                  </a:ext>
                </a:extLst>
              </a:tr>
            </a:tbl>
          </a:graphicData>
        </a:graphic>
      </p:graphicFrame>
      <p:sp>
        <p:nvSpPr>
          <p:cNvPr id="2" name="직사각형 1"/>
          <p:cNvSpPr/>
          <p:nvPr/>
        </p:nvSpPr>
        <p:spPr>
          <a:xfrm>
            <a:off x="515761" y="1251966"/>
            <a:ext cx="8640960" cy="375552"/>
          </a:xfrm>
          <a:prstGeom prst="rect">
            <a:avLst/>
          </a:prstGeom>
        </p:spPr>
        <p:txBody>
          <a:bodyPr wrap="square">
            <a:spAutoFit/>
          </a:bodyPr>
          <a:lstStyle/>
          <a:p>
            <a:pPr marL="180975" lvl="0" indent="-180975" algn="just">
              <a:lnSpc>
                <a:spcPct val="150000"/>
              </a:lnSpc>
              <a:spcAft>
                <a:spcPts val="0"/>
              </a:spcAft>
              <a:buFont typeface="Times New Roman" panose="02020603050405020304" pitchFamily="18" charset="0"/>
              <a:buChar char="●"/>
            </a:pPr>
            <a:r>
              <a:rPr lang="mn-MN" altLang="ko-KR" sz="1400" kern="100" dirty="0">
                <a:latin typeface="Arial" panose="020B0604020202020204" pitchFamily="34" charset="0"/>
                <a:ea typeface="나눔고딕 Bold" panose="020D0804000000000000" pitchFamily="50" charset="-127"/>
                <a:cs typeface="Arial" panose="020B0604020202020204" pitchFamily="34" charset="0"/>
              </a:rPr>
              <a:t>Төвийн тоног төхөөрөмжүүдийн нийт зардал </a:t>
            </a:r>
            <a:r>
              <a:rPr lang="en-US" altLang="ko-KR" sz="1400" kern="100" dirty="0">
                <a:latin typeface="Arial" panose="020B0604020202020204" pitchFamily="34" charset="0"/>
                <a:ea typeface="나눔고딕 Bold" panose="020D0804000000000000" pitchFamily="50" charset="-127"/>
                <a:cs typeface="Arial" panose="020B0604020202020204" pitchFamily="34" charset="0"/>
              </a:rPr>
              <a:t>9.4 </a:t>
            </a:r>
            <a:r>
              <a:rPr lang="mn-MN" altLang="ko-KR" sz="1400" kern="100" dirty="0">
                <a:latin typeface="Arial" panose="020B0604020202020204" pitchFamily="34" charset="0"/>
                <a:ea typeface="나눔고딕 Bold" panose="020D0804000000000000" pitchFamily="50" charset="-127"/>
                <a:cs typeface="Arial" panose="020B0604020202020204" pitchFamily="34" charset="0"/>
              </a:rPr>
              <a:t>сая доллар</a:t>
            </a:r>
            <a:r>
              <a:rPr lang="en-US" altLang="ko-KR" sz="1400" kern="100" dirty="0">
                <a:latin typeface="Arial" panose="020B0604020202020204" pitchFamily="34" charset="0"/>
                <a:ea typeface="나눔고딕 Bold" panose="020D0804000000000000" pitchFamily="50" charset="-127"/>
                <a:cs typeface="Arial" panose="020B0604020202020204" pitchFamily="34" charset="0"/>
              </a:rPr>
              <a:t>.</a:t>
            </a:r>
          </a:p>
        </p:txBody>
      </p:sp>
      <p:sp>
        <p:nvSpPr>
          <p:cNvPr id="35" name="직사각형 34"/>
          <p:cNvSpPr/>
          <p:nvPr/>
        </p:nvSpPr>
        <p:spPr>
          <a:xfrm>
            <a:off x="255847" y="908720"/>
            <a:ext cx="8888161" cy="367024"/>
          </a:xfrm>
          <a:prstGeom prst="rect">
            <a:avLst/>
          </a:prstGeom>
        </p:spPr>
        <p:txBody>
          <a:bodyPr wrap="square">
            <a:spAutoFit/>
          </a:bodyPr>
          <a:lstStyle/>
          <a:p>
            <a:pPr marL="361245" indent="-361245" eaLnBrk="0" fontAlgn="base" latinLnBrk="0" hangingPunct="0">
              <a:lnSpc>
                <a:spcPct val="120000"/>
              </a:lnSpc>
              <a:spcBef>
                <a:spcPct val="20000"/>
              </a:spcBef>
              <a:spcAft>
                <a:spcPct val="0"/>
              </a:spcAft>
              <a:buSzPct val="170000"/>
              <a:buBlip>
                <a:blip r:embed="rId2"/>
              </a:buBlip>
            </a:pPr>
            <a:r>
              <a:rPr kumimoji="1" lang="mn-MN" altLang="ko-KR" sz="1600" b="1" dirty="0">
                <a:solidFill>
                  <a:srgbClr val="000000"/>
                </a:solidFill>
                <a:latin typeface="Arial" panose="020B0604020202020204" pitchFamily="34" charset="0"/>
                <a:ea typeface="나눔고딕 ExtraBold" panose="020D0904000000000000" pitchFamily="50" charset="-127"/>
                <a:cs typeface="Arial" panose="020B0604020202020204" pitchFamily="34" charset="0"/>
              </a:rPr>
              <a:t>Үндэсний Замын Хөдөлгөөний Мэдээллийн Нэгдсэн Төвийн төсвийн тооцоолол</a:t>
            </a:r>
            <a:endParaRPr kumimoji="1" lang="en-US" altLang="ko-KR" sz="1600" b="1" dirty="0">
              <a:solidFill>
                <a:srgbClr val="000000"/>
              </a:solidFill>
              <a:latin typeface="Arial" panose="020B0604020202020204" pitchFamily="34" charset="0"/>
              <a:ea typeface="나눔고딕 ExtraBold" panose="020D0904000000000000" pitchFamily="50" charset="-127"/>
              <a:cs typeface="Arial" panose="020B0604020202020204" pitchFamily="34" charset="0"/>
            </a:endParaRPr>
          </a:p>
        </p:txBody>
      </p:sp>
      <p:graphicFrame>
        <p:nvGraphicFramePr>
          <p:cNvPr id="18" name="표 17"/>
          <p:cNvGraphicFramePr>
            <a:graphicFrameLocks noGrp="1"/>
          </p:cNvGraphicFramePr>
          <p:nvPr>
            <p:extLst/>
          </p:nvPr>
        </p:nvGraphicFramePr>
        <p:xfrm>
          <a:off x="4499993" y="1707474"/>
          <a:ext cx="4320479" cy="4669772"/>
        </p:xfrm>
        <a:graphic>
          <a:graphicData uri="http://schemas.openxmlformats.org/drawingml/2006/table">
            <a:tbl>
              <a:tblPr firstRow="1" firstCol="1" bandRow="1">
                <a:tableStyleId>{5C22544A-7EE6-4342-B048-85BDC9FD1C3A}</a:tableStyleId>
              </a:tblPr>
              <a:tblGrid>
                <a:gridCol w="768713">
                  <a:extLst>
                    <a:ext uri="{9D8B030D-6E8A-4147-A177-3AD203B41FA5}">
                      <a16:colId xmlns:a16="http://schemas.microsoft.com/office/drawing/2014/main" val="20000"/>
                    </a:ext>
                  </a:extLst>
                </a:gridCol>
                <a:gridCol w="2027496">
                  <a:extLst>
                    <a:ext uri="{9D8B030D-6E8A-4147-A177-3AD203B41FA5}">
                      <a16:colId xmlns:a16="http://schemas.microsoft.com/office/drawing/2014/main" val="20001"/>
                    </a:ext>
                  </a:extLst>
                </a:gridCol>
                <a:gridCol w="827639">
                  <a:extLst>
                    <a:ext uri="{9D8B030D-6E8A-4147-A177-3AD203B41FA5}">
                      <a16:colId xmlns:a16="http://schemas.microsoft.com/office/drawing/2014/main" val="20002"/>
                    </a:ext>
                  </a:extLst>
                </a:gridCol>
                <a:gridCol w="696631">
                  <a:extLst>
                    <a:ext uri="{9D8B030D-6E8A-4147-A177-3AD203B41FA5}">
                      <a16:colId xmlns:a16="http://schemas.microsoft.com/office/drawing/2014/main" val="20003"/>
                    </a:ext>
                  </a:extLst>
                </a:gridCol>
              </a:tblGrid>
              <a:tr h="185006">
                <a:tc gridSpan="2">
                  <a:txBody>
                    <a:bodyPr/>
                    <a:lstStyle/>
                    <a:p>
                      <a:pPr algn="ctr" fontAlgn="ctr" latinLnBrk="0">
                        <a:lnSpc>
                          <a:spcPct val="115000"/>
                        </a:lnSpc>
                        <a:spcAft>
                          <a:spcPts val="0"/>
                        </a:spcAft>
                      </a:pPr>
                      <a:r>
                        <a:rPr lang="mn-MN" sz="900" kern="0" dirty="0">
                          <a:effectLst/>
                          <a:latin typeface="나눔고딕 ExtraBold" panose="020D0904000000000000" pitchFamily="50" charset="-127"/>
                          <a:ea typeface="나눔고딕 ExtraBold" panose="020D0904000000000000" pitchFamily="50" charset="-127"/>
                          <a:cs typeface="Times New Roman" panose="02020603050405020304" pitchFamily="18" charset="0"/>
                        </a:rPr>
                        <a:t>Ангилал</a:t>
                      </a:r>
                      <a:endParaRPr lang="ko-KR" sz="900" kern="100" dirty="0">
                        <a:effectLst/>
                        <a:latin typeface="나눔고딕 ExtraBold" panose="020D0904000000000000" pitchFamily="50" charset="-127"/>
                        <a:ea typeface="나눔고딕 ExtraBold" panose="020D0904000000000000" pitchFamily="50" charset="-127"/>
                        <a:cs typeface="Times New Roman" panose="02020603050405020304" pitchFamily="18" charset="0"/>
                      </a:endParaRPr>
                    </a:p>
                  </a:txBody>
                  <a:tcPr marL="62865" marR="62865" marT="0"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rgbClr val="0070C0"/>
                    </a:solidFill>
                  </a:tcPr>
                </a:tc>
                <a:tc hMerge="1">
                  <a:txBody>
                    <a:bodyPr/>
                    <a:lstStyle/>
                    <a:p>
                      <a:pPr latinLnBrk="1"/>
                      <a:endParaRPr lang="ko-KR" altLang="en-US"/>
                    </a:p>
                  </a:txBody>
                  <a:tcPr/>
                </a:tc>
                <a:tc>
                  <a:txBody>
                    <a:bodyPr/>
                    <a:lstStyle/>
                    <a:p>
                      <a:pPr algn="ctr" fontAlgn="ctr" latinLnBrk="0">
                        <a:lnSpc>
                          <a:spcPct val="115000"/>
                        </a:lnSpc>
                        <a:spcAft>
                          <a:spcPts val="0"/>
                        </a:spcAft>
                      </a:pPr>
                      <a:r>
                        <a:rPr lang="mn-MN" sz="900" kern="0" dirty="0">
                          <a:effectLst/>
                          <a:latin typeface="나눔고딕 ExtraBold" panose="020D0904000000000000" pitchFamily="50" charset="-127"/>
                          <a:ea typeface="나눔고딕 ExtraBold" panose="020D0904000000000000" pitchFamily="50" charset="-127"/>
                          <a:cs typeface="Times New Roman" panose="02020603050405020304" pitchFamily="18" charset="0"/>
                        </a:rPr>
                        <a:t>Дүн</a:t>
                      </a:r>
                      <a:endParaRPr lang="ko-KR" sz="900" kern="100" dirty="0">
                        <a:effectLst/>
                        <a:latin typeface="나눔고딕 ExtraBold" panose="020D0904000000000000" pitchFamily="50" charset="-127"/>
                        <a:ea typeface="나눔고딕 ExtraBold" panose="020D0904000000000000" pitchFamily="50" charset="-127"/>
                        <a:cs typeface="Times New Roman" panose="02020603050405020304" pitchFamily="18" charset="0"/>
                      </a:endParaRPr>
                    </a:p>
                  </a:txBody>
                  <a:tcPr marL="62865" marR="62865" marT="0"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rgbClr val="0070C0"/>
                    </a:solidFill>
                  </a:tcPr>
                </a:tc>
                <a:tc>
                  <a:txBody>
                    <a:bodyPr/>
                    <a:lstStyle/>
                    <a:p>
                      <a:pPr algn="ctr" fontAlgn="ctr" latinLnBrk="0">
                        <a:lnSpc>
                          <a:spcPct val="115000"/>
                        </a:lnSpc>
                        <a:spcAft>
                          <a:spcPts val="0"/>
                        </a:spcAft>
                      </a:pPr>
                      <a:r>
                        <a:rPr lang="mn-MN" sz="900" kern="0" dirty="0">
                          <a:effectLst/>
                          <a:latin typeface="나눔고딕 ExtraBold" panose="020D0904000000000000" pitchFamily="50" charset="-127"/>
                          <a:ea typeface="나눔고딕 ExtraBold" panose="020D0904000000000000" pitchFamily="50" charset="-127"/>
                          <a:cs typeface="Times New Roman" panose="02020603050405020304" pitchFamily="18" charset="0"/>
                        </a:rPr>
                        <a:t>Нийт</a:t>
                      </a:r>
                      <a:endParaRPr lang="ko-KR" sz="900" kern="100" dirty="0">
                        <a:effectLst/>
                        <a:latin typeface="나눔고딕 ExtraBold" panose="020D0904000000000000" pitchFamily="50" charset="-127"/>
                        <a:ea typeface="나눔고딕 ExtraBold" panose="020D0904000000000000" pitchFamily="50" charset="-127"/>
                        <a:cs typeface="Times New Roman" panose="02020603050405020304" pitchFamily="18" charset="0"/>
                      </a:endParaRPr>
                    </a:p>
                  </a:txBody>
                  <a:tcPr marL="62865" marR="62865" marT="0"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rgbClr val="0070C0"/>
                    </a:solidFill>
                  </a:tcPr>
                </a:tc>
                <a:extLst>
                  <a:ext uri="{0D108BD9-81ED-4DB2-BD59-A6C34878D82A}">
                    <a16:rowId xmlns:a16="http://schemas.microsoft.com/office/drawing/2014/main" val="10000"/>
                  </a:ext>
                </a:extLst>
              </a:tr>
              <a:tr h="181102">
                <a:tc rowSpan="9">
                  <a:txBody>
                    <a:bodyPr/>
                    <a:lstStyle/>
                    <a:p>
                      <a:pPr algn="ctr" fontAlgn="ctr" latinLnBrk="0">
                        <a:lnSpc>
                          <a:spcPct val="115000"/>
                        </a:lnSpc>
                        <a:spcAft>
                          <a:spcPts val="0"/>
                        </a:spcAft>
                      </a:pPr>
                      <a:r>
                        <a:rPr lang="mn-MN" altLang="ko-KR" sz="900" b="1" kern="100" dirty="0">
                          <a:solidFill>
                            <a:schemeClr val="tx1"/>
                          </a:solidFill>
                          <a:effectLst/>
                          <a:latin typeface="나눔고딕 ExtraBold" panose="020D0904000000000000" pitchFamily="50" charset="-127"/>
                          <a:ea typeface="나눔고딕 ExtraBold" panose="020D0904000000000000" pitchFamily="50" charset="-127"/>
                          <a:cs typeface="+mn-cs"/>
                        </a:rPr>
                        <a:t>Аюулгүй байдал</a:t>
                      </a:r>
                      <a:endParaRPr lang="ko-KR" altLang="ko-KR" sz="900" b="1" kern="100" dirty="0">
                        <a:solidFill>
                          <a:schemeClr val="tx1"/>
                        </a:solidFill>
                        <a:effectLst/>
                        <a:latin typeface="나눔고딕 ExtraBold" panose="020D0904000000000000" pitchFamily="50" charset="-127"/>
                        <a:ea typeface="나눔고딕 ExtraBold" panose="020D0904000000000000" pitchFamily="50" charset="-127"/>
                        <a:cs typeface="+mn-cs"/>
                      </a:endParaRPr>
                    </a:p>
                  </a:txBody>
                  <a:tcPr marL="0" marR="0" marT="0"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accent6">
                        <a:lumMod val="20000"/>
                        <a:lumOff val="80000"/>
                      </a:schemeClr>
                    </a:solidFill>
                  </a:tcPr>
                </a:tc>
                <a:tc>
                  <a:txBody>
                    <a:bodyPr/>
                    <a:lstStyle/>
                    <a:p>
                      <a:pPr algn="ctr" latinLnBrk="0">
                        <a:lnSpc>
                          <a:spcPct val="115000"/>
                        </a:lnSpc>
                        <a:spcAft>
                          <a:spcPts val="0"/>
                        </a:spcAft>
                      </a:pPr>
                      <a:r>
                        <a:rPr lang="mn-MN" sz="900" kern="100">
                          <a:solidFill>
                            <a:srgbClr val="000000"/>
                          </a:solidFill>
                          <a:effectLst/>
                          <a:latin typeface="Arial" panose="020B0604020202020204" pitchFamily="34" charset="0"/>
                          <a:ea typeface="함초롬바탕"/>
                          <a:cs typeface="Arial" panose="020B0604020202020204" pitchFamily="34" charset="0"/>
                        </a:rPr>
                        <a:t>Гадаад</a:t>
                      </a:r>
                      <a:r>
                        <a:rPr lang="en-US" sz="900" kern="100">
                          <a:solidFill>
                            <a:srgbClr val="000000"/>
                          </a:solidFill>
                          <a:effectLst/>
                          <a:latin typeface="Arial" panose="020B0604020202020204" pitchFamily="34" charset="0"/>
                          <a:ea typeface="함초롬바탕"/>
                          <a:cs typeface="Arial" panose="020B0604020202020204" pitchFamily="34" charset="0"/>
                        </a:rPr>
                        <a:t> Firewall</a:t>
                      </a:r>
                      <a:endParaRPr lang="en-US" sz="900" kern="100">
                        <a:effectLst/>
                        <a:latin typeface="Arial" panose="020B0604020202020204" pitchFamily="34" charset="0"/>
                        <a:ea typeface="Times New Roman" panose="02020603050405020304" pitchFamily="18" charset="0"/>
                        <a:cs typeface="Arial" panose="020B0604020202020204" pitchFamily="34" charset="0"/>
                      </a:endParaRPr>
                    </a:p>
                  </a:txBody>
                  <a:tcPr marL="9525" marR="9525" marT="9525" marB="9525"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accent6">
                        <a:lumMod val="20000"/>
                        <a:lumOff val="80000"/>
                      </a:schemeClr>
                    </a:solidFill>
                  </a:tcPr>
                </a:tc>
                <a:tc>
                  <a:txBody>
                    <a:bodyPr/>
                    <a:lstStyle/>
                    <a:p>
                      <a:pPr algn="r" latinLnBrk="1">
                        <a:lnSpc>
                          <a:spcPct val="115000"/>
                        </a:lnSpc>
                        <a:spcAft>
                          <a:spcPts val="0"/>
                        </a:spcAft>
                      </a:pPr>
                      <a:r>
                        <a:rPr lang="en-US" sz="900" b="0" i="0" u="none" strike="noStrike" kern="1200" dirty="0">
                          <a:solidFill>
                            <a:srgbClr val="000000"/>
                          </a:solidFill>
                          <a:effectLst/>
                          <a:latin typeface="나눔고딕 ExtraBold" panose="020D0904000000000000" pitchFamily="50" charset="-127"/>
                          <a:ea typeface="나눔고딕 ExtraBold" panose="020D0904000000000000" pitchFamily="50" charset="-127"/>
                          <a:cs typeface="Times New Roman" panose="02020603050405020304" pitchFamily="18" charset="0"/>
                        </a:rPr>
                        <a:t>     104,000 </a:t>
                      </a:r>
                      <a:endParaRPr lang="ko-KR" sz="900" b="0" i="0" u="none" strike="noStrike" kern="1200" dirty="0">
                        <a:solidFill>
                          <a:srgbClr val="000000"/>
                        </a:solidFill>
                        <a:effectLst/>
                        <a:latin typeface="나눔고딕 ExtraBold" panose="020D0904000000000000" pitchFamily="50" charset="-127"/>
                        <a:ea typeface="나눔고딕 ExtraBold" panose="020D0904000000000000" pitchFamily="50" charset="-127"/>
                        <a:cs typeface="Times New Roman" panose="02020603050405020304" pitchFamily="18" charset="0"/>
                      </a:endParaRPr>
                    </a:p>
                  </a:txBody>
                  <a:tcPr marL="15795" marR="15795" marT="4336" marB="4336"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tc rowSpan="9">
                  <a:txBody>
                    <a:bodyPr/>
                    <a:lstStyle/>
                    <a:p>
                      <a:pPr algn="ctr" fontAlgn="ctr"/>
                      <a:r>
                        <a:rPr lang="en-US" altLang="ko-KR" sz="900" b="0" i="0" u="none" strike="noStrike" dirty="0">
                          <a:solidFill>
                            <a:srgbClr val="000000"/>
                          </a:solidFill>
                          <a:effectLst/>
                          <a:latin typeface="나눔고딕 ExtraBold" panose="020D0904000000000000" pitchFamily="50" charset="-127"/>
                          <a:ea typeface="나눔고딕 ExtraBold" panose="020D0904000000000000" pitchFamily="50" charset="-127"/>
                          <a:cs typeface="Times New Roman" panose="02020603050405020304" pitchFamily="18" charset="0"/>
                        </a:rPr>
                        <a:t>988,000</a:t>
                      </a:r>
                    </a:p>
                  </a:txBody>
                  <a:tcPr marL="9525" marR="9525" marT="9525"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extLst>
                  <a:ext uri="{0D108BD9-81ED-4DB2-BD59-A6C34878D82A}">
                    <a16:rowId xmlns:a16="http://schemas.microsoft.com/office/drawing/2014/main" val="10001"/>
                  </a:ext>
                </a:extLst>
              </a:tr>
              <a:tr h="181102">
                <a:tc vMerge="1">
                  <a:txBody>
                    <a:bodyPr/>
                    <a:lstStyle/>
                    <a:p>
                      <a:pPr algn="ctr" fontAlgn="ctr" latinLnBrk="0">
                        <a:lnSpc>
                          <a:spcPct val="115000"/>
                        </a:lnSpc>
                        <a:spcAft>
                          <a:spcPts val="0"/>
                        </a:spcAft>
                      </a:pPr>
                      <a:endParaRPr lang="ko-KR" sz="900" kern="100" dirty="0">
                        <a:solidFill>
                          <a:schemeClr val="tx1"/>
                        </a:solidFill>
                        <a:effectLst/>
                        <a:latin typeface="Times New Roman" panose="02020603050405020304" pitchFamily="18" charset="0"/>
                        <a:ea typeface="Times New Roman" panose="02020603050405020304" pitchFamily="18" charset="0"/>
                      </a:endParaRPr>
                    </a:p>
                  </a:txBody>
                  <a:tcPr marL="0" marR="0" marT="0"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accent6">
                        <a:lumMod val="20000"/>
                        <a:lumOff val="80000"/>
                      </a:schemeClr>
                    </a:solidFill>
                  </a:tcPr>
                </a:tc>
                <a:tc>
                  <a:txBody>
                    <a:bodyPr/>
                    <a:lstStyle/>
                    <a:p>
                      <a:pPr algn="ctr" latinLnBrk="1">
                        <a:lnSpc>
                          <a:spcPct val="115000"/>
                        </a:lnSpc>
                        <a:spcAft>
                          <a:spcPts val="0"/>
                        </a:spcAft>
                      </a:pPr>
                      <a:r>
                        <a:rPr lang="mn-MN" sz="900" kern="100">
                          <a:solidFill>
                            <a:srgbClr val="000000"/>
                          </a:solidFill>
                          <a:effectLst/>
                          <a:latin typeface="Arial" panose="020B0604020202020204" pitchFamily="34" charset="0"/>
                          <a:ea typeface="함초롬바탕"/>
                          <a:cs typeface="Arial" panose="020B0604020202020204" pitchFamily="34" charset="0"/>
                        </a:rPr>
                        <a:t>Халдлагаас сэргийлэх систем</a:t>
                      </a:r>
                      <a:r>
                        <a:rPr lang="en-US" sz="900" kern="100">
                          <a:solidFill>
                            <a:srgbClr val="000000"/>
                          </a:solidFill>
                          <a:effectLst/>
                          <a:latin typeface="Arial" panose="020B0604020202020204" pitchFamily="34" charset="0"/>
                          <a:ea typeface="함초롬바탕"/>
                          <a:cs typeface="Arial" panose="020B0604020202020204" pitchFamily="34" charset="0"/>
                        </a:rPr>
                        <a:t> </a:t>
                      </a:r>
                      <a:endParaRPr lang="en-US" sz="900" kern="100">
                        <a:effectLst/>
                        <a:latin typeface="Arial" panose="020B0604020202020204" pitchFamily="34" charset="0"/>
                        <a:ea typeface="Times New Roman" panose="02020603050405020304" pitchFamily="18" charset="0"/>
                        <a:cs typeface="Arial" panose="020B0604020202020204" pitchFamily="34" charset="0"/>
                      </a:endParaRPr>
                    </a:p>
                  </a:txBody>
                  <a:tcPr marL="9525" marR="9525" marT="9525" marB="9525"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accent6">
                        <a:lumMod val="20000"/>
                        <a:lumOff val="80000"/>
                      </a:schemeClr>
                    </a:solidFill>
                  </a:tcPr>
                </a:tc>
                <a:tc>
                  <a:txBody>
                    <a:bodyPr/>
                    <a:lstStyle/>
                    <a:p>
                      <a:pPr algn="r" latinLnBrk="1">
                        <a:lnSpc>
                          <a:spcPct val="115000"/>
                        </a:lnSpc>
                        <a:spcAft>
                          <a:spcPts val="0"/>
                        </a:spcAft>
                      </a:pPr>
                      <a:r>
                        <a:rPr lang="en-US" sz="900" b="0" i="0" u="none" strike="noStrike" kern="1200" dirty="0">
                          <a:solidFill>
                            <a:srgbClr val="000000"/>
                          </a:solidFill>
                          <a:effectLst/>
                          <a:latin typeface="나눔고딕 ExtraBold" panose="020D0904000000000000" pitchFamily="50" charset="-127"/>
                          <a:ea typeface="나눔고딕 ExtraBold" panose="020D0904000000000000" pitchFamily="50" charset="-127"/>
                          <a:cs typeface="Times New Roman" panose="02020603050405020304" pitchFamily="18" charset="0"/>
                        </a:rPr>
                        <a:t>      80,000 </a:t>
                      </a:r>
                      <a:endParaRPr lang="ko-KR" sz="900" b="0" i="0" u="none" strike="noStrike" kern="1200" dirty="0">
                        <a:solidFill>
                          <a:srgbClr val="000000"/>
                        </a:solidFill>
                        <a:effectLst/>
                        <a:latin typeface="나눔고딕 ExtraBold" panose="020D0904000000000000" pitchFamily="50" charset="-127"/>
                        <a:ea typeface="나눔고딕 ExtraBold" panose="020D0904000000000000" pitchFamily="50" charset="-127"/>
                        <a:cs typeface="Times New Roman" panose="02020603050405020304" pitchFamily="18" charset="0"/>
                      </a:endParaRPr>
                    </a:p>
                  </a:txBody>
                  <a:tcPr marL="15795" marR="15795" marT="4336" marB="4336"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tc vMerge="1">
                  <a:txBody>
                    <a:bodyPr/>
                    <a:lstStyle/>
                    <a:p>
                      <a:pPr algn="ctr" fontAlgn="ctr"/>
                      <a:endParaRPr lang="en-US" altLang="ko-KR" sz="1050" b="0" i="0" u="none" strike="noStrike" dirty="0">
                        <a:solidFill>
                          <a:srgbClr val="000000"/>
                        </a:solidFill>
                        <a:effectLst/>
                        <a:latin typeface="맑은 고딕" panose="020B0503020000020004" pitchFamily="50" charset="-127"/>
                        <a:ea typeface="맑은 고딕" panose="020B0503020000020004" pitchFamily="50" charset="-127"/>
                      </a:endParaRPr>
                    </a:p>
                  </a:txBody>
                  <a:tcPr marL="9525" marR="9525" marT="9525"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extLst>
                  <a:ext uri="{0D108BD9-81ED-4DB2-BD59-A6C34878D82A}">
                    <a16:rowId xmlns:a16="http://schemas.microsoft.com/office/drawing/2014/main" val="10002"/>
                  </a:ext>
                </a:extLst>
              </a:tr>
              <a:tr h="181102">
                <a:tc vMerge="1">
                  <a:txBody>
                    <a:bodyPr/>
                    <a:lstStyle/>
                    <a:p>
                      <a:pPr algn="ctr" fontAlgn="ctr" latinLnBrk="0">
                        <a:lnSpc>
                          <a:spcPct val="115000"/>
                        </a:lnSpc>
                        <a:spcAft>
                          <a:spcPts val="0"/>
                        </a:spcAft>
                      </a:pPr>
                      <a:endParaRPr lang="ko-KR" sz="900" kern="100" dirty="0">
                        <a:solidFill>
                          <a:schemeClr val="tx1"/>
                        </a:solidFill>
                        <a:effectLst/>
                        <a:latin typeface="Times New Roman" panose="02020603050405020304" pitchFamily="18" charset="0"/>
                        <a:ea typeface="Times New Roman" panose="02020603050405020304" pitchFamily="18" charset="0"/>
                      </a:endParaRPr>
                    </a:p>
                  </a:txBody>
                  <a:tcPr marL="0" marR="0" marT="0"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accent6">
                        <a:lumMod val="20000"/>
                        <a:lumOff val="80000"/>
                      </a:schemeClr>
                    </a:solidFill>
                  </a:tcPr>
                </a:tc>
                <a:tc>
                  <a:txBody>
                    <a:bodyPr/>
                    <a:lstStyle/>
                    <a:p>
                      <a:pPr algn="ctr" latinLnBrk="1">
                        <a:lnSpc>
                          <a:spcPct val="115000"/>
                        </a:lnSpc>
                        <a:spcAft>
                          <a:spcPts val="0"/>
                        </a:spcAft>
                      </a:pPr>
                      <a:r>
                        <a:rPr lang="en-US" sz="900" kern="100">
                          <a:solidFill>
                            <a:srgbClr val="000000"/>
                          </a:solidFill>
                          <a:effectLst/>
                          <a:latin typeface="Arial" panose="020B0604020202020204" pitchFamily="34" charset="0"/>
                          <a:ea typeface="함초롬바탕"/>
                          <a:cs typeface="Arial" panose="020B0604020202020204" pitchFamily="34" charset="0"/>
                        </a:rPr>
                        <a:t>DDos </a:t>
                      </a:r>
                      <a:r>
                        <a:rPr lang="mn-MN" sz="900" kern="100">
                          <a:solidFill>
                            <a:srgbClr val="000000"/>
                          </a:solidFill>
                          <a:effectLst/>
                          <a:latin typeface="Arial" panose="020B0604020202020204" pitchFamily="34" charset="0"/>
                          <a:ea typeface="함초롬바탕"/>
                          <a:cs typeface="Arial" panose="020B0604020202020204" pitchFamily="34" charset="0"/>
                        </a:rPr>
                        <a:t>хамгаалах систем</a:t>
                      </a:r>
                      <a:endParaRPr lang="en-US" sz="900" kern="100">
                        <a:effectLst/>
                        <a:latin typeface="Arial" panose="020B0604020202020204" pitchFamily="34" charset="0"/>
                        <a:ea typeface="Times New Roman" panose="02020603050405020304" pitchFamily="18" charset="0"/>
                        <a:cs typeface="Arial" panose="020B0604020202020204" pitchFamily="34" charset="0"/>
                      </a:endParaRPr>
                    </a:p>
                  </a:txBody>
                  <a:tcPr marL="9525" marR="9525" marT="9525" marB="9525"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accent6">
                        <a:lumMod val="20000"/>
                        <a:lumOff val="80000"/>
                      </a:schemeClr>
                    </a:solidFill>
                  </a:tcPr>
                </a:tc>
                <a:tc>
                  <a:txBody>
                    <a:bodyPr/>
                    <a:lstStyle/>
                    <a:p>
                      <a:pPr algn="r" latinLnBrk="1">
                        <a:lnSpc>
                          <a:spcPct val="115000"/>
                        </a:lnSpc>
                        <a:spcAft>
                          <a:spcPts val="0"/>
                        </a:spcAft>
                      </a:pPr>
                      <a:r>
                        <a:rPr lang="en-US" sz="900" b="0" i="0" u="none" strike="noStrike" kern="1200" dirty="0">
                          <a:solidFill>
                            <a:srgbClr val="000000"/>
                          </a:solidFill>
                          <a:effectLst/>
                          <a:latin typeface="나눔고딕 ExtraBold" panose="020D0904000000000000" pitchFamily="50" charset="-127"/>
                          <a:ea typeface="나눔고딕 ExtraBold" panose="020D0904000000000000" pitchFamily="50" charset="-127"/>
                          <a:cs typeface="Times New Roman" panose="02020603050405020304" pitchFamily="18" charset="0"/>
                        </a:rPr>
                        <a:t>      80,000 </a:t>
                      </a:r>
                      <a:endParaRPr lang="ko-KR" sz="900" b="0" i="0" u="none" strike="noStrike" kern="1200" dirty="0">
                        <a:solidFill>
                          <a:srgbClr val="000000"/>
                        </a:solidFill>
                        <a:effectLst/>
                        <a:latin typeface="나눔고딕 ExtraBold" panose="020D0904000000000000" pitchFamily="50" charset="-127"/>
                        <a:ea typeface="나눔고딕 ExtraBold" panose="020D0904000000000000" pitchFamily="50" charset="-127"/>
                        <a:cs typeface="Times New Roman" panose="02020603050405020304" pitchFamily="18" charset="0"/>
                      </a:endParaRPr>
                    </a:p>
                  </a:txBody>
                  <a:tcPr marL="15795" marR="15795" marT="4336" marB="4336"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tc vMerge="1">
                  <a:txBody>
                    <a:bodyPr/>
                    <a:lstStyle/>
                    <a:p>
                      <a:pPr algn="ctr" fontAlgn="ctr"/>
                      <a:endParaRPr lang="en-US" altLang="ko-KR" sz="1050" b="0" i="0" u="none" strike="noStrike" dirty="0">
                        <a:solidFill>
                          <a:srgbClr val="000000"/>
                        </a:solidFill>
                        <a:effectLst/>
                        <a:latin typeface="맑은 고딕" panose="020B0503020000020004" pitchFamily="50" charset="-127"/>
                        <a:ea typeface="맑은 고딕" panose="020B0503020000020004" pitchFamily="50" charset="-127"/>
                      </a:endParaRPr>
                    </a:p>
                  </a:txBody>
                  <a:tcPr marL="9525" marR="9525" marT="9525"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extLst>
                  <a:ext uri="{0D108BD9-81ED-4DB2-BD59-A6C34878D82A}">
                    <a16:rowId xmlns:a16="http://schemas.microsoft.com/office/drawing/2014/main" val="10003"/>
                  </a:ext>
                </a:extLst>
              </a:tr>
              <a:tr h="181102">
                <a:tc vMerge="1">
                  <a:txBody>
                    <a:bodyPr/>
                    <a:lstStyle/>
                    <a:p>
                      <a:pPr algn="ctr" fontAlgn="ctr" latinLnBrk="0">
                        <a:lnSpc>
                          <a:spcPct val="115000"/>
                        </a:lnSpc>
                        <a:spcAft>
                          <a:spcPts val="0"/>
                        </a:spcAft>
                      </a:pPr>
                      <a:endParaRPr lang="ko-KR" sz="900" kern="100" dirty="0">
                        <a:solidFill>
                          <a:schemeClr val="tx1"/>
                        </a:solidFill>
                        <a:effectLst/>
                        <a:latin typeface="Times New Roman" panose="02020603050405020304" pitchFamily="18" charset="0"/>
                        <a:ea typeface="Times New Roman" panose="02020603050405020304" pitchFamily="18" charset="0"/>
                      </a:endParaRPr>
                    </a:p>
                  </a:txBody>
                  <a:tcPr marL="0" marR="0" marT="0"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accent6">
                        <a:lumMod val="20000"/>
                        <a:lumOff val="80000"/>
                      </a:schemeClr>
                    </a:solidFill>
                  </a:tcPr>
                </a:tc>
                <a:tc>
                  <a:txBody>
                    <a:bodyPr/>
                    <a:lstStyle/>
                    <a:p>
                      <a:pPr algn="ctr" latinLnBrk="1">
                        <a:lnSpc>
                          <a:spcPct val="115000"/>
                        </a:lnSpc>
                        <a:spcAft>
                          <a:spcPts val="0"/>
                        </a:spcAft>
                      </a:pPr>
                      <a:r>
                        <a:rPr lang="en-US" sz="900" kern="100">
                          <a:solidFill>
                            <a:srgbClr val="000000"/>
                          </a:solidFill>
                          <a:effectLst/>
                          <a:latin typeface="Arial" panose="020B0604020202020204" pitchFamily="34" charset="0"/>
                          <a:ea typeface="함초롬바탕"/>
                          <a:cs typeface="Arial" panose="020B0604020202020204" pitchFamily="34" charset="0"/>
                        </a:rPr>
                        <a:t>VPN(Visualization Private Network)</a:t>
                      </a:r>
                      <a:endParaRPr lang="en-US" sz="900" kern="100">
                        <a:effectLst/>
                        <a:latin typeface="Arial" panose="020B0604020202020204" pitchFamily="34" charset="0"/>
                        <a:ea typeface="Times New Roman" panose="02020603050405020304" pitchFamily="18" charset="0"/>
                        <a:cs typeface="Arial" panose="020B0604020202020204" pitchFamily="34" charset="0"/>
                      </a:endParaRPr>
                    </a:p>
                  </a:txBody>
                  <a:tcPr marL="9525" marR="9525" marT="9525" marB="9525"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accent6">
                        <a:lumMod val="20000"/>
                        <a:lumOff val="80000"/>
                      </a:schemeClr>
                    </a:solidFill>
                  </a:tcPr>
                </a:tc>
                <a:tc>
                  <a:txBody>
                    <a:bodyPr/>
                    <a:lstStyle/>
                    <a:p>
                      <a:pPr algn="r" latinLnBrk="1">
                        <a:lnSpc>
                          <a:spcPct val="115000"/>
                        </a:lnSpc>
                        <a:spcAft>
                          <a:spcPts val="0"/>
                        </a:spcAft>
                      </a:pPr>
                      <a:r>
                        <a:rPr lang="en-US" sz="900" b="0" i="0" u="none" strike="noStrike" kern="1200" dirty="0">
                          <a:solidFill>
                            <a:srgbClr val="000000"/>
                          </a:solidFill>
                          <a:effectLst/>
                          <a:latin typeface="나눔고딕 ExtraBold" panose="020D0904000000000000" pitchFamily="50" charset="-127"/>
                          <a:ea typeface="나눔고딕 ExtraBold" panose="020D0904000000000000" pitchFamily="50" charset="-127"/>
                          <a:cs typeface="Times New Roman" panose="02020603050405020304" pitchFamily="18" charset="0"/>
                        </a:rPr>
                        <a:t>     208,000 </a:t>
                      </a:r>
                      <a:endParaRPr lang="ko-KR" sz="900" b="0" i="0" u="none" strike="noStrike" kern="1200" dirty="0">
                        <a:solidFill>
                          <a:srgbClr val="000000"/>
                        </a:solidFill>
                        <a:effectLst/>
                        <a:latin typeface="나눔고딕 ExtraBold" panose="020D0904000000000000" pitchFamily="50" charset="-127"/>
                        <a:ea typeface="나눔고딕 ExtraBold" panose="020D0904000000000000" pitchFamily="50" charset="-127"/>
                        <a:cs typeface="Times New Roman" panose="02020603050405020304" pitchFamily="18" charset="0"/>
                      </a:endParaRPr>
                    </a:p>
                  </a:txBody>
                  <a:tcPr marL="15795" marR="15795" marT="4336" marB="4336"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tc vMerge="1">
                  <a:txBody>
                    <a:bodyPr/>
                    <a:lstStyle/>
                    <a:p>
                      <a:pPr algn="ctr" fontAlgn="ctr"/>
                      <a:endParaRPr lang="en-US" altLang="ko-KR" sz="1050" b="0" i="0" u="none" strike="noStrike" dirty="0">
                        <a:solidFill>
                          <a:srgbClr val="000000"/>
                        </a:solidFill>
                        <a:effectLst/>
                        <a:latin typeface="맑은 고딕" panose="020B0503020000020004" pitchFamily="50" charset="-127"/>
                        <a:ea typeface="맑은 고딕" panose="020B0503020000020004" pitchFamily="50" charset="-127"/>
                      </a:endParaRPr>
                    </a:p>
                  </a:txBody>
                  <a:tcPr marL="9525" marR="9525" marT="9525"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extLst>
                  <a:ext uri="{0D108BD9-81ED-4DB2-BD59-A6C34878D82A}">
                    <a16:rowId xmlns:a16="http://schemas.microsoft.com/office/drawing/2014/main" val="10004"/>
                  </a:ext>
                </a:extLst>
              </a:tr>
              <a:tr h="181102">
                <a:tc vMerge="1">
                  <a:txBody>
                    <a:bodyPr/>
                    <a:lstStyle/>
                    <a:p>
                      <a:pPr algn="ctr" fontAlgn="ctr" latinLnBrk="0">
                        <a:lnSpc>
                          <a:spcPct val="115000"/>
                        </a:lnSpc>
                        <a:spcAft>
                          <a:spcPts val="0"/>
                        </a:spcAft>
                      </a:pPr>
                      <a:endParaRPr lang="ko-KR" sz="900" kern="100" dirty="0">
                        <a:solidFill>
                          <a:schemeClr val="tx1"/>
                        </a:solidFill>
                        <a:effectLst/>
                        <a:latin typeface="Times New Roman" panose="02020603050405020304" pitchFamily="18" charset="0"/>
                        <a:ea typeface="Times New Roman" panose="02020603050405020304" pitchFamily="18" charset="0"/>
                      </a:endParaRPr>
                    </a:p>
                  </a:txBody>
                  <a:tcPr marL="0" marR="0" marT="0"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accent6">
                        <a:lumMod val="20000"/>
                        <a:lumOff val="80000"/>
                      </a:schemeClr>
                    </a:solidFill>
                  </a:tcPr>
                </a:tc>
                <a:tc>
                  <a:txBody>
                    <a:bodyPr/>
                    <a:lstStyle/>
                    <a:p>
                      <a:pPr algn="ctr" latinLnBrk="1">
                        <a:lnSpc>
                          <a:spcPct val="115000"/>
                        </a:lnSpc>
                        <a:spcAft>
                          <a:spcPts val="0"/>
                        </a:spcAft>
                      </a:pPr>
                      <a:r>
                        <a:rPr lang="mn-MN" sz="900" kern="100" dirty="0">
                          <a:solidFill>
                            <a:srgbClr val="000000"/>
                          </a:solidFill>
                          <a:effectLst/>
                          <a:latin typeface="Arial" panose="020B0604020202020204" pitchFamily="34" charset="0"/>
                          <a:ea typeface="함초롬바탕"/>
                          <a:cs typeface="Arial" panose="020B0604020202020204" pitchFamily="34" charset="0"/>
                        </a:rPr>
                        <a:t>Арын оффисийн</a:t>
                      </a:r>
                      <a:r>
                        <a:rPr lang="en-US" sz="900" kern="100" dirty="0">
                          <a:solidFill>
                            <a:srgbClr val="000000"/>
                          </a:solidFill>
                          <a:effectLst/>
                          <a:latin typeface="Arial" panose="020B0604020202020204" pitchFamily="34" charset="0"/>
                          <a:ea typeface="함초롬바탕"/>
                          <a:cs typeface="Arial" panose="020B0604020202020204" pitchFamily="34" charset="0"/>
                        </a:rPr>
                        <a:t> firewall</a:t>
                      </a:r>
                      <a:endParaRPr lang="en-US" sz="900" kern="100" dirty="0">
                        <a:effectLst/>
                        <a:latin typeface="Arial" panose="020B0604020202020204" pitchFamily="34" charset="0"/>
                        <a:ea typeface="Times New Roman" panose="02020603050405020304" pitchFamily="18" charset="0"/>
                        <a:cs typeface="Arial" panose="020B0604020202020204" pitchFamily="34" charset="0"/>
                      </a:endParaRPr>
                    </a:p>
                  </a:txBody>
                  <a:tcPr marL="9525" marR="9525" marT="9525" marB="9525"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accent6">
                        <a:lumMod val="20000"/>
                        <a:lumOff val="80000"/>
                      </a:schemeClr>
                    </a:solidFill>
                  </a:tcPr>
                </a:tc>
                <a:tc>
                  <a:txBody>
                    <a:bodyPr/>
                    <a:lstStyle/>
                    <a:p>
                      <a:pPr algn="r" latinLnBrk="1">
                        <a:lnSpc>
                          <a:spcPct val="115000"/>
                        </a:lnSpc>
                        <a:spcAft>
                          <a:spcPts val="0"/>
                        </a:spcAft>
                      </a:pPr>
                      <a:r>
                        <a:rPr lang="en-US" sz="900" b="0" i="0" u="none" strike="noStrike" kern="1200" dirty="0">
                          <a:solidFill>
                            <a:srgbClr val="000000"/>
                          </a:solidFill>
                          <a:effectLst/>
                          <a:latin typeface="나눔고딕 ExtraBold" panose="020D0904000000000000" pitchFamily="50" charset="-127"/>
                          <a:ea typeface="나눔고딕 ExtraBold" panose="020D0904000000000000" pitchFamily="50" charset="-127"/>
                          <a:cs typeface="Times New Roman" panose="02020603050405020304" pitchFamily="18" charset="0"/>
                        </a:rPr>
                        <a:t>     104,000 </a:t>
                      </a:r>
                      <a:endParaRPr lang="ko-KR" sz="900" b="0" i="0" u="none" strike="noStrike" kern="1200" dirty="0">
                        <a:solidFill>
                          <a:srgbClr val="000000"/>
                        </a:solidFill>
                        <a:effectLst/>
                        <a:latin typeface="나눔고딕 ExtraBold" panose="020D0904000000000000" pitchFamily="50" charset="-127"/>
                        <a:ea typeface="나눔고딕 ExtraBold" panose="020D0904000000000000" pitchFamily="50" charset="-127"/>
                        <a:cs typeface="Times New Roman" panose="02020603050405020304" pitchFamily="18" charset="0"/>
                      </a:endParaRPr>
                    </a:p>
                  </a:txBody>
                  <a:tcPr marL="15795" marR="15795" marT="4336" marB="4336"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tc vMerge="1">
                  <a:txBody>
                    <a:bodyPr/>
                    <a:lstStyle/>
                    <a:p>
                      <a:pPr algn="ctr" fontAlgn="ctr"/>
                      <a:endParaRPr lang="en-US" altLang="ko-KR" sz="1050" b="0" i="0" u="none" strike="noStrike" dirty="0">
                        <a:solidFill>
                          <a:srgbClr val="000000"/>
                        </a:solidFill>
                        <a:effectLst/>
                        <a:latin typeface="맑은 고딕" panose="020B0503020000020004" pitchFamily="50" charset="-127"/>
                        <a:ea typeface="맑은 고딕" panose="020B0503020000020004" pitchFamily="50" charset="-127"/>
                      </a:endParaRPr>
                    </a:p>
                  </a:txBody>
                  <a:tcPr marL="9525" marR="9525" marT="9525"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extLst>
                  <a:ext uri="{0D108BD9-81ED-4DB2-BD59-A6C34878D82A}">
                    <a16:rowId xmlns:a16="http://schemas.microsoft.com/office/drawing/2014/main" val="10005"/>
                  </a:ext>
                </a:extLst>
              </a:tr>
              <a:tr h="181102">
                <a:tc vMerge="1">
                  <a:txBody>
                    <a:bodyPr/>
                    <a:lstStyle/>
                    <a:p>
                      <a:pPr algn="ctr" fontAlgn="ctr" latinLnBrk="0">
                        <a:lnSpc>
                          <a:spcPct val="115000"/>
                        </a:lnSpc>
                        <a:spcAft>
                          <a:spcPts val="0"/>
                        </a:spcAft>
                      </a:pPr>
                      <a:endParaRPr lang="ko-KR" sz="900" kern="100" dirty="0">
                        <a:solidFill>
                          <a:schemeClr val="tx1"/>
                        </a:solidFill>
                        <a:effectLst/>
                        <a:latin typeface="Times New Roman" panose="02020603050405020304" pitchFamily="18" charset="0"/>
                        <a:ea typeface="Times New Roman" panose="02020603050405020304" pitchFamily="18" charset="0"/>
                      </a:endParaRPr>
                    </a:p>
                  </a:txBody>
                  <a:tcPr marL="0" marR="0" marT="0"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accent6">
                        <a:lumMod val="20000"/>
                        <a:lumOff val="80000"/>
                      </a:schemeClr>
                    </a:solidFill>
                  </a:tcPr>
                </a:tc>
                <a:tc>
                  <a:txBody>
                    <a:bodyPr/>
                    <a:lstStyle/>
                    <a:p>
                      <a:pPr algn="ctr" latinLnBrk="1">
                        <a:lnSpc>
                          <a:spcPct val="115000"/>
                        </a:lnSpc>
                        <a:spcAft>
                          <a:spcPts val="0"/>
                        </a:spcAft>
                      </a:pPr>
                      <a:r>
                        <a:rPr lang="mn-MN" sz="900" kern="100">
                          <a:solidFill>
                            <a:srgbClr val="000000"/>
                          </a:solidFill>
                          <a:effectLst/>
                          <a:latin typeface="Arial" panose="020B0604020202020204" pitchFamily="34" charset="0"/>
                          <a:ea typeface="함초롬바탕"/>
                          <a:cs typeface="Arial" panose="020B0604020202020204" pitchFamily="34" charset="0"/>
                        </a:rPr>
                        <a:t>Дотоод сүлжээний</a:t>
                      </a:r>
                      <a:r>
                        <a:rPr lang="en-US" sz="900" kern="100">
                          <a:solidFill>
                            <a:srgbClr val="000000"/>
                          </a:solidFill>
                          <a:effectLst/>
                          <a:latin typeface="Arial" panose="020B0604020202020204" pitchFamily="34" charset="0"/>
                          <a:ea typeface="함초롬바탕"/>
                          <a:cs typeface="Arial" panose="020B0604020202020204" pitchFamily="34" charset="0"/>
                        </a:rPr>
                        <a:t> firewall </a:t>
                      </a:r>
                      <a:endParaRPr lang="en-US" sz="900" kern="100">
                        <a:effectLst/>
                        <a:latin typeface="Arial" panose="020B0604020202020204" pitchFamily="34" charset="0"/>
                        <a:ea typeface="Times New Roman" panose="02020603050405020304" pitchFamily="18" charset="0"/>
                        <a:cs typeface="Arial" panose="020B0604020202020204" pitchFamily="34" charset="0"/>
                      </a:endParaRPr>
                    </a:p>
                  </a:txBody>
                  <a:tcPr marL="9525" marR="9525" marT="9525" marB="9525"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accent6">
                        <a:lumMod val="20000"/>
                        <a:lumOff val="80000"/>
                      </a:schemeClr>
                    </a:solidFill>
                  </a:tcPr>
                </a:tc>
                <a:tc>
                  <a:txBody>
                    <a:bodyPr/>
                    <a:lstStyle/>
                    <a:p>
                      <a:pPr algn="r" latinLnBrk="1">
                        <a:lnSpc>
                          <a:spcPct val="115000"/>
                        </a:lnSpc>
                        <a:spcAft>
                          <a:spcPts val="0"/>
                        </a:spcAft>
                      </a:pPr>
                      <a:r>
                        <a:rPr lang="en-US" sz="900" b="0" i="0" u="none" strike="noStrike" kern="1200" dirty="0">
                          <a:solidFill>
                            <a:srgbClr val="000000"/>
                          </a:solidFill>
                          <a:effectLst/>
                          <a:latin typeface="나눔고딕 ExtraBold" panose="020D0904000000000000" pitchFamily="50" charset="-127"/>
                          <a:ea typeface="나눔고딕 ExtraBold" panose="020D0904000000000000" pitchFamily="50" charset="-127"/>
                          <a:cs typeface="Times New Roman" panose="02020603050405020304" pitchFamily="18" charset="0"/>
                        </a:rPr>
                        <a:t>     104,000 </a:t>
                      </a:r>
                      <a:endParaRPr lang="ko-KR" sz="900" b="0" i="0" u="none" strike="noStrike" kern="1200" dirty="0">
                        <a:solidFill>
                          <a:srgbClr val="000000"/>
                        </a:solidFill>
                        <a:effectLst/>
                        <a:latin typeface="나눔고딕 ExtraBold" panose="020D0904000000000000" pitchFamily="50" charset="-127"/>
                        <a:ea typeface="나눔고딕 ExtraBold" panose="020D0904000000000000" pitchFamily="50" charset="-127"/>
                        <a:cs typeface="Times New Roman" panose="02020603050405020304" pitchFamily="18" charset="0"/>
                      </a:endParaRPr>
                    </a:p>
                  </a:txBody>
                  <a:tcPr marL="15795" marR="15795" marT="4336" marB="4336"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tc vMerge="1">
                  <a:txBody>
                    <a:bodyPr/>
                    <a:lstStyle/>
                    <a:p>
                      <a:pPr algn="ctr" fontAlgn="ctr"/>
                      <a:endParaRPr lang="en-US" altLang="ko-KR" sz="1050" b="0" i="0" u="none" strike="noStrike" dirty="0">
                        <a:solidFill>
                          <a:srgbClr val="000000"/>
                        </a:solidFill>
                        <a:effectLst/>
                        <a:latin typeface="맑은 고딕" panose="020B0503020000020004" pitchFamily="50" charset="-127"/>
                        <a:ea typeface="맑은 고딕" panose="020B0503020000020004" pitchFamily="50" charset="-127"/>
                      </a:endParaRPr>
                    </a:p>
                  </a:txBody>
                  <a:tcPr marL="9525" marR="9525" marT="9525"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extLst>
                  <a:ext uri="{0D108BD9-81ED-4DB2-BD59-A6C34878D82A}">
                    <a16:rowId xmlns:a16="http://schemas.microsoft.com/office/drawing/2014/main" val="10006"/>
                  </a:ext>
                </a:extLst>
              </a:tr>
              <a:tr h="181102">
                <a:tc vMerge="1">
                  <a:txBody>
                    <a:bodyPr/>
                    <a:lstStyle/>
                    <a:p>
                      <a:pPr algn="ctr" fontAlgn="ctr" latinLnBrk="0">
                        <a:lnSpc>
                          <a:spcPct val="115000"/>
                        </a:lnSpc>
                        <a:spcAft>
                          <a:spcPts val="0"/>
                        </a:spcAft>
                      </a:pPr>
                      <a:endParaRPr lang="ko-KR" sz="900" kern="100" dirty="0">
                        <a:solidFill>
                          <a:schemeClr val="tx1"/>
                        </a:solidFill>
                        <a:effectLst/>
                        <a:latin typeface="Times New Roman" panose="02020603050405020304" pitchFamily="18" charset="0"/>
                        <a:ea typeface="Times New Roman" panose="02020603050405020304" pitchFamily="18" charset="0"/>
                      </a:endParaRPr>
                    </a:p>
                  </a:txBody>
                  <a:tcPr marL="0" marR="0" marT="0"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accent6">
                        <a:lumMod val="20000"/>
                        <a:lumOff val="80000"/>
                      </a:schemeClr>
                    </a:solidFill>
                  </a:tcPr>
                </a:tc>
                <a:tc>
                  <a:txBody>
                    <a:bodyPr/>
                    <a:lstStyle/>
                    <a:p>
                      <a:pPr algn="ctr" latinLnBrk="1">
                        <a:lnSpc>
                          <a:spcPct val="115000"/>
                        </a:lnSpc>
                        <a:spcAft>
                          <a:spcPts val="0"/>
                        </a:spcAft>
                      </a:pPr>
                      <a:r>
                        <a:rPr lang="mn-MN" sz="900" kern="100">
                          <a:solidFill>
                            <a:srgbClr val="000000"/>
                          </a:solidFill>
                          <a:effectLst/>
                          <a:latin typeface="Arial" panose="020B0604020202020204" pitchFamily="34" charset="0"/>
                          <a:ea typeface="함초롬바탕"/>
                          <a:cs typeface="Arial" panose="020B0604020202020204" pitchFamily="34" charset="0"/>
                        </a:rPr>
                        <a:t>Удирдлагын</a:t>
                      </a:r>
                      <a:r>
                        <a:rPr lang="en-US" sz="900" kern="100">
                          <a:solidFill>
                            <a:srgbClr val="000000"/>
                          </a:solidFill>
                          <a:effectLst/>
                          <a:latin typeface="Arial" panose="020B0604020202020204" pitchFamily="34" charset="0"/>
                          <a:ea typeface="함초롬바탕"/>
                          <a:cs typeface="Arial" panose="020B0604020202020204" pitchFamily="34" charset="0"/>
                        </a:rPr>
                        <a:t> Firewall</a:t>
                      </a:r>
                      <a:endParaRPr lang="en-US" sz="900" kern="100">
                        <a:effectLst/>
                        <a:latin typeface="Arial" panose="020B0604020202020204" pitchFamily="34" charset="0"/>
                        <a:ea typeface="Times New Roman" panose="02020603050405020304" pitchFamily="18" charset="0"/>
                        <a:cs typeface="Arial" panose="020B0604020202020204" pitchFamily="34" charset="0"/>
                      </a:endParaRPr>
                    </a:p>
                  </a:txBody>
                  <a:tcPr marL="9525" marR="9525" marT="9525" marB="9525"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accent6">
                        <a:lumMod val="20000"/>
                        <a:lumOff val="80000"/>
                      </a:schemeClr>
                    </a:solidFill>
                  </a:tcPr>
                </a:tc>
                <a:tc>
                  <a:txBody>
                    <a:bodyPr/>
                    <a:lstStyle/>
                    <a:p>
                      <a:pPr algn="r" latinLnBrk="1">
                        <a:lnSpc>
                          <a:spcPct val="115000"/>
                        </a:lnSpc>
                        <a:spcAft>
                          <a:spcPts val="0"/>
                        </a:spcAft>
                      </a:pPr>
                      <a:r>
                        <a:rPr lang="en-US" sz="900" b="0" i="0" u="none" strike="noStrike" kern="1200" dirty="0">
                          <a:solidFill>
                            <a:srgbClr val="000000"/>
                          </a:solidFill>
                          <a:effectLst/>
                          <a:latin typeface="나눔고딕 ExtraBold" panose="020D0904000000000000" pitchFamily="50" charset="-127"/>
                          <a:ea typeface="나눔고딕 ExtraBold" panose="020D0904000000000000" pitchFamily="50" charset="-127"/>
                          <a:cs typeface="Times New Roman" panose="02020603050405020304" pitchFamily="18" charset="0"/>
                        </a:rPr>
                        <a:t>     156,000 </a:t>
                      </a:r>
                      <a:endParaRPr lang="ko-KR" sz="900" b="0" i="0" u="none" strike="noStrike" kern="1200" dirty="0">
                        <a:solidFill>
                          <a:srgbClr val="000000"/>
                        </a:solidFill>
                        <a:effectLst/>
                        <a:latin typeface="나눔고딕 ExtraBold" panose="020D0904000000000000" pitchFamily="50" charset="-127"/>
                        <a:ea typeface="나눔고딕 ExtraBold" panose="020D0904000000000000" pitchFamily="50" charset="-127"/>
                        <a:cs typeface="Times New Roman" panose="02020603050405020304" pitchFamily="18" charset="0"/>
                      </a:endParaRPr>
                    </a:p>
                  </a:txBody>
                  <a:tcPr marL="15795" marR="15795" marT="4336" marB="4336"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tc vMerge="1">
                  <a:txBody>
                    <a:bodyPr/>
                    <a:lstStyle/>
                    <a:p>
                      <a:pPr algn="ctr" fontAlgn="ctr"/>
                      <a:endParaRPr lang="en-US" altLang="ko-KR" sz="1050" b="0" i="0" u="none" strike="noStrike" dirty="0">
                        <a:solidFill>
                          <a:srgbClr val="000000"/>
                        </a:solidFill>
                        <a:effectLst/>
                        <a:latin typeface="맑은 고딕" panose="020B0503020000020004" pitchFamily="50" charset="-127"/>
                        <a:ea typeface="맑은 고딕" panose="020B0503020000020004" pitchFamily="50" charset="-127"/>
                      </a:endParaRPr>
                    </a:p>
                  </a:txBody>
                  <a:tcPr marL="9525" marR="9525" marT="9525"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extLst>
                  <a:ext uri="{0D108BD9-81ED-4DB2-BD59-A6C34878D82A}">
                    <a16:rowId xmlns:a16="http://schemas.microsoft.com/office/drawing/2014/main" val="10007"/>
                  </a:ext>
                </a:extLst>
              </a:tr>
              <a:tr h="181102">
                <a:tc vMerge="1">
                  <a:txBody>
                    <a:bodyPr/>
                    <a:lstStyle/>
                    <a:p>
                      <a:pPr algn="ctr" fontAlgn="ctr" latinLnBrk="0">
                        <a:lnSpc>
                          <a:spcPct val="115000"/>
                        </a:lnSpc>
                        <a:spcAft>
                          <a:spcPts val="0"/>
                        </a:spcAft>
                      </a:pPr>
                      <a:endParaRPr lang="ko-KR" sz="900" kern="100" dirty="0">
                        <a:solidFill>
                          <a:schemeClr val="tx1"/>
                        </a:solidFill>
                        <a:effectLst/>
                        <a:latin typeface="Times New Roman" panose="02020603050405020304" pitchFamily="18" charset="0"/>
                        <a:ea typeface="Times New Roman" panose="02020603050405020304" pitchFamily="18" charset="0"/>
                      </a:endParaRPr>
                    </a:p>
                  </a:txBody>
                  <a:tcPr marL="0" marR="0" marT="0"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accent6">
                        <a:lumMod val="20000"/>
                        <a:lumOff val="80000"/>
                      </a:schemeClr>
                    </a:solidFill>
                  </a:tcPr>
                </a:tc>
                <a:tc>
                  <a:txBody>
                    <a:bodyPr/>
                    <a:lstStyle/>
                    <a:p>
                      <a:pPr algn="ctr" latinLnBrk="1">
                        <a:lnSpc>
                          <a:spcPct val="115000"/>
                        </a:lnSpc>
                        <a:spcAft>
                          <a:spcPts val="0"/>
                        </a:spcAft>
                      </a:pPr>
                      <a:r>
                        <a:rPr lang="mn-MN" sz="900" kern="100" dirty="0">
                          <a:solidFill>
                            <a:srgbClr val="000000"/>
                          </a:solidFill>
                          <a:effectLst/>
                          <a:latin typeface="Arial" panose="020B0604020202020204" pitchFamily="34" charset="0"/>
                          <a:ea typeface="함초롬바탕"/>
                          <a:cs typeface="Arial" panose="020B0604020202020204" pitchFamily="34" charset="0"/>
                        </a:rPr>
                        <a:t>Камерын</a:t>
                      </a:r>
                      <a:r>
                        <a:rPr lang="en-US" sz="900" kern="100" dirty="0">
                          <a:solidFill>
                            <a:srgbClr val="000000"/>
                          </a:solidFill>
                          <a:effectLst/>
                          <a:latin typeface="Arial" panose="020B0604020202020204" pitchFamily="34" charset="0"/>
                          <a:ea typeface="함초롬바탕"/>
                          <a:cs typeface="Arial" panose="020B0604020202020204" pitchFamily="34" charset="0"/>
                        </a:rPr>
                        <a:t> Fire Wall </a:t>
                      </a:r>
                      <a:endParaRPr lang="en-US" sz="900" kern="100" dirty="0">
                        <a:effectLst/>
                        <a:latin typeface="Arial" panose="020B0604020202020204" pitchFamily="34" charset="0"/>
                        <a:ea typeface="Times New Roman" panose="02020603050405020304" pitchFamily="18" charset="0"/>
                        <a:cs typeface="Arial" panose="020B0604020202020204" pitchFamily="34" charset="0"/>
                      </a:endParaRPr>
                    </a:p>
                  </a:txBody>
                  <a:tcPr marL="9525" marR="9525" marT="9525" marB="9525"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accent6">
                        <a:lumMod val="20000"/>
                        <a:lumOff val="80000"/>
                      </a:schemeClr>
                    </a:solidFill>
                  </a:tcPr>
                </a:tc>
                <a:tc>
                  <a:txBody>
                    <a:bodyPr/>
                    <a:lstStyle/>
                    <a:p>
                      <a:pPr algn="r" latinLnBrk="1">
                        <a:lnSpc>
                          <a:spcPct val="115000"/>
                        </a:lnSpc>
                        <a:spcAft>
                          <a:spcPts val="0"/>
                        </a:spcAft>
                      </a:pPr>
                      <a:r>
                        <a:rPr lang="en-US" sz="900" b="0" i="0" u="none" strike="noStrike" kern="1200" dirty="0">
                          <a:solidFill>
                            <a:srgbClr val="000000"/>
                          </a:solidFill>
                          <a:effectLst/>
                          <a:latin typeface="나눔고딕 ExtraBold" panose="020D0904000000000000" pitchFamily="50" charset="-127"/>
                          <a:ea typeface="나눔고딕 ExtraBold" panose="020D0904000000000000" pitchFamily="50" charset="-127"/>
                          <a:cs typeface="Times New Roman" panose="02020603050405020304" pitchFamily="18" charset="0"/>
                        </a:rPr>
                        <a:t>      52,000 </a:t>
                      </a:r>
                      <a:endParaRPr lang="ko-KR" sz="900" b="0" i="0" u="none" strike="noStrike" kern="1200" dirty="0">
                        <a:solidFill>
                          <a:srgbClr val="000000"/>
                        </a:solidFill>
                        <a:effectLst/>
                        <a:latin typeface="나눔고딕 ExtraBold" panose="020D0904000000000000" pitchFamily="50" charset="-127"/>
                        <a:ea typeface="나눔고딕 ExtraBold" panose="020D0904000000000000" pitchFamily="50" charset="-127"/>
                        <a:cs typeface="Times New Roman" panose="02020603050405020304" pitchFamily="18" charset="0"/>
                      </a:endParaRPr>
                    </a:p>
                  </a:txBody>
                  <a:tcPr marL="15795" marR="15795" marT="4336" marB="4336"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tc vMerge="1">
                  <a:txBody>
                    <a:bodyPr/>
                    <a:lstStyle/>
                    <a:p>
                      <a:pPr algn="ctr" fontAlgn="ctr"/>
                      <a:endParaRPr lang="en-US" altLang="ko-KR" sz="1050" b="0" i="0" u="none" strike="noStrike" dirty="0">
                        <a:solidFill>
                          <a:srgbClr val="000000"/>
                        </a:solidFill>
                        <a:effectLst/>
                        <a:latin typeface="맑은 고딕" panose="020B0503020000020004" pitchFamily="50" charset="-127"/>
                        <a:ea typeface="맑은 고딕" panose="020B0503020000020004" pitchFamily="50" charset="-127"/>
                      </a:endParaRPr>
                    </a:p>
                  </a:txBody>
                  <a:tcPr marL="9525" marR="9525" marT="9525"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extLst>
                  <a:ext uri="{0D108BD9-81ED-4DB2-BD59-A6C34878D82A}">
                    <a16:rowId xmlns:a16="http://schemas.microsoft.com/office/drawing/2014/main" val="10008"/>
                  </a:ext>
                </a:extLst>
              </a:tr>
              <a:tr h="361386">
                <a:tc vMerge="1">
                  <a:txBody>
                    <a:bodyPr/>
                    <a:lstStyle/>
                    <a:p>
                      <a:pPr algn="ctr" fontAlgn="ctr" latinLnBrk="0">
                        <a:lnSpc>
                          <a:spcPct val="115000"/>
                        </a:lnSpc>
                        <a:spcAft>
                          <a:spcPts val="0"/>
                        </a:spcAft>
                      </a:pPr>
                      <a:endParaRPr lang="ko-KR" sz="900" kern="100" dirty="0">
                        <a:solidFill>
                          <a:schemeClr val="tx1"/>
                        </a:solidFill>
                        <a:effectLst/>
                        <a:latin typeface="Times New Roman" panose="02020603050405020304" pitchFamily="18" charset="0"/>
                        <a:ea typeface="Times New Roman" panose="02020603050405020304" pitchFamily="18" charset="0"/>
                      </a:endParaRPr>
                    </a:p>
                  </a:txBody>
                  <a:tcPr marL="0" marR="0" marT="0"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accent6">
                        <a:lumMod val="20000"/>
                        <a:lumOff val="80000"/>
                      </a:schemeClr>
                    </a:solidFill>
                  </a:tcPr>
                </a:tc>
                <a:tc>
                  <a:txBody>
                    <a:bodyPr/>
                    <a:lstStyle/>
                    <a:p>
                      <a:pPr algn="ctr" latinLnBrk="1">
                        <a:lnSpc>
                          <a:spcPct val="115000"/>
                        </a:lnSpc>
                        <a:spcAft>
                          <a:spcPts val="0"/>
                        </a:spcAft>
                      </a:pPr>
                      <a:r>
                        <a:rPr lang="mn-MN" sz="900" kern="100" dirty="0">
                          <a:solidFill>
                            <a:srgbClr val="000000"/>
                          </a:solidFill>
                          <a:effectLst/>
                          <a:latin typeface="Arial" panose="020B0604020202020204" pitchFamily="34" charset="0"/>
                          <a:ea typeface="함초롬바탕"/>
                          <a:cs typeface="Arial" panose="020B0604020202020204" pitchFamily="34" charset="0"/>
                        </a:rPr>
                        <a:t>Мэдээлэл хамгаалалт цогц                 удирдлагын систем</a:t>
                      </a:r>
                      <a:endParaRPr lang="en-US" sz="900" kern="100" dirty="0">
                        <a:effectLst/>
                        <a:latin typeface="Arial" panose="020B0604020202020204" pitchFamily="34" charset="0"/>
                        <a:ea typeface="Times New Roman" panose="02020603050405020304" pitchFamily="18" charset="0"/>
                        <a:cs typeface="Arial" panose="020B0604020202020204" pitchFamily="34" charset="0"/>
                      </a:endParaRPr>
                    </a:p>
                  </a:txBody>
                  <a:tcPr marL="9525" marR="9525" marT="9525" marB="9525"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accent6">
                        <a:lumMod val="20000"/>
                        <a:lumOff val="80000"/>
                      </a:schemeClr>
                    </a:solidFill>
                  </a:tcPr>
                </a:tc>
                <a:tc>
                  <a:txBody>
                    <a:bodyPr/>
                    <a:lstStyle/>
                    <a:p>
                      <a:pPr algn="r" latinLnBrk="1">
                        <a:lnSpc>
                          <a:spcPct val="115000"/>
                        </a:lnSpc>
                        <a:spcAft>
                          <a:spcPts val="0"/>
                        </a:spcAft>
                      </a:pPr>
                      <a:r>
                        <a:rPr lang="en-US" sz="900" b="0" i="0" u="none" strike="noStrike" kern="1200" dirty="0">
                          <a:solidFill>
                            <a:srgbClr val="000000"/>
                          </a:solidFill>
                          <a:effectLst/>
                          <a:latin typeface="나눔고딕 ExtraBold" panose="020D0904000000000000" pitchFamily="50" charset="-127"/>
                          <a:ea typeface="나눔고딕 ExtraBold" panose="020D0904000000000000" pitchFamily="50" charset="-127"/>
                          <a:cs typeface="Times New Roman" panose="02020603050405020304" pitchFamily="18" charset="0"/>
                        </a:rPr>
                        <a:t>     100,000 </a:t>
                      </a:r>
                      <a:endParaRPr lang="ko-KR" sz="900" b="0" i="0" u="none" strike="noStrike" kern="1200" dirty="0">
                        <a:solidFill>
                          <a:srgbClr val="000000"/>
                        </a:solidFill>
                        <a:effectLst/>
                        <a:latin typeface="나눔고딕 ExtraBold" panose="020D0904000000000000" pitchFamily="50" charset="-127"/>
                        <a:ea typeface="나눔고딕 ExtraBold" panose="020D0904000000000000" pitchFamily="50" charset="-127"/>
                        <a:cs typeface="Times New Roman" panose="02020603050405020304" pitchFamily="18" charset="0"/>
                      </a:endParaRPr>
                    </a:p>
                  </a:txBody>
                  <a:tcPr marL="15795" marR="15795" marT="4336" marB="4336"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tc vMerge="1">
                  <a:txBody>
                    <a:bodyPr/>
                    <a:lstStyle/>
                    <a:p>
                      <a:pPr algn="ctr" fontAlgn="ctr"/>
                      <a:endParaRPr lang="en-US" altLang="ko-KR" sz="1050" b="0" i="0" u="none" strike="noStrike" dirty="0">
                        <a:solidFill>
                          <a:srgbClr val="000000"/>
                        </a:solidFill>
                        <a:effectLst/>
                        <a:latin typeface="맑은 고딕" panose="020B0503020000020004" pitchFamily="50" charset="-127"/>
                        <a:ea typeface="맑은 고딕" panose="020B0503020000020004" pitchFamily="50" charset="-127"/>
                      </a:endParaRPr>
                    </a:p>
                  </a:txBody>
                  <a:tcPr marL="9525" marR="9525" marT="9525"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extLst>
                  <a:ext uri="{0D108BD9-81ED-4DB2-BD59-A6C34878D82A}">
                    <a16:rowId xmlns:a16="http://schemas.microsoft.com/office/drawing/2014/main" val="10009"/>
                  </a:ext>
                </a:extLst>
              </a:tr>
              <a:tr h="181102">
                <a:tc rowSpan="13">
                  <a:txBody>
                    <a:bodyPr/>
                    <a:lstStyle/>
                    <a:p>
                      <a:pPr marL="0" marR="0" lvl="0" indent="0" algn="ctr" defTabSz="912330" rtl="0" eaLnBrk="1" fontAlgn="ctr" latinLnBrk="0" hangingPunct="1">
                        <a:lnSpc>
                          <a:spcPct val="115000"/>
                        </a:lnSpc>
                        <a:spcBef>
                          <a:spcPts val="0"/>
                        </a:spcBef>
                        <a:spcAft>
                          <a:spcPts val="0"/>
                        </a:spcAft>
                        <a:buClrTx/>
                        <a:buSzTx/>
                        <a:buFontTx/>
                        <a:buNone/>
                        <a:tabLst/>
                        <a:defRPr/>
                      </a:pPr>
                      <a:r>
                        <a:rPr lang="mn-MN" altLang="ko-KR" sz="900" b="1" kern="100" dirty="0">
                          <a:solidFill>
                            <a:schemeClr val="tx1"/>
                          </a:solidFill>
                          <a:effectLst/>
                          <a:latin typeface="나눔고딕 ExtraBold" panose="020D0904000000000000" pitchFamily="50" charset="-127"/>
                          <a:ea typeface="나눔고딕 ExtraBold" panose="020D0904000000000000" pitchFamily="50" charset="-127"/>
                          <a:cs typeface="+mn-cs"/>
                        </a:rPr>
                        <a:t>Програм хангамж</a:t>
                      </a:r>
                      <a:endParaRPr lang="ko-KR" altLang="ko-KR" sz="900" b="1" kern="100" dirty="0">
                        <a:solidFill>
                          <a:schemeClr val="tx1"/>
                        </a:solidFill>
                        <a:effectLst/>
                        <a:latin typeface="나눔고딕 ExtraBold" panose="020D0904000000000000" pitchFamily="50" charset="-127"/>
                        <a:ea typeface="나눔고딕 ExtraBold" panose="020D0904000000000000" pitchFamily="50" charset="-127"/>
                        <a:cs typeface="+mn-cs"/>
                      </a:endParaRPr>
                    </a:p>
                  </a:txBody>
                  <a:tcPr marL="0" marR="0" marT="0"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accent6">
                        <a:lumMod val="20000"/>
                        <a:lumOff val="80000"/>
                      </a:schemeClr>
                    </a:solidFill>
                  </a:tcPr>
                </a:tc>
                <a:tc>
                  <a:txBody>
                    <a:bodyPr/>
                    <a:lstStyle/>
                    <a:p>
                      <a:pPr algn="ctr" latinLnBrk="0">
                        <a:lnSpc>
                          <a:spcPct val="115000"/>
                        </a:lnSpc>
                        <a:spcAft>
                          <a:spcPts val="0"/>
                        </a:spcAft>
                      </a:pPr>
                      <a:r>
                        <a:rPr lang="mn-MN" sz="900" kern="100">
                          <a:solidFill>
                            <a:srgbClr val="000000"/>
                          </a:solidFill>
                          <a:effectLst/>
                          <a:latin typeface="Arial" panose="020B0604020202020204" pitchFamily="34" charset="0"/>
                          <a:ea typeface="함초롬바탕"/>
                          <a:cs typeface="Arial" panose="020B0604020202020204" pitchFamily="34" charset="0"/>
                        </a:rPr>
                        <a:t>Өгөгдлийн сангийн лиценз шинэчлэл</a:t>
                      </a:r>
                      <a:endParaRPr lang="en-US" sz="900" kern="100">
                        <a:effectLst/>
                        <a:latin typeface="Arial" panose="020B0604020202020204" pitchFamily="34" charset="0"/>
                        <a:ea typeface="Times New Roman" panose="02020603050405020304" pitchFamily="18" charset="0"/>
                        <a:cs typeface="Arial" panose="020B0604020202020204" pitchFamily="34" charset="0"/>
                      </a:endParaRPr>
                    </a:p>
                  </a:txBody>
                  <a:tcPr marL="9525" marR="9525" marT="9525" marB="9525"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accent6">
                        <a:lumMod val="20000"/>
                        <a:lumOff val="80000"/>
                      </a:schemeClr>
                    </a:solidFill>
                  </a:tcPr>
                </a:tc>
                <a:tc>
                  <a:txBody>
                    <a:bodyPr/>
                    <a:lstStyle/>
                    <a:p>
                      <a:pPr algn="r" latinLnBrk="1">
                        <a:lnSpc>
                          <a:spcPct val="115000"/>
                        </a:lnSpc>
                        <a:spcAft>
                          <a:spcPts val="0"/>
                        </a:spcAft>
                      </a:pPr>
                      <a:r>
                        <a:rPr lang="en-US" sz="900" b="0" i="0" u="none" strike="noStrike" kern="1200" dirty="0">
                          <a:solidFill>
                            <a:srgbClr val="000000"/>
                          </a:solidFill>
                          <a:effectLst/>
                          <a:latin typeface="나눔고딕 ExtraBold" panose="020D0904000000000000" pitchFamily="50" charset="-127"/>
                          <a:ea typeface="나눔고딕 ExtraBold" panose="020D0904000000000000" pitchFamily="50" charset="-127"/>
                          <a:cs typeface="Times New Roman" panose="02020603050405020304" pitchFamily="18" charset="0"/>
                        </a:rPr>
                        <a:t>     300,000 </a:t>
                      </a:r>
                      <a:endParaRPr lang="ko-KR" sz="900" b="0" i="0" u="none" strike="noStrike" kern="1200" dirty="0">
                        <a:solidFill>
                          <a:srgbClr val="000000"/>
                        </a:solidFill>
                        <a:effectLst/>
                        <a:latin typeface="나눔고딕 ExtraBold" panose="020D0904000000000000" pitchFamily="50" charset="-127"/>
                        <a:ea typeface="나눔고딕 ExtraBold" panose="020D0904000000000000" pitchFamily="50" charset="-127"/>
                        <a:cs typeface="Times New Roman" panose="02020603050405020304" pitchFamily="18" charset="0"/>
                      </a:endParaRPr>
                    </a:p>
                  </a:txBody>
                  <a:tcPr marL="15795" marR="15795" marT="4336" marB="4336"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tc rowSpan="13">
                  <a:txBody>
                    <a:bodyPr/>
                    <a:lstStyle/>
                    <a:p>
                      <a:pPr algn="ctr" fontAlgn="ctr"/>
                      <a:r>
                        <a:rPr lang="en-US" altLang="ko-KR" sz="900" b="0" i="0" u="none" strike="noStrike" dirty="0">
                          <a:solidFill>
                            <a:srgbClr val="000000"/>
                          </a:solidFill>
                          <a:effectLst/>
                          <a:latin typeface="나눔고딕 ExtraBold" panose="020D0904000000000000" pitchFamily="50" charset="-127"/>
                          <a:ea typeface="나눔고딕 ExtraBold" panose="020D0904000000000000" pitchFamily="50" charset="-127"/>
                          <a:cs typeface="Times New Roman" panose="02020603050405020304" pitchFamily="18" charset="0"/>
                        </a:rPr>
                        <a:t>2,085,000</a:t>
                      </a:r>
                    </a:p>
                  </a:txBody>
                  <a:tcPr marL="9525" marR="9525" marT="9525"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extLst>
                  <a:ext uri="{0D108BD9-81ED-4DB2-BD59-A6C34878D82A}">
                    <a16:rowId xmlns:a16="http://schemas.microsoft.com/office/drawing/2014/main" val="10010"/>
                  </a:ext>
                </a:extLst>
              </a:tr>
              <a:tr h="181102">
                <a:tc vMerge="1">
                  <a:txBody>
                    <a:bodyPr/>
                    <a:lstStyle/>
                    <a:p>
                      <a:pPr algn="ctr" fontAlgn="ctr" latinLnBrk="0">
                        <a:lnSpc>
                          <a:spcPct val="115000"/>
                        </a:lnSpc>
                        <a:spcAft>
                          <a:spcPts val="0"/>
                        </a:spcAft>
                      </a:pPr>
                      <a:endParaRPr lang="ko-KR" sz="900" kern="100" dirty="0">
                        <a:solidFill>
                          <a:schemeClr val="tx1"/>
                        </a:solidFill>
                        <a:effectLst/>
                        <a:latin typeface="Times New Roman" panose="02020603050405020304" pitchFamily="18" charset="0"/>
                        <a:ea typeface="Times New Roman" panose="02020603050405020304" pitchFamily="18" charset="0"/>
                      </a:endParaRPr>
                    </a:p>
                  </a:txBody>
                  <a:tcPr marL="0" marR="0" marT="0"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accent6">
                        <a:lumMod val="20000"/>
                        <a:lumOff val="80000"/>
                      </a:schemeClr>
                    </a:solidFill>
                  </a:tcPr>
                </a:tc>
                <a:tc rowSpan="2">
                  <a:txBody>
                    <a:bodyPr/>
                    <a:lstStyle/>
                    <a:p>
                      <a:pPr algn="ctr" latinLnBrk="1">
                        <a:lnSpc>
                          <a:spcPct val="115000"/>
                        </a:lnSpc>
                        <a:spcAft>
                          <a:spcPts val="0"/>
                        </a:spcAft>
                      </a:pPr>
                      <a:r>
                        <a:rPr lang="mn-MN" sz="900" kern="100">
                          <a:solidFill>
                            <a:srgbClr val="000000"/>
                          </a:solidFill>
                          <a:effectLst/>
                          <a:latin typeface="Arial" panose="020B0604020202020204" pitchFamily="34" charset="0"/>
                          <a:ea typeface="함초롬바탕"/>
                          <a:cs typeface="Arial" panose="020B0604020202020204" pitchFamily="34" charset="0"/>
                        </a:rPr>
                        <a:t>Нөөлцөх програм</a:t>
                      </a:r>
                      <a:endParaRPr lang="en-US" sz="900" kern="100">
                        <a:effectLst/>
                        <a:latin typeface="Arial" panose="020B0604020202020204" pitchFamily="34" charset="0"/>
                        <a:ea typeface="Times New Roman" panose="02020603050405020304" pitchFamily="18" charset="0"/>
                        <a:cs typeface="Arial" panose="020B0604020202020204" pitchFamily="34" charset="0"/>
                      </a:endParaRPr>
                    </a:p>
                  </a:txBody>
                  <a:tcPr marL="9525" marR="9525" marT="9525" marB="9525"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accent6">
                        <a:lumMod val="20000"/>
                        <a:lumOff val="80000"/>
                      </a:schemeClr>
                    </a:solidFill>
                  </a:tcPr>
                </a:tc>
                <a:tc>
                  <a:txBody>
                    <a:bodyPr/>
                    <a:lstStyle/>
                    <a:p>
                      <a:pPr algn="r" latinLnBrk="1">
                        <a:lnSpc>
                          <a:spcPct val="115000"/>
                        </a:lnSpc>
                        <a:spcAft>
                          <a:spcPts val="0"/>
                        </a:spcAft>
                      </a:pPr>
                      <a:r>
                        <a:rPr lang="en-US" sz="900" b="0" i="0" u="none" strike="noStrike" kern="1200" dirty="0">
                          <a:solidFill>
                            <a:srgbClr val="000000"/>
                          </a:solidFill>
                          <a:effectLst/>
                          <a:latin typeface="나눔고딕 ExtraBold" panose="020D0904000000000000" pitchFamily="50" charset="-127"/>
                          <a:ea typeface="나눔고딕 ExtraBold" panose="020D0904000000000000" pitchFamily="50" charset="-127"/>
                          <a:cs typeface="Times New Roman" panose="02020603050405020304" pitchFamily="18" charset="0"/>
                        </a:rPr>
                        <a:t>      32,500 </a:t>
                      </a:r>
                      <a:endParaRPr lang="ko-KR" sz="900" b="0" i="0" u="none" strike="noStrike" kern="1200" dirty="0">
                        <a:solidFill>
                          <a:srgbClr val="000000"/>
                        </a:solidFill>
                        <a:effectLst/>
                        <a:latin typeface="나눔고딕 ExtraBold" panose="020D0904000000000000" pitchFamily="50" charset="-127"/>
                        <a:ea typeface="나눔고딕 ExtraBold" panose="020D0904000000000000" pitchFamily="50" charset="-127"/>
                        <a:cs typeface="Times New Roman" panose="02020603050405020304" pitchFamily="18" charset="0"/>
                      </a:endParaRPr>
                    </a:p>
                  </a:txBody>
                  <a:tcPr marL="15795" marR="15795" marT="4336" marB="4336"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tc vMerge="1">
                  <a:txBody>
                    <a:bodyPr/>
                    <a:lstStyle/>
                    <a:p>
                      <a:pPr algn="ctr" fontAlgn="ctr"/>
                      <a:endParaRPr lang="en-US" altLang="ko-KR" sz="1050" b="0" i="0" u="none" strike="noStrike" dirty="0">
                        <a:solidFill>
                          <a:srgbClr val="000000"/>
                        </a:solidFill>
                        <a:effectLst/>
                        <a:latin typeface="맑은 고딕" panose="020B0503020000020004" pitchFamily="50" charset="-127"/>
                        <a:ea typeface="맑은 고딕" panose="020B0503020000020004" pitchFamily="50" charset="-127"/>
                      </a:endParaRPr>
                    </a:p>
                  </a:txBody>
                  <a:tcPr marL="9525" marR="9525" marT="9525"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extLst>
                  <a:ext uri="{0D108BD9-81ED-4DB2-BD59-A6C34878D82A}">
                    <a16:rowId xmlns:a16="http://schemas.microsoft.com/office/drawing/2014/main" val="10011"/>
                  </a:ext>
                </a:extLst>
              </a:tr>
              <a:tr h="181102">
                <a:tc vMerge="1">
                  <a:txBody>
                    <a:bodyPr/>
                    <a:lstStyle/>
                    <a:p>
                      <a:pPr algn="ctr" fontAlgn="ctr" latinLnBrk="0">
                        <a:lnSpc>
                          <a:spcPct val="115000"/>
                        </a:lnSpc>
                        <a:spcAft>
                          <a:spcPts val="0"/>
                        </a:spcAft>
                      </a:pPr>
                      <a:endParaRPr lang="ko-KR" sz="900" kern="100" dirty="0">
                        <a:solidFill>
                          <a:schemeClr val="tx1"/>
                        </a:solidFill>
                        <a:effectLst/>
                        <a:latin typeface="Times New Roman" panose="02020603050405020304" pitchFamily="18" charset="0"/>
                        <a:ea typeface="Times New Roman" panose="02020603050405020304" pitchFamily="18" charset="0"/>
                      </a:endParaRPr>
                    </a:p>
                  </a:txBody>
                  <a:tcPr marL="0" marR="0" marT="0"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accent6">
                        <a:lumMod val="20000"/>
                        <a:lumOff val="80000"/>
                      </a:schemeClr>
                    </a:solidFill>
                  </a:tcPr>
                </a:tc>
                <a:tc vMerge="1">
                  <a:txBody>
                    <a:bodyPr/>
                    <a:lstStyle/>
                    <a:p>
                      <a:endParaRPr lang="en-US"/>
                    </a:p>
                  </a:txBody>
                  <a:tcP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accent6">
                        <a:lumMod val="20000"/>
                        <a:lumOff val="80000"/>
                      </a:schemeClr>
                    </a:solidFill>
                  </a:tcPr>
                </a:tc>
                <a:tc>
                  <a:txBody>
                    <a:bodyPr/>
                    <a:lstStyle/>
                    <a:p>
                      <a:pPr algn="r" latinLnBrk="1">
                        <a:lnSpc>
                          <a:spcPct val="115000"/>
                        </a:lnSpc>
                        <a:spcAft>
                          <a:spcPts val="0"/>
                        </a:spcAft>
                      </a:pPr>
                      <a:r>
                        <a:rPr lang="en-US" sz="900" b="0" i="0" u="none" strike="noStrike" kern="1200" dirty="0">
                          <a:solidFill>
                            <a:srgbClr val="000000"/>
                          </a:solidFill>
                          <a:effectLst/>
                          <a:latin typeface="나눔고딕 ExtraBold" panose="020D0904000000000000" pitchFamily="50" charset="-127"/>
                          <a:ea typeface="나눔고딕 ExtraBold" panose="020D0904000000000000" pitchFamily="50" charset="-127"/>
                          <a:cs typeface="Times New Roman" panose="02020603050405020304" pitchFamily="18" charset="0"/>
                        </a:rPr>
                        <a:t>      32,500 </a:t>
                      </a:r>
                      <a:endParaRPr lang="ko-KR" sz="900" b="0" i="0" u="none" strike="noStrike" kern="1200" dirty="0">
                        <a:solidFill>
                          <a:srgbClr val="000000"/>
                        </a:solidFill>
                        <a:effectLst/>
                        <a:latin typeface="나눔고딕 ExtraBold" panose="020D0904000000000000" pitchFamily="50" charset="-127"/>
                        <a:ea typeface="나눔고딕 ExtraBold" panose="020D0904000000000000" pitchFamily="50" charset="-127"/>
                        <a:cs typeface="Times New Roman" panose="02020603050405020304" pitchFamily="18" charset="0"/>
                      </a:endParaRPr>
                    </a:p>
                  </a:txBody>
                  <a:tcPr marL="15795" marR="15795" marT="4336" marB="4336"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tc vMerge="1">
                  <a:txBody>
                    <a:bodyPr/>
                    <a:lstStyle/>
                    <a:p>
                      <a:pPr algn="ctr" fontAlgn="ctr"/>
                      <a:endParaRPr lang="en-US" altLang="ko-KR" sz="1050" b="0" i="0" u="none" strike="noStrike" dirty="0">
                        <a:solidFill>
                          <a:srgbClr val="000000"/>
                        </a:solidFill>
                        <a:effectLst/>
                        <a:latin typeface="맑은 고딕" panose="020B0503020000020004" pitchFamily="50" charset="-127"/>
                        <a:ea typeface="맑은 고딕" panose="020B0503020000020004" pitchFamily="50" charset="-127"/>
                      </a:endParaRPr>
                    </a:p>
                  </a:txBody>
                  <a:tcPr marL="9525" marR="9525" marT="9525"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extLst>
                  <a:ext uri="{0D108BD9-81ED-4DB2-BD59-A6C34878D82A}">
                    <a16:rowId xmlns:a16="http://schemas.microsoft.com/office/drawing/2014/main" val="10012"/>
                  </a:ext>
                </a:extLst>
              </a:tr>
              <a:tr h="181102">
                <a:tc vMerge="1">
                  <a:txBody>
                    <a:bodyPr/>
                    <a:lstStyle/>
                    <a:p>
                      <a:pPr algn="ctr" fontAlgn="ctr" latinLnBrk="0">
                        <a:lnSpc>
                          <a:spcPct val="115000"/>
                        </a:lnSpc>
                        <a:spcAft>
                          <a:spcPts val="0"/>
                        </a:spcAft>
                      </a:pPr>
                      <a:endParaRPr lang="ko-KR" sz="900" kern="100" dirty="0">
                        <a:solidFill>
                          <a:schemeClr val="tx1"/>
                        </a:solidFill>
                        <a:effectLst/>
                        <a:latin typeface="Times New Roman" panose="02020603050405020304" pitchFamily="18" charset="0"/>
                        <a:ea typeface="Times New Roman" panose="02020603050405020304" pitchFamily="18" charset="0"/>
                      </a:endParaRPr>
                    </a:p>
                  </a:txBody>
                  <a:tcPr marL="0" marR="0" marT="0"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accent6">
                        <a:lumMod val="20000"/>
                        <a:lumOff val="80000"/>
                      </a:schemeClr>
                    </a:solidFill>
                  </a:tcPr>
                </a:tc>
                <a:tc>
                  <a:txBody>
                    <a:bodyPr/>
                    <a:lstStyle/>
                    <a:p>
                      <a:pPr algn="ctr" latinLnBrk="1">
                        <a:lnSpc>
                          <a:spcPct val="115000"/>
                        </a:lnSpc>
                        <a:spcAft>
                          <a:spcPts val="0"/>
                        </a:spcAft>
                      </a:pPr>
                      <a:r>
                        <a:rPr lang="mn-MN" sz="900" kern="100">
                          <a:solidFill>
                            <a:srgbClr val="000000"/>
                          </a:solidFill>
                          <a:effectLst/>
                          <a:latin typeface="Arial" panose="020B0604020202020204" pitchFamily="34" charset="0"/>
                          <a:ea typeface="함초롬바탕"/>
                          <a:cs typeface="Arial" panose="020B0604020202020204" pitchFamily="34" charset="0"/>
                        </a:rPr>
                        <a:t>Вирусны эсрэг програм</a:t>
                      </a:r>
                      <a:endParaRPr lang="en-US" sz="900" kern="100">
                        <a:effectLst/>
                        <a:latin typeface="Arial" panose="020B0604020202020204" pitchFamily="34" charset="0"/>
                        <a:ea typeface="Times New Roman" panose="02020603050405020304" pitchFamily="18" charset="0"/>
                        <a:cs typeface="Arial" panose="020B0604020202020204" pitchFamily="34" charset="0"/>
                      </a:endParaRPr>
                    </a:p>
                  </a:txBody>
                  <a:tcPr marL="9525" marR="9525" marT="9525" marB="9525"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accent6">
                        <a:lumMod val="20000"/>
                        <a:lumOff val="80000"/>
                      </a:schemeClr>
                    </a:solidFill>
                  </a:tcPr>
                </a:tc>
                <a:tc>
                  <a:txBody>
                    <a:bodyPr/>
                    <a:lstStyle/>
                    <a:p>
                      <a:pPr algn="r" latinLnBrk="1">
                        <a:lnSpc>
                          <a:spcPct val="115000"/>
                        </a:lnSpc>
                        <a:spcAft>
                          <a:spcPts val="0"/>
                        </a:spcAft>
                      </a:pPr>
                      <a:r>
                        <a:rPr lang="en-US" sz="900" b="0" i="0" u="none" strike="noStrike" kern="1200" dirty="0">
                          <a:solidFill>
                            <a:srgbClr val="000000"/>
                          </a:solidFill>
                          <a:effectLst/>
                          <a:latin typeface="나눔고딕 ExtraBold" panose="020D0904000000000000" pitchFamily="50" charset="-127"/>
                          <a:ea typeface="나눔고딕 ExtraBold" panose="020D0904000000000000" pitchFamily="50" charset="-127"/>
                          <a:cs typeface="Times New Roman" panose="02020603050405020304" pitchFamily="18" charset="0"/>
                        </a:rPr>
                        <a:t>     225,000 </a:t>
                      </a:r>
                      <a:endParaRPr lang="ko-KR" sz="900" b="0" i="0" u="none" strike="noStrike" kern="1200" dirty="0">
                        <a:solidFill>
                          <a:srgbClr val="000000"/>
                        </a:solidFill>
                        <a:effectLst/>
                        <a:latin typeface="나눔고딕 ExtraBold" panose="020D0904000000000000" pitchFamily="50" charset="-127"/>
                        <a:ea typeface="나눔고딕 ExtraBold" panose="020D0904000000000000" pitchFamily="50" charset="-127"/>
                        <a:cs typeface="Times New Roman" panose="02020603050405020304" pitchFamily="18" charset="0"/>
                      </a:endParaRPr>
                    </a:p>
                  </a:txBody>
                  <a:tcPr marL="15795" marR="15795" marT="4336" marB="4336"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tc vMerge="1">
                  <a:txBody>
                    <a:bodyPr/>
                    <a:lstStyle/>
                    <a:p>
                      <a:pPr algn="ctr" fontAlgn="ctr"/>
                      <a:endParaRPr lang="en-US" altLang="ko-KR" sz="1050" b="0" i="0" u="none" strike="noStrike" dirty="0">
                        <a:solidFill>
                          <a:srgbClr val="000000"/>
                        </a:solidFill>
                        <a:effectLst/>
                        <a:latin typeface="맑은 고딕" panose="020B0503020000020004" pitchFamily="50" charset="-127"/>
                        <a:ea typeface="맑은 고딕" panose="020B0503020000020004" pitchFamily="50" charset="-127"/>
                      </a:endParaRPr>
                    </a:p>
                  </a:txBody>
                  <a:tcPr marL="9525" marR="9525" marT="9525"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extLst>
                  <a:ext uri="{0D108BD9-81ED-4DB2-BD59-A6C34878D82A}">
                    <a16:rowId xmlns:a16="http://schemas.microsoft.com/office/drawing/2014/main" val="10013"/>
                  </a:ext>
                </a:extLst>
              </a:tr>
              <a:tr h="181102">
                <a:tc vMerge="1">
                  <a:txBody>
                    <a:bodyPr/>
                    <a:lstStyle/>
                    <a:p>
                      <a:pPr algn="ctr" fontAlgn="ctr" latinLnBrk="0">
                        <a:lnSpc>
                          <a:spcPct val="115000"/>
                        </a:lnSpc>
                        <a:spcAft>
                          <a:spcPts val="0"/>
                        </a:spcAft>
                      </a:pPr>
                      <a:endParaRPr lang="ko-KR" sz="900" kern="100" dirty="0">
                        <a:solidFill>
                          <a:schemeClr val="tx1"/>
                        </a:solidFill>
                        <a:effectLst/>
                        <a:latin typeface="Times New Roman" panose="02020603050405020304" pitchFamily="18" charset="0"/>
                        <a:ea typeface="Times New Roman" panose="02020603050405020304" pitchFamily="18" charset="0"/>
                      </a:endParaRPr>
                    </a:p>
                  </a:txBody>
                  <a:tcPr marL="0" marR="0" marT="0"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accent6">
                        <a:lumMod val="20000"/>
                        <a:lumOff val="80000"/>
                      </a:schemeClr>
                    </a:solidFill>
                  </a:tcPr>
                </a:tc>
                <a:tc>
                  <a:txBody>
                    <a:bodyPr/>
                    <a:lstStyle/>
                    <a:p>
                      <a:pPr algn="ctr" latinLnBrk="1">
                        <a:lnSpc>
                          <a:spcPct val="115000"/>
                        </a:lnSpc>
                        <a:spcAft>
                          <a:spcPts val="0"/>
                        </a:spcAft>
                      </a:pPr>
                      <a:r>
                        <a:rPr lang="mn-MN" sz="900" kern="100">
                          <a:solidFill>
                            <a:srgbClr val="000000"/>
                          </a:solidFill>
                          <a:effectLst/>
                          <a:latin typeface="Arial" panose="020B0604020202020204" pitchFamily="34" charset="0"/>
                          <a:ea typeface="함초롬바탕"/>
                          <a:cs typeface="Arial" panose="020B0604020202020204" pitchFamily="34" charset="0"/>
                        </a:rPr>
                        <a:t>Веб сервер програм</a:t>
                      </a:r>
                      <a:endParaRPr lang="en-US" sz="900" kern="100">
                        <a:effectLst/>
                        <a:latin typeface="Arial" panose="020B0604020202020204" pitchFamily="34" charset="0"/>
                        <a:ea typeface="Times New Roman" panose="02020603050405020304" pitchFamily="18" charset="0"/>
                        <a:cs typeface="Arial" panose="020B0604020202020204" pitchFamily="34" charset="0"/>
                      </a:endParaRPr>
                    </a:p>
                  </a:txBody>
                  <a:tcPr marL="9525" marR="9525" marT="9525" marB="9525"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accent6">
                        <a:lumMod val="20000"/>
                        <a:lumOff val="80000"/>
                      </a:schemeClr>
                    </a:solidFill>
                  </a:tcPr>
                </a:tc>
                <a:tc>
                  <a:txBody>
                    <a:bodyPr/>
                    <a:lstStyle/>
                    <a:p>
                      <a:pPr algn="r" latinLnBrk="1">
                        <a:lnSpc>
                          <a:spcPct val="115000"/>
                        </a:lnSpc>
                        <a:spcAft>
                          <a:spcPts val="0"/>
                        </a:spcAft>
                      </a:pPr>
                      <a:r>
                        <a:rPr lang="en-US" sz="900" b="0" i="0" u="none" strike="noStrike" kern="1200" dirty="0">
                          <a:solidFill>
                            <a:srgbClr val="000000"/>
                          </a:solidFill>
                          <a:effectLst/>
                          <a:latin typeface="나눔고딕 ExtraBold" panose="020D0904000000000000" pitchFamily="50" charset="-127"/>
                          <a:ea typeface="나눔고딕 ExtraBold" panose="020D0904000000000000" pitchFamily="50" charset="-127"/>
                          <a:cs typeface="Times New Roman" panose="02020603050405020304" pitchFamily="18" charset="0"/>
                        </a:rPr>
                        <a:t>      10,000 </a:t>
                      </a:r>
                      <a:endParaRPr lang="ko-KR" sz="900" b="0" i="0" u="none" strike="noStrike" kern="1200" dirty="0">
                        <a:solidFill>
                          <a:srgbClr val="000000"/>
                        </a:solidFill>
                        <a:effectLst/>
                        <a:latin typeface="나눔고딕 ExtraBold" panose="020D0904000000000000" pitchFamily="50" charset="-127"/>
                        <a:ea typeface="나눔고딕 ExtraBold" panose="020D0904000000000000" pitchFamily="50" charset="-127"/>
                        <a:cs typeface="Times New Roman" panose="02020603050405020304" pitchFamily="18" charset="0"/>
                      </a:endParaRPr>
                    </a:p>
                  </a:txBody>
                  <a:tcPr marL="15795" marR="15795" marT="4336" marB="4336"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tc vMerge="1">
                  <a:txBody>
                    <a:bodyPr/>
                    <a:lstStyle/>
                    <a:p>
                      <a:pPr algn="ctr" fontAlgn="ctr"/>
                      <a:endParaRPr lang="en-US" altLang="ko-KR" sz="1050" b="0" i="0" u="none" strike="noStrike" dirty="0">
                        <a:solidFill>
                          <a:srgbClr val="000000"/>
                        </a:solidFill>
                        <a:effectLst/>
                        <a:latin typeface="맑은 고딕" panose="020B0503020000020004" pitchFamily="50" charset="-127"/>
                        <a:ea typeface="맑은 고딕" panose="020B0503020000020004" pitchFamily="50" charset="-127"/>
                      </a:endParaRPr>
                    </a:p>
                  </a:txBody>
                  <a:tcPr marL="9525" marR="9525" marT="9525"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extLst>
                  <a:ext uri="{0D108BD9-81ED-4DB2-BD59-A6C34878D82A}">
                    <a16:rowId xmlns:a16="http://schemas.microsoft.com/office/drawing/2014/main" val="10014"/>
                  </a:ext>
                </a:extLst>
              </a:tr>
              <a:tr h="181102">
                <a:tc vMerge="1">
                  <a:txBody>
                    <a:bodyPr/>
                    <a:lstStyle/>
                    <a:p>
                      <a:pPr algn="ctr" fontAlgn="ctr" latinLnBrk="0">
                        <a:lnSpc>
                          <a:spcPct val="115000"/>
                        </a:lnSpc>
                        <a:spcAft>
                          <a:spcPts val="0"/>
                        </a:spcAft>
                      </a:pPr>
                      <a:endParaRPr lang="ko-KR" sz="900" kern="100" dirty="0">
                        <a:solidFill>
                          <a:schemeClr val="tx1"/>
                        </a:solidFill>
                        <a:effectLst/>
                        <a:latin typeface="Times New Roman" panose="02020603050405020304" pitchFamily="18" charset="0"/>
                        <a:ea typeface="Times New Roman" panose="02020603050405020304" pitchFamily="18" charset="0"/>
                      </a:endParaRPr>
                    </a:p>
                  </a:txBody>
                  <a:tcPr marL="0" marR="0" marT="0"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accent6">
                        <a:lumMod val="20000"/>
                        <a:lumOff val="80000"/>
                      </a:schemeClr>
                    </a:solidFill>
                  </a:tcPr>
                </a:tc>
                <a:tc rowSpan="2">
                  <a:txBody>
                    <a:bodyPr/>
                    <a:lstStyle/>
                    <a:p>
                      <a:pPr algn="ctr" latinLnBrk="1">
                        <a:lnSpc>
                          <a:spcPct val="115000"/>
                        </a:lnSpc>
                        <a:spcAft>
                          <a:spcPts val="0"/>
                        </a:spcAft>
                      </a:pPr>
                      <a:r>
                        <a:rPr lang="mn-MN" sz="900" kern="100">
                          <a:solidFill>
                            <a:srgbClr val="000000"/>
                          </a:solidFill>
                          <a:effectLst/>
                          <a:latin typeface="Arial" panose="020B0604020202020204" pitchFamily="34" charset="0"/>
                          <a:ea typeface="함초롬바탕"/>
                          <a:cs typeface="Arial" panose="020B0604020202020204" pitchFamily="34" charset="0"/>
                        </a:rPr>
                        <a:t>Виртуалчлалын програм</a:t>
                      </a:r>
                      <a:endParaRPr lang="en-US" sz="900" kern="100">
                        <a:effectLst/>
                        <a:latin typeface="Arial" panose="020B0604020202020204" pitchFamily="34" charset="0"/>
                        <a:ea typeface="Times New Roman" panose="02020603050405020304" pitchFamily="18" charset="0"/>
                        <a:cs typeface="Arial" panose="020B0604020202020204" pitchFamily="34" charset="0"/>
                      </a:endParaRPr>
                    </a:p>
                  </a:txBody>
                  <a:tcPr marL="9525" marR="9525" marT="9525" marB="9525"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accent6">
                        <a:lumMod val="20000"/>
                        <a:lumOff val="80000"/>
                      </a:schemeClr>
                    </a:solidFill>
                  </a:tcPr>
                </a:tc>
                <a:tc>
                  <a:txBody>
                    <a:bodyPr/>
                    <a:lstStyle/>
                    <a:p>
                      <a:pPr algn="r" latinLnBrk="1">
                        <a:lnSpc>
                          <a:spcPct val="115000"/>
                        </a:lnSpc>
                        <a:spcAft>
                          <a:spcPts val="0"/>
                        </a:spcAft>
                      </a:pPr>
                      <a:r>
                        <a:rPr lang="en-US" sz="900" b="0" i="0" u="none" strike="noStrike" kern="1200" dirty="0">
                          <a:solidFill>
                            <a:srgbClr val="000000"/>
                          </a:solidFill>
                          <a:effectLst/>
                          <a:latin typeface="나눔고딕 ExtraBold" panose="020D0904000000000000" pitchFamily="50" charset="-127"/>
                          <a:ea typeface="나눔고딕 ExtraBold" panose="020D0904000000000000" pitchFamily="50" charset="-127"/>
                          <a:cs typeface="Times New Roman" panose="02020603050405020304" pitchFamily="18" charset="0"/>
                        </a:rPr>
                        <a:t>     120,000 </a:t>
                      </a:r>
                      <a:endParaRPr lang="ko-KR" sz="900" b="0" i="0" u="none" strike="noStrike" kern="1200" dirty="0">
                        <a:solidFill>
                          <a:srgbClr val="000000"/>
                        </a:solidFill>
                        <a:effectLst/>
                        <a:latin typeface="나눔고딕 ExtraBold" panose="020D0904000000000000" pitchFamily="50" charset="-127"/>
                        <a:ea typeface="나눔고딕 ExtraBold" panose="020D0904000000000000" pitchFamily="50" charset="-127"/>
                        <a:cs typeface="Times New Roman" panose="02020603050405020304" pitchFamily="18" charset="0"/>
                      </a:endParaRPr>
                    </a:p>
                  </a:txBody>
                  <a:tcPr marL="15795" marR="15795" marT="4336" marB="4336"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tc vMerge="1">
                  <a:txBody>
                    <a:bodyPr/>
                    <a:lstStyle/>
                    <a:p>
                      <a:pPr algn="ctr" fontAlgn="ctr"/>
                      <a:endParaRPr lang="en-US" altLang="ko-KR" sz="1050" b="0" i="0" u="none" strike="noStrike" dirty="0">
                        <a:solidFill>
                          <a:srgbClr val="000000"/>
                        </a:solidFill>
                        <a:effectLst/>
                        <a:latin typeface="맑은 고딕" panose="020B0503020000020004" pitchFamily="50" charset="-127"/>
                        <a:ea typeface="맑은 고딕" panose="020B0503020000020004" pitchFamily="50" charset="-127"/>
                      </a:endParaRPr>
                    </a:p>
                  </a:txBody>
                  <a:tcPr marL="9525" marR="9525" marT="9525"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extLst>
                  <a:ext uri="{0D108BD9-81ED-4DB2-BD59-A6C34878D82A}">
                    <a16:rowId xmlns:a16="http://schemas.microsoft.com/office/drawing/2014/main" val="10015"/>
                  </a:ext>
                </a:extLst>
              </a:tr>
              <a:tr h="181102">
                <a:tc vMerge="1">
                  <a:txBody>
                    <a:bodyPr/>
                    <a:lstStyle/>
                    <a:p>
                      <a:pPr algn="ctr" fontAlgn="ctr" latinLnBrk="0">
                        <a:lnSpc>
                          <a:spcPct val="115000"/>
                        </a:lnSpc>
                        <a:spcAft>
                          <a:spcPts val="0"/>
                        </a:spcAft>
                      </a:pPr>
                      <a:endParaRPr lang="ko-KR" sz="900" kern="100" dirty="0">
                        <a:solidFill>
                          <a:schemeClr val="tx1"/>
                        </a:solidFill>
                        <a:effectLst/>
                        <a:latin typeface="Times New Roman" panose="02020603050405020304" pitchFamily="18" charset="0"/>
                        <a:ea typeface="Times New Roman" panose="02020603050405020304" pitchFamily="18" charset="0"/>
                      </a:endParaRPr>
                    </a:p>
                  </a:txBody>
                  <a:tcPr marL="0" marR="0" marT="0"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accent6">
                        <a:lumMod val="20000"/>
                        <a:lumOff val="80000"/>
                      </a:schemeClr>
                    </a:solidFill>
                  </a:tcPr>
                </a:tc>
                <a:tc vMerge="1">
                  <a:txBody>
                    <a:bodyPr/>
                    <a:lstStyle/>
                    <a:p>
                      <a:endParaRPr lang="en-US"/>
                    </a:p>
                  </a:txBody>
                  <a:tcP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accent6">
                        <a:lumMod val="20000"/>
                        <a:lumOff val="80000"/>
                      </a:schemeClr>
                    </a:solidFill>
                  </a:tcPr>
                </a:tc>
                <a:tc>
                  <a:txBody>
                    <a:bodyPr/>
                    <a:lstStyle/>
                    <a:p>
                      <a:pPr algn="r" latinLnBrk="1">
                        <a:lnSpc>
                          <a:spcPct val="115000"/>
                        </a:lnSpc>
                        <a:spcAft>
                          <a:spcPts val="0"/>
                        </a:spcAft>
                      </a:pPr>
                      <a:r>
                        <a:rPr lang="en-US" sz="900" b="0" i="0" u="none" strike="noStrike" kern="1200" dirty="0">
                          <a:solidFill>
                            <a:srgbClr val="000000"/>
                          </a:solidFill>
                          <a:effectLst/>
                          <a:latin typeface="나눔고딕 ExtraBold" panose="020D0904000000000000" pitchFamily="50" charset="-127"/>
                          <a:ea typeface="나눔고딕 ExtraBold" panose="020D0904000000000000" pitchFamily="50" charset="-127"/>
                          <a:cs typeface="Times New Roman" panose="02020603050405020304" pitchFamily="18" charset="0"/>
                        </a:rPr>
                        <a:t>     120,000 </a:t>
                      </a:r>
                      <a:endParaRPr lang="ko-KR" sz="900" b="0" i="0" u="none" strike="noStrike" kern="1200" dirty="0">
                        <a:solidFill>
                          <a:srgbClr val="000000"/>
                        </a:solidFill>
                        <a:effectLst/>
                        <a:latin typeface="나눔고딕 ExtraBold" panose="020D0904000000000000" pitchFamily="50" charset="-127"/>
                        <a:ea typeface="나눔고딕 ExtraBold" panose="020D0904000000000000" pitchFamily="50" charset="-127"/>
                        <a:cs typeface="Times New Roman" panose="02020603050405020304" pitchFamily="18" charset="0"/>
                      </a:endParaRPr>
                    </a:p>
                  </a:txBody>
                  <a:tcPr marL="15795" marR="15795" marT="4336" marB="4336"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tc vMerge="1">
                  <a:txBody>
                    <a:bodyPr/>
                    <a:lstStyle/>
                    <a:p>
                      <a:pPr algn="ctr" fontAlgn="ctr"/>
                      <a:endParaRPr lang="en-US" altLang="ko-KR" sz="1050" b="0" i="0" u="none" strike="noStrike" dirty="0">
                        <a:solidFill>
                          <a:srgbClr val="000000"/>
                        </a:solidFill>
                        <a:effectLst/>
                        <a:latin typeface="맑은 고딕" panose="020B0503020000020004" pitchFamily="50" charset="-127"/>
                        <a:ea typeface="맑은 고딕" panose="020B0503020000020004" pitchFamily="50" charset="-127"/>
                      </a:endParaRPr>
                    </a:p>
                  </a:txBody>
                  <a:tcPr marL="9525" marR="9525" marT="9525"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extLst>
                  <a:ext uri="{0D108BD9-81ED-4DB2-BD59-A6C34878D82A}">
                    <a16:rowId xmlns:a16="http://schemas.microsoft.com/office/drawing/2014/main" val="10016"/>
                  </a:ext>
                </a:extLst>
              </a:tr>
              <a:tr h="181102">
                <a:tc vMerge="1">
                  <a:txBody>
                    <a:bodyPr/>
                    <a:lstStyle/>
                    <a:p>
                      <a:pPr algn="ctr" fontAlgn="ctr" latinLnBrk="0">
                        <a:lnSpc>
                          <a:spcPct val="115000"/>
                        </a:lnSpc>
                        <a:spcAft>
                          <a:spcPts val="0"/>
                        </a:spcAft>
                      </a:pPr>
                      <a:endParaRPr lang="ko-KR" sz="900" kern="100" dirty="0">
                        <a:solidFill>
                          <a:schemeClr val="tx1"/>
                        </a:solidFill>
                        <a:effectLst/>
                        <a:latin typeface="Times New Roman" panose="02020603050405020304" pitchFamily="18" charset="0"/>
                        <a:ea typeface="Times New Roman" panose="02020603050405020304" pitchFamily="18" charset="0"/>
                      </a:endParaRPr>
                    </a:p>
                  </a:txBody>
                  <a:tcPr marL="0" marR="0" marT="0"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accent6">
                        <a:lumMod val="20000"/>
                        <a:lumOff val="80000"/>
                      </a:schemeClr>
                    </a:solidFill>
                  </a:tcPr>
                </a:tc>
                <a:tc rowSpan="2">
                  <a:txBody>
                    <a:bodyPr/>
                    <a:lstStyle/>
                    <a:p>
                      <a:pPr algn="ctr" latinLnBrk="1">
                        <a:lnSpc>
                          <a:spcPct val="115000"/>
                        </a:lnSpc>
                        <a:spcAft>
                          <a:spcPts val="0"/>
                        </a:spcAft>
                      </a:pPr>
                      <a:r>
                        <a:rPr lang="mn-MN" sz="900" kern="100">
                          <a:solidFill>
                            <a:srgbClr val="000000"/>
                          </a:solidFill>
                          <a:effectLst/>
                          <a:latin typeface="Arial" panose="020B0604020202020204" pitchFamily="34" charset="0"/>
                          <a:ea typeface="함초롬바탕"/>
                          <a:cs typeface="Arial" panose="020B0604020202020204" pitchFamily="34" charset="0"/>
                        </a:rPr>
                        <a:t>Виртуал серверийн үйлдлийн систем</a:t>
                      </a:r>
                      <a:endParaRPr lang="en-US" sz="900" kern="100">
                        <a:effectLst/>
                        <a:latin typeface="Arial" panose="020B0604020202020204" pitchFamily="34" charset="0"/>
                        <a:ea typeface="Times New Roman" panose="02020603050405020304" pitchFamily="18" charset="0"/>
                        <a:cs typeface="Arial" panose="020B0604020202020204" pitchFamily="34" charset="0"/>
                      </a:endParaRPr>
                    </a:p>
                  </a:txBody>
                  <a:tcPr marL="9525" marR="9525" marT="9525" marB="9525"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accent6">
                        <a:lumMod val="20000"/>
                        <a:lumOff val="80000"/>
                      </a:schemeClr>
                    </a:solidFill>
                  </a:tcPr>
                </a:tc>
                <a:tc>
                  <a:txBody>
                    <a:bodyPr/>
                    <a:lstStyle/>
                    <a:p>
                      <a:pPr algn="r" latinLnBrk="1">
                        <a:lnSpc>
                          <a:spcPct val="115000"/>
                        </a:lnSpc>
                        <a:spcAft>
                          <a:spcPts val="0"/>
                        </a:spcAft>
                      </a:pPr>
                      <a:r>
                        <a:rPr lang="en-US" sz="900" b="0" i="0" u="none" strike="noStrike" kern="1200" dirty="0">
                          <a:solidFill>
                            <a:srgbClr val="000000"/>
                          </a:solidFill>
                          <a:effectLst/>
                          <a:latin typeface="나눔고딕 ExtraBold" panose="020D0904000000000000" pitchFamily="50" charset="-127"/>
                          <a:ea typeface="나눔고딕 ExtraBold" panose="020D0904000000000000" pitchFamily="50" charset="-127"/>
                          <a:cs typeface="Times New Roman" panose="02020603050405020304" pitchFamily="18" charset="0"/>
                        </a:rPr>
                        <a:t>     630,000 </a:t>
                      </a:r>
                      <a:endParaRPr lang="ko-KR" sz="900" b="0" i="0" u="none" strike="noStrike" kern="1200" dirty="0">
                        <a:solidFill>
                          <a:srgbClr val="000000"/>
                        </a:solidFill>
                        <a:effectLst/>
                        <a:latin typeface="나눔고딕 ExtraBold" panose="020D0904000000000000" pitchFamily="50" charset="-127"/>
                        <a:ea typeface="나눔고딕 ExtraBold" panose="020D0904000000000000" pitchFamily="50" charset="-127"/>
                        <a:cs typeface="Times New Roman" panose="02020603050405020304" pitchFamily="18" charset="0"/>
                      </a:endParaRPr>
                    </a:p>
                  </a:txBody>
                  <a:tcPr marL="15795" marR="15795" marT="4336" marB="4336"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tc vMerge="1">
                  <a:txBody>
                    <a:bodyPr/>
                    <a:lstStyle/>
                    <a:p>
                      <a:pPr algn="ctr" fontAlgn="ctr"/>
                      <a:endParaRPr lang="en-US" altLang="ko-KR" sz="1050" b="0" i="0" u="none" strike="noStrike" dirty="0">
                        <a:solidFill>
                          <a:srgbClr val="000000"/>
                        </a:solidFill>
                        <a:effectLst/>
                        <a:latin typeface="맑은 고딕" panose="020B0503020000020004" pitchFamily="50" charset="-127"/>
                        <a:ea typeface="맑은 고딕" panose="020B0503020000020004" pitchFamily="50" charset="-127"/>
                      </a:endParaRPr>
                    </a:p>
                  </a:txBody>
                  <a:tcPr marL="9525" marR="9525" marT="9525"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extLst>
                  <a:ext uri="{0D108BD9-81ED-4DB2-BD59-A6C34878D82A}">
                    <a16:rowId xmlns:a16="http://schemas.microsoft.com/office/drawing/2014/main" val="10017"/>
                  </a:ext>
                </a:extLst>
              </a:tr>
              <a:tr h="181102">
                <a:tc vMerge="1">
                  <a:txBody>
                    <a:bodyPr/>
                    <a:lstStyle/>
                    <a:p>
                      <a:pPr algn="ctr" fontAlgn="ctr" latinLnBrk="0">
                        <a:lnSpc>
                          <a:spcPct val="115000"/>
                        </a:lnSpc>
                        <a:spcAft>
                          <a:spcPts val="0"/>
                        </a:spcAft>
                      </a:pPr>
                      <a:endParaRPr lang="ko-KR" sz="900" kern="100" dirty="0">
                        <a:solidFill>
                          <a:schemeClr val="tx1"/>
                        </a:solidFill>
                        <a:effectLst/>
                        <a:latin typeface="Times New Roman" panose="02020603050405020304" pitchFamily="18" charset="0"/>
                        <a:ea typeface="Times New Roman" panose="02020603050405020304" pitchFamily="18" charset="0"/>
                      </a:endParaRPr>
                    </a:p>
                  </a:txBody>
                  <a:tcPr marL="0" marR="0" marT="0"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accent6">
                        <a:lumMod val="20000"/>
                        <a:lumOff val="80000"/>
                      </a:schemeClr>
                    </a:solidFill>
                  </a:tcPr>
                </a:tc>
                <a:tc vMerge="1">
                  <a:txBody>
                    <a:bodyPr/>
                    <a:lstStyle/>
                    <a:p>
                      <a:endParaRPr lang="en-US"/>
                    </a:p>
                  </a:txBody>
                  <a:tcP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accent6">
                        <a:lumMod val="20000"/>
                        <a:lumOff val="80000"/>
                      </a:schemeClr>
                    </a:solidFill>
                  </a:tcPr>
                </a:tc>
                <a:tc>
                  <a:txBody>
                    <a:bodyPr/>
                    <a:lstStyle/>
                    <a:p>
                      <a:pPr algn="r" latinLnBrk="1">
                        <a:lnSpc>
                          <a:spcPct val="115000"/>
                        </a:lnSpc>
                        <a:spcAft>
                          <a:spcPts val="0"/>
                        </a:spcAft>
                      </a:pPr>
                      <a:r>
                        <a:rPr lang="en-US" sz="900" b="0" i="0" u="none" strike="noStrike" kern="1200" dirty="0">
                          <a:solidFill>
                            <a:srgbClr val="000000"/>
                          </a:solidFill>
                          <a:effectLst/>
                          <a:latin typeface="나눔고딕 ExtraBold" panose="020D0904000000000000" pitchFamily="50" charset="-127"/>
                          <a:ea typeface="나눔고딕 ExtraBold" panose="020D0904000000000000" pitchFamily="50" charset="-127"/>
                          <a:cs typeface="Times New Roman" panose="02020603050405020304" pitchFamily="18" charset="0"/>
                        </a:rPr>
                        <a:t>     360,000 </a:t>
                      </a:r>
                      <a:endParaRPr lang="ko-KR" sz="900" b="0" i="0" u="none" strike="noStrike" kern="1200" dirty="0">
                        <a:solidFill>
                          <a:srgbClr val="000000"/>
                        </a:solidFill>
                        <a:effectLst/>
                        <a:latin typeface="나눔고딕 ExtraBold" panose="020D0904000000000000" pitchFamily="50" charset="-127"/>
                        <a:ea typeface="나눔고딕 ExtraBold" panose="020D0904000000000000" pitchFamily="50" charset="-127"/>
                        <a:cs typeface="Times New Roman" panose="02020603050405020304" pitchFamily="18" charset="0"/>
                      </a:endParaRPr>
                    </a:p>
                  </a:txBody>
                  <a:tcPr marL="15795" marR="15795" marT="4336" marB="4336"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tc vMerge="1">
                  <a:txBody>
                    <a:bodyPr/>
                    <a:lstStyle/>
                    <a:p>
                      <a:pPr algn="ctr" fontAlgn="ctr"/>
                      <a:endParaRPr lang="en-US" altLang="ko-KR" sz="1050" b="0" i="0" u="none" strike="noStrike" dirty="0">
                        <a:solidFill>
                          <a:srgbClr val="000000"/>
                        </a:solidFill>
                        <a:effectLst/>
                        <a:latin typeface="맑은 고딕" panose="020B0503020000020004" pitchFamily="50" charset="-127"/>
                        <a:ea typeface="맑은 고딕" panose="020B0503020000020004" pitchFamily="50" charset="-127"/>
                      </a:endParaRPr>
                    </a:p>
                  </a:txBody>
                  <a:tcPr marL="9525" marR="9525" marT="9525"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extLst>
                  <a:ext uri="{0D108BD9-81ED-4DB2-BD59-A6C34878D82A}">
                    <a16:rowId xmlns:a16="http://schemas.microsoft.com/office/drawing/2014/main" val="10018"/>
                  </a:ext>
                </a:extLst>
              </a:tr>
              <a:tr h="181102">
                <a:tc vMerge="1">
                  <a:txBody>
                    <a:bodyPr/>
                    <a:lstStyle/>
                    <a:p>
                      <a:pPr algn="ctr" fontAlgn="ctr" latinLnBrk="0">
                        <a:lnSpc>
                          <a:spcPct val="115000"/>
                        </a:lnSpc>
                        <a:spcAft>
                          <a:spcPts val="0"/>
                        </a:spcAft>
                      </a:pPr>
                      <a:endParaRPr lang="ko-KR" sz="900" kern="100" dirty="0">
                        <a:solidFill>
                          <a:schemeClr val="tx1"/>
                        </a:solidFill>
                        <a:effectLst/>
                        <a:latin typeface="Times New Roman" panose="02020603050405020304" pitchFamily="18" charset="0"/>
                        <a:ea typeface="Times New Roman" panose="02020603050405020304" pitchFamily="18" charset="0"/>
                      </a:endParaRPr>
                    </a:p>
                  </a:txBody>
                  <a:tcPr marL="0" marR="0" marT="0"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accent6">
                        <a:lumMod val="20000"/>
                        <a:lumOff val="80000"/>
                      </a:schemeClr>
                    </a:solidFill>
                  </a:tcPr>
                </a:tc>
                <a:tc rowSpan="2">
                  <a:txBody>
                    <a:bodyPr/>
                    <a:lstStyle/>
                    <a:p>
                      <a:pPr algn="ctr" latinLnBrk="1">
                        <a:lnSpc>
                          <a:spcPct val="115000"/>
                        </a:lnSpc>
                        <a:spcAft>
                          <a:spcPts val="0"/>
                        </a:spcAft>
                      </a:pPr>
                      <a:r>
                        <a:rPr lang="mn-MN" sz="900" kern="100" dirty="0">
                          <a:solidFill>
                            <a:srgbClr val="000000"/>
                          </a:solidFill>
                          <a:effectLst/>
                          <a:latin typeface="Arial" panose="020B0604020202020204" pitchFamily="34" charset="0"/>
                          <a:ea typeface="함초롬바탕"/>
                          <a:cs typeface="Arial" panose="020B0604020202020204" pitchFamily="34" charset="0"/>
                        </a:rPr>
                        <a:t>Физик серверийн үйлдлийн систем</a:t>
                      </a:r>
                      <a:endParaRPr lang="en-US" sz="900" kern="100" dirty="0">
                        <a:effectLst/>
                        <a:latin typeface="Arial" panose="020B0604020202020204" pitchFamily="34" charset="0"/>
                        <a:ea typeface="Times New Roman" panose="02020603050405020304" pitchFamily="18" charset="0"/>
                        <a:cs typeface="Arial" panose="020B0604020202020204" pitchFamily="34" charset="0"/>
                      </a:endParaRPr>
                    </a:p>
                  </a:txBody>
                  <a:tcPr marL="9525" marR="9525" marT="9525" marB="9525"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accent6">
                        <a:lumMod val="20000"/>
                        <a:lumOff val="80000"/>
                      </a:schemeClr>
                    </a:solidFill>
                  </a:tcPr>
                </a:tc>
                <a:tc>
                  <a:txBody>
                    <a:bodyPr/>
                    <a:lstStyle/>
                    <a:p>
                      <a:pPr algn="r" latinLnBrk="1">
                        <a:lnSpc>
                          <a:spcPct val="115000"/>
                        </a:lnSpc>
                        <a:spcAft>
                          <a:spcPts val="0"/>
                        </a:spcAft>
                      </a:pPr>
                      <a:r>
                        <a:rPr lang="en-US" sz="900" b="0" i="0" u="none" strike="noStrike" kern="1200" dirty="0">
                          <a:solidFill>
                            <a:srgbClr val="000000"/>
                          </a:solidFill>
                          <a:effectLst/>
                          <a:latin typeface="나눔고딕 ExtraBold" panose="020D0904000000000000" pitchFamily="50" charset="-127"/>
                          <a:ea typeface="나눔고딕 ExtraBold" panose="020D0904000000000000" pitchFamily="50" charset="-127"/>
                          <a:cs typeface="Times New Roman" panose="02020603050405020304" pitchFamily="18" charset="0"/>
                        </a:rPr>
                        <a:t>      90,000 </a:t>
                      </a:r>
                      <a:endParaRPr lang="ko-KR" sz="900" b="0" i="0" u="none" strike="noStrike" kern="1200" dirty="0">
                        <a:solidFill>
                          <a:srgbClr val="000000"/>
                        </a:solidFill>
                        <a:effectLst/>
                        <a:latin typeface="나눔고딕 ExtraBold" panose="020D0904000000000000" pitchFamily="50" charset="-127"/>
                        <a:ea typeface="나눔고딕 ExtraBold" panose="020D0904000000000000" pitchFamily="50" charset="-127"/>
                        <a:cs typeface="Times New Roman" panose="02020603050405020304" pitchFamily="18" charset="0"/>
                      </a:endParaRPr>
                    </a:p>
                  </a:txBody>
                  <a:tcPr marL="15795" marR="15795" marT="4336" marB="4336"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tc vMerge="1">
                  <a:txBody>
                    <a:bodyPr/>
                    <a:lstStyle/>
                    <a:p>
                      <a:pPr algn="ctr" fontAlgn="ctr"/>
                      <a:endParaRPr lang="en-US" altLang="ko-KR" sz="1050" b="0" i="0" u="none" strike="noStrike" dirty="0">
                        <a:solidFill>
                          <a:srgbClr val="000000"/>
                        </a:solidFill>
                        <a:effectLst/>
                        <a:latin typeface="맑은 고딕" panose="020B0503020000020004" pitchFamily="50" charset="-127"/>
                        <a:ea typeface="맑은 고딕" panose="020B0503020000020004" pitchFamily="50" charset="-127"/>
                      </a:endParaRPr>
                    </a:p>
                  </a:txBody>
                  <a:tcPr marL="9525" marR="9525" marT="9525"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extLst>
                  <a:ext uri="{0D108BD9-81ED-4DB2-BD59-A6C34878D82A}">
                    <a16:rowId xmlns:a16="http://schemas.microsoft.com/office/drawing/2014/main" val="10019"/>
                  </a:ext>
                </a:extLst>
              </a:tr>
              <a:tr h="181102">
                <a:tc vMerge="1">
                  <a:txBody>
                    <a:bodyPr/>
                    <a:lstStyle/>
                    <a:p>
                      <a:pPr algn="ctr" fontAlgn="ctr" latinLnBrk="0">
                        <a:lnSpc>
                          <a:spcPct val="115000"/>
                        </a:lnSpc>
                        <a:spcAft>
                          <a:spcPts val="0"/>
                        </a:spcAft>
                      </a:pPr>
                      <a:endParaRPr lang="ko-KR" sz="900" kern="100" dirty="0">
                        <a:solidFill>
                          <a:schemeClr val="tx1"/>
                        </a:solidFill>
                        <a:effectLst/>
                        <a:latin typeface="Times New Roman" panose="02020603050405020304" pitchFamily="18" charset="0"/>
                        <a:ea typeface="Times New Roman" panose="02020603050405020304" pitchFamily="18" charset="0"/>
                      </a:endParaRPr>
                    </a:p>
                  </a:txBody>
                  <a:tcPr marL="0" marR="0" marT="0"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accent6">
                        <a:lumMod val="20000"/>
                        <a:lumOff val="80000"/>
                      </a:schemeClr>
                    </a:solidFill>
                  </a:tcPr>
                </a:tc>
                <a:tc vMerge="1">
                  <a:txBody>
                    <a:bodyPr/>
                    <a:lstStyle/>
                    <a:p>
                      <a:endParaRPr lang="en-US"/>
                    </a:p>
                  </a:txBody>
                  <a:tcP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accent6">
                        <a:lumMod val="20000"/>
                        <a:lumOff val="80000"/>
                      </a:schemeClr>
                    </a:solidFill>
                  </a:tcPr>
                </a:tc>
                <a:tc>
                  <a:txBody>
                    <a:bodyPr/>
                    <a:lstStyle/>
                    <a:p>
                      <a:pPr algn="r" latinLnBrk="1">
                        <a:lnSpc>
                          <a:spcPct val="115000"/>
                        </a:lnSpc>
                        <a:spcAft>
                          <a:spcPts val="0"/>
                        </a:spcAft>
                      </a:pPr>
                      <a:r>
                        <a:rPr lang="en-US" sz="900" b="0" i="0" u="none" strike="noStrike" kern="1200" dirty="0">
                          <a:solidFill>
                            <a:srgbClr val="000000"/>
                          </a:solidFill>
                          <a:effectLst/>
                          <a:latin typeface="나눔고딕 ExtraBold" panose="020D0904000000000000" pitchFamily="50" charset="-127"/>
                          <a:ea typeface="나눔고딕 ExtraBold" panose="020D0904000000000000" pitchFamily="50" charset="-127"/>
                          <a:cs typeface="Times New Roman" panose="02020603050405020304" pitchFamily="18" charset="0"/>
                        </a:rPr>
                        <a:t>      90,000 </a:t>
                      </a:r>
                      <a:endParaRPr lang="ko-KR" sz="900" b="0" i="0" u="none" strike="noStrike" kern="1200" dirty="0">
                        <a:solidFill>
                          <a:srgbClr val="000000"/>
                        </a:solidFill>
                        <a:effectLst/>
                        <a:latin typeface="나눔고딕 ExtraBold" panose="020D0904000000000000" pitchFamily="50" charset="-127"/>
                        <a:ea typeface="나눔고딕 ExtraBold" panose="020D0904000000000000" pitchFamily="50" charset="-127"/>
                        <a:cs typeface="Times New Roman" panose="02020603050405020304" pitchFamily="18" charset="0"/>
                      </a:endParaRPr>
                    </a:p>
                  </a:txBody>
                  <a:tcPr marL="15795" marR="15795" marT="4336" marB="4336"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tc vMerge="1">
                  <a:txBody>
                    <a:bodyPr/>
                    <a:lstStyle/>
                    <a:p>
                      <a:pPr algn="ctr" fontAlgn="ctr"/>
                      <a:endParaRPr lang="en-US" altLang="ko-KR" sz="1050" b="0" i="0" u="none" strike="noStrike" dirty="0">
                        <a:solidFill>
                          <a:srgbClr val="000000"/>
                        </a:solidFill>
                        <a:effectLst/>
                        <a:latin typeface="맑은 고딕" panose="020B0503020000020004" pitchFamily="50" charset="-127"/>
                        <a:ea typeface="맑은 고딕" panose="020B0503020000020004" pitchFamily="50" charset="-127"/>
                      </a:endParaRPr>
                    </a:p>
                  </a:txBody>
                  <a:tcPr marL="9525" marR="9525" marT="9525"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extLst>
                  <a:ext uri="{0D108BD9-81ED-4DB2-BD59-A6C34878D82A}">
                    <a16:rowId xmlns:a16="http://schemas.microsoft.com/office/drawing/2014/main" val="10020"/>
                  </a:ext>
                </a:extLst>
              </a:tr>
              <a:tr h="361386">
                <a:tc vMerge="1">
                  <a:txBody>
                    <a:bodyPr/>
                    <a:lstStyle/>
                    <a:p>
                      <a:pPr algn="ctr" fontAlgn="ctr" latinLnBrk="0">
                        <a:lnSpc>
                          <a:spcPct val="115000"/>
                        </a:lnSpc>
                        <a:spcAft>
                          <a:spcPts val="0"/>
                        </a:spcAft>
                      </a:pPr>
                      <a:endParaRPr lang="ko-KR" sz="900" kern="100" dirty="0">
                        <a:solidFill>
                          <a:schemeClr val="tx1"/>
                        </a:solidFill>
                        <a:effectLst/>
                        <a:latin typeface="Times New Roman" panose="02020603050405020304" pitchFamily="18" charset="0"/>
                        <a:ea typeface="Times New Roman" panose="02020603050405020304" pitchFamily="18" charset="0"/>
                      </a:endParaRPr>
                    </a:p>
                  </a:txBody>
                  <a:tcPr marL="0" marR="0" marT="0"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accent6">
                        <a:lumMod val="20000"/>
                        <a:lumOff val="80000"/>
                      </a:schemeClr>
                    </a:solidFill>
                  </a:tcPr>
                </a:tc>
                <a:tc>
                  <a:txBody>
                    <a:bodyPr/>
                    <a:lstStyle/>
                    <a:p>
                      <a:pPr algn="ctr" latinLnBrk="1">
                        <a:lnSpc>
                          <a:spcPct val="115000"/>
                        </a:lnSpc>
                        <a:spcAft>
                          <a:spcPts val="0"/>
                        </a:spcAft>
                      </a:pPr>
                      <a:r>
                        <a:rPr lang="en-US" sz="900" kern="100" dirty="0" err="1">
                          <a:solidFill>
                            <a:srgbClr val="000000"/>
                          </a:solidFill>
                          <a:effectLst/>
                          <a:latin typeface="Arial" panose="020B0604020202020204" pitchFamily="34" charset="0"/>
                          <a:ea typeface="함초롬바탕"/>
                          <a:cs typeface="Arial" panose="020B0604020202020204" pitchFamily="34" charset="0"/>
                        </a:rPr>
                        <a:t>Нээлттэй</a:t>
                      </a:r>
                      <a:r>
                        <a:rPr lang="en-US" sz="900" kern="100" dirty="0">
                          <a:solidFill>
                            <a:srgbClr val="000000"/>
                          </a:solidFill>
                          <a:effectLst/>
                          <a:latin typeface="Arial" panose="020B0604020202020204" pitchFamily="34" charset="0"/>
                          <a:ea typeface="함초롬바탕"/>
                          <a:cs typeface="Arial" panose="020B0604020202020204" pitchFamily="34" charset="0"/>
                        </a:rPr>
                        <a:t> </a:t>
                      </a:r>
                      <a:r>
                        <a:rPr lang="en-US" sz="900" kern="100" dirty="0" err="1">
                          <a:solidFill>
                            <a:srgbClr val="000000"/>
                          </a:solidFill>
                          <a:effectLst/>
                          <a:latin typeface="Arial" panose="020B0604020202020204" pitchFamily="34" charset="0"/>
                          <a:ea typeface="함초롬바탕"/>
                          <a:cs typeface="Arial" panose="020B0604020202020204" pitchFamily="34" charset="0"/>
                        </a:rPr>
                        <a:t>эх</a:t>
                      </a:r>
                      <a:r>
                        <a:rPr lang="en-US" sz="900" kern="100" dirty="0">
                          <a:solidFill>
                            <a:srgbClr val="000000"/>
                          </a:solidFill>
                          <a:effectLst/>
                          <a:latin typeface="Arial" panose="020B0604020202020204" pitchFamily="34" charset="0"/>
                          <a:ea typeface="함초롬바탕"/>
                          <a:cs typeface="Arial" panose="020B0604020202020204" pitchFamily="34" charset="0"/>
                        </a:rPr>
                        <a:t> </a:t>
                      </a:r>
                      <a:r>
                        <a:rPr lang="en-US" sz="900" kern="100" dirty="0" err="1">
                          <a:solidFill>
                            <a:srgbClr val="000000"/>
                          </a:solidFill>
                          <a:effectLst/>
                          <a:latin typeface="Arial" panose="020B0604020202020204" pitchFamily="34" charset="0"/>
                          <a:ea typeface="함초롬바탕"/>
                          <a:cs typeface="Arial" panose="020B0604020202020204" pitchFamily="34" charset="0"/>
                        </a:rPr>
                        <a:t>дээр</a:t>
                      </a:r>
                      <a:r>
                        <a:rPr lang="en-US" sz="900" kern="100" dirty="0">
                          <a:solidFill>
                            <a:srgbClr val="000000"/>
                          </a:solidFill>
                          <a:effectLst/>
                          <a:latin typeface="Arial" panose="020B0604020202020204" pitchFamily="34" charset="0"/>
                          <a:ea typeface="함초롬바탕"/>
                          <a:cs typeface="Arial" panose="020B0604020202020204" pitchFamily="34" charset="0"/>
                        </a:rPr>
                        <a:t> </a:t>
                      </a:r>
                      <a:r>
                        <a:rPr lang="en-US" sz="900" kern="100" dirty="0" err="1">
                          <a:solidFill>
                            <a:srgbClr val="000000"/>
                          </a:solidFill>
                          <a:effectLst/>
                          <a:latin typeface="Arial" panose="020B0604020202020204" pitchFamily="34" charset="0"/>
                          <a:ea typeface="함초롬바탕"/>
                          <a:cs typeface="Arial" panose="020B0604020202020204" pitchFamily="34" charset="0"/>
                        </a:rPr>
                        <a:t>суурилсан</a:t>
                      </a:r>
                      <a:r>
                        <a:rPr lang="en-US" sz="900" kern="100" dirty="0">
                          <a:solidFill>
                            <a:srgbClr val="000000"/>
                          </a:solidFill>
                          <a:effectLst/>
                          <a:latin typeface="Arial" panose="020B0604020202020204" pitchFamily="34" charset="0"/>
                          <a:ea typeface="함초롬바탕"/>
                          <a:cs typeface="Arial" panose="020B0604020202020204" pitchFamily="34" charset="0"/>
                        </a:rPr>
                        <a:t> </a:t>
                      </a:r>
                      <a:r>
                        <a:rPr lang="en-US" sz="900" kern="100" dirty="0" err="1">
                          <a:solidFill>
                            <a:srgbClr val="000000"/>
                          </a:solidFill>
                          <a:effectLst/>
                          <a:latin typeface="Arial" panose="020B0604020202020204" pitchFamily="34" charset="0"/>
                          <a:ea typeface="함초롬바탕"/>
                          <a:cs typeface="Arial" panose="020B0604020202020204" pitchFamily="34" charset="0"/>
                        </a:rPr>
                        <a:t>үүлэн</a:t>
                      </a:r>
                      <a:r>
                        <a:rPr lang="en-US" sz="900" kern="100" dirty="0">
                          <a:solidFill>
                            <a:srgbClr val="000000"/>
                          </a:solidFill>
                          <a:effectLst/>
                          <a:latin typeface="Arial" panose="020B0604020202020204" pitchFamily="34" charset="0"/>
                          <a:ea typeface="함초롬바탕"/>
                          <a:cs typeface="Arial" panose="020B0604020202020204" pitchFamily="34" charset="0"/>
                        </a:rPr>
                        <a:t>    </a:t>
                      </a:r>
                      <a:r>
                        <a:rPr lang="en-US" sz="900" kern="100" dirty="0" err="1">
                          <a:solidFill>
                            <a:srgbClr val="000000"/>
                          </a:solidFill>
                          <a:effectLst/>
                          <a:latin typeface="Arial" panose="020B0604020202020204" pitchFamily="34" charset="0"/>
                          <a:ea typeface="함초롬바탕"/>
                          <a:cs typeface="Arial" panose="020B0604020202020204" pitchFamily="34" charset="0"/>
                        </a:rPr>
                        <a:t>удирдлагын</a:t>
                      </a:r>
                      <a:r>
                        <a:rPr lang="en-US" sz="900" kern="100" dirty="0">
                          <a:solidFill>
                            <a:srgbClr val="000000"/>
                          </a:solidFill>
                          <a:effectLst/>
                          <a:latin typeface="Arial" panose="020B0604020202020204" pitchFamily="34" charset="0"/>
                          <a:ea typeface="함초롬바탕"/>
                          <a:cs typeface="Arial" panose="020B0604020202020204" pitchFamily="34" charset="0"/>
                        </a:rPr>
                        <a:t> </a:t>
                      </a:r>
                      <a:r>
                        <a:rPr lang="en-US" sz="900" kern="100" dirty="0" err="1">
                          <a:solidFill>
                            <a:srgbClr val="000000"/>
                          </a:solidFill>
                          <a:effectLst/>
                          <a:latin typeface="Arial" panose="020B0604020202020204" pitchFamily="34" charset="0"/>
                          <a:ea typeface="함초롬바탕"/>
                          <a:cs typeface="Arial" panose="020B0604020202020204" pitchFamily="34" charset="0"/>
                        </a:rPr>
                        <a:t>портал</a:t>
                      </a:r>
                      <a:endParaRPr lang="en-US" sz="900" kern="100" dirty="0">
                        <a:effectLst/>
                        <a:latin typeface="Arial" panose="020B0604020202020204" pitchFamily="34" charset="0"/>
                        <a:ea typeface="Times New Roman" panose="02020603050405020304" pitchFamily="18" charset="0"/>
                        <a:cs typeface="Arial" panose="020B0604020202020204" pitchFamily="34" charset="0"/>
                      </a:endParaRPr>
                    </a:p>
                  </a:txBody>
                  <a:tcPr marL="9525" marR="9525" marT="9525" marB="9525"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accent6">
                        <a:lumMod val="20000"/>
                        <a:lumOff val="80000"/>
                      </a:schemeClr>
                    </a:solidFill>
                  </a:tcPr>
                </a:tc>
                <a:tc>
                  <a:txBody>
                    <a:bodyPr/>
                    <a:lstStyle/>
                    <a:p>
                      <a:pPr algn="r" latinLnBrk="1">
                        <a:lnSpc>
                          <a:spcPct val="115000"/>
                        </a:lnSpc>
                        <a:spcAft>
                          <a:spcPts val="0"/>
                        </a:spcAft>
                      </a:pPr>
                      <a:r>
                        <a:rPr lang="en-US" sz="900" b="0" i="0" u="none" strike="noStrike" kern="1200" dirty="0">
                          <a:solidFill>
                            <a:srgbClr val="000000"/>
                          </a:solidFill>
                          <a:effectLst/>
                          <a:latin typeface="나눔고딕 ExtraBold" panose="020D0904000000000000" pitchFamily="50" charset="-127"/>
                          <a:ea typeface="나눔고딕 ExtraBold" panose="020D0904000000000000" pitchFamily="50" charset="-127"/>
                          <a:cs typeface="Times New Roman" panose="02020603050405020304" pitchFamily="18" charset="0"/>
                        </a:rPr>
                        <a:t>      25,000 </a:t>
                      </a:r>
                      <a:endParaRPr lang="ko-KR" sz="900" b="0" i="0" u="none" strike="noStrike" kern="1200" dirty="0">
                        <a:solidFill>
                          <a:srgbClr val="000000"/>
                        </a:solidFill>
                        <a:effectLst/>
                        <a:latin typeface="나눔고딕 ExtraBold" panose="020D0904000000000000" pitchFamily="50" charset="-127"/>
                        <a:ea typeface="나눔고딕 ExtraBold" panose="020D0904000000000000" pitchFamily="50" charset="-127"/>
                        <a:cs typeface="Times New Roman" panose="02020603050405020304" pitchFamily="18" charset="0"/>
                      </a:endParaRPr>
                    </a:p>
                  </a:txBody>
                  <a:tcPr marL="15795" marR="15795" marT="4336" marB="4336"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tc vMerge="1">
                  <a:txBody>
                    <a:bodyPr/>
                    <a:lstStyle/>
                    <a:p>
                      <a:pPr algn="ctr" fontAlgn="ctr"/>
                      <a:endParaRPr lang="en-US" altLang="ko-KR" sz="1050" b="0" i="0" u="none" strike="noStrike" dirty="0">
                        <a:solidFill>
                          <a:srgbClr val="000000"/>
                        </a:solidFill>
                        <a:effectLst/>
                        <a:latin typeface="맑은 고딕" panose="020B0503020000020004" pitchFamily="50" charset="-127"/>
                        <a:ea typeface="맑은 고딕" panose="020B0503020000020004" pitchFamily="50" charset="-127"/>
                      </a:endParaRPr>
                    </a:p>
                  </a:txBody>
                  <a:tcPr marL="9525" marR="9525" marT="9525"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extLst>
                  <a:ext uri="{0D108BD9-81ED-4DB2-BD59-A6C34878D82A}">
                    <a16:rowId xmlns:a16="http://schemas.microsoft.com/office/drawing/2014/main" val="10021"/>
                  </a:ext>
                </a:extLst>
              </a:tr>
              <a:tr h="181102">
                <a:tc vMerge="1">
                  <a:txBody>
                    <a:bodyPr/>
                    <a:lstStyle/>
                    <a:p>
                      <a:pPr algn="ctr" fontAlgn="ctr" latinLnBrk="0">
                        <a:lnSpc>
                          <a:spcPct val="115000"/>
                        </a:lnSpc>
                        <a:spcAft>
                          <a:spcPts val="0"/>
                        </a:spcAft>
                      </a:pPr>
                      <a:endParaRPr lang="ko-KR" sz="900" kern="100" dirty="0">
                        <a:solidFill>
                          <a:schemeClr val="tx1"/>
                        </a:solidFill>
                        <a:effectLst/>
                        <a:latin typeface="Times New Roman" panose="02020603050405020304" pitchFamily="18" charset="0"/>
                        <a:ea typeface="Times New Roman" panose="02020603050405020304" pitchFamily="18" charset="0"/>
                      </a:endParaRPr>
                    </a:p>
                  </a:txBody>
                  <a:tcPr marL="0" marR="0" marT="0"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accent6">
                        <a:lumMod val="20000"/>
                        <a:lumOff val="80000"/>
                      </a:schemeClr>
                    </a:solidFill>
                  </a:tcPr>
                </a:tc>
                <a:tc>
                  <a:txBody>
                    <a:bodyPr/>
                    <a:lstStyle/>
                    <a:p>
                      <a:pPr algn="ctr" latinLnBrk="1">
                        <a:lnSpc>
                          <a:spcPct val="115000"/>
                        </a:lnSpc>
                        <a:spcAft>
                          <a:spcPts val="0"/>
                        </a:spcAft>
                      </a:pPr>
                      <a:r>
                        <a:rPr lang="en-US" sz="900" kern="100" dirty="0" err="1">
                          <a:solidFill>
                            <a:srgbClr val="000000"/>
                          </a:solidFill>
                          <a:effectLst/>
                          <a:latin typeface="Arial" panose="020B0604020202020204" pitchFamily="34" charset="0"/>
                          <a:ea typeface="함초롬바탕"/>
                          <a:cs typeface="Arial" panose="020B0604020202020204" pitchFamily="34" charset="0"/>
                        </a:rPr>
                        <a:t>Нээлттэй</a:t>
                      </a:r>
                      <a:r>
                        <a:rPr lang="en-US" sz="900" kern="100" dirty="0">
                          <a:solidFill>
                            <a:srgbClr val="000000"/>
                          </a:solidFill>
                          <a:effectLst/>
                          <a:latin typeface="Arial" panose="020B0604020202020204" pitchFamily="34" charset="0"/>
                          <a:ea typeface="함초롬바탕"/>
                          <a:cs typeface="Arial" panose="020B0604020202020204" pitchFamily="34" charset="0"/>
                        </a:rPr>
                        <a:t> </a:t>
                      </a:r>
                      <a:r>
                        <a:rPr lang="en-US" sz="900" kern="100" dirty="0" err="1">
                          <a:solidFill>
                            <a:srgbClr val="000000"/>
                          </a:solidFill>
                          <a:effectLst/>
                          <a:latin typeface="Arial" panose="020B0604020202020204" pitchFamily="34" charset="0"/>
                          <a:ea typeface="함초롬바탕"/>
                          <a:cs typeface="Arial" panose="020B0604020202020204" pitchFamily="34" charset="0"/>
                        </a:rPr>
                        <a:t>эх</a:t>
                      </a:r>
                      <a:r>
                        <a:rPr lang="en-US" sz="900" kern="100" dirty="0">
                          <a:solidFill>
                            <a:srgbClr val="000000"/>
                          </a:solidFill>
                          <a:effectLst/>
                          <a:latin typeface="Arial" panose="020B0604020202020204" pitchFamily="34" charset="0"/>
                          <a:ea typeface="함초롬바탕"/>
                          <a:cs typeface="Arial" panose="020B0604020202020204" pitchFamily="34" charset="0"/>
                        </a:rPr>
                        <a:t> </a:t>
                      </a:r>
                      <a:r>
                        <a:rPr lang="en-US" sz="900" kern="100" dirty="0" err="1">
                          <a:solidFill>
                            <a:srgbClr val="000000"/>
                          </a:solidFill>
                          <a:effectLst/>
                          <a:latin typeface="Arial" panose="020B0604020202020204" pitchFamily="34" charset="0"/>
                          <a:ea typeface="함초롬바탕"/>
                          <a:cs typeface="Arial" panose="020B0604020202020204" pitchFamily="34" charset="0"/>
                        </a:rPr>
                        <a:t>дээр</a:t>
                      </a:r>
                      <a:r>
                        <a:rPr lang="en-US" sz="900" kern="100" dirty="0">
                          <a:solidFill>
                            <a:srgbClr val="000000"/>
                          </a:solidFill>
                          <a:effectLst/>
                          <a:latin typeface="Arial" panose="020B0604020202020204" pitchFamily="34" charset="0"/>
                          <a:ea typeface="함초롬바탕"/>
                          <a:cs typeface="Arial" panose="020B0604020202020204" pitchFamily="34" charset="0"/>
                        </a:rPr>
                        <a:t> </a:t>
                      </a:r>
                      <a:r>
                        <a:rPr lang="en-US" sz="900" kern="100" dirty="0" err="1">
                          <a:solidFill>
                            <a:srgbClr val="000000"/>
                          </a:solidFill>
                          <a:effectLst/>
                          <a:latin typeface="Arial" panose="020B0604020202020204" pitchFamily="34" charset="0"/>
                          <a:ea typeface="함초롬바탕"/>
                          <a:cs typeface="Arial" panose="020B0604020202020204" pitchFamily="34" charset="0"/>
                        </a:rPr>
                        <a:t>суурилсан</a:t>
                      </a:r>
                      <a:r>
                        <a:rPr lang="en-US" sz="900" kern="100" dirty="0">
                          <a:solidFill>
                            <a:srgbClr val="000000"/>
                          </a:solidFill>
                          <a:effectLst/>
                          <a:latin typeface="Arial" panose="020B0604020202020204" pitchFamily="34" charset="0"/>
                          <a:ea typeface="함초롬바탕"/>
                          <a:cs typeface="Arial" panose="020B0604020202020204" pitchFamily="34" charset="0"/>
                        </a:rPr>
                        <a:t>               </a:t>
                      </a:r>
                      <a:r>
                        <a:rPr lang="mn-MN" sz="900" kern="100" dirty="0">
                          <a:solidFill>
                            <a:srgbClr val="000000"/>
                          </a:solidFill>
                          <a:effectLst/>
                          <a:latin typeface="Arial" panose="020B0604020202020204" pitchFamily="34" charset="0"/>
                          <a:ea typeface="함초롬바탕"/>
                          <a:cs typeface="Arial" panose="020B0604020202020204" pitchFamily="34" charset="0"/>
                        </a:rPr>
                        <a:t>виртуалчлалын програм</a:t>
                      </a:r>
                      <a:endParaRPr lang="en-US" sz="900" kern="100" dirty="0">
                        <a:effectLst/>
                        <a:latin typeface="Arial" panose="020B0604020202020204" pitchFamily="34" charset="0"/>
                        <a:ea typeface="Times New Roman" panose="02020603050405020304" pitchFamily="18" charset="0"/>
                        <a:cs typeface="Arial" panose="020B0604020202020204" pitchFamily="34" charset="0"/>
                      </a:endParaRPr>
                    </a:p>
                  </a:txBody>
                  <a:tcPr marL="9525" marR="9525" marT="9525" marB="9525"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accent6">
                        <a:lumMod val="20000"/>
                        <a:lumOff val="80000"/>
                      </a:schemeClr>
                    </a:solidFill>
                  </a:tcPr>
                </a:tc>
                <a:tc>
                  <a:txBody>
                    <a:bodyPr/>
                    <a:lstStyle/>
                    <a:p>
                      <a:pPr algn="r" latinLnBrk="1">
                        <a:lnSpc>
                          <a:spcPct val="115000"/>
                        </a:lnSpc>
                        <a:spcAft>
                          <a:spcPts val="0"/>
                        </a:spcAft>
                      </a:pPr>
                      <a:r>
                        <a:rPr lang="en-US" sz="900" b="0" i="0" u="none" strike="noStrike" kern="1200" dirty="0">
                          <a:solidFill>
                            <a:srgbClr val="000000"/>
                          </a:solidFill>
                          <a:effectLst/>
                          <a:latin typeface="나눔고딕 ExtraBold" panose="020D0904000000000000" pitchFamily="50" charset="-127"/>
                          <a:ea typeface="나눔고딕 ExtraBold" panose="020D0904000000000000" pitchFamily="50" charset="-127"/>
                          <a:cs typeface="Times New Roman" panose="02020603050405020304" pitchFamily="18" charset="0"/>
                        </a:rPr>
                        <a:t>      50,000 </a:t>
                      </a:r>
                      <a:endParaRPr lang="ko-KR" sz="900" b="0" i="0" u="none" strike="noStrike" kern="1200" dirty="0">
                        <a:solidFill>
                          <a:srgbClr val="000000"/>
                        </a:solidFill>
                        <a:effectLst/>
                        <a:latin typeface="나눔고딕 ExtraBold" panose="020D0904000000000000" pitchFamily="50" charset="-127"/>
                        <a:ea typeface="나눔고딕 ExtraBold" panose="020D0904000000000000" pitchFamily="50" charset="-127"/>
                        <a:cs typeface="Times New Roman" panose="02020603050405020304" pitchFamily="18" charset="0"/>
                      </a:endParaRPr>
                    </a:p>
                  </a:txBody>
                  <a:tcPr marL="15795" marR="15795" marT="4336" marB="4336"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tc vMerge="1">
                  <a:txBody>
                    <a:bodyPr/>
                    <a:lstStyle/>
                    <a:p>
                      <a:pPr algn="ctr" fontAlgn="ctr"/>
                      <a:endParaRPr lang="en-US" altLang="ko-KR" sz="1050" b="0" i="0" u="none" strike="noStrike" dirty="0">
                        <a:solidFill>
                          <a:srgbClr val="000000"/>
                        </a:solidFill>
                        <a:effectLst/>
                        <a:latin typeface="맑은 고딕" panose="020B0503020000020004" pitchFamily="50" charset="-127"/>
                        <a:ea typeface="맑은 고딕" panose="020B0503020000020004" pitchFamily="50" charset="-127"/>
                      </a:endParaRPr>
                    </a:p>
                  </a:txBody>
                  <a:tcPr marL="9525" marR="9525" marT="9525" marB="0" anchor="ctr">
                    <a:lnL w="6350" cap="flat" cmpd="sng" algn="ctr">
                      <a:solidFill>
                        <a:srgbClr val="002060"/>
                      </a:solidFill>
                      <a:prstDash val="solid"/>
                      <a:round/>
                      <a:headEnd type="none" w="med" len="med"/>
                      <a:tailEnd type="none" w="med" len="med"/>
                    </a:lnL>
                    <a:lnR w="6350" cap="flat" cmpd="sng" algn="ctr">
                      <a:solidFill>
                        <a:srgbClr val="002060"/>
                      </a:solidFill>
                      <a:prstDash val="solid"/>
                      <a:round/>
                      <a:headEnd type="none" w="med" len="med"/>
                      <a:tailEnd type="none" w="med" len="med"/>
                    </a:lnR>
                    <a:lnT w="6350" cap="flat" cmpd="sng" algn="ctr">
                      <a:solidFill>
                        <a:srgbClr val="002060"/>
                      </a:solidFill>
                      <a:prstDash val="solid"/>
                      <a:round/>
                      <a:headEnd type="none" w="med" len="med"/>
                      <a:tailEnd type="none" w="med" len="med"/>
                    </a:lnT>
                    <a:lnB w="6350" cap="flat" cmpd="sng" algn="ctr">
                      <a:solidFill>
                        <a:srgbClr val="002060"/>
                      </a:solidFill>
                      <a:prstDash val="solid"/>
                      <a:round/>
                      <a:headEnd type="none" w="med" len="med"/>
                      <a:tailEnd type="none" w="med" len="med"/>
                    </a:lnB>
                    <a:solidFill>
                      <a:schemeClr val="bg1"/>
                    </a:solidFill>
                  </a:tcPr>
                </a:tc>
                <a:extLst>
                  <a:ext uri="{0D108BD9-81ED-4DB2-BD59-A6C34878D82A}">
                    <a16:rowId xmlns:a16="http://schemas.microsoft.com/office/drawing/2014/main" val="10022"/>
                  </a:ext>
                </a:extLst>
              </a:tr>
            </a:tbl>
          </a:graphicData>
        </a:graphic>
      </p:graphicFrame>
      <p:sp>
        <p:nvSpPr>
          <p:cNvPr id="17" name="TextBox 16"/>
          <p:cNvSpPr txBox="1"/>
          <p:nvPr/>
        </p:nvSpPr>
        <p:spPr>
          <a:xfrm>
            <a:off x="143508" y="44624"/>
            <a:ext cx="8856984" cy="523220"/>
          </a:xfrm>
          <a:prstGeom prst="rect">
            <a:avLst/>
          </a:prstGeom>
          <a:noFill/>
        </p:spPr>
        <p:txBody>
          <a:bodyPr wrap="square" rtlCol="0">
            <a:spAutoFit/>
          </a:bodyPr>
          <a:lstStyle/>
          <a:p>
            <a:pPr algn="ctr" defTabSz="913860">
              <a:buSzPct val="130000"/>
              <a:defRPr lang="ko-KR" altLang="en-US"/>
            </a:pPr>
            <a:r>
              <a:rPr kumimoji="1" lang="mn-MN" altLang="ko-KR" sz="2800" dirty="0">
                <a:solidFill>
                  <a:srgbClr val="FFFFFF"/>
                </a:solidFill>
                <a:latin typeface="Arial" panose="020B0604020202020204" pitchFamily="34" charset="0"/>
                <a:ea typeface="나눔고딕 ExtraBold" panose="020D0904000000000000" pitchFamily="50" charset="-127"/>
                <a:cs typeface="Arial" panose="020B0604020202020204" pitchFamily="34" charset="0"/>
              </a:rPr>
              <a:t>ТУС-н дэд системүүдийн суурь дизайн</a:t>
            </a:r>
            <a:endParaRPr kumimoji="1" lang="en-US" altLang="ko-KR" sz="2800" dirty="0">
              <a:solidFill>
                <a:srgbClr val="FFFFFF"/>
              </a:solidFill>
              <a:latin typeface="Arial" panose="020B0604020202020204" pitchFamily="34" charset="0"/>
              <a:ea typeface="나눔고딕 ExtraBold" panose="020D0904000000000000" pitchFamily="50" charset="-127"/>
              <a:cs typeface="Arial" panose="020B0604020202020204" pitchFamily="34" charset="0"/>
            </a:endParaRPr>
          </a:p>
        </p:txBody>
      </p:sp>
      <p:sp>
        <p:nvSpPr>
          <p:cNvPr id="19" name="슬라이드 번호 개체 틀 2"/>
          <p:cNvSpPr txBox="1">
            <a:spLocks/>
          </p:cNvSpPr>
          <p:nvPr/>
        </p:nvSpPr>
        <p:spPr>
          <a:xfrm>
            <a:off x="8748464" y="6597352"/>
            <a:ext cx="360040" cy="241086"/>
          </a:xfrm>
          <a:prstGeom prst="rect">
            <a:avLst/>
          </a:prstGeom>
        </p:spPr>
        <p:txBody>
          <a:bodyPr/>
          <a:lstStyle>
            <a:defPPr>
              <a:defRPr lang="ko-KR"/>
            </a:defPPr>
            <a:lvl1pPr marL="0" algn="l" defTabSz="914400" rtl="0" eaLnBrk="1" latinLnBrk="1" hangingPunct="1">
              <a:defRPr sz="1800" kern="1200">
                <a:solidFill>
                  <a:schemeClr val="tx1"/>
                </a:solidFill>
                <a:latin typeface="+mn-lt"/>
                <a:ea typeface="+mn-ea"/>
                <a:cs typeface="+mn-cs"/>
              </a:defRPr>
            </a:lvl1pPr>
            <a:lvl2pPr marL="457200" algn="l" defTabSz="914400" rtl="0" eaLnBrk="1" latinLnBrk="1" hangingPunct="1">
              <a:defRPr sz="1800" kern="1200">
                <a:solidFill>
                  <a:schemeClr val="tx1"/>
                </a:solidFill>
                <a:latin typeface="+mn-lt"/>
                <a:ea typeface="+mn-ea"/>
                <a:cs typeface="+mn-cs"/>
              </a:defRPr>
            </a:lvl2pPr>
            <a:lvl3pPr marL="914400" algn="l" defTabSz="914400" rtl="0" eaLnBrk="1" latinLnBrk="1" hangingPunct="1">
              <a:defRPr sz="1800" kern="1200">
                <a:solidFill>
                  <a:schemeClr val="tx1"/>
                </a:solidFill>
                <a:latin typeface="+mn-lt"/>
                <a:ea typeface="+mn-ea"/>
                <a:cs typeface="+mn-cs"/>
              </a:defRPr>
            </a:lvl3pPr>
            <a:lvl4pPr marL="1371600" algn="l" defTabSz="914400" rtl="0" eaLnBrk="1" latinLnBrk="1" hangingPunct="1">
              <a:defRPr sz="1800" kern="1200">
                <a:solidFill>
                  <a:schemeClr val="tx1"/>
                </a:solidFill>
                <a:latin typeface="+mn-lt"/>
                <a:ea typeface="+mn-ea"/>
                <a:cs typeface="+mn-cs"/>
              </a:defRPr>
            </a:lvl4pPr>
            <a:lvl5pPr marL="1828800" algn="l" defTabSz="914400" rtl="0" eaLnBrk="1" latinLnBrk="1" hangingPunct="1">
              <a:defRPr sz="1800" kern="1200">
                <a:solidFill>
                  <a:schemeClr val="tx1"/>
                </a:solidFill>
                <a:latin typeface="+mn-lt"/>
                <a:ea typeface="+mn-ea"/>
                <a:cs typeface="+mn-cs"/>
              </a:defRPr>
            </a:lvl5pPr>
            <a:lvl6pPr marL="2286000" algn="l" defTabSz="914400" rtl="0" eaLnBrk="1" latinLnBrk="1" hangingPunct="1">
              <a:defRPr sz="1800" kern="1200">
                <a:solidFill>
                  <a:schemeClr val="tx1"/>
                </a:solidFill>
                <a:latin typeface="+mn-lt"/>
                <a:ea typeface="+mn-ea"/>
                <a:cs typeface="+mn-cs"/>
              </a:defRPr>
            </a:lvl6pPr>
            <a:lvl7pPr marL="2743200" algn="l" defTabSz="914400" rtl="0" eaLnBrk="1" latinLnBrk="1" hangingPunct="1">
              <a:defRPr sz="1800" kern="1200">
                <a:solidFill>
                  <a:schemeClr val="tx1"/>
                </a:solidFill>
                <a:latin typeface="+mn-lt"/>
                <a:ea typeface="+mn-ea"/>
                <a:cs typeface="+mn-cs"/>
              </a:defRPr>
            </a:lvl7pPr>
            <a:lvl8pPr marL="3200400" algn="l" defTabSz="914400" rtl="0" eaLnBrk="1" latinLnBrk="1" hangingPunct="1">
              <a:defRPr sz="1800" kern="1200">
                <a:solidFill>
                  <a:schemeClr val="tx1"/>
                </a:solidFill>
                <a:latin typeface="+mn-lt"/>
                <a:ea typeface="+mn-ea"/>
                <a:cs typeface="+mn-cs"/>
              </a:defRPr>
            </a:lvl8pPr>
            <a:lvl9pPr marL="3657600" algn="l" defTabSz="914400" rtl="0" eaLnBrk="1" latinLnBrk="1" hangingPunct="1">
              <a:defRPr sz="1800" kern="1200">
                <a:solidFill>
                  <a:schemeClr val="tx1"/>
                </a:solidFill>
                <a:latin typeface="+mn-lt"/>
                <a:ea typeface="+mn-ea"/>
                <a:cs typeface="+mn-cs"/>
              </a:defRPr>
            </a:lvl9pPr>
          </a:lstStyle>
          <a:p>
            <a:pPr algn="r"/>
            <a:r>
              <a:rPr lang="de-DE" sz="1000" dirty="0">
                <a:latin typeface="나눔고딕 ExtraBold" panose="020D0904000000000000" pitchFamily="50" charset="-127"/>
                <a:ea typeface="나눔고딕 ExtraBold" panose="020D0904000000000000" pitchFamily="50" charset="-127"/>
                <a:cs typeface="Arial" panose="020B0604020202020204" pitchFamily="34" charset="0"/>
              </a:rPr>
              <a:t>50</a:t>
            </a:r>
          </a:p>
        </p:txBody>
      </p:sp>
      <p:sp>
        <p:nvSpPr>
          <p:cNvPr id="4" name="TextBox 3"/>
          <p:cNvSpPr txBox="1"/>
          <p:nvPr/>
        </p:nvSpPr>
        <p:spPr>
          <a:xfrm>
            <a:off x="7920372" y="1454587"/>
            <a:ext cx="1188132" cy="246221"/>
          </a:xfrm>
          <a:prstGeom prst="rect">
            <a:avLst/>
          </a:prstGeom>
          <a:noFill/>
        </p:spPr>
        <p:txBody>
          <a:bodyPr wrap="square" rtlCol="0">
            <a:spAutoFit/>
          </a:bodyPr>
          <a:lstStyle/>
          <a:p>
            <a:r>
              <a:rPr lang="en-US" altLang="ko-KR" sz="1000" dirty="0">
                <a:latin typeface="Arial" panose="020B0604020202020204" pitchFamily="34" charset="0"/>
                <a:ea typeface="나눔고딕 ExtraBold" panose="020D0904000000000000" pitchFamily="50" charset="-127"/>
                <a:cs typeface="Arial" panose="020B0604020202020204" pitchFamily="34" charset="0"/>
              </a:rPr>
              <a:t>(</a:t>
            </a:r>
            <a:r>
              <a:rPr lang="mn-MN" altLang="ko-KR" sz="1000" dirty="0">
                <a:latin typeface="Arial" panose="020B0604020202020204" pitchFamily="34" charset="0"/>
                <a:ea typeface="나눔고딕 ExtraBold" panose="020D0904000000000000" pitchFamily="50" charset="-127"/>
                <a:cs typeface="Arial" panose="020B0604020202020204" pitchFamily="34" charset="0"/>
              </a:rPr>
              <a:t>Нэгж</a:t>
            </a:r>
            <a:r>
              <a:rPr lang="en-US" altLang="ko-KR" sz="1000" dirty="0">
                <a:latin typeface="Arial" panose="020B0604020202020204" pitchFamily="34" charset="0"/>
                <a:ea typeface="나눔고딕 ExtraBold" panose="020D0904000000000000" pitchFamily="50" charset="-127"/>
                <a:cs typeface="Arial" panose="020B0604020202020204" pitchFamily="34" charset="0"/>
              </a:rPr>
              <a:t>: </a:t>
            </a:r>
            <a:r>
              <a:rPr lang="mn-MN" altLang="ko-KR" sz="1000" dirty="0">
                <a:latin typeface="Arial" panose="020B0604020202020204" pitchFamily="34" charset="0"/>
                <a:ea typeface="나눔고딕 ExtraBold" panose="020D0904000000000000" pitchFamily="50" charset="-127"/>
                <a:cs typeface="Arial" panose="020B0604020202020204" pitchFamily="34" charset="0"/>
              </a:rPr>
              <a:t>доллар</a:t>
            </a:r>
            <a:r>
              <a:rPr lang="en-US" altLang="ko-KR" sz="1000" dirty="0">
                <a:latin typeface="Arial" panose="020B0604020202020204" pitchFamily="34" charset="0"/>
                <a:ea typeface="나눔고딕 ExtraBold" panose="020D0904000000000000" pitchFamily="50" charset="-127"/>
                <a:cs typeface="Arial" panose="020B0604020202020204" pitchFamily="34" charset="0"/>
              </a:rPr>
              <a:t>)</a:t>
            </a:r>
            <a:endParaRPr lang="ko-KR" altLang="en-US" sz="1000" dirty="0">
              <a:latin typeface="Arial" panose="020B0604020202020204" pitchFamily="34" charset="0"/>
              <a:ea typeface="나눔고딕 ExtraBold" panose="020D0904000000000000" pitchFamily="50" charset="-127"/>
              <a:cs typeface="Arial" panose="020B0604020202020204" pitchFamily="34" charset="0"/>
            </a:endParaRPr>
          </a:p>
        </p:txBody>
      </p:sp>
    </p:spTree>
    <p:extLst>
      <p:ext uri="{BB962C8B-B14F-4D97-AF65-F5344CB8AC3E}">
        <p14:creationId xmlns:p14="http://schemas.microsoft.com/office/powerpoint/2010/main" val="1919913377"/>
      </p:ext>
    </p:extLst>
  </p:cSld>
  <p:clrMapOvr>
    <a:masterClrMapping/>
  </p:clrMapOvr>
  <p:transition>
    <p:fade/>
  </p:transition>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8" name="Group 205"/>
          <p:cNvGrpSpPr>
            <a:grpSpLocks/>
          </p:cNvGrpSpPr>
          <p:nvPr/>
        </p:nvGrpSpPr>
        <p:grpSpPr bwMode="auto">
          <a:xfrm>
            <a:off x="4759622" y="1711926"/>
            <a:ext cx="4346538" cy="1399501"/>
            <a:chOff x="516" y="950"/>
            <a:chExt cx="4686" cy="2420"/>
          </a:xfrm>
        </p:grpSpPr>
        <p:sp>
          <p:nvSpPr>
            <p:cNvPr id="20" name="Freeform 5"/>
            <p:cNvSpPr>
              <a:spLocks/>
            </p:cNvSpPr>
            <p:nvPr/>
          </p:nvSpPr>
          <p:spPr bwMode="auto">
            <a:xfrm>
              <a:off x="1180" y="978"/>
              <a:ext cx="178" cy="94"/>
            </a:xfrm>
            <a:custGeom>
              <a:avLst/>
              <a:gdLst>
                <a:gd name="T0" fmla="*/ 92 w 178"/>
                <a:gd name="T1" fmla="*/ 2 h 94"/>
                <a:gd name="T2" fmla="*/ 88 w 178"/>
                <a:gd name="T3" fmla="*/ 2 h 94"/>
                <a:gd name="T4" fmla="*/ 86 w 178"/>
                <a:gd name="T5" fmla="*/ 2 h 94"/>
                <a:gd name="T6" fmla="*/ 84 w 178"/>
                <a:gd name="T7" fmla="*/ 2 h 94"/>
                <a:gd name="T8" fmla="*/ 74 w 178"/>
                <a:gd name="T9" fmla="*/ 16 h 94"/>
                <a:gd name="T10" fmla="*/ 62 w 178"/>
                <a:gd name="T11" fmla="*/ 20 h 94"/>
                <a:gd name="T12" fmla="*/ 56 w 178"/>
                <a:gd name="T13" fmla="*/ 16 h 94"/>
                <a:gd name="T14" fmla="*/ 62 w 178"/>
                <a:gd name="T15" fmla="*/ 8 h 94"/>
                <a:gd name="T16" fmla="*/ 58 w 178"/>
                <a:gd name="T17" fmla="*/ 0 h 94"/>
                <a:gd name="T18" fmla="*/ 58 w 178"/>
                <a:gd name="T19" fmla="*/ 0 h 94"/>
                <a:gd name="T20" fmla="*/ 44 w 178"/>
                <a:gd name="T21" fmla="*/ 4 h 94"/>
                <a:gd name="T22" fmla="*/ 30 w 178"/>
                <a:gd name="T23" fmla="*/ 6 h 94"/>
                <a:gd name="T24" fmla="*/ 28 w 178"/>
                <a:gd name="T25" fmla="*/ 6 h 94"/>
                <a:gd name="T26" fmla="*/ 10 w 178"/>
                <a:gd name="T27" fmla="*/ 8 h 94"/>
                <a:gd name="T28" fmla="*/ 0 w 178"/>
                <a:gd name="T29" fmla="*/ 18 h 94"/>
                <a:gd name="T30" fmla="*/ 2 w 178"/>
                <a:gd name="T31" fmla="*/ 24 h 94"/>
                <a:gd name="T32" fmla="*/ 22 w 178"/>
                <a:gd name="T33" fmla="*/ 30 h 94"/>
                <a:gd name="T34" fmla="*/ 30 w 178"/>
                <a:gd name="T35" fmla="*/ 38 h 94"/>
                <a:gd name="T36" fmla="*/ 30 w 178"/>
                <a:gd name="T37" fmla="*/ 48 h 94"/>
                <a:gd name="T38" fmla="*/ 32 w 178"/>
                <a:gd name="T39" fmla="*/ 50 h 94"/>
                <a:gd name="T40" fmla="*/ 52 w 178"/>
                <a:gd name="T41" fmla="*/ 46 h 94"/>
                <a:gd name="T42" fmla="*/ 70 w 178"/>
                <a:gd name="T43" fmla="*/ 40 h 94"/>
                <a:gd name="T44" fmla="*/ 76 w 178"/>
                <a:gd name="T45" fmla="*/ 42 h 94"/>
                <a:gd name="T46" fmla="*/ 72 w 178"/>
                <a:gd name="T47" fmla="*/ 48 h 94"/>
                <a:gd name="T48" fmla="*/ 46 w 178"/>
                <a:gd name="T49" fmla="*/ 54 h 94"/>
                <a:gd name="T50" fmla="*/ 38 w 178"/>
                <a:gd name="T51" fmla="*/ 64 h 94"/>
                <a:gd name="T52" fmla="*/ 48 w 178"/>
                <a:gd name="T53" fmla="*/ 64 h 94"/>
                <a:gd name="T54" fmla="*/ 58 w 178"/>
                <a:gd name="T55" fmla="*/ 64 h 94"/>
                <a:gd name="T56" fmla="*/ 54 w 178"/>
                <a:gd name="T57" fmla="*/ 68 h 94"/>
                <a:gd name="T58" fmla="*/ 34 w 178"/>
                <a:gd name="T59" fmla="*/ 72 h 94"/>
                <a:gd name="T60" fmla="*/ 32 w 178"/>
                <a:gd name="T61" fmla="*/ 76 h 94"/>
                <a:gd name="T62" fmla="*/ 46 w 178"/>
                <a:gd name="T63" fmla="*/ 84 h 94"/>
                <a:gd name="T64" fmla="*/ 74 w 178"/>
                <a:gd name="T65" fmla="*/ 94 h 94"/>
                <a:gd name="T66" fmla="*/ 78 w 178"/>
                <a:gd name="T67" fmla="*/ 94 h 94"/>
                <a:gd name="T68" fmla="*/ 98 w 178"/>
                <a:gd name="T69" fmla="*/ 84 h 94"/>
                <a:gd name="T70" fmla="*/ 110 w 178"/>
                <a:gd name="T71" fmla="*/ 66 h 94"/>
                <a:gd name="T72" fmla="*/ 128 w 178"/>
                <a:gd name="T73" fmla="*/ 50 h 94"/>
                <a:gd name="T74" fmla="*/ 130 w 178"/>
                <a:gd name="T75" fmla="*/ 50 h 94"/>
                <a:gd name="T76" fmla="*/ 136 w 178"/>
                <a:gd name="T77" fmla="*/ 64 h 94"/>
                <a:gd name="T78" fmla="*/ 142 w 178"/>
                <a:gd name="T79" fmla="*/ 80 h 94"/>
                <a:gd name="T80" fmla="*/ 150 w 178"/>
                <a:gd name="T81" fmla="*/ 82 h 94"/>
                <a:gd name="T82" fmla="*/ 172 w 178"/>
                <a:gd name="T83" fmla="*/ 78 h 94"/>
                <a:gd name="T84" fmla="*/ 176 w 178"/>
                <a:gd name="T85" fmla="*/ 72 h 94"/>
                <a:gd name="T86" fmla="*/ 168 w 178"/>
                <a:gd name="T87" fmla="*/ 68 h 94"/>
                <a:gd name="T88" fmla="*/ 162 w 178"/>
                <a:gd name="T89" fmla="*/ 56 h 94"/>
                <a:gd name="T90" fmla="*/ 140 w 178"/>
                <a:gd name="T91" fmla="*/ 34 h 94"/>
                <a:gd name="T92" fmla="*/ 128 w 178"/>
                <a:gd name="T93" fmla="*/ 28 h 94"/>
                <a:gd name="T94" fmla="*/ 128 w 178"/>
                <a:gd name="T95" fmla="*/ 20 h 94"/>
                <a:gd name="T96" fmla="*/ 126 w 178"/>
                <a:gd name="T97" fmla="*/ 18 h 94"/>
                <a:gd name="T98" fmla="*/ 122 w 178"/>
                <a:gd name="T99" fmla="*/ 20 h 94"/>
                <a:gd name="T100" fmla="*/ 118 w 178"/>
                <a:gd name="T101" fmla="*/ 20 h 94"/>
                <a:gd name="T102" fmla="*/ 114 w 178"/>
                <a:gd name="T103" fmla="*/ 14 h 94"/>
                <a:gd name="T104" fmla="*/ 112 w 178"/>
                <a:gd name="T105" fmla="*/ 4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78" h="94">
                  <a:moveTo>
                    <a:pt x="104" y="0"/>
                  </a:moveTo>
                  <a:lnTo>
                    <a:pt x="104" y="0"/>
                  </a:lnTo>
                  <a:lnTo>
                    <a:pt x="92" y="2"/>
                  </a:lnTo>
                  <a:lnTo>
                    <a:pt x="92" y="2"/>
                  </a:lnTo>
                  <a:lnTo>
                    <a:pt x="88" y="2"/>
                  </a:lnTo>
                  <a:lnTo>
                    <a:pt x="88" y="2"/>
                  </a:lnTo>
                  <a:lnTo>
                    <a:pt x="88" y="2"/>
                  </a:lnTo>
                  <a:lnTo>
                    <a:pt x="88" y="2"/>
                  </a:lnTo>
                  <a:lnTo>
                    <a:pt x="86" y="2"/>
                  </a:lnTo>
                  <a:lnTo>
                    <a:pt x="86" y="2"/>
                  </a:lnTo>
                  <a:lnTo>
                    <a:pt x="84" y="2"/>
                  </a:lnTo>
                  <a:lnTo>
                    <a:pt x="84" y="2"/>
                  </a:lnTo>
                  <a:lnTo>
                    <a:pt x="82" y="6"/>
                  </a:lnTo>
                  <a:lnTo>
                    <a:pt x="82" y="6"/>
                  </a:lnTo>
                  <a:lnTo>
                    <a:pt x="74" y="16"/>
                  </a:lnTo>
                  <a:lnTo>
                    <a:pt x="68" y="20"/>
                  </a:lnTo>
                  <a:lnTo>
                    <a:pt x="62" y="20"/>
                  </a:lnTo>
                  <a:lnTo>
                    <a:pt x="62" y="20"/>
                  </a:lnTo>
                  <a:lnTo>
                    <a:pt x="58" y="20"/>
                  </a:lnTo>
                  <a:lnTo>
                    <a:pt x="56" y="16"/>
                  </a:lnTo>
                  <a:lnTo>
                    <a:pt x="56" y="16"/>
                  </a:lnTo>
                  <a:lnTo>
                    <a:pt x="56" y="14"/>
                  </a:lnTo>
                  <a:lnTo>
                    <a:pt x="58" y="12"/>
                  </a:lnTo>
                  <a:lnTo>
                    <a:pt x="62" y="8"/>
                  </a:lnTo>
                  <a:lnTo>
                    <a:pt x="64" y="4"/>
                  </a:lnTo>
                  <a:lnTo>
                    <a:pt x="62" y="2"/>
                  </a:lnTo>
                  <a:lnTo>
                    <a:pt x="58" y="0"/>
                  </a:lnTo>
                  <a:lnTo>
                    <a:pt x="58" y="0"/>
                  </a:lnTo>
                  <a:lnTo>
                    <a:pt x="58" y="0"/>
                  </a:lnTo>
                  <a:lnTo>
                    <a:pt x="58" y="0"/>
                  </a:lnTo>
                  <a:lnTo>
                    <a:pt x="50" y="2"/>
                  </a:lnTo>
                  <a:lnTo>
                    <a:pt x="44" y="4"/>
                  </a:lnTo>
                  <a:lnTo>
                    <a:pt x="44" y="4"/>
                  </a:lnTo>
                  <a:lnTo>
                    <a:pt x="36" y="4"/>
                  </a:lnTo>
                  <a:lnTo>
                    <a:pt x="30" y="6"/>
                  </a:lnTo>
                  <a:lnTo>
                    <a:pt x="30" y="6"/>
                  </a:lnTo>
                  <a:lnTo>
                    <a:pt x="30" y="6"/>
                  </a:lnTo>
                  <a:lnTo>
                    <a:pt x="30" y="6"/>
                  </a:lnTo>
                  <a:lnTo>
                    <a:pt x="28" y="6"/>
                  </a:lnTo>
                  <a:lnTo>
                    <a:pt x="28" y="6"/>
                  </a:lnTo>
                  <a:lnTo>
                    <a:pt x="20" y="6"/>
                  </a:lnTo>
                  <a:lnTo>
                    <a:pt x="10" y="8"/>
                  </a:lnTo>
                  <a:lnTo>
                    <a:pt x="4" y="10"/>
                  </a:lnTo>
                  <a:lnTo>
                    <a:pt x="2" y="14"/>
                  </a:lnTo>
                  <a:lnTo>
                    <a:pt x="0" y="18"/>
                  </a:lnTo>
                  <a:lnTo>
                    <a:pt x="0" y="18"/>
                  </a:lnTo>
                  <a:lnTo>
                    <a:pt x="0" y="20"/>
                  </a:lnTo>
                  <a:lnTo>
                    <a:pt x="2" y="24"/>
                  </a:lnTo>
                  <a:lnTo>
                    <a:pt x="8" y="26"/>
                  </a:lnTo>
                  <a:lnTo>
                    <a:pt x="22" y="30"/>
                  </a:lnTo>
                  <a:lnTo>
                    <a:pt x="22" y="30"/>
                  </a:lnTo>
                  <a:lnTo>
                    <a:pt x="26" y="32"/>
                  </a:lnTo>
                  <a:lnTo>
                    <a:pt x="28" y="34"/>
                  </a:lnTo>
                  <a:lnTo>
                    <a:pt x="30" y="38"/>
                  </a:lnTo>
                  <a:lnTo>
                    <a:pt x="28" y="44"/>
                  </a:lnTo>
                  <a:lnTo>
                    <a:pt x="28" y="46"/>
                  </a:lnTo>
                  <a:lnTo>
                    <a:pt x="30" y="48"/>
                  </a:lnTo>
                  <a:lnTo>
                    <a:pt x="30" y="48"/>
                  </a:lnTo>
                  <a:lnTo>
                    <a:pt x="30" y="50"/>
                  </a:lnTo>
                  <a:lnTo>
                    <a:pt x="32" y="50"/>
                  </a:lnTo>
                  <a:lnTo>
                    <a:pt x="32" y="50"/>
                  </a:lnTo>
                  <a:lnTo>
                    <a:pt x="42" y="50"/>
                  </a:lnTo>
                  <a:lnTo>
                    <a:pt x="52" y="46"/>
                  </a:lnTo>
                  <a:lnTo>
                    <a:pt x="52" y="46"/>
                  </a:lnTo>
                  <a:lnTo>
                    <a:pt x="62" y="42"/>
                  </a:lnTo>
                  <a:lnTo>
                    <a:pt x="70" y="40"/>
                  </a:lnTo>
                  <a:lnTo>
                    <a:pt x="70" y="40"/>
                  </a:lnTo>
                  <a:lnTo>
                    <a:pt x="76" y="42"/>
                  </a:lnTo>
                  <a:lnTo>
                    <a:pt x="76" y="42"/>
                  </a:lnTo>
                  <a:lnTo>
                    <a:pt x="76" y="44"/>
                  </a:lnTo>
                  <a:lnTo>
                    <a:pt x="76" y="44"/>
                  </a:lnTo>
                  <a:lnTo>
                    <a:pt x="72" y="48"/>
                  </a:lnTo>
                  <a:lnTo>
                    <a:pt x="58" y="50"/>
                  </a:lnTo>
                  <a:lnTo>
                    <a:pt x="58" y="50"/>
                  </a:lnTo>
                  <a:lnTo>
                    <a:pt x="46" y="54"/>
                  </a:lnTo>
                  <a:lnTo>
                    <a:pt x="40" y="58"/>
                  </a:lnTo>
                  <a:lnTo>
                    <a:pt x="38" y="64"/>
                  </a:lnTo>
                  <a:lnTo>
                    <a:pt x="38" y="64"/>
                  </a:lnTo>
                  <a:lnTo>
                    <a:pt x="40" y="64"/>
                  </a:lnTo>
                  <a:lnTo>
                    <a:pt x="40" y="64"/>
                  </a:lnTo>
                  <a:lnTo>
                    <a:pt x="48" y="64"/>
                  </a:lnTo>
                  <a:lnTo>
                    <a:pt x="48" y="64"/>
                  </a:lnTo>
                  <a:lnTo>
                    <a:pt x="58" y="64"/>
                  </a:lnTo>
                  <a:lnTo>
                    <a:pt x="58" y="64"/>
                  </a:lnTo>
                  <a:lnTo>
                    <a:pt x="62" y="64"/>
                  </a:lnTo>
                  <a:lnTo>
                    <a:pt x="62" y="64"/>
                  </a:lnTo>
                  <a:lnTo>
                    <a:pt x="54" y="68"/>
                  </a:lnTo>
                  <a:lnTo>
                    <a:pt x="46" y="68"/>
                  </a:lnTo>
                  <a:lnTo>
                    <a:pt x="38" y="70"/>
                  </a:lnTo>
                  <a:lnTo>
                    <a:pt x="34" y="72"/>
                  </a:lnTo>
                  <a:lnTo>
                    <a:pt x="32" y="74"/>
                  </a:lnTo>
                  <a:lnTo>
                    <a:pt x="32" y="74"/>
                  </a:lnTo>
                  <a:lnTo>
                    <a:pt x="32" y="76"/>
                  </a:lnTo>
                  <a:lnTo>
                    <a:pt x="32" y="78"/>
                  </a:lnTo>
                  <a:lnTo>
                    <a:pt x="36" y="80"/>
                  </a:lnTo>
                  <a:lnTo>
                    <a:pt x="46" y="84"/>
                  </a:lnTo>
                  <a:lnTo>
                    <a:pt x="46" y="84"/>
                  </a:lnTo>
                  <a:lnTo>
                    <a:pt x="60" y="88"/>
                  </a:lnTo>
                  <a:lnTo>
                    <a:pt x="74" y="94"/>
                  </a:lnTo>
                  <a:lnTo>
                    <a:pt x="74" y="94"/>
                  </a:lnTo>
                  <a:lnTo>
                    <a:pt x="78" y="94"/>
                  </a:lnTo>
                  <a:lnTo>
                    <a:pt x="78" y="94"/>
                  </a:lnTo>
                  <a:lnTo>
                    <a:pt x="84" y="94"/>
                  </a:lnTo>
                  <a:lnTo>
                    <a:pt x="90" y="90"/>
                  </a:lnTo>
                  <a:lnTo>
                    <a:pt x="98" y="84"/>
                  </a:lnTo>
                  <a:lnTo>
                    <a:pt x="104" y="74"/>
                  </a:lnTo>
                  <a:lnTo>
                    <a:pt x="110" y="66"/>
                  </a:lnTo>
                  <a:lnTo>
                    <a:pt x="110" y="66"/>
                  </a:lnTo>
                  <a:lnTo>
                    <a:pt x="118" y="56"/>
                  </a:lnTo>
                  <a:lnTo>
                    <a:pt x="122" y="52"/>
                  </a:lnTo>
                  <a:lnTo>
                    <a:pt x="128" y="50"/>
                  </a:lnTo>
                  <a:lnTo>
                    <a:pt x="128" y="50"/>
                  </a:lnTo>
                  <a:lnTo>
                    <a:pt x="130" y="50"/>
                  </a:lnTo>
                  <a:lnTo>
                    <a:pt x="130" y="50"/>
                  </a:lnTo>
                  <a:lnTo>
                    <a:pt x="136" y="52"/>
                  </a:lnTo>
                  <a:lnTo>
                    <a:pt x="136" y="56"/>
                  </a:lnTo>
                  <a:lnTo>
                    <a:pt x="136" y="64"/>
                  </a:lnTo>
                  <a:lnTo>
                    <a:pt x="136" y="64"/>
                  </a:lnTo>
                  <a:lnTo>
                    <a:pt x="140" y="76"/>
                  </a:lnTo>
                  <a:lnTo>
                    <a:pt x="142" y="80"/>
                  </a:lnTo>
                  <a:lnTo>
                    <a:pt x="146" y="82"/>
                  </a:lnTo>
                  <a:lnTo>
                    <a:pt x="146" y="82"/>
                  </a:lnTo>
                  <a:lnTo>
                    <a:pt x="150" y="82"/>
                  </a:lnTo>
                  <a:lnTo>
                    <a:pt x="150" y="82"/>
                  </a:lnTo>
                  <a:lnTo>
                    <a:pt x="166" y="80"/>
                  </a:lnTo>
                  <a:lnTo>
                    <a:pt x="172" y="78"/>
                  </a:lnTo>
                  <a:lnTo>
                    <a:pt x="178" y="76"/>
                  </a:lnTo>
                  <a:lnTo>
                    <a:pt x="178" y="76"/>
                  </a:lnTo>
                  <a:lnTo>
                    <a:pt x="176" y="72"/>
                  </a:lnTo>
                  <a:lnTo>
                    <a:pt x="174" y="72"/>
                  </a:lnTo>
                  <a:lnTo>
                    <a:pt x="168" y="68"/>
                  </a:lnTo>
                  <a:lnTo>
                    <a:pt x="168" y="68"/>
                  </a:lnTo>
                  <a:lnTo>
                    <a:pt x="164" y="62"/>
                  </a:lnTo>
                  <a:lnTo>
                    <a:pt x="162" y="56"/>
                  </a:lnTo>
                  <a:lnTo>
                    <a:pt x="162" y="56"/>
                  </a:lnTo>
                  <a:lnTo>
                    <a:pt x="158" y="50"/>
                  </a:lnTo>
                  <a:lnTo>
                    <a:pt x="152" y="44"/>
                  </a:lnTo>
                  <a:lnTo>
                    <a:pt x="140" y="34"/>
                  </a:lnTo>
                  <a:lnTo>
                    <a:pt x="140" y="34"/>
                  </a:lnTo>
                  <a:lnTo>
                    <a:pt x="134" y="32"/>
                  </a:lnTo>
                  <a:lnTo>
                    <a:pt x="128" y="28"/>
                  </a:lnTo>
                  <a:lnTo>
                    <a:pt x="128" y="28"/>
                  </a:lnTo>
                  <a:lnTo>
                    <a:pt x="128" y="24"/>
                  </a:lnTo>
                  <a:lnTo>
                    <a:pt x="128" y="20"/>
                  </a:lnTo>
                  <a:lnTo>
                    <a:pt x="126" y="18"/>
                  </a:lnTo>
                  <a:lnTo>
                    <a:pt x="126" y="18"/>
                  </a:lnTo>
                  <a:lnTo>
                    <a:pt x="126" y="18"/>
                  </a:lnTo>
                  <a:lnTo>
                    <a:pt x="126" y="18"/>
                  </a:lnTo>
                  <a:lnTo>
                    <a:pt x="122" y="20"/>
                  </a:lnTo>
                  <a:lnTo>
                    <a:pt x="122" y="20"/>
                  </a:lnTo>
                  <a:lnTo>
                    <a:pt x="120" y="20"/>
                  </a:lnTo>
                  <a:lnTo>
                    <a:pt x="120" y="20"/>
                  </a:lnTo>
                  <a:lnTo>
                    <a:pt x="118" y="20"/>
                  </a:lnTo>
                  <a:lnTo>
                    <a:pt x="118" y="20"/>
                  </a:lnTo>
                  <a:lnTo>
                    <a:pt x="114" y="18"/>
                  </a:lnTo>
                  <a:lnTo>
                    <a:pt x="114" y="14"/>
                  </a:lnTo>
                  <a:lnTo>
                    <a:pt x="114" y="10"/>
                  </a:lnTo>
                  <a:lnTo>
                    <a:pt x="112" y="4"/>
                  </a:lnTo>
                  <a:lnTo>
                    <a:pt x="112" y="4"/>
                  </a:lnTo>
                  <a:lnTo>
                    <a:pt x="108" y="2"/>
                  </a:lnTo>
                  <a:lnTo>
                    <a:pt x="104"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21" name="Freeform 6"/>
            <p:cNvSpPr>
              <a:spLocks/>
            </p:cNvSpPr>
            <p:nvPr/>
          </p:nvSpPr>
          <p:spPr bwMode="auto">
            <a:xfrm>
              <a:off x="1180" y="978"/>
              <a:ext cx="178" cy="94"/>
            </a:xfrm>
            <a:custGeom>
              <a:avLst/>
              <a:gdLst>
                <a:gd name="T0" fmla="*/ 92 w 178"/>
                <a:gd name="T1" fmla="*/ 2 h 94"/>
                <a:gd name="T2" fmla="*/ 88 w 178"/>
                <a:gd name="T3" fmla="*/ 2 h 94"/>
                <a:gd name="T4" fmla="*/ 86 w 178"/>
                <a:gd name="T5" fmla="*/ 2 h 94"/>
                <a:gd name="T6" fmla="*/ 84 w 178"/>
                <a:gd name="T7" fmla="*/ 2 h 94"/>
                <a:gd name="T8" fmla="*/ 74 w 178"/>
                <a:gd name="T9" fmla="*/ 16 h 94"/>
                <a:gd name="T10" fmla="*/ 62 w 178"/>
                <a:gd name="T11" fmla="*/ 20 h 94"/>
                <a:gd name="T12" fmla="*/ 56 w 178"/>
                <a:gd name="T13" fmla="*/ 16 h 94"/>
                <a:gd name="T14" fmla="*/ 62 w 178"/>
                <a:gd name="T15" fmla="*/ 8 h 94"/>
                <a:gd name="T16" fmla="*/ 58 w 178"/>
                <a:gd name="T17" fmla="*/ 0 h 94"/>
                <a:gd name="T18" fmla="*/ 58 w 178"/>
                <a:gd name="T19" fmla="*/ 0 h 94"/>
                <a:gd name="T20" fmla="*/ 44 w 178"/>
                <a:gd name="T21" fmla="*/ 4 h 94"/>
                <a:gd name="T22" fmla="*/ 30 w 178"/>
                <a:gd name="T23" fmla="*/ 6 h 94"/>
                <a:gd name="T24" fmla="*/ 28 w 178"/>
                <a:gd name="T25" fmla="*/ 6 h 94"/>
                <a:gd name="T26" fmla="*/ 10 w 178"/>
                <a:gd name="T27" fmla="*/ 8 h 94"/>
                <a:gd name="T28" fmla="*/ 0 w 178"/>
                <a:gd name="T29" fmla="*/ 18 h 94"/>
                <a:gd name="T30" fmla="*/ 2 w 178"/>
                <a:gd name="T31" fmla="*/ 24 h 94"/>
                <a:gd name="T32" fmla="*/ 22 w 178"/>
                <a:gd name="T33" fmla="*/ 30 h 94"/>
                <a:gd name="T34" fmla="*/ 30 w 178"/>
                <a:gd name="T35" fmla="*/ 38 h 94"/>
                <a:gd name="T36" fmla="*/ 30 w 178"/>
                <a:gd name="T37" fmla="*/ 48 h 94"/>
                <a:gd name="T38" fmla="*/ 32 w 178"/>
                <a:gd name="T39" fmla="*/ 50 h 94"/>
                <a:gd name="T40" fmla="*/ 52 w 178"/>
                <a:gd name="T41" fmla="*/ 46 h 94"/>
                <a:gd name="T42" fmla="*/ 70 w 178"/>
                <a:gd name="T43" fmla="*/ 40 h 94"/>
                <a:gd name="T44" fmla="*/ 76 w 178"/>
                <a:gd name="T45" fmla="*/ 42 h 94"/>
                <a:gd name="T46" fmla="*/ 72 w 178"/>
                <a:gd name="T47" fmla="*/ 48 h 94"/>
                <a:gd name="T48" fmla="*/ 46 w 178"/>
                <a:gd name="T49" fmla="*/ 54 h 94"/>
                <a:gd name="T50" fmla="*/ 38 w 178"/>
                <a:gd name="T51" fmla="*/ 64 h 94"/>
                <a:gd name="T52" fmla="*/ 48 w 178"/>
                <a:gd name="T53" fmla="*/ 64 h 94"/>
                <a:gd name="T54" fmla="*/ 58 w 178"/>
                <a:gd name="T55" fmla="*/ 64 h 94"/>
                <a:gd name="T56" fmla="*/ 54 w 178"/>
                <a:gd name="T57" fmla="*/ 68 h 94"/>
                <a:gd name="T58" fmla="*/ 34 w 178"/>
                <a:gd name="T59" fmla="*/ 72 h 94"/>
                <a:gd name="T60" fmla="*/ 32 w 178"/>
                <a:gd name="T61" fmla="*/ 76 h 94"/>
                <a:gd name="T62" fmla="*/ 46 w 178"/>
                <a:gd name="T63" fmla="*/ 84 h 94"/>
                <a:gd name="T64" fmla="*/ 74 w 178"/>
                <a:gd name="T65" fmla="*/ 94 h 94"/>
                <a:gd name="T66" fmla="*/ 78 w 178"/>
                <a:gd name="T67" fmla="*/ 94 h 94"/>
                <a:gd name="T68" fmla="*/ 98 w 178"/>
                <a:gd name="T69" fmla="*/ 84 h 94"/>
                <a:gd name="T70" fmla="*/ 110 w 178"/>
                <a:gd name="T71" fmla="*/ 66 h 94"/>
                <a:gd name="T72" fmla="*/ 128 w 178"/>
                <a:gd name="T73" fmla="*/ 50 h 94"/>
                <a:gd name="T74" fmla="*/ 130 w 178"/>
                <a:gd name="T75" fmla="*/ 50 h 94"/>
                <a:gd name="T76" fmla="*/ 136 w 178"/>
                <a:gd name="T77" fmla="*/ 64 h 94"/>
                <a:gd name="T78" fmla="*/ 142 w 178"/>
                <a:gd name="T79" fmla="*/ 80 h 94"/>
                <a:gd name="T80" fmla="*/ 150 w 178"/>
                <a:gd name="T81" fmla="*/ 82 h 94"/>
                <a:gd name="T82" fmla="*/ 172 w 178"/>
                <a:gd name="T83" fmla="*/ 78 h 94"/>
                <a:gd name="T84" fmla="*/ 176 w 178"/>
                <a:gd name="T85" fmla="*/ 72 h 94"/>
                <a:gd name="T86" fmla="*/ 168 w 178"/>
                <a:gd name="T87" fmla="*/ 68 h 94"/>
                <a:gd name="T88" fmla="*/ 162 w 178"/>
                <a:gd name="T89" fmla="*/ 56 h 94"/>
                <a:gd name="T90" fmla="*/ 140 w 178"/>
                <a:gd name="T91" fmla="*/ 34 h 94"/>
                <a:gd name="T92" fmla="*/ 128 w 178"/>
                <a:gd name="T93" fmla="*/ 28 h 94"/>
                <a:gd name="T94" fmla="*/ 128 w 178"/>
                <a:gd name="T95" fmla="*/ 20 h 94"/>
                <a:gd name="T96" fmla="*/ 126 w 178"/>
                <a:gd name="T97" fmla="*/ 18 h 94"/>
                <a:gd name="T98" fmla="*/ 122 w 178"/>
                <a:gd name="T99" fmla="*/ 20 h 94"/>
                <a:gd name="T100" fmla="*/ 118 w 178"/>
                <a:gd name="T101" fmla="*/ 20 h 94"/>
                <a:gd name="T102" fmla="*/ 114 w 178"/>
                <a:gd name="T103" fmla="*/ 14 h 94"/>
                <a:gd name="T104" fmla="*/ 112 w 178"/>
                <a:gd name="T105" fmla="*/ 4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78" h="94">
                  <a:moveTo>
                    <a:pt x="104" y="0"/>
                  </a:moveTo>
                  <a:lnTo>
                    <a:pt x="104" y="0"/>
                  </a:lnTo>
                  <a:lnTo>
                    <a:pt x="92" y="2"/>
                  </a:lnTo>
                  <a:lnTo>
                    <a:pt x="92" y="2"/>
                  </a:lnTo>
                  <a:lnTo>
                    <a:pt x="88" y="2"/>
                  </a:lnTo>
                  <a:lnTo>
                    <a:pt x="88" y="2"/>
                  </a:lnTo>
                  <a:lnTo>
                    <a:pt x="88" y="2"/>
                  </a:lnTo>
                  <a:lnTo>
                    <a:pt x="88" y="2"/>
                  </a:lnTo>
                  <a:lnTo>
                    <a:pt x="86" y="2"/>
                  </a:lnTo>
                  <a:lnTo>
                    <a:pt x="86" y="2"/>
                  </a:lnTo>
                  <a:lnTo>
                    <a:pt x="84" y="2"/>
                  </a:lnTo>
                  <a:lnTo>
                    <a:pt x="84" y="2"/>
                  </a:lnTo>
                  <a:lnTo>
                    <a:pt x="82" y="6"/>
                  </a:lnTo>
                  <a:lnTo>
                    <a:pt x="82" y="6"/>
                  </a:lnTo>
                  <a:lnTo>
                    <a:pt x="74" y="16"/>
                  </a:lnTo>
                  <a:lnTo>
                    <a:pt x="68" y="20"/>
                  </a:lnTo>
                  <a:lnTo>
                    <a:pt x="62" y="20"/>
                  </a:lnTo>
                  <a:lnTo>
                    <a:pt x="62" y="20"/>
                  </a:lnTo>
                  <a:lnTo>
                    <a:pt x="58" y="20"/>
                  </a:lnTo>
                  <a:lnTo>
                    <a:pt x="56" y="16"/>
                  </a:lnTo>
                  <a:lnTo>
                    <a:pt x="56" y="16"/>
                  </a:lnTo>
                  <a:lnTo>
                    <a:pt x="56" y="14"/>
                  </a:lnTo>
                  <a:lnTo>
                    <a:pt x="58" y="12"/>
                  </a:lnTo>
                  <a:lnTo>
                    <a:pt x="62" y="8"/>
                  </a:lnTo>
                  <a:lnTo>
                    <a:pt x="64" y="4"/>
                  </a:lnTo>
                  <a:lnTo>
                    <a:pt x="62" y="2"/>
                  </a:lnTo>
                  <a:lnTo>
                    <a:pt x="58" y="0"/>
                  </a:lnTo>
                  <a:lnTo>
                    <a:pt x="58" y="0"/>
                  </a:lnTo>
                  <a:lnTo>
                    <a:pt x="58" y="0"/>
                  </a:lnTo>
                  <a:lnTo>
                    <a:pt x="58" y="0"/>
                  </a:lnTo>
                  <a:lnTo>
                    <a:pt x="50" y="2"/>
                  </a:lnTo>
                  <a:lnTo>
                    <a:pt x="44" y="4"/>
                  </a:lnTo>
                  <a:lnTo>
                    <a:pt x="44" y="4"/>
                  </a:lnTo>
                  <a:lnTo>
                    <a:pt x="36" y="4"/>
                  </a:lnTo>
                  <a:lnTo>
                    <a:pt x="30" y="6"/>
                  </a:lnTo>
                  <a:lnTo>
                    <a:pt x="30" y="6"/>
                  </a:lnTo>
                  <a:lnTo>
                    <a:pt x="30" y="6"/>
                  </a:lnTo>
                  <a:lnTo>
                    <a:pt x="30" y="6"/>
                  </a:lnTo>
                  <a:lnTo>
                    <a:pt x="28" y="6"/>
                  </a:lnTo>
                  <a:lnTo>
                    <a:pt x="28" y="6"/>
                  </a:lnTo>
                  <a:lnTo>
                    <a:pt x="20" y="6"/>
                  </a:lnTo>
                  <a:lnTo>
                    <a:pt x="10" y="8"/>
                  </a:lnTo>
                  <a:lnTo>
                    <a:pt x="4" y="10"/>
                  </a:lnTo>
                  <a:lnTo>
                    <a:pt x="2" y="14"/>
                  </a:lnTo>
                  <a:lnTo>
                    <a:pt x="0" y="18"/>
                  </a:lnTo>
                  <a:lnTo>
                    <a:pt x="0" y="18"/>
                  </a:lnTo>
                  <a:lnTo>
                    <a:pt x="0" y="20"/>
                  </a:lnTo>
                  <a:lnTo>
                    <a:pt x="2" y="24"/>
                  </a:lnTo>
                  <a:lnTo>
                    <a:pt x="8" y="26"/>
                  </a:lnTo>
                  <a:lnTo>
                    <a:pt x="22" y="30"/>
                  </a:lnTo>
                  <a:lnTo>
                    <a:pt x="22" y="30"/>
                  </a:lnTo>
                  <a:lnTo>
                    <a:pt x="26" y="32"/>
                  </a:lnTo>
                  <a:lnTo>
                    <a:pt x="28" y="34"/>
                  </a:lnTo>
                  <a:lnTo>
                    <a:pt x="30" y="38"/>
                  </a:lnTo>
                  <a:lnTo>
                    <a:pt x="28" y="44"/>
                  </a:lnTo>
                  <a:lnTo>
                    <a:pt x="28" y="46"/>
                  </a:lnTo>
                  <a:lnTo>
                    <a:pt x="30" y="48"/>
                  </a:lnTo>
                  <a:lnTo>
                    <a:pt x="30" y="48"/>
                  </a:lnTo>
                  <a:lnTo>
                    <a:pt x="30" y="50"/>
                  </a:lnTo>
                  <a:lnTo>
                    <a:pt x="32" y="50"/>
                  </a:lnTo>
                  <a:lnTo>
                    <a:pt x="32" y="50"/>
                  </a:lnTo>
                  <a:lnTo>
                    <a:pt x="42" y="50"/>
                  </a:lnTo>
                  <a:lnTo>
                    <a:pt x="52" y="46"/>
                  </a:lnTo>
                  <a:lnTo>
                    <a:pt x="52" y="46"/>
                  </a:lnTo>
                  <a:lnTo>
                    <a:pt x="62" y="42"/>
                  </a:lnTo>
                  <a:lnTo>
                    <a:pt x="70" y="40"/>
                  </a:lnTo>
                  <a:lnTo>
                    <a:pt x="70" y="40"/>
                  </a:lnTo>
                  <a:lnTo>
                    <a:pt x="76" y="42"/>
                  </a:lnTo>
                  <a:lnTo>
                    <a:pt x="76" y="42"/>
                  </a:lnTo>
                  <a:lnTo>
                    <a:pt x="76" y="44"/>
                  </a:lnTo>
                  <a:lnTo>
                    <a:pt x="76" y="44"/>
                  </a:lnTo>
                  <a:lnTo>
                    <a:pt x="72" y="48"/>
                  </a:lnTo>
                  <a:lnTo>
                    <a:pt x="58" y="50"/>
                  </a:lnTo>
                  <a:lnTo>
                    <a:pt x="58" y="50"/>
                  </a:lnTo>
                  <a:lnTo>
                    <a:pt x="46" y="54"/>
                  </a:lnTo>
                  <a:lnTo>
                    <a:pt x="40" y="58"/>
                  </a:lnTo>
                  <a:lnTo>
                    <a:pt x="38" y="64"/>
                  </a:lnTo>
                  <a:lnTo>
                    <a:pt x="38" y="64"/>
                  </a:lnTo>
                  <a:lnTo>
                    <a:pt x="40" y="64"/>
                  </a:lnTo>
                  <a:lnTo>
                    <a:pt x="40" y="64"/>
                  </a:lnTo>
                  <a:lnTo>
                    <a:pt x="48" y="64"/>
                  </a:lnTo>
                  <a:lnTo>
                    <a:pt x="48" y="64"/>
                  </a:lnTo>
                  <a:lnTo>
                    <a:pt x="58" y="64"/>
                  </a:lnTo>
                  <a:lnTo>
                    <a:pt x="58" y="64"/>
                  </a:lnTo>
                  <a:lnTo>
                    <a:pt x="62" y="64"/>
                  </a:lnTo>
                  <a:lnTo>
                    <a:pt x="62" y="64"/>
                  </a:lnTo>
                  <a:lnTo>
                    <a:pt x="54" y="68"/>
                  </a:lnTo>
                  <a:lnTo>
                    <a:pt x="46" y="68"/>
                  </a:lnTo>
                  <a:lnTo>
                    <a:pt x="38" y="70"/>
                  </a:lnTo>
                  <a:lnTo>
                    <a:pt x="34" y="72"/>
                  </a:lnTo>
                  <a:lnTo>
                    <a:pt x="32" y="74"/>
                  </a:lnTo>
                  <a:lnTo>
                    <a:pt x="32" y="74"/>
                  </a:lnTo>
                  <a:lnTo>
                    <a:pt x="32" y="76"/>
                  </a:lnTo>
                  <a:lnTo>
                    <a:pt x="32" y="78"/>
                  </a:lnTo>
                  <a:lnTo>
                    <a:pt x="36" y="80"/>
                  </a:lnTo>
                  <a:lnTo>
                    <a:pt x="46" y="84"/>
                  </a:lnTo>
                  <a:lnTo>
                    <a:pt x="46" y="84"/>
                  </a:lnTo>
                  <a:lnTo>
                    <a:pt x="60" y="88"/>
                  </a:lnTo>
                  <a:lnTo>
                    <a:pt x="74" y="94"/>
                  </a:lnTo>
                  <a:lnTo>
                    <a:pt x="74" y="94"/>
                  </a:lnTo>
                  <a:lnTo>
                    <a:pt x="78" y="94"/>
                  </a:lnTo>
                  <a:lnTo>
                    <a:pt x="78" y="94"/>
                  </a:lnTo>
                  <a:lnTo>
                    <a:pt x="84" y="94"/>
                  </a:lnTo>
                  <a:lnTo>
                    <a:pt x="90" y="90"/>
                  </a:lnTo>
                  <a:lnTo>
                    <a:pt x="98" y="84"/>
                  </a:lnTo>
                  <a:lnTo>
                    <a:pt x="104" y="74"/>
                  </a:lnTo>
                  <a:lnTo>
                    <a:pt x="110" y="66"/>
                  </a:lnTo>
                  <a:lnTo>
                    <a:pt x="110" y="66"/>
                  </a:lnTo>
                  <a:lnTo>
                    <a:pt x="118" y="56"/>
                  </a:lnTo>
                  <a:lnTo>
                    <a:pt x="122" y="52"/>
                  </a:lnTo>
                  <a:lnTo>
                    <a:pt x="128" y="50"/>
                  </a:lnTo>
                  <a:lnTo>
                    <a:pt x="128" y="50"/>
                  </a:lnTo>
                  <a:lnTo>
                    <a:pt x="130" y="50"/>
                  </a:lnTo>
                  <a:lnTo>
                    <a:pt x="130" y="50"/>
                  </a:lnTo>
                  <a:lnTo>
                    <a:pt x="136" y="52"/>
                  </a:lnTo>
                  <a:lnTo>
                    <a:pt x="136" y="56"/>
                  </a:lnTo>
                  <a:lnTo>
                    <a:pt x="136" y="64"/>
                  </a:lnTo>
                  <a:lnTo>
                    <a:pt x="136" y="64"/>
                  </a:lnTo>
                  <a:lnTo>
                    <a:pt x="140" y="76"/>
                  </a:lnTo>
                  <a:lnTo>
                    <a:pt x="142" y="80"/>
                  </a:lnTo>
                  <a:lnTo>
                    <a:pt x="146" y="82"/>
                  </a:lnTo>
                  <a:lnTo>
                    <a:pt x="146" y="82"/>
                  </a:lnTo>
                  <a:lnTo>
                    <a:pt x="150" y="82"/>
                  </a:lnTo>
                  <a:lnTo>
                    <a:pt x="150" y="82"/>
                  </a:lnTo>
                  <a:lnTo>
                    <a:pt x="166" y="80"/>
                  </a:lnTo>
                  <a:lnTo>
                    <a:pt x="172" y="78"/>
                  </a:lnTo>
                  <a:lnTo>
                    <a:pt x="178" y="76"/>
                  </a:lnTo>
                  <a:lnTo>
                    <a:pt x="178" y="76"/>
                  </a:lnTo>
                  <a:lnTo>
                    <a:pt x="176" y="72"/>
                  </a:lnTo>
                  <a:lnTo>
                    <a:pt x="174" y="72"/>
                  </a:lnTo>
                  <a:lnTo>
                    <a:pt x="168" y="68"/>
                  </a:lnTo>
                  <a:lnTo>
                    <a:pt x="168" y="68"/>
                  </a:lnTo>
                  <a:lnTo>
                    <a:pt x="164" y="62"/>
                  </a:lnTo>
                  <a:lnTo>
                    <a:pt x="162" y="56"/>
                  </a:lnTo>
                  <a:lnTo>
                    <a:pt x="162" y="56"/>
                  </a:lnTo>
                  <a:lnTo>
                    <a:pt x="158" y="50"/>
                  </a:lnTo>
                  <a:lnTo>
                    <a:pt x="152" y="44"/>
                  </a:lnTo>
                  <a:lnTo>
                    <a:pt x="140" y="34"/>
                  </a:lnTo>
                  <a:lnTo>
                    <a:pt x="140" y="34"/>
                  </a:lnTo>
                  <a:lnTo>
                    <a:pt x="134" y="32"/>
                  </a:lnTo>
                  <a:lnTo>
                    <a:pt x="128" y="28"/>
                  </a:lnTo>
                  <a:lnTo>
                    <a:pt x="128" y="28"/>
                  </a:lnTo>
                  <a:lnTo>
                    <a:pt x="128" y="24"/>
                  </a:lnTo>
                  <a:lnTo>
                    <a:pt x="128" y="20"/>
                  </a:lnTo>
                  <a:lnTo>
                    <a:pt x="126" y="18"/>
                  </a:lnTo>
                  <a:lnTo>
                    <a:pt x="126" y="18"/>
                  </a:lnTo>
                  <a:lnTo>
                    <a:pt x="126" y="18"/>
                  </a:lnTo>
                  <a:lnTo>
                    <a:pt x="126" y="18"/>
                  </a:lnTo>
                  <a:lnTo>
                    <a:pt x="122" y="20"/>
                  </a:lnTo>
                  <a:lnTo>
                    <a:pt x="122" y="20"/>
                  </a:lnTo>
                  <a:lnTo>
                    <a:pt x="120" y="20"/>
                  </a:lnTo>
                  <a:lnTo>
                    <a:pt x="120" y="20"/>
                  </a:lnTo>
                  <a:lnTo>
                    <a:pt x="118" y="20"/>
                  </a:lnTo>
                  <a:lnTo>
                    <a:pt x="118" y="20"/>
                  </a:lnTo>
                  <a:lnTo>
                    <a:pt x="114" y="18"/>
                  </a:lnTo>
                  <a:lnTo>
                    <a:pt x="114" y="14"/>
                  </a:lnTo>
                  <a:lnTo>
                    <a:pt x="114" y="10"/>
                  </a:lnTo>
                  <a:lnTo>
                    <a:pt x="112" y="4"/>
                  </a:lnTo>
                  <a:lnTo>
                    <a:pt x="112" y="4"/>
                  </a:lnTo>
                  <a:lnTo>
                    <a:pt x="108" y="2"/>
                  </a:lnTo>
                  <a:lnTo>
                    <a:pt x="10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22" name="Freeform 7"/>
            <p:cNvSpPr>
              <a:spLocks/>
            </p:cNvSpPr>
            <p:nvPr/>
          </p:nvSpPr>
          <p:spPr bwMode="auto">
            <a:xfrm>
              <a:off x="1296" y="960"/>
              <a:ext cx="120" cy="48"/>
            </a:xfrm>
            <a:custGeom>
              <a:avLst/>
              <a:gdLst>
                <a:gd name="T0" fmla="*/ 42 w 120"/>
                <a:gd name="T1" fmla="*/ 0 h 48"/>
                <a:gd name="T2" fmla="*/ 42 w 120"/>
                <a:gd name="T3" fmla="*/ 0 h 48"/>
                <a:gd name="T4" fmla="*/ 36 w 120"/>
                <a:gd name="T5" fmla="*/ 0 h 48"/>
                <a:gd name="T6" fmla="*/ 32 w 120"/>
                <a:gd name="T7" fmla="*/ 2 h 48"/>
                <a:gd name="T8" fmla="*/ 26 w 120"/>
                <a:gd name="T9" fmla="*/ 10 h 48"/>
                <a:gd name="T10" fmla="*/ 26 w 120"/>
                <a:gd name="T11" fmla="*/ 10 h 48"/>
                <a:gd name="T12" fmla="*/ 18 w 120"/>
                <a:gd name="T13" fmla="*/ 14 h 48"/>
                <a:gd name="T14" fmla="*/ 10 w 120"/>
                <a:gd name="T15" fmla="*/ 18 h 48"/>
                <a:gd name="T16" fmla="*/ 10 w 120"/>
                <a:gd name="T17" fmla="*/ 18 h 48"/>
                <a:gd name="T18" fmla="*/ 4 w 120"/>
                <a:gd name="T19" fmla="*/ 20 h 48"/>
                <a:gd name="T20" fmla="*/ 2 w 120"/>
                <a:gd name="T21" fmla="*/ 22 h 48"/>
                <a:gd name="T22" fmla="*/ 0 w 120"/>
                <a:gd name="T23" fmla="*/ 24 h 48"/>
                <a:gd name="T24" fmla="*/ 0 w 120"/>
                <a:gd name="T25" fmla="*/ 24 h 48"/>
                <a:gd name="T26" fmla="*/ 2 w 120"/>
                <a:gd name="T27" fmla="*/ 28 h 48"/>
                <a:gd name="T28" fmla="*/ 4 w 120"/>
                <a:gd name="T29" fmla="*/ 30 h 48"/>
                <a:gd name="T30" fmla="*/ 12 w 120"/>
                <a:gd name="T31" fmla="*/ 32 h 48"/>
                <a:gd name="T32" fmla="*/ 12 w 120"/>
                <a:gd name="T33" fmla="*/ 32 h 48"/>
                <a:gd name="T34" fmla="*/ 12 w 120"/>
                <a:gd name="T35" fmla="*/ 32 h 48"/>
                <a:gd name="T36" fmla="*/ 12 w 120"/>
                <a:gd name="T37" fmla="*/ 32 h 48"/>
                <a:gd name="T38" fmla="*/ 22 w 120"/>
                <a:gd name="T39" fmla="*/ 30 h 48"/>
                <a:gd name="T40" fmla="*/ 22 w 120"/>
                <a:gd name="T41" fmla="*/ 30 h 48"/>
                <a:gd name="T42" fmla="*/ 34 w 120"/>
                <a:gd name="T43" fmla="*/ 28 h 48"/>
                <a:gd name="T44" fmla="*/ 34 w 120"/>
                <a:gd name="T45" fmla="*/ 28 h 48"/>
                <a:gd name="T46" fmla="*/ 38 w 120"/>
                <a:gd name="T47" fmla="*/ 28 h 48"/>
                <a:gd name="T48" fmla="*/ 40 w 120"/>
                <a:gd name="T49" fmla="*/ 32 h 48"/>
                <a:gd name="T50" fmla="*/ 40 w 120"/>
                <a:gd name="T51" fmla="*/ 32 h 48"/>
                <a:gd name="T52" fmla="*/ 30 w 120"/>
                <a:gd name="T53" fmla="*/ 40 h 48"/>
                <a:gd name="T54" fmla="*/ 30 w 120"/>
                <a:gd name="T55" fmla="*/ 40 h 48"/>
                <a:gd name="T56" fmla="*/ 34 w 120"/>
                <a:gd name="T57" fmla="*/ 42 h 48"/>
                <a:gd name="T58" fmla="*/ 38 w 120"/>
                <a:gd name="T59" fmla="*/ 46 h 48"/>
                <a:gd name="T60" fmla="*/ 48 w 120"/>
                <a:gd name="T61" fmla="*/ 48 h 48"/>
                <a:gd name="T62" fmla="*/ 48 w 120"/>
                <a:gd name="T63" fmla="*/ 48 h 48"/>
                <a:gd name="T64" fmla="*/ 62 w 120"/>
                <a:gd name="T65" fmla="*/ 46 h 48"/>
                <a:gd name="T66" fmla="*/ 76 w 120"/>
                <a:gd name="T67" fmla="*/ 44 h 48"/>
                <a:gd name="T68" fmla="*/ 76 w 120"/>
                <a:gd name="T69" fmla="*/ 44 h 48"/>
                <a:gd name="T70" fmla="*/ 96 w 120"/>
                <a:gd name="T71" fmla="*/ 38 h 48"/>
                <a:gd name="T72" fmla="*/ 108 w 120"/>
                <a:gd name="T73" fmla="*/ 32 h 48"/>
                <a:gd name="T74" fmla="*/ 118 w 120"/>
                <a:gd name="T75" fmla="*/ 26 h 48"/>
                <a:gd name="T76" fmla="*/ 118 w 120"/>
                <a:gd name="T77" fmla="*/ 26 h 48"/>
                <a:gd name="T78" fmla="*/ 120 w 120"/>
                <a:gd name="T79" fmla="*/ 20 h 48"/>
                <a:gd name="T80" fmla="*/ 118 w 120"/>
                <a:gd name="T81" fmla="*/ 18 h 48"/>
                <a:gd name="T82" fmla="*/ 116 w 120"/>
                <a:gd name="T83" fmla="*/ 16 h 48"/>
                <a:gd name="T84" fmla="*/ 116 w 120"/>
                <a:gd name="T85" fmla="*/ 16 h 48"/>
                <a:gd name="T86" fmla="*/ 108 w 120"/>
                <a:gd name="T87" fmla="*/ 14 h 48"/>
                <a:gd name="T88" fmla="*/ 108 w 120"/>
                <a:gd name="T89" fmla="*/ 14 h 48"/>
                <a:gd name="T90" fmla="*/ 96 w 120"/>
                <a:gd name="T91" fmla="*/ 16 h 48"/>
                <a:gd name="T92" fmla="*/ 96 w 120"/>
                <a:gd name="T93" fmla="*/ 16 h 48"/>
                <a:gd name="T94" fmla="*/ 86 w 120"/>
                <a:gd name="T95" fmla="*/ 18 h 48"/>
                <a:gd name="T96" fmla="*/ 86 w 120"/>
                <a:gd name="T97" fmla="*/ 18 h 48"/>
                <a:gd name="T98" fmla="*/ 84 w 120"/>
                <a:gd name="T99" fmla="*/ 18 h 48"/>
                <a:gd name="T100" fmla="*/ 84 w 120"/>
                <a:gd name="T101" fmla="*/ 18 h 48"/>
                <a:gd name="T102" fmla="*/ 78 w 120"/>
                <a:gd name="T103" fmla="*/ 16 h 48"/>
                <a:gd name="T104" fmla="*/ 74 w 120"/>
                <a:gd name="T105" fmla="*/ 12 h 48"/>
                <a:gd name="T106" fmla="*/ 70 w 120"/>
                <a:gd name="T107" fmla="*/ 8 h 48"/>
                <a:gd name="T108" fmla="*/ 66 w 120"/>
                <a:gd name="T109" fmla="*/ 4 h 48"/>
                <a:gd name="T110" fmla="*/ 66 w 120"/>
                <a:gd name="T111" fmla="*/ 4 h 48"/>
                <a:gd name="T112" fmla="*/ 54 w 120"/>
                <a:gd name="T113" fmla="*/ 2 h 48"/>
                <a:gd name="T114" fmla="*/ 44 w 120"/>
                <a:gd name="T115" fmla="*/ 0 h 48"/>
                <a:gd name="T116" fmla="*/ 44 w 120"/>
                <a:gd name="T117" fmla="*/ 0 h 48"/>
                <a:gd name="T118" fmla="*/ 42 w 120"/>
                <a:gd name="T119"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0" h="48">
                  <a:moveTo>
                    <a:pt x="42" y="0"/>
                  </a:moveTo>
                  <a:lnTo>
                    <a:pt x="42" y="0"/>
                  </a:lnTo>
                  <a:lnTo>
                    <a:pt x="36" y="0"/>
                  </a:lnTo>
                  <a:lnTo>
                    <a:pt x="32" y="2"/>
                  </a:lnTo>
                  <a:lnTo>
                    <a:pt x="26" y="10"/>
                  </a:lnTo>
                  <a:lnTo>
                    <a:pt x="26" y="10"/>
                  </a:lnTo>
                  <a:lnTo>
                    <a:pt x="18" y="14"/>
                  </a:lnTo>
                  <a:lnTo>
                    <a:pt x="10" y="18"/>
                  </a:lnTo>
                  <a:lnTo>
                    <a:pt x="10" y="18"/>
                  </a:lnTo>
                  <a:lnTo>
                    <a:pt x="4" y="20"/>
                  </a:lnTo>
                  <a:lnTo>
                    <a:pt x="2" y="22"/>
                  </a:lnTo>
                  <a:lnTo>
                    <a:pt x="0" y="24"/>
                  </a:lnTo>
                  <a:lnTo>
                    <a:pt x="0" y="24"/>
                  </a:lnTo>
                  <a:lnTo>
                    <a:pt x="2" y="28"/>
                  </a:lnTo>
                  <a:lnTo>
                    <a:pt x="4" y="30"/>
                  </a:lnTo>
                  <a:lnTo>
                    <a:pt x="12" y="32"/>
                  </a:lnTo>
                  <a:lnTo>
                    <a:pt x="12" y="32"/>
                  </a:lnTo>
                  <a:lnTo>
                    <a:pt x="12" y="32"/>
                  </a:lnTo>
                  <a:lnTo>
                    <a:pt x="12" y="32"/>
                  </a:lnTo>
                  <a:lnTo>
                    <a:pt x="22" y="30"/>
                  </a:lnTo>
                  <a:lnTo>
                    <a:pt x="22" y="30"/>
                  </a:lnTo>
                  <a:lnTo>
                    <a:pt x="34" y="28"/>
                  </a:lnTo>
                  <a:lnTo>
                    <a:pt x="34" y="28"/>
                  </a:lnTo>
                  <a:lnTo>
                    <a:pt x="38" y="28"/>
                  </a:lnTo>
                  <a:lnTo>
                    <a:pt x="40" y="32"/>
                  </a:lnTo>
                  <a:lnTo>
                    <a:pt x="40" y="32"/>
                  </a:lnTo>
                  <a:lnTo>
                    <a:pt x="30" y="40"/>
                  </a:lnTo>
                  <a:lnTo>
                    <a:pt x="30" y="40"/>
                  </a:lnTo>
                  <a:lnTo>
                    <a:pt x="34" y="42"/>
                  </a:lnTo>
                  <a:lnTo>
                    <a:pt x="38" y="46"/>
                  </a:lnTo>
                  <a:lnTo>
                    <a:pt x="48" y="48"/>
                  </a:lnTo>
                  <a:lnTo>
                    <a:pt x="48" y="48"/>
                  </a:lnTo>
                  <a:lnTo>
                    <a:pt x="62" y="46"/>
                  </a:lnTo>
                  <a:lnTo>
                    <a:pt x="76" y="44"/>
                  </a:lnTo>
                  <a:lnTo>
                    <a:pt x="76" y="44"/>
                  </a:lnTo>
                  <a:lnTo>
                    <a:pt x="96" y="38"/>
                  </a:lnTo>
                  <a:lnTo>
                    <a:pt x="108" y="32"/>
                  </a:lnTo>
                  <a:lnTo>
                    <a:pt x="118" y="26"/>
                  </a:lnTo>
                  <a:lnTo>
                    <a:pt x="118" y="26"/>
                  </a:lnTo>
                  <a:lnTo>
                    <a:pt x="120" y="20"/>
                  </a:lnTo>
                  <a:lnTo>
                    <a:pt x="118" y="18"/>
                  </a:lnTo>
                  <a:lnTo>
                    <a:pt x="116" y="16"/>
                  </a:lnTo>
                  <a:lnTo>
                    <a:pt x="116" y="16"/>
                  </a:lnTo>
                  <a:lnTo>
                    <a:pt x="108" y="14"/>
                  </a:lnTo>
                  <a:lnTo>
                    <a:pt x="108" y="14"/>
                  </a:lnTo>
                  <a:lnTo>
                    <a:pt x="96" y="16"/>
                  </a:lnTo>
                  <a:lnTo>
                    <a:pt x="96" y="16"/>
                  </a:lnTo>
                  <a:lnTo>
                    <a:pt x="86" y="18"/>
                  </a:lnTo>
                  <a:lnTo>
                    <a:pt x="86" y="18"/>
                  </a:lnTo>
                  <a:lnTo>
                    <a:pt x="84" y="18"/>
                  </a:lnTo>
                  <a:lnTo>
                    <a:pt x="84" y="18"/>
                  </a:lnTo>
                  <a:lnTo>
                    <a:pt x="78" y="16"/>
                  </a:lnTo>
                  <a:lnTo>
                    <a:pt x="74" y="12"/>
                  </a:lnTo>
                  <a:lnTo>
                    <a:pt x="70" y="8"/>
                  </a:lnTo>
                  <a:lnTo>
                    <a:pt x="66" y="4"/>
                  </a:lnTo>
                  <a:lnTo>
                    <a:pt x="66" y="4"/>
                  </a:lnTo>
                  <a:lnTo>
                    <a:pt x="54" y="2"/>
                  </a:lnTo>
                  <a:lnTo>
                    <a:pt x="44" y="0"/>
                  </a:lnTo>
                  <a:lnTo>
                    <a:pt x="44" y="0"/>
                  </a:lnTo>
                  <a:lnTo>
                    <a:pt x="42"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23" name="Freeform 8"/>
            <p:cNvSpPr>
              <a:spLocks/>
            </p:cNvSpPr>
            <p:nvPr/>
          </p:nvSpPr>
          <p:spPr bwMode="auto">
            <a:xfrm>
              <a:off x="1296" y="960"/>
              <a:ext cx="120" cy="48"/>
            </a:xfrm>
            <a:custGeom>
              <a:avLst/>
              <a:gdLst>
                <a:gd name="T0" fmla="*/ 42 w 120"/>
                <a:gd name="T1" fmla="*/ 0 h 48"/>
                <a:gd name="T2" fmla="*/ 42 w 120"/>
                <a:gd name="T3" fmla="*/ 0 h 48"/>
                <a:gd name="T4" fmla="*/ 36 w 120"/>
                <a:gd name="T5" fmla="*/ 0 h 48"/>
                <a:gd name="T6" fmla="*/ 32 w 120"/>
                <a:gd name="T7" fmla="*/ 2 h 48"/>
                <a:gd name="T8" fmla="*/ 26 w 120"/>
                <a:gd name="T9" fmla="*/ 10 h 48"/>
                <a:gd name="T10" fmla="*/ 26 w 120"/>
                <a:gd name="T11" fmla="*/ 10 h 48"/>
                <a:gd name="T12" fmla="*/ 18 w 120"/>
                <a:gd name="T13" fmla="*/ 14 h 48"/>
                <a:gd name="T14" fmla="*/ 10 w 120"/>
                <a:gd name="T15" fmla="*/ 18 h 48"/>
                <a:gd name="T16" fmla="*/ 10 w 120"/>
                <a:gd name="T17" fmla="*/ 18 h 48"/>
                <a:gd name="T18" fmla="*/ 4 w 120"/>
                <a:gd name="T19" fmla="*/ 20 h 48"/>
                <a:gd name="T20" fmla="*/ 2 w 120"/>
                <a:gd name="T21" fmla="*/ 22 h 48"/>
                <a:gd name="T22" fmla="*/ 0 w 120"/>
                <a:gd name="T23" fmla="*/ 24 h 48"/>
                <a:gd name="T24" fmla="*/ 0 w 120"/>
                <a:gd name="T25" fmla="*/ 24 h 48"/>
                <a:gd name="T26" fmla="*/ 2 w 120"/>
                <a:gd name="T27" fmla="*/ 28 h 48"/>
                <a:gd name="T28" fmla="*/ 4 w 120"/>
                <a:gd name="T29" fmla="*/ 30 h 48"/>
                <a:gd name="T30" fmla="*/ 12 w 120"/>
                <a:gd name="T31" fmla="*/ 32 h 48"/>
                <a:gd name="T32" fmla="*/ 12 w 120"/>
                <a:gd name="T33" fmla="*/ 32 h 48"/>
                <a:gd name="T34" fmla="*/ 12 w 120"/>
                <a:gd name="T35" fmla="*/ 32 h 48"/>
                <a:gd name="T36" fmla="*/ 12 w 120"/>
                <a:gd name="T37" fmla="*/ 32 h 48"/>
                <a:gd name="T38" fmla="*/ 22 w 120"/>
                <a:gd name="T39" fmla="*/ 30 h 48"/>
                <a:gd name="T40" fmla="*/ 22 w 120"/>
                <a:gd name="T41" fmla="*/ 30 h 48"/>
                <a:gd name="T42" fmla="*/ 34 w 120"/>
                <a:gd name="T43" fmla="*/ 28 h 48"/>
                <a:gd name="T44" fmla="*/ 34 w 120"/>
                <a:gd name="T45" fmla="*/ 28 h 48"/>
                <a:gd name="T46" fmla="*/ 38 w 120"/>
                <a:gd name="T47" fmla="*/ 28 h 48"/>
                <a:gd name="T48" fmla="*/ 40 w 120"/>
                <a:gd name="T49" fmla="*/ 32 h 48"/>
                <a:gd name="T50" fmla="*/ 40 w 120"/>
                <a:gd name="T51" fmla="*/ 32 h 48"/>
                <a:gd name="T52" fmla="*/ 30 w 120"/>
                <a:gd name="T53" fmla="*/ 40 h 48"/>
                <a:gd name="T54" fmla="*/ 30 w 120"/>
                <a:gd name="T55" fmla="*/ 40 h 48"/>
                <a:gd name="T56" fmla="*/ 34 w 120"/>
                <a:gd name="T57" fmla="*/ 42 h 48"/>
                <a:gd name="T58" fmla="*/ 38 w 120"/>
                <a:gd name="T59" fmla="*/ 46 h 48"/>
                <a:gd name="T60" fmla="*/ 48 w 120"/>
                <a:gd name="T61" fmla="*/ 48 h 48"/>
                <a:gd name="T62" fmla="*/ 48 w 120"/>
                <a:gd name="T63" fmla="*/ 48 h 48"/>
                <a:gd name="T64" fmla="*/ 62 w 120"/>
                <a:gd name="T65" fmla="*/ 46 h 48"/>
                <a:gd name="T66" fmla="*/ 76 w 120"/>
                <a:gd name="T67" fmla="*/ 44 h 48"/>
                <a:gd name="T68" fmla="*/ 76 w 120"/>
                <a:gd name="T69" fmla="*/ 44 h 48"/>
                <a:gd name="T70" fmla="*/ 96 w 120"/>
                <a:gd name="T71" fmla="*/ 38 h 48"/>
                <a:gd name="T72" fmla="*/ 108 w 120"/>
                <a:gd name="T73" fmla="*/ 32 h 48"/>
                <a:gd name="T74" fmla="*/ 118 w 120"/>
                <a:gd name="T75" fmla="*/ 26 h 48"/>
                <a:gd name="T76" fmla="*/ 118 w 120"/>
                <a:gd name="T77" fmla="*/ 26 h 48"/>
                <a:gd name="T78" fmla="*/ 120 w 120"/>
                <a:gd name="T79" fmla="*/ 20 h 48"/>
                <a:gd name="T80" fmla="*/ 118 w 120"/>
                <a:gd name="T81" fmla="*/ 18 h 48"/>
                <a:gd name="T82" fmla="*/ 116 w 120"/>
                <a:gd name="T83" fmla="*/ 16 h 48"/>
                <a:gd name="T84" fmla="*/ 116 w 120"/>
                <a:gd name="T85" fmla="*/ 16 h 48"/>
                <a:gd name="T86" fmla="*/ 108 w 120"/>
                <a:gd name="T87" fmla="*/ 14 h 48"/>
                <a:gd name="T88" fmla="*/ 108 w 120"/>
                <a:gd name="T89" fmla="*/ 14 h 48"/>
                <a:gd name="T90" fmla="*/ 96 w 120"/>
                <a:gd name="T91" fmla="*/ 16 h 48"/>
                <a:gd name="T92" fmla="*/ 96 w 120"/>
                <a:gd name="T93" fmla="*/ 16 h 48"/>
                <a:gd name="T94" fmla="*/ 86 w 120"/>
                <a:gd name="T95" fmla="*/ 18 h 48"/>
                <a:gd name="T96" fmla="*/ 86 w 120"/>
                <a:gd name="T97" fmla="*/ 18 h 48"/>
                <a:gd name="T98" fmla="*/ 84 w 120"/>
                <a:gd name="T99" fmla="*/ 18 h 48"/>
                <a:gd name="T100" fmla="*/ 84 w 120"/>
                <a:gd name="T101" fmla="*/ 18 h 48"/>
                <a:gd name="T102" fmla="*/ 78 w 120"/>
                <a:gd name="T103" fmla="*/ 16 h 48"/>
                <a:gd name="T104" fmla="*/ 74 w 120"/>
                <a:gd name="T105" fmla="*/ 12 h 48"/>
                <a:gd name="T106" fmla="*/ 70 w 120"/>
                <a:gd name="T107" fmla="*/ 8 h 48"/>
                <a:gd name="T108" fmla="*/ 66 w 120"/>
                <a:gd name="T109" fmla="*/ 4 h 48"/>
                <a:gd name="T110" fmla="*/ 66 w 120"/>
                <a:gd name="T111" fmla="*/ 4 h 48"/>
                <a:gd name="T112" fmla="*/ 54 w 120"/>
                <a:gd name="T113" fmla="*/ 2 h 48"/>
                <a:gd name="T114" fmla="*/ 44 w 120"/>
                <a:gd name="T115" fmla="*/ 0 h 48"/>
                <a:gd name="T116" fmla="*/ 44 w 120"/>
                <a:gd name="T117" fmla="*/ 0 h 48"/>
                <a:gd name="T118" fmla="*/ 42 w 120"/>
                <a:gd name="T119"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0" h="48">
                  <a:moveTo>
                    <a:pt x="42" y="0"/>
                  </a:moveTo>
                  <a:lnTo>
                    <a:pt x="42" y="0"/>
                  </a:lnTo>
                  <a:lnTo>
                    <a:pt x="36" y="0"/>
                  </a:lnTo>
                  <a:lnTo>
                    <a:pt x="32" y="2"/>
                  </a:lnTo>
                  <a:lnTo>
                    <a:pt x="26" y="10"/>
                  </a:lnTo>
                  <a:lnTo>
                    <a:pt x="26" y="10"/>
                  </a:lnTo>
                  <a:lnTo>
                    <a:pt x="18" y="14"/>
                  </a:lnTo>
                  <a:lnTo>
                    <a:pt x="10" y="18"/>
                  </a:lnTo>
                  <a:lnTo>
                    <a:pt x="10" y="18"/>
                  </a:lnTo>
                  <a:lnTo>
                    <a:pt x="4" y="20"/>
                  </a:lnTo>
                  <a:lnTo>
                    <a:pt x="2" y="22"/>
                  </a:lnTo>
                  <a:lnTo>
                    <a:pt x="0" y="24"/>
                  </a:lnTo>
                  <a:lnTo>
                    <a:pt x="0" y="24"/>
                  </a:lnTo>
                  <a:lnTo>
                    <a:pt x="2" y="28"/>
                  </a:lnTo>
                  <a:lnTo>
                    <a:pt x="4" y="30"/>
                  </a:lnTo>
                  <a:lnTo>
                    <a:pt x="12" y="32"/>
                  </a:lnTo>
                  <a:lnTo>
                    <a:pt x="12" y="32"/>
                  </a:lnTo>
                  <a:lnTo>
                    <a:pt x="12" y="32"/>
                  </a:lnTo>
                  <a:lnTo>
                    <a:pt x="12" y="32"/>
                  </a:lnTo>
                  <a:lnTo>
                    <a:pt x="22" y="30"/>
                  </a:lnTo>
                  <a:lnTo>
                    <a:pt x="22" y="30"/>
                  </a:lnTo>
                  <a:lnTo>
                    <a:pt x="34" y="28"/>
                  </a:lnTo>
                  <a:lnTo>
                    <a:pt x="34" y="28"/>
                  </a:lnTo>
                  <a:lnTo>
                    <a:pt x="38" y="28"/>
                  </a:lnTo>
                  <a:lnTo>
                    <a:pt x="40" y="32"/>
                  </a:lnTo>
                  <a:lnTo>
                    <a:pt x="40" y="32"/>
                  </a:lnTo>
                  <a:lnTo>
                    <a:pt x="30" y="40"/>
                  </a:lnTo>
                  <a:lnTo>
                    <a:pt x="30" y="40"/>
                  </a:lnTo>
                  <a:lnTo>
                    <a:pt x="34" y="42"/>
                  </a:lnTo>
                  <a:lnTo>
                    <a:pt x="38" y="46"/>
                  </a:lnTo>
                  <a:lnTo>
                    <a:pt x="48" y="48"/>
                  </a:lnTo>
                  <a:lnTo>
                    <a:pt x="48" y="48"/>
                  </a:lnTo>
                  <a:lnTo>
                    <a:pt x="62" y="46"/>
                  </a:lnTo>
                  <a:lnTo>
                    <a:pt x="76" y="44"/>
                  </a:lnTo>
                  <a:lnTo>
                    <a:pt x="76" y="44"/>
                  </a:lnTo>
                  <a:lnTo>
                    <a:pt x="96" y="38"/>
                  </a:lnTo>
                  <a:lnTo>
                    <a:pt x="108" y="32"/>
                  </a:lnTo>
                  <a:lnTo>
                    <a:pt x="118" y="26"/>
                  </a:lnTo>
                  <a:lnTo>
                    <a:pt x="118" y="26"/>
                  </a:lnTo>
                  <a:lnTo>
                    <a:pt x="120" y="20"/>
                  </a:lnTo>
                  <a:lnTo>
                    <a:pt x="118" y="18"/>
                  </a:lnTo>
                  <a:lnTo>
                    <a:pt x="116" y="16"/>
                  </a:lnTo>
                  <a:lnTo>
                    <a:pt x="116" y="16"/>
                  </a:lnTo>
                  <a:lnTo>
                    <a:pt x="108" y="14"/>
                  </a:lnTo>
                  <a:lnTo>
                    <a:pt x="108" y="14"/>
                  </a:lnTo>
                  <a:lnTo>
                    <a:pt x="96" y="16"/>
                  </a:lnTo>
                  <a:lnTo>
                    <a:pt x="96" y="16"/>
                  </a:lnTo>
                  <a:lnTo>
                    <a:pt x="86" y="18"/>
                  </a:lnTo>
                  <a:lnTo>
                    <a:pt x="86" y="18"/>
                  </a:lnTo>
                  <a:lnTo>
                    <a:pt x="84" y="18"/>
                  </a:lnTo>
                  <a:lnTo>
                    <a:pt x="84" y="18"/>
                  </a:lnTo>
                  <a:lnTo>
                    <a:pt x="78" y="16"/>
                  </a:lnTo>
                  <a:lnTo>
                    <a:pt x="74" y="12"/>
                  </a:lnTo>
                  <a:lnTo>
                    <a:pt x="70" y="8"/>
                  </a:lnTo>
                  <a:lnTo>
                    <a:pt x="66" y="4"/>
                  </a:lnTo>
                  <a:lnTo>
                    <a:pt x="66" y="4"/>
                  </a:lnTo>
                  <a:lnTo>
                    <a:pt x="54" y="2"/>
                  </a:lnTo>
                  <a:lnTo>
                    <a:pt x="44" y="0"/>
                  </a:lnTo>
                  <a:lnTo>
                    <a:pt x="44" y="0"/>
                  </a:lnTo>
                  <a:lnTo>
                    <a:pt x="4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24" name="Freeform 9"/>
            <p:cNvSpPr>
              <a:spLocks/>
            </p:cNvSpPr>
            <p:nvPr/>
          </p:nvSpPr>
          <p:spPr bwMode="auto">
            <a:xfrm>
              <a:off x="1584" y="962"/>
              <a:ext cx="82" cy="22"/>
            </a:xfrm>
            <a:custGeom>
              <a:avLst/>
              <a:gdLst>
                <a:gd name="T0" fmla="*/ 76 w 82"/>
                <a:gd name="T1" fmla="*/ 0 h 22"/>
                <a:gd name="T2" fmla="*/ 76 w 82"/>
                <a:gd name="T3" fmla="*/ 0 h 22"/>
                <a:gd name="T4" fmla="*/ 56 w 82"/>
                <a:gd name="T5" fmla="*/ 2 h 22"/>
                <a:gd name="T6" fmla="*/ 32 w 82"/>
                <a:gd name="T7" fmla="*/ 4 h 22"/>
                <a:gd name="T8" fmla="*/ 10 w 82"/>
                <a:gd name="T9" fmla="*/ 10 h 22"/>
                <a:gd name="T10" fmla="*/ 4 w 82"/>
                <a:gd name="T11" fmla="*/ 12 h 22"/>
                <a:gd name="T12" fmla="*/ 0 w 82"/>
                <a:gd name="T13" fmla="*/ 16 h 22"/>
                <a:gd name="T14" fmla="*/ 0 w 82"/>
                <a:gd name="T15" fmla="*/ 16 h 22"/>
                <a:gd name="T16" fmla="*/ 0 w 82"/>
                <a:gd name="T17" fmla="*/ 20 h 22"/>
                <a:gd name="T18" fmla="*/ 2 w 82"/>
                <a:gd name="T19" fmla="*/ 22 h 22"/>
                <a:gd name="T20" fmla="*/ 10 w 82"/>
                <a:gd name="T21" fmla="*/ 22 h 22"/>
                <a:gd name="T22" fmla="*/ 10 w 82"/>
                <a:gd name="T23" fmla="*/ 22 h 22"/>
                <a:gd name="T24" fmla="*/ 22 w 82"/>
                <a:gd name="T25" fmla="*/ 22 h 22"/>
                <a:gd name="T26" fmla="*/ 22 w 82"/>
                <a:gd name="T27" fmla="*/ 22 h 22"/>
                <a:gd name="T28" fmla="*/ 38 w 82"/>
                <a:gd name="T29" fmla="*/ 22 h 22"/>
                <a:gd name="T30" fmla="*/ 58 w 82"/>
                <a:gd name="T31" fmla="*/ 20 h 22"/>
                <a:gd name="T32" fmla="*/ 68 w 82"/>
                <a:gd name="T33" fmla="*/ 18 h 22"/>
                <a:gd name="T34" fmla="*/ 76 w 82"/>
                <a:gd name="T35" fmla="*/ 14 h 22"/>
                <a:gd name="T36" fmla="*/ 80 w 82"/>
                <a:gd name="T37" fmla="*/ 10 h 22"/>
                <a:gd name="T38" fmla="*/ 82 w 82"/>
                <a:gd name="T39" fmla="*/ 2 h 22"/>
                <a:gd name="T40" fmla="*/ 82 w 82"/>
                <a:gd name="T41" fmla="*/ 2 h 22"/>
                <a:gd name="T42" fmla="*/ 76 w 82"/>
                <a:gd name="T43"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2" h="22">
                  <a:moveTo>
                    <a:pt x="76" y="0"/>
                  </a:moveTo>
                  <a:lnTo>
                    <a:pt x="76" y="0"/>
                  </a:lnTo>
                  <a:lnTo>
                    <a:pt x="56" y="2"/>
                  </a:lnTo>
                  <a:lnTo>
                    <a:pt x="32" y="4"/>
                  </a:lnTo>
                  <a:lnTo>
                    <a:pt x="10" y="10"/>
                  </a:lnTo>
                  <a:lnTo>
                    <a:pt x="4" y="12"/>
                  </a:lnTo>
                  <a:lnTo>
                    <a:pt x="0" y="16"/>
                  </a:lnTo>
                  <a:lnTo>
                    <a:pt x="0" y="16"/>
                  </a:lnTo>
                  <a:lnTo>
                    <a:pt x="0" y="20"/>
                  </a:lnTo>
                  <a:lnTo>
                    <a:pt x="2" y="22"/>
                  </a:lnTo>
                  <a:lnTo>
                    <a:pt x="10" y="22"/>
                  </a:lnTo>
                  <a:lnTo>
                    <a:pt x="10" y="22"/>
                  </a:lnTo>
                  <a:lnTo>
                    <a:pt x="22" y="22"/>
                  </a:lnTo>
                  <a:lnTo>
                    <a:pt x="22" y="22"/>
                  </a:lnTo>
                  <a:lnTo>
                    <a:pt x="38" y="22"/>
                  </a:lnTo>
                  <a:lnTo>
                    <a:pt x="58" y="20"/>
                  </a:lnTo>
                  <a:lnTo>
                    <a:pt x="68" y="18"/>
                  </a:lnTo>
                  <a:lnTo>
                    <a:pt x="76" y="14"/>
                  </a:lnTo>
                  <a:lnTo>
                    <a:pt x="80" y="10"/>
                  </a:lnTo>
                  <a:lnTo>
                    <a:pt x="82" y="2"/>
                  </a:lnTo>
                  <a:lnTo>
                    <a:pt x="82" y="2"/>
                  </a:lnTo>
                  <a:lnTo>
                    <a:pt x="76"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25" name="Freeform 10"/>
            <p:cNvSpPr>
              <a:spLocks/>
            </p:cNvSpPr>
            <p:nvPr/>
          </p:nvSpPr>
          <p:spPr bwMode="auto">
            <a:xfrm>
              <a:off x="1584" y="962"/>
              <a:ext cx="82" cy="22"/>
            </a:xfrm>
            <a:custGeom>
              <a:avLst/>
              <a:gdLst>
                <a:gd name="T0" fmla="*/ 76 w 82"/>
                <a:gd name="T1" fmla="*/ 0 h 22"/>
                <a:gd name="T2" fmla="*/ 76 w 82"/>
                <a:gd name="T3" fmla="*/ 0 h 22"/>
                <a:gd name="T4" fmla="*/ 56 w 82"/>
                <a:gd name="T5" fmla="*/ 2 h 22"/>
                <a:gd name="T6" fmla="*/ 32 w 82"/>
                <a:gd name="T7" fmla="*/ 4 h 22"/>
                <a:gd name="T8" fmla="*/ 10 w 82"/>
                <a:gd name="T9" fmla="*/ 10 h 22"/>
                <a:gd name="T10" fmla="*/ 4 w 82"/>
                <a:gd name="T11" fmla="*/ 12 h 22"/>
                <a:gd name="T12" fmla="*/ 0 w 82"/>
                <a:gd name="T13" fmla="*/ 16 h 22"/>
                <a:gd name="T14" fmla="*/ 0 w 82"/>
                <a:gd name="T15" fmla="*/ 16 h 22"/>
                <a:gd name="T16" fmla="*/ 0 w 82"/>
                <a:gd name="T17" fmla="*/ 20 h 22"/>
                <a:gd name="T18" fmla="*/ 2 w 82"/>
                <a:gd name="T19" fmla="*/ 22 h 22"/>
                <a:gd name="T20" fmla="*/ 10 w 82"/>
                <a:gd name="T21" fmla="*/ 22 h 22"/>
                <a:gd name="T22" fmla="*/ 10 w 82"/>
                <a:gd name="T23" fmla="*/ 22 h 22"/>
                <a:gd name="T24" fmla="*/ 22 w 82"/>
                <a:gd name="T25" fmla="*/ 22 h 22"/>
                <a:gd name="T26" fmla="*/ 22 w 82"/>
                <a:gd name="T27" fmla="*/ 22 h 22"/>
                <a:gd name="T28" fmla="*/ 38 w 82"/>
                <a:gd name="T29" fmla="*/ 22 h 22"/>
                <a:gd name="T30" fmla="*/ 58 w 82"/>
                <a:gd name="T31" fmla="*/ 20 h 22"/>
                <a:gd name="T32" fmla="*/ 68 w 82"/>
                <a:gd name="T33" fmla="*/ 18 h 22"/>
                <a:gd name="T34" fmla="*/ 76 w 82"/>
                <a:gd name="T35" fmla="*/ 14 h 22"/>
                <a:gd name="T36" fmla="*/ 80 w 82"/>
                <a:gd name="T37" fmla="*/ 10 h 22"/>
                <a:gd name="T38" fmla="*/ 82 w 82"/>
                <a:gd name="T39" fmla="*/ 2 h 22"/>
                <a:gd name="T40" fmla="*/ 82 w 82"/>
                <a:gd name="T41" fmla="*/ 2 h 22"/>
                <a:gd name="T42" fmla="*/ 76 w 82"/>
                <a:gd name="T43"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2" h="22">
                  <a:moveTo>
                    <a:pt x="76" y="0"/>
                  </a:moveTo>
                  <a:lnTo>
                    <a:pt x="76" y="0"/>
                  </a:lnTo>
                  <a:lnTo>
                    <a:pt x="56" y="2"/>
                  </a:lnTo>
                  <a:lnTo>
                    <a:pt x="32" y="4"/>
                  </a:lnTo>
                  <a:lnTo>
                    <a:pt x="10" y="10"/>
                  </a:lnTo>
                  <a:lnTo>
                    <a:pt x="4" y="12"/>
                  </a:lnTo>
                  <a:lnTo>
                    <a:pt x="0" y="16"/>
                  </a:lnTo>
                  <a:lnTo>
                    <a:pt x="0" y="16"/>
                  </a:lnTo>
                  <a:lnTo>
                    <a:pt x="0" y="20"/>
                  </a:lnTo>
                  <a:lnTo>
                    <a:pt x="2" y="22"/>
                  </a:lnTo>
                  <a:lnTo>
                    <a:pt x="10" y="22"/>
                  </a:lnTo>
                  <a:lnTo>
                    <a:pt x="10" y="22"/>
                  </a:lnTo>
                  <a:lnTo>
                    <a:pt x="22" y="22"/>
                  </a:lnTo>
                  <a:lnTo>
                    <a:pt x="22" y="22"/>
                  </a:lnTo>
                  <a:lnTo>
                    <a:pt x="38" y="22"/>
                  </a:lnTo>
                  <a:lnTo>
                    <a:pt x="58" y="20"/>
                  </a:lnTo>
                  <a:lnTo>
                    <a:pt x="68" y="18"/>
                  </a:lnTo>
                  <a:lnTo>
                    <a:pt x="76" y="14"/>
                  </a:lnTo>
                  <a:lnTo>
                    <a:pt x="80" y="10"/>
                  </a:lnTo>
                  <a:lnTo>
                    <a:pt x="82" y="2"/>
                  </a:lnTo>
                  <a:lnTo>
                    <a:pt x="82" y="2"/>
                  </a:lnTo>
                  <a:lnTo>
                    <a:pt x="7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26" name="Freeform 11"/>
            <p:cNvSpPr>
              <a:spLocks/>
            </p:cNvSpPr>
            <p:nvPr/>
          </p:nvSpPr>
          <p:spPr bwMode="auto">
            <a:xfrm>
              <a:off x="1650" y="968"/>
              <a:ext cx="110" cy="30"/>
            </a:xfrm>
            <a:custGeom>
              <a:avLst/>
              <a:gdLst>
                <a:gd name="T0" fmla="*/ 76 w 110"/>
                <a:gd name="T1" fmla="*/ 0 h 30"/>
                <a:gd name="T2" fmla="*/ 76 w 110"/>
                <a:gd name="T3" fmla="*/ 0 h 30"/>
                <a:gd name="T4" fmla="*/ 62 w 110"/>
                <a:gd name="T5" fmla="*/ 2 h 30"/>
                <a:gd name="T6" fmla="*/ 48 w 110"/>
                <a:gd name="T7" fmla="*/ 6 h 30"/>
                <a:gd name="T8" fmla="*/ 18 w 110"/>
                <a:gd name="T9" fmla="*/ 16 h 30"/>
                <a:gd name="T10" fmla="*/ 18 w 110"/>
                <a:gd name="T11" fmla="*/ 16 h 30"/>
                <a:gd name="T12" fmla="*/ 6 w 110"/>
                <a:gd name="T13" fmla="*/ 20 h 30"/>
                <a:gd name="T14" fmla="*/ 0 w 110"/>
                <a:gd name="T15" fmla="*/ 24 h 30"/>
                <a:gd name="T16" fmla="*/ 2 w 110"/>
                <a:gd name="T17" fmla="*/ 28 h 30"/>
                <a:gd name="T18" fmla="*/ 4 w 110"/>
                <a:gd name="T19" fmla="*/ 30 h 30"/>
                <a:gd name="T20" fmla="*/ 4 w 110"/>
                <a:gd name="T21" fmla="*/ 30 h 30"/>
                <a:gd name="T22" fmla="*/ 10 w 110"/>
                <a:gd name="T23" fmla="*/ 30 h 30"/>
                <a:gd name="T24" fmla="*/ 10 w 110"/>
                <a:gd name="T25" fmla="*/ 30 h 30"/>
                <a:gd name="T26" fmla="*/ 20 w 110"/>
                <a:gd name="T27" fmla="*/ 30 h 30"/>
                <a:gd name="T28" fmla="*/ 32 w 110"/>
                <a:gd name="T29" fmla="*/ 26 h 30"/>
                <a:gd name="T30" fmla="*/ 52 w 110"/>
                <a:gd name="T31" fmla="*/ 20 h 30"/>
                <a:gd name="T32" fmla="*/ 52 w 110"/>
                <a:gd name="T33" fmla="*/ 20 h 30"/>
                <a:gd name="T34" fmla="*/ 60 w 110"/>
                <a:gd name="T35" fmla="*/ 16 h 30"/>
                <a:gd name="T36" fmla="*/ 70 w 110"/>
                <a:gd name="T37" fmla="*/ 14 h 30"/>
                <a:gd name="T38" fmla="*/ 70 w 110"/>
                <a:gd name="T39" fmla="*/ 14 h 30"/>
                <a:gd name="T40" fmla="*/ 74 w 110"/>
                <a:gd name="T41" fmla="*/ 12 h 30"/>
                <a:gd name="T42" fmla="*/ 74 w 110"/>
                <a:gd name="T43" fmla="*/ 12 h 30"/>
                <a:gd name="T44" fmla="*/ 84 w 110"/>
                <a:gd name="T45" fmla="*/ 14 h 30"/>
                <a:gd name="T46" fmla="*/ 84 w 110"/>
                <a:gd name="T47" fmla="*/ 14 h 30"/>
                <a:gd name="T48" fmla="*/ 94 w 110"/>
                <a:gd name="T49" fmla="*/ 16 h 30"/>
                <a:gd name="T50" fmla="*/ 94 w 110"/>
                <a:gd name="T51" fmla="*/ 16 h 30"/>
                <a:gd name="T52" fmla="*/ 94 w 110"/>
                <a:gd name="T53" fmla="*/ 16 h 30"/>
                <a:gd name="T54" fmla="*/ 94 w 110"/>
                <a:gd name="T55" fmla="*/ 16 h 30"/>
                <a:gd name="T56" fmla="*/ 100 w 110"/>
                <a:gd name="T57" fmla="*/ 16 h 30"/>
                <a:gd name="T58" fmla="*/ 106 w 110"/>
                <a:gd name="T59" fmla="*/ 14 h 30"/>
                <a:gd name="T60" fmla="*/ 110 w 110"/>
                <a:gd name="T61" fmla="*/ 10 h 30"/>
                <a:gd name="T62" fmla="*/ 110 w 110"/>
                <a:gd name="T63" fmla="*/ 8 h 30"/>
                <a:gd name="T64" fmla="*/ 108 w 110"/>
                <a:gd name="T65" fmla="*/ 6 h 30"/>
                <a:gd name="T66" fmla="*/ 108 w 110"/>
                <a:gd name="T67" fmla="*/ 6 h 30"/>
                <a:gd name="T68" fmla="*/ 104 w 110"/>
                <a:gd name="T69" fmla="*/ 2 h 30"/>
                <a:gd name="T70" fmla="*/ 96 w 110"/>
                <a:gd name="T71" fmla="*/ 2 h 30"/>
                <a:gd name="T72" fmla="*/ 82 w 110"/>
                <a:gd name="T73" fmla="*/ 0 h 30"/>
                <a:gd name="T74" fmla="*/ 82 w 110"/>
                <a:gd name="T75" fmla="*/ 0 h 30"/>
                <a:gd name="T76" fmla="*/ 76 w 110"/>
                <a:gd name="T77"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10" h="30">
                  <a:moveTo>
                    <a:pt x="76" y="0"/>
                  </a:moveTo>
                  <a:lnTo>
                    <a:pt x="76" y="0"/>
                  </a:lnTo>
                  <a:lnTo>
                    <a:pt x="62" y="2"/>
                  </a:lnTo>
                  <a:lnTo>
                    <a:pt x="48" y="6"/>
                  </a:lnTo>
                  <a:lnTo>
                    <a:pt x="18" y="16"/>
                  </a:lnTo>
                  <a:lnTo>
                    <a:pt x="18" y="16"/>
                  </a:lnTo>
                  <a:lnTo>
                    <a:pt x="6" y="20"/>
                  </a:lnTo>
                  <a:lnTo>
                    <a:pt x="0" y="24"/>
                  </a:lnTo>
                  <a:lnTo>
                    <a:pt x="2" y="28"/>
                  </a:lnTo>
                  <a:lnTo>
                    <a:pt x="4" y="30"/>
                  </a:lnTo>
                  <a:lnTo>
                    <a:pt x="4" y="30"/>
                  </a:lnTo>
                  <a:lnTo>
                    <a:pt x="10" y="30"/>
                  </a:lnTo>
                  <a:lnTo>
                    <a:pt x="10" y="30"/>
                  </a:lnTo>
                  <a:lnTo>
                    <a:pt x="20" y="30"/>
                  </a:lnTo>
                  <a:lnTo>
                    <a:pt x="32" y="26"/>
                  </a:lnTo>
                  <a:lnTo>
                    <a:pt x="52" y="20"/>
                  </a:lnTo>
                  <a:lnTo>
                    <a:pt x="52" y="20"/>
                  </a:lnTo>
                  <a:lnTo>
                    <a:pt x="60" y="16"/>
                  </a:lnTo>
                  <a:lnTo>
                    <a:pt x="70" y="14"/>
                  </a:lnTo>
                  <a:lnTo>
                    <a:pt x="70" y="14"/>
                  </a:lnTo>
                  <a:lnTo>
                    <a:pt x="74" y="12"/>
                  </a:lnTo>
                  <a:lnTo>
                    <a:pt x="74" y="12"/>
                  </a:lnTo>
                  <a:lnTo>
                    <a:pt x="84" y="14"/>
                  </a:lnTo>
                  <a:lnTo>
                    <a:pt x="84" y="14"/>
                  </a:lnTo>
                  <a:lnTo>
                    <a:pt x="94" y="16"/>
                  </a:lnTo>
                  <a:lnTo>
                    <a:pt x="94" y="16"/>
                  </a:lnTo>
                  <a:lnTo>
                    <a:pt x="94" y="16"/>
                  </a:lnTo>
                  <a:lnTo>
                    <a:pt x="94" y="16"/>
                  </a:lnTo>
                  <a:lnTo>
                    <a:pt x="100" y="16"/>
                  </a:lnTo>
                  <a:lnTo>
                    <a:pt x="106" y="14"/>
                  </a:lnTo>
                  <a:lnTo>
                    <a:pt x="110" y="10"/>
                  </a:lnTo>
                  <a:lnTo>
                    <a:pt x="110" y="8"/>
                  </a:lnTo>
                  <a:lnTo>
                    <a:pt x="108" y="6"/>
                  </a:lnTo>
                  <a:lnTo>
                    <a:pt x="108" y="6"/>
                  </a:lnTo>
                  <a:lnTo>
                    <a:pt x="104" y="2"/>
                  </a:lnTo>
                  <a:lnTo>
                    <a:pt x="96" y="2"/>
                  </a:lnTo>
                  <a:lnTo>
                    <a:pt x="82" y="0"/>
                  </a:lnTo>
                  <a:lnTo>
                    <a:pt x="82" y="0"/>
                  </a:lnTo>
                  <a:lnTo>
                    <a:pt x="76"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27" name="Freeform 12"/>
            <p:cNvSpPr>
              <a:spLocks/>
            </p:cNvSpPr>
            <p:nvPr/>
          </p:nvSpPr>
          <p:spPr bwMode="auto">
            <a:xfrm>
              <a:off x="1650" y="968"/>
              <a:ext cx="110" cy="30"/>
            </a:xfrm>
            <a:custGeom>
              <a:avLst/>
              <a:gdLst>
                <a:gd name="T0" fmla="*/ 76 w 110"/>
                <a:gd name="T1" fmla="*/ 0 h 30"/>
                <a:gd name="T2" fmla="*/ 76 w 110"/>
                <a:gd name="T3" fmla="*/ 0 h 30"/>
                <a:gd name="T4" fmla="*/ 62 w 110"/>
                <a:gd name="T5" fmla="*/ 2 h 30"/>
                <a:gd name="T6" fmla="*/ 48 w 110"/>
                <a:gd name="T7" fmla="*/ 6 h 30"/>
                <a:gd name="T8" fmla="*/ 18 w 110"/>
                <a:gd name="T9" fmla="*/ 16 h 30"/>
                <a:gd name="T10" fmla="*/ 18 w 110"/>
                <a:gd name="T11" fmla="*/ 16 h 30"/>
                <a:gd name="T12" fmla="*/ 6 w 110"/>
                <a:gd name="T13" fmla="*/ 20 h 30"/>
                <a:gd name="T14" fmla="*/ 0 w 110"/>
                <a:gd name="T15" fmla="*/ 24 h 30"/>
                <a:gd name="T16" fmla="*/ 2 w 110"/>
                <a:gd name="T17" fmla="*/ 28 h 30"/>
                <a:gd name="T18" fmla="*/ 4 w 110"/>
                <a:gd name="T19" fmla="*/ 30 h 30"/>
                <a:gd name="T20" fmla="*/ 4 w 110"/>
                <a:gd name="T21" fmla="*/ 30 h 30"/>
                <a:gd name="T22" fmla="*/ 10 w 110"/>
                <a:gd name="T23" fmla="*/ 30 h 30"/>
                <a:gd name="T24" fmla="*/ 10 w 110"/>
                <a:gd name="T25" fmla="*/ 30 h 30"/>
                <a:gd name="T26" fmla="*/ 20 w 110"/>
                <a:gd name="T27" fmla="*/ 30 h 30"/>
                <a:gd name="T28" fmla="*/ 32 w 110"/>
                <a:gd name="T29" fmla="*/ 26 h 30"/>
                <a:gd name="T30" fmla="*/ 52 w 110"/>
                <a:gd name="T31" fmla="*/ 20 h 30"/>
                <a:gd name="T32" fmla="*/ 52 w 110"/>
                <a:gd name="T33" fmla="*/ 20 h 30"/>
                <a:gd name="T34" fmla="*/ 60 w 110"/>
                <a:gd name="T35" fmla="*/ 16 h 30"/>
                <a:gd name="T36" fmla="*/ 70 w 110"/>
                <a:gd name="T37" fmla="*/ 14 h 30"/>
                <a:gd name="T38" fmla="*/ 70 w 110"/>
                <a:gd name="T39" fmla="*/ 14 h 30"/>
                <a:gd name="T40" fmla="*/ 74 w 110"/>
                <a:gd name="T41" fmla="*/ 12 h 30"/>
                <a:gd name="T42" fmla="*/ 74 w 110"/>
                <a:gd name="T43" fmla="*/ 12 h 30"/>
                <a:gd name="T44" fmla="*/ 84 w 110"/>
                <a:gd name="T45" fmla="*/ 14 h 30"/>
                <a:gd name="T46" fmla="*/ 84 w 110"/>
                <a:gd name="T47" fmla="*/ 14 h 30"/>
                <a:gd name="T48" fmla="*/ 94 w 110"/>
                <a:gd name="T49" fmla="*/ 16 h 30"/>
                <a:gd name="T50" fmla="*/ 94 w 110"/>
                <a:gd name="T51" fmla="*/ 16 h 30"/>
                <a:gd name="T52" fmla="*/ 94 w 110"/>
                <a:gd name="T53" fmla="*/ 16 h 30"/>
                <a:gd name="T54" fmla="*/ 94 w 110"/>
                <a:gd name="T55" fmla="*/ 16 h 30"/>
                <a:gd name="T56" fmla="*/ 100 w 110"/>
                <a:gd name="T57" fmla="*/ 16 h 30"/>
                <a:gd name="T58" fmla="*/ 106 w 110"/>
                <a:gd name="T59" fmla="*/ 14 h 30"/>
                <a:gd name="T60" fmla="*/ 110 w 110"/>
                <a:gd name="T61" fmla="*/ 10 h 30"/>
                <a:gd name="T62" fmla="*/ 110 w 110"/>
                <a:gd name="T63" fmla="*/ 8 h 30"/>
                <a:gd name="T64" fmla="*/ 108 w 110"/>
                <a:gd name="T65" fmla="*/ 6 h 30"/>
                <a:gd name="T66" fmla="*/ 108 w 110"/>
                <a:gd name="T67" fmla="*/ 6 h 30"/>
                <a:gd name="T68" fmla="*/ 104 w 110"/>
                <a:gd name="T69" fmla="*/ 2 h 30"/>
                <a:gd name="T70" fmla="*/ 96 w 110"/>
                <a:gd name="T71" fmla="*/ 2 h 30"/>
                <a:gd name="T72" fmla="*/ 82 w 110"/>
                <a:gd name="T73" fmla="*/ 0 h 30"/>
                <a:gd name="T74" fmla="*/ 82 w 110"/>
                <a:gd name="T75" fmla="*/ 0 h 30"/>
                <a:gd name="T76" fmla="*/ 76 w 110"/>
                <a:gd name="T77"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10" h="30">
                  <a:moveTo>
                    <a:pt x="76" y="0"/>
                  </a:moveTo>
                  <a:lnTo>
                    <a:pt x="76" y="0"/>
                  </a:lnTo>
                  <a:lnTo>
                    <a:pt x="62" y="2"/>
                  </a:lnTo>
                  <a:lnTo>
                    <a:pt x="48" y="6"/>
                  </a:lnTo>
                  <a:lnTo>
                    <a:pt x="18" y="16"/>
                  </a:lnTo>
                  <a:lnTo>
                    <a:pt x="18" y="16"/>
                  </a:lnTo>
                  <a:lnTo>
                    <a:pt x="6" y="20"/>
                  </a:lnTo>
                  <a:lnTo>
                    <a:pt x="0" y="24"/>
                  </a:lnTo>
                  <a:lnTo>
                    <a:pt x="2" y="28"/>
                  </a:lnTo>
                  <a:lnTo>
                    <a:pt x="4" y="30"/>
                  </a:lnTo>
                  <a:lnTo>
                    <a:pt x="4" y="30"/>
                  </a:lnTo>
                  <a:lnTo>
                    <a:pt x="10" y="30"/>
                  </a:lnTo>
                  <a:lnTo>
                    <a:pt x="10" y="30"/>
                  </a:lnTo>
                  <a:lnTo>
                    <a:pt x="20" y="30"/>
                  </a:lnTo>
                  <a:lnTo>
                    <a:pt x="32" y="26"/>
                  </a:lnTo>
                  <a:lnTo>
                    <a:pt x="52" y="20"/>
                  </a:lnTo>
                  <a:lnTo>
                    <a:pt x="52" y="20"/>
                  </a:lnTo>
                  <a:lnTo>
                    <a:pt x="60" y="16"/>
                  </a:lnTo>
                  <a:lnTo>
                    <a:pt x="70" y="14"/>
                  </a:lnTo>
                  <a:lnTo>
                    <a:pt x="70" y="14"/>
                  </a:lnTo>
                  <a:lnTo>
                    <a:pt x="74" y="12"/>
                  </a:lnTo>
                  <a:lnTo>
                    <a:pt x="74" y="12"/>
                  </a:lnTo>
                  <a:lnTo>
                    <a:pt x="84" y="14"/>
                  </a:lnTo>
                  <a:lnTo>
                    <a:pt x="84" y="14"/>
                  </a:lnTo>
                  <a:lnTo>
                    <a:pt x="94" y="16"/>
                  </a:lnTo>
                  <a:lnTo>
                    <a:pt x="94" y="16"/>
                  </a:lnTo>
                  <a:lnTo>
                    <a:pt x="94" y="16"/>
                  </a:lnTo>
                  <a:lnTo>
                    <a:pt x="94" y="16"/>
                  </a:lnTo>
                  <a:lnTo>
                    <a:pt x="100" y="16"/>
                  </a:lnTo>
                  <a:lnTo>
                    <a:pt x="106" y="14"/>
                  </a:lnTo>
                  <a:lnTo>
                    <a:pt x="110" y="10"/>
                  </a:lnTo>
                  <a:lnTo>
                    <a:pt x="110" y="8"/>
                  </a:lnTo>
                  <a:lnTo>
                    <a:pt x="108" y="6"/>
                  </a:lnTo>
                  <a:lnTo>
                    <a:pt x="108" y="6"/>
                  </a:lnTo>
                  <a:lnTo>
                    <a:pt x="104" y="2"/>
                  </a:lnTo>
                  <a:lnTo>
                    <a:pt x="96" y="2"/>
                  </a:lnTo>
                  <a:lnTo>
                    <a:pt x="82" y="0"/>
                  </a:lnTo>
                  <a:lnTo>
                    <a:pt x="82" y="0"/>
                  </a:lnTo>
                  <a:lnTo>
                    <a:pt x="7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28" name="Freeform 13"/>
            <p:cNvSpPr>
              <a:spLocks/>
            </p:cNvSpPr>
            <p:nvPr/>
          </p:nvSpPr>
          <p:spPr bwMode="auto">
            <a:xfrm>
              <a:off x="1762" y="950"/>
              <a:ext cx="64" cy="40"/>
            </a:xfrm>
            <a:custGeom>
              <a:avLst/>
              <a:gdLst>
                <a:gd name="T0" fmla="*/ 58 w 64"/>
                <a:gd name="T1" fmla="*/ 0 h 40"/>
                <a:gd name="T2" fmla="*/ 58 w 64"/>
                <a:gd name="T3" fmla="*/ 0 h 40"/>
                <a:gd name="T4" fmla="*/ 48 w 64"/>
                <a:gd name="T5" fmla="*/ 0 h 40"/>
                <a:gd name="T6" fmla="*/ 38 w 64"/>
                <a:gd name="T7" fmla="*/ 4 h 40"/>
                <a:gd name="T8" fmla="*/ 18 w 64"/>
                <a:gd name="T9" fmla="*/ 8 h 40"/>
                <a:gd name="T10" fmla="*/ 18 w 64"/>
                <a:gd name="T11" fmla="*/ 8 h 40"/>
                <a:gd name="T12" fmla="*/ 4 w 64"/>
                <a:gd name="T13" fmla="*/ 10 h 40"/>
                <a:gd name="T14" fmla="*/ 0 w 64"/>
                <a:gd name="T15" fmla="*/ 12 h 40"/>
                <a:gd name="T16" fmla="*/ 0 w 64"/>
                <a:gd name="T17" fmla="*/ 14 h 40"/>
                <a:gd name="T18" fmla="*/ 0 w 64"/>
                <a:gd name="T19" fmla="*/ 16 h 40"/>
                <a:gd name="T20" fmla="*/ 0 w 64"/>
                <a:gd name="T21" fmla="*/ 16 h 40"/>
                <a:gd name="T22" fmla="*/ 4 w 64"/>
                <a:gd name="T23" fmla="*/ 20 h 40"/>
                <a:gd name="T24" fmla="*/ 6 w 64"/>
                <a:gd name="T25" fmla="*/ 22 h 40"/>
                <a:gd name="T26" fmla="*/ 14 w 64"/>
                <a:gd name="T27" fmla="*/ 26 h 40"/>
                <a:gd name="T28" fmla="*/ 14 w 64"/>
                <a:gd name="T29" fmla="*/ 26 h 40"/>
                <a:gd name="T30" fmla="*/ 18 w 64"/>
                <a:gd name="T31" fmla="*/ 34 h 40"/>
                <a:gd name="T32" fmla="*/ 20 w 64"/>
                <a:gd name="T33" fmla="*/ 36 h 40"/>
                <a:gd name="T34" fmla="*/ 24 w 64"/>
                <a:gd name="T35" fmla="*/ 38 h 40"/>
                <a:gd name="T36" fmla="*/ 24 w 64"/>
                <a:gd name="T37" fmla="*/ 38 h 40"/>
                <a:gd name="T38" fmla="*/ 28 w 64"/>
                <a:gd name="T39" fmla="*/ 40 h 40"/>
                <a:gd name="T40" fmla="*/ 28 w 64"/>
                <a:gd name="T41" fmla="*/ 40 h 40"/>
                <a:gd name="T42" fmla="*/ 34 w 64"/>
                <a:gd name="T43" fmla="*/ 38 h 40"/>
                <a:gd name="T44" fmla="*/ 36 w 64"/>
                <a:gd name="T45" fmla="*/ 36 h 40"/>
                <a:gd name="T46" fmla="*/ 38 w 64"/>
                <a:gd name="T47" fmla="*/ 32 h 40"/>
                <a:gd name="T48" fmla="*/ 40 w 64"/>
                <a:gd name="T49" fmla="*/ 28 h 40"/>
                <a:gd name="T50" fmla="*/ 42 w 64"/>
                <a:gd name="T51" fmla="*/ 20 h 40"/>
                <a:gd name="T52" fmla="*/ 44 w 64"/>
                <a:gd name="T53" fmla="*/ 16 h 40"/>
                <a:gd name="T54" fmla="*/ 46 w 64"/>
                <a:gd name="T55" fmla="*/ 14 h 40"/>
                <a:gd name="T56" fmla="*/ 46 w 64"/>
                <a:gd name="T57" fmla="*/ 14 h 40"/>
                <a:gd name="T58" fmla="*/ 58 w 64"/>
                <a:gd name="T59" fmla="*/ 10 h 40"/>
                <a:gd name="T60" fmla="*/ 64 w 64"/>
                <a:gd name="T61" fmla="*/ 6 h 40"/>
                <a:gd name="T62" fmla="*/ 64 w 64"/>
                <a:gd name="T63" fmla="*/ 4 h 40"/>
                <a:gd name="T64" fmla="*/ 60 w 64"/>
                <a:gd name="T65" fmla="*/ 0 h 40"/>
                <a:gd name="T66" fmla="*/ 60 w 64"/>
                <a:gd name="T67" fmla="*/ 0 h 40"/>
                <a:gd name="T68" fmla="*/ 58 w 64"/>
                <a:gd name="T69"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4" h="40">
                  <a:moveTo>
                    <a:pt x="58" y="0"/>
                  </a:moveTo>
                  <a:lnTo>
                    <a:pt x="58" y="0"/>
                  </a:lnTo>
                  <a:lnTo>
                    <a:pt x="48" y="0"/>
                  </a:lnTo>
                  <a:lnTo>
                    <a:pt x="38" y="4"/>
                  </a:lnTo>
                  <a:lnTo>
                    <a:pt x="18" y="8"/>
                  </a:lnTo>
                  <a:lnTo>
                    <a:pt x="18" y="8"/>
                  </a:lnTo>
                  <a:lnTo>
                    <a:pt x="4" y="10"/>
                  </a:lnTo>
                  <a:lnTo>
                    <a:pt x="0" y="12"/>
                  </a:lnTo>
                  <a:lnTo>
                    <a:pt x="0" y="14"/>
                  </a:lnTo>
                  <a:lnTo>
                    <a:pt x="0" y="16"/>
                  </a:lnTo>
                  <a:lnTo>
                    <a:pt x="0" y="16"/>
                  </a:lnTo>
                  <a:lnTo>
                    <a:pt x="4" y="20"/>
                  </a:lnTo>
                  <a:lnTo>
                    <a:pt x="6" y="22"/>
                  </a:lnTo>
                  <a:lnTo>
                    <a:pt x="14" y="26"/>
                  </a:lnTo>
                  <a:lnTo>
                    <a:pt x="14" y="26"/>
                  </a:lnTo>
                  <a:lnTo>
                    <a:pt x="18" y="34"/>
                  </a:lnTo>
                  <a:lnTo>
                    <a:pt x="20" y="36"/>
                  </a:lnTo>
                  <a:lnTo>
                    <a:pt x="24" y="38"/>
                  </a:lnTo>
                  <a:lnTo>
                    <a:pt x="24" y="38"/>
                  </a:lnTo>
                  <a:lnTo>
                    <a:pt x="28" y="40"/>
                  </a:lnTo>
                  <a:lnTo>
                    <a:pt x="28" y="40"/>
                  </a:lnTo>
                  <a:lnTo>
                    <a:pt x="34" y="38"/>
                  </a:lnTo>
                  <a:lnTo>
                    <a:pt x="36" y="36"/>
                  </a:lnTo>
                  <a:lnTo>
                    <a:pt x="38" y="32"/>
                  </a:lnTo>
                  <a:lnTo>
                    <a:pt x="40" y="28"/>
                  </a:lnTo>
                  <a:lnTo>
                    <a:pt x="42" y="20"/>
                  </a:lnTo>
                  <a:lnTo>
                    <a:pt x="44" y="16"/>
                  </a:lnTo>
                  <a:lnTo>
                    <a:pt x="46" y="14"/>
                  </a:lnTo>
                  <a:lnTo>
                    <a:pt x="46" y="14"/>
                  </a:lnTo>
                  <a:lnTo>
                    <a:pt x="58" y="10"/>
                  </a:lnTo>
                  <a:lnTo>
                    <a:pt x="64" y="6"/>
                  </a:lnTo>
                  <a:lnTo>
                    <a:pt x="64" y="4"/>
                  </a:lnTo>
                  <a:lnTo>
                    <a:pt x="60" y="0"/>
                  </a:lnTo>
                  <a:lnTo>
                    <a:pt x="60" y="0"/>
                  </a:lnTo>
                  <a:lnTo>
                    <a:pt x="58"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29" name="Freeform 14"/>
            <p:cNvSpPr>
              <a:spLocks/>
            </p:cNvSpPr>
            <p:nvPr/>
          </p:nvSpPr>
          <p:spPr bwMode="auto">
            <a:xfrm>
              <a:off x="1762" y="950"/>
              <a:ext cx="64" cy="40"/>
            </a:xfrm>
            <a:custGeom>
              <a:avLst/>
              <a:gdLst>
                <a:gd name="T0" fmla="*/ 58 w 64"/>
                <a:gd name="T1" fmla="*/ 0 h 40"/>
                <a:gd name="T2" fmla="*/ 58 w 64"/>
                <a:gd name="T3" fmla="*/ 0 h 40"/>
                <a:gd name="T4" fmla="*/ 48 w 64"/>
                <a:gd name="T5" fmla="*/ 0 h 40"/>
                <a:gd name="T6" fmla="*/ 38 w 64"/>
                <a:gd name="T7" fmla="*/ 4 h 40"/>
                <a:gd name="T8" fmla="*/ 18 w 64"/>
                <a:gd name="T9" fmla="*/ 8 h 40"/>
                <a:gd name="T10" fmla="*/ 18 w 64"/>
                <a:gd name="T11" fmla="*/ 8 h 40"/>
                <a:gd name="T12" fmla="*/ 4 w 64"/>
                <a:gd name="T13" fmla="*/ 10 h 40"/>
                <a:gd name="T14" fmla="*/ 0 w 64"/>
                <a:gd name="T15" fmla="*/ 12 h 40"/>
                <a:gd name="T16" fmla="*/ 0 w 64"/>
                <a:gd name="T17" fmla="*/ 14 h 40"/>
                <a:gd name="T18" fmla="*/ 0 w 64"/>
                <a:gd name="T19" fmla="*/ 16 h 40"/>
                <a:gd name="T20" fmla="*/ 0 w 64"/>
                <a:gd name="T21" fmla="*/ 16 h 40"/>
                <a:gd name="T22" fmla="*/ 4 w 64"/>
                <a:gd name="T23" fmla="*/ 20 h 40"/>
                <a:gd name="T24" fmla="*/ 6 w 64"/>
                <a:gd name="T25" fmla="*/ 22 h 40"/>
                <a:gd name="T26" fmla="*/ 14 w 64"/>
                <a:gd name="T27" fmla="*/ 26 h 40"/>
                <a:gd name="T28" fmla="*/ 14 w 64"/>
                <a:gd name="T29" fmla="*/ 26 h 40"/>
                <a:gd name="T30" fmla="*/ 18 w 64"/>
                <a:gd name="T31" fmla="*/ 34 h 40"/>
                <a:gd name="T32" fmla="*/ 20 w 64"/>
                <a:gd name="T33" fmla="*/ 36 h 40"/>
                <a:gd name="T34" fmla="*/ 24 w 64"/>
                <a:gd name="T35" fmla="*/ 38 h 40"/>
                <a:gd name="T36" fmla="*/ 24 w 64"/>
                <a:gd name="T37" fmla="*/ 38 h 40"/>
                <a:gd name="T38" fmla="*/ 28 w 64"/>
                <a:gd name="T39" fmla="*/ 40 h 40"/>
                <a:gd name="T40" fmla="*/ 28 w 64"/>
                <a:gd name="T41" fmla="*/ 40 h 40"/>
                <a:gd name="T42" fmla="*/ 34 w 64"/>
                <a:gd name="T43" fmla="*/ 38 h 40"/>
                <a:gd name="T44" fmla="*/ 36 w 64"/>
                <a:gd name="T45" fmla="*/ 36 h 40"/>
                <a:gd name="T46" fmla="*/ 38 w 64"/>
                <a:gd name="T47" fmla="*/ 32 h 40"/>
                <a:gd name="T48" fmla="*/ 40 w 64"/>
                <a:gd name="T49" fmla="*/ 28 h 40"/>
                <a:gd name="T50" fmla="*/ 42 w 64"/>
                <a:gd name="T51" fmla="*/ 20 h 40"/>
                <a:gd name="T52" fmla="*/ 44 w 64"/>
                <a:gd name="T53" fmla="*/ 16 h 40"/>
                <a:gd name="T54" fmla="*/ 46 w 64"/>
                <a:gd name="T55" fmla="*/ 14 h 40"/>
                <a:gd name="T56" fmla="*/ 46 w 64"/>
                <a:gd name="T57" fmla="*/ 14 h 40"/>
                <a:gd name="T58" fmla="*/ 58 w 64"/>
                <a:gd name="T59" fmla="*/ 10 h 40"/>
                <a:gd name="T60" fmla="*/ 64 w 64"/>
                <a:gd name="T61" fmla="*/ 6 h 40"/>
                <a:gd name="T62" fmla="*/ 64 w 64"/>
                <a:gd name="T63" fmla="*/ 4 h 40"/>
                <a:gd name="T64" fmla="*/ 60 w 64"/>
                <a:gd name="T65" fmla="*/ 0 h 40"/>
                <a:gd name="T66" fmla="*/ 60 w 64"/>
                <a:gd name="T67" fmla="*/ 0 h 40"/>
                <a:gd name="T68" fmla="*/ 58 w 64"/>
                <a:gd name="T69"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4" h="40">
                  <a:moveTo>
                    <a:pt x="58" y="0"/>
                  </a:moveTo>
                  <a:lnTo>
                    <a:pt x="58" y="0"/>
                  </a:lnTo>
                  <a:lnTo>
                    <a:pt x="48" y="0"/>
                  </a:lnTo>
                  <a:lnTo>
                    <a:pt x="38" y="4"/>
                  </a:lnTo>
                  <a:lnTo>
                    <a:pt x="18" y="8"/>
                  </a:lnTo>
                  <a:lnTo>
                    <a:pt x="18" y="8"/>
                  </a:lnTo>
                  <a:lnTo>
                    <a:pt x="4" y="10"/>
                  </a:lnTo>
                  <a:lnTo>
                    <a:pt x="0" y="12"/>
                  </a:lnTo>
                  <a:lnTo>
                    <a:pt x="0" y="14"/>
                  </a:lnTo>
                  <a:lnTo>
                    <a:pt x="0" y="16"/>
                  </a:lnTo>
                  <a:lnTo>
                    <a:pt x="0" y="16"/>
                  </a:lnTo>
                  <a:lnTo>
                    <a:pt x="4" y="20"/>
                  </a:lnTo>
                  <a:lnTo>
                    <a:pt x="6" y="22"/>
                  </a:lnTo>
                  <a:lnTo>
                    <a:pt x="14" y="26"/>
                  </a:lnTo>
                  <a:lnTo>
                    <a:pt x="14" y="26"/>
                  </a:lnTo>
                  <a:lnTo>
                    <a:pt x="18" y="34"/>
                  </a:lnTo>
                  <a:lnTo>
                    <a:pt x="20" y="36"/>
                  </a:lnTo>
                  <a:lnTo>
                    <a:pt x="24" y="38"/>
                  </a:lnTo>
                  <a:lnTo>
                    <a:pt x="24" y="38"/>
                  </a:lnTo>
                  <a:lnTo>
                    <a:pt x="28" y="40"/>
                  </a:lnTo>
                  <a:lnTo>
                    <a:pt x="28" y="40"/>
                  </a:lnTo>
                  <a:lnTo>
                    <a:pt x="34" y="38"/>
                  </a:lnTo>
                  <a:lnTo>
                    <a:pt x="36" y="36"/>
                  </a:lnTo>
                  <a:lnTo>
                    <a:pt x="38" y="32"/>
                  </a:lnTo>
                  <a:lnTo>
                    <a:pt x="40" y="28"/>
                  </a:lnTo>
                  <a:lnTo>
                    <a:pt x="42" y="20"/>
                  </a:lnTo>
                  <a:lnTo>
                    <a:pt x="44" y="16"/>
                  </a:lnTo>
                  <a:lnTo>
                    <a:pt x="46" y="14"/>
                  </a:lnTo>
                  <a:lnTo>
                    <a:pt x="46" y="14"/>
                  </a:lnTo>
                  <a:lnTo>
                    <a:pt x="58" y="10"/>
                  </a:lnTo>
                  <a:lnTo>
                    <a:pt x="64" y="6"/>
                  </a:lnTo>
                  <a:lnTo>
                    <a:pt x="64" y="4"/>
                  </a:lnTo>
                  <a:lnTo>
                    <a:pt x="60" y="0"/>
                  </a:lnTo>
                  <a:lnTo>
                    <a:pt x="60" y="0"/>
                  </a:lnTo>
                  <a:lnTo>
                    <a:pt x="5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30" name="Freeform 15"/>
            <p:cNvSpPr>
              <a:spLocks/>
            </p:cNvSpPr>
            <p:nvPr/>
          </p:nvSpPr>
          <p:spPr bwMode="auto">
            <a:xfrm>
              <a:off x="1706" y="1086"/>
              <a:ext cx="218" cy="108"/>
            </a:xfrm>
            <a:custGeom>
              <a:avLst/>
              <a:gdLst>
                <a:gd name="T0" fmla="*/ 194 w 218"/>
                <a:gd name="T1" fmla="*/ 0 h 108"/>
                <a:gd name="T2" fmla="*/ 180 w 218"/>
                <a:gd name="T3" fmla="*/ 4 h 108"/>
                <a:gd name="T4" fmla="*/ 168 w 218"/>
                <a:gd name="T5" fmla="*/ 12 h 108"/>
                <a:gd name="T6" fmla="*/ 152 w 218"/>
                <a:gd name="T7" fmla="*/ 18 h 108"/>
                <a:gd name="T8" fmla="*/ 134 w 218"/>
                <a:gd name="T9" fmla="*/ 20 h 108"/>
                <a:gd name="T10" fmla="*/ 116 w 218"/>
                <a:gd name="T11" fmla="*/ 24 h 108"/>
                <a:gd name="T12" fmla="*/ 112 w 218"/>
                <a:gd name="T13" fmla="*/ 22 h 108"/>
                <a:gd name="T14" fmla="*/ 100 w 218"/>
                <a:gd name="T15" fmla="*/ 20 h 108"/>
                <a:gd name="T16" fmla="*/ 96 w 218"/>
                <a:gd name="T17" fmla="*/ 20 h 108"/>
                <a:gd name="T18" fmla="*/ 90 w 218"/>
                <a:gd name="T19" fmla="*/ 24 h 108"/>
                <a:gd name="T20" fmla="*/ 72 w 218"/>
                <a:gd name="T21" fmla="*/ 34 h 108"/>
                <a:gd name="T22" fmla="*/ 60 w 218"/>
                <a:gd name="T23" fmla="*/ 38 h 108"/>
                <a:gd name="T24" fmla="*/ 48 w 218"/>
                <a:gd name="T25" fmla="*/ 40 h 108"/>
                <a:gd name="T26" fmla="*/ 36 w 218"/>
                <a:gd name="T27" fmla="*/ 44 h 108"/>
                <a:gd name="T28" fmla="*/ 28 w 218"/>
                <a:gd name="T29" fmla="*/ 54 h 108"/>
                <a:gd name="T30" fmla="*/ 28 w 218"/>
                <a:gd name="T31" fmla="*/ 64 h 108"/>
                <a:gd name="T32" fmla="*/ 22 w 218"/>
                <a:gd name="T33" fmla="*/ 74 h 108"/>
                <a:gd name="T34" fmla="*/ 18 w 218"/>
                <a:gd name="T35" fmla="*/ 76 h 108"/>
                <a:gd name="T36" fmla="*/ 6 w 218"/>
                <a:gd name="T37" fmla="*/ 78 h 108"/>
                <a:gd name="T38" fmla="*/ 2 w 218"/>
                <a:gd name="T39" fmla="*/ 80 h 108"/>
                <a:gd name="T40" fmla="*/ 0 w 218"/>
                <a:gd name="T41" fmla="*/ 88 h 108"/>
                <a:gd name="T42" fmla="*/ 6 w 218"/>
                <a:gd name="T43" fmla="*/ 96 h 108"/>
                <a:gd name="T44" fmla="*/ 14 w 218"/>
                <a:gd name="T45" fmla="*/ 102 h 108"/>
                <a:gd name="T46" fmla="*/ 20 w 218"/>
                <a:gd name="T47" fmla="*/ 108 h 108"/>
                <a:gd name="T48" fmla="*/ 24 w 218"/>
                <a:gd name="T49" fmla="*/ 108 h 108"/>
                <a:gd name="T50" fmla="*/ 36 w 218"/>
                <a:gd name="T51" fmla="*/ 102 h 108"/>
                <a:gd name="T52" fmla="*/ 54 w 218"/>
                <a:gd name="T53" fmla="*/ 84 h 108"/>
                <a:gd name="T54" fmla="*/ 74 w 218"/>
                <a:gd name="T55" fmla="*/ 72 h 108"/>
                <a:gd name="T56" fmla="*/ 104 w 218"/>
                <a:gd name="T57" fmla="*/ 54 h 108"/>
                <a:gd name="T58" fmla="*/ 116 w 218"/>
                <a:gd name="T59" fmla="*/ 50 h 108"/>
                <a:gd name="T60" fmla="*/ 184 w 218"/>
                <a:gd name="T61" fmla="*/ 34 h 108"/>
                <a:gd name="T62" fmla="*/ 202 w 218"/>
                <a:gd name="T63" fmla="*/ 28 h 108"/>
                <a:gd name="T64" fmla="*/ 216 w 218"/>
                <a:gd name="T65" fmla="*/ 16 h 108"/>
                <a:gd name="T66" fmla="*/ 218 w 218"/>
                <a:gd name="T67" fmla="*/ 12 h 108"/>
                <a:gd name="T68" fmla="*/ 216 w 218"/>
                <a:gd name="T69" fmla="*/ 6 h 108"/>
                <a:gd name="T70" fmla="*/ 206 w 218"/>
                <a:gd name="T71" fmla="*/ 2 h 108"/>
                <a:gd name="T72" fmla="*/ 196 w 218"/>
                <a:gd name="T73"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18" h="108">
                  <a:moveTo>
                    <a:pt x="194" y="0"/>
                  </a:moveTo>
                  <a:lnTo>
                    <a:pt x="194" y="0"/>
                  </a:lnTo>
                  <a:lnTo>
                    <a:pt x="186" y="0"/>
                  </a:lnTo>
                  <a:lnTo>
                    <a:pt x="180" y="4"/>
                  </a:lnTo>
                  <a:lnTo>
                    <a:pt x="168" y="12"/>
                  </a:lnTo>
                  <a:lnTo>
                    <a:pt x="168" y="12"/>
                  </a:lnTo>
                  <a:lnTo>
                    <a:pt x="160" y="16"/>
                  </a:lnTo>
                  <a:lnTo>
                    <a:pt x="152" y="18"/>
                  </a:lnTo>
                  <a:lnTo>
                    <a:pt x="134" y="20"/>
                  </a:lnTo>
                  <a:lnTo>
                    <a:pt x="134" y="20"/>
                  </a:lnTo>
                  <a:lnTo>
                    <a:pt x="124" y="22"/>
                  </a:lnTo>
                  <a:lnTo>
                    <a:pt x="116" y="24"/>
                  </a:lnTo>
                  <a:lnTo>
                    <a:pt x="116" y="24"/>
                  </a:lnTo>
                  <a:lnTo>
                    <a:pt x="112" y="22"/>
                  </a:lnTo>
                  <a:lnTo>
                    <a:pt x="112" y="22"/>
                  </a:lnTo>
                  <a:lnTo>
                    <a:pt x="100" y="20"/>
                  </a:lnTo>
                  <a:lnTo>
                    <a:pt x="100" y="20"/>
                  </a:lnTo>
                  <a:lnTo>
                    <a:pt x="96" y="20"/>
                  </a:lnTo>
                  <a:lnTo>
                    <a:pt x="90" y="24"/>
                  </a:lnTo>
                  <a:lnTo>
                    <a:pt x="90" y="24"/>
                  </a:lnTo>
                  <a:lnTo>
                    <a:pt x="82" y="30"/>
                  </a:lnTo>
                  <a:lnTo>
                    <a:pt x="72" y="34"/>
                  </a:lnTo>
                  <a:lnTo>
                    <a:pt x="72" y="34"/>
                  </a:lnTo>
                  <a:lnTo>
                    <a:pt x="60" y="38"/>
                  </a:lnTo>
                  <a:lnTo>
                    <a:pt x="48" y="40"/>
                  </a:lnTo>
                  <a:lnTo>
                    <a:pt x="48" y="40"/>
                  </a:lnTo>
                  <a:lnTo>
                    <a:pt x="40" y="42"/>
                  </a:lnTo>
                  <a:lnTo>
                    <a:pt x="36" y="44"/>
                  </a:lnTo>
                  <a:lnTo>
                    <a:pt x="32" y="48"/>
                  </a:lnTo>
                  <a:lnTo>
                    <a:pt x="28" y="54"/>
                  </a:lnTo>
                  <a:lnTo>
                    <a:pt x="28" y="54"/>
                  </a:lnTo>
                  <a:lnTo>
                    <a:pt x="28" y="64"/>
                  </a:lnTo>
                  <a:lnTo>
                    <a:pt x="26" y="70"/>
                  </a:lnTo>
                  <a:lnTo>
                    <a:pt x="22" y="74"/>
                  </a:lnTo>
                  <a:lnTo>
                    <a:pt x="22" y="74"/>
                  </a:lnTo>
                  <a:lnTo>
                    <a:pt x="18" y="76"/>
                  </a:lnTo>
                  <a:lnTo>
                    <a:pt x="12" y="76"/>
                  </a:lnTo>
                  <a:lnTo>
                    <a:pt x="6" y="78"/>
                  </a:lnTo>
                  <a:lnTo>
                    <a:pt x="2" y="80"/>
                  </a:lnTo>
                  <a:lnTo>
                    <a:pt x="2" y="80"/>
                  </a:lnTo>
                  <a:lnTo>
                    <a:pt x="0" y="84"/>
                  </a:lnTo>
                  <a:lnTo>
                    <a:pt x="0" y="88"/>
                  </a:lnTo>
                  <a:lnTo>
                    <a:pt x="2" y="92"/>
                  </a:lnTo>
                  <a:lnTo>
                    <a:pt x="6" y="96"/>
                  </a:lnTo>
                  <a:lnTo>
                    <a:pt x="6" y="96"/>
                  </a:lnTo>
                  <a:lnTo>
                    <a:pt x="14" y="102"/>
                  </a:lnTo>
                  <a:lnTo>
                    <a:pt x="20" y="108"/>
                  </a:lnTo>
                  <a:lnTo>
                    <a:pt x="20" y="108"/>
                  </a:lnTo>
                  <a:lnTo>
                    <a:pt x="24" y="108"/>
                  </a:lnTo>
                  <a:lnTo>
                    <a:pt x="24" y="108"/>
                  </a:lnTo>
                  <a:lnTo>
                    <a:pt x="30" y="106"/>
                  </a:lnTo>
                  <a:lnTo>
                    <a:pt x="36" y="102"/>
                  </a:lnTo>
                  <a:lnTo>
                    <a:pt x="36" y="102"/>
                  </a:lnTo>
                  <a:lnTo>
                    <a:pt x="54" y="84"/>
                  </a:lnTo>
                  <a:lnTo>
                    <a:pt x="74" y="72"/>
                  </a:lnTo>
                  <a:lnTo>
                    <a:pt x="74" y="72"/>
                  </a:lnTo>
                  <a:lnTo>
                    <a:pt x="94" y="60"/>
                  </a:lnTo>
                  <a:lnTo>
                    <a:pt x="104" y="54"/>
                  </a:lnTo>
                  <a:lnTo>
                    <a:pt x="116" y="50"/>
                  </a:lnTo>
                  <a:lnTo>
                    <a:pt x="116" y="50"/>
                  </a:lnTo>
                  <a:lnTo>
                    <a:pt x="150" y="42"/>
                  </a:lnTo>
                  <a:lnTo>
                    <a:pt x="184" y="34"/>
                  </a:lnTo>
                  <a:lnTo>
                    <a:pt x="184" y="34"/>
                  </a:lnTo>
                  <a:lnTo>
                    <a:pt x="202" y="28"/>
                  </a:lnTo>
                  <a:lnTo>
                    <a:pt x="210" y="22"/>
                  </a:lnTo>
                  <a:lnTo>
                    <a:pt x="216" y="16"/>
                  </a:lnTo>
                  <a:lnTo>
                    <a:pt x="216" y="16"/>
                  </a:lnTo>
                  <a:lnTo>
                    <a:pt x="218" y="12"/>
                  </a:lnTo>
                  <a:lnTo>
                    <a:pt x="218" y="10"/>
                  </a:lnTo>
                  <a:lnTo>
                    <a:pt x="216" y="6"/>
                  </a:lnTo>
                  <a:lnTo>
                    <a:pt x="214" y="4"/>
                  </a:lnTo>
                  <a:lnTo>
                    <a:pt x="206" y="2"/>
                  </a:lnTo>
                  <a:lnTo>
                    <a:pt x="196" y="0"/>
                  </a:lnTo>
                  <a:lnTo>
                    <a:pt x="196" y="0"/>
                  </a:lnTo>
                  <a:lnTo>
                    <a:pt x="194"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31" name="Freeform 16"/>
            <p:cNvSpPr>
              <a:spLocks/>
            </p:cNvSpPr>
            <p:nvPr/>
          </p:nvSpPr>
          <p:spPr bwMode="auto">
            <a:xfrm>
              <a:off x="1706" y="1086"/>
              <a:ext cx="218" cy="108"/>
            </a:xfrm>
            <a:custGeom>
              <a:avLst/>
              <a:gdLst>
                <a:gd name="T0" fmla="*/ 194 w 218"/>
                <a:gd name="T1" fmla="*/ 0 h 108"/>
                <a:gd name="T2" fmla="*/ 180 w 218"/>
                <a:gd name="T3" fmla="*/ 4 h 108"/>
                <a:gd name="T4" fmla="*/ 168 w 218"/>
                <a:gd name="T5" fmla="*/ 12 h 108"/>
                <a:gd name="T6" fmla="*/ 152 w 218"/>
                <a:gd name="T7" fmla="*/ 18 h 108"/>
                <a:gd name="T8" fmla="*/ 134 w 218"/>
                <a:gd name="T9" fmla="*/ 20 h 108"/>
                <a:gd name="T10" fmla="*/ 116 w 218"/>
                <a:gd name="T11" fmla="*/ 24 h 108"/>
                <a:gd name="T12" fmla="*/ 112 w 218"/>
                <a:gd name="T13" fmla="*/ 22 h 108"/>
                <a:gd name="T14" fmla="*/ 100 w 218"/>
                <a:gd name="T15" fmla="*/ 20 h 108"/>
                <a:gd name="T16" fmla="*/ 96 w 218"/>
                <a:gd name="T17" fmla="*/ 20 h 108"/>
                <a:gd name="T18" fmla="*/ 90 w 218"/>
                <a:gd name="T19" fmla="*/ 24 h 108"/>
                <a:gd name="T20" fmla="*/ 72 w 218"/>
                <a:gd name="T21" fmla="*/ 34 h 108"/>
                <a:gd name="T22" fmla="*/ 60 w 218"/>
                <a:gd name="T23" fmla="*/ 38 h 108"/>
                <a:gd name="T24" fmla="*/ 48 w 218"/>
                <a:gd name="T25" fmla="*/ 40 h 108"/>
                <a:gd name="T26" fmla="*/ 36 w 218"/>
                <a:gd name="T27" fmla="*/ 44 h 108"/>
                <a:gd name="T28" fmla="*/ 28 w 218"/>
                <a:gd name="T29" fmla="*/ 54 h 108"/>
                <a:gd name="T30" fmla="*/ 28 w 218"/>
                <a:gd name="T31" fmla="*/ 64 h 108"/>
                <a:gd name="T32" fmla="*/ 22 w 218"/>
                <a:gd name="T33" fmla="*/ 74 h 108"/>
                <a:gd name="T34" fmla="*/ 18 w 218"/>
                <a:gd name="T35" fmla="*/ 76 h 108"/>
                <a:gd name="T36" fmla="*/ 6 w 218"/>
                <a:gd name="T37" fmla="*/ 78 h 108"/>
                <a:gd name="T38" fmla="*/ 2 w 218"/>
                <a:gd name="T39" fmla="*/ 80 h 108"/>
                <a:gd name="T40" fmla="*/ 0 w 218"/>
                <a:gd name="T41" fmla="*/ 88 h 108"/>
                <a:gd name="T42" fmla="*/ 6 w 218"/>
                <a:gd name="T43" fmla="*/ 96 h 108"/>
                <a:gd name="T44" fmla="*/ 14 w 218"/>
                <a:gd name="T45" fmla="*/ 102 h 108"/>
                <a:gd name="T46" fmla="*/ 20 w 218"/>
                <a:gd name="T47" fmla="*/ 108 h 108"/>
                <a:gd name="T48" fmla="*/ 24 w 218"/>
                <a:gd name="T49" fmla="*/ 108 h 108"/>
                <a:gd name="T50" fmla="*/ 36 w 218"/>
                <a:gd name="T51" fmla="*/ 102 h 108"/>
                <a:gd name="T52" fmla="*/ 54 w 218"/>
                <a:gd name="T53" fmla="*/ 84 h 108"/>
                <a:gd name="T54" fmla="*/ 74 w 218"/>
                <a:gd name="T55" fmla="*/ 72 h 108"/>
                <a:gd name="T56" fmla="*/ 104 w 218"/>
                <a:gd name="T57" fmla="*/ 54 h 108"/>
                <a:gd name="T58" fmla="*/ 116 w 218"/>
                <a:gd name="T59" fmla="*/ 50 h 108"/>
                <a:gd name="T60" fmla="*/ 184 w 218"/>
                <a:gd name="T61" fmla="*/ 34 h 108"/>
                <a:gd name="T62" fmla="*/ 202 w 218"/>
                <a:gd name="T63" fmla="*/ 28 h 108"/>
                <a:gd name="T64" fmla="*/ 216 w 218"/>
                <a:gd name="T65" fmla="*/ 16 h 108"/>
                <a:gd name="T66" fmla="*/ 218 w 218"/>
                <a:gd name="T67" fmla="*/ 12 h 108"/>
                <a:gd name="T68" fmla="*/ 216 w 218"/>
                <a:gd name="T69" fmla="*/ 6 h 108"/>
                <a:gd name="T70" fmla="*/ 206 w 218"/>
                <a:gd name="T71" fmla="*/ 2 h 108"/>
                <a:gd name="T72" fmla="*/ 196 w 218"/>
                <a:gd name="T73"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18" h="108">
                  <a:moveTo>
                    <a:pt x="194" y="0"/>
                  </a:moveTo>
                  <a:lnTo>
                    <a:pt x="194" y="0"/>
                  </a:lnTo>
                  <a:lnTo>
                    <a:pt x="186" y="0"/>
                  </a:lnTo>
                  <a:lnTo>
                    <a:pt x="180" y="4"/>
                  </a:lnTo>
                  <a:lnTo>
                    <a:pt x="168" y="12"/>
                  </a:lnTo>
                  <a:lnTo>
                    <a:pt x="168" y="12"/>
                  </a:lnTo>
                  <a:lnTo>
                    <a:pt x="160" y="16"/>
                  </a:lnTo>
                  <a:lnTo>
                    <a:pt x="152" y="18"/>
                  </a:lnTo>
                  <a:lnTo>
                    <a:pt x="134" y="20"/>
                  </a:lnTo>
                  <a:lnTo>
                    <a:pt x="134" y="20"/>
                  </a:lnTo>
                  <a:lnTo>
                    <a:pt x="124" y="22"/>
                  </a:lnTo>
                  <a:lnTo>
                    <a:pt x="116" y="24"/>
                  </a:lnTo>
                  <a:lnTo>
                    <a:pt x="116" y="24"/>
                  </a:lnTo>
                  <a:lnTo>
                    <a:pt x="112" y="22"/>
                  </a:lnTo>
                  <a:lnTo>
                    <a:pt x="112" y="22"/>
                  </a:lnTo>
                  <a:lnTo>
                    <a:pt x="100" y="20"/>
                  </a:lnTo>
                  <a:lnTo>
                    <a:pt x="100" y="20"/>
                  </a:lnTo>
                  <a:lnTo>
                    <a:pt x="96" y="20"/>
                  </a:lnTo>
                  <a:lnTo>
                    <a:pt x="90" y="24"/>
                  </a:lnTo>
                  <a:lnTo>
                    <a:pt x="90" y="24"/>
                  </a:lnTo>
                  <a:lnTo>
                    <a:pt x="82" y="30"/>
                  </a:lnTo>
                  <a:lnTo>
                    <a:pt x="72" y="34"/>
                  </a:lnTo>
                  <a:lnTo>
                    <a:pt x="72" y="34"/>
                  </a:lnTo>
                  <a:lnTo>
                    <a:pt x="60" y="38"/>
                  </a:lnTo>
                  <a:lnTo>
                    <a:pt x="48" y="40"/>
                  </a:lnTo>
                  <a:lnTo>
                    <a:pt x="48" y="40"/>
                  </a:lnTo>
                  <a:lnTo>
                    <a:pt x="40" y="42"/>
                  </a:lnTo>
                  <a:lnTo>
                    <a:pt x="36" y="44"/>
                  </a:lnTo>
                  <a:lnTo>
                    <a:pt x="32" y="48"/>
                  </a:lnTo>
                  <a:lnTo>
                    <a:pt x="28" y="54"/>
                  </a:lnTo>
                  <a:lnTo>
                    <a:pt x="28" y="54"/>
                  </a:lnTo>
                  <a:lnTo>
                    <a:pt x="28" y="64"/>
                  </a:lnTo>
                  <a:lnTo>
                    <a:pt x="26" y="70"/>
                  </a:lnTo>
                  <a:lnTo>
                    <a:pt x="22" y="74"/>
                  </a:lnTo>
                  <a:lnTo>
                    <a:pt x="22" y="74"/>
                  </a:lnTo>
                  <a:lnTo>
                    <a:pt x="18" y="76"/>
                  </a:lnTo>
                  <a:lnTo>
                    <a:pt x="12" y="76"/>
                  </a:lnTo>
                  <a:lnTo>
                    <a:pt x="6" y="78"/>
                  </a:lnTo>
                  <a:lnTo>
                    <a:pt x="2" y="80"/>
                  </a:lnTo>
                  <a:lnTo>
                    <a:pt x="2" y="80"/>
                  </a:lnTo>
                  <a:lnTo>
                    <a:pt x="0" y="84"/>
                  </a:lnTo>
                  <a:lnTo>
                    <a:pt x="0" y="88"/>
                  </a:lnTo>
                  <a:lnTo>
                    <a:pt x="2" y="92"/>
                  </a:lnTo>
                  <a:lnTo>
                    <a:pt x="6" y="96"/>
                  </a:lnTo>
                  <a:lnTo>
                    <a:pt x="6" y="96"/>
                  </a:lnTo>
                  <a:lnTo>
                    <a:pt x="14" y="102"/>
                  </a:lnTo>
                  <a:lnTo>
                    <a:pt x="20" y="108"/>
                  </a:lnTo>
                  <a:lnTo>
                    <a:pt x="20" y="108"/>
                  </a:lnTo>
                  <a:lnTo>
                    <a:pt x="24" y="108"/>
                  </a:lnTo>
                  <a:lnTo>
                    <a:pt x="24" y="108"/>
                  </a:lnTo>
                  <a:lnTo>
                    <a:pt x="30" y="106"/>
                  </a:lnTo>
                  <a:lnTo>
                    <a:pt x="36" y="102"/>
                  </a:lnTo>
                  <a:lnTo>
                    <a:pt x="36" y="102"/>
                  </a:lnTo>
                  <a:lnTo>
                    <a:pt x="54" y="84"/>
                  </a:lnTo>
                  <a:lnTo>
                    <a:pt x="74" y="72"/>
                  </a:lnTo>
                  <a:lnTo>
                    <a:pt x="74" y="72"/>
                  </a:lnTo>
                  <a:lnTo>
                    <a:pt x="94" y="60"/>
                  </a:lnTo>
                  <a:lnTo>
                    <a:pt x="104" y="54"/>
                  </a:lnTo>
                  <a:lnTo>
                    <a:pt x="116" y="50"/>
                  </a:lnTo>
                  <a:lnTo>
                    <a:pt x="116" y="50"/>
                  </a:lnTo>
                  <a:lnTo>
                    <a:pt x="150" y="42"/>
                  </a:lnTo>
                  <a:lnTo>
                    <a:pt x="184" y="34"/>
                  </a:lnTo>
                  <a:lnTo>
                    <a:pt x="184" y="34"/>
                  </a:lnTo>
                  <a:lnTo>
                    <a:pt x="202" y="28"/>
                  </a:lnTo>
                  <a:lnTo>
                    <a:pt x="210" y="22"/>
                  </a:lnTo>
                  <a:lnTo>
                    <a:pt x="216" y="16"/>
                  </a:lnTo>
                  <a:lnTo>
                    <a:pt x="216" y="16"/>
                  </a:lnTo>
                  <a:lnTo>
                    <a:pt x="218" y="12"/>
                  </a:lnTo>
                  <a:lnTo>
                    <a:pt x="218" y="10"/>
                  </a:lnTo>
                  <a:lnTo>
                    <a:pt x="216" y="6"/>
                  </a:lnTo>
                  <a:lnTo>
                    <a:pt x="214" y="4"/>
                  </a:lnTo>
                  <a:lnTo>
                    <a:pt x="206" y="2"/>
                  </a:lnTo>
                  <a:lnTo>
                    <a:pt x="196" y="0"/>
                  </a:lnTo>
                  <a:lnTo>
                    <a:pt x="196" y="0"/>
                  </a:lnTo>
                  <a:lnTo>
                    <a:pt x="19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32" name="Freeform 17"/>
            <p:cNvSpPr>
              <a:spLocks/>
            </p:cNvSpPr>
            <p:nvPr/>
          </p:nvSpPr>
          <p:spPr bwMode="auto">
            <a:xfrm>
              <a:off x="1660" y="1180"/>
              <a:ext cx="88" cy="70"/>
            </a:xfrm>
            <a:custGeom>
              <a:avLst/>
              <a:gdLst>
                <a:gd name="T0" fmla="*/ 36 w 88"/>
                <a:gd name="T1" fmla="*/ 0 h 70"/>
                <a:gd name="T2" fmla="*/ 36 w 88"/>
                <a:gd name="T3" fmla="*/ 0 h 70"/>
                <a:gd name="T4" fmla="*/ 26 w 88"/>
                <a:gd name="T5" fmla="*/ 8 h 70"/>
                <a:gd name="T6" fmla="*/ 22 w 88"/>
                <a:gd name="T7" fmla="*/ 20 h 70"/>
                <a:gd name="T8" fmla="*/ 16 w 88"/>
                <a:gd name="T9" fmla="*/ 28 h 70"/>
                <a:gd name="T10" fmla="*/ 8 w 88"/>
                <a:gd name="T11" fmla="*/ 32 h 70"/>
                <a:gd name="T12" fmla="*/ 0 w 88"/>
                <a:gd name="T13" fmla="*/ 40 h 70"/>
                <a:gd name="T14" fmla="*/ 2 w 88"/>
                <a:gd name="T15" fmla="*/ 48 h 70"/>
                <a:gd name="T16" fmla="*/ 6 w 88"/>
                <a:gd name="T17" fmla="*/ 50 h 70"/>
                <a:gd name="T18" fmla="*/ 10 w 88"/>
                <a:gd name="T19" fmla="*/ 50 h 70"/>
                <a:gd name="T20" fmla="*/ 14 w 88"/>
                <a:gd name="T21" fmla="*/ 48 h 70"/>
                <a:gd name="T22" fmla="*/ 14 w 88"/>
                <a:gd name="T23" fmla="*/ 48 h 70"/>
                <a:gd name="T24" fmla="*/ 26 w 88"/>
                <a:gd name="T25" fmla="*/ 52 h 70"/>
                <a:gd name="T26" fmla="*/ 32 w 88"/>
                <a:gd name="T27" fmla="*/ 54 h 70"/>
                <a:gd name="T28" fmla="*/ 36 w 88"/>
                <a:gd name="T29" fmla="*/ 64 h 70"/>
                <a:gd name="T30" fmla="*/ 40 w 88"/>
                <a:gd name="T31" fmla="*/ 68 h 70"/>
                <a:gd name="T32" fmla="*/ 48 w 88"/>
                <a:gd name="T33" fmla="*/ 70 h 70"/>
                <a:gd name="T34" fmla="*/ 58 w 88"/>
                <a:gd name="T35" fmla="*/ 68 h 70"/>
                <a:gd name="T36" fmla="*/ 70 w 88"/>
                <a:gd name="T37" fmla="*/ 66 h 70"/>
                <a:gd name="T38" fmla="*/ 70 w 88"/>
                <a:gd name="T39" fmla="*/ 66 h 70"/>
                <a:gd name="T40" fmla="*/ 74 w 88"/>
                <a:gd name="T41" fmla="*/ 68 h 70"/>
                <a:gd name="T42" fmla="*/ 80 w 88"/>
                <a:gd name="T43" fmla="*/ 68 h 70"/>
                <a:gd name="T44" fmla="*/ 86 w 88"/>
                <a:gd name="T45" fmla="*/ 64 h 70"/>
                <a:gd name="T46" fmla="*/ 88 w 88"/>
                <a:gd name="T47" fmla="*/ 62 h 70"/>
                <a:gd name="T48" fmla="*/ 80 w 88"/>
                <a:gd name="T49" fmla="*/ 54 h 70"/>
                <a:gd name="T50" fmla="*/ 66 w 88"/>
                <a:gd name="T51" fmla="*/ 46 h 70"/>
                <a:gd name="T52" fmla="*/ 66 w 88"/>
                <a:gd name="T53" fmla="*/ 40 h 70"/>
                <a:gd name="T54" fmla="*/ 68 w 88"/>
                <a:gd name="T55" fmla="*/ 28 h 70"/>
                <a:gd name="T56" fmla="*/ 68 w 88"/>
                <a:gd name="T57" fmla="*/ 22 h 70"/>
                <a:gd name="T58" fmla="*/ 60 w 88"/>
                <a:gd name="T59" fmla="*/ 16 h 70"/>
                <a:gd name="T60" fmla="*/ 48 w 88"/>
                <a:gd name="T61" fmla="*/ 12 h 70"/>
                <a:gd name="T62" fmla="*/ 46 w 88"/>
                <a:gd name="T63" fmla="*/ 10 h 70"/>
                <a:gd name="T64" fmla="*/ 40 w 88"/>
                <a:gd name="T65"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8" h="70">
                  <a:moveTo>
                    <a:pt x="36" y="0"/>
                  </a:moveTo>
                  <a:lnTo>
                    <a:pt x="36" y="0"/>
                  </a:lnTo>
                  <a:lnTo>
                    <a:pt x="36" y="0"/>
                  </a:lnTo>
                  <a:lnTo>
                    <a:pt x="36" y="0"/>
                  </a:lnTo>
                  <a:lnTo>
                    <a:pt x="30" y="4"/>
                  </a:lnTo>
                  <a:lnTo>
                    <a:pt x="26" y="8"/>
                  </a:lnTo>
                  <a:lnTo>
                    <a:pt x="22" y="20"/>
                  </a:lnTo>
                  <a:lnTo>
                    <a:pt x="22" y="20"/>
                  </a:lnTo>
                  <a:lnTo>
                    <a:pt x="20" y="24"/>
                  </a:lnTo>
                  <a:lnTo>
                    <a:pt x="16" y="28"/>
                  </a:lnTo>
                  <a:lnTo>
                    <a:pt x="8" y="32"/>
                  </a:lnTo>
                  <a:lnTo>
                    <a:pt x="8" y="32"/>
                  </a:lnTo>
                  <a:lnTo>
                    <a:pt x="4" y="36"/>
                  </a:lnTo>
                  <a:lnTo>
                    <a:pt x="0" y="40"/>
                  </a:lnTo>
                  <a:lnTo>
                    <a:pt x="0" y="46"/>
                  </a:lnTo>
                  <a:lnTo>
                    <a:pt x="2" y="48"/>
                  </a:lnTo>
                  <a:lnTo>
                    <a:pt x="2" y="48"/>
                  </a:lnTo>
                  <a:lnTo>
                    <a:pt x="6" y="50"/>
                  </a:lnTo>
                  <a:lnTo>
                    <a:pt x="6" y="50"/>
                  </a:lnTo>
                  <a:lnTo>
                    <a:pt x="10" y="50"/>
                  </a:lnTo>
                  <a:lnTo>
                    <a:pt x="10" y="50"/>
                  </a:lnTo>
                  <a:lnTo>
                    <a:pt x="14" y="48"/>
                  </a:lnTo>
                  <a:lnTo>
                    <a:pt x="14" y="48"/>
                  </a:lnTo>
                  <a:lnTo>
                    <a:pt x="14" y="48"/>
                  </a:lnTo>
                  <a:lnTo>
                    <a:pt x="14" y="48"/>
                  </a:lnTo>
                  <a:lnTo>
                    <a:pt x="26" y="52"/>
                  </a:lnTo>
                  <a:lnTo>
                    <a:pt x="26" y="52"/>
                  </a:lnTo>
                  <a:lnTo>
                    <a:pt x="32" y="54"/>
                  </a:lnTo>
                  <a:lnTo>
                    <a:pt x="34" y="58"/>
                  </a:lnTo>
                  <a:lnTo>
                    <a:pt x="36" y="64"/>
                  </a:lnTo>
                  <a:lnTo>
                    <a:pt x="40" y="68"/>
                  </a:lnTo>
                  <a:lnTo>
                    <a:pt x="40" y="68"/>
                  </a:lnTo>
                  <a:lnTo>
                    <a:pt x="44" y="70"/>
                  </a:lnTo>
                  <a:lnTo>
                    <a:pt x="48" y="70"/>
                  </a:lnTo>
                  <a:lnTo>
                    <a:pt x="48" y="70"/>
                  </a:lnTo>
                  <a:lnTo>
                    <a:pt x="58" y="68"/>
                  </a:lnTo>
                  <a:lnTo>
                    <a:pt x="70" y="66"/>
                  </a:lnTo>
                  <a:lnTo>
                    <a:pt x="70" y="66"/>
                  </a:lnTo>
                  <a:lnTo>
                    <a:pt x="70" y="66"/>
                  </a:lnTo>
                  <a:lnTo>
                    <a:pt x="70" y="66"/>
                  </a:lnTo>
                  <a:lnTo>
                    <a:pt x="74" y="68"/>
                  </a:lnTo>
                  <a:lnTo>
                    <a:pt x="74" y="68"/>
                  </a:lnTo>
                  <a:lnTo>
                    <a:pt x="80" y="68"/>
                  </a:lnTo>
                  <a:lnTo>
                    <a:pt x="80" y="68"/>
                  </a:lnTo>
                  <a:lnTo>
                    <a:pt x="84" y="68"/>
                  </a:lnTo>
                  <a:lnTo>
                    <a:pt x="86" y="64"/>
                  </a:lnTo>
                  <a:lnTo>
                    <a:pt x="86" y="64"/>
                  </a:lnTo>
                  <a:lnTo>
                    <a:pt x="88" y="62"/>
                  </a:lnTo>
                  <a:lnTo>
                    <a:pt x="86" y="58"/>
                  </a:lnTo>
                  <a:lnTo>
                    <a:pt x="80" y="54"/>
                  </a:lnTo>
                  <a:lnTo>
                    <a:pt x="72" y="50"/>
                  </a:lnTo>
                  <a:lnTo>
                    <a:pt x="66" y="46"/>
                  </a:lnTo>
                  <a:lnTo>
                    <a:pt x="66" y="46"/>
                  </a:lnTo>
                  <a:lnTo>
                    <a:pt x="66" y="40"/>
                  </a:lnTo>
                  <a:lnTo>
                    <a:pt x="66" y="34"/>
                  </a:lnTo>
                  <a:lnTo>
                    <a:pt x="68" y="28"/>
                  </a:lnTo>
                  <a:lnTo>
                    <a:pt x="68" y="22"/>
                  </a:lnTo>
                  <a:lnTo>
                    <a:pt x="68" y="22"/>
                  </a:lnTo>
                  <a:lnTo>
                    <a:pt x="66" y="18"/>
                  </a:lnTo>
                  <a:lnTo>
                    <a:pt x="60" y="16"/>
                  </a:lnTo>
                  <a:lnTo>
                    <a:pt x="54" y="14"/>
                  </a:lnTo>
                  <a:lnTo>
                    <a:pt x="48" y="12"/>
                  </a:lnTo>
                  <a:lnTo>
                    <a:pt x="48" y="12"/>
                  </a:lnTo>
                  <a:lnTo>
                    <a:pt x="46" y="10"/>
                  </a:lnTo>
                  <a:lnTo>
                    <a:pt x="44" y="6"/>
                  </a:lnTo>
                  <a:lnTo>
                    <a:pt x="40" y="2"/>
                  </a:lnTo>
                  <a:lnTo>
                    <a:pt x="36"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33" name="Freeform 18"/>
            <p:cNvSpPr>
              <a:spLocks/>
            </p:cNvSpPr>
            <p:nvPr/>
          </p:nvSpPr>
          <p:spPr bwMode="auto">
            <a:xfrm>
              <a:off x="1660" y="1180"/>
              <a:ext cx="88" cy="70"/>
            </a:xfrm>
            <a:custGeom>
              <a:avLst/>
              <a:gdLst>
                <a:gd name="T0" fmla="*/ 36 w 88"/>
                <a:gd name="T1" fmla="*/ 0 h 70"/>
                <a:gd name="T2" fmla="*/ 36 w 88"/>
                <a:gd name="T3" fmla="*/ 0 h 70"/>
                <a:gd name="T4" fmla="*/ 26 w 88"/>
                <a:gd name="T5" fmla="*/ 8 h 70"/>
                <a:gd name="T6" fmla="*/ 22 w 88"/>
                <a:gd name="T7" fmla="*/ 20 h 70"/>
                <a:gd name="T8" fmla="*/ 16 w 88"/>
                <a:gd name="T9" fmla="*/ 28 h 70"/>
                <a:gd name="T10" fmla="*/ 8 w 88"/>
                <a:gd name="T11" fmla="*/ 32 h 70"/>
                <a:gd name="T12" fmla="*/ 0 w 88"/>
                <a:gd name="T13" fmla="*/ 40 h 70"/>
                <a:gd name="T14" fmla="*/ 2 w 88"/>
                <a:gd name="T15" fmla="*/ 48 h 70"/>
                <a:gd name="T16" fmla="*/ 6 w 88"/>
                <a:gd name="T17" fmla="*/ 50 h 70"/>
                <a:gd name="T18" fmla="*/ 10 w 88"/>
                <a:gd name="T19" fmla="*/ 50 h 70"/>
                <a:gd name="T20" fmla="*/ 14 w 88"/>
                <a:gd name="T21" fmla="*/ 48 h 70"/>
                <a:gd name="T22" fmla="*/ 14 w 88"/>
                <a:gd name="T23" fmla="*/ 48 h 70"/>
                <a:gd name="T24" fmla="*/ 26 w 88"/>
                <a:gd name="T25" fmla="*/ 52 h 70"/>
                <a:gd name="T26" fmla="*/ 32 w 88"/>
                <a:gd name="T27" fmla="*/ 54 h 70"/>
                <a:gd name="T28" fmla="*/ 36 w 88"/>
                <a:gd name="T29" fmla="*/ 64 h 70"/>
                <a:gd name="T30" fmla="*/ 40 w 88"/>
                <a:gd name="T31" fmla="*/ 68 h 70"/>
                <a:gd name="T32" fmla="*/ 48 w 88"/>
                <a:gd name="T33" fmla="*/ 70 h 70"/>
                <a:gd name="T34" fmla="*/ 58 w 88"/>
                <a:gd name="T35" fmla="*/ 68 h 70"/>
                <a:gd name="T36" fmla="*/ 70 w 88"/>
                <a:gd name="T37" fmla="*/ 66 h 70"/>
                <a:gd name="T38" fmla="*/ 70 w 88"/>
                <a:gd name="T39" fmla="*/ 66 h 70"/>
                <a:gd name="T40" fmla="*/ 74 w 88"/>
                <a:gd name="T41" fmla="*/ 68 h 70"/>
                <a:gd name="T42" fmla="*/ 80 w 88"/>
                <a:gd name="T43" fmla="*/ 68 h 70"/>
                <a:gd name="T44" fmla="*/ 86 w 88"/>
                <a:gd name="T45" fmla="*/ 64 h 70"/>
                <a:gd name="T46" fmla="*/ 88 w 88"/>
                <a:gd name="T47" fmla="*/ 62 h 70"/>
                <a:gd name="T48" fmla="*/ 80 w 88"/>
                <a:gd name="T49" fmla="*/ 54 h 70"/>
                <a:gd name="T50" fmla="*/ 66 w 88"/>
                <a:gd name="T51" fmla="*/ 46 h 70"/>
                <a:gd name="T52" fmla="*/ 66 w 88"/>
                <a:gd name="T53" fmla="*/ 40 h 70"/>
                <a:gd name="T54" fmla="*/ 68 w 88"/>
                <a:gd name="T55" fmla="*/ 28 h 70"/>
                <a:gd name="T56" fmla="*/ 68 w 88"/>
                <a:gd name="T57" fmla="*/ 22 h 70"/>
                <a:gd name="T58" fmla="*/ 60 w 88"/>
                <a:gd name="T59" fmla="*/ 16 h 70"/>
                <a:gd name="T60" fmla="*/ 48 w 88"/>
                <a:gd name="T61" fmla="*/ 12 h 70"/>
                <a:gd name="T62" fmla="*/ 46 w 88"/>
                <a:gd name="T63" fmla="*/ 10 h 70"/>
                <a:gd name="T64" fmla="*/ 40 w 88"/>
                <a:gd name="T65"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8" h="70">
                  <a:moveTo>
                    <a:pt x="36" y="0"/>
                  </a:moveTo>
                  <a:lnTo>
                    <a:pt x="36" y="0"/>
                  </a:lnTo>
                  <a:lnTo>
                    <a:pt x="36" y="0"/>
                  </a:lnTo>
                  <a:lnTo>
                    <a:pt x="36" y="0"/>
                  </a:lnTo>
                  <a:lnTo>
                    <a:pt x="30" y="4"/>
                  </a:lnTo>
                  <a:lnTo>
                    <a:pt x="26" y="8"/>
                  </a:lnTo>
                  <a:lnTo>
                    <a:pt x="22" y="20"/>
                  </a:lnTo>
                  <a:lnTo>
                    <a:pt x="22" y="20"/>
                  </a:lnTo>
                  <a:lnTo>
                    <a:pt x="20" y="24"/>
                  </a:lnTo>
                  <a:lnTo>
                    <a:pt x="16" y="28"/>
                  </a:lnTo>
                  <a:lnTo>
                    <a:pt x="8" y="32"/>
                  </a:lnTo>
                  <a:lnTo>
                    <a:pt x="8" y="32"/>
                  </a:lnTo>
                  <a:lnTo>
                    <a:pt x="4" y="36"/>
                  </a:lnTo>
                  <a:lnTo>
                    <a:pt x="0" y="40"/>
                  </a:lnTo>
                  <a:lnTo>
                    <a:pt x="0" y="46"/>
                  </a:lnTo>
                  <a:lnTo>
                    <a:pt x="2" y="48"/>
                  </a:lnTo>
                  <a:lnTo>
                    <a:pt x="2" y="48"/>
                  </a:lnTo>
                  <a:lnTo>
                    <a:pt x="6" y="50"/>
                  </a:lnTo>
                  <a:lnTo>
                    <a:pt x="6" y="50"/>
                  </a:lnTo>
                  <a:lnTo>
                    <a:pt x="10" y="50"/>
                  </a:lnTo>
                  <a:lnTo>
                    <a:pt x="10" y="50"/>
                  </a:lnTo>
                  <a:lnTo>
                    <a:pt x="14" y="48"/>
                  </a:lnTo>
                  <a:lnTo>
                    <a:pt x="14" y="48"/>
                  </a:lnTo>
                  <a:lnTo>
                    <a:pt x="14" y="48"/>
                  </a:lnTo>
                  <a:lnTo>
                    <a:pt x="14" y="48"/>
                  </a:lnTo>
                  <a:lnTo>
                    <a:pt x="26" y="52"/>
                  </a:lnTo>
                  <a:lnTo>
                    <a:pt x="26" y="52"/>
                  </a:lnTo>
                  <a:lnTo>
                    <a:pt x="32" y="54"/>
                  </a:lnTo>
                  <a:lnTo>
                    <a:pt x="34" y="58"/>
                  </a:lnTo>
                  <a:lnTo>
                    <a:pt x="36" y="64"/>
                  </a:lnTo>
                  <a:lnTo>
                    <a:pt x="40" y="68"/>
                  </a:lnTo>
                  <a:lnTo>
                    <a:pt x="40" y="68"/>
                  </a:lnTo>
                  <a:lnTo>
                    <a:pt x="44" y="70"/>
                  </a:lnTo>
                  <a:lnTo>
                    <a:pt x="48" y="70"/>
                  </a:lnTo>
                  <a:lnTo>
                    <a:pt x="48" y="70"/>
                  </a:lnTo>
                  <a:lnTo>
                    <a:pt x="58" y="68"/>
                  </a:lnTo>
                  <a:lnTo>
                    <a:pt x="70" y="66"/>
                  </a:lnTo>
                  <a:lnTo>
                    <a:pt x="70" y="66"/>
                  </a:lnTo>
                  <a:lnTo>
                    <a:pt x="70" y="66"/>
                  </a:lnTo>
                  <a:lnTo>
                    <a:pt x="70" y="66"/>
                  </a:lnTo>
                  <a:lnTo>
                    <a:pt x="74" y="68"/>
                  </a:lnTo>
                  <a:lnTo>
                    <a:pt x="74" y="68"/>
                  </a:lnTo>
                  <a:lnTo>
                    <a:pt x="80" y="68"/>
                  </a:lnTo>
                  <a:lnTo>
                    <a:pt x="80" y="68"/>
                  </a:lnTo>
                  <a:lnTo>
                    <a:pt x="84" y="68"/>
                  </a:lnTo>
                  <a:lnTo>
                    <a:pt x="86" y="64"/>
                  </a:lnTo>
                  <a:lnTo>
                    <a:pt x="86" y="64"/>
                  </a:lnTo>
                  <a:lnTo>
                    <a:pt x="88" y="62"/>
                  </a:lnTo>
                  <a:lnTo>
                    <a:pt x="86" y="58"/>
                  </a:lnTo>
                  <a:lnTo>
                    <a:pt x="80" y="54"/>
                  </a:lnTo>
                  <a:lnTo>
                    <a:pt x="72" y="50"/>
                  </a:lnTo>
                  <a:lnTo>
                    <a:pt x="66" y="46"/>
                  </a:lnTo>
                  <a:lnTo>
                    <a:pt x="66" y="46"/>
                  </a:lnTo>
                  <a:lnTo>
                    <a:pt x="66" y="40"/>
                  </a:lnTo>
                  <a:lnTo>
                    <a:pt x="66" y="34"/>
                  </a:lnTo>
                  <a:lnTo>
                    <a:pt x="68" y="28"/>
                  </a:lnTo>
                  <a:lnTo>
                    <a:pt x="68" y="22"/>
                  </a:lnTo>
                  <a:lnTo>
                    <a:pt x="68" y="22"/>
                  </a:lnTo>
                  <a:lnTo>
                    <a:pt x="66" y="18"/>
                  </a:lnTo>
                  <a:lnTo>
                    <a:pt x="60" y="16"/>
                  </a:lnTo>
                  <a:lnTo>
                    <a:pt x="54" y="14"/>
                  </a:lnTo>
                  <a:lnTo>
                    <a:pt x="48" y="12"/>
                  </a:lnTo>
                  <a:lnTo>
                    <a:pt x="48" y="12"/>
                  </a:lnTo>
                  <a:lnTo>
                    <a:pt x="46" y="10"/>
                  </a:lnTo>
                  <a:lnTo>
                    <a:pt x="44" y="6"/>
                  </a:lnTo>
                  <a:lnTo>
                    <a:pt x="40" y="2"/>
                  </a:lnTo>
                  <a:lnTo>
                    <a:pt x="3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34" name="Freeform 19"/>
            <p:cNvSpPr>
              <a:spLocks/>
            </p:cNvSpPr>
            <p:nvPr/>
          </p:nvSpPr>
          <p:spPr bwMode="auto">
            <a:xfrm>
              <a:off x="1604" y="1266"/>
              <a:ext cx="36" cy="24"/>
            </a:xfrm>
            <a:custGeom>
              <a:avLst/>
              <a:gdLst>
                <a:gd name="T0" fmla="*/ 28 w 36"/>
                <a:gd name="T1" fmla="*/ 0 h 24"/>
                <a:gd name="T2" fmla="*/ 28 w 36"/>
                <a:gd name="T3" fmla="*/ 0 h 24"/>
                <a:gd name="T4" fmla="*/ 20 w 36"/>
                <a:gd name="T5" fmla="*/ 2 h 24"/>
                <a:gd name="T6" fmla="*/ 12 w 36"/>
                <a:gd name="T7" fmla="*/ 4 h 24"/>
                <a:gd name="T8" fmla="*/ 4 w 36"/>
                <a:gd name="T9" fmla="*/ 8 h 24"/>
                <a:gd name="T10" fmla="*/ 0 w 36"/>
                <a:gd name="T11" fmla="*/ 12 h 24"/>
                <a:gd name="T12" fmla="*/ 0 w 36"/>
                <a:gd name="T13" fmla="*/ 12 h 24"/>
                <a:gd name="T14" fmla="*/ 2 w 36"/>
                <a:gd name="T15" fmla="*/ 16 h 24"/>
                <a:gd name="T16" fmla="*/ 4 w 36"/>
                <a:gd name="T17" fmla="*/ 20 h 24"/>
                <a:gd name="T18" fmla="*/ 10 w 36"/>
                <a:gd name="T19" fmla="*/ 22 h 24"/>
                <a:gd name="T20" fmla="*/ 16 w 36"/>
                <a:gd name="T21" fmla="*/ 24 h 24"/>
                <a:gd name="T22" fmla="*/ 16 w 36"/>
                <a:gd name="T23" fmla="*/ 24 h 24"/>
                <a:gd name="T24" fmla="*/ 16 w 36"/>
                <a:gd name="T25" fmla="*/ 24 h 24"/>
                <a:gd name="T26" fmla="*/ 16 w 36"/>
                <a:gd name="T27" fmla="*/ 24 h 24"/>
                <a:gd name="T28" fmla="*/ 22 w 36"/>
                <a:gd name="T29" fmla="*/ 22 h 24"/>
                <a:gd name="T30" fmla="*/ 28 w 36"/>
                <a:gd name="T31" fmla="*/ 18 h 24"/>
                <a:gd name="T32" fmla="*/ 32 w 36"/>
                <a:gd name="T33" fmla="*/ 14 h 24"/>
                <a:gd name="T34" fmla="*/ 36 w 36"/>
                <a:gd name="T35" fmla="*/ 10 h 24"/>
                <a:gd name="T36" fmla="*/ 36 w 36"/>
                <a:gd name="T37" fmla="*/ 10 h 24"/>
                <a:gd name="T38" fmla="*/ 36 w 36"/>
                <a:gd name="T39" fmla="*/ 6 h 24"/>
                <a:gd name="T40" fmla="*/ 36 w 36"/>
                <a:gd name="T41" fmla="*/ 2 h 24"/>
                <a:gd name="T42" fmla="*/ 32 w 36"/>
                <a:gd name="T43" fmla="*/ 2 h 24"/>
                <a:gd name="T44" fmla="*/ 28 w 36"/>
                <a:gd name="T45"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6" h="24">
                  <a:moveTo>
                    <a:pt x="28" y="0"/>
                  </a:moveTo>
                  <a:lnTo>
                    <a:pt x="28" y="0"/>
                  </a:lnTo>
                  <a:lnTo>
                    <a:pt x="20" y="2"/>
                  </a:lnTo>
                  <a:lnTo>
                    <a:pt x="12" y="4"/>
                  </a:lnTo>
                  <a:lnTo>
                    <a:pt x="4" y="8"/>
                  </a:lnTo>
                  <a:lnTo>
                    <a:pt x="0" y="12"/>
                  </a:lnTo>
                  <a:lnTo>
                    <a:pt x="0" y="12"/>
                  </a:lnTo>
                  <a:lnTo>
                    <a:pt x="2" y="16"/>
                  </a:lnTo>
                  <a:lnTo>
                    <a:pt x="4" y="20"/>
                  </a:lnTo>
                  <a:lnTo>
                    <a:pt x="10" y="22"/>
                  </a:lnTo>
                  <a:lnTo>
                    <a:pt x="16" y="24"/>
                  </a:lnTo>
                  <a:lnTo>
                    <a:pt x="16" y="24"/>
                  </a:lnTo>
                  <a:lnTo>
                    <a:pt x="16" y="24"/>
                  </a:lnTo>
                  <a:lnTo>
                    <a:pt x="16" y="24"/>
                  </a:lnTo>
                  <a:lnTo>
                    <a:pt x="22" y="22"/>
                  </a:lnTo>
                  <a:lnTo>
                    <a:pt x="28" y="18"/>
                  </a:lnTo>
                  <a:lnTo>
                    <a:pt x="32" y="14"/>
                  </a:lnTo>
                  <a:lnTo>
                    <a:pt x="36" y="10"/>
                  </a:lnTo>
                  <a:lnTo>
                    <a:pt x="36" y="10"/>
                  </a:lnTo>
                  <a:lnTo>
                    <a:pt x="36" y="6"/>
                  </a:lnTo>
                  <a:lnTo>
                    <a:pt x="36" y="2"/>
                  </a:lnTo>
                  <a:lnTo>
                    <a:pt x="32" y="2"/>
                  </a:lnTo>
                  <a:lnTo>
                    <a:pt x="28"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35" name="Freeform 20"/>
            <p:cNvSpPr>
              <a:spLocks/>
            </p:cNvSpPr>
            <p:nvPr/>
          </p:nvSpPr>
          <p:spPr bwMode="auto">
            <a:xfrm>
              <a:off x="1604" y="1266"/>
              <a:ext cx="36" cy="24"/>
            </a:xfrm>
            <a:custGeom>
              <a:avLst/>
              <a:gdLst>
                <a:gd name="T0" fmla="*/ 28 w 36"/>
                <a:gd name="T1" fmla="*/ 0 h 24"/>
                <a:gd name="T2" fmla="*/ 28 w 36"/>
                <a:gd name="T3" fmla="*/ 0 h 24"/>
                <a:gd name="T4" fmla="*/ 20 w 36"/>
                <a:gd name="T5" fmla="*/ 2 h 24"/>
                <a:gd name="T6" fmla="*/ 12 w 36"/>
                <a:gd name="T7" fmla="*/ 4 h 24"/>
                <a:gd name="T8" fmla="*/ 4 w 36"/>
                <a:gd name="T9" fmla="*/ 8 h 24"/>
                <a:gd name="T10" fmla="*/ 0 w 36"/>
                <a:gd name="T11" fmla="*/ 12 h 24"/>
                <a:gd name="T12" fmla="*/ 0 w 36"/>
                <a:gd name="T13" fmla="*/ 12 h 24"/>
                <a:gd name="T14" fmla="*/ 2 w 36"/>
                <a:gd name="T15" fmla="*/ 16 h 24"/>
                <a:gd name="T16" fmla="*/ 4 w 36"/>
                <a:gd name="T17" fmla="*/ 20 h 24"/>
                <a:gd name="T18" fmla="*/ 10 w 36"/>
                <a:gd name="T19" fmla="*/ 22 h 24"/>
                <a:gd name="T20" fmla="*/ 16 w 36"/>
                <a:gd name="T21" fmla="*/ 24 h 24"/>
                <a:gd name="T22" fmla="*/ 16 w 36"/>
                <a:gd name="T23" fmla="*/ 24 h 24"/>
                <a:gd name="T24" fmla="*/ 16 w 36"/>
                <a:gd name="T25" fmla="*/ 24 h 24"/>
                <a:gd name="T26" fmla="*/ 16 w 36"/>
                <a:gd name="T27" fmla="*/ 24 h 24"/>
                <a:gd name="T28" fmla="*/ 22 w 36"/>
                <a:gd name="T29" fmla="*/ 22 h 24"/>
                <a:gd name="T30" fmla="*/ 28 w 36"/>
                <a:gd name="T31" fmla="*/ 18 h 24"/>
                <a:gd name="T32" fmla="*/ 32 w 36"/>
                <a:gd name="T33" fmla="*/ 14 h 24"/>
                <a:gd name="T34" fmla="*/ 36 w 36"/>
                <a:gd name="T35" fmla="*/ 10 h 24"/>
                <a:gd name="T36" fmla="*/ 36 w 36"/>
                <a:gd name="T37" fmla="*/ 10 h 24"/>
                <a:gd name="T38" fmla="*/ 36 w 36"/>
                <a:gd name="T39" fmla="*/ 6 h 24"/>
                <a:gd name="T40" fmla="*/ 36 w 36"/>
                <a:gd name="T41" fmla="*/ 2 h 24"/>
                <a:gd name="T42" fmla="*/ 32 w 36"/>
                <a:gd name="T43" fmla="*/ 2 h 24"/>
                <a:gd name="T44" fmla="*/ 28 w 36"/>
                <a:gd name="T45"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6" h="24">
                  <a:moveTo>
                    <a:pt x="28" y="0"/>
                  </a:moveTo>
                  <a:lnTo>
                    <a:pt x="28" y="0"/>
                  </a:lnTo>
                  <a:lnTo>
                    <a:pt x="20" y="2"/>
                  </a:lnTo>
                  <a:lnTo>
                    <a:pt x="12" y="4"/>
                  </a:lnTo>
                  <a:lnTo>
                    <a:pt x="4" y="8"/>
                  </a:lnTo>
                  <a:lnTo>
                    <a:pt x="0" y="12"/>
                  </a:lnTo>
                  <a:lnTo>
                    <a:pt x="0" y="12"/>
                  </a:lnTo>
                  <a:lnTo>
                    <a:pt x="2" y="16"/>
                  </a:lnTo>
                  <a:lnTo>
                    <a:pt x="4" y="20"/>
                  </a:lnTo>
                  <a:lnTo>
                    <a:pt x="10" y="22"/>
                  </a:lnTo>
                  <a:lnTo>
                    <a:pt x="16" y="24"/>
                  </a:lnTo>
                  <a:lnTo>
                    <a:pt x="16" y="24"/>
                  </a:lnTo>
                  <a:lnTo>
                    <a:pt x="16" y="24"/>
                  </a:lnTo>
                  <a:lnTo>
                    <a:pt x="16" y="24"/>
                  </a:lnTo>
                  <a:lnTo>
                    <a:pt x="22" y="22"/>
                  </a:lnTo>
                  <a:lnTo>
                    <a:pt x="28" y="18"/>
                  </a:lnTo>
                  <a:lnTo>
                    <a:pt x="32" y="14"/>
                  </a:lnTo>
                  <a:lnTo>
                    <a:pt x="36" y="10"/>
                  </a:lnTo>
                  <a:lnTo>
                    <a:pt x="36" y="10"/>
                  </a:lnTo>
                  <a:lnTo>
                    <a:pt x="36" y="6"/>
                  </a:lnTo>
                  <a:lnTo>
                    <a:pt x="36" y="2"/>
                  </a:lnTo>
                  <a:lnTo>
                    <a:pt x="32" y="2"/>
                  </a:lnTo>
                  <a:lnTo>
                    <a:pt x="2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36" name="Freeform 21"/>
            <p:cNvSpPr>
              <a:spLocks/>
            </p:cNvSpPr>
            <p:nvPr/>
          </p:nvSpPr>
          <p:spPr bwMode="auto">
            <a:xfrm>
              <a:off x="2294" y="1040"/>
              <a:ext cx="86" cy="40"/>
            </a:xfrm>
            <a:custGeom>
              <a:avLst/>
              <a:gdLst>
                <a:gd name="T0" fmla="*/ 42 w 86"/>
                <a:gd name="T1" fmla="*/ 0 h 40"/>
                <a:gd name="T2" fmla="*/ 42 w 86"/>
                <a:gd name="T3" fmla="*/ 0 h 40"/>
                <a:gd name="T4" fmla="*/ 40 w 86"/>
                <a:gd name="T5" fmla="*/ 0 h 40"/>
                <a:gd name="T6" fmla="*/ 40 w 86"/>
                <a:gd name="T7" fmla="*/ 0 h 40"/>
                <a:gd name="T8" fmla="*/ 36 w 86"/>
                <a:gd name="T9" fmla="*/ 4 h 40"/>
                <a:gd name="T10" fmla="*/ 30 w 86"/>
                <a:gd name="T11" fmla="*/ 8 h 40"/>
                <a:gd name="T12" fmla="*/ 24 w 86"/>
                <a:gd name="T13" fmla="*/ 20 h 40"/>
                <a:gd name="T14" fmla="*/ 24 w 86"/>
                <a:gd name="T15" fmla="*/ 20 h 40"/>
                <a:gd name="T16" fmla="*/ 18 w 86"/>
                <a:gd name="T17" fmla="*/ 22 h 40"/>
                <a:gd name="T18" fmla="*/ 12 w 86"/>
                <a:gd name="T19" fmla="*/ 26 h 40"/>
                <a:gd name="T20" fmla="*/ 6 w 86"/>
                <a:gd name="T21" fmla="*/ 28 h 40"/>
                <a:gd name="T22" fmla="*/ 2 w 86"/>
                <a:gd name="T23" fmla="*/ 32 h 40"/>
                <a:gd name="T24" fmla="*/ 2 w 86"/>
                <a:gd name="T25" fmla="*/ 32 h 40"/>
                <a:gd name="T26" fmla="*/ 0 w 86"/>
                <a:gd name="T27" fmla="*/ 36 h 40"/>
                <a:gd name="T28" fmla="*/ 2 w 86"/>
                <a:gd name="T29" fmla="*/ 38 h 40"/>
                <a:gd name="T30" fmla="*/ 6 w 86"/>
                <a:gd name="T31" fmla="*/ 40 h 40"/>
                <a:gd name="T32" fmla="*/ 10 w 86"/>
                <a:gd name="T33" fmla="*/ 40 h 40"/>
                <a:gd name="T34" fmla="*/ 10 w 86"/>
                <a:gd name="T35" fmla="*/ 40 h 40"/>
                <a:gd name="T36" fmla="*/ 14 w 86"/>
                <a:gd name="T37" fmla="*/ 40 h 40"/>
                <a:gd name="T38" fmla="*/ 14 w 86"/>
                <a:gd name="T39" fmla="*/ 40 h 40"/>
                <a:gd name="T40" fmla="*/ 20 w 86"/>
                <a:gd name="T41" fmla="*/ 40 h 40"/>
                <a:gd name="T42" fmla="*/ 24 w 86"/>
                <a:gd name="T43" fmla="*/ 38 h 40"/>
                <a:gd name="T44" fmla="*/ 36 w 86"/>
                <a:gd name="T45" fmla="*/ 32 h 40"/>
                <a:gd name="T46" fmla="*/ 36 w 86"/>
                <a:gd name="T47" fmla="*/ 32 h 40"/>
                <a:gd name="T48" fmla="*/ 46 w 86"/>
                <a:gd name="T49" fmla="*/ 32 h 40"/>
                <a:gd name="T50" fmla="*/ 46 w 86"/>
                <a:gd name="T51" fmla="*/ 32 h 40"/>
                <a:gd name="T52" fmla="*/ 54 w 86"/>
                <a:gd name="T53" fmla="*/ 32 h 40"/>
                <a:gd name="T54" fmla="*/ 54 w 86"/>
                <a:gd name="T55" fmla="*/ 32 h 40"/>
                <a:gd name="T56" fmla="*/ 62 w 86"/>
                <a:gd name="T57" fmla="*/ 32 h 40"/>
                <a:gd name="T58" fmla="*/ 62 w 86"/>
                <a:gd name="T59" fmla="*/ 32 h 40"/>
                <a:gd name="T60" fmla="*/ 74 w 86"/>
                <a:gd name="T61" fmla="*/ 32 h 40"/>
                <a:gd name="T62" fmla="*/ 80 w 86"/>
                <a:gd name="T63" fmla="*/ 30 h 40"/>
                <a:gd name="T64" fmla="*/ 84 w 86"/>
                <a:gd name="T65" fmla="*/ 26 h 40"/>
                <a:gd name="T66" fmla="*/ 84 w 86"/>
                <a:gd name="T67" fmla="*/ 26 h 40"/>
                <a:gd name="T68" fmla="*/ 86 w 86"/>
                <a:gd name="T69" fmla="*/ 22 h 40"/>
                <a:gd name="T70" fmla="*/ 86 w 86"/>
                <a:gd name="T71" fmla="*/ 18 h 40"/>
                <a:gd name="T72" fmla="*/ 84 w 86"/>
                <a:gd name="T73" fmla="*/ 14 h 40"/>
                <a:gd name="T74" fmla="*/ 78 w 86"/>
                <a:gd name="T75" fmla="*/ 12 h 40"/>
                <a:gd name="T76" fmla="*/ 68 w 86"/>
                <a:gd name="T77" fmla="*/ 8 h 40"/>
                <a:gd name="T78" fmla="*/ 60 w 86"/>
                <a:gd name="T79" fmla="*/ 6 h 40"/>
                <a:gd name="T80" fmla="*/ 60 w 86"/>
                <a:gd name="T81" fmla="*/ 6 h 40"/>
                <a:gd name="T82" fmla="*/ 52 w 86"/>
                <a:gd name="T83" fmla="*/ 2 h 40"/>
                <a:gd name="T84" fmla="*/ 42 w 86"/>
                <a:gd name="T85"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86" h="40">
                  <a:moveTo>
                    <a:pt x="42" y="0"/>
                  </a:moveTo>
                  <a:lnTo>
                    <a:pt x="42" y="0"/>
                  </a:lnTo>
                  <a:lnTo>
                    <a:pt x="40" y="0"/>
                  </a:lnTo>
                  <a:lnTo>
                    <a:pt x="40" y="0"/>
                  </a:lnTo>
                  <a:lnTo>
                    <a:pt x="36" y="4"/>
                  </a:lnTo>
                  <a:lnTo>
                    <a:pt x="30" y="8"/>
                  </a:lnTo>
                  <a:lnTo>
                    <a:pt x="24" y="20"/>
                  </a:lnTo>
                  <a:lnTo>
                    <a:pt x="24" y="20"/>
                  </a:lnTo>
                  <a:lnTo>
                    <a:pt x="18" y="22"/>
                  </a:lnTo>
                  <a:lnTo>
                    <a:pt x="12" y="26"/>
                  </a:lnTo>
                  <a:lnTo>
                    <a:pt x="6" y="28"/>
                  </a:lnTo>
                  <a:lnTo>
                    <a:pt x="2" y="32"/>
                  </a:lnTo>
                  <a:lnTo>
                    <a:pt x="2" y="32"/>
                  </a:lnTo>
                  <a:lnTo>
                    <a:pt x="0" y="36"/>
                  </a:lnTo>
                  <a:lnTo>
                    <a:pt x="2" y="38"/>
                  </a:lnTo>
                  <a:lnTo>
                    <a:pt x="6" y="40"/>
                  </a:lnTo>
                  <a:lnTo>
                    <a:pt x="10" y="40"/>
                  </a:lnTo>
                  <a:lnTo>
                    <a:pt x="10" y="40"/>
                  </a:lnTo>
                  <a:lnTo>
                    <a:pt x="14" y="40"/>
                  </a:lnTo>
                  <a:lnTo>
                    <a:pt x="14" y="40"/>
                  </a:lnTo>
                  <a:lnTo>
                    <a:pt x="20" y="40"/>
                  </a:lnTo>
                  <a:lnTo>
                    <a:pt x="24" y="38"/>
                  </a:lnTo>
                  <a:lnTo>
                    <a:pt x="36" y="32"/>
                  </a:lnTo>
                  <a:lnTo>
                    <a:pt x="36" y="32"/>
                  </a:lnTo>
                  <a:lnTo>
                    <a:pt x="46" y="32"/>
                  </a:lnTo>
                  <a:lnTo>
                    <a:pt x="46" y="32"/>
                  </a:lnTo>
                  <a:lnTo>
                    <a:pt x="54" y="32"/>
                  </a:lnTo>
                  <a:lnTo>
                    <a:pt x="54" y="32"/>
                  </a:lnTo>
                  <a:lnTo>
                    <a:pt x="62" y="32"/>
                  </a:lnTo>
                  <a:lnTo>
                    <a:pt x="62" y="32"/>
                  </a:lnTo>
                  <a:lnTo>
                    <a:pt x="74" y="32"/>
                  </a:lnTo>
                  <a:lnTo>
                    <a:pt x="80" y="30"/>
                  </a:lnTo>
                  <a:lnTo>
                    <a:pt x="84" y="26"/>
                  </a:lnTo>
                  <a:lnTo>
                    <a:pt x="84" y="26"/>
                  </a:lnTo>
                  <a:lnTo>
                    <a:pt x="86" y="22"/>
                  </a:lnTo>
                  <a:lnTo>
                    <a:pt x="86" y="18"/>
                  </a:lnTo>
                  <a:lnTo>
                    <a:pt x="84" y="14"/>
                  </a:lnTo>
                  <a:lnTo>
                    <a:pt x="78" y="12"/>
                  </a:lnTo>
                  <a:lnTo>
                    <a:pt x="68" y="8"/>
                  </a:lnTo>
                  <a:lnTo>
                    <a:pt x="60" y="6"/>
                  </a:lnTo>
                  <a:lnTo>
                    <a:pt x="60" y="6"/>
                  </a:lnTo>
                  <a:lnTo>
                    <a:pt x="52" y="2"/>
                  </a:lnTo>
                  <a:lnTo>
                    <a:pt x="42"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37" name="Freeform 22"/>
            <p:cNvSpPr>
              <a:spLocks/>
            </p:cNvSpPr>
            <p:nvPr/>
          </p:nvSpPr>
          <p:spPr bwMode="auto">
            <a:xfrm>
              <a:off x="2294" y="1040"/>
              <a:ext cx="86" cy="40"/>
            </a:xfrm>
            <a:custGeom>
              <a:avLst/>
              <a:gdLst>
                <a:gd name="T0" fmla="*/ 42 w 86"/>
                <a:gd name="T1" fmla="*/ 0 h 40"/>
                <a:gd name="T2" fmla="*/ 42 w 86"/>
                <a:gd name="T3" fmla="*/ 0 h 40"/>
                <a:gd name="T4" fmla="*/ 40 w 86"/>
                <a:gd name="T5" fmla="*/ 0 h 40"/>
                <a:gd name="T6" fmla="*/ 40 w 86"/>
                <a:gd name="T7" fmla="*/ 0 h 40"/>
                <a:gd name="T8" fmla="*/ 36 w 86"/>
                <a:gd name="T9" fmla="*/ 4 h 40"/>
                <a:gd name="T10" fmla="*/ 30 w 86"/>
                <a:gd name="T11" fmla="*/ 8 h 40"/>
                <a:gd name="T12" fmla="*/ 24 w 86"/>
                <a:gd name="T13" fmla="*/ 20 h 40"/>
                <a:gd name="T14" fmla="*/ 24 w 86"/>
                <a:gd name="T15" fmla="*/ 20 h 40"/>
                <a:gd name="T16" fmla="*/ 18 w 86"/>
                <a:gd name="T17" fmla="*/ 22 h 40"/>
                <a:gd name="T18" fmla="*/ 12 w 86"/>
                <a:gd name="T19" fmla="*/ 26 h 40"/>
                <a:gd name="T20" fmla="*/ 6 w 86"/>
                <a:gd name="T21" fmla="*/ 28 h 40"/>
                <a:gd name="T22" fmla="*/ 2 w 86"/>
                <a:gd name="T23" fmla="*/ 32 h 40"/>
                <a:gd name="T24" fmla="*/ 2 w 86"/>
                <a:gd name="T25" fmla="*/ 32 h 40"/>
                <a:gd name="T26" fmla="*/ 0 w 86"/>
                <a:gd name="T27" fmla="*/ 36 h 40"/>
                <a:gd name="T28" fmla="*/ 2 w 86"/>
                <a:gd name="T29" fmla="*/ 38 h 40"/>
                <a:gd name="T30" fmla="*/ 6 w 86"/>
                <a:gd name="T31" fmla="*/ 40 h 40"/>
                <a:gd name="T32" fmla="*/ 10 w 86"/>
                <a:gd name="T33" fmla="*/ 40 h 40"/>
                <a:gd name="T34" fmla="*/ 10 w 86"/>
                <a:gd name="T35" fmla="*/ 40 h 40"/>
                <a:gd name="T36" fmla="*/ 14 w 86"/>
                <a:gd name="T37" fmla="*/ 40 h 40"/>
                <a:gd name="T38" fmla="*/ 14 w 86"/>
                <a:gd name="T39" fmla="*/ 40 h 40"/>
                <a:gd name="T40" fmla="*/ 20 w 86"/>
                <a:gd name="T41" fmla="*/ 40 h 40"/>
                <a:gd name="T42" fmla="*/ 24 w 86"/>
                <a:gd name="T43" fmla="*/ 38 h 40"/>
                <a:gd name="T44" fmla="*/ 36 w 86"/>
                <a:gd name="T45" fmla="*/ 32 h 40"/>
                <a:gd name="T46" fmla="*/ 36 w 86"/>
                <a:gd name="T47" fmla="*/ 32 h 40"/>
                <a:gd name="T48" fmla="*/ 46 w 86"/>
                <a:gd name="T49" fmla="*/ 32 h 40"/>
                <a:gd name="T50" fmla="*/ 46 w 86"/>
                <a:gd name="T51" fmla="*/ 32 h 40"/>
                <a:gd name="T52" fmla="*/ 54 w 86"/>
                <a:gd name="T53" fmla="*/ 32 h 40"/>
                <a:gd name="T54" fmla="*/ 54 w 86"/>
                <a:gd name="T55" fmla="*/ 32 h 40"/>
                <a:gd name="T56" fmla="*/ 62 w 86"/>
                <a:gd name="T57" fmla="*/ 32 h 40"/>
                <a:gd name="T58" fmla="*/ 62 w 86"/>
                <a:gd name="T59" fmla="*/ 32 h 40"/>
                <a:gd name="T60" fmla="*/ 74 w 86"/>
                <a:gd name="T61" fmla="*/ 32 h 40"/>
                <a:gd name="T62" fmla="*/ 80 w 86"/>
                <a:gd name="T63" fmla="*/ 30 h 40"/>
                <a:gd name="T64" fmla="*/ 84 w 86"/>
                <a:gd name="T65" fmla="*/ 26 h 40"/>
                <a:gd name="T66" fmla="*/ 84 w 86"/>
                <a:gd name="T67" fmla="*/ 26 h 40"/>
                <a:gd name="T68" fmla="*/ 86 w 86"/>
                <a:gd name="T69" fmla="*/ 22 h 40"/>
                <a:gd name="T70" fmla="*/ 86 w 86"/>
                <a:gd name="T71" fmla="*/ 18 h 40"/>
                <a:gd name="T72" fmla="*/ 84 w 86"/>
                <a:gd name="T73" fmla="*/ 14 h 40"/>
                <a:gd name="T74" fmla="*/ 78 w 86"/>
                <a:gd name="T75" fmla="*/ 12 h 40"/>
                <a:gd name="T76" fmla="*/ 68 w 86"/>
                <a:gd name="T77" fmla="*/ 8 h 40"/>
                <a:gd name="T78" fmla="*/ 60 w 86"/>
                <a:gd name="T79" fmla="*/ 6 h 40"/>
                <a:gd name="T80" fmla="*/ 60 w 86"/>
                <a:gd name="T81" fmla="*/ 6 h 40"/>
                <a:gd name="T82" fmla="*/ 52 w 86"/>
                <a:gd name="T83" fmla="*/ 2 h 40"/>
                <a:gd name="T84" fmla="*/ 42 w 86"/>
                <a:gd name="T85"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86" h="40">
                  <a:moveTo>
                    <a:pt x="42" y="0"/>
                  </a:moveTo>
                  <a:lnTo>
                    <a:pt x="42" y="0"/>
                  </a:lnTo>
                  <a:lnTo>
                    <a:pt x="40" y="0"/>
                  </a:lnTo>
                  <a:lnTo>
                    <a:pt x="40" y="0"/>
                  </a:lnTo>
                  <a:lnTo>
                    <a:pt x="36" y="4"/>
                  </a:lnTo>
                  <a:lnTo>
                    <a:pt x="30" y="8"/>
                  </a:lnTo>
                  <a:lnTo>
                    <a:pt x="24" y="20"/>
                  </a:lnTo>
                  <a:lnTo>
                    <a:pt x="24" y="20"/>
                  </a:lnTo>
                  <a:lnTo>
                    <a:pt x="18" y="22"/>
                  </a:lnTo>
                  <a:lnTo>
                    <a:pt x="12" y="26"/>
                  </a:lnTo>
                  <a:lnTo>
                    <a:pt x="6" y="28"/>
                  </a:lnTo>
                  <a:lnTo>
                    <a:pt x="2" y="32"/>
                  </a:lnTo>
                  <a:lnTo>
                    <a:pt x="2" y="32"/>
                  </a:lnTo>
                  <a:lnTo>
                    <a:pt x="0" y="36"/>
                  </a:lnTo>
                  <a:lnTo>
                    <a:pt x="2" y="38"/>
                  </a:lnTo>
                  <a:lnTo>
                    <a:pt x="6" y="40"/>
                  </a:lnTo>
                  <a:lnTo>
                    <a:pt x="10" y="40"/>
                  </a:lnTo>
                  <a:lnTo>
                    <a:pt x="10" y="40"/>
                  </a:lnTo>
                  <a:lnTo>
                    <a:pt x="14" y="40"/>
                  </a:lnTo>
                  <a:lnTo>
                    <a:pt x="14" y="40"/>
                  </a:lnTo>
                  <a:lnTo>
                    <a:pt x="20" y="40"/>
                  </a:lnTo>
                  <a:lnTo>
                    <a:pt x="24" y="38"/>
                  </a:lnTo>
                  <a:lnTo>
                    <a:pt x="36" y="32"/>
                  </a:lnTo>
                  <a:lnTo>
                    <a:pt x="36" y="32"/>
                  </a:lnTo>
                  <a:lnTo>
                    <a:pt x="46" y="32"/>
                  </a:lnTo>
                  <a:lnTo>
                    <a:pt x="46" y="32"/>
                  </a:lnTo>
                  <a:lnTo>
                    <a:pt x="54" y="32"/>
                  </a:lnTo>
                  <a:lnTo>
                    <a:pt x="54" y="32"/>
                  </a:lnTo>
                  <a:lnTo>
                    <a:pt x="62" y="32"/>
                  </a:lnTo>
                  <a:lnTo>
                    <a:pt x="62" y="32"/>
                  </a:lnTo>
                  <a:lnTo>
                    <a:pt x="74" y="32"/>
                  </a:lnTo>
                  <a:lnTo>
                    <a:pt x="80" y="30"/>
                  </a:lnTo>
                  <a:lnTo>
                    <a:pt x="84" y="26"/>
                  </a:lnTo>
                  <a:lnTo>
                    <a:pt x="84" y="26"/>
                  </a:lnTo>
                  <a:lnTo>
                    <a:pt x="86" y="22"/>
                  </a:lnTo>
                  <a:lnTo>
                    <a:pt x="86" y="18"/>
                  </a:lnTo>
                  <a:lnTo>
                    <a:pt x="84" y="14"/>
                  </a:lnTo>
                  <a:lnTo>
                    <a:pt x="78" y="12"/>
                  </a:lnTo>
                  <a:lnTo>
                    <a:pt x="68" y="8"/>
                  </a:lnTo>
                  <a:lnTo>
                    <a:pt x="60" y="6"/>
                  </a:lnTo>
                  <a:lnTo>
                    <a:pt x="60" y="6"/>
                  </a:lnTo>
                  <a:lnTo>
                    <a:pt x="52" y="2"/>
                  </a:lnTo>
                  <a:lnTo>
                    <a:pt x="4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38" name="Freeform 23"/>
            <p:cNvSpPr>
              <a:spLocks/>
            </p:cNvSpPr>
            <p:nvPr/>
          </p:nvSpPr>
          <p:spPr bwMode="auto">
            <a:xfrm>
              <a:off x="2198" y="992"/>
              <a:ext cx="114" cy="66"/>
            </a:xfrm>
            <a:custGeom>
              <a:avLst/>
              <a:gdLst>
                <a:gd name="T0" fmla="*/ 64 w 114"/>
                <a:gd name="T1" fmla="*/ 0 h 66"/>
                <a:gd name="T2" fmla="*/ 48 w 114"/>
                <a:gd name="T3" fmla="*/ 4 h 66"/>
                <a:gd name="T4" fmla="*/ 36 w 114"/>
                <a:gd name="T5" fmla="*/ 10 h 66"/>
                <a:gd name="T6" fmla="*/ 24 w 114"/>
                <a:gd name="T7" fmla="*/ 14 h 66"/>
                <a:gd name="T8" fmla="*/ 20 w 114"/>
                <a:gd name="T9" fmla="*/ 18 h 66"/>
                <a:gd name="T10" fmla="*/ 16 w 114"/>
                <a:gd name="T11" fmla="*/ 28 h 66"/>
                <a:gd name="T12" fmla="*/ 8 w 114"/>
                <a:gd name="T13" fmla="*/ 30 h 66"/>
                <a:gd name="T14" fmla="*/ 2 w 114"/>
                <a:gd name="T15" fmla="*/ 34 h 66"/>
                <a:gd name="T16" fmla="*/ 0 w 114"/>
                <a:gd name="T17" fmla="*/ 36 h 66"/>
                <a:gd name="T18" fmla="*/ 4 w 114"/>
                <a:gd name="T19" fmla="*/ 42 h 66"/>
                <a:gd name="T20" fmla="*/ 14 w 114"/>
                <a:gd name="T21" fmla="*/ 44 h 66"/>
                <a:gd name="T22" fmla="*/ 30 w 114"/>
                <a:gd name="T23" fmla="*/ 48 h 66"/>
                <a:gd name="T24" fmla="*/ 34 w 114"/>
                <a:gd name="T25" fmla="*/ 52 h 66"/>
                <a:gd name="T26" fmla="*/ 46 w 114"/>
                <a:gd name="T27" fmla="*/ 64 h 66"/>
                <a:gd name="T28" fmla="*/ 52 w 114"/>
                <a:gd name="T29" fmla="*/ 66 h 66"/>
                <a:gd name="T30" fmla="*/ 54 w 114"/>
                <a:gd name="T31" fmla="*/ 66 h 66"/>
                <a:gd name="T32" fmla="*/ 64 w 114"/>
                <a:gd name="T33" fmla="*/ 66 h 66"/>
                <a:gd name="T34" fmla="*/ 72 w 114"/>
                <a:gd name="T35" fmla="*/ 64 h 66"/>
                <a:gd name="T36" fmla="*/ 74 w 114"/>
                <a:gd name="T37" fmla="*/ 64 h 66"/>
                <a:gd name="T38" fmla="*/ 94 w 114"/>
                <a:gd name="T39" fmla="*/ 66 h 66"/>
                <a:gd name="T40" fmla="*/ 112 w 114"/>
                <a:gd name="T41" fmla="*/ 64 h 66"/>
                <a:gd name="T42" fmla="*/ 114 w 114"/>
                <a:gd name="T43" fmla="*/ 60 h 66"/>
                <a:gd name="T44" fmla="*/ 112 w 114"/>
                <a:gd name="T45" fmla="*/ 50 h 66"/>
                <a:gd name="T46" fmla="*/ 112 w 114"/>
                <a:gd name="T47" fmla="*/ 46 h 66"/>
                <a:gd name="T48" fmla="*/ 112 w 114"/>
                <a:gd name="T49" fmla="*/ 40 h 66"/>
                <a:gd name="T50" fmla="*/ 104 w 114"/>
                <a:gd name="T51" fmla="*/ 32 h 66"/>
                <a:gd name="T52" fmla="*/ 94 w 114"/>
                <a:gd name="T53" fmla="*/ 28 h 66"/>
                <a:gd name="T54" fmla="*/ 82 w 114"/>
                <a:gd name="T55" fmla="*/ 26 h 66"/>
                <a:gd name="T56" fmla="*/ 70 w 114"/>
                <a:gd name="T57" fmla="*/ 26 h 66"/>
                <a:gd name="T58" fmla="*/ 60 w 114"/>
                <a:gd name="T59" fmla="*/ 28 h 66"/>
                <a:gd name="T60" fmla="*/ 46 w 114"/>
                <a:gd name="T61" fmla="*/ 34 h 66"/>
                <a:gd name="T62" fmla="*/ 42 w 114"/>
                <a:gd name="T63" fmla="*/ 34 h 66"/>
                <a:gd name="T64" fmla="*/ 40 w 114"/>
                <a:gd name="T65" fmla="*/ 34 h 66"/>
                <a:gd name="T66" fmla="*/ 34 w 114"/>
                <a:gd name="T67" fmla="*/ 30 h 66"/>
                <a:gd name="T68" fmla="*/ 34 w 114"/>
                <a:gd name="T69" fmla="*/ 20 h 66"/>
                <a:gd name="T70" fmla="*/ 54 w 114"/>
                <a:gd name="T71" fmla="*/ 20 h 66"/>
                <a:gd name="T72" fmla="*/ 72 w 114"/>
                <a:gd name="T73" fmla="*/ 18 h 66"/>
                <a:gd name="T74" fmla="*/ 74 w 114"/>
                <a:gd name="T75" fmla="*/ 18 h 66"/>
                <a:gd name="T76" fmla="*/ 78 w 114"/>
                <a:gd name="T77" fmla="*/ 16 h 66"/>
                <a:gd name="T78" fmla="*/ 78 w 114"/>
                <a:gd name="T79" fmla="*/ 10 h 66"/>
                <a:gd name="T80" fmla="*/ 70 w 114"/>
                <a:gd name="T81" fmla="*/ 6 h 66"/>
                <a:gd name="T82" fmla="*/ 66 w 114"/>
                <a:gd name="T83" fmla="*/ 6 h 66"/>
                <a:gd name="T84" fmla="*/ 66 w 114"/>
                <a:gd name="T85" fmla="*/ 6 h 66"/>
                <a:gd name="T86" fmla="*/ 64 w 114"/>
                <a:gd name="T87" fmla="*/ 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14" h="66">
                  <a:moveTo>
                    <a:pt x="64" y="0"/>
                  </a:moveTo>
                  <a:lnTo>
                    <a:pt x="64" y="0"/>
                  </a:lnTo>
                  <a:lnTo>
                    <a:pt x="58" y="0"/>
                  </a:lnTo>
                  <a:lnTo>
                    <a:pt x="48" y="4"/>
                  </a:lnTo>
                  <a:lnTo>
                    <a:pt x="36" y="10"/>
                  </a:lnTo>
                  <a:lnTo>
                    <a:pt x="36" y="10"/>
                  </a:lnTo>
                  <a:lnTo>
                    <a:pt x="26" y="12"/>
                  </a:lnTo>
                  <a:lnTo>
                    <a:pt x="24" y="14"/>
                  </a:lnTo>
                  <a:lnTo>
                    <a:pt x="20" y="18"/>
                  </a:lnTo>
                  <a:lnTo>
                    <a:pt x="20" y="18"/>
                  </a:lnTo>
                  <a:lnTo>
                    <a:pt x="20" y="24"/>
                  </a:lnTo>
                  <a:lnTo>
                    <a:pt x="16" y="28"/>
                  </a:lnTo>
                  <a:lnTo>
                    <a:pt x="16" y="28"/>
                  </a:lnTo>
                  <a:lnTo>
                    <a:pt x="8" y="30"/>
                  </a:lnTo>
                  <a:lnTo>
                    <a:pt x="4" y="32"/>
                  </a:lnTo>
                  <a:lnTo>
                    <a:pt x="2" y="34"/>
                  </a:lnTo>
                  <a:lnTo>
                    <a:pt x="2" y="34"/>
                  </a:lnTo>
                  <a:lnTo>
                    <a:pt x="0" y="36"/>
                  </a:lnTo>
                  <a:lnTo>
                    <a:pt x="0" y="38"/>
                  </a:lnTo>
                  <a:lnTo>
                    <a:pt x="4" y="42"/>
                  </a:lnTo>
                  <a:lnTo>
                    <a:pt x="14" y="44"/>
                  </a:lnTo>
                  <a:lnTo>
                    <a:pt x="14" y="44"/>
                  </a:lnTo>
                  <a:lnTo>
                    <a:pt x="26" y="46"/>
                  </a:lnTo>
                  <a:lnTo>
                    <a:pt x="30" y="48"/>
                  </a:lnTo>
                  <a:lnTo>
                    <a:pt x="34" y="52"/>
                  </a:lnTo>
                  <a:lnTo>
                    <a:pt x="34" y="52"/>
                  </a:lnTo>
                  <a:lnTo>
                    <a:pt x="42" y="60"/>
                  </a:lnTo>
                  <a:lnTo>
                    <a:pt x="46" y="64"/>
                  </a:lnTo>
                  <a:lnTo>
                    <a:pt x="52" y="66"/>
                  </a:lnTo>
                  <a:lnTo>
                    <a:pt x="52" y="66"/>
                  </a:lnTo>
                  <a:lnTo>
                    <a:pt x="54" y="66"/>
                  </a:lnTo>
                  <a:lnTo>
                    <a:pt x="54" y="66"/>
                  </a:lnTo>
                  <a:lnTo>
                    <a:pt x="64" y="66"/>
                  </a:lnTo>
                  <a:lnTo>
                    <a:pt x="64" y="66"/>
                  </a:lnTo>
                  <a:lnTo>
                    <a:pt x="72" y="64"/>
                  </a:lnTo>
                  <a:lnTo>
                    <a:pt x="72" y="64"/>
                  </a:lnTo>
                  <a:lnTo>
                    <a:pt x="74" y="64"/>
                  </a:lnTo>
                  <a:lnTo>
                    <a:pt x="74" y="64"/>
                  </a:lnTo>
                  <a:lnTo>
                    <a:pt x="94" y="66"/>
                  </a:lnTo>
                  <a:lnTo>
                    <a:pt x="94" y="66"/>
                  </a:lnTo>
                  <a:lnTo>
                    <a:pt x="108" y="66"/>
                  </a:lnTo>
                  <a:lnTo>
                    <a:pt x="112" y="64"/>
                  </a:lnTo>
                  <a:lnTo>
                    <a:pt x="114" y="60"/>
                  </a:lnTo>
                  <a:lnTo>
                    <a:pt x="114" y="60"/>
                  </a:lnTo>
                  <a:lnTo>
                    <a:pt x="114" y="56"/>
                  </a:lnTo>
                  <a:lnTo>
                    <a:pt x="112" y="50"/>
                  </a:lnTo>
                  <a:lnTo>
                    <a:pt x="112" y="50"/>
                  </a:lnTo>
                  <a:lnTo>
                    <a:pt x="112" y="46"/>
                  </a:lnTo>
                  <a:lnTo>
                    <a:pt x="112" y="40"/>
                  </a:lnTo>
                  <a:lnTo>
                    <a:pt x="112" y="40"/>
                  </a:lnTo>
                  <a:lnTo>
                    <a:pt x="110" y="36"/>
                  </a:lnTo>
                  <a:lnTo>
                    <a:pt x="104" y="32"/>
                  </a:lnTo>
                  <a:lnTo>
                    <a:pt x="100" y="28"/>
                  </a:lnTo>
                  <a:lnTo>
                    <a:pt x="94" y="28"/>
                  </a:lnTo>
                  <a:lnTo>
                    <a:pt x="94" y="28"/>
                  </a:lnTo>
                  <a:lnTo>
                    <a:pt x="82" y="26"/>
                  </a:lnTo>
                  <a:lnTo>
                    <a:pt x="82" y="26"/>
                  </a:lnTo>
                  <a:lnTo>
                    <a:pt x="70" y="26"/>
                  </a:lnTo>
                  <a:lnTo>
                    <a:pt x="60" y="28"/>
                  </a:lnTo>
                  <a:lnTo>
                    <a:pt x="60" y="28"/>
                  </a:lnTo>
                  <a:lnTo>
                    <a:pt x="52" y="32"/>
                  </a:lnTo>
                  <a:lnTo>
                    <a:pt x="46" y="34"/>
                  </a:lnTo>
                  <a:lnTo>
                    <a:pt x="42" y="34"/>
                  </a:lnTo>
                  <a:lnTo>
                    <a:pt x="42" y="34"/>
                  </a:lnTo>
                  <a:lnTo>
                    <a:pt x="40" y="34"/>
                  </a:lnTo>
                  <a:lnTo>
                    <a:pt x="40" y="34"/>
                  </a:lnTo>
                  <a:lnTo>
                    <a:pt x="36" y="32"/>
                  </a:lnTo>
                  <a:lnTo>
                    <a:pt x="34" y="30"/>
                  </a:lnTo>
                  <a:lnTo>
                    <a:pt x="32" y="26"/>
                  </a:lnTo>
                  <a:lnTo>
                    <a:pt x="34" y="20"/>
                  </a:lnTo>
                  <a:lnTo>
                    <a:pt x="34" y="20"/>
                  </a:lnTo>
                  <a:lnTo>
                    <a:pt x="54" y="20"/>
                  </a:lnTo>
                  <a:lnTo>
                    <a:pt x="64" y="20"/>
                  </a:lnTo>
                  <a:lnTo>
                    <a:pt x="72" y="18"/>
                  </a:lnTo>
                  <a:lnTo>
                    <a:pt x="72" y="18"/>
                  </a:lnTo>
                  <a:lnTo>
                    <a:pt x="74" y="18"/>
                  </a:lnTo>
                  <a:lnTo>
                    <a:pt x="74" y="18"/>
                  </a:lnTo>
                  <a:lnTo>
                    <a:pt x="78" y="16"/>
                  </a:lnTo>
                  <a:lnTo>
                    <a:pt x="80" y="14"/>
                  </a:lnTo>
                  <a:lnTo>
                    <a:pt x="78" y="10"/>
                  </a:lnTo>
                  <a:lnTo>
                    <a:pt x="76" y="10"/>
                  </a:lnTo>
                  <a:lnTo>
                    <a:pt x="70" y="6"/>
                  </a:lnTo>
                  <a:lnTo>
                    <a:pt x="66" y="6"/>
                  </a:lnTo>
                  <a:lnTo>
                    <a:pt x="66" y="6"/>
                  </a:lnTo>
                  <a:lnTo>
                    <a:pt x="66" y="6"/>
                  </a:lnTo>
                  <a:lnTo>
                    <a:pt x="66" y="6"/>
                  </a:lnTo>
                  <a:lnTo>
                    <a:pt x="66" y="0"/>
                  </a:lnTo>
                  <a:lnTo>
                    <a:pt x="64"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39" name="Freeform 24"/>
            <p:cNvSpPr>
              <a:spLocks/>
            </p:cNvSpPr>
            <p:nvPr/>
          </p:nvSpPr>
          <p:spPr bwMode="auto">
            <a:xfrm>
              <a:off x="2198" y="992"/>
              <a:ext cx="114" cy="66"/>
            </a:xfrm>
            <a:custGeom>
              <a:avLst/>
              <a:gdLst>
                <a:gd name="T0" fmla="*/ 64 w 114"/>
                <a:gd name="T1" fmla="*/ 0 h 66"/>
                <a:gd name="T2" fmla="*/ 48 w 114"/>
                <a:gd name="T3" fmla="*/ 4 h 66"/>
                <a:gd name="T4" fmla="*/ 36 w 114"/>
                <a:gd name="T5" fmla="*/ 10 h 66"/>
                <a:gd name="T6" fmla="*/ 24 w 114"/>
                <a:gd name="T7" fmla="*/ 14 h 66"/>
                <a:gd name="T8" fmla="*/ 20 w 114"/>
                <a:gd name="T9" fmla="*/ 18 h 66"/>
                <a:gd name="T10" fmla="*/ 16 w 114"/>
                <a:gd name="T11" fmla="*/ 28 h 66"/>
                <a:gd name="T12" fmla="*/ 8 w 114"/>
                <a:gd name="T13" fmla="*/ 30 h 66"/>
                <a:gd name="T14" fmla="*/ 2 w 114"/>
                <a:gd name="T15" fmla="*/ 34 h 66"/>
                <a:gd name="T16" fmla="*/ 0 w 114"/>
                <a:gd name="T17" fmla="*/ 36 h 66"/>
                <a:gd name="T18" fmla="*/ 4 w 114"/>
                <a:gd name="T19" fmla="*/ 42 h 66"/>
                <a:gd name="T20" fmla="*/ 14 w 114"/>
                <a:gd name="T21" fmla="*/ 44 h 66"/>
                <a:gd name="T22" fmla="*/ 30 w 114"/>
                <a:gd name="T23" fmla="*/ 48 h 66"/>
                <a:gd name="T24" fmla="*/ 34 w 114"/>
                <a:gd name="T25" fmla="*/ 52 h 66"/>
                <a:gd name="T26" fmla="*/ 46 w 114"/>
                <a:gd name="T27" fmla="*/ 64 h 66"/>
                <a:gd name="T28" fmla="*/ 52 w 114"/>
                <a:gd name="T29" fmla="*/ 66 h 66"/>
                <a:gd name="T30" fmla="*/ 54 w 114"/>
                <a:gd name="T31" fmla="*/ 66 h 66"/>
                <a:gd name="T32" fmla="*/ 64 w 114"/>
                <a:gd name="T33" fmla="*/ 66 h 66"/>
                <a:gd name="T34" fmla="*/ 72 w 114"/>
                <a:gd name="T35" fmla="*/ 64 h 66"/>
                <a:gd name="T36" fmla="*/ 74 w 114"/>
                <a:gd name="T37" fmla="*/ 64 h 66"/>
                <a:gd name="T38" fmla="*/ 94 w 114"/>
                <a:gd name="T39" fmla="*/ 66 h 66"/>
                <a:gd name="T40" fmla="*/ 112 w 114"/>
                <a:gd name="T41" fmla="*/ 64 h 66"/>
                <a:gd name="T42" fmla="*/ 114 w 114"/>
                <a:gd name="T43" fmla="*/ 60 h 66"/>
                <a:gd name="T44" fmla="*/ 112 w 114"/>
                <a:gd name="T45" fmla="*/ 50 h 66"/>
                <a:gd name="T46" fmla="*/ 112 w 114"/>
                <a:gd name="T47" fmla="*/ 46 h 66"/>
                <a:gd name="T48" fmla="*/ 112 w 114"/>
                <a:gd name="T49" fmla="*/ 40 h 66"/>
                <a:gd name="T50" fmla="*/ 104 w 114"/>
                <a:gd name="T51" fmla="*/ 32 h 66"/>
                <a:gd name="T52" fmla="*/ 94 w 114"/>
                <a:gd name="T53" fmla="*/ 28 h 66"/>
                <a:gd name="T54" fmla="*/ 82 w 114"/>
                <a:gd name="T55" fmla="*/ 26 h 66"/>
                <a:gd name="T56" fmla="*/ 70 w 114"/>
                <a:gd name="T57" fmla="*/ 26 h 66"/>
                <a:gd name="T58" fmla="*/ 60 w 114"/>
                <a:gd name="T59" fmla="*/ 28 h 66"/>
                <a:gd name="T60" fmla="*/ 46 w 114"/>
                <a:gd name="T61" fmla="*/ 34 h 66"/>
                <a:gd name="T62" fmla="*/ 42 w 114"/>
                <a:gd name="T63" fmla="*/ 34 h 66"/>
                <a:gd name="T64" fmla="*/ 40 w 114"/>
                <a:gd name="T65" fmla="*/ 34 h 66"/>
                <a:gd name="T66" fmla="*/ 34 w 114"/>
                <a:gd name="T67" fmla="*/ 30 h 66"/>
                <a:gd name="T68" fmla="*/ 34 w 114"/>
                <a:gd name="T69" fmla="*/ 20 h 66"/>
                <a:gd name="T70" fmla="*/ 54 w 114"/>
                <a:gd name="T71" fmla="*/ 20 h 66"/>
                <a:gd name="T72" fmla="*/ 72 w 114"/>
                <a:gd name="T73" fmla="*/ 18 h 66"/>
                <a:gd name="T74" fmla="*/ 74 w 114"/>
                <a:gd name="T75" fmla="*/ 18 h 66"/>
                <a:gd name="T76" fmla="*/ 78 w 114"/>
                <a:gd name="T77" fmla="*/ 16 h 66"/>
                <a:gd name="T78" fmla="*/ 78 w 114"/>
                <a:gd name="T79" fmla="*/ 10 h 66"/>
                <a:gd name="T80" fmla="*/ 70 w 114"/>
                <a:gd name="T81" fmla="*/ 6 h 66"/>
                <a:gd name="T82" fmla="*/ 66 w 114"/>
                <a:gd name="T83" fmla="*/ 6 h 66"/>
                <a:gd name="T84" fmla="*/ 66 w 114"/>
                <a:gd name="T85" fmla="*/ 6 h 66"/>
                <a:gd name="T86" fmla="*/ 64 w 114"/>
                <a:gd name="T87" fmla="*/ 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14" h="66">
                  <a:moveTo>
                    <a:pt x="64" y="0"/>
                  </a:moveTo>
                  <a:lnTo>
                    <a:pt x="64" y="0"/>
                  </a:lnTo>
                  <a:lnTo>
                    <a:pt x="58" y="0"/>
                  </a:lnTo>
                  <a:lnTo>
                    <a:pt x="48" y="4"/>
                  </a:lnTo>
                  <a:lnTo>
                    <a:pt x="36" y="10"/>
                  </a:lnTo>
                  <a:lnTo>
                    <a:pt x="36" y="10"/>
                  </a:lnTo>
                  <a:lnTo>
                    <a:pt x="26" y="12"/>
                  </a:lnTo>
                  <a:lnTo>
                    <a:pt x="24" y="14"/>
                  </a:lnTo>
                  <a:lnTo>
                    <a:pt x="20" y="18"/>
                  </a:lnTo>
                  <a:lnTo>
                    <a:pt x="20" y="18"/>
                  </a:lnTo>
                  <a:lnTo>
                    <a:pt x="20" y="24"/>
                  </a:lnTo>
                  <a:lnTo>
                    <a:pt x="16" y="28"/>
                  </a:lnTo>
                  <a:lnTo>
                    <a:pt x="16" y="28"/>
                  </a:lnTo>
                  <a:lnTo>
                    <a:pt x="8" y="30"/>
                  </a:lnTo>
                  <a:lnTo>
                    <a:pt x="4" y="32"/>
                  </a:lnTo>
                  <a:lnTo>
                    <a:pt x="2" y="34"/>
                  </a:lnTo>
                  <a:lnTo>
                    <a:pt x="2" y="34"/>
                  </a:lnTo>
                  <a:lnTo>
                    <a:pt x="0" y="36"/>
                  </a:lnTo>
                  <a:lnTo>
                    <a:pt x="0" y="38"/>
                  </a:lnTo>
                  <a:lnTo>
                    <a:pt x="4" y="42"/>
                  </a:lnTo>
                  <a:lnTo>
                    <a:pt x="14" y="44"/>
                  </a:lnTo>
                  <a:lnTo>
                    <a:pt x="14" y="44"/>
                  </a:lnTo>
                  <a:lnTo>
                    <a:pt x="26" y="46"/>
                  </a:lnTo>
                  <a:lnTo>
                    <a:pt x="30" y="48"/>
                  </a:lnTo>
                  <a:lnTo>
                    <a:pt x="34" y="52"/>
                  </a:lnTo>
                  <a:lnTo>
                    <a:pt x="34" y="52"/>
                  </a:lnTo>
                  <a:lnTo>
                    <a:pt x="42" y="60"/>
                  </a:lnTo>
                  <a:lnTo>
                    <a:pt x="46" y="64"/>
                  </a:lnTo>
                  <a:lnTo>
                    <a:pt x="52" y="66"/>
                  </a:lnTo>
                  <a:lnTo>
                    <a:pt x="52" y="66"/>
                  </a:lnTo>
                  <a:lnTo>
                    <a:pt x="54" y="66"/>
                  </a:lnTo>
                  <a:lnTo>
                    <a:pt x="54" y="66"/>
                  </a:lnTo>
                  <a:lnTo>
                    <a:pt x="64" y="66"/>
                  </a:lnTo>
                  <a:lnTo>
                    <a:pt x="64" y="66"/>
                  </a:lnTo>
                  <a:lnTo>
                    <a:pt x="72" y="64"/>
                  </a:lnTo>
                  <a:lnTo>
                    <a:pt x="72" y="64"/>
                  </a:lnTo>
                  <a:lnTo>
                    <a:pt x="74" y="64"/>
                  </a:lnTo>
                  <a:lnTo>
                    <a:pt x="74" y="64"/>
                  </a:lnTo>
                  <a:lnTo>
                    <a:pt x="94" y="66"/>
                  </a:lnTo>
                  <a:lnTo>
                    <a:pt x="94" y="66"/>
                  </a:lnTo>
                  <a:lnTo>
                    <a:pt x="108" y="66"/>
                  </a:lnTo>
                  <a:lnTo>
                    <a:pt x="112" y="64"/>
                  </a:lnTo>
                  <a:lnTo>
                    <a:pt x="114" y="60"/>
                  </a:lnTo>
                  <a:lnTo>
                    <a:pt x="114" y="60"/>
                  </a:lnTo>
                  <a:lnTo>
                    <a:pt x="114" y="56"/>
                  </a:lnTo>
                  <a:lnTo>
                    <a:pt x="112" y="50"/>
                  </a:lnTo>
                  <a:lnTo>
                    <a:pt x="112" y="50"/>
                  </a:lnTo>
                  <a:lnTo>
                    <a:pt x="112" y="46"/>
                  </a:lnTo>
                  <a:lnTo>
                    <a:pt x="112" y="40"/>
                  </a:lnTo>
                  <a:lnTo>
                    <a:pt x="112" y="40"/>
                  </a:lnTo>
                  <a:lnTo>
                    <a:pt x="110" y="36"/>
                  </a:lnTo>
                  <a:lnTo>
                    <a:pt x="104" y="32"/>
                  </a:lnTo>
                  <a:lnTo>
                    <a:pt x="100" y="28"/>
                  </a:lnTo>
                  <a:lnTo>
                    <a:pt x="94" y="28"/>
                  </a:lnTo>
                  <a:lnTo>
                    <a:pt x="94" y="28"/>
                  </a:lnTo>
                  <a:lnTo>
                    <a:pt x="82" y="26"/>
                  </a:lnTo>
                  <a:lnTo>
                    <a:pt x="82" y="26"/>
                  </a:lnTo>
                  <a:lnTo>
                    <a:pt x="70" y="26"/>
                  </a:lnTo>
                  <a:lnTo>
                    <a:pt x="60" y="28"/>
                  </a:lnTo>
                  <a:lnTo>
                    <a:pt x="60" y="28"/>
                  </a:lnTo>
                  <a:lnTo>
                    <a:pt x="52" y="32"/>
                  </a:lnTo>
                  <a:lnTo>
                    <a:pt x="46" y="34"/>
                  </a:lnTo>
                  <a:lnTo>
                    <a:pt x="42" y="34"/>
                  </a:lnTo>
                  <a:lnTo>
                    <a:pt x="42" y="34"/>
                  </a:lnTo>
                  <a:lnTo>
                    <a:pt x="40" y="34"/>
                  </a:lnTo>
                  <a:lnTo>
                    <a:pt x="40" y="34"/>
                  </a:lnTo>
                  <a:lnTo>
                    <a:pt x="36" y="32"/>
                  </a:lnTo>
                  <a:lnTo>
                    <a:pt x="34" y="30"/>
                  </a:lnTo>
                  <a:lnTo>
                    <a:pt x="32" y="26"/>
                  </a:lnTo>
                  <a:lnTo>
                    <a:pt x="34" y="20"/>
                  </a:lnTo>
                  <a:lnTo>
                    <a:pt x="34" y="20"/>
                  </a:lnTo>
                  <a:lnTo>
                    <a:pt x="54" y="20"/>
                  </a:lnTo>
                  <a:lnTo>
                    <a:pt x="64" y="20"/>
                  </a:lnTo>
                  <a:lnTo>
                    <a:pt x="72" y="18"/>
                  </a:lnTo>
                  <a:lnTo>
                    <a:pt x="72" y="18"/>
                  </a:lnTo>
                  <a:lnTo>
                    <a:pt x="74" y="18"/>
                  </a:lnTo>
                  <a:lnTo>
                    <a:pt x="74" y="18"/>
                  </a:lnTo>
                  <a:lnTo>
                    <a:pt x="78" y="16"/>
                  </a:lnTo>
                  <a:lnTo>
                    <a:pt x="80" y="14"/>
                  </a:lnTo>
                  <a:lnTo>
                    <a:pt x="78" y="10"/>
                  </a:lnTo>
                  <a:lnTo>
                    <a:pt x="76" y="10"/>
                  </a:lnTo>
                  <a:lnTo>
                    <a:pt x="70" y="6"/>
                  </a:lnTo>
                  <a:lnTo>
                    <a:pt x="66" y="6"/>
                  </a:lnTo>
                  <a:lnTo>
                    <a:pt x="66" y="6"/>
                  </a:lnTo>
                  <a:lnTo>
                    <a:pt x="66" y="6"/>
                  </a:lnTo>
                  <a:lnTo>
                    <a:pt x="66" y="6"/>
                  </a:lnTo>
                  <a:lnTo>
                    <a:pt x="66" y="0"/>
                  </a:lnTo>
                  <a:lnTo>
                    <a:pt x="6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40" name="Freeform 25"/>
            <p:cNvSpPr>
              <a:spLocks/>
            </p:cNvSpPr>
            <p:nvPr/>
          </p:nvSpPr>
          <p:spPr bwMode="auto">
            <a:xfrm>
              <a:off x="2738" y="1140"/>
              <a:ext cx="62" cy="50"/>
            </a:xfrm>
            <a:custGeom>
              <a:avLst/>
              <a:gdLst>
                <a:gd name="T0" fmla="*/ 34 w 62"/>
                <a:gd name="T1" fmla="*/ 0 h 50"/>
                <a:gd name="T2" fmla="*/ 34 w 62"/>
                <a:gd name="T3" fmla="*/ 0 h 50"/>
                <a:gd name="T4" fmla="*/ 30 w 62"/>
                <a:gd name="T5" fmla="*/ 0 h 50"/>
                <a:gd name="T6" fmla="*/ 30 w 62"/>
                <a:gd name="T7" fmla="*/ 0 h 50"/>
                <a:gd name="T8" fmla="*/ 26 w 62"/>
                <a:gd name="T9" fmla="*/ 4 h 50"/>
                <a:gd name="T10" fmla="*/ 22 w 62"/>
                <a:gd name="T11" fmla="*/ 6 h 50"/>
                <a:gd name="T12" fmla="*/ 20 w 62"/>
                <a:gd name="T13" fmla="*/ 10 h 50"/>
                <a:gd name="T14" fmla="*/ 14 w 62"/>
                <a:gd name="T15" fmla="*/ 14 h 50"/>
                <a:gd name="T16" fmla="*/ 14 w 62"/>
                <a:gd name="T17" fmla="*/ 14 h 50"/>
                <a:gd name="T18" fmla="*/ 6 w 62"/>
                <a:gd name="T19" fmla="*/ 16 h 50"/>
                <a:gd name="T20" fmla="*/ 0 w 62"/>
                <a:gd name="T21" fmla="*/ 18 h 50"/>
                <a:gd name="T22" fmla="*/ 0 w 62"/>
                <a:gd name="T23" fmla="*/ 22 h 50"/>
                <a:gd name="T24" fmla="*/ 0 w 62"/>
                <a:gd name="T25" fmla="*/ 22 h 50"/>
                <a:gd name="T26" fmla="*/ 2 w 62"/>
                <a:gd name="T27" fmla="*/ 26 h 50"/>
                <a:gd name="T28" fmla="*/ 10 w 62"/>
                <a:gd name="T29" fmla="*/ 32 h 50"/>
                <a:gd name="T30" fmla="*/ 22 w 62"/>
                <a:gd name="T31" fmla="*/ 42 h 50"/>
                <a:gd name="T32" fmla="*/ 22 w 62"/>
                <a:gd name="T33" fmla="*/ 42 h 50"/>
                <a:gd name="T34" fmla="*/ 28 w 62"/>
                <a:gd name="T35" fmla="*/ 48 h 50"/>
                <a:gd name="T36" fmla="*/ 32 w 62"/>
                <a:gd name="T37" fmla="*/ 50 h 50"/>
                <a:gd name="T38" fmla="*/ 32 w 62"/>
                <a:gd name="T39" fmla="*/ 50 h 50"/>
                <a:gd name="T40" fmla="*/ 36 w 62"/>
                <a:gd name="T41" fmla="*/ 48 h 50"/>
                <a:gd name="T42" fmla="*/ 38 w 62"/>
                <a:gd name="T43" fmla="*/ 46 h 50"/>
                <a:gd name="T44" fmla="*/ 38 w 62"/>
                <a:gd name="T45" fmla="*/ 46 h 50"/>
                <a:gd name="T46" fmla="*/ 42 w 62"/>
                <a:gd name="T47" fmla="*/ 44 h 50"/>
                <a:gd name="T48" fmla="*/ 44 w 62"/>
                <a:gd name="T49" fmla="*/ 40 h 50"/>
                <a:gd name="T50" fmla="*/ 44 w 62"/>
                <a:gd name="T51" fmla="*/ 40 h 50"/>
                <a:gd name="T52" fmla="*/ 48 w 62"/>
                <a:gd name="T53" fmla="*/ 38 h 50"/>
                <a:gd name="T54" fmla="*/ 52 w 62"/>
                <a:gd name="T55" fmla="*/ 36 h 50"/>
                <a:gd name="T56" fmla="*/ 52 w 62"/>
                <a:gd name="T57" fmla="*/ 36 h 50"/>
                <a:gd name="T58" fmla="*/ 58 w 62"/>
                <a:gd name="T59" fmla="*/ 34 h 50"/>
                <a:gd name="T60" fmla="*/ 62 w 62"/>
                <a:gd name="T61" fmla="*/ 30 h 50"/>
                <a:gd name="T62" fmla="*/ 62 w 62"/>
                <a:gd name="T63" fmla="*/ 26 h 50"/>
                <a:gd name="T64" fmla="*/ 60 w 62"/>
                <a:gd name="T65" fmla="*/ 22 h 50"/>
                <a:gd name="T66" fmla="*/ 60 w 62"/>
                <a:gd name="T67" fmla="*/ 22 h 50"/>
                <a:gd name="T68" fmla="*/ 56 w 62"/>
                <a:gd name="T69" fmla="*/ 18 h 50"/>
                <a:gd name="T70" fmla="*/ 50 w 62"/>
                <a:gd name="T71" fmla="*/ 16 h 50"/>
                <a:gd name="T72" fmla="*/ 42 w 62"/>
                <a:gd name="T73" fmla="*/ 12 h 50"/>
                <a:gd name="T74" fmla="*/ 42 w 62"/>
                <a:gd name="T75" fmla="*/ 12 h 50"/>
                <a:gd name="T76" fmla="*/ 38 w 62"/>
                <a:gd name="T77" fmla="*/ 8 h 50"/>
                <a:gd name="T78" fmla="*/ 38 w 62"/>
                <a:gd name="T79" fmla="*/ 4 h 50"/>
                <a:gd name="T80" fmla="*/ 36 w 62"/>
                <a:gd name="T81" fmla="*/ 2 h 50"/>
                <a:gd name="T82" fmla="*/ 34 w 62"/>
                <a:gd name="T8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2" h="50">
                  <a:moveTo>
                    <a:pt x="34" y="0"/>
                  </a:moveTo>
                  <a:lnTo>
                    <a:pt x="34" y="0"/>
                  </a:lnTo>
                  <a:lnTo>
                    <a:pt x="30" y="0"/>
                  </a:lnTo>
                  <a:lnTo>
                    <a:pt x="30" y="0"/>
                  </a:lnTo>
                  <a:lnTo>
                    <a:pt x="26" y="4"/>
                  </a:lnTo>
                  <a:lnTo>
                    <a:pt x="22" y="6"/>
                  </a:lnTo>
                  <a:lnTo>
                    <a:pt x="20" y="10"/>
                  </a:lnTo>
                  <a:lnTo>
                    <a:pt x="14" y="14"/>
                  </a:lnTo>
                  <a:lnTo>
                    <a:pt x="14" y="14"/>
                  </a:lnTo>
                  <a:lnTo>
                    <a:pt x="6" y="16"/>
                  </a:lnTo>
                  <a:lnTo>
                    <a:pt x="0" y="18"/>
                  </a:lnTo>
                  <a:lnTo>
                    <a:pt x="0" y="22"/>
                  </a:lnTo>
                  <a:lnTo>
                    <a:pt x="0" y="22"/>
                  </a:lnTo>
                  <a:lnTo>
                    <a:pt x="2" y="26"/>
                  </a:lnTo>
                  <a:lnTo>
                    <a:pt x="10" y="32"/>
                  </a:lnTo>
                  <a:lnTo>
                    <a:pt x="22" y="42"/>
                  </a:lnTo>
                  <a:lnTo>
                    <a:pt x="22" y="42"/>
                  </a:lnTo>
                  <a:lnTo>
                    <a:pt x="28" y="48"/>
                  </a:lnTo>
                  <a:lnTo>
                    <a:pt x="32" y="50"/>
                  </a:lnTo>
                  <a:lnTo>
                    <a:pt x="32" y="50"/>
                  </a:lnTo>
                  <a:lnTo>
                    <a:pt x="36" y="48"/>
                  </a:lnTo>
                  <a:lnTo>
                    <a:pt x="38" y="46"/>
                  </a:lnTo>
                  <a:lnTo>
                    <a:pt x="38" y="46"/>
                  </a:lnTo>
                  <a:lnTo>
                    <a:pt x="42" y="44"/>
                  </a:lnTo>
                  <a:lnTo>
                    <a:pt x="44" y="40"/>
                  </a:lnTo>
                  <a:lnTo>
                    <a:pt x="44" y="40"/>
                  </a:lnTo>
                  <a:lnTo>
                    <a:pt x="48" y="38"/>
                  </a:lnTo>
                  <a:lnTo>
                    <a:pt x="52" y="36"/>
                  </a:lnTo>
                  <a:lnTo>
                    <a:pt x="52" y="36"/>
                  </a:lnTo>
                  <a:lnTo>
                    <a:pt x="58" y="34"/>
                  </a:lnTo>
                  <a:lnTo>
                    <a:pt x="62" y="30"/>
                  </a:lnTo>
                  <a:lnTo>
                    <a:pt x="62" y="26"/>
                  </a:lnTo>
                  <a:lnTo>
                    <a:pt x="60" y="22"/>
                  </a:lnTo>
                  <a:lnTo>
                    <a:pt x="60" y="22"/>
                  </a:lnTo>
                  <a:lnTo>
                    <a:pt x="56" y="18"/>
                  </a:lnTo>
                  <a:lnTo>
                    <a:pt x="50" y="16"/>
                  </a:lnTo>
                  <a:lnTo>
                    <a:pt x="42" y="12"/>
                  </a:lnTo>
                  <a:lnTo>
                    <a:pt x="42" y="12"/>
                  </a:lnTo>
                  <a:lnTo>
                    <a:pt x="38" y="8"/>
                  </a:lnTo>
                  <a:lnTo>
                    <a:pt x="38" y="4"/>
                  </a:lnTo>
                  <a:lnTo>
                    <a:pt x="36" y="2"/>
                  </a:lnTo>
                  <a:lnTo>
                    <a:pt x="34"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41" name="Freeform 26"/>
            <p:cNvSpPr>
              <a:spLocks/>
            </p:cNvSpPr>
            <p:nvPr/>
          </p:nvSpPr>
          <p:spPr bwMode="auto">
            <a:xfrm>
              <a:off x="2738" y="1140"/>
              <a:ext cx="62" cy="50"/>
            </a:xfrm>
            <a:custGeom>
              <a:avLst/>
              <a:gdLst>
                <a:gd name="T0" fmla="*/ 34 w 62"/>
                <a:gd name="T1" fmla="*/ 0 h 50"/>
                <a:gd name="T2" fmla="*/ 34 w 62"/>
                <a:gd name="T3" fmla="*/ 0 h 50"/>
                <a:gd name="T4" fmla="*/ 30 w 62"/>
                <a:gd name="T5" fmla="*/ 0 h 50"/>
                <a:gd name="T6" fmla="*/ 30 w 62"/>
                <a:gd name="T7" fmla="*/ 0 h 50"/>
                <a:gd name="T8" fmla="*/ 26 w 62"/>
                <a:gd name="T9" fmla="*/ 4 h 50"/>
                <a:gd name="T10" fmla="*/ 22 w 62"/>
                <a:gd name="T11" fmla="*/ 6 h 50"/>
                <a:gd name="T12" fmla="*/ 20 w 62"/>
                <a:gd name="T13" fmla="*/ 10 h 50"/>
                <a:gd name="T14" fmla="*/ 14 w 62"/>
                <a:gd name="T15" fmla="*/ 14 h 50"/>
                <a:gd name="T16" fmla="*/ 14 w 62"/>
                <a:gd name="T17" fmla="*/ 14 h 50"/>
                <a:gd name="T18" fmla="*/ 6 w 62"/>
                <a:gd name="T19" fmla="*/ 16 h 50"/>
                <a:gd name="T20" fmla="*/ 0 w 62"/>
                <a:gd name="T21" fmla="*/ 18 h 50"/>
                <a:gd name="T22" fmla="*/ 0 w 62"/>
                <a:gd name="T23" fmla="*/ 22 h 50"/>
                <a:gd name="T24" fmla="*/ 0 w 62"/>
                <a:gd name="T25" fmla="*/ 22 h 50"/>
                <a:gd name="T26" fmla="*/ 2 w 62"/>
                <a:gd name="T27" fmla="*/ 26 h 50"/>
                <a:gd name="T28" fmla="*/ 10 w 62"/>
                <a:gd name="T29" fmla="*/ 32 h 50"/>
                <a:gd name="T30" fmla="*/ 22 w 62"/>
                <a:gd name="T31" fmla="*/ 42 h 50"/>
                <a:gd name="T32" fmla="*/ 22 w 62"/>
                <a:gd name="T33" fmla="*/ 42 h 50"/>
                <a:gd name="T34" fmla="*/ 28 w 62"/>
                <a:gd name="T35" fmla="*/ 48 h 50"/>
                <a:gd name="T36" fmla="*/ 32 w 62"/>
                <a:gd name="T37" fmla="*/ 50 h 50"/>
                <a:gd name="T38" fmla="*/ 32 w 62"/>
                <a:gd name="T39" fmla="*/ 50 h 50"/>
                <a:gd name="T40" fmla="*/ 36 w 62"/>
                <a:gd name="T41" fmla="*/ 48 h 50"/>
                <a:gd name="T42" fmla="*/ 38 w 62"/>
                <a:gd name="T43" fmla="*/ 46 h 50"/>
                <a:gd name="T44" fmla="*/ 38 w 62"/>
                <a:gd name="T45" fmla="*/ 46 h 50"/>
                <a:gd name="T46" fmla="*/ 42 w 62"/>
                <a:gd name="T47" fmla="*/ 44 h 50"/>
                <a:gd name="T48" fmla="*/ 44 w 62"/>
                <a:gd name="T49" fmla="*/ 40 h 50"/>
                <a:gd name="T50" fmla="*/ 44 w 62"/>
                <a:gd name="T51" fmla="*/ 40 h 50"/>
                <a:gd name="T52" fmla="*/ 48 w 62"/>
                <a:gd name="T53" fmla="*/ 38 h 50"/>
                <a:gd name="T54" fmla="*/ 52 w 62"/>
                <a:gd name="T55" fmla="*/ 36 h 50"/>
                <a:gd name="T56" fmla="*/ 52 w 62"/>
                <a:gd name="T57" fmla="*/ 36 h 50"/>
                <a:gd name="T58" fmla="*/ 58 w 62"/>
                <a:gd name="T59" fmla="*/ 34 h 50"/>
                <a:gd name="T60" fmla="*/ 62 w 62"/>
                <a:gd name="T61" fmla="*/ 30 h 50"/>
                <a:gd name="T62" fmla="*/ 62 w 62"/>
                <a:gd name="T63" fmla="*/ 26 h 50"/>
                <a:gd name="T64" fmla="*/ 60 w 62"/>
                <a:gd name="T65" fmla="*/ 22 h 50"/>
                <a:gd name="T66" fmla="*/ 60 w 62"/>
                <a:gd name="T67" fmla="*/ 22 h 50"/>
                <a:gd name="T68" fmla="*/ 56 w 62"/>
                <a:gd name="T69" fmla="*/ 18 h 50"/>
                <a:gd name="T70" fmla="*/ 50 w 62"/>
                <a:gd name="T71" fmla="*/ 16 h 50"/>
                <a:gd name="T72" fmla="*/ 42 w 62"/>
                <a:gd name="T73" fmla="*/ 12 h 50"/>
                <a:gd name="T74" fmla="*/ 42 w 62"/>
                <a:gd name="T75" fmla="*/ 12 h 50"/>
                <a:gd name="T76" fmla="*/ 38 w 62"/>
                <a:gd name="T77" fmla="*/ 8 h 50"/>
                <a:gd name="T78" fmla="*/ 38 w 62"/>
                <a:gd name="T79" fmla="*/ 4 h 50"/>
                <a:gd name="T80" fmla="*/ 36 w 62"/>
                <a:gd name="T81" fmla="*/ 2 h 50"/>
                <a:gd name="T82" fmla="*/ 34 w 62"/>
                <a:gd name="T8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2" h="50">
                  <a:moveTo>
                    <a:pt x="34" y="0"/>
                  </a:moveTo>
                  <a:lnTo>
                    <a:pt x="34" y="0"/>
                  </a:lnTo>
                  <a:lnTo>
                    <a:pt x="30" y="0"/>
                  </a:lnTo>
                  <a:lnTo>
                    <a:pt x="30" y="0"/>
                  </a:lnTo>
                  <a:lnTo>
                    <a:pt x="26" y="4"/>
                  </a:lnTo>
                  <a:lnTo>
                    <a:pt x="22" y="6"/>
                  </a:lnTo>
                  <a:lnTo>
                    <a:pt x="20" y="10"/>
                  </a:lnTo>
                  <a:lnTo>
                    <a:pt x="14" y="14"/>
                  </a:lnTo>
                  <a:lnTo>
                    <a:pt x="14" y="14"/>
                  </a:lnTo>
                  <a:lnTo>
                    <a:pt x="6" y="16"/>
                  </a:lnTo>
                  <a:lnTo>
                    <a:pt x="0" y="18"/>
                  </a:lnTo>
                  <a:lnTo>
                    <a:pt x="0" y="22"/>
                  </a:lnTo>
                  <a:lnTo>
                    <a:pt x="0" y="22"/>
                  </a:lnTo>
                  <a:lnTo>
                    <a:pt x="2" y="26"/>
                  </a:lnTo>
                  <a:lnTo>
                    <a:pt x="10" y="32"/>
                  </a:lnTo>
                  <a:lnTo>
                    <a:pt x="22" y="42"/>
                  </a:lnTo>
                  <a:lnTo>
                    <a:pt x="22" y="42"/>
                  </a:lnTo>
                  <a:lnTo>
                    <a:pt x="28" y="48"/>
                  </a:lnTo>
                  <a:lnTo>
                    <a:pt x="32" y="50"/>
                  </a:lnTo>
                  <a:lnTo>
                    <a:pt x="32" y="50"/>
                  </a:lnTo>
                  <a:lnTo>
                    <a:pt x="36" y="48"/>
                  </a:lnTo>
                  <a:lnTo>
                    <a:pt x="38" y="46"/>
                  </a:lnTo>
                  <a:lnTo>
                    <a:pt x="38" y="46"/>
                  </a:lnTo>
                  <a:lnTo>
                    <a:pt x="42" y="44"/>
                  </a:lnTo>
                  <a:lnTo>
                    <a:pt x="44" y="40"/>
                  </a:lnTo>
                  <a:lnTo>
                    <a:pt x="44" y="40"/>
                  </a:lnTo>
                  <a:lnTo>
                    <a:pt x="48" y="38"/>
                  </a:lnTo>
                  <a:lnTo>
                    <a:pt x="52" y="36"/>
                  </a:lnTo>
                  <a:lnTo>
                    <a:pt x="52" y="36"/>
                  </a:lnTo>
                  <a:lnTo>
                    <a:pt x="58" y="34"/>
                  </a:lnTo>
                  <a:lnTo>
                    <a:pt x="62" y="30"/>
                  </a:lnTo>
                  <a:lnTo>
                    <a:pt x="62" y="26"/>
                  </a:lnTo>
                  <a:lnTo>
                    <a:pt x="60" y="22"/>
                  </a:lnTo>
                  <a:lnTo>
                    <a:pt x="60" y="22"/>
                  </a:lnTo>
                  <a:lnTo>
                    <a:pt x="56" y="18"/>
                  </a:lnTo>
                  <a:lnTo>
                    <a:pt x="50" y="16"/>
                  </a:lnTo>
                  <a:lnTo>
                    <a:pt x="42" y="12"/>
                  </a:lnTo>
                  <a:lnTo>
                    <a:pt x="42" y="12"/>
                  </a:lnTo>
                  <a:lnTo>
                    <a:pt x="38" y="8"/>
                  </a:lnTo>
                  <a:lnTo>
                    <a:pt x="38" y="4"/>
                  </a:lnTo>
                  <a:lnTo>
                    <a:pt x="36" y="2"/>
                  </a:lnTo>
                  <a:lnTo>
                    <a:pt x="3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42" name="Freeform 27"/>
            <p:cNvSpPr>
              <a:spLocks/>
            </p:cNvSpPr>
            <p:nvPr/>
          </p:nvSpPr>
          <p:spPr bwMode="auto">
            <a:xfrm>
              <a:off x="2818" y="1152"/>
              <a:ext cx="34" cy="24"/>
            </a:xfrm>
            <a:custGeom>
              <a:avLst/>
              <a:gdLst>
                <a:gd name="T0" fmla="*/ 14 w 34"/>
                <a:gd name="T1" fmla="*/ 0 h 24"/>
                <a:gd name="T2" fmla="*/ 14 w 34"/>
                <a:gd name="T3" fmla="*/ 0 h 24"/>
                <a:gd name="T4" fmla="*/ 10 w 34"/>
                <a:gd name="T5" fmla="*/ 0 h 24"/>
                <a:gd name="T6" fmla="*/ 6 w 34"/>
                <a:gd name="T7" fmla="*/ 2 h 24"/>
                <a:gd name="T8" fmla="*/ 6 w 34"/>
                <a:gd name="T9" fmla="*/ 2 h 24"/>
                <a:gd name="T10" fmla="*/ 2 w 34"/>
                <a:gd name="T11" fmla="*/ 12 h 24"/>
                <a:gd name="T12" fmla="*/ 0 w 34"/>
                <a:gd name="T13" fmla="*/ 18 h 24"/>
                <a:gd name="T14" fmla="*/ 2 w 34"/>
                <a:gd name="T15" fmla="*/ 22 h 24"/>
                <a:gd name="T16" fmla="*/ 2 w 34"/>
                <a:gd name="T17" fmla="*/ 22 h 24"/>
                <a:gd name="T18" fmla="*/ 14 w 34"/>
                <a:gd name="T19" fmla="*/ 24 h 24"/>
                <a:gd name="T20" fmla="*/ 14 w 34"/>
                <a:gd name="T21" fmla="*/ 24 h 24"/>
                <a:gd name="T22" fmla="*/ 22 w 34"/>
                <a:gd name="T23" fmla="*/ 24 h 24"/>
                <a:gd name="T24" fmla="*/ 28 w 34"/>
                <a:gd name="T25" fmla="*/ 22 h 24"/>
                <a:gd name="T26" fmla="*/ 32 w 34"/>
                <a:gd name="T27" fmla="*/ 18 h 24"/>
                <a:gd name="T28" fmla="*/ 34 w 34"/>
                <a:gd name="T29" fmla="*/ 14 h 24"/>
                <a:gd name="T30" fmla="*/ 34 w 34"/>
                <a:gd name="T31" fmla="*/ 14 h 24"/>
                <a:gd name="T32" fmla="*/ 32 w 34"/>
                <a:gd name="T33" fmla="*/ 8 h 24"/>
                <a:gd name="T34" fmla="*/ 26 w 34"/>
                <a:gd name="T35" fmla="*/ 4 h 24"/>
                <a:gd name="T36" fmla="*/ 20 w 34"/>
                <a:gd name="T37" fmla="*/ 2 h 24"/>
                <a:gd name="T38" fmla="*/ 14 w 34"/>
                <a:gd name="T3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4" h="24">
                  <a:moveTo>
                    <a:pt x="14" y="0"/>
                  </a:moveTo>
                  <a:lnTo>
                    <a:pt x="14" y="0"/>
                  </a:lnTo>
                  <a:lnTo>
                    <a:pt x="10" y="0"/>
                  </a:lnTo>
                  <a:lnTo>
                    <a:pt x="6" y="2"/>
                  </a:lnTo>
                  <a:lnTo>
                    <a:pt x="6" y="2"/>
                  </a:lnTo>
                  <a:lnTo>
                    <a:pt x="2" y="12"/>
                  </a:lnTo>
                  <a:lnTo>
                    <a:pt x="0" y="18"/>
                  </a:lnTo>
                  <a:lnTo>
                    <a:pt x="2" y="22"/>
                  </a:lnTo>
                  <a:lnTo>
                    <a:pt x="2" y="22"/>
                  </a:lnTo>
                  <a:lnTo>
                    <a:pt x="14" y="24"/>
                  </a:lnTo>
                  <a:lnTo>
                    <a:pt x="14" y="24"/>
                  </a:lnTo>
                  <a:lnTo>
                    <a:pt x="22" y="24"/>
                  </a:lnTo>
                  <a:lnTo>
                    <a:pt x="28" y="22"/>
                  </a:lnTo>
                  <a:lnTo>
                    <a:pt x="32" y="18"/>
                  </a:lnTo>
                  <a:lnTo>
                    <a:pt x="34" y="14"/>
                  </a:lnTo>
                  <a:lnTo>
                    <a:pt x="34" y="14"/>
                  </a:lnTo>
                  <a:lnTo>
                    <a:pt x="32" y="8"/>
                  </a:lnTo>
                  <a:lnTo>
                    <a:pt x="26" y="4"/>
                  </a:lnTo>
                  <a:lnTo>
                    <a:pt x="20" y="2"/>
                  </a:lnTo>
                  <a:lnTo>
                    <a:pt x="14"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43" name="Freeform 28"/>
            <p:cNvSpPr>
              <a:spLocks/>
            </p:cNvSpPr>
            <p:nvPr/>
          </p:nvSpPr>
          <p:spPr bwMode="auto">
            <a:xfrm>
              <a:off x="2818" y="1152"/>
              <a:ext cx="34" cy="24"/>
            </a:xfrm>
            <a:custGeom>
              <a:avLst/>
              <a:gdLst>
                <a:gd name="T0" fmla="*/ 14 w 34"/>
                <a:gd name="T1" fmla="*/ 0 h 24"/>
                <a:gd name="T2" fmla="*/ 14 w 34"/>
                <a:gd name="T3" fmla="*/ 0 h 24"/>
                <a:gd name="T4" fmla="*/ 10 w 34"/>
                <a:gd name="T5" fmla="*/ 0 h 24"/>
                <a:gd name="T6" fmla="*/ 6 w 34"/>
                <a:gd name="T7" fmla="*/ 2 h 24"/>
                <a:gd name="T8" fmla="*/ 6 w 34"/>
                <a:gd name="T9" fmla="*/ 2 h 24"/>
                <a:gd name="T10" fmla="*/ 2 w 34"/>
                <a:gd name="T11" fmla="*/ 12 h 24"/>
                <a:gd name="T12" fmla="*/ 0 w 34"/>
                <a:gd name="T13" fmla="*/ 18 h 24"/>
                <a:gd name="T14" fmla="*/ 2 w 34"/>
                <a:gd name="T15" fmla="*/ 22 h 24"/>
                <a:gd name="T16" fmla="*/ 2 w 34"/>
                <a:gd name="T17" fmla="*/ 22 h 24"/>
                <a:gd name="T18" fmla="*/ 14 w 34"/>
                <a:gd name="T19" fmla="*/ 24 h 24"/>
                <a:gd name="T20" fmla="*/ 14 w 34"/>
                <a:gd name="T21" fmla="*/ 24 h 24"/>
                <a:gd name="T22" fmla="*/ 22 w 34"/>
                <a:gd name="T23" fmla="*/ 24 h 24"/>
                <a:gd name="T24" fmla="*/ 28 w 34"/>
                <a:gd name="T25" fmla="*/ 22 h 24"/>
                <a:gd name="T26" fmla="*/ 32 w 34"/>
                <a:gd name="T27" fmla="*/ 18 h 24"/>
                <a:gd name="T28" fmla="*/ 34 w 34"/>
                <a:gd name="T29" fmla="*/ 14 h 24"/>
                <a:gd name="T30" fmla="*/ 34 w 34"/>
                <a:gd name="T31" fmla="*/ 14 h 24"/>
                <a:gd name="T32" fmla="*/ 32 w 34"/>
                <a:gd name="T33" fmla="*/ 8 h 24"/>
                <a:gd name="T34" fmla="*/ 26 w 34"/>
                <a:gd name="T35" fmla="*/ 4 h 24"/>
                <a:gd name="T36" fmla="*/ 20 w 34"/>
                <a:gd name="T37" fmla="*/ 2 h 24"/>
                <a:gd name="T38" fmla="*/ 14 w 34"/>
                <a:gd name="T3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4" h="24">
                  <a:moveTo>
                    <a:pt x="14" y="0"/>
                  </a:moveTo>
                  <a:lnTo>
                    <a:pt x="14" y="0"/>
                  </a:lnTo>
                  <a:lnTo>
                    <a:pt x="10" y="0"/>
                  </a:lnTo>
                  <a:lnTo>
                    <a:pt x="6" y="2"/>
                  </a:lnTo>
                  <a:lnTo>
                    <a:pt x="6" y="2"/>
                  </a:lnTo>
                  <a:lnTo>
                    <a:pt x="2" y="12"/>
                  </a:lnTo>
                  <a:lnTo>
                    <a:pt x="0" y="18"/>
                  </a:lnTo>
                  <a:lnTo>
                    <a:pt x="2" y="22"/>
                  </a:lnTo>
                  <a:lnTo>
                    <a:pt x="2" y="22"/>
                  </a:lnTo>
                  <a:lnTo>
                    <a:pt x="14" y="24"/>
                  </a:lnTo>
                  <a:lnTo>
                    <a:pt x="14" y="24"/>
                  </a:lnTo>
                  <a:lnTo>
                    <a:pt x="22" y="24"/>
                  </a:lnTo>
                  <a:lnTo>
                    <a:pt x="28" y="22"/>
                  </a:lnTo>
                  <a:lnTo>
                    <a:pt x="32" y="18"/>
                  </a:lnTo>
                  <a:lnTo>
                    <a:pt x="34" y="14"/>
                  </a:lnTo>
                  <a:lnTo>
                    <a:pt x="34" y="14"/>
                  </a:lnTo>
                  <a:lnTo>
                    <a:pt x="32" y="8"/>
                  </a:lnTo>
                  <a:lnTo>
                    <a:pt x="26" y="4"/>
                  </a:lnTo>
                  <a:lnTo>
                    <a:pt x="20" y="2"/>
                  </a:lnTo>
                  <a:lnTo>
                    <a:pt x="1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44" name="Freeform 29"/>
            <p:cNvSpPr>
              <a:spLocks/>
            </p:cNvSpPr>
            <p:nvPr/>
          </p:nvSpPr>
          <p:spPr bwMode="auto">
            <a:xfrm>
              <a:off x="2868" y="1162"/>
              <a:ext cx="50" cy="30"/>
            </a:xfrm>
            <a:custGeom>
              <a:avLst/>
              <a:gdLst>
                <a:gd name="T0" fmla="*/ 16 w 50"/>
                <a:gd name="T1" fmla="*/ 0 h 30"/>
                <a:gd name="T2" fmla="*/ 16 w 50"/>
                <a:gd name="T3" fmla="*/ 0 h 30"/>
                <a:gd name="T4" fmla="*/ 6 w 50"/>
                <a:gd name="T5" fmla="*/ 2 h 30"/>
                <a:gd name="T6" fmla="*/ 2 w 50"/>
                <a:gd name="T7" fmla="*/ 4 h 30"/>
                <a:gd name="T8" fmla="*/ 0 w 50"/>
                <a:gd name="T9" fmla="*/ 6 h 30"/>
                <a:gd name="T10" fmla="*/ 0 w 50"/>
                <a:gd name="T11" fmla="*/ 6 h 30"/>
                <a:gd name="T12" fmla="*/ 2 w 50"/>
                <a:gd name="T13" fmla="*/ 10 h 30"/>
                <a:gd name="T14" fmla="*/ 4 w 50"/>
                <a:gd name="T15" fmla="*/ 14 h 30"/>
                <a:gd name="T16" fmla="*/ 10 w 50"/>
                <a:gd name="T17" fmla="*/ 18 h 30"/>
                <a:gd name="T18" fmla="*/ 10 w 50"/>
                <a:gd name="T19" fmla="*/ 18 h 30"/>
                <a:gd name="T20" fmla="*/ 26 w 50"/>
                <a:gd name="T21" fmla="*/ 26 h 30"/>
                <a:gd name="T22" fmla="*/ 26 w 50"/>
                <a:gd name="T23" fmla="*/ 26 h 30"/>
                <a:gd name="T24" fmla="*/ 32 w 50"/>
                <a:gd name="T25" fmla="*/ 28 h 30"/>
                <a:gd name="T26" fmla="*/ 38 w 50"/>
                <a:gd name="T27" fmla="*/ 30 h 30"/>
                <a:gd name="T28" fmla="*/ 38 w 50"/>
                <a:gd name="T29" fmla="*/ 30 h 30"/>
                <a:gd name="T30" fmla="*/ 42 w 50"/>
                <a:gd name="T31" fmla="*/ 30 h 30"/>
                <a:gd name="T32" fmla="*/ 42 w 50"/>
                <a:gd name="T33" fmla="*/ 30 h 30"/>
                <a:gd name="T34" fmla="*/ 48 w 50"/>
                <a:gd name="T35" fmla="*/ 28 h 30"/>
                <a:gd name="T36" fmla="*/ 50 w 50"/>
                <a:gd name="T37" fmla="*/ 26 h 30"/>
                <a:gd name="T38" fmla="*/ 50 w 50"/>
                <a:gd name="T39" fmla="*/ 24 h 30"/>
                <a:gd name="T40" fmla="*/ 46 w 50"/>
                <a:gd name="T41" fmla="*/ 22 h 30"/>
                <a:gd name="T42" fmla="*/ 40 w 50"/>
                <a:gd name="T43" fmla="*/ 16 h 30"/>
                <a:gd name="T44" fmla="*/ 32 w 50"/>
                <a:gd name="T45" fmla="*/ 14 h 30"/>
                <a:gd name="T46" fmla="*/ 32 w 50"/>
                <a:gd name="T47" fmla="*/ 14 h 30"/>
                <a:gd name="T48" fmla="*/ 28 w 50"/>
                <a:gd name="T49" fmla="*/ 10 h 30"/>
                <a:gd name="T50" fmla="*/ 24 w 50"/>
                <a:gd name="T51" fmla="*/ 6 h 30"/>
                <a:gd name="T52" fmla="*/ 22 w 50"/>
                <a:gd name="T53" fmla="*/ 2 h 30"/>
                <a:gd name="T54" fmla="*/ 18 w 50"/>
                <a:gd name="T55" fmla="*/ 0 h 30"/>
                <a:gd name="T56" fmla="*/ 18 w 50"/>
                <a:gd name="T57" fmla="*/ 0 h 30"/>
                <a:gd name="T58" fmla="*/ 16 w 50"/>
                <a:gd name="T59"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0" h="30">
                  <a:moveTo>
                    <a:pt x="16" y="0"/>
                  </a:moveTo>
                  <a:lnTo>
                    <a:pt x="16" y="0"/>
                  </a:lnTo>
                  <a:lnTo>
                    <a:pt x="6" y="2"/>
                  </a:lnTo>
                  <a:lnTo>
                    <a:pt x="2" y="4"/>
                  </a:lnTo>
                  <a:lnTo>
                    <a:pt x="0" y="6"/>
                  </a:lnTo>
                  <a:lnTo>
                    <a:pt x="0" y="6"/>
                  </a:lnTo>
                  <a:lnTo>
                    <a:pt x="2" y="10"/>
                  </a:lnTo>
                  <a:lnTo>
                    <a:pt x="4" y="14"/>
                  </a:lnTo>
                  <a:lnTo>
                    <a:pt x="10" y="18"/>
                  </a:lnTo>
                  <a:lnTo>
                    <a:pt x="10" y="18"/>
                  </a:lnTo>
                  <a:lnTo>
                    <a:pt x="26" y="26"/>
                  </a:lnTo>
                  <a:lnTo>
                    <a:pt x="26" y="26"/>
                  </a:lnTo>
                  <a:lnTo>
                    <a:pt x="32" y="28"/>
                  </a:lnTo>
                  <a:lnTo>
                    <a:pt x="38" y="30"/>
                  </a:lnTo>
                  <a:lnTo>
                    <a:pt x="38" y="30"/>
                  </a:lnTo>
                  <a:lnTo>
                    <a:pt x="42" y="30"/>
                  </a:lnTo>
                  <a:lnTo>
                    <a:pt x="42" y="30"/>
                  </a:lnTo>
                  <a:lnTo>
                    <a:pt x="48" y="28"/>
                  </a:lnTo>
                  <a:lnTo>
                    <a:pt x="50" y="26"/>
                  </a:lnTo>
                  <a:lnTo>
                    <a:pt x="50" y="24"/>
                  </a:lnTo>
                  <a:lnTo>
                    <a:pt x="46" y="22"/>
                  </a:lnTo>
                  <a:lnTo>
                    <a:pt x="40" y="16"/>
                  </a:lnTo>
                  <a:lnTo>
                    <a:pt x="32" y="14"/>
                  </a:lnTo>
                  <a:lnTo>
                    <a:pt x="32" y="14"/>
                  </a:lnTo>
                  <a:lnTo>
                    <a:pt x="28" y="10"/>
                  </a:lnTo>
                  <a:lnTo>
                    <a:pt x="24" y="6"/>
                  </a:lnTo>
                  <a:lnTo>
                    <a:pt x="22" y="2"/>
                  </a:lnTo>
                  <a:lnTo>
                    <a:pt x="18" y="0"/>
                  </a:lnTo>
                  <a:lnTo>
                    <a:pt x="18" y="0"/>
                  </a:lnTo>
                  <a:lnTo>
                    <a:pt x="16"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45" name="Freeform 30"/>
            <p:cNvSpPr>
              <a:spLocks/>
            </p:cNvSpPr>
            <p:nvPr/>
          </p:nvSpPr>
          <p:spPr bwMode="auto">
            <a:xfrm>
              <a:off x="2868" y="1162"/>
              <a:ext cx="50" cy="30"/>
            </a:xfrm>
            <a:custGeom>
              <a:avLst/>
              <a:gdLst>
                <a:gd name="T0" fmla="*/ 16 w 50"/>
                <a:gd name="T1" fmla="*/ 0 h 30"/>
                <a:gd name="T2" fmla="*/ 16 w 50"/>
                <a:gd name="T3" fmla="*/ 0 h 30"/>
                <a:gd name="T4" fmla="*/ 6 w 50"/>
                <a:gd name="T5" fmla="*/ 2 h 30"/>
                <a:gd name="T6" fmla="*/ 2 w 50"/>
                <a:gd name="T7" fmla="*/ 4 h 30"/>
                <a:gd name="T8" fmla="*/ 0 w 50"/>
                <a:gd name="T9" fmla="*/ 6 h 30"/>
                <a:gd name="T10" fmla="*/ 0 w 50"/>
                <a:gd name="T11" fmla="*/ 6 h 30"/>
                <a:gd name="T12" fmla="*/ 2 w 50"/>
                <a:gd name="T13" fmla="*/ 10 h 30"/>
                <a:gd name="T14" fmla="*/ 4 w 50"/>
                <a:gd name="T15" fmla="*/ 14 h 30"/>
                <a:gd name="T16" fmla="*/ 10 w 50"/>
                <a:gd name="T17" fmla="*/ 18 h 30"/>
                <a:gd name="T18" fmla="*/ 10 w 50"/>
                <a:gd name="T19" fmla="*/ 18 h 30"/>
                <a:gd name="T20" fmla="*/ 26 w 50"/>
                <a:gd name="T21" fmla="*/ 26 h 30"/>
                <a:gd name="T22" fmla="*/ 26 w 50"/>
                <a:gd name="T23" fmla="*/ 26 h 30"/>
                <a:gd name="T24" fmla="*/ 32 w 50"/>
                <a:gd name="T25" fmla="*/ 28 h 30"/>
                <a:gd name="T26" fmla="*/ 38 w 50"/>
                <a:gd name="T27" fmla="*/ 30 h 30"/>
                <a:gd name="T28" fmla="*/ 38 w 50"/>
                <a:gd name="T29" fmla="*/ 30 h 30"/>
                <a:gd name="T30" fmla="*/ 42 w 50"/>
                <a:gd name="T31" fmla="*/ 30 h 30"/>
                <a:gd name="T32" fmla="*/ 42 w 50"/>
                <a:gd name="T33" fmla="*/ 30 h 30"/>
                <a:gd name="T34" fmla="*/ 48 w 50"/>
                <a:gd name="T35" fmla="*/ 28 h 30"/>
                <a:gd name="T36" fmla="*/ 50 w 50"/>
                <a:gd name="T37" fmla="*/ 26 h 30"/>
                <a:gd name="T38" fmla="*/ 50 w 50"/>
                <a:gd name="T39" fmla="*/ 24 h 30"/>
                <a:gd name="T40" fmla="*/ 46 w 50"/>
                <a:gd name="T41" fmla="*/ 22 h 30"/>
                <a:gd name="T42" fmla="*/ 40 w 50"/>
                <a:gd name="T43" fmla="*/ 16 h 30"/>
                <a:gd name="T44" fmla="*/ 32 w 50"/>
                <a:gd name="T45" fmla="*/ 14 h 30"/>
                <a:gd name="T46" fmla="*/ 32 w 50"/>
                <a:gd name="T47" fmla="*/ 14 h 30"/>
                <a:gd name="T48" fmla="*/ 28 w 50"/>
                <a:gd name="T49" fmla="*/ 10 h 30"/>
                <a:gd name="T50" fmla="*/ 24 w 50"/>
                <a:gd name="T51" fmla="*/ 6 h 30"/>
                <a:gd name="T52" fmla="*/ 22 w 50"/>
                <a:gd name="T53" fmla="*/ 2 h 30"/>
                <a:gd name="T54" fmla="*/ 18 w 50"/>
                <a:gd name="T55" fmla="*/ 0 h 30"/>
                <a:gd name="T56" fmla="*/ 18 w 50"/>
                <a:gd name="T57" fmla="*/ 0 h 30"/>
                <a:gd name="T58" fmla="*/ 16 w 50"/>
                <a:gd name="T59"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0" h="30">
                  <a:moveTo>
                    <a:pt x="16" y="0"/>
                  </a:moveTo>
                  <a:lnTo>
                    <a:pt x="16" y="0"/>
                  </a:lnTo>
                  <a:lnTo>
                    <a:pt x="6" y="2"/>
                  </a:lnTo>
                  <a:lnTo>
                    <a:pt x="2" y="4"/>
                  </a:lnTo>
                  <a:lnTo>
                    <a:pt x="0" y="6"/>
                  </a:lnTo>
                  <a:lnTo>
                    <a:pt x="0" y="6"/>
                  </a:lnTo>
                  <a:lnTo>
                    <a:pt x="2" y="10"/>
                  </a:lnTo>
                  <a:lnTo>
                    <a:pt x="4" y="14"/>
                  </a:lnTo>
                  <a:lnTo>
                    <a:pt x="10" y="18"/>
                  </a:lnTo>
                  <a:lnTo>
                    <a:pt x="10" y="18"/>
                  </a:lnTo>
                  <a:lnTo>
                    <a:pt x="26" y="26"/>
                  </a:lnTo>
                  <a:lnTo>
                    <a:pt x="26" y="26"/>
                  </a:lnTo>
                  <a:lnTo>
                    <a:pt x="32" y="28"/>
                  </a:lnTo>
                  <a:lnTo>
                    <a:pt x="38" y="30"/>
                  </a:lnTo>
                  <a:lnTo>
                    <a:pt x="38" y="30"/>
                  </a:lnTo>
                  <a:lnTo>
                    <a:pt x="42" y="30"/>
                  </a:lnTo>
                  <a:lnTo>
                    <a:pt x="42" y="30"/>
                  </a:lnTo>
                  <a:lnTo>
                    <a:pt x="48" y="28"/>
                  </a:lnTo>
                  <a:lnTo>
                    <a:pt x="50" y="26"/>
                  </a:lnTo>
                  <a:lnTo>
                    <a:pt x="50" y="24"/>
                  </a:lnTo>
                  <a:lnTo>
                    <a:pt x="46" y="22"/>
                  </a:lnTo>
                  <a:lnTo>
                    <a:pt x="40" y="16"/>
                  </a:lnTo>
                  <a:lnTo>
                    <a:pt x="32" y="14"/>
                  </a:lnTo>
                  <a:lnTo>
                    <a:pt x="32" y="14"/>
                  </a:lnTo>
                  <a:lnTo>
                    <a:pt x="28" y="10"/>
                  </a:lnTo>
                  <a:lnTo>
                    <a:pt x="24" y="6"/>
                  </a:lnTo>
                  <a:lnTo>
                    <a:pt x="22" y="2"/>
                  </a:lnTo>
                  <a:lnTo>
                    <a:pt x="18" y="0"/>
                  </a:lnTo>
                  <a:lnTo>
                    <a:pt x="18" y="0"/>
                  </a:lnTo>
                  <a:lnTo>
                    <a:pt x="1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46" name="Freeform 31"/>
            <p:cNvSpPr>
              <a:spLocks/>
            </p:cNvSpPr>
            <p:nvPr/>
          </p:nvSpPr>
          <p:spPr bwMode="auto">
            <a:xfrm>
              <a:off x="2786" y="1194"/>
              <a:ext cx="48" cy="32"/>
            </a:xfrm>
            <a:custGeom>
              <a:avLst/>
              <a:gdLst>
                <a:gd name="T0" fmla="*/ 6 w 48"/>
                <a:gd name="T1" fmla="*/ 0 h 32"/>
                <a:gd name="T2" fmla="*/ 6 w 48"/>
                <a:gd name="T3" fmla="*/ 0 h 32"/>
                <a:gd name="T4" fmla="*/ 2 w 48"/>
                <a:gd name="T5" fmla="*/ 2 h 32"/>
                <a:gd name="T6" fmla="*/ 0 w 48"/>
                <a:gd name="T7" fmla="*/ 4 h 32"/>
                <a:gd name="T8" fmla="*/ 0 w 48"/>
                <a:gd name="T9" fmla="*/ 4 h 32"/>
                <a:gd name="T10" fmla="*/ 2 w 48"/>
                <a:gd name="T11" fmla="*/ 10 h 32"/>
                <a:gd name="T12" fmla="*/ 4 w 48"/>
                <a:gd name="T13" fmla="*/ 14 h 32"/>
                <a:gd name="T14" fmla="*/ 14 w 48"/>
                <a:gd name="T15" fmla="*/ 20 h 32"/>
                <a:gd name="T16" fmla="*/ 14 w 48"/>
                <a:gd name="T17" fmla="*/ 20 h 32"/>
                <a:gd name="T18" fmla="*/ 24 w 48"/>
                <a:gd name="T19" fmla="*/ 28 h 32"/>
                <a:gd name="T20" fmla="*/ 30 w 48"/>
                <a:gd name="T21" fmla="*/ 30 h 32"/>
                <a:gd name="T22" fmla="*/ 36 w 48"/>
                <a:gd name="T23" fmla="*/ 32 h 32"/>
                <a:gd name="T24" fmla="*/ 36 w 48"/>
                <a:gd name="T25" fmla="*/ 32 h 32"/>
                <a:gd name="T26" fmla="*/ 40 w 48"/>
                <a:gd name="T27" fmla="*/ 32 h 32"/>
                <a:gd name="T28" fmla="*/ 42 w 48"/>
                <a:gd name="T29" fmla="*/ 30 h 32"/>
                <a:gd name="T30" fmla="*/ 42 w 48"/>
                <a:gd name="T31" fmla="*/ 30 h 32"/>
                <a:gd name="T32" fmla="*/ 46 w 48"/>
                <a:gd name="T33" fmla="*/ 26 h 32"/>
                <a:gd name="T34" fmla="*/ 48 w 48"/>
                <a:gd name="T35" fmla="*/ 22 h 32"/>
                <a:gd name="T36" fmla="*/ 48 w 48"/>
                <a:gd name="T37" fmla="*/ 22 h 32"/>
                <a:gd name="T38" fmla="*/ 48 w 48"/>
                <a:gd name="T39" fmla="*/ 18 h 32"/>
                <a:gd name="T40" fmla="*/ 46 w 48"/>
                <a:gd name="T41" fmla="*/ 16 h 32"/>
                <a:gd name="T42" fmla="*/ 40 w 48"/>
                <a:gd name="T43" fmla="*/ 10 h 32"/>
                <a:gd name="T44" fmla="*/ 32 w 48"/>
                <a:gd name="T45" fmla="*/ 6 h 32"/>
                <a:gd name="T46" fmla="*/ 24 w 48"/>
                <a:gd name="T47" fmla="*/ 4 h 32"/>
                <a:gd name="T48" fmla="*/ 24 w 48"/>
                <a:gd name="T49" fmla="*/ 4 h 32"/>
                <a:gd name="T50" fmla="*/ 16 w 48"/>
                <a:gd name="T51" fmla="*/ 2 h 32"/>
                <a:gd name="T52" fmla="*/ 6 w 48"/>
                <a:gd name="T53"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8" h="32">
                  <a:moveTo>
                    <a:pt x="6" y="0"/>
                  </a:moveTo>
                  <a:lnTo>
                    <a:pt x="6" y="0"/>
                  </a:lnTo>
                  <a:lnTo>
                    <a:pt x="2" y="2"/>
                  </a:lnTo>
                  <a:lnTo>
                    <a:pt x="0" y="4"/>
                  </a:lnTo>
                  <a:lnTo>
                    <a:pt x="0" y="4"/>
                  </a:lnTo>
                  <a:lnTo>
                    <a:pt x="2" y="10"/>
                  </a:lnTo>
                  <a:lnTo>
                    <a:pt x="4" y="14"/>
                  </a:lnTo>
                  <a:lnTo>
                    <a:pt x="14" y="20"/>
                  </a:lnTo>
                  <a:lnTo>
                    <a:pt x="14" y="20"/>
                  </a:lnTo>
                  <a:lnTo>
                    <a:pt x="24" y="28"/>
                  </a:lnTo>
                  <a:lnTo>
                    <a:pt x="30" y="30"/>
                  </a:lnTo>
                  <a:lnTo>
                    <a:pt x="36" y="32"/>
                  </a:lnTo>
                  <a:lnTo>
                    <a:pt x="36" y="32"/>
                  </a:lnTo>
                  <a:lnTo>
                    <a:pt x="40" y="32"/>
                  </a:lnTo>
                  <a:lnTo>
                    <a:pt x="42" y="30"/>
                  </a:lnTo>
                  <a:lnTo>
                    <a:pt x="42" y="30"/>
                  </a:lnTo>
                  <a:lnTo>
                    <a:pt x="46" y="26"/>
                  </a:lnTo>
                  <a:lnTo>
                    <a:pt x="48" y="22"/>
                  </a:lnTo>
                  <a:lnTo>
                    <a:pt x="48" y="22"/>
                  </a:lnTo>
                  <a:lnTo>
                    <a:pt x="48" y="18"/>
                  </a:lnTo>
                  <a:lnTo>
                    <a:pt x="46" y="16"/>
                  </a:lnTo>
                  <a:lnTo>
                    <a:pt x="40" y="10"/>
                  </a:lnTo>
                  <a:lnTo>
                    <a:pt x="32" y="6"/>
                  </a:lnTo>
                  <a:lnTo>
                    <a:pt x="24" y="4"/>
                  </a:lnTo>
                  <a:lnTo>
                    <a:pt x="24" y="4"/>
                  </a:lnTo>
                  <a:lnTo>
                    <a:pt x="16" y="2"/>
                  </a:lnTo>
                  <a:lnTo>
                    <a:pt x="6"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47" name="Freeform 32"/>
            <p:cNvSpPr>
              <a:spLocks/>
            </p:cNvSpPr>
            <p:nvPr/>
          </p:nvSpPr>
          <p:spPr bwMode="auto">
            <a:xfrm>
              <a:off x="2786" y="1194"/>
              <a:ext cx="48" cy="32"/>
            </a:xfrm>
            <a:custGeom>
              <a:avLst/>
              <a:gdLst>
                <a:gd name="T0" fmla="*/ 6 w 48"/>
                <a:gd name="T1" fmla="*/ 0 h 32"/>
                <a:gd name="T2" fmla="*/ 6 w 48"/>
                <a:gd name="T3" fmla="*/ 0 h 32"/>
                <a:gd name="T4" fmla="*/ 2 w 48"/>
                <a:gd name="T5" fmla="*/ 2 h 32"/>
                <a:gd name="T6" fmla="*/ 0 w 48"/>
                <a:gd name="T7" fmla="*/ 4 h 32"/>
                <a:gd name="T8" fmla="*/ 0 w 48"/>
                <a:gd name="T9" fmla="*/ 4 h 32"/>
                <a:gd name="T10" fmla="*/ 2 w 48"/>
                <a:gd name="T11" fmla="*/ 10 h 32"/>
                <a:gd name="T12" fmla="*/ 4 w 48"/>
                <a:gd name="T13" fmla="*/ 14 h 32"/>
                <a:gd name="T14" fmla="*/ 14 w 48"/>
                <a:gd name="T15" fmla="*/ 20 h 32"/>
                <a:gd name="T16" fmla="*/ 14 w 48"/>
                <a:gd name="T17" fmla="*/ 20 h 32"/>
                <a:gd name="T18" fmla="*/ 24 w 48"/>
                <a:gd name="T19" fmla="*/ 28 h 32"/>
                <a:gd name="T20" fmla="*/ 30 w 48"/>
                <a:gd name="T21" fmla="*/ 30 h 32"/>
                <a:gd name="T22" fmla="*/ 36 w 48"/>
                <a:gd name="T23" fmla="*/ 32 h 32"/>
                <a:gd name="T24" fmla="*/ 36 w 48"/>
                <a:gd name="T25" fmla="*/ 32 h 32"/>
                <a:gd name="T26" fmla="*/ 40 w 48"/>
                <a:gd name="T27" fmla="*/ 32 h 32"/>
                <a:gd name="T28" fmla="*/ 42 w 48"/>
                <a:gd name="T29" fmla="*/ 30 h 32"/>
                <a:gd name="T30" fmla="*/ 42 w 48"/>
                <a:gd name="T31" fmla="*/ 30 h 32"/>
                <a:gd name="T32" fmla="*/ 46 w 48"/>
                <a:gd name="T33" fmla="*/ 26 h 32"/>
                <a:gd name="T34" fmla="*/ 48 w 48"/>
                <a:gd name="T35" fmla="*/ 22 h 32"/>
                <a:gd name="T36" fmla="*/ 48 w 48"/>
                <a:gd name="T37" fmla="*/ 22 h 32"/>
                <a:gd name="T38" fmla="*/ 48 w 48"/>
                <a:gd name="T39" fmla="*/ 18 h 32"/>
                <a:gd name="T40" fmla="*/ 46 w 48"/>
                <a:gd name="T41" fmla="*/ 16 h 32"/>
                <a:gd name="T42" fmla="*/ 40 w 48"/>
                <a:gd name="T43" fmla="*/ 10 h 32"/>
                <a:gd name="T44" fmla="*/ 32 w 48"/>
                <a:gd name="T45" fmla="*/ 6 h 32"/>
                <a:gd name="T46" fmla="*/ 24 w 48"/>
                <a:gd name="T47" fmla="*/ 4 h 32"/>
                <a:gd name="T48" fmla="*/ 24 w 48"/>
                <a:gd name="T49" fmla="*/ 4 h 32"/>
                <a:gd name="T50" fmla="*/ 16 w 48"/>
                <a:gd name="T51" fmla="*/ 2 h 32"/>
                <a:gd name="T52" fmla="*/ 6 w 48"/>
                <a:gd name="T53"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8" h="32">
                  <a:moveTo>
                    <a:pt x="6" y="0"/>
                  </a:moveTo>
                  <a:lnTo>
                    <a:pt x="6" y="0"/>
                  </a:lnTo>
                  <a:lnTo>
                    <a:pt x="2" y="2"/>
                  </a:lnTo>
                  <a:lnTo>
                    <a:pt x="0" y="4"/>
                  </a:lnTo>
                  <a:lnTo>
                    <a:pt x="0" y="4"/>
                  </a:lnTo>
                  <a:lnTo>
                    <a:pt x="2" y="10"/>
                  </a:lnTo>
                  <a:lnTo>
                    <a:pt x="4" y="14"/>
                  </a:lnTo>
                  <a:lnTo>
                    <a:pt x="14" y="20"/>
                  </a:lnTo>
                  <a:lnTo>
                    <a:pt x="14" y="20"/>
                  </a:lnTo>
                  <a:lnTo>
                    <a:pt x="24" y="28"/>
                  </a:lnTo>
                  <a:lnTo>
                    <a:pt x="30" y="30"/>
                  </a:lnTo>
                  <a:lnTo>
                    <a:pt x="36" y="32"/>
                  </a:lnTo>
                  <a:lnTo>
                    <a:pt x="36" y="32"/>
                  </a:lnTo>
                  <a:lnTo>
                    <a:pt x="40" y="32"/>
                  </a:lnTo>
                  <a:lnTo>
                    <a:pt x="42" y="30"/>
                  </a:lnTo>
                  <a:lnTo>
                    <a:pt x="42" y="30"/>
                  </a:lnTo>
                  <a:lnTo>
                    <a:pt x="46" y="26"/>
                  </a:lnTo>
                  <a:lnTo>
                    <a:pt x="48" y="22"/>
                  </a:lnTo>
                  <a:lnTo>
                    <a:pt x="48" y="22"/>
                  </a:lnTo>
                  <a:lnTo>
                    <a:pt x="48" y="18"/>
                  </a:lnTo>
                  <a:lnTo>
                    <a:pt x="46" y="16"/>
                  </a:lnTo>
                  <a:lnTo>
                    <a:pt x="40" y="10"/>
                  </a:lnTo>
                  <a:lnTo>
                    <a:pt x="32" y="6"/>
                  </a:lnTo>
                  <a:lnTo>
                    <a:pt x="24" y="4"/>
                  </a:lnTo>
                  <a:lnTo>
                    <a:pt x="24" y="4"/>
                  </a:lnTo>
                  <a:lnTo>
                    <a:pt x="16" y="2"/>
                  </a:lnTo>
                  <a:lnTo>
                    <a:pt x="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48" name="Freeform 33"/>
            <p:cNvSpPr>
              <a:spLocks/>
            </p:cNvSpPr>
            <p:nvPr/>
          </p:nvSpPr>
          <p:spPr bwMode="auto">
            <a:xfrm>
              <a:off x="974" y="1782"/>
              <a:ext cx="24" cy="26"/>
            </a:xfrm>
            <a:custGeom>
              <a:avLst/>
              <a:gdLst>
                <a:gd name="T0" fmla="*/ 16 w 24"/>
                <a:gd name="T1" fmla="*/ 0 h 26"/>
                <a:gd name="T2" fmla="*/ 16 w 24"/>
                <a:gd name="T3" fmla="*/ 0 h 26"/>
                <a:gd name="T4" fmla="*/ 12 w 24"/>
                <a:gd name="T5" fmla="*/ 0 h 26"/>
                <a:gd name="T6" fmla="*/ 8 w 24"/>
                <a:gd name="T7" fmla="*/ 2 h 26"/>
                <a:gd name="T8" fmla="*/ 8 w 24"/>
                <a:gd name="T9" fmla="*/ 2 h 26"/>
                <a:gd name="T10" fmla="*/ 6 w 24"/>
                <a:gd name="T11" fmla="*/ 8 h 26"/>
                <a:gd name="T12" fmla="*/ 2 w 24"/>
                <a:gd name="T13" fmla="*/ 12 h 26"/>
                <a:gd name="T14" fmla="*/ 0 w 24"/>
                <a:gd name="T15" fmla="*/ 18 h 26"/>
                <a:gd name="T16" fmla="*/ 0 w 24"/>
                <a:gd name="T17" fmla="*/ 22 h 26"/>
                <a:gd name="T18" fmla="*/ 0 w 24"/>
                <a:gd name="T19" fmla="*/ 22 h 26"/>
                <a:gd name="T20" fmla="*/ 4 w 24"/>
                <a:gd name="T21" fmla="*/ 24 h 26"/>
                <a:gd name="T22" fmla="*/ 6 w 24"/>
                <a:gd name="T23" fmla="*/ 26 h 26"/>
                <a:gd name="T24" fmla="*/ 6 w 24"/>
                <a:gd name="T25" fmla="*/ 26 h 26"/>
                <a:gd name="T26" fmla="*/ 12 w 24"/>
                <a:gd name="T27" fmla="*/ 24 h 26"/>
                <a:gd name="T28" fmla="*/ 18 w 24"/>
                <a:gd name="T29" fmla="*/ 22 h 26"/>
                <a:gd name="T30" fmla="*/ 18 w 24"/>
                <a:gd name="T31" fmla="*/ 22 h 26"/>
                <a:gd name="T32" fmla="*/ 22 w 24"/>
                <a:gd name="T33" fmla="*/ 14 h 26"/>
                <a:gd name="T34" fmla="*/ 24 w 24"/>
                <a:gd name="T35" fmla="*/ 8 h 26"/>
                <a:gd name="T36" fmla="*/ 20 w 24"/>
                <a:gd name="T37" fmla="*/ 2 h 26"/>
                <a:gd name="T38" fmla="*/ 18 w 24"/>
                <a:gd name="T39" fmla="*/ 0 h 26"/>
                <a:gd name="T40" fmla="*/ 16 w 24"/>
                <a:gd name="T41"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4" h="26">
                  <a:moveTo>
                    <a:pt x="16" y="0"/>
                  </a:moveTo>
                  <a:lnTo>
                    <a:pt x="16" y="0"/>
                  </a:lnTo>
                  <a:lnTo>
                    <a:pt x="12" y="0"/>
                  </a:lnTo>
                  <a:lnTo>
                    <a:pt x="8" y="2"/>
                  </a:lnTo>
                  <a:lnTo>
                    <a:pt x="8" y="2"/>
                  </a:lnTo>
                  <a:lnTo>
                    <a:pt x="6" y="8"/>
                  </a:lnTo>
                  <a:lnTo>
                    <a:pt x="2" y="12"/>
                  </a:lnTo>
                  <a:lnTo>
                    <a:pt x="0" y="18"/>
                  </a:lnTo>
                  <a:lnTo>
                    <a:pt x="0" y="22"/>
                  </a:lnTo>
                  <a:lnTo>
                    <a:pt x="0" y="22"/>
                  </a:lnTo>
                  <a:lnTo>
                    <a:pt x="4" y="24"/>
                  </a:lnTo>
                  <a:lnTo>
                    <a:pt x="6" y="26"/>
                  </a:lnTo>
                  <a:lnTo>
                    <a:pt x="6" y="26"/>
                  </a:lnTo>
                  <a:lnTo>
                    <a:pt x="12" y="24"/>
                  </a:lnTo>
                  <a:lnTo>
                    <a:pt x="18" y="22"/>
                  </a:lnTo>
                  <a:lnTo>
                    <a:pt x="18" y="22"/>
                  </a:lnTo>
                  <a:lnTo>
                    <a:pt x="22" y="14"/>
                  </a:lnTo>
                  <a:lnTo>
                    <a:pt x="24" y="8"/>
                  </a:lnTo>
                  <a:lnTo>
                    <a:pt x="20" y="2"/>
                  </a:lnTo>
                  <a:lnTo>
                    <a:pt x="18" y="0"/>
                  </a:lnTo>
                  <a:lnTo>
                    <a:pt x="16"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49" name="Freeform 34"/>
            <p:cNvSpPr>
              <a:spLocks/>
            </p:cNvSpPr>
            <p:nvPr/>
          </p:nvSpPr>
          <p:spPr bwMode="auto">
            <a:xfrm>
              <a:off x="974" y="1782"/>
              <a:ext cx="24" cy="26"/>
            </a:xfrm>
            <a:custGeom>
              <a:avLst/>
              <a:gdLst>
                <a:gd name="T0" fmla="*/ 16 w 24"/>
                <a:gd name="T1" fmla="*/ 0 h 26"/>
                <a:gd name="T2" fmla="*/ 16 w 24"/>
                <a:gd name="T3" fmla="*/ 0 h 26"/>
                <a:gd name="T4" fmla="*/ 12 w 24"/>
                <a:gd name="T5" fmla="*/ 0 h 26"/>
                <a:gd name="T6" fmla="*/ 8 w 24"/>
                <a:gd name="T7" fmla="*/ 2 h 26"/>
                <a:gd name="T8" fmla="*/ 8 w 24"/>
                <a:gd name="T9" fmla="*/ 2 h 26"/>
                <a:gd name="T10" fmla="*/ 6 w 24"/>
                <a:gd name="T11" fmla="*/ 8 h 26"/>
                <a:gd name="T12" fmla="*/ 2 w 24"/>
                <a:gd name="T13" fmla="*/ 12 h 26"/>
                <a:gd name="T14" fmla="*/ 0 w 24"/>
                <a:gd name="T15" fmla="*/ 18 h 26"/>
                <a:gd name="T16" fmla="*/ 0 w 24"/>
                <a:gd name="T17" fmla="*/ 22 h 26"/>
                <a:gd name="T18" fmla="*/ 0 w 24"/>
                <a:gd name="T19" fmla="*/ 22 h 26"/>
                <a:gd name="T20" fmla="*/ 4 w 24"/>
                <a:gd name="T21" fmla="*/ 24 h 26"/>
                <a:gd name="T22" fmla="*/ 6 w 24"/>
                <a:gd name="T23" fmla="*/ 26 h 26"/>
                <a:gd name="T24" fmla="*/ 6 w 24"/>
                <a:gd name="T25" fmla="*/ 26 h 26"/>
                <a:gd name="T26" fmla="*/ 12 w 24"/>
                <a:gd name="T27" fmla="*/ 24 h 26"/>
                <a:gd name="T28" fmla="*/ 18 w 24"/>
                <a:gd name="T29" fmla="*/ 22 h 26"/>
                <a:gd name="T30" fmla="*/ 18 w 24"/>
                <a:gd name="T31" fmla="*/ 22 h 26"/>
                <a:gd name="T32" fmla="*/ 22 w 24"/>
                <a:gd name="T33" fmla="*/ 14 h 26"/>
                <a:gd name="T34" fmla="*/ 24 w 24"/>
                <a:gd name="T35" fmla="*/ 8 h 26"/>
                <a:gd name="T36" fmla="*/ 20 w 24"/>
                <a:gd name="T37" fmla="*/ 2 h 26"/>
                <a:gd name="T38" fmla="*/ 18 w 24"/>
                <a:gd name="T39" fmla="*/ 0 h 26"/>
                <a:gd name="T40" fmla="*/ 16 w 24"/>
                <a:gd name="T41"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4" h="26">
                  <a:moveTo>
                    <a:pt x="16" y="0"/>
                  </a:moveTo>
                  <a:lnTo>
                    <a:pt x="16" y="0"/>
                  </a:lnTo>
                  <a:lnTo>
                    <a:pt x="12" y="0"/>
                  </a:lnTo>
                  <a:lnTo>
                    <a:pt x="8" y="2"/>
                  </a:lnTo>
                  <a:lnTo>
                    <a:pt x="8" y="2"/>
                  </a:lnTo>
                  <a:lnTo>
                    <a:pt x="6" y="8"/>
                  </a:lnTo>
                  <a:lnTo>
                    <a:pt x="2" y="12"/>
                  </a:lnTo>
                  <a:lnTo>
                    <a:pt x="0" y="18"/>
                  </a:lnTo>
                  <a:lnTo>
                    <a:pt x="0" y="22"/>
                  </a:lnTo>
                  <a:lnTo>
                    <a:pt x="0" y="22"/>
                  </a:lnTo>
                  <a:lnTo>
                    <a:pt x="4" y="24"/>
                  </a:lnTo>
                  <a:lnTo>
                    <a:pt x="6" y="26"/>
                  </a:lnTo>
                  <a:lnTo>
                    <a:pt x="6" y="26"/>
                  </a:lnTo>
                  <a:lnTo>
                    <a:pt x="12" y="24"/>
                  </a:lnTo>
                  <a:lnTo>
                    <a:pt x="18" y="22"/>
                  </a:lnTo>
                  <a:lnTo>
                    <a:pt x="18" y="22"/>
                  </a:lnTo>
                  <a:lnTo>
                    <a:pt x="22" y="14"/>
                  </a:lnTo>
                  <a:lnTo>
                    <a:pt x="24" y="8"/>
                  </a:lnTo>
                  <a:lnTo>
                    <a:pt x="20" y="2"/>
                  </a:lnTo>
                  <a:lnTo>
                    <a:pt x="18" y="0"/>
                  </a:lnTo>
                  <a:lnTo>
                    <a:pt x="1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50" name="Freeform 35"/>
            <p:cNvSpPr>
              <a:spLocks/>
            </p:cNvSpPr>
            <p:nvPr/>
          </p:nvSpPr>
          <p:spPr bwMode="auto">
            <a:xfrm>
              <a:off x="980" y="1784"/>
              <a:ext cx="2" cy="2"/>
            </a:xfrm>
            <a:custGeom>
              <a:avLst/>
              <a:gdLst>
                <a:gd name="T0" fmla="*/ 2 w 2"/>
                <a:gd name="T1" fmla="*/ 0 h 2"/>
                <a:gd name="T2" fmla="*/ 2 w 2"/>
                <a:gd name="T3" fmla="*/ 0 h 2"/>
                <a:gd name="T4" fmla="*/ 0 w 2"/>
                <a:gd name="T5" fmla="*/ 2 h 2"/>
                <a:gd name="T6" fmla="*/ 0 w 2"/>
                <a:gd name="T7" fmla="*/ 2 h 2"/>
                <a:gd name="T8" fmla="*/ 0 w 2"/>
                <a:gd name="T9" fmla="*/ 2 h 2"/>
                <a:gd name="T10" fmla="*/ 2 w 2"/>
                <a:gd name="T11" fmla="*/ 0 h 2"/>
                <a:gd name="T12" fmla="*/ 2 w 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2" y="0"/>
                  </a:moveTo>
                  <a:lnTo>
                    <a:pt x="2" y="0"/>
                  </a:lnTo>
                  <a:lnTo>
                    <a:pt x="0" y="2"/>
                  </a:lnTo>
                  <a:lnTo>
                    <a:pt x="0" y="2"/>
                  </a:lnTo>
                  <a:lnTo>
                    <a:pt x="0" y="2"/>
                  </a:lnTo>
                  <a:lnTo>
                    <a:pt x="2" y="0"/>
                  </a:lnTo>
                  <a:lnTo>
                    <a:pt x="2"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51" name="Freeform 36"/>
            <p:cNvSpPr>
              <a:spLocks/>
            </p:cNvSpPr>
            <p:nvPr/>
          </p:nvSpPr>
          <p:spPr bwMode="auto">
            <a:xfrm>
              <a:off x="980" y="1784"/>
              <a:ext cx="2" cy="2"/>
            </a:xfrm>
            <a:custGeom>
              <a:avLst/>
              <a:gdLst>
                <a:gd name="T0" fmla="*/ 2 w 2"/>
                <a:gd name="T1" fmla="*/ 0 h 2"/>
                <a:gd name="T2" fmla="*/ 2 w 2"/>
                <a:gd name="T3" fmla="*/ 0 h 2"/>
                <a:gd name="T4" fmla="*/ 0 w 2"/>
                <a:gd name="T5" fmla="*/ 2 h 2"/>
                <a:gd name="T6" fmla="*/ 0 w 2"/>
                <a:gd name="T7" fmla="*/ 2 h 2"/>
                <a:gd name="T8" fmla="*/ 0 w 2"/>
                <a:gd name="T9" fmla="*/ 2 h 2"/>
                <a:gd name="T10" fmla="*/ 2 w 2"/>
                <a:gd name="T11" fmla="*/ 0 h 2"/>
                <a:gd name="T12" fmla="*/ 2 w 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2" y="0"/>
                  </a:moveTo>
                  <a:lnTo>
                    <a:pt x="2" y="0"/>
                  </a:lnTo>
                  <a:lnTo>
                    <a:pt x="0" y="2"/>
                  </a:lnTo>
                  <a:lnTo>
                    <a:pt x="0" y="2"/>
                  </a:lnTo>
                  <a:lnTo>
                    <a:pt x="0" y="2"/>
                  </a:lnTo>
                  <a:lnTo>
                    <a:pt x="2" y="0"/>
                  </a:lnTo>
                  <a:lnTo>
                    <a:pt x="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52" name="Freeform 37"/>
            <p:cNvSpPr>
              <a:spLocks/>
            </p:cNvSpPr>
            <p:nvPr/>
          </p:nvSpPr>
          <p:spPr bwMode="auto">
            <a:xfrm>
              <a:off x="966" y="1818"/>
              <a:ext cx="32" cy="38"/>
            </a:xfrm>
            <a:custGeom>
              <a:avLst/>
              <a:gdLst>
                <a:gd name="T0" fmla="*/ 18 w 32"/>
                <a:gd name="T1" fmla="*/ 0 h 38"/>
                <a:gd name="T2" fmla="*/ 18 w 32"/>
                <a:gd name="T3" fmla="*/ 0 h 38"/>
                <a:gd name="T4" fmla="*/ 14 w 32"/>
                <a:gd name="T5" fmla="*/ 0 h 38"/>
                <a:gd name="T6" fmla="*/ 10 w 32"/>
                <a:gd name="T7" fmla="*/ 2 h 38"/>
                <a:gd name="T8" fmla="*/ 6 w 32"/>
                <a:gd name="T9" fmla="*/ 6 h 38"/>
                <a:gd name="T10" fmla="*/ 4 w 32"/>
                <a:gd name="T11" fmla="*/ 12 h 38"/>
                <a:gd name="T12" fmla="*/ 4 w 32"/>
                <a:gd name="T13" fmla="*/ 12 h 38"/>
                <a:gd name="T14" fmla="*/ 2 w 32"/>
                <a:gd name="T15" fmla="*/ 28 h 38"/>
                <a:gd name="T16" fmla="*/ 2 w 32"/>
                <a:gd name="T17" fmla="*/ 28 h 38"/>
                <a:gd name="T18" fmla="*/ 0 w 32"/>
                <a:gd name="T19" fmla="*/ 36 h 38"/>
                <a:gd name="T20" fmla="*/ 2 w 32"/>
                <a:gd name="T21" fmla="*/ 38 h 38"/>
                <a:gd name="T22" fmla="*/ 4 w 32"/>
                <a:gd name="T23" fmla="*/ 38 h 38"/>
                <a:gd name="T24" fmla="*/ 4 w 32"/>
                <a:gd name="T25" fmla="*/ 38 h 38"/>
                <a:gd name="T26" fmla="*/ 6 w 32"/>
                <a:gd name="T27" fmla="*/ 38 h 38"/>
                <a:gd name="T28" fmla="*/ 6 w 32"/>
                <a:gd name="T29" fmla="*/ 38 h 38"/>
                <a:gd name="T30" fmla="*/ 12 w 32"/>
                <a:gd name="T31" fmla="*/ 38 h 38"/>
                <a:gd name="T32" fmla="*/ 16 w 32"/>
                <a:gd name="T33" fmla="*/ 34 h 38"/>
                <a:gd name="T34" fmla="*/ 26 w 32"/>
                <a:gd name="T35" fmla="*/ 26 h 38"/>
                <a:gd name="T36" fmla="*/ 32 w 32"/>
                <a:gd name="T37" fmla="*/ 16 h 38"/>
                <a:gd name="T38" fmla="*/ 32 w 32"/>
                <a:gd name="T39" fmla="*/ 12 h 38"/>
                <a:gd name="T40" fmla="*/ 32 w 32"/>
                <a:gd name="T41" fmla="*/ 8 h 38"/>
                <a:gd name="T42" fmla="*/ 32 w 32"/>
                <a:gd name="T43" fmla="*/ 8 h 38"/>
                <a:gd name="T44" fmla="*/ 26 w 32"/>
                <a:gd name="T45" fmla="*/ 2 h 38"/>
                <a:gd name="T46" fmla="*/ 18 w 32"/>
                <a:gd name="T47"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2" h="38">
                  <a:moveTo>
                    <a:pt x="18" y="0"/>
                  </a:moveTo>
                  <a:lnTo>
                    <a:pt x="18" y="0"/>
                  </a:lnTo>
                  <a:lnTo>
                    <a:pt x="14" y="0"/>
                  </a:lnTo>
                  <a:lnTo>
                    <a:pt x="10" y="2"/>
                  </a:lnTo>
                  <a:lnTo>
                    <a:pt x="6" y="6"/>
                  </a:lnTo>
                  <a:lnTo>
                    <a:pt x="4" y="12"/>
                  </a:lnTo>
                  <a:lnTo>
                    <a:pt x="4" y="12"/>
                  </a:lnTo>
                  <a:lnTo>
                    <a:pt x="2" y="28"/>
                  </a:lnTo>
                  <a:lnTo>
                    <a:pt x="2" y="28"/>
                  </a:lnTo>
                  <a:lnTo>
                    <a:pt x="0" y="36"/>
                  </a:lnTo>
                  <a:lnTo>
                    <a:pt x="2" y="38"/>
                  </a:lnTo>
                  <a:lnTo>
                    <a:pt x="4" y="38"/>
                  </a:lnTo>
                  <a:lnTo>
                    <a:pt x="4" y="38"/>
                  </a:lnTo>
                  <a:lnTo>
                    <a:pt x="6" y="38"/>
                  </a:lnTo>
                  <a:lnTo>
                    <a:pt x="6" y="38"/>
                  </a:lnTo>
                  <a:lnTo>
                    <a:pt x="12" y="38"/>
                  </a:lnTo>
                  <a:lnTo>
                    <a:pt x="16" y="34"/>
                  </a:lnTo>
                  <a:lnTo>
                    <a:pt x="26" y="26"/>
                  </a:lnTo>
                  <a:lnTo>
                    <a:pt x="32" y="16"/>
                  </a:lnTo>
                  <a:lnTo>
                    <a:pt x="32" y="12"/>
                  </a:lnTo>
                  <a:lnTo>
                    <a:pt x="32" y="8"/>
                  </a:lnTo>
                  <a:lnTo>
                    <a:pt x="32" y="8"/>
                  </a:lnTo>
                  <a:lnTo>
                    <a:pt x="26" y="2"/>
                  </a:lnTo>
                  <a:lnTo>
                    <a:pt x="18"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53" name="Freeform 38"/>
            <p:cNvSpPr>
              <a:spLocks/>
            </p:cNvSpPr>
            <p:nvPr/>
          </p:nvSpPr>
          <p:spPr bwMode="auto">
            <a:xfrm>
              <a:off x="966" y="1818"/>
              <a:ext cx="32" cy="38"/>
            </a:xfrm>
            <a:custGeom>
              <a:avLst/>
              <a:gdLst>
                <a:gd name="T0" fmla="*/ 18 w 32"/>
                <a:gd name="T1" fmla="*/ 0 h 38"/>
                <a:gd name="T2" fmla="*/ 18 w 32"/>
                <a:gd name="T3" fmla="*/ 0 h 38"/>
                <a:gd name="T4" fmla="*/ 14 w 32"/>
                <a:gd name="T5" fmla="*/ 0 h 38"/>
                <a:gd name="T6" fmla="*/ 10 w 32"/>
                <a:gd name="T7" fmla="*/ 2 h 38"/>
                <a:gd name="T8" fmla="*/ 6 w 32"/>
                <a:gd name="T9" fmla="*/ 6 h 38"/>
                <a:gd name="T10" fmla="*/ 4 w 32"/>
                <a:gd name="T11" fmla="*/ 12 h 38"/>
                <a:gd name="T12" fmla="*/ 4 w 32"/>
                <a:gd name="T13" fmla="*/ 12 h 38"/>
                <a:gd name="T14" fmla="*/ 2 w 32"/>
                <a:gd name="T15" fmla="*/ 28 h 38"/>
                <a:gd name="T16" fmla="*/ 2 w 32"/>
                <a:gd name="T17" fmla="*/ 28 h 38"/>
                <a:gd name="T18" fmla="*/ 0 w 32"/>
                <a:gd name="T19" fmla="*/ 36 h 38"/>
                <a:gd name="T20" fmla="*/ 2 w 32"/>
                <a:gd name="T21" fmla="*/ 38 h 38"/>
                <a:gd name="T22" fmla="*/ 4 w 32"/>
                <a:gd name="T23" fmla="*/ 38 h 38"/>
                <a:gd name="T24" fmla="*/ 4 w 32"/>
                <a:gd name="T25" fmla="*/ 38 h 38"/>
                <a:gd name="T26" fmla="*/ 6 w 32"/>
                <a:gd name="T27" fmla="*/ 38 h 38"/>
                <a:gd name="T28" fmla="*/ 6 w 32"/>
                <a:gd name="T29" fmla="*/ 38 h 38"/>
                <a:gd name="T30" fmla="*/ 12 w 32"/>
                <a:gd name="T31" fmla="*/ 38 h 38"/>
                <a:gd name="T32" fmla="*/ 16 w 32"/>
                <a:gd name="T33" fmla="*/ 34 h 38"/>
                <a:gd name="T34" fmla="*/ 26 w 32"/>
                <a:gd name="T35" fmla="*/ 26 h 38"/>
                <a:gd name="T36" fmla="*/ 32 w 32"/>
                <a:gd name="T37" fmla="*/ 16 h 38"/>
                <a:gd name="T38" fmla="*/ 32 w 32"/>
                <a:gd name="T39" fmla="*/ 12 h 38"/>
                <a:gd name="T40" fmla="*/ 32 w 32"/>
                <a:gd name="T41" fmla="*/ 8 h 38"/>
                <a:gd name="T42" fmla="*/ 32 w 32"/>
                <a:gd name="T43" fmla="*/ 8 h 38"/>
                <a:gd name="T44" fmla="*/ 26 w 32"/>
                <a:gd name="T45" fmla="*/ 2 h 38"/>
                <a:gd name="T46" fmla="*/ 18 w 32"/>
                <a:gd name="T47"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2" h="38">
                  <a:moveTo>
                    <a:pt x="18" y="0"/>
                  </a:moveTo>
                  <a:lnTo>
                    <a:pt x="18" y="0"/>
                  </a:lnTo>
                  <a:lnTo>
                    <a:pt x="14" y="0"/>
                  </a:lnTo>
                  <a:lnTo>
                    <a:pt x="10" y="2"/>
                  </a:lnTo>
                  <a:lnTo>
                    <a:pt x="6" y="6"/>
                  </a:lnTo>
                  <a:lnTo>
                    <a:pt x="4" y="12"/>
                  </a:lnTo>
                  <a:lnTo>
                    <a:pt x="4" y="12"/>
                  </a:lnTo>
                  <a:lnTo>
                    <a:pt x="2" y="28"/>
                  </a:lnTo>
                  <a:lnTo>
                    <a:pt x="2" y="28"/>
                  </a:lnTo>
                  <a:lnTo>
                    <a:pt x="0" y="36"/>
                  </a:lnTo>
                  <a:lnTo>
                    <a:pt x="2" y="38"/>
                  </a:lnTo>
                  <a:lnTo>
                    <a:pt x="4" y="38"/>
                  </a:lnTo>
                  <a:lnTo>
                    <a:pt x="4" y="38"/>
                  </a:lnTo>
                  <a:lnTo>
                    <a:pt x="6" y="38"/>
                  </a:lnTo>
                  <a:lnTo>
                    <a:pt x="6" y="38"/>
                  </a:lnTo>
                  <a:lnTo>
                    <a:pt x="12" y="38"/>
                  </a:lnTo>
                  <a:lnTo>
                    <a:pt x="16" y="34"/>
                  </a:lnTo>
                  <a:lnTo>
                    <a:pt x="26" y="26"/>
                  </a:lnTo>
                  <a:lnTo>
                    <a:pt x="32" y="16"/>
                  </a:lnTo>
                  <a:lnTo>
                    <a:pt x="32" y="12"/>
                  </a:lnTo>
                  <a:lnTo>
                    <a:pt x="32" y="8"/>
                  </a:lnTo>
                  <a:lnTo>
                    <a:pt x="32" y="8"/>
                  </a:lnTo>
                  <a:lnTo>
                    <a:pt x="26" y="2"/>
                  </a:lnTo>
                  <a:lnTo>
                    <a:pt x="1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54" name="Freeform 39"/>
            <p:cNvSpPr>
              <a:spLocks/>
            </p:cNvSpPr>
            <p:nvPr/>
          </p:nvSpPr>
          <p:spPr bwMode="auto">
            <a:xfrm>
              <a:off x="1014" y="1864"/>
              <a:ext cx="44" cy="30"/>
            </a:xfrm>
            <a:custGeom>
              <a:avLst/>
              <a:gdLst>
                <a:gd name="T0" fmla="*/ 16 w 44"/>
                <a:gd name="T1" fmla="*/ 0 h 30"/>
                <a:gd name="T2" fmla="*/ 16 w 44"/>
                <a:gd name="T3" fmla="*/ 0 h 30"/>
                <a:gd name="T4" fmla="*/ 10 w 44"/>
                <a:gd name="T5" fmla="*/ 0 h 30"/>
                <a:gd name="T6" fmla="*/ 4 w 44"/>
                <a:gd name="T7" fmla="*/ 2 h 30"/>
                <a:gd name="T8" fmla="*/ 4 w 44"/>
                <a:gd name="T9" fmla="*/ 2 h 30"/>
                <a:gd name="T10" fmla="*/ 2 w 44"/>
                <a:gd name="T11" fmla="*/ 6 h 30"/>
                <a:gd name="T12" fmla="*/ 0 w 44"/>
                <a:gd name="T13" fmla="*/ 10 h 30"/>
                <a:gd name="T14" fmla="*/ 2 w 44"/>
                <a:gd name="T15" fmla="*/ 14 h 30"/>
                <a:gd name="T16" fmla="*/ 4 w 44"/>
                <a:gd name="T17" fmla="*/ 16 h 30"/>
                <a:gd name="T18" fmla="*/ 4 w 44"/>
                <a:gd name="T19" fmla="*/ 16 h 30"/>
                <a:gd name="T20" fmla="*/ 8 w 44"/>
                <a:gd name="T21" fmla="*/ 18 h 30"/>
                <a:gd name="T22" fmla="*/ 12 w 44"/>
                <a:gd name="T23" fmla="*/ 18 h 30"/>
                <a:gd name="T24" fmla="*/ 16 w 44"/>
                <a:gd name="T25" fmla="*/ 18 h 30"/>
                <a:gd name="T26" fmla="*/ 20 w 44"/>
                <a:gd name="T27" fmla="*/ 20 h 30"/>
                <a:gd name="T28" fmla="*/ 20 w 44"/>
                <a:gd name="T29" fmla="*/ 20 h 30"/>
                <a:gd name="T30" fmla="*/ 26 w 44"/>
                <a:gd name="T31" fmla="*/ 26 h 30"/>
                <a:gd name="T32" fmla="*/ 30 w 44"/>
                <a:gd name="T33" fmla="*/ 28 h 30"/>
                <a:gd name="T34" fmla="*/ 32 w 44"/>
                <a:gd name="T35" fmla="*/ 30 h 30"/>
                <a:gd name="T36" fmla="*/ 32 w 44"/>
                <a:gd name="T37" fmla="*/ 30 h 30"/>
                <a:gd name="T38" fmla="*/ 32 w 44"/>
                <a:gd name="T39" fmla="*/ 30 h 30"/>
                <a:gd name="T40" fmla="*/ 32 w 44"/>
                <a:gd name="T41" fmla="*/ 30 h 30"/>
                <a:gd name="T42" fmla="*/ 38 w 44"/>
                <a:gd name="T43" fmla="*/ 28 h 30"/>
                <a:gd name="T44" fmla="*/ 42 w 44"/>
                <a:gd name="T45" fmla="*/ 24 h 30"/>
                <a:gd name="T46" fmla="*/ 44 w 44"/>
                <a:gd name="T47" fmla="*/ 18 h 30"/>
                <a:gd name="T48" fmla="*/ 44 w 44"/>
                <a:gd name="T49" fmla="*/ 14 h 30"/>
                <a:gd name="T50" fmla="*/ 44 w 44"/>
                <a:gd name="T51" fmla="*/ 14 h 30"/>
                <a:gd name="T52" fmla="*/ 40 w 44"/>
                <a:gd name="T53" fmla="*/ 8 h 30"/>
                <a:gd name="T54" fmla="*/ 34 w 44"/>
                <a:gd name="T55" fmla="*/ 4 h 30"/>
                <a:gd name="T56" fmla="*/ 26 w 44"/>
                <a:gd name="T57" fmla="*/ 0 h 30"/>
                <a:gd name="T58" fmla="*/ 16 w 44"/>
                <a:gd name="T59"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4" h="30">
                  <a:moveTo>
                    <a:pt x="16" y="0"/>
                  </a:moveTo>
                  <a:lnTo>
                    <a:pt x="16" y="0"/>
                  </a:lnTo>
                  <a:lnTo>
                    <a:pt x="10" y="0"/>
                  </a:lnTo>
                  <a:lnTo>
                    <a:pt x="4" y="2"/>
                  </a:lnTo>
                  <a:lnTo>
                    <a:pt x="4" y="2"/>
                  </a:lnTo>
                  <a:lnTo>
                    <a:pt x="2" y="6"/>
                  </a:lnTo>
                  <a:lnTo>
                    <a:pt x="0" y="10"/>
                  </a:lnTo>
                  <a:lnTo>
                    <a:pt x="2" y="14"/>
                  </a:lnTo>
                  <a:lnTo>
                    <a:pt x="4" y="16"/>
                  </a:lnTo>
                  <a:lnTo>
                    <a:pt x="4" y="16"/>
                  </a:lnTo>
                  <a:lnTo>
                    <a:pt x="8" y="18"/>
                  </a:lnTo>
                  <a:lnTo>
                    <a:pt x="12" y="18"/>
                  </a:lnTo>
                  <a:lnTo>
                    <a:pt x="16" y="18"/>
                  </a:lnTo>
                  <a:lnTo>
                    <a:pt x="20" y="20"/>
                  </a:lnTo>
                  <a:lnTo>
                    <a:pt x="20" y="20"/>
                  </a:lnTo>
                  <a:lnTo>
                    <a:pt x="26" y="26"/>
                  </a:lnTo>
                  <a:lnTo>
                    <a:pt x="30" y="28"/>
                  </a:lnTo>
                  <a:lnTo>
                    <a:pt x="32" y="30"/>
                  </a:lnTo>
                  <a:lnTo>
                    <a:pt x="32" y="30"/>
                  </a:lnTo>
                  <a:lnTo>
                    <a:pt x="32" y="30"/>
                  </a:lnTo>
                  <a:lnTo>
                    <a:pt x="32" y="30"/>
                  </a:lnTo>
                  <a:lnTo>
                    <a:pt x="38" y="28"/>
                  </a:lnTo>
                  <a:lnTo>
                    <a:pt x="42" y="24"/>
                  </a:lnTo>
                  <a:lnTo>
                    <a:pt x="44" y="18"/>
                  </a:lnTo>
                  <a:lnTo>
                    <a:pt x="44" y="14"/>
                  </a:lnTo>
                  <a:lnTo>
                    <a:pt x="44" y="14"/>
                  </a:lnTo>
                  <a:lnTo>
                    <a:pt x="40" y="8"/>
                  </a:lnTo>
                  <a:lnTo>
                    <a:pt x="34" y="4"/>
                  </a:lnTo>
                  <a:lnTo>
                    <a:pt x="26" y="0"/>
                  </a:lnTo>
                  <a:lnTo>
                    <a:pt x="16"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55" name="Freeform 40"/>
            <p:cNvSpPr>
              <a:spLocks/>
            </p:cNvSpPr>
            <p:nvPr/>
          </p:nvSpPr>
          <p:spPr bwMode="auto">
            <a:xfrm>
              <a:off x="1014" y="1864"/>
              <a:ext cx="44" cy="30"/>
            </a:xfrm>
            <a:custGeom>
              <a:avLst/>
              <a:gdLst>
                <a:gd name="T0" fmla="*/ 16 w 44"/>
                <a:gd name="T1" fmla="*/ 0 h 30"/>
                <a:gd name="T2" fmla="*/ 16 w 44"/>
                <a:gd name="T3" fmla="*/ 0 h 30"/>
                <a:gd name="T4" fmla="*/ 10 w 44"/>
                <a:gd name="T5" fmla="*/ 0 h 30"/>
                <a:gd name="T6" fmla="*/ 4 w 44"/>
                <a:gd name="T7" fmla="*/ 2 h 30"/>
                <a:gd name="T8" fmla="*/ 4 w 44"/>
                <a:gd name="T9" fmla="*/ 2 h 30"/>
                <a:gd name="T10" fmla="*/ 2 w 44"/>
                <a:gd name="T11" fmla="*/ 6 h 30"/>
                <a:gd name="T12" fmla="*/ 0 w 44"/>
                <a:gd name="T13" fmla="*/ 10 h 30"/>
                <a:gd name="T14" fmla="*/ 2 w 44"/>
                <a:gd name="T15" fmla="*/ 14 h 30"/>
                <a:gd name="T16" fmla="*/ 4 w 44"/>
                <a:gd name="T17" fmla="*/ 16 h 30"/>
                <a:gd name="T18" fmla="*/ 4 w 44"/>
                <a:gd name="T19" fmla="*/ 16 h 30"/>
                <a:gd name="T20" fmla="*/ 8 w 44"/>
                <a:gd name="T21" fmla="*/ 18 h 30"/>
                <a:gd name="T22" fmla="*/ 12 w 44"/>
                <a:gd name="T23" fmla="*/ 18 h 30"/>
                <a:gd name="T24" fmla="*/ 16 w 44"/>
                <a:gd name="T25" fmla="*/ 18 h 30"/>
                <a:gd name="T26" fmla="*/ 20 w 44"/>
                <a:gd name="T27" fmla="*/ 20 h 30"/>
                <a:gd name="T28" fmla="*/ 20 w 44"/>
                <a:gd name="T29" fmla="*/ 20 h 30"/>
                <a:gd name="T30" fmla="*/ 26 w 44"/>
                <a:gd name="T31" fmla="*/ 26 h 30"/>
                <a:gd name="T32" fmla="*/ 30 w 44"/>
                <a:gd name="T33" fmla="*/ 28 h 30"/>
                <a:gd name="T34" fmla="*/ 32 w 44"/>
                <a:gd name="T35" fmla="*/ 30 h 30"/>
                <a:gd name="T36" fmla="*/ 32 w 44"/>
                <a:gd name="T37" fmla="*/ 30 h 30"/>
                <a:gd name="T38" fmla="*/ 32 w 44"/>
                <a:gd name="T39" fmla="*/ 30 h 30"/>
                <a:gd name="T40" fmla="*/ 32 w 44"/>
                <a:gd name="T41" fmla="*/ 30 h 30"/>
                <a:gd name="T42" fmla="*/ 38 w 44"/>
                <a:gd name="T43" fmla="*/ 28 h 30"/>
                <a:gd name="T44" fmla="*/ 42 w 44"/>
                <a:gd name="T45" fmla="*/ 24 h 30"/>
                <a:gd name="T46" fmla="*/ 44 w 44"/>
                <a:gd name="T47" fmla="*/ 18 h 30"/>
                <a:gd name="T48" fmla="*/ 44 w 44"/>
                <a:gd name="T49" fmla="*/ 14 h 30"/>
                <a:gd name="T50" fmla="*/ 44 w 44"/>
                <a:gd name="T51" fmla="*/ 14 h 30"/>
                <a:gd name="T52" fmla="*/ 40 w 44"/>
                <a:gd name="T53" fmla="*/ 8 h 30"/>
                <a:gd name="T54" fmla="*/ 34 w 44"/>
                <a:gd name="T55" fmla="*/ 4 h 30"/>
                <a:gd name="T56" fmla="*/ 26 w 44"/>
                <a:gd name="T57" fmla="*/ 0 h 30"/>
                <a:gd name="T58" fmla="*/ 16 w 44"/>
                <a:gd name="T59"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4" h="30">
                  <a:moveTo>
                    <a:pt x="16" y="0"/>
                  </a:moveTo>
                  <a:lnTo>
                    <a:pt x="16" y="0"/>
                  </a:lnTo>
                  <a:lnTo>
                    <a:pt x="10" y="0"/>
                  </a:lnTo>
                  <a:lnTo>
                    <a:pt x="4" y="2"/>
                  </a:lnTo>
                  <a:lnTo>
                    <a:pt x="4" y="2"/>
                  </a:lnTo>
                  <a:lnTo>
                    <a:pt x="2" y="6"/>
                  </a:lnTo>
                  <a:lnTo>
                    <a:pt x="0" y="10"/>
                  </a:lnTo>
                  <a:lnTo>
                    <a:pt x="2" y="14"/>
                  </a:lnTo>
                  <a:lnTo>
                    <a:pt x="4" y="16"/>
                  </a:lnTo>
                  <a:lnTo>
                    <a:pt x="4" y="16"/>
                  </a:lnTo>
                  <a:lnTo>
                    <a:pt x="8" y="18"/>
                  </a:lnTo>
                  <a:lnTo>
                    <a:pt x="12" y="18"/>
                  </a:lnTo>
                  <a:lnTo>
                    <a:pt x="16" y="18"/>
                  </a:lnTo>
                  <a:lnTo>
                    <a:pt x="20" y="20"/>
                  </a:lnTo>
                  <a:lnTo>
                    <a:pt x="20" y="20"/>
                  </a:lnTo>
                  <a:lnTo>
                    <a:pt x="26" y="26"/>
                  </a:lnTo>
                  <a:lnTo>
                    <a:pt x="30" y="28"/>
                  </a:lnTo>
                  <a:lnTo>
                    <a:pt x="32" y="30"/>
                  </a:lnTo>
                  <a:lnTo>
                    <a:pt x="32" y="30"/>
                  </a:lnTo>
                  <a:lnTo>
                    <a:pt x="32" y="30"/>
                  </a:lnTo>
                  <a:lnTo>
                    <a:pt x="32" y="30"/>
                  </a:lnTo>
                  <a:lnTo>
                    <a:pt x="38" y="28"/>
                  </a:lnTo>
                  <a:lnTo>
                    <a:pt x="42" y="24"/>
                  </a:lnTo>
                  <a:lnTo>
                    <a:pt x="44" y="18"/>
                  </a:lnTo>
                  <a:lnTo>
                    <a:pt x="44" y="14"/>
                  </a:lnTo>
                  <a:lnTo>
                    <a:pt x="44" y="14"/>
                  </a:lnTo>
                  <a:lnTo>
                    <a:pt x="40" y="8"/>
                  </a:lnTo>
                  <a:lnTo>
                    <a:pt x="34" y="4"/>
                  </a:lnTo>
                  <a:lnTo>
                    <a:pt x="26" y="0"/>
                  </a:lnTo>
                  <a:lnTo>
                    <a:pt x="1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56" name="Freeform 41"/>
            <p:cNvSpPr>
              <a:spLocks/>
            </p:cNvSpPr>
            <p:nvPr/>
          </p:nvSpPr>
          <p:spPr bwMode="auto">
            <a:xfrm>
              <a:off x="1138" y="1870"/>
              <a:ext cx="26" cy="30"/>
            </a:xfrm>
            <a:custGeom>
              <a:avLst/>
              <a:gdLst>
                <a:gd name="T0" fmla="*/ 8 w 26"/>
                <a:gd name="T1" fmla="*/ 0 h 30"/>
                <a:gd name="T2" fmla="*/ 8 w 26"/>
                <a:gd name="T3" fmla="*/ 0 h 30"/>
                <a:gd name="T4" fmla="*/ 0 w 26"/>
                <a:gd name="T5" fmla="*/ 2 h 30"/>
                <a:gd name="T6" fmla="*/ 4 w 26"/>
                <a:gd name="T7" fmla="*/ 0 h 30"/>
                <a:gd name="T8" fmla="*/ 4 w 26"/>
                <a:gd name="T9" fmla="*/ 0 h 30"/>
                <a:gd name="T10" fmla="*/ 2 w 26"/>
                <a:gd name="T11" fmla="*/ 4 h 30"/>
                <a:gd name="T12" fmla="*/ 4 w 26"/>
                <a:gd name="T13" fmla="*/ 10 h 30"/>
                <a:gd name="T14" fmla="*/ 8 w 26"/>
                <a:gd name="T15" fmla="*/ 18 h 30"/>
                <a:gd name="T16" fmla="*/ 8 w 26"/>
                <a:gd name="T17" fmla="*/ 18 h 30"/>
                <a:gd name="T18" fmla="*/ 10 w 26"/>
                <a:gd name="T19" fmla="*/ 26 h 30"/>
                <a:gd name="T20" fmla="*/ 12 w 26"/>
                <a:gd name="T21" fmla="*/ 30 h 30"/>
                <a:gd name="T22" fmla="*/ 14 w 26"/>
                <a:gd name="T23" fmla="*/ 30 h 30"/>
                <a:gd name="T24" fmla="*/ 14 w 26"/>
                <a:gd name="T25" fmla="*/ 30 h 30"/>
                <a:gd name="T26" fmla="*/ 18 w 26"/>
                <a:gd name="T27" fmla="*/ 30 h 30"/>
                <a:gd name="T28" fmla="*/ 22 w 26"/>
                <a:gd name="T29" fmla="*/ 28 h 30"/>
                <a:gd name="T30" fmla="*/ 22 w 26"/>
                <a:gd name="T31" fmla="*/ 28 h 30"/>
                <a:gd name="T32" fmla="*/ 26 w 26"/>
                <a:gd name="T33" fmla="*/ 24 h 30"/>
                <a:gd name="T34" fmla="*/ 26 w 26"/>
                <a:gd name="T35" fmla="*/ 18 h 30"/>
                <a:gd name="T36" fmla="*/ 22 w 26"/>
                <a:gd name="T37" fmla="*/ 10 h 30"/>
                <a:gd name="T38" fmla="*/ 22 w 26"/>
                <a:gd name="T39" fmla="*/ 10 h 30"/>
                <a:gd name="T40" fmla="*/ 16 w 26"/>
                <a:gd name="T41" fmla="*/ 4 h 30"/>
                <a:gd name="T42" fmla="*/ 12 w 26"/>
                <a:gd name="T43" fmla="*/ 2 h 30"/>
                <a:gd name="T44" fmla="*/ 8 w 26"/>
                <a:gd name="T45"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6" h="30">
                  <a:moveTo>
                    <a:pt x="8" y="0"/>
                  </a:moveTo>
                  <a:lnTo>
                    <a:pt x="8" y="0"/>
                  </a:lnTo>
                  <a:lnTo>
                    <a:pt x="0" y="2"/>
                  </a:lnTo>
                  <a:lnTo>
                    <a:pt x="4" y="0"/>
                  </a:lnTo>
                  <a:lnTo>
                    <a:pt x="4" y="0"/>
                  </a:lnTo>
                  <a:lnTo>
                    <a:pt x="2" y="4"/>
                  </a:lnTo>
                  <a:lnTo>
                    <a:pt x="4" y="10"/>
                  </a:lnTo>
                  <a:lnTo>
                    <a:pt x="8" y="18"/>
                  </a:lnTo>
                  <a:lnTo>
                    <a:pt x="8" y="18"/>
                  </a:lnTo>
                  <a:lnTo>
                    <a:pt x="10" y="26"/>
                  </a:lnTo>
                  <a:lnTo>
                    <a:pt x="12" y="30"/>
                  </a:lnTo>
                  <a:lnTo>
                    <a:pt x="14" y="30"/>
                  </a:lnTo>
                  <a:lnTo>
                    <a:pt x="14" y="30"/>
                  </a:lnTo>
                  <a:lnTo>
                    <a:pt x="18" y="30"/>
                  </a:lnTo>
                  <a:lnTo>
                    <a:pt x="22" y="28"/>
                  </a:lnTo>
                  <a:lnTo>
                    <a:pt x="22" y="28"/>
                  </a:lnTo>
                  <a:lnTo>
                    <a:pt x="26" y="24"/>
                  </a:lnTo>
                  <a:lnTo>
                    <a:pt x="26" y="18"/>
                  </a:lnTo>
                  <a:lnTo>
                    <a:pt x="22" y="10"/>
                  </a:lnTo>
                  <a:lnTo>
                    <a:pt x="22" y="10"/>
                  </a:lnTo>
                  <a:lnTo>
                    <a:pt x="16" y="4"/>
                  </a:lnTo>
                  <a:lnTo>
                    <a:pt x="12" y="2"/>
                  </a:lnTo>
                  <a:lnTo>
                    <a:pt x="8"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57" name="Freeform 42"/>
            <p:cNvSpPr>
              <a:spLocks/>
            </p:cNvSpPr>
            <p:nvPr/>
          </p:nvSpPr>
          <p:spPr bwMode="auto">
            <a:xfrm>
              <a:off x="1138" y="1870"/>
              <a:ext cx="26" cy="30"/>
            </a:xfrm>
            <a:custGeom>
              <a:avLst/>
              <a:gdLst>
                <a:gd name="T0" fmla="*/ 8 w 26"/>
                <a:gd name="T1" fmla="*/ 0 h 30"/>
                <a:gd name="T2" fmla="*/ 8 w 26"/>
                <a:gd name="T3" fmla="*/ 0 h 30"/>
                <a:gd name="T4" fmla="*/ 0 w 26"/>
                <a:gd name="T5" fmla="*/ 2 h 30"/>
                <a:gd name="T6" fmla="*/ 4 w 26"/>
                <a:gd name="T7" fmla="*/ 0 h 30"/>
                <a:gd name="T8" fmla="*/ 4 w 26"/>
                <a:gd name="T9" fmla="*/ 0 h 30"/>
                <a:gd name="T10" fmla="*/ 2 w 26"/>
                <a:gd name="T11" fmla="*/ 4 h 30"/>
                <a:gd name="T12" fmla="*/ 4 w 26"/>
                <a:gd name="T13" fmla="*/ 10 h 30"/>
                <a:gd name="T14" fmla="*/ 8 w 26"/>
                <a:gd name="T15" fmla="*/ 18 h 30"/>
                <a:gd name="T16" fmla="*/ 8 w 26"/>
                <a:gd name="T17" fmla="*/ 18 h 30"/>
                <a:gd name="T18" fmla="*/ 10 w 26"/>
                <a:gd name="T19" fmla="*/ 26 h 30"/>
                <a:gd name="T20" fmla="*/ 12 w 26"/>
                <a:gd name="T21" fmla="*/ 30 h 30"/>
                <a:gd name="T22" fmla="*/ 14 w 26"/>
                <a:gd name="T23" fmla="*/ 30 h 30"/>
                <a:gd name="T24" fmla="*/ 14 w 26"/>
                <a:gd name="T25" fmla="*/ 30 h 30"/>
                <a:gd name="T26" fmla="*/ 18 w 26"/>
                <a:gd name="T27" fmla="*/ 30 h 30"/>
                <a:gd name="T28" fmla="*/ 22 w 26"/>
                <a:gd name="T29" fmla="*/ 28 h 30"/>
                <a:gd name="T30" fmla="*/ 22 w 26"/>
                <a:gd name="T31" fmla="*/ 28 h 30"/>
                <a:gd name="T32" fmla="*/ 26 w 26"/>
                <a:gd name="T33" fmla="*/ 24 h 30"/>
                <a:gd name="T34" fmla="*/ 26 w 26"/>
                <a:gd name="T35" fmla="*/ 18 h 30"/>
                <a:gd name="T36" fmla="*/ 22 w 26"/>
                <a:gd name="T37" fmla="*/ 10 h 30"/>
                <a:gd name="T38" fmla="*/ 22 w 26"/>
                <a:gd name="T39" fmla="*/ 10 h 30"/>
                <a:gd name="T40" fmla="*/ 16 w 26"/>
                <a:gd name="T41" fmla="*/ 4 h 30"/>
                <a:gd name="T42" fmla="*/ 12 w 26"/>
                <a:gd name="T43" fmla="*/ 2 h 30"/>
                <a:gd name="T44" fmla="*/ 8 w 26"/>
                <a:gd name="T45"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6" h="30">
                  <a:moveTo>
                    <a:pt x="8" y="0"/>
                  </a:moveTo>
                  <a:lnTo>
                    <a:pt x="8" y="0"/>
                  </a:lnTo>
                  <a:lnTo>
                    <a:pt x="0" y="2"/>
                  </a:lnTo>
                  <a:lnTo>
                    <a:pt x="4" y="0"/>
                  </a:lnTo>
                  <a:lnTo>
                    <a:pt x="4" y="0"/>
                  </a:lnTo>
                  <a:lnTo>
                    <a:pt x="2" y="4"/>
                  </a:lnTo>
                  <a:lnTo>
                    <a:pt x="4" y="10"/>
                  </a:lnTo>
                  <a:lnTo>
                    <a:pt x="8" y="18"/>
                  </a:lnTo>
                  <a:lnTo>
                    <a:pt x="8" y="18"/>
                  </a:lnTo>
                  <a:lnTo>
                    <a:pt x="10" y="26"/>
                  </a:lnTo>
                  <a:lnTo>
                    <a:pt x="12" y="30"/>
                  </a:lnTo>
                  <a:lnTo>
                    <a:pt x="14" y="30"/>
                  </a:lnTo>
                  <a:lnTo>
                    <a:pt x="14" y="30"/>
                  </a:lnTo>
                  <a:lnTo>
                    <a:pt x="18" y="30"/>
                  </a:lnTo>
                  <a:lnTo>
                    <a:pt x="22" y="28"/>
                  </a:lnTo>
                  <a:lnTo>
                    <a:pt x="22" y="28"/>
                  </a:lnTo>
                  <a:lnTo>
                    <a:pt x="26" y="24"/>
                  </a:lnTo>
                  <a:lnTo>
                    <a:pt x="26" y="18"/>
                  </a:lnTo>
                  <a:lnTo>
                    <a:pt x="22" y="10"/>
                  </a:lnTo>
                  <a:lnTo>
                    <a:pt x="22" y="10"/>
                  </a:lnTo>
                  <a:lnTo>
                    <a:pt x="16" y="4"/>
                  </a:lnTo>
                  <a:lnTo>
                    <a:pt x="12" y="2"/>
                  </a:lnTo>
                  <a:lnTo>
                    <a:pt x="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58" name="Freeform 43"/>
            <p:cNvSpPr>
              <a:spLocks/>
            </p:cNvSpPr>
            <p:nvPr/>
          </p:nvSpPr>
          <p:spPr bwMode="auto">
            <a:xfrm>
              <a:off x="1166" y="1912"/>
              <a:ext cx="28" cy="26"/>
            </a:xfrm>
            <a:custGeom>
              <a:avLst/>
              <a:gdLst>
                <a:gd name="T0" fmla="*/ 12 w 28"/>
                <a:gd name="T1" fmla="*/ 0 h 26"/>
                <a:gd name="T2" fmla="*/ 12 w 28"/>
                <a:gd name="T3" fmla="*/ 0 h 26"/>
                <a:gd name="T4" fmla="*/ 4 w 28"/>
                <a:gd name="T5" fmla="*/ 0 h 26"/>
                <a:gd name="T6" fmla="*/ 0 w 28"/>
                <a:gd name="T7" fmla="*/ 4 h 26"/>
                <a:gd name="T8" fmla="*/ 0 w 28"/>
                <a:gd name="T9" fmla="*/ 6 h 26"/>
                <a:gd name="T10" fmla="*/ 0 w 28"/>
                <a:gd name="T11" fmla="*/ 6 h 26"/>
                <a:gd name="T12" fmla="*/ 0 w 28"/>
                <a:gd name="T13" fmla="*/ 12 h 26"/>
                <a:gd name="T14" fmla="*/ 4 w 28"/>
                <a:gd name="T15" fmla="*/ 16 h 26"/>
                <a:gd name="T16" fmla="*/ 14 w 28"/>
                <a:gd name="T17" fmla="*/ 24 h 26"/>
                <a:gd name="T18" fmla="*/ 14 w 28"/>
                <a:gd name="T19" fmla="*/ 24 h 26"/>
                <a:gd name="T20" fmla="*/ 18 w 28"/>
                <a:gd name="T21" fmla="*/ 26 h 26"/>
                <a:gd name="T22" fmla="*/ 18 w 28"/>
                <a:gd name="T23" fmla="*/ 26 h 26"/>
                <a:gd name="T24" fmla="*/ 22 w 28"/>
                <a:gd name="T25" fmla="*/ 26 h 26"/>
                <a:gd name="T26" fmla="*/ 24 w 28"/>
                <a:gd name="T27" fmla="*/ 24 h 26"/>
                <a:gd name="T28" fmla="*/ 26 w 28"/>
                <a:gd name="T29" fmla="*/ 16 h 26"/>
                <a:gd name="T30" fmla="*/ 28 w 28"/>
                <a:gd name="T31" fmla="*/ 8 h 26"/>
                <a:gd name="T32" fmla="*/ 24 w 28"/>
                <a:gd name="T33" fmla="*/ 2 h 26"/>
                <a:gd name="T34" fmla="*/ 24 w 28"/>
                <a:gd name="T35" fmla="*/ 2 h 26"/>
                <a:gd name="T36" fmla="*/ 20 w 28"/>
                <a:gd name="T37" fmla="*/ 0 h 26"/>
                <a:gd name="T38" fmla="*/ 12 w 28"/>
                <a:gd name="T39"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 h="26">
                  <a:moveTo>
                    <a:pt x="12" y="0"/>
                  </a:moveTo>
                  <a:lnTo>
                    <a:pt x="12" y="0"/>
                  </a:lnTo>
                  <a:lnTo>
                    <a:pt x="4" y="0"/>
                  </a:lnTo>
                  <a:lnTo>
                    <a:pt x="0" y="4"/>
                  </a:lnTo>
                  <a:lnTo>
                    <a:pt x="0" y="6"/>
                  </a:lnTo>
                  <a:lnTo>
                    <a:pt x="0" y="6"/>
                  </a:lnTo>
                  <a:lnTo>
                    <a:pt x="0" y="12"/>
                  </a:lnTo>
                  <a:lnTo>
                    <a:pt x="4" y="16"/>
                  </a:lnTo>
                  <a:lnTo>
                    <a:pt x="14" y="24"/>
                  </a:lnTo>
                  <a:lnTo>
                    <a:pt x="14" y="24"/>
                  </a:lnTo>
                  <a:lnTo>
                    <a:pt x="18" y="26"/>
                  </a:lnTo>
                  <a:lnTo>
                    <a:pt x="18" y="26"/>
                  </a:lnTo>
                  <a:lnTo>
                    <a:pt x="22" y="26"/>
                  </a:lnTo>
                  <a:lnTo>
                    <a:pt x="24" y="24"/>
                  </a:lnTo>
                  <a:lnTo>
                    <a:pt x="26" y="16"/>
                  </a:lnTo>
                  <a:lnTo>
                    <a:pt x="28" y="8"/>
                  </a:lnTo>
                  <a:lnTo>
                    <a:pt x="24" y="2"/>
                  </a:lnTo>
                  <a:lnTo>
                    <a:pt x="24" y="2"/>
                  </a:lnTo>
                  <a:lnTo>
                    <a:pt x="20" y="0"/>
                  </a:lnTo>
                  <a:lnTo>
                    <a:pt x="12"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59" name="Freeform 44"/>
            <p:cNvSpPr>
              <a:spLocks/>
            </p:cNvSpPr>
            <p:nvPr/>
          </p:nvSpPr>
          <p:spPr bwMode="auto">
            <a:xfrm>
              <a:off x="1166" y="1912"/>
              <a:ext cx="28" cy="26"/>
            </a:xfrm>
            <a:custGeom>
              <a:avLst/>
              <a:gdLst>
                <a:gd name="T0" fmla="*/ 12 w 28"/>
                <a:gd name="T1" fmla="*/ 0 h 26"/>
                <a:gd name="T2" fmla="*/ 12 w 28"/>
                <a:gd name="T3" fmla="*/ 0 h 26"/>
                <a:gd name="T4" fmla="*/ 4 w 28"/>
                <a:gd name="T5" fmla="*/ 0 h 26"/>
                <a:gd name="T6" fmla="*/ 0 w 28"/>
                <a:gd name="T7" fmla="*/ 4 h 26"/>
                <a:gd name="T8" fmla="*/ 0 w 28"/>
                <a:gd name="T9" fmla="*/ 6 h 26"/>
                <a:gd name="T10" fmla="*/ 0 w 28"/>
                <a:gd name="T11" fmla="*/ 6 h 26"/>
                <a:gd name="T12" fmla="*/ 0 w 28"/>
                <a:gd name="T13" fmla="*/ 12 h 26"/>
                <a:gd name="T14" fmla="*/ 4 w 28"/>
                <a:gd name="T15" fmla="*/ 16 h 26"/>
                <a:gd name="T16" fmla="*/ 14 w 28"/>
                <a:gd name="T17" fmla="*/ 24 h 26"/>
                <a:gd name="T18" fmla="*/ 14 w 28"/>
                <a:gd name="T19" fmla="*/ 24 h 26"/>
                <a:gd name="T20" fmla="*/ 18 w 28"/>
                <a:gd name="T21" fmla="*/ 26 h 26"/>
                <a:gd name="T22" fmla="*/ 18 w 28"/>
                <a:gd name="T23" fmla="*/ 26 h 26"/>
                <a:gd name="T24" fmla="*/ 22 w 28"/>
                <a:gd name="T25" fmla="*/ 26 h 26"/>
                <a:gd name="T26" fmla="*/ 24 w 28"/>
                <a:gd name="T27" fmla="*/ 24 h 26"/>
                <a:gd name="T28" fmla="*/ 26 w 28"/>
                <a:gd name="T29" fmla="*/ 16 h 26"/>
                <a:gd name="T30" fmla="*/ 28 w 28"/>
                <a:gd name="T31" fmla="*/ 8 h 26"/>
                <a:gd name="T32" fmla="*/ 24 w 28"/>
                <a:gd name="T33" fmla="*/ 2 h 26"/>
                <a:gd name="T34" fmla="*/ 24 w 28"/>
                <a:gd name="T35" fmla="*/ 2 h 26"/>
                <a:gd name="T36" fmla="*/ 20 w 28"/>
                <a:gd name="T37" fmla="*/ 0 h 26"/>
                <a:gd name="T38" fmla="*/ 12 w 28"/>
                <a:gd name="T39"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 h="26">
                  <a:moveTo>
                    <a:pt x="12" y="0"/>
                  </a:moveTo>
                  <a:lnTo>
                    <a:pt x="12" y="0"/>
                  </a:lnTo>
                  <a:lnTo>
                    <a:pt x="4" y="0"/>
                  </a:lnTo>
                  <a:lnTo>
                    <a:pt x="0" y="4"/>
                  </a:lnTo>
                  <a:lnTo>
                    <a:pt x="0" y="6"/>
                  </a:lnTo>
                  <a:lnTo>
                    <a:pt x="0" y="6"/>
                  </a:lnTo>
                  <a:lnTo>
                    <a:pt x="0" y="12"/>
                  </a:lnTo>
                  <a:lnTo>
                    <a:pt x="4" y="16"/>
                  </a:lnTo>
                  <a:lnTo>
                    <a:pt x="14" y="24"/>
                  </a:lnTo>
                  <a:lnTo>
                    <a:pt x="14" y="24"/>
                  </a:lnTo>
                  <a:lnTo>
                    <a:pt x="18" y="26"/>
                  </a:lnTo>
                  <a:lnTo>
                    <a:pt x="18" y="26"/>
                  </a:lnTo>
                  <a:lnTo>
                    <a:pt x="22" y="26"/>
                  </a:lnTo>
                  <a:lnTo>
                    <a:pt x="24" y="24"/>
                  </a:lnTo>
                  <a:lnTo>
                    <a:pt x="26" y="16"/>
                  </a:lnTo>
                  <a:lnTo>
                    <a:pt x="28" y="8"/>
                  </a:lnTo>
                  <a:lnTo>
                    <a:pt x="24" y="2"/>
                  </a:lnTo>
                  <a:lnTo>
                    <a:pt x="24" y="2"/>
                  </a:lnTo>
                  <a:lnTo>
                    <a:pt x="20" y="0"/>
                  </a:lnTo>
                  <a:lnTo>
                    <a:pt x="1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60" name="Freeform 45"/>
            <p:cNvSpPr>
              <a:spLocks/>
            </p:cNvSpPr>
            <p:nvPr/>
          </p:nvSpPr>
          <p:spPr bwMode="auto">
            <a:xfrm>
              <a:off x="1278" y="1920"/>
              <a:ext cx="26" cy="16"/>
            </a:xfrm>
            <a:custGeom>
              <a:avLst/>
              <a:gdLst>
                <a:gd name="T0" fmla="*/ 18 w 26"/>
                <a:gd name="T1" fmla="*/ 0 h 16"/>
                <a:gd name="T2" fmla="*/ 18 w 26"/>
                <a:gd name="T3" fmla="*/ 0 h 16"/>
                <a:gd name="T4" fmla="*/ 10 w 26"/>
                <a:gd name="T5" fmla="*/ 2 h 16"/>
                <a:gd name="T6" fmla="*/ 2 w 26"/>
                <a:gd name="T7" fmla="*/ 6 h 16"/>
                <a:gd name="T8" fmla="*/ 0 w 26"/>
                <a:gd name="T9" fmla="*/ 8 h 16"/>
                <a:gd name="T10" fmla="*/ 0 w 26"/>
                <a:gd name="T11" fmla="*/ 12 h 16"/>
                <a:gd name="T12" fmla="*/ 0 w 26"/>
                <a:gd name="T13" fmla="*/ 14 h 16"/>
                <a:gd name="T14" fmla="*/ 4 w 26"/>
                <a:gd name="T15" fmla="*/ 16 h 16"/>
                <a:gd name="T16" fmla="*/ 4 w 26"/>
                <a:gd name="T17" fmla="*/ 16 h 16"/>
                <a:gd name="T18" fmla="*/ 8 w 26"/>
                <a:gd name="T19" fmla="*/ 16 h 16"/>
                <a:gd name="T20" fmla="*/ 8 w 26"/>
                <a:gd name="T21" fmla="*/ 16 h 16"/>
                <a:gd name="T22" fmla="*/ 14 w 26"/>
                <a:gd name="T23" fmla="*/ 16 h 16"/>
                <a:gd name="T24" fmla="*/ 18 w 26"/>
                <a:gd name="T25" fmla="*/ 14 h 16"/>
                <a:gd name="T26" fmla="*/ 26 w 26"/>
                <a:gd name="T27" fmla="*/ 8 h 16"/>
                <a:gd name="T28" fmla="*/ 26 w 26"/>
                <a:gd name="T29" fmla="*/ 6 h 16"/>
                <a:gd name="T30" fmla="*/ 26 w 26"/>
                <a:gd name="T31" fmla="*/ 4 h 16"/>
                <a:gd name="T32" fmla="*/ 24 w 26"/>
                <a:gd name="T33" fmla="*/ 2 h 16"/>
                <a:gd name="T34" fmla="*/ 18 w 26"/>
                <a:gd name="T35" fmla="*/ 0 h 16"/>
                <a:gd name="T36" fmla="*/ 18 w 26"/>
                <a:gd name="T37" fmla="*/ 0 h 16"/>
                <a:gd name="T38" fmla="*/ 18 w 26"/>
                <a:gd name="T39"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6" h="16">
                  <a:moveTo>
                    <a:pt x="18" y="0"/>
                  </a:moveTo>
                  <a:lnTo>
                    <a:pt x="18" y="0"/>
                  </a:lnTo>
                  <a:lnTo>
                    <a:pt x="10" y="2"/>
                  </a:lnTo>
                  <a:lnTo>
                    <a:pt x="2" y="6"/>
                  </a:lnTo>
                  <a:lnTo>
                    <a:pt x="0" y="8"/>
                  </a:lnTo>
                  <a:lnTo>
                    <a:pt x="0" y="12"/>
                  </a:lnTo>
                  <a:lnTo>
                    <a:pt x="0" y="14"/>
                  </a:lnTo>
                  <a:lnTo>
                    <a:pt x="4" y="16"/>
                  </a:lnTo>
                  <a:lnTo>
                    <a:pt x="4" y="16"/>
                  </a:lnTo>
                  <a:lnTo>
                    <a:pt x="8" y="16"/>
                  </a:lnTo>
                  <a:lnTo>
                    <a:pt x="8" y="16"/>
                  </a:lnTo>
                  <a:lnTo>
                    <a:pt x="14" y="16"/>
                  </a:lnTo>
                  <a:lnTo>
                    <a:pt x="18" y="14"/>
                  </a:lnTo>
                  <a:lnTo>
                    <a:pt x="26" y="8"/>
                  </a:lnTo>
                  <a:lnTo>
                    <a:pt x="26" y="6"/>
                  </a:lnTo>
                  <a:lnTo>
                    <a:pt x="26" y="4"/>
                  </a:lnTo>
                  <a:lnTo>
                    <a:pt x="24" y="2"/>
                  </a:lnTo>
                  <a:lnTo>
                    <a:pt x="18" y="0"/>
                  </a:lnTo>
                  <a:lnTo>
                    <a:pt x="18" y="0"/>
                  </a:lnTo>
                  <a:lnTo>
                    <a:pt x="18"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61" name="Freeform 46"/>
            <p:cNvSpPr>
              <a:spLocks/>
            </p:cNvSpPr>
            <p:nvPr/>
          </p:nvSpPr>
          <p:spPr bwMode="auto">
            <a:xfrm>
              <a:off x="1278" y="1920"/>
              <a:ext cx="26" cy="16"/>
            </a:xfrm>
            <a:custGeom>
              <a:avLst/>
              <a:gdLst>
                <a:gd name="T0" fmla="*/ 18 w 26"/>
                <a:gd name="T1" fmla="*/ 0 h 16"/>
                <a:gd name="T2" fmla="*/ 18 w 26"/>
                <a:gd name="T3" fmla="*/ 0 h 16"/>
                <a:gd name="T4" fmla="*/ 10 w 26"/>
                <a:gd name="T5" fmla="*/ 2 h 16"/>
                <a:gd name="T6" fmla="*/ 2 w 26"/>
                <a:gd name="T7" fmla="*/ 6 h 16"/>
                <a:gd name="T8" fmla="*/ 0 w 26"/>
                <a:gd name="T9" fmla="*/ 8 h 16"/>
                <a:gd name="T10" fmla="*/ 0 w 26"/>
                <a:gd name="T11" fmla="*/ 12 h 16"/>
                <a:gd name="T12" fmla="*/ 0 w 26"/>
                <a:gd name="T13" fmla="*/ 14 h 16"/>
                <a:gd name="T14" fmla="*/ 4 w 26"/>
                <a:gd name="T15" fmla="*/ 16 h 16"/>
                <a:gd name="T16" fmla="*/ 4 w 26"/>
                <a:gd name="T17" fmla="*/ 16 h 16"/>
                <a:gd name="T18" fmla="*/ 8 w 26"/>
                <a:gd name="T19" fmla="*/ 16 h 16"/>
                <a:gd name="T20" fmla="*/ 8 w 26"/>
                <a:gd name="T21" fmla="*/ 16 h 16"/>
                <a:gd name="T22" fmla="*/ 14 w 26"/>
                <a:gd name="T23" fmla="*/ 16 h 16"/>
                <a:gd name="T24" fmla="*/ 18 w 26"/>
                <a:gd name="T25" fmla="*/ 14 h 16"/>
                <a:gd name="T26" fmla="*/ 26 w 26"/>
                <a:gd name="T27" fmla="*/ 8 h 16"/>
                <a:gd name="T28" fmla="*/ 26 w 26"/>
                <a:gd name="T29" fmla="*/ 6 h 16"/>
                <a:gd name="T30" fmla="*/ 26 w 26"/>
                <a:gd name="T31" fmla="*/ 4 h 16"/>
                <a:gd name="T32" fmla="*/ 24 w 26"/>
                <a:gd name="T33" fmla="*/ 2 h 16"/>
                <a:gd name="T34" fmla="*/ 18 w 26"/>
                <a:gd name="T35" fmla="*/ 0 h 16"/>
                <a:gd name="T36" fmla="*/ 18 w 26"/>
                <a:gd name="T37" fmla="*/ 0 h 16"/>
                <a:gd name="T38" fmla="*/ 18 w 26"/>
                <a:gd name="T39"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6" h="16">
                  <a:moveTo>
                    <a:pt x="18" y="0"/>
                  </a:moveTo>
                  <a:lnTo>
                    <a:pt x="18" y="0"/>
                  </a:lnTo>
                  <a:lnTo>
                    <a:pt x="10" y="2"/>
                  </a:lnTo>
                  <a:lnTo>
                    <a:pt x="2" y="6"/>
                  </a:lnTo>
                  <a:lnTo>
                    <a:pt x="0" y="8"/>
                  </a:lnTo>
                  <a:lnTo>
                    <a:pt x="0" y="12"/>
                  </a:lnTo>
                  <a:lnTo>
                    <a:pt x="0" y="14"/>
                  </a:lnTo>
                  <a:lnTo>
                    <a:pt x="4" y="16"/>
                  </a:lnTo>
                  <a:lnTo>
                    <a:pt x="4" y="16"/>
                  </a:lnTo>
                  <a:lnTo>
                    <a:pt x="8" y="16"/>
                  </a:lnTo>
                  <a:lnTo>
                    <a:pt x="8" y="16"/>
                  </a:lnTo>
                  <a:lnTo>
                    <a:pt x="14" y="16"/>
                  </a:lnTo>
                  <a:lnTo>
                    <a:pt x="18" y="14"/>
                  </a:lnTo>
                  <a:lnTo>
                    <a:pt x="26" y="8"/>
                  </a:lnTo>
                  <a:lnTo>
                    <a:pt x="26" y="6"/>
                  </a:lnTo>
                  <a:lnTo>
                    <a:pt x="26" y="4"/>
                  </a:lnTo>
                  <a:lnTo>
                    <a:pt x="24" y="2"/>
                  </a:lnTo>
                  <a:lnTo>
                    <a:pt x="18" y="0"/>
                  </a:lnTo>
                  <a:lnTo>
                    <a:pt x="18" y="0"/>
                  </a:lnTo>
                  <a:lnTo>
                    <a:pt x="1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62" name="Freeform 47"/>
            <p:cNvSpPr>
              <a:spLocks/>
            </p:cNvSpPr>
            <p:nvPr/>
          </p:nvSpPr>
          <p:spPr bwMode="auto">
            <a:xfrm>
              <a:off x="1074" y="1542"/>
              <a:ext cx="20" cy="18"/>
            </a:xfrm>
            <a:custGeom>
              <a:avLst/>
              <a:gdLst>
                <a:gd name="T0" fmla="*/ 12 w 20"/>
                <a:gd name="T1" fmla="*/ 0 h 18"/>
                <a:gd name="T2" fmla="*/ 12 w 20"/>
                <a:gd name="T3" fmla="*/ 0 h 18"/>
                <a:gd name="T4" fmla="*/ 8 w 20"/>
                <a:gd name="T5" fmla="*/ 0 h 18"/>
                <a:gd name="T6" fmla="*/ 10 w 20"/>
                <a:gd name="T7" fmla="*/ 0 h 18"/>
                <a:gd name="T8" fmla="*/ 10 w 20"/>
                <a:gd name="T9" fmla="*/ 0 h 18"/>
                <a:gd name="T10" fmla="*/ 4 w 20"/>
                <a:gd name="T11" fmla="*/ 8 h 18"/>
                <a:gd name="T12" fmla="*/ 2 w 20"/>
                <a:gd name="T13" fmla="*/ 12 h 18"/>
                <a:gd name="T14" fmla="*/ 0 w 20"/>
                <a:gd name="T15" fmla="*/ 16 h 18"/>
                <a:gd name="T16" fmla="*/ 0 w 20"/>
                <a:gd name="T17" fmla="*/ 16 h 18"/>
                <a:gd name="T18" fmla="*/ 2 w 20"/>
                <a:gd name="T19" fmla="*/ 18 h 18"/>
                <a:gd name="T20" fmla="*/ 6 w 20"/>
                <a:gd name="T21" fmla="*/ 18 h 18"/>
                <a:gd name="T22" fmla="*/ 6 w 20"/>
                <a:gd name="T23" fmla="*/ 18 h 18"/>
                <a:gd name="T24" fmla="*/ 12 w 20"/>
                <a:gd name="T25" fmla="*/ 18 h 18"/>
                <a:gd name="T26" fmla="*/ 16 w 20"/>
                <a:gd name="T27" fmla="*/ 16 h 18"/>
                <a:gd name="T28" fmla="*/ 16 w 20"/>
                <a:gd name="T29" fmla="*/ 16 h 18"/>
                <a:gd name="T30" fmla="*/ 20 w 20"/>
                <a:gd name="T31" fmla="*/ 10 h 18"/>
                <a:gd name="T32" fmla="*/ 20 w 20"/>
                <a:gd name="T33" fmla="*/ 6 h 18"/>
                <a:gd name="T34" fmla="*/ 18 w 20"/>
                <a:gd name="T35" fmla="*/ 2 h 18"/>
                <a:gd name="T36" fmla="*/ 12 w 20"/>
                <a:gd name="T3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 h="18">
                  <a:moveTo>
                    <a:pt x="12" y="0"/>
                  </a:moveTo>
                  <a:lnTo>
                    <a:pt x="12" y="0"/>
                  </a:lnTo>
                  <a:lnTo>
                    <a:pt x="8" y="0"/>
                  </a:lnTo>
                  <a:lnTo>
                    <a:pt x="10" y="0"/>
                  </a:lnTo>
                  <a:lnTo>
                    <a:pt x="10" y="0"/>
                  </a:lnTo>
                  <a:lnTo>
                    <a:pt x="4" y="8"/>
                  </a:lnTo>
                  <a:lnTo>
                    <a:pt x="2" y="12"/>
                  </a:lnTo>
                  <a:lnTo>
                    <a:pt x="0" y="16"/>
                  </a:lnTo>
                  <a:lnTo>
                    <a:pt x="0" y="16"/>
                  </a:lnTo>
                  <a:lnTo>
                    <a:pt x="2" y="18"/>
                  </a:lnTo>
                  <a:lnTo>
                    <a:pt x="6" y="18"/>
                  </a:lnTo>
                  <a:lnTo>
                    <a:pt x="6" y="18"/>
                  </a:lnTo>
                  <a:lnTo>
                    <a:pt x="12" y="18"/>
                  </a:lnTo>
                  <a:lnTo>
                    <a:pt x="16" y="16"/>
                  </a:lnTo>
                  <a:lnTo>
                    <a:pt x="16" y="16"/>
                  </a:lnTo>
                  <a:lnTo>
                    <a:pt x="20" y="10"/>
                  </a:lnTo>
                  <a:lnTo>
                    <a:pt x="20" y="6"/>
                  </a:lnTo>
                  <a:lnTo>
                    <a:pt x="18" y="2"/>
                  </a:lnTo>
                  <a:lnTo>
                    <a:pt x="12"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63" name="Freeform 48"/>
            <p:cNvSpPr>
              <a:spLocks/>
            </p:cNvSpPr>
            <p:nvPr/>
          </p:nvSpPr>
          <p:spPr bwMode="auto">
            <a:xfrm>
              <a:off x="1074" y="1542"/>
              <a:ext cx="20" cy="18"/>
            </a:xfrm>
            <a:custGeom>
              <a:avLst/>
              <a:gdLst>
                <a:gd name="T0" fmla="*/ 12 w 20"/>
                <a:gd name="T1" fmla="*/ 0 h 18"/>
                <a:gd name="T2" fmla="*/ 12 w 20"/>
                <a:gd name="T3" fmla="*/ 0 h 18"/>
                <a:gd name="T4" fmla="*/ 8 w 20"/>
                <a:gd name="T5" fmla="*/ 0 h 18"/>
                <a:gd name="T6" fmla="*/ 10 w 20"/>
                <a:gd name="T7" fmla="*/ 0 h 18"/>
                <a:gd name="T8" fmla="*/ 10 w 20"/>
                <a:gd name="T9" fmla="*/ 0 h 18"/>
                <a:gd name="T10" fmla="*/ 4 w 20"/>
                <a:gd name="T11" fmla="*/ 8 h 18"/>
                <a:gd name="T12" fmla="*/ 2 w 20"/>
                <a:gd name="T13" fmla="*/ 12 h 18"/>
                <a:gd name="T14" fmla="*/ 0 w 20"/>
                <a:gd name="T15" fmla="*/ 16 h 18"/>
                <a:gd name="T16" fmla="*/ 0 w 20"/>
                <a:gd name="T17" fmla="*/ 16 h 18"/>
                <a:gd name="T18" fmla="*/ 2 w 20"/>
                <a:gd name="T19" fmla="*/ 18 h 18"/>
                <a:gd name="T20" fmla="*/ 6 w 20"/>
                <a:gd name="T21" fmla="*/ 18 h 18"/>
                <a:gd name="T22" fmla="*/ 6 w 20"/>
                <a:gd name="T23" fmla="*/ 18 h 18"/>
                <a:gd name="T24" fmla="*/ 12 w 20"/>
                <a:gd name="T25" fmla="*/ 18 h 18"/>
                <a:gd name="T26" fmla="*/ 16 w 20"/>
                <a:gd name="T27" fmla="*/ 16 h 18"/>
                <a:gd name="T28" fmla="*/ 16 w 20"/>
                <a:gd name="T29" fmla="*/ 16 h 18"/>
                <a:gd name="T30" fmla="*/ 20 w 20"/>
                <a:gd name="T31" fmla="*/ 10 h 18"/>
                <a:gd name="T32" fmla="*/ 20 w 20"/>
                <a:gd name="T33" fmla="*/ 6 h 18"/>
                <a:gd name="T34" fmla="*/ 18 w 20"/>
                <a:gd name="T35" fmla="*/ 2 h 18"/>
                <a:gd name="T36" fmla="*/ 12 w 20"/>
                <a:gd name="T3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 h="18">
                  <a:moveTo>
                    <a:pt x="12" y="0"/>
                  </a:moveTo>
                  <a:lnTo>
                    <a:pt x="12" y="0"/>
                  </a:lnTo>
                  <a:lnTo>
                    <a:pt x="8" y="0"/>
                  </a:lnTo>
                  <a:lnTo>
                    <a:pt x="10" y="0"/>
                  </a:lnTo>
                  <a:lnTo>
                    <a:pt x="10" y="0"/>
                  </a:lnTo>
                  <a:lnTo>
                    <a:pt x="4" y="8"/>
                  </a:lnTo>
                  <a:lnTo>
                    <a:pt x="2" y="12"/>
                  </a:lnTo>
                  <a:lnTo>
                    <a:pt x="0" y="16"/>
                  </a:lnTo>
                  <a:lnTo>
                    <a:pt x="0" y="16"/>
                  </a:lnTo>
                  <a:lnTo>
                    <a:pt x="2" y="18"/>
                  </a:lnTo>
                  <a:lnTo>
                    <a:pt x="6" y="18"/>
                  </a:lnTo>
                  <a:lnTo>
                    <a:pt x="6" y="18"/>
                  </a:lnTo>
                  <a:lnTo>
                    <a:pt x="12" y="18"/>
                  </a:lnTo>
                  <a:lnTo>
                    <a:pt x="16" y="16"/>
                  </a:lnTo>
                  <a:lnTo>
                    <a:pt x="16" y="16"/>
                  </a:lnTo>
                  <a:lnTo>
                    <a:pt x="20" y="10"/>
                  </a:lnTo>
                  <a:lnTo>
                    <a:pt x="20" y="6"/>
                  </a:lnTo>
                  <a:lnTo>
                    <a:pt x="18" y="2"/>
                  </a:lnTo>
                  <a:lnTo>
                    <a:pt x="1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64" name="Freeform 49"/>
            <p:cNvSpPr>
              <a:spLocks/>
            </p:cNvSpPr>
            <p:nvPr/>
          </p:nvSpPr>
          <p:spPr bwMode="auto">
            <a:xfrm>
              <a:off x="824" y="1482"/>
              <a:ext cx="118" cy="172"/>
            </a:xfrm>
            <a:custGeom>
              <a:avLst/>
              <a:gdLst>
                <a:gd name="T0" fmla="*/ 72 w 118"/>
                <a:gd name="T1" fmla="*/ 2 h 172"/>
                <a:gd name="T2" fmla="*/ 62 w 118"/>
                <a:gd name="T3" fmla="*/ 2 h 172"/>
                <a:gd name="T4" fmla="*/ 56 w 118"/>
                <a:gd name="T5" fmla="*/ 2 h 172"/>
                <a:gd name="T6" fmla="*/ 42 w 118"/>
                <a:gd name="T7" fmla="*/ 2 h 172"/>
                <a:gd name="T8" fmla="*/ 36 w 118"/>
                <a:gd name="T9" fmla="*/ 8 h 172"/>
                <a:gd name="T10" fmla="*/ 32 w 118"/>
                <a:gd name="T11" fmla="*/ 16 h 172"/>
                <a:gd name="T12" fmla="*/ 20 w 118"/>
                <a:gd name="T13" fmla="*/ 20 h 172"/>
                <a:gd name="T14" fmla="*/ 20 w 118"/>
                <a:gd name="T15" fmla="*/ 30 h 172"/>
                <a:gd name="T16" fmla="*/ 30 w 118"/>
                <a:gd name="T17" fmla="*/ 42 h 172"/>
                <a:gd name="T18" fmla="*/ 30 w 118"/>
                <a:gd name="T19" fmla="*/ 58 h 172"/>
                <a:gd name="T20" fmla="*/ 28 w 118"/>
                <a:gd name="T21" fmla="*/ 66 h 172"/>
                <a:gd name="T22" fmla="*/ 40 w 118"/>
                <a:gd name="T23" fmla="*/ 74 h 172"/>
                <a:gd name="T24" fmla="*/ 44 w 118"/>
                <a:gd name="T25" fmla="*/ 78 h 172"/>
                <a:gd name="T26" fmla="*/ 48 w 118"/>
                <a:gd name="T27" fmla="*/ 90 h 172"/>
                <a:gd name="T28" fmla="*/ 50 w 118"/>
                <a:gd name="T29" fmla="*/ 98 h 172"/>
                <a:gd name="T30" fmla="*/ 52 w 118"/>
                <a:gd name="T31" fmla="*/ 104 h 172"/>
                <a:gd name="T32" fmla="*/ 44 w 118"/>
                <a:gd name="T33" fmla="*/ 108 h 172"/>
                <a:gd name="T34" fmla="*/ 34 w 118"/>
                <a:gd name="T35" fmla="*/ 106 h 172"/>
                <a:gd name="T36" fmla="*/ 32 w 118"/>
                <a:gd name="T37" fmla="*/ 106 h 172"/>
                <a:gd name="T38" fmla="*/ 30 w 118"/>
                <a:gd name="T39" fmla="*/ 114 h 172"/>
                <a:gd name="T40" fmla="*/ 30 w 118"/>
                <a:gd name="T41" fmla="*/ 122 h 172"/>
                <a:gd name="T42" fmla="*/ 16 w 118"/>
                <a:gd name="T43" fmla="*/ 128 h 172"/>
                <a:gd name="T44" fmla="*/ 8 w 118"/>
                <a:gd name="T45" fmla="*/ 134 h 172"/>
                <a:gd name="T46" fmla="*/ 18 w 118"/>
                <a:gd name="T47" fmla="*/ 136 h 172"/>
                <a:gd name="T48" fmla="*/ 24 w 118"/>
                <a:gd name="T49" fmla="*/ 136 h 172"/>
                <a:gd name="T50" fmla="*/ 32 w 118"/>
                <a:gd name="T51" fmla="*/ 138 h 172"/>
                <a:gd name="T52" fmla="*/ 38 w 118"/>
                <a:gd name="T53" fmla="*/ 148 h 172"/>
                <a:gd name="T54" fmla="*/ 28 w 118"/>
                <a:gd name="T55" fmla="*/ 152 h 172"/>
                <a:gd name="T56" fmla="*/ 8 w 118"/>
                <a:gd name="T57" fmla="*/ 154 h 172"/>
                <a:gd name="T58" fmla="*/ 2 w 118"/>
                <a:gd name="T59" fmla="*/ 170 h 172"/>
                <a:gd name="T60" fmla="*/ 4 w 118"/>
                <a:gd name="T61" fmla="*/ 172 h 172"/>
                <a:gd name="T62" fmla="*/ 18 w 118"/>
                <a:gd name="T63" fmla="*/ 168 h 172"/>
                <a:gd name="T64" fmla="*/ 44 w 118"/>
                <a:gd name="T65" fmla="*/ 158 h 172"/>
                <a:gd name="T66" fmla="*/ 56 w 118"/>
                <a:gd name="T67" fmla="*/ 154 h 172"/>
                <a:gd name="T68" fmla="*/ 62 w 118"/>
                <a:gd name="T69" fmla="*/ 156 h 172"/>
                <a:gd name="T70" fmla="*/ 66 w 118"/>
                <a:gd name="T71" fmla="*/ 158 h 172"/>
                <a:gd name="T72" fmla="*/ 70 w 118"/>
                <a:gd name="T73" fmla="*/ 156 h 172"/>
                <a:gd name="T74" fmla="*/ 76 w 118"/>
                <a:gd name="T75" fmla="*/ 152 h 172"/>
                <a:gd name="T76" fmla="*/ 80 w 118"/>
                <a:gd name="T77" fmla="*/ 154 h 172"/>
                <a:gd name="T78" fmla="*/ 86 w 118"/>
                <a:gd name="T79" fmla="*/ 158 h 172"/>
                <a:gd name="T80" fmla="*/ 92 w 118"/>
                <a:gd name="T81" fmla="*/ 160 h 172"/>
                <a:gd name="T82" fmla="*/ 98 w 118"/>
                <a:gd name="T83" fmla="*/ 152 h 172"/>
                <a:gd name="T84" fmla="*/ 94 w 118"/>
                <a:gd name="T85" fmla="*/ 138 h 172"/>
                <a:gd name="T86" fmla="*/ 104 w 118"/>
                <a:gd name="T87" fmla="*/ 132 h 172"/>
                <a:gd name="T88" fmla="*/ 118 w 118"/>
                <a:gd name="T89" fmla="*/ 114 h 172"/>
                <a:gd name="T90" fmla="*/ 108 w 118"/>
                <a:gd name="T91" fmla="*/ 108 h 172"/>
                <a:gd name="T92" fmla="*/ 100 w 118"/>
                <a:gd name="T93" fmla="*/ 108 h 172"/>
                <a:gd name="T94" fmla="*/ 98 w 118"/>
                <a:gd name="T95" fmla="*/ 86 h 172"/>
                <a:gd name="T96" fmla="*/ 90 w 118"/>
                <a:gd name="T97" fmla="*/ 66 h 172"/>
                <a:gd name="T98" fmla="*/ 76 w 118"/>
                <a:gd name="T99" fmla="*/ 60 h 172"/>
                <a:gd name="T100" fmla="*/ 64 w 118"/>
                <a:gd name="T101" fmla="*/ 50 h 172"/>
                <a:gd name="T102" fmla="*/ 64 w 118"/>
                <a:gd name="T103" fmla="*/ 44 h 172"/>
                <a:gd name="T104" fmla="*/ 84 w 118"/>
                <a:gd name="T105" fmla="*/ 32 h 172"/>
                <a:gd name="T106" fmla="*/ 84 w 118"/>
                <a:gd name="T107" fmla="*/ 24 h 172"/>
                <a:gd name="T108" fmla="*/ 76 w 118"/>
                <a:gd name="T109" fmla="*/ 18 h 172"/>
                <a:gd name="T110" fmla="*/ 74 w 118"/>
                <a:gd name="T111" fmla="*/ 12 h 172"/>
                <a:gd name="T112" fmla="*/ 82 w 118"/>
                <a:gd name="T113" fmla="*/ 0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8" h="172">
                  <a:moveTo>
                    <a:pt x="82" y="0"/>
                  </a:moveTo>
                  <a:lnTo>
                    <a:pt x="82" y="0"/>
                  </a:lnTo>
                  <a:lnTo>
                    <a:pt x="72" y="2"/>
                  </a:lnTo>
                  <a:lnTo>
                    <a:pt x="64" y="2"/>
                  </a:lnTo>
                  <a:lnTo>
                    <a:pt x="64" y="2"/>
                  </a:lnTo>
                  <a:lnTo>
                    <a:pt x="62" y="2"/>
                  </a:lnTo>
                  <a:lnTo>
                    <a:pt x="62" y="2"/>
                  </a:lnTo>
                  <a:lnTo>
                    <a:pt x="56" y="2"/>
                  </a:lnTo>
                  <a:lnTo>
                    <a:pt x="56" y="2"/>
                  </a:lnTo>
                  <a:lnTo>
                    <a:pt x="48" y="2"/>
                  </a:lnTo>
                  <a:lnTo>
                    <a:pt x="48" y="2"/>
                  </a:lnTo>
                  <a:lnTo>
                    <a:pt x="42" y="2"/>
                  </a:lnTo>
                  <a:lnTo>
                    <a:pt x="42" y="2"/>
                  </a:lnTo>
                  <a:lnTo>
                    <a:pt x="38" y="6"/>
                  </a:lnTo>
                  <a:lnTo>
                    <a:pt x="36" y="8"/>
                  </a:lnTo>
                  <a:lnTo>
                    <a:pt x="34" y="12"/>
                  </a:lnTo>
                  <a:lnTo>
                    <a:pt x="32" y="16"/>
                  </a:lnTo>
                  <a:lnTo>
                    <a:pt x="32" y="16"/>
                  </a:lnTo>
                  <a:lnTo>
                    <a:pt x="28" y="18"/>
                  </a:lnTo>
                  <a:lnTo>
                    <a:pt x="24" y="20"/>
                  </a:lnTo>
                  <a:lnTo>
                    <a:pt x="20" y="20"/>
                  </a:lnTo>
                  <a:lnTo>
                    <a:pt x="18" y="26"/>
                  </a:lnTo>
                  <a:lnTo>
                    <a:pt x="18" y="26"/>
                  </a:lnTo>
                  <a:lnTo>
                    <a:pt x="20" y="30"/>
                  </a:lnTo>
                  <a:lnTo>
                    <a:pt x="22" y="34"/>
                  </a:lnTo>
                  <a:lnTo>
                    <a:pt x="30" y="42"/>
                  </a:lnTo>
                  <a:lnTo>
                    <a:pt x="30" y="42"/>
                  </a:lnTo>
                  <a:lnTo>
                    <a:pt x="34" y="48"/>
                  </a:lnTo>
                  <a:lnTo>
                    <a:pt x="34" y="54"/>
                  </a:lnTo>
                  <a:lnTo>
                    <a:pt x="30" y="58"/>
                  </a:lnTo>
                  <a:lnTo>
                    <a:pt x="24" y="64"/>
                  </a:lnTo>
                  <a:lnTo>
                    <a:pt x="24" y="64"/>
                  </a:lnTo>
                  <a:lnTo>
                    <a:pt x="28" y="66"/>
                  </a:lnTo>
                  <a:lnTo>
                    <a:pt x="34" y="68"/>
                  </a:lnTo>
                  <a:lnTo>
                    <a:pt x="38" y="72"/>
                  </a:lnTo>
                  <a:lnTo>
                    <a:pt x="40" y="74"/>
                  </a:lnTo>
                  <a:lnTo>
                    <a:pt x="38" y="76"/>
                  </a:lnTo>
                  <a:lnTo>
                    <a:pt x="38" y="76"/>
                  </a:lnTo>
                  <a:lnTo>
                    <a:pt x="44" y="78"/>
                  </a:lnTo>
                  <a:lnTo>
                    <a:pt x="48" y="82"/>
                  </a:lnTo>
                  <a:lnTo>
                    <a:pt x="48" y="88"/>
                  </a:lnTo>
                  <a:lnTo>
                    <a:pt x="48" y="90"/>
                  </a:lnTo>
                  <a:lnTo>
                    <a:pt x="44" y="92"/>
                  </a:lnTo>
                  <a:lnTo>
                    <a:pt x="44" y="92"/>
                  </a:lnTo>
                  <a:lnTo>
                    <a:pt x="50" y="98"/>
                  </a:lnTo>
                  <a:lnTo>
                    <a:pt x="52" y="100"/>
                  </a:lnTo>
                  <a:lnTo>
                    <a:pt x="52" y="104"/>
                  </a:lnTo>
                  <a:lnTo>
                    <a:pt x="52" y="104"/>
                  </a:lnTo>
                  <a:lnTo>
                    <a:pt x="48" y="106"/>
                  </a:lnTo>
                  <a:lnTo>
                    <a:pt x="44" y="108"/>
                  </a:lnTo>
                  <a:lnTo>
                    <a:pt x="44" y="108"/>
                  </a:lnTo>
                  <a:lnTo>
                    <a:pt x="38" y="106"/>
                  </a:lnTo>
                  <a:lnTo>
                    <a:pt x="38" y="106"/>
                  </a:lnTo>
                  <a:lnTo>
                    <a:pt x="34" y="106"/>
                  </a:lnTo>
                  <a:lnTo>
                    <a:pt x="34" y="106"/>
                  </a:lnTo>
                  <a:lnTo>
                    <a:pt x="32" y="106"/>
                  </a:lnTo>
                  <a:lnTo>
                    <a:pt x="32" y="106"/>
                  </a:lnTo>
                  <a:lnTo>
                    <a:pt x="26" y="110"/>
                  </a:lnTo>
                  <a:lnTo>
                    <a:pt x="28" y="112"/>
                  </a:lnTo>
                  <a:lnTo>
                    <a:pt x="30" y="114"/>
                  </a:lnTo>
                  <a:lnTo>
                    <a:pt x="32" y="118"/>
                  </a:lnTo>
                  <a:lnTo>
                    <a:pt x="32" y="118"/>
                  </a:lnTo>
                  <a:lnTo>
                    <a:pt x="30" y="122"/>
                  </a:lnTo>
                  <a:lnTo>
                    <a:pt x="26" y="124"/>
                  </a:lnTo>
                  <a:lnTo>
                    <a:pt x="16" y="128"/>
                  </a:lnTo>
                  <a:lnTo>
                    <a:pt x="16" y="128"/>
                  </a:lnTo>
                  <a:lnTo>
                    <a:pt x="8" y="132"/>
                  </a:lnTo>
                  <a:lnTo>
                    <a:pt x="8" y="134"/>
                  </a:lnTo>
                  <a:lnTo>
                    <a:pt x="8" y="134"/>
                  </a:lnTo>
                  <a:lnTo>
                    <a:pt x="12" y="136"/>
                  </a:lnTo>
                  <a:lnTo>
                    <a:pt x="18" y="136"/>
                  </a:lnTo>
                  <a:lnTo>
                    <a:pt x="18" y="136"/>
                  </a:lnTo>
                  <a:lnTo>
                    <a:pt x="20" y="136"/>
                  </a:lnTo>
                  <a:lnTo>
                    <a:pt x="20" y="136"/>
                  </a:lnTo>
                  <a:lnTo>
                    <a:pt x="24" y="136"/>
                  </a:lnTo>
                  <a:lnTo>
                    <a:pt x="24" y="136"/>
                  </a:lnTo>
                  <a:lnTo>
                    <a:pt x="32" y="138"/>
                  </a:lnTo>
                  <a:lnTo>
                    <a:pt x="32" y="138"/>
                  </a:lnTo>
                  <a:lnTo>
                    <a:pt x="38" y="140"/>
                  </a:lnTo>
                  <a:lnTo>
                    <a:pt x="38" y="144"/>
                  </a:lnTo>
                  <a:lnTo>
                    <a:pt x="38" y="148"/>
                  </a:lnTo>
                  <a:lnTo>
                    <a:pt x="32" y="150"/>
                  </a:lnTo>
                  <a:lnTo>
                    <a:pt x="32" y="150"/>
                  </a:lnTo>
                  <a:lnTo>
                    <a:pt x="28" y="152"/>
                  </a:lnTo>
                  <a:lnTo>
                    <a:pt x="20" y="154"/>
                  </a:lnTo>
                  <a:lnTo>
                    <a:pt x="8" y="154"/>
                  </a:lnTo>
                  <a:lnTo>
                    <a:pt x="8" y="154"/>
                  </a:lnTo>
                  <a:lnTo>
                    <a:pt x="2" y="164"/>
                  </a:lnTo>
                  <a:lnTo>
                    <a:pt x="0" y="168"/>
                  </a:lnTo>
                  <a:lnTo>
                    <a:pt x="2" y="170"/>
                  </a:lnTo>
                  <a:lnTo>
                    <a:pt x="2" y="172"/>
                  </a:lnTo>
                  <a:lnTo>
                    <a:pt x="2" y="172"/>
                  </a:lnTo>
                  <a:lnTo>
                    <a:pt x="4" y="172"/>
                  </a:lnTo>
                  <a:lnTo>
                    <a:pt x="4" y="172"/>
                  </a:lnTo>
                  <a:lnTo>
                    <a:pt x="10" y="172"/>
                  </a:lnTo>
                  <a:lnTo>
                    <a:pt x="18" y="168"/>
                  </a:lnTo>
                  <a:lnTo>
                    <a:pt x="32" y="164"/>
                  </a:lnTo>
                  <a:lnTo>
                    <a:pt x="32" y="164"/>
                  </a:lnTo>
                  <a:lnTo>
                    <a:pt x="44" y="158"/>
                  </a:lnTo>
                  <a:lnTo>
                    <a:pt x="50" y="156"/>
                  </a:lnTo>
                  <a:lnTo>
                    <a:pt x="56" y="154"/>
                  </a:lnTo>
                  <a:lnTo>
                    <a:pt x="56" y="154"/>
                  </a:lnTo>
                  <a:lnTo>
                    <a:pt x="58" y="154"/>
                  </a:lnTo>
                  <a:lnTo>
                    <a:pt x="58" y="154"/>
                  </a:lnTo>
                  <a:lnTo>
                    <a:pt x="62" y="156"/>
                  </a:lnTo>
                  <a:lnTo>
                    <a:pt x="66" y="158"/>
                  </a:lnTo>
                  <a:lnTo>
                    <a:pt x="66" y="158"/>
                  </a:lnTo>
                  <a:lnTo>
                    <a:pt x="66" y="158"/>
                  </a:lnTo>
                  <a:lnTo>
                    <a:pt x="66" y="158"/>
                  </a:lnTo>
                  <a:lnTo>
                    <a:pt x="70" y="158"/>
                  </a:lnTo>
                  <a:lnTo>
                    <a:pt x="70" y="156"/>
                  </a:lnTo>
                  <a:lnTo>
                    <a:pt x="72" y="154"/>
                  </a:lnTo>
                  <a:lnTo>
                    <a:pt x="76" y="152"/>
                  </a:lnTo>
                  <a:lnTo>
                    <a:pt x="76" y="152"/>
                  </a:lnTo>
                  <a:lnTo>
                    <a:pt x="76" y="152"/>
                  </a:lnTo>
                  <a:lnTo>
                    <a:pt x="76" y="152"/>
                  </a:lnTo>
                  <a:lnTo>
                    <a:pt x="80" y="154"/>
                  </a:lnTo>
                  <a:lnTo>
                    <a:pt x="82" y="156"/>
                  </a:lnTo>
                  <a:lnTo>
                    <a:pt x="82" y="156"/>
                  </a:lnTo>
                  <a:lnTo>
                    <a:pt x="86" y="158"/>
                  </a:lnTo>
                  <a:lnTo>
                    <a:pt x="90" y="160"/>
                  </a:lnTo>
                  <a:lnTo>
                    <a:pt x="90" y="160"/>
                  </a:lnTo>
                  <a:lnTo>
                    <a:pt x="92" y="160"/>
                  </a:lnTo>
                  <a:lnTo>
                    <a:pt x="92" y="160"/>
                  </a:lnTo>
                  <a:lnTo>
                    <a:pt x="98" y="156"/>
                  </a:lnTo>
                  <a:lnTo>
                    <a:pt x="98" y="152"/>
                  </a:lnTo>
                  <a:lnTo>
                    <a:pt x="96" y="142"/>
                  </a:lnTo>
                  <a:lnTo>
                    <a:pt x="96" y="142"/>
                  </a:lnTo>
                  <a:lnTo>
                    <a:pt x="94" y="138"/>
                  </a:lnTo>
                  <a:lnTo>
                    <a:pt x="94" y="136"/>
                  </a:lnTo>
                  <a:lnTo>
                    <a:pt x="104" y="132"/>
                  </a:lnTo>
                  <a:lnTo>
                    <a:pt x="104" y="132"/>
                  </a:lnTo>
                  <a:lnTo>
                    <a:pt x="114" y="124"/>
                  </a:lnTo>
                  <a:lnTo>
                    <a:pt x="116" y="120"/>
                  </a:lnTo>
                  <a:lnTo>
                    <a:pt x="118" y="114"/>
                  </a:lnTo>
                  <a:lnTo>
                    <a:pt x="118" y="114"/>
                  </a:lnTo>
                  <a:lnTo>
                    <a:pt x="112" y="110"/>
                  </a:lnTo>
                  <a:lnTo>
                    <a:pt x="108" y="108"/>
                  </a:lnTo>
                  <a:lnTo>
                    <a:pt x="104" y="108"/>
                  </a:lnTo>
                  <a:lnTo>
                    <a:pt x="104" y="108"/>
                  </a:lnTo>
                  <a:lnTo>
                    <a:pt x="100" y="108"/>
                  </a:lnTo>
                  <a:lnTo>
                    <a:pt x="100" y="108"/>
                  </a:lnTo>
                  <a:lnTo>
                    <a:pt x="100" y="96"/>
                  </a:lnTo>
                  <a:lnTo>
                    <a:pt x="98" y="86"/>
                  </a:lnTo>
                  <a:lnTo>
                    <a:pt x="98" y="86"/>
                  </a:lnTo>
                  <a:lnTo>
                    <a:pt x="94" y="76"/>
                  </a:lnTo>
                  <a:lnTo>
                    <a:pt x="90" y="66"/>
                  </a:lnTo>
                  <a:lnTo>
                    <a:pt x="90" y="66"/>
                  </a:lnTo>
                  <a:lnTo>
                    <a:pt x="84" y="62"/>
                  </a:lnTo>
                  <a:lnTo>
                    <a:pt x="76" y="60"/>
                  </a:lnTo>
                  <a:lnTo>
                    <a:pt x="68" y="56"/>
                  </a:lnTo>
                  <a:lnTo>
                    <a:pt x="64" y="50"/>
                  </a:lnTo>
                  <a:lnTo>
                    <a:pt x="64" y="50"/>
                  </a:lnTo>
                  <a:lnTo>
                    <a:pt x="62" y="48"/>
                  </a:lnTo>
                  <a:lnTo>
                    <a:pt x="64" y="44"/>
                  </a:lnTo>
                  <a:lnTo>
                    <a:pt x="64" y="44"/>
                  </a:lnTo>
                  <a:lnTo>
                    <a:pt x="70" y="40"/>
                  </a:lnTo>
                  <a:lnTo>
                    <a:pt x="78" y="36"/>
                  </a:lnTo>
                  <a:lnTo>
                    <a:pt x="84" y="32"/>
                  </a:lnTo>
                  <a:lnTo>
                    <a:pt x="86" y="28"/>
                  </a:lnTo>
                  <a:lnTo>
                    <a:pt x="84" y="24"/>
                  </a:lnTo>
                  <a:lnTo>
                    <a:pt x="84" y="24"/>
                  </a:lnTo>
                  <a:lnTo>
                    <a:pt x="82" y="22"/>
                  </a:lnTo>
                  <a:lnTo>
                    <a:pt x="78" y="20"/>
                  </a:lnTo>
                  <a:lnTo>
                    <a:pt x="76" y="18"/>
                  </a:lnTo>
                  <a:lnTo>
                    <a:pt x="74" y="16"/>
                  </a:lnTo>
                  <a:lnTo>
                    <a:pt x="74" y="16"/>
                  </a:lnTo>
                  <a:lnTo>
                    <a:pt x="74" y="12"/>
                  </a:lnTo>
                  <a:lnTo>
                    <a:pt x="78" y="8"/>
                  </a:lnTo>
                  <a:lnTo>
                    <a:pt x="80" y="4"/>
                  </a:lnTo>
                  <a:lnTo>
                    <a:pt x="82"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65" name="Freeform 50"/>
            <p:cNvSpPr>
              <a:spLocks/>
            </p:cNvSpPr>
            <p:nvPr/>
          </p:nvSpPr>
          <p:spPr bwMode="auto">
            <a:xfrm>
              <a:off x="824" y="1482"/>
              <a:ext cx="118" cy="172"/>
            </a:xfrm>
            <a:custGeom>
              <a:avLst/>
              <a:gdLst>
                <a:gd name="T0" fmla="*/ 72 w 118"/>
                <a:gd name="T1" fmla="*/ 2 h 172"/>
                <a:gd name="T2" fmla="*/ 62 w 118"/>
                <a:gd name="T3" fmla="*/ 2 h 172"/>
                <a:gd name="T4" fmla="*/ 56 w 118"/>
                <a:gd name="T5" fmla="*/ 2 h 172"/>
                <a:gd name="T6" fmla="*/ 42 w 118"/>
                <a:gd name="T7" fmla="*/ 2 h 172"/>
                <a:gd name="T8" fmla="*/ 36 w 118"/>
                <a:gd name="T9" fmla="*/ 8 h 172"/>
                <a:gd name="T10" fmla="*/ 32 w 118"/>
                <a:gd name="T11" fmla="*/ 16 h 172"/>
                <a:gd name="T12" fmla="*/ 20 w 118"/>
                <a:gd name="T13" fmla="*/ 20 h 172"/>
                <a:gd name="T14" fmla="*/ 20 w 118"/>
                <a:gd name="T15" fmla="*/ 30 h 172"/>
                <a:gd name="T16" fmla="*/ 30 w 118"/>
                <a:gd name="T17" fmla="*/ 42 h 172"/>
                <a:gd name="T18" fmla="*/ 30 w 118"/>
                <a:gd name="T19" fmla="*/ 58 h 172"/>
                <a:gd name="T20" fmla="*/ 28 w 118"/>
                <a:gd name="T21" fmla="*/ 66 h 172"/>
                <a:gd name="T22" fmla="*/ 40 w 118"/>
                <a:gd name="T23" fmla="*/ 74 h 172"/>
                <a:gd name="T24" fmla="*/ 44 w 118"/>
                <a:gd name="T25" fmla="*/ 78 h 172"/>
                <a:gd name="T26" fmla="*/ 48 w 118"/>
                <a:gd name="T27" fmla="*/ 90 h 172"/>
                <a:gd name="T28" fmla="*/ 50 w 118"/>
                <a:gd name="T29" fmla="*/ 98 h 172"/>
                <a:gd name="T30" fmla="*/ 52 w 118"/>
                <a:gd name="T31" fmla="*/ 104 h 172"/>
                <a:gd name="T32" fmla="*/ 44 w 118"/>
                <a:gd name="T33" fmla="*/ 108 h 172"/>
                <a:gd name="T34" fmla="*/ 34 w 118"/>
                <a:gd name="T35" fmla="*/ 106 h 172"/>
                <a:gd name="T36" fmla="*/ 32 w 118"/>
                <a:gd name="T37" fmla="*/ 106 h 172"/>
                <a:gd name="T38" fmla="*/ 30 w 118"/>
                <a:gd name="T39" fmla="*/ 114 h 172"/>
                <a:gd name="T40" fmla="*/ 30 w 118"/>
                <a:gd name="T41" fmla="*/ 122 h 172"/>
                <a:gd name="T42" fmla="*/ 16 w 118"/>
                <a:gd name="T43" fmla="*/ 128 h 172"/>
                <a:gd name="T44" fmla="*/ 8 w 118"/>
                <a:gd name="T45" fmla="*/ 134 h 172"/>
                <a:gd name="T46" fmla="*/ 18 w 118"/>
                <a:gd name="T47" fmla="*/ 136 h 172"/>
                <a:gd name="T48" fmla="*/ 24 w 118"/>
                <a:gd name="T49" fmla="*/ 136 h 172"/>
                <a:gd name="T50" fmla="*/ 32 w 118"/>
                <a:gd name="T51" fmla="*/ 138 h 172"/>
                <a:gd name="T52" fmla="*/ 38 w 118"/>
                <a:gd name="T53" fmla="*/ 148 h 172"/>
                <a:gd name="T54" fmla="*/ 28 w 118"/>
                <a:gd name="T55" fmla="*/ 152 h 172"/>
                <a:gd name="T56" fmla="*/ 8 w 118"/>
                <a:gd name="T57" fmla="*/ 154 h 172"/>
                <a:gd name="T58" fmla="*/ 2 w 118"/>
                <a:gd name="T59" fmla="*/ 170 h 172"/>
                <a:gd name="T60" fmla="*/ 4 w 118"/>
                <a:gd name="T61" fmla="*/ 172 h 172"/>
                <a:gd name="T62" fmla="*/ 18 w 118"/>
                <a:gd name="T63" fmla="*/ 168 h 172"/>
                <a:gd name="T64" fmla="*/ 44 w 118"/>
                <a:gd name="T65" fmla="*/ 158 h 172"/>
                <a:gd name="T66" fmla="*/ 56 w 118"/>
                <a:gd name="T67" fmla="*/ 154 h 172"/>
                <a:gd name="T68" fmla="*/ 62 w 118"/>
                <a:gd name="T69" fmla="*/ 156 h 172"/>
                <a:gd name="T70" fmla="*/ 66 w 118"/>
                <a:gd name="T71" fmla="*/ 158 h 172"/>
                <a:gd name="T72" fmla="*/ 70 w 118"/>
                <a:gd name="T73" fmla="*/ 156 h 172"/>
                <a:gd name="T74" fmla="*/ 76 w 118"/>
                <a:gd name="T75" fmla="*/ 152 h 172"/>
                <a:gd name="T76" fmla="*/ 80 w 118"/>
                <a:gd name="T77" fmla="*/ 154 h 172"/>
                <a:gd name="T78" fmla="*/ 86 w 118"/>
                <a:gd name="T79" fmla="*/ 158 h 172"/>
                <a:gd name="T80" fmla="*/ 92 w 118"/>
                <a:gd name="T81" fmla="*/ 160 h 172"/>
                <a:gd name="T82" fmla="*/ 98 w 118"/>
                <a:gd name="T83" fmla="*/ 152 h 172"/>
                <a:gd name="T84" fmla="*/ 94 w 118"/>
                <a:gd name="T85" fmla="*/ 138 h 172"/>
                <a:gd name="T86" fmla="*/ 104 w 118"/>
                <a:gd name="T87" fmla="*/ 132 h 172"/>
                <a:gd name="T88" fmla="*/ 118 w 118"/>
                <a:gd name="T89" fmla="*/ 114 h 172"/>
                <a:gd name="T90" fmla="*/ 108 w 118"/>
                <a:gd name="T91" fmla="*/ 108 h 172"/>
                <a:gd name="T92" fmla="*/ 100 w 118"/>
                <a:gd name="T93" fmla="*/ 108 h 172"/>
                <a:gd name="T94" fmla="*/ 98 w 118"/>
                <a:gd name="T95" fmla="*/ 86 h 172"/>
                <a:gd name="T96" fmla="*/ 90 w 118"/>
                <a:gd name="T97" fmla="*/ 66 h 172"/>
                <a:gd name="T98" fmla="*/ 76 w 118"/>
                <a:gd name="T99" fmla="*/ 60 h 172"/>
                <a:gd name="T100" fmla="*/ 64 w 118"/>
                <a:gd name="T101" fmla="*/ 50 h 172"/>
                <a:gd name="T102" fmla="*/ 64 w 118"/>
                <a:gd name="T103" fmla="*/ 44 h 172"/>
                <a:gd name="T104" fmla="*/ 84 w 118"/>
                <a:gd name="T105" fmla="*/ 32 h 172"/>
                <a:gd name="T106" fmla="*/ 84 w 118"/>
                <a:gd name="T107" fmla="*/ 24 h 172"/>
                <a:gd name="T108" fmla="*/ 76 w 118"/>
                <a:gd name="T109" fmla="*/ 18 h 172"/>
                <a:gd name="T110" fmla="*/ 74 w 118"/>
                <a:gd name="T111" fmla="*/ 12 h 172"/>
                <a:gd name="T112" fmla="*/ 82 w 118"/>
                <a:gd name="T113" fmla="*/ 0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8" h="172">
                  <a:moveTo>
                    <a:pt x="82" y="0"/>
                  </a:moveTo>
                  <a:lnTo>
                    <a:pt x="82" y="0"/>
                  </a:lnTo>
                  <a:lnTo>
                    <a:pt x="72" y="2"/>
                  </a:lnTo>
                  <a:lnTo>
                    <a:pt x="64" y="2"/>
                  </a:lnTo>
                  <a:lnTo>
                    <a:pt x="64" y="2"/>
                  </a:lnTo>
                  <a:lnTo>
                    <a:pt x="62" y="2"/>
                  </a:lnTo>
                  <a:lnTo>
                    <a:pt x="62" y="2"/>
                  </a:lnTo>
                  <a:lnTo>
                    <a:pt x="56" y="2"/>
                  </a:lnTo>
                  <a:lnTo>
                    <a:pt x="56" y="2"/>
                  </a:lnTo>
                  <a:lnTo>
                    <a:pt x="48" y="2"/>
                  </a:lnTo>
                  <a:lnTo>
                    <a:pt x="48" y="2"/>
                  </a:lnTo>
                  <a:lnTo>
                    <a:pt x="42" y="2"/>
                  </a:lnTo>
                  <a:lnTo>
                    <a:pt x="42" y="2"/>
                  </a:lnTo>
                  <a:lnTo>
                    <a:pt x="38" y="6"/>
                  </a:lnTo>
                  <a:lnTo>
                    <a:pt x="36" y="8"/>
                  </a:lnTo>
                  <a:lnTo>
                    <a:pt x="34" y="12"/>
                  </a:lnTo>
                  <a:lnTo>
                    <a:pt x="32" y="16"/>
                  </a:lnTo>
                  <a:lnTo>
                    <a:pt x="32" y="16"/>
                  </a:lnTo>
                  <a:lnTo>
                    <a:pt x="28" y="18"/>
                  </a:lnTo>
                  <a:lnTo>
                    <a:pt x="24" y="20"/>
                  </a:lnTo>
                  <a:lnTo>
                    <a:pt x="20" y="20"/>
                  </a:lnTo>
                  <a:lnTo>
                    <a:pt x="18" y="26"/>
                  </a:lnTo>
                  <a:lnTo>
                    <a:pt x="18" y="26"/>
                  </a:lnTo>
                  <a:lnTo>
                    <a:pt x="20" y="30"/>
                  </a:lnTo>
                  <a:lnTo>
                    <a:pt x="22" y="34"/>
                  </a:lnTo>
                  <a:lnTo>
                    <a:pt x="30" y="42"/>
                  </a:lnTo>
                  <a:lnTo>
                    <a:pt x="30" y="42"/>
                  </a:lnTo>
                  <a:lnTo>
                    <a:pt x="34" y="48"/>
                  </a:lnTo>
                  <a:lnTo>
                    <a:pt x="34" y="54"/>
                  </a:lnTo>
                  <a:lnTo>
                    <a:pt x="30" y="58"/>
                  </a:lnTo>
                  <a:lnTo>
                    <a:pt x="24" y="64"/>
                  </a:lnTo>
                  <a:lnTo>
                    <a:pt x="24" y="64"/>
                  </a:lnTo>
                  <a:lnTo>
                    <a:pt x="28" y="66"/>
                  </a:lnTo>
                  <a:lnTo>
                    <a:pt x="34" y="68"/>
                  </a:lnTo>
                  <a:lnTo>
                    <a:pt x="38" y="72"/>
                  </a:lnTo>
                  <a:lnTo>
                    <a:pt x="40" y="74"/>
                  </a:lnTo>
                  <a:lnTo>
                    <a:pt x="38" y="76"/>
                  </a:lnTo>
                  <a:lnTo>
                    <a:pt x="38" y="76"/>
                  </a:lnTo>
                  <a:lnTo>
                    <a:pt x="44" y="78"/>
                  </a:lnTo>
                  <a:lnTo>
                    <a:pt x="48" y="82"/>
                  </a:lnTo>
                  <a:lnTo>
                    <a:pt x="48" y="88"/>
                  </a:lnTo>
                  <a:lnTo>
                    <a:pt x="48" y="90"/>
                  </a:lnTo>
                  <a:lnTo>
                    <a:pt x="44" y="92"/>
                  </a:lnTo>
                  <a:lnTo>
                    <a:pt x="44" y="92"/>
                  </a:lnTo>
                  <a:lnTo>
                    <a:pt x="50" y="98"/>
                  </a:lnTo>
                  <a:lnTo>
                    <a:pt x="52" y="100"/>
                  </a:lnTo>
                  <a:lnTo>
                    <a:pt x="52" y="104"/>
                  </a:lnTo>
                  <a:lnTo>
                    <a:pt x="52" y="104"/>
                  </a:lnTo>
                  <a:lnTo>
                    <a:pt x="48" y="106"/>
                  </a:lnTo>
                  <a:lnTo>
                    <a:pt x="44" y="108"/>
                  </a:lnTo>
                  <a:lnTo>
                    <a:pt x="44" y="108"/>
                  </a:lnTo>
                  <a:lnTo>
                    <a:pt x="38" y="106"/>
                  </a:lnTo>
                  <a:lnTo>
                    <a:pt x="38" y="106"/>
                  </a:lnTo>
                  <a:lnTo>
                    <a:pt x="34" y="106"/>
                  </a:lnTo>
                  <a:lnTo>
                    <a:pt x="34" y="106"/>
                  </a:lnTo>
                  <a:lnTo>
                    <a:pt x="32" y="106"/>
                  </a:lnTo>
                  <a:lnTo>
                    <a:pt x="32" y="106"/>
                  </a:lnTo>
                  <a:lnTo>
                    <a:pt x="26" y="110"/>
                  </a:lnTo>
                  <a:lnTo>
                    <a:pt x="28" y="112"/>
                  </a:lnTo>
                  <a:lnTo>
                    <a:pt x="30" y="114"/>
                  </a:lnTo>
                  <a:lnTo>
                    <a:pt x="32" y="118"/>
                  </a:lnTo>
                  <a:lnTo>
                    <a:pt x="32" y="118"/>
                  </a:lnTo>
                  <a:lnTo>
                    <a:pt x="30" y="122"/>
                  </a:lnTo>
                  <a:lnTo>
                    <a:pt x="26" y="124"/>
                  </a:lnTo>
                  <a:lnTo>
                    <a:pt x="16" y="128"/>
                  </a:lnTo>
                  <a:lnTo>
                    <a:pt x="16" y="128"/>
                  </a:lnTo>
                  <a:lnTo>
                    <a:pt x="8" y="132"/>
                  </a:lnTo>
                  <a:lnTo>
                    <a:pt x="8" y="134"/>
                  </a:lnTo>
                  <a:lnTo>
                    <a:pt x="8" y="134"/>
                  </a:lnTo>
                  <a:lnTo>
                    <a:pt x="12" y="136"/>
                  </a:lnTo>
                  <a:lnTo>
                    <a:pt x="18" y="136"/>
                  </a:lnTo>
                  <a:lnTo>
                    <a:pt x="18" y="136"/>
                  </a:lnTo>
                  <a:lnTo>
                    <a:pt x="20" y="136"/>
                  </a:lnTo>
                  <a:lnTo>
                    <a:pt x="20" y="136"/>
                  </a:lnTo>
                  <a:lnTo>
                    <a:pt x="24" y="136"/>
                  </a:lnTo>
                  <a:lnTo>
                    <a:pt x="24" y="136"/>
                  </a:lnTo>
                  <a:lnTo>
                    <a:pt x="32" y="138"/>
                  </a:lnTo>
                  <a:lnTo>
                    <a:pt x="32" y="138"/>
                  </a:lnTo>
                  <a:lnTo>
                    <a:pt x="38" y="140"/>
                  </a:lnTo>
                  <a:lnTo>
                    <a:pt x="38" y="144"/>
                  </a:lnTo>
                  <a:lnTo>
                    <a:pt x="38" y="148"/>
                  </a:lnTo>
                  <a:lnTo>
                    <a:pt x="32" y="150"/>
                  </a:lnTo>
                  <a:lnTo>
                    <a:pt x="32" y="150"/>
                  </a:lnTo>
                  <a:lnTo>
                    <a:pt x="28" y="152"/>
                  </a:lnTo>
                  <a:lnTo>
                    <a:pt x="20" y="154"/>
                  </a:lnTo>
                  <a:lnTo>
                    <a:pt x="8" y="154"/>
                  </a:lnTo>
                  <a:lnTo>
                    <a:pt x="8" y="154"/>
                  </a:lnTo>
                  <a:lnTo>
                    <a:pt x="2" y="164"/>
                  </a:lnTo>
                  <a:lnTo>
                    <a:pt x="0" y="168"/>
                  </a:lnTo>
                  <a:lnTo>
                    <a:pt x="2" y="170"/>
                  </a:lnTo>
                  <a:lnTo>
                    <a:pt x="2" y="172"/>
                  </a:lnTo>
                  <a:lnTo>
                    <a:pt x="2" y="172"/>
                  </a:lnTo>
                  <a:lnTo>
                    <a:pt x="4" y="172"/>
                  </a:lnTo>
                  <a:lnTo>
                    <a:pt x="4" y="172"/>
                  </a:lnTo>
                  <a:lnTo>
                    <a:pt x="10" y="172"/>
                  </a:lnTo>
                  <a:lnTo>
                    <a:pt x="18" y="168"/>
                  </a:lnTo>
                  <a:lnTo>
                    <a:pt x="32" y="164"/>
                  </a:lnTo>
                  <a:lnTo>
                    <a:pt x="32" y="164"/>
                  </a:lnTo>
                  <a:lnTo>
                    <a:pt x="44" y="158"/>
                  </a:lnTo>
                  <a:lnTo>
                    <a:pt x="50" y="156"/>
                  </a:lnTo>
                  <a:lnTo>
                    <a:pt x="56" y="154"/>
                  </a:lnTo>
                  <a:lnTo>
                    <a:pt x="56" y="154"/>
                  </a:lnTo>
                  <a:lnTo>
                    <a:pt x="58" y="154"/>
                  </a:lnTo>
                  <a:lnTo>
                    <a:pt x="58" y="154"/>
                  </a:lnTo>
                  <a:lnTo>
                    <a:pt x="62" y="156"/>
                  </a:lnTo>
                  <a:lnTo>
                    <a:pt x="66" y="158"/>
                  </a:lnTo>
                  <a:lnTo>
                    <a:pt x="66" y="158"/>
                  </a:lnTo>
                  <a:lnTo>
                    <a:pt x="66" y="158"/>
                  </a:lnTo>
                  <a:lnTo>
                    <a:pt x="66" y="158"/>
                  </a:lnTo>
                  <a:lnTo>
                    <a:pt x="70" y="158"/>
                  </a:lnTo>
                  <a:lnTo>
                    <a:pt x="70" y="156"/>
                  </a:lnTo>
                  <a:lnTo>
                    <a:pt x="72" y="154"/>
                  </a:lnTo>
                  <a:lnTo>
                    <a:pt x="76" y="152"/>
                  </a:lnTo>
                  <a:lnTo>
                    <a:pt x="76" y="152"/>
                  </a:lnTo>
                  <a:lnTo>
                    <a:pt x="76" y="152"/>
                  </a:lnTo>
                  <a:lnTo>
                    <a:pt x="76" y="152"/>
                  </a:lnTo>
                  <a:lnTo>
                    <a:pt x="80" y="154"/>
                  </a:lnTo>
                  <a:lnTo>
                    <a:pt x="82" y="156"/>
                  </a:lnTo>
                  <a:lnTo>
                    <a:pt x="82" y="156"/>
                  </a:lnTo>
                  <a:lnTo>
                    <a:pt x="86" y="158"/>
                  </a:lnTo>
                  <a:lnTo>
                    <a:pt x="90" y="160"/>
                  </a:lnTo>
                  <a:lnTo>
                    <a:pt x="90" y="160"/>
                  </a:lnTo>
                  <a:lnTo>
                    <a:pt x="92" y="160"/>
                  </a:lnTo>
                  <a:lnTo>
                    <a:pt x="92" y="160"/>
                  </a:lnTo>
                  <a:lnTo>
                    <a:pt x="98" y="156"/>
                  </a:lnTo>
                  <a:lnTo>
                    <a:pt x="98" y="152"/>
                  </a:lnTo>
                  <a:lnTo>
                    <a:pt x="96" y="142"/>
                  </a:lnTo>
                  <a:lnTo>
                    <a:pt x="96" y="142"/>
                  </a:lnTo>
                  <a:lnTo>
                    <a:pt x="94" y="138"/>
                  </a:lnTo>
                  <a:lnTo>
                    <a:pt x="94" y="136"/>
                  </a:lnTo>
                  <a:lnTo>
                    <a:pt x="104" y="132"/>
                  </a:lnTo>
                  <a:lnTo>
                    <a:pt x="104" y="132"/>
                  </a:lnTo>
                  <a:lnTo>
                    <a:pt x="114" y="124"/>
                  </a:lnTo>
                  <a:lnTo>
                    <a:pt x="116" y="120"/>
                  </a:lnTo>
                  <a:lnTo>
                    <a:pt x="118" y="114"/>
                  </a:lnTo>
                  <a:lnTo>
                    <a:pt x="118" y="114"/>
                  </a:lnTo>
                  <a:lnTo>
                    <a:pt x="112" y="110"/>
                  </a:lnTo>
                  <a:lnTo>
                    <a:pt x="108" y="108"/>
                  </a:lnTo>
                  <a:lnTo>
                    <a:pt x="104" y="108"/>
                  </a:lnTo>
                  <a:lnTo>
                    <a:pt x="104" y="108"/>
                  </a:lnTo>
                  <a:lnTo>
                    <a:pt x="100" y="108"/>
                  </a:lnTo>
                  <a:lnTo>
                    <a:pt x="100" y="108"/>
                  </a:lnTo>
                  <a:lnTo>
                    <a:pt x="100" y="96"/>
                  </a:lnTo>
                  <a:lnTo>
                    <a:pt x="98" y="86"/>
                  </a:lnTo>
                  <a:lnTo>
                    <a:pt x="98" y="86"/>
                  </a:lnTo>
                  <a:lnTo>
                    <a:pt x="94" y="76"/>
                  </a:lnTo>
                  <a:lnTo>
                    <a:pt x="90" y="66"/>
                  </a:lnTo>
                  <a:lnTo>
                    <a:pt x="90" y="66"/>
                  </a:lnTo>
                  <a:lnTo>
                    <a:pt x="84" y="62"/>
                  </a:lnTo>
                  <a:lnTo>
                    <a:pt x="76" y="60"/>
                  </a:lnTo>
                  <a:lnTo>
                    <a:pt x="68" y="56"/>
                  </a:lnTo>
                  <a:lnTo>
                    <a:pt x="64" y="50"/>
                  </a:lnTo>
                  <a:lnTo>
                    <a:pt x="64" y="50"/>
                  </a:lnTo>
                  <a:lnTo>
                    <a:pt x="62" y="48"/>
                  </a:lnTo>
                  <a:lnTo>
                    <a:pt x="64" y="44"/>
                  </a:lnTo>
                  <a:lnTo>
                    <a:pt x="64" y="44"/>
                  </a:lnTo>
                  <a:lnTo>
                    <a:pt x="70" y="40"/>
                  </a:lnTo>
                  <a:lnTo>
                    <a:pt x="78" y="36"/>
                  </a:lnTo>
                  <a:lnTo>
                    <a:pt x="84" y="32"/>
                  </a:lnTo>
                  <a:lnTo>
                    <a:pt x="86" y="28"/>
                  </a:lnTo>
                  <a:lnTo>
                    <a:pt x="84" y="24"/>
                  </a:lnTo>
                  <a:lnTo>
                    <a:pt x="84" y="24"/>
                  </a:lnTo>
                  <a:lnTo>
                    <a:pt x="82" y="22"/>
                  </a:lnTo>
                  <a:lnTo>
                    <a:pt x="78" y="20"/>
                  </a:lnTo>
                  <a:lnTo>
                    <a:pt x="76" y="18"/>
                  </a:lnTo>
                  <a:lnTo>
                    <a:pt x="74" y="16"/>
                  </a:lnTo>
                  <a:lnTo>
                    <a:pt x="74" y="16"/>
                  </a:lnTo>
                  <a:lnTo>
                    <a:pt x="74" y="12"/>
                  </a:lnTo>
                  <a:lnTo>
                    <a:pt x="78" y="8"/>
                  </a:lnTo>
                  <a:lnTo>
                    <a:pt x="80" y="4"/>
                  </a:lnTo>
                  <a:lnTo>
                    <a:pt x="8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66" name="Freeform 51"/>
            <p:cNvSpPr>
              <a:spLocks/>
            </p:cNvSpPr>
            <p:nvPr/>
          </p:nvSpPr>
          <p:spPr bwMode="auto">
            <a:xfrm>
              <a:off x="758" y="1544"/>
              <a:ext cx="88" cy="82"/>
            </a:xfrm>
            <a:custGeom>
              <a:avLst/>
              <a:gdLst>
                <a:gd name="T0" fmla="*/ 66 w 88"/>
                <a:gd name="T1" fmla="*/ 0 h 82"/>
                <a:gd name="T2" fmla="*/ 66 w 88"/>
                <a:gd name="T3" fmla="*/ 0 h 82"/>
                <a:gd name="T4" fmla="*/ 60 w 88"/>
                <a:gd name="T5" fmla="*/ 2 h 82"/>
                <a:gd name="T6" fmla="*/ 52 w 88"/>
                <a:gd name="T7" fmla="*/ 8 h 82"/>
                <a:gd name="T8" fmla="*/ 52 w 88"/>
                <a:gd name="T9" fmla="*/ 8 h 82"/>
                <a:gd name="T10" fmla="*/ 46 w 88"/>
                <a:gd name="T11" fmla="*/ 16 h 82"/>
                <a:gd name="T12" fmla="*/ 42 w 88"/>
                <a:gd name="T13" fmla="*/ 18 h 82"/>
                <a:gd name="T14" fmla="*/ 38 w 88"/>
                <a:gd name="T15" fmla="*/ 22 h 82"/>
                <a:gd name="T16" fmla="*/ 38 w 88"/>
                <a:gd name="T17" fmla="*/ 22 h 82"/>
                <a:gd name="T18" fmla="*/ 32 w 88"/>
                <a:gd name="T19" fmla="*/ 24 h 82"/>
                <a:gd name="T20" fmla="*/ 26 w 88"/>
                <a:gd name="T21" fmla="*/ 24 h 82"/>
                <a:gd name="T22" fmla="*/ 20 w 88"/>
                <a:gd name="T23" fmla="*/ 26 h 82"/>
                <a:gd name="T24" fmla="*/ 16 w 88"/>
                <a:gd name="T25" fmla="*/ 30 h 82"/>
                <a:gd name="T26" fmla="*/ 16 w 88"/>
                <a:gd name="T27" fmla="*/ 30 h 82"/>
                <a:gd name="T28" fmla="*/ 16 w 88"/>
                <a:gd name="T29" fmla="*/ 36 h 82"/>
                <a:gd name="T30" fmla="*/ 20 w 88"/>
                <a:gd name="T31" fmla="*/ 38 h 82"/>
                <a:gd name="T32" fmla="*/ 30 w 88"/>
                <a:gd name="T33" fmla="*/ 42 h 82"/>
                <a:gd name="T34" fmla="*/ 36 w 88"/>
                <a:gd name="T35" fmla="*/ 42 h 82"/>
                <a:gd name="T36" fmla="*/ 38 w 88"/>
                <a:gd name="T37" fmla="*/ 44 h 82"/>
                <a:gd name="T38" fmla="*/ 36 w 88"/>
                <a:gd name="T39" fmla="*/ 48 h 82"/>
                <a:gd name="T40" fmla="*/ 30 w 88"/>
                <a:gd name="T41" fmla="*/ 52 h 82"/>
                <a:gd name="T42" fmla="*/ 30 w 88"/>
                <a:gd name="T43" fmla="*/ 52 h 82"/>
                <a:gd name="T44" fmla="*/ 20 w 88"/>
                <a:gd name="T45" fmla="*/ 58 h 82"/>
                <a:gd name="T46" fmla="*/ 6 w 88"/>
                <a:gd name="T47" fmla="*/ 64 h 82"/>
                <a:gd name="T48" fmla="*/ 2 w 88"/>
                <a:gd name="T49" fmla="*/ 68 h 82"/>
                <a:gd name="T50" fmla="*/ 0 w 88"/>
                <a:gd name="T51" fmla="*/ 72 h 82"/>
                <a:gd name="T52" fmla="*/ 0 w 88"/>
                <a:gd name="T53" fmla="*/ 76 h 82"/>
                <a:gd name="T54" fmla="*/ 6 w 88"/>
                <a:gd name="T55" fmla="*/ 80 h 82"/>
                <a:gd name="T56" fmla="*/ 6 w 88"/>
                <a:gd name="T57" fmla="*/ 80 h 82"/>
                <a:gd name="T58" fmla="*/ 10 w 88"/>
                <a:gd name="T59" fmla="*/ 82 h 82"/>
                <a:gd name="T60" fmla="*/ 10 w 88"/>
                <a:gd name="T61" fmla="*/ 82 h 82"/>
                <a:gd name="T62" fmla="*/ 18 w 88"/>
                <a:gd name="T63" fmla="*/ 80 h 82"/>
                <a:gd name="T64" fmla="*/ 28 w 88"/>
                <a:gd name="T65" fmla="*/ 74 h 82"/>
                <a:gd name="T66" fmla="*/ 28 w 88"/>
                <a:gd name="T67" fmla="*/ 74 h 82"/>
                <a:gd name="T68" fmla="*/ 40 w 88"/>
                <a:gd name="T69" fmla="*/ 72 h 82"/>
                <a:gd name="T70" fmla="*/ 44 w 88"/>
                <a:gd name="T71" fmla="*/ 70 h 82"/>
                <a:gd name="T72" fmla="*/ 50 w 88"/>
                <a:gd name="T73" fmla="*/ 66 h 82"/>
                <a:gd name="T74" fmla="*/ 50 w 88"/>
                <a:gd name="T75" fmla="*/ 66 h 82"/>
                <a:gd name="T76" fmla="*/ 66 w 88"/>
                <a:gd name="T77" fmla="*/ 56 h 82"/>
                <a:gd name="T78" fmla="*/ 66 w 88"/>
                <a:gd name="T79" fmla="*/ 56 h 82"/>
                <a:gd name="T80" fmla="*/ 70 w 88"/>
                <a:gd name="T81" fmla="*/ 54 h 82"/>
                <a:gd name="T82" fmla="*/ 72 w 88"/>
                <a:gd name="T83" fmla="*/ 50 h 82"/>
                <a:gd name="T84" fmla="*/ 72 w 88"/>
                <a:gd name="T85" fmla="*/ 48 h 82"/>
                <a:gd name="T86" fmla="*/ 70 w 88"/>
                <a:gd name="T87" fmla="*/ 44 h 82"/>
                <a:gd name="T88" fmla="*/ 70 w 88"/>
                <a:gd name="T89" fmla="*/ 44 h 82"/>
                <a:gd name="T90" fmla="*/ 68 w 88"/>
                <a:gd name="T91" fmla="*/ 38 h 82"/>
                <a:gd name="T92" fmla="*/ 68 w 88"/>
                <a:gd name="T93" fmla="*/ 36 h 82"/>
                <a:gd name="T94" fmla="*/ 70 w 88"/>
                <a:gd name="T95" fmla="*/ 32 h 82"/>
                <a:gd name="T96" fmla="*/ 72 w 88"/>
                <a:gd name="T97" fmla="*/ 30 h 82"/>
                <a:gd name="T98" fmla="*/ 88 w 88"/>
                <a:gd name="T99" fmla="*/ 22 h 82"/>
                <a:gd name="T100" fmla="*/ 88 w 88"/>
                <a:gd name="T101" fmla="*/ 22 h 82"/>
                <a:gd name="T102" fmla="*/ 84 w 88"/>
                <a:gd name="T103" fmla="*/ 18 h 82"/>
                <a:gd name="T104" fmla="*/ 78 w 88"/>
                <a:gd name="T105" fmla="*/ 10 h 82"/>
                <a:gd name="T106" fmla="*/ 72 w 88"/>
                <a:gd name="T107" fmla="*/ 4 h 82"/>
                <a:gd name="T108" fmla="*/ 68 w 88"/>
                <a:gd name="T109" fmla="*/ 2 h 82"/>
                <a:gd name="T110" fmla="*/ 66 w 88"/>
                <a:gd name="T111"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8" h="82">
                  <a:moveTo>
                    <a:pt x="66" y="0"/>
                  </a:moveTo>
                  <a:lnTo>
                    <a:pt x="66" y="0"/>
                  </a:lnTo>
                  <a:lnTo>
                    <a:pt x="60" y="2"/>
                  </a:lnTo>
                  <a:lnTo>
                    <a:pt x="52" y="8"/>
                  </a:lnTo>
                  <a:lnTo>
                    <a:pt x="52" y="8"/>
                  </a:lnTo>
                  <a:lnTo>
                    <a:pt x="46" y="16"/>
                  </a:lnTo>
                  <a:lnTo>
                    <a:pt x="42" y="18"/>
                  </a:lnTo>
                  <a:lnTo>
                    <a:pt x="38" y="22"/>
                  </a:lnTo>
                  <a:lnTo>
                    <a:pt x="38" y="22"/>
                  </a:lnTo>
                  <a:lnTo>
                    <a:pt x="32" y="24"/>
                  </a:lnTo>
                  <a:lnTo>
                    <a:pt x="26" y="24"/>
                  </a:lnTo>
                  <a:lnTo>
                    <a:pt x="20" y="26"/>
                  </a:lnTo>
                  <a:lnTo>
                    <a:pt x="16" y="30"/>
                  </a:lnTo>
                  <a:lnTo>
                    <a:pt x="16" y="30"/>
                  </a:lnTo>
                  <a:lnTo>
                    <a:pt x="16" y="36"/>
                  </a:lnTo>
                  <a:lnTo>
                    <a:pt x="20" y="38"/>
                  </a:lnTo>
                  <a:lnTo>
                    <a:pt x="30" y="42"/>
                  </a:lnTo>
                  <a:lnTo>
                    <a:pt x="36" y="42"/>
                  </a:lnTo>
                  <a:lnTo>
                    <a:pt x="38" y="44"/>
                  </a:lnTo>
                  <a:lnTo>
                    <a:pt x="36" y="48"/>
                  </a:lnTo>
                  <a:lnTo>
                    <a:pt x="30" y="52"/>
                  </a:lnTo>
                  <a:lnTo>
                    <a:pt x="30" y="52"/>
                  </a:lnTo>
                  <a:lnTo>
                    <a:pt x="20" y="58"/>
                  </a:lnTo>
                  <a:lnTo>
                    <a:pt x="6" y="64"/>
                  </a:lnTo>
                  <a:lnTo>
                    <a:pt x="2" y="68"/>
                  </a:lnTo>
                  <a:lnTo>
                    <a:pt x="0" y="72"/>
                  </a:lnTo>
                  <a:lnTo>
                    <a:pt x="0" y="76"/>
                  </a:lnTo>
                  <a:lnTo>
                    <a:pt x="6" y="80"/>
                  </a:lnTo>
                  <a:lnTo>
                    <a:pt x="6" y="80"/>
                  </a:lnTo>
                  <a:lnTo>
                    <a:pt x="10" y="82"/>
                  </a:lnTo>
                  <a:lnTo>
                    <a:pt x="10" y="82"/>
                  </a:lnTo>
                  <a:lnTo>
                    <a:pt x="18" y="80"/>
                  </a:lnTo>
                  <a:lnTo>
                    <a:pt x="28" y="74"/>
                  </a:lnTo>
                  <a:lnTo>
                    <a:pt x="28" y="74"/>
                  </a:lnTo>
                  <a:lnTo>
                    <a:pt x="40" y="72"/>
                  </a:lnTo>
                  <a:lnTo>
                    <a:pt x="44" y="70"/>
                  </a:lnTo>
                  <a:lnTo>
                    <a:pt x="50" y="66"/>
                  </a:lnTo>
                  <a:lnTo>
                    <a:pt x="50" y="66"/>
                  </a:lnTo>
                  <a:lnTo>
                    <a:pt x="66" y="56"/>
                  </a:lnTo>
                  <a:lnTo>
                    <a:pt x="66" y="56"/>
                  </a:lnTo>
                  <a:lnTo>
                    <a:pt x="70" y="54"/>
                  </a:lnTo>
                  <a:lnTo>
                    <a:pt x="72" y="50"/>
                  </a:lnTo>
                  <a:lnTo>
                    <a:pt x="72" y="48"/>
                  </a:lnTo>
                  <a:lnTo>
                    <a:pt x="70" y="44"/>
                  </a:lnTo>
                  <a:lnTo>
                    <a:pt x="70" y="44"/>
                  </a:lnTo>
                  <a:lnTo>
                    <a:pt x="68" y="38"/>
                  </a:lnTo>
                  <a:lnTo>
                    <a:pt x="68" y="36"/>
                  </a:lnTo>
                  <a:lnTo>
                    <a:pt x="70" y="32"/>
                  </a:lnTo>
                  <a:lnTo>
                    <a:pt x="72" y="30"/>
                  </a:lnTo>
                  <a:lnTo>
                    <a:pt x="88" y="22"/>
                  </a:lnTo>
                  <a:lnTo>
                    <a:pt x="88" y="22"/>
                  </a:lnTo>
                  <a:lnTo>
                    <a:pt x="84" y="18"/>
                  </a:lnTo>
                  <a:lnTo>
                    <a:pt x="78" y="10"/>
                  </a:lnTo>
                  <a:lnTo>
                    <a:pt x="72" y="4"/>
                  </a:lnTo>
                  <a:lnTo>
                    <a:pt x="68" y="2"/>
                  </a:lnTo>
                  <a:lnTo>
                    <a:pt x="66"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67" name="Freeform 52"/>
            <p:cNvSpPr>
              <a:spLocks/>
            </p:cNvSpPr>
            <p:nvPr/>
          </p:nvSpPr>
          <p:spPr bwMode="auto">
            <a:xfrm>
              <a:off x="758" y="1544"/>
              <a:ext cx="88" cy="82"/>
            </a:xfrm>
            <a:custGeom>
              <a:avLst/>
              <a:gdLst>
                <a:gd name="T0" fmla="*/ 66 w 88"/>
                <a:gd name="T1" fmla="*/ 0 h 82"/>
                <a:gd name="T2" fmla="*/ 66 w 88"/>
                <a:gd name="T3" fmla="*/ 0 h 82"/>
                <a:gd name="T4" fmla="*/ 60 w 88"/>
                <a:gd name="T5" fmla="*/ 2 h 82"/>
                <a:gd name="T6" fmla="*/ 52 w 88"/>
                <a:gd name="T7" fmla="*/ 8 h 82"/>
                <a:gd name="T8" fmla="*/ 52 w 88"/>
                <a:gd name="T9" fmla="*/ 8 h 82"/>
                <a:gd name="T10" fmla="*/ 46 w 88"/>
                <a:gd name="T11" fmla="*/ 16 h 82"/>
                <a:gd name="T12" fmla="*/ 42 w 88"/>
                <a:gd name="T13" fmla="*/ 18 h 82"/>
                <a:gd name="T14" fmla="*/ 38 w 88"/>
                <a:gd name="T15" fmla="*/ 22 h 82"/>
                <a:gd name="T16" fmla="*/ 38 w 88"/>
                <a:gd name="T17" fmla="*/ 22 h 82"/>
                <a:gd name="T18" fmla="*/ 32 w 88"/>
                <a:gd name="T19" fmla="*/ 24 h 82"/>
                <a:gd name="T20" fmla="*/ 26 w 88"/>
                <a:gd name="T21" fmla="*/ 24 h 82"/>
                <a:gd name="T22" fmla="*/ 20 w 88"/>
                <a:gd name="T23" fmla="*/ 26 h 82"/>
                <a:gd name="T24" fmla="*/ 16 w 88"/>
                <a:gd name="T25" fmla="*/ 30 h 82"/>
                <a:gd name="T26" fmla="*/ 16 w 88"/>
                <a:gd name="T27" fmla="*/ 30 h 82"/>
                <a:gd name="T28" fmla="*/ 16 w 88"/>
                <a:gd name="T29" fmla="*/ 36 h 82"/>
                <a:gd name="T30" fmla="*/ 20 w 88"/>
                <a:gd name="T31" fmla="*/ 38 h 82"/>
                <a:gd name="T32" fmla="*/ 30 w 88"/>
                <a:gd name="T33" fmla="*/ 42 h 82"/>
                <a:gd name="T34" fmla="*/ 36 w 88"/>
                <a:gd name="T35" fmla="*/ 42 h 82"/>
                <a:gd name="T36" fmla="*/ 38 w 88"/>
                <a:gd name="T37" fmla="*/ 44 h 82"/>
                <a:gd name="T38" fmla="*/ 36 w 88"/>
                <a:gd name="T39" fmla="*/ 48 h 82"/>
                <a:gd name="T40" fmla="*/ 30 w 88"/>
                <a:gd name="T41" fmla="*/ 52 h 82"/>
                <a:gd name="T42" fmla="*/ 30 w 88"/>
                <a:gd name="T43" fmla="*/ 52 h 82"/>
                <a:gd name="T44" fmla="*/ 20 w 88"/>
                <a:gd name="T45" fmla="*/ 58 h 82"/>
                <a:gd name="T46" fmla="*/ 6 w 88"/>
                <a:gd name="T47" fmla="*/ 64 h 82"/>
                <a:gd name="T48" fmla="*/ 2 w 88"/>
                <a:gd name="T49" fmla="*/ 68 h 82"/>
                <a:gd name="T50" fmla="*/ 0 w 88"/>
                <a:gd name="T51" fmla="*/ 72 h 82"/>
                <a:gd name="T52" fmla="*/ 0 w 88"/>
                <a:gd name="T53" fmla="*/ 76 h 82"/>
                <a:gd name="T54" fmla="*/ 6 w 88"/>
                <a:gd name="T55" fmla="*/ 80 h 82"/>
                <a:gd name="T56" fmla="*/ 6 w 88"/>
                <a:gd name="T57" fmla="*/ 80 h 82"/>
                <a:gd name="T58" fmla="*/ 10 w 88"/>
                <a:gd name="T59" fmla="*/ 82 h 82"/>
                <a:gd name="T60" fmla="*/ 10 w 88"/>
                <a:gd name="T61" fmla="*/ 82 h 82"/>
                <a:gd name="T62" fmla="*/ 18 w 88"/>
                <a:gd name="T63" fmla="*/ 80 h 82"/>
                <a:gd name="T64" fmla="*/ 28 w 88"/>
                <a:gd name="T65" fmla="*/ 74 h 82"/>
                <a:gd name="T66" fmla="*/ 28 w 88"/>
                <a:gd name="T67" fmla="*/ 74 h 82"/>
                <a:gd name="T68" fmla="*/ 40 w 88"/>
                <a:gd name="T69" fmla="*/ 72 h 82"/>
                <a:gd name="T70" fmla="*/ 44 w 88"/>
                <a:gd name="T71" fmla="*/ 70 h 82"/>
                <a:gd name="T72" fmla="*/ 50 w 88"/>
                <a:gd name="T73" fmla="*/ 66 h 82"/>
                <a:gd name="T74" fmla="*/ 50 w 88"/>
                <a:gd name="T75" fmla="*/ 66 h 82"/>
                <a:gd name="T76" fmla="*/ 66 w 88"/>
                <a:gd name="T77" fmla="*/ 56 h 82"/>
                <a:gd name="T78" fmla="*/ 66 w 88"/>
                <a:gd name="T79" fmla="*/ 56 h 82"/>
                <a:gd name="T80" fmla="*/ 70 w 88"/>
                <a:gd name="T81" fmla="*/ 54 h 82"/>
                <a:gd name="T82" fmla="*/ 72 w 88"/>
                <a:gd name="T83" fmla="*/ 50 h 82"/>
                <a:gd name="T84" fmla="*/ 72 w 88"/>
                <a:gd name="T85" fmla="*/ 48 h 82"/>
                <a:gd name="T86" fmla="*/ 70 w 88"/>
                <a:gd name="T87" fmla="*/ 44 h 82"/>
                <a:gd name="T88" fmla="*/ 70 w 88"/>
                <a:gd name="T89" fmla="*/ 44 h 82"/>
                <a:gd name="T90" fmla="*/ 68 w 88"/>
                <a:gd name="T91" fmla="*/ 38 h 82"/>
                <a:gd name="T92" fmla="*/ 68 w 88"/>
                <a:gd name="T93" fmla="*/ 36 h 82"/>
                <a:gd name="T94" fmla="*/ 70 w 88"/>
                <a:gd name="T95" fmla="*/ 32 h 82"/>
                <a:gd name="T96" fmla="*/ 72 w 88"/>
                <a:gd name="T97" fmla="*/ 30 h 82"/>
                <a:gd name="T98" fmla="*/ 88 w 88"/>
                <a:gd name="T99" fmla="*/ 22 h 82"/>
                <a:gd name="T100" fmla="*/ 88 w 88"/>
                <a:gd name="T101" fmla="*/ 22 h 82"/>
                <a:gd name="T102" fmla="*/ 84 w 88"/>
                <a:gd name="T103" fmla="*/ 18 h 82"/>
                <a:gd name="T104" fmla="*/ 78 w 88"/>
                <a:gd name="T105" fmla="*/ 10 h 82"/>
                <a:gd name="T106" fmla="*/ 72 w 88"/>
                <a:gd name="T107" fmla="*/ 4 h 82"/>
                <a:gd name="T108" fmla="*/ 68 w 88"/>
                <a:gd name="T109" fmla="*/ 2 h 82"/>
                <a:gd name="T110" fmla="*/ 66 w 88"/>
                <a:gd name="T111"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8" h="82">
                  <a:moveTo>
                    <a:pt x="66" y="0"/>
                  </a:moveTo>
                  <a:lnTo>
                    <a:pt x="66" y="0"/>
                  </a:lnTo>
                  <a:lnTo>
                    <a:pt x="60" y="2"/>
                  </a:lnTo>
                  <a:lnTo>
                    <a:pt x="52" y="8"/>
                  </a:lnTo>
                  <a:lnTo>
                    <a:pt x="52" y="8"/>
                  </a:lnTo>
                  <a:lnTo>
                    <a:pt x="46" y="16"/>
                  </a:lnTo>
                  <a:lnTo>
                    <a:pt x="42" y="18"/>
                  </a:lnTo>
                  <a:lnTo>
                    <a:pt x="38" y="22"/>
                  </a:lnTo>
                  <a:lnTo>
                    <a:pt x="38" y="22"/>
                  </a:lnTo>
                  <a:lnTo>
                    <a:pt x="32" y="24"/>
                  </a:lnTo>
                  <a:lnTo>
                    <a:pt x="26" y="24"/>
                  </a:lnTo>
                  <a:lnTo>
                    <a:pt x="20" y="26"/>
                  </a:lnTo>
                  <a:lnTo>
                    <a:pt x="16" y="30"/>
                  </a:lnTo>
                  <a:lnTo>
                    <a:pt x="16" y="30"/>
                  </a:lnTo>
                  <a:lnTo>
                    <a:pt x="16" y="36"/>
                  </a:lnTo>
                  <a:lnTo>
                    <a:pt x="20" y="38"/>
                  </a:lnTo>
                  <a:lnTo>
                    <a:pt x="30" y="42"/>
                  </a:lnTo>
                  <a:lnTo>
                    <a:pt x="36" y="42"/>
                  </a:lnTo>
                  <a:lnTo>
                    <a:pt x="38" y="44"/>
                  </a:lnTo>
                  <a:lnTo>
                    <a:pt x="36" y="48"/>
                  </a:lnTo>
                  <a:lnTo>
                    <a:pt x="30" y="52"/>
                  </a:lnTo>
                  <a:lnTo>
                    <a:pt x="30" y="52"/>
                  </a:lnTo>
                  <a:lnTo>
                    <a:pt x="20" y="58"/>
                  </a:lnTo>
                  <a:lnTo>
                    <a:pt x="6" y="64"/>
                  </a:lnTo>
                  <a:lnTo>
                    <a:pt x="2" y="68"/>
                  </a:lnTo>
                  <a:lnTo>
                    <a:pt x="0" y="72"/>
                  </a:lnTo>
                  <a:lnTo>
                    <a:pt x="0" y="76"/>
                  </a:lnTo>
                  <a:lnTo>
                    <a:pt x="6" y="80"/>
                  </a:lnTo>
                  <a:lnTo>
                    <a:pt x="6" y="80"/>
                  </a:lnTo>
                  <a:lnTo>
                    <a:pt x="10" y="82"/>
                  </a:lnTo>
                  <a:lnTo>
                    <a:pt x="10" y="82"/>
                  </a:lnTo>
                  <a:lnTo>
                    <a:pt x="18" y="80"/>
                  </a:lnTo>
                  <a:lnTo>
                    <a:pt x="28" y="74"/>
                  </a:lnTo>
                  <a:lnTo>
                    <a:pt x="28" y="74"/>
                  </a:lnTo>
                  <a:lnTo>
                    <a:pt x="40" y="72"/>
                  </a:lnTo>
                  <a:lnTo>
                    <a:pt x="44" y="70"/>
                  </a:lnTo>
                  <a:lnTo>
                    <a:pt x="50" y="66"/>
                  </a:lnTo>
                  <a:lnTo>
                    <a:pt x="50" y="66"/>
                  </a:lnTo>
                  <a:lnTo>
                    <a:pt x="66" y="56"/>
                  </a:lnTo>
                  <a:lnTo>
                    <a:pt x="66" y="56"/>
                  </a:lnTo>
                  <a:lnTo>
                    <a:pt x="70" y="54"/>
                  </a:lnTo>
                  <a:lnTo>
                    <a:pt x="72" y="50"/>
                  </a:lnTo>
                  <a:lnTo>
                    <a:pt x="72" y="48"/>
                  </a:lnTo>
                  <a:lnTo>
                    <a:pt x="70" y="44"/>
                  </a:lnTo>
                  <a:lnTo>
                    <a:pt x="70" y="44"/>
                  </a:lnTo>
                  <a:lnTo>
                    <a:pt x="68" y="38"/>
                  </a:lnTo>
                  <a:lnTo>
                    <a:pt x="68" y="36"/>
                  </a:lnTo>
                  <a:lnTo>
                    <a:pt x="70" y="32"/>
                  </a:lnTo>
                  <a:lnTo>
                    <a:pt x="72" y="30"/>
                  </a:lnTo>
                  <a:lnTo>
                    <a:pt x="88" y="22"/>
                  </a:lnTo>
                  <a:lnTo>
                    <a:pt x="88" y="22"/>
                  </a:lnTo>
                  <a:lnTo>
                    <a:pt x="84" y="18"/>
                  </a:lnTo>
                  <a:lnTo>
                    <a:pt x="78" y="10"/>
                  </a:lnTo>
                  <a:lnTo>
                    <a:pt x="72" y="4"/>
                  </a:lnTo>
                  <a:lnTo>
                    <a:pt x="68" y="2"/>
                  </a:lnTo>
                  <a:lnTo>
                    <a:pt x="6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68" name="Freeform 53"/>
            <p:cNvSpPr>
              <a:spLocks/>
            </p:cNvSpPr>
            <p:nvPr/>
          </p:nvSpPr>
          <p:spPr bwMode="auto">
            <a:xfrm>
              <a:off x="3250" y="1274"/>
              <a:ext cx="60" cy="20"/>
            </a:xfrm>
            <a:custGeom>
              <a:avLst/>
              <a:gdLst>
                <a:gd name="T0" fmla="*/ 44 w 60"/>
                <a:gd name="T1" fmla="*/ 0 h 20"/>
                <a:gd name="T2" fmla="*/ 44 w 60"/>
                <a:gd name="T3" fmla="*/ 0 h 20"/>
                <a:gd name="T4" fmla="*/ 34 w 60"/>
                <a:gd name="T5" fmla="*/ 0 h 20"/>
                <a:gd name="T6" fmla="*/ 26 w 60"/>
                <a:gd name="T7" fmla="*/ 2 h 20"/>
                <a:gd name="T8" fmla="*/ 12 w 60"/>
                <a:gd name="T9" fmla="*/ 6 h 20"/>
                <a:gd name="T10" fmla="*/ 12 w 60"/>
                <a:gd name="T11" fmla="*/ 6 h 20"/>
                <a:gd name="T12" fmla="*/ 4 w 60"/>
                <a:gd name="T13" fmla="*/ 8 h 20"/>
                <a:gd name="T14" fmla="*/ 0 w 60"/>
                <a:gd name="T15" fmla="*/ 10 h 20"/>
                <a:gd name="T16" fmla="*/ 0 w 60"/>
                <a:gd name="T17" fmla="*/ 14 h 20"/>
                <a:gd name="T18" fmla="*/ 0 w 60"/>
                <a:gd name="T19" fmla="*/ 14 h 20"/>
                <a:gd name="T20" fmla="*/ 2 w 60"/>
                <a:gd name="T21" fmla="*/ 18 h 20"/>
                <a:gd name="T22" fmla="*/ 4 w 60"/>
                <a:gd name="T23" fmla="*/ 20 h 20"/>
                <a:gd name="T24" fmla="*/ 10 w 60"/>
                <a:gd name="T25" fmla="*/ 20 h 20"/>
                <a:gd name="T26" fmla="*/ 10 w 60"/>
                <a:gd name="T27" fmla="*/ 20 h 20"/>
                <a:gd name="T28" fmla="*/ 24 w 60"/>
                <a:gd name="T29" fmla="*/ 20 h 20"/>
                <a:gd name="T30" fmla="*/ 24 w 60"/>
                <a:gd name="T31" fmla="*/ 20 h 20"/>
                <a:gd name="T32" fmla="*/ 34 w 60"/>
                <a:gd name="T33" fmla="*/ 18 h 20"/>
                <a:gd name="T34" fmla="*/ 34 w 60"/>
                <a:gd name="T35" fmla="*/ 18 h 20"/>
                <a:gd name="T36" fmla="*/ 36 w 60"/>
                <a:gd name="T37" fmla="*/ 18 h 20"/>
                <a:gd name="T38" fmla="*/ 36 w 60"/>
                <a:gd name="T39" fmla="*/ 18 h 20"/>
                <a:gd name="T40" fmla="*/ 52 w 60"/>
                <a:gd name="T41" fmla="*/ 20 h 20"/>
                <a:gd name="T42" fmla="*/ 52 w 60"/>
                <a:gd name="T43" fmla="*/ 20 h 20"/>
                <a:gd name="T44" fmla="*/ 54 w 60"/>
                <a:gd name="T45" fmla="*/ 20 h 20"/>
                <a:gd name="T46" fmla="*/ 58 w 60"/>
                <a:gd name="T47" fmla="*/ 18 h 20"/>
                <a:gd name="T48" fmla="*/ 60 w 60"/>
                <a:gd name="T49" fmla="*/ 16 h 20"/>
                <a:gd name="T50" fmla="*/ 60 w 60"/>
                <a:gd name="T51" fmla="*/ 12 h 20"/>
                <a:gd name="T52" fmla="*/ 60 w 60"/>
                <a:gd name="T53" fmla="*/ 12 h 20"/>
                <a:gd name="T54" fmla="*/ 58 w 60"/>
                <a:gd name="T55" fmla="*/ 6 h 20"/>
                <a:gd name="T56" fmla="*/ 56 w 60"/>
                <a:gd name="T57" fmla="*/ 2 h 20"/>
                <a:gd name="T58" fmla="*/ 50 w 60"/>
                <a:gd name="T59" fmla="*/ 0 h 20"/>
                <a:gd name="T60" fmla="*/ 44 w 60"/>
                <a:gd name="T61"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60" h="20">
                  <a:moveTo>
                    <a:pt x="44" y="0"/>
                  </a:moveTo>
                  <a:lnTo>
                    <a:pt x="44" y="0"/>
                  </a:lnTo>
                  <a:lnTo>
                    <a:pt x="34" y="0"/>
                  </a:lnTo>
                  <a:lnTo>
                    <a:pt x="26" y="2"/>
                  </a:lnTo>
                  <a:lnTo>
                    <a:pt x="12" y="6"/>
                  </a:lnTo>
                  <a:lnTo>
                    <a:pt x="12" y="6"/>
                  </a:lnTo>
                  <a:lnTo>
                    <a:pt x="4" y="8"/>
                  </a:lnTo>
                  <a:lnTo>
                    <a:pt x="0" y="10"/>
                  </a:lnTo>
                  <a:lnTo>
                    <a:pt x="0" y="14"/>
                  </a:lnTo>
                  <a:lnTo>
                    <a:pt x="0" y="14"/>
                  </a:lnTo>
                  <a:lnTo>
                    <a:pt x="2" y="18"/>
                  </a:lnTo>
                  <a:lnTo>
                    <a:pt x="4" y="20"/>
                  </a:lnTo>
                  <a:lnTo>
                    <a:pt x="10" y="20"/>
                  </a:lnTo>
                  <a:lnTo>
                    <a:pt x="10" y="20"/>
                  </a:lnTo>
                  <a:lnTo>
                    <a:pt x="24" y="20"/>
                  </a:lnTo>
                  <a:lnTo>
                    <a:pt x="24" y="20"/>
                  </a:lnTo>
                  <a:lnTo>
                    <a:pt x="34" y="18"/>
                  </a:lnTo>
                  <a:lnTo>
                    <a:pt x="34" y="18"/>
                  </a:lnTo>
                  <a:lnTo>
                    <a:pt x="36" y="18"/>
                  </a:lnTo>
                  <a:lnTo>
                    <a:pt x="36" y="18"/>
                  </a:lnTo>
                  <a:lnTo>
                    <a:pt x="52" y="20"/>
                  </a:lnTo>
                  <a:lnTo>
                    <a:pt x="52" y="20"/>
                  </a:lnTo>
                  <a:lnTo>
                    <a:pt x="54" y="20"/>
                  </a:lnTo>
                  <a:lnTo>
                    <a:pt x="58" y="18"/>
                  </a:lnTo>
                  <a:lnTo>
                    <a:pt x="60" y="16"/>
                  </a:lnTo>
                  <a:lnTo>
                    <a:pt x="60" y="12"/>
                  </a:lnTo>
                  <a:lnTo>
                    <a:pt x="60" y="12"/>
                  </a:lnTo>
                  <a:lnTo>
                    <a:pt x="58" y="6"/>
                  </a:lnTo>
                  <a:lnTo>
                    <a:pt x="56" y="2"/>
                  </a:lnTo>
                  <a:lnTo>
                    <a:pt x="50" y="0"/>
                  </a:lnTo>
                  <a:lnTo>
                    <a:pt x="44"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69" name="Freeform 54"/>
            <p:cNvSpPr>
              <a:spLocks/>
            </p:cNvSpPr>
            <p:nvPr/>
          </p:nvSpPr>
          <p:spPr bwMode="auto">
            <a:xfrm>
              <a:off x="3250" y="1274"/>
              <a:ext cx="60" cy="20"/>
            </a:xfrm>
            <a:custGeom>
              <a:avLst/>
              <a:gdLst>
                <a:gd name="T0" fmla="*/ 44 w 60"/>
                <a:gd name="T1" fmla="*/ 0 h 20"/>
                <a:gd name="T2" fmla="*/ 44 w 60"/>
                <a:gd name="T3" fmla="*/ 0 h 20"/>
                <a:gd name="T4" fmla="*/ 34 w 60"/>
                <a:gd name="T5" fmla="*/ 0 h 20"/>
                <a:gd name="T6" fmla="*/ 26 w 60"/>
                <a:gd name="T7" fmla="*/ 2 h 20"/>
                <a:gd name="T8" fmla="*/ 12 w 60"/>
                <a:gd name="T9" fmla="*/ 6 h 20"/>
                <a:gd name="T10" fmla="*/ 12 w 60"/>
                <a:gd name="T11" fmla="*/ 6 h 20"/>
                <a:gd name="T12" fmla="*/ 4 w 60"/>
                <a:gd name="T13" fmla="*/ 8 h 20"/>
                <a:gd name="T14" fmla="*/ 0 w 60"/>
                <a:gd name="T15" fmla="*/ 10 h 20"/>
                <a:gd name="T16" fmla="*/ 0 w 60"/>
                <a:gd name="T17" fmla="*/ 14 h 20"/>
                <a:gd name="T18" fmla="*/ 0 w 60"/>
                <a:gd name="T19" fmla="*/ 14 h 20"/>
                <a:gd name="T20" fmla="*/ 2 w 60"/>
                <a:gd name="T21" fmla="*/ 18 h 20"/>
                <a:gd name="T22" fmla="*/ 4 w 60"/>
                <a:gd name="T23" fmla="*/ 20 h 20"/>
                <a:gd name="T24" fmla="*/ 10 w 60"/>
                <a:gd name="T25" fmla="*/ 20 h 20"/>
                <a:gd name="T26" fmla="*/ 10 w 60"/>
                <a:gd name="T27" fmla="*/ 20 h 20"/>
                <a:gd name="T28" fmla="*/ 24 w 60"/>
                <a:gd name="T29" fmla="*/ 20 h 20"/>
                <a:gd name="T30" fmla="*/ 24 w 60"/>
                <a:gd name="T31" fmla="*/ 20 h 20"/>
                <a:gd name="T32" fmla="*/ 34 w 60"/>
                <a:gd name="T33" fmla="*/ 18 h 20"/>
                <a:gd name="T34" fmla="*/ 34 w 60"/>
                <a:gd name="T35" fmla="*/ 18 h 20"/>
                <a:gd name="T36" fmla="*/ 36 w 60"/>
                <a:gd name="T37" fmla="*/ 18 h 20"/>
                <a:gd name="T38" fmla="*/ 36 w 60"/>
                <a:gd name="T39" fmla="*/ 18 h 20"/>
                <a:gd name="T40" fmla="*/ 52 w 60"/>
                <a:gd name="T41" fmla="*/ 20 h 20"/>
                <a:gd name="T42" fmla="*/ 52 w 60"/>
                <a:gd name="T43" fmla="*/ 20 h 20"/>
                <a:gd name="T44" fmla="*/ 54 w 60"/>
                <a:gd name="T45" fmla="*/ 20 h 20"/>
                <a:gd name="T46" fmla="*/ 58 w 60"/>
                <a:gd name="T47" fmla="*/ 18 h 20"/>
                <a:gd name="T48" fmla="*/ 60 w 60"/>
                <a:gd name="T49" fmla="*/ 16 h 20"/>
                <a:gd name="T50" fmla="*/ 60 w 60"/>
                <a:gd name="T51" fmla="*/ 12 h 20"/>
                <a:gd name="T52" fmla="*/ 60 w 60"/>
                <a:gd name="T53" fmla="*/ 12 h 20"/>
                <a:gd name="T54" fmla="*/ 58 w 60"/>
                <a:gd name="T55" fmla="*/ 6 h 20"/>
                <a:gd name="T56" fmla="*/ 56 w 60"/>
                <a:gd name="T57" fmla="*/ 2 h 20"/>
                <a:gd name="T58" fmla="*/ 50 w 60"/>
                <a:gd name="T59" fmla="*/ 0 h 20"/>
                <a:gd name="T60" fmla="*/ 44 w 60"/>
                <a:gd name="T61"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60" h="20">
                  <a:moveTo>
                    <a:pt x="44" y="0"/>
                  </a:moveTo>
                  <a:lnTo>
                    <a:pt x="44" y="0"/>
                  </a:lnTo>
                  <a:lnTo>
                    <a:pt x="34" y="0"/>
                  </a:lnTo>
                  <a:lnTo>
                    <a:pt x="26" y="2"/>
                  </a:lnTo>
                  <a:lnTo>
                    <a:pt x="12" y="6"/>
                  </a:lnTo>
                  <a:lnTo>
                    <a:pt x="12" y="6"/>
                  </a:lnTo>
                  <a:lnTo>
                    <a:pt x="4" y="8"/>
                  </a:lnTo>
                  <a:lnTo>
                    <a:pt x="0" y="10"/>
                  </a:lnTo>
                  <a:lnTo>
                    <a:pt x="0" y="14"/>
                  </a:lnTo>
                  <a:lnTo>
                    <a:pt x="0" y="14"/>
                  </a:lnTo>
                  <a:lnTo>
                    <a:pt x="2" y="18"/>
                  </a:lnTo>
                  <a:lnTo>
                    <a:pt x="4" y="20"/>
                  </a:lnTo>
                  <a:lnTo>
                    <a:pt x="10" y="20"/>
                  </a:lnTo>
                  <a:lnTo>
                    <a:pt x="10" y="20"/>
                  </a:lnTo>
                  <a:lnTo>
                    <a:pt x="24" y="20"/>
                  </a:lnTo>
                  <a:lnTo>
                    <a:pt x="24" y="20"/>
                  </a:lnTo>
                  <a:lnTo>
                    <a:pt x="34" y="18"/>
                  </a:lnTo>
                  <a:lnTo>
                    <a:pt x="34" y="18"/>
                  </a:lnTo>
                  <a:lnTo>
                    <a:pt x="36" y="18"/>
                  </a:lnTo>
                  <a:lnTo>
                    <a:pt x="36" y="18"/>
                  </a:lnTo>
                  <a:lnTo>
                    <a:pt x="52" y="20"/>
                  </a:lnTo>
                  <a:lnTo>
                    <a:pt x="52" y="20"/>
                  </a:lnTo>
                  <a:lnTo>
                    <a:pt x="54" y="20"/>
                  </a:lnTo>
                  <a:lnTo>
                    <a:pt x="58" y="18"/>
                  </a:lnTo>
                  <a:lnTo>
                    <a:pt x="60" y="16"/>
                  </a:lnTo>
                  <a:lnTo>
                    <a:pt x="60" y="12"/>
                  </a:lnTo>
                  <a:lnTo>
                    <a:pt x="60" y="12"/>
                  </a:lnTo>
                  <a:lnTo>
                    <a:pt x="58" y="6"/>
                  </a:lnTo>
                  <a:lnTo>
                    <a:pt x="56" y="2"/>
                  </a:lnTo>
                  <a:lnTo>
                    <a:pt x="50" y="0"/>
                  </a:lnTo>
                  <a:lnTo>
                    <a:pt x="4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70" name="Freeform 55"/>
            <p:cNvSpPr>
              <a:spLocks/>
            </p:cNvSpPr>
            <p:nvPr/>
          </p:nvSpPr>
          <p:spPr bwMode="auto">
            <a:xfrm>
              <a:off x="3378" y="1446"/>
              <a:ext cx="22" cy="18"/>
            </a:xfrm>
            <a:custGeom>
              <a:avLst/>
              <a:gdLst>
                <a:gd name="T0" fmla="*/ 8 w 22"/>
                <a:gd name="T1" fmla="*/ 0 h 18"/>
                <a:gd name="T2" fmla="*/ 8 w 22"/>
                <a:gd name="T3" fmla="*/ 0 h 18"/>
                <a:gd name="T4" fmla="*/ 4 w 22"/>
                <a:gd name="T5" fmla="*/ 2 h 18"/>
                <a:gd name="T6" fmla="*/ 0 w 22"/>
                <a:gd name="T7" fmla="*/ 4 h 18"/>
                <a:gd name="T8" fmla="*/ 0 w 22"/>
                <a:gd name="T9" fmla="*/ 8 h 18"/>
                <a:gd name="T10" fmla="*/ 2 w 22"/>
                <a:gd name="T11" fmla="*/ 12 h 18"/>
                <a:gd name="T12" fmla="*/ 2 w 22"/>
                <a:gd name="T13" fmla="*/ 12 h 18"/>
                <a:gd name="T14" fmla="*/ 6 w 22"/>
                <a:gd name="T15" fmla="*/ 16 h 18"/>
                <a:gd name="T16" fmla="*/ 10 w 22"/>
                <a:gd name="T17" fmla="*/ 18 h 18"/>
                <a:gd name="T18" fmla="*/ 10 w 22"/>
                <a:gd name="T19" fmla="*/ 18 h 18"/>
                <a:gd name="T20" fmla="*/ 18 w 22"/>
                <a:gd name="T21" fmla="*/ 16 h 18"/>
                <a:gd name="T22" fmla="*/ 20 w 22"/>
                <a:gd name="T23" fmla="*/ 12 h 18"/>
                <a:gd name="T24" fmla="*/ 22 w 22"/>
                <a:gd name="T25" fmla="*/ 10 h 18"/>
                <a:gd name="T26" fmla="*/ 20 w 22"/>
                <a:gd name="T27" fmla="*/ 6 h 18"/>
                <a:gd name="T28" fmla="*/ 18 w 22"/>
                <a:gd name="T29" fmla="*/ 4 h 18"/>
                <a:gd name="T30" fmla="*/ 14 w 22"/>
                <a:gd name="T31" fmla="*/ 2 h 18"/>
                <a:gd name="T32" fmla="*/ 14 w 22"/>
                <a:gd name="T33" fmla="*/ 2 h 18"/>
                <a:gd name="T34" fmla="*/ 8 w 22"/>
                <a:gd name="T35"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2" h="18">
                  <a:moveTo>
                    <a:pt x="8" y="0"/>
                  </a:moveTo>
                  <a:lnTo>
                    <a:pt x="8" y="0"/>
                  </a:lnTo>
                  <a:lnTo>
                    <a:pt x="4" y="2"/>
                  </a:lnTo>
                  <a:lnTo>
                    <a:pt x="0" y="4"/>
                  </a:lnTo>
                  <a:lnTo>
                    <a:pt x="0" y="8"/>
                  </a:lnTo>
                  <a:lnTo>
                    <a:pt x="2" y="12"/>
                  </a:lnTo>
                  <a:lnTo>
                    <a:pt x="2" y="12"/>
                  </a:lnTo>
                  <a:lnTo>
                    <a:pt x="6" y="16"/>
                  </a:lnTo>
                  <a:lnTo>
                    <a:pt x="10" y="18"/>
                  </a:lnTo>
                  <a:lnTo>
                    <a:pt x="10" y="18"/>
                  </a:lnTo>
                  <a:lnTo>
                    <a:pt x="18" y="16"/>
                  </a:lnTo>
                  <a:lnTo>
                    <a:pt x="20" y="12"/>
                  </a:lnTo>
                  <a:lnTo>
                    <a:pt x="22" y="10"/>
                  </a:lnTo>
                  <a:lnTo>
                    <a:pt x="20" y="6"/>
                  </a:lnTo>
                  <a:lnTo>
                    <a:pt x="18" y="4"/>
                  </a:lnTo>
                  <a:lnTo>
                    <a:pt x="14" y="2"/>
                  </a:lnTo>
                  <a:lnTo>
                    <a:pt x="14" y="2"/>
                  </a:lnTo>
                  <a:lnTo>
                    <a:pt x="8"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71" name="Freeform 56"/>
            <p:cNvSpPr>
              <a:spLocks/>
            </p:cNvSpPr>
            <p:nvPr/>
          </p:nvSpPr>
          <p:spPr bwMode="auto">
            <a:xfrm>
              <a:off x="3378" y="1446"/>
              <a:ext cx="22" cy="18"/>
            </a:xfrm>
            <a:custGeom>
              <a:avLst/>
              <a:gdLst>
                <a:gd name="T0" fmla="*/ 8 w 22"/>
                <a:gd name="T1" fmla="*/ 0 h 18"/>
                <a:gd name="T2" fmla="*/ 8 w 22"/>
                <a:gd name="T3" fmla="*/ 0 h 18"/>
                <a:gd name="T4" fmla="*/ 4 w 22"/>
                <a:gd name="T5" fmla="*/ 2 h 18"/>
                <a:gd name="T6" fmla="*/ 0 w 22"/>
                <a:gd name="T7" fmla="*/ 4 h 18"/>
                <a:gd name="T8" fmla="*/ 0 w 22"/>
                <a:gd name="T9" fmla="*/ 8 h 18"/>
                <a:gd name="T10" fmla="*/ 2 w 22"/>
                <a:gd name="T11" fmla="*/ 12 h 18"/>
                <a:gd name="T12" fmla="*/ 2 w 22"/>
                <a:gd name="T13" fmla="*/ 12 h 18"/>
                <a:gd name="T14" fmla="*/ 6 w 22"/>
                <a:gd name="T15" fmla="*/ 16 h 18"/>
                <a:gd name="T16" fmla="*/ 10 w 22"/>
                <a:gd name="T17" fmla="*/ 18 h 18"/>
                <a:gd name="T18" fmla="*/ 10 w 22"/>
                <a:gd name="T19" fmla="*/ 18 h 18"/>
                <a:gd name="T20" fmla="*/ 18 w 22"/>
                <a:gd name="T21" fmla="*/ 16 h 18"/>
                <a:gd name="T22" fmla="*/ 20 w 22"/>
                <a:gd name="T23" fmla="*/ 12 h 18"/>
                <a:gd name="T24" fmla="*/ 22 w 22"/>
                <a:gd name="T25" fmla="*/ 10 h 18"/>
                <a:gd name="T26" fmla="*/ 20 w 22"/>
                <a:gd name="T27" fmla="*/ 6 h 18"/>
                <a:gd name="T28" fmla="*/ 18 w 22"/>
                <a:gd name="T29" fmla="*/ 4 h 18"/>
                <a:gd name="T30" fmla="*/ 14 w 22"/>
                <a:gd name="T31" fmla="*/ 2 h 18"/>
                <a:gd name="T32" fmla="*/ 14 w 22"/>
                <a:gd name="T33" fmla="*/ 2 h 18"/>
                <a:gd name="T34" fmla="*/ 8 w 22"/>
                <a:gd name="T35"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2" h="18">
                  <a:moveTo>
                    <a:pt x="8" y="0"/>
                  </a:moveTo>
                  <a:lnTo>
                    <a:pt x="8" y="0"/>
                  </a:lnTo>
                  <a:lnTo>
                    <a:pt x="4" y="2"/>
                  </a:lnTo>
                  <a:lnTo>
                    <a:pt x="0" y="4"/>
                  </a:lnTo>
                  <a:lnTo>
                    <a:pt x="0" y="8"/>
                  </a:lnTo>
                  <a:lnTo>
                    <a:pt x="2" y="12"/>
                  </a:lnTo>
                  <a:lnTo>
                    <a:pt x="2" y="12"/>
                  </a:lnTo>
                  <a:lnTo>
                    <a:pt x="6" y="16"/>
                  </a:lnTo>
                  <a:lnTo>
                    <a:pt x="10" y="18"/>
                  </a:lnTo>
                  <a:lnTo>
                    <a:pt x="10" y="18"/>
                  </a:lnTo>
                  <a:lnTo>
                    <a:pt x="18" y="16"/>
                  </a:lnTo>
                  <a:lnTo>
                    <a:pt x="20" y="12"/>
                  </a:lnTo>
                  <a:lnTo>
                    <a:pt x="22" y="10"/>
                  </a:lnTo>
                  <a:lnTo>
                    <a:pt x="20" y="6"/>
                  </a:lnTo>
                  <a:lnTo>
                    <a:pt x="18" y="4"/>
                  </a:lnTo>
                  <a:lnTo>
                    <a:pt x="14" y="2"/>
                  </a:lnTo>
                  <a:lnTo>
                    <a:pt x="14" y="2"/>
                  </a:lnTo>
                  <a:lnTo>
                    <a:pt x="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72" name="Freeform 57"/>
            <p:cNvSpPr>
              <a:spLocks/>
            </p:cNvSpPr>
            <p:nvPr/>
          </p:nvSpPr>
          <p:spPr bwMode="auto">
            <a:xfrm>
              <a:off x="3122" y="1306"/>
              <a:ext cx="22" cy="10"/>
            </a:xfrm>
            <a:custGeom>
              <a:avLst/>
              <a:gdLst>
                <a:gd name="T0" fmla="*/ 12 w 22"/>
                <a:gd name="T1" fmla="*/ 0 h 10"/>
                <a:gd name="T2" fmla="*/ 12 w 22"/>
                <a:gd name="T3" fmla="*/ 0 h 10"/>
                <a:gd name="T4" fmla="*/ 0 w 22"/>
                <a:gd name="T5" fmla="*/ 0 h 10"/>
                <a:gd name="T6" fmla="*/ 0 w 22"/>
                <a:gd name="T7" fmla="*/ 0 h 10"/>
                <a:gd name="T8" fmla="*/ 0 w 22"/>
                <a:gd name="T9" fmla="*/ 0 h 10"/>
                <a:gd name="T10" fmla="*/ 6 w 22"/>
                <a:gd name="T11" fmla="*/ 6 h 10"/>
                <a:gd name="T12" fmla="*/ 6 w 22"/>
                <a:gd name="T13" fmla="*/ 6 h 10"/>
                <a:gd name="T14" fmla="*/ 10 w 22"/>
                <a:gd name="T15" fmla="*/ 8 h 10"/>
                <a:gd name="T16" fmla="*/ 16 w 22"/>
                <a:gd name="T17" fmla="*/ 10 h 10"/>
                <a:gd name="T18" fmla="*/ 16 w 22"/>
                <a:gd name="T19" fmla="*/ 10 h 10"/>
                <a:gd name="T20" fmla="*/ 18 w 22"/>
                <a:gd name="T21" fmla="*/ 10 h 10"/>
                <a:gd name="T22" fmla="*/ 22 w 22"/>
                <a:gd name="T23" fmla="*/ 8 h 10"/>
                <a:gd name="T24" fmla="*/ 22 w 22"/>
                <a:gd name="T25" fmla="*/ 8 h 10"/>
                <a:gd name="T26" fmla="*/ 22 w 22"/>
                <a:gd name="T27" fmla="*/ 4 h 10"/>
                <a:gd name="T28" fmla="*/ 22 w 22"/>
                <a:gd name="T29" fmla="*/ 2 h 10"/>
                <a:gd name="T30" fmla="*/ 18 w 22"/>
                <a:gd name="T31" fmla="*/ 0 h 10"/>
                <a:gd name="T32" fmla="*/ 12 w 22"/>
                <a:gd name="T3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 h="10">
                  <a:moveTo>
                    <a:pt x="12" y="0"/>
                  </a:moveTo>
                  <a:lnTo>
                    <a:pt x="12" y="0"/>
                  </a:lnTo>
                  <a:lnTo>
                    <a:pt x="0" y="0"/>
                  </a:lnTo>
                  <a:lnTo>
                    <a:pt x="0" y="0"/>
                  </a:lnTo>
                  <a:lnTo>
                    <a:pt x="0" y="0"/>
                  </a:lnTo>
                  <a:lnTo>
                    <a:pt x="6" y="6"/>
                  </a:lnTo>
                  <a:lnTo>
                    <a:pt x="6" y="6"/>
                  </a:lnTo>
                  <a:lnTo>
                    <a:pt x="10" y="8"/>
                  </a:lnTo>
                  <a:lnTo>
                    <a:pt x="16" y="10"/>
                  </a:lnTo>
                  <a:lnTo>
                    <a:pt x="16" y="10"/>
                  </a:lnTo>
                  <a:lnTo>
                    <a:pt x="18" y="10"/>
                  </a:lnTo>
                  <a:lnTo>
                    <a:pt x="22" y="8"/>
                  </a:lnTo>
                  <a:lnTo>
                    <a:pt x="22" y="8"/>
                  </a:lnTo>
                  <a:lnTo>
                    <a:pt x="22" y="4"/>
                  </a:lnTo>
                  <a:lnTo>
                    <a:pt x="22" y="2"/>
                  </a:lnTo>
                  <a:lnTo>
                    <a:pt x="18" y="0"/>
                  </a:lnTo>
                  <a:lnTo>
                    <a:pt x="12"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73" name="Freeform 58"/>
            <p:cNvSpPr>
              <a:spLocks/>
            </p:cNvSpPr>
            <p:nvPr/>
          </p:nvSpPr>
          <p:spPr bwMode="auto">
            <a:xfrm>
              <a:off x="3122" y="1306"/>
              <a:ext cx="22" cy="10"/>
            </a:xfrm>
            <a:custGeom>
              <a:avLst/>
              <a:gdLst>
                <a:gd name="T0" fmla="*/ 12 w 22"/>
                <a:gd name="T1" fmla="*/ 0 h 10"/>
                <a:gd name="T2" fmla="*/ 12 w 22"/>
                <a:gd name="T3" fmla="*/ 0 h 10"/>
                <a:gd name="T4" fmla="*/ 0 w 22"/>
                <a:gd name="T5" fmla="*/ 0 h 10"/>
                <a:gd name="T6" fmla="*/ 0 w 22"/>
                <a:gd name="T7" fmla="*/ 0 h 10"/>
                <a:gd name="T8" fmla="*/ 0 w 22"/>
                <a:gd name="T9" fmla="*/ 0 h 10"/>
                <a:gd name="T10" fmla="*/ 6 w 22"/>
                <a:gd name="T11" fmla="*/ 6 h 10"/>
                <a:gd name="T12" fmla="*/ 6 w 22"/>
                <a:gd name="T13" fmla="*/ 6 h 10"/>
                <a:gd name="T14" fmla="*/ 10 w 22"/>
                <a:gd name="T15" fmla="*/ 8 h 10"/>
                <a:gd name="T16" fmla="*/ 16 w 22"/>
                <a:gd name="T17" fmla="*/ 10 h 10"/>
                <a:gd name="T18" fmla="*/ 16 w 22"/>
                <a:gd name="T19" fmla="*/ 10 h 10"/>
                <a:gd name="T20" fmla="*/ 18 w 22"/>
                <a:gd name="T21" fmla="*/ 10 h 10"/>
                <a:gd name="T22" fmla="*/ 22 w 22"/>
                <a:gd name="T23" fmla="*/ 8 h 10"/>
                <a:gd name="T24" fmla="*/ 22 w 22"/>
                <a:gd name="T25" fmla="*/ 8 h 10"/>
                <a:gd name="T26" fmla="*/ 22 w 22"/>
                <a:gd name="T27" fmla="*/ 4 h 10"/>
                <a:gd name="T28" fmla="*/ 22 w 22"/>
                <a:gd name="T29" fmla="*/ 2 h 10"/>
                <a:gd name="T30" fmla="*/ 18 w 22"/>
                <a:gd name="T31" fmla="*/ 0 h 10"/>
                <a:gd name="T32" fmla="*/ 12 w 22"/>
                <a:gd name="T3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 h="10">
                  <a:moveTo>
                    <a:pt x="12" y="0"/>
                  </a:moveTo>
                  <a:lnTo>
                    <a:pt x="12" y="0"/>
                  </a:lnTo>
                  <a:lnTo>
                    <a:pt x="0" y="0"/>
                  </a:lnTo>
                  <a:lnTo>
                    <a:pt x="0" y="0"/>
                  </a:lnTo>
                  <a:lnTo>
                    <a:pt x="0" y="0"/>
                  </a:lnTo>
                  <a:lnTo>
                    <a:pt x="6" y="6"/>
                  </a:lnTo>
                  <a:lnTo>
                    <a:pt x="6" y="6"/>
                  </a:lnTo>
                  <a:lnTo>
                    <a:pt x="10" y="8"/>
                  </a:lnTo>
                  <a:lnTo>
                    <a:pt x="16" y="10"/>
                  </a:lnTo>
                  <a:lnTo>
                    <a:pt x="16" y="10"/>
                  </a:lnTo>
                  <a:lnTo>
                    <a:pt x="18" y="10"/>
                  </a:lnTo>
                  <a:lnTo>
                    <a:pt x="22" y="8"/>
                  </a:lnTo>
                  <a:lnTo>
                    <a:pt x="22" y="8"/>
                  </a:lnTo>
                  <a:lnTo>
                    <a:pt x="22" y="4"/>
                  </a:lnTo>
                  <a:lnTo>
                    <a:pt x="22" y="2"/>
                  </a:lnTo>
                  <a:lnTo>
                    <a:pt x="18" y="0"/>
                  </a:lnTo>
                  <a:lnTo>
                    <a:pt x="1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74" name="Freeform 59"/>
            <p:cNvSpPr>
              <a:spLocks/>
            </p:cNvSpPr>
            <p:nvPr/>
          </p:nvSpPr>
          <p:spPr bwMode="auto">
            <a:xfrm>
              <a:off x="2760" y="1636"/>
              <a:ext cx="34" cy="138"/>
            </a:xfrm>
            <a:custGeom>
              <a:avLst/>
              <a:gdLst>
                <a:gd name="T0" fmla="*/ 24 w 34"/>
                <a:gd name="T1" fmla="*/ 0 h 138"/>
                <a:gd name="T2" fmla="*/ 24 w 34"/>
                <a:gd name="T3" fmla="*/ 0 h 138"/>
                <a:gd name="T4" fmla="*/ 20 w 34"/>
                <a:gd name="T5" fmla="*/ 0 h 138"/>
                <a:gd name="T6" fmla="*/ 16 w 34"/>
                <a:gd name="T7" fmla="*/ 4 h 138"/>
                <a:gd name="T8" fmla="*/ 16 w 34"/>
                <a:gd name="T9" fmla="*/ 4 h 138"/>
                <a:gd name="T10" fmla="*/ 12 w 34"/>
                <a:gd name="T11" fmla="*/ 8 h 138"/>
                <a:gd name="T12" fmla="*/ 10 w 34"/>
                <a:gd name="T13" fmla="*/ 14 h 138"/>
                <a:gd name="T14" fmla="*/ 4 w 34"/>
                <a:gd name="T15" fmla="*/ 26 h 138"/>
                <a:gd name="T16" fmla="*/ 4 w 34"/>
                <a:gd name="T17" fmla="*/ 26 h 138"/>
                <a:gd name="T18" fmla="*/ 2 w 34"/>
                <a:gd name="T19" fmla="*/ 34 h 138"/>
                <a:gd name="T20" fmla="*/ 4 w 34"/>
                <a:gd name="T21" fmla="*/ 40 h 138"/>
                <a:gd name="T22" fmla="*/ 6 w 34"/>
                <a:gd name="T23" fmla="*/ 46 h 138"/>
                <a:gd name="T24" fmla="*/ 8 w 34"/>
                <a:gd name="T25" fmla="*/ 54 h 138"/>
                <a:gd name="T26" fmla="*/ 8 w 34"/>
                <a:gd name="T27" fmla="*/ 54 h 138"/>
                <a:gd name="T28" fmla="*/ 8 w 34"/>
                <a:gd name="T29" fmla="*/ 76 h 138"/>
                <a:gd name="T30" fmla="*/ 6 w 34"/>
                <a:gd name="T31" fmla="*/ 96 h 138"/>
                <a:gd name="T32" fmla="*/ 2 w 34"/>
                <a:gd name="T33" fmla="*/ 118 h 138"/>
                <a:gd name="T34" fmla="*/ 0 w 34"/>
                <a:gd name="T35" fmla="*/ 138 h 138"/>
                <a:gd name="T36" fmla="*/ 0 w 34"/>
                <a:gd name="T37" fmla="*/ 138 h 138"/>
                <a:gd name="T38" fmla="*/ 0 w 34"/>
                <a:gd name="T39" fmla="*/ 138 h 138"/>
                <a:gd name="T40" fmla="*/ 0 w 34"/>
                <a:gd name="T41" fmla="*/ 138 h 138"/>
                <a:gd name="T42" fmla="*/ 10 w 34"/>
                <a:gd name="T43" fmla="*/ 132 h 138"/>
                <a:gd name="T44" fmla="*/ 10 w 34"/>
                <a:gd name="T45" fmla="*/ 132 h 138"/>
                <a:gd name="T46" fmla="*/ 14 w 34"/>
                <a:gd name="T47" fmla="*/ 126 h 138"/>
                <a:gd name="T48" fmla="*/ 18 w 34"/>
                <a:gd name="T49" fmla="*/ 120 h 138"/>
                <a:gd name="T50" fmla="*/ 18 w 34"/>
                <a:gd name="T51" fmla="*/ 120 h 138"/>
                <a:gd name="T52" fmla="*/ 18 w 34"/>
                <a:gd name="T53" fmla="*/ 114 h 138"/>
                <a:gd name="T54" fmla="*/ 18 w 34"/>
                <a:gd name="T55" fmla="*/ 110 h 138"/>
                <a:gd name="T56" fmla="*/ 16 w 34"/>
                <a:gd name="T57" fmla="*/ 108 h 138"/>
                <a:gd name="T58" fmla="*/ 12 w 34"/>
                <a:gd name="T59" fmla="*/ 102 h 138"/>
                <a:gd name="T60" fmla="*/ 12 w 34"/>
                <a:gd name="T61" fmla="*/ 102 h 138"/>
                <a:gd name="T62" fmla="*/ 10 w 34"/>
                <a:gd name="T63" fmla="*/ 96 h 138"/>
                <a:gd name="T64" fmla="*/ 10 w 34"/>
                <a:gd name="T65" fmla="*/ 92 h 138"/>
                <a:gd name="T66" fmla="*/ 14 w 34"/>
                <a:gd name="T67" fmla="*/ 88 h 138"/>
                <a:gd name="T68" fmla="*/ 18 w 34"/>
                <a:gd name="T69" fmla="*/ 88 h 138"/>
                <a:gd name="T70" fmla="*/ 28 w 34"/>
                <a:gd name="T71" fmla="*/ 84 h 138"/>
                <a:gd name="T72" fmla="*/ 32 w 34"/>
                <a:gd name="T73" fmla="*/ 82 h 138"/>
                <a:gd name="T74" fmla="*/ 34 w 34"/>
                <a:gd name="T75" fmla="*/ 78 h 138"/>
                <a:gd name="T76" fmla="*/ 34 w 34"/>
                <a:gd name="T77" fmla="*/ 78 h 138"/>
                <a:gd name="T78" fmla="*/ 34 w 34"/>
                <a:gd name="T79" fmla="*/ 74 h 138"/>
                <a:gd name="T80" fmla="*/ 32 w 34"/>
                <a:gd name="T81" fmla="*/ 68 h 138"/>
                <a:gd name="T82" fmla="*/ 28 w 34"/>
                <a:gd name="T83" fmla="*/ 64 h 138"/>
                <a:gd name="T84" fmla="*/ 28 w 34"/>
                <a:gd name="T85" fmla="*/ 58 h 138"/>
                <a:gd name="T86" fmla="*/ 28 w 34"/>
                <a:gd name="T87" fmla="*/ 58 h 138"/>
                <a:gd name="T88" fmla="*/ 28 w 34"/>
                <a:gd name="T89" fmla="*/ 48 h 138"/>
                <a:gd name="T90" fmla="*/ 26 w 34"/>
                <a:gd name="T91" fmla="*/ 38 h 138"/>
                <a:gd name="T92" fmla="*/ 26 w 34"/>
                <a:gd name="T93" fmla="*/ 38 h 138"/>
                <a:gd name="T94" fmla="*/ 28 w 34"/>
                <a:gd name="T95" fmla="*/ 18 h 138"/>
                <a:gd name="T96" fmla="*/ 28 w 34"/>
                <a:gd name="T97" fmla="*/ 6 h 138"/>
                <a:gd name="T98" fmla="*/ 26 w 34"/>
                <a:gd name="T99" fmla="*/ 2 h 138"/>
                <a:gd name="T100" fmla="*/ 24 w 34"/>
                <a:gd name="T101"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4" h="138">
                  <a:moveTo>
                    <a:pt x="24" y="0"/>
                  </a:moveTo>
                  <a:lnTo>
                    <a:pt x="24" y="0"/>
                  </a:lnTo>
                  <a:lnTo>
                    <a:pt x="20" y="0"/>
                  </a:lnTo>
                  <a:lnTo>
                    <a:pt x="16" y="4"/>
                  </a:lnTo>
                  <a:lnTo>
                    <a:pt x="16" y="4"/>
                  </a:lnTo>
                  <a:lnTo>
                    <a:pt x="12" y="8"/>
                  </a:lnTo>
                  <a:lnTo>
                    <a:pt x="10" y="14"/>
                  </a:lnTo>
                  <a:lnTo>
                    <a:pt x="4" y="26"/>
                  </a:lnTo>
                  <a:lnTo>
                    <a:pt x="4" y="26"/>
                  </a:lnTo>
                  <a:lnTo>
                    <a:pt x="2" y="34"/>
                  </a:lnTo>
                  <a:lnTo>
                    <a:pt x="4" y="40"/>
                  </a:lnTo>
                  <a:lnTo>
                    <a:pt x="6" y="46"/>
                  </a:lnTo>
                  <a:lnTo>
                    <a:pt x="8" y="54"/>
                  </a:lnTo>
                  <a:lnTo>
                    <a:pt x="8" y="54"/>
                  </a:lnTo>
                  <a:lnTo>
                    <a:pt x="8" y="76"/>
                  </a:lnTo>
                  <a:lnTo>
                    <a:pt x="6" y="96"/>
                  </a:lnTo>
                  <a:lnTo>
                    <a:pt x="2" y="118"/>
                  </a:lnTo>
                  <a:lnTo>
                    <a:pt x="0" y="138"/>
                  </a:lnTo>
                  <a:lnTo>
                    <a:pt x="0" y="138"/>
                  </a:lnTo>
                  <a:lnTo>
                    <a:pt x="0" y="138"/>
                  </a:lnTo>
                  <a:lnTo>
                    <a:pt x="0" y="138"/>
                  </a:lnTo>
                  <a:lnTo>
                    <a:pt x="10" y="132"/>
                  </a:lnTo>
                  <a:lnTo>
                    <a:pt x="10" y="132"/>
                  </a:lnTo>
                  <a:lnTo>
                    <a:pt x="14" y="126"/>
                  </a:lnTo>
                  <a:lnTo>
                    <a:pt x="18" y="120"/>
                  </a:lnTo>
                  <a:lnTo>
                    <a:pt x="18" y="120"/>
                  </a:lnTo>
                  <a:lnTo>
                    <a:pt x="18" y="114"/>
                  </a:lnTo>
                  <a:lnTo>
                    <a:pt x="18" y="110"/>
                  </a:lnTo>
                  <a:lnTo>
                    <a:pt x="16" y="108"/>
                  </a:lnTo>
                  <a:lnTo>
                    <a:pt x="12" y="102"/>
                  </a:lnTo>
                  <a:lnTo>
                    <a:pt x="12" y="102"/>
                  </a:lnTo>
                  <a:lnTo>
                    <a:pt x="10" y="96"/>
                  </a:lnTo>
                  <a:lnTo>
                    <a:pt x="10" y="92"/>
                  </a:lnTo>
                  <a:lnTo>
                    <a:pt x="14" y="88"/>
                  </a:lnTo>
                  <a:lnTo>
                    <a:pt x="18" y="88"/>
                  </a:lnTo>
                  <a:lnTo>
                    <a:pt x="28" y="84"/>
                  </a:lnTo>
                  <a:lnTo>
                    <a:pt x="32" y="82"/>
                  </a:lnTo>
                  <a:lnTo>
                    <a:pt x="34" y="78"/>
                  </a:lnTo>
                  <a:lnTo>
                    <a:pt x="34" y="78"/>
                  </a:lnTo>
                  <a:lnTo>
                    <a:pt x="34" y="74"/>
                  </a:lnTo>
                  <a:lnTo>
                    <a:pt x="32" y="68"/>
                  </a:lnTo>
                  <a:lnTo>
                    <a:pt x="28" y="64"/>
                  </a:lnTo>
                  <a:lnTo>
                    <a:pt x="28" y="58"/>
                  </a:lnTo>
                  <a:lnTo>
                    <a:pt x="28" y="58"/>
                  </a:lnTo>
                  <a:lnTo>
                    <a:pt x="28" y="48"/>
                  </a:lnTo>
                  <a:lnTo>
                    <a:pt x="26" y="38"/>
                  </a:lnTo>
                  <a:lnTo>
                    <a:pt x="26" y="38"/>
                  </a:lnTo>
                  <a:lnTo>
                    <a:pt x="28" y="18"/>
                  </a:lnTo>
                  <a:lnTo>
                    <a:pt x="28" y="6"/>
                  </a:lnTo>
                  <a:lnTo>
                    <a:pt x="26" y="2"/>
                  </a:lnTo>
                  <a:lnTo>
                    <a:pt x="24"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75" name="Freeform 60"/>
            <p:cNvSpPr>
              <a:spLocks/>
            </p:cNvSpPr>
            <p:nvPr/>
          </p:nvSpPr>
          <p:spPr bwMode="auto">
            <a:xfrm>
              <a:off x="2760" y="1636"/>
              <a:ext cx="34" cy="138"/>
            </a:xfrm>
            <a:custGeom>
              <a:avLst/>
              <a:gdLst>
                <a:gd name="T0" fmla="*/ 24 w 34"/>
                <a:gd name="T1" fmla="*/ 0 h 138"/>
                <a:gd name="T2" fmla="*/ 24 w 34"/>
                <a:gd name="T3" fmla="*/ 0 h 138"/>
                <a:gd name="T4" fmla="*/ 20 w 34"/>
                <a:gd name="T5" fmla="*/ 0 h 138"/>
                <a:gd name="T6" fmla="*/ 16 w 34"/>
                <a:gd name="T7" fmla="*/ 4 h 138"/>
                <a:gd name="T8" fmla="*/ 16 w 34"/>
                <a:gd name="T9" fmla="*/ 4 h 138"/>
                <a:gd name="T10" fmla="*/ 12 w 34"/>
                <a:gd name="T11" fmla="*/ 8 h 138"/>
                <a:gd name="T12" fmla="*/ 10 w 34"/>
                <a:gd name="T13" fmla="*/ 14 h 138"/>
                <a:gd name="T14" fmla="*/ 4 w 34"/>
                <a:gd name="T15" fmla="*/ 26 h 138"/>
                <a:gd name="T16" fmla="*/ 4 w 34"/>
                <a:gd name="T17" fmla="*/ 26 h 138"/>
                <a:gd name="T18" fmla="*/ 2 w 34"/>
                <a:gd name="T19" fmla="*/ 34 h 138"/>
                <a:gd name="T20" fmla="*/ 4 w 34"/>
                <a:gd name="T21" fmla="*/ 40 h 138"/>
                <a:gd name="T22" fmla="*/ 6 w 34"/>
                <a:gd name="T23" fmla="*/ 46 h 138"/>
                <a:gd name="T24" fmla="*/ 8 w 34"/>
                <a:gd name="T25" fmla="*/ 54 h 138"/>
                <a:gd name="T26" fmla="*/ 8 w 34"/>
                <a:gd name="T27" fmla="*/ 54 h 138"/>
                <a:gd name="T28" fmla="*/ 8 w 34"/>
                <a:gd name="T29" fmla="*/ 76 h 138"/>
                <a:gd name="T30" fmla="*/ 6 w 34"/>
                <a:gd name="T31" fmla="*/ 96 h 138"/>
                <a:gd name="T32" fmla="*/ 2 w 34"/>
                <a:gd name="T33" fmla="*/ 118 h 138"/>
                <a:gd name="T34" fmla="*/ 0 w 34"/>
                <a:gd name="T35" fmla="*/ 138 h 138"/>
                <a:gd name="T36" fmla="*/ 0 w 34"/>
                <a:gd name="T37" fmla="*/ 138 h 138"/>
                <a:gd name="T38" fmla="*/ 0 w 34"/>
                <a:gd name="T39" fmla="*/ 138 h 138"/>
                <a:gd name="T40" fmla="*/ 0 w 34"/>
                <a:gd name="T41" fmla="*/ 138 h 138"/>
                <a:gd name="T42" fmla="*/ 10 w 34"/>
                <a:gd name="T43" fmla="*/ 132 h 138"/>
                <a:gd name="T44" fmla="*/ 10 w 34"/>
                <a:gd name="T45" fmla="*/ 132 h 138"/>
                <a:gd name="T46" fmla="*/ 14 w 34"/>
                <a:gd name="T47" fmla="*/ 126 h 138"/>
                <a:gd name="T48" fmla="*/ 18 w 34"/>
                <a:gd name="T49" fmla="*/ 120 h 138"/>
                <a:gd name="T50" fmla="*/ 18 w 34"/>
                <a:gd name="T51" fmla="*/ 120 h 138"/>
                <a:gd name="T52" fmla="*/ 18 w 34"/>
                <a:gd name="T53" fmla="*/ 114 h 138"/>
                <a:gd name="T54" fmla="*/ 18 w 34"/>
                <a:gd name="T55" fmla="*/ 110 h 138"/>
                <a:gd name="T56" fmla="*/ 16 w 34"/>
                <a:gd name="T57" fmla="*/ 108 h 138"/>
                <a:gd name="T58" fmla="*/ 12 w 34"/>
                <a:gd name="T59" fmla="*/ 102 h 138"/>
                <a:gd name="T60" fmla="*/ 12 w 34"/>
                <a:gd name="T61" fmla="*/ 102 h 138"/>
                <a:gd name="T62" fmla="*/ 10 w 34"/>
                <a:gd name="T63" fmla="*/ 96 h 138"/>
                <a:gd name="T64" fmla="*/ 10 w 34"/>
                <a:gd name="T65" fmla="*/ 92 h 138"/>
                <a:gd name="T66" fmla="*/ 14 w 34"/>
                <a:gd name="T67" fmla="*/ 88 h 138"/>
                <a:gd name="T68" fmla="*/ 18 w 34"/>
                <a:gd name="T69" fmla="*/ 88 h 138"/>
                <a:gd name="T70" fmla="*/ 28 w 34"/>
                <a:gd name="T71" fmla="*/ 84 h 138"/>
                <a:gd name="T72" fmla="*/ 32 w 34"/>
                <a:gd name="T73" fmla="*/ 82 h 138"/>
                <a:gd name="T74" fmla="*/ 34 w 34"/>
                <a:gd name="T75" fmla="*/ 78 h 138"/>
                <a:gd name="T76" fmla="*/ 34 w 34"/>
                <a:gd name="T77" fmla="*/ 78 h 138"/>
                <a:gd name="T78" fmla="*/ 34 w 34"/>
                <a:gd name="T79" fmla="*/ 74 h 138"/>
                <a:gd name="T80" fmla="*/ 32 w 34"/>
                <a:gd name="T81" fmla="*/ 68 h 138"/>
                <a:gd name="T82" fmla="*/ 28 w 34"/>
                <a:gd name="T83" fmla="*/ 64 h 138"/>
                <a:gd name="T84" fmla="*/ 28 w 34"/>
                <a:gd name="T85" fmla="*/ 58 h 138"/>
                <a:gd name="T86" fmla="*/ 28 w 34"/>
                <a:gd name="T87" fmla="*/ 58 h 138"/>
                <a:gd name="T88" fmla="*/ 28 w 34"/>
                <a:gd name="T89" fmla="*/ 48 h 138"/>
                <a:gd name="T90" fmla="*/ 26 w 34"/>
                <a:gd name="T91" fmla="*/ 38 h 138"/>
                <a:gd name="T92" fmla="*/ 26 w 34"/>
                <a:gd name="T93" fmla="*/ 38 h 138"/>
                <a:gd name="T94" fmla="*/ 28 w 34"/>
                <a:gd name="T95" fmla="*/ 18 h 138"/>
                <a:gd name="T96" fmla="*/ 28 w 34"/>
                <a:gd name="T97" fmla="*/ 6 h 138"/>
                <a:gd name="T98" fmla="*/ 26 w 34"/>
                <a:gd name="T99" fmla="*/ 2 h 138"/>
                <a:gd name="T100" fmla="*/ 24 w 34"/>
                <a:gd name="T101"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4" h="138">
                  <a:moveTo>
                    <a:pt x="24" y="0"/>
                  </a:moveTo>
                  <a:lnTo>
                    <a:pt x="24" y="0"/>
                  </a:lnTo>
                  <a:lnTo>
                    <a:pt x="20" y="0"/>
                  </a:lnTo>
                  <a:lnTo>
                    <a:pt x="16" y="4"/>
                  </a:lnTo>
                  <a:lnTo>
                    <a:pt x="16" y="4"/>
                  </a:lnTo>
                  <a:lnTo>
                    <a:pt x="12" y="8"/>
                  </a:lnTo>
                  <a:lnTo>
                    <a:pt x="10" y="14"/>
                  </a:lnTo>
                  <a:lnTo>
                    <a:pt x="4" y="26"/>
                  </a:lnTo>
                  <a:lnTo>
                    <a:pt x="4" y="26"/>
                  </a:lnTo>
                  <a:lnTo>
                    <a:pt x="2" y="34"/>
                  </a:lnTo>
                  <a:lnTo>
                    <a:pt x="4" y="40"/>
                  </a:lnTo>
                  <a:lnTo>
                    <a:pt x="6" y="46"/>
                  </a:lnTo>
                  <a:lnTo>
                    <a:pt x="8" y="54"/>
                  </a:lnTo>
                  <a:lnTo>
                    <a:pt x="8" y="54"/>
                  </a:lnTo>
                  <a:lnTo>
                    <a:pt x="8" y="76"/>
                  </a:lnTo>
                  <a:lnTo>
                    <a:pt x="6" y="96"/>
                  </a:lnTo>
                  <a:lnTo>
                    <a:pt x="2" y="118"/>
                  </a:lnTo>
                  <a:lnTo>
                    <a:pt x="0" y="138"/>
                  </a:lnTo>
                  <a:lnTo>
                    <a:pt x="0" y="138"/>
                  </a:lnTo>
                  <a:lnTo>
                    <a:pt x="0" y="138"/>
                  </a:lnTo>
                  <a:lnTo>
                    <a:pt x="0" y="138"/>
                  </a:lnTo>
                  <a:lnTo>
                    <a:pt x="10" y="132"/>
                  </a:lnTo>
                  <a:lnTo>
                    <a:pt x="10" y="132"/>
                  </a:lnTo>
                  <a:lnTo>
                    <a:pt x="14" y="126"/>
                  </a:lnTo>
                  <a:lnTo>
                    <a:pt x="18" y="120"/>
                  </a:lnTo>
                  <a:lnTo>
                    <a:pt x="18" y="120"/>
                  </a:lnTo>
                  <a:lnTo>
                    <a:pt x="18" y="114"/>
                  </a:lnTo>
                  <a:lnTo>
                    <a:pt x="18" y="110"/>
                  </a:lnTo>
                  <a:lnTo>
                    <a:pt x="16" y="108"/>
                  </a:lnTo>
                  <a:lnTo>
                    <a:pt x="12" y="102"/>
                  </a:lnTo>
                  <a:lnTo>
                    <a:pt x="12" y="102"/>
                  </a:lnTo>
                  <a:lnTo>
                    <a:pt x="10" y="96"/>
                  </a:lnTo>
                  <a:lnTo>
                    <a:pt x="10" y="92"/>
                  </a:lnTo>
                  <a:lnTo>
                    <a:pt x="14" y="88"/>
                  </a:lnTo>
                  <a:lnTo>
                    <a:pt x="18" y="88"/>
                  </a:lnTo>
                  <a:lnTo>
                    <a:pt x="28" y="84"/>
                  </a:lnTo>
                  <a:lnTo>
                    <a:pt x="32" y="82"/>
                  </a:lnTo>
                  <a:lnTo>
                    <a:pt x="34" y="78"/>
                  </a:lnTo>
                  <a:lnTo>
                    <a:pt x="34" y="78"/>
                  </a:lnTo>
                  <a:lnTo>
                    <a:pt x="34" y="74"/>
                  </a:lnTo>
                  <a:lnTo>
                    <a:pt x="32" y="68"/>
                  </a:lnTo>
                  <a:lnTo>
                    <a:pt x="28" y="64"/>
                  </a:lnTo>
                  <a:lnTo>
                    <a:pt x="28" y="58"/>
                  </a:lnTo>
                  <a:lnTo>
                    <a:pt x="28" y="58"/>
                  </a:lnTo>
                  <a:lnTo>
                    <a:pt x="28" y="48"/>
                  </a:lnTo>
                  <a:lnTo>
                    <a:pt x="26" y="38"/>
                  </a:lnTo>
                  <a:lnTo>
                    <a:pt x="26" y="38"/>
                  </a:lnTo>
                  <a:lnTo>
                    <a:pt x="28" y="18"/>
                  </a:lnTo>
                  <a:lnTo>
                    <a:pt x="28" y="6"/>
                  </a:lnTo>
                  <a:lnTo>
                    <a:pt x="26" y="2"/>
                  </a:lnTo>
                  <a:lnTo>
                    <a:pt x="2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76" name="Freeform 61"/>
            <p:cNvSpPr>
              <a:spLocks/>
            </p:cNvSpPr>
            <p:nvPr/>
          </p:nvSpPr>
          <p:spPr bwMode="auto">
            <a:xfrm>
              <a:off x="2736" y="1784"/>
              <a:ext cx="72" cy="64"/>
            </a:xfrm>
            <a:custGeom>
              <a:avLst/>
              <a:gdLst>
                <a:gd name="T0" fmla="*/ 20 w 72"/>
                <a:gd name="T1" fmla="*/ 0 h 64"/>
                <a:gd name="T2" fmla="*/ 20 w 72"/>
                <a:gd name="T3" fmla="*/ 0 h 64"/>
                <a:gd name="T4" fmla="*/ 18 w 72"/>
                <a:gd name="T5" fmla="*/ 2 h 64"/>
                <a:gd name="T6" fmla="*/ 18 w 72"/>
                <a:gd name="T7" fmla="*/ 2 h 64"/>
                <a:gd name="T8" fmla="*/ 14 w 72"/>
                <a:gd name="T9" fmla="*/ 8 h 64"/>
                <a:gd name="T10" fmla="*/ 12 w 72"/>
                <a:gd name="T11" fmla="*/ 16 h 64"/>
                <a:gd name="T12" fmla="*/ 10 w 72"/>
                <a:gd name="T13" fmla="*/ 24 h 64"/>
                <a:gd name="T14" fmla="*/ 10 w 72"/>
                <a:gd name="T15" fmla="*/ 30 h 64"/>
                <a:gd name="T16" fmla="*/ 10 w 72"/>
                <a:gd name="T17" fmla="*/ 30 h 64"/>
                <a:gd name="T18" fmla="*/ 4 w 72"/>
                <a:gd name="T19" fmla="*/ 38 h 64"/>
                <a:gd name="T20" fmla="*/ 0 w 72"/>
                <a:gd name="T21" fmla="*/ 40 h 64"/>
                <a:gd name="T22" fmla="*/ 0 w 72"/>
                <a:gd name="T23" fmla="*/ 44 h 64"/>
                <a:gd name="T24" fmla="*/ 0 w 72"/>
                <a:gd name="T25" fmla="*/ 44 h 64"/>
                <a:gd name="T26" fmla="*/ 2 w 72"/>
                <a:gd name="T27" fmla="*/ 48 h 64"/>
                <a:gd name="T28" fmla="*/ 4 w 72"/>
                <a:gd name="T29" fmla="*/ 50 h 64"/>
                <a:gd name="T30" fmla="*/ 4 w 72"/>
                <a:gd name="T31" fmla="*/ 50 h 64"/>
                <a:gd name="T32" fmla="*/ 8 w 72"/>
                <a:gd name="T33" fmla="*/ 50 h 64"/>
                <a:gd name="T34" fmla="*/ 8 w 72"/>
                <a:gd name="T35" fmla="*/ 50 h 64"/>
                <a:gd name="T36" fmla="*/ 12 w 72"/>
                <a:gd name="T37" fmla="*/ 50 h 64"/>
                <a:gd name="T38" fmla="*/ 12 w 72"/>
                <a:gd name="T39" fmla="*/ 50 h 64"/>
                <a:gd name="T40" fmla="*/ 16 w 72"/>
                <a:gd name="T41" fmla="*/ 50 h 64"/>
                <a:gd name="T42" fmla="*/ 16 w 72"/>
                <a:gd name="T43" fmla="*/ 50 h 64"/>
                <a:gd name="T44" fmla="*/ 20 w 72"/>
                <a:gd name="T45" fmla="*/ 52 h 64"/>
                <a:gd name="T46" fmla="*/ 24 w 72"/>
                <a:gd name="T47" fmla="*/ 56 h 64"/>
                <a:gd name="T48" fmla="*/ 24 w 72"/>
                <a:gd name="T49" fmla="*/ 56 h 64"/>
                <a:gd name="T50" fmla="*/ 26 w 72"/>
                <a:gd name="T51" fmla="*/ 60 h 64"/>
                <a:gd name="T52" fmla="*/ 28 w 72"/>
                <a:gd name="T53" fmla="*/ 62 h 64"/>
                <a:gd name="T54" fmla="*/ 30 w 72"/>
                <a:gd name="T55" fmla="*/ 64 h 64"/>
                <a:gd name="T56" fmla="*/ 30 w 72"/>
                <a:gd name="T57" fmla="*/ 64 h 64"/>
                <a:gd name="T58" fmla="*/ 32 w 72"/>
                <a:gd name="T59" fmla="*/ 64 h 64"/>
                <a:gd name="T60" fmla="*/ 32 w 72"/>
                <a:gd name="T61" fmla="*/ 64 h 64"/>
                <a:gd name="T62" fmla="*/ 36 w 72"/>
                <a:gd name="T63" fmla="*/ 62 h 64"/>
                <a:gd name="T64" fmla="*/ 36 w 72"/>
                <a:gd name="T65" fmla="*/ 60 h 64"/>
                <a:gd name="T66" fmla="*/ 38 w 72"/>
                <a:gd name="T67" fmla="*/ 56 h 64"/>
                <a:gd name="T68" fmla="*/ 40 w 72"/>
                <a:gd name="T69" fmla="*/ 54 h 64"/>
                <a:gd name="T70" fmla="*/ 40 w 72"/>
                <a:gd name="T71" fmla="*/ 54 h 64"/>
                <a:gd name="T72" fmla="*/ 50 w 72"/>
                <a:gd name="T73" fmla="*/ 48 h 64"/>
                <a:gd name="T74" fmla="*/ 64 w 72"/>
                <a:gd name="T75" fmla="*/ 42 h 64"/>
                <a:gd name="T76" fmla="*/ 70 w 72"/>
                <a:gd name="T77" fmla="*/ 38 h 64"/>
                <a:gd name="T78" fmla="*/ 72 w 72"/>
                <a:gd name="T79" fmla="*/ 34 h 64"/>
                <a:gd name="T80" fmla="*/ 70 w 72"/>
                <a:gd name="T81" fmla="*/ 30 h 64"/>
                <a:gd name="T82" fmla="*/ 60 w 72"/>
                <a:gd name="T83" fmla="*/ 26 h 64"/>
                <a:gd name="T84" fmla="*/ 60 w 72"/>
                <a:gd name="T85" fmla="*/ 26 h 64"/>
                <a:gd name="T86" fmla="*/ 46 w 72"/>
                <a:gd name="T87" fmla="*/ 20 h 64"/>
                <a:gd name="T88" fmla="*/ 40 w 72"/>
                <a:gd name="T89" fmla="*/ 16 h 64"/>
                <a:gd name="T90" fmla="*/ 34 w 72"/>
                <a:gd name="T91" fmla="*/ 12 h 64"/>
                <a:gd name="T92" fmla="*/ 34 w 72"/>
                <a:gd name="T93" fmla="*/ 12 h 64"/>
                <a:gd name="T94" fmla="*/ 28 w 72"/>
                <a:gd name="T95" fmla="*/ 4 h 64"/>
                <a:gd name="T96" fmla="*/ 24 w 72"/>
                <a:gd name="T97" fmla="*/ 2 h 64"/>
                <a:gd name="T98" fmla="*/ 20 w 72"/>
                <a:gd name="T99"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2" h="64">
                  <a:moveTo>
                    <a:pt x="20" y="0"/>
                  </a:moveTo>
                  <a:lnTo>
                    <a:pt x="20" y="0"/>
                  </a:lnTo>
                  <a:lnTo>
                    <a:pt x="18" y="2"/>
                  </a:lnTo>
                  <a:lnTo>
                    <a:pt x="18" y="2"/>
                  </a:lnTo>
                  <a:lnTo>
                    <a:pt x="14" y="8"/>
                  </a:lnTo>
                  <a:lnTo>
                    <a:pt x="12" y="16"/>
                  </a:lnTo>
                  <a:lnTo>
                    <a:pt x="10" y="24"/>
                  </a:lnTo>
                  <a:lnTo>
                    <a:pt x="10" y="30"/>
                  </a:lnTo>
                  <a:lnTo>
                    <a:pt x="10" y="30"/>
                  </a:lnTo>
                  <a:lnTo>
                    <a:pt x="4" y="38"/>
                  </a:lnTo>
                  <a:lnTo>
                    <a:pt x="0" y="40"/>
                  </a:lnTo>
                  <a:lnTo>
                    <a:pt x="0" y="44"/>
                  </a:lnTo>
                  <a:lnTo>
                    <a:pt x="0" y="44"/>
                  </a:lnTo>
                  <a:lnTo>
                    <a:pt x="2" y="48"/>
                  </a:lnTo>
                  <a:lnTo>
                    <a:pt x="4" y="50"/>
                  </a:lnTo>
                  <a:lnTo>
                    <a:pt x="4" y="50"/>
                  </a:lnTo>
                  <a:lnTo>
                    <a:pt x="8" y="50"/>
                  </a:lnTo>
                  <a:lnTo>
                    <a:pt x="8" y="50"/>
                  </a:lnTo>
                  <a:lnTo>
                    <a:pt x="12" y="50"/>
                  </a:lnTo>
                  <a:lnTo>
                    <a:pt x="12" y="50"/>
                  </a:lnTo>
                  <a:lnTo>
                    <a:pt x="16" y="50"/>
                  </a:lnTo>
                  <a:lnTo>
                    <a:pt x="16" y="50"/>
                  </a:lnTo>
                  <a:lnTo>
                    <a:pt x="20" y="52"/>
                  </a:lnTo>
                  <a:lnTo>
                    <a:pt x="24" y="56"/>
                  </a:lnTo>
                  <a:lnTo>
                    <a:pt x="24" y="56"/>
                  </a:lnTo>
                  <a:lnTo>
                    <a:pt x="26" y="60"/>
                  </a:lnTo>
                  <a:lnTo>
                    <a:pt x="28" y="62"/>
                  </a:lnTo>
                  <a:lnTo>
                    <a:pt x="30" y="64"/>
                  </a:lnTo>
                  <a:lnTo>
                    <a:pt x="30" y="64"/>
                  </a:lnTo>
                  <a:lnTo>
                    <a:pt x="32" y="64"/>
                  </a:lnTo>
                  <a:lnTo>
                    <a:pt x="32" y="64"/>
                  </a:lnTo>
                  <a:lnTo>
                    <a:pt x="36" y="62"/>
                  </a:lnTo>
                  <a:lnTo>
                    <a:pt x="36" y="60"/>
                  </a:lnTo>
                  <a:lnTo>
                    <a:pt x="38" y="56"/>
                  </a:lnTo>
                  <a:lnTo>
                    <a:pt x="40" y="54"/>
                  </a:lnTo>
                  <a:lnTo>
                    <a:pt x="40" y="54"/>
                  </a:lnTo>
                  <a:lnTo>
                    <a:pt x="50" y="48"/>
                  </a:lnTo>
                  <a:lnTo>
                    <a:pt x="64" y="42"/>
                  </a:lnTo>
                  <a:lnTo>
                    <a:pt x="70" y="38"/>
                  </a:lnTo>
                  <a:lnTo>
                    <a:pt x="72" y="34"/>
                  </a:lnTo>
                  <a:lnTo>
                    <a:pt x="70" y="30"/>
                  </a:lnTo>
                  <a:lnTo>
                    <a:pt x="60" y="26"/>
                  </a:lnTo>
                  <a:lnTo>
                    <a:pt x="60" y="26"/>
                  </a:lnTo>
                  <a:lnTo>
                    <a:pt x="46" y="20"/>
                  </a:lnTo>
                  <a:lnTo>
                    <a:pt x="40" y="16"/>
                  </a:lnTo>
                  <a:lnTo>
                    <a:pt x="34" y="12"/>
                  </a:lnTo>
                  <a:lnTo>
                    <a:pt x="34" y="12"/>
                  </a:lnTo>
                  <a:lnTo>
                    <a:pt x="28" y="4"/>
                  </a:lnTo>
                  <a:lnTo>
                    <a:pt x="24" y="2"/>
                  </a:lnTo>
                  <a:lnTo>
                    <a:pt x="20"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77" name="Freeform 62"/>
            <p:cNvSpPr>
              <a:spLocks/>
            </p:cNvSpPr>
            <p:nvPr/>
          </p:nvSpPr>
          <p:spPr bwMode="auto">
            <a:xfrm>
              <a:off x="2736" y="1784"/>
              <a:ext cx="72" cy="64"/>
            </a:xfrm>
            <a:custGeom>
              <a:avLst/>
              <a:gdLst>
                <a:gd name="T0" fmla="*/ 20 w 72"/>
                <a:gd name="T1" fmla="*/ 0 h 64"/>
                <a:gd name="T2" fmla="*/ 20 w 72"/>
                <a:gd name="T3" fmla="*/ 0 h 64"/>
                <a:gd name="T4" fmla="*/ 18 w 72"/>
                <a:gd name="T5" fmla="*/ 2 h 64"/>
                <a:gd name="T6" fmla="*/ 18 w 72"/>
                <a:gd name="T7" fmla="*/ 2 h 64"/>
                <a:gd name="T8" fmla="*/ 14 w 72"/>
                <a:gd name="T9" fmla="*/ 8 h 64"/>
                <a:gd name="T10" fmla="*/ 12 w 72"/>
                <a:gd name="T11" fmla="*/ 16 h 64"/>
                <a:gd name="T12" fmla="*/ 10 w 72"/>
                <a:gd name="T13" fmla="*/ 24 h 64"/>
                <a:gd name="T14" fmla="*/ 10 w 72"/>
                <a:gd name="T15" fmla="*/ 30 h 64"/>
                <a:gd name="T16" fmla="*/ 10 w 72"/>
                <a:gd name="T17" fmla="*/ 30 h 64"/>
                <a:gd name="T18" fmla="*/ 4 w 72"/>
                <a:gd name="T19" fmla="*/ 38 h 64"/>
                <a:gd name="T20" fmla="*/ 0 w 72"/>
                <a:gd name="T21" fmla="*/ 40 h 64"/>
                <a:gd name="T22" fmla="*/ 0 w 72"/>
                <a:gd name="T23" fmla="*/ 44 h 64"/>
                <a:gd name="T24" fmla="*/ 0 w 72"/>
                <a:gd name="T25" fmla="*/ 44 h 64"/>
                <a:gd name="T26" fmla="*/ 2 w 72"/>
                <a:gd name="T27" fmla="*/ 48 h 64"/>
                <a:gd name="T28" fmla="*/ 4 w 72"/>
                <a:gd name="T29" fmla="*/ 50 h 64"/>
                <a:gd name="T30" fmla="*/ 4 w 72"/>
                <a:gd name="T31" fmla="*/ 50 h 64"/>
                <a:gd name="T32" fmla="*/ 8 w 72"/>
                <a:gd name="T33" fmla="*/ 50 h 64"/>
                <a:gd name="T34" fmla="*/ 8 w 72"/>
                <a:gd name="T35" fmla="*/ 50 h 64"/>
                <a:gd name="T36" fmla="*/ 12 w 72"/>
                <a:gd name="T37" fmla="*/ 50 h 64"/>
                <a:gd name="T38" fmla="*/ 12 w 72"/>
                <a:gd name="T39" fmla="*/ 50 h 64"/>
                <a:gd name="T40" fmla="*/ 16 w 72"/>
                <a:gd name="T41" fmla="*/ 50 h 64"/>
                <a:gd name="T42" fmla="*/ 16 w 72"/>
                <a:gd name="T43" fmla="*/ 50 h 64"/>
                <a:gd name="T44" fmla="*/ 20 w 72"/>
                <a:gd name="T45" fmla="*/ 52 h 64"/>
                <a:gd name="T46" fmla="*/ 24 w 72"/>
                <a:gd name="T47" fmla="*/ 56 h 64"/>
                <a:gd name="T48" fmla="*/ 24 w 72"/>
                <a:gd name="T49" fmla="*/ 56 h 64"/>
                <a:gd name="T50" fmla="*/ 26 w 72"/>
                <a:gd name="T51" fmla="*/ 60 h 64"/>
                <a:gd name="T52" fmla="*/ 28 w 72"/>
                <a:gd name="T53" fmla="*/ 62 h 64"/>
                <a:gd name="T54" fmla="*/ 30 w 72"/>
                <a:gd name="T55" fmla="*/ 64 h 64"/>
                <a:gd name="T56" fmla="*/ 30 w 72"/>
                <a:gd name="T57" fmla="*/ 64 h 64"/>
                <a:gd name="T58" fmla="*/ 32 w 72"/>
                <a:gd name="T59" fmla="*/ 64 h 64"/>
                <a:gd name="T60" fmla="*/ 32 w 72"/>
                <a:gd name="T61" fmla="*/ 64 h 64"/>
                <a:gd name="T62" fmla="*/ 36 w 72"/>
                <a:gd name="T63" fmla="*/ 62 h 64"/>
                <a:gd name="T64" fmla="*/ 36 w 72"/>
                <a:gd name="T65" fmla="*/ 60 h 64"/>
                <a:gd name="T66" fmla="*/ 38 w 72"/>
                <a:gd name="T67" fmla="*/ 56 h 64"/>
                <a:gd name="T68" fmla="*/ 40 w 72"/>
                <a:gd name="T69" fmla="*/ 54 h 64"/>
                <a:gd name="T70" fmla="*/ 40 w 72"/>
                <a:gd name="T71" fmla="*/ 54 h 64"/>
                <a:gd name="T72" fmla="*/ 50 w 72"/>
                <a:gd name="T73" fmla="*/ 48 h 64"/>
                <a:gd name="T74" fmla="*/ 64 w 72"/>
                <a:gd name="T75" fmla="*/ 42 h 64"/>
                <a:gd name="T76" fmla="*/ 70 w 72"/>
                <a:gd name="T77" fmla="*/ 38 h 64"/>
                <a:gd name="T78" fmla="*/ 72 w 72"/>
                <a:gd name="T79" fmla="*/ 34 h 64"/>
                <a:gd name="T80" fmla="*/ 70 w 72"/>
                <a:gd name="T81" fmla="*/ 30 h 64"/>
                <a:gd name="T82" fmla="*/ 60 w 72"/>
                <a:gd name="T83" fmla="*/ 26 h 64"/>
                <a:gd name="T84" fmla="*/ 60 w 72"/>
                <a:gd name="T85" fmla="*/ 26 h 64"/>
                <a:gd name="T86" fmla="*/ 46 w 72"/>
                <a:gd name="T87" fmla="*/ 20 h 64"/>
                <a:gd name="T88" fmla="*/ 40 w 72"/>
                <a:gd name="T89" fmla="*/ 16 h 64"/>
                <a:gd name="T90" fmla="*/ 34 w 72"/>
                <a:gd name="T91" fmla="*/ 12 h 64"/>
                <a:gd name="T92" fmla="*/ 34 w 72"/>
                <a:gd name="T93" fmla="*/ 12 h 64"/>
                <a:gd name="T94" fmla="*/ 28 w 72"/>
                <a:gd name="T95" fmla="*/ 4 h 64"/>
                <a:gd name="T96" fmla="*/ 24 w 72"/>
                <a:gd name="T97" fmla="*/ 2 h 64"/>
                <a:gd name="T98" fmla="*/ 20 w 72"/>
                <a:gd name="T99"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2" h="64">
                  <a:moveTo>
                    <a:pt x="20" y="0"/>
                  </a:moveTo>
                  <a:lnTo>
                    <a:pt x="20" y="0"/>
                  </a:lnTo>
                  <a:lnTo>
                    <a:pt x="18" y="2"/>
                  </a:lnTo>
                  <a:lnTo>
                    <a:pt x="18" y="2"/>
                  </a:lnTo>
                  <a:lnTo>
                    <a:pt x="14" y="8"/>
                  </a:lnTo>
                  <a:lnTo>
                    <a:pt x="12" y="16"/>
                  </a:lnTo>
                  <a:lnTo>
                    <a:pt x="10" y="24"/>
                  </a:lnTo>
                  <a:lnTo>
                    <a:pt x="10" y="30"/>
                  </a:lnTo>
                  <a:lnTo>
                    <a:pt x="10" y="30"/>
                  </a:lnTo>
                  <a:lnTo>
                    <a:pt x="4" y="38"/>
                  </a:lnTo>
                  <a:lnTo>
                    <a:pt x="0" y="40"/>
                  </a:lnTo>
                  <a:lnTo>
                    <a:pt x="0" y="44"/>
                  </a:lnTo>
                  <a:lnTo>
                    <a:pt x="0" y="44"/>
                  </a:lnTo>
                  <a:lnTo>
                    <a:pt x="2" y="48"/>
                  </a:lnTo>
                  <a:lnTo>
                    <a:pt x="4" y="50"/>
                  </a:lnTo>
                  <a:lnTo>
                    <a:pt x="4" y="50"/>
                  </a:lnTo>
                  <a:lnTo>
                    <a:pt x="8" y="50"/>
                  </a:lnTo>
                  <a:lnTo>
                    <a:pt x="8" y="50"/>
                  </a:lnTo>
                  <a:lnTo>
                    <a:pt x="12" y="50"/>
                  </a:lnTo>
                  <a:lnTo>
                    <a:pt x="12" y="50"/>
                  </a:lnTo>
                  <a:lnTo>
                    <a:pt x="16" y="50"/>
                  </a:lnTo>
                  <a:lnTo>
                    <a:pt x="16" y="50"/>
                  </a:lnTo>
                  <a:lnTo>
                    <a:pt x="20" y="52"/>
                  </a:lnTo>
                  <a:lnTo>
                    <a:pt x="24" y="56"/>
                  </a:lnTo>
                  <a:lnTo>
                    <a:pt x="24" y="56"/>
                  </a:lnTo>
                  <a:lnTo>
                    <a:pt x="26" y="60"/>
                  </a:lnTo>
                  <a:lnTo>
                    <a:pt x="28" y="62"/>
                  </a:lnTo>
                  <a:lnTo>
                    <a:pt x="30" y="64"/>
                  </a:lnTo>
                  <a:lnTo>
                    <a:pt x="30" y="64"/>
                  </a:lnTo>
                  <a:lnTo>
                    <a:pt x="32" y="64"/>
                  </a:lnTo>
                  <a:lnTo>
                    <a:pt x="32" y="64"/>
                  </a:lnTo>
                  <a:lnTo>
                    <a:pt x="36" y="62"/>
                  </a:lnTo>
                  <a:lnTo>
                    <a:pt x="36" y="60"/>
                  </a:lnTo>
                  <a:lnTo>
                    <a:pt x="38" y="56"/>
                  </a:lnTo>
                  <a:lnTo>
                    <a:pt x="40" y="54"/>
                  </a:lnTo>
                  <a:lnTo>
                    <a:pt x="40" y="54"/>
                  </a:lnTo>
                  <a:lnTo>
                    <a:pt x="50" y="48"/>
                  </a:lnTo>
                  <a:lnTo>
                    <a:pt x="64" y="42"/>
                  </a:lnTo>
                  <a:lnTo>
                    <a:pt x="70" y="38"/>
                  </a:lnTo>
                  <a:lnTo>
                    <a:pt x="72" y="34"/>
                  </a:lnTo>
                  <a:lnTo>
                    <a:pt x="70" y="30"/>
                  </a:lnTo>
                  <a:lnTo>
                    <a:pt x="60" y="26"/>
                  </a:lnTo>
                  <a:lnTo>
                    <a:pt x="60" y="26"/>
                  </a:lnTo>
                  <a:lnTo>
                    <a:pt x="46" y="20"/>
                  </a:lnTo>
                  <a:lnTo>
                    <a:pt x="40" y="16"/>
                  </a:lnTo>
                  <a:lnTo>
                    <a:pt x="34" y="12"/>
                  </a:lnTo>
                  <a:lnTo>
                    <a:pt x="34" y="12"/>
                  </a:lnTo>
                  <a:lnTo>
                    <a:pt x="28" y="4"/>
                  </a:lnTo>
                  <a:lnTo>
                    <a:pt x="24" y="2"/>
                  </a:lnTo>
                  <a:lnTo>
                    <a:pt x="2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78" name="Freeform 63"/>
            <p:cNvSpPr>
              <a:spLocks/>
            </p:cNvSpPr>
            <p:nvPr/>
          </p:nvSpPr>
          <p:spPr bwMode="auto">
            <a:xfrm>
              <a:off x="2516" y="1982"/>
              <a:ext cx="16" cy="6"/>
            </a:xfrm>
            <a:custGeom>
              <a:avLst/>
              <a:gdLst>
                <a:gd name="T0" fmla="*/ 10 w 16"/>
                <a:gd name="T1" fmla="*/ 0 h 6"/>
                <a:gd name="T2" fmla="*/ 10 w 16"/>
                <a:gd name="T3" fmla="*/ 0 h 6"/>
                <a:gd name="T4" fmla="*/ 6 w 16"/>
                <a:gd name="T5" fmla="*/ 0 h 6"/>
                <a:gd name="T6" fmla="*/ 4 w 16"/>
                <a:gd name="T7" fmla="*/ 2 h 6"/>
                <a:gd name="T8" fmla="*/ 4 w 16"/>
                <a:gd name="T9" fmla="*/ 2 h 6"/>
                <a:gd name="T10" fmla="*/ 0 w 16"/>
                <a:gd name="T11" fmla="*/ 6 h 6"/>
                <a:gd name="T12" fmla="*/ 0 w 16"/>
                <a:gd name="T13" fmla="*/ 6 h 6"/>
                <a:gd name="T14" fmla="*/ 0 w 16"/>
                <a:gd name="T15" fmla="*/ 6 h 6"/>
                <a:gd name="T16" fmla="*/ 0 w 16"/>
                <a:gd name="T17" fmla="*/ 6 h 6"/>
                <a:gd name="T18" fmla="*/ 4 w 16"/>
                <a:gd name="T19" fmla="*/ 6 h 6"/>
                <a:gd name="T20" fmla="*/ 4 w 16"/>
                <a:gd name="T21" fmla="*/ 6 h 6"/>
                <a:gd name="T22" fmla="*/ 14 w 16"/>
                <a:gd name="T23" fmla="*/ 6 h 6"/>
                <a:gd name="T24" fmla="*/ 16 w 16"/>
                <a:gd name="T25" fmla="*/ 4 h 6"/>
                <a:gd name="T26" fmla="*/ 14 w 16"/>
                <a:gd name="T27" fmla="*/ 2 h 6"/>
                <a:gd name="T28" fmla="*/ 14 w 16"/>
                <a:gd name="T29" fmla="*/ 2 h 6"/>
                <a:gd name="T30" fmla="*/ 10 w 16"/>
                <a:gd name="T3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6" h="6">
                  <a:moveTo>
                    <a:pt x="10" y="0"/>
                  </a:moveTo>
                  <a:lnTo>
                    <a:pt x="10" y="0"/>
                  </a:lnTo>
                  <a:lnTo>
                    <a:pt x="6" y="0"/>
                  </a:lnTo>
                  <a:lnTo>
                    <a:pt x="4" y="2"/>
                  </a:lnTo>
                  <a:lnTo>
                    <a:pt x="4" y="2"/>
                  </a:lnTo>
                  <a:lnTo>
                    <a:pt x="0" y="6"/>
                  </a:lnTo>
                  <a:lnTo>
                    <a:pt x="0" y="6"/>
                  </a:lnTo>
                  <a:lnTo>
                    <a:pt x="0" y="6"/>
                  </a:lnTo>
                  <a:lnTo>
                    <a:pt x="0" y="6"/>
                  </a:lnTo>
                  <a:lnTo>
                    <a:pt x="4" y="6"/>
                  </a:lnTo>
                  <a:lnTo>
                    <a:pt x="4" y="6"/>
                  </a:lnTo>
                  <a:lnTo>
                    <a:pt x="14" y="6"/>
                  </a:lnTo>
                  <a:lnTo>
                    <a:pt x="16" y="4"/>
                  </a:lnTo>
                  <a:lnTo>
                    <a:pt x="14" y="2"/>
                  </a:lnTo>
                  <a:lnTo>
                    <a:pt x="14" y="2"/>
                  </a:lnTo>
                  <a:lnTo>
                    <a:pt x="10"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79" name="Freeform 64"/>
            <p:cNvSpPr>
              <a:spLocks/>
            </p:cNvSpPr>
            <p:nvPr/>
          </p:nvSpPr>
          <p:spPr bwMode="auto">
            <a:xfrm>
              <a:off x="2516" y="1982"/>
              <a:ext cx="16" cy="6"/>
            </a:xfrm>
            <a:custGeom>
              <a:avLst/>
              <a:gdLst>
                <a:gd name="T0" fmla="*/ 10 w 16"/>
                <a:gd name="T1" fmla="*/ 0 h 6"/>
                <a:gd name="T2" fmla="*/ 10 w 16"/>
                <a:gd name="T3" fmla="*/ 0 h 6"/>
                <a:gd name="T4" fmla="*/ 6 w 16"/>
                <a:gd name="T5" fmla="*/ 0 h 6"/>
                <a:gd name="T6" fmla="*/ 4 w 16"/>
                <a:gd name="T7" fmla="*/ 2 h 6"/>
                <a:gd name="T8" fmla="*/ 4 w 16"/>
                <a:gd name="T9" fmla="*/ 2 h 6"/>
                <a:gd name="T10" fmla="*/ 0 w 16"/>
                <a:gd name="T11" fmla="*/ 6 h 6"/>
                <a:gd name="T12" fmla="*/ 0 w 16"/>
                <a:gd name="T13" fmla="*/ 6 h 6"/>
                <a:gd name="T14" fmla="*/ 0 w 16"/>
                <a:gd name="T15" fmla="*/ 6 h 6"/>
                <a:gd name="T16" fmla="*/ 0 w 16"/>
                <a:gd name="T17" fmla="*/ 6 h 6"/>
                <a:gd name="T18" fmla="*/ 4 w 16"/>
                <a:gd name="T19" fmla="*/ 6 h 6"/>
                <a:gd name="T20" fmla="*/ 4 w 16"/>
                <a:gd name="T21" fmla="*/ 6 h 6"/>
                <a:gd name="T22" fmla="*/ 14 w 16"/>
                <a:gd name="T23" fmla="*/ 6 h 6"/>
                <a:gd name="T24" fmla="*/ 16 w 16"/>
                <a:gd name="T25" fmla="*/ 4 h 6"/>
                <a:gd name="T26" fmla="*/ 14 w 16"/>
                <a:gd name="T27" fmla="*/ 2 h 6"/>
                <a:gd name="T28" fmla="*/ 14 w 16"/>
                <a:gd name="T29" fmla="*/ 2 h 6"/>
                <a:gd name="T30" fmla="*/ 10 w 16"/>
                <a:gd name="T3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6" h="6">
                  <a:moveTo>
                    <a:pt x="10" y="0"/>
                  </a:moveTo>
                  <a:lnTo>
                    <a:pt x="10" y="0"/>
                  </a:lnTo>
                  <a:lnTo>
                    <a:pt x="6" y="0"/>
                  </a:lnTo>
                  <a:lnTo>
                    <a:pt x="4" y="2"/>
                  </a:lnTo>
                  <a:lnTo>
                    <a:pt x="4" y="2"/>
                  </a:lnTo>
                  <a:lnTo>
                    <a:pt x="0" y="6"/>
                  </a:lnTo>
                  <a:lnTo>
                    <a:pt x="0" y="6"/>
                  </a:lnTo>
                  <a:lnTo>
                    <a:pt x="0" y="6"/>
                  </a:lnTo>
                  <a:lnTo>
                    <a:pt x="0" y="6"/>
                  </a:lnTo>
                  <a:lnTo>
                    <a:pt x="4" y="6"/>
                  </a:lnTo>
                  <a:lnTo>
                    <a:pt x="4" y="6"/>
                  </a:lnTo>
                  <a:lnTo>
                    <a:pt x="14" y="6"/>
                  </a:lnTo>
                  <a:lnTo>
                    <a:pt x="16" y="4"/>
                  </a:lnTo>
                  <a:lnTo>
                    <a:pt x="14" y="2"/>
                  </a:lnTo>
                  <a:lnTo>
                    <a:pt x="14" y="2"/>
                  </a:lnTo>
                  <a:lnTo>
                    <a:pt x="1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80" name="Freeform 65"/>
            <p:cNvSpPr>
              <a:spLocks/>
            </p:cNvSpPr>
            <p:nvPr/>
          </p:nvSpPr>
          <p:spPr bwMode="auto">
            <a:xfrm>
              <a:off x="2564" y="1834"/>
              <a:ext cx="188" cy="188"/>
            </a:xfrm>
            <a:custGeom>
              <a:avLst/>
              <a:gdLst>
                <a:gd name="T0" fmla="*/ 170 w 188"/>
                <a:gd name="T1" fmla="*/ 0 h 188"/>
                <a:gd name="T2" fmla="*/ 164 w 188"/>
                <a:gd name="T3" fmla="*/ 6 h 188"/>
                <a:gd name="T4" fmla="*/ 160 w 188"/>
                <a:gd name="T5" fmla="*/ 24 h 188"/>
                <a:gd name="T6" fmla="*/ 158 w 188"/>
                <a:gd name="T7" fmla="*/ 42 h 188"/>
                <a:gd name="T8" fmla="*/ 158 w 188"/>
                <a:gd name="T9" fmla="*/ 56 h 188"/>
                <a:gd name="T10" fmla="*/ 144 w 188"/>
                <a:gd name="T11" fmla="*/ 74 h 188"/>
                <a:gd name="T12" fmla="*/ 128 w 188"/>
                <a:gd name="T13" fmla="*/ 80 h 188"/>
                <a:gd name="T14" fmla="*/ 116 w 188"/>
                <a:gd name="T15" fmla="*/ 86 h 188"/>
                <a:gd name="T16" fmla="*/ 108 w 188"/>
                <a:gd name="T17" fmla="*/ 104 h 188"/>
                <a:gd name="T18" fmla="*/ 96 w 188"/>
                <a:gd name="T19" fmla="*/ 112 h 188"/>
                <a:gd name="T20" fmla="*/ 74 w 188"/>
                <a:gd name="T21" fmla="*/ 106 h 188"/>
                <a:gd name="T22" fmla="*/ 62 w 188"/>
                <a:gd name="T23" fmla="*/ 114 h 188"/>
                <a:gd name="T24" fmla="*/ 42 w 188"/>
                <a:gd name="T25" fmla="*/ 124 h 188"/>
                <a:gd name="T26" fmla="*/ 36 w 188"/>
                <a:gd name="T27" fmla="*/ 134 h 188"/>
                <a:gd name="T28" fmla="*/ 32 w 188"/>
                <a:gd name="T29" fmla="*/ 142 h 188"/>
                <a:gd name="T30" fmla="*/ 18 w 188"/>
                <a:gd name="T31" fmla="*/ 146 h 188"/>
                <a:gd name="T32" fmla="*/ 6 w 188"/>
                <a:gd name="T33" fmla="*/ 154 h 188"/>
                <a:gd name="T34" fmla="*/ 0 w 188"/>
                <a:gd name="T35" fmla="*/ 166 h 188"/>
                <a:gd name="T36" fmla="*/ 10 w 188"/>
                <a:gd name="T37" fmla="*/ 168 h 188"/>
                <a:gd name="T38" fmla="*/ 16 w 188"/>
                <a:gd name="T39" fmla="*/ 174 h 188"/>
                <a:gd name="T40" fmla="*/ 22 w 188"/>
                <a:gd name="T41" fmla="*/ 188 h 188"/>
                <a:gd name="T42" fmla="*/ 30 w 188"/>
                <a:gd name="T43" fmla="*/ 180 h 188"/>
                <a:gd name="T44" fmla="*/ 38 w 188"/>
                <a:gd name="T45" fmla="*/ 164 h 188"/>
                <a:gd name="T46" fmla="*/ 42 w 188"/>
                <a:gd name="T47" fmla="*/ 156 h 188"/>
                <a:gd name="T48" fmla="*/ 44 w 188"/>
                <a:gd name="T49" fmla="*/ 146 h 188"/>
                <a:gd name="T50" fmla="*/ 56 w 188"/>
                <a:gd name="T51" fmla="*/ 140 h 188"/>
                <a:gd name="T52" fmla="*/ 72 w 188"/>
                <a:gd name="T53" fmla="*/ 134 h 188"/>
                <a:gd name="T54" fmla="*/ 80 w 188"/>
                <a:gd name="T55" fmla="*/ 134 h 188"/>
                <a:gd name="T56" fmla="*/ 84 w 188"/>
                <a:gd name="T57" fmla="*/ 138 h 188"/>
                <a:gd name="T58" fmla="*/ 90 w 188"/>
                <a:gd name="T59" fmla="*/ 148 h 188"/>
                <a:gd name="T60" fmla="*/ 92 w 188"/>
                <a:gd name="T61" fmla="*/ 150 h 188"/>
                <a:gd name="T62" fmla="*/ 100 w 188"/>
                <a:gd name="T63" fmla="*/ 140 h 188"/>
                <a:gd name="T64" fmla="*/ 108 w 188"/>
                <a:gd name="T65" fmla="*/ 128 h 188"/>
                <a:gd name="T66" fmla="*/ 116 w 188"/>
                <a:gd name="T67" fmla="*/ 134 h 188"/>
                <a:gd name="T68" fmla="*/ 118 w 188"/>
                <a:gd name="T69" fmla="*/ 132 h 188"/>
                <a:gd name="T70" fmla="*/ 124 w 188"/>
                <a:gd name="T71" fmla="*/ 130 h 188"/>
                <a:gd name="T72" fmla="*/ 128 w 188"/>
                <a:gd name="T73" fmla="*/ 130 h 188"/>
                <a:gd name="T74" fmla="*/ 136 w 188"/>
                <a:gd name="T75" fmla="*/ 130 h 188"/>
                <a:gd name="T76" fmla="*/ 148 w 188"/>
                <a:gd name="T77" fmla="*/ 124 h 188"/>
                <a:gd name="T78" fmla="*/ 160 w 188"/>
                <a:gd name="T79" fmla="*/ 118 h 188"/>
                <a:gd name="T80" fmla="*/ 166 w 188"/>
                <a:gd name="T81" fmla="*/ 106 h 188"/>
                <a:gd name="T82" fmla="*/ 170 w 188"/>
                <a:gd name="T83" fmla="*/ 88 h 188"/>
                <a:gd name="T84" fmla="*/ 174 w 188"/>
                <a:gd name="T85" fmla="*/ 78 h 188"/>
                <a:gd name="T86" fmla="*/ 186 w 188"/>
                <a:gd name="T87" fmla="*/ 70 h 188"/>
                <a:gd name="T88" fmla="*/ 188 w 188"/>
                <a:gd name="T89" fmla="*/ 56 h 188"/>
                <a:gd name="T90" fmla="*/ 182 w 188"/>
                <a:gd name="T91" fmla="*/ 36 h 188"/>
                <a:gd name="T92" fmla="*/ 178 w 188"/>
                <a:gd name="T93" fmla="*/ 24 h 188"/>
                <a:gd name="T94" fmla="*/ 174 w 188"/>
                <a:gd name="T95" fmla="*/ 16 h 188"/>
                <a:gd name="T96" fmla="*/ 172 w 188"/>
                <a:gd name="T97" fmla="*/ 0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88" h="188">
                  <a:moveTo>
                    <a:pt x="170" y="0"/>
                  </a:moveTo>
                  <a:lnTo>
                    <a:pt x="170" y="0"/>
                  </a:lnTo>
                  <a:lnTo>
                    <a:pt x="170" y="0"/>
                  </a:lnTo>
                  <a:lnTo>
                    <a:pt x="170" y="0"/>
                  </a:lnTo>
                  <a:lnTo>
                    <a:pt x="166" y="2"/>
                  </a:lnTo>
                  <a:lnTo>
                    <a:pt x="164" y="6"/>
                  </a:lnTo>
                  <a:lnTo>
                    <a:pt x="162" y="16"/>
                  </a:lnTo>
                  <a:lnTo>
                    <a:pt x="162" y="16"/>
                  </a:lnTo>
                  <a:lnTo>
                    <a:pt x="160" y="24"/>
                  </a:lnTo>
                  <a:lnTo>
                    <a:pt x="158" y="34"/>
                  </a:lnTo>
                  <a:lnTo>
                    <a:pt x="158" y="34"/>
                  </a:lnTo>
                  <a:lnTo>
                    <a:pt x="158" y="42"/>
                  </a:lnTo>
                  <a:lnTo>
                    <a:pt x="158" y="50"/>
                  </a:lnTo>
                  <a:lnTo>
                    <a:pt x="158" y="50"/>
                  </a:lnTo>
                  <a:lnTo>
                    <a:pt x="158" y="56"/>
                  </a:lnTo>
                  <a:lnTo>
                    <a:pt x="154" y="62"/>
                  </a:lnTo>
                  <a:lnTo>
                    <a:pt x="144" y="74"/>
                  </a:lnTo>
                  <a:lnTo>
                    <a:pt x="144" y="74"/>
                  </a:lnTo>
                  <a:lnTo>
                    <a:pt x="138" y="78"/>
                  </a:lnTo>
                  <a:lnTo>
                    <a:pt x="132" y="80"/>
                  </a:lnTo>
                  <a:lnTo>
                    <a:pt x="128" y="80"/>
                  </a:lnTo>
                  <a:lnTo>
                    <a:pt x="122" y="82"/>
                  </a:lnTo>
                  <a:lnTo>
                    <a:pt x="122" y="82"/>
                  </a:lnTo>
                  <a:lnTo>
                    <a:pt x="116" y="86"/>
                  </a:lnTo>
                  <a:lnTo>
                    <a:pt x="114" y="92"/>
                  </a:lnTo>
                  <a:lnTo>
                    <a:pt x="108" y="104"/>
                  </a:lnTo>
                  <a:lnTo>
                    <a:pt x="108" y="104"/>
                  </a:lnTo>
                  <a:lnTo>
                    <a:pt x="102" y="110"/>
                  </a:lnTo>
                  <a:lnTo>
                    <a:pt x="96" y="112"/>
                  </a:lnTo>
                  <a:lnTo>
                    <a:pt x="96" y="112"/>
                  </a:lnTo>
                  <a:lnTo>
                    <a:pt x="84" y="110"/>
                  </a:lnTo>
                  <a:lnTo>
                    <a:pt x="84" y="110"/>
                  </a:lnTo>
                  <a:lnTo>
                    <a:pt x="74" y="106"/>
                  </a:lnTo>
                  <a:lnTo>
                    <a:pt x="74" y="106"/>
                  </a:lnTo>
                  <a:lnTo>
                    <a:pt x="70" y="108"/>
                  </a:lnTo>
                  <a:lnTo>
                    <a:pt x="62" y="114"/>
                  </a:lnTo>
                  <a:lnTo>
                    <a:pt x="62" y="114"/>
                  </a:lnTo>
                  <a:lnTo>
                    <a:pt x="48" y="120"/>
                  </a:lnTo>
                  <a:lnTo>
                    <a:pt x="42" y="124"/>
                  </a:lnTo>
                  <a:lnTo>
                    <a:pt x="38" y="130"/>
                  </a:lnTo>
                  <a:lnTo>
                    <a:pt x="38" y="130"/>
                  </a:lnTo>
                  <a:lnTo>
                    <a:pt x="36" y="134"/>
                  </a:lnTo>
                  <a:lnTo>
                    <a:pt x="36" y="136"/>
                  </a:lnTo>
                  <a:lnTo>
                    <a:pt x="34" y="140"/>
                  </a:lnTo>
                  <a:lnTo>
                    <a:pt x="32" y="142"/>
                  </a:lnTo>
                  <a:lnTo>
                    <a:pt x="32" y="142"/>
                  </a:lnTo>
                  <a:lnTo>
                    <a:pt x="24" y="144"/>
                  </a:lnTo>
                  <a:lnTo>
                    <a:pt x="18" y="146"/>
                  </a:lnTo>
                  <a:lnTo>
                    <a:pt x="18" y="146"/>
                  </a:lnTo>
                  <a:lnTo>
                    <a:pt x="10" y="150"/>
                  </a:lnTo>
                  <a:lnTo>
                    <a:pt x="6" y="154"/>
                  </a:lnTo>
                  <a:lnTo>
                    <a:pt x="2" y="160"/>
                  </a:lnTo>
                  <a:lnTo>
                    <a:pt x="0" y="166"/>
                  </a:lnTo>
                  <a:lnTo>
                    <a:pt x="0" y="166"/>
                  </a:lnTo>
                  <a:lnTo>
                    <a:pt x="4" y="166"/>
                  </a:lnTo>
                  <a:lnTo>
                    <a:pt x="4" y="166"/>
                  </a:lnTo>
                  <a:lnTo>
                    <a:pt x="10" y="168"/>
                  </a:lnTo>
                  <a:lnTo>
                    <a:pt x="12" y="170"/>
                  </a:lnTo>
                  <a:lnTo>
                    <a:pt x="14" y="172"/>
                  </a:lnTo>
                  <a:lnTo>
                    <a:pt x="16" y="174"/>
                  </a:lnTo>
                  <a:lnTo>
                    <a:pt x="16" y="182"/>
                  </a:lnTo>
                  <a:lnTo>
                    <a:pt x="18" y="184"/>
                  </a:lnTo>
                  <a:lnTo>
                    <a:pt x="22" y="188"/>
                  </a:lnTo>
                  <a:lnTo>
                    <a:pt x="22" y="188"/>
                  </a:lnTo>
                  <a:lnTo>
                    <a:pt x="28" y="184"/>
                  </a:lnTo>
                  <a:lnTo>
                    <a:pt x="30" y="180"/>
                  </a:lnTo>
                  <a:lnTo>
                    <a:pt x="36" y="170"/>
                  </a:lnTo>
                  <a:lnTo>
                    <a:pt x="36" y="170"/>
                  </a:lnTo>
                  <a:lnTo>
                    <a:pt x="38" y="164"/>
                  </a:lnTo>
                  <a:lnTo>
                    <a:pt x="40" y="160"/>
                  </a:lnTo>
                  <a:lnTo>
                    <a:pt x="40" y="160"/>
                  </a:lnTo>
                  <a:lnTo>
                    <a:pt x="42" y="156"/>
                  </a:lnTo>
                  <a:lnTo>
                    <a:pt x="42" y="150"/>
                  </a:lnTo>
                  <a:lnTo>
                    <a:pt x="42" y="150"/>
                  </a:lnTo>
                  <a:lnTo>
                    <a:pt x="44" y="146"/>
                  </a:lnTo>
                  <a:lnTo>
                    <a:pt x="48" y="144"/>
                  </a:lnTo>
                  <a:lnTo>
                    <a:pt x="48" y="144"/>
                  </a:lnTo>
                  <a:lnTo>
                    <a:pt x="56" y="140"/>
                  </a:lnTo>
                  <a:lnTo>
                    <a:pt x="64" y="136"/>
                  </a:lnTo>
                  <a:lnTo>
                    <a:pt x="64" y="136"/>
                  </a:lnTo>
                  <a:lnTo>
                    <a:pt x="72" y="134"/>
                  </a:lnTo>
                  <a:lnTo>
                    <a:pt x="76" y="132"/>
                  </a:lnTo>
                  <a:lnTo>
                    <a:pt x="76" y="132"/>
                  </a:lnTo>
                  <a:lnTo>
                    <a:pt x="80" y="134"/>
                  </a:lnTo>
                  <a:lnTo>
                    <a:pt x="82" y="136"/>
                  </a:lnTo>
                  <a:lnTo>
                    <a:pt x="82" y="136"/>
                  </a:lnTo>
                  <a:lnTo>
                    <a:pt x="84" y="138"/>
                  </a:lnTo>
                  <a:lnTo>
                    <a:pt x="86" y="142"/>
                  </a:lnTo>
                  <a:lnTo>
                    <a:pt x="86" y="146"/>
                  </a:lnTo>
                  <a:lnTo>
                    <a:pt x="90" y="148"/>
                  </a:lnTo>
                  <a:lnTo>
                    <a:pt x="90" y="148"/>
                  </a:lnTo>
                  <a:lnTo>
                    <a:pt x="92" y="150"/>
                  </a:lnTo>
                  <a:lnTo>
                    <a:pt x="92" y="150"/>
                  </a:lnTo>
                  <a:lnTo>
                    <a:pt x="94" y="148"/>
                  </a:lnTo>
                  <a:lnTo>
                    <a:pt x="98" y="146"/>
                  </a:lnTo>
                  <a:lnTo>
                    <a:pt x="100" y="140"/>
                  </a:lnTo>
                  <a:lnTo>
                    <a:pt x="104" y="132"/>
                  </a:lnTo>
                  <a:lnTo>
                    <a:pt x="108" y="128"/>
                  </a:lnTo>
                  <a:lnTo>
                    <a:pt x="108" y="128"/>
                  </a:lnTo>
                  <a:lnTo>
                    <a:pt x="110" y="130"/>
                  </a:lnTo>
                  <a:lnTo>
                    <a:pt x="116" y="134"/>
                  </a:lnTo>
                  <a:lnTo>
                    <a:pt x="116" y="134"/>
                  </a:lnTo>
                  <a:lnTo>
                    <a:pt x="116" y="134"/>
                  </a:lnTo>
                  <a:lnTo>
                    <a:pt x="116" y="134"/>
                  </a:lnTo>
                  <a:lnTo>
                    <a:pt x="118" y="132"/>
                  </a:lnTo>
                  <a:lnTo>
                    <a:pt x="122" y="130"/>
                  </a:lnTo>
                  <a:lnTo>
                    <a:pt x="122" y="130"/>
                  </a:lnTo>
                  <a:lnTo>
                    <a:pt x="124" y="130"/>
                  </a:lnTo>
                  <a:lnTo>
                    <a:pt x="124" y="130"/>
                  </a:lnTo>
                  <a:lnTo>
                    <a:pt x="128" y="130"/>
                  </a:lnTo>
                  <a:lnTo>
                    <a:pt x="128" y="130"/>
                  </a:lnTo>
                  <a:lnTo>
                    <a:pt x="132" y="132"/>
                  </a:lnTo>
                  <a:lnTo>
                    <a:pt x="132" y="132"/>
                  </a:lnTo>
                  <a:lnTo>
                    <a:pt x="136" y="130"/>
                  </a:lnTo>
                  <a:lnTo>
                    <a:pt x="136" y="130"/>
                  </a:lnTo>
                  <a:lnTo>
                    <a:pt x="142" y="126"/>
                  </a:lnTo>
                  <a:lnTo>
                    <a:pt x="148" y="124"/>
                  </a:lnTo>
                  <a:lnTo>
                    <a:pt x="148" y="124"/>
                  </a:lnTo>
                  <a:lnTo>
                    <a:pt x="154" y="122"/>
                  </a:lnTo>
                  <a:lnTo>
                    <a:pt x="160" y="118"/>
                  </a:lnTo>
                  <a:lnTo>
                    <a:pt x="164" y="112"/>
                  </a:lnTo>
                  <a:lnTo>
                    <a:pt x="166" y="106"/>
                  </a:lnTo>
                  <a:lnTo>
                    <a:pt x="166" y="106"/>
                  </a:lnTo>
                  <a:lnTo>
                    <a:pt x="168" y="94"/>
                  </a:lnTo>
                  <a:lnTo>
                    <a:pt x="168" y="94"/>
                  </a:lnTo>
                  <a:lnTo>
                    <a:pt x="170" y="88"/>
                  </a:lnTo>
                  <a:lnTo>
                    <a:pt x="170" y="82"/>
                  </a:lnTo>
                  <a:lnTo>
                    <a:pt x="170" y="82"/>
                  </a:lnTo>
                  <a:lnTo>
                    <a:pt x="174" y="78"/>
                  </a:lnTo>
                  <a:lnTo>
                    <a:pt x="180" y="74"/>
                  </a:lnTo>
                  <a:lnTo>
                    <a:pt x="180" y="74"/>
                  </a:lnTo>
                  <a:lnTo>
                    <a:pt x="186" y="70"/>
                  </a:lnTo>
                  <a:lnTo>
                    <a:pt x="188" y="66"/>
                  </a:lnTo>
                  <a:lnTo>
                    <a:pt x="188" y="62"/>
                  </a:lnTo>
                  <a:lnTo>
                    <a:pt x="188" y="56"/>
                  </a:lnTo>
                  <a:lnTo>
                    <a:pt x="188" y="56"/>
                  </a:lnTo>
                  <a:lnTo>
                    <a:pt x="184" y="46"/>
                  </a:lnTo>
                  <a:lnTo>
                    <a:pt x="182" y="36"/>
                  </a:lnTo>
                  <a:lnTo>
                    <a:pt x="182" y="36"/>
                  </a:lnTo>
                  <a:lnTo>
                    <a:pt x="180" y="30"/>
                  </a:lnTo>
                  <a:lnTo>
                    <a:pt x="178" y="24"/>
                  </a:lnTo>
                  <a:lnTo>
                    <a:pt x="178" y="24"/>
                  </a:lnTo>
                  <a:lnTo>
                    <a:pt x="174" y="16"/>
                  </a:lnTo>
                  <a:lnTo>
                    <a:pt x="174" y="16"/>
                  </a:lnTo>
                  <a:lnTo>
                    <a:pt x="172" y="6"/>
                  </a:lnTo>
                  <a:lnTo>
                    <a:pt x="172" y="2"/>
                  </a:lnTo>
                  <a:lnTo>
                    <a:pt x="172" y="0"/>
                  </a:lnTo>
                  <a:lnTo>
                    <a:pt x="170"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81" name="Freeform 66"/>
            <p:cNvSpPr>
              <a:spLocks/>
            </p:cNvSpPr>
            <p:nvPr/>
          </p:nvSpPr>
          <p:spPr bwMode="auto">
            <a:xfrm>
              <a:off x="2564" y="1834"/>
              <a:ext cx="188" cy="188"/>
            </a:xfrm>
            <a:custGeom>
              <a:avLst/>
              <a:gdLst>
                <a:gd name="T0" fmla="*/ 170 w 188"/>
                <a:gd name="T1" fmla="*/ 0 h 188"/>
                <a:gd name="T2" fmla="*/ 164 w 188"/>
                <a:gd name="T3" fmla="*/ 6 h 188"/>
                <a:gd name="T4" fmla="*/ 160 w 188"/>
                <a:gd name="T5" fmla="*/ 24 h 188"/>
                <a:gd name="T6" fmla="*/ 158 w 188"/>
                <a:gd name="T7" fmla="*/ 42 h 188"/>
                <a:gd name="T8" fmla="*/ 158 w 188"/>
                <a:gd name="T9" fmla="*/ 56 h 188"/>
                <a:gd name="T10" fmla="*/ 144 w 188"/>
                <a:gd name="T11" fmla="*/ 74 h 188"/>
                <a:gd name="T12" fmla="*/ 128 w 188"/>
                <a:gd name="T13" fmla="*/ 80 h 188"/>
                <a:gd name="T14" fmla="*/ 116 w 188"/>
                <a:gd name="T15" fmla="*/ 86 h 188"/>
                <a:gd name="T16" fmla="*/ 108 w 188"/>
                <a:gd name="T17" fmla="*/ 104 h 188"/>
                <a:gd name="T18" fmla="*/ 96 w 188"/>
                <a:gd name="T19" fmla="*/ 112 h 188"/>
                <a:gd name="T20" fmla="*/ 74 w 188"/>
                <a:gd name="T21" fmla="*/ 106 h 188"/>
                <a:gd name="T22" fmla="*/ 62 w 188"/>
                <a:gd name="T23" fmla="*/ 114 h 188"/>
                <a:gd name="T24" fmla="*/ 42 w 188"/>
                <a:gd name="T25" fmla="*/ 124 h 188"/>
                <a:gd name="T26" fmla="*/ 36 w 188"/>
                <a:gd name="T27" fmla="*/ 134 h 188"/>
                <a:gd name="T28" fmla="*/ 32 w 188"/>
                <a:gd name="T29" fmla="*/ 142 h 188"/>
                <a:gd name="T30" fmla="*/ 18 w 188"/>
                <a:gd name="T31" fmla="*/ 146 h 188"/>
                <a:gd name="T32" fmla="*/ 6 w 188"/>
                <a:gd name="T33" fmla="*/ 154 h 188"/>
                <a:gd name="T34" fmla="*/ 0 w 188"/>
                <a:gd name="T35" fmla="*/ 166 h 188"/>
                <a:gd name="T36" fmla="*/ 10 w 188"/>
                <a:gd name="T37" fmla="*/ 168 h 188"/>
                <a:gd name="T38" fmla="*/ 16 w 188"/>
                <a:gd name="T39" fmla="*/ 174 h 188"/>
                <a:gd name="T40" fmla="*/ 22 w 188"/>
                <a:gd name="T41" fmla="*/ 188 h 188"/>
                <a:gd name="T42" fmla="*/ 30 w 188"/>
                <a:gd name="T43" fmla="*/ 180 h 188"/>
                <a:gd name="T44" fmla="*/ 38 w 188"/>
                <a:gd name="T45" fmla="*/ 164 h 188"/>
                <a:gd name="T46" fmla="*/ 42 w 188"/>
                <a:gd name="T47" fmla="*/ 156 h 188"/>
                <a:gd name="T48" fmla="*/ 44 w 188"/>
                <a:gd name="T49" fmla="*/ 146 h 188"/>
                <a:gd name="T50" fmla="*/ 56 w 188"/>
                <a:gd name="T51" fmla="*/ 140 h 188"/>
                <a:gd name="T52" fmla="*/ 72 w 188"/>
                <a:gd name="T53" fmla="*/ 134 h 188"/>
                <a:gd name="T54" fmla="*/ 80 w 188"/>
                <a:gd name="T55" fmla="*/ 134 h 188"/>
                <a:gd name="T56" fmla="*/ 84 w 188"/>
                <a:gd name="T57" fmla="*/ 138 h 188"/>
                <a:gd name="T58" fmla="*/ 90 w 188"/>
                <a:gd name="T59" fmla="*/ 148 h 188"/>
                <a:gd name="T60" fmla="*/ 92 w 188"/>
                <a:gd name="T61" fmla="*/ 150 h 188"/>
                <a:gd name="T62" fmla="*/ 100 w 188"/>
                <a:gd name="T63" fmla="*/ 140 h 188"/>
                <a:gd name="T64" fmla="*/ 108 w 188"/>
                <a:gd name="T65" fmla="*/ 128 h 188"/>
                <a:gd name="T66" fmla="*/ 116 w 188"/>
                <a:gd name="T67" fmla="*/ 134 h 188"/>
                <a:gd name="T68" fmla="*/ 118 w 188"/>
                <a:gd name="T69" fmla="*/ 132 h 188"/>
                <a:gd name="T70" fmla="*/ 124 w 188"/>
                <a:gd name="T71" fmla="*/ 130 h 188"/>
                <a:gd name="T72" fmla="*/ 128 w 188"/>
                <a:gd name="T73" fmla="*/ 130 h 188"/>
                <a:gd name="T74" fmla="*/ 136 w 188"/>
                <a:gd name="T75" fmla="*/ 130 h 188"/>
                <a:gd name="T76" fmla="*/ 148 w 188"/>
                <a:gd name="T77" fmla="*/ 124 h 188"/>
                <a:gd name="T78" fmla="*/ 160 w 188"/>
                <a:gd name="T79" fmla="*/ 118 h 188"/>
                <a:gd name="T80" fmla="*/ 166 w 188"/>
                <a:gd name="T81" fmla="*/ 106 h 188"/>
                <a:gd name="T82" fmla="*/ 170 w 188"/>
                <a:gd name="T83" fmla="*/ 88 h 188"/>
                <a:gd name="T84" fmla="*/ 174 w 188"/>
                <a:gd name="T85" fmla="*/ 78 h 188"/>
                <a:gd name="T86" fmla="*/ 186 w 188"/>
                <a:gd name="T87" fmla="*/ 70 h 188"/>
                <a:gd name="T88" fmla="*/ 188 w 188"/>
                <a:gd name="T89" fmla="*/ 56 h 188"/>
                <a:gd name="T90" fmla="*/ 182 w 188"/>
                <a:gd name="T91" fmla="*/ 36 h 188"/>
                <a:gd name="T92" fmla="*/ 178 w 188"/>
                <a:gd name="T93" fmla="*/ 24 h 188"/>
                <a:gd name="T94" fmla="*/ 174 w 188"/>
                <a:gd name="T95" fmla="*/ 16 h 188"/>
                <a:gd name="T96" fmla="*/ 172 w 188"/>
                <a:gd name="T97" fmla="*/ 0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88" h="188">
                  <a:moveTo>
                    <a:pt x="170" y="0"/>
                  </a:moveTo>
                  <a:lnTo>
                    <a:pt x="170" y="0"/>
                  </a:lnTo>
                  <a:lnTo>
                    <a:pt x="170" y="0"/>
                  </a:lnTo>
                  <a:lnTo>
                    <a:pt x="170" y="0"/>
                  </a:lnTo>
                  <a:lnTo>
                    <a:pt x="166" y="2"/>
                  </a:lnTo>
                  <a:lnTo>
                    <a:pt x="164" y="6"/>
                  </a:lnTo>
                  <a:lnTo>
                    <a:pt x="162" y="16"/>
                  </a:lnTo>
                  <a:lnTo>
                    <a:pt x="162" y="16"/>
                  </a:lnTo>
                  <a:lnTo>
                    <a:pt x="160" y="24"/>
                  </a:lnTo>
                  <a:lnTo>
                    <a:pt x="158" y="34"/>
                  </a:lnTo>
                  <a:lnTo>
                    <a:pt x="158" y="34"/>
                  </a:lnTo>
                  <a:lnTo>
                    <a:pt x="158" y="42"/>
                  </a:lnTo>
                  <a:lnTo>
                    <a:pt x="158" y="50"/>
                  </a:lnTo>
                  <a:lnTo>
                    <a:pt x="158" y="50"/>
                  </a:lnTo>
                  <a:lnTo>
                    <a:pt x="158" y="56"/>
                  </a:lnTo>
                  <a:lnTo>
                    <a:pt x="154" y="62"/>
                  </a:lnTo>
                  <a:lnTo>
                    <a:pt x="144" y="74"/>
                  </a:lnTo>
                  <a:lnTo>
                    <a:pt x="144" y="74"/>
                  </a:lnTo>
                  <a:lnTo>
                    <a:pt x="138" y="78"/>
                  </a:lnTo>
                  <a:lnTo>
                    <a:pt x="132" y="80"/>
                  </a:lnTo>
                  <a:lnTo>
                    <a:pt x="128" y="80"/>
                  </a:lnTo>
                  <a:lnTo>
                    <a:pt x="122" y="82"/>
                  </a:lnTo>
                  <a:lnTo>
                    <a:pt x="122" y="82"/>
                  </a:lnTo>
                  <a:lnTo>
                    <a:pt x="116" y="86"/>
                  </a:lnTo>
                  <a:lnTo>
                    <a:pt x="114" y="92"/>
                  </a:lnTo>
                  <a:lnTo>
                    <a:pt x="108" y="104"/>
                  </a:lnTo>
                  <a:lnTo>
                    <a:pt x="108" y="104"/>
                  </a:lnTo>
                  <a:lnTo>
                    <a:pt x="102" y="110"/>
                  </a:lnTo>
                  <a:lnTo>
                    <a:pt x="96" y="112"/>
                  </a:lnTo>
                  <a:lnTo>
                    <a:pt x="96" y="112"/>
                  </a:lnTo>
                  <a:lnTo>
                    <a:pt x="84" y="110"/>
                  </a:lnTo>
                  <a:lnTo>
                    <a:pt x="84" y="110"/>
                  </a:lnTo>
                  <a:lnTo>
                    <a:pt x="74" y="106"/>
                  </a:lnTo>
                  <a:lnTo>
                    <a:pt x="74" y="106"/>
                  </a:lnTo>
                  <a:lnTo>
                    <a:pt x="70" y="108"/>
                  </a:lnTo>
                  <a:lnTo>
                    <a:pt x="62" y="114"/>
                  </a:lnTo>
                  <a:lnTo>
                    <a:pt x="62" y="114"/>
                  </a:lnTo>
                  <a:lnTo>
                    <a:pt x="48" y="120"/>
                  </a:lnTo>
                  <a:lnTo>
                    <a:pt x="42" y="124"/>
                  </a:lnTo>
                  <a:lnTo>
                    <a:pt x="38" y="130"/>
                  </a:lnTo>
                  <a:lnTo>
                    <a:pt x="38" y="130"/>
                  </a:lnTo>
                  <a:lnTo>
                    <a:pt x="36" y="134"/>
                  </a:lnTo>
                  <a:lnTo>
                    <a:pt x="36" y="136"/>
                  </a:lnTo>
                  <a:lnTo>
                    <a:pt x="34" y="140"/>
                  </a:lnTo>
                  <a:lnTo>
                    <a:pt x="32" y="142"/>
                  </a:lnTo>
                  <a:lnTo>
                    <a:pt x="32" y="142"/>
                  </a:lnTo>
                  <a:lnTo>
                    <a:pt x="24" y="144"/>
                  </a:lnTo>
                  <a:lnTo>
                    <a:pt x="18" y="146"/>
                  </a:lnTo>
                  <a:lnTo>
                    <a:pt x="18" y="146"/>
                  </a:lnTo>
                  <a:lnTo>
                    <a:pt x="10" y="150"/>
                  </a:lnTo>
                  <a:lnTo>
                    <a:pt x="6" y="154"/>
                  </a:lnTo>
                  <a:lnTo>
                    <a:pt x="2" y="160"/>
                  </a:lnTo>
                  <a:lnTo>
                    <a:pt x="0" y="166"/>
                  </a:lnTo>
                  <a:lnTo>
                    <a:pt x="0" y="166"/>
                  </a:lnTo>
                  <a:lnTo>
                    <a:pt x="4" y="166"/>
                  </a:lnTo>
                  <a:lnTo>
                    <a:pt x="4" y="166"/>
                  </a:lnTo>
                  <a:lnTo>
                    <a:pt x="10" y="168"/>
                  </a:lnTo>
                  <a:lnTo>
                    <a:pt x="12" y="170"/>
                  </a:lnTo>
                  <a:lnTo>
                    <a:pt x="14" y="172"/>
                  </a:lnTo>
                  <a:lnTo>
                    <a:pt x="16" y="174"/>
                  </a:lnTo>
                  <a:lnTo>
                    <a:pt x="16" y="182"/>
                  </a:lnTo>
                  <a:lnTo>
                    <a:pt x="18" y="184"/>
                  </a:lnTo>
                  <a:lnTo>
                    <a:pt x="22" y="188"/>
                  </a:lnTo>
                  <a:lnTo>
                    <a:pt x="22" y="188"/>
                  </a:lnTo>
                  <a:lnTo>
                    <a:pt x="28" y="184"/>
                  </a:lnTo>
                  <a:lnTo>
                    <a:pt x="30" y="180"/>
                  </a:lnTo>
                  <a:lnTo>
                    <a:pt x="36" y="170"/>
                  </a:lnTo>
                  <a:lnTo>
                    <a:pt x="36" y="170"/>
                  </a:lnTo>
                  <a:lnTo>
                    <a:pt x="38" y="164"/>
                  </a:lnTo>
                  <a:lnTo>
                    <a:pt x="40" y="160"/>
                  </a:lnTo>
                  <a:lnTo>
                    <a:pt x="40" y="160"/>
                  </a:lnTo>
                  <a:lnTo>
                    <a:pt x="42" y="156"/>
                  </a:lnTo>
                  <a:lnTo>
                    <a:pt x="42" y="150"/>
                  </a:lnTo>
                  <a:lnTo>
                    <a:pt x="42" y="150"/>
                  </a:lnTo>
                  <a:lnTo>
                    <a:pt x="44" y="146"/>
                  </a:lnTo>
                  <a:lnTo>
                    <a:pt x="48" y="144"/>
                  </a:lnTo>
                  <a:lnTo>
                    <a:pt x="48" y="144"/>
                  </a:lnTo>
                  <a:lnTo>
                    <a:pt x="56" y="140"/>
                  </a:lnTo>
                  <a:lnTo>
                    <a:pt x="64" y="136"/>
                  </a:lnTo>
                  <a:lnTo>
                    <a:pt x="64" y="136"/>
                  </a:lnTo>
                  <a:lnTo>
                    <a:pt x="72" y="134"/>
                  </a:lnTo>
                  <a:lnTo>
                    <a:pt x="76" y="132"/>
                  </a:lnTo>
                  <a:lnTo>
                    <a:pt x="76" y="132"/>
                  </a:lnTo>
                  <a:lnTo>
                    <a:pt x="80" y="134"/>
                  </a:lnTo>
                  <a:lnTo>
                    <a:pt x="82" y="136"/>
                  </a:lnTo>
                  <a:lnTo>
                    <a:pt x="82" y="136"/>
                  </a:lnTo>
                  <a:lnTo>
                    <a:pt x="84" y="138"/>
                  </a:lnTo>
                  <a:lnTo>
                    <a:pt x="86" y="142"/>
                  </a:lnTo>
                  <a:lnTo>
                    <a:pt x="86" y="146"/>
                  </a:lnTo>
                  <a:lnTo>
                    <a:pt x="90" y="148"/>
                  </a:lnTo>
                  <a:lnTo>
                    <a:pt x="90" y="148"/>
                  </a:lnTo>
                  <a:lnTo>
                    <a:pt x="92" y="150"/>
                  </a:lnTo>
                  <a:lnTo>
                    <a:pt x="92" y="150"/>
                  </a:lnTo>
                  <a:lnTo>
                    <a:pt x="94" y="148"/>
                  </a:lnTo>
                  <a:lnTo>
                    <a:pt x="98" y="146"/>
                  </a:lnTo>
                  <a:lnTo>
                    <a:pt x="100" y="140"/>
                  </a:lnTo>
                  <a:lnTo>
                    <a:pt x="104" y="132"/>
                  </a:lnTo>
                  <a:lnTo>
                    <a:pt x="108" y="128"/>
                  </a:lnTo>
                  <a:lnTo>
                    <a:pt x="108" y="128"/>
                  </a:lnTo>
                  <a:lnTo>
                    <a:pt x="110" y="130"/>
                  </a:lnTo>
                  <a:lnTo>
                    <a:pt x="116" y="134"/>
                  </a:lnTo>
                  <a:lnTo>
                    <a:pt x="116" y="134"/>
                  </a:lnTo>
                  <a:lnTo>
                    <a:pt x="116" y="134"/>
                  </a:lnTo>
                  <a:lnTo>
                    <a:pt x="116" y="134"/>
                  </a:lnTo>
                  <a:lnTo>
                    <a:pt x="118" y="132"/>
                  </a:lnTo>
                  <a:lnTo>
                    <a:pt x="122" y="130"/>
                  </a:lnTo>
                  <a:lnTo>
                    <a:pt x="122" y="130"/>
                  </a:lnTo>
                  <a:lnTo>
                    <a:pt x="124" y="130"/>
                  </a:lnTo>
                  <a:lnTo>
                    <a:pt x="124" y="130"/>
                  </a:lnTo>
                  <a:lnTo>
                    <a:pt x="128" y="130"/>
                  </a:lnTo>
                  <a:lnTo>
                    <a:pt x="128" y="130"/>
                  </a:lnTo>
                  <a:lnTo>
                    <a:pt x="132" y="132"/>
                  </a:lnTo>
                  <a:lnTo>
                    <a:pt x="132" y="132"/>
                  </a:lnTo>
                  <a:lnTo>
                    <a:pt x="136" y="130"/>
                  </a:lnTo>
                  <a:lnTo>
                    <a:pt x="136" y="130"/>
                  </a:lnTo>
                  <a:lnTo>
                    <a:pt x="142" y="126"/>
                  </a:lnTo>
                  <a:lnTo>
                    <a:pt x="148" y="124"/>
                  </a:lnTo>
                  <a:lnTo>
                    <a:pt x="148" y="124"/>
                  </a:lnTo>
                  <a:lnTo>
                    <a:pt x="154" y="122"/>
                  </a:lnTo>
                  <a:lnTo>
                    <a:pt x="160" y="118"/>
                  </a:lnTo>
                  <a:lnTo>
                    <a:pt x="164" y="112"/>
                  </a:lnTo>
                  <a:lnTo>
                    <a:pt x="166" y="106"/>
                  </a:lnTo>
                  <a:lnTo>
                    <a:pt x="166" y="106"/>
                  </a:lnTo>
                  <a:lnTo>
                    <a:pt x="168" y="94"/>
                  </a:lnTo>
                  <a:lnTo>
                    <a:pt x="168" y="94"/>
                  </a:lnTo>
                  <a:lnTo>
                    <a:pt x="170" y="88"/>
                  </a:lnTo>
                  <a:lnTo>
                    <a:pt x="170" y="82"/>
                  </a:lnTo>
                  <a:lnTo>
                    <a:pt x="170" y="82"/>
                  </a:lnTo>
                  <a:lnTo>
                    <a:pt x="174" y="78"/>
                  </a:lnTo>
                  <a:lnTo>
                    <a:pt x="180" y="74"/>
                  </a:lnTo>
                  <a:lnTo>
                    <a:pt x="180" y="74"/>
                  </a:lnTo>
                  <a:lnTo>
                    <a:pt x="186" y="70"/>
                  </a:lnTo>
                  <a:lnTo>
                    <a:pt x="188" y="66"/>
                  </a:lnTo>
                  <a:lnTo>
                    <a:pt x="188" y="62"/>
                  </a:lnTo>
                  <a:lnTo>
                    <a:pt x="188" y="56"/>
                  </a:lnTo>
                  <a:lnTo>
                    <a:pt x="188" y="56"/>
                  </a:lnTo>
                  <a:lnTo>
                    <a:pt x="184" y="46"/>
                  </a:lnTo>
                  <a:lnTo>
                    <a:pt x="182" y="36"/>
                  </a:lnTo>
                  <a:lnTo>
                    <a:pt x="182" y="36"/>
                  </a:lnTo>
                  <a:lnTo>
                    <a:pt x="180" y="30"/>
                  </a:lnTo>
                  <a:lnTo>
                    <a:pt x="178" y="24"/>
                  </a:lnTo>
                  <a:lnTo>
                    <a:pt x="178" y="24"/>
                  </a:lnTo>
                  <a:lnTo>
                    <a:pt x="174" y="16"/>
                  </a:lnTo>
                  <a:lnTo>
                    <a:pt x="174" y="16"/>
                  </a:lnTo>
                  <a:lnTo>
                    <a:pt x="172" y="6"/>
                  </a:lnTo>
                  <a:lnTo>
                    <a:pt x="172" y="2"/>
                  </a:lnTo>
                  <a:lnTo>
                    <a:pt x="172" y="0"/>
                  </a:lnTo>
                  <a:lnTo>
                    <a:pt x="17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82" name="Freeform 67"/>
            <p:cNvSpPr>
              <a:spLocks/>
            </p:cNvSpPr>
            <p:nvPr/>
          </p:nvSpPr>
          <p:spPr bwMode="auto">
            <a:xfrm>
              <a:off x="2426" y="2110"/>
              <a:ext cx="38" cy="58"/>
            </a:xfrm>
            <a:custGeom>
              <a:avLst/>
              <a:gdLst>
                <a:gd name="T0" fmla="*/ 34 w 38"/>
                <a:gd name="T1" fmla="*/ 0 h 58"/>
                <a:gd name="T2" fmla="*/ 34 w 38"/>
                <a:gd name="T3" fmla="*/ 0 h 58"/>
                <a:gd name="T4" fmla="*/ 28 w 38"/>
                <a:gd name="T5" fmla="*/ 2 h 58"/>
                <a:gd name="T6" fmla="*/ 28 w 38"/>
                <a:gd name="T7" fmla="*/ 2 h 58"/>
                <a:gd name="T8" fmla="*/ 26 w 38"/>
                <a:gd name="T9" fmla="*/ 4 h 58"/>
                <a:gd name="T10" fmla="*/ 24 w 38"/>
                <a:gd name="T11" fmla="*/ 10 h 58"/>
                <a:gd name="T12" fmla="*/ 20 w 38"/>
                <a:gd name="T13" fmla="*/ 18 h 58"/>
                <a:gd name="T14" fmla="*/ 20 w 38"/>
                <a:gd name="T15" fmla="*/ 18 h 58"/>
                <a:gd name="T16" fmla="*/ 16 w 38"/>
                <a:gd name="T17" fmla="*/ 20 h 58"/>
                <a:gd name="T18" fmla="*/ 12 w 38"/>
                <a:gd name="T19" fmla="*/ 22 h 58"/>
                <a:gd name="T20" fmla="*/ 8 w 38"/>
                <a:gd name="T21" fmla="*/ 24 h 58"/>
                <a:gd name="T22" fmla="*/ 6 w 38"/>
                <a:gd name="T23" fmla="*/ 26 h 58"/>
                <a:gd name="T24" fmla="*/ 6 w 38"/>
                <a:gd name="T25" fmla="*/ 26 h 58"/>
                <a:gd name="T26" fmla="*/ 2 w 38"/>
                <a:gd name="T27" fmla="*/ 34 h 58"/>
                <a:gd name="T28" fmla="*/ 0 w 38"/>
                <a:gd name="T29" fmla="*/ 44 h 58"/>
                <a:gd name="T30" fmla="*/ 2 w 38"/>
                <a:gd name="T31" fmla="*/ 54 h 58"/>
                <a:gd name="T32" fmla="*/ 4 w 38"/>
                <a:gd name="T33" fmla="*/ 56 h 58"/>
                <a:gd name="T34" fmla="*/ 6 w 38"/>
                <a:gd name="T35" fmla="*/ 58 h 58"/>
                <a:gd name="T36" fmla="*/ 6 w 38"/>
                <a:gd name="T37" fmla="*/ 58 h 58"/>
                <a:gd name="T38" fmla="*/ 10 w 38"/>
                <a:gd name="T39" fmla="*/ 58 h 58"/>
                <a:gd name="T40" fmla="*/ 10 w 38"/>
                <a:gd name="T41" fmla="*/ 58 h 58"/>
                <a:gd name="T42" fmla="*/ 12 w 38"/>
                <a:gd name="T43" fmla="*/ 56 h 58"/>
                <a:gd name="T44" fmla="*/ 16 w 38"/>
                <a:gd name="T45" fmla="*/ 52 h 58"/>
                <a:gd name="T46" fmla="*/ 20 w 38"/>
                <a:gd name="T47" fmla="*/ 44 h 58"/>
                <a:gd name="T48" fmla="*/ 22 w 38"/>
                <a:gd name="T49" fmla="*/ 36 h 58"/>
                <a:gd name="T50" fmla="*/ 24 w 38"/>
                <a:gd name="T51" fmla="*/ 28 h 58"/>
                <a:gd name="T52" fmla="*/ 24 w 38"/>
                <a:gd name="T53" fmla="*/ 28 h 58"/>
                <a:gd name="T54" fmla="*/ 30 w 38"/>
                <a:gd name="T55" fmla="*/ 24 h 58"/>
                <a:gd name="T56" fmla="*/ 34 w 38"/>
                <a:gd name="T57" fmla="*/ 22 h 58"/>
                <a:gd name="T58" fmla="*/ 36 w 38"/>
                <a:gd name="T59" fmla="*/ 18 h 58"/>
                <a:gd name="T60" fmla="*/ 36 w 38"/>
                <a:gd name="T61" fmla="*/ 18 h 58"/>
                <a:gd name="T62" fmla="*/ 38 w 38"/>
                <a:gd name="T63" fmla="*/ 14 h 58"/>
                <a:gd name="T64" fmla="*/ 38 w 38"/>
                <a:gd name="T65" fmla="*/ 8 h 58"/>
                <a:gd name="T66" fmla="*/ 38 w 38"/>
                <a:gd name="T67" fmla="*/ 2 h 58"/>
                <a:gd name="T68" fmla="*/ 36 w 38"/>
                <a:gd name="T69" fmla="*/ 0 h 58"/>
                <a:gd name="T70" fmla="*/ 34 w 38"/>
                <a:gd name="T71"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8" h="58">
                  <a:moveTo>
                    <a:pt x="34" y="0"/>
                  </a:moveTo>
                  <a:lnTo>
                    <a:pt x="34" y="0"/>
                  </a:lnTo>
                  <a:lnTo>
                    <a:pt x="28" y="2"/>
                  </a:lnTo>
                  <a:lnTo>
                    <a:pt x="28" y="2"/>
                  </a:lnTo>
                  <a:lnTo>
                    <a:pt x="26" y="4"/>
                  </a:lnTo>
                  <a:lnTo>
                    <a:pt x="24" y="10"/>
                  </a:lnTo>
                  <a:lnTo>
                    <a:pt x="20" y="18"/>
                  </a:lnTo>
                  <a:lnTo>
                    <a:pt x="20" y="18"/>
                  </a:lnTo>
                  <a:lnTo>
                    <a:pt x="16" y="20"/>
                  </a:lnTo>
                  <a:lnTo>
                    <a:pt x="12" y="22"/>
                  </a:lnTo>
                  <a:lnTo>
                    <a:pt x="8" y="24"/>
                  </a:lnTo>
                  <a:lnTo>
                    <a:pt x="6" y="26"/>
                  </a:lnTo>
                  <a:lnTo>
                    <a:pt x="6" y="26"/>
                  </a:lnTo>
                  <a:lnTo>
                    <a:pt x="2" y="34"/>
                  </a:lnTo>
                  <a:lnTo>
                    <a:pt x="0" y="44"/>
                  </a:lnTo>
                  <a:lnTo>
                    <a:pt x="2" y="54"/>
                  </a:lnTo>
                  <a:lnTo>
                    <a:pt x="4" y="56"/>
                  </a:lnTo>
                  <a:lnTo>
                    <a:pt x="6" y="58"/>
                  </a:lnTo>
                  <a:lnTo>
                    <a:pt x="6" y="58"/>
                  </a:lnTo>
                  <a:lnTo>
                    <a:pt x="10" y="58"/>
                  </a:lnTo>
                  <a:lnTo>
                    <a:pt x="10" y="58"/>
                  </a:lnTo>
                  <a:lnTo>
                    <a:pt x="12" y="56"/>
                  </a:lnTo>
                  <a:lnTo>
                    <a:pt x="16" y="52"/>
                  </a:lnTo>
                  <a:lnTo>
                    <a:pt x="20" y="44"/>
                  </a:lnTo>
                  <a:lnTo>
                    <a:pt x="22" y="36"/>
                  </a:lnTo>
                  <a:lnTo>
                    <a:pt x="24" y="28"/>
                  </a:lnTo>
                  <a:lnTo>
                    <a:pt x="24" y="28"/>
                  </a:lnTo>
                  <a:lnTo>
                    <a:pt x="30" y="24"/>
                  </a:lnTo>
                  <a:lnTo>
                    <a:pt x="34" y="22"/>
                  </a:lnTo>
                  <a:lnTo>
                    <a:pt x="36" y="18"/>
                  </a:lnTo>
                  <a:lnTo>
                    <a:pt x="36" y="18"/>
                  </a:lnTo>
                  <a:lnTo>
                    <a:pt x="38" y="14"/>
                  </a:lnTo>
                  <a:lnTo>
                    <a:pt x="38" y="8"/>
                  </a:lnTo>
                  <a:lnTo>
                    <a:pt x="38" y="2"/>
                  </a:lnTo>
                  <a:lnTo>
                    <a:pt x="36" y="0"/>
                  </a:lnTo>
                  <a:lnTo>
                    <a:pt x="34"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83" name="Freeform 68"/>
            <p:cNvSpPr>
              <a:spLocks/>
            </p:cNvSpPr>
            <p:nvPr/>
          </p:nvSpPr>
          <p:spPr bwMode="auto">
            <a:xfrm>
              <a:off x="2426" y="2110"/>
              <a:ext cx="38" cy="58"/>
            </a:xfrm>
            <a:custGeom>
              <a:avLst/>
              <a:gdLst>
                <a:gd name="T0" fmla="*/ 34 w 38"/>
                <a:gd name="T1" fmla="*/ 0 h 58"/>
                <a:gd name="T2" fmla="*/ 34 w 38"/>
                <a:gd name="T3" fmla="*/ 0 h 58"/>
                <a:gd name="T4" fmla="*/ 28 w 38"/>
                <a:gd name="T5" fmla="*/ 2 h 58"/>
                <a:gd name="T6" fmla="*/ 28 w 38"/>
                <a:gd name="T7" fmla="*/ 2 h 58"/>
                <a:gd name="T8" fmla="*/ 26 w 38"/>
                <a:gd name="T9" fmla="*/ 4 h 58"/>
                <a:gd name="T10" fmla="*/ 24 w 38"/>
                <a:gd name="T11" fmla="*/ 10 h 58"/>
                <a:gd name="T12" fmla="*/ 20 w 38"/>
                <a:gd name="T13" fmla="*/ 18 h 58"/>
                <a:gd name="T14" fmla="*/ 20 w 38"/>
                <a:gd name="T15" fmla="*/ 18 h 58"/>
                <a:gd name="T16" fmla="*/ 16 w 38"/>
                <a:gd name="T17" fmla="*/ 20 h 58"/>
                <a:gd name="T18" fmla="*/ 12 w 38"/>
                <a:gd name="T19" fmla="*/ 22 h 58"/>
                <a:gd name="T20" fmla="*/ 8 w 38"/>
                <a:gd name="T21" fmla="*/ 24 h 58"/>
                <a:gd name="T22" fmla="*/ 6 w 38"/>
                <a:gd name="T23" fmla="*/ 26 h 58"/>
                <a:gd name="T24" fmla="*/ 6 w 38"/>
                <a:gd name="T25" fmla="*/ 26 h 58"/>
                <a:gd name="T26" fmla="*/ 2 w 38"/>
                <a:gd name="T27" fmla="*/ 34 h 58"/>
                <a:gd name="T28" fmla="*/ 0 w 38"/>
                <a:gd name="T29" fmla="*/ 44 h 58"/>
                <a:gd name="T30" fmla="*/ 2 w 38"/>
                <a:gd name="T31" fmla="*/ 54 h 58"/>
                <a:gd name="T32" fmla="*/ 4 w 38"/>
                <a:gd name="T33" fmla="*/ 56 h 58"/>
                <a:gd name="T34" fmla="*/ 6 w 38"/>
                <a:gd name="T35" fmla="*/ 58 h 58"/>
                <a:gd name="T36" fmla="*/ 6 w 38"/>
                <a:gd name="T37" fmla="*/ 58 h 58"/>
                <a:gd name="T38" fmla="*/ 10 w 38"/>
                <a:gd name="T39" fmla="*/ 58 h 58"/>
                <a:gd name="T40" fmla="*/ 10 w 38"/>
                <a:gd name="T41" fmla="*/ 58 h 58"/>
                <a:gd name="T42" fmla="*/ 12 w 38"/>
                <a:gd name="T43" fmla="*/ 56 h 58"/>
                <a:gd name="T44" fmla="*/ 16 w 38"/>
                <a:gd name="T45" fmla="*/ 52 h 58"/>
                <a:gd name="T46" fmla="*/ 20 w 38"/>
                <a:gd name="T47" fmla="*/ 44 h 58"/>
                <a:gd name="T48" fmla="*/ 22 w 38"/>
                <a:gd name="T49" fmla="*/ 36 h 58"/>
                <a:gd name="T50" fmla="*/ 24 w 38"/>
                <a:gd name="T51" fmla="*/ 28 h 58"/>
                <a:gd name="T52" fmla="*/ 24 w 38"/>
                <a:gd name="T53" fmla="*/ 28 h 58"/>
                <a:gd name="T54" fmla="*/ 30 w 38"/>
                <a:gd name="T55" fmla="*/ 24 h 58"/>
                <a:gd name="T56" fmla="*/ 34 w 38"/>
                <a:gd name="T57" fmla="*/ 22 h 58"/>
                <a:gd name="T58" fmla="*/ 36 w 38"/>
                <a:gd name="T59" fmla="*/ 18 h 58"/>
                <a:gd name="T60" fmla="*/ 36 w 38"/>
                <a:gd name="T61" fmla="*/ 18 h 58"/>
                <a:gd name="T62" fmla="*/ 38 w 38"/>
                <a:gd name="T63" fmla="*/ 14 h 58"/>
                <a:gd name="T64" fmla="*/ 38 w 38"/>
                <a:gd name="T65" fmla="*/ 8 h 58"/>
                <a:gd name="T66" fmla="*/ 38 w 38"/>
                <a:gd name="T67" fmla="*/ 2 h 58"/>
                <a:gd name="T68" fmla="*/ 36 w 38"/>
                <a:gd name="T69" fmla="*/ 0 h 58"/>
                <a:gd name="T70" fmla="*/ 34 w 38"/>
                <a:gd name="T71"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8" h="58">
                  <a:moveTo>
                    <a:pt x="34" y="0"/>
                  </a:moveTo>
                  <a:lnTo>
                    <a:pt x="34" y="0"/>
                  </a:lnTo>
                  <a:lnTo>
                    <a:pt x="28" y="2"/>
                  </a:lnTo>
                  <a:lnTo>
                    <a:pt x="28" y="2"/>
                  </a:lnTo>
                  <a:lnTo>
                    <a:pt x="26" y="4"/>
                  </a:lnTo>
                  <a:lnTo>
                    <a:pt x="24" y="10"/>
                  </a:lnTo>
                  <a:lnTo>
                    <a:pt x="20" y="18"/>
                  </a:lnTo>
                  <a:lnTo>
                    <a:pt x="20" y="18"/>
                  </a:lnTo>
                  <a:lnTo>
                    <a:pt x="16" y="20"/>
                  </a:lnTo>
                  <a:lnTo>
                    <a:pt x="12" y="22"/>
                  </a:lnTo>
                  <a:lnTo>
                    <a:pt x="8" y="24"/>
                  </a:lnTo>
                  <a:lnTo>
                    <a:pt x="6" y="26"/>
                  </a:lnTo>
                  <a:lnTo>
                    <a:pt x="6" y="26"/>
                  </a:lnTo>
                  <a:lnTo>
                    <a:pt x="2" y="34"/>
                  </a:lnTo>
                  <a:lnTo>
                    <a:pt x="0" y="44"/>
                  </a:lnTo>
                  <a:lnTo>
                    <a:pt x="2" y="54"/>
                  </a:lnTo>
                  <a:lnTo>
                    <a:pt x="4" y="56"/>
                  </a:lnTo>
                  <a:lnTo>
                    <a:pt x="6" y="58"/>
                  </a:lnTo>
                  <a:lnTo>
                    <a:pt x="6" y="58"/>
                  </a:lnTo>
                  <a:lnTo>
                    <a:pt x="10" y="58"/>
                  </a:lnTo>
                  <a:lnTo>
                    <a:pt x="10" y="58"/>
                  </a:lnTo>
                  <a:lnTo>
                    <a:pt x="12" y="56"/>
                  </a:lnTo>
                  <a:lnTo>
                    <a:pt x="16" y="52"/>
                  </a:lnTo>
                  <a:lnTo>
                    <a:pt x="20" y="44"/>
                  </a:lnTo>
                  <a:lnTo>
                    <a:pt x="22" y="36"/>
                  </a:lnTo>
                  <a:lnTo>
                    <a:pt x="24" y="28"/>
                  </a:lnTo>
                  <a:lnTo>
                    <a:pt x="24" y="28"/>
                  </a:lnTo>
                  <a:lnTo>
                    <a:pt x="30" y="24"/>
                  </a:lnTo>
                  <a:lnTo>
                    <a:pt x="34" y="22"/>
                  </a:lnTo>
                  <a:lnTo>
                    <a:pt x="36" y="18"/>
                  </a:lnTo>
                  <a:lnTo>
                    <a:pt x="36" y="18"/>
                  </a:lnTo>
                  <a:lnTo>
                    <a:pt x="38" y="14"/>
                  </a:lnTo>
                  <a:lnTo>
                    <a:pt x="38" y="8"/>
                  </a:lnTo>
                  <a:lnTo>
                    <a:pt x="38" y="2"/>
                  </a:lnTo>
                  <a:lnTo>
                    <a:pt x="36" y="0"/>
                  </a:lnTo>
                  <a:lnTo>
                    <a:pt x="3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84" name="Freeform 69"/>
            <p:cNvSpPr>
              <a:spLocks/>
            </p:cNvSpPr>
            <p:nvPr/>
          </p:nvSpPr>
          <p:spPr bwMode="auto">
            <a:xfrm>
              <a:off x="2604" y="1974"/>
              <a:ext cx="38" cy="32"/>
            </a:xfrm>
            <a:custGeom>
              <a:avLst/>
              <a:gdLst>
                <a:gd name="T0" fmla="*/ 32 w 38"/>
                <a:gd name="T1" fmla="*/ 0 h 32"/>
                <a:gd name="T2" fmla="*/ 32 w 38"/>
                <a:gd name="T3" fmla="*/ 0 h 32"/>
                <a:gd name="T4" fmla="*/ 28 w 38"/>
                <a:gd name="T5" fmla="*/ 2 h 32"/>
                <a:gd name="T6" fmla="*/ 24 w 38"/>
                <a:gd name="T7" fmla="*/ 4 h 32"/>
                <a:gd name="T8" fmla="*/ 24 w 38"/>
                <a:gd name="T9" fmla="*/ 4 h 32"/>
                <a:gd name="T10" fmla="*/ 16 w 38"/>
                <a:gd name="T11" fmla="*/ 10 h 32"/>
                <a:gd name="T12" fmla="*/ 10 w 38"/>
                <a:gd name="T13" fmla="*/ 18 h 32"/>
                <a:gd name="T14" fmla="*/ 10 w 38"/>
                <a:gd name="T15" fmla="*/ 18 h 32"/>
                <a:gd name="T16" fmla="*/ 8 w 38"/>
                <a:gd name="T17" fmla="*/ 20 h 32"/>
                <a:gd name="T18" fmla="*/ 4 w 38"/>
                <a:gd name="T19" fmla="*/ 22 h 32"/>
                <a:gd name="T20" fmla="*/ 4 w 38"/>
                <a:gd name="T21" fmla="*/ 22 h 32"/>
                <a:gd name="T22" fmla="*/ 0 w 38"/>
                <a:gd name="T23" fmla="*/ 24 h 32"/>
                <a:gd name="T24" fmla="*/ 0 w 38"/>
                <a:gd name="T25" fmla="*/ 28 h 32"/>
                <a:gd name="T26" fmla="*/ 0 w 38"/>
                <a:gd name="T27" fmla="*/ 32 h 32"/>
                <a:gd name="T28" fmla="*/ 4 w 38"/>
                <a:gd name="T29" fmla="*/ 32 h 32"/>
                <a:gd name="T30" fmla="*/ 4 w 38"/>
                <a:gd name="T31" fmla="*/ 32 h 32"/>
                <a:gd name="T32" fmla="*/ 4 w 38"/>
                <a:gd name="T33" fmla="*/ 32 h 32"/>
                <a:gd name="T34" fmla="*/ 4 w 38"/>
                <a:gd name="T35" fmla="*/ 32 h 32"/>
                <a:gd name="T36" fmla="*/ 12 w 38"/>
                <a:gd name="T37" fmla="*/ 30 h 32"/>
                <a:gd name="T38" fmla="*/ 18 w 38"/>
                <a:gd name="T39" fmla="*/ 26 h 32"/>
                <a:gd name="T40" fmla="*/ 18 w 38"/>
                <a:gd name="T41" fmla="*/ 26 h 32"/>
                <a:gd name="T42" fmla="*/ 24 w 38"/>
                <a:gd name="T43" fmla="*/ 22 h 32"/>
                <a:gd name="T44" fmla="*/ 32 w 38"/>
                <a:gd name="T45" fmla="*/ 16 h 32"/>
                <a:gd name="T46" fmla="*/ 36 w 38"/>
                <a:gd name="T47" fmla="*/ 10 h 32"/>
                <a:gd name="T48" fmla="*/ 38 w 38"/>
                <a:gd name="T49" fmla="*/ 6 h 32"/>
                <a:gd name="T50" fmla="*/ 38 w 38"/>
                <a:gd name="T51" fmla="*/ 4 h 32"/>
                <a:gd name="T52" fmla="*/ 38 w 38"/>
                <a:gd name="T53" fmla="*/ 4 h 32"/>
                <a:gd name="T54" fmla="*/ 36 w 38"/>
                <a:gd name="T55" fmla="*/ 2 h 32"/>
                <a:gd name="T56" fmla="*/ 32 w 38"/>
                <a:gd name="T57"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8" h="32">
                  <a:moveTo>
                    <a:pt x="32" y="0"/>
                  </a:moveTo>
                  <a:lnTo>
                    <a:pt x="32" y="0"/>
                  </a:lnTo>
                  <a:lnTo>
                    <a:pt x="28" y="2"/>
                  </a:lnTo>
                  <a:lnTo>
                    <a:pt x="24" y="4"/>
                  </a:lnTo>
                  <a:lnTo>
                    <a:pt x="24" y="4"/>
                  </a:lnTo>
                  <a:lnTo>
                    <a:pt x="16" y="10"/>
                  </a:lnTo>
                  <a:lnTo>
                    <a:pt x="10" y="18"/>
                  </a:lnTo>
                  <a:lnTo>
                    <a:pt x="10" y="18"/>
                  </a:lnTo>
                  <a:lnTo>
                    <a:pt x="8" y="20"/>
                  </a:lnTo>
                  <a:lnTo>
                    <a:pt x="4" y="22"/>
                  </a:lnTo>
                  <a:lnTo>
                    <a:pt x="4" y="22"/>
                  </a:lnTo>
                  <a:lnTo>
                    <a:pt x="0" y="24"/>
                  </a:lnTo>
                  <a:lnTo>
                    <a:pt x="0" y="28"/>
                  </a:lnTo>
                  <a:lnTo>
                    <a:pt x="0" y="32"/>
                  </a:lnTo>
                  <a:lnTo>
                    <a:pt x="4" y="32"/>
                  </a:lnTo>
                  <a:lnTo>
                    <a:pt x="4" y="32"/>
                  </a:lnTo>
                  <a:lnTo>
                    <a:pt x="4" y="32"/>
                  </a:lnTo>
                  <a:lnTo>
                    <a:pt x="4" y="32"/>
                  </a:lnTo>
                  <a:lnTo>
                    <a:pt x="12" y="30"/>
                  </a:lnTo>
                  <a:lnTo>
                    <a:pt x="18" y="26"/>
                  </a:lnTo>
                  <a:lnTo>
                    <a:pt x="18" y="26"/>
                  </a:lnTo>
                  <a:lnTo>
                    <a:pt x="24" y="22"/>
                  </a:lnTo>
                  <a:lnTo>
                    <a:pt x="32" y="16"/>
                  </a:lnTo>
                  <a:lnTo>
                    <a:pt x="36" y="10"/>
                  </a:lnTo>
                  <a:lnTo>
                    <a:pt x="38" y="6"/>
                  </a:lnTo>
                  <a:lnTo>
                    <a:pt x="38" y="4"/>
                  </a:lnTo>
                  <a:lnTo>
                    <a:pt x="38" y="4"/>
                  </a:lnTo>
                  <a:lnTo>
                    <a:pt x="36" y="2"/>
                  </a:lnTo>
                  <a:lnTo>
                    <a:pt x="32"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85" name="Freeform 70"/>
            <p:cNvSpPr>
              <a:spLocks/>
            </p:cNvSpPr>
            <p:nvPr/>
          </p:nvSpPr>
          <p:spPr bwMode="auto">
            <a:xfrm>
              <a:off x="2604" y="1974"/>
              <a:ext cx="38" cy="32"/>
            </a:xfrm>
            <a:custGeom>
              <a:avLst/>
              <a:gdLst>
                <a:gd name="T0" fmla="*/ 32 w 38"/>
                <a:gd name="T1" fmla="*/ 0 h 32"/>
                <a:gd name="T2" fmla="*/ 32 w 38"/>
                <a:gd name="T3" fmla="*/ 0 h 32"/>
                <a:gd name="T4" fmla="*/ 28 w 38"/>
                <a:gd name="T5" fmla="*/ 2 h 32"/>
                <a:gd name="T6" fmla="*/ 24 w 38"/>
                <a:gd name="T7" fmla="*/ 4 h 32"/>
                <a:gd name="T8" fmla="*/ 24 w 38"/>
                <a:gd name="T9" fmla="*/ 4 h 32"/>
                <a:gd name="T10" fmla="*/ 16 w 38"/>
                <a:gd name="T11" fmla="*/ 10 h 32"/>
                <a:gd name="T12" fmla="*/ 10 w 38"/>
                <a:gd name="T13" fmla="*/ 18 h 32"/>
                <a:gd name="T14" fmla="*/ 10 w 38"/>
                <a:gd name="T15" fmla="*/ 18 h 32"/>
                <a:gd name="T16" fmla="*/ 8 w 38"/>
                <a:gd name="T17" fmla="*/ 20 h 32"/>
                <a:gd name="T18" fmla="*/ 4 w 38"/>
                <a:gd name="T19" fmla="*/ 22 h 32"/>
                <a:gd name="T20" fmla="*/ 4 w 38"/>
                <a:gd name="T21" fmla="*/ 22 h 32"/>
                <a:gd name="T22" fmla="*/ 0 w 38"/>
                <a:gd name="T23" fmla="*/ 24 h 32"/>
                <a:gd name="T24" fmla="*/ 0 w 38"/>
                <a:gd name="T25" fmla="*/ 28 h 32"/>
                <a:gd name="T26" fmla="*/ 0 w 38"/>
                <a:gd name="T27" fmla="*/ 32 h 32"/>
                <a:gd name="T28" fmla="*/ 4 w 38"/>
                <a:gd name="T29" fmla="*/ 32 h 32"/>
                <a:gd name="T30" fmla="*/ 4 w 38"/>
                <a:gd name="T31" fmla="*/ 32 h 32"/>
                <a:gd name="T32" fmla="*/ 4 w 38"/>
                <a:gd name="T33" fmla="*/ 32 h 32"/>
                <a:gd name="T34" fmla="*/ 4 w 38"/>
                <a:gd name="T35" fmla="*/ 32 h 32"/>
                <a:gd name="T36" fmla="*/ 12 w 38"/>
                <a:gd name="T37" fmla="*/ 30 h 32"/>
                <a:gd name="T38" fmla="*/ 18 w 38"/>
                <a:gd name="T39" fmla="*/ 26 h 32"/>
                <a:gd name="T40" fmla="*/ 18 w 38"/>
                <a:gd name="T41" fmla="*/ 26 h 32"/>
                <a:gd name="T42" fmla="*/ 24 w 38"/>
                <a:gd name="T43" fmla="*/ 22 h 32"/>
                <a:gd name="T44" fmla="*/ 32 w 38"/>
                <a:gd name="T45" fmla="*/ 16 h 32"/>
                <a:gd name="T46" fmla="*/ 36 w 38"/>
                <a:gd name="T47" fmla="*/ 10 h 32"/>
                <a:gd name="T48" fmla="*/ 38 w 38"/>
                <a:gd name="T49" fmla="*/ 6 h 32"/>
                <a:gd name="T50" fmla="*/ 38 w 38"/>
                <a:gd name="T51" fmla="*/ 4 h 32"/>
                <a:gd name="T52" fmla="*/ 38 w 38"/>
                <a:gd name="T53" fmla="*/ 4 h 32"/>
                <a:gd name="T54" fmla="*/ 36 w 38"/>
                <a:gd name="T55" fmla="*/ 2 h 32"/>
                <a:gd name="T56" fmla="*/ 32 w 38"/>
                <a:gd name="T57"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8" h="32">
                  <a:moveTo>
                    <a:pt x="32" y="0"/>
                  </a:moveTo>
                  <a:lnTo>
                    <a:pt x="32" y="0"/>
                  </a:lnTo>
                  <a:lnTo>
                    <a:pt x="28" y="2"/>
                  </a:lnTo>
                  <a:lnTo>
                    <a:pt x="24" y="4"/>
                  </a:lnTo>
                  <a:lnTo>
                    <a:pt x="24" y="4"/>
                  </a:lnTo>
                  <a:lnTo>
                    <a:pt x="16" y="10"/>
                  </a:lnTo>
                  <a:lnTo>
                    <a:pt x="10" y="18"/>
                  </a:lnTo>
                  <a:lnTo>
                    <a:pt x="10" y="18"/>
                  </a:lnTo>
                  <a:lnTo>
                    <a:pt x="8" y="20"/>
                  </a:lnTo>
                  <a:lnTo>
                    <a:pt x="4" y="22"/>
                  </a:lnTo>
                  <a:lnTo>
                    <a:pt x="4" y="22"/>
                  </a:lnTo>
                  <a:lnTo>
                    <a:pt x="0" y="24"/>
                  </a:lnTo>
                  <a:lnTo>
                    <a:pt x="0" y="28"/>
                  </a:lnTo>
                  <a:lnTo>
                    <a:pt x="0" y="32"/>
                  </a:lnTo>
                  <a:lnTo>
                    <a:pt x="4" y="32"/>
                  </a:lnTo>
                  <a:lnTo>
                    <a:pt x="4" y="32"/>
                  </a:lnTo>
                  <a:lnTo>
                    <a:pt x="4" y="32"/>
                  </a:lnTo>
                  <a:lnTo>
                    <a:pt x="4" y="32"/>
                  </a:lnTo>
                  <a:lnTo>
                    <a:pt x="12" y="30"/>
                  </a:lnTo>
                  <a:lnTo>
                    <a:pt x="18" y="26"/>
                  </a:lnTo>
                  <a:lnTo>
                    <a:pt x="18" y="26"/>
                  </a:lnTo>
                  <a:lnTo>
                    <a:pt x="24" y="22"/>
                  </a:lnTo>
                  <a:lnTo>
                    <a:pt x="32" y="16"/>
                  </a:lnTo>
                  <a:lnTo>
                    <a:pt x="36" y="10"/>
                  </a:lnTo>
                  <a:lnTo>
                    <a:pt x="38" y="6"/>
                  </a:lnTo>
                  <a:lnTo>
                    <a:pt x="38" y="4"/>
                  </a:lnTo>
                  <a:lnTo>
                    <a:pt x="38" y="4"/>
                  </a:lnTo>
                  <a:lnTo>
                    <a:pt x="36" y="2"/>
                  </a:lnTo>
                  <a:lnTo>
                    <a:pt x="3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86" name="Freeform 71"/>
            <p:cNvSpPr>
              <a:spLocks/>
            </p:cNvSpPr>
            <p:nvPr/>
          </p:nvSpPr>
          <p:spPr bwMode="auto">
            <a:xfrm>
              <a:off x="2272" y="2186"/>
              <a:ext cx="36" cy="38"/>
            </a:xfrm>
            <a:custGeom>
              <a:avLst/>
              <a:gdLst>
                <a:gd name="T0" fmla="*/ 34 w 36"/>
                <a:gd name="T1" fmla="*/ 0 h 38"/>
                <a:gd name="T2" fmla="*/ 34 w 36"/>
                <a:gd name="T3" fmla="*/ 0 h 38"/>
                <a:gd name="T4" fmla="*/ 28 w 36"/>
                <a:gd name="T5" fmla="*/ 2 h 38"/>
                <a:gd name="T6" fmla="*/ 28 w 36"/>
                <a:gd name="T7" fmla="*/ 2 h 38"/>
                <a:gd name="T8" fmla="*/ 18 w 36"/>
                <a:gd name="T9" fmla="*/ 8 h 38"/>
                <a:gd name="T10" fmla="*/ 12 w 36"/>
                <a:gd name="T11" fmla="*/ 10 h 38"/>
                <a:gd name="T12" fmla="*/ 6 w 36"/>
                <a:gd name="T13" fmla="*/ 12 h 38"/>
                <a:gd name="T14" fmla="*/ 6 w 36"/>
                <a:gd name="T15" fmla="*/ 12 h 38"/>
                <a:gd name="T16" fmla="*/ 2 w 36"/>
                <a:gd name="T17" fmla="*/ 22 h 38"/>
                <a:gd name="T18" fmla="*/ 0 w 36"/>
                <a:gd name="T19" fmla="*/ 26 h 38"/>
                <a:gd name="T20" fmla="*/ 0 w 36"/>
                <a:gd name="T21" fmla="*/ 32 h 38"/>
                <a:gd name="T22" fmla="*/ 0 w 36"/>
                <a:gd name="T23" fmla="*/ 32 h 38"/>
                <a:gd name="T24" fmla="*/ 2 w 36"/>
                <a:gd name="T25" fmla="*/ 36 h 38"/>
                <a:gd name="T26" fmla="*/ 4 w 36"/>
                <a:gd name="T27" fmla="*/ 38 h 38"/>
                <a:gd name="T28" fmla="*/ 6 w 36"/>
                <a:gd name="T29" fmla="*/ 38 h 38"/>
                <a:gd name="T30" fmla="*/ 6 w 36"/>
                <a:gd name="T31" fmla="*/ 38 h 38"/>
                <a:gd name="T32" fmla="*/ 6 w 36"/>
                <a:gd name="T33" fmla="*/ 38 h 38"/>
                <a:gd name="T34" fmla="*/ 10 w 36"/>
                <a:gd name="T35" fmla="*/ 38 h 38"/>
                <a:gd name="T36" fmla="*/ 12 w 36"/>
                <a:gd name="T37" fmla="*/ 34 h 38"/>
                <a:gd name="T38" fmla="*/ 16 w 36"/>
                <a:gd name="T39" fmla="*/ 28 h 38"/>
                <a:gd name="T40" fmla="*/ 16 w 36"/>
                <a:gd name="T41" fmla="*/ 28 h 38"/>
                <a:gd name="T42" fmla="*/ 26 w 36"/>
                <a:gd name="T43" fmla="*/ 20 h 38"/>
                <a:gd name="T44" fmla="*/ 30 w 36"/>
                <a:gd name="T45" fmla="*/ 16 h 38"/>
                <a:gd name="T46" fmla="*/ 34 w 36"/>
                <a:gd name="T47" fmla="*/ 10 h 38"/>
                <a:gd name="T48" fmla="*/ 34 w 36"/>
                <a:gd name="T49" fmla="*/ 10 h 38"/>
                <a:gd name="T50" fmla="*/ 36 w 36"/>
                <a:gd name="T51" fmla="*/ 2 h 38"/>
                <a:gd name="T52" fmla="*/ 36 w 36"/>
                <a:gd name="T53" fmla="*/ 0 h 38"/>
                <a:gd name="T54" fmla="*/ 34 w 36"/>
                <a:gd name="T55"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6" h="38">
                  <a:moveTo>
                    <a:pt x="34" y="0"/>
                  </a:moveTo>
                  <a:lnTo>
                    <a:pt x="34" y="0"/>
                  </a:lnTo>
                  <a:lnTo>
                    <a:pt x="28" y="2"/>
                  </a:lnTo>
                  <a:lnTo>
                    <a:pt x="28" y="2"/>
                  </a:lnTo>
                  <a:lnTo>
                    <a:pt x="18" y="8"/>
                  </a:lnTo>
                  <a:lnTo>
                    <a:pt x="12" y="10"/>
                  </a:lnTo>
                  <a:lnTo>
                    <a:pt x="6" y="12"/>
                  </a:lnTo>
                  <a:lnTo>
                    <a:pt x="6" y="12"/>
                  </a:lnTo>
                  <a:lnTo>
                    <a:pt x="2" y="22"/>
                  </a:lnTo>
                  <a:lnTo>
                    <a:pt x="0" y="26"/>
                  </a:lnTo>
                  <a:lnTo>
                    <a:pt x="0" y="32"/>
                  </a:lnTo>
                  <a:lnTo>
                    <a:pt x="0" y="32"/>
                  </a:lnTo>
                  <a:lnTo>
                    <a:pt x="2" y="36"/>
                  </a:lnTo>
                  <a:lnTo>
                    <a:pt x="4" y="38"/>
                  </a:lnTo>
                  <a:lnTo>
                    <a:pt x="6" y="38"/>
                  </a:lnTo>
                  <a:lnTo>
                    <a:pt x="6" y="38"/>
                  </a:lnTo>
                  <a:lnTo>
                    <a:pt x="6" y="38"/>
                  </a:lnTo>
                  <a:lnTo>
                    <a:pt x="10" y="38"/>
                  </a:lnTo>
                  <a:lnTo>
                    <a:pt x="12" y="34"/>
                  </a:lnTo>
                  <a:lnTo>
                    <a:pt x="16" y="28"/>
                  </a:lnTo>
                  <a:lnTo>
                    <a:pt x="16" y="28"/>
                  </a:lnTo>
                  <a:lnTo>
                    <a:pt x="26" y="20"/>
                  </a:lnTo>
                  <a:lnTo>
                    <a:pt x="30" y="16"/>
                  </a:lnTo>
                  <a:lnTo>
                    <a:pt x="34" y="10"/>
                  </a:lnTo>
                  <a:lnTo>
                    <a:pt x="34" y="10"/>
                  </a:lnTo>
                  <a:lnTo>
                    <a:pt x="36" y="2"/>
                  </a:lnTo>
                  <a:lnTo>
                    <a:pt x="36" y="0"/>
                  </a:lnTo>
                  <a:lnTo>
                    <a:pt x="34"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87" name="Freeform 72"/>
            <p:cNvSpPr>
              <a:spLocks/>
            </p:cNvSpPr>
            <p:nvPr/>
          </p:nvSpPr>
          <p:spPr bwMode="auto">
            <a:xfrm>
              <a:off x="2272" y="2186"/>
              <a:ext cx="36" cy="38"/>
            </a:xfrm>
            <a:custGeom>
              <a:avLst/>
              <a:gdLst>
                <a:gd name="T0" fmla="*/ 34 w 36"/>
                <a:gd name="T1" fmla="*/ 0 h 38"/>
                <a:gd name="T2" fmla="*/ 34 w 36"/>
                <a:gd name="T3" fmla="*/ 0 h 38"/>
                <a:gd name="T4" fmla="*/ 28 w 36"/>
                <a:gd name="T5" fmla="*/ 2 h 38"/>
                <a:gd name="T6" fmla="*/ 28 w 36"/>
                <a:gd name="T7" fmla="*/ 2 h 38"/>
                <a:gd name="T8" fmla="*/ 18 w 36"/>
                <a:gd name="T9" fmla="*/ 8 h 38"/>
                <a:gd name="T10" fmla="*/ 12 w 36"/>
                <a:gd name="T11" fmla="*/ 10 h 38"/>
                <a:gd name="T12" fmla="*/ 6 w 36"/>
                <a:gd name="T13" fmla="*/ 12 h 38"/>
                <a:gd name="T14" fmla="*/ 6 w 36"/>
                <a:gd name="T15" fmla="*/ 12 h 38"/>
                <a:gd name="T16" fmla="*/ 2 w 36"/>
                <a:gd name="T17" fmla="*/ 22 h 38"/>
                <a:gd name="T18" fmla="*/ 0 w 36"/>
                <a:gd name="T19" fmla="*/ 26 h 38"/>
                <a:gd name="T20" fmla="*/ 0 w 36"/>
                <a:gd name="T21" fmla="*/ 32 h 38"/>
                <a:gd name="T22" fmla="*/ 0 w 36"/>
                <a:gd name="T23" fmla="*/ 32 h 38"/>
                <a:gd name="T24" fmla="*/ 2 w 36"/>
                <a:gd name="T25" fmla="*/ 36 h 38"/>
                <a:gd name="T26" fmla="*/ 4 w 36"/>
                <a:gd name="T27" fmla="*/ 38 h 38"/>
                <a:gd name="T28" fmla="*/ 6 w 36"/>
                <a:gd name="T29" fmla="*/ 38 h 38"/>
                <a:gd name="T30" fmla="*/ 6 w 36"/>
                <a:gd name="T31" fmla="*/ 38 h 38"/>
                <a:gd name="T32" fmla="*/ 6 w 36"/>
                <a:gd name="T33" fmla="*/ 38 h 38"/>
                <a:gd name="T34" fmla="*/ 10 w 36"/>
                <a:gd name="T35" fmla="*/ 38 h 38"/>
                <a:gd name="T36" fmla="*/ 12 w 36"/>
                <a:gd name="T37" fmla="*/ 34 h 38"/>
                <a:gd name="T38" fmla="*/ 16 w 36"/>
                <a:gd name="T39" fmla="*/ 28 h 38"/>
                <a:gd name="T40" fmla="*/ 16 w 36"/>
                <a:gd name="T41" fmla="*/ 28 h 38"/>
                <a:gd name="T42" fmla="*/ 26 w 36"/>
                <a:gd name="T43" fmla="*/ 20 h 38"/>
                <a:gd name="T44" fmla="*/ 30 w 36"/>
                <a:gd name="T45" fmla="*/ 16 h 38"/>
                <a:gd name="T46" fmla="*/ 34 w 36"/>
                <a:gd name="T47" fmla="*/ 10 h 38"/>
                <a:gd name="T48" fmla="*/ 34 w 36"/>
                <a:gd name="T49" fmla="*/ 10 h 38"/>
                <a:gd name="T50" fmla="*/ 36 w 36"/>
                <a:gd name="T51" fmla="*/ 2 h 38"/>
                <a:gd name="T52" fmla="*/ 36 w 36"/>
                <a:gd name="T53" fmla="*/ 0 h 38"/>
                <a:gd name="T54" fmla="*/ 34 w 36"/>
                <a:gd name="T55"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6" h="38">
                  <a:moveTo>
                    <a:pt x="34" y="0"/>
                  </a:moveTo>
                  <a:lnTo>
                    <a:pt x="34" y="0"/>
                  </a:lnTo>
                  <a:lnTo>
                    <a:pt x="28" y="2"/>
                  </a:lnTo>
                  <a:lnTo>
                    <a:pt x="28" y="2"/>
                  </a:lnTo>
                  <a:lnTo>
                    <a:pt x="18" y="8"/>
                  </a:lnTo>
                  <a:lnTo>
                    <a:pt x="12" y="10"/>
                  </a:lnTo>
                  <a:lnTo>
                    <a:pt x="6" y="12"/>
                  </a:lnTo>
                  <a:lnTo>
                    <a:pt x="6" y="12"/>
                  </a:lnTo>
                  <a:lnTo>
                    <a:pt x="2" y="22"/>
                  </a:lnTo>
                  <a:lnTo>
                    <a:pt x="0" y="26"/>
                  </a:lnTo>
                  <a:lnTo>
                    <a:pt x="0" y="32"/>
                  </a:lnTo>
                  <a:lnTo>
                    <a:pt x="0" y="32"/>
                  </a:lnTo>
                  <a:lnTo>
                    <a:pt x="2" y="36"/>
                  </a:lnTo>
                  <a:lnTo>
                    <a:pt x="4" y="38"/>
                  </a:lnTo>
                  <a:lnTo>
                    <a:pt x="6" y="38"/>
                  </a:lnTo>
                  <a:lnTo>
                    <a:pt x="6" y="38"/>
                  </a:lnTo>
                  <a:lnTo>
                    <a:pt x="6" y="38"/>
                  </a:lnTo>
                  <a:lnTo>
                    <a:pt x="10" y="38"/>
                  </a:lnTo>
                  <a:lnTo>
                    <a:pt x="12" y="34"/>
                  </a:lnTo>
                  <a:lnTo>
                    <a:pt x="16" y="28"/>
                  </a:lnTo>
                  <a:lnTo>
                    <a:pt x="16" y="28"/>
                  </a:lnTo>
                  <a:lnTo>
                    <a:pt x="26" y="20"/>
                  </a:lnTo>
                  <a:lnTo>
                    <a:pt x="30" y="16"/>
                  </a:lnTo>
                  <a:lnTo>
                    <a:pt x="34" y="10"/>
                  </a:lnTo>
                  <a:lnTo>
                    <a:pt x="34" y="10"/>
                  </a:lnTo>
                  <a:lnTo>
                    <a:pt x="36" y="2"/>
                  </a:lnTo>
                  <a:lnTo>
                    <a:pt x="36" y="0"/>
                  </a:lnTo>
                  <a:lnTo>
                    <a:pt x="3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88" name="Freeform 73"/>
            <p:cNvSpPr>
              <a:spLocks/>
            </p:cNvSpPr>
            <p:nvPr/>
          </p:nvSpPr>
          <p:spPr bwMode="auto">
            <a:xfrm>
              <a:off x="2414" y="2208"/>
              <a:ext cx="62" cy="108"/>
            </a:xfrm>
            <a:custGeom>
              <a:avLst/>
              <a:gdLst>
                <a:gd name="T0" fmla="*/ 28 w 62"/>
                <a:gd name="T1" fmla="*/ 0 h 108"/>
                <a:gd name="T2" fmla="*/ 24 w 62"/>
                <a:gd name="T3" fmla="*/ 2 h 108"/>
                <a:gd name="T4" fmla="*/ 20 w 62"/>
                <a:gd name="T5" fmla="*/ 8 h 108"/>
                <a:gd name="T6" fmla="*/ 20 w 62"/>
                <a:gd name="T7" fmla="*/ 20 h 108"/>
                <a:gd name="T8" fmla="*/ 18 w 62"/>
                <a:gd name="T9" fmla="*/ 24 h 108"/>
                <a:gd name="T10" fmla="*/ 10 w 62"/>
                <a:gd name="T11" fmla="*/ 32 h 108"/>
                <a:gd name="T12" fmla="*/ 4 w 62"/>
                <a:gd name="T13" fmla="*/ 40 h 108"/>
                <a:gd name="T14" fmla="*/ 4 w 62"/>
                <a:gd name="T15" fmla="*/ 48 h 108"/>
                <a:gd name="T16" fmla="*/ 0 w 62"/>
                <a:gd name="T17" fmla="*/ 60 h 108"/>
                <a:gd name="T18" fmla="*/ 0 w 62"/>
                <a:gd name="T19" fmla="*/ 68 h 108"/>
                <a:gd name="T20" fmla="*/ 4 w 62"/>
                <a:gd name="T21" fmla="*/ 76 h 108"/>
                <a:gd name="T22" fmla="*/ 10 w 62"/>
                <a:gd name="T23" fmla="*/ 80 h 108"/>
                <a:gd name="T24" fmla="*/ 14 w 62"/>
                <a:gd name="T25" fmla="*/ 86 h 108"/>
                <a:gd name="T26" fmla="*/ 14 w 62"/>
                <a:gd name="T27" fmla="*/ 92 h 108"/>
                <a:gd name="T28" fmla="*/ 10 w 62"/>
                <a:gd name="T29" fmla="*/ 102 h 108"/>
                <a:gd name="T30" fmla="*/ 12 w 62"/>
                <a:gd name="T31" fmla="*/ 106 h 108"/>
                <a:gd name="T32" fmla="*/ 16 w 62"/>
                <a:gd name="T33" fmla="*/ 108 h 108"/>
                <a:gd name="T34" fmla="*/ 20 w 62"/>
                <a:gd name="T35" fmla="*/ 106 h 108"/>
                <a:gd name="T36" fmla="*/ 24 w 62"/>
                <a:gd name="T37" fmla="*/ 102 h 108"/>
                <a:gd name="T38" fmla="*/ 22 w 62"/>
                <a:gd name="T39" fmla="*/ 98 h 108"/>
                <a:gd name="T40" fmla="*/ 18 w 62"/>
                <a:gd name="T41" fmla="*/ 92 h 108"/>
                <a:gd name="T42" fmla="*/ 24 w 62"/>
                <a:gd name="T43" fmla="*/ 90 h 108"/>
                <a:gd name="T44" fmla="*/ 26 w 62"/>
                <a:gd name="T45" fmla="*/ 88 h 108"/>
                <a:gd name="T46" fmla="*/ 34 w 62"/>
                <a:gd name="T47" fmla="*/ 90 h 108"/>
                <a:gd name="T48" fmla="*/ 36 w 62"/>
                <a:gd name="T49" fmla="*/ 90 h 108"/>
                <a:gd name="T50" fmla="*/ 38 w 62"/>
                <a:gd name="T51" fmla="*/ 90 h 108"/>
                <a:gd name="T52" fmla="*/ 42 w 62"/>
                <a:gd name="T53" fmla="*/ 90 h 108"/>
                <a:gd name="T54" fmla="*/ 44 w 62"/>
                <a:gd name="T55" fmla="*/ 90 h 108"/>
                <a:gd name="T56" fmla="*/ 48 w 62"/>
                <a:gd name="T57" fmla="*/ 96 h 108"/>
                <a:gd name="T58" fmla="*/ 54 w 62"/>
                <a:gd name="T59" fmla="*/ 100 h 108"/>
                <a:gd name="T60" fmla="*/ 56 w 62"/>
                <a:gd name="T61" fmla="*/ 102 h 108"/>
                <a:gd name="T62" fmla="*/ 60 w 62"/>
                <a:gd name="T63" fmla="*/ 100 h 108"/>
                <a:gd name="T64" fmla="*/ 62 w 62"/>
                <a:gd name="T65" fmla="*/ 92 h 108"/>
                <a:gd name="T66" fmla="*/ 62 w 62"/>
                <a:gd name="T67" fmla="*/ 88 h 108"/>
                <a:gd name="T68" fmla="*/ 56 w 62"/>
                <a:gd name="T69" fmla="*/ 80 h 108"/>
                <a:gd name="T70" fmla="*/ 48 w 62"/>
                <a:gd name="T71" fmla="*/ 76 h 108"/>
                <a:gd name="T72" fmla="*/ 44 w 62"/>
                <a:gd name="T73" fmla="*/ 74 h 108"/>
                <a:gd name="T74" fmla="*/ 40 w 62"/>
                <a:gd name="T75" fmla="*/ 74 h 108"/>
                <a:gd name="T76" fmla="*/ 34 w 62"/>
                <a:gd name="T77" fmla="*/ 74 h 108"/>
                <a:gd name="T78" fmla="*/ 28 w 62"/>
                <a:gd name="T79" fmla="*/ 74 h 108"/>
                <a:gd name="T80" fmla="*/ 24 w 62"/>
                <a:gd name="T81" fmla="*/ 56 h 108"/>
                <a:gd name="T82" fmla="*/ 26 w 62"/>
                <a:gd name="T83" fmla="*/ 54 h 108"/>
                <a:gd name="T84" fmla="*/ 32 w 62"/>
                <a:gd name="T85" fmla="*/ 50 h 108"/>
                <a:gd name="T86" fmla="*/ 36 w 62"/>
                <a:gd name="T87" fmla="*/ 48 h 108"/>
                <a:gd name="T88" fmla="*/ 42 w 62"/>
                <a:gd name="T89" fmla="*/ 34 h 108"/>
                <a:gd name="T90" fmla="*/ 42 w 62"/>
                <a:gd name="T91" fmla="*/ 26 h 108"/>
                <a:gd name="T92" fmla="*/ 34 w 62"/>
                <a:gd name="T93" fmla="*/ 4 h 108"/>
                <a:gd name="T94" fmla="*/ 28 w 62"/>
                <a:gd name="T95"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2" h="108">
                  <a:moveTo>
                    <a:pt x="28" y="0"/>
                  </a:moveTo>
                  <a:lnTo>
                    <a:pt x="28" y="0"/>
                  </a:lnTo>
                  <a:lnTo>
                    <a:pt x="26" y="0"/>
                  </a:lnTo>
                  <a:lnTo>
                    <a:pt x="24" y="2"/>
                  </a:lnTo>
                  <a:lnTo>
                    <a:pt x="24" y="2"/>
                  </a:lnTo>
                  <a:lnTo>
                    <a:pt x="20" y="8"/>
                  </a:lnTo>
                  <a:lnTo>
                    <a:pt x="20" y="14"/>
                  </a:lnTo>
                  <a:lnTo>
                    <a:pt x="20" y="20"/>
                  </a:lnTo>
                  <a:lnTo>
                    <a:pt x="18" y="24"/>
                  </a:lnTo>
                  <a:lnTo>
                    <a:pt x="18" y="24"/>
                  </a:lnTo>
                  <a:lnTo>
                    <a:pt x="14" y="28"/>
                  </a:lnTo>
                  <a:lnTo>
                    <a:pt x="10" y="32"/>
                  </a:lnTo>
                  <a:lnTo>
                    <a:pt x="6" y="34"/>
                  </a:lnTo>
                  <a:lnTo>
                    <a:pt x="4" y="40"/>
                  </a:lnTo>
                  <a:lnTo>
                    <a:pt x="4" y="40"/>
                  </a:lnTo>
                  <a:lnTo>
                    <a:pt x="4" y="48"/>
                  </a:lnTo>
                  <a:lnTo>
                    <a:pt x="4" y="48"/>
                  </a:lnTo>
                  <a:lnTo>
                    <a:pt x="0" y="60"/>
                  </a:lnTo>
                  <a:lnTo>
                    <a:pt x="0" y="60"/>
                  </a:lnTo>
                  <a:lnTo>
                    <a:pt x="0" y="68"/>
                  </a:lnTo>
                  <a:lnTo>
                    <a:pt x="2" y="72"/>
                  </a:lnTo>
                  <a:lnTo>
                    <a:pt x="4" y="76"/>
                  </a:lnTo>
                  <a:lnTo>
                    <a:pt x="4" y="76"/>
                  </a:lnTo>
                  <a:lnTo>
                    <a:pt x="10" y="80"/>
                  </a:lnTo>
                  <a:lnTo>
                    <a:pt x="12" y="82"/>
                  </a:lnTo>
                  <a:lnTo>
                    <a:pt x="14" y="86"/>
                  </a:lnTo>
                  <a:lnTo>
                    <a:pt x="14" y="86"/>
                  </a:lnTo>
                  <a:lnTo>
                    <a:pt x="14" y="92"/>
                  </a:lnTo>
                  <a:lnTo>
                    <a:pt x="12" y="96"/>
                  </a:lnTo>
                  <a:lnTo>
                    <a:pt x="10" y="102"/>
                  </a:lnTo>
                  <a:lnTo>
                    <a:pt x="12" y="106"/>
                  </a:lnTo>
                  <a:lnTo>
                    <a:pt x="12" y="106"/>
                  </a:lnTo>
                  <a:lnTo>
                    <a:pt x="14" y="108"/>
                  </a:lnTo>
                  <a:lnTo>
                    <a:pt x="16" y="108"/>
                  </a:lnTo>
                  <a:lnTo>
                    <a:pt x="16" y="108"/>
                  </a:lnTo>
                  <a:lnTo>
                    <a:pt x="20" y="106"/>
                  </a:lnTo>
                  <a:lnTo>
                    <a:pt x="22" y="104"/>
                  </a:lnTo>
                  <a:lnTo>
                    <a:pt x="24" y="102"/>
                  </a:lnTo>
                  <a:lnTo>
                    <a:pt x="24" y="102"/>
                  </a:lnTo>
                  <a:lnTo>
                    <a:pt x="22" y="98"/>
                  </a:lnTo>
                  <a:lnTo>
                    <a:pt x="20" y="96"/>
                  </a:lnTo>
                  <a:lnTo>
                    <a:pt x="18" y="92"/>
                  </a:lnTo>
                  <a:lnTo>
                    <a:pt x="24" y="90"/>
                  </a:lnTo>
                  <a:lnTo>
                    <a:pt x="24" y="90"/>
                  </a:lnTo>
                  <a:lnTo>
                    <a:pt x="26" y="88"/>
                  </a:lnTo>
                  <a:lnTo>
                    <a:pt x="26" y="88"/>
                  </a:lnTo>
                  <a:lnTo>
                    <a:pt x="34" y="90"/>
                  </a:lnTo>
                  <a:lnTo>
                    <a:pt x="34" y="90"/>
                  </a:lnTo>
                  <a:lnTo>
                    <a:pt x="36" y="90"/>
                  </a:lnTo>
                  <a:lnTo>
                    <a:pt x="36" y="90"/>
                  </a:lnTo>
                  <a:lnTo>
                    <a:pt x="38" y="90"/>
                  </a:lnTo>
                  <a:lnTo>
                    <a:pt x="38" y="90"/>
                  </a:lnTo>
                  <a:lnTo>
                    <a:pt x="42" y="90"/>
                  </a:lnTo>
                  <a:lnTo>
                    <a:pt x="42" y="90"/>
                  </a:lnTo>
                  <a:lnTo>
                    <a:pt x="44" y="90"/>
                  </a:lnTo>
                  <a:lnTo>
                    <a:pt x="44" y="90"/>
                  </a:lnTo>
                  <a:lnTo>
                    <a:pt x="46" y="92"/>
                  </a:lnTo>
                  <a:lnTo>
                    <a:pt x="48" y="96"/>
                  </a:lnTo>
                  <a:lnTo>
                    <a:pt x="50" y="98"/>
                  </a:lnTo>
                  <a:lnTo>
                    <a:pt x="54" y="100"/>
                  </a:lnTo>
                  <a:lnTo>
                    <a:pt x="54" y="100"/>
                  </a:lnTo>
                  <a:lnTo>
                    <a:pt x="56" y="102"/>
                  </a:lnTo>
                  <a:lnTo>
                    <a:pt x="56" y="102"/>
                  </a:lnTo>
                  <a:lnTo>
                    <a:pt x="60" y="100"/>
                  </a:lnTo>
                  <a:lnTo>
                    <a:pt x="62" y="96"/>
                  </a:lnTo>
                  <a:lnTo>
                    <a:pt x="62" y="92"/>
                  </a:lnTo>
                  <a:lnTo>
                    <a:pt x="62" y="88"/>
                  </a:lnTo>
                  <a:lnTo>
                    <a:pt x="62" y="88"/>
                  </a:lnTo>
                  <a:lnTo>
                    <a:pt x="60" y="84"/>
                  </a:lnTo>
                  <a:lnTo>
                    <a:pt x="56" y="80"/>
                  </a:lnTo>
                  <a:lnTo>
                    <a:pt x="48" y="76"/>
                  </a:lnTo>
                  <a:lnTo>
                    <a:pt x="48" y="76"/>
                  </a:lnTo>
                  <a:lnTo>
                    <a:pt x="44" y="74"/>
                  </a:lnTo>
                  <a:lnTo>
                    <a:pt x="44" y="74"/>
                  </a:lnTo>
                  <a:lnTo>
                    <a:pt x="40" y="74"/>
                  </a:lnTo>
                  <a:lnTo>
                    <a:pt x="40" y="74"/>
                  </a:lnTo>
                  <a:lnTo>
                    <a:pt x="34" y="74"/>
                  </a:lnTo>
                  <a:lnTo>
                    <a:pt x="34" y="74"/>
                  </a:lnTo>
                  <a:lnTo>
                    <a:pt x="28" y="74"/>
                  </a:lnTo>
                  <a:lnTo>
                    <a:pt x="28" y="74"/>
                  </a:lnTo>
                  <a:lnTo>
                    <a:pt x="26" y="66"/>
                  </a:lnTo>
                  <a:lnTo>
                    <a:pt x="24" y="56"/>
                  </a:lnTo>
                  <a:lnTo>
                    <a:pt x="24" y="56"/>
                  </a:lnTo>
                  <a:lnTo>
                    <a:pt x="26" y="54"/>
                  </a:lnTo>
                  <a:lnTo>
                    <a:pt x="30" y="52"/>
                  </a:lnTo>
                  <a:lnTo>
                    <a:pt x="32" y="50"/>
                  </a:lnTo>
                  <a:lnTo>
                    <a:pt x="36" y="48"/>
                  </a:lnTo>
                  <a:lnTo>
                    <a:pt x="36" y="48"/>
                  </a:lnTo>
                  <a:lnTo>
                    <a:pt x="40" y="42"/>
                  </a:lnTo>
                  <a:lnTo>
                    <a:pt x="42" y="34"/>
                  </a:lnTo>
                  <a:lnTo>
                    <a:pt x="42" y="34"/>
                  </a:lnTo>
                  <a:lnTo>
                    <a:pt x="42" y="26"/>
                  </a:lnTo>
                  <a:lnTo>
                    <a:pt x="38" y="14"/>
                  </a:lnTo>
                  <a:lnTo>
                    <a:pt x="34" y="4"/>
                  </a:lnTo>
                  <a:lnTo>
                    <a:pt x="32" y="0"/>
                  </a:lnTo>
                  <a:lnTo>
                    <a:pt x="28"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89" name="Freeform 74"/>
            <p:cNvSpPr>
              <a:spLocks/>
            </p:cNvSpPr>
            <p:nvPr/>
          </p:nvSpPr>
          <p:spPr bwMode="auto">
            <a:xfrm>
              <a:off x="2414" y="2208"/>
              <a:ext cx="62" cy="108"/>
            </a:xfrm>
            <a:custGeom>
              <a:avLst/>
              <a:gdLst>
                <a:gd name="T0" fmla="*/ 28 w 62"/>
                <a:gd name="T1" fmla="*/ 0 h 108"/>
                <a:gd name="T2" fmla="*/ 24 w 62"/>
                <a:gd name="T3" fmla="*/ 2 h 108"/>
                <a:gd name="T4" fmla="*/ 20 w 62"/>
                <a:gd name="T5" fmla="*/ 8 h 108"/>
                <a:gd name="T6" fmla="*/ 20 w 62"/>
                <a:gd name="T7" fmla="*/ 20 h 108"/>
                <a:gd name="T8" fmla="*/ 18 w 62"/>
                <a:gd name="T9" fmla="*/ 24 h 108"/>
                <a:gd name="T10" fmla="*/ 10 w 62"/>
                <a:gd name="T11" fmla="*/ 32 h 108"/>
                <a:gd name="T12" fmla="*/ 4 w 62"/>
                <a:gd name="T13" fmla="*/ 40 h 108"/>
                <a:gd name="T14" fmla="*/ 4 w 62"/>
                <a:gd name="T15" fmla="*/ 48 h 108"/>
                <a:gd name="T16" fmla="*/ 0 w 62"/>
                <a:gd name="T17" fmla="*/ 60 h 108"/>
                <a:gd name="T18" fmla="*/ 0 w 62"/>
                <a:gd name="T19" fmla="*/ 68 h 108"/>
                <a:gd name="T20" fmla="*/ 4 w 62"/>
                <a:gd name="T21" fmla="*/ 76 h 108"/>
                <a:gd name="T22" fmla="*/ 10 w 62"/>
                <a:gd name="T23" fmla="*/ 80 h 108"/>
                <a:gd name="T24" fmla="*/ 14 w 62"/>
                <a:gd name="T25" fmla="*/ 86 h 108"/>
                <a:gd name="T26" fmla="*/ 14 w 62"/>
                <a:gd name="T27" fmla="*/ 92 h 108"/>
                <a:gd name="T28" fmla="*/ 10 w 62"/>
                <a:gd name="T29" fmla="*/ 102 h 108"/>
                <a:gd name="T30" fmla="*/ 12 w 62"/>
                <a:gd name="T31" fmla="*/ 106 h 108"/>
                <a:gd name="T32" fmla="*/ 16 w 62"/>
                <a:gd name="T33" fmla="*/ 108 h 108"/>
                <a:gd name="T34" fmla="*/ 20 w 62"/>
                <a:gd name="T35" fmla="*/ 106 h 108"/>
                <a:gd name="T36" fmla="*/ 24 w 62"/>
                <a:gd name="T37" fmla="*/ 102 h 108"/>
                <a:gd name="T38" fmla="*/ 22 w 62"/>
                <a:gd name="T39" fmla="*/ 98 h 108"/>
                <a:gd name="T40" fmla="*/ 18 w 62"/>
                <a:gd name="T41" fmla="*/ 92 h 108"/>
                <a:gd name="T42" fmla="*/ 24 w 62"/>
                <a:gd name="T43" fmla="*/ 90 h 108"/>
                <a:gd name="T44" fmla="*/ 26 w 62"/>
                <a:gd name="T45" fmla="*/ 88 h 108"/>
                <a:gd name="T46" fmla="*/ 34 w 62"/>
                <a:gd name="T47" fmla="*/ 90 h 108"/>
                <a:gd name="T48" fmla="*/ 36 w 62"/>
                <a:gd name="T49" fmla="*/ 90 h 108"/>
                <a:gd name="T50" fmla="*/ 38 w 62"/>
                <a:gd name="T51" fmla="*/ 90 h 108"/>
                <a:gd name="T52" fmla="*/ 42 w 62"/>
                <a:gd name="T53" fmla="*/ 90 h 108"/>
                <a:gd name="T54" fmla="*/ 44 w 62"/>
                <a:gd name="T55" fmla="*/ 90 h 108"/>
                <a:gd name="T56" fmla="*/ 48 w 62"/>
                <a:gd name="T57" fmla="*/ 96 h 108"/>
                <a:gd name="T58" fmla="*/ 54 w 62"/>
                <a:gd name="T59" fmla="*/ 100 h 108"/>
                <a:gd name="T60" fmla="*/ 56 w 62"/>
                <a:gd name="T61" fmla="*/ 102 h 108"/>
                <a:gd name="T62" fmla="*/ 60 w 62"/>
                <a:gd name="T63" fmla="*/ 100 h 108"/>
                <a:gd name="T64" fmla="*/ 62 w 62"/>
                <a:gd name="T65" fmla="*/ 92 h 108"/>
                <a:gd name="T66" fmla="*/ 62 w 62"/>
                <a:gd name="T67" fmla="*/ 88 h 108"/>
                <a:gd name="T68" fmla="*/ 56 w 62"/>
                <a:gd name="T69" fmla="*/ 80 h 108"/>
                <a:gd name="T70" fmla="*/ 48 w 62"/>
                <a:gd name="T71" fmla="*/ 76 h 108"/>
                <a:gd name="T72" fmla="*/ 44 w 62"/>
                <a:gd name="T73" fmla="*/ 74 h 108"/>
                <a:gd name="T74" fmla="*/ 40 w 62"/>
                <a:gd name="T75" fmla="*/ 74 h 108"/>
                <a:gd name="T76" fmla="*/ 34 w 62"/>
                <a:gd name="T77" fmla="*/ 74 h 108"/>
                <a:gd name="T78" fmla="*/ 28 w 62"/>
                <a:gd name="T79" fmla="*/ 74 h 108"/>
                <a:gd name="T80" fmla="*/ 24 w 62"/>
                <a:gd name="T81" fmla="*/ 56 h 108"/>
                <a:gd name="T82" fmla="*/ 26 w 62"/>
                <a:gd name="T83" fmla="*/ 54 h 108"/>
                <a:gd name="T84" fmla="*/ 32 w 62"/>
                <a:gd name="T85" fmla="*/ 50 h 108"/>
                <a:gd name="T86" fmla="*/ 36 w 62"/>
                <a:gd name="T87" fmla="*/ 48 h 108"/>
                <a:gd name="T88" fmla="*/ 42 w 62"/>
                <a:gd name="T89" fmla="*/ 34 h 108"/>
                <a:gd name="T90" fmla="*/ 42 w 62"/>
                <a:gd name="T91" fmla="*/ 26 h 108"/>
                <a:gd name="T92" fmla="*/ 34 w 62"/>
                <a:gd name="T93" fmla="*/ 4 h 108"/>
                <a:gd name="T94" fmla="*/ 28 w 62"/>
                <a:gd name="T95"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2" h="108">
                  <a:moveTo>
                    <a:pt x="28" y="0"/>
                  </a:moveTo>
                  <a:lnTo>
                    <a:pt x="28" y="0"/>
                  </a:lnTo>
                  <a:lnTo>
                    <a:pt x="26" y="0"/>
                  </a:lnTo>
                  <a:lnTo>
                    <a:pt x="24" y="2"/>
                  </a:lnTo>
                  <a:lnTo>
                    <a:pt x="24" y="2"/>
                  </a:lnTo>
                  <a:lnTo>
                    <a:pt x="20" y="8"/>
                  </a:lnTo>
                  <a:lnTo>
                    <a:pt x="20" y="14"/>
                  </a:lnTo>
                  <a:lnTo>
                    <a:pt x="20" y="20"/>
                  </a:lnTo>
                  <a:lnTo>
                    <a:pt x="18" y="24"/>
                  </a:lnTo>
                  <a:lnTo>
                    <a:pt x="18" y="24"/>
                  </a:lnTo>
                  <a:lnTo>
                    <a:pt x="14" y="28"/>
                  </a:lnTo>
                  <a:lnTo>
                    <a:pt x="10" y="32"/>
                  </a:lnTo>
                  <a:lnTo>
                    <a:pt x="6" y="34"/>
                  </a:lnTo>
                  <a:lnTo>
                    <a:pt x="4" y="40"/>
                  </a:lnTo>
                  <a:lnTo>
                    <a:pt x="4" y="40"/>
                  </a:lnTo>
                  <a:lnTo>
                    <a:pt x="4" y="48"/>
                  </a:lnTo>
                  <a:lnTo>
                    <a:pt x="4" y="48"/>
                  </a:lnTo>
                  <a:lnTo>
                    <a:pt x="0" y="60"/>
                  </a:lnTo>
                  <a:lnTo>
                    <a:pt x="0" y="60"/>
                  </a:lnTo>
                  <a:lnTo>
                    <a:pt x="0" y="68"/>
                  </a:lnTo>
                  <a:lnTo>
                    <a:pt x="2" y="72"/>
                  </a:lnTo>
                  <a:lnTo>
                    <a:pt x="4" y="76"/>
                  </a:lnTo>
                  <a:lnTo>
                    <a:pt x="4" y="76"/>
                  </a:lnTo>
                  <a:lnTo>
                    <a:pt x="10" y="80"/>
                  </a:lnTo>
                  <a:lnTo>
                    <a:pt x="12" y="82"/>
                  </a:lnTo>
                  <a:lnTo>
                    <a:pt x="14" y="86"/>
                  </a:lnTo>
                  <a:lnTo>
                    <a:pt x="14" y="86"/>
                  </a:lnTo>
                  <a:lnTo>
                    <a:pt x="14" y="92"/>
                  </a:lnTo>
                  <a:lnTo>
                    <a:pt x="12" y="96"/>
                  </a:lnTo>
                  <a:lnTo>
                    <a:pt x="10" y="102"/>
                  </a:lnTo>
                  <a:lnTo>
                    <a:pt x="12" y="106"/>
                  </a:lnTo>
                  <a:lnTo>
                    <a:pt x="12" y="106"/>
                  </a:lnTo>
                  <a:lnTo>
                    <a:pt x="14" y="108"/>
                  </a:lnTo>
                  <a:lnTo>
                    <a:pt x="16" y="108"/>
                  </a:lnTo>
                  <a:lnTo>
                    <a:pt x="16" y="108"/>
                  </a:lnTo>
                  <a:lnTo>
                    <a:pt x="20" y="106"/>
                  </a:lnTo>
                  <a:lnTo>
                    <a:pt x="22" y="104"/>
                  </a:lnTo>
                  <a:lnTo>
                    <a:pt x="24" y="102"/>
                  </a:lnTo>
                  <a:lnTo>
                    <a:pt x="24" y="102"/>
                  </a:lnTo>
                  <a:lnTo>
                    <a:pt x="22" y="98"/>
                  </a:lnTo>
                  <a:lnTo>
                    <a:pt x="20" y="96"/>
                  </a:lnTo>
                  <a:lnTo>
                    <a:pt x="18" y="92"/>
                  </a:lnTo>
                  <a:lnTo>
                    <a:pt x="24" y="90"/>
                  </a:lnTo>
                  <a:lnTo>
                    <a:pt x="24" y="90"/>
                  </a:lnTo>
                  <a:lnTo>
                    <a:pt x="26" y="88"/>
                  </a:lnTo>
                  <a:lnTo>
                    <a:pt x="26" y="88"/>
                  </a:lnTo>
                  <a:lnTo>
                    <a:pt x="34" y="90"/>
                  </a:lnTo>
                  <a:lnTo>
                    <a:pt x="34" y="90"/>
                  </a:lnTo>
                  <a:lnTo>
                    <a:pt x="36" y="90"/>
                  </a:lnTo>
                  <a:lnTo>
                    <a:pt x="36" y="90"/>
                  </a:lnTo>
                  <a:lnTo>
                    <a:pt x="38" y="90"/>
                  </a:lnTo>
                  <a:lnTo>
                    <a:pt x="38" y="90"/>
                  </a:lnTo>
                  <a:lnTo>
                    <a:pt x="42" y="90"/>
                  </a:lnTo>
                  <a:lnTo>
                    <a:pt x="42" y="90"/>
                  </a:lnTo>
                  <a:lnTo>
                    <a:pt x="44" y="90"/>
                  </a:lnTo>
                  <a:lnTo>
                    <a:pt x="44" y="90"/>
                  </a:lnTo>
                  <a:lnTo>
                    <a:pt x="46" y="92"/>
                  </a:lnTo>
                  <a:lnTo>
                    <a:pt x="48" y="96"/>
                  </a:lnTo>
                  <a:lnTo>
                    <a:pt x="50" y="98"/>
                  </a:lnTo>
                  <a:lnTo>
                    <a:pt x="54" y="100"/>
                  </a:lnTo>
                  <a:lnTo>
                    <a:pt x="54" y="100"/>
                  </a:lnTo>
                  <a:lnTo>
                    <a:pt x="56" y="102"/>
                  </a:lnTo>
                  <a:lnTo>
                    <a:pt x="56" y="102"/>
                  </a:lnTo>
                  <a:lnTo>
                    <a:pt x="60" y="100"/>
                  </a:lnTo>
                  <a:lnTo>
                    <a:pt x="62" y="96"/>
                  </a:lnTo>
                  <a:lnTo>
                    <a:pt x="62" y="92"/>
                  </a:lnTo>
                  <a:lnTo>
                    <a:pt x="62" y="88"/>
                  </a:lnTo>
                  <a:lnTo>
                    <a:pt x="62" y="88"/>
                  </a:lnTo>
                  <a:lnTo>
                    <a:pt x="60" y="84"/>
                  </a:lnTo>
                  <a:lnTo>
                    <a:pt x="56" y="80"/>
                  </a:lnTo>
                  <a:lnTo>
                    <a:pt x="48" y="76"/>
                  </a:lnTo>
                  <a:lnTo>
                    <a:pt x="48" y="76"/>
                  </a:lnTo>
                  <a:lnTo>
                    <a:pt x="44" y="74"/>
                  </a:lnTo>
                  <a:lnTo>
                    <a:pt x="44" y="74"/>
                  </a:lnTo>
                  <a:lnTo>
                    <a:pt x="40" y="74"/>
                  </a:lnTo>
                  <a:lnTo>
                    <a:pt x="40" y="74"/>
                  </a:lnTo>
                  <a:lnTo>
                    <a:pt x="34" y="74"/>
                  </a:lnTo>
                  <a:lnTo>
                    <a:pt x="34" y="74"/>
                  </a:lnTo>
                  <a:lnTo>
                    <a:pt x="28" y="74"/>
                  </a:lnTo>
                  <a:lnTo>
                    <a:pt x="28" y="74"/>
                  </a:lnTo>
                  <a:lnTo>
                    <a:pt x="26" y="66"/>
                  </a:lnTo>
                  <a:lnTo>
                    <a:pt x="24" y="56"/>
                  </a:lnTo>
                  <a:lnTo>
                    <a:pt x="24" y="56"/>
                  </a:lnTo>
                  <a:lnTo>
                    <a:pt x="26" y="54"/>
                  </a:lnTo>
                  <a:lnTo>
                    <a:pt x="30" y="52"/>
                  </a:lnTo>
                  <a:lnTo>
                    <a:pt x="32" y="50"/>
                  </a:lnTo>
                  <a:lnTo>
                    <a:pt x="36" y="48"/>
                  </a:lnTo>
                  <a:lnTo>
                    <a:pt x="36" y="48"/>
                  </a:lnTo>
                  <a:lnTo>
                    <a:pt x="40" y="42"/>
                  </a:lnTo>
                  <a:lnTo>
                    <a:pt x="42" y="34"/>
                  </a:lnTo>
                  <a:lnTo>
                    <a:pt x="42" y="34"/>
                  </a:lnTo>
                  <a:lnTo>
                    <a:pt x="42" y="26"/>
                  </a:lnTo>
                  <a:lnTo>
                    <a:pt x="38" y="14"/>
                  </a:lnTo>
                  <a:lnTo>
                    <a:pt x="34" y="4"/>
                  </a:lnTo>
                  <a:lnTo>
                    <a:pt x="32" y="0"/>
                  </a:lnTo>
                  <a:lnTo>
                    <a:pt x="2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90" name="Freeform 75"/>
            <p:cNvSpPr>
              <a:spLocks/>
            </p:cNvSpPr>
            <p:nvPr/>
          </p:nvSpPr>
          <p:spPr bwMode="auto">
            <a:xfrm>
              <a:off x="2440" y="2364"/>
              <a:ext cx="58" cy="64"/>
            </a:xfrm>
            <a:custGeom>
              <a:avLst/>
              <a:gdLst>
                <a:gd name="T0" fmla="*/ 42 w 58"/>
                <a:gd name="T1" fmla="*/ 0 h 64"/>
                <a:gd name="T2" fmla="*/ 40 w 58"/>
                <a:gd name="T3" fmla="*/ 0 h 64"/>
                <a:gd name="T4" fmla="*/ 32 w 58"/>
                <a:gd name="T5" fmla="*/ 6 h 64"/>
                <a:gd name="T6" fmla="*/ 30 w 58"/>
                <a:gd name="T7" fmla="*/ 12 h 64"/>
                <a:gd name="T8" fmla="*/ 26 w 58"/>
                <a:gd name="T9" fmla="*/ 14 h 64"/>
                <a:gd name="T10" fmla="*/ 26 w 58"/>
                <a:gd name="T11" fmla="*/ 14 h 64"/>
                <a:gd name="T12" fmla="*/ 20 w 58"/>
                <a:gd name="T13" fmla="*/ 14 h 64"/>
                <a:gd name="T14" fmla="*/ 18 w 58"/>
                <a:gd name="T15" fmla="*/ 10 h 64"/>
                <a:gd name="T16" fmla="*/ 12 w 58"/>
                <a:gd name="T17" fmla="*/ 8 h 64"/>
                <a:gd name="T18" fmla="*/ 8 w 58"/>
                <a:gd name="T19" fmla="*/ 10 h 64"/>
                <a:gd name="T20" fmla="*/ 0 w 58"/>
                <a:gd name="T21" fmla="*/ 24 h 64"/>
                <a:gd name="T22" fmla="*/ 10 w 58"/>
                <a:gd name="T23" fmla="*/ 24 h 64"/>
                <a:gd name="T24" fmla="*/ 14 w 58"/>
                <a:gd name="T25" fmla="*/ 28 h 64"/>
                <a:gd name="T26" fmla="*/ 16 w 58"/>
                <a:gd name="T27" fmla="*/ 34 h 64"/>
                <a:gd name="T28" fmla="*/ 12 w 58"/>
                <a:gd name="T29" fmla="*/ 42 h 64"/>
                <a:gd name="T30" fmla="*/ 12 w 58"/>
                <a:gd name="T31" fmla="*/ 46 h 64"/>
                <a:gd name="T32" fmla="*/ 20 w 58"/>
                <a:gd name="T33" fmla="*/ 54 h 64"/>
                <a:gd name="T34" fmla="*/ 30 w 58"/>
                <a:gd name="T35" fmla="*/ 58 h 64"/>
                <a:gd name="T36" fmla="*/ 36 w 58"/>
                <a:gd name="T37" fmla="*/ 64 h 64"/>
                <a:gd name="T38" fmla="*/ 42 w 58"/>
                <a:gd name="T39" fmla="*/ 62 h 64"/>
                <a:gd name="T40" fmla="*/ 44 w 58"/>
                <a:gd name="T41" fmla="*/ 60 h 64"/>
                <a:gd name="T42" fmla="*/ 42 w 58"/>
                <a:gd name="T43" fmla="*/ 54 h 64"/>
                <a:gd name="T44" fmla="*/ 36 w 58"/>
                <a:gd name="T45" fmla="*/ 44 h 64"/>
                <a:gd name="T46" fmla="*/ 36 w 58"/>
                <a:gd name="T47" fmla="*/ 42 h 64"/>
                <a:gd name="T48" fmla="*/ 44 w 58"/>
                <a:gd name="T49" fmla="*/ 34 h 64"/>
                <a:gd name="T50" fmla="*/ 44 w 58"/>
                <a:gd name="T51" fmla="*/ 34 h 64"/>
                <a:gd name="T52" fmla="*/ 52 w 58"/>
                <a:gd name="T53" fmla="*/ 32 h 64"/>
                <a:gd name="T54" fmla="*/ 54 w 58"/>
                <a:gd name="T55" fmla="*/ 28 h 64"/>
                <a:gd name="T56" fmla="*/ 56 w 58"/>
                <a:gd name="T57" fmla="*/ 18 h 64"/>
                <a:gd name="T58" fmla="*/ 58 w 58"/>
                <a:gd name="T59" fmla="*/ 10 h 64"/>
                <a:gd name="T60" fmla="*/ 56 w 58"/>
                <a:gd name="T61" fmla="*/ 8 h 64"/>
                <a:gd name="T62" fmla="*/ 48 w 58"/>
                <a:gd name="T63" fmla="*/ 4 h 64"/>
                <a:gd name="T64" fmla="*/ 46 w 58"/>
                <a:gd name="T65" fmla="*/ 2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8" h="64">
                  <a:moveTo>
                    <a:pt x="42" y="0"/>
                  </a:moveTo>
                  <a:lnTo>
                    <a:pt x="42" y="0"/>
                  </a:lnTo>
                  <a:lnTo>
                    <a:pt x="40" y="0"/>
                  </a:lnTo>
                  <a:lnTo>
                    <a:pt x="40" y="0"/>
                  </a:lnTo>
                  <a:lnTo>
                    <a:pt x="36" y="2"/>
                  </a:lnTo>
                  <a:lnTo>
                    <a:pt x="32" y="6"/>
                  </a:lnTo>
                  <a:lnTo>
                    <a:pt x="32" y="6"/>
                  </a:lnTo>
                  <a:lnTo>
                    <a:pt x="30" y="12"/>
                  </a:lnTo>
                  <a:lnTo>
                    <a:pt x="30" y="14"/>
                  </a:lnTo>
                  <a:lnTo>
                    <a:pt x="26" y="14"/>
                  </a:lnTo>
                  <a:lnTo>
                    <a:pt x="26" y="14"/>
                  </a:lnTo>
                  <a:lnTo>
                    <a:pt x="26" y="14"/>
                  </a:lnTo>
                  <a:lnTo>
                    <a:pt x="26" y="14"/>
                  </a:lnTo>
                  <a:lnTo>
                    <a:pt x="20" y="14"/>
                  </a:lnTo>
                  <a:lnTo>
                    <a:pt x="18" y="10"/>
                  </a:lnTo>
                  <a:lnTo>
                    <a:pt x="18" y="10"/>
                  </a:lnTo>
                  <a:lnTo>
                    <a:pt x="12" y="8"/>
                  </a:lnTo>
                  <a:lnTo>
                    <a:pt x="12" y="8"/>
                  </a:lnTo>
                  <a:lnTo>
                    <a:pt x="8" y="10"/>
                  </a:lnTo>
                  <a:lnTo>
                    <a:pt x="8" y="10"/>
                  </a:lnTo>
                  <a:lnTo>
                    <a:pt x="2" y="16"/>
                  </a:lnTo>
                  <a:lnTo>
                    <a:pt x="0" y="24"/>
                  </a:lnTo>
                  <a:lnTo>
                    <a:pt x="0" y="24"/>
                  </a:lnTo>
                  <a:lnTo>
                    <a:pt x="10" y="24"/>
                  </a:lnTo>
                  <a:lnTo>
                    <a:pt x="12" y="26"/>
                  </a:lnTo>
                  <a:lnTo>
                    <a:pt x="14" y="28"/>
                  </a:lnTo>
                  <a:lnTo>
                    <a:pt x="14" y="28"/>
                  </a:lnTo>
                  <a:lnTo>
                    <a:pt x="16" y="34"/>
                  </a:lnTo>
                  <a:lnTo>
                    <a:pt x="14" y="38"/>
                  </a:lnTo>
                  <a:lnTo>
                    <a:pt x="12" y="42"/>
                  </a:lnTo>
                  <a:lnTo>
                    <a:pt x="12" y="46"/>
                  </a:lnTo>
                  <a:lnTo>
                    <a:pt x="12" y="46"/>
                  </a:lnTo>
                  <a:lnTo>
                    <a:pt x="14" y="52"/>
                  </a:lnTo>
                  <a:lnTo>
                    <a:pt x="20" y="54"/>
                  </a:lnTo>
                  <a:lnTo>
                    <a:pt x="30" y="58"/>
                  </a:lnTo>
                  <a:lnTo>
                    <a:pt x="30" y="58"/>
                  </a:lnTo>
                  <a:lnTo>
                    <a:pt x="34" y="62"/>
                  </a:lnTo>
                  <a:lnTo>
                    <a:pt x="36" y="64"/>
                  </a:lnTo>
                  <a:lnTo>
                    <a:pt x="36" y="64"/>
                  </a:lnTo>
                  <a:lnTo>
                    <a:pt x="42" y="62"/>
                  </a:lnTo>
                  <a:lnTo>
                    <a:pt x="42" y="62"/>
                  </a:lnTo>
                  <a:lnTo>
                    <a:pt x="44" y="60"/>
                  </a:lnTo>
                  <a:lnTo>
                    <a:pt x="44" y="58"/>
                  </a:lnTo>
                  <a:lnTo>
                    <a:pt x="42" y="54"/>
                  </a:lnTo>
                  <a:lnTo>
                    <a:pt x="38" y="48"/>
                  </a:lnTo>
                  <a:lnTo>
                    <a:pt x="36" y="44"/>
                  </a:lnTo>
                  <a:lnTo>
                    <a:pt x="36" y="44"/>
                  </a:lnTo>
                  <a:lnTo>
                    <a:pt x="36" y="42"/>
                  </a:lnTo>
                  <a:lnTo>
                    <a:pt x="38" y="38"/>
                  </a:lnTo>
                  <a:lnTo>
                    <a:pt x="44" y="34"/>
                  </a:lnTo>
                  <a:lnTo>
                    <a:pt x="44" y="34"/>
                  </a:lnTo>
                  <a:lnTo>
                    <a:pt x="44" y="34"/>
                  </a:lnTo>
                  <a:lnTo>
                    <a:pt x="50" y="34"/>
                  </a:lnTo>
                  <a:lnTo>
                    <a:pt x="52" y="32"/>
                  </a:lnTo>
                  <a:lnTo>
                    <a:pt x="54" y="28"/>
                  </a:lnTo>
                  <a:lnTo>
                    <a:pt x="54" y="28"/>
                  </a:lnTo>
                  <a:lnTo>
                    <a:pt x="56" y="18"/>
                  </a:lnTo>
                  <a:lnTo>
                    <a:pt x="56" y="18"/>
                  </a:lnTo>
                  <a:lnTo>
                    <a:pt x="58" y="12"/>
                  </a:lnTo>
                  <a:lnTo>
                    <a:pt x="58" y="10"/>
                  </a:lnTo>
                  <a:lnTo>
                    <a:pt x="56" y="8"/>
                  </a:lnTo>
                  <a:lnTo>
                    <a:pt x="56" y="8"/>
                  </a:lnTo>
                  <a:lnTo>
                    <a:pt x="52" y="6"/>
                  </a:lnTo>
                  <a:lnTo>
                    <a:pt x="48" y="4"/>
                  </a:lnTo>
                  <a:lnTo>
                    <a:pt x="48" y="4"/>
                  </a:lnTo>
                  <a:lnTo>
                    <a:pt x="46" y="2"/>
                  </a:lnTo>
                  <a:lnTo>
                    <a:pt x="42"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91" name="Freeform 76"/>
            <p:cNvSpPr>
              <a:spLocks/>
            </p:cNvSpPr>
            <p:nvPr/>
          </p:nvSpPr>
          <p:spPr bwMode="auto">
            <a:xfrm>
              <a:off x="2440" y="2364"/>
              <a:ext cx="58" cy="64"/>
            </a:xfrm>
            <a:custGeom>
              <a:avLst/>
              <a:gdLst>
                <a:gd name="T0" fmla="*/ 42 w 58"/>
                <a:gd name="T1" fmla="*/ 0 h 64"/>
                <a:gd name="T2" fmla="*/ 40 w 58"/>
                <a:gd name="T3" fmla="*/ 0 h 64"/>
                <a:gd name="T4" fmla="*/ 32 w 58"/>
                <a:gd name="T5" fmla="*/ 6 h 64"/>
                <a:gd name="T6" fmla="*/ 30 w 58"/>
                <a:gd name="T7" fmla="*/ 12 h 64"/>
                <a:gd name="T8" fmla="*/ 26 w 58"/>
                <a:gd name="T9" fmla="*/ 14 h 64"/>
                <a:gd name="T10" fmla="*/ 26 w 58"/>
                <a:gd name="T11" fmla="*/ 14 h 64"/>
                <a:gd name="T12" fmla="*/ 20 w 58"/>
                <a:gd name="T13" fmla="*/ 14 h 64"/>
                <a:gd name="T14" fmla="*/ 18 w 58"/>
                <a:gd name="T15" fmla="*/ 10 h 64"/>
                <a:gd name="T16" fmla="*/ 12 w 58"/>
                <a:gd name="T17" fmla="*/ 8 h 64"/>
                <a:gd name="T18" fmla="*/ 8 w 58"/>
                <a:gd name="T19" fmla="*/ 10 h 64"/>
                <a:gd name="T20" fmla="*/ 0 w 58"/>
                <a:gd name="T21" fmla="*/ 24 h 64"/>
                <a:gd name="T22" fmla="*/ 10 w 58"/>
                <a:gd name="T23" fmla="*/ 24 h 64"/>
                <a:gd name="T24" fmla="*/ 14 w 58"/>
                <a:gd name="T25" fmla="*/ 28 h 64"/>
                <a:gd name="T26" fmla="*/ 16 w 58"/>
                <a:gd name="T27" fmla="*/ 34 h 64"/>
                <a:gd name="T28" fmla="*/ 12 w 58"/>
                <a:gd name="T29" fmla="*/ 42 h 64"/>
                <a:gd name="T30" fmla="*/ 12 w 58"/>
                <a:gd name="T31" fmla="*/ 46 h 64"/>
                <a:gd name="T32" fmla="*/ 20 w 58"/>
                <a:gd name="T33" fmla="*/ 54 h 64"/>
                <a:gd name="T34" fmla="*/ 30 w 58"/>
                <a:gd name="T35" fmla="*/ 58 h 64"/>
                <a:gd name="T36" fmla="*/ 36 w 58"/>
                <a:gd name="T37" fmla="*/ 64 h 64"/>
                <a:gd name="T38" fmla="*/ 42 w 58"/>
                <a:gd name="T39" fmla="*/ 62 h 64"/>
                <a:gd name="T40" fmla="*/ 44 w 58"/>
                <a:gd name="T41" fmla="*/ 60 h 64"/>
                <a:gd name="T42" fmla="*/ 42 w 58"/>
                <a:gd name="T43" fmla="*/ 54 h 64"/>
                <a:gd name="T44" fmla="*/ 36 w 58"/>
                <a:gd name="T45" fmla="*/ 44 h 64"/>
                <a:gd name="T46" fmla="*/ 36 w 58"/>
                <a:gd name="T47" fmla="*/ 42 h 64"/>
                <a:gd name="T48" fmla="*/ 44 w 58"/>
                <a:gd name="T49" fmla="*/ 34 h 64"/>
                <a:gd name="T50" fmla="*/ 44 w 58"/>
                <a:gd name="T51" fmla="*/ 34 h 64"/>
                <a:gd name="T52" fmla="*/ 52 w 58"/>
                <a:gd name="T53" fmla="*/ 32 h 64"/>
                <a:gd name="T54" fmla="*/ 54 w 58"/>
                <a:gd name="T55" fmla="*/ 28 h 64"/>
                <a:gd name="T56" fmla="*/ 56 w 58"/>
                <a:gd name="T57" fmla="*/ 18 h 64"/>
                <a:gd name="T58" fmla="*/ 58 w 58"/>
                <a:gd name="T59" fmla="*/ 10 h 64"/>
                <a:gd name="T60" fmla="*/ 56 w 58"/>
                <a:gd name="T61" fmla="*/ 8 h 64"/>
                <a:gd name="T62" fmla="*/ 48 w 58"/>
                <a:gd name="T63" fmla="*/ 4 h 64"/>
                <a:gd name="T64" fmla="*/ 46 w 58"/>
                <a:gd name="T65" fmla="*/ 2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8" h="64">
                  <a:moveTo>
                    <a:pt x="42" y="0"/>
                  </a:moveTo>
                  <a:lnTo>
                    <a:pt x="42" y="0"/>
                  </a:lnTo>
                  <a:lnTo>
                    <a:pt x="40" y="0"/>
                  </a:lnTo>
                  <a:lnTo>
                    <a:pt x="40" y="0"/>
                  </a:lnTo>
                  <a:lnTo>
                    <a:pt x="36" y="2"/>
                  </a:lnTo>
                  <a:lnTo>
                    <a:pt x="32" y="6"/>
                  </a:lnTo>
                  <a:lnTo>
                    <a:pt x="32" y="6"/>
                  </a:lnTo>
                  <a:lnTo>
                    <a:pt x="30" y="12"/>
                  </a:lnTo>
                  <a:lnTo>
                    <a:pt x="30" y="14"/>
                  </a:lnTo>
                  <a:lnTo>
                    <a:pt x="26" y="14"/>
                  </a:lnTo>
                  <a:lnTo>
                    <a:pt x="26" y="14"/>
                  </a:lnTo>
                  <a:lnTo>
                    <a:pt x="26" y="14"/>
                  </a:lnTo>
                  <a:lnTo>
                    <a:pt x="26" y="14"/>
                  </a:lnTo>
                  <a:lnTo>
                    <a:pt x="20" y="14"/>
                  </a:lnTo>
                  <a:lnTo>
                    <a:pt x="18" y="10"/>
                  </a:lnTo>
                  <a:lnTo>
                    <a:pt x="18" y="10"/>
                  </a:lnTo>
                  <a:lnTo>
                    <a:pt x="12" y="8"/>
                  </a:lnTo>
                  <a:lnTo>
                    <a:pt x="12" y="8"/>
                  </a:lnTo>
                  <a:lnTo>
                    <a:pt x="8" y="10"/>
                  </a:lnTo>
                  <a:lnTo>
                    <a:pt x="8" y="10"/>
                  </a:lnTo>
                  <a:lnTo>
                    <a:pt x="2" y="16"/>
                  </a:lnTo>
                  <a:lnTo>
                    <a:pt x="0" y="24"/>
                  </a:lnTo>
                  <a:lnTo>
                    <a:pt x="0" y="24"/>
                  </a:lnTo>
                  <a:lnTo>
                    <a:pt x="10" y="24"/>
                  </a:lnTo>
                  <a:lnTo>
                    <a:pt x="12" y="26"/>
                  </a:lnTo>
                  <a:lnTo>
                    <a:pt x="14" y="28"/>
                  </a:lnTo>
                  <a:lnTo>
                    <a:pt x="14" y="28"/>
                  </a:lnTo>
                  <a:lnTo>
                    <a:pt x="16" y="34"/>
                  </a:lnTo>
                  <a:lnTo>
                    <a:pt x="14" y="38"/>
                  </a:lnTo>
                  <a:lnTo>
                    <a:pt x="12" y="42"/>
                  </a:lnTo>
                  <a:lnTo>
                    <a:pt x="12" y="46"/>
                  </a:lnTo>
                  <a:lnTo>
                    <a:pt x="12" y="46"/>
                  </a:lnTo>
                  <a:lnTo>
                    <a:pt x="14" y="52"/>
                  </a:lnTo>
                  <a:lnTo>
                    <a:pt x="20" y="54"/>
                  </a:lnTo>
                  <a:lnTo>
                    <a:pt x="30" y="58"/>
                  </a:lnTo>
                  <a:lnTo>
                    <a:pt x="30" y="58"/>
                  </a:lnTo>
                  <a:lnTo>
                    <a:pt x="34" y="62"/>
                  </a:lnTo>
                  <a:lnTo>
                    <a:pt x="36" y="64"/>
                  </a:lnTo>
                  <a:lnTo>
                    <a:pt x="36" y="64"/>
                  </a:lnTo>
                  <a:lnTo>
                    <a:pt x="42" y="62"/>
                  </a:lnTo>
                  <a:lnTo>
                    <a:pt x="42" y="62"/>
                  </a:lnTo>
                  <a:lnTo>
                    <a:pt x="44" y="60"/>
                  </a:lnTo>
                  <a:lnTo>
                    <a:pt x="44" y="58"/>
                  </a:lnTo>
                  <a:lnTo>
                    <a:pt x="42" y="54"/>
                  </a:lnTo>
                  <a:lnTo>
                    <a:pt x="38" y="48"/>
                  </a:lnTo>
                  <a:lnTo>
                    <a:pt x="36" y="44"/>
                  </a:lnTo>
                  <a:lnTo>
                    <a:pt x="36" y="44"/>
                  </a:lnTo>
                  <a:lnTo>
                    <a:pt x="36" y="42"/>
                  </a:lnTo>
                  <a:lnTo>
                    <a:pt x="38" y="38"/>
                  </a:lnTo>
                  <a:lnTo>
                    <a:pt x="44" y="34"/>
                  </a:lnTo>
                  <a:lnTo>
                    <a:pt x="44" y="34"/>
                  </a:lnTo>
                  <a:lnTo>
                    <a:pt x="44" y="34"/>
                  </a:lnTo>
                  <a:lnTo>
                    <a:pt x="50" y="34"/>
                  </a:lnTo>
                  <a:lnTo>
                    <a:pt x="52" y="32"/>
                  </a:lnTo>
                  <a:lnTo>
                    <a:pt x="54" y="28"/>
                  </a:lnTo>
                  <a:lnTo>
                    <a:pt x="54" y="28"/>
                  </a:lnTo>
                  <a:lnTo>
                    <a:pt x="56" y="18"/>
                  </a:lnTo>
                  <a:lnTo>
                    <a:pt x="56" y="18"/>
                  </a:lnTo>
                  <a:lnTo>
                    <a:pt x="58" y="12"/>
                  </a:lnTo>
                  <a:lnTo>
                    <a:pt x="58" y="10"/>
                  </a:lnTo>
                  <a:lnTo>
                    <a:pt x="56" y="8"/>
                  </a:lnTo>
                  <a:lnTo>
                    <a:pt x="56" y="8"/>
                  </a:lnTo>
                  <a:lnTo>
                    <a:pt x="52" y="6"/>
                  </a:lnTo>
                  <a:lnTo>
                    <a:pt x="48" y="4"/>
                  </a:lnTo>
                  <a:lnTo>
                    <a:pt x="48" y="4"/>
                  </a:lnTo>
                  <a:lnTo>
                    <a:pt x="46" y="2"/>
                  </a:lnTo>
                  <a:lnTo>
                    <a:pt x="4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92" name="Freeform 77"/>
            <p:cNvSpPr>
              <a:spLocks/>
            </p:cNvSpPr>
            <p:nvPr/>
          </p:nvSpPr>
          <p:spPr bwMode="auto">
            <a:xfrm>
              <a:off x="2472" y="2312"/>
              <a:ext cx="18" cy="36"/>
            </a:xfrm>
            <a:custGeom>
              <a:avLst/>
              <a:gdLst>
                <a:gd name="T0" fmla="*/ 8 w 18"/>
                <a:gd name="T1" fmla="*/ 0 h 36"/>
                <a:gd name="T2" fmla="*/ 8 w 18"/>
                <a:gd name="T3" fmla="*/ 0 h 36"/>
                <a:gd name="T4" fmla="*/ 6 w 18"/>
                <a:gd name="T5" fmla="*/ 2 h 36"/>
                <a:gd name="T6" fmla="*/ 4 w 18"/>
                <a:gd name="T7" fmla="*/ 8 h 36"/>
                <a:gd name="T8" fmla="*/ 2 w 18"/>
                <a:gd name="T9" fmla="*/ 18 h 36"/>
                <a:gd name="T10" fmla="*/ 2 w 18"/>
                <a:gd name="T11" fmla="*/ 18 h 36"/>
                <a:gd name="T12" fmla="*/ 2 w 18"/>
                <a:gd name="T13" fmla="*/ 22 h 36"/>
                <a:gd name="T14" fmla="*/ 4 w 18"/>
                <a:gd name="T15" fmla="*/ 26 h 36"/>
                <a:gd name="T16" fmla="*/ 4 w 18"/>
                <a:gd name="T17" fmla="*/ 26 h 36"/>
                <a:gd name="T18" fmla="*/ 2 w 18"/>
                <a:gd name="T19" fmla="*/ 32 h 36"/>
                <a:gd name="T20" fmla="*/ 0 w 18"/>
                <a:gd name="T21" fmla="*/ 36 h 36"/>
                <a:gd name="T22" fmla="*/ 0 w 18"/>
                <a:gd name="T23" fmla="*/ 36 h 36"/>
                <a:gd name="T24" fmla="*/ 2 w 18"/>
                <a:gd name="T25" fmla="*/ 36 h 36"/>
                <a:gd name="T26" fmla="*/ 2 w 18"/>
                <a:gd name="T27" fmla="*/ 36 h 36"/>
                <a:gd name="T28" fmla="*/ 8 w 18"/>
                <a:gd name="T29" fmla="*/ 36 h 36"/>
                <a:gd name="T30" fmla="*/ 12 w 18"/>
                <a:gd name="T31" fmla="*/ 32 h 36"/>
                <a:gd name="T32" fmla="*/ 14 w 18"/>
                <a:gd name="T33" fmla="*/ 26 h 36"/>
                <a:gd name="T34" fmla="*/ 16 w 18"/>
                <a:gd name="T35" fmla="*/ 20 h 36"/>
                <a:gd name="T36" fmla="*/ 16 w 18"/>
                <a:gd name="T37" fmla="*/ 20 h 36"/>
                <a:gd name="T38" fmla="*/ 18 w 18"/>
                <a:gd name="T39" fmla="*/ 12 h 36"/>
                <a:gd name="T40" fmla="*/ 18 w 18"/>
                <a:gd name="T41" fmla="*/ 8 h 36"/>
                <a:gd name="T42" fmla="*/ 14 w 18"/>
                <a:gd name="T43" fmla="*/ 4 h 36"/>
                <a:gd name="T44" fmla="*/ 10 w 18"/>
                <a:gd name="T45" fmla="*/ 2 h 36"/>
                <a:gd name="T46" fmla="*/ 10 w 18"/>
                <a:gd name="T47" fmla="*/ 2 h 36"/>
                <a:gd name="T48" fmla="*/ 6 w 18"/>
                <a:gd name="T49" fmla="*/ 2 h 36"/>
                <a:gd name="T50" fmla="*/ 10 w 18"/>
                <a:gd name="T51" fmla="*/ 0 h 36"/>
                <a:gd name="T52" fmla="*/ 10 w 18"/>
                <a:gd name="T53" fmla="*/ 0 h 36"/>
                <a:gd name="T54" fmla="*/ 8 w 18"/>
                <a:gd name="T55"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8" h="36">
                  <a:moveTo>
                    <a:pt x="8" y="0"/>
                  </a:moveTo>
                  <a:lnTo>
                    <a:pt x="8" y="0"/>
                  </a:lnTo>
                  <a:lnTo>
                    <a:pt x="6" y="2"/>
                  </a:lnTo>
                  <a:lnTo>
                    <a:pt x="4" y="8"/>
                  </a:lnTo>
                  <a:lnTo>
                    <a:pt x="2" y="18"/>
                  </a:lnTo>
                  <a:lnTo>
                    <a:pt x="2" y="18"/>
                  </a:lnTo>
                  <a:lnTo>
                    <a:pt x="2" y="22"/>
                  </a:lnTo>
                  <a:lnTo>
                    <a:pt x="4" y="26"/>
                  </a:lnTo>
                  <a:lnTo>
                    <a:pt x="4" y="26"/>
                  </a:lnTo>
                  <a:lnTo>
                    <a:pt x="2" y="32"/>
                  </a:lnTo>
                  <a:lnTo>
                    <a:pt x="0" y="36"/>
                  </a:lnTo>
                  <a:lnTo>
                    <a:pt x="0" y="36"/>
                  </a:lnTo>
                  <a:lnTo>
                    <a:pt x="2" y="36"/>
                  </a:lnTo>
                  <a:lnTo>
                    <a:pt x="2" y="36"/>
                  </a:lnTo>
                  <a:lnTo>
                    <a:pt x="8" y="36"/>
                  </a:lnTo>
                  <a:lnTo>
                    <a:pt x="12" y="32"/>
                  </a:lnTo>
                  <a:lnTo>
                    <a:pt x="14" y="26"/>
                  </a:lnTo>
                  <a:lnTo>
                    <a:pt x="16" y="20"/>
                  </a:lnTo>
                  <a:lnTo>
                    <a:pt x="16" y="20"/>
                  </a:lnTo>
                  <a:lnTo>
                    <a:pt x="18" y="12"/>
                  </a:lnTo>
                  <a:lnTo>
                    <a:pt x="18" y="8"/>
                  </a:lnTo>
                  <a:lnTo>
                    <a:pt x="14" y="4"/>
                  </a:lnTo>
                  <a:lnTo>
                    <a:pt x="10" y="2"/>
                  </a:lnTo>
                  <a:lnTo>
                    <a:pt x="10" y="2"/>
                  </a:lnTo>
                  <a:lnTo>
                    <a:pt x="6" y="2"/>
                  </a:lnTo>
                  <a:lnTo>
                    <a:pt x="10" y="0"/>
                  </a:lnTo>
                  <a:lnTo>
                    <a:pt x="10" y="0"/>
                  </a:lnTo>
                  <a:lnTo>
                    <a:pt x="8"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93" name="Freeform 78"/>
            <p:cNvSpPr>
              <a:spLocks/>
            </p:cNvSpPr>
            <p:nvPr/>
          </p:nvSpPr>
          <p:spPr bwMode="auto">
            <a:xfrm>
              <a:off x="2472" y="2312"/>
              <a:ext cx="18" cy="36"/>
            </a:xfrm>
            <a:custGeom>
              <a:avLst/>
              <a:gdLst>
                <a:gd name="T0" fmla="*/ 8 w 18"/>
                <a:gd name="T1" fmla="*/ 0 h 36"/>
                <a:gd name="T2" fmla="*/ 8 w 18"/>
                <a:gd name="T3" fmla="*/ 0 h 36"/>
                <a:gd name="T4" fmla="*/ 6 w 18"/>
                <a:gd name="T5" fmla="*/ 2 h 36"/>
                <a:gd name="T6" fmla="*/ 4 w 18"/>
                <a:gd name="T7" fmla="*/ 8 h 36"/>
                <a:gd name="T8" fmla="*/ 2 w 18"/>
                <a:gd name="T9" fmla="*/ 18 h 36"/>
                <a:gd name="T10" fmla="*/ 2 w 18"/>
                <a:gd name="T11" fmla="*/ 18 h 36"/>
                <a:gd name="T12" fmla="*/ 2 w 18"/>
                <a:gd name="T13" fmla="*/ 22 h 36"/>
                <a:gd name="T14" fmla="*/ 4 w 18"/>
                <a:gd name="T15" fmla="*/ 26 h 36"/>
                <a:gd name="T16" fmla="*/ 4 w 18"/>
                <a:gd name="T17" fmla="*/ 26 h 36"/>
                <a:gd name="T18" fmla="*/ 2 w 18"/>
                <a:gd name="T19" fmla="*/ 32 h 36"/>
                <a:gd name="T20" fmla="*/ 0 w 18"/>
                <a:gd name="T21" fmla="*/ 36 h 36"/>
                <a:gd name="T22" fmla="*/ 0 w 18"/>
                <a:gd name="T23" fmla="*/ 36 h 36"/>
                <a:gd name="T24" fmla="*/ 2 w 18"/>
                <a:gd name="T25" fmla="*/ 36 h 36"/>
                <a:gd name="T26" fmla="*/ 2 w 18"/>
                <a:gd name="T27" fmla="*/ 36 h 36"/>
                <a:gd name="T28" fmla="*/ 8 w 18"/>
                <a:gd name="T29" fmla="*/ 36 h 36"/>
                <a:gd name="T30" fmla="*/ 12 w 18"/>
                <a:gd name="T31" fmla="*/ 32 h 36"/>
                <a:gd name="T32" fmla="*/ 14 w 18"/>
                <a:gd name="T33" fmla="*/ 26 h 36"/>
                <a:gd name="T34" fmla="*/ 16 w 18"/>
                <a:gd name="T35" fmla="*/ 20 h 36"/>
                <a:gd name="T36" fmla="*/ 16 w 18"/>
                <a:gd name="T37" fmla="*/ 20 h 36"/>
                <a:gd name="T38" fmla="*/ 18 w 18"/>
                <a:gd name="T39" fmla="*/ 12 h 36"/>
                <a:gd name="T40" fmla="*/ 18 w 18"/>
                <a:gd name="T41" fmla="*/ 8 h 36"/>
                <a:gd name="T42" fmla="*/ 14 w 18"/>
                <a:gd name="T43" fmla="*/ 4 h 36"/>
                <a:gd name="T44" fmla="*/ 10 w 18"/>
                <a:gd name="T45" fmla="*/ 2 h 36"/>
                <a:gd name="T46" fmla="*/ 10 w 18"/>
                <a:gd name="T47" fmla="*/ 2 h 36"/>
                <a:gd name="T48" fmla="*/ 6 w 18"/>
                <a:gd name="T49" fmla="*/ 2 h 36"/>
                <a:gd name="T50" fmla="*/ 10 w 18"/>
                <a:gd name="T51" fmla="*/ 0 h 36"/>
                <a:gd name="T52" fmla="*/ 10 w 18"/>
                <a:gd name="T53" fmla="*/ 0 h 36"/>
                <a:gd name="T54" fmla="*/ 8 w 18"/>
                <a:gd name="T55"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8" h="36">
                  <a:moveTo>
                    <a:pt x="8" y="0"/>
                  </a:moveTo>
                  <a:lnTo>
                    <a:pt x="8" y="0"/>
                  </a:lnTo>
                  <a:lnTo>
                    <a:pt x="6" y="2"/>
                  </a:lnTo>
                  <a:lnTo>
                    <a:pt x="4" y="8"/>
                  </a:lnTo>
                  <a:lnTo>
                    <a:pt x="2" y="18"/>
                  </a:lnTo>
                  <a:lnTo>
                    <a:pt x="2" y="18"/>
                  </a:lnTo>
                  <a:lnTo>
                    <a:pt x="2" y="22"/>
                  </a:lnTo>
                  <a:lnTo>
                    <a:pt x="4" y="26"/>
                  </a:lnTo>
                  <a:lnTo>
                    <a:pt x="4" y="26"/>
                  </a:lnTo>
                  <a:lnTo>
                    <a:pt x="2" y="32"/>
                  </a:lnTo>
                  <a:lnTo>
                    <a:pt x="0" y="36"/>
                  </a:lnTo>
                  <a:lnTo>
                    <a:pt x="0" y="36"/>
                  </a:lnTo>
                  <a:lnTo>
                    <a:pt x="2" y="36"/>
                  </a:lnTo>
                  <a:lnTo>
                    <a:pt x="2" y="36"/>
                  </a:lnTo>
                  <a:lnTo>
                    <a:pt x="8" y="36"/>
                  </a:lnTo>
                  <a:lnTo>
                    <a:pt x="12" y="32"/>
                  </a:lnTo>
                  <a:lnTo>
                    <a:pt x="14" y="26"/>
                  </a:lnTo>
                  <a:lnTo>
                    <a:pt x="16" y="20"/>
                  </a:lnTo>
                  <a:lnTo>
                    <a:pt x="16" y="20"/>
                  </a:lnTo>
                  <a:lnTo>
                    <a:pt x="18" y="12"/>
                  </a:lnTo>
                  <a:lnTo>
                    <a:pt x="18" y="8"/>
                  </a:lnTo>
                  <a:lnTo>
                    <a:pt x="14" y="4"/>
                  </a:lnTo>
                  <a:lnTo>
                    <a:pt x="10" y="2"/>
                  </a:lnTo>
                  <a:lnTo>
                    <a:pt x="10" y="2"/>
                  </a:lnTo>
                  <a:lnTo>
                    <a:pt x="6" y="2"/>
                  </a:lnTo>
                  <a:lnTo>
                    <a:pt x="10" y="0"/>
                  </a:lnTo>
                  <a:lnTo>
                    <a:pt x="10" y="0"/>
                  </a:lnTo>
                  <a:lnTo>
                    <a:pt x="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94" name="Freeform 79"/>
            <p:cNvSpPr>
              <a:spLocks/>
            </p:cNvSpPr>
            <p:nvPr/>
          </p:nvSpPr>
          <p:spPr bwMode="auto">
            <a:xfrm>
              <a:off x="2430" y="2328"/>
              <a:ext cx="28" cy="24"/>
            </a:xfrm>
            <a:custGeom>
              <a:avLst/>
              <a:gdLst>
                <a:gd name="T0" fmla="*/ 16 w 28"/>
                <a:gd name="T1" fmla="*/ 0 h 24"/>
                <a:gd name="T2" fmla="*/ 16 w 28"/>
                <a:gd name="T3" fmla="*/ 0 h 24"/>
                <a:gd name="T4" fmla="*/ 10 w 28"/>
                <a:gd name="T5" fmla="*/ 0 h 24"/>
                <a:gd name="T6" fmla="*/ 4 w 28"/>
                <a:gd name="T7" fmla="*/ 2 h 24"/>
                <a:gd name="T8" fmla="*/ 4 w 28"/>
                <a:gd name="T9" fmla="*/ 2 h 24"/>
                <a:gd name="T10" fmla="*/ 0 w 28"/>
                <a:gd name="T11" fmla="*/ 4 h 24"/>
                <a:gd name="T12" fmla="*/ 0 w 28"/>
                <a:gd name="T13" fmla="*/ 6 h 24"/>
                <a:gd name="T14" fmla="*/ 6 w 28"/>
                <a:gd name="T15" fmla="*/ 12 h 24"/>
                <a:gd name="T16" fmla="*/ 6 w 28"/>
                <a:gd name="T17" fmla="*/ 12 h 24"/>
                <a:gd name="T18" fmla="*/ 6 w 28"/>
                <a:gd name="T19" fmla="*/ 16 h 24"/>
                <a:gd name="T20" fmla="*/ 8 w 28"/>
                <a:gd name="T21" fmla="*/ 20 h 24"/>
                <a:gd name="T22" fmla="*/ 8 w 28"/>
                <a:gd name="T23" fmla="*/ 24 h 24"/>
                <a:gd name="T24" fmla="*/ 10 w 28"/>
                <a:gd name="T25" fmla="*/ 24 h 24"/>
                <a:gd name="T26" fmla="*/ 10 w 28"/>
                <a:gd name="T27" fmla="*/ 24 h 24"/>
                <a:gd name="T28" fmla="*/ 12 w 28"/>
                <a:gd name="T29" fmla="*/ 24 h 24"/>
                <a:gd name="T30" fmla="*/ 12 w 28"/>
                <a:gd name="T31" fmla="*/ 24 h 24"/>
                <a:gd name="T32" fmla="*/ 14 w 28"/>
                <a:gd name="T33" fmla="*/ 22 h 24"/>
                <a:gd name="T34" fmla="*/ 16 w 28"/>
                <a:gd name="T35" fmla="*/ 18 h 24"/>
                <a:gd name="T36" fmla="*/ 18 w 28"/>
                <a:gd name="T37" fmla="*/ 10 h 24"/>
                <a:gd name="T38" fmla="*/ 18 w 28"/>
                <a:gd name="T39" fmla="*/ 10 h 24"/>
                <a:gd name="T40" fmla="*/ 20 w 28"/>
                <a:gd name="T41" fmla="*/ 10 h 24"/>
                <a:gd name="T42" fmla="*/ 24 w 28"/>
                <a:gd name="T43" fmla="*/ 8 h 24"/>
                <a:gd name="T44" fmla="*/ 28 w 28"/>
                <a:gd name="T45" fmla="*/ 8 h 24"/>
                <a:gd name="T46" fmla="*/ 28 w 28"/>
                <a:gd name="T47" fmla="*/ 6 h 24"/>
                <a:gd name="T48" fmla="*/ 28 w 28"/>
                <a:gd name="T49" fmla="*/ 2 h 24"/>
                <a:gd name="T50" fmla="*/ 28 w 28"/>
                <a:gd name="T51" fmla="*/ 2 h 24"/>
                <a:gd name="T52" fmla="*/ 24 w 28"/>
                <a:gd name="T53" fmla="*/ 0 h 24"/>
                <a:gd name="T54" fmla="*/ 16 w 28"/>
                <a:gd name="T55"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8" h="24">
                  <a:moveTo>
                    <a:pt x="16" y="0"/>
                  </a:moveTo>
                  <a:lnTo>
                    <a:pt x="16" y="0"/>
                  </a:lnTo>
                  <a:lnTo>
                    <a:pt x="10" y="0"/>
                  </a:lnTo>
                  <a:lnTo>
                    <a:pt x="4" y="2"/>
                  </a:lnTo>
                  <a:lnTo>
                    <a:pt x="4" y="2"/>
                  </a:lnTo>
                  <a:lnTo>
                    <a:pt x="0" y="4"/>
                  </a:lnTo>
                  <a:lnTo>
                    <a:pt x="0" y="6"/>
                  </a:lnTo>
                  <a:lnTo>
                    <a:pt x="6" y="12"/>
                  </a:lnTo>
                  <a:lnTo>
                    <a:pt x="6" y="12"/>
                  </a:lnTo>
                  <a:lnTo>
                    <a:pt x="6" y="16"/>
                  </a:lnTo>
                  <a:lnTo>
                    <a:pt x="8" y="20"/>
                  </a:lnTo>
                  <a:lnTo>
                    <a:pt x="8" y="24"/>
                  </a:lnTo>
                  <a:lnTo>
                    <a:pt x="10" y="24"/>
                  </a:lnTo>
                  <a:lnTo>
                    <a:pt x="10" y="24"/>
                  </a:lnTo>
                  <a:lnTo>
                    <a:pt x="12" y="24"/>
                  </a:lnTo>
                  <a:lnTo>
                    <a:pt x="12" y="24"/>
                  </a:lnTo>
                  <a:lnTo>
                    <a:pt x="14" y="22"/>
                  </a:lnTo>
                  <a:lnTo>
                    <a:pt x="16" y="18"/>
                  </a:lnTo>
                  <a:lnTo>
                    <a:pt x="18" y="10"/>
                  </a:lnTo>
                  <a:lnTo>
                    <a:pt x="18" y="10"/>
                  </a:lnTo>
                  <a:lnTo>
                    <a:pt x="20" y="10"/>
                  </a:lnTo>
                  <a:lnTo>
                    <a:pt x="24" y="8"/>
                  </a:lnTo>
                  <a:lnTo>
                    <a:pt x="28" y="8"/>
                  </a:lnTo>
                  <a:lnTo>
                    <a:pt x="28" y="6"/>
                  </a:lnTo>
                  <a:lnTo>
                    <a:pt x="28" y="2"/>
                  </a:lnTo>
                  <a:lnTo>
                    <a:pt x="28" y="2"/>
                  </a:lnTo>
                  <a:lnTo>
                    <a:pt x="24" y="0"/>
                  </a:lnTo>
                  <a:lnTo>
                    <a:pt x="16"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95" name="Freeform 80"/>
            <p:cNvSpPr>
              <a:spLocks/>
            </p:cNvSpPr>
            <p:nvPr/>
          </p:nvSpPr>
          <p:spPr bwMode="auto">
            <a:xfrm>
              <a:off x="2430" y="2328"/>
              <a:ext cx="28" cy="24"/>
            </a:xfrm>
            <a:custGeom>
              <a:avLst/>
              <a:gdLst>
                <a:gd name="T0" fmla="*/ 16 w 28"/>
                <a:gd name="T1" fmla="*/ 0 h 24"/>
                <a:gd name="T2" fmla="*/ 16 w 28"/>
                <a:gd name="T3" fmla="*/ 0 h 24"/>
                <a:gd name="T4" fmla="*/ 10 w 28"/>
                <a:gd name="T5" fmla="*/ 0 h 24"/>
                <a:gd name="T6" fmla="*/ 4 w 28"/>
                <a:gd name="T7" fmla="*/ 2 h 24"/>
                <a:gd name="T8" fmla="*/ 4 w 28"/>
                <a:gd name="T9" fmla="*/ 2 h 24"/>
                <a:gd name="T10" fmla="*/ 0 w 28"/>
                <a:gd name="T11" fmla="*/ 4 h 24"/>
                <a:gd name="T12" fmla="*/ 0 w 28"/>
                <a:gd name="T13" fmla="*/ 6 h 24"/>
                <a:gd name="T14" fmla="*/ 6 w 28"/>
                <a:gd name="T15" fmla="*/ 12 h 24"/>
                <a:gd name="T16" fmla="*/ 6 w 28"/>
                <a:gd name="T17" fmla="*/ 12 h 24"/>
                <a:gd name="T18" fmla="*/ 6 w 28"/>
                <a:gd name="T19" fmla="*/ 16 h 24"/>
                <a:gd name="T20" fmla="*/ 8 w 28"/>
                <a:gd name="T21" fmla="*/ 20 h 24"/>
                <a:gd name="T22" fmla="*/ 8 w 28"/>
                <a:gd name="T23" fmla="*/ 24 h 24"/>
                <a:gd name="T24" fmla="*/ 10 w 28"/>
                <a:gd name="T25" fmla="*/ 24 h 24"/>
                <a:gd name="T26" fmla="*/ 10 w 28"/>
                <a:gd name="T27" fmla="*/ 24 h 24"/>
                <a:gd name="T28" fmla="*/ 12 w 28"/>
                <a:gd name="T29" fmla="*/ 24 h 24"/>
                <a:gd name="T30" fmla="*/ 12 w 28"/>
                <a:gd name="T31" fmla="*/ 24 h 24"/>
                <a:gd name="T32" fmla="*/ 14 w 28"/>
                <a:gd name="T33" fmla="*/ 22 h 24"/>
                <a:gd name="T34" fmla="*/ 16 w 28"/>
                <a:gd name="T35" fmla="*/ 18 h 24"/>
                <a:gd name="T36" fmla="*/ 18 w 28"/>
                <a:gd name="T37" fmla="*/ 10 h 24"/>
                <a:gd name="T38" fmla="*/ 18 w 28"/>
                <a:gd name="T39" fmla="*/ 10 h 24"/>
                <a:gd name="T40" fmla="*/ 20 w 28"/>
                <a:gd name="T41" fmla="*/ 10 h 24"/>
                <a:gd name="T42" fmla="*/ 24 w 28"/>
                <a:gd name="T43" fmla="*/ 8 h 24"/>
                <a:gd name="T44" fmla="*/ 28 w 28"/>
                <a:gd name="T45" fmla="*/ 8 h 24"/>
                <a:gd name="T46" fmla="*/ 28 w 28"/>
                <a:gd name="T47" fmla="*/ 6 h 24"/>
                <a:gd name="T48" fmla="*/ 28 w 28"/>
                <a:gd name="T49" fmla="*/ 2 h 24"/>
                <a:gd name="T50" fmla="*/ 28 w 28"/>
                <a:gd name="T51" fmla="*/ 2 h 24"/>
                <a:gd name="T52" fmla="*/ 24 w 28"/>
                <a:gd name="T53" fmla="*/ 0 h 24"/>
                <a:gd name="T54" fmla="*/ 16 w 28"/>
                <a:gd name="T55"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8" h="24">
                  <a:moveTo>
                    <a:pt x="16" y="0"/>
                  </a:moveTo>
                  <a:lnTo>
                    <a:pt x="16" y="0"/>
                  </a:lnTo>
                  <a:lnTo>
                    <a:pt x="10" y="0"/>
                  </a:lnTo>
                  <a:lnTo>
                    <a:pt x="4" y="2"/>
                  </a:lnTo>
                  <a:lnTo>
                    <a:pt x="4" y="2"/>
                  </a:lnTo>
                  <a:lnTo>
                    <a:pt x="0" y="4"/>
                  </a:lnTo>
                  <a:lnTo>
                    <a:pt x="0" y="6"/>
                  </a:lnTo>
                  <a:lnTo>
                    <a:pt x="6" y="12"/>
                  </a:lnTo>
                  <a:lnTo>
                    <a:pt x="6" y="12"/>
                  </a:lnTo>
                  <a:lnTo>
                    <a:pt x="6" y="16"/>
                  </a:lnTo>
                  <a:lnTo>
                    <a:pt x="8" y="20"/>
                  </a:lnTo>
                  <a:lnTo>
                    <a:pt x="8" y="24"/>
                  </a:lnTo>
                  <a:lnTo>
                    <a:pt x="10" y="24"/>
                  </a:lnTo>
                  <a:lnTo>
                    <a:pt x="10" y="24"/>
                  </a:lnTo>
                  <a:lnTo>
                    <a:pt x="12" y="24"/>
                  </a:lnTo>
                  <a:lnTo>
                    <a:pt x="12" y="24"/>
                  </a:lnTo>
                  <a:lnTo>
                    <a:pt x="14" y="22"/>
                  </a:lnTo>
                  <a:lnTo>
                    <a:pt x="16" y="18"/>
                  </a:lnTo>
                  <a:lnTo>
                    <a:pt x="18" y="10"/>
                  </a:lnTo>
                  <a:lnTo>
                    <a:pt x="18" y="10"/>
                  </a:lnTo>
                  <a:lnTo>
                    <a:pt x="20" y="10"/>
                  </a:lnTo>
                  <a:lnTo>
                    <a:pt x="24" y="8"/>
                  </a:lnTo>
                  <a:lnTo>
                    <a:pt x="28" y="8"/>
                  </a:lnTo>
                  <a:lnTo>
                    <a:pt x="28" y="6"/>
                  </a:lnTo>
                  <a:lnTo>
                    <a:pt x="28" y="2"/>
                  </a:lnTo>
                  <a:lnTo>
                    <a:pt x="28" y="2"/>
                  </a:lnTo>
                  <a:lnTo>
                    <a:pt x="24" y="0"/>
                  </a:lnTo>
                  <a:lnTo>
                    <a:pt x="1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96" name="Freeform 81"/>
            <p:cNvSpPr>
              <a:spLocks/>
            </p:cNvSpPr>
            <p:nvPr/>
          </p:nvSpPr>
          <p:spPr bwMode="auto">
            <a:xfrm>
              <a:off x="1842" y="2342"/>
              <a:ext cx="44" cy="68"/>
            </a:xfrm>
            <a:custGeom>
              <a:avLst/>
              <a:gdLst>
                <a:gd name="T0" fmla="*/ 22 w 44"/>
                <a:gd name="T1" fmla="*/ 0 h 68"/>
                <a:gd name="T2" fmla="*/ 22 w 44"/>
                <a:gd name="T3" fmla="*/ 0 h 68"/>
                <a:gd name="T4" fmla="*/ 20 w 44"/>
                <a:gd name="T5" fmla="*/ 0 h 68"/>
                <a:gd name="T6" fmla="*/ 16 w 44"/>
                <a:gd name="T7" fmla="*/ 6 h 68"/>
                <a:gd name="T8" fmla="*/ 16 w 44"/>
                <a:gd name="T9" fmla="*/ 6 h 68"/>
                <a:gd name="T10" fmla="*/ 8 w 44"/>
                <a:gd name="T11" fmla="*/ 14 h 68"/>
                <a:gd name="T12" fmla="*/ 2 w 44"/>
                <a:gd name="T13" fmla="*/ 24 h 68"/>
                <a:gd name="T14" fmla="*/ 2 w 44"/>
                <a:gd name="T15" fmla="*/ 24 h 68"/>
                <a:gd name="T16" fmla="*/ 0 w 44"/>
                <a:gd name="T17" fmla="*/ 28 h 68"/>
                <a:gd name="T18" fmla="*/ 0 w 44"/>
                <a:gd name="T19" fmla="*/ 30 h 68"/>
                <a:gd name="T20" fmla="*/ 4 w 44"/>
                <a:gd name="T21" fmla="*/ 32 h 68"/>
                <a:gd name="T22" fmla="*/ 6 w 44"/>
                <a:gd name="T23" fmla="*/ 36 h 68"/>
                <a:gd name="T24" fmla="*/ 6 w 44"/>
                <a:gd name="T25" fmla="*/ 36 h 68"/>
                <a:gd name="T26" fmla="*/ 8 w 44"/>
                <a:gd name="T27" fmla="*/ 54 h 68"/>
                <a:gd name="T28" fmla="*/ 12 w 44"/>
                <a:gd name="T29" fmla="*/ 64 h 68"/>
                <a:gd name="T30" fmla="*/ 14 w 44"/>
                <a:gd name="T31" fmla="*/ 66 h 68"/>
                <a:gd name="T32" fmla="*/ 16 w 44"/>
                <a:gd name="T33" fmla="*/ 68 h 68"/>
                <a:gd name="T34" fmla="*/ 16 w 44"/>
                <a:gd name="T35" fmla="*/ 68 h 68"/>
                <a:gd name="T36" fmla="*/ 22 w 44"/>
                <a:gd name="T37" fmla="*/ 64 h 68"/>
                <a:gd name="T38" fmla="*/ 22 w 44"/>
                <a:gd name="T39" fmla="*/ 64 h 68"/>
                <a:gd name="T40" fmla="*/ 26 w 44"/>
                <a:gd name="T41" fmla="*/ 60 h 68"/>
                <a:gd name="T42" fmla="*/ 32 w 44"/>
                <a:gd name="T43" fmla="*/ 54 h 68"/>
                <a:gd name="T44" fmla="*/ 32 w 44"/>
                <a:gd name="T45" fmla="*/ 54 h 68"/>
                <a:gd name="T46" fmla="*/ 42 w 44"/>
                <a:gd name="T47" fmla="*/ 46 h 68"/>
                <a:gd name="T48" fmla="*/ 42 w 44"/>
                <a:gd name="T49" fmla="*/ 46 h 68"/>
                <a:gd name="T50" fmla="*/ 44 w 44"/>
                <a:gd name="T51" fmla="*/ 42 h 68"/>
                <a:gd name="T52" fmla="*/ 44 w 44"/>
                <a:gd name="T53" fmla="*/ 38 h 68"/>
                <a:gd name="T54" fmla="*/ 44 w 44"/>
                <a:gd name="T55" fmla="*/ 28 h 68"/>
                <a:gd name="T56" fmla="*/ 44 w 44"/>
                <a:gd name="T57" fmla="*/ 28 h 68"/>
                <a:gd name="T58" fmla="*/ 38 w 44"/>
                <a:gd name="T59" fmla="*/ 22 h 68"/>
                <a:gd name="T60" fmla="*/ 32 w 44"/>
                <a:gd name="T61" fmla="*/ 14 h 68"/>
                <a:gd name="T62" fmla="*/ 32 w 44"/>
                <a:gd name="T63" fmla="*/ 14 h 68"/>
                <a:gd name="T64" fmla="*/ 28 w 44"/>
                <a:gd name="T65" fmla="*/ 4 h 68"/>
                <a:gd name="T66" fmla="*/ 26 w 44"/>
                <a:gd name="T67" fmla="*/ 0 h 68"/>
                <a:gd name="T68" fmla="*/ 22 w 44"/>
                <a:gd name="T69"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4" h="68">
                  <a:moveTo>
                    <a:pt x="22" y="0"/>
                  </a:moveTo>
                  <a:lnTo>
                    <a:pt x="22" y="0"/>
                  </a:lnTo>
                  <a:lnTo>
                    <a:pt x="20" y="0"/>
                  </a:lnTo>
                  <a:lnTo>
                    <a:pt x="16" y="6"/>
                  </a:lnTo>
                  <a:lnTo>
                    <a:pt x="16" y="6"/>
                  </a:lnTo>
                  <a:lnTo>
                    <a:pt x="8" y="14"/>
                  </a:lnTo>
                  <a:lnTo>
                    <a:pt x="2" y="24"/>
                  </a:lnTo>
                  <a:lnTo>
                    <a:pt x="2" y="24"/>
                  </a:lnTo>
                  <a:lnTo>
                    <a:pt x="0" y="28"/>
                  </a:lnTo>
                  <a:lnTo>
                    <a:pt x="0" y="30"/>
                  </a:lnTo>
                  <a:lnTo>
                    <a:pt x="4" y="32"/>
                  </a:lnTo>
                  <a:lnTo>
                    <a:pt x="6" y="36"/>
                  </a:lnTo>
                  <a:lnTo>
                    <a:pt x="6" y="36"/>
                  </a:lnTo>
                  <a:lnTo>
                    <a:pt x="8" y="54"/>
                  </a:lnTo>
                  <a:lnTo>
                    <a:pt x="12" y="64"/>
                  </a:lnTo>
                  <a:lnTo>
                    <a:pt x="14" y="66"/>
                  </a:lnTo>
                  <a:lnTo>
                    <a:pt x="16" y="68"/>
                  </a:lnTo>
                  <a:lnTo>
                    <a:pt x="16" y="68"/>
                  </a:lnTo>
                  <a:lnTo>
                    <a:pt x="22" y="64"/>
                  </a:lnTo>
                  <a:lnTo>
                    <a:pt x="22" y="64"/>
                  </a:lnTo>
                  <a:lnTo>
                    <a:pt x="26" y="60"/>
                  </a:lnTo>
                  <a:lnTo>
                    <a:pt x="32" y="54"/>
                  </a:lnTo>
                  <a:lnTo>
                    <a:pt x="32" y="54"/>
                  </a:lnTo>
                  <a:lnTo>
                    <a:pt x="42" y="46"/>
                  </a:lnTo>
                  <a:lnTo>
                    <a:pt x="42" y="46"/>
                  </a:lnTo>
                  <a:lnTo>
                    <a:pt x="44" y="42"/>
                  </a:lnTo>
                  <a:lnTo>
                    <a:pt x="44" y="38"/>
                  </a:lnTo>
                  <a:lnTo>
                    <a:pt x="44" y="28"/>
                  </a:lnTo>
                  <a:lnTo>
                    <a:pt x="44" y="28"/>
                  </a:lnTo>
                  <a:lnTo>
                    <a:pt x="38" y="22"/>
                  </a:lnTo>
                  <a:lnTo>
                    <a:pt x="32" y="14"/>
                  </a:lnTo>
                  <a:lnTo>
                    <a:pt x="32" y="14"/>
                  </a:lnTo>
                  <a:lnTo>
                    <a:pt x="28" y="4"/>
                  </a:lnTo>
                  <a:lnTo>
                    <a:pt x="26" y="0"/>
                  </a:lnTo>
                  <a:lnTo>
                    <a:pt x="22"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97" name="Freeform 82"/>
            <p:cNvSpPr>
              <a:spLocks/>
            </p:cNvSpPr>
            <p:nvPr/>
          </p:nvSpPr>
          <p:spPr bwMode="auto">
            <a:xfrm>
              <a:off x="1842" y="2342"/>
              <a:ext cx="44" cy="68"/>
            </a:xfrm>
            <a:custGeom>
              <a:avLst/>
              <a:gdLst>
                <a:gd name="T0" fmla="*/ 22 w 44"/>
                <a:gd name="T1" fmla="*/ 0 h 68"/>
                <a:gd name="T2" fmla="*/ 22 w 44"/>
                <a:gd name="T3" fmla="*/ 0 h 68"/>
                <a:gd name="T4" fmla="*/ 20 w 44"/>
                <a:gd name="T5" fmla="*/ 0 h 68"/>
                <a:gd name="T6" fmla="*/ 16 w 44"/>
                <a:gd name="T7" fmla="*/ 6 h 68"/>
                <a:gd name="T8" fmla="*/ 16 w 44"/>
                <a:gd name="T9" fmla="*/ 6 h 68"/>
                <a:gd name="T10" fmla="*/ 8 w 44"/>
                <a:gd name="T11" fmla="*/ 14 h 68"/>
                <a:gd name="T12" fmla="*/ 2 w 44"/>
                <a:gd name="T13" fmla="*/ 24 h 68"/>
                <a:gd name="T14" fmla="*/ 2 w 44"/>
                <a:gd name="T15" fmla="*/ 24 h 68"/>
                <a:gd name="T16" fmla="*/ 0 w 44"/>
                <a:gd name="T17" fmla="*/ 28 h 68"/>
                <a:gd name="T18" fmla="*/ 0 w 44"/>
                <a:gd name="T19" fmla="*/ 30 h 68"/>
                <a:gd name="T20" fmla="*/ 4 w 44"/>
                <a:gd name="T21" fmla="*/ 32 h 68"/>
                <a:gd name="T22" fmla="*/ 6 w 44"/>
                <a:gd name="T23" fmla="*/ 36 h 68"/>
                <a:gd name="T24" fmla="*/ 6 w 44"/>
                <a:gd name="T25" fmla="*/ 36 h 68"/>
                <a:gd name="T26" fmla="*/ 8 w 44"/>
                <a:gd name="T27" fmla="*/ 54 h 68"/>
                <a:gd name="T28" fmla="*/ 12 w 44"/>
                <a:gd name="T29" fmla="*/ 64 h 68"/>
                <a:gd name="T30" fmla="*/ 14 w 44"/>
                <a:gd name="T31" fmla="*/ 66 h 68"/>
                <a:gd name="T32" fmla="*/ 16 w 44"/>
                <a:gd name="T33" fmla="*/ 68 h 68"/>
                <a:gd name="T34" fmla="*/ 16 w 44"/>
                <a:gd name="T35" fmla="*/ 68 h 68"/>
                <a:gd name="T36" fmla="*/ 22 w 44"/>
                <a:gd name="T37" fmla="*/ 64 h 68"/>
                <a:gd name="T38" fmla="*/ 22 w 44"/>
                <a:gd name="T39" fmla="*/ 64 h 68"/>
                <a:gd name="T40" fmla="*/ 26 w 44"/>
                <a:gd name="T41" fmla="*/ 60 h 68"/>
                <a:gd name="T42" fmla="*/ 32 w 44"/>
                <a:gd name="T43" fmla="*/ 54 h 68"/>
                <a:gd name="T44" fmla="*/ 32 w 44"/>
                <a:gd name="T45" fmla="*/ 54 h 68"/>
                <a:gd name="T46" fmla="*/ 42 w 44"/>
                <a:gd name="T47" fmla="*/ 46 h 68"/>
                <a:gd name="T48" fmla="*/ 42 w 44"/>
                <a:gd name="T49" fmla="*/ 46 h 68"/>
                <a:gd name="T50" fmla="*/ 44 w 44"/>
                <a:gd name="T51" fmla="*/ 42 h 68"/>
                <a:gd name="T52" fmla="*/ 44 w 44"/>
                <a:gd name="T53" fmla="*/ 38 h 68"/>
                <a:gd name="T54" fmla="*/ 44 w 44"/>
                <a:gd name="T55" fmla="*/ 28 h 68"/>
                <a:gd name="T56" fmla="*/ 44 w 44"/>
                <a:gd name="T57" fmla="*/ 28 h 68"/>
                <a:gd name="T58" fmla="*/ 38 w 44"/>
                <a:gd name="T59" fmla="*/ 22 h 68"/>
                <a:gd name="T60" fmla="*/ 32 w 44"/>
                <a:gd name="T61" fmla="*/ 14 h 68"/>
                <a:gd name="T62" fmla="*/ 32 w 44"/>
                <a:gd name="T63" fmla="*/ 14 h 68"/>
                <a:gd name="T64" fmla="*/ 28 w 44"/>
                <a:gd name="T65" fmla="*/ 4 h 68"/>
                <a:gd name="T66" fmla="*/ 26 w 44"/>
                <a:gd name="T67" fmla="*/ 0 h 68"/>
                <a:gd name="T68" fmla="*/ 22 w 44"/>
                <a:gd name="T69"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4" h="68">
                  <a:moveTo>
                    <a:pt x="22" y="0"/>
                  </a:moveTo>
                  <a:lnTo>
                    <a:pt x="22" y="0"/>
                  </a:lnTo>
                  <a:lnTo>
                    <a:pt x="20" y="0"/>
                  </a:lnTo>
                  <a:lnTo>
                    <a:pt x="16" y="6"/>
                  </a:lnTo>
                  <a:lnTo>
                    <a:pt x="16" y="6"/>
                  </a:lnTo>
                  <a:lnTo>
                    <a:pt x="8" y="14"/>
                  </a:lnTo>
                  <a:lnTo>
                    <a:pt x="2" y="24"/>
                  </a:lnTo>
                  <a:lnTo>
                    <a:pt x="2" y="24"/>
                  </a:lnTo>
                  <a:lnTo>
                    <a:pt x="0" y="28"/>
                  </a:lnTo>
                  <a:lnTo>
                    <a:pt x="0" y="30"/>
                  </a:lnTo>
                  <a:lnTo>
                    <a:pt x="4" y="32"/>
                  </a:lnTo>
                  <a:lnTo>
                    <a:pt x="6" y="36"/>
                  </a:lnTo>
                  <a:lnTo>
                    <a:pt x="6" y="36"/>
                  </a:lnTo>
                  <a:lnTo>
                    <a:pt x="8" y="54"/>
                  </a:lnTo>
                  <a:lnTo>
                    <a:pt x="12" y="64"/>
                  </a:lnTo>
                  <a:lnTo>
                    <a:pt x="14" y="66"/>
                  </a:lnTo>
                  <a:lnTo>
                    <a:pt x="16" y="68"/>
                  </a:lnTo>
                  <a:lnTo>
                    <a:pt x="16" y="68"/>
                  </a:lnTo>
                  <a:lnTo>
                    <a:pt x="22" y="64"/>
                  </a:lnTo>
                  <a:lnTo>
                    <a:pt x="22" y="64"/>
                  </a:lnTo>
                  <a:lnTo>
                    <a:pt x="26" y="60"/>
                  </a:lnTo>
                  <a:lnTo>
                    <a:pt x="32" y="54"/>
                  </a:lnTo>
                  <a:lnTo>
                    <a:pt x="32" y="54"/>
                  </a:lnTo>
                  <a:lnTo>
                    <a:pt x="42" y="46"/>
                  </a:lnTo>
                  <a:lnTo>
                    <a:pt x="42" y="46"/>
                  </a:lnTo>
                  <a:lnTo>
                    <a:pt x="44" y="42"/>
                  </a:lnTo>
                  <a:lnTo>
                    <a:pt x="44" y="38"/>
                  </a:lnTo>
                  <a:lnTo>
                    <a:pt x="44" y="28"/>
                  </a:lnTo>
                  <a:lnTo>
                    <a:pt x="44" y="28"/>
                  </a:lnTo>
                  <a:lnTo>
                    <a:pt x="38" y="22"/>
                  </a:lnTo>
                  <a:lnTo>
                    <a:pt x="32" y="14"/>
                  </a:lnTo>
                  <a:lnTo>
                    <a:pt x="32" y="14"/>
                  </a:lnTo>
                  <a:lnTo>
                    <a:pt x="28" y="4"/>
                  </a:lnTo>
                  <a:lnTo>
                    <a:pt x="26" y="0"/>
                  </a:lnTo>
                  <a:lnTo>
                    <a:pt x="2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98" name="Freeform 83"/>
            <p:cNvSpPr>
              <a:spLocks noEditPoints="1"/>
            </p:cNvSpPr>
            <p:nvPr/>
          </p:nvSpPr>
          <p:spPr bwMode="auto">
            <a:xfrm>
              <a:off x="516" y="1084"/>
              <a:ext cx="2872" cy="2022"/>
            </a:xfrm>
            <a:custGeom>
              <a:avLst/>
              <a:gdLst>
                <a:gd name="T0" fmla="*/ 1162 w 2872"/>
                <a:gd name="T1" fmla="*/ 706 h 2022"/>
                <a:gd name="T2" fmla="*/ 1008 w 2872"/>
                <a:gd name="T3" fmla="*/ 728 h 2022"/>
                <a:gd name="T4" fmla="*/ 1054 w 2872"/>
                <a:gd name="T5" fmla="*/ 712 h 2022"/>
                <a:gd name="T6" fmla="*/ 860 w 2872"/>
                <a:gd name="T7" fmla="*/ 640 h 2022"/>
                <a:gd name="T8" fmla="*/ 812 w 2872"/>
                <a:gd name="T9" fmla="*/ 722 h 2022"/>
                <a:gd name="T10" fmla="*/ 844 w 2872"/>
                <a:gd name="T11" fmla="*/ 384 h 2022"/>
                <a:gd name="T12" fmla="*/ 1802 w 2872"/>
                <a:gd name="T13" fmla="*/ 30 h 2022"/>
                <a:gd name="T14" fmla="*/ 1610 w 2872"/>
                <a:gd name="T15" fmla="*/ 96 h 2022"/>
                <a:gd name="T16" fmla="*/ 1514 w 2872"/>
                <a:gd name="T17" fmla="*/ 134 h 2022"/>
                <a:gd name="T18" fmla="*/ 1432 w 2872"/>
                <a:gd name="T19" fmla="*/ 198 h 2022"/>
                <a:gd name="T20" fmla="*/ 1394 w 2872"/>
                <a:gd name="T21" fmla="*/ 112 h 2022"/>
                <a:gd name="T22" fmla="*/ 1296 w 2872"/>
                <a:gd name="T23" fmla="*/ 186 h 2022"/>
                <a:gd name="T24" fmla="*/ 1166 w 2872"/>
                <a:gd name="T25" fmla="*/ 222 h 2022"/>
                <a:gd name="T26" fmla="*/ 1038 w 2872"/>
                <a:gd name="T27" fmla="*/ 244 h 2022"/>
                <a:gd name="T28" fmla="*/ 944 w 2872"/>
                <a:gd name="T29" fmla="*/ 306 h 2022"/>
                <a:gd name="T30" fmla="*/ 990 w 2872"/>
                <a:gd name="T31" fmla="*/ 208 h 2022"/>
                <a:gd name="T32" fmla="*/ 736 w 2872"/>
                <a:gd name="T33" fmla="*/ 170 h 2022"/>
                <a:gd name="T34" fmla="*/ 498 w 2872"/>
                <a:gd name="T35" fmla="*/ 378 h 2022"/>
                <a:gd name="T36" fmla="*/ 610 w 2872"/>
                <a:gd name="T37" fmla="*/ 464 h 2022"/>
                <a:gd name="T38" fmla="*/ 770 w 2872"/>
                <a:gd name="T39" fmla="*/ 256 h 2022"/>
                <a:gd name="T40" fmla="*/ 746 w 2872"/>
                <a:gd name="T41" fmla="*/ 402 h 2022"/>
                <a:gd name="T42" fmla="*/ 646 w 2872"/>
                <a:gd name="T43" fmla="*/ 488 h 2022"/>
                <a:gd name="T44" fmla="*/ 522 w 2872"/>
                <a:gd name="T45" fmla="*/ 474 h 2022"/>
                <a:gd name="T46" fmla="*/ 340 w 2872"/>
                <a:gd name="T47" fmla="*/ 598 h 2022"/>
                <a:gd name="T48" fmla="*/ 262 w 2872"/>
                <a:gd name="T49" fmla="*/ 670 h 2022"/>
                <a:gd name="T50" fmla="*/ 328 w 2872"/>
                <a:gd name="T51" fmla="*/ 782 h 2022"/>
                <a:gd name="T52" fmla="*/ 552 w 2872"/>
                <a:gd name="T53" fmla="*/ 786 h 2022"/>
                <a:gd name="T54" fmla="*/ 610 w 2872"/>
                <a:gd name="T55" fmla="*/ 748 h 2022"/>
                <a:gd name="T56" fmla="*/ 736 w 2872"/>
                <a:gd name="T57" fmla="*/ 822 h 2022"/>
                <a:gd name="T58" fmla="*/ 704 w 2872"/>
                <a:gd name="T59" fmla="*/ 910 h 2022"/>
                <a:gd name="T60" fmla="*/ 468 w 2872"/>
                <a:gd name="T61" fmla="*/ 862 h 2022"/>
                <a:gd name="T62" fmla="*/ 320 w 2872"/>
                <a:gd name="T63" fmla="*/ 822 h 2022"/>
                <a:gd name="T64" fmla="*/ 24 w 2872"/>
                <a:gd name="T65" fmla="*/ 1054 h 2022"/>
                <a:gd name="T66" fmla="*/ 152 w 2872"/>
                <a:gd name="T67" fmla="*/ 1310 h 2022"/>
                <a:gd name="T68" fmla="*/ 312 w 2872"/>
                <a:gd name="T69" fmla="*/ 1420 h 2022"/>
                <a:gd name="T70" fmla="*/ 302 w 2872"/>
                <a:gd name="T71" fmla="*/ 1770 h 2022"/>
                <a:gd name="T72" fmla="*/ 492 w 2872"/>
                <a:gd name="T73" fmla="*/ 1960 h 2022"/>
                <a:gd name="T74" fmla="*/ 726 w 2872"/>
                <a:gd name="T75" fmla="*/ 1540 h 2022"/>
                <a:gd name="T76" fmla="*/ 840 w 2872"/>
                <a:gd name="T77" fmla="*/ 1214 h 2022"/>
                <a:gd name="T78" fmla="*/ 750 w 2872"/>
                <a:gd name="T79" fmla="*/ 930 h 2022"/>
                <a:gd name="T80" fmla="*/ 986 w 2872"/>
                <a:gd name="T81" fmla="*/ 1152 h 2022"/>
                <a:gd name="T82" fmla="*/ 974 w 2872"/>
                <a:gd name="T83" fmla="*/ 954 h 2022"/>
                <a:gd name="T84" fmla="*/ 1204 w 2872"/>
                <a:gd name="T85" fmla="*/ 1016 h 2022"/>
                <a:gd name="T86" fmla="*/ 1360 w 2872"/>
                <a:gd name="T87" fmla="*/ 1208 h 2022"/>
                <a:gd name="T88" fmla="*/ 1558 w 2872"/>
                <a:gd name="T89" fmla="*/ 1168 h 2022"/>
                <a:gd name="T90" fmla="*/ 1636 w 2872"/>
                <a:gd name="T91" fmla="*/ 1304 h 2022"/>
                <a:gd name="T92" fmla="*/ 1750 w 2872"/>
                <a:gd name="T93" fmla="*/ 1086 h 2022"/>
                <a:gd name="T94" fmla="*/ 1942 w 2872"/>
                <a:gd name="T95" fmla="*/ 858 h 2022"/>
                <a:gd name="T96" fmla="*/ 1968 w 2872"/>
                <a:gd name="T97" fmla="*/ 788 h 2022"/>
                <a:gd name="T98" fmla="*/ 2070 w 2872"/>
                <a:gd name="T99" fmla="*/ 866 h 2022"/>
                <a:gd name="T100" fmla="*/ 2224 w 2872"/>
                <a:gd name="T101" fmla="*/ 650 h 2022"/>
                <a:gd name="T102" fmla="*/ 2284 w 2872"/>
                <a:gd name="T103" fmla="*/ 450 h 2022"/>
                <a:gd name="T104" fmla="*/ 2476 w 2872"/>
                <a:gd name="T105" fmla="*/ 400 h 2022"/>
                <a:gd name="T106" fmla="*/ 2482 w 2872"/>
                <a:gd name="T107" fmla="*/ 560 h 2022"/>
                <a:gd name="T108" fmla="*/ 2586 w 2872"/>
                <a:gd name="T109" fmla="*/ 434 h 2022"/>
                <a:gd name="T110" fmla="*/ 2730 w 2872"/>
                <a:gd name="T111" fmla="*/ 344 h 2022"/>
                <a:gd name="T112" fmla="*/ 2818 w 2872"/>
                <a:gd name="T113" fmla="*/ 304 h 2022"/>
                <a:gd name="T114" fmla="*/ 2574 w 2872"/>
                <a:gd name="T115" fmla="*/ 234 h 2022"/>
                <a:gd name="T116" fmla="*/ 2384 w 2872"/>
                <a:gd name="T117" fmla="*/ 174 h 2022"/>
                <a:gd name="T118" fmla="*/ 2248 w 2872"/>
                <a:gd name="T119" fmla="*/ 182 h 2022"/>
                <a:gd name="T120" fmla="*/ 2126 w 2872"/>
                <a:gd name="T121" fmla="*/ 154 h 2022"/>
                <a:gd name="T122" fmla="*/ 1938 w 2872"/>
                <a:gd name="T123" fmla="*/ 120 h 2022"/>
                <a:gd name="T124" fmla="*/ 1860 w 2872"/>
                <a:gd name="T125" fmla="*/ 28 h 20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72" h="2022">
                  <a:moveTo>
                    <a:pt x="632" y="1626"/>
                  </a:moveTo>
                  <a:lnTo>
                    <a:pt x="632" y="1626"/>
                  </a:lnTo>
                  <a:lnTo>
                    <a:pt x="630" y="1626"/>
                  </a:lnTo>
                  <a:lnTo>
                    <a:pt x="630" y="1626"/>
                  </a:lnTo>
                  <a:lnTo>
                    <a:pt x="628" y="1624"/>
                  </a:lnTo>
                  <a:lnTo>
                    <a:pt x="628" y="1620"/>
                  </a:lnTo>
                  <a:lnTo>
                    <a:pt x="630" y="1610"/>
                  </a:lnTo>
                  <a:lnTo>
                    <a:pt x="638" y="1592"/>
                  </a:lnTo>
                  <a:lnTo>
                    <a:pt x="638" y="1592"/>
                  </a:lnTo>
                  <a:lnTo>
                    <a:pt x="640" y="1584"/>
                  </a:lnTo>
                  <a:lnTo>
                    <a:pt x="640" y="1572"/>
                  </a:lnTo>
                  <a:lnTo>
                    <a:pt x="644" y="1562"/>
                  </a:lnTo>
                  <a:lnTo>
                    <a:pt x="646" y="1558"/>
                  </a:lnTo>
                  <a:lnTo>
                    <a:pt x="648" y="1558"/>
                  </a:lnTo>
                  <a:lnTo>
                    <a:pt x="648" y="1558"/>
                  </a:lnTo>
                  <a:lnTo>
                    <a:pt x="650" y="1558"/>
                  </a:lnTo>
                  <a:lnTo>
                    <a:pt x="650" y="1558"/>
                  </a:lnTo>
                  <a:lnTo>
                    <a:pt x="652" y="1558"/>
                  </a:lnTo>
                  <a:lnTo>
                    <a:pt x="652" y="1562"/>
                  </a:lnTo>
                  <a:lnTo>
                    <a:pt x="650" y="1574"/>
                  </a:lnTo>
                  <a:lnTo>
                    <a:pt x="646" y="1592"/>
                  </a:lnTo>
                  <a:lnTo>
                    <a:pt x="646" y="1592"/>
                  </a:lnTo>
                  <a:lnTo>
                    <a:pt x="642" y="1612"/>
                  </a:lnTo>
                  <a:lnTo>
                    <a:pt x="638" y="1622"/>
                  </a:lnTo>
                  <a:lnTo>
                    <a:pt x="636" y="1624"/>
                  </a:lnTo>
                  <a:lnTo>
                    <a:pt x="632" y="1626"/>
                  </a:lnTo>
                  <a:close/>
                  <a:moveTo>
                    <a:pt x="646" y="1450"/>
                  </a:moveTo>
                  <a:lnTo>
                    <a:pt x="646" y="1450"/>
                  </a:lnTo>
                  <a:lnTo>
                    <a:pt x="644" y="1450"/>
                  </a:lnTo>
                  <a:lnTo>
                    <a:pt x="642" y="1448"/>
                  </a:lnTo>
                  <a:lnTo>
                    <a:pt x="642" y="1442"/>
                  </a:lnTo>
                  <a:lnTo>
                    <a:pt x="644" y="1428"/>
                  </a:lnTo>
                  <a:lnTo>
                    <a:pt x="644" y="1428"/>
                  </a:lnTo>
                  <a:lnTo>
                    <a:pt x="646" y="1420"/>
                  </a:lnTo>
                  <a:lnTo>
                    <a:pt x="650" y="1412"/>
                  </a:lnTo>
                  <a:lnTo>
                    <a:pt x="650" y="1412"/>
                  </a:lnTo>
                  <a:lnTo>
                    <a:pt x="660" y="1402"/>
                  </a:lnTo>
                  <a:lnTo>
                    <a:pt x="668" y="1398"/>
                  </a:lnTo>
                  <a:lnTo>
                    <a:pt x="674" y="1396"/>
                  </a:lnTo>
                  <a:lnTo>
                    <a:pt x="674" y="1396"/>
                  </a:lnTo>
                  <a:lnTo>
                    <a:pt x="676" y="1398"/>
                  </a:lnTo>
                  <a:lnTo>
                    <a:pt x="680" y="1404"/>
                  </a:lnTo>
                  <a:lnTo>
                    <a:pt x="680" y="1404"/>
                  </a:lnTo>
                  <a:lnTo>
                    <a:pt x="678" y="1408"/>
                  </a:lnTo>
                  <a:lnTo>
                    <a:pt x="676" y="1412"/>
                  </a:lnTo>
                  <a:lnTo>
                    <a:pt x="670" y="1420"/>
                  </a:lnTo>
                  <a:lnTo>
                    <a:pt x="670" y="1420"/>
                  </a:lnTo>
                  <a:lnTo>
                    <a:pt x="664" y="1426"/>
                  </a:lnTo>
                  <a:lnTo>
                    <a:pt x="658" y="1434"/>
                  </a:lnTo>
                  <a:lnTo>
                    <a:pt x="658" y="1434"/>
                  </a:lnTo>
                  <a:lnTo>
                    <a:pt x="658" y="1442"/>
                  </a:lnTo>
                  <a:lnTo>
                    <a:pt x="656" y="1446"/>
                  </a:lnTo>
                  <a:lnTo>
                    <a:pt x="652" y="1448"/>
                  </a:lnTo>
                  <a:lnTo>
                    <a:pt x="652" y="1448"/>
                  </a:lnTo>
                  <a:lnTo>
                    <a:pt x="646" y="1450"/>
                  </a:lnTo>
                  <a:close/>
                  <a:moveTo>
                    <a:pt x="1162" y="706"/>
                  </a:moveTo>
                  <a:lnTo>
                    <a:pt x="1162" y="706"/>
                  </a:lnTo>
                  <a:lnTo>
                    <a:pt x="1162" y="706"/>
                  </a:lnTo>
                  <a:lnTo>
                    <a:pt x="1152" y="704"/>
                  </a:lnTo>
                  <a:lnTo>
                    <a:pt x="1148" y="702"/>
                  </a:lnTo>
                  <a:lnTo>
                    <a:pt x="1146" y="698"/>
                  </a:lnTo>
                  <a:lnTo>
                    <a:pt x="1146" y="698"/>
                  </a:lnTo>
                  <a:lnTo>
                    <a:pt x="1146" y="686"/>
                  </a:lnTo>
                  <a:lnTo>
                    <a:pt x="1150" y="676"/>
                  </a:lnTo>
                  <a:lnTo>
                    <a:pt x="1150" y="676"/>
                  </a:lnTo>
                  <a:lnTo>
                    <a:pt x="1156" y="672"/>
                  </a:lnTo>
                  <a:lnTo>
                    <a:pt x="1160" y="670"/>
                  </a:lnTo>
                  <a:lnTo>
                    <a:pt x="1160" y="670"/>
                  </a:lnTo>
                  <a:lnTo>
                    <a:pt x="1164" y="664"/>
                  </a:lnTo>
                  <a:lnTo>
                    <a:pt x="1168" y="660"/>
                  </a:lnTo>
                  <a:lnTo>
                    <a:pt x="1168" y="660"/>
                  </a:lnTo>
                  <a:lnTo>
                    <a:pt x="1174" y="654"/>
                  </a:lnTo>
                  <a:lnTo>
                    <a:pt x="1180" y="650"/>
                  </a:lnTo>
                  <a:lnTo>
                    <a:pt x="1180" y="650"/>
                  </a:lnTo>
                  <a:lnTo>
                    <a:pt x="1184" y="652"/>
                  </a:lnTo>
                  <a:lnTo>
                    <a:pt x="1184" y="656"/>
                  </a:lnTo>
                  <a:lnTo>
                    <a:pt x="1184" y="656"/>
                  </a:lnTo>
                  <a:lnTo>
                    <a:pt x="1184" y="662"/>
                  </a:lnTo>
                  <a:lnTo>
                    <a:pt x="1184" y="668"/>
                  </a:lnTo>
                  <a:lnTo>
                    <a:pt x="1184" y="668"/>
                  </a:lnTo>
                  <a:lnTo>
                    <a:pt x="1188" y="672"/>
                  </a:lnTo>
                  <a:lnTo>
                    <a:pt x="1190" y="676"/>
                  </a:lnTo>
                  <a:lnTo>
                    <a:pt x="1190" y="676"/>
                  </a:lnTo>
                  <a:lnTo>
                    <a:pt x="1190" y="682"/>
                  </a:lnTo>
                  <a:lnTo>
                    <a:pt x="1190" y="688"/>
                  </a:lnTo>
                  <a:lnTo>
                    <a:pt x="1190" y="688"/>
                  </a:lnTo>
                  <a:lnTo>
                    <a:pt x="1184" y="694"/>
                  </a:lnTo>
                  <a:lnTo>
                    <a:pt x="1178" y="698"/>
                  </a:lnTo>
                  <a:lnTo>
                    <a:pt x="1162" y="706"/>
                  </a:lnTo>
                  <a:close/>
                  <a:moveTo>
                    <a:pt x="1052" y="818"/>
                  </a:moveTo>
                  <a:lnTo>
                    <a:pt x="1052" y="818"/>
                  </a:lnTo>
                  <a:lnTo>
                    <a:pt x="1046" y="818"/>
                  </a:lnTo>
                  <a:lnTo>
                    <a:pt x="1046" y="818"/>
                  </a:lnTo>
                  <a:lnTo>
                    <a:pt x="1030" y="816"/>
                  </a:lnTo>
                  <a:lnTo>
                    <a:pt x="1024" y="816"/>
                  </a:lnTo>
                  <a:lnTo>
                    <a:pt x="1016" y="814"/>
                  </a:lnTo>
                  <a:lnTo>
                    <a:pt x="1016" y="814"/>
                  </a:lnTo>
                  <a:lnTo>
                    <a:pt x="1010" y="808"/>
                  </a:lnTo>
                  <a:lnTo>
                    <a:pt x="1006" y="800"/>
                  </a:lnTo>
                  <a:lnTo>
                    <a:pt x="1006" y="800"/>
                  </a:lnTo>
                  <a:lnTo>
                    <a:pt x="1006" y="796"/>
                  </a:lnTo>
                  <a:lnTo>
                    <a:pt x="1006" y="792"/>
                  </a:lnTo>
                  <a:lnTo>
                    <a:pt x="1010" y="784"/>
                  </a:lnTo>
                  <a:lnTo>
                    <a:pt x="1010" y="784"/>
                  </a:lnTo>
                  <a:lnTo>
                    <a:pt x="1010" y="776"/>
                  </a:lnTo>
                  <a:lnTo>
                    <a:pt x="1012" y="772"/>
                  </a:lnTo>
                  <a:lnTo>
                    <a:pt x="1014" y="766"/>
                  </a:lnTo>
                  <a:lnTo>
                    <a:pt x="1014" y="766"/>
                  </a:lnTo>
                  <a:lnTo>
                    <a:pt x="1020" y="758"/>
                  </a:lnTo>
                  <a:lnTo>
                    <a:pt x="1022" y="750"/>
                  </a:lnTo>
                  <a:lnTo>
                    <a:pt x="1022" y="746"/>
                  </a:lnTo>
                  <a:lnTo>
                    <a:pt x="1020" y="744"/>
                  </a:lnTo>
                  <a:lnTo>
                    <a:pt x="1014" y="736"/>
                  </a:lnTo>
                  <a:lnTo>
                    <a:pt x="1014" y="736"/>
                  </a:lnTo>
                  <a:lnTo>
                    <a:pt x="1010" y="732"/>
                  </a:lnTo>
                  <a:lnTo>
                    <a:pt x="1008" y="728"/>
                  </a:lnTo>
                  <a:lnTo>
                    <a:pt x="1006" y="720"/>
                  </a:lnTo>
                  <a:lnTo>
                    <a:pt x="1006" y="720"/>
                  </a:lnTo>
                  <a:lnTo>
                    <a:pt x="1002" y="714"/>
                  </a:lnTo>
                  <a:lnTo>
                    <a:pt x="998" y="708"/>
                  </a:lnTo>
                  <a:lnTo>
                    <a:pt x="998" y="708"/>
                  </a:lnTo>
                  <a:lnTo>
                    <a:pt x="998" y="702"/>
                  </a:lnTo>
                  <a:lnTo>
                    <a:pt x="998" y="698"/>
                  </a:lnTo>
                  <a:lnTo>
                    <a:pt x="998" y="698"/>
                  </a:lnTo>
                  <a:lnTo>
                    <a:pt x="994" y="690"/>
                  </a:lnTo>
                  <a:lnTo>
                    <a:pt x="994" y="686"/>
                  </a:lnTo>
                  <a:lnTo>
                    <a:pt x="994" y="680"/>
                  </a:lnTo>
                  <a:lnTo>
                    <a:pt x="994" y="680"/>
                  </a:lnTo>
                  <a:lnTo>
                    <a:pt x="994" y="678"/>
                  </a:lnTo>
                  <a:lnTo>
                    <a:pt x="994" y="678"/>
                  </a:lnTo>
                  <a:lnTo>
                    <a:pt x="1000" y="674"/>
                  </a:lnTo>
                  <a:lnTo>
                    <a:pt x="1004" y="668"/>
                  </a:lnTo>
                  <a:lnTo>
                    <a:pt x="1010" y="664"/>
                  </a:lnTo>
                  <a:lnTo>
                    <a:pt x="1016" y="658"/>
                  </a:lnTo>
                  <a:lnTo>
                    <a:pt x="1016" y="658"/>
                  </a:lnTo>
                  <a:lnTo>
                    <a:pt x="1022" y="654"/>
                  </a:lnTo>
                  <a:lnTo>
                    <a:pt x="1028" y="654"/>
                  </a:lnTo>
                  <a:lnTo>
                    <a:pt x="1040" y="652"/>
                  </a:lnTo>
                  <a:lnTo>
                    <a:pt x="1040" y="652"/>
                  </a:lnTo>
                  <a:lnTo>
                    <a:pt x="1044" y="652"/>
                  </a:lnTo>
                  <a:lnTo>
                    <a:pt x="1048" y="650"/>
                  </a:lnTo>
                  <a:lnTo>
                    <a:pt x="1056" y="644"/>
                  </a:lnTo>
                  <a:lnTo>
                    <a:pt x="1056" y="644"/>
                  </a:lnTo>
                  <a:lnTo>
                    <a:pt x="1062" y="640"/>
                  </a:lnTo>
                  <a:lnTo>
                    <a:pt x="1070" y="640"/>
                  </a:lnTo>
                  <a:lnTo>
                    <a:pt x="1070" y="640"/>
                  </a:lnTo>
                  <a:lnTo>
                    <a:pt x="1074" y="640"/>
                  </a:lnTo>
                  <a:lnTo>
                    <a:pt x="1080" y="644"/>
                  </a:lnTo>
                  <a:lnTo>
                    <a:pt x="1082" y="648"/>
                  </a:lnTo>
                  <a:lnTo>
                    <a:pt x="1086" y="652"/>
                  </a:lnTo>
                  <a:lnTo>
                    <a:pt x="1086" y="652"/>
                  </a:lnTo>
                  <a:lnTo>
                    <a:pt x="1088" y="656"/>
                  </a:lnTo>
                  <a:lnTo>
                    <a:pt x="1086" y="662"/>
                  </a:lnTo>
                  <a:lnTo>
                    <a:pt x="1084" y="668"/>
                  </a:lnTo>
                  <a:lnTo>
                    <a:pt x="1080" y="672"/>
                  </a:lnTo>
                  <a:lnTo>
                    <a:pt x="1080" y="672"/>
                  </a:lnTo>
                  <a:lnTo>
                    <a:pt x="1076" y="674"/>
                  </a:lnTo>
                  <a:lnTo>
                    <a:pt x="1072" y="674"/>
                  </a:lnTo>
                  <a:lnTo>
                    <a:pt x="1064" y="674"/>
                  </a:lnTo>
                  <a:lnTo>
                    <a:pt x="1064" y="674"/>
                  </a:lnTo>
                  <a:lnTo>
                    <a:pt x="1058" y="678"/>
                  </a:lnTo>
                  <a:lnTo>
                    <a:pt x="1056" y="680"/>
                  </a:lnTo>
                  <a:lnTo>
                    <a:pt x="1054" y="684"/>
                  </a:lnTo>
                  <a:lnTo>
                    <a:pt x="1048" y="688"/>
                  </a:lnTo>
                  <a:lnTo>
                    <a:pt x="1048" y="688"/>
                  </a:lnTo>
                  <a:lnTo>
                    <a:pt x="1044" y="688"/>
                  </a:lnTo>
                  <a:lnTo>
                    <a:pt x="1038" y="688"/>
                  </a:lnTo>
                  <a:lnTo>
                    <a:pt x="1036" y="690"/>
                  </a:lnTo>
                  <a:lnTo>
                    <a:pt x="1036" y="696"/>
                  </a:lnTo>
                  <a:lnTo>
                    <a:pt x="1036" y="696"/>
                  </a:lnTo>
                  <a:lnTo>
                    <a:pt x="1040" y="700"/>
                  </a:lnTo>
                  <a:lnTo>
                    <a:pt x="1042" y="702"/>
                  </a:lnTo>
                  <a:lnTo>
                    <a:pt x="1048" y="708"/>
                  </a:lnTo>
                  <a:lnTo>
                    <a:pt x="1054" y="712"/>
                  </a:lnTo>
                  <a:lnTo>
                    <a:pt x="1054" y="716"/>
                  </a:lnTo>
                  <a:lnTo>
                    <a:pt x="1054" y="722"/>
                  </a:lnTo>
                  <a:lnTo>
                    <a:pt x="1054" y="722"/>
                  </a:lnTo>
                  <a:lnTo>
                    <a:pt x="1062" y="724"/>
                  </a:lnTo>
                  <a:lnTo>
                    <a:pt x="1068" y="726"/>
                  </a:lnTo>
                  <a:lnTo>
                    <a:pt x="1068" y="726"/>
                  </a:lnTo>
                  <a:lnTo>
                    <a:pt x="1070" y="728"/>
                  </a:lnTo>
                  <a:lnTo>
                    <a:pt x="1070" y="730"/>
                  </a:lnTo>
                  <a:lnTo>
                    <a:pt x="1068" y="732"/>
                  </a:lnTo>
                  <a:lnTo>
                    <a:pt x="1070" y="736"/>
                  </a:lnTo>
                  <a:lnTo>
                    <a:pt x="1070" y="736"/>
                  </a:lnTo>
                  <a:lnTo>
                    <a:pt x="1076" y="738"/>
                  </a:lnTo>
                  <a:lnTo>
                    <a:pt x="1084" y="740"/>
                  </a:lnTo>
                  <a:lnTo>
                    <a:pt x="1090" y="742"/>
                  </a:lnTo>
                  <a:lnTo>
                    <a:pt x="1092" y="744"/>
                  </a:lnTo>
                  <a:lnTo>
                    <a:pt x="1092" y="748"/>
                  </a:lnTo>
                  <a:lnTo>
                    <a:pt x="1092" y="748"/>
                  </a:lnTo>
                  <a:lnTo>
                    <a:pt x="1092" y="752"/>
                  </a:lnTo>
                  <a:lnTo>
                    <a:pt x="1090" y="754"/>
                  </a:lnTo>
                  <a:lnTo>
                    <a:pt x="1082" y="756"/>
                  </a:lnTo>
                  <a:lnTo>
                    <a:pt x="1082" y="756"/>
                  </a:lnTo>
                  <a:lnTo>
                    <a:pt x="1076" y="754"/>
                  </a:lnTo>
                  <a:lnTo>
                    <a:pt x="1076" y="754"/>
                  </a:lnTo>
                  <a:lnTo>
                    <a:pt x="1070" y="754"/>
                  </a:lnTo>
                  <a:lnTo>
                    <a:pt x="1070" y="754"/>
                  </a:lnTo>
                  <a:lnTo>
                    <a:pt x="1066" y="754"/>
                  </a:lnTo>
                  <a:lnTo>
                    <a:pt x="1066" y="754"/>
                  </a:lnTo>
                  <a:lnTo>
                    <a:pt x="1060" y="756"/>
                  </a:lnTo>
                  <a:lnTo>
                    <a:pt x="1056" y="758"/>
                  </a:lnTo>
                  <a:lnTo>
                    <a:pt x="1056" y="762"/>
                  </a:lnTo>
                  <a:lnTo>
                    <a:pt x="1056" y="762"/>
                  </a:lnTo>
                  <a:lnTo>
                    <a:pt x="1058" y="766"/>
                  </a:lnTo>
                  <a:lnTo>
                    <a:pt x="1060" y="766"/>
                  </a:lnTo>
                  <a:lnTo>
                    <a:pt x="1068" y="768"/>
                  </a:lnTo>
                  <a:lnTo>
                    <a:pt x="1068" y="768"/>
                  </a:lnTo>
                  <a:lnTo>
                    <a:pt x="1068" y="770"/>
                  </a:lnTo>
                  <a:lnTo>
                    <a:pt x="1066" y="774"/>
                  </a:lnTo>
                  <a:lnTo>
                    <a:pt x="1062" y="780"/>
                  </a:lnTo>
                  <a:lnTo>
                    <a:pt x="1062" y="780"/>
                  </a:lnTo>
                  <a:lnTo>
                    <a:pt x="1062" y="788"/>
                  </a:lnTo>
                  <a:lnTo>
                    <a:pt x="1062" y="796"/>
                  </a:lnTo>
                  <a:lnTo>
                    <a:pt x="1062" y="796"/>
                  </a:lnTo>
                  <a:lnTo>
                    <a:pt x="1060" y="806"/>
                  </a:lnTo>
                  <a:lnTo>
                    <a:pt x="1058" y="814"/>
                  </a:lnTo>
                  <a:lnTo>
                    <a:pt x="1058" y="814"/>
                  </a:lnTo>
                  <a:lnTo>
                    <a:pt x="1052" y="818"/>
                  </a:lnTo>
                  <a:close/>
                  <a:moveTo>
                    <a:pt x="854" y="678"/>
                  </a:moveTo>
                  <a:lnTo>
                    <a:pt x="854" y="678"/>
                  </a:lnTo>
                  <a:lnTo>
                    <a:pt x="854" y="676"/>
                  </a:lnTo>
                  <a:lnTo>
                    <a:pt x="854" y="672"/>
                  </a:lnTo>
                  <a:lnTo>
                    <a:pt x="850" y="668"/>
                  </a:lnTo>
                  <a:lnTo>
                    <a:pt x="846" y="664"/>
                  </a:lnTo>
                  <a:lnTo>
                    <a:pt x="844" y="658"/>
                  </a:lnTo>
                  <a:lnTo>
                    <a:pt x="844" y="658"/>
                  </a:lnTo>
                  <a:lnTo>
                    <a:pt x="846" y="654"/>
                  </a:lnTo>
                  <a:lnTo>
                    <a:pt x="848" y="648"/>
                  </a:lnTo>
                  <a:lnTo>
                    <a:pt x="854" y="644"/>
                  </a:lnTo>
                  <a:lnTo>
                    <a:pt x="860" y="640"/>
                  </a:lnTo>
                  <a:lnTo>
                    <a:pt x="860" y="640"/>
                  </a:lnTo>
                  <a:lnTo>
                    <a:pt x="864" y="640"/>
                  </a:lnTo>
                  <a:lnTo>
                    <a:pt x="872" y="640"/>
                  </a:lnTo>
                  <a:lnTo>
                    <a:pt x="884" y="638"/>
                  </a:lnTo>
                  <a:lnTo>
                    <a:pt x="884" y="638"/>
                  </a:lnTo>
                  <a:lnTo>
                    <a:pt x="894" y="634"/>
                  </a:lnTo>
                  <a:lnTo>
                    <a:pt x="898" y="632"/>
                  </a:lnTo>
                  <a:lnTo>
                    <a:pt x="904" y="632"/>
                  </a:lnTo>
                  <a:lnTo>
                    <a:pt x="904" y="632"/>
                  </a:lnTo>
                  <a:lnTo>
                    <a:pt x="906" y="632"/>
                  </a:lnTo>
                  <a:lnTo>
                    <a:pt x="908" y="634"/>
                  </a:lnTo>
                  <a:lnTo>
                    <a:pt x="908" y="634"/>
                  </a:lnTo>
                  <a:lnTo>
                    <a:pt x="910" y="638"/>
                  </a:lnTo>
                  <a:lnTo>
                    <a:pt x="908" y="642"/>
                  </a:lnTo>
                  <a:lnTo>
                    <a:pt x="902" y="648"/>
                  </a:lnTo>
                  <a:lnTo>
                    <a:pt x="896" y="652"/>
                  </a:lnTo>
                  <a:lnTo>
                    <a:pt x="880" y="660"/>
                  </a:lnTo>
                  <a:lnTo>
                    <a:pt x="874" y="664"/>
                  </a:lnTo>
                  <a:lnTo>
                    <a:pt x="870" y="668"/>
                  </a:lnTo>
                  <a:lnTo>
                    <a:pt x="870" y="668"/>
                  </a:lnTo>
                  <a:lnTo>
                    <a:pt x="868" y="674"/>
                  </a:lnTo>
                  <a:lnTo>
                    <a:pt x="870" y="676"/>
                  </a:lnTo>
                  <a:lnTo>
                    <a:pt x="878" y="682"/>
                  </a:lnTo>
                  <a:lnTo>
                    <a:pt x="878" y="682"/>
                  </a:lnTo>
                  <a:lnTo>
                    <a:pt x="886" y="686"/>
                  </a:lnTo>
                  <a:lnTo>
                    <a:pt x="890" y="692"/>
                  </a:lnTo>
                  <a:lnTo>
                    <a:pt x="900" y="706"/>
                  </a:lnTo>
                  <a:lnTo>
                    <a:pt x="900" y="706"/>
                  </a:lnTo>
                  <a:lnTo>
                    <a:pt x="908" y="712"/>
                  </a:lnTo>
                  <a:lnTo>
                    <a:pt x="916" y="716"/>
                  </a:lnTo>
                  <a:lnTo>
                    <a:pt x="916" y="716"/>
                  </a:lnTo>
                  <a:lnTo>
                    <a:pt x="918" y="720"/>
                  </a:lnTo>
                  <a:lnTo>
                    <a:pt x="918" y="722"/>
                  </a:lnTo>
                  <a:lnTo>
                    <a:pt x="918" y="722"/>
                  </a:lnTo>
                  <a:lnTo>
                    <a:pt x="916" y="730"/>
                  </a:lnTo>
                  <a:lnTo>
                    <a:pt x="912" y="732"/>
                  </a:lnTo>
                  <a:lnTo>
                    <a:pt x="900" y="738"/>
                  </a:lnTo>
                  <a:lnTo>
                    <a:pt x="900" y="738"/>
                  </a:lnTo>
                  <a:lnTo>
                    <a:pt x="888" y="742"/>
                  </a:lnTo>
                  <a:lnTo>
                    <a:pt x="882" y="744"/>
                  </a:lnTo>
                  <a:lnTo>
                    <a:pt x="876" y="746"/>
                  </a:lnTo>
                  <a:lnTo>
                    <a:pt x="876" y="746"/>
                  </a:lnTo>
                  <a:lnTo>
                    <a:pt x="870" y="744"/>
                  </a:lnTo>
                  <a:lnTo>
                    <a:pt x="870" y="744"/>
                  </a:lnTo>
                  <a:lnTo>
                    <a:pt x="862" y="740"/>
                  </a:lnTo>
                  <a:lnTo>
                    <a:pt x="854" y="736"/>
                  </a:lnTo>
                  <a:lnTo>
                    <a:pt x="848" y="730"/>
                  </a:lnTo>
                  <a:lnTo>
                    <a:pt x="840" y="728"/>
                  </a:lnTo>
                  <a:lnTo>
                    <a:pt x="840" y="728"/>
                  </a:lnTo>
                  <a:lnTo>
                    <a:pt x="836" y="726"/>
                  </a:lnTo>
                  <a:lnTo>
                    <a:pt x="836" y="726"/>
                  </a:lnTo>
                  <a:lnTo>
                    <a:pt x="830" y="728"/>
                  </a:lnTo>
                  <a:lnTo>
                    <a:pt x="830" y="728"/>
                  </a:lnTo>
                  <a:lnTo>
                    <a:pt x="824" y="728"/>
                  </a:lnTo>
                  <a:lnTo>
                    <a:pt x="824" y="728"/>
                  </a:lnTo>
                  <a:lnTo>
                    <a:pt x="820" y="728"/>
                  </a:lnTo>
                  <a:lnTo>
                    <a:pt x="820" y="728"/>
                  </a:lnTo>
                  <a:lnTo>
                    <a:pt x="812" y="722"/>
                  </a:lnTo>
                  <a:lnTo>
                    <a:pt x="808" y="720"/>
                  </a:lnTo>
                  <a:lnTo>
                    <a:pt x="804" y="720"/>
                  </a:lnTo>
                  <a:lnTo>
                    <a:pt x="804" y="720"/>
                  </a:lnTo>
                  <a:lnTo>
                    <a:pt x="804" y="720"/>
                  </a:lnTo>
                  <a:lnTo>
                    <a:pt x="804" y="720"/>
                  </a:lnTo>
                  <a:lnTo>
                    <a:pt x="794" y="722"/>
                  </a:lnTo>
                  <a:lnTo>
                    <a:pt x="786" y="726"/>
                  </a:lnTo>
                  <a:lnTo>
                    <a:pt x="776" y="732"/>
                  </a:lnTo>
                  <a:lnTo>
                    <a:pt x="766" y="734"/>
                  </a:lnTo>
                  <a:lnTo>
                    <a:pt x="766" y="734"/>
                  </a:lnTo>
                  <a:lnTo>
                    <a:pt x="766" y="734"/>
                  </a:lnTo>
                  <a:lnTo>
                    <a:pt x="766" y="734"/>
                  </a:lnTo>
                  <a:lnTo>
                    <a:pt x="758" y="732"/>
                  </a:lnTo>
                  <a:lnTo>
                    <a:pt x="758" y="732"/>
                  </a:lnTo>
                  <a:lnTo>
                    <a:pt x="750" y="730"/>
                  </a:lnTo>
                  <a:lnTo>
                    <a:pt x="750" y="730"/>
                  </a:lnTo>
                  <a:lnTo>
                    <a:pt x="748" y="730"/>
                  </a:lnTo>
                  <a:lnTo>
                    <a:pt x="748" y="730"/>
                  </a:lnTo>
                  <a:lnTo>
                    <a:pt x="748" y="730"/>
                  </a:lnTo>
                  <a:lnTo>
                    <a:pt x="748" y="730"/>
                  </a:lnTo>
                  <a:lnTo>
                    <a:pt x="744" y="728"/>
                  </a:lnTo>
                  <a:lnTo>
                    <a:pt x="744" y="728"/>
                  </a:lnTo>
                  <a:lnTo>
                    <a:pt x="742" y="722"/>
                  </a:lnTo>
                  <a:lnTo>
                    <a:pt x="740" y="718"/>
                  </a:lnTo>
                  <a:lnTo>
                    <a:pt x="740" y="714"/>
                  </a:lnTo>
                  <a:lnTo>
                    <a:pt x="744" y="708"/>
                  </a:lnTo>
                  <a:lnTo>
                    <a:pt x="750" y="700"/>
                  </a:lnTo>
                  <a:lnTo>
                    <a:pt x="758" y="690"/>
                  </a:lnTo>
                  <a:lnTo>
                    <a:pt x="758" y="690"/>
                  </a:lnTo>
                  <a:lnTo>
                    <a:pt x="764" y="680"/>
                  </a:lnTo>
                  <a:lnTo>
                    <a:pt x="768" y="668"/>
                  </a:lnTo>
                  <a:lnTo>
                    <a:pt x="774" y="658"/>
                  </a:lnTo>
                  <a:lnTo>
                    <a:pt x="784" y="648"/>
                  </a:lnTo>
                  <a:lnTo>
                    <a:pt x="784" y="648"/>
                  </a:lnTo>
                  <a:lnTo>
                    <a:pt x="792" y="644"/>
                  </a:lnTo>
                  <a:lnTo>
                    <a:pt x="802" y="642"/>
                  </a:lnTo>
                  <a:lnTo>
                    <a:pt x="802" y="642"/>
                  </a:lnTo>
                  <a:lnTo>
                    <a:pt x="806" y="644"/>
                  </a:lnTo>
                  <a:lnTo>
                    <a:pt x="806" y="644"/>
                  </a:lnTo>
                  <a:lnTo>
                    <a:pt x="810" y="648"/>
                  </a:lnTo>
                  <a:lnTo>
                    <a:pt x="810" y="652"/>
                  </a:lnTo>
                  <a:lnTo>
                    <a:pt x="808" y="658"/>
                  </a:lnTo>
                  <a:lnTo>
                    <a:pt x="808" y="664"/>
                  </a:lnTo>
                  <a:lnTo>
                    <a:pt x="808" y="664"/>
                  </a:lnTo>
                  <a:lnTo>
                    <a:pt x="808" y="668"/>
                  </a:lnTo>
                  <a:lnTo>
                    <a:pt x="812" y="674"/>
                  </a:lnTo>
                  <a:lnTo>
                    <a:pt x="812" y="674"/>
                  </a:lnTo>
                  <a:lnTo>
                    <a:pt x="816" y="678"/>
                  </a:lnTo>
                  <a:lnTo>
                    <a:pt x="820" y="680"/>
                  </a:lnTo>
                  <a:lnTo>
                    <a:pt x="820" y="680"/>
                  </a:lnTo>
                  <a:lnTo>
                    <a:pt x="824" y="680"/>
                  </a:lnTo>
                  <a:lnTo>
                    <a:pt x="824" y="680"/>
                  </a:lnTo>
                  <a:lnTo>
                    <a:pt x="848" y="678"/>
                  </a:lnTo>
                  <a:lnTo>
                    <a:pt x="848" y="678"/>
                  </a:lnTo>
                  <a:lnTo>
                    <a:pt x="854" y="678"/>
                  </a:lnTo>
                  <a:close/>
                  <a:moveTo>
                    <a:pt x="848" y="386"/>
                  </a:moveTo>
                  <a:lnTo>
                    <a:pt x="848" y="386"/>
                  </a:lnTo>
                  <a:lnTo>
                    <a:pt x="844" y="384"/>
                  </a:lnTo>
                  <a:lnTo>
                    <a:pt x="840" y="378"/>
                  </a:lnTo>
                  <a:lnTo>
                    <a:pt x="838" y="374"/>
                  </a:lnTo>
                  <a:lnTo>
                    <a:pt x="836" y="368"/>
                  </a:lnTo>
                  <a:lnTo>
                    <a:pt x="836" y="368"/>
                  </a:lnTo>
                  <a:lnTo>
                    <a:pt x="832" y="364"/>
                  </a:lnTo>
                  <a:lnTo>
                    <a:pt x="832" y="360"/>
                  </a:lnTo>
                  <a:lnTo>
                    <a:pt x="832" y="360"/>
                  </a:lnTo>
                  <a:lnTo>
                    <a:pt x="838" y="354"/>
                  </a:lnTo>
                  <a:lnTo>
                    <a:pt x="842" y="352"/>
                  </a:lnTo>
                  <a:lnTo>
                    <a:pt x="846" y="350"/>
                  </a:lnTo>
                  <a:lnTo>
                    <a:pt x="846" y="350"/>
                  </a:lnTo>
                  <a:lnTo>
                    <a:pt x="848" y="352"/>
                  </a:lnTo>
                  <a:lnTo>
                    <a:pt x="848" y="352"/>
                  </a:lnTo>
                  <a:lnTo>
                    <a:pt x="852" y="354"/>
                  </a:lnTo>
                  <a:lnTo>
                    <a:pt x="854" y="358"/>
                  </a:lnTo>
                  <a:lnTo>
                    <a:pt x="854" y="358"/>
                  </a:lnTo>
                  <a:lnTo>
                    <a:pt x="860" y="362"/>
                  </a:lnTo>
                  <a:lnTo>
                    <a:pt x="864" y="364"/>
                  </a:lnTo>
                  <a:lnTo>
                    <a:pt x="864" y="364"/>
                  </a:lnTo>
                  <a:lnTo>
                    <a:pt x="866" y="370"/>
                  </a:lnTo>
                  <a:lnTo>
                    <a:pt x="866" y="376"/>
                  </a:lnTo>
                  <a:lnTo>
                    <a:pt x="860" y="382"/>
                  </a:lnTo>
                  <a:lnTo>
                    <a:pt x="852" y="384"/>
                  </a:lnTo>
                  <a:lnTo>
                    <a:pt x="852" y="384"/>
                  </a:lnTo>
                  <a:lnTo>
                    <a:pt x="848" y="386"/>
                  </a:lnTo>
                  <a:close/>
                  <a:moveTo>
                    <a:pt x="912" y="364"/>
                  </a:moveTo>
                  <a:lnTo>
                    <a:pt x="912" y="364"/>
                  </a:lnTo>
                  <a:lnTo>
                    <a:pt x="898" y="350"/>
                  </a:lnTo>
                  <a:lnTo>
                    <a:pt x="898" y="350"/>
                  </a:lnTo>
                  <a:lnTo>
                    <a:pt x="896" y="344"/>
                  </a:lnTo>
                  <a:lnTo>
                    <a:pt x="896" y="340"/>
                  </a:lnTo>
                  <a:lnTo>
                    <a:pt x="898" y="336"/>
                  </a:lnTo>
                  <a:lnTo>
                    <a:pt x="900" y="334"/>
                  </a:lnTo>
                  <a:lnTo>
                    <a:pt x="900" y="334"/>
                  </a:lnTo>
                  <a:lnTo>
                    <a:pt x="902" y="336"/>
                  </a:lnTo>
                  <a:lnTo>
                    <a:pt x="906" y="338"/>
                  </a:lnTo>
                  <a:lnTo>
                    <a:pt x="906" y="338"/>
                  </a:lnTo>
                  <a:lnTo>
                    <a:pt x="910" y="344"/>
                  </a:lnTo>
                  <a:lnTo>
                    <a:pt x="916" y="352"/>
                  </a:lnTo>
                  <a:lnTo>
                    <a:pt x="916" y="356"/>
                  </a:lnTo>
                  <a:lnTo>
                    <a:pt x="916" y="360"/>
                  </a:lnTo>
                  <a:lnTo>
                    <a:pt x="916" y="362"/>
                  </a:lnTo>
                  <a:lnTo>
                    <a:pt x="912" y="364"/>
                  </a:lnTo>
                  <a:lnTo>
                    <a:pt x="912" y="364"/>
                  </a:lnTo>
                  <a:close/>
                  <a:moveTo>
                    <a:pt x="1848" y="0"/>
                  </a:moveTo>
                  <a:lnTo>
                    <a:pt x="1848" y="0"/>
                  </a:lnTo>
                  <a:lnTo>
                    <a:pt x="1842" y="2"/>
                  </a:lnTo>
                  <a:lnTo>
                    <a:pt x="1836" y="4"/>
                  </a:lnTo>
                  <a:lnTo>
                    <a:pt x="1836" y="4"/>
                  </a:lnTo>
                  <a:lnTo>
                    <a:pt x="1826" y="8"/>
                  </a:lnTo>
                  <a:lnTo>
                    <a:pt x="1814" y="12"/>
                  </a:lnTo>
                  <a:lnTo>
                    <a:pt x="1814" y="12"/>
                  </a:lnTo>
                  <a:lnTo>
                    <a:pt x="1806" y="16"/>
                  </a:lnTo>
                  <a:lnTo>
                    <a:pt x="1802" y="24"/>
                  </a:lnTo>
                  <a:lnTo>
                    <a:pt x="1802" y="24"/>
                  </a:lnTo>
                  <a:lnTo>
                    <a:pt x="1802" y="26"/>
                  </a:lnTo>
                  <a:lnTo>
                    <a:pt x="1802" y="30"/>
                  </a:lnTo>
                  <a:lnTo>
                    <a:pt x="1802" y="30"/>
                  </a:lnTo>
                  <a:lnTo>
                    <a:pt x="1794" y="38"/>
                  </a:lnTo>
                  <a:lnTo>
                    <a:pt x="1794" y="38"/>
                  </a:lnTo>
                  <a:lnTo>
                    <a:pt x="1790" y="38"/>
                  </a:lnTo>
                  <a:lnTo>
                    <a:pt x="1790" y="38"/>
                  </a:lnTo>
                  <a:lnTo>
                    <a:pt x="1786" y="38"/>
                  </a:lnTo>
                  <a:lnTo>
                    <a:pt x="1786" y="38"/>
                  </a:lnTo>
                  <a:lnTo>
                    <a:pt x="1780" y="36"/>
                  </a:lnTo>
                  <a:lnTo>
                    <a:pt x="1780" y="36"/>
                  </a:lnTo>
                  <a:lnTo>
                    <a:pt x="1774" y="38"/>
                  </a:lnTo>
                  <a:lnTo>
                    <a:pt x="1774" y="38"/>
                  </a:lnTo>
                  <a:lnTo>
                    <a:pt x="1770" y="42"/>
                  </a:lnTo>
                  <a:lnTo>
                    <a:pt x="1768" y="44"/>
                  </a:lnTo>
                  <a:lnTo>
                    <a:pt x="1766" y="46"/>
                  </a:lnTo>
                  <a:lnTo>
                    <a:pt x="1758" y="48"/>
                  </a:lnTo>
                  <a:lnTo>
                    <a:pt x="1758" y="48"/>
                  </a:lnTo>
                  <a:lnTo>
                    <a:pt x="1748" y="50"/>
                  </a:lnTo>
                  <a:lnTo>
                    <a:pt x="1736" y="50"/>
                  </a:lnTo>
                  <a:lnTo>
                    <a:pt x="1736" y="50"/>
                  </a:lnTo>
                  <a:lnTo>
                    <a:pt x="1736" y="50"/>
                  </a:lnTo>
                  <a:lnTo>
                    <a:pt x="1736" y="50"/>
                  </a:lnTo>
                  <a:lnTo>
                    <a:pt x="1732" y="50"/>
                  </a:lnTo>
                  <a:lnTo>
                    <a:pt x="1728" y="48"/>
                  </a:lnTo>
                  <a:lnTo>
                    <a:pt x="1722" y="42"/>
                  </a:lnTo>
                  <a:lnTo>
                    <a:pt x="1722" y="42"/>
                  </a:lnTo>
                  <a:lnTo>
                    <a:pt x="1718" y="40"/>
                  </a:lnTo>
                  <a:lnTo>
                    <a:pt x="1714" y="38"/>
                  </a:lnTo>
                  <a:lnTo>
                    <a:pt x="1714" y="38"/>
                  </a:lnTo>
                  <a:lnTo>
                    <a:pt x="1708" y="40"/>
                  </a:lnTo>
                  <a:lnTo>
                    <a:pt x="1702" y="44"/>
                  </a:lnTo>
                  <a:lnTo>
                    <a:pt x="1702" y="44"/>
                  </a:lnTo>
                  <a:lnTo>
                    <a:pt x="1696" y="48"/>
                  </a:lnTo>
                  <a:lnTo>
                    <a:pt x="1688" y="50"/>
                  </a:lnTo>
                  <a:lnTo>
                    <a:pt x="1688" y="50"/>
                  </a:lnTo>
                  <a:lnTo>
                    <a:pt x="1686" y="50"/>
                  </a:lnTo>
                  <a:lnTo>
                    <a:pt x="1686" y="50"/>
                  </a:lnTo>
                  <a:lnTo>
                    <a:pt x="1678" y="48"/>
                  </a:lnTo>
                  <a:lnTo>
                    <a:pt x="1670" y="46"/>
                  </a:lnTo>
                  <a:lnTo>
                    <a:pt x="1670" y="46"/>
                  </a:lnTo>
                  <a:lnTo>
                    <a:pt x="1662" y="48"/>
                  </a:lnTo>
                  <a:lnTo>
                    <a:pt x="1662" y="48"/>
                  </a:lnTo>
                  <a:lnTo>
                    <a:pt x="1654" y="56"/>
                  </a:lnTo>
                  <a:lnTo>
                    <a:pt x="1646" y="62"/>
                  </a:lnTo>
                  <a:lnTo>
                    <a:pt x="1646" y="62"/>
                  </a:lnTo>
                  <a:lnTo>
                    <a:pt x="1634" y="68"/>
                  </a:lnTo>
                  <a:lnTo>
                    <a:pt x="1622" y="72"/>
                  </a:lnTo>
                  <a:lnTo>
                    <a:pt x="1622" y="72"/>
                  </a:lnTo>
                  <a:lnTo>
                    <a:pt x="1616" y="74"/>
                  </a:lnTo>
                  <a:lnTo>
                    <a:pt x="1610" y="76"/>
                  </a:lnTo>
                  <a:lnTo>
                    <a:pt x="1608" y="76"/>
                  </a:lnTo>
                  <a:lnTo>
                    <a:pt x="1606" y="80"/>
                  </a:lnTo>
                  <a:lnTo>
                    <a:pt x="1606" y="82"/>
                  </a:lnTo>
                  <a:lnTo>
                    <a:pt x="1608" y="86"/>
                  </a:lnTo>
                  <a:lnTo>
                    <a:pt x="1608" y="86"/>
                  </a:lnTo>
                  <a:lnTo>
                    <a:pt x="1616" y="92"/>
                  </a:lnTo>
                  <a:lnTo>
                    <a:pt x="1618" y="94"/>
                  </a:lnTo>
                  <a:lnTo>
                    <a:pt x="1612" y="96"/>
                  </a:lnTo>
                  <a:lnTo>
                    <a:pt x="1612" y="96"/>
                  </a:lnTo>
                  <a:lnTo>
                    <a:pt x="1610" y="96"/>
                  </a:lnTo>
                  <a:lnTo>
                    <a:pt x="1610" y="96"/>
                  </a:lnTo>
                  <a:lnTo>
                    <a:pt x="1602" y="94"/>
                  </a:lnTo>
                  <a:lnTo>
                    <a:pt x="1594" y="92"/>
                  </a:lnTo>
                  <a:lnTo>
                    <a:pt x="1594" y="92"/>
                  </a:lnTo>
                  <a:lnTo>
                    <a:pt x="1588" y="92"/>
                  </a:lnTo>
                  <a:lnTo>
                    <a:pt x="1588" y="92"/>
                  </a:lnTo>
                  <a:lnTo>
                    <a:pt x="1580" y="96"/>
                  </a:lnTo>
                  <a:lnTo>
                    <a:pt x="1572" y="98"/>
                  </a:lnTo>
                  <a:lnTo>
                    <a:pt x="1572" y="98"/>
                  </a:lnTo>
                  <a:lnTo>
                    <a:pt x="1564" y="96"/>
                  </a:lnTo>
                  <a:lnTo>
                    <a:pt x="1564" y="96"/>
                  </a:lnTo>
                  <a:lnTo>
                    <a:pt x="1538" y="86"/>
                  </a:lnTo>
                  <a:lnTo>
                    <a:pt x="1538" y="86"/>
                  </a:lnTo>
                  <a:lnTo>
                    <a:pt x="1538" y="86"/>
                  </a:lnTo>
                  <a:lnTo>
                    <a:pt x="1538" y="86"/>
                  </a:lnTo>
                  <a:lnTo>
                    <a:pt x="1534" y="90"/>
                  </a:lnTo>
                  <a:lnTo>
                    <a:pt x="1530" y="96"/>
                  </a:lnTo>
                  <a:lnTo>
                    <a:pt x="1524" y="108"/>
                  </a:lnTo>
                  <a:lnTo>
                    <a:pt x="1524" y="108"/>
                  </a:lnTo>
                  <a:lnTo>
                    <a:pt x="1518" y="112"/>
                  </a:lnTo>
                  <a:lnTo>
                    <a:pt x="1514" y="116"/>
                  </a:lnTo>
                  <a:lnTo>
                    <a:pt x="1514" y="116"/>
                  </a:lnTo>
                  <a:lnTo>
                    <a:pt x="1516" y="120"/>
                  </a:lnTo>
                  <a:lnTo>
                    <a:pt x="1518" y="122"/>
                  </a:lnTo>
                  <a:lnTo>
                    <a:pt x="1528" y="128"/>
                  </a:lnTo>
                  <a:lnTo>
                    <a:pt x="1528" y="128"/>
                  </a:lnTo>
                  <a:lnTo>
                    <a:pt x="1538" y="130"/>
                  </a:lnTo>
                  <a:lnTo>
                    <a:pt x="1540" y="132"/>
                  </a:lnTo>
                  <a:lnTo>
                    <a:pt x="1542" y="136"/>
                  </a:lnTo>
                  <a:lnTo>
                    <a:pt x="1542" y="136"/>
                  </a:lnTo>
                  <a:lnTo>
                    <a:pt x="1546" y="144"/>
                  </a:lnTo>
                  <a:lnTo>
                    <a:pt x="1552" y="150"/>
                  </a:lnTo>
                  <a:lnTo>
                    <a:pt x="1552" y="150"/>
                  </a:lnTo>
                  <a:lnTo>
                    <a:pt x="1558" y="156"/>
                  </a:lnTo>
                  <a:lnTo>
                    <a:pt x="1560" y="160"/>
                  </a:lnTo>
                  <a:lnTo>
                    <a:pt x="1560" y="166"/>
                  </a:lnTo>
                  <a:lnTo>
                    <a:pt x="1560" y="166"/>
                  </a:lnTo>
                  <a:lnTo>
                    <a:pt x="1558" y="174"/>
                  </a:lnTo>
                  <a:lnTo>
                    <a:pt x="1554" y="182"/>
                  </a:lnTo>
                  <a:lnTo>
                    <a:pt x="1554" y="182"/>
                  </a:lnTo>
                  <a:lnTo>
                    <a:pt x="1550" y="188"/>
                  </a:lnTo>
                  <a:lnTo>
                    <a:pt x="1548" y="190"/>
                  </a:lnTo>
                  <a:lnTo>
                    <a:pt x="1548" y="194"/>
                  </a:lnTo>
                  <a:lnTo>
                    <a:pt x="1548" y="194"/>
                  </a:lnTo>
                  <a:lnTo>
                    <a:pt x="1546" y="190"/>
                  </a:lnTo>
                  <a:lnTo>
                    <a:pt x="1546" y="184"/>
                  </a:lnTo>
                  <a:lnTo>
                    <a:pt x="1552" y="172"/>
                  </a:lnTo>
                  <a:lnTo>
                    <a:pt x="1556" y="168"/>
                  </a:lnTo>
                  <a:lnTo>
                    <a:pt x="1556" y="162"/>
                  </a:lnTo>
                  <a:lnTo>
                    <a:pt x="1554" y="158"/>
                  </a:lnTo>
                  <a:lnTo>
                    <a:pt x="1544" y="156"/>
                  </a:lnTo>
                  <a:lnTo>
                    <a:pt x="1544" y="156"/>
                  </a:lnTo>
                  <a:lnTo>
                    <a:pt x="1538" y="152"/>
                  </a:lnTo>
                  <a:lnTo>
                    <a:pt x="1534" y="150"/>
                  </a:lnTo>
                  <a:lnTo>
                    <a:pt x="1530" y="146"/>
                  </a:lnTo>
                  <a:lnTo>
                    <a:pt x="1526" y="140"/>
                  </a:lnTo>
                  <a:lnTo>
                    <a:pt x="1526" y="140"/>
                  </a:lnTo>
                  <a:lnTo>
                    <a:pt x="1514" y="134"/>
                  </a:lnTo>
                  <a:lnTo>
                    <a:pt x="1500" y="128"/>
                  </a:lnTo>
                  <a:lnTo>
                    <a:pt x="1500" y="128"/>
                  </a:lnTo>
                  <a:lnTo>
                    <a:pt x="1498" y="138"/>
                  </a:lnTo>
                  <a:lnTo>
                    <a:pt x="1498" y="142"/>
                  </a:lnTo>
                  <a:lnTo>
                    <a:pt x="1494" y="144"/>
                  </a:lnTo>
                  <a:lnTo>
                    <a:pt x="1494" y="144"/>
                  </a:lnTo>
                  <a:lnTo>
                    <a:pt x="1492" y="144"/>
                  </a:lnTo>
                  <a:lnTo>
                    <a:pt x="1492" y="144"/>
                  </a:lnTo>
                  <a:lnTo>
                    <a:pt x="1490" y="144"/>
                  </a:lnTo>
                  <a:lnTo>
                    <a:pt x="1488" y="142"/>
                  </a:lnTo>
                  <a:lnTo>
                    <a:pt x="1488" y="142"/>
                  </a:lnTo>
                  <a:lnTo>
                    <a:pt x="1484" y="138"/>
                  </a:lnTo>
                  <a:lnTo>
                    <a:pt x="1480" y="138"/>
                  </a:lnTo>
                  <a:lnTo>
                    <a:pt x="1480" y="138"/>
                  </a:lnTo>
                  <a:lnTo>
                    <a:pt x="1478" y="138"/>
                  </a:lnTo>
                  <a:lnTo>
                    <a:pt x="1478" y="138"/>
                  </a:lnTo>
                  <a:lnTo>
                    <a:pt x="1476" y="140"/>
                  </a:lnTo>
                  <a:lnTo>
                    <a:pt x="1476" y="142"/>
                  </a:lnTo>
                  <a:lnTo>
                    <a:pt x="1476" y="146"/>
                  </a:lnTo>
                  <a:lnTo>
                    <a:pt x="1474" y="150"/>
                  </a:lnTo>
                  <a:lnTo>
                    <a:pt x="1470" y="150"/>
                  </a:lnTo>
                  <a:lnTo>
                    <a:pt x="1470" y="150"/>
                  </a:lnTo>
                  <a:lnTo>
                    <a:pt x="1470" y="150"/>
                  </a:lnTo>
                  <a:lnTo>
                    <a:pt x="1470" y="150"/>
                  </a:lnTo>
                  <a:lnTo>
                    <a:pt x="1466" y="150"/>
                  </a:lnTo>
                  <a:lnTo>
                    <a:pt x="1462" y="146"/>
                  </a:lnTo>
                  <a:lnTo>
                    <a:pt x="1458" y="140"/>
                  </a:lnTo>
                  <a:lnTo>
                    <a:pt x="1458" y="140"/>
                  </a:lnTo>
                  <a:lnTo>
                    <a:pt x="1462" y="132"/>
                  </a:lnTo>
                  <a:lnTo>
                    <a:pt x="1464" y="128"/>
                  </a:lnTo>
                  <a:lnTo>
                    <a:pt x="1462" y="124"/>
                  </a:lnTo>
                  <a:lnTo>
                    <a:pt x="1462" y="124"/>
                  </a:lnTo>
                  <a:lnTo>
                    <a:pt x="1460" y="122"/>
                  </a:lnTo>
                  <a:lnTo>
                    <a:pt x="1460" y="122"/>
                  </a:lnTo>
                  <a:lnTo>
                    <a:pt x="1460" y="122"/>
                  </a:lnTo>
                  <a:lnTo>
                    <a:pt x="1456" y="122"/>
                  </a:lnTo>
                  <a:lnTo>
                    <a:pt x="1454" y="124"/>
                  </a:lnTo>
                  <a:lnTo>
                    <a:pt x="1448" y="130"/>
                  </a:lnTo>
                  <a:lnTo>
                    <a:pt x="1448" y="130"/>
                  </a:lnTo>
                  <a:lnTo>
                    <a:pt x="1442" y="138"/>
                  </a:lnTo>
                  <a:lnTo>
                    <a:pt x="1436" y="144"/>
                  </a:lnTo>
                  <a:lnTo>
                    <a:pt x="1436" y="144"/>
                  </a:lnTo>
                  <a:lnTo>
                    <a:pt x="1428" y="150"/>
                  </a:lnTo>
                  <a:lnTo>
                    <a:pt x="1426" y="152"/>
                  </a:lnTo>
                  <a:lnTo>
                    <a:pt x="1422" y="156"/>
                  </a:lnTo>
                  <a:lnTo>
                    <a:pt x="1422" y="156"/>
                  </a:lnTo>
                  <a:lnTo>
                    <a:pt x="1428" y="160"/>
                  </a:lnTo>
                  <a:lnTo>
                    <a:pt x="1434" y="166"/>
                  </a:lnTo>
                  <a:lnTo>
                    <a:pt x="1434" y="166"/>
                  </a:lnTo>
                  <a:lnTo>
                    <a:pt x="1436" y="170"/>
                  </a:lnTo>
                  <a:lnTo>
                    <a:pt x="1436" y="172"/>
                  </a:lnTo>
                  <a:lnTo>
                    <a:pt x="1430" y="178"/>
                  </a:lnTo>
                  <a:lnTo>
                    <a:pt x="1430" y="178"/>
                  </a:lnTo>
                  <a:lnTo>
                    <a:pt x="1426" y="184"/>
                  </a:lnTo>
                  <a:lnTo>
                    <a:pt x="1424" y="186"/>
                  </a:lnTo>
                  <a:lnTo>
                    <a:pt x="1424" y="190"/>
                  </a:lnTo>
                  <a:lnTo>
                    <a:pt x="1426" y="192"/>
                  </a:lnTo>
                  <a:lnTo>
                    <a:pt x="1432" y="198"/>
                  </a:lnTo>
                  <a:lnTo>
                    <a:pt x="1438" y="206"/>
                  </a:lnTo>
                  <a:lnTo>
                    <a:pt x="1438" y="206"/>
                  </a:lnTo>
                  <a:lnTo>
                    <a:pt x="1434" y="212"/>
                  </a:lnTo>
                  <a:lnTo>
                    <a:pt x="1430" y="218"/>
                  </a:lnTo>
                  <a:lnTo>
                    <a:pt x="1426" y="234"/>
                  </a:lnTo>
                  <a:lnTo>
                    <a:pt x="1426" y="234"/>
                  </a:lnTo>
                  <a:lnTo>
                    <a:pt x="1424" y="240"/>
                  </a:lnTo>
                  <a:lnTo>
                    <a:pt x="1416" y="246"/>
                  </a:lnTo>
                  <a:lnTo>
                    <a:pt x="1408" y="250"/>
                  </a:lnTo>
                  <a:lnTo>
                    <a:pt x="1400" y="252"/>
                  </a:lnTo>
                  <a:lnTo>
                    <a:pt x="1400" y="252"/>
                  </a:lnTo>
                  <a:lnTo>
                    <a:pt x="1398" y="252"/>
                  </a:lnTo>
                  <a:lnTo>
                    <a:pt x="1398" y="252"/>
                  </a:lnTo>
                  <a:lnTo>
                    <a:pt x="1406" y="246"/>
                  </a:lnTo>
                  <a:lnTo>
                    <a:pt x="1412" y="240"/>
                  </a:lnTo>
                  <a:lnTo>
                    <a:pt x="1416" y="232"/>
                  </a:lnTo>
                  <a:lnTo>
                    <a:pt x="1420" y="224"/>
                  </a:lnTo>
                  <a:lnTo>
                    <a:pt x="1420" y="224"/>
                  </a:lnTo>
                  <a:lnTo>
                    <a:pt x="1420" y="220"/>
                  </a:lnTo>
                  <a:lnTo>
                    <a:pt x="1420" y="216"/>
                  </a:lnTo>
                  <a:lnTo>
                    <a:pt x="1416" y="210"/>
                  </a:lnTo>
                  <a:lnTo>
                    <a:pt x="1412" y="206"/>
                  </a:lnTo>
                  <a:lnTo>
                    <a:pt x="1408" y="198"/>
                  </a:lnTo>
                  <a:lnTo>
                    <a:pt x="1408" y="198"/>
                  </a:lnTo>
                  <a:lnTo>
                    <a:pt x="1410" y="188"/>
                  </a:lnTo>
                  <a:lnTo>
                    <a:pt x="1414" y="178"/>
                  </a:lnTo>
                  <a:lnTo>
                    <a:pt x="1414" y="178"/>
                  </a:lnTo>
                  <a:lnTo>
                    <a:pt x="1418" y="170"/>
                  </a:lnTo>
                  <a:lnTo>
                    <a:pt x="1418" y="166"/>
                  </a:lnTo>
                  <a:lnTo>
                    <a:pt x="1414" y="162"/>
                  </a:lnTo>
                  <a:lnTo>
                    <a:pt x="1414" y="162"/>
                  </a:lnTo>
                  <a:lnTo>
                    <a:pt x="1408" y="154"/>
                  </a:lnTo>
                  <a:lnTo>
                    <a:pt x="1406" y="150"/>
                  </a:lnTo>
                  <a:lnTo>
                    <a:pt x="1408" y="146"/>
                  </a:lnTo>
                  <a:lnTo>
                    <a:pt x="1408" y="146"/>
                  </a:lnTo>
                  <a:lnTo>
                    <a:pt x="1414" y="142"/>
                  </a:lnTo>
                  <a:lnTo>
                    <a:pt x="1420" y="140"/>
                  </a:lnTo>
                  <a:lnTo>
                    <a:pt x="1428" y="138"/>
                  </a:lnTo>
                  <a:lnTo>
                    <a:pt x="1432" y="134"/>
                  </a:lnTo>
                  <a:lnTo>
                    <a:pt x="1432" y="134"/>
                  </a:lnTo>
                  <a:lnTo>
                    <a:pt x="1434" y="130"/>
                  </a:lnTo>
                  <a:lnTo>
                    <a:pt x="1432" y="126"/>
                  </a:lnTo>
                  <a:lnTo>
                    <a:pt x="1428" y="118"/>
                  </a:lnTo>
                  <a:lnTo>
                    <a:pt x="1428" y="118"/>
                  </a:lnTo>
                  <a:lnTo>
                    <a:pt x="1426" y="114"/>
                  </a:lnTo>
                  <a:lnTo>
                    <a:pt x="1426" y="110"/>
                  </a:lnTo>
                  <a:lnTo>
                    <a:pt x="1424" y="106"/>
                  </a:lnTo>
                  <a:lnTo>
                    <a:pt x="1422" y="104"/>
                  </a:lnTo>
                  <a:lnTo>
                    <a:pt x="1422" y="104"/>
                  </a:lnTo>
                  <a:lnTo>
                    <a:pt x="1420" y="102"/>
                  </a:lnTo>
                  <a:lnTo>
                    <a:pt x="1416" y="100"/>
                  </a:lnTo>
                  <a:lnTo>
                    <a:pt x="1416" y="100"/>
                  </a:lnTo>
                  <a:lnTo>
                    <a:pt x="1412" y="102"/>
                  </a:lnTo>
                  <a:lnTo>
                    <a:pt x="1406" y="106"/>
                  </a:lnTo>
                  <a:lnTo>
                    <a:pt x="1402" y="110"/>
                  </a:lnTo>
                  <a:lnTo>
                    <a:pt x="1396" y="112"/>
                  </a:lnTo>
                  <a:lnTo>
                    <a:pt x="1396" y="112"/>
                  </a:lnTo>
                  <a:lnTo>
                    <a:pt x="1394" y="112"/>
                  </a:lnTo>
                  <a:lnTo>
                    <a:pt x="1394" y="112"/>
                  </a:lnTo>
                  <a:lnTo>
                    <a:pt x="1392" y="112"/>
                  </a:lnTo>
                  <a:lnTo>
                    <a:pt x="1392" y="112"/>
                  </a:lnTo>
                  <a:lnTo>
                    <a:pt x="1386" y="110"/>
                  </a:lnTo>
                  <a:lnTo>
                    <a:pt x="1386" y="110"/>
                  </a:lnTo>
                  <a:lnTo>
                    <a:pt x="1382" y="112"/>
                  </a:lnTo>
                  <a:lnTo>
                    <a:pt x="1380" y="112"/>
                  </a:lnTo>
                  <a:lnTo>
                    <a:pt x="1380" y="112"/>
                  </a:lnTo>
                  <a:lnTo>
                    <a:pt x="1378" y="116"/>
                  </a:lnTo>
                  <a:lnTo>
                    <a:pt x="1378" y="122"/>
                  </a:lnTo>
                  <a:lnTo>
                    <a:pt x="1376" y="132"/>
                  </a:lnTo>
                  <a:lnTo>
                    <a:pt x="1376" y="132"/>
                  </a:lnTo>
                  <a:lnTo>
                    <a:pt x="1372" y="140"/>
                  </a:lnTo>
                  <a:lnTo>
                    <a:pt x="1370" y="144"/>
                  </a:lnTo>
                  <a:lnTo>
                    <a:pt x="1366" y="146"/>
                  </a:lnTo>
                  <a:lnTo>
                    <a:pt x="1366" y="146"/>
                  </a:lnTo>
                  <a:lnTo>
                    <a:pt x="1358" y="150"/>
                  </a:lnTo>
                  <a:lnTo>
                    <a:pt x="1348" y="152"/>
                  </a:lnTo>
                  <a:lnTo>
                    <a:pt x="1340" y="154"/>
                  </a:lnTo>
                  <a:lnTo>
                    <a:pt x="1332" y="158"/>
                  </a:lnTo>
                  <a:lnTo>
                    <a:pt x="1332" y="158"/>
                  </a:lnTo>
                  <a:lnTo>
                    <a:pt x="1332" y="162"/>
                  </a:lnTo>
                  <a:lnTo>
                    <a:pt x="1332" y="166"/>
                  </a:lnTo>
                  <a:lnTo>
                    <a:pt x="1336" y="166"/>
                  </a:lnTo>
                  <a:lnTo>
                    <a:pt x="1338" y="170"/>
                  </a:lnTo>
                  <a:lnTo>
                    <a:pt x="1338" y="170"/>
                  </a:lnTo>
                  <a:lnTo>
                    <a:pt x="1340" y="174"/>
                  </a:lnTo>
                  <a:lnTo>
                    <a:pt x="1338" y="178"/>
                  </a:lnTo>
                  <a:lnTo>
                    <a:pt x="1338" y="182"/>
                  </a:lnTo>
                  <a:lnTo>
                    <a:pt x="1336" y="186"/>
                  </a:lnTo>
                  <a:lnTo>
                    <a:pt x="1336" y="186"/>
                  </a:lnTo>
                  <a:lnTo>
                    <a:pt x="1338" y="190"/>
                  </a:lnTo>
                  <a:lnTo>
                    <a:pt x="1342" y="192"/>
                  </a:lnTo>
                  <a:lnTo>
                    <a:pt x="1346" y="194"/>
                  </a:lnTo>
                  <a:lnTo>
                    <a:pt x="1352" y="196"/>
                  </a:lnTo>
                  <a:lnTo>
                    <a:pt x="1352" y="196"/>
                  </a:lnTo>
                  <a:lnTo>
                    <a:pt x="1358" y="204"/>
                  </a:lnTo>
                  <a:lnTo>
                    <a:pt x="1364" y="212"/>
                  </a:lnTo>
                  <a:lnTo>
                    <a:pt x="1364" y="212"/>
                  </a:lnTo>
                  <a:lnTo>
                    <a:pt x="1364" y="216"/>
                  </a:lnTo>
                  <a:lnTo>
                    <a:pt x="1360" y="220"/>
                  </a:lnTo>
                  <a:lnTo>
                    <a:pt x="1354" y="222"/>
                  </a:lnTo>
                  <a:lnTo>
                    <a:pt x="1350" y="222"/>
                  </a:lnTo>
                  <a:lnTo>
                    <a:pt x="1350" y="222"/>
                  </a:lnTo>
                  <a:lnTo>
                    <a:pt x="1348" y="222"/>
                  </a:lnTo>
                  <a:lnTo>
                    <a:pt x="1348" y="222"/>
                  </a:lnTo>
                  <a:lnTo>
                    <a:pt x="1342" y="218"/>
                  </a:lnTo>
                  <a:lnTo>
                    <a:pt x="1336" y="212"/>
                  </a:lnTo>
                  <a:lnTo>
                    <a:pt x="1336" y="212"/>
                  </a:lnTo>
                  <a:lnTo>
                    <a:pt x="1330" y="206"/>
                  </a:lnTo>
                  <a:lnTo>
                    <a:pt x="1324" y="200"/>
                  </a:lnTo>
                  <a:lnTo>
                    <a:pt x="1324" y="200"/>
                  </a:lnTo>
                  <a:lnTo>
                    <a:pt x="1320" y="196"/>
                  </a:lnTo>
                  <a:lnTo>
                    <a:pt x="1314" y="194"/>
                  </a:lnTo>
                  <a:lnTo>
                    <a:pt x="1302" y="192"/>
                  </a:lnTo>
                  <a:lnTo>
                    <a:pt x="1302" y="192"/>
                  </a:lnTo>
                  <a:lnTo>
                    <a:pt x="1298" y="190"/>
                  </a:lnTo>
                  <a:lnTo>
                    <a:pt x="1296" y="186"/>
                  </a:lnTo>
                  <a:lnTo>
                    <a:pt x="1292" y="184"/>
                  </a:lnTo>
                  <a:lnTo>
                    <a:pt x="1290" y="180"/>
                  </a:lnTo>
                  <a:lnTo>
                    <a:pt x="1290" y="180"/>
                  </a:lnTo>
                  <a:lnTo>
                    <a:pt x="1286" y="180"/>
                  </a:lnTo>
                  <a:lnTo>
                    <a:pt x="1286" y="180"/>
                  </a:lnTo>
                  <a:lnTo>
                    <a:pt x="1280" y="180"/>
                  </a:lnTo>
                  <a:lnTo>
                    <a:pt x="1280" y="180"/>
                  </a:lnTo>
                  <a:lnTo>
                    <a:pt x="1274" y="182"/>
                  </a:lnTo>
                  <a:lnTo>
                    <a:pt x="1274" y="182"/>
                  </a:lnTo>
                  <a:lnTo>
                    <a:pt x="1272" y="180"/>
                  </a:lnTo>
                  <a:lnTo>
                    <a:pt x="1272" y="180"/>
                  </a:lnTo>
                  <a:lnTo>
                    <a:pt x="1268" y="180"/>
                  </a:lnTo>
                  <a:lnTo>
                    <a:pt x="1268" y="178"/>
                  </a:lnTo>
                  <a:lnTo>
                    <a:pt x="1264" y="172"/>
                  </a:lnTo>
                  <a:lnTo>
                    <a:pt x="1264" y="172"/>
                  </a:lnTo>
                  <a:lnTo>
                    <a:pt x="1258" y="168"/>
                  </a:lnTo>
                  <a:lnTo>
                    <a:pt x="1250" y="168"/>
                  </a:lnTo>
                  <a:lnTo>
                    <a:pt x="1242" y="166"/>
                  </a:lnTo>
                  <a:lnTo>
                    <a:pt x="1236" y="164"/>
                  </a:lnTo>
                  <a:lnTo>
                    <a:pt x="1236" y="164"/>
                  </a:lnTo>
                  <a:lnTo>
                    <a:pt x="1230" y="168"/>
                  </a:lnTo>
                  <a:lnTo>
                    <a:pt x="1230" y="172"/>
                  </a:lnTo>
                  <a:lnTo>
                    <a:pt x="1232" y="176"/>
                  </a:lnTo>
                  <a:lnTo>
                    <a:pt x="1236" y="178"/>
                  </a:lnTo>
                  <a:lnTo>
                    <a:pt x="1248" y="184"/>
                  </a:lnTo>
                  <a:lnTo>
                    <a:pt x="1254" y="186"/>
                  </a:lnTo>
                  <a:lnTo>
                    <a:pt x="1256" y="188"/>
                  </a:lnTo>
                  <a:lnTo>
                    <a:pt x="1256" y="188"/>
                  </a:lnTo>
                  <a:lnTo>
                    <a:pt x="1258" y="200"/>
                  </a:lnTo>
                  <a:lnTo>
                    <a:pt x="1258" y="210"/>
                  </a:lnTo>
                  <a:lnTo>
                    <a:pt x="1258" y="210"/>
                  </a:lnTo>
                  <a:lnTo>
                    <a:pt x="1254" y="212"/>
                  </a:lnTo>
                  <a:lnTo>
                    <a:pt x="1248" y="216"/>
                  </a:lnTo>
                  <a:lnTo>
                    <a:pt x="1236" y="222"/>
                  </a:lnTo>
                  <a:lnTo>
                    <a:pt x="1236" y="222"/>
                  </a:lnTo>
                  <a:lnTo>
                    <a:pt x="1234" y="216"/>
                  </a:lnTo>
                  <a:lnTo>
                    <a:pt x="1234" y="208"/>
                  </a:lnTo>
                  <a:lnTo>
                    <a:pt x="1232" y="202"/>
                  </a:lnTo>
                  <a:lnTo>
                    <a:pt x="1230" y="200"/>
                  </a:lnTo>
                  <a:lnTo>
                    <a:pt x="1226" y="200"/>
                  </a:lnTo>
                  <a:lnTo>
                    <a:pt x="1226" y="200"/>
                  </a:lnTo>
                  <a:lnTo>
                    <a:pt x="1222" y="200"/>
                  </a:lnTo>
                  <a:lnTo>
                    <a:pt x="1222" y="200"/>
                  </a:lnTo>
                  <a:lnTo>
                    <a:pt x="1218" y="202"/>
                  </a:lnTo>
                  <a:lnTo>
                    <a:pt x="1214" y="204"/>
                  </a:lnTo>
                  <a:lnTo>
                    <a:pt x="1206" y="210"/>
                  </a:lnTo>
                  <a:lnTo>
                    <a:pt x="1206" y="210"/>
                  </a:lnTo>
                  <a:lnTo>
                    <a:pt x="1200" y="214"/>
                  </a:lnTo>
                  <a:lnTo>
                    <a:pt x="1200" y="214"/>
                  </a:lnTo>
                  <a:lnTo>
                    <a:pt x="1192" y="212"/>
                  </a:lnTo>
                  <a:lnTo>
                    <a:pt x="1192" y="212"/>
                  </a:lnTo>
                  <a:lnTo>
                    <a:pt x="1186" y="210"/>
                  </a:lnTo>
                  <a:lnTo>
                    <a:pt x="1186" y="210"/>
                  </a:lnTo>
                  <a:lnTo>
                    <a:pt x="1180" y="212"/>
                  </a:lnTo>
                  <a:lnTo>
                    <a:pt x="1174" y="214"/>
                  </a:lnTo>
                  <a:lnTo>
                    <a:pt x="1174" y="214"/>
                  </a:lnTo>
                  <a:lnTo>
                    <a:pt x="1170" y="220"/>
                  </a:lnTo>
                  <a:lnTo>
                    <a:pt x="1166" y="222"/>
                  </a:lnTo>
                  <a:lnTo>
                    <a:pt x="1164" y="224"/>
                  </a:lnTo>
                  <a:lnTo>
                    <a:pt x="1164" y="224"/>
                  </a:lnTo>
                  <a:lnTo>
                    <a:pt x="1162" y="222"/>
                  </a:lnTo>
                  <a:lnTo>
                    <a:pt x="1162" y="222"/>
                  </a:lnTo>
                  <a:lnTo>
                    <a:pt x="1158" y="220"/>
                  </a:lnTo>
                  <a:lnTo>
                    <a:pt x="1158" y="218"/>
                  </a:lnTo>
                  <a:lnTo>
                    <a:pt x="1162" y="210"/>
                  </a:lnTo>
                  <a:lnTo>
                    <a:pt x="1164" y="204"/>
                  </a:lnTo>
                  <a:lnTo>
                    <a:pt x="1162" y="202"/>
                  </a:lnTo>
                  <a:lnTo>
                    <a:pt x="1158" y="200"/>
                  </a:lnTo>
                  <a:lnTo>
                    <a:pt x="1158" y="200"/>
                  </a:lnTo>
                  <a:lnTo>
                    <a:pt x="1158" y="200"/>
                  </a:lnTo>
                  <a:lnTo>
                    <a:pt x="1158" y="200"/>
                  </a:lnTo>
                  <a:lnTo>
                    <a:pt x="1152" y="202"/>
                  </a:lnTo>
                  <a:lnTo>
                    <a:pt x="1144" y="208"/>
                  </a:lnTo>
                  <a:lnTo>
                    <a:pt x="1138" y="212"/>
                  </a:lnTo>
                  <a:lnTo>
                    <a:pt x="1130" y="216"/>
                  </a:lnTo>
                  <a:lnTo>
                    <a:pt x="1130" y="216"/>
                  </a:lnTo>
                  <a:lnTo>
                    <a:pt x="1118" y="218"/>
                  </a:lnTo>
                  <a:lnTo>
                    <a:pt x="1112" y="220"/>
                  </a:lnTo>
                  <a:lnTo>
                    <a:pt x="1106" y="224"/>
                  </a:lnTo>
                  <a:lnTo>
                    <a:pt x="1106" y="224"/>
                  </a:lnTo>
                  <a:lnTo>
                    <a:pt x="1098" y="230"/>
                  </a:lnTo>
                  <a:lnTo>
                    <a:pt x="1088" y="236"/>
                  </a:lnTo>
                  <a:lnTo>
                    <a:pt x="1088" y="236"/>
                  </a:lnTo>
                  <a:lnTo>
                    <a:pt x="1078" y="240"/>
                  </a:lnTo>
                  <a:lnTo>
                    <a:pt x="1074" y="244"/>
                  </a:lnTo>
                  <a:lnTo>
                    <a:pt x="1070" y="248"/>
                  </a:lnTo>
                  <a:lnTo>
                    <a:pt x="1070" y="248"/>
                  </a:lnTo>
                  <a:lnTo>
                    <a:pt x="1064" y="246"/>
                  </a:lnTo>
                  <a:lnTo>
                    <a:pt x="1060" y="240"/>
                  </a:lnTo>
                  <a:lnTo>
                    <a:pt x="1058" y="234"/>
                  </a:lnTo>
                  <a:lnTo>
                    <a:pt x="1056" y="230"/>
                  </a:lnTo>
                  <a:lnTo>
                    <a:pt x="1056" y="230"/>
                  </a:lnTo>
                  <a:lnTo>
                    <a:pt x="1074" y="224"/>
                  </a:lnTo>
                  <a:lnTo>
                    <a:pt x="1078" y="222"/>
                  </a:lnTo>
                  <a:lnTo>
                    <a:pt x="1080" y="220"/>
                  </a:lnTo>
                  <a:lnTo>
                    <a:pt x="1080" y="218"/>
                  </a:lnTo>
                  <a:lnTo>
                    <a:pt x="1078" y="214"/>
                  </a:lnTo>
                  <a:lnTo>
                    <a:pt x="1078" y="214"/>
                  </a:lnTo>
                  <a:lnTo>
                    <a:pt x="1072" y="210"/>
                  </a:lnTo>
                  <a:lnTo>
                    <a:pt x="1064" y="206"/>
                  </a:lnTo>
                  <a:lnTo>
                    <a:pt x="1064" y="206"/>
                  </a:lnTo>
                  <a:lnTo>
                    <a:pt x="1060" y="202"/>
                  </a:lnTo>
                  <a:lnTo>
                    <a:pt x="1056" y="200"/>
                  </a:lnTo>
                  <a:lnTo>
                    <a:pt x="1056" y="200"/>
                  </a:lnTo>
                  <a:lnTo>
                    <a:pt x="1050" y="202"/>
                  </a:lnTo>
                  <a:lnTo>
                    <a:pt x="1050" y="202"/>
                  </a:lnTo>
                  <a:lnTo>
                    <a:pt x="1048" y="206"/>
                  </a:lnTo>
                  <a:lnTo>
                    <a:pt x="1046" y="210"/>
                  </a:lnTo>
                  <a:lnTo>
                    <a:pt x="1048" y="218"/>
                  </a:lnTo>
                  <a:lnTo>
                    <a:pt x="1048" y="218"/>
                  </a:lnTo>
                  <a:lnTo>
                    <a:pt x="1050" y="224"/>
                  </a:lnTo>
                  <a:lnTo>
                    <a:pt x="1046" y="230"/>
                  </a:lnTo>
                  <a:lnTo>
                    <a:pt x="1046" y="230"/>
                  </a:lnTo>
                  <a:lnTo>
                    <a:pt x="1038" y="236"/>
                  </a:lnTo>
                  <a:lnTo>
                    <a:pt x="1038" y="240"/>
                  </a:lnTo>
                  <a:lnTo>
                    <a:pt x="1038" y="244"/>
                  </a:lnTo>
                  <a:lnTo>
                    <a:pt x="1038" y="244"/>
                  </a:lnTo>
                  <a:lnTo>
                    <a:pt x="1040" y="250"/>
                  </a:lnTo>
                  <a:lnTo>
                    <a:pt x="1042" y="258"/>
                  </a:lnTo>
                  <a:lnTo>
                    <a:pt x="1042" y="258"/>
                  </a:lnTo>
                  <a:lnTo>
                    <a:pt x="1034" y="258"/>
                  </a:lnTo>
                  <a:lnTo>
                    <a:pt x="1034" y="258"/>
                  </a:lnTo>
                  <a:lnTo>
                    <a:pt x="1026" y="256"/>
                  </a:lnTo>
                  <a:lnTo>
                    <a:pt x="1026" y="256"/>
                  </a:lnTo>
                  <a:lnTo>
                    <a:pt x="1018" y="256"/>
                  </a:lnTo>
                  <a:lnTo>
                    <a:pt x="1018" y="256"/>
                  </a:lnTo>
                  <a:lnTo>
                    <a:pt x="1014" y="256"/>
                  </a:lnTo>
                  <a:lnTo>
                    <a:pt x="1014" y="256"/>
                  </a:lnTo>
                  <a:lnTo>
                    <a:pt x="1008" y="258"/>
                  </a:lnTo>
                  <a:lnTo>
                    <a:pt x="1002" y="260"/>
                  </a:lnTo>
                  <a:lnTo>
                    <a:pt x="996" y="264"/>
                  </a:lnTo>
                  <a:lnTo>
                    <a:pt x="990" y="266"/>
                  </a:lnTo>
                  <a:lnTo>
                    <a:pt x="990" y="266"/>
                  </a:lnTo>
                  <a:lnTo>
                    <a:pt x="976" y="266"/>
                  </a:lnTo>
                  <a:lnTo>
                    <a:pt x="974" y="266"/>
                  </a:lnTo>
                  <a:lnTo>
                    <a:pt x="972" y="268"/>
                  </a:lnTo>
                  <a:lnTo>
                    <a:pt x="972" y="270"/>
                  </a:lnTo>
                  <a:lnTo>
                    <a:pt x="974" y="274"/>
                  </a:lnTo>
                  <a:lnTo>
                    <a:pt x="974" y="274"/>
                  </a:lnTo>
                  <a:lnTo>
                    <a:pt x="978" y="280"/>
                  </a:lnTo>
                  <a:lnTo>
                    <a:pt x="984" y="282"/>
                  </a:lnTo>
                  <a:lnTo>
                    <a:pt x="988" y="288"/>
                  </a:lnTo>
                  <a:lnTo>
                    <a:pt x="990" y="290"/>
                  </a:lnTo>
                  <a:lnTo>
                    <a:pt x="988" y="294"/>
                  </a:lnTo>
                  <a:lnTo>
                    <a:pt x="988" y="294"/>
                  </a:lnTo>
                  <a:lnTo>
                    <a:pt x="986" y="294"/>
                  </a:lnTo>
                  <a:lnTo>
                    <a:pt x="986" y="294"/>
                  </a:lnTo>
                  <a:lnTo>
                    <a:pt x="982" y="292"/>
                  </a:lnTo>
                  <a:lnTo>
                    <a:pt x="978" y="290"/>
                  </a:lnTo>
                  <a:lnTo>
                    <a:pt x="978" y="290"/>
                  </a:lnTo>
                  <a:lnTo>
                    <a:pt x="974" y="288"/>
                  </a:lnTo>
                  <a:lnTo>
                    <a:pt x="970" y="288"/>
                  </a:lnTo>
                  <a:lnTo>
                    <a:pt x="970" y="288"/>
                  </a:lnTo>
                  <a:lnTo>
                    <a:pt x="964" y="288"/>
                  </a:lnTo>
                  <a:lnTo>
                    <a:pt x="964" y="288"/>
                  </a:lnTo>
                  <a:lnTo>
                    <a:pt x="956" y="280"/>
                  </a:lnTo>
                  <a:lnTo>
                    <a:pt x="952" y="278"/>
                  </a:lnTo>
                  <a:lnTo>
                    <a:pt x="948" y="276"/>
                  </a:lnTo>
                  <a:lnTo>
                    <a:pt x="948" y="276"/>
                  </a:lnTo>
                  <a:lnTo>
                    <a:pt x="944" y="276"/>
                  </a:lnTo>
                  <a:lnTo>
                    <a:pt x="944" y="276"/>
                  </a:lnTo>
                  <a:lnTo>
                    <a:pt x="940" y="280"/>
                  </a:lnTo>
                  <a:lnTo>
                    <a:pt x="938" y="284"/>
                  </a:lnTo>
                  <a:lnTo>
                    <a:pt x="938" y="288"/>
                  </a:lnTo>
                  <a:lnTo>
                    <a:pt x="942" y="292"/>
                  </a:lnTo>
                  <a:lnTo>
                    <a:pt x="942" y="292"/>
                  </a:lnTo>
                  <a:lnTo>
                    <a:pt x="946" y="294"/>
                  </a:lnTo>
                  <a:lnTo>
                    <a:pt x="952" y="298"/>
                  </a:lnTo>
                  <a:lnTo>
                    <a:pt x="954" y="300"/>
                  </a:lnTo>
                  <a:lnTo>
                    <a:pt x="954" y="302"/>
                  </a:lnTo>
                  <a:lnTo>
                    <a:pt x="954" y="304"/>
                  </a:lnTo>
                  <a:lnTo>
                    <a:pt x="950" y="306"/>
                  </a:lnTo>
                  <a:lnTo>
                    <a:pt x="950" y="306"/>
                  </a:lnTo>
                  <a:lnTo>
                    <a:pt x="944" y="306"/>
                  </a:lnTo>
                  <a:lnTo>
                    <a:pt x="944" y="306"/>
                  </a:lnTo>
                  <a:lnTo>
                    <a:pt x="936" y="304"/>
                  </a:lnTo>
                  <a:lnTo>
                    <a:pt x="930" y="300"/>
                  </a:lnTo>
                  <a:lnTo>
                    <a:pt x="930" y="300"/>
                  </a:lnTo>
                  <a:lnTo>
                    <a:pt x="922" y="294"/>
                  </a:lnTo>
                  <a:lnTo>
                    <a:pt x="914" y="290"/>
                  </a:lnTo>
                  <a:lnTo>
                    <a:pt x="914" y="290"/>
                  </a:lnTo>
                  <a:lnTo>
                    <a:pt x="914" y="286"/>
                  </a:lnTo>
                  <a:lnTo>
                    <a:pt x="914" y="284"/>
                  </a:lnTo>
                  <a:lnTo>
                    <a:pt x="918" y="276"/>
                  </a:lnTo>
                  <a:lnTo>
                    <a:pt x="920" y="270"/>
                  </a:lnTo>
                  <a:lnTo>
                    <a:pt x="920" y="262"/>
                  </a:lnTo>
                  <a:lnTo>
                    <a:pt x="920" y="262"/>
                  </a:lnTo>
                  <a:lnTo>
                    <a:pt x="918" y="260"/>
                  </a:lnTo>
                  <a:lnTo>
                    <a:pt x="914" y="256"/>
                  </a:lnTo>
                  <a:lnTo>
                    <a:pt x="904" y="252"/>
                  </a:lnTo>
                  <a:lnTo>
                    <a:pt x="904" y="252"/>
                  </a:lnTo>
                  <a:lnTo>
                    <a:pt x="900" y="250"/>
                  </a:lnTo>
                  <a:lnTo>
                    <a:pt x="898" y="246"/>
                  </a:lnTo>
                  <a:lnTo>
                    <a:pt x="896" y="240"/>
                  </a:lnTo>
                  <a:lnTo>
                    <a:pt x="898" y="236"/>
                  </a:lnTo>
                  <a:lnTo>
                    <a:pt x="898" y="236"/>
                  </a:lnTo>
                  <a:lnTo>
                    <a:pt x="902" y="234"/>
                  </a:lnTo>
                  <a:lnTo>
                    <a:pt x="906" y="234"/>
                  </a:lnTo>
                  <a:lnTo>
                    <a:pt x="906" y="234"/>
                  </a:lnTo>
                  <a:lnTo>
                    <a:pt x="906" y="234"/>
                  </a:lnTo>
                  <a:lnTo>
                    <a:pt x="906" y="234"/>
                  </a:lnTo>
                  <a:lnTo>
                    <a:pt x="910" y="242"/>
                  </a:lnTo>
                  <a:lnTo>
                    <a:pt x="918" y="250"/>
                  </a:lnTo>
                  <a:lnTo>
                    <a:pt x="918" y="250"/>
                  </a:lnTo>
                  <a:lnTo>
                    <a:pt x="922" y="252"/>
                  </a:lnTo>
                  <a:lnTo>
                    <a:pt x="926" y="252"/>
                  </a:lnTo>
                  <a:lnTo>
                    <a:pt x="926" y="252"/>
                  </a:lnTo>
                  <a:lnTo>
                    <a:pt x="930" y="252"/>
                  </a:lnTo>
                  <a:lnTo>
                    <a:pt x="930" y="252"/>
                  </a:lnTo>
                  <a:lnTo>
                    <a:pt x="936" y="252"/>
                  </a:lnTo>
                  <a:lnTo>
                    <a:pt x="936" y="252"/>
                  </a:lnTo>
                  <a:lnTo>
                    <a:pt x="938" y="252"/>
                  </a:lnTo>
                  <a:lnTo>
                    <a:pt x="938" y="252"/>
                  </a:lnTo>
                  <a:lnTo>
                    <a:pt x="944" y="254"/>
                  </a:lnTo>
                  <a:lnTo>
                    <a:pt x="948" y="256"/>
                  </a:lnTo>
                  <a:lnTo>
                    <a:pt x="952" y="260"/>
                  </a:lnTo>
                  <a:lnTo>
                    <a:pt x="956" y="262"/>
                  </a:lnTo>
                  <a:lnTo>
                    <a:pt x="956" y="262"/>
                  </a:lnTo>
                  <a:lnTo>
                    <a:pt x="962" y="262"/>
                  </a:lnTo>
                  <a:lnTo>
                    <a:pt x="962" y="262"/>
                  </a:lnTo>
                  <a:lnTo>
                    <a:pt x="970" y="262"/>
                  </a:lnTo>
                  <a:lnTo>
                    <a:pt x="980" y="260"/>
                  </a:lnTo>
                  <a:lnTo>
                    <a:pt x="990" y="256"/>
                  </a:lnTo>
                  <a:lnTo>
                    <a:pt x="998" y="252"/>
                  </a:lnTo>
                  <a:lnTo>
                    <a:pt x="1006" y="248"/>
                  </a:lnTo>
                  <a:lnTo>
                    <a:pt x="1010" y="242"/>
                  </a:lnTo>
                  <a:lnTo>
                    <a:pt x="1010" y="236"/>
                  </a:lnTo>
                  <a:lnTo>
                    <a:pt x="1006" y="230"/>
                  </a:lnTo>
                  <a:lnTo>
                    <a:pt x="1006" y="230"/>
                  </a:lnTo>
                  <a:lnTo>
                    <a:pt x="996" y="220"/>
                  </a:lnTo>
                  <a:lnTo>
                    <a:pt x="992" y="216"/>
                  </a:lnTo>
                  <a:lnTo>
                    <a:pt x="990" y="208"/>
                  </a:lnTo>
                  <a:lnTo>
                    <a:pt x="990" y="208"/>
                  </a:lnTo>
                  <a:lnTo>
                    <a:pt x="972" y="206"/>
                  </a:lnTo>
                  <a:lnTo>
                    <a:pt x="962" y="202"/>
                  </a:lnTo>
                  <a:lnTo>
                    <a:pt x="956" y="198"/>
                  </a:lnTo>
                  <a:lnTo>
                    <a:pt x="956" y="198"/>
                  </a:lnTo>
                  <a:lnTo>
                    <a:pt x="952" y="192"/>
                  </a:lnTo>
                  <a:lnTo>
                    <a:pt x="950" y="186"/>
                  </a:lnTo>
                  <a:lnTo>
                    <a:pt x="946" y="182"/>
                  </a:lnTo>
                  <a:lnTo>
                    <a:pt x="942" y="180"/>
                  </a:lnTo>
                  <a:lnTo>
                    <a:pt x="942" y="180"/>
                  </a:lnTo>
                  <a:lnTo>
                    <a:pt x="934" y="182"/>
                  </a:lnTo>
                  <a:lnTo>
                    <a:pt x="934" y="182"/>
                  </a:lnTo>
                  <a:lnTo>
                    <a:pt x="924" y="184"/>
                  </a:lnTo>
                  <a:lnTo>
                    <a:pt x="912" y="186"/>
                  </a:lnTo>
                  <a:lnTo>
                    <a:pt x="912" y="186"/>
                  </a:lnTo>
                  <a:lnTo>
                    <a:pt x="906" y="184"/>
                  </a:lnTo>
                  <a:lnTo>
                    <a:pt x="904" y="182"/>
                  </a:lnTo>
                  <a:lnTo>
                    <a:pt x="902" y="178"/>
                  </a:lnTo>
                  <a:lnTo>
                    <a:pt x="902" y="178"/>
                  </a:lnTo>
                  <a:lnTo>
                    <a:pt x="904" y="172"/>
                  </a:lnTo>
                  <a:lnTo>
                    <a:pt x="904" y="168"/>
                  </a:lnTo>
                  <a:lnTo>
                    <a:pt x="904" y="166"/>
                  </a:lnTo>
                  <a:lnTo>
                    <a:pt x="900" y="162"/>
                  </a:lnTo>
                  <a:lnTo>
                    <a:pt x="900" y="162"/>
                  </a:lnTo>
                  <a:lnTo>
                    <a:pt x="890" y="158"/>
                  </a:lnTo>
                  <a:lnTo>
                    <a:pt x="880" y="154"/>
                  </a:lnTo>
                  <a:lnTo>
                    <a:pt x="880" y="154"/>
                  </a:lnTo>
                  <a:lnTo>
                    <a:pt x="876" y="150"/>
                  </a:lnTo>
                  <a:lnTo>
                    <a:pt x="872" y="146"/>
                  </a:lnTo>
                  <a:lnTo>
                    <a:pt x="868" y="142"/>
                  </a:lnTo>
                  <a:lnTo>
                    <a:pt x="862" y="138"/>
                  </a:lnTo>
                  <a:lnTo>
                    <a:pt x="862" y="138"/>
                  </a:lnTo>
                  <a:lnTo>
                    <a:pt x="856" y="136"/>
                  </a:lnTo>
                  <a:lnTo>
                    <a:pt x="856" y="136"/>
                  </a:lnTo>
                  <a:lnTo>
                    <a:pt x="846" y="138"/>
                  </a:lnTo>
                  <a:lnTo>
                    <a:pt x="836" y="142"/>
                  </a:lnTo>
                  <a:lnTo>
                    <a:pt x="826" y="144"/>
                  </a:lnTo>
                  <a:lnTo>
                    <a:pt x="818" y="146"/>
                  </a:lnTo>
                  <a:lnTo>
                    <a:pt x="818" y="146"/>
                  </a:lnTo>
                  <a:lnTo>
                    <a:pt x="818" y="146"/>
                  </a:lnTo>
                  <a:lnTo>
                    <a:pt x="818" y="146"/>
                  </a:lnTo>
                  <a:lnTo>
                    <a:pt x="814" y="146"/>
                  </a:lnTo>
                  <a:lnTo>
                    <a:pt x="812" y="144"/>
                  </a:lnTo>
                  <a:lnTo>
                    <a:pt x="810" y="142"/>
                  </a:lnTo>
                  <a:lnTo>
                    <a:pt x="806" y="142"/>
                  </a:lnTo>
                  <a:lnTo>
                    <a:pt x="806" y="142"/>
                  </a:lnTo>
                  <a:lnTo>
                    <a:pt x="806" y="142"/>
                  </a:lnTo>
                  <a:lnTo>
                    <a:pt x="806" y="142"/>
                  </a:lnTo>
                  <a:lnTo>
                    <a:pt x="800" y="142"/>
                  </a:lnTo>
                  <a:lnTo>
                    <a:pt x="796" y="144"/>
                  </a:lnTo>
                  <a:lnTo>
                    <a:pt x="786" y="150"/>
                  </a:lnTo>
                  <a:lnTo>
                    <a:pt x="778" y="158"/>
                  </a:lnTo>
                  <a:lnTo>
                    <a:pt x="768" y="164"/>
                  </a:lnTo>
                  <a:lnTo>
                    <a:pt x="768" y="164"/>
                  </a:lnTo>
                  <a:lnTo>
                    <a:pt x="752" y="168"/>
                  </a:lnTo>
                  <a:lnTo>
                    <a:pt x="738" y="170"/>
                  </a:lnTo>
                  <a:lnTo>
                    <a:pt x="738" y="170"/>
                  </a:lnTo>
                  <a:lnTo>
                    <a:pt x="736" y="170"/>
                  </a:lnTo>
                  <a:lnTo>
                    <a:pt x="736" y="170"/>
                  </a:lnTo>
                  <a:lnTo>
                    <a:pt x="732" y="170"/>
                  </a:lnTo>
                  <a:lnTo>
                    <a:pt x="728" y="168"/>
                  </a:lnTo>
                  <a:lnTo>
                    <a:pt x="728" y="168"/>
                  </a:lnTo>
                  <a:lnTo>
                    <a:pt x="718" y="166"/>
                  </a:lnTo>
                  <a:lnTo>
                    <a:pt x="718" y="166"/>
                  </a:lnTo>
                  <a:lnTo>
                    <a:pt x="716" y="166"/>
                  </a:lnTo>
                  <a:lnTo>
                    <a:pt x="716" y="166"/>
                  </a:lnTo>
                  <a:lnTo>
                    <a:pt x="710" y="168"/>
                  </a:lnTo>
                  <a:lnTo>
                    <a:pt x="706" y="174"/>
                  </a:lnTo>
                  <a:lnTo>
                    <a:pt x="704" y="178"/>
                  </a:lnTo>
                  <a:lnTo>
                    <a:pt x="700" y="182"/>
                  </a:lnTo>
                  <a:lnTo>
                    <a:pt x="700" y="182"/>
                  </a:lnTo>
                  <a:lnTo>
                    <a:pt x="694" y="186"/>
                  </a:lnTo>
                  <a:lnTo>
                    <a:pt x="688" y="186"/>
                  </a:lnTo>
                  <a:lnTo>
                    <a:pt x="688" y="186"/>
                  </a:lnTo>
                  <a:lnTo>
                    <a:pt x="684" y="186"/>
                  </a:lnTo>
                  <a:lnTo>
                    <a:pt x="684" y="186"/>
                  </a:lnTo>
                  <a:lnTo>
                    <a:pt x="678" y="184"/>
                  </a:lnTo>
                  <a:lnTo>
                    <a:pt x="678" y="184"/>
                  </a:lnTo>
                  <a:lnTo>
                    <a:pt x="674" y="184"/>
                  </a:lnTo>
                  <a:lnTo>
                    <a:pt x="674" y="184"/>
                  </a:lnTo>
                  <a:lnTo>
                    <a:pt x="672" y="198"/>
                  </a:lnTo>
                  <a:lnTo>
                    <a:pt x="670" y="210"/>
                  </a:lnTo>
                  <a:lnTo>
                    <a:pt x="666" y="216"/>
                  </a:lnTo>
                  <a:lnTo>
                    <a:pt x="662" y="220"/>
                  </a:lnTo>
                  <a:lnTo>
                    <a:pt x="656" y="224"/>
                  </a:lnTo>
                  <a:lnTo>
                    <a:pt x="648" y="224"/>
                  </a:lnTo>
                  <a:lnTo>
                    <a:pt x="648" y="224"/>
                  </a:lnTo>
                  <a:lnTo>
                    <a:pt x="646" y="224"/>
                  </a:lnTo>
                  <a:lnTo>
                    <a:pt x="646" y="224"/>
                  </a:lnTo>
                  <a:lnTo>
                    <a:pt x="642" y="234"/>
                  </a:lnTo>
                  <a:lnTo>
                    <a:pt x="640" y="238"/>
                  </a:lnTo>
                  <a:lnTo>
                    <a:pt x="636" y="244"/>
                  </a:lnTo>
                  <a:lnTo>
                    <a:pt x="636" y="244"/>
                  </a:lnTo>
                  <a:lnTo>
                    <a:pt x="620" y="256"/>
                  </a:lnTo>
                  <a:lnTo>
                    <a:pt x="604" y="268"/>
                  </a:lnTo>
                  <a:lnTo>
                    <a:pt x="604" y="268"/>
                  </a:lnTo>
                  <a:lnTo>
                    <a:pt x="578" y="284"/>
                  </a:lnTo>
                  <a:lnTo>
                    <a:pt x="554" y="300"/>
                  </a:lnTo>
                  <a:lnTo>
                    <a:pt x="554" y="300"/>
                  </a:lnTo>
                  <a:lnTo>
                    <a:pt x="542" y="308"/>
                  </a:lnTo>
                  <a:lnTo>
                    <a:pt x="528" y="314"/>
                  </a:lnTo>
                  <a:lnTo>
                    <a:pt x="514" y="322"/>
                  </a:lnTo>
                  <a:lnTo>
                    <a:pt x="510" y="326"/>
                  </a:lnTo>
                  <a:lnTo>
                    <a:pt x="508" y="330"/>
                  </a:lnTo>
                  <a:lnTo>
                    <a:pt x="508" y="330"/>
                  </a:lnTo>
                  <a:lnTo>
                    <a:pt x="506" y="336"/>
                  </a:lnTo>
                  <a:lnTo>
                    <a:pt x="506" y="342"/>
                  </a:lnTo>
                  <a:lnTo>
                    <a:pt x="508" y="346"/>
                  </a:lnTo>
                  <a:lnTo>
                    <a:pt x="508" y="352"/>
                  </a:lnTo>
                  <a:lnTo>
                    <a:pt x="508" y="352"/>
                  </a:lnTo>
                  <a:lnTo>
                    <a:pt x="504" y="358"/>
                  </a:lnTo>
                  <a:lnTo>
                    <a:pt x="502" y="364"/>
                  </a:lnTo>
                  <a:lnTo>
                    <a:pt x="498" y="368"/>
                  </a:lnTo>
                  <a:lnTo>
                    <a:pt x="496" y="374"/>
                  </a:lnTo>
                  <a:lnTo>
                    <a:pt x="496" y="374"/>
                  </a:lnTo>
                  <a:lnTo>
                    <a:pt x="498" y="378"/>
                  </a:lnTo>
                  <a:lnTo>
                    <a:pt x="502" y="380"/>
                  </a:lnTo>
                  <a:lnTo>
                    <a:pt x="506" y="384"/>
                  </a:lnTo>
                  <a:lnTo>
                    <a:pt x="508" y="388"/>
                  </a:lnTo>
                  <a:lnTo>
                    <a:pt x="508" y="388"/>
                  </a:lnTo>
                  <a:lnTo>
                    <a:pt x="506" y="392"/>
                  </a:lnTo>
                  <a:lnTo>
                    <a:pt x="504" y="398"/>
                  </a:lnTo>
                  <a:lnTo>
                    <a:pt x="502" y="402"/>
                  </a:lnTo>
                  <a:lnTo>
                    <a:pt x="502" y="408"/>
                  </a:lnTo>
                  <a:lnTo>
                    <a:pt x="502" y="408"/>
                  </a:lnTo>
                  <a:lnTo>
                    <a:pt x="506" y="412"/>
                  </a:lnTo>
                  <a:lnTo>
                    <a:pt x="510" y="418"/>
                  </a:lnTo>
                  <a:lnTo>
                    <a:pt x="514" y="420"/>
                  </a:lnTo>
                  <a:lnTo>
                    <a:pt x="520" y="422"/>
                  </a:lnTo>
                  <a:lnTo>
                    <a:pt x="520" y="422"/>
                  </a:lnTo>
                  <a:lnTo>
                    <a:pt x="520" y="422"/>
                  </a:lnTo>
                  <a:lnTo>
                    <a:pt x="520" y="422"/>
                  </a:lnTo>
                  <a:lnTo>
                    <a:pt x="528" y="420"/>
                  </a:lnTo>
                  <a:lnTo>
                    <a:pt x="536" y="416"/>
                  </a:lnTo>
                  <a:lnTo>
                    <a:pt x="550" y="406"/>
                  </a:lnTo>
                  <a:lnTo>
                    <a:pt x="550" y="406"/>
                  </a:lnTo>
                  <a:lnTo>
                    <a:pt x="560" y="398"/>
                  </a:lnTo>
                  <a:lnTo>
                    <a:pt x="566" y="394"/>
                  </a:lnTo>
                  <a:lnTo>
                    <a:pt x="572" y="392"/>
                  </a:lnTo>
                  <a:lnTo>
                    <a:pt x="572" y="392"/>
                  </a:lnTo>
                  <a:lnTo>
                    <a:pt x="574" y="392"/>
                  </a:lnTo>
                  <a:lnTo>
                    <a:pt x="574" y="392"/>
                  </a:lnTo>
                  <a:lnTo>
                    <a:pt x="578" y="396"/>
                  </a:lnTo>
                  <a:lnTo>
                    <a:pt x="578" y="400"/>
                  </a:lnTo>
                  <a:lnTo>
                    <a:pt x="578" y="406"/>
                  </a:lnTo>
                  <a:lnTo>
                    <a:pt x="576" y="410"/>
                  </a:lnTo>
                  <a:lnTo>
                    <a:pt x="576" y="410"/>
                  </a:lnTo>
                  <a:lnTo>
                    <a:pt x="570" y="414"/>
                  </a:lnTo>
                  <a:lnTo>
                    <a:pt x="568" y="416"/>
                  </a:lnTo>
                  <a:lnTo>
                    <a:pt x="570" y="420"/>
                  </a:lnTo>
                  <a:lnTo>
                    <a:pt x="570" y="420"/>
                  </a:lnTo>
                  <a:lnTo>
                    <a:pt x="570" y="422"/>
                  </a:lnTo>
                  <a:lnTo>
                    <a:pt x="574" y="424"/>
                  </a:lnTo>
                  <a:lnTo>
                    <a:pt x="578" y="426"/>
                  </a:lnTo>
                  <a:lnTo>
                    <a:pt x="578" y="426"/>
                  </a:lnTo>
                  <a:lnTo>
                    <a:pt x="582" y="430"/>
                  </a:lnTo>
                  <a:lnTo>
                    <a:pt x="584" y="434"/>
                  </a:lnTo>
                  <a:lnTo>
                    <a:pt x="582" y="438"/>
                  </a:lnTo>
                  <a:lnTo>
                    <a:pt x="582" y="444"/>
                  </a:lnTo>
                  <a:lnTo>
                    <a:pt x="582" y="444"/>
                  </a:lnTo>
                  <a:lnTo>
                    <a:pt x="586" y="446"/>
                  </a:lnTo>
                  <a:lnTo>
                    <a:pt x="588" y="450"/>
                  </a:lnTo>
                  <a:lnTo>
                    <a:pt x="588" y="450"/>
                  </a:lnTo>
                  <a:lnTo>
                    <a:pt x="588" y="456"/>
                  </a:lnTo>
                  <a:lnTo>
                    <a:pt x="586" y="462"/>
                  </a:lnTo>
                  <a:lnTo>
                    <a:pt x="586" y="462"/>
                  </a:lnTo>
                  <a:lnTo>
                    <a:pt x="588" y="468"/>
                  </a:lnTo>
                  <a:lnTo>
                    <a:pt x="588" y="470"/>
                  </a:lnTo>
                  <a:lnTo>
                    <a:pt x="592" y="470"/>
                  </a:lnTo>
                  <a:lnTo>
                    <a:pt x="592" y="470"/>
                  </a:lnTo>
                  <a:lnTo>
                    <a:pt x="600" y="468"/>
                  </a:lnTo>
                  <a:lnTo>
                    <a:pt x="600" y="468"/>
                  </a:lnTo>
                  <a:lnTo>
                    <a:pt x="606" y="466"/>
                  </a:lnTo>
                  <a:lnTo>
                    <a:pt x="610" y="464"/>
                  </a:lnTo>
                  <a:lnTo>
                    <a:pt x="616" y="456"/>
                  </a:lnTo>
                  <a:lnTo>
                    <a:pt x="616" y="456"/>
                  </a:lnTo>
                  <a:lnTo>
                    <a:pt x="622" y="454"/>
                  </a:lnTo>
                  <a:lnTo>
                    <a:pt x="626" y="452"/>
                  </a:lnTo>
                  <a:lnTo>
                    <a:pt x="636" y="450"/>
                  </a:lnTo>
                  <a:lnTo>
                    <a:pt x="636" y="450"/>
                  </a:lnTo>
                  <a:lnTo>
                    <a:pt x="642" y="448"/>
                  </a:lnTo>
                  <a:lnTo>
                    <a:pt x="644" y="444"/>
                  </a:lnTo>
                  <a:lnTo>
                    <a:pt x="644" y="440"/>
                  </a:lnTo>
                  <a:lnTo>
                    <a:pt x="644" y="434"/>
                  </a:lnTo>
                  <a:lnTo>
                    <a:pt x="642" y="424"/>
                  </a:lnTo>
                  <a:lnTo>
                    <a:pt x="644" y="418"/>
                  </a:lnTo>
                  <a:lnTo>
                    <a:pt x="646" y="414"/>
                  </a:lnTo>
                  <a:lnTo>
                    <a:pt x="646" y="414"/>
                  </a:lnTo>
                  <a:lnTo>
                    <a:pt x="650" y="410"/>
                  </a:lnTo>
                  <a:lnTo>
                    <a:pt x="656" y="406"/>
                  </a:lnTo>
                  <a:lnTo>
                    <a:pt x="666" y="400"/>
                  </a:lnTo>
                  <a:lnTo>
                    <a:pt x="668" y="396"/>
                  </a:lnTo>
                  <a:lnTo>
                    <a:pt x="670" y="394"/>
                  </a:lnTo>
                  <a:lnTo>
                    <a:pt x="666" y="390"/>
                  </a:lnTo>
                  <a:lnTo>
                    <a:pt x="658" y="386"/>
                  </a:lnTo>
                  <a:lnTo>
                    <a:pt x="658" y="386"/>
                  </a:lnTo>
                  <a:lnTo>
                    <a:pt x="662" y="382"/>
                  </a:lnTo>
                  <a:lnTo>
                    <a:pt x="666" y="382"/>
                  </a:lnTo>
                  <a:lnTo>
                    <a:pt x="666" y="382"/>
                  </a:lnTo>
                  <a:lnTo>
                    <a:pt x="672" y="382"/>
                  </a:lnTo>
                  <a:lnTo>
                    <a:pt x="672" y="382"/>
                  </a:lnTo>
                  <a:lnTo>
                    <a:pt x="678" y="384"/>
                  </a:lnTo>
                  <a:lnTo>
                    <a:pt x="678" y="384"/>
                  </a:lnTo>
                  <a:lnTo>
                    <a:pt x="682" y="382"/>
                  </a:lnTo>
                  <a:lnTo>
                    <a:pt x="686" y="380"/>
                  </a:lnTo>
                  <a:lnTo>
                    <a:pt x="686" y="380"/>
                  </a:lnTo>
                  <a:lnTo>
                    <a:pt x="686" y="378"/>
                  </a:lnTo>
                  <a:lnTo>
                    <a:pt x="686" y="374"/>
                  </a:lnTo>
                  <a:lnTo>
                    <a:pt x="682" y="370"/>
                  </a:lnTo>
                  <a:lnTo>
                    <a:pt x="670" y="362"/>
                  </a:lnTo>
                  <a:lnTo>
                    <a:pt x="670" y="362"/>
                  </a:lnTo>
                  <a:lnTo>
                    <a:pt x="666" y="358"/>
                  </a:lnTo>
                  <a:lnTo>
                    <a:pt x="664" y="354"/>
                  </a:lnTo>
                  <a:lnTo>
                    <a:pt x="664" y="348"/>
                  </a:lnTo>
                  <a:lnTo>
                    <a:pt x="668" y="342"/>
                  </a:lnTo>
                  <a:lnTo>
                    <a:pt x="668" y="342"/>
                  </a:lnTo>
                  <a:lnTo>
                    <a:pt x="674" y="330"/>
                  </a:lnTo>
                  <a:lnTo>
                    <a:pt x="678" y="318"/>
                  </a:lnTo>
                  <a:lnTo>
                    <a:pt x="678" y="318"/>
                  </a:lnTo>
                  <a:lnTo>
                    <a:pt x="692" y="314"/>
                  </a:lnTo>
                  <a:lnTo>
                    <a:pt x="704" y="310"/>
                  </a:lnTo>
                  <a:lnTo>
                    <a:pt x="704" y="310"/>
                  </a:lnTo>
                  <a:lnTo>
                    <a:pt x="712" y="308"/>
                  </a:lnTo>
                  <a:lnTo>
                    <a:pt x="716" y="304"/>
                  </a:lnTo>
                  <a:lnTo>
                    <a:pt x="722" y="294"/>
                  </a:lnTo>
                  <a:lnTo>
                    <a:pt x="722" y="294"/>
                  </a:lnTo>
                  <a:lnTo>
                    <a:pt x="736" y="276"/>
                  </a:lnTo>
                  <a:lnTo>
                    <a:pt x="754" y="260"/>
                  </a:lnTo>
                  <a:lnTo>
                    <a:pt x="754" y="260"/>
                  </a:lnTo>
                  <a:lnTo>
                    <a:pt x="762" y="258"/>
                  </a:lnTo>
                  <a:lnTo>
                    <a:pt x="770" y="256"/>
                  </a:lnTo>
                  <a:lnTo>
                    <a:pt x="770" y="256"/>
                  </a:lnTo>
                  <a:lnTo>
                    <a:pt x="778" y="258"/>
                  </a:lnTo>
                  <a:lnTo>
                    <a:pt x="784" y="262"/>
                  </a:lnTo>
                  <a:lnTo>
                    <a:pt x="786" y="266"/>
                  </a:lnTo>
                  <a:lnTo>
                    <a:pt x="786" y="270"/>
                  </a:lnTo>
                  <a:lnTo>
                    <a:pt x="786" y="274"/>
                  </a:lnTo>
                  <a:lnTo>
                    <a:pt x="786" y="274"/>
                  </a:lnTo>
                  <a:lnTo>
                    <a:pt x="780" y="280"/>
                  </a:lnTo>
                  <a:lnTo>
                    <a:pt x="774" y="286"/>
                  </a:lnTo>
                  <a:lnTo>
                    <a:pt x="758" y="294"/>
                  </a:lnTo>
                  <a:lnTo>
                    <a:pt x="742" y="302"/>
                  </a:lnTo>
                  <a:lnTo>
                    <a:pt x="734" y="306"/>
                  </a:lnTo>
                  <a:lnTo>
                    <a:pt x="728" y="312"/>
                  </a:lnTo>
                  <a:lnTo>
                    <a:pt x="728" y="312"/>
                  </a:lnTo>
                  <a:lnTo>
                    <a:pt x="726" y="316"/>
                  </a:lnTo>
                  <a:lnTo>
                    <a:pt x="724" y="322"/>
                  </a:lnTo>
                  <a:lnTo>
                    <a:pt x="724" y="334"/>
                  </a:lnTo>
                  <a:lnTo>
                    <a:pt x="724" y="334"/>
                  </a:lnTo>
                  <a:lnTo>
                    <a:pt x="722" y="346"/>
                  </a:lnTo>
                  <a:lnTo>
                    <a:pt x="718" y="356"/>
                  </a:lnTo>
                  <a:lnTo>
                    <a:pt x="718" y="356"/>
                  </a:lnTo>
                  <a:lnTo>
                    <a:pt x="714" y="366"/>
                  </a:lnTo>
                  <a:lnTo>
                    <a:pt x="712" y="372"/>
                  </a:lnTo>
                  <a:lnTo>
                    <a:pt x="714" y="376"/>
                  </a:lnTo>
                  <a:lnTo>
                    <a:pt x="714" y="376"/>
                  </a:lnTo>
                  <a:lnTo>
                    <a:pt x="720" y="378"/>
                  </a:lnTo>
                  <a:lnTo>
                    <a:pt x="726" y="380"/>
                  </a:lnTo>
                  <a:lnTo>
                    <a:pt x="738" y="382"/>
                  </a:lnTo>
                  <a:lnTo>
                    <a:pt x="738" y="382"/>
                  </a:lnTo>
                  <a:lnTo>
                    <a:pt x="748" y="384"/>
                  </a:lnTo>
                  <a:lnTo>
                    <a:pt x="748" y="384"/>
                  </a:lnTo>
                  <a:lnTo>
                    <a:pt x="752" y="384"/>
                  </a:lnTo>
                  <a:lnTo>
                    <a:pt x="758" y="382"/>
                  </a:lnTo>
                  <a:lnTo>
                    <a:pt x="758" y="382"/>
                  </a:lnTo>
                  <a:lnTo>
                    <a:pt x="770" y="376"/>
                  </a:lnTo>
                  <a:lnTo>
                    <a:pt x="782" y="372"/>
                  </a:lnTo>
                  <a:lnTo>
                    <a:pt x="782" y="372"/>
                  </a:lnTo>
                  <a:lnTo>
                    <a:pt x="790" y="370"/>
                  </a:lnTo>
                  <a:lnTo>
                    <a:pt x="798" y="368"/>
                  </a:lnTo>
                  <a:lnTo>
                    <a:pt x="798" y="368"/>
                  </a:lnTo>
                  <a:lnTo>
                    <a:pt x="804" y="370"/>
                  </a:lnTo>
                  <a:lnTo>
                    <a:pt x="806" y="370"/>
                  </a:lnTo>
                  <a:lnTo>
                    <a:pt x="806" y="370"/>
                  </a:lnTo>
                  <a:lnTo>
                    <a:pt x="810" y="374"/>
                  </a:lnTo>
                  <a:lnTo>
                    <a:pt x="810" y="380"/>
                  </a:lnTo>
                  <a:lnTo>
                    <a:pt x="810" y="392"/>
                  </a:lnTo>
                  <a:lnTo>
                    <a:pt x="810" y="392"/>
                  </a:lnTo>
                  <a:lnTo>
                    <a:pt x="806" y="392"/>
                  </a:lnTo>
                  <a:lnTo>
                    <a:pt x="806" y="392"/>
                  </a:lnTo>
                  <a:lnTo>
                    <a:pt x="790" y="390"/>
                  </a:lnTo>
                  <a:lnTo>
                    <a:pt x="790" y="390"/>
                  </a:lnTo>
                  <a:lnTo>
                    <a:pt x="772" y="388"/>
                  </a:lnTo>
                  <a:lnTo>
                    <a:pt x="772" y="388"/>
                  </a:lnTo>
                  <a:lnTo>
                    <a:pt x="762" y="388"/>
                  </a:lnTo>
                  <a:lnTo>
                    <a:pt x="762" y="388"/>
                  </a:lnTo>
                  <a:lnTo>
                    <a:pt x="754" y="390"/>
                  </a:lnTo>
                  <a:lnTo>
                    <a:pt x="748" y="394"/>
                  </a:lnTo>
                  <a:lnTo>
                    <a:pt x="746" y="398"/>
                  </a:lnTo>
                  <a:lnTo>
                    <a:pt x="746" y="402"/>
                  </a:lnTo>
                  <a:lnTo>
                    <a:pt x="746" y="412"/>
                  </a:lnTo>
                  <a:lnTo>
                    <a:pt x="748" y="422"/>
                  </a:lnTo>
                  <a:lnTo>
                    <a:pt x="748" y="422"/>
                  </a:lnTo>
                  <a:lnTo>
                    <a:pt x="748" y="428"/>
                  </a:lnTo>
                  <a:lnTo>
                    <a:pt x="748" y="434"/>
                  </a:lnTo>
                  <a:lnTo>
                    <a:pt x="744" y="438"/>
                  </a:lnTo>
                  <a:lnTo>
                    <a:pt x="740" y="440"/>
                  </a:lnTo>
                  <a:lnTo>
                    <a:pt x="736" y="440"/>
                  </a:lnTo>
                  <a:lnTo>
                    <a:pt x="736" y="440"/>
                  </a:lnTo>
                  <a:lnTo>
                    <a:pt x="736" y="440"/>
                  </a:lnTo>
                  <a:lnTo>
                    <a:pt x="736" y="440"/>
                  </a:lnTo>
                  <a:lnTo>
                    <a:pt x="734" y="440"/>
                  </a:lnTo>
                  <a:lnTo>
                    <a:pt x="732" y="438"/>
                  </a:lnTo>
                  <a:lnTo>
                    <a:pt x="730" y="434"/>
                  </a:lnTo>
                  <a:lnTo>
                    <a:pt x="730" y="428"/>
                  </a:lnTo>
                  <a:lnTo>
                    <a:pt x="728" y="424"/>
                  </a:lnTo>
                  <a:lnTo>
                    <a:pt x="728" y="424"/>
                  </a:lnTo>
                  <a:lnTo>
                    <a:pt x="724" y="420"/>
                  </a:lnTo>
                  <a:lnTo>
                    <a:pt x="720" y="420"/>
                  </a:lnTo>
                  <a:lnTo>
                    <a:pt x="720" y="420"/>
                  </a:lnTo>
                  <a:lnTo>
                    <a:pt x="714" y="420"/>
                  </a:lnTo>
                  <a:lnTo>
                    <a:pt x="708" y="424"/>
                  </a:lnTo>
                  <a:lnTo>
                    <a:pt x="708" y="424"/>
                  </a:lnTo>
                  <a:lnTo>
                    <a:pt x="704" y="428"/>
                  </a:lnTo>
                  <a:lnTo>
                    <a:pt x="700" y="432"/>
                  </a:lnTo>
                  <a:lnTo>
                    <a:pt x="700" y="432"/>
                  </a:lnTo>
                  <a:lnTo>
                    <a:pt x="694" y="436"/>
                  </a:lnTo>
                  <a:lnTo>
                    <a:pt x="692" y="438"/>
                  </a:lnTo>
                  <a:lnTo>
                    <a:pt x="690" y="440"/>
                  </a:lnTo>
                  <a:lnTo>
                    <a:pt x="690" y="440"/>
                  </a:lnTo>
                  <a:lnTo>
                    <a:pt x="690" y="442"/>
                  </a:lnTo>
                  <a:lnTo>
                    <a:pt x="690" y="444"/>
                  </a:lnTo>
                  <a:lnTo>
                    <a:pt x="694" y="448"/>
                  </a:lnTo>
                  <a:lnTo>
                    <a:pt x="694" y="448"/>
                  </a:lnTo>
                  <a:lnTo>
                    <a:pt x="694" y="458"/>
                  </a:lnTo>
                  <a:lnTo>
                    <a:pt x="694" y="458"/>
                  </a:lnTo>
                  <a:lnTo>
                    <a:pt x="692" y="468"/>
                  </a:lnTo>
                  <a:lnTo>
                    <a:pt x="692" y="472"/>
                  </a:lnTo>
                  <a:lnTo>
                    <a:pt x="690" y="476"/>
                  </a:lnTo>
                  <a:lnTo>
                    <a:pt x="690" y="476"/>
                  </a:lnTo>
                  <a:lnTo>
                    <a:pt x="684" y="480"/>
                  </a:lnTo>
                  <a:lnTo>
                    <a:pt x="680" y="480"/>
                  </a:lnTo>
                  <a:lnTo>
                    <a:pt x="680" y="480"/>
                  </a:lnTo>
                  <a:lnTo>
                    <a:pt x="678" y="480"/>
                  </a:lnTo>
                  <a:lnTo>
                    <a:pt x="678" y="480"/>
                  </a:lnTo>
                  <a:lnTo>
                    <a:pt x="678" y="480"/>
                  </a:lnTo>
                  <a:lnTo>
                    <a:pt x="678" y="480"/>
                  </a:lnTo>
                  <a:lnTo>
                    <a:pt x="670" y="482"/>
                  </a:lnTo>
                  <a:lnTo>
                    <a:pt x="670" y="482"/>
                  </a:lnTo>
                  <a:lnTo>
                    <a:pt x="666" y="484"/>
                  </a:lnTo>
                  <a:lnTo>
                    <a:pt x="664" y="488"/>
                  </a:lnTo>
                  <a:lnTo>
                    <a:pt x="660" y="498"/>
                  </a:lnTo>
                  <a:lnTo>
                    <a:pt x="660" y="498"/>
                  </a:lnTo>
                  <a:lnTo>
                    <a:pt x="654" y="496"/>
                  </a:lnTo>
                  <a:lnTo>
                    <a:pt x="648" y="492"/>
                  </a:lnTo>
                  <a:lnTo>
                    <a:pt x="648" y="492"/>
                  </a:lnTo>
                  <a:lnTo>
                    <a:pt x="646" y="490"/>
                  </a:lnTo>
                  <a:lnTo>
                    <a:pt x="646" y="488"/>
                  </a:lnTo>
                  <a:lnTo>
                    <a:pt x="648" y="482"/>
                  </a:lnTo>
                  <a:lnTo>
                    <a:pt x="648" y="482"/>
                  </a:lnTo>
                  <a:lnTo>
                    <a:pt x="648" y="476"/>
                  </a:lnTo>
                  <a:lnTo>
                    <a:pt x="646" y="474"/>
                  </a:lnTo>
                  <a:lnTo>
                    <a:pt x="644" y="472"/>
                  </a:lnTo>
                  <a:lnTo>
                    <a:pt x="640" y="472"/>
                  </a:lnTo>
                  <a:lnTo>
                    <a:pt x="640" y="472"/>
                  </a:lnTo>
                  <a:lnTo>
                    <a:pt x="632" y="472"/>
                  </a:lnTo>
                  <a:lnTo>
                    <a:pt x="632" y="472"/>
                  </a:lnTo>
                  <a:lnTo>
                    <a:pt x="626" y="474"/>
                  </a:lnTo>
                  <a:lnTo>
                    <a:pt x="622" y="478"/>
                  </a:lnTo>
                  <a:lnTo>
                    <a:pt x="612" y="486"/>
                  </a:lnTo>
                  <a:lnTo>
                    <a:pt x="602" y="496"/>
                  </a:lnTo>
                  <a:lnTo>
                    <a:pt x="596" y="498"/>
                  </a:lnTo>
                  <a:lnTo>
                    <a:pt x="588" y="500"/>
                  </a:lnTo>
                  <a:lnTo>
                    <a:pt x="588" y="500"/>
                  </a:lnTo>
                  <a:lnTo>
                    <a:pt x="584" y="492"/>
                  </a:lnTo>
                  <a:lnTo>
                    <a:pt x="576" y="490"/>
                  </a:lnTo>
                  <a:lnTo>
                    <a:pt x="576" y="490"/>
                  </a:lnTo>
                  <a:lnTo>
                    <a:pt x="572" y="490"/>
                  </a:lnTo>
                  <a:lnTo>
                    <a:pt x="566" y="492"/>
                  </a:lnTo>
                  <a:lnTo>
                    <a:pt x="554" y="502"/>
                  </a:lnTo>
                  <a:lnTo>
                    <a:pt x="554" y="502"/>
                  </a:lnTo>
                  <a:lnTo>
                    <a:pt x="546" y="496"/>
                  </a:lnTo>
                  <a:lnTo>
                    <a:pt x="538" y="490"/>
                  </a:lnTo>
                  <a:lnTo>
                    <a:pt x="536" y="484"/>
                  </a:lnTo>
                  <a:lnTo>
                    <a:pt x="536" y="480"/>
                  </a:lnTo>
                  <a:lnTo>
                    <a:pt x="538" y="476"/>
                  </a:lnTo>
                  <a:lnTo>
                    <a:pt x="542" y="472"/>
                  </a:lnTo>
                  <a:lnTo>
                    <a:pt x="542" y="472"/>
                  </a:lnTo>
                  <a:lnTo>
                    <a:pt x="546" y="468"/>
                  </a:lnTo>
                  <a:lnTo>
                    <a:pt x="550" y="464"/>
                  </a:lnTo>
                  <a:lnTo>
                    <a:pt x="550" y="464"/>
                  </a:lnTo>
                  <a:lnTo>
                    <a:pt x="552" y="462"/>
                  </a:lnTo>
                  <a:lnTo>
                    <a:pt x="552" y="460"/>
                  </a:lnTo>
                  <a:lnTo>
                    <a:pt x="550" y="456"/>
                  </a:lnTo>
                  <a:lnTo>
                    <a:pt x="552" y="454"/>
                  </a:lnTo>
                  <a:lnTo>
                    <a:pt x="552" y="454"/>
                  </a:lnTo>
                  <a:lnTo>
                    <a:pt x="558" y="446"/>
                  </a:lnTo>
                  <a:lnTo>
                    <a:pt x="560" y="442"/>
                  </a:lnTo>
                  <a:lnTo>
                    <a:pt x="562" y="436"/>
                  </a:lnTo>
                  <a:lnTo>
                    <a:pt x="562" y="436"/>
                  </a:lnTo>
                  <a:lnTo>
                    <a:pt x="562" y="430"/>
                  </a:lnTo>
                  <a:lnTo>
                    <a:pt x="562" y="424"/>
                  </a:lnTo>
                  <a:lnTo>
                    <a:pt x="558" y="420"/>
                  </a:lnTo>
                  <a:lnTo>
                    <a:pt x="554" y="420"/>
                  </a:lnTo>
                  <a:lnTo>
                    <a:pt x="554" y="420"/>
                  </a:lnTo>
                  <a:lnTo>
                    <a:pt x="544" y="422"/>
                  </a:lnTo>
                  <a:lnTo>
                    <a:pt x="532" y="430"/>
                  </a:lnTo>
                  <a:lnTo>
                    <a:pt x="532" y="430"/>
                  </a:lnTo>
                  <a:lnTo>
                    <a:pt x="520" y="438"/>
                  </a:lnTo>
                  <a:lnTo>
                    <a:pt x="516" y="444"/>
                  </a:lnTo>
                  <a:lnTo>
                    <a:pt x="512" y="450"/>
                  </a:lnTo>
                  <a:lnTo>
                    <a:pt x="512" y="450"/>
                  </a:lnTo>
                  <a:lnTo>
                    <a:pt x="514" y="456"/>
                  </a:lnTo>
                  <a:lnTo>
                    <a:pt x="516" y="462"/>
                  </a:lnTo>
                  <a:lnTo>
                    <a:pt x="520" y="468"/>
                  </a:lnTo>
                  <a:lnTo>
                    <a:pt x="522" y="474"/>
                  </a:lnTo>
                  <a:lnTo>
                    <a:pt x="522" y="474"/>
                  </a:lnTo>
                  <a:lnTo>
                    <a:pt x="522" y="484"/>
                  </a:lnTo>
                  <a:lnTo>
                    <a:pt x="518" y="496"/>
                  </a:lnTo>
                  <a:lnTo>
                    <a:pt x="514" y="500"/>
                  </a:lnTo>
                  <a:lnTo>
                    <a:pt x="510" y="502"/>
                  </a:lnTo>
                  <a:lnTo>
                    <a:pt x="504" y="504"/>
                  </a:lnTo>
                  <a:lnTo>
                    <a:pt x="496" y="506"/>
                  </a:lnTo>
                  <a:lnTo>
                    <a:pt x="496" y="506"/>
                  </a:lnTo>
                  <a:lnTo>
                    <a:pt x="494" y="506"/>
                  </a:lnTo>
                  <a:lnTo>
                    <a:pt x="494" y="506"/>
                  </a:lnTo>
                  <a:lnTo>
                    <a:pt x="480" y="504"/>
                  </a:lnTo>
                  <a:lnTo>
                    <a:pt x="480" y="504"/>
                  </a:lnTo>
                  <a:lnTo>
                    <a:pt x="474" y="504"/>
                  </a:lnTo>
                  <a:lnTo>
                    <a:pt x="468" y="508"/>
                  </a:lnTo>
                  <a:lnTo>
                    <a:pt x="468" y="508"/>
                  </a:lnTo>
                  <a:lnTo>
                    <a:pt x="464" y="512"/>
                  </a:lnTo>
                  <a:lnTo>
                    <a:pt x="462" y="516"/>
                  </a:lnTo>
                  <a:lnTo>
                    <a:pt x="460" y="522"/>
                  </a:lnTo>
                  <a:lnTo>
                    <a:pt x="458" y="526"/>
                  </a:lnTo>
                  <a:lnTo>
                    <a:pt x="458" y="526"/>
                  </a:lnTo>
                  <a:lnTo>
                    <a:pt x="452" y="530"/>
                  </a:lnTo>
                  <a:lnTo>
                    <a:pt x="446" y="534"/>
                  </a:lnTo>
                  <a:lnTo>
                    <a:pt x="434" y="540"/>
                  </a:lnTo>
                  <a:lnTo>
                    <a:pt x="434" y="540"/>
                  </a:lnTo>
                  <a:lnTo>
                    <a:pt x="426" y="544"/>
                  </a:lnTo>
                  <a:lnTo>
                    <a:pt x="422" y="550"/>
                  </a:lnTo>
                  <a:lnTo>
                    <a:pt x="412" y="560"/>
                  </a:lnTo>
                  <a:lnTo>
                    <a:pt x="412" y="560"/>
                  </a:lnTo>
                  <a:lnTo>
                    <a:pt x="408" y="562"/>
                  </a:lnTo>
                  <a:lnTo>
                    <a:pt x="402" y="564"/>
                  </a:lnTo>
                  <a:lnTo>
                    <a:pt x="392" y="568"/>
                  </a:lnTo>
                  <a:lnTo>
                    <a:pt x="392" y="568"/>
                  </a:lnTo>
                  <a:lnTo>
                    <a:pt x="386" y="572"/>
                  </a:lnTo>
                  <a:lnTo>
                    <a:pt x="384" y="578"/>
                  </a:lnTo>
                  <a:lnTo>
                    <a:pt x="380" y="582"/>
                  </a:lnTo>
                  <a:lnTo>
                    <a:pt x="374" y="584"/>
                  </a:lnTo>
                  <a:lnTo>
                    <a:pt x="374" y="584"/>
                  </a:lnTo>
                  <a:lnTo>
                    <a:pt x="368" y="584"/>
                  </a:lnTo>
                  <a:lnTo>
                    <a:pt x="368" y="584"/>
                  </a:lnTo>
                  <a:lnTo>
                    <a:pt x="362" y="584"/>
                  </a:lnTo>
                  <a:lnTo>
                    <a:pt x="362" y="584"/>
                  </a:lnTo>
                  <a:lnTo>
                    <a:pt x="360" y="582"/>
                  </a:lnTo>
                  <a:lnTo>
                    <a:pt x="360" y="578"/>
                  </a:lnTo>
                  <a:lnTo>
                    <a:pt x="360" y="576"/>
                  </a:lnTo>
                  <a:lnTo>
                    <a:pt x="360" y="574"/>
                  </a:lnTo>
                  <a:lnTo>
                    <a:pt x="360" y="574"/>
                  </a:lnTo>
                  <a:lnTo>
                    <a:pt x="356" y="572"/>
                  </a:lnTo>
                  <a:lnTo>
                    <a:pt x="356" y="572"/>
                  </a:lnTo>
                  <a:lnTo>
                    <a:pt x="352" y="574"/>
                  </a:lnTo>
                  <a:lnTo>
                    <a:pt x="348" y="578"/>
                  </a:lnTo>
                  <a:lnTo>
                    <a:pt x="344" y="588"/>
                  </a:lnTo>
                  <a:lnTo>
                    <a:pt x="344" y="588"/>
                  </a:lnTo>
                  <a:lnTo>
                    <a:pt x="346" y="592"/>
                  </a:lnTo>
                  <a:lnTo>
                    <a:pt x="346" y="594"/>
                  </a:lnTo>
                  <a:lnTo>
                    <a:pt x="344" y="598"/>
                  </a:lnTo>
                  <a:lnTo>
                    <a:pt x="344" y="598"/>
                  </a:lnTo>
                  <a:lnTo>
                    <a:pt x="340" y="598"/>
                  </a:lnTo>
                  <a:lnTo>
                    <a:pt x="340" y="598"/>
                  </a:lnTo>
                  <a:lnTo>
                    <a:pt x="334" y="596"/>
                  </a:lnTo>
                  <a:lnTo>
                    <a:pt x="330" y="594"/>
                  </a:lnTo>
                  <a:lnTo>
                    <a:pt x="330" y="594"/>
                  </a:lnTo>
                  <a:lnTo>
                    <a:pt x="324" y="590"/>
                  </a:lnTo>
                  <a:lnTo>
                    <a:pt x="318" y="588"/>
                  </a:lnTo>
                  <a:lnTo>
                    <a:pt x="318" y="588"/>
                  </a:lnTo>
                  <a:lnTo>
                    <a:pt x="314" y="588"/>
                  </a:lnTo>
                  <a:lnTo>
                    <a:pt x="310" y="592"/>
                  </a:lnTo>
                  <a:lnTo>
                    <a:pt x="310" y="592"/>
                  </a:lnTo>
                  <a:lnTo>
                    <a:pt x="306" y="598"/>
                  </a:lnTo>
                  <a:lnTo>
                    <a:pt x="306" y="602"/>
                  </a:lnTo>
                  <a:lnTo>
                    <a:pt x="308" y="608"/>
                  </a:lnTo>
                  <a:lnTo>
                    <a:pt x="314" y="612"/>
                  </a:lnTo>
                  <a:lnTo>
                    <a:pt x="326" y="620"/>
                  </a:lnTo>
                  <a:lnTo>
                    <a:pt x="336" y="626"/>
                  </a:lnTo>
                  <a:lnTo>
                    <a:pt x="336" y="626"/>
                  </a:lnTo>
                  <a:lnTo>
                    <a:pt x="342" y="634"/>
                  </a:lnTo>
                  <a:lnTo>
                    <a:pt x="346" y="642"/>
                  </a:lnTo>
                  <a:lnTo>
                    <a:pt x="350" y="654"/>
                  </a:lnTo>
                  <a:lnTo>
                    <a:pt x="350" y="658"/>
                  </a:lnTo>
                  <a:lnTo>
                    <a:pt x="348" y="662"/>
                  </a:lnTo>
                  <a:lnTo>
                    <a:pt x="348" y="662"/>
                  </a:lnTo>
                  <a:lnTo>
                    <a:pt x="340" y="670"/>
                  </a:lnTo>
                  <a:lnTo>
                    <a:pt x="336" y="676"/>
                  </a:lnTo>
                  <a:lnTo>
                    <a:pt x="334" y="682"/>
                  </a:lnTo>
                  <a:lnTo>
                    <a:pt x="334" y="682"/>
                  </a:lnTo>
                  <a:lnTo>
                    <a:pt x="330" y="688"/>
                  </a:lnTo>
                  <a:lnTo>
                    <a:pt x="328" y="690"/>
                  </a:lnTo>
                  <a:lnTo>
                    <a:pt x="326" y="690"/>
                  </a:lnTo>
                  <a:lnTo>
                    <a:pt x="326" y="690"/>
                  </a:lnTo>
                  <a:lnTo>
                    <a:pt x="318" y="688"/>
                  </a:lnTo>
                  <a:lnTo>
                    <a:pt x="318" y="688"/>
                  </a:lnTo>
                  <a:lnTo>
                    <a:pt x="312" y="686"/>
                  </a:lnTo>
                  <a:lnTo>
                    <a:pt x="306" y="684"/>
                  </a:lnTo>
                  <a:lnTo>
                    <a:pt x="306" y="684"/>
                  </a:lnTo>
                  <a:lnTo>
                    <a:pt x="304" y="684"/>
                  </a:lnTo>
                  <a:lnTo>
                    <a:pt x="304" y="684"/>
                  </a:lnTo>
                  <a:lnTo>
                    <a:pt x="300" y="684"/>
                  </a:lnTo>
                  <a:lnTo>
                    <a:pt x="300" y="684"/>
                  </a:lnTo>
                  <a:lnTo>
                    <a:pt x="296" y="684"/>
                  </a:lnTo>
                  <a:lnTo>
                    <a:pt x="296" y="684"/>
                  </a:lnTo>
                  <a:lnTo>
                    <a:pt x="296" y="684"/>
                  </a:lnTo>
                  <a:lnTo>
                    <a:pt x="296" y="684"/>
                  </a:lnTo>
                  <a:lnTo>
                    <a:pt x="290" y="684"/>
                  </a:lnTo>
                  <a:lnTo>
                    <a:pt x="288" y="680"/>
                  </a:lnTo>
                  <a:lnTo>
                    <a:pt x="288" y="680"/>
                  </a:lnTo>
                  <a:lnTo>
                    <a:pt x="284" y="676"/>
                  </a:lnTo>
                  <a:lnTo>
                    <a:pt x="280" y="672"/>
                  </a:lnTo>
                  <a:lnTo>
                    <a:pt x="280" y="672"/>
                  </a:lnTo>
                  <a:lnTo>
                    <a:pt x="278" y="672"/>
                  </a:lnTo>
                  <a:lnTo>
                    <a:pt x="278" y="672"/>
                  </a:lnTo>
                  <a:lnTo>
                    <a:pt x="274" y="672"/>
                  </a:lnTo>
                  <a:lnTo>
                    <a:pt x="274" y="672"/>
                  </a:lnTo>
                  <a:lnTo>
                    <a:pt x="270" y="672"/>
                  </a:lnTo>
                  <a:lnTo>
                    <a:pt x="270" y="672"/>
                  </a:lnTo>
                  <a:lnTo>
                    <a:pt x="268" y="672"/>
                  </a:lnTo>
                  <a:lnTo>
                    <a:pt x="268" y="672"/>
                  </a:lnTo>
                  <a:lnTo>
                    <a:pt x="262" y="670"/>
                  </a:lnTo>
                  <a:lnTo>
                    <a:pt x="258" y="666"/>
                  </a:lnTo>
                  <a:lnTo>
                    <a:pt x="258" y="666"/>
                  </a:lnTo>
                  <a:lnTo>
                    <a:pt x="256" y="666"/>
                  </a:lnTo>
                  <a:lnTo>
                    <a:pt x="256" y="666"/>
                  </a:lnTo>
                  <a:lnTo>
                    <a:pt x="250" y="668"/>
                  </a:lnTo>
                  <a:lnTo>
                    <a:pt x="244" y="670"/>
                  </a:lnTo>
                  <a:lnTo>
                    <a:pt x="236" y="678"/>
                  </a:lnTo>
                  <a:lnTo>
                    <a:pt x="236" y="678"/>
                  </a:lnTo>
                  <a:lnTo>
                    <a:pt x="228" y="686"/>
                  </a:lnTo>
                  <a:lnTo>
                    <a:pt x="226" y="690"/>
                  </a:lnTo>
                  <a:lnTo>
                    <a:pt x="226" y="696"/>
                  </a:lnTo>
                  <a:lnTo>
                    <a:pt x="226" y="696"/>
                  </a:lnTo>
                  <a:lnTo>
                    <a:pt x="230" y="702"/>
                  </a:lnTo>
                  <a:lnTo>
                    <a:pt x="232" y="706"/>
                  </a:lnTo>
                  <a:lnTo>
                    <a:pt x="236" y="710"/>
                  </a:lnTo>
                  <a:lnTo>
                    <a:pt x="236" y="718"/>
                  </a:lnTo>
                  <a:lnTo>
                    <a:pt x="236" y="718"/>
                  </a:lnTo>
                  <a:lnTo>
                    <a:pt x="232" y="728"/>
                  </a:lnTo>
                  <a:lnTo>
                    <a:pt x="226" y="738"/>
                  </a:lnTo>
                  <a:lnTo>
                    <a:pt x="218" y="746"/>
                  </a:lnTo>
                  <a:lnTo>
                    <a:pt x="214" y="756"/>
                  </a:lnTo>
                  <a:lnTo>
                    <a:pt x="214" y="756"/>
                  </a:lnTo>
                  <a:lnTo>
                    <a:pt x="212" y="766"/>
                  </a:lnTo>
                  <a:lnTo>
                    <a:pt x="212" y="772"/>
                  </a:lnTo>
                  <a:lnTo>
                    <a:pt x="212" y="776"/>
                  </a:lnTo>
                  <a:lnTo>
                    <a:pt x="212" y="776"/>
                  </a:lnTo>
                  <a:lnTo>
                    <a:pt x="218" y="782"/>
                  </a:lnTo>
                  <a:lnTo>
                    <a:pt x="226" y="788"/>
                  </a:lnTo>
                  <a:lnTo>
                    <a:pt x="226" y="788"/>
                  </a:lnTo>
                  <a:lnTo>
                    <a:pt x="232" y="790"/>
                  </a:lnTo>
                  <a:lnTo>
                    <a:pt x="238" y="790"/>
                  </a:lnTo>
                  <a:lnTo>
                    <a:pt x="242" y="792"/>
                  </a:lnTo>
                  <a:lnTo>
                    <a:pt x="246" y="794"/>
                  </a:lnTo>
                  <a:lnTo>
                    <a:pt x="246" y="794"/>
                  </a:lnTo>
                  <a:lnTo>
                    <a:pt x="248" y="798"/>
                  </a:lnTo>
                  <a:lnTo>
                    <a:pt x="246" y="804"/>
                  </a:lnTo>
                  <a:lnTo>
                    <a:pt x="248" y="810"/>
                  </a:lnTo>
                  <a:lnTo>
                    <a:pt x="248" y="812"/>
                  </a:lnTo>
                  <a:lnTo>
                    <a:pt x="250" y="812"/>
                  </a:lnTo>
                  <a:lnTo>
                    <a:pt x="250" y="812"/>
                  </a:lnTo>
                  <a:lnTo>
                    <a:pt x="250" y="812"/>
                  </a:lnTo>
                  <a:lnTo>
                    <a:pt x="250" y="812"/>
                  </a:lnTo>
                  <a:lnTo>
                    <a:pt x="256" y="810"/>
                  </a:lnTo>
                  <a:lnTo>
                    <a:pt x="260" y="806"/>
                  </a:lnTo>
                  <a:lnTo>
                    <a:pt x="266" y="802"/>
                  </a:lnTo>
                  <a:lnTo>
                    <a:pt x="272" y="800"/>
                  </a:lnTo>
                  <a:lnTo>
                    <a:pt x="272" y="800"/>
                  </a:lnTo>
                  <a:lnTo>
                    <a:pt x="272" y="800"/>
                  </a:lnTo>
                  <a:lnTo>
                    <a:pt x="272" y="800"/>
                  </a:lnTo>
                  <a:lnTo>
                    <a:pt x="280" y="802"/>
                  </a:lnTo>
                  <a:lnTo>
                    <a:pt x="280" y="802"/>
                  </a:lnTo>
                  <a:lnTo>
                    <a:pt x="286" y="802"/>
                  </a:lnTo>
                  <a:lnTo>
                    <a:pt x="286" y="802"/>
                  </a:lnTo>
                  <a:lnTo>
                    <a:pt x="294" y="802"/>
                  </a:lnTo>
                  <a:lnTo>
                    <a:pt x="294" y="802"/>
                  </a:lnTo>
                  <a:lnTo>
                    <a:pt x="306" y="796"/>
                  </a:lnTo>
                  <a:lnTo>
                    <a:pt x="318" y="788"/>
                  </a:lnTo>
                  <a:lnTo>
                    <a:pt x="328" y="782"/>
                  </a:lnTo>
                  <a:lnTo>
                    <a:pt x="334" y="778"/>
                  </a:lnTo>
                  <a:lnTo>
                    <a:pt x="342" y="778"/>
                  </a:lnTo>
                  <a:lnTo>
                    <a:pt x="342" y="778"/>
                  </a:lnTo>
                  <a:lnTo>
                    <a:pt x="342" y="772"/>
                  </a:lnTo>
                  <a:lnTo>
                    <a:pt x="342" y="766"/>
                  </a:lnTo>
                  <a:lnTo>
                    <a:pt x="344" y="756"/>
                  </a:lnTo>
                  <a:lnTo>
                    <a:pt x="344" y="750"/>
                  </a:lnTo>
                  <a:lnTo>
                    <a:pt x="346" y="746"/>
                  </a:lnTo>
                  <a:lnTo>
                    <a:pt x="350" y="740"/>
                  </a:lnTo>
                  <a:lnTo>
                    <a:pt x="358" y="736"/>
                  </a:lnTo>
                  <a:lnTo>
                    <a:pt x="358" y="736"/>
                  </a:lnTo>
                  <a:lnTo>
                    <a:pt x="370" y="730"/>
                  </a:lnTo>
                  <a:lnTo>
                    <a:pt x="382" y="724"/>
                  </a:lnTo>
                  <a:lnTo>
                    <a:pt x="392" y="716"/>
                  </a:lnTo>
                  <a:lnTo>
                    <a:pt x="396" y="712"/>
                  </a:lnTo>
                  <a:lnTo>
                    <a:pt x="400" y="706"/>
                  </a:lnTo>
                  <a:lnTo>
                    <a:pt x="400" y="706"/>
                  </a:lnTo>
                  <a:lnTo>
                    <a:pt x="400" y="694"/>
                  </a:lnTo>
                  <a:lnTo>
                    <a:pt x="402" y="690"/>
                  </a:lnTo>
                  <a:lnTo>
                    <a:pt x="406" y="686"/>
                  </a:lnTo>
                  <a:lnTo>
                    <a:pt x="406" y="686"/>
                  </a:lnTo>
                  <a:lnTo>
                    <a:pt x="410" y="686"/>
                  </a:lnTo>
                  <a:lnTo>
                    <a:pt x="410" y="686"/>
                  </a:lnTo>
                  <a:lnTo>
                    <a:pt x="422" y="688"/>
                  </a:lnTo>
                  <a:lnTo>
                    <a:pt x="432" y="688"/>
                  </a:lnTo>
                  <a:lnTo>
                    <a:pt x="432" y="688"/>
                  </a:lnTo>
                  <a:lnTo>
                    <a:pt x="442" y="692"/>
                  </a:lnTo>
                  <a:lnTo>
                    <a:pt x="442" y="692"/>
                  </a:lnTo>
                  <a:lnTo>
                    <a:pt x="448" y="690"/>
                  </a:lnTo>
                  <a:lnTo>
                    <a:pt x="454" y="686"/>
                  </a:lnTo>
                  <a:lnTo>
                    <a:pt x="454" y="686"/>
                  </a:lnTo>
                  <a:lnTo>
                    <a:pt x="466" y="678"/>
                  </a:lnTo>
                  <a:lnTo>
                    <a:pt x="470" y="674"/>
                  </a:lnTo>
                  <a:lnTo>
                    <a:pt x="478" y="672"/>
                  </a:lnTo>
                  <a:lnTo>
                    <a:pt x="478" y="672"/>
                  </a:lnTo>
                  <a:lnTo>
                    <a:pt x="480" y="672"/>
                  </a:lnTo>
                  <a:lnTo>
                    <a:pt x="480" y="672"/>
                  </a:lnTo>
                  <a:lnTo>
                    <a:pt x="484" y="674"/>
                  </a:lnTo>
                  <a:lnTo>
                    <a:pt x="486" y="676"/>
                  </a:lnTo>
                  <a:lnTo>
                    <a:pt x="492" y="684"/>
                  </a:lnTo>
                  <a:lnTo>
                    <a:pt x="496" y="700"/>
                  </a:lnTo>
                  <a:lnTo>
                    <a:pt x="496" y="700"/>
                  </a:lnTo>
                  <a:lnTo>
                    <a:pt x="502" y="708"/>
                  </a:lnTo>
                  <a:lnTo>
                    <a:pt x="508" y="714"/>
                  </a:lnTo>
                  <a:lnTo>
                    <a:pt x="520" y="724"/>
                  </a:lnTo>
                  <a:lnTo>
                    <a:pt x="520" y="724"/>
                  </a:lnTo>
                  <a:lnTo>
                    <a:pt x="532" y="738"/>
                  </a:lnTo>
                  <a:lnTo>
                    <a:pt x="532" y="738"/>
                  </a:lnTo>
                  <a:lnTo>
                    <a:pt x="542" y="744"/>
                  </a:lnTo>
                  <a:lnTo>
                    <a:pt x="548" y="748"/>
                  </a:lnTo>
                  <a:lnTo>
                    <a:pt x="552" y="752"/>
                  </a:lnTo>
                  <a:lnTo>
                    <a:pt x="552" y="752"/>
                  </a:lnTo>
                  <a:lnTo>
                    <a:pt x="554" y="756"/>
                  </a:lnTo>
                  <a:lnTo>
                    <a:pt x="556" y="760"/>
                  </a:lnTo>
                  <a:lnTo>
                    <a:pt x="554" y="768"/>
                  </a:lnTo>
                  <a:lnTo>
                    <a:pt x="546" y="786"/>
                  </a:lnTo>
                  <a:lnTo>
                    <a:pt x="546" y="786"/>
                  </a:lnTo>
                  <a:lnTo>
                    <a:pt x="552" y="786"/>
                  </a:lnTo>
                  <a:lnTo>
                    <a:pt x="552" y="786"/>
                  </a:lnTo>
                  <a:lnTo>
                    <a:pt x="554" y="786"/>
                  </a:lnTo>
                  <a:lnTo>
                    <a:pt x="558" y="784"/>
                  </a:lnTo>
                  <a:lnTo>
                    <a:pt x="566" y="778"/>
                  </a:lnTo>
                  <a:lnTo>
                    <a:pt x="578" y="766"/>
                  </a:lnTo>
                  <a:lnTo>
                    <a:pt x="578" y="766"/>
                  </a:lnTo>
                  <a:lnTo>
                    <a:pt x="574" y="758"/>
                  </a:lnTo>
                  <a:lnTo>
                    <a:pt x="574" y="754"/>
                  </a:lnTo>
                  <a:lnTo>
                    <a:pt x="576" y="748"/>
                  </a:lnTo>
                  <a:lnTo>
                    <a:pt x="576" y="748"/>
                  </a:lnTo>
                  <a:lnTo>
                    <a:pt x="578" y="746"/>
                  </a:lnTo>
                  <a:lnTo>
                    <a:pt x="580" y="746"/>
                  </a:lnTo>
                  <a:lnTo>
                    <a:pt x="580" y="746"/>
                  </a:lnTo>
                  <a:lnTo>
                    <a:pt x="582" y="746"/>
                  </a:lnTo>
                  <a:lnTo>
                    <a:pt x="584" y="750"/>
                  </a:lnTo>
                  <a:lnTo>
                    <a:pt x="586" y="754"/>
                  </a:lnTo>
                  <a:lnTo>
                    <a:pt x="586" y="754"/>
                  </a:lnTo>
                  <a:lnTo>
                    <a:pt x="590" y="752"/>
                  </a:lnTo>
                  <a:lnTo>
                    <a:pt x="590" y="750"/>
                  </a:lnTo>
                  <a:lnTo>
                    <a:pt x="590" y="746"/>
                  </a:lnTo>
                  <a:lnTo>
                    <a:pt x="586" y="742"/>
                  </a:lnTo>
                  <a:lnTo>
                    <a:pt x="580" y="734"/>
                  </a:lnTo>
                  <a:lnTo>
                    <a:pt x="574" y="730"/>
                  </a:lnTo>
                  <a:lnTo>
                    <a:pt x="574" y="730"/>
                  </a:lnTo>
                  <a:lnTo>
                    <a:pt x="566" y="724"/>
                  </a:lnTo>
                  <a:lnTo>
                    <a:pt x="566" y="724"/>
                  </a:lnTo>
                  <a:lnTo>
                    <a:pt x="562" y="722"/>
                  </a:lnTo>
                  <a:lnTo>
                    <a:pt x="558" y="718"/>
                  </a:lnTo>
                  <a:lnTo>
                    <a:pt x="558" y="718"/>
                  </a:lnTo>
                  <a:lnTo>
                    <a:pt x="554" y="710"/>
                  </a:lnTo>
                  <a:lnTo>
                    <a:pt x="550" y="702"/>
                  </a:lnTo>
                  <a:lnTo>
                    <a:pt x="550" y="702"/>
                  </a:lnTo>
                  <a:lnTo>
                    <a:pt x="536" y="684"/>
                  </a:lnTo>
                  <a:lnTo>
                    <a:pt x="532" y="676"/>
                  </a:lnTo>
                  <a:lnTo>
                    <a:pt x="530" y="670"/>
                  </a:lnTo>
                  <a:lnTo>
                    <a:pt x="532" y="664"/>
                  </a:lnTo>
                  <a:lnTo>
                    <a:pt x="532" y="664"/>
                  </a:lnTo>
                  <a:lnTo>
                    <a:pt x="534" y="656"/>
                  </a:lnTo>
                  <a:lnTo>
                    <a:pt x="536" y="656"/>
                  </a:lnTo>
                  <a:lnTo>
                    <a:pt x="540" y="654"/>
                  </a:lnTo>
                  <a:lnTo>
                    <a:pt x="540" y="654"/>
                  </a:lnTo>
                  <a:lnTo>
                    <a:pt x="544" y="656"/>
                  </a:lnTo>
                  <a:lnTo>
                    <a:pt x="548" y="658"/>
                  </a:lnTo>
                  <a:lnTo>
                    <a:pt x="556" y="666"/>
                  </a:lnTo>
                  <a:lnTo>
                    <a:pt x="568" y="682"/>
                  </a:lnTo>
                  <a:lnTo>
                    <a:pt x="568" y="682"/>
                  </a:lnTo>
                  <a:lnTo>
                    <a:pt x="580" y="698"/>
                  </a:lnTo>
                  <a:lnTo>
                    <a:pt x="588" y="704"/>
                  </a:lnTo>
                  <a:lnTo>
                    <a:pt x="598" y="710"/>
                  </a:lnTo>
                  <a:lnTo>
                    <a:pt x="598" y="710"/>
                  </a:lnTo>
                  <a:lnTo>
                    <a:pt x="602" y="714"/>
                  </a:lnTo>
                  <a:lnTo>
                    <a:pt x="606" y="718"/>
                  </a:lnTo>
                  <a:lnTo>
                    <a:pt x="612" y="726"/>
                  </a:lnTo>
                  <a:lnTo>
                    <a:pt x="612" y="726"/>
                  </a:lnTo>
                  <a:lnTo>
                    <a:pt x="612" y="732"/>
                  </a:lnTo>
                  <a:lnTo>
                    <a:pt x="612" y="738"/>
                  </a:lnTo>
                  <a:lnTo>
                    <a:pt x="610" y="748"/>
                  </a:lnTo>
                  <a:lnTo>
                    <a:pt x="610" y="748"/>
                  </a:lnTo>
                  <a:lnTo>
                    <a:pt x="612" y="756"/>
                  </a:lnTo>
                  <a:lnTo>
                    <a:pt x="616" y="764"/>
                  </a:lnTo>
                  <a:lnTo>
                    <a:pt x="628" y="776"/>
                  </a:lnTo>
                  <a:lnTo>
                    <a:pt x="628" y="776"/>
                  </a:lnTo>
                  <a:lnTo>
                    <a:pt x="632" y="780"/>
                  </a:lnTo>
                  <a:lnTo>
                    <a:pt x="636" y="782"/>
                  </a:lnTo>
                  <a:lnTo>
                    <a:pt x="646" y="784"/>
                  </a:lnTo>
                  <a:lnTo>
                    <a:pt x="646" y="784"/>
                  </a:lnTo>
                  <a:lnTo>
                    <a:pt x="646" y="786"/>
                  </a:lnTo>
                  <a:lnTo>
                    <a:pt x="648" y="790"/>
                  </a:lnTo>
                  <a:lnTo>
                    <a:pt x="648" y="792"/>
                  </a:lnTo>
                  <a:lnTo>
                    <a:pt x="650" y="794"/>
                  </a:lnTo>
                  <a:lnTo>
                    <a:pt x="650" y="794"/>
                  </a:lnTo>
                  <a:lnTo>
                    <a:pt x="654" y="796"/>
                  </a:lnTo>
                  <a:lnTo>
                    <a:pt x="654" y="796"/>
                  </a:lnTo>
                  <a:lnTo>
                    <a:pt x="656" y="796"/>
                  </a:lnTo>
                  <a:lnTo>
                    <a:pt x="658" y="794"/>
                  </a:lnTo>
                  <a:lnTo>
                    <a:pt x="660" y="788"/>
                  </a:lnTo>
                  <a:lnTo>
                    <a:pt x="662" y="778"/>
                  </a:lnTo>
                  <a:lnTo>
                    <a:pt x="662" y="778"/>
                  </a:lnTo>
                  <a:lnTo>
                    <a:pt x="660" y="762"/>
                  </a:lnTo>
                  <a:lnTo>
                    <a:pt x="660" y="754"/>
                  </a:lnTo>
                  <a:lnTo>
                    <a:pt x="662" y="750"/>
                  </a:lnTo>
                  <a:lnTo>
                    <a:pt x="664" y="750"/>
                  </a:lnTo>
                  <a:lnTo>
                    <a:pt x="664" y="750"/>
                  </a:lnTo>
                  <a:lnTo>
                    <a:pt x="664" y="750"/>
                  </a:lnTo>
                  <a:lnTo>
                    <a:pt x="664" y="750"/>
                  </a:lnTo>
                  <a:lnTo>
                    <a:pt x="666" y="752"/>
                  </a:lnTo>
                  <a:lnTo>
                    <a:pt x="670" y="756"/>
                  </a:lnTo>
                  <a:lnTo>
                    <a:pt x="670" y="756"/>
                  </a:lnTo>
                  <a:lnTo>
                    <a:pt x="682" y="748"/>
                  </a:lnTo>
                  <a:lnTo>
                    <a:pt x="682" y="748"/>
                  </a:lnTo>
                  <a:lnTo>
                    <a:pt x="686" y="746"/>
                  </a:lnTo>
                  <a:lnTo>
                    <a:pt x="690" y="746"/>
                  </a:lnTo>
                  <a:lnTo>
                    <a:pt x="690" y="746"/>
                  </a:lnTo>
                  <a:lnTo>
                    <a:pt x="694" y="746"/>
                  </a:lnTo>
                  <a:lnTo>
                    <a:pt x="698" y="748"/>
                  </a:lnTo>
                  <a:lnTo>
                    <a:pt x="700" y="752"/>
                  </a:lnTo>
                  <a:lnTo>
                    <a:pt x="700" y="758"/>
                  </a:lnTo>
                  <a:lnTo>
                    <a:pt x="700" y="758"/>
                  </a:lnTo>
                  <a:lnTo>
                    <a:pt x="698" y="766"/>
                  </a:lnTo>
                  <a:lnTo>
                    <a:pt x="694" y="776"/>
                  </a:lnTo>
                  <a:lnTo>
                    <a:pt x="692" y="784"/>
                  </a:lnTo>
                  <a:lnTo>
                    <a:pt x="690" y="794"/>
                  </a:lnTo>
                  <a:lnTo>
                    <a:pt x="690" y="794"/>
                  </a:lnTo>
                  <a:lnTo>
                    <a:pt x="692" y="798"/>
                  </a:lnTo>
                  <a:lnTo>
                    <a:pt x="694" y="802"/>
                  </a:lnTo>
                  <a:lnTo>
                    <a:pt x="700" y="806"/>
                  </a:lnTo>
                  <a:lnTo>
                    <a:pt x="708" y="810"/>
                  </a:lnTo>
                  <a:lnTo>
                    <a:pt x="716" y="814"/>
                  </a:lnTo>
                  <a:lnTo>
                    <a:pt x="716" y="814"/>
                  </a:lnTo>
                  <a:lnTo>
                    <a:pt x="720" y="818"/>
                  </a:lnTo>
                  <a:lnTo>
                    <a:pt x="722" y="822"/>
                  </a:lnTo>
                  <a:lnTo>
                    <a:pt x="722" y="822"/>
                  </a:lnTo>
                  <a:lnTo>
                    <a:pt x="726" y="822"/>
                  </a:lnTo>
                  <a:lnTo>
                    <a:pt x="726" y="822"/>
                  </a:lnTo>
                  <a:lnTo>
                    <a:pt x="736" y="822"/>
                  </a:lnTo>
                  <a:lnTo>
                    <a:pt x="736" y="822"/>
                  </a:lnTo>
                  <a:lnTo>
                    <a:pt x="742" y="820"/>
                  </a:lnTo>
                  <a:lnTo>
                    <a:pt x="748" y="818"/>
                  </a:lnTo>
                  <a:lnTo>
                    <a:pt x="748" y="818"/>
                  </a:lnTo>
                  <a:lnTo>
                    <a:pt x="752" y="814"/>
                  </a:lnTo>
                  <a:lnTo>
                    <a:pt x="760" y="812"/>
                  </a:lnTo>
                  <a:lnTo>
                    <a:pt x="760" y="812"/>
                  </a:lnTo>
                  <a:lnTo>
                    <a:pt x="760" y="812"/>
                  </a:lnTo>
                  <a:lnTo>
                    <a:pt x="760" y="812"/>
                  </a:lnTo>
                  <a:lnTo>
                    <a:pt x="770" y="816"/>
                  </a:lnTo>
                  <a:lnTo>
                    <a:pt x="770" y="816"/>
                  </a:lnTo>
                  <a:lnTo>
                    <a:pt x="774" y="818"/>
                  </a:lnTo>
                  <a:lnTo>
                    <a:pt x="772" y="824"/>
                  </a:lnTo>
                  <a:lnTo>
                    <a:pt x="772" y="824"/>
                  </a:lnTo>
                  <a:lnTo>
                    <a:pt x="776" y="824"/>
                  </a:lnTo>
                  <a:lnTo>
                    <a:pt x="776" y="824"/>
                  </a:lnTo>
                  <a:lnTo>
                    <a:pt x="778" y="824"/>
                  </a:lnTo>
                  <a:lnTo>
                    <a:pt x="778" y="824"/>
                  </a:lnTo>
                  <a:lnTo>
                    <a:pt x="782" y="824"/>
                  </a:lnTo>
                  <a:lnTo>
                    <a:pt x="782" y="824"/>
                  </a:lnTo>
                  <a:lnTo>
                    <a:pt x="792" y="826"/>
                  </a:lnTo>
                  <a:lnTo>
                    <a:pt x="792" y="826"/>
                  </a:lnTo>
                  <a:lnTo>
                    <a:pt x="792" y="826"/>
                  </a:lnTo>
                  <a:lnTo>
                    <a:pt x="792" y="826"/>
                  </a:lnTo>
                  <a:lnTo>
                    <a:pt x="798" y="820"/>
                  </a:lnTo>
                  <a:lnTo>
                    <a:pt x="798" y="820"/>
                  </a:lnTo>
                  <a:lnTo>
                    <a:pt x="802" y="816"/>
                  </a:lnTo>
                  <a:lnTo>
                    <a:pt x="808" y="814"/>
                  </a:lnTo>
                  <a:lnTo>
                    <a:pt x="808" y="814"/>
                  </a:lnTo>
                  <a:lnTo>
                    <a:pt x="810" y="814"/>
                  </a:lnTo>
                  <a:lnTo>
                    <a:pt x="814" y="816"/>
                  </a:lnTo>
                  <a:lnTo>
                    <a:pt x="814" y="816"/>
                  </a:lnTo>
                  <a:lnTo>
                    <a:pt x="814" y="820"/>
                  </a:lnTo>
                  <a:lnTo>
                    <a:pt x="814" y="822"/>
                  </a:lnTo>
                  <a:lnTo>
                    <a:pt x="814" y="830"/>
                  </a:lnTo>
                  <a:lnTo>
                    <a:pt x="808" y="846"/>
                  </a:lnTo>
                  <a:lnTo>
                    <a:pt x="808" y="846"/>
                  </a:lnTo>
                  <a:lnTo>
                    <a:pt x="806" y="850"/>
                  </a:lnTo>
                  <a:lnTo>
                    <a:pt x="808" y="854"/>
                  </a:lnTo>
                  <a:lnTo>
                    <a:pt x="810" y="860"/>
                  </a:lnTo>
                  <a:lnTo>
                    <a:pt x="810" y="860"/>
                  </a:lnTo>
                  <a:lnTo>
                    <a:pt x="796" y="876"/>
                  </a:lnTo>
                  <a:lnTo>
                    <a:pt x="782" y="894"/>
                  </a:lnTo>
                  <a:lnTo>
                    <a:pt x="782" y="894"/>
                  </a:lnTo>
                  <a:lnTo>
                    <a:pt x="774" y="904"/>
                  </a:lnTo>
                  <a:lnTo>
                    <a:pt x="768" y="910"/>
                  </a:lnTo>
                  <a:lnTo>
                    <a:pt x="762" y="912"/>
                  </a:lnTo>
                  <a:lnTo>
                    <a:pt x="762" y="912"/>
                  </a:lnTo>
                  <a:lnTo>
                    <a:pt x="760" y="912"/>
                  </a:lnTo>
                  <a:lnTo>
                    <a:pt x="760" y="912"/>
                  </a:lnTo>
                  <a:lnTo>
                    <a:pt x="748" y="904"/>
                  </a:lnTo>
                  <a:lnTo>
                    <a:pt x="740" y="898"/>
                  </a:lnTo>
                  <a:lnTo>
                    <a:pt x="740" y="898"/>
                  </a:lnTo>
                  <a:lnTo>
                    <a:pt x="740" y="898"/>
                  </a:lnTo>
                  <a:lnTo>
                    <a:pt x="734" y="904"/>
                  </a:lnTo>
                  <a:lnTo>
                    <a:pt x="724" y="908"/>
                  </a:lnTo>
                  <a:lnTo>
                    <a:pt x="714" y="910"/>
                  </a:lnTo>
                  <a:lnTo>
                    <a:pt x="704" y="910"/>
                  </a:lnTo>
                  <a:lnTo>
                    <a:pt x="704" y="910"/>
                  </a:lnTo>
                  <a:lnTo>
                    <a:pt x="692" y="910"/>
                  </a:lnTo>
                  <a:lnTo>
                    <a:pt x="684" y="908"/>
                  </a:lnTo>
                  <a:lnTo>
                    <a:pt x="684" y="908"/>
                  </a:lnTo>
                  <a:lnTo>
                    <a:pt x="676" y="904"/>
                  </a:lnTo>
                  <a:lnTo>
                    <a:pt x="670" y="900"/>
                  </a:lnTo>
                  <a:lnTo>
                    <a:pt x="662" y="896"/>
                  </a:lnTo>
                  <a:lnTo>
                    <a:pt x="654" y="892"/>
                  </a:lnTo>
                  <a:lnTo>
                    <a:pt x="654" y="892"/>
                  </a:lnTo>
                  <a:lnTo>
                    <a:pt x="646" y="890"/>
                  </a:lnTo>
                  <a:lnTo>
                    <a:pt x="642" y="888"/>
                  </a:lnTo>
                  <a:lnTo>
                    <a:pt x="640" y="884"/>
                  </a:lnTo>
                  <a:lnTo>
                    <a:pt x="640" y="884"/>
                  </a:lnTo>
                  <a:lnTo>
                    <a:pt x="636" y="878"/>
                  </a:lnTo>
                  <a:lnTo>
                    <a:pt x="630" y="872"/>
                  </a:lnTo>
                  <a:lnTo>
                    <a:pt x="630" y="872"/>
                  </a:lnTo>
                  <a:lnTo>
                    <a:pt x="624" y="870"/>
                  </a:lnTo>
                  <a:lnTo>
                    <a:pt x="618" y="868"/>
                  </a:lnTo>
                  <a:lnTo>
                    <a:pt x="618" y="868"/>
                  </a:lnTo>
                  <a:lnTo>
                    <a:pt x="614" y="868"/>
                  </a:lnTo>
                  <a:lnTo>
                    <a:pt x="608" y="870"/>
                  </a:lnTo>
                  <a:lnTo>
                    <a:pt x="596" y="876"/>
                  </a:lnTo>
                  <a:lnTo>
                    <a:pt x="596" y="876"/>
                  </a:lnTo>
                  <a:lnTo>
                    <a:pt x="590" y="878"/>
                  </a:lnTo>
                  <a:lnTo>
                    <a:pt x="588" y="880"/>
                  </a:lnTo>
                  <a:lnTo>
                    <a:pt x="586" y="884"/>
                  </a:lnTo>
                  <a:lnTo>
                    <a:pt x="586" y="888"/>
                  </a:lnTo>
                  <a:lnTo>
                    <a:pt x="586" y="888"/>
                  </a:lnTo>
                  <a:lnTo>
                    <a:pt x="586" y="896"/>
                  </a:lnTo>
                  <a:lnTo>
                    <a:pt x="584" y="904"/>
                  </a:lnTo>
                  <a:lnTo>
                    <a:pt x="584" y="904"/>
                  </a:lnTo>
                  <a:lnTo>
                    <a:pt x="582" y="912"/>
                  </a:lnTo>
                  <a:lnTo>
                    <a:pt x="580" y="914"/>
                  </a:lnTo>
                  <a:lnTo>
                    <a:pt x="574" y="916"/>
                  </a:lnTo>
                  <a:lnTo>
                    <a:pt x="574" y="916"/>
                  </a:lnTo>
                  <a:lnTo>
                    <a:pt x="574" y="916"/>
                  </a:lnTo>
                  <a:lnTo>
                    <a:pt x="574" y="916"/>
                  </a:lnTo>
                  <a:lnTo>
                    <a:pt x="568" y="914"/>
                  </a:lnTo>
                  <a:lnTo>
                    <a:pt x="564" y="912"/>
                  </a:lnTo>
                  <a:lnTo>
                    <a:pt x="558" y="906"/>
                  </a:lnTo>
                  <a:lnTo>
                    <a:pt x="558" y="906"/>
                  </a:lnTo>
                  <a:lnTo>
                    <a:pt x="550" y="902"/>
                  </a:lnTo>
                  <a:lnTo>
                    <a:pt x="542" y="898"/>
                  </a:lnTo>
                  <a:lnTo>
                    <a:pt x="534" y="894"/>
                  </a:lnTo>
                  <a:lnTo>
                    <a:pt x="528" y="888"/>
                  </a:lnTo>
                  <a:lnTo>
                    <a:pt x="528" y="888"/>
                  </a:lnTo>
                  <a:lnTo>
                    <a:pt x="524" y="882"/>
                  </a:lnTo>
                  <a:lnTo>
                    <a:pt x="520" y="874"/>
                  </a:lnTo>
                  <a:lnTo>
                    <a:pt x="520" y="874"/>
                  </a:lnTo>
                  <a:lnTo>
                    <a:pt x="516" y="872"/>
                  </a:lnTo>
                  <a:lnTo>
                    <a:pt x="512" y="870"/>
                  </a:lnTo>
                  <a:lnTo>
                    <a:pt x="512" y="870"/>
                  </a:lnTo>
                  <a:lnTo>
                    <a:pt x="502" y="872"/>
                  </a:lnTo>
                  <a:lnTo>
                    <a:pt x="502" y="872"/>
                  </a:lnTo>
                  <a:lnTo>
                    <a:pt x="498" y="872"/>
                  </a:lnTo>
                  <a:lnTo>
                    <a:pt x="498" y="872"/>
                  </a:lnTo>
                  <a:lnTo>
                    <a:pt x="490" y="870"/>
                  </a:lnTo>
                  <a:lnTo>
                    <a:pt x="482" y="868"/>
                  </a:lnTo>
                  <a:lnTo>
                    <a:pt x="468" y="862"/>
                  </a:lnTo>
                  <a:lnTo>
                    <a:pt x="468" y="862"/>
                  </a:lnTo>
                  <a:lnTo>
                    <a:pt x="460" y="858"/>
                  </a:lnTo>
                  <a:lnTo>
                    <a:pt x="458" y="856"/>
                  </a:lnTo>
                  <a:lnTo>
                    <a:pt x="458" y="852"/>
                  </a:lnTo>
                  <a:lnTo>
                    <a:pt x="458" y="852"/>
                  </a:lnTo>
                  <a:lnTo>
                    <a:pt x="460" y="842"/>
                  </a:lnTo>
                  <a:lnTo>
                    <a:pt x="468" y="838"/>
                  </a:lnTo>
                  <a:lnTo>
                    <a:pt x="468" y="838"/>
                  </a:lnTo>
                  <a:lnTo>
                    <a:pt x="474" y="834"/>
                  </a:lnTo>
                  <a:lnTo>
                    <a:pt x="476" y="832"/>
                  </a:lnTo>
                  <a:lnTo>
                    <a:pt x="478" y="828"/>
                  </a:lnTo>
                  <a:lnTo>
                    <a:pt x="478" y="828"/>
                  </a:lnTo>
                  <a:lnTo>
                    <a:pt x="478" y="824"/>
                  </a:lnTo>
                  <a:lnTo>
                    <a:pt x="476" y="822"/>
                  </a:lnTo>
                  <a:lnTo>
                    <a:pt x="472" y="816"/>
                  </a:lnTo>
                  <a:lnTo>
                    <a:pt x="472" y="816"/>
                  </a:lnTo>
                  <a:lnTo>
                    <a:pt x="472" y="808"/>
                  </a:lnTo>
                  <a:lnTo>
                    <a:pt x="472" y="804"/>
                  </a:lnTo>
                  <a:lnTo>
                    <a:pt x="470" y="802"/>
                  </a:lnTo>
                  <a:lnTo>
                    <a:pt x="470" y="802"/>
                  </a:lnTo>
                  <a:lnTo>
                    <a:pt x="468" y="798"/>
                  </a:lnTo>
                  <a:lnTo>
                    <a:pt x="466" y="798"/>
                  </a:lnTo>
                  <a:lnTo>
                    <a:pt x="466" y="798"/>
                  </a:lnTo>
                  <a:lnTo>
                    <a:pt x="462" y="800"/>
                  </a:lnTo>
                  <a:lnTo>
                    <a:pt x="458" y="802"/>
                  </a:lnTo>
                  <a:lnTo>
                    <a:pt x="458" y="802"/>
                  </a:lnTo>
                  <a:lnTo>
                    <a:pt x="446" y="804"/>
                  </a:lnTo>
                  <a:lnTo>
                    <a:pt x="432" y="804"/>
                  </a:lnTo>
                  <a:lnTo>
                    <a:pt x="432" y="804"/>
                  </a:lnTo>
                  <a:lnTo>
                    <a:pt x="418" y="802"/>
                  </a:lnTo>
                  <a:lnTo>
                    <a:pt x="418" y="802"/>
                  </a:lnTo>
                  <a:lnTo>
                    <a:pt x="408" y="802"/>
                  </a:lnTo>
                  <a:lnTo>
                    <a:pt x="400" y="800"/>
                  </a:lnTo>
                  <a:lnTo>
                    <a:pt x="400" y="800"/>
                  </a:lnTo>
                  <a:lnTo>
                    <a:pt x="394" y="796"/>
                  </a:lnTo>
                  <a:lnTo>
                    <a:pt x="390" y="794"/>
                  </a:lnTo>
                  <a:lnTo>
                    <a:pt x="386" y="794"/>
                  </a:lnTo>
                  <a:lnTo>
                    <a:pt x="386" y="794"/>
                  </a:lnTo>
                  <a:lnTo>
                    <a:pt x="382" y="794"/>
                  </a:lnTo>
                  <a:lnTo>
                    <a:pt x="382" y="794"/>
                  </a:lnTo>
                  <a:lnTo>
                    <a:pt x="374" y="798"/>
                  </a:lnTo>
                  <a:lnTo>
                    <a:pt x="366" y="802"/>
                  </a:lnTo>
                  <a:lnTo>
                    <a:pt x="358" y="806"/>
                  </a:lnTo>
                  <a:lnTo>
                    <a:pt x="350" y="810"/>
                  </a:lnTo>
                  <a:lnTo>
                    <a:pt x="350" y="810"/>
                  </a:lnTo>
                  <a:lnTo>
                    <a:pt x="346" y="810"/>
                  </a:lnTo>
                  <a:lnTo>
                    <a:pt x="346" y="810"/>
                  </a:lnTo>
                  <a:lnTo>
                    <a:pt x="342" y="810"/>
                  </a:lnTo>
                  <a:lnTo>
                    <a:pt x="342" y="810"/>
                  </a:lnTo>
                  <a:lnTo>
                    <a:pt x="338" y="810"/>
                  </a:lnTo>
                  <a:lnTo>
                    <a:pt x="338" y="810"/>
                  </a:lnTo>
                  <a:lnTo>
                    <a:pt x="334" y="810"/>
                  </a:lnTo>
                  <a:lnTo>
                    <a:pt x="330" y="810"/>
                  </a:lnTo>
                  <a:lnTo>
                    <a:pt x="330" y="810"/>
                  </a:lnTo>
                  <a:lnTo>
                    <a:pt x="326" y="814"/>
                  </a:lnTo>
                  <a:lnTo>
                    <a:pt x="324" y="816"/>
                  </a:lnTo>
                  <a:lnTo>
                    <a:pt x="322" y="820"/>
                  </a:lnTo>
                  <a:lnTo>
                    <a:pt x="320" y="822"/>
                  </a:lnTo>
                  <a:lnTo>
                    <a:pt x="320" y="822"/>
                  </a:lnTo>
                  <a:lnTo>
                    <a:pt x="312" y="824"/>
                  </a:lnTo>
                  <a:lnTo>
                    <a:pt x="312" y="824"/>
                  </a:lnTo>
                  <a:lnTo>
                    <a:pt x="306" y="822"/>
                  </a:lnTo>
                  <a:lnTo>
                    <a:pt x="306" y="822"/>
                  </a:lnTo>
                  <a:lnTo>
                    <a:pt x="300" y="822"/>
                  </a:lnTo>
                  <a:lnTo>
                    <a:pt x="300" y="822"/>
                  </a:lnTo>
                  <a:lnTo>
                    <a:pt x="300" y="822"/>
                  </a:lnTo>
                  <a:lnTo>
                    <a:pt x="300" y="822"/>
                  </a:lnTo>
                  <a:lnTo>
                    <a:pt x="288" y="824"/>
                  </a:lnTo>
                  <a:lnTo>
                    <a:pt x="276" y="826"/>
                  </a:lnTo>
                  <a:lnTo>
                    <a:pt x="276" y="826"/>
                  </a:lnTo>
                  <a:lnTo>
                    <a:pt x="266" y="826"/>
                  </a:lnTo>
                  <a:lnTo>
                    <a:pt x="266" y="826"/>
                  </a:lnTo>
                  <a:lnTo>
                    <a:pt x="260" y="826"/>
                  </a:lnTo>
                  <a:lnTo>
                    <a:pt x="256" y="824"/>
                  </a:lnTo>
                  <a:lnTo>
                    <a:pt x="256" y="824"/>
                  </a:lnTo>
                  <a:lnTo>
                    <a:pt x="252" y="822"/>
                  </a:lnTo>
                  <a:lnTo>
                    <a:pt x="248" y="820"/>
                  </a:lnTo>
                  <a:lnTo>
                    <a:pt x="248" y="820"/>
                  </a:lnTo>
                  <a:lnTo>
                    <a:pt x="246" y="822"/>
                  </a:lnTo>
                  <a:lnTo>
                    <a:pt x="242" y="824"/>
                  </a:lnTo>
                  <a:lnTo>
                    <a:pt x="242" y="824"/>
                  </a:lnTo>
                  <a:lnTo>
                    <a:pt x="220" y="850"/>
                  </a:lnTo>
                  <a:lnTo>
                    <a:pt x="220" y="850"/>
                  </a:lnTo>
                  <a:lnTo>
                    <a:pt x="212" y="856"/>
                  </a:lnTo>
                  <a:lnTo>
                    <a:pt x="204" y="862"/>
                  </a:lnTo>
                  <a:lnTo>
                    <a:pt x="186" y="872"/>
                  </a:lnTo>
                  <a:lnTo>
                    <a:pt x="186" y="872"/>
                  </a:lnTo>
                  <a:lnTo>
                    <a:pt x="180" y="878"/>
                  </a:lnTo>
                  <a:lnTo>
                    <a:pt x="174" y="886"/>
                  </a:lnTo>
                  <a:lnTo>
                    <a:pt x="174" y="886"/>
                  </a:lnTo>
                  <a:lnTo>
                    <a:pt x="168" y="892"/>
                  </a:lnTo>
                  <a:lnTo>
                    <a:pt x="166" y="894"/>
                  </a:lnTo>
                  <a:lnTo>
                    <a:pt x="166" y="900"/>
                  </a:lnTo>
                  <a:lnTo>
                    <a:pt x="166" y="900"/>
                  </a:lnTo>
                  <a:lnTo>
                    <a:pt x="164" y="908"/>
                  </a:lnTo>
                  <a:lnTo>
                    <a:pt x="162" y="916"/>
                  </a:lnTo>
                  <a:lnTo>
                    <a:pt x="154" y="922"/>
                  </a:lnTo>
                  <a:lnTo>
                    <a:pt x="144" y="926"/>
                  </a:lnTo>
                  <a:lnTo>
                    <a:pt x="144" y="926"/>
                  </a:lnTo>
                  <a:lnTo>
                    <a:pt x="132" y="932"/>
                  </a:lnTo>
                  <a:lnTo>
                    <a:pt x="120" y="938"/>
                  </a:lnTo>
                  <a:lnTo>
                    <a:pt x="108" y="946"/>
                  </a:lnTo>
                  <a:lnTo>
                    <a:pt x="96" y="956"/>
                  </a:lnTo>
                  <a:lnTo>
                    <a:pt x="96" y="956"/>
                  </a:lnTo>
                  <a:lnTo>
                    <a:pt x="80" y="974"/>
                  </a:lnTo>
                  <a:lnTo>
                    <a:pt x="66" y="992"/>
                  </a:lnTo>
                  <a:lnTo>
                    <a:pt x="66" y="992"/>
                  </a:lnTo>
                  <a:lnTo>
                    <a:pt x="56" y="1010"/>
                  </a:lnTo>
                  <a:lnTo>
                    <a:pt x="50" y="1018"/>
                  </a:lnTo>
                  <a:lnTo>
                    <a:pt x="40" y="1026"/>
                  </a:lnTo>
                  <a:lnTo>
                    <a:pt x="40" y="1026"/>
                  </a:lnTo>
                  <a:lnTo>
                    <a:pt x="34" y="1032"/>
                  </a:lnTo>
                  <a:lnTo>
                    <a:pt x="28" y="1038"/>
                  </a:lnTo>
                  <a:lnTo>
                    <a:pt x="24" y="1046"/>
                  </a:lnTo>
                  <a:lnTo>
                    <a:pt x="24" y="1054"/>
                  </a:lnTo>
                  <a:lnTo>
                    <a:pt x="24" y="1054"/>
                  </a:lnTo>
                  <a:lnTo>
                    <a:pt x="26" y="1062"/>
                  </a:lnTo>
                  <a:lnTo>
                    <a:pt x="32" y="1070"/>
                  </a:lnTo>
                  <a:lnTo>
                    <a:pt x="38" y="1076"/>
                  </a:lnTo>
                  <a:lnTo>
                    <a:pt x="40" y="1080"/>
                  </a:lnTo>
                  <a:lnTo>
                    <a:pt x="40" y="1086"/>
                  </a:lnTo>
                  <a:lnTo>
                    <a:pt x="40" y="1086"/>
                  </a:lnTo>
                  <a:lnTo>
                    <a:pt x="38" y="1096"/>
                  </a:lnTo>
                  <a:lnTo>
                    <a:pt x="34" y="1108"/>
                  </a:lnTo>
                  <a:lnTo>
                    <a:pt x="28" y="1118"/>
                  </a:lnTo>
                  <a:lnTo>
                    <a:pt x="20" y="1128"/>
                  </a:lnTo>
                  <a:lnTo>
                    <a:pt x="20" y="1128"/>
                  </a:lnTo>
                  <a:lnTo>
                    <a:pt x="10" y="1140"/>
                  </a:lnTo>
                  <a:lnTo>
                    <a:pt x="2" y="1152"/>
                  </a:lnTo>
                  <a:lnTo>
                    <a:pt x="0" y="1166"/>
                  </a:lnTo>
                  <a:lnTo>
                    <a:pt x="0" y="1172"/>
                  </a:lnTo>
                  <a:lnTo>
                    <a:pt x="0" y="1180"/>
                  </a:lnTo>
                  <a:lnTo>
                    <a:pt x="0" y="1180"/>
                  </a:lnTo>
                  <a:lnTo>
                    <a:pt x="0" y="1188"/>
                  </a:lnTo>
                  <a:lnTo>
                    <a:pt x="2" y="1198"/>
                  </a:lnTo>
                  <a:lnTo>
                    <a:pt x="2" y="1198"/>
                  </a:lnTo>
                  <a:lnTo>
                    <a:pt x="4" y="1204"/>
                  </a:lnTo>
                  <a:lnTo>
                    <a:pt x="8" y="1208"/>
                  </a:lnTo>
                  <a:lnTo>
                    <a:pt x="14" y="1216"/>
                  </a:lnTo>
                  <a:lnTo>
                    <a:pt x="14" y="1216"/>
                  </a:lnTo>
                  <a:lnTo>
                    <a:pt x="20" y="1224"/>
                  </a:lnTo>
                  <a:lnTo>
                    <a:pt x="24" y="1232"/>
                  </a:lnTo>
                  <a:lnTo>
                    <a:pt x="26" y="1240"/>
                  </a:lnTo>
                  <a:lnTo>
                    <a:pt x="30" y="1248"/>
                  </a:lnTo>
                  <a:lnTo>
                    <a:pt x="30" y="1248"/>
                  </a:lnTo>
                  <a:lnTo>
                    <a:pt x="36" y="1254"/>
                  </a:lnTo>
                  <a:lnTo>
                    <a:pt x="40" y="1260"/>
                  </a:lnTo>
                  <a:lnTo>
                    <a:pt x="40" y="1260"/>
                  </a:lnTo>
                  <a:lnTo>
                    <a:pt x="42" y="1266"/>
                  </a:lnTo>
                  <a:lnTo>
                    <a:pt x="42" y="1272"/>
                  </a:lnTo>
                  <a:lnTo>
                    <a:pt x="42" y="1278"/>
                  </a:lnTo>
                  <a:lnTo>
                    <a:pt x="44" y="1284"/>
                  </a:lnTo>
                  <a:lnTo>
                    <a:pt x="44" y="1284"/>
                  </a:lnTo>
                  <a:lnTo>
                    <a:pt x="48" y="1290"/>
                  </a:lnTo>
                  <a:lnTo>
                    <a:pt x="56" y="1294"/>
                  </a:lnTo>
                  <a:lnTo>
                    <a:pt x="68" y="1300"/>
                  </a:lnTo>
                  <a:lnTo>
                    <a:pt x="68" y="1300"/>
                  </a:lnTo>
                  <a:lnTo>
                    <a:pt x="76" y="1306"/>
                  </a:lnTo>
                  <a:lnTo>
                    <a:pt x="80" y="1310"/>
                  </a:lnTo>
                  <a:lnTo>
                    <a:pt x="82" y="1314"/>
                  </a:lnTo>
                  <a:lnTo>
                    <a:pt x="82" y="1314"/>
                  </a:lnTo>
                  <a:lnTo>
                    <a:pt x="86" y="1322"/>
                  </a:lnTo>
                  <a:lnTo>
                    <a:pt x="90" y="1324"/>
                  </a:lnTo>
                  <a:lnTo>
                    <a:pt x="92" y="1328"/>
                  </a:lnTo>
                  <a:lnTo>
                    <a:pt x="92" y="1328"/>
                  </a:lnTo>
                  <a:lnTo>
                    <a:pt x="98" y="1328"/>
                  </a:lnTo>
                  <a:lnTo>
                    <a:pt x="98" y="1328"/>
                  </a:lnTo>
                  <a:lnTo>
                    <a:pt x="106" y="1328"/>
                  </a:lnTo>
                  <a:lnTo>
                    <a:pt x="114" y="1324"/>
                  </a:lnTo>
                  <a:lnTo>
                    <a:pt x="128" y="1316"/>
                  </a:lnTo>
                  <a:lnTo>
                    <a:pt x="128" y="1316"/>
                  </a:lnTo>
                  <a:lnTo>
                    <a:pt x="140" y="1312"/>
                  </a:lnTo>
                  <a:lnTo>
                    <a:pt x="152" y="1310"/>
                  </a:lnTo>
                  <a:lnTo>
                    <a:pt x="152" y="1310"/>
                  </a:lnTo>
                  <a:lnTo>
                    <a:pt x="160" y="1312"/>
                  </a:lnTo>
                  <a:lnTo>
                    <a:pt x="168" y="1316"/>
                  </a:lnTo>
                  <a:lnTo>
                    <a:pt x="168" y="1316"/>
                  </a:lnTo>
                  <a:lnTo>
                    <a:pt x="170" y="1320"/>
                  </a:lnTo>
                  <a:lnTo>
                    <a:pt x="172" y="1322"/>
                  </a:lnTo>
                  <a:lnTo>
                    <a:pt x="172" y="1322"/>
                  </a:lnTo>
                  <a:lnTo>
                    <a:pt x="174" y="1322"/>
                  </a:lnTo>
                  <a:lnTo>
                    <a:pt x="174" y="1322"/>
                  </a:lnTo>
                  <a:lnTo>
                    <a:pt x="182" y="1320"/>
                  </a:lnTo>
                  <a:lnTo>
                    <a:pt x="182" y="1320"/>
                  </a:lnTo>
                  <a:lnTo>
                    <a:pt x="190" y="1316"/>
                  </a:lnTo>
                  <a:lnTo>
                    <a:pt x="200" y="1312"/>
                  </a:lnTo>
                  <a:lnTo>
                    <a:pt x="200" y="1312"/>
                  </a:lnTo>
                  <a:lnTo>
                    <a:pt x="210" y="1308"/>
                  </a:lnTo>
                  <a:lnTo>
                    <a:pt x="220" y="1306"/>
                  </a:lnTo>
                  <a:lnTo>
                    <a:pt x="220" y="1306"/>
                  </a:lnTo>
                  <a:lnTo>
                    <a:pt x="238" y="1296"/>
                  </a:lnTo>
                  <a:lnTo>
                    <a:pt x="238" y="1296"/>
                  </a:lnTo>
                  <a:lnTo>
                    <a:pt x="250" y="1290"/>
                  </a:lnTo>
                  <a:lnTo>
                    <a:pt x="262" y="1288"/>
                  </a:lnTo>
                  <a:lnTo>
                    <a:pt x="262" y="1288"/>
                  </a:lnTo>
                  <a:lnTo>
                    <a:pt x="270" y="1290"/>
                  </a:lnTo>
                  <a:lnTo>
                    <a:pt x="276" y="1294"/>
                  </a:lnTo>
                  <a:lnTo>
                    <a:pt x="276" y="1294"/>
                  </a:lnTo>
                  <a:lnTo>
                    <a:pt x="280" y="1296"/>
                  </a:lnTo>
                  <a:lnTo>
                    <a:pt x="280" y="1300"/>
                  </a:lnTo>
                  <a:lnTo>
                    <a:pt x="282" y="1310"/>
                  </a:lnTo>
                  <a:lnTo>
                    <a:pt x="280" y="1318"/>
                  </a:lnTo>
                  <a:lnTo>
                    <a:pt x="282" y="1328"/>
                  </a:lnTo>
                  <a:lnTo>
                    <a:pt x="282" y="1328"/>
                  </a:lnTo>
                  <a:lnTo>
                    <a:pt x="284" y="1334"/>
                  </a:lnTo>
                  <a:lnTo>
                    <a:pt x="286" y="1336"/>
                  </a:lnTo>
                  <a:lnTo>
                    <a:pt x="290" y="1338"/>
                  </a:lnTo>
                  <a:lnTo>
                    <a:pt x="290" y="1338"/>
                  </a:lnTo>
                  <a:lnTo>
                    <a:pt x="292" y="1336"/>
                  </a:lnTo>
                  <a:lnTo>
                    <a:pt x="292" y="1336"/>
                  </a:lnTo>
                  <a:lnTo>
                    <a:pt x="304" y="1332"/>
                  </a:lnTo>
                  <a:lnTo>
                    <a:pt x="316" y="1328"/>
                  </a:lnTo>
                  <a:lnTo>
                    <a:pt x="316" y="1328"/>
                  </a:lnTo>
                  <a:lnTo>
                    <a:pt x="322" y="1328"/>
                  </a:lnTo>
                  <a:lnTo>
                    <a:pt x="322" y="1328"/>
                  </a:lnTo>
                  <a:lnTo>
                    <a:pt x="330" y="1330"/>
                  </a:lnTo>
                  <a:lnTo>
                    <a:pt x="334" y="1334"/>
                  </a:lnTo>
                  <a:lnTo>
                    <a:pt x="338" y="1340"/>
                  </a:lnTo>
                  <a:lnTo>
                    <a:pt x="338" y="1348"/>
                  </a:lnTo>
                  <a:lnTo>
                    <a:pt x="338" y="1348"/>
                  </a:lnTo>
                  <a:lnTo>
                    <a:pt x="338" y="1368"/>
                  </a:lnTo>
                  <a:lnTo>
                    <a:pt x="336" y="1378"/>
                  </a:lnTo>
                  <a:lnTo>
                    <a:pt x="330" y="1388"/>
                  </a:lnTo>
                  <a:lnTo>
                    <a:pt x="330" y="1388"/>
                  </a:lnTo>
                  <a:lnTo>
                    <a:pt x="326" y="1390"/>
                  </a:lnTo>
                  <a:lnTo>
                    <a:pt x="320" y="1392"/>
                  </a:lnTo>
                  <a:lnTo>
                    <a:pt x="320" y="1392"/>
                  </a:lnTo>
                  <a:lnTo>
                    <a:pt x="320" y="1396"/>
                  </a:lnTo>
                  <a:lnTo>
                    <a:pt x="318" y="1400"/>
                  </a:lnTo>
                  <a:lnTo>
                    <a:pt x="318" y="1400"/>
                  </a:lnTo>
                  <a:lnTo>
                    <a:pt x="314" y="1414"/>
                  </a:lnTo>
                  <a:lnTo>
                    <a:pt x="312" y="1420"/>
                  </a:lnTo>
                  <a:lnTo>
                    <a:pt x="312" y="1428"/>
                  </a:lnTo>
                  <a:lnTo>
                    <a:pt x="312" y="1428"/>
                  </a:lnTo>
                  <a:lnTo>
                    <a:pt x="314" y="1440"/>
                  </a:lnTo>
                  <a:lnTo>
                    <a:pt x="320" y="1448"/>
                  </a:lnTo>
                  <a:lnTo>
                    <a:pt x="336" y="1466"/>
                  </a:lnTo>
                  <a:lnTo>
                    <a:pt x="336" y="1466"/>
                  </a:lnTo>
                  <a:lnTo>
                    <a:pt x="340" y="1474"/>
                  </a:lnTo>
                  <a:lnTo>
                    <a:pt x="344" y="1484"/>
                  </a:lnTo>
                  <a:lnTo>
                    <a:pt x="348" y="1502"/>
                  </a:lnTo>
                  <a:lnTo>
                    <a:pt x="348" y="1502"/>
                  </a:lnTo>
                  <a:lnTo>
                    <a:pt x="348" y="1512"/>
                  </a:lnTo>
                  <a:lnTo>
                    <a:pt x="346" y="1522"/>
                  </a:lnTo>
                  <a:lnTo>
                    <a:pt x="346" y="1522"/>
                  </a:lnTo>
                  <a:lnTo>
                    <a:pt x="348" y="1530"/>
                  </a:lnTo>
                  <a:lnTo>
                    <a:pt x="352" y="1536"/>
                  </a:lnTo>
                  <a:lnTo>
                    <a:pt x="352" y="1536"/>
                  </a:lnTo>
                  <a:lnTo>
                    <a:pt x="352" y="1542"/>
                  </a:lnTo>
                  <a:lnTo>
                    <a:pt x="350" y="1544"/>
                  </a:lnTo>
                  <a:lnTo>
                    <a:pt x="346" y="1552"/>
                  </a:lnTo>
                  <a:lnTo>
                    <a:pt x="344" y="1560"/>
                  </a:lnTo>
                  <a:lnTo>
                    <a:pt x="344" y="1564"/>
                  </a:lnTo>
                  <a:lnTo>
                    <a:pt x="346" y="1568"/>
                  </a:lnTo>
                  <a:lnTo>
                    <a:pt x="346" y="1568"/>
                  </a:lnTo>
                  <a:lnTo>
                    <a:pt x="348" y="1572"/>
                  </a:lnTo>
                  <a:lnTo>
                    <a:pt x="348" y="1580"/>
                  </a:lnTo>
                  <a:lnTo>
                    <a:pt x="346" y="1586"/>
                  </a:lnTo>
                  <a:lnTo>
                    <a:pt x="344" y="1592"/>
                  </a:lnTo>
                  <a:lnTo>
                    <a:pt x="344" y="1592"/>
                  </a:lnTo>
                  <a:lnTo>
                    <a:pt x="336" y="1604"/>
                  </a:lnTo>
                  <a:lnTo>
                    <a:pt x="326" y="1614"/>
                  </a:lnTo>
                  <a:lnTo>
                    <a:pt x="326" y="1614"/>
                  </a:lnTo>
                  <a:lnTo>
                    <a:pt x="310" y="1624"/>
                  </a:lnTo>
                  <a:lnTo>
                    <a:pt x="304" y="1628"/>
                  </a:lnTo>
                  <a:lnTo>
                    <a:pt x="298" y="1636"/>
                  </a:lnTo>
                  <a:lnTo>
                    <a:pt x="298" y="1636"/>
                  </a:lnTo>
                  <a:lnTo>
                    <a:pt x="294" y="1648"/>
                  </a:lnTo>
                  <a:lnTo>
                    <a:pt x="292" y="1660"/>
                  </a:lnTo>
                  <a:lnTo>
                    <a:pt x="292" y="1660"/>
                  </a:lnTo>
                  <a:lnTo>
                    <a:pt x="286" y="1676"/>
                  </a:lnTo>
                  <a:lnTo>
                    <a:pt x="286" y="1682"/>
                  </a:lnTo>
                  <a:lnTo>
                    <a:pt x="286" y="1690"/>
                  </a:lnTo>
                  <a:lnTo>
                    <a:pt x="286" y="1690"/>
                  </a:lnTo>
                  <a:lnTo>
                    <a:pt x="286" y="1696"/>
                  </a:lnTo>
                  <a:lnTo>
                    <a:pt x="288" y="1700"/>
                  </a:lnTo>
                  <a:lnTo>
                    <a:pt x="288" y="1700"/>
                  </a:lnTo>
                  <a:lnTo>
                    <a:pt x="290" y="1706"/>
                  </a:lnTo>
                  <a:lnTo>
                    <a:pt x="294" y="1710"/>
                  </a:lnTo>
                  <a:lnTo>
                    <a:pt x="298" y="1714"/>
                  </a:lnTo>
                  <a:lnTo>
                    <a:pt x="300" y="1720"/>
                  </a:lnTo>
                  <a:lnTo>
                    <a:pt x="300" y="1720"/>
                  </a:lnTo>
                  <a:lnTo>
                    <a:pt x="298" y="1732"/>
                  </a:lnTo>
                  <a:lnTo>
                    <a:pt x="298" y="1732"/>
                  </a:lnTo>
                  <a:lnTo>
                    <a:pt x="298" y="1740"/>
                  </a:lnTo>
                  <a:lnTo>
                    <a:pt x="300" y="1748"/>
                  </a:lnTo>
                  <a:lnTo>
                    <a:pt x="300" y="1748"/>
                  </a:lnTo>
                  <a:lnTo>
                    <a:pt x="300" y="1760"/>
                  </a:lnTo>
                  <a:lnTo>
                    <a:pt x="302" y="1770"/>
                  </a:lnTo>
                  <a:lnTo>
                    <a:pt x="302" y="1770"/>
                  </a:lnTo>
                  <a:lnTo>
                    <a:pt x="306" y="1778"/>
                  </a:lnTo>
                  <a:lnTo>
                    <a:pt x="308" y="1788"/>
                  </a:lnTo>
                  <a:lnTo>
                    <a:pt x="308" y="1798"/>
                  </a:lnTo>
                  <a:lnTo>
                    <a:pt x="306" y="1806"/>
                  </a:lnTo>
                  <a:lnTo>
                    <a:pt x="306" y="1806"/>
                  </a:lnTo>
                  <a:lnTo>
                    <a:pt x="302" y="1818"/>
                  </a:lnTo>
                  <a:lnTo>
                    <a:pt x="300" y="1830"/>
                  </a:lnTo>
                  <a:lnTo>
                    <a:pt x="298" y="1842"/>
                  </a:lnTo>
                  <a:lnTo>
                    <a:pt x="298" y="1854"/>
                  </a:lnTo>
                  <a:lnTo>
                    <a:pt x="298" y="1854"/>
                  </a:lnTo>
                  <a:lnTo>
                    <a:pt x="304" y="1872"/>
                  </a:lnTo>
                  <a:lnTo>
                    <a:pt x="310" y="1888"/>
                  </a:lnTo>
                  <a:lnTo>
                    <a:pt x="310" y="1888"/>
                  </a:lnTo>
                  <a:lnTo>
                    <a:pt x="318" y="1908"/>
                  </a:lnTo>
                  <a:lnTo>
                    <a:pt x="326" y="1930"/>
                  </a:lnTo>
                  <a:lnTo>
                    <a:pt x="326" y="1930"/>
                  </a:lnTo>
                  <a:lnTo>
                    <a:pt x="328" y="1938"/>
                  </a:lnTo>
                  <a:lnTo>
                    <a:pt x="328" y="1946"/>
                  </a:lnTo>
                  <a:lnTo>
                    <a:pt x="328" y="1954"/>
                  </a:lnTo>
                  <a:lnTo>
                    <a:pt x="324" y="1962"/>
                  </a:lnTo>
                  <a:lnTo>
                    <a:pt x="324" y="1962"/>
                  </a:lnTo>
                  <a:lnTo>
                    <a:pt x="322" y="1972"/>
                  </a:lnTo>
                  <a:lnTo>
                    <a:pt x="322" y="1980"/>
                  </a:lnTo>
                  <a:lnTo>
                    <a:pt x="324" y="1988"/>
                  </a:lnTo>
                  <a:lnTo>
                    <a:pt x="328" y="1996"/>
                  </a:lnTo>
                  <a:lnTo>
                    <a:pt x="328" y="1996"/>
                  </a:lnTo>
                  <a:lnTo>
                    <a:pt x="332" y="2010"/>
                  </a:lnTo>
                  <a:lnTo>
                    <a:pt x="336" y="2016"/>
                  </a:lnTo>
                  <a:lnTo>
                    <a:pt x="340" y="2020"/>
                  </a:lnTo>
                  <a:lnTo>
                    <a:pt x="340" y="2020"/>
                  </a:lnTo>
                  <a:lnTo>
                    <a:pt x="346" y="2022"/>
                  </a:lnTo>
                  <a:lnTo>
                    <a:pt x="346" y="2022"/>
                  </a:lnTo>
                  <a:lnTo>
                    <a:pt x="352" y="2020"/>
                  </a:lnTo>
                  <a:lnTo>
                    <a:pt x="360" y="2018"/>
                  </a:lnTo>
                  <a:lnTo>
                    <a:pt x="372" y="2012"/>
                  </a:lnTo>
                  <a:lnTo>
                    <a:pt x="372" y="2012"/>
                  </a:lnTo>
                  <a:lnTo>
                    <a:pt x="384" y="2004"/>
                  </a:lnTo>
                  <a:lnTo>
                    <a:pt x="388" y="2002"/>
                  </a:lnTo>
                  <a:lnTo>
                    <a:pt x="396" y="2000"/>
                  </a:lnTo>
                  <a:lnTo>
                    <a:pt x="396" y="2000"/>
                  </a:lnTo>
                  <a:lnTo>
                    <a:pt x="404" y="1998"/>
                  </a:lnTo>
                  <a:lnTo>
                    <a:pt x="412" y="1998"/>
                  </a:lnTo>
                  <a:lnTo>
                    <a:pt x="412" y="1998"/>
                  </a:lnTo>
                  <a:lnTo>
                    <a:pt x="414" y="1998"/>
                  </a:lnTo>
                  <a:lnTo>
                    <a:pt x="414" y="1998"/>
                  </a:lnTo>
                  <a:lnTo>
                    <a:pt x="416" y="1998"/>
                  </a:lnTo>
                  <a:lnTo>
                    <a:pt x="416" y="1998"/>
                  </a:lnTo>
                  <a:lnTo>
                    <a:pt x="426" y="1998"/>
                  </a:lnTo>
                  <a:lnTo>
                    <a:pt x="434" y="1996"/>
                  </a:lnTo>
                  <a:lnTo>
                    <a:pt x="434" y="1996"/>
                  </a:lnTo>
                  <a:lnTo>
                    <a:pt x="444" y="1990"/>
                  </a:lnTo>
                  <a:lnTo>
                    <a:pt x="456" y="1984"/>
                  </a:lnTo>
                  <a:lnTo>
                    <a:pt x="456" y="1984"/>
                  </a:lnTo>
                  <a:lnTo>
                    <a:pt x="466" y="1982"/>
                  </a:lnTo>
                  <a:lnTo>
                    <a:pt x="474" y="1976"/>
                  </a:lnTo>
                  <a:lnTo>
                    <a:pt x="474" y="1976"/>
                  </a:lnTo>
                  <a:lnTo>
                    <a:pt x="484" y="1968"/>
                  </a:lnTo>
                  <a:lnTo>
                    <a:pt x="492" y="1960"/>
                  </a:lnTo>
                  <a:lnTo>
                    <a:pt x="510" y="1942"/>
                  </a:lnTo>
                  <a:lnTo>
                    <a:pt x="510" y="1942"/>
                  </a:lnTo>
                  <a:lnTo>
                    <a:pt x="528" y="1922"/>
                  </a:lnTo>
                  <a:lnTo>
                    <a:pt x="544" y="1902"/>
                  </a:lnTo>
                  <a:lnTo>
                    <a:pt x="544" y="1902"/>
                  </a:lnTo>
                  <a:lnTo>
                    <a:pt x="558" y="1884"/>
                  </a:lnTo>
                  <a:lnTo>
                    <a:pt x="562" y="1876"/>
                  </a:lnTo>
                  <a:lnTo>
                    <a:pt x="564" y="1866"/>
                  </a:lnTo>
                  <a:lnTo>
                    <a:pt x="564" y="1866"/>
                  </a:lnTo>
                  <a:lnTo>
                    <a:pt x="564" y="1848"/>
                  </a:lnTo>
                  <a:lnTo>
                    <a:pt x="566" y="1842"/>
                  </a:lnTo>
                  <a:lnTo>
                    <a:pt x="574" y="1832"/>
                  </a:lnTo>
                  <a:lnTo>
                    <a:pt x="574" y="1832"/>
                  </a:lnTo>
                  <a:lnTo>
                    <a:pt x="594" y="1820"/>
                  </a:lnTo>
                  <a:lnTo>
                    <a:pt x="594" y="1820"/>
                  </a:lnTo>
                  <a:lnTo>
                    <a:pt x="604" y="1816"/>
                  </a:lnTo>
                  <a:lnTo>
                    <a:pt x="608" y="1814"/>
                  </a:lnTo>
                  <a:lnTo>
                    <a:pt x="610" y="1808"/>
                  </a:lnTo>
                  <a:lnTo>
                    <a:pt x="610" y="1808"/>
                  </a:lnTo>
                  <a:lnTo>
                    <a:pt x="614" y="1800"/>
                  </a:lnTo>
                  <a:lnTo>
                    <a:pt x="616" y="1790"/>
                  </a:lnTo>
                  <a:lnTo>
                    <a:pt x="616" y="1790"/>
                  </a:lnTo>
                  <a:lnTo>
                    <a:pt x="618" y="1778"/>
                  </a:lnTo>
                  <a:lnTo>
                    <a:pt x="620" y="1768"/>
                  </a:lnTo>
                  <a:lnTo>
                    <a:pt x="620" y="1768"/>
                  </a:lnTo>
                  <a:lnTo>
                    <a:pt x="620" y="1758"/>
                  </a:lnTo>
                  <a:lnTo>
                    <a:pt x="618" y="1750"/>
                  </a:lnTo>
                  <a:lnTo>
                    <a:pt x="618" y="1750"/>
                  </a:lnTo>
                  <a:lnTo>
                    <a:pt x="614" y="1744"/>
                  </a:lnTo>
                  <a:lnTo>
                    <a:pt x="614" y="1740"/>
                  </a:lnTo>
                  <a:lnTo>
                    <a:pt x="616" y="1734"/>
                  </a:lnTo>
                  <a:lnTo>
                    <a:pt x="616" y="1734"/>
                  </a:lnTo>
                  <a:lnTo>
                    <a:pt x="626" y="1728"/>
                  </a:lnTo>
                  <a:lnTo>
                    <a:pt x="638" y="1720"/>
                  </a:lnTo>
                  <a:lnTo>
                    <a:pt x="638" y="1720"/>
                  </a:lnTo>
                  <a:lnTo>
                    <a:pt x="648" y="1714"/>
                  </a:lnTo>
                  <a:lnTo>
                    <a:pt x="658" y="1708"/>
                  </a:lnTo>
                  <a:lnTo>
                    <a:pt x="658" y="1708"/>
                  </a:lnTo>
                  <a:lnTo>
                    <a:pt x="668" y="1702"/>
                  </a:lnTo>
                  <a:lnTo>
                    <a:pt x="676" y="1694"/>
                  </a:lnTo>
                  <a:lnTo>
                    <a:pt x="694" y="1680"/>
                  </a:lnTo>
                  <a:lnTo>
                    <a:pt x="694" y="1680"/>
                  </a:lnTo>
                  <a:lnTo>
                    <a:pt x="704" y="1674"/>
                  </a:lnTo>
                  <a:lnTo>
                    <a:pt x="710" y="1668"/>
                  </a:lnTo>
                  <a:lnTo>
                    <a:pt x="716" y="1660"/>
                  </a:lnTo>
                  <a:lnTo>
                    <a:pt x="718" y="1650"/>
                  </a:lnTo>
                  <a:lnTo>
                    <a:pt x="718" y="1650"/>
                  </a:lnTo>
                  <a:lnTo>
                    <a:pt x="724" y="1628"/>
                  </a:lnTo>
                  <a:lnTo>
                    <a:pt x="732" y="1604"/>
                  </a:lnTo>
                  <a:lnTo>
                    <a:pt x="732" y="1604"/>
                  </a:lnTo>
                  <a:lnTo>
                    <a:pt x="736" y="1592"/>
                  </a:lnTo>
                  <a:lnTo>
                    <a:pt x="738" y="1584"/>
                  </a:lnTo>
                  <a:lnTo>
                    <a:pt x="738" y="1578"/>
                  </a:lnTo>
                  <a:lnTo>
                    <a:pt x="738" y="1578"/>
                  </a:lnTo>
                  <a:lnTo>
                    <a:pt x="734" y="1570"/>
                  </a:lnTo>
                  <a:lnTo>
                    <a:pt x="734" y="1570"/>
                  </a:lnTo>
                  <a:lnTo>
                    <a:pt x="730" y="1556"/>
                  </a:lnTo>
                  <a:lnTo>
                    <a:pt x="726" y="1540"/>
                  </a:lnTo>
                  <a:lnTo>
                    <a:pt x="726" y="1540"/>
                  </a:lnTo>
                  <a:lnTo>
                    <a:pt x="726" y="1522"/>
                  </a:lnTo>
                  <a:lnTo>
                    <a:pt x="726" y="1514"/>
                  </a:lnTo>
                  <a:lnTo>
                    <a:pt x="730" y="1506"/>
                  </a:lnTo>
                  <a:lnTo>
                    <a:pt x="730" y="1506"/>
                  </a:lnTo>
                  <a:lnTo>
                    <a:pt x="732" y="1496"/>
                  </a:lnTo>
                  <a:lnTo>
                    <a:pt x="734" y="1486"/>
                  </a:lnTo>
                  <a:lnTo>
                    <a:pt x="734" y="1486"/>
                  </a:lnTo>
                  <a:lnTo>
                    <a:pt x="738" y="1476"/>
                  </a:lnTo>
                  <a:lnTo>
                    <a:pt x="744" y="1468"/>
                  </a:lnTo>
                  <a:lnTo>
                    <a:pt x="744" y="1468"/>
                  </a:lnTo>
                  <a:lnTo>
                    <a:pt x="756" y="1454"/>
                  </a:lnTo>
                  <a:lnTo>
                    <a:pt x="762" y="1446"/>
                  </a:lnTo>
                  <a:lnTo>
                    <a:pt x="770" y="1440"/>
                  </a:lnTo>
                  <a:lnTo>
                    <a:pt x="770" y="1440"/>
                  </a:lnTo>
                  <a:lnTo>
                    <a:pt x="780" y="1432"/>
                  </a:lnTo>
                  <a:lnTo>
                    <a:pt x="786" y="1424"/>
                  </a:lnTo>
                  <a:lnTo>
                    <a:pt x="800" y="1408"/>
                  </a:lnTo>
                  <a:lnTo>
                    <a:pt x="800" y="1408"/>
                  </a:lnTo>
                  <a:lnTo>
                    <a:pt x="816" y="1392"/>
                  </a:lnTo>
                  <a:lnTo>
                    <a:pt x="834" y="1378"/>
                  </a:lnTo>
                  <a:lnTo>
                    <a:pt x="870" y="1352"/>
                  </a:lnTo>
                  <a:lnTo>
                    <a:pt x="870" y="1352"/>
                  </a:lnTo>
                  <a:lnTo>
                    <a:pt x="882" y="1344"/>
                  </a:lnTo>
                  <a:lnTo>
                    <a:pt x="882" y="1344"/>
                  </a:lnTo>
                  <a:lnTo>
                    <a:pt x="888" y="1336"/>
                  </a:lnTo>
                  <a:lnTo>
                    <a:pt x="892" y="1328"/>
                  </a:lnTo>
                  <a:lnTo>
                    <a:pt x="892" y="1328"/>
                  </a:lnTo>
                  <a:lnTo>
                    <a:pt x="904" y="1312"/>
                  </a:lnTo>
                  <a:lnTo>
                    <a:pt x="918" y="1296"/>
                  </a:lnTo>
                  <a:lnTo>
                    <a:pt x="918" y="1296"/>
                  </a:lnTo>
                  <a:lnTo>
                    <a:pt x="926" y="1286"/>
                  </a:lnTo>
                  <a:lnTo>
                    <a:pt x="932" y="1276"/>
                  </a:lnTo>
                  <a:lnTo>
                    <a:pt x="932" y="1276"/>
                  </a:lnTo>
                  <a:lnTo>
                    <a:pt x="944" y="1254"/>
                  </a:lnTo>
                  <a:lnTo>
                    <a:pt x="948" y="1242"/>
                  </a:lnTo>
                  <a:lnTo>
                    <a:pt x="952" y="1230"/>
                  </a:lnTo>
                  <a:lnTo>
                    <a:pt x="952" y="1230"/>
                  </a:lnTo>
                  <a:lnTo>
                    <a:pt x="954" y="1222"/>
                  </a:lnTo>
                  <a:lnTo>
                    <a:pt x="954" y="1218"/>
                  </a:lnTo>
                  <a:lnTo>
                    <a:pt x="952" y="1216"/>
                  </a:lnTo>
                  <a:lnTo>
                    <a:pt x="952" y="1216"/>
                  </a:lnTo>
                  <a:lnTo>
                    <a:pt x="946" y="1214"/>
                  </a:lnTo>
                  <a:lnTo>
                    <a:pt x="946" y="1214"/>
                  </a:lnTo>
                  <a:lnTo>
                    <a:pt x="940" y="1214"/>
                  </a:lnTo>
                  <a:lnTo>
                    <a:pt x="932" y="1218"/>
                  </a:lnTo>
                  <a:lnTo>
                    <a:pt x="932" y="1218"/>
                  </a:lnTo>
                  <a:lnTo>
                    <a:pt x="914" y="1224"/>
                  </a:lnTo>
                  <a:lnTo>
                    <a:pt x="896" y="1230"/>
                  </a:lnTo>
                  <a:lnTo>
                    <a:pt x="858" y="1240"/>
                  </a:lnTo>
                  <a:lnTo>
                    <a:pt x="858" y="1240"/>
                  </a:lnTo>
                  <a:lnTo>
                    <a:pt x="854" y="1240"/>
                  </a:lnTo>
                  <a:lnTo>
                    <a:pt x="854" y="1240"/>
                  </a:lnTo>
                  <a:lnTo>
                    <a:pt x="850" y="1238"/>
                  </a:lnTo>
                  <a:lnTo>
                    <a:pt x="846" y="1236"/>
                  </a:lnTo>
                  <a:lnTo>
                    <a:pt x="842" y="1230"/>
                  </a:lnTo>
                  <a:lnTo>
                    <a:pt x="840" y="1222"/>
                  </a:lnTo>
                  <a:lnTo>
                    <a:pt x="840" y="1214"/>
                  </a:lnTo>
                  <a:lnTo>
                    <a:pt x="840" y="1214"/>
                  </a:lnTo>
                  <a:lnTo>
                    <a:pt x="836" y="1198"/>
                  </a:lnTo>
                  <a:lnTo>
                    <a:pt x="834" y="1192"/>
                  </a:lnTo>
                  <a:lnTo>
                    <a:pt x="830" y="1184"/>
                  </a:lnTo>
                  <a:lnTo>
                    <a:pt x="830" y="1184"/>
                  </a:lnTo>
                  <a:lnTo>
                    <a:pt x="826" y="1178"/>
                  </a:lnTo>
                  <a:lnTo>
                    <a:pt x="820" y="1174"/>
                  </a:lnTo>
                  <a:lnTo>
                    <a:pt x="808" y="1164"/>
                  </a:lnTo>
                  <a:lnTo>
                    <a:pt x="808" y="1164"/>
                  </a:lnTo>
                  <a:lnTo>
                    <a:pt x="804" y="1158"/>
                  </a:lnTo>
                  <a:lnTo>
                    <a:pt x="802" y="1148"/>
                  </a:lnTo>
                  <a:lnTo>
                    <a:pt x="802" y="1148"/>
                  </a:lnTo>
                  <a:lnTo>
                    <a:pt x="800" y="1142"/>
                  </a:lnTo>
                  <a:lnTo>
                    <a:pt x="798" y="1136"/>
                  </a:lnTo>
                  <a:lnTo>
                    <a:pt x="798" y="1136"/>
                  </a:lnTo>
                  <a:lnTo>
                    <a:pt x="798" y="1126"/>
                  </a:lnTo>
                  <a:lnTo>
                    <a:pt x="800" y="1118"/>
                  </a:lnTo>
                  <a:lnTo>
                    <a:pt x="800" y="1118"/>
                  </a:lnTo>
                  <a:lnTo>
                    <a:pt x="794" y="1118"/>
                  </a:lnTo>
                  <a:lnTo>
                    <a:pt x="792" y="1116"/>
                  </a:lnTo>
                  <a:lnTo>
                    <a:pt x="790" y="1114"/>
                  </a:lnTo>
                  <a:lnTo>
                    <a:pt x="790" y="1114"/>
                  </a:lnTo>
                  <a:lnTo>
                    <a:pt x="788" y="1104"/>
                  </a:lnTo>
                  <a:lnTo>
                    <a:pt x="788" y="1104"/>
                  </a:lnTo>
                  <a:lnTo>
                    <a:pt x="782" y="1096"/>
                  </a:lnTo>
                  <a:lnTo>
                    <a:pt x="782" y="1090"/>
                  </a:lnTo>
                  <a:lnTo>
                    <a:pt x="780" y="1086"/>
                  </a:lnTo>
                  <a:lnTo>
                    <a:pt x="780" y="1086"/>
                  </a:lnTo>
                  <a:lnTo>
                    <a:pt x="784" y="1072"/>
                  </a:lnTo>
                  <a:lnTo>
                    <a:pt x="786" y="1066"/>
                  </a:lnTo>
                  <a:lnTo>
                    <a:pt x="786" y="1060"/>
                  </a:lnTo>
                  <a:lnTo>
                    <a:pt x="786" y="1060"/>
                  </a:lnTo>
                  <a:lnTo>
                    <a:pt x="786" y="1054"/>
                  </a:lnTo>
                  <a:lnTo>
                    <a:pt x="784" y="1050"/>
                  </a:lnTo>
                  <a:lnTo>
                    <a:pt x="778" y="1042"/>
                  </a:lnTo>
                  <a:lnTo>
                    <a:pt x="778" y="1042"/>
                  </a:lnTo>
                  <a:lnTo>
                    <a:pt x="774" y="1024"/>
                  </a:lnTo>
                  <a:lnTo>
                    <a:pt x="774" y="1024"/>
                  </a:lnTo>
                  <a:lnTo>
                    <a:pt x="770" y="1010"/>
                  </a:lnTo>
                  <a:lnTo>
                    <a:pt x="766" y="996"/>
                  </a:lnTo>
                  <a:lnTo>
                    <a:pt x="766" y="996"/>
                  </a:lnTo>
                  <a:lnTo>
                    <a:pt x="758" y="984"/>
                  </a:lnTo>
                  <a:lnTo>
                    <a:pt x="756" y="978"/>
                  </a:lnTo>
                  <a:lnTo>
                    <a:pt x="754" y="972"/>
                  </a:lnTo>
                  <a:lnTo>
                    <a:pt x="754" y="972"/>
                  </a:lnTo>
                  <a:lnTo>
                    <a:pt x="756" y="964"/>
                  </a:lnTo>
                  <a:lnTo>
                    <a:pt x="756" y="962"/>
                  </a:lnTo>
                  <a:lnTo>
                    <a:pt x="754" y="958"/>
                  </a:lnTo>
                  <a:lnTo>
                    <a:pt x="754" y="958"/>
                  </a:lnTo>
                  <a:lnTo>
                    <a:pt x="750" y="952"/>
                  </a:lnTo>
                  <a:lnTo>
                    <a:pt x="746" y="948"/>
                  </a:lnTo>
                  <a:lnTo>
                    <a:pt x="746" y="948"/>
                  </a:lnTo>
                  <a:lnTo>
                    <a:pt x="744" y="940"/>
                  </a:lnTo>
                  <a:lnTo>
                    <a:pt x="746" y="936"/>
                  </a:lnTo>
                  <a:lnTo>
                    <a:pt x="748" y="932"/>
                  </a:lnTo>
                  <a:lnTo>
                    <a:pt x="748" y="932"/>
                  </a:lnTo>
                  <a:lnTo>
                    <a:pt x="750" y="930"/>
                  </a:lnTo>
                  <a:lnTo>
                    <a:pt x="750" y="930"/>
                  </a:lnTo>
                  <a:lnTo>
                    <a:pt x="760" y="942"/>
                  </a:lnTo>
                  <a:lnTo>
                    <a:pt x="766" y="948"/>
                  </a:lnTo>
                  <a:lnTo>
                    <a:pt x="772" y="954"/>
                  </a:lnTo>
                  <a:lnTo>
                    <a:pt x="772" y="954"/>
                  </a:lnTo>
                  <a:lnTo>
                    <a:pt x="778" y="960"/>
                  </a:lnTo>
                  <a:lnTo>
                    <a:pt x="782" y="968"/>
                  </a:lnTo>
                  <a:lnTo>
                    <a:pt x="784" y="978"/>
                  </a:lnTo>
                  <a:lnTo>
                    <a:pt x="790" y="986"/>
                  </a:lnTo>
                  <a:lnTo>
                    <a:pt x="790" y="986"/>
                  </a:lnTo>
                  <a:lnTo>
                    <a:pt x="796" y="994"/>
                  </a:lnTo>
                  <a:lnTo>
                    <a:pt x="802" y="1000"/>
                  </a:lnTo>
                  <a:lnTo>
                    <a:pt x="802" y="1000"/>
                  </a:lnTo>
                  <a:lnTo>
                    <a:pt x="802" y="1004"/>
                  </a:lnTo>
                  <a:lnTo>
                    <a:pt x="804" y="1010"/>
                  </a:lnTo>
                  <a:lnTo>
                    <a:pt x="804" y="1020"/>
                  </a:lnTo>
                  <a:lnTo>
                    <a:pt x="804" y="1020"/>
                  </a:lnTo>
                  <a:lnTo>
                    <a:pt x="808" y="1032"/>
                  </a:lnTo>
                  <a:lnTo>
                    <a:pt x="812" y="1044"/>
                  </a:lnTo>
                  <a:lnTo>
                    <a:pt x="816" y="1056"/>
                  </a:lnTo>
                  <a:lnTo>
                    <a:pt x="816" y="1062"/>
                  </a:lnTo>
                  <a:lnTo>
                    <a:pt x="814" y="1068"/>
                  </a:lnTo>
                  <a:lnTo>
                    <a:pt x="814" y="1068"/>
                  </a:lnTo>
                  <a:lnTo>
                    <a:pt x="810" y="1080"/>
                  </a:lnTo>
                  <a:lnTo>
                    <a:pt x="812" y="1082"/>
                  </a:lnTo>
                  <a:lnTo>
                    <a:pt x="816" y="1088"/>
                  </a:lnTo>
                  <a:lnTo>
                    <a:pt x="816" y="1088"/>
                  </a:lnTo>
                  <a:lnTo>
                    <a:pt x="824" y="1098"/>
                  </a:lnTo>
                  <a:lnTo>
                    <a:pt x="830" y="1108"/>
                  </a:lnTo>
                  <a:lnTo>
                    <a:pt x="830" y="1108"/>
                  </a:lnTo>
                  <a:lnTo>
                    <a:pt x="844" y="1132"/>
                  </a:lnTo>
                  <a:lnTo>
                    <a:pt x="848" y="1144"/>
                  </a:lnTo>
                  <a:lnTo>
                    <a:pt x="850" y="1150"/>
                  </a:lnTo>
                  <a:lnTo>
                    <a:pt x="850" y="1156"/>
                  </a:lnTo>
                  <a:lnTo>
                    <a:pt x="850" y="1156"/>
                  </a:lnTo>
                  <a:lnTo>
                    <a:pt x="850" y="1164"/>
                  </a:lnTo>
                  <a:lnTo>
                    <a:pt x="846" y="1172"/>
                  </a:lnTo>
                  <a:lnTo>
                    <a:pt x="844" y="1182"/>
                  </a:lnTo>
                  <a:lnTo>
                    <a:pt x="844" y="1190"/>
                  </a:lnTo>
                  <a:lnTo>
                    <a:pt x="844" y="1190"/>
                  </a:lnTo>
                  <a:lnTo>
                    <a:pt x="846" y="1216"/>
                  </a:lnTo>
                  <a:lnTo>
                    <a:pt x="846" y="1216"/>
                  </a:lnTo>
                  <a:lnTo>
                    <a:pt x="852" y="1216"/>
                  </a:lnTo>
                  <a:lnTo>
                    <a:pt x="852" y="1216"/>
                  </a:lnTo>
                  <a:lnTo>
                    <a:pt x="860" y="1216"/>
                  </a:lnTo>
                  <a:lnTo>
                    <a:pt x="870" y="1212"/>
                  </a:lnTo>
                  <a:lnTo>
                    <a:pt x="888" y="1202"/>
                  </a:lnTo>
                  <a:lnTo>
                    <a:pt x="888" y="1202"/>
                  </a:lnTo>
                  <a:lnTo>
                    <a:pt x="912" y="1188"/>
                  </a:lnTo>
                  <a:lnTo>
                    <a:pt x="924" y="1182"/>
                  </a:lnTo>
                  <a:lnTo>
                    <a:pt x="936" y="1178"/>
                  </a:lnTo>
                  <a:lnTo>
                    <a:pt x="936" y="1178"/>
                  </a:lnTo>
                  <a:lnTo>
                    <a:pt x="948" y="1176"/>
                  </a:lnTo>
                  <a:lnTo>
                    <a:pt x="958" y="1172"/>
                  </a:lnTo>
                  <a:lnTo>
                    <a:pt x="958" y="1172"/>
                  </a:lnTo>
                  <a:lnTo>
                    <a:pt x="978" y="1160"/>
                  </a:lnTo>
                  <a:lnTo>
                    <a:pt x="978" y="1160"/>
                  </a:lnTo>
                  <a:lnTo>
                    <a:pt x="982" y="1156"/>
                  </a:lnTo>
                  <a:lnTo>
                    <a:pt x="986" y="1152"/>
                  </a:lnTo>
                  <a:lnTo>
                    <a:pt x="990" y="1148"/>
                  </a:lnTo>
                  <a:lnTo>
                    <a:pt x="996" y="1146"/>
                  </a:lnTo>
                  <a:lnTo>
                    <a:pt x="996" y="1146"/>
                  </a:lnTo>
                  <a:lnTo>
                    <a:pt x="1014" y="1142"/>
                  </a:lnTo>
                  <a:lnTo>
                    <a:pt x="1022" y="1140"/>
                  </a:lnTo>
                  <a:lnTo>
                    <a:pt x="1030" y="1136"/>
                  </a:lnTo>
                  <a:lnTo>
                    <a:pt x="1030" y="1136"/>
                  </a:lnTo>
                  <a:lnTo>
                    <a:pt x="1040" y="1126"/>
                  </a:lnTo>
                  <a:lnTo>
                    <a:pt x="1050" y="1118"/>
                  </a:lnTo>
                  <a:lnTo>
                    <a:pt x="1050" y="1118"/>
                  </a:lnTo>
                  <a:lnTo>
                    <a:pt x="1062" y="1108"/>
                  </a:lnTo>
                  <a:lnTo>
                    <a:pt x="1074" y="1096"/>
                  </a:lnTo>
                  <a:lnTo>
                    <a:pt x="1074" y="1096"/>
                  </a:lnTo>
                  <a:lnTo>
                    <a:pt x="1090" y="1084"/>
                  </a:lnTo>
                  <a:lnTo>
                    <a:pt x="1096" y="1076"/>
                  </a:lnTo>
                  <a:lnTo>
                    <a:pt x="1102" y="1068"/>
                  </a:lnTo>
                  <a:lnTo>
                    <a:pt x="1102" y="1068"/>
                  </a:lnTo>
                  <a:lnTo>
                    <a:pt x="1106" y="1060"/>
                  </a:lnTo>
                  <a:lnTo>
                    <a:pt x="1106" y="1052"/>
                  </a:lnTo>
                  <a:lnTo>
                    <a:pt x="1102" y="1046"/>
                  </a:lnTo>
                  <a:lnTo>
                    <a:pt x="1098" y="1042"/>
                  </a:lnTo>
                  <a:lnTo>
                    <a:pt x="1086" y="1034"/>
                  </a:lnTo>
                  <a:lnTo>
                    <a:pt x="1072" y="1028"/>
                  </a:lnTo>
                  <a:lnTo>
                    <a:pt x="1072" y="1028"/>
                  </a:lnTo>
                  <a:lnTo>
                    <a:pt x="1072" y="1018"/>
                  </a:lnTo>
                  <a:lnTo>
                    <a:pt x="1072" y="1008"/>
                  </a:lnTo>
                  <a:lnTo>
                    <a:pt x="1068" y="1000"/>
                  </a:lnTo>
                  <a:lnTo>
                    <a:pt x="1064" y="996"/>
                  </a:lnTo>
                  <a:lnTo>
                    <a:pt x="1062" y="996"/>
                  </a:lnTo>
                  <a:lnTo>
                    <a:pt x="1062" y="996"/>
                  </a:lnTo>
                  <a:lnTo>
                    <a:pt x="1058" y="996"/>
                  </a:lnTo>
                  <a:lnTo>
                    <a:pt x="1054" y="1000"/>
                  </a:lnTo>
                  <a:lnTo>
                    <a:pt x="1054" y="1000"/>
                  </a:lnTo>
                  <a:lnTo>
                    <a:pt x="1052" y="1002"/>
                  </a:lnTo>
                  <a:lnTo>
                    <a:pt x="1052" y="1004"/>
                  </a:lnTo>
                  <a:lnTo>
                    <a:pt x="1048" y="1010"/>
                  </a:lnTo>
                  <a:lnTo>
                    <a:pt x="1048" y="1010"/>
                  </a:lnTo>
                  <a:lnTo>
                    <a:pt x="1044" y="1012"/>
                  </a:lnTo>
                  <a:lnTo>
                    <a:pt x="1040" y="1016"/>
                  </a:lnTo>
                  <a:lnTo>
                    <a:pt x="1040" y="1016"/>
                  </a:lnTo>
                  <a:lnTo>
                    <a:pt x="1028" y="1022"/>
                  </a:lnTo>
                  <a:lnTo>
                    <a:pt x="1020" y="1024"/>
                  </a:lnTo>
                  <a:lnTo>
                    <a:pt x="1012" y="1026"/>
                  </a:lnTo>
                  <a:lnTo>
                    <a:pt x="1012" y="1026"/>
                  </a:lnTo>
                  <a:lnTo>
                    <a:pt x="1010" y="1026"/>
                  </a:lnTo>
                  <a:lnTo>
                    <a:pt x="1010" y="1026"/>
                  </a:lnTo>
                  <a:lnTo>
                    <a:pt x="1006" y="1022"/>
                  </a:lnTo>
                  <a:lnTo>
                    <a:pt x="1002" y="1018"/>
                  </a:lnTo>
                  <a:lnTo>
                    <a:pt x="996" y="1004"/>
                  </a:lnTo>
                  <a:lnTo>
                    <a:pt x="992" y="990"/>
                  </a:lnTo>
                  <a:lnTo>
                    <a:pt x="988" y="980"/>
                  </a:lnTo>
                  <a:lnTo>
                    <a:pt x="988" y="980"/>
                  </a:lnTo>
                  <a:lnTo>
                    <a:pt x="984" y="974"/>
                  </a:lnTo>
                  <a:lnTo>
                    <a:pt x="980" y="970"/>
                  </a:lnTo>
                  <a:lnTo>
                    <a:pt x="976" y="968"/>
                  </a:lnTo>
                  <a:lnTo>
                    <a:pt x="972" y="962"/>
                  </a:lnTo>
                  <a:lnTo>
                    <a:pt x="972" y="962"/>
                  </a:lnTo>
                  <a:lnTo>
                    <a:pt x="974" y="954"/>
                  </a:lnTo>
                  <a:lnTo>
                    <a:pt x="974" y="948"/>
                  </a:lnTo>
                  <a:lnTo>
                    <a:pt x="974" y="948"/>
                  </a:lnTo>
                  <a:lnTo>
                    <a:pt x="972" y="944"/>
                  </a:lnTo>
                  <a:lnTo>
                    <a:pt x="970" y="940"/>
                  </a:lnTo>
                  <a:lnTo>
                    <a:pt x="966" y="936"/>
                  </a:lnTo>
                  <a:lnTo>
                    <a:pt x="966" y="932"/>
                  </a:lnTo>
                  <a:lnTo>
                    <a:pt x="966" y="932"/>
                  </a:lnTo>
                  <a:lnTo>
                    <a:pt x="966" y="928"/>
                  </a:lnTo>
                  <a:lnTo>
                    <a:pt x="968" y="926"/>
                  </a:lnTo>
                  <a:lnTo>
                    <a:pt x="974" y="924"/>
                  </a:lnTo>
                  <a:lnTo>
                    <a:pt x="974" y="924"/>
                  </a:lnTo>
                  <a:lnTo>
                    <a:pt x="980" y="926"/>
                  </a:lnTo>
                  <a:lnTo>
                    <a:pt x="980" y="926"/>
                  </a:lnTo>
                  <a:lnTo>
                    <a:pt x="984" y="930"/>
                  </a:lnTo>
                  <a:lnTo>
                    <a:pt x="986" y="934"/>
                  </a:lnTo>
                  <a:lnTo>
                    <a:pt x="988" y="940"/>
                  </a:lnTo>
                  <a:lnTo>
                    <a:pt x="992" y="944"/>
                  </a:lnTo>
                  <a:lnTo>
                    <a:pt x="992" y="944"/>
                  </a:lnTo>
                  <a:lnTo>
                    <a:pt x="996" y="950"/>
                  </a:lnTo>
                  <a:lnTo>
                    <a:pt x="1002" y="956"/>
                  </a:lnTo>
                  <a:lnTo>
                    <a:pt x="1016" y="964"/>
                  </a:lnTo>
                  <a:lnTo>
                    <a:pt x="1016" y="964"/>
                  </a:lnTo>
                  <a:lnTo>
                    <a:pt x="1020" y="970"/>
                  </a:lnTo>
                  <a:lnTo>
                    <a:pt x="1022" y="978"/>
                  </a:lnTo>
                  <a:lnTo>
                    <a:pt x="1026" y="984"/>
                  </a:lnTo>
                  <a:lnTo>
                    <a:pt x="1030" y="988"/>
                  </a:lnTo>
                  <a:lnTo>
                    <a:pt x="1030" y="988"/>
                  </a:lnTo>
                  <a:lnTo>
                    <a:pt x="1036" y="990"/>
                  </a:lnTo>
                  <a:lnTo>
                    <a:pt x="1036" y="990"/>
                  </a:lnTo>
                  <a:lnTo>
                    <a:pt x="1042" y="988"/>
                  </a:lnTo>
                  <a:lnTo>
                    <a:pt x="1048" y="984"/>
                  </a:lnTo>
                  <a:lnTo>
                    <a:pt x="1054" y="980"/>
                  </a:lnTo>
                  <a:lnTo>
                    <a:pt x="1062" y="976"/>
                  </a:lnTo>
                  <a:lnTo>
                    <a:pt x="1062" y="976"/>
                  </a:lnTo>
                  <a:lnTo>
                    <a:pt x="1068" y="976"/>
                  </a:lnTo>
                  <a:lnTo>
                    <a:pt x="1068" y="976"/>
                  </a:lnTo>
                  <a:lnTo>
                    <a:pt x="1072" y="976"/>
                  </a:lnTo>
                  <a:lnTo>
                    <a:pt x="1072" y="978"/>
                  </a:lnTo>
                  <a:lnTo>
                    <a:pt x="1074" y="982"/>
                  </a:lnTo>
                  <a:lnTo>
                    <a:pt x="1072" y="990"/>
                  </a:lnTo>
                  <a:lnTo>
                    <a:pt x="1072" y="996"/>
                  </a:lnTo>
                  <a:lnTo>
                    <a:pt x="1072" y="996"/>
                  </a:lnTo>
                  <a:lnTo>
                    <a:pt x="1076" y="1002"/>
                  </a:lnTo>
                  <a:lnTo>
                    <a:pt x="1080" y="1006"/>
                  </a:lnTo>
                  <a:lnTo>
                    <a:pt x="1092" y="1010"/>
                  </a:lnTo>
                  <a:lnTo>
                    <a:pt x="1106" y="1014"/>
                  </a:lnTo>
                  <a:lnTo>
                    <a:pt x="1120" y="1014"/>
                  </a:lnTo>
                  <a:lnTo>
                    <a:pt x="1120" y="1014"/>
                  </a:lnTo>
                  <a:lnTo>
                    <a:pt x="1130" y="1014"/>
                  </a:lnTo>
                  <a:lnTo>
                    <a:pt x="1130" y="1014"/>
                  </a:lnTo>
                  <a:lnTo>
                    <a:pt x="1166" y="1012"/>
                  </a:lnTo>
                  <a:lnTo>
                    <a:pt x="1166" y="1012"/>
                  </a:lnTo>
                  <a:lnTo>
                    <a:pt x="1194" y="1010"/>
                  </a:lnTo>
                  <a:lnTo>
                    <a:pt x="1194" y="1010"/>
                  </a:lnTo>
                  <a:lnTo>
                    <a:pt x="1200" y="1012"/>
                  </a:lnTo>
                  <a:lnTo>
                    <a:pt x="1200" y="1012"/>
                  </a:lnTo>
                  <a:lnTo>
                    <a:pt x="1202" y="1014"/>
                  </a:lnTo>
                  <a:lnTo>
                    <a:pt x="1204" y="1016"/>
                  </a:lnTo>
                  <a:lnTo>
                    <a:pt x="1204" y="1024"/>
                  </a:lnTo>
                  <a:lnTo>
                    <a:pt x="1204" y="1032"/>
                  </a:lnTo>
                  <a:lnTo>
                    <a:pt x="1206" y="1038"/>
                  </a:lnTo>
                  <a:lnTo>
                    <a:pt x="1206" y="1038"/>
                  </a:lnTo>
                  <a:lnTo>
                    <a:pt x="1212" y="1042"/>
                  </a:lnTo>
                  <a:lnTo>
                    <a:pt x="1218" y="1046"/>
                  </a:lnTo>
                  <a:lnTo>
                    <a:pt x="1232" y="1052"/>
                  </a:lnTo>
                  <a:lnTo>
                    <a:pt x="1232" y="1052"/>
                  </a:lnTo>
                  <a:lnTo>
                    <a:pt x="1222" y="1058"/>
                  </a:lnTo>
                  <a:lnTo>
                    <a:pt x="1218" y="1060"/>
                  </a:lnTo>
                  <a:lnTo>
                    <a:pt x="1216" y="1064"/>
                  </a:lnTo>
                  <a:lnTo>
                    <a:pt x="1216" y="1064"/>
                  </a:lnTo>
                  <a:lnTo>
                    <a:pt x="1224" y="1070"/>
                  </a:lnTo>
                  <a:lnTo>
                    <a:pt x="1230" y="1078"/>
                  </a:lnTo>
                  <a:lnTo>
                    <a:pt x="1230" y="1078"/>
                  </a:lnTo>
                  <a:lnTo>
                    <a:pt x="1236" y="1086"/>
                  </a:lnTo>
                  <a:lnTo>
                    <a:pt x="1238" y="1090"/>
                  </a:lnTo>
                  <a:lnTo>
                    <a:pt x="1244" y="1092"/>
                  </a:lnTo>
                  <a:lnTo>
                    <a:pt x="1244" y="1092"/>
                  </a:lnTo>
                  <a:lnTo>
                    <a:pt x="1244" y="1092"/>
                  </a:lnTo>
                  <a:lnTo>
                    <a:pt x="1244" y="1092"/>
                  </a:lnTo>
                  <a:lnTo>
                    <a:pt x="1250" y="1090"/>
                  </a:lnTo>
                  <a:lnTo>
                    <a:pt x="1254" y="1088"/>
                  </a:lnTo>
                  <a:lnTo>
                    <a:pt x="1260" y="1080"/>
                  </a:lnTo>
                  <a:lnTo>
                    <a:pt x="1268" y="1072"/>
                  </a:lnTo>
                  <a:lnTo>
                    <a:pt x="1270" y="1070"/>
                  </a:lnTo>
                  <a:lnTo>
                    <a:pt x="1276" y="1068"/>
                  </a:lnTo>
                  <a:lnTo>
                    <a:pt x="1276" y="1068"/>
                  </a:lnTo>
                  <a:lnTo>
                    <a:pt x="1278" y="1074"/>
                  </a:lnTo>
                  <a:lnTo>
                    <a:pt x="1278" y="1082"/>
                  </a:lnTo>
                  <a:lnTo>
                    <a:pt x="1278" y="1096"/>
                  </a:lnTo>
                  <a:lnTo>
                    <a:pt x="1276" y="1112"/>
                  </a:lnTo>
                  <a:lnTo>
                    <a:pt x="1276" y="1126"/>
                  </a:lnTo>
                  <a:lnTo>
                    <a:pt x="1276" y="1126"/>
                  </a:lnTo>
                  <a:lnTo>
                    <a:pt x="1276" y="1152"/>
                  </a:lnTo>
                  <a:lnTo>
                    <a:pt x="1276" y="1178"/>
                  </a:lnTo>
                  <a:lnTo>
                    <a:pt x="1276" y="1190"/>
                  </a:lnTo>
                  <a:lnTo>
                    <a:pt x="1278" y="1202"/>
                  </a:lnTo>
                  <a:lnTo>
                    <a:pt x="1282" y="1214"/>
                  </a:lnTo>
                  <a:lnTo>
                    <a:pt x="1286" y="1226"/>
                  </a:lnTo>
                  <a:lnTo>
                    <a:pt x="1286" y="1226"/>
                  </a:lnTo>
                  <a:lnTo>
                    <a:pt x="1290" y="1236"/>
                  </a:lnTo>
                  <a:lnTo>
                    <a:pt x="1290" y="1248"/>
                  </a:lnTo>
                  <a:lnTo>
                    <a:pt x="1292" y="1260"/>
                  </a:lnTo>
                  <a:lnTo>
                    <a:pt x="1294" y="1272"/>
                  </a:lnTo>
                  <a:lnTo>
                    <a:pt x="1294" y="1272"/>
                  </a:lnTo>
                  <a:lnTo>
                    <a:pt x="1298" y="1276"/>
                  </a:lnTo>
                  <a:lnTo>
                    <a:pt x="1302" y="1278"/>
                  </a:lnTo>
                  <a:lnTo>
                    <a:pt x="1302" y="1278"/>
                  </a:lnTo>
                  <a:lnTo>
                    <a:pt x="1310" y="1276"/>
                  </a:lnTo>
                  <a:lnTo>
                    <a:pt x="1318" y="1270"/>
                  </a:lnTo>
                  <a:lnTo>
                    <a:pt x="1334" y="1260"/>
                  </a:lnTo>
                  <a:lnTo>
                    <a:pt x="1334" y="1260"/>
                  </a:lnTo>
                  <a:lnTo>
                    <a:pt x="1340" y="1256"/>
                  </a:lnTo>
                  <a:lnTo>
                    <a:pt x="1344" y="1250"/>
                  </a:lnTo>
                  <a:lnTo>
                    <a:pt x="1352" y="1236"/>
                  </a:lnTo>
                  <a:lnTo>
                    <a:pt x="1358" y="1220"/>
                  </a:lnTo>
                  <a:lnTo>
                    <a:pt x="1360" y="1208"/>
                  </a:lnTo>
                  <a:lnTo>
                    <a:pt x="1360" y="1208"/>
                  </a:lnTo>
                  <a:lnTo>
                    <a:pt x="1364" y="1194"/>
                  </a:lnTo>
                  <a:lnTo>
                    <a:pt x="1370" y="1180"/>
                  </a:lnTo>
                  <a:lnTo>
                    <a:pt x="1378" y="1168"/>
                  </a:lnTo>
                  <a:lnTo>
                    <a:pt x="1388" y="1156"/>
                  </a:lnTo>
                  <a:lnTo>
                    <a:pt x="1388" y="1156"/>
                  </a:lnTo>
                  <a:lnTo>
                    <a:pt x="1406" y="1146"/>
                  </a:lnTo>
                  <a:lnTo>
                    <a:pt x="1414" y="1142"/>
                  </a:lnTo>
                  <a:lnTo>
                    <a:pt x="1422" y="1136"/>
                  </a:lnTo>
                  <a:lnTo>
                    <a:pt x="1422" y="1136"/>
                  </a:lnTo>
                  <a:lnTo>
                    <a:pt x="1432" y="1126"/>
                  </a:lnTo>
                  <a:lnTo>
                    <a:pt x="1444" y="1118"/>
                  </a:lnTo>
                  <a:lnTo>
                    <a:pt x="1444" y="1118"/>
                  </a:lnTo>
                  <a:lnTo>
                    <a:pt x="1458" y="1108"/>
                  </a:lnTo>
                  <a:lnTo>
                    <a:pt x="1464" y="1104"/>
                  </a:lnTo>
                  <a:lnTo>
                    <a:pt x="1468" y="1096"/>
                  </a:lnTo>
                  <a:lnTo>
                    <a:pt x="1468" y="1096"/>
                  </a:lnTo>
                  <a:lnTo>
                    <a:pt x="1470" y="1088"/>
                  </a:lnTo>
                  <a:lnTo>
                    <a:pt x="1472" y="1082"/>
                  </a:lnTo>
                  <a:lnTo>
                    <a:pt x="1474" y="1080"/>
                  </a:lnTo>
                  <a:lnTo>
                    <a:pt x="1476" y="1080"/>
                  </a:lnTo>
                  <a:lnTo>
                    <a:pt x="1484" y="1078"/>
                  </a:lnTo>
                  <a:lnTo>
                    <a:pt x="1484" y="1078"/>
                  </a:lnTo>
                  <a:lnTo>
                    <a:pt x="1486" y="1078"/>
                  </a:lnTo>
                  <a:lnTo>
                    <a:pt x="1486" y="1078"/>
                  </a:lnTo>
                  <a:lnTo>
                    <a:pt x="1500" y="1080"/>
                  </a:lnTo>
                  <a:lnTo>
                    <a:pt x="1500" y="1080"/>
                  </a:lnTo>
                  <a:lnTo>
                    <a:pt x="1504" y="1080"/>
                  </a:lnTo>
                  <a:lnTo>
                    <a:pt x="1504" y="1080"/>
                  </a:lnTo>
                  <a:lnTo>
                    <a:pt x="1512" y="1076"/>
                  </a:lnTo>
                  <a:lnTo>
                    <a:pt x="1518" y="1070"/>
                  </a:lnTo>
                  <a:lnTo>
                    <a:pt x="1518" y="1070"/>
                  </a:lnTo>
                  <a:lnTo>
                    <a:pt x="1526" y="1068"/>
                  </a:lnTo>
                  <a:lnTo>
                    <a:pt x="1526" y="1068"/>
                  </a:lnTo>
                  <a:lnTo>
                    <a:pt x="1532" y="1070"/>
                  </a:lnTo>
                  <a:lnTo>
                    <a:pt x="1536" y="1072"/>
                  </a:lnTo>
                  <a:lnTo>
                    <a:pt x="1536" y="1072"/>
                  </a:lnTo>
                  <a:lnTo>
                    <a:pt x="1540" y="1078"/>
                  </a:lnTo>
                  <a:lnTo>
                    <a:pt x="1540" y="1082"/>
                  </a:lnTo>
                  <a:lnTo>
                    <a:pt x="1540" y="1094"/>
                  </a:lnTo>
                  <a:lnTo>
                    <a:pt x="1540" y="1094"/>
                  </a:lnTo>
                  <a:lnTo>
                    <a:pt x="1540" y="1098"/>
                  </a:lnTo>
                  <a:lnTo>
                    <a:pt x="1542" y="1100"/>
                  </a:lnTo>
                  <a:lnTo>
                    <a:pt x="1546" y="1106"/>
                  </a:lnTo>
                  <a:lnTo>
                    <a:pt x="1546" y="1106"/>
                  </a:lnTo>
                  <a:lnTo>
                    <a:pt x="1550" y="1110"/>
                  </a:lnTo>
                  <a:lnTo>
                    <a:pt x="1552" y="1116"/>
                  </a:lnTo>
                  <a:lnTo>
                    <a:pt x="1552" y="1116"/>
                  </a:lnTo>
                  <a:lnTo>
                    <a:pt x="1558" y="1118"/>
                  </a:lnTo>
                  <a:lnTo>
                    <a:pt x="1562" y="1122"/>
                  </a:lnTo>
                  <a:lnTo>
                    <a:pt x="1562" y="1122"/>
                  </a:lnTo>
                  <a:lnTo>
                    <a:pt x="1564" y="1130"/>
                  </a:lnTo>
                  <a:lnTo>
                    <a:pt x="1564" y="1138"/>
                  </a:lnTo>
                  <a:lnTo>
                    <a:pt x="1564" y="1138"/>
                  </a:lnTo>
                  <a:lnTo>
                    <a:pt x="1560" y="1150"/>
                  </a:lnTo>
                  <a:lnTo>
                    <a:pt x="1558" y="1162"/>
                  </a:lnTo>
                  <a:lnTo>
                    <a:pt x="1558" y="1162"/>
                  </a:lnTo>
                  <a:lnTo>
                    <a:pt x="1558" y="1168"/>
                  </a:lnTo>
                  <a:lnTo>
                    <a:pt x="1560" y="1170"/>
                  </a:lnTo>
                  <a:lnTo>
                    <a:pt x="1562" y="1172"/>
                  </a:lnTo>
                  <a:lnTo>
                    <a:pt x="1566" y="1174"/>
                  </a:lnTo>
                  <a:lnTo>
                    <a:pt x="1566" y="1174"/>
                  </a:lnTo>
                  <a:lnTo>
                    <a:pt x="1566" y="1174"/>
                  </a:lnTo>
                  <a:lnTo>
                    <a:pt x="1566" y="1174"/>
                  </a:lnTo>
                  <a:lnTo>
                    <a:pt x="1574" y="1172"/>
                  </a:lnTo>
                  <a:lnTo>
                    <a:pt x="1580" y="1164"/>
                  </a:lnTo>
                  <a:lnTo>
                    <a:pt x="1588" y="1158"/>
                  </a:lnTo>
                  <a:lnTo>
                    <a:pt x="1588" y="1156"/>
                  </a:lnTo>
                  <a:lnTo>
                    <a:pt x="1588" y="1156"/>
                  </a:lnTo>
                  <a:lnTo>
                    <a:pt x="1594" y="1158"/>
                  </a:lnTo>
                  <a:lnTo>
                    <a:pt x="1598" y="1164"/>
                  </a:lnTo>
                  <a:lnTo>
                    <a:pt x="1600" y="1176"/>
                  </a:lnTo>
                  <a:lnTo>
                    <a:pt x="1600" y="1176"/>
                  </a:lnTo>
                  <a:lnTo>
                    <a:pt x="1600" y="1190"/>
                  </a:lnTo>
                  <a:lnTo>
                    <a:pt x="1600" y="1196"/>
                  </a:lnTo>
                  <a:lnTo>
                    <a:pt x="1600" y="1198"/>
                  </a:lnTo>
                  <a:lnTo>
                    <a:pt x="1602" y="1198"/>
                  </a:lnTo>
                  <a:lnTo>
                    <a:pt x="1602" y="1198"/>
                  </a:lnTo>
                  <a:lnTo>
                    <a:pt x="1606" y="1198"/>
                  </a:lnTo>
                  <a:lnTo>
                    <a:pt x="1606" y="1198"/>
                  </a:lnTo>
                  <a:lnTo>
                    <a:pt x="1606" y="1198"/>
                  </a:lnTo>
                  <a:lnTo>
                    <a:pt x="1608" y="1204"/>
                  </a:lnTo>
                  <a:lnTo>
                    <a:pt x="1610" y="1212"/>
                  </a:lnTo>
                  <a:lnTo>
                    <a:pt x="1608" y="1228"/>
                  </a:lnTo>
                  <a:lnTo>
                    <a:pt x="1606" y="1244"/>
                  </a:lnTo>
                  <a:lnTo>
                    <a:pt x="1602" y="1258"/>
                  </a:lnTo>
                  <a:lnTo>
                    <a:pt x="1602" y="1258"/>
                  </a:lnTo>
                  <a:lnTo>
                    <a:pt x="1596" y="1272"/>
                  </a:lnTo>
                  <a:lnTo>
                    <a:pt x="1592" y="1278"/>
                  </a:lnTo>
                  <a:lnTo>
                    <a:pt x="1592" y="1284"/>
                  </a:lnTo>
                  <a:lnTo>
                    <a:pt x="1592" y="1284"/>
                  </a:lnTo>
                  <a:lnTo>
                    <a:pt x="1594" y="1290"/>
                  </a:lnTo>
                  <a:lnTo>
                    <a:pt x="1596" y="1296"/>
                  </a:lnTo>
                  <a:lnTo>
                    <a:pt x="1604" y="1306"/>
                  </a:lnTo>
                  <a:lnTo>
                    <a:pt x="1604" y="1306"/>
                  </a:lnTo>
                  <a:lnTo>
                    <a:pt x="1610" y="1318"/>
                  </a:lnTo>
                  <a:lnTo>
                    <a:pt x="1612" y="1332"/>
                  </a:lnTo>
                  <a:lnTo>
                    <a:pt x="1614" y="1362"/>
                  </a:lnTo>
                  <a:lnTo>
                    <a:pt x="1614" y="1362"/>
                  </a:lnTo>
                  <a:lnTo>
                    <a:pt x="1616" y="1368"/>
                  </a:lnTo>
                  <a:lnTo>
                    <a:pt x="1620" y="1374"/>
                  </a:lnTo>
                  <a:lnTo>
                    <a:pt x="1630" y="1382"/>
                  </a:lnTo>
                  <a:lnTo>
                    <a:pt x="1630" y="1382"/>
                  </a:lnTo>
                  <a:lnTo>
                    <a:pt x="1634" y="1390"/>
                  </a:lnTo>
                  <a:lnTo>
                    <a:pt x="1640" y="1396"/>
                  </a:lnTo>
                  <a:lnTo>
                    <a:pt x="1644" y="1404"/>
                  </a:lnTo>
                  <a:lnTo>
                    <a:pt x="1650" y="1410"/>
                  </a:lnTo>
                  <a:lnTo>
                    <a:pt x="1650" y="1410"/>
                  </a:lnTo>
                  <a:lnTo>
                    <a:pt x="1654" y="1384"/>
                  </a:lnTo>
                  <a:lnTo>
                    <a:pt x="1656" y="1358"/>
                  </a:lnTo>
                  <a:lnTo>
                    <a:pt x="1656" y="1348"/>
                  </a:lnTo>
                  <a:lnTo>
                    <a:pt x="1654" y="1336"/>
                  </a:lnTo>
                  <a:lnTo>
                    <a:pt x="1650" y="1324"/>
                  </a:lnTo>
                  <a:lnTo>
                    <a:pt x="1644" y="1314"/>
                  </a:lnTo>
                  <a:lnTo>
                    <a:pt x="1644" y="1314"/>
                  </a:lnTo>
                  <a:lnTo>
                    <a:pt x="1636" y="1304"/>
                  </a:lnTo>
                  <a:lnTo>
                    <a:pt x="1628" y="1292"/>
                  </a:lnTo>
                  <a:lnTo>
                    <a:pt x="1624" y="1282"/>
                  </a:lnTo>
                  <a:lnTo>
                    <a:pt x="1624" y="1268"/>
                  </a:lnTo>
                  <a:lnTo>
                    <a:pt x="1624" y="1268"/>
                  </a:lnTo>
                  <a:lnTo>
                    <a:pt x="1626" y="1254"/>
                  </a:lnTo>
                  <a:lnTo>
                    <a:pt x="1626" y="1240"/>
                  </a:lnTo>
                  <a:lnTo>
                    <a:pt x="1626" y="1240"/>
                  </a:lnTo>
                  <a:lnTo>
                    <a:pt x="1626" y="1226"/>
                  </a:lnTo>
                  <a:lnTo>
                    <a:pt x="1626" y="1220"/>
                  </a:lnTo>
                  <a:lnTo>
                    <a:pt x="1630" y="1212"/>
                  </a:lnTo>
                  <a:lnTo>
                    <a:pt x="1630" y="1212"/>
                  </a:lnTo>
                  <a:lnTo>
                    <a:pt x="1634" y="1218"/>
                  </a:lnTo>
                  <a:lnTo>
                    <a:pt x="1638" y="1222"/>
                  </a:lnTo>
                  <a:lnTo>
                    <a:pt x="1642" y="1234"/>
                  </a:lnTo>
                  <a:lnTo>
                    <a:pt x="1646" y="1244"/>
                  </a:lnTo>
                  <a:lnTo>
                    <a:pt x="1650" y="1250"/>
                  </a:lnTo>
                  <a:lnTo>
                    <a:pt x="1654" y="1254"/>
                  </a:lnTo>
                  <a:lnTo>
                    <a:pt x="1654" y="1254"/>
                  </a:lnTo>
                  <a:lnTo>
                    <a:pt x="1658" y="1256"/>
                  </a:lnTo>
                  <a:lnTo>
                    <a:pt x="1662" y="1258"/>
                  </a:lnTo>
                  <a:lnTo>
                    <a:pt x="1668" y="1260"/>
                  </a:lnTo>
                  <a:lnTo>
                    <a:pt x="1672" y="1262"/>
                  </a:lnTo>
                  <a:lnTo>
                    <a:pt x="1672" y="1262"/>
                  </a:lnTo>
                  <a:lnTo>
                    <a:pt x="1674" y="1268"/>
                  </a:lnTo>
                  <a:lnTo>
                    <a:pt x="1676" y="1274"/>
                  </a:lnTo>
                  <a:lnTo>
                    <a:pt x="1676" y="1288"/>
                  </a:lnTo>
                  <a:lnTo>
                    <a:pt x="1676" y="1288"/>
                  </a:lnTo>
                  <a:lnTo>
                    <a:pt x="1680" y="1290"/>
                  </a:lnTo>
                  <a:lnTo>
                    <a:pt x="1684" y="1292"/>
                  </a:lnTo>
                  <a:lnTo>
                    <a:pt x="1684" y="1292"/>
                  </a:lnTo>
                  <a:lnTo>
                    <a:pt x="1688" y="1290"/>
                  </a:lnTo>
                  <a:lnTo>
                    <a:pt x="1694" y="1288"/>
                  </a:lnTo>
                  <a:lnTo>
                    <a:pt x="1706" y="1280"/>
                  </a:lnTo>
                  <a:lnTo>
                    <a:pt x="1716" y="1272"/>
                  </a:lnTo>
                  <a:lnTo>
                    <a:pt x="1726" y="1266"/>
                  </a:lnTo>
                  <a:lnTo>
                    <a:pt x="1726" y="1266"/>
                  </a:lnTo>
                  <a:lnTo>
                    <a:pt x="1742" y="1260"/>
                  </a:lnTo>
                  <a:lnTo>
                    <a:pt x="1746" y="1256"/>
                  </a:lnTo>
                  <a:lnTo>
                    <a:pt x="1750" y="1250"/>
                  </a:lnTo>
                  <a:lnTo>
                    <a:pt x="1754" y="1240"/>
                  </a:lnTo>
                  <a:lnTo>
                    <a:pt x="1756" y="1226"/>
                  </a:lnTo>
                  <a:lnTo>
                    <a:pt x="1756" y="1226"/>
                  </a:lnTo>
                  <a:lnTo>
                    <a:pt x="1760" y="1194"/>
                  </a:lnTo>
                  <a:lnTo>
                    <a:pt x="1760" y="1194"/>
                  </a:lnTo>
                  <a:lnTo>
                    <a:pt x="1760" y="1184"/>
                  </a:lnTo>
                  <a:lnTo>
                    <a:pt x="1760" y="1178"/>
                  </a:lnTo>
                  <a:lnTo>
                    <a:pt x="1756" y="1174"/>
                  </a:lnTo>
                  <a:lnTo>
                    <a:pt x="1750" y="1168"/>
                  </a:lnTo>
                  <a:lnTo>
                    <a:pt x="1750" y="1168"/>
                  </a:lnTo>
                  <a:lnTo>
                    <a:pt x="1742" y="1160"/>
                  </a:lnTo>
                  <a:lnTo>
                    <a:pt x="1732" y="1148"/>
                  </a:lnTo>
                  <a:lnTo>
                    <a:pt x="1724" y="1134"/>
                  </a:lnTo>
                  <a:lnTo>
                    <a:pt x="1722" y="1128"/>
                  </a:lnTo>
                  <a:lnTo>
                    <a:pt x="1722" y="1122"/>
                  </a:lnTo>
                  <a:lnTo>
                    <a:pt x="1722" y="1122"/>
                  </a:lnTo>
                  <a:lnTo>
                    <a:pt x="1726" y="1112"/>
                  </a:lnTo>
                  <a:lnTo>
                    <a:pt x="1736" y="1098"/>
                  </a:lnTo>
                  <a:lnTo>
                    <a:pt x="1750" y="1086"/>
                  </a:lnTo>
                  <a:lnTo>
                    <a:pt x="1756" y="1082"/>
                  </a:lnTo>
                  <a:lnTo>
                    <a:pt x="1762" y="1080"/>
                  </a:lnTo>
                  <a:lnTo>
                    <a:pt x="1762" y="1080"/>
                  </a:lnTo>
                  <a:lnTo>
                    <a:pt x="1766" y="1080"/>
                  </a:lnTo>
                  <a:lnTo>
                    <a:pt x="1766" y="1080"/>
                  </a:lnTo>
                  <a:lnTo>
                    <a:pt x="1770" y="1080"/>
                  </a:lnTo>
                  <a:lnTo>
                    <a:pt x="1772" y="1082"/>
                  </a:lnTo>
                  <a:lnTo>
                    <a:pt x="1772" y="1086"/>
                  </a:lnTo>
                  <a:lnTo>
                    <a:pt x="1770" y="1092"/>
                  </a:lnTo>
                  <a:lnTo>
                    <a:pt x="1768" y="1096"/>
                  </a:lnTo>
                  <a:lnTo>
                    <a:pt x="1770" y="1098"/>
                  </a:lnTo>
                  <a:lnTo>
                    <a:pt x="1770" y="1098"/>
                  </a:lnTo>
                  <a:lnTo>
                    <a:pt x="1772" y="1104"/>
                  </a:lnTo>
                  <a:lnTo>
                    <a:pt x="1776" y="1104"/>
                  </a:lnTo>
                  <a:lnTo>
                    <a:pt x="1776" y="1104"/>
                  </a:lnTo>
                  <a:lnTo>
                    <a:pt x="1780" y="1104"/>
                  </a:lnTo>
                  <a:lnTo>
                    <a:pt x="1782" y="1100"/>
                  </a:lnTo>
                  <a:lnTo>
                    <a:pt x="1788" y="1092"/>
                  </a:lnTo>
                  <a:lnTo>
                    <a:pt x="1788" y="1092"/>
                  </a:lnTo>
                  <a:lnTo>
                    <a:pt x="1800" y="1086"/>
                  </a:lnTo>
                  <a:lnTo>
                    <a:pt x="1814" y="1080"/>
                  </a:lnTo>
                  <a:lnTo>
                    <a:pt x="1814" y="1080"/>
                  </a:lnTo>
                  <a:lnTo>
                    <a:pt x="1820" y="1076"/>
                  </a:lnTo>
                  <a:lnTo>
                    <a:pt x="1828" y="1076"/>
                  </a:lnTo>
                  <a:lnTo>
                    <a:pt x="1842" y="1074"/>
                  </a:lnTo>
                  <a:lnTo>
                    <a:pt x="1842" y="1074"/>
                  </a:lnTo>
                  <a:lnTo>
                    <a:pt x="1858" y="1070"/>
                  </a:lnTo>
                  <a:lnTo>
                    <a:pt x="1872" y="1062"/>
                  </a:lnTo>
                  <a:lnTo>
                    <a:pt x="1884" y="1052"/>
                  </a:lnTo>
                  <a:lnTo>
                    <a:pt x="1896" y="1042"/>
                  </a:lnTo>
                  <a:lnTo>
                    <a:pt x="1896" y="1042"/>
                  </a:lnTo>
                  <a:lnTo>
                    <a:pt x="1908" y="1032"/>
                  </a:lnTo>
                  <a:lnTo>
                    <a:pt x="1914" y="1026"/>
                  </a:lnTo>
                  <a:lnTo>
                    <a:pt x="1920" y="1018"/>
                  </a:lnTo>
                  <a:lnTo>
                    <a:pt x="1920" y="1018"/>
                  </a:lnTo>
                  <a:lnTo>
                    <a:pt x="1926" y="1006"/>
                  </a:lnTo>
                  <a:lnTo>
                    <a:pt x="1930" y="1000"/>
                  </a:lnTo>
                  <a:lnTo>
                    <a:pt x="1936" y="994"/>
                  </a:lnTo>
                  <a:lnTo>
                    <a:pt x="1936" y="994"/>
                  </a:lnTo>
                  <a:lnTo>
                    <a:pt x="1948" y="984"/>
                  </a:lnTo>
                  <a:lnTo>
                    <a:pt x="1952" y="978"/>
                  </a:lnTo>
                  <a:lnTo>
                    <a:pt x="1956" y="970"/>
                  </a:lnTo>
                  <a:lnTo>
                    <a:pt x="1956" y="970"/>
                  </a:lnTo>
                  <a:lnTo>
                    <a:pt x="1958" y="956"/>
                  </a:lnTo>
                  <a:lnTo>
                    <a:pt x="1958" y="940"/>
                  </a:lnTo>
                  <a:lnTo>
                    <a:pt x="1958" y="940"/>
                  </a:lnTo>
                  <a:lnTo>
                    <a:pt x="1960" y="920"/>
                  </a:lnTo>
                  <a:lnTo>
                    <a:pt x="1960" y="912"/>
                  </a:lnTo>
                  <a:lnTo>
                    <a:pt x="1956" y="902"/>
                  </a:lnTo>
                  <a:lnTo>
                    <a:pt x="1956" y="902"/>
                  </a:lnTo>
                  <a:lnTo>
                    <a:pt x="1950" y="886"/>
                  </a:lnTo>
                  <a:lnTo>
                    <a:pt x="1950" y="886"/>
                  </a:lnTo>
                  <a:lnTo>
                    <a:pt x="1944" y="880"/>
                  </a:lnTo>
                  <a:lnTo>
                    <a:pt x="1940" y="876"/>
                  </a:lnTo>
                  <a:lnTo>
                    <a:pt x="1940" y="876"/>
                  </a:lnTo>
                  <a:lnTo>
                    <a:pt x="1938" y="872"/>
                  </a:lnTo>
                  <a:lnTo>
                    <a:pt x="1940" y="868"/>
                  </a:lnTo>
                  <a:lnTo>
                    <a:pt x="1942" y="858"/>
                  </a:lnTo>
                  <a:lnTo>
                    <a:pt x="1942" y="858"/>
                  </a:lnTo>
                  <a:lnTo>
                    <a:pt x="1948" y="852"/>
                  </a:lnTo>
                  <a:lnTo>
                    <a:pt x="1956" y="848"/>
                  </a:lnTo>
                  <a:lnTo>
                    <a:pt x="1956" y="848"/>
                  </a:lnTo>
                  <a:lnTo>
                    <a:pt x="1964" y="840"/>
                  </a:lnTo>
                  <a:lnTo>
                    <a:pt x="1966" y="838"/>
                  </a:lnTo>
                  <a:lnTo>
                    <a:pt x="1968" y="834"/>
                  </a:lnTo>
                  <a:lnTo>
                    <a:pt x="1966" y="832"/>
                  </a:lnTo>
                  <a:lnTo>
                    <a:pt x="1964" y="830"/>
                  </a:lnTo>
                  <a:lnTo>
                    <a:pt x="1958" y="828"/>
                  </a:lnTo>
                  <a:lnTo>
                    <a:pt x="1958" y="828"/>
                  </a:lnTo>
                  <a:lnTo>
                    <a:pt x="1952" y="828"/>
                  </a:lnTo>
                  <a:lnTo>
                    <a:pt x="1946" y="830"/>
                  </a:lnTo>
                  <a:lnTo>
                    <a:pt x="1946" y="830"/>
                  </a:lnTo>
                  <a:lnTo>
                    <a:pt x="1938" y="836"/>
                  </a:lnTo>
                  <a:lnTo>
                    <a:pt x="1932" y="838"/>
                  </a:lnTo>
                  <a:lnTo>
                    <a:pt x="1932" y="838"/>
                  </a:lnTo>
                  <a:lnTo>
                    <a:pt x="1930" y="836"/>
                  </a:lnTo>
                  <a:lnTo>
                    <a:pt x="1928" y="830"/>
                  </a:lnTo>
                  <a:lnTo>
                    <a:pt x="1928" y="830"/>
                  </a:lnTo>
                  <a:lnTo>
                    <a:pt x="1928" y="824"/>
                  </a:lnTo>
                  <a:lnTo>
                    <a:pt x="1926" y="820"/>
                  </a:lnTo>
                  <a:lnTo>
                    <a:pt x="1926" y="820"/>
                  </a:lnTo>
                  <a:lnTo>
                    <a:pt x="1922" y="816"/>
                  </a:lnTo>
                  <a:lnTo>
                    <a:pt x="1922" y="816"/>
                  </a:lnTo>
                  <a:lnTo>
                    <a:pt x="1920" y="812"/>
                  </a:lnTo>
                  <a:lnTo>
                    <a:pt x="1920" y="808"/>
                  </a:lnTo>
                  <a:lnTo>
                    <a:pt x="1922" y="804"/>
                  </a:lnTo>
                  <a:lnTo>
                    <a:pt x="1926" y="802"/>
                  </a:lnTo>
                  <a:lnTo>
                    <a:pt x="1926" y="802"/>
                  </a:lnTo>
                  <a:lnTo>
                    <a:pt x="1930" y="802"/>
                  </a:lnTo>
                  <a:lnTo>
                    <a:pt x="1930" y="802"/>
                  </a:lnTo>
                  <a:lnTo>
                    <a:pt x="1930" y="802"/>
                  </a:lnTo>
                  <a:lnTo>
                    <a:pt x="1930" y="802"/>
                  </a:lnTo>
                  <a:lnTo>
                    <a:pt x="1932" y="802"/>
                  </a:lnTo>
                  <a:lnTo>
                    <a:pt x="1932" y="802"/>
                  </a:lnTo>
                  <a:lnTo>
                    <a:pt x="1934" y="802"/>
                  </a:lnTo>
                  <a:lnTo>
                    <a:pt x="1936" y="800"/>
                  </a:lnTo>
                  <a:lnTo>
                    <a:pt x="1936" y="800"/>
                  </a:lnTo>
                  <a:lnTo>
                    <a:pt x="1938" y="796"/>
                  </a:lnTo>
                  <a:lnTo>
                    <a:pt x="1942" y="794"/>
                  </a:lnTo>
                  <a:lnTo>
                    <a:pt x="1942" y="794"/>
                  </a:lnTo>
                  <a:lnTo>
                    <a:pt x="1946" y="792"/>
                  </a:lnTo>
                  <a:lnTo>
                    <a:pt x="1950" y="790"/>
                  </a:lnTo>
                  <a:lnTo>
                    <a:pt x="1950" y="790"/>
                  </a:lnTo>
                  <a:lnTo>
                    <a:pt x="1952" y="786"/>
                  </a:lnTo>
                  <a:lnTo>
                    <a:pt x="1954" y="782"/>
                  </a:lnTo>
                  <a:lnTo>
                    <a:pt x="1956" y="778"/>
                  </a:lnTo>
                  <a:lnTo>
                    <a:pt x="1960" y="774"/>
                  </a:lnTo>
                  <a:lnTo>
                    <a:pt x="1960" y="774"/>
                  </a:lnTo>
                  <a:lnTo>
                    <a:pt x="1964" y="772"/>
                  </a:lnTo>
                  <a:lnTo>
                    <a:pt x="1964" y="772"/>
                  </a:lnTo>
                  <a:lnTo>
                    <a:pt x="1966" y="774"/>
                  </a:lnTo>
                  <a:lnTo>
                    <a:pt x="1970" y="776"/>
                  </a:lnTo>
                  <a:lnTo>
                    <a:pt x="1970" y="776"/>
                  </a:lnTo>
                  <a:lnTo>
                    <a:pt x="1972" y="778"/>
                  </a:lnTo>
                  <a:lnTo>
                    <a:pt x="1972" y="780"/>
                  </a:lnTo>
                  <a:lnTo>
                    <a:pt x="1968" y="788"/>
                  </a:lnTo>
                  <a:lnTo>
                    <a:pt x="1964" y="794"/>
                  </a:lnTo>
                  <a:lnTo>
                    <a:pt x="1964" y="800"/>
                  </a:lnTo>
                  <a:lnTo>
                    <a:pt x="1964" y="800"/>
                  </a:lnTo>
                  <a:lnTo>
                    <a:pt x="1966" y="806"/>
                  </a:lnTo>
                  <a:lnTo>
                    <a:pt x="1970" y="808"/>
                  </a:lnTo>
                  <a:lnTo>
                    <a:pt x="1970" y="808"/>
                  </a:lnTo>
                  <a:lnTo>
                    <a:pt x="1978" y="806"/>
                  </a:lnTo>
                  <a:lnTo>
                    <a:pt x="1986" y="802"/>
                  </a:lnTo>
                  <a:lnTo>
                    <a:pt x="1994" y="796"/>
                  </a:lnTo>
                  <a:lnTo>
                    <a:pt x="2000" y="794"/>
                  </a:lnTo>
                  <a:lnTo>
                    <a:pt x="2000" y="794"/>
                  </a:lnTo>
                  <a:lnTo>
                    <a:pt x="2002" y="794"/>
                  </a:lnTo>
                  <a:lnTo>
                    <a:pt x="2002" y="794"/>
                  </a:lnTo>
                  <a:lnTo>
                    <a:pt x="2008" y="794"/>
                  </a:lnTo>
                  <a:lnTo>
                    <a:pt x="2012" y="796"/>
                  </a:lnTo>
                  <a:lnTo>
                    <a:pt x="2014" y="800"/>
                  </a:lnTo>
                  <a:lnTo>
                    <a:pt x="2014" y="804"/>
                  </a:lnTo>
                  <a:lnTo>
                    <a:pt x="2014" y="804"/>
                  </a:lnTo>
                  <a:lnTo>
                    <a:pt x="2014" y="808"/>
                  </a:lnTo>
                  <a:lnTo>
                    <a:pt x="2014" y="812"/>
                  </a:lnTo>
                  <a:lnTo>
                    <a:pt x="2010" y="814"/>
                  </a:lnTo>
                  <a:lnTo>
                    <a:pt x="2006" y="814"/>
                  </a:lnTo>
                  <a:lnTo>
                    <a:pt x="2006" y="814"/>
                  </a:lnTo>
                  <a:lnTo>
                    <a:pt x="2004" y="814"/>
                  </a:lnTo>
                  <a:lnTo>
                    <a:pt x="2004" y="814"/>
                  </a:lnTo>
                  <a:lnTo>
                    <a:pt x="2004" y="824"/>
                  </a:lnTo>
                  <a:lnTo>
                    <a:pt x="2004" y="826"/>
                  </a:lnTo>
                  <a:lnTo>
                    <a:pt x="2008" y="826"/>
                  </a:lnTo>
                  <a:lnTo>
                    <a:pt x="2014" y="826"/>
                  </a:lnTo>
                  <a:lnTo>
                    <a:pt x="2020" y="830"/>
                  </a:lnTo>
                  <a:lnTo>
                    <a:pt x="2020" y="830"/>
                  </a:lnTo>
                  <a:lnTo>
                    <a:pt x="2024" y="834"/>
                  </a:lnTo>
                  <a:lnTo>
                    <a:pt x="2024" y="840"/>
                  </a:lnTo>
                  <a:lnTo>
                    <a:pt x="2020" y="850"/>
                  </a:lnTo>
                  <a:lnTo>
                    <a:pt x="2020" y="850"/>
                  </a:lnTo>
                  <a:lnTo>
                    <a:pt x="2020" y="854"/>
                  </a:lnTo>
                  <a:lnTo>
                    <a:pt x="2020" y="856"/>
                  </a:lnTo>
                  <a:lnTo>
                    <a:pt x="2020" y="856"/>
                  </a:lnTo>
                  <a:lnTo>
                    <a:pt x="2022" y="864"/>
                  </a:lnTo>
                  <a:lnTo>
                    <a:pt x="2020" y="870"/>
                  </a:lnTo>
                  <a:lnTo>
                    <a:pt x="2020" y="870"/>
                  </a:lnTo>
                  <a:lnTo>
                    <a:pt x="2018" y="878"/>
                  </a:lnTo>
                  <a:lnTo>
                    <a:pt x="2016" y="882"/>
                  </a:lnTo>
                  <a:lnTo>
                    <a:pt x="2016" y="886"/>
                  </a:lnTo>
                  <a:lnTo>
                    <a:pt x="2016" y="886"/>
                  </a:lnTo>
                  <a:lnTo>
                    <a:pt x="2018" y="888"/>
                  </a:lnTo>
                  <a:lnTo>
                    <a:pt x="2020" y="888"/>
                  </a:lnTo>
                  <a:lnTo>
                    <a:pt x="2020" y="888"/>
                  </a:lnTo>
                  <a:lnTo>
                    <a:pt x="2026" y="886"/>
                  </a:lnTo>
                  <a:lnTo>
                    <a:pt x="2034" y="882"/>
                  </a:lnTo>
                  <a:lnTo>
                    <a:pt x="2046" y="876"/>
                  </a:lnTo>
                  <a:lnTo>
                    <a:pt x="2046" y="876"/>
                  </a:lnTo>
                  <a:lnTo>
                    <a:pt x="2056" y="876"/>
                  </a:lnTo>
                  <a:lnTo>
                    <a:pt x="2060" y="876"/>
                  </a:lnTo>
                  <a:lnTo>
                    <a:pt x="2064" y="874"/>
                  </a:lnTo>
                  <a:lnTo>
                    <a:pt x="2064" y="874"/>
                  </a:lnTo>
                  <a:lnTo>
                    <a:pt x="2068" y="870"/>
                  </a:lnTo>
                  <a:lnTo>
                    <a:pt x="2070" y="866"/>
                  </a:lnTo>
                  <a:lnTo>
                    <a:pt x="2072" y="856"/>
                  </a:lnTo>
                  <a:lnTo>
                    <a:pt x="2072" y="856"/>
                  </a:lnTo>
                  <a:lnTo>
                    <a:pt x="2066" y="856"/>
                  </a:lnTo>
                  <a:lnTo>
                    <a:pt x="2066" y="856"/>
                  </a:lnTo>
                  <a:lnTo>
                    <a:pt x="2068" y="846"/>
                  </a:lnTo>
                  <a:lnTo>
                    <a:pt x="2066" y="838"/>
                  </a:lnTo>
                  <a:lnTo>
                    <a:pt x="2060" y="818"/>
                  </a:lnTo>
                  <a:lnTo>
                    <a:pt x="2060" y="818"/>
                  </a:lnTo>
                  <a:lnTo>
                    <a:pt x="2058" y="814"/>
                  </a:lnTo>
                  <a:lnTo>
                    <a:pt x="2056" y="810"/>
                  </a:lnTo>
                  <a:lnTo>
                    <a:pt x="2056" y="810"/>
                  </a:lnTo>
                  <a:lnTo>
                    <a:pt x="2052" y="808"/>
                  </a:lnTo>
                  <a:lnTo>
                    <a:pt x="2048" y="806"/>
                  </a:lnTo>
                  <a:lnTo>
                    <a:pt x="2048" y="806"/>
                  </a:lnTo>
                  <a:lnTo>
                    <a:pt x="2046" y="804"/>
                  </a:lnTo>
                  <a:lnTo>
                    <a:pt x="2046" y="800"/>
                  </a:lnTo>
                  <a:lnTo>
                    <a:pt x="2046" y="796"/>
                  </a:lnTo>
                  <a:lnTo>
                    <a:pt x="2048" y="792"/>
                  </a:lnTo>
                  <a:lnTo>
                    <a:pt x="2048" y="792"/>
                  </a:lnTo>
                  <a:lnTo>
                    <a:pt x="2054" y="790"/>
                  </a:lnTo>
                  <a:lnTo>
                    <a:pt x="2058" y="790"/>
                  </a:lnTo>
                  <a:lnTo>
                    <a:pt x="2062" y="788"/>
                  </a:lnTo>
                  <a:lnTo>
                    <a:pt x="2068" y="784"/>
                  </a:lnTo>
                  <a:lnTo>
                    <a:pt x="2068" y="784"/>
                  </a:lnTo>
                  <a:lnTo>
                    <a:pt x="2082" y="768"/>
                  </a:lnTo>
                  <a:lnTo>
                    <a:pt x="2082" y="768"/>
                  </a:lnTo>
                  <a:lnTo>
                    <a:pt x="2090" y="754"/>
                  </a:lnTo>
                  <a:lnTo>
                    <a:pt x="2094" y="746"/>
                  </a:lnTo>
                  <a:lnTo>
                    <a:pt x="2102" y="742"/>
                  </a:lnTo>
                  <a:lnTo>
                    <a:pt x="2102" y="742"/>
                  </a:lnTo>
                  <a:lnTo>
                    <a:pt x="2108" y="740"/>
                  </a:lnTo>
                  <a:lnTo>
                    <a:pt x="2108" y="740"/>
                  </a:lnTo>
                  <a:lnTo>
                    <a:pt x="2112" y="742"/>
                  </a:lnTo>
                  <a:lnTo>
                    <a:pt x="2116" y="746"/>
                  </a:lnTo>
                  <a:lnTo>
                    <a:pt x="2120" y="750"/>
                  </a:lnTo>
                  <a:lnTo>
                    <a:pt x="2126" y="752"/>
                  </a:lnTo>
                  <a:lnTo>
                    <a:pt x="2126" y="752"/>
                  </a:lnTo>
                  <a:lnTo>
                    <a:pt x="2126" y="752"/>
                  </a:lnTo>
                  <a:lnTo>
                    <a:pt x="2126" y="752"/>
                  </a:lnTo>
                  <a:lnTo>
                    <a:pt x="2132" y="750"/>
                  </a:lnTo>
                  <a:lnTo>
                    <a:pt x="2138" y="748"/>
                  </a:lnTo>
                  <a:lnTo>
                    <a:pt x="2148" y="740"/>
                  </a:lnTo>
                  <a:lnTo>
                    <a:pt x="2148" y="740"/>
                  </a:lnTo>
                  <a:lnTo>
                    <a:pt x="2152" y="730"/>
                  </a:lnTo>
                  <a:lnTo>
                    <a:pt x="2156" y="724"/>
                  </a:lnTo>
                  <a:lnTo>
                    <a:pt x="2160" y="720"/>
                  </a:lnTo>
                  <a:lnTo>
                    <a:pt x="2160" y="720"/>
                  </a:lnTo>
                  <a:lnTo>
                    <a:pt x="2168" y="714"/>
                  </a:lnTo>
                  <a:lnTo>
                    <a:pt x="2178" y="708"/>
                  </a:lnTo>
                  <a:lnTo>
                    <a:pt x="2178" y="708"/>
                  </a:lnTo>
                  <a:lnTo>
                    <a:pt x="2182" y="706"/>
                  </a:lnTo>
                  <a:lnTo>
                    <a:pt x="2186" y="702"/>
                  </a:lnTo>
                  <a:lnTo>
                    <a:pt x="2190" y="692"/>
                  </a:lnTo>
                  <a:lnTo>
                    <a:pt x="2190" y="692"/>
                  </a:lnTo>
                  <a:lnTo>
                    <a:pt x="2196" y="684"/>
                  </a:lnTo>
                  <a:lnTo>
                    <a:pt x="2202" y="674"/>
                  </a:lnTo>
                  <a:lnTo>
                    <a:pt x="2202" y="674"/>
                  </a:lnTo>
                  <a:lnTo>
                    <a:pt x="2224" y="650"/>
                  </a:lnTo>
                  <a:lnTo>
                    <a:pt x="2228" y="644"/>
                  </a:lnTo>
                  <a:lnTo>
                    <a:pt x="2230" y="638"/>
                  </a:lnTo>
                  <a:lnTo>
                    <a:pt x="2232" y="632"/>
                  </a:lnTo>
                  <a:lnTo>
                    <a:pt x="2232" y="624"/>
                  </a:lnTo>
                  <a:lnTo>
                    <a:pt x="2232" y="624"/>
                  </a:lnTo>
                  <a:lnTo>
                    <a:pt x="2230" y="610"/>
                  </a:lnTo>
                  <a:lnTo>
                    <a:pt x="2230" y="604"/>
                  </a:lnTo>
                  <a:lnTo>
                    <a:pt x="2232" y="598"/>
                  </a:lnTo>
                  <a:lnTo>
                    <a:pt x="2232" y="598"/>
                  </a:lnTo>
                  <a:lnTo>
                    <a:pt x="2236" y="590"/>
                  </a:lnTo>
                  <a:lnTo>
                    <a:pt x="2240" y="582"/>
                  </a:lnTo>
                  <a:lnTo>
                    <a:pt x="2240" y="582"/>
                  </a:lnTo>
                  <a:lnTo>
                    <a:pt x="2244" y="572"/>
                  </a:lnTo>
                  <a:lnTo>
                    <a:pt x="2244" y="560"/>
                  </a:lnTo>
                  <a:lnTo>
                    <a:pt x="2242" y="550"/>
                  </a:lnTo>
                  <a:lnTo>
                    <a:pt x="2238" y="546"/>
                  </a:lnTo>
                  <a:lnTo>
                    <a:pt x="2234" y="542"/>
                  </a:lnTo>
                  <a:lnTo>
                    <a:pt x="2234" y="542"/>
                  </a:lnTo>
                  <a:lnTo>
                    <a:pt x="2228" y="540"/>
                  </a:lnTo>
                  <a:lnTo>
                    <a:pt x="2228" y="540"/>
                  </a:lnTo>
                  <a:lnTo>
                    <a:pt x="2222" y="542"/>
                  </a:lnTo>
                  <a:lnTo>
                    <a:pt x="2216" y="548"/>
                  </a:lnTo>
                  <a:lnTo>
                    <a:pt x="2216" y="548"/>
                  </a:lnTo>
                  <a:lnTo>
                    <a:pt x="2208" y="552"/>
                  </a:lnTo>
                  <a:lnTo>
                    <a:pt x="2202" y="554"/>
                  </a:lnTo>
                  <a:lnTo>
                    <a:pt x="2202" y="554"/>
                  </a:lnTo>
                  <a:lnTo>
                    <a:pt x="2200" y="552"/>
                  </a:lnTo>
                  <a:lnTo>
                    <a:pt x="2196" y="550"/>
                  </a:lnTo>
                  <a:lnTo>
                    <a:pt x="2196" y="550"/>
                  </a:lnTo>
                  <a:lnTo>
                    <a:pt x="2194" y="546"/>
                  </a:lnTo>
                  <a:lnTo>
                    <a:pt x="2192" y="542"/>
                  </a:lnTo>
                  <a:lnTo>
                    <a:pt x="2192" y="538"/>
                  </a:lnTo>
                  <a:lnTo>
                    <a:pt x="2188" y="536"/>
                  </a:lnTo>
                  <a:lnTo>
                    <a:pt x="2188" y="536"/>
                  </a:lnTo>
                  <a:lnTo>
                    <a:pt x="2182" y="536"/>
                  </a:lnTo>
                  <a:lnTo>
                    <a:pt x="2182" y="536"/>
                  </a:lnTo>
                  <a:lnTo>
                    <a:pt x="2180" y="536"/>
                  </a:lnTo>
                  <a:lnTo>
                    <a:pt x="2180" y="536"/>
                  </a:lnTo>
                  <a:lnTo>
                    <a:pt x="2176" y="536"/>
                  </a:lnTo>
                  <a:lnTo>
                    <a:pt x="2176" y="536"/>
                  </a:lnTo>
                  <a:lnTo>
                    <a:pt x="2172" y="534"/>
                  </a:lnTo>
                  <a:lnTo>
                    <a:pt x="2168" y="532"/>
                  </a:lnTo>
                  <a:lnTo>
                    <a:pt x="2168" y="532"/>
                  </a:lnTo>
                  <a:lnTo>
                    <a:pt x="2174" y="526"/>
                  </a:lnTo>
                  <a:lnTo>
                    <a:pt x="2182" y="524"/>
                  </a:lnTo>
                  <a:lnTo>
                    <a:pt x="2196" y="516"/>
                  </a:lnTo>
                  <a:lnTo>
                    <a:pt x="2196" y="516"/>
                  </a:lnTo>
                  <a:lnTo>
                    <a:pt x="2226" y="494"/>
                  </a:lnTo>
                  <a:lnTo>
                    <a:pt x="2226" y="494"/>
                  </a:lnTo>
                  <a:lnTo>
                    <a:pt x="2240" y="486"/>
                  </a:lnTo>
                  <a:lnTo>
                    <a:pt x="2248" y="480"/>
                  </a:lnTo>
                  <a:lnTo>
                    <a:pt x="2254" y="474"/>
                  </a:lnTo>
                  <a:lnTo>
                    <a:pt x="2254" y="474"/>
                  </a:lnTo>
                  <a:lnTo>
                    <a:pt x="2264" y="462"/>
                  </a:lnTo>
                  <a:lnTo>
                    <a:pt x="2268" y="456"/>
                  </a:lnTo>
                  <a:lnTo>
                    <a:pt x="2276" y="452"/>
                  </a:lnTo>
                  <a:lnTo>
                    <a:pt x="2276" y="452"/>
                  </a:lnTo>
                  <a:lnTo>
                    <a:pt x="2284" y="450"/>
                  </a:lnTo>
                  <a:lnTo>
                    <a:pt x="2284" y="450"/>
                  </a:lnTo>
                  <a:lnTo>
                    <a:pt x="2300" y="454"/>
                  </a:lnTo>
                  <a:lnTo>
                    <a:pt x="2314" y="456"/>
                  </a:lnTo>
                  <a:lnTo>
                    <a:pt x="2314" y="456"/>
                  </a:lnTo>
                  <a:lnTo>
                    <a:pt x="2328" y="458"/>
                  </a:lnTo>
                  <a:lnTo>
                    <a:pt x="2328" y="458"/>
                  </a:lnTo>
                  <a:lnTo>
                    <a:pt x="2342" y="456"/>
                  </a:lnTo>
                  <a:lnTo>
                    <a:pt x="2348" y="456"/>
                  </a:lnTo>
                  <a:lnTo>
                    <a:pt x="2354" y="454"/>
                  </a:lnTo>
                  <a:lnTo>
                    <a:pt x="2354" y="454"/>
                  </a:lnTo>
                  <a:lnTo>
                    <a:pt x="2358" y="446"/>
                  </a:lnTo>
                  <a:lnTo>
                    <a:pt x="2362" y="442"/>
                  </a:lnTo>
                  <a:lnTo>
                    <a:pt x="2366" y="442"/>
                  </a:lnTo>
                  <a:lnTo>
                    <a:pt x="2366" y="442"/>
                  </a:lnTo>
                  <a:lnTo>
                    <a:pt x="2370" y="442"/>
                  </a:lnTo>
                  <a:lnTo>
                    <a:pt x="2370" y="442"/>
                  </a:lnTo>
                  <a:lnTo>
                    <a:pt x="2372" y="444"/>
                  </a:lnTo>
                  <a:lnTo>
                    <a:pt x="2372" y="446"/>
                  </a:lnTo>
                  <a:lnTo>
                    <a:pt x="2374" y="452"/>
                  </a:lnTo>
                  <a:lnTo>
                    <a:pt x="2374" y="458"/>
                  </a:lnTo>
                  <a:lnTo>
                    <a:pt x="2376" y="460"/>
                  </a:lnTo>
                  <a:lnTo>
                    <a:pt x="2378" y="462"/>
                  </a:lnTo>
                  <a:lnTo>
                    <a:pt x="2378" y="462"/>
                  </a:lnTo>
                  <a:lnTo>
                    <a:pt x="2378" y="462"/>
                  </a:lnTo>
                  <a:lnTo>
                    <a:pt x="2378" y="462"/>
                  </a:lnTo>
                  <a:lnTo>
                    <a:pt x="2382" y="460"/>
                  </a:lnTo>
                  <a:lnTo>
                    <a:pt x="2384" y="458"/>
                  </a:lnTo>
                  <a:lnTo>
                    <a:pt x="2388" y="454"/>
                  </a:lnTo>
                  <a:lnTo>
                    <a:pt x="2388" y="454"/>
                  </a:lnTo>
                  <a:lnTo>
                    <a:pt x="2392" y="450"/>
                  </a:lnTo>
                  <a:lnTo>
                    <a:pt x="2398" y="450"/>
                  </a:lnTo>
                  <a:lnTo>
                    <a:pt x="2398" y="450"/>
                  </a:lnTo>
                  <a:lnTo>
                    <a:pt x="2400" y="450"/>
                  </a:lnTo>
                  <a:lnTo>
                    <a:pt x="2400" y="450"/>
                  </a:lnTo>
                  <a:lnTo>
                    <a:pt x="2404" y="450"/>
                  </a:lnTo>
                  <a:lnTo>
                    <a:pt x="2404" y="450"/>
                  </a:lnTo>
                  <a:lnTo>
                    <a:pt x="2408" y="450"/>
                  </a:lnTo>
                  <a:lnTo>
                    <a:pt x="2408" y="450"/>
                  </a:lnTo>
                  <a:lnTo>
                    <a:pt x="2416" y="450"/>
                  </a:lnTo>
                  <a:lnTo>
                    <a:pt x="2420" y="448"/>
                  </a:lnTo>
                  <a:lnTo>
                    <a:pt x="2420" y="448"/>
                  </a:lnTo>
                  <a:lnTo>
                    <a:pt x="2422" y="446"/>
                  </a:lnTo>
                  <a:lnTo>
                    <a:pt x="2422" y="444"/>
                  </a:lnTo>
                  <a:lnTo>
                    <a:pt x="2420" y="440"/>
                  </a:lnTo>
                  <a:lnTo>
                    <a:pt x="2418" y="436"/>
                  </a:lnTo>
                  <a:lnTo>
                    <a:pt x="2418" y="434"/>
                  </a:lnTo>
                  <a:lnTo>
                    <a:pt x="2420" y="432"/>
                  </a:lnTo>
                  <a:lnTo>
                    <a:pt x="2420" y="432"/>
                  </a:lnTo>
                  <a:lnTo>
                    <a:pt x="2426" y="430"/>
                  </a:lnTo>
                  <a:lnTo>
                    <a:pt x="2432" y="428"/>
                  </a:lnTo>
                  <a:lnTo>
                    <a:pt x="2442" y="420"/>
                  </a:lnTo>
                  <a:lnTo>
                    <a:pt x="2450" y="412"/>
                  </a:lnTo>
                  <a:lnTo>
                    <a:pt x="2460" y="404"/>
                  </a:lnTo>
                  <a:lnTo>
                    <a:pt x="2460" y="404"/>
                  </a:lnTo>
                  <a:lnTo>
                    <a:pt x="2468" y="400"/>
                  </a:lnTo>
                  <a:lnTo>
                    <a:pt x="2472" y="400"/>
                  </a:lnTo>
                  <a:lnTo>
                    <a:pt x="2472" y="400"/>
                  </a:lnTo>
                  <a:lnTo>
                    <a:pt x="2476" y="400"/>
                  </a:lnTo>
                  <a:lnTo>
                    <a:pt x="2478" y="402"/>
                  </a:lnTo>
                  <a:lnTo>
                    <a:pt x="2482" y="408"/>
                  </a:lnTo>
                  <a:lnTo>
                    <a:pt x="2486" y="414"/>
                  </a:lnTo>
                  <a:lnTo>
                    <a:pt x="2488" y="422"/>
                  </a:lnTo>
                  <a:lnTo>
                    <a:pt x="2488" y="422"/>
                  </a:lnTo>
                  <a:lnTo>
                    <a:pt x="2498" y="418"/>
                  </a:lnTo>
                  <a:lnTo>
                    <a:pt x="2508" y="414"/>
                  </a:lnTo>
                  <a:lnTo>
                    <a:pt x="2518" y="412"/>
                  </a:lnTo>
                  <a:lnTo>
                    <a:pt x="2522" y="408"/>
                  </a:lnTo>
                  <a:lnTo>
                    <a:pt x="2526" y="406"/>
                  </a:lnTo>
                  <a:lnTo>
                    <a:pt x="2526" y="406"/>
                  </a:lnTo>
                  <a:lnTo>
                    <a:pt x="2532" y="396"/>
                  </a:lnTo>
                  <a:lnTo>
                    <a:pt x="2540" y="390"/>
                  </a:lnTo>
                  <a:lnTo>
                    <a:pt x="2548" y="384"/>
                  </a:lnTo>
                  <a:lnTo>
                    <a:pt x="2560" y="382"/>
                  </a:lnTo>
                  <a:lnTo>
                    <a:pt x="2560" y="382"/>
                  </a:lnTo>
                  <a:lnTo>
                    <a:pt x="2554" y="394"/>
                  </a:lnTo>
                  <a:lnTo>
                    <a:pt x="2546" y="406"/>
                  </a:lnTo>
                  <a:lnTo>
                    <a:pt x="2546" y="406"/>
                  </a:lnTo>
                  <a:lnTo>
                    <a:pt x="2534" y="416"/>
                  </a:lnTo>
                  <a:lnTo>
                    <a:pt x="2522" y="424"/>
                  </a:lnTo>
                  <a:lnTo>
                    <a:pt x="2498" y="438"/>
                  </a:lnTo>
                  <a:lnTo>
                    <a:pt x="2498" y="438"/>
                  </a:lnTo>
                  <a:lnTo>
                    <a:pt x="2488" y="446"/>
                  </a:lnTo>
                  <a:lnTo>
                    <a:pt x="2480" y="456"/>
                  </a:lnTo>
                  <a:lnTo>
                    <a:pt x="2470" y="464"/>
                  </a:lnTo>
                  <a:lnTo>
                    <a:pt x="2460" y="472"/>
                  </a:lnTo>
                  <a:lnTo>
                    <a:pt x="2460" y="472"/>
                  </a:lnTo>
                  <a:lnTo>
                    <a:pt x="2448" y="480"/>
                  </a:lnTo>
                  <a:lnTo>
                    <a:pt x="2442" y="484"/>
                  </a:lnTo>
                  <a:lnTo>
                    <a:pt x="2436" y="490"/>
                  </a:lnTo>
                  <a:lnTo>
                    <a:pt x="2436" y="490"/>
                  </a:lnTo>
                  <a:lnTo>
                    <a:pt x="2430" y="502"/>
                  </a:lnTo>
                  <a:lnTo>
                    <a:pt x="2424" y="514"/>
                  </a:lnTo>
                  <a:lnTo>
                    <a:pt x="2424" y="514"/>
                  </a:lnTo>
                  <a:lnTo>
                    <a:pt x="2422" y="526"/>
                  </a:lnTo>
                  <a:lnTo>
                    <a:pt x="2422" y="536"/>
                  </a:lnTo>
                  <a:lnTo>
                    <a:pt x="2426" y="556"/>
                  </a:lnTo>
                  <a:lnTo>
                    <a:pt x="2426" y="556"/>
                  </a:lnTo>
                  <a:lnTo>
                    <a:pt x="2430" y="580"/>
                  </a:lnTo>
                  <a:lnTo>
                    <a:pt x="2430" y="580"/>
                  </a:lnTo>
                  <a:lnTo>
                    <a:pt x="2432" y="594"/>
                  </a:lnTo>
                  <a:lnTo>
                    <a:pt x="2434" y="600"/>
                  </a:lnTo>
                  <a:lnTo>
                    <a:pt x="2436" y="604"/>
                  </a:lnTo>
                  <a:lnTo>
                    <a:pt x="2438" y="604"/>
                  </a:lnTo>
                  <a:lnTo>
                    <a:pt x="2438" y="604"/>
                  </a:lnTo>
                  <a:lnTo>
                    <a:pt x="2440" y="606"/>
                  </a:lnTo>
                  <a:lnTo>
                    <a:pt x="2440" y="606"/>
                  </a:lnTo>
                  <a:lnTo>
                    <a:pt x="2444" y="604"/>
                  </a:lnTo>
                  <a:lnTo>
                    <a:pt x="2448" y="602"/>
                  </a:lnTo>
                  <a:lnTo>
                    <a:pt x="2454" y="592"/>
                  </a:lnTo>
                  <a:lnTo>
                    <a:pt x="2462" y="574"/>
                  </a:lnTo>
                  <a:lnTo>
                    <a:pt x="2462" y="574"/>
                  </a:lnTo>
                  <a:lnTo>
                    <a:pt x="2466" y="570"/>
                  </a:lnTo>
                  <a:lnTo>
                    <a:pt x="2472" y="566"/>
                  </a:lnTo>
                  <a:lnTo>
                    <a:pt x="2476" y="564"/>
                  </a:lnTo>
                  <a:lnTo>
                    <a:pt x="2482" y="560"/>
                  </a:lnTo>
                  <a:lnTo>
                    <a:pt x="2482" y="560"/>
                  </a:lnTo>
                  <a:lnTo>
                    <a:pt x="2484" y="556"/>
                  </a:lnTo>
                  <a:lnTo>
                    <a:pt x="2486" y="550"/>
                  </a:lnTo>
                  <a:lnTo>
                    <a:pt x="2488" y="546"/>
                  </a:lnTo>
                  <a:lnTo>
                    <a:pt x="2490" y="542"/>
                  </a:lnTo>
                  <a:lnTo>
                    <a:pt x="2490" y="542"/>
                  </a:lnTo>
                  <a:lnTo>
                    <a:pt x="2496" y="540"/>
                  </a:lnTo>
                  <a:lnTo>
                    <a:pt x="2504" y="540"/>
                  </a:lnTo>
                  <a:lnTo>
                    <a:pt x="2504" y="540"/>
                  </a:lnTo>
                  <a:lnTo>
                    <a:pt x="2506" y="536"/>
                  </a:lnTo>
                  <a:lnTo>
                    <a:pt x="2506" y="532"/>
                  </a:lnTo>
                  <a:lnTo>
                    <a:pt x="2506" y="532"/>
                  </a:lnTo>
                  <a:lnTo>
                    <a:pt x="2508" y="522"/>
                  </a:lnTo>
                  <a:lnTo>
                    <a:pt x="2510" y="516"/>
                  </a:lnTo>
                  <a:lnTo>
                    <a:pt x="2512" y="512"/>
                  </a:lnTo>
                  <a:lnTo>
                    <a:pt x="2512" y="512"/>
                  </a:lnTo>
                  <a:lnTo>
                    <a:pt x="2516" y="514"/>
                  </a:lnTo>
                  <a:lnTo>
                    <a:pt x="2522" y="516"/>
                  </a:lnTo>
                  <a:lnTo>
                    <a:pt x="2522" y="516"/>
                  </a:lnTo>
                  <a:lnTo>
                    <a:pt x="2526" y="514"/>
                  </a:lnTo>
                  <a:lnTo>
                    <a:pt x="2528" y="512"/>
                  </a:lnTo>
                  <a:lnTo>
                    <a:pt x="2528" y="512"/>
                  </a:lnTo>
                  <a:lnTo>
                    <a:pt x="2528" y="508"/>
                  </a:lnTo>
                  <a:lnTo>
                    <a:pt x="2526" y="506"/>
                  </a:lnTo>
                  <a:lnTo>
                    <a:pt x="2524" y="502"/>
                  </a:lnTo>
                  <a:lnTo>
                    <a:pt x="2524" y="498"/>
                  </a:lnTo>
                  <a:lnTo>
                    <a:pt x="2524" y="498"/>
                  </a:lnTo>
                  <a:lnTo>
                    <a:pt x="2526" y="492"/>
                  </a:lnTo>
                  <a:lnTo>
                    <a:pt x="2530" y="490"/>
                  </a:lnTo>
                  <a:lnTo>
                    <a:pt x="2530" y="486"/>
                  </a:lnTo>
                  <a:lnTo>
                    <a:pt x="2528" y="482"/>
                  </a:lnTo>
                  <a:lnTo>
                    <a:pt x="2528" y="482"/>
                  </a:lnTo>
                  <a:lnTo>
                    <a:pt x="2524" y="480"/>
                  </a:lnTo>
                  <a:lnTo>
                    <a:pt x="2520" y="478"/>
                  </a:lnTo>
                  <a:lnTo>
                    <a:pt x="2516" y="476"/>
                  </a:lnTo>
                  <a:lnTo>
                    <a:pt x="2514" y="472"/>
                  </a:lnTo>
                  <a:lnTo>
                    <a:pt x="2514" y="472"/>
                  </a:lnTo>
                  <a:lnTo>
                    <a:pt x="2516" y="468"/>
                  </a:lnTo>
                  <a:lnTo>
                    <a:pt x="2522" y="460"/>
                  </a:lnTo>
                  <a:lnTo>
                    <a:pt x="2534" y="448"/>
                  </a:lnTo>
                  <a:lnTo>
                    <a:pt x="2534" y="448"/>
                  </a:lnTo>
                  <a:lnTo>
                    <a:pt x="2542" y="442"/>
                  </a:lnTo>
                  <a:lnTo>
                    <a:pt x="2548" y="438"/>
                  </a:lnTo>
                  <a:lnTo>
                    <a:pt x="2552" y="438"/>
                  </a:lnTo>
                  <a:lnTo>
                    <a:pt x="2552" y="438"/>
                  </a:lnTo>
                  <a:lnTo>
                    <a:pt x="2552" y="438"/>
                  </a:lnTo>
                  <a:lnTo>
                    <a:pt x="2552" y="438"/>
                  </a:lnTo>
                  <a:lnTo>
                    <a:pt x="2556" y="438"/>
                  </a:lnTo>
                  <a:lnTo>
                    <a:pt x="2560" y="442"/>
                  </a:lnTo>
                  <a:lnTo>
                    <a:pt x="2562" y="446"/>
                  </a:lnTo>
                  <a:lnTo>
                    <a:pt x="2566" y="448"/>
                  </a:lnTo>
                  <a:lnTo>
                    <a:pt x="2566" y="448"/>
                  </a:lnTo>
                  <a:lnTo>
                    <a:pt x="2566" y="448"/>
                  </a:lnTo>
                  <a:lnTo>
                    <a:pt x="2566" y="448"/>
                  </a:lnTo>
                  <a:lnTo>
                    <a:pt x="2572" y="446"/>
                  </a:lnTo>
                  <a:lnTo>
                    <a:pt x="2576" y="442"/>
                  </a:lnTo>
                  <a:lnTo>
                    <a:pt x="2580" y="438"/>
                  </a:lnTo>
                  <a:lnTo>
                    <a:pt x="2586" y="434"/>
                  </a:lnTo>
                  <a:lnTo>
                    <a:pt x="2586" y="434"/>
                  </a:lnTo>
                  <a:lnTo>
                    <a:pt x="2592" y="430"/>
                  </a:lnTo>
                  <a:lnTo>
                    <a:pt x="2598" y="430"/>
                  </a:lnTo>
                  <a:lnTo>
                    <a:pt x="2598" y="430"/>
                  </a:lnTo>
                  <a:lnTo>
                    <a:pt x="2606" y="432"/>
                  </a:lnTo>
                  <a:lnTo>
                    <a:pt x="2606" y="432"/>
                  </a:lnTo>
                  <a:lnTo>
                    <a:pt x="2614" y="438"/>
                  </a:lnTo>
                  <a:lnTo>
                    <a:pt x="2616" y="440"/>
                  </a:lnTo>
                  <a:lnTo>
                    <a:pt x="2620" y="442"/>
                  </a:lnTo>
                  <a:lnTo>
                    <a:pt x="2620" y="442"/>
                  </a:lnTo>
                  <a:lnTo>
                    <a:pt x="2626" y="440"/>
                  </a:lnTo>
                  <a:lnTo>
                    <a:pt x="2626" y="440"/>
                  </a:lnTo>
                  <a:lnTo>
                    <a:pt x="2630" y="438"/>
                  </a:lnTo>
                  <a:lnTo>
                    <a:pt x="2636" y="434"/>
                  </a:lnTo>
                  <a:lnTo>
                    <a:pt x="2644" y="424"/>
                  </a:lnTo>
                  <a:lnTo>
                    <a:pt x="2644" y="424"/>
                  </a:lnTo>
                  <a:lnTo>
                    <a:pt x="2654" y="420"/>
                  </a:lnTo>
                  <a:lnTo>
                    <a:pt x="2666" y="414"/>
                  </a:lnTo>
                  <a:lnTo>
                    <a:pt x="2676" y="410"/>
                  </a:lnTo>
                  <a:lnTo>
                    <a:pt x="2686" y="406"/>
                  </a:lnTo>
                  <a:lnTo>
                    <a:pt x="2686" y="406"/>
                  </a:lnTo>
                  <a:lnTo>
                    <a:pt x="2694" y="400"/>
                  </a:lnTo>
                  <a:lnTo>
                    <a:pt x="2704" y="394"/>
                  </a:lnTo>
                  <a:lnTo>
                    <a:pt x="2704" y="394"/>
                  </a:lnTo>
                  <a:lnTo>
                    <a:pt x="2710" y="392"/>
                  </a:lnTo>
                  <a:lnTo>
                    <a:pt x="2710" y="392"/>
                  </a:lnTo>
                  <a:lnTo>
                    <a:pt x="2718" y="394"/>
                  </a:lnTo>
                  <a:lnTo>
                    <a:pt x="2718" y="394"/>
                  </a:lnTo>
                  <a:lnTo>
                    <a:pt x="2724" y="394"/>
                  </a:lnTo>
                  <a:lnTo>
                    <a:pt x="2724" y="394"/>
                  </a:lnTo>
                  <a:lnTo>
                    <a:pt x="2726" y="394"/>
                  </a:lnTo>
                  <a:lnTo>
                    <a:pt x="2726" y="394"/>
                  </a:lnTo>
                  <a:lnTo>
                    <a:pt x="2730" y="394"/>
                  </a:lnTo>
                  <a:lnTo>
                    <a:pt x="2736" y="392"/>
                  </a:lnTo>
                  <a:lnTo>
                    <a:pt x="2740" y="388"/>
                  </a:lnTo>
                  <a:lnTo>
                    <a:pt x="2740" y="384"/>
                  </a:lnTo>
                  <a:lnTo>
                    <a:pt x="2740" y="384"/>
                  </a:lnTo>
                  <a:lnTo>
                    <a:pt x="2738" y="382"/>
                  </a:lnTo>
                  <a:lnTo>
                    <a:pt x="2736" y="380"/>
                  </a:lnTo>
                  <a:lnTo>
                    <a:pt x="2732" y="378"/>
                  </a:lnTo>
                  <a:lnTo>
                    <a:pt x="2732" y="378"/>
                  </a:lnTo>
                  <a:lnTo>
                    <a:pt x="2730" y="372"/>
                  </a:lnTo>
                  <a:lnTo>
                    <a:pt x="2730" y="366"/>
                  </a:lnTo>
                  <a:lnTo>
                    <a:pt x="2730" y="366"/>
                  </a:lnTo>
                  <a:lnTo>
                    <a:pt x="2732" y="362"/>
                  </a:lnTo>
                  <a:lnTo>
                    <a:pt x="2730" y="358"/>
                  </a:lnTo>
                  <a:lnTo>
                    <a:pt x="2728" y="354"/>
                  </a:lnTo>
                  <a:lnTo>
                    <a:pt x="2722" y="352"/>
                  </a:lnTo>
                  <a:lnTo>
                    <a:pt x="2722" y="352"/>
                  </a:lnTo>
                  <a:lnTo>
                    <a:pt x="2708" y="348"/>
                  </a:lnTo>
                  <a:lnTo>
                    <a:pt x="2706" y="346"/>
                  </a:lnTo>
                  <a:lnTo>
                    <a:pt x="2704" y="344"/>
                  </a:lnTo>
                  <a:lnTo>
                    <a:pt x="2704" y="342"/>
                  </a:lnTo>
                  <a:lnTo>
                    <a:pt x="2708" y="340"/>
                  </a:lnTo>
                  <a:lnTo>
                    <a:pt x="2708" y="340"/>
                  </a:lnTo>
                  <a:lnTo>
                    <a:pt x="2710" y="340"/>
                  </a:lnTo>
                  <a:lnTo>
                    <a:pt x="2710" y="340"/>
                  </a:lnTo>
                  <a:lnTo>
                    <a:pt x="2730" y="344"/>
                  </a:lnTo>
                  <a:lnTo>
                    <a:pt x="2730" y="344"/>
                  </a:lnTo>
                  <a:lnTo>
                    <a:pt x="2744" y="346"/>
                  </a:lnTo>
                  <a:lnTo>
                    <a:pt x="2744" y="346"/>
                  </a:lnTo>
                  <a:lnTo>
                    <a:pt x="2750" y="346"/>
                  </a:lnTo>
                  <a:lnTo>
                    <a:pt x="2754" y="342"/>
                  </a:lnTo>
                  <a:lnTo>
                    <a:pt x="2754" y="342"/>
                  </a:lnTo>
                  <a:lnTo>
                    <a:pt x="2754" y="338"/>
                  </a:lnTo>
                  <a:lnTo>
                    <a:pt x="2754" y="332"/>
                  </a:lnTo>
                  <a:lnTo>
                    <a:pt x="2756" y="326"/>
                  </a:lnTo>
                  <a:lnTo>
                    <a:pt x="2756" y="324"/>
                  </a:lnTo>
                  <a:lnTo>
                    <a:pt x="2760" y="322"/>
                  </a:lnTo>
                  <a:lnTo>
                    <a:pt x="2760" y="322"/>
                  </a:lnTo>
                  <a:lnTo>
                    <a:pt x="2762" y="322"/>
                  </a:lnTo>
                  <a:lnTo>
                    <a:pt x="2762" y="322"/>
                  </a:lnTo>
                  <a:lnTo>
                    <a:pt x="2766" y="322"/>
                  </a:lnTo>
                  <a:lnTo>
                    <a:pt x="2768" y="326"/>
                  </a:lnTo>
                  <a:lnTo>
                    <a:pt x="2774" y="332"/>
                  </a:lnTo>
                  <a:lnTo>
                    <a:pt x="2774" y="332"/>
                  </a:lnTo>
                  <a:lnTo>
                    <a:pt x="2782" y="330"/>
                  </a:lnTo>
                  <a:lnTo>
                    <a:pt x="2782" y="330"/>
                  </a:lnTo>
                  <a:lnTo>
                    <a:pt x="2792" y="334"/>
                  </a:lnTo>
                  <a:lnTo>
                    <a:pt x="2800" y="338"/>
                  </a:lnTo>
                  <a:lnTo>
                    <a:pt x="2810" y="344"/>
                  </a:lnTo>
                  <a:lnTo>
                    <a:pt x="2818" y="350"/>
                  </a:lnTo>
                  <a:lnTo>
                    <a:pt x="2818" y="350"/>
                  </a:lnTo>
                  <a:lnTo>
                    <a:pt x="2828" y="352"/>
                  </a:lnTo>
                  <a:lnTo>
                    <a:pt x="2828" y="352"/>
                  </a:lnTo>
                  <a:lnTo>
                    <a:pt x="2834" y="352"/>
                  </a:lnTo>
                  <a:lnTo>
                    <a:pt x="2840" y="348"/>
                  </a:lnTo>
                  <a:lnTo>
                    <a:pt x="2840" y="348"/>
                  </a:lnTo>
                  <a:lnTo>
                    <a:pt x="2844" y="344"/>
                  </a:lnTo>
                  <a:lnTo>
                    <a:pt x="2844" y="340"/>
                  </a:lnTo>
                  <a:lnTo>
                    <a:pt x="2848" y="332"/>
                  </a:lnTo>
                  <a:lnTo>
                    <a:pt x="2848" y="332"/>
                  </a:lnTo>
                  <a:lnTo>
                    <a:pt x="2852" y="330"/>
                  </a:lnTo>
                  <a:lnTo>
                    <a:pt x="2856" y="328"/>
                  </a:lnTo>
                  <a:lnTo>
                    <a:pt x="2860" y="328"/>
                  </a:lnTo>
                  <a:lnTo>
                    <a:pt x="2864" y="326"/>
                  </a:lnTo>
                  <a:lnTo>
                    <a:pt x="2864" y="326"/>
                  </a:lnTo>
                  <a:lnTo>
                    <a:pt x="2870" y="324"/>
                  </a:lnTo>
                  <a:lnTo>
                    <a:pt x="2872" y="318"/>
                  </a:lnTo>
                  <a:lnTo>
                    <a:pt x="2872" y="314"/>
                  </a:lnTo>
                  <a:lnTo>
                    <a:pt x="2870" y="310"/>
                  </a:lnTo>
                  <a:lnTo>
                    <a:pt x="2870" y="310"/>
                  </a:lnTo>
                  <a:lnTo>
                    <a:pt x="2866" y="308"/>
                  </a:lnTo>
                  <a:lnTo>
                    <a:pt x="2860" y="306"/>
                  </a:lnTo>
                  <a:lnTo>
                    <a:pt x="2848" y="306"/>
                  </a:lnTo>
                  <a:lnTo>
                    <a:pt x="2848" y="306"/>
                  </a:lnTo>
                  <a:lnTo>
                    <a:pt x="2840" y="300"/>
                  </a:lnTo>
                  <a:lnTo>
                    <a:pt x="2836" y="298"/>
                  </a:lnTo>
                  <a:lnTo>
                    <a:pt x="2832" y="296"/>
                  </a:lnTo>
                  <a:lnTo>
                    <a:pt x="2832" y="296"/>
                  </a:lnTo>
                  <a:lnTo>
                    <a:pt x="2832" y="296"/>
                  </a:lnTo>
                  <a:lnTo>
                    <a:pt x="2832" y="296"/>
                  </a:lnTo>
                  <a:lnTo>
                    <a:pt x="2828" y="298"/>
                  </a:lnTo>
                  <a:lnTo>
                    <a:pt x="2824" y="300"/>
                  </a:lnTo>
                  <a:lnTo>
                    <a:pt x="2822" y="302"/>
                  </a:lnTo>
                  <a:lnTo>
                    <a:pt x="2818" y="304"/>
                  </a:lnTo>
                  <a:lnTo>
                    <a:pt x="2818" y="304"/>
                  </a:lnTo>
                  <a:lnTo>
                    <a:pt x="2816" y="302"/>
                  </a:lnTo>
                  <a:lnTo>
                    <a:pt x="2816" y="302"/>
                  </a:lnTo>
                  <a:lnTo>
                    <a:pt x="2812" y="298"/>
                  </a:lnTo>
                  <a:lnTo>
                    <a:pt x="2812" y="294"/>
                  </a:lnTo>
                  <a:lnTo>
                    <a:pt x="2810" y="288"/>
                  </a:lnTo>
                  <a:lnTo>
                    <a:pt x="2808" y="282"/>
                  </a:lnTo>
                  <a:lnTo>
                    <a:pt x="2808" y="282"/>
                  </a:lnTo>
                  <a:lnTo>
                    <a:pt x="2798" y="274"/>
                  </a:lnTo>
                  <a:lnTo>
                    <a:pt x="2788" y="266"/>
                  </a:lnTo>
                  <a:lnTo>
                    <a:pt x="2762" y="254"/>
                  </a:lnTo>
                  <a:lnTo>
                    <a:pt x="2762" y="254"/>
                  </a:lnTo>
                  <a:lnTo>
                    <a:pt x="2752" y="250"/>
                  </a:lnTo>
                  <a:lnTo>
                    <a:pt x="2744" y="242"/>
                  </a:lnTo>
                  <a:lnTo>
                    <a:pt x="2744" y="242"/>
                  </a:lnTo>
                  <a:lnTo>
                    <a:pt x="2738" y="234"/>
                  </a:lnTo>
                  <a:lnTo>
                    <a:pt x="2734" y="232"/>
                  </a:lnTo>
                  <a:lnTo>
                    <a:pt x="2728" y="232"/>
                  </a:lnTo>
                  <a:lnTo>
                    <a:pt x="2728" y="232"/>
                  </a:lnTo>
                  <a:lnTo>
                    <a:pt x="2720" y="230"/>
                  </a:lnTo>
                  <a:lnTo>
                    <a:pt x="2712" y="226"/>
                  </a:lnTo>
                  <a:lnTo>
                    <a:pt x="2706" y="224"/>
                  </a:lnTo>
                  <a:lnTo>
                    <a:pt x="2698" y="222"/>
                  </a:lnTo>
                  <a:lnTo>
                    <a:pt x="2698" y="222"/>
                  </a:lnTo>
                  <a:lnTo>
                    <a:pt x="2690" y="224"/>
                  </a:lnTo>
                  <a:lnTo>
                    <a:pt x="2690" y="224"/>
                  </a:lnTo>
                  <a:lnTo>
                    <a:pt x="2684" y="224"/>
                  </a:lnTo>
                  <a:lnTo>
                    <a:pt x="2684" y="224"/>
                  </a:lnTo>
                  <a:lnTo>
                    <a:pt x="2676" y="226"/>
                  </a:lnTo>
                  <a:lnTo>
                    <a:pt x="2676" y="226"/>
                  </a:lnTo>
                  <a:lnTo>
                    <a:pt x="2672" y="226"/>
                  </a:lnTo>
                  <a:lnTo>
                    <a:pt x="2666" y="222"/>
                  </a:lnTo>
                  <a:lnTo>
                    <a:pt x="2666" y="222"/>
                  </a:lnTo>
                  <a:lnTo>
                    <a:pt x="2660" y="220"/>
                  </a:lnTo>
                  <a:lnTo>
                    <a:pt x="2654" y="218"/>
                  </a:lnTo>
                  <a:lnTo>
                    <a:pt x="2654" y="218"/>
                  </a:lnTo>
                  <a:lnTo>
                    <a:pt x="2650" y="218"/>
                  </a:lnTo>
                  <a:lnTo>
                    <a:pt x="2646" y="222"/>
                  </a:lnTo>
                  <a:lnTo>
                    <a:pt x="2646" y="222"/>
                  </a:lnTo>
                  <a:lnTo>
                    <a:pt x="2644" y="226"/>
                  </a:lnTo>
                  <a:lnTo>
                    <a:pt x="2644" y="232"/>
                  </a:lnTo>
                  <a:lnTo>
                    <a:pt x="2644" y="238"/>
                  </a:lnTo>
                  <a:lnTo>
                    <a:pt x="2644" y="244"/>
                  </a:lnTo>
                  <a:lnTo>
                    <a:pt x="2644" y="244"/>
                  </a:lnTo>
                  <a:lnTo>
                    <a:pt x="2638" y="250"/>
                  </a:lnTo>
                  <a:lnTo>
                    <a:pt x="2632" y="250"/>
                  </a:lnTo>
                  <a:lnTo>
                    <a:pt x="2632" y="250"/>
                  </a:lnTo>
                  <a:lnTo>
                    <a:pt x="2626" y="250"/>
                  </a:lnTo>
                  <a:lnTo>
                    <a:pt x="2620" y="246"/>
                  </a:lnTo>
                  <a:lnTo>
                    <a:pt x="2612" y="240"/>
                  </a:lnTo>
                  <a:lnTo>
                    <a:pt x="2612" y="240"/>
                  </a:lnTo>
                  <a:lnTo>
                    <a:pt x="2606" y="234"/>
                  </a:lnTo>
                  <a:lnTo>
                    <a:pt x="2602" y="232"/>
                  </a:lnTo>
                  <a:lnTo>
                    <a:pt x="2598" y="230"/>
                  </a:lnTo>
                  <a:lnTo>
                    <a:pt x="2598" y="230"/>
                  </a:lnTo>
                  <a:lnTo>
                    <a:pt x="2594" y="232"/>
                  </a:lnTo>
                  <a:lnTo>
                    <a:pt x="2594" y="232"/>
                  </a:lnTo>
                  <a:lnTo>
                    <a:pt x="2584" y="232"/>
                  </a:lnTo>
                  <a:lnTo>
                    <a:pt x="2574" y="234"/>
                  </a:lnTo>
                  <a:lnTo>
                    <a:pt x="2574" y="234"/>
                  </a:lnTo>
                  <a:lnTo>
                    <a:pt x="2572" y="234"/>
                  </a:lnTo>
                  <a:lnTo>
                    <a:pt x="2572" y="234"/>
                  </a:lnTo>
                  <a:lnTo>
                    <a:pt x="2560" y="230"/>
                  </a:lnTo>
                  <a:lnTo>
                    <a:pt x="2550" y="228"/>
                  </a:lnTo>
                  <a:lnTo>
                    <a:pt x="2550" y="228"/>
                  </a:lnTo>
                  <a:lnTo>
                    <a:pt x="2548" y="228"/>
                  </a:lnTo>
                  <a:lnTo>
                    <a:pt x="2548" y="228"/>
                  </a:lnTo>
                  <a:lnTo>
                    <a:pt x="2542" y="230"/>
                  </a:lnTo>
                  <a:lnTo>
                    <a:pt x="2538" y="232"/>
                  </a:lnTo>
                  <a:lnTo>
                    <a:pt x="2534" y="236"/>
                  </a:lnTo>
                  <a:lnTo>
                    <a:pt x="2528" y="236"/>
                  </a:lnTo>
                  <a:lnTo>
                    <a:pt x="2528" y="236"/>
                  </a:lnTo>
                  <a:lnTo>
                    <a:pt x="2528" y="236"/>
                  </a:lnTo>
                  <a:lnTo>
                    <a:pt x="2528" y="236"/>
                  </a:lnTo>
                  <a:lnTo>
                    <a:pt x="2526" y="232"/>
                  </a:lnTo>
                  <a:lnTo>
                    <a:pt x="2522" y="230"/>
                  </a:lnTo>
                  <a:lnTo>
                    <a:pt x="2518" y="228"/>
                  </a:lnTo>
                  <a:lnTo>
                    <a:pt x="2514" y="224"/>
                  </a:lnTo>
                  <a:lnTo>
                    <a:pt x="2514" y="224"/>
                  </a:lnTo>
                  <a:lnTo>
                    <a:pt x="2512" y="220"/>
                  </a:lnTo>
                  <a:lnTo>
                    <a:pt x="2512" y="216"/>
                  </a:lnTo>
                  <a:lnTo>
                    <a:pt x="2510" y="212"/>
                  </a:lnTo>
                  <a:lnTo>
                    <a:pt x="2508" y="208"/>
                  </a:lnTo>
                  <a:lnTo>
                    <a:pt x="2508" y="208"/>
                  </a:lnTo>
                  <a:lnTo>
                    <a:pt x="2500" y="202"/>
                  </a:lnTo>
                  <a:lnTo>
                    <a:pt x="2488" y="200"/>
                  </a:lnTo>
                  <a:lnTo>
                    <a:pt x="2488" y="200"/>
                  </a:lnTo>
                  <a:lnTo>
                    <a:pt x="2478" y="196"/>
                  </a:lnTo>
                  <a:lnTo>
                    <a:pt x="2470" y="194"/>
                  </a:lnTo>
                  <a:lnTo>
                    <a:pt x="2470" y="194"/>
                  </a:lnTo>
                  <a:lnTo>
                    <a:pt x="2462" y="190"/>
                  </a:lnTo>
                  <a:lnTo>
                    <a:pt x="2462" y="190"/>
                  </a:lnTo>
                  <a:lnTo>
                    <a:pt x="2460" y="190"/>
                  </a:lnTo>
                  <a:lnTo>
                    <a:pt x="2456" y="192"/>
                  </a:lnTo>
                  <a:lnTo>
                    <a:pt x="2446" y="198"/>
                  </a:lnTo>
                  <a:lnTo>
                    <a:pt x="2446" y="198"/>
                  </a:lnTo>
                  <a:lnTo>
                    <a:pt x="2438" y="202"/>
                  </a:lnTo>
                  <a:lnTo>
                    <a:pt x="2430" y="202"/>
                  </a:lnTo>
                  <a:lnTo>
                    <a:pt x="2430" y="202"/>
                  </a:lnTo>
                  <a:lnTo>
                    <a:pt x="2428" y="202"/>
                  </a:lnTo>
                  <a:lnTo>
                    <a:pt x="2428" y="202"/>
                  </a:lnTo>
                  <a:lnTo>
                    <a:pt x="2424" y="200"/>
                  </a:lnTo>
                  <a:lnTo>
                    <a:pt x="2422" y="196"/>
                  </a:lnTo>
                  <a:lnTo>
                    <a:pt x="2420" y="192"/>
                  </a:lnTo>
                  <a:lnTo>
                    <a:pt x="2416" y="188"/>
                  </a:lnTo>
                  <a:lnTo>
                    <a:pt x="2416" y="188"/>
                  </a:lnTo>
                  <a:lnTo>
                    <a:pt x="2410" y="188"/>
                  </a:lnTo>
                  <a:lnTo>
                    <a:pt x="2410" y="188"/>
                  </a:lnTo>
                  <a:lnTo>
                    <a:pt x="2408" y="188"/>
                  </a:lnTo>
                  <a:lnTo>
                    <a:pt x="2408" y="188"/>
                  </a:lnTo>
                  <a:lnTo>
                    <a:pt x="2404" y="188"/>
                  </a:lnTo>
                  <a:lnTo>
                    <a:pt x="2404" y="188"/>
                  </a:lnTo>
                  <a:lnTo>
                    <a:pt x="2398" y="186"/>
                  </a:lnTo>
                  <a:lnTo>
                    <a:pt x="2398" y="186"/>
                  </a:lnTo>
                  <a:lnTo>
                    <a:pt x="2390" y="180"/>
                  </a:lnTo>
                  <a:lnTo>
                    <a:pt x="2390" y="180"/>
                  </a:lnTo>
                  <a:lnTo>
                    <a:pt x="2384" y="174"/>
                  </a:lnTo>
                  <a:lnTo>
                    <a:pt x="2380" y="166"/>
                  </a:lnTo>
                  <a:lnTo>
                    <a:pt x="2380" y="166"/>
                  </a:lnTo>
                  <a:lnTo>
                    <a:pt x="2376" y="162"/>
                  </a:lnTo>
                  <a:lnTo>
                    <a:pt x="2370" y="160"/>
                  </a:lnTo>
                  <a:lnTo>
                    <a:pt x="2370" y="160"/>
                  </a:lnTo>
                  <a:lnTo>
                    <a:pt x="2364" y="160"/>
                  </a:lnTo>
                  <a:lnTo>
                    <a:pt x="2358" y="162"/>
                  </a:lnTo>
                  <a:lnTo>
                    <a:pt x="2358" y="162"/>
                  </a:lnTo>
                  <a:lnTo>
                    <a:pt x="2354" y="166"/>
                  </a:lnTo>
                  <a:lnTo>
                    <a:pt x="2350" y="172"/>
                  </a:lnTo>
                  <a:lnTo>
                    <a:pt x="2348" y="176"/>
                  </a:lnTo>
                  <a:lnTo>
                    <a:pt x="2342" y="180"/>
                  </a:lnTo>
                  <a:lnTo>
                    <a:pt x="2342" y="180"/>
                  </a:lnTo>
                  <a:lnTo>
                    <a:pt x="2332" y="182"/>
                  </a:lnTo>
                  <a:lnTo>
                    <a:pt x="2332" y="182"/>
                  </a:lnTo>
                  <a:lnTo>
                    <a:pt x="2330" y="182"/>
                  </a:lnTo>
                  <a:lnTo>
                    <a:pt x="2330" y="182"/>
                  </a:lnTo>
                  <a:lnTo>
                    <a:pt x="2328" y="180"/>
                  </a:lnTo>
                  <a:lnTo>
                    <a:pt x="2328" y="180"/>
                  </a:lnTo>
                  <a:lnTo>
                    <a:pt x="2328" y="178"/>
                  </a:lnTo>
                  <a:lnTo>
                    <a:pt x="2328" y="176"/>
                  </a:lnTo>
                  <a:lnTo>
                    <a:pt x="2328" y="176"/>
                  </a:lnTo>
                  <a:lnTo>
                    <a:pt x="2326" y="164"/>
                  </a:lnTo>
                  <a:lnTo>
                    <a:pt x="2324" y="160"/>
                  </a:lnTo>
                  <a:lnTo>
                    <a:pt x="2320" y="156"/>
                  </a:lnTo>
                  <a:lnTo>
                    <a:pt x="2320" y="156"/>
                  </a:lnTo>
                  <a:lnTo>
                    <a:pt x="2314" y="154"/>
                  </a:lnTo>
                  <a:lnTo>
                    <a:pt x="2306" y="152"/>
                  </a:lnTo>
                  <a:lnTo>
                    <a:pt x="2306" y="152"/>
                  </a:lnTo>
                  <a:lnTo>
                    <a:pt x="2296" y="148"/>
                  </a:lnTo>
                  <a:lnTo>
                    <a:pt x="2296" y="148"/>
                  </a:lnTo>
                  <a:lnTo>
                    <a:pt x="2290" y="148"/>
                  </a:lnTo>
                  <a:lnTo>
                    <a:pt x="2290" y="148"/>
                  </a:lnTo>
                  <a:lnTo>
                    <a:pt x="2284" y="148"/>
                  </a:lnTo>
                  <a:lnTo>
                    <a:pt x="2278" y="150"/>
                  </a:lnTo>
                  <a:lnTo>
                    <a:pt x="2278" y="150"/>
                  </a:lnTo>
                  <a:lnTo>
                    <a:pt x="2274" y="150"/>
                  </a:lnTo>
                  <a:lnTo>
                    <a:pt x="2274" y="150"/>
                  </a:lnTo>
                  <a:lnTo>
                    <a:pt x="2274" y="150"/>
                  </a:lnTo>
                  <a:lnTo>
                    <a:pt x="2274" y="150"/>
                  </a:lnTo>
                  <a:lnTo>
                    <a:pt x="2272" y="150"/>
                  </a:lnTo>
                  <a:lnTo>
                    <a:pt x="2272" y="150"/>
                  </a:lnTo>
                  <a:lnTo>
                    <a:pt x="2268" y="154"/>
                  </a:lnTo>
                  <a:lnTo>
                    <a:pt x="2268" y="154"/>
                  </a:lnTo>
                  <a:lnTo>
                    <a:pt x="2262" y="158"/>
                  </a:lnTo>
                  <a:lnTo>
                    <a:pt x="2262" y="162"/>
                  </a:lnTo>
                  <a:lnTo>
                    <a:pt x="2262" y="162"/>
                  </a:lnTo>
                  <a:lnTo>
                    <a:pt x="2262" y="168"/>
                  </a:lnTo>
                  <a:lnTo>
                    <a:pt x="2264" y="172"/>
                  </a:lnTo>
                  <a:lnTo>
                    <a:pt x="2264" y="178"/>
                  </a:lnTo>
                  <a:lnTo>
                    <a:pt x="2262" y="180"/>
                  </a:lnTo>
                  <a:lnTo>
                    <a:pt x="2258" y="182"/>
                  </a:lnTo>
                  <a:lnTo>
                    <a:pt x="2258" y="182"/>
                  </a:lnTo>
                  <a:lnTo>
                    <a:pt x="2250" y="172"/>
                  </a:lnTo>
                  <a:lnTo>
                    <a:pt x="2250" y="172"/>
                  </a:lnTo>
                  <a:lnTo>
                    <a:pt x="2248" y="174"/>
                  </a:lnTo>
                  <a:lnTo>
                    <a:pt x="2246" y="178"/>
                  </a:lnTo>
                  <a:lnTo>
                    <a:pt x="2248" y="182"/>
                  </a:lnTo>
                  <a:lnTo>
                    <a:pt x="2248" y="182"/>
                  </a:lnTo>
                  <a:lnTo>
                    <a:pt x="2240" y="186"/>
                  </a:lnTo>
                  <a:lnTo>
                    <a:pt x="2234" y="188"/>
                  </a:lnTo>
                  <a:lnTo>
                    <a:pt x="2230" y="188"/>
                  </a:lnTo>
                  <a:lnTo>
                    <a:pt x="2230" y="188"/>
                  </a:lnTo>
                  <a:lnTo>
                    <a:pt x="2230" y="188"/>
                  </a:lnTo>
                  <a:lnTo>
                    <a:pt x="2230" y="188"/>
                  </a:lnTo>
                  <a:lnTo>
                    <a:pt x="2226" y="188"/>
                  </a:lnTo>
                  <a:lnTo>
                    <a:pt x="2222" y="184"/>
                  </a:lnTo>
                  <a:lnTo>
                    <a:pt x="2216" y="178"/>
                  </a:lnTo>
                  <a:lnTo>
                    <a:pt x="2216" y="178"/>
                  </a:lnTo>
                  <a:lnTo>
                    <a:pt x="2212" y="174"/>
                  </a:lnTo>
                  <a:lnTo>
                    <a:pt x="2208" y="172"/>
                  </a:lnTo>
                  <a:lnTo>
                    <a:pt x="2208" y="172"/>
                  </a:lnTo>
                  <a:lnTo>
                    <a:pt x="2204" y="174"/>
                  </a:lnTo>
                  <a:lnTo>
                    <a:pt x="2204" y="174"/>
                  </a:lnTo>
                  <a:lnTo>
                    <a:pt x="2202" y="178"/>
                  </a:lnTo>
                  <a:lnTo>
                    <a:pt x="2200" y="180"/>
                  </a:lnTo>
                  <a:lnTo>
                    <a:pt x="2198" y="180"/>
                  </a:lnTo>
                  <a:lnTo>
                    <a:pt x="2198" y="180"/>
                  </a:lnTo>
                  <a:lnTo>
                    <a:pt x="2194" y="182"/>
                  </a:lnTo>
                  <a:lnTo>
                    <a:pt x="2194" y="182"/>
                  </a:lnTo>
                  <a:lnTo>
                    <a:pt x="2190" y="182"/>
                  </a:lnTo>
                  <a:lnTo>
                    <a:pt x="2190" y="182"/>
                  </a:lnTo>
                  <a:lnTo>
                    <a:pt x="2184" y="180"/>
                  </a:lnTo>
                  <a:lnTo>
                    <a:pt x="2180" y="178"/>
                  </a:lnTo>
                  <a:lnTo>
                    <a:pt x="2180" y="178"/>
                  </a:lnTo>
                  <a:lnTo>
                    <a:pt x="2178" y="174"/>
                  </a:lnTo>
                  <a:lnTo>
                    <a:pt x="2178" y="170"/>
                  </a:lnTo>
                  <a:lnTo>
                    <a:pt x="2178" y="170"/>
                  </a:lnTo>
                  <a:lnTo>
                    <a:pt x="2176" y="168"/>
                  </a:lnTo>
                  <a:lnTo>
                    <a:pt x="2172" y="168"/>
                  </a:lnTo>
                  <a:lnTo>
                    <a:pt x="2172" y="168"/>
                  </a:lnTo>
                  <a:lnTo>
                    <a:pt x="2168" y="168"/>
                  </a:lnTo>
                  <a:lnTo>
                    <a:pt x="2164" y="172"/>
                  </a:lnTo>
                  <a:lnTo>
                    <a:pt x="2164" y="172"/>
                  </a:lnTo>
                  <a:lnTo>
                    <a:pt x="2162" y="176"/>
                  </a:lnTo>
                  <a:lnTo>
                    <a:pt x="2160" y="180"/>
                  </a:lnTo>
                  <a:lnTo>
                    <a:pt x="2160" y="184"/>
                  </a:lnTo>
                  <a:lnTo>
                    <a:pt x="2156" y="186"/>
                  </a:lnTo>
                  <a:lnTo>
                    <a:pt x="2156" y="186"/>
                  </a:lnTo>
                  <a:lnTo>
                    <a:pt x="2154" y="188"/>
                  </a:lnTo>
                  <a:lnTo>
                    <a:pt x="2154" y="188"/>
                  </a:lnTo>
                  <a:lnTo>
                    <a:pt x="2150" y="186"/>
                  </a:lnTo>
                  <a:lnTo>
                    <a:pt x="2150" y="186"/>
                  </a:lnTo>
                  <a:lnTo>
                    <a:pt x="2146" y="184"/>
                  </a:lnTo>
                  <a:lnTo>
                    <a:pt x="2142" y="180"/>
                  </a:lnTo>
                  <a:lnTo>
                    <a:pt x="2136" y="174"/>
                  </a:lnTo>
                  <a:lnTo>
                    <a:pt x="2136" y="174"/>
                  </a:lnTo>
                  <a:lnTo>
                    <a:pt x="2132" y="170"/>
                  </a:lnTo>
                  <a:lnTo>
                    <a:pt x="2124" y="166"/>
                  </a:lnTo>
                  <a:lnTo>
                    <a:pt x="2118" y="162"/>
                  </a:lnTo>
                  <a:lnTo>
                    <a:pt x="2118" y="160"/>
                  </a:lnTo>
                  <a:lnTo>
                    <a:pt x="2116" y="158"/>
                  </a:lnTo>
                  <a:lnTo>
                    <a:pt x="2116" y="158"/>
                  </a:lnTo>
                  <a:lnTo>
                    <a:pt x="2118" y="156"/>
                  </a:lnTo>
                  <a:lnTo>
                    <a:pt x="2120" y="154"/>
                  </a:lnTo>
                  <a:lnTo>
                    <a:pt x="2126" y="154"/>
                  </a:lnTo>
                  <a:lnTo>
                    <a:pt x="2126" y="154"/>
                  </a:lnTo>
                  <a:lnTo>
                    <a:pt x="2128" y="154"/>
                  </a:lnTo>
                  <a:lnTo>
                    <a:pt x="2128" y="154"/>
                  </a:lnTo>
                  <a:lnTo>
                    <a:pt x="2130" y="154"/>
                  </a:lnTo>
                  <a:lnTo>
                    <a:pt x="2130" y="154"/>
                  </a:lnTo>
                  <a:lnTo>
                    <a:pt x="2136" y="154"/>
                  </a:lnTo>
                  <a:lnTo>
                    <a:pt x="2136" y="154"/>
                  </a:lnTo>
                  <a:lnTo>
                    <a:pt x="2142" y="150"/>
                  </a:lnTo>
                  <a:lnTo>
                    <a:pt x="2144" y="148"/>
                  </a:lnTo>
                  <a:lnTo>
                    <a:pt x="2144" y="144"/>
                  </a:lnTo>
                  <a:lnTo>
                    <a:pt x="2142" y="142"/>
                  </a:lnTo>
                  <a:lnTo>
                    <a:pt x="2130" y="130"/>
                  </a:lnTo>
                  <a:lnTo>
                    <a:pt x="2130" y="130"/>
                  </a:lnTo>
                  <a:lnTo>
                    <a:pt x="2126" y="124"/>
                  </a:lnTo>
                  <a:lnTo>
                    <a:pt x="2124" y="124"/>
                  </a:lnTo>
                  <a:lnTo>
                    <a:pt x="2120" y="122"/>
                  </a:lnTo>
                  <a:lnTo>
                    <a:pt x="2120" y="122"/>
                  </a:lnTo>
                  <a:lnTo>
                    <a:pt x="2118" y="122"/>
                  </a:lnTo>
                  <a:lnTo>
                    <a:pt x="2118" y="122"/>
                  </a:lnTo>
                  <a:lnTo>
                    <a:pt x="2106" y="126"/>
                  </a:lnTo>
                  <a:lnTo>
                    <a:pt x="2096" y="126"/>
                  </a:lnTo>
                  <a:lnTo>
                    <a:pt x="2096" y="126"/>
                  </a:lnTo>
                  <a:lnTo>
                    <a:pt x="2092" y="126"/>
                  </a:lnTo>
                  <a:lnTo>
                    <a:pt x="2092" y="126"/>
                  </a:lnTo>
                  <a:lnTo>
                    <a:pt x="2088" y="122"/>
                  </a:lnTo>
                  <a:lnTo>
                    <a:pt x="2086" y="118"/>
                  </a:lnTo>
                  <a:lnTo>
                    <a:pt x="2082" y="114"/>
                  </a:lnTo>
                  <a:lnTo>
                    <a:pt x="2076" y="112"/>
                  </a:lnTo>
                  <a:lnTo>
                    <a:pt x="2076" y="112"/>
                  </a:lnTo>
                  <a:lnTo>
                    <a:pt x="2076" y="112"/>
                  </a:lnTo>
                  <a:lnTo>
                    <a:pt x="2076" y="112"/>
                  </a:lnTo>
                  <a:lnTo>
                    <a:pt x="2064" y="114"/>
                  </a:lnTo>
                  <a:lnTo>
                    <a:pt x="2052" y="118"/>
                  </a:lnTo>
                  <a:lnTo>
                    <a:pt x="2052" y="118"/>
                  </a:lnTo>
                  <a:lnTo>
                    <a:pt x="2054" y="124"/>
                  </a:lnTo>
                  <a:lnTo>
                    <a:pt x="2054" y="128"/>
                  </a:lnTo>
                  <a:lnTo>
                    <a:pt x="2050" y="138"/>
                  </a:lnTo>
                  <a:lnTo>
                    <a:pt x="2050" y="138"/>
                  </a:lnTo>
                  <a:lnTo>
                    <a:pt x="2050" y="138"/>
                  </a:lnTo>
                  <a:lnTo>
                    <a:pt x="2050" y="138"/>
                  </a:lnTo>
                  <a:lnTo>
                    <a:pt x="2032" y="134"/>
                  </a:lnTo>
                  <a:lnTo>
                    <a:pt x="2014" y="132"/>
                  </a:lnTo>
                  <a:lnTo>
                    <a:pt x="2014" y="132"/>
                  </a:lnTo>
                  <a:lnTo>
                    <a:pt x="2004" y="130"/>
                  </a:lnTo>
                  <a:lnTo>
                    <a:pt x="2000" y="128"/>
                  </a:lnTo>
                  <a:lnTo>
                    <a:pt x="1998" y="124"/>
                  </a:lnTo>
                  <a:lnTo>
                    <a:pt x="1998" y="124"/>
                  </a:lnTo>
                  <a:lnTo>
                    <a:pt x="1994" y="118"/>
                  </a:lnTo>
                  <a:lnTo>
                    <a:pt x="1988" y="114"/>
                  </a:lnTo>
                  <a:lnTo>
                    <a:pt x="1988" y="114"/>
                  </a:lnTo>
                  <a:lnTo>
                    <a:pt x="1980" y="110"/>
                  </a:lnTo>
                  <a:lnTo>
                    <a:pt x="1974" y="110"/>
                  </a:lnTo>
                  <a:lnTo>
                    <a:pt x="1974" y="110"/>
                  </a:lnTo>
                  <a:lnTo>
                    <a:pt x="1964" y="110"/>
                  </a:lnTo>
                  <a:lnTo>
                    <a:pt x="1954" y="116"/>
                  </a:lnTo>
                  <a:lnTo>
                    <a:pt x="1954" y="116"/>
                  </a:lnTo>
                  <a:lnTo>
                    <a:pt x="1946" y="118"/>
                  </a:lnTo>
                  <a:lnTo>
                    <a:pt x="1938" y="120"/>
                  </a:lnTo>
                  <a:lnTo>
                    <a:pt x="1938" y="120"/>
                  </a:lnTo>
                  <a:lnTo>
                    <a:pt x="1932" y="118"/>
                  </a:lnTo>
                  <a:lnTo>
                    <a:pt x="1924" y="114"/>
                  </a:lnTo>
                  <a:lnTo>
                    <a:pt x="1924" y="114"/>
                  </a:lnTo>
                  <a:lnTo>
                    <a:pt x="1920" y="110"/>
                  </a:lnTo>
                  <a:lnTo>
                    <a:pt x="1916" y="108"/>
                  </a:lnTo>
                  <a:lnTo>
                    <a:pt x="1916" y="108"/>
                  </a:lnTo>
                  <a:lnTo>
                    <a:pt x="1912" y="110"/>
                  </a:lnTo>
                  <a:lnTo>
                    <a:pt x="1904" y="114"/>
                  </a:lnTo>
                  <a:lnTo>
                    <a:pt x="1904" y="114"/>
                  </a:lnTo>
                  <a:lnTo>
                    <a:pt x="1894" y="120"/>
                  </a:lnTo>
                  <a:lnTo>
                    <a:pt x="1886" y="122"/>
                  </a:lnTo>
                  <a:lnTo>
                    <a:pt x="1880" y="124"/>
                  </a:lnTo>
                  <a:lnTo>
                    <a:pt x="1880" y="124"/>
                  </a:lnTo>
                  <a:lnTo>
                    <a:pt x="1876" y="122"/>
                  </a:lnTo>
                  <a:lnTo>
                    <a:pt x="1876" y="120"/>
                  </a:lnTo>
                  <a:lnTo>
                    <a:pt x="1876" y="120"/>
                  </a:lnTo>
                  <a:lnTo>
                    <a:pt x="1878" y="116"/>
                  </a:lnTo>
                  <a:lnTo>
                    <a:pt x="1884" y="112"/>
                  </a:lnTo>
                  <a:lnTo>
                    <a:pt x="1898" y="106"/>
                  </a:lnTo>
                  <a:lnTo>
                    <a:pt x="1898" y="106"/>
                  </a:lnTo>
                  <a:lnTo>
                    <a:pt x="1904" y="102"/>
                  </a:lnTo>
                  <a:lnTo>
                    <a:pt x="1912" y="102"/>
                  </a:lnTo>
                  <a:lnTo>
                    <a:pt x="1918" y="100"/>
                  </a:lnTo>
                  <a:lnTo>
                    <a:pt x="1924" y="96"/>
                  </a:lnTo>
                  <a:lnTo>
                    <a:pt x="1924" y="96"/>
                  </a:lnTo>
                  <a:lnTo>
                    <a:pt x="1942" y="88"/>
                  </a:lnTo>
                  <a:lnTo>
                    <a:pt x="1944" y="86"/>
                  </a:lnTo>
                  <a:lnTo>
                    <a:pt x="1946" y="82"/>
                  </a:lnTo>
                  <a:lnTo>
                    <a:pt x="1948" y="78"/>
                  </a:lnTo>
                  <a:lnTo>
                    <a:pt x="1948" y="72"/>
                  </a:lnTo>
                  <a:lnTo>
                    <a:pt x="1948" y="72"/>
                  </a:lnTo>
                  <a:lnTo>
                    <a:pt x="1946" y="52"/>
                  </a:lnTo>
                  <a:lnTo>
                    <a:pt x="1942" y="42"/>
                  </a:lnTo>
                  <a:lnTo>
                    <a:pt x="1938" y="38"/>
                  </a:lnTo>
                  <a:lnTo>
                    <a:pt x="1934" y="34"/>
                  </a:lnTo>
                  <a:lnTo>
                    <a:pt x="1934" y="34"/>
                  </a:lnTo>
                  <a:lnTo>
                    <a:pt x="1930" y="34"/>
                  </a:lnTo>
                  <a:lnTo>
                    <a:pt x="1924" y="32"/>
                  </a:lnTo>
                  <a:lnTo>
                    <a:pt x="1924" y="32"/>
                  </a:lnTo>
                  <a:lnTo>
                    <a:pt x="1922" y="28"/>
                  </a:lnTo>
                  <a:lnTo>
                    <a:pt x="1920" y="24"/>
                  </a:lnTo>
                  <a:lnTo>
                    <a:pt x="1920" y="24"/>
                  </a:lnTo>
                  <a:lnTo>
                    <a:pt x="1914" y="22"/>
                  </a:lnTo>
                  <a:lnTo>
                    <a:pt x="1914" y="22"/>
                  </a:lnTo>
                  <a:lnTo>
                    <a:pt x="1908" y="24"/>
                  </a:lnTo>
                  <a:lnTo>
                    <a:pt x="1902" y="28"/>
                  </a:lnTo>
                  <a:lnTo>
                    <a:pt x="1902" y="28"/>
                  </a:lnTo>
                  <a:lnTo>
                    <a:pt x="1892" y="34"/>
                  </a:lnTo>
                  <a:lnTo>
                    <a:pt x="1886" y="36"/>
                  </a:lnTo>
                  <a:lnTo>
                    <a:pt x="1882" y="36"/>
                  </a:lnTo>
                  <a:lnTo>
                    <a:pt x="1882" y="36"/>
                  </a:lnTo>
                  <a:lnTo>
                    <a:pt x="1878" y="36"/>
                  </a:lnTo>
                  <a:lnTo>
                    <a:pt x="1874" y="34"/>
                  </a:lnTo>
                  <a:lnTo>
                    <a:pt x="1872" y="30"/>
                  </a:lnTo>
                  <a:lnTo>
                    <a:pt x="1870" y="26"/>
                  </a:lnTo>
                  <a:lnTo>
                    <a:pt x="1870" y="26"/>
                  </a:lnTo>
                  <a:lnTo>
                    <a:pt x="1860" y="28"/>
                  </a:lnTo>
                  <a:lnTo>
                    <a:pt x="1856" y="30"/>
                  </a:lnTo>
                  <a:lnTo>
                    <a:pt x="1850" y="30"/>
                  </a:lnTo>
                  <a:lnTo>
                    <a:pt x="1850" y="30"/>
                  </a:lnTo>
                  <a:lnTo>
                    <a:pt x="1846" y="30"/>
                  </a:lnTo>
                  <a:lnTo>
                    <a:pt x="1844" y="26"/>
                  </a:lnTo>
                  <a:lnTo>
                    <a:pt x="1844" y="26"/>
                  </a:lnTo>
                  <a:lnTo>
                    <a:pt x="1842" y="24"/>
                  </a:lnTo>
                  <a:lnTo>
                    <a:pt x="1844" y="22"/>
                  </a:lnTo>
                  <a:lnTo>
                    <a:pt x="1848" y="18"/>
                  </a:lnTo>
                  <a:lnTo>
                    <a:pt x="1860" y="12"/>
                  </a:lnTo>
                  <a:lnTo>
                    <a:pt x="1860" y="12"/>
                  </a:lnTo>
                  <a:lnTo>
                    <a:pt x="1858" y="6"/>
                  </a:lnTo>
                  <a:lnTo>
                    <a:pt x="1856" y="4"/>
                  </a:lnTo>
                  <a:lnTo>
                    <a:pt x="1852" y="2"/>
                  </a:lnTo>
                  <a:lnTo>
                    <a:pt x="1848"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99" name="Freeform 84"/>
            <p:cNvSpPr>
              <a:spLocks/>
            </p:cNvSpPr>
            <p:nvPr/>
          </p:nvSpPr>
          <p:spPr bwMode="auto">
            <a:xfrm>
              <a:off x="1144" y="2642"/>
              <a:ext cx="24" cy="68"/>
            </a:xfrm>
            <a:custGeom>
              <a:avLst/>
              <a:gdLst>
                <a:gd name="T0" fmla="*/ 4 w 24"/>
                <a:gd name="T1" fmla="*/ 68 h 68"/>
                <a:gd name="T2" fmla="*/ 4 w 24"/>
                <a:gd name="T3" fmla="*/ 68 h 68"/>
                <a:gd name="T4" fmla="*/ 2 w 24"/>
                <a:gd name="T5" fmla="*/ 68 h 68"/>
                <a:gd name="T6" fmla="*/ 2 w 24"/>
                <a:gd name="T7" fmla="*/ 68 h 68"/>
                <a:gd name="T8" fmla="*/ 0 w 24"/>
                <a:gd name="T9" fmla="*/ 66 h 68"/>
                <a:gd name="T10" fmla="*/ 0 w 24"/>
                <a:gd name="T11" fmla="*/ 62 h 68"/>
                <a:gd name="T12" fmla="*/ 2 w 24"/>
                <a:gd name="T13" fmla="*/ 52 h 68"/>
                <a:gd name="T14" fmla="*/ 10 w 24"/>
                <a:gd name="T15" fmla="*/ 34 h 68"/>
                <a:gd name="T16" fmla="*/ 10 w 24"/>
                <a:gd name="T17" fmla="*/ 34 h 68"/>
                <a:gd name="T18" fmla="*/ 12 w 24"/>
                <a:gd name="T19" fmla="*/ 26 h 68"/>
                <a:gd name="T20" fmla="*/ 12 w 24"/>
                <a:gd name="T21" fmla="*/ 14 h 68"/>
                <a:gd name="T22" fmla="*/ 16 w 24"/>
                <a:gd name="T23" fmla="*/ 4 h 68"/>
                <a:gd name="T24" fmla="*/ 18 w 24"/>
                <a:gd name="T25" fmla="*/ 0 h 68"/>
                <a:gd name="T26" fmla="*/ 20 w 24"/>
                <a:gd name="T27" fmla="*/ 0 h 68"/>
                <a:gd name="T28" fmla="*/ 20 w 24"/>
                <a:gd name="T29" fmla="*/ 0 h 68"/>
                <a:gd name="T30" fmla="*/ 22 w 24"/>
                <a:gd name="T31" fmla="*/ 0 h 68"/>
                <a:gd name="T32" fmla="*/ 22 w 24"/>
                <a:gd name="T33" fmla="*/ 0 h 68"/>
                <a:gd name="T34" fmla="*/ 24 w 24"/>
                <a:gd name="T35" fmla="*/ 0 h 68"/>
                <a:gd name="T36" fmla="*/ 24 w 24"/>
                <a:gd name="T37" fmla="*/ 4 h 68"/>
                <a:gd name="T38" fmla="*/ 22 w 24"/>
                <a:gd name="T39" fmla="*/ 16 h 68"/>
                <a:gd name="T40" fmla="*/ 18 w 24"/>
                <a:gd name="T41" fmla="*/ 34 h 68"/>
                <a:gd name="T42" fmla="*/ 18 w 24"/>
                <a:gd name="T43" fmla="*/ 34 h 68"/>
                <a:gd name="T44" fmla="*/ 14 w 24"/>
                <a:gd name="T45" fmla="*/ 54 h 68"/>
                <a:gd name="T46" fmla="*/ 10 w 24"/>
                <a:gd name="T47" fmla="*/ 64 h 68"/>
                <a:gd name="T48" fmla="*/ 8 w 24"/>
                <a:gd name="T49" fmla="*/ 66 h 68"/>
                <a:gd name="T50" fmla="*/ 4 w 24"/>
                <a:gd name="T51" fmla="*/ 6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4" h="68">
                  <a:moveTo>
                    <a:pt x="4" y="68"/>
                  </a:moveTo>
                  <a:lnTo>
                    <a:pt x="4" y="68"/>
                  </a:lnTo>
                  <a:lnTo>
                    <a:pt x="2" y="68"/>
                  </a:lnTo>
                  <a:lnTo>
                    <a:pt x="2" y="68"/>
                  </a:lnTo>
                  <a:lnTo>
                    <a:pt x="0" y="66"/>
                  </a:lnTo>
                  <a:lnTo>
                    <a:pt x="0" y="62"/>
                  </a:lnTo>
                  <a:lnTo>
                    <a:pt x="2" y="52"/>
                  </a:lnTo>
                  <a:lnTo>
                    <a:pt x="10" y="34"/>
                  </a:lnTo>
                  <a:lnTo>
                    <a:pt x="10" y="34"/>
                  </a:lnTo>
                  <a:lnTo>
                    <a:pt x="12" y="26"/>
                  </a:lnTo>
                  <a:lnTo>
                    <a:pt x="12" y="14"/>
                  </a:lnTo>
                  <a:lnTo>
                    <a:pt x="16" y="4"/>
                  </a:lnTo>
                  <a:lnTo>
                    <a:pt x="18" y="0"/>
                  </a:lnTo>
                  <a:lnTo>
                    <a:pt x="20" y="0"/>
                  </a:lnTo>
                  <a:lnTo>
                    <a:pt x="20" y="0"/>
                  </a:lnTo>
                  <a:lnTo>
                    <a:pt x="22" y="0"/>
                  </a:lnTo>
                  <a:lnTo>
                    <a:pt x="22" y="0"/>
                  </a:lnTo>
                  <a:lnTo>
                    <a:pt x="24" y="0"/>
                  </a:lnTo>
                  <a:lnTo>
                    <a:pt x="24" y="4"/>
                  </a:lnTo>
                  <a:lnTo>
                    <a:pt x="22" y="16"/>
                  </a:lnTo>
                  <a:lnTo>
                    <a:pt x="18" y="34"/>
                  </a:lnTo>
                  <a:lnTo>
                    <a:pt x="18" y="34"/>
                  </a:lnTo>
                  <a:lnTo>
                    <a:pt x="14" y="54"/>
                  </a:lnTo>
                  <a:lnTo>
                    <a:pt x="10" y="64"/>
                  </a:lnTo>
                  <a:lnTo>
                    <a:pt x="8" y="66"/>
                  </a:lnTo>
                  <a:lnTo>
                    <a:pt x="4" y="6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00" name="Freeform 85"/>
            <p:cNvSpPr>
              <a:spLocks/>
            </p:cNvSpPr>
            <p:nvPr/>
          </p:nvSpPr>
          <p:spPr bwMode="auto">
            <a:xfrm>
              <a:off x="1158" y="2480"/>
              <a:ext cx="38" cy="54"/>
            </a:xfrm>
            <a:custGeom>
              <a:avLst/>
              <a:gdLst>
                <a:gd name="T0" fmla="*/ 4 w 38"/>
                <a:gd name="T1" fmla="*/ 54 h 54"/>
                <a:gd name="T2" fmla="*/ 4 w 38"/>
                <a:gd name="T3" fmla="*/ 54 h 54"/>
                <a:gd name="T4" fmla="*/ 2 w 38"/>
                <a:gd name="T5" fmla="*/ 54 h 54"/>
                <a:gd name="T6" fmla="*/ 0 w 38"/>
                <a:gd name="T7" fmla="*/ 52 h 54"/>
                <a:gd name="T8" fmla="*/ 0 w 38"/>
                <a:gd name="T9" fmla="*/ 46 h 54"/>
                <a:gd name="T10" fmla="*/ 2 w 38"/>
                <a:gd name="T11" fmla="*/ 32 h 54"/>
                <a:gd name="T12" fmla="*/ 2 w 38"/>
                <a:gd name="T13" fmla="*/ 32 h 54"/>
                <a:gd name="T14" fmla="*/ 4 w 38"/>
                <a:gd name="T15" fmla="*/ 24 h 54"/>
                <a:gd name="T16" fmla="*/ 8 w 38"/>
                <a:gd name="T17" fmla="*/ 16 h 54"/>
                <a:gd name="T18" fmla="*/ 8 w 38"/>
                <a:gd name="T19" fmla="*/ 16 h 54"/>
                <a:gd name="T20" fmla="*/ 18 w 38"/>
                <a:gd name="T21" fmla="*/ 6 h 54"/>
                <a:gd name="T22" fmla="*/ 26 w 38"/>
                <a:gd name="T23" fmla="*/ 2 h 54"/>
                <a:gd name="T24" fmla="*/ 32 w 38"/>
                <a:gd name="T25" fmla="*/ 0 h 54"/>
                <a:gd name="T26" fmla="*/ 32 w 38"/>
                <a:gd name="T27" fmla="*/ 0 h 54"/>
                <a:gd name="T28" fmla="*/ 34 w 38"/>
                <a:gd name="T29" fmla="*/ 2 h 54"/>
                <a:gd name="T30" fmla="*/ 38 w 38"/>
                <a:gd name="T31" fmla="*/ 8 h 54"/>
                <a:gd name="T32" fmla="*/ 38 w 38"/>
                <a:gd name="T33" fmla="*/ 8 h 54"/>
                <a:gd name="T34" fmla="*/ 36 w 38"/>
                <a:gd name="T35" fmla="*/ 12 h 54"/>
                <a:gd name="T36" fmla="*/ 34 w 38"/>
                <a:gd name="T37" fmla="*/ 16 h 54"/>
                <a:gd name="T38" fmla="*/ 28 w 38"/>
                <a:gd name="T39" fmla="*/ 24 h 54"/>
                <a:gd name="T40" fmla="*/ 28 w 38"/>
                <a:gd name="T41" fmla="*/ 24 h 54"/>
                <a:gd name="T42" fmla="*/ 22 w 38"/>
                <a:gd name="T43" fmla="*/ 30 h 54"/>
                <a:gd name="T44" fmla="*/ 16 w 38"/>
                <a:gd name="T45" fmla="*/ 38 h 54"/>
                <a:gd name="T46" fmla="*/ 16 w 38"/>
                <a:gd name="T47" fmla="*/ 38 h 54"/>
                <a:gd name="T48" fmla="*/ 16 w 38"/>
                <a:gd name="T49" fmla="*/ 46 h 54"/>
                <a:gd name="T50" fmla="*/ 14 w 38"/>
                <a:gd name="T51" fmla="*/ 50 h 54"/>
                <a:gd name="T52" fmla="*/ 10 w 38"/>
                <a:gd name="T53" fmla="*/ 52 h 54"/>
                <a:gd name="T54" fmla="*/ 10 w 38"/>
                <a:gd name="T55" fmla="*/ 52 h 54"/>
                <a:gd name="T56" fmla="*/ 4 w 38"/>
                <a:gd name="T57"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8" h="54">
                  <a:moveTo>
                    <a:pt x="4" y="54"/>
                  </a:moveTo>
                  <a:lnTo>
                    <a:pt x="4" y="54"/>
                  </a:lnTo>
                  <a:lnTo>
                    <a:pt x="2" y="54"/>
                  </a:lnTo>
                  <a:lnTo>
                    <a:pt x="0" y="52"/>
                  </a:lnTo>
                  <a:lnTo>
                    <a:pt x="0" y="46"/>
                  </a:lnTo>
                  <a:lnTo>
                    <a:pt x="2" y="32"/>
                  </a:lnTo>
                  <a:lnTo>
                    <a:pt x="2" y="32"/>
                  </a:lnTo>
                  <a:lnTo>
                    <a:pt x="4" y="24"/>
                  </a:lnTo>
                  <a:lnTo>
                    <a:pt x="8" y="16"/>
                  </a:lnTo>
                  <a:lnTo>
                    <a:pt x="8" y="16"/>
                  </a:lnTo>
                  <a:lnTo>
                    <a:pt x="18" y="6"/>
                  </a:lnTo>
                  <a:lnTo>
                    <a:pt x="26" y="2"/>
                  </a:lnTo>
                  <a:lnTo>
                    <a:pt x="32" y="0"/>
                  </a:lnTo>
                  <a:lnTo>
                    <a:pt x="32" y="0"/>
                  </a:lnTo>
                  <a:lnTo>
                    <a:pt x="34" y="2"/>
                  </a:lnTo>
                  <a:lnTo>
                    <a:pt x="38" y="8"/>
                  </a:lnTo>
                  <a:lnTo>
                    <a:pt x="38" y="8"/>
                  </a:lnTo>
                  <a:lnTo>
                    <a:pt x="36" y="12"/>
                  </a:lnTo>
                  <a:lnTo>
                    <a:pt x="34" y="16"/>
                  </a:lnTo>
                  <a:lnTo>
                    <a:pt x="28" y="24"/>
                  </a:lnTo>
                  <a:lnTo>
                    <a:pt x="28" y="24"/>
                  </a:lnTo>
                  <a:lnTo>
                    <a:pt x="22" y="30"/>
                  </a:lnTo>
                  <a:lnTo>
                    <a:pt x="16" y="38"/>
                  </a:lnTo>
                  <a:lnTo>
                    <a:pt x="16" y="38"/>
                  </a:lnTo>
                  <a:lnTo>
                    <a:pt x="16" y="46"/>
                  </a:lnTo>
                  <a:lnTo>
                    <a:pt x="14" y="50"/>
                  </a:lnTo>
                  <a:lnTo>
                    <a:pt x="10" y="52"/>
                  </a:lnTo>
                  <a:lnTo>
                    <a:pt x="10" y="52"/>
                  </a:lnTo>
                  <a:lnTo>
                    <a:pt x="4" y="5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01" name="Freeform 86"/>
            <p:cNvSpPr>
              <a:spLocks/>
            </p:cNvSpPr>
            <p:nvPr/>
          </p:nvSpPr>
          <p:spPr bwMode="auto">
            <a:xfrm>
              <a:off x="1662" y="1734"/>
              <a:ext cx="44" cy="56"/>
            </a:xfrm>
            <a:custGeom>
              <a:avLst/>
              <a:gdLst>
                <a:gd name="T0" fmla="*/ 16 w 44"/>
                <a:gd name="T1" fmla="*/ 56 h 56"/>
                <a:gd name="T2" fmla="*/ 16 w 44"/>
                <a:gd name="T3" fmla="*/ 56 h 56"/>
                <a:gd name="T4" fmla="*/ 16 w 44"/>
                <a:gd name="T5" fmla="*/ 56 h 56"/>
                <a:gd name="T6" fmla="*/ 6 w 44"/>
                <a:gd name="T7" fmla="*/ 54 h 56"/>
                <a:gd name="T8" fmla="*/ 2 w 44"/>
                <a:gd name="T9" fmla="*/ 52 h 56"/>
                <a:gd name="T10" fmla="*/ 0 w 44"/>
                <a:gd name="T11" fmla="*/ 48 h 56"/>
                <a:gd name="T12" fmla="*/ 0 w 44"/>
                <a:gd name="T13" fmla="*/ 48 h 56"/>
                <a:gd name="T14" fmla="*/ 0 w 44"/>
                <a:gd name="T15" fmla="*/ 36 h 56"/>
                <a:gd name="T16" fmla="*/ 4 w 44"/>
                <a:gd name="T17" fmla="*/ 26 h 56"/>
                <a:gd name="T18" fmla="*/ 4 w 44"/>
                <a:gd name="T19" fmla="*/ 26 h 56"/>
                <a:gd name="T20" fmla="*/ 10 w 44"/>
                <a:gd name="T21" fmla="*/ 22 h 56"/>
                <a:gd name="T22" fmla="*/ 14 w 44"/>
                <a:gd name="T23" fmla="*/ 20 h 56"/>
                <a:gd name="T24" fmla="*/ 14 w 44"/>
                <a:gd name="T25" fmla="*/ 20 h 56"/>
                <a:gd name="T26" fmla="*/ 18 w 44"/>
                <a:gd name="T27" fmla="*/ 14 h 56"/>
                <a:gd name="T28" fmla="*/ 22 w 44"/>
                <a:gd name="T29" fmla="*/ 10 h 56"/>
                <a:gd name="T30" fmla="*/ 22 w 44"/>
                <a:gd name="T31" fmla="*/ 10 h 56"/>
                <a:gd name="T32" fmla="*/ 28 w 44"/>
                <a:gd name="T33" fmla="*/ 4 h 56"/>
                <a:gd name="T34" fmla="*/ 34 w 44"/>
                <a:gd name="T35" fmla="*/ 0 h 56"/>
                <a:gd name="T36" fmla="*/ 34 w 44"/>
                <a:gd name="T37" fmla="*/ 0 h 56"/>
                <a:gd name="T38" fmla="*/ 38 w 44"/>
                <a:gd name="T39" fmla="*/ 2 h 56"/>
                <a:gd name="T40" fmla="*/ 38 w 44"/>
                <a:gd name="T41" fmla="*/ 6 h 56"/>
                <a:gd name="T42" fmla="*/ 38 w 44"/>
                <a:gd name="T43" fmla="*/ 6 h 56"/>
                <a:gd name="T44" fmla="*/ 38 w 44"/>
                <a:gd name="T45" fmla="*/ 12 h 56"/>
                <a:gd name="T46" fmla="*/ 38 w 44"/>
                <a:gd name="T47" fmla="*/ 18 h 56"/>
                <a:gd name="T48" fmla="*/ 38 w 44"/>
                <a:gd name="T49" fmla="*/ 18 h 56"/>
                <a:gd name="T50" fmla="*/ 42 w 44"/>
                <a:gd name="T51" fmla="*/ 22 h 56"/>
                <a:gd name="T52" fmla="*/ 44 w 44"/>
                <a:gd name="T53" fmla="*/ 26 h 56"/>
                <a:gd name="T54" fmla="*/ 44 w 44"/>
                <a:gd name="T55" fmla="*/ 26 h 56"/>
                <a:gd name="T56" fmla="*/ 44 w 44"/>
                <a:gd name="T57" fmla="*/ 32 h 56"/>
                <a:gd name="T58" fmla="*/ 44 w 44"/>
                <a:gd name="T59" fmla="*/ 38 h 56"/>
                <a:gd name="T60" fmla="*/ 44 w 44"/>
                <a:gd name="T61" fmla="*/ 38 h 56"/>
                <a:gd name="T62" fmla="*/ 38 w 44"/>
                <a:gd name="T63" fmla="*/ 44 h 56"/>
                <a:gd name="T64" fmla="*/ 32 w 44"/>
                <a:gd name="T65" fmla="*/ 48 h 56"/>
                <a:gd name="T66" fmla="*/ 16 w 44"/>
                <a:gd name="T67" fmla="*/ 5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4" h="56">
                  <a:moveTo>
                    <a:pt x="16" y="56"/>
                  </a:moveTo>
                  <a:lnTo>
                    <a:pt x="16" y="56"/>
                  </a:lnTo>
                  <a:lnTo>
                    <a:pt x="16" y="56"/>
                  </a:lnTo>
                  <a:lnTo>
                    <a:pt x="6" y="54"/>
                  </a:lnTo>
                  <a:lnTo>
                    <a:pt x="2" y="52"/>
                  </a:lnTo>
                  <a:lnTo>
                    <a:pt x="0" y="48"/>
                  </a:lnTo>
                  <a:lnTo>
                    <a:pt x="0" y="48"/>
                  </a:lnTo>
                  <a:lnTo>
                    <a:pt x="0" y="36"/>
                  </a:lnTo>
                  <a:lnTo>
                    <a:pt x="4" y="26"/>
                  </a:lnTo>
                  <a:lnTo>
                    <a:pt x="4" y="26"/>
                  </a:lnTo>
                  <a:lnTo>
                    <a:pt x="10" y="22"/>
                  </a:lnTo>
                  <a:lnTo>
                    <a:pt x="14" y="20"/>
                  </a:lnTo>
                  <a:lnTo>
                    <a:pt x="14" y="20"/>
                  </a:lnTo>
                  <a:lnTo>
                    <a:pt x="18" y="14"/>
                  </a:lnTo>
                  <a:lnTo>
                    <a:pt x="22" y="10"/>
                  </a:lnTo>
                  <a:lnTo>
                    <a:pt x="22" y="10"/>
                  </a:lnTo>
                  <a:lnTo>
                    <a:pt x="28" y="4"/>
                  </a:lnTo>
                  <a:lnTo>
                    <a:pt x="34" y="0"/>
                  </a:lnTo>
                  <a:lnTo>
                    <a:pt x="34" y="0"/>
                  </a:lnTo>
                  <a:lnTo>
                    <a:pt x="38" y="2"/>
                  </a:lnTo>
                  <a:lnTo>
                    <a:pt x="38" y="6"/>
                  </a:lnTo>
                  <a:lnTo>
                    <a:pt x="38" y="6"/>
                  </a:lnTo>
                  <a:lnTo>
                    <a:pt x="38" y="12"/>
                  </a:lnTo>
                  <a:lnTo>
                    <a:pt x="38" y="18"/>
                  </a:lnTo>
                  <a:lnTo>
                    <a:pt x="38" y="18"/>
                  </a:lnTo>
                  <a:lnTo>
                    <a:pt x="42" y="22"/>
                  </a:lnTo>
                  <a:lnTo>
                    <a:pt x="44" y="26"/>
                  </a:lnTo>
                  <a:lnTo>
                    <a:pt x="44" y="26"/>
                  </a:lnTo>
                  <a:lnTo>
                    <a:pt x="44" y="32"/>
                  </a:lnTo>
                  <a:lnTo>
                    <a:pt x="44" y="38"/>
                  </a:lnTo>
                  <a:lnTo>
                    <a:pt x="44" y="38"/>
                  </a:lnTo>
                  <a:lnTo>
                    <a:pt x="38" y="44"/>
                  </a:lnTo>
                  <a:lnTo>
                    <a:pt x="32" y="48"/>
                  </a:lnTo>
                  <a:lnTo>
                    <a:pt x="16" y="5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02" name="Freeform 87"/>
            <p:cNvSpPr>
              <a:spLocks/>
            </p:cNvSpPr>
            <p:nvPr/>
          </p:nvSpPr>
          <p:spPr bwMode="auto">
            <a:xfrm>
              <a:off x="1510" y="1724"/>
              <a:ext cx="98" cy="178"/>
            </a:xfrm>
            <a:custGeom>
              <a:avLst/>
              <a:gdLst>
                <a:gd name="T0" fmla="*/ 52 w 98"/>
                <a:gd name="T1" fmla="*/ 178 h 178"/>
                <a:gd name="T2" fmla="*/ 30 w 98"/>
                <a:gd name="T3" fmla="*/ 176 h 178"/>
                <a:gd name="T4" fmla="*/ 16 w 98"/>
                <a:gd name="T5" fmla="*/ 168 h 178"/>
                <a:gd name="T6" fmla="*/ 12 w 98"/>
                <a:gd name="T7" fmla="*/ 156 h 178"/>
                <a:gd name="T8" fmla="*/ 16 w 98"/>
                <a:gd name="T9" fmla="*/ 144 h 178"/>
                <a:gd name="T10" fmla="*/ 20 w 98"/>
                <a:gd name="T11" fmla="*/ 126 h 178"/>
                <a:gd name="T12" fmla="*/ 28 w 98"/>
                <a:gd name="T13" fmla="*/ 110 h 178"/>
                <a:gd name="T14" fmla="*/ 20 w 98"/>
                <a:gd name="T15" fmla="*/ 96 h 178"/>
                <a:gd name="T16" fmla="*/ 14 w 98"/>
                <a:gd name="T17" fmla="*/ 88 h 178"/>
                <a:gd name="T18" fmla="*/ 8 w 98"/>
                <a:gd name="T19" fmla="*/ 74 h 178"/>
                <a:gd name="T20" fmla="*/ 4 w 98"/>
                <a:gd name="T21" fmla="*/ 62 h 178"/>
                <a:gd name="T22" fmla="*/ 0 w 98"/>
                <a:gd name="T23" fmla="*/ 50 h 178"/>
                <a:gd name="T24" fmla="*/ 0 w 98"/>
                <a:gd name="T25" fmla="*/ 40 h 178"/>
                <a:gd name="T26" fmla="*/ 6 w 98"/>
                <a:gd name="T27" fmla="*/ 34 h 178"/>
                <a:gd name="T28" fmla="*/ 22 w 98"/>
                <a:gd name="T29" fmla="*/ 18 h 178"/>
                <a:gd name="T30" fmla="*/ 34 w 98"/>
                <a:gd name="T31" fmla="*/ 14 h 178"/>
                <a:gd name="T32" fmla="*/ 50 w 98"/>
                <a:gd name="T33" fmla="*/ 12 h 178"/>
                <a:gd name="T34" fmla="*/ 62 w 98"/>
                <a:gd name="T35" fmla="*/ 4 h 178"/>
                <a:gd name="T36" fmla="*/ 76 w 98"/>
                <a:gd name="T37" fmla="*/ 0 h 178"/>
                <a:gd name="T38" fmla="*/ 88 w 98"/>
                <a:gd name="T39" fmla="*/ 8 h 178"/>
                <a:gd name="T40" fmla="*/ 94 w 98"/>
                <a:gd name="T41" fmla="*/ 16 h 178"/>
                <a:gd name="T42" fmla="*/ 86 w 98"/>
                <a:gd name="T43" fmla="*/ 32 h 178"/>
                <a:gd name="T44" fmla="*/ 78 w 98"/>
                <a:gd name="T45" fmla="*/ 34 h 178"/>
                <a:gd name="T46" fmla="*/ 64 w 98"/>
                <a:gd name="T47" fmla="*/ 38 h 178"/>
                <a:gd name="T48" fmla="*/ 54 w 98"/>
                <a:gd name="T49" fmla="*/ 48 h 178"/>
                <a:gd name="T50" fmla="*/ 44 w 98"/>
                <a:gd name="T51" fmla="*/ 48 h 178"/>
                <a:gd name="T52" fmla="*/ 42 w 98"/>
                <a:gd name="T53" fmla="*/ 56 h 178"/>
                <a:gd name="T54" fmla="*/ 54 w 98"/>
                <a:gd name="T55" fmla="*/ 68 h 178"/>
                <a:gd name="T56" fmla="*/ 60 w 98"/>
                <a:gd name="T57" fmla="*/ 82 h 178"/>
                <a:gd name="T58" fmla="*/ 74 w 98"/>
                <a:gd name="T59" fmla="*/ 86 h 178"/>
                <a:gd name="T60" fmla="*/ 76 w 98"/>
                <a:gd name="T61" fmla="*/ 90 h 178"/>
                <a:gd name="T62" fmla="*/ 76 w 98"/>
                <a:gd name="T63" fmla="*/ 96 h 178"/>
                <a:gd name="T64" fmla="*/ 96 w 98"/>
                <a:gd name="T65" fmla="*/ 102 h 178"/>
                <a:gd name="T66" fmla="*/ 98 w 98"/>
                <a:gd name="T67" fmla="*/ 108 h 178"/>
                <a:gd name="T68" fmla="*/ 88 w 98"/>
                <a:gd name="T69" fmla="*/ 116 h 178"/>
                <a:gd name="T70" fmla="*/ 82 w 98"/>
                <a:gd name="T71" fmla="*/ 114 h 178"/>
                <a:gd name="T72" fmla="*/ 72 w 98"/>
                <a:gd name="T73" fmla="*/ 114 h 178"/>
                <a:gd name="T74" fmla="*/ 62 w 98"/>
                <a:gd name="T75" fmla="*/ 118 h 178"/>
                <a:gd name="T76" fmla="*/ 64 w 98"/>
                <a:gd name="T77" fmla="*/ 126 h 178"/>
                <a:gd name="T78" fmla="*/ 74 w 98"/>
                <a:gd name="T79" fmla="*/ 128 h 178"/>
                <a:gd name="T80" fmla="*/ 68 w 98"/>
                <a:gd name="T81" fmla="*/ 140 h 178"/>
                <a:gd name="T82" fmla="*/ 68 w 98"/>
                <a:gd name="T83" fmla="*/ 156 h 178"/>
                <a:gd name="T84" fmla="*/ 64 w 98"/>
                <a:gd name="T85" fmla="*/ 174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8" h="178">
                  <a:moveTo>
                    <a:pt x="58" y="178"/>
                  </a:moveTo>
                  <a:lnTo>
                    <a:pt x="58" y="178"/>
                  </a:lnTo>
                  <a:lnTo>
                    <a:pt x="52" y="178"/>
                  </a:lnTo>
                  <a:lnTo>
                    <a:pt x="52" y="178"/>
                  </a:lnTo>
                  <a:lnTo>
                    <a:pt x="36" y="176"/>
                  </a:lnTo>
                  <a:lnTo>
                    <a:pt x="30" y="176"/>
                  </a:lnTo>
                  <a:lnTo>
                    <a:pt x="22" y="174"/>
                  </a:lnTo>
                  <a:lnTo>
                    <a:pt x="22" y="174"/>
                  </a:lnTo>
                  <a:lnTo>
                    <a:pt x="16" y="168"/>
                  </a:lnTo>
                  <a:lnTo>
                    <a:pt x="12" y="160"/>
                  </a:lnTo>
                  <a:lnTo>
                    <a:pt x="12" y="160"/>
                  </a:lnTo>
                  <a:lnTo>
                    <a:pt x="12" y="156"/>
                  </a:lnTo>
                  <a:lnTo>
                    <a:pt x="12" y="152"/>
                  </a:lnTo>
                  <a:lnTo>
                    <a:pt x="16" y="144"/>
                  </a:lnTo>
                  <a:lnTo>
                    <a:pt x="16" y="144"/>
                  </a:lnTo>
                  <a:lnTo>
                    <a:pt x="16" y="136"/>
                  </a:lnTo>
                  <a:lnTo>
                    <a:pt x="18" y="132"/>
                  </a:lnTo>
                  <a:lnTo>
                    <a:pt x="20" y="126"/>
                  </a:lnTo>
                  <a:lnTo>
                    <a:pt x="20" y="126"/>
                  </a:lnTo>
                  <a:lnTo>
                    <a:pt x="26" y="118"/>
                  </a:lnTo>
                  <a:lnTo>
                    <a:pt x="28" y="110"/>
                  </a:lnTo>
                  <a:lnTo>
                    <a:pt x="28" y="106"/>
                  </a:lnTo>
                  <a:lnTo>
                    <a:pt x="26" y="104"/>
                  </a:lnTo>
                  <a:lnTo>
                    <a:pt x="20" y="96"/>
                  </a:lnTo>
                  <a:lnTo>
                    <a:pt x="20" y="96"/>
                  </a:lnTo>
                  <a:lnTo>
                    <a:pt x="16" y="92"/>
                  </a:lnTo>
                  <a:lnTo>
                    <a:pt x="14" y="88"/>
                  </a:lnTo>
                  <a:lnTo>
                    <a:pt x="12" y="80"/>
                  </a:lnTo>
                  <a:lnTo>
                    <a:pt x="12" y="80"/>
                  </a:lnTo>
                  <a:lnTo>
                    <a:pt x="8" y="74"/>
                  </a:lnTo>
                  <a:lnTo>
                    <a:pt x="4" y="68"/>
                  </a:lnTo>
                  <a:lnTo>
                    <a:pt x="4" y="68"/>
                  </a:lnTo>
                  <a:lnTo>
                    <a:pt x="4" y="62"/>
                  </a:lnTo>
                  <a:lnTo>
                    <a:pt x="4" y="58"/>
                  </a:lnTo>
                  <a:lnTo>
                    <a:pt x="4" y="58"/>
                  </a:lnTo>
                  <a:lnTo>
                    <a:pt x="0" y="50"/>
                  </a:lnTo>
                  <a:lnTo>
                    <a:pt x="0" y="46"/>
                  </a:lnTo>
                  <a:lnTo>
                    <a:pt x="0" y="40"/>
                  </a:lnTo>
                  <a:lnTo>
                    <a:pt x="0" y="40"/>
                  </a:lnTo>
                  <a:lnTo>
                    <a:pt x="0" y="38"/>
                  </a:lnTo>
                  <a:lnTo>
                    <a:pt x="0" y="38"/>
                  </a:lnTo>
                  <a:lnTo>
                    <a:pt x="6" y="34"/>
                  </a:lnTo>
                  <a:lnTo>
                    <a:pt x="10" y="28"/>
                  </a:lnTo>
                  <a:lnTo>
                    <a:pt x="16" y="24"/>
                  </a:lnTo>
                  <a:lnTo>
                    <a:pt x="22" y="18"/>
                  </a:lnTo>
                  <a:lnTo>
                    <a:pt x="22" y="18"/>
                  </a:lnTo>
                  <a:lnTo>
                    <a:pt x="28" y="14"/>
                  </a:lnTo>
                  <a:lnTo>
                    <a:pt x="34" y="14"/>
                  </a:lnTo>
                  <a:lnTo>
                    <a:pt x="46" y="12"/>
                  </a:lnTo>
                  <a:lnTo>
                    <a:pt x="46" y="12"/>
                  </a:lnTo>
                  <a:lnTo>
                    <a:pt x="50" y="12"/>
                  </a:lnTo>
                  <a:lnTo>
                    <a:pt x="54" y="10"/>
                  </a:lnTo>
                  <a:lnTo>
                    <a:pt x="62" y="4"/>
                  </a:lnTo>
                  <a:lnTo>
                    <a:pt x="62" y="4"/>
                  </a:lnTo>
                  <a:lnTo>
                    <a:pt x="68" y="0"/>
                  </a:lnTo>
                  <a:lnTo>
                    <a:pt x="76" y="0"/>
                  </a:lnTo>
                  <a:lnTo>
                    <a:pt x="76" y="0"/>
                  </a:lnTo>
                  <a:lnTo>
                    <a:pt x="80" y="0"/>
                  </a:lnTo>
                  <a:lnTo>
                    <a:pt x="86" y="4"/>
                  </a:lnTo>
                  <a:lnTo>
                    <a:pt x="88" y="8"/>
                  </a:lnTo>
                  <a:lnTo>
                    <a:pt x="92" y="12"/>
                  </a:lnTo>
                  <a:lnTo>
                    <a:pt x="92" y="12"/>
                  </a:lnTo>
                  <a:lnTo>
                    <a:pt x="94" y="16"/>
                  </a:lnTo>
                  <a:lnTo>
                    <a:pt x="92" y="22"/>
                  </a:lnTo>
                  <a:lnTo>
                    <a:pt x="90" y="28"/>
                  </a:lnTo>
                  <a:lnTo>
                    <a:pt x="86" y="32"/>
                  </a:lnTo>
                  <a:lnTo>
                    <a:pt x="86" y="32"/>
                  </a:lnTo>
                  <a:lnTo>
                    <a:pt x="82" y="34"/>
                  </a:lnTo>
                  <a:lnTo>
                    <a:pt x="78" y="34"/>
                  </a:lnTo>
                  <a:lnTo>
                    <a:pt x="70" y="34"/>
                  </a:lnTo>
                  <a:lnTo>
                    <a:pt x="70" y="34"/>
                  </a:lnTo>
                  <a:lnTo>
                    <a:pt x="64" y="38"/>
                  </a:lnTo>
                  <a:lnTo>
                    <a:pt x="62" y="40"/>
                  </a:lnTo>
                  <a:lnTo>
                    <a:pt x="60" y="44"/>
                  </a:lnTo>
                  <a:lnTo>
                    <a:pt x="54" y="48"/>
                  </a:lnTo>
                  <a:lnTo>
                    <a:pt x="54" y="48"/>
                  </a:lnTo>
                  <a:lnTo>
                    <a:pt x="50" y="48"/>
                  </a:lnTo>
                  <a:lnTo>
                    <a:pt x="44" y="48"/>
                  </a:lnTo>
                  <a:lnTo>
                    <a:pt x="42" y="50"/>
                  </a:lnTo>
                  <a:lnTo>
                    <a:pt x="42" y="56"/>
                  </a:lnTo>
                  <a:lnTo>
                    <a:pt x="42" y="56"/>
                  </a:lnTo>
                  <a:lnTo>
                    <a:pt x="46" y="60"/>
                  </a:lnTo>
                  <a:lnTo>
                    <a:pt x="48" y="62"/>
                  </a:lnTo>
                  <a:lnTo>
                    <a:pt x="54" y="68"/>
                  </a:lnTo>
                  <a:lnTo>
                    <a:pt x="60" y="72"/>
                  </a:lnTo>
                  <a:lnTo>
                    <a:pt x="60" y="76"/>
                  </a:lnTo>
                  <a:lnTo>
                    <a:pt x="60" y="82"/>
                  </a:lnTo>
                  <a:lnTo>
                    <a:pt x="60" y="82"/>
                  </a:lnTo>
                  <a:lnTo>
                    <a:pt x="68" y="84"/>
                  </a:lnTo>
                  <a:lnTo>
                    <a:pt x="74" y="86"/>
                  </a:lnTo>
                  <a:lnTo>
                    <a:pt x="74" y="86"/>
                  </a:lnTo>
                  <a:lnTo>
                    <a:pt x="76" y="88"/>
                  </a:lnTo>
                  <a:lnTo>
                    <a:pt x="76" y="90"/>
                  </a:lnTo>
                  <a:lnTo>
                    <a:pt x="74" y="92"/>
                  </a:lnTo>
                  <a:lnTo>
                    <a:pt x="76" y="96"/>
                  </a:lnTo>
                  <a:lnTo>
                    <a:pt x="76" y="96"/>
                  </a:lnTo>
                  <a:lnTo>
                    <a:pt x="82" y="98"/>
                  </a:lnTo>
                  <a:lnTo>
                    <a:pt x="90" y="100"/>
                  </a:lnTo>
                  <a:lnTo>
                    <a:pt x="96" y="102"/>
                  </a:lnTo>
                  <a:lnTo>
                    <a:pt x="98" y="104"/>
                  </a:lnTo>
                  <a:lnTo>
                    <a:pt x="98" y="108"/>
                  </a:lnTo>
                  <a:lnTo>
                    <a:pt x="98" y="108"/>
                  </a:lnTo>
                  <a:lnTo>
                    <a:pt x="98" y="112"/>
                  </a:lnTo>
                  <a:lnTo>
                    <a:pt x="96" y="114"/>
                  </a:lnTo>
                  <a:lnTo>
                    <a:pt x="88" y="116"/>
                  </a:lnTo>
                  <a:lnTo>
                    <a:pt x="88" y="116"/>
                  </a:lnTo>
                  <a:lnTo>
                    <a:pt x="82" y="114"/>
                  </a:lnTo>
                  <a:lnTo>
                    <a:pt x="82" y="114"/>
                  </a:lnTo>
                  <a:lnTo>
                    <a:pt x="76" y="114"/>
                  </a:lnTo>
                  <a:lnTo>
                    <a:pt x="76" y="114"/>
                  </a:lnTo>
                  <a:lnTo>
                    <a:pt x="72" y="114"/>
                  </a:lnTo>
                  <a:lnTo>
                    <a:pt x="72" y="114"/>
                  </a:lnTo>
                  <a:lnTo>
                    <a:pt x="66" y="116"/>
                  </a:lnTo>
                  <a:lnTo>
                    <a:pt x="62" y="118"/>
                  </a:lnTo>
                  <a:lnTo>
                    <a:pt x="62" y="122"/>
                  </a:lnTo>
                  <a:lnTo>
                    <a:pt x="62" y="122"/>
                  </a:lnTo>
                  <a:lnTo>
                    <a:pt x="64" y="126"/>
                  </a:lnTo>
                  <a:lnTo>
                    <a:pt x="66" y="126"/>
                  </a:lnTo>
                  <a:lnTo>
                    <a:pt x="74" y="128"/>
                  </a:lnTo>
                  <a:lnTo>
                    <a:pt x="74" y="128"/>
                  </a:lnTo>
                  <a:lnTo>
                    <a:pt x="74" y="130"/>
                  </a:lnTo>
                  <a:lnTo>
                    <a:pt x="72" y="134"/>
                  </a:lnTo>
                  <a:lnTo>
                    <a:pt x="68" y="140"/>
                  </a:lnTo>
                  <a:lnTo>
                    <a:pt x="68" y="140"/>
                  </a:lnTo>
                  <a:lnTo>
                    <a:pt x="68" y="148"/>
                  </a:lnTo>
                  <a:lnTo>
                    <a:pt x="68" y="156"/>
                  </a:lnTo>
                  <a:lnTo>
                    <a:pt x="68" y="156"/>
                  </a:lnTo>
                  <a:lnTo>
                    <a:pt x="66" y="166"/>
                  </a:lnTo>
                  <a:lnTo>
                    <a:pt x="64" y="174"/>
                  </a:lnTo>
                  <a:lnTo>
                    <a:pt x="64" y="174"/>
                  </a:lnTo>
                  <a:lnTo>
                    <a:pt x="58" y="17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03" name="Freeform 88"/>
            <p:cNvSpPr>
              <a:spLocks/>
            </p:cNvSpPr>
            <p:nvPr/>
          </p:nvSpPr>
          <p:spPr bwMode="auto">
            <a:xfrm>
              <a:off x="1256" y="1716"/>
              <a:ext cx="178" cy="114"/>
            </a:xfrm>
            <a:custGeom>
              <a:avLst/>
              <a:gdLst>
                <a:gd name="T0" fmla="*/ 114 w 178"/>
                <a:gd name="T1" fmla="*/ 46 h 114"/>
                <a:gd name="T2" fmla="*/ 114 w 178"/>
                <a:gd name="T3" fmla="*/ 40 h 114"/>
                <a:gd name="T4" fmla="*/ 106 w 178"/>
                <a:gd name="T5" fmla="*/ 32 h 114"/>
                <a:gd name="T6" fmla="*/ 104 w 178"/>
                <a:gd name="T7" fmla="*/ 26 h 114"/>
                <a:gd name="T8" fmla="*/ 108 w 178"/>
                <a:gd name="T9" fmla="*/ 16 h 114"/>
                <a:gd name="T10" fmla="*/ 120 w 178"/>
                <a:gd name="T11" fmla="*/ 8 h 114"/>
                <a:gd name="T12" fmla="*/ 124 w 178"/>
                <a:gd name="T13" fmla="*/ 8 h 114"/>
                <a:gd name="T14" fmla="*/ 144 w 178"/>
                <a:gd name="T15" fmla="*/ 6 h 114"/>
                <a:gd name="T16" fmla="*/ 154 w 178"/>
                <a:gd name="T17" fmla="*/ 2 h 114"/>
                <a:gd name="T18" fmla="*/ 164 w 178"/>
                <a:gd name="T19" fmla="*/ 0 h 114"/>
                <a:gd name="T20" fmla="*/ 166 w 178"/>
                <a:gd name="T21" fmla="*/ 0 h 114"/>
                <a:gd name="T22" fmla="*/ 168 w 178"/>
                <a:gd name="T23" fmla="*/ 2 h 114"/>
                <a:gd name="T24" fmla="*/ 168 w 178"/>
                <a:gd name="T25" fmla="*/ 10 h 114"/>
                <a:gd name="T26" fmla="*/ 156 w 178"/>
                <a:gd name="T27" fmla="*/ 20 h 114"/>
                <a:gd name="T28" fmla="*/ 134 w 178"/>
                <a:gd name="T29" fmla="*/ 32 h 114"/>
                <a:gd name="T30" fmla="*/ 130 w 178"/>
                <a:gd name="T31" fmla="*/ 36 h 114"/>
                <a:gd name="T32" fmla="*/ 130 w 178"/>
                <a:gd name="T33" fmla="*/ 44 h 114"/>
                <a:gd name="T34" fmla="*/ 138 w 178"/>
                <a:gd name="T35" fmla="*/ 50 h 114"/>
                <a:gd name="T36" fmla="*/ 150 w 178"/>
                <a:gd name="T37" fmla="*/ 60 h 114"/>
                <a:gd name="T38" fmla="*/ 160 w 178"/>
                <a:gd name="T39" fmla="*/ 74 h 114"/>
                <a:gd name="T40" fmla="*/ 176 w 178"/>
                <a:gd name="T41" fmla="*/ 84 h 114"/>
                <a:gd name="T42" fmla="*/ 178 w 178"/>
                <a:gd name="T43" fmla="*/ 88 h 114"/>
                <a:gd name="T44" fmla="*/ 178 w 178"/>
                <a:gd name="T45" fmla="*/ 90 h 114"/>
                <a:gd name="T46" fmla="*/ 172 w 178"/>
                <a:gd name="T47" fmla="*/ 100 h 114"/>
                <a:gd name="T48" fmla="*/ 160 w 178"/>
                <a:gd name="T49" fmla="*/ 106 h 114"/>
                <a:gd name="T50" fmla="*/ 142 w 178"/>
                <a:gd name="T51" fmla="*/ 112 h 114"/>
                <a:gd name="T52" fmla="*/ 136 w 178"/>
                <a:gd name="T53" fmla="*/ 114 h 114"/>
                <a:gd name="T54" fmla="*/ 130 w 178"/>
                <a:gd name="T55" fmla="*/ 112 h 114"/>
                <a:gd name="T56" fmla="*/ 114 w 178"/>
                <a:gd name="T57" fmla="*/ 104 h 114"/>
                <a:gd name="T58" fmla="*/ 100 w 178"/>
                <a:gd name="T59" fmla="*/ 96 h 114"/>
                <a:gd name="T60" fmla="*/ 96 w 178"/>
                <a:gd name="T61" fmla="*/ 94 h 114"/>
                <a:gd name="T62" fmla="*/ 90 w 178"/>
                <a:gd name="T63" fmla="*/ 96 h 114"/>
                <a:gd name="T64" fmla="*/ 84 w 178"/>
                <a:gd name="T65" fmla="*/ 96 h 114"/>
                <a:gd name="T66" fmla="*/ 80 w 178"/>
                <a:gd name="T67" fmla="*/ 96 h 114"/>
                <a:gd name="T68" fmla="*/ 72 w 178"/>
                <a:gd name="T69" fmla="*/ 90 h 114"/>
                <a:gd name="T70" fmla="*/ 64 w 178"/>
                <a:gd name="T71" fmla="*/ 88 h 114"/>
                <a:gd name="T72" fmla="*/ 64 w 178"/>
                <a:gd name="T73" fmla="*/ 88 h 114"/>
                <a:gd name="T74" fmla="*/ 54 w 178"/>
                <a:gd name="T75" fmla="*/ 90 h 114"/>
                <a:gd name="T76" fmla="*/ 36 w 178"/>
                <a:gd name="T77" fmla="*/ 100 h 114"/>
                <a:gd name="T78" fmla="*/ 26 w 178"/>
                <a:gd name="T79" fmla="*/ 102 h 114"/>
                <a:gd name="T80" fmla="*/ 26 w 178"/>
                <a:gd name="T81" fmla="*/ 102 h 114"/>
                <a:gd name="T82" fmla="*/ 18 w 178"/>
                <a:gd name="T83" fmla="*/ 100 h 114"/>
                <a:gd name="T84" fmla="*/ 10 w 178"/>
                <a:gd name="T85" fmla="*/ 98 h 114"/>
                <a:gd name="T86" fmla="*/ 8 w 178"/>
                <a:gd name="T87" fmla="*/ 98 h 114"/>
                <a:gd name="T88" fmla="*/ 8 w 178"/>
                <a:gd name="T89" fmla="*/ 98 h 114"/>
                <a:gd name="T90" fmla="*/ 4 w 178"/>
                <a:gd name="T91" fmla="*/ 96 h 114"/>
                <a:gd name="T92" fmla="*/ 0 w 178"/>
                <a:gd name="T93" fmla="*/ 86 h 114"/>
                <a:gd name="T94" fmla="*/ 4 w 178"/>
                <a:gd name="T95" fmla="*/ 76 h 114"/>
                <a:gd name="T96" fmla="*/ 18 w 178"/>
                <a:gd name="T97" fmla="*/ 58 h 114"/>
                <a:gd name="T98" fmla="*/ 24 w 178"/>
                <a:gd name="T99" fmla="*/ 48 h 114"/>
                <a:gd name="T100" fmla="*/ 34 w 178"/>
                <a:gd name="T101" fmla="*/ 26 h 114"/>
                <a:gd name="T102" fmla="*/ 44 w 178"/>
                <a:gd name="T103" fmla="*/ 16 h 114"/>
                <a:gd name="T104" fmla="*/ 62 w 178"/>
                <a:gd name="T105" fmla="*/ 10 h 114"/>
                <a:gd name="T106" fmla="*/ 66 w 178"/>
                <a:gd name="T107" fmla="*/ 12 h 114"/>
                <a:gd name="T108" fmla="*/ 70 w 178"/>
                <a:gd name="T109" fmla="*/ 16 h 114"/>
                <a:gd name="T110" fmla="*/ 68 w 178"/>
                <a:gd name="T111" fmla="*/ 26 h 114"/>
                <a:gd name="T112" fmla="*/ 68 w 178"/>
                <a:gd name="T113" fmla="*/ 32 h 114"/>
                <a:gd name="T114" fmla="*/ 72 w 178"/>
                <a:gd name="T115" fmla="*/ 42 h 114"/>
                <a:gd name="T116" fmla="*/ 76 w 178"/>
                <a:gd name="T117" fmla="*/ 46 h 114"/>
                <a:gd name="T118" fmla="*/ 80 w 178"/>
                <a:gd name="T119" fmla="*/ 48 h 114"/>
                <a:gd name="T120" fmla="*/ 84 w 178"/>
                <a:gd name="T121" fmla="*/ 48 h 114"/>
                <a:gd name="T122" fmla="*/ 108 w 178"/>
                <a:gd name="T123" fmla="*/ 46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8" h="114">
                  <a:moveTo>
                    <a:pt x="114" y="46"/>
                  </a:moveTo>
                  <a:lnTo>
                    <a:pt x="114" y="46"/>
                  </a:lnTo>
                  <a:lnTo>
                    <a:pt x="114" y="44"/>
                  </a:lnTo>
                  <a:lnTo>
                    <a:pt x="114" y="40"/>
                  </a:lnTo>
                  <a:lnTo>
                    <a:pt x="110" y="36"/>
                  </a:lnTo>
                  <a:lnTo>
                    <a:pt x="106" y="32"/>
                  </a:lnTo>
                  <a:lnTo>
                    <a:pt x="104" y="26"/>
                  </a:lnTo>
                  <a:lnTo>
                    <a:pt x="104" y="26"/>
                  </a:lnTo>
                  <a:lnTo>
                    <a:pt x="106" y="22"/>
                  </a:lnTo>
                  <a:lnTo>
                    <a:pt x="108" y="16"/>
                  </a:lnTo>
                  <a:lnTo>
                    <a:pt x="114" y="12"/>
                  </a:lnTo>
                  <a:lnTo>
                    <a:pt x="120" y="8"/>
                  </a:lnTo>
                  <a:lnTo>
                    <a:pt x="120" y="8"/>
                  </a:lnTo>
                  <a:lnTo>
                    <a:pt x="124" y="8"/>
                  </a:lnTo>
                  <a:lnTo>
                    <a:pt x="132" y="8"/>
                  </a:lnTo>
                  <a:lnTo>
                    <a:pt x="144" y="6"/>
                  </a:lnTo>
                  <a:lnTo>
                    <a:pt x="144" y="6"/>
                  </a:lnTo>
                  <a:lnTo>
                    <a:pt x="154" y="2"/>
                  </a:lnTo>
                  <a:lnTo>
                    <a:pt x="158" y="0"/>
                  </a:lnTo>
                  <a:lnTo>
                    <a:pt x="164" y="0"/>
                  </a:lnTo>
                  <a:lnTo>
                    <a:pt x="164" y="0"/>
                  </a:lnTo>
                  <a:lnTo>
                    <a:pt x="166" y="0"/>
                  </a:lnTo>
                  <a:lnTo>
                    <a:pt x="168" y="2"/>
                  </a:lnTo>
                  <a:lnTo>
                    <a:pt x="168" y="2"/>
                  </a:lnTo>
                  <a:lnTo>
                    <a:pt x="170" y="6"/>
                  </a:lnTo>
                  <a:lnTo>
                    <a:pt x="168" y="10"/>
                  </a:lnTo>
                  <a:lnTo>
                    <a:pt x="162" y="16"/>
                  </a:lnTo>
                  <a:lnTo>
                    <a:pt x="156" y="20"/>
                  </a:lnTo>
                  <a:lnTo>
                    <a:pt x="140" y="28"/>
                  </a:lnTo>
                  <a:lnTo>
                    <a:pt x="134" y="32"/>
                  </a:lnTo>
                  <a:lnTo>
                    <a:pt x="130" y="36"/>
                  </a:lnTo>
                  <a:lnTo>
                    <a:pt x="130" y="36"/>
                  </a:lnTo>
                  <a:lnTo>
                    <a:pt x="128" y="42"/>
                  </a:lnTo>
                  <a:lnTo>
                    <a:pt x="130" y="44"/>
                  </a:lnTo>
                  <a:lnTo>
                    <a:pt x="138" y="50"/>
                  </a:lnTo>
                  <a:lnTo>
                    <a:pt x="138" y="50"/>
                  </a:lnTo>
                  <a:lnTo>
                    <a:pt x="146" y="54"/>
                  </a:lnTo>
                  <a:lnTo>
                    <a:pt x="150" y="60"/>
                  </a:lnTo>
                  <a:lnTo>
                    <a:pt x="160" y="74"/>
                  </a:lnTo>
                  <a:lnTo>
                    <a:pt x="160" y="74"/>
                  </a:lnTo>
                  <a:lnTo>
                    <a:pt x="168" y="80"/>
                  </a:lnTo>
                  <a:lnTo>
                    <a:pt x="176" y="84"/>
                  </a:lnTo>
                  <a:lnTo>
                    <a:pt x="176" y="84"/>
                  </a:lnTo>
                  <a:lnTo>
                    <a:pt x="178" y="88"/>
                  </a:lnTo>
                  <a:lnTo>
                    <a:pt x="178" y="90"/>
                  </a:lnTo>
                  <a:lnTo>
                    <a:pt x="178" y="90"/>
                  </a:lnTo>
                  <a:lnTo>
                    <a:pt x="176" y="98"/>
                  </a:lnTo>
                  <a:lnTo>
                    <a:pt x="172" y="100"/>
                  </a:lnTo>
                  <a:lnTo>
                    <a:pt x="160" y="106"/>
                  </a:lnTo>
                  <a:lnTo>
                    <a:pt x="160" y="106"/>
                  </a:lnTo>
                  <a:lnTo>
                    <a:pt x="148" y="110"/>
                  </a:lnTo>
                  <a:lnTo>
                    <a:pt x="142" y="112"/>
                  </a:lnTo>
                  <a:lnTo>
                    <a:pt x="136" y="114"/>
                  </a:lnTo>
                  <a:lnTo>
                    <a:pt x="136" y="114"/>
                  </a:lnTo>
                  <a:lnTo>
                    <a:pt x="130" y="112"/>
                  </a:lnTo>
                  <a:lnTo>
                    <a:pt x="130" y="112"/>
                  </a:lnTo>
                  <a:lnTo>
                    <a:pt x="122" y="108"/>
                  </a:lnTo>
                  <a:lnTo>
                    <a:pt x="114" y="104"/>
                  </a:lnTo>
                  <a:lnTo>
                    <a:pt x="108" y="98"/>
                  </a:lnTo>
                  <a:lnTo>
                    <a:pt x="100" y="96"/>
                  </a:lnTo>
                  <a:lnTo>
                    <a:pt x="100" y="96"/>
                  </a:lnTo>
                  <a:lnTo>
                    <a:pt x="96" y="94"/>
                  </a:lnTo>
                  <a:lnTo>
                    <a:pt x="96" y="94"/>
                  </a:lnTo>
                  <a:lnTo>
                    <a:pt x="90" y="96"/>
                  </a:lnTo>
                  <a:lnTo>
                    <a:pt x="90" y="96"/>
                  </a:lnTo>
                  <a:lnTo>
                    <a:pt x="84" y="96"/>
                  </a:lnTo>
                  <a:lnTo>
                    <a:pt x="84" y="96"/>
                  </a:lnTo>
                  <a:lnTo>
                    <a:pt x="80" y="96"/>
                  </a:lnTo>
                  <a:lnTo>
                    <a:pt x="80" y="96"/>
                  </a:lnTo>
                  <a:lnTo>
                    <a:pt x="72" y="90"/>
                  </a:lnTo>
                  <a:lnTo>
                    <a:pt x="68" y="88"/>
                  </a:lnTo>
                  <a:lnTo>
                    <a:pt x="64" y="88"/>
                  </a:lnTo>
                  <a:lnTo>
                    <a:pt x="64" y="88"/>
                  </a:lnTo>
                  <a:lnTo>
                    <a:pt x="64" y="88"/>
                  </a:lnTo>
                  <a:lnTo>
                    <a:pt x="64" y="88"/>
                  </a:lnTo>
                  <a:lnTo>
                    <a:pt x="54" y="90"/>
                  </a:lnTo>
                  <a:lnTo>
                    <a:pt x="46" y="94"/>
                  </a:lnTo>
                  <a:lnTo>
                    <a:pt x="36" y="100"/>
                  </a:lnTo>
                  <a:lnTo>
                    <a:pt x="26" y="102"/>
                  </a:lnTo>
                  <a:lnTo>
                    <a:pt x="26" y="102"/>
                  </a:lnTo>
                  <a:lnTo>
                    <a:pt x="26" y="102"/>
                  </a:lnTo>
                  <a:lnTo>
                    <a:pt x="26" y="102"/>
                  </a:lnTo>
                  <a:lnTo>
                    <a:pt x="18" y="100"/>
                  </a:lnTo>
                  <a:lnTo>
                    <a:pt x="18" y="100"/>
                  </a:lnTo>
                  <a:lnTo>
                    <a:pt x="10" y="98"/>
                  </a:lnTo>
                  <a:lnTo>
                    <a:pt x="10" y="98"/>
                  </a:lnTo>
                  <a:lnTo>
                    <a:pt x="8" y="98"/>
                  </a:lnTo>
                  <a:lnTo>
                    <a:pt x="8" y="98"/>
                  </a:lnTo>
                  <a:lnTo>
                    <a:pt x="8" y="98"/>
                  </a:lnTo>
                  <a:lnTo>
                    <a:pt x="8" y="98"/>
                  </a:lnTo>
                  <a:lnTo>
                    <a:pt x="4" y="96"/>
                  </a:lnTo>
                  <a:lnTo>
                    <a:pt x="4" y="96"/>
                  </a:lnTo>
                  <a:lnTo>
                    <a:pt x="2" y="90"/>
                  </a:lnTo>
                  <a:lnTo>
                    <a:pt x="0" y="86"/>
                  </a:lnTo>
                  <a:lnTo>
                    <a:pt x="0" y="82"/>
                  </a:lnTo>
                  <a:lnTo>
                    <a:pt x="4" y="76"/>
                  </a:lnTo>
                  <a:lnTo>
                    <a:pt x="10" y="68"/>
                  </a:lnTo>
                  <a:lnTo>
                    <a:pt x="18" y="58"/>
                  </a:lnTo>
                  <a:lnTo>
                    <a:pt x="18" y="58"/>
                  </a:lnTo>
                  <a:lnTo>
                    <a:pt x="24" y="48"/>
                  </a:lnTo>
                  <a:lnTo>
                    <a:pt x="28" y="36"/>
                  </a:lnTo>
                  <a:lnTo>
                    <a:pt x="34" y="26"/>
                  </a:lnTo>
                  <a:lnTo>
                    <a:pt x="44" y="16"/>
                  </a:lnTo>
                  <a:lnTo>
                    <a:pt x="44" y="16"/>
                  </a:lnTo>
                  <a:lnTo>
                    <a:pt x="52" y="12"/>
                  </a:lnTo>
                  <a:lnTo>
                    <a:pt x="62" y="10"/>
                  </a:lnTo>
                  <a:lnTo>
                    <a:pt x="62" y="10"/>
                  </a:lnTo>
                  <a:lnTo>
                    <a:pt x="66" y="12"/>
                  </a:lnTo>
                  <a:lnTo>
                    <a:pt x="66" y="12"/>
                  </a:lnTo>
                  <a:lnTo>
                    <a:pt x="70" y="16"/>
                  </a:lnTo>
                  <a:lnTo>
                    <a:pt x="70" y="20"/>
                  </a:lnTo>
                  <a:lnTo>
                    <a:pt x="68" y="26"/>
                  </a:lnTo>
                  <a:lnTo>
                    <a:pt x="68" y="32"/>
                  </a:lnTo>
                  <a:lnTo>
                    <a:pt x="68" y="32"/>
                  </a:lnTo>
                  <a:lnTo>
                    <a:pt x="68" y="36"/>
                  </a:lnTo>
                  <a:lnTo>
                    <a:pt x="72" y="42"/>
                  </a:lnTo>
                  <a:lnTo>
                    <a:pt x="72" y="42"/>
                  </a:lnTo>
                  <a:lnTo>
                    <a:pt x="76" y="46"/>
                  </a:lnTo>
                  <a:lnTo>
                    <a:pt x="80" y="48"/>
                  </a:lnTo>
                  <a:lnTo>
                    <a:pt x="80" y="48"/>
                  </a:lnTo>
                  <a:lnTo>
                    <a:pt x="84" y="48"/>
                  </a:lnTo>
                  <a:lnTo>
                    <a:pt x="84" y="48"/>
                  </a:lnTo>
                  <a:lnTo>
                    <a:pt x="108" y="46"/>
                  </a:lnTo>
                  <a:lnTo>
                    <a:pt x="108" y="46"/>
                  </a:lnTo>
                  <a:lnTo>
                    <a:pt x="114" y="4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04" name="Freeform 89"/>
            <p:cNvSpPr>
              <a:spLocks/>
            </p:cNvSpPr>
            <p:nvPr/>
          </p:nvSpPr>
          <p:spPr bwMode="auto">
            <a:xfrm>
              <a:off x="1348" y="1434"/>
              <a:ext cx="34" cy="36"/>
            </a:xfrm>
            <a:custGeom>
              <a:avLst/>
              <a:gdLst>
                <a:gd name="T0" fmla="*/ 16 w 34"/>
                <a:gd name="T1" fmla="*/ 36 h 36"/>
                <a:gd name="T2" fmla="*/ 16 w 34"/>
                <a:gd name="T3" fmla="*/ 36 h 36"/>
                <a:gd name="T4" fmla="*/ 12 w 34"/>
                <a:gd name="T5" fmla="*/ 34 h 36"/>
                <a:gd name="T6" fmla="*/ 8 w 34"/>
                <a:gd name="T7" fmla="*/ 28 h 36"/>
                <a:gd name="T8" fmla="*/ 6 w 34"/>
                <a:gd name="T9" fmla="*/ 24 h 36"/>
                <a:gd name="T10" fmla="*/ 4 w 34"/>
                <a:gd name="T11" fmla="*/ 18 h 36"/>
                <a:gd name="T12" fmla="*/ 4 w 34"/>
                <a:gd name="T13" fmla="*/ 18 h 36"/>
                <a:gd name="T14" fmla="*/ 0 w 34"/>
                <a:gd name="T15" fmla="*/ 14 h 36"/>
                <a:gd name="T16" fmla="*/ 0 w 34"/>
                <a:gd name="T17" fmla="*/ 10 h 36"/>
                <a:gd name="T18" fmla="*/ 0 w 34"/>
                <a:gd name="T19" fmla="*/ 10 h 36"/>
                <a:gd name="T20" fmla="*/ 6 w 34"/>
                <a:gd name="T21" fmla="*/ 4 h 36"/>
                <a:gd name="T22" fmla="*/ 10 w 34"/>
                <a:gd name="T23" fmla="*/ 2 h 36"/>
                <a:gd name="T24" fmla="*/ 14 w 34"/>
                <a:gd name="T25" fmla="*/ 0 h 36"/>
                <a:gd name="T26" fmla="*/ 14 w 34"/>
                <a:gd name="T27" fmla="*/ 0 h 36"/>
                <a:gd name="T28" fmla="*/ 16 w 34"/>
                <a:gd name="T29" fmla="*/ 2 h 36"/>
                <a:gd name="T30" fmla="*/ 16 w 34"/>
                <a:gd name="T31" fmla="*/ 2 h 36"/>
                <a:gd name="T32" fmla="*/ 20 w 34"/>
                <a:gd name="T33" fmla="*/ 4 h 36"/>
                <a:gd name="T34" fmla="*/ 22 w 34"/>
                <a:gd name="T35" fmla="*/ 8 h 36"/>
                <a:gd name="T36" fmla="*/ 22 w 34"/>
                <a:gd name="T37" fmla="*/ 8 h 36"/>
                <a:gd name="T38" fmla="*/ 28 w 34"/>
                <a:gd name="T39" fmla="*/ 12 h 36"/>
                <a:gd name="T40" fmla="*/ 32 w 34"/>
                <a:gd name="T41" fmla="*/ 14 h 36"/>
                <a:gd name="T42" fmla="*/ 32 w 34"/>
                <a:gd name="T43" fmla="*/ 14 h 36"/>
                <a:gd name="T44" fmla="*/ 34 w 34"/>
                <a:gd name="T45" fmla="*/ 20 h 36"/>
                <a:gd name="T46" fmla="*/ 34 w 34"/>
                <a:gd name="T47" fmla="*/ 26 h 36"/>
                <a:gd name="T48" fmla="*/ 28 w 34"/>
                <a:gd name="T49" fmla="*/ 32 h 36"/>
                <a:gd name="T50" fmla="*/ 20 w 34"/>
                <a:gd name="T51" fmla="*/ 34 h 36"/>
                <a:gd name="T52" fmla="*/ 20 w 34"/>
                <a:gd name="T53" fmla="*/ 34 h 36"/>
                <a:gd name="T54" fmla="*/ 16 w 34"/>
                <a:gd name="T55" fmla="*/ 3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4" h="36">
                  <a:moveTo>
                    <a:pt x="16" y="36"/>
                  </a:moveTo>
                  <a:lnTo>
                    <a:pt x="16" y="36"/>
                  </a:lnTo>
                  <a:lnTo>
                    <a:pt x="12" y="34"/>
                  </a:lnTo>
                  <a:lnTo>
                    <a:pt x="8" y="28"/>
                  </a:lnTo>
                  <a:lnTo>
                    <a:pt x="6" y="24"/>
                  </a:lnTo>
                  <a:lnTo>
                    <a:pt x="4" y="18"/>
                  </a:lnTo>
                  <a:lnTo>
                    <a:pt x="4" y="18"/>
                  </a:lnTo>
                  <a:lnTo>
                    <a:pt x="0" y="14"/>
                  </a:lnTo>
                  <a:lnTo>
                    <a:pt x="0" y="10"/>
                  </a:lnTo>
                  <a:lnTo>
                    <a:pt x="0" y="10"/>
                  </a:lnTo>
                  <a:lnTo>
                    <a:pt x="6" y="4"/>
                  </a:lnTo>
                  <a:lnTo>
                    <a:pt x="10" y="2"/>
                  </a:lnTo>
                  <a:lnTo>
                    <a:pt x="14" y="0"/>
                  </a:lnTo>
                  <a:lnTo>
                    <a:pt x="14" y="0"/>
                  </a:lnTo>
                  <a:lnTo>
                    <a:pt x="16" y="2"/>
                  </a:lnTo>
                  <a:lnTo>
                    <a:pt x="16" y="2"/>
                  </a:lnTo>
                  <a:lnTo>
                    <a:pt x="20" y="4"/>
                  </a:lnTo>
                  <a:lnTo>
                    <a:pt x="22" y="8"/>
                  </a:lnTo>
                  <a:lnTo>
                    <a:pt x="22" y="8"/>
                  </a:lnTo>
                  <a:lnTo>
                    <a:pt x="28" y="12"/>
                  </a:lnTo>
                  <a:lnTo>
                    <a:pt x="32" y="14"/>
                  </a:lnTo>
                  <a:lnTo>
                    <a:pt x="32" y="14"/>
                  </a:lnTo>
                  <a:lnTo>
                    <a:pt x="34" y="20"/>
                  </a:lnTo>
                  <a:lnTo>
                    <a:pt x="34" y="26"/>
                  </a:lnTo>
                  <a:lnTo>
                    <a:pt x="28" y="32"/>
                  </a:lnTo>
                  <a:lnTo>
                    <a:pt x="20" y="34"/>
                  </a:lnTo>
                  <a:lnTo>
                    <a:pt x="20" y="34"/>
                  </a:lnTo>
                  <a:lnTo>
                    <a:pt x="16" y="3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05" name="Freeform 90"/>
            <p:cNvSpPr>
              <a:spLocks/>
            </p:cNvSpPr>
            <p:nvPr/>
          </p:nvSpPr>
          <p:spPr bwMode="auto">
            <a:xfrm>
              <a:off x="1412" y="1418"/>
              <a:ext cx="20" cy="30"/>
            </a:xfrm>
            <a:custGeom>
              <a:avLst/>
              <a:gdLst>
                <a:gd name="T0" fmla="*/ 16 w 20"/>
                <a:gd name="T1" fmla="*/ 30 h 30"/>
                <a:gd name="T2" fmla="*/ 16 w 20"/>
                <a:gd name="T3" fmla="*/ 30 h 30"/>
                <a:gd name="T4" fmla="*/ 2 w 20"/>
                <a:gd name="T5" fmla="*/ 16 h 30"/>
                <a:gd name="T6" fmla="*/ 2 w 20"/>
                <a:gd name="T7" fmla="*/ 16 h 30"/>
                <a:gd name="T8" fmla="*/ 0 w 20"/>
                <a:gd name="T9" fmla="*/ 10 h 30"/>
                <a:gd name="T10" fmla="*/ 0 w 20"/>
                <a:gd name="T11" fmla="*/ 6 h 30"/>
                <a:gd name="T12" fmla="*/ 2 w 20"/>
                <a:gd name="T13" fmla="*/ 2 h 30"/>
                <a:gd name="T14" fmla="*/ 4 w 20"/>
                <a:gd name="T15" fmla="*/ 0 h 30"/>
                <a:gd name="T16" fmla="*/ 4 w 20"/>
                <a:gd name="T17" fmla="*/ 0 h 30"/>
                <a:gd name="T18" fmla="*/ 6 w 20"/>
                <a:gd name="T19" fmla="*/ 2 h 30"/>
                <a:gd name="T20" fmla="*/ 10 w 20"/>
                <a:gd name="T21" fmla="*/ 4 h 30"/>
                <a:gd name="T22" fmla="*/ 10 w 20"/>
                <a:gd name="T23" fmla="*/ 4 h 30"/>
                <a:gd name="T24" fmla="*/ 14 w 20"/>
                <a:gd name="T25" fmla="*/ 10 h 30"/>
                <a:gd name="T26" fmla="*/ 20 w 20"/>
                <a:gd name="T27" fmla="*/ 18 h 30"/>
                <a:gd name="T28" fmla="*/ 20 w 20"/>
                <a:gd name="T29" fmla="*/ 22 h 30"/>
                <a:gd name="T30" fmla="*/ 20 w 20"/>
                <a:gd name="T31" fmla="*/ 26 h 30"/>
                <a:gd name="T32" fmla="*/ 20 w 20"/>
                <a:gd name="T33" fmla="*/ 28 h 30"/>
                <a:gd name="T34" fmla="*/ 16 w 20"/>
                <a:gd name="T35" fmla="*/ 30 h 30"/>
                <a:gd name="T36" fmla="*/ 16 w 20"/>
                <a:gd name="T37"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 h="30">
                  <a:moveTo>
                    <a:pt x="16" y="30"/>
                  </a:moveTo>
                  <a:lnTo>
                    <a:pt x="16" y="30"/>
                  </a:lnTo>
                  <a:lnTo>
                    <a:pt x="2" y="16"/>
                  </a:lnTo>
                  <a:lnTo>
                    <a:pt x="2" y="16"/>
                  </a:lnTo>
                  <a:lnTo>
                    <a:pt x="0" y="10"/>
                  </a:lnTo>
                  <a:lnTo>
                    <a:pt x="0" y="6"/>
                  </a:lnTo>
                  <a:lnTo>
                    <a:pt x="2" y="2"/>
                  </a:lnTo>
                  <a:lnTo>
                    <a:pt x="4" y="0"/>
                  </a:lnTo>
                  <a:lnTo>
                    <a:pt x="4" y="0"/>
                  </a:lnTo>
                  <a:lnTo>
                    <a:pt x="6" y="2"/>
                  </a:lnTo>
                  <a:lnTo>
                    <a:pt x="10" y="4"/>
                  </a:lnTo>
                  <a:lnTo>
                    <a:pt x="10" y="4"/>
                  </a:lnTo>
                  <a:lnTo>
                    <a:pt x="14" y="10"/>
                  </a:lnTo>
                  <a:lnTo>
                    <a:pt x="20" y="18"/>
                  </a:lnTo>
                  <a:lnTo>
                    <a:pt x="20" y="22"/>
                  </a:lnTo>
                  <a:lnTo>
                    <a:pt x="20" y="26"/>
                  </a:lnTo>
                  <a:lnTo>
                    <a:pt x="20" y="28"/>
                  </a:lnTo>
                  <a:lnTo>
                    <a:pt x="16" y="30"/>
                  </a:lnTo>
                  <a:lnTo>
                    <a:pt x="16" y="3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06" name="Freeform 91"/>
            <p:cNvSpPr>
              <a:spLocks/>
            </p:cNvSpPr>
            <p:nvPr/>
          </p:nvSpPr>
          <p:spPr bwMode="auto">
            <a:xfrm>
              <a:off x="516" y="1084"/>
              <a:ext cx="2872" cy="2022"/>
            </a:xfrm>
            <a:custGeom>
              <a:avLst/>
              <a:gdLst>
                <a:gd name="T0" fmla="*/ 1670 w 2872"/>
                <a:gd name="T1" fmla="*/ 46 h 2022"/>
                <a:gd name="T2" fmla="*/ 1552 w 2872"/>
                <a:gd name="T3" fmla="*/ 150 h 2022"/>
                <a:gd name="T4" fmla="*/ 1462 w 2872"/>
                <a:gd name="T5" fmla="*/ 146 h 2022"/>
                <a:gd name="T6" fmla="*/ 1420 w 2872"/>
                <a:gd name="T7" fmla="*/ 216 h 2022"/>
                <a:gd name="T8" fmla="*/ 1370 w 2872"/>
                <a:gd name="T9" fmla="*/ 144 h 2022"/>
                <a:gd name="T10" fmla="*/ 1274 w 2872"/>
                <a:gd name="T11" fmla="*/ 182 h 2022"/>
                <a:gd name="T12" fmla="*/ 1164 w 2872"/>
                <a:gd name="T13" fmla="*/ 224 h 2022"/>
                <a:gd name="T14" fmla="*/ 1046 w 2872"/>
                <a:gd name="T15" fmla="*/ 230 h 2022"/>
                <a:gd name="T16" fmla="*/ 938 w 2872"/>
                <a:gd name="T17" fmla="*/ 288 h 2022"/>
                <a:gd name="T18" fmla="*/ 952 w 2872"/>
                <a:gd name="T19" fmla="*/ 260 h 2022"/>
                <a:gd name="T20" fmla="*/ 836 w 2872"/>
                <a:gd name="T21" fmla="*/ 142 h 2022"/>
                <a:gd name="T22" fmla="*/ 646 w 2872"/>
                <a:gd name="T23" fmla="*/ 224 h 2022"/>
                <a:gd name="T24" fmla="*/ 572 w 2872"/>
                <a:gd name="T25" fmla="*/ 392 h 2022"/>
                <a:gd name="T26" fmla="*/ 668 w 2872"/>
                <a:gd name="T27" fmla="*/ 396 h 2022"/>
                <a:gd name="T28" fmla="*/ 728 w 2872"/>
                <a:gd name="T29" fmla="*/ 312 h 2022"/>
                <a:gd name="T30" fmla="*/ 744 w 2872"/>
                <a:gd name="T31" fmla="*/ 438 h 2022"/>
                <a:gd name="T32" fmla="*/ 646 w 2872"/>
                <a:gd name="T33" fmla="*/ 488 h 2022"/>
                <a:gd name="T34" fmla="*/ 516 w 2872"/>
                <a:gd name="T35" fmla="*/ 444 h 2022"/>
                <a:gd name="T36" fmla="*/ 360 w 2872"/>
                <a:gd name="T37" fmla="*/ 574 h 2022"/>
                <a:gd name="T38" fmla="*/ 296 w 2872"/>
                <a:gd name="T39" fmla="*/ 684 h 2022"/>
                <a:gd name="T40" fmla="*/ 246 w 2872"/>
                <a:gd name="T41" fmla="*/ 794 h 2022"/>
                <a:gd name="T42" fmla="*/ 442 w 2872"/>
                <a:gd name="T43" fmla="*/ 692 h 2022"/>
                <a:gd name="T44" fmla="*/ 580 w 2872"/>
                <a:gd name="T45" fmla="*/ 734 h 2022"/>
                <a:gd name="T46" fmla="*/ 656 w 2872"/>
                <a:gd name="T47" fmla="*/ 796 h 2022"/>
                <a:gd name="T48" fmla="*/ 770 w 2872"/>
                <a:gd name="T49" fmla="*/ 816 h 2022"/>
                <a:gd name="T50" fmla="*/ 676 w 2872"/>
                <a:gd name="T51" fmla="*/ 904 h 2022"/>
                <a:gd name="T52" fmla="*/ 490 w 2872"/>
                <a:gd name="T53" fmla="*/ 870 h 2022"/>
                <a:gd name="T54" fmla="*/ 338 w 2872"/>
                <a:gd name="T55" fmla="*/ 810 h 2022"/>
                <a:gd name="T56" fmla="*/ 108 w 2872"/>
                <a:gd name="T57" fmla="*/ 946 h 2022"/>
                <a:gd name="T58" fmla="*/ 48 w 2872"/>
                <a:gd name="T59" fmla="*/ 1290 h 2022"/>
                <a:gd name="T60" fmla="*/ 286 w 2872"/>
                <a:gd name="T61" fmla="*/ 1336 h 2022"/>
                <a:gd name="T62" fmla="*/ 346 w 2872"/>
                <a:gd name="T63" fmla="*/ 1586 h 2022"/>
                <a:gd name="T64" fmla="*/ 324 w 2872"/>
                <a:gd name="T65" fmla="*/ 1962 h 2022"/>
                <a:gd name="T66" fmla="*/ 594 w 2872"/>
                <a:gd name="T67" fmla="*/ 1820 h 2022"/>
                <a:gd name="T68" fmla="*/ 734 w 2872"/>
                <a:gd name="T69" fmla="*/ 1486 h 2022"/>
                <a:gd name="T70" fmla="*/ 836 w 2872"/>
                <a:gd name="T71" fmla="*/ 1198 h 2022"/>
                <a:gd name="T72" fmla="*/ 746 w 2872"/>
                <a:gd name="T73" fmla="*/ 936 h 2022"/>
                <a:gd name="T74" fmla="*/ 912 w 2872"/>
                <a:gd name="T75" fmla="*/ 1188 h 2022"/>
                <a:gd name="T76" fmla="*/ 1020 w 2872"/>
                <a:gd name="T77" fmla="*/ 1024 h 2022"/>
                <a:gd name="T78" fmla="*/ 1068 w 2872"/>
                <a:gd name="T79" fmla="*/ 976 h 2022"/>
                <a:gd name="T80" fmla="*/ 1278 w 2872"/>
                <a:gd name="T81" fmla="*/ 1082 h 2022"/>
                <a:gd name="T82" fmla="*/ 1486 w 2872"/>
                <a:gd name="T83" fmla="*/ 1078 h 2022"/>
                <a:gd name="T84" fmla="*/ 1600 w 2872"/>
                <a:gd name="T85" fmla="*/ 1198 h 2022"/>
                <a:gd name="T86" fmla="*/ 1634 w 2872"/>
                <a:gd name="T87" fmla="*/ 1218 h 2022"/>
                <a:gd name="T88" fmla="*/ 1770 w 2872"/>
                <a:gd name="T89" fmla="*/ 1080 h 2022"/>
                <a:gd name="T90" fmla="*/ 1942 w 2872"/>
                <a:gd name="T91" fmla="*/ 858 h 2022"/>
                <a:gd name="T92" fmla="*/ 1964 w 2872"/>
                <a:gd name="T93" fmla="*/ 772 h 2022"/>
                <a:gd name="T94" fmla="*/ 2018 w 2872"/>
                <a:gd name="T95" fmla="*/ 888 h 2022"/>
                <a:gd name="T96" fmla="*/ 2132 w 2872"/>
                <a:gd name="T97" fmla="*/ 750 h 2022"/>
                <a:gd name="T98" fmla="*/ 2188 w 2872"/>
                <a:gd name="T99" fmla="*/ 536 h 2022"/>
                <a:gd name="T100" fmla="*/ 2388 w 2872"/>
                <a:gd name="T101" fmla="*/ 454 h 2022"/>
                <a:gd name="T102" fmla="*/ 2498 w 2872"/>
                <a:gd name="T103" fmla="*/ 438 h 2022"/>
                <a:gd name="T104" fmla="*/ 2516 w 2872"/>
                <a:gd name="T105" fmla="*/ 514 h 2022"/>
                <a:gd name="T106" fmla="*/ 2626 w 2872"/>
                <a:gd name="T107" fmla="*/ 440 h 2022"/>
                <a:gd name="T108" fmla="*/ 2754 w 2872"/>
                <a:gd name="T109" fmla="*/ 342 h 2022"/>
                <a:gd name="T110" fmla="*/ 2822 w 2872"/>
                <a:gd name="T111" fmla="*/ 302 h 2022"/>
                <a:gd name="T112" fmla="*/ 2612 w 2872"/>
                <a:gd name="T113" fmla="*/ 240 h 2022"/>
                <a:gd name="T114" fmla="*/ 2422 w 2872"/>
                <a:gd name="T115" fmla="*/ 196 h 2022"/>
                <a:gd name="T116" fmla="*/ 2274 w 2872"/>
                <a:gd name="T117" fmla="*/ 150 h 2022"/>
                <a:gd name="T118" fmla="*/ 2172 w 2872"/>
                <a:gd name="T119" fmla="*/ 168 h 2022"/>
                <a:gd name="T120" fmla="*/ 2086 w 2872"/>
                <a:gd name="T121" fmla="*/ 118 h 2022"/>
                <a:gd name="T122" fmla="*/ 1898 w 2872"/>
                <a:gd name="T123" fmla="*/ 106 h 2022"/>
                <a:gd name="T124" fmla="*/ 1852 w 2872"/>
                <a:gd name="T125" fmla="*/ 2 h 20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72" h="2022">
                  <a:moveTo>
                    <a:pt x="1848" y="0"/>
                  </a:moveTo>
                  <a:lnTo>
                    <a:pt x="1848" y="0"/>
                  </a:lnTo>
                  <a:lnTo>
                    <a:pt x="1842" y="2"/>
                  </a:lnTo>
                  <a:lnTo>
                    <a:pt x="1836" y="4"/>
                  </a:lnTo>
                  <a:lnTo>
                    <a:pt x="1836" y="4"/>
                  </a:lnTo>
                  <a:lnTo>
                    <a:pt x="1826" y="8"/>
                  </a:lnTo>
                  <a:lnTo>
                    <a:pt x="1814" y="12"/>
                  </a:lnTo>
                  <a:lnTo>
                    <a:pt x="1814" y="12"/>
                  </a:lnTo>
                  <a:lnTo>
                    <a:pt x="1806" y="16"/>
                  </a:lnTo>
                  <a:lnTo>
                    <a:pt x="1802" y="24"/>
                  </a:lnTo>
                  <a:lnTo>
                    <a:pt x="1802" y="24"/>
                  </a:lnTo>
                  <a:lnTo>
                    <a:pt x="1802" y="26"/>
                  </a:lnTo>
                  <a:lnTo>
                    <a:pt x="1802" y="30"/>
                  </a:lnTo>
                  <a:lnTo>
                    <a:pt x="1802" y="30"/>
                  </a:lnTo>
                  <a:lnTo>
                    <a:pt x="1794" y="38"/>
                  </a:lnTo>
                  <a:lnTo>
                    <a:pt x="1794" y="38"/>
                  </a:lnTo>
                  <a:lnTo>
                    <a:pt x="1790" y="38"/>
                  </a:lnTo>
                  <a:lnTo>
                    <a:pt x="1790" y="38"/>
                  </a:lnTo>
                  <a:lnTo>
                    <a:pt x="1786" y="38"/>
                  </a:lnTo>
                  <a:lnTo>
                    <a:pt x="1786" y="38"/>
                  </a:lnTo>
                  <a:lnTo>
                    <a:pt x="1780" y="36"/>
                  </a:lnTo>
                  <a:lnTo>
                    <a:pt x="1780" y="36"/>
                  </a:lnTo>
                  <a:lnTo>
                    <a:pt x="1774" y="38"/>
                  </a:lnTo>
                  <a:lnTo>
                    <a:pt x="1774" y="38"/>
                  </a:lnTo>
                  <a:lnTo>
                    <a:pt x="1770" y="42"/>
                  </a:lnTo>
                  <a:lnTo>
                    <a:pt x="1768" y="44"/>
                  </a:lnTo>
                  <a:lnTo>
                    <a:pt x="1766" y="46"/>
                  </a:lnTo>
                  <a:lnTo>
                    <a:pt x="1758" y="48"/>
                  </a:lnTo>
                  <a:lnTo>
                    <a:pt x="1758" y="48"/>
                  </a:lnTo>
                  <a:lnTo>
                    <a:pt x="1748" y="50"/>
                  </a:lnTo>
                  <a:lnTo>
                    <a:pt x="1736" y="50"/>
                  </a:lnTo>
                  <a:lnTo>
                    <a:pt x="1736" y="50"/>
                  </a:lnTo>
                  <a:lnTo>
                    <a:pt x="1736" y="50"/>
                  </a:lnTo>
                  <a:lnTo>
                    <a:pt x="1736" y="50"/>
                  </a:lnTo>
                  <a:lnTo>
                    <a:pt x="1732" y="50"/>
                  </a:lnTo>
                  <a:lnTo>
                    <a:pt x="1728" y="48"/>
                  </a:lnTo>
                  <a:lnTo>
                    <a:pt x="1722" y="42"/>
                  </a:lnTo>
                  <a:lnTo>
                    <a:pt x="1722" y="42"/>
                  </a:lnTo>
                  <a:lnTo>
                    <a:pt x="1718" y="40"/>
                  </a:lnTo>
                  <a:lnTo>
                    <a:pt x="1714" y="38"/>
                  </a:lnTo>
                  <a:lnTo>
                    <a:pt x="1714" y="38"/>
                  </a:lnTo>
                  <a:lnTo>
                    <a:pt x="1708" y="40"/>
                  </a:lnTo>
                  <a:lnTo>
                    <a:pt x="1702" y="44"/>
                  </a:lnTo>
                  <a:lnTo>
                    <a:pt x="1702" y="44"/>
                  </a:lnTo>
                  <a:lnTo>
                    <a:pt x="1696" y="48"/>
                  </a:lnTo>
                  <a:lnTo>
                    <a:pt x="1688" y="50"/>
                  </a:lnTo>
                  <a:lnTo>
                    <a:pt x="1688" y="50"/>
                  </a:lnTo>
                  <a:lnTo>
                    <a:pt x="1686" y="50"/>
                  </a:lnTo>
                  <a:lnTo>
                    <a:pt x="1686" y="50"/>
                  </a:lnTo>
                  <a:lnTo>
                    <a:pt x="1678" y="48"/>
                  </a:lnTo>
                  <a:lnTo>
                    <a:pt x="1670" y="46"/>
                  </a:lnTo>
                  <a:lnTo>
                    <a:pt x="1670" y="46"/>
                  </a:lnTo>
                  <a:lnTo>
                    <a:pt x="1662" y="48"/>
                  </a:lnTo>
                  <a:lnTo>
                    <a:pt x="1662" y="48"/>
                  </a:lnTo>
                  <a:lnTo>
                    <a:pt x="1654" y="56"/>
                  </a:lnTo>
                  <a:lnTo>
                    <a:pt x="1646" y="62"/>
                  </a:lnTo>
                  <a:lnTo>
                    <a:pt x="1646" y="62"/>
                  </a:lnTo>
                  <a:lnTo>
                    <a:pt x="1634" y="68"/>
                  </a:lnTo>
                  <a:lnTo>
                    <a:pt x="1622" y="72"/>
                  </a:lnTo>
                  <a:lnTo>
                    <a:pt x="1622" y="72"/>
                  </a:lnTo>
                  <a:lnTo>
                    <a:pt x="1616" y="74"/>
                  </a:lnTo>
                  <a:lnTo>
                    <a:pt x="1610" y="76"/>
                  </a:lnTo>
                  <a:lnTo>
                    <a:pt x="1608" y="76"/>
                  </a:lnTo>
                  <a:lnTo>
                    <a:pt x="1606" y="80"/>
                  </a:lnTo>
                  <a:lnTo>
                    <a:pt x="1606" y="82"/>
                  </a:lnTo>
                  <a:lnTo>
                    <a:pt x="1608" y="86"/>
                  </a:lnTo>
                  <a:lnTo>
                    <a:pt x="1608" y="86"/>
                  </a:lnTo>
                  <a:lnTo>
                    <a:pt x="1616" y="92"/>
                  </a:lnTo>
                  <a:lnTo>
                    <a:pt x="1618" y="94"/>
                  </a:lnTo>
                  <a:lnTo>
                    <a:pt x="1612" y="96"/>
                  </a:lnTo>
                  <a:lnTo>
                    <a:pt x="1612" y="96"/>
                  </a:lnTo>
                  <a:lnTo>
                    <a:pt x="1610" y="96"/>
                  </a:lnTo>
                  <a:lnTo>
                    <a:pt x="1610" y="96"/>
                  </a:lnTo>
                  <a:lnTo>
                    <a:pt x="1602" y="94"/>
                  </a:lnTo>
                  <a:lnTo>
                    <a:pt x="1594" y="92"/>
                  </a:lnTo>
                  <a:lnTo>
                    <a:pt x="1594" y="92"/>
                  </a:lnTo>
                  <a:lnTo>
                    <a:pt x="1588" y="92"/>
                  </a:lnTo>
                  <a:lnTo>
                    <a:pt x="1588" y="92"/>
                  </a:lnTo>
                  <a:lnTo>
                    <a:pt x="1580" y="96"/>
                  </a:lnTo>
                  <a:lnTo>
                    <a:pt x="1572" y="98"/>
                  </a:lnTo>
                  <a:lnTo>
                    <a:pt x="1572" y="98"/>
                  </a:lnTo>
                  <a:lnTo>
                    <a:pt x="1564" y="96"/>
                  </a:lnTo>
                  <a:lnTo>
                    <a:pt x="1564" y="96"/>
                  </a:lnTo>
                  <a:lnTo>
                    <a:pt x="1538" y="86"/>
                  </a:lnTo>
                  <a:lnTo>
                    <a:pt x="1538" y="86"/>
                  </a:lnTo>
                  <a:lnTo>
                    <a:pt x="1538" y="86"/>
                  </a:lnTo>
                  <a:lnTo>
                    <a:pt x="1538" y="86"/>
                  </a:lnTo>
                  <a:lnTo>
                    <a:pt x="1534" y="90"/>
                  </a:lnTo>
                  <a:lnTo>
                    <a:pt x="1530" y="96"/>
                  </a:lnTo>
                  <a:lnTo>
                    <a:pt x="1524" y="108"/>
                  </a:lnTo>
                  <a:lnTo>
                    <a:pt x="1524" y="108"/>
                  </a:lnTo>
                  <a:lnTo>
                    <a:pt x="1518" y="112"/>
                  </a:lnTo>
                  <a:lnTo>
                    <a:pt x="1514" y="116"/>
                  </a:lnTo>
                  <a:lnTo>
                    <a:pt x="1514" y="116"/>
                  </a:lnTo>
                  <a:lnTo>
                    <a:pt x="1516" y="120"/>
                  </a:lnTo>
                  <a:lnTo>
                    <a:pt x="1518" y="122"/>
                  </a:lnTo>
                  <a:lnTo>
                    <a:pt x="1528" y="128"/>
                  </a:lnTo>
                  <a:lnTo>
                    <a:pt x="1528" y="128"/>
                  </a:lnTo>
                  <a:lnTo>
                    <a:pt x="1538" y="130"/>
                  </a:lnTo>
                  <a:lnTo>
                    <a:pt x="1540" y="132"/>
                  </a:lnTo>
                  <a:lnTo>
                    <a:pt x="1542" y="136"/>
                  </a:lnTo>
                  <a:lnTo>
                    <a:pt x="1542" y="136"/>
                  </a:lnTo>
                  <a:lnTo>
                    <a:pt x="1546" y="144"/>
                  </a:lnTo>
                  <a:lnTo>
                    <a:pt x="1552" y="150"/>
                  </a:lnTo>
                  <a:lnTo>
                    <a:pt x="1552" y="150"/>
                  </a:lnTo>
                  <a:lnTo>
                    <a:pt x="1558" y="156"/>
                  </a:lnTo>
                  <a:lnTo>
                    <a:pt x="1560" y="160"/>
                  </a:lnTo>
                  <a:lnTo>
                    <a:pt x="1560" y="166"/>
                  </a:lnTo>
                  <a:lnTo>
                    <a:pt x="1560" y="166"/>
                  </a:lnTo>
                  <a:lnTo>
                    <a:pt x="1558" y="174"/>
                  </a:lnTo>
                  <a:lnTo>
                    <a:pt x="1554" y="182"/>
                  </a:lnTo>
                  <a:lnTo>
                    <a:pt x="1554" y="182"/>
                  </a:lnTo>
                  <a:lnTo>
                    <a:pt x="1550" y="188"/>
                  </a:lnTo>
                  <a:lnTo>
                    <a:pt x="1548" y="190"/>
                  </a:lnTo>
                  <a:lnTo>
                    <a:pt x="1548" y="194"/>
                  </a:lnTo>
                  <a:lnTo>
                    <a:pt x="1548" y="194"/>
                  </a:lnTo>
                  <a:lnTo>
                    <a:pt x="1546" y="190"/>
                  </a:lnTo>
                  <a:lnTo>
                    <a:pt x="1546" y="184"/>
                  </a:lnTo>
                  <a:lnTo>
                    <a:pt x="1552" y="172"/>
                  </a:lnTo>
                  <a:lnTo>
                    <a:pt x="1556" y="168"/>
                  </a:lnTo>
                  <a:lnTo>
                    <a:pt x="1556" y="162"/>
                  </a:lnTo>
                  <a:lnTo>
                    <a:pt x="1554" y="158"/>
                  </a:lnTo>
                  <a:lnTo>
                    <a:pt x="1544" y="156"/>
                  </a:lnTo>
                  <a:lnTo>
                    <a:pt x="1544" y="156"/>
                  </a:lnTo>
                  <a:lnTo>
                    <a:pt x="1538" y="152"/>
                  </a:lnTo>
                  <a:lnTo>
                    <a:pt x="1534" y="150"/>
                  </a:lnTo>
                  <a:lnTo>
                    <a:pt x="1530" y="146"/>
                  </a:lnTo>
                  <a:lnTo>
                    <a:pt x="1526" y="140"/>
                  </a:lnTo>
                  <a:lnTo>
                    <a:pt x="1526" y="140"/>
                  </a:lnTo>
                  <a:lnTo>
                    <a:pt x="1514" y="134"/>
                  </a:lnTo>
                  <a:lnTo>
                    <a:pt x="1500" y="128"/>
                  </a:lnTo>
                  <a:lnTo>
                    <a:pt x="1500" y="128"/>
                  </a:lnTo>
                  <a:lnTo>
                    <a:pt x="1498" y="138"/>
                  </a:lnTo>
                  <a:lnTo>
                    <a:pt x="1498" y="142"/>
                  </a:lnTo>
                  <a:lnTo>
                    <a:pt x="1494" y="144"/>
                  </a:lnTo>
                  <a:lnTo>
                    <a:pt x="1494" y="144"/>
                  </a:lnTo>
                  <a:lnTo>
                    <a:pt x="1492" y="144"/>
                  </a:lnTo>
                  <a:lnTo>
                    <a:pt x="1492" y="144"/>
                  </a:lnTo>
                  <a:lnTo>
                    <a:pt x="1490" y="144"/>
                  </a:lnTo>
                  <a:lnTo>
                    <a:pt x="1488" y="142"/>
                  </a:lnTo>
                  <a:lnTo>
                    <a:pt x="1488" y="142"/>
                  </a:lnTo>
                  <a:lnTo>
                    <a:pt x="1484" y="138"/>
                  </a:lnTo>
                  <a:lnTo>
                    <a:pt x="1480" y="138"/>
                  </a:lnTo>
                  <a:lnTo>
                    <a:pt x="1480" y="138"/>
                  </a:lnTo>
                  <a:lnTo>
                    <a:pt x="1478" y="138"/>
                  </a:lnTo>
                  <a:lnTo>
                    <a:pt x="1478" y="138"/>
                  </a:lnTo>
                  <a:lnTo>
                    <a:pt x="1476" y="140"/>
                  </a:lnTo>
                  <a:lnTo>
                    <a:pt x="1476" y="142"/>
                  </a:lnTo>
                  <a:lnTo>
                    <a:pt x="1476" y="146"/>
                  </a:lnTo>
                  <a:lnTo>
                    <a:pt x="1474" y="150"/>
                  </a:lnTo>
                  <a:lnTo>
                    <a:pt x="1470" y="150"/>
                  </a:lnTo>
                  <a:lnTo>
                    <a:pt x="1470" y="150"/>
                  </a:lnTo>
                  <a:lnTo>
                    <a:pt x="1470" y="150"/>
                  </a:lnTo>
                  <a:lnTo>
                    <a:pt x="1470" y="150"/>
                  </a:lnTo>
                  <a:lnTo>
                    <a:pt x="1466" y="150"/>
                  </a:lnTo>
                  <a:lnTo>
                    <a:pt x="1462" y="146"/>
                  </a:lnTo>
                  <a:lnTo>
                    <a:pt x="1458" y="140"/>
                  </a:lnTo>
                  <a:lnTo>
                    <a:pt x="1458" y="140"/>
                  </a:lnTo>
                  <a:lnTo>
                    <a:pt x="1462" y="132"/>
                  </a:lnTo>
                  <a:lnTo>
                    <a:pt x="1464" y="128"/>
                  </a:lnTo>
                  <a:lnTo>
                    <a:pt x="1462" y="124"/>
                  </a:lnTo>
                  <a:lnTo>
                    <a:pt x="1462" y="124"/>
                  </a:lnTo>
                  <a:lnTo>
                    <a:pt x="1460" y="122"/>
                  </a:lnTo>
                  <a:lnTo>
                    <a:pt x="1460" y="122"/>
                  </a:lnTo>
                  <a:lnTo>
                    <a:pt x="1460" y="122"/>
                  </a:lnTo>
                  <a:lnTo>
                    <a:pt x="1456" y="122"/>
                  </a:lnTo>
                  <a:lnTo>
                    <a:pt x="1454" y="124"/>
                  </a:lnTo>
                  <a:lnTo>
                    <a:pt x="1448" y="130"/>
                  </a:lnTo>
                  <a:lnTo>
                    <a:pt x="1448" y="130"/>
                  </a:lnTo>
                  <a:lnTo>
                    <a:pt x="1442" y="138"/>
                  </a:lnTo>
                  <a:lnTo>
                    <a:pt x="1436" y="144"/>
                  </a:lnTo>
                  <a:lnTo>
                    <a:pt x="1436" y="144"/>
                  </a:lnTo>
                  <a:lnTo>
                    <a:pt x="1428" y="150"/>
                  </a:lnTo>
                  <a:lnTo>
                    <a:pt x="1426" y="152"/>
                  </a:lnTo>
                  <a:lnTo>
                    <a:pt x="1422" y="156"/>
                  </a:lnTo>
                  <a:lnTo>
                    <a:pt x="1422" y="156"/>
                  </a:lnTo>
                  <a:lnTo>
                    <a:pt x="1428" y="160"/>
                  </a:lnTo>
                  <a:lnTo>
                    <a:pt x="1434" y="166"/>
                  </a:lnTo>
                  <a:lnTo>
                    <a:pt x="1434" y="166"/>
                  </a:lnTo>
                  <a:lnTo>
                    <a:pt x="1436" y="170"/>
                  </a:lnTo>
                  <a:lnTo>
                    <a:pt x="1436" y="172"/>
                  </a:lnTo>
                  <a:lnTo>
                    <a:pt x="1430" y="178"/>
                  </a:lnTo>
                  <a:lnTo>
                    <a:pt x="1430" y="178"/>
                  </a:lnTo>
                  <a:lnTo>
                    <a:pt x="1426" y="184"/>
                  </a:lnTo>
                  <a:lnTo>
                    <a:pt x="1424" y="186"/>
                  </a:lnTo>
                  <a:lnTo>
                    <a:pt x="1424" y="190"/>
                  </a:lnTo>
                  <a:lnTo>
                    <a:pt x="1426" y="192"/>
                  </a:lnTo>
                  <a:lnTo>
                    <a:pt x="1432" y="198"/>
                  </a:lnTo>
                  <a:lnTo>
                    <a:pt x="1438" y="206"/>
                  </a:lnTo>
                  <a:lnTo>
                    <a:pt x="1438" y="206"/>
                  </a:lnTo>
                  <a:lnTo>
                    <a:pt x="1434" y="212"/>
                  </a:lnTo>
                  <a:lnTo>
                    <a:pt x="1430" y="218"/>
                  </a:lnTo>
                  <a:lnTo>
                    <a:pt x="1426" y="234"/>
                  </a:lnTo>
                  <a:lnTo>
                    <a:pt x="1426" y="234"/>
                  </a:lnTo>
                  <a:lnTo>
                    <a:pt x="1424" y="240"/>
                  </a:lnTo>
                  <a:lnTo>
                    <a:pt x="1416" y="246"/>
                  </a:lnTo>
                  <a:lnTo>
                    <a:pt x="1408" y="250"/>
                  </a:lnTo>
                  <a:lnTo>
                    <a:pt x="1400" y="252"/>
                  </a:lnTo>
                  <a:lnTo>
                    <a:pt x="1400" y="252"/>
                  </a:lnTo>
                  <a:lnTo>
                    <a:pt x="1398" y="252"/>
                  </a:lnTo>
                  <a:lnTo>
                    <a:pt x="1398" y="252"/>
                  </a:lnTo>
                  <a:lnTo>
                    <a:pt x="1406" y="246"/>
                  </a:lnTo>
                  <a:lnTo>
                    <a:pt x="1412" y="240"/>
                  </a:lnTo>
                  <a:lnTo>
                    <a:pt x="1416" y="232"/>
                  </a:lnTo>
                  <a:lnTo>
                    <a:pt x="1420" y="224"/>
                  </a:lnTo>
                  <a:lnTo>
                    <a:pt x="1420" y="224"/>
                  </a:lnTo>
                  <a:lnTo>
                    <a:pt x="1420" y="220"/>
                  </a:lnTo>
                  <a:lnTo>
                    <a:pt x="1420" y="216"/>
                  </a:lnTo>
                  <a:lnTo>
                    <a:pt x="1416" y="210"/>
                  </a:lnTo>
                  <a:lnTo>
                    <a:pt x="1412" y="206"/>
                  </a:lnTo>
                  <a:lnTo>
                    <a:pt x="1408" y="198"/>
                  </a:lnTo>
                  <a:lnTo>
                    <a:pt x="1408" y="198"/>
                  </a:lnTo>
                  <a:lnTo>
                    <a:pt x="1410" y="188"/>
                  </a:lnTo>
                  <a:lnTo>
                    <a:pt x="1414" y="178"/>
                  </a:lnTo>
                  <a:lnTo>
                    <a:pt x="1414" y="178"/>
                  </a:lnTo>
                  <a:lnTo>
                    <a:pt x="1418" y="170"/>
                  </a:lnTo>
                  <a:lnTo>
                    <a:pt x="1418" y="166"/>
                  </a:lnTo>
                  <a:lnTo>
                    <a:pt x="1414" y="162"/>
                  </a:lnTo>
                  <a:lnTo>
                    <a:pt x="1414" y="162"/>
                  </a:lnTo>
                  <a:lnTo>
                    <a:pt x="1408" y="154"/>
                  </a:lnTo>
                  <a:lnTo>
                    <a:pt x="1406" y="150"/>
                  </a:lnTo>
                  <a:lnTo>
                    <a:pt x="1408" y="146"/>
                  </a:lnTo>
                  <a:lnTo>
                    <a:pt x="1408" y="146"/>
                  </a:lnTo>
                  <a:lnTo>
                    <a:pt x="1414" y="142"/>
                  </a:lnTo>
                  <a:lnTo>
                    <a:pt x="1420" y="140"/>
                  </a:lnTo>
                  <a:lnTo>
                    <a:pt x="1428" y="138"/>
                  </a:lnTo>
                  <a:lnTo>
                    <a:pt x="1432" y="134"/>
                  </a:lnTo>
                  <a:lnTo>
                    <a:pt x="1432" y="134"/>
                  </a:lnTo>
                  <a:lnTo>
                    <a:pt x="1434" y="130"/>
                  </a:lnTo>
                  <a:lnTo>
                    <a:pt x="1432" y="126"/>
                  </a:lnTo>
                  <a:lnTo>
                    <a:pt x="1428" y="118"/>
                  </a:lnTo>
                  <a:lnTo>
                    <a:pt x="1428" y="118"/>
                  </a:lnTo>
                  <a:lnTo>
                    <a:pt x="1426" y="114"/>
                  </a:lnTo>
                  <a:lnTo>
                    <a:pt x="1426" y="110"/>
                  </a:lnTo>
                  <a:lnTo>
                    <a:pt x="1424" y="106"/>
                  </a:lnTo>
                  <a:lnTo>
                    <a:pt x="1422" y="104"/>
                  </a:lnTo>
                  <a:lnTo>
                    <a:pt x="1422" y="104"/>
                  </a:lnTo>
                  <a:lnTo>
                    <a:pt x="1420" y="102"/>
                  </a:lnTo>
                  <a:lnTo>
                    <a:pt x="1416" y="100"/>
                  </a:lnTo>
                  <a:lnTo>
                    <a:pt x="1416" y="100"/>
                  </a:lnTo>
                  <a:lnTo>
                    <a:pt x="1412" y="102"/>
                  </a:lnTo>
                  <a:lnTo>
                    <a:pt x="1406" y="106"/>
                  </a:lnTo>
                  <a:lnTo>
                    <a:pt x="1402" y="110"/>
                  </a:lnTo>
                  <a:lnTo>
                    <a:pt x="1396" y="112"/>
                  </a:lnTo>
                  <a:lnTo>
                    <a:pt x="1396" y="112"/>
                  </a:lnTo>
                  <a:lnTo>
                    <a:pt x="1394" y="112"/>
                  </a:lnTo>
                  <a:lnTo>
                    <a:pt x="1394" y="112"/>
                  </a:lnTo>
                  <a:lnTo>
                    <a:pt x="1392" y="112"/>
                  </a:lnTo>
                  <a:lnTo>
                    <a:pt x="1392" y="112"/>
                  </a:lnTo>
                  <a:lnTo>
                    <a:pt x="1386" y="110"/>
                  </a:lnTo>
                  <a:lnTo>
                    <a:pt x="1386" y="110"/>
                  </a:lnTo>
                  <a:lnTo>
                    <a:pt x="1382" y="112"/>
                  </a:lnTo>
                  <a:lnTo>
                    <a:pt x="1380" y="112"/>
                  </a:lnTo>
                  <a:lnTo>
                    <a:pt x="1380" y="112"/>
                  </a:lnTo>
                  <a:lnTo>
                    <a:pt x="1378" y="116"/>
                  </a:lnTo>
                  <a:lnTo>
                    <a:pt x="1378" y="122"/>
                  </a:lnTo>
                  <a:lnTo>
                    <a:pt x="1376" y="132"/>
                  </a:lnTo>
                  <a:lnTo>
                    <a:pt x="1376" y="132"/>
                  </a:lnTo>
                  <a:lnTo>
                    <a:pt x="1372" y="140"/>
                  </a:lnTo>
                  <a:lnTo>
                    <a:pt x="1370" y="144"/>
                  </a:lnTo>
                  <a:lnTo>
                    <a:pt x="1366" y="146"/>
                  </a:lnTo>
                  <a:lnTo>
                    <a:pt x="1366" y="146"/>
                  </a:lnTo>
                  <a:lnTo>
                    <a:pt x="1358" y="150"/>
                  </a:lnTo>
                  <a:lnTo>
                    <a:pt x="1348" y="152"/>
                  </a:lnTo>
                  <a:lnTo>
                    <a:pt x="1340" y="154"/>
                  </a:lnTo>
                  <a:lnTo>
                    <a:pt x="1332" y="158"/>
                  </a:lnTo>
                  <a:lnTo>
                    <a:pt x="1332" y="158"/>
                  </a:lnTo>
                  <a:lnTo>
                    <a:pt x="1332" y="162"/>
                  </a:lnTo>
                  <a:lnTo>
                    <a:pt x="1332" y="166"/>
                  </a:lnTo>
                  <a:lnTo>
                    <a:pt x="1336" y="166"/>
                  </a:lnTo>
                  <a:lnTo>
                    <a:pt x="1338" y="170"/>
                  </a:lnTo>
                  <a:lnTo>
                    <a:pt x="1338" y="170"/>
                  </a:lnTo>
                  <a:lnTo>
                    <a:pt x="1340" y="174"/>
                  </a:lnTo>
                  <a:lnTo>
                    <a:pt x="1338" y="178"/>
                  </a:lnTo>
                  <a:lnTo>
                    <a:pt x="1338" y="182"/>
                  </a:lnTo>
                  <a:lnTo>
                    <a:pt x="1336" y="186"/>
                  </a:lnTo>
                  <a:lnTo>
                    <a:pt x="1336" y="186"/>
                  </a:lnTo>
                  <a:lnTo>
                    <a:pt x="1338" y="190"/>
                  </a:lnTo>
                  <a:lnTo>
                    <a:pt x="1342" y="192"/>
                  </a:lnTo>
                  <a:lnTo>
                    <a:pt x="1346" y="194"/>
                  </a:lnTo>
                  <a:lnTo>
                    <a:pt x="1352" y="196"/>
                  </a:lnTo>
                  <a:lnTo>
                    <a:pt x="1352" y="196"/>
                  </a:lnTo>
                  <a:lnTo>
                    <a:pt x="1358" y="204"/>
                  </a:lnTo>
                  <a:lnTo>
                    <a:pt x="1364" y="212"/>
                  </a:lnTo>
                  <a:lnTo>
                    <a:pt x="1364" y="212"/>
                  </a:lnTo>
                  <a:lnTo>
                    <a:pt x="1364" y="216"/>
                  </a:lnTo>
                  <a:lnTo>
                    <a:pt x="1360" y="220"/>
                  </a:lnTo>
                  <a:lnTo>
                    <a:pt x="1354" y="222"/>
                  </a:lnTo>
                  <a:lnTo>
                    <a:pt x="1350" y="222"/>
                  </a:lnTo>
                  <a:lnTo>
                    <a:pt x="1350" y="222"/>
                  </a:lnTo>
                  <a:lnTo>
                    <a:pt x="1348" y="222"/>
                  </a:lnTo>
                  <a:lnTo>
                    <a:pt x="1348" y="222"/>
                  </a:lnTo>
                  <a:lnTo>
                    <a:pt x="1342" y="218"/>
                  </a:lnTo>
                  <a:lnTo>
                    <a:pt x="1336" y="212"/>
                  </a:lnTo>
                  <a:lnTo>
                    <a:pt x="1336" y="212"/>
                  </a:lnTo>
                  <a:lnTo>
                    <a:pt x="1330" y="206"/>
                  </a:lnTo>
                  <a:lnTo>
                    <a:pt x="1324" y="200"/>
                  </a:lnTo>
                  <a:lnTo>
                    <a:pt x="1324" y="200"/>
                  </a:lnTo>
                  <a:lnTo>
                    <a:pt x="1320" y="196"/>
                  </a:lnTo>
                  <a:lnTo>
                    <a:pt x="1314" y="194"/>
                  </a:lnTo>
                  <a:lnTo>
                    <a:pt x="1302" y="192"/>
                  </a:lnTo>
                  <a:lnTo>
                    <a:pt x="1302" y="192"/>
                  </a:lnTo>
                  <a:lnTo>
                    <a:pt x="1298" y="190"/>
                  </a:lnTo>
                  <a:lnTo>
                    <a:pt x="1296" y="186"/>
                  </a:lnTo>
                  <a:lnTo>
                    <a:pt x="1292" y="184"/>
                  </a:lnTo>
                  <a:lnTo>
                    <a:pt x="1290" y="180"/>
                  </a:lnTo>
                  <a:lnTo>
                    <a:pt x="1290" y="180"/>
                  </a:lnTo>
                  <a:lnTo>
                    <a:pt x="1286" y="180"/>
                  </a:lnTo>
                  <a:lnTo>
                    <a:pt x="1286" y="180"/>
                  </a:lnTo>
                  <a:lnTo>
                    <a:pt x="1280" y="180"/>
                  </a:lnTo>
                  <a:lnTo>
                    <a:pt x="1280" y="180"/>
                  </a:lnTo>
                  <a:lnTo>
                    <a:pt x="1274" y="182"/>
                  </a:lnTo>
                  <a:lnTo>
                    <a:pt x="1274" y="182"/>
                  </a:lnTo>
                  <a:lnTo>
                    <a:pt x="1272" y="180"/>
                  </a:lnTo>
                  <a:lnTo>
                    <a:pt x="1272" y="180"/>
                  </a:lnTo>
                  <a:lnTo>
                    <a:pt x="1268" y="180"/>
                  </a:lnTo>
                  <a:lnTo>
                    <a:pt x="1268" y="178"/>
                  </a:lnTo>
                  <a:lnTo>
                    <a:pt x="1264" y="172"/>
                  </a:lnTo>
                  <a:lnTo>
                    <a:pt x="1264" y="172"/>
                  </a:lnTo>
                  <a:lnTo>
                    <a:pt x="1258" y="168"/>
                  </a:lnTo>
                  <a:lnTo>
                    <a:pt x="1250" y="168"/>
                  </a:lnTo>
                  <a:lnTo>
                    <a:pt x="1242" y="166"/>
                  </a:lnTo>
                  <a:lnTo>
                    <a:pt x="1236" y="164"/>
                  </a:lnTo>
                  <a:lnTo>
                    <a:pt x="1236" y="164"/>
                  </a:lnTo>
                  <a:lnTo>
                    <a:pt x="1230" y="168"/>
                  </a:lnTo>
                  <a:lnTo>
                    <a:pt x="1230" y="172"/>
                  </a:lnTo>
                  <a:lnTo>
                    <a:pt x="1232" y="176"/>
                  </a:lnTo>
                  <a:lnTo>
                    <a:pt x="1236" y="178"/>
                  </a:lnTo>
                  <a:lnTo>
                    <a:pt x="1248" y="184"/>
                  </a:lnTo>
                  <a:lnTo>
                    <a:pt x="1254" y="186"/>
                  </a:lnTo>
                  <a:lnTo>
                    <a:pt x="1256" y="188"/>
                  </a:lnTo>
                  <a:lnTo>
                    <a:pt x="1256" y="188"/>
                  </a:lnTo>
                  <a:lnTo>
                    <a:pt x="1258" y="200"/>
                  </a:lnTo>
                  <a:lnTo>
                    <a:pt x="1258" y="210"/>
                  </a:lnTo>
                  <a:lnTo>
                    <a:pt x="1258" y="210"/>
                  </a:lnTo>
                  <a:lnTo>
                    <a:pt x="1254" y="212"/>
                  </a:lnTo>
                  <a:lnTo>
                    <a:pt x="1248" y="216"/>
                  </a:lnTo>
                  <a:lnTo>
                    <a:pt x="1236" y="222"/>
                  </a:lnTo>
                  <a:lnTo>
                    <a:pt x="1236" y="222"/>
                  </a:lnTo>
                  <a:lnTo>
                    <a:pt x="1234" y="216"/>
                  </a:lnTo>
                  <a:lnTo>
                    <a:pt x="1234" y="208"/>
                  </a:lnTo>
                  <a:lnTo>
                    <a:pt x="1232" y="202"/>
                  </a:lnTo>
                  <a:lnTo>
                    <a:pt x="1230" y="200"/>
                  </a:lnTo>
                  <a:lnTo>
                    <a:pt x="1226" y="200"/>
                  </a:lnTo>
                  <a:lnTo>
                    <a:pt x="1226" y="200"/>
                  </a:lnTo>
                  <a:lnTo>
                    <a:pt x="1222" y="200"/>
                  </a:lnTo>
                  <a:lnTo>
                    <a:pt x="1222" y="200"/>
                  </a:lnTo>
                  <a:lnTo>
                    <a:pt x="1218" y="202"/>
                  </a:lnTo>
                  <a:lnTo>
                    <a:pt x="1214" y="204"/>
                  </a:lnTo>
                  <a:lnTo>
                    <a:pt x="1206" y="210"/>
                  </a:lnTo>
                  <a:lnTo>
                    <a:pt x="1206" y="210"/>
                  </a:lnTo>
                  <a:lnTo>
                    <a:pt x="1200" y="214"/>
                  </a:lnTo>
                  <a:lnTo>
                    <a:pt x="1200" y="214"/>
                  </a:lnTo>
                  <a:lnTo>
                    <a:pt x="1192" y="212"/>
                  </a:lnTo>
                  <a:lnTo>
                    <a:pt x="1192" y="212"/>
                  </a:lnTo>
                  <a:lnTo>
                    <a:pt x="1186" y="210"/>
                  </a:lnTo>
                  <a:lnTo>
                    <a:pt x="1186" y="210"/>
                  </a:lnTo>
                  <a:lnTo>
                    <a:pt x="1180" y="212"/>
                  </a:lnTo>
                  <a:lnTo>
                    <a:pt x="1174" y="214"/>
                  </a:lnTo>
                  <a:lnTo>
                    <a:pt x="1174" y="214"/>
                  </a:lnTo>
                  <a:lnTo>
                    <a:pt x="1170" y="220"/>
                  </a:lnTo>
                  <a:lnTo>
                    <a:pt x="1166" y="222"/>
                  </a:lnTo>
                  <a:lnTo>
                    <a:pt x="1164" y="224"/>
                  </a:lnTo>
                  <a:lnTo>
                    <a:pt x="1164" y="224"/>
                  </a:lnTo>
                  <a:lnTo>
                    <a:pt x="1162" y="222"/>
                  </a:lnTo>
                  <a:lnTo>
                    <a:pt x="1162" y="222"/>
                  </a:lnTo>
                  <a:lnTo>
                    <a:pt x="1158" y="220"/>
                  </a:lnTo>
                  <a:lnTo>
                    <a:pt x="1158" y="218"/>
                  </a:lnTo>
                  <a:lnTo>
                    <a:pt x="1162" y="210"/>
                  </a:lnTo>
                  <a:lnTo>
                    <a:pt x="1164" y="204"/>
                  </a:lnTo>
                  <a:lnTo>
                    <a:pt x="1162" y="202"/>
                  </a:lnTo>
                  <a:lnTo>
                    <a:pt x="1158" y="200"/>
                  </a:lnTo>
                  <a:lnTo>
                    <a:pt x="1158" y="200"/>
                  </a:lnTo>
                  <a:lnTo>
                    <a:pt x="1158" y="200"/>
                  </a:lnTo>
                  <a:lnTo>
                    <a:pt x="1158" y="200"/>
                  </a:lnTo>
                  <a:lnTo>
                    <a:pt x="1152" y="202"/>
                  </a:lnTo>
                  <a:lnTo>
                    <a:pt x="1144" y="208"/>
                  </a:lnTo>
                  <a:lnTo>
                    <a:pt x="1138" y="212"/>
                  </a:lnTo>
                  <a:lnTo>
                    <a:pt x="1130" y="216"/>
                  </a:lnTo>
                  <a:lnTo>
                    <a:pt x="1130" y="216"/>
                  </a:lnTo>
                  <a:lnTo>
                    <a:pt x="1118" y="218"/>
                  </a:lnTo>
                  <a:lnTo>
                    <a:pt x="1112" y="220"/>
                  </a:lnTo>
                  <a:lnTo>
                    <a:pt x="1106" y="224"/>
                  </a:lnTo>
                  <a:lnTo>
                    <a:pt x="1106" y="224"/>
                  </a:lnTo>
                  <a:lnTo>
                    <a:pt x="1098" y="230"/>
                  </a:lnTo>
                  <a:lnTo>
                    <a:pt x="1088" y="236"/>
                  </a:lnTo>
                  <a:lnTo>
                    <a:pt x="1088" y="236"/>
                  </a:lnTo>
                  <a:lnTo>
                    <a:pt x="1078" y="240"/>
                  </a:lnTo>
                  <a:lnTo>
                    <a:pt x="1074" y="244"/>
                  </a:lnTo>
                  <a:lnTo>
                    <a:pt x="1070" y="248"/>
                  </a:lnTo>
                  <a:lnTo>
                    <a:pt x="1070" y="248"/>
                  </a:lnTo>
                  <a:lnTo>
                    <a:pt x="1064" y="246"/>
                  </a:lnTo>
                  <a:lnTo>
                    <a:pt x="1060" y="240"/>
                  </a:lnTo>
                  <a:lnTo>
                    <a:pt x="1058" y="234"/>
                  </a:lnTo>
                  <a:lnTo>
                    <a:pt x="1056" y="230"/>
                  </a:lnTo>
                  <a:lnTo>
                    <a:pt x="1056" y="230"/>
                  </a:lnTo>
                  <a:lnTo>
                    <a:pt x="1074" y="224"/>
                  </a:lnTo>
                  <a:lnTo>
                    <a:pt x="1078" y="222"/>
                  </a:lnTo>
                  <a:lnTo>
                    <a:pt x="1080" y="220"/>
                  </a:lnTo>
                  <a:lnTo>
                    <a:pt x="1080" y="218"/>
                  </a:lnTo>
                  <a:lnTo>
                    <a:pt x="1078" y="214"/>
                  </a:lnTo>
                  <a:lnTo>
                    <a:pt x="1078" y="214"/>
                  </a:lnTo>
                  <a:lnTo>
                    <a:pt x="1072" y="210"/>
                  </a:lnTo>
                  <a:lnTo>
                    <a:pt x="1064" y="206"/>
                  </a:lnTo>
                  <a:lnTo>
                    <a:pt x="1064" y="206"/>
                  </a:lnTo>
                  <a:lnTo>
                    <a:pt x="1060" y="202"/>
                  </a:lnTo>
                  <a:lnTo>
                    <a:pt x="1056" y="200"/>
                  </a:lnTo>
                  <a:lnTo>
                    <a:pt x="1056" y="200"/>
                  </a:lnTo>
                  <a:lnTo>
                    <a:pt x="1050" y="202"/>
                  </a:lnTo>
                  <a:lnTo>
                    <a:pt x="1050" y="202"/>
                  </a:lnTo>
                  <a:lnTo>
                    <a:pt x="1048" y="206"/>
                  </a:lnTo>
                  <a:lnTo>
                    <a:pt x="1046" y="210"/>
                  </a:lnTo>
                  <a:lnTo>
                    <a:pt x="1048" y="218"/>
                  </a:lnTo>
                  <a:lnTo>
                    <a:pt x="1048" y="218"/>
                  </a:lnTo>
                  <a:lnTo>
                    <a:pt x="1050" y="224"/>
                  </a:lnTo>
                  <a:lnTo>
                    <a:pt x="1046" y="230"/>
                  </a:lnTo>
                  <a:lnTo>
                    <a:pt x="1046" y="230"/>
                  </a:lnTo>
                  <a:lnTo>
                    <a:pt x="1038" y="236"/>
                  </a:lnTo>
                  <a:lnTo>
                    <a:pt x="1038" y="240"/>
                  </a:lnTo>
                  <a:lnTo>
                    <a:pt x="1038" y="244"/>
                  </a:lnTo>
                  <a:lnTo>
                    <a:pt x="1038" y="244"/>
                  </a:lnTo>
                  <a:lnTo>
                    <a:pt x="1040" y="250"/>
                  </a:lnTo>
                  <a:lnTo>
                    <a:pt x="1042" y="258"/>
                  </a:lnTo>
                  <a:lnTo>
                    <a:pt x="1042" y="258"/>
                  </a:lnTo>
                  <a:lnTo>
                    <a:pt x="1034" y="258"/>
                  </a:lnTo>
                  <a:lnTo>
                    <a:pt x="1034" y="258"/>
                  </a:lnTo>
                  <a:lnTo>
                    <a:pt x="1026" y="256"/>
                  </a:lnTo>
                  <a:lnTo>
                    <a:pt x="1026" y="256"/>
                  </a:lnTo>
                  <a:lnTo>
                    <a:pt x="1018" y="256"/>
                  </a:lnTo>
                  <a:lnTo>
                    <a:pt x="1018" y="256"/>
                  </a:lnTo>
                  <a:lnTo>
                    <a:pt x="1014" y="256"/>
                  </a:lnTo>
                  <a:lnTo>
                    <a:pt x="1014" y="256"/>
                  </a:lnTo>
                  <a:lnTo>
                    <a:pt x="1008" y="258"/>
                  </a:lnTo>
                  <a:lnTo>
                    <a:pt x="1002" y="260"/>
                  </a:lnTo>
                  <a:lnTo>
                    <a:pt x="996" y="264"/>
                  </a:lnTo>
                  <a:lnTo>
                    <a:pt x="990" y="266"/>
                  </a:lnTo>
                  <a:lnTo>
                    <a:pt x="990" y="266"/>
                  </a:lnTo>
                  <a:lnTo>
                    <a:pt x="976" y="266"/>
                  </a:lnTo>
                  <a:lnTo>
                    <a:pt x="974" y="266"/>
                  </a:lnTo>
                  <a:lnTo>
                    <a:pt x="972" y="268"/>
                  </a:lnTo>
                  <a:lnTo>
                    <a:pt x="972" y="270"/>
                  </a:lnTo>
                  <a:lnTo>
                    <a:pt x="974" y="274"/>
                  </a:lnTo>
                  <a:lnTo>
                    <a:pt x="974" y="274"/>
                  </a:lnTo>
                  <a:lnTo>
                    <a:pt x="978" y="280"/>
                  </a:lnTo>
                  <a:lnTo>
                    <a:pt x="984" y="282"/>
                  </a:lnTo>
                  <a:lnTo>
                    <a:pt x="988" y="288"/>
                  </a:lnTo>
                  <a:lnTo>
                    <a:pt x="990" y="290"/>
                  </a:lnTo>
                  <a:lnTo>
                    <a:pt x="988" y="294"/>
                  </a:lnTo>
                  <a:lnTo>
                    <a:pt x="988" y="294"/>
                  </a:lnTo>
                  <a:lnTo>
                    <a:pt x="986" y="294"/>
                  </a:lnTo>
                  <a:lnTo>
                    <a:pt x="986" y="294"/>
                  </a:lnTo>
                  <a:lnTo>
                    <a:pt x="982" y="292"/>
                  </a:lnTo>
                  <a:lnTo>
                    <a:pt x="978" y="290"/>
                  </a:lnTo>
                  <a:lnTo>
                    <a:pt x="978" y="290"/>
                  </a:lnTo>
                  <a:lnTo>
                    <a:pt x="974" y="288"/>
                  </a:lnTo>
                  <a:lnTo>
                    <a:pt x="970" y="288"/>
                  </a:lnTo>
                  <a:lnTo>
                    <a:pt x="970" y="288"/>
                  </a:lnTo>
                  <a:lnTo>
                    <a:pt x="964" y="288"/>
                  </a:lnTo>
                  <a:lnTo>
                    <a:pt x="964" y="288"/>
                  </a:lnTo>
                  <a:lnTo>
                    <a:pt x="956" y="280"/>
                  </a:lnTo>
                  <a:lnTo>
                    <a:pt x="952" y="278"/>
                  </a:lnTo>
                  <a:lnTo>
                    <a:pt x="948" y="276"/>
                  </a:lnTo>
                  <a:lnTo>
                    <a:pt x="948" y="276"/>
                  </a:lnTo>
                  <a:lnTo>
                    <a:pt x="944" y="276"/>
                  </a:lnTo>
                  <a:lnTo>
                    <a:pt x="944" y="276"/>
                  </a:lnTo>
                  <a:lnTo>
                    <a:pt x="940" y="280"/>
                  </a:lnTo>
                  <a:lnTo>
                    <a:pt x="938" y="284"/>
                  </a:lnTo>
                  <a:lnTo>
                    <a:pt x="938" y="288"/>
                  </a:lnTo>
                  <a:lnTo>
                    <a:pt x="942" y="292"/>
                  </a:lnTo>
                  <a:lnTo>
                    <a:pt x="942" y="292"/>
                  </a:lnTo>
                  <a:lnTo>
                    <a:pt x="946" y="294"/>
                  </a:lnTo>
                  <a:lnTo>
                    <a:pt x="952" y="298"/>
                  </a:lnTo>
                  <a:lnTo>
                    <a:pt x="954" y="300"/>
                  </a:lnTo>
                  <a:lnTo>
                    <a:pt x="954" y="302"/>
                  </a:lnTo>
                  <a:lnTo>
                    <a:pt x="954" y="304"/>
                  </a:lnTo>
                  <a:lnTo>
                    <a:pt x="950" y="306"/>
                  </a:lnTo>
                  <a:lnTo>
                    <a:pt x="950" y="306"/>
                  </a:lnTo>
                  <a:lnTo>
                    <a:pt x="944" y="306"/>
                  </a:lnTo>
                  <a:lnTo>
                    <a:pt x="944" y="306"/>
                  </a:lnTo>
                  <a:lnTo>
                    <a:pt x="936" y="304"/>
                  </a:lnTo>
                  <a:lnTo>
                    <a:pt x="930" y="300"/>
                  </a:lnTo>
                  <a:lnTo>
                    <a:pt x="930" y="300"/>
                  </a:lnTo>
                  <a:lnTo>
                    <a:pt x="922" y="294"/>
                  </a:lnTo>
                  <a:lnTo>
                    <a:pt x="914" y="290"/>
                  </a:lnTo>
                  <a:lnTo>
                    <a:pt x="914" y="290"/>
                  </a:lnTo>
                  <a:lnTo>
                    <a:pt x="914" y="286"/>
                  </a:lnTo>
                  <a:lnTo>
                    <a:pt x="914" y="284"/>
                  </a:lnTo>
                  <a:lnTo>
                    <a:pt x="918" y="276"/>
                  </a:lnTo>
                  <a:lnTo>
                    <a:pt x="920" y="270"/>
                  </a:lnTo>
                  <a:lnTo>
                    <a:pt x="920" y="262"/>
                  </a:lnTo>
                  <a:lnTo>
                    <a:pt x="920" y="262"/>
                  </a:lnTo>
                  <a:lnTo>
                    <a:pt x="918" y="260"/>
                  </a:lnTo>
                  <a:lnTo>
                    <a:pt x="914" y="256"/>
                  </a:lnTo>
                  <a:lnTo>
                    <a:pt x="904" y="252"/>
                  </a:lnTo>
                  <a:lnTo>
                    <a:pt x="904" y="252"/>
                  </a:lnTo>
                  <a:lnTo>
                    <a:pt x="900" y="250"/>
                  </a:lnTo>
                  <a:lnTo>
                    <a:pt x="898" y="246"/>
                  </a:lnTo>
                  <a:lnTo>
                    <a:pt x="896" y="240"/>
                  </a:lnTo>
                  <a:lnTo>
                    <a:pt x="898" y="236"/>
                  </a:lnTo>
                  <a:lnTo>
                    <a:pt x="898" y="236"/>
                  </a:lnTo>
                  <a:lnTo>
                    <a:pt x="902" y="234"/>
                  </a:lnTo>
                  <a:lnTo>
                    <a:pt x="906" y="234"/>
                  </a:lnTo>
                  <a:lnTo>
                    <a:pt x="906" y="234"/>
                  </a:lnTo>
                  <a:lnTo>
                    <a:pt x="906" y="234"/>
                  </a:lnTo>
                  <a:lnTo>
                    <a:pt x="906" y="234"/>
                  </a:lnTo>
                  <a:lnTo>
                    <a:pt x="910" y="242"/>
                  </a:lnTo>
                  <a:lnTo>
                    <a:pt x="918" y="250"/>
                  </a:lnTo>
                  <a:lnTo>
                    <a:pt x="918" y="250"/>
                  </a:lnTo>
                  <a:lnTo>
                    <a:pt x="922" y="252"/>
                  </a:lnTo>
                  <a:lnTo>
                    <a:pt x="926" y="252"/>
                  </a:lnTo>
                  <a:lnTo>
                    <a:pt x="926" y="252"/>
                  </a:lnTo>
                  <a:lnTo>
                    <a:pt x="930" y="252"/>
                  </a:lnTo>
                  <a:lnTo>
                    <a:pt x="930" y="252"/>
                  </a:lnTo>
                  <a:lnTo>
                    <a:pt x="936" y="252"/>
                  </a:lnTo>
                  <a:lnTo>
                    <a:pt x="936" y="252"/>
                  </a:lnTo>
                  <a:lnTo>
                    <a:pt x="938" y="252"/>
                  </a:lnTo>
                  <a:lnTo>
                    <a:pt x="938" y="252"/>
                  </a:lnTo>
                  <a:lnTo>
                    <a:pt x="944" y="254"/>
                  </a:lnTo>
                  <a:lnTo>
                    <a:pt x="948" y="256"/>
                  </a:lnTo>
                  <a:lnTo>
                    <a:pt x="952" y="260"/>
                  </a:lnTo>
                  <a:lnTo>
                    <a:pt x="956" y="262"/>
                  </a:lnTo>
                  <a:lnTo>
                    <a:pt x="956" y="262"/>
                  </a:lnTo>
                  <a:lnTo>
                    <a:pt x="962" y="262"/>
                  </a:lnTo>
                  <a:lnTo>
                    <a:pt x="962" y="262"/>
                  </a:lnTo>
                  <a:lnTo>
                    <a:pt x="970" y="262"/>
                  </a:lnTo>
                  <a:lnTo>
                    <a:pt x="980" y="260"/>
                  </a:lnTo>
                  <a:lnTo>
                    <a:pt x="990" y="256"/>
                  </a:lnTo>
                  <a:lnTo>
                    <a:pt x="998" y="252"/>
                  </a:lnTo>
                  <a:lnTo>
                    <a:pt x="1006" y="248"/>
                  </a:lnTo>
                  <a:lnTo>
                    <a:pt x="1010" y="242"/>
                  </a:lnTo>
                  <a:lnTo>
                    <a:pt x="1010" y="236"/>
                  </a:lnTo>
                  <a:lnTo>
                    <a:pt x="1006" y="230"/>
                  </a:lnTo>
                  <a:lnTo>
                    <a:pt x="1006" y="230"/>
                  </a:lnTo>
                  <a:lnTo>
                    <a:pt x="996" y="220"/>
                  </a:lnTo>
                  <a:lnTo>
                    <a:pt x="992" y="216"/>
                  </a:lnTo>
                  <a:lnTo>
                    <a:pt x="990" y="208"/>
                  </a:lnTo>
                  <a:lnTo>
                    <a:pt x="990" y="208"/>
                  </a:lnTo>
                  <a:lnTo>
                    <a:pt x="972" y="206"/>
                  </a:lnTo>
                  <a:lnTo>
                    <a:pt x="962" y="202"/>
                  </a:lnTo>
                  <a:lnTo>
                    <a:pt x="956" y="198"/>
                  </a:lnTo>
                  <a:lnTo>
                    <a:pt x="956" y="198"/>
                  </a:lnTo>
                  <a:lnTo>
                    <a:pt x="952" y="192"/>
                  </a:lnTo>
                  <a:lnTo>
                    <a:pt x="950" y="186"/>
                  </a:lnTo>
                  <a:lnTo>
                    <a:pt x="946" y="182"/>
                  </a:lnTo>
                  <a:lnTo>
                    <a:pt x="942" y="180"/>
                  </a:lnTo>
                  <a:lnTo>
                    <a:pt x="942" y="180"/>
                  </a:lnTo>
                  <a:lnTo>
                    <a:pt x="934" y="182"/>
                  </a:lnTo>
                  <a:lnTo>
                    <a:pt x="934" y="182"/>
                  </a:lnTo>
                  <a:lnTo>
                    <a:pt x="924" y="184"/>
                  </a:lnTo>
                  <a:lnTo>
                    <a:pt x="912" y="186"/>
                  </a:lnTo>
                  <a:lnTo>
                    <a:pt x="912" y="186"/>
                  </a:lnTo>
                  <a:lnTo>
                    <a:pt x="906" y="184"/>
                  </a:lnTo>
                  <a:lnTo>
                    <a:pt x="904" y="182"/>
                  </a:lnTo>
                  <a:lnTo>
                    <a:pt x="902" y="178"/>
                  </a:lnTo>
                  <a:lnTo>
                    <a:pt x="902" y="178"/>
                  </a:lnTo>
                  <a:lnTo>
                    <a:pt x="904" y="172"/>
                  </a:lnTo>
                  <a:lnTo>
                    <a:pt x="904" y="168"/>
                  </a:lnTo>
                  <a:lnTo>
                    <a:pt x="904" y="166"/>
                  </a:lnTo>
                  <a:lnTo>
                    <a:pt x="900" y="162"/>
                  </a:lnTo>
                  <a:lnTo>
                    <a:pt x="900" y="162"/>
                  </a:lnTo>
                  <a:lnTo>
                    <a:pt x="890" y="158"/>
                  </a:lnTo>
                  <a:lnTo>
                    <a:pt x="880" y="154"/>
                  </a:lnTo>
                  <a:lnTo>
                    <a:pt x="880" y="154"/>
                  </a:lnTo>
                  <a:lnTo>
                    <a:pt x="876" y="150"/>
                  </a:lnTo>
                  <a:lnTo>
                    <a:pt x="872" y="146"/>
                  </a:lnTo>
                  <a:lnTo>
                    <a:pt x="868" y="142"/>
                  </a:lnTo>
                  <a:lnTo>
                    <a:pt x="862" y="138"/>
                  </a:lnTo>
                  <a:lnTo>
                    <a:pt x="862" y="138"/>
                  </a:lnTo>
                  <a:lnTo>
                    <a:pt x="856" y="136"/>
                  </a:lnTo>
                  <a:lnTo>
                    <a:pt x="856" y="136"/>
                  </a:lnTo>
                  <a:lnTo>
                    <a:pt x="846" y="138"/>
                  </a:lnTo>
                  <a:lnTo>
                    <a:pt x="836" y="142"/>
                  </a:lnTo>
                  <a:lnTo>
                    <a:pt x="826" y="144"/>
                  </a:lnTo>
                  <a:lnTo>
                    <a:pt x="818" y="146"/>
                  </a:lnTo>
                  <a:lnTo>
                    <a:pt x="818" y="146"/>
                  </a:lnTo>
                  <a:lnTo>
                    <a:pt x="818" y="146"/>
                  </a:lnTo>
                  <a:lnTo>
                    <a:pt x="818" y="146"/>
                  </a:lnTo>
                  <a:lnTo>
                    <a:pt x="814" y="146"/>
                  </a:lnTo>
                  <a:lnTo>
                    <a:pt x="812" y="144"/>
                  </a:lnTo>
                  <a:lnTo>
                    <a:pt x="810" y="142"/>
                  </a:lnTo>
                  <a:lnTo>
                    <a:pt x="806" y="142"/>
                  </a:lnTo>
                  <a:lnTo>
                    <a:pt x="806" y="142"/>
                  </a:lnTo>
                  <a:lnTo>
                    <a:pt x="806" y="142"/>
                  </a:lnTo>
                  <a:lnTo>
                    <a:pt x="806" y="142"/>
                  </a:lnTo>
                  <a:lnTo>
                    <a:pt x="800" y="142"/>
                  </a:lnTo>
                  <a:lnTo>
                    <a:pt x="796" y="144"/>
                  </a:lnTo>
                  <a:lnTo>
                    <a:pt x="786" y="150"/>
                  </a:lnTo>
                  <a:lnTo>
                    <a:pt x="778" y="158"/>
                  </a:lnTo>
                  <a:lnTo>
                    <a:pt x="768" y="164"/>
                  </a:lnTo>
                  <a:lnTo>
                    <a:pt x="768" y="164"/>
                  </a:lnTo>
                  <a:lnTo>
                    <a:pt x="752" y="168"/>
                  </a:lnTo>
                  <a:lnTo>
                    <a:pt x="738" y="170"/>
                  </a:lnTo>
                  <a:lnTo>
                    <a:pt x="738" y="170"/>
                  </a:lnTo>
                  <a:lnTo>
                    <a:pt x="736" y="170"/>
                  </a:lnTo>
                  <a:lnTo>
                    <a:pt x="736" y="170"/>
                  </a:lnTo>
                  <a:lnTo>
                    <a:pt x="732" y="170"/>
                  </a:lnTo>
                  <a:lnTo>
                    <a:pt x="728" y="168"/>
                  </a:lnTo>
                  <a:lnTo>
                    <a:pt x="728" y="168"/>
                  </a:lnTo>
                  <a:lnTo>
                    <a:pt x="718" y="166"/>
                  </a:lnTo>
                  <a:lnTo>
                    <a:pt x="718" y="166"/>
                  </a:lnTo>
                  <a:lnTo>
                    <a:pt x="716" y="166"/>
                  </a:lnTo>
                  <a:lnTo>
                    <a:pt x="716" y="166"/>
                  </a:lnTo>
                  <a:lnTo>
                    <a:pt x="710" y="168"/>
                  </a:lnTo>
                  <a:lnTo>
                    <a:pt x="706" y="174"/>
                  </a:lnTo>
                  <a:lnTo>
                    <a:pt x="704" y="178"/>
                  </a:lnTo>
                  <a:lnTo>
                    <a:pt x="700" y="182"/>
                  </a:lnTo>
                  <a:lnTo>
                    <a:pt x="700" y="182"/>
                  </a:lnTo>
                  <a:lnTo>
                    <a:pt x="694" y="186"/>
                  </a:lnTo>
                  <a:lnTo>
                    <a:pt x="688" y="186"/>
                  </a:lnTo>
                  <a:lnTo>
                    <a:pt x="688" y="186"/>
                  </a:lnTo>
                  <a:lnTo>
                    <a:pt x="684" y="186"/>
                  </a:lnTo>
                  <a:lnTo>
                    <a:pt x="684" y="186"/>
                  </a:lnTo>
                  <a:lnTo>
                    <a:pt x="678" y="184"/>
                  </a:lnTo>
                  <a:lnTo>
                    <a:pt x="678" y="184"/>
                  </a:lnTo>
                  <a:lnTo>
                    <a:pt x="674" y="184"/>
                  </a:lnTo>
                  <a:lnTo>
                    <a:pt x="674" y="184"/>
                  </a:lnTo>
                  <a:lnTo>
                    <a:pt x="672" y="198"/>
                  </a:lnTo>
                  <a:lnTo>
                    <a:pt x="670" y="210"/>
                  </a:lnTo>
                  <a:lnTo>
                    <a:pt x="666" y="216"/>
                  </a:lnTo>
                  <a:lnTo>
                    <a:pt x="662" y="220"/>
                  </a:lnTo>
                  <a:lnTo>
                    <a:pt x="656" y="224"/>
                  </a:lnTo>
                  <a:lnTo>
                    <a:pt x="648" y="224"/>
                  </a:lnTo>
                  <a:lnTo>
                    <a:pt x="648" y="224"/>
                  </a:lnTo>
                  <a:lnTo>
                    <a:pt x="646" y="224"/>
                  </a:lnTo>
                  <a:lnTo>
                    <a:pt x="646" y="224"/>
                  </a:lnTo>
                  <a:lnTo>
                    <a:pt x="642" y="234"/>
                  </a:lnTo>
                  <a:lnTo>
                    <a:pt x="640" y="238"/>
                  </a:lnTo>
                  <a:lnTo>
                    <a:pt x="636" y="244"/>
                  </a:lnTo>
                  <a:lnTo>
                    <a:pt x="636" y="244"/>
                  </a:lnTo>
                  <a:lnTo>
                    <a:pt x="620" y="256"/>
                  </a:lnTo>
                  <a:lnTo>
                    <a:pt x="604" y="268"/>
                  </a:lnTo>
                  <a:lnTo>
                    <a:pt x="604" y="268"/>
                  </a:lnTo>
                  <a:lnTo>
                    <a:pt x="578" y="284"/>
                  </a:lnTo>
                  <a:lnTo>
                    <a:pt x="554" y="300"/>
                  </a:lnTo>
                  <a:lnTo>
                    <a:pt x="554" y="300"/>
                  </a:lnTo>
                  <a:lnTo>
                    <a:pt x="542" y="308"/>
                  </a:lnTo>
                  <a:lnTo>
                    <a:pt x="528" y="314"/>
                  </a:lnTo>
                  <a:lnTo>
                    <a:pt x="514" y="322"/>
                  </a:lnTo>
                  <a:lnTo>
                    <a:pt x="510" y="326"/>
                  </a:lnTo>
                  <a:lnTo>
                    <a:pt x="508" y="330"/>
                  </a:lnTo>
                  <a:lnTo>
                    <a:pt x="508" y="330"/>
                  </a:lnTo>
                  <a:lnTo>
                    <a:pt x="506" y="336"/>
                  </a:lnTo>
                  <a:lnTo>
                    <a:pt x="506" y="342"/>
                  </a:lnTo>
                  <a:lnTo>
                    <a:pt x="508" y="346"/>
                  </a:lnTo>
                  <a:lnTo>
                    <a:pt x="508" y="352"/>
                  </a:lnTo>
                  <a:lnTo>
                    <a:pt x="508" y="352"/>
                  </a:lnTo>
                  <a:lnTo>
                    <a:pt x="504" y="358"/>
                  </a:lnTo>
                  <a:lnTo>
                    <a:pt x="502" y="364"/>
                  </a:lnTo>
                  <a:lnTo>
                    <a:pt x="498" y="368"/>
                  </a:lnTo>
                  <a:lnTo>
                    <a:pt x="496" y="374"/>
                  </a:lnTo>
                  <a:lnTo>
                    <a:pt x="496" y="374"/>
                  </a:lnTo>
                  <a:lnTo>
                    <a:pt x="498" y="378"/>
                  </a:lnTo>
                  <a:lnTo>
                    <a:pt x="502" y="380"/>
                  </a:lnTo>
                  <a:lnTo>
                    <a:pt x="506" y="384"/>
                  </a:lnTo>
                  <a:lnTo>
                    <a:pt x="508" y="388"/>
                  </a:lnTo>
                  <a:lnTo>
                    <a:pt x="508" y="388"/>
                  </a:lnTo>
                  <a:lnTo>
                    <a:pt x="506" y="392"/>
                  </a:lnTo>
                  <a:lnTo>
                    <a:pt x="504" y="398"/>
                  </a:lnTo>
                  <a:lnTo>
                    <a:pt x="502" y="402"/>
                  </a:lnTo>
                  <a:lnTo>
                    <a:pt x="502" y="408"/>
                  </a:lnTo>
                  <a:lnTo>
                    <a:pt x="502" y="408"/>
                  </a:lnTo>
                  <a:lnTo>
                    <a:pt x="506" y="412"/>
                  </a:lnTo>
                  <a:lnTo>
                    <a:pt x="510" y="418"/>
                  </a:lnTo>
                  <a:lnTo>
                    <a:pt x="514" y="420"/>
                  </a:lnTo>
                  <a:lnTo>
                    <a:pt x="520" y="422"/>
                  </a:lnTo>
                  <a:lnTo>
                    <a:pt x="520" y="422"/>
                  </a:lnTo>
                  <a:lnTo>
                    <a:pt x="520" y="422"/>
                  </a:lnTo>
                  <a:lnTo>
                    <a:pt x="520" y="422"/>
                  </a:lnTo>
                  <a:lnTo>
                    <a:pt x="528" y="420"/>
                  </a:lnTo>
                  <a:lnTo>
                    <a:pt x="536" y="416"/>
                  </a:lnTo>
                  <a:lnTo>
                    <a:pt x="550" y="406"/>
                  </a:lnTo>
                  <a:lnTo>
                    <a:pt x="550" y="406"/>
                  </a:lnTo>
                  <a:lnTo>
                    <a:pt x="560" y="398"/>
                  </a:lnTo>
                  <a:lnTo>
                    <a:pt x="566" y="394"/>
                  </a:lnTo>
                  <a:lnTo>
                    <a:pt x="572" y="392"/>
                  </a:lnTo>
                  <a:lnTo>
                    <a:pt x="572" y="392"/>
                  </a:lnTo>
                  <a:lnTo>
                    <a:pt x="574" y="392"/>
                  </a:lnTo>
                  <a:lnTo>
                    <a:pt x="574" y="392"/>
                  </a:lnTo>
                  <a:lnTo>
                    <a:pt x="578" y="396"/>
                  </a:lnTo>
                  <a:lnTo>
                    <a:pt x="578" y="400"/>
                  </a:lnTo>
                  <a:lnTo>
                    <a:pt x="578" y="406"/>
                  </a:lnTo>
                  <a:lnTo>
                    <a:pt x="576" y="410"/>
                  </a:lnTo>
                  <a:lnTo>
                    <a:pt x="576" y="410"/>
                  </a:lnTo>
                  <a:lnTo>
                    <a:pt x="570" y="414"/>
                  </a:lnTo>
                  <a:lnTo>
                    <a:pt x="568" y="416"/>
                  </a:lnTo>
                  <a:lnTo>
                    <a:pt x="570" y="420"/>
                  </a:lnTo>
                  <a:lnTo>
                    <a:pt x="570" y="420"/>
                  </a:lnTo>
                  <a:lnTo>
                    <a:pt x="570" y="422"/>
                  </a:lnTo>
                  <a:lnTo>
                    <a:pt x="574" y="424"/>
                  </a:lnTo>
                  <a:lnTo>
                    <a:pt x="578" y="426"/>
                  </a:lnTo>
                  <a:lnTo>
                    <a:pt x="578" y="426"/>
                  </a:lnTo>
                  <a:lnTo>
                    <a:pt x="582" y="430"/>
                  </a:lnTo>
                  <a:lnTo>
                    <a:pt x="584" y="434"/>
                  </a:lnTo>
                  <a:lnTo>
                    <a:pt x="582" y="438"/>
                  </a:lnTo>
                  <a:lnTo>
                    <a:pt x="582" y="444"/>
                  </a:lnTo>
                  <a:lnTo>
                    <a:pt x="582" y="444"/>
                  </a:lnTo>
                  <a:lnTo>
                    <a:pt x="586" y="446"/>
                  </a:lnTo>
                  <a:lnTo>
                    <a:pt x="588" y="450"/>
                  </a:lnTo>
                  <a:lnTo>
                    <a:pt x="588" y="450"/>
                  </a:lnTo>
                  <a:lnTo>
                    <a:pt x="588" y="456"/>
                  </a:lnTo>
                  <a:lnTo>
                    <a:pt x="586" y="462"/>
                  </a:lnTo>
                  <a:lnTo>
                    <a:pt x="586" y="462"/>
                  </a:lnTo>
                  <a:lnTo>
                    <a:pt x="588" y="468"/>
                  </a:lnTo>
                  <a:lnTo>
                    <a:pt x="588" y="470"/>
                  </a:lnTo>
                  <a:lnTo>
                    <a:pt x="592" y="470"/>
                  </a:lnTo>
                  <a:lnTo>
                    <a:pt x="592" y="470"/>
                  </a:lnTo>
                  <a:lnTo>
                    <a:pt x="600" y="468"/>
                  </a:lnTo>
                  <a:lnTo>
                    <a:pt x="600" y="468"/>
                  </a:lnTo>
                  <a:lnTo>
                    <a:pt x="606" y="466"/>
                  </a:lnTo>
                  <a:lnTo>
                    <a:pt x="610" y="464"/>
                  </a:lnTo>
                  <a:lnTo>
                    <a:pt x="616" y="456"/>
                  </a:lnTo>
                  <a:lnTo>
                    <a:pt x="616" y="456"/>
                  </a:lnTo>
                  <a:lnTo>
                    <a:pt x="622" y="454"/>
                  </a:lnTo>
                  <a:lnTo>
                    <a:pt x="626" y="452"/>
                  </a:lnTo>
                  <a:lnTo>
                    <a:pt x="636" y="450"/>
                  </a:lnTo>
                  <a:lnTo>
                    <a:pt x="636" y="450"/>
                  </a:lnTo>
                  <a:lnTo>
                    <a:pt x="642" y="448"/>
                  </a:lnTo>
                  <a:lnTo>
                    <a:pt x="644" y="444"/>
                  </a:lnTo>
                  <a:lnTo>
                    <a:pt x="644" y="440"/>
                  </a:lnTo>
                  <a:lnTo>
                    <a:pt x="644" y="434"/>
                  </a:lnTo>
                  <a:lnTo>
                    <a:pt x="642" y="424"/>
                  </a:lnTo>
                  <a:lnTo>
                    <a:pt x="644" y="418"/>
                  </a:lnTo>
                  <a:lnTo>
                    <a:pt x="646" y="414"/>
                  </a:lnTo>
                  <a:lnTo>
                    <a:pt x="646" y="414"/>
                  </a:lnTo>
                  <a:lnTo>
                    <a:pt x="650" y="410"/>
                  </a:lnTo>
                  <a:lnTo>
                    <a:pt x="656" y="406"/>
                  </a:lnTo>
                  <a:lnTo>
                    <a:pt x="666" y="400"/>
                  </a:lnTo>
                  <a:lnTo>
                    <a:pt x="668" y="396"/>
                  </a:lnTo>
                  <a:lnTo>
                    <a:pt x="670" y="394"/>
                  </a:lnTo>
                  <a:lnTo>
                    <a:pt x="666" y="390"/>
                  </a:lnTo>
                  <a:lnTo>
                    <a:pt x="658" y="386"/>
                  </a:lnTo>
                  <a:lnTo>
                    <a:pt x="658" y="386"/>
                  </a:lnTo>
                  <a:lnTo>
                    <a:pt x="662" y="382"/>
                  </a:lnTo>
                  <a:lnTo>
                    <a:pt x="666" y="382"/>
                  </a:lnTo>
                  <a:lnTo>
                    <a:pt x="666" y="382"/>
                  </a:lnTo>
                  <a:lnTo>
                    <a:pt x="672" y="382"/>
                  </a:lnTo>
                  <a:lnTo>
                    <a:pt x="672" y="382"/>
                  </a:lnTo>
                  <a:lnTo>
                    <a:pt x="678" y="384"/>
                  </a:lnTo>
                  <a:lnTo>
                    <a:pt x="678" y="384"/>
                  </a:lnTo>
                  <a:lnTo>
                    <a:pt x="682" y="382"/>
                  </a:lnTo>
                  <a:lnTo>
                    <a:pt x="686" y="380"/>
                  </a:lnTo>
                  <a:lnTo>
                    <a:pt x="686" y="380"/>
                  </a:lnTo>
                  <a:lnTo>
                    <a:pt x="686" y="378"/>
                  </a:lnTo>
                  <a:lnTo>
                    <a:pt x="686" y="374"/>
                  </a:lnTo>
                  <a:lnTo>
                    <a:pt x="682" y="370"/>
                  </a:lnTo>
                  <a:lnTo>
                    <a:pt x="670" y="362"/>
                  </a:lnTo>
                  <a:lnTo>
                    <a:pt x="670" y="362"/>
                  </a:lnTo>
                  <a:lnTo>
                    <a:pt x="666" y="358"/>
                  </a:lnTo>
                  <a:lnTo>
                    <a:pt x="664" y="354"/>
                  </a:lnTo>
                  <a:lnTo>
                    <a:pt x="664" y="348"/>
                  </a:lnTo>
                  <a:lnTo>
                    <a:pt x="668" y="342"/>
                  </a:lnTo>
                  <a:lnTo>
                    <a:pt x="668" y="342"/>
                  </a:lnTo>
                  <a:lnTo>
                    <a:pt x="674" y="330"/>
                  </a:lnTo>
                  <a:lnTo>
                    <a:pt x="678" y="318"/>
                  </a:lnTo>
                  <a:lnTo>
                    <a:pt x="678" y="318"/>
                  </a:lnTo>
                  <a:lnTo>
                    <a:pt x="692" y="314"/>
                  </a:lnTo>
                  <a:lnTo>
                    <a:pt x="704" y="310"/>
                  </a:lnTo>
                  <a:lnTo>
                    <a:pt x="704" y="310"/>
                  </a:lnTo>
                  <a:lnTo>
                    <a:pt x="712" y="308"/>
                  </a:lnTo>
                  <a:lnTo>
                    <a:pt x="716" y="304"/>
                  </a:lnTo>
                  <a:lnTo>
                    <a:pt x="722" y="294"/>
                  </a:lnTo>
                  <a:lnTo>
                    <a:pt x="722" y="294"/>
                  </a:lnTo>
                  <a:lnTo>
                    <a:pt x="736" y="276"/>
                  </a:lnTo>
                  <a:lnTo>
                    <a:pt x="754" y="260"/>
                  </a:lnTo>
                  <a:lnTo>
                    <a:pt x="754" y="260"/>
                  </a:lnTo>
                  <a:lnTo>
                    <a:pt x="762" y="258"/>
                  </a:lnTo>
                  <a:lnTo>
                    <a:pt x="770" y="256"/>
                  </a:lnTo>
                  <a:lnTo>
                    <a:pt x="770" y="256"/>
                  </a:lnTo>
                  <a:lnTo>
                    <a:pt x="778" y="258"/>
                  </a:lnTo>
                  <a:lnTo>
                    <a:pt x="784" y="262"/>
                  </a:lnTo>
                  <a:lnTo>
                    <a:pt x="786" y="266"/>
                  </a:lnTo>
                  <a:lnTo>
                    <a:pt x="786" y="270"/>
                  </a:lnTo>
                  <a:lnTo>
                    <a:pt x="786" y="274"/>
                  </a:lnTo>
                  <a:lnTo>
                    <a:pt x="786" y="274"/>
                  </a:lnTo>
                  <a:lnTo>
                    <a:pt x="780" y="280"/>
                  </a:lnTo>
                  <a:lnTo>
                    <a:pt x="774" y="286"/>
                  </a:lnTo>
                  <a:lnTo>
                    <a:pt x="758" y="294"/>
                  </a:lnTo>
                  <a:lnTo>
                    <a:pt x="742" y="302"/>
                  </a:lnTo>
                  <a:lnTo>
                    <a:pt x="734" y="306"/>
                  </a:lnTo>
                  <a:lnTo>
                    <a:pt x="728" y="312"/>
                  </a:lnTo>
                  <a:lnTo>
                    <a:pt x="728" y="312"/>
                  </a:lnTo>
                  <a:lnTo>
                    <a:pt x="726" y="316"/>
                  </a:lnTo>
                  <a:lnTo>
                    <a:pt x="724" y="322"/>
                  </a:lnTo>
                  <a:lnTo>
                    <a:pt x="724" y="334"/>
                  </a:lnTo>
                  <a:lnTo>
                    <a:pt x="724" y="334"/>
                  </a:lnTo>
                  <a:lnTo>
                    <a:pt x="722" y="346"/>
                  </a:lnTo>
                  <a:lnTo>
                    <a:pt x="718" y="356"/>
                  </a:lnTo>
                  <a:lnTo>
                    <a:pt x="718" y="356"/>
                  </a:lnTo>
                  <a:lnTo>
                    <a:pt x="714" y="366"/>
                  </a:lnTo>
                  <a:lnTo>
                    <a:pt x="712" y="372"/>
                  </a:lnTo>
                  <a:lnTo>
                    <a:pt x="714" y="376"/>
                  </a:lnTo>
                  <a:lnTo>
                    <a:pt x="714" y="376"/>
                  </a:lnTo>
                  <a:lnTo>
                    <a:pt x="720" y="378"/>
                  </a:lnTo>
                  <a:lnTo>
                    <a:pt x="726" y="380"/>
                  </a:lnTo>
                  <a:lnTo>
                    <a:pt x="738" y="382"/>
                  </a:lnTo>
                  <a:lnTo>
                    <a:pt x="738" y="382"/>
                  </a:lnTo>
                  <a:lnTo>
                    <a:pt x="748" y="384"/>
                  </a:lnTo>
                  <a:lnTo>
                    <a:pt x="748" y="384"/>
                  </a:lnTo>
                  <a:lnTo>
                    <a:pt x="752" y="384"/>
                  </a:lnTo>
                  <a:lnTo>
                    <a:pt x="758" y="382"/>
                  </a:lnTo>
                  <a:lnTo>
                    <a:pt x="758" y="382"/>
                  </a:lnTo>
                  <a:lnTo>
                    <a:pt x="770" y="376"/>
                  </a:lnTo>
                  <a:lnTo>
                    <a:pt x="782" y="372"/>
                  </a:lnTo>
                  <a:lnTo>
                    <a:pt x="782" y="372"/>
                  </a:lnTo>
                  <a:lnTo>
                    <a:pt x="790" y="370"/>
                  </a:lnTo>
                  <a:lnTo>
                    <a:pt x="798" y="368"/>
                  </a:lnTo>
                  <a:lnTo>
                    <a:pt x="798" y="368"/>
                  </a:lnTo>
                  <a:lnTo>
                    <a:pt x="804" y="370"/>
                  </a:lnTo>
                  <a:lnTo>
                    <a:pt x="806" y="370"/>
                  </a:lnTo>
                  <a:lnTo>
                    <a:pt x="806" y="370"/>
                  </a:lnTo>
                  <a:lnTo>
                    <a:pt x="810" y="374"/>
                  </a:lnTo>
                  <a:lnTo>
                    <a:pt x="810" y="380"/>
                  </a:lnTo>
                  <a:lnTo>
                    <a:pt x="810" y="392"/>
                  </a:lnTo>
                  <a:lnTo>
                    <a:pt x="810" y="392"/>
                  </a:lnTo>
                  <a:lnTo>
                    <a:pt x="806" y="392"/>
                  </a:lnTo>
                  <a:lnTo>
                    <a:pt x="806" y="392"/>
                  </a:lnTo>
                  <a:lnTo>
                    <a:pt x="790" y="390"/>
                  </a:lnTo>
                  <a:lnTo>
                    <a:pt x="790" y="390"/>
                  </a:lnTo>
                  <a:lnTo>
                    <a:pt x="772" y="388"/>
                  </a:lnTo>
                  <a:lnTo>
                    <a:pt x="772" y="388"/>
                  </a:lnTo>
                  <a:lnTo>
                    <a:pt x="762" y="388"/>
                  </a:lnTo>
                  <a:lnTo>
                    <a:pt x="762" y="388"/>
                  </a:lnTo>
                  <a:lnTo>
                    <a:pt x="754" y="390"/>
                  </a:lnTo>
                  <a:lnTo>
                    <a:pt x="748" y="394"/>
                  </a:lnTo>
                  <a:lnTo>
                    <a:pt x="746" y="398"/>
                  </a:lnTo>
                  <a:lnTo>
                    <a:pt x="746" y="402"/>
                  </a:lnTo>
                  <a:lnTo>
                    <a:pt x="746" y="412"/>
                  </a:lnTo>
                  <a:lnTo>
                    <a:pt x="748" y="422"/>
                  </a:lnTo>
                  <a:lnTo>
                    <a:pt x="748" y="422"/>
                  </a:lnTo>
                  <a:lnTo>
                    <a:pt x="748" y="428"/>
                  </a:lnTo>
                  <a:lnTo>
                    <a:pt x="748" y="434"/>
                  </a:lnTo>
                  <a:lnTo>
                    <a:pt x="744" y="438"/>
                  </a:lnTo>
                  <a:lnTo>
                    <a:pt x="740" y="440"/>
                  </a:lnTo>
                  <a:lnTo>
                    <a:pt x="736" y="440"/>
                  </a:lnTo>
                  <a:lnTo>
                    <a:pt x="736" y="440"/>
                  </a:lnTo>
                  <a:lnTo>
                    <a:pt x="736" y="440"/>
                  </a:lnTo>
                  <a:lnTo>
                    <a:pt x="736" y="440"/>
                  </a:lnTo>
                  <a:lnTo>
                    <a:pt x="734" y="440"/>
                  </a:lnTo>
                  <a:lnTo>
                    <a:pt x="732" y="438"/>
                  </a:lnTo>
                  <a:lnTo>
                    <a:pt x="730" y="434"/>
                  </a:lnTo>
                  <a:lnTo>
                    <a:pt x="730" y="428"/>
                  </a:lnTo>
                  <a:lnTo>
                    <a:pt x="728" y="424"/>
                  </a:lnTo>
                  <a:lnTo>
                    <a:pt x="728" y="424"/>
                  </a:lnTo>
                  <a:lnTo>
                    <a:pt x="724" y="420"/>
                  </a:lnTo>
                  <a:lnTo>
                    <a:pt x="720" y="420"/>
                  </a:lnTo>
                  <a:lnTo>
                    <a:pt x="720" y="420"/>
                  </a:lnTo>
                  <a:lnTo>
                    <a:pt x="714" y="420"/>
                  </a:lnTo>
                  <a:lnTo>
                    <a:pt x="708" y="424"/>
                  </a:lnTo>
                  <a:lnTo>
                    <a:pt x="708" y="424"/>
                  </a:lnTo>
                  <a:lnTo>
                    <a:pt x="704" y="428"/>
                  </a:lnTo>
                  <a:lnTo>
                    <a:pt x="700" y="432"/>
                  </a:lnTo>
                  <a:lnTo>
                    <a:pt x="700" y="432"/>
                  </a:lnTo>
                  <a:lnTo>
                    <a:pt x="694" y="436"/>
                  </a:lnTo>
                  <a:lnTo>
                    <a:pt x="692" y="438"/>
                  </a:lnTo>
                  <a:lnTo>
                    <a:pt x="690" y="440"/>
                  </a:lnTo>
                  <a:lnTo>
                    <a:pt x="690" y="440"/>
                  </a:lnTo>
                  <a:lnTo>
                    <a:pt x="690" y="442"/>
                  </a:lnTo>
                  <a:lnTo>
                    <a:pt x="690" y="444"/>
                  </a:lnTo>
                  <a:lnTo>
                    <a:pt x="694" y="448"/>
                  </a:lnTo>
                  <a:lnTo>
                    <a:pt x="694" y="448"/>
                  </a:lnTo>
                  <a:lnTo>
                    <a:pt x="694" y="458"/>
                  </a:lnTo>
                  <a:lnTo>
                    <a:pt x="694" y="458"/>
                  </a:lnTo>
                  <a:lnTo>
                    <a:pt x="692" y="468"/>
                  </a:lnTo>
                  <a:lnTo>
                    <a:pt x="692" y="472"/>
                  </a:lnTo>
                  <a:lnTo>
                    <a:pt x="690" y="476"/>
                  </a:lnTo>
                  <a:lnTo>
                    <a:pt x="690" y="476"/>
                  </a:lnTo>
                  <a:lnTo>
                    <a:pt x="684" y="480"/>
                  </a:lnTo>
                  <a:lnTo>
                    <a:pt x="680" y="480"/>
                  </a:lnTo>
                  <a:lnTo>
                    <a:pt x="680" y="480"/>
                  </a:lnTo>
                  <a:lnTo>
                    <a:pt x="678" y="480"/>
                  </a:lnTo>
                  <a:lnTo>
                    <a:pt x="678" y="480"/>
                  </a:lnTo>
                  <a:lnTo>
                    <a:pt x="678" y="480"/>
                  </a:lnTo>
                  <a:lnTo>
                    <a:pt x="678" y="480"/>
                  </a:lnTo>
                  <a:lnTo>
                    <a:pt x="670" y="482"/>
                  </a:lnTo>
                  <a:lnTo>
                    <a:pt x="670" y="482"/>
                  </a:lnTo>
                  <a:lnTo>
                    <a:pt x="666" y="484"/>
                  </a:lnTo>
                  <a:lnTo>
                    <a:pt x="664" y="488"/>
                  </a:lnTo>
                  <a:lnTo>
                    <a:pt x="660" y="498"/>
                  </a:lnTo>
                  <a:lnTo>
                    <a:pt x="660" y="498"/>
                  </a:lnTo>
                  <a:lnTo>
                    <a:pt x="654" y="496"/>
                  </a:lnTo>
                  <a:lnTo>
                    <a:pt x="648" y="492"/>
                  </a:lnTo>
                  <a:lnTo>
                    <a:pt x="648" y="492"/>
                  </a:lnTo>
                  <a:lnTo>
                    <a:pt x="646" y="490"/>
                  </a:lnTo>
                  <a:lnTo>
                    <a:pt x="646" y="488"/>
                  </a:lnTo>
                  <a:lnTo>
                    <a:pt x="648" y="482"/>
                  </a:lnTo>
                  <a:lnTo>
                    <a:pt x="648" y="482"/>
                  </a:lnTo>
                  <a:lnTo>
                    <a:pt x="648" y="476"/>
                  </a:lnTo>
                  <a:lnTo>
                    <a:pt x="646" y="474"/>
                  </a:lnTo>
                  <a:lnTo>
                    <a:pt x="644" y="472"/>
                  </a:lnTo>
                  <a:lnTo>
                    <a:pt x="640" y="472"/>
                  </a:lnTo>
                  <a:lnTo>
                    <a:pt x="640" y="472"/>
                  </a:lnTo>
                  <a:lnTo>
                    <a:pt x="632" y="472"/>
                  </a:lnTo>
                  <a:lnTo>
                    <a:pt x="632" y="472"/>
                  </a:lnTo>
                  <a:lnTo>
                    <a:pt x="626" y="474"/>
                  </a:lnTo>
                  <a:lnTo>
                    <a:pt x="622" y="478"/>
                  </a:lnTo>
                  <a:lnTo>
                    <a:pt x="612" y="486"/>
                  </a:lnTo>
                  <a:lnTo>
                    <a:pt x="602" y="496"/>
                  </a:lnTo>
                  <a:lnTo>
                    <a:pt x="596" y="498"/>
                  </a:lnTo>
                  <a:lnTo>
                    <a:pt x="588" y="500"/>
                  </a:lnTo>
                  <a:lnTo>
                    <a:pt x="588" y="500"/>
                  </a:lnTo>
                  <a:lnTo>
                    <a:pt x="584" y="492"/>
                  </a:lnTo>
                  <a:lnTo>
                    <a:pt x="576" y="490"/>
                  </a:lnTo>
                  <a:lnTo>
                    <a:pt x="576" y="490"/>
                  </a:lnTo>
                  <a:lnTo>
                    <a:pt x="572" y="490"/>
                  </a:lnTo>
                  <a:lnTo>
                    <a:pt x="566" y="492"/>
                  </a:lnTo>
                  <a:lnTo>
                    <a:pt x="554" y="502"/>
                  </a:lnTo>
                  <a:lnTo>
                    <a:pt x="554" y="502"/>
                  </a:lnTo>
                  <a:lnTo>
                    <a:pt x="546" y="496"/>
                  </a:lnTo>
                  <a:lnTo>
                    <a:pt x="538" y="490"/>
                  </a:lnTo>
                  <a:lnTo>
                    <a:pt x="536" y="484"/>
                  </a:lnTo>
                  <a:lnTo>
                    <a:pt x="536" y="480"/>
                  </a:lnTo>
                  <a:lnTo>
                    <a:pt x="538" y="476"/>
                  </a:lnTo>
                  <a:lnTo>
                    <a:pt x="542" y="472"/>
                  </a:lnTo>
                  <a:lnTo>
                    <a:pt x="542" y="472"/>
                  </a:lnTo>
                  <a:lnTo>
                    <a:pt x="546" y="468"/>
                  </a:lnTo>
                  <a:lnTo>
                    <a:pt x="550" y="464"/>
                  </a:lnTo>
                  <a:lnTo>
                    <a:pt x="550" y="464"/>
                  </a:lnTo>
                  <a:lnTo>
                    <a:pt x="552" y="462"/>
                  </a:lnTo>
                  <a:lnTo>
                    <a:pt x="552" y="460"/>
                  </a:lnTo>
                  <a:lnTo>
                    <a:pt x="550" y="456"/>
                  </a:lnTo>
                  <a:lnTo>
                    <a:pt x="552" y="454"/>
                  </a:lnTo>
                  <a:lnTo>
                    <a:pt x="552" y="454"/>
                  </a:lnTo>
                  <a:lnTo>
                    <a:pt x="558" y="446"/>
                  </a:lnTo>
                  <a:lnTo>
                    <a:pt x="560" y="442"/>
                  </a:lnTo>
                  <a:lnTo>
                    <a:pt x="562" y="436"/>
                  </a:lnTo>
                  <a:lnTo>
                    <a:pt x="562" y="436"/>
                  </a:lnTo>
                  <a:lnTo>
                    <a:pt x="562" y="430"/>
                  </a:lnTo>
                  <a:lnTo>
                    <a:pt x="562" y="424"/>
                  </a:lnTo>
                  <a:lnTo>
                    <a:pt x="558" y="420"/>
                  </a:lnTo>
                  <a:lnTo>
                    <a:pt x="554" y="420"/>
                  </a:lnTo>
                  <a:lnTo>
                    <a:pt x="554" y="420"/>
                  </a:lnTo>
                  <a:lnTo>
                    <a:pt x="544" y="422"/>
                  </a:lnTo>
                  <a:lnTo>
                    <a:pt x="532" y="430"/>
                  </a:lnTo>
                  <a:lnTo>
                    <a:pt x="532" y="430"/>
                  </a:lnTo>
                  <a:lnTo>
                    <a:pt x="520" y="438"/>
                  </a:lnTo>
                  <a:lnTo>
                    <a:pt x="516" y="444"/>
                  </a:lnTo>
                  <a:lnTo>
                    <a:pt x="512" y="450"/>
                  </a:lnTo>
                  <a:lnTo>
                    <a:pt x="512" y="450"/>
                  </a:lnTo>
                  <a:lnTo>
                    <a:pt x="514" y="456"/>
                  </a:lnTo>
                  <a:lnTo>
                    <a:pt x="516" y="462"/>
                  </a:lnTo>
                  <a:lnTo>
                    <a:pt x="520" y="468"/>
                  </a:lnTo>
                  <a:lnTo>
                    <a:pt x="522" y="474"/>
                  </a:lnTo>
                  <a:lnTo>
                    <a:pt x="522" y="474"/>
                  </a:lnTo>
                  <a:lnTo>
                    <a:pt x="522" y="484"/>
                  </a:lnTo>
                  <a:lnTo>
                    <a:pt x="518" y="496"/>
                  </a:lnTo>
                  <a:lnTo>
                    <a:pt x="514" y="500"/>
                  </a:lnTo>
                  <a:lnTo>
                    <a:pt x="510" y="502"/>
                  </a:lnTo>
                  <a:lnTo>
                    <a:pt x="504" y="504"/>
                  </a:lnTo>
                  <a:lnTo>
                    <a:pt x="496" y="506"/>
                  </a:lnTo>
                  <a:lnTo>
                    <a:pt x="496" y="506"/>
                  </a:lnTo>
                  <a:lnTo>
                    <a:pt x="494" y="506"/>
                  </a:lnTo>
                  <a:lnTo>
                    <a:pt x="494" y="506"/>
                  </a:lnTo>
                  <a:lnTo>
                    <a:pt x="480" y="504"/>
                  </a:lnTo>
                  <a:lnTo>
                    <a:pt x="480" y="504"/>
                  </a:lnTo>
                  <a:lnTo>
                    <a:pt x="474" y="504"/>
                  </a:lnTo>
                  <a:lnTo>
                    <a:pt x="468" y="508"/>
                  </a:lnTo>
                  <a:lnTo>
                    <a:pt x="468" y="508"/>
                  </a:lnTo>
                  <a:lnTo>
                    <a:pt x="464" y="512"/>
                  </a:lnTo>
                  <a:lnTo>
                    <a:pt x="462" y="516"/>
                  </a:lnTo>
                  <a:lnTo>
                    <a:pt x="460" y="522"/>
                  </a:lnTo>
                  <a:lnTo>
                    <a:pt x="458" y="526"/>
                  </a:lnTo>
                  <a:lnTo>
                    <a:pt x="458" y="526"/>
                  </a:lnTo>
                  <a:lnTo>
                    <a:pt x="452" y="530"/>
                  </a:lnTo>
                  <a:lnTo>
                    <a:pt x="446" y="534"/>
                  </a:lnTo>
                  <a:lnTo>
                    <a:pt x="434" y="540"/>
                  </a:lnTo>
                  <a:lnTo>
                    <a:pt x="434" y="540"/>
                  </a:lnTo>
                  <a:lnTo>
                    <a:pt x="426" y="544"/>
                  </a:lnTo>
                  <a:lnTo>
                    <a:pt x="422" y="550"/>
                  </a:lnTo>
                  <a:lnTo>
                    <a:pt x="412" y="560"/>
                  </a:lnTo>
                  <a:lnTo>
                    <a:pt x="412" y="560"/>
                  </a:lnTo>
                  <a:lnTo>
                    <a:pt x="408" y="562"/>
                  </a:lnTo>
                  <a:lnTo>
                    <a:pt x="402" y="564"/>
                  </a:lnTo>
                  <a:lnTo>
                    <a:pt x="392" y="568"/>
                  </a:lnTo>
                  <a:lnTo>
                    <a:pt x="392" y="568"/>
                  </a:lnTo>
                  <a:lnTo>
                    <a:pt x="386" y="572"/>
                  </a:lnTo>
                  <a:lnTo>
                    <a:pt x="384" y="578"/>
                  </a:lnTo>
                  <a:lnTo>
                    <a:pt x="380" y="582"/>
                  </a:lnTo>
                  <a:lnTo>
                    <a:pt x="374" y="584"/>
                  </a:lnTo>
                  <a:lnTo>
                    <a:pt x="374" y="584"/>
                  </a:lnTo>
                  <a:lnTo>
                    <a:pt x="368" y="584"/>
                  </a:lnTo>
                  <a:lnTo>
                    <a:pt x="368" y="584"/>
                  </a:lnTo>
                  <a:lnTo>
                    <a:pt x="362" y="584"/>
                  </a:lnTo>
                  <a:lnTo>
                    <a:pt x="362" y="584"/>
                  </a:lnTo>
                  <a:lnTo>
                    <a:pt x="360" y="582"/>
                  </a:lnTo>
                  <a:lnTo>
                    <a:pt x="360" y="578"/>
                  </a:lnTo>
                  <a:lnTo>
                    <a:pt x="360" y="576"/>
                  </a:lnTo>
                  <a:lnTo>
                    <a:pt x="360" y="574"/>
                  </a:lnTo>
                  <a:lnTo>
                    <a:pt x="360" y="574"/>
                  </a:lnTo>
                  <a:lnTo>
                    <a:pt x="356" y="572"/>
                  </a:lnTo>
                  <a:lnTo>
                    <a:pt x="356" y="572"/>
                  </a:lnTo>
                  <a:lnTo>
                    <a:pt x="352" y="574"/>
                  </a:lnTo>
                  <a:lnTo>
                    <a:pt x="348" y="578"/>
                  </a:lnTo>
                  <a:lnTo>
                    <a:pt x="344" y="588"/>
                  </a:lnTo>
                  <a:lnTo>
                    <a:pt x="344" y="588"/>
                  </a:lnTo>
                  <a:lnTo>
                    <a:pt x="346" y="592"/>
                  </a:lnTo>
                  <a:lnTo>
                    <a:pt x="346" y="594"/>
                  </a:lnTo>
                  <a:lnTo>
                    <a:pt x="344" y="598"/>
                  </a:lnTo>
                  <a:lnTo>
                    <a:pt x="344" y="598"/>
                  </a:lnTo>
                  <a:lnTo>
                    <a:pt x="340" y="598"/>
                  </a:lnTo>
                  <a:lnTo>
                    <a:pt x="340" y="598"/>
                  </a:lnTo>
                  <a:lnTo>
                    <a:pt x="334" y="596"/>
                  </a:lnTo>
                  <a:lnTo>
                    <a:pt x="330" y="594"/>
                  </a:lnTo>
                  <a:lnTo>
                    <a:pt x="330" y="594"/>
                  </a:lnTo>
                  <a:lnTo>
                    <a:pt x="324" y="590"/>
                  </a:lnTo>
                  <a:lnTo>
                    <a:pt x="318" y="588"/>
                  </a:lnTo>
                  <a:lnTo>
                    <a:pt x="318" y="588"/>
                  </a:lnTo>
                  <a:lnTo>
                    <a:pt x="314" y="588"/>
                  </a:lnTo>
                  <a:lnTo>
                    <a:pt x="310" y="592"/>
                  </a:lnTo>
                  <a:lnTo>
                    <a:pt x="310" y="592"/>
                  </a:lnTo>
                  <a:lnTo>
                    <a:pt x="306" y="598"/>
                  </a:lnTo>
                  <a:lnTo>
                    <a:pt x="306" y="602"/>
                  </a:lnTo>
                  <a:lnTo>
                    <a:pt x="308" y="608"/>
                  </a:lnTo>
                  <a:lnTo>
                    <a:pt x="314" y="612"/>
                  </a:lnTo>
                  <a:lnTo>
                    <a:pt x="326" y="620"/>
                  </a:lnTo>
                  <a:lnTo>
                    <a:pt x="336" y="626"/>
                  </a:lnTo>
                  <a:lnTo>
                    <a:pt x="336" y="626"/>
                  </a:lnTo>
                  <a:lnTo>
                    <a:pt x="342" y="634"/>
                  </a:lnTo>
                  <a:lnTo>
                    <a:pt x="346" y="642"/>
                  </a:lnTo>
                  <a:lnTo>
                    <a:pt x="350" y="654"/>
                  </a:lnTo>
                  <a:lnTo>
                    <a:pt x="350" y="658"/>
                  </a:lnTo>
                  <a:lnTo>
                    <a:pt x="348" y="662"/>
                  </a:lnTo>
                  <a:lnTo>
                    <a:pt x="348" y="662"/>
                  </a:lnTo>
                  <a:lnTo>
                    <a:pt x="340" y="670"/>
                  </a:lnTo>
                  <a:lnTo>
                    <a:pt x="336" y="676"/>
                  </a:lnTo>
                  <a:lnTo>
                    <a:pt x="334" y="682"/>
                  </a:lnTo>
                  <a:lnTo>
                    <a:pt x="334" y="682"/>
                  </a:lnTo>
                  <a:lnTo>
                    <a:pt x="330" y="688"/>
                  </a:lnTo>
                  <a:lnTo>
                    <a:pt x="328" y="690"/>
                  </a:lnTo>
                  <a:lnTo>
                    <a:pt x="326" y="690"/>
                  </a:lnTo>
                  <a:lnTo>
                    <a:pt x="326" y="690"/>
                  </a:lnTo>
                  <a:lnTo>
                    <a:pt x="318" y="688"/>
                  </a:lnTo>
                  <a:lnTo>
                    <a:pt x="318" y="688"/>
                  </a:lnTo>
                  <a:lnTo>
                    <a:pt x="312" y="686"/>
                  </a:lnTo>
                  <a:lnTo>
                    <a:pt x="306" y="684"/>
                  </a:lnTo>
                  <a:lnTo>
                    <a:pt x="306" y="684"/>
                  </a:lnTo>
                  <a:lnTo>
                    <a:pt x="304" y="684"/>
                  </a:lnTo>
                  <a:lnTo>
                    <a:pt x="304" y="684"/>
                  </a:lnTo>
                  <a:lnTo>
                    <a:pt x="300" y="684"/>
                  </a:lnTo>
                  <a:lnTo>
                    <a:pt x="300" y="684"/>
                  </a:lnTo>
                  <a:lnTo>
                    <a:pt x="296" y="684"/>
                  </a:lnTo>
                  <a:lnTo>
                    <a:pt x="296" y="684"/>
                  </a:lnTo>
                  <a:lnTo>
                    <a:pt x="296" y="684"/>
                  </a:lnTo>
                  <a:lnTo>
                    <a:pt x="296" y="684"/>
                  </a:lnTo>
                  <a:lnTo>
                    <a:pt x="290" y="684"/>
                  </a:lnTo>
                  <a:lnTo>
                    <a:pt x="288" y="680"/>
                  </a:lnTo>
                  <a:lnTo>
                    <a:pt x="288" y="680"/>
                  </a:lnTo>
                  <a:lnTo>
                    <a:pt x="284" y="676"/>
                  </a:lnTo>
                  <a:lnTo>
                    <a:pt x="280" y="672"/>
                  </a:lnTo>
                  <a:lnTo>
                    <a:pt x="280" y="672"/>
                  </a:lnTo>
                  <a:lnTo>
                    <a:pt x="278" y="672"/>
                  </a:lnTo>
                  <a:lnTo>
                    <a:pt x="278" y="672"/>
                  </a:lnTo>
                  <a:lnTo>
                    <a:pt x="274" y="672"/>
                  </a:lnTo>
                  <a:lnTo>
                    <a:pt x="274" y="672"/>
                  </a:lnTo>
                  <a:lnTo>
                    <a:pt x="270" y="672"/>
                  </a:lnTo>
                  <a:lnTo>
                    <a:pt x="270" y="672"/>
                  </a:lnTo>
                  <a:lnTo>
                    <a:pt x="268" y="672"/>
                  </a:lnTo>
                  <a:lnTo>
                    <a:pt x="268" y="672"/>
                  </a:lnTo>
                  <a:lnTo>
                    <a:pt x="262" y="670"/>
                  </a:lnTo>
                  <a:lnTo>
                    <a:pt x="258" y="666"/>
                  </a:lnTo>
                  <a:lnTo>
                    <a:pt x="258" y="666"/>
                  </a:lnTo>
                  <a:lnTo>
                    <a:pt x="256" y="666"/>
                  </a:lnTo>
                  <a:lnTo>
                    <a:pt x="256" y="666"/>
                  </a:lnTo>
                  <a:lnTo>
                    <a:pt x="250" y="668"/>
                  </a:lnTo>
                  <a:lnTo>
                    <a:pt x="244" y="670"/>
                  </a:lnTo>
                  <a:lnTo>
                    <a:pt x="236" y="678"/>
                  </a:lnTo>
                  <a:lnTo>
                    <a:pt x="236" y="678"/>
                  </a:lnTo>
                  <a:lnTo>
                    <a:pt x="228" y="686"/>
                  </a:lnTo>
                  <a:lnTo>
                    <a:pt x="226" y="690"/>
                  </a:lnTo>
                  <a:lnTo>
                    <a:pt x="226" y="696"/>
                  </a:lnTo>
                  <a:lnTo>
                    <a:pt x="226" y="696"/>
                  </a:lnTo>
                  <a:lnTo>
                    <a:pt x="230" y="702"/>
                  </a:lnTo>
                  <a:lnTo>
                    <a:pt x="232" y="706"/>
                  </a:lnTo>
                  <a:lnTo>
                    <a:pt x="236" y="710"/>
                  </a:lnTo>
                  <a:lnTo>
                    <a:pt x="236" y="718"/>
                  </a:lnTo>
                  <a:lnTo>
                    <a:pt x="236" y="718"/>
                  </a:lnTo>
                  <a:lnTo>
                    <a:pt x="232" y="728"/>
                  </a:lnTo>
                  <a:lnTo>
                    <a:pt x="226" y="738"/>
                  </a:lnTo>
                  <a:lnTo>
                    <a:pt x="218" y="746"/>
                  </a:lnTo>
                  <a:lnTo>
                    <a:pt x="214" y="756"/>
                  </a:lnTo>
                  <a:lnTo>
                    <a:pt x="214" y="756"/>
                  </a:lnTo>
                  <a:lnTo>
                    <a:pt x="212" y="766"/>
                  </a:lnTo>
                  <a:lnTo>
                    <a:pt x="212" y="772"/>
                  </a:lnTo>
                  <a:lnTo>
                    <a:pt x="212" y="776"/>
                  </a:lnTo>
                  <a:lnTo>
                    <a:pt x="212" y="776"/>
                  </a:lnTo>
                  <a:lnTo>
                    <a:pt x="218" y="782"/>
                  </a:lnTo>
                  <a:lnTo>
                    <a:pt x="226" y="788"/>
                  </a:lnTo>
                  <a:lnTo>
                    <a:pt x="226" y="788"/>
                  </a:lnTo>
                  <a:lnTo>
                    <a:pt x="232" y="790"/>
                  </a:lnTo>
                  <a:lnTo>
                    <a:pt x="238" y="790"/>
                  </a:lnTo>
                  <a:lnTo>
                    <a:pt x="242" y="792"/>
                  </a:lnTo>
                  <a:lnTo>
                    <a:pt x="246" y="794"/>
                  </a:lnTo>
                  <a:lnTo>
                    <a:pt x="246" y="794"/>
                  </a:lnTo>
                  <a:lnTo>
                    <a:pt x="248" y="798"/>
                  </a:lnTo>
                  <a:lnTo>
                    <a:pt x="246" y="804"/>
                  </a:lnTo>
                  <a:lnTo>
                    <a:pt x="248" y="810"/>
                  </a:lnTo>
                  <a:lnTo>
                    <a:pt x="248" y="812"/>
                  </a:lnTo>
                  <a:lnTo>
                    <a:pt x="250" y="812"/>
                  </a:lnTo>
                  <a:lnTo>
                    <a:pt x="250" y="812"/>
                  </a:lnTo>
                  <a:lnTo>
                    <a:pt x="250" y="812"/>
                  </a:lnTo>
                  <a:lnTo>
                    <a:pt x="250" y="812"/>
                  </a:lnTo>
                  <a:lnTo>
                    <a:pt x="256" y="810"/>
                  </a:lnTo>
                  <a:lnTo>
                    <a:pt x="260" y="806"/>
                  </a:lnTo>
                  <a:lnTo>
                    <a:pt x="266" y="802"/>
                  </a:lnTo>
                  <a:lnTo>
                    <a:pt x="272" y="800"/>
                  </a:lnTo>
                  <a:lnTo>
                    <a:pt x="272" y="800"/>
                  </a:lnTo>
                  <a:lnTo>
                    <a:pt x="272" y="800"/>
                  </a:lnTo>
                  <a:lnTo>
                    <a:pt x="272" y="800"/>
                  </a:lnTo>
                  <a:lnTo>
                    <a:pt x="280" y="802"/>
                  </a:lnTo>
                  <a:lnTo>
                    <a:pt x="280" y="802"/>
                  </a:lnTo>
                  <a:lnTo>
                    <a:pt x="286" y="802"/>
                  </a:lnTo>
                  <a:lnTo>
                    <a:pt x="286" y="802"/>
                  </a:lnTo>
                  <a:lnTo>
                    <a:pt x="294" y="802"/>
                  </a:lnTo>
                  <a:lnTo>
                    <a:pt x="294" y="802"/>
                  </a:lnTo>
                  <a:lnTo>
                    <a:pt x="306" y="796"/>
                  </a:lnTo>
                  <a:lnTo>
                    <a:pt x="318" y="788"/>
                  </a:lnTo>
                  <a:lnTo>
                    <a:pt x="328" y="782"/>
                  </a:lnTo>
                  <a:lnTo>
                    <a:pt x="334" y="778"/>
                  </a:lnTo>
                  <a:lnTo>
                    <a:pt x="342" y="778"/>
                  </a:lnTo>
                  <a:lnTo>
                    <a:pt x="342" y="778"/>
                  </a:lnTo>
                  <a:lnTo>
                    <a:pt x="342" y="772"/>
                  </a:lnTo>
                  <a:lnTo>
                    <a:pt x="342" y="766"/>
                  </a:lnTo>
                  <a:lnTo>
                    <a:pt x="344" y="756"/>
                  </a:lnTo>
                  <a:lnTo>
                    <a:pt x="344" y="750"/>
                  </a:lnTo>
                  <a:lnTo>
                    <a:pt x="346" y="746"/>
                  </a:lnTo>
                  <a:lnTo>
                    <a:pt x="350" y="740"/>
                  </a:lnTo>
                  <a:lnTo>
                    <a:pt x="358" y="736"/>
                  </a:lnTo>
                  <a:lnTo>
                    <a:pt x="358" y="736"/>
                  </a:lnTo>
                  <a:lnTo>
                    <a:pt x="370" y="730"/>
                  </a:lnTo>
                  <a:lnTo>
                    <a:pt x="382" y="724"/>
                  </a:lnTo>
                  <a:lnTo>
                    <a:pt x="392" y="716"/>
                  </a:lnTo>
                  <a:lnTo>
                    <a:pt x="396" y="712"/>
                  </a:lnTo>
                  <a:lnTo>
                    <a:pt x="400" y="706"/>
                  </a:lnTo>
                  <a:lnTo>
                    <a:pt x="400" y="706"/>
                  </a:lnTo>
                  <a:lnTo>
                    <a:pt x="400" y="694"/>
                  </a:lnTo>
                  <a:lnTo>
                    <a:pt x="402" y="690"/>
                  </a:lnTo>
                  <a:lnTo>
                    <a:pt x="406" y="686"/>
                  </a:lnTo>
                  <a:lnTo>
                    <a:pt x="406" y="686"/>
                  </a:lnTo>
                  <a:lnTo>
                    <a:pt x="410" y="686"/>
                  </a:lnTo>
                  <a:lnTo>
                    <a:pt x="410" y="686"/>
                  </a:lnTo>
                  <a:lnTo>
                    <a:pt x="422" y="688"/>
                  </a:lnTo>
                  <a:lnTo>
                    <a:pt x="432" y="688"/>
                  </a:lnTo>
                  <a:lnTo>
                    <a:pt x="432" y="688"/>
                  </a:lnTo>
                  <a:lnTo>
                    <a:pt x="442" y="692"/>
                  </a:lnTo>
                  <a:lnTo>
                    <a:pt x="442" y="692"/>
                  </a:lnTo>
                  <a:lnTo>
                    <a:pt x="448" y="690"/>
                  </a:lnTo>
                  <a:lnTo>
                    <a:pt x="454" y="686"/>
                  </a:lnTo>
                  <a:lnTo>
                    <a:pt x="454" y="686"/>
                  </a:lnTo>
                  <a:lnTo>
                    <a:pt x="466" y="678"/>
                  </a:lnTo>
                  <a:lnTo>
                    <a:pt x="470" y="674"/>
                  </a:lnTo>
                  <a:lnTo>
                    <a:pt x="478" y="672"/>
                  </a:lnTo>
                  <a:lnTo>
                    <a:pt x="478" y="672"/>
                  </a:lnTo>
                  <a:lnTo>
                    <a:pt x="480" y="672"/>
                  </a:lnTo>
                  <a:lnTo>
                    <a:pt x="480" y="672"/>
                  </a:lnTo>
                  <a:lnTo>
                    <a:pt x="484" y="674"/>
                  </a:lnTo>
                  <a:lnTo>
                    <a:pt x="486" y="676"/>
                  </a:lnTo>
                  <a:lnTo>
                    <a:pt x="492" y="684"/>
                  </a:lnTo>
                  <a:lnTo>
                    <a:pt x="496" y="700"/>
                  </a:lnTo>
                  <a:lnTo>
                    <a:pt x="496" y="700"/>
                  </a:lnTo>
                  <a:lnTo>
                    <a:pt x="502" y="708"/>
                  </a:lnTo>
                  <a:lnTo>
                    <a:pt x="508" y="714"/>
                  </a:lnTo>
                  <a:lnTo>
                    <a:pt x="520" y="724"/>
                  </a:lnTo>
                  <a:lnTo>
                    <a:pt x="520" y="724"/>
                  </a:lnTo>
                  <a:lnTo>
                    <a:pt x="532" y="738"/>
                  </a:lnTo>
                  <a:lnTo>
                    <a:pt x="532" y="738"/>
                  </a:lnTo>
                  <a:lnTo>
                    <a:pt x="542" y="744"/>
                  </a:lnTo>
                  <a:lnTo>
                    <a:pt x="548" y="748"/>
                  </a:lnTo>
                  <a:lnTo>
                    <a:pt x="552" y="752"/>
                  </a:lnTo>
                  <a:lnTo>
                    <a:pt x="552" y="752"/>
                  </a:lnTo>
                  <a:lnTo>
                    <a:pt x="554" y="756"/>
                  </a:lnTo>
                  <a:lnTo>
                    <a:pt x="556" y="760"/>
                  </a:lnTo>
                  <a:lnTo>
                    <a:pt x="554" y="768"/>
                  </a:lnTo>
                  <a:lnTo>
                    <a:pt x="546" y="786"/>
                  </a:lnTo>
                  <a:lnTo>
                    <a:pt x="546" y="786"/>
                  </a:lnTo>
                  <a:lnTo>
                    <a:pt x="552" y="786"/>
                  </a:lnTo>
                  <a:lnTo>
                    <a:pt x="552" y="786"/>
                  </a:lnTo>
                  <a:lnTo>
                    <a:pt x="554" y="786"/>
                  </a:lnTo>
                  <a:lnTo>
                    <a:pt x="558" y="784"/>
                  </a:lnTo>
                  <a:lnTo>
                    <a:pt x="566" y="778"/>
                  </a:lnTo>
                  <a:lnTo>
                    <a:pt x="578" y="766"/>
                  </a:lnTo>
                  <a:lnTo>
                    <a:pt x="578" y="766"/>
                  </a:lnTo>
                  <a:lnTo>
                    <a:pt x="574" y="758"/>
                  </a:lnTo>
                  <a:lnTo>
                    <a:pt x="574" y="754"/>
                  </a:lnTo>
                  <a:lnTo>
                    <a:pt x="576" y="748"/>
                  </a:lnTo>
                  <a:lnTo>
                    <a:pt x="576" y="748"/>
                  </a:lnTo>
                  <a:lnTo>
                    <a:pt x="578" y="746"/>
                  </a:lnTo>
                  <a:lnTo>
                    <a:pt x="580" y="746"/>
                  </a:lnTo>
                  <a:lnTo>
                    <a:pt x="580" y="746"/>
                  </a:lnTo>
                  <a:lnTo>
                    <a:pt x="582" y="746"/>
                  </a:lnTo>
                  <a:lnTo>
                    <a:pt x="584" y="750"/>
                  </a:lnTo>
                  <a:lnTo>
                    <a:pt x="586" y="754"/>
                  </a:lnTo>
                  <a:lnTo>
                    <a:pt x="586" y="754"/>
                  </a:lnTo>
                  <a:lnTo>
                    <a:pt x="590" y="752"/>
                  </a:lnTo>
                  <a:lnTo>
                    <a:pt x="590" y="750"/>
                  </a:lnTo>
                  <a:lnTo>
                    <a:pt x="590" y="746"/>
                  </a:lnTo>
                  <a:lnTo>
                    <a:pt x="586" y="742"/>
                  </a:lnTo>
                  <a:lnTo>
                    <a:pt x="580" y="734"/>
                  </a:lnTo>
                  <a:lnTo>
                    <a:pt x="574" y="730"/>
                  </a:lnTo>
                  <a:lnTo>
                    <a:pt x="574" y="730"/>
                  </a:lnTo>
                  <a:lnTo>
                    <a:pt x="566" y="724"/>
                  </a:lnTo>
                  <a:lnTo>
                    <a:pt x="566" y="724"/>
                  </a:lnTo>
                  <a:lnTo>
                    <a:pt x="562" y="722"/>
                  </a:lnTo>
                  <a:lnTo>
                    <a:pt x="558" y="718"/>
                  </a:lnTo>
                  <a:lnTo>
                    <a:pt x="558" y="718"/>
                  </a:lnTo>
                  <a:lnTo>
                    <a:pt x="554" y="710"/>
                  </a:lnTo>
                  <a:lnTo>
                    <a:pt x="550" y="702"/>
                  </a:lnTo>
                  <a:lnTo>
                    <a:pt x="550" y="702"/>
                  </a:lnTo>
                  <a:lnTo>
                    <a:pt x="536" y="684"/>
                  </a:lnTo>
                  <a:lnTo>
                    <a:pt x="532" y="676"/>
                  </a:lnTo>
                  <a:lnTo>
                    <a:pt x="530" y="670"/>
                  </a:lnTo>
                  <a:lnTo>
                    <a:pt x="532" y="664"/>
                  </a:lnTo>
                  <a:lnTo>
                    <a:pt x="532" y="664"/>
                  </a:lnTo>
                  <a:lnTo>
                    <a:pt x="534" y="656"/>
                  </a:lnTo>
                  <a:lnTo>
                    <a:pt x="536" y="656"/>
                  </a:lnTo>
                  <a:lnTo>
                    <a:pt x="540" y="654"/>
                  </a:lnTo>
                  <a:lnTo>
                    <a:pt x="540" y="654"/>
                  </a:lnTo>
                  <a:lnTo>
                    <a:pt x="544" y="656"/>
                  </a:lnTo>
                  <a:lnTo>
                    <a:pt x="548" y="658"/>
                  </a:lnTo>
                  <a:lnTo>
                    <a:pt x="556" y="666"/>
                  </a:lnTo>
                  <a:lnTo>
                    <a:pt x="568" y="682"/>
                  </a:lnTo>
                  <a:lnTo>
                    <a:pt x="568" y="682"/>
                  </a:lnTo>
                  <a:lnTo>
                    <a:pt x="580" y="698"/>
                  </a:lnTo>
                  <a:lnTo>
                    <a:pt x="588" y="704"/>
                  </a:lnTo>
                  <a:lnTo>
                    <a:pt x="598" y="710"/>
                  </a:lnTo>
                  <a:lnTo>
                    <a:pt x="598" y="710"/>
                  </a:lnTo>
                  <a:lnTo>
                    <a:pt x="602" y="714"/>
                  </a:lnTo>
                  <a:lnTo>
                    <a:pt x="606" y="718"/>
                  </a:lnTo>
                  <a:lnTo>
                    <a:pt x="612" y="726"/>
                  </a:lnTo>
                  <a:lnTo>
                    <a:pt x="612" y="726"/>
                  </a:lnTo>
                  <a:lnTo>
                    <a:pt x="612" y="732"/>
                  </a:lnTo>
                  <a:lnTo>
                    <a:pt x="612" y="738"/>
                  </a:lnTo>
                  <a:lnTo>
                    <a:pt x="610" y="748"/>
                  </a:lnTo>
                  <a:lnTo>
                    <a:pt x="610" y="748"/>
                  </a:lnTo>
                  <a:lnTo>
                    <a:pt x="612" y="756"/>
                  </a:lnTo>
                  <a:lnTo>
                    <a:pt x="616" y="764"/>
                  </a:lnTo>
                  <a:lnTo>
                    <a:pt x="628" y="776"/>
                  </a:lnTo>
                  <a:lnTo>
                    <a:pt x="628" y="776"/>
                  </a:lnTo>
                  <a:lnTo>
                    <a:pt x="632" y="780"/>
                  </a:lnTo>
                  <a:lnTo>
                    <a:pt x="636" y="782"/>
                  </a:lnTo>
                  <a:lnTo>
                    <a:pt x="646" y="784"/>
                  </a:lnTo>
                  <a:lnTo>
                    <a:pt x="646" y="784"/>
                  </a:lnTo>
                  <a:lnTo>
                    <a:pt x="646" y="786"/>
                  </a:lnTo>
                  <a:lnTo>
                    <a:pt x="648" y="790"/>
                  </a:lnTo>
                  <a:lnTo>
                    <a:pt x="648" y="792"/>
                  </a:lnTo>
                  <a:lnTo>
                    <a:pt x="650" y="794"/>
                  </a:lnTo>
                  <a:lnTo>
                    <a:pt x="650" y="794"/>
                  </a:lnTo>
                  <a:lnTo>
                    <a:pt x="654" y="796"/>
                  </a:lnTo>
                  <a:lnTo>
                    <a:pt x="654" y="796"/>
                  </a:lnTo>
                  <a:lnTo>
                    <a:pt x="656" y="796"/>
                  </a:lnTo>
                  <a:lnTo>
                    <a:pt x="658" y="794"/>
                  </a:lnTo>
                  <a:lnTo>
                    <a:pt x="660" y="788"/>
                  </a:lnTo>
                  <a:lnTo>
                    <a:pt x="662" y="778"/>
                  </a:lnTo>
                  <a:lnTo>
                    <a:pt x="662" y="778"/>
                  </a:lnTo>
                  <a:lnTo>
                    <a:pt x="660" y="762"/>
                  </a:lnTo>
                  <a:lnTo>
                    <a:pt x="660" y="754"/>
                  </a:lnTo>
                  <a:lnTo>
                    <a:pt x="662" y="750"/>
                  </a:lnTo>
                  <a:lnTo>
                    <a:pt x="664" y="750"/>
                  </a:lnTo>
                  <a:lnTo>
                    <a:pt x="664" y="750"/>
                  </a:lnTo>
                  <a:lnTo>
                    <a:pt x="664" y="750"/>
                  </a:lnTo>
                  <a:lnTo>
                    <a:pt x="664" y="750"/>
                  </a:lnTo>
                  <a:lnTo>
                    <a:pt x="666" y="752"/>
                  </a:lnTo>
                  <a:lnTo>
                    <a:pt x="670" y="756"/>
                  </a:lnTo>
                  <a:lnTo>
                    <a:pt x="670" y="756"/>
                  </a:lnTo>
                  <a:lnTo>
                    <a:pt x="682" y="748"/>
                  </a:lnTo>
                  <a:lnTo>
                    <a:pt x="682" y="748"/>
                  </a:lnTo>
                  <a:lnTo>
                    <a:pt x="686" y="746"/>
                  </a:lnTo>
                  <a:lnTo>
                    <a:pt x="690" y="746"/>
                  </a:lnTo>
                  <a:lnTo>
                    <a:pt x="690" y="746"/>
                  </a:lnTo>
                  <a:lnTo>
                    <a:pt x="694" y="746"/>
                  </a:lnTo>
                  <a:lnTo>
                    <a:pt x="698" y="748"/>
                  </a:lnTo>
                  <a:lnTo>
                    <a:pt x="700" y="752"/>
                  </a:lnTo>
                  <a:lnTo>
                    <a:pt x="700" y="758"/>
                  </a:lnTo>
                  <a:lnTo>
                    <a:pt x="700" y="758"/>
                  </a:lnTo>
                  <a:lnTo>
                    <a:pt x="698" y="766"/>
                  </a:lnTo>
                  <a:lnTo>
                    <a:pt x="694" y="776"/>
                  </a:lnTo>
                  <a:lnTo>
                    <a:pt x="692" y="784"/>
                  </a:lnTo>
                  <a:lnTo>
                    <a:pt x="690" y="794"/>
                  </a:lnTo>
                  <a:lnTo>
                    <a:pt x="690" y="794"/>
                  </a:lnTo>
                  <a:lnTo>
                    <a:pt x="692" y="798"/>
                  </a:lnTo>
                  <a:lnTo>
                    <a:pt x="694" y="802"/>
                  </a:lnTo>
                  <a:lnTo>
                    <a:pt x="700" y="806"/>
                  </a:lnTo>
                  <a:lnTo>
                    <a:pt x="708" y="810"/>
                  </a:lnTo>
                  <a:lnTo>
                    <a:pt x="716" y="814"/>
                  </a:lnTo>
                  <a:lnTo>
                    <a:pt x="716" y="814"/>
                  </a:lnTo>
                  <a:lnTo>
                    <a:pt x="720" y="818"/>
                  </a:lnTo>
                  <a:lnTo>
                    <a:pt x="722" y="822"/>
                  </a:lnTo>
                  <a:lnTo>
                    <a:pt x="722" y="822"/>
                  </a:lnTo>
                  <a:lnTo>
                    <a:pt x="726" y="822"/>
                  </a:lnTo>
                  <a:lnTo>
                    <a:pt x="726" y="822"/>
                  </a:lnTo>
                  <a:lnTo>
                    <a:pt x="736" y="822"/>
                  </a:lnTo>
                  <a:lnTo>
                    <a:pt x="736" y="822"/>
                  </a:lnTo>
                  <a:lnTo>
                    <a:pt x="742" y="820"/>
                  </a:lnTo>
                  <a:lnTo>
                    <a:pt x="748" y="818"/>
                  </a:lnTo>
                  <a:lnTo>
                    <a:pt x="748" y="818"/>
                  </a:lnTo>
                  <a:lnTo>
                    <a:pt x="752" y="814"/>
                  </a:lnTo>
                  <a:lnTo>
                    <a:pt x="760" y="812"/>
                  </a:lnTo>
                  <a:lnTo>
                    <a:pt x="760" y="812"/>
                  </a:lnTo>
                  <a:lnTo>
                    <a:pt x="760" y="812"/>
                  </a:lnTo>
                  <a:lnTo>
                    <a:pt x="760" y="812"/>
                  </a:lnTo>
                  <a:lnTo>
                    <a:pt x="770" y="816"/>
                  </a:lnTo>
                  <a:lnTo>
                    <a:pt x="770" y="816"/>
                  </a:lnTo>
                  <a:lnTo>
                    <a:pt x="774" y="818"/>
                  </a:lnTo>
                  <a:lnTo>
                    <a:pt x="772" y="824"/>
                  </a:lnTo>
                  <a:lnTo>
                    <a:pt x="772" y="824"/>
                  </a:lnTo>
                  <a:lnTo>
                    <a:pt x="776" y="824"/>
                  </a:lnTo>
                  <a:lnTo>
                    <a:pt x="776" y="824"/>
                  </a:lnTo>
                  <a:lnTo>
                    <a:pt x="778" y="824"/>
                  </a:lnTo>
                  <a:lnTo>
                    <a:pt x="778" y="824"/>
                  </a:lnTo>
                  <a:lnTo>
                    <a:pt x="782" y="824"/>
                  </a:lnTo>
                  <a:lnTo>
                    <a:pt x="782" y="824"/>
                  </a:lnTo>
                  <a:lnTo>
                    <a:pt x="792" y="826"/>
                  </a:lnTo>
                  <a:lnTo>
                    <a:pt x="792" y="826"/>
                  </a:lnTo>
                  <a:lnTo>
                    <a:pt x="792" y="826"/>
                  </a:lnTo>
                  <a:lnTo>
                    <a:pt x="792" y="826"/>
                  </a:lnTo>
                  <a:lnTo>
                    <a:pt x="798" y="820"/>
                  </a:lnTo>
                  <a:lnTo>
                    <a:pt x="798" y="820"/>
                  </a:lnTo>
                  <a:lnTo>
                    <a:pt x="802" y="816"/>
                  </a:lnTo>
                  <a:lnTo>
                    <a:pt x="808" y="814"/>
                  </a:lnTo>
                  <a:lnTo>
                    <a:pt x="808" y="814"/>
                  </a:lnTo>
                  <a:lnTo>
                    <a:pt x="810" y="814"/>
                  </a:lnTo>
                  <a:lnTo>
                    <a:pt x="814" y="816"/>
                  </a:lnTo>
                  <a:lnTo>
                    <a:pt x="814" y="816"/>
                  </a:lnTo>
                  <a:lnTo>
                    <a:pt x="814" y="820"/>
                  </a:lnTo>
                  <a:lnTo>
                    <a:pt x="814" y="822"/>
                  </a:lnTo>
                  <a:lnTo>
                    <a:pt x="814" y="830"/>
                  </a:lnTo>
                  <a:lnTo>
                    <a:pt x="808" y="846"/>
                  </a:lnTo>
                  <a:lnTo>
                    <a:pt x="808" y="846"/>
                  </a:lnTo>
                  <a:lnTo>
                    <a:pt x="806" y="850"/>
                  </a:lnTo>
                  <a:lnTo>
                    <a:pt x="808" y="854"/>
                  </a:lnTo>
                  <a:lnTo>
                    <a:pt x="810" y="860"/>
                  </a:lnTo>
                  <a:lnTo>
                    <a:pt x="810" y="860"/>
                  </a:lnTo>
                  <a:lnTo>
                    <a:pt x="796" y="876"/>
                  </a:lnTo>
                  <a:lnTo>
                    <a:pt x="782" y="894"/>
                  </a:lnTo>
                  <a:lnTo>
                    <a:pt x="782" y="894"/>
                  </a:lnTo>
                  <a:lnTo>
                    <a:pt x="774" y="904"/>
                  </a:lnTo>
                  <a:lnTo>
                    <a:pt x="768" y="910"/>
                  </a:lnTo>
                  <a:lnTo>
                    <a:pt x="762" y="912"/>
                  </a:lnTo>
                  <a:lnTo>
                    <a:pt x="762" y="912"/>
                  </a:lnTo>
                  <a:lnTo>
                    <a:pt x="760" y="912"/>
                  </a:lnTo>
                  <a:lnTo>
                    <a:pt x="760" y="912"/>
                  </a:lnTo>
                  <a:lnTo>
                    <a:pt x="748" y="904"/>
                  </a:lnTo>
                  <a:lnTo>
                    <a:pt x="740" y="898"/>
                  </a:lnTo>
                  <a:lnTo>
                    <a:pt x="740" y="898"/>
                  </a:lnTo>
                  <a:lnTo>
                    <a:pt x="740" y="898"/>
                  </a:lnTo>
                  <a:lnTo>
                    <a:pt x="734" y="904"/>
                  </a:lnTo>
                  <a:lnTo>
                    <a:pt x="724" y="908"/>
                  </a:lnTo>
                  <a:lnTo>
                    <a:pt x="714" y="910"/>
                  </a:lnTo>
                  <a:lnTo>
                    <a:pt x="704" y="910"/>
                  </a:lnTo>
                  <a:lnTo>
                    <a:pt x="704" y="910"/>
                  </a:lnTo>
                  <a:lnTo>
                    <a:pt x="692" y="910"/>
                  </a:lnTo>
                  <a:lnTo>
                    <a:pt x="684" y="908"/>
                  </a:lnTo>
                  <a:lnTo>
                    <a:pt x="684" y="908"/>
                  </a:lnTo>
                  <a:lnTo>
                    <a:pt x="676" y="904"/>
                  </a:lnTo>
                  <a:lnTo>
                    <a:pt x="670" y="900"/>
                  </a:lnTo>
                  <a:lnTo>
                    <a:pt x="662" y="896"/>
                  </a:lnTo>
                  <a:lnTo>
                    <a:pt x="654" y="892"/>
                  </a:lnTo>
                  <a:lnTo>
                    <a:pt x="654" y="892"/>
                  </a:lnTo>
                  <a:lnTo>
                    <a:pt x="646" y="890"/>
                  </a:lnTo>
                  <a:lnTo>
                    <a:pt x="642" y="888"/>
                  </a:lnTo>
                  <a:lnTo>
                    <a:pt x="640" y="884"/>
                  </a:lnTo>
                  <a:lnTo>
                    <a:pt x="640" y="884"/>
                  </a:lnTo>
                  <a:lnTo>
                    <a:pt x="636" y="878"/>
                  </a:lnTo>
                  <a:lnTo>
                    <a:pt x="630" y="872"/>
                  </a:lnTo>
                  <a:lnTo>
                    <a:pt x="630" y="872"/>
                  </a:lnTo>
                  <a:lnTo>
                    <a:pt x="624" y="870"/>
                  </a:lnTo>
                  <a:lnTo>
                    <a:pt x="618" y="868"/>
                  </a:lnTo>
                  <a:lnTo>
                    <a:pt x="618" y="868"/>
                  </a:lnTo>
                  <a:lnTo>
                    <a:pt x="614" y="868"/>
                  </a:lnTo>
                  <a:lnTo>
                    <a:pt x="608" y="870"/>
                  </a:lnTo>
                  <a:lnTo>
                    <a:pt x="596" y="876"/>
                  </a:lnTo>
                  <a:lnTo>
                    <a:pt x="596" y="876"/>
                  </a:lnTo>
                  <a:lnTo>
                    <a:pt x="590" y="878"/>
                  </a:lnTo>
                  <a:lnTo>
                    <a:pt x="588" y="880"/>
                  </a:lnTo>
                  <a:lnTo>
                    <a:pt x="586" y="884"/>
                  </a:lnTo>
                  <a:lnTo>
                    <a:pt x="586" y="888"/>
                  </a:lnTo>
                  <a:lnTo>
                    <a:pt x="586" y="888"/>
                  </a:lnTo>
                  <a:lnTo>
                    <a:pt x="586" y="896"/>
                  </a:lnTo>
                  <a:lnTo>
                    <a:pt x="584" y="904"/>
                  </a:lnTo>
                  <a:lnTo>
                    <a:pt x="584" y="904"/>
                  </a:lnTo>
                  <a:lnTo>
                    <a:pt x="582" y="912"/>
                  </a:lnTo>
                  <a:lnTo>
                    <a:pt x="580" y="914"/>
                  </a:lnTo>
                  <a:lnTo>
                    <a:pt x="574" y="916"/>
                  </a:lnTo>
                  <a:lnTo>
                    <a:pt x="574" y="916"/>
                  </a:lnTo>
                  <a:lnTo>
                    <a:pt x="574" y="916"/>
                  </a:lnTo>
                  <a:lnTo>
                    <a:pt x="574" y="916"/>
                  </a:lnTo>
                  <a:lnTo>
                    <a:pt x="568" y="914"/>
                  </a:lnTo>
                  <a:lnTo>
                    <a:pt x="564" y="912"/>
                  </a:lnTo>
                  <a:lnTo>
                    <a:pt x="558" y="906"/>
                  </a:lnTo>
                  <a:lnTo>
                    <a:pt x="558" y="906"/>
                  </a:lnTo>
                  <a:lnTo>
                    <a:pt x="550" y="902"/>
                  </a:lnTo>
                  <a:lnTo>
                    <a:pt x="542" y="898"/>
                  </a:lnTo>
                  <a:lnTo>
                    <a:pt x="534" y="894"/>
                  </a:lnTo>
                  <a:lnTo>
                    <a:pt x="528" y="888"/>
                  </a:lnTo>
                  <a:lnTo>
                    <a:pt x="528" y="888"/>
                  </a:lnTo>
                  <a:lnTo>
                    <a:pt x="524" y="882"/>
                  </a:lnTo>
                  <a:lnTo>
                    <a:pt x="520" y="874"/>
                  </a:lnTo>
                  <a:lnTo>
                    <a:pt x="520" y="874"/>
                  </a:lnTo>
                  <a:lnTo>
                    <a:pt x="516" y="872"/>
                  </a:lnTo>
                  <a:lnTo>
                    <a:pt x="512" y="870"/>
                  </a:lnTo>
                  <a:lnTo>
                    <a:pt x="512" y="870"/>
                  </a:lnTo>
                  <a:lnTo>
                    <a:pt x="502" y="872"/>
                  </a:lnTo>
                  <a:lnTo>
                    <a:pt x="502" y="872"/>
                  </a:lnTo>
                  <a:lnTo>
                    <a:pt x="498" y="872"/>
                  </a:lnTo>
                  <a:lnTo>
                    <a:pt x="498" y="872"/>
                  </a:lnTo>
                  <a:lnTo>
                    <a:pt x="490" y="870"/>
                  </a:lnTo>
                  <a:lnTo>
                    <a:pt x="482" y="868"/>
                  </a:lnTo>
                  <a:lnTo>
                    <a:pt x="468" y="862"/>
                  </a:lnTo>
                  <a:lnTo>
                    <a:pt x="468" y="862"/>
                  </a:lnTo>
                  <a:lnTo>
                    <a:pt x="460" y="858"/>
                  </a:lnTo>
                  <a:lnTo>
                    <a:pt x="458" y="856"/>
                  </a:lnTo>
                  <a:lnTo>
                    <a:pt x="458" y="852"/>
                  </a:lnTo>
                  <a:lnTo>
                    <a:pt x="458" y="852"/>
                  </a:lnTo>
                  <a:lnTo>
                    <a:pt x="460" y="842"/>
                  </a:lnTo>
                  <a:lnTo>
                    <a:pt x="468" y="838"/>
                  </a:lnTo>
                  <a:lnTo>
                    <a:pt x="468" y="838"/>
                  </a:lnTo>
                  <a:lnTo>
                    <a:pt x="474" y="834"/>
                  </a:lnTo>
                  <a:lnTo>
                    <a:pt x="476" y="832"/>
                  </a:lnTo>
                  <a:lnTo>
                    <a:pt x="478" y="828"/>
                  </a:lnTo>
                  <a:lnTo>
                    <a:pt x="478" y="828"/>
                  </a:lnTo>
                  <a:lnTo>
                    <a:pt x="478" y="824"/>
                  </a:lnTo>
                  <a:lnTo>
                    <a:pt x="476" y="822"/>
                  </a:lnTo>
                  <a:lnTo>
                    <a:pt x="472" y="816"/>
                  </a:lnTo>
                  <a:lnTo>
                    <a:pt x="472" y="816"/>
                  </a:lnTo>
                  <a:lnTo>
                    <a:pt x="472" y="808"/>
                  </a:lnTo>
                  <a:lnTo>
                    <a:pt x="472" y="804"/>
                  </a:lnTo>
                  <a:lnTo>
                    <a:pt x="470" y="802"/>
                  </a:lnTo>
                  <a:lnTo>
                    <a:pt x="470" y="802"/>
                  </a:lnTo>
                  <a:lnTo>
                    <a:pt x="468" y="798"/>
                  </a:lnTo>
                  <a:lnTo>
                    <a:pt x="466" y="798"/>
                  </a:lnTo>
                  <a:lnTo>
                    <a:pt x="466" y="798"/>
                  </a:lnTo>
                  <a:lnTo>
                    <a:pt x="462" y="800"/>
                  </a:lnTo>
                  <a:lnTo>
                    <a:pt x="458" y="802"/>
                  </a:lnTo>
                  <a:lnTo>
                    <a:pt x="458" y="802"/>
                  </a:lnTo>
                  <a:lnTo>
                    <a:pt x="446" y="804"/>
                  </a:lnTo>
                  <a:lnTo>
                    <a:pt x="432" y="804"/>
                  </a:lnTo>
                  <a:lnTo>
                    <a:pt x="432" y="804"/>
                  </a:lnTo>
                  <a:lnTo>
                    <a:pt x="418" y="802"/>
                  </a:lnTo>
                  <a:lnTo>
                    <a:pt x="418" y="802"/>
                  </a:lnTo>
                  <a:lnTo>
                    <a:pt x="408" y="802"/>
                  </a:lnTo>
                  <a:lnTo>
                    <a:pt x="400" y="800"/>
                  </a:lnTo>
                  <a:lnTo>
                    <a:pt x="400" y="800"/>
                  </a:lnTo>
                  <a:lnTo>
                    <a:pt x="394" y="796"/>
                  </a:lnTo>
                  <a:lnTo>
                    <a:pt x="390" y="794"/>
                  </a:lnTo>
                  <a:lnTo>
                    <a:pt x="386" y="794"/>
                  </a:lnTo>
                  <a:lnTo>
                    <a:pt x="386" y="794"/>
                  </a:lnTo>
                  <a:lnTo>
                    <a:pt x="382" y="794"/>
                  </a:lnTo>
                  <a:lnTo>
                    <a:pt x="382" y="794"/>
                  </a:lnTo>
                  <a:lnTo>
                    <a:pt x="374" y="798"/>
                  </a:lnTo>
                  <a:lnTo>
                    <a:pt x="366" y="802"/>
                  </a:lnTo>
                  <a:lnTo>
                    <a:pt x="358" y="806"/>
                  </a:lnTo>
                  <a:lnTo>
                    <a:pt x="350" y="810"/>
                  </a:lnTo>
                  <a:lnTo>
                    <a:pt x="350" y="810"/>
                  </a:lnTo>
                  <a:lnTo>
                    <a:pt x="346" y="810"/>
                  </a:lnTo>
                  <a:lnTo>
                    <a:pt x="346" y="810"/>
                  </a:lnTo>
                  <a:lnTo>
                    <a:pt x="342" y="810"/>
                  </a:lnTo>
                  <a:lnTo>
                    <a:pt x="342" y="810"/>
                  </a:lnTo>
                  <a:lnTo>
                    <a:pt x="338" y="810"/>
                  </a:lnTo>
                  <a:lnTo>
                    <a:pt x="338" y="810"/>
                  </a:lnTo>
                  <a:lnTo>
                    <a:pt x="334" y="810"/>
                  </a:lnTo>
                  <a:lnTo>
                    <a:pt x="330" y="810"/>
                  </a:lnTo>
                  <a:lnTo>
                    <a:pt x="330" y="810"/>
                  </a:lnTo>
                  <a:lnTo>
                    <a:pt x="326" y="814"/>
                  </a:lnTo>
                  <a:lnTo>
                    <a:pt x="324" y="816"/>
                  </a:lnTo>
                  <a:lnTo>
                    <a:pt x="322" y="820"/>
                  </a:lnTo>
                  <a:lnTo>
                    <a:pt x="320" y="822"/>
                  </a:lnTo>
                  <a:lnTo>
                    <a:pt x="320" y="822"/>
                  </a:lnTo>
                  <a:lnTo>
                    <a:pt x="312" y="824"/>
                  </a:lnTo>
                  <a:lnTo>
                    <a:pt x="312" y="824"/>
                  </a:lnTo>
                  <a:lnTo>
                    <a:pt x="306" y="822"/>
                  </a:lnTo>
                  <a:lnTo>
                    <a:pt x="306" y="822"/>
                  </a:lnTo>
                  <a:lnTo>
                    <a:pt x="300" y="822"/>
                  </a:lnTo>
                  <a:lnTo>
                    <a:pt x="300" y="822"/>
                  </a:lnTo>
                  <a:lnTo>
                    <a:pt x="300" y="822"/>
                  </a:lnTo>
                  <a:lnTo>
                    <a:pt x="300" y="822"/>
                  </a:lnTo>
                  <a:lnTo>
                    <a:pt x="288" y="824"/>
                  </a:lnTo>
                  <a:lnTo>
                    <a:pt x="276" y="826"/>
                  </a:lnTo>
                  <a:lnTo>
                    <a:pt x="276" y="826"/>
                  </a:lnTo>
                  <a:lnTo>
                    <a:pt x="266" y="826"/>
                  </a:lnTo>
                  <a:lnTo>
                    <a:pt x="266" y="826"/>
                  </a:lnTo>
                  <a:lnTo>
                    <a:pt x="260" y="826"/>
                  </a:lnTo>
                  <a:lnTo>
                    <a:pt x="256" y="824"/>
                  </a:lnTo>
                  <a:lnTo>
                    <a:pt x="256" y="824"/>
                  </a:lnTo>
                  <a:lnTo>
                    <a:pt x="252" y="822"/>
                  </a:lnTo>
                  <a:lnTo>
                    <a:pt x="248" y="820"/>
                  </a:lnTo>
                  <a:lnTo>
                    <a:pt x="248" y="820"/>
                  </a:lnTo>
                  <a:lnTo>
                    <a:pt x="246" y="822"/>
                  </a:lnTo>
                  <a:lnTo>
                    <a:pt x="242" y="824"/>
                  </a:lnTo>
                  <a:lnTo>
                    <a:pt x="242" y="824"/>
                  </a:lnTo>
                  <a:lnTo>
                    <a:pt x="220" y="850"/>
                  </a:lnTo>
                  <a:lnTo>
                    <a:pt x="220" y="850"/>
                  </a:lnTo>
                  <a:lnTo>
                    <a:pt x="212" y="856"/>
                  </a:lnTo>
                  <a:lnTo>
                    <a:pt x="204" y="862"/>
                  </a:lnTo>
                  <a:lnTo>
                    <a:pt x="186" y="872"/>
                  </a:lnTo>
                  <a:lnTo>
                    <a:pt x="186" y="872"/>
                  </a:lnTo>
                  <a:lnTo>
                    <a:pt x="180" y="878"/>
                  </a:lnTo>
                  <a:lnTo>
                    <a:pt x="174" y="886"/>
                  </a:lnTo>
                  <a:lnTo>
                    <a:pt x="174" y="886"/>
                  </a:lnTo>
                  <a:lnTo>
                    <a:pt x="168" y="892"/>
                  </a:lnTo>
                  <a:lnTo>
                    <a:pt x="166" y="894"/>
                  </a:lnTo>
                  <a:lnTo>
                    <a:pt x="166" y="900"/>
                  </a:lnTo>
                  <a:lnTo>
                    <a:pt x="166" y="900"/>
                  </a:lnTo>
                  <a:lnTo>
                    <a:pt x="164" y="908"/>
                  </a:lnTo>
                  <a:lnTo>
                    <a:pt x="162" y="916"/>
                  </a:lnTo>
                  <a:lnTo>
                    <a:pt x="154" y="922"/>
                  </a:lnTo>
                  <a:lnTo>
                    <a:pt x="144" y="926"/>
                  </a:lnTo>
                  <a:lnTo>
                    <a:pt x="144" y="926"/>
                  </a:lnTo>
                  <a:lnTo>
                    <a:pt x="132" y="932"/>
                  </a:lnTo>
                  <a:lnTo>
                    <a:pt x="120" y="938"/>
                  </a:lnTo>
                  <a:lnTo>
                    <a:pt x="108" y="946"/>
                  </a:lnTo>
                  <a:lnTo>
                    <a:pt x="96" y="956"/>
                  </a:lnTo>
                  <a:lnTo>
                    <a:pt x="96" y="956"/>
                  </a:lnTo>
                  <a:lnTo>
                    <a:pt x="80" y="974"/>
                  </a:lnTo>
                  <a:lnTo>
                    <a:pt x="66" y="992"/>
                  </a:lnTo>
                  <a:lnTo>
                    <a:pt x="66" y="992"/>
                  </a:lnTo>
                  <a:lnTo>
                    <a:pt x="56" y="1010"/>
                  </a:lnTo>
                  <a:lnTo>
                    <a:pt x="50" y="1018"/>
                  </a:lnTo>
                  <a:lnTo>
                    <a:pt x="40" y="1026"/>
                  </a:lnTo>
                  <a:lnTo>
                    <a:pt x="40" y="1026"/>
                  </a:lnTo>
                  <a:lnTo>
                    <a:pt x="34" y="1032"/>
                  </a:lnTo>
                  <a:lnTo>
                    <a:pt x="28" y="1038"/>
                  </a:lnTo>
                  <a:lnTo>
                    <a:pt x="24" y="1046"/>
                  </a:lnTo>
                  <a:lnTo>
                    <a:pt x="24" y="1054"/>
                  </a:lnTo>
                  <a:lnTo>
                    <a:pt x="24" y="1054"/>
                  </a:lnTo>
                  <a:lnTo>
                    <a:pt x="26" y="1062"/>
                  </a:lnTo>
                  <a:lnTo>
                    <a:pt x="32" y="1070"/>
                  </a:lnTo>
                  <a:lnTo>
                    <a:pt x="38" y="1076"/>
                  </a:lnTo>
                  <a:lnTo>
                    <a:pt x="40" y="1080"/>
                  </a:lnTo>
                  <a:lnTo>
                    <a:pt x="40" y="1086"/>
                  </a:lnTo>
                  <a:lnTo>
                    <a:pt x="40" y="1086"/>
                  </a:lnTo>
                  <a:lnTo>
                    <a:pt x="38" y="1096"/>
                  </a:lnTo>
                  <a:lnTo>
                    <a:pt x="34" y="1108"/>
                  </a:lnTo>
                  <a:lnTo>
                    <a:pt x="28" y="1118"/>
                  </a:lnTo>
                  <a:lnTo>
                    <a:pt x="20" y="1128"/>
                  </a:lnTo>
                  <a:lnTo>
                    <a:pt x="20" y="1128"/>
                  </a:lnTo>
                  <a:lnTo>
                    <a:pt x="10" y="1140"/>
                  </a:lnTo>
                  <a:lnTo>
                    <a:pt x="2" y="1152"/>
                  </a:lnTo>
                  <a:lnTo>
                    <a:pt x="0" y="1166"/>
                  </a:lnTo>
                  <a:lnTo>
                    <a:pt x="0" y="1172"/>
                  </a:lnTo>
                  <a:lnTo>
                    <a:pt x="0" y="1180"/>
                  </a:lnTo>
                  <a:lnTo>
                    <a:pt x="0" y="1180"/>
                  </a:lnTo>
                  <a:lnTo>
                    <a:pt x="0" y="1188"/>
                  </a:lnTo>
                  <a:lnTo>
                    <a:pt x="2" y="1198"/>
                  </a:lnTo>
                  <a:lnTo>
                    <a:pt x="2" y="1198"/>
                  </a:lnTo>
                  <a:lnTo>
                    <a:pt x="4" y="1204"/>
                  </a:lnTo>
                  <a:lnTo>
                    <a:pt x="8" y="1208"/>
                  </a:lnTo>
                  <a:lnTo>
                    <a:pt x="14" y="1216"/>
                  </a:lnTo>
                  <a:lnTo>
                    <a:pt x="14" y="1216"/>
                  </a:lnTo>
                  <a:lnTo>
                    <a:pt x="20" y="1224"/>
                  </a:lnTo>
                  <a:lnTo>
                    <a:pt x="24" y="1232"/>
                  </a:lnTo>
                  <a:lnTo>
                    <a:pt x="26" y="1240"/>
                  </a:lnTo>
                  <a:lnTo>
                    <a:pt x="30" y="1248"/>
                  </a:lnTo>
                  <a:lnTo>
                    <a:pt x="30" y="1248"/>
                  </a:lnTo>
                  <a:lnTo>
                    <a:pt x="36" y="1254"/>
                  </a:lnTo>
                  <a:lnTo>
                    <a:pt x="40" y="1260"/>
                  </a:lnTo>
                  <a:lnTo>
                    <a:pt x="40" y="1260"/>
                  </a:lnTo>
                  <a:lnTo>
                    <a:pt x="42" y="1266"/>
                  </a:lnTo>
                  <a:lnTo>
                    <a:pt x="42" y="1272"/>
                  </a:lnTo>
                  <a:lnTo>
                    <a:pt x="42" y="1278"/>
                  </a:lnTo>
                  <a:lnTo>
                    <a:pt x="44" y="1284"/>
                  </a:lnTo>
                  <a:lnTo>
                    <a:pt x="44" y="1284"/>
                  </a:lnTo>
                  <a:lnTo>
                    <a:pt x="48" y="1290"/>
                  </a:lnTo>
                  <a:lnTo>
                    <a:pt x="56" y="1294"/>
                  </a:lnTo>
                  <a:lnTo>
                    <a:pt x="68" y="1300"/>
                  </a:lnTo>
                  <a:lnTo>
                    <a:pt x="68" y="1300"/>
                  </a:lnTo>
                  <a:lnTo>
                    <a:pt x="76" y="1306"/>
                  </a:lnTo>
                  <a:lnTo>
                    <a:pt x="80" y="1310"/>
                  </a:lnTo>
                  <a:lnTo>
                    <a:pt x="82" y="1314"/>
                  </a:lnTo>
                  <a:lnTo>
                    <a:pt x="82" y="1314"/>
                  </a:lnTo>
                  <a:lnTo>
                    <a:pt x="86" y="1322"/>
                  </a:lnTo>
                  <a:lnTo>
                    <a:pt x="90" y="1324"/>
                  </a:lnTo>
                  <a:lnTo>
                    <a:pt x="92" y="1328"/>
                  </a:lnTo>
                  <a:lnTo>
                    <a:pt x="92" y="1328"/>
                  </a:lnTo>
                  <a:lnTo>
                    <a:pt x="98" y="1328"/>
                  </a:lnTo>
                  <a:lnTo>
                    <a:pt x="98" y="1328"/>
                  </a:lnTo>
                  <a:lnTo>
                    <a:pt x="106" y="1328"/>
                  </a:lnTo>
                  <a:lnTo>
                    <a:pt x="114" y="1324"/>
                  </a:lnTo>
                  <a:lnTo>
                    <a:pt x="128" y="1316"/>
                  </a:lnTo>
                  <a:lnTo>
                    <a:pt x="128" y="1316"/>
                  </a:lnTo>
                  <a:lnTo>
                    <a:pt x="140" y="1312"/>
                  </a:lnTo>
                  <a:lnTo>
                    <a:pt x="152" y="1310"/>
                  </a:lnTo>
                  <a:lnTo>
                    <a:pt x="152" y="1310"/>
                  </a:lnTo>
                  <a:lnTo>
                    <a:pt x="160" y="1312"/>
                  </a:lnTo>
                  <a:lnTo>
                    <a:pt x="168" y="1316"/>
                  </a:lnTo>
                  <a:lnTo>
                    <a:pt x="168" y="1316"/>
                  </a:lnTo>
                  <a:lnTo>
                    <a:pt x="170" y="1320"/>
                  </a:lnTo>
                  <a:lnTo>
                    <a:pt x="172" y="1322"/>
                  </a:lnTo>
                  <a:lnTo>
                    <a:pt x="172" y="1322"/>
                  </a:lnTo>
                  <a:lnTo>
                    <a:pt x="174" y="1322"/>
                  </a:lnTo>
                  <a:lnTo>
                    <a:pt x="174" y="1322"/>
                  </a:lnTo>
                  <a:lnTo>
                    <a:pt x="182" y="1320"/>
                  </a:lnTo>
                  <a:lnTo>
                    <a:pt x="182" y="1320"/>
                  </a:lnTo>
                  <a:lnTo>
                    <a:pt x="190" y="1316"/>
                  </a:lnTo>
                  <a:lnTo>
                    <a:pt x="200" y="1312"/>
                  </a:lnTo>
                  <a:lnTo>
                    <a:pt x="200" y="1312"/>
                  </a:lnTo>
                  <a:lnTo>
                    <a:pt x="210" y="1308"/>
                  </a:lnTo>
                  <a:lnTo>
                    <a:pt x="220" y="1306"/>
                  </a:lnTo>
                  <a:lnTo>
                    <a:pt x="220" y="1306"/>
                  </a:lnTo>
                  <a:lnTo>
                    <a:pt x="238" y="1296"/>
                  </a:lnTo>
                  <a:lnTo>
                    <a:pt x="238" y="1296"/>
                  </a:lnTo>
                  <a:lnTo>
                    <a:pt x="250" y="1290"/>
                  </a:lnTo>
                  <a:lnTo>
                    <a:pt x="262" y="1288"/>
                  </a:lnTo>
                  <a:lnTo>
                    <a:pt x="262" y="1288"/>
                  </a:lnTo>
                  <a:lnTo>
                    <a:pt x="270" y="1290"/>
                  </a:lnTo>
                  <a:lnTo>
                    <a:pt x="276" y="1294"/>
                  </a:lnTo>
                  <a:lnTo>
                    <a:pt x="276" y="1294"/>
                  </a:lnTo>
                  <a:lnTo>
                    <a:pt x="280" y="1296"/>
                  </a:lnTo>
                  <a:lnTo>
                    <a:pt x="280" y="1300"/>
                  </a:lnTo>
                  <a:lnTo>
                    <a:pt x="282" y="1310"/>
                  </a:lnTo>
                  <a:lnTo>
                    <a:pt x="280" y="1318"/>
                  </a:lnTo>
                  <a:lnTo>
                    <a:pt x="282" y="1328"/>
                  </a:lnTo>
                  <a:lnTo>
                    <a:pt x="282" y="1328"/>
                  </a:lnTo>
                  <a:lnTo>
                    <a:pt x="284" y="1334"/>
                  </a:lnTo>
                  <a:lnTo>
                    <a:pt x="286" y="1336"/>
                  </a:lnTo>
                  <a:lnTo>
                    <a:pt x="290" y="1338"/>
                  </a:lnTo>
                  <a:lnTo>
                    <a:pt x="290" y="1338"/>
                  </a:lnTo>
                  <a:lnTo>
                    <a:pt x="292" y="1336"/>
                  </a:lnTo>
                  <a:lnTo>
                    <a:pt x="292" y="1336"/>
                  </a:lnTo>
                  <a:lnTo>
                    <a:pt x="304" y="1332"/>
                  </a:lnTo>
                  <a:lnTo>
                    <a:pt x="316" y="1328"/>
                  </a:lnTo>
                  <a:lnTo>
                    <a:pt x="316" y="1328"/>
                  </a:lnTo>
                  <a:lnTo>
                    <a:pt x="322" y="1328"/>
                  </a:lnTo>
                  <a:lnTo>
                    <a:pt x="322" y="1328"/>
                  </a:lnTo>
                  <a:lnTo>
                    <a:pt x="330" y="1330"/>
                  </a:lnTo>
                  <a:lnTo>
                    <a:pt x="334" y="1334"/>
                  </a:lnTo>
                  <a:lnTo>
                    <a:pt x="338" y="1340"/>
                  </a:lnTo>
                  <a:lnTo>
                    <a:pt x="338" y="1348"/>
                  </a:lnTo>
                  <a:lnTo>
                    <a:pt x="338" y="1348"/>
                  </a:lnTo>
                  <a:lnTo>
                    <a:pt x="338" y="1368"/>
                  </a:lnTo>
                  <a:lnTo>
                    <a:pt x="336" y="1378"/>
                  </a:lnTo>
                  <a:lnTo>
                    <a:pt x="330" y="1388"/>
                  </a:lnTo>
                  <a:lnTo>
                    <a:pt x="330" y="1388"/>
                  </a:lnTo>
                  <a:lnTo>
                    <a:pt x="326" y="1390"/>
                  </a:lnTo>
                  <a:lnTo>
                    <a:pt x="320" y="1392"/>
                  </a:lnTo>
                  <a:lnTo>
                    <a:pt x="320" y="1392"/>
                  </a:lnTo>
                  <a:lnTo>
                    <a:pt x="320" y="1396"/>
                  </a:lnTo>
                  <a:lnTo>
                    <a:pt x="318" y="1400"/>
                  </a:lnTo>
                  <a:lnTo>
                    <a:pt x="318" y="1400"/>
                  </a:lnTo>
                  <a:lnTo>
                    <a:pt x="314" y="1414"/>
                  </a:lnTo>
                  <a:lnTo>
                    <a:pt x="312" y="1420"/>
                  </a:lnTo>
                  <a:lnTo>
                    <a:pt x="312" y="1428"/>
                  </a:lnTo>
                  <a:lnTo>
                    <a:pt x="312" y="1428"/>
                  </a:lnTo>
                  <a:lnTo>
                    <a:pt x="314" y="1440"/>
                  </a:lnTo>
                  <a:lnTo>
                    <a:pt x="320" y="1448"/>
                  </a:lnTo>
                  <a:lnTo>
                    <a:pt x="336" y="1466"/>
                  </a:lnTo>
                  <a:lnTo>
                    <a:pt x="336" y="1466"/>
                  </a:lnTo>
                  <a:lnTo>
                    <a:pt x="340" y="1474"/>
                  </a:lnTo>
                  <a:lnTo>
                    <a:pt x="344" y="1484"/>
                  </a:lnTo>
                  <a:lnTo>
                    <a:pt x="348" y="1502"/>
                  </a:lnTo>
                  <a:lnTo>
                    <a:pt x="348" y="1502"/>
                  </a:lnTo>
                  <a:lnTo>
                    <a:pt x="348" y="1512"/>
                  </a:lnTo>
                  <a:lnTo>
                    <a:pt x="346" y="1522"/>
                  </a:lnTo>
                  <a:lnTo>
                    <a:pt x="346" y="1522"/>
                  </a:lnTo>
                  <a:lnTo>
                    <a:pt x="348" y="1530"/>
                  </a:lnTo>
                  <a:lnTo>
                    <a:pt x="352" y="1536"/>
                  </a:lnTo>
                  <a:lnTo>
                    <a:pt x="352" y="1536"/>
                  </a:lnTo>
                  <a:lnTo>
                    <a:pt x="352" y="1542"/>
                  </a:lnTo>
                  <a:lnTo>
                    <a:pt x="350" y="1544"/>
                  </a:lnTo>
                  <a:lnTo>
                    <a:pt x="346" y="1552"/>
                  </a:lnTo>
                  <a:lnTo>
                    <a:pt x="344" y="1560"/>
                  </a:lnTo>
                  <a:lnTo>
                    <a:pt x="344" y="1564"/>
                  </a:lnTo>
                  <a:lnTo>
                    <a:pt x="346" y="1568"/>
                  </a:lnTo>
                  <a:lnTo>
                    <a:pt x="346" y="1568"/>
                  </a:lnTo>
                  <a:lnTo>
                    <a:pt x="348" y="1572"/>
                  </a:lnTo>
                  <a:lnTo>
                    <a:pt x="348" y="1580"/>
                  </a:lnTo>
                  <a:lnTo>
                    <a:pt x="346" y="1586"/>
                  </a:lnTo>
                  <a:lnTo>
                    <a:pt x="344" y="1592"/>
                  </a:lnTo>
                  <a:lnTo>
                    <a:pt x="344" y="1592"/>
                  </a:lnTo>
                  <a:lnTo>
                    <a:pt x="336" y="1604"/>
                  </a:lnTo>
                  <a:lnTo>
                    <a:pt x="326" y="1614"/>
                  </a:lnTo>
                  <a:lnTo>
                    <a:pt x="326" y="1614"/>
                  </a:lnTo>
                  <a:lnTo>
                    <a:pt x="310" y="1624"/>
                  </a:lnTo>
                  <a:lnTo>
                    <a:pt x="304" y="1628"/>
                  </a:lnTo>
                  <a:lnTo>
                    <a:pt x="298" y="1636"/>
                  </a:lnTo>
                  <a:lnTo>
                    <a:pt x="298" y="1636"/>
                  </a:lnTo>
                  <a:lnTo>
                    <a:pt x="294" y="1648"/>
                  </a:lnTo>
                  <a:lnTo>
                    <a:pt x="292" y="1660"/>
                  </a:lnTo>
                  <a:lnTo>
                    <a:pt x="292" y="1660"/>
                  </a:lnTo>
                  <a:lnTo>
                    <a:pt x="286" y="1676"/>
                  </a:lnTo>
                  <a:lnTo>
                    <a:pt x="286" y="1682"/>
                  </a:lnTo>
                  <a:lnTo>
                    <a:pt x="286" y="1690"/>
                  </a:lnTo>
                  <a:lnTo>
                    <a:pt x="286" y="1690"/>
                  </a:lnTo>
                  <a:lnTo>
                    <a:pt x="286" y="1696"/>
                  </a:lnTo>
                  <a:lnTo>
                    <a:pt x="288" y="1700"/>
                  </a:lnTo>
                  <a:lnTo>
                    <a:pt x="288" y="1700"/>
                  </a:lnTo>
                  <a:lnTo>
                    <a:pt x="290" y="1706"/>
                  </a:lnTo>
                  <a:lnTo>
                    <a:pt x="294" y="1710"/>
                  </a:lnTo>
                  <a:lnTo>
                    <a:pt x="298" y="1714"/>
                  </a:lnTo>
                  <a:lnTo>
                    <a:pt x="300" y="1720"/>
                  </a:lnTo>
                  <a:lnTo>
                    <a:pt x="300" y="1720"/>
                  </a:lnTo>
                  <a:lnTo>
                    <a:pt x="298" y="1732"/>
                  </a:lnTo>
                  <a:lnTo>
                    <a:pt x="298" y="1732"/>
                  </a:lnTo>
                  <a:lnTo>
                    <a:pt x="298" y="1740"/>
                  </a:lnTo>
                  <a:lnTo>
                    <a:pt x="300" y="1748"/>
                  </a:lnTo>
                  <a:lnTo>
                    <a:pt x="300" y="1748"/>
                  </a:lnTo>
                  <a:lnTo>
                    <a:pt x="300" y="1760"/>
                  </a:lnTo>
                  <a:lnTo>
                    <a:pt x="302" y="1770"/>
                  </a:lnTo>
                  <a:lnTo>
                    <a:pt x="302" y="1770"/>
                  </a:lnTo>
                  <a:lnTo>
                    <a:pt x="306" y="1778"/>
                  </a:lnTo>
                  <a:lnTo>
                    <a:pt x="308" y="1788"/>
                  </a:lnTo>
                  <a:lnTo>
                    <a:pt x="308" y="1798"/>
                  </a:lnTo>
                  <a:lnTo>
                    <a:pt x="306" y="1806"/>
                  </a:lnTo>
                  <a:lnTo>
                    <a:pt x="306" y="1806"/>
                  </a:lnTo>
                  <a:lnTo>
                    <a:pt x="302" y="1818"/>
                  </a:lnTo>
                  <a:lnTo>
                    <a:pt x="300" y="1830"/>
                  </a:lnTo>
                  <a:lnTo>
                    <a:pt x="298" y="1842"/>
                  </a:lnTo>
                  <a:lnTo>
                    <a:pt x="298" y="1854"/>
                  </a:lnTo>
                  <a:lnTo>
                    <a:pt x="298" y="1854"/>
                  </a:lnTo>
                  <a:lnTo>
                    <a:pt x="304" y="1872"/>
                  </a:lnTo>
                  <a:lnTo>
                    <a:pt x="310" y="1888"/>
                  </a:lnTo>
                  <a:lnTo>
                    <a:pt x="310" y="1888"/>
                  </a:lnTo>
                  <a:lnTo>
                    <a:pt x="318" y="1908"/>
                  </a:lnTo>
                  <a:lnTo>
                    <a:pt x="326" y="1930"/>
                  </a:lnTo>
                  <a:lnTo>
                    <a:pt x="326" y="1930"/>
                  </a:lnTo>
                  <a:lnTo>
                    <a:pt x="328" y="1938"/>
                  </a:lnTo>
                  <a:lnTo>
                    <a:pt x="328" y="1946"/>
                  </a:lnTo>
                  <a:lnTo>
                    <a:pt x="328" y="1954"/>
                  </a:lnTo>
                  <a:lnTo>
                    <a:pt x="324" y="1962"/>
                  </a:lnTo>
                  <a:lnTo>
                    <a:pt x="324" y="1962"/>
                  </a:lnTo>
                  <a:lnTo>
                    <a:pt x="322" y="1972"/>
                  </a:lnTo>
                  <a:lnTo>
                    <a:pt x="322" y="1980"/>
                  </a:lnTo>
                  <a:lnTo>
                    <a:pt x="324" y="1988"/>
                  </a:lnTo>
                  <a:lnTo>
                    <a:pt x="328" y="1996"/>
                  </a:lnTo>
                  <a:lnTo>
                    <a:pt x="328" y="1996"/>
                  </a:lnTo>
                  <a:lnTo>
                    <a:pt x="332" y="2010"/>
                  </a:lnTo>
                  <a:lnTo>
                    <a:pt x="336" y="2016"/>
                  </a:lnTo>
                  <a:lnTo>
                    <a:pt x="340" y="2020"/>
                  </a:lnTo>
                  <a:lnTo>
                    <a:pt x="340" y="2020"/>
                  </a:lnTo>
                  <a:lnTo>
                    <a:pt x="346" y="2022"/>
                  </a:lnTo>
                  <a:lnTo>
                    <a:pt x="346" y="2022"/>
                  </a:lnTo>
                  <a:lnTo>
                    <a:pt x="352" y="2020"/>
                  </a:lnTo>
                  <a:lnTo>
                    <a:pt x="360" y="2018"/>
                  </a:lnTo>
                  <a:lnTo>
                    <a:pt x="372" y="2012"/>
                  </a:lnTo>
                  <a:lnTo>
                    <a:pt x="372" y="2012"/>
                  </a:lnTo>
                  <a:lnTo>
                    <a:pt x="384" y="2004"/>
                  </a:lnTo>
                  <a:lnTo>
                    <a:pt x="388" y="2002"/>
                  </a:lnTo>
                  <a:lnTo>
                    <a:pt x="396" y="2000"/>
                  </a:lnTo>
                  <a:lnTo>
                    <a:pt x="396" y="2000"/>
                  </a:lnTo>
                  <a:lnTo>
                    <a:pt x="404" y="1998"/>
                  </a:lnTo>
                  <a:lnTo>
                    <a:pt x="412" y="1998"/>
                  </a:lnTo>
                  <a:lnTo>
                    <a:pt x="412" y="1998"/>
                  </a:lnTo>
                  <a:lnTo>
                    <a:pt x="414" y="1998"/>
                  </a:lnTo>
                  <a:lnTo>
                    <a:pt x="414" y="1998"/>
                  </a:lnTo>
                  <a:lnTo>
                    <a:pt x="416" y="1998"/>
                  </a:lnTo>
                  <a:lnTo>
                    <a:pt x="416" y="1998"/>
                  </a:lnTo>
                  <a:lnTo>
                    <a:pt x="426" y="1998"/>
                  </a:lnTo>
                  <a:lnTo>
                    <a:pt x="434" y="1996"/>
                  </a:lnTo>
                  <a:lnTo>
                    <a:pt x="434" y="1996"/>
                  </a:lnTo>
                  <a:lnTo>
                    <a:pt x="444" y="1990"/>
                  </a:lnTo>
                  <a:lnTo>
                    <a:pt x="456" y="1984"/>
                  </a:lnTo>
                  <a:lnTo>
                    <a:pt x="456" y="1984"/>
                  </a:lnTo>
                  <a:lnTo>
                    <a:pt x="466" y="1982"/>
                  </a:lnTo>
                  <a:lnTo>
                    <a:pt x="474" y="1976"/>
                  </a:lnTo>
                  <a:lnTo>
                    <a:pt x="474" y="1976"/>
                  </a:lnTo>
                  <a:lnTo>
                    <a:pt x="484" y="1968"/>
                  </a:lnTo>
                  <a:lnTo>
                    <a:pt x="492" y="1960"/>
                  </a:lnTo>
                  <a:lnTo>
                    <a:pt x="510" y="1942"/>
                  </a:lnTo>
                  <a:lnTo>
                    <a:pt x="510" y="1942"/>
                  </a:lnTo>
                  <a:lnTo>
                    <a:pt x="528" y="1922"/>
                  </a:lnTo>
                  <a:lnTo>
                    <a:pt x="544" y="1902"/>
                  </a:lnTo>
                  <a:lnTo>
                    <a:pt x="544" y="1902"/>
                  </a:lnTo>
                  <a:lnTo>
                    <a:pt x="558" y="1884"/>
                  </a:lnTo>
                  <a:lnTo>
                    <a:pt x="562" y="1876"/>
                  </a:lnTo>
                  <a:lnTo>
                    <a:pt x="564" y="1866"/>
                  </a:lnTo>
                  <a:lnTo>
                    <a:pt x="564" y="1866"/>
                  </a:lnTo>
                  <a:lnTo>
                    <a:pt x="564" y="1848"/>
                  </a:lnTo>
                  <a:lnTo>
                    <a:pt x="566" y="1842"/>
                  </a:lnTo>
                  <a:lnTo>
                    <a:pt x="574" y="1832"/>
                  </a:lnTo>
                  <a:lnTo>
                    <a:pt x="574" y="1832"/>
                  </a:lnTo>
                  <a:lnTo>
                    <a:pt x="594" y="1820"/>
                  </a:lnTo>
                  <a:lnTo>
                    <a:pt x="594" y="1820"/>
                  </a:lnTo>
                  <a:lnTo>
                    <a:pt x="604" y="1816"/>
                  </a:lnTo>
                  <a:lnTo>
                    <a:pt x="608" y="1814"/>
                  </a:lnTo>
                  <a:lnTo>
                    <a:pt x="610" y="1808"/>
                  </a:lnTo>
                  <a:lnTo>
                    <a:pt x="610" y="1808"/>
                  </a:lnTo>
                  <a:lnTo>
                    <a:pt x="614" y="1800"/>
                  </a:lnTo>
                  <a:lnTo>
                    <a:pt x="616" y="1790"/>
                  </a:lnTo>
                  <a:lnTo>
                    <a:pt x="616" y="1790"/>
                  </a:lnTo>
                  <a:lnTo>
                    <a:pt x="618" y="1778"/>
                  </a:lnTo>
                  <a:lnTo>
                    <a:pt x="620" y="1768"/>
                  </a:lnTo>
                  <a:lnTo>
                    <a:pt x="620" y="1768"/>
                  </a:lnTo>
                  <a:lnTo>
                    <a:pt x="620" y="1758"/>
                  </a:lnTo>
                  <a:lnTo>
                    <a:pt x="618" y="1750"/>
                  </a:lnTo>
                  <a:lnTo>
                    <a:pt x="618" y="1750"/>
                  </a:lnTo>
                  <a:lnTo>
                    <a:pt x="614" y="1744"/>
                  </a:lnTo>
                  <a:lnTo>
                    <a:pt x="614" y="1740"/>
                  </a:lnTo>
                  <a:lnTo>
                    <a:pt x="616" y="1734"/>
                  </a:lnTo>
                  <a:lnTo>
                    <a:pt x="616" y="1734"/>
                  </a:lnTo>
                  <a:lnTo>
                    <a:pt x="626" y="1728"/>
                  </a:lnTo>
                  <a:lnTo>
                    <a:pt x="638" y="1720"/>
                  </a:lnTo>
                  <a:lnTo>
                    <a:pt x="638" y="1720"/>
                  </a:lnTo>
                  <a:lnTo>
                    <a:pt x="648" y="1714"/>
                  </a:lnTo>
                  <a:lnTo>
                    <a:pt x="658" y="1708"/>
                  </a:lnTo>
                  <a:lnTo>
                    <a:pt x="658" y="1708"/>
                  </a:lnTo>
                  <a:lnTo>
                    <a:pt x="668" y="1702"/>
                  </a:lnTo>
                  <a:lnTo>
                    <a:pt x="676" y="1694"/>
                  </a:lnTo>
                  <a:lnTo>
                    <a:pt x="694" y="1680"/>
                  </a:lnTo>
                  <a:lnTo>
                    <a:pt x="694" y="1680"/>
                  </a:lnTo>
                  <a:lnTo>
                    <a:pt x="704" y="1674"/>
                  </a:lnTo>
                  <a:lnTo>
                    <a:pt x="710" y="1668"/>
                  </a:lnTo>
                  <a:lnTo>
                    <a:pt x="716" y="1660"/>
                  </a:lnTo>
                  <a:lnTo>
                    <a:pt x="718" y="1650"/>
                  </a:lnTo>
                  <a:lnTo>
                    <a:pt x="718" y="1650"/>
                  </a:lnTo>
                  <a:lnTo>
                    <a:pt x="724" y="1628"/>
                  </a:lnTo>
                  <a:lnTo>
                    <a:pt x="732" y="1604"/>
                  </a:lnTo>
                  <a:lnTo>
                    <a:pt x="732" y="1604"/>
                  </a:lnTo>
                  <a:lnTo>
                    <a:pt x="736" y="1592"/>
                  </a:lnTo>
                  <a:lnTo>
                    <a:pt x="738" y="1584"/>
                  </a:lnTo>
                  <a:lnTo>
                    <a:pt x="738" y="1578"/>
                  </a:lnTo>
                  <a:lnTo>
                    <a:pt x="738" y="1578"/>
                  </a:lnTo>
                  <a:lnTo>
                    <a:pt x="734" y="1570"/>
                  </a:lnTo>
                  <a:lnTo>
                    <a:pt x="734" y="1570"/>
                  </a:lnTo>
                  <a:lnTo>
                    <a:pt x="730" y="1556"/>
                  </a:lnTo>
                  <a:lnTo>
                    <a:pt x="726" y="1540"/>
                  </a:lnTo>
                  <a:lnTo>
                    <a:pt x="726" y="1540"/>
                  </a:lnTo>
                  <a:lnTo>
                    <a:pt x="726" y="1522"/>
                  </a:lnTo>
                  <a:lnTo>
                    <a:pt x="726" y="1514"/>
                  </a:lnTo>
                  <a:lnTo>
                    <a:pt x="730" y="1506"/>
                  </a:lnTo>
                  <a:lnTo>
                    <a:pt x="730" y="1506"/>
                  </a:lnTo>
                  <a:lnTo>
                    <a:pt x="732" y="1496"/>
                  </a:lnTo>
                  <a:lnTo>
                    <a:pt x="734" y="1486"/>
                  </a:lnTo>
                  <a:lnTo>
                    <a:pt x="734" y="1486"/>
                  </a:lnTo>
                  <a:lnTo>
                    <a:pt x="738" y="1476"/>
                  </a:lnTo>
                  <a:lnTo>
                    <a:pt x="744" y="1468"/>
                  </a:lnTo>
                  <a:lnTo>
                    <a:pt x="744" y="1468"/>
                  </a:lnTo>
                  <a:lnTo>
                    <a:pt x="756" y="1454"/>
                  </a:lnTo>
                  <a:lnTo>
                    <a:pt x="762" y="1446"/>
                  </a:lnTo>
                  <a:lnTo>
                    <a:pt x="770" y="1440"/>
                  </a:lnTo>
                  <a:lnTo>
                    <a:pt x="770" y="1440"/>
                  </a:lnTo>
                  <a:lnTo>
                    <a:pt x="780" y="1432"/>
                  </a:lnTo>
                  <a:lnTo>
                    <a:pt x="786" y="1424"/>
                  </a:lnTo>
                  <a:lnTo>
                    <a:pt x="800" y="1408"/>
                  </a:lnTo>
                  <a:lnTo>
                    <a:pt x="800" y="1408"/>
                  </a:lnTo>
                  <a:lnTo>
                    <a:pt x="816" y="1392"/>
                  </a:lnTo>
                  <a:lnTo>
                    <a:pt x="834" y="1378"/>
                  </a:lnTo>
                  <a:lnTo>
                    <a:pt x="870" y="1352"/>
                  </a:lnTo>
                  <a:lnTo>
                    <a:pt x="870" y="1352"/>
                  </a:lnTo>
                  <a:lnTo>
                    <a:pt x="882" y="1344"/>
                  </a:lnTo>
                  <a:lnTo>
                    <a:pt x="882" y="1344"/>
                  </a:lnTo>
                  <a:lnTo>
                    <a:pt x="888" y="1336"/>
                  </a:lnTo>
                  <a:lnTo>
                    <a:pt x="892" y="1328"/>
                  </a:lnTo>
                  <a:lnTo>
                    <a:pt x="892" y="1328"/>
                  </a:lnTo>
                  <a:lnTo>
                    <a:pt x="904" y="1312"/>
                  </a:lnTo>
                  <a:lnTo>
                    <a:pt x="918" y="1296"/>
                  </a:lnTo>
                  <a:lnTo>
                    <a:pt x="918" y="1296"/>
                  </a:lnTo>
                  <a:lnTo>
                    <a:pt x="926" y="1286"/>
                  </a:lnTo>
                  <a:lnTo>
                    <a:pt x="932" y="1276"/>
                  </a:lnTo>
                  <a:lnTo>
                    <a:pt x="932" y="1276"/>
                  </a:lnTo>
                  <a:lnTo>
                    <a:pt x="944" y="1254"/>
                  </a:lnTo>
                  <a:lnTo>
                    <a:pt x="948" y="1242"/>
                  </a:lnTo>
                  <a:lnTo>
                    <a:pt x="952" y="1230"/>
                  </a:lnTo>
                  <a:lnTo>
                    <a:pt x="952" y="1230"/>
                  </a:lnTo>
                  <a:lnTo>
                    <a:pt x="954" y="1222"/>
                  </a:lnTo>
                  <a:lnTo>
                    <a:pt x="954" y="1218"/>
                  </a:lnTo>
                  <a:lnTo>
                    <a:pt x="952" y="1216"/>
                  </a:lnTo>
                  <a:lnTo>
                    <a:pt x="952" y="1216"/>
                  </a:lnTo>
                  <a:lnTo>
                    <a:pt x="946" y="1214"/>
                  </a:lnTo>
                  <a:lnTo>
                    <a:pt x="946" y="1214"/>
                  </a:lnTo>
                  <a:lnTo>
                    <a:pt x="940" y="1214"/>
                  </a:lnTo>
                  <a:lnTo>
                    <a:pt x="932" y="1218"/>
                  </a:lnTo>
                  <a:lnTo>
                    <a:pt x="932" y="1218"/>
                  </a:lnTo>
                  <a:lnTo>
                    <a:pt x="914" y="1224"/>
                  </a:lnTo>
                  <a:lnTo>
                    <a:pt x="896" y="1230"/>
                  </a:lnTo>
                  <a:lnTo>
                    <a:pt x="858" y="1240"/>
                  </a:lnTo>
                  <a:lnTo>
                    <a:pt x="858" y="1240"/>
                  </a:lnTo>
                  <a:lnTo>
                    <a:pt x="854" y="1240"/>
                  </a:lnTo>
                  <a:lnTo>
                    <a:pt x="854" y="1240"/>
                  </a:lnTo>
                  <a:lnTo>
                    <a:pt x="850" y="1238"/>
                  </a:lnTo>
                  <a:lnTo>
                    <a:pt x="846" y="1236"/>
                  </a:lnTo>
                  <a:lnTo>
                    <a:pt x="842" y="1230"/>
                  </a:lnTo>
                  <a:lnTo>
                    <a:pt x="840" y="1222"/>
                  </a:lnTo>
                  <a:lnTo>
                    <a:pt x="840" y="1214"/>
                  </a:lnTo>
                  <a:lnTo>
                    <a:pt x="840" y="1214"/>
                  </a:lnTo>
                  <a:lnTo>
                    <a:pt x="836" y="1198"/>
                  </a:lnTo>
                  <a:lnTo>
                    <a:pt x="834" y="1192"/>
                  </a:lnTo>
                  <a:lnTo>
                    <a:pt x="830" y="1184"/>
                  </a:lnTo>
                  <a:lnTo>
                    <a:pt x="830" y="1184"/>
                  </a:lnTo>
                  <a:lnTo>
                    <a:pt x="826" y="1178"/>
                  </a:lnTo>
                  <a:lnTo>
                    <a:pt x="820" y="1174"/>
                  </a:lnTo>
                  <a:lnTo>
                    <a:pt x="808" y="1164"/>
                  </a:lnTo>
                  <a:lnTo>
                    <a:pt x="808" y="1164"/>
                  </a:lnTo>
                  <a:lnTo>
                    <a:pt x="804" y="1158"/>
                  </a:lnTo>
                  <a:lnTo>
                    <a:pt x="802" y="1148"/>
                  </a:lnTo>
                  <a:lnTo>
                    <a:pt x="802" y="1148"/>
                  </a:lnTo>
                  <a:lnTo>
                    <a:pt x="800" y="1142"/>
                  </a:lnTo>
                  <a:lnTo>
                    <a:pt x="798" y="1136"/>
                  </a:lnTo>
                  <a:lnTo>
                    <a:pt x="798" y="1136"/>
                  </a:lnTo>
                  <a:lnTo>
                    <a:pt x="798" y="1126"/>
                  </a:lnTo>
                  <a:lnTo>
                    <a:pt x="800" y="1118"/>
                  </a:lnTo>
                  <a:lnTo>
                    <a:pt x="800" y="1118"/>
                  </a:lnTo>
                  <a:lnTo>
                    <a:pt x="794" y="1118"/>
                  </a:lnTo>
                  <a:lnTo>
                    <a:pt x="792" y="1116"/>
                  </a:lnTo>
                  <a:lnTo>
                    <a:pt x="790" y="1114"/>
                  </a:lnTo>
                  <a:lnTo>
                    <a:pt x="790" y="1114"/>
                  </a:lnTo>
                  <a:lnTo>
                    <a:pt x="788" y="1104"/>
                  </a:lnTo>
                  <a:lnTo>
                    <a:pt x="788" y="1104"/>
                  </a:lnTo>
                  <a:lnTo>
                    <a:pt x="782" y="1096"/>
                  </a:lnTo>
                  <a:lnTo>
                    <a:pt x="782" y="1090"/>
                  </a:lnTo>
                  <a:lnTo>
                    <a:pt x="780" y="1086"/>
                  </a:lnTo>
                  <a:lnTo>
                    <a:pt x="780" y="1086"/>
                  </a:lnTo>
                  <a:lnTo>
                    <a:pt x="784" y="1072"/>
                  </a:lnTo>
                  <a:lnTo>
                    <a:pt x="786" y="1066"/>
                  </a:lnTo>
                  <a:lnTo>
                    <a:pt x="786" y="1060"/>
                  </a:lnTo>
                  <a:lnTo>
                    <a:pt x="786" y="1060"/>
                  </a:lnTo>
                  <a:lnTo>
                    <a:pt x="786" y="1054"/>
                  </a:lnTo>
                  <a:lnTo>
                    <a:pt x="784" y="1050"/>
                  </a:lnTo>
                  <a:lnTo>
                    <a:pt x="778" y="1042"/>
                  </a:lnTo>
                  <a:lnTo>
                    <a:pt x="778" y="1042"/>
                  </a:lnTo>
                  <a:lnTo>
                    <a:pt x="774" y="1024"/>
                  </a:lnTo>
                  <a:lnTo>
                    <a:pt x="774" y="1024"/>
                  </a:lnTo>
                  <a:lnTo>
                    <a:pt x="770" y="1010"/>
                  </a:lnTo>
                  <a:lnTo>
                    <a:pt x="766" y="996"/>
                  </a:lnTo>
                  <a:lnTo>
                    <a:pt x="766" y="996"/>
                  </a:lnTo>
                  <a:lnTo>
                    <a:pt x="758" y="984"/>
                  </a:lnTo>
                  <a:lnTo>
                    <a:pt x="756" y="978"/>
                  </a:lnTo>
                  <a:lnTo>
                    <a:pt x="754" y="972"/>
                  </a:lnTo>
                  <a:lnTo>
                    <a:pt x="754" y="972"/>
                  </a:lnTo>
                  <a:lnTo>
                    <a:pt x="756" y="964"/>
                  </a:lnTo>
                  <a:lnTo>
                    <a:pt x="756" y="962"/>
                  </a:lnTo>
                  <a:lnTo>
                    <a:pt x="754" y="958"/>
                  </a:lnTo>
                  <a:lnTo>
                    <a:pt x="754" y="958"/>
                  </a:lnTo>
                  <a:lnTo>
                    <a:pt x="750" y="952"/>
                  </a:lnTo>
                  <a:lnTo>
                    <a:pt x="746" y="948"/>
                  </a:lnTo>
                  <a:lnTo>
                    <a:pt x="746" y="948"/>
                  </a:lnTo>
                  <a:lnTo>
                    <a:pt x="744" y="940"/>
                  </a:lnTo>
                  <a:lnTo>
                    <a:pt x="746" y="936"/>
                  </a:lnTo>
                  <a:lnTo>
                    <a:pt x="748" y="932"/>
                  </a:lnTo>
                  <a:lnTo>
                    <a:pt x="748" y="932"/>
                  </a:lnTo>
                  <a:lnTo>
                    <a:pt x="750" y="930"/>
                  </a:lnTo>
                  <a:lnTo>
                    <a:pt x="750" y="930"/>
                  </a:lnTo>
                  <a:lnTo>
                    <a:pt x="760" y="942"/>
                  </a:lnTo>
                  <a:lnTo>
                    <a:pt x="766" y="948"/>
                  </a:lnTo>
                  <a:lnTo>
                    <a:pt x="772" y="954"/>
                  </a:lnTo>
                  <a:lnTo>
                    <a:pt x="772" y="954"/>
                  </a:lnTo>
                  <a:lnTo>
                    <a:pt x="778" y="960"/>
                  </a:lnTo>
                  <a:lnTo>
                    <a:pt x="782" y="968"/>
                  </a:lnTo>
                  <a:lnTo>
                    <a:pt x="784" y="978"/>
                  </a:lnTo>
                  <a:lnTo>
                    <a:pt x="790" y="986"/>
                  </a:lnTo>
                  <a:lnTo>
                    <a:pt x="790" y="986"/>
                  </a:lnTo>
                  <a:lnTo>
                    <a:pt x="796" y="994"/>
                  </a:lnTo>
                  <a:lnTo>
                    <a:pt x="802" y="1000"/>
                  </a:lnTo>
                  <a:lnTo>
                    <a:pt x="802" y="1000"/>
                  </a:lnTo>
                  <a:lnTo>
                    <a:pt x="802" y="1004"/>
                  </a:lnTo>
                  <a:lnTo>
                    <a:pt x="804" y="1010"/>
                  </a:lnTo>
                  <a:lnTo>
                    <a:pt x="804" y="1020"/>
                  </a:lnTo>
                  <a:lnTo>
                    <a:pt x="804" y="1020"/>
                  </a:lnTo>
                  <a:lnTo>
                    <a:pt x="808" y="1032"/>
                  </a:lnTo>
                  <a:lnTo>
                    <a:pt x="812" y="1044"/>
                  </a:lnTo>
                  <a:lnTo>
                    <a:pt x="816" y="1056"/>
                  </a:lnTo>
                  <a:lnTo>
                    <a:pt x="816" y="1062"/>
                  </a:lnTo>
                  <a:lnTo>
                    <a:pt x="814" y="1068"/>
                  </a:lnTo>
                  <a:lnTo>
                    <a:pt x="814" y="1068"/>
                  </a:lnTo>
                  <a:lnTo>
                    <a:pt x="810" y="1080"/>
                  </a:lnTo>
                  <a:lnTo>
                    <a:pt x="812" y="1082"/>
                  </a:lnTo>
                  <a:lnTo>
                    <a:pt x="816" y="1088"/>
                  </a:lnTo>
                  <a:lnTo>
                    <a:pt x="816" y="1088"/>
                  </a:lnTo>
                  <a:lnTo>
                    <a:pt x="824" y="1098"/>
                  </a:lnTo>
                  <a:lnTo>
                    <a:pt x="830" y="1108"/>
                  </a:lnTo>
                  <a:lnTo>
                    <a:pt x="830" y="1108"/>
                  </a:lnTo>
                  <a:lnTo>
                    <a:pt x="844" y="1132"/>
                  </a:lnTo>
                  <a:lnTo>
                    <a:pt x="848" y="1144"/>
                  </a:lnTo>
                  <a:lnTo>
                    <a:pt x="850" y="1150"/>
                  </a:lnTo>
                  <a:lnTo>
                    <a:pt x="850" y="1156"/>
                  </a:lnTo>
                  <a:lnTo>
                    <a:pt x="850" y="1156"/>
                  </a:lnTo>
                  <a:lnTo>
                    <a:pt x="850" y="1164"/>
                  </a:lnTo>
                  <a:lnTo>
                    <a:pt x="846" y="1172"/>
                  </a:lnTo>
                  <a:lnTo>
                    <a:pt x="844" y="1182"/>
                  </a:lnTo>
                  <a:lnTo>
                    <a:pt x="844" y="1190"/>
                  </a:lnTo>
                  <a:lnTo>
                    <a:pt x="844" y="1190"/>
                  </a:lnTo>
                  <a:lnTo>
                    <a:pt x="846" y="1216"/>
                  </a:lnTo>
                  <a:lnTo>
                    <a:pt x="846" y="1216"/>
                  </a:lnTo>
                  <a:lnTo>
                    <a:pt x="852" y="1216"/>
                  </a:lnTo>
                  <a:lnTo>
                    <a:pt x="852" y="1216"/>
                  </a:lnTo>
                  <a:lnTo>
                    <a:pt x="860" y="1216"/>
                  </a:lnTo>
                  <a:lnTo>
                    <a:pt x="870" y="1212"/>
                  </a:lnTo>
                  <a:lnTo>
                    <a:pt x="888" y="1202"/>
                  </a:lnTo>
                  <a:lnTo>
                    <a:pt x="888" y="1202"/>
                  </a:lnTo>
                  <a:lnTo>
                    <a:pt x="912" y="1188"/>
                  </a:lnTo>
                  <a:lnTo>
                    <a:pt x="924" y="1182"/>
                  </a:lnTo>
                  <a:lnTo>
                    <a:pt x="936" y="1178"/>
                  </a:lnTo>
                  <a:lnTo>
                    <a:pt x="936" y="1178"/>
                  </a:lnTo>
                  <a:lnTo>
                    <a:pt x="948" y="1176"/>
                  </a:lnTo>
                  <a:lnTo>
                    <a:pt x="958" y="1172"/>
                  </a:lnTo>
                  <a:lnTo>
                    <a:pt x="958" y="1172"/>
                  </a:lnTo>
                  <a:lnTo>
                    <a:pt x="978" y="1160"/>
                  </a:lnTo>
                  <a:lnTo>
                    <a:pt x="978" y="1160"/>
                  </a:lnTo>
                  <a:lnTo>
                    <a:pt x="982" y="1156"/>
                  </a:lnTo>
                  <a:lnTo>
                    <a:pt x="986" y="1152"/>
                  </a:lnTo>
                  <a:lnTo>
                    <a:pt x="990" y="1148"/>
                  </a:lnTo>
                  <a:lnTo>
                    <a:pt x="996" y="1146"/>
                  </a:lnTo>
                  <a:lnTo>
                    <a:pt x="996" y="1146"/>
                  </a:lnTo>
                  <a:lnTo>
                    <a:pt x="1014" y="1142"/>
                  </a:lnTo>
                  <a:lnTo>
                    <a:pt x="1022" y="1140"/>
                  </a:lnTo>
                  <a:lnTo>
                    <a:pt x="1030" y="1136"/>
                  </a:lnTo>
                  <a:lnTo>
                    <a:pt x="1030" y="1136"/>
                  </a:lnTo>
                  <a:lnTo>
                    <a:pt x="1040" y="1126"/>
                  </a:lnTo>
                  <a:lnTo>
                    <a:pt x="1050" y="1118"/>
                  </a:lnTo>
                  <a:lnTo>
                    <a:pt x="1050" y="1118"/>
                  </a:lnTo>
                  <a:lnTo>
                    <a:pt x="1062" y="1108"/>
                  </a:lnTo>
                  <a:lnTo>
                    <a:pt x="1074" y="1096"/>
                  </a:lnTo>
                  <a:lnTo>
                    <a:pt x="1074" y="1096"/>
                  </a:lnTo>
                  <a:lnTo>
                    <a:pt x="1090" y="1084"/>
                  </a:lnTo>
                  <a:lnTo>
                    <a:pt x="1096" y="1076"/>
                  </a:lnTo>
                  <a:lnTo>
                    <a:pt x="1102" y="1068"/>
                  </a:lnTo>
                  <a:lnTo>
                    <a:pt x="1102" y="1068"/>
                  </a:lnTo>
                  <a:lnTo>
                    <a:pt x="1106" y="1060"/>
                  </a:lnTo>
                  <a:lnTo>
                    <a:pt x="1106" y="1052"/>
                  </a:lnTo>
                  <a:lnTo>
                    <a:pt x="1102" y="1046"/>
                  </a:lnTo>
                  <a:lnTo>
                    <a:pt x="1098" y="1042"/>
                  </a:lnTo>
                  <a:lnTo>
                    <a:pt x="1086" y="1034"/>
                  </a:lnTo>
                  <a:lnTo>
                    <a:pt x="1072" y="1028"/>
                  </a:lnTo>
                  <a:lnTo>
                    <a:pt x="1072" y="1028"/>
                  </a:lnTo>
                  <a:lnTo>
                    <a:pt x="1072" y="1018"/>
                  </a:lnTo>
                  <a:lnTo>
                    <a:pt x="1072" y="1008"/>
                  </a:lnTo>
                  <a:lnTo>
                    <a:pt x="1068" y="1000"/>
                  </a:lnTo>
                  <a:lnTo>
                    <a:pt x="1064" y="996"/>
                  </a:lnTo>
                  <a:lnTo>
                    <a:pt x="1062" y="996"/>
                  </a:lnTo>
                  <a:lnTo>
                    <a:pt x="1062" y="996"/>
                  </a:lnTo>
                  <a:lnTo>
                    <a:pt x="1058" y="996"/>
                  </a:lnTo>
                  <a:lnTo>
                    <a:pt x="1054" y="1000"/>
                  </a:lnTo>
                  <a:lnTo>
                    <a:pt x="1054" y="1000"/>
                  </a:lnTo>
                  <a:lnTo>
                    <a:pt x="1052" y="1002"/>
                  </a:lnTo>
                  <a:lnTo>
                    <a:pt x="1052" y="1004"/>
                  </a:lnTo>
                  <a:lnTo>
                    <a:pt x="1048" y="1010"/>
                  </a:lnTo>
                  <a:lnTo>
                    <a:pt x="1048" y="1010"/>
                  </a:lnTo>
                  <a:lnTo>
                    <a:pt x="1044" y="1012"/>
                  </a:lnTo>
                  <a:lnTo>
                    <a:pt x="1040" y="1016"/>
                  </a:lnTo>
                  <a:lnTo>
                    <a:pt x="1040" y="1016"/>
                  </a:lnTo>
                  <a:lnTo>
                    <a:pt x="1028" y="1022"/>
                  </a:lnTo>
                  <a:lnTo>
                    <a:pt x="1020" y="1024"/>
                  </a:lnTo>
                  <a:lnTo>
                    <a:pt x="1012" y="1026"/>
                  </a:lnTo>
                  <a:lnTo>
                    <a:pt x="1012" y="1026"/>
                  </a:lnTo>
                  <a:lnTo>
                    <a:pt x="1010" y="1026"/>
                  </a:lnTo>
                  <a:lnTo>
                    <a:pt x="1010" y="1026"/>
                  </a:lnTo>
                  <a:lnTo>
                    <a:pt x="1006" y="1022"/>
                  </a:lnTo>
                  <a:lnTo>
                    <a:pt x="1002" y="1018"/>
                  </a:lnTo>
                  <a:lnTo>
                    <a:pt x="996" y="1004"/>
                  </a:lnTo>
                  <a:lnTo>
                    <a:pt x="992" y="990"/>
                  </a:lnTo>
                  <a:lnTo>
                    <a:pt x="988" y="980"/>
                  </a:lnTo>
                  <a:lnTo>
                    <a:pt x="988" y="980"/>
                  </a:lnTo>
                  <a:lnTo>
                    <a:pt x="984" y="974"/>
                  </a:lnTo>
                  <a:lnTo>
                    <a:pt x="980" y="970"/>
                  </a:lnTo>
                  <a:lnTo>
                    <a:pt x="976" y="968"/>
                  </a:lnTo>
                  <a:lnTo>
                    <a:pt x="972" y="962"/>
                  </a:lnTo>
                  <a:lnTo>
                    <a:pt x="972" y="962"/>
                  </a:lnTo>
                  <a:lnTo>
                    <a:pt x="974" y="954"/>
                  </a:lnTo>
                  <a:lnTo>
                    <a:pt x="974" y="948"/>
                  </a:lnTo>
                  <a:lnTo>
                    <a:pt x="974" y="948"/>
                  </a:lnTo>
                  <a:lnTo>
                    <a:pt x="972" y="944"/>
                  </a:lnTo>
                  <a:lnTo>
                    <a:pt x="970" y="940"/>
                  </a:lnTo>
                  <a:lnTo>
                    <a:pt x="966" y="936"/>
                  </a:lnTo>
                  <a:lnTo>
                    <a:pt x="966" y="932"/>
                  </a:lnTo>
                  <a:lnTo>
                    <a:pt x="966" y="932"/>
                  </a:lnTo>
                  <a:lnTo>
                    <a:pt x="966" y="928"/>
                  </a:lnTo>
                  <a:lnTo>
                    <a:pt x="968" y="926"/>
                  </a:lnTo>
                  <a:lnTo>
                    <a:pt x="974" y="924"/>
                  </a:lnTo>
                  <a:lnTo>
                    <a:pt x="974" y="924"/>
                  </a:lnTo>
                  <a:lnTo>
                    <a:pt x="980" y="926"/>
                  </a:lnTo>
                  <a:lnTo>
                    <a:pt x="980" y="926"/>
                  </a:lnTo>
                  <a:lnTo>
                    <a:pt x="984" y="930"/>
                  </a:lnTo>
                  <a:lnTo>
                    <a:pt x="986" y="934"/>
                  </a:lnTo>
                  <a:lnTo>
                    <a:pt x="988" y="940"/>
                  </a:lnTo>
                  <a:lnTo>
                    <a:pt x="992" y="944"/>
                  </a:lnTo>
                  <a:lnTo>
                    <a:pt x="992" y="944"/>
                  </a:lnTo>
                  <a:lnTo>
                    <a:pt x="996" y="950"/>
                  </a:lnTo>
                  <a:lnTo>
                    <a:pt x="1002" y="956"/>
                  </a:lnTo>
                  <a:lnTo>
                    <a:pt x="1016" y="964"/>
                  </a:lnTo>
                  <a:lnTo>
                    <a:pt x="1016" y="964"/>
                  </a:lnTo>
                  <a:lnTo>
                    <a:pt x="1020" y="970"/>
                  </a:lnTo>
                  <a:lnTo>
                    <a:pt x="1022" y="978"/>
                  </a:lnTo>
                  <a:lnTo>
                    <a:pt x="1026" y="984"/>
                  </a:lnTo>
                  <a:lnTo>
                    <a:pt x="1030" y="988"/>
                  </a:lnTo>
                  <a:lnTo>
                    <a:pt x="1030" y="988"/>
                  </a:lnTo>
                  <a:lnTo>
                    <a:pt x="1036" y="990"/>
                  </a:lnTo>
                  <a:lnTo>
                    <a:pt x="1036" y="990"/>
                  </a:lnTo>
                  <a:lnTo>
                    <a:pt x="1042" y="988"/>
                  </a:lnTo>
                  <a:lnTo>
                    <a:pt x="1048" y="984"/>
                  </a:lnTo>
                  <a:lnTo>
                    <a:pt x="1054" y="980"/>
                  </a:lnTo>
                  <a:lnTo>
                    <a:pt x="1062" y="976"/>
                  </a:lnTo>
                  <a:lnTo>
                    <a:pt x="1062" y="976"/>
                  </a:lnTo>
                  <a:lnTo>
                    <a:pt x="1068" y="976"/>
                  </a:lnTo>
                  <a:lnTo>
                    <a:pt x="1068" y="976"/>
                  </a:lnTo>
                  <a:lnTo>
                    <a:pt x="1072" y="976"/>
                  </a:lnTo>
                  <a:lnTo>
                    <a:pt x="1072" y="978"/>
                  </a:lnTo>
                  <a:lnTo>
                    <a:pt x="1074" y="982"/>
                  </a:lnTo>
                  <a:lnTo>
                    <a:pt x="1072" y="990"/>
                  </a:lnTo>
                  <a:lnTo>
                    <a:pt x="1072" y="996"/>
                  </a:lnTo>
                  <a:lnTo>
                    <a:pt x="1072" y="996"/>
                  </a:lnTo>
                  <a:lnTo>
                    <a:pt x="1076" y="1002"/>
                  </a:lnTo>
                  <a:lnTo>
                    <a:pt x="1080" y="1006"/>
                  </a:lnTo>
                  <a:lnTo>
                    <a:pt x="1092" y="1010"/>
                  </a:lnTo>
                  <a:lnTo>
                    <a:pt x="1106" y="1014"/>
                  </a:lnTo>
                  <a:lnTo>
                    <a:pt x="1120" y="1014"/>
                  </a:lnTo>
                  <a:lnTo>
                    <a:pt x="1120" y="1014"/>
                  </a:lnTo>
                  <a:lnTo>
                    <a:pt x="1130" y="1014"/>
                  </a:lnTo>
                  <a:lnTo>
                    <a:pt x="1130" y="1014"/>
                  </a:lnTo>
                  <a:lnTo>
                    <a:pt x="1166" y="1012"/>
                  </a:lnTo>
                  <a:lnTo>
                    <a:pt x="1166" y="1012"/>
                  </a:lnTo>
                  <a:lnTo>
                    <a:pt x="1194" y="1010"/>
                  </a:lnTo>
                  <a:lnTo>
                    <a:pt x="1194" y="1010"/>
                  </a:lnTo>
                  <a:lnTo>
                    <a:pt x="1200" y="1012"/>
                  </a:lnTo>
                  <a:lnTo>
                    <a:pt x="1200" y="1012"/>
                  </a:lnTo>
                  <a:lnTo>
                    <a:pt x="1202" y="1014"/>
                  </a:lnTo>
                  <a:lnTo>
                    <a:pt x="1204" y="1016"/>
                  </a:lnTo>
                  <a:lnTo>
                    <a:pt x="1204" y="1024"/>
                  </a:lnTo>
                  <a:lnTo>
                    <a:pt x="1204" y="1032"/>
                  </a:lnTo>
                  <a:lnTo>
                    <a:pt x="1206" y="1038"/>
                  </a:lnTo>
                  <a:lnTo>
                    <a:pt x="1206" y="1038"/>
                  </a:lnTo>
                  <a:lnTo>
                    <a:pt x="1212" y="1042"/>
                  </a:lnTo>
                  <a:lnTo>
                    <a:pt x="1218" y="1046"/>
                  </a:lnTo>
                  <a:lnTo>
                    <a:pt x="1232" y="1052"/>
                  </a:lnTo>
                  <a:lnTo>
                    <a:pt x="1232" y="1052"/>
                  </a:lnTo>
                  <a:lnTo>
                    <a:pt x="1222" y="1058"/>
                  </a:lnTo>
                  <a:lnTo>
                    <a:pt x="1218" y="1060"/>
                  </a:lnTo>
                  <a:lnTo>
                    <a:pt x="1216" y="1064"/>
                  </a:lnTo>
                  <a:lnTo>
                    <a:pt x="1216" y="1064"/>
                  </a:lnTo>
                  <a:lnTo>
                    <a:pt x="1224" y="1070"/>
                  </a:lnTo>
                  <a:lnTo>
                    <a:pt x="1230" y="1078"/>
                  </a:lnTo>
                  <a:lnTo>
                    <a:pt x="1230" y="1078"/>
                  </a:lnTo>
                  <a:lnTo>
                    <a:pt x="1236" y="1086"/>
                  </a:lnTo>
                  <a:lnTo>
                    <a:pt x="1238" y="1090"/>
                  </a:lnTo>
                  <a:lnTo>
                    <a:pt x="1244" y="1092"/>
                  </a:lnTo>
                  <a:lnTo>
                    <a:pt x="1244" y="1092"/>
                  </a:lnTo>
                  <a:lnTo>
                    <a:pt x="1244" y="1092"/>
                  </a:lnTo>
                  <a:lnTo>
                    <a:pt x="1244" y="1092"/>
                  </a:lnTo>
                  <a:lnTo>
                    <a:pt x="1250" y="1090"/>
                  </a:lnTo>
                  <a:lnTo>
                    <a:pt x="1254" y="1088"/>
                  </a:lnTo>
                  <a:lnTo>
                    <a:pt x="1260" y="1080"/>
                  </a:lnTo>
                  <a:lnTo>
                    <a:pt x="1268" y="1072"/>
                  </a:lnTo>
                  <a:lnTo>
                    <a:pt x="1270" y="1070"/>
                  </a:lnTo>
                  <a:lnTo>
                    <a:pt x="1276" y="1068"/>
                  </a:lnTo>
                  <a:lnTo>
                    <a:pt x="1276" y="1068"/>
                  </a:lnTo>
                  <a:lnTo>
                    <a:pt x="1278" y="1074"/>
                  </a:lnTo>
                  <a:lnTo>
                    <a:pt x="1278" y="1082"/>
                  </a:lnTo>
                  <a:lnTo>
                    <a:pt x="1278" y="1096"/>
                  </a:lnTo>
                  <a:lnTo>
                    <a:pt x="1276" y="1112"/>
                  </a:lnTo>
                  <a:lnTo>
                    <a:pt x="1276" y="1126"/>
                  </a:lnTo>
                  <a:lnTo>
                    <a:pt x="1276" y="1126"/>
                  </a:lnTo>
                  <a:lnTo>
                    <a:pt x="1276" y="1152"/>
                  </a:lnTo>
                  <a:lnTo>
                    <a:pt x="1276" y="1178"/>
                  </a:lnTo>
                  <a:lnTo>
                    <a:pt x="1276" y="1190"/>
                  </a:lnTo>
                  <a:lnTo>
                    <a:pt x="1278" y="1202"/>
                  </a:lnTo>
                  <a:lnTo>
                    <a:pt x="1282" y="1214"/>
                  </a:lnTo>
                  <a:lnTo>
                    <a:pt x="1286" y="1226"/>
                  </a:lnTo>
                  <a:lnTo>
                    <a:pt x="1286" y="1226"/>
                  </a:lnTo>
                  <a:lnTo>
                    <a:pt x="1290" y="1236"/>
                  </a:lnTo>
                  <a:lnTo>
                    <a:pt x="1290" y="1248"/>
                  </a:lnTo>
                  <a:lnTo>
                    <a:pt x="1292" y="1260"/>
                  </a:lnTo>
                  <a:lnTo>
                    <a:pt x="1294" y="1272"/>
                  </a:lnTo>
                  <a:lnTo>
                    <a:pt x="1294" y="1272"/>
                  </a:lnTo>
                  <a:lnTo>
                    <a:pt x="1298" y="1276"/>
                  </a:lnTo>
                  <a:lnTo>
                    <a:pt x="1302" y="1278"/>
                  </a:lnTo>
                  <a:lnTo>
                    <a:pt x="1302" y="1278"/>
                  </a:lnTo>
                  <a:lnTo>
                    <a:pt x="1310" y="1276"/>
                  </a:lnTo>
                  <a:lnTo>
                    <a:pt x="1318" y="1270"/>
                  </a:lnTo>
                  <a:lnTo>
                    <a:pt x="1334" y="1260"/>
                  </a:lnTo>
                  <a:lnTo>
                    <a:pt x="1334" y="1260"/>
                  </a:lnTo>
                  <a:lnTo>
                    <a:pt x="1340" y="1256"/>
                  </a:lnTo>
                  <a:lnTo>
                    <a:pt x="1344" y="1250"/>
                  </a:lnTo>
                  <a:lnTo>
                    <a:pt x="1352" y="1236"/>
                  </a:lnTo>
                  <a:lnTo>
                    <a:pt x="1358" y="1220"/>
                  </a:lnTo>
                  <a:lnTo>
                    <a:pt x="1360" y="1208"/>
                  </a:lnTo>
                  <a:lnTo>
                    <a:pt x="1360" y="1208"/>
                  </a:lnTo>
                  <a:lnTo>
                    <a:pt x="1364" y="1194"/>
                  </a:lnTo>
                  <a:lnTo>
                    <a:pt x="1370" y="1180"/>
                  </a:lnTo>
                  <a:lnTo>
                    <a:pt x="1378" y="1168"/>
                  </a:lnTo>
                  <a:lnTo>
                    <a:pt x="1388" y="1156"/>
                  </a:lnTo>
                  <a:lnTo>
                    <a:pt x="1388" y="1156"/>
                  </a:lnTo>
                  <a:lnTo>
                    <a:pt x="1406" y="1146"/>
                  </a:lnTo>
                  <a:lnTo>
                    <a:pt x="1414" y="1142"/>
                  </a:lnTo>
                  <a:lnTo>
                    <a:pt x="1422" y="1136"/>
                  </a:lnTo>
                  <a:lnTo>
                    <a:pt x="1422" y="1136"/>
                  </a:lnTo>
                  <a:lnTo>
                    <a:pt x="1432" y="1126"/>
                  </a:lnTo>
                  <a:lnTo>
                    <a:pt x="1444" y="1118"/>
                  </a:lnTo>
                  <a:lnTo>
                    <a:pt x="1444" y="1118"/>
                  </a:lnTo>
                  <a:lnTo>
                    <a:pt x="1458" y="1108"/>
                  </a:lnTo>
                  <a:lnTo>
                    <a:pt x="1464" y="1104"/>
                  </a:lnTo>
                  <a:lnTo>
                    <a:pt x="1468" y="1096"/>
                  </a:lnTo>
                  <a:lnTo>
                    <a:pt x="1468" y="1096"/>
                  </a:lnTo>
                  <a:lnTo>
                    <a:pt x="1470" y="1088"/>
                  </a:lnTo>
                  <a:lnTo>
                    <a:pt x="1472" y="1082"/>
                  </a:lnTo>
                  <a:lnTo>
                    <a:pt x="1474" y="1080"/>
                  </a:lnTo>
                  <a:lnTo>
                    <a:pt x="1476" y="1080"/>
                  </a:lnTo>
                  <a:lnTo>
                    <a:pt x="1484" y="1078"/>
                  </a:lnTo>
                  <a:lnTo>
                    <a:pt x="1484" y="1078"/>
                  </a:lnTo>
                  <a:lnTo>
                    <a:pt x="1486" y="1078"/>
                  </a:lnTo>
                  <a:lnTo>
                    <a:pt x="1486" y="1078"/>
                  </a:lnTo>
                  <a:lnTo>
                    <a:pt x="1500" y="1080"/>
                  </a:lnTo>
                  <a:lnTo>
                    <a:pt x="1500" y="1080"/>
                  </a:lnTo>
                  <a:lnTo>
                    <a:pt x="1504" y="1080"/>
                  </a:lnTo>
                  <a:lnTo>
                    <a:pt x="1504" y="1080"/>
                  </a:lnTo>
                  <a:lnTo>
                    <a:pt x="1512" y="1076"/>
                  </a:lnTo>
                  <a:lnTo>
                    <a:pt x="1518" y="1070"/>
                  </a:lnTo>
                  <a:lnTo>
                    <a:pt x="1518" y="1070"/>
                  </a:lnTo>
                  <a:lnTo>
                    <a:pt x="1526" y="1068"/>
                  </a:lnTo>
                  <a:lnTo>
                    <a:pt x="1526" y="1068"/>
                  </a:lnTo>
                  <a:lnTo>
                    <a:pt x="1532" y="1070"/>
                  </a:lnTo>
                  <a:lnTo>
                    <a:pt x="1536" y="1072"/>
                  </a:lnTo>
                  <a:lnTo>
                    <a:pt x="1536" y="1072"/>
                  </a:lnTo>
                  <a:lnTo>
                    <a:pt x="1540" y="1078"/>
                  </a:lnTo>
                  <a:lnTo>
                    <a:pt x="1540" y="1082"/>
                  </a:lnTo>
                  <a:lnTo>
                    <a:pt x="1540" y="1094"/>
                  </a:lnTo>
                  <a:lnTo>
                    <a:pt x="1540" y="1094"/>
                  </a:lnTo>
                  <a:lnTo>
                    <a:pt x="1540" y="1098"/>
                  </a:lnTo>
                  <a:lnTo>
                    <a:pt x="1542" y="1100"/>
                  </a:lnTo>
                  <a:lnTo>
                    <a:pt x="1546" y="1106"/>
                  </a:lnTo>
                  <a:lnTo>
                    <a:pt x="1546" y="1106"/>
                  </a:lnTo>
                  <a:lnTo>
                    <a:pt x="1550" y="1110"/>
                  </a:lnTo>
                  <a:lnTo>
                    <a:pt x="1552" y="1116"/>
                  </a:lnTo>
                  <a:lnTo>
                    <a:pt x="1552" y="1116"/>
                  </a:lnTo>
                  <a:lnTo>
                    <a:pt x="1558" y="1118"/>
                  </a:lnTo>
                  <a:lnTo>
                    <a:pt x="1562" y="1122"/>
                  </a:lnTo>
                  <a:lnTo>
                    <a:pt x="1562" y="1122"/>
                  </a:lnTo>
                  <a:lnTo>
                    <a:pt x="1564" y="1130"/>
                  </a:lnTo>
                  <a:lnTo>
                    <a:pt x="1564" y="1138"/>
                  </a:lnTo>
                  <a:lnTo>
                    <a:pt x="1564" y="1138"/>
                  </a:lnTo>
                  <a:lnTo>
                    <a:pt x="1560" y="1150"/>
                  </a:lnTo>
                  <a:lnTo>
                    <a:pt x="1558" y="1162"/>
                  </a:lnTo>
                  <a:lnTo>
                    <a:pt x="1558" y="1162"/>
                  </a:lnTo>
                  <a:lnTo>
                    <a:pt x="1558" y="1168"/>
                  </a:lnTo>
                  <a:lnTo>
                    <a:pt x="1560" y="1170"/>
                  </a:lnTo>
                  <a:lnTo>
                    <a:pt x="1562" y="1172"/>
                  </a:lnTo>
                  <a:lnTo>
                    <a:pt x="1566" y="1174"/>
                  </a:lnTo>
                  <a:lnTo>
                    <a:pt x="1566" y="1174"/>
                  </a:lnTo>
                  <a:lnTo>
                    <a:pt x="1566" y="1174"/>
                  </a:lnTo>
                  <a:lnTo>
                    <a:pt x="1566" y="1174"/>
                  </a:lnTo>
                  <a:lnTo>
                    <a:pt x="1574" y="1172"/>
                  </a:lnTo>
                  <a:lnTo>
                    <a:pt x="1580" y="1164"/>
                  </a:lnTo>
                  <a:lnTo>
                    <a:pt x="1588" y="1158"/>
                  </a:lnTo>
                  <a:lnTo>
                    <a:pt x="1588" y="1156"/>
                  </a:lnTo>
                  <a:lnTo>
                    <a:pt x="1588" y="1156"/>
                  </a:lnTo>
                  <a:lnTo>
                    <a:pt x="1594" y="1158"/>
                  </a:lnTo>
                  <a:lnTo>
                    <a:pt x="1598" y="1164"/>
                  </a:lnTo>
                  <a:lnTo>
                    <a:pt x="1600" y="1176"/>
                  </a:lnTo>
                  <a:lnTo>
                    <a:pt x="1600" y="1176"/>
                  </a:lnTo>
                  <a:lnTo>
                    <a:pt x="1600" y="1190"/>
                  </a:lnTo>
                  <a:lnTo>
                    <a:pt x="1600" y="1196"/>
                  </a:lnTo>
                  <a:lnTo>
                    <a:pt x="1600" y="1198"/>
                  </a:lnTo>
                  <a:lnTo>
                    <a:pt x="1602" y="1198"/>
                  </a:lnTo>
                  <a:lnTo>
                    <a:pt x="1602" y="1198"/>
                  </a:lnTo>
                  <a:lnTo>
                    <a:pt x="1606" y="1198"/>
                  </a:lnTo>
                  <a:lnTo>
                    <a:pt x="1606" y="1198"/>
                  </a:lnTo>
                  <a:lnTo>
                    <a:pt x="1606" y="1198"/>
                  </a:lnTo>
                  <a:lnTo>
                    <a:pt x="1608" y="1204"/>
                  </a:lnTo>
                  <a:lnTo>
                    <a:pt x="1610" y="1212"/>
                  </a:lnTo>
                  <a:lnTo>
                    <a:pt x="1608" y="1228"/>
                  </a:lnTo>
                  <a:lnTo>
                    <a:pt x="1606" y="1244"/>
                  </a:lnTo>
                  <a:lnTo>
                    <a:pt x="1602" y="1258"/>
                  </a:lnTo>
                  <a:lnTo>
                    <a:pt x="1602" y="1258"/>
                  </a:lnTo>
                  <a:lnTo>
                    <a:pt x="1596" y="1272"/>
                  </a:lnTo>
                  <a:lnTo>
                    <a:pt x="1592" y="1278"/>
                  </a:lnTo>
                  <a:lnTo>
                    <a:pt x="1592" y="1284"/>
                  </a:lnTo>
                  <a:lnTo>
                    <a:pt x="1592" y="1284"/>
                  </a:lnTo>
                  <a:lnTo>
                    <a:pt x="1594" y="1290"/>
                  </a:lnTo>
                  <a:lnTo>
                    <a:pt x="1596" y="1296"/>
                  </a:lnTo>
                  <a:lnTo>
                    <a:pt x="1604" y="1306"/>
                  </a:lnTo>
                  <a:lnTo>
                    <a:pt x="1604" y="1306"/>
                  </a:lnTo>
                  <a:lnTo>
                    <a:pt x="1610" y="1318"/>
                  </a:lnTo>
                  <a:lnTo>
                    <a:pt x="1612" y="1332"/>
                  </a:lnTo>
                  <a:lnTo>
                    <a:pt x="1614" y="1362"/>
                  </a:lnTo>
                  <a:lnTo>
                    <a:pt x="1614" y="1362"/>
                  </a:lnTo>
                  <a:lnTo>
                    <a:pt x="1616" y="1368"/>
                  </a:lnTo>
                  <a:lnTo>
                    <a:pt x="1620" y="1374"/>
                  </a:lnTo>
                  <a:lnTo>
                    <a:pt x="1630" y="1382"/>
                  </a:lnTo>
                  <a:lnTo>
                    <a:pt x="1630" y="1382"/>
                  </a:lnTo>
                  <a:lnTo>
                    <a:pt x="1634" y="1390"/>
                  </a:lnTo>
                  <a:lnTo>
                    <a:pt x="1640" y="1396"/>
                  </a:lnTo>
                  <a:lnTo>
                    <a:pt x="1644" y="1404"/>
                  </a:lnTo>
                  <a:lnTo>
                    <a:pt x="1650" y="1410"/>
                  </a:lnTo>
                  <a:lnTo>
                    <a:pt x="1650" y="1410"/>
                  </a:lnTo>
                  <a:lnTo>
                    <a:pt x="1654" y="1384"/>
                  </a:lnTo>
                  <a:lnTo>
                    <a:pt x="1656" y="1358"/>
                  </a:lnTo>
                  <a:lnTo>
                    <a:pt x="1656" y="1348"/>
                  </a:lnTo>
                  <a:lnTo>
                    <a:pt x="1654" y="1336"/>
                  </a:lnTo>
                  <a:lnTo>
                    <a:pt x="1650" y="1324"/>
                  </a:lnTo>
                  <a:lnTo>
                    <a:pt x="1644" y="1314"/>
                  </a:lnTo>
                  <a:lnTo>
                    <a:pt x="1644" y="1314"/>
                  </a:lnTo>
                  <a:lnTo>
                    <a:pt x="1636" y="1304"/>
                  </a:lnTo>
                  <a:lnTo>
                    <a:pt x="1628" y="1292"/>
                  </a:lnTo>
                  <a:lnTo>
                    <a:pt x="1624" y="1282"/>
                  </a:lnTo>
                  <a:lnTo>
                    <a:pt x="1624" y="1268"/>
                  </a:lnTo>
                  <a:lnTo>
                    <a:pt x="1624" y="1268"/>
                  </a:lnTo>
                  <a:lnTo>
                    <a:pt x="1626" y="1254"/>
                  </a:lnTo>
                  <a:lnTo>
                    <a:pt x="1626" y="1240"/>
                  </a:lnTo>
                  <a:lnTo>
                    <a:pt x="1626" y="1240"/>
                  </a:lnTo>
                  <a:lnTo>
                    <a:pt x="1626" y="1226"/>
                  </a:lnTo>
                  <a:lnTo>
                    <a:pt x="1626" y="1220"/>
                  </a:lnTo>
                  <a:lnTo>
                    <a:pt x="1630" y="1212"/>
                  </a:lnTo>
                  <a:lnTo>
                    <a:pt x="1630" y="1212"/>
                  </a:lnTo>
                  <a:lnTo>
                    <a:pt x="1634" y="1218"/>
                  </a:lnTo>
                  <a:lnTo>
                    <a:pt x="1638" y="1222"/>
                  </a:lnTo>
                  <a:lnTo>
                    <a:pt x="1642" y="1234"/>
                  </a:lnTo>
                  <a:lnTo>
                    <a:pt x="1646" y="1244"/>
                  </a:lnTo>
                  <a:lnTo>
                    <a:pt x="1650" y="1250"/>
                  </a:lnTo>
                  <a:lnTo>
                    <a:pt x="1654" y="1254"/>
                  </a:lnTo>
                  <a:lnTo>
                    <a:pt x="1654" y="1254"/>
                  </a:lnTo>
                  <a:lnTo>
                    <a:pt x="1658" y="1256"/>
                  </a:lnTo>
                  <a:lnTo>
                    <a:pt x="1662" y="1258"/>
                  </a:lnTo>
                  <a:lnTo>
                    <a:pt x="1668" y="1260"/>
                  </a:lnTo>
                  <a:lnTo>
                    <a:pt x="1672" y="1262"/>
                  </a:lnTo>
                  <a:lnTo>
                    <a:pt x="1672" y="1262"/>
                  </a:lnTo>
                  <a:lnTo>
                    <a:pt x="1674" y="1268"/>
                  </a:lnTo>
                  <a:lnTo>
                    <a:pt x="1676" y="1274"/>
                  </a:lnTo>
                  <a:lnTo>
                    <a:pt x="1676" y="1288"/>
                  </a:lnTo>
                  <a:lnTo>
                    <a:pt x="1676" y="1288"/>
                  </a:lnTo>
                  <a:lnTo>
                    <a:pt x="1680" y="1290"/>
                  </a:lnTo>
                  <a:lnTo>
                    <a:pt x="1684" y="1292"/>
                  </a:lnTo>
                  <a:lnTo>
                    <a:pt x="1684" y="1292"/>
                  </a:lnTo>
                  <a:lnTo>
                    <a:pt x="1688" y="1290"/>
                  </a:lnTo>
                  <a:lnTo>
                    <a:pt x="1694" y="1288"/>
                  </a:lnTo>
                  <a:lnTo>
                    <a:pt x="1706" y="1280"/>
                  </a:lnTo>
                  <a:lnTo>
                    <a:pt x="1716" y="1272"/>
                  </a:lnTo>
                  <a:lnTo>
                    <a:pt x="1726" y="1266"/>
                  </a:lnTo>
                  <a:lnTo>
                    <a:pt x="1726" y="1266"/>
                  </a:lnTo>
                  <a:lnTo>
                    <a:pt x="1742" y="1260"/>
                  </a:lnTo>
                  <a:lnTo>
                    <a:pt x="1746" y="1256"/>
                  </a:lnTo>
                  <a:lnTo>
                    <a:pt x="1750" y="1250"/>
                  </a:lnTo>
                  <a:lnTo>
                    <a:pt x="1754" y="1240"/>
                  </a:lnTo>
                  <a:lnTo>
                    <a:pt x="1756" y="1226"/>
                  </a:lnTo>
                  <a:lnTo>
                    <a:pt x="1756" y="1226"/>
                  </a:lnTo>
                  <a:lnTo>
                    <a:pt x="1760" y="1194"/>
                  </a:lnTo>
                  <a:lnTo>
                    <a:pt x="1760" y="1194"/>
                  </a:lnTo>
                  <a:lnTo>
                    <a:pt x="1760" y="1184"/>
                  </a:lnTo>
                  <a:lnTo>
                    <a:pt x="1760" y="1178"/>
                  </a:lnTo>
                  <a:lnTo>
                    <a:pt x="1756" y="1174"/>
                  </a:lnTo>
                  <a:lnTo>
                    <a:pt x="1750" y="1168"/>
                  </a:lnTo>
                  <a:lnTo>
                    <a:pt x="1750" y="1168"/>
                  </a:lnTo>
                  <a:lnTo>
                    <a:pt x="1742" y="1160"/>
                  </a:lnTo>
                  <a:lnTo>
                    <a:pt x="1732" y="1148"/>
                  </a:lnTo>
                  <a:lnTo>
                    <a:pt x="1724" y="1134"/>
                  </a:lnTo>
                  <a:lnTo>
                    <a:pt x="1722" y="1128"/>
                  </a:lnTo>
                  <a:lnTo>
                    <a:pt x="1722" y="1122"/>
                  </a:lnTo>
                  <a:lnTo>
                    <a:pt x="1722" y="1122"/>
                  </a:lnTo>
                  <a:lnTo>
                    <a:pt x="1726" y="1112"/>
                  </a:lnTo>
                  <a:lnTo>
                    <a:pt x="1736" y="1098"/>
                  </a:lnTo>
                  <a:lnTo>
                    <a:pt x="1750" y="1086"/>
                  </a:lnTo>
                  <a:lnTo>
                    <a:pt x="1756" y="1082"/>
                  </a:lnTo>
                  <a:lnTo>
                    <a:pt x="1762" y="1080"/>
                  </a:lnTo>
                  <a:lnTo>
                    <a:pt x="1762" y="1080"/>
                  </a:lnTo>
                  <a:lnTo>
                    <a:pt x="1766" y="1080"/>
                  </a:lnTo>
                  <a:lnTo>
                    <a:pt x="1766" y="1080"/>
                  </a:lnTo>
                  <a:lnTo>
                    <a:pt x="1770" y="1080"/>
                  </a:lnTo>
                  <a:lnTo>
                    <a:pt x="1772" y="1082"/>
                  </a:lnTo>
                  <a:lnTo>
                    <a:pt x="1772" y="1086"/>
                  </a:lnTo>
                  <a:lnTo>
                    <a:pt x="1770" y="1092"/>
                  </a:lnTo>
                  <a:lnTo>
                    <a:pt x="1768" y="1096"/>
                  </a:lnTo>
                  <a:lnTo>
                    <a:pt x="1770" y="1098"/>
                  </a:lnTo>
                  <a:lnTo>
                    <a:pt x="1770" y="1098"/>
                  </a:lnTo>
                  <a:lnTo>
                    <a:pt x="1772" y="1104"/>
                  </a:lnTo>
                  <a:lnTo>
                    <a:pt x="1776" y="1104"/>
                  </a:lnTo>
                  <a:lnTo>
                    <a:pt x="1776" y="1104"/>
                  </a:lnTo>
                  <a:lnTo>
                    <a:pt x="1780" y="1104"/>
                  </a:lnTo>
                  <a:lnTo>
                    <a:pt x="1782" y="1100"/>
                  </a:lnTo>
                  <a:lnTo>
                    <a:pt x="1788" y="1092"/>
                  </a:lnTo>
                  <a:lnTo>
                    <a:pt x="1788" y="1092"/>
                  </a:lnTo>
                  <a:lnTo>
                    <a:pt x="1800" y="1086"/>
                  </a:lnTo>
                  <a:lnTo>
                    <a:pt x="1814" y="1080"/>
                  </a:lnTo>
                  <a:lnTo>
                    <a:pt x="1814" y="1080"/>
                  </a:lnTo>
                  <a:lnTo>
                    <a:pt x="1820" y="1076"/>
                  </a:lnTo>
                  <a:lnTo>
                    <a:pt x="1828" y="1076"/>
                  </a:lnTo>
                  <a:lnTo>
                    <a:pt x="1842" y="1074"/>
                  </a:lnTo>
                  <a:lnTo>
                    <a:pt x="1842" y="1074"/>
                  </a:lnTo>
                  <a:lnTo>
                    <a:pt x="1858" y="1070"/>
                  </a:lnTo>
                  <a:lnTo>
                    <a:pt x="1872" y="1062"/>
                  </a:lnTo>
                  <a:lnTo>
                    <a:pt x="1884" y="1052"/>
                  </a:lnTo>
                  <a:lnTo>
                    <a:pt x="1896" y="1042"/>
                  </a:lnTo>
                  <a:lnTo>
                    <a:pt x="1896" y="1042"/>
                  </a:lnTo>
                  <a:lnTo>
                    <a:pt x="1908" y="1032"/>
                  </a:lnTo>
                  <a:lnTo>
                    <a:pt x="1914" y="1026"/>
                  </a:lnTo>
                  <a:lnTo>
                    <a:pt x="1920" y="1018"/>
                  </a:lnTo>
                  <a:lnTo>
                    <a:pt x="1920" y="1018"/>
                  </a:lnTo>
                  <a:lnTo>
                    <a:pt x="1926" y="1006"/>
                  </a:lnTo>
                  <a:lnTo>
                    <a:pt x="1930" y="1000"/>
                  </a:lnTo>
                  <a:lnTo>
                    <a:pt x="1936" y="994"/>
                  </a:lnTo>
                  <a:lnTo>
                    <a:pt x="1936" y="994"/>
                  </a:lnTo>
                  <a:lnTo>
                    <a:pt x="1948" y="984"/>
                  </a:lnTo>
                  <a:lnTo>
                    <a:pt x="1952" y="978"/>
                  </a:lnTo>
                  <a:lnTo>
                    <a:pt x="1956" y="970"/>
                  </a:lnTo>
                  <a:lnTo>
                    <a:pt x="1956" y="970"/>
                  </a:lnTo>
                  <a:lnTo>
                    <a:pt x="1958" y="956"/>
                  </a:lnTo>
                  <a:lnTo>
                    <a:pt x="1958" y="940"/>
                  </a:lnTo>
                  <a:lnTo>
                    <a:pt x="1958" y="940"/>
                  </a:lnTo>
                  <a:lnTo>
                    <a:pt x="1960" y="920"/>
                  </a:lnTo>
                  <a:lnTo>
                    <a:pt x="1960" y="912"/>
                  </a:lnTo>
                  <a:lnTo>
                    <a:pt x="1956" y="902"/>
                  </a:lnTo>
                  <a:lnTo>
                    <a:pt x="1956" y="902"/>
                  </a:lnTo>
                  <a:lnTo>
                    <a:pt x="1950" y="886"/>
                  </a:lnTo>
                  <a:lnTo>
                    <a:pt x="1950" y="886"/>
                  </a:lnTo>
                  <a:lnTo>
                    <a:pt x="1944" y="880"/>
                  </a:lnTo>
                  <a:lnTo>
                    <a:pt x="1940" y="876"/>
                  </a:lnTo>
                  <a:lnTo>
                    <a:pt x="1940" y="876"/>
                  </a:lnTo>
                  <a:lnTo>
                    <a:pt x="1938" y="872"/>
                  </a:lnTo>
                  <a:lnTo>
                    <a:pt x="1940" y="868"/>
                  </a:lnTo>
                  <a:lnTo>
                    <a:pt x="1942" y="858"/>
                  </a:lnTo>
                  <a:lnTo>
                    <a:pt x="1942" y="858"/>
                  </a:lnTo>
                  <a:lnTo>
                    <a:pt x="1948" y="852"/>
                  </a:lnTo>
                  <a:lnTo>
                    <a:pt x="1956" y="848"/>
                  </a:lnTo>
                  <a:lnTo>
                    <a:pt x="1956" y="848"/>
                  </a:lnTo>
                  <a:lnTo>
                    <a:pt x="1964" y="840"/>
                  </a:lnTo>
                  <a:lnTo>
                    <a:pt x="1966" y="838"/>
                  </a:lnTo>
                  <a:lnTo>
                    <a:pt x="1968" y="834"/>
                  </a:lnTo>
                  <a:lnTo>
                    <a:pt x="1966" y="832"/>
                  </a:lnTo>
                  <a:lnTo>
                    <a:pt x="1964" y="830"/>
                  </a:lnTo>
                  <a:lnTo>
                    <a:pt x="1958" y="828"/>
                  </a:lnTo>
                  <a:lnTo>
                    <a:pt x="1958" y="828"/>
                  </a:lnTo>
                  <a:lnTo>
                    <a:pt x="1952" y="828"/>
                  </a:lnTo>
                  <a:lnTo>
                    <a:pt x="1946" y="830"/>
                  </a:lnTo>
                  <a:lnTo>
                    <a:pt x="1946" y="830"/>
                  </a:lnTo>
                  <a:lnTo>
                    <a:pt x="1938" y="836"/>
                  </a:lnTo>
                  <a:lnTo>
                    <a:pt x="1932" y="838"/>
                  </a:lnTo>
                  <a:lnTo>
                    <a:pt x="1932" y="838"/>
                  </a:lnTo>
                  <a:lnTo>
                    <a:pt x="1930" y="836"/>
                  </a:lnTo>
                  <a:lnTo>
                    <a:pt x="1928" y="830"/>
                  </a:lnTo>
                  <a:lnTo>
                    <a:pt x="1928" y="830"/>
                  </a:lnTo>
                  <a:lnTo>
                    <a:pt x="1928" y="824"/>
                  </a:lnTo>
                  <a:lnTo>
                    <a:pt x="1926" y="820"/>
                  </a:lnTo>
                  <a:lnTo>
                    <a:pt x="1926" y="820"/>
                  </a:lnTo>
                  <a:lnTo>
                    <a:pt x="1922" y="816"/>
                  </a:lnTo>
                  <a:lnTo>
                    <a:pt x="1922" y="816"/>
                  </a:lnTo>
                  <a:lnTo>
                    <a:pt x="1920" y="812"/>
                  </a:lnTo>
                  <a:lnTo>
                    <a:pt x="1920" y="808"/>
                  </a:lnTo>
                  <a:lnTo>
                    <a:pt x="1922" y="804"/>
                  </a:lnTo>
                  <a:lnTo>
                    <a:pt x="1926" y="802"/>
                  </a:lnTo>
                  <a:lnTo>
                    <a:pt x="1926" y="802"/>
                  </a:lnTo>
                  <a:lnTo>
                    <a:pt x="1930" y="802"/>
                  </a:lnTo>
                  <a:lnTo>
                    <a:pt x="1930" y="802"/>
                  </a:lnTo>
                  <a:lnTo>
                    <a:pt x="1930" y="802"/>
                  </a:lnTo>
                  <a:lnTo>
                    <a:pt x="1930" y="802"/>
                  </a:lnTo>
                  <a:lnTo>
                    <a:pt x="1932" y="802"/>
                  </a:lnTo>
                  <a:lnTo>
                    <a:pt x="1932" y="802"/>
                  </a:lnTo>
                  <a:lnTo>
                    <a:pt x="1934" y="802"/>
                  </a:lnTo>
                  <a:lnTo>
                    <a:pt x="1936" y="800"/>
                  </a:lnTo>
                  <a:lnTo>
                    <a:pt x="1936" y="800"/>
                  </a:lnTo>
                  <a:lnTo>
                    <a:pt x="1938" y="796"/>
                  </a:lnTo>
                  <a:lnTo>
                    <a:pt x="1942" y="794"/>
                  </a:lnTo>
                  <a:lnTo>
                    <a:pt x="1942" y="794"/>
                  </a:lnTo>
                  <a:lnTo>
                    <a:pt x="1946" y="792"/>
                  </a:lnTo>
                  <a:lnTo>
                    <a:pt x="1950" y="790"/>
                  </a:lnTo>
                  <a:lnTo>
                    <a:pt x="1950" y="790"/>
                  </a:lnTo>
                  <a:lnTo>
                    <a:pt x="1952" y="786"/>
                  </a:lnTo>
                  <a:lnTo>
                    <a:pt x="1954" y="782"/>
                  </a:lnTo>
                  <a:lnTo>
                    <a:pt x="1956" y="778"/>
                  </a:lnTo>
                  <a:lnTo>
                    <a:pt x="1960" y="774"/>
                  </a:lnTo>
                  <a:lnTo>
                    <a:pt x="1960" y="774"/>
                  </a:lnTo>
                  <a:lnTo>
                    <a:pt x="1964" y="772"/>
                  </a:lnTo>
                  <a:lnTo>
                    <a:pt x="1964" y="772"/>
                  </a:lnTo>
                  <a:lnTo>
                    <a:pt x="1966" y="774"/>
                  </a:lnTo>
                  <a:lnTo>
                    <a:pt x="1970" y="776"/>
                  </a:lnTo>
                  <a:lnTo>
                    <a:pt x="1970" y="776"/>
                  </a:lnTo>
                  <a:lnTo>
                    <a:pt x="1972" y="778"/>
                  </a:lnTo>
                  <a:lnTo>
                    <a:pt x="1972" y="780"/>
                  </a:lnTo>
                  <a:lnTo>
                    <a:pt x="1968" y="788"/>
                  </a:lnTo>
                  <a:lnTo>
                    <a:pt x="1964" y="794"/>
                  </a:lnTo>
                  <a:lnTo>
                    <a:pt x="1964" y="800"/>
                  </a:lnTo>
                  <a:lnTo>
                    <a:pt x="1964" y="800"/>
                  </a:lnTo>
                  <a:lnTo>
                    <a:pt x="1966" y="806"/>
                  </a:lnTo>
                  <a:lnTo>
                    <a:pt x="1970" y="808"/>
                  </a:lnTo>
                  <a:lnTo>
                    <a:pt x="1970" y="808"/>
                  </a:lnTo>
                  <a:lnTo>
                    <a:pt x="1978" y="806"/>
                  </a:lnTo>
                  <a:lnTo>
                    <a:pt x="1986" y="802"/>
                  </a:lnTo>
                  <a:lnTo>
                    <a:pt x="1994" y="796"/>
                  </a:lnTo>
                  <a:lnTo>
                    <a:pt x="2000" y="794"/>
                  </a:lnTo>
                  <a:lnTo>
                    <a:pt x="2000" y="794"/>
                  </a:lnTo>
                  <a:lnTo>
                    <a:pt x="2002" y="794"/>
                  </a:lnTo>
                  <a:lnTo>
                    <a:pt x="2002" y="794"/>
                  </a:lnTo>
                  <a:lnTo>
                    <a:pt x="2008" y="794"/>
                  </a:lnTo>
                  <a:lnTo>
                    <a:pt x="2012" y="796"/>
                  </a:lnTo>
                  <a:lnTo>
                    <a:pt x="2014" y="800"/>
                  </a:lnTo>
                  <a:lnTo>
                    <a:pt x="2014" y="804"/>
                  </a:lnTo>
                  <a:lnTo>
                    <a:pt x="2014" y="804"/>
                  </a:lnTo>
                  <a:lnTo>
                    <a:pt x="2014" y="808"/>
                  </a:lnTo>
                  <a:lnTo>
                    <a:pt x="2014" y="812"/>
                  </a:lnTo>
                  <a:lnTo>
                    <a:pt x="2010" y="814"/>
                  </a:lnTo>
                  <a:lnTo>
                    <a:pt x="2006" y="814"/>
                  </a:lnTo>
                  <a:lnTo>
                    <a:pt x="2006" y="814"/>
                  </a:lnTo>
                  <a:lnTo>
                    <a:pt x="2004" y="814"/>
                  </a:lnTo>
                  <a:lnTo>
                    <a:pt x="2004" y="814"/>
                  </a:lnTo>
                  <a:lnTo>
                    <a:pt x="2004" y="824"/>
                  </a:lnTo>
                  <a:lnTo>
                    <a:pt x="2004" y="826"/>
                  </a:lnTo>
                  <a:lnTo>
                    <a:pt x="2008" y="826"/>
                  </a:lnTo>
                  <a:lnTo>
                    <a:pt x="2014" y="826"/>
                  </a:lnTo>
                  <a:lnTo>
                    <a:pt x="2020" y="830"/>
                  </a:lnTo>
                  <a:lnTo>
                    <a:pt x="2020" y="830"/>
                  </a:lnTo>
                  <a:lnTo>
                    <a:pt x="2024" y="834"/>
                  </a:lnTo>
                  <a:lnTo>
                    <a:pt x="2024" y="840"/>
                  </a:lnTo>
                  <a:lnTo>
                    <a:pt x="2020" y="850"/>
                  </a:lnTo>
                  <a:lnTo>
                    <a:pt x="2020" y="850"/>
                  </a:lnTo>
                  <a:lnTo>
                    <a:pt x="2020" y="854"/>
                  </a:lnTo>
                  <a:lnTo>
                    <a:pt x="2020" y="856"/>
                  </a:lnTo>
                  <a:lnTo>
                    <a:pt x="2020" y="856"/>
                  </a:lnTo>
                  <a:lnTo>
                    <a:pt x="2022" y="864"/>
                  </a:lnTo>
                  <a:lnTo>
                    <a:pt x="2020" y="870"/>
                  </a:lnTo>
                  <a:lnTo>
                    <a:pt x="2020" y="870"/>
                  </a:lnTo>
                  <a:lnTo>
                    <a:pt x="2018" y="878"/>
                  </a:lnTo>
                  <a:lnTo>
                    <a:pt x="2016" y="882"/>
                  </a:lnTo>
                  <a:lnTo>
                    <a:pt x="2016" y="886"/>
                  </a:lnTo>
                  <a:lnTo>
                    <a:pt x="2016" y="886"/>
                  </a:lnTo>
                  <a:lnTo>
                    <a:pt x="2018" y="888"/>
                  </a:lnTo>
                  <a:lnTo>
                    <a:pt x="2020" y="888"/>
                  </a:lnTo>
                  <a:lnTo>
                    <a:pt x="2020" y="888"/>
                  </a:lnTo>
                  <a:lnTo>
                    <a:pt x="2026" y="886"/>
                  </a:lnTo>
                  <a:lnTo>
                    <a:pt x="2034" y="882"/>
                  </a:lnTo>
                  <a:lnTo>
                    <a:pt x="2046" y="876"/>
                  </a:lnTo>
                  <a:lnTo>
                    <a:pt x="2046" y="876"/>
                  </a:lnTo>
                  <a:lnTo>
                    <a:pt x="2056" y="876"/>
                  </a:lnTo>
                  <a:lnTo>
                    <a:pt x="2060" y="876"/>
                  </a:lnTo>
                  <a:lnTo>
                    <a:pt x="2064" y="874"/>
                  </a:lnTo>
                  <a:lnTo>
                    <a:pt x="2064" y="874"/>
                  </a:lnTo>
                  <a:lnTo>
                    <a:pt x="2068" y="870"/>
                  </a:lnTo>
                  <a:lnTo>
                    <a:pt x="2070" y="866"/>
                  </a:lnTo>
                  <a:lnTo>
                    <a:pt x="2072" y="856"/>
                  </a:lnTo>
                  <a:lnTo>
                    <a:pt x="2072" y="856"/>
                  </a:lnTo>
                  <a:lnTo>
                    <a:pt x="2066" y="856"/>
                  </a:lnTo>
                  <a:lnTo>
                    <a:pt x="2066" y="856"/>
                  </a:lnTo>
                  <a:lnTo>
                    <a:pt x="2068" y="846"/>
                  </a:lnTo>
                  <a:lnTo>
                    <a:pt x="2066" y="838"/>
                  </a:lnTo>
                  <a:lnTo>
                    <a:pt x="2060" y="818"/>
                  </a:lnTo>
                  <a:lnTo>
                    <a:pt x="2060" y="818"/>
                  </a:lnTo>
                  <a:lnTo>
                    <a:pt x="2058" y="814"/>
                  </a:lnTo>
                  <a:lnTo>
                    <a:pt x="2056" y="810"/>
                  </a:lnTo>
                  <a:lnTo>
                    <a:pt x="2056" y="810"/>
                  </a:lnTo>
                  <a:lnTo>
                    <a:pt x="2052" y="808"/>
                  </a:lnTo>
                  <a:lnTo>
                    <a:pt x="2048" y="806"/>
                  </a:lnTo>
                  <a:lnTo>
                    <a:pt x="2048" y="806"/>
                  </a:lnTo>
                  <a:lnTo>
                    <a:pt x="2046" y="804"/>
                  </a:lnTo>
                  <a:lnTo>
                    <a:pt x="2046" y="800"/>
                  </a:lnTo>
                  <a:lnTo>
                    <a:pt x="2046" y="796"/>
                  </a:lnTo>
                  <a:lnTo>
                    <a:pt x="2048" y="792"/>
                  </a:lnTo>
                  <a:lnTo>
                    <a:pt x="2048" y="792"/>
                  </a:lnTo>
                  <a:lnTo>
                    <a:pt x="2054" y="790"/>
                  </a:lnTo>
                  <a:lnTo>
                    <a:pt x="2058" y="790"/>
                  </a:lnTo>
                  <a:lnTo>
                    <a:pt x="2062" y="788"/>
                  </a:lnTo>
                  <a:lnTo>
                    <a:pt x="2068" y="784"/>
                  </a:lnTo>
                  <a:lnTo>
                    <a:pt x="2068" y="784"/>
                  </a:lnTo>
                  <a:lnTo>
                    <a:pt x="2082" y="768"/>
                  </a:lnTo>
                  <a:lnTo>
                    <a:pt x="2082" y="768"/>
                  </a:lnTo>
                  <a:lnTo>
                    <a:pt x="2090" y="754"/>
                  </a:lnTo>
                  <a:lnTo>
                    <a:pt x="2094" y="746"/>
                  </a:lnTo>
                  <a:lnTo>
                    <a:pt x="2102" y="742"/>
                  </a:lnTo>
                  <a:lnTo>
                    <a:pt x="2102" y="742"/>
                  </a:lnTo>
                  <a:lnTo>
                    <a:pt x="2108" y="740"/>
                  </a:lnTo>
                  <a:lnTo>
                    <a:pt x="2108" y="740"/>
                  </a:lnTo>
                  <a:lnTo>
                    <a:pt x="2112" y="742"/>
                  </a:lnTo>
                  <a:lnTo>
                    <a:pt x="2116" y="746"/>
                  </a:lnTo>
                  <a:lnTo>
                    <a:pt x="2120" y="750"/>
                  </a:lnTo>
                  <a:lnTo>
                    <a:pt x="2126" y="752"/>
                  </a:lnTo>
                  <a:lnTo>
                    <a:pt x="2126" y="752"/>
                  </a:lnTo>
                  <a:lnTo>
                    <a:pt x="2126" y="752"/>
                  </a:lnTo>
                  <a:lnTo>
                    <a:pt x="2126" y="752"/>
                  </a:lnTo>
                  <a:lnTo>
                    <a:pt x="2132" y="750"/>
                  </a:lnTo>
                  <a:lnTo>
                    <a:pt x="2138" y="748"/>
                  </a:lnTo>
                  <a:lnTo>
                    <a:pt x="2148" y="740"/>
                  </a:lnTo>
                  <a:lnTo>
                    <a:pt x="2148" y="740"/>
                  </a:lnTo>
                  <a:lnTo>
                    <a:pt x="2152" y="730"/>
                  </a:lnTo>
                  <a:lnTo>
                    <a:pt x="2156" y="724"/>
                  </a:lnTo>
                  <a:lnTo>
                    <a:pt x="2160" y="720"/>
                  </a:lnTo>
                  <a:lnTo>
                    <a:pt x="2160" y="720"/>
                  </a:lnTo>
                  <a:lnTo>
                    <a:pt x="2168" y="714"/>
                  </a:lnTo>
                  <a:lnTo>
                    <a:pt x="2178" y="708"/>
                  </a:lnTo>
                  <a:lnTo>
                    <a:pt x="2178" y="708"/>
                  </a:lnTo>
                  <a:lnTo>
                    <a:pt x="2182" y="706"/>
                  </a:lnTo>
                  <a:lnTo>
                    <a:pt x="2186" y="702"/>
                  </a:lnTo>
                  <a:lnTo>
                    <a:pt x="2190" y="692"/>
                  </a:lnTo>
                  <a:lnTo>
                    <a:pt x="2190" y="692"/>
                  </a:lnTo>
                  <a:lnTo>
                    <a:pt x="2196" y="684"/>
                  </a:lnTo>
                  <a:lnTo>
                    <a:pt x="2202" y="674"/>
                  </a:lnTo>
                  <a:lnTo>
                    <a:pt x="2202" y="674"/>
                  </a:lnTo>
                  <a:lnTo>
                    <a:pt x="2224" y="650"/>
                  </a:lnTo>
                  <a:lnTo>
                    <a:pt x="2228" y="644"/>
                  </a:lnTo>
                  <a:lnTo>
                    <a:pt x="2230" y="638"/>
                  </a:lnTo>
                  <a:lnTo>
                    <a:pt x="2232" y="632"/>
                  </a:lnTo>
                  <a:lnTo>
                    <a:pt x="2232" y="624"/>
                  </a:lnTo>
                  <a:lnTo>
                    <a:pt x="2232" y="624"/>
                  </a:lnTo>
                  <a:lnTo>
                    <a:pt x="2230" y="610"/>
                  </a:lnTo>
                  <a:lnTo>
                    <a:pt x="2230" y="604"/>
                  </a:lnTo>
                  <a:lnTo>
                    <a:pt x="2232" y="598"/>
                  </a:lnTo>
                  <a:lnTo>
                    <a:pt x="2232" y="598"/>
                  </a:lnTo>
                  <a:lnTo>
                    <a:pt x="2236" y="590"/>
                  </a:lnTo>
                  <a:lnTo>
                    <a:pt x="2240" y="582"/>
                  </a:lnTo>
                  <a:lnTo>
                    <a:pt x="2240" y="582"/>
                  </a:lnTo>
                  <a:lnTo>
                    <a:pt x="2244" y="572"/>
                  </a:lnTo>
                  <a:lnTo>
                    <a:pt x="2244" y="560"/>
                  </a:lnTo>
                  <a:lnTo>
                    <a:pt x="2242" y="550"/>
                  </a:lnTo>
                  <a:lnTo>
                    <a:pt x="2238" y="546"/>
                  </a:lnTo>
                  <a:lnTo>
                    <a:pt x="2234" y="542"/>
                  </a:lnTo>
                  <a:lnTo>
                    <a:pt x="2234" y="542"/>
                  </a:lnTo>
                  <a:lnTo>
                    <a:pt x="2228" y="540"/>
                  </a:lnTo>
                  <a:lnTo>
                    <a:pt x="2228" y="540"/>
                  </a:lnTo>
                  <a:lnTo>
                    <a:pt x="2222" y="542"/>
                  </a:lnTo>
                  <a:lnTo>
                    <a:pt x="2216" y="548"/>
                  </a:lnTo>
                  <a:lnTo>
                    <a:pt x="2216" y="548"/>
                  </a:lnTo>
                  <a:lnTo>
                    <a:pt x="2208" y="552"/>
                  </a:lnTo>
                  <a:lnTo>
                    <a:pt x="2202" y="554"/>
                  </a:lnTo>
                  <a:lnTo>
                    <a:pt x="2202" y="554"/>
                  </a:lnTo>
                  <a:lnTo>
                    <a:pt x="2200" y="552"/>
                  </a:lnTo>
                  <a:lnTo>
                    <a:pt x="2196" y="550"/>
                  </a:lnTo>
                  <a:lnTo>
                    <a:pt x="2196" y="550"/>
                  </a:lnTo>
                  <a:lnTo>
                    <a:pt x="2194" y="546"/>
                  </a:lnTo>
                  <a:lnTo>
                    <a:pt x="2192" y="542"/>
                  </a:lnTo>
                  <a:lnTo>
                    <a:pt x="2192" y="538"/>
                  </a:lnTo>
                  <a:lnTo>
                    <a:pt x="2188" y="536"/>
                  </a:lnTo>
                  <a:lnTo>
                    <a:pt x="2188" y="536"/>
                  </a:lnTo>
                  <a:lnTo>
                    <a:pt x="2182" y="536"/>
                  </a:lnTo>
                  <a:lnTo>
                    <a:pt x="2182" y="536"/>
                  </a:lnTo>
                  <a:lnTo>
                    <a:pt x="2180" y="536"/>
                  </a:lnTo>
                  <a:lnTo>
                    <a:pt x="2180" y="536"/>
                  </a:lnTo>
                  <a:lnTo>
                    <a:pt x="2176" y="536"/>
                  </a:lnTo>
                  <a:lnTo>
                    <a:pt x="2176" y="536"/>
                  </a:lnTo>
                  <a:lnTo>
                    <a:pt x="2172" y="534"/>
                  </a:lnTo>
                  <a:lnTo>
                    <a:pt x="2168" y="532"/>
                  </a:lnTo>
                  <a:lnTo>
                    <a:pt x="2168" y="532"/>
                  </a:lnTo>
                  <a:lnTo>
                    <a:pt x="2174" y="526"/>
                  </a:lnTo>
                  <a:lnTo>
                    <a:pt x="2182" y="524"/>
                  </a:lnTo>
                  <a:lnTo>
                    <a:pt x="2196" y="516"/>
                  </a:lnTo>
                  <a:lnTo>
                    <a:pt x="2196" y="516"/>
                  </a:lnTo>
                  <a:lnTo>
                    <a:pt x="2226" y="494"/>
                  </a:lnTo>
                  <a:lnTo>
                    <a:pt x="2226" y="494"/>
                  </a:lnTo>
                  <a:lnTo>
                    <a:pt x="2240" y="486"/>
                  </a:lnTo>
                  <a:lnTo>
                    <a:pt x="2248" y="480"/>
                  </a:lnTo>
                  <a:lnTo>
                    <a:pt x="2254" y="474"/>
                  </a:lnTo>
                  <a:lnTo>
                    <a:pt x="2254" y="474"/>
                  </a:lnTo>
                  <a:lnTo>
                    <a:pt x="2264" y="462"/>
                  </a:lnTo>
                  <a:lnTo>
                    <a:pt x="2268" y="456"/>
                  </a:lnTo>
                  <a:lnTo>
                    <a:pt x="2276" y="452"/>
                  </a:lnTo>
                  <a:lnTo>
                    <a:pt x="2276" y="452"/>
                  </a:lnTo>
                  <a:lnTo>
                    <a:pt x="2284" y="450"/>
                  </a:lnTo>
                  <a:lnTo>
                    <a:pt x="2284" y="450"/>
                  </a:lnTo>
                  <a:lnTo>
                    <a:pt x="2300" y="454"/>
                  </a:lnTo>
                  <a:lnTo>
                    <a:pt x="2314" y="456"/>
                  </a:lnTo>
                  <a:lnTo>
                    <a:pt x="2314" y="456"/>
                  </a:lnTo>
                  <a:lnTo>
                    <a:pt x="2328" y="458"/>
                  </a:lnTo>
                  <a:lnTo>
                    <a:pt x="2328" y="458"/>
                  </a:lnTo>
                  <a:lnTo>
                    <a:pt x="2342" y="456"/>
                  </a:lnTo>
                  <a:lnTo>
                    <a:pt x="2348" y="456"/>
                  </a:lnTo>
                  <a:lnTo>
                    <a:pt x="2354" y="454"/>
                  </a:lnTo>
                  <a:lnTo>
                    <a:pt x="2354" y="454"/>
                  </a:lnTo>
                  <a:lnTo>
                    <a:pt x="2358" y="446"/>
                  </a:lnTo>
                  <a:lnTo>
                    <a:pt x="2362" y="442"/>
                  </a:lnTo>
                  <a:lnTo>
                    <a:pt x="2366" y="442"/>
                  </a:lnTo>
                  <a:lnTo>
                    <a:pt x="2366" y="442"/>
                  </a:lnTo>
                  <a:lnTo>
                    <a:pt x="2370" y="442"/>
                  </a:lnTo>
                  <a:lnTo>
                    <a:pt x="2370" y="442"/>
                  </a:lnTo>
                  <a:lnTo>
                    <a:pt x="2372" y="444"/>
                  </a:lnTo>
                  <a:lnTo>
                    <a:pt x="2372" y="446"/>
                  </a:lnTo>
                  <a:lnTo>
                    <a:pt x="2374" y="452"/>
                  </a:lnTo>
                  <a:lnTo>
                    <a:pt x="2374" y="458"/>
                  </a:lnTo>
                  <a:lnTo>
                    <a:pt x="2376" y="460"/>
                  </a:lnTo>
                  <a:lnTo>
                    <a:pt x="2378" y="462"/>
                  </a:lnTo>
                  <a:lnTo>
                    <a:pt x="2378" y="462"/>
                  </a:lnTo>
                  <a:lnTo>
                    <a:pt x="2378" y="462"/>
                  </a:lnTo>
                  <a:lnTo>
                    <a:pt x="2378" y="462"/>
                  </a:lnTo>
                  <a:lnTo>
                    <a:pt x="2382" y="460"/>
                  </a:lnTo>
                  <a:lnTo>
                    <a:pt x="2384" y="458"/>
                  </a:lnTo>
                  <a:lnTo>
                    <a:pt x="2388" y="454"/>
                  </a:lnTo>
                  <a:lnTo>
                    <a:pt x="2388" y="454"/>
                  </a:lnTo>
                  <a:lnTo>
                    <a:pt x="2392" y="450"/>
                  </a:lnTo>
                  <a:lnTo>
                    <a:pt x="2398" y="450"/>
                  </a:lnTo>
                  <a:lnTo>
                    <a:pt x="2398" y="450"/>
                  </a:lnTo>
                  <a:lnTo>
                    <a:pt x="2400" y="450"/>
                  </a:lnTo>
                  <a:lnTo>
                    <a:pt x="2400" y="450"/>
                  </a:lnTo>
                  <a:lnTo>
                    <a:pt x="2404" y="450"/>
                  </a:lnTo>
                  <a:lnTo>
                    <a:pt x="2404" y="450"/>
                  </a:lnTo>
                  <a:lnTo>
                    <a:pt x="2408" y="450"/>
                  </a:lnTo>
                  <a:lnTo>
                    <a:pt x="2408" y="450"/>
                  </a:lnTo>
                  <a:lnTo>
                    <a:pt x="2416" y="450"/>
                  </a:lnTo>
                  <a:lnTo>
                    <a:pt x="2420" y="448"/>
                  </a:lnTo>
                  <a:lnTo>
                    <a:pt x="2420" y="448"/>
                  </a:lnTo>
                  <a:lnTo>
                    <a:pt x="2422" y="446"/>
                  </a:lnTo>
                  <a:lnTo>
                    <a:pt x="2422" y="444"/>
                  </a:lnTo>
                  <a:lnTo>
                    <a:pt x="2420" y="440"/>
                  </a:lnTo>
                  <a:lnTo>
                    <a:pt x="2418" y="436"/>
                  </a:lnTo>
                  <a:lnTo>
                    <a:pt x="2418" y="434"/>
                  </a:lnTo>
                  <a:lnTo>
                    <a:pt x="2420" y="432"/>
                  </a:lnTo>
                  <a:lnTo>
                    <a:pt x="2420" y="432"/>
                  </a:lnTo>
                  <a:lnTo>
                    <a:pt x="2426" y="430"/>
                  </a:lnTo>
                  <a:lnTo>
                    <a:pt x="2432" y="428"/>
                  </a:lnTo>
                  <a:lnTo>
                    <a:pt x="2442" y="420"/>
                  </a:lnTo>
                  <a:lnTo>
                    <a:pt x="2450" y="412"/>
                  </a:lnTo>
                  <a:lnTo>
                    <a:pt x="2460" y="404"/>
                  </a:lnTo>
                  <a:lnTo>
                    <a:pt x="2460" y="404"/>
                  </a:lnTo>
                  <a:lnTo>
                    <a:pt x="2468" y="400"/>
                  </a:lnTo>
                  <a:lnTo>
                    <a:pt x="2472" y="400"/>
                  </a:lnTo>
                  <a:lnTo>
                    <a:pt x="2472" y="400"/>
                  </a:lnTo>
                  <a:lnTo>
                    <a:pt x="2476" y="400"/>
                  </a:lnTo>
                  <a:lnTo>
                    <a:pt x="2478" y="402"/>
                  </a:lnTo>
                  <a:lnTo>
                    <a:pt x="2482" y="408"/>
                  </a:lnTo>
                  <a:lnTo>
                    <a:pt x="2486" y="414"/>
                  </a:lnTo>
                  <a:lnTo>
                    <a:pt x="2488" y="422"/>
                  </a:lnTo>
                  <a:lnTo>
                    <a:pt x="2488" y="422"/>
                  </a:lnTo>
                  <a:lnTo>
                    <a:pt x="2498" y="418"/>
                  </a:lnTo>
                  <a:lnTo>
                    <a:pt x="2508" y="414"/>
                  </a:lnTo>
                  <a:lnTo>
                    <a:pt x="2518" y="412"/>
                  </a:lnTo>
                  <a:lnTo>
                    <a:pt x="2522" y="408"/>
                  </a:lnTo>
                  <a:lnTo>
                    <a:pt x="2526" y="406"/>
                  </a:lnTo>
                  <a:lnTo>
                    <a:pt x="2526" y="406"/>
                  </a:lnTo>
                  <a:lnTo>
                    <a:pt x="2532" y="396"/>
                  </a:lnTo>
                  <a:lnTo>
                    <a:pt x="2540" y="390"/>
                  </a:lnTo>
                  <a:lnTo>
                    <a:pt x="2548" y="384"/>
                  </a:lnTo>
                  <a:lnTo>
                    <a:pt x="2560" y="382"/>
                  </a:lnTo>
                  <a:lnTo>
                    <a:pt x="2560" y="382"/>
                  </a:lnTo>
                  <a:lnTo>
                    <a:pt x="2554" y="394"/>
                  </a:lnTo>
                  <a:lnTo>
                    <a:pt x="2546" y="406"/>
                  </a:lnTo>
                  <a:lnTo>
                    <a:pt x="2546" y="406"/>
                  </a:lnTo>
                  <a:lnTo>
                    <a:pt x="2534" y="416"/>
                  </a:lnTo>
                  <a:lnTo>
                    <a:pt x="2522" y="424"/>
                  </a:lnTo>
                  <a:lnTo>
                    <a:pt x="2498" y="438"/>
                  </a:lnTo>
                  <a:lnTo>
                    <a:pt x="2498" y="438"/>
                  </a:lnTo>
                  <a:lnTo>
                    <a:pt x="2488" y="446"/>
                  </a:lnTo>
                  <a:lnTo>
                    <a:pt x="2480" y="456"/>
                  </a:lnTo>
                  <a:lnTo>
                    <a:pt x="2470" y="464"/>
                  </a:lnTo>
                  <a:lnTo>
                    <a:pt x="2460" y="472"/>
                  </a:lnTo>
                  <a:lnTo>
                    <a:pt x="2460" y="472"/>
                  </a:lnTo>
                  <a:lnTo>
                    <a:pt x="2448" y="480"/>
                  </a:lnTo>
                  <a:lnTo>
                    <a:pt x="2442" y="484"/>
                  </a:lnTo>
                  <a:lnTo>
                    <a:pt x="2436" y="490"/>
                  </a:lnTo>
                  <a:lnTo>
                    <a:pt x="2436" y="490"/>
                  </a:lnTo>
                  <a:lnTo>
                    <a:pt x="2430" y="502"/>
                  </a:lnTo>
                  <a:lnTo>
                    <a:pt x="2424" y="514"/>
                  </a:lnTo>
                  <a:lnTo>
                    <a:pt x="2424" y="514"/>
                  </a:lnTo>
                  <a:lnTo>
                    <a:pt x="2422" y="526"/>
                  </a:lnTo>
                  <a:lnTo>
                    <a:pt x="2422" y="536"/>
                  </a:lnTo>
                  <a:lnTo>
                    <a:pt x="2426" y="556"/>
                  </a:lnTo>
                  <a:lnTo>
                    <a:pt x="2426" y="556"/>
                  </a:lnTo>
                  <a:lnTo>
                    <a:pt x="2430" y="580"/>
                  </a:lnTo>
                  <a:lnTo>
                    <a:pt x="2430" y="580"/>
                  </a:lnTo>
                  <a:lnTo>
                    <a:pt x="2432" y="594"/>
                  </a:lnTo>
                  <a:lnTo>
                    <a:pt x="2434" y="600"/>
                  </a:lnTo>
                  <a:lnTo>
                    <a:pt x="2436" y="604"/>
                  </a:lnTo>
                  <a:lnTo>
                    <a:pt x="2438" y="604"/>
                  </a:lnTo>
                  <a:lnTo>
                    <a:pt x="2438" y="604"/>
                  </a:lnTo>
                  <a:lnTo>
                    <a:pt x="2440" y="606"/>
                  </a:lnTo>
                  <a:lnTo>
                    <a:pt x="2440" y="606"/>
                  </a:lnTo>
                  <a:lnTo>
                    <a:pt x="2444" y="604"/>
                  </a:lnTo>
                  <a:lnTo>
                    <a:pt x="2448" y="602"/>
                  </a:lnTo>
                  <a:lnTo>
                    <a:pt x="2454" y="592"/>
                  </a:lnTo>
                  <a:lnTo>
                    <a:pt x="2462" y="574"/>
                  </a:lnTo>
                  <a:lnTo>
                    <a:pt x="2462" y="574"/>
                  </a:lnTo>
                  <a:lnTo>
                    <a:pt x="2466" y="570"/>
                  </a:lnTo>
                  <a:lnTo>
                    <a:pt x="2472" y="566"/>
                  </a:lnTo>
                  <a:lnTo>
                    <a:pt x="2476" y="564"/>
                  </a:lnTo>
                  <a:lnTo>
                    <a:pt x="2482" y="560"/>
                  </a:lnTo>
                  <a:lnTo>
                    <a:pt x="2482" y="560"/>
                  </a:lnTo>
                  <a:lnTo>
                    <a:pt x="2484" y="556"/>
                  </a:lnTo>
                  <a:lnTo>
                    <a:pt x="2486" y="550"/>
                  </a:lnTo>
                  <a:lnTo>
                    <a:pt x="2488" y="546"/>
                  </a:lnTo>
                  <a:lnTo>
                    <a:pt x="2490" y="542"/>
                  </a:lnTo>
                  <a:lnTo>
                    <a:pt x="2490" y="542"/>
                  </a:lnTo>
                  <a:lnTo>
                    <a:pt x="2496" y="540"/>
                  </a:lnTo>
                  <a:lnTo>
                    <a:pt x="2504" y="540"/>
                  </a:lnTo>
                  <a:lnTo>
                    <a:pt x="2504" y="540"/>
                  </a:lnTo>
                  <a:lnTo>
                    <a:pt x="2506" y="536"/>
                  </a:lnTo>
                  <a:lnTo>
                    <a:pt x="2506" y="532"/>
                  </a:lnTo>
                  <a:lnTo>
                    <a:pt x="2506" y="532"/>
                  </a:lnTo>
                  <a:lnTo>
                    <a:pt x="2508" y="522"/>
                  </a:lnTo>
                  <a:lnTo>
                    <a:pt x="2510" y="516"/>
                  </a:lnTo>
                  <a:lnTo>
                    <a:pt x="2512" y="512"/>
                  </a:lnTo>
                  <a:lnTo>
                    <a:pt x="2512" y="512"/>
                  </a:lnTo>
                  <a:lnTo>
                    <a:pt x="2516" y="514"/>
                  </a:lnTo>
                  <a:lnTo>
                    <a:pt x="2522" y="516"/>
                  </a:lnTo>
                  <a:lnTo>
                    <a:pt x="2522" y="516"/>
                  </a:lnTo>
                  <a:lnTo>
                    <a:pt x="2526" y="514"/>
                  </a:lnTo>
                  <a:lnTo>
                    <a:pt x="2528" y="512"/>
                  </a:lnTo>
                  <a:lnTo>
                    <a:pt x="2528" y="512"/>
                  </a:lnTo>
                  <a:lnTo>
                    <a:pt x="2528" y="508"/>
                  </a:lnTo>
                  <a:lnTo>
                    <a:pt x="2526" y="506"/>
                  </a:lnTo>
                  <a:lnTo>
                    <a:pt x="2524" y="502"/>
                  </a:lnTo>
                  <a:lnTo>
                    <a:pt x="2524" y="498"/>
                  </a:lnTo>
                  <a:lnTo>
                    <a:pt x="2524" y="498"/>
                  </a:lnTo>
                  <a:lnTo>
                    <a:pt x="2526" y="492"/>
                  </a:lnTo>
                  <a:lnTo>
                    <a:pt x="2530" y="490"/>
                  </a:lnTo>
                  <a:lnTo>
                    <a:pt x="2530" y="486"/>
                  </a:lnTo>
                  <a:lnTo>
                    <a:pt x="2528" y="482"/>
                  </a:lnTo>
                  <a:lnTo>
                    <a:pt x="2528" y="482"/>
                  </a:lnTo>
                  <a:lnTo>
                    <a:pt x="2524" y="480"/>
                  </a:lnTo>
                  <a:lnTo>
                    <a:pt x="2520" y="478"/>
                  </a:lnTo>
                  <a:lnTo>
                    <a:pt x="2516" y="476"/>
                  </a:lnTo>
                  <a:lnTo>
                    <a:pt x="2514" y="472"/>
                  </a:lnTo>
                  <a:lnTo>
                    <a:pt x="2514" y="472"/>
                  </a:lnTo>
                  <a:lnTo>
                    <a:pt x="2516" y="468"/>
                  </a:lnTo>
                  <a:lnTo>
                    <a:pt x="2522" y="460"/>
                  </a:lnTo>
                  <a:lnTo>
                    <a:pt x="2534" y="448"/>
                  </a:lnTo>
                  <a:lnTo>
                    <a:pt x="2534" y="448"/>
                  </a:lnTo>
                  <a:lnTo>
                    <a:pt x="2542" y="442"/>
                  </a:lnTo>
                  <a:lnTo>
                    <a:pt x="2548" y="438"/>
                  </a:lnTo>
                  <a:lnTo>
                    <a:pt x="2552" y="438"/>
                  </a:lnTo>
                  <a:lnTo>
                    <a:pt x="2552" y="438"/>
                  </a:lnTo>
                  <a:lnTo>
                    <a:pt x="2552" y="438"/>
                  </a:lnTo>
                  <a:lnTo>
                    <a:pt x="2552" y="438"/>
                  </a:lnTo>
                  <a:lnTo>
                    <a:pt x="2556" y="438"/>
                  </a:lnTo>
                  <a:lnTo>
                    <a:pt x="2560" y="442"/>
                  </a:lnTo>
                  <a:lnTo>
                    <a:pt x="2562" y="446"/>
                  </a:lnTo>
                  <a:lnTo>
                    <a:pt x="2566" y="448"/>
                  </a:lnTo>
                  <a:lnTo>
                    <a:pt x="2566" y="448"/>
                  </a:lnTo>
                  <a:lnTo>
                    <a:pt x="2566" y="448"/>
                  </a:lnTo>
                  <a:lnTo>
                    <a:pt x="2566" y="448"/>
                  </a:lnTo>
                  <a:lnTo>
                    <a:pt x="2572" y="446"/>
                  </a:lnTo>
                  <a:lnTo>
                    <a:pt x="2576" y="442"/>
                  </a:lnTo>
                  <a:lnTo>
                    <a:pt x="2580" y="438"/>
                  </a:lnTo>
                  <a:lnTo>
                    <a:pt x="2586" y="434"/>
                  </a:lnTo>
                  <a:lnTo>
                    <a:pt x="2586" y="434"/>
                  </a:lnTo>
                  <a:lnTo>
                    <a:pt x="2592" y="430"/>
                  </a:lnTo>
                  <a:lnTo>
                    <a:pt x="2598" y="430"/>
                  </a:lnTo>
                  <a:lnTo>
                    <a:pt x="2598" y="430"/>
                  </a:lnTo>
                  <a:lnTo>
                    <a:pt x="2606" y="432"/>
                  </a:lnTo>
                  <a:lnTo>
                    <a:pt x="2606" y="432"/>
                  </a:lnTo>
                  <a:lnTo>
                    <a:pt x="2614" y="438"/>
                  </a:lnTo>
                  <a:lnTo>
                    <a:pt x="2616" y="440"/>
                  </a:lnTo>
                  <a:lnTo>
                    <a:pt x="2620" y="442"/>
                  </a:lnTo>
                  <a:lnTo>
                    <a:pt x="2620" y="442"/>
                  </a:lnTo>
                  <a:lnTo>
                    <a:pt x="2626" y="440"/>
                  </a:lnTo>
                  <a:lnTo>
                    <a:pt x="2626" y="440"/>
                  </a:lnTo>
                  <a:lnTo>
                    <a:pt x="2630" y="438"/>
                  </a:lnTo>
                  <a:lnTo>
                    <a:pt x="2636" y="434"/>
                  </a:lnTo>
                  <a:lnTo>
                    <a:pt x="2644" y="424"/>
                  </a:lnTo>
                  <a:lnTo>
                    <a:pt x="2644" y="424"/>
                  </a:lnTo>
                  <a:lnTo>
                    <a:pt x="2654" y="420"/>
                  </a:lnTo>
                  <a:lnTo>
                    <a:pt x="2666" y="414"/>
                  </a:lnTo>
                  <a:lnTo>
                    <a:pt x="2676" y="410"/>
                  </a:lnTo>
                  <a:lnTo>
                    <a:pt x="2686" y="406"/>
                  </a:lnTo>
                  <a:lnTo>
                    <a:pt x="2686" y="406"/>
                  </a:lnTo>
                  <a:lnTo>
                    <a:pt x="2694" y="400"/>
                  </a:lnTo>
                  <a:lnTo>
                    <a:pt x="2704" y="394"/>
                  </a:lnTo>
                  <a:lnTo>
                    <a:pt x="2704" y="394"/>
                  </a:lnTo>
                  <a:lnTo>
                    <a:pt x="2710" y="392"/>
                  </a:lnTo>
                  <a:lnTo>
                    <a:pt x="2710" y="392"/>
                  </a:lnTo>
                  <a:lnTo>
                    <a:pt x="2718" y="394"/>
                  </a:lnTo>
                  <a:lnTo>
                    <a:pt x="2718" y="394"/>
                  </a:lnTo>
                  <a:lnTo>
                    <a:pt x="2724" y="394"/>
                  </a:lnTo>
                  <a:lnTo>
                    <a:pt x="2724" y="394"/>
                  </a:lnTo>
                  <a:lnTo>
                    <a:pt x="2726" y="394"/>
                  </a:lnTo>
                  <a:lnTo>
                    <a:pt x="2726" y="394"/>
                  </a:lnTo>
                  <a:lnTo>
                    <a:pt x="2730" y="394"/>
                  </a:lnTo>
                  <a:lnTo>
                    <a:pt x="2736" y="392"/>
                  </a:lnTo>
                  <a:lnTo>
                    <a:pt x="2740" y="388"/>
                  </a:lnTo>
                  <a:lnTo>
                    <a:pt x="2740" y="384"/>
                  </a:lnTo>
                  <a:lnTo>
                    <a:pt x="2740" y="384"/>
                  </a:lnTo>
                  <a:lnTo>
                    <a:pt x="2738" y="382"/>
                  </a:lnTo>
                  <a:lnTo>
                    <a:pt x="2736" y="380"/>
                  </a:lnTo>
                  <a:lnTo>
                    <a:pt x="2732" y="378"/>
                  </a:lnTo>
                  <a:lnTo>
                    <a:pt x="2732" y="378"/>
                  </a:lnTo>
                  <a:lnTo>
                    <a:pt x="2730" y="372"/>
                  </a:lnTo>
                  <a:lnTo>
                    <a:pt x="2730" y="366"/>
                  </a:lnTo>
                  <a:lnTo>
                    <a:pt x="2730" y="366"/>
                  </a:lnTo>
                  <a:lnTo>
                    <a:pt x="2732" y="362"/>
                  </a:lnTo>
                  <a:lnTo>
                    <a:pt x="2730" y="358"/>
                  </a:lnTo>
                  <a:lnTo>
                    <a:pt x="2728" y="354"/>
                  </a:lnTo>
                  <a:lnTo>
                    <a:pt x="2722" y="352"/>
                  </a:lnTo>
                  <a:lnTo>
                    <a:pt x="2722" y="352"/>
                  </a:lnTo>
                  <a:lnTo>
                    <a:pt x="2708" y="348"/>
                  </a:lnTo>
                  <a:lnTo>
                    <a:pt x="2706" y="346"/>
                  </a:lnTo>
                  <a:lnTo>
                    <a:pt x="2704" y="344"/>
                  </a:lnTo>
                  <a:lnTo>
                    <a:pt x="2704" y="342"/>
                  </a:lnTo>
                  <a:lnTo>
                    <a:pt x="2708" y="340"/>
                  </a:lnTo>
                  <a:lnTo>
                    <a:pt x="2708" y="340"/>
                  </a:lnTo>
                  <a:lnTo>
                    <a:pt x="2710" y="340"/>
                  </a:lnTo>
                  <a:lnTo>
                    <a:pt x="2710" y="340"/>
                  </a:lnTo>
                  <a:lnTo>
                    <a:pt x="2730" y="344"/>
                  </a:lnTo>
                  <a:lnTo>
                    <a:pt x="2730" y="344"/>
                  </a:lnTo>
                  <a:lnTo>
                    <a:pt x="2744" y="346"/>
                  </a:lnTo>
                  <a:lnTo>
                    <a:pt x="2744" y="346"/>
                  </a:lnTo>
                  <a:lnTo>
                    <a:pt x="2750" y="346"/>
                  </a:lnTo>
                  <a:lnTo>
                    <a:pt x="2754" y="342"/>
                  </a:lnTo>
                  <a:lnTo>
                    <a:pt x="2754" y="342"/>
                  </a:lnTo>
                  <a:lnTo>
                    <a:pt x="2754" y="338"/>
                  </a:lnTo>
                  <a:lnTo>
                    <a:pt x="2754" y="332"/>
                  </a:lnTo>
                  <a:lnTo>
                    <a:pt x="2756" y="326"/>
                  </a:lnTo>
                  <a:lnTo>
                    <a:pt x="2756" y="324"/>
                  </a:lnTo>
                  <a:lnTo>
                    <a:pt x="2760" y="322"/>
                  </a:lnTo>
                  <a:lnTo>
                    <a:pt x="2760" y="322"/>
                  </a:lnTo>
                  <a:lnTo>
                    <a:pt x="2762" y="322"/>
                  </a:lnTo>
                  <a:lnTo>
                    <a:pt x="2762" y="322"/>
                  </a:lnTo>
                  <a:lnTo>
                    <a:pt x="2766" y="322"/>
                  </a:lnTo>
                  <a:lnTo>
                    <a:pt x="2768" y="326"/>
                  </a:lnTo>
                  <a:lnTo>
                    <a:pt x="2774" y="332"/>
                  </a:lnTo>
                  <a:lnTo>
                    <a:pt x="2774" y="332"/>
                  </a:lnTo>
                  <a:lnTo>
                    <a:pt x="2782" y="330"/>
                  </a:lnTo>
                  <a:lnTo>
                    <a:pt x="2782" y="330"/>
                  </a:lnTo>
                  <a:lnTo>
                    <a:pt x="2792" y="334"/>
                  </a:lnTo>
                  <a:lnTo>
                    <a:pt x="2800" y="338"/>
                  </a:lnTo>
                  <a:lnTo>
                    <a:pt x="2810" y="344"/>
                  </a:lnTo>
                  <a:lnTo>
                    <a:pt x="2818" y="350"/>
                  </a:lnTo>
                  <a:lnTo>
                    <a:pt x="2818" y="350"/>
                  </a:lnTo>
                  <a:lnTo>
                    <a:pt x="2828" y="352"/>
                  </a:lnTo>
                  <a:lnTo>
                    <a:pt x="2828" y="352"/>
                  </a:lnTo>
                  <a:lnTo>
                    <a:pt x="2834" y="352"/>
                  </a:lnTo>
                  <a:lnTo>
                    <a:pt x="2840" y="348"/>
                  </a:lnTo>
                  <a:lnTo>
                    <a:pt x="2840" y="348"/>
                  </a:lnTo>
                  <a:lnTo>
                    <a:pt x="2844" y="344"/>
                  </a:lnTo>
                  <a:lnTo>
                    <a:pt x="2844" y="340"/>
                  </a:lnTo>
                  <a:lnTo>
                    <a:pt x="2848" y="332"/>
                  </a:lnTo>
                  <a:lnTo>
                    <a:pt x="2848" y="332"/>
                  </a:lnTo>
                  <a:lnTo>
                    <a:pt x="2852" y="330"/>
                  </a:lnTo>
                  <a:lnTo>
                    <a:pt x="2856" y="328"/>
                  </a:lnTo>
                  <a:lnTo>
                    <a:pt x="2860" y="328"/>
                  </a:lnTo>
                  <a:lnTo>
                    <a:pt x="2864" y="326"/>
                  </a:lnTo>
                  <a:lnTo>
                    <a:pt x="2864" y="326"/>
                  </a:lnTo>
                  <a:lnTo>
                    <a:pt x="2870" y="324"/>
                  </a:lnTo>
                  <a:lnTo>
                    <a:pt x="2872" y="318"/>
                  </a:lnTo>
                  <a:lnTo>
                    <a:pt x="2872" y="314"/>
                  </a:lnTo>
                  <a:lnTo>
                    <a:pt x="2870" y="310"/>
                  </a:lnTo>
                  <a:lnTo>
                    <a:pt x="2870" y="310"/>
                  </a:lnTo>
                  <a:lnTo>
                    <a:pt x="2866" y="308"/>
                  </a:lnTo>
                  <a:lnTo>
                    <a:pt x="2860" y="306"/>
                  </a:lnTo>
                  <a:lnTo>
                    <a:pt x="2848" y="306"/>
                  </a:lnTo>
                  <a:lnTo>
                    <a:pt x="2848" y="306"/>
                  </a:lnTo>
                  <a:lnTo>
                    <a:pt x="2840" y="300"/>
                  </a:lnTo>
                  <a:lnTo>
                    <a:pt x="2836" y="298"/>
                  </a:lnTo>
                  <a:lnTo>
                    <a:pt x="2832" y="296"/>
                  </a:lnTo>
                  <a:lnTo>
                    <a:pt x="2832" y="296"/>
                  </a:lnTo>
                  <a:lnTo>
                    <a:pt x="2832" y="296"/>
                  </a:lnTo>
                  <a:lnTo>
                    <a:pt x="2832" y="296"/>
                  </a:lnTo>
                  <a:lnTo>
                    <a:pt x="2828" y="298"/>
                  </a:lnTo>
                  <a:lnTo>
                    <a:pt x="2824" y="300"/>
                  </a:lnTo>
                  <a:lnTo>
                    <a:pt x="2822" y="302"/>
                  </a:lnTo>
                  <a:lnTo>
                    <a:pt x="2818" y="304"/>
                  </a:lnTo>
                  <a:lnTo>
                    <a:pt x="2818" y="304"/>
                  </a:lnTo>
                  <a:lnTo>
                    <a:pt x="2816" y="302"/>
                  </a:lnTo>
                  <a:lnTo>
                    <a:pt x="2816" y="302"/>
                  </a:lnTo>
                  <a:lnTo>
                    <a:pt x="2812" y="298"/>
                  </a:lnTo>
                  <a:lnTo>
                    <a:pt x="2812" y="294"/>
                  </a:lnTo>
                  <a:lnTo>
                    <a:pt x="2810" y="288"/>
                  </a:lnTo>
                  <a:lnTo>
                    <a:pt x="2808" y="282"/>
                  </a:lnTo>
                  <a:lnTo>
                    <a:pt x="2808" y="282"/>
                  </a:lnTo>
                  <a:lnTo>
                    <a:pt x="2798" y="274"/>
                  </a:lnTo>
                  <a:lnTo>
                    <a:pt x="2788" y="266"/>
                  </a:lnTo>
                  <a:lnTo>
                    <a:pt x="2762" y="254"/>
                  </a:lnTo>
                  <a:lnTo>
                    <a:pt x="2762" y="254"/>
                  </a:lnTo>
                  <a:lnTo>
                    <a:pt x="2752" y="250"/>
                  </a:lnTo>
                  <a:lnTo>
                    <a:pt x="2744" y="242"/>
                  </a:lnTo>
                  <a:lnTo>
                    <a:pt x="2744" y="242"/>
                  </a:lnTo>
                  <a:lnTo>
                    <a:pt x="2738" y="234"/>
                  </a:lnTo>
                  <a:lnTo>
                    <a:pt x="2734" y="232"/>
                  </a:lnTo>
                  <a:lnTo>
                    <a:pt x="2728" y="232"/>
                  </a:lnTo>
                  <a:lnTo>
                    <a:pt x="2728" y="232"/>
                  </a:lnTo>
                  <a:lnTo>
                    <a:pt x="2720" y="230"/>
                  </a:lnTo>
                  <a:lnTo>
                    <a:pt x="2712" y="226"/>
                  </a:lnTo>
                  <a:lnTo>
                    <a:pt x="2706" y="224"/>
                  </a:lnTo>
                  <a:lnTo>
                    <a:pt x="2698" y="222"/>
                  </a:lnTo>
                  <a:lnTo>
                    <a:pt x="2698" y="222"/>
                  </a:lnTo>
                  <a:lnTo>
                    <a:pt x="2690" y="224"/>
                  </a:lnTo>
                  <a:lnTo>
                    <a:pt x="2690" y="224"/>
                  </a:lnTo>
                  <a:lnTo>
                    <a:pt x="2684" y="224"/>
                  </a:lnTo>
                  <a:lnTo>
                    <a:pt x="2684" y="224"/>
                  </a:lnTo>
                  <a:lnTo>
                    <a:pt x="2676" y="226"/>
                  </a:lnTo>
                  <a:lnTo>
                    <a:pt x="2676" y="226"/>
                  </a:lnTo>
                  <a:lnTo>
                    <a:pt x="2672" y="226"/>
                  </a:lnTo>
                  <a:lnTo>
                    <a:pt x="2666" y="222"/>
                  </a:lnTo>
                  <a:lnTo>
                    <a:pt x="2666" y="222"/>
                  </a:lnTo>
                  <a:lnTo>
                    <a:pt x="2660" y="220"/>
                  </a:lnTo>
                  <a:lnTo>
                    <a:pt x="2654" y="218"/>
                  </a:lnTo>
                  <a:lnTo>
                    <a:pt x="2654" y="218"/>
                  </a:lnTo>
                  <a:lnTo>
                    <a:pt x="2650" y="218"/>
                  </a:lnTo>
                  <a:lnTo>
                    <a:pt x="2646" y="222"/>
                  </a:lnTo>
                  <a:lnTo>
                    <a:pt x="2646" y="222"/>
                  </a:lnTo>
                  <a:lnTo>
                    <a:pt x="2644" y="226"/>
                  </a:lnTo>
                  <a:lnTo>
                    <a:pt x="2644" y="232"/>
                  </a:lnTo>
                  <a:lnTo>
                    <a:pt x="2644" y="238"/>
                  </a:lnTo>
                  <a:lnTo>
                    <a:pt x="2644" y="244"/>
                  </a:lnTo>
                  <a:lnTo>
                    <a:pt x="2644" y="244"/>
                  </a:lnTo>
                  <a:lnTo>
                    <a:pt x="2638" y="250"/>
                  </a:lnTo>
                  <a:lnTo>
                    <a:pt x="2632" y="250"/>
                  </a:lnTo>
                  <a:lnTo>
                    <a:pt x="2632" y="250"/>
                  </a:lnTo>
                  <a:lnTo>
                    <a:pt x="2626" y="250"/>
                  </a:lnTo>
                  <a:lnTo>
                    <a:pt x="2620" y="246"/>
                  </a:lnTo>
                  <a:lnTo>
                    <a:pt x="2612" y="240"/>
                  </a:lnTo>
                  <a:lnTo>
                    <a:pt x="2612" y="240"/>
                  </a:lnTo>
                  <a:lnTo>
                    <a:pt x="2606" y="234"/>
                  </a:lnTo>
                  <a:lnTo>
                    <a:pt x="2602" y="232"/>
                  </a:lnTo>
                  <a:lnTo>
                    <a:pt x="2598" y="230"/>
                  </a:lnTo>
                  <a:lnTo>
                    <a:pt x="2598" y="230"/>
                  </a:lnTo>
                  <a:lnTo>
                    <a:pt x="2594" y="232"/>
                  </a:lnTo>
                  <a:lnTo>
                    <a:pt x="2594" y="232"/>
                  </a:lnTo>
                  <a:lnTo>
                    <a:pt x="2584" y="232"/>
                  </a:lnTo>
                  <a:lnTo>
                    <a:pt x="2574" y="234"/>
                  </a:lnTo>
                  <a:lnTo>
                    <a:pt x="2574" y="234"/>
                  </a:lnTo>
                  <a:lnTo>
                    <a:pt x="2572" y="234"/>
                  </a:lnTo>
                  <a:lnTo>
                    <a:pt x="2572" y="234"/>
                  </a:lnTo>
                  <a:lnTo>
                    <a:pt x="2560" y="230"/>
                  </a:lnTo>
                  <a:lnTo>
                    <a:pt x="2550" y="228"/>
                  </a:lnTo>
                  <a:lnTo>
                    <a:pt x="2550" y="228"/>
                  </a:lnTo>
                  <a:lnTo>
                    <a:pt x="2548" y="228"/>
                  </a:lnTo>
                  <a:lnTo>
                    <a:pt x="2548" y="228"/>
                  </a:lnTo>
                  <a:lnTo>
                    <a:pt x="2542" y="230"/>
                  </a:lnTo>
                  <a:lnTo>
                    <a:pt x="2538" y="232"/>
                  </a:lnTo>
                  <a:lnTo>
                    <a:pt x="2534" y="236"/>
                  </a:lnTo>
                  <a:lnTo>
                    <a:pt x="2528" y="236"/>
                  </a:lnTo>
                  <a:lnTo>
                    <a:pt x="2528" y="236"/>
                  </a:lnTo>
                  <a:lnTo>
                    <a:pt x="2528" y="236"/>
                  </a:lnTo>
                  <a:lnTo>
                    <a:pt x="2528" y="236"/>
                  </a:lnTo>
                  <a:lnTo>
                    <a:pt x="2526" y="232"/>
                  </a:lnTo>
                  <a:lnTo>
                    <a:pt x="2522" y="230"/>
                  </a:lnTo>
                  <a:lnTo>
                    <a:pt x="2518" y="228"/>
                  </a:lnTo>
                  <a:lnTo>
                    <a:pt x="2514" y="224"/>
                  </a:lnTo>
                  <a:lnTo>
                    <a:pt x="2514" y="224"/>
                  </a:lnTo>
                  <a:lnTo>
                    <a:pt x="2512" y="220"/>
                  </a:lnTo>
                  <a:lnTo>
                    <a:pt x="2512" y="216"/>
                  </a:lnTo>
                  <a:lnTo>
                    <a:pt x="2510" y="212"/>
                  </a:lnTo>
                  <a:lnTo>
                    <a:pt x="2508" y="208"/>
                  </a:lnTo>
                  <a:lnTo>
                    <a:pt x="2508" y="208"/>
                  </a:lnTo>
                  <a:lnTo>
                    <a:pt x="2500" y="202"/>
                  </a:lnTo>
                  <a:lnTo>
                    <a:pt x="2488" y="200"/>
                  </a:lnTo>
                  <a:lnTo>
                    <a:pt x="2488" y="200"/>
                  </a:lnTo>
                  <a:lnTo>
                    <a:pt x="2478" y="196"/>
                  </a:lnTo>
                  <a:lnTo>
                    <a:pt x="2470" y="194"/>
                  </a:lnTo>
                  <a:lnTo>
                    <a:pt x="2470" y="194"/>
                  </a:lnTo>
                  <a:lnTo>
                    <a:pt x="2462" y="190"/>
                  </a:lnTo>
                  <a:lnTo>
                    <a:pt x="2462" y="190"/>
                  </a:lnTo>
                  <a:lnTo>
                    <a:pt x="2460" y="190"/>
                  </a:lnTo>
                  <a:lnTo>
                    <a:pt x="2456" y="192"/>
                  </a:lnTo>
                  <a:lnTo>
                    <a:pt x="2446" y="198"/>
                  </a:lnTo>
                  <a:lnTo>
                    <a:pt x="2446" y="198"/>
                  </a:lnTo>
                  <a:lnTo>
                    <a:pt x="2438" y="202"/>
                  </a:lnTo>
                  <a:lnTo>
                    <a:pt x="2430" y="202"/>
                  </a:lnTo>
                  <a:lnTo>
                    <a:pt x="2430" y="202"/>
                  </a:lnTo>
                  <a:lnTo>
                    <a:pt x="2428" y="202"/>
                  </a:lnTo>
                  <a:lnTo>
                    <a:pt x="2428" y="202"/>
                  </a:lnTo>
                  <a:lnTo>
                    <a:pt x="2424" y="200"/>
                  </a:lnTo>
                  <a:lnTo>
                    <a:pt x="2422" y="196"/>
                  </a:lnTo>
                  <a:lnTo>
                    <a:pt x="2420" y="192"/>
                  </a:lnTo>
                  <a:lnTo>
                    <a:pt x="2416" y="188"/>
                  </a:lnTo>
                  <a:lnTo>
                    <a:pt x="2416" y="188"/>
                  </a:lnTo>
                  <a:lnTo>
                    <a:pt x="2410" y="188"/>
                  </a:lnTo>
                  <a:lnTo>
                    <a:pt x="2410" y="188"/>
                  </a:lnTo>
                  <a:lnTo>
                    <a:pt x="2408" y="188"/>
                  </a:lnTo>
                  <a:lnTo>
                    <a:pt x="2408" y="188"/>
                  </a:lnTo>
                  <a:lnTo>
                    <a:pt x="2404" y="188"/>
                  </a:lnTo>
                  <a:lnTo>
                    <a:pt x="2404" y="188"/>
                  </a:lnTo>
                  <a:lnTo>
                    <a:pt x="2398" y="186"/>
                  </a:lnTo>
                  <a:lnTo>
                    <a:pt x="2398" y="186"/>
                  </a:lnTo>
                  <a:lnTo>
                    <a:pt x="2390" y="180"/>
                  </a:lnTo>
                  <a:lnTo>
                    <a:pt x="2390" y="180"/>
                  </a:lnTo>
                  <a:lnTo>
                    <a:pt x="2384" y="174"/>
                  </a:lnTo>
                  <a:lnTo>
                    <a:pt x="2380" y="166"/>
                  </a:lnTo>
                  <a:lnTo>
                    <a:pt x="2380" y="166"/>
                  </a:lnTo>
                  <a:lnTo>
                    <a:pt x="2376" y="162"/>
                  </a:lnTo>
                  <a:lnTo>
                    <a:pt x="2370" y="160"/>
                  </a:lnTo>
                  <a:lnTo>
                    <a:pt x="2370" y="160"/>
                  </a:lnTo>
                  <a:lnTo>
                    <a:pt x="2364" y="160"/>
                  </a:lnTo>
                  <a:lnTo>
                    <a:pt x="2358" y="162"/>
                  </a:lnTo>
                  <a:lnTo>
                    <a:pt x="2358" y="162"/>
                  </a:lnTo>
                  <a:lnTo>
                    <a:pt x="2354" y="166"/>
                  </a:lnTo>
                  <a:lnTo>
                    <a:pt x="2350" y="172"/>
                  </a:lnTo>
                  <a:lnTo>
                    <a:pt x="2348" y="176"/>
                  </a:lnTo>
                  <a:lnTo>
                    <a:pt x="2342" y="180"/>
                  </a:lnTo>
                  <a:lnTo>
                    <a:pt x="2342" y="180"/>
                  </a:lnTo>
                  <a:lnTo>
                    <a:pt x="2332" y="182"/>
                  </a:lnTo>
                  <a:lnTo>
                    <a:pt x="2332" y="182"/>
                  </a:lnTo>
                  <a:lnTo>
                    <a:pt x="2330" y="182"/>
                  </a:lnTo>
                  <a:lnTo>
                    <a:pt x="2330" y="182"/>
                  </a:lnTo>
                  <a:lnTo>
                    <a:pt x="2328" y="180"/>
                  </a:lnTo>
                  <a:lnTo>
                    <a:pt x="2328" y="180"/>
                  </a:lnTo>
                  <a:lnTo>
                    <a:pt x="2328" y="178"/>
                  </a:lnTo>
                  <a:lnTo>
                    <a:pt x="2328" y="176"/>
                  </a:lnTo>
                  <a:lnTo>
                    <a:pt x="2328" y="176"/>
                  </a:lnTo>
                  <a:lnTo>
                    <a:pt x="2326" y="164"/>
                  </a:lnTo>
                  <a:lnTo>
                    <a:pt x="2324" y="160"/>
                  </a:lnTo>
                  <a:lnTo>
                    <a:pt x="2320" y="156"/>
                  </a:lnTo>
                  <a:lnTo>
                    <a:pt x="2320" y="156"/>
                  </a:lnTo>
                  <a:lnTo>
                    <a:pt x="2314" y="154"/>
                  </a:lnTo>
                  <a:lnTo>
                    <a:pt x="2306" y="152"/>
                  </a:lnTo>
                  <a:lnTo>
                    <a:pt x="2306" y="152"/>
                  </a:lnTo>
                  <a:lnTo>
                    <a:pt x="2296" y="148"/>
                  </a:lnTo>
                  <a:lnTo>
                    <a:pt x="2296" y="148"/>
                  </a:lnTo>
                  <a:lnTo>
                    <a:pt x="2290" y="148"/>
                  </a:lnTo>
                  <a:lnTo>
                    <a:pt x="2290" y="148"/>
                  </a:lnTo>
                  <a:lnTo>
                    <a:pt x="2284" y="148"/>
                  </a:lnTo>
                  <a:lnTo>
                    <a:pt x="2278" y="150"/>
                  </a:lnTo>
                  <a:lnTo>
                    <a:pt x="2278" y="150"/>
                  </a:lnTo>
                  <a:lnTo>
                    <a:pt x="2274" y="150"/>
                  </a:lnTo>
                  <a:lnTo>
                    <a:pt x="2274" y="150"/>
                  </a:lnTo>
                  <a:lnTo>
                    <a:pt x="2274" y="150"/>
                  </a:lnTo>
                  <a:lnTo>
                    <a:pt x="2274" y="150"/>
                  </a:lnTo>
                  <a:lnTo>
                    <a:pt x="2272" y="150"/>
                  </a:lnTo>
                  <a:lnTo>
                    <a:pt x="2272" y="150"/>
                  </a:lnTo>
                  <a:lnTo>
                    <a:pt x="2268" y="154"/>
                  </a:lnTo>
                  <a:lnTo>
                    <a:pt x="2268" y="154"/>
                  </a:lnTo>
                  <a:lnTo>
                    <a:pt x="2262" y="158"/>
                  </a:lnTo>
                  <a:lnTo>
                    <a:pt x="2262" y="162"/>
                  </a:lnTo>
                  <a:lnTo>
                    <a:pt x="2262" y="162"/>
                  </a:lnTo>
                  <a:lnTo>
                    <a:pt x="2262" y="168"/>
                  </a:lnTo>
                  <a:lnTo>
                    <a:pt x="2264" y="172"/>
                  </a:lnTo>
                  <a:lnTo>
                    <a:pt x="2264" y="178"/>
                  </a:lnTo>
                  <a:lnTo>
                    <a:pt x="2262" y="180"/>
                  </a:lnTo>
                  <a:lnTo>
                    <a:pt x="2258" y="182"/>
                  </a:lnTo>
                  <a:lnTo>
                    <a:pt x="2258" y="182"/>
                  </a:lnTo>
                  <a:lnTo>
                    <a:pt x="2250" y="172"/>
                  </a:lnTo>
                  <a:lnTo>
                    <a:pt x="2250" y="172"/>
                  </a:lnTo>
                  <a:lnTo>
                    <a:pt x="2248" y="174"/>
                  </a:lnTo>
                  <a:lnTo>
                    <a:pt x="2246" y="178"/>
                  </a:lnTo>
                  <a:lnTo>
                    <a:pt x="2248" y="182"/>
                  </a:lnTo>
                  <a:lnTo>
                    <a:pt x="2248" y="182"/>
                  </a:lnTo>
                  <a:lnTo>
                    <a:pt x="2240" y="186"/>
                  </a:lnTo>
                  <a:lnTo>
                    <a:pt x="2234" y="188"/>
                  </a:lnTo>
                  <a:lnTo>
                    <a:pt x="2230" y="188"/>
                  </a:lnTo>
                  <a:lnTo>
                    <a:pt x="2230" y="188"/>
                  </a:lnTo>
                  <a:lnTo>
                    <a:pt x="2230" y="188"/>
                  </a:lnTo>
                  <a:lnTo>
                    <a:pt x="2230" y="188"/>
                  </a:lnTo>
                  <a:lnTo>
                    <a:pt x="2226" y="188"/>
                  </a:lnTo>
                  <a:lnTo>
                    <a:pt x="2222" y="184"/>
                  </a:lnTo>
                  <a:lnTo>
                    <a:pt x="2216" y="178"/>
                  </a:lnTo>
                  <a:lnTo>
                    <a:pt x="2216" y="178"/>
                  </a:lnTo>
                  <a:lnTo>
                    <a:pt x="2212" y="174"/>
                  </a:lnTo>
                  <a:lnTo>
                    <a:pt x="2208" y="172"/>
                  </a:lnTo>
                  <a:lnTo>
                    <a:pt x="2208" y="172"/>
                  </a:lnTo>
                  <a:lnTo>
                    <a:pt x="2204" y="174"/>
                  </a:lnTo>
                  <a:lnTo>
                    <a:pt x="2204" y="174"/>
                  </a:lnTo>
                  <a:lnTo>
                    <a:pt x="2202" y="178"/>
                  </a:lnTo>
                  <a:lnTo>
                    <a:pt x="2200" y="180"/>
                  </a:lnTo>
                  <a:lnTo>
                    <a:pt x="2198" y="180"/>
                  </a:lnTo>
                  <a:lnTo>
                    <a:pt x="2198" y="180"/>
                  </a:lnTo>
                  <a:lnTo>
                    <a:pt x="2194" y="182"/>
                  </a:lnTo>
                  <a:lnTo>
                    <a:pt x="2194" y="182"/>
                  </a:lnTo>
                  <a:lnTo>
                    <a:pt x="2190" y="182"/>
                  </a:lnTo>
                  <a:lnTo>
                    <a:pt x="2190" y="182"/>
                  </a:lnTo>
                  <a:lnTo>
                    <a:pt x="2184" y="180"/>
                  </a:lnTo>
                  <a:lnTo>
                    <a:pt x="2180" y="178"/>
                  </a:lnTo>
                  <a:lnTo>
                    <a:pt x="2180" y="178"/>
                  </a:lnTo>
                  <a:lnTo>
                    <a:pt x="2178" y="174"/>
                  </a:lnTo>
                  <a:lnTo>
                    <a:pt x="2178" y="170"/>
                  </a:lnTo>
                  <a:lnTo>
                    <a:pt x="2178" y="170"/>
                  </a:lnTo>
                  <a:lnTo>
                    <a:pt x="2176" y="168"/>
                  </a:lnTo>
                  <a:lnTo>
                    <a:pt x="2172" y="168"/>
                  </a:lnTo>
                  <a:lnTo>
                    <a:pt x="2172" y="168"/>
                  </a:lnTo>
                  <a:lnTo>
                    <a:pt x="2168" y="168"/>
                  </a:lnTo>
                  <a:lnTo>
                    <a:pt x="2164" y="172"/>
                  </a:lnTo>
                  <a:lnTo>
                    <a:pt x="2164" y="172"/>
                  </a:lnTo>
                  <a:lnTo>
                    <a:pt x="2162" y="176"/>
                  </a:lnTo>
                  <a:lnTo>
                    <a:pt x="2160" y="180"/>
                  </a:lnTo>
                  <a:lnTo>
                    <a:pt x="2160" y="184"/>
                  </a:lnTo>
                  <a:lnTo>
                    <a:pt x="2156" y="186"/>
                  </a:lnTo>
                  <a:lnTo>
                    <a:pt x="2156" y="186"/>
                  </a:lnTo>
                  <a:lnTo>
                    <a:pt x="2154" y="188"/>
                  </a:lnTo>
                  <a:lnTo>
                    <a:pt x="2154" y="188"/>
                  </a:lnTo>
                  <a:lnTo>
                    <a:pt x="2150" y="186"/>
                  </a:lnTo>
                  <a:lnTo>
                    <a:pt x="2150" y="186"/>
                  </a:lnTo>
                  <a:lnTo>
                    <a:pt x="2146" y="184"/>
                  </a:lnTo>
                  <a:lnTo>
                    <a:pt x="2142" y="180"/>
                  </a:lnTo>
                  <a:lnTo>
                    <a:pt x="2136" y="174"/>
                  </a:lnTo>
                  <a:lnTo>
                    <a:pt x="2136" y="174"/>
                  </a:lnTo>
                  <a:lnTo>
                    <a:pt x="2132" y="170"/>
                  </a:lnTo>
                  <a:lnTo>
                    <a:pt x="2124" y="166"/>
                  </a:lnTo>
                  <a:lnTo>
                    <a:pt x="2118" y="162"/>
                  </a:lnTo>
                  <a:lnTo>
                    <a:pt x="2118" y="160"/>
                  </a:lnTo>
                  <a:lnTo>
                    <a:pt x="2116" y="158"/>
                  </a:lnTo>
                  <a:lnTo>
                    <a:pt x="2116" y="158"/>
                  </a:lnTo>
                  <a:lnTo>
                    <a:pt x="2118" y="156"/>
                  </a:lnTo>
                  <a:lnTo>
                    <a:pt x="2120" y="154"/>
                  </a:lnTo>
                  <a:lnTo>
                    <a:pt x="2126" y="154"/>
                  </a:lnTo>
                  <a:lnTo>
                    <a:pt x="2126" y="154"/>
                  </a:lnTo>
                  <a:lnTo>
                    <a:pt x="2128" y="154"/>
                  </a:lnTo>
                  <a:lnTo>
                    <a:pt x="2128" y="154"/>
                  </a:lnTo>
                  <a:lnTo>
                    <a:pt x="2130" y="154"/>
                  </a:lnTo>
                  <a:lnTo>
                    <a:pt x="2130" y="154"/>
                  </a:lnTo>
                  <a:lnTo>
                    <a:pt x="2136" y="154"/>
                  </a:lnTo>
                  <a:lnTo>
                    <a:pt x="2136" y="154"/>
                  </a:lnTo>
                  <a:lnTo>
                    <a:pt x="2142" y="150"/>
                  </a:lnTo>
                  <a:lnTo>
                    <a:pt x="2144" y="148"/>
                  </a:lnTo>
                  <a:lnTo>
                    <a:pt x="2144" y="144"/>
                  </a:lnTo>
                  <a:lnTo>
                    <a:pt x="2142" y="142"/>
                  </a:lnTo>
                  <a:lnTo>
                    <a:pt x="2130" y="130"/>
                  </a:lnTo>
                  <a:lnTo>
                    <a:pt x="2130" y="130"/>
                  </a:lnTo>
                  <a:lnTo>
                    <a:pt x="2126" y="124"/>
                  </a:lnTo>
                  <a:lnTo>
                    <a:pt x="2124" y="124"/>
                  </a:lnTo>
                  <a:lnTo>
                    <a:pt x="2120" y="122"/>
                  </a:lnTo>
                  <a:lnTo>
                    <a:pt x="2120" y="122"/>
                  </a:lnTo>
                  <a:lnTo>
                    <a:pt x="2118" y="122"/>
                  </a:lnTo>
                  <a:lnTo>
                    <a:pt x="2118" y="122"/>
                  </a:lnTo>
                  <a:lnTo>
                    <a:pt x="2106" y="126"/>
                  </a:lnTo>
                  <a:lnTo>
                    <a:pt x="2096" y="126"/>
                  </a:lnTo>
                  <a:lnTo>
                    <a:pt x="2096" y="126"/>
                  </a:lnTo>
                  <a:lnTo>
                    <a:pt x="2092" y="126"/>
                  </a:lnTo>
                  <a:lnTo>
                    <a:pt x="2092" y="126"/>
                  </a:lnTo>
                  <a:lnTo>
                    <a:pt x="2088" y="122"/>
                  </a:lnTo>
                  <a:lnTo>
                    <a:pt x="2086" y="118"/>
                  </a:lnTo>
                  <a:lnTo>
                    <a:pt x="2082" y="114"/>
                  </a:lnTo>
                  <a:lnTo>
                    <a:pt x="2076" y="112"/>
                  </a:lnTo>
                  <a:lnTo>
                    <a:pt x="2076" y="112"/>
                  </a:lnTo>
                  <a:lnTo>
                    <a:pt x="2076" y="112"/>
                  </a:lnTo>
                  <a:lnTo>
                    <a:pt x="2076" y="112"/>
                  </a:lnTo>
                  <a:lnTo>
                    <a:pt x="2064" y="114"/>
                  </a:lnTo>
                  <a:lnTo>
                    <a:pt x="2052" y="118"/>
                  </a:lnTo>
                  <a:lnTo>
                    <a:pt x="2052" y="118"/>
                  </a:lnTo>
                  <a:lnTo>
                    <a:pt x="2054" y="124"/>
                  </a:lnTo>
                  <a:lnTo>
                    <a:pt x="2054" y="128"/>
                  </a:lnTo>
                  <a:lnTo>
                    <a:pt x="2050" y="138"/>
                  </a:lnTo>
                  <a:lnTo>
                    <a:pt x="2050" y="138"/>
                  </a:lnTo>
                  <a:lnTo>
                    <a:pt x="2050" y="138"/>
                  </a:lnTo>
                  <a:lnTo>
                    <a:pt x="2050" y="138"/>
                  </a:lnTo>
                  <a:lnTo>
                    <a:pt x="2032" y="134"/>
                  </a:lnTo>
                  <a:lnTo>
                    <a:pt x="2014" y="132"/>
                  </a:lnTo>
                  <a:lnTo>
                    <a:pt x="2014" y="132"/>
                  </a:lnTo>
                  <a:lnTo>
                    <a:pt x="2004" y="130"/>
                  </a:lnTo>
                  <a:lnTo>
                    <a:pt x="2000" y="128"/>
                  </a:lnTo>
                  <a:lnTo>
                    <a:pt x="1998" y="124"/>
                  </a:lnTo>
                  <a:lnTo>
                    <a:pt x="1998" y="124"/>
                  </a:lnTo>
                  <a:lnTo>
                    <a:pt x="1994" y="118"/>
                  </a:lnTo>
                  <a:lnTo>
                    <a:pt x="1988" y="114"/>
                  </a:lnTo>
                  <a:lnTo>
                    <a:pt x="1988" y="114"/>
                  </a:lnTo>
                  <a:lnTo>
                    <a:pt x="1980" y="110"/>
                  </a:lnTo>
                  <a:lnTo>
                    <a:pt x="1974" y="110"/>
                  </a:lnTo>
                  <a:lnTo>
                    <a:pt x="1974" y="110"/>
                  </a:lnTo>
                  <a:lnTo>
                    <a:pt x="1964" y="110"/>
                  </a:lnTo>
                  <a:lnTo>
                    <a:pt x="1954" y="116"/>
                  </a:lnTo>
                  <a:lnTo>
                    <a:pt x="1954" y="116"/>
                  </a:lnTo>
                  <a:lnTo>
                    <a:pt x="1946" y="118"/>
                  </a:lnTo>
                  <a:lnTo>
                    <a:pt x="1938" y="120"/>
                  </a:lnTo>
                  <a:lnTo>
                    <a:pt x="1938" y="120"/>
                  </a:lnTo>
                  <a:lnTo>
                    <a:pt x="1932" y="118"/>
                  </a:lnTo>
                  <a:lnTo>
                    <a:pt x="1924" y="114"/>
                  </a:lnTo>
                  <a:lnTo>
                    <a:pt x="1924" y="114"/>
                  </a:lnTo>
                  <a:lnTo>
                    <a:pt x="1920" y="110"/>
                  </a:lnTo>
                  <a:lnTo>
                    <a:pt x="1916" y="108"/>
                  </a:lnTo>
                  <a:lnTo>
                    <a:pt x="1916" y="108"/>
                  </a:lnTo>
                  <a:lnTo>
                    <a:pt x="1912" y="110"/>
                  </a:lnTo>
                  <a:lnTo>
                    <a:pt x="1904" y="114"/>
                  </a:lnTo>
                  <a:lnTo>
                    <a:pt x="1904" y="114"/>
                  </a:lnTo>
                  <a:lnTo>
                    <a:pt x="1894" y="120"/>
                  </a:lnTo>
                  <a:lnTo>
                    <a:pt x="1886" y="122"/>
                  </a:lnTo>
                  <a:lnTo>
                    <a:pt x="1880" y="124"/>
                  </a:lnTo>
                  <a:lnTo>
                    <a:pt x="1880" y="124"/>
                  </a:lnTo>
                  <a:lnTo>
                    <a:pt x="1876" y="122"/>
                  </a:lnTo>
                  <a:lnTo>
                    <a:pt x="1876" y="120"/>
                  </a:lnTo>
                  <a:lnTo>
                    <a:pt x="1876" y="120"/>
                  </a:lnTo>
                  <a:lnTo>
                    <a:pt x="1878" y="116"/>
                  </a:lnTo>
                  <a:lnTo>
                    <a:pt x="1884" y="112"/>
                  </a:lnTo>
                  <a:lnTo>
                    <a:pt x="1898" y="106"/>
                  </a:lnTo>
                  <a:lnTo>
                    <a:pt x="1898" y="106"/>
                  </a:lnTo>
                  <a:lnTo>
                    <a:pt x="1904" y="102"/>
                  </a:lnTo>
                  <a:lnTo>
                    <a:pt x="1912" y="102"/>
                  </a:lnTo>
                  <a:lnTo>
                    <a:pt x="1918" y="100"/>
                  </a:lnTo>
                  <a:lnTo>
                    <a:pt x="1924" y="96"/>
                  </a:lnTo>
                  <a:lnTo>
                    <a:pt x="1924" y="96"/>
                  </a:lnTo>
                  <a:lnTo>
                    <a:pt x="1942" y="88"/>
                  </a:lnTo>
                  <a:lnTo>
                    <a:pt x="1944" y="86"/>
                  </a:lnTo>
                  <a:lnTo>
                    <a:pt x="1946" y="82"/>
                  </a:lnTo>
                  <a:lnTo>
                    <a:pt x="1948" y="78"/>
                  </a:lnTo>
                  <a:lnTo>
                    <a:pt x="1948" y="72"/>
                  </a:lnTo>
                  <a:lnTo>
                    <a:pt x="1948" y="72"/>
                  </a:lnTo>
                  <a:lnTo>
                    <a:pt x="1946" y="52"/>
                  </a:lnTo>
                  <a:lnTo>
                    <a:pt x="1942" y="42"/>
                  </a:lnTo>
                  <a:lnTo>
                    <a:pt x="1938" y="38"/>
                  </a:lnTo>
                  <a:lnTo>
                    <a:pt x="1934" y="34"/>
                  </a:lnTo>
                  <a:lnTo>
                    <a:pt x="1934" y="34"/>
                  </a:lnTo>
                  <a:lnTo>
                    <a:pt x="1930" y="34"/>
                  </a:lnTo>
                  <a:lnTo>
                    <a:pt x="1924" y="32"/>
                  </a:lnTo>
                  <a:lnTo>
                    <a:pt x="1924" y="32"/>
                  </a:lnTo>
                  <a:lnTo>
                    <a:pt x="1922" y="28"/>
                  </a:lnTo>
                  <a:lnTo>
                    <a:pt x="1920" y="24"/>
                  </a:lnTo>
                  <a:lnTo>
                    <a:pt x="1920" y="24"/>
                  </a:lnTo>
                  <a:lnTo>
                    <a:pt x="1914" y="22"/>
                  </a:lnTo>
                  <a:lnTo>
                    <a:pt x="1914" y="22"/>
                  </a:lnTo>
                  <a:lnTo>
                    <a:pt x="1908" y="24"/>
                  </a:lnTo>
                  <a:lnTo>
                    <a:pt x="1902" y="28"/>
                  </a:lnTo>
                  <a:lnTo>
                    <a:pt x="1902" y="28"/>
                  </a:lnTo>
                  <a:lnTo>
                    <a:pt x="1892" y="34"/>
                  </a:lnTo>
                  <a:lnTo>
                    <a:pt x="1886" y="36"/>
                  </a:lnTo>
                  <a:lnTo>
                    <a:pt x="1882" y="36"/>
                  </a:lnTo>
                  <a:lnTo>
                    <a:pt x="1882" y="36"/>
                  </a:lnTo>
                  <a:lnTo>
                    <a:pt x="1878" y="36"/>
                  </a:lnTo>
                  <a:lnTo>
                    <a:pt x="1874" y="34"/>
                  </a:lnTo>
                  <a:lnTo>
                    <a:pt x="1872" y="30"/>
                  </a:lnTo>
                  <a:lnTo>
                    <a:pt x="1870" y="26"/>
                  </a:lnTo>
                  <a:lnTo>
                    <a:pt x="1870" y="26"/>
                  </a:lnTo>
                  <a:lnTo>
                    <a:pt x="1860" y="28"/>
                  </a:lnTo>
                  <a:lnTo>
                    <a:pt x="1856" y="30"/>
                  </a:lnTo>
                  <a:lnTo>
                    <a:pt x="1850" y="30"/>
                  </a:lnTo>
                  <a:lnTo>
                    <a:pt x="1850" y="30"/>
                  </a:lnTo>
                  <a:lnTo>
                    <a:pt x="1846" y="30"/>
                  </a:lnTo>
                  <a:lnTo>
                    <a:pt x="1844" y="26"/>
                  </a:lnTo>
                  <a:lnTo>
                    <a:pt x="1844" y="26"/>
                  </a:lnTo>
                  <a:lnTo>
                    <a:pt x="1842" y="24"/>
                  </a:lnTo>
                  <a:lnTo>
                    <a:pt x="1844" y="22"/>
                  </a:lnTo>
                  <a:lnTo>
                    <a:pt x="1848" y="18"/>
                  </a:lnTo>
                  <a:lnTo>
                    <a:pt x="1860" y="12"/>
                  </a:lnTo>
                  <a:lnTo>
                    <a:pt x="1860" y="12"/>
                  </a:lnTo>
                  <a:lnTo>
                    <a:pt x="1858" y="6"/>
                  </a:lnTo>
                  <a:lnTo>
                    <a:pt x="1856" y="4"/>
                  </a:lnTo>
                  <a:lnTo>
                    <a:pt x="1852" y="2"/>
                  </a:lnTo>
                  <a:lnTo>
                    <a:pt x="184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07" name="Freeform 92"/>
            <p:cNvSpPr>
              <a:spLocks/>
            </p:cNvSpPr>
            <p:nvPr/>
          </p:nvSpPr>
          <p:spPr bwMode="auto">
            <a:xfrm>
              <a:off x="1244" y="2682"/>
              <a:ext cx="136" cy="244"/>
            </a:xfrm>
            <a:custGeom>
              <a:avLst/>
              <a:gdLst>
                <a:gd name="T0" fmla="*/ 132 w 136"/>
                <a:gd name="T1" fmla="*/ 0 h 244"/>
                <a:gd name="T2" fmla="*/ 120 w 136"/>
                <a:gd name="T3" fmla="*/ 6 h 244"/>
                <a:gd name="T4" fmla="*/ 116 w 136"/>
                <a:gd name="T5" fmla="*/ 14 h 244"/>
                <a:gd name="T6" fmla="*/ 112 w 136"/>
                <a:gd name="T7" fmla="*/ 22 h 244"/>
                <a:gd name="T8" fmla="*/ 100 w 136"/>
                <a:gd name="T9" fmla="*/ 40 h 244"/>
                <a:gd name="T10" fmla="*/ 90 w 136"/>
                <a:gd name="T11" fmla="*/ 48 h 244"/>
                <a:gd name="T12" fmla="*/ 76 w 136"/>
                <a:gd name="T13" fmla="*/ 60 h 244"/>
                <a:gd name="T14" fmla="*/ 64 w 136"/>
                <a:gd name="T15" fmla="*/ 66 h 244"/>
                <a:gd name="T16" fmla="*/ 44 w 136"/>
                <a:gd name="T17" fmla="*/ 74 h 244"/>
                <a:gd name="T18" fmla="*/ 28 w 136"/>
                <a:gd name="T19" fmla="*/ 88 h 244"/>
                <a:gd name="T20" fmla="*/ 24 w 136"/>
                <a:gd name="T21" fmla="*/ 94 h 244"/>
                <a:gd name="T22" fmla="*/ 22 w 136"/>
                <a:gd name="T23" fmla="*/ 110 h 244"/>
                <a:gd name="T24" fmla="*/ 24 w 136"/>
                <a:gd name="T25" fmla="*/ 114 h 244"/>
                <a:gd name="T26" fmla="*/ 26 w 136"/>
                <a:gd name="T27" fmla="*/ 118 h 244"/>
                <a:gd name="T28" fmla="*/ 32 w 136"/>
                <a:gd name="T29" fmla="*/ 122 h 244"/>
                <a:gd name="T30" fmla="*/ 36 w 136"/>
                <a:gd name="T31" fmla="*/ 126 h 244"/>
                <a:gd name="T32" fmla="*/ 36 w 136"/>
                <a:gd name="T33" fmla="*/ 134 h 244"/>
                <a:gd name="T34" fmla="*/ 30 w 136"/>
                <a:gd name="T35" fmla="*/ 148 h 244"/>
                <a:gd name="T36" fmla="*/ 22 w 136"/>
                <a:gd name="T37" fmla="*/ 156 h 244"/>
                <a:gd name="T38" fmla="*/ 14 w 136"/>
                <a:gd name="T39" fmla="*/ 158 h 244"/>
                <a:gd name="T40" fmla="*/ 6 w 136"/>
                <a:gd name="T41" fmla="*/ 164 h 244"/>
                <a:gd name="T42" fmla="*/ 4 w 136"/>
                <a:gd name="T43" fmla="*/ 168 h 244"/>
                <a:gd name="T44" fmla="*/ 0 w 136"/>
                <a:gd name="T45" fmla="*/ 182 h 244"/>
                <a:gd name="T46" fmla="*/ 0 w 136"/>
                <a:gd name="T47" fmla="*/ 188 h 244"/>
                <a:gd name="T48" fmla="*/ 8 w 136"/>
                <a:gd name="T49" fmla="*/ 196 h 244"/>
                <a:gd name="T50" fmla="*/ 12 w 136"/>
                <a:gd name="T51" fmla="*/ 200 h 244"/>
                <a:gd name="T52" fmla="*/ 12 w 136"/>
                <a:gd name="T53" fmla="*/ 212 h 244"/>
                <a:gd name="T54" fmla="*/ 12 w 136"/>
                <a:gd name="T55" fmla="*/ 222 h 244"/>
                <a:gd name="T56" fmla="*/ 18 w 136"/>
                <a:gd name="T57" fmla="*/ 240 h 244"/>
                <a:gd name="T58" fmla="*/ 24 w 136"/>
                <a:gd name="T59" fmla="*/ 244 h 244"/>
                <a:gd name="T60" fmla="*/ 24 w 136"/>
                <a:gd name="T61" fmla="*/ 244 h 244"/>
                <a:gd name="T62" fmla="*/ 34 w 136"/>
                <a:gd name="T63" fmla="*/ 242 h 244"/>
                <a:gd name="T64" fmla="*/ 52 w 136"/>
                <a:gd name="T65" fmla="*/ 228 h 244"/>
                <a:gd name="T66" fmla="*/ 60 w 136"/>
                <a:gd name="T67" fmla="*/ 220 h 244"/>
                <a:gd name="T68" fmla="*/ 68 w 136"/>
                <a:gd name="T69" fmla="*/ 196 h 244"/>
                <a:gd name="T70" fmla="*/ 78 w 136"/>
                <a:gd name="T71" fmla="*/ 174 h 244"/>
                <a:gd name="T72" fmla="*/ 88 w 136"/>
                <a:gd name="T73" fmla="*/ 154 h 244"/>
                <a:gd name="T74" fmla="*/ 98 w 136"/>
                <a:gd name="T75" fmla="*/ 134 h 244"/>
                <a:gd name="T76" fmla="*/ 112 w 136"/>
                <a:gd name="T77" fmla="*/ 92 h 244"/>
                <a:gd name="T78" fmla="*/ 116 w 136"/>
                <a:gd name="T79" fmla="*/ 78 h 244"/>
                <a:gd name="T80" fmla="*/ 124 w 136"/>
                <a:gd name="T81" fmla="*/ 68 h 244"/>
                <a:gd name="T82" fmla="*/ 130 w 136"/>
                <a:gd name="T83" fmla="*/ 56 h 244"/>
                <a:gd name="T84" fmla="*/ 132 w 136"/>
                <a:gd name="T85" fmla="*/ 44 h 244"/>
                <a:gd name="T86" fmla="*/ 136 w 136"/>
                <a:gd name="T87" fmla="*/ 6 h 244"/>
                <a:gd name="T88" fmla="*/ 132 w 136"/>
                <a:gd name="T89" fmla="*/ 0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36" h="244">
                  <a:moveTo>
                    <a:pt x="132" y="0"/>
                  </a:moveTo>
                  <a:lnTo>
                    <a:pt x="132" y="0"/>
                  </a:lnTo>
                  <a:lnTo>
                    <a:pt x="126" y="0"/>
                  </a:lnTo>
                  <a:lnTo>
                    <a:pt x="120" y="6"/>
                  </a:lnTo>
                  <a:lnTo>
                    <a:pt x="120" y="6"/>
                  </a:lnTo>
                  <a:lnTo>
                    <a:pt x="116" y="14"/>
                  </a:lnTo>
                  <a:lnTo>
                    <a:pt x="112" y="22"/>
                  </a:lnTo>
                  <a:lnTo>
                    <a:pt x="112" y="22"/>
                  </a:lnTo>
                  <a:lnTo>
                    <a:pt x="106" y="32"/>
                  </a:lnTo>
                  <a:lnTo>
                    <a:pt x="100" y="40"/>
                  </a:lnTo>
                  <a:lnTo>
                    <a:pt x="100" y="40"/>
                  </a:lnTo>
                  <a:lnTo>
                    <a:pt x="90" y="48"/>
                  </a:lnTo>
                  <a:lnTo>
                    <a:pt x="84" y="54"/>
                  </a:lnTo>
                  <a:lnTo>
                    <a:pt x="76" y="60"/>
                  </a:lnTo>
                  <a:lnTo>
                    <a:pt x="64" y="66"/>
                  </a:lnTo>
                  <a:lnTo>
                    <a:pt x="64" y="66"/>
                  </a:lnTo>
                  <a:lnTo>
                    <a:pt x="54" y="70"/>
                  </a:lnTo>
                  <a:lnTo>
                    <a:pt x="44" y="74"/>
                  </a:lnTo>
                  <a:lnTo>
                    <a:pt x="34" y="80"/>
                  </a:lnTo>
                  <a:lnTo>
                    <a:pt x="28" y="88"/>
                  </a:lnTo>
                  <a:lnTo>
                    <a:pt x="28" y="88"/>
                  </a:lnTo>
                  <a:lnTo>
                    <a:pt x="24" y="94"/>
                  </a:lnTo>
                  <a:lnTo>
                    <a:pt x="22" y="98"/>
                  </a:lnTo>
                  <a:lnTo>
                    <a:pt x="22" y="110"/>
                  </a:lnTo>
                  <a:lnTo>
                    <a:pt x="22" y="110"/>
                  </a:lnTo>
                  <a:lnTo>
                    <a:pt x="24" y="114"/>
                  </a:lnTo>
                  <a:lnTo>
                    <a:pt x="26" y="118"/>
                  </a:lnTo>
                  <a:lnTo>
                    <a:pt x="26" y="118"/>
                  </a:lnTo>
                  <a:lnTo>
                    <a:pt x="30" y="120"/>
                  </a:lnTo>
                  <a:lnTo>
                    <a:pt x="32" y="122"/>
                  </a:lnTo>
                  <a:lnTo>
                    <a:pt x="32" y="122"/>
                  </a:lnTo>
                  <a:lnTo>
                    <a:pt x="36" y="126"/>
                  </a:lnTo>
                  <a:lnTo>
                    <a:pt x="36" y="130"/>
                  </a:lnTo>
                  <a:lnTo>
                    <a:pt x="36" y="134"/>
                  </a:lnTo>
                  <a:lnTo>
                    <a:pt x="36" y="140"/>
                  </a:lnTo>
                  <a:lnTo>
                    <a:pt x="30" y="148"/>
                  </a:lnTo>
                  <a:lnTo>
                    <a:pt x="26" y="152"/>
                  </a:lnTo>
                  <a:lnTo>
                    <a:pt x="22" y="156"/>
                  </a:lnTo>
                  <a:lnTo>
                    <a:pt x="22" y="156"/>
                  </a:lnTo>
                  <a:lnTo>
                    <a:pt x="14" y="158"/>
                  </a:lnTo>
                  <a:lnTo>
                    <a:pt x="10" y="160"/>
                  </a:lnTo>
                  <a:lnTo>
                    <a:pt x="6" y="164"/>
                  </a:lnTo>
                  <a:lnTo>
                    <a:pt x="6" y="164"/>
                  </a:lnTo>
                  <a:lnTo>
                    <a:pt x="4" y="168"/>
                  </a:lnTo>
                  <a:lnTo>
                    <a:pt x="2" y="174"/>
                  </a:lnTo>
                  <a:lnTo>
                    <a:pt x="0" y="182"/>
                  </a:lnTo>
                  <a:lnTo>
                    <a:pt x="0" y="182"/>
                  </a:lnTo>
                  <a:lnTo>
                    <a:pt x="0" y="188"/>
                  </a:lnTo>
                  <a:lnTo>
                    <a:pt x="2" y="192"/>
                  </a:lnTo>
                  <a:lnTo>
                    <a:pt x="8" y="196"/>
                  </a:lnTo>
                  <a:lnTo>
                    <a:pt x="8" y="196"/>
                  </a:lnTo>
                  <a:lnTo>
                    <a:pt x="12" y="200"/>
                  </a:lnTo>
                  <a:lnTo>
                    <a:pt x="12" y="204"/>
                  </a:lnTo>
                  <a:lnTo>
                    <a:pt x="12" y="212"/>
                  </a:lnTo>
                  <a:lnTo>
                    <a:pt x="12" y="212"/>
                  </a:lnTo>
                  <a:lnTo>
                    <a:pt x="12" y="222"/>
                  </a:lnTo>
                  <a:lnTo>
                    <a:pt x="14" y="232"/>
                  </a:lnTo>
                  <a:lnTo>
                    <a:pt x="18" y="240"/>
                  </a:lnTo>
                  <a:lnTo>
                    <a:pt x="20" y="242"/>
                  </a:lnTo>
                  <a:lnTo>
                    <a:pt x="24" y="244"/>
                  </a:lnTo>
                  <a:lnTo>
                    <a:pt x="24" y="244"/>
                  </a:lnTo>
                  <a:lnTo>
                    <a:pt x="24" y="244"/>
                  </a:lnTo>
                  <a:lnTo>
                    <a:pt x="24" y="244"/>
                  </a:lnTo>
                  <a:lnTo>
                    <a:pt x="34" y="242"/>
                  </a:lnTo>
                  <a:lnTo>
                    <a:pt x="44" y="236"/>
                  </a:lnTo>
                  <a:lnTo>
                    <a:pt x="52" y="228"/>
                  </a:lnTo>
                  <a:lnTo>
                    <a:pt x="60" y="220"/>
                  </a:lnTo>
                  <a:lnTo>
                    <a:pt x="60" y="220"/>
                  </a:lnTo>
                  <a:lnTo>
                    <a:pt x="64" y="208"/>
                  </a:lnTo>
                  <a:lnTo>
                    <a:pt x="68" y="196"/>
                  </a:lnTo>
                  <a:lnTo>
                    <a:pt x="72" y="186"/>
                  </a:lnTo>
                  <a:lnTo>
                    <a:pt x="78" y="174"/>
                  </a:lnTo>
                  <a:lnTo>
                    <a:pt x="78" y="174"/>
                  </a:lnTo>
                  <a:lnTo>
                    <a:pt x="88" y="154"/>
                  </a:lnTo>
                  <a:lnTo>
                    <a:pt x="94" y="144"/>
                  </a:lnTo>
                  <a:lnTo>
                    <a:pt x="98" y="134"/>
                  </a:lnTo>
                  <a:lnTo>
                    <a:pt x="98" y="134"/>
                  </a:lnTo>
                  <a:lnTo>
                    <a:pt x="112" y="92"/>
                  </a:lnTo>
                  <a:lnTo>
                    <a:pt x="112" y="92"/>
                  </a:lnTo>
                  <a:lnTo>
                    <a:pt x="116" y="78"/>
                  </a:lnTo>
                  <a:lnTo>
                    <a:pt x="124" y="68"/>
                  </a:lnTo>
                  <a:lnTo>
                    <a:pt x="124" y="68"/>
                  </a:lnTo>
                  <a:lnTo>
                    <a:pt x="128" y="62"/>
                  </a:lnTo>
                  <a:lnTo>
                    <a:pt x="130" y="56"/>
                  </a:lnTo>
                  <a:lnTo>
                    <a:pt x="132" y="44"/>
                  </a:lnTo>
                  <a:lnTo>
                    <a:pt x="132" y="44"/>
                  </a:lnTo>
                  <a:lnTo>
                    <a:pt x="136" y="20"/>
                  </a:lnTo>
                  <a:lnTo>
                    <a:pt x="136" y="6"/>
                  </a:lnTo>
                  <a:lnTo>
                    <a:pt x="134" y="0"/>
                  </a:lnTo>
                  <a:lnTo>
                    <a:pt x="132"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08" name="Freeform 93"/>
            <p:cNvSpPr>
              <a:spLocks/>
            </p:cNvSpPr>
            <p:nvPr/>
          </p:nvSpPr>
          <p:spPr bwMode="auto">
            <a:xfrm>
              <a:off x="1244" y="2682"/>
              <a:ext cx="136" cy="244"/>
            </a:xfrm>
            <a:custGeom>
              <a:avLst/>
              <a:gdLst>
                <a:gd name="T0" fmla="*/ 132 w 136"/>
                <a:gd name="T1" fmla="*/ 0 h 244"/>
                <a:gd name="T2" fmla="*/ 120 w 136"/>
                <a:gd name="T3" fmla="*/ 6 h 244"/>
                <a:gd name="T4" fmla="*/ 116 w 136"/>
                <a:gd name="T5" fmla="*/ 14 h 244"/>
                <a:gd name="T6" fmla="*/ 112 w 136"/>
                <a:gd name="T7" fmla="*/ 22 h 244"/>
                <a:gd name="T8" fmla="*/ 100 w 136"/>
                <a:gd name="T9" fmla="*/ 40 h 244"/>
                <a:gd name="T10" fmla="*/ 90 w 136"/>
                <a:gd name="T11" fmla="*/ 48 h 244"/>
                <a:gd name="T12" fmla="*/ 76 w 136"/>
                <a:gd name="T13" fmla="*/ 60 h 244"/>
                <a:gd name="T14" fmla="*/ 64 w 136"/>
                <a:gd name="T15" fmla="*/ 66 h 244"/>
                <a:gd name="T16" fmla="*/ 44 w 136"/>
                <a:gd name="T17" fmla="*/ 74 h 244"/>
                <a:gd name="T18" fmla="*/ 28 w 136"/>
                <a:gd name="T19" fmla="*/ 88 h 244"/>
                <a:gd name="T20" fmla="*/ 24 w 136"/>
                <a:gd name="T21" fmla="*/ 94 h 244"/>
                <a:gd name="T22" fmla="*/ 22 w 136"/>
                <a:gd name="T23" fmla="*/ 110 h 244"/>
                <a:gd name="T24" fmla="*/ 24 w 136"/>
                <a:gd name="T25" fmla="*/ 114 h 244"/>
                <a:gd name="T26" fmla="*/ 26 w 136"/>
                <a:gd name="T27" fmla="*/ 118 h 244"/>
                <a:gd name="T28" fmla="*/ 32 w 136"/>
                <a:gd name="T29" fmla="*/ 122 h 244"/>
                <a:gd name="T30" fmla="*/ 36 w 136"/>
                <a:gd name="T31" fmla="*/ 126 h 244"/>
                <a:gd name="T32" fmla="*/ 36 w 136"/>
                <a:gd name="T33" fmla="*/ 134 h 244"/>
                <a:gd name="T34" fmla="*/ 30 w 136"/>
                <a:gd name="T35" fmla="*/ 148 h 244"/>
                <a:gd name="T36" fmla="*/ 22 w 136"/>
                <a:gd name="T37" fmla="*/ 156 h 244"/>
                <a:gd name="T38" fmla="*/ 14 w 136"/>
                <a:gd name="T39" fmla="*/ 158 h 244"/>
                <a:gd name="T40" fmla="*/ 6 w 136"/>
                <a:gd name="T41" fmla="*/ 164 h 244"/>
                <a:gd name="T42" fmla="*/ 4 w 136"/>
                <a:gd name="T43" fmla="*/ 168 h 244"/>
                <a:gd name="T44" fmla="*/ 0 w 136"/>
                <a:gd name="T45" fmla="*/ 182 h 244"/>
                <a:gd name="T46" fmla="*/ 0 w 136"/>
                <a:gd name="T47" fmla="*/ 188 h 244"/>
                <a:gd name="T48" fmla="*/ 8 w 136"/>
                <a:gd name="T49" fmla="*/ 196 h 244"/>
                <a:gd name="T50" fmla="*/ 12 w 136"/>
                <a:gd name="T51" fmla="*/ 200 h 244"/>
                <a:gd name="T52" fmla="*/ 12 w 136"/>
                <a:gd name="T53" fmla="*/ 212 h 244"/>
                <a:gd name="T54" fmla="*/ 12 w 136"/>
                <a:gd name="T55" fmla="*/ 222 h 244"/>
                <a:gd name="T56" fmla="*/ 18 w 136"/>
                <a:gd name="T57" fmla="*/ 240 h 244"/>
                <a:gd name="T58" fmla="*/ 24 w 136"/>
                <a:gd name="T59" fmla="*/ 244 h 244"/>
                <a:gd name="T60" fmla="*/ 24 w 136"/>
                <a:gd name="T61" fmla="*/ 244 h 244"/>
                <a:gd name="T62" fmla="*/ 34 w 136"/>
                <a:gd name="T63" fmla="*/ 242 h 244"/>
                <a:gd name="T64" fmla="*/ 52 w 136"/>
                <a:gd name="T65" fmla="*/ 228 h 244"/>
                <a:gd name="T66" fmla="*/ 60 w 136"/>
                <a:gd name="T67" fmla="*/ 220 h 244"/>
                <a:gd name="T68" fmla="*/ 68 w 136"/>
                <a:gd name="T69" fmla="*/ 196 h 244"/>
                <a:gd name="T70" fmla="*/ 78 w 136"/>
                <a:gd name="T71" fmla="*/ 174 h 244"/>
                <a:gd name="T72" fmla="*/ 88 w 136"/>
                <a:gd name="T73" fmla="*/ 154 h 244"/>
                <a:gd name="T74" fmla="*/ 98 w 136"/>
                <a:gd name="T75" fmla="*/ 134 h 244"/>
                <a:gd name="T76" fmla="*/ 112 w 136"/>
                <a:gd name="T77" fmla="*/ 92 h 244"/>
                <a:gd name="T78" fmla="*/ 116 w 136"/>
                <a:gd name="T79" fmla="*/ 78 h 244"/>
                <a:gd name="T80" fmla="*/ 124 w 136"/>
                <a:gd name="T81" fmla="*/ 68 h 244"/>
                <a:gd name="T82" fmla="*/ 130 w 136"/>
                <a:gd name="T83" fmla="*/ 56 h 244"/>
                <a:gd name="T84" fmla="*/ 132 w 136"/>
                <a:gd name="T85" fmla="*/ 44 h 244"/>
                <a:gd name="T86" fmla="*/ 136 w 136"/>
                <a:gd name="T87" fmla="*/ 6 h 244"/>
                <a:gd name="T88" fmla="*/ 132 w 136"/>
                <a:gd name="T89" fmla="*/ 0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36" h="244">
                  <a:moveTo>
                    <a:pt x="132" y="0"/>
                  </a:moveTo>
                  <a:lnTo>
                    <a:pt x="132" y="0"/>
                  </a:lnTo>
                  <a:lnTo>
                    <a:pt x="126" y="0"/>
                  </a:lnTo>
                  <a:lnTo>
                    <a:pt x="120" y="6"/>
                  </a:lnTo>
                  <a:lnTo>
                    <a:pt x="120" y="6"/>
                  </a:lnTo>
                  <a:lnTo>
                    <a:pt x="116" y="14"/>
                  </a:lnTo>
                  <a:lnTo>
                    <a:pt x="112" y="22"/>
                  </a:lnTo>
                  <a:lnTo>
                    <a:pt x="112" y="22"/>
                  </a:lnTo>
                  <a:lnTo>
                    <a:pt x="106" y="32"/>
                  </a:lnTo>
                  <a:lnTo>
                    <a:pt x="100" y="40"/>
                  </a:lnTo>
                  <a:lnTo>
                    <a:pt x="100" y="40"/>
                  </a:lnTo>
                  <a:lnTo>
                    <a:pt x="90" y="48"/>
                  </a:lnTo>
                  <a:lnTo>
                    <a:pt x="84" y="54"/>
                  </a:lnTo>
                  <a:lnTo>
                    <a:pt x="76" y="60"/>
                  </a:lnTo>
                  <a:lnTo>
                    <a:pt x="64" y="66"/>
                  </a:lnTo>
                  <a:lnTo>
                    <a:pt x="64" y="66"/>
                  </a:lnTo>
                  <a:lnTo>
                    <a:pt x="54" y="70"/>
                  </a:lnTo>
                  <a:lnTo>
                    <a:pt x="44" y="74"/>
                  </a:lnTo>
                  <a:lnTo>
                    <a:pt x="34" y="80"/>
                  </a:lnTo>
                  <a:lnTo>
                    <a:pt x="28" y="88"/>
                  </a:lnTo>
                  <a:lnTo>
                    <a:pt x="28" y="88"/>
                  </a:lnTo>
                  <a:lnTo>
                    <a:pt x="24" y="94"/>
                  </a:lnTo>
                  <a:lnTo>
                    <a:pt x="22" y="98"/>
                  </a:lnTo>
                  <a:lnTo>
                    <a:pt x="22" y="110"/>
                  </a:lnTo>
                  <a:lnTo>
                    <a:pt x="22" y="110"/>
                  </a:lnTo>
                  <a:lnTo>
                    <a:pt x="24" y="114"/>
                  </a:lnTo>
                  <a:lnTo>
                    <a:pt x="26" y="118"/>
                  </a:lnTo>
                  <a:lnTo>
                    <a:pt x="26" y="118"/>
                  </a:lnTo>
                  <a:lnTo>
                    <a:pt x="30" y="120"/>
                  </a:lnTo>
                  <a:lnTo>
                    <a:pt x="32" y="122"/>
                  </a:lnTo>
                  <a:lnTo>
                    <a:pt x="32" y="122"/>
                  </a:lnTo>
                  <a:lnTo>
                    <a:pt x="36" y="126"/>
                  </a:lnTo>
                  <a:lnTo>
                    <a:pt x="36" y="130"/>
                  </a:lnTo>
                  <a:lnTo>
                    <a:pt x="36" y="134"/>
                  </a:lnTo>
                  <a:lnTo>
                    <a:pt x="36" y="140"/>
                  </a:lnTo>
                  <a:lnTo>
                    <a:pt x="30" y="148"/>
                  </a:lnTo>
                  <a:lnTo>
                    <a:pt x="26" y="152"/>
                  </a:lnTo>
                  <a:lnTo>
                    <a:pt x="22" y="156"/>
                  </a:lnTo>
                  <a:lnTo>
                    <a:pt x="22" y="156"/>
                  </a:lnTo>
                  <a:lnTo>
                    <a:pt x="14" y="158"/>
                  </a:lnTo>
                  <a:lnTo>
                    <a:pt x="10" y="160"/>
                  </a:lnTo>
                  <a:lnTo>
                    <a:pt x="6" y="164"/>
                  </a:lnTo>
                  <a:lnTo>
                    <a:pt x="6" y="164"/>
                  </a:lnTo>
                  <a:lnTo>
                    <a:pt x="4" y="168"/>
                  </a:lnTo>
                  <a:lnTo>
                    <a:pt x="2" y="174"/>
                  </a:lnTo>
                  <a:lnTo>
                    <a:pt x="0" y="182"/>
                  </a:lnTo>
                  <a:lnTo>
                    <a:pt x="0" y="182"/>
                  </a:lnTo>
                  <a:lnTo>
                    <a:pt x="0" y="188"/>
                  </a:lnTo>
                  <a:lnTo>
                    <a:pt x="2" y="192"/>
                  </a:lnTo>
                  <a:lnTo>
                    <a:pt x="8" y="196"/>
                  </a:lnTo>
                  <a:lnTo>
                    <a:pt x="8" y="196"/>
                  </a:lnTo>
                  <a:lnTo>
                    <a:pt x="12" y="200"/>
                  </a:lnTo>
                  <a:lnTo>
                    <a:pt x="12" y="204"/>
                  </a:lnTo>
                  <a:lnTo>
                    <a:pt x="12" y="212"/>
                  </a:lnTo>
                  <a:lnTo>
                    <a:pt x="12" y="212"/>
                  </a:lnTo>
                  <a:lnTo>
                    <a:pt x="12" y="222"/>
                  </a:lnTo>
                  <a:lnTo>
                    <a:pt x="14" y="232"/>
                  </a:lnTo>
                  <a:lnTo>
                    <a:pt x="18" y="240"/>
                  </a:lnTo>
                  <a:lnTo>
                    <a:pt x="20" y="242"/>
                  </a:lnTo>
                  <a:lnTo>
                    <a:pt x="24" y="244"/>
                  </a:lnTo>
                  <a:lnTo>
                    <a:pt x="24" y="244"/>
                  </a:lnTo>
                  <a:lnTo>
                    <a:pt x="24" y="244"/>
                  </a:lnTo>
                  <a:lnTo>
                    <a:pt x="24" y="244"/>
                  </a:lnTo>
                  <a:lnTo>
                    <a:pt x="34" y="242"/>
                  </a:lnTo>
                  <a:lnTo>
                    <a:pt x="44" y="236"/>
                  </a:lnTo>
                  <a:lnTo>
                    <a:pt x="52" y="228"/>
                  </a:lnTo>
                  <a:lnTo>
                    <a:pt x="60" y="220"/>
                  </a:lnTo>
                  <a:lnTo>
                    <a:pt x="60" y="220"/>
                  </a:lnTo>
                  <a:lnTo>
                    <a:pt x="64" y="208"/>
                  </a:lnTo>
                  <a:lnTo>
                    <a:pt x="68" y="196"/>
                  </a:lnTo>
                  <a:lnTo>
                    <a:pt x="72" y="186"/>
                  </a:lnTo>
                  <a:lnTo>
                    <a:pt x="78" y="174"/>
                  </a:lnTo>
                  <a:lnTo>
                    <a:pt x="78" y="174"/>
                  </a:lnTo>
                  <a:lnTo>
                    <a:pt x="88" y="154"/>
                  </a:lnTo>
                  <a:lnTo>
                    <a:pt x="94" y="144"/>
                  </a:lnTo>
                  <a:lnTo>
                    <a:pt x="98" y="134"/>
                  </a:lnTo>
                  <a:lnTo>
                    <a:pt x="98" y="134"/>
                  </a:lnTo>
                  <a:lnTo>
                    <a:pt x="112" y="92"/>
                  </a:lnTo>
                  <a:lnTo>
                    <a:pt x="112" y="92"/>
                  </a:lnTo>
                  <a:lnTo>
                    <a:pt x="116" y="78"/>
                  </a:lnTo>
                  <a:lnTo>
                    <a:pt x="124" y="68"/>
                  </a:lnTo>
                  <a:lnTo>
                    <a:pt x="124" y="68"/>
                  </a:lnTo>
                  <a:lnTo>
                    <a:pt x="128" y="62"/>
                  </a:lnTo>
                  <a:lnTo>
                    <a:pt x="130" y="56"/>
                  </a:lnTo>
                  <a:lnTo>
                    <a:pt x="132" y="44"/>
                  </a:lnTo>
                  <a:lnTo>
                    <a:pt x="132" y="44"/>
                  </a:lnTo>
                  <a:lnTo>
                    <a:pt x="136" y="20"/>
                  </a:lnTo>
                  <a:lnTo>
                    <a:pt x="136" y="6"/>
                  </a:lnTo>
                  <a:lnTo>
                    <a:pt x="134" y="0"/>
                  </a:lnTo>
                  <a:lnTo>
                    <a:pt x="13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09" name="Freeform 94"/>
            <p:cNvSpPr>
              <a:spLocks/>
            </p:cNvSpPr>
            <p:nvPr/>
          </p:nvSpPr>
          <p:spPr bwMode="auto">
            <a:xfrm>
              <a:off x="2064" y="2414"/>
              <a:ext cx="2" cy="4"/>
            </a:xfrm>
            <a:custGeom>
              <a:avLst/>
              <a:gdLst>
                <a:gd name="T0" fmla="*/ 2 w 2"/>
                <a:gd name="T1" fmla="*/ 0 h 4"/>
                <a:gd name="T2" fmla="*/ 2 w 2"/>
                <a:gd name="T3" fmla="*/ 0 h 4"/>
                <a:gd name="T4" fmla="*/ 0 w 2"/>
                <a:gd name="T5" fmla="*/ 4 h 4"/>
                <a:gd name="T6" fmla="*/ 2 w 2"/>
                <a:gd name="T7" fmla="*/ 0 h 4"/>
              </a:gdLst>
              <a:ahLst/>
              <a:cxnLst>
                <a:cxn ang="0">
                  <a:pos x="T0" y="T1"/>
                </a:cxn>
                <a:cxn ang="0">
                  <a:pos x="T2" y="T3"/>
                </a:cxn>
                <a:cxn ang="0">
                  <a:pos x="T4" y="T5"/>
                </a:cxn>
                <a:cxn ang="0">
                  <a:pos x="T6" y="T7"/>
                </a:cxn>
              </a:cxnLst>
              <a:rect l="0" t="0" r="r" b="b"/>
              <a:pathLst>
                <a:path w="2" h="4">
                  <a:moveTo>
                    <a:pt x="2" y="0"/>
                  </a:moveTo>
                  <a:lnTo>
                    <a:pt x="2" y="0"/>
                  </a:lnTo>
                  <a:lnTo>
                    <a:pt x="0" y="4"/>
                  </a:lnTo>
                  <a:lnTo>
                    <a:pt x="2"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10" name="Freeform 95"/>
            <p:cNvSpPr>
              <a:spLocks/>
            </p:cNvSpPr>
            <p:nvPr/>
          </p:nvSpPr>
          <p:spPr bwMode="auto">
            <a:xfrm>
              <a:off x="2064" y="2414"/>
              <a:ext cx="2" cy="4"/>
            </a:xfrm>
            <a:custGeom>
              <a:avLst/>
              <a:gdLst>
                <a:gd name="T0" fmla="*/ 2 w 2"/>
                <a:gd name="T1" fmla="*/ 0 h 4"/>
                <a:gd name="T2" fmla="*/ 2 w 2"/>
                <a:gd name="T3" fmla="*/ 0 h 4"/>
                <a:gd name="T4" fmla="*/ 0 w 2"/>
                <a:gd name="T5" fmla="*/ 4 h 4"/>
                <a:gd name="T6" fmla="*/ 2 w 2"/>
                <a:gd name="T7" fmla="*/ 0 h 4"/>
              </a:gdLst>
              <a:ahLst/>
              <a:cxnLst>
                <a:cxn ang="0">
                  <a:pos x="T0" y="T1"/>
                </a:cxn>
                <a:cxn ang="0">
                  <a:pos x="T2" y="T3"/>
                </a:cxn>
                <a:cxn ang="0">
                  <a:pos x="T4" y="T5"/>
                </a:cxn>
                <a:cxn ang="0">
                  <a:pos x="T6" y="T7"/>
                </a:cxn>
              </a:cxnLst>
              <a:rect l="0" t="0" r="r" b="b"/>
              <a:pathLst>
                <a:path w="2" h="4">
                  <a:moveTo>
                    <a:pt x="2" y="0"/>
                  </a:moveTo>
                  <a:lnTo>
                    <a:pt x="2" y="0"/>
                  </a:lnTo>
                  <a:lnTo>
                    <a:pt x="0" y="4"/>
                  </a:lnTo>
                  <a:lnTo>
                    <a:pt x="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11" name="Freeform 96"/>
            <p:cNvSpPr>
              <a:spLocks/>
            </p:cNvSpPr>
            <p:nvPr/>
          </p:nvSpPr>
          <p:spPr bwMode="auto">
            <a:xfrm>
              <a:off x="2066" y="2412"/>
              <a:ext cx="2" cy="2"/>
            </a:xfrm>
            <a:custGeom>
              <a:avLst/>
              <a:gdLst>
                <a:gd name="T0" fmla="*/ 2 w 2"/>
                <a:gd name="T1" fmla="*/ 0 h 2"/>
                <a:gd name="T2" fmla="*/ 0 w 2"/>
                <a:gd name="T3" fmla="*/ 2 h 2"/>
                <a:gd name="T4" fmla="*/ 2 w 2"/>
                <a:gd name="T5" fmla="*/ 2 h 2"/>
                <a:gd name="T6" fmla="*/ 2 w 2"/>
                <a:gd name="T7" fmla="*/ 0 h 2"/>
              </a:gdLst>
              <a:ahLst/>
              <a:cxnLst>
                <a:cxn ang="0">
                  <a:pos x="T0" y="T1"/>
                </a:cxn>
                <a:cxn ang="0">
                  <a:pos x="T2" y="T3"/>
                </a:cxn>
                <a:cxn ang="0">
                  <a:pos x="T4" y="T5"/>
                </a:cxn>
                <a:cxn ang="0">
                  <a:pos x="T6" y="T7"/>
                </a:cxn>
              </a:cxnLst>
              <a:rect l="0" t="0" r="r" b="b"/>
              <a:pathLst>
                <a:path w="2" h="2">
                  <a:moveTo>
                    <a:pt x="2" y="0"/>
                  </a:moveTo>
                  <a:lnTo>
                    <a:pt x="0" y="2"/>
                  </a:lnTo>
                  <a:lnTo>
                    <a:pt x="2" y="2"/>
                  </a:lnTo>
                  <a:lnTo>
                    <a:pt x="2"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12" name="Freeform 97"/>
            <p:cNvSpPr>
              <a:spLocks/>
            </p:cNvSpPr>
            <p:nvPr/>
          </p:nvSpPr>
          <p:spPr bwMode="auto">
            <a:xfrm>
              <a:off x="2066" y="2412"/>
              <a:ext cx="2" cy="2"/>
            </a:xfrm>
            <a:custGeom>
              <a:avLst/>
              <a:gdLst>
                <a:gd name="T0" fmla="*/ 2 w 2"/>
                <a:gd name="T1" fmla="*/ 0 h 2"/>
                <a:gd name="T2" fmla="*/ 0 w 2"/>
                <a:gd name="T3" fmla="*/ 2 h 2"/>
                <a:gd name="T4" fmla="*/ 2 w 2"/>
                <a:gd name="T5" fmla="*/ 2 h 2"/>
                <a:gd name="T6" fmla="*/ 2 w 2"/>
                <a:gd name="T7" fmla="*/ 0 h 2"/>
              </a:gdLst>
              <a:ahLst/>
              <a:cxnLst>
                <a:cxn ang="0">
                  <a:pos x="T0" y="T1"/>
                </a:cxn>
                <a:cxn ang="0">
                  <a:pos x="T2" y="T3"/>
                </a:cxn>
                <a:cxn ang="0">
                  <a:pos x="T4" y="T5"/>
                </a:cxn>
                <a:cxn ang="0">
                  <a:pos x="T6" y="T7"/>
                </a:cxn>
              </a:cxnLst>
              <a:rect l="0" t="0" r="r" b="b"/>
              <a:pathLst>
                <a:path w="2" h="2">
                  <a:moveTo>
                    <a:pt x="2" y="0"/>
                  </a:moveTo>
                  <a:lnTo>
                    <a:pt x="0" y="2"/>
                  </a:lnTo>
                  <a:lnTo>
                    <a:pt x="2" y="2"/>
                  </a:lnTo>
                  <a:lnTo>
                    <a:pt x="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13" name="Freeform 98"/>
            <p:cNvSpPr>
              <a:spLocks/>
            </p:cNvSpPr>
            <p:nvPr/>
          </p:nvSpPr>
          <p:spPr bwMode="auto">
            <a:xfrm>
              <a:off x="2068" y="2410"/>
              <a:ext cx="124" cy="192"/>
            </a:xfrm>
            <a:custGeom>
              <a:avLst/>
              <a:gdLst>
                <a:gd name="T0" fmla="*/ 6 w 124"/>
                <a:gd name="T1" fmla="*/ 0 h 192"/>
                <a:gd name="T2" fmla="*/ 0 w 124"/>
                <a:gd name="T3" fmla="*/ 4 h 192"/>
                <a:gd name="T4" fmla="*/ 0 w 124"/>
                <a:gd name="T5" fmla="*/ 10 h 192"/>
                <a:gd name="T6" fmla="*/ 4 w 124"/>
                <a:gd name="T7" fmla="*/ 24 h 192"/>
                <a:gd name="T8" fmla="*/ 8 w 124"/>
                <a:gd name="T9" fmla="*/ 30 h 192"/>
                <a:gd name="T10" fmla="*/ 26 w 124"/>
                <a:gd name="T11" fmla="*/ 50 h 192"/>
                <a:gd name="T12" fmla="*/ 30 w 124"/>
                <a:gd name="T13" fmla="*/ 58 h 192"/>
                <a:gd name="T14" fmla="*/ 44 w 124"/>
                <a:gd name="T15" fmla="*/ 96 h 192"/>
                <a:gd name="T16" fmla="*/ 48 w 124"/>
                <a:gd name="T17" fmla="*/ 104 h 192"/>
                <a:gd name="T18" fmla="*/ 52 w 124"/>
                <a:gd name="T19" fmla="*/ 124 h 192"/>
                <a:gd name="T20" fmla="*/ 58 w 124"/>
                <a:gd name="T21" fmla="*/ 132 h 192"/>
                <a:gd name="T22" fmla="*/ 84 w 124"/>
                <a:gd name="T23" fmla="*/ 162 h 192"/>
                <a:gd name="T24" fmla="*/ 94 w 124"/>
                <a:gd name="T25" fmla="*/ 176 h 192"/>
                <a:gd name="T26" fmla="*/ 106 w 124"/>
                <a:gd name="T27" fmla="*/ 190 h 192"/>
                <a:gd name="T28" fmla="*/ 112 w 124"/>
                <a:gd name="T29" fmla="*/ 192 h 192"/>
                <a:gd name="T30" fmla="*/ 120 w 124"/>
                <a:gd name="T31" fmla="*/ 186 h 192"/>
                <a:gd name="T32" fmla="*/ 124 w 124"/>
                <a:gd name="T33" fmla="*/ 168 h 192"/>
                <a:gd name="T34" fmla="*/ 124 w 124"/>
                <a:gd name="T35" fmla="*/ 140 h 192"/>
                <a:gd name="T36" fmla="*/ 122 w 124"/>
                <a:gd name="T37" fmla="*/ 136 h 192"/>
                <a:gd name="T38" fmla="*/ 114 w 124"/>
                <a:gd name="T39" fmla="*/ 130 h 192"/>
                <a:gd name="T40" fmla="*/ 110 w 124"/>
                <a:gd name="T41" fmla="*/ 122 h 192"/>
                <a:gd name="T42" fmla="*/ 104 w 124"/>
                <a:gd name="T43" fmla="*/ 104 h 192"/>
                <a:gd name="T44" fmla="*/ 94 w 124"/>
                <a:gd name="T45" fmla="*/ 90 h 192"/>
                <a:gd name="T46" fmla="*/ 80 w 124"/>
                <a:gd name="T47" fmla="*/ 78 h 192"/>
                <a:gd name="T48" fmla="*/ 68 w 124"/>
                <a:gd name="T49" fmla="*/ 62 h 192"/>
                <a:gd name="T50" fmla="*/ 56 w 124"/>
                <a:gd name="T51" fmla="*/ 52 h 192"/>
                <a:gd name="T52" fmla="*/ 48 w 124"/>
                <a:gd name="T53" fmla="*/ 50 h 192"/>
                <a:gd name="T54" fmla="*/ 42 w 124"/>
                <a:gd name="T55" fmla="*/ 42 h 192"/>
                <a:gd name="T56" fmla="*/ 40 w 124"/>
                <a:gd name="T57" fmla="*/ 34 h 192"/>
                <a:gd name="T58" fmla="*/ 38 w 124"/>
                <a:gd name="T59" fmla="*/ 24 h 192"/>
                <a:gd name="T60" fmla="*/ 32 w 124"/>
                <a:gd name="T61" fmla="*/ 18 h 192"/>
                <a:gd name="T62" fmla="*/ 26 w 124"/>
                <a:gd name="T63" fmla="*/ 12 h 192"/>
                <a:gd name="T64" fmla="*/ 12 w 124"/>
                <a:gd name="T65" fmla="*/ 2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4" h="192">
                  <a:moveTo>
                    <a:pt x="6" y="0"/>
                  </a:moveTo>
                  <a:lnTo>
                    <a:pt x="6" y="0"/>
                  </a:lnTo>
                  <a:lnTo>
                    <a:pt x="2" y="0"/>
                  </a:lnTo>
                  <a:lnTo>
                    <a:pt x="0" y="4"/>
                  </a:lnTo>
                  <a:lnTo>
                    <a:pt x="0" y="4"/>
                  </a:lnTo>
                  <a:lnTo>
                    <a:pt x="0" y="10"/>
                  </a:lnTo>
                  <a:lnTo>
                    <a:pt x="0" y="18"/>
                  </a:lnTo>
                  <a:lnTo>
                    <a:pt x="4" y="24"/>
                  </a:lnTo>
                  <a:lnTo>
                    <a:pt x="8" y="30"/>
                  </a:lnTo>
                  <a:lnTo>
                    <a:pt x="8" y="30"/>
                  </a:lnTo>
                  <a:lnTo>
                    <a:pt x="20" y="44"/>
                  </a:lnTo>
                  <a:lnTo>
                    <a:pt x="26" y="50"/>
                  </a:lnTo>
                  <a:lnTo>
                    <a:pt x="30" y="58"/>
                  </a:lnTo>
                  <a:lnTo>
                    <a:pt x="30" y="58"/>
                  </a:lnTo>
                  <a:lnTo>
                    <a:pt x="38" y="78"/>
                  </a:lnTo>
                  <a:lnTo>
                    <a:pt x="44" y="96"/>
                  </a:lnTo>
                  <a:lnTo>
                    <a:pt x="44" y="96"/>
                  </a:lnTo>
                  <a:lnTo>
                    <a:pt x="48" y="104"/>
                  </a:lnTo>
                  <a:lnTo>
                    <a:pt x="50" y="114"/>
                  </a:lnTo>
                  <a:lnTo>
                    <a:pt x="52" y="124"/>
                  </a:lnTo>
                  <a:lnTo>
                    <a:pt x="58" y="132"/>
                  </a:lnTo>
                  <a:lnTo>
                    <a:pt x="58" y="132"/>
                  </a:lnTo>
                  <a:lnTo>
                    <a:pt x="70" y="148"/>
                  </a:lnTo>
                  <a:lnTo>
                    <a:pt x="84" y="162"/>
                  </a:lnTo>
                  <a:lnTo>
                    <a:pt x="84" y="162"/>
                  </a:lnTo>
                  <a:lnTo>
                    <a:pt x="94" y="176"/>
                  </a:lnTo>
                  <a:lnTo>
                    <a:pt x="106" y="190"/>
                  </a:lnTo>
                  <a:lnTo>
                    <a:pt x="106" y="190"/>
                  </a:lnTo>
                  <a:lnTo>
                    <a:pt x="112" y="192"/>
                  </a:lnTo>
                  <a:lnTo>
                    <a:pt x="112" y="192"/>
                  </a:lnTo>
                  <a:lnTo>
                    <a:pt x="116" y="190"/>
                  </a:lnTo>
                  <a:lnTo>
                    <a:pt x="120" y="186"/>
                  </a:lnTo>
                  <a:lnTo>
                    <a:pt x="122" y="176"/>
                  </a:lnTo>
                  <a:lnTo>
                    <a:pt x="124" y="168"/>
                  </a:lnTo>
                  <a:lnTo>
                    <a:pt x="124" y="148"/>
                  </a:lnTo>
                  <a:lnTo>
                    <a:pt x="124" y="140"/>
                  </a:lnTo>
                  <a:lnTo>
                    <a:pt x="122" y="136"/>
                  </a:lnTo>
                  <a:lnTo>
                    <a:pt x="122" y="136"/>
                  </a:lnTo>
                  <a:lnTo>
                    <a:pt x="118" y="132"/>
                  </a:lnTo>
                  <a:lnTo>
                    <a:pt x="114" y="130"/>
                  </a:lnTo>
                  <a:lnTo>
                    <a:pt x="112" y="126"/>
                  </a:lnTo>
                  <a:lnTo>
                    <a:pt x="110" y="122"/>
                  </a:lnTo>
                  <a:lnTo>
                    <a:pt x="110" y="122"/>
                  </a:lnTo>
                  <a:lnTo>
                    <a:pt x="104" y="104"/>
                  </a:lnTo>
                  <a:lnTo>
                    <a:pt x="100" y="98"/>
                  </a:lnTo>
                  <a:lnTo>
                    <a:pt x="94" y="90"/>
                  </a:lnTo>
                  <a:lnTo>
                    <a:pt x="94" y="90"/>
                  </a:lnTo>
                  <a:lnTo>
                    <a:pt x="80" y="78"/>
                  </a:lnTo>
                  <a:lnTo>
                    <a:pt x="68" y="62"/>
                  </a:lnTo>
                  <a:lnTo>
                    <a:pt x="68" y="62"/>
                  </a:lnTo>
                  <a:lnTo>
                    <a:pt x="62" y="56"/>
                  </a:lnTo>
                  <a:lnTo>
                    <a:pt x="56" y="52"/>
                  </a:lnTo>
                  <a:lnTo>
                    <a:pt x="56" y="52"/>
                  </a:lnTo>
                  <a:lnTo>
                    <a:pt x="48" y="50"/>
                  </a:lnTo>
                  <a:lnTo>
                    <a:pt x="44" y="46"/>
                  </a:lnTo>
                  <a:lnTo>
                    <a:pt x="42" y="42"/>
                  </a:lnTo>
                  <a:lnTo>
                    <a:pt x="42" y="42"/>
                  </a:lnTo>
                  <a:lnTo>
                    <a:pt x="40" y="34"/>
                  </a:lnTo>
                  <a:lnTo>
                    <a:pt x="38" y="24"/>
                  </a:lnTo>
                  <a:lnTo>
                    <a:pt x="38" y="24"/>
                  </a:lnTo>
                  <a:lnTo>
                    <a:pt x="36" y="20"/>
                  </a:lnTo>
                  <a:lnTo>
                    <a:pt x="32" y="18"/>
                  </a:lnTo>
                  <a:lnTo>
                    <a:pt x="26" y="12"/>
                  </a:lnTo>
                  <a:lnTo>
                    <a:pt x="26" y="12"/>
                  </a:lnTo>
                  <a:lnTo>
                    <a:pt x="18" y="4"/>
                  </a:lnTo>
                  <a:lnTo>
                    <a:pt x="12" y="2"/>
                  </a:lnTo>
                  <a:lnTo>
                    <a:pt x="6"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14" name="Freeform 99"/>
            <p:cNvSpPr>
              <a:spLocks/>
            </p:cNvSpPr>
            <p:nvPr/>
          </p:nvSpPr>
          <p:spPr bwMode="auto">
            <a:xfrm>
              <a:off x="2068" y="2410"/>
              <a:ext cx="124" cy="192"/>
            </a:xfrm>
            <a:custGeom>
              <a:avLst/>
              <a:gdLst>
                <a:gd name="T0" fmla="*/ 6 w 124"/>
                <a:gd name="T1" fmla="*/ 0 h 192"/>
                <a:gd name="T2" fmla="*/ 0 w 124"/>
                <a:gd name="T3" fmla="*/ 4 h 192"/>
                <a:gd name="T4" fmla="*/ 0 w 124"/>
                <a:gd name="T5" fmla="*/ 10 h 192"/>
                <a:gd name="T6" fmla="*/ 4 w 124"/>
                <a:gd name="T7" fmla="*/ 24 h 192"/>
                <a:gd name="T8" fmla="*/ 8 w 124"/>
                <a:gd name="T9" fmla="*/ 30 h 192"/>
                <a:gd name="T10" fmla="*/ 26 w 124"/>
                <a:gd name="T11" fmla="*/ 50 h 192"/>
                <a:gd name="T12" fmla="*/ 30 w 124"/>
                <a:gd name="T13" fmla="*/ 58 h 192"/>
                <a:gd name="T14" fmla="*/ 44 w 124"/>
                <a:gd name="T15" fmla="*/ 96 h 192"/>
                <a:gd name="T16" fmla="*/ 48 w 124"/>
                <a:gd name="T17" fmla="*/ 104 h 192"/>
                <a:gd name="T18" fmla="*/ 52 w 124"/>
                <a:gd name="T19" fmla="*/ 124 h 192"/>
                <a:gd name="T20" fmla="*/ 58 w 124"/>
                <a:gd name="T21" fmla="*/ 132 h 192"/>
                <a:gd name="T22" fmla="*/ 84 w 124"/>
                <a:gd name="T23" fmla="*/ 162 h 192"/>
                <a:gd name="T24" fmla="*/ 94 w 124"/>
                <a:gd name="T25" fmla="*/ 176 h 192"/>
                <a:gd name="T26" fmla="*/ 106 w 124"/>
                <a:gd name="T27" fmla="*/ 190 h 192"/>
                <a:gd name="T28" fmla="*/ 112 w 124"/>
                <a:gd name="T29" fmla="*/ 192 h 192"/>
                <a:gd name="T30" fmla="*/ 120 w 124"/>
                <a:gd name="T31" fmla="*/ 186 h 192"/>
                <a:gd name="T32" fmla="*/ 124 w 124"/>
                <a:gd name="T33" fmla="*/ 168 h 192"/>
                <a:gd name="T34" fmla="*/ 124 w 124"/>
                <a:gd name="T35" fmla="*/ 140 h 192"/>
                <a:gd name="T36" fmla="*/ 122 w 124"/>
                <a:gd name="T37" fmla="*/ 136 h 192"/>
                <a:gd name="T38" fmla="*/ 114 w 124"/>
                <a:gd name="T39" fmla="*/ 130 h 192"/>
                <a:gd name="T40" fmla="*/ 110 w 124"/>
                <a:gd name="T41" fmla="*/ 122 h 192"/>
                <a:gd name="T42" fmla="*/ 104 w 124"/>
                <a:gd name="T43" fmla="*/ 104 h 192"/>
                <a:gd name="T44" fmla="*/ 94 w 124"/>
                <a:gd name="T45" fmla="*/ 90 h 192"/>
                <a:gd name="T46" fmla="*/ 80 w 124"/>
                <a:gd name="T47" fmla="*/ 78 h 192"/>
                <a:gd name="T48" fmla="*/ 68 w 124"/>
                <a:gd name="T49" fmla="*/ 62 h 192"/>
                <a:gd name="T50" fmla="*/ 56 w 124"/>
                <a:gd name="T51" fmla="*/ 52 h 192"/>
                <a:gd name="T52" fmla="*/ 48 w 124"/>
                <a:gd name="T53" fmla="*/ 50 h 192"/>
                <a:gd name="T54" fmla="*/ 42 w 124"/>
                <a:gd name="T55" fmla="*/ 42 h 192"/>
                <a:gd name="T56" fmla="*/ 40 w 124"/>
                <a:gd name="T57" fmla="*/ 34 h 192"/>
                <a:gd name="T58" fmla="*/ 38 w 124"/>
                <a:gd name="T59" fmla="*/ 24 h 192"/>
                <a:gd name="T60" fmla="*/ 32 w 124"/>
                <a:gd name="T61" fmla="*/ 18 h 192"/>
                <a:gd name="T62" fmla="*/ 26 w 124"/>
                <a:gd name="T63" fmla="*/ 12 h 192"/>
                <a:gd name="T64" fmla="*/ 12 w 124"/>
                <a:gd name="T65" fmla="*/ 2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4" h="192">
                  <a:moveTo>
                    <a:pt x="6" y="0"/>
                  </a:moveTo>
                  <a:lnTo>
                    <a:pt x="6" y="0"/>
                  </a:lnTo>
                  <a:lnTo>
                    <a:pt x="2" y="0"/>
                  </a:lnTo>
                  <a:lnTo>
                    <a:pt x="0" y="4"/>
                  </a:lnTo>
                  <a:lnTo>
                    <a:pt x="0" y="4"/>
                  </a:lnTo>
                  <a:lnTo>
                    <a:pt x="0" y="10"/>
                  </a:lnTo>
                  <a:lnTo>
                    <a:pt x="0" y="18"/>
                  </a:lnTo>
                  <a:lnTo>
                    <a:pt x="4" y="24"/>
                  </a:lnTo>
                  <a:lnTo>
                    <a:pt x="8" y="30"/>
                  </a:lnTo>
                  <a:lnTo>
                    <a:pt x="8" y="30"/>
                  </a:lnTo>
                  <a:lnTo>
                    <a:pt x="20" y="44"/>
                  </a:lnTo>
                  <a:lnTo>
                    <a:pt x="26" y="50"/>
                  </a:lnTo>
                  <a:lnTo>
                    <a:pt x="30" y="58"/>
                  </a:lnTo>
                  <a:lnTo>
                    <a:pt x="30" y="58"/>
                  </a:lnTo>
                  <a:lnTo>
                    <a:pt x="38" y="78"/>
                  </a:lnTo>
                  <a:lnTo>
                    <a:pt x="44" y="96"/>
                  </a:lnTo>
                  <a:lnTo>
                    <a:pt x="44" y="96"/>
                  </a:lnTo>
                  <a:lnTo>
                    <a:pt x="48" y="104"/>
                  </a:lnTo>
                  <a:lnTo>
                    <a:pt x="50" y="114"/>
                  </a:lnTo>
                  <a:lnTo>
                    <a:pt x="52" y="124"/>
                  </a:lnTo>
                  <a:lnTo>
                    <a:pt x="58" y="132"/>
                  </a:lnTo>
                  <a:lnTo>
                    <a:pt x="58" y="132"/>
                  </a:lnTo>
                  <a:lnTo>
                    <a:pt x="70" y="148"/>
                  </a:lnTo>
                  <a:lnTo>
                    <a:pt x="84" y="162"/>
                  </a:lnTo>
                  <a:lnTo>
                    <a:pt x="84" y="162"/>
                  </a:lnTo>
                  <a:lnTo>
                    <a:pt x="94" y="176"/>
                  </a:lnTo>
                  <a:lnTo>
                    <a:pt x="106" y="190"/>
                  </a:lnTo>
                  <a:lnTo>
                    <a:pt x="106" y="190"/>
                  </a:lnTo>
                  <a:lnTo>
                    <a:pt x="112" y="192"/>
                  </a:lnTo>
                  <a:lnTo>
                    <a:pt x="112" y="192"/>
                  </a:lnTo>
                  <a:lnTo>
                    <a:pt x="116" y="190"/>
                  </a:lnTo>
                  <a:lnTo>
                    <a:pt x="120" y="186"/>
                  </a:lnTo>
                  <a:lnTo>
                    <a:pt x="122" y="176"/>
                  </a:lnTo>
                  <a:lnTo>
                    <a:pt x="124" y="168"/>
                  </a:lnTo>
                  <a:lnTo>
                    <a:pt x="124" y="148"/>
                  </a:lnTo>
                  <a:lnTo>
                    <a:pt x="124" y="140"/>
                  </a:lnTo>
                  <a:lnTo>
                    <a:pt x="122" y="136"/>
                  </a:lnTo>
                  <a:lnTo>
                    <a:pt x="122" y="136"/>
                  </a:lnTo>
                  <a:lnTo>
                    <a:pt x="118" y="132"/>
                  </a:lnTo>
                  <a:lnTo>
                    <a:pt x="114" y="130"/>
                  </a:lnTo>
                  <a:lnTo>
                    <a:pt x="112" y="126"/>
                  </a:lnTo>
                  <a:lnTo>
                    <a:pt x="110" y="122"/>
                  </a:lnTo>
                  <a:lnTo>
                    <a:pt x="110" y="122"/>
                  </a:lnTo>
                  <a:lnTo>
                    <a:pt x="104" y="104"/>
                  </a:lnTo>
                  <a:lnTo>
                    <a:pt x="100" y="98"/>
                  </a:lnTo>
                  <a:lnTo>
                    <a:pt x="94" y="90"/>
                  </a:lnTo>
                  <a:lnTo>
                    <a:pt x="94" y="90"/>
                  </a:lnTo>
                  <a:lnTo>
                    <a:pt x="80" y="78"/>
                  </a:lnTo>
                  <a:lnTo>
                    <a:pt x="68" y="62"/>
                  </a:lnTo>
                  <a:lnTo>
                    <a:pt x="68" y="62"/>
                  </a:lnTo>
                  <a:lnTo>
                    <a:pt x="62" y="56"/>
                  </a:lnTo>
                  <a:lnTo>
                    <a:pt x="56" y="52"/>
                  </a:lnTo>
                  <a:lnTo>
                    <a:pt x="56" y="52"/>
                  </a:lnTo>
                  <a:lnTo>
                    <a:pt x="48" y="50"/>
                  </a:lnTo>
                  <a:lnTo>
                    <a:pt x="44" y="46"/>
                  </a:lnTo>
                  <a:lnTo>
                    <a:pt x="42" y="42"/>
                  </a:lnTo>
                  <a:lnTo>
                    <a:pt x="42" y="42"/>
                  </a:lnTo>
                  <a:lnTo>
                    <a:pt x="40" y="34"/>
                  </a:lnTo>
                  <a:lnTo>
                    <a:pt x="38" y="24"/>
                  </a:lnTo>
                  <a:lnTo>
                    <a:pt x="38" y="24"/>
                  </a:lnTo>
                  <a:lnTo>
                    <a:pt x="36" y="20"/>
                  </a:lnTo>
                  <a:lnTo>
                    <a:pt x="32" y="18"/>
                  </a:lnTo>
                  <a:lnTo>
                    <a:pt x="26" y="12"/>
                  </a:lnTo>
                  <a:lnTo>
                    <a:pt x="26" y="12"/>
                  </a:lnTo>
                  <a:lnTo>
                    <a:pt x="18" y="4"/>
                  </a:lnTo>
                  <a:lnTo>
                    <a:pt x="12" y="2"/>
                  </a:lnTo>
                  <a:lnTo>
                    <a:pt x="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15" name="Freeform 100"/>
            <p:cNvSpPr>
              <a:spLocks/>
            </p:cNvSpPr>
            <p:nvPr/>
          </p:nvSpPr>
          <p:spPr bwMode="auto">
            <a:xfrm>
              <a:off x="2240" y="2398"/>
              <a:ext cx="150" cy="178"/>
            </a:xfrm>
            <a:custGeom>
              <a:avLst/>
              <a:gdLst>
                <a:gd name="T0" fmla="*/ 128 w 150"/>
                <a:gd name="T1" fmla="*/ 0 h 178"/>
                <a:gd name="T2" fmla="*/ 122 w 150"/>
                <a:gd name="T3" fmla="*/ 4 h 178"/>
                <a:gd name="T4" fmla="*/ 118 w 150"/>
                <a:gd name="T5" fmla="*/ 10 h 178"/>
                <a:gd name="T6" fmla="*/ 104 w 150"/>
                <a:gd name="T7" fmla="*/ 22 h 178"/>
                <a:gd name="T8" fmla="*/ 96 w 150"/>
                <a:gd name="T9" fmla="*/ 30 h 178"/>
                <a:gd name="T10" fmla="*/ 88 w 150"/>
                <a:gd name="T11" fmla="*/ 40 h 178"/>
                <a:gd name="T12" fmla="*/ 66 w 150"/>
                <a:gd name="T13" fmla="*/ 52 h 178"/>
                <a:gd name="T14" fmla="*/ 58 w 150"/>
                <a:gd name="T15" fmla="*/ 60 h 178"/>
                <a:gd name="T16" fmla="*/ 48 w 150"/>
                <a:gd name="T17" fmla="*/ 70 h 178"/>
                <a:gd name="T18" fmla="*/ 36 w 150"/>
                <a:gd name="T19" fmla="*/ 76 h 178"/>
                <a:gd name="T20" fmla="*/ 30 w 150"/>
                <a:gd name="T21" fmla="*/ 88 h 178"/>
                <a:gd name="T22" fmla="*/ 24 w 150"/>
                <a:gd name="T23" fmla="*/ 88 h 178"/>
                <a:gd name="T24" fmla="*/ 16 w 150"/>
                <a:gd name="T25" fmla="*/ 88 h 178"/>
                <a:gd name="T26" fmla="*/ 2 w 150"/>
                <a:gd name="T27" fmla="*/ 100 h 178"/>
                <a:gd name="T28" fmla="*/ 0 w 150"/>
                <a:gd name="T29" fmla="*/ 108 h 178"/>
                <a:gd name="T30" fmla="*/ 4 w 150"/>
                <a:gd name="T31" fmla="*/ 124 h 178"/>
                <a:gd name="T32" fmla="*/ 12 w 150"/>
                <a:gd name="T33" fmla="*/ 140 h 178"/>
                <a:gd name="T34" fmla="*/ 12 w 150"/>
                <a:gd name="T35" fmla="*/ 150 h 178"/>
                <a:gd name="T36" fmla="*/ 18 w 150"/>
                <a:gd name="T37" fmla="*/ 158 h 178"/>
                <a:gd name="T38" fmla="*/ 26 w 150"/>
                <a:gd name="T39" fmla="*/ 162 h 178"/>
                <a:gd name="T40" fmla="*/ 36 w 150"/>
                <a:gd name="T41" fmla="*/ 162 h 178"/>
                <a:gd name="T42" fmla="*/ 62 w 150"/>
                <a:gd name="T43" fmla="*/ 170 h 178"/>
                <a:gd name="T44" fmla="*/ 70 w 150"/>
                <a:gd name="T45" fmla="*/ 174 h 178"/>
                <a:gd name="T46" fmla="*/ 80 w 150"/>
                <a:gd name="T47" fmla="*/ 178 h 178"/>
                <a:gd name="T48" fmla="*/ 82 w 150"/>
                <a:gd name="T49" fmla="*/ 178 h 178"/>
                <a:gd name="T50" fmla="*/ 92 w 150"/>
                <a:gd name="T51" fmla="*/ 166 h 178"/>
                <a:gd name="T52" fmla="*/ 100 w 150"/>
                <a:gd name="T53" fmla="*/ 150 h 178"/>
                <a:gd name="T54" fmla="*/ 102 w 150"/>
                <a:gd name="T55" fmla="*/ 142 h 178"/>
                <a:gd name="T56" fmla="*/ 104 w 150"/>
                <a:gd name="T57" fmla="*/ 140 h 178"/>
                <a:gd name="T58" fmla="*/ 106 w 150"/>
                <a:gd name="T59" fmla="*/ 136 h 178"/>
                <a:gd name="T60" fmla="*/ 112 w 150"/>
                <a:gd name="T61" fmla="*/ 124 h 178"/>
                <a:gd name="T62" fmla="*/ 116 w 150"/>
                <a:gd name="T63" fmla="*/ 110 h 178"/>
                <a:gd name="T64" fmla="*/ 120 w 150"/>
                <a:gd name="T65" fmla="*/ 98 h 178"/>
                <a:gd name="T66" fmla="*/ 124 w 150"/>
                <a:gd name="T67" fmla="*/ 96 h 178"/>
                <a:gd name="T68" fmla="*/ 130 w 150"/>
                <a:gd name="T69" fmla="*/ 96 h 178"/>
                <a:gd name="T70" fmla="*/ 134 w 150"/>
                <a:gd name="T71" fmla="*/ 96 h 178"/>
                <a:gd name="T72" fmla="*/ 136 w 150"/>
                <a:gd name="T73" fmla="*/ 96 h 178"/>
                <a:gd name="T74" fmla="*/ 138 w 150"/>
                <a:gd name="T75" fmla="*/ 96 h 178"/>
                <a:gd name="T76" fmla="*/ 138 w 150"/>
                <a:gd name="T77" fmla="*/ 80 h 178"/>
                <a:gd name="T78" fmla="*/ 136 w 150"/>
                <a:gd name="T79" fmla="*/ 76 h 178"/>
                <a:gd name="T80" fmla="*/ 126 w 150"/>
                <a:gd name="T81" fmla="*/ 70 h 178"/>
                <a:gd name="T82" fmla="*/ 120 w 150"/>
                <a:gd name="T83" fmla="*/ 64 h 178"/>
                <a:gd name="T84" fmla="*/ 120 w 150"/>
                <a:gd name="T85" fmla="*/ 48 h 178"/>
                <a:gd name="T86" fmla="*/ 126 w 150"/>
                <a:gd name="T87" fmla="*/ 42 h 178"/>
                <a:gd name="T88" fmla="*/ 130 w 150"/>
                <a:gd name="T89" fmla="*/ 42 h 178"/>
                <a:gd name="T90" fmla="*/ 132 w 150"/>
                <a:gd name="T91" fmla="*/ 42 h 178"/>
                <a:gd name="T92" fmla="*/ 134 w 150"/>
                <a:gd name="T93" fmla="*/ 40 h 178"/>
                <a:gd name="T94" fmla="*/ 138 w 150"/>
                <a:gd name="T95" fmla="*/ 36 h 178"/>
                <a:gd name="T96" fmla="*/ 138 w 150"/>
                <a:gd name="T97" fmla="*/ 32 h 178"/>
                <a:gd name="T98" fmla="*/ 148 w 150"/>
                <a:gd name="T99" fmla="*/ 26 h 178"/>
                <a:gd name="T100" fmla="*/ 150 w 150"/>
                <a:gd name="T101" fmla="*/ 22 h 178"/>
                <a:gd name="T102" fmla="*/ 148 w 150"/>
                <a:gd name="T103" fmla="*/ 18 h 178"/>
                <a:gd name="T104" fmla="*/ 138 w 150"/>
                <a:gd name="T105" fmla="*/ 16 h 178"/>
                <a:gd name="T106" fmla="*/ 134 w 150"/>
                <a:gd name="T107" fmla="*/ 14 h 178"/>
                <a:gd name="T108" fmla="*/ 132 w 150"/>
                <a:gd name="T109" fmla="*/ 8 h 178"/>
                <a:gd name="T110" fmla="*/ 130 w 150"/>
                <a:gd name="T111" fmla="*/ 2 h 178"/>
                <a:gd name="T112" fmla="*/ 128 w 150"/>
                <a:gd name="T113"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50" h="178">
                  <a:moveTo>
                    <a:pt x="128" y="0"/>
                  </a:moveTo>
                  <a:lnTo>
                    <a:pt x="128" y="0"/>
                  </a:lnTo>
                  <a:lnTo>
                    <a:pt x="124" y="2"/>
                  </a:lnTo>
                  <a:lnTo>
                    <a:pt x="122" y="4"/>
                  </a:lnTo>
                  <a:lnTo>
                    <a:pt x="118" y="10"/>
                  </a:lnTo>
                  <a:lnTo>
                    <a:pt x="118" y="10"/>
                  </a:lnTo>
                  <a:lnTo>
                    <a:pt x="110" y="16"/>
                  </a:lnTo>
                  <a:lnTo>
                    <a:pt x="104" y="22"/>
                  </a:lnTo>
                  <a:lnTo>
                    <a:pt x="104" y="22"/>
                  </a:lnTo>
                  <a:lnTo>
                    <a:pt x="96" y="30"/>
                  </a:lnTo>
                  <a:lnTo>
                    <a:pt x="88" y="40"/>
                  </a:lnTo>
                  <a:lnTo>
                    <a:pt x="88" y="40"/>
                  </a:lnTo>
                  <a:lnTo>
                    <a:pt x="76" y="46"/>
                  </a:lnTo>
                  <a:lnTo>
                    <a:pt x="66" y="52"/>
                  </a:lnTo>
                  <a:lnTo>
                    <a:pt x="66" y="52"/>
                  </a:lnTo>
                  <a:lnTo>
                    <a:pt x="58" y="60"/>
                  </a:lnTo>
                  <a:lnTo>
                    <a:pt x="52" y="66"/>
                  </a:lnTo>
                  <a:lnTo>
                    <a:pt x="48" y="70"/>
                  </a:lnTo>
                  <a:lnTo>
                    <a:pt x="48" y="70"/>
                  </a:lnTo>
                  <a:lnTo>
                    <a:pt x="36" y="76"/>
                  </a:lnTo>
                  <a:lnTo>
                    <a:pt x="32" y="82"/>
                  </a:lnTo>
                  <a:lnTo>
                    <a:pt x="30" y="88"/>
                  </a:lnTo>
                  <a:lnTo>
                    <a:pt x="30" y="88"/>
                  </a:lnTo>
                  <a:lnTo>
                    <a:pt x="24" y="88"/>
                  </a:lnTo>
                  <a:lnTo>
                    <a:pt x="24" y="88"/>
                  </a:lnTo>
                  <a:lnTo>
                    <a:pt x="16" y="88"/>
                  </a:lnTo>
                  <a:lnTo>
                    <a:pt x="8" y="92"/>
                  </a:lnTo>
                  <a:lnTo>
                    <a:pt x="2" y="100"/>
                  </a:lnTo>
                  <a:lnTo>
                    <a:pt x="0" y="108"/>
                  </a:lnTo>
                  <a:lnTo>
                    <a:pt x="0" y="108"/>
                  </a:lnTo>
                  <a:lnTo>
                    <a:pt x="2" y="116"/>
                  </a:lnTo>
                  <a:lnTo>
                    <a:pt x="4" y="124"/>
                  </a:lnTo>
                  <a:lnTo>
                    <a:pt x="8" y="132"/>
                  </a:lnTo>
                  <a:lnTo>
                    <a:pt x="12" y="140"/>
                  </a:lnTo>
                  <a:lnTo>
                    <a:pt x="12" y="140"/>
                  </a:lnTo>
                  <a:lnTo>
                    <a:pt x="12" y="150"/>
                  </a:lnTo>
                  <a:lnTo>
                    <a:pt x="14" y="154"/>
                  </a:lnTo>
                  <a:lnTo>
                    <a:pt x="18" y="158"/>
                  </a:lnTo>
                  <a:lnTo>
                    <a:pt x="18" y="158"/>
                  </a:lnTo>
                  <a:lnTo>
                    <a:pt x="26" y="162"/>
                  </a:lnTo>
                  <a:lnTo>
                    <a:pt x="36" y="162"/>
                  </a:lnTo>
                  <a:lnTo>
                    <a:pt x="36" y="162"/>
                  </a:lnTo>
                  <a:lnTo>
                    <a:pt x="54" y="166"/>
                  </a:lnTo>
                  <a:lnTo>
                    <a:pt x="62" y="170"/>
                  </a:lnTo>
                  <a:lnTo>
                    <a:pt x="70" y="174"/>
                  </a:lnTo>
                  <a:lnTo>
                    <a:pt x="70" y="174"/>
                  </a:lnTo>
                  <a:lnTo>
                    <a:pt x="76" y="176"/>
                  </a:lnTo>
                  <a:lnTo>
                    <a:pt x="80" y="178"/>
                  </a:lnTo>
                  <a:lnTo>
                    <a:pt x="80" y="178"/>
                  </a:lnTo>
                  <a:lnTo>
                    <a:pt x="82" y="178"/>
                  </a:lnTo>
                  <a:lnTo>
                    <a:pt x="86" y="174"/>
                  </a:lnTo>
                  <a:lnTo>
                    <a:pt x="92" y="166"/>
                  </a:lnTo>
                  <a:lnTo>
                    <a:pt x="92" y="166"/>
                  </a:lnTo>
                  <a:lnTo>
                    <a:pt x="100" y="150"/>
                  </a:lnTo>
                  <a:lnTo>
                    <a:pt x="100" y="150"/>
                  </a:lnTo>
                  <a:lnTo>
                    <a:pt x="102" y="142"/>
                  </a:lnTo>
                  <a:lnTo>
                    <a:pt x="102" y="142"/>
                  </a:lnTo>
                  <a:lnTo>
                    <a:pt x="104" y="140"/>
                  </a:lnTo>
                  <a:lnTo>
                    <a:pt x="106" y="136"/>
                  </a:lnTo>
                  <a:lnTo>
                    <a:pt x="106" y="136"/>
                  </a:lnTo>
                  <a:lnTo>
                    <a:pt x="110" y="130"/>
                  </a:lnTo>
                  <a:lnTo>
                    <a:pt x="112" y="124"/>
                  </a:lnTo>
                  <a:lnTo>
                    <a:pt x="116" y="110"/>
                  </a:lnTo>
                  <a:lnTo>
                    <a:pt x="116" y="110"/>
                  </a:lnTo>
                  <a:lnTo>
                    <a:pt x="118" y="104"/>
                  </a:lnTo>
                  <a:lnTo>
                    <a:pt x="120" y="98"/>
                  </a:lnTo>
                  <a:lnTo>
                    <a:pt x="120" y="98"/>
                  </a:lnTo>
                  <a:lnTo>
                    <a:pt x="124" y="96"/>
                  </a:lnTo>
                  <a:lnTo>
                    <a:pt x="130" y="96"/>
                  </a:lnTo>
                  <a:lnTo>
                    <a:pt x="130" y="96"/>
                  </a:lnTo>
                  <a:lnTo>
                    <a:pt x="134" y="96"/>
                  </a:lnTo>
                  <a:lnTo>
                    <a:pt x="134" y="96"/>
                  </a:lnTo>
                  <a:lnTo>
                    <a:pt x="136" y="96"/>
                  </a:lnTo>
                  <a:lnTo>
                    <a:pt x="136" y="96"/>
                  </a:lnTo>
                  <a:lnTo>
                    <a:pt x="138" y="96"/>
                  </a:lnTo>
                  <a:lnTo>
                    <a:pt x="138" y="96"/>
                  </a:lnTo>
                  <a:lnTo>
                    <a:pt x="140" y="88"/>
                  </a:lnTo>
                  <a:lnTo>
                    <a:pt x="138" y="80"/>
                  </a:lnTo>
                  <a:lnTo>
                    <a:pt x="138" y="80"/>
                  </a:lnTo>
                  <a:lnTo>
                    <a:pt x="136" y="76"/>
                  </a:lnTo>
                  <a:lnTo>
                    <a:pt x="132" y="74"/>
                  </a:lnTo>
                  <a:lnTo>
                    <a:pt x="126" y="70"/>
                  </a:lnTo>
                  <a:lnTo>
                    <a:pt x="126" y="70"/>
                  </a:lnTo>
                  <a:lnTo>
                    <a:pt x="120" y="64"/>
                  </a:lnTo>
                  <a:lnTo>
                    <a:pt x="118" y="56"/>
                  </a:lnTo>
                  <a:lnTo>
                    <a:pt x="120" y="48"/>
                  </a:lnTo>
                  <a:lnTo>
                    <a:pt x="122" y="44"/>
                  </a:lnTo>
                  <a:lnTo>
                    <a:pt x="126" y="42"/>
                  </a:lnTo>
                  <a:lnTo>
                    <a:pt x="126" y="42"/>
                  </a:lnTo>
                  <a:lnTo>
                    <a:pt x="130" y="42"/>
                  </a:lnTo>
                  <a:lnTo>
                    <a:pt x="130" y="42"/>
                  </a:lnTo>
                  <a:lnTo>
                    <a:pt x="132" y="42"/>
                  </a:lnTo>
                  <a:lnTo>
                    <a:pt x="132" y="42"/>
                  </a:lnTo>
                  <a:lnTo>
                    <a:pt x="134" y="40"/>
                  </a:lnTo>
                  <a:lnTo>
                    <a:pt x="134" y="40"/>
                  </a:lnTo>
                  <a:lnTo>
                    <a:pt x="138" y="36"/>
                  </a:lnTo>
                  <a:lnTo>
                    <a:pt x="138" y="32"/>
                  </a:lnTo>
                  <a:lnTo>
                    <a:pt x="138" y="32"/>
                  </a:lnTo>
                  <a:lnTo>
                    <a:pt x="146" y="28"/>
                  </a:lnTo>
                  <a:lnTo>
                    <a:pt x="148" y="26"/>
                  </a:lnTo>
                  <a:lnTo>
                    <a:pt x="150" y="22"/>
                  </a:lnTo>
                  <a:lnTo>
                    <a:pt x="150" y="22"/>
                  </a:lnTo>
                  <a:lnTo>
                    <a:pt x="150" y="20"/>
                  </a:lnTo>
                  <a:lnTo>
                    <a:pt x="148" y="18"/>
                  </a:lnTo>
                  <a:lnTo>
                    <a:pt x="144" y="16"/>
                  </a:lnTo>
                  <a:lnTo>
                    <a:pt x="138" y="16"/>
                  </a:lnTo>
                  <a:lnTo>
                    <a:pt x="134" y="14"/>
                  </a:lnTo>
                  <a:lnTo>
                    <a:pt x="134" y="14"/>
                  </a:lnTo>
                  <a:lnTo>
                    <a:pt x="132" y="12"/>
                  </a:lnTo>
                  <a:lnTo>
                    <a:pt x="132" y="8"/>
                  </a:lnTo>
                  <a:lnTo>
                    <a:pt x="132" y="4"/>
                  </a:lnTo>
                  <a:lnTo>
                    <a:pt x="130" y="2"/>
                  </a:lnTo>
                  <a:lnTo>
                    <a:pt x="130" y="2"/>
                  </a:lnTo>
                  <a:lnTo>
                    <a:pt x="128"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16" name="Freeform 101"/>
            <p:cNvSpPr>
              <a:spLocks/>
            </p:cNvSpPr>
            <p:nvPr/>
          </p:nvSpPr>
          <p:spPr bwMode="auto">
            <a:xfrm>
              <a:off x="2240" y="2398"/>
              <a:ext cx="150" cy="178"/>
            </a:xfrm>
            <a:custGeom>
              <a:avLst/>
              <a:gdLst>
                <a:gd name="T0" fmla="*/ 128 w 150"/>
                <a:gd name="T1" fmla="*/ 0 h 178"/>
                <a:gd name="T2" fmla="*/ 122 w 150"/>
                <a:gd name="T3" fmla="*/ 4 h 178"/>
                <a:gd name="T4" fmla="*/ 118 w 150"/>
                <a:gd name="T5" fmla="*/ 10 h 178"/>
                <a:gd name="T6" fmla="*/ 104 w 150"/>
                <a:gd name="T7" fmla="*/ 22 h 178"/>
                <a:gd name="T8" fmla="*/ 96 w 150"/>
                <a:gd name="T9" fmla="*/ 30 h 178"/>
                <a:gd name="T10" fmla="*/ 88 w 150"/>
                <a:gd name="T11" fmla="*/ 40 h 178"/>
                <a:gd name="T12" fmla="*/ 66 w 150"/>
                <a:gd name="T13" fmla="*/ 52 h 178"/>
                <a:gd name="T14" fmla="*/ 58 w 150"/>
                <a:gd name="T15" fmla="*/ 60 h 178"/>
                <a:gd name="T16" fmla="*/ 48 w 150"/>
                <a:gd name="T17" fmla="*/ 70 h 178"/>
                <a:gd name="T18" fmla="*/ 36 w 150"/>
                <a:gd name="T19" fmla="*/ 76 h 178"/>
                <a:gd name="T20" fmla="*/ 30 w 150"/>
                <a:gd name="T21" fmla="*/ 88 h 178"/>
                <a:gd name="T22" fmla="*/ 24 w 150"/>
                <a:gd name="T23" fmla="*/ 88 h 178"/>
                <a:gd name="T24" fmla="*/ 16 w 150"/>
                <a:gd name="T25" fmla="*/ 88 h 178"/>
                <a:gd name="T26" fmla="*/ 2 w 150"/>
                <a:gd name="T27" fmla="*/ 100 h 178"/>
                <a:gd name="T28" fmla="*/ 0 w 150"/>
                <a:gd name="T29" fmla="*/ 108 h 178"/>
                <a:gd name="T30" fmla="*/ 4 w 150"/>
                <a:gd name="T31" fmla="*/ 124 h 178"/>
                <a:gd name="T32" fmla="*/ 12 w 150"/>
                <a:gd name="T33" fmla="*/ 140 h 178"/>
                <a:gd name="T34" fmla="*/ 12 w 150"/>
                <a:gd name="T35" fmla="*/ 150 h 178"/>
                <a:gd name="T36" fmla="*/ 18 w 150"/>
                <a:gd name="T37" fmla="*/ 158 h 178"/>
                <a:gd name="T38" fmla="*/ 26 w 150"/>
                <a:gd name="T39" fmla="*/ 162 h 178"/>
                <a:gd name="T40" fmla="*/ 36 w 150"/>
                <a:gd name="T41" fmla="*/ 162 h 178"/>
                <a:gd name="T42" fmla="*/ 62 w 150"/>
                <a:gd name="T43" fmla="*/ 170 h 178"/>
                <a:gd name="T44" fmla="*/ 70 w 150"/>
                <a:gd name="T45" fmla="*/ 174 h 178"/>
                <a:gd name="T46" fmla="*/ 80 w 150"/>
                <a:gd name="T47" fmla="*/ 178 h 178"/>
                <a:gd name="T48" fmla="*/ 82 w 150"/>
                <a:gd name="T49" fmla="*/ 178 h 178"/>
                <a:gd name="T50" fmla="*/ 92 w 150"/>
                <a:gd name="T51" fmla="*/ 166 h 178"/>
                <a:gd name="T52" fmla="*/ 100 w 150"/>
                <a:gd name="T53" fmla="*/ 150 h 178"/>
                <a:gd name="T54" fmla="*/ 102 w 150"/>
                <a:gd name="T55" fmla="*/ 142 h 178"/>
                <a:gd name="T56" fmla="*/ 104 w 150"/>
                <a:gd name="T57" fmla="*/ 140 h 178"/>
                <a:gd name="T58" fmla="*/ 106 w 150"/>
                <a:gd name="T59" fmla="*/ 136 h 178"/>
                <a:gd name="T60" fmla="*/ 112 w 150"/>
                <a:gd name="T61" fmla="*/ 124 h 178"/>
                <a:gd name="T62" fmla="*/ 116 w 150"/>
                <a:gd name="T63" fmla="*/ 110 h 178"/>
                <a:gd name="T64" fmla="*/ 120 w 150"/>
                <a:gd name="T65" fmla="*/ 98 h 178"/>
                <a:gd name="T66" fmla="*/ 124 w 150"/>
                <a:gd name="T67" fmla="*/ 96 h 178"/>
                <a:gd name="T68" fmla="*/ 130 w 150"/>
                <a:gd name="T69" fmla="*/ 96 h 178"/>
                <a:gd name="T70" fmla="*/ 134 w 150"/>
                <a:gd name="T71" fmla="*/ 96 h 178"/>
                <a:gd name="T72" fmla="*/ 136 w 150"/>
                <a:gd name="T73" fmla="*/ 96 h 178"/>
                <a:gd name="T74" fmla="*/ 138 w 150"/>
                <a:gd name="T75" fmla="*/ 96 h 178"/>
                <a:gd name="T76" fmla="*/ 138 w 150"/>
                <a:gd name="T77" fmla="*/ 80 h 178"/>
                <a:gd name="T78" fmla="*/ 136 w 150"/>
                <a:gd name="T79" fmla="*/ 76 h 178"/>
                <a:gd name="T80" fmla="*/ 126 w 150"/>
                <a:gd name="T81" fmla="*/ 70 h 178"/>
                <a:gd name="T82" fmla="*/ 120 w 150"/>
                <a:gd name="T83" fmla="*/ 64 h 178"/>
                <a:gd name="T84" fmla="*/ 120 w 150"/>
                <a:gd name="T85" fmla="*/ 48 h 178"/>
                <a:gd name="T86" fmla="*/ 126 w 150"/>
                <a:gd name="T87" fmla="*/ 42 h 178"/>
                <a:gd name="T88" fmla="*/ 130 w 150"/>
                <a:gd name="T89" fmla="*/ 42 h 178"/>
                <a:gd name="T90" fmla="*/ 132 w 150"/>
                <a:gd name="T91" fmla="*/ 42 h 178"/>
                <a:gd name="T92" fmla="*/ 134 w 150"/>
                <a:gd name="T93" fmla="*/ 40 h 178"/>
                <a:gd name="T94" fmla="*/ 138 w 150"/>
                <a:gd name="T95" fmla="*/ 36 h 178"/>
                <a:gd name="T96" fmla="*/ 138 w 150"/>
                <a:gd name="T97" fmla="*/ 32 h 178"/>
                <a:gd name="T98" fmla="*/ 148 w 150"/>
                <a:gd name="T99" fmla="*/ 26 h 178"/>
                <a:gd name="T100" fmla="*/ 150 w 150"/>
                <a:gd name="T101" fmla="*/ 22 h 178"/>
                <a:gd name="T102" fmla="*/ 148 w 150"/>
                <a:gd name="T103" fmla="*/ 18 h 178"/>
                <a:gd name="T104" fmla="*/ 138 w 150"/>
                <a:gd name="T105" fmla="*/ 16 h 178"/>
                <a:gd name="T106" fmla="*/ 134 w 150"/>
                <a:gd name="T107" fmla="*/ 14 h 178"/>
                <a:gd name="T108" fmla="*/ 132 w 150"/>
                <a:gd name="T109" fmla="*/ 8 h 178"/>
                <a:gd name="T110" fmla="*/ 130 w 150"/>
                <a:gd name="T111" fmla="*/ 2 h 178"/>
                <a:gd name="T112" fmla="*/ 128 w 150"/>
                <a:gd name="T113"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50" h="178">
                  <a:moveTo>
                    <a:pt x="128" y="0"/>
                  </a:moveTo>
                  <a:lnTo>
                    <a:pt x="128" y="0"/>
                  </a:lnTo>
                  <a:lnTo>
                    <a:pt x="124" y="2"/>
                  </a:lnTo>
                  <a:lnTo>
                    <a:pt x="122" y="4"/>
                  </a:lnTo>
                  <a:lnTo>
                    <a:pt x="118" y="10"/>
                  </a:lnTo>
                  <a:lnTo>
                    <a:pt x="118" y="10"/>
                  </a:lnTo>
                  <a:lnTo>
                    <a:pt x="110" y="16"/>
                  </a:lnTo>
                  <a:lnTo>
                    <a:pt x="104" y="22"/>
                  </a:lnTo>
                  <a:lnTo>
                    <a:pt x="104" y="22"/>
                  </a:lnTo>
                  <a:lnTo>
                    <a:pt x="96" y="30"/>
                  </a:lnTo>
                  <a:lnTo>
                    <a:pt x="88" y="40"/>
                  </a:lnTo>
                  <a:lnTo>
                    <a:pt x="88" y="40"/>
                  </a:lnTo>
                  <a:lnTo>
                    <a:pt x="76" y="46"/>
                  </a:lnTo>
                  <a:lnTo>
                    <a:pt x="66" y="52"/>
                  </a:lnTo>
                  <a:lnTo>
                    <a:pt x="66" y="52"/>
                  </a:lnTo>
                  <a:lnTo>
                    <a:pt x="58" y="60"/>
                  </a:lnTo>
                  <a:lnTo>
                    <a:pt x="52" y="66"/>
                  </a:lnTo>
                  <a:lnTo>
                    <a:pt x="48" y="70"/>
                  </a:lnTo>
                  <a:lnTo>
                    <a:pt x="48" y="70"/>
                  </a:lnTo>
                  <a:lnTo>
                    <a:pt x="36" y="76"/>
                  </a:lnTo>
                  <a:lnTo>
                    <a:pt x="32" y="82"/>
                  </a:lnTo>
                  <a:lnTo>
                    <a:pt x="30" y="88"/>
                  </a:lnTo>
                  <a:lnTo>
                    <a:pt x="30" y="88"/>
                  </a:lnTo>
                  <a:lnTo>
                    <a:pt x="24" y="88"/>
                  </a:lnTo>
                  <a:lnTo>
                    <a:pt x="24" y="88"/>
                  </a:lnTo>
                  <a:lnTo>
                    <a:pt x="16" y="88"/>
                  </a:lnTo>
                  <a:lnTo>
                    <a:pt x="8" y="92"/>
                  </a:lnTo>
                  <a:lnTo>
                    <a:pt x="2" y="100"/>
                  </a:lnTo>
                  <a:lnTo>
                    <a:pt x="0" y="108"/>
                  </a:lnTo>
                  <a:lnTo>
                    <a:pt x="0" y="108"/>
                  </a:lnTo>
                  <a:lnTo>
                    <a:pt x="2" y="116"/>
                  </a:lnTo>
                  <a:lnTo>
                    <a:pt x="4" y="124"/>
                  </a:lnTo>
                  <a:lnTo>
                    <a:pt x="8" y="132"/>
                  </a:lnTo>
                  <a:lnTo>
                    <a:pt x="12" y="140"/>
                  </a:lnTo>
                  <a:lnTo>
                    <a:pt x="12" y="140"/>
                  </a:lnTo>
                  <a:lnTo>
                    <a:pt x="12" y="150"/>
                  </a:lnTo>
                  <a:lnTo>
                    <a:pt x="14" y="154"/>
                  </a:lnTo>
                  <a:lnTo>
                    <a:pt x="18" y="158"/>
                  </a:lnTo>
                  <a:lnTo>
                    <a:pt x="18" y="158"/>
                  </a:lnTo>
                  <a:lnTo>
                    <a:pt x="26" y="162"/>
                  </a:lnTo>
                  <a:lnTo>
                    <a:pt x="36" y="162"/>
                  </a:lnTo>
                  <a:lnTo>
                    <a:pt x="36" y="162"/>
                  </a:lnTo>
                  <a:lnTo>
                    <a:pt x="54" y="166"/>
                  </a:lnTo>
                  <a:lnTo>
                    <a:pt x="62" y="170"/>
                  </a:lnTo>
                  <a:lnTo>
                    <a:pt x="70" y="174"/>
                  </a:lnTo>
                  <a:lnTo>
                    <a:pt x="70" y="174"/>
                  </a:lnTo>
                  <a:lnTo>
                    <a:pt x="76" y="176"/>
                  </a:lnTo>
                  <a:lnTo>
                    <a:pt x="80" y="178"/>
                  </a:lnTo>
                  <a:lnTo>
                    <a:pt x="80" y="178"/>
                  </a:lnTo>
                  <a:lnTo>
                    <a:pt x="82" y="178"/>
                  </a:lnTo>
                  <a:lnTo>
                    <a:pt x="86" y="174"/>
                  </a:lnTo>
                  <a:lnTo>
                    <a:pt x="92" y="166"/>
                  </a:lnTo>
                  <a:lnTo>
                    <a:pt x="92" y="166"/>
                  </a:lnTo>
                  <a:lnTo>
                    <a:pt x="100" y="150"/>
                  </a:lnTo>
                  <a:lnTo>
                    <a:pt x="100" y="150"/>
                  </a:lnTo>
                  <a:lnTo>
                    <a:pt x="102" y="142"/>
                  </a:lnTo>
                  <a:lnTo>
                    <a:pt x="102" y="142"/>
                  </a:lnTo>
                  <a:lnTo>
                    <a:pt x="104" y="140"/>
                  </a:lnTo>
                  <a:lnTo>
                    <a:pt x="106" y="136"/>
                  </a:lnTo>
                  <a:lnTo>
                    <a:pt x="106" y="136"/>
                  </a:lnTo>
                  <a:lnTo>
                    <a:pt x="110" y="130"/>
                  </a:lnTo>
                  <a:lnTo>
                    <a:pt x="112" y="124"/>
                  </a:lnTo>
                  <a:lnTo>
                    <a:pt x="116" y="110"/>
                  </a:lnTo>
                  <a:lnTo>
                    <a:pt x="116" y="110"/>
                  </a:lnTo>
                  <a:lnTo>
                    <a:pt x="118" y="104"/>
                  </a:lnTo>
                  <a:lnTo>
                    <a:pt x="120" y="98"/>
                  </a:lnTo>
                  <a:lnTo>
                    <a:pt x="120" y="98"/>
                  </a:lnTo>
                  <a:lnTo>
                    <a:pt x="124" y="96"/>
                  </a:lnTo>
                  <a:lnTo>
                    <a:pt x="130" y="96"/>
                  </a:lnTo>
                  <a:lnTo>
                    <a:pt x="130" y="96"/>
                  </a:lnTo>
                  <a:lnTo>
                    <a:pt x="134" y="96"/>
                  </a:lnTo>
                  <a:lnTo>
                    <a:pt x="134" y="96"/>
                  </a:lnTo>
                  <a:lnTo>
                    <a:pt x="136" y="96"/>
                  </a:lnTo>
                  <a:lnTo>
                    <a:pt x="136" y="96"/>
                  </a:lnTo>
                  <a:lnTo>
                    <a:pt x="138" y="96"/>
                  </a:lnTo>
                  <a:lnTo>
                    <a:pt x="138" y="96"/>
                  </a:lnTo>
                  <a:lnTo>
                    <a:pt x="140" y="88"/>
                  </a:lnTo>
                  <a:lnTo>
                    <a:pt x="138" y="80"/>
                  </a:lnTo>
                  <a:lnTo>
                    <a:pt x="138" y="80"/>
                  </a:lnTo>
                  <a:lnTo>
                    <a:pt x="136" y="76"/>
                  </a:lnTo>
                  <a:lnTo>
                    <a:pt x="132" y="74"/>
                  </a:lnTo>
                  <a:lnTo>
                    <a:pt x="126" y="70"/>
                  </a:lnTo>
                  <a:lnTo>
                    <a:pt x="126" y="70"/>
                  </a:lnTo>
                  <a:lnTo>
                    <a:pt x="120" y="64"/>
                  </a:lnTo>
                  <a:lnTo>
                    <a:pt x="118" y="56"/>
                  </a:lnTo>
                  <a:lnTo>
                    <a:pt x="120" y="48"/>
                  </a:lnTo>
                  <a:lnTo>
                    <a:pt x="122" y="44"/>
                  </a:lnTo>
                  <a:lnTo>
                    <a:pt x="126" y="42"/>
                  </a:lnTo>
                  <a:lnTo>
                    <a:pt x="126" y="42"/>
                  </a:lnTo>
                  <a:lnTo>
                    <a:pt x="130" y="42"/>
                  </a:lnTo>
                  <a:lnTo>
                    <a:pt x="130" y="42"/>
                  </a:lnTo>
                  <a:lnTo>
                    <a:pt x="132" y="42"/>
                  </a:lnTo>
                  <a:lnTo>
                    <a:pt x="132" y="42"/>
                  </a:lnTo>
                  <a:lnTo>
                    <a:pt x="134" y="40"/>
                  </a:lnTo>
                  <a:lnTo>
                    <a:pt x="134" y="40"/>
                  </a:lnTo>
                  <a:lnTo>
                    <a:pt x="138" y="36"/>
                  </a:lnTo>
                  <a:lnTo>
                    <a:pt x="138" y="32"/>
                  </a:lnTo>
                  <a:lnTo>
                    <a:pt x="138" y="32"/>
                  </a:lnTo>
                  <a:lnTo>
                    <a:pt x="146" y="28"/>
                  </a:lnTo>
                  <a:lnTo>
                    <a:pt x="148" y="26"/>
                  </a:lnTo>
                  <a:lnTo>
                    <a:pt x="150" y="22"/>
                  </a:lnTo>
                  <a:lnTo>
                    <a:pt x="150" y="22"/>
                  </a:lnTo>
                  <a:lnTo>
                    <a:pt x="150" y="20"/>
                  </a:lnTo>
                  <a:lnTo>
                    <a:pt x="148" y="18"/>
                  </a:lnTo>
                  <a:lnTo>
                    <a:pt x="144" y="16"/>
                  </a:lnTo>
                  <a:lnTo>
                    <a:pt x="138" y="16"/>
                  </a:lnTo>
                  <a:lnTo>
                    <a:pt x="134" y="14"/>
                  </a:lnTo>
                  <a:lnTo>
                    <a:pt x="134" y="14"/>
                  </a:lnTo>
                  <a:lnTo>
                    <a:pt x="132" y="12"/>
                  </a:lnTo>
                  <a:lnTo>
                    <a:pt x="132" y="8"/>
                  </a:lnTo>
                  <a:lnTo>
                    <a:pt x="132" y="4"/>
                  </a:lnTo>
                  <a:lnTo>
                    <a:pt x="130" y="2"/>
                  </a:lnTo>
                  <a:lnTo>
                    <a:pt x="130" y="2"/>
                  </a:lnTo>
                  <a:lnTo>
                    <a:pt x="12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17" name="Freeform 102"/>
            <p:cNvSpPr>
              <a:spLocks/>
            </p:cNvSpPr>
            <p:nvPr/>
          </p:nvSpPr>
          <p:spPr bwMode="auto">
            <a:xfrm>
              <a:off x="2404" y="2486"/>
              <a:ext cx="64" cy="26"/>
            </a:xfrm>
            <a:custGeom>
              <a:avLst/>
              <a:gdLst>
                <a:gd name="T0" fmla="*/ 64 w 64"/>
                <a:gd name="T1" fmla="*/ 0 h 26"/>
                <a:gd name="T2" fmla="*/ 64 w 64"/>
                <a:gd name="T3" fmla="*/ 0 h 26"/>
                <a:gd name="T4" fmla="*/ 56 w 64"/>
                <a:gd name="T5" fmla="*/ 2 h 26"/>
                <a:gd name="T6" fmla="*/ 50 w 64"/>
                <a:gd name="T7" fmla="*/ 2 h 26"/>
                <a:gd name="T8" fmla="*/ 50 w 64"/>
                <a:gd name="T9" fmla="*/ 2 h 26"/>
                <a:gd name="T10" fmla="*/ 30 w 64"/>
                <a:gd name="T11" fmla="*/ 0 h 26"/>
                <a:gd name="T12" fmla="*/ 30 w 64"/>
                <a:gd name="T13" fmla="*/ 0 h 26"/>
                <a:gd name="T14" fmla="*/ 24 w 64"/>
                <a:gd name="T15" fmla="*/ 0 h 26"/>
                <a:gd name="T16" fmla="*/ 24 w 64"/>
                <a:gd name="T17" fmla="*/ 0 h 26"/>
                <a:gd name="T18" fmla="*/ 14 w 64"/>
                <a:gd name="T19" fmla="*/ 0 h 26"/>
                <a:gd name="T20" fmla="*/ 14 w 64"/>
                <a:gd name="T21" fmla="*/ 0 h 26"/>
                <a:gd name="T22" fmla="*/ 8 w 64"/>
                <a:gd name="T23" fmla="*/ 6 h 26"/>
                <a:gd name="T24" fmla="*/ 2 w 64"/>
                <a:gd name="T25" fmla="*/ 12 h 26"/>
                <a:gd name="T26" fmla="*/ 0 w 64"/>
                <a:gd name="T27" fmla="*/ 20 h 26"/>
                <a:gd name="T28" fmla="*/ 0 w 64"/>
                <a:gd name="T29" fmla="*/ 24 h 26"/>
                <a:gd name="T30" fmla="*/ 2 w 64"/>
                <a:gd name="T31" fmla="*/ 26 h 26"/>
                <a:gd name="T32" fmla="*/ 2 w 64"/>
                <a:gd name="T33" fmla="*/ 26 h 26"/>
                <a:gd name="T34" fmla="*/ 4 w 64"/>
                <a:gd name="T35" fmla="*/ 26 h 26"/>
                <a:gd name="T36" fmla="*/ 4 w 64"/>
                <a:gd name="T37" fmla="*/ 26 h 26"/>
                <a:gd name="T38" fmla="*/ 12 w 64"/>
                <a:gd name="T39" fmla="*/ 24 h 26"/>
                <a:gd name="T40" fmla="*/ 18 w 64"/>
                <a:gd name="T41" fmla="*/ 22 h 26"/>
                <a:gd name="T42" fmla="*/ 18 w 64"/>
                <a:gd name="T43" fmla="*/ 22 h 26"/>
                <a:gd name="T44" fmla="*/ 38 w 64"/>
                <a:gd name="T45" fmla="*/ 22 h 26"/>
                <a:gd name="T46" fmla="*/ 38 w 64"/>
                <a:gd name="T47" fmla="*/ 22 h 26"/>
                <a:gd name="T48" fmla="*/ 46 w 64"/>
                <a:gd name="T49" fmla="*/ 20 h 26"/>
                <a:gd name="T50" fmla="*/ 56 w 64"/>
                <a:gd name="T51" fmla="*/ 16 h 26"/>
                <a:gd name="T52" fmla="*/ 60 w 64"/>
                <a:gd name="T53" fmla="*/ 12 h 26"/>
                <a:gd name="T54" fmla="*/ 64 w 64"/>
                <a:gd name="T55" fmla="*/ 8 h 26"/>
                <a:gd name="T56" fmla="*/ 64 w 64"/>
                <a:gd name="T57" fmla="*/ 4 h 26"/>
                <a:gd name="T58" fmla="*/ 64 w 64"/>
                <a:gd name="T59"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4" h="26">
                  <a:moveTo>
                    <a:pt x="64" y="0"/>
                  </a:moveTo>
                  <a:lnTo>
                    <a:pt x="64" y="0"/>
                  </a:lnTo>
                  <a:lnTo>
                    <a:pt x="56" y="2"/>
                  </a:lnTo>
                  <a:lnTo>
                    <a:pt x="50" y="2"/>
                  </a:lnTo>
                  <a:lnTo>
                    <a:pt x="50" y="2"/>
                  </a:lnTo>
                  <a:lnTo>
                    <a:pt x="30" y="0"/>
                  </a:lnTo>
                  <a:lnTo>
                    <a:pt x="30" y="0"/>
                  </a:lnTo>
                  <a:lnTo>
                    <a:pt x="24" y="0"/>
                  </a:lnTo>
                  <a:lnTo>
                    <a:pt x="24" y="0"/>
                  </a:lnTo>
                  <a:lnTo>
                    <a:pt x="14" y="0"/>
                  </a:lnTo>
                  <a:lnTo>
                    <a:pt x="14" y="0"/>
                  </a:lnTo>
                  <a:lnTo>
                    <a:pt x="8" y="6"/>
                  </a:lnTo>
                  <a:lnTo>
                    <a:pt x="2" y="12"/>
                  </a:lnTo>
                  <a:lnTo>
                    <a:pt x="0" y="20"/>
                  </a:lnTo>
                  <a:lnTo>
                    <a:pt x="0" y="24"/>
                  </a:lnTo>
                  <a:lnTo>
                    <a:pt x="2" y="26"/>
                  </a:lnTo>
                  <a:lnTo>
                    <a:pt x="2" y="26"/>
                  </a:lnTo>
                  <a:lnTo>
                    <a:pt x="4" y="26"/>
                  </a:lnTo>
                  <a:lnTo>
                    <a:pt x="4" y="26"/>
                  </a:lnTo>
                  <a:lnTo>
                    <a:pt x="12" y="24"/>
                  </a:lnTo>
                  <a:lnTo>
                    <a:pt x="18" y="22"/>
                  </a:lnTo>
                  <a:lnTo>
                    <a:pt x="18" y="22"/>
                  </a:lnTo>
                  <a:lnTo>
                    <a:pt x="38" y="22"/>
                  </a:lnTo>
                  <a:lnTo>
                    <a:pt x="38" y="22"/>
                  </a:lnTo>
                  <a:lnTo>
                    <a:pt x="46" y="20"/>
                  </a:lnTo>
                  <a:lnTo>
                    <a:pt x="56" y="16"/>
                  </a:lnTo>
                  <a:lnTo>
                    <a:pt x="60" y="12"/>
                  </a:lnTo>
                  <a:lnTo>
                    <a:pt x="64" y="8"/>
                  </a:lnTo>
                  <a:lnTo>
                    <a:pt x="64" y="4"/>
                  </a:lnTo>
                  <a:lnTo>
                    <a:pt x="64"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18" name="Freeform 103"/>
            <p:cNvSpPr>
              <a:spLocks/>
            </p:cNvSpPr>
            <p:nvPr/>
          </p:nvSpPr>
          <p:spPr bwMode="auto">
            <a:xfrm>
              <a:off x="2404" y="2486"/>
              <a:ext cx="64" cy="26"/>
            </a:xfrm>
            <a:custGeom>
              <a:avLst/>
              <a:gdLst>
                <a:gd name="T0" fmla="*/ 64 w 64"/>
                <a:gd name="T1" fmla="*/ 0 h 26"/>
                <a:gd name="T2" fmla="*/ 64 w 64"/>
                <a:gd name="T3" fmla="*/ 0 h 26"/>
                <a:gd name="T4" fmla="*/ 56 w 64"/>
                <a:gd name="T5" fmla="*/ 2 h 26"/>
                <a:gd name="T6" fmla="*/ 50 w 64"/>
                <a:gd name="T7" fmla="*/ 2 h 26"/>
                <a:gd name="T8" fmla="*/ 50 w 64"/>
                <a:gd name="T9" fmla="*/ 2 h 26"/>
                <a:gd name="T10" fmla="*/ 30 w 64"/>
                <a:gd name="T11" fmla="*/ 0 h 26"/>
                <a:gd name="T12" fmla="*/ 30 w 64"/>
                <a:gd name="T13" fmla="*/ 0 h 26"/>
                <a:gd name="T14" fmla="*/ 24 w 64"/>
                <a:gd name="T15" fmla="*/ 0 h 26"/>
                <a:gd name="T16" fmla="*/ 24 w 64"/>
                <a:gd name="T17" fmla="*/ 0 h 26"/>
                <a:gd name="T18" fmla="*/ 14 w 64"/>
                <a:gd name="T19" fmla="*/ 0 h 26"/>
                <a:gd name="T20" fmla="*/ 14 w 64"/>
                <a:gd name="T21" fmla="*/ 0 h 26"/>
                <a:gd name="T22" fmla="*/ 8 w 64"/>
                <a:gd name="T23" fmla="*/ 6 h 26"/>
                <a:gd name="T24" fmla="*/ 2 w 64"/>
                <a:gd name="T25" fmla="*/ 12 h 26"/>
                <a:gd name="T26" fmla="*/ 0 w 64"/>
                <a:gd name="T27" fmla="*/ 20 h 26"/>
                <a:gd name="T28" fmla="*/ 0 w 64"/>
                <a:gd name="T29" fmla="*/ 24 h 26"/>
                <a:gd name="T30" fmla="*/ 2 w 64"/>
                <a:gd name="T31" fmla="*/ 26 h 26"/>
                <a:gd name="T32" fmla="*/ 2 w 64"/>
                <a:gd name="T33" fmla="*/ 26 h 26"/>
                <a:gd name="T34" fmla="*/ 4 w 64"/>
                <a:gd name="T35" fmla="*/ 26 h 26"/>
                <a:gd name="T36" fmla="*/ 4 w 64"/>
                <a:gd name="T37" fmla="*/ 26 h 26"/>
                <a:gd name="T38" fmla="*/ 12 w 64"/>
                <a:gd name="T39" fmla="*/ 24 h 26"/>
                <a:gd name="T40" fmla="*/ 18 w 64"/>
                <a:gd name="T41" fmla="*/ 22 h 26"/>
                <a:gd name="T42" fmla="*/ 18 w 64"/>
                <a:gd name="T43" fmla="*/ 22 h 26"/>
                <a:gd name="T44" fmla="*/ 38 w 64"/>
                <a:gd name="T45" fmla="*/ 22 h 26"/>
                <a:gd name="T46" fmla="*/ 38 w 64"/>
                <a:gd name="T47" fmla="*/ 22 h 26"/>
                <a:gd name="T48" fmla="*/ 46 w 64"/>
                <a:gd name="T49" fmla="*/ 20 h 26"/>
                <a:gd name="T50" fmla="*/ 56 w 64"/>
                <a:gd name="T51" fmla="*/ 16 h 26"/>
                <a:gd name="T52" fmla="*/ 60 w 64"/>
                <a:gd name="T53" fmla="*/ 12 h 26"/>
                <a:gd name="T54" fmla="*/ 64 w 64"/>
                <a:gd name="T55" fmla="*/ 8 h 26"/>
                <a:gd name="T56" fmla="*/ 64 w 64"/>
                <a:gd name="T57" fmla="*/ 4 h 26"/>
                <a:gd name="T58" fmla="*/ 64 w 64"/>
                <a:gd name="T59"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4" h="26">
                  <a:moveTo>
                    <a:pt x="64" y="0"/>
                  </a:moveTo>
                  <a:lnTo>
                    <a:pt x="64" y="0"/>
                  </a:lnTo>
                  <a:lnTo>
                    <a:pt x="56" y="2"/>
                  </a:lnTo>
                  <a:lnTo>
                    <a:pt x="50" y="2"/>
                  </a:lnTo>
                  <a:lnTo>
                    <a:pt x="50" y="2"/>
                  </a:lnTo>
                  <a:lnTo>
                    <a:pt x="30" y="0"/>
                  </a:lnTo>
                  <a:lnTo>
                    <a:pt x="30" y="0"/>
                  </a:lnTo>
                  <a:lnTo>
                    <a:pt x="24" y="0"/>
                  </a:lnTo>
                  <a:lnTo>
                    <a:pt x="24" y="0"/>
                  </a:lnTo>
                  <a:lnTo>
                    <a:pt x="14" y="0"/>
                  </a:lnTo>
                  <a:lnTo>
                    <a:pt x="14" y="0"/>
                  </a:lnTo>
                  <a:lnTo>
                    <a:pt x="8" y="6"/>
                  </a:lnTo>
                  <a:lnTo>
                    <a:pt x="2" y="12"/>
                  </a:lnTo>
                  <a:lnTo>
                    <a:pt x="0" y="20"/>
                  </a:lnTo>
                  <a:lnTo>
                    <a:pt x="0" y="24"/>
                  </a:lnTo>
                  <a:lnTo>
                    <a:pt x="2" y="26"/>
                  </a:lnTo>
                  <a:lnTo>
                    <a:pt x="2" y="26"/>
                  </a:lnTo>
                  <a:lnTo>
                    <a:pt x="4" y="26"/>
                  </a:lnTo>
                  <a:lnTo>
                    <a:pt x="4" y="26"/>
                  </a:lnTo>
                  <a:lnTo>
                    <a:pt x="12" y="24"/>
                  </a:lnTo>
                  <a:lnTo>
                    <a:pt x="18" y="22"/>
                  </a:lnTo>
                  <a:lnTo>
                    <a:pt x="18" y="22"/>
                  </a:lnTo>
                  <a:lnTo>
                    <a:pt x="38" y="22"/>
                  </a:lnTo>
                  <a:lnTo>
                    <a:pt x="38" y="22"/>
                  </a:lnTo>
                  <a:lnTo>
                    <a:pt x="46" y="20"/>
                  </a:lnTo>
                  <a:lnTo>
                    <a:pt x="56" y="16"/>
                  </a:lnTo>
                  <a:lnTo>
                    <a:pt x="60" y="12"/>
                  </a:lnTo>
                  <a:lnTo>
                    <a:pt x="64" y="8"/>
                  </a:lnTo>
                  <a:lnTo>
                    <a:pt x="64" y="4"/>
                  </a:lnTo>
                  <a:lnTo>
                    <a:pt x="6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19" name="Freeform 104"/>
            <p:cNvSpPr>
              <a:spLocks/>
            </p:cNvSpPr>
            <p:nvPr/>
          </p:nvSpPr>
          <p:spPr bwMode="auto">
            <a:xfrm>
              <a:off x="2366" y="2512"/>
              <a:ext cx="62" cy="96"/>
            </a:xfrm>
            <a:custGeom>
              <a:avLst/>
              <a:gdLst>
                <a:gd name="T0" fmla="*/ 26 w 62"/>
                <a:gd name="T1" fmla="*/ 0 h 96"/>
                <a:gd name="T2" fmla="*/ 24 w 62"/>
                <a:gd name="T3" fmla="*/ 0 h 96"/>
                <a:gd name="T4" fmla="*/ 18 w 62"/>
                <a:gd name="T5" fmla="*/ 6 h 96"/>
                <a:gd name="T6" fmla="*/ 16 w 62"/>
                <a:gd name="T7" fmla="*/ 12 h 96"/>
                <a:gd name="T8" fmla="*/ 2 w 62"/>
                <a:gd name="T9" fmla="*/ 34 h 96"/>
                <a:gd name="T10" fmla="*/ 0 w 62"/>
                <a:gd name="T11" fmla="*/ 40 h 96"/>
                <a:gd name="T12" fmla="*/ 2 w 62"/>
                <a:gd name="T13" fmla="*/ 50 h 96"/>
                <a:gd name="T14" fmla="*/ 6 w 62"/>
                <a:gd name="T15" fmla="*/ 56 h 96"/>
                <a:gd name="T16" fmla="*/ 10 w 62"/>
                <a:gd name="T17" fmla="*/ 72 h 96"/>
                <a:gd name="T18" fmla="*/ 6 w 62"/>
                <a:gd name="T19" fmla="*/ 88 h 96"/>
                <a:gd name="T20" fmla="*/ 8 w 62"/>
                <a:gd name="T21" fmla="*/ 94 h 96"/>
                <a:gd name="T22" fmla="*/ 12 w 62"/>
                <a:gd name="T23" fmla="*/ 96 h 96"/>
                <a:gd name="T24" fmla="*/ 18 w 62"/>
                <a:gd name="T25" fmla="*/ 94 h 96"/>
                <a:gd name="T26" fmla="*/ 26 w 62"/>
                <a:gd name="T27" fmla="*/ 86 h 96"/>
                <a:gd name="T28" fmla="*/ 30 w 62"/>
                <a:gd name="T29" fmla="*/ 76 h 96"/>
                <a:gd name="T30" fmla="*/ 30 w 62"/>
                <a:gd name="T31" fmla="*/ 60 h 96"/>
                <a:gd name="T32" fmla="*/ 26 w 62"/>
                <a:gd name="T33" fmla="*/ 44 h 96"/>
                <a:gd name="T34" fmla="*/ 36 w 62"/>
                <a:gd name="T35" fmla="*/ 42 h 96"/>
                <a:gd name="T36" fmla="*/ 36 w 62"/>
                <a:gd name="T37" fmla="*/ 42 h 96"/>
                <a:gd name="T38" fmla="*/ 38 w 62"/>
                <a:gd name="T39" fmla="*/ 50 h 96"/>
                <a:gd name="T40" fmla="*/ 40 w 62"/>
                <a:gd name="T41" fmla="*/ 62 h 96"/>
                <a:gd name="T42" fmla="*/ 44 w 62"/>
                <a:gd name="T43" fmla="*/ 70 h 96"/>
                <a:gd name="T44" fmla="*/ 50 w 62"/>
                <a:gd name="T45" fmla="*/ 72 h 96"/>
                <a:gd name="T46" fmla="*/ 56 w 62"/>
                <a:gd name="T47" fmla="*/ 72 h 96"/>
                <a:gd name="T48" fmla="*/ 60 w 62"/>
                <a:gd name="T49" fmla="*/ 68 h 96"/>
                <a:gd name="T50" fmla="*/ 60 w 62"/>
                <a:gd name="T51" fmla="*/ 58 h 96"/>
                <a:gd name="T52" fmla="*/ 56 w 62"/>
                <a:gd name="T53" fmla="*/ 50 h 96"/>
                <a:gd name="T54" fmla="*/ 48 w 62"/>
                <a:gd name="T55" fmla="*/ 36 h 96"/>
                <a:gd name="T56" fmla="*/ 48 w 62"/>
                <a:gd name="T57" fmla="*/ 30 h 96"/>
                <a:gd name="T58" fmla="*/ 54 w 62"/>
                <a:gd name="T59" fmla="*/ 22 h 96"/>
                <a:gd name="T60" fmla="*/ 60 w 62"/>
                <a:gd name="T61" fmla="*/ 18 h 96"/>
                <a:gd name="T62" fmla="*/ 60 w 62"/>
                <a:gd name="T63" fmla="*/ 12 h 96"/>
                <a:gd name="T64" fmla="*/ 54 w 62"/>
                <a:gd name="T65" fmla="*/ 10 h 96"/>
                <a:gd name="T66" fmla="*/ 48 w 62"/>
                <a:gd name="T67" fmla="*/ 12 h 96"/>
                <a:gd name="T68" fmla="*/ 44 w 62"/>
                <a:gd name="T69" fmla="*/ 14 h 96"/>
                <a:gd name="T70" fmla="*/ 38 w 62"/>
                <a:gd name="T71" fmla="*/ 18 h 96"/>
                <a:gd name="T72" fmla="*/ 36 w 62"/>
                <a:gd name="T73" fmla="*/ 18 h 96"/>
                <a:gd name="T74" fmla="*/ 32 w 62"/>
                <a:gd name="T75" fmla="*/ 14 h 96"/>
                <a:gd name="T76" fmla="*/ 30 w 62"/>
                <a:gd name="T77" fmla="*/ 2 h 96"/>
                <a:gd name="T78" fmla="*/ 28 w 62"/>
                <a:gd name="T79"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2" h="96">
                  <a:moveTo>
                    <a:pt x="26" y="0"/>
                  </a:moveTo>
                  <a:lnTo>
                    <a:pt x="26" y="0"/>
                  </a:lnTo>
                  <a:lnTo>
                    <a:pt x="24" y="0"/>
                  </a:lnTo>
                  <a:lnTo>
                    <a:pt x="24" y="0"/>
                  </a:lnTo>
                  <a:lnTo>
                    <a:pt x="20" y="2"/>
                  </a:lnTo>
                  <a:lnTo>
                    <a:pt x="18" y="6"/>
                  </a:lnTo>
                  <a:lnTo>
                    <a:pt x="16" y="12"/>
                  </a:lnTo>
                  <a:lnTo>
                    <a:pt x="16" y="12"/>
                  </a:lnTo>
                  <a:lnTo>
                    <a:pt x="10" y="24"/>
                  </a:lnTo>
                  <a:lnTo>
                    <a:pt x="2" y="34"/>
                  </a:lnTo>
                  <a:lnTo>
                    <a:pt x="2" y="34"/>
                  </a:lnTo>
                  <a:lnTo>
                    <a:pt x="0" y="40"/>
                  </a:lnTo>
                  <a:lnTo>
                    <a:pt x="0" y="46"/>
                  </a:lnTo>
                  <a:lnTo>
                    <a:pt x="2" y="50"/>
                  </a:lnTo>
                  <a:lnTo>
                    <a:pt x="6" y="56"/>
                  </a:lnTo>
                  <a:lnTo>
                    <a:pt x="6" y="56"/>
                  </a:lnTo>
                  <a:lnTo>
                    <a:pt x="10" y="64"/>
                  </a:lnTo>
                  <a:lnTo>
                    <a:pt x="10" y="72"/>
                  </a:lnTo>
                  <a:lnTo>
                    <a:pt x="8" y="80"/>
                  </a:lnTo>
                  <a:lnTo>
                    <a:pt x="6" y="88"/>
                  </a:lnTo>
                  <a:lnTo>
                    <a:pt x="6" y="88"/>
                  </a:lnTo>
                  <a:lnTo>
                    <a:pt x="8" y="94"/>
                  </a:lnTo>
                  <a:lnTo>
                    <a:pt x="12" y="96"/>
                  </a:lnTo>
                  <a:lnTo>
                    <a:pt x="12" y="96"/>
                  </a:lnTo>
                  <a:lnTo>
                    <a:pt x="18" y="94"/>
                  </a:lnTo>
                  <a:lnTo>
                    <a:pt x="18" y="94"/>
                  </a:lnTo>
                  <a:lnTo>
                    <a:pt x="22" y="90"/>
                  </a:lnTo>
                  <a:lnTo>
                    <a:pt x="26" y="86"/>
                  </a:lnTo>
                  <a:lnTo>
                    <a:pt x="30" y="76"/>
                  </a:lnTo>
                  <a:lnTo>
                    <a:pt x="30" y="76"/>
                  </a:lnTo>
                  <a:lnTo>
                    <a:pt x="32" y="68"/>
                  </a:lnTo>
                  <a:lnTo>
                    <a:pt x="30" y="60"/>
                  </a:lnTo>
                  <a:lnTo>
                    <a:pt x="26" y="52"/>
                  </a:lnTo>
                  <a:lnTo>
                    <a:pt x="26" y="44"/>
                  </a:lnTo>
                  <a:lnTo>
                    <a:pt x="26" y="44"/>
                  </a:lnTo>
                  <a:lnTo>
                    <a:pt x="36" y="42"/>
                  </a:lnTo>
                  <a:lnTo>
                    <a:pt x="36" y="42"/>
                  </a:lnTo>
                  <a:lnTo>
                    <a:pt x="36" y="42"/>
                  </a:lnTo>
                  <a:lnTo>
                    <a:pt x="38" y="44"/>
                  </a:lnTo>
                  <a:lnTo>
                    <a:pt x="38" y="50"/>
                  </a:lnTo>
                  <a:lnTo>
                    <a:pt x="38" y="50"/>
                  </a:lnTo>
                  <a:lnTo>
                    <a:pt x="40" y="62"/>
                  </a:lnTo>
                  <a:lnTo>
                    <a:pt x="44" y="70"/>
                  </a:lnTo>
                  <a:lnTo>
                    <a:pt x="44" y="70"/>
                  </a:lnTo>
                  <a:lnTo>
                    <a:pt x="48" y="72"/>
                  </a:lnTo>
                  <a:lnTo>
                    <a:pt x="50" y="72"/>
                  </a:lnTo>
                  <a:lnTo>
                    <a:pt x="50" y="72"/>
                  </a:lnTo>
                  <a:lnTo>
                    <a:pt x="56" y="72"/>
                  </a:lnTo>
                  <a:lnTo>
                    <a:pt x="60" y="68"/>
                  </a:lnTo>
                  <a:lnTo>
                    <a:pt x="60" y="68"/>
                  </a:lnTo>
                  <a:lnTo>
                    <a:pt x="62" y="64"/>
                  </a:lnTo>
                  <a:lnTo>
                    <a:pt x="60" y="58"/>
                  </a:lnTo>
                  <a:lnTo>
                    <a:pt x="56" y="50"/>
                  </a:lnTo>
                  <a:lnTo>
                    <a:pt x="56" y="50"/>
                  </a:lnTo>
                  <a:lnTo>
                    <a:pt x="52" y="42"/>
                  </a:lnTo>
                  <a:lnTo>
                    <a:pt x="48" y="36"/>
                  </a:lnTo>
                  <a:lnTo>
                    <a:pt x="46" y="34"/>
                  </a:lnTo>
                  <a:lnTo>
                    <a:pt x="48" y="30"/>
                  </a:lnTo>
                  <a:lnTo>
                    <a:pt x="50" y="26"/>
                  </a:lnTo>
                  <a:lnTo>
                    <a:pt x="54" y="22"/>
                  </a:lnTo>
                  <a:lnTo>
                    <a:pt x="54" y="22"/>
                  </a:lnTo>
                  <a:lnTo>
                    <a:pt x="60" y="18"/>
                  </a:lnTo>
                  <a:lnTo>
                    <a:pt x="62" y="16"/>
                  </a:lnTo>
                  <a:lnTo>
                    <a:pt x="60" y="12"/>
                  </a:lnTo>
                  <a:lnTo>
                    <a:pt x="60" y="12"/>
                  </a:lnTo>
                  <a:lnTo>
                    <a:pt x="54" y="10"/>
                  </a:lnTo>
                  <a:lnTo>
                    <a:pt x="54" y="10"/>
                  </a:lnTo>
                  <a:lnTo>
                    <a:pt x="48" y="12"/>
                  </a:lnTo>
                  <a:lnTo>
                    <a:pt x="44" y="14"/>
                  </a:lnTo>
                  <a:lnTo>
                    <a:pt x="44" y="14"/>
                  </a:lnTo>
                  <a:lnTo>
                    <a:pt x="40" y="18"/>
                  </a:lnTo>
                  <a:lnTo>
                    <a:pt x="38" y="18"/>
                  </a:lnTo>
                  <a:lnTo>
                    <a:pt x="38" y="18"/>
                  </a:lnTo>
                  <a:lnTo>
                    <a:pt x="36" y="18"/>
                  </a:lnTo>
                  <a:lnTo>
                    <a:pt x="32" y="14"/>
                  </a:lnTo>
                  <a:lnTo>
                    <a:pt x="32" y="14"/>
                  </a:lnTo>
                  <a:lnTo>
                    <a:pt x="32" y="6"/>
                  </a:lnTo>
                  <a:lnTo>
                    <a:pt x="30" y="2"/>
                  </a:lnTo>
                  <a:lnTo>
                    <a:pt x="28" y="0"/>
                  </a:lnTo>
                  <a:lnTo>
                    <a:pt x="28" y="0"/>
                  </a:lnTo>
                  <a:lnTo>
                    <a:pt x="26"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20" name="Freeform 105"/>
            <p:cNvSpPr>
              <a:spLocks/>
            </p:cNvSpPr>
            <p:nvPr/>
          </p:nvSpPr>
          <p:spPr bwMode="auto">
            <a:xfrm>
              <a:off x="2366" y="2512"/>
              <a:ext cx="62" cy="96"/>
            </a:xfrm>
            <a:custGeom>
              <a:avLst/>
              <a:gdLst>
                <a:gd name="T0" fmla="*/ 26 w 62"/>
                <a:gd name="T1" fmla="*/ 0 h 96"/>
                <a:gd name="T2" fmla="*/ 24 w 62"/>
                <a:gd name="T3" fmla="*/ 0 h 96"/>
                <a:gd name="T4" fmla="*/ 18 w 62"/>
                <a:gd name="T5" fmla="*/ 6 h 96"/>
                <a:gd name="T6" fmla="*/ 16 w 62"/>
                <a:gd name="T7" fmla="*/ 12 h 96"/>
                <a:gd name="T8" fmla="*/ 2 w 62"/>
                <a:gd name="T9" fmla="*/ 34 h 96"/>
                <a:gd name="T10" fmla="*/ 0 w 62"/>
                <a:gd name="T11" fmla="*/ 40 h 96"/>
                <a:gd name="T12" fmla="*/ 2 w 62"/>
                <a:gd name="T13" fmla="*/ 50 h 96"/>
                <a:gd name="T14" fmla="*/ 6 w 62"/>
                <a:gd name="T15" fmla="*/ 56 h 96"/>
                <a:gd name="T16" fmla="*/ 10 w 62"/>
                <a:gd name="T17" fmla="*/ 72 h 96"/>
                <a:gd name="T18" fmla="*/ 6 w 62"/>
                <a:gd name="T19" fmla="*/ 88 h 96"/>
                <a:gd name="T20" fmla="*/ 8 w 62"/>
                <a:gd name="T21" fmla="*/ 94 h 96"/>
                <a:gd name="T22" fmla="*/ 12 w 62"/>
                <a:gd name="T23" fmla="*/ 96 h 96"/>
                <a:gd name="T24" fmla="*/ 18 w 62"/>
                <a:gd name="T25" fmla="*/ 94 h 96"/>
                <a:gd name="T26" fmla="*/ 26 w 62"/>
                <a:gd name="T27" fmla="*/ 86 h 96"/>
                <a:gd name="T28" fmla="*/ 30 w 62"/>
                <a:gd name="T29" fmla="*/ 76 h 96"/>
                <a:gd name="T30" fmla="*/ 30 w 62"/>
                <a:gd name="T31" fmla="*/ 60 h 96"/>
                <a:gd name="T32" fmla="*/ 26 w 62"/>
                <a:gd name="T33" fmla="*/ 44 h 96"/>
                <a:gd name="T34" fmla="*/ 36 w 62"/>
                <a:gd name="T35" fmla="*/ 42 h 96"/>
                <a:gd name="T36" fmla="*/ 36 w 62"/>
                <a:gd name="T37" fmla="*/ 42 h 96"/>
                <a:gd name="T38" fmla="*/ 38 w 62"/>
                <a:gd name="T39" fmla="*/ 50 h 96"/>
                <a:gd name="T40" fmla="*/ 40 w 62"/>
                <a:gd name="T41" fmla="*/ 62 h 96"/>
                <a:gd name="T42" fmla="*/ 44 w 62"/>
                <a:gd name="T43" fmla="*/ 70 h 96"/>
                <a:gd name="T44" fmla="*/ 50 w 62"/>
                <a:gd name="T45" fmla="*/ 72 h 96"/>
                <a:gd name="T46" fmla="*/ 56 w 62"/>
                <a:gd name="T47" fmla="*/ 72 h 96"/>
                <a:gd name="T48" fmla="*/ 60 w 62"/>
                <a:gd name="T49" fmla="*/ 68 h 96"/>
                <a:gd name="T50" fmla="*/ 60 w 62"/>
                <a:gd name="T51" fmla="*/ 58 h 96"/>
                <a:gd name="T52" fmla="*/ 56 w 62"/>
                <a:gd name="T53" fmla="*/ 50 h 96"/>
                <a:gd name="T54" fmla="*/ 48 w 62"/>
                <a:gd name="T55" fmla="*/ 36 h 96"/>
                <a:gd name="T56" fmla="*/ 48 w 62"/>
                <a:gd name="T57" fmla="*/ 30 h 96"/>
                <a:gd name="T58" fmla="*/ 54 w 62"/>
                <a:gd name="T59" fmla="*/ 22 h 96"/>
                <a:gd name="T60" fmla="*/ 60 w 62"/>
                <a:gd name="T61" fmla="*/ 18 h 96"/>
                <a:gd name="T62" fmla="*/ 60 w 62"/>
                <a:gd name="T63" fmla="*/ 12 h 96"/>
                <a:gd name="T64" fmla="*/ 54 w 62"/>
                <a:gd name="T65" fmla="*/ 10 h 96"/>
                <a:gd name="T66" fmla="*/ 48 w 62"/>
                <a:gd name="T67" fmla="*/ 12 h 96"/>
                <a:gd name="T68" fmla="*/ 44 w 62"/>
                <a:gd name="T69" fmla="*/ 14 h 96"/>
                <a:gd name="T70" fmla="*/ 38 w 62"/>
                <a:gd name="T71" fmla="*/ 18 h 96"/>
                <a:gd name="T72" fmla="*/ 36 w 62"/>
                <a:gd name="T73" fmla="*/ 18 h 96"/>
                <a:gd name="T74" fmla="*/ 32 w 62"/>
                <a:gd name="T75" fmla="*/ 14 h 96"/>
                <a:gd name="T76" fmla="*/ 30 w 62"/>
                <a:gd name="T77" fmla="*/ 2 h 96"/>
                <a:gd name="T78" fmla="*/ 28 w 62"/>
                <a:gd name="T79"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2" h="96">
                  <a:moveTo>
                    <a:pt x="26" y="0"/>
                  </a:moveTo>
                  <a:lnTo>
                    <a:pt x="26" y="0"/>
                  </a:lnTo>
                  <a:lnTo>
                    <a:pt x="24" y="0"/>
                  </a:lnTo>
                  <a:lnTo>
                    <a:pt x="24" y="0"/>
                  </a:lnTo>
                  <a:lnTo>
                    <a:pt x="20" y="2"/>
                  </a:lnTo>
                  <a:lnTo>
                    <a:pt x="18" y="6"/>
                  </a:lnTo>
                  <a:lnTo>
                    <a:pt x="16" y="12"/>
                  </a:lnTo>
                  <a:lnTo>
                    <a:pt x="16" y="12"/>
                  </a:lnTo>
                  <a:lnTo>
                    <a:pt x="10" y="24"/>
                  </a:lnTo>
                  <a:lnTo>
                    <a:pt x="2" y="34"/>
                  </a:lnTo>
                  <a:lnTo>
                    <a:pt x="2" y="34"/>
                  </a:lnTo>
                  <a:lnTo>
                    <a:pt x="0" y="40"/>
                  </a:lnTo>
                  <a:lnTo>
                    <a:pt x="0" y="46"/>
                  </a:lnTo>
                  <a:lnTo>
                    <a:pt x="2" y="50"/>
                  </a:lnTo>
                  <a:lnTo>
                    <a:pt x="6" y="56"/>
                  </a:lnTo>
                  <a:lnTo>
                    <a:pt x="6" y="56"/>
                  </a:lnTo>
                  <a:lnTo>
                    <a:pt x="10" y="64"/>
                  </a:lnTo>
                  <a:lnTo>
                    <a:pt x="10" y="72"/>
                  </a:lnTo>
                  <a:lnTo>
                    <a:pt x="8" y="80"/>
                  </a:lnTo>
                  <a:lnTo>
                    <a:pt x="6" y="88"/>
                  </a:lnTo>
                  <a:lnTo>
                    <a:pt x="6" y="88"/>
                  </a:lnTo>
                  <a:lnTo>
                    <a:pt x="8" y="94"/>
                  </a:lnTo>
                  <a:lnTo>
                    <a:pt x="12" y="96"/>
                  </a:lnTo>
                  <a:lnTo>
                    <a:pt x="12" y="96"/>
                  </a:lnTo>
                  <a:lnTo>
                    <a:pt x="18" y="94"/>
                  </a:lnTo>
                  <a:lnTo>
                    <a:pt x="18" y="94"/>
                  </a:lnTo>
                  <a:lnTo>
                    <a:pt x="22" y="90"/>
                  </a:lnTo>
                  <a:lnTo>
                    <a:pt x="26" y="86"/>
                  </a:lnTo>
                  <a:lnTo>
                    <a:pt x="30" y="76"/>
                  </a:lnTo>
                  <a:lnTo>
                    <a:pt x="30" y="76"/>
                  </a:lnTo>
                  <a:lnTo>
                    <a:pt x="32" y="68"/>
                  </a:lnTo>
                  <a:lnTo>
                    <a:pt x="30" y="60"/>
                  </a:lnTo>
                  <a:lnTo>
                    <a:pt x="26" y="52"/>
                  </a:lnTo>
                  <a:lnTo>
                    <a:pt x="26" y="44"/>
                  </a:lnTo>
                  <a:lnTo>
                    <a:pt x="26" y="44"/>
                  </a:lnTo>
                  <a:lnTo>
                    <a:pt x="36" y="42"/>
                  </a:lnTo>
                  <a:lnTo>
                    <a:pt x="36" y="42"/>
                  </a:lnTo>
                  <a:lnTo>
                    <a:pt x="36" y="42"/>
                  </a:lnTo>
                  <a:lnTo>
                    <a:pt x="38" y="44"/>
                  </a:lnTo>
                  <a:lnTo>
                    <a:pt x="38" y="50"/>
                  </a:lnTo>
                  <a:lnTo>
                    <a:pt x="38" y="50"/>
                  </a:lnTo>
                  <a:lnTo>
                    <a:pt x="40" y="62"/>
                  </a:lnTo>
                  <a:lnTo>
                    <a:pt x="44" y="70"/>
                  </a:lnTo>
                  <a:lnTo>
                    <a:pt x="44" y="70"/>
                  </a:lnTo>
                  <a:lnTo>
                    <a:pt x="48" y="72"/>
                  </a:lnTo>
                  <a:lnTo>
                    <a:pt x="50" y="72"/>
                  </a:lnTo>
                  <a:lnTo>
                    <a:pt x="50" y="72"/>
                  </a:lnTo>
                  <a:lnTo>
                    <a:pt x="56" y="72"/>
                  </a:lnTo>
                  <a:lnTo>
                    <a:pt x="60" y="68"/>
                  </a:lnTo>
                  <a:lnTo>
                    <a:pt x="60" y="68"/>
                  </a:lnTo>
                  <a:lnTo>
                    <a:pt x="62" y="64"/>
                  </a:lnTo>
                  <a:lnTo>
                    <a:pt x="60" y="58"/>
                  </a:lnTo>
                  <a:lnTo>
                    <a:pt x="56" y="50"/>
                  </a:lnTo>
                  <a:lnTo>
                    <a:pt x="56" y="50"/>
                  </a:lnTo>
                  <a:lnTo>
                    <a:pt x="52" y="42"/>
                  </a:lnTo>
                  <a:lnTo>
                    <a:pt x="48" y="36"/>
                  </a:lnTo>
                  <a:lnTo>
                    <a:pt x="46" y="34"/>
                  </a:lnTo>
                  <a:lnTo>
                    <a:pt x="48" y="30"/>
                  </a:lnTo>
                  <a:lnTo>
                    <a:pt x="50" y="26"/>
                  </a:lnTo>
                  <a:lnTo>
                    <a:pt x="54" y="22"/>
                  </a:lnTo>
                  <a:lnTo>
                    <a:pt x="54" y="22"/>
                  </a:lnTo>
                  <a:lnTo>
                    <a:pt x="60" y="18"/>
                  </a:lnTo>
                  <a:lnTo>
                    <a:pt x="62" y="16"/>
                  </a:lnTo>
                  <a:lnTo>
                    <a:pt x="60" y="12"/>
                  </a:lnTo>
                  <a:lnTo>
                    <a:pt x="60" y="12"/>
                  </a:lnTo>
                  <a:lnTo>
                    <a:pt x="54" y="10"/>
                  </a:lnTo>
                  <a:lnTo>
                    <a:pt x="54" y="10"/>
                  </a:lnTo>
                  <a:lnTo>
                    <a:pt x="48" y="12"/>
                  </a:lnTo>
                  <a:lnTo>
                    <a:pt x="44" y="14"/>
                  </a:lnTo>
                  <a:lnTo>
                    <a:pt x="44" y="14"/>
                  </a:lnTo>
                  <a:lnTo>
                    <a:pt x="40" y="18"/>
                  </a:lnTo>
                  <a:lnTo>
                    <a:pt x="38" y="18"/>
                  </a:lnTo>
                  <a:lnTo>
                    <a:pt x="38" y="18"/>
                  </a:lnTo>
                  <a:lnTo>
                    <a:pt x="36" y="18"/>
                  </a:lnTo>
                  <a:lnTo>
                    <a:pt x="32" y="14"/>
                  </a:lnTo>
                  <a:lnTo>
                    <a:pt x="32" y="14"/>
                  </a:lnTo>
                  <a:lnTo>
                    <a:pt x="32" y="6"/>
                  </a:lnTo>
                  <a:lnTo>
                    <a:pt x="30" y="2"/>
                  </a:lnTo>
                  <a:lnTo>
                    <a:pt x="28" y="0"/>
                  </a:lnTo>
                  <a:lnTo>
                    <a:pt x="28" y="0"/>
                  </a:lnTo>
                  <a:lnTo>
                    <a:pt x="2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21" name="Freeform 106"/>
            <p:cNvSpPr>
              <a:spLocks/>
            </p:cNvSpPr>
            <p:nvPr/>
          </p:nvSpPr>
          <p:spPr bwMode="auto">
            <a:xfrm>
              <a:off x="2186" y="2600"/>
              <a:ext cx="142" cy="50"/>
            </a:xfrm>
            <a:custGeom>
              <a:avLst/>
              <a:gdLst>
                <a:gd name="T0" fmla="*/ 8 w 142"/>
                <a:gd name="T1" fmla="*/ 0 h 50"/>
                <a:gd name="T2" fmla="*/ 8 w 142"/>
                <a:gd name="T3" fmla="*/ 0 h 50"/>
                <a:gd name="T4" fmla="*/ 6 w 142"/>
                <a:gd name="T5" fmla="*/ 0 h 50"/>
                <a:gd name="T6" fmla="*/ 6 w 142"/>
                <a:gd name="T7" fmla="*/ 0 h 50"/>
                <a:gd name="T8" fmla="*/ 0 w 142"/>
                <a:gd name="T9" fmla="*/ 4 h 50"/>
                <a:gd name="T10" fmla="*/ 0 w 142"/>
                <a:gd name="T11" fmla="*/ 8 h 50"/>
                <a:gd name="T12" fmla="*/ 2 w 142"/>
                <a:gd name="T13" fmla="*/ 12 h 50"/>
                <a:gd name="T14" fmla="*/ 6 w 142"/>
                <a:gd name="T15" fmla="*/ 18 h 50"/>
                <a:gd name="T16" fmla="*/ 16 w 142"/>
                <a:gd name="T17" fmla="*/ 26 h 50"/>
                <a:gd name="T18" fmla="*/ 24 w 142"/>
                <a:gd name="T19" fmla="*/ 32 h 50"/>
                <a:gd name="T20" fmla="*/ 24 w 142"/>
                <a:gd name="T21" fmla="*/ 32 h 50"/>
                <a:gd name="T22" fmla="*/ 32 w 142"/>
                <a:gd name="T23" fmla="*/ 36 h 50"/>
                <a:gd name="T24" fmla="*/ 42 w 142"/>
                <a:gd name="T25" fmla="*/ 38 h 50"/>
                <a:gd name="T26" fmla="*/ 62 w 142"/>
                <a:gd name="T27" fmla="*/ 40 h 50"/>
                <a:gd name="T28" fmla="*/ 62 w 142"/>
                <a:gd name="T29" fmla="*/ 40 h 50"/>
                <a:gd name="T30" fmla="*/ 100 w 142"/>
                <a:gd name="T31" fmla="*/ 46 h 50"/>
                <a:gd name="T32" fmla="*/ 100 w 142"/>
                <a:gd name="T33" fmla="*/ 46 h 50"/>
                <a:gd name="T34" fmla="*/ 112 w 142"/>
                <a:gd name="T35" fmla="*/ 48 h 50"/>
                <a:gd name="T36" fmla="*/ 126 w 142"/>
                <a:gd name="T37" fmla="*/ 50 h 50"/>
                <a:gd name="T38" fmla="*/ 126 w 142"/>
                <a:gd name="T39" fmla="*/ 50 h 50"/>
                <a:gd name="T40" fmla="*/ 134 w 142"/>
                <a:gd name="T41" fmla="*/ 50 h 50"/>
                <a:gd name="T42" fmla="*/ 142 w 142"/>
                <a:gd name="T43" fmla="*/ 46 h 50"/>
                <a:gd name="T44" fmla="*/ 142 w 142"/>
                <a:gd name="T45" fmla="*/ 46 h 50"/>
                <a:gd name="T46" fmla="*/ 140 w 142"/>
                <a:gd name="T47" fmla="*/ 44 h 50"/>
                <a:gd name="T48" fmla="*/ 142 w 142"/>
                <a:gd name="T49" fmla="*/ 44 h 50"/>
                <a:gd name="T50" fmla="*/ 142 w 142"/>
                <a:gd name="T51" fmla="*/ 44 h 50"/>
                <a:gd name="T52" fmla="*/ 124 w 142"/>
                <a:gd name="T53" fmla="*/ 38 h 50"/>
                <a:gd name="T54" fmla="*/ 116 w 142"/>
                <a:gd name="T55" fmla="*/ 36 h 50"/>
                <a:gd name="T56" fmla="*/ 110 w 142"/>
                <a:gd name="T57" fmla="*/ 32 h 50"/>
                <a:gd name="T58" fmla="*/ 110 w 142"/>
                <a:gd name="T59" fmla="*/ 32 h 50"/>
                <a:gd name="T60" fmla="*/ 104 w 142"/>
                <a:gd name="T61" fmla="*/ 26 h 50"/>
                <a:gd name="T62" fmla="*/ 100 w 142"/>
                <a:gd name="T63" fmla="*/ 20 h 50"/>
                <a:gd name="T64" fmla="*/ 100 w 142"/>
                <a:gd name="T65" fmla="*/ 20 h 50"/>
                <a:gd name="T66" fmla="*/ 92 w 142"/>
                <a:gd name="T67" fmla="*/ 14 h 50"/>
                <a:gd name="T68" fmla="*/ 82 w 142"/>
                <a:gd name="T69" fmla="*/ 12 h 50"/>
                <a:gd name="T70" fmla="*/ 82 w 142"/>
                <a:gd name="T71" fmla="*/ 12 h 50"/>
                <a:gd name="T72" fmla="*/ 78 w 142"/>
                <a:gd name="T73" fmla="*/ 10 h 50"/>
                <a:gd name="T74" fmla="*/ 78 w 142"/>
                <a:gd name="T75" fmla="*/ 10 h 50"/>
                <a:gd name="T76" fmla="*/ 72 w 142"/>
                <a:gd name="T77" fmla="*/ 12 h 50"/>
                <a:gd name="T78" fmla="*/ 68 w 142"/>
                <a:gd name="T79" fmla="*/ 16 h 50"/>
                <a:gd name="T80" fmla="*/ 68 w 142"/>
                <a:gd name="T81" fmla="*/ 16 h 50"/>
                <a:gd name="T82" fmla="*/ 60 w 142"/>
                <a:gd name="T83" fmla="*/ 20 h 50"/>
                <a:gd name="T84" fmla="*/ 52 w 142"/>
                <a:gd name="T85" fmla="*/ 22 h 50"/>
                <a:gd name="T86" fmla="*/ 52 w 142"/>
                <a:gd name="T87" fmla="*/ 22 h 50"/>
                <a:gd name="T88" fmla="*/ 48 w 142"/>
                <a:gd name="T89" fmla="*/ 20 h 50"/>
                <a:gd name="T90" fmla="*/ 48 w 142"/>
                <a:gd name="T91" fmla="*/ 20 h 50"/>
                <a:gd name="T92" fmla="*/ 44 w 142"/>
                <a:gd name="T93" fmla="*/ 18 h 50"/>
                <a:gd name="T94" fmla="*/ 42 w 142"/>
                <a:gd name="T95" fmla="*/ 16 h 50"/>
                <a:gd name="T96" fmla="*/ 38 w 142"/>
                <a:gd name="T97" fmla="*/ 12 h 50"/>
                <a:gd name="T98" fmla="*/ 38 w 142"/>
                <a:gd name="T99" fmla="*/ 12 h 50"/>
                <a:gd name="T100" fmla="*/ 32 w 142"/>
                <a:gd name="T101" fmla="*/ 8 h 50"/>
                <a:gd name="T102" fmla="*/ 24 w 142"/>
                <a:gd name="T103" fmla="*/ 4 h 50"/>
                <a:gd name="T104" fmla="*/ 24 w 142"/>
                <a:gd name="T105" fmla="*/ 4 h 50"/>
                <a:gd name="T106" fmla="*/ 16 w 142"/>
                <a:gd name="T107" fmla="*/ 2 h 50"/>
                <a:gd name="T108" fmla="*/ 8 w 142"/>
                <a:gd name="T109"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42" h="50">
                  <a:moveTo>
                    <a:pt x="8" y="0"/>
                  </a:moveTo>
                  <a:lnTo>
                    <a:pt x="8" y="0"/>
                  </a:lnTo>
                  <a:lnTo>
                    <a:pt x="6" y="0"/>
                  </a:lnTo>
                  <a:lnTo>
                    <a:pt x="6" y="0"/>
                  </a:lnTo>
                  <a:lnTo>
                    <a:pt x="0" y="4"/>
                  </a:lnTo>
                  <a:lnTo>
                    <a:pt x="0" y="8"/>
                  </a:lnTo>
                  <a:lnTo>
                    <a:pt x="2" y="12"/>
                  </a:lnTo>
                  <a:lnTo>
                    <a:pt x="6" y="18"/>
                  </a:lnTo>
                  <a:lnTo>
                    <a:pt x="16" y="26"/>
                  </a:lnTo>
                  <a:lnTo>
                    <a:pt x="24" y="32"/>
                  </a:lnTo>
                  <a:lnTo>
                    <a:pt x="24" y="32"/>
                  </a:lnTo>
                  <a:lnTo>
                    <a:pt x="32" y="36"/>
                  </a:lnTo>
                  <a:lnTo>
                    <a:pt x="42" y="38"/>
                  </a:lnTo>
                  <a:lnTo>
                    <a:pt x="62" y="40"/>
                  </a:lnTo>
                  <a:lnTo>
                    <a:pt x="62" y="40"/>
                  </a:lnTo>
                  <a:lnTo>
                    <a:pt x="100" y="46"/>
                  </a:lnTo>
                  <a:lnTo>
                    <a:pt x="100" y="46"/>
                  </a:lnTo>
                  <a:lnTo>
                    <a:pt x="112" y="48"/>
                  </a:lnTo>
                  <a:lnTo>
                    <a:pt x="126" y="50"/>
                  </a:lnTo>
                  <a:lnTo>
                    <a:pt x="126" y="50"/>
                  </a:lnTo>
                  <a:lnTo>
                    <a:pt x="134" y="50"/>
                  </a:lnTo>
                  <a:lnTo>
                    <a:pt x="142" y="46"/>
                  </a:lnTo>
                  <a:lnTo>
                    <a:pt x="142" y="46"/>
                  </a:lnTo>
                  <a:lnTo>
                    <a:pt x="140" y="44"/>
                  </a:lnTo>
                  <a:lnTo>
                    <a:pt x="142" y="44"/>
                  </a:lnTo>
                  <a:lnTo>
                    <a:pt x="142" y="44"/>
                  </a:lnTo>
                  <a:lnTo>
                    <a:pt x="124" y="38"/>
                  </a:lnTo>
                  <a:lnTo>
                    <a:pt x="116" y="36"/>
                  </a:lnTo>
                  <a:lnTo>
                    <a:pt x="110" y="32"/>
                  </a:lnTo>
                  <a:lnTo>
                    <a:pt x="110" y="32"/>
                  </a:lnTo>
                  <a:lnTo>
                    <a:pt x="104" y="26"/>
                  </a:lnTo>
                  <a:lnTo>
                    <a:pt x="100" y="20"/>
                  </a:lnTo>
                  <a:lnTo>
                    <a:pt x="100" y="20"/>
                  </a:lnTo>
                  <a:lnTo>
                    <a:pt x="92" y="14"/>
                  </a:lnTo>
                  <a:lnTo>
                    <a:pt x="82" y="12"/>
                  </a:lnTo>
                  <a:lnTo>
                    <a:pt x="82" y="12"/>
                  </a:lnTo>
                  <a:lnTo>
                    <a:pt x="78" y="10"/>
                  </a:lnTo>
                  <a:lnTo>
                    <a:pt x="78" y="10"/>
                  </a:lnTo>
                  <a:lnTo>
                    <a:pt x="72" y="12"/>
                  </a:lnTo>
                  <a:lnTo>
                    <a:pt x="68" y="16"/>
                  </a:lnTo>
                  <a:lnTo>
                    <a:pt x="68" y="16"/>
                  </a:lnTo>
                  <a:lnTo>
                    <a:pt x="60" y="20"/>
                  </a:lnTo>
                  <a:lnTo>
                    <a:pt x="52" y="22"/>
                  </a:lnTo>
                  <a:lnTo>
                    <a:pt x="52" y="22"/>
                  </a:lnTo>
                  <a:lnTo>
                    <a:pt x="48" y="20"/>
                  </a:lnTo>
                  <a:lnTo>
                    <a:pt x="48" y="20"/>
                  </a:lnTo>
                  <a:lnTo>
                    <a:pt x="44" y="18"/>
                  </a:lnTo>
                  <a:lnTo>
                    <a:pt x="42" y="16"/>
                  </a:lnTo>
                  <a:lnTo>
                    <a:pt x="38" y="12"/>
                  </a:lnTo>
                  <a:lnTo>
                    <a:pt x="38" y="12"/>
                  </a:lnTo>
                  <a:lnTo>
                    <a:pt x="32" y="8"/>
                  </a:lnTo>
                  <a:lnTo>
                    <a:pt x="24" y="4"/>
                  </a:lnTo>
                  <a:lnTo>
                    <a:pt x="24" y="4"/>
                  </a:lnTo>
                  <a:lnTo>
                    <a:pt x="16" y="2"/>
                  </a:lnTo>
                  <a:lnTo>
                    <a:pt x="8"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22" name="Freeform 107"/>
            <p:cNvSpPr>
              <a:spLocks/>
            </p:cNvSpPr>
            <p:nvPr/>
          </p:nvSpPr>
          <p:spPr bwMode="auto">
            <a:xfrm>
              <a:off x="2186" y="2600"/>
              <a:ext cx="142" cy="50"/>
            </a:xfrm>
            <a:custGeom>
              <a:avLst/>
              <a:gdLst>
                <a:gd name="T0" fmla="*/ 8 w 142"/>
                <a:gd name="T1" fmla="*/ 0 h 50"/>
                <a:gd name="T2" fmla="*/ 8 w 142"/>
                <a:gd name="T3" fmla="*/ 0 h 50"/>
                <a:gd name="T4" fmla="*/ 6 w 142"/>
                <a:gd name="T5" fmla="*/ 0 h 50"/>
                <a:gd name="T6" fmla="*/ 6 w 142"/>
                <a:gd name="T7" fmla="*/ 0 h 50"/>
                <a:gd name="T8" fmla="*/ 0 w 142"/>
                <a:gd name="T9" fmla="*/ 4 h 50"/>
                <a:gd name="T10" fmla="*/ 0 w 142"/>
                <a:gd name="T11" fmla="*/ 8 h 50"/>
                <a:gd name="T12" fmla="*/ 2 w 142"/>
                <a:gd name="T13" fmla="*/ 12 h 50"/>
                <a:gd name="T14" fmla="*/ 6 w 142"/>
                <a:gd name="T15" fmla="*/ 18 h 50"/>
                <a:gd name="T16" fmla="*/ 16 w 142"/>
                <a:gd name="T17" fmla="*/ 26 h 50"/>
                <a:gd name="T18" fmla="*/ 24 w 142"/>
                <a:gd name="T19" fmla="*/ 32 h 50"/>
                <a:gd name="T20" fmla="*/ 24 w 142"/>
                <a:gd name="T21" fmla="*/ 32 h 50"/>
                <a:gd name="T22" fmla="*/ 32 w 142"/>
                <a:gd name="T23" fmla="*/ 36 h 50"/>
                <a:gd name="T24" fmla="*/ 42 w 142"/>
                <a:gd name="T25" fmla="*/ 38 h 50"/>
                <a:gd name="T26" fmla="*/ 62 w 142"/>
                <a:gd name="T27" fmla="*/ 40 h 50"/>
                <a:gd name="T28" fmla="*/ 62 w 142"/>
                <a:gd name="T29" fmla="*/ 40 h 50"/>
                <a:gd name="T30" fmla="*/ 100 w 142"/>
                <a:gd name="T31" fmla="*/ 46 h 50"/>
                <a:gd name="T32" fmla="*/ 100 w 142"/>
                <a:gd name="T33" fmla="*/ 46 h 50"/>
                <a:gd name="T34" fmla="*/ 112 w 142"/>
                <a:gd name="T35" fmla="*/ 48 h 50"/>
                <a:gd name="T36" fmla="*/ 126 w 142"/>
                <a:gd name="T37" fmla="*/ 50 h 50"/>
                <a:gd name="T38" fmla="*/ 126 w 142"/>
                <a:gd name="T39" fmla="*/ 50 h 50"/>
                <a:gd name="T40" fmla="*/ 134 w 142"/>
                <a:gd name="T41" fmla="*/ 50 h 50"/>
                <a:gd name="T42" fmla="*/ 142 w 142"/>
                <a:gd name="T43" fmla="*/ 46 h 50"/>
                <a:gd name="T44" fmla="*/ 142 w 142"/>
                <a:gd name="T45" fmla="*/ 46 h 50"/>
                <a:gd name="T46" fmla="*/ 140 w 142"/>
                <a:gd name="T47" fmla="*/ 44 h 50"/>
                <a:gd name="T48" fmla="*/ 142 w 142"/>
                <a:gd name="T49" fmla="*/ 44 h 50"/>
                <a:gd name="T50" fmla="*/ 142 w 142"/>
                <a:gd name="T51" fmla="*/ 44 h 50"/>
                <a:gd name="T52" fmla="*/ 124 w 142"/>
                <a:gd name="T53" fmla="*/ 38 h 50"/>
                <a:gd name="T54" fmla="*/ 116 w 142"/>
                <a:gd name="T55" fmla="*/ 36 h 50"/>
                <a:gd name="T56" fmla="*/ 110 w 142"/>
                <a:gd name="T57" fmla="*/ 32 h 50"/>
                <a:gd name="T58" fmla="*/ 110 w 142"/>
                <a:gd name="T59" fmla="*/ 32 h 50"/>
                <a:gd name="T60" fmla="*/ 104 w 142"/>
                <a:gd name="T61" fmla="*/ 26 h 50"/>
                <a:gd name="T62" fmla="*/ 100 w 142"/>
                <a:gd name="T63" fmla="*/ 20 h 50"/>
                <a:gd name="T64" fmla="*/ 100 w 142"/>
                <a:gd name="T65" fmla="*/ 20 h 50"/>
                <a:gd name="T66" fmla="*/ 92 w 142"/>
                <a:gd name="T67" fmla="*/ 14 h 50"/>
                <a:gd name="T68" fmla="*/ 82 w 142"/>
                <a:gd name="T69" fmla="*/ 12 h 50"/>
                <a:gd name="T70" fmla="*/ 82 w 142"/>
                <a:gd name="T71" fmla="*/ 12 h 50"/>
                <a:gd name="T72" fmla="*/ 78 w 142"/>
                <a:gd name="T73" fmla="*/ 10 h 50"/>
                <a:gd name="T74" fmla="*/ 78 w 142"/>
                <a:gd name="T75" fmla="*/ 10 h 50"/>
                <a:gd name="T76" fmla="*/ 72 w 142"/>
                <a:gd name="T77" fmla="*/ 12 h 50"/>
                <a:gd name="T78" fmla="*/ 68 w 142"/>
                <a:gd name="T79" fmla="*/ 16 h 50"/>
                <a:gd name="T80" fmla="*/ 68 w 142"/>
                <a:gd name="T81" fmla="*/ 16 h 50"/>
                <a:gd name="T82" fmla="*/ 60 w 142"/>
                <a:gd name="T83" fmla="*/ 20 h 50"/>
                <a:gd name="T84" fmla="*/ 52 w 142"/>
                <a:gd name="T85" fmla="*/ 22 h 50"/>
                <a:gd name="T86" fmla="*/ 52 w 142"/>
                <a:gd name="T87" fmla="*/ 22 h 50"/>
                <a:gd name="T88" fmla="*/ 48 w 142"/>
                <a:gd name="T89" fmla="*/ 20 h 50"/>
                <a:gd name="T90" fmla="*/ 48 w 142"/>
                <a:gd name="T91" fmla="*/ 20 h 50"/>
                <a:gd name="T92" fmla="*/ 44 w 142"/>
                <a:gd name="T93" fmla="*/ 18 h 50"/>
                <a:gd name="T94" fmla="*/ 42 w 142"/>
                <a:gd name="T95" fmla="*/ 16 h 50"/>
                <a:gd name="T96" fmla="*/ 38 w 142"/>
                <a:gd name="T97" fmla="*/ 12 h 50"/>
                <a:gd name="T98" fmla="*/ 38 w 142"/>
                <a:gd name="T99" fmla="*/ 12 h 50"/>
                <a:gd name="T100" fmla="*/ 32 w 142"/>
                <a:gd name="T101" fmla="*/ 8 h 50"/>
                <a:gd name="T102" fmla="*/ 24 w 142"/>
                <a:gd name="T103" fmla="*/ 4 h 50"/>
                <a:gd name="T104" fmla="*/ 24 w 142"/>
                <a:gd name="T105" fmla="*/ 4 h 50"/>
                <a:gd name="T106" fmla="*/ 16 w 142"/>
                <a:gd name="T107" fmla="*/ 2 h 50"/>
                <a:gd name="T108" fmla="*/ 8 w 142"/>
                <a:gd name="T109"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42" h="50">
                  <a:moveTo>
                    <a:pt x="8" y="0"/>
                  </a:moveTo>
                  <a:lnTo>
                    <a:pt x="8" y="0"/>
                  </a:lnTo>
                  <a:lnTo>
                    <a:pt x="6" y="0"/>
                  </a:lnTo>
                  <a:lnTo>
                    <a:pt x="6" y="0"/>
                  </a:lnTo>
                  <a:lnTo>
                    <a:pt x="0" y="4"/>
                  </a:lnTo>
                  <a:lnTo>
                    <a:pt x="0" y="8"/>
                  </a:lnTo>
                  <a:lnTo>
                    <a:pt x="2" y="12"/>
                  </a:lnTo>
                  <a:lnTo>
                    <a:pt x="6" y="18"/>
                  </a:lnTo>
                  <a:lnTo>
                    <a:pt x="16" y="26"/>
                  </a:lnTo>
                  <a:lnTo>
                    <a:pt x="24" y="32"/>
                  </a:lnTo>
                  <a:lnTo>
                    <a:pt x="24" y="32"/>
                  </a:lnTo>
                  <a:lnTo>
                    <a:pt x="32" y="36"/>
                  </a:lnTo>
                  <a:lnTo>
                    <a:pt x="42" y="38"/>
                  </a:lnTo>
                  <a:lnTo>
                    <a:pt x="62" y="40"/>
                  </a:lnTo>
                  <a:lnTo>
                    <a:pt x="62" y="40"/>
                  </a:lnTo>
                  <a:lnTo>
                    <a:pt x="100" y="46"/>
                  </a:lnTo>
                  <a:lnTo>
                    <a:pt x="100" y="46"/>
                  </a:lnTo>
                  <a:lnTo>
                    <a:pt x="112" y="48"/>
                  </a:lnTo>
                  <a:lnTo>
                    <a:pt x="126" y="50"/>
                  </a:lnTo>
                  <a:lnTo>
                    <a:pt x="126" y="50"/>
                  </a:lnTo>
                  <a:lnTo>
                    <a:pt x="134" y="50"/>
                  </a:lnTo>
                  <a:lnTo>
                    <a:pt x="142" y="46"/>
                  </a:lnTo>
                  <a:lnTo>
                    <a:pt x="142" y="46"/>
                  </a:lnTo>
                  <a:lnTo>
                    <a:pt x="140" y="44"/>
                  </a:lnTo>
                  <a:lnTo>
                    <a:pt x="142" y="44"/>
                  </a:lnTo>
                  <a:lnTo>
                    <a:pt x="142" y="44"/>
                  </a:lnTo>
                  <a:lnTo>
                    <a:pt x="124" y="38"/>
                  </a:lnTo>
                  <a:lnTo>
                    <a:pt x="116" y="36"/>
                  </a:lnTo>
                  <a:lnTo>
                    <a:pt x="110" y="32"/>
                  </a:lnTo>
                  <a:lnTo>
                    <a:pt x="110" y="32"/>
                  </a:lnTo>
                  <a:lnTo>
                    <a:pt x="104" y="26"/>
                  </a:lnTo>
                  <a:lnTo>
                    <a:pt x="100" y="20"/>
                  </a:lnTo>
                  <a:lnTo>
                    <a:pt x="100" y="20"/>
                  </a:lnTo>
                  <a:lnTo>
                    <a:pt x="92" y="14"/>
                  </a:lnTo>
                  <a:lnTo>
                    <a:pt x="82" y="12"/>
                  </a:lnTo>
                  <a:lnTo>
                    <a:pt x="82" y="12"/>
                  </a:lnTo>
                  <a:lnTo>
                    <a:pt x="78" y="10"/>
                  </a:lnTo>
                  <a:lnTo>
                    <a:pt x="78" y="10"/>
                  </a:lnTo>
                  <a:lnTo>
                    <a:pt x="72" y="12"/>
                  </a:lnTo>
                  <a:lnTo>
                    <a:pt x="68" y="16"/>
                  </a:lnTo>
                  <a:lnTo>
                    <a:pt x="68" y="16"/>
                  </a:lnTo>
                  <a:lnTo>
                    <a:pt x="60" y="20"/>
                  </a:lnTo>
                  <a:lnTo>
                    <a:pt x="52" y="22"/>
                  </a:lnTo>
                  <a:lnTo>
                    <a:pt x="52" y="22"/>
                  </a:lnTo>
                  <a:lnTo>
                    <a:pt x="48" y="20"/>
                  </a:lnTo>
                  <a:lnTo>
                    <a:pt x="48" y="20"/>
                  </a:lnTo>
                  <a:lnTo>
                    <a:pt x="44" y="18"/>
                  </a:lnTo>
                  <a:lnTo>
                    <a:pt x="42" y="16"/>
                  </a:lnTo>
                  <a:lnTo>
                    <a:pt x="38" y="12"/>
                  </a:lnTo>
                  <a:lnTo>
                    <a:pt x="38" y="12"/>
                  </a:lnTo>
                  <a:lnTo>
                    <a:pt x="32" y="8"/>
                  </a:lnTo>
                  <a:lnTo>
                    <a:pt x="24" y="4"/>
                  </a:lnTo>
                  <a:lnTo>
                    <a:pt x="24" y="4"/>
                  </a:lnTo>
                  <a:lnTo>
                    <a:pt x="16" y="2"/>
                  </a:lnTo>
                  <a:lnTo>
                    <a:pt x="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23" name="Freeform 108"/>
            <p:cNvSpPr>
              <a:spLocks/>
            </p:cNvSpPr>
            <p:nvPr/>
          </p:nvSpPr>
          <p:spPr bwMode="auto">
            <a:xfrm>
              <a:off x="2374" y="2636"/>
              <a:ext cx="34" cy="14"/>
            </a:xfrm>
            <a:custGeom>
              <a:avLst/>
              <a:gdLst>
                <a:gd name="T0" fmla="*/ 26 w 34"/>
                <a:gd name="T1" fmla="*/ 0 h 14"/>
                <a:gd name="T2" fmla="*/ 26 w 34"/>
                <a:gd name="T3" fmla="*/ 0 h 14"/>
                <a:gd name="T4" fmla="*/ 22 w 34"/>
                <a:gd name="T5" fmla="*/ 0 h 14"/>
                <a:gd name="T6" fmla="*/ 22 w 34"/>
                <a:gd name="T7" fmla="*/ 0 h 14"/>
                <a:gd name="T8" fmla="*/ 8 w 34"/>
                <a:gd name="T9" fmla="*/ 4 h 14"/>
                <a:gd name="T10" fmla="*/ 2 w 34"/>
                <a:gd name="T11" fmla="*/ 8 h 14"/>
                <a:gd name="T12" fmla="*/ 0 w 34"/>
                <a:gd name="T13" fmla="*/ 10 h 14"/>
                <a:gd name="T14" fmla="*/ 2 w 34"/>
                <a:gd name="T15" fmla="*/ 12 h 14"/>
                <a:gd name="T16" fmla="*/ 2 w 34"/>
                <a:gd name="T17" fmla="*/ 12 h 14"/>
                <a:gd name="T18" fmla="*/ 8 w 34"/>
                <a:gd name="T19" fmla="*/ 14 h 14"/>
                <a:gd name="T20" fmla="*/ 8 w 34"/>
                <a:gd name="T21" fmla="*/ 14 h 14"/>
                <a:gd name="T22" fmla="*/ 22 w 34"/>
                <a:gd name="T23" fmla="*/ 12 h 14"/>
                <a:gd name="T24" fmla="*/ 22 w 34"/>
                <a:gd name="T25" fmla="*/ 12 h 14"/>
                <a:gd name="T26" fmla="*/ 28 w 34"/>
                <a:gd name="T27" fmla="*/ 12 h 14"/>
                <a:gd name="T28" fmla="*/ 30 w 34"/>
                <a:gd name="T29" fmla="*/ 10 h 14"/>
                <a:gd name="T30" fmla="*/ 34 w 34"/>
                <a:gd name="T31" fmla="*/ 6 h 14"/>
                <a:gd name="T32" fmla="*/ 34 w 34"/>
                <a:gd name="T33" fmla="*/ 4 h 14"/>
                <a:gd name="T34" fmla="*/ 32 w 34"/>
                <a:gd name="T35" fmla="*/ 2 h 14"/>
                <a:gd name="T36" fmla="*/ 30 w 34"/>
                <a:gd name="T37" fmla="*/ 0 h 14"/>
                <a:gd name="T38" fmla="*/ 26 w 34"/>
                <a:gd name="T3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4" h="14">
                  <a:moveTo>
                    <a:pt x="26" y="0"/>
                  </a:moveTo>
                  <a:lnTo>
                    <a:pt x="26" y="0"/>
                  </a:lnTo>
                  <a:lnTo>
                    <a:pt x="22" y="0"/>
                  </a:lnTo>
                  <a:lnTo>
                    <a:pt x="22" y="0"/>
                  </a:lnTo>
                  <a:lnTo>
                    <a:pt x="8" y="4"/>
                  </a:lnTo>
                  <a:lnTo>
                    <a:pt x="2" y="8"/>
                  </a:lnTo>
                  <a:lnTo>
                    <a:pt x="0" y="10"/>
                  </a:lnTo>
                  <a:lnTo>
                    <a:pt x="2" y="12"/>
                  </a:lnTo>
                  <a:lnTo>
                    <a:pt x="2" y="12"/>
                  </a:lnTo>
                  <a:lnTo>
                    <a:pt x="8" y="14"/>
                  </a:lnTo>
                  <a:lnTo>
                    <a:pt x="8" y="14"/>
                  </a:lnTo>
                  <a:lnTo>
                    <a:pt x="22" y="12"/>
                  </a:lnTo>
                  <a:lnTo>
                    <a:pt x="22" y="12"/>
                  </a:lnTo>
                  <a:lnTo>
                    <a:pt x="28" y="12"/>
                  </a:lnTo>
                  <a:lnTo>
                    <a:pt x="30" y="10"/>
                  </a:lnTo>
                  <a:lnTo>
                    <a:pt x="34" y="6"/>
                  </a:lnTo>
                  <a:lnTo>
                    <a:pt x="34" y="4"/>
                  </a:lnTo>
                  <a:lnTo>
                    <a:pt x="32" y="2"/>
                  </a:lnTo>
                  <a:lnTo>
                    <a:pt x="30" y="0"/>
                  </a:lnTo>
                  <a:lnTo>
                    <a:pt x="26"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24" name="Freeform 109"/>
            <p:cNvSpPr>
              <a:spLocks/>
            </p:cNvSpPr>
            <p:nvPr/>
          </p:nvSpPr>
          <p:spPr bwMode="auto">
            <a:xfrm>
              <a:off x="2374" y="2636"/>
              <a:ext cx="34" cy="14"/>
            </a:xfrm>
            <a:custGeom>
              <a:avLst/>
              <a:gdLst>
                <a:gd name="T0" fmla="*/ 26 w 34"/>
                <a:gd name="T1" fmla="*/ 0 h 14"/>
                <a:gd name="T2" fmla="*/ 26 w 34"/>
                <a:gd name="T3" fmla="*/ 0 h 14"/>
                <a:gd name="T4" fmla="*/ 22 w 34"/>
                <a:gd name="T5" fmla="*/ 0 h 14"/>
                <a:gd name="T6" fmla="*/ 22 w 34"/>
                <a:gd name="T7" fmla="*/ 0 h 14"/>
                <a:gd name="T8" fmla="*/ 8 w 34"/>
                <a:gd name="T9" fmla="*/ 4 h 14"/>
                <a:gd name="T10" fmla="*/ 2 w 34"/>
                <a:gd name="T11" fmla="*/ 8 h 14"/>
                <a:gd name="T12" fmla="*/ 0 w 34"/>
                <a:gd name="T13" fmla="*/ 10 h 14"/>
                <a:gd name="T14" fmla="*/ 2 w 34"/>
                <a:gd name="T15" fmla="*/ 12 h 14"/>
                <a:gd name="T16" fmla="*/ 2 w 34"/>
                <a:gd name="T17" fmla="*/ 12 h 14"/>
                <a:gd name="T18" fmla="*/ 8 w 34"/>
                <a:gd name="T19" fmla="*/ 14 h 14"/>
                <a:gd name="T20" fmla="*/ 8 w 34"/>
                <a:gd name="T21" fmla="*/ 14 h 14"/>
                <a:gd name="T22" fmla="*/ 22 w 34"/>
                <a:gd name="T23" fmla="*/ 12 h 14"/>
                <a:gd name="T24" fmla="*/ 22 w 34"/>
                <a:gd name="T25" fmla="*/ 12 h 14"/>
                <a:gd name="T26" fmla="*/ 28 w 34"/>
                <a:gd name="T27" fmla="*/ 12 h 14"/>
                <a:gd name="T28" fmla="*/ 30 w 34"/>
                <a:gd name="T29" fmla="*/ 10 h 14"/>
                <a:gd name="T30" fmla="*/ 34 w 34"/>
                <a:gd name="T31" fmla="*/ 6 h 14"/>
                <a:gd name="T32" fmla="*/ 34 w 34"/>
                <a:gd name="T33" fmla="*/ 4 h 14"/>
                <a:gd name="T34" fmla="*/ 32 w 34"/>
                <a:gd name="T35" fmla="*/ 2 h 14"/>
                <a:gd name="T36" fmla="*/ 30 w 34"/>
                <a:gd name="T37" fmla="*/ 0 h 14"/>
                <a:gd name="T38" fmla="*/ 26 w 34"/>
                <a:gd name="T3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4" h="14">
                  <a:moveTo>
                    <a:pt x="26" y="0"/>
                  </a:moveTo>
                  <a:lnTo>
                    <a:pt x="26" y="0"/>
                  </a:lnTo>
                  <a:lnTo>
                    <a:pt x="22" y="0"/>
                  </a:lnTo>
                  <a:lnTo>
                    <a:pt x="22" y="0"/>
                  </a:lnTo>
                  <a:lnTo>
                    <a:pt x="8" y="4"/>
                  </a:lnTo>
                  <a:lnTo>
                    <a:pt x="2" y="8"/>
                  </a:lnTo>
                  <a:lnTo>
                    <a:pt x="0" y="10"/>
                  </a:lnTo>
                  <a:lnTo>
                    <a:pt x="2" y="12"/>
                  </a:lnTo>
                  <a:lnTo>
                    <a:pt x="2" y="12"/>
                  </a:lnTo>
                  <a:lnTo>
                    <a:pt x="8" y="14"/>
                  </a:lnTo>
                  <a:lnTo>
                    <a:pt x="8" y="14"/>
                  </a:lnTo>
                  <a:lnTo>
                    <a:pt x="22" y="12"/>
                  </a:lnTo>
                  <a:lnTo>
                    <a:pt x="22" y="12"/>
                  </a:lnTo>
                  <a:lnTo>
                    <a:pt x="28" y="12"/>
                  </a:lnTo>
                  <a:lnTo>
                    <a:pt x="30" y="10"/>
                  </a:lnTo>
                  <a:lnTo>
                    <a:pt x="34" y="6"/>
                  </a:lnTo>
                  <a:lnTo>
                    <a:pt x="34" y="4"/>
                  </a:lnTo>
                  <a:lnTo>
                    <a:pt x="32" y="2"/>
                  </a:lnTo>
                  <a:lnTo>
                    <a:pt x="30" y="0"/>
                  </a:lnTo>
                  <a:lnTo>
                    <a:pt x="2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25" name="Freeform 110"/>
            <p:cNvSpPr>
              <a:spLocks/>
            </p:cNvSpPr>
            <p:nvPr/>
          </p:nvSpPr>
          <p:spPr bwMode="auto">
            <a:xfrm>
              <a:off x="2328" y="2634"/>
              <a:ext cx="44" cy="24"/>
            </a:xfrm>
            <a:custGeom>
              <a:avLst/>
              <a:gdLst>
                <a:gd name="T0" fmla="*/ 24 w 44"/>
                <a:gd name="T1" fmla="*/ 0 h 24"/>
                <a:gd name="T2" fmla="*/ 24 w 44"/>
                <a:gd name="T3" fmla="*/ 0 h 24"/>
                <a:gd name="T4" fmla="*/ 14 w 44"/>
                <a:gd name="T5" fmla="*/ 0 h 24"/>
                <a:gd name="T6" fmla="*/ 6 w 44"/>
                <a:gd name="T7" fmla="*/ 2 h 24"/>
                <a:gd name="T8" fmla="*/ 6 w 44"/>
                <a:gd name="T9" fmla="*/ 2 h 24"/>
                <a:gd name="T10" fmla="*/ 2 w 44"/>
                <a:gd name="T11" fmla="*/ 6 h 24"/>
                <a:gd name="T12" fmla="*/ 0 w 44"/>
                <a:gd name="T13" fmla="*/ 10 h 24"/>
                <a:gd name="T14" fmla="*/ 0 w 44"/>
                <a:gd name="T15" fmla="*/ 10 h 24"/>
                <a:gd name="T16" fmla="*/ 0 w 44"/>
                <a:gd name="T17" fmla="*/ 10 h 24"/>
                <a:gd name="T18" fmla="*/ 0 w 44"/>
                <a:gd name="T19" fmla="*/ 10 h 24"/>
                <a:gd name="T20" fmla="*/ 2 w 44"/>
                <a:gd name="T21" fmla="*/ 12 h 24"/>
                <a:gd name="T22" fmla="*/ 2 w 44"/>
                <a:gd name="T23" fmla="*/ 12 h 24"/>
                <a:gd name="T24" fmla="*/ 2 w 44"/>
                <a:gd name="T25" fmla="*/ 12 h 24"/>
                <a:gd name="T26" fmla="*/ 2 w 44"/>
                <a:gd name="T27" fmla="*/ 12 h 24"/>
                <a:gd name="T28" fmla="*/ 0 w 44"/>
                <a:gd name="T29" fmla="*/ 12 h 24"/>
                <a:gd name="T30" fmla="*/ 0 w 44"/>
                <a:gd name="T31" fmla="*/ 12 h 24"/>
                <a:gd name="T32" fmla="*/ 6 w 44"/>
                <a:gd name="T33" fmla="*/ 16 h 24"/>
                <a:gd name="T34" fmla="*/ 12 w 44"/>
                <a:gd name="T35" fmla="*/ 18 h 24"/>
                <a:gd name="T36" fmla="*/ 12 w 44"/>
                <a:gd name="T37" fmla="*/ 18 h 24"/>
                <a:gd name="T38" fmla="*/ 16 w 44"/>
                <a:gd name="T39" fmla="*/ 22 h 24"/>
                <a:gd name="T40" fmla="*/ 20 w 44"/>
                <a:gd name="T41" fmla="*/ 24 h 24"/>
                <a:gd name="T42" fmla="*/ 20 w 44"/>
                <a:gd name="T43" fmla="*/ 24 h 24"/>
                <a:gd name="T44" fmla="*/ 24 w 44"/>
                <a:gd name="T45" fmla="*/ 24 h 24"/>
                <a:gd name="T46" fmla="*/ 24 w 44"/>
                <a:gd name="T47" fmla="*/ 24 h 24"/>
                <a:gd name="T48" fmla="*/ 28 w 44"/>
                <a:gd name="T49" fmla="*/ 18 h 24"/>
                <a:gd name="T50" fmla="*/ 32 w 44"/>
                <a:gd name="T51" fmla="*/ 14 h 24"/>
                <a:gd name="T52" fmla="*/ 32 w 44"/>
                <a:gd name="T53" fmla="*/ 14 h 24"/>
                <a:gd name="T54" fmla="*/ 38 w 44"/>
                <a:gd name="T55" fmla="*/ 12 h 24"/>
                <a:gd name="T56" fmla="*/ 40 w 44"/>
                <a:gd name="T57" fmla="*/ 12 h 24"/>
                <a:gd name="T58" fmla="*/ 42 w 44"/>
                <a:gd name="T59" fmla="*/ 10 h 24"/>
                <a:gd name="T60" fmla="*/ 42 w 44"/>
                <a:gd name="T61" fmla="*/ 10 h 24"/>
                <a:gd name="T62" fmla="*/ 44 w 44"/>
                <a:gd name="T63" fmla="*/ 8 h 24"/>
                <a:gd name="T64" fmla="*/ 42 w 44"/>
                <a:gd name="T65" fmla="*/ 6 h 24"/>
                <a:gd name="T66" fmla="*/ 38 w 44"/>
                <a:gd name="T67" fmla="*/ 2 h 24"/>
                <a:gd name="T68" fmla="*/ 38 w 44"/>
                <a:gd name="T69" fmla="*/ 2 h 24"/>
                <a:gd name="T70" fmla="*/ 32 w 44"/>
                <a:gd name="T71" fmla="*/ 0 h 24"/>
                <a:gd name="T72" fmla="*/ 24 w 44"/>
                <a:gd name="T73"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4" h="24">
                  <a:moveTo>
                    <a:pt x="24" y="0"/>
                  </a:moveTo>
                  <a:lnTo>
                    <a:pt x="24" y="0"/>
                  </a:lnTo>
                  <a:lnTo>
                    <a:pt x="14" y="0"/>
                  </a:lnTo>
                  <a:lnTo>
                    <a:pt x="6" y="2"/>
                  </a:lnTo>
                  <a:lnTo>
                    <a:pt x="6" y="2"/>
                  </a:lnTo>
                  <a:lnTo>
                    <a:pt x="2" y="6"/>
                  </a:lnTo>
                  <a:lnTo>
                    <a:pt x="0" y="10"/>
                  </a:lnTo>
                  <a:lnTo>
                    <a:pt x="0" y="10"/>
                  </a:lnTo>
                  <a:lnTo>
                    <a:pt x="0" y="10"/>
                  </a:lnTo>
                  <a:lnTo>
                    <a:pt x="0" y="10"/>
                  </a:lnTo>
                  <a:lnTo>
                    <a:pt x="2" y="12"/>
                  </a:lnTo>
                  <a:lnTo>
                    <a:pt x="2" y="12"/>
                  </a:lnTo>
                  <a:lnTo>
                    <a:pt x="2" y="12"/>
                  </a:lnTo>
                  <a:lnTo>
                    <a:pt x="2" y="12"/>
                  </a:lnTo>
                  <a:lnTo>
                    <a:pt x="0" y="12"/>
                  </a:lnTo>
                  <a:lnTo>
                    <a:pt x="0" y="12"/>
                  </a:lnTo>
                  <a:lnTo>
                    <a:pt x="6" y="16"/>
                  </a:lnTo>
                  <a:lnTo>
                    <a:pt x="12" y="18"/>
                  </a:lnTo>
                  <a:lnTo>
                    <a:pt x="12" y="18"/>
                  </a:lnTo>
                  <a:lnTo>
                    <a:pt x="16" y="22"/>
                  </a:lnTo>
                  <a:lnTo>
                    <a:pt x="20" y="24"/>
                  </a:lnTo>
                  <a:lnTo>
                    <a:pt x="20" y="24"/>
                  </a:lnTo>
                  <a:lnTo>
                    <a:pt x="24" y="24"/>
                  </a:lnTo>
                  <a:lnTo>
                    <a:pt x="24" y="24"/>
                  </a:lnTo>
                  <a:lnTo>
                    <a:pt x="28" y="18"/>
                  </a:lnTo>
                  <a:lnTo>
                    <a:pt x="32" y="14"/>
                  </a:lnTo>
                  <a:lnTo>
                    <a:pt x="32" y="14"/>
                  </a:lnTo>
                  <a:lnTo>
                    <a:pt x="38" y="12"/>
                  </a:lnTo>
                  <a:lnTo>
                    <a:pt x="40" y="12"/>
                  </a:lnTo>
                  <a:lnTo>
                    <a:pt x="42" y="10"/>
                  </a:lnTo>
                  <a:lnTo>
                    <a:pt x="42" y="10"/>
                  </a:lnTo>
                  <a:lnTo>
                    <a:pt x="44" y="8"/>
                  </a:lnTo>
                  <a:lnTo>
                    <a:pt x="42" y="6"/>
                  </a:lnTo>
                  <a:lnTo>
                    <a:pt x="38" y="2"/>
                  </a:lnTo>
                  <a:lnTo>
                    <a:pt x="38" y="2"/>
                  </a:lnTo>
                  <a:lnTo>
                    <a:pt x="32" y="0"/>
                  </a:lnTo>
                  <a:lnTo>
                    <a:pt x="24"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26" name="Freeform 111"/>
            <p:cNvSpPr>
              <a:spLocks/>
            </p:cNvSpPr>
            <p:nvPr/>
          </p:nvSpPr>
          <p:spPr bwMode="auto">
            <a:xfrm>
              <a:off x="2328" y="2634"/>
              <a:ext cx="44" cy="24"/>
            </a:xfrm>
            <a:custGeom>
              <a:avLst/>
              <a:gdLst>
                <a:gd name="T0" fmla="*/ 24 w 44"/>
                <a:gd name="T1" fmla="*/ 0 h 24"/>
                <a:gd name="T2" fmla="*/ 24 w 44"/>
                <a:gd name="T3" fmla="*/ 0 h 24"/>
                <a:gd name="T4" fmla="*/ 14 w 44"/>
                <a:gd name="T5" fmla="*/ 0 h 24"/>
                <a:gd name="T6" fmla="*/ 6 w 44"/>
                <a:gd name="T7" fmla="*/ 2 h 24"/>
                <a:gd name="T8" fmla="*/ 6 w 44"/>
                <a:gd name="T9" fmla="*/ 2 h 24"/>
                <a:gd name="T10" fmla="*/ 2 w 44"/>
                <a:gd name="T11" fmla="*/ 6 h 24"/>
                <a:gd name="T12" fmla="*/ 0 w 44"/>
                <a:gd name="T13" fmla="*/ 10 h 24"/>
                <a:gd name="T14" fmla="*/ 0 w 44"/>
                <a:gd name="T15" fmla="*/ 10 h 24"/>
                <a:gd name="T16" fmla="*/ 0 w 44"/>
                <a:gd name="T17" fmla="*/ 10 h 24"/>
                <a:gd name="T18" fmla="*/ 0 w 44"/>
                <a:gd name="T19" fmla="*/ 10 h 24"/>
                <a:gd name="T20" fmla="*/ 2 w 44"/>
                <a:gd name="T21" fmla="*/ 12 h 24"/>
                <a:gd name="T22" fmla="*/ 2 w 44"/>
                <a:gd name="T23" fmla="*/ 12 h 24"/>
                <a:gd name="T24" fmla="*/ 2 w 44"/>
                <a:gd name="T25" fmla="*/ 12 h 24"/>
                <a:gd name="T26" fmla="*/ 2 w 44"/>
                <a:gd name="T27" fmla="*/ 12 h 24"/>
                <a:gd name="T28" fmla="*/ 0 w 44"/>
                <a:gd name="T29" fmla="*/ 12 h 24"/>
                <a:gd name="T30" fmla="*/ 0 w 44"/>
                <a:gd name="T31" fmla="*/ 12 h 24"/>
                <a:gd name="T32" fmla="*/ 6 w 44"/>
                <a:gd name="T33" fmla="*/ 16 h 24"/>
                <a:gd name="T34" fmla="*/ 12 w 44"/>
                <a:gd name="T35" fmla="*/ 18 h 24"/>
                <a:gd name="T36" fmla="*/ 12 w 44"/>
                <a:gd name="T37" fmla="*/ 18 h 24"/>
                <a:gd name="T38" fmla="*/ 16 w 44"/>
                <a:gd name="T39" fmla="*/ 22 h 24"/>
                <a:gd name="T40" fmla="*/ 20 w 44"/>
                <a:gd name="T41" fmla="*/ 24 h 24"/>
                <a:gd name="T42" fmla="*/ 20 w 44"/>
                <a:gd name="T43" fmla="*/ 24 h 24"/>
                <a:gd name="T44" fmla="*/ 24 w 44"/>
                <a:gd name="T45" fmla="*/ 24 h 24"/>
                <a:gd name="T46" fmla="*/ 24 w 44"/>
                <a:gd name="T47" fmla="*/ 24 h 24"/>
                <a:gd name="T48" fmla="*/ 28 w 44"/>
                <a:gd name="T49" fmla="*/ 18 h 24"/>
                <a:gd name="T50" fmla="*/ 32 w 44"/>
                <a:gd name="T51" fmla="*/ 14 h 24"/>
                <a:gd name="T52" fmla="*/ 32 w 44"/>
                <a:gd name="T53" fmla="*/ 14 h 24"/>
                <a:gd name="T54" fmla="*/ 38 w 44"/>
                <a:gd name="T55" fmla="*/ 12 h 24"/>
                <a:gd name="T56" fmla="*/ 40 w 44"/>
                <a:gd name="T57" fmla="*/ 12 h 24"/>
                <a:gd name="T58" fmla="*/ 42 w 44"/>
                <a:gd name="T59" fmla="*/ 10 h 24"/>
                <a:gd name="T60" fmla="*/ 42 w 44"/>
                <a:gd name="T61" fmla="*/ 10 h 24"/>
                <a:gd name="T62" fmla="*/ 44 w 44"/>
                <a:gd name="T63" fmla="*/ 8 h 24"/>
                <a:gd name="T64" fmla="*/ 42 w 44"/>
                <a:gd name="T65" fmla="*/ 6 h 24"/>
                <a:gd name="T66" fmla="*/ 38 w 44"/>
                <a:gd name="T67" fmla="*/ 2 h 24"/>
                <a:gd name="T68" fmla="*/ 38 w 44"/>
                <a:gd name="T69" fmla="*/ 2 h 24"/>
                <a:gd name="T70" fmla="*/ 32 w 44"/>
                <a:gd name="T71" fmla="*/ 0 h 24"/>
                <a:gd name="T72" fmla="*/ 24 w 44"/>
                <a:gd name="T73"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4" h="24">
                  <a:moveTo>
                    <a:pt x="24" y="0"/>
                  </a:moveTo>
                  <a:lnTo>
                    <a:pt x="24" y="0"/>
                  </a:lnTo>
                  <a:lnTo>
                    <a:pt x="14" y="0"/>
                  </a:lnTo>
                  <a:lnTo>
                    <a:pt x="6" y="2"/>
                  </a:lnTo>
                  <a:lnTo>
                    <a:pt x="6" y="2"/>
                  </a:lnTo>
                  <a:lnTo>
                    <a:pt x="2" y="6"/>
                  </a:lnTo>
                  <a:lnTo>
                    <a:pt x="0" y="10"/>
                  </a:lnTo>
                  <a:lnTo>
                    <a:pt x="0" y="10"/>
                  </a:lnTo>
                  <a:lnTo>
                    <a:pt x="0" y="10"/>
                  </a:lnTo>
                  <a:lnTo>
                    <a:pt x="0" y="10"/>
                  </a:lnTo>
                  <a:lnTo>
                    <a:pt x="2" y="12"/>
                  </a:lnTo>
                  <a:lnTo>
                    <a:pt x="2" y="12"/>
                  </a:lnTo>
                  <a:lnTo>
                    <a:pt x="2" y="12"/>
                  </a:lnTo>
                  <a:lnTo>
                    <a:pt x="2" y="12"/>
                  </a:lnTo>
                  <a:lnTo>
                    <a:pt x="0" y="12"/>
                  </a:lnTo>
                  <a:lnTo>
                    <a:pt x="0" y="12"/>
                  </a:lnTo>
                  <a:lnTo>
                    <a:pt x="6" y="16"/>
                  </a:lnTo>
                  <a:lnTo>
                    <a:pt x="12" y="18"/>
                  </a:lnTo>
                  <a:lnTo>
                    <a:pt x="12" y="18"/>
                  </a:lnTo>
                  <a:lnTo>
                    <a:pt x="16" y="22"/>
                  </a:lnTo>
                  <a:lnTo>
                    <a:pt x="20" y="24"/>
                  </a:lnTo>
                  <a:lnTo>
                    <a:pt x="20" y="24"/>
                  </a:lnTo>
                  <a:lnTo>
                    <a:pt x="24" y="24"/>
                  </a:lnTo>
                  <a:lnTo>
                    <a:pt x="24" y="24"/>
                  </a:lnTo>
                  <a:lnTo>
                    <a:pt x="28" y="18"/>
                  </a:lnTo>
                  <a:lnTo>
                    <a:pt x="32" y="14"/>
                  </a:lnTo>
                  <a:lnTo>
                    <a:pt x="32" y="14"/>
                  </a:lnTo>
                  <a:lnTo>
                    <a:pt x="38" y="12"/>
                  </a:lnTo>
                  <a:lnTo>
                    <a:pt x="40" y="12"/>
                  </a:lnTo>
                  <a:lnTo>
                    <a:pt x="42" y="10"/>
                  </a:lnTo>
                  <a:lnTo>
                    <a:pt x="42" y="10"/>
                  </a:lnTo>
                  <a:lnTo>
                    <a:pt x="44" y="8"/>
                  </a:lnTo>
                  <a:lnTo>
                    <a:pt x="42" y="6"/>
                  </a:lnTo>
                  <a:lnTo>
                    <a:pt x="38" y="2"/>
                  </a:lnTo>
                  <a:lnTo>
                    <a:pt x="38" y="2"/>
                  </a:lnTo>
                  <a:lnTo>
                    <a:pt x="32" y="0"/>
                  </a:lnTo>
                  <a:lnTo>
                    <a:pt x="2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27" name="Freeform 112"/>
            <p:cNvSpPr>
              <a:spLocks/>
            </p:cNvSpPr>
            <p:nvPr/>
          </p:nvSpPr>
          <p:spPr bwMode="auto">
            <a:xfrm>
              <a:off x="2326" y="2644"/>
              <a:ext cx="4" cy="2"/>
            </a:xfrm>
            <a:custGeom>
              <a:avLst/>
              <a:gdLst>
                <a:gd name="T0" fmla="*/ 2 w 4"/>
                <a:gd name="T1" fmla="*/ 0 h 2"/>
                <a:gd name="T2" fmla="*/ 0 w 4"/>
                <a:gd name="T3" fmla="*/ 0 h 2"/>
                <a:gd name="T4" fmla="*/ 0 w 4"/>
                <a:gd name="T5" fmla="*/ 0 h 2"/>
                <a:gd name="T6" fmla="*/ 2 w 4"/>
                <a:gd name="T7" fmla="*/ 2 h 2"/>
                <a:gd name="T8" fmla="*/ 4 w 4"/>
                <a:gd name="T9" fmla="*/ 2 h 2"/>
                <a:gd name="T10" fmla="*/ 4 w 4"/>
                <a:gd name="T11" fmla="*/ 2 h 2"/>
                <a:gd name="T12" fmla="*/ 2 w 4"/>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4" h="2">
                  <a:moveTo>
                    <a:pt x="2" y="0"/>
                  </a:moveTo>
                  <a:lnTo>
                    <a:pt x="0" y="0"/>
                  </a:lnTo>
                  <a:lnTo>
                    <a:pt x="0" y="0"/>
                  </a:lnTo>
                  <a:lnTo>
                    <a:pt x="2" y="2"/>
                  </a:lnTo>
                  <a:lnTo>
                    <a:pt x="4" y="2"/>
                  </a:lnTo>
                  <a:lnTo>
                    <a:pt x="4" y="2"/>
                  </a:lnTo>
                  <a:lnTo>
                    <a:pt x="2"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28" name="Freeform 113"/>
            <p:cNvSpPr>
              <a:spLocks/>
            </p:cNvSpPr>
            <p:nvPr/>
          </p:nvSpPr>
          <p:spPr bwMode="auto">
            <a:xfrm>
              <a:off x="2326" y="2644"/>
              <a:ext cx="4" cy="2"/>
            </a:xfrm>
            <a:custGeom>
              <a:avLst/>
              <a:gdLst>
                <a:gd name="T0" fmla="*/ 2 w 4"/>
                <a:gd name="T1" fmla="*/ 0 h 2"/>
                <a:gd name="T2" fmla="*/ 0 w 4"/>
                <a:gd name="T3" fmla="*/ 0 h 2"/>
                <a:gd name="T4" fmla="*/ 0 w 4"/>
                <a:gd name="T5" fmla="*/ 0 h 2"/>
                <a:gd name="T6" fmla="*/ 2 w 4"/>
                <a:gd name="T7" fmla="*/ 2 h 2"/>
                <a:gd name="T8" fmla="*/ 4 w 4"/>
                <a:gd name="T9" fmla="*/ 2 h 2"/>
                <a:gd name="T10" fmla="*/ 4 w 4"/>
                <a:gd name="T11" fmla="*/ 2 h 2"/>
                <a:gd name="T12" fmla="*/ 2 w 4"/>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4" h="2">
                  <a:moveTo>
                    <a:pt x="2" y="0"/>
                  </a:moveTo>
                  <a:lnTo>
                    <a:pt x="0" y="0"/>
                  </a:lnTo>
                  <a:lnTo>
                    <a:pt x="0" y="0"/>
                  </a:lnTo>
                  <a:lnTo>
                    <a:pt x="2" y="2"/>
                  </a:lnTo>
                  <a:lnTo>
                    <a:pt x="4" y="2"/>
                  </a:lnTo>
                  <a:lnTo>
                    <a:pt x="4" y="2"/>
                  </a:lnTo>
                  <a:lnTo>
                    <a:pt x="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29" name="Freeform 114"/>
            <p:cNvSpPr>
              <a:spLocks/>
            </p:cNvSpPr>
            <p:nvPr/>
          </p:nvSpPr>
          <p:spPr bwMode="auto">
            <a:xfrm>
              <a:off x="2364" y="2660"/>
              <a:ext cx="20" cy="10"/>
            </a:xfrm>
            <a:custGeom>
              <a:avLst/>
              <a:gdLst>
                <a:gd name="T0" fmla="*/ 16 w 20"/>
                <a:gd name="T1" fmla="*/ 0 h 10"/>
                <a:gd name="T2" fmla="*/ 16 w 20"/>
                <a:gd name="T3" fmla="*/ 0 h 10"/>
                <a:gd name="T4" fmla="*/ 8 w 20"/>
                <a:gd name="T5" fmla="*/ 2 h 10"/>
                <a:gd name="T6" fmla="*/ 2 w 20"/>
                <a:gd name="T7" fmla="*/ 4 h 10"/>
                <a:gd name="T8" fmla="*/ 2 w 20"/>
                <a:gd name="T9" fmla="*/ 4 h 10"/>
                <a:gd name="T10" fmla="*/ 0 w 20"/>
                <a:gd name="T11" fmla="*/ 6 h 10"/>
                <a:gd name="T12" fmla="*/ 4 w 20"/>
                <a:gd name="T13" fmla="*/ 10 h 10"/>
                <a:gd name="T14" fmla="*/ 4 w 20"/>
                <a:gd name="T15" fmla="*/ 10 h 10"/>
                <a:gd name="T16" fmla="*/ 6 w 20"/>
                <a:gd name="T17" fmla="*/ 10 h 10"/>
                <a:gd name="T18" fmla="*/ 6 w 20"/>
                <a:gd name="T19" fmla="*/ 10 h 10"/>
                <a:gd name="T20" fmla="*/ 16 w 20"/>
                <a:gd name="T21" fmla="*/ 8 h 10"/>
                <a:gd name="T22" fmla="*/ 20 w 20"/>
                <a:gd name="T23" fmla="*/ 4 h 10"/>
                <a:gd name="T24" fmla="*/ 20 w 20"/>
                <a:gd name="T25" fmla="*/ 2 h 10"/>
                <a:gd name="T26" fmla="*/ 18 w 20"/>
                <a:gd name="T27" fmla="*/ 2 h 10"/>
                <a:gd name="T28" fmla="*/ 18 w 20"/>
                <a:gd name="T29" fmla="*/ 2 h 10"/>
                <a:gd name="T30" fmla="*/ 16 w 20"/>
                <a:gd name="T3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0" h="10">
                  <a:moveTo>
                    <a:pt x="16" y="0"/>
                  </a:moveTo>
                  <a:lnTo>
                    <a:pt x="16" y="0"/>
                  </a:lnTo>
                  <a:lnTo>
                    <a:pt x="8" y="2"/>
                  </a:lnTo>
                  <a:lnTo>
                    <a:pt x="2" y="4"/>
                  </a:lnTo>
                  <a:lnTo>
                    <a:pt x="2" y="4"/>
                  </a:lnTo>
                  <a:lnTo>
                    <a:pt x="0" y="6"/>
                  </a:lnTo>
                  <a:lnTo>
                    <a:pt x="4" y="10"/>
                  </a:lnTo>
                  <a:lnTo>
                    <a:pt x="4" y="10"/>
                  </a:lnTo>
                  <a:lnTo>
                    <a:pt x="6" y="10"/>
                  </a:lnTo>
                  <a:lnTo>
                    <a:pt x="6" y="10"/>
                  </a:lnTo>
                  <a:lnTo>
                    <a:pt x="16" y="8"/>
                  </a:lnTo>
                  <a:lnTo>
                    <a:pt x="20" y="4"/>
                  </a:lnTo>
                  <a:lnTo>
                    <a:pt x="20" y="2"/>
                  </a:lnTo>
                  <a:lnTo>
                    <a:pt x="18" y="2"/>
                  </a:lnTo>
                  <a:lnTo>
                    <a:pt x="18" y="2"/>
                  </a:lnTo>
                  <a:lnTo>
                    <a:pt x="16"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30" name="Freeform 115"/>
            <p:cNvSpPr>
              <a:spLocks/>
            </p:cNvSpPr>
            <p:nvPr/>
          </p:nvSpPr>
          <p:spPr bwMode="auto">
            <a:xfrm>
              <a:off x="2364" y="2660"/>
              <a:ext cx="20" cy="10"/>
            </a:xfrm>
            <a:custGeom>
              <a:avLst/>
              <a:gdLst>
                <a:gd name="T0" fmla="*/ 16 w 20"/>
                <a:gd name="T1" fmla="*/ 0 h 10"/>
                <a:gd name="T2" fmla="*/ 16 w 20"/>
                <a:gd name="T3" fmla="*/ 0 h 10"/>
                <a:gd name="T4" fmla="*/ 8 w 20"/>
                <a:gd name="T5" fmla="*/ 2 h 10"/>
                <a:gd name="T6" fmla="*/ 2 w 20"/>
                <a:gd name="T7" fmla="*/ 4 h 10"/>
                <a:gd name="T8" fmla="*/ 2 w 20"/>
                <a:gd name="T9" fmla="*/ 4 h 10"/>
                <a:gd name="T10" fmla="*/ 0 w 20"/>
                <a:gd name="T11" fmla="*/ 6 h 10"/>
                <a:gd name="T12" fmla="*/ 4 w 20"/>
                <a:gd name="T13" fmla="*/ 10 h 10"/>
                <a:gd name="T14" fmla="*/ 4 w 20"/>
                <a:gd name="T15" fmla="*/ 10 h 10"/>
                <a:gd name="T16" fmla="*/ 6 w 20"/>
                <a:gd name="T17" fmla="*/ 10 h 10"/>
                <a:gd name="T18" fmla="*/ 6 w 20"/>
                <a:gd name="T19" fmla="*/ 10 h 10"/>
                <a:gd name="T20" fmla="*/ 16 w 20"/>
                <a:gd name="T21" fmla="*/ 8 h 10"/>
                <a:gd name="T22" fmla="*/ 20 w 20"/>
                <a:gd name="T23" fmla="*/ 4 h 10"/>
                <a:gd name="T24" fmla="*/ 20 w 20"/>
                <a:gd name="T25" fmla="*/ 2 h 10"/>
                <a:gd name="T26" fmla="*/ 18 w 20"/>
                <a:gd name="T27" fmla="*/ 2 h 10"/>
                <a:gd name="T28" fmla="*/ 18 w 20"/>
                <a:gd name="T29" fmla="*/ 2 h 10"/>
                <a:gd name="T30" fmla="*/ 16 w 20"/>
                <a:gd name="T3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0" h="10">
                  <a:moveTo>
                    <a:pt x="16" y="0"/>
                  </a:moveTo>
                  <a:lnTo>
                    <a:pt x="16" y="0"/>
                  </a:lnTo>
                  <a:lnTo>
                    <a:pt x="8" y="2"/>
                  </a:lnTo>
                  <a:lnTo>
                    <a:pt x="2" y="4"/>
                  </a:lnTo>
                  <a:lnTo>
                    <a:pt x="2" y="4"/>
                  </a:lnTo>
                  <a:lnTo>
                    <a:pt x="0" y="6"/>
                  </a:lnTo>
                  <a:lnTo>
                    <a:pt x="4" y="10"/>
                  </a:lnTo>
                  <a:lnTo>
                    <a:pt x="4" y="10"/>
                  </a:lnTo>
                  <a:lnTo>
                    <a:pt x="6" y="10"/>
                  </a:lnTo>
                  <a:lnTo>
                    <a:pt x="6" y="10"/>
                  </a:lnTo>
                  <a:lnTo>
                    <a:pt x="16" y="8"/>
                  </a:lnTo>
                  <a:lnTo>
                    <a:pt x="20" y="4"/>
                  </a:lnTo>
                  <a:lnTo>
                    <a:pt x="20" y="2"/>
                  </a:lnTo>
                  <a:lnTo>
                    <a:pt x="18" y="2"/>
                  </a:lnTo>
                  <a:lnTo>
                    <a:pt x="18" y="2"/>
                  </a:lnTo>
                  <a:lnTo>
                    <a:pt x="1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31" name="Freeform 116"/>
            <p:cNvSpPr>
              <a:spLocks/>
            </p:cNvSpPr>
            <p:nvPr/>
          </p:nvSpPr>
          <p:spPr bwMode="auto">
            <a:xfrm>
              <a:off x="2424" y="2636"/>
              <a:ext cx="60" cy="38"/>
            </a:xfrm>
            <a:custGeom>
              <a:avLst/>
              <a:gdLst>
                <a:gd name="T0" fmla="*/ 50 w 60"/>
                <a:gd name="T1" fmla="*/ 0 h 38"/>
                <a:gd name="T2" fmla="*/ 50 w 60"/>
                <a:gd name="T3" fmla="*/ 0 h 38"/>
                <a:gd name="T4" fmla="*/ 50 w 60"/>
                <a:gd name="T5" fmla="*/ 0 h 38"/>
                <a:gd name="T6" fmla="*/ 50 w 60"/>
                <a:gd name="T7" fmla="*/ 0 h 38"/>
                <a:gd name="T8" fmla="*/ 44 w 60"/>
                <a:gd name="T9" fmla="*/ 0 h 38"/>
                <a:gd name="T10" fmla="*/ 40 w 60"/>
                <a:gd name="T11" fmla="*/ 2 h 38"/>
                <a:gd name="T12" fmla="*/ 28 w 60"/>
                <a:gd name="T13" fmla="*/ 10 h 38"/>
                <a:gd name="T14" fmla="*/ 18 w 60"/>
                <a:gd name="T15" fmla="*/ 18 h 38"/>
                <a:gd name="T16" fmla="*/ 8 w 60"/>
                <a:gd name="T17" fmla="*/ 24 h 38"/>
                <a:gd name="T18" fmla="*/ 8 w 60"/>
                <a:gd name="T19" fmla="*/ 24 h 38"/>
                <a:gd name="T20" fmla="*/ 4 w 60"/>
                <a:gd name="T21" fmla="*/ 28 h 38"/>
                <a:gd name="T22" fmla="*/ 0 w 60"/>
                <a:gd name="T23" fmla="*/ 32 h 38"/>
                <a:gd name="T24" fmla="*/ 2 w 60"/>
                <a:gd name="T25" fmla="*/ 36 h 38"/>
                <a:gd name="T26" fmla="*/ 6 w 60"/>
                <a:gd name="T27" fmla="*/ 38 h 38"/>
                <a:gd name="T28" fmla="*/ 6 w 60"/>
                <a:gd name="T29" fmla="*/ 38 h 38"/>
                <a:gd name="T30" fmla="*/ 8 w 60"/>
                <a:gd name="T31" fmla="*/ 38 h 38"/>
                <a:gd name="T32" fmla="*/ 8 w 60"/>
                <a:gd name="T33" fmla="*/ 38 h 38"/>
                <a:gd name="T34" fmla="*/ 18 w 60"/>
                <a:gd name="T35" fmla="*/ 36 h 38"/>
                <a:gd name="T36" fmla="*/ 26 w 60"/>
                <a:gd name="T37" fmla="*/ 30 h 38"/>
                <a:gd name="T38" fmla="*/ 42 w 60"/>
                <a:gd name="T39" fmla="*/ 18 h 38"/>
                <a:gd name="T40" fmla="*/ 42 w 60"/>
                <a:gd name="T41" fmla="*/ 18 h 38"/>
                <a:gd name="T42" fmla="*/ 52 w 60"/>
                <a:gd name="T43" fmla="*/ 14 h 38"/>
                <a:gd name="T44" fmla="*/ 56 w 60"/>
                <a:gd name="T45" fmla="*/ 12 h 38"/>
                <a:gd name="T46" fmla="*/ 60 w 60"/>
                <a:gd name="T47" fmla="*/ 8 h 38"/>
                <a:gd name="T48" fmla="*/ 60 w 60"/>
                <a:gd name="T49" fmla="*/ 8 h 38"/>
                <a:gd name="T50" fmla="*/ 60 w 60"/>
                <a:gd name="T51" fmla="*/ 4 h 38"/>
                <a:gd name="T52" fmla="*/ 58 w 60"/>
                <a:gd name="T53" fmla="*/ 2 h 38"/>
                <a:gd name="T54" fmla="*/ 54 w 60"/>
                <a:gd name="T55" fmla="*/ 0 h 38"/>
                <a:gd name="T56" fmla="*/ 50 w 60"/>
                <a:gd name="T57"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38">
                  <a:moveTo>
                    <a:pt x="50" y="0"/>
                  </a:moveTo>
                  <a:lnTo>
                    <a:pt x="50" y="0"/>
                  </a:lnTo>
                  <a:lnTo>
                    <a:pt x="50" y="0"/>
                  </a:lnTo>
                  <a:lnTo>
                    <a:pt x="50" y="0"/>
                  </a:lnTo>
                  <a:lnTo>
                    <a:pt x="44" y="0"/>
                  </a:lnTo>
                  <a:lnTo>
                    <a:pt x="40" y="2"/>
                  </a:lnTo>
                  <a:lnTo>
                    <a:pt x="28" y="10"/>
                  </a:lnTo>
                  <a:lnTo>
                    <a:pt x="18" y="18"/>
                  </a:lnTo>
                  <a:lnTo>
                    <a:pt x="8" y="24"/>
                  </a:lnTo>
                  <a:lnTo>
                    <a:pt x="8" y="24"/>
                  </a:lnTo>
                  <a:lnTo>
                    <a:pt x="4" y="28"/>
                  </a:lnTo>
                  <a:lnTo>
                    <a:pt x="0" y="32"/>
                  </a:lnTo>
                  <a:lnTo>
                    <a:pt x="2" y="36"/>
                  </a:lnTo>
                  <a:lnTo>
                    <a:pt x="6" y="38"/>
                  </a:lnTo>
                  <a:lnTo>
                    <a:pt x="6" y="38"/>
                  </a:lnTo>
                  <a:lnTo>
                    <a:pt x="8" y="38"/>
                  </a:lnTo>
                  <a:lnTo>
                    <a:pt x="8" y="38"/>
                  </a:lnTo>
                  <a:lnTo>
                    <a:pt x="18" y="36"/>
                  </a:lnTo>
                  <a:lnTo>
                    <a:pt x="26" y="30"/>
                  </a:lnTo>
                  <a:lnTo>
                    <a:pt x="42" y="18"/>
                  </a:lnTo>
                  <a:lnTo>
                    <a:pt x="42" y="18"/>
                  </a:lnTo>
                  <a:lnTo>
                    <a:pt x="52" y="14"/>
                  </a:lnTo>
                  <a:lnTo>
                    <a:pt x="56" y="12"/>
                  </a:lnTo>
                  <a:lnTo>
                    <a:pt x="60" y="8"/>
                  </a:lnTo>
                  <a:lnTo>
                    <a:pt x="60" y="8"/>
                  </a:lnTo>
                  <a:lnTo>
                    <a:pt x="60" y="4"/>
                  </a:lnTo>
                  <a:lnTo>
                    <a:pt x="58" y="2"/>
                  </a:lnTo>
                  <a:lnTo>
                    <a:pt x="54" y="0"/>
                  </a:lnTo>
                  <a:lnTo>
                    <a:pt x="50"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32" name="Freeform 117"/>
            <p:cNvSpPr>
              <a:spLocks/>
            </p:cNvSpPr>
            <p:nvPr/>
          </p:nvSpPr>
          <p:spPr bwMode="auto">
            <a:xfrm>
              <a:off x="2424" y="2636"/>
              <a:ext cx="60" cy="38"/>
            </a:xfrm>
            <a:custGeom>
              <a:avLst/>
              <a:gdLst>
                <a:gd name="T0" fmla="*/ 50 w 60"/>
                <a:gd name="T1" fmla="*/ 0 h 38"/>
                <a:gd name="T2" fmla="*/ 50 w 60"/>
                <a:gd name="T3" fmla="*/ 0 h 38"/>
                <a:gd name="T4" fmla="*/ 50 w 60"/>
                <a:gd name="T5" fmla="*/ 0 h 38"/>
                <a:gd name="T6" fmla="*/ 50 w 60"/>
                <a:gd name="T7" fmla="*/ 0 h 38"/>
                <a:gd name="T8" fmla="*/ 44 w 60"/>
                <a:gd name="T9" fmla="*/ 0 h 38"/>
                <a:gd name="T10" fmla="*/ 40 w 60"/>
                <a:gd name="T11" fmla="*/ 2 h 38"/>
                <a:gd name="T12" fmla="*/ 28 w 60"/>
                <a:gd name="T13" fmla="*/ 10 h 38"/>
                <a:gd name="T14" fmla="*/ 18 w 60"/>
                <a:gd name="T15" fmla="*/ 18 h 38"/>
                <a:gd name="T16" fmla="*/ 8 w 60"/>
                <a:gd name="T17" fmla="*/ 24 h 38"/>
                <a:gd name="T18" fmla="*/ 8 w 60"/>
                <a:gd name="T19" fmla="*/ 24 h 38"/>
                <a:gd name="T20" fmla="*/ 4 w 60"/>
                <a:gd name="T21" fmla="*/ 28 h 38"/>
                <a:gd name="T22" fmla="*/ 0 w 60"/>
                <a:gd name="T23" fmla="*/ 32 h 38"/>
                <a:gd name="T24" fmla="*/ 2 w 60"/>
                <a:gd name="T25" fmla="*/ 36 h 38"/>
                <a:gd name="T26" fmla="*/ 6 w 60"/>
                <a:gd name="T27" fmla="*/ 38 h 38"/>
                <a:gd name="T28" fmla="*/ 6 w 60"/>
                <a:gd name="T29" fmla="*/ 38 h 38"/>
                <a:gd name="T30" fmla="*/ 8 w 60"/>
                <a:gd name="T31" fmla="*/ 38 h 38"/>
                <a:gd name="T32" fmla="*/ 8 w 60"/>
                <a:gd name="T33" fmla="*/ 38 h 38"/>
                <a:gd name="T34" fmla="*/ 18 w 60"/>
                <a:gd name="T35" fmla="*/ 36 h 38"/>
                <a:gd name="T36" fmla="*/ 26 w 60"/>
                <a:gd name="T37" fmla="*/ 30 h 38"/>
                <a:gd name="T38" fmla="*/ 42 w 60"/>
                <a:gd name="T39" fmla="*/ 18 h 38"/>
                <a:gd name="T40" fmla="*/ 42 w 60"/>
                <a:gd name="T41" fmla="*/ 18 h 38"/>
                <a:gd name="T42" fmla="*/ 52 w 60"/>
                <a:gd name="T43" fmla="*/ 14 h 38"/>
                <a:gd name="T44" fmla="*/ 56 w 60"/>
                <a:gd name="T45" fmla="*/ 12 h 38"/>
                <a:gd name="T46" fmla="*/ 60 w 60"/>
                <a:gd name="T47" fmla="*/ 8 h 38"/>
                <a:gd name="T48" fmla="*/ 60 w 60"/>
                <a:gd name="T49" fmla="*/ 8 h 38"/>
                <a:gd name="T50" fmla="*/ 60 w 60"/>
                <a:gd name="T51" fmla="*/ 4 h 38"/>
                <a:gd name="T52" fmla="*/ 58 w 60"/>
                <a:gd name="T53" fmla="*/ 2 h 38"/>
                <a:gd name="T54" fmla="*/ 54 w 60"/>
                <a:gd name="T55" fmla="*/ 0 h 38"/>
                <a:gd name="T56" fmla="*/ 50 w 60"/>
                <a:gd name="T57"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38">
                  <a:moveTo>
                    <a:pt x="50" y="0"/>
                  </a:moveTo>
                  <a:lnTo>
                    <a:pt x="50" y="0"/>
                  </a:lnTo>
                  <a:lnTo>
                    <a:pt x="50" y="0"/>
                  </a:lnTo>
                  <a:lnTo>
                    <a:pt x="50" y="0"/>
                  </a:lnTo>
                  <a:lnTo>
                    <a:pt x="44" y="0"/>
                  </a:lnTo>
                  <a:lnTo>
                    <a:pt x="40" y="2"/>
                  </a:lnTo>
                  <a:lnTo>
                    <a:pt x="28" y="10"/>
                  </a:lnTo>
                  <a:lnTo>
                    <a:pt x="18" y="18"/>
                  </a:lnTo>
                  <a:lnTo>
                    <a:pt x="8" y="24"/>
                  </a:lnTo>
                  <a:lnTo>
                    <a:pt x="8" y="24"/>
                  </a:lnTo>
                  <a:lnTo>
                    <a:pt x="4" y="28"/>
                  </a:lnTo>
                  <a:lnTo>
                    <a:pt x="0" y="32"/>
                  </a:lnTo>
                  <a:lnTo>
                    <a:pt x="2" y="36"/>
                  </a:lnTo>
                  <a:lnTo>
                    <a:pt x="6" y="38"/>
                  </a:lnTo>
                  <a:lnTo>
                    <a:pt x="6" y="38"/>
                  </a:lnTo>
                  <a:lnTo>
                    <a:pt x="8" y="38"/>
                  </a:lnTo>
                  <a:lnTo>
                    <a:pt x="8" y="38"/>
                  </a:lnTo>
                  <a:lnTo>
                    <a:pt x="18" y="36"/>
                  </a:lnTo>
                  <a:lnTo>
                    <a:pt x="26" y="30"/>
                  </a:lnTo>
                  <a:lnTo>
                    <a:pt x="42" y="18"/>
                  </a:lnTo>
                  <a:lnTo>
                    <a:pt x="42" y="18"/>
                  </a:lnTo>
                  <a:lnTo>
                    <a:pt x="52" y="14"/>
                  </a:lnTo>
                  <a:lnTo>
                    <a:pt x="56" y="12"/>
                  </a:lnTo>
                  <a:lnTo>
                    <a:pt x="60" y="8"/>
                  </a:lnTo>
                  <a:lnTo>
                    <a:pt x="60" y="8"/>
                  </a:lnTo>
                  <a:lnTo>
                    <a:pt x="60" y="4"/>
                  </a:lnTo>
                  <a:lnTo>
                    <a:pt x="58" y="2"/>
                  </a:lnTo>
                  <a:lnTo>
                    <a:pt x="54" y="0"/>
                  </a:lnTo>
                  <a:lnTo>
                    <a:pt x="5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33" name="Freeform 118"/>
            <p:cNvSpPr>
              <a:spLocks/>
            </p:cNvSpPr>
            <p:nvPr/>
          </p:nvSpPr>
          <p:spPr bwMode="auto">
            <a:xfrm>
              <a:off x="2466" y="2562"/>
              <a:ext cx="24" cy="10"/>
            </a:xfrm>
            <a:custGeom>
              <a:avLst/>
              <a:gdLst>
                <a:gd name="T0" fmla="*/ 12 w 24"/>
                <a:gd name="T1" fmla="*/ 0 h 10"/>
                <a:gd name="T2" fmla="*/ 12 w 24"/>
                <a:gd name="T3" fmla="*/ 0 h 10"/>
                <a:gd name="T4" fmla="*/ 4 w 24"/>
                <a:gd name="T5" fmla="*/ 0 h 10"/>
                <a:gd name="T6" fmla="*/ 4 w 24"/>
                <a:gd name="T7" fmla="*/ 0 h 10"/>
                <a:gd name="T8" fmla="*/ 0 w 24"/>
                <a:gd name="T9" fmla="*/ 4 h 10"/>
                <a:gd name="T10" fmla="*/ 0 w 24"/>
                <a:gd name="T11" fmla="*/ 6 h 10"/>
                <a:gd name="T12" fmla="*/ 2 w 24"/>
                <a:gd name="T13" fmla="*/ 8 h 10"/>
                <a:gd name="T14" fmla="*/ 6 w 24"/>
                <a:gd name="T15" fmla="*/ 8 h 10"/>
                <a:gd name="T16" fmla="*/ 6 w 24"/>
                <a:gd name="T17" fmla="*/ 8 h 10"/>
                <a:gd name="T18" fmla="*/ 14 w 24"/>
                <a:gd name="T19" fmla="*/ 10 h 10"/>
                <a:gd name="T20" fmla="*/ 14 w 24"/>
                <a:gd name="T21" fmla="*/ 10 h 10"/>
                <a:gd name="T22" fmla="*/ 22 w 24"/>
                <a:gd name="T23" fmla="*/ 8 h 10"/>
                <a:gd name="T24" fmla="*/ 24 w 24"/>
                <a:gd name="T25" fmla="*/ 8 h 10"/>
                <a:gd name="T26" fmla="*/ 24 w 24"/>
                <a:gd name="T27" fmla="*/ 4 h 10"/>
                <a:gd name="T28" fmla="*/ 24 w 24"/>
                <a:gd name="T29" fmla="*/ 4 h 10"/>
                <a:gd name="T30" fmla="*/ 22 w 24"/>
                <a:gd name="T31" fmla="*/ 2 h 10"/>
                <a:gd name="T32" fmla="*/ 20 w 24"/>
                <a:gd name="T33" fmla="*/ 0 h 10"/>
                <a:gd name="T34" fmla="*/ 12 w 24"/>
                <a:gd name="T35"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4" h="10">
                  <a:moveTo>
                    <a:pt x="12" y="0"/>
                  </a:moveTo>
                  <a:lnTo>
                    <a:pt x="12" y="0"/>
                  </a:lnTo>
                  <a:lnTo>
                    <a:pt x="4" y="0"/>
                  </a:lnTo>
                  <a:lnTo>
                    <a:pt x="4" y="0"/>
                  </a:lnTo>
                  <a:lnTo>
                    <a:pt x="0" y="4"/>
                  </a:lnTo>
                  <a:lnTo>
                    <a:pt x="0" y="6"/>
                  </a:lnTo>
                  <a:lnTo>
                    <a:pt x="2" y="8"/>
                  </a:lnTo>
                  <a:lnTo>
                    <a:pt x="6" y="8"/>
                  </a:lnTo>
                  <a:lnTo>
                    <a:pt x="6" y="8"/>
                  </a:lnTo>
                  <a:lnTo>
                    <a:pt x="14" y="10"/>
                  </a:lnTo>
                  <a:lnTo>
                    <a:pt x="14" y="10"/>
                  </a:lnTo>
                  <a:lnTo>
                    <a:pt x="22" y="8"/>
                  </a:lnTo>
                  <a:lnTo>
                    <a:pt x="24" y="8"/>
                  </a:lnTo>
                  <a:lnTo>
                    <a:pt x="24" y="4"/>
                  </a:lnTo>
                  <a:lnTo>
                    <a:pt x="24" y="4"/>
                  </a:lnTo>
                  <a:lnTo>
                    <a:pt x="22" y="2"/>
                  </a:lnTo>
                  <a:lnTo>
                    <a:pt x="20" y="0"/>
                  </a:lnTo>
                  <a:lnTo>
                    <a:pt x="12"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34" name="Freeform 119"/>
            <p:cNvSpPr>
              <a:spLocks/>
            </p:cNvSpPr>
            <p:nvPr/>
          </p:nvSpPr>
          <p:spPr bwMode="auto">
            <a:xfrm>
              <a:off x="2466" y="2562"/>
              <a:ext cx="24" cy="10"/>
            </a:xfrm>
            <a:custGeom>
              <a:avLst/>
              <a:gdLst>
                <a:gd name="T0" fmla="*/ 12 w 24"/>
                <a:gd name="T1" fmla="*/ 0 h 10"/>
                <a:gd name="T2" fmla="*/ 12 w 24"/>
                <a:gd name="T3" fmla="*/ 0 h 10"/>
                <a:gd name="T4" fmla="*/ 4 w 24"/>
                <a:gd name="T5" fmla="*/ 0 h 10"/>
                <a:gd name="T6" fmla="*/ 4 w 24"/>
                <a:gd name="T7" fmla="*/ 0 h 10"/>
                <a:gd name="T8" fmla="*/ 0 w 24"/>
                <a:gd name="T9" fmla="*/ 4 h 10"/>
                <a:gd name="T10" fmla="*/ 0 w 24"/>
                <a:gd name="T11" fmla="*/ 6 h 10"/>
                <a:gd name="T12" fmla="*/ 2 w 24"/>
                <a:gd name="T13" fmla="*/ 8 h 10"/>
                <a:gd name="T14" fmla="*/ 6 w 24"/>
                <a:gd name="T15" fmla="*/ 8 h 10"/>
                <a:gd name="T16" fmla="*/ 6 w 24"/>
                <a:gd name="T17" fmla="*/ 8 h 10"/>
                <a:gd name="T18" fmla="*/ 14 w 24"/>
                <a:gd name="T19" fmla="*/ 10 h 10"/>
                <a:gd name="T20" fmla="*/ 14 w 24"/>
                <a:gd name="T21" fmla="*/ 10 h 10"/>
                <a:gd name="T22" fmla="*/ 22 w 24"/>
                <a:gd name="T23" fmla="*/ 8 h 10"/>
                <a:gd name="T24" fmla="*/ 24 w 24"/>
                <a:gd name="T25" fmla="*/ 8 h 10"/>
                <a:gd name="T26" fmla="*/ 24 w 24"/>
                <a:gd name="T27" fmla="*/ 4 h 10"/>
                <a:gd name="T28" fmla="*/ 24 w 24"/>
                <a:gd name="T29" fmla="*/ 4 h 10"/>
                <a:gd name="T30" fmla="*/ 22 w 24"/>
                <a:gd name="T31" fmla="*/ 2 h 10"/>
                <a:gd name="T32" fmla="*/ 20 w 24"/>
                <a:gd name="T33" fmla="*/ 0 h 10"/>
                <a:gd name="T34" fmla="*/ 12 w 24"/>
                <a:gd name="T35"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4" h="10">
                  <a:moveTo>
                    <a:pt x="12" y="0"/>
                  </a:moveTo>
                  <a:lnTo>
                    <a:pt x="12" y="0"/>
                  </a:lnTo>
                  <a:lnTo>
                    <a:pt x="4" y="0"/>
                  </a:lnTo>
                  <a:lnTo>
                    <a:pt x="4" y="0"/>
                  </a:lnTo>
                  <a:lnTo>
                    <a:pt x="0" y="4"/>
                  </a:lnTo>
                  <a:lnTo>
                    <a:pt x="0" y="6"/>
                  </a:lnTo>
                  <a:lnTo>
                    <a:pt x="2" y="8"/>
                  </a:lnTo>
                  <a:lnTo>
                    <a:pt x="6" y="8"/>
                  </a:lnTo>
                  <a:lnTo>
                    <a:pt x="6" y="8"/>
                  </a:lnTo>
                  <a:lnTo>
                    <a:pt x="14" y="10"/>
                  </a:lnTo>
                  <a:lnTo>
                    <a:pt x="14" y="10"/>
                  </a:lnTo>
                  <a:lnTo>
                    <a:pt x="22" y="8"/>
                  </a:lnTo>
                  <a:lnTo>
                    <a:pt x="24" y="8"/>
                  </a:lnTo>
                  <a:lnTo>
                    <a:pt x="24" y="4"/>
                  </a:lnTo>
                  <a:lnTo>
                    <a:pt x="24" y="4"/>
                  </a:lnTo>
                  <a:lnTo>
                    <a:pt x="22" y="2"/>
                  </a:lnTo>
                  <a:lnTo>
                    <a:pt x="20" y="0"/>
                  </a:lnTo>
                  <a:lnTo>
                    <a:pt x="1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35" name="Freeform 120"/>
            <p:cNvSpPr>
              <a:spLocks/>
            </p:cNvSpPr>
            <p:nvPr/>
          </p:nvSpPr>
          <p:spPr bwMode="auto">
            <a:xfrm>
              <a:off x="2500" y="2488"/>
              <a:ext cx="16" cy="16"/>
            </a:xfrm>
            <a:custGeom>
              <a:avLst/>
              <a:gdLst>
                <a:gd name="T0" fmla="*/ 10 w 16"/>
                <a:gd name="T1" fmla="*/ 0 h 16"/>
                <a:gd name="T2" fmla="*/ 10 w 16"/>
                <a:gd name="T3" fmla="*/ 0 h 16"/>
                <a:gd name="T4" fmla="*/ 4 w 16"/>
                <a:gd name="T5" fmla="*/ 2 h 16"/>
                <a:gd name="T6" fmla="*/ 4 w 16"/>
                <a:gd name="T7" fmla="*/ 2 h 16"/>
                <a:gd name="T8" fmla="*/ 0 w 16"/>
                <a:gd name="T9" fmla="*/ 4 h 16"/>
                <a:gd name="T10" fmla="*/ 0 w 16"/>
                <a:gd name="T11" fmla="*/ 8 h 16"/>
                <a:gd name="T12" fmla="*/ 0 w 16"/>
                <a:gd name="T13" fmla="*/ 10 h 16"/>
                <a:gd name="T14" fmla="*/ 4 w 16"/>
                <a:gd name="T15" fmla="*/ 12 h 16"/>
                <a:gd name="T16" fmla="*/ 4 w 16"/>
                <a:gd name="T17" fmla="*/ 12 h 16"/>
                <a:gd name="T18" fmla="*/ 10 w 16"/>
                <a:gd name="T19" fmla="*/ 16 h 16"/>
                <a:gd name="T20" fmla="*/ 10 w 16"/>
                <a:gd name="T21" fmla="*/ 16 h 16"/>
                <a:gd name="T22" fmla="*/ 12 w 16"/>
                <a:gd name="T23" fmla="*/ 14 h 16"/>
                <a:gd name="T24" fmla="*/ 14 w 16"/>
                <a:gd name="T25" fmla="*/ 12 h 16"/>
                <a:gd name="T26" fmla="*/ 16 w 16"/>
                <a:gd name="T27" fmla="*/ 8 h 16"/>
                <a:gd name="T28" fmla="*/ 16 w 16"/>
                <a:gd name="T29" fmla="*/ 8 h 16"/>
                <a:gd name="T30" fmla="*/ 14 w 16"/>
                <a:gd name="T31" fmla="*/ 2 h 16"/>
                <a:gd name="T32" fmla="*/ 12 w 16"/>
                <a:gd name="T33" fmla="*/ 2 h 16"/>
                <a:gd name="T34" fmla="*/ 10 w 16"/>
                <a:gd name="T35"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6" h="16">
                  <a:moveTo>
                    <a:pt x="10" y="0"/>
                  </a:moveTo>
                  <a:lnTo>
                    <a:pt x="10" y="0"/>
                  </a:lnTo>
                  <a:lnTo>
                    <a:pt x="4" y="2"/>
                  </a:lnTo>
                  <a:lnTo>
                    <a:pt x="4" y="2"/>
                  </a:lnTo>
                  <a:lnTo>
                    <a:pt x="0" y="4"/>
                  </a:lnTo>
                  <a:lnTo>
                    <a:pt x="0" y="8"/>
                  </a:lnTo>
                  <a:lnTo>
                    <a:pt x="0" y="10"/>
                  </a:lnTo>
                  <a:lnTo>
                    <a:pt x="4" y="12"/>
                  </a:lnTo>
                  <a:lnTo>
                    <a:pt x="4" y="12"/>
                  </a:lnTo>
                  <a:lnTo>
                    <a:pt x="10" y="16"/>
                  </a:lnTo>
                  <a:lnTo>
                    <a:pt x="10" y="16"/>
                  </a:lnTo>
                  <a:lnTo>
                    <a:pt x="12" y="14"/>
                  </a:lnTo>
                  <a:lnTo>
                    <a:pt x="14" y="12"/>
                  </a:lnTo>
                  <a:lnTo>
                    <a:pt x="16" y="8"/>
                  </a:lnTo>
                  <a:lnTo>
                    <a:pt x="16" y="8"/>
                  </a:lnTo>
                  <a:lnTo>
                    <a:pt x="14" y="2"/>
                  </a:lnTo>
                  <a:lnTo>
                    <a:pt x="12" y="2"/>
                  </a:lnTo>
                  <a:lnTo>
                    <a:pt x="10"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36" name="Freeform 121"/>
            <p:cNvSpPr>
              <a:spLocks/>
            </p:cNvSpPr>
            <p:nvPr/>
          </p:nvSpPr>
          <p:spPr bwMode="auto">
            <a:xfrm>
              <a:off x="2500" y="2488"/>
              <a:ext cx="16" cy="16"/>
            </a:xfrm>
            <a:custGeom>
              <a:avLst/>
              <a:gdLst>
                <a:gd name="T0" fmla="*/ 10 w 16"/>
                <a:gd name="T1" fmla="*/ 0 h 16"/>
                <a:gd name="T2" fmla="*/ 10 w 16"/>
                <a:gd name="T3" fmla="*/ 0 h 16"/>
                <a:gd name="T4" fmla="*/ 4 w 16"/>
                <a:gd name="T5" fmla="*/ 2 h 16"/>
                <a:gd name="T6" fmla="*/ 4 w 16"/>
                <a:gd name="T7" fmla="*/ 2 h 16"/>
                <a:gd name="T8" fmla="*/ 0 w 16"/>
                <a:gd name="T9" fmla="*/ 4 h 16"/>
                <a:gd name="T10" fmla="*/ 0 w 16"/>
                <a:gd name="T11" fmla="*/ 8 h 16"/>
                <a:gd name="T12" fmla="*/ 0 w 16"/>
                <a:gd name="T13" fmla="*/ 10 h 16"/>
                <a:gd name="T14" fmla="*/ 4 w 16"/>
                <a:gd name="T15" fmla="*/ 12 h 16"/>
                <a:gd name="T16" fmla="*/ 4 w 16"/>
                <a:gd name="T17" fmla="*/ 12 h 16"/>
                <a:gd name="T18" fmla="*/ 10 w 16"/>
                <a:gd name="T19" fmla="*/ 16 h 16"/>
                <a:gd name="T20" fmla="*/ 10 w 16"/>
                <a:gd name="T21" fmla="*/ 16 h 16"/>
                <a:gd name="T22" fmla="*/ 12 w 16"/>
                <a:gd name="T23" fmla="*/ 14 h 16"/>
                <a:gd name="T24" fmla="*/ 14 w 16"/>
                <a:gd name="T25" fmla="*/ 12 h 16"/>
                <a:gd name="T26" fmla="*/ 16 w 16"/>
                <a:gd name="T27" fmla="*/ 8 h 16"/>
                <a:gd name="T28" fmla="*/ 16 w 16"/>
                <a:gd name="T29" fmla="*/ 8 h 16"/>
                <a:gd name="T30" fmla="*/ 14 w 16"/>
                <a:gd name="T31" fmla="*/ 2 h 16"/>
                <a:gd name="T32" fmla="*/ 12 w 16"/>
                <a:gd name="T33" fmla="*/ 2 h 16"/>
                <a:gd name="T34" fmla="*/ 10 w 16"/>
                <a:gd name="T35"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6" h="16">
                  <a:moveTo>
                    <a:pt x="10" y="0"/>
                  </a:moveTo>
                  <a:lnTo>
                    <a:pt x="10" y="0"/>
                  </a:lnTo>
                  <a:lnTo>
                    <a:pt x="4" y="2"/>
                  </a:lnTo>
                  <a:lnTo>
                    <a:pt x="4" y="2"/>
                  </a:lnTo>
                  <a:lnTo>
                    <a:pt x="0" y="4"/>
                  </a:lnTo>
                  <a:lnTo>
                    <a:pt x="0" y="8"/>
                  </a:lnTo>
                  <a:lnTo>
                    <a:pt x="0" y="10"/>
                  </a:lnTo>
                  <a:lnTo>
                    <a:pt x="4" y="12"/>
                  </a:lnTo>
                  <a:lnTo>
                    <a:pt x="4" y="12"/>
                  </a:lnTo>
                  <a:lnTo>
                    <a:pt x="10" y="16"/>
                  </a:lnTo>
                  <a:lnTo>
                    <a:pt x="10" y="16"/>
                  </a:lnTo>
                  <a:lnTo>
                    <a:pt x="12" y="14"/>
                  </a:lnTo>
                  <a:lnTo>
                    <a:pt x="14" y="12"/>
                  </a:lnTo>
                  <a:lnTo>
                    <a:pt x="16" y="8"/>
                  </a:lnTo>
                  <a:lnTo>
                    <a:pt x="16" y="8"/>
                  </a:lnTo>
                  <a:lnTo>
                    <a:pt x="14" y="2"/>
                  </a:lnTo>
                  <a:lnTo>
                    <a:pt x="12" y="2"/>
                  </a:lnTo>
                  <a:lnTo>
                    <a:pt x="1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37" name="Freeform 122"/>
            <p:cNvSpPr>
              <a:spLocks/>
            </p:cNvSpPr>
            <p:nvPr/>
          </p:nvSpPr>
          <p:spPr bwMode="auto">
            <a:xfrm>
              <a:off x="2498" y="2552"/>
              <a:ext cx="42" cy="16"/>
            </a:xfrm>
            <a:custGeom>
              <a:avLst/>
              <a:gdLst>
                <a:gd name="T0" fmla="*/ 16 w 42"/>
                <a:gd name="T1" fmla="*/ 0 h 16"/>
                <a:gd name="T2" fmla="*/ 16 w 42"/>
                <a:gd name="T3" fmla="*/ 0 h 16"/>
                <a:gd name="T4" fmla="*/ 8 w 42"/>
                <a:gd name="T5" fmla="*/ 2 h 16"/>
                <a:gd name="T6" fmla="*/ 4 w 42"/>
                <a:gd name="T7" fmla="*/ 4 h 16"/>
                <a:gd name="T8" fmla="*/ 0 w 42"/>
                <a:gd name="T9" fmla="*/ 6 h 16"/>
                <a:gd name="T10" fmla="*/ 0 w 42"/>
                <a:gd name="T11" fmla="*/ 6 h 16"/>
                <a:gd name="T12" fmla="*/ 4 w 42"/>
                <a:gd name="T13" fmla="*/ 8 h 16"/>
                <a:gd name="T14" fmla="*/ 8 w 42"/>
                <a:gd name="T15" fmla="*/ 10 h 16"/>
                <a:gd name="T16" fmla="*/ 16 w 42"/>
                <a:gd name="T17" fmla="*/ 10 h 16"/>
                <a:gd name="T18" fmla="*/ 16 w 42"/>
                <a:gd name="T19" fmla="*/ 10 h 16"/>
                <a:gd name="T20" fmla="*/ 32 w 42"/>
                <a:gd name="T21" fmla="*/ 16 h 16"/>
                <a:gd name="T22" fmla="*/ 32 w 42"/>
                <a:gd name="T23" fmla="*/ 16 h 16"/>
                <a:gd name="T24" fmla="*/ 36 w 42"/>
                <a:gd name="T25" fmla="*/ 16 h 16"/>
                <a:gd name="T26" fmla="*/ 36 w 42"/>
                <a:gd name="T27" fmla="*/ 16 h 16"/>
                <a:gd name="T28" fmla="*/ 40 w 42"/>
                <a:gd name="T29" fmla="*/ 14 h 16"/>
                <a:gd name="T30" fmla="*/ 42 w 42"/>
                <a:gd name="T31" fmla="*/ 10 h 16"/>
                <a:gd name="T32" fmla="*/ 38 w 42"/>
                <a:gd name="T33" fmla="*/ 6 h 16"/>
                <a:gd name="T34" fmla="*/ 32 w 42"/>
                <a:gd name="T35" fmla="*/ 4 h 16"/>
                <a:gd name="T36" fmla="*/ 32 w 42"/>
                <a:gd name="T37" fmla="*/ 4 h 16"/>
                <a:gd name="T38" fmla="*/ 24 w 42"/>
                <a:gd name="T39" fmla="*/ 2 h 16"/>
                <a:gd name="T40" fmla="*/ 16 w 42"/>
                <a:gd name="T41"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2" h="16">
                  <a:moveTo>
                    <a:pt x="16" y="0"/>
                  </a:moveTo>
                  <a:lnTo>
                    <a:pt x="16" y="0"/>
                  </a:lnTo>
                  <a:lnTo>
                    <a:pt x="8" y="2"/>
                  </a:lnTo>
                  <a:lnTo>
                    <a:pt x="4" y="4"/>
                  </a:lnTo>
                  <a:lnTo>
                    <a:pt x="0" y="6"/>
                  </a:lnTo>
                  <a:lnTo>
                    <a:pt x="0" y="6"/>
                  </a:lnTo>
                  <a:lnTo>
                    <a:pt x="4" y="8"/>
                  </a:lnTo>
                  <a:lnTo>
                    <a:pt x="8" y="10"/>
                  </a:lnTo>
                  <a:lnTo>
                    <a:pt x="16" y="10"/>
                  </a:lnTo>
                  <a:lnTo>
                    <a:pt x="16" y="10"/>
                  </a:lnTo>
                  <a:lnTo>
                    <a:pt x="32" y="16"/>
                  </a:lnTo>
                  <a:lnTo>
                    <a:pt x="32" y="16"/>
                  </a:lnTo>
                  <a:lnTo>
                    <a:pt x="36" y="16"/>
                  </a:lnTo>
                  <a:lnTo>
                    <a:pt x="36" y="16"/>
                  </a:lnTo>
                  <a:lnTo>
                    <a:pt x="40" y="14"/>
                  </a:lnTo>
                  <a:lnTo>
                    <a:pt x="42" y="10"/>
                  </a:lnTo>
                  <a:lnTo>
                    <a:pt x="38" y="6"/>
                  </a:lnTo>
                  <a:lnTo>
                    <a:pt x="32" y="4"/>
                  </a:lnTo>
                  <a:lnTo>
                    <a:pt x="32" y="4"/>
                  </a:lnTo>
                  <a:lnTo>
                    <a:pt x="24" y="2"/>
                  </a:lnTo>
                  <a:lnTo>
                    <a:pt x="16"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38" name="Freeform 123"/>
            <p:cNvSpPr>
              <a:spLocks/>
            </p:cNvSpPr>
            <p:nvPr/>
          </p:nvSpPr>
          <p:spPr bwMode="auto">
            <a:xfrm>
              <a:off x="2498" y="2552"/>
              <a:ext cx="42" cy="16"/>
            </a:xfrm>
            <a:custGeom>
              <a:avLst/>
              <a:gdLst>
                <a:gd name="T0" fmla="*/ 16 w 42"/>
                <a:gd name="T1" fmla="*/ 0 h 16"/>
                <a:gd name="T2" fmla="*/ 16 w 42"/>
                <a:gd name="T3" fmla="*/ 0 h 16"/>
                <a:gd name="T4" fmla="*/ 8 w 42"/>
                <a:gd name="T5" fmla="*/ 2 h 16"/>
                <a:gd name="T6" fmla="*/ 4 w 42"/>
                <a:gd name="T7" fmla="*/ 4 h 16"/>
                <a:gd name="T8" fmla="*/ 0 w 42"/>
                <a:gd name="T9" fmla="*/ 6 h 16"/>
                <a:gd name="T10" fmla="*/ 0 w 42"/>
                <a:gd name="T11" fmla="*/ 6 h 16"/>
                <a:gd name="T12" fmla="*/ 4 w 42"/>
                <a:gd name="T13" fmla="*/ 8 h 16"/>
                <a:gd name="T14" fmla="*/ 8 w 42"/>
                <a:gd name="T15" fmla="*/ 10 h 16"/>
                <a:gd name="T16" fmla="*/ 16 w 42"/>
                <a:gd name="T17" fmla="*/ 10 h 16"/>
                <a:gd name="T18" fmla="*/ 16 w 42"/>
                <a:gd name="T19" fmla="*/ 10 h 16"/>
                <a:gd name="T20" fmla="*/ 32 w 42"/>
                <a:gd name="T21" fmla="*/ 16 h 16"/>
                <a:gd name="T22" fmla="*/ 32 w 42"/>
                <a:gd name="T23" fmla="*/ 16 h 16"/>
                <a:gd name="T24" fmla="*/ 36 w 42"/>
                <a:gd name="T25" fmla="*/ 16 h 16"/>
                <a:gd name="T26" fmla="*/ 36 w 42"/>
                <a:gd name="T27" fmla="*/ 16 h 16"/>
                <a:gd name="T28" fmla="*/ 40 w 42"/>
                <a:gd name="T29" fmla="*/ 14 h 16"/>
                <a:gd name="T30" fmla="*/ 42 w 42"/>
                <a:gd name="T31" fmla="*/ 10 h 16"/>
                <a:gd name="T32" fmla="*/ 38 w 42"/>
                <a:gd name="T33" fmla="*/ 6 h 16"/>
                <a:gd name="T34" fmla="*/ 32 w 42"/>
                <a:gd name="T35" fmla="*/ 4 h 16"/>
                <a:gd name="T36" fmla="*/ 32 w 42"/>
                <a:gd name="T37" fmla="*/ 4 h 16"/>
                <a:gd name="T38" fmla="*/ 24 w 42"/>
                <a:gd name="T39" fmla="*/ 2 h 16"/>
                <a:gd name="T40" fmla="*/ 16 w 42"/>
                <a:gd name="T41"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2" h="16">
                  <a:moveTo>
                    <a:pt x="16" y="0"/>
                  </a:moveTo>
                  <a:lnTo>
                    <a:pt x="16" y="0"/>
                  </a:lnTo>
                  <a:lnTo>
                    <a:pt x="8" y="2"/>
                  </a:lnTo>
                  <a:lnTo>
                    <a:pt x="4" y="4"/>
                  </a:lnTo>
                  <a:lnTo>
                    <a:pt x="0" y="6"/>
                  </a:lnTo>
                  <a:lnTo>
                    <a:pt x="0" y="6"/>
                  </a:lnTo>
                  <a:lnTo>
                    <a:pt x="4" y="8"/>
                  </a:lnTo>
                  <a:lnTo>
                    <a:pt x="8" y="10"/>
                  </a:lnTo>
                  <a:lnTo>
                    <a:pt x="16" y="10"/>
                  </a:lnTo>
                  <a:lnTo>
                    <a:pt x="16" y="10"/>
                  </a:lnTo>
                  <a:lnTo>
                    <a:pt x="32" y="16"/>
                  </a:lnTo>
                  <a:lnTo>
                    <a:pt x="32" y="16"/>
                  </a:lnTo>
                  <a:lnTo>
                    <a:pt x="36" y="16"/>
                  </a:lnTo>
                  <a:lnTo>
                    <a:pt x="36" y="16"/>
                  </a:lnTo>
                  <a:lnTo>
                    <a:pt x="40" y="14"/>
                  </a:lnTo>
                  <a:lnTo>
                    <a:pt x="42" y="10"/>
                  </a:lnTo>
                  <a:lnTo>
                    <a:pt x="38" y="6"/>
                  </a:lnTo>
                  <a:lnTo>
                    <a:pt x="32" y="4"/>
                  </a:lnTo>
                  <a:lnTo>
                    <a:pt x="32" y="4"/>
                  </a:lnTo>
                  <a:lnTo>
                    <a:pt x="24" y="2"/>
                  </a:lnTo>
                  <a:lnTo>
                    <a:pt x="1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39" name="Freeform 124"/>
            <p:cNvSpPr>
              <a:spLocks/>
            </p:cNvSpPr>
            <p:nvPr/>
          </p:nvSpPr>
          <p:spPr bwMode="auto">
            <a:xfrm>
              <a:off x="2572" y="2554"/>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lnTo>
                    <a:pt x="0" y="2"/>
                  </a:lnTo>
                  <a:lnTo>
                    <a:pt x="0"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40" name="Freeform 125"/>
            <p:cNvSpPr>
              <a:spLocks/>
            </p:cNvSpPr>
            <p:nvPr/>
          </p:nvSpPr>
          <p:spPr bwMode="auto">
            <a:xfrm>
              <a:off x="2572" y="2554"/>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41" name="Freeform 126"/>
            <p:cNvSpPr>
              <a:spLocks/>
            </p:cNvSpPr>
            <p:nvPr/>
          </p:nvSpPr>
          <p:spPr bwMode="auto">
            <a:xfrm>
              <a:off x="2542" y="2516"/>
              <a:ext cx="264" cy="172"/>
            </a:xfrm>
            <a:custGeom>
              <a:avLst/>
              <a:gdLst>
                <a:gd name="T0" fmla="*/ 16 w 264"/>
                <a:gd name="T1" fmla="*/ 0 h 172"/>
                <a:gd name="T2" fmla="*/ 12 w 264"/>
                <a:gd name="T3" fmla="*/ 8 h 172"/>
                <a:gd name="T4" fmla="*/ 4 w 264"/>
                <a:gd name="T5" fmla="*/ 14 h 172"/>
                <a:gd name="T6" fmla="*/ 0 w 264"/>
                <a:gd name="T7" fmla="*/ 20 h 172"/>
                <a:gd name="T8" fmla="*/ 12 w 264"/>
                <a:gd name="T9" fmla="*/ 26 h 172"/>
                <a:gd name="T10" fmla="*/ 20 w 264"/>
                <a:gd name="T11" fmla="*/ 26 h 172"/>
                <a:gd name="T12" fmla="*/ 22 w 264"/>
                <a:gd name="T13" fmla="*/ 26 h 172"/>
                <a:gd name="T14" fmla="*/ 32 w 264"/>
                <a:gd name="T15" fmla="*/ 36 h 172"/>
                <a:gd name="T16" fmla="*/ 30 w 264"/>
                <a:gd name="T17" fmla="*/ 40 h 172"/>
                <a:gd name="T18" fmla="*/ 14 w 264"/>
                <a:gd name="T19" fmla="*/ 44 h 172"/>
                <a:gd name="T20" fmla="*/ 14 w 264"/>
                <a:gd name="T21" fmla="*/ 50 h 172"/>
                <a:gd name="T22" fmla="*/ 22 w 264"/>
                <a:gd name="T23" fmla="*/ 54 h 172"/>
                <a:gd name="T24" fmla="*/ 36 w 264"/>
                <a:gd name="T25" fmla="*/ 54 h 172"/>
                <a:gd name="T26" fmla="*/ 40 w 264"/>
                <a:gd name="T27" fmla="*/ 54 h 172"/>
                <a:gd name="T28" fmla="*/ 56 w 264"/>
                <a:gd name="T29" fmla="*/ 66 h 172"/>
                <a:gd name="T30" fmla="*/ 74 w 264"/>
                <a:gd name="T31" fmla="*/ 70 h 172"/>
                <a:gd name="T32" fmla="*/ 86 w 264"/>
                <a:gd name="T33" fmla="*/ 78 h 172"/>
                <a:gd name="T34" fmla="*/ 98 w 264"/>
                <a:gd name="T35" fmla="*/ 90 h 172"/>
                <a:gd name="T36" fmla="*/ 100 w 264"/>
                <a:gd name="T37" fmla="*/ 104 h 172"/>
                <a:gd name="T38" fmla="*/ 108 w 264"/>
                <a:gd name="T39" fmla="*/ 120 h 172"/>
                <a:gd name="T40" fmla="*/ 122 w 264"/>
                <a:gd name="T41" fmla="*/ 136 h 172"/>
                <a:gd name="T42" fmla="*/ 144 w 264"/>
                <a:gd name="T43" fmla="*/ 146 h 172"/>
                <a:gd name="T44" fmla="*/ 150 w 264"/>
                <a:gd name="T45" fmla="*/ 146 h 172"/>
                <a:gd name="T46" fmla="*/ 158 w 264"/>
                <a:gd name="T47" fmla="*/ 132 h 172"/>
                <a:gd name="T48" fmla="*/ 166 w 264"/>
                <a:gd name="T49" fmla="*/ 128 h 172"/>
                <a:gd name="T50" fmla="*/ 172 w 264"/>
                <a:gd name="T51" fmla="*/ 124 h 172"/>
                <a:gd name="T52" fmla="*/ 178 w 264"/>
                <a:gd name="T53" fmla="*/ 114 h 172"/>
                <a:gd name="T54" fmla="*/ 182 w 264"/>
                <a:gd name="T55" fmla="*/ 114 h 172"/>
                <a:gd name="T56" fmla="*/ 208 w 264"/>
                <a:gd name="T57" fmla="*/ 140 h 172"/>
                <a:gd name="T58" fmla="*/ 224 w 264"/>
                <a:gd name="T59" fmla="*/ 152 h 172"/>
                <a:gd name="T60" fmla="*/ 238 w 264"/>
                <a:gd name="T61" fmla="*/ 164 h 172"/>
                <a:gd name="T62" fmla="*/ 256 w 264"/>
                <a:gd name="T63" fmla="*/ 172 h 172"/>
                <a:gd name="T64" fmla="*/ 262 w 264"/>
                <a:gd name="T65" fmla="*/ 168 h 172"/>
                <a:gd name="T66" fmla="*/ 264 w 264"/>
                <a:gd name="T67" fmla="*/ 162 h 172"/>
                <a:gd name="T68" fmla="*/ 248 w 264"/>
                <a:gd name="T69" fmla="*/ 146 h 172"/>
                <a:gd name="T70" fmla="*/ 224 w 264"/>
                <a:gd name="T71" fmla="*/ 122 h 172"/>
                <a:gd name="T72" fmla="*/ 216 w 264"/>
                <a:gd name="T73" fmla="*/ 114 h 172"/>
                <a:gd name="T74" fmla="*/ 220 w 264"/>
                <a:gd name="T75" fmla="*/ 102 h 172"/>
                <a:gd name="T76" fmla="*/ 220 w 264"/>
                <a:gd name="T77" fmla="*/ 92 h 172"/>
                <a:gd name="T78" fmla="*/ 202 w 264"/>
                <a:gd name="T79" fmla="*/ 82 h 172"/>
                <a:gd name="T80" fmla="*/ 196 w 264"/>
                <a:gd name="T81" fmla="*/ 68 h 172"/>
                <a:gd name="T82" fmla="*/ 190 w 264"/>
                <a:gd name="T83" fmla="*/ 62 h 172"/>
                <a:gd name="T84" fmla="*/ 166 w 264"/>
                <a:gd name="T85" fmla="*/ 50 h 172"/>
                <a:gd name="T86" fmla="*/ 136 w 264"/>
                <a:gd name="T87" fmla="*/ 40 h 172"/>
                <a:gd name="T88" fmla="*/ 122 w 264"/>
                <a:gd name="T89" fmla="*/ 34 h 172"/>
                <a:gd name="T90" fmla="*/ 110 w 264"/>
                <a:gd name="T91" fmla="*/ 22 h 172"/>
                <a:gd name="T92" fmla="*/ 100 w 264"/>
                <a:gd name="T93" fmla="*/ 20 h 172"/>
                <a:gd name="T94" fmla="*/ 84 w 264"/>
                <a:gd name="T95" fmla="*/ 26 h 172"/>
                <a:gd name="T96" fmla="*/ 66 w 264"/>
                <a:gd name="T97" fmla="*/ 44 h 172"/>
                <a:gd name="T98" fmla="*/ 60 w 264"/>
                <a:gd name="T99" fmla="*/ 52 h 172"/>
                <a:gd name="T100" fmla="*/ 54 w 264"/>
                <a:gd name="T101" fmla="*/ 50 h 172"/>
                <a:gd name="T102" fmla="*/ 48 w 264"/>
                <a:gd name="T103" fmla="*/ 34 h 172"/>
                <a:gd name="T104" fmla="*/ 44 w 264"/>
                <a:gd name="T105" fmla="*/ 22 h 172"/>
                <a:gd name="T106" fmla="*/ 34 w 264"/>
                <a:gd name="T107" fmla="*/ 4 h 172"/>
                <a:gd name="T108" fmla="*/ 20 w 264"/>
                <a:gd name="T109" fmla="*/ 0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64" h="172">
                  <a:moveTo>
                    <a:pt x="20" y="0"/>
                  </a:moveTo>
                  <a:lnTo>
                    <a:pt x="20" y="0"/>
                  </a:lnTo>
                  <a:lnTo>
                    <a:pt x="16" y="0"/>
                  </a:lnTo>
                  <a:lnTo>
                    <a:pt x="14" y="2"/>
                  </a:lnTo>
                  <a:lnTo>
                    <a:pt x="12" y="8"/>
                  </a:lnTo>
                  <a:lnTo>
                    <a:pt x="12" y="8"/>
                  </a:lnTo>
                  <a:lnTo>
                    <a:pt x="10" y="10"/>
                  </a:lnTo>
                  <a:lnTo>
                    <a:pt x="8" y="12"/>
                  </a:lnTo>
                  <a:lnTo>
                    <a:pt x="4" y="14"/>
                  </a:lnTo>
                  <a:lnTo>
                    <a:pt x="4" y="14"/>
                  </a:lnTo>
                  <a:lnTo>
                    <a:pt x="0" y="18"/>
                  </a:lnTo>
                  <a:lnTo>
                    <a:pt x="0" y="20"/>
                  </a:lnTo>
                  <a:lnTo>
                    <a:pt x="2" y="22"/>
                  </a:lnTo>
                  <a:lnTo>
                    <a:pt x="4" y="24"/>
                  </a:lnTo>
                  <a:lnTo>
                    <a:pt x="12" y="26"/>
                  </a:lnTo>
                  <a:lnTo>
                    <a:pt x="20" y="26"/>
                  </a:lnTo>
                  <a:lnTo>
                    <a:pt x="20" y="26"/>
                  </a:lnTo>
                  <a:lnTo>
                    <a:pt x="20" y="26"/>
                  </a:lnTo>
                  <a:lnTo>
                    <a:pt x="20" y="26"/>
                  </a:lnTo>
                  <a:lnTo>
                    <a:pt x="22" y="26"/>
                  </a:lnTo>
                  <a:lnTo>
                    <a:pt x="22" y="26"/>
                  </a:lnTo>
                  <a:lnTo>
                    <a:pt x="28" y="28"/>
                  </a:lnTo>
                  <a:lnTo>
                    <a:pt x="32" y="30"/>
                  </a:lnTo>
                  <a:lnTo>
                    <a:pt x="32" y="36"/>
                  </a:lnTo>
                  <a:lnTo>
                    <a:pt x="28" y="40"/>
                  </a:lnTo>
                  <a:lnTo>
                    <a:pt x="30" y="40"/>
                  </a:lnTo>
                  <a:lnTo>
                    <a:pt x="30" y="40"/>
                  </a:lnTo>
                  <a:lnTo>
                    <a:pt x="24" y="40"/>
                  </a:lnTo>
                  <a:lnTo>
                    <a:pt x="18" y="42"/>
                  </a:lnTo>
                  <a:lnTo>
                    <a:pt x="14" y="44"/>
                  </a:lnTo>
                  <a:lnTo>
                    <a:pt x="14" y="46"/>
                  </a:lnTo>
                  <a:lnTo>
                    <a:pt x="14" y="50"/>
                  </a:lnTo>
                  <a:lnTo>
                    <a:pt x="14" y="50"/>
                  </a:lnTo>
                  <a:lnTo>
                    <a:pt x="16" y="54"/>
                  </a:lnTo>
                  <a:lnTo>
                    <a:pt x="22" y="54"/>
                  </a:lnTo>
                  <a:lnTo>
                    <a:pt x="22" y="54"/>
                  </a:lnTo>
                  <a:lnTo>
                    <a:pt x="28" y="54"/>
                  </a:lnTo>
                  <a:lnTo>
                    <a:pt x="28" y="54"/>
                  </a:lnTo>
                  <a:lnTo>
                    <a:pt x="36" y="54"/>
                  </a:lnTo>
                  <a:lnTo>
                    <a:pt x="36" y="54"/>
                  </a:lnTo>
                  <a:lnTo>
                    <a:pt x="40" y="54"/>
                  </a:lnTo>
                  <a:lnTo>
                    <a:pt x="40" y="54"/>
                  </a:lnTo>
                  <a:lnTo>
                    <a:pt x="42" y="58"/>
                  </a:lnTo>
                  <a:lnTo>
                    <a:pt x="46" y="60"/>
                  </a:lnTo>
                  <a:lnTo>
                    <a:pt x="56" y="66"/>
                  </a:lnTo>
                  <a:lnTo>
                    <a:pt x="56" y="66"/>
                  </a:lnTo>
                  <a:lnTo>
                    <a:pt x="64" y="68"/>
                  </a:lnTo>
                  <a:lnTo>
                    <a:pt x="74" y="70"/>
                  </a:lnTo>
                  <a:lnTo>
                    <a:pt x="74" y="70"/>
                  </a:lnTo>
                  <a:lnTo>
                    <a:pt x="80" y="72"/>
                  </a:lnTo>
                  <a:lnTo>
                    <a:pt x="86" y="78"/>
                  </a:lnTo>
                  <a:lnTo>
                    <a:pt x="86" y="78"/>
                  </a:lnTo>
                  <a:lnTo>
                    <a:pt x="92" y="84"/>
                  </a:lnTo>
                  <a:lnTo>
                    <a:pt x="98" y="90"/>
                  </a:lnTo>
                  <a:lnTo>
                    <a:pt x="98" y="90"/>
                  </a:lnTo>
                  <a:lnTo>
                    <a:pt x="100" y="96"/>
                  </a:lnTo>
                  <a:lnTo>
                    <a:pt x="100" y="104"/>
                  </a:lnTo>
                  <a:lnTo>
                    <a:pt x="100" y="104"/>
                  </a:lnTo>
                  <a:lnTo>
                    <a:pt x="104" y="112"/>
                  </a:lnTo>
                  <a:lnTo>
                    <a:pt x="108" y="120"/>
                  </a:lnTo>
                  <a:lnTo>
                    <a:pt x="108" y="120"/>
                  </a:lnTo>
                  <a:lnTo>
                    <a:pt x="114" y="128"/>
                  </a:lnTo>
                  <a:lnTo>
                    <a:pt x="122" y="136"/>
                  </a:lnTo>
                  <a:lnTo>
                    <a:pt x="132" y="144"/>
                  </a:lnTo>
                  <a:lnTo>
                    <a:pt x="138" y="146"/>
                  </a:lnTo>
                  <a:lnTo>
                    <a:pt x="144" y="146"/>
                  </a:lnTo>
                  <a:lnTo>
                    <a:pt x="144" y="146"/>
                  </a:lnTo>
                  <a:lnTo>
                    <a:pt x="150" y="146"/>
                  </a:lnTo>
                  <a:lnTo>
                    <a:pt x="150" y="146"/>
                  </a:lnTo>
                  <a:lnTo>
                    <a:pt x="154" y="142"/>
                  </a:lnTo>
                  <a:lnTo>
                    <a:pt x="156" y="140"/>
                  </a:lnTo>
                  <a:lnTo>
                    <a:pt x="158" y="132"/>
                  </a:lnTo>
                  <a:lnTo>
                    <a:pt x="158" y="132"/>
                  </a:lnTo>
                  <a:lnTo>
                    <a:pt x="162" y="130"/>
                  </a:lnTo>
                  <a:lnTo>
                    <a:pt x="166" y="128"/>
                  </a:lnTo>
                  <a:lnTo>
                    <a:pt x="168" y="126"/>
                  </a:lnTo>
                  <a:lnTo>
                    <a:pt x="172" y="124"/>
                  </a:lnTo>
                  <a:lnTo>
                    <a:pt x="172" y="124"/>
                  </a:lnTo>
                  <a:lnTo>
                    <a:pt x="174" y="116"/>
                  </a:lnTo>
                  <a:lnTo>
                    <a:pt x="176" y="114"/>
                  </a:lnTo>
                  <a:lnTo>
                    <a:pt x="178" y="114"/>
                  </a:lnTo>
                  <a:lnTo>
                    <a:pt x="178" y="114"/>
                  </a:lnTo>
                  <a:lnTo>
                    <a:pt x="182" y="114"/>
                  </a:lnTo>
                  <a:lnTo>
                    <a:pt x="182" y="114"/>
                  </a:lnTo>
                  <a:lnTo>
                    <a:pt x="190" y="120"/>
                  </a:lnTo>
                  <a:lnTo>
                    <a:pt x="196" y="126"/>
                  </a:lnTo>
                  <a:lnTo>
                    <a:pt x="208" y="140"/>
                  </a:lnTo>
                  <a:lnTo>
                    <a:pt x="208" y="140"/>
                  </a:lnTo>
                  <a:lnTo>
                    <a:pt x="216" y="146"/>
                  </a:lnTo>
                  <a:lnTo>
                    <a:pt x="224" y="152"/>
                  </a:lnTo>
                  <a:lnTo>
                    <a:pt x="224" y="152"/>
                  </a:lnTo>
                  <a:lnTo>
                    <a:pt x="230" y="160"/>
                  </a:lnTo>
                  <a:lnTo>
                    <a:pt x="238" y="164"/>
                  </a:lnTo>
                  <a:lnTo>
                    <a:pt x="238" y="164"/>
                  </a:lnTo>
                  <a:lnTo>
                    <a:pt x="246" y="168"/>
                  </a:lnTo>
                  <a:lnTo>
                    <a:pt x="256" y="172"/>
                  </a:lnTo>
                  <a:lnTo>
                    <a:pt x="256" y="172"/>
                  </a:lnTo>
                  <a:lnTo>
                    <a:pt x="260" y="170"/>
                  </a:lnTo>
                  <a:lnTo>
                    <a:pt x="262" y="168"/>
                  </a:lnTo>
                  <a:lnTo>
                    <a:pt x="262" y="168"/>
                  </a:lnTo>
                  <a:lnTo>
                    <a:pt x="264" y="166"/>
                  </a:lnTo>
                  <a:lnTo>
                    <a:pt x="264" y="162"/>
                  </a:lnTo>
                  <a:lnTo>
                    <a:pt x="258" y="156"/>
                  </a:lnTo>
                  <a:lnTo>
                    <a:pt x="248" y="146"/>
                  </a:lnTo>
                  <a:lnTo>
                    <a:pt x="248" y="146"/>
                  </a:lnTo>
                  <a:lnTo>
                    <a:pt x="236" y="134"/>
                  </a:lnTo>
                  <a:lnTo>
                    <a:pt x="224" y="122"/>
                  </a:lnTo>
                  <a:lnTo>
                    <a:pt x="224" y="122"/>
                  </a:lnTo>
                  <a:lnTo>
                    <a:pt x="220" y="118"/>
                  </a:lnTo>
                  <a:lnTo>
                    <a:pt x="216" y="114"/>
                  </a:lnTo>
                  <a:lnTo>
                    <a:pt x="216" y="114"/>
                  </a:lnTo>
                  <a:lnTo>
                    <a:pt x="214" y="102"/>
                  </a:lnTo>
                  <a:lnTo>
                    <a:pt x="214" y="102"/>
                  </a:lnTo>
                  <a:lnTo>
                    <a:pt x="220" y="102"/>
                  </a:lnTo>
                  <a:lnTo>
                    <a:pt x="226" y="100"/>
                  </a:lnTo>
                  <a:lnTo>
                    <a:pt x="226" y="100"/>
                  </a:lnTo>
                  <a:lnTo>
                    <a:pt x="220" y="92"/>
                  </a:lnTo>
                  <a:lnTo>
                    <a:pt x="216" y="88"/>
                  </a:lnTo>
                  <a:lnTo>
                    <a:pt x="208" y="86"/>
                  </a:lnTo>
                  <a:lnTo>
                    <a:pt x="202" y="82"/>
                  </a:lnTo>
                  <a:lnTo>
                    <a:pt x="202" y="82"/>
                  </a:lnTo>
                  <a:lnTo>
                    <a:pt x="198" y="74"/>
                  </a:lnTo>
                  <a:lnTo>
                    <a:pt x="196" y="68"/>
                  </a:lnTo>
                  <a:lnTo>
                    <a:pt x="196" y="68"/>
                  </a:lnTo>
                  <a:lnTo>
                    <a:pt x="194" y="64"/>
                  </a:lnTo>
                  <a:lnTo>
                    <a:pt x="190" y="62"/>
                  </a:lnTo>
                  <a:lnTo>
                    <a:pt x="182" y="58"/>
                  </a:lnTo>
                  <a:lnTo>
                    <a:pt x="182" y="58"/>
                  </a:lnTo>
                  <a:lnTo>
                    <a:pt x="166" y="50"/>
                  </a:lnTo>
                  <a:lnTo>
                    <a:pt x="152" y="44"/>
                  </a:lnTo>
                  <a:lnTo>
                    <a:pt x="152" y="44"/>
                  </a:lnTo>
                  <a:lnTo>
                    <a:pt x="136" y="40"/>
                  </a:lnTo>
                  <a:lnTo>
                    <a:pt x="128" y="38"/>
                  </a:lnTo>
                  <a:lnTo>
                    <a:pt x="122" y="34"/>
                  </a:lnTo>
                  <a:lnTo>
                    <a:pt x="122" y="34"/>
                  </a:lnTo>
                  <a:lnTo>
                    <a:pt x="116" y="28"/>
                  </a:lnTo>
                  <a:lnTo>
                    <a:pt x="114" y="24"/>
                  </a:lnTo>
                  <a:lnTo>
                    <a:pt x="110" y="22"/>
                  </a:lnTo>
                  <a:lnTo>
                    <a:pt x="110" y="22"/>
                  </a:lnTo>
                  <a:lnTo>
                    <a:pt x="104" y="20"/>
                  </a:lnTo>
                  <a:lnTo>
                    <a:pt x="100" y="20"/>
                  </a:lnTo>
                  <a:lnTo>
                    <a:pt x="100" y="20"/>
                  </a:lnTo>
                  <a:lnTo>
                    <a:pt x="92" y="22"/>
                  </a:lnTo>
                  <a:lnTo>
                    <a:pt x="84" y="26"/>
                  </a:lnTo>
                  <a:lnTo>
                    <a:pt x="84" y="26"/>
                  </a:lnTo>
                  <a:lnTo>
                    <a:pt x="70" y="38"/>
                  </a:lnTo>
                  <a:lnTo>
                    <a:pt x="66" y="44"/>
                  </a:lnTo>
                  <a:lnTo>
                    <a:pt x="62" y="52"/>
                  </a:lnTo>
                  <a:lnTo>
                    <a:pt x="62" y="52"/>
                  </a:lnTo>
                  <a:lnTo>
                    <a:pt x="60" y="52"/>
                  </a:lnTo>
                  <a:lnTo>
                    <a:pt x="60" y="52"/>
                  </a:lnTo>
                  <a:lnTo>
                    <a:pt x="56" y="52"/>
                  </a:lnTo>
                  <a:lnTo>
                    <a:pt x="54" y="50"/>
                  </a:lnTo>
                  <a:lnTo>
                    <a:pt x="50" y="46"/>
                  </a:lnTo>
                  <a:lnTo>
                    <a:pt x="48" y="34"/>
                  </a:lnTo>
                  <a:lnTo>
                    <a:pt x="48" y="34"/>
                  </a:lnTo>
                  <a:lnTo>
                    <a:pt x="46" y="28"/>
                  </a:lnTo>
                  <a:lnTo>
                    <a:pt x="44" y="22"/>
                  </a:lnTo>
                  <a:lnTo>
                    <a:pt x="44" y="22"/>
                  </a:lnTo>
                  <a:lnTo>
                    <a:pt x="46" y="8"/>
                  </a:lnTo>
                  <a:lnTo>
                    <a:pt x="46" y="8"/>
                  </a:lnTo>
                  <a:lnTo>
                    <a:pt x="34" y="4"/>
                  </a:lnTo>
                  <a:lnTo>
                    <a:pt x="20" y="0"/>
                  </a:lnTo>
                  <a:lnTo>
                    <a:pt x="20" y="0"/>
                  </a:lnTo>
                  <a:lnTo>
                    <a:pt x="20"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42" name="Freeform 127"/>
            <p:cNvSpPr>
              <a:spLocks/>
            </p:cNvSpPr>
            <p:nvPr/>
          </p:nvSpPr>
          <p:spPr bwMode="auto">
            <a:xfrm>
              <a:off x="2542" y="2516"/>
              <a:ext cx="264" cy="172"/>
            </a:xfrm>
            <a:custGeom>
              <a:avLst/>
              <a:gdLst>
                <a:gd name="T0" fmla="*/ 16 w 264"/>
                <a:gd name="T1" fmla="*/ 0 h 172"/>
                <a:gd name="T2" fmla="*/ 12 w 264"/>
                <a:gd name="T3" fmla="*/ 8 h 172"/>
                <a:gd name="T4" fmla="*/ 4 w 264"/>
                <a:gd name="T5" fmla="*/ 14 h 172"/>
                <a:gd name="T6" fmla="*/ 0 w 264"/>
                <a:gd name="T7" fmla="*/ 20 h 172"/>
                <a:gd name="T8" fmla="*/ 12 w 264"/>
                <a:gd name="T9" fmla="*/ 26 h 172"/>
                <a:gd name="T10" fmla="*/ 20 w 264"/>
                <a:gd name="T11" fmla="*/ 26 h 172"/>
                <a:gd name="T12" fmla="*/ 22 w 264"/>
                <a:gd name="T13" fmla="*/ 26 h 172"/>
                <a:gd name="T14" fmla="*/ 32 w 264"/>
                <a:gd name="T15" fmla="*/ 36 h 172"/>
                <a:gd name="T16" fmla="*/ 30 w 264"/>
                <a:gd name="T17" fmla="*/ 40 h 172"/>
                <a:gd name="T18" fmla="*/ 14 w 264"/>
                <a:gd name="T19" fmla="*/ 44 h 172"/>
                <a:gd name="T20" fmla="*/ 14 w 264"/>
                <a:gd name="T21" fmla="*/ 50 h 172"/>
                <a:gd name="T22" fmla="*/ 22 w 264"/>
                <a:gd name="T23" fmla="*/ 54 h 172"/>
                <a:gd name="T24" fmla="*/ 36 w 264"/>
                <a:gd name="T25" fmla="*/ 54 h 172"/>
                <a:gd name="T26" fmla="*/ 40 w 264"/>
                <a:gd name="T27" fmla="*/ 54 h 172"/>
                <a:gd name="T28" fmla="*/ 56 w 264"/>
                <a:gd name="T29" fmla="*/ 66 h 172"/>
                <a:gd name="T30" fmla="*/ 74 w 264"/>
                <a:gd name="T31" fmla="*/ 70 h 172"/>
                <a:gd name="T32" fmla="*/ 86 w 264"/>
                <a:gd name="T33" fmla="*/ 78 h 172"/>
                <a:gd name="T34" fmla="*/ 98 w 264"/>
                <a:gd name="T35" fmla="*/ 90 h 172"/>
                <a:gd name="T36" fmla="*/ 100 w 264"/>
                <a:gd name="T37" fmla="*/ 104 h 172"/>
                <a:gd name="T38" fmla="*/ 108 w 264"/>
                <a:gd name="T39" fmla="*/ 120 h 172"/>
                <a:gd name="T40" fmla="*/ 122 w 264"/>
                <a:gd name="T41" fmla="*/ 136 h 172"/>
                <a:gd name="T42" fmla="*/ 144 w 264"/>
                <a:gd name="T43" fmla="*/ 146 h 172"/>
                <a:gd name="T44" fmla="*/ 150 w 264"/>
                <a:gd name="T45" fmla="*/ 146 h 172"/>
                <a:gd name="T46" fmla="*/ 158 w 264"/>
                <a:gd name="T47" fmla="*/ 132 h 172"/>
                <a:gd name="T48" fmla="*/ 166 w 264"/>
                <a:gd name="T49" fmla="*/ 128 h 172"/>
                <a:gd name="T50" fmla="*/ 172 w 264"/>
                <a:gd name="T51" fmla="*/ 124 h 172"/>
                <a:gd name="T52" fmla="*/ 178 w 264"/>
                <a:gd name="T53" fmla="*/ 114 h 172"/>
                <a:gd name="T54" fmla="*/ 182 w 264"/>
                <a:gd name="T55" fmla="*/ 114 h 172"/>
                <a:gd name="T56" fmla="*/ 208 w 264"/>
                <a:gd name="T57" fmla="*/ 140 h 172"/>
                <a:gd name="T58" fmla="*/ 224 w 264"/>
                <a:gd name="T59" fmla="*/ 152 h 172"/>
                <a:gd name="T60" fmla="*/ 238 w 264"/>
                <a:gd name="T61" fmla="*/ 164 h 172"/>
                <a:gd name="T62" fmla="*/ 256 w 264"/>
                <a:gd name="T63" fmla="*/ 172 h 172"/>
                <a:gd name="T64" fmla="*/ 262 w 264"/>
                <a:gd name="T65" fmla="*/ 168 h 172"/>
                <a:gd name="T66" fmla="*/ 264 w 264"/>
                <a:gd name="T67" fmla="*/ 162 h 172"/>
                <a:gd name="T68" fmla="*/ 248 w 264"/>
                <a:gd name="T69" fmla="*/ 146 h 172"/>
                <a:gd name="T70" fmla="*/ 224 w 264"/>
                <a:gd name="T71" fmla="*/ 122 h 172"/>
                <a:gd name="T72" fmla="*/ 216 w 264"/>
                <a:gd name="T73" fmla="*/ 114 h 172"/>
                <a:gd name="T74" fmla="*/ 220 w 264"/>
                <a:gd name="T75" fmla="*/ 102 h 172"/>
                <a:gd name="T76" fmla="*/ 220 w 264"/>
                <a:gd name="T77" fmla="*/ 92 h 172"/>
                <a:gd name="T78" fmla="*/ 202 w 264"/>
                <a:gd name="T79" fmla="*/ 82 h 172"/>
                <a:gd name="T80" fmla="*/ 196 w 264"/>
                <a:gd name="T81" fmla="*/ 68 h 172"/>
                <a:gd name="T82" fmla="*/ 190 w 264"/>
                <a:gd name="T83" fmla="*/ 62 h 172"/>
                <a:gd name="T84" fmla="*/ 166 w 264"/>
                <a:gd name="T85" fmla="*/ 50 h 172"/>
                <a:gd name="T86" fmla="*/ 136 w 264"/>
                <a:gd name="T87" fmla="*/ 40 h 172"/>
                <a:gd name="T88" fmla="*/ 122 w 264"/>
                <a:gd name="T89" fmla="*/ 34 h 172"/>
                <a:gd name="T90" fmla="*/ 110 w 264"/>
                <a:gd name="T91" fmla="*/ 22 h 172"/>
                <a:gd name="T92" fmla="*/ 100 w 264"/>
                <a:gd name="T93" fmla="*/ 20 h 172"/>
                <a:gd name="T94" fmla="*/ 84 w 264"/>
                <a:gd name="T95" fmla="*/ 26 h 172"/>
                <a:gd name="T96" fmla="*/ 66 w 264"/>
                <a:gd name="T97" fmla="*/ 44 h 172"/>
                <a:gd name="T98" fmla="*/ 60 w 264"/>
                <a:gd name="T99" fmla="*/ 52 h 172"/>
                <a:gd name="T100" fmla="*/ 54 w 264"/>
                <a:gd name="T101" fmla="*/ 50 h 172"/>
                <a:gd name="T102" fmla="*/ 48 w 264"/>
                <a:gd name="T103" fmla="*/ 34 h 172"/>
                <a:gd name="T104" fmla="*/ 44 w 264"/>
                <a:gd name="T105" fmla="*/ 22 h 172"/>
                <a:gd name="T106" fmla="*/ 34 w 264"/>
                <a:gd name="T107" fmla="*/ 4 h 172"/>
                <a:gd name="T108" fmla="*/ 20 w 264"/>
                <a:gd name="T109" fmla="*/ 0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64" h="172">
                  <a:moveTo>
                    <a:pt x="20" y="0"/>
                  </a:moveTo>
                  <a:lnTo>
                    <a:pt x="20" y="0"/>
                  </a:lnTo>
                  <a:lnTo>
                    <a:pt x="16" y="0"/>
                  </a:lnTo>
                  <a:lnTo>
                    <a:pt x="14" y="2"/>
                  </a:lnTo>
                  <a:lnTo>
                    <a:pt x="12" y="8"/>
                  </a:lnTo>
                  <a:lnTo>
                    <a:pt x="12" y="8"/>
                  </a:lnTo>
                  <a:lnTo>
                    <a:pt x="10" y="10"/>
                  </a:lnTo>
                  <a:lnTo>
                    <a:pt x="8" y="12"/>
                  </a:lnTo>
                  <a:lnTo>
                    <a:pt x="4" y="14"/>
                  </a:lnTo>
                  <a:lnTo>
                    <a:pt x="4" y="14"/>
                  </a:lnTo>
                  <a:lnTo>
                    <a:pt x="0" y="18"/>
                  </a:lnTo>
                  <a:lnTo>
                    <a:pt x="0" y="20"/>
                  </a:lnTo>
                  <a:lnTo>
                    <a:pt x="2" y="22"/>
                  </a:lnTo>
                  <a:lnTo>
                    <a:pt x="4" y="24"/>
                  </a:lnTo>
                  <a:lnTo>
                    <a:pt x="12" y="26"/>
                  </a:lnTo>
                  <a:lnTo>
                    <a:pt x="20" y="26"/>
                  </a:lnTo>
                  <a:lnTo>
                    <a:pt x="20" y="26"/>
                  </a:lnTo>
                  <a:lnTo>
                    <a:pt x="20" y="26"/>
                  </a:lnTo>
                  <a:lnTo>
                    <a:pt x="20" y="26"/>
                  </a:lnTo>
                  <a:lnTo>
                    <a:pt x="22" y="26"/>
                  </a:lnTo>
                  <a:lnTo>
                    <a:pt x="22" y="26"/>
                  </a:lnTo>
                  <a:lnTo>
                    <a:pt x="28" y="28"/>
                  </a:lnTo>
                  <a:lnTo>
                    <a:pt x="32" y="30"/>
                  </a:lnTo>
                  <a:lnTo>
                    <a:pt x="32" y="36"/>
                  </a:lnTo>
                  <a:lnTo>
                    <a:pt x="28" y="40"/>
                  </a:lnTo>
                  <a:lnTo>
                    <a:pt x="30" y="40"/>
                  </a:lnTo>
                  <a:lnTo>
                    <a:pt x="30" y="40"/>
                  </a:lnTo>
                  <a:lnTo>
                    <a:pt x="24" y="40"/>
                  </a:lnTo>
                  <a:lnTo>
                    <a:pt x="18" y="42"/>
                  </a:lnTo>
                  <a:lnTo>
                    <a:pt x="14" y="44"/>
                  </a:lnTo>
                  <a:lnTo>
                    <a:pt x="14" y="46"/>
                  </a:lnTo>
                  <a:lnTo>
                    <a:pt x="14" y="50"/>
                  </a:lnTo>
                  <a:lnTo>
                    <a:pt x="14" y="50"/>
                  </a:lnTo>
                  <a:lnTo>
                    <a:pt x="16" y="54"/>
                  </a:lnTo>
                  <a:lnTo>
                    <a:pt x="22" y="54"/>
                  </a:lnTo>
                  <a:lnTo>
                    <a:pt x="22" y="54"/>
                  </a:lnTo>
                  <a:lnTo>
                    <a:pt x="28" y="54"/>
                  </a:lnTo>
                  <a:lnTo>
                    <a:pt x="28" y="54"/>
                  </a:lnTo>
                  <a:lnTo>
                    <a:pt x="36" y="54"/>
                  </a:lnTo>
                  <a:lnTo>
                    <a:pt x="36" y="54"/>
                  </a:lnTo>
                  <a:lnTo>
                    <a:pt x="40" y="54"/>
                  </a:lnTo>
                  <a:lnTo>
                    <a:pt x="40" y="54"/>
                  </a:lnTo>
                  <a:lnTo>
                    <a:pt x="42" y="58"/>
                  </a:lnTo>
                  <a:lnTo>
                    <a:pt x="46" y="60"/>
                  </a:lnTo>
                  <a:lnTo>
                    <a:pt x="56" y="66"/>
                  </a:lnTo>
                  <a:lnTo>
                    <a:pt x="56" y="66"/>
                  </a:lnTo>
                  <a:lnTo>
                    <a:pt x="64" y="68"/>
                  </a:lnTo>
                  <a:lnTo>
                    <a:pt x="74" y="70"/>
                  </a:lnTo>
                  <a:lnTo>
                    <a:pt x="74" y="70"/>
                  </a:lnTo>
                  <a:lnTo>
                    <a:pt x="80" y="72"/>
                  </a:lnTo>
                  <a:lnTo>
                    <a:pt x="86" y="78"/>
                  </a:lnTo>
                  <a:lnTo>
                    <a:pt x="86" y="78"/>
                  </a:lnTo>
                  <a:lnTo>
                    <a:pt x="92" y="84"/>
                  </a:lnTo>
                  <a:lnTo>
                    <a:pt x="98" y="90"/>
                  </a:lnTo>
                  <a:lnTo>
                    <a:pt x="98" y="90"/>
                  </a:lnTo>
                  <a:lnTo>
                    <a:pt x="100" y="96"/>
                  </a:lnTo>
                  <a:lnTo>
                    <a:pt x="100" y="104"/>
                  </a:lnTo>
                  <a:lnTo>
                    <a:pt x="100" y="104"/>
                  </a:lnTo>
                  <a:lnTo>
                    <a:pt x="104" y="112"/>
                  </a:lnTo>
                  <a:lnTo>
                    <a:pt x="108" y="120"/>
                  </a:lnTo>
                  <a:lnTo>
                    <a:pt x="108" y="120"/>
                  </a:lnTo>
                  <a:lnTo>
                    <a:pt x="114" y="128"/>
                  </a:lnTo>
                  <a:lnTo>
                    <a:pt x="122" y="136"/>
                  </a:lnTo>
                  <a:lnTo>
                    <a:pt x="132" y="144"/>
                  </a:lnTo>
                  <a:lnTo>
                    <a:pt x="138" y="146"/>
                  </a:lnTo>
                  <a:lnTo>
                    <a:pt x="144" y="146"/>
                  </a:lnTo>
                  <a:lnTo>
                    <a:pt x="144" y="146"/>
                  </a:lnTo>
                  <a:lnTo>
                    <a:pt x="150" y="146"/>
                  </a:lnTo>
                  <a:lnTo>
                    <a:pt x="150" y="146"/>
                  </a:lnTo>
                  <a:lnTo>
                    <a:pt x="154" y="142"/>
                  </a:lnTo>
                  <a:lnTo>
                    <a:pt x="156" y="140"/>
                  </a:lnTo>
                  <a:lnTo>
                    <a:pt x="158" y="132"/>
                  </a:lnTo>
                  <a:lnTo>
                    <a:pt x="158" y="132"/>
                  </a:lnTo>
                  <a:lnTo>
                    <a:pt x="162" y="130"/>
                  </a:lnTo>
                  <a:lnTo>
                    <a:pt x="166" y="128"/>
                  </a:lnTo>
                  <a:lnTo>
                    <a:pt x="168" y="126"/>
                  </a:lnTo>
                  <a:lnTo>
                    <a:pt x="172" y="124"/>
                  </a:lnTo>
                  <a:lnTo>
                    <a:pt x="172" y="124"/>
                  </a:lnTo>
                  <a:lnTo>
                    <a:pt x="174" y="116"/>
                  </a:lnTo>
                  <a:lnTo>
                    <a:pt x="176" y="114"/>
                  </a:lnTo>
                  <a:lnTo>
                    <a:pt x="178" y="114"/>
                  </a:lnTo>
                  <a:lnTo>
                    <a:pt x="178" y="114"/>
                  </a:lnTo>
                  <a:lnTo>
                    <a:pt x="182" y="114"/>
                  </a:lnTo>
                  <a:lnTo>
                    <a:pt x="182" y="114"/>
                  </a:lnTo>
                  <a:lnTo>
                    <a:pt x="190" y="120"/>
                  </a:lnTo>
                  <a:lnTo>
                    <a:pt x="196" y="126"/>
                  </a:lnTo>
                  <a:lnTo>
                    <a:pt x="208" y="140"/>
                  </a:lnTo>
                  <a:lnTo>
                    <a:pt x="208" y="140"/>
                  </a:lnTo>
                  <a:lnTo>
                    <a:pt x="216" y="146"/>
                  </a:lnTo>
                  <a:lnTo>
                    <a:pt x="224" y="152"/>
                  </a:lnTo>
                  <a:lnTo>
                    <a:pt x="224" y="152"/>
                  </a:lnTo>
                  <a:lnTo>
                    <a:pt x="230" y="160"/>
                  </a:lnTo>
                  <a:lnTo>
                    <a:pt x="238" y="164"/>
                  </a:lnTo>
                  <a:lnTo>
                    <a:pt x="238" y="164"/>
                  </a:lnTo>
                  <a:lnTo>
                    <a:pt x="246" y="168"/>
                  </a:lnTo>
                  <a:lnTo>
                    <a:pt x="256" y="172"/>
                  </a:lnTo>
                  <a:lnTo>
                    <a:pt x="256" y="172"/>
                  </a:lnTo>
                  <a:lnTo>
                    <a:pt x="260" y="170"/>
                  </a:lnTo>
                  <a:lnTo>
                    <a:pt x="262" y="168"/>
                  </a:lnTo>
                  <a:lnTo>
                    <a:pt x="262" y="168"/>
                  </a:lnTo>
                  <a:lnTo>
                    <a:pt x="264" y="166"/>
                  </a:lnTo>
                  <a:lnTo>
                    <a:pt x="264" y="162"/>
                  </a:lnTo>
                  <a:lnTo>
                    <a:pt x="258" y="156"/>
                  </a:lnTo>
                  <a:lnTo>
                    <a:pt x="248" y="146"/>
                  </a:lnTo>
                  <a:lnTo>
                    <a:pt x="248" y="146"/>
                  </a:lnTo>
                  <a:lnTo>
                    <a:pt x="236" y="134"/>
                  </a:lnTo>
                  <a:lnTo>
                    <a:pt x="224" y="122"/>
                  </a:lnTo>
                  <a:lnTo>
                    <a:pt x="224" y="122"/>
                  </a:lnTo>
                  <a:lnTo>
                    <a:pt x="220" y="118"/>
                  </a:lnTo>
                  <a:lnTo>
                    <a:pt x="216" y="114"/>
                  </a:lnTo>
                  <a:lnTo>
                    <a:pt x="216" y="114"/>
                  </a:lnTo>
                  <a:lnTo>
                    <a:pt x="214" y="102"/>
                  </a:lnTo>
                  <a:lnTo>
                    <a:pt x="214" y="102"/>
                  </a:lnTo>
                  <a:lnTo>
                    <a:pt x="220" y="102"/>
                  </a:lnTo>
                  <a:lnTo>
                    <a:pt x="226" y="100"/>
                  </a:lnTo>
                  <a:lnTo>
                    <a:pt x="226" y="100"/>
                  </a:lnTo>
                  <a:lnTo>
                    <a:pt x="220" y="92"/>
                  </a:lnTo>
                  <a:lnTo>
                    <a:pt x="216" y="88"/>
                  </a:lnTo>
                  <a:lnTo>
                    <a:pt x="208" y="86"/>
                  </a:lnTo>
                  <a:lnTo>
                    <a:pt x="202" y="82"/>
                  </a:lnTo>
                  <a:lnTo>
                    <a:pt x="202" y="82"/>
                  </a:lnTo>
                  <a:lnTo>
                    <a:pt x="198" y="74"/>
                  </a:lnTo>
                  <a:lnTo>
                    <a:pt x="196" y="68"/>
                  </a:lnTo>
                  <a:lnTo>
                    <a:pt x="196" y="68"/>
                  </a:lnTo>
                  <a:lnTo>
                    <a:pt x="194" y="64"/>
                  </a:lnTo>
                  <a:lnTo>
                    <a:pt x="190" y="62"/>
                  </a:lnTo>
                  <a:lnTo>
                    <a:pt x="182" y="58"/>
                  </a:lnTo>
                  <a:lnTo>
                    <a:pt x="182" y="58"/>
                  </a:lnTo>
                  <a:lnTo>
                    <a:pt x="166" y="50"/>
                  </a:lnTo>
                  <a:lnTo>
                    <a:pt x="152" y="44"/>
                  </a:lnTo>
                  <a:lnTo>
                    <a:pt x="152" y="44"/>
                  </a:lnTo>
                  <a:lnTo>
                    <a:pt x="136" y="40"/>
                  </a:lnTo>
                  <a:lnTo>
                    <a:pt x="128" y="38"/>
                  </a:lnTo>
                  <a:lnTo>
                    <a:pt x="122" y="34"/>
                  </a:lnTo>
                  <a:lnTo>
                    <a:pt x="122" y="34"/>
                  </a:lnTo>
                  <a:lnTo>
                    <a:pt x="116" y="28"/>
                  </a:lnTo>
                  <a:lnTo>
                    <a:pt x="114" y="24"/>
                  </a:lnTo>
                  <a:lnTo>
                    <a:pt x="110" y="22"/>
                  </a:lnTo>
                  <a:lnTo>
                    <a:pt x="110" y="22"/>
                  </a:lnTo>
                  <a:lnTo>
                    <a:pt x="104" y="20"/>
                  </a:lnTo>
                  <a:lnTo>
                    <a:pt x="100" y="20"/>
                  </a:lnTo>
                  <a:lnTo>
                    <a:pt x="100" y="20"/>
                  </a:lnTo>
                  <a:lnTo>
                    <a:pt x="92" y="22"/>
                  </a:lnTo>
                  <a:lnTo>
                    <a:pt x="84" y="26"/>
                  </a:lnTo>
                  <a:lnTo>
                    <a:pt x="84" y="26"/>
                  </a:lnTo>
                  <a:lnTo>
                    <a:pt x="70" y="38"/>
                  </a:lnTo>
                  <a:lnTo>
                    <a:pt x="66" y="44"/>
                  </a:lnTo>
                  <a:lnTo>
                    <a:pt x="62" y="52"/>
                  </a:lnTo>
                  <a:lnTo>
                    <a:pt x="62" y="52"/>
                  </a:lnTo>
                  <a:lnTo>
                    <a:pt x="60" y="52"/>
                  </a:lnTo>
                  <a:lnTo>
                    <a:pt x="60" y="52"/>
                  </a:lnTo>
                  <a:lnTo>
                    <a:pt x="56" y="52"/>
                  </a:lnTo>
                  <a:lnTo>
                    <a:pt x="54" y="50"/>
                  </a:lnTo>
                  <a:lnTo>
                    <a:pt x="50" y="46"/>
                  </a:lnTo>
                  <a:lnTo>
                    <a:pt x="48" y="34"/>
                  </a:lnTo>
                  <a:lnTo>
                    <a:pt x="48" y="34"/>
                  </a:lnTo>
                  <a:lnTo>
                    <a:pt x="46" y="28"/>
                  </a:lnTo>
                  <a:lnTo>
                    <a:pt x="44" y="22"/>
                  </a:lnTo>
                  <a:lnTo>
                    <a:pt x="44" y="22"/>
                  </a:lnTo>
                  <a:lnTo>
                    <a:pt x="46" y="8"/>
                  </a:lnTo>
                  <a:lnTo>
                    <a:pt x="46" y="8"/>
                  </a:lnTo>
                  <a:lnTo>
                    <a:pt x="34" y="4"/>
                  </a:lnTo>
                  <a:lnTo>
                    <a:pt x="20" y="0"/>
                  </a:lnTo>
                  <a:lnTo>
                    <a:pt x="20" y="0"/>
                  </a:lnTo>
                  <a:lnTo>
                    <a:pt x="2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43" name="Freeform 128"/>
            <p:cNvSpPr>
              <a:spLocks/>
            </p:cNvSpPr>
            <p:nvPr/>
          </p:nvSpPr>
          <p:spPr bwMode="auto">
            <a:xfrm>
              <a:off x="2774" y="2572"/>
              <a:ext cx="74" cy="48"/>
            </a:xfrm>
            <a:custGeom>
              <a:avLst/>
              <a:gdLst>
                <a:gd name="T0" fmla="*/ 62 w 74"/>
                <a:gd name="T1" fmla="*/ 0 h 48"/>
                <a:gd name="T2" fmla="*/ 62 w 74"/>
                <a:gd name="T3" fmla="*/ 0 h 48"/>
                <a:gd name="T4" fmla="*/ 56 w 74"/>
                <a:gd name="T5" fmla="*/ 0 h 48"/>
                <a:gd name="T6" fmla="*/ 56 w 74"/>
                <a:gd name="T7" fmla="*/ 0 h 48"/>
                <a:gd name="T8" fmla="*/ 50 w 74"/>
                <a:gd name="T9" fmla="*/ 6 h 48"/>
                <a:gd name="T10" fmla="*/ 46 w 74"/>
                <a:gd name="T11" fmla="*/ 14 h 48"/>
                <a:gd name="T12" fmla="*/ 42 w 74"/>
                <a:gd name="T13" fmla="*/ 22 h 48"/>
                <a:gd name="T14" fmla="*/ 36 w 74"/>
                <a:gd name="T15" fmla="*/ 28 h 48"/>
                <a:gd name="T16" fmla="*/ 36 w 74"/>
                <a:gd name="T17" fmla="*/ 28 h 48"/>
                <a:gd name="T18" fmla="*/ 32 w 74"/>
                <a:gd name="T19" fmla="*/ 30 h 48"/>
                <a:gd name="T20" fmla="*/ 26 w 74"/>
                <a:gd name="T21" fmla="*/ 30 h 48"/>
                <a:gd name="T22" fmla="*/ 26 w 74"/>
                <a:gd name="T23" fmla="*/ 30 h 48"/>
                <a:gd name="T24" fmla="*/ 22 w 74"/>
                <a:gd name="T25" fmla="*/ 30 h 48"/>
                <a:gd name="T26" fmla="*/ 22 w 74"/>
                <a:gd name="T27" fmla="*/ 30 h 48"/>
                <a:gd name="T28" fmla="*/ 18 w 74"/>
                <a:gd name="T29" fmla="*/ 30 h 48"/>
                <a:gd name="T30" fmla="*/ 18 w 74"/>
                <a:gd name="T31" fmla="*/ 30 h 48"/>
                <a:gd name="T32" fmla="*/ 14 w 74"/>
                <a:gd name="T33" fmla="*/ 30 h 48"/>
                <a:gd name="T34" fmla="*/ 14 w 74"/>
                <a:gd name="T35" fmla="*/ 30 h 48"/>
                <a:gd name="T36" fmla="*/ 8 w 74"/>
                <a:gd name="T37" fmla="*/ 32 h 48"/>
                <a:gd name="T38" fmla="*/ 4 w 74"/>
                <a:gd name="T39" fmla="*/ 34 h 48"/>
                <a:gd name="T40" fmla="*/ 2 w 74"/>
                <a:gd name="T41" fmla="*/ 40 h 48"/>
                <a:gd name="T42" fmla="*/ 0 w 74"/>
                <a:gd name="T43" fmla="*/ 44 h 48"/>
                <a:gd name="T44" fmla="*/ 0 w 74"/>
                <a:gd name="T45" fmla="*/ 44 h 48"/>
                <a:gd name="T46" fmla="*/ 12 w 74"/>
                <a:gd name="T47" fmla="*/ 48 h 48"/>
                <a:gd name="T48" fmla="*/ 22 w 74"/>
                <a:gd name="T49" fmla="*/ 48 h 48"/>
                <a:gd name="T50" fmla="*/ 22 w 74"/>
                <a:gd name="T51" fmla="*/ 48 h 48"/>
                <a:gd name="T52" fmla="*/ 26 w 74"/>
                <a:gd name="T53" fmla="*/ 48 h 48"/>
                <a:gd name="T54" fmla="*/ 26 w 74"/>
                <a:gd name="T55" fmla="*/ 48 h 48"/>
                <a:gd name="T56" fmla="*/ 32 w 74"/>
                <a:gd name="T57" fmla="*/ 46 h 48"/>
                <a:gd name="T58" fmla="*/ 38 w 74"/>
                <a:gd name="T59" fmla="*/ 42 h 48"/>
                <a:gd name="T60" fmla="*/ 42 w 74"/>
                <a:gd name="T61" fmla="*/ 36 h 48"/>
                <a:gd name="T62" fmla="*/ 48 w 74"/>
                <a:gd name="T63" fmla="*/ 32 h 48"/>
                <a:gd name="T64" fmla="*/ 48 w 74"/>
                <a:gd name="T65" fmla="*/ 32 h 48"/>
                <a:gd name="T66" fmla="*/ 54 w 74"/>
                <a:gd name="T67" fmla="*/ 30 h 48"/>
                <a:gd name="T68" fmla="*/ 58 w 74"/>
                <a:gd name="T69" fmla="*/ 26 h 48"/>
                <a:gd name="T70" fmla="*/ 58 w 74"/>
                <a:gd name="T71" fmla="*/ 26 h 48"/>
                <a:gd name="T72" fmla="*/ 68 w 74"/>
                <a:gd name="T73" fmla="*/ 16 h 48"/>
                <a:gd name="T74" fmla="*/ 72 w 74"/>
                <a:gd name="T75" fmla="*/ 10 h 48"/>
                <a:gd name="T76" fmla="*/ 74 w 74"/>
                <a:gd name="T77" fmla="*/ 6 h 48"/>
                <a:gd name="T78" fmla="*/ 74 w 74"/>
                <a:gd name="T79" fmla="*/ 6 h 48"/>
                <a:gd name="T80" fmla="*/ 72 w 74"/>
                <a:gd name="T81" fmla="*/ 4 h 48"/>
                <a:gd name="T82" fmla="*/ 70 w 74"/>
                <a:gd name="T83" fmla="*/ 2 h 48"/>
                <a:gd name="T84" fmla="*/ 62 w 74"/>
                <a:gd name="T85"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4" h="48">
                  <a:moveTo>
                    <a:pt x="62" y="0"/>
                  </a:moveTo>
                  <a:lnTo>
                    <a:pt x="62" y="0"/>
                  </a:lnTo>
                  <a:lnTo>
                    <a:pt x="56" y="0"/>
                  </a:lnTo>
                  <a:lnTo>
                    <a:pt x="56" y="0"/>
                  </a:lnTo>
                  <a:lnTo>
                    <a:pt x="50" y="6"/>
                  </a:lnTo>
                  <a:lnTo>
                    <a:pt x="46" y="14"/>
                  </a:lnTo>
                  <a:lnTo>
                    <a:pt x="42" y="22"/>
                  </a:lnTo>
                  <a:lnTo>
                    <a:pt x="36" y="28"/>
                  </a:lnTo>
                  <a:lnTo>
                    <a:pt x="36" y="28"/>
                  </a:lnTo>
                  <a:lnTo>
                    <a:pt x="32" y="30"/>
                  </a:lnTo>
                  <a:lnTo>
                    <a:pt x="26" y="30"/>
                  </a:lnTo>
                  <a:lnTo>
                    <a:pt x="26" y="30"/>
                  </a:lnTo>
                  <a:lnTo>
                    <a:pt x="22" y="30"/>
                  </a:lnTo>
                  <a:lnTo>
                    <a:pt x="22" y="30"/>
                  </a:lnTo>
                  <a:lnTo>
                    <a:pt x="18" y="30"/>
                  </a:lnTo>
                  <a:lnTo>
                    <a:pt x="18" y="30"/>
                  </a:lnTo>
                  <a:lnTo>
                    <a:pt x="14" y="30"/>
                  </a:lnTo>
                  <a:lnTo>
                    <a:pt x="14" y="30"/>
                  </a:lnTo>
                  <a:lnTo>
                    <a:pt x="8" y="32"/>
                  </a:lnTo>
                  <a:lnTo>
                    <a:pt x="4" y="34"/>
                  </a:lnTo>
                  <a:lnTo>
                    <a:pt x="2" y="40"/>
                  </a:lnTo>
                  <a:lnTo>
                    <a:pt x="0" y="44"/>
                  </a:lnTo>
                  <a:lnTo>
                    <a:pt x="0" y="44"/>
                  </a:lnTo>
                  <a:lnTo>
                    <a:pt x="12" y="48"/>
                  </a:lnTo>
                  <a:lnTo>
                    <a:pt x="22" y="48"/>
                  </a:lnTo>
                  <a:lnTo>
                    <a:pt x="22" y="48"/>
                  </a:lnTo>
                  <a:lnTo>
                    <a:pt x="26" y="48"/>
                  </a:lnTo>
                  <a:lnTo>
                    <a:pt x="26" y="48"/>
                  </a:lnTo>
                  <a:lnTo>
                    <a:pt x="32" y="46"/>
                  </a:lnTo>
                  <a:lnTo>
                    <a:pt x="38" y="42"/>
                  </a:lnTo>
                  <a:lnTo>
                    <a:pt x="42" y="36"/>
                  </a:lnTo>
                  <a:lnTo>
                    <a:pt x="48" y="32"/>
                  </a:lnTo>
                  <a:lnTo>
                    <a:pt x="48" y="32"/>
                  </a:lnTo>
                  <a:lnTo>
                    <a:pt x="54" y="30"/>
                  </a:lnTo>
                  <a:lnTo>
                    <a:pt x="58" y="26"/>
                  </a:lnTo>
                  <a:lnTo>
                    <a:pt x="58" y="26"/>
                  </a:lnTo>
                  <a:lnTo>
                    <a:pt x="68" y="16"/>
                  </a:lnTo>
                  <a:lnTo>
                    <a:pt x="72" y="10"/>
                  </a:lnTo>
                  <a:lnTo>
                    <a:pt x="74" y="6"/>
                  </a:lnTo>
                  <a:lnTo>
                    <a:pt x="74" y="6"/>
                  </a:lnTo>
                  <a:lnTo>
                    <a:pt x="72" y="4"/>
                  </a:lnTo>
                  <a:lnTo>
                    <a:pt x="70" y="2"/>
                  </a:lnTo>
                  <a:lnTo>
                    <a:pt x="62"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44" name="Freeform 129"/>
            <p:cNvSpPr>
              <a:spLocks/>
            </p:cNvSpPr>
            <p:nvPr/>
          </p:nvSpPr>
          <p:spPr bwMode="auto">
            <a:xfrm>
              <a:off x="2774" y="2572"/>
              <a:ext cx="74" cy="48"/>
            </a:xfrm>
            <a:custGeom>
              <a:avLst/>
              <a:gdLst>
                <a:gd name="T0" fmla="*/ 62 w 74"/>
                <a:gd name="T1" fmla="*/ 0 h 48"/>
                <a:gd name="T2" fmla="*/ 62 w 74"/>
                <a:gd name="T3" fmla="*/ 0 h 48"/>
                <a:gd name="T4" fmla="*/ 56 w 74"/>
                <a:gd name="T5" fmla="*/ 0 h 48"/>
                <a:gd name="T6" fmla="*/ 56 w 74"/>
                <a:gd name="T7" fmla="*/ 0 h 48"/>
                <a:gd name="T8" fmla="*/ 50 w 74"/>
                <a:gd name="T9" fmla="*/ 6 h 48"/>
                <a:gd name="T10" fmla="*/ 46 w 74"/>
                <a:gd name="T11" fmla="*/ 14 h 48"/>
                <a:gd name="T12" fmla="*/ 42 w 74"/>
                <a:gd name="T13" fmla="*/ 22 h 48"/>
                <a:gd name="T14" fmla="*/ 36 w 74"/>
                <a:gd name="T15" fmla="*/ 28 h 48"/>
                <a:gd name="T16" fmla="*/ 36 w 74"/>
                <a:gd name="T17" fmla="*/ 28 h 48"/>
                <a:gd name="T18" fmla="*/ 32 w 74"/>
                <a:gd name="T19" fmla="*/ 30 h 48"/>
                <a:gd name="T20" fmla="*/ 26 w 74"/>
                <a:gd name="T21" fmla="*/ 30 h 48"/>
                <a:gd name="T22" fmla="*/ 26 w 74"/>
                <a:gd name="T23" fmla="*/ 30 h 48"/>
                <a:gd name="T24" fmla="*/ 22 w 74"/>
                <a:gd name="T25" fmla="*/ 30 h 48"/>
                <a:gd name="T26" fmla="*/ 22 w 74"/>
                <a:gd name="T27" fmla="*/ 30 h 48"/>
                <a:gd name="T28" fmla="*/ 18 w 74"/>
                <a:gd name="T29" fmla="*/ 30 h 48"/>
                <a:gd name="T30" fmla="*/ 18 w 74"/>
                <a:gd name="T31" fmla="*/ 30 h 48"/>
                <a:gd name="T32" fmla="*/ 14 w 74"/>
                <a:gd name="T33" fmla="*/ 30 h 48"/>
                <a:gd name="T34" fmla="*/ 14 w 74"/>
                <a:gd name="T35" fmla="*/ 30 h 48"/>
                <a:gd name="T36" fmla="*/ 8 w 74"/>
                <a:gd name="T37" fmla="*/ 32 h 48"/>
                <a:gd name="T38" fmla="*/ 4 w 74"/>
                <a:gd name="T39" fmla="*/ 34 h 48"/>
                <a:gd name="T40" fmla="*/ 2 w 74"/>
                <a:gd name="T41" fmla="*/ 40 h 48"/>
                <a:gd name="T42" fmla="*/ 0 w 74"/>
                <a:gd name="T43" fmla="*/ 44 h 48"/>
                <a:gd name="T44" fmla="*/ 0 w 74"/>
                <a:gd name="T45" fmla="*/ 44 h 48"/>
                <a:gd name="T46" fmla="*/ 12 w 74"/>
                <a:gd name="T47" fmla="*/ 48 h 48"/>
                <a:gd name="T48" fmla="*/ 22 w 74"/>
                <a:gd name="T49" fmla="*/ 48 h 48"/>
                <a:gd name="T50" fmla="*/ 22 w 74"/>
                <a:gd name="T51" fmla="*/ 48 h 48"/>
                <a:gd name="T52" fmla="*/ 26 w 74"/>
                <a:gd name="T53" fmla="*/ 48 h 48"/>
                <a:gd name="T54" fmla="*/ 26 w 74"/>
                <a:gd name="T55" fmla="*/ 48 h 48"/>
                <a:gd name="T56" fmla="*/ 32 w 74"/>
                <a:gd name="T57" fmla="*/ 46 h 48"/>
                <a:gd name="T58" fmla="*/ 38 w 74"/>
                <a:gd name="T59" fmla="*/ 42 h 48"/>
                <a:gd name="T60" fmla="*/ 42 w 74"/>
                <a:gd name="T61" fmla="*/ 36 h 48"/>
                <a:gd name="T62" fmla="*/ 48 w 74"/>
                <a:gd name="T63" fmla="*/ 32 h 48"/>
                <a:gd name="T64" fmla="*/ 48 w 74"/>
                <a:gd name="T65" fmla="*/ 32 h 48"/>
                <a:gd name="T66" fmla="*/ 54 w 74"/>
                <a:gd name="T67" fmla="*/ 30 h 48"/>
                <a:gd name="T68" fmla="*/ 58 w 74"/>
                <a:gd name="T69" fmla="*/ 26 h 48"/>
                <a:gd name="T70" fmla="*/ 58 w 74"/>
                <a:gd name="T71" fmla="*/ 26 h 48"/>
                <a:gd name="T72" fmla="*/ 68 w 74"/>
                <a:gd name="T73" fmla="*/ 16 h 48"/>
                <a:gd name="T74" fmla="*/ 72 w 74"/>
                <a:gd name="T75" fmla="*/ 10 h 48"/>
                <a:gd name="T76" fmla="*/ 74 w 74"/>
                <a:gd name="T77" fmla="*/ 6 h 48"/>
                <a:gd name="T78" fmla="*/ 74 w 74"/>
                <a:gd name="T79" fmla="*/ 6 h 48"/>
                <a:gd name="T80" fmla="*/ 72 w 74"/>
                <a:gd name="T81" fmla="*/ 4 h 48"/>
                <a:gd name="T82" fmla="*/ 70 w 74"/>
                <a:gd name="T83" fmla="*/ 2 h 48"/>
                <a:gd name="T84" fmla="*/ 62 w 74"/>
                <a:gd name="T85"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4" h="48">
                  <a:moveTo>
                    <a:pt x="62" y="0"/>
                  </a:moveTo>
                  <a:lnTo>
                    <a:pt x="62" y="0"/>
                  </a:lnTo>
                  <a:lnTo>
                    <a:pt x="56" y="0"/>
                  </a:lnTo>
                  <a:lnTo>
                    <a:pt x="56" y="0"/>
                  </a:lnTo>
                  <a:lnTo>
                    <a:pt x="50" y="6"/>
                  </a:lnTo>
                  <a:lnTo>
                    <a:pt x="46" y="14"/>
                  </a:lnTo>
                  <a:lnTo>
                    <a:pt x="42" y="22"/>
                  </a:lnTo>
                  <a:lnTo>
                    <a:pt x="36" y="28"/>
                  </a:lnTo>
                  <a:lnTo>
                    <a:pt x="36" y="28"/>
                  </a:lnTo>
                  <a:lnTo>
                    <a:pt x="32" y="30"/>
                  </a:lnTo>
                  <a:lnTo>
                    <a:pt x="26" y="30"/>
                  </a:lnTo>
                  <a:lnTo>
                    <a:pt x="26" y="30"/>
                  </a:lnTo>
                  <a:lnTo>
                    <a:pt x="22" y="30"/>
                  </a:lnTo>
                  <a:lnTo>
                    <a:pt x="22" y="30"/>
                  </a:lnTo>
                  <a:lnTo>
                    <a:pt x="18" y="30"/>
                  </a:lnTo>
                  <a:lnTo>
                    <a:pt x="18" y="30"/>
                  </a:lnTo>
                  <a:lnTo>
                    <a:pt x="14" y="30"/>
                  </a:lnTo>
                  <a:lnTo>
                    <a:pt x="14" y="30"/>
                  </a:lnTo>
                  <a:lnTo>
                    <a:pt x="8" y="32"/>
                  </a:lnTo>
                  <a:lnTo>
                    <a:pt x="4" y="34"/>
                  </a:lnTo>
                  <a:lnTo>
                    <a:pt x="2" y="40"/>
                  </a:lnTo>
                  <a:lnTo>
                    <a:pt x="0" y="44"/>
                  </a:lnTo>
                  <a:lnTo>
                    <a:pt x="0" y="44"/>
                  </a:lnTo>
                  <a:lnTo>
                    <a:pt x="12" y="48"/>
                  </a:lnTo>
                  <a:lnTo>
                    <a:pt x="22" y="48"/>
                  </a:lnTo>
                  <a:lnTo>
                    <a:pt x="22" y="48"/>
                  </a:lnTo>
                  <a:lnTo>
                    <a:pt x="26" y="48"/>
                  </a:lnTo>
                  <a:lnTo>
                    <a:pt x="26" y="48"/>
                  </a:lnTo>
                  <a:lnTo>
                    <a:pt x="32" y="46"/>
                  </a:lnTo>
                  <a:lnTo>
                    <a:pt x="38" y="42"/>
                  </a:lnTo>
                  <a:lnTo>
                    <a:pt x="42" y="36"/>
                  </a:lnTo>
                  <a:lnTo>
                    <a:pt x="48" y="32"/>
                  </a:lnTo>
                  <a:lnTo>
                    <a:pt x="48" y="32"/>
                  </a:lnTo>
                  <a:lnTo>
                    <a:pt x="54" y="30"/>
                  </a:lnTo>
                  <a:lnTo>
                    <a:pt x="58" y="26"/>
                  </a:lnTo>
                  <a:lnTo>
                    <a:pt x="58" y="26"/>
                  </a:lnTo>
                  <a:lnTo>
                    <a:pt x="68" y="16"/>
                  </a:lnTo>
                  <a:lnTo>
                    <a:pt x="72" y="10"/>
                  </a:lnTo>
                  <a:lnTo>
                    <a:pt x="74" y="6"/>
                  </a:lnTo>
                  <a:lnTo>
                    <a:pt x="74" y="6"/>
                  </a:lnTo>
                  <a:lnTo>
                    <a:pt x="72" y="4"/>
                  </a:lnTo>
                  <a:lnTo>
                    <a:pt x="70" y="2"/>
                  </a:lnTo>
                  <a:lnTo>
                    <a:pt x="6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45" name="Freeform 130"/>
            <p:cNvSpPr>
              <a:spLocks/>
            </p:cNvSpPr>
            <p:nvPr/>
          </p:nvSpPr>
          <p:spPr bwMode="auto">
            <a:xfrm>
              <a:off x="2862" y="2600"/>
              <a:ext cx="22" cy="24"/>
            </a:xfrm>
            <a:custGeom>
              <a:avLst/>
              <a:gdLst>
                <a:gd name="T0" fmla="*/ 4 w 22"/>
                <a:gd name="T1" fmla="*/ 0 h 24"/>
                <a:gd name="T2" fmla="*/ 4 w 22"/>
                <a:gd name="T3" fmla="*/ 0 h 24"/>
                <a:gd name="T4" fmla="*/ 2 w 22"/>
                <a:gd name="T5" fmla="*/ 0 h 24"/>
                <a:gd name="T6" fmla="*/ 0 w 22"/>
                <a:gd name="T7" fmla="*/ 4 h 24"/>
                <a:gd name="T8" fmla="*/ 0 w 22"/>
                <a:gd name="T9" fmla="*/ 4 h 24"/>
                <a:gd name="T10" fmla="*/ 0 w 22"/>
                <a:gd name="T11" fmla="*/ 6 h 24"/>
                <a:gd name="T12" fmla="*/ 0 w 22"/>
                <a:gd name="T13" fmla="*/ 10 h 24"/>
                <a:gd name="T14" fmla="*/ 2 w 22"/>
                <a:gd name="T15" fmla="*/ 18 h 24"/>
                <a:gd name="T16" fmla="*/ 2 w 22"/>
                <a:gd name="T17" fmla="*/ 18 h 24"/>
                <a:gd name="T18" fmla="*/ 10 w 22"/>
                <a:gd name="T19" fmla="*/ 22 h 24"/>
                <a:gd name="T20" fmla="*/ 18 w 22"/>
                <a:gd name="T21" fmla="*/ 24 h 24"/>
                <a:gd name="T22" fmla="*/ 18 w 22"/>
                <a:gd name="T23" fmla="*/ 24 h 24"/>
                <a:gd name="T24" fmla="*/ 18 w 22"/>
                <a:gd name="T25" fmla="*/ 24 h 24"/>
                <a:gd name="T26" fmla="*/ 18 w 22"/>
                <a:gd name="T27" fmla="*/ 24 h 24"/>
                <a:gd name="T28" fmla="*/ 20 w 22"/>
                <a:gd name="T29" fmla="*/ 22 h 24"/>
                <a:gd name="T30" fmla="*/ 22 w 22"/>
                <a:gd name="T31" fmla="*/ 20 h 24"/>
                <a:gd name="T32" fmla="*/ 18 w 22"/>
                <a:gd name="T33" fmla="*/ 12 h 24"/>
                <a:gd name="T34" fmla="*/ 12 w 22"/>
                <a:gd name="T35" fmla="*/ 4 h 24"/>
                <a:gd name="T36" fmla="*/ 8 w 22"/>
                <a:gd name="T37" fmla="*/ 2 h 24"/>
                <a:gd name="T38" fmla="*/ 4 w 22"/>
                <a:gd name="T3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4">
                  <a:moveTo>
                    <a:pt x="4" y="0"/>
                  </a:moveTo>
                  <a:lnTo>
                    <a:pt x="4" y="0"/>
                  </a:lnTo>
                  <a:lnTo>
                    <a:pt x="2" y="0"/>
                  </a:lnTo>
                  <a:lnTo>
                    <a:pt x="0" y="4"/>
                  </a:lnTo>
                  <a:lnTo>
                    <a:pt x="0" y="4"/>
                  </a:lnTo>
                  <a:lnTo>
                    <a:pt x="0" y="6"/>
                  </a:lnTo>
                  <a:lnTo>
                    <a:pt x="0" y="10"/>
                  </a:lnTo>
                  <a:lnTo>
                    <a:pt x="2" y="18"/>
                  </a:lnTo>
                  <a:lnTo>
                    <a:pt x="2" y="18"/>
                  </a:lnTo>
                  <a:lnTo>
                    <a:pt x="10" y="22"/>
                  </a:lnTo>
                  <a:lnTo>
                    <a:pt x="18" y="24"/>
                  </a:lnTo>
                  <a:lnTo>
                    <a:pt x="18" y="24"/>
                  </a:lnTo>
                  <a:lnTo>
                    <a:pt x="18" y="24"/>
                  </a:lnTo>
                  <a:lnTo>
                    <a:pt x="18" y="24"/>
                  </a:lnTo>
                  <a:lnTo>
                    <a:pt x="20" y="22"/>
                  </a:lnTo>
                  <a:lnTo>
                    <a:pt x="22" y="20"/>
                  </a:lnTo>
                  <a:lnTo>
                    <a:pt x="18" y="12"/>
                  </a:lnTo>
                  <a:lnTo>
                    <a:pt x="12" y="4"/>
                  </a:lnTo>
                  <a:lnTo>
                    <a:pt x="8" y="2"/>
                  </a:lnTo>
                  <a:lnTo>
                    <a:pt x="4"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46" name="Freeform 131"/>
            <p:cNvSpPr>
              <a:spLocks/>
            </p:cNvSpPr>
            <p:nvPr/>
          </p:nvSpPr>
          <p:spPr bwMode="auto">
            <a:xfrm>
              <a:off x="2862" y="2600"/>
              <a:ext cx="22" cy="24"/>
            </a:xfrm>
            <a:custGeom>
              <a:avLst/>
              <a:gdLst>
                <a:gd name="T0" fmla="*/ 4 w 22"/>
                <a:gd name="T1" fmla="*/ 0 h 24"/>
                <a:gd name="T2" fmla="*/ 4 w 22"/>
                <a:gd name="T3" fmla="*/ 0 h 24"/>
                <a:gd name="T4" fmla="*/ 2 w 22"/>
                <a:gd name="T5" fmla="*/ 0 h 24"/>
                <a:gd name="T6" fmla="*/ 0 w 22"/>
                <a:gd name="T7" fmla="*/ 4 h 24"/>
                <a:gd name="T8" fmla="*/ 0 w 22"/>
                <a:gd name="T9" fmla="*/ 4 h 24"/>
                <a:gd name="T10" fmla="*/ 0 w 22"/>
                <a:gd name="T11" fmla="*/ 6 h 24"/>
                <a:gd name="T12" fmla="*/ 0 w 22"/>
                <a:gd name="T13" fmla="*/ 10 h 24"/>
                <a:gd name="T14" fmla="*/ 2 w 22"/>
                <a:gd name="T15" fmla="*/ 18 h 24"/>
                <a:gd name="T16" fmla="*/ 2 w 22"/>
                <a:gd name="T17" fmla="*/ 18 h 24"/>
                <a:gd name="T18" fmla="*/ 10 w 22"/>
                <a:gd name="T19" fmla="*/ 22 h 24"/>
                <a:gd name="T20" fmla="*/ 18 w 22"/>
                <a:gd name="T21" fmla="*/ 24 h 24"/>
                <a:gd name="T22" fmla="*/ 18 w 22"/>
                <a:gd name="T23" fmla="*/ 24 h 24"/>
                <a:gd name="T24" fmla="*/ 18 w 22"/>
                <a:gd name="T25" fmla="*/ 24 h 24"/>
                <a:gd name="T26" fmla="*/ 18 w 22"/>
                <a:gd name="T27" fmla="*/ 24 h 24"/>
                <a:gd name="T28" fmla="*/ 20 w 22"/>
                <a:gd name="T29" fmla="*/ 22 h 24"/>
                <a:gd name="T30" fmla="*/ 22 w 22"/>
                <a:gd name="T31" fmla="*/ 20 h 24"/>
                <a:gd name="T32" fmla="*/ 18 w 22"/>
                <a:gd name="T33" fmla="*/ 12 h 24"/>
                <a:gd name="T34" fmla="*/ 12 w 22"/>
                <a:gd name="T35" fmla="*/ 4 h 24"/>
                <a:gd name="T36" fmla="*/ 8 w 22"/>
                <a:gd name="T37" fmla="*/ 2 h 24"/>
                <a:gd name="T38" fmla="*/ 4 w 22"/>
                <a:gd name="T3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4">
                  <a:moveTo>
                    <a:pt x="4" y="0"/>
                  </a:moveTo>
                  <a:lnTo>
                    <a:pt x="4" y="0"/>
                  </a:lnTo>
                  <a:lnTo>
                    <a:pt x="2" y="0"/>
                  </a:lnTo>
                  <a:lnTo>
                    <a:pt x="0" y="4"/>
                  </a:lnTo>
                  <a:lnTo>
                    <a:pt x="0" y="4"/>
                  </a:lnTo>
                  <a:lnTo>
                    <a:pt x="0" y="6"/>
                  </a:lnTo>
                  <a:lnTo>
                    <a:pt x="0" y="10"/>
                  </a:lnTo>
                  <a:lnTo>
                    <a:pt x="2" y="18"/>
                  </a:lnTo>
                  <a:lnTo>
                    <a:pt x="2" y="18"/>
                  </a:lnTo>
                  <a:lnTo>
                    <a:pt x="10" y="22"/>
                  </a:lnTo>
                  <a:lnTo>
                    <a:pt x="18" y="24"/>
                  </a:lnTo>
                  <a:lnTo>
                    <a:pt x="18" y="24"/>
                  </a:lnTo>
                  <a:lnTo>
                    <a:pt x="18" y="24"/>
                  </a:lnTo>
                  <a:lnTo>
                    <a:pt x="18" y="24"/>
                  </a:lnTo>
                  <a:lnTo>
                    <a:pt x="20" y="22"/>
                  </a:lnTo>
                  <a:lnTo>
                    <a:pt x="22" y="20"/>
                  </a:lnTo>
                  <a:lnTo>
                    <a:pt x="18" y="12"/>
                  </a:lnTo>
                  <a:lnTo>
                    <a:pt x="12" y="4"/>
                  </a:lnTo>
                  <a:lnTo>
                    <a:pt x="8" y="2"/>
                  </a:lnTo>
                  <a:lnTo>
                    <a:pt x="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47" name="Freeform 132"/>
            <p:cNvSpPr>
              <a:spLocks/>
            </p:cNvSpPr>
            <p:nvPr/>
          </p:nvSpPr>
          <p:spPr bwMode="auto">
            <a:xfrm>
              <a:off x="2920" y="2664"/>
              <a:ext cx="22" cy="14"/>
            </a:xfrm>
            <a:custGeom>
              <a:avLst/>
              <a:gdLst>
                <a:gd name="T0" fmla="*/ 0 w 22"/>
                <a:gd name="T1" fmla="*/ 0 h 14"/>
                <a:gd name="T2" fmla="*/ 0 w 22"/>
                <a:gd name="T3" fmla="*/ 0 h 14"/>
                <a:gd name="T4" fmla="*/ 0 w 22"/>
                <a:gd name="T5" fmla="*/ 0 h 14"/>
                <a:gd name="T6" fmla="*/ 0 w 22"/>
                <a:gd name="T7" fmla="*/ 0 h 14"/>
                <a:gd name="T8" fmla="*/ 0 w 22"/>
                <a:gd name="T9" fmla="*/ 4 h 14"/>
                <a:gd name="T10" fmla="*/ 4 w 22"/>
                <a:gd name="T11" fmla="*/ 8 h 14"/>
                <a:gd name="T12" fmla="*/ 10 w 22"/>
                <a:gd name="T13" fmla="*/ 12 h 14"/>
                <a:gd name="T14" fmla="*/ 14 w 22"/>
                <a:gd name="T15" fmla="*/ 14 h 14"/>
                <a:gd name="T16" fmla="*/ 14 w 22"/>
                <a:gd name="T17" fmla="*/ 14 h 14"/>
                <a:gd name="T18" fmla="*/ 18 w 22"/>
                <a:gd name="T19" fmla="*/ 14 h 14"/>
                <a:gd name="T20" fmla="*/ 18 w 22"/>
                <a:gd name="T21" fmla="*/ 14 h 14"/>
                <a:gd name="T22" fmla="*/ 20 w 22"/>
                <a:gd name="T23" fmla="*/ 12 h 14"/>
                <a:gd name="T24" fmla="*/ 22 w 22"/>
                <a:gd name="T25" fmla="*/ 8 h 14"/>
                <a:gd name="T26" fmla="*/ 20 w 22"/>
                <a:gd name="T27" fmla="*/ 6 h 14"/>
                <a:gd name="T28" fmla="*/ 16 w 22"/>
                <a:gd name="T29" fmla="*/ 4 h 14"/>
                <a:gd name="T30" fmla="*/ 8 w 22"/>
                <a:gd name="T31" fmla="*/ 0 h 14"/>
                <a:gd name="T32" fmla="*/ 0 w 22"/>
                <a:gd name="T33"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 h="14">
                  <a:moveTo>
                    <a:pt x="0" y="0"/>
                  </a:moveTo>
                  <a:lnTo>
                    <a:pt x="0" y="0"/>
                  </a:lnTo>
                  <a:lnTo>
                    <a:pt x="0" y="0"/>
                  </a:lnTo>
                  <a:lnTo>
                    <a:pt x="0" y="0"/>
                  </a:lnTo>
                  <a:lnTo>
                    <a:pt x="0" y="4"/>
                  </a:lnTo>
                  <a:lnTo>
                    <a:pt x="4" y="8"/>
                  </a:lnTo>
                  <a:lnTo>
                    <a:pt x="10" y="12"/>
                  </a:lnTo>
                  <a:lnTo>
                    <a:pt x="14" y="14"/>
                  </a:lnTo>
                  <a:lnTo>
                    <a:pt x="14" y="14"/>
                  </a:lnTo>
                  <a:lnTo>
                    <a:pt x="18" y="14"/>
                  </a:lnTo>
                  <a:lnTo>
                    <a:pt x="18" y="14"/>
                  </a:lnTo>
                  <a:lnTo>
                    <a:pt x="20" y="12"/>
                  </a:lnTo>
                  <a:lnTo>
                    <a:pt x="22" y="8"/>
                  </a:lnTo>
                  <a:lnTo>
                    <a:pt x="20" y="6"/>
                  </a:lnTo>
                  <a:lnTo>
                    <a:pt x="16" y="4"/>
                  </a:lnTo>
                  <a:lnTo>
                    <a:pt x="8" y="0"/>
                  </a:lnTo>
                  <a:lnTo>
                    <a:pt x="0"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48" name="Freeform 133"/>
            <p:cNvSpPr>
              <a:spLocks/>
            </p:cNvSpPr>
            <p:nvPr/>
          </p:nvSpPr>
          <p:spPr bwMode="auto">
            <a:xfrm>
              <a:off x="2920" y="2664"/>
              <a:ext cx="22" cy="14"/>
            </a:xfrm>
            <a:custGeom>
              <a:avLst/>
              <a:gdLst>
                <a:gd name="T0" fmla="*/ 0 w 22"/>
                <a:gd name="T1" fmla="*/ 0 h 14"/>
                <a:gd name="T2" fmla="*/ 0 w 22"/>
                <a:gd name="T3" fmla="*/ 0 h 14"/>
                <a:gd name="T4" fmla="*/ 0 w 22"/>
                <a:gd name="T5" fmla="*/ 0 h 14"/>
                <a:gd name="T6" fmla="*/ 0 w 22"/>
                <a:gd name="T7" fmla="*/ 0 h 14"/>
                <a:gd name="T8" fmla="*/ 0 w 22"/>
                <a:gd name="T9" fmla="*/ 4 h 14"/>
                <a:gd name="T10" fmla="*/ 4 w 22"/>
                <a:gd name="T11" fmla="*/ 8 h 14"/>
                <a:gd name="T12" fmla="*/ 10 w 22"/>
                <a:gd name="T13" fmla="*/ 12 h 14"/>
                <a:gd name="T14" fmla="*/ 14 w 22"/>
                <a:gd name="T15" fmla="*/ 14 h 14"/>
                <a:gd name="T16" fmla="*/ 14 w 22"/>
                <a:gd name="T17" fmla="*/ 14 h 14"/>
                <a:gd name="T18" fmla="*/ 18 w 22"/>
                <a:gd name="T19" fmla="*/ 14 h 14"/>
                <a:gd name="T20" fmla="*/ 18 w 22"/>
                <a:gd name="T21" fmla="*/ 14 h 14"/>
                <a:gd name="T22" fmla="*/ 20 w 22"/>
                <a:gd name="T23" fmla="*/ 12 h 14"/>
                <a:gd name="T24" fmla="*/ 22 w 22"/>
                <a:gd name="T25" fmla="*/ 8 h 14"/>
                <a:gd name="T26" fmla="*/ 20 w 22"/>
                <a:gd name="T27" fmla="*/ 6 h 14"/>
                <a:gd name="T28" fmla="*/ 16 w 22"/>
                <a:gd name="T29" fmla="*/ 4 h 14"/>
                <a:gd name="T30" fmla="*/ 8 w 22"/>
                <a:gd name="T31" fmla="*/ 0 h 14"/>
                <a:gd name="T32" fmla="*/ 0 w 22"/>
                <a:gd name="T33"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 h="14">
                  <a:moveTo>
                    <a:pt x="0" y="0"/>
                  </a:moveTo>
                  <a:lnTo>
                    <a:pt x="0" y="0"/>
                  </a:lnTo>
                  <a:lnTo>
                    <a:pt x="0" y="0"/>
                  </a:lnTo>
                  <a:lnTo>
                    <a:pt x="0" y="0"/>
                  </a:lnTo>
                  <a:lnTo>
                    <a:pt x="0" y="4"/>
                  </a:lnTo>
                  <a:lnTo>
                    <a:pt x="4" y="8"/>
                  </a:lnTo>
                  <a:lnTo>
                    <a:pt x="10" y="12"/>
                  </a:lnTo>
                  <a:lnTo>
                    <a:pt x="14" y="14"/>
                  </a:lnTo>
                  <a:lnTo>
                    <a:pt x="14" y="14"/>
                  </a:lnTo>
                  <a:lnTo>
                    <a:pt x="18" y="14"/>
                  </a:lnTo>
                  <a:lnTo>
                    <a:pt x="18" y="14"/>
                  </a:lnTo>
                  <a:lnTo>
                    <a:pt x="20" y="12"/>
                  </a:lnTo>
                  <a:lnTo>
                    <a:pt x="22" y="8"/>
                  </a:lnTo>
                  <a:lnTo>
                    <a:pt x="20" y="6"/>
                  </a:lnTo>
                  <a:lnTo>
                    <a:pt x="16" y="4"/>
                  </a:lnTo>
                  <a:lnTo>
                    <a:pt x="8"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49" name="Freeform 134"/>
            <p:cNvSpPr>
              <a:spLocks/>
            </p:cNvSpPr>
            <p:nvPr/>
          </p:nvSpPr>
          <p:spPr bwMode="auto">
            <a:xfrm>
              <a:off x="2978" y="2850"/>
              <a:ext cx="30" cy="32"/>
            </a:xfrm>
            <a:custGeom>
              <a:avLst/>
              <a:gdLst>
                <a:gd name="T0" fmla="*/ 4 w 30"/>
                <a:gd name="T1" fmla="*/ 0 h 32"/>
                <a:gd name="T2" fmla="*/ 4 w 30"/>
                <a:gd name="T3" fmla="*/ 0 h 32"/>
                <a:gd name="T4" fmla="*/ 2 w 30"/>
                <a:gd name="T5" fmla="*/ 2 h 32"/>
                <a:gd name="T6" fmla="*/ 0 w 30"/>
                <a:gd name="T7" fmla="*/ 4 h 32"/>
                <a:gd name="T8" fmla="*/ 0 w 30"/>
                <a:gd name="T9" fmla="*/ 4 h 32"/>
                <a:gd name="T10" fmla="*/ 0 w 30"/>
                <a:gd name="T11" fmla="*/ 8 h 32"/>
                <a:gd name="T12" fmla="*/ 2 w 30"/>
                <a:gd name="T13" fmla="*/ 12 h 32"/>
                <a:gd name="T14" fmla="*/ 8 w 30"/>
                <a:gd name="T15" fmla="*/ 16 h 32"/>
                <a:gd name="T16" fmla="*/ 8 w 30"/>
                <a:gd name="T17" fmla="*/ 16 h 32"/>
                <a:gd name="T18" fmla="*/ 14 w 30"/>
                <a:gd name="T19" fmla="*/ 24 h 32"/>
                <a:gd name="T20" fmla="*/ 16 w 30"/>
                <a:gd name="T21" fmla="*/ 28 h 32"/>
                <a:gd name="T22" fmla="*/ 18 w 30"/>
                <a:gd name="T23" fmla="*/ 32 h 32"/>
                <a:gd name="T24" fmla="*/ 18 w 30"/>
                <a:gd name="T25" fmla="*/ 32 h 32"/>
                <a:gd name="T26" fmla="*/ 24 w 30"/>
                <a:gd name="T27" fmla="*/ 32 h 32"/>
                <a:gd name="T28" fmla="*/ 24 w 30"/>
                <a:gd name="T29" fmla="*/ 32 h 32"/>
                <a:gd name="T30" fmla="*/ 28 w 30"/>
                <a:gd name="T31" fmla="*/ 32 h 32"/>
                <a:gd name="T32" fmla="*/ 30 w 30"/>
                <a:gd name="T33" fmla="*/ 30 h 32"/>
                <a:gd name="T34" fmla="*/ 30 w 30"/>
                <a:gd name="T35" fmla="*/ 28 h 32"/>
                <a:gd name="T36" fmla="*/ 30 w 30"/>
                <a:gd name="T37" fmla="*/ 24 h 32"/>
                <a:gd name="T38" fmla="*/ 30 w 30"/>
                <a:gd name="T39" fmla="*/ 24 h 32"/>
                <a:gd name="T40" fmla="*/ 24 w 30"/>
                <a:gd name="T41" fmla="*/ 16 h 32"/>
                <a:gd name="T42" fmla="*/ 16 w 30"/>
                <a:gd name="T43" fmla="*/ 8 h 32"/>
                <a:gd name="T44" fmla="*/ 16 w 30"/>
                <a:gd name="T45" fmla="*/ 8 h 32"/>
                <a:gd name="T46" fmla="*/ 12 w 30"/>
                <a:gd name="T47" fmla="*/ 4 h 32"/>
                <a:gd name="T48" fmla="*/ 8 w 30"/>
                <a:gd name="T49" fmla="*/ 2 h 32"/>
                <a:gd name="T50" fmla="*/ 4 w 30"/>
                <a:gd name="T51"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0" h="32">
                  <a:moveTo>
                    <a:pt x="4" y="0"/>
                  </a:moveTo>
                  <a:lnTo>
                    <a:pt x="4" y="0"/>
                  </a:lnTo>
                  <a:lnTo>
                    <a:pt x="2" y="2"/>
                  </a:lnTo>
                  <a:lnTo>
                    <a:pt x="0" y="4"/>
                  </a:lnTo>
                  <a:lnTo>
                    <a:pt x="0" y="4"/>
                  </a:lnTo>
                  <a:lnTo>
                    <a:pt x="0" y="8"/>
                  </a:lnTo>
                  <a:lnTo>
                    <a:pt x="2" y="12"/>
                  </a:lnTo>
                  <a:lnTo>
                    <a:pt x="8" y="16"/>
                  </a:lnTo>
                  <a:lnTo>
                    <a:pt x="8" y="16"/>
                  </a:lnTo>
                  <a:lnTo>
                    <a:pt x="14" y="24"/>
                  </a:lnTo>
                  <a:lnTo>
                    <a:pt x="16" y="28"/>
                  </a:lnTo>
                  <a:lnTo>
                    <a:pt x="18" y="32"/>
                  </a:lnTo>
                  <a:lnTo>
                    <a:pt x="18" y="32"/>
                  </a:lnTo>
                  <a:lnTo>
                    <a:pt x="24" y="32"/>
                  </a:lnTo>
                  <a:lnTo>
                    <a:pt x="24" y="32"/>
                  </a:lnTo>
                  <a:lnTo>
                    <a:pt x="28" y="32"/>
                  </a:lnTo>
                  <a:lnTo>
                    <a:pt x="30" y="30"/>
                  </a:lnTo>
                  <a:lnTo>
                    <a:pt x="30" y="28"/>
                  </a:lnTo>
                  <a:lnTo>
                    <a:pt x="30" y="24"/>
                  </a:lnTo>
                  <a:lnTo>
                    <a:pt x="30" y="24"/>
                  </a:lnTo>
                  <a:lnTo>
                    <a:pt x="24" y="16"/>
                  </a:lnTo>
                  <a:lnTo>
                    <a:pt x="16" y="8"/>
                  </a:lnTo>
                  <a:lnTo>
                    <a:pt x="16" y="8"/>
                  </a:lnTo>
                  <a:lnTo>
                    <a:pt x="12" y="4"/>
                  </a:lnTo>
                  <a:lnTo>
                    <a:pt x="8" y="2"/>
                  </a:lnTo>
                  <a:lnTo>
                    <a:pt x="4"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50" name="Freeform 135"/>
            <p:cNvSpPr>
              <a:spLocks/>
            </p:cNvSpPr>
            <p:nvPr/>
          </p:nvSpPr>
          <p:spPr bwMode="auto">
            <a:xfrm>
              <a:off x="2978" y="2850"/>
              <a:ext cx="30" cy="32"/>
            </a:xfrm>
            <a:custGeom>
              <a:avLst/>
              <a:gdLst>
                <a:gd name="T0" fmla="*/ 4 w 30"/>
                <a:gd name="T1" fmla="*/ 0 h 32"/>
                <a:gd name="T2" fmla="*/ 4 w 30"/>
                <a:gd name="T3" fmla="*/ 0 h 32"/>
                <a:gd name="T4" fmla="*/ 2 w 30"/>
                <a:gd name="T5" fmla="*/ 2 h 32"/>
                <a:gd name="T6" fmla="*/ 0 w 30"/>
                <a:gd name="T7" fmla="*/ 4 h 32"/>
                <a:gd name="T8" fmla="*/ 0 w 30"/>
                <a:gd name="T9" fmla="*/ 4 h 32"/>
                <a:gd name="T10" fmla="*/ 0 w 30"/>
                <a:gd name="T11" fmla="*/ 8 h 32"/>
                <a:gd name="T12" fmla="*/ 2 w 30"/>
                <a:gd name="T13" fmla="*/ 12 h 32"/>
                <a:gd name="T14" fmla="*/ 8 w 30"/>
                <a:gd name="T15" fmla="*/ 16 h 32"/>
                <a:gd name="T16" fmla="*/ 8 w 30"/>
                <a:gd name="T17" fmla="*/ 16 h 32"/>
                <a:gd name="T18" fmla="*/ 14 w 30"/>
                <a:gd name="T19" fmla="*/ 24 h 32"/>
                <a:gd name="T20" fmla="*/ 16 w 30"/>
                <a:gd name="T21" fmla="*/ 28 h 32"/>
                <a:gd name="T22" fmla="*/ 18 w 30"/>
                <a:gd name="T23" fmla="*/ 32 h 32"/>
                <a:gd name="T24" fmla="*/ 18 w 30"/>
                <a:gd name="T25" fmla="*/ 32 h 32"/>
                <a:gd name="T26" fmla="*/ 24 w 30"/>
                <a:gd name="T27" fmla="*/ 32 h 32"/>
                <a:gd name="T28" fmla="*/ 24 w 30"/>
                <a:gd name="T29" fmla="*/ 32 h 32"/>
                <a:gd name="T30" fmla="*/ 28 w 30"/>
                <a:gd name="T31" fmla="*/ 32 h 32"/>
                <a:gd name="T32" fmla="*/ 30 w 30"/>
                <a:gd name="T33" fmla="*/ 30 h 32"/>
                <a:gd name="T34" fmla="*/ 30 w 30"/>
                <a:gd name="T35" fmla="*/ 28 h 32"/>
                <a:gd name="T36" fmla="*/ 30 w 30"/>
                <a:gd name="T37" fmla="*/ 24 h 32"/>
                <a:gd name="T38" fmla="*/ 30 w 30"/>
                <a:gd name="T39" fmla="*/ 24 h 32"/>
                <a:gd name="T40" fmla="*/ 24 w 30"/>
                <a:gd name="T41" fmla="*/ 16 h 32"/>
                <a:gd name="T42" fmla="*/ 16 w 30"/>
                <a:gd name="T43" fmla="*/ 8 h 32"/>
                <a:gd name="T44" fmla="*/ 16 w 30"/>
                <a:gd name="T45" fmla="*/ 8 h 32"/>
                <a:gd name="T46" fmla="*/ 12 w 30"/>
                <a:gd name="T47" fmla="*/ 4 h 32"/>
                <a:gd name="T48" fmla="*/ 8 w 30"/>
                <a:gd name="T49" fmla="*/ 2 h 32"/>
                <a:gd name="T50" fmla="*/ 4 w 30"/>
                <a:gd name="T51"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0" h="32">
                  <a:moveTo>
                    <a:pt x="4" y="0"/>
                  </a:moveTo>
                  <a:lnTo>
                    <a:pt x="4" y="0"/>
                  </a:lnTo>
                  <a:lnTo>
                    <a:pt x="2" y="2"/>
                  </a:lnTo>
                  <a:lnTo>
                    <a:pt x="0" y="4"/>
                  </a:lnTo>
                  <a:lnTo>
                    <a:pt x="0" y="4"/>
                  </a:lnTo>
                  <a:lnTo>
                    <a:pt x="0" y="8"/>
                  </a:lnTo>
                  <a:lnTo>
                    <a:pt x="2" y="12"/>
                  </a:lnTo>
                  <a:lnTo>
                    <a:pt x="8" y="16"/>
                  </a:lnTo>
                  <a:lnTo>
                    <a:pt x="8" y="16"/>
                  </a:lnTo>
                  <a:lnTo>
                    <a:pt x="14" y="24"/>
                  </a:lnTo>
                  <a:lnTo>
                    <a:pt x="16" y="28"/>
                  </a:lnTo>
                  <a:lnTo>
                    <a:pt x="18" y="32"/>
                  </a:lnTo>
                  <a:lnTo>
                    <a:pt x="18" y="32"/>
                  </a:lnTo>
                  <a:lnTo>
                    <a:pt x="24" y="32"/>
                  </a:lnTo>
                  <a:lnTo>
                    <a:pt x="24" y="32"/>
                  </a:lnTo>
                  <a:lnTo>
                    <a:pt x="28" y="32"/>
                  </a:lnTo>
                  <a:lnTo>
                    <a:pt x="30" y="30"/>
                  </a:lnTo>
                  <a:lnTo>
                    <a:pt x="30" y="28"/>
                  </a:lnTo>
                  <a:lnTo>
                    <a:pt x="30" y="24"/>
                  </a:lnTo>
                  <a:lnTo>
                    <a:pt x="30" y="24"/>
                  </a:lnTo>
                  <a:lnTo>
                    <a:pt x="24" y="16"/>
                  </a:lnTo>
                  <a:lnTo>
                    <a:pt x="16" y="8"/>
                  </a:lnTo>
                  <a:lnTo>
                    <a:pt x="16" y="8"/>
                  </a:lnTo>
                  <a:lnTo>
                    <a:pt x="12" y="4"/>
                  </a:lnTo>
                  <a:lnTo>
                    <a:pt x="8" y="2"/>
                  </a:lnTo>
                  <a:lnTo>
                    <a:pt x="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51" name="Freeform 136"/>
            <p:cNvSpPr>
              <a:spLocks/>
            </p:cNvSpPr>
            <p:nvPr/>
          </p:nvSpPr>
          <p:spPr bwMode="auto">
            <a:xfrm>
              <a:off x="3184" y="2780"/>
              <a:ext cx="12" cy="16"/>
            </a:xfrm>
            <a:custGeom>
              <a:avLst/>
              <a:gdLst>
                <a:gd name="T0" fmla="*/ 8 w 12"/>
                <a:gd name="T1" fmla="*/ 0 h 16"/>
                <a:gd name="T2" fmla="*/ 8 w 12"/>
                <a:gd name="T3" fmla="*/ 0 h 16"/>
                <a:gd name="T4" fmla="*/ 4 w 12"/>
                <a:gd name="T5" fmla="*/ 2 h 16"/>
                <a:gd name="T6" fmla="*/ 4 w 12"/>
                <a:gd name="T7" fmla="*/ 2 h 16"/>
                <a:gd name="T8" fmla="*/ 2 w 12"/>
                <a:gd name="T9" fmla="*/ 4 h 16"/>
                <a:gd name="T10" fmla="*/ 0 w 12"/>
                <a:gd name="T11" fmla="*/ 6 h 16"/>
                <a:gd name="T12" fmla="*/ 0 w 12"/>
                <a:gd name="T13" fmla="*/ 10 h 16"/>
                <a:gd name="T14" fmla="*/ 2 w 12"/>
                <a:gd name="T15" fmla="*/ 12 h 16"/>
                <a:gd name="T16" fmla="*/ 2 w 12"/>
                <a:gd name="T17" fmla="*/ 12 h 16"/>
                <a:gd name="T18" fmla="*/ 4 w 12"/>
                <a:gd name="T19" fmla="*/ 16 h 16"/>
                <a:gd name="T20" fmla="*/ 6 w 12"/>
                <a:gd name="T21" fmla="*/ 16 h 16"/>
                <a:gd name="T22" fmla="*/ 6 w 12"/>
                <a:gd name="T23" fmla="*/ 16 h 16"/>
                <a:gd name="T24" fmla="*/ 8 w 12"/>
                <a:gd name="T25" fmla="*/ 16 h 16"/>
                <a:gd name="T26" fmla="*/ 10 w 12"/>
                <a:gd name="T27" fmla="*/ 14 h 16"/>
                <a:gd name="T28" fmla="*/ 12 w 12"/>
                <a:gd name="T29" fmla="*/ 8 h 16"/>
                <a:gd name="T30" fmla="*/ 12 w 12"/>
                <a:gd name="T31" fmla="*/ 8 h 16"/>
                <a:gd name="T32" fmla="*/ 12 w 12"/>
                <a:gd name="T33" fmla="*/ 2 h 16"/>
                <a:gd name="T34" fmla="*/ 10 w 12"/>
                <a:gd name="T35" fmla="*/ 0 h 16"/>
                <a:gd name="T36" fmla="*/ 8 w 12"/>
                <a:gd name="T37"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 h="16">
                  <a:moveTo>
                    <a:pt x="8" y="0"/>
                  </a:moveTo>
                  <a:lnTo>
                    <a:pt x="8" y="0"/>
                  </a:lnTo>
                  <a:lnTo>
                    <a:pt x="4" y="2"/>
                  </a:lnTo>
                  <a:lnTo>
                    <a:pt x="4" y="2"/>
                  </a:lnTo>
                  <a:lnTo>
                    <a:pt x="2" y="4"/>
                  </a:lnTo>
                  <a:lnTo>
                    <a:pt x="0" y="6"/>
                  </a:lnTo>
                  <a:lnTo>
                    <a:pt x="0" y="10"/>
                  </a:lnTo>
                  <a:lnTo>
                    <a:pt x="2" y="12"/>
                  </a:lnTo>
                  <a:lnTo>
                    <a:pt x="2" y="12"/>
                  </a:lnTo>
                  <a:lnTo>
                    <a:pt x="4" y="16"/>
                  </a:lnTo>
                  <a:lnTo>
                    <a:pt x="6" y="16"/>
                  </a:lnTo>
                  <a:lnTo>
                    <a:pt x="6" y="16"/>
                  </a:lnTo>
                  <a:lnTo>
                    <a:pt x="8" y="16"/>
                  </a:lnTo>
                  <a:lnTo>
                    <a:pt x="10" y="14"/>
                  </a:lnTo>
                  <a:lnTo>
                    <a:pt x="12" y="8"/>
                  </a:lnTo>
                  <a:lnTo>
                    <a:pt x="12" y="8"/>
                  </a:lnTo>
                  <a:lnTo>
                    <a:pt x="12" y="2"/>
                  </a:lnTo>
                  <a:lnTo>
                    <a:pt x="10" y="0"/>
                  </a:lnTo>
                  <a:lnTo>
                    <a:pt x="8"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52" name="Freeform 137"/>
            <p:cNvSpPr>
              <a:spLocks/>
            </p:cNvSpPr>
            <p:nvPr/>
          </p:nvSpPr>
          <p:spPr bwMode="auto">
            <a:xfrm>
              <a:off x="3184" y="2780"/>
              <a:ext cx="12" cy="16"/>
            </a:xfrm>
            <a:custGeom>
              <a:avLst/>
              <a:gdLst>
                <a:gd name="T0" fmla="*/ 8 w 12"/>
                <a:gd name="T1" fmla="*/ 0 h 16"/>
                <a:gd name="T2" fmla="*/ 8 w 12"/>
                <a:gd name="T3" fmla="*/ 0 h 16"/>
                <a:gd name="T4" fmla="*/ 4 w 12"/>
                <a:gd name="T5" fmla="*/ 2 h 16"/>
                <a:gd name="T6" fmla="*/ 4 w 12"/>
                <a:gd name="T7" fmla="*/ 2 h 16"/>
                <a:gd name="T8" fmla="*/ 2 w 12"/>
                <a:gd name="T9" fmla="*/ 4 h 16"/>
                <a:gd name="T10" fmla="*/ 0 w 12"/>
                <a:gd name="T11" fmla="*/ 6 h 16"/>
                <a:gd name="T12" fmla="*/ 0 w 12"/>
                <a:gd name="T13" fmla="*/ 10 h 16"/>
                <a:gd name="T14" fmla="*/ 2 w 12"/>
                <a:gd name="T15" fmla="*/ 12 h 16"/>
                <a:gd name="T16" fmla="*/ 2 w 12"/>
                <a:gd name="T17" fmla="*/ 12 h 16"/>
                <a:gd name="T18" fmla="*/ 4 w 12"/>
                <a:gd name="T19" fmla="*/ 16 h 16"/>
                <a:gd name="T20" fmla="*/ 6 w 12"/>
                <a:gd name="T21" fmla="*/ 16 h 16"/>
                <a:gd name="T22" fmla="*/ 6 w 12"/>
                <a:gd name="T23" fmla="*/ 16 h 16"/>
                <a:gd name="T24" fmla="*/ 8 w 12"/>
                <a:gd name="T25" fmla="*/ 16 h 16"/>
                <a:gd name="T26" fmla="*/ 10 w 12"/>
                <a:gd name="T27" fmla="*/ 14 h 16"/>
                <a:gd name="T28" fmla="*/ 12 w 12"/>
                <a:gd name="T29" fmla="*/ 8 h 16"/>
                <a:gd name="T30" fmla="*/ 12 w 12"/>
                <a:gd name="T31" fmla="*/ 8 h 16"/>
                <a:gd name="T32" fmla="*/ 12 w 12"/>
                <a:gd name="T33" fmla="*/ 2 h 16"/>
                <a:gd name="T34" fmla="*/ 10 w 12"/>
                <a:gd name="T35" fmla="*/ 0 h 16"/>
                <a:gd name="T36" fmla="*/ 8 w 12"/>
                <a:gd name="T37"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 h="16">
                  <a:moveTo>
                    <a:pt x="8" y="0"/>
                  </a:moveTo>
                  <a:lnTo>
                    <a:pt x="8" y="0"/>
                  </a:lnTo>
                  <a:lnTo>
                    <a:pt x="4" y="2"/>
                  </a:lnTo>
                  <a:lnTo>
                    <a:pt x="4" y="2"/>
                  </a:lnTo>
                  <a:lnTo>
                    <a:pt x="2" y="4"/>
                  </a:lnTo>
                  <a:lnTo>
                    <a:pt x="0" y="6"/>
                  </a:lnTo>
                  <a:lnTo>
                    <a:pt x="0" y="10"/>
                  </a:lnTo>
                  <a:lnTo>
                    <a:pt x="2" y="12"/>
                  </a:lnTo>
                  <a:lnTo>
                    <a:pt x="2" y="12"/>
                  </a:lnTo>
                  <a:lnTo>
                    <a:pt x="4" y="16"/>
                  </a:lnTo>
                  <a:lnTo>
                    <a:pt x="6" y="16"/>
                  </a:lnTo>
                  <a:lnTo>
                    <a:pt x="6" y="16"/>
                  </a:lnTo>
                  <a:lnTo>
                    <a:pt x="8" y="16"/>
                  </a:lnTo>
                  <a:lnTo>
                    <a:pt x="10" y="14"/>
                  </a:lnTo>
                  <a:lnTo>
                    <a:pt x="12" y="8"/>
                  </a:lnTo>
                  <a:lnTo>
                    <a:pt x="12" y="8"/>
                  </a:lnTo>
                  <a:lnTo>
                    <a:pt x="12" y="2"/>
                  </a:lnTo>
                  <a:lnTo>
                    <a:pt x="10" y="0"/>
                  </a:lnTo>
                  <a:lnTo>
                    <a:pt x="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53" name="Freeform 138"/>
            <p:cNvSpPr>
              <a:spLocks/>
            </p:cNvSpPr>
            <p:nvPr/>
          </p:nvSpPr>
          <p:spPr bwMode="auto">
            <a:xfrm>
              <a:off x="3156" y="2800"/>
              <a:ext cx="24" cy="30"/>
            </a:xfrm>
            <a:custGeom>
              <a:avLst/>
              <a:gdLst>
                <a:gd name="T0" fmla="*/ 14 w 24"/>
                <a:gd name="T1" fmla="*/ 0 h 30"/>
                <a:gd name="T2" fmla="*/ 14 w 24"/>
                <a:gd name="T3" fmla="*/ 0 h 30"/>
                <a:gd name="T4" fmla="*/ 10 w 24"/>
                <a:gd name="T5" fmla="*/ 0 h 30"/>
                <a:gd name="T6" fmla="*/ 4 w 24"/>
                <a:gd name="T7" fmla="*/ 4 h 30"/>
                <a:gd name="T8" fmla="*/ 2 w 24"/>
                <a:gd name="T9" fmla="*/ 8 h 30"/>
                <a:gd name="T10" fmla="*/ 0 w 24"/>
                <a:gd name="T11" fmla="*/ 12 h 30"/>
                <a:gd name="T12" fmla="*/ 0 w 24"/>
                <a:gd name="T13" fmla="*/ 12 h 30"/>
                <a:gd name="T14" fmla="*/ 4 w 24"/>
                <a:gd name="T15" fmla="*/ 26 h 30"/>
                <a:gd name="T16" fmla="*/ 4 w 24"/>
                <a:gd name="T17" fmla="*/ 26 h 30"/>
                <a:gd name="T18" fmla="*/ 6 w 24"/>
                <a:gd name="T19" fmla="*/ 30 h 30"/>
                <a:gd name="T20" fmla="*/ 6 w 24"/>
                <a:gd name="T21" fmla="*/ 30 h 30"/>
                <a:gd name="T22" fmla="*/ 6 w 24"/>
                <a:gd name="T23" fmla="*/ 30 h 30"/>
                <a:gd name="T24" fmla="*/ 10 w 24"/>
                <a:gd name="T25" fmla="*/ 30 h 30"/>
                <a:gd name="T26" fmla="*/ 10 w 24"/>
                <a:gd name="T27" fmla="*/ 30 h 30"/>
                <a:gd name="T28" fmla="*/ 18 w 24"/>
                <a:gd name="T29" fmla="*/ 24 h 30"/>
                <a:gd name="T30" fmla="*/ 22 w 24"/>
                <a:gd name="T31" fmla="*/ 18 h 30"/>
                <a:gd name="T32" fmla="*/ 24 w 24"/>
                <a:gd name="T33" fmla="*/ 8 h 30"/>
                <a:gd name="T34" fmla="*/ 24 w 24"/>
                <a:gd name="T35" fmla="*/ 6 h 30"/>
                <a:gd name="T36" fmla="*/ 22 w 24"/>
                <a:gd name="T37" fmla="*/ 2 h 30"/>
                <a:gd name="T38" fmla="*/ 22 w 24"/>
                <a:gd name="T39" fmla="*/ 2 h 30"/>
                <a:gd name="T40" fmla="*/ 18 w 24"/>
                <a:gd name="T41" fmla="*/ 0 h 30"/>
                <a:gd name="T42" fmla="*/ 14 w 24"/>
                <a:gd name="T43"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4" h="30">
                  <a:moveTo>
                    <a:pt x="14" y="0"/>
                  </a:moveTo>
                  <a:lnTo>
                    <a:pt x="14" y="0"/>
                  </a:lnTo>
                  <a:lnTo>
                    <a:pt x="10" y="0"/>
                  </a:lnTo>
                  <a:lnTo>
                    <a:pt x="4" y="4"/>
                  </a:lnTo>
                  <a:lnTo>
                    <a:pt x="2" y="8"/>
                  </a:lnTo>
                  <a:lnTo>
                    <a:pt x="0" y="12"/>
                  </a:lnTo>
                  <a:lnTo>
                    <a:pt x="0" y="12"/>
                  </a:lnTo>
                  <a:lnTo>
                    <a:pt x="4" y="26"/>
                  </a:lnTo>
                  <a:lnTo>
                    <a:pt x="4" y="26"/>
                  </a:lnTo>
                  <a:lnTo>
                    <a:pt x="6" y="30"/>
                  </a:lnTo>
                  <a:lnTo>
                    <a:pt x="6" y="30"/>
                  </a:lnTo>
                  <a:lnTo>
                    <a:pt x="6" y="30"/>
                  </a:lnTo>
                  <a:lnTo>
                    <a:pt x="10" y="30"/>
                  </a:lnTo>
                  <a:lnTo>
                    <a:pt x="10" y="30"/>
                  </a:lnTo>
                  <a:lnTo>
                    <a:pt x="18" y="24"/>
                  </a:lnTo>
                  <a:lnTo>
                    <a:pt x="22" y="18"/>
                  </a:lnTo>
                  <a:lnTo>
                    <a:pt x="24" y="8"/>
                  </a:lnTo>
                  <a:lnTo>
                    <a:pt x="24" y="6"/>
                  </a:lnTo>
                  <a:lnTo>
                    <a:pt x="22" y="2"/>
                  </a:lnTo>
                  <a:lnTo>
                    <a:pt x="22" y="2"/>
                  </a:lnTo>
                  <a:lnTo>
                    <a:pt x="18" y="0"/>
                  </a:lnTo>
                  <a:lnTo>
                    <a:pt x="14"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54" name="Freeform 139"/>
            <p:cNvSpPr>
              <a:spLocks/>
            </p:cNvSpPr>
            <p:nvPr/>
          </p:nvSpPr>
          <p:spPr bwMode="auto">
            <a:xfrm>
              <a:off x="3156" y="2800"/>
              <a:ext cx="24" cy="30"/>
            </a:xfrm>
            <a:custGeom>
              <a:avLst/>
              <a:gdLst>
                <a:gd name="T0" fmla="*/ 14 w 24"/>
                <a:gd name="T1" fmla="*/ 0 h 30"/>
                <a:gd name="T2" fmla="*/ 14 w 24"/>
                <a:gd name="T3" fmla="*/ 0 h 30"/>
                <a:gd name="T4" fmla="*/ 10 w 24"/>
                <a:gd name="T5" fmla="*/ 0 h 30"/>
                <a:gd name="T6" fmla="*/ 4 w 24"/>
                <a:gd name="T7" fmla="*/ 4 h 30"/>
                <a:gd name="T8" fmla="*/ 2 w 24"/>
                <a:gd name="T9" fmla="*/ 8 h 30"/>
                <a:gd name="T10" fmla="*/ 0 w 24"/>
                <a:gd name="T11" fmla="*/ 12 h 30"/>
                <a:gd name="T12" fmla="*/ 0 w 24"/>
                <a:gd name="T13" fmla="*/ 12 h 30"/>
                <a:gd name="T14" fmla="*/ 4 w 24"/>
                <a:gd name="T15" fmla="*/ 26 h 30"/>
                <a:gd name="T16" fmla="*/ 4 w 24"/>
                <a:gd name="T17" fmla="*/ 26 h 30"/>
                <a:gd name="T18" fmla="*/ 6 w 24"/>
                <a:gd name="T19" fmla="*/ 30 h 30"/>
                <a:gd name="T20" fmla="*/ 6 w 24"/>
                <a:gd name="T21" fmla="*/ 30 h 30"/>
                <a:gd name="T22" fmla="*/ 6 w 24"/>
                <a:gd name="T23" fmla="*/ 30 h 30"/>
                <a:gd name="T24" fmla="*/ 10 w 24"/>
                <a:gd name="T25" fmla="*/ 30 h 30"/>
                <a:gd name="T26" fmla="*/ 10 w 24"/>
                <a:gd name="T27" fmla="*/ 30 h 30"/>
                <a:gd name="T28" fmla="*/ 18 w 24"/>
                <a:gd name="T29" fmla="*/ 24 h 30"/>
                <a:gd name="T30" fmla="*/ 22 w 24"/>
                <a:gd name="T31" fmla="*/ 18 h 30"/>
                <a:gd name="T32" fmla="*/ 24 w 24"/>
                <a:gd name="T33" fmla="*/ 8 h 30"/>
                <a:gd name="T34" fmla="*/ 24 w 24"/>
                <a:gd name="T35" fmla="*/ 6 h 30"/>
                <a:gd name="T36" fmla="*/ 22 w 24"/>
                <a:gd name="T37" fmla="*/ 2 h 30"/>
                <a:gd name="T38" fmla="*/ 22 w 24"/>
                <a:gd name="T39" fmla="*/ 2 h 30"/>
                <a:gd name="T40" fmla="*/ 18 w 24"/>
                <a:gd name="T41" fmla="*/ 0 h 30"/>
                <a:gd name="T42" fmla="*/ 14 w 24"/>
                <a:gd name="T43"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4" h="30">
                  <a:moveTo>
                    <a:pt x="14" y="0"/>
                  </a:moveTo>
                  <a:lnTo>
                    <a:pt x="14" y="0"/>
                  </a:lnTo>
                  <a:lnTo>
                    <a:pt x="10" y="0"/>
                  </a:lnTo>
                  <a:lnTo>
                    <a:pt x="4" y="4"/>
                  </a:lnTo>
                  <a:lnTo>
                    <a:pt x="2" y="8"/>
                  </a:lnTo>
                  <a:lnTo>
                    <a:pt x="0" y="12"/>
                  </a:lnTo>
                  <a:lnTo>
                    <a:pt x="0" y="12"/>
                  </a:lnTo>
                  <a:lnTo>
                    <a:pt x="4" y="26"/>
                  </a:lnTo>
                  <a:lnTo>
                    <a:pt x="4" y="26"/>
                  </a:lnTo>
                  <a:lnTo>
                    <a:pt x="6" y="30"/>
                  </a:lnTo>
                  <a:lnTo>
                    <a:pt x="6" y="30"/>
                  </a:lnTo>
                  <a:lnTo>
                    <a:pt x="6" y="30"/>
                  </a:lnTo>
                  <a:lnTo>
                    <a:pt x="10" y="30"/>
                  </a:lnTo>
                  <a:lnTo>
                    <a:pt x="10" y="30"/>
                  </a:lnTo>
                  <a:lnTo>
                    <a:pt x="18" y="24"/>
                  </a:lnTo>
                  <a:lnTo>
                    <a:pt x="22" y="18"/>
                  </a:lnTo>
                  <a:lnTo>
                    <a:pt x="24" y="8"/>
                  </a:lnTo>
                  <a:lnTo>
                    <a:pt x="24" y="6"/>
                  </a:lnTo>
                  <a:lnTo>
                    <a:pt x="22" y="2"/>
                  </a:lnTo>
                  <a:lnTo>
                    <a:pt x="22" y="2"/>
                  </a:lnTo>
                  <a:lnTo>
                    <a:pt x="18" y="0"/>
                  </a:lnTo>
                  <a:lnTo>
                    <a:pt x="1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55" name="Freeform 140"/>
            <p:cNvSpPr>
              <a:spLocks/>
            </p:cNvSpPr>
            <p:nvPr/>
          </p:nvSpPr>
          <p:spPr bwMode="auto">
            <a:xfrm>
              <a:off x="3020" y="2756"/>
              <a:ext cx="12" cy="18"/>
            </a:xfrm>
            <a:custGeom>
              <a:avLst/>
              <a:gdLst>
                <a:gd name="T0" fmla="*/ 6 w 12"/>
                <a:gd name="T1" fmla="*/ 0 h 18"/>
                <a:gd name="T2" fmla="*/ 6 w 12"/>
                <a:gd name="T3" fmla="*/ 0 h 18"/>
                <a:gd name="T4" fmla="*/ 4 w 12"/>
                <a:gd name="T5" fmla="*/ 0 h 18"/>
                <a:gd name="T6" fmla="*/ 0 w 12"/>
                <a:gd name="T7" fmla="*/ 6 h 18"/>
                <a:gd name="T8" fmla="*/ 0 w 12"/>
                <a:gd name="T9" fmla="*/ 6 h 18"/>
                <a:gd name="T10" fmla="*/ 0 w 12"/>
                <a:gd name="T11" fmla="*/ 14 h 18"/>
                <a:gd name="T12" fmla="*/ 2 w 12"/>
                <a:gd name="T13" fmla="*/ 16 h 18"/>
                <a:gd name="T14" fmla="*/ 4 w 12"/>
                <a:gd name="T15" fmla="*/ 18 h 18"/>
                <a:gd name="T16" fmla="*/ 4 w 12"/>
                <a:gd name="T17" fmla="*/ 18 h 18"/>
                <a:gd name="T18" fmla="*/ 8 w 12"/>
                <a:gd name="T19" fmla="*/ 16 h 18"/>
                <a:gd name="T20" fmla="*/ 8 w 12"/>
                <a:gd name="T21" fmla="*/ 16 h 18"/>
                <a:gd name="T22" fmla="*/ 12 w 12"/>
                <a:gd name="T23" fmla="*/ 12 h 18"/>
                <a:gd name="T24" fmla="*/ 12 w 12"/>
                <a:gd name="T25" fmla="*/ 6 h 18"/>
                <a:gd name="T26" fmla="*/ 10 w 12"/>
                <a:gd name="T27" fmla="*/ 2 h 18"/>
                <a:gd name="T28" fmla="*/ 6 w 12"/>
                <a:gd name="T29"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 h="18">
                  <a:moveTo>
                    <a:pt x="6" y="0"/>
                  </a:moveTo>
                  <a:lnTo>
                    <a:pt x="6" y="0"/>
                  </a:lnTo>
                  <a:lnTo>
                    <a:pt x="4" y="0"/>
                  </a:lnTo>
                  <a:lnTo>
                    <a:pt x="0" y="6"/>
                  </a:lnTo>
                  <a:lnTo>
                    <a:pt x="0" y="6"/>
                  </a:lnTo>
                  <a:lnTo>
                    <a:pt x="0" y="14"/>
                  </a:lnTo>
                  <a:lnTo>
                    <a:pt x="2" y="16"/>
                  </a:lnTo>
                  <a:lnTo>
                    <a:pt x="4" y="18"/>
                  </a:lnTo>
                  <a:lnTo>
                    <a:pt x="4" y="18"/>
                  </a:lnTo>
                  <a:lnTo>
                    <a:pt x="8" y="16"/>
                  </a:lnTo>
                  <a:lnTo>
                    <a:pt x="8" y="16"/>
                  </a:lnTo>
                  <a:lnTo>
                    <a:pt x="12" y="12"/>
                  </a:lnTo>
                  <a:lnTo>
                    <a:pt x="12" y="6"/>
                  </a:lnTo>
                  <a:lnTo>
                    <a:pt x="10" y="2"/>
                  </a:lnTo>
                  <a:lnTo>
                    <a:pt x="6"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56" name="Freeform 141"/>
            <p:cNvSpPr>
              <a:spLocks/>
            </p:cNvSpPr>
            <p:nvPr/>
          </p:nvSpPr>
          <p:spPr bwMode="auto">
            <a:xfrm>
              <a:off x="3020" y="2756"/>
              <a:ext cx="12" cy="18"/>
            </a:xfrm>
            <a:custGeom>
              <a:avLst/>
              <a:gdLst>
                <a:gd name="T0" fmla="*/ 6 w 12"/>
                <a:gd name="T1" fmla="*/ 0 h 18"/>
                <a:gd name="T2" fmla="*/ 6 w 12"/>
                <a:gd name="T3" fmla="*/ 0 h 18"/>
                <a:gd name="T4" fmla="*/ 4 w 12"/>
                <a:gd name="T5" fmla="*/ 0 h 18"/>
                <a:gd name="T6" fmla="*/ 0 w 12"/>
                <a:gd name="T7" fmla="*/ 6 h 18"/>
                <a:gd name="T8" fmla="*/ 0 w 12"/>
                <a:gd name="T9" fmla="*/ 6 h 18"/>
                <a:gd name="T10" fmla="*/ 0 w 12"/>
                <a:gd name="T11" fmla="*/ 14 h 18"/>
                <a:gd name="T12" fmla="*/ 2 w 12"/>
                <a:gd name="T13" fmla="*/ 16 h 18"/>
                <a:gd name="T14" fmla="*/ 4 w 12"/>
                <a:gd name="T15" fmla="*/ 18 h 18"/>
                <a:gd name="T16" fmla="*/ 4 w 12"/>
                <a:gd name="T17" fmla="*/ 18 h 18"/>
                <a:gd name="T18" fmla="*/ 8 w 12"/>
                <a:gd name="T19" fmla="*/ 16 h 18"/>
                <a:gd name="T20" fmla="*/ 8 w 12"/>
                <a:gd name="T21" fmla="*/ 16 h 18"/>
                <a:gd name="T22" fmla="*/ 12 w 12"/>
                <a:gd name="T23" fmla="*/ 12 h 18"/>
                <a:gd name="T24" fmla="*/ 12 w 12"/>
                <a:gd name="T25" fmla="*/ 6 h 18"/>
                <a:gd name="T26" fmla="*/ 10 w 12"/>
                <a:gd name="T27" fmla="*/ 2 h 18"/>
                <a:gd name="T28" fmla="*/ 6 w 12"/>
                <a:gd name="T29"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 h="18">
                  <a:moveTo>
                    <a:pt x="6" y="0"/>
                  </a:moveTo>
                  <a:lnTo>
                    <a:pt x="6" y="0"/>
                  </a:lnTo>
                  <a:lnTo>
                    <a:pt x="4" y="0"/>
                  </a:lnTo>
                  <a:lnTo>
                    <a:pt x="0" y="6"/>
                  </a:lnTo>
                  <a:lnTo>
                    <a:pt x="0" y="6"/>
                  </a:lnTo>
                  <a:lnTo>
                    <a:pt x="0" y="14"/>
                  </a:lnTo>
                  <a:lnTo>
                    <a:pt x="2" y="16"/>
                  </a:lnTo>
                  <a:lnTo>
                    <a:pt x="4" y="18"/>
                  </a:lnTo>
                  <a:lnTo>
                    <a:pt x="4" y="18"/>
                  </a:lnTo>
                  <a:lnTo>
                    <a:pt x="8" y="16"/>
                  </a:lnTo>
                  <a:lnTo>
                    <a:pt x="8" y="16"/>
                  </a:lnTo>
                  <a:lnTo>
                    <a:pt x="12" y="12"/>
                  </a:lnTo>
                  <a:lnTo>
                    <a:pt x="12" y="6"/>
                  </a:lnTo>
                  <a:lnTo>
                    <a:pt x="10" y="2"/>
                  </a:lnTo>
                  <a:lnTo>
                    <a:pt x="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57" name="Freeform 142"/>
            <p:cNvSpPr>
              <a:spLocks/>
            </p:cNvSpPr>
            <p:nvPr/>
          </p:nvSpPr>
          <p:spPr bwMode="auto">
            <a:xfrm>
              <a:off x="2254" y="2688"/>
              <a:ext cx="570" cy="508"/>
            </a:xfrm>
            <a:custGeom>
              <a:avLst/>
              <a:gdLst>
                <a:gd name="T0" fmla="*/ 416 w 570"/>
                <a:gd name="T1" fmla="*/ 38 h 508"/>
                <a:gd name="T2" fmla="*/ 414 w 570"/>
                <a:gd name="T3" fmla="*/ 80 h 508"/>
                <a:gd name="T4" fmla="*/ 400 w 570"/>
                <a:gd name="T5" fmla="*/ 112 h 508"/>
                <a:gd name="T6" fmla="*/ 378 w 570"/>
                <a:gd name="T7" fmla="*/ 104 h 508"/>
                <a:gd name="T8" fmla="*/ 350 w 570"/>
                <a:gd name="T9" fmla="*/ 82 h 508"/>
                <a:gd name="T10" fmla="*/ 334 w 570"/>
                <a:gd name="T11" fmla="*/ 56 h 508"/>
                <a:gd name="T12" fmla="*/ 356 w 570"/>
                <a:gd name="T13" fmla="*/ 32 h 508"/>
                <a:gd name="T14" fmla="*/ 356 w 570"/>
                <a:gd name="T15" fmla="*/ 20 h 508"/>
                <a:gd name="T16" fmla="*/ 324 w 570"/>
                <a:gd name="T17" fmla="*/ 18 h 508"/>
                <a:gd name="T18" fmla="*/ 300 w 570"/>
                <a:gd name="T19" fmla="*/ 4 h 508"/>
                <a:gd name="T20" fmla="*/ 276 w 570"/>
                <a:gd name="T21" fmla="*/ 18 h 508"/>
                <a:gd name="T22" fmla="*/ 256 w 570"/>
                <a:gd name="T23" fmla="*/ 36 h 508"/>
                <a:gd name="T24" fmla="*/ 252 w 570"/>
                <a:gd name="T25" fmla="*/ 58 h 508"/>
                <a:gd name="T26" fmla="*/ 250 w 570"/>
                <a:gd name="T27" fmla="*/ 66 h 508"/>
                <a:gd name="T28" fmla="*/ 216 w 570"/>
                <a:gd name="T29" fmla="*/ 38 h 508"/>
                <a:gd name="T30" fmla="*/ 176 w 570"/>
                <a:gd name="T31" fmla="*/ 72 h 508"/>
                <a:gd name="T32" fmla="*/ 154 w 570"/>
                <a:gd name="T33" fmla="*/ 90 h 508"/>
                <a:gd name="T34" fmla="*/ 142 w 570"/>
                <a:gd name="T35" fmla="*/ 96 h 508"/>
                <a:gd name="T36" fmla="*/ 118 w 570"/>
                <a:gd name="T37" fmla="*/ 136 h 508"/>
                <a:gd name="T38" fmla="*/ 50 w 570"/>
                <a:gd name="T39" fmla="*/ 156 h 508"/>
                <a:gd name="T40" fmla="*/ 20 w 570"/>
                <a:gd name="T41" fmla="*/ 180 h 508"/>
                <a:gd name="T42" fmla="*/ 0 w 570"/>
                <a:gd name="T43" fmla="*/ 234 h 508"/>
                <a:gd name="T44" fmla="*/ 8 w 570"/>
                <a:gd name="T45" fmla="*/ 256 h 508"/>
                <a:gd name="T46" fmla="*/ 6 w 570"/>
                <a:gd name="T47" fmla="*/ 288 h 508"/>
                <a:gd name="T48" fmla="*/ 12 w 570"/>
                <a:gd name="T49" fmla="*/ 314 h 508"/>
                <a:gd name="T50" fmla="*/ 18 w 570"/>
                <a:gd name="T51" fmla="*/ 370 h 508"/>
                <a:gd name="T52" fmla="*/ 10 w 570"/>
                <a:gd name="T53" fmla="*/ 394 h 508"/>
                <a:gd name="T54" fmla="*/ 14 w 570"/>
                <a:gd name="T55" fmla="*/ 412 h 508"/>
                <a:gd name="T56" fmla="*/ 26 w 570"/>
                <a:gd name="T57" fmla="*/ 422 h 508"/>
                <a:gd name="T58" fmla="*/ 68 w 570"/>
                <a:gd name="T59" fmla="*/ 420 h 508"/>
                <a:gd name="T60" fmla="*/ 104 w 570"/>
                <a:gd name="T61" fmla="*/ 402 h 508"/>
                <a:gd name="T62" fmla="*/ 136 w 570"/>
                <a:gd name="T63" fmla="*/ 400 h 508"/>
                <a:gd name="T64" fmla="*/ 158 w 570"/>
                <a:gd name="T65" fmla="*/ 376 h 508"/>
                <a:gd name="T66" fmla="*/ 186 w 570"/>
                <a:gd name="T67" fmla="*/ 370 h 508"/>
                <a:gd name="T68" fmla="*/ 224 w 570"/>
                <a:gd name="T69" fmla="*/ 352 h 508"/>
                <a:gd name="T70" fmla="*/ 238 w 570"/>
                <a:gd name="T71" fmla="*/ 360 h 508"/>
                <a:gd name="T72" fmla="*/ 252 w 570"/>
                <a:gd name="T73" fmla="*/ 360 h 508"/>
                <a:gd name="T74" fmla="*/ 272 w 570"/>
                <a:gd name="T75" fmla="*/ 374 h 508"/>
                <a:gd name="T76" fmla="*/ 294 w 570"/>
                <a:gd name="T77" fmla="*/ 400 h 508"/>
                <a:gd name="T78" fmla="*/ 328 w 570"/>
                <a:gd name="T79" fmla="*/ 394 h 508"/>
                <a:gd name="T80" fmla="*/ 336 w 570"/>
                <a:gd name="T81" fmla="*/ 398 h 508"/>
                <a:gd name="T82" fmla="*/ 320 w 570"/>
                <a:gd name="T83" fmla="*/ 422 h 508"/>
                <a:gd name="T84" fmla="*/ 336 w 570"/>
                <a:gd name="T85" fmla="*/ 420 h 508"/>
                <a:gd name="T86" fmla="*/ 344 w 570"/>
                <a:gd name="T87" fmla="*/ 436 h 508"/>
                <a:gd name="T88" fmla="*/ 358 w 570"/>
                <a:gd name="T89" fmla="*/ 456 h 508"/>
                <a:gd name="T90" fmla="*/ 370 w 570"/>
                <a:gd name="T91" fmla="*/ 490 h 508"/>
                <a:gd name="T92" fmla="*/ 408 w 570"/>
                <a:gd name="T93" fmla="*/ 508 h 508"/>
                <a:gd name="T94" fmla="*/ 414 w 570"/>
                <a:gd name="T95" fmla="*/ 498 h 508"/>
                <a:gd name="T96" fmla="*/ 436 w 570"/>
                <a:gd name="T97" fmla="*/ 482 h 508"/>
                <a:gd name="T98" fmla="*/ 446 w 570"/>
                <a:gd name="T99" fmla="*/ 502 h 508"/>
                <a:gd name="T100" fmla="*/ 484 w 570"/>
                <a:gd name="T101" fmla="*/ 482 h 508"/>
                <a:gd name="T102" fmla="*/ 504 w 570"/>
                <a:gd name="T103" fmla="*/ 442 h 508"/>
                <a:gd name="T104" fmla="*/ 532 w 570"/>
                <a:gd name="T105" fmla="*/ 400 h 508"/>
                <a:gd name="T106" fmla="*/ 550 w 570"/>
                <a:gd name="T107" fmla="*/ 348 h 508"/>
                <a:gd name="T108" fmla="*/ 562 w 570"/>
                <a:gd name="T109" fmla="*/ 268 h 508"/>
                <a:gd name="T110" fmla="*/ 548 w 570"/>
                <a:gd name="T111" fmla="*/ 230 h 508"/>
                <a:gd name="T112" fmla="*/ 530 w 570"/>
                <a:gd name="T113" fmla="*/ 198 h 508"/>
                <a:gd name="T114" fmla="*/ 506 w 570"/>
                <a:gd name="T115" fmla="*/ 158 h 508"/>
                <a:gd name="T116" fmla="*/ 472 w 570"/>
                <a:gd name="T117" fmla="*/ 122 h 508"/>
                <a:gd name="T118" fmla="*/ 468 w 570"/>
                <a:gd name="T119" fmla="*/ 78 h 508"/>
                <a:gd name="T120" fmla="*/ 454 w 570"/>
                <a:gd name="T121" fmla="*/ 48 h 508"/>
                <a:gd name="T122" fmla="*/ 444 w 570"/>
                <a:gd name="T123" fmla="*/ 28 h 5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70" h="508">
                  <a:moveTo>
                    <a:pt x="434" y="0"/>
                  </a:moveTo>
                  <a:lnTo>
                    <a:pt x="434" y="0"/>
                  </a:lnTo>
                  <a:lnTo>
                    <a:pt x="430" y="2"/>
                  </a:lnTo>
                  <a:lnTo>
                    <a:pt x="426" y="6"/>
                  </a:lnTo>
                  <a:lnTo>
                    <a:pt x="426" y="6"/>
                  </a:lnTo>
                  <a:lnTo>
                    <a:pt x="420" y="22"/>
                  </a:lnTo>
                  <a:lnTo>
                    <a:pt x="416" y="38"/>
                  </a:lnTo>
                  <a:lnTo>
                    <a:pt x="416" y="38"/>
                  </a:lnTo>
                  <a:lnTo>
                    <a:pt x="416" y="46"/>
                  </a:lnTo>
                  <a:lnTo>
                    <a:pt x="416" y="52"/>
                  </a:lnTo>
                  <a:lnTo>
                    <a:pt x="416" y="52"/>
                  </a:lnTo>
                  <a:lnTo>
                    <a:pt x="416" y="66"/>
                  </a:lnTo>
                  <a:lnTo>
                    <a:pt x="416" y="66"/>
                  </a:lnTo>
                  <a:lnTo>
                    <a:pt x="414" y="80"/>
                  </a:lnTo>
                  <a:lnTo>
                    <a:pt x="412" y="94"/>
                  </a:lnTo>
                  <a:lnTo>
                    <a:pt x="412" y="94"/>
                  </a:lnTo>
                  <a:lnTo>
                    <a:pt x="410" y="100"/>
                  </a:lnTo>
                  <a:lnTo>
                    <a:pt x="406" y="104"/>
                  </a:lnTo>
                  <a:lnTo>
                    <a:pt x="406" y="104"/>
                  </a:lnTo>
                  <a:lnTo>
                    <a:pt x="402" y="108"/>
                  </a:lnTo>
                  <a:lnTo>
                    <a:pt x="400" y="112"/>
                  </a:lnTo>
                  <a:lnTo>
                    <a:pt x="396" y="116"/>
                  </a:lnTo>
                  <a:lnTo>
                    <a:pt x="390" y="118"/>
                  </a:lnTo>
                  <a:lnTo>
                    <a:pt x="390" y="118"/>
                  </a:lnTo>
                  <a:lnTo>
                    <a:pt x="386" y="118"/>
                  </a:lnTo>
                  <a:lnTo>
                    <a:pt x="382" y="114"/>
                  </a:lnTo>
                  <a:lnTo>
                    <a:pt x="378" y="104"/>
                  </a:lnTo>
                  <a:lnTo>
                    <a:pt x="378" y="104"/>
                  </a:lnTo>
                  <a:lnTo>
                    <a:pt x="374" y="96"/>
                  </a:lnTo>
                  <a:lnTo>
                    <a:pt x="370" y="94"/>
                  </a:lnTo>
                  <a:lnTo>
                    <a:pt x="366" y="90"/>
                  </a:lnTo>
                  <a:lnTo>
                    <a:pt x="366" y="90"/>
                  </a:lnTo>
                  <a:lnTo>
                    <a:pt x="356" y="88"/>
                  </a:lnTo>
                  <a:lnTo>
                    <a:pt x="350" y="82"/>
                  </a:lnTo>
                  <a:lnTo>
                    <a:pt x="350" y="82"/>
                  </a:lnTo>
                  <a:lnTo>
                    <a:pt x="344" y="76"/>
                  </a:lnTo>
                  <a:lnTo>
                    <a:pt x="338" y="72"/>
                  </a:lnTo>
                  <a:lnTo>
                    <a:pt x="338" y="72"/>
                  </a:lnTo>
                  <a:lnTo>
                    <a:pt x="334" y="68"/>
                  </a:lnTo>
                  <a:lnTo>
                    <a:pt x="332" y="64"/>
                  </a:lnTo>
                  <a:lnTo>
                    <a:pt x="332" y="60"/>
                  </a:lnTo>
                  <a:lnTo>
                    <a:pt x="334" y="56"/>
                  </a:lnTo>
                  <a:lnTo>
                    <a:pt x="338" y="50"/>
                  </a:lnTo>
                  <a:lnTo>
                    <a:pt x="344" y="42"/>
                  </a:lnTo>
                  <a:lnTo>
                    <a:pt x="344" y="42"/>
                  </a:lnTo>
                  <a:lnTo>
                    <a:pt x="348" y="38"/>
                  </a:lnTo>
                  <a:lnTo>
                    <a:pt x="352" y="34"/>
                  </a:lnTo>
                  <a:lnTo>
                    <a:pt x="352" y="34"/>
                  </a:lnTo>
                  <a:lnTo>
                    <a:pt x="356" y="32"/>
                  </a:lnTo>
                  <a:lnTo>
                    <a:pt x="360" y="30"/>
                  </a:lnTo>
                  <a:lnTo>
                    <a:pt x="360" y="30"/>
                  </a:lnTo>
                  <a:lnTo>
                    <a:pt x="364" y="24"/>
                  </a:lnTo>
                  <a:lnTo>
                    <a:pt x="364" y="22"/>
                  </a:lnTo>
                  <a:lnTo>
                    <a:pt x="362" y="20"/>
                  </a:lnTo>
                  <a:lnTo>
                    <a:pt x="356" y="20"/>
                  </a:lnTo>
                  <a:lnTo>
                    <a:pt x="356" y="20"/>
                  </a:lnTo>
                  <a:lnTo>
                    <a:pt x="348" y="16"/>
                  </a:lnTo>
                  <a:lnTo>
                    <a:pt x="340" y="14"/>
                  </a:lnTo>
                  <a:lnTo>
                    <a:pt x="340" y="14"/>
                  </a:lnTo>
                  <a:lnTo>
                    <a:pt x="338" y="14"/>
                  </a:lnTo>
                  <a:lnTo>
                    <a:pt x="338" y="14"/>
                  </a:lnTo>
                  <a:lnTo>
                    <a:pt x="330" y="16"/>
                  </a:lnTo>
                  <a:lnTo>
                    <a:pt x="324" y="18"/>
                  </a:lnTo>
                  <a:lnTo>
                    <a:pt x="324" y="18"/>
                  </a:lnTo>
                  <a:lnTo>
                    <a:pt x="320" y="18"/>
                  </a:lnTo>
                  <a:lnTo>
                    <a:pt x="320" y="18"/>
                  </a:lnTo>
                  <a:lnTo>
                    <a:pt x="316" y="14"/>
                  </a:lnTo>
                  <a:lnTo>
                    <a:pt x="310" y="10"/>
                  </a:lnTo>
                  <a:lnTo>
                    <a:pt x="304" y="6"/>
                  </a:lnTo>
                  <a:lnTo>
                    <a:pt x="300" y="4"/>
                  </a:lnTo>
                  <a:lnTo>
                    <a:pt x="300" y="4"/>
                  </a:lnTo>
                  <a:lnTo>
                    <a:pt x="296" y="4"/>
                  </a:lnTo>
                  <a:lnTo>
                    <a:pt x="292" y="6"/>
                  </a:lnTo>
                  <a:lnTo>
                    <a:pt x="292" y="6"/>
                  </a:lnTo>
                  <a:lnTo>
                    <a:pt x="284" y="14"/>
                  </a:lnTo>
                  <a:lnTo>
                    <a:pt x="280" y="16"/>
                  </a:lnTo>
                  <a:lnTo>
                    <a:pt x="276" y="18"/>
                  </a:lnTo>
                  <a:lnTo>
                    <a:pt x="276" y="18"/>
                  </a:lnTo>
                  <a:lnTo>
                    <a:pt x="266" y="22"/>
                  </a:lnTo>
                  <a:lnTo>
                    <a:pt x="262" y="24"/>
                  </a:lnTo>
                  <a:lnTo>
                    <a:pt x="260" y="28"/>
                  </a:lnTo>
                  <a:lnTo>
                    <a:pt x="260" y="28"/>
                  </a:lnTo>
                  <a:lnTo>
                    <a:pt x="258" y="32"/>
                  </a:lnTo>
                  <a:lnTo>
                    <a:pt x="256" y="36"/>
                  </a:lnTo>
                  <a:lnTo>
                    <a:pt x="256" y="36"/>
                  </a:lnTo>
                  <a:lnTo>
                    <a:pt x="252" y="40"/>
                  </a:lnTo>
                  <a:lnTo>
                    <a:pt x="250" y="44"/>
                  </a:lnTo>
                  <a:lnTo>
                    <a:pt x="250" y="44"/>
                  </a:lnTo>
                  <a:lnTo>
                    <a:pt x="248" y="48"/>
                  </a:lnTo>
                  <a:lnTo>
                    <a:pt x="248" y="52"/>
                  </a:lnTo>
                  <a:lnTo>
                    <a:pt x="252" y="58"/>
                  </a:lnTo>
                  <a:lnTo>
                    <a:pt x="252" y="58"/>
                  </a:lnTo>
                  <a:lnTo>
                    <a:pt x="256" y="64"/>
                  </a:lnTo>
                  <a:lnTo>
                    <a:pt x="256" y="66"/>
                  </a:lnTo>
                  <a:lnTo>
                    <a:pt x="254" y="66"/>
                  </a:lnTo>
                  <a:lnTo>
                    <a:pt x="254" y="66"/>
                  </a:lnTo>
                  <a:lnTo>
                    <a:pt x="250" y="66"/>
                  </a:lnTo>
                  <a:lnTo>
                    <a:pt x="250" y="66"/>
                  </a:lnTo>
                  <a:lnTo>
                    <a:pt x="242" y="58"/>
                  </a:lnTo>
                  <a:lnTo>
                    <a:pt x="234" y="52"/>
                  </a:lnTo>
                  <a:lnTo>
                    <a:pt x="234" y="52"/>
                  </a:lnTo>
                  <a:lnTo>
                    <a:pt x="226" y="42"/>
                  </a:lnTo>
                  <a:lnTo>
                    <a:pt x="222" y="38"/>
                  </a:lnTo>
                  <a:lnTo>
                    <a:pt x="216" y="38"/>
                  </a:lnTo>
                  <a:lnTo>
                    <a:pt x="216" y="38"/>
                  </a:lnTo>
                  <a:lnTo>
                    <a:pt x="212" y="38"/>
                  </a:lnTo>
                  <a:lnTo>
                    <a:pt x="206" y="42"/>
                  </a:lnTo>
                  <a:lnTo>
                    <a:pt x="206" y="42"/>
                  </a:lnTo>
                  <a:lnTo>
                    <a:pt x="198" y="48"/>
                  </a:lnTo>
                  <a:lnTo>
                    <a:pt x="190" y="56"/>
                  </a:lnTo>
                  <a:lnTo>
                    <a:pt x="176" y="72"/>
                  </a:lnTo>
                  <a:lnTo>
                    <a:pt x="176" y="72"/>
                  </a:lnTo>
                  <a:lnTo>
                    <a:pt x="170" y="82"/>
                  </a:lnTo>
                  <a:lnTo>
                    <a:pt x="166" y="86"/>
                  </a:lnTo>
                  <a:lnTo>
                    <a:pt x="164" y="90"/>
                  </a:lnTo>
                  <a:lnTo>
                    <a:pt x="164" y="90"/>
                  </a:lnTo>
                  <a:lnTo>
                    <a:pt x="160" y="92"/>
                  </a:lnTo>
                  <a:lnTo>
                    <a:pt x="160" y="92"/>
                  </a:lnTo>
                  <a:lnTo>
                    <a:pt x="154" y="90"/>
                  </a:lnTo>
                  <a:lnTo>
                    <a:pt x="154" y="90"/>
                  </a:lnTo>
                  <a:lnTo>
                    <a:pt x="150" y="88"/>
                  </a:lnTo>
                  <a:lnTo>
                    <a:pt x="150" y="88"/>
                  </a:lnTo>
                  <a:lnTo>
                    <a:pt x="146" y="90"/>
                  </a:lnTo>
                  <a:lnTo>
                    <a:pt x="146" y="90"/>
                  </a:lnTo>
                  <a:lnTo>
                    <a:pt x="144" y="92"/>
                  </a:lnTo>
                  <a:lnTo>
                    <a:pt x="142" y="96"/>
                  </a:lnTo>
                  <a:lnTo>
                    <a:pt x="142" y="106"/>
                  </a:lnTo>
                  <a:lnTo>
                    <a:pt x="142" y="106"/>
                  </a:lnTo>
                  <a:lnTo>
                    <a:pt x="140" y="116"/>
                  </a:lnTo>
                  <a:lnTo>
                    <a:pt x="138" y="120"/>
                  </a:lnTo>
                  <a:lnTo>
                    <a:pt x="132" y="124"/>
                  </a:lnTo>
                  <a:lnTo>
                    <a:pt x="132" y="124"/>
                  </a:lnTo>
                  <a:lnTo>
                    <a:pt x="118" y="136"/>
                  </a:lnTo>
                  <a:lnTo>
                    <a:pt x="108" y="140"/>
                  </a:lnTo>
                  <a:lnTo>
                    <a:pt x="100" y="144"/>
                  </a:lnTo>
                  <a:lnTo>
                    <a:pt x="100" y="144"/>
                  </a:lnTo>
                  <a:lnTo>
                    <a:pt x="74" y="148"/>
                  </a:lnTo>
                  <a:lnTo>
                    <a:pt x="62" y="150"/>
                  </a:lnTo>
                  <a:lnTo>
                    <a:pt x="50" y="156"/>
                  </a:lnTo>
                  <a:lnTo>
                    <a:pt x="50" y="156"/>
                  </a:lnTo>
                  <a:lnTo>
                    <a:pt x="46" y="160"/>
                  </a:lnTo>
                  <a:lnTo>
                    <a:pt x="44" y="162"/>
                  </a:lnTo>
                  <a:lnTo>
                    <a:pt x="40" y="166"/>
                  </a:lnTo>
                  <a:lnTo>
                    <a:pt x="36" y="170"/>
                  </a:lnTo>
                  <a:lnTo>
                    <a:pt x="36" y="170"/>
                  </a:lnTo>
                  <a:lnTo>
                    <a:pt x="26" y="178"/>
                  </a:lnTo>
                  <a:lnTo>
                    <a:pt x="20" y="180"/>
                  </a:lnTo>
                  <a:lnTo>
                    <a:pt x="16" y="184"/>
                  </a:lnTo>
                  <a:lnTo>
                    <a:pt x="16" y="184"/>
                  </a:lnTo>
                  <a:lnTo>
                    <a:pt x="10" y="194"/>
                  </a:lnTo>
                  <a:lnTo>
                    <a:pt x="8" y="202"/>
                  </a:lnTo>
                  <a:lnTo>
                    <a:pt x="2" y="222"/>
                  </a:lnTo>
                  <a:lnTo>
                    <a:pt x="2" y="222"/>
                  </a:lnTo>
                  <a:lnTo>
                    <a:pt x="0" y="234"/>
                  </a:lnTo>
                  <a:lnTo>
                    <a:pt x="0" y="238"/>
                  </a:lnTo>
                  <a:lnTo>
                    <a:pt x="4" y="242"/>
                  </a:lnTo>
                  <a:lnTo>
                    <a:pt x="4" y="242"/>
                  </a:lnTo>
                  <a:lnTo>
                    <a:pt x="10" y="246"/>
                  </a:lnTo>
                  <a:lnTo>
                    <a:pt x="12" y="250"/>
                  </a:lnTo>
                  <a:lnTo>
                    <a:pt x="8" y="256"/>
                  </a:lnTo>
                  <a:lnTo>
                    <a:pt x="8" y="256"/>
                  </a:lnTo>
                  <a:lnTo>
                    <a:pt x="4" y="262"/>
                  </a:lnTo>
                  <a:lnTo>
                    <a:pt x="2" y="266"/>
                  </a:lnTo>
                  <a:lnTo>
                    <a:pt x="0" y="270"/>
                  </a:lnTo>
                  <a:lnTo>
                    <a:pt x="0" y="270"/>
                  </a:lnTo>
                  <a:lnTo>
                    <a:pt x="0" y="274"/>
                  </a:lnTo>
                  <a:lnTo>
                    <a:pt x="2" y="280"/>
                  </a:lnTo>
                  <a:lnTo>
                    <a:pt x="6" y="288"/>
                  </a:lnTo>
                  <a:lnTo>
                    <a:pt x="6" y="288"/>
                  </a:lnTo>
                  <a:lnTo>
                    <a:pt x="12" y="298"/>
                  </a:lnTo>
                  <a:lnTo>
                    <a:pt x="12" y="298"/>
                  </a:lnTo>
                  <a:lnTo>
                    <a:pt x="12" y="304"/>
                  </a:lnTo>
                  <a:lnTo>
                    <a:pt x="10" y="310"/>
                  </a:lnTo>
                  <a:lnTo>
                    <a:pt x="10" y="310"/>
                  </a:lnTo>
                  <a:lnTo>
                    <a:pt x="12" y="314"/>
                  </a:lnTo>
                  <a:lnTo>
                    <a:pt x="12" y="318"/>
                  </a:lnTo>
                  <a:lnTo>
                    <a:pt x="16" y="326"/>
                  </a:lnTo>
                  <a:lnTo>
                    <a:pt x="16" y="326"/>
                  </a:lnTo>
                  <a:lnTo>
                    <a:pt x="16" y="336"/>
                  </a:lnTo>
                  <a:lnTo>
                    <a:pt x="16" y="348"/>
                  </a:lnTo>
                  <a:lnTo>
                    <a:pt x="16" y="348"/>
                  </a:lnTo>
                  <a:lnTo>
                    <a:pt x="18" y="370"/>
                  </a:lnTo>
                  <a:lnTo>
                    <a:pt x="18" y="370"/>
                  </a:lnTo>
                  <a:lnTo>
                    <a:pt x="18" y="378"/>
                  </a:lnTo>
                  <a:lnTo>
                    <a:pt x="18" y="384"/>
                  </a:lnTo>
                  <a:lnTo>
                    <a:pt x="16" y="388"/>
                  </a:lnTo>
                  <a:lnTo>
                    <a:pt x="16" y="388"/>
                  </a:lnTo>
                  <a:lnTo>
                    <a:pt x="14" y="392"/>
                  </a:lnTo>
                  <a:lnTo>
                    <a:pt x="10" y="394"/>
                  </a:lnTo>
                  <a:lnTo>
                    <a:pt x="8" y="396"/>
                  </a:lnTo>
                  <a:lnTo>
                    <a:pt x="4" y="400"/>
                  </a:lnTo>
                  <a:lnTo>
                    <a:pt x="4" y="400"/>
                  </a:lnTo>
                  <a:lnTo>
                    <a:pt x="4" y="404"/>
                  </a:lnTo>
                  <a:lnTo>
                    <a:pt x="8" y="408"/>
                  </a:lnTo>
                  <a:lnTo>
                    <a:pt x="14" y="412"/>
                  </a:lnTo>
                  <a:lnTo>
                    <a:pt x="14" y="412"/>
                  </a:lnTo>
                  <a:lnTo>
                    <a:pt x="20" y="412"/>
                  </a:lnTo>
                  <a:lnTo>
                    <a:pt x="24" y="414"/>
                  </a:lnTo>
                  <a:lnTo>
                    <a:pt x="24" y="414"/>
                  </a:lnTo>
                  <a:lnTo>
                    <a:pt x="26" y="416"/>
                  </a:lnTo>
                  <a:lnTo>
                    <a:pt x="26" y="418"/>
                  </a:lnTo>
                  <a:lnTo>
                    <a:pt x="26" y="420"/>
                  </a:lnTo>
                  <a:lnTo>
                    <a:pt x="26" y="422"/>
                  </a:lnTo>
                  <a:lnTo>
                    <a:pt x="26" y="422"/>
                  </a:lnTo>
                  <a:lnTo>
                    <a:pt x="32" y="426"/>
                  </a:lnTo>
                  <a:lnTo>
                    <a:pt x="42" y="428"/>
                  </a:lnTo>
                  <a:lnTo>
                    <a:pt x="42" y="428"/>
                  </a:lnTo>
                  <a:lnTo>
                    <a:pt x="56" y="426"/>
                  </a:lnTo>
                  <a:lnTo>
                    <a:pt x="68" y="420"/>
                  </a:lnTo>
                  <a:lnTo>
                    <a:pt x="68" y="420"/>
                  </a:lnTo>
                  <a:lnTo>
                    <a:pt x="78" y="412"/>
                  </a:lnTo>
                  <a:lnTo>
                    <a:pt x="86" y="404"/>
                  </a:lnTo>
                  <a:lnTo>
                    <a:pt x="86" y="404"/>
                  </a:lnTo>
                  <a:lnTo>
                    <a:pt x="90" y="400"/>
                  </a:lnTo>
                  <a:lnTo>
                    <a:pt x="94" y="400"/>
                  </a:lnTo>
                  <a:lnTo>
                    <a:pt x="94" y="400"/>
                  </a:lnTo>
                  <a:lnTo>
                    <a:pt x="104" y="402"/>
                  </a:lnTo>
                  <a:lnTo>
                    <a:pt x="104" y="402"/>
                  </a:lnTo>
                  <a:lnTo>
                    <a:pt x="112" y="404"/>
                  </a:lnTo>
                  <a:lnTo>
                    <a:pt x="122" y="404"/>
                  </a:lnTo>
                  <a:lnTo>
                    <a:pt x="122" y="404"/>
                  </a:lnTo>
                  <a:lnTo>
                    <a:pt x="128" y="404"/>
                  </a:lnTo>
                  <a:lnTo>
                    <a:pt x="132" y="402"/>
                  </a:lnTo>
                  <a:lnTo>
                    <a:pt x="136" y="400"/>
                  </a:lnTo>
                  <a:lnTo>
                    <a:pt x="138" y="394"/>
                  </a:lnTo>
                  <a:lnTo>
                    <a:pt x="138" y="394"/>
                  </a:lnTo>
                  <a:lnTo>
                    <a:pt x="140" y="384"/>
                  </a:lnTo>
                  <a:lnTo>
                    <a:pt x="142" y="382"/>
                  </a:lnTo>
                  <a:lnTo>
                    <a:pt x="148" y="380"/>
                  </a:lnTo>
                  <a:lnTo>
                    <a:pt x="148" y="380"/>
                  </a:lnTo>
                  <a:lnTo>
                    <a:pt x="158" y="376"/>
                  </a:lnTo>
                  <a:lnTo>
                    <a:pt x="168" y="374"/>
                  </a:lnTo>
                  <a:lnTo>
                    <a:pt x="168" y="374"/>
                  </a:lnTo>
                  <a:lnTo>
                    <a:pt x="176" y="370"/>
                  </a:lnTo>
                  <a:lnTo>
                    <a:pt x="182" y="370"/>
                  </a:lnTo>
                  <a:lnTo>
                    <a:pt x="182" y="370"/>
                  </a:lnTo>
                  <a:lnTo>
                    <a:pt x="186" y="370"/>
                  </a:lnTo>
                  <a:lnTo>
                    <a:pt x="186" y="370"/>
                  </a:lnTo>
                  <a:lnTo>
                    <a:pt x="194" y="370"/>
                  </a:lnTo>
                  <a:lnTo>
                    <a:pt x="194" y="370"/>
                  </a:lnTo>
                  <a:lnTo>
                    <a:pt x="200" y="370"/>
                  </a:lnTo>
                  <a:lnTo>
                    <a:pt x="206" y="366"/>
                  </a:lnTo>
                  <a:lnTo>
                    <a:pt x="206" y="366"/>
                  </a:lnTo>
                  <a:lnTo>
                    <a:pt x="214" y="358"/>
                  </a:lnTo>
                  <a:lnTo>
                    <a:pt x="224" y="352"/>
                  </a:lnTo>
                  <a:lnTo>
                    <a:pt x="224" y="352"/>
                  </a:lnTo>
                  <a:lnTo>
                    <a:pt x="224" y="352"/>
                  </a:lnTo>
                  <a:lnTo>
                    <a:pt x="224" y="352"/>
                  </a:lnTo>
                  <a:lnTo>
                    <a:pt x="228" y="354"/>
                  </a:lnTo>
                  <a:lnTo>
                    <a:pt x="232" y="356"/>
                  </a:lnTo>
                  <a:lnTo>
                    <a:pt x="238" y="360"/>
                  </a:lnTo>
                  <a:lnTo>
                    <a:pt x="238" y="360"/>
                  </a:lnTo>
                  <a:lnTo>
                    <a:pt x="244" y="360"/>
                  </a:lnTo>
                  <a:lnTo>
                    <a:pt x="244" y="360"/>
                  </a:lnTo>
                  <a:lnTo>
                    <a:pt x="246" y="360"/>
                  </a:lnTo>
                  <a:lnTo>
                    <a:pt x="246" y="360"/>
                  </a:lnTo>
                  <a:lnTo>
                    <a:pt x="248" y="360"/>
                  </a:lnTo>
                  <a:lnTo>
                    <a:pt x="248" y="360"/>
                  </a:lnTo>
                  <a:lnTo>
                    <a:pt x="252" y="360"/>
                  </a:lnTo>
                  <a:lnTo>
                    <a:pt x="258" y="362"/>
                  </a:lnTo>
                  <a:lnTo>
                    <a:pt x="258" y="362"/>
                  </a:lnTo>
                  <a:lnTo>
                    <a:pt x="260" y="366"/>
                  </a:lnTo>
                  <a:lnTo>
                    <a:pt x="264" y="372"/>
                  </a:lnTo>
                  <a:lnTo>
                    <a:pt x="264" y="372"/>
                  </a:lnTo>
                  <a:lnTo>
                    <a:pt x="268" y="374"/>
                  </a:lnTo>
                  <a:lnTo>
                    <a:pt x="272" y="374"/>
                  </a:lnTo>
                  <a:lnTo>
                    <a:pt x="272" y="374"/>
                  </a:lnTo>
                  <a:lnTo>
                    <a:pt x="278" y="378"/>
                  </a:lnTo>
                  <a:lnTo>
                    <a:pt x="282" y="384"/>
                  </a:lnTo>
                  <a:lnTo>
                    <a:pt x="284" y="390"/>
                  </a:lnTo>
                  <a:lnTo>
                    <a:pt x="288" y="396"/>
                  </a:lnTo>
                  <a:lnTo>
                    <a:pt x="288" y="396"/>
                  </a:lnTo>
                  <a:lnTo>
                    <a:pt x="294" y="400"/>
                  </a:lnTo>
                  <a:lnTo>
                    <a:pt x="300" y="406"/>
                  </a:lnTo>
                  <a:lnTo>
                    <a:pt x="300" y="406"/>
                  </a:lnTo>
                  <a:lnTo>
                    <a:pt x="304" y="410"/>
                  </a:lnTo>
                  <a:lnTo>
                    <a:pt x="308" y="416"/>
                  </a:lnTo>
                  <a:lnTo>
                    <a:pt x="308" y="416"/>
                  </a:lnTo>
                  <a:lnTo>
                    <a:pt x="320" y="402"/>
                  </a:lnTo>
                  <a:lnTo>
                    <a:pt x="328" y="394"/>
                  </a:lnTo>
                  <a:lnTo>
                    <a:pt x="332" y="392"/>
                  </a:lnTo>
                  <a:lnTo>
                    <a:pt x="336" y="392"/>
                  </a:lnTo>
                  <a:lnTo>
                    <a:pt x="336" y="392"/>
                  </a:lnTo>
                  <a:lnTo>
                    <a:pt x="340" y="392"/>
                  </a:lnTo>
                  <a:lnTo>
                    <a:pt x="340" y="392"/>
                  </a:lnTo>
                  <a:lnTo>
                    <a:pt x="336" y="394"/>
                  </a:lnTo>
                  <a:lnTo>
                    <a:pt x="336" y="398"/>
                  </a:lnTo>
                  <a:lnTo>
                    <a:pt x="334" y="404"/>
                  </a:lnTo>
                  <a:lnTo>
                    <a:pt x="332" y="406"/>
                  </a:lnTo>
                  <a:lnTo>
                    <a:pt x="332" y="406"/>
                  </a:lnTo>
                  <a:lnTo>
                    <a:pt x="326" y="414"/>
                  </a:lnTo>
                  <a:lnTo>
                    <a:pt x="322" y="418"/>
                  </a:lnTo>
                  <a:lnTo>
                    <a:pt x="320" y="422"/>
                  </a:lnTo>
                  <a:lnTo>
                    <a:pt x="320" y="422"/>
                  </a:lnTo>
                  <a:lnTo>
                    <a:pt x="320" y="422"/>
                  </a:lnTo>
                  <a:lnTo>
                    <a:pt x="320" y="422"/>
                  </a:lnTo>
                  <a:lnTo>
                    <a:pt x="330" y="422"/>
                  </a:lnTo>
                  <a:lnTo>
                    <a:pt x="330" y="422"/>
                  </a:lnTo>
                  <a:lnTo>
                    <a:pt x="336" y="420"/>
                  </a:lnTo>
                  <a:lnTo>
                    <a:pt x="336" y="420"/>
                  </a:lnTo>
                  <a:lnTo>
                    <a:pt x="336" y="420"/>
                  </a:lnTo>
                  <a:lnTo>
                    <a:pt x="336" y="420"/>
                  </a:lnTo>
                  <a:lnTo>
                    <a:pt x="340" y="424"/>
                  </a:lnTo>
                  <a:lnTo>
                    <a:pt x="342" y="426"/>
                  </a:lnTo>
                  <a:lnTo>
                    <a:pt x="342" y="430"/>
                  </a:lnTo>
                  <a:lnTo>
                    <a:pt x="342" y="434"/>
                  </a:lnTo>
                  <a:lnTo>
                    <a:pt x="342" y="434"/>
                  </a:lnTo>
                  <a:lnTo>
                    <a:pt x="344" y="436"/>
                  </a:lnTo>
                  <a:lnTo>
                    <a:pt x="346" y="438"/>
                  </a:lnTo>
                  <a:lnTo>
                    <a:pt x="350" y="438"/>
                  </a:lnTo>
                  <a:lnTo>
                    <a:pt x="352" y="442"/>
                  </a:lnTo>
                  <a:lnTo>
                    <a:pt x="352" y="442"/>
                  </a:lnTo>
                  <a:lnTo>
                    <a:pt x="356" y="448"/>
                  </a:lnTo>
                  <a:lnTo>
                    <a:pt x="358" y="456"/>
                  </a:lnTo>
                  <a:lnTo>
                    <a:pt x="358" y="456"/>
                  </a:lnTo>
                  <a:lnTo>
                    <a:pt x="360" y="464"/>
                  </a:lnTo>
                  <a:lnTo>
                    <a:pt x="360" y="472"/>
                  </a:lnTo>
                  <a:lnTo>
                    <a:pt x="360" y="480"/>
                  </a:lnTo>
                  <a:lnTo>
                    <a:pt x="362" y="484"/>
                  </a:lnTo>
                  <a:lnTo>
                    <a:pt x="364" y="486"/>
                  </a:lnTo>
                  <a:lnTo>
                    <a:pt x="364" y="486"/>
                  </a:lnTo>
                  <a:lnTo>
                    <a:pt x="370" y="490"/>
                  </a:lnTo>
                  <a:lnTo>
                    <a:pt x="378" y="494"/>
                  </a:lnTo>
                  <a:lnTo>
                    <a:pt x="386" y="496"/>
                  </a:lnTo>
                  <a:lnTo>
                    <a:pt x="394" y="500"/>
                  </a:lnTo>
                  <a:lnTo>
                    <a:pt x="394" y="500"/>
                  </a:lnTo>
                  <a:lnTo>
                    <a:pt x="400" y="504"/>
                  </a:lnTo>
                  <a:lnTo>
                    <a:pt x="404" y="506"/>
                  </a:lnTo>
                  <a:lnTo>
                    <a:pt x="408" y="508"/>
                  </a:lnTo>
                  <a:lnTo>
                    <a:pt x="408" y="508"/>
                  </a:lnTo>
                  <a:lnTo>
                    <a:pt x="410" y="508"/>
                  </a:lnTo>
                  <a:lnTo>
                    <a:pt x="410" y="508"/>
                  </a:lnTo>
                  <a:lnTo>
                    <a:pt x="412" y="506"/>
                  </a:lnTo>
                  <a:lnTo>
                    <a:pt x="412" y="504"/>
                  </a:lnTo>
                  <a:lnTo>
                    <a:pt x="414" y="498"/>
                  </a:lnTo>
                  <a:lnTo>
                    <a:pt x="414" y="498"/>
                  </a:lnTo>
                  <a:lnTo>
                    <a:pt x="416" y="492"/>
                  </a:lnTo>
                  <a:lnTo>
                    <a:pt x="420" y="486"/>
                  </a:lnTo>
                  <a:lnTo>
                    <a:pt x="424" y="480"/>
                  </a:lnTo>
                  <a:lnTo>
                    <a:pt x="432" y="478"/>
                  </a:lnTo>
                  <a:lnTo>
                    <a:pt x="432" y="478"/>
                  </a:lnTo>
                  <a:lnTo>
                    <a:pt x="434" y="478"/>
                  </a:lnTo>
                  <a:lnTo>
                    <a:pt x="436" y="482"/>
                  </a:lnTo>
                  <a:lnTo>
                    <a:pt x="434" y="490"/>
                  </a:lnTo>
                  <a:lnTo>
                    <a:pt x="434" y="500"/>
                  </a:lnTo>
                  <a:lnTo>
                    <a:pt x="436" y="502"/>
                  </a:lnTo>
                  <a:lnTo>
                    <a:pt x="440" y="504"/>
                  </a:lnTo>
                  <a:lnTo>
                    <a:pt x="440" y="504"/>
                  </a:lnTo>
                  <a:lnTo>
                    <a:pt x="446" y="502"/>
                  </a:lnTo>
                  <a:lnTo>
                    <a:pt x="446" y="502"/>
                  </a:lnTo>
                  <a:lnTo>
                    <a:pt x="452" y="500"/>
                  </a:lnTo>
                  <a:lnTo>
                    <a:pt x="456" y="496"/>
                  </a:lnTo>
                  <a:lnTo>
                    <a:pt x="464" y="490"/>
                  </a:lnTo>
                  <a:lnTo>
                    <a:pt x="464" y="490"/>
                  </a:lnTo>
                  <a:lnTo>
                    <a:pt x="472" y="486"/>
                  </a:lnTo>
                  <a:lnTo>
                    <a:pt x="484" y="482"/>
                  </a:lnTo>
                  <a:lnTo>
                    <a:pt x="484" y="482"/>
                  </a:lnTo>
                  <a:lnTo>
                    <a:pt x="492" y="478"/>
                  </a:lnTo>
                  <a:lnTo>
                    <a:pt x="496" y="476"/>
                  </a:lnTo>
                  <a:lnTo>
                    <a:pt x="498" y="474"/>
                  </a:lnTo>
                  <a:lnTo>
                    <a:pt x="498" y="474"/>
                  </a:lnTo>
                  <a:lnTo>
                    <a:pt x="502" y="464"/>
                  </a:lnTo>
                  <a:lnTo>
                    <a:pt x="504" y="454"/>
                  </a:lnTo>
                  <a:lnTo>
                    <a:pt x="504" y="442"/>
                  </a:lnTo>
                  <a:lnTo>
                    <a:pt x="508" y="434"/>
                  </a:lnTo>
                  <a:lnTo>
                    <a:pt x="508" y="434"/>
                  </a:lnTo>
                  <a:lnTo>
                    <a:pt x="516" y="424"/>
                  </a:lnTo>
                  <a:lnTo>
                    <a:pt x="520" y="420"/>
                  </a:lnTo>
                  <a:lnTo>
                    <a:pt x="524" y="416"/>
                  </a:lnTo>
                  <a:lnTo>
                    <a:pt x="524" y="416"/>
                  </a:lnTo>
                  <a:lnTo>
                    <a:pt x="532" y="400"/>
                  </a:lnTo>
                  <a:lnTo>
                    <a:pt x="532" y="400"/>
                  </a:lnTo>
                  <a:lnTo>
                    <a:pt x="542" y="382"/>
                  </a:lnTo>
                  <a:lnTo>
                    <a:pt x="544" y="372"/>
                  </a:lnTo>
                  <a:lnTo>
                    <a:pt x="546" y="362"/>
                  </a:lnTo>
                  <a:lnTo>
                    <a:pt x="546" y="362"/>
                  </a:lnTo>
                  <a:lnTo>
                    <a:pt x="548" y="356"/>
                  </a:lnTo>
                  <a:lnTo>
                    <a:pt x="550" y="348"/>
                  </a:lnTo>
                  <a:lnTo>
                    <a:pt x="556" y="338"/>
                  </a:lnTo>
                  <a:lnTo>
                    <a:pt x="564" y="326"/>
                  </a:lnTo>
                  <a:lnTo>
                    <a:pt x="568" y="314"/>
                  </a:lnTo>
                  <a:lnTo>
                    <a:pt x="568" y="314"/>
                  </a:lnTo>
                  <a:lnTo>
                    <a:pt x="570" y="302"/>
                  </a:lnTo>
                  <a:lnTo>
                    <a:pt x="568" y="290"/>
                  </a:lnTo>
                  <a:lnTo>
                    <a:pt x="562" y="268"/>
                  </a:lnTo>
                  <a:lnTo>
                    <a:pt x="562" y="268"/>
                  </a:lnTo>
                  <a:lnTo>
                    <a:pt x="562" y="258"/>
                  </a:lnTo>
                  <a:lnTo>
                    <a:pt x="560" y="248"/>
                  </a:lnTo>
                  <a:lnTo>
                    <a:pt x="560" y="248"/>
                  </a:lnTo>
                  <a:lnTo>
                    <a:pt x="554" y="238"/>
                  </a:lnTo>
                  <a:lnTo>
                    <a:pt x="548" y="230"/>
                  </a:lnTo>
                  <a:lnTo>
                    <a:pt x="548" y="230"/>
                  </a:lnTo>
                  <a:lnTo>
                    <a:pt x="542" y="224"/>
                  </a:lnTo>
                  <a:lnTo>
                    <a:pt x="538" y="218"/>
                  </a:lnTo>
                  <a:lnTo>
                    <a:pt x="538" y="218"/>
                  </a:lnTo>
                  <a:lnTo>
                    <a:pt x="538" y="212"/>
                  </a:lnTo>
                  <a:lnTo>
                    <a:pt x="534" y="204"/>
                  </a:lnTo>
                  <a:lnTo>
                    <a:pt x="534" y="204"/>
                  </a:lnTo>
                  <a:lnTo>
                    <a:pt x="530" y="198"/>
                  </a:lnTo>
                  <a:lnTo>
                    <a:pt x="526" y="196"/>
                  </a:lnTo>
                  <a:lnTo>
                    <a:pt x="522" y="192"/>
                  </a:lnTo>
                  <a:lnTo>
                    <a:pt x="518" y="186"/>
                  </a:lnTo>
                  <a:lnTo>
                    <a:pt x="518" y="186"/>
                  </a:lnTo>
                  <a:lnTo>
                    <a:pt x="514" y="172"/>
                  </a:lnTo>
                  <a:lnTo>
                    <a:pt x="510" y="164"/>
                  </a:lnTo>
                  <a:lnTo>
                    <a:pt x="506" y="158"/>
                  </a:lnTo>
                  <a:lnTo>
                    <a:pt x="506" y="158"/>
                  </a:lnTo>
                  <a:lnTo>
                    <a:pt x="498" y="148"/>
                  </a:lnTo>
                  <a:lnTo>
                    <a:pt x="486" y="140"/>
                  </a:lnTo>
                  <a:lnTo>
                    <a:pt x="486" y="140"/>
                  </a:lnTo>
                  <a:lnTo>
                    <a:pt x="476" y="132"/>
                  </a:lnTo>
                  <a:lnTo>
                    <a:pt x="472" y="128"/>
                  </a:lnTo>
                  <a:lnTo>
                    <a:pt x="472" y="122"/>
                  </a:lnTo>
                  <a:lnTo>
                    <a:pt x="472" y="122"/>
                  </a:lnTo>
                  <a:lnTo>
                    <a:pt x="472" y="104"/>
                  </a:lnTo>
                  <a:lnTo>
                    <a:pt x="472" y="104"/>
                  </a:lnTo>
                  <a:lnTo>
                    <a:pt x="470" y="94"/>
                  </a:lnTo>
                  <a:lnTo>
                    <a:pt x="468" y="86"/>
                  </a:lnTo>
                  <a:lnTo>
                    <a:pt x="468" y="86"/>
                  </a:lnTo>
                  <a:lnTo>
                    <a:pt x="468" y="78"/>
                  </a:lnTo>
                  <a:lnTo>
                    <a:pt x="470" y="68"/>
                  </a:lnTo>
                  <a:lnTo>
                    <a:pt x="470" y="68"/>
                  </a:lnTo>
                  <a:lnTo>
                    <a:pt x="468" y="64"/>
                  </a:lnTo>
                  <a:lnTo>
                    <a:pt x="466" y="60"/>
                  </a:lnTo>
                  <a:lnTo>
                    <a:pt x="460" y="56"/>
                  </a:lnTo>
                  <a:lnTo>
                    <a:pt x="460" y="56"/>
                  </a:lnTo>
                  <a:lnTo>
                    <a:pt x="454" y="48"/>
                  </a:lnTo>
                  <a:lnTo>
                    <a:pt x="454" y="48"/>
                  </a:lnTo>
                  <a:lnTo>
                    <a:pt x="448" y="46"/>
                  </a:lnTo>
                  <a:lnTo>
                    <a:pt x="444" y="44"/>
                  </a:lnTo>
                  <a:lnTo>
                    <a:pt x="444" y="44"/>
                  </a:lnTo>
                  <a:lnTo>
                    <a:pt x="442" y="40"/>
                  </a:lnTo>
                  <a:lnTo>
                    <a:pt x="442" y="36"/>
                  </a:lnTo>
                  <a:lnTo>
                    <a:pt x="444" y="28"/>
                  </a:lnTo>
                  <a:lnTo>
                    <a:pt x="444" y="28"/>
                  </a:lnTo>
                  <a:lnTo>
                    <a:pt x="442" y="12"/>
                  </a:lnTo>
                  <a:lnTo>
                    <a:pt x="438" y="4"/>
                  </a:lnTo>
                  <a:lnTo>
                    <a:pt x="436" y="2"/>
                  </a:lnTo>
                  <a:lnTo>
                    <a:pt x="434"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58" name="Freeform 143"/>
            <p:cNvSpPr>
              <a:spLocks/>
            </p:cNvSpPr>
            <p:nvPr/>
          </p:nvSpPr>
          <p:spPr bwMode="auto">
            <a:xfrm>
              <a:off x="2254" y="2688"/>
              <a:ext cx="570" cy="508"/>
            </a:xfrm>
            <a:custGeom>
              <a:avLst/>
              <a:gdLst>
                <a:gd name="T0" fmla="*/ 416 w 570"/>
                <a:gd name="T1" fmla="*/ 38 h 508"/>
                <a:gd name="T2" fmla="*/ 414 w 570"/>
                <a:gd name="T3" fmla="*/ 80 h 508"/>
                <a:gd name="T4" fmla="*/ 400 w 570"/>
                <a:gd name="T5" fmla="*/ 112 h 508"/>
                <a:gd name="T6" fmla="*/ 378 w 570"/>
                <a:gd name="T7" fmla="*/ 104 h 508"/>
                <a:gd name="T8" fmla="*/ 350 w 570"/>
                <a:gd name="T9" fmla="*/ 82 h 508"/>
                <a:gd name="T10" fmla="*/ 334 w 570"/>
                <a:gd name="T11" fmla="*/ 56 h 508"/>
                <a:gd name="T12" fmla="*/ 356 w 570"/>
                <a:gd name="T13" fmla="*/ 32 h 508"/>
                <a:gd name="T14" fmla="*/ 356 w 570"/>
                <a:gd name="T15" fmla="*/ 20 h 508"/>
                <a:gd name="T16" fmla="*/ 324 w 570"/>
                <a:gd name="T17" fmla="*/ 18 h 508"/>
                <a:gd name="T18" fmla="*/ 300 w 570"/>
                <a:gd name="T19" fmla="*/ 4 h 508"/>
                <a:gd name="T20" fmla="*/ 276 w 570"/>
                <a:gd name="T21" fmla="*/ 18 h 508"/>
                <a:gd name="T22" fmla="*/ 256 w 570"/>
                <a:gd name="T23" fmla="*/ 36 h 508"/>
                <a:gd name="T24" fmla="*/ 252 w 570"/>
                <a:gd name="T25" fmla="*/ 58 h 508"/>
                <a:gd name="T26" fmla="*/ 250 w 570"/>
                <a:gd name="T27" fmla="*/ 66 h 508"/>
                <a:gd name="T28" fmla="*/ 216 w 570"/>
                <a:gd name="T29" fmla="*/ 38 h 508"/>
                <a:gd name="T30" fmla="*/ 176 w 570"/>
                <a:gd name="T31" fmla="*/ 72 h 508"/>
                <a:gd name="T32" fmla="*/ 154 w 570"/>
                <a:gd name="T33" fmla="*/ 90 h 508"/>
                <a:gd name="T34" fmla="*/ 142 w 570"/>
                <a:gd name="T35" fmla="*/ 96 h 508"/>
                <a:gd name="T36" fmla="*/ 118 w 570"/>
                <a:gd name="T37" fmla="*/ 136 h 508"/>
                <a:gd name="T38" fmla="*/ 50 w 570"/>
                <a:gd name="T39" fmla="*/ 156 h 508"/>
                <a:gd name="T40" fmla="*/ 20 w 570"/>
                <a:gd name="T41" fmla="*/ 180 h 508"/>
                <a:gd name="T42" fmla="*/ 0 w 570"/>
                <a:gd name="T43" fmla="*/ 234 h 508"/>
                <a:gd name="T44" fmla="*/ 8 w 570"/>
                <a:gd name="T45" fmla="*/ 256 h 508"/>
                <a:gd name="T46" fmla="*/ 6 w 570"/>
                <a:gd name="T47" fmla="*/ 288 h 508"/>
                <a:gd name="T48" fmla="*/ 12 w 570"/>
                <a:gd name="T49" fmla="*/ 314 h 508"/>
                <a:gd name="T50" fmla="*/ 18 w 570"/>
                <a:gd name="T51" fmla="*/ 370 h 508"/>
                <a:gd name="T52" fmla="*/ 10 w 570"/>
                <a:gd name="T53" fmla="*/ 394 h 508"/>
                <a:gd name="T54" fmla="*/ 14 w 570"/>
                <a:gd name="T55" fmla="*/ 412 h 508"/>
                <a:gd name="T56" fmla="*/ 26 w 570"/>
                <a:gd name="T57" fmla="*/ 422 h 508"/>
                <a:gd name="T58" fmla="*/ 68 w 570"/>
                <a:gd name="T59" fmla="*/ 420 h 508"/>
                <a:gd name="T60" fmla="*/ 104 w 570"/>
                <a:gd name="T61" fmla="*/ 402 h 508"/>
                <a:gd name="T62" fmla="*/ 136 w 570"/>
                <a:gd name="T63" fmla="*/ 400 h 508"/>
                <a:gd name="T64" fmla="*/ 158 w 570"/>
                <a:gd name="T65" fmla="*/ 376 h 508"/>
                <a:gd name="T66" fmla="*/ 186 w 570"/>
                <a:gd name="T67" fmla="*/ 370 h 508"/>
                <a:gd name="T68" fmla="*/ 224 w 570"/>
                <a:gd name="T69" fmla="*/ 352 h 508"/>
                <a:gd name="T70" fmla="*/ 238 w 570"/>
                <a:gd name="T71" fmla="*/ 360 h 508"/>
                <a:gd name="T72" fmla="*/ 252 w 570"/>
                <a:gd name="T73" fmla="*/ 360 h 508"/>
                <a:gd name="T74" fmla="*/ 272 w 570"/>
                <a:gd name="T75" fmla="*/ 374 h 508"/>
                <a:gd name="T76" fmla="*/ 294 w 570"/>
                <a:gd name="T77" fmla="*/ 400 h 508"/>
                <a:gd name="T78" fmla="*/ 328 w 570"/>
                <a:gd name="T79" fmla="*/ 394 h 508"/>
                <a:gd name="T80" fmla="*/ 336 w 570"/>
                <a:gd name="T81" fmla="*/ 398 h 508"/>
                <a:gd name="T82" fmla="*/ 320 w 570"/>
                <a:gd name="T83" fmla="*/ 422 h 508"/>
                <a:gd name="T84" fmla="*/ 336 w 570"/>
                <a:gd name="T85" fmla="*/ 420 h 508"/>
                <a:gd name="T86" fmla="*/ 344 w 570"/>
                <a:gd name="T87" fmla="*/ 436 h 508"/>
                <a:gd name="T88" fmla="*/ 358 w 570"/>
                <a:gd name="T89" fmla="*/ 456 h 508"/>
                <a:gd name="T90" fmla="*/ 370 w 570"/>
                <a:gd name="T91" fmla="*/ 490 h 508"/>
                <a:gd name="T92" fmla="*/ 408 w 570"/>
                <a:gd name="T93" fmla="*/ 508 h 508"/>
                <a:gd name="T94" fmla="*/ 414 w 570"/>
                <a:gd name="T95" fmla="*/ 498 h 508"/>
                <a:gd name="T96" fmla="*/ 436 w 570"/>
                <a:gd name="T97" fmla="*/ 482 h 508"/>
                <a:gd name="T98" fmla="*/ 446 w 570"/>
                <a:gd name="T99" fmla="*/ 502 h 508"/>
                <a:gd name="T100" fmla="*/ 484 w 570"/>
                <a:gd name="T101" fmla="*/ 482 h 508"/>
                <a:gd name="T102" fmla="*/ 504 w 570"/>
                <a:gd name="T103" fmla="*/ 442 h 508"/>
                <a:gd name="T104" fmla="*/ 532 w 570"/>
                <a:gd name="T105" fmla="*/ 400 h 508"/>
                <a:gd name="T106" fmla="*/ 550 w 570"/>
                <a:gd name="T107" fmla="*/ 348 h 508"/>
                <a:gd name="T108" fmla="*/ 562 w 570"/>
                <a:gd name="T109" fmla="*/ 268 h 508"/>
                <a:gd name="T110" fmla="*/ 548 w 570"/>
                <a:gd name="T111" fmla="*/ 230 h 508"/>
                <a:gd name="T112" fmla="*/ 530 w 570"/>
                <a:gd name="T113" fmla="*/ 198 h 508"/>
                <a:gd name="T114" fmla="*/ 506 w 570"/>
                <a:gd name="T115" fmla="*/ 158 h 508"/>
                <a:gd name="T116" fmla="*/ 472 w 570"/>
                <a:gd name="T117" fmla="*/ 122 h 508"/>
                <a:gd name="T118" fmla="*/ 468 w 570"/>
                <a:gd name="T119" fmla="*/ 78 h 508"/>
                <a:gd name="T120" fmla="*/ 454 w 570"/>
                <a:gd name="T121" fmla="*/ 48 h 508"/>
                <a:gd name="T122" fmla="*/ 444 w 570"/>
                <a:gd name="T123" fmla="*/ 28 h 5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70" h="508">
                  <a:moveTo>
                    <a:pt x="434" y="0"/>
                  </a:moveTo>
                  <a:lnTo>
                    <a:pt x="434" y="0"/>
                  </a:lnTo>
                  <a:lnTo>
                    <a:pt x="430" y="2"/>
                  </a:lnTo>
                  <a:lnTo>
                    <a:pt x="426" y="6"/>
                  </a:lnTo>
                  <a:lnTo>
                    <a:pt x="426" y="6"/>
                  </a:lnTo>
                  <a:lnTo>
                    <a:pt x="420" y="22"/>
                  </a:lnTo>
                  <a:lnTo>
                    <a:pt x="416" y="38"/>
                  </a:lnTo>
                  <a:lnTo>
                    <a:pt x="416" y="38"/>
                  </a:lnTo>
                  <a:lnTo>
                    <a:pt x="416" y="46"/>
                  </a:lnTo>
                  <a:lnTo>
                    <a:pt x="416" y="52"/>
                  </a:lnTo>
                  <a:lnTo>
                    <a:pt x="416" y="52"/>
                  </a:lnTo>
                  <a:lnTo>
                    <a:pt x="416" y="66"/>
                  </a:lnTo>
                  <a:lnTo>
                    <a:pt x="416" y="66"/>
                  </a:lnTo>
                  <a:lnTo>
                    <a:pt x="414" y="80"/>
                  </a:lnTo>
                  <a:lnTo>
                    <a:pt x="412" y="94"/>
                  </a:lnTo>
                  <a:lnTo>
                    <a:pt x="412" y="94"/>
                  </a:lnTo>
                  <a:lnTo>
                    <a:pt x="410" y="100"/>
                  </a:lnTo>
                  <a:lnTo>
                    <a:pt x="406" y="104"/>
                  </a:lnTo>
                  <a:lnTo>
                    <a:pt x="406" y="104"/>
                  </a:lnTo>
                  <a:lnTo>
                    <a:pt x="402" y="108"/>
                  </a:lnTo>
                  <a:lnTo>
                    <a:pt x="400" y="112"/>
                  </a:lnTo>
                  <a:lnTo>
                    <a:pt x="396" y="116"/>
                  </a:lnTo>
                  <a:lnTo>
                    <a:pt x="390" y="118"/>
                  </a:lnTo>
                  <a:lnTo>
                    <a:pt x="390" y="118"/>
                  </a:lnTo>
                  <a:lnTo>
                    <a:pt x="386" y="118"/>
                  </a:lnTo>
                  <a:lnTo>
                    <a:pt x="382" y="114"/>
                  </a:lnTo>
                  <a:lnTo>
                    <a:pt x="378" y="104"/>
                  </a:lnTo>
                  <a:lnTo>
                    <a:pt x="378" y="104"/>
                  </a:lnTo>
                  <a:lnTo>
                    <a:pt x="374" y="96"/>
                  </a:lnTo>
                  <a:lnTo>
                    <a:pt x="370" y="94"/>
                  </a:lnTo>
                  <a:lnTo>
                    <a:pt x="366" y="90"/>
                  </a:lnTo>
                  <a:lnTo>
                    <a:pt x="366" y="90"/>
                  </a:lnTo>
                  <a:lnTo>
                    <a:pt x="356" y="88"/>
                  </a:lnTo>
                  <a:lnTo>
                    <a:pt x="350" y="82"/>
                  </a:lnTo>
                  <a:lnTo>
                    <a:pt x="350" y="82"/>
                  </a:lnTo>
                  <a:lnTo>
                    <a:pt x="344" y="76"/>
                  </a:lnTo>
                  <a:lnTo>
                    <a:pt x="338" y="72"/>
                  </a:lnTo>
                  <a:lnTo>
                    <a:pt x="338" y="72"/>
                  </a:lnTo>
                  <a:lnTo>
                    <a:pt x="334" y="68"/>
                  </a:lnTo>
                  <a:lnTo>
                    <a:pt x="332" y="64"/>
                  </a:lnTo>
                  <a:lnTo>
                    <a:pt x="332" y="60"/>
                  </a:lnTo>
                  <a:lnTo>
                    <a:pt x="334" y="56"/>
                  </a:lnTo>
                  <a:lnTo>
                    <a:pt x="338" y="50"/>
                  </a:lnTo>
                  <a:lnTo>
                    <a:pt x="344" y="42"/>
                  </a:lnTo>
                  <a:lnTo>
                    <a:pt x="344" y="42"/>
                  </a:lnTo>
                  <a:lnTo>
                    <a:pt x="348" y="38"/>
                  </a:lnTo>
                  <a:lnTo>
                    <a:pt x="352" y="34"/>
                  </a:lnTo>
                  <a:lnTo>
                    <a:pt x="352" y="34"/>
                  </a:lnTo>
                  <a:lnTo>
                    <a:pt x="356" y="32"/>
                  </a:lnTo>
                  <a:lnTo>
                    <a:pt x="360" y="30"/>
                  </a:lnTo>
                  <a:lnTo>
                    <a:pt x="360" y="30"/>
                  </a:lnTo>
                  <a:lnTo>
                    <a:pt x="364" y="24"/>
                  </a:lnTo>
                  <a:lnTo>
                    <a:pt x="364" y="22"/>
                  </a:lnTo>
                  <a:lnTo>
                    <a:pt x="362" y="20"/>
                  </a:lnTo>
                  <a:lnTo>
                    <a:pt x="356" y="20"/>
                  </a:lnTo>
                  <a:lnTo>
                    <a:pt x="356" y="20"/>
                  </a:lnTo>
                  <a:lnTo>
                    <a:pt x="348" y="16"/>
                  </a:lnTo>
                  <a:lnTo>
                    <a:pt x="340" y="14"/>
                  </a:lnTo>
                  <a:lnTo>
                    <a:pt x="340" y="14"/>
                  </a:lnTo>
                  <a:lnTo>
                    <a:pt x="338" y="14"/>
                  </a:lnTo>
                  <a:lnTo>
                    <a:pt x="338" y="14"/>
                  </a:lnTo>
                  <a:lnTo>
                    <a:pt x="330" y="16"/>
                  </a:lnTo>
                  <a:lnTo>
                    <a:pt x="324" y="18"/>
                  </a:lnTo>
                  <a:lnTo>
                    <a:pt x="324" y="18"/>
                  </a:lnTo>
                  <a:lnTo>
                    <a:pt x="320" y="18"/>
                  </a:lnTo>
                  <a:lnTo>
                    <a:pt x="320" y="18"/>
                  </a:lnTo>
                  <a:lnTo>
                    <a:pt x="316" y="14"/>
                  </a:lnTo>
                  <a:lnTo>
                    <a:pt x="310" y="10"/>
                  </a:lnTo>
                  <a:lnTo>
                    <a:pt x="304" y="6"/>
                  </a:lnTo>
                  <a:lnTo>
                    <a:pt x="300" y="4"/>
                  </a:lnTo>
                  <a:lnTo>
                    <a:pt x="300" y="4"/>
                  </a:lnTo>
                  <a:lnTo>
                    <a:pt x="296" y="4"/>
                  </a:lnTo>
                  <a:lnTo>
                    <a:pt x="292" y="6"/>
                  </a:lnTo>
                  <a:lnTo>
                    <a:pt x="292" y="6"/>
                  </a:lnTo>
                  <a:lnTo>
                    <a:pt x="284" y="14"/>
                  </a:lnTo>
                  <a:lnTo>
                    <a:pt x="280" y="16"/>
                  </a:lnTo>
                  <a:lnTo>
                    <a:pt x="276" y="18"/>
                  </a:lnTo>
                  <a:lnTo>
                    <a:pt x="276" y="18"/>
                  </a:lnTo>
                  <a:lnTo>
                    <a:pt x="266" y="22"/>
                  </a:lnTo>
                  <a:lnTo>
                    <a:pt x="262" y="24"/>
                  </a:lnTo>
                  <a:lnTo>
                    <a:pt x="260" y="28"/>
                  </a:lnTo>
                  <a:lnTo>
                    <a:pt x="260" y="28"/>
                  </a:lnTo>
                  <a:lnTo>
                    <a:pt x="258" y="32"/>
                  </a:lnTo>
                  <a:lnTo>
                    <a:pt x="256" y="36"/>
                  </a:lnTo>
                  <a:lnTo>
                    <a:pt x="256" y="36"/>
                  </a:lnTo>
                  <a:lnTo>
                    <a:pt x="252" y="40"/>
                  </a:lnTo>
                  <a:lnTo>
                    <a:pt x="250" y="44"/>
                  </a:lnTo>
                  <a:lnTo>
                    <a:pt x="250" y="44"/>
                  </a:lnTo>
                  <a:lnTo>
                    <a:pt x="248" y="48"/>
                  </a:lnTo>
                  <a:lnTo>
                    <a:pt x="248" y="52"/>
                  </a:lnTo>
                  <a:lnTo>
                    <a:pt x="252" y="58"/>
                  </a:lnTo>
                  <a:lnTo>
                    <a:pt x="252" y="58"/>
                  </a:lnTo>
                  <a:lnTo>
                    <a:pt x="256" y="64"/>
                  </a:lnTo>
                  <a:lnTo>
                    <a:pt x="256" y="66"/>
                  </a:lnTo>
                  <a:lnTo>
                    <a:pt x="254" y="66"/>
                  </a:lnTo>
                  <a:lnTo>
                    <a:pt x="254" y="66"/>
                  </a:lnTo>
                  <a:lnTo>
                    <a:pt x="250" y="66"/>
                  </a:lnTo>
                  <a:lnTo>
                    <a:pt x="250" y="66"/>
                  </a:lnTo>
                  <a:lnTo>
                    <a:pt x="242" y="58"/>
                  </a:lnTo>
                  <a:lnTo>
                    <a:pt x="234" y="52"/>
                  </a:lnTo>
                  <a:lnTo>
                    <a:pt x="234" y="52"/>
                  </a:lnTo>
                  <a:lnTo>
                    <a:pt x="226" y="42"/>
                  </a:lnTo>
                  <a:lnTo>
                    <a:pt x="222" y="38"/>
                  </a:lnTo>
                  <a:lnTo>
                    <a:pt x="216" y="38"/>
                  </a:lnTo>
                  <a:lnTo>
                    <a:pt x="216" y="38"/>
                  </a:lnTo>
                  <a:lnTo>
                    <a:pt x="212" y="38"/>
                  </a:lnTo>
                  <a:lnTo>
                    <a:pt x="206" y="42"/>
                  </a:lnTo>
                  <a:lnTo>
                    <a:pt x="206" y="42"/>
                  </a:lnTo>
                  <a:lnTo>
                    <a:pt x="198" y="48"/>
                  </a:lnTo>
                  <a:lnTo>
                    <a:pt x="190" y="56"/>
                  </a:lnTo>
                  <a:lnTo>
                    <a:pt x="176" y="72"/>
                  </a:lnTo>
                  <a:lnTo>
                    <a:pt x="176" y="72"/>
                  </a:lnTo>
                  <a:lnTo>
                    <a:pt x="170" y="82"/>
                  </a:lnTo>
                  <a:lnTo>
                    <a:pt x="166" y="86"/>
                  </a:lnTo>
                  <a:lnTo>
                    <a:pt x="164" y="90"/>
                  </a:lnTo>
                  <a:lnTo>
                    <a:pt x="164" y="90"/>
                  </a:lnTo>
                  <a:lnTo>
                    <a:pt x="160" y="92"/>
                  </a:lnTo>
                  <a:lnTo>
                    <a:pt x="160" y="92"/>
                  </a:lnTo>
                  <a:lnTo>
                    <a:pt x="154" y="90"/>
                  </a:lnTo>
                  <a:lnTo>
                    <a:pt x="154" y="90"/>
                  </a:lnTo>
                  <a:lnTo>
                    <a:pt x="150" y="88"/>
                  </a:lnTo>
                  <a:lnTo>
                    <a:pt x="150" y="88"/>
                  </a:lnTo>
                  <a:lnTo>
                    <a:pt x="146" y="90"/>
                  </a:lnTo>
                  <a:lnTo>
                    <a:pt x="146" y="90"/>
                  </a:lnTo>
                  <a:lnTo>
                    <a:pt x="144" y="92"/>
                  </a:lnTo>
                  <a:lnTo>
                    <a:pt x="142" y="96"/>
                  </a:lnTo>
                  <a:lnTo>
                    <a:pt x="142" y="106"/>
                  </a:lnTo>
                  <a:lnTo>
                    <a:pt x="142" y="106"/>
                  </a:lnTo>
                  <a:lnTo>
                    <a:pt x="140" y="116"/>
                  </a:lnTo>
                  <a:lnTo>
                    <a:pt x="138" y="120"/>
                  </a:lnTo>
                  <a:lnTo>
                    <a:pt x="132" y="124"/>
                  </a:lnTo>
                  <a:lnTo>
                    <a:pt x="132" y="124"/>
                  </a:lnTo>
                  <a:lnTo>
                    <a:pt x="118" y="136"/>
                  </a:lnTo>
                  <a:lnTo>
                    <a:pt x="108" y="140"/>
                  </a:lnTo>
                  <a:lnTo>
                    <a:pt x="100" y="144"/>
                  </a:lnTo>
                  <a:lnTo>
                    <a:pt x="100" y="144"/>
                  </a:lnTo>
                  <a:lnTo>
                    <a:pt x="74" y="148"/>
                  </a:lnTo>
                  <a:lnTo>
                    <a:pt x="62" y="150"/>
                  </a:lnTo>
                  <a:lnTo>
                    <a:pt x="50" y="156"/>
                  </a:lnTo>
                  <a:lnTo>
                    <a:pt x="50" y="156"/>
                  </a:lnTo>
                  <a:lnTo>
                    <a:pt x="46" y="160"/>
                  </a:lnTo>
                  <a:lnTo>
                    <a:pt x="44" y="162"/>
                  </a:lnTo>
                  <a:lnTo>
                    <a:pt x="40" y="166"/>
                  </a:lnTo>
                  <a:lnTo>
                    <a:pt x="36" y="170"/>
                  </a:lnTo>
                  <a:lnTo>
                    <a:pt x="36" y="170"/>
                  </a:lnTo>
                  <a:lnTo>
                    <a:pt x="26" y="178"/>
                  </a:lnTo>
                  <a:lnTo>
                    <a:pt x="20" y="180"/>
                  </a:lnTo>
                  <a:lnTo>
                    <a:pt x="16" y="184"/>
                  </a:lnTo>
                  <a:lnTo>
                    <a:pt x="16" y="184"/>
                  </a:lnTo>
                  <a:lnTo>
                    <a:pt x="10" y="194"/>
                  </a:lnTo>
                  <a:lnTo>
                    <a:pt x="8" y="202"/>
                  </a:lnTo>
                  <a:lnTo>
                    <a:pt x="2" y="222"/>
                  </a:lnTo>
                  <a:lnTo>
                    <a:pt x="2" y="222"/>
                  </a:lnTo>
                  <a:lnTo>
                    <a:pt x="0" y="234"/>
                  </a:lnTo>
                  <a:lnTo>
                    <a:pt x="0" y="238"/>
                  </a:lnTo>
                  <a:lnTo>
                    <a:pt x="4" y="242"/>
                  </a:lnTo>
                  <a:lnTo>
                    <a:pt x="4" y="242"/>
                  </a:lnTo>
                  <a:lnTo>
                    <a:pt x="10" y="246"/>
                  </a:lnTo>
                  <a:lnTo>
                    <a:pt x="12" y="250"/>
                  </a:lnTo>
                  <a:lnTo>
                    <a:pt x="8" y="256"/>
                  </a:lnTo>
                  <a:lnTo>
                    <a:pt x="8" y="256"/>
                  </a:lnTo>
                  <a:lnTo>
                    <a:pt x="4" y="262"/>
                  </a:lnTo>
                  <a:lnTo>
                    <a:pt x="2" y="266"/>
                  </a:lnTo>
                  <a:lnTo>
                    <a:pt x="0" y="270"/>
                  </a:lnTo>
                  <a:lnTo>
                    <a:pt x="0" y="270"/>
                  </a:lnTo>
                  <a:lnTo>
                    <a:pt x="0" y="274"/>
                  </a:lnTo>
                  <a:lnTo>
                    <a:pt x="2" y="280"/>
                  </a:lnTo>
                  <a:lnTo>
                    <a:pt x="6" y="288"/>
                  </a:lnTo>
                  <a:lnTo>
                    <a:pt x="6" y="288"/>
                  </a:lnTo>
                  <a:lnTo>
                    <a:pt x="12" y="298"/>
                  </a:lnTo>
                  <a:lnTo>
                    <a:pt x="12" y="298"/>
                  </a:lnTo>
                  <a:lnTo>
                    <a:pt x="12" y="304"/>
                  </a:lnTo>
                  <a:lnTo>
                    <a:pt x="10" y="310"/>
                  </a:lnTo>
                  <a:lnTo>
                    <a:pt x="10" y="310"/>
                  </a:lnTo>
                  <a:lnTo>
                    <a:pt x="12" y="314"/>
                  </a:lnTo>
                  <a:lnTo>
                    <a:pt x="12" y="318"/>
                  </a:lnTo>
                  <a:lnTo>
                    <a:pt x="16" y="326"/>
                  </a:lnTo>
                  <a:lnTo>
                    <a:pt x="16" y="326"/>
                  </a:lnTo>
                  <a:lnTo>
                    <a:pt x="16" y="336"/>
                  </a:lnTo>
                  <a:lnTo>
                    <a:pt x="16" y="348"/>
                  </a:lnTo>
                  <a:lnTo>
                    <a:pt x="16" y="348"/>
                  </a:lnTo>
                  <a:lnTo>
                    <a:pt x="18" y="370"/>
                  </a:lnTo>
                  <a:lnTo>
                    <a:pt x="18" y="370"/>
                  </a:lnTo>
                  <a:lnTo>
                    <a:pt x="18" y="378"/>
                  </a:lnTo>
                  <a:lnTo>
                    <a:pt x="18" y="384"/>
                  </a:lnTo>
                  <a:lnTo>
                    <a:pt x="16" y="388"/>
                  </a:lnTo>
                  <a:lnTo>
                    <a:pt x="16" y="388"/>
                  </a:lnTo>
                  <a:lnTo>
                    <a:pt x="14" y="392"/>
                  </a:lnTo>
                  <a:lnTo>
                    <a:pt x="10" y="394"/>
                  </a:lnTo>
                  <a:lnTo>
                    <a:pt x="8" y="396"/>
                  </a:lnTo>
                  <a:lnTo>
                    <a:pt x="4" y="400"/>
                  </a:lnTo>
                  <a:lnTo>
                    <a:pt x="4" y="400"/>
                  </a:lnTo>
                  <a:lnTo>
                    <a:pt x="4" y="404"/>
                  </a:lnTo>
                  <a:lnTo>
                    <a:pt x="8" y="408"/>
                  </a:lnTo>
                  <a:lnTo>
                    <a:pt x="14" y="412"/>
                  </a:lnTo>
                  <a:lnTo>
                    <a:pt x="14" y="412"/>
                  </a:lnTo>
                  <a:lnTo>
                    <a:pt x="20" y="412"/>
                  </a:lnTo>
                  <a:lnTo>
                    <a:pt x="24" y="414"/>
                  </a:lnTo>
                  <a:lnTo>
                    <a:pt x="24" y="414"/>
                  </a:lnTo>
                  <a:lnTo>
                    <a:pt x="26" y="416"/>
                  </a:lnTo>
                  <a:lnTo>
                    <a:pt x="26" y="418"/>
                  </a:lnTo>
                  <a:lnTo>
                    <a:pt x="26" y="420"/>
                  </a:lnTo>
                  <a:lnTo>
                    <a:pt x="26" y="422"/>
                  </a:lnTo>
                  <a:lnTo>
                    <a:pt x="26" y="422"/>
                  </a:lnTo>
                  <a:lnTo>
                    <a:pt x="32" y="426"/>
                  </a:lnTo>
                  <a:lnTo>
                    <a:pt x="42" y="428"/>
                  </a:lnTo>
                  <a:lnTo>
                    <a:pt x="42" y="428"/>
                  </a:lnTo>
                  <a:lnTo>
                    <a:pt x="56" y="426"/>
                  </a:lnTo>
                  <a:lnTo>
                    <a:pt x="68" y="420"/>
                  </a:lnTo>
                  <a:lnTo>
                    <a:pt x="68" y="420"/>
                  </a:lnTo>
                  <a:lnTo>
                    <a:pt x="78" y="412"/>
                  </a:lnTo>
                  <a:lnTo>
                    <a:pt x="86" y="404"/>
                  </a:lnTo>
                  <a:lnTo>
                    <a:pt x="86" y="404"/>
                  </a:lnTo>
                  <a:lnTo>
                    <a:pt x="90" y="400"/>
                  </a:lnTo>
                  <a:lnTo>
                    <a:pt x="94" y="400"/>
                  </a:lnTo>
                  <a:lnTo>
                    <a:pt x="94" y="400"/>
                  </a:lnTo>
                  <a:lnTo>
                    <a:pt x="104" y="402"/>
                  </a:lnTo>
                  <a:lnTo>
                    <a:pt x="104" y="402"/>
                  </a:lnTo>
                  <a:lnTo>
                    <a:pt x="112" y="404"/>
                  </a:lnTo>
                  <a:lnTo>
                    <a:pt x="122" y="404"/>
                  </a:lnTo>
                  <a:lnTo>
                    <a:pt x="122" y="404"/>
                  </a:lnTo>
                  <a:lnTo>
                    <a:pt x="128" y="404"/>
                  </a:lnTo>
                  <a:lnTo>
                    <a:pt x="132" y="402"/>
                  </a:lnTo>
                  <a:lnTo>
                    <a:pt x="136" y="400"/>
                  </a:lnTo>
                  <a:lnTo>
                    <a:pt x="138" y="394"/>
                  </a:lnTo>
                  <a:lnTo>
                    <a:pt x="138" y="394"/>
                  </a:lnTo>
                  <a:lnTo>
                    <a:pt x="140" y="384"/>
                  </a:lnTo>
                  <a:lnTo>
                    <a:pt x="142" y="382"/>
                  </a:lnTo>
                  <a:lnTo>
                    <a:pt x="148" y="380"/>
                  </a:lnTo>
                  <a:lnTo>
                    <a:pt x="148" y="380"/>
                  </a:lnTo>
                  <a:lnTo>
                    <a:pt x="158" y="376"/>
                  </a:lnTo>
                  <a:lnTo>
                    <a:pt x="168" y="374"/>
                  </a:lnTo>
                  <a:lnTo>
                    <a:pt x="168" y="374"/>
                  </a:lnTo>
                  <a:lnTo>
                    <a:pt x="176" y="370"/>
                  </a:lnTo>
                  <a:lnTo>
                    <a:pt x="182" y="370"/>
                  </a:lnTo>
                  <a:lnTo>
                    <a:pt x="182" y="370"/>
                  </a:lnTo>
                  <a:lnTo>
                    <a:pt x="186" y="370"/>
                  </a:lnTo>
                  <a:lnTo>
                    <a:pt x="186" y="370"/>
                  </a:lnTo>
                  <a:lnTo>
                    <a:pt x="194" y="370"/>
                  </a:lnTo>
                  <a:lnTo>
                    <a:pt x="194" y="370"/>
                  </a:lnTo>
                  <a:lnTo>
                    <a:pt x="200" y="370"/>
                  </a:lnTo>
                  <a:lnTo>
                    <a:pt x="206" y="366"/>
                  </a:lnTo>
                  <a:lnTo>
                    <a:pt x="206" y="366"/>
                  </a:lnTo>
                  <a:lnTo>
                    <a:pt x="214" y="358"/>
                  </a:lnTo>
                  <a:lnTo>
                    <a:pt x="224" y="352"/>
                  </a:lnTo>
                  <a:lnTo>
                    <a:pt x="224" y="352"/>
                  </a:lnTo>
                  <a:lnTo>
                    <a:pt x="224" y="352"/>
                  </a:lnTo>
                  <a:lnTo>
                    <a:pt x="224" y="352"/>
                  </a:lnTo>
                  <a:lnTo>
                    <a:pt x="228" y="354"/>
                  </a:lnTo>
                  <a:lnTo>
                    <a:pt x="232" y="356"/>
                  </a:lnTo>
                  <a:lnTo>
                    <a:pt x="238" y="360"/>
                  </a:lnTo>
                  <a:lnTo>
                    <a:pt x="238" y="360"/>
                  </a:lnTo>
                  <a:lnTo>
                    <a:pt x="244" y="360"/>
                  </a:lnTo>
                  <a:lnTo>
                    <a:pt x="244" y="360"/>
                  </a:lnTo>
                  <a:lnTo>
                    <a:pt x="246" y="360"/>
                  </a:lnTo>
                  <a:lnTo>
                    <a:pt x="246" y="360"/>
                  </a:lnTo>
                  <a:lnTo>
                    <a:pt x="248" y="360"/>
                  </a:lnTo>
                  <a:lnTo>
                    <a:pt x="248" y="360"/>
                  </a:lnTo>
                  <a:lnTo>
                    <a:pt x="252" y="360"/>
                  </a:lnTo>
                  <a:lnTo>
                    <a:pt x="258" y="362"/>
                  </a:lnTo>
                  <a:lnTo>
                    <a:pt x="258" y="362"/>
                  </a:lnTo>
                  <a:lnTo>
                    <a:pt x="260" y="366"/>
                  </a:lnTo>
                  <a:lnTo>
                    <a:pt x="264" y="372"/>
                  </a:lnTo>
                  <a:lnTo>
                    <a:pt x="264" y="372"/>
                  </a:lnTo>
                  <a:lnTo>
                    <a:pt x="268" y="374"/>
                  </a:lnTo>
                  <a:lnTo>
                    <a:pt x="272" y="374"/>
                  </a:lnTo>
                  <a:lnTo>
                    <a:pt x="272" y="374"/>
                  </a:lnTo>
                  <a:lnTo>
                    <a:pt x="278" y="378"/>
                  </a:lnTo>
                  <a:lnTo>
                    <a:pt x="282" y="384"/>
                  </a:lnTo>
                  <a:lnTo>
                    <a:pt x="284" y="390"/>
                  </a:lnTo>
                  <a:lnTo>
                    <a:pt x="288" y="396"/>
                  </a:lnTo>
                  <a:lnTo>
                    <a:pt x="288" y="396"/>
                  </a:lnTo>
                  <a:lnTo>
                    <a:pt x="294" y="400"/>
                  </a:lnTo>
                  <a:lnTo>
                    <a:pt x="300" y="406"/>
                  </a:lnTo>
                  <a:lnTo>
                    <a:pt x="300" y="406"/>
                  </a:lnTo>
                  <a:lnTo>
                    <a:pt x="304" y="410"/>
                  </a:lnTo>
                  <a:lnTo>
                    <a:pt x="308" y="416"/>
                  </a:lnTo>
                  <a:lnTo>
                    <a:pt x="308" y="416"/>
                  </a:lnTo>
                  <a:lnTo>
                    <a:pt x="320" y="402"/>
                  </a:lnTo>
                  <a:lnTo>
                    <a:pt x="328" y="394"/>
                  </a:lnTo>
                  <a:lnTo>
                    <a:pt x="332" y="392"/>
                  </a:lnTo>
                  <a:lnTo>
                    <a:pt x="336" y="392"/>
                  </a:lnTo>
                  <a:lnTo>
                    <a:pt x="336" y="392"/>
                  </a:lnTo>
                  <a:lnTo>
                    <a:pt x="340" y="392"/>
                  </a:lnTo>
                  <a:lnTo>
                    <a:pt x="340" y="392"/>
                  </a:lnTo>
                  <a:lnTo>
                    <a:pt x="336" y="394"/>
                  </a:lnTo>
                  <a:lnTo>
                    <a:pt x="336" y="398"/>
                  </a:lnTo>
                  <a:lnTo>
                    <a:pt x="334" y="404"/>
                  </a:lnTo>
                  <a:lnTo>
                    <a:pt x="332" y="406"/>
                  </a:lnTo>
                  <a:lnTo>
                    <a:pt x="332" y="406"/>
                  </a:lnTo>
                  <a:lnTo>
                    <a:pt x="326" y="414"/>
                  </a:lnTo>
                  <a:lnTo>
                    <a:pt x="322" y="418"/>
                  </a:lnTo>
                  <a:lnTo>
                    <a:pt x="320" y="422"/>
                  </a:lnTo>
                  <a:lnTo>
                    <a:pt x="320" y="422"/>
                  </a:lnTo>
                  <a:lnTo>
                    <a:pt x="320" y="422"/>
                  </a:lnTo>
                  <a:lnTo>
                    <a:pt x="320" y="422"/>
                  </a:lnTo>
                  <a:lnTo>
                    <a:pt x="330" y="422"/>
                  </a:lnTo>
                  <a:lnTo>
                    <a:pt x="330" y="422"/>
                  </a:lnTo>
                  <a:lnTo>
                    <a:pt x="336" y="420"/>
                  </a:lnTo>
                  <a:lnTo>
                    <a:pt x="336" y="420"/>
                  </a:lnTo>
                  <a:lnTo>
                    <a:pt x="336" y="420"/>
                  </a:lnTo>
                  <a:lnTo>
                    <a:pt x="336" y="420"/>
                  </a:lnTo>
                  <a:lnTo>
                    <a:pt x="340" y="424"/>
                  </a:lnTo>
                  <a:lnTo>
                    <a:pt x="342" y="426"/>
                  </a:lnTo>
                  <a:lnTo>
                    <a:pt x="342" y="430"/>
                  </a:lnTo>
                  <a:lnTo>
                    <a:pt x="342" y="434"/>
                  </a:lnTo>
                  <a:lnTo>
                    <a:pt x="342" y="434"/>
                  </a:lnTo>
                  <a:lnTo>
                    <a:pt x="344" y="436"/>
                  </a:lnTo>
                  <a:lnTo>
                    <a:pt x="346" y="438"/>
                  </a:lnTo>
                  <a:lnTo>
                    <a:pt x="350" y="438"/>
                  </a:lnTo>
                  <a:lnTo>
                    <a:pt x="352" y="442"/>
                  </a:lnTo>
                  <a:lnTo>
                    <a:pt x="352" y="442"/>
                  </a:lnTo>
                  <a:lnTo>
                    <a:pt x="356" y="448"/>
                  </a:lnTo>
                  <a:lnTo>
                    <a:pt x="358" y="456"/>
                  </a:lnTo>
                  <a:lnTo>
                    <a:pt x="358" y="456"/>
                  </a:lnTo>
                  <a:lnTo>
                    <a:pt x="360" y="464"/>
                  </a:lnTo>
                  <a:lnTo>
                    <a:pt x="360" y="472"/>
                  </a:lnTo>
                  <a:lnTo>
                    <a:pt x="360" y="480"/>
                  </a:lnTo>
                  <a:lnTo>
                    <a:pt x="362" y="484"/>
                  </a:lnTo>
                  <a:lnTo>
                    <a:pt x="364" y="486"/>
                  </a:lnTo>
                  <a:lnTo>
                    <a:pt x="364" y="486"/>
                  </a:lnTo>
                  <a:lnTo>
                    <a:pt x="370" y="490"/>
                  </a:lnTo>
                  <a:lnTo>
                    <a:pt x="378" y="494"/>
                  </a:lnTo>
                  <a:lnTo>
                    <a:pt x="386" y="496"/>
                  </a:lnTo>
                  <a:lnTo>
                    <a:pt x="394" y="500"/>
                  </a:lnTo>
                  <a:lnTo>
                    <a:pt x="394" y="500"/>
                  </a:lnTo>
                  <a:lnTo>
                    <a:pt x="400" y="504"/>
                  </a:lnTo>
                  <a:lnTo>
                    <a:pt x="404" y="506"/>
                  </a:lnTo>
                  <a:lnTo>
                    <a:pt x="408" y="508"/>
                  </a:lnTo>
                  <a:lnTo>
                    <a:pt x="408" y="508"/>
                  </a:lnTo>
                  <a:lnTo>
                    <a:pt x="410" y="508"/>
                  </a:lnTo>
                  <a:lnTo>
                    <a:pt x="410" y="508"/>
                  </a:lnTo>
                  <a:lnTo>
                    <a:pt x="412" y="506"/>
                  </a:lnTo>
                  <a:lnTo>
                    <a:pt x="412" y="504"/>
                  </a:lnTo>
                  <a:lnTo>
                    <a:pt x="414" y="498"/>
                  </a:lnTo>
                  <a:lnTo>
                    <a:pt x="414" y="498"/>
                  </a:lnTo>
                  <a:lnTo>
                    <a:pt x="416" y="492"/>
                  </a:lnTo>
                  <a:lnTo>
                    <a:pt x="420" y="486"/>
                  </a:lnTo>
                  <a:lnTo>
                    <a:pt x="424" y="480"/>
                  </a:lnTo>
                  <a:lnTo>
                    <a:pt x="432" y="478"/>
                  </a:lnTo>
                  <a:lnTo>
                    <a:pt x="432" y="478"/>
                  </a:lnTo>
                  <a:lnTo>
                    <a:pt x="434" y="478"/>
                  </a:lnTo>
                  <a:lnTo>
                    <a:pt x="436" y="482"/>
                  </a:lnTo>
                  <a:lnTo>
                    <a:pt x="434" y="490"/>
                  </a:lnTo>
                  <a:lnTo>
                    <a:pt x="434" y="500"/>
                  </a:lnTo>
                  <a:lnTo>
                    <a:pt x="436" y="502"/>
                  </a:lnTo>
                  <a:lnTo>
                    <a:pt x="440" y="504"/>
                  </a:lnTo>
                  <a:lnTo>
                    <a:pt x="440" y="504"/>
                  </a:lnTo>
                  <a:lnTo>
                    <a:pt x="446" y="502"/>
                  </a:lnTo>
                  <a:lnTo>
                    <a:pt x="446" y="502"/>
                  </a:lnTo>
                  <a:lnTo>
                    <a:pt x="452" y="500"/>
                  </a:lnTo>
                  <a:lnTo>
                    <a:pt x="456" y="496"/>
                  </a:lnTo>
                  <a:lnTo>
                    <a:pt x="464" y="490"/>
                  </a:lnTo>
                  <a:lnTo>
                    <a:pt x="464" y="490"/>
                  </a:lnTo>
                  <a:lnTo>
                    <a:pt x="472" y="486"/>
                  </a:lnTo>
                  <a:lnTo>
                    <a:pt x="484" y="482"/>
                  </a:lnTo>
                  <a:lnTo>
                    <a:pt x="484" y="482"/>
                  </a:lnTo>
                  <a:lnTo>
                    <a:pt x="492" y="478"/>
                  </a:lnTo>
                  <a:lnTo>
                    <a:pt x="496" y="476"/>
                  </a:lnTo>
                  <a:lnTo>
                    <a:pt x="498" y="474"/>
                  </a:lnTo>
                  <a:lnTo>
                    <a:pt x="498" y="474"/>
                  </a:lnTo>
                  <a:lnTo>
                    <a:pt x="502" y="464"/>
                  </a:lnTo>
                  <a:lnTo>
                    <a:pt x="504" y="454"/>
                  </a:lnTo>
                  <a:lnTo>
                    <a:pt x="504" y="442"/>
                  </a:lnTo>
                  <a:lnTo>
                    <a:pt x="508" y="434"/>
                  </a:lnTo>
                  <a:lnTo>
                    <a:pt x="508" y="434"/>
                  </a:lnTo>
                  <a:lnTo>
                    <a:pt x="516" y="424"/>
                  </a:lnTo>
                  <a:lnTo>
                    <a:pt x="520" y="420"/>
                  </a:lnTo>
                  <a:lnTo>
                    <a:pt x="524" y="416"/>
                  </a:lnTo>
                  <a:lnTo>
                    <a:pt x="524" y="416"/>
                  </a:lnTo>
                  <a:lnTo>
                    <a:pt x="532" y="400"/>
                  </a:lnTo>
                  <a:lnTo>
                    <a:pt x="532" y="400"/>
                  </a:lnTo>
                  <a:lnTo>
                    <a:pt x="542" y="382"/>
                  </a:lnTo>
                  <a:lnTo>
                    <a:pt x="544" y="372"/>
                  </a:lnTo>
                  <a:lnTo>
                    <a:pt x="546" y="362"/>
                  </a:lnTo>
                  <a:lnTo>
                    <a:pt x="546" y="362"/>
                  </a:lnTo>
                  <a:lnTo>
                    <a:pt x="548" y="356"/>
                  </a:lnTo>
                  <a:lnTo>
                    <a:pt x="550" y="348"/>
                  </a:lnTo>
                  <a:lnTo>
                    <a:pt x="556" y="338"/>
                  </a:lnTo>
                  <a:lnTo>
                    <a:pt x="564" y="326"/>
                  </a:lnTo>
                  <a:lnTo>
                    <a:pt x="568" y="314"/>
                  </a:lnTo>
                  <a:lnTo>
                    <a:pt x="568" y="314"/>
                  </a:lnTo>
                  <a:lnTo>
                    <a:pt x="570" y="302"/>
                  </a:lnTo>
                  <a:lnTo>
                    <a:pt x="568" y="290"/>
                  </a:lnTo>
                  <a:lnTo>
                    <a:pt x="562" y="268"/>
                  </a:lnTo>
                  <a:lnTo>
                    <a:pt x="562" y="268"/>
                  </a:lnTo>
                  <a:lnTo>
                    <a:pt x="562" y="258"/>
                  </a:lnTo>
                  <a:lnTo>
                    <a:pt x="560" y="248"/>
                  </a:lnTo>
                  <a:lnTo>
                    <a:pt x="560" y="248"/>
                  </a:lnTo>
                  <a:lnTo>
                    <a:pt x="554" y="238"/>
                  </a:lnTo>
                  <a:lnTo>
                    <a:pt x="548" y="230"/>
                  </a:lnTo>
                  <a:lnTo>
                    <a:pt x="548" y="230"/>
                  </a:lnTo>
                  <a:lnTo>
                    <a:pt x="542" y="224"/>
                  </a:lnTo>
                  <a:lnTo>
                    <a:pt x="538" y="218"/>
                  </a:lnTo>
                  <a:lnTo>
                    <a:pt x="538" y="218"/>
                  </a:lnTo>
                  <a:lnTo>
                    <a:pt x="538" y="212"/>
                  </a:lnTo>
                  <a:lnTo>
                    <a:pt x="534" y="204"/>
                  </a:lnTo>
                  <a:lnTo>
                    <a:pt x="534" y="204"/>
                  </a:lnTo>
                  <a:lnTo>
                    <a:pt x="530" y="198"/>
                  </a:lnTo>
                  <a:lnTo>
                    <a:pt x="526" y="196"/>
                  </a:lnTo>
                  <a:lnTo>
                    <a:pt x="522" y="192"/>
                  </a:lnTo>
                  <a:lnTo>
                    <a:pt x="518" y="186"/>
                  </a:lnTo>
                  <a:lnTo>
                    <a:pt x="518" y="186"/>
                  </a:lnTo>
                  <a:lnTo>
                    <a:pt x="514" y="172"/>
                  </a:lnTo>
                  <a:lnTo>
                    <a:pt x="510" y="164"/>
                  </a:lnTo>
                  <a:lnTo>
                    <a:pt x="506" y="158"/>
                  </a:lnTo>
                  <a:lnTo>
                    <a:pt x="506" y="158"/>
                  </a:lnTo>
                  <a:lnTo>
                    <a:pt x="498" y="148"/>
                  </a:lnTo>
                  <a:lnTo>
                    <a:pt x="486" y="140"/>
                  </a:lnTo>
                  <a:lnTo>
                    <a:pt x="486" y="140"/>
                  </a:lnTo>
                  <a:lnTo>
                    <a:pt x="476" y="132"/>
                  </a:lnTo>
                  <a:lnTo>
                    <a:pt x="472" y="128"/>
                  </a:lnTo>
                  <a:lnTo>
                    <a:pt x="472" y="122"/>
                  </a:lnTo>
                  <a:lnTo>
                    <a:pt x="472" y="122"/>
                  </a:lnTo>
                  <a:lnTo>
                    <a:pt x="472" y="104"/>
                  </a:lnTo>
                  <a:lnTo>
                    <a:pt x="472" y="104"/>
                  </a:lnTo>
                  <a:lnTo>
                    <a:pt x="470" y="94"/>
                  </a:lnTo>
                  <a:lnTo>
                    <a:pt x="468" y="86"/>
                  </a:lnTo>
                  <a:lnTo>
                    <a:pt x="468" y="86"/>
                  </a:lnTo>
                  <a:lnTo>
                    <a:pt x="468" y="78"/>
                  </a:lnTo>
                  <a:lnTo>
                    <a:pt x="470" y="68"/>
                  </a:lnTo>
                  <a:lnTo>
                    <a:pt x="470" y="68"/>
                  </a:lnTo>
                  <a:lnTo>
                    <a:pt x="468" y="64"/>
                  </a:lnTo>
                  <a:lnTo>
                    <a:pt x="466" y="60"/>
                  </a:lnTo>
                  <a:lnTo>
                    <a:pt x="460" y="56"/>
                  </a:lnTo>
                  <a:lnTo>
                    <a:pt x="460" y="56"/>
                  </a:lnTo>
                  <a:lnTo>
                    <a:pt x="454" y="48"/>
                  </a:lnTo>
                  <a:lnTo>
                    <a:pt x="454" y="48"/>
                  </a:lnTo>
                  <a:lnTo>
                    <a:pt x="448" y="46"/>
                  </a:lnTo>
                  <a:lnTo>
                    <a:pt x="444" y="44"/>
                  </a:lnTo>
                  <a:lnTo>
                    <a:pt x="444" y="44"/>
                  </a:lnTo>
                  <a:lnTo>
                    <a:pt x="442" y="40"/>
                  </a:lnTo>
                  <a:lnTo>
                    <a:pt x="442" y="36"/>
                  </a:lnTo>
                  <a:lnTo>
                    <a:pt x="444" y="28"/>
                  </a:lnTo>
                  <a:lnTo>
                    <a:pt x="444" y="28"/>
                  </a:lnTo>
                  <a:lnTo>
                    <a:pt x="442" y="12"/>
                  </a:lnTo>
                  <a:lnTo>
                    <a:pt x="438" y="4"/>
                  </a:lnTo>
                  <a:lnTo>
                    <a:pt x="436" y="2"/>
                  </a:lnTo>
                  <a:lnTo>
                    <a:pt x="43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59" name="Freeform 144"/>
            <p:cNvSpPr>
              <a:spLocks/>
            </p:cNvSpPr>
            <p:nvPr/>
          </p:nvSpPr>
          <p:spPr bwMode="auto">
            <a:xfrm>
              <a:off x="2670" y="3228"/>
              <a:ext cx="56" cy="68"/>
            </a:xfrm>
            <a:custGeom>
              <a:avLst/>
              <a:gdLst>
                <a:gd name="T0" fmla="*/ 6 w 56"/>
                <a:gd name="T1" fmla="*/ 0 h 68"/>
                <a:gd name="T2" fmla="*/ 6 w 56"/>
                <a:gd name="T3" fmla="*/ 0 h 68"/>
                <a:gd name="T4" fmla="*/ 4 w 56"/>
                <a:gd name="T5" fmla="*/ 0 h 68"/>
                <a:gd name="T6" fmla="*/ 4 w 56"/>
                <a:gd name="T7" fmla="*/ 4 h 68"/>
                <a:gd name="T8" fmla="*/ 4 w 56"/>
                <a:gd name="T9" fmla="*/ 4 h 68"/>
                <a:gd name="T10" fmla="*/ 2 w 56"/>
                <a:gd name="T11" fmla="*/ 6 h 68"/>
                <a:gd name="T12" fmla="*/ 0 w 56"/>
                <a:gd name="T13" fmla="*/ 8 h 68"/>
                <a:gd name="T14" fmla="*/ 2 w 56"/>
                <a:gd name="T15" fmla="*/ 14 h 68"/>
                <a:gd name="T16" fmla="*/ 2 w 56"/>
                <a:gd name="T17" fmla="*/ 14 h 68"/>
                <a:gd name="T18" fmla="*/ 4 w 56"/>
                <a:gd name="T19" fmla="*/ 18 h 68"/>
                <a:gd name="T20" fmla="*/ 8 w 56"/>
                <a:gd name="T21" fmla="*/ 22 h 68"/>
                <a:gd name="T22" fmla="*/ 8 w 56"/>
                <a:gd name="T23" fmla="*/ 22 h 68"/>
                <a:gd name="T24" fmla="*/ 8 w 56"/>
                <a:gd name="T25" fmla="*/ 26 h 68"/>
                <a:gd name="T26" fmla="*/ 8 w 56"/>
                <a:gd name="T27" fmla="*/ 32 h 68"/>
                <a:gd name="T28" fmla="*/ 8 w 56"/>
                <a:gd name="T29" fmla="*/ 42 h 68"/>
                <a:gd name="T30" fmla="*/ 8 w 56"/>
                <a:gd name="T31" fmla="*/ 42 h 68"/>
                <a:gd name="T32" fmla="*/ 12 w 56"/>
                <a:gd name="T33" fmla="*/ 58 h 68"/>
                <a:gd name="T34" fmla="*/ 14 w 56"/>
                <a:gd name="T35" fmla="*/ 66 h 68"/>
                <a:gd name="T36" fmla="*/ 16 w 56"/>
                <a:gd name="T37" fmla="*/ 68 h 68"/>
                <a:gd name="T38" fmla="*/ 20 w 56"/>
                <a:gd name="T39" fmla="*/ 68 h 68"/>
                <a:gd name="T40" fmla="*/ 20 w 56"/>
                <a:gd name="T41" fmla="*/ 68 h 68"/>
                <a:gd name="T42" fmla="*/ 26 w 56"/>
                <a:gd name="T43" fmla="*/ 66 h 68"/>
                <a:gd name="T44" fmla="*/ 26 w 56"/>
                <a:gd name="T45" fmla="*/ 66 h 68"/>
                <a:gd name="T46" fmla="*/ 36 w 56"/>
                <a:gd name="T47" fmla="*/ 56 h 68"/>
                <a:gd name="T48" fmla="*/ 48 w 56"/>
                <a:gd name="T49" fmla="*/ 42 h 68"/>
                <a:gd name="T50" fmla="*/ 52 w 56"/>
                <a:gd name="T51" fmla="*/ 34 h 68"/>
                <a:gd name="T52" fmla="*/ 56 w 56"/>
                <a:gd name="T53" fmla="*/ 26 h 68"/>
                <a:gd name="T54" fmla="*/ 56 w 56"/>
                <a:gd name="T55" fmla="*/ 20 h 68"/>
                <a:gd name="T56" fmla="*/ 54 w 56"/>
                <a:gd name="T57" fmla="*/ 12 h 68"/>
                <a:gd name="T58" fmla="*/ 54 w 56"/>
                <a:gd name="T59" fmla="*/ 12 h 68"/>
                <a:gd name="T60" fmla="*/ 50 w 56"/>
                <a:gd name="T61" fmla="*/ 10 h 68"/>
                <a:gd name="T62" fmla="*/ 48 w 56"/>
                <a:gd name="T63" fmla="*/ 10 h 68"/>
                <a:gd name="T64" fmla="*/ 48 w 56"/>
                <a:gd name="T65" fmla="*/ 10 h 68"/>
                <a:gd name="T66" fmla="*/ 34 w 56"/>
                <a:gd name="T67" fmla="*/ 12 h 68"/>
                <a:gd name="T68" fmla="*/ 34 w 56"/>
                <a:gd name="T69" fmla="*/ 12 h 68"/>
                <a:gd name="T70" fmla="*/ 28 w 56"/>
                <a:gd name="T71" fmla="*/ 14 h 68"/>
                <a:gd name="T72" fmla="*/ 20 w 56"/>
                <a:gd name="T73" fmla="*/ 14 h 68"/>
                <a:gd name="T74" fmla="*/ 20 w 56"/>
                <a:gd name="T75" fmla="*/ 14 h 68"/>
                <a:gd name="T76" fmla="*/ 16 w 56"/>
                <a:gd name="T77" fmla="*/ 14 h 68"/>
                <a:gd name="T78" fmla="*/ 16 w 56"/>
                <a:gd name="T79" fmla="*/ 14 h 68"/>
                <a:gd name="T80" fmla="*/ 14 w 56"/>
                <a:gd name="T81" fmla="*/ 10 h 68"/>
                <a:gd name="T82" fmla="*/ 12 w 56"/>
                <a:gd name="T83" fmla="*/ 6 h 68"/>
                <a:gd name="T84" fmla="*/ 10 w 56"/>
                <a:gd name="T85" fmla="*/ 2 h 68"/>
                <a:gd name="T86" fmla="*/ 6 w 56"/>
                <a:gd name="T87"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6" h="68">
                  <a:moveTo>
                    <a:pt x="6" y="0"/>
                  </a:moveTo>
                  <a:lnTo>
                    <a:pt x="6" y="0"/>
                  </a:lnTo>
                  <a:lnTo>
                    <a:pt x="4" y="0"/>
                  </a:lnTo>
                  <a:lnTo>
                    <a:pt x="4" y="4"/>
                  </a:lnTo>
                  <a:lnTo>
                    <a:pt x="4" y="4"/>
                  </a:lnTo>
                  <a:lnTo>
                    <a:pt x="2" y="6"/>
                  </a:lnTo>
                  <a:lnTo>
                    <a:pt x="0" y="8"/>
                  </a:lnTo>
                  <a:lnTo>
                    <a:pt x="2" y="14"/>
                  </a:lnTo>
                  <a:lnTo>
                    <a:pt x="2" y="14"/>
                  </a:lnTo>
                  <a:lnTo>
                    <a:pt x="4" y="18"/>
                  </a:lnTo>
                  <a:lnTo>
                    <a:pt x="8" y="22"/>
                  </a:lnTo>
                  <a:lnTo>
                    <a:pt x="8" y="22"/>
                  </a:lnTo>
                  <a:lnTo>
                    <a:pt x="8" y="26"/>
                  </a:lnTo>
                  <a:lnTo>
                    <a:pt x="8" y="32"/>
                  </a:lnTo>
                  <a:lnTo>
                    <a:pt x="8" y="42"/>
                  </a:lnTo>
                  <a:lnTo>
                    <a:pt x="8" y="42"/>
                  </a:lnTo>
                  <a:lnTo>
                    <a:pt x="12" y="58"/>
                  </a:lnTo>
                  <a:lnTo>
                    <a:pt x="14" y="66"/>
                  </a:lnTo>
                  <a:lnTo>
                    <a:pt x="16" y="68"/>
                  </a:lnTo>
                  <a:lnTo>
                    <a:pt x="20" y="68"/>
                  </a:lnTo>
                  <a:lnTo>
                    <a:pt x="20" y="68"/>
                  </a:lnTo>
                  <a:lnTo>
                    <a:pt x="26" y="66"/>
                  </a:lnTo>
                  <a:lnTo>
                    <a:pt x="26" y="66"/>
                  </a:lnTo>
                  <a:lnTo>
                    <a:pt x="36" y="56"/>
                  </a:lnTo>
                  <a:lnTo>
                    <a:pt x="48" y="42"/>
                  </a:lnTo>
                  <a:lnTo>
                    <a:pt x="52" y="34"/>
                  </a:lnTo>
                  <a:lnTo>
                    <a:pt x="56" y="26"/>
                  </a:lnTo>
                  <a:lnTo>
                    <a:pt x="56" y="20"/>
                  </a:lnTo>
                  <a:lnTo>
                    <a:pt x="54" y="12"/>
                  </a:lnTo>
                  <a:lnTo>
                    <a:pt x="54" y="12"/>
                  </a:lnTo>
                  <a:lnTo>
                    <a:pt x="50" y="10"/>
                  </a:lnTo>
                  <a:lnTo>
                    <a:pt x="48" y="10"/>
                  </a:lnTo>
                  <a:lnTo>
                    <a:pt x="48" y="10"/>
                  </a:lnTo>
                  <a:lnTo>
                    <a:pt x="34" y="12"/>
                  </a:lnTo>
                  <a:lnTo>
                    <a:pt x="34" y="12"/>
                  </a:lnTo>
                  <a:lnTo>
                    <a:pt x="28" y="14"/>
                  </a:lnTo>
                  <a:lnTo>
                    <a:pt x="20" y="14"/>
                  </a:lnTo>
                  <a:lnTo>
                    <a:pt x="20" y="14"/>
                  </a:lnTo>
                  <a:lnTo>
                    <a:pt x="16" y="14"/>
                  </a:lnTo>
                  <a:lnTo>
                    <a:pt x="16" y="14"/>
                  </a:lnTo>
                  <a:lnTo>
                    <a:pt x="14" y="10"/>
                  </a:lnTo>
                  <a:lnTo>
                    <a:pt x="12" y="6"/>
                  </a:lnTo>
                  <a:lnTo>
                    <a:pt x="10" y="2"/>
                  </a:lnTo>
                  <a:lnTo>
                    <a:pt x="6"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60" name="Freeform 145"/>
            <p:cNvSpPr>
              <a:spLocks/>
            </p:cNvSpPr>
            <p:nvPr/>
          </p:nvSpPr>
          <p:spPr bwMode="auto">
            <a:xfrm>
              <a:off x="2670" y="3228"/>
              <a:ext cx="56" cy="68"/>
            </a:xfrm>
            <a:custGeom>
              <a:avLst/>
              <a:gdLst>
                <a:gd name="T0" fmla="*/ 6 w 56"/>
                <a:gd name="T1" fmla="*/ 0 h 68"/>
                <a:gd name="T2" fmla="*/ 6 w 56"/>
                <a:gd name="T3" fmla="*/ 0 h 68"/>
                <a:gd name="T4" fmla="*/ 4 w 56"/>
                <a:gd name="T5" fmla="*/ 0 h 68"/>
                <a:gd name="T6" fmla="*/ 4 w 56"/>
                <a:gd name="T7" fmla="*/ 4 h 68"/>
                <a:gd name="T8" fmla="*/ 4 w 56"/>
                <a:gd name="T9" fmla="*/ 4 h 68"/>
                <a:gd name="T10" fmla="*/ 2 w 56"/>
                <a:gd name="T11" fmla="*/ 6 h 68"/>
                <a:gd name="T12" fmla="*/ 0 w 56"/>
                <a:gd name="T13" fmla="*/ 8 h 68"/>
                <a:gd name="T14" fmla="*/ 2 w 56"/>
                <a:gd name="T15" fmla="*/ 14 h 68"/>
                <a:gd name="T16" fmla="*/ 2 w 56"/>
                <a:gd name="T17" fmla="*/ 14 h 68"/>
                <a:gd name="T18" fmla="*/ 4 w 56"/>
                <a:gd name="T19" fmla="*/ 18 h 68"/>
                <a:gd name="T20" fmla="*/ 8 w 56"/>
                <a:gd name="T21" fmla="*/ 22 h 68"/>
                <a:gd name="T22" fmla="*/ 8 w 56"/>
                <a:gd name="T23" fmla="*/ 22 h 68"/>
                <a:gd name="T24" fmla="*/ 8 w 56"/>
                <a:gd name="T25" fmla="*/ 26 h 68"/>
                <a:gd name="T26" fmla="*/ 8 w 56"/>
                <a:gd name="T27" fmla="*/ 32 h 68"/>
                <a:gd name="T28" fmla="*/ 8 w 56"/>
                <a:gd name="T29" fmla="*/ 42 h 68"/>
                <a:gd name="T30" fmla="*/ 8 w 56"/>
                <a:gd name="T31" fmla="*/ 42 h 68"/>
                <a:gd name="T32" fmla="*/ 12 w 56"/>
                <a:gd name="T33" fmla="*/ 58 h 68"/>
                <a:gd name="T34" fmla="*/ 14 w 56"/>
                <a:gd name="T35" fmla="*/ 66 h 68"/>
                <a:gd name="T36" fmla="*/ 16 w 56"/>
                <a:gd name="T37" fmla="*/ 68 h 68"/>
                <a:gd name="T38" fmla="*/ 20 w 56"/>
                <a:gd name="T39" fmla="*/ 68 h 68"/>
                <a:gd name="T40" fmla="*/ 20 w 56"/>
                <a:gd name="T41" fmla="*/ 68 h 68"/>
                <a:gd name="T42" fmla="*/ 26 w 56"/>
                <a:gd name="T43" fmla="*/ 66 h 68"/>
                <a:gd name="T44" fmla="*/ 26 w 56"/>
                <a:gd name="T45" fmla="*/ 66 h 68"/>
                <a:gd name="T46" fmla="*/ 36 w 56"/>
                <a:gd name="T47" fmla="*/ 56 h 68"/>
                <a:gd name="T48" fmla="*/ 48 w 56"/>
                <a:gd name="T49" fmla="*/ 42 h 68"/>
                <a:gd name="T50" fmla="*/ 52 w 56"/>
                <a:gd name="T51" fmla="*/ 34 h 68"/>
                <a:gd name="T52" fmla="*/ 56 w 56"/>
                <a:gd name="T53" fmla="*/ 26 h 68"/>
                <a:gd name="T54" fmla="*/ 56 w 56"/>
                <a:gd name="T55" fmla="*/ 20 h 68"/>
                <a:gd name="T56" fmla="*/ 54 w 56"/>
                <a:gd name="T57" fmla="*/ 12 h 68"/>
                <a:gd name="T58" fmla="*/ 54 w 56"/>
                <a:gd name="T59" fmla="*/ 12 h 68"/>
                <a:gd name="T60" fmla="*/ 50 w 56"/>
                <a:gd name="T61" fmla="*/ 10 h 68"/>
                <a:gd name="T62" fmla="*/ 48 w 56"/>
                <a:gd name="T63" fmla="*/ 10 h 68"/>
                <a:gd name="T64" fmla="*/ 48 w 56"/>
                <a:gd name="T65" fmla="*/ 10 h 68"/>
                <a:gd name="T66" fmla="*/ 34 w 56"/>
                <a:gd name="T67" fmla="*/ 12 h 68"/>
                <a:gd name="T68" fmla="*/ 34 w 56"/>
                <a:gd name="T69" fmla="*/ 12 h 68"/>
                <a:gd name="T70" fmla="*/ 28 w 56"/>
                <a:gd name="T71" fmla="*/ 14 h 68"/>
                <a:gd name="T72" fmla="*/ 20 w 56"/>
                <a:gd name="T73" fmla="*/ 14 h 68"/>
                <a:gd name="T74" fmla="*/ 20 w 56"/>
                <a:gd name="T75" fmla="*/ 14 h 68"/>
                <a:gd name="T76" fmla="*/ 16 w 56"/>
                <a:gd name="T77" fmla="*/ 14 h 68"/>
                <a:gd name="T78" fmla="*/ 16 w 56"/>
                <a:gd name="T79" fmla="*/ 14 h 68"/>
                <a:gd name="T80" fmla="*/ 14 w 56"/>
                <a:gd name="T81" fmla="*/ 10 h 68"/>
                <a:gd name="T82" fmla="*/ 12 w 56"/>
                <a:gd name="T83" fmla="*/ 6 h 68"/>
                <a:gd name="T84" fmla="*/ 10 w 56"/>
                <a:gd name="T85" fmla="*/ 2 h 68"/>
                <a:gd name="T86" fmla="*/ 6 w 56"/>
                <a:gd name="T87"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6" h="68">
                  <a:moveTo>
                    <a:pt x="6" y="0"/>
                  </a:moveTo>
                  <a:lnTo>
                    <a:pt x="6" y="0"/>
                  </a:lnTo>
                  <a:lnTo>
                    <a:pt x="4" y="0"/>
                  </a:lnTo>
                  <a:lnTo>
                    <a:pt x="4" y="4"/>
                  </a:lnTo>
                  <a:lnTo>
                    <a:pt x="4" y="4"/>
                  </a:lnTo>
                  <a:lnTo>
                    <a:pt x="2" y="6"/>
                  </a:lnTo>
                  <a:lnTo>
                    <a:pt x="0" y="8"/>
                  </a:lnTo>
                  <a:lnTo>
                    <a:pt x="2" y="14"/>
                  </a:lnTo>
                  <a:lnTo>
                    <a:pt x="2" y="14"/>
                  </a:lnTo>
                  <a:lnTo>
                    <a:pt x="4" y="18"/>
                  </a:lnTo>
                  <a:lnTo>
                    <a:pt x="8" y="22"/>
                  </a:lnTo>
                  <a:lnTo>
                    <a:pt x="8" y="22"/>
                  </a:lnTo>
                  <a:lnTo>
                    <a:pt x="8" y="26"/>
                  </a:lnTo>
                  <a:lnTo>
                    <a:pt x="8" y="32"/>
                  </a:lnTo>
                  <a:lnTo>
                    <a:pt x="8" y="42"/>
                  </a:lnTo>
                  <a:lnTo>
                    <a:pt x="8" y="42"/>
                  </a:lnTo>
                  <a:lnTo>
                    <a:pt x="12" y="58"/>
                  </a:lnTo>
                  <a:lnTo>
                    <a:pt x="14" y="66"/>
                  </a:lnTo>
                  <a:lnTo>
                    <a:pt x="16" y="68"/>
                  </a:lnTo>
                  <a:lnTo>
                    <a:pt x="20" y="68"/>
                  </a:lnTo>
                  <a:lnTo>
                    <a:pt x="20" y="68"/>
                  </a:lnTo>
                  <a:lnTo>
                    <a:pt x="26" y="66"/>
                  </a:lnTo>
                  <a:lnTo>
                    <a:pt x="26" y="66"/>
                  </a:lnTo>
                  <a:lnTo>
                    <a:pt x="36" y="56"/>
                  </a:lnTo>
                  <a:lnTo>
                    <a:pt x="48" y="42"/>
                  </a:lnTo>
                  <a:lnTo>
                    <a:pt x="52" y="34"/>
                  </a:lnTo>
                  <a:lnTo>
                    <a:pt x="56" y="26"/>
                  </a:lnTo>
                  <a:lnTo>
                    <a:pt x="56" y="20"/>
                  </a:lnTo>
                  <a:lnTo>
                    <a:pt x="54" y="12"/>
                  </a:lnTo>
                  <a:lnTo>
                    <a:pt x="54" y="12"/>
                  </a:lnTo>
                  <a:lnTo>
                    <a:pt x="50" y="10"/>
                  </a:lnTo>
                  <a:lnTo>
                    <a:pt x="48" y="10"/>
                  </a:lnTo>
                  <a:lnTo>
                    <a:pt x="48" y="10"/>
                  </a:lnTo>
                  <a:lnTo>
                    <a:pt x="34" y="12"/>
                  </a:lnTo>
                  <a:lnTo>
                    <a:pt x="34" y="12"/>
                  </a:lnTo>
                  <a:lnTo>
                    <a:pt x="28" y="14"/>
                  </a:lnTo>
                  <a:lnTo>
                    <a:pt x="20" y="14"/>
                  </a:lnTo>
                  <a:lnTo>
                    <a:pt x="20" y="14"/>
                  </a:lnTo>
                  <a:lnTo>
                    <a:pt x="16" y="14"/>
                  </a:lnTo>
                  <a:lnTo>
                    <a:pt x="16" y="14"/>
                  </a:lnTo>
                  <a:lnTo>
                    <a:pt x="14" y="10"/>
                  </a:lnTo>
                  <a:lnTo>
                    <a:pt x="12" y="6"/>
                  </a:lnTo>
                  <a:lnTo>
                    <a:pt x="10" y="2"/>
                  </a:lnTo>
                  <a:lnTo>
                    <a:pt x="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61" name="Freeform 146"/>
            <p:cNvSpPr>
              <a:spLocks/>
            </p:cNvSpPr>
            <p:nvPr/>
          </p:nvSpPr>
          <p:spPr bwMode="auto">
            <a:xfrm>
              <a:off x="3084" y="3112"/>
              <a:ext cx="74" cy="144"/>
            </a:xfrm>
            <a:custGeom>
              <a:avLst/>
              <a:gdLst>
                <a:gd name="T0" fmla="*/ 6 w 74"/>
                <a:gd name="T1" fmla="*/ 0 h 144"/>
                <a:gd name="T2" fmla="*/ 0 w 74"/>
                <a:gd name="T3" fmla="*/ 4 h 144"/>
                <a:gd name="T4" fmla="*/ 0 w 74"/>
                <a:gd name="T5" fmla="*/ 10 h 144"/>
                <a:gd name="T6" fmla="*/ 12 w 74"/>
                <a:gd name="T7" fmla="*/ 22 h 144"/>
                <a:gd name="T8" fmla="*/ 16 w 74"/>
                <a:gd name="T9" fmla="*/ 28 h 144"/>
                <a:gd name="T10" fmla="*/ 20 w 74"/>
                <a:gd name="T11" fmla="*/ 42 h 144"/>
                <a:gd name="T12" fmla="*/ 24 w 74"/>
                <a:gd name="T13" fmla="*/ 48 h 144"/>
                <a:gd name="T14" fmla="*/ 26 w 74"/>
                <a:gd name="T15" fmla="*/ 52 h 144"/>
                <a:gd name="T16" fmla="*/ 28 w 74"/>
                <a:gd name="T17" fmla="*/ 70 h 144"/>
                <a:gd name="T18" fmla="*/ 20 w 74"/>
                <a:gd name="T19" fmla="*/ 84 h 144"/>
                <a:gd name="T20" fmla="*/ 16 w 74"/>
                <a:gd name="T21" fmla="*/ 84 h 144"/>
                <a:gd name="T22" fmla="*/ 14 w 74"/>
                <a:gd name="T23" fmla="*/ 84 h 144"/>
                <a:gd name="T24" fmla="*/ 12 w 74"/>
                <a:gd name="T25" fmla="*/ 84 h 144"/>
                <a:gd name="T26" fmla="*/ 10 w 74"/>
                <a:gd name="T27" fmla="*/ 84 h 144"/>
                <a:gd name="T28" fmla="*/ 6 w 74"/>
                <a:gd name="T29" fmla="*/ 86 h 144"/>
                <a:gd name="T30" fmla="*/ 4 w 74"/>
                <a:gd name="T31" fmla="*/ 94 h 144"/>
                <a:gd name="T32" fmla="*/ 4 w 74"/>
                <a:gd name="T33" fmla="*/ 102 h 144"/>
                <a:gd name="T34" fmla="*/ 24 w 74"/>
                <a:gd name="T35" fmla="*/ 108 h 144"/>
                <a:gd name="T36" fmla="*/ 28 w 74"/>
                <a:gd name="T37" fmla="*/ 116 h 144"/>
                <a:gd name="T38" fmla="*/ 26 w 74"/>
                <a:gd name="T39" fmla="*/ 124 h 144"/>
                <a:gd name="T40" fmla="*/ 20 w 74"/>
                <a:gd name="T41" fmla="*/ 138 h 144"/>
                <a:gd name="T42" fmla="*/ 26 w 74"/>
                <a:gd name="T43" fmla="*/ 144 h 144"/>
                <a:gd name="T44" fmla="*/ 32 w 74"/>
                <a:gd name="T45" fmla="*/ 136 h 144"/>
                <a:gd name="T46" fmla="*/ 48 w 74"/>
                <a:gd name="T47" fmla="*/ 110 h 144"/>
                <a:gd name="T48" fmla="*/ 50 w 74"/>
                <a:gd name="T49" fmla="*/ 104 h 144"/>
                <a:gd name="T50" fmla="*/ 60 w 74"/>
                <a:gd name="T51" fmla="*/ 98 h 144"/>
                <a:gd name="T52" fmla="*/ 62 w 74"/>
                <a:gd name="T53" fmla="*/ 92 h 144"/>
                <a:gd name="T54" fmla="*/ 74 w 74"/>
                <a:gd name="T55" fmla="*/ 66 h 144"/>
                <a:gd name="T56" fmla="*/ 74 w 74"/>
                <a:gd name="T57" fmla="*/ 62 h 144"/>
                <a:gd name="T58" fmla="*/ 70 w 74"/>
                <a:gd name="T59" fmla="*/ 54 h 144"/>
                <a:gd name="T60" fmla="*/ 66 w 74"/>
                <a:gd name="T61" fmla="*/ 54 h 144"/>
                <a:gd name="T62" fmla="*/ 62 w 74"/>
                <a:gd name="T63" fmla="*/ 56 h 144"/>
                <a:gd name="T64" fmla="*/ 54 w 74"/>
                <a:gd name="T65" fmla="*/ 64 h 144"/>
                <a:gd name="T66" fmla="*/ 52 w 74"/>
                <a:gd name="T67" fmla="*/ 66 h 144"/>
                <a:gd name="T68" fmla="*/ 46 w 74"/>
                <a:gd name="T69" fmla="*/ 64 h 144"/>
                <a:gd name="T70" fmla="*/ 42 w 74"/>
                <a:gd name="T71" fmla="*/ 54 h 144"/>
                <a:gd name="T72" fmla="*/ 40 w 74"/>
                <a:gd name="T73" fmla="*/ 46 h 144"/>
                <a:gd name="T74" fmla="*/ 36 w 74"/>
                <a:gd name="T75" fmla="*/ 46 h 144"/>
                <a:gd name="T76" fmla="*/ 32 w 74"/>
                <a:gd name="T77" fmla="*/ 44 h 144"/>
                <a:gd name="T78" fmla="*/ 26 w 74"/>
                <a:gd name="T79" fmla="*/ 40 h 144"/>
                <a:gd name="T80" fmla="*/ 22 w 74"/>
                <a:gd name="T81" fmla="*/ 32 h 144"/>
                <a:gd name="T82" fmla="*/ 20 w 74"/>
                <a:gd name="T83" fmla="*/ 20 h 144"/>
                <a:gd name="T84" fmla="*/ 18 w 74"/>
                <a:gd name="T85" fmla="*/ 12 h 144"/>
                <a:gd name="T86" fmla="*/ 16 w 74"/>
                <a:gd name="T87" fmla="*/ 8 h 144"/>
                <a:gd name="T88" fmla="*/ 6 w 74"/>
                <a:gd name="T89" fmla="*/ 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4" h="144">
                  <a:moveTo>
                    <a:pt x="6" y="0"/>
                  </a:moveTo>
                  <a:lnTo>
                    <a:pt x="6" y="0"/>
                  </a:lnTo>
                  <a:lnTo>
                    <a:pt x="2" y="2"/>
                  </a:lnTo>
                  <a:lnTo>
                    <a:pt x="0" y="4"/>
                  </a:lnTo>
                  <a:lnTo>
                    <a:pt x="0" y="4"/>
                  </a:lnTo>
                  <a:lnTo>
                    <a:pt x="0" y="10"/>
                  </a:lnTo>
                  <a:lnTo>
                    <a:pt x="4" y="14"/>
                  </a:lnTo>
                  <a:lnTo>
                    <a:pt x="12" y="22"/>
                  </a:lnTo>
                  <a:lnTo>
                    <a:pt x="12" y="22"/>
                  </a:lnTo>
                  <a:lnTo>
                    <a:pt x="16" y="28"/>
                  </a:lnTo>
                  <a:lnTo>
                    <a:pt x="16" y="32"/>
                  </a:lnTo>
                  <a:lnTo>
                    <a:pt x="20" y="42"/>
                  </a:lnTo>
                  <a:lnTo>
                    <a:pt x="20" y="42"/>
                  </a:lnTo>
                  <a:lnTo>
                    <a:pt x="24" y="48"/>
                  </a:lnTo>
                  <a:lnTo>
                    <a:pt x="26" y="52"/>
                  </a:lnTo>
                  <a:lnTo>
                    <a:pt x="26" y="52"/>
                  </a:lnTo>
                  <a:lnTo>
                    <a:pt x="28" y="60"/>
                  </a:lnTo>
                  <a:lnTo>
                    <a:pt x="28" y="70"/>
                  </a:lnTo>
                  <a:lnTo>
                    <a:pt x="24" y="78"/>
                  </a:lnTo>
                  <a:lnTo>
                    <a:pt x="20" y="84"/>
                  </a:lnTo>
                  <a:lnTo>
                    <a:pt x="20" y="84"/>
                  </a:lnTo>
                  <a:lnTo>
                    <a:pt x="16" y="84"/>
                  </a:lnTo>
                  <a:lnTo>
                    <a:pt x="16" y="84"/>
                  </a:lnTo>
                  <a:lnTo>
                    <a:pt x="14" y="84"/>
                  </a:lnTo>
                  <a:lnTo>
                    <a:pt x="14" y="84"/>
                  </a:lnTo>
                  <a:lnTo>
                    <a:pt x="12" y="84"/>
                  </a:lnTo>
                  <a:lnTo>
                    <a:pt x="12" y="84"/>
                  </a:lnTo>
                  <a:lnTo>
                    <a:pt x="10" y="84"/>
                  </a:lnTo>
                  <a:lnTo>
                    <a:pt x="6" y="86"/>
                  </a:lnTo>
                  <a:lnTo>
                    <a:pt x="6" y="86"/>
                  </a:lnTo>
                  <a:lnTo>
                    <a:pt x="4" y="90"/>
                  </a:lnTo>
                  <a:lnTo>
                    <a:pt x="4" y="94"/>
                  </a:lnTo>
                  <a:lnTo>
                    <a:pt x="4" y="102"/>
                  </a:lnTo>
                  <a:lnTo>
                    <a:pt x="4" y="102"/>
                  </a:lnTo>
                  <a:lnTo>
                    <a:pt x="18" y="106"/>
                  </a:lnTo>
                  <a:lnTo>
                    <a:pt x="24" y="108"/>
                  </a:lnTo>
                  <a:lnTo>
                    <a:pt x="26" y="112"/>
                  </a:lnTo>
                  <a:lnTo>
                    <a:pt x="28" y="116"/>
                  </a:lnTo>
                  <a:lnTo>
                    <a:pt x="28" y="116"/>
                  </a:lnTo>
                  <a:lnTo>
                    <a:pt x="26" y="124"/>
                  </a:lnTo>
                  <a:lnTo>
                    <a:pt x="22" y="130"/>
                  </a:lnTo>
                  <a:lnTo>
                    <a:pt x="20" y="138"/>
                  </a:lnTo>
                  <a:lnTo>
                    <a:pt x="22" y="142"/>
                  </a:lnTo>
                  <a:lnTo>
                    <a:pt x="26" y="144"/>
                  </a:lnTo>
                  <a:lnTo>
                    <a:pt x="26" y="144"/>
                  </a:lnTo>
                  <a:lnTo>
                    <a:pt x="32" y="136"/>
                  </a:lnTo>
                  <a:lnTo>
                    <a:pt x="38" y="128"/>
                  </a:lnTo>
                  <a:lnTo>
                    <a:pt x="48" y="110"/>
                  </a:lnTo>
                  <a:lnTo>
                    <a:pt x="48" y="110"/>
                  </a:lnTo>
                  <a:lnTo>
                    <a:pt x="50" y="104"/>
                  </a:lnTo>
                  <a:lnTo>
                    <a:pt x="54" y="100"/>
                  </a:lnTo>
                  <a:lnTo>
                    <a:pt x="60" y="98"/>
                  </a:lnTo>
                  <a:lnTo>
                    <a:pt x="62" y="92"/>
                  </a:lnTo>
                  <a:lnTo>
                    <a:pt x="62" y="92"/>
                  </a:lnTo>
                  <a:lnTo>
                    <a:pt x="70" y="78"/>
                  </a:lnTo>
                  <a:lnTo>
                    <a:pt x="74" y="66"/>
                  </a:lnTo>
                  <a:lnTo>
                    <a:pt x="74" y="66"/>
                  </a:lnTo>
                  <a:lnTo>
                    <a:pt x="74" y="62"/>
                  </a:lnTo>
                  <a:lnTo>
                    <a:pt x="74" y="58"/>
                  </a:lnTo>
                  <a:lnTo>
                    <a:pt x="70" y="54"/>
                  </a:lnTo>
                  <a:lnTo>
                    <a:pt x="66" y="54"/>
                  </a:lnTo>
                  <a:lnTo>
                    <a:pt x="66" y="54"/>
                  </a:lnTo>
                  <a:lnTo>
                    <a:pt x="62" y="56"/>
                  </a:lnTo>
                  <a:lnTo>
                    <a:pt x="62" y="56"/>
                  </a:lnTo>
                  <a:lnTo>
                    <a:pt x="56" y="62"/>
                  </a:lnTo>
                  <a:lnTo>
                    <a:pt x="54" y="64"/>
                  </a:lnTo>
                  <a:lnTo>
                    <a:pt x="52" y="66"/>
                  </a:lnTo>
                  <a:lnTo>
                    <a:pt x="52" y="66"/>
                  </a:lnTo>
                  <a:lnTo>
                    <a:pt x="46" y="64"/>
                  </a:lnTo>
                  <a:lnTo>
                    <a:pt x="46" y="64"/>
                  </a:lnTo>
                  <a:lnTo>
                    <a:pt x="44" y="60"/>
                  </a:lnTo>
                  <a:lnTo>
                    <a:pt x="42" y="54"/>
                  </a:lnTo>
                  <a:lnTo>
                    <a:pt x="42" y="50"/>
                  </a:lnTo>
                  <a:lnTo>
                    <a:pt x="40" y="46"/>
                  </a:lnTo>
                  <a:lnTo>
                    <a:pt x="40" y="46"/>
                  </a:lnTo>
                  <a:lnTo>
                    <a:pt x="36" y="46"/>
                  </a:lnTo>
                  <a:lnTo>
                    <a:pt x="32" y="44"/>
                  </a:lnTo>
                  <a:lnTo>
                    <a:pt x="32" y="44"/>
                  </a:lnTo>
                  <a:lnTo>
                    <a:pt x="28" y="42"/>
                  </a:lnTo>
                  <a:lnTo>
                    <a:pt x="26" y="40"/>
                  </a:lnTo>
                  <a:lnTo>
                    <a:pt x="26" y="40"/>
                  </a:lnTo>
                  <a:lnTo>
                    <a:pt x="22" y="32"/>
                  </a:lnTo>
                  <a:lnTo>
                    <a:pt x="22" y="26"/>
                  </a:lnTo>
                  <a:lnTo>
                    <a:pt x="20" y="20"/>
                  </a:lnTo>
                  <a:lnTo>
                    <a:pt x="18" y="12"/>
                  </a:lnTo>
                  <a:lnTo>
                    <a:pt x="18" y="12"/>
                  </a:lnTo>
                  <a:lnTo>
                    <a:pt x="16" y="8"/>
                  </a:lnTo>
                  <a:lnTo>
                    <a:pt x="16" y="8"/>
                  </a:lnTo>
                  <a:lnTo>
                    <a:pt x="12" y="4"/>
                  </a:lnTo>
                  <a:lnTo>
                    <a:pt x="6"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62" name="Freeform 147"/>
            <p:cNvSpPr>
              <a:spLocks/>
            </p:cNvSpPr>
            <p:nvPr/>
          </p:nvSpPr>
          <p:spPr bwMode="auto">
            <a:xfrm>
              <a:off x="3084" y="3112"/>
              <a:ext cx="74" cy="144"/>
            </a:xfrm>
            <a:custGeom>
              <a:avLst/>
              <a:gdLst>
                <a:gd name="T0" fmla="*/ 6 w 74"/>
                <a:gd name="T1" fmla="*/ 0 h 144"/>
                <a:gd name="T2" fmla="*/ 0 w 74"/>
                <a:gd name="T3" fmla="*/ 4 h 144"/>
                <a:gd name="T4" fmla="*/ 0 w 74"/>
                <a:gd name="T5" fmla="*/ 10 h 144"/>
                <a:gd name="T6" fmla="*/ 12 w 74"/>
                <a:gd name="T7" fmla="*/ 22 h 144"/>
                <a:gd name="T8" fmla="*/ 16 w 74"/>
                <a:gd name="T9" fmla="*/ 28 h 144"/>
                <a:gd name="T10" fmla="*/ 20 w 74"/>
                <a:gd name="T11" fmla="*/ 42 h 144"/>
                <a:gd name="T12" fmla="*/ 24 w 74"/>
                <a:gd name="T13" fmla="*/ 48 h 144"/>
                <a:gd name="T14" fmla="*/ 26 w 74"/>
                <a:gd name="T15" fmla="*/ 52 h 144"/>
                <a:gd name="T16" fmla="*/ 28 w 74"/>
                <a:gd name="T17" fmla="*/ 70 h 144"/>
                <a:gd name="T18" fmla="*/ 20 w 74"/>
                <a:gd name="T19" fmla="*/ 84 h 144"/>
                <a:gd name="T20" fmla="*/ 16 w 74"/>
                <a:gd name="T21" fmla="*/ 84 h 144"/>
                <a:gd name="T22" fmla="*/ 14 w 74"/>
                <a:gd name="T23" fmla="*/ 84 h 144"/>
                <a:gd name="T24" fmla="*/ 12 w 74"/>
                <a:gd name="T25" fmla="*/ 84 h 144"/>
                <a:gd name="T26" fmla="*/ 10 w 74"/>
                <a:gd name="T27" fmla="*/ 84 h 144"/>
                <a:gd name="T28" fmla="*/ 6 w 74"/>
                <a:gd name="T29" fmla="*/ 86 h 144"/>
                <a:gd name="T30" fmla="*/ 4 w 74"/>
                <a:gd name="T31" fmla="*/ 94 h 144"/>
                <a:gd name="T32" fmla="*/ 4 w 74"/>
                <a:gd name="T33" fmla="*/ 102 h 144"/>
                <a:gd name="T34" fmla="*/ 24 w 74"/>
                <a:gd name="T35" fmla="*/ 108 h 144"/>
                <a:gd name="T36" fmla="*/ 28 w 74"/>
                <a:gd name="T37" fmla="*/ 116 h 144"/>
                <a:gd name="T38" fmla="*/ 26 w 74"/>
                <a:gd name="T39" fmla="*/ 124 h 144"/>
                <a:gd name="T40" fmla="*/ 20 w 74"/>
                <a:gd name="T41" fmla="*/ 138 h 144"/>
                <a:gd name="T42" fmla="*/ 26 w 74"/>
                <a:gd name="T43" fmla="*/ 144 h 144"/>
                <a:gd name="T44" fmla="*/ 32 w 74"/>
                <a:gd name="T45" fmla="*/ 136 h 144"/>
                <a:gd name="T46" fmla="*/ 48 w 74"/>
                <a:gd name="T47" fmla="*/ 110 h 144"/>
                <a:gd name="T48" fmla="*/ 50 w 74"/>
                <a:gd name="T49" fmla="*/ 104 h 144"/>
                <a:gd name="T50" fmla="*/ 60 w 74"/>
                <a:gd name="T51" fmla="*/ 98 h 144"/>
                <a:gd name="T52" fmla="*/ 62 w 74"/>
                <a:gd name="T53" fmla="*/ 92 h 144"/>
                <a:gd name="T54" fmla="*/ 74 w 74"/>
                <a:gd name="T55" fmla="*/ 66 h 144"/>
                <a:gd name="T56" fmla="*/ 74 w 74"/>
                <a:gd name="T57" fmla="*/ 62 h 144"/>
                <a:gd name="T58" fmla="*/ 70 w 74"/>
                <a:gd name="T59" fmla="*/ 54 h 144"/>
                <a:gd name="T60" fmla="*/ 66 w 74"/>
                <a:gd name="T61" fmla="*/ 54 h 144"/>
                <a:gd name="T62" fmla="*/ 62 w 74"/>
                <a:gd name="T63" fmla="*/ 56 h 144"/>
                <a:gd name="T64" fmla="*/ 54 w 74"/>
                <a:gd name="T65" fmla="*/ 64 h 144"/>
                <a:gd name="T66" fmla="*/ 52 w 74"/>
                <a:gd name="T67" fmla="*/ 66 h 144"/>
                <a:gd name="T68" fmla="*/ 46 w 74"/>
                <a:gd name="T69" fmla="*/ 64 h 144"/>
                <a:gd name="T70" fmla="*/ 42 w 74"/>
                <a:gd name="T71" fmla="*/ 54 h 144"/>
                <a:gd name="T72" fmla="*/ 40 w 74"/>
                <a:gd name="T73" fmla="*/ 46 h 144"/>
                <a:gd name="T74" fmla="*/ 36 w 74"/>
                <a:gd name="T75" fmla="*/ 46 h 144"/>
                <a:gd name="T76" fmla="*/ 32 w 74"/>
                <a:gd name="T77" fmla="*/ 44 h 144"/>
                <a:gd name="T78" fmla="*/ 26 w 74"/>
                <a:gd name="T79" fmla="*/ 40 h 144"/>
                <a:gd name="T80" fmla="*/ 22 w 74"/>
                <a:gd name="T81" fmla="*/ 32 h 144"/>
                <a:gd name="T82" fmla="*/ 20 w 74"/>
                <a:gd name="T83" fmla="*/ 20 h 144"/>
                <a:gd name="T84" fmla="*/ 18 w 74"/>
                <a:gd name="T85" fmla="*/ 12 h 144"/>
                <a:gd name="T86" fmla="*/ 16 w 74"/>
                <a:gd name="T87" fmla="*/ 8 h 144"/>
                <a:gd name="T88" fmla="*/ 6 w 74"/>
                <a:gd name="T89" fmla="*/ 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4" h="144">
                  <a:moveTo>
                    <a:pt x="6" y="0"/>
                  </a:moveTo>
                  <a:lnTo>
                    <a:pt x="6" y="0"/>
                  </a:lnTo>
                  <a:lnTo>
                    <a:pt x="2" y="2"/>
                  </a:lnTo>
                  <a:lnTo>
                    <a:pt x="0" y="4"/>
                  </a:lnTo>
                  <a:lnTo>
                    <a:pt x="0" y="4"/>
                  </a:lnTo>
                  <a:lnTo>
                    <a:pt x="0" y="10"/>
                  </a:lnTo>
                  <a:lnTo>
                    <a:pt x="4" y="14"/>
                  </a:lnTo>
                  <a:lnTo>
                    <a:pt x="12" y="22"/>
                  </a:lnTo>
                  <a:lnTo>
                    <a:pt x="12" y="22"/>
                  </a:lnTo>
                  <a:lnTo>
                    <a:pt x="16" y="28"/>
                  </a:lnTo>
                  <a:lnTo>
                    <a:pt x="16" y="32"/>
                  </a:lnTo>
                  <a:lnTo>
                    <a:pt x="20" y="42"/>
                  </a:lnTo>
                  <a:lnTo>
                    <a:pt x="20" y="42"/>
                  </a:lnTo>
                  <a:lnTo>
                    <a:pt x="24" y="48"/>
                  </a:lnTo>
                  <a:lnTo>
                    <a:pt x="26" y="52"/>
                  </a:lnTo>
                  <a:lnTo>
                    <a:pt x="26" y="52"/>
                  </a:lnTo>
                  <a:lnTo>
                    <a:pt x="28" y="60"/>
                  </a:lnTo>
                  <a:lnTo>
                    <a:pt x="28" y="70"/>
                  </a:lnTo>
                  <a:lnTo>
                    <a:pt x="24" y="78"/>
                  </a:lnTo>
                  <a:lnTo>
                    <a:pt x="20" y="84"/>
                  </a:lnTo>
                  <a:lnTo>
                    <a:pt x="20" y="84"/>
                  </a:lnTo>
                  <a:lnTo>
                    <a:pt x="16" y="84"/>
                  </a:lnTo>
                  <a:lnTo>
                    <a:pt x="16" y="84"/>
                  </a:lnTo>
                  <a:lnTo>
                    <a:pt x="14" y="84"/>
                  </a:lnTo>
                  <a:lnTo>
                    <a:pt x="14" y="84"/>
                  </a:lnTo>
                  <a:lnTo>
                    <a:pt x="12" y="84"/>
                  </a:lnTo>
                  <a:lnTo>
                    <a:pt x="12" y="84"/>
                  </a:lnTo>
                  <a:lnTo>
                    <a:pt x="10" y="84"/>
                  </a:lnTo>
                  <a:lnTo>
                    <a:pt x="6" y="86"/>
                  </a:lnTo>
                  <a:lnTo>
                    <a:pt x="6" y="86"/>
                  </a:lnTo>
                  <a:lnTo>
                    <a:pt x="4" y="90"/>
                  </a:lnTo>
                  <a:lnTo>
                    <a:pt x="4" y="94"/>
                  </a:lnTo>
                  <a:lnTo>
                    <a:pt x="4" y="102"/>
                  </a:lnTo>
                  <a:lnTo>
                    <a:pt x="4" y="102"/>
                  </a:lnTo>
                  <a:lnTo>
                    <a:pt x="18" y="106"/>
                  </a:lnTo>
                  <a:lnTo>
                    <a:pt x="24" y="108"/>
                  </a:lnTo>
                  <a:lnTo>
                    <a:pt x="26" y="112"/>
                  </a:lnTo>
                  <a:lnTo>
                    <a:pt x="28" y="116"/>
                  </a:lnTo>
                  <a:lnTo>
                    <a:pt x="28" y="116"/>
                  </a:lnTo>
                  <a:lnTo>
                    <a:pt x="26" y="124"/>
                  </a:lnTo>
                  <a:lnTo>
                    <a:pt x="22" y="130"/>
                  </a:lnTo>
                  <a:lnTo>
                    <a:pt x="20" y="138"/>
                  </a:lnTo>
                  <a:lnTo>
                    <a:pt x="22" y="142"/>
                  </a:lnTo>
                  <a:lnTo>
                    <a:pt x="26" y="144"/>
                  </a:lnTo>
                  <a:lnTo>
                    <a:pt x="26" y="144"/>
                  </a:lnTo>
                  <a:lnTo>
                    <a:pt x="32" y="136"/>
                  </a:lnTo>
                  <a:lnTo>
                    <a:pt x="38" y="128"/>
                  </a:lnTo>
                  <a:lnTo>
                    <a:pt x="48" y="110"/>
                  </a:lnTo>
                  <a:lnTo>
                    <a:pt x="48" y="110"/>
                  </a:lnTo>
                  <a:lnTo>
                    <a:pt x="50" y="104"/>
                  </a:lnTo>
                  <a:lnTo>
                    <a:pt x="54" y="100"/>
                  </a:lnTo>
                  <a:lnTo>
                    <a:pt x="60" y="98"/>
                  </a:lnTo>
                  <a:lnTo>
                    <a:pt x="62" y="92"/>
                  </a:lnTo>
                  <a:lnTo>
                    <a:pt x="62" y="92"/>
                  </a:lnTo>
                  <a:lnTo>
                    <a:pt x="70" y="78"/>
                  </a:lnTo>
                  <a:lnTo>
                    <a:pt x="74" y="66"/>
                  </a:lnTo>
                  <a:lnTo>
                    <a:pt x="74" y="66"/>
                  </a:lnTo>
                  <a:lnTo>
                    <a:pt x="74" y="62"/>
                  </a:lnTo>
                  <a:lnTo>
                    <a:pt x="74" y="58"/>
                  </a:lnTo>
                  <a:lnTo>
                    <a:pt x="70" y="54"/>
                  </a:lnTo>
                  <a:lnTo>
                    <a:pt x="66" y="54"/>
                  </a:lnTo>
                  <a:lnTo>
                    <a:pt x="66" y="54"/>
                  </a:lnTo>
                  <a:lnTo>
                    <a:pt x="62" y="56"/>
                  </a:lnTo>
                  <a:lnTo>
                    <a:pt x="62" y="56"/>
                  </a:lnTo>
                  <a:lnTo>
                    <a:pt x="56" y="62"/>
                  </a:lnTo>
                  <a:lnTo>
                    <a:pt x="54" y="64"/>
                  </a:lnTo>
                  <a:lnTo>
                    <a:pt x="52" y="66"/>
                  </a:lnTo>
                  <a:lnTo>
                    <a:pt x="52" y="66"/>
                  </a:lnTo>
                  <a:lnTo>
                    <a:pt x="46" y="64"/>
                  </a:lnTo>
                  <a:lnTo>
                    <a:pt x="46" y="64"/>
                  </a:lnTo>
                  <a:lnTo>
                    <a:pt x="44" y="60"/>
                  </a:lnTo>
                  <a:lnTo>
                    <a:pt x="42" y="54"/>
                  </a:lnTo>
                  <a:lnTo>
                    <a:pt x="42" y="50"/>
                  </a:lnTo>
                  <a:lnTo>
                    <a:pt x="40" y="46"/>
                  </a:lnTo>
                  <a:lnTo>
                    <a:pt x="40" y="46"/>
                  </a:lnTo>
                  <a:lnTo>
                    <a:pt x="36" y="46"/>
                  </a:lnTo>
                  <a:lnTo>
                    <a:pt x="32" y="44"/>
                  </a:lnTo>
                  <a:lnTo>
                    <a:pt x="32" y="44"/>
                  </a:lnTo>
                  <a:lnTo>
                    <a:pt x="28" y="42"/>
                  </a:lnTo>
                  <a:lnTo>
                    <a:pt x="26" y="40"/>
                  </a:lnTo>
                  <a:lnTo>
                    <a:pt x="26" y="40"/>
                  </a:lnTo>
                  <a:lnTo>
                    <a:pt x="22" y="32"/>
                  </a:lnTo>
                  <a:lnTo>
                    <a:pt x="22" y="26"/>
                  </a:lnTo>
                  <a:lnTo>
                    <a:pt x="20" y="20"/>
                  </a:lnTo>
                  <a:lnTo>
                    <a:pt x="18" y="12"/>
                  </a:lnTo>
                  <a:lnTo>
                    <a:pt x="18" y="12"/>
                  </a:lnTo>
                  <a:lnTo>
                    <a:pt x="16" y="8"/>
                  </a:lnTo>
                  <a:lnTo>
                    <a:pt x="16" y="8"/>
                  </a:lnTo>
                  <a:lnTo>
                    <a:pt x="12" y="4"/>
                  </a:lnTo>
                  <a:lnTo>
                    <a:pt x="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63" name="Freeform 148"/>
            <p:cNvSpPr>
              <a:spLocks/>
            </p:cNvSpPr>
            <p:nvPr/>
          </p:nvSpPr>
          <p:spPr bwMode="auto">
            <a:xfrm>
              <a:off x="2974" y="3232"/>
              <a:ext cx="124" cy="138"/>
            </a:xfrm>
            <a:custGeom>
              <a:avLst/>
              <a:gdLst>
                <a:gd name="T0" fmla="*/ 102 w 124"/>
                <a:gd name="T1" fmla="*/ 0 h 138"/>
                <a:gd name="T2" fmla="*/ 100 w 124"/>
                <a:gd name="T3" fmla="*/ 0 h 138"/>
                <a:gd name="T4" fmla="*/ 92 w 124"/>
                <a:gd name="T5" fmla="*/ 4 h 138"/>
                <a:gd name="T6" fmla="*/ 88 w 124"/>
                <a:gd name="T7" fmla="*/ 12 h 138"/>
                <a:gd name="T8" fmla="*/ 66 w 124"/>
                <a:gd name="T9" fmla="*/ 48 h 138"/>
                <a:gd name="T10" fmla="*/ 58 w 124"/>
                <a:gd name="T11" fmla="*/ 54 h 138"/>
                <a:gd name="T12" fmla="*/ 50 w 124"/>
                <a:gd name="T13" fmla="*/ 58 h 138"/>
                <a:gd name="T14" fmla="*/ 34 w 124"/>
                <a:gd name="T15" fmla="*/ 74 h 138"/>
                <a:gd name="T16" fmla="*/ 26 w 124"/>
                <a:gd name="T17" fmla="*/ 80 h 138"/>
                <a:gd name="T18" fmla="*/ 10 w 124"/>
                <a:gd name="T19" fmla="*/ 92 h 138"/>
                <a:gd name="T20" fmla="*/ 4 w 124"/>
                <a:gd name="T21" fmla="*/ 98 h 138"/>
                <a:gd name="T22" fmla="*/ 0 w 124"/>
                <a:gd name="T23" fmla="*/ 110 h 138"/>
                <a:gd name="T24" fmla="*/ 8 w 124"/>
                <a:gd name="T25" fmla="*/ 114 h 138"/>
                <a:gd name="T26" fmla="*/ 24 w 124"/>
                <a:gd name="T27" fmla="*/ 118 h 138"/>
                <a:gd name="T28" fmla="*/ 28 w 124"/>
                <a:gd name="T29" fmla="*/ 122 h 138"/>
                <a:gd name="T30" fmla="*/ 28 w 124"/>
                <a:gd name="T31" fmla="*/ 130 h 138"/>
                <a:gd name="T32" fmla="*/ 32 w 124"/>
                <a:gd name="T33" fmla="*/ 136 h 138"/>
                <a:gd name="T34" fmla="*/ 36 w 124"/>
                <a:gd name="T35" fmla="*/ 138 h 138"/>
                <a:gd name="T36" fmla="*/ 40 w 124"/>
                <a:gd name="T37" fmla="*/ 136 h 138"/>
                <a:gd name="T38" fmla="*/ 44 w 124"/>
                <a:gd name="T39" fmla="*/ 132 h 138"/>
                <a:gd name="T40" fmla="*/ 54 w 124"/>
                <a:gd name="T41" fmla="*/ 126 h 138"/>
                <a:gd name="T42" fmla="*/ 64 w 124"/>
                <a:gd name="T43" fmla="*/ 120 h 138"/>
                <a:gd name="T44" fmla="*/ 66 w 124"/>
                <a:gd name="T45" fmla="*/ 116 h 138"/>
                <a:gd name="T46" fmla="*/ 70 w 124"/>
                <a:gd name="T47" fmla="*/ 102 h 138"/>
                <a:gd name="T48" fmla="*/ 72 w 124"/>
                <a:gd name="T49" fmla="*/ 94 h 138"/>
                <a:gd name="T50" fmla="*/ 76 w 124"/>
                <a:gd name="T51" fmla="*/ 84 h 138"/>
                <a:gd name="T52" fmla="*/ 84 w 124"/>
                <a:gd name="T53" fmla="*/ 78 h 138"/>
                <a:gd name="T54" fmla="*/ 94 w 124"/>
                <a:gd name="T55" fmla="*/ 76 h 138"/>
                <a:gd name="T56" fmla="*/ 98 w 124"/>
                <a:gd name="T57" fmla="*/ 72 h 138"/>
                <a:gd name="T58" fmla="*/ 98 w 124"/>
                <a:gd name="T59" fmla="*/ 64 h 138"/>
                <a:gd name="T60" fmla="*/ 100 w 124"/>
                <a:gd name="T61" fmla="*/ 58 h 138"/>
                <a:gd name="T62" fmla="*/ 108 w 124"/>
                <a:gd name="T63" fmla="*/ 50 h 138"/>
                <a:gd name="T64" fmla="*/ 118 w 124"/>
                <a:gd name="T65" fmla="*/ 44 h 138"/>
                <a:gd name="T66" fmla="*/ 122 w 124"/>
                <a:gd name="T67" fmla="*/ 34 h 138"/>
                <a:gd name="T68" fmla="*/ 124 w 124"/>
                <a:gd name="T69" fmla="*/ 22 h 138"/>
                <a:gd name="T70" fmla="*/ 120 w 124"/>
                <a:gd name="T71" fmla="*/ 18 h 138"/>
                <a:gd name="T72" fmla="*/ 112 w 124"/>
                <a:gd name="T73" fmla="*/ 18 h 138"/>
                <a:gd name="T74" fmla="*/ 108 w 124"/>
                <a:gd name="T75" fmla="*/ 16 h 138"/>
                <a:gd name="T76" fmla="*/ 108 w 124"/>
                <a:gd name="T77" fmla="*/ 6 h 138"/>
                <a:gd name="T78" fmla="*/ 106 w 124"/>
                <a:gd name="T79"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4" h="138">
                  <a:moveTo>
                    <a:pt x="102" y="0"/>
                  </a:moveTo>
                  <a:lnTo>
                    <a:pt x="102" y="0"/>
                  </a:lnTo>
                  <a:lnTo>
                    <a:pt x="100" y="0"/>
                  </a:lnTo>
                  <a:lnTo>
                    <a:pt x="100" y="0"/>
                  </a:lnTo>
                  <a:lnTo>
                    <a:pt x="96" y="2"/>
                  </a:lnTo>
                  <a:lnTo>
                    <a:pt x="92" y="4"/>
                  </a:lnTo>
                  <a:lnTo>
                    <a:pt x="88" y="12"/>
                  </a:lnTo>
                  <a:lnTo>
                    <a:pt x="88" y="12"/>
                  </a:lnTo>
                  <a:lnTo>
                    <a:pt x="80" y="30"/>
                  </a:lnTo>
                  <a:lnTo>
                    <a:pt x="66" y="48"/>
                  </a:lnTo>
                  <a:lnTo>
                    <a:pt x="66" y="48"/>
                  </a:lnTo>
                  <a:lnTo>
                    <a:pt x="58" y="54"/>
                  </a:lnTo>
                  <a:lnTo>
                    <a:pt x="50" y="58"/>
                  </a:lnTo>
                  <a:lnTo>
                    <a:pt x="50" y="58"/>
                  </a:lnTo>
                  <a:lnTo>
                    <a:pt x="42" y="66"/>
                  </a:lnTo>
                  <a:lnTo>
                    <a:pt x="34" y="74"/>
                  </a:lnTo>
                  <a:lnTo>
                    <a:pt x="34" y="74"/>
                  </a:lnTo>
                  <a:lnTo>
                    <a:pt x="26" y="80"/>
                  </a:lnTo>
                  <a:lnTo>
                    <a:pt x="18" y="86"/>
                  </a:lnTo>
                  <a:lnTo>
                    <a:pt x="10" y="92"/>
                  </a:lnTo>
                  <a:lnTo>
                    <a:pt x="4" y="98"/>
                  </a:lnTo>
                  <a:lnTo>
                    <a:pt x="4" y="98"/>
                  </a:lnTo>
                  <a:lnTo>
                    <a:pt x="0" y="104"/>
                  </a:lnTo>
                  <a:lnTo>
                    <a:pt x="0" y="110"/>
                  </a:lnTo>
                  <a:lnTo>
                    <a:pt x="4" y="112"/>
                  </a:lnTo>
                  <a:lnTo>
                    <a:pt x="8" y="114"/>
                  </a:lnTo>
                  <a:lnTo>
                    <a:pt x="20" y="116"/>
                  </a:lnTo>
                  <a:lnTo>
                    <a:pt x="24" y="118"/>
                  </a:lnTo>
                  <a:lnTo>
                    <a:pt x="28" y="122"/>
                  </a:lnTo>
                  <a:lnTo>
                    <a:pt x="28" y="122"/>
                  </a:lnTo>
                  <a:lnTo>
                    <a:pt x="28" y="126"/>
                  </a:lnTo>
                  <a:lnTo>
                    <a:pt x="28" y="130"/>
                  </a:lnTo>
                  <a:lnTo>
                    <a:pt x="30" y="134"/>
                  </a:lnTo>
                  <a:lnTo>
                    <a:pt x="32" y="136"/>
                  </a:lnTo>
                  <a:lnTo>
                    <a:pt x="32" y="136"/>
                  </a:lnTo>
                  <a:lnTo>
                    <a:pt x="36" y="138"/>
                  </a:lnTo>
                  <a:lnTo>
                    <a:pt x="36" y="138"/>
                  </a:lnTo>
                  <a:lnTo>
                    <a:pt x="40" y="136"/>
                  </a:lnTo>
                  <a:lnTo>
                    <a:pt x="44" y="132"/>
                  </a:lnTo>
                  <a:lnTo>
                    <a:pt x="44" y="132"/>
                  </a:lnTo>
                  <a:lnTo>
                    <a:pt x="50" y="128"/>
                  </a:lnTo>
                  <a:lnTo>
                    <a:pt x="54" y="126"/>
                  </a:lnTo>
                  <a:lnTo>
                    <a:pt x="60" y="124"/>
                  </a:lnTo>
                  <a:lnTo>
                    <a:pt x="64" y="120"/>
                  </a:lnTo>
                  <a:lnTo>
                    <a:pt x="64" y="120"/>
                  </a:lnTo>
                  <a:lnTo>
                    <a:pt x="66" y="116"/>
                  </a:lnTo>
                  <a:lnTo>
                    <a:pt x="68" y="112"/>
                  </a:lnTo>
                  <a:lnTo>
                    <a:pt x="70" y="102"/>
                  </a:lnTo>
                  <a:lnTo>
                    <a:pt x="70" y="102"/>
                  </a:lnTo>
                  <a:lnTo>
                    <a:pt x="72" y="94"/>
                  </a:lnTo>
                  <a:lnTo>
                    <a:pt x="76" y="84"/>
                  </a:lnTo>
                  <a:lnTo>
                    <a:pt x="76" y="84"/>
                  </a:lnTo>
                  <a:lnTo>
                    <a:pt x="80" y="80"/>
                  </a:lnTo>
                  <a:lnTo>
                    <a:pt x="84" y="78"/>
                  </a:lnTo>
                  <a:lnTo>
                    <a:pt x="90" y="78"/>
                  </a:lnTo>
                  <a:lnTo>
                    <a:pt x="94" y="76"/>
                  </a:lnTo>
                  <a:lnTo>
                    <a:pt x="94" y="76"/>
                  </a:lnTo>
                  <a:lnTo>
                    <a:pt x="98" y="72"/>
                  </a:lnTo>
                  <a:lnTo>
                    <a:pt x="98" y="68"/>
                  </a:lnTo>
                  <a:lnTo>
                    <a:pt x="98" y="64"/>
                  </a:lnTo>
                  <a:lnTo>
                    <a:pt x="100" y="58"/>
                  </a:lnTo>
                  <a:lnTo>
                    <a:pt x="100" y="58"/>
                  </a:lnTo>
                  <a:lnTo>
                    <a:pt x="104" y="54"/>
                  </a:lnTo>
                  <a:lnTo>
                    <a:pt x="108" y="50"/>
                  </a:lnTo>
                  <a:lnTo>
                    <a:pt x="114" y="48"/>
                  </a:lnTo>
                  <a:lnTo>
                    <a:pt x="118" y="44"/>
                  </a:lnTo>
                  <a:lnTo>
                    <a:pt x="118" y="44"/>
                  </a:lnTo>
                  <a:lnTo>
                    <a:pt x="122" y="34"/>
                  </a:lnTo>
                  <a:lnTo>
                    <a:pt x="124" y="28"/>
                  </a:lnTo>
                  <a:lnTo>
                    <a:pt x="124" y="22"/>
                  </a:lnTo>
                  <a:lnTo>
                    <a:pt x="124" y="22"/>
                  </a:lnTo>
                  <a:lnTo>
                    <a:pt x="120" y="18"/>
                  </a:lnTo>
                  <a:lnTo>
                    <a:pt x="116" y="18"/>
                  </a:lnTo>
                  <a:lnTo>
                    <a:pt x="112" y="18"/>
                  </a:lnTo>
                  <a:lnTo>
                    <a:pt x="108" y="16"/>
                  </a:lnTo>
                  <a:lnTo>
                    <a:pt x="108" y="16"/>
                  </a:lnTo>
                  <a:lnTo>
                    <a:pt x="108" y="10"/>
                  </a:lnTo>
                  <a:lnTo>
                    <a:pt x="108" y="6"/>
                  </a:lnTo>
                  <a:lnTo>
                    <a:pt x="108" y="2"/>
                  </a:lnTo>
                  <a:lnTo>
                    <a:pt x="106" y="0"/>
                  </a:lnTo>
                  <a:lnTo>
                    <a:pt x="102"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64" name="Freeform 149"/>
            <p:cNvSpPr>
              <a:spLocks/>
            </p:cNvSpPr>
            <p:nvPr/>
          </p:nvSpPr>
          <p:spPr bwMode="auto">
            <a:xfrm>
              <a:off x="2974" y="3232"/>
              <a:ext cx="124" cy="138"/>
            </a:xfrm>
            <a:custGeom>
              <a:avLst/>
              <a:gdLst>
                <a:gd name="T0" fmla="*/ 102 w 124"/>
                <a:gd name="T1" fmla="*/ 0 h 138"/>
                <a:gd name="T2" fmla="*/ 100 w 124"/>
                <a:gd name="T3" fmla="*/ 0 h 138"/>
                <a:gd name="T4" fmla="*/ 92 w 124"/>
                <a:gd name="T5" fmla="*/ 4 h 138"/>
                <a:gd name="T6" fmla="*/ 88 w 124"/>
                <a:gd name="T7" fmla="*/ 12 h 138"/>
                <a:gd name="T8" fmla="*/ 66 w 124"/>
                <a:gd name="T9" fmla="*/ 48 h 138"/>
                <a:gd name="T10" fmla="*/ 58 w 124"/>
                <a:gd name="T11" fmla="*/ 54 h 138"/>
                <a:gd name="T12" fmla="*/ 50 w 124"/>
                <a:gd name="T13" fmla="*/ 58 h 138"/>
                <a:gd name="T14" fmla="*/ 34 w 124"/>
                <a:gd name="T15" fmla="*/ 74 h 138"/>
                <a:gd name="T16" fmla="*/ 26 w 124"/>
                <a:gd name="T17" fmla="*/ 80 h 138"/>
                <a:gd name="T18" fmla="*/ 10 w 124"/>
                <a:gd name="T19" fmla="*/ 92 h 138"/>
                <a:gd name="T20" fmla="*/ 4 w 124"/>
                <a:gd name="T21" fmla="*/ 98 h 138"/>
                <a:gd name="T22" fmla="*/ 0 w 124"/>
                <a:gd name="T23" fmla="*/ 110 h 138"/>
                <a:gd name="T24" fmla="*/ 8 w 124"/>
                <a:gd name="T25" fmla="*/ 114 h 138"/>
                <a:gd name="T26" fmla="*/ 24 w 124"/>
                <a:gd name="T27" fmla="*/ 118 h 138"/>
                <a:gd name="T28" fmla="*/ 28 w 124"/>
                <a:gd name="T29" fmla="*/ 122 h 138"/>
                <a:gd name="T30" fmla="*/ 28 w 124"/>
                <a:gd name="T31" fmla="*/ 130 h 138"/>
                <a:gd name="T32" fmla="*/ 32 w 124"/>
                <a:gd name="T33" fmla="*/ 136 h 138"/>
                <a:gd name="T34" fmla="*/ 36 w 124"/>
                <a:gd name="T35" fmla="*/ 138 h 138"/>
                <a:gd name="T36" fmla="*/ 40 w 124"/>
                <a:gd name="T37" fmla="*/ 136 h 138"/>
                <a:gd name="T38" fmla="*/ 44 w 124"/>
                <a:gd name="T39" fmla="*/ 132 h 138"/>
                <a:gd name="T40" fmla="*/ 54 w 124"/>
                <a:gd name="T41" fmla="*/ 126 h 138"/>
                <a:gd name="T42" fmla="*/ 64 w 124"/>
                <a:gd name="T43" fmla="*/ 120 h 138"/>
                <a:gd name="T44" fmla="*/ 66 w 124"/>
                <a:gd name="T45" fmla="*/ 116 h 138"/>
                <a:gd name="T46" fmla="*/ 70 w 124"/>
                <a:gd name="T47" fmla="*/ 102 h 138"/>
                <a:gd name="T48" fmla="*/ 72 w 124"/>
                <a:gd name="T49" fmla="*/ 94 h 138"/>
                <a:gd name="T50" fmla="*/ 76 w 124"/>
                <a:gd name="T51" fmla="*/ 84 h 138"/>
                <a:gd name="T52" fmla="*/ 84 w 124"/>
                <a:gd name="T53" fmla="*/ 78 h 138"/>
                <a:gd name="T54" fmla="*/ 94 w 124"/>
                <a:gd name="T55" fmla="*/ 76 h 138"/>
                <a:gd name="T56" fmla="*/ 98 w 124"/>
                <a:gd name="T57" fmla="*/ 72 h 138"/>
                <a:gd name="T58" fmla="*/ 98 w 124"/>
                <a:gd name="T59" fmla="*/ 64 h 138"/>
                <a:gd name="T60" fmla="*/ 100 w 124"/>
                <a:gd name="T61" fmla="*/ 58 h 138"/>
                <a:gd name="T62" fmla="*/ 108 w 124"/>
                <a:gd name="T63" fmla="*/ 50 h 138"/>
                <a:gd name="T64" fmla="*/ 118 w 124"/>
                <a:gd name="T65" fmla="*/ 44 h 138"/>
                <a:gd name="T66" fmla="*/ 122 w 124"/>
                <a:gd name="T67" fmla="*/ 34 h 138"/>
                <a:gd name="T68" fmla="*/ 124 w 124"/>
                <a:gd name="T69" fmla="*/ 22 h 138"/>
                <a:gd name="T70" fmla="*/ 120 w 124"/>
                <a:gd name="T71" fmla="*/ 18 h 138"/>
                <a:gd name="T72" fmla="*/ 112 w 124"/>
                <a:gd name="T73" fmla="*/ 18 h 138"/>
                <a:gd name="T74" fmla="*/ 108 w 124"/>
                <a:gd name="T75" fmla="*/ 16 h 138"/>
                <a:gd name="T76" fmla="*/ 108 w 124"/>
                <a:gd name="T77" fmla="*/ 6 h 138"/>
                <a:gd name="T78" fmla="*/ 106 w 124"/>
                <a:gd name="T79"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4" h="138">
                  <a:moveTo>
                    <a:pt x="102" y="0"/>
                  </a:moveTo>
                  <a:lnTo>
                    <a:pt x="102" y="0"/>
                  </a:lnTo>
                  <a:lnTo>
                    <a:pt x="100" y="0"/>
                  </a:lnTo>
                  <a:lnTo>
                    <a:pt x="100" y="0"/>
                  </a:lnTo>
                  <a:lnTo>
                    <a:pt x="96" y="2"/>
                  </a:lnTo>
                  <a:lnTo>
                    <a:pt x="92" y="4"/>
                  </a:lnTo>
                  <a:lnTo>
                    <a:pt x="88" y="12"/>
                  </a:lnTo>
                  <a:lnTo>
                    <a:pt x="88" y="12"/>
                  </a:lnTo>
                  <a:lnTo>
                    <a:pt x="80" y="30"/>
                  </a:lnTo>
                  <a:lnTo>
                    <a:pt x="66" y="48"/>
                  </a:lnTo>
                  <a:lnTo>
                    <a:pt x="66" y="48"/>
                  </a:lnTo>
                  <a:lnTo>
                    <a:pt x="58" y="54"/>
                  </a:lnTo>
                  <a:lnTo>
                    <a:pt x="50" y="58"/>
                  </a:lnTo>
                  <a:lnTo>
                    <a:pt x="50" y="58"/>
                  </a:lnTo>
                  <a:lnTo>
                    <a:pt x="42" y="66"/>
                  </a:lnTo>
                  <a:lnTo>
                    <a:pt x="34" y="74"/>
                  </a:lnTo>
                  <a:lnTo>
                    <a:pt x="34" y="74"/>
                  </a:lnTo>
                  <a:lnTo>
                    <a:pt x="26" y="80"/>
                  </a:lnTo>
                  <a:lnTo>
                    <a:pt x="18" y="86"/>
                  </a:lnTo>
                  <a:lnTo>
                    <a:pt x="10" y="92"/>
                  </a:lnTo>
                  <a:lnTo>
                    <a:pt x="4" y="98"/>
                  </a:lnTo>
                  <a:lnTo>
                    <a:pt x="4" y="98"/>
                  </a:lnTo>
                  <a:lnTo>
                    <a:pt x="0" y="104"/>
                  </a:lnTo>
                  <a:lnTo>
                    <a:pt x="0" y="110"/>
                  </a:lnTo>
                  <a:lnTo>
                    <a:pt x="4" y="112"/>
                  </a:lnTo>
                  <a:lnTo>
                    <a:pt x="8" y="114"/>
                  </a:lnTo>
                  <a:lnTo>
                    <a:pt x="20" y="116"/>
                  </a:lnTo>
                  <a:lnTo>
                    <a:pt x="24" y="118"/>
                  </a:lnTo>
                  <a:lnTo>
                    <a:pt x="28" y="122"/>
                  </a:lnTo>
                  <a:lnTo>
                    <a:pt x="28" y="122"/>
                  </a:lnTo>
                  <a:lnTo>
                    <a:pt x="28" y="126"/>
                  </a:lnTo>
                  <a:lnTo>
                    <a:pt x="28" y="130"/>
                  </a:lnTo>
                  <a:lnTo>
                    <a:pt x="30" y="134"/>
                  </a:lnTo>
                  <a:lnTo>
                    <a:pt x="32" y="136"/>
                  </a:lnTo>
                  <a:lnTo>
                    <a:pt x="32" y="136"/>
                  </a:lnTo>
                  <a:lnTo>
                    <a:pt x="36" y="138"/>
                  </a:lnTo>
                  <a:lnTo>
                    <a:pt x="36" y="138"/>
                  </a:lnTo>
                  <a:lnTo>
                    <a:pt x="40" y="136"/>
                  </a:lnTo>
                  <a:lnTo>
                    <a:pt x="44" y="132"/>
                  </a:lnTo>
                  <a:lnTo>
                    <a:pt x="44" y="132"/>
                  </a:lnTo>
                  <a:lnTo>
                    <a:pt x="50" y="128"/>
                  </a:lnTo>
                  <a:lnTo>
                    <a:pt x="54" y="126"/>
                  </a:lnTo>
                  <a:lnTo>
                    <a:pt x="60" y="124"/>
                  </a:lnTo>
                  <a:lnTo>
                    <a:pt x="64" y="120"/>
                  </a:lnTo>
                  <a:lnTo>
                    <a:pt x="64" y="120"/>
                  </a:lnTo>
                  <a:lnTo>
                    <a:pt x="66" y="116"/>
                  </a:lnTo>
                  <a:lnTo>
                    <a:pt x="68" y="112"/>
                  </a:lnTo>
                  <a:lnTo>
                    <a:pt x="70" y="102"/>
                  </a:lnTo>
                  <a:lnTo>
                    <a:pt x="70" y="102"/>
                  </a:lnTo>
                  <a:lnTo>
                    <a:pt x="72" y="94"/>
                  </a:lnTo>
                  <a:lnTo>
                    <a:pt x="76" y="84"/>
                  </a:lnTo>
                  <a:lnTo>
                    <a:pt x="76" y="84"/>
                  </a:lnTo>
                  <a:lnTo>
                    <a:pt x="80" y="80"/>
                  </a:lnTo>
                  <a:lnTo>
                    <a:pt x="84" y="78"/>
                  </a:lnTo>
                  <a:lnTo>
                    <a:pt x="90" y="78"/>
                  </a:lnTo>
                  <a:lnTo>
                    <a:pt x="94" y="76"/>
                  </a:lnTo>
                  <a:lnTo>
                    <a:pt x="94" y="76"/>
                  </a:lnTo>
                  <a:lnTo>
                    <a:pt x="98" y="72"/>
                  </a:lnTo>
                  <a:lnTo>
                    <a:pt x="98" y="68"/>
                  </a:lnTo>
                  <a:lnTo>
                    <a:pt x="98" y="64"/>
                  </a:lnTo>
                  <a:lnTo>
                    <a:pt x="100" y="58"/>
                  </a:lnTo>
                  <a:lnTo>
                    <a:pt x="100" y="58"/>
                  </a:lnTo>
                  <a:lnTo>
                    <a:pt x="104" y="54"/>
                  </a:lnTo>
                  <a:lnTo>
                    <a:pt x="108" y="50"/>
                  </a:lnTo>
                  <a:lnTo>
                    <a:pt x="114" y="48"/>
                  </a:lnTo>
                  <a:lnTo>
                    <a:pt x="118" y="44"/>
                  </a:lnTo>
                  <a:lnTo>
                    <a:pt x="118" y="44"/>
                  </a:lnTo>
                  <a:lnTo>
                    <a:pt x="122" y="34"/>
                  </a:lnTo>
                  <a:lnTo>
                    <a:pt x="124" y="28"/>
                  </a:lnTo>
                  <a:lnTo>
                    <a:pt x="124" y="22"/>
                  </a:lnTo>
                  <a:lnTo>
                    <a:pt x="124" y="22"/>
                  </a:lnTo>
                  <a:lnTo>
                    <a:pt x="120" y="18"/>
                  </a:lnTo>
                  <a:lnTo>
                    <a:pt x="116" y="18"/>
                  </a:lnTo>
                  <a:lnTo>
                    <a:pt x="112" y="18"/>
                  </a:lnTo>
                  <a:lnTo>
                    <a:pt x="108" y="16"/>
                  </a:lnTo>
                  <a:lnTo>
                    <a:pt x="108" y="16"/>
                  </a:lnTo>
                  <a:lnTo>
                    <a:pt x="108" y="10"/>
                  </a:lnTo>
                  <a:lnTo>
                    <a:pt x="108" y="6"/>
                  </a:lnTo>
                  <a:lnTo>
                    <a:pt x="108" y="2"/>
                  </a:lnTo>
                  <a:lnTo>
                    <a:pt x="106" y="0"/>
                  </a:lnTo>
                  <a:lnTo>
                    <a:pt x="10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65" name="Freeform 150"/>
            <p:cNvSpPr>
              <a:spLocks/>
            </p:cNvSpPr>
            <p:nvPr/>
          </p:nvSpPr>
          <p:spPr bwMode="auto">
            <a:xfrm>
              <a:off x="1748" y="992"/>
              <a:ext cx="52" cy="20"/>
            </a:xfrm>
            <a:custGeom>
              <a:avLst/>
              <a:gdLst>
                <a:gd name="T0" fmla="*/ 24 w 52"/>
                <a:gd name="T1" fmla="*/ 0 h 20"/>
                <a:gd name="T2" fmla="*/ 24 w 52"/>
                <a:gd name="T3" fmla="*/ 0 h 20"/>
                <a:gd name="T4" fmla="*/ 22 w 52"/>
                <a:gd name="T5" fmla="*/ 0 h 20"/>
                <a:gd name="T6" fmla="*/ 22 w 52"/>
                <a:gd name="T7" fmla="*/ 0 h 20"/>
                <a:gd name="T8" fmla="*/ 10 w 52"/>
                <a:gd name="T9" fmla="*/ 4 h 20"/>
                <a:gd name="T10" fmla="*/ 2 w 52"/>
                <a:gd name="T11" fmla="*/ 10 h 20"/>
                <a:gd name="T12" fmla="*/ 0 w 52"/>
                <a:gd name="T13" fmla="*/ 12 h 20"/>
                <a:gd name="T14" fmla="*/ 0 w 52"/>
                <a:gd name="T15" fmla="*/ 16 h 20"/>
                <a:gd name="T16" fmla="*/ 2 w 52"/>
                <a:gd name="T17" fmla="*/ 18 h 20"/>
                <a:gd name="T18" fmla="*/ 8 w 52"/>
                <a:gd name="T19" fmla="*/ 20 h 20"/>
                <a:gd name="T20" fmla="*/ 8 w 52"/>
                <a:gd name="T21" fmla="*/ 20 h 20"/>
                <a:gd name="T22" fmla="*/ 26 w 52"/>
                <a:gd name="T23" fmla="*/ 20 h 20"/>
                <a:gd name="T24" fmla="*/ 26 w 52"/>
                <a:gd name="T25" fmla="*/ 20 h 20"/>
                <a:gd name="T26" fmla="*/ 36 w 52"/>
                <a:gd name="T27" fmla="*/ 20 h 20"/>
                <a:gd name="T28" fmla="*/ 46 w 52"/>
                <a:gd name="T29" fmla="*/ 20 h 20"/>
                <a:gd name="T30" fmla="*/ 52 w 52"/>
                <a:gd name="T31" fmla="*/ 18 h 20"/>
                <a:gd name="T32" fmla="*/ 52 w 52"/>
                <a:gd name="T33" fmla="*/ 16 h 20"/>
                <a:gd name="T34" fmla="*/ 52 w 52"/>
                <a:gd name="T35" fmla="*/ 12 h 20"/>
                <a:gd name="T36" fmla="*/ 52 w 52"/>
                <a:gd name="T37" fmla="*/ 12 h 20"/>
                <a:gd name="T38" fmla="*/ 50 w 52"/>
                <a:gd name="T39" fmla="*/ 10 h 20"/>
                <a:gd name="T40" fmla="*/ 46 w 52"/>
                <a:gd name="T41" fmla="*/ 10 h 20"/>
                <a:gd name="T42" fmla="*/ 46 w 52"/>
                <a:gd name="T43" fmla="*/ 10 h 20"/>
                <a:gd name="T44" fmla="*/ 44 w 52"/>
                <a:gd name="T45" fmla="*/ 10 h 20"/>
                <a:gd name="T46" fmla="*/ 44 w 52"/>
                <a:gd name="T47" fmla="*/ 10 h 20"/>
                <a:gd name="T48" fmla="*/ 42 w 52"/>
                <a:gd name="T49" fmla="*/ 10 h 20"/>
                <a:gd name="T50" fmla="*/ 42 w 52"/>
                <a:gd name="T51" fmla="*/ 10 h 20"/>
                <a:gd name="T52" fmla="*/ 38 w 52"/>
                <a:gd name="T53" fmla="*/ 10 h 20"/>
                <a:gd name="T54" fmla="*/ 38 w 52"/>
                <a:gd name="T55" fmla="*/ 10 h 20"/>
                <a:gd name="T56" fmla="*/ 34 w 52"/>
                <a:gd name="T57" fmla="*/ 6 h 20"/>
                <a:gd name="T58" fmla="*/ 32 w 52"/>
                <a:gd name="T59" fmla="*/ 2 h 20"/>
                <a:gd name="T60" fmla="*/ 28 w 52"/>
                <a:gd name="T61" fmla="*/ 0 h 20"/>
                <a:gd name="T62" fmla="*/ 28 w 52"/>
                <a:gd name="T63" fmla="*/ 0 h 20"/>
                <a:gd name="T64" fmla="*/ 24 w 52"/>
                <a:gd name="T65"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2" h="20">
                  <a:moveTo>
                    <a:pt x="24" y="0"/>
                  </a:moveTo>
                  <a:lnTo>
                    <a:pt x="24" y="0"/>
                  </a:lnTo>
                  <a:lnTo>
                    <a:pt x="22" y="0"/>
                  </a:lnTo>
                  <a:lnTo>
                    <a:pt x="22" y="0"/>
                  </a:lnTo>
                  <a:lnTo>
                    <a:pt x="10" y="4"/>
                  </a:lnTo>
                  <a:lnTo>
                    <a:pt x="2" y="10"/>
                  </a:lnTo>
                  <a:lnTo>
                    <a:pt x="0" y="12"/>
                  </a:lnTo>
                  <a:lnTo>
                    <a:pt x="0" y="16"/>
                  </a:lnTo>
                  <a:lnTo>
                    <a:pt x="2" y="18"/>
                  </a:lnTo>
                  <a:lnTo>
                    <a:pt x="8" y="20"/>
                  </a:lnTo>
                  <a:lnTo>
                    <a:pt x="8" y="20"/>
                  </a:lnTo>
                  <a:lnTo>
                    <a:pt x="26" y="20"/>
                  </a:lnTo>
                  <a:lnTo>
                    <a:pt x="26" y="20"/>
                  </a:lnTo>
                  <a:lnTo>
                    <a:pt x="36" y="20"/>
                  </a:lnTo>
                  <a:lnTo>
                    <a:pt x="46" y="20"/>
                  </a:lnTo>
                  <a:lnTo>
                    <a:pt x="52" y="18"/>
                  </a:lnTo>
                  <a:lnTo>
                    <a:pt x="52" y="16"/>
                  </a:lnTo>
                  <a:lnTo>
                    <a:pt x="52" y="12"/>
                  </a:lnTo>
                  <a:lnTo>
                    <a:pt x="52" y="12"/>
                  </a:lnTo>
                  <a:lnTo>
                    <a:pt x="50" y="10"/>
                  </a:lnTo>
                  <a:lnTo>
                    <a:pt x="46" y="10"/>
                  </a:lnTo>
                  <a:lnTo>
                    <a:pt x="46" y="10"/>
                  </a:lnTo>
                  <a:lnTo>
                    <a:pt x="44" y="10"/>
                  </a:lnTo>
                  <a:lnTo>
                    <a:pt x="44" y="10"/>
                  </a:lnTo>
                  <a:lnTo>
                    <a:pt x="42" y="10"/>
                  </a:lnTo>
                  <a:lnTo>
                    <a:pt x="42" y="10"/>
                  </a:lnTo>
                  <a:lnTo>
                    <a:pt x="38" y="10"/>
                  </a:lnTo>
                  <a:lnTo>
                    <a:pt x="38" y="10"/>
                  </a:lnTo>
                  <a:lnTo>
                    <a:pt x="34" y="6"/>
                  </a:lnTo>
                  <a:lnTo>
                    <a:pt x="32" y="2"/>
                  </a:lnTo>
                  <a:lnTo>
                    <a:pt x="28" y="0"/>
                  </a:lnTo>
                  <a:lnTo>
                    <a:pt x="28" y="0"/>
                  </a:lnTo>
                  <a:lnTo>
                    <a:pt x="24"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66" name="Freeform 151"/>
            <p:cNvSpPr>
              <a:spLocks/>
            </p:cNvSpPr>
            <p:nvPr/>
          </p:nvSpPr>
          <p:spPr bwMode="auto">
            <a:xfrm>
              <a:off x="1748" y="992"/>
              <a:ext cx="52" cy="20"/>
            </a:xfrm>
            <a:custGeom>
              <a:avLst/>
              <a:gdLst>
                <a:gd name="T0" fmla="*/ 24 w 52"/>
                <a:gd name="T1" fmla="*/ 0 h 20"/>
                <a:gd name="T2" fmla="*/ 24 w 52"/>
                <a:gd name="T3" fmla="*/ 0 h 20"/>
                <a:gd name="T4" fmla="*/ 22 w 52"/>
                <a:gd name="T5" fmla="*/ 0 h 20"/>
                <a:gd name="T6" fmla="*/ 22 w 52"/>
                <a:gd name="T7" fmla="*/ 0 h 20"/>
                <a:gd name="T8" fmla="*/ 10 w 52"/>
                <a:gd name="T9" fmla="*/ 4 h 20"/>
                <a:gd name="T10" fmla="*/ 2 w 52"/>
                <a:gd name="T11" fmla="*/ 10 h 20"/>
                <a:gd name="T12" fmla="*/ 0 w 52"/>
                <a:gd name="T13" fmla="*/ 12 h 20"/>
                <a:gd name="T14" fmla="*/ 0 w 52"/>
                <a:gd name="T15" fmla="*/ 16 h 20"/>
                <a:gd name="T16" fmla="*/ 2 w 52"/>
                <a:gd name="T17" fmla="*/ 18 h 20"/>
                <a:gd name="T18" fmla="*/ 8 w 52"/>
                <a:gd name="T19" fmla="*/ 20 h 20"/>
                <a:gd name="T20" fmla="*/ 8 w 52"/>
                <a:gd name="T21" fmla="*/ 20 h 20"/>
                <a:gd name="T22" fmla="*/ 26 w 52"/>
                <a:gd name="T23" fmla="*/ 20 h 20"/>
                <a:gd name="T24" fmla="*/ 26 w 52"/>
                <a:gd name="T25" fmla="*/ 20 h 20"/>
                <a:gd name="T26" fmla="*/ 36 w 52"/>
                <a:gd name="T27" fmla="*/ 20 h 20"/>
                <a:gd name="T28" fmla="*/ 46 w 52"/>
                <a:gd name="T29" fmla="*/ 20 h 20"/>
                <a:gd name="T30" fmla="*/ 52 w 52"/>
                <a:gd name="T31" fmla="*/ 18 h 20"/>
                <a:gd name="T32" fmla="*/ 52 w 52"/>
                <a:gd name="T33" fmla="*/ 16 h 20"/>
                <a:gd name="T34" fmla="*/ 52 w 52"/>
                <a:gd name="T35" fmla="*/ 12 h 20"/>
                <a:gd name="T36" fmla="*/ 52 w 52"/>
                <a:gd name="T37" fmla="*/ 12 h 20"/>
                <a:gd name="T38" fmla="*/ 50 w 52"/>
                <a:gd name="T39" fmla="*/ 10 h 20"/>
                <a:gd name="T40" fmla="*/ 46 w 52"/>
                <a:gd name="T41" fmla="*/ 10 h 20"/>
                <a:gd name="T42" fmla="*/ 46 w 52"/>
                <a:gd name="T43" fmla="*/ 10 h 20"/>
                <a:gd name="T44" fmla="*/ 44 w 52"/>
                <a:gd name="T45" fmla="*/ 10 h 20"/>
                <a:gd name="T46" fmla="*/ 44 w 52"/>
                <a:gd name="T47" fmla="*/ 10 h 20"/>
                <a:gd name="T48" fmla="*/ 42 w 52"/>
                <a:gd name="T49" fmla="*/ 10 h 20"/>
                <a:gd name="T50" fmla="*/ 42 w 52"/>
                <a:gd name="T51" fmla="*/ 10 h 20"/>
                <a:gd name="T52" fmla="*/ 38 w 52"/>
                <a:gd name="T53" fmla="*/ 10 h 20"/>
                <a:gd name="T54" fmla="*/ 38 w 52"/>
                <a:gd name="T55" fmla="*/ 10 h 20"/>
                <a:gd name="T56" fmla="*/ 34 w 52"/>
                <a:gd name="T57" fmla="*/ 6 h 20"/>
                <a:gd name="T58" fmla="*/ 32 w 52"/>
                <a:gd name="T59" fmla="*/ 2 h 20"/>
                <a:gd name="T60" fmla="*/ 28 w 52"/>
                <a:gd name="T61" fmla="*/ 0 h 20"/>
                <a:gd name="T62" fmla="*/ 28 w 52"/>
                <a:gd name="T63" fmla="*/ 0 h 20"/>
                <a:gd name="T64" fmla="*/ 24 w 52"/>
                <a:gd name="T65"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2" h="20">
                  <a:moveTo>
                    <a:pt x="24" y="0"/>
                  </a:moveTo>
                  <a:lnTo>
                    <a:pt x="24" y="0"/>
                  </a:lnTo>
                  <a:lnTo>
                    <a:pt x="22" y="0"/>
                  </a:lnTo>
                  <a:lnTo>
                    <a:pt x="22" y="0"/>
                  </a:lnTo>
                  <a:lnTo>
                    <a:pt x="10" y="4"/>
                  </a:lnTo>
                  <a:lnTo>
                    <a:pt x="2" y="10"/>
                  </a:lnTo>
                  <a:lnTo>
                    <a:pt x="0" y="12"/>
                  </a:lnTo>
                  <a:lnTo>
                    <a:pt x="0" y="16"/>
                  </a:lnTo>
                  <a:lnTo>
                    <a:pt x="2" y="18"/>
                  </a:lnTo>
                  <a:lnTo>
                    <a:pt x="8" y="20"/>
                  </a:lnTo>
                  <a:lnTo>
                    <a:pt x="8" y="20"/>
                  </a:lnTo>
                  <a:lnTo>
                    <a:pt x="26" y="20"/>
                  </a:lnTo>
                  <a:lnTo>
                    <a:pt x="26" y="20"/>
                  </a:lnTo>
                  <a:lnTo>
                    <a:pt x="36" y="20"/>
                  </a:lnTo>
                  <a:lnTo>
                    <a:pt x="46" y="20"/>
                  </a:lnTo>
                  <a:lnTo>
                    <a:pt x="52" y="18"/>
                  </a:lnTo>
                  <a:lnTo>
                    <a:pt x="52" y="16"/>
                  </a:lnTo>
                  <a:lnTo>
                    <a:pt x="52" y="12"/>
                  </a:lnTo>
                  <a:lnTo>
                    <a:pt x="52" y="12"/>
                  </a:lnTo>
                  <a:lnTo>
                    <a:pt x="50" y="10"/>
                  </a:lnTo>
                  <a:lnTo>
                    <a:pt x="46" y="10"/>
                  </a:lnTo>
                  <a:lnTo>
                    <a:pt x="46" y="10"/>
                  </a:lnTo>
                  <a:lnTo>
                    <a:pt x="44" y="10"/>
                  </a:lnTo>
                  <a:lnTo>
                    <a:pt x="44" y="10"/>
                  </a:lnTo>
                  <a:lnTo>
                    <a:pt x="42" y="10"/>
                  </a:lnTo>
                  <a:lnTo>
                    <a:pt x="42" y="10"/>
                  </a:lnTo>
                  <a:lnTo>
                    <a:pt x="38" y="10"/>
                  </a:lnTo>
                  <a:lnTo>
                    <a:pt x="38" y="10"/>
                  </a:lnTo>
                  <a:lnTo>
                    <a:pt x="34" y="6"/>
                  </a:lnTo>
                  <a:lnTo>
                    <a:pt x="32" y="2"/>
                  </a:lnTo>
                  <a:lnTo>
                    <a:pt x="28" y="0"/>
                  </a:lnTo>
                  <a:lnTo>
                    <a:pt x="28" y="0"/>
                  </a:lnTo>
                  <a:lnTo>
                    <a:pt x="2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67" name="Freeform 152"/>
            <p:cNvSpPr>
              <a:spLocks/>
            </p:cNvSpPr>
            <p:nvPr/>
          </p:nvSpPr>
          <p:spPr bwMode="auto">
            <a:xfrm>
              <a:off x="1806" y="956"/>
              <a:ext cx="98" cy="44"/>
            </a:xfrm>
            <a:custGeom>
              <a:avLst/>
              <a:gdLst>
                <a:gd name="T0" fmla="*/ 90 w 98"/>
                <a:gd name="T1" fmla="*/ 0 h 44"/>
                <a:gd name="T2" fmla="*/ 90 w 98"/>
                <a:gd name="T3" fmla="*/ 0 h 44"/>
                <a:gd name="T4" fmla="*/ 78 w 98"/>
                <a:gd name="T5" fmla="*/ 4 h 44"/>
                <a:gd name="T6" fmla="*/ 68 w 98"/>
                <a:gd name="T7" fmla="*/ 8 h 44"/>
                <a:gd name="T8" fmla="*/ 68 w 98"/>
                <a:gd name="T9" fmla="*/ 8 h 44"/>
                <a:gd name="T10" fmla="*/ 64 w 98"/>
                <a:gd name="T11" fmla="*/ 14 h 44"/>
                <a:gd name="T12" fmla="*/ 60 w 98"/>
                <a:gd name="T13" fmla="*/ 16 h 44"/>
                <a:gd name="T14" fmla="*/ 56 w 98"/>
                <a:gd name="T15" fmla="*/ 16 h 44"/>
                <a:gd name="T16" fmla="*/ 56 w 98"/>
                <a:gd name="T17" fmla="*/ 16 h 44"/>
                <a:gd name="T18" fmla="*/ 48 w 98"/>
                <a:gd name="T19" fmla="*/ 16 h 44"/>
                <a:gd name="T20" fmla="*/ 48 w 98"/>
                <a:gd name="T21" fmla="*/ 16 h 44"/>
                <a:gd name="T22" fmla="*/ 46 w 98"/>
                <a:gd name="T23" fmla="*/ 16 h 44"/>
                <a:gd name="T24" fmla="*/ 46 w 98"/>
                <a:gd name="T25" fmla="*/ 16 h 44"/>
                <a:gd name="T26" fmla="*/ 44 w 98"/>
                <a:gd name="T27" fmla="*/ 16 h 44"/>
                <a:gd name="T28" fmla="*/ 44 w 98"/>
                <a:gd name="T29" fmla="*/ 16 h 44"/>
                <a:gd name="T30" fmla="*/ 32 w 98"/>
                <a:gd name="T31" fmla="*/ 18 h 44"/>
                <a:gd name="T32" fmla="*/ 32 w 98"/>
                <a:gd name="T33" fmla="*/ 18 h 44"/>
                <a:gd name="T34" fmla="*/ 26 w 98"/>
                <a:gd name="T35" fmla="*/ 20 h 44"/>
                <a:gd name="T36" fmla="*/ 18 w 98"/>
                <a:gd name="T37" fmla="*/ 24 h 44"/>
                <a:gd name="T38" fmla="*/ 18 w 98"/>
                <a:gd name="T39" fmla="*/ 24 h 44"/>
                <a:gd name="T40" fmla="*/ 10 w 98"/>
                <a:gd name="T41" fmla="*/ 28 h 44"/>
                <a:gd name="T42" fmla="*/ 4 w 98"/>
                <a:gd name="T43" fmla="*/ 32 h 44"/>
                <a:gd name="T44" fmla="*/ 2 w 98"/>
                <a:gd name="T45" fmla="*/ 34 h 44"/>
                <a:gd name="T46" fmla="*/ 0 w 98"/>
                <a:gd name="T47" fmla="*/ 36 h 44"/>
                <a:gd name="T48" fmla="*/ 2 w 98"/>
                <a:gd name="T49" fmla="*/ 40 h 44"/>
                <a:gd name="T50" fmla="*/ 8 w 98"/>
                <a:gd name="T51" fmla="*/ 42 h 44"/>
                <a:gd name="T52" fmla="*/ 8 w 98"/>
                <a:gd name="T53" fmla="*/ 42 h 44"/>
                <a:gd name="T54" fmla="*/ 18 w 98"/>
                <a:gd name="T55" fmla="*/ 44 h 44"/>
                <a:gd name="T56" fmla="*/ 18 w 98"/>
                <a:gd name="T57" fmla="*/ 44 h 44"/>
                <a:gd name="T58" fmla="*/ 32 w 98"/>
                <a:gd name="T59" fmla="*/ 42 h 44"/>
                <a:gd name="T60" fmla="*/ 32 w 98"/>
                <a:gd name="T61" fmla="*/ 42 h 44"/>
                <a:gd name="T62" fmla="*/ 40 w 98"/>
                <a:gd name="T63" fmla="*/ 40 h 44"/>
                <a:gd name="T64" fmla="*/ 48 w 98"/>
                <a:gd name="T65" fmla="*/ 40 h 44"/>
                <a:gd name="T66" fmla="*/ 48 w 98"/>
                <a:gd name="T67" fmla="*/ 40 h 44"/>
                <a:gd name="T68" fmla="*/ 54 w 98"/>
                <a:gd name="T69" fmla="*/ 38 h 44"/>
                <a:gd name="T70" fmla="*/ 60 w 98"/>
                <a:gd name="T71" fmla="*/ 34 h 44"/>
                <a:gd name="T72" fmla="*/ 68 w 98"/>
                <a:gd name="T73" fmla="*/ 26 h 44"/>
                <a:gd name="T74" fmla="*/ 68 w 98"/>
                <a:gd name="T75" fmla="*/ 26 h 44"/>
                <a:gd name="T76" fmla="*/ 74 w 98"/>
                <a:gd name="T77" fmla="*/ 24 h 44"/>
                <a:gd name="T78" fmla="*/ 82 w 98"/>
                <a:gd name="T79" fmla="*/ 22 h 44"/>
                <a:gd name="T80" fmla="*/ 88 w 98"/>
                <a:gd name="T81" fmla="*/ 20 h 44"/>
                <a:gd name="T82" fmla="*/ 94 w 98"/>
                <a:gd name="T83" fmla="*/ 16 h 44"/>
                <a:gd name="T84" fmla="*/ 94 w 98"/>
                <a:gd name="T85" fmla="*/ 16 h 44"/>
                <a:gd name="T86" fmla="*/ 96 w 98"/>
                <a:gd name="T87" fmla="*/ 14 h 44"/>
                <a:gd name="T88" fmla="*/ 96 w 98"/>
                <a:gd name="T89" fmla="*/ 14 h 44"/>
                <a:gd name="T90" fmla="*/ 98 w 98"/>
                <a:gd name="T91" fmla="*/ 10 h 44"/>
                <a:gd name="T92" fmla="*/ 98 w 98"/>
                <a:gd name="T93" fmla="*/ 8 h 44"/>
                <a:gd name="T94" fmla="*/ 98 w 98"/>
                <a:gd name="T95" fmla="*/ 4 h 44"/>
                <a:gd name="T96" fmla="*/ 94 w 98"/>
                <a:gd name="T97" fmla="*/ 2 h 44"/>
                <a:gd name="T98" fmla="*/ 94 w 98"/>
                <a:gd name="T99" fmla="*/ 2 h 44"/>
                <a:gd name="T100" fmla="*/ 90 w 98"/>
                <a:gd name="T101"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8" h="44">
                  <a:moveTo>
                    <a:pt x="90" y="0"/>
                  </a:moveTo>
                  <a:lnTo>
                    <a:pt x="90" y="0"/>
                  </a:lnTo>
                  <a:lnTo>
                    <a:pt x="78" y="4"/>
                  </a:lnTo>
                  <a:lnTo>
                    <a:pt x="68" y="8"/>
                  </a:lnTo>
                  <a:lnTo>
                    <a:pt x="68" y="8"/>
                  </a:lnTo>
                  <a:lnTo>
                    <a:pt x="64" y="14"/>
                  </a:lnTo>
                  <a:lnTo>
                    <a:pt x="60" y="16"/>
                  </a:lnTo>
                  <a:lnTo>
                    <a:pt x="56" y="16"/>
                  </a:lnTo>
                  <a:lnTo>
                    <a:pt x="56" y="16"/>
                  </a:lnTo>
                  <a:lnTo>
                    <a:pt x="48" y="16"/>
                  </a:lnTo>
                  <a:lnTo>
                    <a:pt x="48" y="16"/>
                  </a:lnTo>
                  <a:lnTo>
                    <a:pt x="46" y="16"/>
                  </a:lnTo>
                  <a:lnTo>
                    <a:pt x="46" y="16"/>
                  </a:lnTo>
                  <a:lnTo>
                    <a:pt x="44" y="16"/>
                  </a:lnTo>
                  <a:lnTo>
                    <a:pt x="44" y="16"/>
                  </a:lnTo>
                  <a:lnTo>
                    <a:pt x="32" y="18"/>
                  </a:lnTo>
                  <a:lnTo>
                    <a:pt x="32" y="18"/>
                  </a:lnTo>
                  <a:lnTo>
                    <a:pt x="26" y="20"/>
                  </a:lnTo>
                  <a:lnTo>
                    <a:pt x="18" y="24"/>
                  </a:lnTo>
                  <a:lnTo>
                    <a:pt x="18" y="24"/>
                  </a:lnTo>
                  <a:lnTo>
                    <a:pt x="10" y="28"/>
                  </a:lnTo>
                  <a:lnTo>
                    <a:pt x="4" y="32"/>
                  </a:lnTo>
                  <a:lnTo>
                    <a:pt x="2" y="34"/>
                  </a:lnTo>
                  <a:lnTo>
                    <a:pt x="0" y="36"/>
                  </a:lnTo>
                  <a:lnTo>
                    <a:pt x="2" y="40"/>
                  </a:lnTo>
                  <a:lnTo>
                    <a:pt x="8" y="42"/>
                  </a:lnTo>
                  <a:lnTo>
                    <a:pt x="8" y="42"/>
                  </a:lnTo>
                  <a:lnTo>
                    <a:pt x="18" y="44"/>
                  </a:lnTo>
                  <a:lnTo>
                    <a:pt x="18" y="44"/>
                  </a:lnTo>
                  <a:lnTo>
                    <a:pt x="32" y="42"/>
                  </a:lnTo>
                  <a:lnTo>
                    <a:pt x="32" y="42"/>
                  </a:lnTo>
                  <a:lnTo>
                    <a:pt x="40" y="40"/>
                  </a:lnTo>
                  <a:lnTo>
                    <a:pt x="48" y="40"/>
                  </a:lnTo>
                  <a:lnTo>
                    <a:pt x="48" y="40"/>
                  </a:lnTo>
                  <a:lnTo>
                    <a:pt x="54" y="38"/>
                  </a:lnTo>
                  <a:lnTo>
                    <a:pt x="60" y="34"/>
                  </a:lnTo>
                  <a:lnTo>
                    <a:pt x="68" y="26"/>
                  </a:lnTo>
                  <a:lnTo>
                    <a:pt x="68" y="26"/>
                  </a:lnTo>
                  <a:lnTo>
                    <a:pt x="74" y="24"/>
                  </a:lnTo>
                  <a:lnTo>
                    <a:pt x="82" y="22"/>
                  </a:lnTo>
                  <a:lnTo>
                    <a:pt x="88" y="20"/>
                  </a:lnTo>
                  <a:lnTo>
                    <a:pt x="94" y="16"/>
                  </a:lnTo>
                  <a:lnTo>
                    <a:pt x="94" y="16"/>
                  </a:lnTo>
                  <a:lnTo>
                    <a:pt x="96" y="14"/>
                  </a:lnTo>
                  <a:lnTo>
                    <a:pt x="96" y="14"/>
                  </a:lnTo>
                  <a:lnTo>
                    <a:pt x="98" y="10"/>
                  </a:lnTo>
                  <a:lnTo>
                    <a:pt x="98" y="8"/>
                  </a:lnTo>
                  <a:lnTo>
                    <a:pt x="98" y="4"/>
                  </a:lnTo>
                  <a:lnTo>
                    <a:pt x="94" y="2"/>
                  </a:lnTo>
                  <a:lnTo>
                    <a:pt x="94" y="2"/>
                  </a:lnTo>
                  <a:lnTo>
                    <a:pt x="90"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68" name="Freeform 153"/>
            <p:cNvSpPr>
              <a:spLocks/>
            </p:cNvSpPr>
            <p:nvPr/>
          </p:nvSpPr>
          <p:spPr bwMode="auto">
            <a:xfrm>
              <a:off x="1806" y="956"/>
              <a:ext cx="98" cy="44"/>
            </a:xfrm>
            <a:custGeom>
              <a:avLst/>
              <a:gdLst>
                <a:gd name="T0" fmla="*/ 90 w 98"/>
                <a:gd name="T1" fmla="*/ 0 h 44"/>
                <a:gd name="T2" fmla="*/ 90 w 98"/>
                <a:gd name="T3" fmla="*/ 0 h 44"/>
                <a:gd name="T4" fmla="*/ 78 w 98"/>
                <a:gd name="T5" fmla="*/ 4 h 44"/>
                <a:gd name="T6" fmla="*/ 68 w 98"/>
                <a:gd name="T7" fmla="*/ 8 h 44"/>
                <a:gd name="T8" fmla="*/ 68 w 98"/>
                <a:gd name="T9" fmla="*/ 8 h 44"/>
                <a:gd name="T10" fmla="*/ 64 w 98"/>
                <a:gd name="T11" fmla="*/ 14 h 44"/>
                <a:gd name="T12" fmla="*/ 60 w 98"/>
                <a:gd name="T13" fmla="*/ 16 h 44"/>
                <a:gd name="T14" fmla="*/ 56 w 98"/>
                <a:gd name="T15" fmla="*/ 16 h 44"/>
                <a:gd name="T16" fmla="*/ 56 w 98"/>
                <a:gd name="T17" fmla="*/ 16 h 44"/>
                <a:gd name="T18" fmla="*/ 48 w 98"/>
                <a:gd name="T19" fmla="*/ 16 h 44"/>
                <a:gd name="T20" fmla="*/ 48 w 98"/>
                <a:gd name="T21" fmla="*/ 16 h 44"/>
                <a:gd name="T22" fmla="*/ 46 w 98"/>
                <a:gd name="T23" fmla="*/ 16 h 44"/>
                <a:gd name="T24" fmla="*/ 46 w 98"/>
                <a:gd name="T25" fmla="*/ 16 h 44"/>
                <a:gd name="T26" fmla="*/ 44 w 98"/>
                <a:gd name="T27" fmla="*/ 16 h 44"/>
                <a:gd name="T28" fmla="*/ 44 w 98"/>
                <a:gd name="T29" fmla="*/ 16 h 44"/>
                <a:gd name="T30" fmla="*/ 32 w 98"/>
                <a:gd name="T31" fmla="*/ 18 h 44"/>
                <a:gd name="T32" fmla="*/ 32 w 98"/>
                <a:gd name="T33" fmla="*/ 18 h 44"/>
                <a:gd name="T34" fmla="*/ 26 w 98"/>
                <a:gd name="T35" fmla="*/ 20 h 44"/>
                <a:gd name="T36" fmla="*/ 18 w 98"/>
                <a:gd name="T37" fmla="*/ 24 h 44"/>
                <a:gd name="T38" fmla="*/ 18 w 98"/>
                <a:gd name="T39" fmla="*/ 24 h 44"/>
                <a:gd name="T40" fmla="*/ 10 w 98"/>
                <a:gd name="T41" fmla="*/ 28 h 44"/>
                <a:gd name="T42" fmla="*/ 4 w 98"/>
                <a:gd name="T43" fmla="*/ 32 h 44"/>
                <a:gd name="T44" fmla="*/ 2 w 98"/>
                <a:gd name="T45" fmla="*/ 34 h 44"/>
                <a:gd name="T46" fmla="*/ 0 w 98"/>
                <a:gd name="T47" fmla="*/ 36 h 44"/>
                <a:gd name="T48" fmla="*/ 2 w 98"/>
                <a:gd name="T49" fmla="*/ 40 h 44"/>
                <a:gd name="T50" fmla="*/ 8 w 98"/>
                <a:gd name="T51" fmla="*/ 42 h 44"/>
                <a:gd name="T52" fmla="*/ 8 w 98"/>
                <a:gd name="T53" fmla="*/ 42 h 44"/>
                <a:gd name="T54" fmla="*/ 18 w 98"/>
                <a:gd name="T55" fmla="*/ 44 h 44"/>
                <a:gd name="T56" fmla="*/ 18 w 98"/>
                <a:gd name="T57" fmla="*/ 44 h 44"/>
                <a:gd name="T58" fmla="*/ 32 w 98"/>
                <a:gd name="T59" fmla="*/ 42 h 44"/>
                <a:gd name="T60" fmla="*/ 32 w 98"/>
                <a:gd name="T61" fmla="*/ 42 h 44"/>
                <a:gd name="T62" fmla="*/ 40 w 98"/>
                <a:gd name="T63" fmla="*/ 40 h 44"/>
                <a:gd name="T64" fmla="*/ 48 w 98"/>
                <a:gd name="T65" fmla="*/ 40 h 44"/>
                <a:gd name="T66" fmla="*/ 48 w 98"/>
                <a:gd name="T67" fmla="*/ 40 h 44"/>
                <a:gd name="T68" fmla="*/ 54 w 98"/>
                <a:gd name="T69" fmla="*/ 38 h 44"/>
                <a:gd name="T70" fmla="*/ 60 w 98"/>
                <a:gd name="T71" fmla="*/ 34 h 44"/>
                <a:gd name="T72" fmla="*/ 68 w 98"/>
                <a:gd name="T73" fmla="*/ 26 h 44"/>
                <a:gd name="T74" fmla="*/ 68 w 98"/>
                <a:gd name="T75" fmla="*/ 26 h 44"/>
                <a:gd name="T76" fmla="*/ 74 w 98"/>
                <a:gd name="T77" fmla="*/ 24 h 44"/>
                <a:gd name="T78" fmla="*/ 82 w 98"/>
                <a:gd name="T79" fmla="*/ 22 h 44"/>
                <a:gd name="T80" fmla="*/ 88 w 98"/>
                <a:gd name="T81" fmla="*/ 20 h 44"/>
                <a:gd name="T82" fmla="*/ 94 w 98"/>
                <a:gd name="T83" fmla="*/ 16 h 44"/>
                <a:gd name="T84" fmla="*/ 94 w 98"/>
                <a:gd name="T85" fmla="*/ 16 h 44"/>
                <a:gd name="T86" fmla="*/ 96 w 98"/>
                <a:gd name="T87" fmla="*/ 14 h 44"/>
                <a:gd name="T88" fmla="*/ 96 w 98"/>
                <a:gd name="T89" fmla="*/ 14 h 44"/>
                <a:gd name="T90" fmla="*/ 98 w 98"/>
                <a:gd name="T91" fmla="*/ 10 h 44"/>
                <a:gd name="T92" fmla="*/ 98 w 98"/>
                <a:gd name="T93" fmla="*/ 8 h 44"/>
                <a:gd name="T94" fmla="*/ 98 w 98"/>
                <a:gd name="T95" fmla="*/ 4 h 44"/>
                <a:gd name="T96" fmla="*/ 94 w 98"/>
                <a:gd name="T97" fmla="*/ 2 h 44"/>
                <a:gd name="T98" fmla="*/ 94 w 98"/>
                <a:gd name="T99" fmla="*/ 2 h 44"/>
                <a:gd name="T100" fmla="*/ 90 w 98"/>
                <a:gd name="T101"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8" h="44">
                  <a:moveTo>
                    <a:pt x="90" y="0"/>
                  </a:moveTo>
                  <a:lnTo>
                    <a:pt x="90" y="0"/>
                  </a:lnTo>
                  <a:lnTo>
                    <a:pt x="78" y="4"/>
                  </a:lnTo>
                  <a:lnTo>
                    <a:pt x="68" y="8"/>
                  </a:lnTo>
                  <a:lnTo>
                    <a:pt x="68" y="8"/>
                  </a:lnTo>
                  <a:lnTo>
                    <a:pt x="64" y="14"/>
                  </a:lnTo>
                  <a:lnTo>
                    <a:pt x="60" y="16"/>
                  </a:lnTo>
                  <a:lnTo>
                    <a:pt x="56" y="16"/>
                  </a:lnTo>
                  <a:lnTo>
                    <a:pt x="56" y="16"/>
                  </a:lnTo>
                  <a:lnTo>
                    <a:pt x="48" y="16"/>
                  </a:lnTo>
                  <a:lnTo>
                    <a:pt x="48" y="16"/>
                  </a:lnTo>
                  <a:lnTo>
                    <a:pt x="46" y="16"/>
                  </a:lnTo>
                  <a:lnTo>
                    <a:pt x="46" y="16"/>
                  </a:lnTo>
                  <a:lnTo>
                    <a:pt x="44" y="16"/>
                  </a:lnTo>
                  <a:lnTo>
                    <a:pt x="44" y="16"/>
                  </a:lnTo>
                  <a:lnTo>
                    <a:pt x="32" y="18"/>
                  </a:lnTo>
                  <a:lnTo>
                    <a:pt x="32" y="18"/>
                  </a:lnTo>
                  <a:lnTo>
                    <a:pt x="26" y="20"/>
                  </a:lnTo>
                  <a:lnTo>
                    <a:pt x="18" y="24"/>
                  </a:lnTo>
                  <a:lnTo>
                    <a:pt x="18" y="24"/>
                  </a:lnTo>
                  <a:lnTo>
                    <a:pt x="10" y="28"/>
                  </a:lnTo>
                  <a:lnTo>
                    <a:pt x="4" y="32"/>
                  </a:lnTo>
                  <a:lnTo>
                    <a:pt x="2" y="34"/>
                  </a:lnTo>
                  <a:lnTo>
                    <a:pt x="0" y="36"/>
                  </a:lnTo>
                  <a:lnTo>
                    <a:pt x="2" y="40"/>
                  </a:lnTo>
                  <a:lnTo>
                    <a:pt x="8" y="42"/>
                  </a:lnTo>
                  <a:lnTo>
                    <a:pt x="8" y="42"/>
                  </a:lnTo>
                  <a:lnTo>
                    <a:pt x="18" y="44"/>
                  </a:lnTo>
                  <a:lnTo>
                    <a:pt x="18" y="44"/>
                  </a:lnTo>
                  <a:lnTo>
                    <a:pt x="32" y="42"/>
                  </a:lnTo>
                  <a:lnTo>
                    <a:pt x="32" y="42"/>
                  </a:lnTo>
                  <a:lnTo>
                    <a:pt x="40" y="40"/>
                  </a:lnTo>
                  <a:lnTo>
                    <a:pt x="48" y="40"/>
                  </a:lnTo>
                  <a:lnTo>
                    <a:pt x="48" y="40"/>
                  </a:lnTo>
                  <a:lnTo>
                    <a:pt x="54" y="38"/>
                  </a:lnTo>
                  <a:lnTo>
                    <a:pt x="60" y="34"/>
                  </a:lnTo>
                  <a:lnTo>
                    <a:pt x="68" y="26"/>
                  </a:lnTo>
                  <a:lnTo>
                    <a:pt x="68" y="26"/>
                  </a:lnTo>
                  <a:lnTo>
                    <a:pt x="74" y="24"/>
                  </a:lnTo>
                  <a:lnTo>
                    <a:pt x="82" y="22"/>
                  </a:lnTo>
                  <a:lnTo>
                    <a:pt x="88" y="20"/>
                  </a:lnTo>
                  <a:lnTo>
                    <a:pt x="94" y="16"/>
                  </a:lnTo>
                  <a:lnTo>
                    <a:pt x="94" y="16"/>
                  </a:lnTo>
                  <a:lnTo>
                    <a:pt x="96" y="14"/>
                  </a:lnTo>
                  <a:lnTo>
                    <a:pt x="96" y="14"/>
                  </a:lnTo>
                  <a:lnTo>
                    <a:pt x="98" y="10"/>
                  </a:lnTo>
                  <a:lnTo>
                    <a:pt x="98" y="8"/>
                  </a:lnTo>
                  <a:lnTo>
                    <a:pt x="98" y="4"/>
                  </a:lnTo>
                  <a:lnTo>
                    <a:pt x="94" y="2"/>
                  </a:lnTo>
                  <a:lnTo>
                    <a:pt x="94" y="2"/>
                  </a:lnTo>
                  <a:lnTo>
                    <a:pt x="9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69" name="Freeform 154"/>
            <p:cNvSpPr>
              <a:spLocks/>
            </p:cNvSpPr>
            <p:nvPr/>
          </p:nvSpPr>
          <p:spPr bwMode="auto">
            <a:xfrm>
              <a:off x="658" y="1308"/>
              <a:ext cx="46" cy="26"/>
            </a:xfrm>
            <a:custGeom>
              <a:avLst/>
              <a:gdLst>
                <a:gd name="T0" fmla="*/ 34 w 46"/>
                <a:gd name="T1" fmla="*/ 0 h 26"/>
                <a:gd name="T2" fmla="*/ 34 w 46"/>
                <a:gd name="T3" fmla="*/ 0 h 26"/>
                <a:gd name="T4" fmla="*/ 30 w 46"/>
                <a:gd name="T5" fmla="*/ 0 h 26"/>
                <a:gd name="T6" fmla="*/ 26 w 46"/>
                <a:gd name="T7" fmla="*/ 2 h 26"/>
                <a:gd name="T8" fmla="*/ 26 w 46"/>
                <a:gd name="T9" fmla="*/ 2 h 26"/>
                <a:gd name="T10" fmla="*/ 20 w 46"/>
                <a:gd name="T11" fmla="*/ 6 h 26"/>
                <a:gd name="T12" fmla="*/ 12 w 46"/>
                <a:gd name="T13" fmla="*/ 10 h 26"/>
                <a:gd name="T14" fmla="*/ 12 w 46"/>
                <a:gd name="T15" fmla="*/ 10 h 26"/>
                <a:gd name="T16" fmla="*/ 6 w 46"/>
                <a:gd name="T17" fmla="*/ 12 h 26"/>
                <a:gd name="T18" fmla="*/ 4 w 46"/>
                <a:gd name="T19" fmla="*/ 16 h 26"/>
                <a:gd name="T20" fmla="*/ 0 w 46"/>
                <a:gd name="T21" fmla="*/ 26 h 26"/>
                <a:gd name="T22" fmla="*/ 0 w 46"/>
                <a:gd name="T23" fmla="*/ 26 h 26"/>
                <a:gd name="T24" fmla="*/ 2 w 46"/>
                <a:gd name="T25" fmla="*/ 26 h 26"/>
                <a:gd name="T26" fmla="*/ 2 w 46"/>
                <a:gd name="T27" fmla="*/ 26 h 26"/>
                <a:gd name="T28" fmla="*/ 6 w 46"/>
                <a:gd name="T29" fmla="*/ 26 h 26"/>
                <a:gd name="T30" fmla="*/ 10 w 46"/>
                <a:gd name="T31" fmla="*/ 24 h 26"/>
                <a:gd name="T32" fmla="*/ 16 w 46"/>
                <a:gd name="T33" fmla="*/ 20 h 26"/>
                <a:gd name="T34" fmla="*/ 16 w 46"/>
                <a:gd name="T35" fmla="*/ 20 h 26"/>
                <a:gd name="T36" fmla="*/ 22 w 46"/>
                <a:gd name="T37" fmla="*/ 18 h 26"/>
                <a:gd name="T38" fmla="*/ 26 w 46"/>
                <a:gd name="T39" fmla="*/ 18 h 26"/>
                <a:gd name="T40" fmla="*/ 26 w 46"/>
                <a:gd name="T41" fmla="*/ 18 h 26"/>
                <a:gd name="T42" fmla="*/ 28 w 46"/>
                <a:gd name="T43" fmla="*/ 18 h 26"/>
                <a:gd name="T44" fmla="*/ 28 w 46"/>
                <a:gd name="T45" fmla="*/ 18 h 26"/>
                <a:gd name="T46" fmla="*/ 28 w 46"/>
                <a:gd name="T47" fmla="*/ 18 h 26"/>
                <a:gd name="T48" fmla="*/ 28 w 46"/>
                <a:gd name="T49" fmla="*/ 18 h 26"/>
                <a:gd name="T50" fmla="*/ 32 w 46"/>
                <a:gd name="T51" fmla="*/ 18 h 26"/>
                <a:gd name="T52" fmla="*/ 32 w 46"/>
                <a:gd name="T53" fmla="*/ 18 h 26"/>
                <a:gd name="T54" fmla="*/ 40 w 46"/>
                <a:gd name="T55" fmla="*/ 16 h 26"/>
                <a:gd name="T56" fmla="*/ 46 w 46"/>
                <a:gd name="T57" fmla="*/ 10 h 26"/>
                <a:gd name="T58" fmla="*/ 46 w 46"/>
                <a:gd name="T59" fmla="*/ 10 h 26"/>
                <a:gd name="T60" fmla="*/ 46 w 46"/>
                <a:gd name="T61" fmla="*/ 6 h 26"/>
                <a:gd name="T62" fmla="*/ 44 w 46"/>
                <a:gd name="T63" fmla="*/ 2 h 26"/>
                <a:gd name="T64" fmla="*/ 40 w 46"/>
                <a:gd name="T65" fmla="*/ 0 h 26"/>
                <a:gd name="T66" fmla="*/ 34 w 46"/>
                <a:gd name="T67"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6" h="26">
                  <a:moveTo>
                    <a:pt x="34" y="0"/>
                  </a:moveTo>
                  <a:lnTo>
                    <a:pt x="34" y="0"/>
                  </a:lnTo>
                  <a:lnTo>
                    <a:pt x="30" y="0"/>
                  </a:lnTo>
                  <a:lnTo>
                    <a:pt x="26" y="2"/>
                  </a:lnTo>
                  <a:lnTo>
                    <a:pt x="26" y="2"/>
                  </a:lnTo>
                  <a:lnTo>
                    <a:pt x="20" y="6"/>
                  </a:lnTo>
                  <a:lnTo>
                    <a:pt x="12" y="10"/>
                  </a:lnTo>
                  <a:lnTo>
                    <a:pt x="12" y="10"/>
                  </a:lnTo>
                  <a:lnTo>
                    <a:pt x="6" y="12"/>
                  </a:lnTo>
                  <a:lnTo>
                    <a:pt x="4" y="16"/>
                  </a:lnTo>
                  <a:lnTo>
                    <a:pt x="0" y="26"/>
                  </a:lnTo>
                  <a:lnTo>
                    <a:pt x="0" y="26"/>
                  </a:lnTo>
                  <a:lnTo>
                    <a:pt x="2" y="26"/>
                  </a:lnTo>
                  <a:lnTo>
                    <a:pt x="2" y="26"/>
                  </a:lnTo>
                  <a:lnTo>
                    <a:pt x="6" y="26"/>
                  </a:lnTo>
                  <a:lnTo>
                    <a:pt x="10" y="24"/>
                  </a:lnTo>
                  <a:lnTo>
                    <a:pt x="16" y="20"/>
                  </a:lnTo>
                  <a:lnTo>
                    <a:pt x="16" y="20"/>
                  </a:lnTo>
                  <a:lnTo>
                    <a:pt x="22" y="18"/>
                  </a:lnTo>
                  <a:lnTo>
                    <a:pt x="26" y="18"/>
                  </a:lnTo>
                  <a:lnTo>
                    <a:pt x="26" y="18"/>
                  </a:lnTo>
                  <a:lnTo>
                    <a:pt x="28" y="18"/>
                  </a:lnTo>
                  <a:lnTo>
                    <a:pt x="28" y="18"/>
                  </a:lnTo>
                  <a:lnTo>
                    <a:pt x="28" y="18"/>
                  </a:lnTo>
                  <a:lnTo>
                    <a:pt x="28" y="18"/>
                  </a:lnTo>
                  <a:lnTo>
                    <a:pt x="32" y="18"/>
                  </a:lnTo>
                  <a:lnTo>
                    <a:pt x="32" y="18"/>
                  </a:lnTo>
                  <a:lnTo>
                    <a:pt x="40" y="16"/>
                  </a:lnTo>
                  <a:lnTo>
                    <a:pt x="46" y="10"/>
                  </a:lnTo>
                  <a:lnTo>
                    <a:pt x="46" y="10"/>
                  </a:lnTo>
                  <a:lnTo>
                    <a:pt x="46" y="6"/>
                  </a:lnTo>
                  <a:lnTo>
                    <a:pt x="44" y="2"/>
                  </a:lnTo>
                  <a:lnTo>
                    <a:pt x="40" y="0"/>
                  </a:lnTo>
                  <a:lnTo>
                    <a:pt x="34"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70" name="Freeform 155"/>
            <p:cNvSpPr>
              <a:spLocks/>
            </p:cNvSpPr>
            <p:nvPr/>
          </p:nvSpPr>
          <p:spPr bwMode="auto">
            <a:xfrm>
              <a:off x="658" y="1308"/>
              <a:ext cx="46" cy="26"/>
            </a:xfrm>
            <a:custGeom>
              <a:avLst/>
              <a:gdLst>
                <a:gd name="T0" fmla="*/ 34 w 46"/>
                <a:gd name="T1" fmla="*/ 0 h 26"/>
                <a:gd name="T2" fmla="*/ 34 w 46"/>
                <a:gd name="T3" fmla="*/ 0 h 26"/>
                <a:gd name="T4" fmla="*/ 30 w 46"/>
                <a:gd name="T5" fmla="*/ 0 h 26"/>
                <a:gd name="T6" fmla="*/ 26 w 46"/>
                <a:gd name="T7" fmla="*/ 2 h 26"/>
                <a:gd name="T8" fmla="*/ 26 w 46"/>
                <a:gd name="T9" fmla="*/ 2 h 26"/>
                <a:gd name="T10" fmla="*/ 20 w 46"/>
                <a:gd name="T11" fmla="*/ 6 h 26"/>
                <a:gd name="T12" fmla="*/ 12 w 46"/>
                <a:gd name="T13" fmla="*/ 10 h 26"/>
                <a:gd name="T14" fmla="*/ 12 w 46"/>
                <a:gd name="T15" fmla="*/ 10 h 26"/>
                <a:gd name="T16" fmla="*/ 6 w 46"/>
                <a:gd name="T17" fmla="*/ 12 h 26"/>
                <a:gd name="T18" fmla="*/ 4 w 46"/>
                <a:gd name="T19" fmla="*/ 16 h 26"/>
                <a:gd name="T20" fmla="*/ 0 w 46"/>
                <a:gd name="T21" fmla="*/ 26 h 26"/>
                <a:gd name="T22" fmla="*/ 0 w 46"/>
                <a:gd name="T23" fmla="*/ 26 h 26"/>
                <a:gd name="T24" fmla="*/ 2 w 46"/>
                <a:gd name="T25" fmla="*/ 26 h 26"/>
                <a:gd name="T26" fmla="*/ 2 w 46"/>
                <a:gd name="T27" fmla="*/ 26 h 26"/>
                <a:gd name="T28" fmla="*/ 6 w 46"/>
                <a:gd name="T29" fmla="*/ 26 h 26"/>
                <a:gd name="T30" fmla="*/ 10 w 46"/>
                <a:gd name="T31" fmla="*/ 24 h 26"/>
                <a:gd name="T32" fmla="*/ 16 w 46"/>
                <a:gd name="T33" fmla="*/ 20 h 26"/>
                <a:gd name="T34" fmla="*/ 16 w 46"/>
                <a:gd name="T35" fmla="*/ 20 h 26"/>
                <a:gd name="T36" fmla="*/ 22 w 46"/>
                <a:gd name="T37" fmla="*/ 18 h 26"/>
                <a:gd name="T38" fmla="*/ 26 w 46"/>
                <a:gd name="T39" fmla="*/ 18 h 26"/>
                <a:gd name="T40" fmla="*/ 26 w 46"/>
                <a:gd name="T41" fmla="*/ 18 h 26"/>
                <a:gd name="T42" fmla="*/ 28 w 46"/>
                <a:gd name="T43" fmla="*/ 18 h 26"/>
                <a:gd name="T44" fmla="*/ 28 w 46"/>
                <a:gd name="T45" fmla="*/ 18 h 26"/>
                <a:gd name="T46" fmla="*/ 28 w 46"/>
                <a:gd name="T47" fmla="*/ 18 h 26"/>
                <a:gd name="T48" fmla="*/ 28 w 46"/>
                <a:gd name="T49" fmla="*/ 18 h 26"/>
                <a:gd name="T50" fmla="*/ 32 w 46"/>
                <a:gd name="T51" fmla="*/ 18 h 26"/>
                <a:gd name="T52" fmla="*/ 32 w 46"/>
                <a:gd name="T53" fmla="*/ 18 h 26"/>
                <a:gd name="T54" fmla="*/ 40 w 46"/>
                <a:gd name="T55" fmla="*/ 16 h 26"/>
                <a:gd name="T56" fmla="*/ 46 w 46"/>
                <a:gd name="T57" fmla="*/ 10 h 26"/>
                <a:gd name="T58" fmla="*/ 46 w 46"/>
                <a:gd name="T59" fmla="*/ 10 h 26"/>
                <a:gd name="T60" fmla="*/ 46 w 46"/>
                <a:gd name="T61" fmla="*/ 6 h 26"/>
                <a:gd name="T62" fmla="*/ 44 w 46"/>
                <a:gd name="T63" fmla="*/ 2 h 26"/>
                <a:gd name="T64" fmla="*/ 40 w 46"/>
                <a:gd name="T65" fmla="*/ 0 h 26"/>
                <a:gd name="T66" fmla="*/ 34 w 46"/>
                <a:gd name="T67"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6" h="26">
                  <a:moveTo>
                    <a:pt x="34" y="0"/>
                  </a:moveTo>
                  <a:lnTo>
                    <a:pt x="34" y="0"/>
                  </a:lnTo>
                  <a:lnTo>
                    <a:pt x="30" y="0"/>
                  </a:lnTo>
                  <a:lnTo>
                    <a:pt x="26" y="2"/>
                  </a:lnTo>
                  <a:lnTo>
                    <a:pt x="26" y="2"/>
                  </a:lnTo>
                  <a:lnTo>
                    <a:pt x="20" y="6"/>
                  </a:lnTo>
                  <a:lnTo>
                    <a:pt x="12" y="10"/>
                  </a:lnTo>
                  <a:lnTo>
                    <a:pt x="12" y="10"/>
                  </a:lnTo>
                  <a:lnTo>
                    <a:pt x="6" y="12"/>
                  </a:lnTo>
                  <a:lnTo>
                    <a:pt x="4" y="16"/>
                  </a:lnTo>
                  <a:lnTo>
                    <a:pt x="0" y="26"/>
                  </a:lnTo>
                  <a:lnTo>
                    <a:pt x="0" y="26"/>
                  </a:lnTo>
                  <a:lnTo>
                    <a:pt x="2" y="26"/>
                  </a:lnTo>
                  <a:lnTo>
                    <a:pt x="2" y="26"/>
                  </a:lnTo>
                  <a:lnTo>
                    <a:pt x="6" y="26"/>
                  </a:lnTo>
                  <a:lnTo>
                    <a:pt x="10" y="24"/>
                  </a:lnTo>
                  <a:lnTo>
                    <a:pt x="16" y="20"/>
                  </a:lnTo>
                  <a:lnTo>
                    <a:pt x="16" y="20"/>
                  </a:lnTo>
                  <a:lnTo>
                    <a:pt x="22" y="18"/>
                  </a:lnTo>
                  <a:lnTo>
                    <a:pt x="26" y="18"/>
                  </a:lnTo>
                  <a:lnTo>
                    <a:pt x="26" y="18"/>
                  </a:lnTo>
                  <a:lnTo>
                    <a:pt x="28" y="18"/>
                  </a:lnTo>
                  <a:lnTo>
                    <a:pt x="28" y="18"/>
                  </a:lnTo>
                  <a:lnTo>
                    <a:pt x="28" y="18"/>
                  </a:lnTo>
                  <a:lnTo>
                    <a:pt x="28" y="18"/>
                  </a:lnTo>
                  <a:lnTo>
                    <a:pt x="32" y="18"/>
                  </a:lnTo>
                  <a:lnTo>
                    <a:pt x="32" y="18"/>
                  </a:lnTo>
                  <a:lnTo>
                    <a:pt x="40" y="16"/>
                  </a:lnTo>
                  <a:lnTo>
                    <a:pt x="46" y="10"/>
                  </a:lnTo>
                  <a:lnTo>
                    <a:pt x="46" y="10"/>
                  </a:lnTo>
                  <a:lnTo>
                    <a:pt x="46" y="6"/>
                  </a:lnTo>
                  <a:lnTo>
                    <a:pt x="44" y="2"/>
                  </a:lnTo>
                  <a:lnTo>
                    <a:pt x="40" y="0"/>
                  </a:lnTo>
                  <a:lnTo>
                    <a:pt x="3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71" name="Freeform 156"/>
            <p:cNvSpPr>
              <a:spLocks/>
            </p:cNvSpPr>
            <p:nvPr/>
          </p:nvSpPr>
          <p:spPr bwMode="auto">
            <a:xfrm>
              <a:off x="672" y="1304"/>
              <a:ext cx="130" cy="78"/>
            </a:xfrm>
            <a:custGeom>
              <a:avLst/>
              <a:gdLst>
                <a:gd name="T0" fmla="*/ 106 w 130"/>
                <a:gd name="T1" fmla="*/ 0 h 78"/>
                <a:gd name="T2" fmla="*/ 102 w 130"/>
                <a:gd name="T3" fmla="*/ 0 h 78"/>
                <a:gd name="T4" fmla="*/ 94 w 130"/>
                <a:gd name="T5" fmla="*/ 6 h 78"/>
                <a:gd name="T6" fmla="*/ 86 w 130"/>
                <a:gd name="T7" fmla="*/ 14 h 78"/>
                <a:gd name="T8" fmla="*/ 80 w 130"/>
                <a:gd name="T9" fmla="*/ 14 h 78"/>
                <a:gd name="T10" fmla="*/ 70 w 130"/>
                <a:gd name="T11" fmla="*/ 14 h 78"/>
                <a:gd name="T12" fmla="*/ 68 w 130"/>
                <a:gd name="T13" fmla="*/ 14 h 78"/>
                <a:gd name="T14" fmla="*/ 62 w 130"/>
                <a:gd name="T15" fmla="*/ 14 h 78"/>
                <a:gd name="T16" fmla="*/ 54 w 130"/>
                <a:gd name="T17" fmla="*/ 18 h 78"/>
                <a:gd name="T18" fmla="*/ 40 w 130"/>
                <a:gd name="T19" fmla="*/ 22 h 78"/>
                <a:gd name="T20" fmla="*/ 34 w 130"/>
                <a:gd name="T21" fmla="*/ 26 h 78"/>
                <a:gd name="T22" fmla="*/ 26 w 130"/>
                <a:gd name="T23" fmla="*/ 30 h 78"/>
                <a:gd name="T24" fmla="*/ 10 w 130"/>
                <a:gd name="T25" fmla="*/ 32 h 78"/>
                <a:gd name="T26" fmla="*/ 2 w 130"/>
                <a:gd name="T27" fmla="*/ 38 h 78"/>
                <a:gd name="T28" fmla="*/ 0 w 130"/>
                <a:gd name="T29" fmla="*/ 44 h 78"/>
                <a:gd name="T30" fmla="*/ 2 w 130"/>
                <a:gd name="T31" fmla="*/ 46 h 78"/>
                <a:gd name="T32" fmla="*/ 16 w 130"/>
                <a:gd name="T33" fmla="*/ 52 h 78"/>
                <a:gd name="T34" fmla="*/ 20 w 130"/>
                <a:gd name="T35" fmla="*/ 58 h 78"/>
                <a:gd name="T36" fmla="*/ 22 w 130"/>
                <a:gd name="T37" fmla="*/ 70 h 78"/>
                <a:gd name="T38" fmla="*/ 28 w 130"/>
                <a:gd name="T39" fmla="*/ 74 h 78"/>
                <a:gd name="T40" fmla="*/ 36 w 130"/>
                <a:gd name="T41" fmla="*/ 74 h 78"/>
                <a:gd name="T42" fmla="*/ 42 w 130"/>
                <a:gd name="T43" fmla="*/ 76 h 78"/>
                <a:gd name="T44" fmla="*/ 46 w 130"/>
                <a:gd name="T45" fmla="*/ 78 h 78"/>
                <a:gd name="T46" fmla="*/ 50 w 130"/>
                <a:gd name="T47" fmla="*/ 78 h 78"/>
                <a:gd name="T48" fmla="*/ 60 w 130"/>
                <a:gd name="T49" fmla="*/ 74 h 78"/>
                <a:gd name="T50" fmla="*/ 74 w 130"/>
                <a:gd name="T51" fmla="*/ 64 h 78"/>
                <a:gd name="T52" fmla="*/ 90 w 130"/>
                <a:gd name="T53" fmla="*/ 58 h 78"/>
                <a:gd name="T54" fmla="*/ 98 w 130"/>
                <a:gd name="T55" fmla="*/ 56 h 78"/>
                <a:gd name="T56" fmla="*/ 122 w 130"/>
                <a:gd name="T57" fmla="*/ 44 h 78"/>
                <a:gd name="T58" fmla="*/ 128 w 130"/>
                <a:gd name="T59" fmla="*/ 40 h 78"/>
                <a:gd name="T60" fmla="*/ 130 w 130"/>
                <a:gd name="T61" fmla="*/ 32 h 78"/>
                <a:gd name="T62" fmla="*/ 120 w 130"/>
                <a:gd name="T63" fmla="*/ 22 h 78"/>
                <a:gd name="T64" fmla="*/ 116 w 130"/>
                <a:gd name="T65" fmla="*/ 14 h 78"/>
                <a:gd name="T66" fmla="*/ 112 w 130"/>
                <a:gd name="T67" fmla="*/ 6 h 78"/>
                <a:gd name="T68" fmla="*/ 106 w 130"/>
                <a:gd name="T69"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30" h="78">
                  <a:moveTo>
                    <a:pt x="106" y="0"/>
                  </a:moveTo>
                  <a:lnTo>
                    <a:pt x="106" y="0"/>
                  </a:lnTo>
                  <a:lnTo>
                    <a:pt x="102" y="0"/>
                  </a:lnTo>
                  <a:lnTo>
                    <a:pt x="102" y="0"/>
                  </a:lnTo>
                  <a:lnTo>
                    <a:pt x="98" y="2"/>
                  </a:lnTo>
                  <a:lnTo>
                    <a:pt x="94" y="6"/>
                  </a:lnTo>
                  <a:lnTo>
                    <a:pt x="90" y="10"/>
                  </a:lnTo>
                  <a:lnTo>
                    <a:pt x="86" y="14"/>
                  </a:lnTo>
                  <a:lnTo>
                    <a:pt x="86" y="14"/>
                  </a:lnTo>
                  <a:lnTo>
                    <a:pt x="80" y="14"/>
                  </a:lnTo>
                  <a:lnTo>
                    <a:pt x="80" y="14"/>
                  </a:lnTo>
                  <a:lnTo>
                    <a:pt x="70" y="14"/>
                  </a:lnTo>
                  <a:lnTo>
                    <a:pt x="70" y="14"/>
                  </a:lnTo>
                  <a:lnTo>
                    <a:pt x="68" y="14"/>
                  </a:lnTo>
                  <a:lnTo>
                    <a:pt x="68" y="14"/>
                  </a:lnTo>
                  <a:lnTo>
                    <a:pt x="62" y="14"/>
                  </a:lnTo>
                  <a:lnTo>
                    <a:pt x="54" y="18"/>
                  </a:lnTo>
                  <a:lnTo>
                    <a:pt x="54" y="18"/>
                  </a:lnTo>
                  <a:lnTo>
                    <a:pt x="46" y="20"/>
                  </a:lnTo>
                  <a:lnTo>
                    <a:pt x="40" y="22"/>
                  </a:lnTo>
                  <a:lnTo>
                    <a:pt x="40" y="22"/>
                  </a:lnTo>
                  <a:lnTo>
                    <a:pt x="34" y="26"/>
                  </a:lnTo>
                  <a:lnTo>
                    <a:pt x="26" y="30"/>
                  </a:lnTo>
                  <a:lnTo>
                    <a:pt x="26" y="30"/>
                  </a:lnTo>
                  <a:lnTo>
                    <a:pt x="18" y="32"/>
                  </a:lnTo>
                  <a:lnTo>
                    <a:pt x="10" y="32"/>
                  </a:lnTo>
                  <a:lnTo>
                    <a:pt x="10" y="32"/>
                  </a:lnTo>
                  <a:lnTo>
                    <a:pt x="2" y="38"/>
                  </a:lnTo>
                  <a:lnTo>
                    <a:pt x="0" y="42"/>
                  </a:lnTo>
                  <a:lnTo>
                    <a:pt x="0" y="44"/>
                  </a:lnTo>
                  <a:lnTo>
                    <a:pt x="0" y="44"/>
                  </a:lnTo>
                  <a:lnTo>
                    <a:pt x="2" y="46"/>
                  </a:lnTo>
                  <a:lnTo>
                    <a:pt x="6" y="48"/>
                  </a:lnTo>
                  <a:lnTo>
                    <a:pt x="16" y="52"/>
                  </a:lnTo>
                  <a:lnTo>
                    <a:pt x="16" y="52"/>
                  </a:lnTo>
                  <a:lnTo>
                    <a:pt x="20" y="58"/>
                  </a:lnTo>
                  <a:lnTo>
                    <a:pt x="20" y="64"/>
                  </a:lnTo>
                  <a:lnTo>
                    <a:pt x="22" y="70"/>
                  </a:lnTo>
                  <a:lnTo>
                    <a:pt x="26" y="72"/>
                  </a:lnTo>
                  <a:lnTo>
                    <a:pt x="28" y="74"/>
                  </a:lnTo>
                  <a:lnTo>
                    <a:pt x="28" y="74"/>
                  </a:lnTo>
                  <a:lnTo>
                    <a:pt x="36" y="74"/>
                  </a:lnTo>
                  <a:lnTo>
                    <a:pt x="36" y="74"/>
                  </a:lnTo>
                  <a:lnTo>
                    <a:pt x="42" y="76"/>
                  </a:lnTo>
                  <a:lnTo>
                    <a:pt x="46" y="78"/>
                  </a:lnTo>
                  <a:lnTo>
                    <a:pt x="46" y="78"/>
                  </a:lnTo>
                  <a:lnTo>
                    <a:pt x="50" y="78"/>
                  </a:lnTo>
                  <a:lnTo>
                    <a:pt x="50" y="78"/>
                  </a:lnTo>
                  <a:lnTo>
                    <a:pt x="54" y="78"/>
                  </a:lnTo>
                  <a:lnTo>
                    <a:pt x="60" y="74"/>
                  </a:lnTo>
                  <a:lnTo>
                    <a:pt x="60" y="74"/>
                  </a:lnTo>
                  <a:lnTo>
                    <a:pt x="74" y="64"/>
                  </a:lnTo>
                  <a:lnTo>
                    <a:pt x="80" y="60"/>
                  </a:lnTo>
                  <a:lnTo>
                    <a:pt x="90" y="58"/>
                  </a:lnTo>
                  <a:lnTo>
                    <a:pt x="90" y="58"/>
                  </a:lnTo>
                  <a:lnTo>
                    <a:pt x="98" y="56"/>
                  </a:lnTo>
                  <a:lnTo>
                    <a:pt x="106" y="52"/>
                  </a:lnTo>
                  <a:lnTo>
                    <a:pt x="122" y="44"/>
                  </a:lnTo>
                  <a:lnTo>
                    <a:pt x="122" y="44"/>
                  </a:lnTo>
                  <a:lnTo>
                    <a:pt x="128" y="40"/>
                  </a:lnTo>
                  <a:lnTo>
                    <a:pt x="130" y="36"/>
                  </a:lnTo>
                  <a:lnTo>
                    <a:pt x="130" y="32"/>
                  </a:lnTo>
                  <a:lnTo>
                    <a:pt x="128" y="28"/>
                  </a:lnTo>
                  <a:lnTo>
                    <a:pt x="120" y="22"/>
                  </a:lnTo>
                  <a:lnTo>
                    <a:pt x="116" y="18"/>
                  </a:lnTo>
                  <a:lnTo>
                    <a:pt x="116" y="14"/>
                  </a:lnTo>
                  <a:lnTo>
                    <a:pt x="116" y="14"/>
                  </a:lnTo>
                  <a:lnTo>
                    <a:pt x="112" y="6"/>
                  </a:lnTo>
                  <a:lnTo>
                    <a:pt x="110" y="2"/>
                  </a:lnTo>
                  <a:lnTo>
                    <a:pt x="106"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72" name="Freeform 157"/>
            <p:cNvSpPr>
              <a:spLocks/>
            </p:cNvSpPr>
            <p:nvPr/>
          </p:nvSpPr>
          <p:spPr bwMode="auto">
            <a:xfrm>
              <a:off x="672" y="1304"/>
              <a:ext cx="130" cy="78"/>
            </a:xfrm>
            <a:custGeom>
              <a:avLst/>
              <a:gdLst>
                <a:gd name="T0" fmla="*/ 106 w 130"/>
                <a:gd name="T1" fmla="*/ 0 h 78"/>
                <a:gd name="T2" fmla="*/ 102 w 130"/>
                <a:gd name="T3" fmla="*/ 0 h 78"/>
                <a:gd name="T4" fmla="*/ 94 w 130"/>
                <a:gd name="T5" fmla="*/ 6 h 78"/>
                <a:gd name="T6" fmla="*/ 86 w 130"/>
                <a:gd name="T7" fmla="*/ 14 h 78"/>
                <a:gd name="T8" fmla="*/ 80 w 130"/>
                <a:gd name="T9" fmla="*/ 14 h 78"/>
                <a:gd name="T10" fmla="*/ 70 w 130"/>
                <a:gd name="T11" fmla="*/ 14 h 78"/>
                <a:gd name="T12" fmla="*/ 68 w 130"/>
                <a:gd name="T13" fmla="*/ 14 h 78"/>
                <a:gd name="T14" fmla="*/ 62 w 130"/>
                <a:gd name="T15" fmla="*/ 14 h 78"/>
                <a:gd name="T16" fmla="*/ 54 w 130"/>
                <a:gd name="T17" fmla="*/ 18 h 78"/>
                <a:gd name="T18" fmla="*/ 40 w 130"/>
                <a:gd name="T19" fmla="*/ 22 h 78"/>
                <a:gd name="T20" fmla="*/ 34 w 130"/>
                <a:gd name="T21" fmla="*/ 26 h 78"/>
                <a:gd name="T22" fmla="*/ 26 w 130"/>
                <a:gd name="T23" fmla="*/ 30 h 78"/>
                <a:gd name="T24" fmla="*/ 10 w 130"/>
                <a:gd name="T25" fmla="*/ 32 h 78"/>
                <a:gd name="T26" fmla="*/ 2 w 130"/>
                <a:gd name="T27" fmla="*/ 38 h 78"/>
                <a:gd name="T28" fmla="*/ 0 w 130"/>
                <a:gd name="T29" fmla="*/ 44 h 78"/>
                <a:gd name="T30" fmla="*/ 2 w 130"/>
                <a:gd name="T31" fmla="*/ 46 h 78"/>
                <a:gd name="T32" fmla="*/ 16 w 130"/>
                <a:gd name="T33" fmla="*/ 52 h 78"/>
                <a:gd name="T34" fmla="*/ 20 w 130"/>
                <a:gd name="T35" fmla="*/ 58 h 78"/>
                <a:gd name="T36" fmla="*/ 22 w 130"/>
                <a:gd name="T37" fmla="*/ 70 h 78"/>
                <a:gd name="T38" fmla="*/ 28 w 130"/>
                <a:gd name="T39" fmla="*/ 74 h 78"/>
                <a:gd name="T40" fmla="*/ 36 w 130"/>
                <a:gd name="T41" fmla="*/ 74 h 78"/>
                <a:gd name="T42" fmla="*/ 42 w 130"/>
                <a:gd name="T43" fmla="*/ 76 h 78"/>
                <a:gd name="T44" fmla="*/ 46 w 130"/>
                <a:gd name="T45" fmla="*/ 78 h 78"/>
                <a:gd name="T46" fmla="*/ 50 w 130"/>
                <a:gd name="T47" fmla="*/ 78 h 78"/>
                <a:gd name="T48" fmla="*/ 60 w 130"/>
                <a:gd name="T49" fmla="*/ 74 h 78"/>
                <a:gd name="T50" fmla="*/ 74 w 130"/>
                <a:gd name="T51" fmla="*/ 64 h 78"/>
                <a:gd name="T52" fmla="*/ 90 w 130"/>
                <a:gd name="T53" fmla="*/ 58 h 78"/>
                <a:gd name="T54" fmla="*/ 98 w 130"/>
                <a:gd name="T55" fmla="*/ 56 h 78"/>
                <a:gd name="T56" fmla="*/ 122 w 130"/>
                <a:gd name="T57" fmla="*/ 44 h 78"/>
                <a:gd name="T58" fmla="*/ 128 w 130"/>
                <a:gd name="T59" fmla="*/ 40 h 78"/>
                <a:gd name="T60" fmla="*/ 130 w 130"/>
                <a:gd name="T61" fmla="*/ 32 h 78"/>
                <a:gd name="T62" fmla="*/ 120 w 130"/>
                <a:gd name="T63" fmla="*/ 22 h 78"/>
                <a:gd name="T64" fmla="*/ 116 w 130"/>
                <a:gd name="T65" fmla="*/ 14 h 78"/>
                <a:gd name="T66" fmla="*/ 112 w 130"/>
                <a:gd name="T67" fmla="*/ 6 h 78"/>
                <a:gd name="T68" fmla="*/ 106 w 130"/>
                <a:gd name="T69"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30" h="78">
                  <a:moveTo>
                    <a:pt x="106" y="0"/>
                  </a:moveTo>
                  <a:lnTo>
                    <a:pt x="106" y="0"/>
                  </a:lnTo>
                  <a:lnTo>
                    <a:pt x="102" y="0"/>
                  </a:lnTo>
                  <a:lnTo>
                    <a:pt x="102" y="0"/>
                  </a:lnTo>
                  <a:lnTo>
                    <a:pt x="98" y="2"/>
                  </a:lnTo>
                  <a:lnTo>
                    <a:pt x="94" y="6"/>
                  </a:lnTo>
                  <a:lnTo>
                    <a:pt x="90" y="10"/>
                  </a:lnTo>
                  <a:lnTo>
                    <a:pt x="86" y="14"/>
                  </a:lnTo>
                  <a:lnTo>
                    <a:pt x="86" y="14"/>
                  </a:lnTo>
                  <a:lnTo>
                    <a:pt x="80" y="14"/>
                  </a:lnTo>
                  <a:lnTo>
                    <a:pt x="80" y="14"/>
                  </a:lnTo>
                  <a:lnTo>
                    <a:pt x="70" y="14"/>
                  </a:lnTo>
                  <a:lnTo>
                    <a:pt x="70" y="14"/>
                  </a:lnTo>
                  <a:lnTo>
                    <a:pt x="68" y="14"/>
                  </a:lnTo>
                  <a:lnTo>
                    <a:pt x="68" y="14"/>
                  </a:lnTo>
                  <a:lnTo>
                    <a:pt x="62" y="14"/>
                  </a:lnTo>
                  <a:lnTo>
                    <a:pt x="54" y="18"/>
                  </a:lnTo>
                  <a:lnTo>
                    <a:pt x="54" y="18"/>
                  </a:lnTo>
                  <a:lnTo>
                    <a:pt x="46" y="20"/>
                  </a:lnTo>
                  <a:lnTo>
                    <a:pt x="40" y="22"/>
                  </a:lnTo>
                  <a:lnTo>
                    <a:pt x="40" y="22"/>
                  </a:lnTo>
                  <a:lnTo>
                    <a:pt x="34" y="26"/>
                  </a:lnTo>
                  <a:lnTo>
                    <a:pt x="26" y="30"/>
                  </a:lnTo>
                  <a:lnTo>
                    <a:pt x="26" y="30"/>
                  </a:lnTo>
                  <a:lnTo>
                    <a:pt x="18" y="32"/>
                  </a:lnTo>
                  <a:lnTo>
                    <a:pt x="10" y="32"/>
                  </a:lnTo>
                  <a:lnTo>
                    <a:pt x="10" y="32"/>
                  </a:lnTo>
                  <a:lnTo>
                    <a:pt x="2" y="38"/>
                  </a:lnTo>
                  <a:lnTo>
                    <a:pt x="0" y="42"/>
                  </a:lnTo>
                  <a:lnTo>
                    <a:pt x="0" y="44"/>
                  </a:lnTo>
                  <a:lnTo>
                    <a:pt x="0" y="44"/>
                  </a:lnTo>
                  <a:lnTo>
                    <a:pt x="2" y="46"/>
                  </a:lnTo>
                  <a:lnTo>
                    <a:pt x="6" y="48"/>
                  </a:lnTo>
                  <a:lnTo>
                    <a:pt x="16" y="52"/>
                  </a:lnTo>
                  <a:lnTo>
                    <a:pt x="16" y="52"/>
                  </a:lnTo>
                  <a:lnTo>
                    <a:pt x="20" y="58"/>
                  </a:lnTo>
                  <a:lnTo>
                    <a:pt x="20" y="64"/>
                  </a:lnTo>
                  <a:lnTo>
                    <a:pt x="22" y="70"/>
                  </a:lnTo>
                  <a:lnTo>
                    <a:pt x="26" y="72"/>
                  </a:lnTo>
                  <a:lnTo>
                    <a:pt x="28" y="74"/>
                  </a:lnTo>
                  <a:lnTo>
                    <a:pt x="28" y="74"/>
                  </a:lnTo>
                  <a:lnTo>
                    <a:pt x="36" y="74"/>
                  </a:lnTo>
                  <a:lnTo>
                    <a:pt x="36" y="74"/>
                  </a:lnTo>
                  <a:lnTo>
                    <a:pt x="42" y="76"/>
                  </a:lnTo>
                  <a:lnTo>
                    <a:pt x="46" y="78"/>
                  </a:lnTo>
                  <a:lnTo>
                    <a:pt x="46" y="78"/>
                  </a:lnTo>
                  <a:lnTo>
                    <a:pt x="50" y="78"/>
                  </a:lnTo>
                  <a:lnTo>
                    <a:pt x="50" y="78"/>
                  </a:lnTo>
                  <a:lnTo>
                    <a:pt x="54" y="78"/>
                  </a:lnTo>
                  <a:lnTo>
                    <a:pt x="60" y="74"/>
                  </a:lnTo>
                  <a:lnTo>
                    <a:pt x="60" y="74"/>
                  </a:lnTo>
                  <a:lnTo>
                    <a:pt x="74" y="64"/>
                  </a:lnTo>
                  <a:lnTo>
                    <a:pt x="80" y="60"/>
                  </a:lnTo>
                  <a:lnTo>
                    <a:pt x="90" y="58"/>
                  </a:lnTo>
                  <a:lnTo>
                    <a:pt x="90" y="58"/>
                  </a:lnTo>
                  <a:lnTo>
                    <a:pt x="98" y="56"/>
                  </a:lnTo>
                  <a:lnTo>
                    <a:pt x="106" y="52"/>
                  </a:lnTo>
                  <a:lnTo>
                    <a:pt x="122" y="44"/>
                  </a:lnTo>
                  <a:lnTo>
                    <a:pt x="122" y="44"/>
                  </a:lnTo>
                  <a:lnTo>
                    <a:pt x="128" y="40"/>
                  </a:lnTo>
                  <a:lnTo>
                    <a:pt x="130" y="36"/>
                  </a:lnTo>
                  <a:lnTo>
                    <a:pt x="130" y="32"/>
                  </a:lnTo>
                  <a:lnTo>
                    <a:pt x="128" y="28"/>
                  </a:lnTo>
                  <a:lnTo>
                    <a:pt x="120" y="22"/>
                  </a:lnTo>
                  <a:lnTo>
                    <a:pt x="116" y="18"/>
                  </a:lnTo>
                  <a:lnTo>
                    <a:pt x="116" y="14"/>
                  </a:lnTo>
                  <a:lnTo>
                    <a:pt x="116" y="14"/>
                  </a:lnTo>
                  <a:lnTo>
                    <a:pt x="112" y="6"/>
                  </a:lnTo>
                  <a:lnTo>
                    <a:pt x="110" y="2"/>
                  </a:lnTo>
                  <a:lnTo>
                    <a:pt x="10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73" name="Freeform 158"/>
            <p:cNvSpPr>
              <a:spLocks/>
            </p:cNvSpPr>
            <p:nvPr/>
          </p:nvSpPr>
          <p:spPr bwMode="auto">
            <a:xfrm>
              <a:off x="4448" y="2170"/>
              <a:ext cx="138" cy="60"/>
            </a:xfrm>
            <a:custGeom>
              <a:avLst/>
              <a:gdLst>
                <a:gd name="T0" fmla="*/ 38 w 138"/>
                <a:gd name="T1" fmla="*/ 0 h 60"/>
                <a:gd name="T2" fmla="*/ 36 w 138"/>
                <a:gd name="T3" fmla="*/ 0 h 60"/>
                <a:gd name="T4" fmla="*/ 26 w 138"/>
                <a:gd name="T5" fmla="*/ 4 h 60"/>
                <a:gd name="T6" fmla="*/ 18 w 138"/>
                <a:gd name="T7" fmla="*/ 10 h 60"/>
                <a:gd name="T8" fmla="*/ 2 w 138"/>
                <a:gd name="T9" fmla="*/ 10 h 60"/>
                <a:gd name="T10" fmla="*/ 0 w 138"/>
                <a:gd name="T11" fmla="*/ 14 h 60"/>
                <a:gd name="T12" fmla="*/ 2 w 138"/>
                <a:gd name="T13" fmla="*/ 22 h 60"/>
                <a:gd name="T14" fmla="*/ 10 w 138"/>
                <a:gd name="T15" fmla="*/ 28 h 60"/>
                <a:gd name="T16" fmla="*/ 12 w 138"/>
                <a:gd name="T17" fmla="*/ 28 h 60"/>
                <a:gd name="T18" fmla="*/ 16 w 138"/>
                <a:gd name="T19" fmla="*/ 26 h 60"/>
                <a:gd name="T20" fmla="*/ 26 w 138"/>
                <a:gd name="T21" fmla="*/ 22 h 60"/>
                <a:gd name="T22" fmla="*/ 32 w 138"/>
                <a:gd name="T23" fmla="*/ 20 h 60"/>
                <a:gd name="T24" fmla="*/ 40 w 138"/>
                <a:gd name="T25" fmla="*/ 22 h 60"/>
                <a:gd name="T26" fmla="*/ 62 w 138"/>
                <a:gd name="T27" fmla="*/ 30 h 60"/>
                <a:gd name="T28" fmla="*/ 70 w 138"/>
                <a:gd name="T29" fmla="*/ 36 h 60"/>
                <a:gd name="T30" fmla="*/ 78 w 138"/>
                <a:gd name="T31" fmla="*/ 40 h 60"/>
                <a:gd name="T32" fmla="*/ 88 w 138"/>
                <a:gd name="T33" fmla="*/ 44 h 60"/>
                <a:gd name="T34" fmla="*/ 96 w 138"/>
                <a:gd name="T35" fmla="*/ 50 h 60"/>
                <a:gd name="T36" fmla="*/ 100 w 138"/>
                <a:gd name="T37" fmla="*/ 56 h 60"/>
                <a:gd name="T38" fmla="*/ 108 w 138"/>
                <a:gd name="T39" fmla="*/ 60 h 60"/>
                <a:gd name="T40" fmla="*/ 108 w 138"/>
                <a:gd name="T41" fmla="*/ 60 h 60"/>
                <a:gd name="T42" fmla="*/ 116 w 138"/>
                <a:gd name="T43" fmla="*/ 58 h 60"/>
                <a:gd name="T44" fmla="*/ 122 w 138"/>
                <a:gd name="T45" fmla="*/ 58 h 60"/>
                <a:gd name="T46" fmla="*/ 124 w 138"/>
                <a:gd name="T47" fmla="*/ 58 h 60"/>
                <a:gd name="T48" fmla="*/ 126 w 138"/>
                <a:gd name="T49" fmla="*/ 58 h 60"/>
                <a:gd name="T50" fmla="*/ 128 w 138"/>
                <a:gd name="T51" fmla="*/ 58 h 60"/>
                <a:gd name="T52" fmla="*/ 132 w 138"/>
                <a:gd name="T53" fmla="*/ 56 h 60"/>
                <a:gd name="T54" fmla="*/ 138 w 138"/>
                <a:gd name="T55" fmla="*/ 52 h 60"/>
                <a:gd name="T56" fmla="*/ 138 w 138"/>
                <a:gd name="T57" fmla="*/ 48 h 60"/>
                <a:gd name="T58" fmla="*/ 130 w 138"/>
                <a:gd name="T59" fmla="*/ 42 h 60"/>
                <a:gd name="T60" fmla="*/ 120 w 138"/>
                <a:gd name="T61" fmla="*/ 42 h 60"/>
                <a:gd name="T62" fmla="*/ 96 w 138"/>
                <a:gd name="T63" fmla="*/ 30 h 60"/>
                <a:gd name="T64" fmla="*/ 92 w 138"/>
                <a:gd name="T65" fmla="*/ 26 h 60"/>
                <a:gd name="T66" fmla="*/ 86 w 138"/>
                <a:gd name="T67" fmla="*/ 22 h 60"/>
                <a:gd name="T68" fmla="*/ 82 w 138"/>
                <a:gd name="T69" fmla="*/ 22 h 60"/>
                <a:gd name="T70" fmla="*/ 80 w 138"/>
                <a:gd name="T71" fmla="*/ 22 h 60"/>
                <a:gd name="T72" fmla="*/ 80 w 138"/>
                <a:gd name="T73" fmla="*/ 22 h 60"/>
                <a:gd name="T74" fmla="*/ 74 w 138"/>
                <a:gd name="T75" fmla="*/ 20 h 60"/>
                <a:gd name="T76" fmla="*/ 72 w 138"/>
                <a:gd name="T77" fmla="*/ 18 h 60"/>
                <a:gd name="T78" fmla="*/ 68 w 138"/>
                <a:gd name="T79" fmla="*/ 16 h 60"/>
                <a:gd name="T80" fmla="*/ 48 w 138"/>
                <a:gd name="T81" fmla="*/ 2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38" h="60">
                  <a:moveTo>
                    <a:pt x="38" y="0"/>
                  </a:moveTo>
                  <a:lnTo>
                    <a:pt x="38" y="0"/>
                  </a:lnTo>
                  <a:lnTo>
                    <a:pt x="36" y="0"/>
                  </a:lnTo>
                  <a:lnTo>
                    <a:pt x="36" y="0"/>
                  </a:lnTo>
                  <a:lnTo>
                    <a:pt x="30" y="2"/>
                  </a:lnTo>
                  <a:lnTo>
                    <a:pt x="26" y="4"/>
                  </a:lnTo>
                  <a:lnTo>
                    <a:pt x="18" y="10"/>
                  </a:lnTo>
                  <a:lnTo>
                    <a:pt x="18" y="10"/>
                  </a:lnTo>
                  <a:lnTo>
                    <a:pt x="6" y="10"/>
                  </a:lnTo>
                  <a:lnTo>
                    <a:pt x="2" y="10"/>
                  </a:lnTo>
                  <a:lnTo>
                    <a:pt x="0" y="14"/>
                  </a:lnTo>
                  <a:lnTo>
                    <a:pt x="0" y="14"/>
                  </a:lnTo>
                  <a:lnTo>
                    <a:pt x="0" y="18"/>
                  </a:lnTo>
                  <a:lnTo>
                    <a:pt x="2" y="22"/>
                  </a:lnTo>
                  <a:lnTo>
                    <a:pt x="6" y="26"/>
                  </a:lnTo>
                  <a:lnTo>
                    <a:pt x="10" y="28"/>
                  </a:lnTo>
                  <a:lnTo>
                    <a:pt x="10" y="28"/>
                  </a:lnTo>
                  <a:lnTo>
                    <a:pt x="12" y="28"/>
                  </a:lnTo>
                  <a:lnTo>
                    <a:pt x="12" y="28"/>
                  </a:lnTo>
                  <a:lnTo>
                    <a:pt x="16" y="26"/>
                  </a:lnTo>
                  <a:lnTo>
                    <a:pt x="18" y="26"/>
                  </a:lnTo>
                  <a:lnTo>
                    <a:pt x="26" y="22"/>
                  </a:lnTo>
                  <a:lnTo>
                    <a:pt x="26" y="22"/>
                  </a:lnTo>
                  <a:lnTo>
                    <a:pt x="32" y="20"/>
                  </a:lnTo>
                  <a:lnTo>
                    <a:pt x="32" y="20"/>
                  </a:lnTo>
                  <a:lnTo>
                    <a:pt x="40" y="22"/>
                  </a:lnTo>
                  <a:lnTo>
                    <a:pt x="48" y="24"/>
                  </a:lnTo>
                  <a:lnTo>
                    <a:pt x="62" y="30"/>
                  </a:lnTo>
                  <a:lnTo>
                    <a:pt x="62" y="30"/>
                  </a:lnTo>
                  <a:lnTo>
                    <a:pt x="70" y="36"/>
                  </a:lnTo>
                  <a:lnTo>
                    <a:pt x="74" y="38"/>
                  </a:lnTo>
                  <a:lnTo>
                    <a:pt x="78" y="40"/>
                  </a:lnTo>
                  <a:lnTo>
                    <a:pt x="78" y="40"/>
                  </a:lnTo>
                  <a:lnTo>
                    <a:pt x="88" y="44"/>
                  </a:lnTo>
                  <a:lnTo>
                    <a:pt x="92" y="46"/>
                  </a:lnTo>
                  <a:lnTo>
                    <a:pt x="96" y="50"/>
                  </a:lnTo>
                  <a:lnTo>
                    <a:pt x="96" y="50"/>
                  </a:lnTo>
                  <a:lnTo>
                    <a:pt x="100" y="56"/>
                  </a:lnTo>
                  <a:lnTo>
                    <a:pt x="104" y="58"/>
                  </a:lnTo>
                  <a:lnTo>
                    <a:pt x="108" y="60"/>
                  </a:lnTo>
                  <a:lnTo>
                    <a:pt x="108" y="60"/>
                  </a:lnTo>
                  <a:lnTo>
                    <a:pt x="108" y="60"/>
                  </a:lnTo>
                  <a:lnTo>
                    <a:pt x="108" y="60"/>
                  </a:lnTo>
                  <a:lnTo>
                    <a:pt x="116" y="58"/>
                  </a:lnTo>
                  <a:lnTo>
                    <a:pt x="116" y="58"/>
                  </a:lnTo>
                  <a:lnTo>
                    <a:pt x="122" y="58"/>
                  </a:lnTo>
                  <a:lnTo>
                    <a:pt x="122" y="58"/>
                  </a:lnTo>
                  <a:lnTo>
                    <a:pt x="124" y="58"/>
                  </a:lnTo>
                  <a:lnTo>
                    <a:pt x="124" y="58"/>
                  </a:lnTo>
                  <a:lnTo>
                    <a:pt x="126" y="58"/>
                  </a:lnTo>
                  <a:lnTo>
                    <a:pt x="126" y="58"/>
                  </a:lnTo>
                  <a:lnTo>
                    <a:pt x="128" y="58"/>
                  </a:lnTo>
                  <a:lnTo>
                    <a:pt x="128" y="58"/>
                  </a:lnTo>
                  <a:lnTo>
                    <a:pt x="132" y="56"/>
                  </a:lnTo>
                  <a:lnTo>
                    <a:pt x="136" y="56"/>
                  </a:lnTo>
                  <a:lnTo>
                    <a:pt x="138" y="52"/>
                  </a:lnTo>
                  <a:lnTo>
                    <a:pt x="138" y="48"/>
                  </a:lnTo>
                  <a:lnTo>
                    <a:pt x="138" y="48"/>
                  </a:lnTo>
                  <a:lnTo>
                    <a:pt x="134" y="44"/>
                  </a:lnTo>
                  <a:lnTo>
                    <a:pt x="130" y="42"/>
                  </a:lnTo>
                  <a:lnTo>
                    <a:pt x="120" y="42"/>
                  </a:lnTo>
                  <a:lnTo>
                    <a:pt x="120" y="42"/>
                  </a:lnTo>
                  <a:lnTo>
                    <a:pt x="108" y="38"/>
                  </a:lnTo>
                  <a:lnTo>
                    <a:pt x="96" y="30"/>
                  </a:lnTo>
                  <a:lnTo>
                    <a:pt x="96" y="30"/>
                  </a:lnTo>
                  <a:lnTo>
                    <a:pt x="92" y="26"/>
                  </a:lnTo>
                  <a:lnTo>
                    <a:pt x="88" y="22"/>
                  </a:lnTo>
                  <a:lnTo>
                    <a:pt x="86" y="22"/>
                  </a:lnTo>
                  <a:lnTo>
                    <a:pt x="86" y="22"/>
                  </a:lnTo>
                  <a:lnTo>
                    <a:pt x="82" y="22"/>
                  </a:lnTo>
                  <a:lnTo>
                    <a:pt x="82" y="22"/>
                  </a:lnTo>
                  <a:lnTo>
                    <a:pt x="80" y="22"/>
                  </a:lnTo>
                  <a:lnTo>
                    <a:pt x="80" y="22"/>
                  </a:lnTo>
                  <a:lnTo>
                    <a:pt x="80" y="22"/>
                  </a:lnTo>
                  <a:lnTo>
                    <a:pt x="80" y="22"/>
                  </a:lnTo>
                  <a:lnTo>
                    <a:pt x="74" y="20"/>
                  </a:lnTo>
                  <a:lnTo>
                    <a:pt x="74" y="20"/>
                  </a:lnTo>
                  <a:lnTo>
                    <a:pt x="72" y="18"/>
                  </a:lnTo>
                  <a:lnTo>
                    <a:pt x="68" y="16"/>
                  </a:lnTo>
                  <a:lnTo>
                    <a:pt x="68" y="16"/>
                  </a:lnTo>
                  <a:lnTo>
                    <a:pt x="54" y="4"/>
                  </a:lnTo>
                  <a:lnTo>
                    <a:pt x="48" y="2"/>
                  </a:lnTo>
                  <a:lnTo>
                    <a:pt x="38"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74" name="Freeform 159"/>
            <p:cNvSpPr>
              <a:spLocks/>
            </p:cNvSpPr>
            <p:nvPr/>
          </p:nvSpPr>
          <p:spPr bwMode="auto">
            <a:xfrm>
              <a:off x="4448" y="2170"/>
              <a:ext cx="138" cy="60"/>
            </a:xfrm>
            <a:custGeom>
              <a:avLst/>
              <a:gdLst>
                <a:gd name="T0" fmla="*/ 38 w 138"/>
                <a:gd name="T1" fmla="*/ 0 h 60"/>
                <a:gd name="T2" fmla="*/ 36 w 138"/>
                <a:gd name="T3" fmla="*/ 0 h 60"/>
                <a:gd name="T4" fmla="*/ 26 w 138"/>
                <a:gd name="T5" fmla="*/ 4 h 60"/>
                <a:gd name="T6" fmla="*/ 18 w 138"/>
                <a:gd name="T7" fmla="*/ 10 h 60"/>
                <a:gd name="T8" fmla="*/ 2 w 138"/>
                <a:gd name="T9" fmla="*/ 10 h 60"/>
                <a:gd name="T10" fmla="*/ 0 w 138"/>
                <a:gd name="T11" fmla="*/ 14 h 60"/>
                <a:gd name="T12" fmla="*/ 2 w 138"/>
                <a:gd name="T13" fmla="*/ 22 h 60"/>
                <a:gd name="T14" fmla="*/ 10 w 138"/>
                <a:gd name="T15" fmla="*/ 28 h 60"/>
                <a:gd name="T16" fmla="*/ 12 w 138"/>
                <a:gd name="T17" fmla="*/ 28 h 60"/>
                <a:gd name="T18" fmla="*/ 16 w 138"/>
                <a:gd name="T19" fmla="*/ 26 h 60"/>
                <a:gd name="T20" fmla="*/ 26 w 138"/>
                <a:gd name="T21" fmla="*/ 22 h 60"/>
                <a:gd name="T22" fmla="*/ 32 w 138"/>
                <a:gd name="T23" fmla="*/ 20 h 60"/>
                <a:gd name="T24" fmla="*/ 40 w 138"/>
                <a:gd name="T25" fmla="*/ 22 h 60"/>
                <a:gd name="T26" fmla="*/ 62 w 138"/>
                <a:gd name="T27" fmla="*/ 30 h 60"/>
                <a:gd name="T28" fmla="*/ 70 w 138"/>
                <a:gd name="T29" fmla="*/ 36 h 60"/>
                <a:gd name="T30" fmla="*/ 78 w 138"/>
                <a:gd name="T31" fmla="*/ 40 h 60"/>
                <a:gd name="T32" fmla="*/ 88 w 138"/>
                <a:gd name="T33" fmla="*/ 44 h 60"/>
                <a:gd name="T34" fmla="*/ 96 w 138"/>
                <a:gd name="T35" fmla="*/ 50 h 60"/>
                <a:gd name="T36" fmla="*/ 100 w 138"/>
                <a:gd name="T37" fmla="*/ 56 h 60"/>
                <a:gd name="T38" fmla="*/ 108 w 138"/>
                <a:gd name="T39" fmla="*/ 60 h 60"/>
                <a:gd name="T40" fmla="*/ 108 w 138"/>
                <a:gd name="T41" fmla="*/ 60 h 60"/>
                <a:gd name="T42" fmla="*/ 116 w 138"/>
                <a:gd name="T43" fmla="*/ 58 h 60"/>
                <a:gd name="T44" fmla="*/ 122 w 138"/>
                <a:gd name="T45" fmla="*/ 58 h 60"/>
                <a:gd name="T46" fmla="*/ 124 w 138"/>
                <a:gd name="T47" fmla="*/ 58 h 60"/>
                <a:gd name="T48" fmla="*/ 126 w 138"/>
                <a:gd name="T49" fmla="*/ 58 h 60"/>
                <a:gd name="T50" fmla="*/ 128 w 138"/>
                <a:gd name="T51" fmla="*/ 58 h 60"/>
                <a:gd name="T52" fmla="*/ 132 w 138"/>
                <a:gd name="T53" fmla="*/ 56 h 60"/>
                <a:gd name="T54" fmla="*/ 138 w 138"/>
                <a:gd name="T55" fmla="*/ 52 h 60"/>
                <a:gd name="T56" fmla="*/ 138 w 138"/>
                <a:gd name="T57" fmla="*/ 48 h 60"/>
                <a:gd name="T58" fmla="*/ 130 w 138"/>
                <a:gd name="T59" fmla="*/ 42 h 60"/>
                <a:gd name="T60" fmla="*/ 120 w 138"/>
                <a:gd name="T61" fmla="*/ 42 h 60"/>
                <a:gd name="T62" fmla="*/ 96 w 138"/>
                <a:gd name="T63" fmla="*/ 30 h 60"/>
                <a:gd name="T64" fmla="*/ 92 w 138"/>
                <a:gd name="T65" fmla="*/ 26 h 60"/>
                <a:gd name="T66" fmla="*/ 86 w 138"/>
                <a:gd name="T67" fmla="*/ 22 h 60"/>
                <a:gd name="T68" fmla="*/ 82 w 138"/>
                <a:gd name="T69" fmla="*/ 22 h 60"/>
                <a:gd name="T70" fmla="*/ 80 w 138"/>
                <a:gd name="T71" fmla="*/ 22 h 60"/>
                <a:gd name="T72" fmla="*/ 80 w 138"/>
                <a:gd name="T73" fmla="*/ 22 h 60"/>
                <a:gd name="T74" fmla="*/ 74 w 138"/>
                <a:gd name="T75" fmla="*/ 20 h 60"/>
                <a:gd name="T76" fmla="*/ 72 w 138"/>
                <a:gd name="T77" fmla="*/ 18 h 60"/>
                <a:gd name="T78" fmla="*/ 68 w 138"/>
                <a:gd name="T79" fmla="*/ 16 h 60"/>
                <a:gd name="T80" fmla="*/ 48 w 138"/>
                <a:gd name="T81" fmla="*/ 2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38" h="60">
                  <a:moveTo>
                    <a:pt x="38" y="0"/>
                  </a:moveTo>
                  <a:lnTo>
                    <a:pt x="38" y="0"/>
                  </a:lnTo>
                  <a:lnTo>
                    <a:pt x="36" y="0"/>
                  </a:lnTo>
                  <a:lnTo>
                    <a:pt x="36" y="0"/>
                  </a:lnTo>
                  <a:lnTo>
                    <a:pt x="30" y="2"/>
                  </a:lnTo>
                  <a:lnTo>
                    <a:pt x="26" y="4"/>
                  </a:lnTo>
                  <a:lnTo>
                    <a:pt x="18" y="10"/>
                  </a:lnTo>
                  <a:lnTo>
                    <a:pt x="18" y="10"/>
                  </a:lnTo>
                  <a:lnTo>
                    <a:pt x="6" y="10"/>
                  </a:lnTo>
                  <a:lnTo>
                    <a:pt x="2" y="10"/>
                  </a:lnTo>
                  <a:lnTo>
                    <a:pt x="0" y="14"/>
                  </a:lnTo>
                  <a:lnTo>
                    <a:pt x="0" y="14"/>
                  </a:lnTo>
                  <a:lnTo>
                    <a:pt x="0" y="18"/>
                  </a:lnTo>
                  <a:lnTo>
                    <a:pt x="2" y="22"/>
                  </a:lnTo>
                  <a:lnTo>
                    <a:pt x="6" y="26"/>
                  </a:lnTo>
                  <a:lnTo>
                    <a:pt x="10" y="28"/>
                  </a:lnTo>
                  <a:lnTo>
                    <a:pt x="10" y="28"/>
                  </a:lnTo>
                  <a:lnTo>
                    <a:pt x="12" y="28"/>
                  </a:lnTo>
                  <a:lnTo>
                    <a:pt x="12" y="28"/>
                  </a:lnTo>
                  <a:lnTo>
                    <a:pt x="16" y="26"/>
                  </a:lnTo>
                  <a:lnTo>
                    <a:pt x="18" y="26"/>
                  </a:lnTo>
                  <a:lnTo>
                    <a:pt x="26" y="22"/>
                  </a:lnTo>
                  <a:lnTo>
                    <a:pt x="26" y="22"/>
                  </a:lnTo>
                  <a:lnTo>
                    <a:pt x="32" y="20"/>
                  </a:lnTo>
                  <a:lnTo>
                    <a:pt x="32" y="20"/>
                  </a:lnTo>
                  <a:lnTo>
                    <a:pt x="40" y="22"/>
                  </a:lnTo>
                  <a:lnTo>
                    <a:pt x="48" y="24"/>
                  </a:lnTo>
                  <a:lnTo>
                    <a:pt x="62" y="30"/>
                  </a:lnTo>
                  <a:lnTo>
                    <a:pt x="62" y="30"/>
                  </a:lnTo>
                  <a:lnTo>
                    <a:pt x="70" y="36"/>
                  </a:lnTo>
                  <a:lnTo>
                    <a:pt x="74" y="38"/>
                  </a:lnTo>
                  <a:lnTo>
                    <a:pt x="78" y="40"/>
                  </a:lnTo>
                  <a:lnTo>
                    <a:pt x="78" y="40"/>
                  </a:lnTo>
                  <a:lnTo>
                    <a:pt x="88" y="44"/>
                  </a:lnTo>
                  <a:lnTo>
                    <a:pt x="92" y="46"/>
                  </a:lnTo>
                  <a:lnTo>
                    <a:pt x="96" y="50"/>
                  </a:lnTo>
                  <a:lnTo>
                    <a:pt x="96" y="50"/>
                  </a:lnTo>
                  <a:lnTo>
                    <a:pt x="100" y="56"/>
                  </a:lnTo>
                  <a:lnTo>
                    <a:pt x="104" y="58"/>
                  </a:lnTo>
                  <a:lnTo>
                    <a:pt x="108" y="60"/>
                  </a:lnTo>
                  <a:lnTo>
                    <a:pt x="108" y="60"/>
                  </a:lnTo>
                  <a:lnTo>
                    <a:pt x="108" y="60"/>
                  </a:lnTo>
                  <a:lnTo>
                    <a:pt x="108" y="60"/>
                  </a:lnTo>
                  <a:lnTo>
                    <a:pt x="116" y="58"/>
                  </a:lnTo>
                  <a:lnTo>
                    <a:pt x="116" y="58"/>
                  </a:lnTo>
                  <a:lnTo>
                    <a:pt x="122" y="58"/>
                  </a:lnTo>
                  <a:lnTo>
                    <a:pt x="122" y="58"/>
                  </a:lnTo>
                  <a:lnTo>
                    <a:pt x="124" y="58"/>
                  </a:lnTo>
                  <a:lnTo>
                    <a:pt x="124" y="58"/>
                  </a:lnTo>
                  <a:lnTo>
                    <a:pt x="126" y="58"/>
                  </a:lnTo>
                  <a:lnTo>
                    <a:pt x="126" y="58"/>
                  </a:lnTo>
                  <a:lnTo>
                    <a:pt x="128" y="58"/>
                  </a:lnTo>
                  <a:lnTo>
                    <a:pt x="128" y="58"/>
                  </a:lnTo>
                  <a:lnTo>
                    <a:pt x="132" y="56"/>
                  </a:lnTo>
                  <a:lnTo>
                    <a:pt x="136" y="56"/>
                  </a:lnTo>
                  <a:lnTo>
                    <a:pt x="138" y="52"/>
                  </a:lnTo>
                  <a:lnTo>
                    <a:pt x="138" y="48"/>
                  </a:lnTo>
                  <a:lnTo>
                    <a:pt x="138" y="48"/>
                  </a:lnTo>
                  <a:lnTo>
                    <a:pt x="134" y="44"/>
                  </a:lnTo>
                  <a:lnTo>
                    <a:pt x="130" y="42"/>
                  </a:lnTo>
                  <a:lnTo>
                    <a:pt x="120" y="42"/>
                  </a:lnTo>
                  <a:lnTo>
                    <a:pt x="120" y="42"/>
                  </a:lnTo>
                  <a:lnTo>
                    <a:pt x="108" y="38"/>
                  </a:lnTo>
                  <a:lnTo>
                    <a:pt x="96" y="30"/>
                  </a:lnTo>
                  <a:lnTo>
                    <a:pt x="96" y="30"/>
                  </a:lnTo>
                  <a:lnTo>
                    <a:pt x="92" y="26"/>
                  </a:lnTo>
                  <a:lnTo>
                    <a:pt x="88" y="22"/>
                  </a:lnTo>
                  <a:lnTo>
                    <a:pt x="86" y="22"/>
                  </a:lnTo>
                  <a:lnTo>
                    <a:pt x="86" y="22"/>
                  </a:lnTo>
                  <a:lnTo>
                    <a:pt x="82" y="22"/>
                  </a:lnTo>
                  <a:lnTo>
                    <a:pt x="82" y="22"/>
                  </a:lnTo>
                  <a:lnTo>
                    <a:pt x="80" y="22"/>
                  </a:lnTo>
                  <a:lnTo>
                    <a:pt x="80" y="22"/>
                  </a:lnTo>
                  <a:lnTo>
                    <a:pt x="80" y="22"/>
                  </a:lnTo>
                  <a:lnTo>
                    <a:pt x="80" y="22"/>
                  </a:lnTo>
                  <a:lnTo>
                    <a:pt x="74" y="20"/>
                  </a:lnTo>
                  <a:lnTo>
                    <a:pt x="74" y="20"/>
                  </a:lnTo>
                  <a:lnTo>
                    <a:pt x="72" y="18"/>
                  </a:lnTo>
                  <a:lnTo>
                    <a:pt x="68" y="16"/>
                  </a:lnTo>
                  <a:lnTo>
                    <a:pt x="68" y="16"/>
                  </a:lnTo>
                  <a:lnTo>
                    <a:pt x="54" y="4"/>
                  </a:lnTo>
                  <a:lnTo>
                    <a:pt x="48" y="2"/>
                  </a:lnTo>
                  <a:lnTo>
                    <a:pt x="3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75" name="Freeform 160"/>
            <p:cNvSpPr>
              <a:spLocks/>
            </p:cNvSpPr>
            <p:nvPr/>
          </p:nvSpPr>
          <p:spPr bwMode="auto">
            <a:xfrm>
              <a:off x="4534" y="2248"/>
              <a:ext cx="26" cy="20"/>
            </a:xfrm>
            <a:custGeom>
              <a:avLst/>
              <a:gdLst>
                <a:gd name="T0" fmla="*/ 8 w 26"/>
                <a:gd name="T1" fmla="*/ 0 h 20"/>
                <a:gd name="T2" fmla="*/ 8 w 26"/>
                <a:gd name="T3" fmla="*/ 0 h 20"/>
                <a:gd name="T4" fmla="*/ 2 w 26"/>
                <a:gd name="T5" fmla="*/ 0 h 20"/>
                <a:gd name="T6" fmla="*/ 0 w 26"/>
                <a:gd name="T7" fmla="*/ 4 h 20"/>
                <a:gd name="T8" fmla="*/ 0 w 26"/>
                <a:gd name="T9" fmla="*/ 6 h 20"/>
                <a:gd name="T10" fmla="*/ 0 w 26"/>
                <a:gd name="T11" fmla="*/ 6 h 20"/>
                <a:gd name="T12" fmla="*/ 0 w 26"/>
                <a:gd name="T13" fmla="*/ 10 h 20"/>
                <a:gd name="T14" fmla="*/ 2 w 26"/>
                <a:gd name="T15" fmla="*/ 12 h 20"/>
                <a:gd name="T16" fmla="*/ 10 w 26"/>
                <a:gd name="T17" fmla="*/ 16 h 20"/>
                <a:gd name="T18" fmla="*/ 10 w 26"/>
                <a:gd name="T19" fmla="*/ 16 h 20"/>
                <a:gd name="T20" fmla="*/ 14 w 26"/>
                <a:gd name="T21" fmla="*/ 18 h 20"/>
                <a:gd name="T22" fmla="*/ 20 w 26"/>
                <a:gd name="T23" fmla="*/ 20 h 20"/>
                <a:gd name="T24" fmla="*/ 20 w 26"/>
                <a:gd name="T25" fmla="*/ 20 h 20"/>
                <a:gd name="T26" fmla="*/ 24 w 26"/>
                <a:gd name="T27" fmla="*/ 18 h 20"/>
                <a:gd name="T28" fmla="*/ 26 w 26"/>
                <a:gd name="T29" fmla="*/ 14 h 20"/>
                <a:gd name="T30" fmla="*/ 26 w 26"/>
                <a:gd name="T31" fmla="*/ 14 h 20"/>
                <a:gd name="T32" fmla="*/ 26 w 26"/>
                <a:gd name="T33" fmla="*/ 10 h 20"/>
                <a:gd name="T34" fmla="*/ 22 w 26"/>
                <a:gd name="T35" fmla="*/ 6 h 20"/>
                <a:gd name="T36" fmla="*/ 16 w 26"/>
                <a:gd name="T37" fmla="*/ 0 h 20"/>
                <a:gd name="T38" fmla="*/ 16 w 26"/>
                <a:gd name="T39" fmla="*/ 0 h 20"/>
                <a:gd name="T40" fmla="*/ 8 w 26"/>
                <a:gd name="T41"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6" h="20">
                  <a:moveTo>
                    <a:pt x="8" y="0"/>
                  </a:moveTo>
                  <a:lnTo>
                    <a:pt x="8" y="0"/>
                  </a:lnTo>
                  <a:lnTo>
                    <a:pt x="2" y="0"/>
                  </a:lnTo>
                  <a:lnTo>
                    <a:pt x="0" y="4"/>
                  </a:lnTo>
                  <a:lnTo>
                    <a:pt x="0" y="6"/>
                  </a:lnTo>
                  <a:lnTo>
                    <a:pt x="0" y="6"/>
                  </a:lnTo>
                  <a:lnTo>
                    <a:pt x="0" y="10"/>
                  </a:lnTo>
                  <a:lnTo>
                    <a:pt x="2" y="12"/>
                  </a:lnTo>
                  <a:lnTo>
                    <a:pt x="10" y="16"/>
                  </a:lnTo>
                  <a:lnTo>
                    <a:pt x="10" y="16"/>
                  </a:lnTo>
                  <a:lnTo>
                    <a:pt x="14" y="18"/>
                  </a:lnTo>
                  <a:lnTo>
                    <a:pt x="20" y="20"/>
                  </a:lnTo>
                  <a:lnTo>
                    <a:pt x="20" y="20"/>
                  </a:lnTo>
                  <a:lnTo>
                    <a:pt x="24" y="18"/>
                  </a:lnTo>
                  <a:lnTo>
                    <a:pt x="26" y="14"/>
                  </a:lnTo>
                  <a:lnTo>
                    <a:pt x="26" y="14"/>
                  </a:lnTo>
                  <a:lnTo>
                    <a:pt x="26" y="10"/>
                  </a:lnTo>
                  <a:lnTo>
                    <a:pt x="22" y="6"/>
                  </a:lnTo>
                  <a:lnTo>
                    <a:pt x="16" y="0"/>
                  </a:lnTo>
                  <a:lnTo>
                    <a:pt x="16" y="0"/>
                  </a:lnTo>
                  <a:lnTo>
                    <a:pt x="8"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76" name="Freeform 161"/>
            <p:cNvSpPr>
              <a:spLocks/>
            </p:cNvSpPr>
            <p:nvPr/>
          </p:nvSpPr>
          <p:spPr bwMode="auto">
            <a:xfrm>
              <a:off x="4534" y="2248"/>
              <a:ext cx="26" cy="20"/>
            </a:xfrm>
            <a:custGeom>
              <a:avLst/>
              <a:gdLst>
                <a:gd name="T0" fmla="*/ 8 w 26"/>
                <a:gd name="T1" fmla="*/ 0 h 20"/>
                <a:gd name="T2" fmla="*/ 8 w 26"/>
                <a:gd name="T3" fmla="*/ 0 h 20"/>
                <a:gd name="T4" fmla="*/ 2 w 26"/>
                <a:gd name="T5" fmla="*/ 0 h 20"/>
                <a:gd name="T6" fmla="*/ 0 w 26"/>
                <a:gd name="T7" fmla="*/ 4 h 20"/>
                <a:gd name="T8" fmla="*/ 0 w 26"/>
                <a:gd name="T9" fmla="*/ 6 h 20"/>
                <a:gd name="T10" fmla="*/ 0 w 26"/>
                <a:gd name="T11" fmla="*/ 6 h 20"/>
                <a:gd name="T12" fmla="*/ 0 w 26"/>
                <a:gd name="T13" fmla="*/ 10 h 20"/>
                <a:gd name="T14" fmla="*/ 2 w 26"/>
                <a:gd name="T15" fmla="*/ 12 h 20"/>
                <a:gd name="T16" fmla="*/ 10 w 26"/>
                <a:gd name="T17" fmla="*/ 16 h 20"/>
                <a:gd name="T18" fmla="*/ 10 w 26"/>
                <a:gd name="T19" fmla="*/ 16 h 20"/>
                <a:gd name="T20" fmla="*/ 14 w 26"/>
                <a:gd name="T21" fmla="*/ 18 h 20"/>
                <a:gd name="T22" fmla="*/ 20 w 26"/>
                <a:gd name="T23" fmla="*/ 20 h 20"/>
                <a:gd name="T24" fmla="*/ 20 w 26"/>
                <a:gd name="T25" fmla="*/ 20 h 20"/>
                <a:gd name="T26" fmla="*/ 24 w 26"/>
                <a:gd name="T27" fmla="*/ 18 h 20"/>
                <a:gd name="T28" fmla="*/ 26 w 26"/>
                <a:gd name="T29" fmla="*/ 14 h 20"/>
                <a:gd name="T30" fmla="*/ 26 w 26"/>
                <a:gd name="T31" fmla="*/ 14 h 20"/>
                <a:gd name="T32" fmla="*/ 26 w 26"/>
                <a:gd name="T33" fmla="*/ 10 h 20"/>
                <a:gd name="T34" fmla="*/ 22 w 26"/>
                <a:gd name="T35" fmla="*/ 6 h 20"/>
                <a:gd name="T36" fmla="*/ 16 w 26"/>
                <a:gd name="T37" fmla="*/ 0 h 20"/>
                <a:gd name="T38" fmla="*/ 16 w 26"/>
                <a:gd name="T39" fmla="*/ 0 h 20"/>
                <a:gd name="T40" fmla="*/ 8 w 26"/>
                <a:gd name="T41"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6" h="20">
                  <a:moveTo>
                    <a:pt x="8" y="0"/>
                  </a:moveTo>
                  <a:lnTo>
                    <a:pt x="8" y="0"/>
                  </a:lnTo>
                  <a:lnTo>
                    <a:pt x="2" y="0"/>
                  </a:lnTo>
                  <a:lnTo>
                    <a:pt x="0" y="4"/>
                  </a:lnTo>
                  <a:lnTo>
                    <a:pt x="0" y="6"/>
                  </a:lnTo>
                  <a:lnTo>
                    <a:pt x="0" y="6"/>
                  </a:lnTo>
                  <a:lnTo>
                    <a:pt x="0" y="10"/>
                  </a:lnTo>
                  <a:lnTo>
                    <a:pt x="2" y="12"/>
                  </a:lnTo>
                  <a:lnTo>
                    <a:pt x="10" y="16"/>
                  </a:lnTo>
                  <a:lnTo>
                    <a:pt x="10" y="16"/>
                  </a:lnTo>
                  <a:lnTo>
                    <a:pt x="14" y="18"/>
                  </a:lnTo>
                  <a:lnTo>
                    <a:pt x="20" y="20"/>
                  </a:lnTo>
                  <a:lnTo>
                    <a:pt x="20" y="20"/>
                  </a:lnTo>
                  <a:lnTo>
                    <a:pt x="24" y="18"/>
                  </a:lnTo>
                  <a:lnTo>
                    <a:pt x="26" y="14"/>
                  </a:lnTo>
                  <a:lnTo>
                    <a:pt x="26" y="14"/>
                  </a:lnTo>
                  <a:lnTo>
                    <a:pt x="26" y="10"/>
                  </a:lnTo>
                  <a:lnTo>
                    <a:pt x="22" y="6"/>
                  </a:lnTo>
                  <a:lnTo>
                    <a:pt x="16" y="0"/>
                  </a:lnTo>
                  <a:lnTo>
                    <a:pt x="16" y="0"/>
                  </a:lnTo>
                  <a:lnTo>
                    <a:pt x="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77" name="Freeform 162"/>
            <p:cNvSpPr>
              <a:spLocks/>
            </p:cNvSpPr>
            <p:nvPr/>
          </p:nvSpPr>
          <p:spPr bwMode="auto">
            <a:xfrm>
              <a:off x="4578" y="2230"/>
              <a:ext cx="86" cy="40"/>
            </a:xfrm>
            <a:custGeom>
              <a:avLst/>
              <a:gdLst>
                <a:gd name="T0" fmla="*/ 46 w 86"/>
                <a:gd name="T1" fmla="*/ 0 h 40"/>
                <a:gd name="T2" fmla="*/ 40 w 86"/>
                <a:gd name="T3" fmla="*/ 2 h 40"/>
                <a:gd name="T4" fmla="*/ 36 w 86"/>
                <a:gd name="T5" fmla="*/ 4 h 40"/>
                <a:gd name="T6" fmla="*/ 36 w 86"/>
                <a:gd name="T7" fmla="*/ 4 h 40"/>
                <a:gd name="T8" fmla="*/ 34 w 86"/>
                <a:gd name="T9" fmla="*/ 4 h 40"/>
                <a:gd name="T10" fmla="*/ 32 w 86"/>
                <a:gd name="T11" fmla="*/ 2 h 40"/>
                <a:gd name="T12" fmla="*/ 28 w 86"/>
                <a:gd name="T13" fmla="*/ 0 h 40"/>
                <a:gd name="T14" fmla="*/ 26 w 86"/>
                <a:gd name="T15" fmla="*/ 0 h 40"/>
                <a:gd name="T16" fmla="*/ 24 w 86"/>
                <a:gd name="T17" fmla="*/ 0 h 40"/>
                <a:gd name="T18" fmla="*/ 22 w 86"/>
                <a:gd name="T19" fmla="*/ 4 h 40"/>
                <a:gd name="T20" fmla="*/ 24 w 86"/>
                <a:gd name="T21" fmla="*/ 14 h 40"/>
                <a:gd name="T22" fmla="*/ 22 w 86"/>
                <a:gd name="T23" fmla="*/ 18 h 40"/>
                <a:gd name="T24" fmla="*/ 16 w 86"/>
                <a:gd name="T25" fmla="*/ 18 h 40"/>
                <a:gd name="T26" fmla="*/ 12 w 86"/>
                <a:gd name="T27" fmla="*/ 18 h 40"/>
                <a:gd name="T28" fmla="*/ 8 w 86"/>
                <a:gd name="T29" fmla="*/ 18 h 40"/>
                <a:gd name="T30" fmla="*/ 2 w 86"/>
                <a:gd name="T31" fmla="*/ 20 h 40"/>
                <a:gd name="T32" fmla="*/ 0 w 86"/>
                <a:gd name="T33" fmla="*/ 22 h 40"/>
                <a:gd name="T34" fmla="*/ 4 w 86"/>
                <a:gd name="T35" fmla="*/ 26 h 40"/>
                <a:gd name="T36" fmla="*/ 12 w 86"/>
                <a:gd name="T37" fmla="*/ 30 h 40"/>
                <a:gd name="T38" fmla="*/ 14 w 86"/>
                <a:gd name="T39" fmla="*/ 30 h 40"/>
                <a:gd name="T40" fmla="*/ 20 w 86"/>
                <a:gd name="T41" fmla="*/ 30 h 40"/>
                <a:gd name="T42" fmla="*/ 26 w 86"/>
                <a:gd name="T43" fmla="*/ 28 h 40"/>
                <a:gd name="T44" fmla="*/ 32 w 86"/>
                <a:gd name="T45" fmla="*/ 30 h 40"/>
                <a:gd name="T46" fmla="*/ 40 w 86"/>
                <a:gd name="T47" fmla="*/ 38 h 40"/>
                <a:gd name="T48" fmla="*/ 42 w 86"/>
                <a:gd name="T49" fmla="*/ 40 h 40"/>
                <a:gd name="T50" fmla="*/ 44 w 86"/>
                <a:gd name="T51" fmla="*/ 38 h 40"/>
                <a:gd name="T52" fmla="*/ 46 w 86"/>
                <a:gd name="T53" fmla="*/ 32 h 40"/>
                <a:gd name="T54" fmla="*/ 52 w 86"/>
                <a:gd name="T55" fmla="*/ 28 h 40"/>
                <a:gd name="T56" fmla="*/ 72 w 86"/>
                <a:gd name="T57" fmla="*/ 24 h 40"/>
                <a:gd name="T58" fmla="*/ 86 w 86"/>
                <a:gd name="T59" fmla="*/ 18 h 40"/>
                <a:gd name="T60" fmla="*/ 84 w 86"/>
                <a:gd name="T61" fmla="*/ 16 h 40"/>
                <a:gd name="T62" fmla="*/ 72 w 86"/>
                <a:gd name="T63" fmla="*/ 12 h 40"/>
                <a:gd name="T64" fmla="*/ 58 w 86"/>
                <a:gd name="T65" fmla="*/ 10 h 40"/>
                <a:gd name="T66" fmla="*/ 52 w 86"/>
                <a:gd name="T67" fmla="*/ 4 h 40"/>
                <a:gd name="T68" fmla="*/ 46 w 86"/>
                <a:gd name="T69" fmla="*/ 0 h 40"/>
                <a:gd name="T70" fmla="*/ 46 w 86"/>
                <a:gd name="T71"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6" h="40">
                  <a:moveTo>
                    <a:pt x="46" y="0"/>
                  </a:moveTo>
                  <a:lnTo>
                    <a:pt x="46" y="0"/>
                  </a:lnTo>
                  <a:lnTo>
                    <a:pt x="42" y="0"/>
                  </a:lnTo>
                  <a:lnTo>
                    <a:pt x="40" y="2"/>
                  </a:lnTo>
                  <a:lnTo>
                    <a:pt x="40" y="4"/>
                  </a:lnTo>
                  <a:lnTo>
                    <a:pt x="36" y="4"/>
                  </a:lnTo>
                  <a:lnTo>
                    <a:pt x="36" y="4"/>
                  </a:lnTo>
                  <a:lnTo>
                    <a:pt x="36" y="4"/>
                  </a:lnTo>
                  <a:lnTo>
                    <a:pt x="36" y="4"/>
                  </a:lnTo>
                  <a:lnTo>
                    <a:pt x="34" y="4"/>
                  </a:lnTo>
                  <a:lnTo>
                    <a:pt x="32" y="2"/>
                  </a:lnTo>
                  <a:lnTo>
                    <a:pt x="32" y="2"/>
                  </a:lnTo>
                  <a:lnTo>
                    <a:pt x="30" y="0"/>
                  </a:lnTo>
                  <a:lnTo>
                    <a:pt x="28" y="0"/>
                  </a:lnTo>
                  <a:lnTo>
                    <a:pt x="28" y="0"/>
                  </a:lnTo>
                  <a:lnTo>
                    <a:pt x="26" y="0"/>
                  </a:lnTo>
                  <a:lnTo>
                    <a:pt x="26" y="0"/>
                  </a:lnTo>
                  <a:lnTo>
                    <a:pt x="24" y="0"/>
                  </a:lnTo>
                  <a:lnTo>
                    <a:pt x="24" y="0"/>
                  </a:lnTo>
                  <a:lnTo>
                    <a:pt x="22" y="4"/>
                  </a:lnTo>
                  <a:lnTo>
                    <a:pt x="24" y="10"/>
                  </a:lnTo>
                  <a:lnTo>
                    <a:pt x="24" y="14"/>
                  </a:lnTo>
                  <a:lnTo>
                    <a:pt x="22" y="18"/>
                  </a:lnTo>
                  <a:lnTo>
                    <a:pt x="22" y="18"/>
                  </a:lnTo>
                  <a:lnTo>
                    <a:pt x="16" y="18"/>
                  </a:lnTo>
                  <a:lnTo>
                    <a:pt x="16" y="18"/>
                  </a:lnTo>
                  <a:lnTo>
                    <a:pt x="12" y="18"/>
                  </a:lnTo>
                  <a:lnTo>
                    <a:pt x="12" y="18"/>
                  </a:lnTo>
                  <a:lnTo>
                    <a:pt x="8" y="18"/>
                  </a:lnTo>
                  <a:lnTo>
                    <a:pt x="8" y="18"/>
                  </a:lnTo>
                  <a:lnTo>
                    <a:pt x="6" y="18"/>
                  </a:lnTo>
                  <a:lnTo>
                    <a:pt x="2" y="20"/>
                  </a:lnTo>
                  <a:lnTo>
                    <a:pt x="2" y="20"/>
                  </a:lnTo>
                  <a:lnTo>
                    <a:pt x="0" y="22"/>
                  </a:lnTo>
                  <a:lnTo>
                    <a:pt x="0" y="24"/>
                  </a:lnTo>
                  <a:lnTo>
                    <a:pt x="4" y="26"/>
                  </a:lnTo>
                  <a:lnTo>
                    <a:pt x="12" y="30"/>
                  </a:lnTo>
                  <a:lnTo>
                    <a:pt x="12" y="30"/>
                  </a:lnTo>
                  <a:lnTo>
                    <a:pt x="14" y="30"/>
                  </a:lnTo>
                  <a:lnTo>
                    <a:pt x="14" y="30"/>
                  </a:lnTo>
                  <a:lnTo>
                    <a:pt x="20" y="30"/>
                  </a:lnTo>
                  <a:lnTo>
                    <a:pt x="20" y="30"/>
                  </a:lnTo>
                  <a:lnTo>
                    <a:pt x="26" y="28"/>
                  </a:lnTo>
                  <a:lnTo>
                    <a:pt x="26" y="28"/>
                  </a:lnTo>
                  <a:lnTo>
                    <a:pt x="32" y="30"/>
                  </a:lnTo>
                  <a:lnTo>
                    <a:pt x="32" y="30"/>
                  </a:lnTo>
                  <a:lnTo>
                    <a:pt x="38" y="36"/>
                  </a:lnTo>
                  <a:lnTo>
                    <a:pt x="40" y="38"/>
                  </a:lnTo>
                  <a:lnTo>
                    <a:pt x="42" y="40"/>
                  </a:lnTo>
                  <a:lnTo>
                    <a:pt x="42" y="40"/>
                  </a:lnTo>
                  <a:lnTo>
                    <a:pt x="44" y="38"/>
                  </a:lnTo>
                  <a:lnTo>
                    <a:pt x="44" y="38"/>
                  </a:lnTo>
                  <a:lnTo>
                    <a:pt x="46" y="36"/>
                  </a:lnTo>
                  <a:lnTo>
                    <a:pt x="46" y="32"/>
                  </a:lnTo>
                  <a:lnTo>
                    <a:pt x="48" y="30"/>
                  </a:lnTo>
                  <a:lnTo>
                    <a:pt x="52" y="28"/>
                  </a:lnTo>
                  <a:lnTo>
                    <a:pt x="52" y="28"/>
                  </a:lnTo>
                  <a:lnTo>
                    <a:pt x="72" y="24"/>
                  </a:lnTo>
                  <a:lnTo>
                    <a:pt x="84" y="20"/>
                  </a:lnTo>
                  <a:lnTo>
                    <a:pt x="86" y="18"/>
                  </a:lnTo>
                  <a:lnTo>
                    <a:pt x="84" y="16"/>
                  </a:lnTo>
                  <a:lnTo>
                    <a:pt x="84" y="16"/>
                  </a:lnTo>
                  <a:lnTo>
                    <a:pt x="72" y="12"/>
                  </a:lnTo>
                  <a:lnTo>
                    <a:pt x="72" y="12"/>
                  </a:lnTo>
                  <a:lnTo>
                    <a:pt x="66" y="12"/>
                  </a:lnTo>
                  <a:lnTo>
                    <a:pt x="58" y="10"/>
                  </a:lnTo>
                  <a:lnTo>
                    <a:pt x="58" y="10"/>
                  </a:lnTo>
                  <a:lnTo>
                    <a:pt x="52" y="4"/>
                  </a:lnTo>
                  <a:lnTo>
                    <a:pt x="50" y="2"/>
                  </a:lnTo>
                  <a:lnTo>
                    <a:pt x="46" y="0"/>
                  </a:lnTo>
                  <a:lnTo>
                    <a:pt x="46" y="0"/>
                  </a:lnTo>
                  <a:lnTo>
                    <a:pt x="46"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78" name="Freeform 163"/>
            <p:cNvSpPr>
              <a:spLocks/>
            </p:cNvSpPr>
            <p:nvPr/>
          </p:nvSpPr>
          <p:spPr bwMode="auto">
            <a:xfrm>
              <a:off x="4578" y="2230"/>
              <a:ext cx="86" cy="40"/>
            </a:xfrm>
            <a:custGeom>
              <a:avLst/>
              <a:gdLst>
                <a:gd name="T0" fmla="*/ 46 w 86"/>
                <a:gd name="T1" fmla="*/ 0 h 40"/>
                <a:gd name="T2" fmla="*/ 40 w 86"/>
                <a:gd name="T3" fmla="*/ 2 h 40"/>
                <a:gd name="T4" fmla="*/ 36 w 86"/>
                <a:gd name="T5" fmla="*/ 4 h 40"/>
                <a:gd name="T6" fmla="*/ 36 w 86"/>
                <a:gd name="T7" fmla="*/ 4 h 40"/>
                <a:gd name="T8" fmla="*/ 34 w 86"/>
                <a:gd name="T9" fmla="*/ 4 h 40"/>
                <a:gd name="T10" fmla="*/ 32 w 86"/>
                <a:gd name="T11" fmla="*/ 2 h 40"/>
                <a:gd name="T12" fmla="*/ 28 w 86"/>
                <a:gd name="T13" fmla="*/ 0 h 40"/>
                <a:gd name="T14" fmla="*/ 26 w 86"/>
                <a:gd name="T15" fmla="*/ 0 h 40"/>
                <a:gd name="T16" fmla="*/ 24 w 86"/>
                <a:gd name="T17" fmla="*/ 0 h 40"/>
                <a:gd name="T18" fmla="*/ 22 w 86"/>
                <a:gd name="T19" fmla="*/ 4 h 40"/>
                <a:gd name="T20" fmla="*/ 24 w 86"/>
                <a:gd name="T21" fmla="*/ 14 h 40"/>
                <a:gd name="T22" fmla="*/ 22 w 86"/>
                <a:gd name="T23" fmla="*/ 18 h 40"/>
                <a:gd name="T24" fmla="*/ 16 w 86"/>
                <a:gd name="T25" fmla="*/ 18 h 40"/>
                <a:gd name="T26" fmla="*/ 12 w 86"/>
                <a:gd name="T27" fmla="*/ 18 h 40"/>
                <a:gd name="T28" fmla="*/ 8 w 86"/>
                <a:gd name="T29" fmla="*/ 18 h 40"/>
                <a:gd name="T30" fmla="*/ 2 w 86"/>
                <a:gd name="T31" fmla="*/ 20 h 40"/>
                <a:gd name="T32" fmla="*/ 0 w 86"/>
                <a:gd name="T33" fmla="*/ 22 h 40"/>
                <a:gd name="T34" fmla="*/ 4 w 86"/>
                <a:gd name="T35" fmla="*/ 26 h 40"/>
                <a:gd name="T36" fmla="*/ 12 w 86"/>
                <a:gd name="T37" fmla="*/ 30 h 40"/>
                <a:gd name="T38" fmla="*/ 14 w 86"/>
                <a:gd name="T39" fmla="*/ 30 h 40"/>
                <a:gd name="T40" fmla="*/ 20 w 86"/>
                <a:gd name="T41" fmla="*/ 30 h 40"/>
                <a:gd name="T42" fmla="*/ 26 w 86"/>
                <a:gd name="T43" fmla="*/ 28 h 40"/>
                <a:gd name="T44" fmla="*/ 32 w 86"/>
                <a:gd name="T45" fmla="*/ 30 h 40"/>
                <a:gd name="T46" fmla="*/ 40 w 86"/>
                <a:gd name="T47" fmla="*/ 38 h 40"/>
                <a:gd name="T48" fmla="*/ 42 w 86"/>
                <a:gd name="T49" fmla="*/ 40 h 40"/>
                <a:gd name="T50" fmla="*/ 44 w 86"/>
                <a:gd name="T51" fmla="*/ 38 h 40"/>
                <a:gd name="T52" fmla="*/ 46 w 86"/>
                <a:gd name="T53" fmla="*/ 32 h 40"/>
                <a:gd name="T54" fmla="*/ 52 w 86"/>
                <a:gd name="T55" fmla="*/ 28 h 40"/>
                <a:gd name="T56" fmla="*/ 72 w 86"/>
                <a:gd name="T57" fmla="*/ 24 h 40"/>
                <a:gd name="T58" fmla="*/ 86 w 86"/>
                <a:gd name="T59" fmla="*/ 18 h 40"/>
                <a:gd name="T60" fmla="*/ 84 w 86"/>
                <a:gd name="T61" fmla="*/ 16 h 40"/>
                <a:gd name="T62" fmla="*/ 72 w 86"/>
                <a:gd name="T63" fmla="*/ 12 h 40"/>
                <a:gd name="T64" fmla="*/ 58 w 86"/>
                <a:gd name="T65" fmla="*/ 10 h 40"/>
                <a:gd name="T66" fmla="*/ 52 w 86"/>
                <a:gd name="T67" fmla="*/ 4 h 40"/>
                <a:gd name="T68" fmla="*/ 46 w 86"/>
                <a:gd name="T69" fmla="*/ 0 h 40"/>
                <a:gd name="T70" fmla="*/ 46 w 86"/>
                <a:gd name="T71"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6" h="40">
                  <a:moveTo>
                    <a:pt x="46" y="0"/>
                  </a:moveTo>
                  <a:lnTo>
                    <a:pt x="46" y="0"/>
                  </a:lnTo>
                  <a:lnTo>
                    <a:pt x="42" y="0"/>
                  </a:lnTo>
                  <a:lnTo>
                    <a:pt x="40" y="2"/>
                  </a:lnTo>
                  <a:lnTo>
                    <a:pt x="40" y="4"/>
                  </a:lnTo>
                  <a:lnTo>
                    <a:pt x="36" y="4"/>
                  </a:lnTo>
                  <a:lnTo>
                    <a:pt x="36" y="4"/>
                  </a:lnTo>
                  <a:lnTo>
                    <a:pt x="36" y="4"/>
                  </a:lnTo>
                  <a:lnTo>
                    <a:pt x="36" y="4"/>
                  </a:lnTo>
                  <a:lnTo>
                    <a:pt x="34" y="4"/>
                  </a:lnTo>
                  <a:lnTo>
                    <a:pt x="32" y="2"/>
                  </a:lnTo>
                  <a:lnTo>
                    <a:pt x="32" y="2"/>
                  </a:lnTo>
                  <a:lnTo>
                    <a:pt x="30" y="0"/>
                  </a:lnTo>
                  <a:lnTo>
                    <a:pt x="28" y="0"/>
                  </a:lnTo>
                  <a:lnTo>
                    <a:pt x="28" y="0"/>
                  </a:lnTo>
                  <a:lnTo>
                    <a:pt x="26" y="0"/>
                  </a:lnTo>
                  <a:lnTo>
                    <a:pt x="26" y="0"/>
                  </a:lnTo>
                  <a:lnTo>
                    <a:pt x="24" y="0"/>
                  </a:lnTo>
                  <a:lnTo>
                    <a:pt x="24" y="0"/>
                  </a:lnTo>
                  <a:lnTo>
                    <a:pt x="22" y="4"/>
                  </a:lnTo>
                  <a:lnTo>
                    <a:pt x="24" y="10"/>
                  </a:lnTo>
                  <a:lnTo>
                    <a:pt x="24" y="14"/>
                  </a:lnTo>
                  <a:lnTo>
                    <a:pt x="22" y="18"/>
                  </a:lnTo>
                  <a:lnTo>
                    <a:pt x="22" y="18"/>
                  </a:lnTo>
                  <a:lnTo>
                    <a:pt x="16" y="18"/>
                  </a:lnTo>
                  <a:lnTo>
                    <a:pt x="16" y="18"/>
                  </a:lnTo>
                  <a:lnTo>
                    <a:pt x="12" y="18"/>
                  </a:lnTo>
                  <a:lnTo>
                    <a:pt x="12" y="18"/>
                  </a:lnTo>
                  <a:lnTo>
                    <a:pt x="8" y="18"/>
                  </a:lnTo>
                  <a:lnTo>
                    <a:pt x="8" y="18"/>
                  </a:lnTo>
                  <a:lnTo>
                    <a:pt x="6" y="18"/>
                  </a:lnTo>
                  <a:lnTo>
                    <a:pt x="2" y="20"/>
                  </a:lnTo>
                  <a:lnTo>
                    <a:pt x="2" y="20"/>
                  </a:lnTo>
                  <a:lnTo>
                    <a:pt x="0" y="22"/>
                  </a:lnTo>
                  <a:lnTo>
                    <a:pt x="0" y="24"/>
                  </a:lnTo>
                  <a:lnTo>
                    <a:pt x="4" y="26"/>
                  </a:lnTo>
                  <a:lnTo>
                    <a:pt x="12" y="30"/>
                  </a:lnTo>
                  <a:lnTo>
                    <a:pt x="12" y="30"/>
                  </a:lnTo>
                  <a:lnTo>
                    <a:pt x="14" y="30"/>
                  </a:lnTo>
                  <a:lnTo>
                    <a:pt x="14" y="30"/>
                  </a:lnTo>
                  <a:lnTo>
                    <a:pt x="20" y="30"/>
                  </a:lnTo>
                  <a:lnTo>
                    <a:pt x="20" y="30"/>
                  </a:lnTo>
                  <a:lnTo>
                    <a:pt x="26" y="28"/>
                  </a:lnTo>
                  <a:lnTo>
                    <a:pt x="26" y="28"/>
                  </a:lnTo>
                  <a:lnTo>
                    <a:pt x="32" y="30"/>
                  </a:lnTo>
                  <a:lnTo>
                    <a:pt x="32" y="30"/>
                  </a:lnTo>
                  <a:lnTo>
                    <a:pt x="38" y="36"/>
                  </a:lnTo>
                  <a:lnTo>
                    <a:pt x="40" y="38"/>
                  </a:lnTo>
                  <a:lnTo>
                    <a:pt x="42" y="40"/>
                  </a:lnTo>
                  <a:lnTo>
                    <a:pt x="42" y="40"/>
                  </a:lnTo>
                  <a:lnTo>
                    <a:pt x="44" y="38"/>
                  </a:lnTo>
                  <a:lnTo>
                    <a:pt x="44" y="38"/>
                  </a:lnTo>
                  <a:lnTo>
                    <a:pt x="46" y="36"/>
                  </a:lnTo>
                  <a:lnTo>
                    <a:pt x="46" y="32"/>
                  </a:lnTo>
                  <a:lnTo>
                    <a:pt x="48" y="30"/>
                  </a:lnTo>
                  <a:lnTo>
                    <a:pt x="52" y="28"/>
                  </a:lnTo>
                  <a:lnTo>
                    <a:pt x="52" y="28"/>
                  </a:lnTo>
                  <a:lnTo>
                    <a:pt x="72" y="24"/>
                  </a:lnTo>
                  <a:lnTo>
                    <a:pt x="84" y="20"/>
                  </a:lnTo>
                  <a:lnTo>
                    <a:pt x="86" y="18"/>
                  </a:lnTo>
                  <a:lnTo>
                    <a:pt x="84" y="16"/>
                  </a:lnTo>
                  <a:lnTo>
                    <a:pt x="84" y="16"/>
                  </a:lnTo>
                  <a:lnTo>
                    <a:pt x="72" y="12"/>
                  </a:lnTo>
                  <a:lnTo>
                    <a:pt x="72" y="12"/>
                  </a:lnTo>
                  <a:lnTo>
                    <a:pt x="66" y="12"/>
                  </a:lnTo>
                  <a:lnTo>
                    <a:pt x="58" y="10"/>
                  </a:lnTo>
                  <a:lnTo>
                    <a:pt x="58" y="10"/>
                  </a:lnTo>
                  <a:lnTo>
                    <a:pt x="52" y="4"/>
                  </a:lnTo>
                  <a:lnTo>
                    <a:pt x="50" y="2"/>
                  </a:lnTo>
                  <a:lnTo>
                    <a:pt x="46" y="0"/>
                  </a:lnTo>
                  <a:lnTo>
                    <a:pt x="46" y="0"/>
                  </a:lnTo>
                  <a:lnTo>
                    <a:pt x="4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79" name="Freeform 164"/>
            <p:cNvSpPr>
              <a:spLocks/>
            </p:cNvSpPr>
            <p:nvPr/>
          </p:nvSpPr>
          <p:spPr bwMode="auto">
            <a:xfrm>
              <a:off x="4676" y="2248"/>
              <a:ext cx="20" cy="12"/>
            </a:xfrm>
            <a:custGeom>
              <a:avLst/>
              <a:gdLst>
                <a:gd name="T0" fmla="*/ 6 w 20"/>
                <a:gd name="T1" fmla="*/ 0 h 12"/>
                <a:gd name="T2" fmla="*/ 6 w 20"/>
                <a:gd name="T3" fmla="*/ 0 h 12"/>
                <a:gd name="T4" fmla="*/ 4 w 20"/>
                <a:gd name="T5" fmla="*/ 0 h 12"/>
                <a:gd name="T6" fmla="*/ 4 w 20"/>
                <a:gd name="T7" fmla="*/ 0 h 12"/>
                <a:gd name="T8" fmla="*/ 2 w 20"/>
                <a:gd name="T9" fmla="*/ 2 h 12"/>
                <a:gd name="T10" fmla="*/ 0 w 20"/>
                <a:gd name="T11" fmla="*/ 4 h 12"/>
                <a:gd name="T12" fmla="*/ 0 w 20"/>
                <a:gd name="T13" fmla="*/ 8 h 12"/>
                <a:gd name="T14" fmla="*/ 2 w 20"/>
                <a:gd name="T15" fmla="*/ 10 h 12"/>
                <a:gd name="T16" fmla="*/ 2 w 20"/>
                <a:gd name="T17" fmla="*/ 10 h 12"/>
                <a:gd name="T18" fmla="*/ 4 w 20"/>
                <a:gd name="T19" fmla="*/ 12 h 12"/>
                <a:gd name="T20" fmla="*/ 10 w 20"/>
                <a:gd name="T21" fmla="*/ 12 h 12"/>
                <a:gd name="T22" fmla="*/ 10 w 20"/>
                <a:gd name="T23" fmla="*/ 12 h 12"/>
                <a:gd name="T24" fmla="*/ 16 w 20"/>
                <a:gd name="T25" fmla="*/ 12 h 12"/>
                <a:gd name="T26" fmla="*/ 20 w 20"/>
                <a:gd name="T27" fmla="*/ 10 h 12"/>
                <a:gd name="T28" fmla="*/ 20 w 20"/>
                <a:gd name="T29" fmla="*/ 10 h 12"/>
                <a:gd name="T30" fmla="*/ 20 w 20"/>
                <a:gd name="T31" fmla="*/ 6 h 12"/>
                <a:gd name="T32" fmla="*/ 16 w 20"/>
                <a:gd name="T33" fmla="*/ 4 h 12"/>
                <a:gd name="T34" fmla="*/ 12 w 20"/>
                <a:gd name="T35" fmla="*/ 2 h 12"/>
                <a:gd name="T36" fmla="*/ 6 w 20"/>
                <a:gd name="T3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 h="12">
                  <a:moveTo>
                    <a:pt x="6" y="0"/>
                  </a:moveTo>
                  <a:lnTo>
                    <a:pt x="6" y="0"/>
                  </a:lnTo>
                  <a:lnTo>
                    <a:pt x="4" y="0"/>
                  </a:lnTo>
                  <a:lnTo>
                    <a:pt x="4" y="0"/>
                  </a:lnTo>
                  <a:lnTo>
                    <a:pt x="2" y="2"/>
                  </a:lnTo>
                  <a:lnTo>
                    <a:pt x="0" y="4"/>
                  </a:lnTo>
                  <a:lnTo>
                    <a:pt x="0" y="8"/>
                  </a:lnTo>
                  <a:lnTo>
                    <a:pt x="2" y="10"/>
                  </a:lnTo>
                  <a:lnTo>
                    <a:pt x="2" y="10"/>
                  </a:lnTo>
                  <a:lnTo>
                    <a:pt x="4" y="12"/>
                  </a:lnTo>
                  <a:lnTo>
                    <a:pt x="10" y="12"/>
                  </a:lnTo>
                  <a:lnTo>
                    <a:pt x="10" y="12"/>
                  </a:lnTo>
                  <a:lnTo>
                    <a:pt x="16" y="12"/>
                  </a:lnTo>
                  <a:lnTo>
                    <a:pt x="20" y="10"/>
                  </a:lnTo>
                  <a:lnTo>
                    <a:pt x="20" y="10"/>
                  </a:lnTo>
                  <a:lnTo>
                    <a:pt x="20" y="6"/>
                  </a:lnTo>
                  <a:lnTo>
                    <a:pt x="16" y="4"/>
                  </a:lnTo>
                  <a:lnTo>
                    <a:pt x="12" y="2"/>
                  </a:lnTo>
                  <a:lnTo>
                    <a:pt x="6"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80" name="Freeform 165"/>
            <p:cNvSpPr>
              <a:spLocks/>
            </p:cNvSpPr>
            <p:nvPr/>
          </p:nvSpPr>
          <p:spPr bwMode="auto">
            <a:xfrm>
              <a:off x="4676" y="2248"/>
              <a:ext cx="20" cy="12"/>
            </a:xfrm>
            <a:custGeom>
              <a:avLst/>
              <a:gdLst>
                <a:gd name="T0" fmla="*/ 6 w 20"/>
                <a:gd name="T1" fmla="*/ 0 h 12"/>
                <a:gd name="T2" fmla="*/ 6 w 20"/>
                <a:gd name="T3" fmla="*/ 0 h 12"/>
                <a:gd name="T4" fmla="*/ 4 w 20"/>
                <a:gd name="T5" fmla="*/ 0 h 12"/>
                <a:gd name="T6" fmla="*/ 4 w 20"/>
                <a:gd name="T7" fmla="*/ 0 h 12"/>
                <a:gd name="T8" fmla="*/ 2 w 20"/>
                <a:gd name="T9" fmla="*/ 2 h 12"/>
                <a:gd name="T10" fmla="*/ 0 w 20"/>
                <a:gd name="T11" fmla="*/ 4 h 12"/>
                <a:gd name="T12" fmla="*/ 0 w 20"/>
                <a:gd name="T13" fmla="*/ 8 h 12"/>
                <a:gd name="T14" fmla="*/ 2 w 20"/>
                <a:gd name="T15" fmla="*/ 10 h 12"/>
                <a:gd name="T16" fmla="*/ 2 w 20"/>
                <a:gd name="T17" fmla="*/ 10 h 12"/>
                <a:gd name="T18" fmla="*/ 4 w 20"/>
                <a:gd name="T19" fmla="*/ 12 h 12"/>
                <a:gd name="T20" fmla="*/ 10 w 20"/>
                <a:gd name="T21" fmla="*/ 12 h 12"/>
                <a:gd name="T22" fmla="*/ 10 w 20"/>
                <a:gd name="T23" fmla="*/ 12 h 12"/>
                <a:gd name="T24" fmla="*/ 16 w 20"/>
                <a:gd name="T25" fmla="*/ 12 h 12"/>
                <a:gd name="T26" fmla="*/ 20 w 20"/>
                <a:gd name="T27" fmla="*/ 10 h 12"/>
                <a:gd name="T28" fmla="*/ 20 w 20"/>
                <a:gd name="T29" fmla="*/ 10 h 12"/>
                <a:gd name="T30" fmla="*/ 20 w 20"/>
                <a:gd name="T31" fmla="*/ 6 h 12"/>
                <a:gd name="T32" fmla="*/ 16 w 20"/>
                <a:gd name="T33" fmla="*/ 4 h 12"/>
                <a:gd name="T34" fmla="*/ 12 w 20"/>
                <a:gd name="T35" fmla="*/ 2 h 12"/>
                <a:gd name="T36" fmla="*/ 6 w 20"/>
                <a:gd name="T3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 h="12">
                  <a:moveTo>
                    <a:pt x="6" y="0"/>
                  </a:moveTo>
                  <a:lnTo>
                    <a:pt x="6" y="0"/>
                  </a:lnTo>
                  <a:lnTo>
                    <a:pt x="4" y="0"/>
                  </a:lnTo>
                  <a:lnTo>
                    <a:pt x="4" y="0"/>
                  </a:lnTo>
                  <a:lnTo>
                    <a:pt x="2" y="2"/>
                  </a:lnTo>
                  <a:lnTo>
                    <a:pt x="0" y="4"/>
                  </a:lnTo>
                  <a:lnTo>
                    <a:pt x="0" y="8"/>
                  </a:lnTo>
                  <a:lnTo>
                    <a:pt x="2" y="10"/>
                  </a:lnTo>
                  <a:lnTo>
                    <a:pt x="2" y="10"/>
                  </a:lnTo>
                  <a:lnTo>
                    <a:pt x="4" y="12"/>
                  </a:lnTo>
                  <a:lnTo>
                    <a:pt x="10" y="12"/>
                  </a:lnTo>
                  <a:lnTo>
                    <a:pt x="10" y="12"/>
                  </a:lnTo>
                  <a:lnTo>
                    <a:pt x="16" y="12"/>
                  </a:lnTo>
                  <a:lnTo>
                    <a:pt x="20" y="10"/>
                  </a:lnTo>
                  <a:lnTo>
                    <a:pt x="20" y="10"/>
                  </a:lnTo>
                  <a:lnTo>
                    <a:pt x="20" y="6"/>
                  </a:lnTo>
                  <a:lnTo>
                    <a:pt x="16" y="4"/>
                  </a:lnTo>
                  <a:lnTo>
                    <a:pt x="12" y="2"/>
                  </a:lnTo>
                  <a:lnTo>
                    <a:pt x="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81" name="Freeform 166"/>
            <p:cNvSpPr>
              <a:spLocks/>
            </p:cNvSpPr>
            <p:nvPr/>
          </p:nvSpPr>
          <p:spPr bwMode="auto">
            <a:xfrm>
              <a:off x="4520" y="2342"/>
              <a:ext cx="682" cy="904"/>
            </a:xfrm>
            <a:custGeom>
              <a:avLst/>
              <a:gdLst>
                <a:gd name="T0" fmla="*/ 68 w 682"/>
                <a:gd name="T1" fmla="*/ 18 h 904"/>
                <a:gd name="T2" fmla="*/ 38 w 682"/>
                <a:gd name="T3" fmla="*/ 42 h 904"/>
                <a:gd name="T4" fmla="*/ 24 w 682"/>
                <a:gd name="T5" fmla="*/ 38 h 904"/>
                <a:gd name="T6" fmla="*/ 24 w 682"/>
                <a:gd name="T7" fmla="*/ 52 h 904"/>
                <a:gd name="T8" fmla="*/ 44 w 682"/>
                <a:gd name="T9" fmla="*/ 104 h 904"/>
                <a:gd name="T10" fmla="*/ 2 w 682"/>
                <a:gd name="T11" fmla="*/ 166 h 904"/>
                <a:gd name="T12" fmla="*/ 24 w 682"/>
                <a:gd name="T13" fmla="*/ 172 h 904"/>
                <a:gd name="T14" fmla="*/ 22 w 682"/>
                <a:gd name="T15" fmla="*/ 216 h 904"/>
                <a:gd name="T16" fmla="*/ 58 w 682"/>
                <a:gd name="T17" fmla="*/ 248 h 904"/>
                <a:gd name="T18" fmla="*/ 120 w 682"/>
                <a:gd name="T19" fmla="*/ 324 h 904"/>
                <a:gd name="T20" fmla="*/ 212 w 682"/>
                <a:gd name="T21" fmla="*/ 394 h 904"/>
                <a:gd name="T22" fmla="*/ 210 w 682"/>
                <a:gd name="T23" fmla="*/ 474 h 904"/>
                <a:gd name="T24" fmla="*/ 216 w 682"/>
                <a:gd name="T25" fmla="*/ 576 h 904"/>
                <a:gd name="T26" fmla="*/ 208 w 682"/>
                <a:gd name="T27" fmla="*/ 664 h 904"/>
                <a:gd name="T28" fmla="*/ 214 w 682"/>
                <a:gd name="T29" fmla="*/ 730 h 904"/>
                <a:gd name="T30" fmla="*/ 226 w 682"/>
                <a:gd name="T31" fmla="*/ 696 h 904"/>
                <a:gd name="T32" fmla="*/ 240 w 682"/>
                <a:gd name="T33" fmla="*/ 752 h 904"/>
                <a:gd name="T34" fmla="*/ 220 w 682"/>
                <a:gd name="T35" fmla="*/ 778 h 904"/>
                <a:gd name="T36" fmla="*/ 224 w 682"/>
                <a:gd name="T37" fmla="*/ 798 h 904"/>
                <a:gd name="T38" fmla="*/ 226 w 682"/>
                <a:gd name="T39" fmla="*/ 818 h 904"/>
                <a:gd name="T40" fmla="*/ 210 w 682"/>
                <a:gd name="T41" fmla="*/ 834 h 904"/>
                <a:gd name="T42" fmla="*/ 230 w 682"/>
                <a:gd name="T43" fmla="*/ 856 h 904"/>
                <a:gd name="T44" fmla="*/ 268 w 682"/>
                <a:gd name="T45" fmla="*/ 882 h 904"/>
                <a:gd name="T46" fmla="*/ 300 w 682"/>
                <a:gd name="T47" fmla="*/ 904 h 904"/>
                <a:gd name="T48" fmla="*/ 332 w 682"/>
                <a:gd name="T49" fmla="*/ 886 h 904"/>
                <a:gd name="T50" fmla="*/ 338 w 682"/>
                <a:gd name="T51" fmla="*/ 846 h 904"/>
                <a:gd name="T52" fmla="*/ 352 w 682"/>
                <a:gd name="T53" fmla="*/ 818 h 904"/>
                <a:gd name="T54" fmla="*/ 342 w 682"/>
                <a:gd name="T55" fmla="*/ 788 h 904"/>
                <a:gd name="T56" fmla="*/ 342 w 682"/>
                <a:gd name="T57" fmla="*/ 762 h 904"/>
                <a:gd name="T58" fmla="*/ 360 w 682"/>
                <a:gd name="T59" fmla="*/ 728 h 904"/>
                <a:gd name="T60" fmla="*/ 352 w 682"/>
                <a:gd name="T61" fmla="*/ 702 h 904"/>
                <a:gd name="T62" fmla="*/ 374 w 682"/>
                <a:gd name="T63" fmla="*/ 694 h 904"/>
                <a:gd name="T64" fmla="*/ 394 w 682"/>
                <a:gd name="T65" fmla="*/ 664 h 904"/>
                <a:gd name="T66" fmla="*/ 404 w 682"/>
                <a:gd name="T67" fmla="*/ 654 h 904"/>
                <a:gd name="T68" fmla="*/ 454 w 682"/>
                <a:gd name="T69" fmla="*/ 644 h 904"/>
                <a:gd name="T70" fmla="*/ 458 w 682"/>
                <a:gd name="T71" fmla="*/ 612 h 904"/>
                <a:gd name="T72" fmla="*/ 466 w 682"/>
                <a:gd name="T73" fmla="*/ 594 h 904"/>
                <a:gd name="T74" fmla="*/ 510 w 682"/>
                <a:gd name="T75" fmla="*/ 560 h 904"/>
                <a:gd name="T76" fmla="*/ 540 w 682"/>
                <a:gd name="T77" fmla="*/ 518 h 904"/>
                <a:gd name="T78" fmla="*/ 578 w 682"/>
                <a:gd name="T79" fmla="*/ 432 h 904"/>
                <a:gd name="T80" fmla="*/ 648 w 682"/>
                <a:gd name="T81" fmla="*/ 406 h 904"/>
                <a:gd name="T82" fmla="*/ 652 w 682"/>
                <a:gd name="T83" fmla="*/ 348 h 904"/>
                <a:gd name="T84" fmla="*/ 674 w 682"/>
                <a:gd name="T85" fmla="*/ 256 h 904"/>
                <a:gd name="T86" fmla="*/ 662 w 682"/>
                <a:gd name="T87" fmla="*/ 204 h 904"/>
                <a:gd name="T88" fmla="*/ 568 w 682"/>
                <a:gd name="T89" fmla="*/ 170 h 904"/>
                <a:gd name="T90" fmla="*/ 538 w 682"/>
                <a:gd name="T91" fmla="*/ 166 h 904"/>
                <a:gd name="T92" fmla="*/ 516 w 682"/>
                <a:gd name="T93" fmla="*/ 168 h 904"/>
                <a:gd name="T94" fmla="*/ 480 w 682"/>
                <a:gd name="T95" fmla="*/ 150 h 904"/>
                <a:gd name="T96" fmla="*/ 442 w 682"/>
                <a:gd name="T97" fmla="*/ 140 h 904"/>
                <a:gd name="T98" fmla="*/ 422 w 682"/>
                <a:gd name="T99" fmla="*/ 140 h 904"/>
                <a:gd name="T100" fmla="*/ 418 w 682"/>
                <a:gd name="T101" fmla="*/ 104 h 904"/>
                <a:gd name="T102" fmla="*/ 372 w 682"/>
                <a:gd name="T103" fmla="*/ 74 h 904"/>
                <a:gd name="T104" fmla="*/ 346 w 682"/>
                <a:gd name="T105" fmla="*/ 74 h 904"/>
                <a:gd name="T106" fmla="*/ 296 w 682"/>
                <a:gd name="T107" fmla="*/ 56 h 904"/>
                <a:gd name="T108" fmla="*/ 238 w 682"/>
                <a:gd name="T109" fmla="*/ 24 h 904"/>
                <a:gd name="T110" fmla="*/ 196 w 682"/>
                <a:gd name="T111" fmla="*/ 26 h 904"/>
                <a:gd name="T112" fmla="*/ 174 w 682"/>
                <a:gd name="T113" fmla="*/ 26 h 904"/>
                <a:gd name="T114" fmla="*/ 138 w 682"/>
                <a:gd name="T115" fmla="*/ 8 h 904"/>
                <a:gd name="T116" fmla="*/ 108 w 682"/>
                <a:gd name="T117" fmla="*/ 24 h 9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82" h="904">
                  <a:moveTo>
                    <a:pt x="104" y="0"/>
                  </a:moveTo>
                  <a:lnTo>
                    <a:pt x="104" y="0"/>
                  </a:lnTo>
                  <a:lnTo>
                    <a:pt x="100" y="2"/>
                  </a:lnTo>
                  <a:lnTo>
                    <a:pt x="94" y="6"/>
                  </a:lnTo>
                  <a:lnTo>
                    <a:pt x="84" y="14"/>
                  </a:lnTo>
                  <a:lnTo>
                    <a:pt x="84" y="14"/>
                  </a:lnTo>
                  <a:lnTo>
                    <a:pt x="76" y="14"/>
                  </a:lnTo>
                  <a:lnTo>
                    <a:pt x="76" y="14"/>
                  </a:lnTo>
                  <a:lnTo>
                    <a:pt x="70" y="16"/>
                  </a:lnTo>
                  <a:lnTo>
                    <a:pt x="68" y="18"/>
                  </a:lnTo>
                  <a:lnTo>
                    <a:pt x="68" y="18"/>
                  </a:lnTo>
                  <a:lnTo>
                    <a:pt x="60" y="26"/>
                  </a:lnTo>
                  <a:lnTo>
                    <a:pt x="60" y="26"/>
                  </a:lnTo>
                  <a:lnTo>
                    <a:pt x="56" y="32"/>
                  </a:lnTo>
                  <a:lnTo>
                    <a:pt x="54" y="38"/>
                  </a:lnTo>
                  <a:lnTo>
                    <a:pt x="52" y="42"/>
                  </a:lnTo>
                  <a:lnTo>
                    <a:pt x="48" y="42"/>
                  </a:lnTo>
                  <a:lnTo>
                    <a:pt x="44" y="44"/>
                  </a:lnTo>
                  <a:lnTo>
                    <a:pt x="44" y="44"/>
                  </a:lnTo>
                  <a:lnTo>
                    <a:pt x="42" y="44"/>
                  </a:lnTo>
                  <a:lnTo>
                    <a:pt x="42" y="44"/>
                  </a:lnTo>
                  <a:lnTo>
                    <a:pt x="38" y="42"/>
                  </a:lnTo>
                  <a:lnTo>
                    <a:pt x="34" y="40"/>
                  </a:lnTo>
                  <a:lnTo>
                    <a:pt x="28" y="36"/>
                  </a:lnTo>
                  <a:lnTo>
                    <a:pt x="22" y="32"/>
                  </a:lnTo>
                  <a:lnTo>
                    <a:pt x="20" y="30"/>
                  </a:lnTo>
                  <a:lnTo>
                    <a:pt x="14" y="30"/>
                  </a:lnTo>
                  <a:lnTo>
                    <a:pt x="14" y="30"/>
                  </a:lnTo>
                  <a:lnTo>
                    <a:pt x="12" y="30"/>
                  </a:lnTo>
                  <a:lnTo>
                    <a:pt x="12" y="30"/>
                  </a:lnTo>
                  <a:lnTo>
                    <a:pt x="20" y="34"/>
                  </a:lnTo>
                  <a:lnTo>
                    <a:pt x="24" y="38"/>
                  </a:lnTo>
                  <a:lnTo>
                    <a:pt x="24" y="38"/>
                  </a:lnTo>
                  <a:lnTo>
                    <a:pt x="24" y="38"/>
                  </a:lnTo>
                  <a:lnTo>
                    <a:pt x="24" y="38"/>
                  </a:lnTo>
                  <a:lnTo>
                    <a:pt x="24" y="38"/>
                  </a:lnTo>
                  <a:lnTo>
                    <a:pt x="10" y="40"/>
                  </a:lnTo>
                  <a:lnTo>
                    <a:pt x="10" y="40"/>
                  </a:lnTo>
                  <a:lnTo>
                    <a:pt x="16" y="42"/>
                  </a:lnTo>
                  <a:lnTo>
                    <a:pt x="16" y="42"/>
                  </a:lnTo>
                  <a:lnTo>
                    <a:pt x="20" y="48"/>
                  </a:lnTo>
                  <a:lnTo>
                    <a:pt x="22" y="50"/>
                  </a:lnTo>
                  <a:lnTo>
                    <a:pt x="24" y="52"/>
                  </a:lnTo>
                  <a:lnTo>
                    <a:pt x="24" y="52"/>
                  </a:lnTo>
                  <a:lnTo>
                    <a:pt x="34" y="56"/>
                  </a:lnTo>
                  <a:lnTo>
                    <a:pt x="36" y="58"/>
                  </a:lnTo>
                  <a:lnTo>
                    <a:pt x="40" y="62"/>
                  </a:lnTo>
                  <a:lnTo>
                    <a:pt x="40" y="62"/>
                  </a:lnTo>
                  <a:lnTo>
                    <a:pt x="42" y="68"/>
                  </a:lnTo>
                  <a:lnTo>
                    <a:pt x="42" y="76"/>
                  </a:lnTo>
                  <a:lnTo>
                    <a:pt x="42" y="76"/>
                  </a:lnTo>
                  <a:lnTo>
                    <a:pt x="44" y="90"/>
                  </a:lnTo>
                  <a:lnTo>
                    <a:pt x="44" y="96"/>
                  </a:lnTo>
                  <a:lnTo>
                    <a:pt x="44" y="104"/>
                  </a:lnTo>
                  <a:lnTo>
                    <a:pt x="44" y="104"/>
                  </a:lnTo>
                  <a:lnTo>
                    <a:pt x="40" y="110"/>
                  </a:lnTo>
                  <a:lnTo>
                    <a:pt x="34" y="116"/>
                  </a:lnTo>
                  <a:lnTo>
                    <a:pt x="20" y="126"/>
                  </a:lnTo>
                  <a:lnTo>
                    <a:pt x="20" y="126"/>
                  </a:lnTo>
                  <a:lnTo>
                    <a:pt x="10" y="138"/>
                  </a:lnTo>
                  <a:lnTo>
                    <a:pt x="4" y="146"/>
                  </a:lnTo>
                  <a:lnTo>
                    <a:pt x="2" y="152"/>
                  </a:lnTo>
                  <a:lnTo>
                    <a:pt x="2" y="152"/>
                  </a:lnTo>
                  <a:lnTo>
                    <a:pt x="0" y="160"/>
                  </a:lnTo>
                  <a:lnTo>
                    <a:pt x="0" y="164"/>
                  </a:lnTo>
                  <a:lnTo>
                    <a:pt x="2" y="166"/>
                  </a:lnTo>
                  <a:lnTo>
                    <a:pt x="2" y="166"/>
                  </a:lnTo>
                  <a:lnTo>
                    <a:pt x="6" y="168"/>
                  </a:lnTo>
                  <a:lnTo>
                    <a:pt x="8" y="170"/>
                  </a:lnTo>
                  <a:lnTo>
                    <a:pt x="8" y="170"/>
                  </a:lnTo>
                  <a:lnTo>
                    <a:pt x="12" y="170"/>
                  </a:lnTo>
                  <a:lnTo>
                    <a:pt x="12" y="170"/>
                  </a:lnTo>
                  <a:lnTo>
                    <a:pt x="16" y="168"/>
                  </a:lnTo>
                  <a:lnTo>
                    <a:pt x="16" y="168"/>
                  </a:lnTo>
                  <a:lnTo>
                    <a:pt x="20" y="170"/>
                  </a:lnTo>
                  <a:lnTo>
                    <a:pt x="20" y="170"/>
                  </a:lnTo>
                  <a:lnTo>
                    <a:pt x="24" y="172"/>
                  </a:lnTo>
                  <a:lnTo>
                    <a:pt x="24" y="174"/>
                  </a:lnTo>
                  <a:lnTo>
                    <a:pt x="16" y="180"/>
                  </a:lnTo>
                  <a:lnTo>
                    <a:pt x="8" y="186"/>
                  </a:lnTo>
                  <a:lnTo>
                    <a:pt x="4" y="190"/>
                  </a:lnTo>
                  <a:lnTo>
                    <a:pt x="4" y="192"/>
                  </a:lnTo>
                  <a:lnTo>
                    <a:pt x="4" y="192"/>
                  </a:lnTo>
                  <a:lnTo>
                    <a:pt x="6" y="198"/>
                  </a:lnTo>
                  <a:lnTo>
                    <a:pt x="12" y="204"/>
                  </a:lnTo>
                  <a:lnTo>
                    <a:pt x="12" y="204"/>
                  </a:lnTo>
                  <a:lnTo>
                    <a:pt x="16" y="210"/>
                  </a:lnTo>
                  <a:lnTo>
                    <a:pt x="22" y="216"/>
                  </a:lnTo>
                  <a:lnTo>
                    <a:pt x="22" y="216"/>
                  </a:lnTo>
                  <a:lnTo>
                    <a:pt x="28" y="220"/>
                  </a:lnTo>
                  <a:lnTo>
                    <a:pt x="36" y="224"/>
                  </a:lnTo>
                  <a:lnTo>
                    <a:pt x="36" y="224"/>
                  </a:lnTo>
                  <a:lnTo>
                    <a:pt x="40" y="226"/>
                  </a:lnTo>
                  <a:lnTo>
                    <a:pt x="42" y="230"/>
                  </a:lnTo>
                  <a:lnTo>
                    <a:pt x="46" y="236"/>
                  </a:lnTo>
                  <a:lnTo>
                    <a:pt x="46" y="236"/>
                  </a:lnTo>
                  <a:lnTo>
                    <a:pt x="52" y="242"/>
                  </a:lnTo>
                  <a:lnTo>
                    <a:pt x="58" y="248"/>
                  </a:lnTo>
                  <a:lnTo>
                    <a:pt x="58" y="248"/>
                  </a:lnTo>
                  <a:lnTo>
                    <a:pt x="62" y="256"/>
                  </a:lnTo>
                  <a:lnTo>
                    <a:pt x="68" y="262"/>
                  </a:lnTo>
                  <a:lnTo>
                    <a:pt x="68" y="262"/>
                  </a:lnTo>
                  <a:lnTo>
                    <a:pt x="94" y="290"/>
                  </a:lnTo>
                  <a:lnTo>
                    <a:pt x="94" y="290"/>
                  </a:lnTo>
                  <a:lnTo>
                    <a:pt x="98" y="296"/>
                  </a:lnTo>
                  <a:lnTo>
                    <a:pt x="102" y="304"/>
                  </a:lnTo>
                  <a:lnTo>
                    <a:pt x="106" y="310"/>
                  </a:lnTo>
                  <a:lnTo>
                    <a:pt x="110" y="316"/>
                  </a:lnTo>
                  <a:lnTo>
                    <a:pt x="110" y="316"/>
                  </a:lnTo>
                  <a:lnTo>
                    <a:pt x="120" y="324"/>
                  </a:lnTo>
                  <a:lnTo>
                    <a:pt x="130" y="332"/>
                  </a:lnTo>
                  <a:lnTo>
                    <a:pt x="154" y="344"/>
                  </a:lnTo>
                  <a:lnTo>
                    <a:pt x="154" y="344"/>
                  </a:lnTo>
                  <a:lnTo>
                    <a:pt x="176" y="352"/>
                  </a:lnTo>
                  <a:lnTo>
                    <a:pt x="188" y="356"/>
                  </a:lnTo>
                  <a:lnTo>
                    <a:pt x="198" y="362"/>
                  </a:lnTo>
                  <a:lnTo>
                    <a:pt x="198" y="362"/>
                  </a:lnTo>
                  <a:lnTo>
                    <a:pt x="204" y="370"/>
                  </a:lnTo>
                  <a:lnTo>
                    <a:pt x="208" y="378"/>
                  </a:lnTo>
                  <a:lnTo>
                    <a:pt x="210" y="386"/>
                  </a:lnTo>
                  <a:lnTo>
                    <a:pt x="212" y="394"/>
                  </a:lnTo>
                  <a:lnTo>
                    <a:pt x="212" y="394"/>
                  </a:lnTo>
                  <a:lnTo>
                    <a:pt x="210" y="410"/>
                  </a:lnTo>
                  <a:lnTo>
                    <a:pt x="210" y="410"/>
                  </a:lnTo>
                  <a:lnTo>
                    <a:pt x="212" y="418"/>
                  </a:lnTo>
                  <a:lnTo>
                    <a:pt x="212" y="428"/>
                  </a:lnTo>
                  <a:lnTo>
                    <a:pt x="212" y="428"/>
                  </a:lnTo>
                  <a:lnTo>
                    <a:pt x="208" y="442"/>
                  </a:lnTo>
                  <a:lnTo>
                    <a:pt x="208" y="448"/>
                  </a:lnTo>
                  <a:lnTo>
                    <a:pt x="208" y="456"/>
                  </a:lnTo>
                  <a:lnTo>
                    <a:pt x="208" y="456"/>
                  </a:lnTo>
                  <a:lnTo>
                    <a:pt x="210" y="474"/>
                  </a:lnTo>
                  <a:lnTo>
                    <a:pt x="210" y="482"/>
                  </a:lnTo>
                  <a:lnTo>
                    <a:pt x="208" y="490"/>
                  </a:lnTo>
                  <a:lnTo>
                    <a:pt x="208" y="490"/>
                  </a:lnTo>
                  <a:lnTo>
                    <a:pt x="206" y="504"/>
                  </a:lnTo>
                  <a:lnTo>
                    <a:pt x="206" y="510"/>
                  </a:lnTo>
                  <a:lnTo>
                    <a:pt x="206" y="518"/>
                  </a:lnTo>
                  <a:lnTo>
                    <a:pt x="206" y="518"/>
                  </a:lnTo>
                  <a:lnTo>
                    <a:pt x="214" y="552"/>
                  </a:lnTo>
                  <a:lnTo>
                    <a:pt x="214" y="552"/>
                  </a:lnTo>
                  <a:lnTo>
                    <a:pt x="216" y="568"/>
                  </a:lnTo>
                  <a:lnTo>
                    <a:pt x="216" y="576"/>
                  </a:lnTo>
                  <a:lnTo>
                    <a:pt x="214" y="584"/>
                  </a:lnTo>
                  <a:lnTo>
                    <a:pt x="214" y="584"/>
                  </a:lnTo>
                  <a:lnTo>
                    <a:pt x="210" y="594"/>
                  </a:lnTo>
                  <a:lnTo>
                    <a:pt x="208" y="604"/>
                  </a:lnTo>
                  <a:lnTo>
                    <a:pt x="208" y="604"/>
                  </a:lnTo>
                  <a:lnTo>
                    <a:pt x="204" y="614"/>
                  </a:lnTo>
                  <a:lnTo>
                    <a:pt x="200" y="622"/>
                  </a:lnTo>
                  <a:lnTo>
                    <a:pt x="200" y="622"/>
                  </a:lnTo>
                  <a:lnTo>
                    <a:pt x="198" y="634"/>
                  </a:lnTo>
                  <a:lnTo>
                    <a:pt x="202" y="644"/>
                  </a:lnTo>
                  <a:lnTo>
                    <a:pt x="208" y="664"/>
                  </a:lnTo>
                  <a:lnTo>
                    <a:pt x="208" y="664"/>
                  </a:lnTo>
                  <a:lnTo>
                    <a:pt x="210" y="672"/>
                  </a:lnTo>
                  <a:lnTo>
                    <a:pt x="208" y="678"/>
                  </a:lnTo>
                  <a:lnTo>
                    <a:pt x="206" y="692"/>
                  </a:lnTo>
                  <a:lnTo>
                    <a:pt x="206" y="692"/>
                  </a:lnTo>
                  <a:lnTo>
                    <a:pt x="204" y="700"/>
                  </a:lnTo>
                  <a:lnTo>
                    <a:pt x="204" y="714"/>
                  </a:lnTo>
                  <a:lnTo>
                    <a:pt x="204" y="720"/>
                  </a:lnTo>
                  <a:lnTo>
                    <a:pt x="206" y="726"/>
                  </a:lnTo>
                  <a:lnTo>
                    <a:pt x="208" y="730"/>
                  </a:lnTo>
                  <a:lnTo>
                    <a:pt x="214" y="730"/>
                  </a:lnTo>
                  <a:lnTo>
                    <a:pt x="214" y="730"/>
                  </a:lnTo>
                  <a:lnTo>
                    <a:pt x="214" y="730"/>
                  </a:lnTo>
                  <a:lnTo>
                    <a:pt x="214" y="730"/>
                  </a:lnTo>
                  <a:lnTo>
                    <a:pt x="218" y="730"/>
                  </a:lnTo>
                  <a:lnTo>
                    <a:pt x="220" y="726"/>
                  </a:lnTo>
                  <a:lnTo>
                    <a:pt x="220" y="716"/>
                  </a:lnTo>
                  <a:lnTo>
                    <a:pt x="220" y="716"/>
                  </a:lnTo>
                  <a:lnTo>
                    <a:pt x="220" y="712"/>
                  </a:lnTo>
                  <a:lnTo>
                    <a:pt x="220" y="706"/>
                  </a:lnTo>
                  <a:lnTo>
                    <a:pt x="222" y="700"/>
                  </a:lnTo>
                  <a:lnTo>
                    <a:pt x="226" y="696"/>
                  </a:lnTo>
                  <a:lnTo>
                    <a:pt x="226" y="696"/>
                  </a:lnTo>
                  <a:lnTo>
                    <a:pt x="232" y="722"/>
                  </a:lnTo>
                  <a:lnTo>
                    <a:pt x="232" y="722"/>
                  </a:lnTo>
                  <a:lnTo>
                    <a:pt x="232" y="728"/>
                  </a:lnTo>
                  <a:lnTo>
                    <a:pt x="234" y="734"/>
                  </a:lnTo>
                  <a:lnTo>
                    <a:pt x="234" y="734"/>
                  </a:lnTo>
                  <a:lnTo>
                    <a:pt x="238" y="740"/>
                  </a:lnTo>
                  <a:lnTo>
                    <a:pt x="242" y="746"/>
                  </a:lnTo>
                  <a:lnTo>
                    <a:pt x="242" y="746"/>
                  </a:lnTo>
                  <a:lnTo>
                    <a:pt x="242" y="750"/>
                  </a:lnTo>
                  <a:lnTo>
                    <a:pt x="240" y="752"/>
                  </a:lnTo>
                  <a:lnTo>
                    <a:pt x="240" y="752"/>
                  </a:lnTo>
                  <a:lnTo>
                    <a:pt x="236" y="758"/>
                  </a:lnTo>
                  <a:lnTo>
                    <a:pt x="236" y="762"/>
                  </a:lnTo>
                  <a:lnTo>
                    <a:pt x="236" y="762"/>
                  </a:lnTo>
                  <a:lnTo>
                    <a:pt x="234" y="766"/>
                  </a:lnTo>
                  <a:lnTo>
                    <a:pt x="232" y="770"/>
                  </a:lnTo>
                  <a:lnTo>
                    <a:pt x="232" y="770"/>
                  </a:lnTo>
                  <a:lnTo>
                    <a:pt x="228" y="774"/>
                  </a:lnTo>
                  <a:lnTo>
                    <a:pt x="226" y="780"/>
                  </a:lnTo>
                  <a:lnTo>
                    <a:pt x="226" y="780"/>
                  </a:lnTo>
                  <a:lnTo>
                    <a:pt x="220" y="778"/>
                  </a:lnTo>
                  <a:lnTo>
                    <a:pt x="218" y="776"/>
                  </a:lnTo>
                  <a:lnTo>
                    <a:pt x="218" y="776"/>
                  </a:lnTo>
                  <a:lnTo>
                    <a:pt x="216" y="776"/>
                  </a:lnTo>
                  <a:lnTo>
                    <a:pt x="214" y="780"/>
                  </a:lnTo>
                  <a:lnTo>
                    <a:pt x="214" y="780"/>
                  </a:lnTo>
                  <a:lnTo>
                    <a:pt x="212" y="786"/>
                  </a:lnTo>
                  <a:lnTo>
                    <a:pt x="214" y="790"/>
                  </a:lnTo>
                  <a:lnTo>
                    <a:pt x="214" y="794"/>
                  </a:lnTo>
                  <a:lnTo>
                    <a:pt x="214" y="794"/>
                  </a:lnTo>
                  <a:lnTo>
                    <a:pt x="220" y="796"/>
                  </a:lnTo>
                  <a:lnTo>
                    <a:pt x="224" y="798"/>
                  </a:lnTo>
                  <a:lnTo>
                    <a:pt x="224" y="798"/>
                  </a:lnTo>
                  <a:lnTo>
                    <a:pt x="226" y="800"/>
                  </a:lnTo>
                  <a:lnTo>
                    <a:pt x="226" y="802"/>
                  </a:lnTo>
                  <a:lnTo>
                    <a:pt x="226" y="806"/>
                  </a:lnTo>
                  <a:lnTo>
                    <a:pt x="226" y="806"/>
                  </a:lnTo>
                  <a:lnTo>
                    <a:pt x="232" y="812"/>
                  </a:lnTo>
                  <a:lnTo>
                    <a:pt x="234" y="816"/>
                  </a:lnTo>
                  <a:lnTo>
                    <a:pt x="230" y="818"/>
                  </a:lnTo>
                  <a:lnTo>
                    <a:pt x="230" y="818"/>
                  </a:lnTo>
                  <a:lnTo>
                    <a:pt x="226" y="818"/>
                  </a:lnTo>
                  <a:lnTo>
                    <a:pt x="226" y="818"/>
                  </a:lnTo>
                  <a:lnTo>
                    <a:pt x="220" y="818"/>
                  </a:lnTo>
                  <a:lnTo>
                    <a:pt x="220" y="818"/>
                  </a:lnTo>
                  <a:lnTo>
                    <a:pt x="214" y="816"/>
                  </a:lnTo>
                  <a:lnTo>
                    <a:pt x="214" y="816"/>
                  </a:lnTo>
                  <a:lnTo>
                    <a:pt x="210" y="818"/>
                  </a:lnTo>
                  <a:lnTo>
                    <a:pt x="210" y="818"/>
                  </a:lnTo>
                  <a:lnTo>
                    <a:pt x="206" y="820"/>
                  </a:lnTo>
                  <a:lnTo>
                    <a:pt x="206" y="826"/>
                  </a:lnTo>
                  <a:lnTo>
                    <a:pt x="208" y="830"/>
                  </a:lnTo>
                  <a:lnTo>
                    <a:pt x="210" y="834"/>
                  </a:lnTo>
                  <a:lnTo>
                    <a:pt x="210" y="834"/>
                  </a:lnTo>
                  <a:lnTo>
                    <a:pt x="214" y="838"/>
                  </a:lnTo>
                  <a:lnTo>
                    <a:pt x="218" y="838"/>
                  </a:lnTo>
                  <a:lnTo>
                    <a:pt x="226" y="842"/>
                  </a:lnTo>
                  <a:lnTo>
                    <a:pt x="226" y="842"/>
                  </a:lnTo>
                  <a:lnTo>
                    <a:pt x="232" y="846"/>
                  </a:lnTo>
                  <a:lnTo>
                    <a:pt x="236" y="850"/>
                  </a:lnTo>
                  <a:lnTo>
                    <a:pt x="236" y="850"/>
                  </a:lnTo>
                  <a:lnTo>
                    <a:pt x="236" y="852"/>
                  </a:lnTo>
                  <a:lnTo>
                    <a:pt x="234" y="854"/>
                  </a:lnTo>
                  <a:lnTo>
                    <a:pt x="232" y="856"/>
                  </a:lnTo>
                  <a:lnTo>
                    <a:pt x="230" y="856"/>
                  </a:lnTo>
                  <a:lnTo>
                    <a:pt x="230" y="856"/>
                  </a:lnTo>
                  <a:lnTo>
                    <a:pt x="232" y="860"/>
                  </a:lnTo>
                  <a:lnTo>
                    <a:pt x="234" y="864"/>
                  </a:lnTo>
                  <a:lnTo>
                    <a:pt x="242" y="870"/>
                  </a:lnTo>
                  <a:lnTo>
                    <a:pt x="242" y="870"/>
                  </a:lnTo>
                  <a:lnTo>
                    <a:pt x="252" y="874"/>
                  </a:lnTo>
                  <a:lnTo>
                    <a:pt x="252" y="876"/>
                  </a:lnTo>
                  <a:lnTo>
                    <a:pt x="254" y="880"/>
                  </a:lnTo>
                  <a:lnTo>
                    <a:pt x="254" y="880"/>
                  </a:lnTo>
                  <a:lnTo>
                    <a:pt x="260" y="882"/>
                  </a:lnTo>
                  <a:lnTo>
                    <a:pt x="268" y="882"/>
                  </a:lnTo>
                  <a:lnTo>
                    <a:pt x="268" y="882"/>
                  </a:lnTo>
                  <a:lnTo>
                    <a:pt x="270" y="884"/>
                  </a:lnTo>
                  <a:lnTo>
                    <a:pt x="270" y="888"/>
                  </a:lnTo>
                  <a:lnTo>
                    <a:pt x="272" y="892"/>
                  </a:lnTo>
                  <a:lnTo>
                    <a:pt x="272" y="892"/>
                  </a:lnTo>
                  <a:lnTo>
                    <a:pt x="276" y="896"/>
                  </a:lnTo>
                  <a:lnTo>
                    <a:pt x="282" y="898"/>
                  </a:lnTo>
                  <a:lnTo>
                    <a:pt x="282" y="898"/>
                  </a:lnTo>
                  <a:lnTo>
                    <a:pt x="290" y="902"/>
                  </a:lnTo>
                  <a:lnTo>
                    <a:pt x="300" y="904"/>
                  </a:lnTo>
                  <a:lnTo>
                    <a:pt x="300" y="904"/>
                  </a:lnTo>
                  <a:lnTo>
                    <a:pt x="308" y="902"/>
                  </a:lnTo>
                  <a:lnTo>
                    <a:pt x="308" y="902"/>
                  </a:lnTo>
                  <a:lnTo>
                    <a:pt x="310" y="900"/>
                  </a:lnTo>
                  <a:lnTo>
                    <a:pt x="312" y="896"/>
                  </a:lnTo>
                  <a:lnTo>
                    <a:pt x="312" y="896"/>
                  </a:lnTo>
                  <a:lnTo>
                    <a:pt x="314" y="894"/>
                  </a:lnTo>
                  <a:lnTo>
                    <a:pt x="322" y="892"/>
                  </a:lnTo>
                  <a:lnTo>
                    <a:pt x="322" y="892"/>
                  </a:lnTo>
                  <a:lnTo>
                    <a:pt x="328" y="892"/>
                  </a:lnTo>
                  <a:lnTo>
                    <a:pt x="332" y="890"/>
                  </a:lnTo>
                  <a:lnTo>
                    <a:pt x="332" y="886"/>
                  </a:lnTo>
                  <a:lnTo>
                    <a:pt x="330" y="884"/>
                  </a:lnTo>
                  <a:lnTo>
                    <a:pt x="326" y="876"/>
                  </a:lnTo>
                  <a:lnTo>
                    <a:pt x="322" y="872"/>
                  </a:lnTo>
                  <a:lnTo>
                    <a:pt x="322" y="868"/>
                  </a:lnTo>
                  <a:lnTo>
                    <a:pt x="322" y="868"/>
                  </a:lnTo>
                  <a:lnTo>
                    <a:pt x="324" y="860"/>
                  </a:lnTo>
                  <a:lnTo>
                    <a:pt x="326" y="852"/>
                  </a:lnTo>
                  <a:lnTo>
                    <a:pt x="326" y="852"/>
                  </a:lnTo>
                  <a:lnTo>
                    <a:pt x="330" y="850"/>
                  </a:lnTo>
                  <a:lnTo>
                    <a:pt x="334" y="848"/>
                  </a:lnTo>
                  <a:lnTo>
                    <a:pt x="338" y="846"/>
                  </a:lnTo>
                  <a:lnTo>
                    <a:pt x="340" y="844"/>
                  </a:lnTo>
                  <a:lnTo>
                    <a:pt x="340" y="844"/>
                  </a:lnTo>
                  <a:lnTo>
                    <a:pt x="342" y="840"/>
                  </a:lnTo>
                  <a:lnTo>
                    <a:pt x="340" y="834"/>
                  </a:lnTo>
                  <a:lnTo>
                    <a:pt x="338" y="830"/>
                  </a:lnTo>
                  <a:lnTo>
                    <a:pt x="336" y="826"/>
                  </a:lnTo>
                  <a:lnTo>
                    <a:pt x="336" y="826"/>
                  </a:lnTo>
                  <a:lnTo>
                    <a:pt x="338" y="822"/>
                  </a:lnTo>
                  <a:lnTo>
                    <a:pt x="342" y="822"/>
                  </a:lnTo>
                  <a:lnTo>
                    <a:pt x="352" y="818"/>
                  </a:lnTo>
                  <a:lnTo>
                    <a:pt x="352" y="818"/>
                  </a:lnTo>
                  <a:lnTo>
                    <a:pt x="356" y="816"/>
                  </a:lnTo>
                  <a:lnTo>
                    <a:pt x="356" y="814"/>
                  </a:lnTo>
                  <a:lnTo>
                    <a:pt x="358" y="806"/>
                  </a:lnTo>
                  <a:lnTo>
                    <a:pt x="358" y="806"/>
                  </a:lnTo>
                  <a:lnTo>
                    <a:pt x="362" y="800"/>
                  </a:lnTo>
                  <a:lnTo>
                    <a:pt x="362" y="798"/>
                  </a:lnTo>
                  <a:lnTo>
                    <a:pt x="358" y="796"/>
                  </a:lnTo>
                  <a:lnTo>
                    <a:pt x="358" y="796"/>
                  </a:lnTo>
                  <a:lnTo>
                    <a:pt x="350" y="792"/>
                  </a:lnTo>
                  <a:lnTo>
                    <a:pt x="342" y="788"/>
                  </a:lnTo>
                  <a:lnTo>
                    <a:pt x="342" y="788"/>
                  </a:lnTo>
                  <a:lnTo>
                    <a:pt x="334" y="784"/>
                  </a:lnTo>
                  <a:lnTo>
                    <a:pt x="326" y="778"/>
                  </a:lnTo>
                  <a:lnTo>
                    <a:pt x="326" y="778"/>
                  </a:lnTo>
                  <a:lnTo>
                    <a:pt x="324" y="774"/>
                  </a:lnTo>
                  <a:lnTo>
                    <a:pt x="324" y="772"/>
                  </a:lnTo>
                  <a:lnTo>
                    <a:pt x="326" y="768"/>
                  </a:lnTo>
                  <a:lnTo>
                    <a:pt x="330" y="764"/>
                  </a:lnTo>
                  <a:lnTo>
                    <a:pt x="330" y="764"/>
                  </a:lnTo>
                  <a:lnTo>
                    <a:pt x="334" y="762"/>
                  </a:lnTo>
                  <a:lnTo>
                    <a:pt x="338" y="762"/>
                  </a:lnTo>
                  <a:lnTo>
                    <a:pt x="342" y="762"/>
                  </a:lnTo>
                  <a:lnTo>
                    <a:pt x="346" y="760"/>
                  </a:lnTo>
                  <a:lnTo>
                    <a:pt x="346" y="760"/>
                  </a:lnTo>
                  <a:lnTo>
                    <a:pt x="350" y="756"/>
                  </a:lnTo>
                  <a:lnTo>
                    <a:pt x="352" y="750"/>
                  </a:lnTo>
                  <a:lnTo>
                    <a:pt x="352" y="750"/>
                  </a:lnTo>
                  <a:lnTo>
                    <a:pt x="356" y="746"/>
                  </a:lnTo>
                  <a:lnTo>
                    <a:pt x="354" y="738"/>
                  </a:lnTo>
                  <a:lnTo>
                    <a:pt x="354" y="738"/>
                  </a:lnTo>
                  <a:lnTo>
                    <a:pt x="354" y="734"/>
                  </a:lnTo>
                  <a:lnTo>
                    <a:pt x="356" y="732"/>
                  </a:lnTo>
                  <a:lnTo>
                    <a:pt x="360" y="728"/>
                  </a:lnTo>
                  <a:lnTo>
                    <a:pt x="366" y="724"/>
                  </a:lnTo>
                  <a:lnTo>
                    <a:pt x="368" y="722"/>
                  </a:lnTo>
                  <a:lnTo>
                    <a:pt x="370" y="718"/>
                  </a:lnTo>
                  <a:lnTo>
                    <a:pt x="370" y="718"/>
                  </a:lnTo>
                  <a:lnTo>
                    <a:pt x="362" y="716"/>
                  </a:lnTo>
                  <a:lnTo>
                    <a:pt x="356" y="714"/>
                  </a:lnTo>
                  <a:lnTo>
                    <a:pt x="356" y="714"/>
                  </a:lnTo>
                  <a:lnTo>
                    <a:pt x="354" y="712"/>
                  </a:lnTo>
                  <a:lnTo>
                    <a:pt x="352" y="708"/>
                  </a:lnTo>
                  <a:lnTo>
                    <a:pt x="352" y="702"/>
                  </a:lnTo>
                  <a:lnTo>
                    <a:pt x="352" y="702"/>
                  </a:lnTo>
                  <a:lnTo>
                    <a:pt x="350" y="694"/>
                  </a:lnTo>
                  <a:lnTo>
                    <a:pt x="350" y="690"/>
                  </a:lnTo>
                  <a:lnTo>
                    <a:pt x="350" y="688"/>
                  </a:lnTo>
                  <a:lnTo>
                    <a:pt x="350" y="688"/>
                  </a:lnTo>
                  <a:lnTo>
                    <a:pt x="352" y="688"/>
                  </a:lnTo>
                  <a:lnTo>
                    <a:pt x="352" y="688"/>
                  </a:lnTo>
                  <a:lnTo>
                    <a:pt x="360" y="690"/>
                  </a:lnTo>
                  <a:lnTo>
                    <a:pt x="366" y="694"/>
                  </a:lnTo>
                  <a:lnTo>
                    <a:pt x="366" y="694"/>
                  </a:lnTo>
                  <a:lnTo>
                    <a:pt x="374" y="694"/>
                  </a:lnTo>
                  <a:lnTo>
                    <a:pt x="374" y="694"/>
                  </a:lnTo>
                  <a:lnTo>
                    <a:pt x="386" y="692"/>
                  </a:lnTo>
                  <a:lnTo>
                    <a:pt x="392" y="690"/>
                  </a:lnTo>
                  <a:lnTo>
                    <a:pt x="396" y="686"/>
                  </a:lnTo>
                  <a:lnTo>
                    <a:pt x="396" y="686"/>
                  </a:lnTo>
                  <a:lnTo>
                    <a:pt x="396" y="682"/>
                  </a:lnTo>
                  <a:lnTo>
                    <a:pt x="394" y="678"/>
                  </a:lnTo>
                  <a:lnTo>
                    <a:pt x="392" y="674"/>
                  </a:lnTo>
                  <a:lnTo>
                    <a:pt x="390" y="670"/>
                  </a:lnTo>
                  <a:lnTo>
                    <a:pt x="390" y="670"/>
                  </a:lnTo>
                  <a:lnTo>
                    <a:pt x="392" y="668"/>
                  </a:lnTo>
                  <a:lnTo>
                    <a:pt x="394" y="664"/>
                  </a:lnTo>
                  <a:lnTo>
                    <a:pt x="394" y="664"/>
                  </a:lnTo>
                  <a:lnTo>
                    <a:pt x="392" y="662"/>
                  </a:lnTo>
                  <a:lnTo>
                    <a:pt x="390" y="662"/>
                  </a:lnTo>
                  <a:lnTo>
                    <a:pt x="384" y="658"/>
                  </a:lnTo>
                  <a:lnTo>
                    <a:pt x="384" y="658"/>
                  </a:lnTo>
                  <a:lnTo>
                    <a:pt x="382" y="654"/>
                  </a:lnTo>
                  <a:lnTo>
                    <a:pt x="384" y="652"/>
                  </a:lnTo>
                  <a:lnTo>
                    <a:pt x="388" y="650"/>
                  </a:lnTo>
                  <a:lnTo>
                    <a:pt x="388" y="650"/>
                  </a:lnTo>
                  <a:lnTo>
                    <a:pt x="404" y="654"/>
                  </a:lnTo>
                  <a:lnTo>
                    <a:pt x="404" y="654"/>
                  </a:lnTo>
                  <a:lnTo>
                    <a:pt x="416" y="656"/>
                  </a:lnTo>
                  <a:lnTo>
                    <a:pt x="416" y="656"/>
                  </a:lnTo>
                  <a:lnTo>
                    <a:pt x="416" y="656"/>
                  </a:lnTo>
                  <a:lnTo>
                    <a:pt x="416" y="656"/>
                  </a:lnTo>
                  <a:lnTo>
                    <a:pt x="420" y="656"/>
                  </a:lnTo>
                  <a:lnTo>
                    <a:pt x="426" y="654"/>
                  </a:lnTo>
                  <a:lnTo>
                    <a:pt x="436" y="648"/>
                  </a:lnTo>
                  <a:lnTo>
                    <a:pt x="436" y="648"/>
                  </a:lnTo>
                  <a:lnTo>
                    <a:pt x="446" y="648"/>
                  </a:lnTo>
                  <a:lnTo>
                    <a:pt x="450" y="646"/>
                  </a:lnTo>
                  <a:lnTo>
                    <a:pt x="454" y="644"/>
                  </a:lnTo>
                  <a:lnTo>
                    <a:pt x="454" y="644"/>
                  </a:lnTo>
                  <a:lnTo>
                    <a:pt x="456" y="640"/>
                  </a:lnTo>
                  <a:lnTo>
                    <a:pt x="458" y="636"/>
                  </a:lnTo>
                  <a:lnTo>
                    <a:pt x="460" y="628"/>
                  </a:lnTo>
                  <a:lnTo>
                    <a:pt x="460" y="628"/>
                  </a:lnTo>
                  <a:lnTo>
                    <a:pt x="462" y="624"/>
                  </a:lnTo>
                  <a:lnTo>
                    <a:pt x="462" y="620"/>
                  </a:lnTo>
                  <a:lnTo>
                    <a:pt x="462" y="620"/>
                  </a:lnTo>
                  <a:lnTo>
                    <a:pt x="462" y="616"/>
                  </a:lnTo>
                  <a:lnTo>
                    <a:pt x="458" y="612"/>
                  </a:lnTo>
                  <a:lnTo>
                    <a:pt x="458" y="612"/>
                  </a:lnTo>
                  <a:lnTo>
                    <a:pt x="452" y="604"/>
                  </a:lnTo>
                  <a:lnTo>
                    <a:pt x="446" y="596"/>
                  </a:lnTo>
                  <a:lnTo>
                    <a:pt x="446" y="596"/>
                  </a:lnTo>
                  <a:lnTo>
                    <a:pt x="440" y="588"/>
                  </a:lnTo>
                  <a:lnTo>
                    <a:pt x="432" y="582"/>
                  </a:lnTo>
                  <a:lnTo>
                    <a:pt x="432" y="582"/>
                  </a:lnTo>
                  <a:lnTo>
                    <a:pt x="440" y="584"/>
                  </a:lnTo>
                  <a:lnTo>
                    <a:pt x="446" y="586"/>
                  </a:lnTo>
                  <a:lnTo>
                    <a:pt x="460" y="592"/>
                  </a:lnTo>
                  <a:lnTo>
                    <a:pt x="460" y="592"/>
                  </a:lnTo>
                  <a:lnTo>
                    <a:pt x="466" y="594"/>
                  </a:lnTo>
                  <a:lnTo>
                    <a:pt x="472" y="596"/>
                  </a:lnTo>
                  <a:lnTo>
                    <a:pt x="472" y="596"/>
                  </a:lnTo>
                  <a:lnTo>
                    <a:pt x="480" y="594"/>
                  </a:lnTo>
                  <a:lnTo>
                    <a:pt x="480" y="594"/>
                  </a:lnTo>
                  <a:lnTo>
                    <a:pt x="488" y="590"/>
                  </a:lnTo>
                  <a:lnTo>
                    <a:pt x="492" y="584"/>
                  </a:lnTo>
                  <a:lnTo>
                    <a:pt x="502" y="572"/>
                  </a:lnTo>
                  <a:lnTo>
                    <a:pt x="502" y="572"/>
                  </a:lnTo>
                  <a:lnTo>
                    <a:pt x="508" y="566"/>
                  </a:lnTo>
                  <a:lnTo>
                    <a:pt x="508" y="564"/>
                  </a:lnTo>
                  <a:lnTo>
                    <a:pt x="510" y="560"/>
                  </a:lnTo>
                  <a:lnTo>
                    <a:pt x="510" y="560"/>
                  </a:lnTo>
                  <a:lnTo>
                    <a:pt x="506" y="552"/>
                  </a:lnTo>
                  <a:lnTo>
                    <a:pt x="506" y="548"/>
                  </a:lnTo>
                  <a:lnTo>
                    <a:pt x="506" y="544"/>
                  </a:lnTo>
                  <a:lnTo>
                    <a:pt x="506" y="544"/>
                  </a:lnTo>
                  <a:lnTo>
                    <a:pt x="508" y="540"/>
                  </a:lnTo>
                  <a:lnTo>
                    <a:pt x="510" y="536"/>
                  </a:lnTo>
                  <a:lnTo>
                    <a:pt x="520" y="530"/>
                  </a:lnTo>
                  <a:lnTo>
                    <a:pt x="530" y="524"/>
                  </a:lnTo>
                  <a:lnTo>
                    <a:pt x="540" y="518"/>
                  </a:lnTo>
                  <a:lnTo>
                    <a:pt x="540" y="518"/>
                  </a:lnTo>
                  <a:lnTo>
                    <a:pt x="546" y="510"/>
                  </a:lnTo>
                  <a:lnTo>
                    <a:pt x="548" y="504"/>
                  </a:lnTo>
                  <a:lnTo>
                    <a:pt x="550" y="496"/>
                  </a:lnTo>
                  <a:lnTo>
                    <a:pt x="550" y="488"/>
                  </a:lnTo>
                  <a:lnTo>
                    <a:pt x="550" y="488"/>
                  </a:lnTo>
                  <a:lnTo>
                    <a:pt x="548" y="470"/>
                  </a:lnTo>
                  <a:lnTo>
                    <a:pt x="548" y="462"/>
                  </a:lnTo>
                  <a:lnTo>
                    <a:pt x="552" y="454"/>
                  </a:lnTo>
                  <a:lnTo>
                    <a:pt x="552" y="454"/>
                  </a:lnTo>
                  <a:lnTo>
                    <a:pt x="566" y="442"/>
                  </a:lnTo>
                  <a:lnTo>
                    <a:pt x="578" y="432"/>
                  </a:lnTo>
                  <a:lnTo>
                    <a:pt x="578" y="432"/>
                  </a:lnTo>
                  <a:lnTo>
                    <a:pt x="586" y="426"/>
                  </a:lnTo>
                  <a:lnTo>
                    <a:pt x="596" y="424"/>
                  </a:lnTo>
                  <a:lnTo>
                    <a:pt x="616" y="422"/>
                  </a:lnTo>
                  <a:lnTo>
                    <a:pt x="616" y="422"/>
                  </a:lnTo>
                  <a:lnTo>
                    <a:pt x="626" y="418"/>
                  </a:lnTo>
                  <a:lnTo>
                    <a:pt x="634" y="416"/>
                  </a:lnTo>
                  <a:lnTo>
                    <a:pt x="634" y="416"/>
                  </a:lnTo>
                  <a:lnTo>
                    <a:pt x="642" y="412"/>
                  </a:lnTo>
                  <a:lnTo>
                    <a:pt x="646" y="410"/>
                  </a:lnTo>
                  <a:lnTo>
                    <a:pt x="648" y="406"/>
                  </a:lnTo>
                  <a:lnTo>
                    <a:pt x="648" y="406"/>
                  </a:lnTo>
                  <a:lnTo>
                    <a:pt x="652" y="400"/>
                  </a:lnTo>
                  <a:lnTo>
                    <a:pt x="652" y="392"/>
                  </a:lnTo>
                  <a:lnTo>
                    <a:pt x="656" y="376"/>
                  </a:lnTo>
                  <a:lnTo>
                    <a:pt x="656" y="376"/>
                  </a:lnTo>
                  <a:lnTo>
                    <a:pt x="658" y="368"/>
                  </a:lnTo>
                  <a:lnTo>
                    <a:pt x="658" y="362"/>
                  </a:lnTo>
                  <a:lnTo>
                    <a:pt x="658" y="362"/>
                  </a:lnTo>
                  <a:lnTo>
                    <a:pt x="658" y="356"/>
                  </a:lnTo>
                  <a:lnTo>
                    <a:pt x="654" y="352"/>
                  </a:lnTo>
                  <a:lnTo>
                    <a:pt x="652" y="348"/>
                  </a:lnTo>
                  <a:lnTo>
                    <a:pt x="650" y="342"/>
                  </a:lnTo>
                  <a:lnTo>
                    <a:pt x="650" y="342"/>
                  </a:lnTo>
                  <a:lnTo>
                    <a:pt x="644" y="310"/>
                  </a:lnTo>
                  <a:lnTo>
                    <a:pt x="644" y="310"/>
                  </a:lnTo>
                  <a:lnTo>
                    <a:pt x="644" y="302"/>
                  </a:lnTo>
                  <a:lnTo>
                    <a:pt x="646" y="294"/>
                  </a:lnTo>
                  <a:lnTo>
                    <a:pt x="650" y="288"/>
                  </a:lnTo>
                  <a:lnTo>
                    <a:pt x="656" y="282"/>
                  </a:lnTo>
                  <a:lnTo>
                    <a:pt x="666" y="270"/>
                  </a:lnTo>
                  <a:lnTo>
                    <a:pt x="670" y="262"/>
                  </a:lnTo>
                  <a:lnTo>
                    <a:pt x="674" y="256"/>
                  </a:lnTo>
                  <a:lnTo>
                    <a:pt x="674" y="256"/>
                  </a:lnTo>
                  <a:lnTo>
                    <a:pt x="680" y="242"/>
                  </a:lnTo>
                  <a:lnTo>
                    <a:pt x="682" y="234"/>
                  </a:lnTo>
                  <a:lnTo>
                    <a:pt x="682" y="228"/>
                  </a:lnTo>
                  <a:lnTo>
                    <a:pt x="682" y="228"/>
                  </a:lnTo>
                  <a:lnTo>
                    <a:pt x="676" y="222"/>
                  </a:lnTo>
                  <a:lnTo>
                    <a:pt x="672" y="216"/>
                  </a:lnTo>
                  <a:lnTo>
                    <a:pt x="672" y="216"/>
                  </a:lnTo>
                  <a:lnTo>
                    <a:pt x="668" y="208"/>
                  </a:lnTo>
                  <a:lnTo>
                    <a:pt x="666" y="206"/>
                  </a:lnTo>
                  <a:lnTo>
                    <a:pt x="662" y="204"/>
                  </a:lnTo>
                  <a:lnTo>
                    <a:pt x="662" y="204"/>
                  </a:lnTo>
                  <a:lnTo>
                    <a:pt x="652" y="200"/>
                  </a:lnTo>
                  <a:lnTo>
                    <a:pt x="642" y="198"/>
                  </a:lnTo>
                  <a:lnTo>
                    <a:pt x="632" y="196"/>
                  </a:lnTo>
                  <a:lnTo>
                    <a:pt x="624" y="192"/>
                  </a:lnTo>
                  <a:lnTo>
                    <a:pt x="624" y="192"/>
                  </a:lnTo>
                  <a:lnTo>
                    <a:pt x="606" y="182"/>
                  </a:lnTo>
                  <a:lnTo>
                    <a:pt x="598" y="178"/>
                  </a:lnTo>
                  <a:lnTo>
                    <a:pt x="588" y="174"/>
                  </a:lnTo>
                  <a:lnTo>
                    <a:pt x="588" y="174"/>
                  </a:lnTo>
                  <a:lnTo>
                    <a:pt x="568" y="170"/>
                  </a:lnTo>
                  <a:lnTo>
                    <a:pt x="568" y="170"/>
                  </a:lnTo>
                  <a:lnTo>
                    <a:pt x="566" y="170"/>
                  </a:lnTo>
                  <a:lnTo>
                    <a:pt x="566" y="170"/>
                  </a:lnTo>
                  <a:lnTo>
                    <a:pt x="560" y="170"/>
                  </a:lnTo>
                  <a:lnTo>
                    <a:pt x="560" y="170"/>
                  </a:lnTo>
                  <a:lnTo>
                    <a:pt x="554" y="172"/>
                  </a:lnTo>
                  <a:lnTo>
                    <a:pt x="554" y="172"/>
                  </a:lnTo>
                  <a:lnTo>
                    <a:pt x="548" y="170"/>
                  </a:lnTo>
                  <a:lnTo>
                    <a:pt x="548" y="170"/>
                  </a:lnTo>
                  <a:lnTo>
                    <a:pt x="542" y="168"/>
                  </a:lnTo>
                  <a:lnTo>
                    <a:pt x="538" y="166"/>
                  </a:lnTo>
                  <a:lnTo>
                    <a:pt x="534" y="166"/>
                  </a:lnTo>
                  <a:lnTo>
                    <a:pt x="534" y="166"/>
                  </a:lnTo>
                  <a:lnTo>
                    <a:pt x="534" y="166"/>
                  </a:lnTo>
                  <a:lnTo>
                    <a:pt x="530" y="166"/>
                  </a:lnTo>
                  <a:lnTo>
                    <a:pt x="526" y="168"/>
                  </a:lnTo>
                  <a:lnTo>
                    <a:pt x="524" y="172"/>
                  </a:lnTo>
                  <a:lnTo>
                    <a:pt x="518" y="174"/>
                  </a:lnTo>
                  <a:lnTo>
                    <a:pt x="518" y="174"/>
                  </a:lnTo>
                  <a:lnTo>
                    <a:pt x="516" y="170"/>
                  </a:lnTo>
                  <a:lnTo>
                    <a:pt x="516" y="168"/>
                  </a:lnTo>
                  <a:lnTo>
                    <a:pt x="516" y="168"/>
                  </a:lnTo>
                  <a:lnTo>
                    <a:pt x="518" y="166"/>
                  </a:lnTo>
                  <a:lnTo>
                    <a:pt x="522" y="164"/>
                  </a:lnTo>
                  <a:lnTo>
                    <a:pt x="522" y="164"/>
                  </a:lnTo>
                  <a:lnTo>
                    <a:pt x="520" y="160"/>
                  </a:lnTo>
                  <a:lnTo>
                    <a:pt x="518" y="158"/>
                  </a:lnTo>
                  <a:lnTo>
                    <a:pt x="510" y="156"/>
                  </a:lnTo>
                  <a:lnTo>
                    <a:pt x="510" y="156"/>
                  </a:lnTo>
                  <a:lnTo>
                    <a:pt x="498" y="150"/>
                  </a:lnTo>
                  <a:lnTo>
                    <a:pt x="486" y="148"/>
                  </a:lnTo>
                  <a:lnTo>
                    <a:pt x="486" y="148"/>
                  </a:lnTo>
                  <a:lnTo>
                    <a:pt x="480" y="150"/>
                  </a:lnTo>
                  <a:lnTo>
                    <a:pt x="480" y="150"/>
                  </a:lnTo>
                  <a:lnTo>
                    <a:pt x="476" y="150"/>
                  </a:lnTo>
                  <a:lnTo>
                    <a:pt x="476" y="150"/>
                  </a:lnTo>
                  <a:lnTo>
                    <a:pt x="470" y="148"/>
                  </a:lnTo>
                  <a:lnTo>
                    <a:pt x="470" y="148"/>
                  </a:lnTo>
                  <a:lnTo>
                    <a:pt x="464" y="146"/>
                  </a:lnTo>
                  <a:lnTo>
                    <a:pt x="460" y="142"/>
                  </a:lnTo>
                  <a:lnTo>
                    <a:pt x="454" y="140"/>
                  </a:lnTo>
                  <a:lnTo>
                    <a:pt x="448" y="138"/>
                  </a:lnTo>
                  <a:lnTo>
                    <a:pt x="448" y="138"/>
                  </a:lnTo>
                  <a:lnTo>
                    <a:pt x="442" y="140"/>
                  </a:lnTo>
                  <a:lnTo>
                    <a:pt x="442" y="140"/>
                  </a:lnTo>
                  <a:lnTo>
                    <a:pt x="438" y="142"/>
                  </a:lnTo>
                  <a:lnTo>
                    <a:pt x="434" y="146"/>
                  </a:lnTo>
                  <a:lnTo>
                    <a:pt x="430" y="150"/>
                  </a:lnTo>
                  <a:lnTo>
                    <a:pt x="424" y="150"/>
                  </a:lnTo>
                  <a:lnTo>
                    <a:pt x="424" y="150"/>
                  </a:lnTo>
                  <a:lnTo>
                    <a:pt x="422" y="150"/>
                  </a:lnTo>
                  <a:lnTo>
                    <a:pt x="422" y="150"/>
                  </a:lnTo>
                  <a:lnTo>
                    <a:pt x="420" y="148"/>
                  </a:lnTo>
                  <a:lnTo>
                    <a:pt x="420" y="144"/>
                  </a:lnTo>
                  <a:lnTo>
                    <a:pt x="422" y="140"/>
                  </a:lnTo>
                  <a:lnTo>
                    <a:pt x="426" y="136"/>
                  </a:lnTo>
                  <a:lnTo>
                    <a:pt x="434" y="130"/>
                  </a:lnTo>
                  <a:lnTo>
                    <a:pt x="436" y="128"/>
                  </a:lnTo>
                  <a:lnTo>
                    <a:pt x="438" y="124"/>
                  </a:lnTo>
                  <a:lnTo>
                    <a:pt x="438" y="124"/>
                  </a:lnTo>
                  <a:lnTo>
                    <a:pt x="436" y="122"/>
                  </a:lnTo>
                  <a:lnTo>
                    <a:pt x="432" y="120"/>
                  </a:lnTo>
                  <a:lnTo>
                    <a:pt x="426" y="116"/>
                  </a:lnTo>
                  <a:lnTo>
                    <a:pt x="426" y="116"/>
                  </a:lnTo>
                  <a:lnTo>
                    <a:pt x="422" y="110"/>
                  </a:lnTo>
                  <a:lnTo>
                    <a:pt x="418" y="104"/>
                  </a:lnTo>
                  <a:lnTo>
                    <a:pt x="418" y="104"/>
                  </a:lnTo>
                  <a:lnTo>
                    <a:pt x="416" y="98"/>
                  </a:lnTo>
                  <a:lnTo>
                    <a:pt x="412" y="94"/>
                  </a:lnTo>
                  <a:lnTo>
                    <a:pt x="406" y="90"/>
                  </a:lnTo>
                  <a:lnTo>
                    <a:pt x="398" y="86"/>
                  </a:lnTo>
                  <a:lnTo>
                    <a:pt x="398" y="86"/>
                  </a:lnTo>
                  <a:lnTo>
                    <a:pt x="386" y="80"/>
                  </a:lnTo>
                  <a:lnTo>
                    <a:pt x="380" y="76"/>
                  </a:lnTo>
                  <a:lnTo>
                    <a:pt x="374" y="74"/>
                  </a:lnTo>
                  <a:lnTo>
                    <a:pt x="374" y="74"/>
                  </a:lnTo>
                  <a:lnTo>
                    <a:pt x="372" y="74"/>
                  </a:lnTo>
                  <a:lnTo>
                    <a:pt x="372" y="74"/>
                  </a:lnTo>
                  <a:lnTo>
                    <a:pt x="368" y="74"/>
                  </a:lnTo>
                  <a:lnTo>
                    <a:pt x="368" y="74"/>
                  </a:lnTo>
                  <a:lnTo>
                    <a:pt x="362" y="74"/>
                  </a:lnTo>
                  <a:lnTo>
                    <a:pt x="362" y="74"/>
                  </a:lnTo>
                  <a:lnTo>
                    <a:pt x="360" y="74"/>
                  </a:lnTo>
                  <a:lnTo>
                    <a:pt x="360" y="74"/>
                  </a:lnTo>
                  <a:lnTo>
                    <a:pt x="350" y="74"/>
                  </a:lnTo>
                  <a:lnTo>
                    <a:pt x="350" y="74"/>
                  </a:lnTo>
                  <a:lnTo>
                    <a:pt x="346" y="74"/>
                  </a:lnTo>
                  <a:lnTo>
                    <a:pt x="346" y="74"/>
                  </a:lnTo>
                  <a:lnTo>
                    <a:pt x="332" y="76"/>
                  </a:lnTo>
                  <a:lnTo>
                    <a:pt x="332" y="76"/>
                  </a:lnTo>
                  <a:lnTo>
                    <a:pt x="324" y="74"/>
                  </a:lnTo>
                  <a:lnTo>
                    <a:pt x="318" y="70"/>
                  </a:lnTo>
                  <a:lnTo>
                    <a:pt x="318" y="70"/>
                  </a:lnTo>
                  <a:lnTo>
                    <a:pt x="316" y="66"/>
                  </a:lnTo>
                  <a:lnTo>
                    <a:pt x="314" y="64"/>
                  </a:lnTo>
                  <a:lnTo>
                    <a:pt x="310" y="62"/>
                  </a:lnTo>
                  <a:lnTo>
                    <a:pt x="310" y="62"/>
                  </a:lnTo>
                  <a:lnTo>
                    <a:pt x="304" y="60"/>
                  </a:lnTo>
                  <a:lnTo>
                    <a:pt x="296" y="56"/>
                  </a:lnTo>
                  <a:lnTo>
                    <a:pt x="296" y="56"/>
                  </a:lnTo>
                  <a:lnTo>
                    <a:pt x="290" y="52"/>
                  </a:lnTo>
                  <a:lnTo>
                    <a:pt x="284" y="46"/>
                  </a:lnTo>
                  <a:lnTo>
                    <a:pt x="284" y="46"/>
                  </a:lnTo>
                  <a:lnTo>
                    <a:pt x="274" y="44"/>
                  </a:lnTo>
                  <a:lnTo>
                    <a:pt x="270" y="42"/>
                  </a:lnTo>
                  <a:lnTo>
                    <a:pt x="266" y="40"/>
                  </a:lnTo>
                  <a:lnTo>
                    <a:pt x="266" y="40"/>
                  </a:lnTo>
                  <a:lnTo>
                    <a:pt x="254" y="30"/>
                  </a:lnTo>
                  <a:lnTo>
                    <a:pt x="254" y="30"/>
                  </a:lnTo>
                  <a:lnTo>
                    <a:pt x="238" y="24"/>
                  </a:lnTo>
                  <a:lnTo>
                    <a:pt x="228" y="20"/>
                  </a:lnTo>
                  <a:lnTo>
                    <a:pt x="222" y="20"/>
                  </a:lnTo>
                  <a:lnTo>
                    <a:pt x="222" y="20"/>
                  </a:lnTo>
                  <a:lnTo>
                    <a:pt x="220" y="20"/>
                  </a:lnTo>
                  <a:lnTo>
                    <a:pt x="220" y="20"/>
                  </a:lnTo>
                  <a:lnTo>
                    <a:pt x="212" y="22"/>
                  </a:lnTo>
                  <a:lnTo>
                    <a:pt x="206" y="26"/>
                  </a:lnTo>
                  <a:lnTo>
                    <a:pt x="206" y="26"/>
                  </a:lnTo>
                  <a:lnTo>
                    <a:pt x="202" y="26"/>
                  </a:lnTo>
                  <a:lnTo>
                    <a:pt x="202" y="26"/>
                  </a:lnTo>
                  <a:lnTo>
                    <a:pt x="196" y="26"/>
                  </a:lnTo>
                  <a:lnTo>
                    <a:pt x="196" y="26"/>
                  </a:lnTo>
                  <a:lnTo>
                    <a:pt x="192" y="24"/>
                  </a:lnTo>
                  <a:lnTo>
                    <a:pt x="188" y="22"/>
                  </a:lnTo>
                  <a:lnTo>
                    <a:pt x="188" y="22"/>
                  </a:lnTo>
                  <a:lnTo>
                    <a:pt x="182" y="20"/>
                  </a:lnTo>
                  <a:lnTo>
                    <a:pt x="182" y="20"/>
                  </a:lnTo>
                  <a:lnTo>
                    <a:pt x="180" y="20"/>
                  </a:lnTo>
                  <a:lnTo>
                    <a:pt x="180" y="20"/>
                  </a:lnTo>
                  <a:lnTo>
                    <a:pt x="176" y="22"/>
                  </a:lnTo>
                  <a:lnTo>
                    <a:pt x="174" y="26"/>
                  </a:lnTo>
                  <a:lnTo>
                    <a:pt x="174" y="26"/>
                  </a:lnTo>
                  <a:lnTo>
                    <a:pt x="172" y="26"/>
                  </a:lnTo>
                  <a:lnTo>
                    <a:pt x="172" y="26"/>
                  </a:lnTo>
                  <a:lnTo>
                    <a:pt x="170" y="24"/>
                  </a:lnTo>
                  <a:lnTo>
                    <a:pt x="166" y="22"/>
                  </a:lnTo>
                  <a:lnTo>
                    <a:pt x="162" y="18"/>
                  </a:lnTo>
                  <a:lnTo>
                    <a:pt x="162" y="18"/>
                  </a:lnTo>
                  <a:lnTo>
                    <a:pt x="152" y="10"/>
                  </a:lnTo>
                  <a:lnTo>
                    <a:pt x="148" y="8"/>
                  </a:lnTo>
                  <a:lnTo>
                    <a:pt x="140" y="6"/>
                  </a:lnTo>
                  <a:lnTo>
                    <a:pt x="140" y="6"/>
                  </a:lnTo>
                  <a:lnTo>
                    <a:pt x="138" y="8"/>
                  </a:lnTo>
                  <a:lnTo>
                    <a:pt x="138" y="8"/>
                  </a:lnTo>
                  <a:lnTo>
                    <a:pt x="132" y="10"/>
                  </a:lnTo>
                  <a:lnTo>
                    <a:pt x="128" y="14"/>
                  </a:lnTo>
                  <a:lnTo>
                    <a:pt x="128" y="14"/>
                  </a:lnTo>
                  <a:lnTo>
                    <a:pt x="122" y="16"/>
                  </a:lnTo>
                  <a:lnTo>
                    <a:pt x="116" y="18"/>
                  </a:lnTo>
                  <a:lnTo>
                    <a:pt x="116" y="18"/>
                  </a:lnTo>
                  <a:lnTo>
                    <a:pt x="116" y="22"/>
                  </a:lnTo>
                  <a:lnTo>
                    <a:pt x="112" y="26"/>
                  </a:lnTo>
                  <a:lnTo>
                    <a:pt x="112" y="26"/>
                  </a:lnTo>
                  <a:lnTo>
                    <a:pt x="108" y="24"/>
                  </a:lnTo>
                  <a:lnTo>
                    <a:pt x="106" y="20"/>
                  </a:lnTo>
                  <a:lnTo>
                    <a:pt x="106" y="18"/>
                  </a:lnTo>
                  <a:lnTo>
                    <a:pt x="108" y="14"/>
                  </a:lnTo>
                  <a:lnTo>
                    <a:pt x="112" y="8"/>
                  </a:lnTo>
                  <a:lnTo>
                    <a:pt x="112" y="4"/>
                  </a:lnTo>
                  <a:lnTo>
                    <a:pt x="110" y="2"/>
                  </a:lnTo>
                  <a:lnTo>
                    <a:pt x="110" y="2"/>
                  </a:lnTo>
                  <a:lnTo>
                    <a:pt x="104"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82" name="Freeform 167"/>
            <p:cNvSpPr>
              <a:spLocks/>
            </p:cNvSpPr>
            <p:nvPr/>
          </p:nvSpPr>
          <p:spPr bwMode="auto">
            <a:xfrm>
              <a:off x="4520" y="2342"/>
              <a:ext cx="682" cy="904"/>
            </a:xfrm>
            <a:custGeom>
              <a:avLst/>
              <a:gdLst>
                <a:gd name="T0" fmla="*/ 68 w 682"/>
                <a:gd name="T1" fmla="*/ 18 h 904"/>
                <a:gd name="T2" fmla="*/ 38 w 682"/>
                <a:gd name="T3" fmla="*/ 42 h 904"/>
                <a:gd name="T4" fmla="*/ 24 w 682"/>
                <a:gd name="T5" fmla="*/ 38 h 904"/>
                <a:gd name="T6" fmla="*/ 24 w 682"/>
                <a:gd name="T7" fmla="*/ 52 h 904"/>
                <a:gd name="T8" fmla="*/ 44 w 682"/>
                <a:gd name="T9" fmla="*/ 104 h 904"/>
                <a:gd name="T10" fmla="*/ 2 w 682"/>
                <a:gd name="T11" fmla="*/ 166 h 904"/>
                <a:gd name="T12" fmla="*/ 24 w 682"/>
                <a:gd name="T13" fmla="*/ 172 h 904"/>
                <a:gd name="T14" fmla="*/ 22 w 682"/>
                <a:gd name="T15" fmla="*/ 216 h 904"/>
                <a:gd name="T16" fmla="*/ 58 w 682"/>
                <a:gd name="T17" fmla="*/ 248 h 904"/>
                <a:gd name="T18" fmla="*/ 120 w 682"/>
                <a:gd name="T19" fmla="*/ 324 h 904"/>
                <a:gd name="T20" fmla="*/ 212 w 682"/>
                <a:gd name="T21" fmla="*/ 394 h 904"/>
                <a:gd name="T22" fmla="*/ 210 w 682"/>
                <a:gd name="T23" fmla="*/ 474 h 904"/>
                <a:gd name="T24" fmla="*/ 216 w 682"/>
                <a:gd name="T25" fmla="*/ 576 h 904"/>
                <a:gd name="T26" fmla="*/ 208 w 682"/>
                <a:gd name="T27" fmla="*/ 664 h 904"/>
                <a:gd name="T28" fmla="*/ 214 w 682"/>
                <a:gd name="T29" fmla="*/ 730 h 904"/>
                <a:gd name="T30" fmla="*/ 226 w 682"/>
                <a:gd name="T31" fmla="*/ 696 h 904"/>
                <a:gd name="T32" fmla="*/ 240 w 682"/>
                <a:gd name="T33" fmla="*/ 752 h 904"/>
                <a:gd name="T34" fmla="*/ 220 w 682"/>
                <a:gd name="T35" fmla="*/ 778 h 904"/>
                <a:gd name="T36" fmla="*/ 224 w 682"/>
                <a:gd name="T37" fmla="*/ 798 h 904"/>
                <a:gd name="T38" fmla="*/ 226 w 682"/>
                <a:gd name="T39" fmla="*/ 818 h 904"/>
                <a:gd name="T40" fmla="*/ 210 w 682"/>
                <a:gd name="T41" fmla="*/ 834 h 904"/>
                <a:gd name="T42" fmla="*/ 230 w 682"/>
                <a:gd name="T43" fmla="*/ 856 h 904"/>
                <a:gd name="T44" fmla="*/ 268 w 682"/>
                <a:gd name="T45" fmla="*/ 882 h 904"/>
                <a:gd name="T46" fmla="*/ 300 w 682"/>
                <a:gd name="T47" fmla="*/ 904 h 904"/>
                <a:gd name="T48" fmla="*/ 332 w 682"/>
                <a:gd name="T49" fmla="*/ 886 h 904"/>
                <a:gd name="T50" fmla="*/ 338 w 682"/>
                <a:gd name="T51" fmla="*/ 846 h 904"/>
                <a:gd name="T52" fmla="*/ 352 w 682"/>
                <a:gd name="T53" fmla="*/ 818 h 904"/>
                <a:gd name="T54" fmla="*/ 342 w 682"/>
                <a:gd name="T55" fmla="*/ 788 h 904"/>
                <a:gd name="T56" fmla="*/ 342 w 682"/>
                <a:gd name="T57" fmla="*/ 762 h 904"/>
                <a:gd name="T58" fmla="*/ 360 w 682"/>
                <a:gd name="T59" fmla="*/ 728 h 904"/>
                <a:gd name="T60" fmla="*/ 352 w 682"/>
                <a:gd name="T61" fmla="*/ 702 h 904"/>
                <a:gd name="T62" fmla="*/ 374 w 682"/>
                <a:gd name="T63" fmla="*/ 694 h 904"/>
                <a:gd name="T64" fmla="*/ 394 w 682"/>
                <a:gd name="T65" fmla="*/ 664 h 904"/>
                <a:gd name="T66" fmla="*/ 404 w 682"/>
                <a:gd name="T67" fmla="*/ 654 h 904"/>
                <a:gd name="T68" fmla="*/ 454 w 682"/>
                <a:gd name="T69" fmla="*/ 644 h 904"/>
                <a:gd name="T70" fmla="*/ 458 w 682"/>
                <a:gd name="T71" fmla="*/ 612 h 904"/>
                <a:gd name="T72" fmla="*/ 466 w 682"/>
                <a:gd name="T73" fmla="*/ 594 h 904"/>
                <a:gd name="T74" fmla="*/ 510 w 682"/>
                <a:gd name="T75" fmla="*/ 560 h 904"/>
                <a:gd name="T76" fmla="*/ 540 w 682"/>
                <a:gd name="T77" fmla="*/ 518 h 904"/>
                <a:gd name="T78" fmla="*/ 578 w 682"/>
                <a:gd name="T79" fmla="*/ 432 h 904"/>
                <a:gd name="T80" fmla="*/ 648 w 682"/>
                <a:gd name="T81" fmla="*/ 406 h 904"/>
                <a:gd name="T82" fmla="*/ 652 w 682"/>
                <a:gd name="T83" fmla="*/ 348 h 904"/>
                <a:gd name="T84" fmla="*/ 674 w 682"/>
                <a:gd name="T85" fmla="*/ 256 h 904"/>
                <a:gd name="T86" fmla="*/ 662 w 682"/>
                <a:gd name="T87" fmla="*/ 204 h 904"/>
                <a:gd name="T88" fmla="*/ 568 w 682"/>
                <a:gd name="T89" fmla="*/ 170 h 904"/>
                <a:gd name="T90" fmla="*/ 538 w 682"/>
                <a:gd name="T91" fmla="*/ 166 h 904"/>
                <a:gd name="T92" fmla="*/ 516 w 682"/>
                <a:gd name="T93" fmla="*/ 168 h 904"/>
                <a:gd name="T94" fmla="*/ 480 w 682"/>
                <a:gd name="T95" fmla="*/ 150 h 904"/>
                <a:gd name="T96" fmla="*/ 442 w 682"/>
                <a:gd name="T97" fmla="*/ 140 h 904"/>
                <a:gd name="T98" fmla="*/ 422 w 682"/>
                <a:gd name="T99" fmla="*/ 140 h 904"/>
                <a:gd name="T100" fmla="*/ 418 w 682"/>
                <a:gd name="T101" fmla="*/ 104 h 904"/>
                <a:gd name="T102" fmla="*/ 372 w 682"/>
                <a:gd name="T103" fmla="*/ 74 h 904"/>
                <a:gd name="T104" fmla="*/ 346 w 682"/>
                <a:gd name="T105" fmla="*/ 74 h 904"/>
                <a:gd name="T106" fmla="*/ 296 w 682"/>
                <a:gd name="T107" fmla="*/ 56 h 904"/>
                <a:gd name="T108" fmla="*/ 238 w 682"/>
                <a:gd name="T109" fmla="*/ 24 h 904"/>
                <a:gd name="T110" fmla="*/ 196 w 682"/>
                <a:gd name="T111" fmla="*/ 26 h 904"/>
                <a:gd name="T112" fmla="*/ 174 w 682"/>
                <a:gd name="T113" fmla="*/ 26 h 904"/>
                <a:gd name="T114" fmla="*/ 138 w 682"/>
                <a:gd name="T115" fmla="*/ 8 h 904"/>
                <a:gd name="T116" fmla="*/ 108 w 682"/>
                <a:gd name="T117" fmla="*/ 24 h 9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82" h="904">
                  <a:moveTo>
                    <a:pt x="104" y="0"/>
                  </a:moveTo>
                  <a:lnTo>
                    <a:pt x="104" y="0"/>
                  </a:lnTo>
                  <a:lnTo>
                    <a:pt x="100" y="2"/>
                  </a:lnTo>
                  <a:lnTo>
                    <a:pt x="94" y="6"/>
                  </a:lnTo>
                  <a:lnTo>
                    <a:pt x="84" y="14"/>
                  </a:lnTo>
                  <a:lnTo>
                    <a:pt x="84" y="14"/>
                  </a:lnTo>
                  <a:lnTo>
                    <a:pt x="76" y="14"/>
                  </a:lnTo>
                  <a:lnTo>
                    <a:pt x="76" y="14"/>
                  </a:lnTo>
                  <a:lnTo>
                    <a:pt x="70" y="16"/>
                  </a:lnTo>
                  <a:lnTo>
                    <a:pt x="68" y="18"/>
                  </a:lnTo>
                  <a:lnTo>
                    <a:pt x="68" y="18"/>
                  </a:lnTo>
                  <a:lnTo>
                    <a:pt x="60" y="26"/>
                  </a:lnTo>
                  <a:lnTo>
                    <a:pt x="60" y="26"/>
                  </a:lnTo>
                  <a:lnTo>
                    <a:pt x="56" y="32"/>
                  </a:lnTo>
                  <a:lnTo>
                    <a:pt x="54" y="38"/>
                  </a:lnTo>
                  <a:lnTo>
                    <a:pt x="52" y="42"/>
                  </a:lnTo>
                  <a:lnTo>
                    <a:pt x="48" y="42"/>
                  </a:lnTo>
                  <a:lnTo>
                    <a:pt x="44" y="44"/>
                  </a:lnTo>
                  <a:lnTo>
                    <a:pt x="44" y="44"/>
                  </a:lnTo>
                  <a:lnTo>
                    <a:pt x="42" y="44"/>
                  </a:lnTo>
                  <a:lnTo>
                    <a:pt x="42" y="44"/>
                  </a:lnTo>
                  <a:lnTo>
                    <a:pt x="38" y="42"/>
                  </a:lnTo>
                  <a:lnTo>
                    <a:pt x="34" y="40"/>
                  </a:lnTo>
                  <a:lnTo>
                    <a:pt x="28" y="36"/>
                  </a:lnTo>
                  <a:lnTo>
                    <a:pt x="22" y="32"/>
                  </a:lnTo>
                  <a:lnTo>
                    <a:pt x="20" y="30"/>
                  </a:lnTo>
                  <a:lnTo>
                    <a:pt x="14" y="30"/>
                  </a:lnTo>
                  <a:lnTo>
                    <a:pt x="14" y="30"/>
                  </a:lnTo>
                  <a:lnTo>
                    <a:pt x="12" y="30"/>
                  </a:lnTo>
                  <a:lnTo>
                    <a:pt x="12" y="30"/>
                  </a:lnTo>
                  <a:lnTo>
                    <a:pt x="20" y="34"/>
                  </a:lnTo>
                  <a:lnTo>
                    <a:pt x="24" y="38"/>
                  </a:lnTo>
                  <a:lnTo>
                    <a:pt x="24" y="38"/>
                  </a:lnTo>
                  <a:lnTo>
                    <a:pt x="24" y="38"/>
                  </a:lnTo>
                  <a:lnTo>
                    <a:pt x="24" y="38"/>
                  </a:lnTo>
                  <a:lnTo>
                    <a:pt x="24" y="38"/>
                  </a:lnTo>
                  <a:lnTo>
                    <a:pt x="10" y="40"/>
                  </a:lnTo>
                  <a:lnTo>
                    <a:pt x="10" y="40"/>
                  </a:lnTo>
                  <a:lnTo>
                    <a:pt x="16" y="42"/>
                  </a:lnTo>
                  <a:lnTo>
                    <a:pt x="16" y="42"/>
                  </a:lnTo>
                  <a:lnTo>
                    <a:pt x="20" y="48"/>
                  </a:lnTo>
                  <a:lnTo>
                    <a:pt x="22" y="50"/>
                  </a:lnTo>
                  <a:lnTo>
                    <a:pt x="24" y="52"/>
                  </a:lnTo>
                  <a:lnTo>
                    <a:pt x="24" y="52"/>
                  </a:lnTo>
                  <a:lnTo>
                    <a:pt x="34" y="56"/>
                  </a:lnTo>
                  <a:lnTo>
                    <a:pt x="36" y="58"/>
                  </a:lnTo>
                  <a:lnTo>
                    <a:pt x="40" y="62"/>
                  </a:lnTo>
                  <a:lnTo>
                    <a:pt x="40" y="62"/>
                  </a:lnTo>
                  <a:lnTo>
                    <a:pt x="42" y="68"/>
                  </a:lnTo>
                  <a:lnTo>
                    <a:pt x="42" y="76"/>
                  </a:lnTo>
                  <a:lnTo>
                    <a:pt x="42" y="76"/>
                  </a:lnTo>
                  <a:lnTo>
                    <a:pt x="44" y="90"/>
                  </a:lnTo>
                  <a:lnTo>
                    <a:pt x="44" y="96"/>
                  </a:lnTo>
                  <a:lnTo>
                    <a:pt x="44" y="104"/>
                  </a:lnTo>
                  <a:lnTo>
                    <a:pt x="44" y="104"/>
                  </a:lnTo>
                  <a:lnTo>
                    <a:pt x="40" y="110"/>
                  </a:lnTo>
                  <a:lnTo>
                    <a:pt x="34" y="116"/>
                  </a:lnTo>
                  <a:lnTo>
                    <a:pt x="20" y="126"/>
                  </a:lnTo>
                  <a:lnTo>
                    <a:pt x="20" y="126"/>
                  </a:lnTo>
                  <a:lnTo>
                    <a:pt x="10" y="138"/>
                  </a:lnTo>
                  <a:lnTo>
                    <a:pt x="4" y="146"/>
                  </a:lnTo>
                  <a:lnTo>
                    <a:pt x="2" y="152"/>
                  </a:lnTo>
                  <a:lnTo>
                    <a:pt x="2" y="152"/>
                  </a:lnTo>
                  <a:lnTo>
                    <a:pt x="0" y="160"/>
                  </a:lnTo>
                  <a:lnTo>
                    <a:pt x="0" y="164"/>
                  </a:lnTo>
                  <a:lnTo>
                    <a:pt x="2" y="166"/>
                  </a:lnTo>
                  <a:lnTo>
                    <a:pt x="2" y="166"/>
                  </a:lnTo>
                  <a:lnTo>
                    <a:pt x="6" y="168"/>
                  </a:lnTo>
                  <a:lnTo>
                    <a:pt x="8" y="170"/>
                  </a:lnTo>
                  <a:lnTo>
                    <a:pt x="8" y="170"/>
                  </a:lnTo>
                  <a:lnTo>
                    <a:pt x="12" y="170"/>
                  </a:lnTo>
                  <a:lnTo>
                    <a:pt x="12" y="170"/>
                  </a:lnTo>
                  <a:lnTo>
                    <a:pt x="16" y="168"/>
                  </a:lnTo>
                  <a:lnTo>
                    <a:pt x="16" y="168"/>
                  </a:lnTo>
                  <a:lnTo>
                    <a:pt x="20" y="170"/>
                  </a:lnTo>
                  <a:lnTo>
                    <a:pt x="20" y="170"/>
                  </a:lnTo>
                  <a:lnTo>
                    <a:pt x="24" y="172"/>
                  </a:lnTo>
                  <a:lnTo>
                    <a:pt x="24" y="174"/>
                  </a:lnTo>
                  <a:lnTo>
                    <a:pt x="16" y="180"/>
                  </a:lnTo>
                  <a:lnTo>
                    <a:pt x="8" y="186"/>
                  </a:lnTo>
                  <a:lnTo>
                    <a:pt x="4" y="190"/>
                  </a:lnTo>
                  <a:lnTo>
                    <a:pt x="4" y="192"/>
                  </a:lnTo>
                  <a:lnTo>
                    <a:pt x="4" y="192"/>
                  </a:lnTo>
                  <a:lnTo>
                    <a:pt x="6" y="198"/>
                  </a:lnTo>
                  <a:lnTo>
                    <a:pt x="12" y="204"/>
                  </a:lnTo>
                  <a:lnTo>
                    <a:pt x="12" y="204"/>
                  </a:lnTo>
                  <a:lnTo>
                    <a:pt x="16" y="210"/>
                  </a:lnTo>
                  <a:lnTo>
                    <a:pt x="22" y="216"/>
                  </a:lnTo>
                  <a:lnTo>
                    <a:pt x="22" y="216"/>
                  </a:lnTo>
                  <a:lnTo>
                    <a:pt x="28" y="220"/>
                  </a:lnTo>
                  <a:lnTo>
                    <a:pt x="36" y="224"/>
                  </a:lnTo>
                  <a:lnTo>
                    <a:pt x="36" y="224"/>
                  </a:lnTo>
                  <a:lnTo>
                    <a:pt x="40" y="226"/>
                  </a:lnTo>
                  <a:lnTo>
                    <a:pt x="42" y="230"/>
                  </a:lnTo>
                  <a:lnTo>
                    <a:pt x="46" y="236"/>
                  </a:lnTo>
                  <a:lnTo>
                    <a:pt x="46" y="236"/>
                  </a:lnTo>
                  <a:lnTo>
                    <a:pt x="52" y="242"/>
                  </a:lnTo>
                  <a:lnTo>
                    <a:pt x="58" y="248"/>
                  </a:lnTo>
                  <a:lnTo>
                    <a:pt x="58" y="248"/>
                  </a:lnTo>
                  <a:lnTo>
                    <a:pt x="62" y="256"/>
                  </a:lnTo>
                  <a:lnTo>
                    <a:pt x="68" y="262"/>
                  </a:lnTo>
                  <a:lnTo>
                    <a:pt x="68" y="262"/>
                  </a:lnTo>
                  <a:lnTo>
                    <a:pt x="94" y="290"/>
                  </a:lnTo>
                  <a:lnTo>
                    <a:pt x="94" y="290"/>
                  </a:lnTo>
                  <a:lnTo>
                    <a:pt x="98" y="296"/>
                  </a:lnTo>
                  <a:lnTo>
                    <a:pt x="102" y="304"/>
                  </a:lnTo>
                  <a:lnTo>
                    <a:pt x="106" y="310"/>
                  </a:lnTo>
                  <a:lnTo>
                    <a:pt x="110" y="316"/>
                  </a:lnTo>
                  <a:lnTo>
                    <a:pt x="110" y="316"/>
                  </a:lnTo>
                  <a:lnTo>
                    <a:pt x="120" y="324"/>
                  </a:lnTo>
                  <a:lnTo>
                    <a:pt x="130" y="332"/>
                  </a:lnTo>
                  <a:lnTo>
                    <a:pt x="154" y="344"/>
                  </a:lnTo>
                  <a:lnTo>
                    <a:pt x="154" y="344"/>
                  </a:lnTo>
                  <a:lnTo>
                    <a:pt x="176" y="352"/>
                  </a:lnTo>
                  <a:lnTo>
                    <a:pt x="188" y="356"/>
                  </a:lnTo>
                  <a:lnTo>
                    <a:pt x="198" y="362"/>
                  </a:lnTo>
                  <a:lnTo>
                    <a:pt x="198" y="362"/>
                  </a:lnTo>
                  <a:lnTo>
                    <a:pt x="204" y="370"/>
                  </a:lnTo>
                  <a:lnTo>
                    <a:pt x="208" y="378"/>
                  </a:lnTo>
                  <a:lnTo>
                    <a:pt x="210" y="386"/>
                  </a:lnTo>
                  <a:lnTo>
                    <a:pt x="212" y="394"/>
                  </a:lnTo>
                  <a:lnTo>
                    <a:pt x="212" y="394"/>
                  </a:lnTo>
                  <a:lnTo>
                    <a:pt x="210" y="410"/>
                  </a:lnTo>
                  <a:lnTo>
                    <a:pt x="210" y="410"/>
                  </a:lnTo>
                  <a:lnTo>
                    <a:pt x="212" y="418"/>
                  </a:lnTo>
                  <a:lnTo>
                    <a:pt x="212" y="428"/>
                  </a:lnTo>
                  <a:lnTo>
                    <a:pt x="212" y="428"/>
                  </a:lnTo>
                  <a:lnTo>
                    <a:pt x="208" y="442"/>
                  </a:lnTo>
                  <a:lnTo>
                    <a:pt x="208" y="448"/>
                  </a:lnTo>
                  <a:lnTo>
                    <a:pt x="208" y="456"/>
                  </a:lnTo>
                  <a:lnTo>
                    <a:pt x="208" y="456"/>
                  </a:lnTo>
                  <a:lnTo>
                    <a:pt x="210" y="474"/>
                  </a:lnTo>
                  <a:lnTo>
                    <a:pt x="210" y="482"/>
                  </a:lnTo>
                  <a:lnTo>
                    <a:pt x="208" y="490"/>
                  </a:lnTo>
                  <a:lnTo>
                    <a:pt x="208" y="490"/>
                  </a:lnTo>
                  <a:lnTo>
                    <a:pt x="206" y="504"/>
                  </a:lnTo>
                  <a:lnTo>
                    <a:pt x="206" y="510"/>
                  </a:lnTo>
                  <a:lnTo>
                    <a:pt x="206" y="518"/>
                  </a:lnTo>
                  <a:lnTo>
                    <a:pt x="206" y="518"/>
                  </a:lnTo>
                  <a:lnTo>
                    <a:pt x="214" y="552"/>
                  </a:lnTo>
                  <a:lnTo>
                    <a:pt x="214" y="552"/>
                  </a:lnTo>
                  <a:lnTo>
                    <a:pt x="216" y="568"/>
                  </a:lnTo>
                  <a:lnTo>
                    <a:pt x="216" y="576"/>
                  </a:lnTo>
                  <a:lnTo>
                    <a:pt x="214" y="584"/>
                  </a:lnTo>
                  <a:lnTo>
                    <a:pt x="214" y="584"/>
                  </a:lnTo>
                  <a:lnTo>
                    <a:pt x="210" y="594"/>
                  </a:lnTo>
                  <a:lnTo>
                    <a:pt x="208" y="604"/>
                  </a:lnTo>
                  <a:lnTo>
                    <a:pt x="208" y="604"/>
                  </a:lnTo>
                  <a:lnTo>
                    <a:pt x="204" y="614"/>
                  </a:lnTo>
                  <a:lnTo>
                    <a:pt x="200" y="622"/>
                  </a:lnTo>
                  <a:lnTo>
                    <a:pt x="200" y="622"/>
                  </a:lnTo>
                  <a:lnTo>
                    <a:pt x="198" y="634"/>
                  </a:lnTo>
                  <a:lnTo>
                    <a:pt x="202" y="644"/>
                  </a:lnTo>
                  <a:lnTo>
                    <a:pt x="208" y="664"/>
                  </a:lnTo>
                  <a:lnTo>
                    <a:pt x="208" y="664"/>
                  </a:lnTo>
                  <a:lnTo>
                    <a:pt x="210" y="672"/>
                  </a:lnTo>
                  <a:lnTo>
                    <a:pt x="208" y="678"/>
                  </a:lnTo>
                  <a:lnTo>
                    <a:pt x="206" y="692"/>
                  </a:lnTo>
                  <a:lnTo>
                    <a:pt x="206" y="692"/>
                  </a:lnTo>
                  <a:lnTo>
                    <a:pt x="204" y="700"/>
                  </a:lnTo>
                  <a:lnTo>
                    <a:pt x="204" y="714"/>
                  </a:lnTo>
                  <a:lnTo>
                    <a:pt x="204" y="720"/>
                  </a:lnTo>
                  <a:lnTo>
                    <a:pt x="206" y="726"/>
                  </a:lnTo>
                  <a:lnTo>
                    <a:pt x="208" y="730"/>
                  </a:lnTo>
                  <a:lnTo>
                    <a:pt x="214" y="730"/>
                  </a:lnTo>
                  <a:lnTo>
                    <a:pt x="214" y="730"/>
                  </a:lnTo>
                  <a:lnTo>
                    <a:pt x="214" y="730"/>
                  </a:lnTo>
                  <a:lnTo>
                    <a:pt x="214" y="730"/>
                  </a:lnTo>
                  <a:lnTo>
                    <a:pt x="218" y="730"/>
                  </a:lnTo>
                  <a:lnTo>
                    <a:pt x="220" y="726"/>
                  </a:lnTo>
                  <a:lnTo>
                    <a:pt x="220" y="716"/>
                  </a:lnTo>
                  <a:lnTo>
                    <a:pt x="220" y="716"/>
                  </a:lnTo>
                  <a:lnTo>
                    <a:pt x="220" y="712"/>
                  </a:lnTo>
                  <a:lnTo>
                    <a:pt x="220" y="706"/>
                  </a:lnTo>
                  <a:lnTo>
                    <a:pt x="222" y="700"/>
                  </a:lnTo>
                  <a:lnTo>
                    <a:pt x="226" y="696"/>
                  </a:lnTo>
                  <a:lnTo>
                    <a:pt x="226" y="696"/>
                  </a:lnTo>
                  <a:lnTo>
                    <a:pt x="232" y="722"/>
                  </a:lnTo>
                  <a:lnTo>
                    <a:pt x="232" y="722"/>
                  </a:lnTo>
                  <a:lnTo>
                    <a:pt x="232" y="728"/>
                  </a:lnTo>
                  <a:lnTo>
                    <a:pt x="234" y="734"/>
                  </a:lnTo>
                  <a:lnTo>
                    <a:pt x="234" y="734"/>
                  </a:lnTo>
                  <a:lnTo>
                    <a:pt x="238" y="740"/>
                  </a:lnTo>
                  <a:lnTo>
                    <a:pt x="242" y="746"/>
                  </a:lnTo>
                  <a:lnTo>
                    <a:pt x="242" y="746"/>
                  </a:lnTo>
                  <a:lnTo>
                    <a:pt x="242" y="750"/>
                  </a:lnTo>
                  <a:lnTo>
                    <a:pt x="240" y="752"/>
                  </a:lnTo>
                  <a:lnTo>
                    <a:pt x="240" y="752"/>
                  </a:lnTo>
                  <a:lnTo>
                    <a:pt x="236" y="758"/>
                  </a:lnTo>
                  <a:lnTo>
                    <a:pt x="236" y="762"/>
                  </a:lnTo>
                  <a:lnTo>
                    <a:pt x="236" y="762"/>
                  </a:lnTo>
                  <a:lnTo>
                    <a:pt x="234" y="766"/>
                  </a:lnTo>
                  <a:lnTo>
                    <a:pt x="232" y="770"/>
                  </a:lnTo>
                  <a:lnTo>
                    <a:pt x="232" y="770"/>
                  </a:lnTo>
                  <a:lnTo>
                    <a:pt x="228" y="774"/>
                  </a:lnTo>
                  <a:lnTo>
                    <a:pt x="226" y="780"/>
                  </a:lnTo>
                  <a:lnTo>
                    <a:pt x="226" y="780"/>
                  </a:lnTo>
                  <a:lnTo>
                    <a:pt x="220" y="778"/>
                  </a:lnTo>
                  <a:lnTo>
                    <a:pt x="218" y="776"/>
                  </a:lnTo>
                  <a:lnTo>
                    <a:pt x="218" y="776"/>
                  </a:lnTo>
                  <a:lnTo>
                    <a:pt x="216" y="776"/>
                  </a:lnTo>
                  <a:lnTo>
                    <a:pt x="214" y="780"/>
                  </a:lnTo>
                  <a:lnTo>
                    <a:pt x="214" y="780"/>
                  </a:lnTo>
                  <a:lnTo>
                    <a:pt x="212" y="786"/>
                  </a:lnTo>
                  <a:lnTo>
                    <a:pt x="214" y="790"/>
                  </a:lnTo>
                  <a:lnTo>
                    <a:pt x="214" y="794"/>
                  </a:lnTo>
                  <a:lnTo>
                    <a:pt x="214" y="794"/>
                  </a:lnTo>
                  <a:lnTo>
                    <a:pt x="220" y="796"/>
                  </a:lnTo>
                  <a:lnTo>
                    <a:pt x="224" y="798"/>
                  </a:lnTo>
                  <a:lnTo>
                    <a:pt x="224" y="798"/>
                  </a:lnTo>
                  <a:lnTo>
                    <a:pt x="226" y="800"/>
                  </a:lnTo>
                  <a:lnTo>
                    <a:pt x="226" y="802"/>
                  </a:lnTo>
                  <a:lnTo>
                    <a:pt x="226" y="806"/>
                  </a:lnTo>
                  <a:lnTo>
                    <a:pt x="226" y="806"/>
                  </a:lnTo>
                  <a:lnTo>
                    <a:pt x="232" y="812"/>
                  </a:lnTo>
                  <a:lnTo>
                    <a:pt x="234" y="816"/>
                  </a:lnTo>
                  <a:lnTo>
                    <a:pt x="230" y="818"/>
                  </a:lnTo>
                  <a:lnTo>
                    <a:pt x="230" y="818"/>
                  </a:lnTo>
                  <a:lnTo>
                    <a:pt x="226" y="818"/>
                  </a:lnTo>
                  <a:lnTo>
                    <a:pt x="226" y="818"/>
                  </a:lnTo>
                  <a:lnTo>
                    <a:pt x="220" y="818"/>
                  </a:lnTo>
                  <a:lnTo>
                    <a:pt x="220" y="818"/>
                  </a:lnTo>
                  <a:lnTo>
                    <a:pt x="214" y="816"/>
                  </a:lnTo>
                  <a:lnTo>
                    <a:pt x="214" y="816"/>
                  </a:lnTo>
                  <a:lnTo>
                    <a:pt x="210" y="818"/>
                  </a:lnTo>
                  <a:lnTo>
                    <a:pt x="210" y="818"/>
                  </a:lnTo>
                  <a:lnTo>
                    <a:pt x="206" y="820"/>
                  </a:lnTo>
                  <a:lnTo>
                    <a:pt x="206" y="826"/>
                  </a:lnTo>
                  <a:lnTo>
                    <a:pt x="208" y="830"/>
                  </a:lnTo>
                  <a:lnTo>
                    <a:pt x="210" y="834"/>
                  </a:lnTo>
                  <a:lnTo>
                    <a:pt x="210" y="834"/>
                  </a:lnTo>
                  <a:lnTo>
                    <a:pt x="214" y="838"/>
                  </a:lnTo>
                  <a:lnTo>
                    <a:pt x="218" y="838"/>
                  </a:lnTo>
                  <a:lnTo>
                    <a:pt x="226" y="842"/>
                  </a:lnTo>
                  <a:lnTo>
                    <a:pt x="226" y="842"/>
                  </a:lnTo>
                  <a:lnTo>
                    <a:pt x="232" y="846"/>
                  </a:lnTo>
                  <a:lnTo>
                    <a:pt x="236" y="850"/>
                  </a:lnTo>
                  <a:lnTo>
                    <a:pt x="236" y="850"/>
                  </a:lnTo>
                  <a:lnTo>
                    <a:pt x="236" y="852"/>
                  </a:lnTo>
                  <a:lnTo>
                    <a:pt x="234" y="854"/>
                  </a:lnTo>
                  <a:lnTo>
                    <a:pt x="232" y="856"/>
                  </a:lnTo>
                  <a:lnTo>
                    <a:pt x="230" y="856"/>
                  </a:lnTo>
                  <a:lnTo>
                    <a:pt x="230" y="856"/>
                  </a:lnTo>
                  <a:lnTo>
                    <a:pt x="232" y="860"/>
                  </a:lnTo>
                  <a:lnTo>
                    <a:pt x="234" y="864"/>
                  </a:lnTo>
                  <a:lnTo>
                    <a:pt x="242" y="870"/>
                  </a:lnTo>
                  <a:lnTo>
                    <a:pt x="242" y="870"/>
                  </a:lnTo>
                  <a:lnTo>
                    <a:pt x="252" y="874"/>
                  </a:lnTo>
                  <a:lnTo>
                    <a:pt x="252" y="876"/>
                  </a:lnTo>
                  <a:lnTo>
                    <a:pt x="254" y="880"/>
                  </a:lnTo>
                  <a:lnTo>
                    <a:pt x="254" y="880"/>
                  </a:lnTo>
                  <a:lnTo>
                    <a:pt x="260" y="882"/>
                  </a:lnTo>
                  <a:lnTo>
                    <a:pt x="268" y="882"/>
                  </a:lnTo>
                  <a:lnTo>
                    <a:pt x="268" y="882"/>
                  </a:lnTo>
                  <a:lnTo>
                    <a:pt x="270" y="884"/>
                  </a:lnTo>
                  <a:lnTo>
                    <a:pt x="270" y="888"/>
                  </a:lnTo>
                  <a:lnTo>
                    <a:pt x="272" y="892"/>
                  </a:lnTo>
                  <a:lnTo>
                    <a:pt x="272" y="892"/>
                  </a:lnTo>
                  <a:lnTo>
                    <a:pt x="276" y="896"/>
                  </a:lnTo>
                  <a:lnTo>
                    <a:pt x="282" y="898"/>
                  </a:lnTo>
                  <a:lnTo>
                    <a:pt x="282" y="898"/>
                  </a:lnTo>
                  <a:lnTo>
                    <a:pt x="290" y="902"/>
                  </a:lnTo>
                  <a:lnTo>
                    <a:pt x="300" y="904"/>
                  </a:lnTo>
                  <a:lnTo>
                    <a:pt x="300" y="904"/>
                  </a:lnTo>
                  <a:lnTo>
                    <a:pt x="308" y="902"/>
                  </a:lnTo>
                  <a:lnTo>
                    <a:pt x="308" y="902"/>
                  </a:lnTo>
                  <a:lnTo>
                    <a:pt x="310" y="900"/>
                  </a:lnTo>
                  <a:lnTo>
                    <a:pt x="312" y="896"/>
                  </a:lnTo>
                  <a:lnTo>
                    <a:pt x="312" y="896"/>
                  </a:lnTo>
                  <a:lnTo>
                    <a:pt x="314" y="894"/>
                  </a:lnTo>
                  <a:lnTo>
                    <a:pt x="322" y="892"/>
                  </a:lnTo>
                  <a:lnTo>
                    <a:pt x="322" y="892"/>
                  </a:lnTo>
                  <a:lnTo>
                    <a:pt x="328" y="892"/>
                  </a:lnTo>
                  <a:lnTo>
                    <a:pt x="332" y="890"/>
                  </a:lnTo>
                  <a:lnTo>
                    <a:pt x="332" y="886"/>
                  </a:lnTo>
                  <a:lnTo>
                    <a:pt x="330" y="884"/>
                  </a:lnTo>
                  <a:lnTo>
                    <a:pt x="326" y="876"/>
                  </a:lnTo>
                  <a:lnTo>
                    <a:pt x="322" y="872"/>
                  </a:lnTo>
                  <a:lnTo>
                    <a:pt x="322" y="868"/>
                  </a:lnTo>
                  <a:lnTo>
                    <a:pt x="322" y="868"/>
                  </a:lnTo>
                  <a:lnTo>
                    <a:pt x="324" y="860"/>
                  </a:lnTo>
                  <a:lnTo>
                    <a:pt x="326" y="852"/>
                  </a:lnTo>
                  <a:lnTo>
                    <a:pt x="326" y="852"/>
                  </a:lnTo>
                  <a:lnTo>
                    <a:pt x="330" y="850"/>
                  </a:lnTo>
                  <a:lnTo>
                    <a:pt x="334" y="848"/>
                  </a:lnTo>
                  <a:lnTo>
                    <a:pt x="338" y="846"/>
                  </a:lnTo>
                  <a:lnTo>
                    <a:pt x="340" y="844"/>
                  </a:lnTo>
                  <a:lnTo>
                    <a:pt x="340" y="844"/>
                  </a:lnTo>
                  <a:lnTo>
                    <a:pt x="342" y="840"/>
                  </a:lnTo>
                  <a:lnTo>
                    <a:pt x="340" y="834"/>
                  </a:lnTo>
                  <a:lnTo>
                    <a:pt x="338" y="830"/>
                  </a:lnTo>
                  <a:lnTo>
                    <a:pt x="336" y="826"/>
                  </a:lnTo>
                  <a:lnTo>
                    <a:pt x="336" y="826"/>
                  </a:lnTo>
                  <a:lnTo>
                    <a:pt x="338" y="822"/>
                  </a:lnTo>
                  <a:lnTo>
                    <a:pt x="342" y="822"/>
                  </a:lnTo>
                  <a:lnTo>
                    <a:pt x="352" y="818"/>
                  </a:lnTo>
                  <a:lnTo>
                    <a:pt x="352" y="818"/>
                  </a:lnTo>
                  <a:lnTo>
                    <a:pt x="356" y="816"/>
                  </a:lnTo>
                  <a:lnTo>
                    <a:pt x="356" y="814"/>
                  </a:lnTo>
                  <a:lnTo>
                    <a:pt x="358" y="806"/>
                  </a:lnTo>
                  <a:lnTo>
                    <a:pt x="358" y="806"/>
                  </a:lnTo>
                  <a:lnTo>
                    <a:pt x="362" y="800"/>
                  </a:lnTo>
                  <a:lnTo>
                    <a:pt x="362" y="798"/>
                  </a:lnTo>
                  <a:lnTo>
                    <a:pt x="358" y="796"/>
                  </a:lnTo>
                  <a:lnTo>
                    <a:pt x="358" y="796"/>
                  </a:lnTo>
                  <a:lnTo>
                    <a:pt x="350" y="792"/>
                  </a:lnTo>
                  <a:lnTo>
                    <a:pt x="342" y="788"/>
                  </a:lnTo>
                  <a:lnTo>
                    <a:pt x="342" y="788"/>
                  </a:lnTo>
                  <a:lnTo>
                    <a:pt x="334" y="784"/>
                  </a:lnTo>
                  <a:lnTo>
                    <a:pt x="326" y="778"/>
                  </a:lnTo>
                  <a:lnTo>
                    <a:pt x="326" y="778"/>
                  </a:lnTo>
                  <a:lnTo>
                    <a:pt x="324" y="774"/>
                  </a:lnTo>
                  <a:lnTo>
                    <a:pt x="324" y="772"/>
                  </a:lnTo>
                  <a:lnTo>
                    <a:pt x="326" y="768"/>
                  </a:lnTo>
                  <a:lnTo>
                    <a:pt x="330" y="764"/>
                  </a:lnTo>
                  <a:lnTo>
                    <a:pt x="330" y="764"/>
                  </a:lnTo>
                  <a:lnTo>
                    <a:pt x="334" y="762"/>
                  </a:lnTo>
                  <a:lnTo>
                    <a:pt x="338" y="762"/>
                  </a:lnTo>
                  <a:lnTo>
                    <a:pt x="342" y="762"/>
                  </a:lnTo>
                  <a:lnTo>
                    <a:pt x="346" y="760"/>
                  </a:lnTo>
                  <a:lnTo>
                    <a:pt x="346" y="760"/>
                  </a:lnTo>
                  <a:lnTo>
                    <a:pt x="350" y="756"/>
                  </a:lnTo>
                  <a:lnTo>
                    <a:pt x="352" y="750"/>
                  </a:lnTo>
                  <a:lnTo>
                    <a:pt x="352" y="750"/>
                  </a:lnTo>
                  <a:lnTo>
                    <a:pt x="356" y="746"/>
                  </a:lnTo>
                  <a:lnTo>
                    <a:pt x="354" y="738"/>
                  </a:lnTo>
                  <a:lnTo>
                    <a:pt x="354" y="738"/>
                  </a:lnTo>
                  <a:lnTo>
                    <a:pt x="354" y="734"/>
                  </a:lnTo>
                  <a:lnTo>
                    <a:pt x="356" y="732"/>
                  </a:lnTo>
                  <a:lnTo>
                    <a:pt x="360" y="728"/>
                  </a:lnTo>
                  <a:lnTo>
                    <a:pt x="366" y="724"/>
                  </a:lnTo>
                  <a:lnTo>
                    <a:pt x="368" y="722"/>
                  </a:lnTo>
                  <a:lnTo>
                    <a:pt x="370" y="718"/>
                  </a:lnTo>
                  <a:lnTo>
                    <a:pt x="370" y="718"/>
                  </a:lnTo>
                  <a:lnTo>
                    <a:pt x="362" y="716"/>
                  </a:lnTo>
                  <a:lnTo>
                    <a:pt x="356" y="714"/>
                  </a:lnTo>
                  <a:lnTo>
                    <a:pt x="356" y="714"/>
                  </a:lnTo>
                  <a:lnTo>
                    <a:pt x="354" y="712"/>
                  </a:lnTo>
                  <a:lnTo>
                    <a:pt x="352" y="708"/>
                  </a:lnTo>
                  <a:lnTo>
                    <a:pt x="352" y="702"/>
                  </a:lnTo>
                  <a:lnTo>
                    <a:pt x="352" y="702"/>
                  </a:lnTo>
                  <a:lnTo>
                    <a:pt x="350" y="694"/>
                  </a:lnTo>
                  <a:lnTo>
                    <a:pt x="350" y="690"/>
                  </a:lnTo>
                  <a:lnTo>
                    <a:pt x="350" y="688"/>
                  </a:lnTo>
                  <a:lnTo>
                    <a:pt x="350" y="688"/>
                  </a:lnTo>
                  <a:lnTo>
                    <a:pt x="352" y="688"/>
                  </a:lnTo>
                  <a:lnTo>
                    <a:pt x="352" y="688"/>
                  </a:lnTo>
                  <a:lnTo>
                    <a:pt x="360" y="690"/>
                  </a:lnTo>
                  <a:lnTo>
                    <a:pt x="366" y="694"/>
                  </a:lnTo>
                  <a:lnTo>
                    <a:pt x="366" y="694"/>
                  </a:lnTo>
                  <a:lnTo>
                    <a:pt x="374" y="694"/>
                  </a:lnTo>
                  <a:lnTo>
                    <a:pt x="374" y="694"/>
                  </a:lnTo>
                  <a:lnTo>
                    <a:pt x="386" y="692"/>
                  </a:lnTo>
                  <a:lnTo>
                    <a:pt x="392" y="690"/>
                  </a:lnTo>
                  <a:lnTo>
                    <a:pt x="396" y="686"/>
                  </a:lnTo>
                  <a:lnTo>
                    <a:pt x="396" y="686"/>
                  </a:lnTo>
                  <a:lnTo>
                    <a:pt x="396" y="682"/>
                  </a:lnTo>
                  <a:lnTo>
                    <a:pt x="394" y="678"/>
                  </a:lnTo>
                  <a:lnTo>
                    <a:pt x="392" y="674"/>
                  </a:lnTo>
                  <a:lnTo>
                    <a:pt x="390" y="670"/>
                  </a:lnTo>
                  <a:lnTo>
                    <a:pt x="390" y="670"/>
                  </a:lnTo>
                  <a:lnTo>
                    <a:pt x="392" y="668"/>
                  </a:lnTo>
                  <a:lnTo>
                    <a:pt x="394" y="664"/>
                  </a:lnTo>
                  <a:lnTo>
                    <a:pt x="394" y="664"/>
                  </a:lnTo>
                  <a:lnTo>
                    <a:pt x="392" y="662"/>
                  </a:lnTo>
                  <a:lnTo>
                    <a:pt x="390" y="662"/>
                  </a:lnTo>
                  <a:lnTo>
                    <a:pt x="384" y="658"/>
                  </a:lnTo>
                  <a:lnTo>
                    <a:pt x="384" y="658"/>
                  </a:lnTo>
                  <a:lnTo>
                    <a:pt x="382" y="654"/>
                  </a:lnTo>
                  <a:lnTo>
                    <a:pt x="384" y="652"/>
                  </a:lnTo>
                  <a:lnTo>
                    <a:pt x="388" y="650"/>
                  </a:lnTo>
                  <a:lnTo>
                    <a:pt x="388" y="650"/>
                  </a:lnTo>
                  <a:lnTo>
                    <a:pt x="404" y="654"/>
                  </a:lnTo>
                  <a:lnTo>
                    <a:pt x="404" y="654"/>
                  </a:lnTo>
                  <a:lnTo>
                    <a:pt x="416" y="656"/>
                  </a:lnTo>
                  <a:lnTo>
                    <a:pt x="416" y="656"/>
                  </a:lnTo>
                  <a:lnTo>
                    <a:pt x="416" y="656"/>
                  </a:lnTo>
                  <a:lnTo>
                    <a:pt x="416" y="656"/>
                  </a:lnTo>
                  <a:lnTo>
                    <a:pt x="420" y="656"/>
                  </a:lnTo>
                  <a:lnTo>
                    <a:pt x="426" y="654"/>
                  </a:lnTo>
                  <a:lnTo>
                    <a:pt x="436" y="648"/>
                  </a:lnTo>
                  <a:lnTo>
                    <a:pt x="436" y="648"/>
                  </a:lnTo>
                  <a:lnTo>
                    <a:pt x="446" y="648"/>
                  </a:lnTo>
                  <a:lnTo>
                    <a:pt x="450" y="646"/>
                  </a:lnTo>
                  <a:lnTo>
                    <a:pt x="454" y="644"/>
                  </a:lnTo>
                  <a:lnTo>
                    <a:pt x="454" y="644"/>
                  </a:lnTo>
                  <a:lnTo>
                    <a:pt x="456" y="640"/>
                  </a:lnTo>
                  <a:lnTo>
                    <a:pt x="458" y="636"/>
                  </a:lnTo>
                  <a:lnTo>
                    <a:pt x="460" y="628"/>
                  </a:lnTo>
                  <a:lnTo>
                    <a:pt x="460" y="628"/>
                  </a:lnTo>
                  <a:lnTo>
                    <a:pt x="462" y="624"/>
                  </a:lnTo>
                  <a:lnTo>
                    <a:pt x="462" y="620"/>
                  </a:lnTo>
                  <a:lnTo>
                    <a:pt x="462" y="620"/>
                  </a:lnTo>
                  <a:lnTo>
                    <a:pt x="462" y="616"/>
                  </a:lnTo>
                  <a:lnTo>
                    <a:pt x="458" y="612"/>
                  </a:lnTo>
                  <a:lnTo>
                    <a:pt x="458" y="612"/>
                  </a:lnTo>
                  <a:lnTo>
                    <a:pt x="452" y="604"/>
                  </a:lnTo>
                  <a:lnTo>
                    <a:pt x="446" y="596"/>
                  </a:lnTo>
                  <a:lnTo>
                    <a:pt x="446" y="596"/>
                  </a:lnTo>
                  <a:lnTo>
                    <a:pt x="440" y="588"/>
                  </a:lnTo>
                  <a:lnTo>
                    <a:pt x="432" y="582"/>
                  </a:lnTo>
                  <a:lnTo>
                    <a:pt x="432" y="582"/>
                  </a:lnTo>
                  <a:lnTo>
                    <a:pt x="440" y="584"/>
                  </a:lnTo>
                  <a:lnTo>
                    <a:pt x="446" y="586"/>
                  </a:lnTo>
                  <a:lnTo>
                    <a:pt x="460" y="592"/>
                  </a:lnTo>
                  <a:lnTo>
                    <a:pt x="460" y="592"/>
                  </a:lnTo>
                  <a:lnTo>
                    <a:pt x="466" y="594"/>
                  </a:lnTo>
                  <a:lnTo>
                    <a:pt x="472" y="596"/>
                  </a:lnTo>
                  <a:lnTo>
                    <a:pt x="472" y="596"/>
                  </a:lnTo>
                  <a:lnTo>
                    <a:pt x="480" y="594"/>
                  </a:lnTo>
                  <a:lnTo>
                    <a:pt x="480" y="594"/>
                  </a:lnTo>
                  <a:lnTo>
                    <a:pt x="488" y="590"/>
                  </a:lnTo>
                  <a:lnTo>
                    <a:pt x="492" y="584"/>
                  </a:lnTo>
                  <a:lnTo>
                    <a:pt x="502" y="572"/>
                  </a:lnTo>
                  <a:lnTo>
                    <a:pt x="502" y="572"/>
                  </a:lnTo>
                  <a:lnTo>
                    <a:pt x="508" y="566"/>
                  </a:lnTo>
                  <a:lnTo>
                    <a:pt x="508" y="564"/>
                  </a:lnTo>
                  <a:lnTo>
                    <a:pt x="510" y="560"/>
                  </a:lnTo>
                  <a:lnTo>
                    <a:pt x="510" y="560"/>
                  </a:lnTo>
                  <a:lnTo>
                    <a:pt x="506" y="552"/>
                  </a:lnTo>
                  <a:lnTo>
                    <a:pt x="506" y="548"/>
                  </a:lnTo>
                  <a:lnTo>
                    <a:pt x="506" y="544"/>
                  </a:lnTo>
                  <a:lnTo>
                    <a:pt x="506" y="544"/>
                  </a:lnTo>
                  <a:lnTo>
                    <a:pt x="508" y="540"/>
                  </a:lnTo>
                  <a:lnTo>
                    <a:pt x="510" y="536"/>
                  </a:lnTo>
                  <a:lnTo>
                    <a:pt x="520" y="530"/>
                  </a:lnTo>
                  <a:lnTo>
                    <a:pt x="530" y="524"/>
                  </a:lnTo>
                  <a:lnTo>
                    <a:pt x="540" y="518"/>
                  </a:lnTo>
                  <a:lnTo>
                    <a:pt x="540" y="518"/>
                  </a:lnTo>
                  <a:lnTo>
                    <a:pt x="546" y="510"/>
                  </a:lnTo>
                  <a:lnTo>
                    <a:pt x="548" y="504"/>
                  </a:lnTo>
                  <a:lnTo>
                    <a:pt x="550" y="496"/>
                  </a:lnTo>
                  <a:lnTo>
                    <a:pt x="550" y="488"/>
                  </a:lnTo>
                  <a:lnTo>
                    <a:pt x="550" y="488"/>
                  </a:lnTo>
                  <a:lnTo>
                    <a:pt x="548" y="470"/>
                  </a:lnTo>
                  <a:lnTo>
                    <a:pt x="548" y="462"/>
                  </a:lnTo>
                  <a:lnTo>
                    <a:pt x="552" y="454"/>
                  </a:lnTo>
                  <a:lnTo>
                    <a:pt x="552" y="454"/>
                  </a:lnTo>
                  <a:lnTo>
                    <a:pt x="566" y="442"/>
                  </a:lnTo>
                  <a:lnTo>
                    <a:pt x="578" y="432"/>
                  </a:lnTo>
                  <a:lnTo>
                    <a:pt x="578" y="432"/>
                  </a:lnTo>
                  <a:lnTo>
                    <a:pt x="586" y="426"/>
                  </a:lnTo>
                  <a:lnTo>
                    <a:pt x="596" y="424"/>
                  </a:lnTo>
                  <a:lnTo>
                    <a:pt x="616" y="422"/>
                  </a:lnTo>
                  <a:lnTo>
                    <a:pt x="616" y="422"/>
                  </a:lnTo>
                  <a:lnTo>
                    <a:pt x="626" y="418"/>
                  </a:lnTo>
                  <a:lnTo>
                    <a:pt x="634" y="416"/>
                  </a:lnTo>
                  <a:lnTo>
                    <a:pt x="634" y="416"/>
                  </a:lnTo>
                  <a:lnTo>
                    <a:pt x="642" y="412"/>
                  </a:lnTo>
                  <a:lnTo>
                    <a:pt x="646" y="410"/>
                  </a:lnTo>
                  <a:lnTo>
                    <a:pt x="648" y="406"/>
                  </a:lnTo>
                  <a:lnTo>
                    <a:pt x="648" y="406"/>
                  </a:lnTo>
                  <a:lnTo>
                    <a:pt x="652" y="400"/>
                  </a:lnTo>
                  <a:lnTo>
                    <a:pt x="652" y="392"/>
                  </a:lnTo>
                  <a:lnTo>
                    <a:pt x="656" y="376"/>
                  </a:lnTo>
                  <a:lnTo>
                    <a:pt x="656" y="376"/>
                  </a:lnTo>
                  <a:lnTo>
                    <a:pt x="658" y="368"/>
                  </a:lnTo>
                  <a:lnTo>
                    <a:pt x="658" y="362"/>
                  </a:lnTo>
                  <a:lnTo>
                    <a:pt x="658" y="362"/>
                  </a:lnTo>
                  <a:lnTo>
                    <a:pt x="658" y="356"/>
                  </a:lnTo>
                  <a:lnTo>
                    <a:pt x="654" y="352"/>
                  </a:lnTo>
                  <a:lnTo>
                    <a:pt x="652" y="348"/>
                  </a:lnTo>
                  <a:lnTo>
                    <a:pt x="650" y="342"/>
                  </a:lnTo>
                  <a:lnTo>
                    <a:pt x="650" y="342"/>
                  </a:lnTo>
                  <a:lnTo>
                    <a:pt x="644" y="310"/>
                  </a:lnTo>
                  <a:lnTo>
                    <a:pt x="644" y="310"/>
                  </a:lnTo>
                  <a:lnTo>
                    <a:pt x="644" y="302"/>
                  </a:lnTo>
                  <a:lnTo>
                    <a:pt x="646" y="294"/>
                  </a:lnTo>
                  <a:lnTo>
                    <a:pt x="650" y="288"/>
                  </a:lnTo>
                  <a:lnTo>
                    <a:pt x="656" y="282"/>
                  </a:lnTo>
                  <a:lnTo>
                    <a:pt x="666" y="270"/>
                  </a:lnTo>
                  <a:lnTo>
                    <a:pt x="670" y="262"/>
                  </a:lnTo>
                  <a:lnTo>
                    <a:pt x="674" y="256"/>
                  </a:lnTo>
                  <a:lnTo>
                    <a:pt x="674" y="256"/>
                  </a:lnTo>
                  <a:lnTo>
                    <a:pt x="680" y="242"/>
                  </a:lnTo>
                  <a:lnTo>
                    <a:pt x="682" y="234"/>
                  </a:lnTo>
                  <a:lnTo>
                    <a:pt x="682" y="228"/>
                  </a:lnTo>
                  <a:lnTo>
                    <a:pt x="682" y="228"/>
                  </a:lnTo>
                  <a:lnTo>
                    <a:pt x="676" y="222"/>
                  </a:lnTo>
                  <a:lnTo>
                    <a:pt x="672" y="216"/>
                  </a:lnTo>
                  <a:lnTo>
                    <a:pt x="672" y="216"/>
                  </a:lnTo>
                  <a:lnTo>
                    <a:pt x="668" y="208"/>
                  </a:lnTo>
                  <a:lnTo>
                    <a:pt x="666" y="206"/>
                  </a:lnTo>
                  <a:lnTo>
                    <a:pt x="662" y="204"/>
                  </a:lnTo>
                  <a:lnTo>
                    <a:pt x="662" y="204"/>
                  </a:lnTo>
                  <a:lnTo>
                    <a:pt x="652" y="200"/>
                  </a:lnTo>
                  <a:lnTo>
                    <a:pt x="642" y="198"/>
                  </a:lnTo>
                  <a:lnTo>
                    <a:pt x="632" y="196"/>
                  </a:lnTo>
                  <a:lnTo>
                    <a:pt x="624" y="192"/>
                  </a:lnTo>
                  <a:lnTo>
                    <a:pt x="624" y="192"/>
                  </a:lnTo>
                  <a:lnTo>
                    <a:pt x="606" y="182"/>
                  </a:lnTo>
                  <a:lnTo>
                    <a:pt x="598" y="178"/>
                  </a:lnTo>
                  <a:lnTo>
                    <a:pt x="588" y="174"/>
                  </a:lnTo>
                  <a:lnTo>
                    <a:pt x="588" y="174"/>
                  </a:lnTo>
                  <a:lnTo>
                    <a:pt x="568" y="170"/>
                  </a:lnTo>
                  <a:lnTo>
                    <a:pt x="568" y="170"/>
                  </a:lnTo>
                  <a:lnTo>
                    <a:pt x="566" y="170"/>
                  </a:lnTo>
                  <a:lnTo>
                    <a:pt x="566" y="170"/>
                  </a:lnTo>
                  <a:lnTo>
                    <a:pt x="560" y="170"/>
                  </a:lnTo>
                  <a:lnTo>
                    <a:pt x="560" y="170"/>
                  </a:lnTo>
                  <a:lnTo>
                    <a:pt x="554" y="172"/>
                  </a:lnTo>
                  <a:lnTo>
                    <a:pt x="554" y="172"/>
                  </a:lnTo>
                  <a:lnTo>
                    <a:pt x="548" y="170"/>
                  </a:lnTo>
                  <a:lnTo>
                    <a:pt x="548" y="170"/>
                  </a:lnTo>
                  <a:lnTo>
                    <a:pt x="542" y="168"/>
                  </a:lnTo>
                  <a:lnTo>
                    <a:pt x="538" y="166"/>
                  </a:lnTo>
                  <a:lnTo>
                    <a:pt x="534" y="166"/>
                  </a:lnTo>
                  <a:lnTo>
                    <a:pt x="534" y="166"/>
                  </a:lnTo>
                  <a:lnTo>
                    <a:pt x="534" y="166"/>
                  </a:lnTo>
                  <a:lnTo>
                    <a:pt x="530" y="166"/>
                  </a:lnTo>
                  <a:lnTo>
                    <a:pt x="526" y="168"/>
                  </a:lnTo>
                  <a:lnTo>
                    <a:pt x="524" y="172"/>
                  </a:lnTo>
                  <a:lnTo>
                    <a:pt x="518" y="174"/>
                  </a:lnTo>
                  <a:lnTo>
                    <a:pt x="518" y="174"/>
                  </a:lnTo>
                  <a:lnTo>
                    <a:pt x="516" y="170"/>
                  </a:lnTo>
                  <a:lnTo>
                    <a:pt x="516" y="168"/>
                  </a:lnTo>
                  <a:lnTo>
                    <a:pt x="516" y="168"/>
                  </a:lnTo>
                  <a:lnTo>
                    <a:pt x="518" y="166"/>
                  </a:lnTo>
                  <a:lnTo>
                    <a:pt x="522" y="164"/>
                  </a:lnTo>
                  <a:lnTo>
                    <a:pt x="522" y="164"/>
                  </a:lnTo>
                  <a:lnTo>
                    <a:pt x="520" y="160"/>
                  </a:lnTo>
                  <a:lnTo>
                    <a:pt x="518" y="158"/>
                  </a:lnTo>
                  <a:lnTo>
                    <a:pt x="510" y="156"/>
                  </a:lnTo>
                  <a:lnTo>
                    <a:pt x="510" y="156"/>
                  </a:lnTo>
                  <a:lnTo>
                    <a:pt x="498" y="150"/>
                  </a:lnTo>
                  <a:lnTo>
                    <a:pt x="486" y="148"/>
                  </a:lnTo>
                  <a:lnTo>
                    <a:pt x="486" y="148"/>
                  </a:lnTo>
                  <a:lnTo>
                    <a:pt x="480" y="150"/>
                  </a:lnTo>
                  <a:lnTo>
                    <a:pt x="480" y="150"/>
                  </a:lnTo>
                  <a:lnTo>
                    <a:pt x="476" y="150"/>
                  </a:lnTo>
                  <a:lnTo>
                    <a:pt x="476" y="150"/>
                  </a:lnTo>
                  <a:lnTo>
                    <a:pt x="470" y="148"/>
                  </a:lnTo>
                  <a:lnTo>
                    <a:pt x="470" y="148"/>
                  </a:lnTo>
                  <a:lnTo>
                    <a:pt x="464" y="146"/>
                  </a:lnTo>
                  <a:lnTo>
                    <a:pt x="460" y="142"/>
                  </a:lnTo>
                  <a:lnTo>
                    <a:pt x="454" y="140"/>
                  </a:lnTo>
                  <a:lnTo>
                    <a:pt x="448" y="138"/>
                  </a:lnTo>
                  <a:lnTo>
                    <a:pt x="448" y="138"/>
                  </a:lnTo>
                  <a:lnTo>
                    <a:pt x="442" y="140"/>
                  </a:lnTo>
                  <a:lnTo>
                    <a:pt x="442" y="140"/>
                  </a:lnTo>
                  <a:lnTo>
                    <a:pt x="438" y="142"/>
                  </a:lnTo>
                  <a:lnTo>
                    <a:pt x="434" y="146"/>
                  </a:lnTo>
                  <a:lnTo>
                    <a:pt x="430" y="150"/>
                  </a:lnTo>
                  <a:lnTo>
                    <a:pt x="424" y="150"/>
                  </a:lnTo>
                  <a:lnTo>
                    <a:pt x="424" y="150"/>
                  </a:lnTo>
                  <a:lnTo>
                    <a:pt x="422" y="150"/>
                  </a:lnTo>
                  <a:lnTo>
                    <a:pt x="422" y="150"/>
                  </a:lnTo>
                  <a:lnTo>
                    <a:pt x="420" y="148"/>
                  </a:lnTo>
                  <a:lnTo>
                    <a:pt x="420" y="144"/>
                  </a:lnTo>
                  <a:lnTo>
                    <a:pt x="422" y="140"/>
                  </a:lnTo>
                  <a:lnTo>
                    <a:pt x="426" y="136"/>
                  </a:lnTo>
                  <a:lnTo>
                    <a:pt x="434" y="130"/>
                  </a:lnTo>
                  <a:lnTo>
                    <a:pt x="436" y="128"/>
                  </a:lnTo>
                  <a:lnTo>
                    <a:pt x="438" y="124"/>
                  </a:lnTo>
                  <a:lnTo>
                    <a:pt x="438" y="124"/>
                  </a:lnTo>
                  <a:lnTo>
                    <a:pt x="436" y="122"/>
                  </a:lnTo>
                  <a:lnTo>
                    <a:pt x="432" y="120"/>
                  </a:lnTo>
                  <a:lnTo>
                    <a:pt x="426" y="116"/>
                  </a:lnTo>
                  <a:lnTo>
                    <a:pt x="426" y="116"/>
                  </a:lnTo>
                  <a:lnTo>
                    <a:pt x="422" y="110"/>
                  </a:lnTo>
                  <a:lnTo>
                    <a:pt x="418" y="104"/>
                  </a:lnTo>
                  <a:lnTo>
                    <a:pt x="418" y="104"/>
                  </a:lnTo>
                  <a:lnTo>
                    <a:pt x="416" y="98"/>
                  </a:lnTo>
                  <a:lnTo>
                    <a:pt x="412" y="94"/>
                  </a:lnTo>
                  <a:lnTo>
                    <a:pt x="406" y="90"/>
                  </a:lnTo>
                  <a:lnTo>
                    <a:pt x="398" y="86"/>
                  </a:lnTo>
                  <a:lnTo>
                    <a:pt x="398" y="86"/>
                  </a:lnTo>
                  <a:lnTo>
                    <a:pt x="386" y="80"/>
                  </a:lnTo>
                  <a:lnTo>
                    <a:pt x="380" y="76"/>
                  </a:lnTo>
                  <a:lnTo>
                    <a:pt x="374" y="74"/>
                  </a:lnTo>
                  <a:lnTo>
                    <a:pt x="374" y="74"/>
                  </a:lnTo>
                  <a:lnTo>
                    <a:pt x="372" y="74"/>
                  </a:lnTo>
                  <a:lnTo>
                    <a:pt x="372" y="74"/>
                  </a:lnTo>
                  <a:lnTo>
                    <a:pt x="368" y="74"/>
                  </a:lnTo>
                  <a:lnTo>
                    <a:pt x="368" y="74"/>
                  </a:lnTo>
                  <a:lnTo>
                    <a:pt x="362" y="74"/>
                  </a:lnTo>
                  <a:lnTo>
                    <a:pt x="362" y="74"/>
                  </a:lnTo>
                  <a:lnTo>
                    <a:pt x="360" y="74"/>
                  </a:lnTo>
                  <a:lnTo>
                    <a:pt x="360" y="74"/>
                  </a:lnTo>
                  <a:lnTo>
                    <a:pt x="350" y="74"/>
                  </a:lnTo>
                  <a:lnTo>
                    <a:pt x="350" y="74"/>
                  </a:lnTo>
                  <a:lnTo>
                    <a:pt x="346" y="74"/>
                  </a:lnTo>
                  <a:lnTo>
                    <a:pt x="346" y="74"/>
                  </a:lnTo>
                  <a:lnTo>
                    <a:pt x="332" y="76"/>
                  </a:lnTo>
                  <a:lnTo>
                    <a:pt x="332" y="76"/>
                  </a:lnTo>
                  <a:lnTo>
                    <a:pt x="324" y="74"/>
                  </a:lnTo>
                  <a:lnTo>
                    <a:pt x="318" y="70"/>
                  </a:lnTo>
                  <a:lnTo>
                    <a:pt x="318" y="70"/>
                  </a:lnTo>
                  <a:lnTo>
                    <a:pt x="316" y="66"/>
                  </a:lnTo>
                  <a:lnTo>
                    <a:pt x="314" y="64"/>
                  </a:lnTo>
                  <a:lnTo>
                    <a:pt x="310" y="62"/>
                  </a:lnTo>
                  <a:lnTo>
                    <a:pt x="310" y="62"/>
                  </a:lnTo>
                  <a:lnTo>
                    <a:pt x="304" y="60"/>
                  </a:lnTo>
                  <a:lnTo>
                    <a:pt x="296" y="56"/>
                  </a:lnTo>
                  <a:lnTo>
                    <a:pt x="296" y="56"/>
                  </a:lnTo>
                  <a:lnTo>
                    <a:pt x="290" y="52"/>
                  </a:lnTo>
                  <a:lnTo>
                    <a:pt x="284" y="46"/>
                  </a:lnTo>
                  <a:lnTo>
                    <a:pt x="284" y="46"/>
                  </a:lnTo>
                  <a:lnTo>
                    <a:pt x="274" y="44"/>
                  </a:lnTo>
                  <a:lnTo>
                    <a:pt x="270" y="42"/>
                  </a:lnTo>
                  <a:lnTo>
                    <a:pt x="266" y="40"/>
                  </a:lnTo>
                  <a:lnTo>
                    <a:pt x="266" y="40"/>
                  </a:lnTo>
                  <a:lnTo>
                    <a:pt x="254" y="30"/>
                  </a:lnTo>
                  <a:lnTo>
                    <a:pt x="254" y="30"/>
                  </a:lnTo>
                  <a:lnTo>
                    <a:pt x="238" y="24"/>
                  </a:lnTo>
                  <a:lnTo>
                    <a:pt x="228" y="20"/>
                  </a:lnTo>
                  <a:lnTo>
                    <a:pt x="222" y="20"/>
                  </a:lnTo>
                  <a:lnTo>
                    <a:pt x="222" y="20"/>
                  </a:lnTo>
                  <a:lnTo>
                    <a:pt x="220" y="20"/>
                  </a:lnTo>
                  <a:lnTo>
                    <a:pt x="220" y="20"/>
                  </a:lnTo>
                  <a:lnTo>
                    <a:pt x="212" y="22"/>
                  </a:lnTo>
                  <a:lnTo>
                    <a:pt x="206" y="26"/>
                  </a:lnTo>
                  <a:lnTo>
                    <a:pt x="206" y="26"/>
                  </a:lnTo>
                  <a:lnTo>
                    <a:pt x="202" y="26"/>
                  </a:lnTo>
                  <a:lnTo>
                    <a:pt x="202" y="26"/>
                  </a:lnTo>
                  <a:lnTo>
                    <a:pt x="196" y="26"/>
                  </a:lnTo>
                  <a:lnTo>
                    <a:pt x="196" y="26"/>
                  </a:lnTo>
                  <a:lnTo>
                    <a:pt x="192" y="24"/>
                  </a:lnTo>
                  <a:lnTo>
                    <a:pt x="188" y="22"/>
                  </a:lnTo>
                  <a:lnTo>
                    <a:pt x="188" y="22"/>
                  </a:lnTo>
                  <a:lnTo>
                    <a:pt x="182" y="20"/>
                  </a:lnTo>
                  <a:lnTo>
                    <a:pt x="182" y="20"/>
                  </a:lnTo>
                  <a:lnTo>
                    <a:pt x="180" y="20"/>
                  </a:lnTo>
                  <a:lnTo>
                    <a:pt x="180" y="20"/>
                  </a:lnTo>
                  <a:lnTo>
                    <a:pt x="176" y="22"/>
                  </a:lnTo>
                  <a:lnTo>
                    <a:pt x="174" y="26"/>
                  </a:lnTo>
                  <a:lnTo>
                    <a:pt x="174" y="26"/>
                  </a:lnTo>
                  <a:lnTo>
                    <a:pt x="172" y="26"/>
                  </a:lnTo>
                  <a:lnTo>
                    <a:pt x="172" y="26"/>
                  </a:lnTo>
                  <a:lnTo>
                    <a:pt x="170" y="24"/>
                  </a:lnTo>
                  <a:lnTo>
                    <a:pt x="166" y="22"/>
                  </a:lnTo>
                  <a:lnTo>
                    <a:pt x="162" y="18"/>
                  </a:lnTo>
                  <a:lnTo>
                    <a:pt x="162" y="18"/>
                  </a:lnTo>
                  <a:lnTo>
                    <a:pt x="152" y="10"/>
                  </a:lnTo>
                  <a:lnTo>
                    <a:pt x="148" y="8"/>
                  </a:lnTo>
                  <a:lnTo>
                    <a:pt x="140" y="6"/>
                  </a:lnTo>
                  <a:lnTo>
                    <a:pt x="140" y="6"/>
                  </a:lnTo>
                  <a:lnTo>
                    <a:pt x="138" y="8"/>
                  </a:lnTo>
                  <a:lnTo>
                    <a:pt x="138" y="8"/>
                  </a:lnTo>
                  <a:lnTo>
                    <a:pt x="132" y="10"/>
                  </a:lnTo>
                  <a:lnTo>
                    <a:pt x="128" y="14"/>
                  </a:lnTo>
                  <a:lnTo>
                    <a:pt x="128" y="14"/>
                  </a:lnTo>
                  <a:lnTo>
                    <a:pt x="122" y="16"/>
                  </a:lnTo>
                  <a:lnTo>
                    <a:pt x="116" y="18"/>
                  </a:lnTo>
                  <a:lnTo>
                    <a:pt x="116" y="18"/>
                  </a:lnTo>
                  <a:lnTo>
                    <a:pt x="116" y="22"/>
                  </a:lnTo>
                  <a:lnTo>
                    <a:pt x="112" y="26"/>
                  </a:lnTo>
                  <a:lnTo>
                    <a:pt x="112" y="26"/>
                  </a:lnTo>
                  <a:lnTo>
                    <a:pt x="108" y="24"/>
                  </a:lnTo>
                  <a:lnTo>
                    <a:pt x="106" y="20"/>
                  </a:lnTo>
                  <a:lnTo>
                    <a:pt x="106" y="18"/>
                  </a:lnTo>
                  <a:lnTo>
                    <a:pt x="108" y="14"/>
                  </a:lnTo>
                  <a:lnTo>
                    <a:pt x="112" y="8"/>
                  </a:lnTo>
                  <a:lnTo>
                    <a:pt x="112" y="4"/>
                  </a:lnTo>
                  <a:lnTo>
                    <a:pt x="110" y="2"/>
                  </a:lnTo>
                  <a:lnTo>
                    <a:pt x="110" y="2"/>
                  </a:lnTo>
                  <a:lnTo>
                    <a:pt x="10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83" name="Freeform 168"/>
            <p:cNvSpPr>
              <a:spLocks/>
            </p:cNvSpPr>
            <p:nvPr/>
          </p:nvSpPr>
          <p:spPr bwMode="auto">
            <a:xfrm>
              <a:off x="4974" y="3216"/>
              <a:ext cx="16" cy="14"/>
            </a:xfrm>
            <a:custGeom>
              <a:avLst/>
              <a:gdLst>
                <a:gd name="T0" fmla="*/ 4 w 16"/>
                <a:gd name="T1" fmla="*/ 0 h 14"/>
                <a:gd name="T2" fmla="*/ 4 w 16"/>
                <a:gd name="T3" fmla="*/ 0 h 14"/>
                <a:gd name="T4" fmla="*/ 2 w 16"/>
                <a:gd name="T5" fmla="*/ 0 h 14"/>
                <a:gd name="T6" fmla="*/ 0 w 16"/>
                <a:gd name="T7" fmla="*/ 2 h 14"/>
                <a:gd name="T8" fmla="*/ 0 w 16"/>
                <a:gd name="T9" fmla="*/ 4 h 14"/>
                <a:gd name="T10" fmla="*/ 0 w 16"/>
                <a:gd name="T11" fmla="*/ 8 h 14"/>
                <a:gd name="T12" fmla="*/ 0 w 16"/>
                <a:gd name="T13" fmla="*/ 8 h 14"/>
                <a:gd name="T14" fmla="*/ 2 w 16"/>
                <a:gd name="T15" fmla="*/ 12 h 14"/>
                <a:gd name="T16" fmla="*/ 6 w 16"/>
                <a:gd name="T17" fmla="*/ 14 h 14"/>
                <a:gd name="T18" fmla="*/ 6 w 16"/>
                <a:gd name="T19" fmla="*/ 14 h 14"/>
                <a:gd name="T20" fmla="*/ 12 w 16"/>
                <a:gd name="T21" fmla="*/ 12 h 14"/>
                <a:gd name="T22" fmla="*/ 12 w 16"/>
                <a:gd name="T23" fmla="*/ 12 h 14"/>
                <a:gd name="T24" fmla="*/ 14 w 16"/>
                <a:gd name="T25" fmla="*/ 10 h 14"/>
                <a:gd name="T26" fmla="*/ 16 w 16"/>
                <a:gd name="T27" fmla="*/ 8 h 14"/>
                <a:gd name="T28" fmla="*/ 16 w 16"/>
                <a:gd name="T29" fmla="*/ 6 h 14"/>
                <a:gd name="T30" fmla="*/ 16 w 16"/>
                <a:gd name="T31" fmla="*/ 4 h 14"/>
                <a:gd name="T32" fmla="*/ 10 w 16"/>
                <a:gd name="T33" fmla="*/ 2 h 14"/>
                <a:gd name="T34" fmla="*/ 4 w 16"/>
                <a:gd name="T35"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6" h="14">
                  <a:moveTo>
                    <a:pt x="4" y="0"/>
                  </a:moveTo>
                  <a:lnTo>
                    <a:pt x="4" y="0"/>
                  </a:lnTo>
                  <a:lnTo>
                    <a:pt x="2" y="0"/>
                  </a:lnTo>
                  <a:lnTo>
                    <a:pt x="0" y="2"/>
                  </a:lnTo>
                  <a:lnTo>
                    <a:pt x="0" y="4"/>
                  </a:lnTo>
                  <a:lnTo>
                    <a:pt x="0" y="8"/>
                  </a:lnTo>
                  <a:lnTo>
                    <a:pt x="0" y="8"/>
                  </a:lnTo>
                  <a:lnTo>
                    <a:pt x="2" y="12"/>
                  </a:lnTo>
                  <a:lnTo>
                    <a:pt x="6" y="14"/>
                  </a:lnTo>
                  <a:lnTo>
                    <a:pt x="6" y="14"/>
                  </a:lnTo>
                  <a:lnTo>
                    <a:pt x="12" y="12"/>
                  </a:lnTo>
                  <a:lnTo>
                    <a:pt x="12" y="12"/>
                  </a:lnTo>
                  <a:lnTo>
                    <a:pt x="14" y="10"/>
                  </a:lnTo>
                  <a:lnTo>
                    <a:pt x="16" y="8"/>
                  </a:lnTo>
                  <a:lnTo>
                    <a:pt x="16" y="6"/>
                  </a:lnTo>
                  <a:lnTo>
                    <a:pt x="16" y="4"/>
                  </a:lnTo>
                  <a:lnTo>
                    <a:pt x="10" y="2"/>
                  </a:lnTo>
                  <a:lnTo>
                    <a:pt x="4"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84" name="Freeform 169"/>
            <p:cNvSpPr>
              <a:spLocks/>
            </p:cNvSpPr>
            <p:nvPr/>
          </p:nvSpPr>
          <p:spPr bwMode="auto">
            <a:xfrm>
              <a:off x="4974" y="3216"/>
              <a:ext cx="16" cy="14"/>
            </a:xfrm>
            <a:custGeom>
              <a:avLst/>
              <a:gdLst>
                <a:gd name="T0" fmla="*/ 4 w 16"/>
                <a:gd name="T1" fmla="*/ 0 h 14"/>
                <a:gd name="T2" fmla="*/ 4 w 16"/>
                <a:gd name="T3" fmla="*/ 0 h 14"/>
                <a:gd name="T4" fmla="*/ 2 w 16"/>
                <a:gd name="T5" fmla="*/ 0 h 14"/>
                <a:gd name="T6" fmla="*/ 0 w 16"/>
                <a:gd name="T7" fmla="*/ 2 h 14"/>
                <a:gd name="T8" fmla="*/ 0 w 16"/>
                <a:gd name="T9" fmla="*/ 4 h 14"/>
                <a:gd name="T10" fmla="*/ 0 w 16"/>
                <a:gd name="T11" fmla="*/ 8 h 14"/>
                <a:gd name="T12" fmla="*/ 0 w 16"/>
                <a:gd name="T13" fmla="*/ 8 h 14"/>
                <a:gd name="T14" fmla="*/ 2 w 16"/>
                <a:gd name="T15" fmla="*/ 12 h 14"/>
                <a:gd name="T16" fmla="*/ 6 w 16"/>
                <a:gd name="T17" fmla="*/ 14 h 14"/>
                <a:gd name="T18" fmla="*/ 6 w 16"/>
                <a:gd name="T19" fmla="*/ 14 h 14"/>
                <a:gd name="T20" fmla="*/ 12 w 16"/>
                <a:gd name="T21" fmla="*/ 12 h 14"/>
                <a:gd name="T22" fmla="*/ 12 w 16"/>
                <a:gd name="T23" fmla="*/ 12 h 14"/>
                <a:gd name="T24" fmla="*/ 14 w 16"/>
                <a:gd name="T25" fmla="*/ 10 h 14"/>
                <a:gd name="T26" fmla="*/ 16 w 16"/>
                <a:gd name="T27" fmla="*/ 8 h 14"/>
                <a:gd name="T28" fmla="*/ 16 w 16"/>
                <a:gd name="T29" fmla="*/ 6 h 14"/>
                <a:gd name="T30" fmla="*/ 16 w 16"/>
                <a:gd name="T31" fmla="*/ 4 h 14"/>
                <a:gd name="T32" fmla="*/ 10 w 16"/>
                <a:gd name="T33" fmla="*/ 2 h 14"/>
                <a:gd name="T34" fmla="*/ 4 w 16"/>
                <a:gd name="T35"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6" h="14">
                  <a:moveTo>
                    <a:pt x="4" y="0"/>
                  </a:moveTo>
                  <a:lnTo>
                    <a:pt x="4" y="0"/>
                  </a:lnTo>
                  <a:lnTo>
                    <a:pt x="2" y="0"/>
                  </a:lnTo>
                  <a:lnTo>
                    <a:pt x="0" y="2"/>
                  </a:lnTo>
                  <a:lnTo>
                    <a:pt x="0" y="4"/>
                  </a:lnTo>
                  <a:lnTo>
                    <a:pt x="0" y="8"/>
                  </a:lnTo>
                  <a:lnTo>
                    <a:pt x="0" y="8"/>
                  </a:lnTo>
                  <a:lnTo>
                    <a:pt x="2" y="12"/>
                  </a:lnTo>
                  <a:lnTo>
                    <a:pt x="6" y="14"/>
                  </a:lnTo>
                  <a:lnTo>
                    <a:pt x="6" y="14"/>
                  </a:lnTo>
                  <a:lnTo>
                    <a:pt x="12" y="12"/>
                  </a:lnTo>
                  <a:lnTo>
                    <a:pt x="12" y="12"/>
                  </a:lnTo>
                  <a:lnTo>
                    <a:pt x="14" y="10"/>
                  </a:lnTo>
                  <a:lnTo>
                    <a:pt x="16" y="8"/>
                  </a:lnTo>
                  <a:lnTo>
                    <a:pt x="16" y="6"/>
                  </a:lnTo>
                  <a:lnTo>
                    <a:pt x="16" y="4"/>
                  </a:lnTo>
                  <a:lnTo>
                    <a:pt x="10" y="2"/>
                  </a:lnTo>
                  <a:lnTo>
                    <a:pt x="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85" name="Freeform 170"/>
            <p:cNvSpPr>
              <a:spLocks/>
            </p:cNvSpPr>
            <p:nvPr/>
          </p:nvSpPr>
          <p:spPr bwMode="auto">
            <a:xfrm>
              <a:off x="4996" y="3206"/>
              <a:ext cx="26" cy="28"/>
            </a:xfrm>
            <a:custGeom>
              <a:avLst/>
              <a:gdLst>
                <a:gd name="T0" fmla="*/ 18 w 26"/>
                <a:gd name="T1" fmla="*/ 0 h 28"/>
                <a:gd name="T2" fmla="*/ 18 w 26"/>
                <a:gd name="T3" fmla="*/ 0 h 28"/>
                <a:gd name="T4" fmla="*/ 14 w 26"/>
                <a:gd name="T5" fmla="*/ 0 h 28"/>
                <a:gd name="T6" fmla="*/ 14 w 26"/>
                <a:gd name="T7" fmla="*/ 0 h 28"/>
                <a:gd name="T8" fmla="*/ 12 w 26"/>
                <a:gd name="T9" fmla="*/ 2 h 28"/>
                <a:gd name="T10" fmla="*/ 12 w 26"/>
                <a:gd name="T11" fmla="*/ 4 h 28"/>
                <a:gd name="T12" fmla="*/ 10 w 26"/>
                <a:gd name="T13" fmla="*/ 10 h 28"/>
                <a:gd name="T14" fmla="*/ 10 w 26"/>
                <a:gd name="T15" fmla="*/ 10 h 28"/>
                <a:gd name="T16" fmla="*/ 2 w 26"/>
                <a:gd name="T17" fmla="*/ 14 h 28"/>
                <a:gd name="T18" fmla="*/ 0 w 26"/>
                <a:gd name="T19" fmla="*/ 18 h 28"/>
                <a:gd name="T20" fmla="*/ 2 w 26"/>
                <a:gd name="T21" fmla="*/ 22 h 28"/>
                <a:gd name="T22" fmla="*/ 2 w 26"/>
                <a:gd name="T23" fmla="*/ 22 h 28"/>
                <a:gd name="T24" fmla="*/ 8 w 26"/>
                <a:gd name="T25" fmla="*/ 26 h 28"/>
                <a:gd name="T26" fmla="*/ 12 w 26"/>
                <a:gd name="T27" fmla="*/ 28 h 28"/>
                <a:gd name="T28" fmla="*/ 12 w 26"/>
                <a:gd name="T29" fmla="*/ 28 h 28"/>
                <a:gd name="T30" fmla="*/ 20 w 26"/>
                <a:gd name="T31" fmla="*/ 26 h 28"/>
                <a:gd name="T32" fmla="*/ 26 w 26"/>
                <a:gd name="T33" fmla="*/ 20 h 28"/>
                <a:gd name="T34" fmla="*/ 26 w 26"/>
                <a:gd name="T35" fmla="*/ 20 h 28"/>
                <a:gd name="T36" fmla="*/ 26 w 26"/>
                <a:gd name="T37" fmla="*/ 16 h 28"/>
                <a:gd name="T38" fmla="*/ 26 w 26"/>
                <a:gd name="T39" fmla="*/ 8 h 28"/>
                <a:gd name="T40" fmla="*/ 22 w 26"/>
                <a:gd name="T41" fmla="*/ 2 h 28"/>
                <a:gd name="T42" fmla="*/ 20 w 26"/>
                <a:gd name="T43" fmla="*/ 0 h 28"/>
                <a:gd name="T44" fmla="*/ 18 w 26"/>
                <a:gd name="T45"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6" h="28">
                  <a:moveTo>
                    <a:pt x="18" y="0"/>
                  </a:moveTo>
                  <a:lnTo>
                    <a:pt x="18" y="0"/>
                  </a:lnTo>
                  <a:lnTo>
                    <a:pt x="14" y="0"/>
                  </a:lnTo>
                  <a:lnTo>
                    <a:pt x="14" y="0"/>
                  </a:lnTo>
                  <a:lnTo>
                    <a:pt x="12" y="2"/>
                  </a:lnTo>
                  <a:lnTo>
                    <a:pt x="12" y="4"/>
                  </a:lnTo>
                  <a:lnTo>
                    <a:pt x="10" y="10"/>
                  </a:lnTo>
                  <a:lnTo>
                    <a:pt x="10" y="10"/>
                  </a:lnTo>
                  <a:lnTo>
                    <a:pt x="2" y="14"/>
                  </a:lnTo>
                  <a:lnTo>
                    <a:pt x="0" y="18"/>
                  </a:lnTo>
                  <a:lnTo>
                    <a:pt x="2" y="22"/>
                  </a:lnTo>
                  <a:lnTo>
                    <a:pt x="2" y="22"/>
                  </a:lnTo>
                  <a:lnTo>
                    <a:pt x="8" y="26"/>
                  </a:lnTo>
                  <a:lnTo>
                    <a:pt x="12" y="28"/>
                  </a:lnTo>
                  <a:lnTo>
                    <a:pt x="12" y="28"/>
                  </a:lnTo>
                  <a:lnTo>
                    <a:pt x="20" y="26"/>
                  </a:lnTo>
                  <a:lnTo>
                    <a:pt x="26" y="20"/>
                  </a:lnTo>
                  <a:lnTo>
                    <a:pt x="26" y="20"/>
                  </a:lnTo>
                  <a:lnTo>
                    <a:pt x="26" y="16"/>
                  </a:lnTo>
                  <a:lnTo>
                    <a:pt x="26" y="8"/>
                  </a:lnTo>
                  <a:lnTo>
                    <a:pt x="22" y="2"/>
                  </a:lnTo>
                  <a:lnTo>
                    <a:pt x="20" y="0"/>
                  </a:lnTo>
                  <a:lnTo>
                    <a:pt x="18"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86" name="Freeform 171"/>
            <p:cNvSpPr>
              <a:spLocks/>
            </p:cNvSpPr>
            <p:nvPr/>
          </p:nvSpPr>
          <p:spPr bwMode="auto">
            <a:xfrm>
              <a:off x="4996" y="3206"/>
              <a:ext cx="26" cy="28"/>
            </a:xfrm>
            <a:custGeom>
              <a:avLst/>
              <a:gdLst>
                <a:gd name="T0" fmla="*/ 18 w 26"/>
                <a:gd name="T1" fmla="*/ 0 h 28"/>
                <a:gd name="T2" fmla="*/ 18 w 26"/>
                <a:gd name="T3" fmla="*/ 0 h 28"/>
                <a:gd name="T4" fmla="*/ 14 w 26"/>
                <a:gd name="T5" fmla="*/ 0 h 28"/>
                <a:gd name="T6" fmla="*/ 14 w 26"/>
                <a:gd name="T7" fmla="*/ 0 h 28"/>
                <a:gd name="T8" fmla="*/ 12 w 26"/>
                <a:gd name="T9" fmla="*/ 2 h 28"/>
                <a:gd name="T10" fmla="*/ 12 w 26"/>
                <a:gd name="T11" fmla="*/ 4 h 28"/>
                <a:gd name="T12" fmla="*/ 10 w 26"/>
                <a:gd name="T13" fmla="*/ 10 h 28"/>
                <a:gd name="T14" fmla="*/ 10 w 26"/>
                <a:gd name="T15" fmla="*/ 10 h 28"/>
                <a:gd name="T16" fmla="*/ 2 w 26"/>
                <a:gd name="T17" fmla="*/ 14 h 28"/>
                <a:gd name="T18" fmla="*/ 0 w 26"/>
                <a:gd name="T19" fmla="*/ 18 h 28"/>
                <a:gd name="T20" fmla="*/ 2 w 26"/>
                <a:gd name="T21" fmla="*/ 22 h 28"/>
                <a:gd name="T22" fmla="*/ 2 w 26"/>
                <a:gd name="T23" fmla="*/ 22 h 28"/>
                <a:gd name="T24" fmla="*/ 8 w 26"/>
                <a:gd name="T25" fmla="*/ 26 h 28"/>
                <a:gd name="T26" fmla="*/ 12 w 26"/>
                <a:gd name="T27" fmla="*/ 28 h 28"/>
                <a:gd name="T28" fmla="*/ 12 w 26"/>
                <a:gd name="T29" fmla="*/ 28 h 28"/>
                <a:gd name="T30" fmla="*/ 20 w 26"/>
                <a:gd name="T31" fmla="*/ 26 h 28"/>
                <a:gd name="T32" fmla="*/ 26 w 26"/>
                <a:gd name="T33" fmla="*/ 20 h 28"/>
                <a:gd name="T34" fmla="*/ 26 w 26"/>
                <a:gd name="T35" fmla="*/ 20 h 28"/>
                <a:gd name="T36" fmla="*/ 26 w 26"/>
                <a:gd name="T37" fmla="*/ 16 h 28"/>
                <a:gd name="T38" fmla="*/ 26 w 26"/>
                <a:gd name="T39" fmla="*/ 8 h 28"/>
                <a:gd name="T40" fmla="*/ 22 w 26"/>
                <a:gd name="T41" fmla="*/ 2 h 28"/>
                <a:gd name="T42" fmla="*/ 20 w 26"/>
                <a:gd name="T43" fmla="*/ 0 h 28"/>
                <a:gd name="T44" fmla="*/ 18 w 26"/>
                <a:gd name="T45"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6" h="28">
                  <a:moveTo>
                    <a:pt x="18" y="0"/>
                  </a:moveTo>
                  <a:lnTo>
                    <a:pt x="18" y="0"/>
                  </a:lnTo>
                  <a:lnTo>
                    <a:pt x="14" y="0"/>
                  </a:lnTo>
                  <a:lnTo>
                    <a:pt x="14" y="0"/>
                  </a:lnTo>
                  <a:lnTo>
                    <a:pt x="12" y="2"/>
                  </a:lnTo>
                  <a:lnTo>
                    <a:pt x="12" y="4"/>
                  </a:lnTo>
                  <a:lnTo>
                    <a:pt x="10" y="10"/>
                  </a:lnTo>
                  <a:lnTo>
                    <a:pt x="10" y="10"/>
                  </a:lnTo>
                  <a:lnTo>
                    <a:pt x="2" y="14"/>
                  </a:lnTo>
                  <a:lnTo>
                    <a:pt x="0" y="18"/>
                  </a:lnTo>
                  <a:lnTo>
                    <a:pt x="2" y="22"/>
                  </a:lnTo>
                  <a:lnTo>
                    <a:pt x="2" y="22"/>
                  </a:lnTo>
                  <a:lnTo>
                    <a:pt x="8" y="26"/>
                  </a:lnTo>
                  <a:lnTo>
                    <a:pt x="12" y="28"/>
                  </a:lnTo>
                  <a:lnTo>
                    <a:pt x="12" y="28"/>
                  </a:lnTo>
                  <a:lnTo>
                    <a:pt x="20" y="26"/>
                  </a:lnTo>
                  <a:lnTo>
                    <a:pt x="26" y="20"/>
                  </a:lnTo>
                  <a:lnTo>
                    <a:pt x="26" y="20"/>
                  </a:lnTo>
                  <a:lnTo>
                    <a:pt x="26" y="16"/>
                  </a:lnTo>
                  <a:lnTo>
                    <a:pt x="26" y="8"/>
                  </a:lnTo>
                  <a:lnTo>
                    <a:pt x="22" y="2"/>
                  </a:lnTo>
                  <a:lnTo>
                    <a:pt x="20" y="0"/>
                  </a:lnTo>
                  <a:lnTo>
                    <a:pt x="1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87" name="Freeform 172"/>
            <p:cNvSpPr>
              <a:spLocks/>
            </p:cNvSpPr>
            <p:nvPr/>
          </p:nvSpPr>
          <p:spPr bwMode="auto">
            <a:xfrm>
              <a:off x="4812" y="3240"/>
              <a:ext cx="104" cy="62"/>
            </a:xfrm>
            <a:custGeom>
              <a:avLst/>
              <a:gdLst>
                <a:gd name="T0" fmla="*/ 34 w 104"/>
                <a:gd name="T1" fmla="*/ 0 h 62"/>
                <a:gd name="T2" fmla="*/ 28 w 104"/>
                <a:gd name="T3" fmla="*/ 4 h 62"/>
                <a:gd name="T4" fmla="*/ 26 w 104"/>
                <a:gd name="T5" fmla="*/ 10 h 62"/>
                <a:gd name="T6" fmla="*/ 26 w 104"/>
                <a:gd name="T7" fmla="*/ 18 h 62"/>
                <a:gd name="T8" fmla="*/ 26 w 104"/>
                <a:gd name="T9" fmla="*/ 32 h 62"/>
                <a:gd name="T10" fmla="*/ 24 w 104"/>
                <a:gd name="T11" fmla="*/ 36 h 62"/>
                <a:gd name="T12" fmla="*/ 22 w 104"/>
                <a:gd name="T13" fmla="*/ 38 h 62"/>
                <a:gd name="T14" fmla="*/ 18 w 104"/>
                <a:gd name="T15" fmla="*/ 38 h 62"/>
                <a:gd name="T16" fmla="*/ 8 w 104"/>
                <a:gd name="T17" fmla="*/ 36 h 62"/>
                <a:gd name="T18" fmla="*/ 2 w 104"/>
                <a:gd name="T19" fmla="*/ 38 h 62"/>
                <a:gd name="T20" fmla="*/ 0 w 104"/>
                <a:gd name="T21" fmla="*/ 44 h 62"/>
                <a:gd name="T22" fmla="*/ 6 w 104"/>
                <a:gd name="T23" fmla="*/ 50 h 62"/>
                <a:gd name="T24" fmla="*/ 16 w 104"/>
                <a:gd name="T25" fmla="*/ 52 h 62"/>
                <a:gd name="T26" fmla="*/ 24 w 104"/>
                <a:gd name="T27" fmla="*/ 54 h 62"/>
                <a:gd name="T28" fmla="*/ 28 w 104"/>
                <a:gd name="T29" fmla="*/ 54 h 62"/>
                <a:gd name="T30" fmla="*/ 34 w 104"/>
                <a:gd name="T31" fmla="*/ 48 h 62"/>
                <a:gd name="T32" fmla="*/ 38 w 104"/>
                <a:gd name="T33" fmla="*/ 48 h 62"/>
                <a:gd name="T34" fmla="*/ 38 w 104"/>
                <a:gd name="T35" fmla="*/ 56 h 62"/>
                <a:gd name="T36" fmla="*/ 42 w 104"/>
                <a:gd name="T37" fmla="*/ 60 h 62"/>
                <a:gd name="T38" fmla="*/ 48 w 104"/>
                <a:gd name="T39" fmla="*/ 62 h 62"/>
                <a:gd name="T40" fmla="*/ 56 w 104"/>
                <a:gd name="T41" fmla="*/ 60 h 62"/>
                <a:gd name="T42" fmla="*/ 64 w 104"/>
                <a:gd name="T43" fmla="*/ 54 h 62"/>
                <a:gd name="T44" fmla="*/ 68 w 104"/>
                <a:gd name="T45" fmla="*/ 54 h 62"/>
                <a:gd name="T46" fmla="*/ 70 w 104"/>
                <a:gd name="T47" fmla="*/ 54 h 62"/>
                <a:gd name="T48" fmla="*/ 92 w 104"/>
                <a:gd name="T49" fmla="*/ 56 h 62"/>
                <a:gd name="T50" fmla="*/ 102 w 104"/>
                <a:gd name="T51" fmla="*/ 52 h 62"/>
                <a:gd name="T52" fmla="*/ 104 w 104"/>
                <a:gd name="T53" fmla="*/ 50 h 62"/>
                <a:gd name="T54" fmla="*/ 102 w 104"/>
                <a:gd name="T55" fmla="*/ 44 h 62"/>
                <a:gd name="T56" fmla="*/ 72 w 104"/>
                <a:gd name="T57" fmla="*/ 30 h 62"/>
                <a:gd name="T58" fmla="*/ 58 w 104"/>
                <a:gd name="T59" fmla="*/ 22 h 62"/>
                <a:gd name="T60" fmla="*/ 48 w 104"/>
                <a:gd name="T61" fmla="*/ 10 h 62"/>
                <a:gd name="T62" fmla="*/ 38 w 104"/>
                <a:gd name="T63" fmla="*/ 2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4" h="62">
                  <a:moveTo>
                    <a:pt x="34" y="0"/>
                  </a:moveTo>
                  <a:lnTo>
                    <a:pt x="34" y="0"/>
                  </a:lnTo>
                  <a:lnTo>
                    <a:pt x="28" y="4"/>
                  </a:lnTo>
                  <a:lnTo>
                    <a:pt x="28" y="4"/>
                  </a:lnTo>
                  <a:lnTo>
                    <a:pt x="26" y="6"/>
                  </a:lnTo>
                  <a:lnTo>
                    <a:pt x="26" y="10"/>
                  </a:lnTo>
                  <a:lnTo>
                    <a:pt x="26" y="18"/>
                  </a:lnTo>
                  <a:lnTo>
                    <a:pt x="26" y="18"/>
                  </a:lnTo>
                  <a:lnTo>
                    <a:pt x="26" y="24"/>
                  </a:lnTo>
                  <a:lnTo>
                    <a:pt x="26" y="32"/>
                  </a:lnTo>
                  <a:lnTo>
                    <a:pt x="26" y="32"/>
                  </a:lnTo>
                  <a:lnTo>
                    <a:pt x="24" y="36"/>
                  </a:lnTo>
                  <a:lnTo>
                    <a:pt x="22" y="38"/>
                  </a:lnTo>
                  <a:lnTo>
                    <a:pt x="22" y="38"/>
                  </a:lnTo>
                  <a:lnTo>
                    <a:pt x="18" y="38"/>
                  </a:lnTo>
                  <a:lnTo>
                    <a:pt x="18" y="38"/>
                  </a:lnTo>
                  <a:lnTo>
                    <a:pt x="8" y="36"/>
                  </a:lnTo>
                  <a:lnTo>
                    <a:pt x="8" y="36"/>
                  </a:lnTo>
                  <a:lnTo>
                    <a:pt x="2" y="38"/>
                  </a:lnTo>
                  <a:lnTo>
                    <a:pt x="2" y="38"/>
                  </a:lnTo>
                  <a:lnTo>
                    <a:pt x="0" y="40"/>
                  </a:lnTo>
                  <a:lnTo>
                    <a:pt x="0" y="44"/>
                  </a:lnTo>
                  <a:lnTo>
                    <a:pt x="2" y="46"/>
                  </a:lnTo>
                  <a:lnTo>
                    <a:pt x="6" y="50"/>
                  </a:lnTo>
                  <a:lnTo>
                    <a:pt x="6" y="50"/>
                  </a:lnTo>
                  <a:lnTo>
                    <a:pt x="16" y="52"/>
                  </a:lnTo>
                  <a:lnTo>
                    <a:pt x="24" y="54"/>
                  </a:lnTo>
                  <a:lnTo>
                    <a:pt x="24" y="54"/>
                  </a:lnTo>
                  <a:lnTo>
                    <a:pt x="24" y="54"/>
                  </a:lnTo>
                  <a:lnTo>
                    <a:pt x="28" y="54"/>
                  </a:lnTo>
                  <a:lnTo>
                    <a:pt x="30" y="52"/>
                  </a:lnTo>
                  <a:lnTo>
                    <a:pt x="34" y="48"/>
                  </a:lnTo>
                  <a:lnTo>
                    <a:pt x="38" y="48"/>
                  </a:lnTo>
                  <a:lnTo>
                    <a:pt x="38" y="48"/>
                  </a:lnTo>
                  <a:lnTo>
                    <a:pt x="38" y="54"/>
                  </a:lnTo>
                  <a:lnTo>
                    <a:pt x="38" y="56"/>
                  </a:lnTo>
                  <a:lnTo>
                    <a:pt x="42" y="60"/>
                  </a:lnTo>
                  <a:lnTo>
                    <a:pt x="42" y="60"/>
                  </a:lnTo>
                  <a:lnTo>
                    <a:pt x="48" y="62"/>
                  </a:lnTo>
                  <a:lnTo>
                    <a:pt x="48" y="62"/>
                  </a:lnTo>
                  <a:lnTo>
                    <a:pt x="56" y="60"/>
                  </a:lnTo>
                  <a:lnTo>
                    <a:pt x="56" y="60"/>
                  </a:lnTo>
                  <a:lnTo>
                    <a:pt x="62" y="56"/>
                  </a:lnTo>
                  <a:lnTo>
                    <a:pt x="64" y="54"/>
                  </a:lnTo>
                  <a:lnTo>
                    <a:pt x="68" y="54"/>
                  </a:lnTo>
                  <a:lnTo>
                    <a:pt x="68" y="54"/>
                  </a:lnTo>
                  <a:lnTo>
                    <a:pt x="70" y="54"/>
                  </a:lnTo>
                  <a:lnTo>
                    <a:pt x="70" y="54"/>
                  </a:lnTo>
                  <a:lnTo>
                    <a:pt x="92" y="56"/>
                  </a:lnTo>
                  <a:lnTo>
                    <a:pt x="92" y="56"/>
                  </a:lnTo>
                  <a:lnTo>
                    <a:pt x="100" y="54"/>
                  </a:lnTo>
                  <a:lnTo>
                    <a:pt x="102" y="52"/>
                  </a:lnTo>
                  <a:lnTo>
                    <a:pt x="104" y="50"/>
                  </a:lnTo>
                  <a:lnTo>
                    <a:pt x="104" y="50"/>
                  </a:lnTo>
                  <a:lnTo>
                    <a:pt x="104" y="46"/>
                  </a:lnTo>
                  <a:lnTo>
                    <a:pt x="102" y="44"/>
                  </a:lnTo>
                  <a:lnTo>
                    <a:pt x="94" y="38"/>
                  </a:lnTo>
                  <a:lnTo>
                    <a:pt x="72" y="30"/>
                  </a:lnTo>
                  <a:lnTo>
                    <a:pt x="72" y="30"/>
                  </a:lnTo>
                  <a:lnTo>
                    <a:pt x="58" y="22"/>
                  </a:lnTo>
                  <a:lnTo>
                    <a:pt x="58" y="22"/>
                  </a:lnTo>
                  <a:lnTo>
                    <a:pt x="48" y="10"/>
                  </a:lnTo>
                  <a:lnTo>
                    <a:pt x="42" y="4"/>
                  </a:lnTo>
                  <a:lnTo>
                    <a:pt x="38" y="2"/>
                  </a:lnTo>
                  <a:lnTo>
                    <a:pt x="34"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88" name="Freeform 173"/>
            <p:cNvSpPr>
              <a:spLocks/>
            </p:cNvSpPr>
            <p:nvPr/>
          </p:nvSpPr>
          <p:spPr bwMode="auto">
            <a:xfrm>
              <a:off x="4812" y="3240"/>
              <a:ext cx="104" cy="62"/>
            </a:xfrm>
            <a:custGeom>
              <a:avLst/>
              <a:gdLst>
                <a:gd name="T0" fmla="*/ 34 w 104"/>
                <a:gd name="T1" fmla="*/ 0 h 62"/>
                <a:gd name="T2" fmla="*/ 28 w 104"/>
                <a:gd name="T3" fmla="*/ 4 h 62"/>
                <a:gd name="T4" fmla="*/ 26 w 104"/>
                <a:gd name="T5" fmla="*/ 10 h 62"/>
                <a:gd name="T6" fmla="*/ 26 w 104"/>
                <a:gd name="T7" fmla="*/ 18 h 62"/>
                <a:gd name="T8" fmla="*/ 26 w 104"/>
                <a:gd name="T9" fmla="*/ 32 h 62"/>
                <a:gd name="T10" fmla="*/ 24 w 104"/>
                <a:gd name="T11" fmla="*/ 36 h 62"/>
                <a:gd name="T12" fmla="*/ 22 w 104"/>
                <a:gd name="T13" fmla="*/ 38 h 62"/>
                <a:gd name="T14" fmla="*/ 18 w 104"/>
                <a:gd name="T15" fmla="*/ 38 h 62"/>
                <a:gd name="T16" fmla="*/ 8 w 104"/>
                <a:gd name="T17" fmla="*/ 36 h 62"/>
                <a:gd name="T18" fmla="*/ 2 w 104"/>
                <a:gd name="T19" fmla="*/ 38 h 62"/>
                <a:gd name="T20" fmla="*/ 0 w 104"/>
                <a:gd name="T21" fmla="*/ 44 h 62"/>
                <a:gd name="T22" fmla="*/ 6 w 104"/>
                <a:gd name="T23" fmla="*/ 50 h 62"/>
                <a:gd name="T24" fmla="*/ 16 w 104"/>
                <a:gd name="T25" fmla="*/ 52 h 62"/>
                <a:gd name="T26" fmla="*/ 24 w 104"/>
                <a:gd name="T27" fmla="*/ 54 h 62"/>
                <a:gd name="T28" fmla="*/ 28 w 104"/>
                <a:gd name="T29" fmla="*/ 54 h 62"/>
                <a:gd name="T30" fmla="*/ 34 w 104"/>
                <a:gd name="T31" fmla="*/ 48 h 62"/>
                <a:gd name="T32" fmla="*/ 38 w 104"/>
                <a:gd name="T33" fmla="*/ 48 h 62"/>
                <a:gd name="T34" fmla="*/ 38 w 104"/>
                <a:gd name="T35" fmla="*/ 56 h 62"/>
                <a:gd name="T36" fmla="*/ 42 w 104"/>
                <a:gd name="T37" fmla="*/ 60 h 62"/>
                <a:gd name="T38" fmla="*/ 48 w 104"/>
                <a:gd name="T39" fmla="*/ 62 h 62"/>
                <a:gd name="T40" fmla="*/ 56 w 104"/>
                <a:gd name="T41" fmla="*/ 60 h 62"/>
                <a:gd name="T42" fmla="*/ 64 w 104"/>
                <a:gd name="T43" fmla="*/ 54 h 62"/>
                <a:gd name="T44" fmla="*/ 68 w 104"/>
                <a:gd name="T45" fmla="*/ 54 h 62"/>
                <a:gd name="T46" fmla="*/ 70 w 104"/>
                <a:gd name="T47" fmla="*/ 54 h 62"/>
                <a:gd name="T48" fmla="*/ 92 w 104"/>
                <a:gd name="T49" fmla="*/ 56 h 62"/>
                <a:gd name="T50" fmla="*/ 102 w 104"/>
                <a:gd name="T51" fmla="*/ 52 h 62"/>
                <a:gd name="T52" fmla="*/ 104 w 104"/>
                <a:gd name="T53" fmla="*/ 50 h 62"/>
                <a:gd name="T54" fmla="*/ 102 w 104"/>
                <a:gd name="T55" fmla="*/ 44 h 62"/>
                <a:gd name="T56" fmla="*/ 72 w 104"/>
                <a:gd name="T57" fmla="*/ 30 h 62"/>
                <a:gd name="T58" fmla="*/ 58 w 104"/>
                <a:gd name="T59" fmla="*/ 22 h 62"/>
                <a:gd name="T60" fmla="*/ 48 w 104"/>
                <a:gd name="T61" fmla="*/ 10 h 62"/>
                <a:gd name="T62" fmla="*/ 38 w 104"/>
                <a:gd name="T63" fmla="*/ 2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4" h="62">
                  <a:moveTo>
                    <a:pt x="34" y="0"/>
                  </a:moveTo>
                  <a:lnTo>
                    <a:pt x="34" y="0"/>
                  </a:lnTo>
                  <a:lnTo>
                    <a:pt x="28" y="4"/>
                  </a:lnTo>
                  <a:lnTo>
                    <a:pt x="28" y="4"/>
                  </a:lnTo>
                  <a:lnTo>
                    <a:pt x="26" y="6"/>
                  </a:lnTo>
                  <a:lnTo>
                    <a:pt x="26" y="10"/>
                  </a:lnTo>
                  <a:lnTo>
                    <a:pt x="26" y="18"/>
                  </a:lnTo>
                  <a:lnTo>
                    <a:pt x="26" y="18"/>
                  </a:lnTo>
                  <a:lnTo>
                    <a:pt x="26" y="24"/>
                  </a:lnTo>
                  <a:lnTo>
                    <a:pt x="26" y="32"/>
                  </a:lnTo>
                  <a:lnTo>
                    <a:pt x="26" y="32"/>
                  </a:lnTo>
                  <a:lnTo>
                    <a:pt x="24" y="36"/>
                  </a:lnTo>
                  <a:lnTo>
                    <a:pt x="22" y="38"/>
                  </a:lnTo>
                  <a:lnTo>
                    <a:pt x="22" y="38"/>
                  </a:lnTo>
                  <a:lnTo>
                    <a:pt x="18" y="38"/>
                  </a:lnTo>
                  <a:lnTo>
                    <a:pt x="18" y="38"/>
                  </a:lnTo>
                  <a:lnTo>
                    <a:pt x="8" y="36"/>
                  </a:lnTo>
                  <a:lnTo>
                    <a:pt x="8" y="36"/>
                  </a:lnTo>
                  <a:lnTo>
                    <a:pt x="2" y="38"/>
                  </a:lnTo>
                  <a:lnTo>
                    <a:pt x="2" y="38"/>
                  </a:lnTo>
                  <a:lnTo>
                    <a:pt x="0" y="40"/>
                  </a:lnTo>
                  <a:lnTo>
                    <a:pt x="0" y="44"/>
                  </a:lnTo>
                  <a:lnTo>
                    <a:pt x="2" y="46"/>
                  </a:lnTo>
                  <a:lnTo>
                    <a:pt x="6" y="50"/>
                  </a:lnTo>
                  <a:lnTo>
                    <a:pt x="6" y="50"/>
                  </a:lnTo>
                  <a:lnTo>
                    <a:pt x="16" y="52"/>
                  </a:lnTo>
                  <a:lnTo>
                    <a:pt x="24" y="54"/>
                  </a:lnTo>
                  <a:lnTo>
                    <a:pt x="24" y="54"/>
                  </a:lnTo>
                  <a:lnTo>
                    <a:pt x="24" y="54"/>
                  </a:lnTo>
                  <a:lnTo>
                    <a:pt x="28" y="54"/>
                  </a:lnTo>
                  <a:lnTo>
                    <a:pt x="30" y="52"/>
                  </a:lnTo>
                  <a:lnTo>
                    <a:pt x="34" y="48"/>
                  </a:lnTo>
                  <a:lnTo>
                    <a:pt x="38" y="48"/>
                  </a:lnTo>
                  <a:lnTo>
                    <a:pt x="38" y="48"/>
                  </a:lnTo>
                  <a:lnTo>
                    <a:pt x="38" y="54"/>
                  </a:lnTo>
                  <a:lnTo>
                    <a:pt x="38" y="56"/>
                  </a:lnTo>
                  <a:lnTo>
                    <a:pt x="42" y="60"/>
                  </a:lnTo>
                  <a:lnTo>
                    <a:pt x="42" y="60"/>
                  </a:lnTo>
                  <a:lnTo>
                    <a:pt x="48" y="62"/>
                  </a:lnTo>
                  <a:lnTo>
                    <a:pt x="48" y="62"/>
                  </a:lnTo>
                  <a:lnTo>
                    <a:pt x="56" y="60"/>
                  </a:lnTo>
                  <a:lnTo>
                    <a:pt x="56" y="60"/>
                  </a:lnTo>
                  <a:lnTo>
                    <a:pt x="62" y="56"/>
                  </a:lnTo>
                  <a:lnTo>
                    <a:pt x="64" y="54"/>
                  </a:lnTo>
                  <a:lnTo>
                    <a:pt x="68" y="54"/>
                  </a:lnTo>
                  <a:lnTo>
                    <a:pt x="68" y="54"/>
                  </a:lnTo>
                  <a:lnTo>
                    <a:pt x="70" y="54"/>
                  </a:lnTo>
                  <a:lnTo>
                    <a:pt x="70" y="54"/>
                  </a:lnTo>
                  <a:lnTo>
                    <a:pt x="92" y="56"/>
                  </a:lnTo>
                  <a:lnTo>
                    <a:pt x="92" y="56"/>
                  </a:lnTo>
                  <a:lnTo>
                    <a:pt x="100" y="54"/>
                  </a:lnTo>
                  <a:lnTo>
                    <a:pt x="102" y="52"/>
                  </a:lnTo>
                  <a:lnTo>
                    <a:pt x="104" y="50"/>
                  </a:lnTo>
                  <a:lnTo>
                    <a:pt x="104" y="50"/>
                  </a:lnTo>
                  <a:lnTo>
                    <a:pt x="104" y="46"/>
                  </a:lnTo>
                  <a:lnTo>
                    <a:pt x="102" y="44"/>
                  </a:lnTo>
                  <a:lnTo>
                    <a:pt x="94" y="38"/>
                  </a:lnTo>
                  <a:lnTo>
                    <a:pt x="72" y="30"/>
                  </a:lnTo>
                  <a:lnTo>
                    <a:pt x="72" y="30"/>
                  </a:lnTo>
                  <a:lnTo>
                    <a:pt x="58" y="22"/>
                  </a:lnTo>
                  <a:lnTo>
                    <a:pt x="58" y="22"/>
                  </a:lnTo>
                  <a:lnTo>
                    <a:pt x="48" y="10"/>
                  </a:lnTo>
                  <a:lnTo>
                    <a:pt x="42" y="4"/>
                  </a:lnTo>
                  <a:lnTo>
                    <a:pt x="38" y="2"/>
                  </a:lnTo>
                  <a:lnTo>
                    <a:pt x="3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89" name="Freeform 174"/>
            <p:cNvSpPr>
              <a:spLocks/>
            </p:cNvSpPr>
            <p:nvPr/>
          </p:nvSpPr>
          <p:spPr bwMode="auto">
            <a:xfrm>
              <a:off x="4806" y="3252"/>
              <a:ext cx="18" cy="18"/>
            </a:xfrm>
            <a:custGeom>
              <a:avLst/>
              <a:gdLst>
                <a:gd name="T0" fmla="*/ 6 w 18"/>
                <a:gd name="T1" fmla="*/ 0 h 18"/>
                <a:gd name="T2" fmla="*/ 6 w 18"/>
                <a:gd name="T3" fmla="*/ 0 h 18"/>
                <a:gd name="T4" fmla="*/ 4 w 18"/>
                <a:gd name="T5" fmla="*/ 2 h 18"/>
                <a:gd name="T6" fmla="*/ 2 w 18"/>
                <a:gd name="T7" fmla="*/ 4 h 18"/>
                <a:gd name="T8" fmla="*/ 2 w 18"/>
                <a:gd name="T9" fmla="*/ 4 h 18"/>
                <a:gd name="T10" fmla="*/ 0 w 18"/>
                <a:gd name="T11" fmla="*/ 8 h 18"/>
                <a:gd name="T12" fmla="*/ 2 w 18"/>
                <a:gd name="T13" fmla="*/ 12 h 18"/>
                <a:gd name="T14" fmla="*/ 4 w 18"/>
                <a:gd name="T15" fmla="*/ 16 h 18"/>
                <a:gd name="T16" fmla="*/ 10 w 18"/>
                <a:gd name="T17" fmla="*/ 18 h 18"/>
                <a:gd name="T18" fmla="*/ 10 w 18"/>
                <a:gd name="T19" fmla="*/ 18 h 18"/>
                <a:gd name="T20" fmla="*/ 14 w 18"/>
                <a:gd name="T21" fmla="*/ 16 h 18"/>
                <a:gd name="T22" fmla="*/ 14 w 18"/>
                <a:gd name="T23" fmla="*/ 16 h 18"/>
                <a:gd name="T24" fmla="*/ 16 w 18"/>
                <a:gd name="T25" fmla="*/ 14 h 18"/>
                <a:gd name="T26" fmla="*/ 18 w 18"/>
                <a:gd name="T27" fmla="*/ 12 h 18"/>
                <a:gd name="T28" fmla="*/ 16 w 18"/>
                <a:gd name="T29" fmla="*/ 8 h 18"/>
                <a:gd name="T30" fmla="*/ 12 w 18"/>
                <a:gd name="T31" fmla="*/ 2 h 18"/>
                <a:gd name="T32" fmla="*/ 6 w 18"/>
                <a:gd name="T3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8" h="18">
                  <a:moveTo>
                    <a:pt x="6" y="0"/>
                  </a:moveTo>
                  <a:lnTo>
                    <a:pt x="6" y="0"/>
                  </a:lnTo>
                  <a:lnTo>
                    <a:pt x="4" y="2"/>
                  </a:lnTo>
                  <a:lnTo>
                    <a:pt x="2" y="4"/>
                  </a:lnTo>
                  <a:lnTo>
                    <a:pt x="2" y="4"/>
                  </a:lnTo>
                  <a:lnTo>
                    <a:pt x="0" y="8"/>
                  </a:lnTo>
                  <a:lnTo>
                    <a:pt x="2" y="12"/>
                  </a:lnTo>
                  <a:lnTo>
                    <a:pt x="4" y="16"/>
                  </a:lnTo>
                  <a:lnTo>
                    <a:pt x="10" y="18"/>
                  </a:lnTo>
                  <a:lnTo>
                    <a:pt x="10" y="18"/>
                  </a:lnTo>
                  <a:lnTo>
                    <a:pt x="14" y="16"/>
                  </a:lnTo>
                  <a:lnTo>
                    <a:pt x="14" y="16"/>
                  </a:lnTo>
                  <a:lnTo>
                    <a:pt x="16" y="14"/>
                  </a:lnTo>
                  <a:lnTo>
                    <a:pt x="18" y="12"/>
                  </a:lnTo>
                  <a:lnTo>
                    <a:pt x="16" y="8"/>
                  </a:lnTo>
                  <a:lnTo>
                    <a:pt x="12" y="2"/>
                  </a:lnTo>
                  <a:lnTo>
                    <a:pt x="6"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90" name="Freeform 175"/>
            <p:cNvSpPr>
              <a:spLocks/>
            </p:cNvSpPr>
            <p:nvPr/>
          </p:nvSpPr>
          <p:spPr bwMode="auto">
            <a:xfrm>
              <a:off x="4806" y="3252"/>
              <a:ext cx="18" cy="18"/>
            </a:xfrm>
            <a:custGeom>
              <a:avLst/>
              <a:gdLst>
                <a:gd name="T0" fmla="*/ 6 w 18"/>
                <a:gd name="T1" fmla="*/ 0 h 18"/>
                <a:gd name="T2" fmla="*/ 6 w 18"/>
                <a:gd name="T3" fmla="*/ 0 h 18"/>
                <a:gd name="T4" fmla="*/ 4 w 18"/>
                <a:gd name="T5" fmla="*/ 2 h 18"/>
                <a:gd name="T6" fmla="*/ 2 w 18"/>
                <a:gd name="T7" fmla="*/ 4 h 18"/>
                <a:gd name="T8" fmla="*/ 2 w 18"/>
                <a:gd name="T9" fmla="*/ 4 h 18"/>
                <a:gd name="T10" fmla="*/ 0 w 18"/>
                <a:gd name="T11" fmla="*/ 8 h 18"/>
                <a:gd name="T12" fmla="*/ 2 w 18"/>
                <a:gd name="T13" fmla="*/ 12 h 18"/>
                <a:gd name="T14" fmla="*/ 4 w 18"/>
                <a:gd name="T15" fmla="*/ 16 h 18"/>
                <a:gd name="T16" fmla="*/ 10 w 18"/>
                <a:gd name="T17" fmla="*/ 18 h 18"/>
                <a:gd name="T18" fmla="*/ 10 w 18"/>
                <a:gd name="T19" fmla="*/ 18 h 18"/>
                <a:gd name="T20" fmla="*/ 14 w 18"/>
                <a:gd name="T21" fmla="*/ 16 h 18"/>
                <a:gd name="T22" fmla="*/ 14 w 18"/>
                <a:gd name="T23" fmla="*/ 16 h 18"/>
                <a:gd name="T24" fmla="*/ 16 w 18"/>
                <a:gd name="T25" fmla="*/ 14 h 18"/>
                <a:gd name="T26" fmla="*/ 18 w 18"/>
                <a:gd name="T27" fmla="*/ 12 h 18"/>
                <a:gd name="T28" fmla="*/ 16 w 18"/>
                <a:gd name="T29" fmla="*/ 8 h 18"/>
                <a:gd name="T30" fmla="*/ 12 w 18"/>
                <a:gd name="T31" fmla="*/ 2 h 18"/>
                <a:gd name="T32" fmla="*/ 6 w 18"/>
                <a:gd name="T3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8" h="18">
                  <a:moveTo>
                    <a:pt x="6" y="0"/>
                  </a:moveTo>
                  <a:lnTo>
                    <a:pt x="6" y="0"/>
                  </a:lnTo>
                  <a:lnTo>
                    <a:pt x="4" y="2"/>
                  </a:lnTo>
                  <a:lnTo>
                    <a:pt x="2" y="4"/>
                  </a:lnTo>
                  <a:lnTo>
                    <a:pt x="2" y="4"/>
                  </a:lnTo>
                  <a:lnTo>
                    <a:pt x="0" y="8"/>
                  </a:lnTo>
                  <a:lnTo>
                    <a:pt x="2" y="12"/>
                  </a:lnTo>
                  <a:lnTo>
                    <a:pt x="4" y="16"/>
                  </a:lnTo>
                  <a:lnTo>
                    <a:pt x="10" y="18"/>
                  </a:lnTo>
                  <a:lnTo>
                    <a:pt x="10" y="18"/>
                  </a:lnTo>
                  <a:lnTo>
                    <a:pt x="14" y="16"/>
                  </a:lnTo>
                  <a:lnTo>
                    <a:pt x="14" y="16"/>
                  </a:lnTo>
                  <a:lnTo>
                    <a:pt x="16" y="14"/>
                  </a:lnTo>
                  <a:lnTo>
                    <a:pt x="18" y="12"/>
                  </a:lnTo>
                  <a:lnTo>
                    <a:pt x="16" y="8"/>
                  </a:lnTo>
                  <a:lnTo>
                    <a:pt x="12" y="2"/>
                  </a:lnTo>
                  <a:lnTo>
                    <a:pt x="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91" name="Freeform 176"/>
            <p:cNvSpPr>
              <a:spLocks/>
            </p:cNvSpPr>
            <p:nvPr/>
          </p:nvSpPr>
          <p:spPr bwMode="auto">
            <a:xfrm>
              <a:off x="4766" y="3260"/>
              <a:ext cx="36" cy="12"/>
            </a:xfrm>
            <a:custGeom>
              <a:avLst/>
              <a:gdLst>
                <a:gd name="T0" fmla="*/ 18 w 36"/>
                <a:gd name="T1" fmla="*/ 0 h 12"/>
                <a:gd name="T2" fmla="*/ 18 w 36"/>
                <a:gd name="T3" fmla="*/ 0 h 12"/>
                <a:gd name="T4" fmla="*/ 6 w 36"/>
                <a:gd name="T5" fmla="*/ 0 h 12"/>
                <a:gd name="T6" fmla="*/ 0 w 36"/>
                <a:gd name="T7" fmla="*/ 2 h 12"/>
                <a:gd name="T8" fmla="*/ 0 w 36"/>
                <a:gd name="T9" fmla="*/ 2 h 12"/>
                <a:gd name="T10" fmla="*/ 0 w 36"/>
                <a:gd name="T11" fmla="*/ 6 h 12"/>
                <a:gd name="T12" fmla="*/ 2 w 36"/>
                <a:gd name="T13" fmla="*/ 8 h 12"/>
                <a:gd name="T14" fmla="*/ 10 w 36"/>
                <a:gd name="T15" fmla="*/ 10 h 12"/>
                <a:gd name="T16" fmla="*/ 26 w 36"/>
                <a:gd name="T17" fmla="*/ 12 h 12"/>
                <a:gd name="T18" fmla="*/ 26 w 36"/>
                <a:gd name="T19" fmla="*/ 12 h 12"/>
                <a:gd name="T20" fmla="*/ 32 w 36"/>
                <a:gd name="T21" fmla="*/ 12 h 12"/>
                <a:gd name="T22" fmla="*/ 32 w 36"/>
                <a:gd name="T23" fmla="*/ 12 h 12"/>
                <a:gd name="T24" fmla="*/ 34 w 36"/>
                <a:gd name="T25" fmla="*/ 12 h 12"/>
                <a:gd name="T26" fmla="*/ 36 w 36"/>
                <a:gd name="T27" fmla="*/ 10 h 12"/>
                <a:gd name="T28" fmla="*/ 36 w 36"/>
                <a:gd name="T29" fmla="*/ 10 h 12"/>
                <a:gd name="T30" fmla="*/ 36 w 36"/>
                <a:gd name="T31" fmla="*/ 4 h 12"/>
                <a:gd name="T32" fmla="*/ 32 w 36"/>
                <a:gd name="T33" fmla="*/ 2 h 12"/>
                <a:gd name="T34" fmla="*/ 26 w 36"/>
                <a:gd name="T35" fmla="*/ 0 h 12"/>
                <a:gd name="T36" fmla="*/ 18 w 36"/>
                <a:gd name="T3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6" h="12">
                  <a:moveTo>
                    <a:pt x="18" y="0"/>
                  </a:moveTo>
                  <a:lnTo>
                    <a:pt x="18" y="0"/>
                  </a:lnTo>
                  <a:lnTo>
                    <a:pt x="6" y="0"/>
                  </a:lnTo>
                  <a:lnTo>
                    <a:pt x="0" y="2"/>
                  </a:lnTo>
                  <a:lnTo>
                    <a:pt x="0" y="2"/>
                  </a:lnTo>
                  <a:lnTo>
                    <a:pt x="0" y="6"/>
                  </a:lnTo>
                  <a:lnTo>
                    <a:pt x="2" y="8"/>
                  </a:lnTo>
                  <a:lnTo>
                    <a:pt x="10" y="10"/>
                  </a:lnTo>
                  <a:lnTo>
                    <a:pt x="26" y="12"/>
                  </a:lnTo>
                  <a:lnTo>
                    <a:pt x="26" y="12"/>
                  </a:lnTo>
                  <a:lnTo>
                    <a:pt x="32" y="12"/>
                  </a:lnTo>
                  <a:lnTo>
                    <a:pt x="32" y="12"/>
                  </a:lnTo>
                  <a:lnTo>
                    <a:pt x="34" y="12"/>
                  </a:lnTo>
                  <a:lnTo>
                    <a:pt x="36" y="10"/>
                  </a:lnTo>
                  <a:lnTo>
                    <a:pt x="36" y="10"/>
                  </a:lnTo>
                  <a:lnTo>
                    <a:pt x="36" y="4"/>
                  </a:lnTo>
                  <a:lnTo>
                    <a:pt x="32" y="2"/>
                  </a:lnTo>
                  <a:lnTo>
                    <a:pt x="26" y="0"/>
                  </a:lnTo>
                  <a:lnTo>
                    <a:pt x="18"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92" name="Freeform 177"/>
            <p:cNvSpPr>
              <a:spLocks/>
            </p:cNvSpPr>
            <p:nvPr/>
          </p:nvSpPr>
          <p:spPr bwMode="auto">
            <a:xfrm>
              <a:off x="4766" y="3260"/>
              <a:ext cx="36" cy="12"/>
            </a:xfrm>
            <a:custGeom>
              <a:avLst/>
              <a:gdLst>
                <a:gd name="T0" fmla="*/ 18 w 36"/>
                <a:gd name="T1" fmla="*/ 0 h 12"/>
                <a:gd name="T2" fmla="*/ 18 w 36"/>
                <a:gd name="T3" fmla="*/ 0 h 12"/>
                <a:gd name="T4" fmla="*/ 6 w 36"/>
                <a:gd name="T5" fmla="*/ 0 h 12"/>
                <a:gd name="T6" fmla="*/ 0 w 36"/>
                <a:gd name="T7" fmla="*/ 2 h 12"/>
                <a:gd name="T8" fmla="*/ 0 w 36"/>
                <a:gd name="T9" fmla="*/ 2 h 12"/>
                <a:gd name="T10" fmla="*/ 0 w 36"/>
                <a:gd name="T11" fmla="*/ 6 h 12"/>
                <a:gd name="T12" fmla="*/ 2 w 36"/>
                <a:gd name="T13" fmla="*/ 8 h 12"/>
                <a:gd name="T14" fmla="*/ 10 w 36"/>
                <a:gd name="T15" fmla="*/ 10 h 12"/>
                <a:gd name="T16" fmla="*/ 26 w 36"/>
                <a:gd name="T17" fmla="*/ 12 h 12"/>
                <a:gd name="T18" fmla="*/ 26 w 36"/>
                <a:gd name="T19" fmla="*/ 12 h 12"/>
                <a:gd name="T20" fmla="*/ 32 w 36"/>
                <a:gd name="T21" fmla="*/ 12 h 12"/>
                <a:gd name="T22" fmla="*/ 32 w 36"/>
                <a:gd name="T23" fmla="*/ 12 h 12"/>
                <a:gd name="T24" fmla="*/ 34 w 36"/>
                <a:gd name="T25" fmla="*/ 12 h 12"/>
                <a:gd name="T26" fmla="*/ 36 w 36"/>
                <a:gd name="T27" fmla="*/ 10 h 12"/>
                <a:gd name="T28" fmla="*/ 36 w 36"/>
                <a:gd name="T29" fmla="*/ 10 h 12"/>
                <a:gd name="T30" fmla="*/ 36 w 36"/>
                <a:gd name="T31" fmla="*/ 4 h 12"/>
                <a:gd name="T32" fmla="*/ 32 w 36"/>
                <a:gd name="T33" fmla="*/ 2 h 12"/>
                <a:gd name="T34" fmla="*/ 26 w 36"/>
                <a:gd name="T35" fmla="*/ 0 h 12"/>
                <a:gd name="T36" fmla="*/ 18 w 36"/>
                <a:gd name="T3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6" h="12">
                  <a:moveTo>
                    <a:pt x="18" y="0"/>
                  </a:moveTo>
                  <a:lnTo>
                    <a:pt x="18" y="0"/>
                  </a:lnTo>
                  <a:lnTo>
                    <a:pt x="6" y="0"/>
                  </a:lnTo>
                  <a:lnTo>
                    <a:pt x="0" y="2"/>
                  </a:lnTo>
                  <a:lnTo>
                    <a:pt x="0" y="2"/>
                  </a:lnTo>
                  <a:lnTo>
                    <a:pt x="0" y="6"/>
                  </a:lnTo>
                  <a:lnTo>
                    <a:pt x="2" y="8"/>
                  </a:lnTo>
                  <a:lnTo>
                    <a:pt x="10" y="10"/>
                  </a:lnTo>
                  <a:lnTo>
                    <a:pt x="26" y="12"/>
                  </a:lnTo>
                  <a:lnTo>
                    <a:pt x="26" y="12"/>
                  </a:lnTo>
                  <a:lnTo>
                    <a:pt x="32" y="12"/>
                  </a:lnTo>
                  <a:lnTo>
                    <a:pt x="32" y="12"/>
                  </a:lnTo>
                  <a:lnTo>
                    <a:pt x="34" y="12"/>
                  </a:lnTo>
                  <a:lnTo>
                    <a:pt x="36" y="10"/>
                  </a:lnTo>
                  <a:lnTo>
                    <a:pt x="36" y="10"/>
                  </a:lnTo>
                  <a:lnTo>
                    <a:pt x="36" y="4"/>
                  </a:lnTo>
                  <a:lnTo>
                    <a:pt x="32" y="2"/>
                  </a:lnTo>
                  <a:lnTo>
                    <a:pt x="26" y="0"/>
                  </a:lnTo>
                  <a:lnTo>
                    <a:pt x="1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93" name="Freeform 178"/>
            <p:cNvSpPr>
              <a:spLocks/>
            </p:cNvSpPr>
            <p:nvPr/>
          </p:nvSpPr>
          <p:spPr bwMode="auto">
            <a:xfrm>
              <a:off x="4764" y="3228"/>
              <a:ext cx="34" cy="28"/>
            </a:xfrm>
            <a:custGeom>
              <a:avLst/>
              <a:gdLst>
                <a:gd name="T0" fmla="*/ 8 w 34"/>
                <a:gd name="T1" fmla="*/ 0 h 28"/>
                <a:gd name="T2" fmla="*/ 8 w 34"/>
                <a:gd name="T3" fmla="*/ 0 h 28"/>
                <a:gd name="T4" fmla="*/ 2 w 34"/>
                <a:gd name="T5" fmla="*/ 0 h 28"/>
                <a:gd name="T6" fmla="*/ 2 w 34"/>
                <a:gd name="T7" fmla="*/ 2 h 28"/>
                <a:gd name="T8" fmla="*/ 2 w 34"/>
                <a:gd name="T9" fmla="*/ 2 h 28"/>
                <a:gd name="T10" fmla="*/ 0 w 34"/>
                <a:gd name="T11" fmla="*/ 4 h 28"/>
                <a:gd name="T12" fmla="*/ 0 w 34"/>
                <a:gd name="T13" fmla="*/ 8 h 28"/>
                <a:gd name="T14" fmla="*/ 4 w 34"/>
                <a:gd name="T15" fmla="*/ 10 h 28"/>
                <a:gd name="T16" fmla="*/ 14 w 34"/>
                <a:gd name="T17" fmla="*/ 16 h 28"/>
                <a:gd name="T18" fmla="*/ 14 w 34"/>
                <a:gd name="T19" fmla="*/ 16 h 28"/>
                <a:gd name="T20" fmla="*/ 24 w 34"/>
                <a:gd name="T21" fmla="*/ 22 h 28"/>
                <a:gd name="T22" fmla="*/ 30 w 34"/>
                <a:gd name="T23" fmla="*/ 28 h 28"/>
                <a:gd name="T24" fmla="*/ 30 w 34"/>
                <a:gd name="T25" fmla="*/ 28 h 28"/>
                <a:gd name="T26" fmla="*/ 34 w 34"/>
                <a:gd name="T27" fmla="*/ 26 h 28"/>
                <a:gd name="T28" fmla="*/ 34 w 34"/>
                <a:gd name="T29" fmla="*/ 24 h 28"/>
                <a:gd name="T30" fmla="*/ 32 w 34"/>
                <a:gd name="T31" fmla="*/ 18 h 28"/>
                <a:gd name="T32" fmla="*/ 22 w 34"/>
                <a:gd name="T33" fmla="*/ 10 h 28"/>
                <a:gd name="T34" fmla="*/ 22 w 34"/>
                <a:gd name="T35" fmla="*/ 10 h 28"/>
                <a:gd name="T36" fmla="*/ 16 w 34"/>
                <a:gd name="T37" fmla="*/ 2 h 28"/>
                <a:gd name="T38" fmla="*/ 12 w 34"/>
                <a:gd name="T39" fmla="*/ 0 h 28"/>
                <a:gd name="T40" fmla="*/ 8 w 34"/>
                <a:gd name="T41"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4" h="28">
                  <a:moveTo>
                    <a:pt x="8" y="0"/>
                  </a:moveTo>
                  <a:lnTo>
                    <a:pt x="8" y="0"/>
                  </a:lnTo>
                  <a:lnTo>
                    <a:pt x="2" y="0"/>
                  </a:lnTo>
                  <a:lnTo>
                    <a:pt x="2" y="2"/>
                  </a:lnTo>
                  <a:lnTo>
                    <a:pt x="2" y="2"/>
                  </a:lnTo>
                  <a:lnTo>
                    <a:pt x="0" y="4"/>
                  </a:lnTo>
                  <a:lnTo>
                    <a:pt x="0" y="8"/>
                  </a:lnTo>
                  <a:lnTo>
                    <a:pt x="4" y="10"/>
                  </a:lnTo>
                  <a:lnTo>
                    <a:pt x="14" y="16"/>
                  </a:lnTo>
                  <a:lnTo>
                    <a:pt x="14" y="16"/>
                  </a:lnTo>
                  <a:lnTo>
                    <a:pt x="24" y="22"/>
                  </a:lnTo>
                  <a:lnTo>
                    <a:pt x="30" y="28"/>
                  </a:lnTo>
                  <a:lnTo>
                    <a:pt x="30" y="28"/>
                  </a:lnTo>
                  <a:lnTo>
                    <a:pt x="34" y="26"/>
                  </a:lnTo>
                  <a:lnTo>
                    <a:pt x="34" y="24"/>
                  </a:lnTo>
                  <a:lnTo>
                    <a:pt x="32" y="18"/>
                  </a:lnTo>
                  <a:lnTo>
                    <a:pt x="22" y="10"/>
                  </a:lnTo>
                  <a:lnTo>
                    <a:pt x="22" y="10"/>
                  </a:lnTo>
                  <a:lnTo>
                    <a:pt x="16" y="2"/>
                  </a:lnTo>
                  <a:lnTo>
                    <a:pt x="12" y="0"/>
                  </a:lnTo>
                  <a:lnTo>
                    <a:pt x="8"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94" name="Freeform 179"/>
            <p:cNvSpPr>
              <a:spLocks/>
            </p:cNvSpPr>
            <p:nvPr/>
          </p:nvSpPr>
          <p:spPr bwMode="auto">
            <a:xfrm>
              <a:off x="4764" y="3228"/>
              <a:ext cx="34" cy="28"/>
            </a:xfrm>
            <a:custGeom>
              <a:avLst/>
              <a:gdLst>
                <a:gd name="T0" fmla="*/ 8 w 34"/>
                <a:gd name="T1" fmla="*/ 0 h 28"/>
                <a:gd name="T2" fmla="*/ 8 w 34"/>
                <a:gd name="T3" fmla="*/ 0 h 28"/>
                <a:gd name="T4" fmla="*/ 2 w 34"/>
                <a:gd name="T5" fmla="*/ 0 h 28"/>
                <a:gd name="T6" fmla="*/ 2 w 34"/>
                <a:gd name="T7" fmla="*/ 2 h 28"/>
                <a:gd name="T8" fmla="*/ 2 w 34"/>
                <a:gd name="T9" fmla="*/ 2 h 28"/>
                <a:gd name="T10" fmla="*/ 0 w 34"/>
                <a:gd name="T11" fmla="*/ 4 h 28"/>
                <a:gd name="T12" fmla="*/ 0 w 34"/>
                <a:gd name="T13" fmla="*/ 8 h 28"/>
                <a:gd name="T14" fmla="*/ 4 w 34"/>
                <a:gd name="T15" fmla="*/ 10 h 28"/>
                <a:gd name="T16" fmla="*/ 14 w 34"/>
                <a:gd name="T17" fmla="*/ 16 h 28"/>
                <a:gd name="T18" fmla="*/ 14 w 34"/>
                <a:gd name="T19" fmla="*/ 16 h 28"/>
                <a:gd name="T20" fmla="*/ 24 w 34"/>
                <a:gd name="T21" fmla="*/ 22 h 28"/>
                <a:gd name="T22" fmla="*/ 30 w 34"/>
                <a:gd name="T23" fmla="*/ 28 h 28"/>
                <a:gd name="T24" fmla="*/ 30 w 34"/>
                <a:gd name="T25" fmla="*/ 28 h 28"/>
                <a:gd name="T26" fmla="*/ 34 w 34"/>
                <a:gd name="T27" fmla="*/ 26 h 28"/>
                <a:gd name="T28" fmla="*/ 34 w 34"/>
                <a:gd name="T29" fmla="*/ 24 h 28"/>
                <a:gd name="T30" fmla="*/ 32 w 34"/>
                <a:gd name="T31" fmla="*/ 18 h 28"/>
                <a:gd name="T32" fmla="*/ 22 w 34"/>
                <a:gd name="T33" fmla="*/ 10 h 28"/>
                <a:gd name="T34" fmla="*/ 22 w 34"/>
                <a:gd name="T35" fmla="*/ 10 h 28"/>
                <a:gd name="T36" fmla="*/ 16 w 34"/>
                <a:gd name="T37" fmla="*/ 2 h 28"/>
                <a:gd name="T38" fmla="*/ 12 w 34"/>
                <a:gd name="T39" fmla="*/ 0 h 28"/>
                <a:gd name="T40" fmla="*/ 8 w 34"/>
                <a:gd name="T41"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4" h="28">
                  <a:moveTo>
                    <a:pt x="8" y="0"/>
                  </a:moveTo>
                  <a:lnTo>
                    <a:pt x="8" y="0"/>
                  </a:lnTo>
                  <a:lnTo>
                    <a:pt x="2" y="0"/>
                  </a:lnTo>
                  <a:lnTo>
                    <a:pt x="2" y="2"/>
                  </a:lnTo>
                  <a:lnTo>
                    <a:pt x="2" y="2"/>
                  </a:lnTo>
                  <a:lnTo>
                    <a:pt x="0" y="4"/>
                  </a:lnTo>
                  <a:lnTo>
                    <a:pt x="0" y="8"/>
                  </a:lnTo>
                  <a:lnTo>
                    <a:pt x="4" y="10"/>
                  </a:lnTo>
                  <a:lnTo>
                    <a:pt x="14" y="16"/>
                  </a:lnTo>
                  <a:lnTo>
                    <a:pt x="14" y="16"/>
                  </a:lnTo>
                  <a:lnTo>
                    <a:pt x="24" y="22"/>
                  </a:lnTo>
                  <a:lnTo>
                    <a:pt x="30" y="28"/>
                  </a:lnTo>
                  <a:lnTo>
                    <a:pt x="30" y="28"/>
                  </a:lnTo>
                  <a:lnTo>
                    <a:pt x="34" y="26"/>
                  </a:lnTo>
                  <a:lnTo>
                    <a:pt x="34" y="24"/>
                  </a:lnTo>
                  <a:lnTo>
                    <a:pt x="32" y="18"/>
                  </a:lnTo>
                  <a:lnTo>
                    <a:pt x="22" y="10"/>
                  </a:lnTo>
                  <a:lnTo>
                    <a:pt x="22" y="10"/>
                  </a:lnTo>
                  <a:lnTo>
                    <a:pt x="16" y="2"/>
                  </a:lnTo>
                  <a:lnTo>
                    <a:pt x="12" y="0"/>
                  </a:lnTo>
                  <a:lnTo>
                    <a:pt x="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95" name="Freeform 180"/>
            <p:cNvSpPr>
              <a:spLocks/>
            </p:cNvSpPr>
            <p:nvPr/>
          </p:nvSpPr>
          <p:spPr bwMode="auto">
            <a:xfrm>
              <a:off x="4682" y="1752"/>
              <a:ext cx="26" cy="14"/>
            </a:xfrm>
            <a:custGeom>
              <a:avLst/>
              <a:gdLst>
                <a:gd name="T0" fmla="*/ 10 w 26"/>
                <a:gd name="T1" fmla="*/ 0 h 14"/>
                <a:gd name="T2" fmla="*/ 10 w 26"/>
                <a:gd name="T3" fmla="*/ 0 h 14"/>
                <a:gd name="T4" fmla="*/ 0 w 26"/>
                <a:gd name="T5" fmla="*/ 0 h 14"/>
                <a:gd name="T6" fmla="*/ 0 w 26"/>
                <a:gd name="T7" fmla="*/ 0 h 14"/>
                <a:gd name="T8" fmla="*/ 2 w 26"/>
                <a:gd name="T9" fmla="*/ 2 h 14"/>
                <a:gd name="T10" fmla="*/ 4 w 26"/>
                <a:gd name="T11" fmla="*/ 4 h 14"/>
                <a:gd name="T12" fmla="*/ 10 w 26"/>
                <a:gd name="T13" fmla="*/ 4 h 14"/>
                <a:gd name="T14" fmla="*/ 10 w 26"/>
                <a:gd name="T15" fmla="*/ 4 h 14"/>
                <a:gd name="T16" fmla="*/ 12 w 26"/>
                <a:gd name="T17" fmla="*/ 6 h 14"/>
                <a:gd name="T18" fmla="*/ 14 w 26"/>
                <a:gd name="T19" fmla="*/ 8 h 14"/>
                <a:gd name="T20" fmla="*/ 16 w 26"/>
                <a:gd name="T21" fmla="*/ 12 h 14"/>
                <a:gd name="T22" fmla="*/ 16 w 26"/>
                <a:gd name="T23" fmla="*/ 12 h 14"/>
                <a:gd name="T24" fmla="*/ 20 w 26"/>
                <a:gd name="T25" fmla="*/ 14 h 14"/>
                <a:gd name="T26" fmla="*/ 20 w 26"/>
                <a:gd name="T27" fmla="*/ 14 h 14"/>
                <a:gd name="T28" fmla="*/ 24 w 26"/>
                <a:gd name="T29" fmla="*/ 14 h 14"/>
                <a:gd name="T30" fmla="*/ 26 w 26"/>
                <a:gd name="T31" fmla="*/ 12 h 14"/>
                <a:gd name="T32" fmla="*/ 26 w 26"/>
                <a:gd name="T33" fmla="*/ 12 h 14"/>
                <a:gd name="T34" fmla="*/ 26 w 26"/>
                <a:gd name="T35" fmla="*/ 8 h 14"/>
                <a:gd name="T36" fmla="*/ 24 w 26"/>
                <a:gd name="T37" fmla="*/ 6 h 14"/>
                <a:gd name="T38" fmla="*/ 18 w 26"/>
                <a:gd name="T39" fmla="*/ 0 h 14"/>
                <a:gd name="T40" fmla="*/ 18 w 26"/>
                <a:gd name="T41" fmla="*/ 0 h 14"/>
                <a:gd name="T42" fmla="*/ 10 w 26"/>
                <a:gd name="T43"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6" h="14">
                  <a:moveTo>
                    <a:pt x="10" y="0"/>
                  </a:moveTo>
                  <a:lnTo>
                    <a:pt x="10" y="0"/>
                  </a:lnTo>
                  <a:lnTo>
                    <a:pt x="0" y="0"/>
                  </a:lnTo>
                  <a:lnTo>
                    <a:pt x="0" y="0"/>
                  </a:lnTo>
                  <a:lnTo>
                    <a:pt x="2" y="2"/>
                  </a:lnTo>
                  <a:lnTo>
                    <a:pt x="4" y="4"/>
                  </a:lnTo>
                  <a:lnTo>
                    <a:pt x="10" y="4"/>
                  </a:lnTo>
                  <a:lnTo>
                    <a:pt x="10" y="4"/>
                  </a:lnTo>
                  <a:lnTo>
                    <a:pt x="12" y="6"/>
                  </a:lnTo>
                  <a:lnTo>
                    <a:pt x="14" y="8"/>
                  </a:lnTo>
                  <a:lnTo>
                    <a:pt x="16" y="12"/>
                  </a:lnTo>
                  <a:lnTo>
                    <a:pt x="16" y="12"/>
                  </a:lnTo>
                  <a:lnTo>
                    <a:pt x="20" y="14"/>
                  </a:lnTo>
                  <a:lnTo>
                    <a:pt x="20" y="14"/>
                  </a:lnTo>
                  <a:lnTo>
                    <a:pt x="24" y="14"/>
                  </a:lnTo>
                  <a:lnTo>
                    <a:pt x="26" y="12"/>
                  </a:lnTo>
                  <a:lnTo>
                    <a:pt x="26" y="12"/>
                  </a:lnTo>
                  <a:lnTo>
                    <a:pt x="26" y="8"/>
                  </a:lnTo>
                  <a:lnTo>
                    <a:pt x="24" y="6"/>
                  </a:lnTo>
                  <a:lnTo>
                    <a:pt x="18" y="0"/>
                  </a:lnTo>
                  <a:lnTo>
                    <a:pt x="18" y="0"/>
                  </a:lnTo>
                  <a:lnTo>
                    <a:pt x="10"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96" name="Freeform 181"/>
            <p:cNvSpPr>
              <a:spLocks/>
            </p:cNvSpPr>
            <p:nvPr/>
          </p:nvSpPr>
          <p:spPr bwMode="auto">
            <a:xfrm>
              <a:off x="4682" y="1752"/>
              <a:ext cx="26" cy="14"/>
            </a:xfrm>
            <a:custGeom>
              <a:avLst/>
              <a:gdLst>
                <a:gd name="T0" fmla="*/ 10 w 26"/>
                <a:gd name="T1" fmla="*/ 0 h 14"/>
                <a:gd name="T2" fmla="*/ 10 w 26"/>
                <a:gd name="T3" fmla="*/ 0 h 14"/>
                <a:gd name="T4" fmla="*/ 0 w 26"/>
                <a:gd name="T5" fmla="*/ 0 h 14"/>
                <a:gd name="T6" fmla="*/ 0 w 26"/>
                <a:gd name="T7" fmla="*/ 0 h 14"/>
                <a:gd name="T8" fmla="*/ 2 w 26"/>
                <a:gd name="T9" fmla="*/ 2 h 14"/>
                <a:gd name="T10" fmla="*/ 4 w 26"/>
                <a:gd name="T11" fmla="*/ 4 h 14"/>
                <a:gd name="T12" fmla="*/ 10 w 26"/>
                <a:gd name="T13" fmla="*/ 4 h 14"/>
                <a:gd name="T14" fmla="*/ 10 w 26"/>
                <a:gd name="T15" fmla="*/ 4 h 14"/>
                <a:gd name="T16" fmla="*/ 12 w 26"/>
                <a:gd name="T17" fmla="*/ 6 h 14"/>
                <a:gd name="T18" fmla="*/ 14 w 26"/>
                <a:gd name="T19" fmla="*/ 8 h 14"/>
                <a:gd name="T20" fmla="*/ 16 w 26"/>
                <a:gd name="T21" fmla="*/ 12 h 14"/>
                <a:gd name="T22" fmla="*/ 16 w 26"/>
                <a:gd name="T23" fmla="*/ 12 h 14"/>
                <a:gd name="T24" fmla="*/ 20 w 26"/>
                <a:gd name="T25" fmla="*/ 14 h 14"/>
                <a:gd name="T26" fmla="*/ 20 w 26"/>
                <a:gd name="T27" fmla="*/ 14 h 14"/>
                <a:gd name="T28" fmla="*/ 24 w 26"/>
                <a:gd name="T29" fmla="*/ 14 h 14"/>
                <a:gd name="T30" fmla="*/ 26 w 26"/>
                <a:gd name="T31" fmla="*/ 12 h 14"/>
                <a:gd name="T32" fmla="*/ 26 w 26"/>
                <a:gd name="T33" fmla="*/ 12 h 14"/>
                <a:gd name="T34" fmla="*/ 26 w 26"/>
                <a:gd name="T35" fmla="*/ 8 h 14"/>
                <a:gd name="T36" fmla="*/ 24 w 26"/>
                <a:gd name="T37" fmla="*/ 6 h 14"/>
                <a:gd name="T38" fmla="*/ 18 w 26"/>
                <a:gd name="T39" fmla="*/ 0 h 14"/>
                <a:gd name="T40" fmla="*/ 18 w 26"/>
                <a:gd name="T41" fmla="*/ 0 h 14"/>
                <a:gd name="T42" fmla="*/ 10 w 26"/>
                <a:gd name="T43"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6" h="14">
                  <a:moveTo>
                    <a:pt x="10" y="0"/>
                  </a:moveTo>
                  <a:lnTo>
                    <a:pt x="10" y="0"/>
                  </a:lnTo>
                  <a:lnTo>
                    <a:pt x="0" y="0"/>
                  </a:lnTo>
                  <a:lnTo>
                    <a:pt x="0" y="0"/>
                  </a:lnTo>
                  <a:lnTo>
                    <a:pt x="2" y="2"/>
                  </a:lnTo>
                  <a:lnTo>
                    <a:pt x="4" y="4"/>
                  </a:lnTo>
                  <a:lnTo>
                    <a:pt x="10" y="4"/>
                  </a:lnTo>
                  <a:lnTo>
                    <a:pt x="10" y="4"/>
                  </a:lnTo>
                  <a:lnTo>
                    <a:pt x="12" y="6"/>
                  </a:lnTo>
                  <a:lnTo>
                    <a:pt x="14" y="8"/>
                  </a:lnTo>
                  <a:lnTo>
                    <a:pt x="16" y="12"/>
                  </a:lnTo>
                  <a:lnTo>
                    <a:pt x="16" y="12"/>
                  </a:lnTo>
                  <a:lnTo>
                    <a:pt x="20" y="14"/>
                  </a:lnTo>
                  <a:lnTo>
                    <a:pt x="20" y="14"/>
                  </a:lnTo>
                  <a:lnTo>
                    <a:pt x="24" y="14"/>
                  </a:lnTo>
                  <a:lnTo>
                    <a:pt x="26" y="12"/>
                  </a:lnTo>
                  <a:lnTo>
                    <a:pt x="26" y="12"/>
                  </a:lnTo>
                  <a:lnTo>
                    <a:pt x="26" y="8"/>
                  </a:lnTo>
                  <a:lnTo>
                    <a:pt x="24" y="6"/>
                  </a:lnTo>
                  <a:lnTo>
                    <a:pt x="18" y="0"/>
                  </a:lnTo>
                  <a:lnTo>
                    <a:pt x="18" y="0"/>
                  </a:lnTo>
                  <a:lnTo>
                    <a:pt x="1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97" name="Freeform 182"/>
            <p:cNvSpPr>
              <a:spLocks/>
            </p:cNvSpPr>
            <p:nvPr/>
          </p:nvSpPr>
          <p:spPr bwMode="auto">
            <a:xfrm>
              <a:off x="4744" y="1722"/>
              <a:ext cx="72" cy="78"/>
            </a:xfrm>
            <a:custGeom>
              <a:avLst/>
              <a:gdLst>
                <a:gd name="T0" fmla="*/ 40 w 72"/>
                <a:gd name="T1" fmla="*/ 2 h 78"/>
                <a:gd name="T2" fmla="*/ 38 w 72"/>
                <a:gd name="T3" fmla="*/ 0 h 78"/>
                <a:gd name="T4" fmla="*/ 36 w 72"/>
                <a:gd name="T5" fmla="*/ 2 h 78"/>
                <a:gd name="T6" fmla="*/ 32 w 72"/>
                <a:gd name="T7" fmla="*/ 10 h 78"/>
                <a:gd name="T8" fmla="*/ 26 w 72"/>
                <a:gd name="T9" fmla="*/ 12 h 78"/>
                <a:gd name="T10" fmla="*/ 22 w 72"/>
                <a:gd name="T11" fmla="*/ 14 h 78"/>
                <a:gd name="T12" fmla="*/ 18 w 72"/>
                <a:gd name="T13" fmla="*/ 26 h 78"/>
                <a:gd name="T14" fmla="*/ 16 w 72"/>
                <a:gd name="T15" fmla="*/ 36 h 78"/>
                <a:gd name="T16" fmla="*/ 10 w 72"/>
                <a:gd name="T17" fmla="*/ 40 h 78"/>
                <a:gd name="T18" fmla="*/ 8 w 72"/>
                <a:gd name="T19" fmla="*/ 46 h 78"/>
                <a:gd name="T20" fmla="*/ 6 w 72"/>
                <a:gd name="T21" fmla="*/ 58 h 78"/>
                <a:gd name="T22" fmla="*/ 2 w 72"/>
                <a:gd name="T23" fmla="*/ 62 h 78"/>
                <a:gd name="T24" fmla="*/ 0 w 72"/>
                <a:gd name="T25" fmla="*/ 66 h 78"/>
                <a:gd name="T26" fmla="*/ 0 w 72"/>
                <a:gd name="T27" fmla="*/ 70 h 78"/>
                <a:gd name="T28" fmla="*/ 6 w 72"/>
                <a:gd name="T29" fmla="*/ 74 h 78"/>
                <a:gd name="T30" fmla="*/ 8 w 72"/>
                <a:gd name="T31" fmla="*/ 74 h 78"/>
                <a:gd name="T32" fmla="*/ 18 w 72"/>
                <a:gd name="T33" fmla="*/ 72 h 78"/>
                <a:gd name="T34" fmla="*/ 28 w 72"/>
                <a:gd name="T35" fmla="*/ 70 h 78"/>
                <a:gd name="T36" fmla="*/ 36 w 72"/>
                <a:gd name="T37" fmla="*/ 72 h 78"/>
                <a:gd name="T38" fmla="*/ 54 w 72"/>
                <a:gd name="T39" fmla="*/ 78 h 78"/>
                <a:gd name="T40" fmla="*/ 60 w 72"/>
                <a:gd name="T41" fmla="*/ 78 h 78"/>
                <a:gd name="T42" fmla="*/ 64 w 72"/>
                <a:gd name="T43" fmla="*/ 72 h 78"/>
                <a:gd name="T44" fmla="*/ 66 w 72"/>
                <a:gd name="T45" fmla="*/ 68 h 78"/>
                <a:gd name="T46" fmla="*/ 72 w 72"/>
                <a:gd name="T47" fmla="*/ 62 h 78"/>
                <a:gd name="T48" fmla="*/ 72 w 72"/>
                <a:gd name="T49" fmla="*/ 58 h 78"/>
                <a:gd name="T50" fmla="*/ 68 w 72"/>
                <a:gd name="T51" fmla="*/ 40 h 78"/>
                <a:gd name="T52" fmla="*/ 62 w 72"/>
                <a:gd name="T53" fmla="*/ 38 h 78"/>
                <a:gd name="T54" fmla="*/ 58 w 72"/>
                <a:gd name="T55" fmla="*/ 40 h 78"/>
                <a:gd name="T56" fmla="*/ 50 w 72"/>
                <a:gd name="T57" fmla="*/ 42 h 78"/>
                <a:gd name="T58" fmla="*/ 44 w 72"/>
                <a:gd name="T59" fmla="*/ 38 h 78"/>
                <a:gd name="T60" fmla="*/ 44 w 72"/>
                <a:gd name="T61" fmla="*/ 34 h 78"/>
                <a:gd name="T62" fmla="*/ 40 w 72"/>
                <a:gd name="T63" fmla="*/ 32 h 78"/>
                <a:gd name="T64" fmla="*/ 38 w 72"/>
                <a:gd name="T65" fmla="*/ 32 h 78"/>
                <a:gd name="T66" fmla="*/ 30 w 72"/>
                <a:gd name="T67" fmla="*/ 32 h 78"/>
                <a:gd name="T68" fmla="*/ 30 w 72"/>
                <a:gd name="T69" fmla="*/ 24 h 78"/>
                <a:gd name="T70" fmla="*/ 34 w 72"/>
                <a:gd name="T71" fmla="*/ 20 h 78"/>
                <a:gd name="T72" fmla="*/ 36 w 72"/>
                <a:gd name="T73" fmla="*/ 18 h 78"/>
                <a:gd name="T74" fmla="*/ 42 w 72"/>
                <a:gd name="T75" fmla="*/ 4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2" h="78">
                  <a:moveTo>
                    <a:pt x="40" y="0"/>
                  </a:moveTo>
                  <a:lnTo>
                    <a:pt x="40" y="2"/>
                  </a:lnTo>
                  <a:lnTo>
                    <a:pt x="40" y="2"/>
                  </a:lnTo>
                  <a:lnTo>
                    <a:pt x="38" y="0"/>
                  </a:lnTo>
                  <a:lnTo>
                    <a:pt x="38" y="0"/>
                  </a:lnTo>
                  <a:lnTo>
                    <a:pt x="36" y="2"/>
                  </a:lnTo>
                  <a:lnTo>
                    <a:pt x="34" y="4"/>
                  </a:lnTo>
                  <a:lnTo>
                    <a:pt x="32" y="10"/>
                  </a:lnTo>
                  <a:lnTo>
                    <a:pt x="32" y="10"/>
                  </a:lnTo>
                  <a:lnTo>
                    <a:pt x="26" y="12"/>
                  </a:lnTo>
                  <a:lnTo>
                    <a:pt x="22" y="14"/>
                  </a:lnTo>
                  <a:lnTo>
                    <a:pt x="22" y="14"/>
                  </a:lnTo>
                  <a:lnTo>
                    <a:pt x="20" y="20"/>
                  </a:lnTo>
                  <a:lnTo>
                    <a:pt x="18" y="26"/>
                  </a:lnTo>
                  <a:lnTo>
                    <a:pt x="18" y="30"/>
                  </a:lnTo>
                  <a:lnTo>
                    <a:pt x="16" y="36"/>
                  </a:lnTo>
                  <a:lnTo>
                    <a:pt x="16" y="36"/>
                  </a:lnTo>
                  <a:lnTo>
                    <a:pt x="10" y="40"/>
                  </a:lnTo>
                  <a:lnTo>
                    <a:pt x="8" y="46"/>
                  </a:lnTo>
                  <a:lnTo>
                    <a:pt x="8" y="46"/>
                  </a:lnTo>
                  <a:lnTo>
                    <a:pt x="8" y="52"/>
                  </a:lnTo>
                  <a:lnTo>
                    <a:pt x="6" y="58"/>
                  </a:lnTo>
                  <a:lnTo>
                    <a:pt x="6" y="58"/>
                  </a:lnTo>
                  <a:lnTo>
                    <a:pt x="2" y="62"/>
                  </a:lnTo>
                  <a:lnTo>
                    <a:pt x="0" y="64"/>
                  </a:lnTo>
                  <a:lnTo>
                    <a:pt x="0" y="66"/>
                  </a:lnTo>
                  <a:lnTo>
                    <a:pt x="0" y="66"/>
                  </a:lnTo>
                  <a:lnTo>
                    <a:pt x="0" y="70"/>
                  </a:lnTo>
                  <a:lnTo>
                    <a:pt x="0" y="72"/>
                  </a:lnTo>
                  <a:lnTo>
                    <a:pt x="6" y="74"/>
                  </a:lnTo>
                  <a:lnTo>
                    <a:pt x="6" y="74"/>
                  </a:lnTo>
                  <a:lnTo>
                    <a:pt x="8" y="74"/>
                  </a:lnTo>
                  <a:lnTo>
                    <a:pt x="8" y="74"/>
                  </a:lnTo>
                  <a:lnTo>
                    <a:pt x="18" y="72"/>
                  </a:lnTo>
                  <a:lnTo>
                    <a:pt x="28" y="70"/>
                  </a:lnTo>
                  <a:lnTo>
                    <a:pt x="28" y="70"/>
                  </a:lnTo>
                  <a:lnTo>
                    <a:pt x="36" y="72"/>
                  </a:lnTo>
                  <a:lnTo>
                    <a:pt x="36" y="72"/>
                  </a:lnTo>
                  <a:lnTo>
                    <a:pt x="44" y="76"/>
                  </a:lnTo>
                  <a:lnTo>
                    <a:pt x="54" y="78"/>
                  </a:lnTo>
                  <a:lnTo>
                    <a:pt x="54" y="78"/>
                  </a:lnTo>
                  <a:lnTo>
                    <a:pt x="60" y="78"/>
                  </a:lnTo>
                  <a:lnTo>
                    <a:pt x="60" y="78"/>
                  </a:lnTo>
                  <a:lnTo>
                    <a:pt x="64" y="72"/>
                  </a:lnTo>
                  <a:lnTo>
                    <a:pt x="66" y="68"/>
                  </a:lnTo>
                  <a:lnTo>
                    <a:pt x="66" y="68"/>
                  </a:lnTo>
                  <a:lnTo>
                    <a:pt x="72" y="64"/>
                  </a:lnTo>
                  <a:lnTo>
                    <a:pt x="72" y="62"/>
                  </a:lnTo>
                  <a:lnTo>
                    <a:pt x="72" y="58"/>
                  </a:lnTo>
                  <a:lnTo>
                    <a:pt x="72" y="58"/>
                  </a:lnTo>
                  <a:lnTo>
                    <a:pt x="70" y="46"/>
                  </a:lnTo>
                  <a:lnTo>
                    <a:pt x="68" y="40"/>
                  </a:lnTo>
                  <a:lnTo>
                    <a:pt x="62" y="38"/>
                  </a:lnTo>
                  <a:lnTo>
                    <a:pt x="62" y="38"/>
                  </a:lnTo>
                  <a:lnTo>
                    <a:pt x="58" y="40"/>
                  </a:lnTo>
                  <a:lnTo>
                    <a:pt x="58" y="40"/>
                  </a:lnTo>
                  <a:lnTo>
                    <a:pt x="50" y="42"/>
                  </a:lnTo>
                  <a:lnTo>
                    <a:pt x="50" y="42"/>
                  </a:lnTo>
                  <a:lnTo>
                    <a:pt x="46" y="40"/>
                  </a:lnTo>
                  <a:lnTo>
                    <a:pt x="44" y="38"/>
                  </a:lnTo>
                  <a:lnTo>
                    <a:pt x="44" y="38"/>
                  </a:lnTo>
                  <a:lnTo>
                    <a:pt x="44" y="34"/>
                  </a:lnTo>
                  <a:lnTo>
                    <a:pt x="40" y="32"/>
                  </a:lnTo>
                  <a:lnTo>
                    <a:pt x="40" y="32"/>
                  </a:lnTo>
                  <a:lnTo>
                    <a:pt x="38" y="32"/>
                  </a:lnTo>
                  <a:lnTo>
                    <a:pt x="38" y="32"/>
                  </a:lnTo>
                  <a:lnTo>
                    <a:pt x="30" y="32"/>
                  </a:lnTo>
                  <a:lnTo>
                    <a:pt x="30" y="32"/>
                  </a:lnTo>
                  <a:lnTo>
                    <a:pt x="30" y="28"/>
                  </a:lnTo>
                  <a:lnTo>
                    <a:pt x="30" y="24"/>
                  </a:lnTo>
                  <a:lnTo>
                    <a:pt x="30" y="24"/>
                  </a:lnTo>
                  <a:lnTo>
                    <a:pt x="34" y="20"/>
                  </a:lnTo>
                  <a:lnTo>
                    <a:pt x="36" y="18"/>
                  </a:lnTo>
                  <a:lnTo>
                    <a:pt x="36" y="18"/>
                  </a:lnTo>
                  <a:lnTo>
                    <a:pt x="40" y="10"/>
                  </a:lnTo>
                  <a:lnTo>
                    <a:pt x="42" y="4"/>
                  </a:lnTo>
                  <a:lnTo>
                    <a:pt x="40"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98" name="Freeform 183"/>
            <p:cNvSpPr>
              <a:spLocks/>
            </p:cNvSpPr>
            <p:nvPr/>
          </p:nvSpPr>
          <p:spPr bwMode="auto">
            <a:xfrm>
              <a:off x="4744" y="1722"/>
              <a:ext cx="72" cy="78"/>
            </a:xfrm>
            <a:custGeom>
              <a:avLst/>
              <a:gdLst>
                <a:gd name="T0" fmla="*/ 40 w 72"/>
                <a:gd name="T1" fmla="*/ 2 h 78"/>
                <a:gd name="T2" fmla="*/ 38 w 72"/>
                <a:gd name="T3" fmla="*/ 0 h 78"/>
                <a:gd name="T4" fmla="*/ 36 w 72"/>
                <a:gd name="T5" fmla="*/ 2 h 78"/>
                <a:gd name="T6" fmla="*/ 32 w 72"/>
                <a:gd name="T7" fmla="*/ 10 h 78"/>
                <a:gd name="T8" fmla="*/ 26 w 72"/>
                <a:gd name="T9" fmla="*/ 12 h 78"/>
                <a:gd name="T10" fmla="*/ 22 w 72"/>
                <a:gd name="T11" fmla="*/ 14 h 78"/>
                <a:gd name="T12" fmla="*/ 18 w 72"/>
                <a:gd name="T13" fmla="*/ 26 h 78"/>
                <a:gd name="T14" fmla="*/ 16 w 72"/>
                <a:gd name="T15" fmla="*/ 36 h 78"/>
                <a:gd name="T16" fmla="*/ 10 w 72"/>
                <a:gd name="T17" fmla="*/ 40 h 78"/>
                <a:gd name="T18" fmla="*/ 8 w 72"/>
                <a:gd name="T19" fmla="*/ 46 h 78"/>
                <a:gd name="T20" fmla="*/ 6 w 72"/>
                <a:gd name="T21" fmla="*/ 58 h 78"/>
                <a:gd name="T22" fmla="*/ 2 w 72"/>
                <a:gd name="T23" fmla="*/ 62 h 78"/>
                <a:gd name="T24" fmla="*/ 0 w 72"/>
                <a:gd name="T25" fmla="*/ 66 h 78"/>
                <a:gd name="T26" fmla="*/ 0 w 72"/>
                <a:gd name="T27" fmla="*/ 70 h 78"/>
                <a:gd name="T28" fmla="*/ 6 w 72"/>
                <a:gd name="T29" fmla="*/ 74 h 78"/>
                <a:gd name="T30" fmla="*/ 8 w 72"/>
                <a:gd name="T31" fmla="*/ 74 h 78"/>
                <a:gd name="T32" fmla="*/ 18 w 72"/>
                <a:gd name="T33" fmla="*/ 72 h 78"/>
                <a:gd name="T34" fmla="*/ 28 w 72"/>
                <a:gd name="T35" fmla="*/ 70 h 78"/>
                <a:gd name="T36" fmla="*/ 36 w 72"/>
                <a:gd name="T37" fmla="*/ 72 h 78"/>
                <a:gd name="T38" fmla="*/ 54 w 72"/>
                <a:gd name="T39" fmla="*/ 78 h 78"/>
                <a:gd name="T40" fmla="*/ 60 w 72"/>
                <a:gd name="T41" fmla="*/ 78 h 78"/>
                <a:gd name="T42" fmla="*/ 64 w 72"/>
                <a:gd name="T43" fmla="*/ 72 h 78"/>
                <a:gd name="T44" fmla="*/ 66 w 72"/>
                <a:gd name="T45" fmla="*/ 68 h 78"/>
                <a:gd name="T46" fmla="*/ 72 w 72"/>
                <a:gd name="T47" fmla="*/ 62 h 78"/>
                <a:gd name="T48" fmla="*/ 72 w 72"/>
                <a:gd name="T49" fmla="*/ 58 h 78"/>
                <a:gd name="T50" fmla="*/ 68 w 72"/>
                <a:gd name="T51" fmla="*/ 40 h 78"/>
                <a:gd name="T52" fmla="*/ 62 w 72"/>
                <a:gd name="T53" fmla="*/ 38 h 78"/>
                <a:gd name="T54" fmla="*/ 58 w 72"/>
                <a:gd name="T55" fmla="*/ 40 h 78"/>
                <a:gd name="T56" fmla="*/ 50 w 72"/>
                <a:gd name="T57" fmla="*/ 42 h 78"/>
                <a:gd name="T58" fmla="*/ 44 w 72"/>
                <a:gd name="T59" fmla="*/ 38 h 78"/>
                <a:gd name="T60" fmla="*/ 44 w 72"/>
                <a:gd name="T61" fmla="*/ 34 h 78"/>
                <a:gd name="T62" fmla="*/ 40 w 72"/>
                <a:gd name="T63" fmla="*/ 32 h 78"/>
                <a:gd name="T64" fmla="*/ 38 w 72"/>
                <a:gd name="T65" fmla="*/ 32 h 78"/>
                <a:gd name="T66" fmla="*/ 30 w 72"/>
                <a:gd name="T67" fmla="*/ 32 h 78"/>
                <a:gd name="T68" fmla="*/ 30 w 72"/>
                <a:gd name="T69" fmla="*/ 24 h 78"/>
                <a:gd name="T70" fmla="*/ 34 w 72"/>
                <a:gd name="T71" fmla="*/ 20 h 78"/>
                <a:gd name="T72" fmla="*/ 36 w 72"/>
                <a:gd name="T73" fmla="*/ 18 h 78"/>
                <a:gd name="T74" fmla="*/ 42 w 72"/>
                <a:gd name="T75" fmla="*/ 4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2" h="78">
                  <a:moveTo>
                    <a:pt x="40" y="0"/>
                  </a:moveTo>
                  <a:lnTo>
                    <a:pt x="40" y="2"/>
                  </a:lnTo>
                  <a:lnTo>
                    <a:pt x="40" y="2"/>
                  </a:lnTo>
                  <a:lnTo>
                    <a:pt x="38" y="0"/>
                  </a:lnTo>
                  <a:lnTo>
                    <a:pt x="38" y="0"/>
                  </a:lnTo>
                  <a:lnTo>
                    <a:pt x="36" y="2"/>
                  </a:lnTo>
                  <a:lnTo>
                    <a:pt x="34" y="4"/>
                  </a:lnTo>
                  <a:lnTo>
                    <a:pt x="32" y="10"/>
                  </a:lnTo>
                  <a:lnTo>
                    <a:pt x="32" y="10"/>
                  </a:lnTo>
                  <a:lnTo>
                    <a:pt x="26" y="12"/>
                  </a:lnTo>
                  <a:lnTo>
                    <a:pt x="22" y="14"/>
                  </a:lnTo>
                  <a:lnTo>
                    <a:pt x="22" y="14"/>
                  </a:lnTo>
                  <a:lnTo>
                    <a:pt x="20" y="20"/>
                  </a:lnTo>
                  <a:lnTo>
                    <a:pt x="18" y="26"/>
                  </a:lnTo>
                  <a:lnTo>
                    <a:pt x="18" y="30"/>
                  </a:lnTo>
                  <a:lnTo>
                    <a:pt x="16" y="36"/>
                  </a:lnTo>
                  <a:lnTo>
                    <a:pt x="16" y="36"/>
                  </a:lnTo>
                  <a:lnTo>
                    <a:pt x="10" y="40"/>
                  </a:lnTo>
                  <a:lnTo>
                    <a:pt x="8" y="46"/>
                  </a:lnTo>
                  <a:lnTo>
                    <a:pt x="8" y="46"/>
                  </a:lnTo>
                  <a:lnTo>
                    <a:pt x="8" y="52"/>
                  </a:lnTo>
                  <a:lnTo>
                    <a:pt x="6" y="58"/>
                  </a:lnTo>
                  <a:lnTo>
                    <a:pt x="6" y="58"/>
                  </a:lnTo>
                  <a:lnTo>
                    <a:pt x="2" y="62"/>
                  </a:lnTo>
                  <a:lnTo>
                    <a:pt x="0" y="64"/>
                  </a:lnTo>
                  <a:lnTo>
                    <a:pt x="0" y="66"/>
                  </a:lnTo>
                  <a:lnTo>
                    <a:pt x="0" y="66"/>
                  </a:lnTo>
                  <a:lnTo>
                    <a:pt x="0" y="70"/>
                  </a:lnTo>
                  <a:lnTo>
                    <a:pt x="0" y="72"/>
                  </a:lnTo>
                  <a:lnTo>
                    <a:pt x="6" y="74"/>
                  </a:lnTo>
                  <a:lnTo>
                    <a:pt x="6" y="74"/>
                  </a:lnTo>
                  <a:lnTo>
                    <a:pt x="8" y="74"/>
                  </a:lnTo>
                  <a:lnTo>
                    <a:pt x="8" y="74"/>
                  </a:lnTo>
                  <a:lnTo>
                    <a:pt x="18" y="72"/>
                  </a:lnTo>
                  <a:lnTo>
                    <a:pt x="28" y="70"/>
                  </a:lnTo>
                  <a:lnTo>
                    <a:pt x="28" y="70"/>
                  </a:lnTo>
                  <a:lnTo>
                    <a:pt x="36" y="72"/>
                  </a:lnTo>
                  <a:lnTo>
                    <a:pt x="36" y="72"/>
                  </a:lnTo>
                  <a:lnTo>
                    <a:pt x="44" y="76"/>
                  </a:lnTo>
                  <a:lnTo>
                    <a:pt x="54" y="78"/>
                  </a:lnTo>
                  <a:lnTo>
                    <a:pt x="54" y="78"/>
                  </a:lnTo>
                  <a:lnTo>
                    <a:pt x="60" y="78"/>
                  </a:lnTo>
                  <a:lnTo>
                    <a:pt x="60" y="78"/>
                  </a:lnTo>
                  <a:lnTo>
                    <a:pt x="64" y="72"/>
                  </a:lnTo>
                  <a:lnTo>
                    <a:pt x="66" y="68"/>
                  </a:lnTo>
                  <a:lnTo>
                    <a:pt x="66" y="68"/>
                  </a:lnTo>
                  <a:lnTo>
                    <a:pt x="72" y="64"/>
                  </a:lnTo>
                  <a:lnTo>
                    <a:pt x="72" y="62"/>
                  </a:lnTo>
                  <a:lnTo>
                    <a:pt x="72" y="58"/>
                  </a:lnTo>
                  <a:lnTo>
                    <a:pt x="72" y="58"/>
                  </a:lnTo>
                  <a:lnTo>
                    <a:pt x="70" y="46"/>
                  </a:lnTo>
                  <a:lnTo>
                    <a:pt x="68" y="40"/>
                  </a:lnTo>
                  <a:lnTo>
                    <a:pt x="62" y="38"/>
                  </a:lnTo>
                  <a:lnTo>
                    <a:pt x="62" y="38"/>
                  </a:lnTo>
                  <a:lnTo>
                    <a:pt x="58" y="40"/>
                  </a:lnTo>
                  <a:lnTo>
                    <a:pt x="58" y="40"/>
                  </a:lnTo>
                  <a:lnTo>
                    <a:pt x="50" y="42"/>
                  </a:lnTo>
                  <a:lnTo>
                    <a:pt x="50" y="42"/>
                  </a:lnTo>
                  <a:lnTo>
                    <a:pt x="46" y="40"/>
                  </a:lnTo>
                  <a:lnTo>
                    <a:pt x="44" y="38"/>
                  </a:lnTo>
                  <a:lnTo>
                    <a:pt x="44" y="38"/>
                  </a:lnTo>
                  <a:lnTo>
                    <a:pt x="44" y="34"/>
                  </a:lnTo>
                  <a:lnTo>
                    <a:pt x="40" y="32"/>
                  </a:lnTo>
                  <a:lnTo>
                    <a:pt x="40" y="32"/>
                  </a:lnTo>
                  <a:lnTo>
                    <a:pt x="38" y="32"/>
                  </a:lnTo>
                  <a:lnTo>
                    <a:pt x="38" y="32"/>
                  </a:lnTo>
                  <a:lnTo>
                    <a:pt x="30" y="32"/>
                  </a:lnTo>
                  <a:lnTo>
                    <a:pt x="30" y="32"/>
                  </a:lnTo>
                  <a:lnTo>
                    <a:pt x="30" y="28"/>
                  </a:lnTo>
                  <a:lnTo>
                    <a:pt x="30" y="24"/>
                  </a:lnTo>
                  <a:lnTo>
                    <a:pt x="30" y="24"/>
                  </a:lnTo>
                  <a:lnTo>
                    <a:pt x="34" y="20"/>
                  </a:lnTo>
                  <a:lnTo>
                    <a:pt x="36" y="18"/>
                  </a:lnTo>
                  <a:lnTo>
                    <a:pt x="36" y="18"/>
                  </a:lnTo>
                  <a:lnTo>
                    <a:pt x="40" y="10"/>
                  </a:lnTo>
                  <a:lnTo>
                    <a:pt x="42" y="4"/>
                  </a:lnTo>
                  <a:lnTo>
                    <a:pt x="4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99" name="Freeform 184"/>
            <p:cNvSpPr>
              <a:spLocks/>
            </p:cNvSpPr>
            <p:nvPr/>
          </p:nvSpPr>
          <p:spPr bwMode="auto">
            <a:xfrm>
              <a:off x="4810" y="1794"/>
              <a:ext cx="16" cy="18"/>
            </a:xfrm>
            <a:custGeom>
              <a:avLst/>
              <a:gdLst>
                <a:gd name="T0" fmla="*/ 8 w 16"/>
                <a:gd name="T1" fmla="*/ 0 h 18"/>
                <a:gd name="T2" fmla="*/ 8 w 16"/>
                <a:gd name="T3" fmla="*/ 0 h 18"/>
                <a:gd name="T4" fmla="*/ 6 w 16"/>
                <a:gd name="T5" fmla="*/ 2 h 18"/>
                <a:gd name="T6" fmla="*/ 4 w 16"/>
                <a:gd name="T7" fmla="*/ 6 h 18"/>
                <a:gd name="T8" fmla="*/ 4 w 16"/>
                <a:gd name="T9" fmla="*/ 6 h 18"/>
                <a:gd name="T10" fmla="*/ 0 w 16"/>
                <a:gd name="T11" fmla="*/ 10 h 18"/>
                <a:gd name="T12" fmla="*/ 0 w 16"/>
                <a:gd name="T13" fmla="*/ 10 h 18"/>
                <a:gd name="T14" fmla="*/ 2 w 16"/>
                <a:gd name="T15" fmla="*/ 14 h 18"/>
                <a:gd name="T16" fmla="*/ 2 w 16"/>
                <a:gd name="T17" fmla="*/ 16 h 18"/>
                <a:gd name="T18" fmla="*/ 8 w 16"/>
                <a:gd name="T19" fmla="*/ 18 h 18"/>
                <a:gd name="T20" fmla="*/ 8 w 16"/>
                <a:gd name="T21" fmla="*/ 18 h 18"/>
                <a:gd name="T22" fmla="*/ 14 w 16"/>
                <a:gd name="T23" fmla="*/ 16 h 18"/>
                <a:gd name="T24" fmla="*/ 14 w 16"/>
                <a:gd name="T25" fmla="*/ 16 h 18"/>
                <a:gd name="T26" fmla="*/ 16 w 16"/>
                <a:gd name="T27" fmla="*/ 12 h 18"/>
                <a:gd name="T28" fmla="*/ 16 w 16"/>
                <a:gd name="T29" fmla="*/ 8 h 18"/>
                <a:gd name="T30" fmla="*/ 12 w 16"/>
                <a:gd name="T31" fmla="*/ 2 h 18"/>
                <a:gd name="T32" fmla="*/ 8 w 16"/>
                <a:gd name="T3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 h="18">
                  <a:moveTo>
                    <a:pt x="8" y="0"/>
                  </a:moveTo>
                  <a:lnTo>
                    <a:pt x="8" y="0"/>
                  </a:lnTo>
                  <a:lnTo>
                    <a:pt x="6" y="2"/>
                  </a:lnTo>
                  <a:lnTo>
                    <a:pt x="4" y="6"/>
                  </a:lnTo>
                  <a:lnTo>
                    <a:pt x="4" y="6"/>
                  </a:lnTo>
                  <a:lnTo>
                    <a:pt x="0" y="10"/>
                  </a:lnTo>
                  <a:lnTo>
                    <a:pt x="0" y="10"/>
                  </a:lnTo>
                  <a:lnTo>
                    <a:pt x="2" y="14"/>
                  </a:lnTo>
                  <a:lnTo>
                    <a:pt x="2" y="16"/>
                  </a:lnTo>
                  <a:lnTo>
                    <a:pt x="8" y="18"/>
                  </a:lnTo>
                  <a:lnTo>
                    <a:pt x="8" y="18"/>
                  </a:lnTo>
                  <a:lnTo>
                    <a:pt x="14" y="16"/>
                  </a:lnTo>
                  <a:lnTo>
                    <a:pt x="14" y="16"/>
                  </a:lnTo>
                  <a:lnTo>
                    <a:pt x="16" y="12"/>
                  </a:lnTo>
                  <a:lnTo>
                    <a:pt x="16" y="8"/>
                  </a:lnTo>
                  <a:lnTo>
                    <a:pt x="12" y="2"/>
                  </a:lnTo>
                  <a:lnTo>
                    <a:pt x="8"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200" name="Freeform 185"/>
            <p:cNvSpPr>
              <a:spLocks/>
            </p:cNvSpPr>
            <p:nvPr/>
          </p:nvSpPr>
          <p:spPr bwMode="auto">
            <a:xfrm>
              <a:off x="4810" y="1794"/>
              <a:ext cx="16" cy="18"/>
            </a:xfrm>
            <a:custGeom>
              <a:avLst/>
              <a:gdLst>
                <a:gd name="T0" fmla="*/ 8 w 16"/>
                <a:gd name="T1" fmla="*/ 0 h 18"/>
                <a:gd name="T2" fmla="*/ 8 w 16"/>
                <a:gd name="T3" fmla="*/ 0 h 18"/>
                <a:gd name="T4" fmla="*/ 6 w 16"/>
                <a:gd name="T5" fmla="*/ 2 h 18"/>
                <a:gd name="T6" fmla="*/ 4 w 16"/>
                <a:gd name="T7" fmla="*/ 6 h 18"/>
                <a:gd name="T8" fmla="*/ 4 w 16"/>
                <a:gd name="T9" fmla="*/ 6 h 18"/>
                <a:gd name="T10" fmla="*/ 0 w 16"/>
                <a:gd name="T11" fmla="*/ 10 h 18"/>
                <a:gd name="T12" fmla="*/ 0 w 16"/>
                <a:gd name="T13" fmla="*/ 10 h 18"/>
                <a:gd name="T14" fmla="*/ 2 w 16"/>
                <a:gd name="T15" fmla="*/ 14 h 18"/>
                <a:gd name="T16" fmla="*/ 2 w 16"/>
                <a:gd name="T17" fmla="*/ 16 h 18"/>
                <a:gd name="T18" fmla="*/ 8 w 16"/>
                <a:gd name="T19" fmla="*/ 18 h 18"/>
                <a:gd name="T20" fmla="*/ 8 w 16"/>
                <a:gd name="T21" fmla="*/ 18 h 18"/>
                <a:gd name="T22" fmla="*/ 14 w 16"/>
                <a:gd name="T23" fmla="*/ 16 h 18"/>
                <a:gd name="T24" fmla="*/ 14 w 16"/>
                <a:gd name="T25" fmla="*/ 16 h 18"/>
                <a:gd name="T26" fmla="*/ 16 w 16"/>
                <a:gd name="T27" fmla="*/ 12 h 18"/>
                <a:gd name="T28" fmla="*/ 16 w 16"/>
                <a:gd name="T29" fmla="*/ 8 h 18"/>
                <a:gd name="T30" fmla="*/ 12 w 16"/>
                <a:gd name="T31" fmla="*/ 2 h 18"/>
                <a:gd name="T32" fmla="*/ 8 w 16"/>
                <a:gd name="T3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 h="18">
                  <a:moveTo>
                    <a:pt x="8" y="0"/>
                  </a:moveTo>
                  <a:lnTo>
                    <a:pt x="8" y="0"/>
                  </a:lnTo>
                  <a:lnTo>
                    <a:pt x="6" y="2"/>
                  </a:lnTo>
                  <a:lnTo>
                    <a:pt x="4" y="6"/>
                  </a:lnTo>
                  <a:lnTo>
                    <a:pt x="4" y="6"/>
                  </a:lnTo>
                  <a:lnTo>
                    <a:pt x="0" y="10"/>
                  </a:lnTo>
                  <a:lnTo>
                    <a:pt x="0" y="10"/>
                  </a:lnTo>
                  <a:lnTo>
                    <a:pt x="2" y="14"/>
                  </a:lnTo>
                  <a:lnTo>
                    <a:pt x="2" y="16"/>
                  </a:lnTo>
                  <a:lnTo>
                    <a:pt x="8" y="18"/>
                  </a:lnTo>
                  <a:lnTo>
                    <a:pt x="8" y="18"/>
                  </a:lnTo>
                  <a:lnTo>
                    <a:pt x="14" y="16"/>
                  </a:lnTo>
                  <a:lnTo>
                    <a:pt x="14" y="16"/>
                  </a:lnTo>
                  <a:lnTo>
                    <a:pt x="16" y="12"/>
                  </a:lnTo>
                  <a:lnTo>
                    <a:pt x="16" y="8"/>
                  </a:lnTo>
                  <a:lnTo>
                    <a:pt x="12" y="2"/>
                  </a:lnTo>
                  <a:lnTo>
                    <a:pt x="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201" name="Freeform 186"/>
            <p:cNvSpPr>
              <a:spLocks/>
            </p:cNvSpPr>
            <p:nvPr/>
          </p:nvSpPr>
          <p:spPr bwMode="auto">
            <a:xfrm>
              <a:off x="4666" y="1826"/>
              <a:ext cx="56" cy="28"/>
            </a:xfrm>
            <a:custGeom>
              <a:avLst/>
              <a:gdLst>
                <a:gd name="T0" fmla="*/ 46 w 56"/>
                <a:gd name="T1" fmla="*/ 0 h 28"/>
                <a:gd name="T2" fmla="*/ 46 w 56"/>
                <a:gd name="T3" fmla="*/ 0 h 28"/>
                <a:gd name="T4" fmla="*/ 36 w 56"/>
                <a:gd name="T5" fmla="*/ 0 h 28"/>
                <a:gd name="T6" fmla="*/ 36 w 56"/>
                <a:gd name="T7" fmla="*/ 0 h 28"/>
                <a:gd name="T8" fmla="*/ 30 w 56"/>
                <a:gd name="T9" fmla="*/ 2 h 28"/>
                <a:gd name="T10" fmla="*/ 24 w 56"/>
                <a:gd name="T11" fmla="*/ 4 h 28"/>
                <a:gd name="T12" fmla="*/ 20 w 56"/>
                <a:gd name="T13" fmla="*/ 6 h 28"/>
                <a:gd name="T14" fmla="*/ 12 w 56"/>
                <a:gd name="T15" fmla="*/ 8 h 28"/>
                <a:gd name="T16" fmla="*/ 12 w 56"/>
                <a:gd name="T17" fmla="*/ 8 h 28"/>
                <a:gd name="T18" fmla="*/ 8 w 56"/>
                <a:gd name="T19" fmla="*/ 8 h 28"/>
                <a:gd name="T20" fmla="*/ 2 w 56"/>
                <a:gd name="T21" fmla="*/ 12 h 28"/>
                <a:gd name="T22" fmla="*/ 2 w 56"/>
                <a:gd name="T23" fmla="*/ 12 h 28"/>
                <a:gd name="T24" fmla="*/ 0 w 56"/>
                <a:gd name="T25" fmla="*/ 18 h 28"/>
                <a:gd name="T26" fmla="*/ 0 w 56"/>
                <a:gd name="T27" fmla="*/ 22 h 28"/>
                <a:gd name="T28" fmla="*/ 2 w 56"/>
                <a:gd name="T29" fmla="*/ 26 h 28"/>
                <a:gd name="T30" fmla="*/ 6 w 56"/>
                <a:gd name="T31" fmla="*/ 28 h 28"/>
                <a:gd name="T32" fmla="*/ 6 w 56"/>
                <a:gd name="T33" fmla="*/ 28 h 28"/>
                <a:gd name="T34" fmla="*/ 10 w 56"/>
                <a:gd name="T35" fmla="*/ 28 h 28"/>
                <a:gd name="T36" fmla="*/ 10 w 56"/>
                <a:gd name="T37" fmla="*/ 28 h 28"/>
                <a:gd name="T38" fmla="*/ 22 w 56"/>
                <a:gd name="T39" fmla="*/ 22 h 28"/>
                <a:gd name="T40" fmla="*/ 32 w 56"/>
                <a:gd name="T41" fmla="*/ 16 h 28"/>
                <a:gd name="T42" fmla="*/ 32 w 56"/>
                <a:gd name="T43" fmla="*/ 16 h 28"/>
                <a:gd name="T44" fmla="*/ 44 w 56"/>
                <a:gd name="T45" fmla="*/ 12 h 28"/>
                <a:gd name="T46" fmla="*/ 54 w 56"/>
                <a:gd name="T47" fmla="*/ 6 h 28"/>
                <a:gd name="T48" fmla="*/ 54 w 56"/>
                <a:gd name="T49" fmla="*/ 6 h 28"/>
                <a:gd name="T50" fmla="*/ 56 w 56"/>
                <a:gd name="T51" fmla="*/ 4 h 28"/>
                <a:gd name="T52" fmla="*/ 56 w 56"/>
                <a:gd name="T53" fmla="*/ 0 h 28"/>
                <a:gd name="T54" fmla="*/ 52 w 56"/>
                <a:gd name="T55" fmla="*/ 0 h 28"/>
                <a:gd name="T56" fmla="*/ 46 w 56"/>
                <a:gd name="T5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28">
                  <a:moveTo>
                    <a:pt x="46" y="0"/>
                  </a:moveTo>
                  <a:lnTo>
                    <a:pt x="46" y="0"/>
                  </a:lnTo>
                  <a:lnTo>
                    <a:pt x="36" y="0"/>
                  </a:lnTo>
                  <a:lnTo>
                    <a:pt x="36" y="0"/>
                  </a:lnTo>
                  <a:lnTo>
                    <a:pt x="30" y="2"/>
                  </a:lnTo>
                  <a:lnTo>
                    <a:pt x="24" y="4"/>
                  </a:lnTo>
                  <a:lnTo>
                    <a:pt x="20" y="6"/>
                  </a:lnTo>
                  <a:lnTo>
                    <a:pt x="12" y="8"/>
                  </a:lnTo>
                  <a:lnTo>
                    <a:pt x="12" y="8"/>
                  </a:lnTo>
                  <a:lnTo>
                    <a:pt x="8" y="8"/>
                  </a:lnTo>
                  <a:lnTo>
                    <a:pt x="2" y="12"/>
                  </a:lnTo>
                  <a:lnTo>
                    <a:pt x="2" y="12"/>
                  </a:lnTo>
                  <a:lnTo>
                    <a:pt x="0" y="18"/>
                  </a:lnTo>
                  <a:lnTo>
                    <a:pt x="0" y="22"/>
                  </a:lnTo>
                  <a:lnTo>
                    <a:pt x="2" y="26"/>
                  </a:lnTo>
                  <a:lnTo>
                    <a:pt x="6" y="28"/>
                  </a:lnTo>
                  <a:lnTo>
                    <a:pt x="6" y="28"/>
                  </a:lnTo>
                  <a:lnTo>
                    <a:pt x="10" y="28"/>
                  </a:lnTo>
                  <a:lnTo>
                    <a:pt x="10" y="28"/>
                  </a:lnTo>
                  <a:lnTo>
                    <a:pt x="22" y="22"/>
                  </a:lnTo>
                  <a:lnTo>
                    <a:pt x="32" y="16"/>
                  </a:lnTo>
                  <a:lnTo>
                    <a:pt x="32" y="16"/>
                  </a:lnTo>
                  <a:lnTo>
                    <a:pt x="44" y="12"/>
                  </a:lnTo>
                  <a:lnTo>
                    <a:pt x="54" y="6"/>
                  </a:lnTo>
                  <a:lnTo>
                    <a:pt x="54" y="6"/>
                  </a:lnTo>
                  <a:lnTo>
                    <a:pt x="56" y="4"/>
                  </a:lnTo>
                  <a:lnTo>
                    <a:pt x="56" y="0"/>
                  </a:lnTo>
                  <a:lnTo>
                    <a:pt x="52" y="0"/>
                  </a:lnTo>
                  <a:lnTo>
                    <a:pt x="46"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202" name="Freeform 187"/>
            <p:cNvSpPr>
              <a:spLocks/>
            </p:cNvSpPr>
            <p:nvPr/>
          </p:nvSpPr>
          <p:spPr bwMode="auto">
            <a:xfrm>
              <a:off x="4666" y="1826"/>
              <a:ext cx="56" cy="28"/>
            </a:xfrm>
            <a:custGeom>
              <a:avLst/>
              <a:gdLst>
                <a:gd name="T0" fmla="*/ 46 w 56"/>
                <a:gd name="T1" fmla="*/ 0 h 28"/>
                <a:gd name="T2" fmla="*/ 46 w 56"/>
                <a:gd name="T3" fmla="*/ 0 h 28"/>
                <a:gd name="T4" fmla="*/ 36 w 56"/>
                <a:gd name="T5" fmla="*/ 0 h 28"/>
                <a:gd name="T6" fmla="*/ 36 w 56"/>
                <a:gd name="T7" fmla="*/ 0 h 28"/>
                <a:gd name="T8" fmla="*/ 30 w 56"/>
                <a:gd name="T9" fmla="*/ 2 h 28"/>
                <a:gd name="T10" fmla="*/ 24 w 56"/>
                <a:gd name="T11" fmla="*/ 4 h 28"/>
                <a:gd name="T12" fmla="*/ 20 w 56"/>
                <a:gd name="T13" fmla="*/ 6 h 28"/>
                <a:gd name="T14" fmla="*/ 12 w 56"/>
                <a:gd name="T15" fmla="*/ 8 h 28"/>
                <a:gd name="T16" fmla="*/ 12 w 56"/>
                <a:gd name="T17" fmla="*/ 8 h 28"/>
                <a:gd name="T18" fmla="*/ 8 w 56"/>
                <a:gd name="T19" fmla="*/ 8 h 28"/>
                <a:gd name="T20" fmla="*/ 2 w 56"/>
                <a:gd name="T21" fmla="*/ 12 h 28"/>
                <a:gd name="T22" fmla="*/ 2 w 56"/>
                <a:gd name="T23" fmla="*/ 12 h 28"/>
                <a:gd name="T24" fmla="*/ 0 w 56"/>
                <a:gd name="T25" fmla="*/ 18 h 28"/>
                <a:gd name="T26" fmla="*/ 0 w 56"/>
                <a:gd name="T27" fmla="*/ 22 h 28"/>
                <a:gd name="T28" fmla="*/ 2 w 56"/>
                <a:gd name="T29" fmla="*/ 26 h 28"/>
                <a:gd name="T30" fmla="*/ 6 w 56"/>
                <a:gd name="T31" fmla="*/ 28 h 28"/>
                <a:gd name="T32" fmla="*/ 6 w 56"/>
                <a:gd name="T33" fmla="*/ 28 h 28"/>
                <a:gd name="T34" fmla="*/ 10 w 56"/>
                <a:gd name="T35" fmla="*/ 28 h 28"/>
                <a:gd name="T36" fmla="*/ 10 w 56"/>
                <a:gd name="T37" fmla="*/ 28 h 28"/>
                <a:gd name="T38" fmla="*/ 22 w 56"/>
                <a:gd name="T39" fmla="*/ 22 h 28"/>
                <a:gd name="T40" fmla="*/ 32 w 56"/>
                <a:gd name="T41" fmla="*/ 16 h 28"/>
                <a:gd name="T42" fmla="*/ 32 w 56"/>
                <a:gd name="T43" fmla="*/ 16 h 28"/>
                <a:gd name="T44" fmla="*/ 44 w 56"/>
                <a:gd name="T45" fmla="*/ 12 h 28"/>
                <a:gd name="T46" fmla="*/ 54 w 56"/>
                <a:gd name="T47" fmla="*/ 6 h 28"/>
                <a:gd name="T48" fmla="*/ 54 w 56"/>
                <a:gd name="T49" fmla="*/ 6 h 28"/>
                <a:gd name="T50" fmla="*/ 56 w 56"/>
                <a:gd name="T51" fmla="*/ 4 h 28"/>
                <a:gd name="T52" fmla="*/ 56 w 56"/>
                <a:gd name="T53" fmla="*/ 0 h 28"/>
                <a:gd name="T54" fmla="*/ 52 w 56"/>
                <a:gd name="T55" fmla="*/ 0 h 28"/>
                <a:gd name="T56" fmla="*/ 46 w 56"/>
                <a:gd name="T5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28">
                  <a:moveTo>
                    <a:pt x="46" y="0"/>
                  </a:moveTo>
                  <a:lnTo>
                    <a:pt x="46" y="0"/>
                  </a:lnTo>
                  <a:lnTo>
                    <a:pt x="36" y="0"/>
                  </a:lnTo>
                  <a:lnTo>
                    <a:pt x="36" y="0"/>
                  </a:lnTo>
                  <a:lnTo>
                    <a:pt x="30" y="2"/>
                  </a:lnTo>
                  <a:lnTo>
                    <a:pt x="24" y="4"/>
                  </a:lnTo>
                  <a:lnTo>
                    <a:pt x="20" y="6"/>
                  </a:lnTo>
                  <a:lnTo>
                    <a:pt x="12" y="8"/>
                  </a:lnTo>
                  <a:lnTo>
                    <a:pt x="12" y="8"/>
                  </a:lnTo>
                  <a:lnTo>
                    <a:pt x="8" y="8"/>
                  </a:lnTo>
                  <a:lnTo>
                    <a:pt x="2" y="12"/>
                  </a:lnTo>
                  <a:lnTo>
                    <a:pt x="2" y="12"/>
                  </a:lnTo>
                  <a:lnTo>
                    <a:pt x="0" y="18"/>
                  </a:lnTo>
                  <a:lnTo>
                    <a:pt x="0" y="22"/>
                  </a:lnTo>
                  <a:lnTo>
                    <a:pt x="2" y="26"/>
                  </a:lnTo>
                  <a:lnTo>
                    <a:pt x="6" y="28"/>
                  </a:lnTo>
                  <a:lnTo>
                    <a:pt x="6" y="28"/>
                  </a:lnTo>
                  <a:lnTo>
                    <a:pt x="10" y="28"/>
                  </a:lnTo>
                  <a:lnTo>
                    <a:pt x="10" y="28"/>
                  </a:lnTo>
                  <a:lnTo>
                    <a:pt x="22" y="22"/>
                  </a:lnTo>
                  <a:lnTo>
                    <a:pt x="32" y="16"/>
                  </a:lnTo>
                  <a:lnTo>
                    <a:pt x="32" y="16"/>
                  </a:lnTo>
                  <a:lnTo>
                    <a:pt x="44" y="12"/>
                  </a:lnTo>
                  <a:lnTo>
                    <a:pt x="54" y="6"/>
                  </a:lnTo>
                  <a:lnTo>
                    <a:pt x="54" y="6"/>
                  </a:lnTo>
                  <a:lnTo>
                    <a:pt x="56" y="4"/>
                  </a:lnTo>
                  <a:lnTo>
                    <a:pt x="56" y="0"/>
                  </a:lnTo>
                  <a:lnTo>
                    <a:pt x="52" y="0"/>
                  </a:lnTo>
                  <a:lnTo>
                    <a:pt x="4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203" name="Freeform 188"/>
            <p:cNvSpPr>
              <a:spLocks/>
            </p:cNvSpPr>
            <p:nvPr/>
          </p:nvSpPr>
          <p:spPr bwMode="auto">
            <a:xfrm>
              <a:off x="4722" y="1808"/>
              <a:ext cx="16" cy="18"/>
            </a:xfrm>
            <a:custGeom>
              <a:avLst/>
              <a:gdLst>
                <a:gd name="T0" fmla="*/ 10 w 16"/>
                <a:gd name="T1" fmla="*/ 0 h 18"/>
                <a:gd name="T2" fmla="*/ 10 w 16"/>
                <a:gd name="T3" fmla="*/ 0 h 18"/>
                <a:gd name="T4" fmla="*/ 4 w 16"/>
                <a:gd name="T5" fmla="*/ 2 h 18"/>
                <a:gd name="T6" fmla="*/ 4 w 16"/>
                <a:gd name="T7" fmla="*/ 2 h 18"/>
                <a:gd name="T8" fmla="*/ 0 w 16"/>
                <a:gd name="T9" fmla="*/ 8 h 18"/>
                <a:gd name="T10" fmla="*/ 0 w 16"/>
                <a:gd name="T11" fmla="*/ 12 h 18"/>
                <a:gd name="T12" fmla="*/ 0 w 16"/>
                <a:gd name="T13" fmla="*/ 14 h 18"/>
                <a:gd name="T14" fmla="*/ 0 w 16"/>
                <a:gd name="T15" fmla="*/ 14 h 18"/>
                <a:gd name="T16" fmla="*/ 4 w 16"/>
                <a:gd name="T17" fmla="*/ 16 h 18"/>
                <a:gd name="T18" fmla="*/ 6 w 16"/>
                <a:gd name="T19" fmla="*/ 18 h 18"/>
                <a:gd name="T20" fmla="*/ 6 w 16"/>
                <a:gd name="T21" fmla="*/ 18 h 18"/>
                <a:gd name="T22" fmla="*/ 10 w 16"/>
                <a:gd name="T23" fmla="*/ 16 h 18"/>
                <a:gd name="T24" fmla="*/ 12 w 16"/>
                <a:gd name="T25" fmla="*/ 14 h 18"/>
                <a:gd name="T26" fmla="*/ 16 w 16"/>
                <a:gd name="T27" fmla="*/ 8 h 18"/>
                <a:gd name="T28" fmla="*/ 16 w 16"/>
                <a:gd name="T29" fmla="*/ 8 h 18"/>
                <a:gd name="T30" fmla="*/ 14 w 16"/>
                <a:gd name="T31" fmla="*/ 2 h 18"/>
                <a:gd name="T32" fmla="*/ 10 w 16"/>
                <a:gd name="T3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 h="18">
                  <a:moveTo>
                    <a:pt x="10" y="0"/>
                  </a:moveTo>
                  <a:lnTo>
                    <a:pt x="10" y="0"/>
                  </a:lnTo>
                  <a:lnTo>
                    <a:pt x="4" y="2"/>
                  </a:lnTo>
                  <a:lnTo>
                    <a:pt x="4" y="2"/>
                  </a:lnTo>
                  <a:lnTo>
                    <a:pt x="0" y="8"/>
                  </a:lnTo>
                  <a:lnTo>
                    <a:pt x="0" y="12"/>
                  </a:lnTo>
                  <a:lnTo>
                    <a:pt x="0" y="14"/>
                  </a:lnTo>
                  <a:lnTo>
                    <a:pt x="0" y="14"/>
                  </a:lnTo>
                  <a:lnTo>
                    <a:pt x="4" y="16"/>
                  </a:lnTo>
                  <a:lnTo>
                    <a:pt x="6" y="18"/>
                  </a:lnTo>
                  <a:lnTo>
                    <a:pt x="6" y="18"/>
                  </a:lnTo>
                  <a:lnTo>
                    <a:pt x="10" y="16"/>
                  </a:lnTo>
                  <a:lnTo>
                    <a:pt x="12" y="14"/>
                  </a:lnTo>
                  <a:lnTo>
                    <a:pt x="16" y="8"/>
                  </a:lnTo>
                  <a:lnTo>
                    <a:pt x="16" y="8"/>
                  </a:lnTo>
                  <a:lnTo>
                    <a:pt x="14" y="2"/>
                  </a:lnTo>
                  <a:lnTo>
                    <a:pt x="10"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204" name="Freeform 189"/>
            <p:cNvSpPr>
              <a:spLocks/>
            </p:cNvSpPr>
            <p:nvPr/>
          </p:nvSpPr>
          <p:spPr bwMode="auto">
            <a:xfrm>
              <a:off x="4722" y="1808"/>
              <a:ext cx="16" cy="18"/>
            </a:xfrm>
            <a:custGeom>
              <a:avLst/>
              <a:gdLst>
                <a:gd name="T0" fmla="*/ 10 w 16"/>
                <a:gd name="T1" fmla="*/ 0 h 18"/>
                <a:gd name="T2" fmla="*/ 10 w 16"/>
                <a:gd name="T3" fmla="*/ 0 h 18"/>
                <a:gd name="T4" fmla="*/ 4 w 16"/>
                <a:gd name="T5" fmla="*/ 2 h 18"/>
                <a:gd name="T6" fmla="*/ 4 w 16"/>
                <a:gd name="T7" fmla="*/ 2 h 18"/>
                <a:gd name="T8" fmla="*/ 0 w 16"/>
                <a:gd name="T9" fmla="*/ 8 h 18"/>
                <a:gd name="T10" fmla="*/ 0 w 16"/>
                <a:gd name="T11" fmla="*/ 12 h 18"/>
                <a:gd name="T12" fmla="*/ 0 w 16"/>
                <a:gd name="T13" fmla="*/ 14 h 18"/>
                <a:gd name="T14" fmla="*/ 0 w 16"/>
                <a:gd name="T15" fmla="*/ 14 h 18"/>
                <a:gd name="T16" fmla="*/ 4 w 16"/>
                <a:gd name="T17" fmla="*/ 16 h 18"/>
                <a:gd name="T18" fmla="*/ 6 w 16"/>
                <a:gd name="T19" fmla="*/ 18 h 18"/>
                <a:gd name="T20" fmla="*/ 6 w 16"/>
                <a:gd name="T21" fmla="*/ 18 h 18"/>
                <a:gd name="T22" fmla="*/ 10 w 16"/>
                <a:gd name="T23" fmla="*/ 16 h 18"/>
                <a:gd name="T24" fmla="*/ 12 w 16"/>
                <a:gd name="T25" fmla="*/ 14 h 18"/>
                <a:gd name="T26" fmla="*/ 16 w 16"/>
                <a:gd name="T27" fmla="*/ 8 h 18"/>
                <a:gd name="T28" fmla="*/ 16 w 16"/>
                <a:gd name="T29" fmla="*/ 8 h 18"/>
                <a:gd name="T30" fmla="*/ 14 w 16"/>
                <a:gd name="T31" fmla="*/ 2 h 18"/>
                <a:gd name="T32" fmla="*/ 10 w 16"/>
                <a:gd name="T3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 h="18">
                  <a:moveTo>
                    <a:pt x="10" y="0"/>
                  </a:moveTo>
                  <a:lnTo>
                    <a:pt x="10" y="0"/>
                  </a:lnTo>
                  <a:lnTo>
                    <a:pt x="4" y="2"/>
                  </a:lnTo>
                  <a:lnTo>
                    <a:pt x="4" y="2"/>
                  </a:lnTo>
                  <a:lnTo>
                    <a:pt x="0" y="8"/>
                  </a:lnTo>
                  <a:lnTo>
                    <a:pt x="0" y="12"/>
                  </a:lnTo>
                  <a:lnTo>
                    <a:pt x="0" y="14"/>
                  </a:lnTo>
                  <a:lnTo>
                    <a:pt x="0" y="14"/>
                  </a:lnTo>
                  <a:lnTo>
                    <a:pt x="4" y="16"/>
                  </a:lnTo>
                  <a:lnTo>
                    <a:pt x="6" y="18"/>
                  </a:lnTo>
                  <a:lnTo>
                    <a:pt x="6" y="18"/>
                  </a:lnTo>
                  <a:lnTo>
                    <a:pt x="10" y="16"/>
                  </a:lnTo>
                  <a:lnTo>
                    <a:pt x="12" y="14"/>
                  </a:lnTo>
                  <a:lnTo>
                    <a:pt x="16" y="8"/>
                  </a:lnTo>
                  <a:lnTo>
                    <a:pt x="16" y="8"/>
                  </a:lnTo>
                  <a:lnTo>
                    <a:pt x="14" y="2"/>
                  </a:lnTo>
                  <a:lnTo>
                    <a:pt x="1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205" name="Freeform 190"/>
            <p:cNvSpPr>
              <a:spLocks/>
            </p:cNvSpPr>
            <p:nvPr/>
          </p:nvSpPr>
          <p:spPr bwMode="auto">
            <a:xfrm>
              <a:off x="4472" y="1510"/>
              <a:ext cx="16" cy="16"/>
            </a:xfrm>
            <a:custGeom>
              <a:avLst/>
              <a:gdLst>
                <a:gd name="T0" fmla="*/ 10 w 16"/>
                <a:gd name="T1" fmla="*/ 0 h 16"/>
                <a:gd name="T2" fmla="*/ 10 w 16"/>
                <a:gd name="T3" fmla="*/ 0 h 16"/>
                <a:gd name="T4" fmla="*/ 6 w 16"/>
                <a:gd name="T5" fmla="*/ 0 h 16"/>
                <a:gd name="T6" fmla="*/ 6 w 16"/>
                <a:gd name="T7" fmla="*/ 0 h 16"/>
                <a:gd name="T8" fmla="*/ 4 w 16"/>
                <a:gd name="T9" fmla="*/ 4 h 16"/>
                <a:gd name="T10" fmla="*/ 4 w 16"/>
                <a:gd name="T11" fmla="*/ 8 h 16"/>
                <a:gd name="T12" fmla="*/ 4 w 16"/>
                <a:gd name="T13" fmla="*/ 8 h 16"/>
                <a:gd name="T14" fmla="*/ 2 w 16"/>
                <a:gd name="T15" fmla="*/ 12 h 16"/>
                <a:gd name="T16" fmla="*/ 0 w 16"/>
                <a:gd name="T17" fmla="*/ 12 h 16"/>
                <a:gd name="T18" fmla="*/ 2 w 16"/>
                <a:gd name="T19" fmla="*/ 14 h 16"/>
                <a:gd name="T20" fmla="*/ 2 w 16"/>
                <a:gd name="T21" fmla="*/ 14 h 16"/>
                <a:gd name="T22" fmla="*/ 6 w 16"/>
                <a:gd name="T23" fmla="*/ 16 h 16"/>
                <a:gd name="T24" fmla="*/ 6 w 16"/>
                <a:gd name="T25" fmla="*/ 16 h 16"/>
                <a:gd name="T26" fmla="*/ 10 w 16"/>
                <a:gd name="T27" fmla="*/ 16 h 16"/>
                <a:gd name="T28" fmla="*/ 14 w 16"/>
                <a:gd name="T29" fmla="*/ 14 h 16"/>
                <a:gd name="T30" fmla="*/ 14 w 16"/>
                <a:gd name="T31" fmla="*/ 14 h 16"/>
                <a:gd name="T32" fmla="*/ 16 w 16"/>
                <a:gd name="T33" fmla="*/ 10 h 16"/>
                <a:gd name="T34" fmla="*/ 16 w 16"/>
                <a:gd name="T35" fmla="*/ 6 h 16"/>
                <a:gd name="T36" fmla="*/ 14 w 16"/>
                <a:gd name="T37" fmla="*/ 2 h 16"/>
                <a:gd name="T38" fmla="*/ 10 w 16"/>
                <a:gd name="T39"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6" h="16">
                  <a:moveTo>
                    <a:pt x="10" y="0"/>
                  </a:moveTo>
                  <a:lnTo>
                    <a:pt x="10" y="0"/>
                  </a:lnTo>
                  <a:lnTo>
                    <a:pt x="6" y="0"/>
                  </a:lnTo>
                  <a:lnTo>
                    <a:pt x="6" y="0"/>
                  </a:lnTo>
                  <a:lnTo>
                    <a:pt x="4" y="4"/>
                  </a:lnTo>
                  <a:lnTo>
                    <a:pt x="4" y="8"/>
                  </a:lnTo>
                  <a:lnTo>
                    <a:pt x="4" y="8"/>
                  </a:lnTo>
                  <a:lnTo>
                    <a:pt x="2" y="12"/>
                  </a:lnTo>
                  <a:lnTo>
                    <a:pt x="0" y="12"/>
                  </a:lnTo>
                  <a:lnTo>
                    <a:pt x="2" y="14"/>
                  </a:lnTo>
                  <a:lnTo>
                    <a:pt x="2" y="14"/>
                  </a:lnTo>
                  <a:lnTo>
                    <a:pt x="6" y="16"/>
                  </a:lnTo>
                  <a:lnTo>
                    <a:pt x="6" y="16"/>
                  </a:lnTo>
                  <a:lnTo>
                    <a:pt x="10" y="16"/>
                  </a:lnTo>
                  <a:lnTo>
                    <a:pt x="14" y="14"/>
                  </a:lnTo>
                  <a:lnTo>
                    <a:pt x="14" y="14"/>
                  </a:lnTo>
                  <a:lnTo>
                    <a:pt x="16" y="10"/>
                  </a:lnTo>
                  <a:lnTo>
                    <a:pt x="16" y="6"/>
                  </a:lnTo>
                  <a:lnTo>
                    <a:pt x="14" y="2"/>
                  </a:lnTo>
                  <a:lnTo>
                    <a:pt x="10"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206" name="Freeform 191"/>
            <p:cNvSpPr>
              <a:spLocks/>
            </p:cNvSpPr>
            <p:nvPr/>
          </p:nvSpPr>
          <p:spPr bwMode="auto">
            <a:xfrm>
              <a:off x="4472" y="1510"/>
              <a:ext cx="16" cy="16"/>
            </a:xfrm>
            <a:custGeom>
              <a:avLst/>
              <a:gdLst>
                <a:gd name="T0" fmla="*/ 10 w 16"/>
                <a:gd name="T1" fmla="*/ 0 h 16"/>
                <a:gd name="T2" fmla="*/ 10 w 16"/>
                <a:gd name="T3" fmla="*/ 0 h 16"/>
                <a:gd name="T4" fmla="*/ 6 w 16"/>
                <a:gd name="T5" fmla="*/ 0 h 16"/>
                <a:gd name="T6" fmla="*/ 6 w 16"/>
                <a:gd name="T7" fmla="*/ 0 h 16"/>
                <a:gd name="T8" fmla="*/ 4 w 16"/>
                <a:gd name="T9" fmla="*/ 4 h 16"/>
                <a:gd name="T10" fmla="*/ 4 w 16"/>
                <a:gd name="T11" fmla="*/ 8 h 16"/>
                <a:gd name="T12" fmla="*/ 4 w 16"/>
                <a:gd name="T13" fmla="*/ 8 h 16"/>
                <a:gd name="T14" fmla="*/ 2 w 16"/>
                <a:gd name="T15" fmla="*/ 12 h 16"/>
                <a:gd name="T16" fmla="*/ 0 w 16"/>
                <a:gd name="T17" fmla="*/ 12 h 16"/>
                <a:gd name="T18" fmla="*/ 2 w 16"/>
                <a:gd name="T19" fmla="*/ 14 h 16"/>
                <a:gd name="T20" fmla="*/ 2 w 16"/>
                <a:gd name="T21" fmla="*/ 14 h 16"/>
                <a:gd name="T22" fmla="*/ 6 w 16"/>
                <a:gd name="T23" fmla="*/ 16 h 16"/>
                <a:gd name="T24" fmla="*/ 6 w 16"/>
                <a:gd name="T25" fmla="*/ 16 h 16"/>
                <a:gd name="T26" fmla="*/ 10 w 16"/>
                <a:gd name="T27" fmla="*/ 16 h 16"/>
                <a:gd name="T28" fmla="*/ 14 w 16"/>
                <a:gd name="T29" fmla="*/ 14 h 16"/>
                <a:gd name="T30" fmla="*/ 14 w 16"/>
                <a:gd name="T31" fmla="*/ 14 h 16"/>
                <a:gd name="T32" fmla="*/ 16 w 16"/>
                <a:gd name="T33" fmla="*/ 10 h 16"/>
                <a:gd name="T34" fmla="*/ 16 w 16"/>
                <a:gd name="T35" fmla="*/ 6 h 16"/>
                <a:gd name="T36" fmla="*/ 14 w 16"/>
                <a:gd name="T37" fmla="*/ 2 h 16"/>
                <a:gd name="T38" fmla="*/ 10 w 16"/>
                <a:gd name="T39"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6" h="16">
                  <a:moveTo>
                    <a:pt x="10" y="0"/>
                  </a:moveTo>
                  <a:lnTo>
                    <a:pt x="10" y="0"/>
                  </a:lnTo>
                  <a:lnTo>
                    <a:pt x="6" y="0"/>
                  </a:lnTo>
                  <a:lnTo>
                    <a:pt x="6" y="0"/>
                  </a:lnTo>
                  <a:lnTo>
                    <a:pt x="4" y="4"/>
                  </a:lnTo>
                  <a:lnTo>
                    <a:pt x="4" y="8"/>
                  </a:lnTo>
                  <a:lnTo>
                    <a:pt x="4" y="8"/>
                  </a:lnTo>
                  <a:lnTo>
                    <a:pt x="2" y="12"/>
                  </a:lnTo>
                  <a:lnTo>
                    <a:pt x="0" y="12"/>
                  </a:lnTo>
                  <a:lnTo>
                    <a:pt x="2" y="14"/>
                  </a:lnTo>
                  <a:lnTo>
                    <a:pt x="2" y="14"/>
                  </a:lnTo>
                  <a:lnTo>
                    <a:pt x="6" y="16"/>
                  </a:lnTo>
                  <a:lnTo>
                    <a:pt x="6" y="16"/>
                  </a:lnTo>
                  <a:lnTo>
                    <a:pt x="10" y="16"/>
                  </a:lnTo>
                  <a:lnTo>
                    <a:pt x="14" y="14"/>
                  </a:lnTo>
                  <a:lnTo>
                    <a:pt x="14" y="14"/>
                  </a:lnTo>
                  <a:lnTo>
                    <a:pt x="16" y="10"/>
                  </a:lnTo>
                  <a:lnTo>
                    <a:pt x="16" y="6"/>
                  </a:lnTo>
                  <a:lnTo>
                    <a:pt x="14" y="2"/>
                  </a:lnTo>
                  <a:lnTo>
                    <a:pt x="1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207" name="Freeform 192"/>
            <p:cNvSpPr>
              <a:spLocks/>
            </p:cNvSpPr>
            <p:nvPr/>
          </p:nvSpPr>
          <p:spPr bwMode="auto">
            <a:xfrm>
              <a:off x="4506" y="1384"/>
              <a:ext cx="26" cy="30"/>
            </a:xfrm>
            <a:custGeom>
              <a:avLst/>
              <a:gdLst>
                <a:gd name="T0" fmla="*/ 14 w 26"/>
                <a:gd name="T1" fmla="*/ 0 h 30"/>
                <a:gd name="T2" fmla="*/ 14 w 26"/>
                <a:gd name="T3" fmla="*/ 0 h 30"/>
                <a:gd name="T4" fmla="*/ 14 w 26"/>
                <a:gd name="T5" fmla="*/ 0 h 30"/>
                <a:gd name="T6" fmla="*/ 14 w 26"/>
                <a:gd name="T7" fmla="*/ 0 h 30"/>
                <a:gd name="T8" fmla="*/ 10 w 26"/>
                <a:gd name="T9" fmla="*/ 2 h 30"/>
                <a:gd name="T10" fmla="*/ 8 w 26"/>
                <a:gd name="T11" fmla="*/ 4 h 30"/>
                <a:gd name="T12" fmla="*/ 4 w 26"/>
                <a:gd name="T13" fmla="*/ 8 h 30"/>
                <a:gd name="T14" fmla="*/ 4 w 26"/>
                <a:gd name="T15" fmla="*/ 8 h 30"/>
                <a:gd name="T16" fmla="*/ 0 w 26"/>
                <a:gd name="T17" fmla="*/ 14 h 30"/>
                <a:gd name="T18" fmla="*/ 0 w 26"/>
                <a:gd name="T19" fmla="*/ 20 h 30"/>
                <a:gd name="T20" fmla="*/ 0 w 26"/>
                <a:gd name="T21" fmla="*/ 20 h 30"/>
                <a:gd name="T22" fmla="*/ 2 w 26"/>
                <a:gd name="T23" fmla="*/ 26 h 30"/>
                <a:gd name="T24" fmla="*/ 2 w 26"/>
                <a:gd name="T25" fmla="*/ 28 h 30"/>
                <a:gd name="T26" fmla="*/ 6 w 26"/>
                <a:gd name="T27" fmla="*/ 30 h 30"/>
                <a:gd name="T28" fmla="*/ 6 w 26"/>
                <a:gd name="T29" fmla="*/ 30 h 30"/>
                <a:gd name="T30" fmla="*/ 8 w 26"/>
                <a:gd name="T31" fmla="*/ 30 h 30"/>
                <a:gd name="T32" fmla="*/ 8 w 26"/>
                <a:gd name="T33" fmla="*/ 30 h 30"/>
                <a:gd name="T34" fmla="*/ 12 w 26"/>
                <a:gd name="T35" fmla="*/ 28 h 30"/>
                <a:gd name="T36" fmla="*/ 16 w 26"/>
                <a:gd name="T37" fmla="*/ 26 h 30"/>
                <a:gd name="T38" fmla="*/ 22 w 26"/>
                <a:gd name="T39" fmla="*/ 22 h 30"/>
                <a:gd name="T40" fmla="*/ 22 w 26"/>
                <a:gd name="T41" fmla="*/ 22 h 30"/>
                <a:gd name="T42" fmla="*/ 26 w 26"/>
                <a:gd name="T43" fmla="*/ 16 h 30"/>
                <a:gd name="T44" fmla="*/ 26 w 26"/>
                <a:gd name="T45" fmla="*/ 10 h 30"/>
                <a:gd name="T46" fmla="*/ 22 w 26"/>
                <a:gd name="T47" fmla="*/ 4 h 30"/>
                <a:gd name="T48" fmla="*/ 18 w 26"/>
                <a:gd name="T49" fmla="*/ 2 h 30"/>
                <a:gd name="T50" fmla="*/ 14 w 26"/>
                <a:gd name="T51"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6" h="30">
                  <a:moveTo>
                    <a:pt x="14" y="0"/>
                  </a:moveTo>
                  <a:lnTo>
                    <a:pt x="14" y="0"/>
                  </a:lnTo>
                  <a:lnTo>
                    <a:pt x="14" y="0"/>
                  </a:lnTo>
                  <a:lnTo>
                    <a:pt x="14" y="0"/>
                  </a:lnTo>
                  <a:lnTo>
                    <a:pt x="10" y="2"/>
                  </a:lnTo>
                  <a:lnTo>
                    <a:pt x="8" y="4"/>
                  </a:lnTo>
                  <a:lnTo>
                    <a:pt x="4" y="8"/>
                  </a:lnTo>
                  <a:lnTo>
                    <a:pt x="4" y="8"/>
                  </a:lnTo>
                  <a:lnTo>
                    <a:pt x="0" y="14"/>
                  </a:lnTo>
                  <a:lnTo>
                    <a:pt x="0" y="20"/>
                  </a:lnTo>
                  <a:lnTo>
                    <a:pt x="0" y="20"/>
                  </a:lnTo>
                  <a:lnTo>
                    <a:pt x="2" y="26"/>
                  </a:lnTo>
                  <a:lnTo>
                    <a:pt x="2" y="28"/>
                  </a:lnTo>
                  <a:lnTo>
                    <a:pt x="6" y="30"/>
                  </a:lnTo>
                  <a:lnTo>
                    <a:pt x="6" y="30"/>
                  </a:lnTo>
                  <a:lnTo>
                    <a:pt x="8" y="30"/>
                  </a:lnTo>
                  <a:lnTo>
                    <a:pt x="8" y="30"/>
                  </a:lnTo>
                  <a:lnTo>
                    <a:pt x="12" y="28"/>
                  </a:lnTo>
                  <a:lnTo>
                    <a:pt x="16" y="26"/>
                  </a:lnTo>
                  <a:lnTo>
                    <a:pt x="22" y="22"/>
                  </a:lnTo>
                  <a:lnTo>
                    <a:pt x="22" y="22"/>
                  </a:lnTo>
                  <a:lnTo>
                    <a:pt x="26" y="16"/>
                  </a:lnTo>
                  <a:lnTo>
                    <a:pt x="26" y="10"/>
                  </a:lnTo>
                  <a:lnTo>
                    <a:pt x="22" y="4"/>
                  </a:lnTo>
                  <a:lnTo>
                    <a:pt x="18" y="2"/>
                  </a:lnTo>
                  <a:lnTo>
                    <a:pt x="14"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208" name="Freeform 193"/>
            <p:cNvSpPr>
              <a:spLocks/>
            </p:cNvSpPr>
            <p:nvPr/>
          </p:nvSpPr>
          <p:spPr bwMode="auto">
            <a:xfrm>
              <a:off x="4506" y="1384"/>
              <a:ext cx="26" cy="30"/>
            </a:xfrm>
            <a:custGeom>
              <a:avLst/>
              <a:gdLst>
                <a:gd name="T0" fmla="*/ 14 w 26"/>
                <a:gd name="T1" fmla="*/ 0 h 30"/>
                <a:gd name="T2" fmla="*/ 14 w 26"/>
                <a:gd name="T3" fmla="*/ 0 h 30"/>
                <a:gd name="T4" fmla="*/ 14 w 26"/>
                <a:gd name="T5" fmla="*/ 0 h 30"/>
                <a:gd name="T6" fmla="*/ 14 w 26"/>
                <a:gd name="T7" fmla="*/ 0 h 30"/>
                <a:gd name="T8" fmla="*/ 10 w 26"/>
                <a:gd name="T9" fmla="*/ 2 h 30"/>
                <a:gd name="T10" fmla="*/ 8 w 26"/>
                <a:gd name="T11" fmla="*/ 4 h 30"/>
                <a:gd name="T12" fmla="*/ 4 w 26"/>
                <a:gd name="T13" fmla="*/ 8 h 30"/>
                <a:gd name="T14" fmla="*/ 4 w 26"/>
                <a:gd name="T15" fmla="*/ 8 h 30"/>
                <a:gd name="T16" fmla="*/ 0 w 26"/>
                <a:gd name="T17" fmla="*/ 14 h 30"/>
                <a:gd name="T18" fmla="*/ 0 w 26"/>
                <a:gd name="T19" fmla="*/ 20 h 30"/>
                <a:gd name="T20" fmla="*/ 0 w 26"/>
                <a:gd name="T21" fmla="*/ 20 h 30"/>
                <a:gd name="T22" fmla="*/ 2 w 26"/>
                <a:gd name="T23" fmla="*/ 26 h 30"/>
                <a:gd name="T24" fmla="*/ 2 w 26"/>
                <a:gd name="T25" fmla="*/ 28 h 30"/>
                <a:gd name="T26" fmla="*/ 6 w 26"/>
                <a:gd name="T27" fmla="*/ 30 h 30"/>
                <a:gd name="T28" fmla="*/ 6 w 26"/>
                <a:gd name="T29" fmla="*/ 30 h 30"/>
                <a:gd name="T30" fmla="*/ 8 w 26"/>
                <a:gd name="T31" fmla="*/ 30 h 30"/>
                <a:gd name="T32" fmla="*/ 8 w 26"/>
                <a:gd name="T33" fmla="*/ 30 h 30"/>
                <a:gd name="T34" fmla="*/ 12 w 26"/>
                <a:gd name="T35" fmla="*/ 28 h 30"/>
                <a:gd name="T36" fmla="*/ 16 w 26"/>
                <a:gd name="T37" fmla="*/ 26 h 30"/>
                <a:gd name="T38" fmla="*/ 22 w 26"/>
                <a:gd name="T39" fmla="*/ 22 h 30"/>
                <a:gd name="T40" fmla="*/ 22 w 26"/>
                <a:gd name="T41" fmla="*/ 22 h 30"/>
                <a:gd name="T42" fmla="*/ 26 w 26"/>
                <a:gd name="T43" fmla="*/ 16 h 30"/>
                <a:gd name="T44" fmla="*/ 26 w 26"/>
                <a:gd name="T45" fmla="*/ 10 h 30"/>
                <a:gd name="T46" fmla="*/ 22 w 26"/>
                <a:gd name="T47" fmla="*/ 4 h 30"/>
                <a:gd name="T48" fmla="*/ 18 w 26"/>
                <a:gd name="T49" fmla="*/ 2 h 30"/>
                <a:gd name="T50" fmla="*/ 14 w 26"/>
                <a:gd name="T51"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6" h="30">
                  <a:moveTo>
                    <a:pt x="14" y="0"/>
                  </a:moveTo>
                  <a:lnTo>
                    <a:pt x="14" y="0"/>
                  </a:lnTo>
                  <a:lnTo>
                    <a:pt x="14" y="0"/>
                  </a:lnTo>
                  <a:lnTo>
                    <a:pt x="14" y="0"/>
                  </a:lnTo>
                  <a:lnTo>
                    <a:pt x="10" y="2"/>
                  </a:lnTo>
                  <a:lnTo>
                    <a:pt x="8" y="4"/>
                  </a:lnTo>
                  <a:lnTo>
                    <a:pt x="4" y="8"/>
                  </a:lnTo>
                  <a:lnTo>
                    <a:pt x="4" y="8"/>
                  </a:lnTo>
                  <a:lnTo>
                    <a:pt x="0" y="14"/>
                  </a:lnTo>
                  <a:lnTo>
                    <a:pt x="0" y="20"/>
                  </a:lnTo>
                  <a:lnTo>
                    <a:pt x="0" y="20"/>
                  </a:lnTo>
                  <a:lnTo>
                    <a:pt x="2" y="26"/>
                  </a:lnTo>
                  <a:lnTo>
                    <a:pt x="2" y="28"/>
                  </a:lnTo>
                  <a:lnTo>
                    <a:pt x="6" y="30"/>
                  </a:lnTo>
                  <a:lnTo>
                    <a:pt x="6" y="30"/>
                  </a:lnTo>
                  <a:lnTo>
                    <a:pt x="8" y="30"/>
                  </a:lnTo>
                  <a:lnTo>
                    <a:pt x="8" y="30"/>
                  </a:lnTo>
                  <a:lnTo>
                    <a:pt x="12" y="28"/>
                  </a:lnTo>
                  <a:lnTo>
                    <a:pt x="16" y="26"/>
                  </a:lnTo>
                  <a:lnTo>
                    <a:pt x="22" y="22"/>
                  </a:lnTo>
                  <a:lnTo>
                    <a:pt x="22" y="22"/>
                  </a:lnTo>
                  <a:lnTo>
                    <a:pt x="26" y="16"/>
                  </a:lnTo>
                  <a:lnTo>
                    <a:pt x="26" y="10"/>
                  </a:lnTo>
                  <a:lnTo>
                    <a:pt x="22" y="4"/>
                  </a:lnTo>
                  <a:lnTo>
                    <a:pt x="18" y="2"/>
                  </a:lnTo>
                  <a:lnTo>
                    <a:pt x="1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209" name="Freeform 194"/>
            <p:cNvSpPr>
              <a:spLocks/>
            </p:cNvSpPr>
            <p:nvPr/>
          </p:nvSpPr>
          <p:spPr bwMode="auto">
            <a:xfrm>
              <a:off x="4604" y="1344"/>
              <a:ext cx="16" cy="10"/>
            </a:xfrm>
            <a:custGeom>
              <a:avLst/>
              <a:gdLst>
                <a:gd name="T0" fmla="*/ 10 w 16"/>
                <a:gd name="T1" fmla="*/ 0 h 10"/>
                <a:gd name="T2" fmla="*/ 10 w 16"/>
                <a:gd name="T3" fmla="*/ 0 h 10"/>
                <a:gd name="T4" fmla="*/ 8 w 16"/>
                <a:gd name="T5" fmla="*/ 0 h 10"/>
                <a:gd name="T6" fmla="*/ 8 w 16"/>
                <a:gd name="T7" fmla="*/ 0 h 10"/>
                <a:gd name="T8" fmla="*/ 2 w 16"/>
                <a:gd name="T9" fmla="*/ 4 h 10"/>
                <a:gd name="T10" fmla="*/ 0 w 16"/>
                <a:gd name="T11" fmla="*/ 6 h 10"/>
                <a:gd name="T12" fmla="*/ 0 w 16"/>
                <a:gd name="T13" fmla="*/ 8 h 10"/>
                <a:gd name="T14" fmla="*/ 0 w 16"/>
                <a:gd name="T15" fmla="*/ 8 h 10"/>
                <a:gd name="T16" fmla="*/ 8 w 16"/>
                <a:gd name="T17" fmla="*/ 10 h 10"/>
                <a:gd name="T18" fmla="*/ 8 w 16"/>
                <a:gd name="T19" fmla="*/ 10 h 10"/>
                <a:gd name="T20" fmla="*/ 14 w 16"/>
                <a:gd name="T21" fmla="*/ 8 h 10"/>
                <a:gd name="T22" fmla="*/ 16 w 16"/>
                <a:gd name="T23" fmla="*/ 6 h 10"/>
                <a:gd name="T24" fmla="*/ 16 w 16"/>
                <a:gd name="T25" fmla="*/ 6 h 10"/>
                <a:gd name="T26" fmla="*/ 16 w 16"/>
                <a:gd name="T27" fmla="*/ 4 h 10"/>
                <a:gd name="T28" fmla="*/ 14 w 16"/>
                <a:gd name="T29" fmla="*/ 2 h 10"/>
                <a:gd name="T30" fmla="*/ 10 w 16"/>
                <a:gd name="T3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6" h="10">
                  <a:moveTo>
                    <a:pt x="10" y="0"/>
                  </a:moveTo>
                  <a:lnTo>
                    <a:pt x="10" y="0"/>
                  </a:lnTo>
                  <a:lnTo>
                    <a:pt x="8" y="0"/>
                  </a:lnTo>
                  <a:lnTo>
                    <a:pt x="8" y="0"/>
                  </a:lnTo>
                  <a:lnTo>
                    <a:pt x="2" y="4"/>
                  </a:lnTo>
                  <a:lnTo>
                    <a:pt x="0" y="6"/>
                  </a:lnTo>
                  <a:lnTo>
                    <a:pt x="0" y="8"/>
                  </a:lnTo>
                  <a:lnTo>
                    <a:pt x="0" y="8"/>
                  </a:lnTo>
                  <a:lnTo>
                    <a:pt x="8" y="10"/>
                  </a:lnTo>
                  <a:lnTo>
                    <a:pt x="8" y="10"/>
                  </a:lnTo>
                  <a:lnTo>
                    <a:pt x="14" y="8"/>
                  </a:lnTo>
                  <a:lnTo>
                    <a:pt x="16" y="6"/>
                  </a:lnTo>
                  <a:lnTo>
                    <a:pt x="16" y="6"/>
                  </a:lnTo>
                  <a:lnTo>
                    <a:pt x="16" y="4"/>
                  </a:lnTo>
                  <a:lnTo>
                    <a:pt x="14" y="2"/>
                  </a:lnTo>
                  <a:lnTo>
                    <a:pt x="10"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210" name="Freeform 195"/>
            <p:cNvSpPr>
              <a:spLocks/>
            </p:cNvSpPr>
            <p:nvPr/>
          </p:nvSpPr>
          <p:spPr bwMode="auto">
            <a:xfrm>
              <a:off x="4604" y="1344"/>
              <a:ext cx="16" cy="10"/>
            </a:xfrm>
            <a:custGeom>
              <a:avLst/>
              <a:gdLst>
                <a:gd name="T0" fmla="*/ 10 w 16"/>
                <a:gd name="T1" fmla="*/ 0 h 10"/>
                <a:gd name="T2" fmla="*/ 10 w 16"/>
                <a:gd name="T3" fmla="*/ 0 h 10"/>
                <a:gd name="T4" fmla="*/ 8 w 16"/>
                <a:gd name="T5" fmla="*/ 0 h 10"/>
                <a:gd name="T6" fmla="*/ 8 w 16"/>
                <a:gd name="T7" fmla="*/ 0 h 10"/>
                <a:gd name="T8" fmla="*/ 2 w 16"/>
                <a:gd name="T9" fmla="*/ 4 h 10"/>
                <a:gd name="T10" fmla="*/ 0 w 16"/>
                <a:gd name="T11" fmla="*/ 6 h 10"/>
                <a:gd name="T12" fmla="*/ 0 w 16"/>
                <a:gd name="T13" fmla="*/ 8 h 10"/>
                <a:gd name="T14" fmla="*/ 0 w 16"/>
                <a:gd name="T15" fmla="*/ 8 h 10"/>
                <a:gd name="T16" fmla="*/ 8 w 16"/>
                <a:gd name="T17" fmla="*/ 10 h 10"/>
                <a:gd name="T18" fmla="*/ 8 w 16"/>
                <a:gd name="T19" fmla="*/ 10 h 10"/>
                <a:gd name="T20" fmla="*/ 14 w 16"/>
                <a:gd name="T21" fmla="*/ 8 h 10"/>
                <a:gd name="T22" fmla="*/ 16 w 16"/>
                <a:gd name="T23" fmla="*/ 6 h 10"/>
                <a:gd name="T24" fmla="*/ 16 w 16"/>
                <a:gd name="T25" fmla="*/ 6 h 10"/>
                <a:gd name="T26" fmla="*/ 16 w 16"/>
                <a:gd name="T27" fmla="*/ 4 h 10"/>
                <a:gd name="T28" fmla="*/ 14 w 16"/>
                <a:gd name="T29" fmla="*/ 2 h 10"/>
                <a:gd name="T30" fmla="*/ 10 w 16"/>
                <a:gd name="T3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6" h="10">
                  <a:moveTo>
                    <a:pt x="10" y="0"/>
                  </a:moveTo>
                  <a:lnTo>
                    <a:pt x="10" y="0"/>
                  </a:lnTo>
                  <a:lnTo>
                    <a:pt x="8" y="0"/>
                  </a:lnTo>
                  <a:lnTo>
                    <a:pt x="8" y="0"/>
                  </a:lnTo>
                  <a:lnTo>
                    <a:pt x="2" y="4"/>
                  </a:lnTo>
                  <a:lnTo>
                    <a:pt x="0" y="6"/>
                  </a:lnTo>
                  <a:lnTo>
                    <a:pt x="0" y="8"/>
                  </a:lnTo>
                  <a:lnTo>
                    <a:pt x="0" y="8"/>
                  </a:lnTo>
                  <a:lnTo>
                    <a:pt x="8" y="10"/>
                  </a:lnTo>
                  <a:lnTo>
                    <a:pt x="8" y="10"/>
                  </a:lnTo>
                  <a:lnTo>
                    <a:pt x="14" y="8"/>
                  </a:lnTo>
                  <a:lnTo>
                    <a:pt x="16" y="6"/>
                  </a:lnTo>
                  <a:lnTo>
                    <a:pt x="16" y="6"/>
                  </a:lnTo>
                  <a:lnTo>
                    <a:pt x="16" y="4"/>
                  </a:lnTo>
                  <a:lnTo>
                    <a:pt x="14" y="2"/>
                  </a:lnTo>
                  <a:lnTo>
                    <a:pt x="1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211" name="Freeform 196"/>
            <p:cNvSpPr>
              <a:spLocks noEditPoints="1"/>
            </p:cNvSpPr>
            <p:nvPr/>
          </p:nvSpPr>
          <p:spPr bwMode="auto">
            <a:xfrm>
              <a:off x="3406" y="1248"/>
              <a:ext cx="1382" cy="1176"/>
            </a:xfrm>
            <a:custGeom>
              <a:avLst/>
              <a:gdLst>
                <a:gd name="T0" fmla="*/ 1092 w 1382"/>
                <a:gd name="T1" fmla="*/ 606 h 1176"/>
                <a:gd name="T2" fmla="*/ 1076 w 1382"/>
                <a:gd name="T3" fmla="*/ 562 h 1176"/>
                <a:gd name="T4" fmla="*/ 1004 w 1382"/>
                <a:gd name="T5" fmla="*/ 642 h 1176"/>
                <a:gd name="T6" fmla="*/ 998 w 1382"/>
                <a:gd name="T7" fmla="*/ 556 h 1176"/>
                <a:gd name="T8" fmla="*/ 876 w 1382"/>
                <a:gd name="T9" fmla="*/ 464 h 1176"/>
                <a:gd name="T10" fmla="*/ 836 w 1382"/>
                <a:gd name="T11" fmla="*/ 446 h 1176"/>
                <a:gd name="T12" fmla="*/ 758 w 1382"/>
                <a:gd name="T13" fmla="*/ 344 h 1176"/>
                <a:gd name="T14" fmla="*/ 746 w 1382"/>
                <a:gd name="T15" fmla="*/ 316 h 1176"/>
                <a:gd name="T16" fmla="*/ 648 w 1382"/>
                <a:gd name="T17" fmla="*/ 256 h 1176"/>
                <a:gd name="T18" fmla="*/ 566 w 1382"/>
                <a:gd name="T19" fmla="*/ 154 h 1176"/>
                <a:gd name="T20" fmla="*/ 1062 w 1382"/>
                <a:gd name="T21" fmla="*/ 34 h 1176"/>
                <a:gd name="T22" fmla="*/ 1058 w 1382"/>
                <a:gd name="T23" fmla="*/ 52 h 1176"/>
                <a:gd name="T24" fmla="*/ 996 w 1382"/>
                <a:gd name="T25" fmla="*/ 32 h 1176"/>
                <a:gd name="T26" fmla="*/ 1002 w 1382"/>
                <a:gd name="T27" fmla="*/ 4 h 1176"/>
                <a:gd name="T28" fmla="*/ 968 w 1382"/>
                <a:gd name="T29" fmla="*/ 80 h 1176"/>
                <a:gd name="T30" fmla="*/ 962 w 1382"/>
                <a:gd name="T31" fmla="*/ 110 h 1176"/>
                <a:gd name="T32" fmla="*/ 880 w 1382"/>
                <a:gd name="T33" fmla="*/ 52 h 1176"/>
                <a:gd name="T34" fmla="*/ 888 w 1382"/>
                <a:gd name="T35" fmla="*/ 134 h 1176"/>
                <a:gd name="T36" fmla="*/ 786 w 1382"/>
                <a:gd name="T37" fmla="*/ 130 h 1176"/>
                <a:gd name="T38" fmla="*/ 734 w 1382"/>
                <a:gd name="T39" fmla="*/ 154 h 1176"/>
                <a:gd name="T40" fmla="*/ 618 w 1382"/>
                <a:gd name="T41" fmla="*/ 102 h 1176"/>
                <a:gd name="T42" fmla="*/ 524 w 1382"/>
                <a:gd name="T43" fmla="*/ 96 h 1176"/>
                <a:gd name="T44" fmla="*/ 404 w 1382"/>
                <a:gd name="T45" fmla="*/ 94 h 1176"/>
                <a:gd name="T46" fmla="*/ 258 w 1382"/>
                <a:gd name="T47" fmla="*/ 66 h 1176"/>
                <a:gd name="T48" fmla="*/ 146 w 1382"/>
                <a:gd name="T49" fmla="*/ 34 h 1176"/>
                <a:gd name="T50" fmla="*/ 24 w 1382"/>
                <a:gd name="T51" fmla="*/ 102 h 1176"/>
                <a:gd name="T52" fmla="*/ 18 w 1382"/>
                <a:gd name="T53" fmla="*/ 144 h 1176"/>
                <a:gd name="T54" fmla="*/ 62 w 1382"/>
                <a:gd name="T55" fmla="*/ 210 h 1176"/>
                <a:gd name="T56" fmla="*/ 84 w 1382"/>
                <a:gd name="T57" fmla="*/ 294 h 1176"/>
                <a:gd name="T58" fmla="*/ 152 w 1382"/>
                <a:gd name="T59" fmla="*/ 322 h 1176"/>
                <a:gd name="T60" fmla="*/ 226 w 1382"/>
                <a:gd name="T61" fmla="*/ 282 h 1176"/>
                <a:gd name="T62" fmla="*/ 392 w 1382"/>
                <a:gd name="T63" fmla="*/ 322 h 1176"/>
                <a:gd name="T64" fmla="*/ 548 w 1382"/>
                <a:gd name="T65" fmla="*/ 500 h 1176"/>
                <a:gd name="T66" fmla="*/ 534 w 1382"/>
                <a:gd name="T67" fmla="*/ 642 h 1176"/>
                <a:gd name="T68" fmla="*/ 706 w 1382"/>
                <a:gd name="T69" fmla="*/ 910 h 1176"/>
                <a:gd name="T70" fmla="*/ 714 w 1382"/>
                <a:gd name="T71" fmla="*/ 852 h 1176"/>
                <a:gd name="T72" fmla="*/ 984 w 1382"/>
                <a:gd name="T73" fmla="*/ 1080 h 1176"/>
                <a:gd name="T74" fmla="*/ 1098 w 1382"/>
                <a:gd name="T75" fmla="*/ 1146 h 1176"/>
                <a:gd name="T76" fmla="*/ 990 w 1382"/>
                <a:gd name="T77" fmla="*/ 952 h 1176"/>
                <a:gd name="T78" fmla="*/ 880 w 1382"/>
                <a:gd name="T79" fmla="*/ 864 h 1176"/>
                <a:gd name="T80" fmla="*/ 1014 w 1382"/>
                <a:gd name="T81" fmla="*/ 818 h 1176"/>
                <a:gd name="T82" fmla="*/ 1086 w 1382"/>
                <a:gd name="T83" fmla="*/ 832 h 1176"/>
                <a:gd name="T84" fmla="*/ 1138 w 1382"/>
                <a:gd name="T85" fmla="*/ 682 h 1176"/>
                <a:gd name="T86" fmla="*/ 1250 w 1382"/>
                <a:gd name="T87" fmla="*/ 588 h 1176"/>
                <a:gd name="T88" fmla="*/ 1272 w 1382"/>
                <a:gd name="T89" fmla="*/ 530 h 1176"/>
                <a:gd name="T90" fmla="*/ 1312 w 1382"/>
                <a:gd name="T91" fmla="*/ 502 h 1176"/>
                <a:gd name="T92" fmla="*/ 1310 w 1382"/>
                <a:gd name="T93" fmla="*/ 396 h 1176"/>
                <a:gd name="T94" fmla="*/ 1238 w 1382"/>
                <a:gd name="T95" fmla="*/ 342 h 1176"/>
                <a:gd name="T96" fmla="*/ 1106 w 1382"/>
                <a:gd name="T97" fmla="*/ 248 h 1176"/>
                <a:gd name="T98" fmla="*/ 1116 w 1382"/>
                <a:gd name="T99" fmla="*/ 388 h 1176"/>
                <a:gd name="T100" fmla="*/ 1040 w 1382"/>
                <a:gd name="T101" fmla="*/ 396 h 1176"/>
                <a:gd name="T102" fmla="*/ 914 w 1382"/>
                <a:gd name="T103" fmla="*/ 324 h 1176"/>
                <a:gd name="T104" fmla="*/ 948 w 1382"/>
                <a:gd name="T105" fmla="*/ 226 h 1176"/>
                <a:gd name="T106" fmla="*/ 1002 w 1382"/>
                <a:gd name="T107" fmla="*/ 176 h 1176"/>
                <a:gd name="T108" fmla="*/ 1042 w 1382"/>
                <a:gd name="T109" fmla="*/ 114 h 1176"/>
                <a:gd name="T110" fmla="*/ 1110 w 1382"/>
                <a:gd name="T111" fmla="*/ 112 h 1176"/>
                <a:gd name="T112" fmla="*/ 1106 w 1382"/>
                <a:gd name="T113" fmla="*/ 194 h 1176"/>
                <a:gd name="T114" fmla="*/ 1228 w 1382"/>
                <a:gd name="T115" fmla="*/ 278 h 1176"/>
                <a:gd name="T116" fmla="*/ 1208 w 1382"/>
                <a:gd name="T117" fmla="*/ 192 h 1176"/>
                <a:gd name="T118" fmla="*/ 1264 w 1382"/>
                <a:gd name="T119" fmla="*/ 170 h 1176"/>
                <a:gd name="T120" fmla="*/ 1196 w 1382"/>
                <a:gd name="T121" fmla="*/ 114 h 1176"/>
                <a:gd name="T122" fmla="*/ 1154 w 1382"/>
                <a:gd name="T123" fmla="*/ 72 h 1176"/>
                <a:gd name="T124" fmla="*/ 1090 w 1382"/>
                <a:gd name="T125" fmla="*/ 32 h 1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82" h="1176">
                  <a:moveTo>
                    <a:pt x="1116" y="600"/>
                  </a:moveTo>
                  <a:lnTo>
                    <a:pt x="1116" y="600"/>
                  </a:lnTo>
                  <a:lnTo>
                    <a:pt x="1118" y="600"/>
                  </a:lnTo>
                  <a:lnTo>
                    <a:pt x="1118" y="600"/>
                  </a:lnTo>
                  <a:lnTo>
                    <a:pt x="1128" y="596"/>
                  </a:lnTo>
                  <a:lnTo>
                    <a:pt x="1134" y="594"/>
                  </a:lnTo>
                  <a:lnTo>
                    <a:pt x="1138" y="592"/>
                  </a:lnTo>
                  <a:lnTo>
                    <a:pt x="1138" y="592"/>
                  </a:lnTo>
                  <a:lnTo>
                    <a:pt x="1142" y="594"/>
                  </a:lnTo>
                  <a:lnTo>
                    <a:pt x="1142" y="594"/>
                  </a:lnTo>
                  <a:lnTo>
                    <a:pt x="1142" y="596"/>
                  </a:lnTo>
                  <a:lnTo>
                    <a:pt x="1142" y="600"/>
                  </a:lnTo>
                  <a:lnTo>
                    <a:pt x="1138" y="606"/>
                  </a:lnTo>
                  <a:lnTo>
                    <a:pt x="1130" y="610"/>
                  </a:lnTo>
                  <a:lnTo>
                    <a:pt x="1124" y="612"/>
                  </a:lnTo>
                  <a:lnTo>
                    <a:pt x="1124" y="612"/>
                  </a:lnTo>
                  <a:lnTo>
                    <a:pt x="1124" y="612"/>
                  </a:lnTo>
                  <a:lnTo>
                    <a:pt x="1124" y="612"/>
                  </a:lnTo>
                  <a:lnTo>
                    <a:pt x="1118" y="612"/>
                  </a:lnTo>
                  <a:lnTo>
                    <a:pt x="1118" y="612"/>
                  </a:lnTo>
                  <a:lnTo>
                    <a:pt x="1110" y="610"/>
                  </a:lnTo>
                  <a:lnTo>
                    <a:pt x="1110" y="610"/>
                  </a:lnTo>
                  <a:lnTo>
                    <a:pt x="1106" y="610"/>
                  </a:lnTo>
                  <a:lnTo>
                    <a:pt x="1106" y="610"/>
                  </a:lnTo>
                  <a:lnTo>
                    <a:pt x="1102" y="612"/>
                  </a:lnTo>
                  <a:lnTo>
                    <a:pt x="1102" y="614"/>
                  </a:lnTo>
                  <a:lnTo>
                    <a:pt x="1098" y="620"/>
                  </a:lnTo>
                  <a:lnTo>
                    <a:pt x="1098" y="620"/>
                  </a:lnTo>
                  <a:lnTo>
                    <a:pt x="1092" y="628"/>
                  </a:lnTo>
                  <a:lnTo>
                    <a:pt x="1082" y="632"/>
                  </a:lnTo>
                  <a:lnTo>
                    <a:pt x="1082" y="632"/>
                  </a:lnTo>
                  <a:lnTo>
                    <a:pt x="1072" y="636"/>
                  </a:lnTo>
                  <a:lnTo>
                    <a:pt x="1060" y="640"/>
                  </a:lnTo>
                  <a:lnTo>
                    <a:pt x="1060" y="640"/>
                  </a:lnTo>
                  <a:lnTo>
                    <a:pt x="1052" y="642"/>
                  </a:lnTo>
                  <a:lnTo>
                    <a:pt x="1052" y="642"/>
                  </a:lnTo>
                  <a:lnTo>
                    <a:pt x="1048" y="640"/>
                  </a:lnTo>
                  <a:lnTo>
                    <a:pt x="1048" y="638"/>
                  </a:lnTo>
                  <a:lnTo>
                    <a:pt x="1048" y="636"/>
                  </a:lnTo>
                  <a:lnTo>
                    <a:pt x="1052" y="632"/>
                  </a:lnTo>
                  <a:lnTo>
                    <a:pt x="1052" y="632"/>
                  </a:lnTo>
                  <a:lnTo>
                    <a:pt x="1062" y="628"/>
                  </a:lnTo>
                  <a:lnTo>
                    <a:pt x="1072" y="624"/>
                  </a:lnTo>
                  <a:lnTo>
                    <a:pt x="1072" y="624"/>
                  </a:lnTo>
                  <a:lnTo>
                    <a:pt x="1082" y="620"/>
                  </a:lnTo>
                  <a:lnTo>
                    <a:pt x="1088" y="618"/>
                  </a:lnTo>
                  <a:lnTo>
                    <a:pt x="1090" y="614"/>
                  </a:lnTo>
                  <a:lnTo>
                    <a:pt x="1090" y="614"/>
                  </a:lnTo>
                  <a:lnTo>
                    <a:pt x="1092" y="610"/>
                  </a:lnTo>
                  <a:lnTo>
                    <a:pt x="1092" y="606"/>
                  </a:lnTo>
                  <a:lnTo>
                    <a:pt x="1092" y="602"/>
                  </a:lnTo>
                  <a:lnTo>
                    <a:pt x="1098" y="598"/>
                  </a:lnTo>
                  <a:lnTo>
                    <a:pt x="1098" y="598"/>
                  </a:lnTo>
                  <a:lnTo>
                    <a:pt x="1102" y="598"/>
                  </a:lnTo>
                  <a:lnTo>
                    <a:pt x="1102" y="598"/>
                  </a:lnTo>
                  <a:lnTo>
                    <a:pt x="1110" y="598"/>
                  </a:lnTo>
                  <a:lnTo>
                    <a:pt x="1110" y="598"/>
                  </a:lnTo>
                  <a:lnTo>
                    <a:pt x="1116" y="600"/>
                  </a:lnTo>
                  <a:close/>
                  <a:moveTo>
                    <a:pt x="954" y="550"/>
                  </a:moveTo>
                  <a:lnTo>
                    <a:pt x="954" y="550"/>
                  </a:lnTo>
                  <a:lnTo>
                    <a:pt x="950" y="550"/>
                  </a:lnTo>
                  <a:lnTo>
                    <a:pt x="944" y="548"/>
                  </a:lnTo>
                  <a:lnTo>
                    <a:pt x="936" y="542"/>
                  </a:lnTo>
                  <a:lnTo>
                    <a:pt x="936" y="542"/>
                  </a:lnTo>
                  <a:lnTo>
                    <a:pt x="944" y="536"/>
                  </a:lnTo>
                  <a:lnTo>
                    <a:pt x="954" y="530"/>
                  </a:lnTo>
                  <a:lnTo>
                    <a:pt x="964" y="526"/>
                  </a:lnTo>
                  <a:lnTo>
                    <a:pt x="974" y="520"/>
                  </a:lnTo>
                  <a:lnTo>
                    <a:pt x="974" y="520"/>
                  </a:lnTo>
                  <a:lnTo>
                    <a:pt x="982" y="512"/>
                  </a:lnTo>
                  <a:lnTo>
                    <a:pt x="986" y="506"/>
                  </a:lnTo>
                  <a:lnTo>
                    <a:pt x="990" y="504"/>
                  </a:lnTo>
                  <a:lnTo>
                    <a:pt x="990" y="504"/>
                  </a:lnTo>
                  <a:lnTo>
                    <a:pt x="990" y="504"/>
                  </a:lnTo>
                  <a:lnTo>
                    <a:pt x="990" y="504"/>
                  </a:lnTo>
                  <a:lnTo>
                    <a:pt x="994" y="506"/>
                  </a:lnTo>
                  <a:lnTo>
                    <a:pt x="998" y="508"/>
                  </a:lnTo>
                  <a:lnTo>
                    <a:pt x="1004" y="514"/>
                  </a:lnTo>
                  <a:lnTo>
                    <a:pt x="1004" y="514"/>
                  </a:lnTo>
                  <a:lnTo>
                    <a:pt x="1010" y="522"/>
                  </a:lnTo>
                  <a:lnTo>
                    <a:pt x="1014" y="526"/>
                  </a:lnTo>
                  <a:lnTo>
                    <a:pt x="1018" y="530"/>
                  </a:lnTo>
                  <a:lnTo>
                    <a:pt x="1018" y="530"/>
                  </a:lnTo>
                  <a:lnTo>
                    <a:pt x="1028" y="534"/>
                  </a:lnTo>
                  <a:lnTo>
                    <a:pt x="1032" y="536"/>
                  </a:lnTo>
                  <a:lnTo>
                    <a:pt x="1032" y="542"/>
                  </a:lnTo>
                  <a:lnTo>
                    <a:pt x="1032" y="542"/>
                  </a:lnTo>
                  <a:lnTo>
                    <a:pt x="1034" y="548"/>
                  </a:lnTo>
                  <a:lnTo>
                    <a:pt x="1036" y="552"/>
                  </a:lnTo>
                  <a:lnTo>
                    <a:pt x="1038" y="554"/>
                  </a:lnTo>
                  <a:lnTo>
                    <a:pt x="1042" y="554"/>
                  </a:lnTo>
                  <a:lnTo>
                    <a:pt x="1042" y="554"/>
                  </a:lnTo>
                  <a:lnTo>
                    <a:pt x="1048" y="554"/>
                  </a:lnTo>
                  <a:lnTo>
                    <a:pt x="1048" y="554"/>
                  </a:lnTo>
                  <a:lnTo>
                    <a:pt x="1056" y="554"/>
                  </a:lnTo>
                  <a:lnTo>
                    <a:pt x="1056" y="554"/>
                  </a:lnTo>
                  <a:lnTo>
                    <a:pt x="1060" y="554"/>
                  </a:lnTo>
                  <a:lnTo>
                    <a:pt x="1060" y="554"/>
                  </a:lnTo>
                  <a:lnTo>
                    <a:pt x="1068" y="556"/>
                  </a:lnTo>
                  <a:lnTo>
                    <a:pt x="1076" y="562"/>
                  </a:lnTo>
                  <a:lnTo>
                    <a:pt x="1082" y="568"/>
                  </a:lnTo>
                  <a:lnTo>
                    <a:pt x="1086" y="576"/>
                  </a:lnTo>
                  <a:lnTo>
                    <a:pt x="1086" y="576"/>
                  </a:lnTo>
                  <a:lnTo>
                    <a:pt x="1088" y="584"/>
                  </a:lnTo>
                  <a:lnTo>
                    <a:pt x="1088" y="586"/>
                  </a:lnTo>
                  <a:lnTo>
                    <a:pt x="1086" y="586"/>
                  </a:lnTo>
                  <a:lnTo>
                    <a:pt x="1086" y="586"/>
                  </a:lnTo>
                  <a:lnTo>
                    <a:pt x="1078" y="582"/>
                  </a:lnTo>
                  <a:lnTo>
                    <a:pt x="1068" y="578"/>
                  </a:lnTo>
                  <a:lnTo>
                    <a:pt x="1068" y="578"/>
                  </a:lnTo>
                  <a:lnTo>
                    <a:pt x="1070" y="598"/>
                  </a:lnTo>
                  <a:lnTo>
                    <a:pt x="1068" y="610"/>
                  </a:lnTo>
                  <a:lnTo>
                    <a:pt x="1068" y="614"/>
                  </a:lnTo>
                  <a:lnTo>
                    <a:pt x="1064" y="616"/>
                  </a:lnTo>
                  <a:lnTo>
                    <a:pt x="1064" y="616"/>
                  </a:lnTo>
                  <a:lnTo>
                    <a:pt x="1064" y="616"/>
                  </a:lnTo>
                  <a:lnTo>
                    <a:pt x="1064" y="616"/>
                  </a:lnTo>
                  <a:lnTo>
                    <a:pt x="1060" y="614"/>
                  </a:lnTo>
                  <a:lnTo>
                    <a:pt x="1060" y="612"/>
                  </a:lnTo>
                  <a:lnTo>
                    <a:pt x="1060" y="606"/>
                  </a:lnTo>
                  <a:lnTo>
                    <a:pt x="1060" y="606"/>
                  </a:lnTo>
                  <a:lnTo>
                    <a:pt x="1054" y="600"/>
                  </a:lnTo>
                  <a:lnTo>
                    <a:pt x="1050" y="592"/>
                  </a:lnTo>
                  <a:lnTo>
                    <a:pt x="1050" y="592"/>
                  </a:lnTo>
                  <a:lnTo>
                    <a:pt x="1048" y="586"/>
                  </a:lnTo>
                  <a:lnTo>
                    <a:pt x="1048" y="580"/>
                  </a:lnTo>
                  <a:lnTo>
                    <a:pt x="1048" y="580"/>
                  </a:lnTo>
                  <a:lnTo>
                    <a:pt x="1042" y="572"/>
                  </a:lnTo>
                  <a:lnTo>
                    <a:pt x="1034" y="568"/>
                  </a:lnTo>
                  <a:lnTo>
                    <a:pt x="1034" y="568"/>
                  </a:lnTo>
                  <a:lnTo>
                    <a:pt x="1032" y="568"/>
                  </a:lnTo>
                  <a:lnTo>
                    <a:pt x="1032" y="568"/>
                  </a:lnTo>
                  <a:lnTo>
                    <a:pt x="1028" y="568"/>
                  </a:lnTo>
                  <a:lnTo>
                    <a:pt x="1024" y="570"/>
                  </a:lnTo>
                  <a:lnTo>
                    <a:pt x="1018" y="578"/>
                  </a:lnTo>
                  <a:lnTo>
                    <a:pt x="1018" y="578"/>
                  </a:lnTo>
                  <a:lnTo>
                    <a:pt x="1016" y="582"/>
                  </a:lnTo>
                  <a:lnTo>
                    <a:pt x="1014" y="586"/>
                  </a:lnTo>
                  <a:lnTo>
                    <a:pt x="1014" y="586"/>
                  </a:lnTo>
                  <a:lnTo>
                    <a:pt x="1012" y="588"/>
                  </a:lnTo>
                  <a:lnTo>
                    <a:pt x="1008" y="590"/>
                  </a:lnTo>
                  <a:lnTo>
                    <a:pt x="1008" y="590"/>
                  </a:lnTo>
                  <a:lnTo>
                    <a:pt x="1006" y="594"/>
                  </a:lnTo>
                  <a:lnTo>
                    <a:pt x="1006" y="598"/>
                  </a:lnTo>
                  <a:lnTo>
                    <a:pt x="1008" y="608"/>
                  </a:lnTo>
                  <a:lnTo>
                    <a:pt x="1008" y="608"/>
                  </a:lnTo>
                  <a:lnTo>
                    <a:pt x="1010" y="626"/>
                  </a:lnTo>
                  <a:lnTo>
                    <a:pt x="1008" y="636"/>
                  </a:lnTo>
                  <a:lnTo>
                    <a:pt x="1008" y="640"/>
                  </a:lnTo>
                  <a:lnTo>
                    <a:pt x="1004" y="642"/>
                  </a:lnTo>
                  <a:lnTo>
                    <a:pt x="1004" y="642"/>
                  </a:lnTo>
                  <a:lnTo>
                    <a:pt x="1004" y="642"/>
                  </a:lnTo>
                  <a:lnTo>
                    <a:pt x="1004" y="642"/>
                  </a:lnTo>
                  <a:lnTo>
                    <a:pt x="1002" y="642"/>
                  </a:lnTo>
                  <a:lnTo>
                    <a:pt x="1000" y="640"/>
                  </a:lnTo>
                  <a:lnTo>
                    <a:pt x="998" y="634"/>
                  </a:lnTo>
                  <a:lnTo>
                    <a:pt x="996" y="622"/>
                  </a:lnTo>
                  <a:lnTo>
                    <a:pt x="996" y="622"/>
                  </a:lnTo>
                  <a:lnTo>
                    <a:pt x="996" y="612"/>
                  </a:lnTo>
                  <a:lnTo>
                    <a:pt x="998" y="600"/>
                  </a:lnTo>
                  <a:lnTo>
                    <a:pt x="998" y="600"/>
                  </a:lnTo>
                  <a:lnTo>
                    <a:pt x="996" y="592"/>
                  </a:lnTo>
                  <a:lnTo>
                    <a:pt x="992" y="584"/>
                  </a:lnTo>
                  <a:lnTo>
                    <a:pt x="992" y="584"/>
                  </a:lnTo>
                  <a:lnTo>
                    <a:pt x="988" y="584"/>
                  </a:lnTo>
                  <a:lnTo>
                    <a:pt x="984" y="582"/>
                  </a:lnTo>
                  <a:lnTo>
                    <a:pt x="982" y="580"/>
                  </a:lnTo>
                  <a:lnTo>
                    <a:pt x="982" y="578"/>
                  </a:lnTo>
                  <a:lnTo>
                    <a:pt x="982" y="578"/>
                  </a:lnTo>
                  <a:lnTo>
                    <a:pt x="984" y="574"/>
                  </a:lnTo>
                  <a:lnTo>
                    <a:pt x="988" y="572"/>
                  </a:lnTo>
                  <a:lnTo>
                    <a:pt x="996" y="568"/>
                  </a:lnTo>
                  <a:lnTo>
                    <a:pt x="996" y="568"/>
                  </a:lnTo>
                  <a:lnTo>
                    <a:pt x="1000" y="562"/>
                  </a:lnTo>
                  <a:lnTo>
                    <a:pt x="1002" y="560"/>
                  </a:lnTo>
                  <a:lnTo>
                    <a:pt x="1004" y="558"/>
                  </a:lnTo>
                  <a:lnTo>
                    <a:pt x="1004" y="558"/>
                  </a:lnTo>
                  <a:lnTo>
                    <a:pt x="1004" y="558"/>
                  </a:lnTo>
                  <a:lnTo>
                    <a:pt x="1004" y="558"/>
                  </a:lnTo>
                  <a:lnTo>
                    <a:pt x="1008" y="560"/>
                  </a:lnTo>
                  <a:lnTo>
                    <a:pt x="1008" y="560"/>
                  </a:lnTo>
                  <a:lnTo>
                    <a:pt x="1012" y="560"/>
                  </a:lnTo>
                  <a:lnTo>
                    <a:pt x="1012" y="560"/>
                  </a:lnTo>
                  <a:lnTo>
                    <a:pt x="1012" y="560"/>
                  </a:lnTo>
                  <a:lnTo>
                    <a:pt x="1012" y="560"/>
                  </a:lnTo>
                  <a:lnTo>
                    <a:pt x="1016" y="558"/>
                  </a:lnTo>
                  <a:lnTo>
                    <a:pt x="1018" y="556"/>
                  </a:lnTo>
                  <a:lnTo>
                    <a:pt x="1018" y="554"/>
                  </a:lnTo>
                  <a:lnTo>
                    <a:pt x="1018" y="550"/>
                  </a:lnTo>
                  <a:lnTo>
                    <a:pt x="1020" y="554"/>
                  </a:lnTo>
                  <a:lnTo>
                    <a:pt x="1020" y="554"/>
                  </a:lnTo>
                  <a:lnTo>
                    <a:pt x="1018" y="550"/>
                  </a:lnTo>
                  <a:lnTo>
                    <a:pt x="1016" y="548"/>
                  </a:lnTo>
                  <a:lnTo>
                    <a:pt x="1016" y="548"/>
                  </a:lnTo>
                  <a:lnTo>
                    <a:pt x="1012" y="550"/>
                  </a:lnTo>
                  <a:lnTo>
                    <a:pt x="1006" y="552"/>
                  </a:lnTo>
                  <a:lnTo>
                    <a:pt x="998" y="556"/>
                  </a:lnTo>
                  <a:lnTo>
                    <a:pt x="998" y="556"/>
                  </a:lnTo>
                  <a:lnTo>
                    <a:pt x="998" y="556"/>
                  </a:lnTo>
                  <a:lnTo>
                    <a:pt x="998" y="556"/>
                  </a:lnTo>
                  <a:lnTo>
                    <a:pt x="994" y="554"/>
                  </a:lnTo>
                  <a:lnTo>
                    <a:pt x="992" y="552"/>
                  </a:lnTo>
                  <a:lnTo>
                    <a:pt x="990" y="548"/>
                  </a:lnTo>
                  <a:lnTo>
                    <a:pt x="986" y="542"/>
                  </a:lnTo>
                  <a:lnTo>
                    <a:pt x="984" y="540"/>
                  </a:lnTo>
                  <a:lnTo>
                    <a:pt x="980" y="540"/>
                  </a:lnTo>
                  <a:lnTo>
                    <a:pt x="980" y="540"/>
                  </a:lnTo>
                  <a:lnTo>
                    <a:pt x="980" y="540"/>
                  </a:lnTo>
                  <a:lnTo>
                    <a:pt x="980" y="540"/>
                  </a:lnTo>
                  <a:lnTo>
                    <a:pt x="974" y="540"/>
                  </a:lnTo>
                  <a:lnTo>
                    <a:pt x="968" y="544"/>
                  </a:lnTo>
                  <a:lnTo>
                    <a:pt x="964" y="548"/>
                  </a:lnTo>
                  <a:lnTo>
                    <a:pt x="958" y="550"/>
                  </a:lnTo>
                  <a:lnTo>
                    <a:pt x="958" y="550"/>
                  </a:lnTo>
                  <a:lnTo>
                    <a:pt x="954" y="550"/>
                  </a:lnTo>
                  <a:close/>
                  <a:moveTo>
                    <a:pt x="980" y="498"/>
                  </a:moveTo>
                  <a:lnTo>
                    <a:pt x="980" y="498"/>
                  </a:lnTo>
                  <a:lnTo>
                    <a:pt x="976" y="496"/>
                  </a:lnTo>
                  <a:lnTo>
                    <a:pt x="974" y="492"/>
                  </a:lnTo>
                  <a:lnTo>
                    <a:pt x="974" y="488"/>
                  </a:lnTo>
                  <a:lnTo>
                    <a:pt x="976" y="486"/>
                  </a:lnTo>
                  <a:lnTo>
                    <a:pt x="976" y="486"/>
                  </a:lnTo>
                  <a:lnTo>
                    <a:pt x="980" y="484"/>
                  </a:lnTo>
                  <a:lnTo>
                    <a:pt x="980" y="484"/>
                  </a:lnTo>
                  <a:lnTo>
                    <a:pt x="984" y="486"/>
                  </a:lnTo>
                  <a:lnTo>
                    <a:pt x="984" y="492"/>
                  </a:lnTo>
                  <a:lnTo>
                    <a:pt x="984" y="496"/>
                  </a:lnTo>
                  <a:lnTo>
                    <a:pt x="982" y="498"/>
                  </a:lnTo>
                  <a:lnTo>
                    <a:pt x="980" y="498"/>
                  </a:lnTo>
                  <a:lnTo>
                    <a:pt x="980" y="498"/>
                  </a:lnTo>
                  <a:lnTo>
                    <a:pt x="980" y="498"/>
                  </a:lnTo>
                  <a:close/>
                  <a:moveTo>
                    <a:pt x="838" y="426"/>
                  </a:moveTo>
                  <a:lnTo>
                    <a:pt x="838" y="426"/>
                  </a:lnTo>
                  <a:lnTo>
                    <a:pt x="844" y="426"/>
                  </a:lnTo>
                  <a:lnTo>
                    <a:pt x="848" y="426"/>
                  </a:lnTo>
                  <a:lnTo>
                    <a:pt x="848" y="426"/>
                  </a:lnTo>
                  <a:lnTo>
                    <a:pt x="852" y="420"/>
                  </a:lnTo>
                  <a:lnTo>
                    <a:pt x="852" y="418"/>
                  </a:lnTo>
                  <a:lnTo>
                    <a:pt x="854" y="418"/>
                  </a:lnTo>
                  <a:lnTo>
                    <a:pt x="854" y="418"/>
                  </a:lnTo>
                  <a:lnTo>
                    <a:pt x="860" y="420"/>
                  </a:lnTo>
                  <a:lnTo>
                    <a:pt x="860" y="420"/>
                  </a:lnTo>
                  <a:lnTo>
                    <a:pt x="864" y="424"/>
                  </a:lnTo>
                  <a:lnTo>
                    <a:pt x="866" y="430"/>
                  </a:lnTo>
                  <a:lnTo>
                    <a:pt x="868" y="442"/>
                  </a:lnTo>
                  <a:lnTo>
                    <a:pt x="868" y="442"/>
                  </a:lnTo>
                  <a:lnTo>
                    <a:pt x="870" y="450"/>
                  </a:lnTo>
                  <a:lnTo>
                    <a:pt x="872" y="458"/>
                  </a:lnTo>
                  <a:lnTo>
                    <a:pt x="872" y="458"/>
                  </a:lnTo>
                  <a:lnTo>
                    <a:pt x="876" y="464"/>
                  </a:lnTo>
                  <a:lnTo>
                    <a:pt x="880" y="470"/>
                  </a:lnTo>
                  <a:lnTo>
                    <a:pt x="880" y="470"/>
                  </a:lnTo>
                  <a:lnTo>
                    <a:pt x="882" y="476"/>
                  </a:lnTo>
                  <a:lnTo>
                    <a:pt x="884" y="480"/>
                  </a:lnTo>
                  <a:lnTo>
                    <a:pt x="884" y="480"/>
                  </a:lnTo>
                  <a:lnTo>
                    <a:pt x="890" y="486"/>
                  </a:lnTo>
                  <a:lnTo>
                    <a:pt x="896" y="488"/>
                  </a:lnTo>
                  <a:lnTo>
                    <a:pt x="896" y="488"/>
                  </a:lnTo>
                  <a:lnTo>
                    <a:pt x="900" y="488"/>
                  </a:lnTo>
                  <a:lnTo>
                    <a:pt x="900" y="488"/>
                  </a:lnTo>
                  <a:lnTo>
                    <a:pt x="904" y="488"/>
                  </a:lnTo>
                  <a:lnTo>
                    <a:pt x="904" y="488"/>
                  </a:lnTo>
                  <a:lnTo>
                    <a:pt x="908" y="488"/>
                  </a:lnTo>
                  <a:lnTo>
                    <a:pt x="908" y="488"/>
                  </a:lnTo>
                  <a:lnTo>
                    <a:pt x="910" y="496"/>
                  </a:lnTo>
                  <a:lnTo>
                    <a:pt x="910" y="504"/>
                  </a:lnTo>
                  <a:lnTo>
                    <a:pt x="908" y="510"/>
                  </a:lnTo>
                  <a:lnTo>
                    <a:pt x="906" y="512"/>
                  </a:lnTo>
                  <a:lnTo>
                    <a:pt x="902" y="512"/>
                  </a:lnTo>
                  <a:lnTo>
                    <a:pt x="902" y="512"/>
                  </a:lnTo>
                  <a:lnTo>
                    <a:pt x="900" y="512"/>
                  </a:lnTo>
                  <a:lnTo>
                    <a:pt x="900" y="512"/>
                  </a:lnTo>
                  <a:lnTo>
                    <a:pt x="900" y="504"/>
                  </a:lnTo>
                  <a:lnTo>
                    <a:pt x="900" y="500"/>
                  </a:lnTo>
                  <a:lnTo>
                    <a:pt x="898" y="496"/>
                  </a:lnTo>
                  <a:lnTo>
                    <a:pt x="898" y="496"/>
                  </a:lnTo>
                  <a:lnTo>
                    <a:pt x="890" y="492"/>
                  </a:lnTo>
                  <a:lnTo>
                    <a:pt x="884" y="488"/>
                  </a:lnTo>
                  <a:lnTo>
                    <a:pt x="884" y="488"/>
                  </a:lnTo>
                  <a:lnTo>
                    <a:pt x="876" y="476"/>
                  </a:lnTo>
                  <a:lnTo>
                    <a:pt x="868" y="460"/>
                  </a:lnTo>
                  <a:lnTo>
                    <a:pt x="868" y="460"/>
                  </a:lnTo>
                  <a:lnTo>
                    <a:pt x="860" y="446"/>
                  </a:lnTo>
                  <a:lnTo>
                    <a:pt x="852" y="438"/>
                  </a:lnTo>
                  <a:lnTo>
                    <a:pt x="850" y="436"/>
                  </a:lnTo>
                  <a:lnTo>
                    <a:pt x="846" y="436"/>
                  </a:lnTo>
                  <a:lnTo>
                    <a:pt x="846" y="436"/>
                  </a:lnTo>
                  <a:lnTo>
                    <a:pt x="842" y="436"/>
                  </a:lnTo>
                  <a:lnTo>
                    <a:pt x="842" y="436"/>
                  </a:lnTo>
                  <a:lnTo>
                    <a:pt x="842" y="440"/>
                  </a:lnTo>
                  <a:lnTo>
                    <a:pt x="842" y="444"/>
                  </a:lnTo>
                  <a:lnTo>
                    <a:pt x="848" y="454"/>
                  </a:lnTo>
                  <a:lnTo>
                    <a:pt x="852" y="462"/>
                  </a:lnTo>
                  <a:lnTo>
                    <a:pt x="852" y="466"/>
                  </a:lnTo>
                  <a:lnTo>
                    <a:pt x="850" y="470"/>
                  </a:lnTo>
                  <a:lnTo>
                    <a:pt x="850" y="470"/>
                  </a:lnTo>
                  <a:lnTo>
                    <a:pt x="846" y="464"/>
                  </a:lnTo>
                  <a:lnTo>
                    <a:pt x="842" y="458"/>
                  </a:lnTo>
                  <a:lnTo>
                    <a:pt x="836" y="446"/>
                  </a:lnTo>
                  <a:lnTo>
                    <a:pt x="836" y="446"/>
                  </a:lnTo>
                  <a:lnTo>
                    <a:pt x="832" y="442"/>
                  </a:lnTo>
                  <a:lnTo>
                    <a:pt x="826" y="438"/>
                  </a:lnTo>
                  <a:lnTo>
                    <a:pt x="822" y="434"/>
                  </a:lnTo>
                  <a:lnTo>
                    <a:pt x="820" y="430"/>
                  </a:lnTo>
                  <a:lnTo>
                    <a:pt x="820" y="430"/>
                  </a:lnTo>
                  <a:lnTo>
                    <a:pt x="820" y="428"/>
                  </a:lnTo>
                  <a:lnTo>
                    <a:pt x="824" y="428"/>
                  </a:lnTo>
                  <a:lnTo>
                    <a:pt x="834" y="426"/>
                  </a:lnTo>
                  <a:lnTo>
                    <a:pt x="834" y="426"/>
                  </a:lnTo>
                  <a:lnTo>
                    <a:pt x="836" y="426"/>
                  </a:lnTo>
                  <a:lnTo>
                    <a:pt x="836" y="426"/>
                  </a:lnTo>
                  <a:lnTo>
                    <a:pt x="838" y="426"/>
                  </a:lnTo>
                  <a:close/>
                  <a:moveTo>
                    <a:pt x="736" y="388"/>
                  </a:moveTo>
                  <a:lnTo>
                    <a:pt x="736" y="388"/>
                  </a:lnTo>
                  <a:lnTo>
                    <a:pt x="732" y="386"/>
                  </a:lnTo>
                  <a:lnTo>
                    <a:pt x="732" y="386"/>
                  </a:lnTo>
                  <a:lnTo>
                    <a:pt x="728" y="382"/>
                  </a:lnTo>
                  <a:lnTo>
                    <a:pt x="724" y="376"/>
                  </a:lnTo>
                  <a:lnTo>
                    <a:pt x="722" y="366"/>
                  </a:lnTo>
                  <a:lnTo>
                    <a:pt x="722" y="366"/>
                  </a:lnTo>
                  <a:lnTo>
                    <a:pt x="724" y="362"/>
                  </a:lnTo>
                  <a:lnTo>
                    <a:pt x="726" y="360"/>
                  </a:lnTo>
                  <a:lnTo>
                    <a:pt x="726" y="360"/>
                  </a:lnTo>
                  <a:lnTo>
                    <a:pt x="726" y="360"/>
                  </a:lnTo>
                  <a:lnTo>
                    <a:pt x="726" y="360"/>
                  </a:lnTo>
                  <a:lnTo>
                    <a:pt x="730" y="362"/>
                  </a:lnTo>
                  <a:lnTo>
                    <a:pt x="732" y="364"/>
                  </a:lnTo>
                  <a:lnTo>
                    <a:pt x="734" y="372"/>
                  </a:lnTo>
                  <a:lnTo>
                    <a:pt x="734" y="372"/>
                  </a:lnTo>
                  <a:lnTo>
                    <a:pt x="736" y="374"/>
                  </a:lnTo>
                  <a:lnTo>
                    <a:pt x="740" y="376"/>
                  </a:lnTo>
                  <a:lnTo>
                    <a:pt x="744" y="378"/>
                  </a:lnTo>
                  <a:lnTo>
                    <a:pt x="746" y="382"/>
                  </a:lnTo>
                  <a:lnTo>
                    <a:pt x="746" y="382"/>
                  </a:lnTo>
                  <a:lnTo>
                    <a:pt x="746" y="384"/>
                  </a:lnTo>
                  <a:lnTo>
                    <a:pt x="744" y="386"/>
                  </a:lnTo>
                  <a:lnTo>
                    <a:pt x="736" y="388"/>
                  </a:lnTo>
                  <a:close/>
                  <a:moveTo>
                    <a:pt x="744" y="358"/>
                  </a:moveTo>
                  <a:lnTo>
                    <a:pt x="744" y="358"/>
                  </a:lnTo>
                  <a:lnTo>
                    <a:pt x="740" y="356"/>
                  </a:lnTo>
                  <a:lnTo>
                    <a:pt x="738" y="352"/>
                  </a:lnTo>
                  <a:lnTo>
                    <a:pt x="738" y="352"/>
                  </a:lnTo>
                  <a:lnTo>
                    <a:pt x="738" y="350"/>
                  </a:lnTo>
                  <a:lnTo>
                    <a:pt x="744" y="346"/>
                  </a:lnTo>
                  <a:lnTo>
                    <a:pt x="750" y="342"/>
                  </a:lnTo>
                  <a:lnTo>
                    <a:pt x="754" y="342"/>
                  </a:lnTo>
                  <a:lnTo>
                    <a:pt x="754" y="342"/>
                  </a:lnTo>
                  <a:lnTo>
                    <a:pt x="756" y="342"/>
                  </a:lnTo>
                  <a:lnTo>
                    <a:pt x="756" y="342"/>
                  </a:lnTo>
                  <a:lnTo>
                    <a:pt x="758" y="344"/>
                  </a:lnTo>
                  <a:lnTo>
                    <a:pt x="758" y="346"/>
                  </a:lnTo>
                  <a:lnTo>
                    <a:pt x="756" y="352"/>
                  </a:lnTo>
                  <a:lnTo>
                    <a:pt x="750" y="356"/>
                  </a:lnTo>
                  <a:lnTo>
                    <a:pt x="744" y="358"/>
                  </a:lnTo>
                  <a:close/>
                  <a:moveTo>
                    <a:pt x="830" y="374"/>
                  </a:moveTo>
                  <a:lnTo>
                    <a:pt x="830" y="374"/>
                  </a:lnTo>
                  <a:lnTo>
                    <a:pt x="826" y="374"/>
                  </a:lnTo>
                  <a:lnTo>
                    <a:pt x="826" y="374"/>
                  </a:lnTo>
                  <a:lnTo>
                    <a:pt x="824" y="372"/>
                  </a:lnTo>
                  <a:lnTo>
                    <a:pt x="824" y="370"/>
                  </a:lnTo>
                  <a:lnTo>
                    <a:pt x="826" y="364"/>
                  </a:lnTo>
                  <a:lnTo>
                    <a:pt x="834" y="358"/>
                  </a:lnTo>
                  <a:lnTo>
                    <a:pt x="834" y="358"/>
                  </a:lnTo>
                  <a:lnTo>
                    <a:pt x="840" y="354"/>
                  </a:lnTo>
                  <a:lnTo>
                    <a:pt x="844" y="350"/>
                  </a:lnTo>
                  <a:lnTo>
                    <a:pt x="844" y="350"/>
                  </a:lnTo>
                  <a:lnTo>
                    <a:pt x="846" y="346"/>
                  </a:lnTo>
                  <a:lnTo>
                    <a:pt x="846" y="344"/>
                  </a:lnTo>
                  <a:lnTo>
                    <a:pt x="848" y="342"/>
                  </a:lnTo>
                  <a:lnTo>
                    <a:pt x="848" y="342"/>
                  </a:lnTo>
                  <a:lnTo>
                    <a:pt x="852" y="340"/>
                  </a:lnTo>
                  <a:lnTo>
                    <a:pt x="852" y="340"/>
                  </a:lnTo>
                  <a:lnTo>
                    <a:pt x="852" y="342"/>
                  </a:lnTo>
                  <a:lnTo>
                    <a:pt x="854" y="342"/>
                  </a:lnTo>
                  <a:lnTo>
                    <a:pt x="854" y="348"/>
                  </a:lnTo>
                  <a:lnTo>
                    <a:pt x="850" y="358"/>
                  </a:lnTo>
                  <a:lnTo>
                    <a:pt x="850" y="358"/>
                  </a:lnTo>
                  <a:lnTo>
                    <a:pt x="842" y="368"/>
                  </a:lnTo>
                  <a:lnTo>
                    <a:pt x="836" y="372"/>
                  </a:lnTo>
                  <a:lnTo>
                    <a:pt x="830" y="374"/>
                  </a:lnTo>
                  <a:close/>
                  <a:moveTo>
                    <a:pt x="694" y="324"/>
                  </a:moveTo>
                  <a:lnTo>
                    <a:pt x="694" y="324"/>
                  </a:lnTo>
                  <a:lnTo>
                    <a:pt x="690" y="322"/>
                  </a:lnTo>
                  <a:lnTo>
                    <a:pt x="688" y="320"/>
                  </a:lnTo>
                  <a:lnTo>
                    <a:pt x="688" y="320"/>
                  </a:lnTo>
                  <a:lnTo>
                    <a:pt x="692" y="318"/>
                  </a:lnTo>
                  <a:lnTo>
                    <a:pt x="696" y="314"/>
                  </a:lnTo>
                  <a:lnTo>
                    <a:pt x="704" y="308"/>
                  </a:lnTo>
                  <a:lnTo>
                    <a:pt x="704" y="308"/>
                  </a:lnTo>
                  <a:lnTo>
                    <a:pt x="710" y="306"/>
                  </a:lnTo>
                  <a:lnTo>
                    <a:pt x="716" y="304"/>
                  </a:lnTo>
                  <a:lnTo>
                    <a:pt x="716" y="304"/>
                  </a:lnTo>
                  <a:lnTo>
                    <a:pt x="728" y="308"/>
                  </a:lnTo>
                  <a:lnTo>
                    <a:pt x="728" y="308"/>
                  </a:lnTo>
                  <a:lnTo>
                    <a:pt x="742" y="308"/>
                  </a:lnTo>
                  <a:lnTo>
                    <a:pt x="750" y="310"/>
                  </a:lnTo>
                  <a:lnTo>
                    <a:pt x="756" y="314"/>
                  </a:lnTo>
                  <a:lnTo>
                    <a:pt x="756" y="314"/>
                  </a:lnTo>
                  <a:lnTo>
                    <a:pt x="750" y="316"/>
                  </a:lnTo>
                  <a:lnTo>
                    <a:pt x="746" y="316"/>
                  </a:lnTo>
                  <a:lnTo>
                    <a:pt x="746" y="316"/>
                  </a:lnTo>
                  <a:lnTo>
                    <a:pt x="736" y="316"/>
                  </a:lnTo>
                  <a:lnTo>
                    <a:pt x="736" y="316"/>
                  </a:lnTo>
                  <a:lnTo>
                    <a:pt x="728" y="314"/>
                  </a:lnTo>
                  <a:lnTo>
                    <a:pt x="728" y="314"/>
                  </a:lnTo>
                  <a:lnTo>
                    <a:pt x="718" y="316"/>
                  </a:lnTo>
                  <a:lnTo>
                    <a:pt x="718" y="316"/>
                  </a:lnTo>
                  <a:lnTo>
                    <a:pt x="708" y="320"/>
                  </a:lnTo>
                  <a:lnTo>
                    <a:pt x="700" y="324"/>
                  </a:lnTo>
                  <a:lnTo>
                    <a:pt x="694" y="324"/>
                  </a:lnTo>
                  <a:close/>
                  <a:moveTo>
                    <a:pt x="670" y="254"/>
                  </a:moveTo>
                  <a:lnTo>
                    <a:pt x="670" y="254"/>
                  </a:lnTo>
                  <a:lnTo>
                    <a:pt x="680" y="254"/>
                  </a:lnTo>
                  <a:lnTo>
                    <a:pt x="688" y="250"/>
                  </a:lnTo>
                  <a:lnTo>
                    <a:pt x="688" y="250"/>
                  </a:lnTo>
                  <a:lnTo>
                    <a:pt x="692" y="248"/>
                  </a:lnTo>
                  <a:lnTo>
                    <a:pt x="696" y="242"/>
                  </a:lnTo>
                  <a:lnTo>
                    <a:pt x="700" y="240"/>
                  </a:lnTo>
                  <a:lnTo>
                    <a:pt x="706" y="236"/>
                  </a:lnTo>
                  <a:lnTo>
                    <a:pt x="706" y="236"/>
                  </a:lnTo>
                  <a:lnTo>
                    <a:pt x="710" y="236"/>
                  </a:lnTo>
                  <a:lnTo>
                    <a:pt x="710" y="236"/>
                  </a:lnTo>
                  <a:lnTo>
                    <a:pt x="714" y="238"/>
                  </a:lnTo>
                  <a:lnTo>
                    <a:pt x="714" y="240"/>
                  </a:lnTo>
                  <a:lnTo>
                    <a:pt x="714" y="242"/>
                  </a:lnTo>
                  <a:lnTo>
                    <a:pt x="710" y="246"/>
                  </a:lnTo>
                  <a:lnTo>
                    <a:pt x="710" y="246"/>
                  </a:lnTo>
                  <a:lnTo>
                    <a:pt x="700" y="252"/>
                  </a:lnTo>
                  <a:lnTo>
                    <a:pt x="690" y="256"/>
                  </a:lnTo>
                  <a:lnTo>
                    <a:pt x="690" y="256"/>
                  </a:lnTo>
                  <a:lnTo>
                    <a:pt x="684" y="260"/>
                  </a:lnTo>
                  <a:lnTo>
                    <a:pt x="680" y="262"/>
                  </a:lnTo>
                  <a:lnTo>
                    <a:pt x="672" y="270"/>
                  </a:lnTo>
                  <a:lnTo>
                    <a:pt x="672" y="270"/>
                  </a:lnTo>
                  <a:lnTo>
                    <a:pt x="668" y="272"/>
                  </a:lnTo>
                  <a:lnTo>
                    <a:pt x="660" y="274"/>
                  </a:lnTo>
                  <a:lnTo>
                    <a:pt x="646" y="276"/>
                  </a:lnTo>
                  <a:lnTo>
                    <a:pt x="646" y="276"/>
                  </a:lnTo>
                  <a:lnTo>
                    <a:pt x="636" y="276"/>
                  </a:lnTo>
                  <a:lnTo>
                    <a:pt x="636" y="276"/>
                  </a:lnTo>
                  <a:lnTo>
                    <a:pt x="628" y="276"/>
                  </a:lnTo>
                  <a:lnTo>
                    <a:pt x="624" y="274"/>
                  </a:lnTo>
                  <a:lnTo>
                    <a:pt x="624" y="274"/>
                  </a:lnTo>
                  <a:lnTo>
                    <a:pt x="624" y="270"/>
                  </a:lnTo>
                  <a:lnTo>
                    <a:pt x="624" y="268"/>
                  </a:lnTo>
                  <a:lnTo>
                    <a:pt x="630" y="266"/>
                  </a:lnTo>
                  <a:lnTo>
                    <a:pt x="640" y="262"/>
                  </a:lnTo>
                  <a:lnTo>
                    <a:pt x="640" y="262"/>
                  </a:lnTo>
                  <a:lnTo>
                    <a:pt x="644" y="260"/>
                  </a:lnTo>
                  <a:lnTo>
                    <a:pt x="648" y="256"/>
                  </a:lnTo>
                  <a:lnTo>
                    <a:pt x="648" y="252"/>
                  </a:lnTo>
                  <a:lnTo>
                    <a:pt x="646" y="248"/>
                  </a:lnTo>
                  <a:lnTo>
                    <a:pt x="646" y="248"/>
                  </a:lnTo>
                  <a:lnTo>
                    <a:pt x="640" y="246"/>
                  </a:lnTo>
                  <a:lnTo>
                    <a:pt x="636" y="244"/>
                  </a:lnTo>
                  <a:lnTo>
                    <a:pt x="636" y="242"/>
                  </a:lnTo>
                  <a:lnTo>
                    <a:pt x="636" y="242"/>
                  </a:lnTo>
                  <a:lnTo>
                    <a:pt x="634" y="240"/>
                  </a:lnTo>
                  <a:lnTo>
                    <a:pt x="636" y="240"/>
                  </a:lnTo>
                  <a:lnTo>
                    <a:pt x="640" y="238"/>
                  </a:lnTo>
                  <a:lnTo>
                    <a:pt x="640" y="238"/>
                  </a:lnTo>
                  <a:lnTo>
                    <a:pt x="646" y="240"/>
                  </a:lnTo>
                  <a:lnTo>
                    <a:pt x="652" y="242"/>
                  </a:lnTo>
                  <a:lnTo>
                    <a:pt x="652" y="242"/>
                  </a:lnTo>
                  <a:lnTo>
                    <a:pt x="656" y="244"/>
                  </a:lnTo>
                  <a:lnTo>
                    <a:pt x="658" y="248"/>
                  </a:lnTo>
                  <a:lnTo>
                    <a:pt x="660" y="252"/>
                  </a:lnTo>
                  <a:lnTo>
                    <a:pt x="664" y="254"/>
                  </a:lnTo>
                  <a:lnTo>
                    <a:pt x="664" y="254"/>
                  </a:lnTo>
                  <a:lnTo>
                    <a:pt x="670" y="254"/>
                  </a:lnTo>
                  <a:close/>
                  <a:moveTo>
                    <a:pt x="1172" y="226"/>
                  </a:moveTo>
                  <a:lnTo>
                    <a:pt x="1172" y="226"/>
                  </a:lnTo>
                  <a:lnTo>
                    <a:pt x="1170" y="224"/>
                  </a:lnTo>
                  <a:lnTo>
                    <a:pt x="1168" y="222"/>
                  </a:lnTo>
                  <a:lnTo>
                    <a:pt x="1166" y="216"/>
                  </a:lnTo>
                  <a:lnTo>
                    <a:pt x="1166" y="216"/>
                  </a:lnTo>
                  <a:lnTo>
                    <a:pt x="1166" y="214"/>
                  </a:lnTo>
                  <a:lnTo>
                    <a:pt x="1168" y="212"/>
                  </a:lnTo>
                  <a:lnTo>
                    <a:pt x="1170" y="210"/>
                  </a:lnTo>
                  <a:lnTo>
                    <a:pt x="1174" y="208"/>
                  </a:lnTo>
                  <a:lnTo>
                    <a:pt x="1174" y="208"/>
                  </a:lnTo>
                  <a:lnTo>
                    <a:pt x="1176" y="210"/>
                  </a:lnTo>
                  <a:lnTo>
                    <a:pt x="1176" y="210"/>
                  </a:lnTo>
                  <a:lnTo>
                    <a:pt x="1182" y="212"/>
                  </a:lnTo>
                  <a:lnTo>
                    <a:pt x="1180" y="214"/>
                  </a:lnTo>
                  <a:lnTo>
                    <a:pt x="1180" y="214"/>
                  </a:lnTo>
                  <a:lnTo>
                    <a:pt x="1178" y="220"/>
                  </a:lnTo>
                  <a:lnTo>
                    <a:pt x="1174" y="226"/>
                  </a:lnTo>
                  <a:lnTo>
                    <a:pt x="1174" y="226"/>
                  </a:lnTo>
                  <a:lnTo>
                    <a:pt x="1172" y="226"/>
                  </a:lnTo>
                  <a:close/>
                  <a:moveTo>
                    <a:pt x="548" y="166"/>
                  </a:moveTo>
                  <a:lnTo>
                    <a:pt x="548" y="166"/>
                  </a:lnTo>
                  <a:lnTo>
                    <a:pt x="544" y="166"/>
                  </a:lnTo>
                  <a:lnTo>
                    <a:pt x="544" y="166"/>
                  </a:lnTo>
                  <a:lnTo>
                    <a:pt x="540" y="164"/>
                  </a:lnTo>
                  <a:lnTo>
                    <a:pt x="542" y="162"/>
                  </a:lnTo>
                  <a:lnTo>
                    <a:pt x="550" y="160"/>
                  </a:lnTo>
                  <a:lnTo>
                    <a:pt x="550" y="160"/>
                  </a:lnTo>
                  <a:lnTo>
                    <a:pt x="558" y="158"/>
                  </a:lnTo>
                  <a:lnTo>
                    <a:pt x="566" y="154"/>
                  </a:lnTo>
                  <a:lnTo>
                    <a:pt x="574" y="150"/>
                  </a:lnTo>
                  <a:lnTo>
                    <a:pt x="582" y="148"/>
                  </a:lnTo>
                  <a:lnTo>
                    <a:pt x="582" y="148"/>
                  </a:lnTo>
                  <a:lnTo>
                    <a:pt x="588" y="150"/>
                  </a:lnTo>
                  <a:lnTo>
                    <a:pt x="588" y="150"/>
                  </a:lnTo>
                  <a:lnTo>
                    <a:pt x="588" y="154"/>
                  </a:lnTo>
                  <a:lnTo>
                    <a:pt x="590" y="156"/>
                  </a:lnTo>
                  <a:lnTo>
                    <a:pt x="590" y="156"/>
                  </a:lnTo>
                  <a:lnTo>
                    <a:pt x="596" y="158"/>
                  </a:lnTo>
                  <a:lnTo>
                    <a:pt x="600" y="158"/>
                  </a:lnTo>
                  <a:lnTo>
                    <a:pt x="600" y="158"/>
                  </a:lnTo>
                  <a:lnTo>
                    <a:pt x="610" y="162"/>
                  </a:lnTo>
                  <a:lnTo>
                    <a:pt x="610" y="166"/>
                  </a:lnTo>
                  <a:lnTo>
                    <a:pt x="606" y="168"/>
                  </a:lnTo>
                  <a:lnTo>
                    <a:pt x="606" y="168"/>
                  </a:lnTo>
                  <a:lnTo>
                    <a:pt x="600" y="168"/>
                  </a:lnTo>
                  <a:lnTo>
                    <a:pt x="594" y="170"/>
                  </a:lnTo>
                  <a:lnTo>
                    <a:pt x="588" y="170"/>
                  </a:lnTo>
                  <a:lnTo>
                    <a:pt x="580" y="170"/>
                  </a:lnTo>
                  <a:lnTo>
                    <a:pt x="580" y="170"/>
                  </a:lnTo>
                  <a:lnTo>
                    <a:pt x="574" y="174"/>
                  </a:lnTo>
                  <a:lnTo>
                    <a:pt x="568" y="174"/>
                  </a:lnTo>
                  <a:lnTo>
                    <a:pt x="568" y="174"/>
                  </a:lnTo>
                  <a:lnTo>
                    <a:pt x="560" y="172"/>
                  </a:lnTo>
                  <a:lnTo>
                    <a:pt x="560" y="172"/>
                  </a:lnTo>
                  <a:lnTo>
                    <a:pt x="562" y="168"/>
                  </a:lnTo>
                  <a:lnTo>
                    <a:pt x="564" y="164"/>
                  </a:lnTo>
                  <a:lnTo>
                    <a:pt x="564" y="164"/>
                  </a:lnTo>
                  <a:lnTo>
                    <a:pt x="564" y="164"/>
                  </a:lnTo>
                  <a:lnTo>
                    <a:pt x="564" y="164"/>
                  </a:lnTo>
                  <a:lnTo>
                    <a:pt x="556" y="166"/>
                  </a:lnTo>
                  <a:lnTo>
                    <a:pt x="556" y="166"/>
                  </a:lnTo>
                  <a:lnTo>
                    <a:pt x="548" y="166"/>
                  </a:lnTo>
                  <a:close/>
                  <a:moveTo>
                    <a:pt x="1060" y="0"/>
                  </a:moveTo>
                  <a:lnTo>
                    <a:pt x="1060" y="0"/>
                  </a:lnTo>
                  <a:lnTo>
                    <a:pt x="1058" y="0"/>
                  </a:lnTo>
                  <a:lnTo>
                    <a:pt x="1056" y="2"/>
                  </a:lnTo>
                  <a:lnTo>
                    <a:pt x="1054" y="6"/>
                  </a:lnTo>
                  <a:lnTo>
                    <a:pt x="1054" y="18"/>
                  </a:lnTo>
                  <a:lnTo>
                    <a:pt x="1054" y="18"/>
                  </a:lnTo>
                  <a:lnTo>
                    <a:pt x="1052" y="22"/>
                  </a:lnTo>
                  <a:lnTo>
                    <a:pt x="1052" y="24"/>
                  </a:lnTo>
                  <a:lnTo>
                    <a:pt x="1054" y="26"/>
                  </a:lnTo>
                  <a:lnTo>
                    <a:pt x="1054" y="26"/>
                  </a:lnTo>
                  <a:lnTo>
                    <a:pt x="1058" y="28"/>
                  </a:lnTo>
                  <a:lnTo>
                    <a:pt x="1060" y="28"/>
                  </a:lnTo>
                  <a:lnTo>
                    <a:pt x="1060" y="28"/>
                  </a:lnTo>
                  <a:lnTo>
                    <a:pt x="1062" y="32"/>
                  </a:lnTo>
                  <a:lnTo>
                    <a:pt x="1062" y="34"/>
                  </a:lnTo>
                  <a:lnTo>
                    <a:pt x="1062" y="34"/>
                  </a:lnTo>
                  <a:lnTo>
                    <a:pt x="1066" y="36"/>
                  </a:lnTo>
                  <a:lnTo>
                    <a:pt x="1066" y="36"/>
                  </a:lnTo>
                  <a:lnTo>
                    <a:pt x="1068" y="36"/>
                  </a:lnTo>
                  <a:lnTo>
                    <a:pt x="1068" y="36"/>
                  </a:lnTo>
                  <a:lnTo>
                    <a:pt x="1072" y="34"/>
                  </a:lnTo>
                  <a:lnTo>
                    <a:pt x="1072" y="34"/>
                  </a:lnTo>
                  <a:lnTo>
                    <a:pt x="1072" y="34"/>
                  </a:lnTo>
                  <a:lnTo>
                    <a:pt x="1078" y="32"/>
                  </a:lnTo>
                  <a:lnTo>
                    <a:pt x="1084" y="32"/>
                  </a:lnTo>
                  <a:lnTo>
                    <a:pt x="1084" y="32"/>
                  </a:lnTo>
                  <a:lnTo>
                    <a:pt x="1084" y="32"/>
                  </a:lnTo>
                  <a:lnTo>
                    <a:pt x="1084" y="32"/>
                  </a:lnTo>
                  <a:lnTo>
                    <a:pt x="1084" y="38"/>
                  </a:lnTo>
                  <a:lnTo>
                    <a:pt x="1088" y="44"/>
                  </a:lnTo>
                  <a:lnTo>
                    <a:pt x="1088" y="44"/>
                  </a:lnTo>
                  <a:lnTo>
                    <a:pt x="1094" y="46"/>
                  </a:lnTo>
                  <a:lnTo>
                    <a:pt x="1096" y="46"/>
                  </a:lnTo>
                  <a:lnTo>
                    <a:pt x="1096" y="48"/>
                  </a:lnTo>
                  <a:lnTo>
                    <a:pt x="1096" y="48"/>
                  </a:lnTo>
                  <a:lnTo>
                    <a:pt x="1096" y="50"/>
                  </a:lnTo>
                  <a:lnTo>
                    <a:pt x="1094" y="50"/>
                  </a:lnTo>
                  <a:lnTo>
                    <a:pt x="1094" y="50"/>
                  </a:lnTo>
                  <a:lnTo>
                    <a:pt x="1092" y="50"/>
                  </a:lnTo>
                  <a:lnTo>
                    <a:pt x="1092" y="50"/>
                  </a:lnTo>
                  <a:lnTo>
                    <a:pt x="1092" y="50"/>
                  </a:lnTo>
                  <a:lnTo>
                    <a:pt x="1092" y="50"/>
                  </a:lnTo>
                  <a:lnTo>
                    <a:pt x="1090" y="50"/>
                  </a:lnTo>
                  <a:lnTo>
                    <a:pt x="1090" y="50"/>
                  </a:lnTo>
                  <a:lnTo>
                    <a:pt x="1088" y="50"/>
                  </a:lnTo>
                  <a:lnTo>
                    <a:pt x="1086" y="52"/>
                  </a:lnTo>
                  <a:lnTo>
                    <a:pt x="1086" y="52"/>
                  </a:lnTo>
                  <a:lnTo>
                    <a:pt x="1084" y="54"/>
                  </a:lnTo>
                  <a:lnTo>
                    <a:pt x="1080" y="56"/>
                  </a:lnTo>
                  <a:lnTo>
                    <a:pt x="1080" y="56"/>
                  </a:lnTo>
                  <a:lnTo>
                    <a:pt x="1078" y="56"/>
                  </a:lnTo>
                  <a:lnTo>
                    <a:pt x="1078" y="56"/>
                  </a:lnTo>
                  <a:lnTo>
                    <a:pt x="1074" y="56"/>
                  </a:lnTo>
                  <a:lnTo>
                    <a:pt x="1072" y="54"/>
                  </a:lnTo>
                  <a:lnTo>
                    <a:pt x="1072" y="48"/>
                  </a:lnTo>
                  <a:lnTo>
                    <a:pt x="1072" y="48"/>
                  </a:lnTo>
                  <a:lnTo>
                    <a:pt x="1070" y="44"/>
                  </a:lnTo>
                  <a:lnTo>
                    <a:pt x="1066" y="42"/>
                  </a:lnTo>
                  <a:lnTo>
                    <a:pt x="1066" y="42"/>
                  </a:lnTo>
                  <a:lnTo>
                    <a:pt x="1062" y="42"/>
                  </a:lnTo>
                  <a:lnTo>
                    <a:pt x="1062" y="42"/>
                  </a:lnTo>
                  <a:lnTo>
                    <a:pt x="1060" y="44"/>
                  </a:lnTo>
                  <a:lnTo>
                    <a:pt x="1060" y="46"/>
                  </a:lnTo>
                  <a:lnTo>
                    <a:pt x="1060" y="50"/>
                  </a:lnTo>
                  <a:lnTo>
                    <a:pt x="1058" y="52"/>
                  </a:lnTo>
                  <a:lnTo>
                    <a:pt x="1058" y="52"/>
                  </a:lnTo>
                  <a:lnTo>
                    <a:pt x="1056" y="54"/>
                  </a:lnTo>
                  <a:lnTo>
                    <a:pt x="1054" y="54"/>
                  </a:lnTo>
                  <a:lnTo>
                    <a:pt x="1054" y="54"/>
                  </a:lnTo>
                  <a:lnTo>
                    <a:pt x="1050" y="54"/>
                  </a:lnTo>
                  <a:lnTo>
                    <a:pt x="1048" y="52"/>
                  </a:lnTo>
                  <a:lnTo>
                    <a:pt x="1048" y="52"/>
                  </a:lnTo>
                  <a:lnTo>
                    <a:pt x="1046" y="48"/>
                  </a:lnTo>
                  <a:lnTo>
                    <a:pt x="1046" y="46"/>
                  </a:lnTo>
                  <a:lnTo>
                    <a:pt x="1048" y="42"/>
                  </a:lnTo>
                  <a:lnTo>
                    <a:pt x="1048" y="42"/>
                  </a:lnTo>
                  <a:lnTo>
                    <a:pt x="1052" y="36"/>
                  </a:lnTo>
                  <a:lnTo>
                    <a:pt x="1054" y="34"/>
                  </a:lnTo>
                  <a:lnTo>
                    <a:pt x="1052" y="32"/>
                  </a:lnTo>
                  <a:lnTo>
                    <a:pt x="1052" y="32"/>
                  </a:lnTo>
                  <a:lnTo>
                    <a:pt x="1050" y="30"/>
                  </a:lnTo>
                  <a:lnTo>
                    <a:pt x="1048" y="28"/>
                  </a:lnTo>
                  <a:lnTo>
                    <a:pt x="1044" y="28"/>
                  </a:lnTo>
                  <a:lnTo>
                    <a:pt x="1042" y="24"/>
                  </a:lnTo>
                  <a:lnTo>
                    <a:pt x="1042" y="24"/>
                  </a:lnTo>
                  <a:lnTo>
                    <a:pt x="1042" y="22"/>
                  </a:lnTo>
                  <a:lnTo>
                    <a:pt x="1044" y="20"/>
                  </a:lnTo>
                  <a:lnTo>
                    <a:pt x="1048" y="14"/>
                  </a:lnTo>
                  <a:lnTo>
                    <a:pt x="1050" y="10"/>
                  </a:lnTo>
                  <a:lnTo>
                    <a:pt x="1050" y="8"/>
                  </a:lnTo>
                  <a:lnTo>
                    <a:pt x="1048" y="4"/>
                  </a:lnTo>
                  <a:lnTo>
                    <a:pt x="1048" y="4"/>
                  </a:lnTo>
                  <a:lnTo>
                    <a:pt x="1046" y="4"/>
                  </a:lnTo>
                  <a:lnTo>
                    <a:pt x="1046" y="4"/>
                  </a:lnTo>
                  <a:lnTo>
                    <a:pt x="1038" y="6"/>
                  </a:lnTo>
                  <a:lnTo>
                    <a:pt x="1030" y="8"/>
                  </a:lnTo>
                  <a:lnTo>
                    <a:pt x="1030" y="8"/>
                  </a:lnTo>
                  <a:lnTo>
                    <a:pt x="1028" y="10"/>
                  </a:lnTo>
                  <a:lnTo>
                    <a:pt x="1026" y="12"/>
                  </a:lnTo>
                  <a:lnTo>
                    <a:pt x="1026" y="12"/>
                  </a:lnTo>
                  <a:lnTo>
                    <a:pt x="1022" y="14"/>
                  </a:lnTo>
                  <a:lnTo>
                    <a:pt x="1018" y="16"/>
                  </a:lnTo>
                  <a:lnTo>
                    <a:pt x="1018" y="16"/>
                  </a:lnTo>
                  <a:lnTo>
                    <a:pt x="1014" y="16"/>
                  </a:lnTo>
                  <a:lnTo>
                    <a:pt x="1012" y="18"/>
                  </a:lnTo>
                  <a:lnTo>
                    <a:pt x="1010" y="20"/>
                  </a:lnTo>
                  <a:lnTo>
                    <a:pt x="1010" y="20"/>
                  </a:lnTo>
                  <a:lnTo>
                    <a:pt x="1012" y="22"/>
                  </a:lnTo>
                  <a:lnTo>
                    <a:pt x="1012" y="24"/>
                  </a:lnTo>
                  <a:lnTo>
                    <a:pt x="1012" y="26"/>
                  </a:lnTo>
                  <a:lnTo>
                    <a:pt x="1012" y="26"/>
                  </a:lnTo>
                  <a:lnTo>
                    <a:pt x="1004" y="26"/>
                  </a:lnTo>
                  <a:lnTo>
                    <a:pt x="1004" y="26"/>
                  </a:lnTo>
                  <a:lnTo>
                    <a:pt x="996" y="28"/>
                  </a:lnTo>
                  <a:lnTo>
                    <a:pt x="996" y="28"/>
                  </a:lnTo>
                  <a:lnTo>
                    <a:pt x="996" y="32"/>
                  </a:lnTo>
                  <a:lnTo>
                    <a:pt x="1000" y="36"/>
                  </a:lnTo>
                  <a:lnTo>
                    <a:pt x="1000" y="36"/>
                  </a:lnTo>
                  <a:lnTo>
                    <a:pt x="1006" y="38"/>
                  </a:lnTo>
                  <a:lnTo>
                    <a:pt x="1006" y="38"/>
                  </a:lnTo>
                  <a:lnTo>
                    <a:pt x="1006" y="38"/>
                  </a:lnTo>
                  <a:lnTo>
                    <a:pt x="1006" y="38"/>
                  </a:lnTo>
                  <a:lnTo>
                    <a:pt x="1008" y="38"/>
                  </a:lnTo>
                  <a:lnTo>
                    <a:pt x="1008" y="38"/>
                  </a:lnTo>
                  <a:lnTo>
                    <a:pt x="1012" y="40"/>
                  </a:lnTo>
                  <a:lnTo>
                    <a:pt x="1012" y="40"/>
                  </a:lnTo>
                  <a:lnTo>
                    <a:pt x="1016" y="42"/>
                  </a:lnTo>
                  <a:lnTo>
                    <a:pt x="1016" y="46"/>
                  </a:lnTo>
                  <a:lnTo>
                    <a:pt x="1014" y="48"/>
                  </a:lnTo>
                  <a:lnTo>
                    <a:pt x="1014" y="48"/>
                  </a:lnTo>
                  <a:lnTo>
                    <a:pt x="1010" y="48"/>
                  </a:lnTo>
                  <a:lnTo>
                    <a:pt x="1004" y="50"/>
                  </a:lnTo>
                  <a:lnTo>
                    <a:pt x="1004" y="50"/>
                  </a:lnTo>
                  <a:lnTo>
                    <a:pt x="1008" y="58"/>
                  </a:lnTo>
                  <a:lnTo>
                    <a:pt x="1012" y="62"/>
                  </a:lnTo>
                  <a:lnTo>
                    <a:pt x="1012" y="66"/>
                  </a:lnTo>
                  <a:lnTo>
                    <a:pt x="1012" y="66"/>
                  </a:lnTo>
                  <a:lnTo>
                    <a:pt x="1008" y="68"/>
                  </a:lnTo>
                  <a:lnTo>
                    <a:pt x="1004" y="68"/>
                  </a:lnTo>
                  <a:lnTo>
                    <a:pt x="1004" y="68"/>
                  </a:lnTo>
                  <a:lnTo>
                    <a:pt x="1000" y="68"/>
                  </a:lnTo>
                  <a:lnTo>
                    <a:pt x="1000" y="68"/>
                  </a:lnTo>
                  <a:lnTo>
                    <a:pt x="998" y="62"/>
                  </a:lnTo>
                  <a:lnTo>
                    <a:pt x="996" y="58"/>
                  </a:lnTo>
                  <a:lnTo>
                    <a:pt x="996" y="58"/>
                  </a:lnTo>
                  <a:lnTo>
                    <a:pt x="992" y="56"/>
                  </a:lnTo>
                  <a:lnTo>
                    <a:pt x="988" y="54"/>
                  </a:lnTo>
                  <a:lnTo>
                    <a:pt x="988" y="54"/>
                  </a:lnTo>
                  <a:lnTo>
                    <a:pt x="986" y="50"/>
                  </a:lnTo>
                  <a:lnTo>
                    <a:pt x="986" y="44"/>
                  </a:lnTo>
                  <a:lnTo>
                    <a:pt x="986" y="44"/>
                  </a:lnTo>
                  <a:lnTo>
                    <a:pt x="986" y="32"/>
                  </a:lnTo>
                  <a:lnTo>
                    <a:pt x="986" y="32"/>
                  </a:lnTo>
                  <a:lnTo>
                    <a:pt x="988" y="28"/>
                  </a:lnTo>
                  <a:lnTo>
                    <a:pt x="990" y="24"/>
                  </a:lnTo>
                  <a:lnTo>
                    <a:pt x="990" y="24"/>
                  </a:lnTo>
                  <a:lnTo>
                    <a:pt x="990" y="20"/>
                  </a:lnTo>
                  <a:lnTo>
                    <a:pt x="990" y="18"/>
                  </a:lnTo>
                  <a:lnTo>
                    <a:pt x="992" y="16"/>
                  </a:lnTo>
                  <a:lnTo>
                    <a:pt x="992" y="16"/>
                  </a:lnTo>
                  <a:lnTo>
                    <a:pt x="1000" y="14"/>
                  </a:lnTo>
                  <a:lnTo>
                    <a:pt x="1002" y="12"/>
                  </a:lnTo>
                  <a:lnTo>
                    <a:pt x="1004" y="10"/>
                  </a:lnTo>
                  <a:lnTo>
                    <a:pt x="1004" y="10"/>
                  </a:lnTo>
                  <a:lnTo>
                    <a:pt x="1004" y="6"/>
                  </a:lnTo>
                  <a:lnTo>
                    <a:pt x="1002" y="4"/>
                  </a:lnTo>
                  <a:lnTo>
                    <a:pt x="1002" y="4"/>
                  </a:lnTo>
                  <a:lnTo>
                    <a:pt x="996" y="4"/>
                  </a:lnTo>
                  <a:lnTo>
                    <a:pt x="996" y="4"/>
                  </a:lnTo>
                  <a:lnTo>
                    <a:pt x="996" y="4"/>
                  </a:lnTo>
                  <a:lnTo>
                    <a:pt x="996" y="4"/>
                  </a:lnTo>
                  <a:lnTo>
                    <a:pt x="982" y="2"/>
                  </a:lnTo>
                  <a:lnTo>
                    <a:pt x="982" y="2"/>
                  </a:lnTo>
                  <a:lnTo>
                    <a:pt x="980" y="2"/>
                  </a:lnTo>
                  <a:lnTo>
                    <a:pt x="980" y="2"/>
                  </a:lnTo>
                  <a:lnTo>
                    <a:pt x="978" y="2"/>
                  </a:lnTo>
                  <a:lnTo>
                    <a:pt x="976" y="4"/>
                  </a:lnTo>
                  <a:lnTo>
                    <a:pt x="972" y="8"/>
                  </a:lnTo>
                  <a:lnTo>
                    <a:pt x="972" y="8"/>
                  </a:lnTo>
                  <a:lnTo>
                    <a:pt x="966" y="10"/>
                  </a:lnTo>
                  <a:lnTo>
                    <a:pt x="964" y="12"/>
                  </a:lnTo>
                  <a:lnTo>
                    <a:pt x="962" y="14"/>
                  </a:lnTo>
                  <a:lnTo>
                    <a:pt x="962" y="14"/>
                  </a:lnTo>
                  <a:lnTo>
                    <a:pt x="964" y="16"/>
                  </a:lnTo>
                  <a:lnTo>
                    <a:pt x="966" y="18"/>
                  </a:lnTo>
                  <a:lnTo>
                    <a:pt x="968" y="20"/>
                  </a:lnTo>
                  <a:lnTo>
                    <a:pt x="968" y="22"/>
                  </a:lnTo>
                  <a:lnTo>
                    <a:pt x="968" y="22"/>
                  </a:lnTo>
                  <a:lnTo>
                    <a:pt x="966" y="24"/>
                  </a:lnTo>
                  <a:lnTo>
                    <a:pt x="964" y="26"/>
                  </a:lnTo>
                  <a:lnTo>
                    <a:pt x="964" y="26"/>
                  </a:lnTo>
                  <a:lnTo>
                    <a:pt x="958" y="24"/>
                  </a:lnTo>
                  <a:lnTo>
                    <a:pt x="958" y="24"/>
                  </a:lnTo>
                  <a:lnTo>
                    <a:pt x="956" y="24"/>
                  </a:lnTo>
                  <a:lnTo>
                    <a:pt x="956" y="24"/>
                  </a:lnTo>
                  <a:lnTo>
                    <a:pt x="952" y="24"/>
                  </a:lnTo>
                  <a:lnTo>
                    <a:pt x="952" y="26"/>
                  </a:lnTo>
                  <a:lnTo>
                    <a:pt x="950" y="30"/>
                  </a:lnTo>
                  <a:lnTo>
                    <a:pt x="950" y="30"/>
                  </a:lnTo>
                  <a:lnTo>
                    <a:pt x="946" y="36"/>
                  </a:lnTo>
                  <a:lnTo>
                    <a:pt x="942" y="40"/>
                  </a:lnTo>
                  <a:lnTo>
                    <a:pt x="942" y="40"/>
                  </a:lnTo>
                  <a:lnTo>
                    <a:pt x="940" y="46"/>
                  </a:lnTo>
                  <a:lnTo>
                    <a:pt x="942" y="50"/>
                  </a:lnTo>
                  <a:lnTo>
                    <a:pt x="946" y="56"/>
                  </a:lnTo>
                  <a:lnTo>
                    <a:pt x="950" y="60"/>
                  </a:lnTo>
                  <a:lnTo>
                    <a:pt x="950" y="60"/>
                  </a:lnTo>
                  <a:lnTo>
                    <a:pt x="958" y="62"/>
                  </a:lnTo>
                  <a:lnTo>
                    <a:pt x="962" y="66"/>
                  </a:lnTo>
                  <a:lnTo>
                    <a:pt x="962" y="66"/>
                  </a:lnTo>
                  <a:lnTo>
                    <a:pt x="964" y="70"/>
                  </a:lnTo>
                  <a:lnTo>
                    <a:pt x="968" y="74"/>
                  </a:lnTo>
                  <a:lnTo>
                    <a:pt x="968" y="74"/>
                  </a:lnTo>
                  <a:lnTo>
                    <a:pt x="966" y="76"/>
                  </a:lnTo>
                  <a:lnTo>
                    <a:pt x="968" y="80"/>
                  </a:lnTo>
                  <a:lnTo>
                    <a:pt x="968" y="80"/>
                  </a:lnTo>
                  <a:lnTo>
                    <a:pt x="970" y="84"/>
                  </a:lnTo>
                  <a:lnTo>
                    <a:pt x="976" y="86"/>
                  </a:lnTo>
                  <a:lnTo>
                    <a:pt x="986" y="92"/>
                  </a:lnTo>
                  <a:lnTo>
                    <a:pt x="986" y="92"/>
                  </a:lnTo>
                  <a:lnTo>
                    <a:pt x="996" y="100"/>
                  </a:lnTo>
                  <a:lnTo>
                    <a:pt x="1000" y="104"/>
                  </a:lnTo>
                  <a:lnTo>
                    <a:pt x="1000" y="106"/>
                  </a:lnTo>
                  <a:lnTo>
                    <a:pt x="998" y="108"/>
                  </a:lnTo>
                  <a:lnTo>
                    <a:pt x="998" y="108"/>
                  </a:lnTo>
                  <a:lnTo>
                    <a:pt x="1002" y="112"/>
                  </a:lnTo>
                  <a:lnTo>
                    <a:pt x="1008" y="116"/>
                  </a:lnTo>
                  <a:lnTo>
                    <a:pt x="1010" y="120"/>
                  </a:lnTo>
                  <a:lnTo>
                    <a:pt x="1010" y="122"/>
                  </a:lnTo>
                  <a:lnTo>
                    <a:pt x="1006" y="124"/>
                  </a:lnTo>
                  <a:lnTo>
                    <a:pt x="1006" y="124"/>
                  </a:lnTo>
                  <a:lnTo>
                    <a:pt x="1004" y="124"/>
                  </a:lnTo>
                  <a:lnTo>
                    <a:pt x="1000" y="126"/>
                  </a:lnTo>
                  <a:lnTo>
                    <a:pt x="1000" y="126"/>
                  </a:lnTo>
                  <a:lnTo>
                    <a:pt x="1000" y="128"/>
                  </a:lnTo>
                  <a:lnTo>
                    <a:pt x="1000" y="132"/>
                  </a:lnTo>
                  <a:lnTo>
                    <a:pt x="1000" y="132"/>
                  </a:lnTo>
                  <a:lnTo>
                    <a:pt x="998" y="136"/>
                  </a:lnTo>
                  <a:lnTo>
                    <a:pt x="996" y="138"/>
                  </a:lnTo>
                  <a:lnTo>
                    <a:pt x="992" y="138"/>
                  </a:lnTo>
                  <a:lnTo>
                    <a:pt x="992" y="138"/>
                  </a:lnTo>
                  <a:lnTo>
                    <a:pt x="992" y="142"/>
                  </a:lnTo>
                  <a:lnTo>
                    <a:pt x="992" y="142"/>
                  </a:lnTo>
                  <a:lnTo>
                    <a:pt x="990" y="150"/>
                  </a:lnTo>
                  <a:lnTo>
                    <a:pt x="990" y="154"/>
                  </a:lnTo>
                  <a:lnTo>
                    <a:pt x="990" y="156"/>
                  </a:lnTo>
                  <a:lnTo>
                    <a:pt x="990" y="156"/>
                  </a:lnTo>
                  <a:lnTo>
                    <a:pt x="986" y="158"/>
                  </a:lnTo>
                  <a:lnTo>
                    <a:pt x="986" y="158"/>
                  </a:lnTo>
                  <a:lnTo>
                    <a:pt x="986" y="156"/>
                  </a:lnTo>
                  <a:lnTo>
                    <a:pt x="984" y="154"/>
                  </a:lnTo>
                  <a:lnTo>
                    <a:pt x="982" y="150"/>
                  </a:lnTo>
                  <a:lnTo>
                    <a:pt x="982" y="150"/>
                  </a:lnTo>
                  <a:lnTo>
                    <a:pt x="978" y="146"/>
                  </a:lnTo>
                  <a:lnTo>
                    <a:pt x="972" y="142"/>
                  </a:lnTo>
                  <a:lnTo>
                    <a:pt x="972" y="142"/>
                  </a:lnTo>
                  <a:lnTo>
                    <a:pt x="968" y="138"/>
                  </a:lnTo>
                  <a:lnTo>
                    <a:pt x="968" y="136"/>
                  </a:lnTo>
                  <a:lnTo>
                    <a:pt x="968" y="130"/>
                  </a:lnTo>
                  <a:lnTo>
                    <a:pt x="970" y="124"/>
                  </a:lnTo>
                  <a:lnTo>
                    <a:pt x="972" y="118"/>
                  </a:lnTo>
                  <a:lnTo>
                    <a:pt x="972" y="118"/>
                  </a:lnTo>
                  <a:lnTo>
                    <a:pt x="970" y="114"/>
                  </a:lnTo>
                  <a:lnTo>
                    <a:pt x="968" y="112"/>
                  </a:lnTo>
                  <a:lnTo>
                    <a:pt x="966" y="110"/>
                  </a:lnTo>
                  <a:lnTo>
                    <a:pt x="962" y="110"/>
                  </a:lnTo>
                  <a:lnTo>
                    <a:pt x="962" y="110"/>
                  </a:lnTo>
                  <a:lnTo>
                    <a:pt x="960" y="110"/>
                  </a:lnTo>
                  <a:lnTo>
                    <a:pt x="960" y="110"/>
                  </a:lnTo>
                  <a:lnTo>
                    <a:pt x="956" y="110"/>
                  </a:lnTo>
                  <a:lnTo>
                    <a:pt x="954" y="112"/>
                  </a:lnTo>
                  <a:lnTo>
                    <a:pt x="952" y="118"/>
                  </a:lnTo>
                  <a:lnTo>
                    <a:pt x="954" y="126"/>
                  </a:lnTo>
                  <a:lnTo>
                    <a:pt x="952" y="130"/>
                  </a:lnTo>
                  <a:lnTo>
                    <a:pt x="950" y="134"/>
                  </a:lnTo>
                  <a:lnTo>
                    <a:pt x="950" y="134"/>
                  </a:lnTo>
                  <a:lnTo>
                    <a:pt x="946" y="128"/>
                  </a:lnTo>
                  <a:lnTo>
                    <a:pt x="942" y="122"/>
                  </a:lnTo>
                  <a:lnTo>
                    <a:pt x="940" y="118"/>
                  </a:lnTo>
                  <a:lnTo>
                    <a:pt x="934" y="114"/>
                  </a:lnTo>
                  <a:lnTo>
                    <a:pt x="934" y="114"/>
                  </a:lnTo>
                  <a:lnTo>
                    <a:pt x="930" y="112"/>
                  </a:lnTo>
                  <a:lnTo>
                    <a:pt x="926" y="110"/>
                  </a:lnTo>
                  <a:lnTo>
                    <a:pt x="926" y="110"/>
                  </a:lnTo>
                  <a:lnTo>
                    <a:pt x="924" y="108"/>
                  </a:lnTo>
                  <a:lnTo>
                    <a:pt x="924" y="104"/>
                  </a:lnTo>
                  <a:lnTo>
                    <a:pt x="924" y="104"/>
                  </a:lnTo>
                  <a:lnTo>
                    <a:pt x="918" y="98"/>
                  </a:lnTo>
                  <a:lnTo>
                    <a:pt x="918" y="96"/>
                  </a:lnTo>
                  <a:lnTo>
                    <a:pt x="922" y="94"/>
                  </a:lnTo>
                  <a:lnTo>
                    <a:pt x="922" y="94"/>
                  </a:lnTo>
                  <a:lnTo>
                    <a:pt x="928" y="92"/>
                  </a:lnTo>
                  <a:lnTo>
                    <a:pt x="932" y="92"/>
                  </a:lnTo>
                  <a:lnTo>
                    <a:pt x="934" y="88"/>
                  </a:lnTo>
                  <a:lnTo>
                    <a:pt x="934" y="88"/>
                  </a:lnTo>
                  <a:lnTo>
                    <a:pt x="934" y="82"/>
                  </a:lnTo>
                  <a:lnTo>
                    <a:pt x="930" y="78"/>
                  </a:lnTo>
                  <a:lnTo>
                    <a:pt x="930" y="78"/>
                  </a:lnTo>
                  <a:lnTo>
                    <a:pt x="922" y="72"/>
                  </a:lnTo>
                  <a:lnTo>
                    <a:pt x="916" y="68"/>
                  </a:lnTo>
                  <a:lnTo>
                    <a:pt x="916" y="68"/>
                  </a:lnTo>
                  <a:lnTo>
                    <a:pt x="912" y="62"/>
                  </a:lnTo>
                  <a:lnTo>
                    <a:pt x="908" y="56"/>
                  </a:lnTo>
                  <a:lnTo>
                    <a:pt x="908" y="56"/>
                  </a:lnTo>
                  <a:lnTo>
                    <a:pt x="902" y="54"/>
                  </a:lnTo>
                  <a:lnTo>
                    <a:pt x="898" y="52"/>
                  </a:lnTo>
                  <a:lnTo>
                    <a:pt x="896" y="50"/>
                  </a:lnTo>
                  <a:lnTo>
                    <a:pt x="896" y="50"/>
                  </a:lnTo>
                  <a:lnTo>
                    <a:pt x="890" y="46"/>
                  </a:lnTo>
                  <a:lnTo>
                    <a:pt x="882" y="42"/>
                  </a:lnTo>
                  <a:lnTo>
                    <a:pt x="882" y="42"/>
                  </a:lnTo>
                  <a:lnTo>
                    <a:pt x="882" y="44"/>
                  </a:lnTo>
                  <a:lnTo>
                    <a:pt x="882" y="44"/>
                  </a:lnTo>
                  <a:lnTo>
                    <a:pt x="880" y="48"/>
                  </a:lnTo>
                  <a:lnTo>
                    <a:pt x="880" y="52"/>
                  </a:lnTo>
                  <a:lnTo>
                    <a:pt x="880" y="52"/>
                  </a:lnTo>
                  <a:lnTo>
                    <a:pt x="882" y="58"/>
                  </a:lnTo>
                  <a:lnTo>
                    <a:pt x="882" y="58"/>
                  </a:lnTo>
                  <a:lnTo>
                    <a:pt x="880" y="60"/>
                  </a:lnTo>
                  <a:lnTo>
                    <a:pt x="876" y="60"/>
                  </a:lnTo>
                  <a:lnTo>
                    <a:pt x="876" y="60"/>
                  </a:lnTo>
                  <a:lnTo>
                    <a:pt x="874" y="64"/>
                  </a:lnTo>
                  <a:lnTo>
                    <a:pt x="872" y="68"/>
                  </a:lnTo>
                  <a:lnTo>
                    <a:pt x="870" y="72"/>
                  </a:lnTo>
                  <a:lnTo>
                    <a:pt x="868" y="74"/>
                  </a:lnTo>
                  <a:lnTo>
                    <a:pt x="868" y="74"/>
                  </a:lnTo>
                  <a:lnTo>
                    <a:pt x="864" y="78"/>
                  </a:lnTo>
                  <a:lnTo>
                    <a:pt x="862" y="78"/>
                  </a:lnTo>
                  <a:lnTo>
                    <a:pt x="860" y="82"/>
                  </a:lnTo>
                  <a:lnTo>
                    <a:pt x="860" y="82"/>
                  </a:lnTo>
                  <a:lnTo>
                    <a:pt x="860" y="84"/>
                  </a:lnTo>
                  <a:lnTo>
                    <a:pt x="862" y="86"/>
                  </a:lnTo>
                  <a:lnTo>
                    <a:pt x="868" y="90"/>
                  </a:lnTo>
                  <a:lnTo>
                    <a:pt x="868" y="90"/>
                  </a:lnTo>
                  <a:lnTo>
                    <a:pt x="880" y="98"/>
                  </a:lnTo>
                  <a:lnTo>
                    <a:pt x="886" y="100"/>
                  </a:lnTo>
                  <a:lnTo>
                    <a:pt x="894" y="102"/>
                  </a:lnTo>
                  <a:lnTo>
                    <a:pt x="894" y="102"/>
                  </a:lnTo>
                  <a:lnTo>
                    <a:pt x="894" y="102"/>
                  </a:lnTo>
                  <a:lnTo>
                    <a:pt x="894" y="102"/>
                  </a:lnTo>
                  <a:lnTo>
                    <a:pt x="898" y="102"/>
                  </a:lnTo>
                  <a:lnTo>
                    <a:pt x="898" y="102"/>
                  </a:lnTo>
                  <a:lnTo>
                    <a:pt x="902" y="102"/>
                  </a:lnTo>
                  <a:lnTo>
                    <a:pt x="902" y="102"/>
                  </a:lnTo>
                  <a:lnTo>
                    <a:pt x="904" y="102"/>
                  </a:lnTo>
                  <a:lnTo>
                    <a:pt x="906" y="106"/>
                  </a:lnTo>
                  <a:lnTo>
                    <a:pt x="906" y="106"/>
                  </a:lnTo>
                  <a:lnTo>
                    <a:pt x="904" y="108"/>
                  </a:lnTo>
                  <a:lnTo>
                    <a:pt x="902" y="108"/>
                  </a:lnTo>
                  <a:lnTo>
                    <a:pt x="894" y="110"/>
                  </a:lnTo>
                  <a:lnTo>
                    <a:pt x="894" y="110"/>
                  </a:lnTo>
                  <a:lnTo>
                    <a:pt x="892" y="112"/>
                  </a:lnTo>
                  <a:lnTo>
                    <a:pt x="890" y="116"/>
                  </a:lnTo>
                  <a:lnTo>
                    <a:pt x="890" y="118"/>
                  </a:lnTo>
                  <a:lnTo>
                    <a:pt x="894" y="122"/>
                  </a:lnTo>
                  <a:lnTo>
                    <a:pt x="894" y="122"/>
                  </a:lnTo>
                  <a:lnTo>
                    <a:pt x="898" y="122"/>
                  </a:lnTo>
                  <a:lnTo>
                    <a:pt x="902" y="124"/>
                  </a:lnTo>
                  <a:lnTo>
                    <a:pt x="902" y="124"/>
                  </a:lnTo>
                  <a:lnTo>
                    <a:pt x="902" y="124"/>
                  </a:lnTo>
                  <a:lnTo>
                    <a:pt x="902" y="126"/>
                  </a:lnTo>
                  <a:lnTo>
                    <a:pt x="902" y="128"/>
                  </a:lnTo>
                  <a:lnTo>
                    <a:pt x="898" y="128"/>
                  </a:lnTo>
                  <a:lnTo>
                    <a:pt x="898" y="128"/>
                  </a:lnTo>
                  <a:lnTo>
                    <a:pt x="894" y="132"/>
                  </a:lnTo>
                  <a:lnTo>
                    <a:pt x="888" y="134"/>
                  </a:lnTo>
                  <a:lnTo>
                    <a:pt x="888" y="134"/>
                  </a:lnTo>
                  <a:lnTo>
                    <a:pt x="878" y="134"/>
                  </a:lnTo>
                  <a:lnTo>
                    <a:pt x="874" y="136"/>
                  </a:lnTo>
                  <a:lnTo>
                    <a:pt x="872" y="140"/>
                  </a:lnTo>
                  <a:lnTo>
                    <a:pt x="872" y="140"/>
                  </a:lnTo>
                  <a:lnTo>
                    <a:pt x="874" y="142"/>
                  </a:lnTo>
                  <a:lnTo>
                    <a:pt x="876" y="146"/>
                  </a:lnTo>
                  <a:lnTo>
                    <a:pt x="878" y="148"/>
                  </a:lnTo>
                  <a:lnTo>
                    <a:pt x="876" y="150"/>
                  </a:lnTo>
                  <a:lnTo>
                    <a:pt x="876" y="150"/>
                  </a:lnTo>
                  <a:lnTo>
                    <a:pt x="874" y="150"/>
                  </a:lnTo>
                  <a:lnTo>
                    <a:pt x="874" y="150"/>
                  </a:lnTo>
                  <a:lnTo>
                    <a:pt x="870" y="148"/>
                  </a:lnTo>
                  <a:lnTo>
                    <a:pt x="866" y="146"/>
                  </a:lnTo>
                  <a:lnTo>
                    <a:pt x="864" y="140"/>
                  </a:lnTo>
                  <a:lnTo>
                    <a:pt x="864" y="132"/>
                  </a:lnTo>
                  <a:lnTo>
                    <a:pt x="864" y="130"/>
                  </a:lnTo>
                  <a:lnTo>
                    <a:pt x="860" y="126"/>
                  </a:lnTo>
                  <a:lnTo>
                    <a:pt x="860" y="126"/>
                  </a:lnTo>
                  <a:lnTo>
                    <a:pt x="858" y="124"/>
                  </a:lnTo>
                  <a:lnTo>
                    <a:pt x="852" y="124"/>
                  </a:lnTo>
                  <a:lnTo>
                    <a:pt x="852" y="124"/>
                  </a:lnTo>
                  <a:lnTo>
                    <a:pt x="848" y="126"/>
                  </a:lnTo>
                  <a:lnTo>
                    <a:pt x="848" y="128"/>
                  </a:lnTo>
                  <a:lnTo>
                    <a:pt x="848" y="130"/>
                  </a:lnTo>
                  <a:lnTo>
                    <a:pt x="848" y="130"/>
                  </a:lnTo>
                  <a:lnTo>
                    <a:pt x="854" y="134"/>
                  </a:lnTo>
                  <a:lnTo>
                    <a:pt x="856" y="136"/>
                  </a:lnTo>
                  <a:lnTo>
                    <a:pt x="856" y="140"/>
                  </a:lnTo>
                  <a:lnTo>
                    <a:pt x="856" y="140"/>
                  </a:lnTo>
                  <a:lnTo>
                    <a:pt x="856" y="140"/>
                  </a:lnTo>
                  <a:lnTo>
                    <a:pt x="856" y="140"/>
                  </a:lnTo>
                  <a:lnTo>
                    <a:pt x="850" y="138"/>
                  </a:lnTo>
                  <a:lnTo>
                    <a:pt x="850" y="138"/>
                  </a:lnTo>
                  <a:lnTo>
                    <a:pt x="844" y="136"/>
                  </a:lnTo>
                  <a:lnTo>
                    <a:pt x="844" y="136"/>
                  </a:lnTo>
                  <a:lnTo>
                    <a:pt x="844" y="136"/>
                  </a:lnTo>
                  <a:lnTo>
                    <a:pt x="844" y="136"/>
                  </a:lnTo>
                  <a:lnTo>
                    <a:pt x="836" y="138"/>
                  </a:lnTo>
                  <a:lnTo>
                    <a:pt x="830" y="142"/>
                  </a:lnTo>
                  <a:lnTo>
                    <a:pt x="830" y="142"/>
                  </a:lnTo>
                  <a:lnTo>
                    <a:pt x="826" y="142"/>
                  </a:lnTo>
                  <a:lnTo>
                    <a:pt x="826" y="142"/>
                  </a:lnTo>
                  <a:lnTo>
                    <a:pt x="820" y="140"/>
                  </a:lnTo>
                  <a:lnTo>
                    <a:pt x="814" y="138"/>
                  </a:lnTo>
                  <a:lnTo>
                    <a:pt x="804" y="136"/>
                  </a:lnTo>
                  <a:lnTo>
                    <a:pt x="804" y="136"/>
                  </a:lnTo>
                  <a:lnTo>
                    <a:pt x="794" y="134"/>
                  </a:lnTo>
                  <a:lnTo>
                    <a:pt x="786" y="130"/>
                  </a:lnTo>
                  <a:lnTo>
                    <a:pt x="786" y="130"/>
                  </a:lnTo>
                  <a:lnTo>
                    <a:pt x="780" y="124"/>
                  </a:lnTo>
                  <a:lnTo>
                    <a:pt x="774" y="122"/>
                  </a:lnTo>
                  <a:lnTo>
                    <a:pt x="774" y="122"/>
                  </a:lnTo>
                  <a:lnTo>
                    <a:pt x="774" y="122"/>
                  </a:lnTo>
                  <a:lnTo>
                    <a:pt x="774" y="122"/>
                  </a:lnTo>
                  <a:lnTo>
                    <a:pt x="770" y="122"/>
                  </a:lnTo>
                  <a:lnTo>
                    <a:pt x="770" y="122"/>
                  </a:lnTo>
                  <a:lnTo>
                    <a:pt x="764" y="122"/>
                  </a:lnTo>
                  <a:lnTo>
                    <a:pt x="764" y="122"/>
                  </a:lnTo>
                  <a:lnTo>
                    <a:pt x="760" y="120"/>
                  </a:lnTo>
                  <a:lnTo>
                    <a:pt x="760" y="120"/>
                  </a:lnTo>
                  <a:lnTo>
                    <a:pt x="760" y="118"/>
                  </a:lnTo>
                  <a:lnTo>
                    <a:pt x="760" y="116"/>
                  </a:lnTo>
                  <a:lnTo>
                    <a:pt x="764" y="114"/>
                  </a:lnTo>
                  <a:lnTo>
                    <a:pt x="764" y="112"/>
                  </a:lnTo>
                  <a:lnTo>
                    <a:pt x="764" y="112"/>
                  </a:lnTo>
                  <a:lnTo>
                    <a:pt x="756" y="108"/>
                  </a:lnTo>
                  <a:lnTo>
                    <a:pt x="756" y="108"/>
                  </a:lnTo>
                  <a:lnTo>
                    <a:pt x="752" y="110"/>
                  </a:lnTo>
                  <a:lnTo>
                    <a:pt x="746" y="110"/>
                  </a:lnTo>
                  <a:lnTo>
                    <a:pt x="746" y="110"/>
                  </a:lnTo>
                  <a:lnTo>
                    <a:pt x="738" y="114"/>
                  </a:lnTo>
                  <a:lnTo>
                    <a:pt x="738" y="114"/>
                  </a:lnTo>
                  <a:lnTo>
                    <a:pt x="734" y="114"/>
                  </a:lnTo>
                  <a:lnTo>
                    <a:pt x="730" y="116"/>
                  </a:lnTo>
                  <a:lnTo>
                    <a:pt x="730" y="116"/>
                  </a:lnTo>
                  <a:lnTo>
                    <a:pt x="728" y="118"/>
                  </a:lnTo>
                  <a:lnTo>
                    <a:pt x="726" y="122"/>
                  </a:lnTo>
                  <a:lnTo>
                    <a:pt x="728" y="124"/>
                  </a:lnTo>
                  <a:lnTo>
                    <a:pt x="732" y="126"/>
                  </a:lnTo>
                  <a:lnTo>
                    <a:pt x="732" y="126"/>
                  </a:lnTo>
                  <a:lnTo>
                    <a:pt x="734" y="128"/>
                  </a:lnTo>
                  <a:lnTo>
                    <a:pt x="734" y="128"/>
                  </a:lnTo>
                  <a:lnTo>
                    <a:pt x="740" y="126"/>
                  </a:lnTo>
                  <a:lnTo>
                    <a:pt x="740" y="126"/>
                  </a:lnTo>
                  <a:lnTo>
                    <a:pt x="746" y="124"/>
                  </a:lnTo>
                  <a:lnTo>
                    <a:pt x="746" y="124"/>
                  </a:lnTo>
                  <a:lnTo>
                    <a:pt x="748" y="126"/>
                  </a:lnTo>
                  <a:lnTo>
                    <a:pt x="748" y="126"/>
                  </a:lnTo>
                  <a:lnTo>
                    <a:pt x="744" y="130"/>
                  </a:lnTo>
                  <a:lnTo>
                    <a:pt x="740" y="132"/>
                  </a:lnTo>
                  <a:lnTo>
                    <a:pt x="736" y="134"/>
                  </a:lnTo>
                  <a:lnTo>
                    <a:pt x="734" y="136"/>
                  </a:lnTo>
                  <a:lnTo>
                    <a:pt x="734" y="136"/>
                  </a:lnTo>
                  <a:lnTo>
                    <a:pt x="734" y="142"/>
                  </a:lnTo>
                  <a:lnTo>
                    <a:pt x="736" y="146"/>
                  </a:lnTo>
                  <a:lnTo>
                    <a:pt x="738" y="150"/>
                  </a:lnTo>
                  <a:lnTo>
                    <a:pt x="736" y="154"/>
                  </a:lnTo>
                  <a:lnTo>
                    <a:pt x="736" y="154"/>
                  </a:lnTo>
                  <a:lnTo>
                    <a:pt x="734" y="154"/>
                  </a:lnTo>
                  <a:lnTo>
                    <a:pt x="734" y="154"/>
                  </a:lnTo>
                  <a:lnTo>
                    <a:pt x="728" y="152"/>
                  </a:lnTo>
                  <a:lnTo>
                    <a:pt x="726" y="148"/>
                  </a:lnTo>
                  <a:lnTo>
                    <a:pt x="720" y="140"/>
                  </a:lnTo>
                  <a:lnTo>
                    <a:pt x="720" y="140"/>
                  </a:lnTo>
                  <a:lnTo>
                    <a:pt x="716" y="136"/>
                  </a:lnTo>
                  <a:lnTo>
                    <a:pt x="712" y="134"/>
                  </a:lnTo>
                  <a:lnTo>
                    <a:pt x="706" y="132"/>
                  </a:lnTo>
                  <a:lnTo>
                    <a:pt x="704" y="128"/>
                  </a:lnTo>
                  <a:lnTo>
                    <a:pt x="704" y="128"/>
                  </a:lnTo>
                  <a:lnTo>
                    <a:pt x="696" y="132"/>
                  </a:lnTo>
                  <a:lnTo>
                    <a:pt x="688" y="132"/>
                  </a:lnTo>
                  <a:lnTo>
                    <a:pt x="688" y="132"/>
                  </a:lnTo>
                  <a:lnTo>
                    <a:pt x="686" y="132"/>
                  </a:lnTo>
                  <a:lnTo>
                    <a:pt x="686" y="132"/>
                  </a:lnTo>
                  <a:lnTo>
                    <a:pt x="682" y="132"/>
                  </a:lnTo>
                  <a:lnTo>
                    <a:pt x="682" y="132"/>
                  </a:lnTo>
                  <a:lnTo>
                    <a:pt x="672" y="134"/>
                  </a:lnTo>
                  <a:lnTo>
                    <a:pt x="662" y="134"/>
                  </a:lnTo>
                  <a:lnTo>
                    <a:pt x="662" y="134"/>
                  </a:lnTo>
                  <a:lnTo>
                    <a:pt x="660" y="134"/>
                  </a:lnTo>
                  <a:lnTo>
                    <a:pt x="660" y="134"/>
                  </a:lnTo>
                  <a:lnTo>
                    <a:pt x="654" y="134"/>
                  </a:lnTo>
                  <a:lnTo>
                    <a:pt x="650" y="132"/>
                  </a:lnTo>
                  <a:lnTo>
                    <a:pt x="648" y="130"/>
                  </a:lnTo>
                  <a:lnTo>
                    <a:pt x="650" y="126"/>
                  </a:lnTo>
                  <a:lnTo>
                    <a:pt x="650" y="126"/>
                  </a:lnTo>
                  <a:lnTo>
                    <a:pt x="654" y="124"/>
                  </a:lnTo>
                  <a:lnTo>
                    <a:pt x="658" y="122"/>
                  </a:lnTo>
                  <a:lnTo>
                    <a:pt x="662" y="120"/>
                  </a:lnTo>
                  <a:lnTo>
                    <a:pt x="664" y="118"/>
                  </a:lnTo>
                  <a:lnTo>
                    <a:pt x="664" y="118"/>
                  </a:lnTo>
                  <a:lnTo>
                    <a:pt x="664" y="118"/>
                  </a:lnTo>
                  <a:lnTo>
                    <a:pt x="662" y="116"/>
                  </a:lnTo>
                  <a:lnTo>
                    <a:pt x="660" y="114"/>
                  </a:lnTo>
                  <a:lnTo>
                    <a:pt x="656" y="112"/>
                  </a:lnTo>
                  <a:lnTo>
                    <a:pt x="656" y="112"/>
                  </a:lnTo>
                  <a:lnTo>
                    <a:pt x="652" y="108"/>
                  </a:lnTo>
                  <a:lnTo>
                    <a:pt x="652" y="108"/>
                  </a:lnTo>
                  <a:lnTo>
                    <a:pt x="650" y="106"/>
                  </a:lnTo>
                  <a:lnTo>
                    <a:pt x="646" y="104"/>
                  </a:lnTo>
                  <a:lnTo>
                    <a:pt x="636" y="104"/>
                  </a:lnTo>
                  <a:lnTo>
                    <a:pt x="636" y="104"/>
                  </a:lnTo>
                  <a:lnTo>
                    <a:pt x="636" y="104"/>
                  </a:lnTo>
                  <a:lnTo>
                    <a:pt x="636" y="104"/>
                  </a:lnTo>
                  <a:lnTo>
                    <a:pt x="630" y="104"/>
                  </a:lnTo>
                  <a:lnTo>
                    <a:pt x="630" y="104"/>
                  </a:lnTo>
                  <a:lnTo>
                    <a:pt x="624" y="104"/>
                  </a:lnTo>
                  <a:lnTo>
                    <a:pt x="624" y="104"/>
                  </a:lnTo>
                  <a:lnTo>
                    <a:pt x="618" y="102"/>
                  </a:lnTo>
                  <a:lnTo>
                    <a:pt x="618" y="102"/>
                  </a:lnTo>
                  <a:lnTo>
                    <a:pt x="612" y="98"/>
                  </a:lnTo>
                  <a:lnTo>
                    <a:pt x="612" y="98"/>
                  </a:lnTo>
                  <a:lnTo>
                    <a:pt x="610" y="98"/>
                  </a:lnTo>
                  <a:lnTo>
                    <a:pt x="610" y="98"/>
                  </a:lnTo>
                  <a:lnTo>
                    <a:pt x="608" y="98"/>
                  </a:lnTo>
                  <a:lnTo>
                    <a:pt x="608" y="98"/>
                  </a:lnTo>
                  <a:lnTo>
                    <a:pt x="604" y="100"/>
                  </a:lnTo>
                  <a:lnTo>
                    <a:pt x="604" y="100"/>
                  </a:lnTo>
                  <a:lnTo>
                    <a:pt x="604" y="100"/>
                  </a:lnTo>
                  <a:lnTo>
                    <a:pt x="604" y="100"/>
                  </a:lnTo>
                  <a:lnTo>
                    <a:pt x="600" y="98"/>
                  </a:lnTo>
                  <a:lnTo>
                    <a:pt x="598" y="96"/>
                  </a:lnTo>
                  <a:lnTo>
                    <a:pt x="592" y="92"/>
                  </a:lnTo>
                  <a:lnTo>
                    <a:pt x="592" y="92"/>
                  </a:lnTo>
                  <a:lnTo>
                    <a:pt x="588" y="92"/>
                  </a:lnTo>
                  <a:lnTo>
                    <a:pt x="582" y="90"/>
                  </a:lnTo>
                  <a:lnTo>
                    <a:pt x="582" y="90"/>
                  </a:lnTo>
                  <a:lnTo>
                    <a:pt x="580" y="88"/>
                  </a:lnTo>
                  <a:lnTo>
                    <a:pt x="576" y="86"/>
                  </a:lnTo>
                  <a:lnTo>
                    <a:pt x="576" y="86"/>
                  </a:lnTo>
                  <a:lnTo>
                    <a:pt x="574" y="84"/>
                  </a:lnTo>
                  <a:lnTo>
                    <a:pt x="572" y="82"/>
                  </a:lnTo>
                  <a:lnTo>
                    <a:pt x="572" y="82"/>
                  </a:lnTo>
                  <a:lnTo>
                    <a:pt x="564" y="80"/>
                  </a:lnTo>
                  <a:lnTo>
                    <a:pt x="564" y="80"/>
                  </a:lnTo>
                  <a:lnTo>
                    <a:pt x="564" y="80"/>
                  </a:lnTo>
                  <a:lnTo>
                    <a:pt x="564" y="80"/>
                  </a:lnTo>
                  <a:lnTo>
                    <a:pt x="558" y="82"/>
                  </a:lnTo>
                  <a:lnTo>
                    <a:pt x="554" y="84"/>
                  </a:lnTo>
                  <a:lnTo>
                    <a:pt x="550" y="88"/>
                  </a:lnTo>
                  <a:lnTo>
                    <a:pt x="544" y="90"/>
                  </a:lnTo>
                  <a:lnTo>
                    <a:pt x="544" y="90"/>
                  </a:lnTo>
                  <a:lnTo>
                    <a:pt x="544" y="90"/>
                  </a:lnTo>
                  <a:lnTo>
                    <a:pt x="544" y="90"/>
                  </a:lnTo>
                  <a:lnTo>
                    <a:pt x="540" y="88"/>
                  </a:lnTo>
                  <a:lnTo>
                    <a:pt x="538" y="86"/>
                  </a:lnTo>
                  <a:lnTo>
                    <a:pt x="538" y="82"/>
                  </a:lnTo>
                  <a:lnTo>
                    <a:pt x="536" y="80"/>
                  </a:lnTo>
                  <a:lnTo>
                    <a:pt x="536" y="80"/>
                  </a:lnTo>
                  <a:lnTo>
                    <a:pt x="532" y="78"/>
                  </a:lnTo>
                  <a:lnTo>
                    <a:pt x="532" y="78"/>
                  </a:lnTo>
                  <a:lnTo>
                    <a:pt x="530" y="80"/>
                  </a:lnTo>
                  <a:lnTo>
                    <a:pt x="528" y="82"/>
                  </a:lnTo>
                  <a:lnTo>
                    <a:pt x="526" y="86"/>
                  </a:lnTo>
                  <a:lnTo>
                    <a:pt x="526" y="86"/>
                  </a:lnTo>
                  <a:lnTo>
                    <a:pt x="528" y="90"/>
                  </a:lnTo>
                  <a:lnTo>
                    <a:pt x="528" y="92"/>
                  </a:lnTo>
                  <a:lnTo>
                    <a:pt x="528" y="94"/>
                  </a:lnTo>
                  <a:lnTo>
                    <a:pt x="524" y="96"/>
                  </a:lnTo>
                  <a:lnTo>
                    <a:pt x="524" y="96"/>
                  </a:lnTo>
                  <a:lnTo>
                    <a:pt x="522" y="96"/>
                  </a:lnTo>
                  <a:lnTo>
                    <a:pt x="522" y="96"/>
                  </a:lnTo>
                  <a:lnTo>
                    <a:pt x="516" y="94"/>
                  </a:lnTo>
                  <a:lnTo>
                    <a:pt x="512" y="90"/>
                  </a:lnTo>
                  <a:lnTo>
                    <a:pt x="504" y="78"/>
                  </a:lnTo>
                  <a:lnTo>
                    <a:pt x="504" y="78"/>
                  </a:lnTo>
                  <a:lnTo>
                    <a:pt x="500" y="74"/>
                  </a:lnTo>
                  <a:lnTo>
                    <a:pt x="494" y="72"/>
                  </a:lnTo>
                  <a:lnTo>
                    <a:pt x="494" y="72"/>
                  </a:lnTo>
                  <a:lnTo>
                    <a:pt x="490" y="72"/>
                  </a:lnTo>
                  <a:lnTo>
                    <a:pt x="490" y="72"/>
                  </a:lnTo>
                  <a:lnTo>
                    <a:pt x="488" y="74"/>
                  </a:lnTo>
                  <a:lnTo>
                    <a:pt x="488" y="76"/>
                  </a:lnTo>
                  <a:lnTo>
                    <a:pt x="486" y="76"/>
                  </a:lnTo>
                  <a:lnTo>
                    <a:pt x="484" y="78"/>
                  </a:lnTo>
                  <a:lnTo>
                    <a:pt x="484" y="78"/>
                  </a:lnTo>
                  <a:lnTo>
                    <a:pt x="480" y="76"/>
                  </a:lnTo>
                  <a:lnTo>
                    <a:pt x="480" y="76"/>
                  </a:lnTo>
                  <a:lnTo>
                    <a:pt x="476" y="72"/>
                  </a:lnTo>
                  <a:lnTo>
                    <a:pt x="474" y="70"/>
                  </a:lnTo>
                  <a:lnTo>
                    <a:pt x="472" y="70"/>
                  </a:lnTo>
                  <a:lnTo>
                    <a:pt x="472" y="70"/>
                  </a:lnTo>
                  <a:lnTo>
                    <a:pt x="468" y="70"/>
                  </a:lnTo>
                  <a:lnTo>
                    <a:pt x="468" y="70"/>
                  </a:lnTo>
                  <a:lnTo>
                    <a:pt x="462" y="72"/>
                  </a:lnTo>
                  <a:lnTo>
                    <a:pt x="454" y="74"/>
                  </a:lnTo>
                  <a:lnTo>
                    <a:pt x="454" y="74"/>
                  </a:lnTo>
                  <a:lnTo>
                    <a:pt x="446" y="76"/>
                  </a:lnTo>
                  <a:lnTo>
                    <a:pt x="442" y="76"/>
                  </a:lnTo>
                  <a:lnTo>
                    <a:pt x="438" y="80"/>
                  </a:lnTo>
                  <a:lnTo>
                    <a:pt x="438" y="80"/>
                  </a:lnTo>
                  <a:lnTo>
                    <a:pt x="434" y="86"/>
                  </a:lnTo>
                  <a:lnTo>
                    <a:pt x="434" y="86"/>
                  </a:lnTo>
                  <a:lnTo>
                    <a:pt x="430" y="88"/>
                  </a:lnTo>
                  <a:lnTo>
                    <a:pt x="430" y="88"/>
                  </a:lnTo>
                  <a:lnTo>
                    <a:pt x="426" y="86"/>
                  </a:lnTo>
                  <a:lnTo>
                    <a:pt x="426" y="86"/>
                  </a:lnTo>
                  <a:lnTo>
                    <a:pt x="424" y="86"/>
                  </a:lnTo>
                  <a:lnTo>
                    <a:pt x="422" y="84"/>
                  </a:lnTo>
                  <a:lnTo>
                    <a:pt x="422" y="84"/>
                  </a:lnTo>
                  <a:lnTo>
                    <a:pt x="420" y="84"/>
                  </a:lnTo>
                  <a:lnTo>
                    <a:pt x="420" y="84"/>
                  </a:lnTo>
                  <a:lnTo>
                    <a:pt x="418" y="84"/>
                  </a:lnTo>
                  <a:lnTo>
                    <a:pt x="414" y="86"/>
                  </a:lnTo>
                  <a:lnTo>
                    <a:pt x="414" y="86"/>
                  </a:lnTo>
                  <a:lnTo>
                    <a:pt x="412" y="90"/>
                  </a:lnTo>
                  <a:lnTo>
                    <a:pt x="410" y="92"/>
                  </a:lnTo>
                  <a:lnTo>
                    <a:pt x="410" y="92"/>
                  </a:lnTo>
                  <a:lnTo>
                    <a:pt x="404" y="94"/>
                  </a:lnTo>
                  <a:lnTo>
                    <a:pt x="404" y="94"/>
                  </a:lnTo>
                  <a:lnTo>
                    <a:pt x="404" y="94"/>
                  </a:lnTo>
                  <a:lnTo>
                    <a:pt x="404" y="94"/>
                  </a:lnTo>
                  <a:lnTo>
                    <a:pt x="402" y="92"/>
                  </a:lnTo>
                  <a:lnTo>
                    <a:pt x="402" y="92"/>
                  </a:lnTo>
                  <a:lnTo>
                    <a:pt x="400" y="98"/>
                  </a:lnTo>
                  <a:lnTo>
                    <a:pt x="398" y="100"/>
                  </a:lnTo>
                  <a:lnTo>
                    <a:pt x="394" y="102"/>
                  </a:lnTo>
                  <a:lnTo>
                    <a:pt x="390" y="102"/>
                  </a:lnTo>
                  <a:lnTo>
                    <a:pt x="390" y="102"/>
                  </a:lnTo>
                  <a:lnTo>
                    <a:pt x="376" y="100"/>
                  </a:lnTo>
                  <a:lnTo>
                    <a:pt x="364" y="96"/>
                  </a:lnTo>
                  <a:lnTo>
                    <a:pt x="364" y="96"/>
                  </a:lnTo>
                  <a:lnTo>
                    <a:pt x="358" y="90"/>
                  </a:lnTo>
                  <a:lnTo>
                    <a:pt x="352" y="86"/>
                  </a:lnTo>
                  <a:lnTo>
                    <a:pt x="352" y="86"/>
                  </a:lnTo>
                  <a:lnTo>
                    <a:pt x="344" y="86"/>
                  </a:lnTo>
                  <a:lnTo>
                    <a:pt x="338" y="82"/>
                  </a:lnTo>
                  <a:lnTo>
                    <a:pt x="338" y="82"/>
                  </a:lnTo>
                  <a:lnTo>
                    <a:pt x="332" y="78"/>
                  </a:lnTo>
                  <a:lnTo>
                    <a:pt x="332" y="78"/>
                  </a:lnTo>
                  <a:lnTo>
                    <a:pt x="330" y="76"/>
                  </a:lnTo>
                  <a:lnTo>
                    <a:pt x="326" y="76"/>
                  </a:lnTo>
                  <a:lnTo>
                    <a:pt x="326" y="76"/>
                  </a:lnTo>
                  <a:lnTo>
                    <a:pt x="318" y="70"/>
                  </a:lnTo>
                  <a:lnTo>
                    <a:pt x="314" y="68"/>
                  </a:lnTo>
                  <a:lnTo>
                    <a:pt x="310" y="66"/>
                  </a:lnTo>
                  <a:lnTo>
                    <a:pt x="310" y="66"/>
                  </a:lnTo>
                  <a:lnTo>
                    <a:pt x="308" y="66"/>
                  </a:lnTo>
                  <a:lnTo>
                    <a:pt x="308" y="66"/>
                  </a:lnTo>
                  <a:lnTo>
                    <a:pt x="306" y="66"/>
                  </a:lnTo>
                  <a:lnTo>
                    <a:pt x="302" y="68"/>
                  </a:lnTo>
                  <a:lnTo>
                    <a:pt x="302" y="68"/>
                  </a:lnTo>
                  <a:lnTo>
                    <a:pt x="300" y="68"/>
                  </a:lnTo>
                  <a:lnTo>
                    <a:pt x="300" y="68"/>
                  </a:lnTo>
                  <a:lnTo>
                    <a:pt x="298" y="68"/>
                  </a:lnTo>
                  <a:lnTo>
                    <a:pt x="298" y="68"/>
                  </a:lnTo>
                  <a:lnTo>
                    <a:pt x="296" y="68"/>
                  </a:lnTo>
                  <a:lnTo>
                    <a:pt x="296" y="68"/>
                  </a:lnTo>
                  <a:lnTo>
                    <a:pt x="294" y="68"/>
                  </a:lnTo>
                  <a:lnTo>
                    <a:pt x="294" y="68"/>
                  </a:lnTo>
                  <a:lnTo>
                    <a:pt x="286" y="68"/>
                  </a:lnTo>
                  <a:lnTo>
                    <a:pt x="278" y="70"/>
                  </a:lnTo>
                  <a:lnTo>
                    <a:pt x="278" y="70"/>
                  </a:lnTo>
                  <a:lnTo>
                    <a:pt x="276" y="70"/>
                  </a:lnTo>
                  <a:lnTo>
                    <a:pt x="276" y="70"/>
                  </a:lnTo>
                  <a:lnTo>
                    <a:pt x="260" y="66"/>
                  </a:lnTo>
                  <a:lnTo>
                    <a:pt x="260" y="66"/>
                  </a:lnTo>
                  <a:lnTo>
                    <a:pt x="258" y="66"/>
                  </a:lnTo>
                  <a:lnTo>
                    <a:pt x="258" y="66"/>
                  </a:lnTo>
                  <a:lnTo>
                    <a:pt x="254" y="66"/>
                  </a:lnTo>
                  <a:lnTo>
                    <a:pt x="254" y="66"/>
                  </a:lnTo>
                  <a:lnTo>
                    <a:pt x="250" y="66"/>
                  </a:lnTo>
                  <a:lnTo>
                    <a:pt x="250" y="66"/>
                  </a:lnTo>
                  <a:lnTo>
                    <a:pt x="244" y="66"/>
                  </a:lnTo>
                  <a:lnTo>
                    <a:pt x="244" y="66"/>
                  </a:lnTo>
                  <a:lnTo>
                    <a:pt x="236" y="62"/>
                  </a:lnTo>
                  <a:lnTo>
                    <a:pt x="228" y="58"/>
                  </a:lnTo>
                  <a:lnTo>
                    <a:pt x="228" y="58"/>
                  </a:lnTo>
                  <a:lnTo>
                    <a:pt x="224" y="58"/>
                  </a:lnTo>
                  <a:lnTo>
                    <a:pt x="224" y="58"/>
                  </a:lnTo>
                  <a:lnTo>
                    <a:pt x="220" y="58"/>
                  </a:lnTo>
                  <a:lnTo>
                    <a:pt x="220" y="60"/>
                  </a:lnTo>
                  <a:lnTo>
                    <a:pt x="218" y="60"/>
                  </a:lnTo>
                  <a:lnTo>
                    <a:pt x="214" y="62"/>
                  </a:lnTo>
                  <a:lnTo>
                    <a:pt x="214" y="62"/>
                  </a:lnTo>
                  <a:lnTo>
                    <a:pt x="214" y="62"/>
                  </a:lnTo>
                  <a:lnTo>
                    <a:pt x="214" y="62"/>
                  </a:lnTo>
                  <a:lnTo>
                    <a:pt x="208" y="60"/>
                  </a:lnTo>
                  <a:lnTo>
                    <a:pt x="202" y="58"/>
                  </a:lnTo>
                  <a:lnTo>
                    <a:pt x="202" y="58"/>
                  </a:lnTo>
                  <a:lnTo>
                    <a:pt x="198" y="56"/>
                  </a:lnTo>
                  <a:lnTo>
                    <a:pt x="196" y="54"/>
                  </a:lnTo>
                  <a:lnTo>
                    <a:pt x="196" y="54"/>
                  </a:lnTo>
                  <a:lnTo>
                    <a:pt x="194" y="50"/>
                  </a:lnTo>
                  <a:lnTo>
                    <a:pt x="192" y="48"/>
                  </a:lnTo>
                  <a:lnTo>
                    <a:pt x="192" y="48"/>
                  </a:lnTo>
                  <a:lnTo>
                    <a:pt x="190" y="48"/>
                  </a:lnTo>
                  <a:lnTo>
                    <a:pt x="190" y="48"/>
                  </a:lnTo>
                  <a:lnTo>
                    <a:pt x="186" y="48"/>
                  </a:lnTo>
                  <a:lnTo>
                    <a:pt x="186" y="48"/>
                  </a:lnTo>
                  <a:lnTo>
                    <a:pt x="184" y="48"/>
                  </a:lnTo>
                  <a:lnTo>
                    <a:pt x="184" y="48"/>
                  </a:lnTo>
                  <a:lnTo>
                    <a:pt x="184" y="48"/>
                  </a:lnTo>
                  <a:lnTo>
                    <a:pt x="184" y="48"/>
                  </a:lnTo>
                  <a:lnTo>
                    <a:pt x="176" y="46"/>
                  </a:lnTo>
                  <a:lnTo>
                    <a:pt x="176" y="46"/>
                  </a:lnTo>
                  <a:lnTo>
                    <a:pt x="174" y="46"/>
                  </a:lnTo>
                  <a:lnTo>
                    <a:pt x="174" y="46"/>
                  </a:lnTo>
                  <a:lnTo>
                    <a:pt x="168" y="46"/>
                  </a:lnTo>
                  <a:lnTo>
                    <a:pt x="168" y="46"/>
                  </a:lnTo>
                  <a:lnTo>
                    <a:pt x="162" y="48"/>
                  </a:lnTo>
                  <a:lnTo>
                    <a:pt x="162" y="48"/>
                  </a:lnTo>
                  <a:lnTo>
                    <a:pt x="160" y="48"/>
                  </a:lnTo>
                  <a:lnTo>
                    <a:pt x="160" y="48"/>
                  </a:lnTo>
                  <a:lnTo>
                    <a:pt x="156" y="44"/>
                  </a:lnTo>
                  <a:lnTo>
                    <a:pt x="152" y="40"/>
                  </a:lnTo>
                  <a:lnTo>
                    <a:pt x="150" y="36"/>
                  </a:lnTo>
                  <a:lnTo>
                    <a:pt x="146" y="34"/>
                  </a:lnTo>
                  <a:lnTo>
                    <a:pt x="146" y="34"/>
                  </a:lnTo>
                  <a:lnTo>
                    <a:pt x="140" y="36"/>
                  </a:lnTo>
                  <a:lnTo>
                    <a:pt x="140" y="36"/>
                  </a:lnTo>
                  <a:lnTo>
                    <a:pt x="134" y="42"/>
                  </a:lnTo>
                  <a:lnTo>
                    <a:pt x="132" y="44"/>
                  </a:lnTo>
                  <a:lnTo>
                    <a:pt x="128" y="44"/>
                  </a:lnTo>
                  <a:lnTo>
                    <a:pt x="128" y="44"/>
                  </a:lnTo>
                  <a:lnTo>
                    <a:pt x="126" y="44"/>
                  </a:lnTo>
                  <a:lnTo>
                    <a:pt x="126" y="44"/>
                  </a:lnTo>
                  <a:lnTo>
                    <a:pt x="122" y="44"/>
                  </a:lnTo>
                  <a:lnTo>
                    <a:pt x="122" y="44"/>
                  </a:lnTo>
                  <a:lnTo>
                    <a:pt x="118" y="44"/>
                  </a:lnTo>
                  <a:lnTo>
                    <a:pt x="118" y="44"/>
                  </a:lnTo>
                  <a:lnTo>
                    <a:pt x="110" y="44"/>
                  </a:lnTo>
                  <a:lnTo>
                    <a:pt x="110" y="44"/>
                  </a:lnTo>
                  <a:lnTo>
                    <a:pt x="104" y="48"/>
                  </a:lnTo>
                  <a:lnTo>
                    <a:pt x="96" y="50"/>
                  </a:lnTo>
                  <a:lnTo>
                    <a:pt x="96" y="50"/>
                  </a:lnTo>
                  <a:lnTo>
                    <a:pt x="94" y="50"/>
                  </a:lnTo>
                  <a:lnTo>
                    <a:pt x="94" y="50"/>
                  </a:lnTo>
                  <a:lnTo>
                    <a:pt x="90" y="50"/>
                  </a:lnTo>
                  <a:lnTo>
                    <a:pt x="90" y="50"/>
                  </a:lnTo>
                  <a:lnTo>
                    <a:pt x="86" y="50"/>
                  </a:lnTo>
                  <a:lnTo>
                    <a:pt x="82" y="54"/>
                  </a:lnTo>
                  <a:lnTo>
                    <a:pt x="82" y="54"/>
                  </a:lnTo>
                  <a:lnTo>
                    <a:pt x="74" y="58"/>
                  </a:lnTo>
                  <a:lnTo>
                    <a:pt x="68" y="62"/>
                  </a:lnTo>
                  <a:lnTo>
                    <a:pt x="68" y="62"/>
                  </a:lnTo>
                  <a:lnTo>
                    <a:pt x="66" y="66"/>
                  </a:lnTo>
                  <a:lnTo>
                    <a:pt x="64" y="68"/>
                  </a:lnTo>
                  <a:lnTo>
                    <a:pt x="64" y="72"/>
                  </a:lnTo>
                  <a:lnTo>
                    <a:pt x="62" y="76"/>
                  </a:lnTo>
                  <a:lnTo>
                    <a:pt x="62" y="76"/>
                  </a:lnTo>
                  <a:lnTo>
                    <a:pt x="58" y="80"/>
                  </a:lnTo>
                  <a:lnTo>
                    <a:pt x="52" y="82"/>
                  </a:lnTo>
                  <a:lnTo>
                    <a:pt x="44" y="84"/>
                  </a:lnTo>
                  <a:lnTo>
                    <a:pt x="38" y="86"/>
                  </a:lnTo>
                  <a:lnTo>
                    <a:pt x="38" y="86"/>
                  </a:lnTo>
                  <a:lnTo>
                    <a:pt x="32" y="84"/>
                  </a:lnTo>
                  <a:lnTo>
                    <a:pt x="32" y="84"/>
                  </a:lnTo>
                  <a:lnTo>
                    <a:pt x="26" y="84"/>
                  </a:lnTo>
                  <a:lnTo>
                    <a:pt x="26" y="84"/>
                  </a:lnTo>
                  <a:lnTo>
                    <a:pt x="22" y="84"/>
                  </a:lnTo>
                  <a:lnTo>
                    <a:pt x="18" y="86"/>
                  </a:lnTo>
                  <a:lnTo>
                    <a:pt x="18" y="86"/>
                  </a:lnTo>
                  <a:lnTo>
                    <a:pt x="14" y="88"/>
                  </a:lnTo>
                  <a:lnTo>
                    <a:pt x="12" y="92"/>
                  </a:lnTo>
                  <a:lnTo>
                    <a:pt x="14" y="96"/>
                  </a:lnTo>
                  <a:lnTo>
                    <a:pt x="18" y="98"/>
                  </a:lnTo>
                  <a:lnTo>
                    <a:pt x="18" y="98"/>
                  </a:lnTo>
                  <a:lnTo>
                    <a:pt x="24" y="102"/>
                  </a:lnTo>
                  <a:lnTo>
                    <a:pt x="30" y="106"/>
                  </a:lnTo>
                  <a:lnTo>
                    <a:pt x="30" y="106"/>
                  </a:lnTo>
                  <a:lnTo>
                    <a:pt x="32" y="110"/>
                  </a:lnTo>
                  <a:lnTo>
                    <a:pt x="34" y="112"/>
                  </a:lnTo>
                  <a:lnTo>
                    <a:pt x="34" y="112"/>
                  </a:lnTo>
                  <a:lnTo>
                    <a:pt x="38" y="114"/>
                  </a:lnTo>
                  <a:lnTo>
                    <a:pt x="42" y="116"/>
                  </a:lnTo>
                  <a:lnTo>
                    <a:pt x="42" y="116"/>
                  </a:lnTo>
                  <a:lnTo>
                    <a:pt x="46" y="118"/>
                  </a:lnTo>
                  <a:lnTo>
                    <a:pt x="48" y="120"/>
                  </a:lnTo>
                  <a:lnTo>
                    <a:pt x="52" y="126"/>
                  </a:lnTo>
                  <a:lnTo>
                    <a:pt x="52" y="126"/>
                  </a:lnTo>
                  <a:lnTo>
                    <a:pt x="58" y="128"/>
                  </a:lnTo>
                  <a:lnTo>
                    <a:pt x="58" y="128"/>
                  </a:lnTo>
                  <a:lnTo>
                    <a:pt x="60" y="128"/>
                  </a:lnTo>
                  <a:lnTo>
                    <a:pt x="60" y="128"/>
                  </a:lnTo>
                  <a:lnTo>
                    <a:pt x="64" y="128"/>
                  </a:lnTo>
                  <a:lnTo>
                    <a:pt x="64" y="128"/>
                  </a:lnTo>
                  <a:lnTo>
                    <a:pt x="68" y="128"/>
                  </a:lnTo>
                  <a:lnTo>
                    <a:pt x="68" y="128"/>
                  </a:lnTo>
                  <a:lnTo>
                    <a:pt x="74" y="132"/>
                  </a:lnTo>
                  <a:lnTo>
                    <a:pt x="80" y="134"/>
                  </a:lnTo>
                  <a:lnTo>
                    <a:pt x="80" y="134"/>
                  </a:lnTo>
                  <a:lnTo>
                    <a:pt x="84" y="134"/>
                  </a:lnTo>
                  <a:lnTo>
                    <a:pt x="84" y="134"/>
                  </a:lnTo>
                  <a:lnTo>
                    <a:pt x="86" y="134"/>
                  </a:lnTo>
                  <a:lnTo>
                    <a:pt x="86" y="134"/>
                  </a:lnTo>
                  <a:lnTo>
                    <a:pt x="86" y="134"/>
                  </a:lnTo>
                  <a:lnTo>
                    <a:pt x="86" y="134"/>
                  </a:lnTo>
                  <a:lnTo>
                    <a:pt x="90" y="136"/>
                  </a:lnTo>
                  <a:lnTo>
                    <a:pt x="92" y="138"/>
                  </a:lnTo>
                  <a:lnTo>
                    <a:pt x="94" y="140"/>
                  </a:lnTo>
                  <a:lnTo>
                    <a:pt x="94" y="140"/>
                  </a:lnTo>
                  <a:lnTo>
                    <a:pt x="84" y="146"/>
                  </a:lnTo>
                  <a:lnTo>
                    <a:pt x="72" y="148"/>
                  </a:lnTo>
                  <a:lnTo>
                    <a:pt x="72" y="148"/>
                  </a:lnTo>
                  <a:lnTo>
                    <a:pt x="54" y="148"/>
                  </a:lnTo>
                  <a:lnTo>
                    <a:pt x="54" y="148"/>
                  </a:lnTo>
                  <a:lnTo>
                    <a:pt x="48" y="148"/>
                  </a:lnTo>
                  <a:lnTo>
                    <a:pt x="42" y="144"/>
                  </a:lnTo>
                  <a:lnTo>
                    <a:pt x="42" y="144"/>
                  </a:lnTo>
                  <a:lnTo>
                    <a:pt x="36" y="138"/>
                  </a:lnTo>
                  <a:lnTo>
                    <a:pt x="34" y="136"/>
                  </a:lnTo>
                  <a:lnTo>
                    <a:pt x="30" y="134"/>
                  </a:lnTo>
                  <a:lnTo>
                    <a:pt x="30" y="134"/>
                  </a:lnTo>
                  <a:lnTo>
                    <a:pt x="24" y="136"/>
                  </a:lnTo>
                  <a:lnTo>
                    <a:pt x="24" y="136"/>
                  </a:lnTo>
                  <a:lnTo>
                    <a:pt x="22" y="140"/>
                  </a:lnTo>
                  <a:lnTo>
                    <a:pt x="18" y="144"/>
                  </a:lnTo>
                  <a:lnTo>
                    <a:pt x="18" y="144"/>
                  </a:lnTo>
                  <a:lnTo>
                    <a:pt x="12" y="148"/>
                  </a:lnTo>
                  <a:lnTo>
                    <a:pt x="6" y="150"/>
                  </a:lnTo>
                  <a:lnTo>
                    <a:pt x="6" y="150"/>
                  </a:lnTo>
                  <a:lnTo>
                    <a:pt x="0" y="154"/>
                  </a:lnTo>
                  <a:lnTo>
                    <a:pt x="0" y="158"/>
                  </a:lnTo>
                  <a:lnTo>
                    <a:pt x="2" y="162"/>
                  </a:lnTo>
                  <a:lnTo>
                    <a:pt x="6" y="166"/>
                  </a:lnTo>
                  <a:lnTo>
                    <a:pt x="6" y="166"/>
                  </a:lnTo>
                  <a:lnTo>
                    <a:pt x="10" y="176"/>
                  </a:lnTo>
                  <a:lnTo>
                    <a:pt x="14" y="182"/>
                  </a:lnTo>
                  <a:lnTo>
                    <a:pt x="18" y="184"/>
                  </a:lnTo>
                  <a:lnTo>
                    <a:pt x="18" y="184"/>
                  </a:lnTo>
                  <a:lnTo>
                    <a:pt x="22" y="186"/>
                  </a:lnTo>
                  <a:lnTo>
                    <a:pt x="26" y="188"/>
                  </a:lnTo>
                  <a:lnTo>
                    <a:pt x="26" y="188"/>
                  </a:lnTo>
                  <a:lnTo>
                    <a:pt x="38" y="186"/>
                  </a:lnTo>
                  <a:lnTo>
                    <a:pt x="48" y="184"/>
                  </a:lnTo>
                  <a:lnTo>
                    <a:pt x="48" y="184"/>
                  </a:lnTo>
                  <a:lnTo>
                    <a:pt x="50" y="184"/>
                  </a:lnTo>
                  <a:lnTo>
                    <a:pt x="50" y="184"/>
                  </a:lnTo>
                  <a:lnTo>
                    <a:pt x="56" y="184"/>
                  </a:lnTo>
                  <a:lnTo>
                    <a:pt x="56" y="184"/>
                  </a:lnTo>
                  <a:lnTo>
                    <a:pt x="60" y="184"/>
                  </a:lnTo>
                  <a:lnTo>
                    <a:pt x="60" y="184"/>
                  </a:lnTo>
                  <a:lnTo>
                    <a:pt x="62" y="184"/>
                  </a:lnTo>
                  <a:lnTo>
                    <a:pt x="62" y="184"/>
                  </a:lnTo>
                  <a:lnTo>
                    <a:pt x="70" y="180"/>
                  </a:lnTo>
                  <a:lnTo>
                    <a:pt x="72" y="178"/>
                  </a:lnTo>
                  <a:lnTo>
                    <a:pt x="74" y="178"/>
                  </a:lnTo>
                  <a:lnTo>
                    <a:pt x="74" y="178"/>
                  </a:lnTo>
                  <a:lnTo>
                    <a:pt x="78" y="180"/>
                  </a:lnTo>
                  <a:lnTo>
                    <a:pt x="78" y="180"/>
                  </a:lnTo>
                  <a:lnTo>
                    <a:pt x="80" y="184"/>
                  </a:lnTo>
                  <a:lnTo>
                    <a:pt x="80" y="188"/>
                  </a:lnTo>
                  <a:lnTo>
                    <a:pt x="80" y="194"/>
                  </a:lnTo>
                  <a:lnTo>
                    <a:pt x="80" y="198"/>
                  </a:lnTo>
                  <a:lnTo>
                    <a:pt x="80" y="198"/>
                  </a:lnTo>
                  <a:lnTo>
                    <a:pt x="84" y="202"/>
                  </a:lnTo>
                  <a:lnTo>
                    <a:pt x="86" y="204"/>
                  </a:lnTo>
                  <a:lnTo>
                    <a:pt x="86" y="206"/>
                  </a:lnTo>
                  <a:lnTo>
                    <a:pt x="86" y="206"/>
                  </a:lnTo>
                  <a:lnTo>
                    <a:pt x="84" y="208"/>
                  </a:lnTo>
                  <a:lnTo>
                    <a:pt x="82" y="210"/>
                  </a:lnTo>
                  <a:lnTo>
                    <a:pt x="82" y="210"/>
                  </a:lnTo>
                  <a:lnTo>
                    <a:pt x="76" y="208"/>
                  </a:lnTo>
                  <a:lnTo>
                    <a:pt x="76" y="208"/>
                  </a:lnTo>
                  <a:lnTo>
                    <a:pt x="72" y="208"/>
                  </a:lnTo>
                  <a:lnTo>
                    <a:pt x="72" y="208"/>
                  </a:lnTo>
                  <a:lnTo>
                    <a:pt x="62" y="210"/>
                  </a:lnTo>
                  <a:lnTo>
                    <a:pt x="62" y="210"/>
                  </a:lnTo>
                  <a:lnTo>
                    <a:pt x="60" y="212"/>
                  </a:lnTo>
                  <a:lnTo>
                    <a:pt x="58" y="214"/>
                  </a:lnTo>
                  <a:lnTo>
                    <a:pt x="58" y="214"/>
                  </a:lnTo>
                  <a:lnTo>
                    <a:pt x="58" y="214"/>
                  </a:lnTo>
                  <a:lnTo>
                    <a:pt x="56" y="214"/>
                  </a:lnTo>
                  <a:lnTo>
                    <a:pt x="56" y="214"/>
                  </a:lnTo>
                  <a:lnTo>
                    <a:pt x="52" y="212"/>
                  </a:lnTo>
                  <a:lnTo>
                    <a:pt x="48" y="212"/>
                  </a:lnTo>
                  <a:lnTo>
                    <a:pt x="48" y="212"/>
                  </a:lnTo>
                  <a:lnTo>
                    <a:pt x="42" y="210"/>
                  </a:lnTo>
                  <a:lnTo>
                    <a:pt x="42" y="210"/>
                  </a:lnTo>
                  <a:lnTo>
                    <a:pt x="40" y="210"/>
                  </a:lnTo>
                  <a:lnTo>
                    <a:pt x="36" y="214"/>
                  </a:lnTo>
                  <a:lnTo>
                    <a:pt x="36" y="214"/>
                  </a:lnTo>
                  <a:lnTo>
                    <a:pt x="30" y="220"/>
                  </a:lnTo>
                  <a:lnTo>
                    <a:pt x="26" y="226"/>
                  </a:lnTo>
                  <a:lnTo>
                    <a:pt x="26" y="226"/>
                  </a:lnTo>
                  <a:lnTo>
                    <a:pt x="16" y="236"/>
                  </a:lnTo>
                  <a:lnTo>
                    <a:pt x="12" y="244"/>
                  </a:lnTo>
                  <a:lnTo>
                    <a:pt x="12" y="246"/>
                  </a:lnTo>
                  <a:lnTo>
                    <a:pt x="14" y="250"/>
                  </a:lnTo>
                  <a:lnTo>
                    <a:pt x="14" y="250"/>
                  </a:lnTo>
                  <a:lnTo>
                    <a:pt x="18" y="252"/>
                  </a:lnTo>
                  <a:lnTo>
                    <a:pt x="20" y="252"/>
                  </a:lnTo>
                  <a:lnTo>
                    <a:pt x="24" y="254"/>
                  </a:lnTo>
                  <a:lnTo>
                    <a:pt x="26" y="258"/>
                  </a:lnTo>
                  <a:lnTo>
                    <a:pt x="26" y="258"/>
                  </a:lnTo>
                  <a:lnTo>
                    <a:pt x="30" y="274"/>
                  </a:lnTo>
                  <a:lnTo>
                    <a:pt x="30" y="274"/>
                  </a:lnTo>
                  <a:lnTo>
                    <a:pt x="40" y="280"/>
                  </a:lnTo>
                  <a:lnTo>
                    <a:pt x="46" y="284"/>
                  </a:lnTo>
                  <a:lnTo>
                    <a:pt x="50" y="286"/>
                  </a:lnTo>
                  <a:lnTo>
                    <a:pt x="50" y="286"/>
                  </a:lnTo>
                  <a:lnTo>
                    <a:pt x="50" y="286"/>
                  </a:lnTo>
                  <a:lnTo>
                    <a:pt x="50" y="286"/>
                  </a:lnTo>
                  <a:lnTo>
                    <a:pt x="54" y="284"/>
                  </a:lnTo>
                  <a:lnTo>
                    <a:pt x="56" y="280"/>
                  </a:lnTo>
                  <a:lnTo>
                    <a:pt x="60" y="274"/>
                  </a:lnTo>
                  <a:lnTo>
                    <a:pt x="62" y="272"/>
                  </a:lnTo>
                  <a:lnTo>
                    <a:pt x="62" y="272"/>
                  </a:lnTo>
                  <a:lnTo>
                    <a:pt x="64" y="274"/>
                  </a:lnTo>
                  <a:lnTo>
                    <a:pt x="66" y="278"/>
                  </a:lnTo>
                  <a:lnTo>
                    <a:pt x="68" y="288"/>
                  </a:lnTo>
                  <a:lnTo>
                    <a:pt x="72" y="298"/>
                  </a:lnTo>
                  <a:lnTo>
                    <a:pt x="74" y="302"/>
                  </a:lnTo>
                  <a:lnTo>
                    <a:pt x="76" y="302"/>
                  </a:lnTo>
                  <a:lnTo>
                    <a:pt x="76" y="302"/>
                  </a:lnTo>
                  <a:lnTo>
                    <a:pt x="78" y="300"/>
                  </a:lnTo>
                  <a:lnTo>
                    <a:pt x="84" y="294"/>
                  </a:lnTo>
                  <a:lnTo>
                    <a:pt x="84" y="294"/>
                  </a:lnTo>
                  <a:lnTo>
                    <a:pt x="88" y="298"/>
                  </a:lnTo>
                  <a:lnTo>
                    <a:pt x="94" y="300"/>
                  </a:lnTo>
                  <a:lnTo>
                    <a:pt x="94" y="300"/>
                  </a:lnTo>
                  <a:lnTo>
                    <a:pt x="106" y="298"/>
                  </a:lnTo>
                  <a:lnTo>
                    <a:pt x="106" y="298"/>
                  </a:lnTo>
                  <a:lnTo>
                    <a:pt x="116" y="296"/>
                  </a:lnTo>
                  <a:lnTo>
                    <a:pt x="116" y="296"/>
                  </a:lnTo>
                  <a:lnTo>
                    <a:pt x="120" y="296"/>
                  </a:lnTo>
                  <a:lnTo>
                    <a:pt x="124" y="300"/>
                  </a:lnTo>
                  <a:lnTo>
                    <a:pt x="124" y="300"/>
                  </a:lnTo>
                  <a:lnTo>
                    <a:pt x="126" y="306"/>
                  </a:lnTo>
                  <a:lnTo>
                    <a:pt x="124" y="310"/>
                  </a:lnTo>
                  <a:lnTo>
                    <a:pt x="118" y="318"/>
                  </a:lnTo>
                  <a:lnTo>
                    <a:pt x="118" y="318"/>
                  </a:lnTo>
                  <a:lnTo>
                    <a:pt x="112" y="326"/>
                  </a:lnTo>
                  <a:lnTo>
                    <a:pt x="108" y="336"/>
                  </a:lnTo>
                  <a:lnTo>
                    <a:pt x="108" y="336"/>
                  </a:lnTo>
                  <a:lnTo>
                    <a:pt x="96" y="344"/>
                  </a:lnTo>
                  <a:lnTo>
                    <a:pt x="84" y="350"/>
                  </a:lnTo>
                  <a:lnTo>
                    <a:pt x="72" y="356"/>
                  </a:lnTo>
                  <a:lnTo>
                    <a:pt x="60" y="364"/>
                  </a:lnTo>
                  <a:lnTo>
                    <a:pt x="60" y="364"/>
                  </a:lnTo>
                  <a:lnTo>
                    <a:pt x="50" y="368"/>
                  </a:lnTo>
                  <a:lnTo>
                    <a:pt x="38" y="372"/>
                  </a:lnTo>
                  <a:lnTo>
                    <a:pt x="26" y="378"/>
                  </a:lnTo>
                  <a:lnTo>
                    <a:pt x="22" y="382"/>
                  </a:lnTo>
                  <a:lnTo>
                    <a:pt x="20" y="386"/>
                  </a:lnTo>
                  <a:lnTo>
                    <a:pt x="20" y="386"/>
                  </a:lnTo>
                  <a:lnTo>
                    <a:pt x="24" y="386"/>
                  </a:lnTo>
                  <a:lnTo>
                    <a:pt x="24" y="386"/>
                  </a:lnTo>
                  <a:lnTo>
                    <a:pt x="40" y="384"/>
                  </a:lnTo>
                  <a:lnTo>
                    <a:pt x="54" y="380"/>
                  </a:lnTo>
                  <a:lnTo>
                    <a:pt x="54" y="380"/>
                  </a:lnTo>
                  <a:lnTo>
                    <a:pt x="68" y="370"/>
                  </a:lnTo>
                  <a:lnTo>
                    <a:pt x="82" y="362"/>
                  </a:lnTo>
                  <a:lnTo>
                    <a:pt x="82" y="362"/>
                  </a:lnTo>
                  <a:lnTo>
                    <a:pt x="86" y="358"/>
                  </a:lnTo>
                  <a:lnTo>
                    <a:pt x="90" y="356"/>
                  </a:lnTo>
                  <a:lnTo>
                    <a:pt x="90" y="356"/>
                  </a:lnTo>
                  <a:lnTo>
                    <a:pt x="96" y="354"/>
                  </a:lnTo>
                  <a:lnTo>
                    <a:pt x="104" y="352"/>
                  </a:lnTo>
                  <a:lnTo>
                    <a:pt x="104" y="352"/>
                  </a:lnTo>
                  <a:lnTo>
                    <a:pt x="114" y="348"/>
                  </a:lnTo>
                  <a:lnTo>
                    <a:pt x="124" y="340"/>
                  </a:lnTo>
                  <a:lnTo>
                    <a:pt x="124" y="340"/>
                  </a:lnTo>
                  <a:lnTo>
                    <a:pt x="138" y="334"/>
                  </a:lnTo>
                  <a:lnTo>
                    <a:pt x="144" y="330"/>
                  </a:lnTo>
                  <a:lnTo>
                    <a:pt x="150" y="326"/>
                  </a:lnTo>
                  <a:lnTo>
                    <a:pt x="150" y="326"/>
                  </a:lnTo>
                  <a:lnTo>
                    <a:pt x="152" y="322"/>
                  </a:lnTo>
                  <a:lnTo>
                    <a:pt x="156" y="316"/>
                  </a:lnTo>
                  <a:lnTo>
                    <a:pt x="156" y="316"/>
                  </a:lnTo>
                  <a:lnTo>
                    <a:pt x="160" y="314"/>
                  </a:lnTo>
                  <a:lnTo>
                    <a:pt x="166" y="310"/>
                  </a:lnTo>
                  <a:lnTo>
                    <a:pt x="170" y="306"/>
                  </a:lnTo>
                  <a:lnTo>
                    <a:pt x="172" y="300"/>
                  </a:lnTo>
                  <a:lnTo>
                    <a:pt x="172" y="300"/>
                  </a:lnTo>
                  <a:lnTo>
                    <a:pt x="168" y="298"/>
                  </a:lnTo>
                  <a:lnTo>
                    <a:pt x="162" y="298"/>
                  </a:lnTo>
                  <a:lnTo>
                    <a:pt x="162" y="298"/>
                  </a:lnTo>
                  <a:lnTo>
                    <a:pt x="166" y="292"/>
                  </a:lnTo>
                  <a:lnTo>
                    <a:pt x="170" y="290"/>
                  </a:lnTo>
                  <a:lnTo>
                    <a:pt x="178" y="282"/>
                  </a:lnTo>
                  <a:lnTo>
                    <a:pt x="178" y="282"/>
                  </a:lnTo>
                  <a:lnTo>
                    <a:pt x="188" y="270"/>
                  </a:lnTo>
                  <a:lnTo>
                    <a:pt x="192" y="266"/>
                  </a:lnTo>
                  <a:lnTo>
                    <a:pt x="198" y="262"/>
                  </a:lnTo>
                  <a:lnTo>
                    <a:pt x="198" y="262"/>
                  </a:lnTo>
                  <a:lnTo>
                    <a:pt x="206" y="260"/>
                  </a:lnTo>
                  <a:lnTo>
                    <a:pt x="206" y="260"/>
                  </a:lnTo>
                  <a:lnTo>
                    <a:pt x="208" y="260"/>
                  </a:lnTo>
                  <a:lnTo>
                    <a:pt x="208" y="264"/>
                  </a:lnTo>
                  <a:lnTo>
                    <a:pt x="208" y="264"/>
                  </a:lnTo>
                  <a:lnTo>
                    <a:pt x="204" y="268"/>
                  </a:lnTo>
                  <a:lnTo>
                    <a:pt x="202" y="268"/>
                  </a:lnTo>
                  <a:lnTo>
                    <a:pt x="198" y="270"/>
                  </a:lnTo>
                  <a:lnTo>
                    <a:pt x="196" y="272"/>
                  </a:lnTo>
                  <a:lnTo>
                    <a:pt x="196" y="272"/>
                  </a:lnTo>
                  <a:lnTo>
                    <a:pt x="196" y="276"/>
                  </a:lnTo>
                  <a:lnTo>
                    <a:pt x="196" y="280"/>
                  </a:lnTo>
                  <a:lnTo>
                    <a:pt x="196" y="280"/>
                  </a:lnTo>
                  <a:lnTo>
                    <a:pt x="194" y="284"/>
                  </a:lnTo>
                  <a:lnTo>
                    <a:pt x="192" y="288"/>
                  </a:lnTo>
                  <a:lnTo>
                    <a:pt x="192" y="288"/>
                  </a:lnTo>
                  <a:lnTo>
                    <a:pt x="190" y="292"/>
                  </a:lnTo>
                  <a:lnTo>
                    <a:pt x="190" y="296"/>
                  </a:lnTo>
                  <a:lnTo>
                    <a:pt x="192" y="298"/>
                  </a:lnTo>
                  <a:lnTo>
                    <a:pt x="196" y="300"/>
                  </a:lnTo>
                  <a:lnTo>
                    <a:pt x="196" y="300"/>
                  </a:lnTo>
                  <a:lnTo>
                    <a:pt x="198" y="300"/>
                  </a:lnTo>
                  <a:lnTo>
                    <a:pt x="198" y="300"/>
                  </a:lnTo>
                  <a:lnTo>
                    <a:pt x="202" y="298"/>
                  </a:lnTo>
                  <a:lnTo>
                    <a:pt x="206" y="296"/>
                  </a:lnTo>
                  <a:lnTo>
                    <a:pt x="212" y="290"/>
                  </a:lnTo>
                  <a:lnTo>
                    <a:pt x="212" y="290"/>
                  </a:lnTo>
                  <a:lnTo>
                    <a:pt x="218" y="286"/>
                  </a:lnTo>
                  <a:lnTo>
                    <a:pt x="224" y="284"/>
                  </a:lnTo>
                  <a:lnTo>
                    <a:pt x="224" y="284"/>
                  </a:lnTo>
                  <a:lnTo>
                    <a:pt x="226" y="282"/>
                  </a:lnTo>
                  <a:lnTo>
                    <a:pt x="226" y="282"/>
                  </a:lnTo>
                  <a:lnTo>
                    <a:pt x="230" y="284"/>
                  </a:lnTo>
                  <a:lnTo>
                    <a:pt x="230" y="284"/>
                  </a:lnTo>
                  <a:lnTo>
                    <a:pt x="232" y="284"/>
                  </a:lnTo>
                  <a:lnTo>
                    <a:pt x="232" y="284"/>
                  </a:lnTo>
                  <a:lnTo>
                    <a:pt x="234" y="284"/>
                  </a:lnTo>
                  <a:lnTo>
                    <a:pt x="238" y="282"/>
                  </a:lnTo>
                  <a:lnTo>
                    <a:pt x="238" y="282"/>
                  </a:lnTo>
                  <a:lnTo>
                    <a:pt x="238" y="278"/>
                  </a:lnTo>
                  <a:lnTo>
                    <a:pt x="238" y="274"/>
                  </a:lnTo>
                  <a:lnTo>
                    <a:pt x="236" y="270"/>
                  </a:lnTo>
                  <a:lnTo>
                    <a:pt x="236" y="266"/>
                  </a:lnTo>
                  <a:lnTo>
                    <a:pt x="236" y="266"/>
                  </a:lnTo>
                  <a:lnTo>
                    <a:pt x="240" y="262"/>
                  </a:lnTo>
                  <a:lnTo>
                    <a:pt x="244" y="262"/>
                  </a:lnTo>
                  <a:lnTo>
                    <a:pt x="244" y="262"/>
                  </a:lnTo>
                  <a:lnTo>
                    <a:pt x="250" y="262"/>
                  </a:lnTo>
                  <a:lnTo>
                    <a:pt x="250" y="262"/>
                  </a:lnTo>
                  <a:lnTo>
                    <a:pt x="258" y="266"/>
                  </a:lnTo>
                  <a:lnTo>
                    <a:pt x="264" y="270"/>
                  </a:lnTo>
                  <a:lnTo>
                    <a:pt x="264" y="270"/>
                  </a:lnTo>
                  <a:lnTo>
                    <a:pt x="270" y="276"/>
                  </a:lnTo>
                  <a:lnTo>
                    <a:pt x="278" y="280"/>
                  </a:lnTo>
                  <a:lnTo>
                    <a:pt x="278" y="280"/>
                  </a:lnTo>
                  <a:lnTo>
                    <a:pt x="290" y="280"/>
                  </a:lnTo>
                  <a:lnTo>
                    <a:pt x="302" y="282"/>
                  </a:lnTo>
                  <a:lnTo>
                    <a:pt x="302" y="282"/>
                  </a:lnTo>
                  <a:lnTo>
                    <a:pt x="312" y="286"/>
                  </a:lnTo>
                  <a:lnTo>
                    <a:pt x="322" y="288"/>
                  </a:lnTo>
                  <a:lnTo>
                    <a:pt x="322" y="288"/>
                  </a:lnTo>
                  <a:lnTo>
                    <a:pt x="334" y="290"/>
                  </a:lnTo>
                  <a:lnTo>
                    <a:pt x="338" y="290"/>
                  </a:lnTo>
                  <a:lnTo>
                    <a:pt x="344" y="294"/>
                  </a:lnTo>
                  <a:lnTo>
                    <a:pt x="344" y="294"/>
                  </a:lnTo>
                  <a:lnTo>
                    <a:pt x="360" y="308"/>
                  </a:lnTo>
                  <a:lnTo>
                    <a:pt x="360" y="308"/>
                  </a:lnTo>
                  <a:lnTo>
                    <a:pt x="370" y="312"/>
                  </a:lnTo>
                  <a:lnTo>
                    <a:pt x="376" y="316"/>
                  </a:lnTo>
                  <a:lnTo>
                    <a:pt x="380" y="318"/>
                  </a:lnTo>
                  <a:lnTo>
                    <a:pt x="380" y="318"/>
                  </a:lnTo>
                  <a:lnTo>
                    <a:pt x="386" y="326"/>
                  </a:lnTo>
                  <a:lnTo>
                    <a:pt x="390" y="338"/>
                  </a:lnTo>
                  <a:lnTo>
                    <a:pt x="396" y="348"/>
                  </a:lnTo>
                  <a:lnTo>
                    <a:pt x="400" y="350"/>
                  </a:lnTo>
                  <a:lnTo>
                    <a:pt x="404" y="352"/>
                  </a:lnTo>
                  <a:lnTo>
                    <a:pt x="404" y="352"/>
                  </a:lnTo>
                  <a:lnTo>
                    <a:pt x="408" y="348"/>
                  </a:lnTo>
                  <a:lnTo>
                    <a:pt x="408" y="342"/>
                  </a:lnTo>
                  <a:lnTo>
                    <a:pt x="404" y="338"/>
                  </a:lnTo>
                  <a:lnTo>
                    <a:pt x="400" y="332"/>
                  </a:lnTo>
                  <a:lnTo>
                    <a:pt x="392" y="322"/>
                  </a:lnTo>
                  <a:lnTo>
                    <a:pt x="390" y="318"/>
                  </a:lnTo>
                  <a:lnTo>
                    <a:pt x="390" y="312"/>
                  </a:lnTo>
                  <a:lnTo>
                    <a:pt x="390" y="312"/>
                  </a:lnTo>
                  <a:lnTo>
                    <a:pt x="392" y="314"/>
                  </a:lnTo>
                  <a:lnTo>
                    <a:pt x="396" y="316"/>
                  </a:lnTo>
                  <a:lnTo>
                    <a:pt x="400" y="322"/>
                  </a:lnTo>
                  <a:lnTo>
                    <a:pt x="400" y="322"/>
                  </a:lnTo>
                  <a:lnTo>
                    <a:pt x="408" y="330"/>
                  </a:lnTo>
                  <a:lnTo>
                    <a:pt x="416" y="340"/>
                  </a:lnTo>
                  <a:lnTo>
                    <a:pt x="416" y="340"/>
                  </a:lnTo>
                  <a:lnTo>
                    <a:pt x="420" y="346"/>
                  </a:lnTo>
                  <a:lnTo>
                    <a:pt x="428" y="352"/>
                  </a:lnTo>
                  <a:lnTo>
                    <a:pt x="436" y="358"/>
                  </a:lnTo>
                  <a:lnTo>
                    <a:pt x="440" y="364"/>
                  </a:lnTo>
                  <a:lnTo>
                    <a:pt x="440" y="364"/>
                  </a:lnTo>
                  <a:lnTo>
                    <a:pt x="444" y="370"/>
                  </a:lnTo>
                  <a:lnTo>
                    <a:pt x="446" y="374"/>
                  </a:lnTo>
                  <a:lnTo>
                    <a:pt x="448" y="380"/>
                  </a:lnTo>
                  <a:lnTo>
                    <a:pt x="452" y="386"/>
                  </a:lnTo>
                  <a:lnTo>
                    <a:pt x="452" y="386"/>
                  </a:lnTo>
                  <a:lnTo>
                    <a:pt x="472" y="404"/>
                  </a:lnTo>
                  <a:lnTo>
                    <a:pt x="472" y="404"/>
                  </a:lnTo>
                  <a:lnTo>
                    <a:pt x="474" y="406"/>
                  </a:lnTo>
                  <a:lnTo>
                    <a:pt x="474" y="406"/>
                  </a:lnTo>
                  <a:lnTo>
                    <a:pt x="476" y="410"/>
                  </a:lnTo>
                  <a:lnTo>
                    <a:pt x="478" y="414"/>
                  </a:lnTo>
                  <a:lnTo>
                    <a:pt x="478" y="414"/>
                  </a:lnTo>
                  <a:lnTo>
                    <a:pt x="484" y="420"/>
                  </a:lnTo>
                  <a:lnTo>
                    <a:pt x="486" y="422"/>
                  </a:lnTo>
                  <a:lnTo>
                    <a:pt x="488" y="426"/>
                  </a:lnTo>
                  <a:lnTo>
                    <a:pt x="488" y="426"/>
                  </a:lnTo>
                  <a:lnTo>
                    <a:pt x="490" y="434"/>
                  </a:lnTo>
                  <a:lnTo>
                    <a:pt x="490" y="440"/>
                  </a:lnTo>
                  <a:lnTo>
                    <a:pt x="490" y="440"/>
                  </a:lnTo>
                  <a:lnTo>
                    <a:pt x="494" y="446"/>
                  </a:lnTo>
                  <a:lnTo>
                    <a:pt x="500" y="450"/>
                  </a:lnTo>
                  <a:lnTo>
                    <a:pt x="500" y="450"/>
                  </a:lnTo>
                  <a:lnTo>
                    <a:pt x="504" y="456"/>
                  </a:lnTo>
                  <a:lnTo>
                    <a:pt x="506" y="460"/>
                  </a:lnTo>
                  <a:lnTo>
                    <a:pt x="510" y="462"/>
                  </a:lnTo>
                  <a:lnTo>
                    <a:pt x="510" y="462"/>
                  </a:lnTo>
                  <a:lnTo>
                    <a:pt x="526" y="468"/>
                  </a:lnTo>
                  <a:lnTo>
                    <a:pt x="532" y="472"/>
                  </a:lnTo>
                  <a:lnTo>
                    <a:pt x="540" y="476"/>
                  </a:lnTo>
                  <a:lnTo>
                    <a:pt x="540" y="476"/>
                  </a:lnTo>
                  <a:lnTo>
                    <a:pt x="548" y="488"/>
                  </a:lnTo>
                  <a:lnTo>
                    <a:pt x="550" y="496"/>
                  </a:lnTo>
                  <a:lnTo>
                    <a:pt x="550" y="500"/>
                  </a:lnTo>
                  <a:lnTo>
                    <a:pt x="548" y="500"/>
                  </a:lnTo>
                  <a:lnTo>
                    <a:pt x="548" y="500"/>
                  </a:lnTo>
                  <a:lnTo>
                    <a:pt x="548" y="500"/>
                  </a:lnTo>
                  <a:lnTo>
                    <a:pt x="548" y="500"/>
                  </a:lnTo>
                  <a:lnTo>
                    <a:pt x="544" y="500"/>
                  </a:lnTo>
                  <a:lnTo>
                    <a:pt x="540" y="496"/>
                  </a:lnTo>
                  <a:lnTo>
                    <a:pt x="536" y="490"/>
                  </a:lnTo>
                  <a:lnTo>
                    <a:pt x="536" y="490"/>
                  </a:lnTo>
                  <a:lnTo>
                    <a:pt x="532" y="482"/>
                  </a:lnTo>
                  <a:lnTo>
                    <a:pt x="528" y="480"/>
                  </a:lnTo>
                  <a:lnTo>
                    <a:pt x="524" y="478"/>
                  </a:lnTo>
                  <a:lnTo>
                    <a:pt x="524" y="478"/>
                  </a:lnTo>
                  <a:lnTo>
                    <a:pt x="518" y="476"/>
                  </a:lnTo>
                  <a:lnTo>
                    <a:pt x="510" y="474"/>
                  </a:lnTo>
                  <a:lnTo>
                    <a:pt x="510" y="474"/>
                  </a:lnTo>
                  <a:lnTo>
                    <a:pt x="498" y="464"/>
                  </a:lnTo>
                  <a:lnTo>
                    <a:pt x="498" y="464"/>
                  </a:lnTo>
                  <a:lnTo>
                    <a:pt x="490" y="460"/>
                  </a:lnTo>
                  <a:lnTo>
                    <a:pt x="480" y="456"/>
                  </a:lnTo>
                  <a:lnTo>
                    <a:pt x="480" y="456"/>
                  </a:lnTo>
                  <a:lnTo>
                    <a:pt x="476" y="458"/>
                  </a:lnTo>
                  <a:lnTo>
                    <a:pt x="476" y="458"/>
                  </a:lnTo>
                  <a:lnTo>
                    <a:pt x="476" y="460"/>
                  </a:lnTo>
                  <a:lnTo>
                    <a:pt x="476" y="462"/>
                  </a:lnTo>
                  <a:lnTo>
                    <a:pt x="478" y="466"/>
                  </a:lnTo>
                  <a:lnTo>
                    <a:pt x="480" y="472"/>
                  </a:lnTo>
                  <a:lnTo>
                    <a:pt x="484" y="474"/>
                  </a:lnTo>
                  <a:lnTo>
                    <a:pt x="484" y="474"/>
                  </a:lnTo>
                  <a:lnTo>
                    <a:pt x="492" y="478"/>
                  </a:lnTo>
                  <a:lnTo>
                    <a:pt x="498" y="480"/>
                  </a:lnTo>
                  <a:lnTo>
                    <a:pt x="498" y="480"/>
                  </a:lnTo>
                  <a:lnTo>
                    <a:pt x="508" y="486"/>
                  </a:lnTo>
                  <a:lnTo>
                    <a:pt x="508" y="486"/>
                  </a:lnTo>
                  <a:lnTo>
                    <a:pt x="526" y="500"/>
                  </a:lnTo>
                  <a:lnTo>
                    <a:pt x="526" y="500"/>
                  </a:lnTo>
                  <a:lnTo>
                    <a:pt x="532" y="508"/>
                  </a:lnTo>
                  <a:lnTo>
                    <a:pt x="538" y="516"/>
                  </a:lnTo>
                  <a:lnTo>
                    <a:pt x="544" y="526"/>
                  </a:lnTo>
                  <a:lnTo>
                    <a:pt x="544" y="532"/>
                  </a:lnTo>
                  <a:lnTo>
                    <a:pt x="544" y="536"/>
                  </a:lnTo>
                  <a:lnTo>
                    <a:pt x="544" y="536"/>
                  </a:lnTo>
                  <a:lnTo>
                    <a:pt x="542" y="546"/>
                  </a:lnTo>
                  <a:lnTo>
                    <a:pt x="540" y="550"/>
                  </a:lnTo>
                  <a:lnTo>
                    <a:pt x="542" y="556"/>
                  </a:lnTo>
                  <a:lnTo>
                    <a:pt x="542" y="556"/>
                  </a:lnTo>
                  <a:lnTo>
                    <a:pt x="540" y="568"/>
                  </a:lnTo>
                  <a:lnTo>
                    <a:pt x="538" y="580"/>
                  </a:lnTo>
                  <a:lnTo>
                    <a:pt x="538" y="580"/>
                  </a:lnTo>
                  <a:lnTo>
                    <a:pt x="536" y="600"/>
                  </a:lnTo>
                  <a:lnTo>
                    <a:pt x="534" y="622"/>
                  </a:lnTo>
                  <a:lnTo>
                    <a:pt x="534" y="622"/>
                  </a:lnTo>
                  <a:lnTo>
                    <a:pt x="534" y="642"/>
                  </a:lnTo>
                  <a:lnTo>
                    <a:pt x="536" y="652"/>
                  </a:lnTo>
                  <a:lnTo>
                    <a:pt x="538" y="662"/>
                  </a:lnTo>
                  <a:lnTo>
                    <a:pt x="538" y="662"/>
                  </a:lnTo>
                  <a:lnTo>
                    <a:pt x="540" y="670"/>
                  </a:lnTo>
                  <a:lnTo>
                    <a:pt x="546" y="676"/>
                  </a:lnTo>
                  <a:lnTo>
                    <a:pt x="556" y="690"/>
                  </a:lnTo>
                  <a:lnTo>
                    <a:pt x="556" y="690"/>
                  </a:lnTo>
                  <a:lnTo>
                    <a:pt x="560" y="698"/>
                  </a:lnTo>
                  <a:lnTo>
                    <a:pt x="564" y="708"/>
                  </a:lnTo>
                  <a:lnTo>
                    <a:pt x="564" y="708"/>
                  </a:lnTo>
                  <a:lnTo>
                    <a:pt x="568" y="716"/>
                  </a:lnTo>
                  <a:lnTo>
                    <a:pt x="574" y="726"/>
                  </a:lnTo>
                  <a:lnTo>
                    <a:pt x="580" y="736"/>
                  </a:lnTo>
                  <a:lnTo>
                    <a:pt x="588" y="742"/>
                  </a:lnTo>
                  <a:lnTo>
                    <a:pt x="588" y="742"/>
                  </a:lnTo>
                  <a:lnTo>
                    <a:pt x="598" y="746"/>
                  </a:lnTo>
                  <a:lnTo>
                    <a:pt x="606" y="748"/>
                  </a:lnTo>
                  <a:lnTo>
                    <a:pt x="606" y="748"/>
                  </a:lnTo>
                  <a:lnTo>
                    <a:pt x="614" y="754"/>
                  </a:lnTo>
                  <a:lnTo>
                    <a:pt x="618" y="762"/>
                  </a:lnTo>
                  <a:lnTo>
                    <a:pt x="618" y="762"/>
                  </a:lnTo>
                  <a:lnTo>
                    <a:pt x="626" y="776"/>
                  </a:lnTo>
                  <a:lnTo>
                    <a:pt x="634" y="792"/>
                  </a:lnTo>
                  <a:lnTo>
                    <a:pt x="634" y="792"/>
                  </a:lnTo>
                  <a:lnTo>
                    <a:pt x="642" y="800"/>
                  </a:lnTo>
                  <a:lnTo>
                    <a:pt x="642" y="800"/>
                  </a:lnTo>
                  <a:lnTo>
                    <a:pt x="646" y="806"/>
                  </a:lnTo>
                  <a:lnTo>
                    <a:pt x="648" y="810"/>
                  </a:lnTo>
                  <a:lnTo>
                    <a:pt x="648" y="810"/>
                  </a:lnTo>
                  <a:lnTo>
                    <a:pt x="650" y="818"/>
                  </a:lnTo>
                  <a:lnTo>
                    <a:pt x="656" y="824"/>
                  </a:lnTo>
                  <a:lnTo>
                    <a:pt x="656" y="824"/>
                  </a:lnTo>
                  <a:lnTo>
                    <a:pt x="662" y="828"/>
                  </a:lnTo>
                  <a:lnTo>
                    <a:pt x="666" y="836"/>
                  </a:lnTo>
                  <a:lnTo>
                    <a:pt x="666" y="836"/>
                  </a:lnTo>
                  <a:lnTo>
                    <a:pt x="668" y="842"/>
                  </a:lnTo>
                  <a:lnTo>
                    <a:pt x="668" y="842"/>
                  </a:lnTo>
                  <a:lnTo>
                    <a:pt x="666" y="846"/>
                  </a:lnTo>
                  <a:lnTo>
                    <a:pt x="666" y="852"/>
                  </a:lnTo>
                  <a:lnTo>
                    <a:pt x="666" y="852"/>
                  </a:lnTo>
                  <a:lnTo>
                    <a:pt x="672" y="856"/>
                  </a:lnTo>
                  <a:lnTo>
                    <a:pt x="678" y="860"/>
                  </a:lnTo>
                  <a:lnTo>
                    <a:pt x="678" y="860"/>
                  </a:lnTo>
                  <a:lnTo>
                    <a:pt x="686" y="876"/>
                  </a:lnTo>
                  <a:lnTo>
                    <a:pt x="686" y="876"/>
                  </a:lnTo>
                  <a:lnTo>
                    <a:pt x="700" y="894"/>
                  </a:lnTo>
                  <a:lnTo>
                    <a:pt x="700" y="894"/>
                  </a:lnTo>
                  <a:lnTo>
                    <a:pt x="702" y="902"/>
                  </a:lnTo>
                  <a:lnTo>
                    <a:pt x="704" y="906"/>
                  </a:lnTo>
                  <a:lnTo>
                    <a:pt x="706" y="910"/>
                  </a:lnTo>
                  <a:lnTo>
                    <a:pt x="706" y="910"/>
                  </a:lnTo>
                  <a:lnTo>
                    <a:pt x="712" y="914"/>
                  </a:lnTo>
                  <a:lnTo>
                    <a:pt x="716" y="916"/>
                  </a:lnTo>
                  <a:lnTo>
                    <a:pt x="716" y="916"/>
                  </a:lnTo>
                  <a:lnTo>
                    <a:pt x="720" y="916"/>
                  </a:lnTo>
                  <a:lnTo>
                    <a:pt x="722" y="912"/>
                  </a:lnTo>
                  <a:lnTo>
                    <a:pt x="722" y="908"/>
                  </a:lnTo>
                  <a:lnTo>
                    <a:pt x="718" y="904"/>
                  </a:lnTo>
                  <a:lnTo>
                    <a:pt x="718" y="904"/>
                  </a:lnTo>
                  <a:lnTo>
                    <a:pt x="714" y="900"/>
                  </a:lnTo>
                  <a:lnTo>
                    <a:pt x="710" y="896"/>
                  </a:lnTo>
                  <a:lnTo>
                    <a:pt x="710" y="896"/>
                  </a:lnTo>
                  <a:lnTo>
                    <a:pt x="708" y="886"/>
                  </a:lnTo>
                  <a:lnTo>
                    <a:pt x="708" y="886"/>
                  </a:lnTo>
                  <a:lnTo>
                    <a:pt x="700" y="870"/>
                  </a:lnTo>
                  <a:lnTo>
                    <a:pt x="696" y="862"/>
                  </a:lnTo>
                  <a:lnTo>
                    <a:pt x="690" y="856"/>
                  </a:lnTo>
                  <a:lnTo>
                    <a:pt x="690" y="856"/>
                  </a:lnTo>
                  <a:lnTo>
                    <a:pt x="688" y="850"/>
                  </a:lnTo>
                  <a:lnTo>
                    <a:pt x="686" y="844"/>
                  </a:lnTo>
                  <a:lnTo>
                    <a:pt x="686" y="844"/>
                  </a:lnTo>
                  <a:lnTo>
                    <a:pt x="684" y="838"/>
                  </a:lnTo>
                  <a:lnTo>
                    <a:pt x="680" y="832"/>
                  </a:lnTo>
                  <a:lnTo>
                    <a:pt x="680" y="832"/>
                  </a:lnTo>
                  <a:lnTo>
                    <a:pt x="670" y="818"/>
                  </a:lnTo>
                  <a:lnTo>
                    <a:pt x="670" y="818"/>
                  </a:lnTo>
                  <a:lnTo>
                    <a:pt x="664" y="810"/>
                  </a:lnTo>
                  <a:lnTo>
                    <a:pt x="662" y="800"/>
                  </a:lnTo>
                  <a:lnTo>
                    <a:pt x="662" y="790"/>
                  </a:lnTo>
                  <a:lnTo>
                    <a:pt x="662" y="780"/>
                  </a:lnTo>
                  <a:lnTo>
                    <a:pt x="662" y="780"/>
                  </a:lnTo>
                  <a:lnTo>
                    <a:pt x="662" y="780"/>
                  </a:lnTo>
                  <a:lnTo>
                    <a:pt x="662" y="780"/>
                  </a:lnTo>
                  <a:lnTo>
                    <a:pt x="664" y="780"/>
                  </a:lnTo>
                  <a:lnTo>
                    <a:pt x="664" y="780"/>
                  </a:lnTo>
                  <a:lnTo>
                    <a:pt x="668" y="784"/>
                  </a:lnTo>
                  <a:lnTo>
                    <a:pt x="668" y="788"/>
                  </a:lnTo>
                  <a:lnTo>
                    <a:pt x="672" y="796"/>
                  </a:lnTo>
                  <a:lnTo>
                    <a:pt x="672" y="796"/>
                  </a:lnTo>
                  <a:lnTo>
                    <a:pt x="676" y="802"/>
                  </a:lnTo>
                  <a:lnTo>
                    <a:pt x="682" y="808"/>
                  </a:lnTo>
                  <a:lnTo>
                    <a:pt x="682" y="808"/>
                  </a:lnTo>
                  <a:lnTo>
                    <a:pt x="686" y="814"/>
                  </a:lnTo>
                  <a:lnTo>
                    <a:pt x="688" y="822"/>
                  </a:lnTo>
                  <a:lnTo>
                    <a:pt x="692" y="830"/>
                  </a:lnTo>
                  <a:lnTo>
                    <a:pt x="696" y="838"/>
                  </a:lnTo>
                  <a:lnTo>
                    <a:pt x="696" y="838"/>
                  </a:lnTo>
                  <a:lnTo>
                    <a:pt x="702" y="844"/>
                  </a:lnTo>
                  <a:lnTo>
                    <a:pt x="708" y="848"/>
                  </a:lnTo>
                  <a:lnTo>
                    <a:pt x="714" y="852"/>
                  </a:lnTo>
                  <a:lnTo>
                    <a:pt x="720" y="858"/>
                  </a:lnTo>
                  <a:lnTo>
                    <a:pt x="720" y="858"/>
                  </a:lnTo>
                  <a:lnTo>
                    <a:pt x="724" y="866"/>
                  </a:lnTo>
                  <a:lnTo>
                    <a:pt x="726" y="876"/>
                  </a:lnTo>
                  <a:lnTo>
                    <a:pt x="726" y="876"/>
                  </a:lnTo>
                  <a:lnTo>
                    <a:pt x="730" y="884"/>
                  </a:lnTo>
                  <a:lnTo>
                    <a:pt x="738" y="892"/>
                  </a:lnTo>
                  <a:lnTo>
                    <a:pt x="738" y="892"/>
                  </a:lnTo>
                  <a:lnTo>
                    <a:pt x="750" y="904"/>
                  </a:lnTo>
                  <a:lnTo>
                    <a:pt x="762" y="918"/>
                  </a:lnTo>
                  <a:lnTo>
                    <a:pt x="762" y="918"/>
                  </a:lnTo>
                  <a:lnTo>
                    <a:pt x="772" y="930"/>
                  </a:lnTo>
                  <a:lnTo>
                    <a:pt x="776" y="936"/>
                  </a:lnTo>
                  <a:lnTo>
                    <a:pt x="776" y="944"/>
                  </a:lnTo>
                  <a:lnTo>
                    <a:pt x="776" y="944"/>
                  </a:lnTo>
                  <a:lnTo>
                    <a:pt x="778" y="960"/>
                  </a:lnTo>
                  <a:lnTo>
                    <a:pt x="778" y="968"/>
                  </a:lnTo>
                  <a:lnTo>
                    <a:pt x="782" y="978"/>
                  </a:lnTo>
                  <a:lnTo>
                    <a:pt x="782" y="978"/>
                  </a:lnTo>
                  <a:lnTo>
                    <a:pt x="788" y="988"/>
                  </a:lnTo>
                  <a:lnTo>
                    <a:pt x="794" y="994"/>
                  </a:lnTo>
                  <a:lnTo>
                    <a:pt x="802" y="1000"/>
                  </a:lnTo>
                  <a:lnTo>
                    <a:pt x="812" y="1004"/>
                  </a:lnTo>
                  <a:lnTo>
                    <a:pt x="812" y="1004"/>
                  </a:lnTo>
                  <a:lnTo>
                    <a:pt x="836" y="1014"/>
                  </a:lnTo>
                  <a:lnTo>
                    <a:pt x="858" y="1024"/>
                  </a:lnTo>
                  <a:lnTo>
                    <a:pt x="858" y="1024"/>
                  </a:lnTo>
                  <a:lnTo>
                    <a:pt x="876" y="1036"/>
                  </a:lnTo>
                  <a:lnTo>
                    <a:pt x="886" y="1040"/>
                  </a:lnTo>
                  <a:lnTo>
                    <a:pt x="896" y="1042"/>
                  </a:lnTo>
                  <a:lnTo>
                    <a:pt x="896" y="1042"/>
                  </a:lnTo>
                  <a:lnTo>
                    <a:pt x="898" y="1042"/>
                  </a:lnTo>
                  <a:lnTo>
                    <a:pt x="898" y="1042"/>
                  </a:lnTo>
                  <a:lnTo>
                    <a:pt x="904" y="1040"/>
                  </a:lnTo>
                  <a:lnTo>
                    <a:pt x="910" y="1036"/>
                  </a:lnTo>
                  <a:lnTo>
                    <a:pt x="914" y="1032"/>
                  </a:lnTo>
                  <a:lnTo>
                    <a:pt x="918" y="1032"/>
                  </a:lnTo>
                  <a:lnTo>
                    <a:pt x="918" y="1032"/>
                  </a:lnTo>
                  <a:lnTo>
                    <a:pt x="926" y="1034"/>
                  </a:lnTo>
                  <a:lnTo>
                    <a:pt x="926" y="1034"/>
                  </a:lnTo>
                  <a:lnTo>
                    <a:pt x="932" y="1040"/>
                  </a:lnTo>
                  <a:lnTo>
                    <a:pt x="936" y="1046"/>
                  </a:lnTo>
                  <a:lnTo>
                    <a:pt x="936" y="1046"/>
                  </a:lnTo>
                  <a:lnTo>
                    <a:pt x="942" y="1054"/>
                  </a:lnTo>
                  <a:lnTo>
                    <a:pt x="950" y="1058"/>
                  </a:lnTo>
                  <a:lnTo>
                    <a:pt x="950" y="1058"/>
                  </a:lnTo>
                  <a:lnTo>
                    <a:pt x="960" y="1064"/>
                  </a:lnTo>
                  <a:lnTo>
                    <a:pt x="970" y="1072"/>
                  </a:lnTo>
                  <a:lnTo>
                    <a:pt x="978" y="1078"/>
                  </a:lnTo>
                  <a:lnTo>
                    <a:pt x="984" y="1080"/>
                  </a:lnTo>
                  <a:lnTo>
                    <a:pt x="990" y="1082"/>
                  </a:lnTo>
                  <a:lnTo>
                    <a:pt x="990" y="1082"/>
                  </a:lnTo>
                  <a:lnTo>
                    <a:pt x="1000" y="1082"/>
                  </a:lnTo>
                  <a:lnTo>
                    <a:pt x="1004" y="1084"/>
                  </a:lnTo>
                  <a:lnTo>
                    <a:pt x="1010" y="1086"/>
                  </a:lnTo>
                  <a:lnTo>
                    <a:pt x="1010" y="1086"/>
                  </a:lnTo>
                  <a:lnTo>
                    <a:pt x="1022" y="1100"/>
                  </a:lnTo>
                  <a:lnTo>
                    <a:pt x="1030" y="1108"/>
                  </a:lnTo>
                  <a:lnTo>
                    <a:pt x="1034" y="1114"/>
                  </a:lnTo>
                  <a:lnTo>
                    <a:pt x="1034" y="1114"/>
                  </a:lnTo>
                  <a:lnTo>
                    <a:pt x="1040" y="1128"/>
                  </a:lnTo>
                  <a:lnTo>
                    <a:pt x="1052" y="1138"/>
                  </a:lnTo>
                  <a:lnTo>
                    <a:pt x="1052" y="1138"/>
                  </a:lnTo>
                  <a:lnTo>
                    <a:pt x="1066" y="1146"/>
                  </a:lnTo>
                  <a:lnTo>
                    <a:pt x="1078" y="1156"/>
                  </a:lnTo>
                  <a:lnTo>
                    <a:pt x="1078" y="1156"/>
                  </a:lnTo>
                  <a:lnTo>
                    <a:pt x="1088" y="1168"/>
                  </a:lnTo>
                  <a:lnTo>
                    <a:pt x="1094" y="1174"/>
                  </a:lnTo>
                  <a:lnTo>
                    <a:pt x="1102" y="1176"/>
                  </a:lnTo>
                  <a:lnTo>
                    <a:pt x="1102" y="1176"/>
                  </a:lnTo>
                  <a:lnTo>
                    <a:pt x="1102" y="1176"/>
                  </a:lnTo>
                  <a:lnTo>
                    <a:pt x="1102" y="1172"/>
                  </a:lnTo>
                  <a:lnTo>
                    <a:pt x="1106" y="1166"/>
                  </a:lnTo>
                  <a:lnTo>
                    <a:pt x="1112" y="1160"/>
                  </a:lnTo>
                  <a:lnTo>
                    <a:pt x="1114" y="1156"/>
                  </a:lnTo>
                  <a:lnTo>
                    <a:pt x="1114" y="1156"/>
                  </a:lnTo>
                  <a:lnTo>
                    <a:pt x="1116" y="1150"/>
                  </a:lnTo>
                  <a:lnTo>
                    <a:pt x="1120" y="1148"/>
                  </a:lnTo>
                  <a:lnTo>
                    <a:pt x="1120" y="1148"/>
                  </a:lnTo>
                  <a:lnTo>
                    <a:pt x="1118" y="1146"/>
                  </a:lnTo>
                  <a:lnTo>
                    <a:pt x="1116" y="1144"/>
                  </a:lnTo>
                  <a:lnTo>
                    <a:pt x="1116" y="1144"/>
                  </a:lnTo>
                  <a:lnTo>
                    <a:pt x="1116" y="1142"/>
                  </a:lnTo>
                  <a:lnTo>
                    <a:pt x="1116" y="1142"/>
                  </a:lnTo>
                  <a:lnTo>
                    <a:pt x="1116" y="1142"/>
                  </a:lnTo>
                  <a:lnTo>
                    <a:pt x="1116" y="1138"/>
                  </a:lnTo>
                  <a:lnTo>
                    <a:pt x="1118" y="1136"/>
                  </a:lnTo>
                  <a:lnTo>
                    <a:pt x="1124" y="1132"/>
                  </a:lnTo>
                  <a:lnTo>
                    <a:pt x="1124" y="1132"/>
                  </a:lnTo>
                  <a:lnTo>
                    <a:pt x="1124" y="1132"/>
                  </a:lnTo>
                  <a:lnTo>
                    <a:pt x="1120" y="1130"/>
                  </a:lnTo>
                  <a:lnTo>
                    <a:pt x="1120" y="1130"/>
                  </a:lnTo>
                  <a:lnTo>
                    <a:pt x="1120" y="1130"/>
                  </a:lnTo>
                  <a:lnTo>
                    <a:pt x="1120" y="1130"/>
                  </a:lnTo>
                  <a:lnTo>
                    <a:pt x="1116" y="1132"/>
                  </a:lnTo>
                  <a:lnTo>
                    <a:pt x="1112" y="1136"/>
                  </a:lnTo>
                  <a:lnTo>
                    <a:pt x="1108" y="1142"/>
                  </a:lnTo>
                  <a:lnTo>
                    <a:pt x="1104" y="1144"/>
                  </a:lnTo>
                  <a:lnTo>
                    <a:pt x="1104" y="1144"/>
                  </a:lnTo>
                  <a:lnTo>
                    <a:pt x="1098" y="1146"/>
                  </a:lnTo>
                  <a:lnTo>
                    <a:pt x="1098" y="1146"/>
                  </a:lnTo>
                  <a:lnTo>
                    <a:pt x="1094" y="1144"/>
                  </a:lnTo>
                  <a:lnTo>
                    <a:pt x="1090" y="1144"/>
                  </a:lnTo>
                  <a:lnTo>
                    <a:pt x="1084" y="1138"/>
                  </a:lnTo>
                  <a:lnTo>
                    <a:pt x="1078" y="1130"/>
                  </a:lnTo>
                  <a:lnTo>
                    <a:pt x="1076" y="1122"/>
                  </a:lnTo>
                  <a:lnTo>
                    <a:pt x="1076" y="1122"/>
                  </a:lnTo>
                  <a:lnTo>
                    <a:pt x="1068" y="1104"/>
                  </a:lnTo>
                  <a:lnTo>
                    <a:pt x="1062" y="1086"/>
                  </a:lnTo>
                  <a:lnTo>
                    <a:pt x="1062" y="1086"/>
                  </a:lnTo>
                  <a:lnTo>
                    <a:pt x="1062" y="1078"/>
                  </a:lnTo>
                  <a:lnTo>
                    <a:pt x="1064" y="1070"/>
                  </a:lnTo>
                  <a:lnTo>
                    <a:pt x="1066" y="1062"/>
                  </a:lnTo>
                  <a:lnTo>
                    <a:pt x="1068" y="1054"/>
                  </a:lnTo>
                  <a:lnTo>
                    <a:pt x="1068" y="1054"/>
                  </a:lnTo>
                  <a:lnTo>
                    <a:pt x="1066" y="1050"/>
                  </a:lnTo>
                  <a:lnTo>
                    <a:pt x="1064" y="1046"/>
                  </a:lnTo>
                  <a:lnTo>
                    <a:pt x="1056" y="1040"/>
                  </a:lnTo>
                  <a:lnTo>
                    <a:pt x="1046" y="1036"/>
                  </a:lnTo>
                  <a:lnTo>
                    <a:pt x="1036" y="1034"/>
                  </a:lnTo>
                  <a:lnTo>
                    <a:pt x="1036" y="1034"/>
                  </a:lnTo>
                  <a:lnTo>
                    <a:pt x="1036" y="1034"/>
                  </a:lnTo>
                  <a:lnTo>
                    <a:pt x="1036" y="1034"/>
                  </a:lnTo>
                  <a:lnTo>
                    <a:pt x="1026" y="1036"/>
                  </a:lnTo>
                  <a:lnTo>
                    <a:pt x="1026" y="1036"/>
                  </a:lnTo>
                  <a:lnTo>
                    <a:pt x="1016" y="1038"/>
                  </a:lnTo>
                  <a:lnTo>
                    <a:pt x="1016" y="1038"/>
                  </a:lnTo>
                  <a:lnTo>
                    <a:pt x="1008" y="1036"/>
                  </a:lnTo>
                  <a:lnTo>
                    <a:pt x="1004" y="1030"/>
                  </a:lnTo>
                  <a:lnTo>
                    <a:pt x="1004" y="1030"/>
                  </a:lnTo>
                  <a:lnTo>
                    <a:pt x="1000" y="1022"/>
                  </a:lnTo>
                  <a:lnTo>
                    <a:pt x="1000" y="1014"/>
                  </a:lnTo>
                  <a:lnTo>
                    <a:pt x="1006" y="998"/>
                  </a:lnTo>
                  <a:lnTo>
                    <a:pt x="1006" y="998"/>
                  </a:lnTo>
                  <a:lnTo>
                    <a:pt x="1010" y="982"/>
                  </a:lnTo>
                  <a:lnTo>
                    <a:pt x="1012" y="974"/>
                  </a:lnTo>
                  <a:lnTo>
                    <a:pt x="1016" y="966"/>
                  </a:lnTo>
                  <a:lnTo>
                    <a:pt x="1016" y="966"/>
                  </a:lnTo>
                  <a:lnTo>
                    <a:pt x="1020" y="960"/>
                  </a:lnTo>
                  <a:lnTo>
                    <a:pt x="1022" y="956"/>
                  </a:lnTo>
                  <a:lnTo>
                    <a:pt x="1020" y="952"/>
                  </a:lnTo>
                  <a:lnTo>
                    <a:pt x="1020" y="952"/>
                  </a:lnTo>
                  <a:lnTo>
                    <a:pt x="1014" y="946"/>
                  </a:lnTo>
                  <a:lnTo>
                    <a:pt x="1006" y="944"/>
                  </a:lnTo>
                  <a:lnTo>
                    <a:pt x="1006" y="944"/>
                  </a:lnTo>
                  <a:lnTo>
                    <a:pt x="1004" y="944"/>
                  </a:lnTo>
                  <a:lnTo>
                    <a:pt x="1004" y="944"/>
                  </a:lnTo>
                  <a:lnTo>
                    <a:pt x="1000" y="946"/>
                  </a:lnTo>
                  <a:lnTo>
                    <a:pt x="996" y="948"/>
                  </a:lnTo>
                  <a:lnTo>
                    <a:pt x="990" y="952"/>
                  </a:lnTo>
                  <a:lnTo>
                    <a:pt x="990" y="952"/>
                  </a:lnTo>
                  <a:lnTo>
                    <a:pt x="982" y="956"/>
                  </a:lnTo>
                  <a:lnTo>
                    <a:pt x="974" y="958"/>
                  </a:lnTo>
                  <a:lnTo>
                    <a:pt x="974" y="958"/>
                  </a:lnTo>
                  <a:lnTo>
                    <a:pt x="970" y="960"/>
                  </a:lnTo>
                  <a:lnTo>
                    <a:pt x="970" y="964"/>
                  </a:lnTo>
                  <a:lnTo>
                    <a:pt x="970" y="970"/>
                  </a:lnTo>
                  <a:lnTo>
                    <a:pt x="970" y="970"/>
                  </a:lnTo>
                  <a:lnTo>
                    <a:pt x="970" y="974"/>
                  </a:lnTo>
                  <a:lnTo>
                    <a:pt x="968" y="978"/>
                  </a:lnTo>
                  <a:lnTo>
                    <a:pt x="968" y="978"/>
                  </a:lnTo>
                  <a:lnTo>
                    <a:pt x="966" y="980"/>
                  </a:lnTo>
                  <a:lnTo>
                    <a:pt x="962" y="982"/>
                  </a:lnTo>
                  <a:lnTo>
                    <a:pt x="962" y="982"/>
                  </a:lnTo>
                  <a:lnTo>
                    <a:pt x="960" y="986"/>
                  </a:lnTo>
                  <a:lnTo>
                    <a:pt x="960" y="988"/>
                  </a:lnTo>
                  <a:lnTo>
                    <a:pt x="958" y="990"/>
                  </a:lnTo>
                  <a:lnTo>
                    <a:pt x="954" y="992"/>
                  </a:lnTo>
                  <a:lnTo>
                    <a:pt x="954" y="992"/>
                  </a:lnTo>
                  <a:lnTo>
                    <a:pt x="946" y="996"/>
                  </a:lnTo>
                  <a:lnTo>
                    <a:pt x="938" y="996"/>
                  </a:lnTo>
                  <a:lnTo>
                    <a:pt x="938" y="996"/>
                  </a:lnTo>
                  <a:lnTo>
                    <a:pt x="936" y="996"/>
                  </a:lnTo>
                  <a:lnTo>
                    <a:pt x="936" y="996"/>
                  </a:lnTo>
                  <a:lnTo>
                    <a:pt x="928" y="996"/>
                  </a:lnTo>
                  <a:lnTo>
                    <a:pt x="920" y="994"/>
                  </a:lnTo>
                  <a:lnTo>
                    <a:pt x="910" y="990"/>
                  </a:lnTo>
                  <a:lnTo>
                    <a:pt x="904" y="986"/>
                  </a:lnTo>
                  <a:lnTo>
                    <a:pt x="904" y="986"/>
                  </a:lnTo>
                  <a:lnTo>
                    <a:pt x="900" y="982"/>
                  </a:lnTo>
                  <a:lnTo>
                    <a:pt x="898" y="978"/>
                  </a:lnTo>
                  <a:lnTo>
                    <a:pt x="896" y="970"/>
                  </a:lnTo>
                  <a:lnTo>
                    <a:pt x="896" y="970"/>
                  </a:lnTo>
                  <a:lnTo>
                    <a:pt x="890" y="966"/>
                  </a:lnTo>
                  <a:lnTo>
                    <a:pt x="886" y="962"/>
                  </a:lnTo>
                  <a:lnTo>
                    <a:pt x="886" y="962"/>
                  </a:lnTo>
                  <a:lnTo>
                    <a:pt x="884" y="958"/>
                  </a:lnTo>
                  <a:lnTo>
                    <a:pt x="884" y="952"/>
                  </a:lnTo>
                  <a:lnTo>
                    <a:pt x="884" y="952"/>
                  </a:lnTo>
                  <a:lnTo>
                    <a:pt x="874" y="924"/>
                  </a:lnTo>
                  <a:lnTo>
                    <a:pt x="874" y="924"/>
                  </a:lnTo>
                  <a:lnTo>
                    <a:pt x="872" y="914"/>
                  </a:lnTo>
                  <a:lnTo>
                    <a:pt x="872" y="904"/>
                  </a:lnTo>
                  <a:lnTo>
                    <a:pt x="872" y="896"/>
                  </a:lnTo>
                  <a:lnTo>
                    <a:pt x="876" y="888"/>
                  </a:lnTo>
                  <a:lnTo>
                    <a:pt x="876" y="888"/>
                  </a:lnTo>
                  <a:lnTo>
                    <a:pt x="880" y="882"/>
                  </a:lnTo>
                  <a:lnTo>
                    <a:pt x="880" y="874"/>
                  </a:lnTo>
                  <a:lnTo>
                    <a:pt x="880" y="874"/>
                  </a:lnTo>
                  <a:lnTo>
                    <a:pt x="880" y="864"/>
                  </a:lnTo>
                  <a:lnTo>
                    <a:pt x="880" y="860"/>
                  </a:lnTo>
                  <a:lnTo>
                    <a:pt x="882" y="856"/>
                  </a:lnTo>
                  <a:lnTo>
                    <a:pt x="882" y="856"/>
                  </a:lnTo>
                  <a:lnTo>
                    <a:pt x="888" y="848"/>
                  </a:lnTo>
                  <a:lnTo>
                    <a:pt x="896" y="842"/>
                  </a:lnTo>
                  <a:lnTo>
                    <a:pt x="896" y="842"/>
                  </a:lnTo>
                  <a:lnTo>
                    <a:pt x="908" y="834"/>
                  </a:lnTo>
                  <a:lnTo>
                    <a:pt x="908" y="834"/>
                  </a:lnTo>
                  <a:lnTo>
                    <a:pt x="918" y="828"/>
                  </a:lnTo>
                  <a:lnTo>
                    <a:pt x="930" y="826"/>
                  </a:lnTo>
                  <a:lnTo>
                    <a:pt x="930" y="826"/>
                  </a:lnTo>
                  <a:lnTo>
                    <a:pt x="936" y="828"/>
                  </a:lnTo>
                  <a:lnTo>
                    <a:pt x="944" y="830"/>
                  </a:lnTo>
                  <a:lnTo>
                    <a:pt x="944" y="830"/>
                  </a:lnTo>
                  <a:lnTo>
                    <a:pt x="952" y="834"/>
                  </a:lnTo>
                  <a:lnTo>
                    <a:pt x="960" y="836"/>
                  </a:lnTo>
                  <a:lnTo>
                    <a:pt x="960" y="836"/>
                  </a:lnTo>
                  <a:lnTo>
                    <a:pt x="962" y="836"/>
                  </a:lnTo>
                  <a:lnTo>
                    <a:pt x="962" y="836"/>
                  </a:lnTo>
                  <a:lnTo>
                    <a:pt x="964" y="836"/>
                  </a:lnTo>
                  <a:lnTo>
                    <a:pt x="964" y="836"/>
                  </a:lnTo>
                  <a:lnTo>
                    <a:pt x="968" y="836"/>
                  </a:lnTo>
                  <a:lnTo>
                    <a:pt x="968" y="836"/>
                  </a:lnTo>
                  <a:lnTo>
                    <a:pt x="970" y="836"/>
                  </a:lnTo>
                  <a:lnTo>
                    <a:pt x="970" y="836"/>
                  </a:lnTo>
                  <a:lnTo>
                    <a:pt x="982" y="838"/>
                  </a:lnTo>
                  <a:lnTo>
                    <a:pt x="982" y="838"/>
                  </a:lnTo>
                  <a:lnTo>
                    <a:pt x="982" y="838"/>
                  </a:lnTo>
                  <a:lnTo>
                    <a:pt x="982" y="838"/>
                  </a:lnTo>
                  <a:lnTo>
                    <a:pt x="986" y="838"/>
                  </a:lnTo>
                  <a:lnTo>
                    <a:pt x="986" y="836"/>
                  </a:lnTo>
                  <a:lnTo>
                    <a:pt x="984" y="832"/>
                  </a:lnTo>
                  <a:lnTo>
                    <a:pt x="974" y="824"/>
                  </a:lnTo>
                  <a:lnTo>
                    <a:pt x="974" y="824"/>
                  </a:lnTo>
                  <a:lnTo>
                    <a:pt x="970" y="818"/>
                  </a:lnTo>
                  <a:lnTo>
                    <a:pt x="970" y="816"/>
                  </a:lnTo>
                  <a:lnTo>
                    <a:pt x="972" y="814"/>
                  </a:lnTo>
                  <a:lnTo>
                    <a:pt x="972" y="814"/>
                  </a:lnTo>
                  <a:lnTo>
                    <a:pt x="974" y="814"/>
                  </a:lnTo>
                  <a:lnTo>
                    <a:pt x="974" y="814"/>
                  </a:lnTo>
                  <a:lnTo>
                    <a:pt x="982" y="816"/>
                  </a:lnTo>
                  <a:lnTo>
                    <a:pt x="982" y="816"/>
                  </a:lnTo>
                  <a:lnTo>
                    <a:pt x="988" y="816"/>
                  </a:lnTo>
                  <a:lnTo>
                    <a:pt x="988" y="816"/>
                  </a:lnTo>
                  <a:lnTo>
                    <a:pt x="990" y="816"/>
                  </a:lnTo>
                  <a:lnTo>
                    <a:pt x="990" y="816"/>
                  </a:lnTo>
                  <a:lnTo>
                    <a:pt x="1000" y="816"/>
                  </a:lnTo>
                  <a:lnTo>
                    <a:pt x="1000" y="816"/>
                  </a:lnTo>
                  <a:lnTo>
                    <a:pt x="1014" y="818"/>
                  </a:lnTo>
                  <a:lnTo>
                    <a:pt x="1014" y="818"/>
                  </a:lnTo>
                  <a:lnTo>
                    <a:pt x="1018" y="820"/>
                  </a:lnTo>
                  <a:lnTo>
                    <a:pt x="1022" y="822"/>
                  </a:lnTo>
                  <a:lnTo>
                    <a:pt x="1026" y="824"/>
                  </a:lnTo>
                  <a:lnTo>
                    <a:pt x="1030" y="824"/>
                  </a:lnTo>
                  <a:lnTo>
                    <a:pt x="1030" y="824"/>
                  </a:lnTo>
                  <a:lnTo>
                    <a:pt x="1030" y="824"/>
                  </a:lnTo>
                  <a:lnTo>
                    <a:pt x="1030" y="824"/>
                  </a:lnTo>
                  <a:lnTo>
                    <a:pt x="1042" y="822"/>
                  </a:lnTo>
                  <a:lnTo>
                    <a:pt x="1042" y="822"/>
                  </a:lnTo>
                  <a:lnTo>
                    <a:pt x="1044" y="824"/>
                  </a:lnTo>
                  <a:lnTo>
                    <a:pt x="1044" y="824"/>
                  </a:lnTo>
                  <a:lnTo>
                    <a:pt x="1048" y="824"/>
                  </a:lnTo>
                  <a:lnTo>
                    <a:pt x="1050" y="826"/>
                  </a:lnTo>
                  <a:lnTo>
                    <a:pt x="1056" y="832"/>
                  </a:lnTo>
                  <a:lnTo>
                    <a:pt x="1056" y="832"/>
                  </a:lnTo>
                  <a:lnTo>
                    <a:pt x="1060" y="836"/>
                  </a:lnTo>
                  <a:lnTo>
                    <a:pt x="1062" y="844"/>
                  </a:lnTo>
                  <a:lnTo>
                    <a:pt x="1062" y="844"/>
                  </a:lnTo>
                  <a:lnTo>
                    <a:pt x="1064" y="850"/>
                  </a:lnTo>
                  <a:lnTo>
                    <a:pt x="1064" y="858"/>
                  </a:lnTo>
                  <a:lnTo>
                    <a:pt x="1064" y="858"/>
                  </a:lnTo>
                  <a:lnTo>
                    <a:pt x="1066" y="864"/>
                  </a:lnTo>
                  <a:lnTo>
                    <a:pt x="1070" y="870"/>
                  </a:lnTo>
                  <a:lnTo>
                    <a:pt x="1070" y="870"/>
                  </a:lnTo>
                  <a:lnTo>
                    <a:pt x="1072" y="876"/>
                  </a:lnTo>
                  <a:lnTo>
                    <a:pt x="1074" y="882"/>
                  </a:lnTo>
                  <a:lnTo>
                    <a:pt x="1074" y="882"/>
                  </a:lnTo>
                  <a:lnTo>
                    <a:pt x="1078" y="886"/>
                  </a:lnTo>
                  <a:lnTo>
                    <a:pt x="1084" y="892"/>
                  </a:lnTo>
                  <a:lnTo>
                    <a:pt x="1084" y="892"/>
                  </a:lnTo>
                  <a:lnTo>
                    <a:pt x="1088" y="896"/>
                  </a:lnTo>
                  <a:lnTo>
                    <a:pt x="1092" y="898"/>
                  </a:lnTo>
                  <a:lnTo>
                    <a:pt x="1092" y="898"/>
                  </a:lnTo>
                  <a:lnTo>
                    <a:pt x="1092" y="898"/>
                  </a:lnTo>
                  <a:lnTo>
                    <a:pt x="1094" y="896"/>
                  </a:lnTo>
                  <a:lnTo>
                    <a:pt x="1094" y="896"/>
                  </a:lnTo>
                  <a:lnTo>
                    <a:pt x="1096" y="892"/>
                  </a:lnTo>
                  <a:lnTo>
                    <a:pt x="1096" y="886"/>
                  </a:lnTo>
                  <a:lnTo>
                    <a:pt x="1092" y="878"/>
                  </a:lnTo>
                  <a:lnTo>
                    <a:pt x="1092" y="878"/>
                  </a:lnTo>
                  <a:lnTo>
                    <a:pt x="1086" y="872"/>
                  </a:lnTo>
                  <a:lnTo>
                    <a:pt x="1084" y="870"/>
                  </a:lnTo>
                  <a:lnTo>
                    <a:pt x="1086" y="866"/>
                  </a:lnTo>
                  <a:lnTo>
                    <a:pt x="1086" y="866"/>
                  </a:lnTo>
                  <a:lnTo>
                    <a:pt x="1092" y="858"/>
                  </a:lnTo>
                  <a:lnTo>
                    <a:pt x="1092" y="856"/>
                  </a:lnTo>
                  <a:lnTo>
                    <a:pt x="1092" y="850"/>
                  </a:lnTo>
                  <a:lnTo>
                    <a:pt x="1092" y="850"/>
                  </a:lnTo>
                  <a:lnTo>
                    <a:pt x="1090" y="840"/>
                  </a:lnTo>
                  <a:lnTo>
                    <a:pt x="1086" y="832"/>
                  </a:lnTo>
                  <a:lnTo>
                    <a:pt x="1086" y="832"/>
                  </a:lnTo>
                  <a:lnTo>
                    <a:pt x="1082" y="826"/>
                  </a:lnTo>
                  <a:lnTo>
                    <a:pt x="1078" y="820"/>
                  </a:lnTo>
                  <a:lnTo>
                    <a:pt x="1074" y="816"/>
                  </a:lnTo>
                  <a:lnTo>
                    <a:pt x="1078" y="808"/>
                  </a:lnTo>
                  <a:lnTo>
                    <a:pt x="1078" y="808"/>
                  </a:lnTo>
                  <a:lnTo>
                    <a:pt x="1078" y="804"/>
                  </a:lnTo>
                  <a:lnTo>
                    <a:pt x="1080" y="802"/>
                  </a:lnTo>
                  <a:lnTo>
                    <a:pt x="1080" y="802"/>
                  </a:lnTo>
                  <a:lnTo>
                    <a:pt x="1082" y="798"/>
                  </a:lnTo>
                  <a:lnTo>
                    <a:pt x="1084" y="794"/>
                  </a:lnTo>
                  <a:lnTo>
                    <a:pt x="1092" y="788"/>
                  </a:lnTo>
                  <a:lnTo>
                    <a:pt x="1092" y="788"/>
                  </a:lnTo>
                  <a:lnTo>
                    <a:pt x="1096" y="784"/>
                  </a:lnTo>
                  <a:lnTo>
                    <a:pt x="1102" y="780"/>
                  </a:lnTo>
                  <a:lnTo>
                    <a:pt x="1102" y="780"/>
                  </a:lnTo>
                  <a:lnTo>
                    <a:pt x="1106" y="776"/>
                  </a:lnTo>
                  <a:lnTo>
                    <a:pt x="1108" y="772"/>
                  </a:lnTo>
                  <a:lnTo>
                    <a:pt x="1108" y="768"/>
                  </a:lnTo>
                  <a:lnTo>
                    <a:pt x="1112" y="764"/>
                  </a:lnTo>
                  <a:lnTo>
                    <a:pt x="1112" y="764"/>
                  </a:lnTo>
                  <a:lnTo>
                    <a:pt x="1118" y="760"/>
                  </a:lnTo>
                  <a:lnTo>
                    <a:pt x="1126" y="756"/>
                  </a:lnTo>
                  <a:lnTo>
                    <a:pt x="1126" y="756"/>
                  </a:lnTo>
                  <a:lnTo>
                    <a:pt x="1132" y="750"/>
                  </a:lnTo>
                  <a:lnTo>
                    <a:pt x="1136" y="744"/>
                  </a:lnTo>
                  <a:lnTo>
                    <a:pt x="1136" y="744"/>
                  </a:lnTo>
                  <a:lnTo>
                    <a:pt x="1142" y="738"/>
                  </a:lnTo>
                  <a:lnTo>
                    <a:pt x="1144" y="734"/>
                  </a:lnTo>
                  <a:lnTo>
                    <a:pt x="1142" y="730"/>
                  </a:lnTo>
                  <a:lnTo>
                    <a:pt x="1142" y="730"/>
                  </a:lnTo>
                  <a:lnTo>
                    <a:pt x="1138" y="728"/>
                  </a:lnTo>
                  <a:lnTo>
                    <a:pt x="1138" y="728"/>
                  </a:lnTo>
                  <a:lnTo>
                    <a:pt x="1136" y="724"/>
                  </a:lnTo>
                  <a:lnTo>
                    <a:pt x="1136" y="724"/>
                  </a:lnTo>
                  <a:lnTo>
                    <a:pt x="1136" y="720"/>
                  </a:lnTo>
                  <a:lnTo>
                    <a:pt x="1138" y="718"/>
                  </a:lnTo>
                  <a:lnTo>
                    <a:pt x="1140" y="718"/>
                  </a:lnTo>
                  <a:lnTo>
                    <a:pt x="1140" y="718"/>
                  </a:lnTo>
                  <a:lnTo>
                    <a:pt x="1138" y="714"/>
                  </a:lnTo>
                  <a:lnTo>
                    <a:pt x="1134" y="708"/>
                  </a:lnTo>
                  <a:lnTo>
                    <a:pt x="1134" y="708"/>
                  </a:lnTo>
                  <a:lnTo>
                    <a:pt x="1132" y="698"/>
                  </a:lnTo>
                  <a:lnTo>
                    <a:pt x="1132" y="698"/>
                  </a:lnTo>
                  <a:lnTo>
                    <a:pt x="1134" y="690"/>
                  </a:lnTo>
                  <a:lnTo>
                    <a:pt x="1136" y="684"/>
                  </a:lnTo>
                  <a:lnTo>
                    <a:pt x="1138" y="682"/>
                  </a:lnTo>
                  <a:lnTo>
                    <a:pt x="1138" y="682"/>
                  </a:lnTo>
                  <a:lnTo>
                    <a:pt x="1138" y="682"/>
                  </a:lnTo>
                  <a:lnTo>
                    <a:pt x="1138" y="682"/>
                  </a:lnTo>
                  <a:lnTo>
                    <a:pt x="1140" y="684"/>
                  </a:lnTo>
                  <a:lnTo>
                    <a:pt x="1142" y="686"/>
                  </a:lnTo>
                  <a:lnTo>
                    <a:pt x="1142" y="690"/>
                  </a:lnTo>
                  <a:lnTo>
                    <a:pt x="1142" y="698"/>
                  </a:lnTo>
                  <a:lnTo>
                    <a:pt x="1144" y="702"/>
                  </a:lnTo>
                  <a:lnTo>
                    <a:pt x="1144" y="702"/>
                  </a:lnTo>
                  <a:lnTo>
                    <a:pt x="1148" y="704"/>
                  </a:lnTo>
                  <a:lnTo>
                    <a:pt x="1148" y="704"/>
                  </a:lnTo>
                  <a:lnTo>
                    <a:pt x="1150" y="702"/>
                  </a:lnTo>
                  <a:lnTo>
                    <a:pt x="1150" y="700"/>
                  </a:lnTo>
                  <a:lnTo>
                    <a:pt x="1150" y="696"/>
                  </a:lnTo>
                  <a:lnTo>
                    <a:pt x="1150" y="696"/>
                  </a:lnTo>
                  <a:lnTo>
                    <a:pt x="1150" y="688"/>
                  </a:lnTo>
                  <a:lnTo>
                    <a:pt x="1150" y="686"/>
                  </a:lnTo>
                  <a:lnTo>
                    <a:pt x="1152" y="682"/>
                  </a:lnTo>
                  <a:lnTo>
                    <a:pt x="1152" y="682"/>
                  </a:lnTo>
                  <a:lnTo>
                    <a:pt x="1156" y="680"/>
                  </a:lnTo>
                  <a:lnTo>
                    <a:pt x="1158" y="678"/>
                  </a:lnTo>
                  <a:lnTo>
                    <a:pt x="1160" y="676"/>
                  </a:lnTo>
                  <a:lnTo>
                    <a:pt x="1160" y="676"/>
                  </a:lnTo>
                  <a:lnTo>
                    <a:pt x="1162" y="670"/>
                  </a:lnTo>
                  <a:lnTo>
                    <a:pt x="1162" y="664"/>
                  </a:lnTo>
                  <a:lnTo>
                    <a:pt x="1162" y="664"/>
                  </a:lnTo>
                  <a:lnTo>
                    <a:pt x="1166" y="660"/>
                  </a:lnTo>
                  <a:lnTo>
                    <a:pt x="1168" y="654"/>
                  </a:lnTo>
                  <a:lnTo>
                    <a:pt x="1168" y="654"/>
                  </a:lnTo>
                  <a:lnTo>
                    <a:pt x="1172" y="648"/>
                  </a:lnTo>
                  <a:lnTo>
                    <a:pt x="1176" y="644"/>
                  </a:lnTo>
                  <a:lnTo>
                    <a:pt x="1190" y="644"/>
                  </a:lnTo>
                  <a:lnTo>
                    <a:pt x="1190" y="644"/>
                  </a:lnTo>
                  <a:lnTo>
                    <a:pt x="1194" y="642"/>
                  </a:lnTo>
                  <a:lnTo>
                    <a:pt x="1196" y="640"/>
                  </a:lnTo>
                  <a:lnTo>
                    <a:pt x="1198" y="638"/>
                  </a:lnTo>
                  <a:lnTo>
                    <a:pt x="1198" y="636"/>
                  </a:lnTo>
                  <a:lnTo>
                    <a:pt x="1196" y="630"/>
                  </a:lnTo>
                  <a:lnTo>
                    <a:pt x="1196" y="622"/>
                  </a:lnTo>
                  <a:lnTo>
                    <a:pt x="1196" y="622"/>
                  </a:lnTo>
                  <a:lnTo>
                    <a:pt x="1196" y="620"/>
                  </a:lnTo>
                  <a:lnTo>
                    <a:pt x="1198" y="618"/>
                  </a:lnTo>
                  <a:lnTo>
                    <a:pt x="1202" y="614"/>
                  </a:lnTo>
                  <a:lnTo>
                    <a:pt x="1202" y="614"/>
                  </a:lnTo>
                  <a:lnTo>
                    <a:pt x="1212" y="604"/>
                  </a:lnTo>
                  <a:lnTo>
                    <a:pt x="1212" y="604"/>
                  </a:lnTo>
                  <a:lnTo>
                    <a:pt x="1216" y="602"/>
                  </a:lnTo>
                  <a:lnTo>
                    <a:pt x="1220" y="602"/>
                  </a:lnTo>
                  <a:lnTo>
                    <a:pt x="1228" y="600"/>
                  </a:lnTo>
                  <a:lnTo>
                    <a:pt x="1228" y="600"/>
                  </a:lnTo>
                  <a:lnTo>
                    <a:pt x="1238" y="594"/>
                  </a:lnTo>
                  <a:lnTo>
                    <a:pt x="1238" y="594"/>
                  </a:lnTo>
                  <a:lnTo>
                    <a:pt x="1250" y="588"/>
                  </a:lnTo>
                  <a:lnTo>
                    <a:pt x="1262" y="582"/>
                  </a:lnTo>
                  <a:lnTo>
                    <a:pt x="1262" y="582"/>
                  </a:lnTo>
                  <a:lnTo>
                    <a:pt x="1268" y="580"/>
                  </a:lnTo>
                  <a:lnTo>
                    <a:pt x="1274" y="580"/>
                  </a:lnTo>
                  <a:lnTo>
                    <a:pt x="1282" y="580"/>
                  </a:lnTo>
                  <a:lnTo>
                    <a:pt x="1288" y="576"/>
                  </a:lnTo>
                  <a:lnTo>
                    <a:pt x="1288" y="576"/>
                  </a:lnTo>
                  <a:lnTo>
                    <a:pt x="1292" y="572"/>
                  </a:lnTo>
                  <a:lnTo>
                    <a:pt x="1296" y="568"/>
                  </a:lnTo>
                  <a:lnTo>
                    <a:pt x="1296" y="568"/>
                  </a:lnTo>
                  <a:lnTo>
                    <a:pt x="1302" y="566"/>
                  </a:lnTo>
                  <a:lnTo>
                    <a:pt x="1304" y="566"/>
                  </a:lnTo>
                  <a:lnTo>
                    <a:pt x="1306" y="564"/>
                  </a:lnTo>
                  <a:lnTo>
                    <a:pt x="1306" y="564"/>
                  </a:lnTo>
                  <a:lnTo>
                    <a:pt x="1306" y="562"/>
                  </a:lnTo>
                  <a:lnTo>
                    <a:pt x="1302" y="560"/>
                  </a:lnTo>
                  <a:lnTo>
                    <a:pt x="1302" y="560"/>
                  </a:lnTo>
                  <a:lnTo>
                    <a:pt x="1294" y="562"/>
                  </a:lnTo>
                  <a:lnTo>
                    <a:pt x="1288" y="564"/>
                  </a:lnTo>
                  <a:lnTo>
                    <a:pt x="1288" y="564"/>
                  </a:lnTo>
                  <a:lnTo>
                    <a:pt x="1282" y="566"/>
                  </a:lnTo>
                  <a:lnTo>
                    <a:pt x="1282" y="566"/>
                  </a:lnTo>
                  <a:lnTo>
                    <a:pt x="1280" y="566"/>
                  </a:lnTo>
                  <a:lnTo>
                    <a:pt x="1280" y="566"/>
                  </a:lnTo>
                  <a:lnTo>
                    <a:pt x="1276" y="562"/>
                  </a:lnTo>
                  <a:lnTo>
                    <a:pt x="1276" y="558"/>
                  </a:lnTo>
                  <a:lnTo>
                    <a:pt x="1274" y="552"/>
                  </a:lnTo>
                  <a:lnTo>
                    <a:pt x="1274" y="552"/>
                  </a:lnTo>
                  <a:lnTo>
                    <a:pt x="1268" y="542"/>
                  </a:lnTo>
                  <a:lnTo>
                    <a:pt x="1268" y="542"/>
                  </a:lnTo>
                  <a:lnTo>
                    <a:pt x="1266" y="540"/>
                  </a:lnTo>
                  <a:lnTo>
                    <a:pt x="1264" y="540"/>
                  </a:lnTo>
                  <a:lnTo>
                    <a:pt x="1264" y="540"/>
                  </a:lnTo>
                  <a:lnTo>
                    <a:pt x="1262" y="540"/>
                  </a:lnTo>
                  <a:lnTo>
                    <a:pt x="1262" y="540"/>
                  </a:lnTo>
                  <a:lnTo>
                    <a:pt x="1262" y="540"/>
                  </a:lnTo>
                  <a:lnTo>
                    <a:pt x="1262" y="540"/>
                  </a:lnTo>
                  <a:lnTo>
                    <a:pt x="1258" y="538"/>
                  </a:lnTo>
                  <a:lnTo>
                    <a:pt x="1258" y="538"/>
                  </a:lnTo>
                  <a:lnTo>
                    <a:pt x="1254" y="538"/>
                  </a:lnTo>
                  <a:lnTo>
                    <a:pt x="1252" y="534"/>
                  </a:lnTo>
                  <a:lnTo>
                    <a:pt x="1254" y="532"/>
                  </a:lnTo>
                  <a:lnTo>
                    <a:pt x="1256" y="530"/>
                  </a:lnTo>
                  <a:lnTo>
                    <a:pt x="1256" y="530"/>
                  </a:lnTo>
                  <a:lnTo>
                    <a:pt x="1260" y="530"/>
                  </a:lnTo>
                  <a:lnTo>
                    <a:pt x="1260" y="530"/>
                  </a:lnTo>
                  <a:lnTo>
                    <a:pt x="1266" y="530"/>
                  </a:lnTo>
                  <a:lnTo>
                    <a:pt x="1266" y="530"/>
                  </a:lnTo>
                  <a:lnTo>
                    <a:pt x="1272" y="530"/>
                  </a:lnTo>
                  <a:lnTo>
                    <a:pt x="1272" y="530"/>
                  </a:lnTo>
                  <a:lnTo>
                    <a:pt x="1278" y="530"/>
                  </a:lnTo>
                  <a:lnTo>
                    <a:pt x="1280" y="528"/>
                  </a:lnTo>
                  <a:lnTo>
                    <a:pt x="1282" y="524"/>
                  </a:lnTo>
                  <a:lnTo>
                    <a:pt x="1282" y="524"/>
                  </a:lnTo>
                  <a:lnTo>
                    <a:pt x="1280" y="518"/>
                  </a:lnTo>
                  <a:lnTo>
                    <a:pt x="1276" y="516"/>
                  </a:lnTo>
                  <a:lnTo>
                    <a:pt x="1264" y="514"/>
                  </a:lnTo>
                  <a:lnTo>
                    <a:pt x="1264" y="514"/>
                  </a:lnTo>
                  <a:lnTo>
                    <a:pt x="1260" y="512"/>
                  </a:lnTo>
                  <a:lnTo>
                    <a:pt x="1256" y="510"/>
                  </a:lnTo>
                  <a:lnTo>
                    <a:pt x="1256" y="510"/>
                  </a:lnTo>
                  <a:lnTo>
                    <a:pt x="1256" y="510"/>
                  </a:lnTo>
                  <a:lnTo>
                    <a:pt x="1256" y="510"/>
                  </a:lnTo>
                  <a:lnTo>
                    <a:pt x="1252" y="512"/>
                  </a:lnTo>
                  <a:lnTo>
                    <a:pt x="1248" y="516"/>
                  </a:lnTo>
                  <a:lnTo>
                    <a:pt x="1240" y="522"/>
                  </a:lnTo>
                  <a:lnTo>
                    <a:pt x="1240" y="522"/>
                  </a:lnTo>
                  <a:lnTo>
                    <a:pt x="1224" y="528"/>
                  </a:lnTo>
                  <a:lnTo>
                    <a:pt x="1224" y="528"/>
                  </a:lnTo>
                  <a:lnTo>
                    <a:pt x="1214" y="538"/>
                  </a:lnTo>
                  <a:lnTo>
                    <a:pt x="1206" y="544"/>
                  </a:lnTo>
                  <a:lnTo>
                    <a:pt x="1206" y="544"/>
                  </a:lnTo>
                  <a:lnTo>
                    <a:pt x="1206" y="544"/>
                  </a:lnTo>
                  <a:lnTo>
                    <a:pt x="1206" y="544"/>
                  </a:lnTo>
                  <a:lnTo>
                    <a:pt x="1204" y="542"/>
                  </a:lnTo>
                  <a:lnTo>
                    <a:pt x="1206" y="538"/>
                  </a:lnTo>
                  <a:lnTo>
                    <a:pt x="1210" y="532"/>
                  </a:lnTo>
                  <a:lnTo>
                    <a:pt x="1210" y="532"/>
                  </a:lnTo>
                  <a:lnTo>
                    <a:pt x="1220" y="522"/>
                  </a:lnTo>
                  <a:lnTo>
                    <a:pt x="1232" y="516"/>
                  </a:lnTo>
                  <a:lnTo>
                    <a:pt x="1232" y="516"/>
                  </a:lnTo>
                  <a:lnTo>
                    <a:pt x="1240" y="508"/>
                  </a:lnTo>
                  <a:lnTo>
                    <a:pt x="1244" y="504"/>
                  </a:lnTo>
                  <a:lnTo>
                    <a:pt x="1248" y="502"/>
                  </a:lnTo>
                  <a:lnTo>
                    <a:pt x="1248" y="502"/>
                  </a:lnTo>
                  <a:lnTo>
                    <a:pt x="1258" y="498"/>
                  </a:lnTo>
                  <a:lnTo>
                    <a:pt x="1266" y="498"/>
                  </a:lnTo>
                  <a:lnTo>
                    <a:pt x="1266" y="498"/>
                  </a:lnTo>
                  <a:lnTo>
                    <a:pt x="1284" y="494"/>
                  </a:lnTo>
                  <a:lnTo>
                    <a:pt x="1284" y="494"/>
                  </a:lnTo>
                  <a:lnTo>
                    <a:pt x="1284" y="494"/>
                  </a:lnTo>
                  <a:lnTo>
                    <a:pt x="1284" y="494"/>
                  </a:lnTo>
                  <a:lnTo>
                    <a:pt x="1292" y="496"/>
                  </a:lnTo>
                  <a:lnTo>
                    <a:pt x="1298" y="498"/>
                  </a:lnTo>
                  <a:lnTo>
                    <a:pt x="1298" y="498"/>
                  </a:lnTo>
                  <a:lnTo>
                    <a:pt x="1304" y="502"/>
                  </a:lnTo>
                  <a:lnTo>
                    <a:pt x="1310" y="502"/>
                  </a:lnTo>
                  <a:lnTo>
                    <a:pt x="1310" y="502"/>
                  </a:lnTo>
                  <a:lnTo>
                    <a:pt x="1312" y="502"/>
                  </a:lnTo>
                  <a:lnTo>
                    <a:pt x="1312" y="502"/>
                  </a:lnTo>
                  <a:lnTo>
                    <a:pt x="1318" y="502"/>
                  </a:lnTo>
                  <a:lnTo>
                    <a:pt x="1324" y="500"/>
                  </a:lnTo>
                  <a:lnTo>
                    <a:pt x="1330" y="496"/>
                  </a:lnTo>
                  <a:lnTo>
                    <a:pt x="1334" y="492"/>
                  </a:lnTo>
                  <a:lnTo>
                    <a:pt x="1334" y="492"/>
                  </a:lnTo>
                  <a:lnTo>
                    <a:pt x="1338" y="488"/>
                  </a:lnTo>
                  <a:lnTo>
                    <a:pt x="1344" y="486"/>
                  </a:lnTo>
                  <a:lnTo>
                    <a:pt x="1344" y="486"/>
                  </a:lnTo>
                  <a:lnTo>
                    <a:pt x="1348" y="482"/>
                  </a:lnTo>
                  <a:lnTo>
                    <a:pt x="1352" y="478"/>
                  </a:lnTo>
                  <a:lnTo>
                    <a:pt x="1352" y="478"/>
                  </a:lnTo>
                  <a:lnTo>
                    <a:pt x="1358" y="476"/>
                  </a:lnTo>
                  <a:lnTo>
                    <a:pt x="1364" y="476"/>
                  </a:lnTo>
                  <a:lnTo>
                    <a:pt x="1364" y="476"/>
                  </a:lnTo>
                  <a:lnTo>
                    <a:pt x="1368" y="472"/>
                  </a:lnTo>
                  <a:lnTo>
                    <a:pt x="1372" y="470"/>
                  </a:lnTo>
                  <a:lnTo>
                    <a:pt x="1372" y="470"/>
                  </a:lnTo>
                  <a:lnTo>
                    <a:pt x="1376" y="468"/>
                  </a:lnTo>
                  <a:lnTo>
                    <a:pt x="1380" y="466"/>
                  </a:lnTo>
                  <a:lnTo>
                    <a:pt x="1382" y="464"/>
                  </a:lnTo>
                  <a:lnTo>
                    <a:pt x="1382" y="464"/>
                  </a:lnTo>
                  <a:lnTo>
                    <a:pt x="1382" y="460"/>
                  </a:lnTo>
                  <a:lnTo>
                    <a:pt x="1382" y="456"/>
                  </a:lnTo>
                  <a:lnTo>
                    <a:pt x="1380" y="446"/>
                  </a:lnTo>
                  <a:lnTo>
                    <a:pt x="1380" y="446"/>
                  </a:lnTo>
                  <a:lnTo>
                    <a:pt x="1378" y="442"/>
                  </a:lnTo>
                  <a:lnTo>
                    <a:pt x="1374" y="442"/>
                  </a:lnTo>
                  <a:lnTo>
                    <a:pt x="1366" y="440"/>
                  </a:lnTo>
                  <a:lnTo>
                    <a:pt x="1366" y="440"/>
                  </a:lnTo>
                  <a:lnTo>
                    <a:pt x="1362" y="436"/>
                  </a:lnTo>
                  <a:lnTo>
                    <a:pt x="1358" y="432"/>
                  </a:lnTo>
                  <a:lnTo>
                    <a:pt x="1358" y="430"/>
                  </a:lnTo>
                  <a:lnTo>
                    <a:pt x="1358" y="430"/>
                  </a:lnTo>
                  <a:lnTo>
                    <a:pt x="1358" y="430"/>
                  </a:lnTo>
                  <a:lnTo>
                    <a:pt x="1352" y="430"/>
                  </a:lnTo>
                  <a:lnTo>
                    <a:pt x="1348" y="430"/>
                  </a:lnTo>
                  <a:lnTo>
                    <a:pt x="1346" y="426"/>
                  </a:lnTo>
                  <a:lnTo>
                    <a:pt x="1346" y="426"/>
                  </a:lnTo>
                  <a:lnTo>
                    <a:pt x="1348" y="426"/>
                  </a:lnTo>
                  <a:lnTo>
                    <a:pt x="1348" y="426"/>
                  </a:lnTo>
                  <a:lnTo>
                    <a:pt x="1350" y="428"/>
                  </a:lnTo>
                  <a:lnTo>
                    <a:pt x="1350" y="428"/>
                  </a:lnTo>
                  <a:lnTo>
                    <a:pt x="1350" y="422"/>
                  </a:lnTo>
                  <a:lnTo>
                    <a:pt x="1348" y="420"/>
                  </a:lnTo>
                  <a:lnTo>
                    <a:pt x="1340" y="416"/>
                  </a:lnTo>
                  <a:lnTo>
                    <a:pt x="1340" y="416"/>
                  </a:lnTo>
                  <a:lnTo>
                    <a:pt x="1328" y="410"/>
                  </a:lnTo>
                  <a:lnTo>
                    <a:pt x="1318" y="402"/>
                  </a:lnTo>
                  <a:lnTo>
                    <a:pt x="1318" y="402"/>
                  </a:lnTo>
                  <a:lnTo>
                    <a:pt x="1310" y="396"/>
                  </a:lnTo>
                  <a:lnTo>
                    <a:pt x="1304" y="388"/>
                  </a:lnTo>
                  <a:lnTo>
                    <a:pt x="1304" y="388"/>
                  </a:lnTo>
                  <a:lnTo>
                    <a:pt x="1298" y="386"/>
                  </a:lnTo>
                  <a:lnTo>
                    <a:pt x="1296" y="386"/>
                  </a:lnTo>
                  <a:lnTo>
                    <a:pt x="1294" y="384"/>
                  </a:lnTo>
                  <a:lnTo>
                    <a:pt x="1294" y="384"/>
                  </a:lnTo>
                  <a:lnTo>
                    <a:pt x="1296" y="380"/>
                  </a:lnTo>
                  <a:lnTo>
                    <a:pt x="1298" y="378"/>
                  </a:lnTo>
                  <a:lnTo>
                    <a:pt x="1298" y="378"/>
                  </a:lnTo>
                  <a:lnTo>
                    <a:pt x="1302" y="376"/>
                  </a:lnTo>
                  <a:lnTo>
                    <a:pt x="1304" y="374"/>
                  </a:lnTo>
                  <a:lnTo>
                    <a:pt x="1302" y="372"/>
                  </a:lnTo>
                  <a:lnTo>
                    <a:pt x="1302" y="372"/>
                  </a:lnTo>
                  <a:lnTo>
                    <a:pt x="1298" y="370"/>
                  </a:lnTo>
                  <a:lnTo>
                    <a:pt x="1296" y="370"/>
                  </a:lnTo>
                  <a:lnTo>
                    <a:pt x="1296" y="368"/>
                  </a:lnTo>
                  <a:lnTo>
                    <a:pt x="1296" y="368"/>
                  </a:lnTo>
                  <a:lnTo>
                    <a:pt x="1296" y="364"/>
                  </a:lnTo>
                  <a:lnTo>
                    <a:pt x="1296" y="360"/>
                  </a:lnTo>
                  <a:lnTo>
                    <a:pt x="1296" y="360"/>
                  </a:lnTo>
                  <a:lnTo>
                    <a:pt x="1292" y="356"/>
                  </a:lnTo>
                  <a:lnTo>
                    <a:pt x="1288" y="354"/>
                  </a:lnTo>
                  <a:lnTo>
                    <a:pt x="1288" y="354"/>
                  </a:lnTo>
                  <a:lnTo>
                    <a:pt x="1286" y="350"/>
                  </a:lnTo>
                  <a:lnTo>
                    <a:pt x="1286" y="346"/>
                  </a:lnTo>
                  <a:lnTo>
                    <a:pt x="1286" y="346"/>
                  </a:lnTo>
                  <a:lnTo>
                    <a:pt x="1286" y="338"/>
                  </a:lnTo>
                  <a:lnTo>
                    <a:pt x="1280" y="332"/>
                  </a:lnTo>
                  <a:lnTo>
                    <a:pt x="1280" y="332"/>
                  </a:lnTo>
                  <a:lnTo>
                    <a:pt x="1274" y="326"/>
                  </a:lnTo>
                  <a:lnTo>
                    <a:pt x="1272" y="318"/>
                  </a:lnTo>
                  <a:lnTo>
                    <a:pt x="1272" y="318"/>
                  </a:lnTo>
                  <a:lnTo>
                    <a:pt x="1272" y="314"/>
                  </a:lnTo>
                  <a:lnTo>
                    <a:pt x="1270" y="312"/>
                  </a:lnTo>
                  <a:lnTo>
                    <a:pt x="1270" y="310"/>
                  </a:lnTo>
                  <a:lnTo>
                    <a:pt x="1270" y="310"/>
                  </a:lnTo>
                  <a:lnTo>
                    <a:pt x="1264" y="308"/>
                  </a:lnTo>
                  <a:lnTo>
                    <a:pt x="1264" y="308"/>
                  </a:lnTo>
                  <a:lnTo>
                    <a:pt x="1258" y="308"/>
                  </a:lnTo>
                  <a:lnTo>
                    <a:pt x="1254" y="312"/>
                  </a:lnTo>
                  <a:lnTo>
                    <a:pt x="1254" y="312"/>
                  </a:lnTo>
                  <a:lnTo>
                    <a:pt x="1252" y="316"/>
                  </a:lnTo>
                  <a:lnTo>
                    <a:pt x="1252" y="322"/>
                  </a:lnTo>
                  <a:lnTo>
                    <a:pt x="1252" y="326"/>
                  </a:lnTo>
                  <a:lnTo>
                    <a:pt x="1250" y="332"/>
                  </a:lnTo>
                  <a:lnTo>
                    <a:pt x="1250" y="332"/>
                  </a:lnTo>
                  <a:lnTo>
                    <a:pt x="1248" y="334"/>
                  </a:lnTo>
                  <a:lnTo>
                    <a:pt x="1246" y="334"/>
                  </a:lnTo>
                  <a:lnTo>
                    <a:pt x="1246" y="334"/>
                  </a:lnTo>
                  <a:lnTo>
                    <a:pt x="1238" y="342"/>
                  </a:lnTo>
                  <a:lnTo>
                    <a:pt x="1234" y="346"/>
                  </a:lnTo>
                  <a:lnTo>
                    <a:pt x="1228" y="348"/>
                  </a:lnTo>
                  <a:lnTo>
                    <a:pt x="1228" y="348"/>
                  </a:lnTo>
                  <a:lnTo>
                    <a:pt x="1224" y="348"/>
                  </a:lnTo>
                  <a:lnTo>
                    <a:pt x="1220" y="344"/>
                  </a:lnTo>
                  <a:lnTo>
                    <a:pt x="1220" y="344"/>
                  </a:lnTo>
                  <a:lnTo>
                    <a:pt x="1220" y="340"/>
                  </a:lnTo>
                  <a:lnTo>
                    <a:pt x="1218" y="340"/>
                  </a:lnTo>
                  <a:lnTo>
                    <a:pt x="1216" y="338"/>
                  </a:lnTo>
                  <a:lnTo>
                    <a:pt x="1216" y="338"/>
                  </a:lnTo>
                  <a:lnTo>
                    <a:pt x="1210" y="336"/>
                  </a:lnTo>
                  <a:lnTo>
                    <a:pt x="1204" y="334"/>
                  </a:lnTo>
                  <a:lnTo>
                    <a:pt x="1204" y="334"/>
                  </a:lnTo>
                  <a:lnTo>
                    <a:pt x="1200" y="326"/>
                  </a:lnTo>
                  <a:lnTo>
                    <a:pt x="1198" y="320"/>
                  </a:lnTo>
                  <a:lnTo>
                    <a:pt x="1198" y="320"/>
                  </a:lnTo>
                  <a:lnTo>
                    <a:pt x="1200" y="312"/>
                  </a:lnTo>
                  <a:lnTo>
                    <a:pt x="1202" y="306"/>
                  </a:lnTo>
                  <a:lnTo>
                    <a:pt x="1202" y="306"/>
                  </a:lnTo>
                  <a:lnTo>
                    <a:pt x="1202" y="300"/>
                  </a:lnTo>
                  <a:lnTo>
                    <a:pt x="1200" y="298"/>
                  </a:lnTo>
                  <a:lnTo>
                    <a:pt x="1192" y="294"/>
                  </a:lnTo>
                  <a:lnTo>
                    <a:pt x="1192" y="294"/>
                  </a:lnTo>
                  <a:lnTo>
                    <a:pt x="1184" y="290"/>
                  </a:lnTo>
                  <a:lnTo>
                    <a:pt x="1176" y="284"/>
                  </a:lnTo>
                  <a:lnTo>
                    <a:pt x="1176" y="284"/>
                  </a:lnTo>
                  <a:lnTo>
                    <a:pt x="1170" y="282"/>
                  </a:lnTo>
                  <a:lnTo>
                    <a:pt x="1166" y="278"/>
                  </a:lnTo>
                  <a:lnTo>
                    <a:pt x="1166" y="278"/>
                  </a:lnTo>
                  <a:lnTo>
                    <a:pt x="1162" y="274"/>
                  </a:lnTo>
                  <a:lnTo>
                    <a:pt x="1160" y="270"/>
                  </a:lnTo>
                  <a:lnTo>
                    <a:pt x="1160" y="270"/>
                  </a:lnTo>
                  <a:lnTo>
                    <a:pt x="1154" y="264"/>
                  </a:lnTo>
                  <a:lnTo>
                    <a:pt x="1150" y="260"/>
                  </a:lnTo>
                  <a:lnTo>
                    <a:pt x="1146" y="260"/>
                  </a:lnTo>
                  <a:lnTo>
                    <a:pt x="1146" y="260"/>
                  </a:lnTo>
                  <a:lnTo>
                    <a:pt x="1142" y="260"/>
                  </a:lnTo>
                  <a:lnTo>
                    <a:pt x="1142" y="260"/>
                  </a:lnTo>
                  <a:lnTo>
                    <a:pt x="1134" y="264"/>
                  </a:lnTo>
                  <a:lnTo>
                    <a:pt x="1132" y="266"/>
                  </a:lnTo>
                  <a:lnTo>
                    <a:pt x="1130" y="268"/>
                  </a:lnTo>
                  <a:lnTo>
                    <a:pt x="1130" y="268"/>
                  </a:lnTo>
                  <a:lnTo>
                    <a:pt x="1128" y="266"/>
                  </a:lnTo>
                  <a:lnTo>
                    <a:pt x="1124" y="262"/>
                  </a:lnTo>
                  <a:lnTo>
                    <a:pt x="1124" y="262"/>
                  </a:lnTo>
                  <a:lnTo>
                    <a:pt x="1120" y="258"/>
                  </a:lnTo>
                  <a:lnTo>
                    <a:pt x="1114" y="256"/>
                  </a:lnTo>
                  <a:lnTo>
                    <a:pt x="1114" y="256"/>
                  </a:lnTo>
                  <a:lnTo>
                    <a:pt x="1110" y="252"/>
                  </a:lnTo>
                  <a:lnTo>
                    <a:pt x="1106" y="248"/>
                  </a:lnTo>
                  <a:lnTo>
                    <a:pt x="1106" y="248"/>
                  </a:lnTo>
                  <a:lnTo>
                    <a:pt x="1104" y="252"/>
                  </a:lnTo>
                  <a:lnTo>
                    <a:pt x="1102" y="252"/>
                  </a:lnTo>
                  <a:lnTo>
                    <a:pt x="1098" y="256"/>
                  </a:lnTo>
                  <a:lnTo>
                    <a:pt x="1098" y="256"/>
                  </a:lnTo>
                  <a:lnTo>
                    <a:pt x="1096" y="258"/>
                  </a:lnTo>
                  <a:lnTo>
                    <a:pt x="1094" y="264"/>
                  </a:lnTo>
                  <a:lnTo>
                    <a:pt x="1094" y="264"/>
                  </a:lnTo>
                  <a:lnTo>
                    <a:pt x="1094" y="268"/>
                  </a:lnTo>
                  <a:lnTo>
                    <a:pt x="1094" y="272"/>
                  </a:lnTo>
                  <a:lnTo>
                    <a:pt x="1094" y="272"/>
                  </a:lnTo>
                  <a:lnTo>
                    <a:pt x="1098" y="274"/>
                  </a:lnTo>
                  <a:lnTo>
                    <a:pt x="1104" y="276"/>
                  </a:lnTo>
                  <a:lnTo>
                    <a:pt x="1104" y="276"/>
                  </a:lnTo>
                  <a:lnTo>
                    <a:pt x="1106" y="280"/>
                  </a:lnTo>
                  <a:lnTo>
                    <a:pt x="1104" y="284"/>
                  </a:lnTo>
                  <a:lnTo>
                    <a:pt x="1100" y="286"/>
                  </a:lnTo>
                  <a:lnTo>
                    <a:pt x="1098" y="288"/>
                  </a:lnTo>
                  <a:lnTo>
                    <a:pt x="1098" y="288"/>
                  </a:lnTo>
                  <a:lnTo>
                    <a:pt x="1096" y="292"/>
                  </a:lnTo>
                  <a:lnTo>
                    <a:pt x="1096" y="294"/>
                  </a:lnTo>
                  <a:lnTo>
                    <a:pt x="1100" y="298"/>
                  </a:lnTo>
                  <a:lnTo>
                    <a:pt x="1106" y="302"/>
                  </a:lnTo>
                  <a:lnTo>
                    <a:pt x="1114" y="306"/>
                  </a:lnTo>
                  <a:lnTo>
                    <a:pt x="1114" y="306"/>
                  </a:lnTo>
                  <a:lnTo>
                    <a:pt x="1114" y="308"/>
                  </a:lnTo>
                  <a:lnTo>
                    <a:pt x="1114" y="310"/>
                  </a:lnTo>
                  <a:lnTo>
                    <a:pt x="1112" y="316"/>
                  </a:lnTo>
                  <a:lnTo>
                    <a:pt x="1112" y="316"/>
                  </a:lnTo>
                  <a:lnTo>
                    <a:pt x="1106" y="318"/>
                  </a:lnTo>
                  <a:lnTo>
                    <a:pt x="1100" y="322"/>
                  </a:lnTo>
                  <a:lnTo>
                    <a:pt x="1096" y="324"/>
                  </a:lnTo>
                  <a:lnTo>
                    <a:pt x="1092" y="330"/>
                  </a:lnTo>
                  <a:lnTo>
                    <a:pt x="1092" y="330"/>
                  </a:lnTo>
                  <a:lnTo>
                    <a:pt x="1094" y="336"/>
                  </a:lnTo>
                  <a:lnTo>
                    <a:pt x="1100" y="340"/>
                  </a:lnTo>
                  <a:lnTo>
                    <a:pt x="1104" y="344"/>
                  </a:lnTo>
                  <a:lnTo>
                    <a:pt x="1108" y="350"/>
                  </a:lnTo>
                  <a:lnTo>
                    <a:pt x="1108" y="350"/>
                  </a:lnTo>
                  <a:lnTo>
                    <a:pt x="1108" y="354"/>
                  </a:lnTo>
                  <a:lnTo>
                    <a:pt x="1110" y="360"/>
                  </a:lnTo>
                  <a:lnTo>
                    <a:pt x="1110" y="360"/>
                  </a:lnTo>
                  <a:lnTo>
                    <a:pt x="1114" y="364"/>
                  </a:lnTo>
                  <a:lnTo>
                    <a:pt x="1120" y="368"/>
                  </a:lnTo>
                  <a:lnTo>
                    <a:pt x="1120" y="368"/>
                  </a:lnTo>
                  <a:lnTo>
                    <a:pt x="1120" y="372"/>
                  </a:lnTo>
                  <a:lnTo>
                    <a:pt x="1120" y="376"/>
                  </a:lnTo>
                  <a:lnTo>
                    <a:pt x="1120" y="376"/>
                  </a:lnTo>
                  <a:lnTo>
                    <a:pt x="1116" y="388"/>
                  </a:lnTo>
                  <a:lnTo>
                    <a:pt x="1116" y="388"/>
                  </a:lnTo>
                  <a:lnTo>
                    <a:pt x="1112" y="394"/>
                  </a:lnTo>
                  <a:lnTo>
                    <a:pt x="1106" y="396"/>
                  </a:lnTo>
                  <a:lnTo>
                    <a:pt x="1102" y="398"/>
                  </a:lnTo>
                  <a:lnTo>
                    <a:pt x="1096" y="402"/>
                  </a:lnTo>
                  <a:lnTo>
                    <a:pt x="1096" y="402"/>
                  </a:lnTo>
                  <a:lnTo>
                    <a:pt x="1092" y="406"/>
                  </a:lnTo>
                  <a:lnTo>
                    <a:pt x="1088" y="412"/>
                  </a:lnTo>
                  <a:lnTo>
                    <a:pt x="1088" y="412"/>
                  </a:lnTo>
                  <a:lnTo>
                    <a:pt x="1088" y="416"/>
                  </a:lnTo>
                  <a:lnTo>
                    <a:pt x="1088" y="418"/>
                  </a:lnTo>
                  <a:lnTo>
                    <a:pt x="1090" y="426"/>
                  </a:lnTo>
                  <a:lnTo>
                    <a:pt x="1090" y="426"/>
                  </a:lnTo>
                  <a:lnTo>
                    <a:pt x="1090" y="434"/>
                  </a:lnTo>
                  <a:lnTo>
                    <a:pt x="1090" y="440"/>
                  </a:lnTo>
                  <a:lnTo>
                    <a:pt x="1092" y="446"/>
                  </a:lnTo>
                  <a:lnTo>
                    <a:pt x="1100" y="450"/>
                  </a:lnTo>
                  <a:lnTo>
                    <a:pt x="1100" y="450"/>
                  </a:lnTo>
                  <a:lnTo>
                    <a:pt x="1092" y="462"/>
                  </a:lnTo>
                  <a:lnTo>
                    <a:pt x="1088" y="466"/>
                  </a:lnTo>
                  <a:lnTo>
                    <a:pt x="1082" y="470"/>
                  </a:lnTo>
                  <a:lnTo>
                    <a:pt x="1082" y="470"/>
                  </a:lnTo>
                  <a:lnTo>
                    <a:pt x="1082" y="466"/>
                  </a:lnTo>
                  <a:lnTo>
                    <a:pt x="1080" y="464"/>
                  </a:lnTo>
                  <a:lnTo>
                    <a:pt x="1074" y="462"/>
                  </a:lnTo>
                  <a:lnTo>
                    <a:pt x="1074" y="462"/>
                  </a:lnTo>
                  <a:lnTo>
                    <a:pt x="1068" y="458"/>
                  </a:lnTo>
                  <a:lnTo>
                    <a:pt x="1064" y="454"/>
                  </a:lnTo>
                  <a:lnTo>
                    <a:pt x="1064" y="454"/>
                  </a:lnTo>
                  <a:lnTo>
                    <a:pt x="1062" y="450"/>
                  </a:lnTo>
                  <a:lnTo>
                    <a:pt x="1058" y="446"/>
                  </a:lnTo>
                  <a:lnTo>
                    <a:pt x="1058" y="446"/>
                  </a:lnTo>
                  <a:lnTo>
                    <a:pt x="1054" y="444"/>
                  </a:lnTo>
                  <a:lnTo>
                    <a:pt x="1048" y="440"/>
                  </a:lnTo>
                  <a:lnTo>
                    <a:pt x="1048" y="440"/>
                  </a:lnTo>
                  <a:lnTo>
                    <a:pt x="1046" y="438"/>
                  </a:lnTo>
                  <a:lnTo>
                    <a:pt x="1048" y="436"/>
                  </a:lnTo>
                  <a:lnTo>
                    <a:pt x="1052" y="432"/>
                  </a:lnTo>
                  <a:lnTo>
                    <a:pt x="1052" y="432"/>
                  </a:lnTo>
                  <a:lnTo>
                    <a:pt x="1054" y="428"/>
                  </a:lnTo>
                  <a:lnTo>
                    <a:pt x="1054" y="426"/>
                  </a:lnTo>
                  <a:lnTo>
                    <a:pt x="1050" y="424"/>
                  </a:lnTo>
                  <a:lnTo>
                    <a:pt x="1050" y="424"/>
                  </a:lnTo>
                  <a:lnTo>
                    <a:pt x="1048" y="418"/>
                  </a:lnTo>
                  <a:lnTo>
                    <a:pt x="1048" y="414"/>
                  </a:lnTo>
                  <a:lnTo>
                    <a:pt x="1050" y="408"/>
                  </a:lnTo>
                  <a:lnTo>
                    <a:pt x="1050" y="404"/>
                  </a:lnTo>
                  <a:lnTo>
                    <a:pt x="1050" y="404"/>
                  </a:lnTo>
                  <a:lnTo>
                    <a:pt x="1048" y="400"/>
                  </a:lnTo>
                  <a:lnTo>
                    <a:pt x="1046" y="398"/>
                  </a:lnTo>
                  <a:lnTo>
                    <a:pt x="1040" y="396"/>
                  </a:lnTo>
                  <a:lnTo>
                    <a:pt x="1040" y="396"/>
                  </a:lnTo>
                  <a:lnTo>
                    <a:pt x="1032" y="396"/>
                  </a:lnTo>
                  <a:lnTo>
                    <a:pt x="1032" y="396"/>
                  </a:lnTo>
                  <a:lnTo>
                    <a:pt x="1024" y="398"/>
                  </a:lnTo>
                  <a:lnTo>
                    <a:pt x="1024" y="398"/>
                  </a:lnTo>
                  <a:lnTo>
                    <a:pt x="1018" y="396"/>
                  </a:lnTo>
                  <a:lnTo>
                    <a:pt x="1012" y="394"/>
                  </a:lnTo>
                  <a:lnTo>
                    <a:pt x="1006" y="392"/>
                  </a:lnTo>
                  <a:lnTo>
                    <a:pt x="1002" y="386"/>
                  </a:lnTo>
                  <a:lnTo>
                    <a:pt x="1002" y="386"/>
                  </a:lnTo>
                  <a:lnTo>
                    <a:pt x="996" y="380"/>
                  </a:lnTo>
                  <a:lnTo>
                    <a:pt x="986" y="378"/>
                  </a:lnTo>
                  <a:lnTo>
                    <a:pt x="986" y="378"/>
                  </a:lnTo>
                  <a:lnTo>
                    <a:pt x="982" y="378"/>
                  </a:lnTo>
                  <a:lnTo>
                    <a:pt x="980" y="374"/>
                  </a:lnTo>
                  <a:lnTo>
                    <a:pt x="974" y="368"/>
                  </a:lnTo>
                  <a:lnTo>
                    <a:pt x="974" y="368"/>
                  </a:lnTo>
                  <a:lnTo>
                    <a:pt x="970" y="364"/>
                  </a:lnTo>
                  <a:lnTo>
                    <a:pt x="962" y="360"/>
                  </a:lnTo>
                  <a:lnTo>
                    <a:pt x="962" y="360"/>
                  </a:lnTo>
                  <a:lnTo>
                    <a:pt x="960" y="360"/>
                  </a:lnTo>
                  <a:lnTo>
                    <a:pt x="960" y="360"/>
                  </a:lnTo>
                  <a:lnTo>
                    <a:pt x="956" y="360"/>
                  </a:lnTo>
                  <a:lnTo>
                    <a:pt x="956" y="360"/>
                  </a:lnTo>
                  <a:lnTo>
                    <a:pt x="952" y="360"/>
                  </a:lnTo>
                  <a:lnTo>
                    <a:pt x="952" y="360"/>
                  </a:lnTo>
                  <a:lnTo>
                    <a:pt x="948" y="360"/>
                  </a:lnTo>
                  <a:lnTo>
                    <a:pt x="946" y="356"/>
                  </a:lnTo>
                  <a:lnTo>
                    <a:pt x="946" y="356"/>
                  </a:lnTo>
                  <a:lnTo>
                    <a:pt x="942" y="356"/>
                  </a:lnTo>
                  <a:lnTo>
                    <a:pt x="942" y="356"/>
                  </a:lnTo>
                  <a:lnTo>
                    <a:pt x="938" y="356"/>
                  </a:lnTo>
                  <a:lnTo>
                    <a:pt x="936" y="358"/>
                  </a:lnTo>
                  <a:lnTo>
                    <a:pt x="934" y="360"/>
                  </a:lnTo>
                  <a:lnTo>
                    <a:pt x="930" y="362"/>
                  </a:lnTo>
                  <a:lnTo>
                    <a:pt x="930" y="362"/>
                  </a:lnTo>
                  <a:lnTo>
                    <a:pt x="928" y="362"/>
                  </a:lnTo>
                  <a:lnTo>
                    <a:pt x="928" y="362"/>
                  </a:lnTo>
                  <a:lnTo>
                    <a:pt x="926" y="362"/>
                  </a:lnTo>
                  <a:lnTo>
                    <a:pt x="924" y="358"/>
                  </a:lnTo>
                  <a:lnTo>
                    <a:pt x="920" y="350"/>
                  </a:lnTo>
                  <a:lnTo>
                    <a:pt x="920" y="350"/>
                  </a:lnTo>
                  <a:lnTo>
                    <a:pt x="918" y="342"/>
                  </a:lnTo>
                  <a:lnTo>
                    <a:pt x="918" y="334"/>
                  </a:lnTo>
                  <a:lnTo>
                    <a:pt x="918" y="334"/>
                  </a:lnTo>
                  <a:lnTo>
                    <a:pt x="920" y="330"/>
                  </a:lnTo>
                  <a:lnTo>
                    <a:pt x="920" y="328"/>
                  </a:lnTo>
                  <a:lnTo>
                    <a:pt x="918" y="326"/>
                  </a:lnTo>
                  <a:lnTo>
                    <a:pt x="918" y="326"/>
                  </a:lnTo>
                  <a:lnTo>
                    <a:pt x="914" y="324"/>
                  </a:lnTo>
                  <a:lnTo>
                    <a:pt x="914" y="324"/>
                  </a:lnTo>
                  <a:lnTo>
                    <a:pt x="908" y="326"/>
                  </a:lnTo>
                  <a:lnTo>
                    <a:pt x="908" y="326"/>
                  </a:lnTo>
                  <a:lnTo>
                    <a:pt x="900" y="328"/>
                  </a:lnTo>
                  <a:lnTo>
                    <a:pt x="900" y="328"/>
                  </a:lnTo>
                  <a:lnTo>
                    <a:pt x="900" y="328"/>
                  </a:lnTo>
                  <a:lnTo>
                    <a:pt x="900" y="328"/>
                  </a:lnTo>
                  <a:lnTo>
                    <a:pt x="896" y="326"/>
                  </a:lnTo>
                  <a:lnTo>
                    <a:pt x="896" y="324"/>
                  </a:lnTo>
                  <a:lnTo>
                    <a:pt x="894" y="316"/>
                  </a:lnTo>
                  <a:lnTo>
                    <a:pt x="894" y="316"/>
                  </a:lnTo>
                  <a:lnTo>
                    <a:pt x="894" y="308"/>
                  </a:lnTo>
                  <a:lnTo>
                    <a:pt x="894" y="300"/>
                  </a:lnTo>
                  <a:lnTo>
                    <a:pt x="894" y="300"/>
                  </a:lnTo>
                  <a:lnTo>
                    <a:pt x="898" y="292"/>
                  </a:lnTo>
                  <a:lnTo>
                    <a:pt x="900" y="282"/>
                  </a:lnTo>
                  <a:lnTo>
                    <a:pt x="900" y="282"/>
                  </a:lnTo>
                  <a:lnTo>
                    <a:pt x="902" y="276"/>
                  </a:lnTo>
                  <a:lnTo>
                    <a:pt x="908" y="270"/>
                  </a:lnTo>
                  <a:lnTo>
                    <a:pt x="914" y="266"/>
                  </a:lnTo>
                  <a:lnTo>
                    <a:pt x="918" y="262"/>
                  </a:lnTo>
                  <a:lnTo>
                    <a:pt x="918" y="262"/>
                  </a:lnTo>
                  <a:lnTo>
                    <a:pt x="920" y="258"/>
                  </a:lnTo>
                  <a:lnTo>
                    <a:pt x="920" y="254"/>
                  </a:lnTo>
                  <a:lnTo>
                    <a:pt x="922" y="252"/>
                  </a:lnTo>
                  <a:lnTo>
                    <a:pt x="924" y="248"/>
                  </a:lnTo>
                  <a:lnTo>
                    <a:pt x="924" y="248"/>
                  </a:lnTo>
                  <a:lnTo>
                    <a:pt x="938" y="244"/>
                  </a:lnTo>
                  <a:lnTo>
                    <a:pt x="940" y="244"/>
                  </a:lnTo>
                  <a:lnTo>
                    <a:pt x="942" y="242"/>
                  </a:lnTo>
                  <a:lnTo>
                    <a:pt x="940" y="240"/>
                  </a:lnTo>
                  <a:lnTo>
                    <a:pt x="938" y="238"/>
                  </a:lnTo>
                  <a:lnTo>
                    <a:pt x="938" y="238"/>
                  </a:lnTo>
                  <a:lnTo>
                    <a:pt x="932" y="236"/>
                  </a:lnTo>
                  <a:lnTo>
                    <a:pt x="924" y="234"/>
                  </a:lnTo>
                  <a:lnTo>
                    <a:pt x="918" y="232"/>
                  </a:lnTo>
                  <a:lnTo>
                    <a:pt x="914" y="230"/>
                  </a:lnTo>
                  <a:lnTo>
                    <a:pt x="914" y="230"/>
                  </a:lnTo>
                  <a:lnTo>
                    <a:pt x="914" y="228"/>
                  </a:lnTo>
                  <a:lnTo>
                    <a:pt x="916" y="226"/>
                  </a:lnTo>
                  <a:lnTo>
                    <a:pt x="916" y="226"/>
                  </a:lnTo>
                  <a:lnTo>
                    <a:pt x="928" y="230"/>
                  </a:lnTo>
                  <a:lnTo>
                    <a:pt x="928" y="230"/>
                  </a:lnTo>
                  <a:lnTo>
                    <a:pt x="940" y="232"/>
                  </a:lnTo>
                  <a:lnTo>
                    <a:pt x="940" y="232"/>
                  </a:lnTo>
                  <a:lnTo>
                    <a:pt x="942" y="232"/>
                  </a:lnTo>
                  <a:lnTo>
                    <a:pt x="942" y="232"/>
                  </a:lnTo>
                  <a:lnTo>
                    <a:pt x="944" y="230"/>
                  </a:lnTo>
                  <a:lnTo>
                    <a:pt x="948" y="226"/>
                  </a:lnTo>
                  <a:lnTo>
                    <a:pt x="948" y="226"/>
                  </a:lnTo>
                  <a:lnTo>
                    <a:pt x="956" y="224"/>
                  </a:lnTo>
                  <a:lnTo>
                    <a:pt x="964" y="222"/>
                  </a:lnTo>
                  <a:lnTo>
                    <a:pt x="972" y="220"/>
                  </a:lnTo>
                  <a:lnTo>
                    <a:pt x="974" y="218"/>
                  </a:lnTo>
                  <a:lnTo>
                    <a:pt x="976" y="214"/>
                  </a:lnTo>
                  <a:lnTo>
                    <a:pt x="976" y="214"/>
                  </a:lnTo>
                  <a:lnTo>
                    <a:pt x="976" y="206"/>
                  </a:lnTo>
                  <a:lnTo>
                    <a:pt x="974" y="202"/>
                  </a:lnTo>
                  <a:lnTo>
                    <a:pt x="972" y="198"/>
                  </a:lnTo>
                  <a:lnTo>
                    <a:pt x="972" y="198"/>
                  </a:lnTo>
                  <a:lnTo>
                    <a:pt x="968" y="196"/>
                  </a:lnTo>
                  <a:lnTo>
                    <a:pt x="964" y="196"/>
                  </a:lnTo>
                  <a:lnTo>
                    <a:pt x="964" y="196"/>
                  </a:lnTo>
                  <a:lnTo>
                    <a:pt x="960" y="196"/>
                  </a:lnTo>
                  <a:lnTo>
                    <a:pt x="960" y="196"/>
                  </a:lnTo>
                  <a:lnTo>
                    <a:pt x="956" y="196"/>
                  </a:lnTo>
                  <a:lnTo>
                    <a:pt x="956" y="196"/>
                  </a:lnTo>
                  <a:lnTo>
                    <a:pt x="952" y="196"/>
                  </a:lnTo>
                  <a:lnTo>
                    <a:pt x="952" y="196"/>
                  </a:lnTo>
                  <a:lnTo>
                    <a:pt x="946" y="194"/>
                  </a:lnTo>
                  <a:lnTo>
                    <a:pt x="944" y="190"/>
                  </a:lnTo>
                  <a:lnTo>
                    <a:pt x="944" y="188"/>
                  </a:lnTo>
                  <a:lnTo>
                    <a:pt x="948" y="188"/>
                  </a:lnTo>
                  <a:lnTo>
                    <a:pt x="948" y="188"/>
                  </a:lnTo>
                  <a:lnTo>
                    <a:pt x="950" y="188"/>
                  </a:lnTo>
                  <a:lnTo>
                    <a:pt x="950" y="188"/>
                  </a:lnTo>
                  <a:lnTo>
                    <a:pt x="956" y="188"/>
                  </a:lnTo>
                  <a:lnTo>
                    <a:pt x="962" y="192"/>
                  </a:lnTo>
                  <a:lnTo>
                    <a:pt x="962" y="192"/>
                  </a:lnTo>
                  <a:lnTo>
                    <a:pt x="968" y="194"/>
                  </a:lnTo>
                  <a:lnTo>
                    <a:pt x="974" y="196"/>
                  </a:lnTo>
                  <a:lnTo>
                    <a:pt x="974" y="196"/>
                  </a:lnTo>
                  <a:lnTo>
                    <a:pt x="980" y="194"/>
                  </a:lnTo>
                  <a:lnTo>
                    <a:pt x="980" y="194"/>
                  </a:lnTo>
                  <a:lnTo>
                    <a:pt x="980" y="192"/>
                  </a:lnTo>
                  <a:lnTo>
                    <a:pt x="982" y="188"/>
                  </a:lnTo>
                  <a:lnTo>
                    <a:pt x="982" y="188"/>
                  </a:lnTo>
                  <a:lnTo>
                    <a:pt x="986" y="188"/>
                  </a:lnTo>
                  <a:lnTo>
                    <a:pt x="990" y="188"/>
                  </a:lnTo>
                  <a:lnTo>
                    <a:pt x="990" y="188"/>
                  </a:lnTo>
                  <a:lnTo>
                    <a:pt x="992" y="184"/>
                  </a:lnTo>
                  <a:lnTo>
                    <a:pt x="990" y="182"/>
                  </a:lnTo>
                  <a:lnTo>
                    <a:pt x="988" y="178"/>
                  </a:lnTo>
                  <a:lnTo>
                    <a:pt x="986" y="176"/>
                  </a:lnTo>
                  <a:lnTo>
                    <a:pt x="986" y="176"/>
                  </a:lnTo>
                  <a:lnTo>
                    <a:pt x="988" y="172"/>
                  </a:lnTo>
                  <a:lnTo>
                    <a:pt x="990" y="172"/>
                  </a:lnTo>
                  <a:lnTo>
                    <a:pt x="990" y="172"/>
                  </a:lnTo>
                  <a:lnTo>
                    <a:pt x="996" y="174"/>
                  </a:lnTo>
                  <a:lnTo>
                    <a:pt x="1002" y="176"/>
                  </a:lnTo>
                  <a:lnTo>
                    <a:pt x="1002" y="176"/>
                  </a:lnTo>
                  <a:lnTo>
                    <a:pt x="1008" y="178"/>
                  </a:lnTo>
                  <a:lnTo>
                    <a:pt x="1008" y="178"/>
                  </a:lnTo>
                  <a:lnTo>
                    <a:pt x="1014" y="178"/>
                  </a:lnTo>
                  <a:lnTo>
                    <a:pt x="1018" y="176"/>
                  </a:lnTo>
                  <a:lnTo>
                    <a:pt x="1018" y="176"/>
                  </a:lnTo>
                  <a:lnTo>
                    <a:pt x="1014" y="172"/>
                  </a:lnTo>
                  <a:lnTo>
                    <a:pt x="1010" y="168"/>
                  </a:lnTo>
                  <a:lnTo>
                    <a:pt x="1010" y="168"/>
                  </a:lnTo>
                  <a:lnTo>
                    <a:pt x="1010" y="166"/>
                  </a:lnTo>
                  <a:lnTo>
                    <a:pt x="1012" y="166"/>
                  </a:lnTo>
                  <a:lnTo>
                    <a:pt x="1012" y="166"/>
                  </a:lnTo>
                  <a:lnTo>
                    <a:pt x="1018" y="168"/>
                  </a:lnTo>
                  <a:lnTo>
                    <a:pt x="1018" y="168"/>
                  </a:lnTo>
                  <a:lnTo>
                    <a:pt x="1022" y="172"/>
                  </a:lnTo>
                  <a:lnTo>
                    <a:pt x="1028" y="174"/>
                  </a:lnTo>
                  <a:lnTo>
                    <a:pt x="1028" y="174"/>
                  </a:lnTo>
                  <a:lnTo>
                    <a:pt x="1030" y="174"/>
                  </a:lnTo>
                  <a:lnTo>
                    <a:pt x="1030" y="174"/>
                  </a:lnTo>
                  <a:lnTo>
                    <a:pt x="1034" y="174"/>
                  </a:lnTo>
                  <a:lnTo>
                    <a:pt x="1034" y="174"/>
                  </a:lnTo>
                  <a:lnTo>
                    <a:pt x="1040" y="172"/>
                  </a:lnTo>
                  <a:lnTo>
                    <a:pt x="1040" y="172"/>
                  </a:lnTo>
                  <a:lnTo>
                    <a:pt x="1040" y="172"/>
                  </a:lnTo>
                  <a:lnTo>
                    <a:pt x="1040" y="172"/>
                  </a:lnTo>
                  <a:lnTo>
                    <a:pt x="1042" y="166"/>
                  </a:lnTo>
                  <a:lnTo>
                    <a:pt x="1042" y="166"/>
                  </a:lnTo>
                  <a:lnTo>
                    <a:pt x="1048" y="160"/>
                  </a:lnTo>
                  <a:lnTo>
                    <a:pt x="1052" y="156"/>
                  </a:lnTo>
                  <a:lnTo>
                    <a:pt x="1052" y="154"/>
                  </a:lnTo>
                  <a:lnTo>
                    <a:pt x="1052" y="152"/>
                  </a:lnTo>
                  <a:lnTo>
                    <a:pt x="1052" y="152"/>
                  </a:lnTo>
                  <a:lnTo>
                    <a:pt x="1048" y="150"/>
                  </a:lnTo>
                  <a:lnTo>
                    <a:pt x="1044" y="148"/>
                  </a:lnTo>
                  <a:lnTo>
                    <a:pt x="1042" y="148"/>
                  </a:lnTo>
                  <a:lnTo>
                    <a:pt x="1038" y="146"/>
                  </a:lnTo>
                  <a:lnTo>
                    <a:pt x="1038" y="146"/>
                  </a:lnTo>
                  <a:lnTo>
                    <a:pt x="1038" y="144"/>
                  </a:lnTo>
                  <a:lnTo>
                    <a:pt x="1036" y="140"/>
                  </a:lnTo>
                  <a:lnTo>
                    <a:pt x="1038" y="134"/>
                  </a:lnTo>
                  <a:lnTo>
                    <a:pt x="1038" y="134"/>
                  </a:lnTo>
                  <a:lnTo>
                    <a:pt x="1038" y="130"/>
                  </a:lnTo>
                  <a:lnTo>
                    <a:pt x="1040" y="130"/>
                  </a:lnTo>
                  <a:lnTo>
                    <a:pt x="1044" y="126"/>
                  </a:lnTo>
                  <a:lnTo>
                    <a:pt x="1044" y="126"/>
                  </a:lnTo>
                  <a:lnTo>
                    <a:pt x="1048" y="122"/>
                  </a:lnTo>
                  <a:lnTo>
                    <a:pt x="1048" y="118"/>
                  </a:lnTo>
                  <a:lnTo>
                    <a:pt x="1046" y="116"/>
                  </a:lnTo>
                  <a:lnTo>
                    <a:pt x="1046" y="116"/>
                  </a:lnTo>
                  <a:lnTo>
                    <a:pt x="1042" y="114"/>
                  </a:lnTo>
                  <a:lnTo>
                    <a:pt x="1038" y="112"/>
                  </a:lnTo>
                  <a:lnTo>
                    <a:pt x="1032" y="110"/>
                  </a:lnTo>
                  <a:lnTo>
                    <a:pt x="1032" y="110"/>
                  </a:lnTo>
                  <a:lnTo>
                    <a:pt x="1026" y="108"/>
                  </a:lnTo>
                  <a:lnTo>
                    <a:pt x="1020" y="104"/>
                  </a:lnTo>
                  <a:lnTo>
                    <a:pt x="1020" y="104"/>
                  </a:lnTo>
                  <a:lnTo>
                    <a:pt x="1012" y="102"/>
                  </a:lnTo>
                  <a:lnTo>
                    <a:pt x="1010" y="100"/>
                  </a:lnTo>
                  <a:lnTo>
                    <a:pt x="1008" y="96"/>
                  </a:lnTo>
                  <a:lnTo>
                    <a:pt x="1008" y="96"/>
                  </a:lnTo>
                  <a:lnTo>
                    <a:pt x="1010" y="92"/>
                  </a:lnTo>
                  <a:lnTo>
                    <a:pt x="1012" y="92"/>
                  </a:lnTo>
                  <a:lnTo>
                    <a:pt x="1014" y="90"/>
                  </a:lnTo>
                  <a:lnTo>
                    <a:pt x="1014" y="88"/>
                  </a:lnTo>
                  <a:lnTo>
                    <a:pt x="1014" y="88"/>
                  </a:lnTo>
                  <a:lnTo>
                    <a:pt x="1024" y="86"/>
                  </a:lnTo>
                  <a:lnTo>
                    <a:pt x="1024" y="86"/>
                  </a:lnTo>
                  <a:lnTo>
                    <a:pt x="1032" y="88"/>
                  </a:lnTo>
                  <a:lnTo>
                    <a:pt x="1032" y="88"/>
                  </a:lnTo>
                  <a:lnTo>
                    <a:pt x="1040" y="90"/>
                  </a:lnTo>
                  <a:lnTo>
                    <a:pt x="1040" y="90"/>
                  </a:lnTo>
                  <a:lnTo>
                    <a:pt x="1050" y="88"/>
                  </a:lnTo>
                  <a:lnTo>
                    <a:pt x="1050" y="88"/>
                  </a:lnTo>
                  <a:lnTo>
                    <a:pt x="1052" y="88"/>
                  </a:lnTo>
                  <a:lnTo>
                    <a:pt x="1052" y="88"/>
                  </a:lnTo>
                  <a:lnTo>
                    <a:pt x="1058" y="90"/>
                  </a:lnTo>
                  <a:lnTo>
                    <a:pt x="1066" y="92"/>
                  </a:lnTo>
                  <a:lnTo>
                    <a:pt x="1066" y="92"/>
                  </a:lnTo>
                  <a:lnTo>
                    <a:pt x="1066" y="92"/>
                  </a:lnTo>
                  <a:lnTo>
                    <a:pt x="1066" y="92"/>
                  </a:lnTo>
                  <a:lnTo>
                    <a:pt x="1072" y="90"/>
                  </a:lnTo>
                  <a:lnTo>
                    <a:pt x="1078" y="86"/>
                  </a:lnTo>
                  <a:lnTo>
                    <a:pt x="1078" y="86"/>
                  </a:lnTo>
                  <a:lnTo>
                    <a:pt x="1082" y="84"/>
                  </a:lnTo>
                  <a:lnTo>
                    <a:pt x="1084" y="84"/>
                  </a:lnTo>
                  <a:lnTo>
                    <a:pt x="1084" y="84"/>
                  </a:lnTo>
                  <a:lnTo>
                    <a:pt x="1088" y="86"/>
                  </a:lnTo>
                  <a:lnTo>
                    <a:pt x="1088" y="86"/>
                  </a:lnTo>
                  <a:lnTo>
                    <a:pt x="1090" y="88"/>
                  </a:lnTo>
                  <a:lnTo>
                    <a:pt x="1090" y="92"/>
                  </a:lnTo>
                  <a:lnTo>
                    <a:pt x="1090" y="94"/>
                  </a:lnTo>
                  <a:lnTo>
                    <a:pt x="1092" y="98"/>
                  </a:lnTo>
                  <a:lnTo>
                    <a:pt x="1092" y="98"/>
                  </a:lnTo>
                  <a:lnTo>
                    <a:pt x="1098" y="100"/>
                  </a:lnTo>
                  <a:lnTo>
                    <a:pt x="1104" y="104"/>
                  </a:lnTo>
                  <a:lnTo>
                    <a:pt x="1104" y="104"/>
                  </a:lnTo>
                  <a:lnTo>
                    <a:pt x="1106" y="106"/>
                  </a:lnTo>
                  <a:lnTo>
                    <a:pt x="1106" y="110"/>
                  </a:lnTo>
                  <a:lnTo>
                    <a:pt x="1106" y="110"/>
                  </a:lnTo>
                  <a:lnTo>
                    <a:pt x="1110" y="112"/>
                  </a:lnTo>
                  <a:lnTo>
                    <a:pt x="1112" y="114"/>
                  </a:lnTo>
                  <a:lnTo>
                    <a:pt x="1112" y="114"/>
                  </a:lnTo>
                  <a:lnTo>
                    <a:pt x="1114" y="116"/>
                  </a:lnTo>
                  <a:lnTo>
                    <a:pt x="1114" y="118"/>
                  </a:lnTo>
                  <a:lnTo>
                    <a:pt x="1114" y="120"/>
                  </a:lnTo>
                  <a:lnTo>
                    <a:pt x="1116" y="122"/>
                  </a:lnTo>
                  <a:lnTo>
                    <a:pt x="1116" y="122"/>
                  </a:lnTo>
                  <a:lnTo>
                    <a:pt x="1122" y="124"/>
                  </a:lnTo>
                  <a:lnTo>
                    <a:pt x="1130" y="126"/>
                  </a:lnTo>
                  <a:lnTo>
                    <a:pt x="1130" y="126"/>
                  </a:lnTo>
                  <a:lnTo>
                    <a:pt x="1134" y="130"/>
                  </a:lnTo>
                  <a:lnTo>
                    <a:pt x="1138" y="134"/>
                  </a:lnTo>
                  <a:lnTo>
                    <a:pt x="1138" y="134"/>
                  </a:lnTo>
                  <a:lnTo>
                    <a:pt x="1142" y="138"/>
                  </a:lnTo>
                  <a:lnTo>
                    <a:pt x="1148" y="142"/>
                  </a:lnTo>
                  <a:lnTo>
                    <a:pt x="1148" y="142"/>
                  </a:lnTo>
                  <a:lnTo>
                    <a:pt x="1156" y="148"/>
                  </a:lnTo>
                  <a:lnTo>
                    <a:pt x="1158" y="152"/>
                  </a:lnTo>
                  <a:lnTo>
                    <a:pt x="1160" y="158"/>
                  </a:lnTo>
                  <a:lnTo>
                    <a:pt x="1160" y="158"/>
                  </a:lnTo>
                  <a:lnTo>
                    <a:pt x="1156" y="166"/>
                  </a:lnTo>
                  <a:lnTo>
                    <a:pt x="1148" y="172"/>
                  </a:lnTo>
                  <a:lnTo>
                    <a:pt x="1148" y="172"/>
                  </a:lnTo>
                  <a:lnTo>
                    <a:pt x="1142" y="178"/>
                  </a:lnTo>
                  <a:lnTo>
                    <a:pt x="1140" y="180"/>
                  </a:lnTo>
                  <a:lnTo>
                    <a:pt x="1142" y="186"/>
                  </a:lnTo>
                  <a:lnTo>
                    <a:pt x="1142" y="186"/>
                  </a:lnTo>
                  <a:lnTo>
                    <a:pt x="1146" y="190"/>
                  </a:lnTo>
                  <a:lnTo>
                    <a:pt x="1148" y="192"/>
                  </a:lnTo>
                  <a:lnTo>
                    <a:pt x="1148" y="196"/>
                  </a:lnTo>
                  <a:lnTo>
                    <a:pt x="1148" y="196"/>
                  </a:lnTo>
                  <a:lnTo>
                    <a:pt x="1146" y="196"/>
                  </a:lnTo>
                  <a:lnTo>
                    <a:pt x="1144" y="198"/>
                  </a:lnTo>
                  <a:lnTo>
                    <a:pt x="1136" y="198"/>
                  </a:lnTo>
                  <a:lnTo>
                    <a:pt x="1136" y="198"/>
                  </a:lnTo>
                  <a:lnTo>
                    <a:pt x="1134" y="200"/>
                  </a:lnTo>
                  <a:lnTo>
                    <a:pt x="1132" y="202"/>
                  </a:lnTo>
                  <a:lnTo>
                    <a:pt x="1132" y="206"/>
                  </a:lnTo>
                  <a:lnTo>
                    <a:pt x="1130" y="208"/>
                  </a:lnTo>
                  <a:lnTo>
                    <a:pt x="1130" y="208"/>
                  </a:lnTo>
                  <a:lnTo>
                    <a:pt x="1128" y="208"/>
                  </a:lnTo>
                  <a:lnTo>
                    <a:pt x="1128" y="208"/>
                  </a:lnTo>
                  <a:lnTo>
                    <a:pt x="1122" y="204"/>
                  </a:lnTo>
                  <a:lnTo>
                    <a:pt x="1116" y="200"/>
                  </a:lnTo>
                  <a:lnTo>
                    <a:pt x="1116" y="200"/>
                  </a:lnTo>
                  <a:lnTo>
                    <a:pt x="1112" y="196"/>
                  </a:lnTo>
                  <a:lnTo>
                    <a:pt x="1106" y="194"/>
                  </a:lnTo>
                  <a:lnTo>
                    <a:pt x="1106" y="194"/>
                  </a:lnTo>
                  <a:lnTo>
                    <a:pt x="1106" y="194"/>
                  </a:lnTo>
                  <a:lnTo>
                    <a:pt x="1106" y="194"/>
                  </a:lnTo>
                  <a:lnTo>
                    <a:pt x="1102" y="196"/>
                  </a:lnTo>
                  <a:lnTo>
                    <a:pt x="1098" y="200"/>
                  </a:lnTo>
                  <a:lnTo>
                    <a:pt x="1098" y="200"/>
                  </a:lnTo>
                  <a:lnTo>
                    <a:pt x="1092" y="204"/>
                  </a:lnTo>
                  <a:lnTo>
                    <a:pt x="1092" y="204"/>
                  </a:lnTo>
                  <a:lnTo>
                    <a:pt x="1090" y="206"/>
                  </a:lnTo>
                  <a:lnTo>
                    <a:pt x="1086" y="208"/>
                  </a:lnTo>
                  <a:lnTo>
                    <a:pt x="1086" y="208"/>
                  </a:lnTo>
                  <a:lnTo>
                    <a:pt x="1084" y="210"/>
                  </a:lnTo>
                  <a:lnTo>
                    <a:pt x="1084" y="212"/>
                  </a:lnTo>
                  <a:lnTo>
                    <a:pt x="1088" y="218"/>
                  </a:lnTo>
                  <a:lnTo>
                    <a:pt x="1092" y="222"/>
                  </a:lnTo>
                  <a:lnTo>
                    <a:pt x="1098" y="224"/>
                  </a:lnTo>
                  <a:lnTo>
                    <a:pt x="1098" y="224"/>
                  </a:lnTo>
                  <a:lnTo>
                    <a:pt x="1104" y="226"/>
                  </a:lnTo>
                  <a:lnTo>
                    <a:pt x="1108" y="228"/>
                  </a:lnTo>
                  <a:lnTo>
                    <a:pt x="1112" y="232"/>
                  </a:lnTo>
                  <a:lnTo>
                    <a:pt x="1116" y="232"/>
                  </a:lnTo>
                  <a:lnTo>
                    <a:pt x="1116" y="232"/>
                  </a:lnTo>
                  <a:lnTo>
                    <a:pt x="1118" y="232"/>
                  </a:lnTo>
                  <a:lnTo>
                    <a:pt x="1122" y="230"/>
                  </a:lnTo>
                  <a:lnTo>
                    <a:pt x="1122" y="230"/>
                  </a:lnTo>
                  <a:lnTo>
                    <a:pt x="1124" y="226"/>
                  </a:lnTo>
                  <a:lnTo>
                    <a:pt x="1126" y="222"/>
                  </a:lnTo>
                  <a:lnTo>
                    <a:pt x="1126" y="222"/>
                  </a:lnTo>
                  <a:lnTo>
                    <a:pt x="1134" y="220"/>
                  </a:lnTo>
                  <a:lnTo>
                    <a:pt x="1138" y="220"/>
                  </a:lnTo>
                  <a:lnTo>
                    <a:pt x="1140" y="218"/>
                  </a:lnTo>
                  <a:lnTo>
                    <a:pt x="1140" y="218"/>
                  </a:lnTo>
                  <a:lnTo>
                    <a:pt x="1146" y="214"/>
                  </a:lnTo>
                  <a:lnTo>
                    <a:pt x="1146" y="214"/>
                  </a:lnTo>
                  <a:lnTo>
                    <a:pt x="1150" y="218"/>
                  </a:lnTo>
                  <a:lnTo>
                    <a:pt x="1150" y="218"/>
                  </a:lnTo>
                  <a:lnTo>
                    <a:pt x="1154" y="224"/>
                  </a:lnTo>
                  <a:lnTo>
                    <a:pt x="1154" y="224"/>
                  </a:lnTo>
                  <a:lnTo>
                    <a:pt x="1156" y="232"/>
                  </a:lnTo>
                  <a:lnTo>
                    <a:pt x="1156" y="232"/>
                  </a:lnTo>
                  <a:lnTo>
                    <a:pt x="1162" y="236"/>
                  </a:lnTo>
                  <a:lnTo>
                    <a:pt x="1170" y="238"/>
                  </a:lnTo>
                  <a:lnTo>
                    <a:pt x="1170" y="238"/>
                  </a:lnTo>
                  <a:lnTo>
                    <a:pt x="1174" y="242"/>
                  </a:lnTo>
                  <a:lnTo>
                    <a:pt x="1178" y="246"/>
                  </a:lnTo>
                  <a:lnTo>
                    <a:pt x="1178" y="246"/>
                  </a:lnTo>
                  <a:lnTo>
                    <a:pt x="1188" y="256"/>
                  </a:lnTo>
                  <a:lnTo>
                    <a:pt x="1200" y="262"/>
                  </a:lnTo>
                  <a:lnTo>
                    <a:pt x="1200" y="262"/>
                  </a:lnTo>
                  <a:lnTo>
                    <a:pt x="1210" y="270"/>
                  </a:lnTo>
                  <a:lnTo>
                    <a:pt x="1222" y="276"/>
                  </a:lnTo>
                  <a:lnTo>
                    <a:pt x="1222" y="276"/>
                  </a:lnTo>
                  <a:lnTo>
                    <a:pt x="1228" y="278"/>
                  </a:lnTo>
                  <a:lnTo>
                    <a:pt x="1228" y="278"/>
                  </a:lnTo>
                  <a:lnTo>
                    <a:pt x="1236" y="276"/>
                  </a:lnTo>
                  <a:lnTo>
                    <a:pt x="1238" y="274"/>
                  </a:lnTo>
                  <a:lnTo>
                    <a:pt x="1240" y="272"/>
                  </a:lnTo>
                  <a:lnTo>
                    <a:pt x="1240" y="272"/>
                  </a:lnTo>
                  <a:lnTo>
                    <a:pt x="1238" y="268"/>
                  </a:lnTo>
                  <a:lnTo>
                    <a:pt x="1232" y="264"/>
                  </a:lnTo>
                  <a:lnTo>
                    <a:pt x="1220" y="256"/>
                  </a:lnTo>
                  <a:lnTo>
                    <a:pt x="1220" y="256"/>
                  </a:lnTo>
                  <a:lnTo>
                    <a:pt x="1216" y="252"/>
                  </a:lnTo>
                  <a:lnTo>
                    <a:pt x="1214" y="246"/>
                  </a:lnTo>
                  <a:lnTo>
                    <a:pt x="1210" y="242"/>
                  </a:lnTo>
                  <a:lnTo>
                    <a:pt x="1204" y="238"/>
                  </a:lnTo>
                  <a:lnTo>
                    <a:pt x="1204" y="238"/>
                  </a:lnTo>
                  <a:lnTo>
                    <a:pt x="1204" y="238"/>
                  </a:lnTo>
                  <a:lnTo>
                    <a:pt x="1204" y="238"/>
                  </a:lnTo>
                  <a:lnTo>
                    <a:pt x="1212" y="240"/>
                  </a:lnTo>
                  <a:lnTo>
                    <a:pt x="1218" y="244"/>
                  </a:lnTo>
                  <a:lnTo>
                    <a:pt x="1230" y="252"/>
                  </a:lnTo>
                  <a:lnTo>
                    <a:pt x="1230" y="252"/>
                  </a:lnTo>
                  <a:lnTo>
                    <a:pt x="1236" y="256"/>
                  </a:lnTo>
                  <a:lnTo>
                    <a:pt x="1242" y="256"/>
                  </a:lnTo>
                  <a:lnTo>
                    <a:pt x="1242" y="256"/>
                  </a:lnTo>
                  <a:lnTo>
                    <a:pt x="1244" y="258"/>
                  </a:lnTo>
                  <a:lnTo>
                    <a:pt x="1244" y="258"/>
                  </a:lnTo>
                  <a:lnTo>
                    <a:pt x="1248" y="258"/>
                  </a:lnTo>
                  <a:lnTo>
                    <a:pt x="1248" y="258"/>
                  </a:lnTo>
                  <a:lnTo>
                    <a:pt x="1254" y="258"/>
                  </a:lnTo>
                  <a:lnTo>
                    <a:pt x="1254" y="258"/>
                  </a:lnTo>
                  <a:lnTo>
                    <a:pt x="1256" y="258"/>
                  </a:lnTo>
                  <a:lnTo>
                    <a:pt x="1256" y="258"/>
                  </a:lnTo>
                  <a:lnTo>
                    <a:pt x="1260" y="256"/>
                  </a:lnTo>
                  <a:lnTo>
                    <a:pt x="1260" y="254"/>
                  </a:lnTo>
                  <a:lnTo>
                    <a:pt x="1258" y="248"/>
                  </a:lnTo>
                  <a:lnTo>
                    <a:pt x="1258" y="248"/>
                  </a:lnTo>
                  <a:lnTo>
                    <a:pt x="1254" y="242"/>
                  </a:lnTo>
                  <a:lnTo>
                    <a:pt x="1254" y="242"/>
                  </a:lnTo>
                  <a:lnTo>
                    <a:pt x="1254" y="240"/>
                  </a:lnTo>
                  <a:lnTo>
                    <a:pt x="1254" y="236"/>
                  </a:lnTo>
                  <a:lnTo>
                    <a:pt x="1254" y="236"/>
                  </a:lnTo>
                  <a:lnTo>
                    <a:pt x="1246" y="230"/>
                  </a:lnTo>
                  <a:lnTo>
                    <a:pt x="1238" y="224"/>
                  </a:lnTo>
                  <a:lnTo>
                    <a:pt x="1238" y="224"/>
                  </a:lnTo>
                  <a:lnTo>
                    <a:pt x="1228" y="212"/>
                  </a:lnTo>
                  <a:lnTo>
                    <a:pt x="1228" y="212"/>
                  </a:lnTo>
                  <a:lnTo>
                    <a:pt x="1222" y="206"/>
                  </a:lnTo>
                  <a:lnTo>
                    <a:pt x="1214" y="200"/>
                  </a:lnTo>
                  <a:lnTo>
                    <a:pt x="1214" y="200"/>
                  </a:lnTo>
                  <a:lnTo>
                    <a:pt x="1210" y="196"/>
                  </a:lnTo>
                  <a:lnTo>
                    <a:pt x="1208" y="192"/>
                  </a:lnTo>
                  <a:lnTo>
                    <a:pt x="1208" y="190"/>
                  </a:lnTo>
                  <a:lnTo>
                    <a:pt x="1208" y="190"/>
                  </a:lnTo>
                  <a:lnTo>
                    <a:pt x="1214" y="176"/>
                  </a:lnTo>
                  <a:lnTo>
                    <a:pt x="1214" y="176"/>
                  </a:lnTo>
                  <a:lnTo>
                    <a:pt x="1214" y="176"/>
                  </a:lnTo>
                  <a:lnTo>
                    <a:pt x="1218" y="176"/>
                  </a:lnTo>
                  <a:lnTo>
                    <a:pt x="1218" y="176"/>
                  </a:lnTo>
                  <a:lnTo>
                    <a:pt x="1226" y="178"/>
                  </a:lnTo>
                  <a:lnTo>
                    <a:pt x="1232" y="184"/>
                  </a:lnTo>
                  <a:lnTo>
                    <a:pt x="1232" y="184"/>
                  </a:lnTo>
                  <a:lnTo>
                    <a:pt x="1234" y="188"/>
                  </a:lnTo>
                  <a:lnTo>
                    <a:pt x="1236" y="190"/>
                  </a:lnTo>
                  <a:lnTo>
                    <a:pt x="1236" y="190"/>
                  </a:lnTo>
                  <a:lnTo>
                    <a:pt x="1242" y="192"/>
                  </a:lnTo>
                  <a:lnTo>
                    <a:pt x="1248" y="194"/>
                  </a:lnTo>
                  <a:lnTo>
                    <a:pt x="1248" y="194"/>
                  </a:lnTo>
                  <a:lnTo>
                    <a:pt x="1250" y="196"/>
                  </a:lnTo>
                  <a:lnTo>
                    <a:pt x="1252" y="200"/>
                  </a:lnTo>
                  <a:lnTo>
                    <a:pt x="1254" y="204"/>
                  </a:lnTo>
                  <a:lnTo>
                    <a:pt x="1258" y="206"/>
                  </a:lnTo>
                  <a:lnTo>
                    <a:pt x="1258" y="206"/>
                  </a:lnTo>
                  <a:lnTo>
                    <a:pt x="1266" y="208"/>
                  </a:lnTo>
                  <a:lnTo>
                    <a:pt x="1266" y="208"/>
                  </a:lnTo>
                  <a:lnTo>
                    <a:pt x="1268" y="208"/>
                  </a:lnTo>
                  <a:lnTo>
                    <a:pt x="1268" y="208"/>
                  </a:lnTo>
                  <a:lnTo>
                    <a:pt x="1268" y="204"/>
                  </a:lnTo>
                  <a:lnTo>
                    <a:pt x="1268" y="200"/>
                  </a:lnTo>
                  <a:lnTo>
                    <a:pt x="1268" y="200"/>
                  </a:lnTo>
                  <a:lnTo>
                    <a:pt x="1270" y="200"/>
                  </a:lnTo>
                  <a:lnTo>
                    <a:pt x="1270" y="200"/>
                  </a:lnTo>
                  <a:lnTo>
                    <a:pt x="1274" y="200"/>
                  </a:lnTo>
                  <a:lnTo>
                    <a:pt x="1274" y="200"/>
                  </a:lnTo>
                  <a:lnTo>
                    <a:pt x="1278" y="200"/>
                  </a:lnTo>
                  <a:lnTo>
                    <a:pt x="1278" y="200"/>
                  </a:lnTo>
                  <a:lnTo>
                    <a:pt x="1282" y="200"/>
                  </a:lnTo>
                  <a:lnTo>
                    <a:pt x="1286" y="200"/>
                  </a:lnTo>
                  <a:lnTo>
                    <a:pt x="1288" y="196"/>
                  </a:lnTo>
                  <a:lnTo>
                    <a:pt x="1290" y="192"/>
                  </a:lnTo>
                  <a:lnTo>
                    <a:pt x="1290" y="192"/>
                  </a:lnTo>
                  <a:lnTo>
                    <a:pt x="1288" y="186"/>
                  </a:lnTo>
                  <a:lnTo>
                    <a:pt x="1282" y="180"/>
                  </a:lnTo>
                  <a:lnTo>
                    <a:pt x="1276" y="174"/>
                  </a:lnTo>
                  <a:lnTo>
                    <a:pt x="1270" y="172"/>
                  </a:lnTo>
                  <a:lnTo>
                    <a:pt x="1270" y="172"/>
                  </a:lnTo>
                  <a:lnTo>
                    <a:pt x="1268" y="170"/>
                  </a:lnTo>
                  <a:lnTo>
                    <a:pt x="1268" y="170"/>
                  </a:lnTo>
                  <a:lnTo>
                    <a:pt x="1266" y="170"/>
                  </a:lnTo>
                  <a:lnTo>
                    <a:pt x="1266" y="170"/>
                  </a:lnTo>
                  <a:lnTo>
                    <a:pt x="1264" y="170"/>
                  </a:lnTo>
                  <a:lnTo>
                    <a:pt x="1264" y="170"/>
                  </a:lnTo>
                  <a:lnTo>
                    <a:pt x="1256" y="168"/>
                  </a:lnTo>
                  <a:lnTo>
                    <a:pt x="1256" y="168"/>
                  </a:lnTo>
                  <a:lnTo>
                    <a:pt x="1250" y="164"/>
                  </a:lnTo>
                  <a:lnTo>
                    <a:pt x="1248" y="162"/>
                  </a:lnTo>
                  <a:lnTo>
                    <a:pt x="1248" y="160"/>
                  </a:lnTo>
                  <a:lnTo>
                    <a:pt x="1248" y="160"/>
                  </a:lnTo>
                  <a:lnTo>
                    <a:pt x="1252" y="158"/>
                  </a:lnTo>
                  <a:lnTo>
                    <a:pt x="1254" y="156"/>
                  </a:lnTo>
                  <a:lnTo>
                    <a:pt x="1256" y="156"/>
                  </a:lnTo>
                  <a:lnTo>
                    <a:pt x="1254" y="152"/>
                  </a:lnTo>
                  <a:lnTo>
                    <a:pt x="1254" y="152"/>
                  </a:lnTo>
                  <a:lnTo>
                    <a:pt x="1250" y="150"/>
                  </a:lnTo>
                  <a:lnTo>
                    <a:pt x="1246" y="150"/>
                  </a:lnTo>
                  <a:lnTo>
                    <a:pt x="1246" y="150"/>
                  </a:lnTo>
                  <a:lnTo>
                    <a:pt x="1238" y="150"/>
                  </a:lnTo>
                  <a:lnTo>
                    <a:pt x="1238" y="150"/>
                  </a:lnTo>
                  <a:lnTo>
                    <a:pt x="1234" y="150"/>
                  </a:lnTo>
                  <a:lnTo>
                    <a:pt x="1234" y="150"/>
                  </a:lnTo>
                  <a:lnTo>
                    <a:pt x="1224" y="148"/>
                  </a:lnTo>
                  <a:lnTo>
                    <a:pt x="1224" y="148"/>
                  </a:lnTo>
                  <a:lnTo>
                    <a:pt x="1218" y="144"/>
                  </a:lnTo>
                  <a:lnTo>
                    <a:pt x="1212" y="138"/>
                  </a:lnTo>
                  <a:lnTo>
                    <a:pt x="1212" y="138"/>
                  </a:lnTo>
                  <a:lnTo>
                    <a:pt x="1206" y="136"/>
                  </a:lnTo>
                  <a:lnTo>
                    <a:pt x="1202" y="134"/>
                  </a:lnTo>
                  <a:lnTo>
                    <a:pt x="1202" y="134"/>
                  </a:lnTo>
                  <a:lnTo>
                    <a:pt x="1198" y="130"/>
                  </a:lnTo>
                  <a:lnTo>
                    <a:pt x="1198" y="128"/>
                  </a:lnTo>
                  <a:lnTo>
                    <a:pt x="1200" y="126"/>
                  </a:lnTo>
                  <a:lnTo>
                    <a:pt x="1202" y="126"/>
                  </a:lnTo>
                  <a:lnTo>
                    <a:pt x="1202" y="126"/>
                  </a:lnTo>
                  <a:lnTo>
                    <a:pt x="1206" y="126"/>
                  </a:lnTo>
                  <a:lnTo>
                    <a:pt x="1206" y="126"/>
                  </a:lnTo>
                  <a:lnTo>
                    <a:pt x="1208" y="126"/>
                  </a:lnTo>
                  <a:lnTo>
                    <a:pt x="1208" y="126"/>
                  </a:lnTo>
                  <a:lnTo>
                    <a:pt x="1212" y="126"/>
                  </a:lnTo>
                  <a:lnTo>
                    <a:pt x="1212" y="126"/>
                  </a:lnTo>
                  <a:lnTo>
                    <a:pt x="1216" y="124"/>
                  </a:lnTo>
                  <a:lnTo>
                    <a:pt x="1216" y="124"/>
                  </a:lnTo>
                  <a:lnTo>
                    <a:pt x="1218" y="122"/>
                  </a:lnTo>
                  <a:lnTo>
                    <a:pt x="1216" y="120"/>
                  </a:lnTo>
                  <a:lnTo>
                    <a:pt x="1210" y="116"/>
                  </a:lnTo>
                  <a:lnTo>
                    <a:pt x="1210" y="116"/>
                  </a:lnTo>
                  <a:lnTo>
                    <a:pt x="1208" y="116"/>
                  </a:lnTo>
                  <a:lnTo>
                    <a:pt x="1208" y="116"/>
                  </a:lnTo>
                  <a:lnTo>
                    <a:pt x="1204" y="116"/>
                  </a:lnTo>
                  <a:lnTo>
                    <a:pt x="1204" y="116"/>
                  </a:lnTo>
                  <a:lnTo>
                    <a:pt x="1200" y="116"/>
                  </a:lnTo>
                  <a:lnTo>
                    <a:pt x="1200" y="116"/>
                  </a:lnTo>
                  <a:lnTo>
                    <a:pt x="1196" y="114"/>
                  </a:lnTo>
                  <a:lnTo>
                    <a:pt x="1196" y="114"/>
                  </a:lnTo>
                  <a:lnTo>
                    <a:pt x="1192" y="110"/>
                  </a:lnTo>
                  <a:lnTo>
                    <a:pt x="1192" y="110"/>
                  </a:lnTo>
                  <a:lnTo>
                    <a:pt x="1186" y="108"/>
                  </a:lnTo>
                  <a:lnTo>
                    <a:pt x="1186" y="108"/>
                  </a:lnTo>
                  <a:lnTo>
                    <a:pt x="1180" y="106"/>
                  </a:lnTo>
                  <a:lnTo>
                    <a:pt x="1178" y="104"/>
                  </a:lnTo>
                  <a:lnTo>
                    <a:pt x="1176" y="100"/>
                  </a:lnTo>
                  <a:lnTo>
                    <a:pt x="1176" y="100"/>
                  </a:lnTo>
                  <a:lnTo>
                    <a:pt x="1176" y="98"/>
                  </a:lnTo>
                  <a:lnTo>
                    <a:pt x="1178" y="96"/>
                  </a:lnTo>
                  <a:lnTo>
                    <a:pt x="1184" y="96"/>
                  </a:lnTo>
                  <a:lnTo>
                    <a:pt x="1184" y="96"/>
                  </a:lnTo>
                  <a:lnTo>
                    <a:pt x="1194" y="94"/>
                  </a:lnTo>
                  <a:lnTo>
                    <a:pt x="1198" y="90"/>
                  </a:lnTo>
                  <a:lnTo>
                    <a:pt x="1200" y="88"/>
                  </a:lnTo>
                  <a:lnTo>
                    <a:pt x="1200" y="88"/>
                  </a:lnTo>
                  <a:lnTo>
                    <a:pt x="1200" y="84"/>
                  </a:lnTo>
                  <a:lnTo>
                    <a:pt x="1198" y="82"/>
                  </a:lnTo>
                  <a:lnTo>
                    <a:pt x="1194" y="82"/>
                  </a:lnTo>
                  <a:lnTo>
                    <a:pt x="1194" y="82"/>
                  </a:lnTo>
                  <a:lnTo>
                    <a:pt x="1188" y="82"/>
                  </a:lnTo>
                  <a:lnTo>
                    <a:pt x="1188" y="82"/>
                  </a:lnTo>
                  <a:lnTo>
                    <a:pt x="1180" y="84"/>
                  </a:lnTo>
                  <a:lnTo>
                    <a:pt x="1180" y="84"/>
                  </a:lnTo>
                  <a:lnTo>
                    <a:pt x="1176" y="84"/>
                  </a:lnTo>
                  <a:lnTo>
                    <a:pt x="1176" y="84"/>
                  </a:lnTo>
                  <a:lnTo>
                    <a:pt x="1172" y="82"/>
                  </a:lnTo>
                  <a:lnTo>
                    <a:pt x="1172" y="82"/>
                  </a:lnTo>
                  <a:lnTo>
                    <a:pt x="1168" y="82"/>
                  </a:lnTo>
                  <a:lnTo>
                    <a:pt x="1164" y="86"/>
                  </a:lnTo>
                  <a:lnTo>
                    <a:pt x="1164" y="86"/>
                  </a:lnTo>
                  <a:lnTo>
                    <a:pt x="1160" y="86"/>
                  </a:lnTo>
                  <a:lnTo>
                    <a:pt x="1160" y="86"/>
                  </a:lnTo>
                  <a:lnTo>
                    <a:pt x="1152" y="86"/>
                  </a:lnTo>
                  <a:lnTo>
                    <a:pt x="1152" y="86"/>
                  </a:lnTo>
                  <a:lnTo>
                    <a:pt x="1152" y="82"/>
                  </a:lnTo>
                  <a:lnTo>
                    <a:pt x="1152" y="80"/>
                  </a:lnTo>
                  <a:lnTo>
                    <a:pt x="1156" y="78"/>
                  </a:lnTo>
                  <a:lnTo>
                    <a:pt x="1162" y="78"/>
                  </a:lnTo>
                  <a:lnTo>
                    <a:pt x="1166" y="76"/>
                  </a:lnTo>
                  <a:lnTo>
                    <a:pt x="1166" y="76"/>
                  </a:lnTo>
                  <a:lnTo>
                    <a:pt x="1170" y="74"/>
                  </a:lnTo>
                  <a:lnTo>
                    <a:pt x="1168" y="70"/>
                  </a:lnTo>
                  <a:lnTo>
                    <a:pt x="1166" y="68"/>
                  </a:lnTo>
                  <a:lnTo>
                    <a:pt x="1162" y="68"/>
                  </a:lnTo>
                  <a:lnTo>
                    <a:pt x="1162" y="68"/>
                  </a:lnTo>
                  <a:lnTo>
                    <a:pt x="1158" y="68"/>
                  </a:lnTo>
                  <a:lnTo>
                    <a:pt x="1154" y="72"/>
                  </a:lnTo>
                  <a:lnTo>
                    <a:pt x="1154" y="72"/>
                  </a:lnTo>
                  <a:lnTo>
                    <a:pt x="1150" y="76"/>
                  </a:lnTo>
                  <a:lnTo>
                    <a:pt x="1146" y="78"/>
                  </a:lnTo>
                  <a:lnTo>
                    <a:pt x="1146" y="78"/>
                  </a:lnTo>
                  <a:lnTo>
                    <a:pt x="1142" y="78"/>
                  </a:lnTo>
                  <a:lnTo>
                    <a:pt x="1142" y="78"/>
                  </a:lnTo>
                  <a:lnTo>
                    <a:pt x="1136" y="76"/>
                  </a:lnTo>
                  <a:lnTo>
                    <a:pt x="1136" y="76"/>
                  </a:lnTo>
                  <a:lnTo>
                    <a:pt x="1136" y="72"/>
                  </a:lnTo>
                  <a:lnTo>
                    <a:pt x="1138" y="68"/>
                  </a:lnTo>
                  <a:lnTo>
                    <a:pt x="1138" y="68"/>
                  </a:lnTo>
                  <a:lnTo>
                    <a:pt x="1136" y="68"/>
                  </a:lnTo>
                  <a:lnTo>
                    <a:pt x="1136" y="68"/>
                  </a:lnTo>
                  <a:lnTo>
                    <a:pt x="1132" y="70"/>
                  </a:lnTo>
                  <a:lnTo>
                    <a:pt x="1132" y="70"/>
                  </a:lnTo>
                  <a:lnTo>
                    <a:pt x="1126" y="70"/>
                  </a:lnTo>
                  <a:lnTo>
                    <a:pt x="1126" y="70"/>
                  </a:lnTo>
                  <a:lnTo>
                    <a:pt x="1124" y="70"/>
                  </a:lnTo>
                  <a:lnTo>
                    <a:pt x="1122" y="68"/>
                  </a:lnTo>
                  <a:lnTo>
                    <a:pt x="1122" y="68"/>
                  </a:lnTo>
                  <a:lnTo>
                    <a:pt x="1124" y="64"/>
                  </a:lnTo>
                  <a:lnTo>
                    <a:pt x="1126" y="60"/>
                  </a:lnTo>
                  <a:lnTo>
                    <a:pt x="1130" y="60"/>
                  </a:lnTo>
                  <a:lnTo>
                    <a:pt x="1132" y="56"/>
                  </a:lnTo>
                  <a:lnTo>
                    <a:pt x="1132" y="56"/>
                  </a:lnTo>
                  <a:lnTo>
                    <a:pt x="1132" y="54"/>
                  </a:lnTo>
                  <a:lnTo>
                    <a:pt x="1130" y="52"/>
                  </a:lnTo>
                  <a:lnTo>
                    <a:pt x="1128" y="50"/>
                  </a:lnTo>
                  <a:lnTo>
                    <a:pt x="1126" y="48"/>
                  </a:lnTo>
                  <a:lnTo>
                    <a:pt x="1126" y="48"/>
                  </a:lnTo>
                  <a:lnTo>
                    <a:pt x="1126" y="46"/>
                  </a:lnTo>
                  <a:lnTo>
                    <a:pt x="1126" y="44"/>
                  </a:lnTo>
                  <a:lnTo>
                    <a:pt x="1128" y="42"/>
                  </a:lnTo>
                  <a:lnTo>
                    <a:pt x="1126" y="40"/>
                  </a:lnTo>
                  <a:lnTo>
                    <a:pt x="1126" y="40"/>
                  </a:lnTo>
                  <a:lnTo>
                    <a:pt x="1122" y="38"/>
                  </a:lnTo>
                  <a:lnTo>
                    <a:pt x="1122" y="38"/>
                  </a:lnTo>
                  <a:lnTo>
                    <a:pt x="1118" y="40"/>
                  </a:lnTo>
                  <a:lnTo>
                    <a:pt x="1118" y="40"/>
                  </a:lnTo>
                  <a:lnTo>
                    <a:pt x="1114" y="42"/>
                  </a:lnTo>
                  <a:lnTo>
                    <a:pt x="1114" y="42"/>
                  </a:lnTo>
                  <a:lnTo>
                    <a:pt x="1110" y="44"/>
                  </a:lnTo>
                  <a:lnTo>
                    <a:pt x="1106" y="44"/>
                  </a:lnTo>
                  <a:lnTo>
                    <a:pt x="1106" y="44"/>
                  </a:lnTo>
                  <a:lnTo>
                    <a:pt x="1104" y="40"/>
                  </a:lnTo>
                  <a:lnTo>
                    <a:pt x="1100" y="38"/>
                  </a:lnTo>
                  <a:lnTo>
                    <a:pt x="1100" y="38"/>
                  </a:lnTo>
                  <a:lnTo>
                    <a:pt x="1096" y="36"/>
                  </a:lnTo>
                  <a:lnTo>
                    <a:pt x="1092" y="34"/>
                  </a:lnTo>
                  <a:lnTo>
                    <a:pt x="1092" y="34"/>
                  </a:lnTo>
                  <a:lnTo>
                    <a:pt x="1090" y="32"/>
                  </a:lnTo>
                  <a:lnTo>
                    <a:pt x="1092" y="30"/>
                  </a:lnTo>
                  <a:lnTo>
                    <a:pt x="1098" y="28"/>
                  </a:lnTo>
                  <a:lnTo>
                    <a:pt x="1098" y="28"/>
                  </a:lnTo>
                  <a:lnTo>
                    <a:pt x="1102" y="26"/>
                  </a:lnTo>
                  <a:lnTo>
                    <a:pt x="1104" y="22"/>
                  </a:lnTo>
                  <a:lnTo>
                    <a:pt x="1104" y="22"/>
                  </a:lnTo>
                  <a:lnTo>
                    <a:pt x="1104" y="18"/>
                  </a:lnTo>
                  <a:lnTo>
                    <a:pt x="1104" y="16"/>
                  </a:lnTo>
                  <a:lnTo>
                    <a:pt x="1104" y="14"/>
                  </a:lnTo>
                  <a:lnTo>
                    <a:pt x="1104" y="14"/>
                  </a:lnTo>
                  <a:lnTo>
                    <a:pt x="1102" y="12"/>
                  </a:lnTo>
                  <a:lnTo>
                    <a:pt x="1102" y="12"/>
                  </a:lnTo>
                  <a:lnTo>
                    <a:pt x="1100" y="14"/>
                  </a:lnTo>
                  <a:lnTo>
                    <a:pt x="1100" y="14"/>
                  </a:lnTo>
                  <a:lnTo>
                    <a:pt x="1096" y="14"/>
                  </a:lnTo>
                  <a:lnTo>
                    <a:pt x="1096" y="14"/>
                  </a:lnTo>
                  <a:lnTo>
                    <a:pt x="1096" y="14"/>
                  </a:lnTo>
                  <a:lnTo>
                    <a:pt x="1096" y="14"/>
                  </a:lnTo>
                  <a:lnTo>
                    <a:pt x="1088" y="10"/>
                  </a:lnTo>
                  <a:lnTo>
                    <a:pt x="1088" y="10"/>
                  </a:lnTo>
                  <a:lnTo>
                    <a:pt x="1084" y="10"/>
                  </a:lnTo>
                  <a:lnTo>
                    <a:pt x="1084" y="10"/>
                  </a:lnTo>
                  <a:lnTo>
                    <a:pt x="1080" y="10"/>
                  </a:lnTo>
                  <a:lnTo>
                    <a:pt x="1080" y="10"/>
                  </a:lnTo>
                  <a:lnTo>
                    <a:pt x="1078" y="10"/>
                  </a:lnTo>
                  <a:lnTo>
                    <a:pt x="1078" y="10"/>
                  </a:lnTo>
                  <a:lnTo>
                    <a:pt x="1074" y="8"/>
                  </a:lnTo>
                  <a:lnTo>
                    <a:pt x="1074" y="8"/>
                  </a:lnTo>
                  <a:lnTo>
                    <a:pt x="1070" y="6"/>
                  </a:lnTo>
                  <a:lnTo>
                    <a:pt x="1068" y="4"/>
                  </a:lnTo>
                  <a:lnTo>
                    <a:pt x="1066" y="2"/>
                  </a:lnTo>
                  <a:lnTo>
                    <a:pt x="1064" y="0"/>
                  </a:lnTo>
                  <a:lnTo>
                    <a:pt x="1064" y="0"/>
                  </a:lnTo>
                  <a:lnTo>
                    <a:pt x="1060"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212" name="Freeform 197"/>
            <p:cNvSpPr>
              <a:spLocks/>
            </p:cNvSpPr>
            <p:nvPr/>
          </p:nvSpPr>
          <p:spPr bwMode="auto">
            <a:xfrm>
              <a:off x="4454" y="1840"/>
              <a:ext cx="94" cy="50"/>
            </a:xfrm>
            <a:custGeom>
              <a:avLst/>
              <a:gdLst>
                <a:gd name="T0" fmla="*/ 68 w 94"/>
                <a:gd name="T1" fmla="*/ 8 h 50"/>
                <a:gd name="T2" fmla="*/ 68 w 94"/>
                <a:gd name="T3" fmla="*/ 8 h 50"/>
                <a:gd name="T4" fmla="*/ 70 w 94"/>
                <a:gd name="T5" fmla="*/ 8 h 50"/>
                <a:gd name="T6" fmla="*/ 70 w 94"/>
                <a:gd name="T7" fmla="*/ 8 h 50"/>
                <a:gd name="T8" fmla="*/ 80 w 94"/>
                <a:gd name="T9" fmla="*/ 4 h 50"/>
                <a:gd name="T10" fmla="*/ 86 w 94"/>
                <a:gd name="T11" fmla="*/ 2 h 50"/>
                <a:gd name="T12" fmla="*/ 90 w 94"/>
                <a:gd name="T13" fmla="*/ 0 h 50"/>
                <a:gd name="T14" fmla="*/ 90 w 94"/>
                <a:gd name="T15" fmla="*/ 0 h 50"/>
                <a:gd name="T16" fmla="*/ 94 w 94"/>
                <a:gd name="T17" fmla="*/ 2 h 50"/>
                <a:gd name="T18" fmla="*/ 94 w 94"/>
                <a:gd name="T19" fmla="*/ 2 h 50"/>
                <a:gd name="T20" fmla="*/ 94 w 94"/>
                <a:gd name="T21" fmla="*/ 4 h 50"/>
                <a:gd name="T22" fmla="*/ 94 w 94"/>
                <a:gd name="T23" fmla="*/ 8 h 50"/>
                <a:gd name="T24" fmla="*/ 90 w 94"/>
                <a:gd name="T25" fmla="*/ 14 h 50"/>
                <a:gd name="T26" fmla="*/ 82 w 94"/>
                <a:gd name="T27" fmla="*/ 18 h 50"/>
                <a:gd name="T28" fmla="*/ 76 w 94"/>
                <a:gd name="T29" fmla="*/ 20 h 50"/>
                <a:gd name="T30" fmla="*/ 76 w 94"/>
                <a:gd name="T31" fmla="*/ 20 h 50"/>
                <a:gd name="T32" fmla="*/ 76 w 94"/>
                <a:gd name="T33" fmla="*/ 20 h 50"/>
                <a:gd name="T34" fmla="*/ 76 w 94"/>
                <a:gd name="T35" fmla="*/ 20 h 50"/>
                <a:gd name="T36" fmla="*/ 70 w 94"/>
                <a:gd name="T37" fmla="*/ 20 h 50"/>
                <a:gd name="T38" fmla="*/ 70 w 94"/>
                <a:gd name="T39" fmla="*/ 20 h 50"/>
                <a:gd name="T40" fmla="*/ 62 w 94"/>
                <a:gd name="T41" fmla="*/ 18 h 50"/>
                <a:gd name="T42" fmla="*/ 62 w 94"/>
                <a:gd name="T43" fmla="*/ 18 h 50"/>
                <a:gd name="T44" fmla="*/ 58 w 94"/>
                <a:gd name="T45" fmla="*/ 18 h 50"/>
                <a:gd name="T46" fmla="*/ 58 w 94"/>
                <a:gd name="T47" fmla="*/ 18 h 50"/>
                <a:gd name="T48" fmla="*/ 54 w 94"/>
                <a:gd name="T49" fmla="*/ 20 h 50"/>
                <a:gd name="T50" fmla="*/ 54 w 94"/>
                <a:gd name="T51" fmla="*/ 22 h 50"/>
                <a:gd name="T52" fmla="*/ 50 w 94"/>
                <a:gd name="T53" fmla="*/ 28 h 50"/>
                <a:gd name="T54" fmla="*/ 50 w 94"/>
                <a:gd name="T55" fmla="*/ 28 h 50"/>
                <a:gd name="T56" fmla="*/ 44 w 94"/>
                <a:gd name="T57" fmla="*/ 36 h 50"/>
                <a:gd name="T58" fmla="*/ 34 w 94"/>
                <a:gd name="T59" fmla="*/ 40 h 50"/>
                <a:gd name="T60" fmla="*/ 34 w 94"/>
                <a:gd name="T61" fmla="*/ 40 h 50"/>
                <a:gd name="T62" fmla="*/ 24 w 94"/>
                <a:gd name="T63" fmla="*/ 44 h 50"/>
                <a:gd name="T64" fmla="*/ 12 w 94"/>
                <a:gd name="T65" fmla="*/ 48 h 50"/>
                <a:gd name="T66" fmla="*/ 12 w 94"/>
                <a:gd name="T67" fmla="*/ 48 h 50"/>
                <a:gd name="T68" fmla="*/ 4 w 94"/>
                <a:gd name="T69" fmla="*/ 50 h 50"/>
                <a:gd name="T70" fmla="*/ 4 w 94"/>
                <a:gd name="T71" fmla="*/ 50 h 50"/>
                <a:gd name="T72" fmla="*/ 0 w 94"/>
                <a:gd name="T73" fmla="*/ 48 h 50"/>
                <a:gd name="T74" fmla="*/ 0 w 94"/>
                <a:gd name="T75" fmla="*/ 46 h 50"/>
                <a:gd name="T76" fmla="*/ 0 w 94"/>
                <a:gd name="T77" fmla="*/ 44 h 50"/>
                <a:gd name="T78" fmla="*/ 4 w 94"/>
                <a:gd name="T79" fmla="*/ 40 h 50"/>
                <a:gd name="T80" fmla="*/ 4 w 94"/>
                <a:gd name="T81" fmla="*/ 40 h 50"/>
                <a:gd name="T82" fmla="*/ 14 w 94"/>
                <a:gd name="T83" fmla="*/ 36 h 50"/>
                <a:gd name="T84" fmla="*/ 24 w 94"/>
                <a:gd name="T85" fmla="*/ 32 h 50"/>
                <a:gd name="T86" fmla="*/ 24 w 94"/>
                <a:gd name="T87" fmla="*/ 32 h 50"/>
                <a:gd name="T88" fmla="*/ 34 w 94"/>
                <a:gd name="T89" fmla="*/ 28 h 50"/>
                <a:gd name="T90" fmla="*/ 40 w 94"/>
                <a:gd name="T91" fmla="*/ 26 h 50"/>
                <a:gd name="T92" fmla="*/ 42 w 94"/>
                <a:gd name="T93" fmla="*/ 22 h 50"/>
                <a:gd name="T94" fmla="*/ 42 w 94"/>
                <a:gd name="T95" fmla="*/ 22 h 50"/>
                <a:gd name="T96" fmla="*/ 44 w 94"/>
                <a:gd name="T97" fmla="*/ 18 h 50"/>
                <a:gd name="T98" fmla="*/ 44 w 94"/>
                <a:gd name="T99" fmla="*/ 14 h 50"/>
                <a:gd name="T100" fmla="*/ 44 w 94"/>
                <a:gd name="T101" fmla="*/ 10 h 50"/>
                <a:gd name="T102" fmla="*/ 50 w 94"/>
                <a:gd name="T103" fmla="*/ 6 h 50"/>
                <a:gd name="T104" fmla="*/ 50 w 94"/>
                <a:gd name="T105" fmla="*/ 6 h 50"/>
                <a:gd name="T106" fmla="*/ 54 w 94"/>
                <a:gd name="T107" fmla="*/ 6 h 50"/>
                <a:gd name="T108" fmla="*/ 54 w 94"/>
                <a:gd name="T109" fmla="*/ 6 h 50"/>
                <a:gd name="T110" fmla="*/ 62 w 94"/>
                <a:gd name="T111" fmla="*/ 6 h 50"/>
                <a:gd name="T112" fmla="*/ 62 w 94"/>
                <a:gd name="T113" fmla="*/ 6 h 50"/>
                <a:gd name="T114" fmla="*/ 68 w 94"/>
                <a:gd name="T115" fmla="*/ 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94" h="50">
                  <a:moveTo>
                    <a:pt x="68" y="8"/>
                  </a:moveTo>
                  <a:lnTo>
                    <a:pt x="68" y="8"/>
                  </a:lnTo>
                  <a:lnTo>
                    <a:pt x="70" y="8"/>
                  </a:lnTo>
                  <a:lnTo>
                    <a:pt x="70" y="8"/>
                  </a:lnTo>
                  <a:lnTo>
                    <a:pt x="80" y="4"/>
                  </a:lnTo>
                  <a:lnTo>
                    <a:pt x="86" y="2"/>
                  </a:lnTo>
                  <a:lnTo>
                    <a:pt x="90" y="0"/>
                  </a:lnTo>
                  <a:lnTo>
                    <a:pt x="90" y="0"/>
                  </a:lnTo>
                  <a:lnTo>
                    <a:pt x="94" y="2"/>
                  </a:lnTo>
                  <a:lnTo>
                    <a:pt x="94" y="2"/>
                  </a:lnTo>
                  <a:lnTo>
                    <a:pt x="94" y="4"/>
                  </a:lnTo>
                  <a:lnTo>
                    <a:pt x="94" y="8"/>
                  </a:lnTo>
                  <a:lnTo>
                    <a:pt x="90" y="14"/>
                  </a:lnTo>
                  <a:lnTo>
                    <a:pt x="82" y="18"/>
                  </a:lnTo>
                  <a:lnTo>
                    <a:pt x="76" y="20"/>
                  </a:lnTo>
                  <a:lnTo>
                    <a:pt x="76" y="20"/>
                  </a:lnTo>
                  <a:lnTo>
                    <a:pt x="76" y="20"/>
                  </a:lnTo>
                  <a:lnTo>
                    <a:pt x="76" y="20"/>
                  </a:lnTo>
                  <a:lnTo>
                    <a:pt x="70" y="20"/>
                  </a:lnTo>
                  <a:lnTo>
                    <a:pt x="70" y="20"/>
                  </a:lnTo>
                  <a:lnTo>
                    <a:pt x="62" y="18"/>
                  </a:lnTo>
                  <a:lnTo>
                    <a:pt x="62" y="18"/>
                  </a:lnTo>
                  <a:lnTo>
                    <a:pt x="58" y="18"/>
                  </a:lnTo>
                  <a:lnTo>
                    <a:pt x="58" y="18"/>
                  </a:lnTo>
                  <a:lnTo>
                    <a:pt x="54" y="20"/>
                  </a:lnTo>
                  <a:lnTo>
                    <a:pt x="54" y="22"/>
                  </a:lnTo>
                  <a:lnTo>
                    <a:pt x="50" y="28"/>
                  </a:lnTo>
                  <a:lnTo>
                    <a:pt x="50" y="28"/>
                  </a:lnTo>
                  <a:lnTo>
                    <a:pt x="44" y="36"/>
                  </a:lnTo>
                  <a:lnTo>
                    <a:pt x="34" y="40"/>
                  </a:lnTo>
                  <a:lnTo>
                    <a:pt x="34" y="40"/>
                  </a:lnTo>
                  <a:lnTo>
                    <a:pt x="24" y="44"/>
                  </a:lnTo>
                  <a:lnTo>
                    <a:pt x="12" y="48"/>
                  </a:lnTo>
                  <a:lnTo>
                    <a:pt x="12" y="48"/>
                  </a:lnTo>
                  <a:lnTo>
                    <a:pt x="4" y="50"/>
                  </a:lnTo>
                  <a:lnTo>
                    <a:pt x="4" y="50"/>
                  </a:lnTo>
                  <a:lnTo>
                    <a:pt x="0" y="48"/>
                  </a:lnTo>
                  <a:lnTo>
                    <a:pt x="0" y="46"/>
                  </a:lnTo>
                  <a:lnTo>
                    <a:pt x="0" y="44"/>
                  </a:lnTo>
                  <a:lnTo>
                    <a:pt x="4" y="40"/>
                  </a:lnTo>
                  <a:lnTo>
                    <a:pt x="4" y="40"/>
                  </a:lnTo>
                  <a:lnTo>
                    <a:pt x="14" y="36"/>
                  </a:lnTo>
                  <a:lnTo>
                    <a:pt x="24" y="32"/>
                  </a:lnTo>
                  <a:lnTo>
                    <a:pt x="24" y="32"/>
                  </a:lnTo>
                  <a:lnTo>
                    <a:pt x="34" y="28"/>
                  </a:lnTo>
                  <a:lnTo>
                    <a:pt x="40" y="26"/>
                  </a:lnTo>
                  <a:lnTo>
                    <a:pt x="42" y="22"/>
                  </a:lnTo>
                  <a:lnTo>
                    <a:pt x="42" y="22"/>
                  </a:lnTo>
                  <a:lnTo>
                    <a:pt x="44" y="18"/>
                  </a:lnTo>
                  <a:lnTo>
                    <a:pt x="44" y="14"/>
                  </a:lnTo>
                  <a:lnTo>
                    <a:pt x="44" y="10"/>
                  </a:lnTo>
                  <a:lnTo>
                    <a:pt x="50" y="6"/>
                  </a:lnTo>
                  <a:lnTo>
                    <a:pt x="50" y="6"/>
                  </a:lnTo>
                  <a:lnTo>
                    <a:pt x="54" y="6"/>
                  </a:lnTo>
                  <a:lnTo>
                    <a:pt x="54" y="6"/>
                  </a:lnTo>
                  <a:lnTo>
                    <a:pt x="62" y="6"/>
                  </a:lnTo>
                  <a:lnTo>
                    <a:pt x="62" y="6"/>
                  </a:lnTo>
                  <a:lnTo>
                    <a:pt x="68" y="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213" name="Freeform 198"/>
            <p:cNvSpPr>
              <a:spLocks/>
            </p:cNvSpPr>
            <p:nvPr/>
          </p:nvSpPr>
          <p:spPr bwMode="auto">
            <a:xfrm>
              <a:off x="4342" y="1752"/>
              <a:ext cx="152" cy="138"/>
            </a:xfrm>
            <a:custGeom>
              <a:avLst/>
              <a:gdLst>
                <a:gd name="T0" fmla="*/ 14 w 152"/>
                <a:gd name="T1" fmla="*/ 46 h 138"/>
                <a:gd name="T2" fmla="*/ 0 w 152"/>
                <a:gd name="T3" fmla="*/ 38 h 138"/>
                <a:gd name="T4" fmla="*/ 28 w 152"/>
                <a:gd name="T5" fmla="*/ 22 h 138"/>
                <a:gd name="T6" fmla="*/ 46 w 152"/>
                <a:gd name="T7" fmla="*/ 8 h 138"/>
                <a:gd name="T8" fmla="*/ 54 w 152"/>
                <a:gd name="T9" fmla="*/ 0 h 138"/>
                <a:gd name="T10" fmla="*/ 58 w 152"/>
                <a:gd name="T11" fmla="*/ 2 h 138"/>
                <a:gd name="T12" fmla="*/ 68 w 152"/>
                <a:gd name="T13" fmla="*/ 10 h 138"/>
                <a:gd name="T14" fmla="*/ 82 w 152"/>
                <a:gd name="T15" fmla="*/ 26 h 138"/>
                <a:gd name="T16" fmla="*/ 96 w 152"/>
                <a:gd name="T17" fmla="*/ 32 h 138"/>
                <a:gd name="T18" fmla="*/ 98 w 152"/>
                <a:gd name="T19" fmla="*/ 44 h 138"/>
                <a:gd name="T20" fmla="*/ 106 w 152"/>
                <a:gd name="T21" fmla="*/ 50 h 138"/>
                <a:gd name="T22" fmla="*/ 112 w 152"/>
                <a:gd name="T23" fmla="*/ 50 h 138"/>
                <a:gd name="T24" fmla="*/ 124 w 152"/>
                <a:gd name="T25" fmla="*/ 50 h 138"/>
                <a:gd name="T26" fmla="*/ 140 w 152"/>
                <a:gd name="T27" fmla="*/ 58 h 138"/>
                <a:gd name="T28" fmla="*/ 150 w 152"/>
                <a:gd name="T29" fmla="*/ 72 h 138"/>
                <a:gd name="T30" fmla="*/ 150 w 152"/>
                <a:gd name="T31" fmla="*/ 82 h 138"/>
                <a:gd name="T32" fmla="*/ 132 w 152"/>
                <a:gd name="T33" fmla="*/ 74 h 138"/>
                <a:gd name="T34" fmla="*/ 132 w 152"/>
                <a:gd name="T35" fmla="*/ 106 h 138"/>
                <a:gd name="T36" fmla="*/ 128 w 152"/>
                <a:gd name="T37" fmla="*/ 112 h 138"/>
                <a:gd name="T38" fmla="*/ 124 w 152"/>
                <a:gd name="T39" fmla="*/ 110 h 138"/>
                <a:gd name="T40" fmla="*/ 124 w 152"/>
                <a:gd name="T41" fmla="*/ 102 h 138"/>
                <a:gd name="T42" fmla="*/ 114 w 152"/>
                <a:gd name="T43" fmla="*/ 88 h 138"/>
                <a:gd name="T44" fmla="*/ 112 w 152"/>
                <a:gd name="T45" fmla="*/ 76 h 138"/>
                <a:gd name="T46" fmla="*/ 98 w 152"/>
                <a:gd name="T47" fmla="*/ 64 h 138"/>
                <a:gd name="T48" fmla="*/ 92 w 152"/>
                <a:gd name="T49" fmla="*/ 64 h 138"/>
                <a:gd name="T50" fmla="*/ 82 w 152"/>
                <a:gd name="T51" fmla="*/ 74 h 138"/>
                <a:gd name="T52" fmla="*/ 78 w 152"/>
                <a:gd name="T53" fmla="*/ 82 h 138"/>
                <a:gd name="T54" fmla="*/ 72 w 152"/>
                <a:gd name="T55" fmla="*/ 86 h 138"/>
                <a:gd name="T56" fmla="*/ 72 w 152"/>
                <a:gd name="T57" fmla="*/ 104 h 138"/>
                <a:gd name="T58" fmla="*/ 72 w 152"/>
                <a:gd name="T59" fmla="*/ 132 h 138"/>
                <a:gd name="T60" fmla="*/ 68 w 152"/>
                <a:gd name="T61" fmla="*/ 138 h 138"/>
                <a:gd name="T62" fmla="*/ 66 w 152"/>
                <a:gd name="T63" fmla="*/ 138 h 138"/>
                <a:gd name="T64" fmla="*/ 60 w 152"/>
                <a:gd name="T65" fmla="*/ 118 h 138"/>
                <a:gd name="T66" fmla="*/ 62 w 152"/>
                <a:gd name="T67" fmla="*/ 96 h 138"/>
                <a:gd name="T68" fmla="*/ 56 w 152"/>
                <a:gd name="T69" fmla="*/ 80 h 138"/>
                <a:gd name="T70" fmla="*/ 48 w 152"/>
                <a:gd name="T71" fmla="*/ 78 h 138"/>
                <a:gd name="T72" fmla="*/ 46 w 152"/>
                <a:gd name="T73" fmla="*/ 74 h 138"/>
                <a:gd name="T74" fmla="*/ 60 w 152"/>
                <a:gd name="T75" fmla="*/ 64 h 138"/>
                <a:gd name="T76" fmla="*/ 66 w 152"/>
                <a:gd name="T77" fmla="*/ 56 h 138"/>
                <a:gd name="T78" fmla="*/ 68 w 152"/>
                <a:gd name="T79" fmla="*/ 54 h 138"/>
                <a:gd name="T80" fmla="*/ 72 w 152"/>
                <a:gd name="T81" fmla="*/ 56 h 138"/>
                <a:gd name="T82" fmla="*/ 76 w 152"/>
                <a:gd name="T83" fmla="*/ 56 h 138"/>
                <a:gd name="T84" fmla="*/ 82 w 152"/>
                <a:gd name="T85" fmla="*/ 52 h 138"/>
                <a:gd name="T86" fmla="*/ 84 w 152"/>
                <a:gd name="T87" fmla="*/ 50 h 138"/>
                <a:gd name="T88" fmla="*/ 80 w 152"/>
                <a:gd name="T89" fmla="*/ 44 h 138"/>
                <a:gd name="T90" fmla="*/ 70 w 152"/>
                <a:gd name="T91" fmla="*/ 48 h 138"/>
                <a:gd name="T92" fmla="*/ 62 w 152"/>
                <a:gd name="T93" fmla="*/ 52 h 138"/>
                <a:gd name="T94" fmla="*/ 56 w 152"/>
                <a:gd name="T95" fmla="*/ 48 h 138"/>
                <a:gd name="T96" fmla="*/ 48 w 152"/>
                <a:gd name="T97" fmla="*/ 36 h 138"/>
                <a:gd name="T98" fmla="*/ 44 w 152"/>
                <a:gd name="T99" fmla="*/ 36 h 138"/>
                <a:gd name="T100" fmla="*/ 32 w 152"/>
                <a:gd name="T101" fmla="*/ 40 h 138"/>
                <a:gd name="T102" fmla="*/ 22 w 152"/>
                <a:gd name="T103" fmla="*/ 46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52" h="138">
                  <a:moveTo>
                    <a:pt x="18" y="46"/>
                  </a:moveTo>
                  <a:lnTo>
                    <a:pt x="18" y="46"/>
                  </a:lnTo>
                  <a:lnTo>
                    <a:pt x="14" y="46"/>
                  </a:lnTo>
                  <a:lnTo>
                    <a:pt x="8" y="44"/>
                  </a:lnTo>
                  <a:lnTo>
                    <a:pt x="0" y="38"/>
                  </a:lnTo>
                  <a:lnTo>
                    <a:pt x="0" y="38"/>
                  </a:lnTo>
                  <a:lnTo>
                    <a:pt x="8" y="32"/>
                  </a:lnTo>
                  <a:lnTo>
                    <a:pt x="18" y="26"/>
                  </a:lnTo>
                  <a:lnTo>
                    <a:pt x="28" y="22"/>
                  </a:lnTo>
                  <a:lnTo>
                    <a:pt x="38" y="16"/>
                  </a:lnTo>
                  <a:lnTo>
                    <a:pt x="38" y="16"/>
                  </a:lnTo>
                  <a:lnTo>
                    <a:pt x="46" y="8"/>
                  </a:lnTo>
                  <a:lnTo>
                    <a:pt x="50" y="2"/>
                  </a:lnTo>
                  <a:lnTo>
                    <a:pt x="54" y="0"/>
                  </a:lnTo>
                  <a:lnTo>
                    <a:pt x="54" y="0"/>
                  </a:lnTo>
                  <a:lnTo>
                    <a:pt x="54" y="0"/>
                  </a:lnTo>
                  <a:lnTo>
                    <a:pt x="54" y="0"/>
                  </a:lnTo>
                  <a:lnTo>
                    <a:pt x="58" y="2"/>
                  </a:lnTo>
                  <a:lnTo>
                    <a:pt x="62" y="4"/>
                  </a:lnTo>
                  <a:lnTo>
                    <a:pt x="68" y="10"/>
                  </a:lnTo>
                  <a:lnTo>
                    <a:pt x="68" y="10"/>
                  </a:lnTo>
                  <a:lnTo>
                    <a:pt x="74" y="18"/>
                  </a:lnTo>
                  <a:lnTo>
                    <a:pt x="78" y="22"/>
                  </a:lnTo>
                  <a:lnTo>
                    <a:pt x="82" y="26"/>
                  </a:lnTo>
                  <a:lnTo>
                    <a:pt x="82" y="26"/>
                  </a:lnTo>
                  <a:lnTo>
                    <a:pt x="92" y="30"/>
                  </a:lnTo>
                  <a:lnTo>
                    <a:pt x="96" y="32"/>
                  </a:lnTo>
                  <a:lnTo>
                    <a:pt x="96" y="38"/>
                  </a:lnTo>
                  <a:lnTo>
                    <a:pt x="96" y="38"/>
                  </a:lnTo>
                  <a:lnTo>
                    <a:pt x="98" y="44"/>
                  </a:lnTo>
                  <a:lnTo>
                    <a:pt x="100" y="48"/>
                  </a:lnTo>
                  <a:lnTo>
                    <a:pt x="102" y="50"/>
                  </a:lnTo>
                  <a:lnTo>
                    <a:pt x="106" y="50"/>
                  </a:lnTo>
                  <a:lnTo>
                    <a:pt x="106" y="50"/>
                  </a:lnTo>
                  <a:lnTo>
                    <a:pt x="112" y="50"/>
                  </a:lnTo>
                  <a:lnTo>
                    <a:pt x="112" y="50"/>
                  </a:lnTo>
                  <a:lnTo>
                    <a:pt x="120" y="50"/>
                  </a:lnTo>
                  <a:lnTo>
                    <a:pt x="120" y="50"/>
                  </a:lnTo>
                  <a:lnTo>
                    <a:pt x="124" y="50"/>
                  </a:lnTo>
                  <a:lnTo>
                    <a:pt x="124" y="50"/>
                  </a:lnTo>
                  <a:lnTo>
                    <a:pt x="132" y="52"/>
                  </a:lnTo>
                  <a:lnTo>
                    <a:pt x="140" y="58"/>
                  </a:lnTo>
                  <a:lnTo>
                    <a:pt x="146" y="64"/>
                  </a:lnTo>
                  <a:lnTo>
                    <a:pt x="150" y="72"/>
                  </a:lnTo>
                  <a:lnTo>
                    <a:pt x="150" y="72"/>
                  </a:lnTo>
                  <a:lnTo>
                    <a:pt x="152" y="80"/>
                  </a:lnTo>
                  <a:lnTo>
                    <a:pt x="152" y="82"/>
                  </a:lnTo>
                  <a:lnTo>
                    <a:pt x="150" y="82"/>
                  </a:lnTo>
                  <a:lnTo>
                    <a:pt x="150" y="82"/>
                  </a:lnTo>
                  <a:lnTo>
                    <a:pt x="142" y="78"/>
                  </a:lnTo>
                  <a:lnTo>
                    <a:pt x="132" y="74"/>
                  </a:lnTo>
                  <a:lnTo>
                    <a:pt x="132" y="74"/>
                  </a:lnTo>
                  <a:lnTo>
                    <a:pt x="134" y="94"/>
                  </a:lnTo>
                  <a:lnTo>
                    <a:pt x="132" y="106"/>
                  </a:lnTo>
                  <a:lnTo>
                    <a:pt x="132" y="110"/>
                  </a:lnTo>
                  <a:lnTo>
                    <a:pt x="128" y="112"/>
                  </a:lnTo>
                  <a:lnTo>
                    <a:pt x="128" y="112"/>
                  </a:lnTo>
                  <a:lnTo>
                    <a:pt x="128" y="112"/>
                  </a:lnTo>
                  <a:lnTo>
                    <a:pt x="128" y="112"/>
                  </a:lnTo>
                  <a:lnTo>
                    <a:pt x="124" y="110"/>
                  </a:lnTo>
                  <a:lnTo>
                    <a:pt x="124" y="108"/>
                  </a:lnTo>
                  <a:lnTo>
                    <a:pt x="124" y="102"/>
                  </a:lnTo>
                  <a:lnTo>
                    <a:pt x="124" y="102"/>
                  </a:lnTo>
                  <a:lnTo>
                    <a:pt x="118" y="96"/>
                  </a:lnTo>
                  <a:lnTo>
                    <a:pt x="114" y="88"/>
                  </a:lnTo>
                  <a:lnTo>
                    <a:pt x="114" y="88"/>
                  </a:lnTo>
                  <a:lnTo>
                    <a:pt x="112" y="82"/>
                  </a:lnTo>
                  <a:lnTo>
                    <a:pt x="112" y="76"/>
                  </a:lnTo>
                  <a:lnTo>
                    <a:pt x="112" y="76"/>
                  </a:lnTo>
                  <a:lnTo>
                    <a:pt x="106" y="68"/>
                  </a:lnTo>
                  <a:lnTo>
                    <a:pt x="98" y="64"/>
                  </a:lnTo>
                  <a:lnTo>
                    <a:pt x="98" y="64"/>
                  </a:lnTo>
                  <a:lnTo>
                    <a:pt x="96" y="64"/>
                  </a:lnTo>
                  <a:lnTo>
                    <a:pt x="96" y="64"/>
                  </a:lnTo>
                  <a:lnTo>
                    <a:pt x="92" y="64"/>
                  </a:lnTo>
                  <a:lnTo>
                    <a:pt x="88" y="66"/>
                  </a:lnTo>
                  <a:lnTo>
                    <a:pt x="82" y="74"/>
                  </a:lnTo>
                  <a:lnTo>
                    <a:pt x="82" y="74"/>
                  </a:lnTo>
                  <a:lnTo>
                    <a:pt x="80" y="78"/>
                  </a:lnTo>
                  <a:lnTo>
                    <a:pt x="78" y="82"/>
                  </a:lnTo>
                  <a:lnTo>
                    <a:pt x="78" y="82"/>
                  </a:lnTo>
                  <a:lnTo>
                    <a:pt x="76" y="84"/>
                  </a:lnTo>
                  <a:lnTo>
                    <a:pt x="72" y="86"/>
                  </a:lnTo>
                  <a:lnTo>
                    <a:pt x="72" y="86"/>
                  </a:lnTo>
                  <a:lnTo>
                    <a:pt x="70" y="90"/>
                  </a:lnTo>
                  <a:lnTo>
                    <a:pt x="70" y="94"/>
                  </a:lnTo>
                  <a:lnTo>
                    <a:pt x="72" y="104"/>
                  </a:lnTo>
                  <a:lnTo>
                    <a:pt x="72" y="104"/>
                  </a:lnTo>
                  <a:lnTo>
                    <a:pt x="74" y="122"/>
                  </a:lnTo>
                  <a:lnTo>
                    <a:pt x="72" y="132"/>
                  </a:lnTo>
                  <a:lnTo>
                    <a:pt x="72" y="136"/>
                  </a:lnTo>
                  <a:lnTo>
                    <a:pt x="68" y="138"/>
                  </a:lnTo>
                  <a:lnTo>
                    <a:pt x="68" y="138"/>
                  </a:lnTo>
                  <a:lnTo>
                    <a:pt x="68" y="138"/>
                  </a:lnTo>
                  <a:lnTo>
                    <a:pt x="68" y="138"/>
                  </a:lnTo>
                  <a:lnTo>
                    <a:pt x="66" y="138"/>
                  </a:lnTo>
                  <a:lnTo>
                    <a:pt x="64" y="136"/>
                  </a:lnTo>
                  <a:lnTo>
                    <a:pt x="62" y="130"/>
                  </a:lnTo>
                  <a:lnTo>
                    <a:pt x="60" y="118"/>
                  </a:lnTo>
                  <a:lnTo>
                    <a:pt x="60" y="118"/>
                  </a:lnTo>
                  <a:lnTo>
                    <a:pt x="60" y="108"/>
                  </a:lnTo>
                  <a:lnTo>
                    <a:pt x="62" y="96"/>
                  </a:lnTo>
                  <a:lnTo>
                    <a:pt x="62" y="96"/>
                  </a:lnTo>
                  <a:lnTo>
                    <a:pt x="60" y="88"/>
                  </a:lnTo>
                  <a:lnTo>
                    <a:pt x="56" y="80"/>
                  </a:lnTo>
                  <a:lnTo>
                    <a:pt x="56" y="80"/>
                  </a:lnTo>
                  <a:lnTo>
                    <a:pt x="52" y="80"/>
                  </a:lnTo>
                  <a:lnTo>
                    <a:pt x="48" y="78"/>
                  </a:lnTo>
                  <a:lnTo>
                    <a:pt x="46" y="76"/>
                  </a:lnTo>
                  <a:lnTo>
                    <a:pt x="46" y="74"/>
                  </a:lnTo>
                  <a:lnTo>
                    <a:pt x="46" y="74"/>
                  </a:lnTo>
                  <a:lnTo>
                    <a:pt x="48" y="70"/>
                  </a:lnTo>
                  <a:lnTo>
                    <a:pt x="52" y="68"/>
                  </a:lnTo>
                  <a:lnTo>
                    <a:pt x="60" y="64"/>
                  </a:lnTo>
                  <a:lnTo>
                    <a:pt x="60" y="64"/>
                  </a:lnTo>
                  <a:lnTo>
                    <a:pt x="64" y="58"/>
                  </a:lnTo>
                  <a:lnTo>
                    <a:pt x="66" y="56"/>
                  </a:lnTo>
                  <a:lnTo>
                    <a:pt x="68" y="54"/>
                  </a:lnTo>
                  <a:lnTo>
                    <a:pt x="68" y="54"/>
                  </a:lnTo>
                  <a:lnTo>
                    <a:pt x="68" y="54"/>
                  </a:lnTo>
                  <a:lnTo>
                    <a:pt x="68" y="54"/>
                  </a:lnTo>
                  <a:lnTo>
                    <a:pt x="72" y="56"/>
                  </a:lnTo>
                  <a:lnTo>
                    <a:pt x="72" y="56"/>
                  </a:lnTo>
                  <a:lnTo>
                    <a:pt x="76" y="56"/>
                  </a:lnTo>
                  <a:lnTo>
                    <a:pt x="76" y="56"/>
                  </a:lnTo>
                  <a:lnTo>
                    <a:pt x="76" y="56"/>
                  </a:lnTo>
                  <a:lnTo>
                    <a:pt x="76" y="56"/>
                  </a:lnTo>
                  <a:lnTo>
                    <a:pt x="80" y="54"/>
                  </a:lnTo>
                  <a:lnTo>
                    <a:pt x="82" y="52"/>
                  </a:lnTo>
                  <a:lnTo>
                    <a:pt x="82" y="50"/>
                  </a:lnTo>
                  <a:lnTo>
                    <a:pt x="82" y="46"/>
                  </a:lnTo>
                  <a:lnTo>
                    <a:pt x="84" y="50"/>
                  </a:lnTo>
                  <a:lnTo>
                    <a:pt x="84" y="50"/>
                  </a:lnTo>
                  <a:lnTo>
                    <a:pt x="82" y="46"/>
                  </a:lnTo>
                  <a:lnTo>
                    <a:pt x="80" y="44"/>
                  </a:lnTo>
                  <a:lnTo>
                    <a:pt x="80" y="44"/>
                  </a:lnTo>
                  <a:lnTo>
                    <a:pt x="76" y="46"/>
                  </a:lnTo>
                  <a:lnTo>
                    <a:pt x="70" y="48"/>
                  </a:lnTo>
                  <a:lnTo>
                    <a:pt x="62" y="52"/>
                  </a:lnTo>
                  <a:lnTo>
                    <a:pt x="62" y="52"/>
                  </a:lnTo>
                  <a:lnTo>
                    <a:pt x="62" y="52"/>
                  </a:lnTo>
                  <a:lnTo>
                    <a:pt x="62" y="52"/>
                  </a:lnTo>
                  <a:lnTo>
                    <a:pt x="58" y="50"/>
                  </a:lnTo>
                  <a:lnTo>
                    <a:pt x="56" y="48"/>
                  </a:lnTo>
                  <a:lnTo>
                    <a:pt x="54" y="44"/>
                  </a:lnTo>
                  <a:lnTo>
                    <a:pt x="50" y="38"/>
                  </a:lnTo>
                  <a:lnTo>
                    <a:pt x="48" y="36"/>
                  </a:lnTo>
                  <a:lnTo>
                    <a:pt x="44" y="36"/>
                  </a:lnTo>
                  <a:lnTo>
                    <a:pt x="44" y="36"/>
                  </a:lnTo>
                  <a:lnTo>
                    <a:pt x="44" y="36"/>
                  </a:lnTo>
                  <a:lnTo>
                    <a:pt x="44" y="36"/>
                  </a:lnTo>
                  <a:lnTo>
                    <a:pt x="38" y="36"/>
                  </a:lnTo>
                  <a:lnTo>
                    <a:pt x="32" y="40"/>
                  </a:lnTo>
                  <a:lnTo>
                    <a:pt x="28" y="44"/>
                  </a:lnTo>
                  <a:lnTo>
                    <a:pt x="22" y="46"/>
                  </a:lnTo>
                  <a:lnTo>
                    <a:pt x="22" y="46"/>
                  </a:lnTo>
                  <a:lnTo>
                    <a:pt x="18" y="4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214" name="Freeform 199"/>
            <p:cNvSpPr>
              <a:spLocks/>
            </p:cNvSpPr>
            <p:nvPr/>
          </p:nvSpPr>
          <p:spPr bwMode="auto">
            <a:xfrm>
              <a:off x="4380" y="1732"/>
              <a:ext cx="10" cy="14"/>
            </a:xfrm>
            <a:custGeom>
              <a:avLst/>
              <a:gdLst>
                <a:gd name="T0" fmla="*/ 6 w 10"/>
                <a:gd name="T1" fmla="*/ 14 h 14"/>
                <a:gd name="T2" fmla="*/ 6 w 10"/>
                <a:gd name="T3" fmla="*/ 14 h 14"/>
                <a:gd name="T4" fmla="*/ 2 w 10"/>
                <a:gd name="T5" fmla="*/ 12 h 14"/>
                <a:gd name="T6" fmla="*/ 0 w 10"/>
                <a:gd name="T7" fmla="*/ 8 h 14"/>
                <a:gd name="T8" fmla="*/ 0 w 10"/>
                <a:gd name="T9" fmla="*/ 4 h 14"/>
                <a:gd name="T10" fmla="*/ 2 w 10"/>
                <a:gd name="T11" fmla="*/ 2 h 14"/>
                <a:gd name="T12" fmla="*/ 2 w 10"/>
                <a:gd name="T13" fmla="*/ 2 h 14"/>
                <a:gd name="T14" fmla="*/ 6 w 10"/>
                <a:gd name="T15" fmla="*/ 0 h 14"/>
                <a:gd name="T16" fmla="*/ 6 w 10"/>
                <a:gd name="T17" fmla="*/ 0 h 14"/>
                <a:gd name="T18" fmla="*/ 10 w 10"/>
                <a:gd name="T19" fmla="*/ 2 h 14"/>
                <a:gd name="T20" fmla="*/ 10 w 10"/>
                <a:gd name="T21" fmla="*/ 8 h 14"/>
                <a:gd name="T22" fmla="*/ 10 w 10"/>
                <a:gd name="T23" fmla="*/ 12 h 14"/>
                <a:gd name="T24" fmla="*/ 8 w 10"/>
                <a:gd name="T25" fmla="*/ 14 h 14"/>
                <a:gd name="T26" fmla="*/ 6 w 10"/>
                <a:gd name="T27" fmla="*/ 14 h 14"/>
                <a:gd name="T28" fmla="*/ 6 w 10"/>
                <a:gd name="T29" fmla="*/ 14 h 14"/>
                <a:gd name="T30" fmla="*/ 6 w 10"/>
                <a:gd name="T31"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 h="14">
                  <a:moveTo>
                    <a:pt x="6" y="14"/>
                  </a:moveTo>
                  <a:lnTo>
                    <a:pt x="6" y="14"/>
                  </a:lnTo>
                  <a:lnTo>
                    <a:pt x="2" y="12"/>
                  </a:lnTo>
                  <a:lnTo>
                    <a:pt x="0" y="8"/>
                  </a:lnTo>
                  <a:lnTo>
                    <a:pt x="0" y="4"/>
                  </a:lnTo>
                  <a:lnTo>
                    <a:pt x="2" y="2"/>
                  </a:lnTo>
                  <a:lnTo>
                    <a:pt x="2" y="2"/>
                  </a:lnTo>
                  <a:lnTo>
                    <a:pt x="6" y="0"/>
                  </a:lnTo>
                  <a:lnTo>
                    <a:pt x="6" y="0"/>
                  </a:lnTo>
                  <a:lnTo>
                    <a:pt x="10" y="2"/>
                  </a:lnTo>
                  <a:lnTo>
                    <a:pt x="10" y="8"/>
                  </a:lnTo>
                  <a:lnTo>
                    <a:pt x="10" y="12"/>
                  </a:lnTo>
                  <a:lnTo>
                    <a:pt x="8" y="14"/>
                  </a:lnTo>
                  <a:lnTo>
                    <a:pt x="6" y="14"/>
                  </a:lnTo>
                  <a:lnTo>
                    <a:pt x="6" y="14"/>
                  </a:lnTo>
                  <a:lnTo>
                    <a:pt x="6" y="1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215" name="Freeform 200"/>
            <p:cNvSpPr>
              <a:spLocks/>
            </p:cNvSpPr>
            <p:nvPr/>
          </p:nvSpPr>
          <p:spPr bwMode="auto">
            <a:xfrm>
              <a:off x="4226" y="1666"/>
              <a:ext cx="90" cy="94"/>
            </a:xfrm>
            <a:custGeom>
              <a:avLst/>
              <a:gdLst>
                <a:gd name="T0" fmla="*/ 18 w 90"/>
                <a:gd name="T1" fmla="*/ 8 h 94"/>
                <a:gd name="T2" fmla="*/ 28 w 90"/>
                <a:gd name="T3" fmla="*/ 8 h 94"/>
                <a:gd name="T4" fmla="*/ 32 w 90"/>
                <a:gd name="T5" fmla="*/ 2 h 94"/>
                <a:gd name="T6" fmla="*/ 34 w 90"/>
                <a:gd name="T7" fmla="*/ 0 h 94"/>
                <a:gd name="T8" fmla="*/ 40 w 90"/>
                <a:gd name="T9" fmla="*/ 2 h 94"/>
                <a:gd name="T10" fmla="*/ 44 w 90"/>
                <a:gd name="T11" fmla="*/ 6 h 94"/>
                <a:gd name="T12" fmla="*/ 48 w 90"/>
                <a:gd name="T13" fmla="*/ 24 h 94"/>
                <a:gd name="T14" fmla="*/ 50 w 90"/>
                <a:gd name="T15" fmla="*/ 32 h 94"/>
                <a:gd name="T16" fmla="*/ 52 w 90"/>
                <a:gd name="T17" fmla="*/ 40 h 94"/>
                <a:gd name="T18" fmla="*/ 60 w 90"/>
                <a:gd name="T19" fmla="*/ 52 h 94"/>
                <a:gd name="T20" fmla="*/ 62 w 90"/>
                <a:gd name="T21" fmla="*/ 58 h 94"/>
                <a:gd name="T22" fmla="*/ 64 w 90"/>
                <a:gd name="T23" fmla="*/ 62 h 94"/>
                <a:gd name="T24" fmla="*/ 76 w 90"/>
                <a:gd name="T25" fmla="*/ 70 h 94"/>
                <a:gd name="T26" fmla="*/ 80 w 90"/>
                <a:gd name="T27" fmla="*/ 70 h 94"/>
                <a:gd name="T28" fmla="*/ 84 w 90"/>
                <a:gd name="T29" fmla="*/ 70 h 94"/>
                <a:gd name="T30" fmla="*/ 88 w 90"/>
                <a:gd name="T31" fmla="*/ 70 h 94"/>
                <a:gd name="T32" fmla="*/ 90 w 90"/>
                <a:gd name="T33" fmla="*/ 78 h 94"/>
                <a:gd name="T34" fmla="*/ 88 w 90"/>
                <a:gd name="T35" fmla="*/ 92 h 94"/>
                <a:gd name="T36" fmla="*/ 82 w 90"/>
                <a:gd name="T37" fmla="*/ 94 h 94"/>
                <a:gd name="T38" fmla="*/ 80 w 90"/>
                <a:gd name="T39" fmla="*/ 94 h 94"/>
                <a:gd name="T40" fmla="*/ 80 w 90"/>
                <a:gd name="T41" fmla="*/ 86 h 94"/>
                <a:gd name="T42" fmla="*/ 78 w 90"/>
                <a:gd name="T43" fmla="*/ 78 h 94"/>
                <a:gd name="T44" fmla="*/ 70 w 90"/>
                <a:gd name="T45" fmla="*/ 74 h 94"/>
                <a:gd name="T46" fmla="*/ 64 w 90"/>
                <a:gd name="T47" fmla="*/ 70 h 94"/>
                <a:gd name="T48" fmla="*/ 48 w 90"/>
                <a:gd name="T49" fmla="*/ 42 h 94"/>
                <a:gd name="T50" fmla="*/ 40 w 90"/>
                <a:gd name="T51" fmla="*/ 28 h 94"/>
                <a:gd name="T52" fmla="*/ 30 w 90"/>
                <a:gd name="T53" fmla="*/ 18 h 94"/>
                <a:gd name="T54" fmla="*/ 26 w 90"/>
                <a:gd name="T55" fmla="*/ 18 h 94"/>
                <a:gd name="T56" fmla="*/ 22 w 90"/>
                <a:gd name="T57" fmla="*/ 18 h 94"/>
                <a:gd name="T58" fmla="*/ 22 w 90"/>
                <a:gd name="T59" fmla="*/ 26 h 94"/>
                <a:gd name="T60" fmla="*/ 32 w 90"/>
                <a:gd name="T61" fmla="*/ 44 h 94"/>
                <a:gd name="T62" fmla="*/ 30 w 90"/>
                <a:gd name="T63" fmla="*/ 52 h 94"/>
                <a:gd name="T64" fmla="*/ 26 w 90"/>
                <a:gd name="T65" fmla="*/ 46 h 94"/>
                <a:gd name="T66" fmla="*/ 16 w 90"/>
                <a:gd name="T67" fmla="*/ 28 h 94"/>
                <a:gd name="T68" fmla="*/ 12 w 90"/>
                <a:gd name="T69" fmla="*/ 24 h 94"/>
                <a:gd name="T70" fmla="*/ 2 w 90"/>
                <a:gd name="T71" fmla="*/ 16 h 94"/>
                <a:gd name="T72" fmla="*/ 0 w 90"/>
                <a:gd name="T73" fmla="*/ 12 h 94"/>
                <a:gd name="T74" fmla="*/ 4 w 90"/>
                <a:gd name="T75" fmla="*/ 10 h 94"/>
                <a:gd name="T76" fmla="*/ 14 w 90"/>
                <a:gd name="T77" fmla="*/ 8 h 94"/>
                <a:gd name="T78" fmla="*/ 16 w 90"/>
                <a:gd name="T79" fmla="*/ 8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90" h="94">
                  <a:moveTo>
                    <a:pt x="18" y="8"/>
                  </a:moveTo>
                  <a:lnTo>
                    <a:pt x="18" y="8"/>
                  </a:lnTo>
                  <a:lnTo>
                    <a:pt x="24" y="8"/>
                  </a:lnTo>
                  <a:lnTo>
                    <a:pt x="28" y="8"/>
                  </a:lnTo>
                  <a:lnTo>
                    <a:pt x="28" y="8"/>
                  </a:lnTo>
                  <a:lnTo>
                    <a:pt x="32" y="2"/>
                  </a:lnTo>
                  <a:lnTo>
                    <a:pt x="32" y="0"/>
                  </a:lnTo>
                  <a:lnTo>
                    <a:pt x="34" y="0"/>
                  </a:lnTo>
                  <a:lnTo>
                    <a:pt x="34" y="0"/>
                  </a:lnTo>
                  <a:lnTo>
                    <a:pt x="40" y="2"/>
                  </a:lnTo>
                  <a:lnTo>
                    <a:pt x="40" y="2"/>
                  </a:lnTo>
                  <a:lnTo>
                    <a:pt x="44" y="6"/>
                  </a:lnTo>
                  <a:lnTo>
                    <a:pt x="46" y="12"/>
                  </a:lnTo>
                  <a:lnTo>
                    <a:pt x="48" y="24"/>
                  </a:lnTo>
                  <a:lnTo>
                    <a:pt x="48" y="24"/>
                  </a:lnTo>
                  <a:lnTo>
                    <a:pt x="50" y="32"/>
                  </a:lnTo>
                  <a:lnTo>
                    <a:pt x="52" y="40"/>
                  </a:lnTo>
                  <a:lnTo>
                    <a:pt x="52" y="40"/>
                  </a:lnTo>
                  <a:lnTo>
                    <a:pt x="56" y="46"/>
                  </a:lnTo>
                  <a:lnTo>
                    <a:pt x="60" y="52"/>
                  </a:lnTo>
                  <a:lnTo>
                    <a:pt x="60" y="52"/>
                  </a:lnTo>
                  <a:lnTo>
                    <a:pt x="62" y="58"/>
                  </a:lnTo>
                  <a:lnTo>
                    <a:pt x="64" y="62"/>
                  </a:lnTo>
                  <a:lnTo>
                    <a:pt x="64" y="62"/>
                  </a:lnTo>
                  <a:lnTo>
                    <a:pt x="70" y="68"/>
                  </a:lnTo>
                  <a:lnTo>
                    <a:pt x="76" y="70"/>
                  </a:lnTo>
                  <a:lnTo>
                    <a:pt x="76" y="70"/>
                  </a:lnTo>
                  <a:lnTo>
                    <a:pt x="80" y="70"/>
                  </a:lnTo>
                  <a:lnTo>
                    <a:pt x="80" y="70"/>
                  </a:lnTo>
                  <a:lnTo>
                    <a:pt x="84" y="70"/>
                  </a:lnTo>
                  <a:lnTo>
                    <a:pt x="84" y="70"/>
                  </a:lnTo>
                  <a:lnTo>
                    <a:pt x="88" y="70"/>
                  </a:lnTo>
                  <a:lnTo>
                    <a:pt x="88" y="70"/>
                  </a:lnTo>
                  <a:lnTo>
                    <a:pt x="90" y="78"/>
                  </a:lnTo>
                  <a:lnTo>
                    <a:pt x="90" y="86"/>
                  </a:lnTo>
                  <a:lnTo>
                    <a:pt x="88" y="92"/>
                  </a:lnTo>
                  <a:lnTo>
                    <a:pt x="86" y="94"/>
                  </a:lnTo>
                  <a:lnTo>
                    <a:pt x="82" y="94"/>
                  </a:lnTo>
                  <a:lnTo>
                    <a:pt x="82" y="94"/>
                  </a:lnTo>
                  <a:lnTo>
                    <a:pt x="80" y="94"/>
                  </a:lnTo>
                  <a:lnTo>
                    <a:pt x="80" y="94"/>
                  </a:lnTo>
                  <a:lnTo>
                    <a:pt x="80" y="86"/>
                  </a:lnTo>
                  <a:lnTo>
                    <a:pt x="80" y="82"/>
                  </a:lnTo>
                  <a:lnTo>
                    <a:pt x="78" y="78"/>
                  </a:lnTo>
                  <a:lnTo>
                    <a:pt x="78" y="78"/>
                  </a:lnTo>
                  <a:lnTo>
                    <a:pt x="70" y="74"/>
                  </a:lnTo>
                  <a:lnTo>
                    <a:pt x="64" y="70"/>
                  </a:lnTo>
                  <a:lnTo>
                    <a:pt x="64" y="70"/>
                  </a:lnTo>
                  <a:lnTo>
                    <a:pt x="56" y="58"/>
                  </a:lnTo>
                  <a:lnTo>
                    <a:pt x="48" y="42"/>
                  </a:lnTo>
                  <a:lnTo>
                    <a:pt x="48" y="42"/>
                  </a:lnTo>
                  <a:lnTo>
                    <a:pt x="40" y="28"/>
                  </a:lnTo>
                  <a:lnTo>
                    <a:pt x="32" y="20"/>
                  </a:lnTo>
                  <a:lnTo>
                    <a:pt x="30" y="18"/>
                  </a:lnTo>
                  <a:lnTo>
                    <a:pt x="26" y="18"/>
                  </a:lnTo>
                  <a:lnTo>
                    <a:pt x="26" y="18"/>
                  </a:lnTo>
                  <a:lnTo>
                    <a:pt x="22" y="18"/>
                  </a:lnTo>
                  <a:lnTo>
                    <a:pt x="22" y="18"/>
                  </a:lnTo>
                  <a:lnTo>
                    <a:pt x="22" y="22"/>
                  </a:lnTo>
                  <a:lnTo>
                    <a:pt x="22" y="26"/>
                  </a:lnTo>
                  <a:lnTo>
                    <a:pt x="28" y="36"/>
                  </a:lnTo>
                  <a:lnTo>
                    <a:pt x="32" y="44"/>
                  </a:lnTo>
                  <a:lnTo>
                    <a:pt x="32" y="48"/>
                  </a:lnTo>
                  <a:lnTo>
                    <a:pt x="30" y="52"/>
                  </a:lnTo>
                  <a:lnTo>
                    <a:pt x="30" y="52"/>
                  </a:lnTo>
                  <a:lnTo>
                    <a:pt x="26" y="46"/>
                  </a:lnTo>
                  <a:lnTo>
                    <a:pt x="22" y="40"/>
                  </a:lnTo>
                  <a:lnTo>
                    <a:pt x="16" y="28"/>
                  </a:lnTo>
                  <a:lnTo>
                    <a:pt x="16" y="28"/>
                  </a:lnTo>
                  <a:lnTo>
                    <a:pt x="12" y="24"/>
                  </a:lnTo>
                  <a:lnTo>
                    <a:pt x="6" y="20"/>
                  </a:lnTo>
                  <a:lnTo>
                    <a:pt x="2" y="16"/>
                  </a:lnTo>
                  <a:lnTo>
                    <a:pt x="0" y="12"/>
                  </a:lnTo>
                  <a:lnTo>
                    <a:pt x="0" y="12"/>
                  </a:lnTo>
                  <a:lnTo>
                    <a:pt x="0" y="10"/>
                  </a:lnTo>
                  <a:lnTo>
                    <a:pt x="4" y="10"/>
                  </a:lnTo>
                  <a:lnTo>
                    <a:pt x="14" y="8"/>
                  </a:lnTo>
                  <a:lnTo>
                    <a:pt x="14" y="8"/>
                  </a:lnTo>
                  <a:lnTo>
                    <a:pt x="16" y="8"/>
                  </a:lnTo>
                  <a:lnTo>
                    <a:pt x="16" y="8"/>
                  </a:lnTo>
                  <a:lnTo>
                    <a:pt x="18" y="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216" name="Freeform 201"/>
            <p:cNvSpPr>
              <a:spLocks/>
            </p:cNvSpPr>
            <p:nvPr/>
          </p:nvSpPr>
          <p:spPr bwMode="auto">
            <a:xfrm>
              <a:off x="4128" y="1608"/>
              <a:ext cx="24" cy="28"/>
            </a:xfrm>
            <a:custGeom>
              <a:avLst/>
              <a:gdLst>
                <a:gd name="T0" fmla="*/ 14 w 24"/>
                <a:gd name="T1" fmla="*/ 28 h 28"/>
                <a:gd name="T2" fmla="*/ 14 w 24"/>
                <a:gd name="T3" fmla="*/ 28 h 28"/>
                <a:gd name="T4" fmla="*/ 10 w 24"/>
                <a:gd name="T5" fmla="*/ 26 h 28"/>
                <a:gd name="T6" fmla="*/ 10 w 24"/>
                <a:gd name="T7" fmla="*/ 26 h 28"/>
                <a:gd name="T8" fmla="*/ 6 w 24"/>
                <a:gd name="T9" fmla="*/ 22 h 28"/>
                <a:gd name="T10" fmla="*/ 2 w 24"/>
                <a:gd name="T11" fmla="*/ 16 h 28"/>
                <a:gd name="T12" fmla="*/ 0 w 24"/>
                <a:gd name="T13" fmla="*/ 6 h 28"/>
                <a:gd name="T14" fmla="*/ 0 w 24"/>
                <a:gd name="T15" fmla="*/ 6 h 28"/>
                <a:gd name="T16" fmla="*/ 2 w 24"/>
                <a:gd name="T17" fmla="*/ 2 h 28"/>
                <a:gd name="T18" fmla="*/ 4 w 24"/>
                <a:gd name="T19" fmla="*/ 0 h 28"/>
                <a:gd name="T20" fmla="*/ 4 w 24"/>
                <a:gd name="T21" fmla="*/ 0 h 28"/>
                <a:gd name="T22" fmla="*/ 4 w 24"/>
                <a:gd name="T23" fmla="*/ 0 h 28"/>
                <a:gd name="T24" fmla="*/ 4 w 24"/>
                <a:gd name="T25" fmla="*/ 0 h 28"/>
                <a:gd name="T26" fmla="*/ 8 w 24"/>
                <a:gd name="T27" fmla="*/ 2 h 28"/>
                <a:gd name="T28" fmla="*/ 10 w 24"/>
                <a:gd name="T29" fmla="*/ 4 h 28"/>
                <a:gd name="T30" fmla="*/ 12 w 24"/>
                <a:gd name="T31" fmla="*/ 12 h 28"/>
                <a:gd name="T32" fmla="*/ 12 w 24"/>
                <a:gd name="T33" fmla="*/ 12 h 28"/>
                <a:gd name="T34" fmla="*/ 14 w 24"/>
                <a:gd name="T35" fmla="*/ 14 h 28"/>
                <a:gd name="T36" fmla="*/ 18 w 24"/>
                <a:gd name="T37" fmla="*/ 16 h 28"/>
                <a:gd name="T38" fmla="*/ 22 w 24"/>
                <a:gd name="T39" fmla="*/ 18 h 28"/>
                <a:gd name="T40" fmla="*/ 24 w 24"/>
                <a:gd name="T41" fmla="*/ 22 h 28"/>
                <a:gd name="T42" fmla="*/ 24 w 24"/>
                <a:gd name="T43" fmla="*/ 22 h 28"/>
                <a:gd name="T44" fmla="*/ 24 w 24"/>
                <a:gd name="T45" fmla="*/ 24 h 28"/>
                <a:gd name="T46" fmla="*/ 22 w 24"/>
                <a:gd name="T47" fmla="*/ 26 h 28"/>
                <a:gd name="T48" fmla="*/ 14 w 24"/>
                <a:gd name="T49"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4" h="28">
                  <a:moveTo>
                    <a:pt x="14" y="28"/>
                  </a:moveTo>
                  <a:lnTo>
                    <a:pt x="14" y="28"/>
                  </a:lnTo>
                  <a:lnTo>
                    <a:pt x="10" y="26"/>
                  </a:lnTo>
                  <a:lnTo>
                    <a:pt x="10" y="26"/>
                  </a:lnTo>
                  <a:lnTo>
                    <a:pt x="6" y="22"/>
                  </a:lnTo>
                  <a:lnTo>
                    <a:pt x="2" y="16"/>
                  </a:lnTo>
                  <a:lnTo>
                    <a:pt x="0" y="6"/>
                  </a:lnTo>
                  <a:lnTo>
                    <a:pt x="0" y="6"/>
                  </a:lnTo>
                  <a:lnTo>
                    <a:pt x="2" y="2"/>
                  </a:lnTo>
                  <a:lnTo>
                    <a:pt x="4" y="0"/>
                  </a:lnTo>
                  <a:lnTo>
                    <a:pt x="4" y="0"/>
                  </a:lnTo>
                  <a:lnTo>
                    <a:pt x="4" y="0"/>
                  </a:lnTo>
                  <a:lnTo>
                    <a:pt x="4" y="0"/>
                  </a:lnTo>
                  <a:lnTo>
                    <a:pt x="8" y="2"/>
                  </a:lnTo>
                  <a:lnTo>
                    <a:pt x="10" y="4"/>
                  </a:lnTo>
                  <a:lnTo>
                    <a:pt x="12" y="12"/>
                  </a:lnTo>
                  <a:lnTo>
                    <a:pt x="12" y="12"/>
                  </a:lnTo>
                  <a:lnTo>
                    <a:pt x="14" y="14"/>
                  </a:lnTo>
                  <a:lnTo>
                    <a:pt x="18" y="16"/>
                  </a:lnTo>
                  <a:lnTo>
                    <a:pt x="22" y="18"/>
                  </a:lnTo>
                  <a:lnTo>
                    <a:pt x="24" y="22"/>
                  </a:lnTo>
                  <a:lnTo>
                    <a:pt x="24" y="22"/>
                  </a:lnTo>
                  <a:lnTo>
                    <a:pt x="24" y="24"/>
                  </a:lnTo>
                  <a:lnTo>
                    <a:pt x="22" y="26"/>
                  </a:lnTo>
                  <a:lnTo>
                    <a:pt x="14" y="2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217" name="Freeform 202"/>
            <p:cNvSpPr>
              <a:spLocks/>
            </p:cNvSpPr>
            <p:nvPr/>
          </p:nvSpPr>
          <p:spPr bwMode="auto">
            <a:xfrm>
              <a:off x="4144" y="1590"/>
              <a:ext cx="20" cy="16"/>
            </a:xfrm>
            <a:custGeom>
              <a:avLst/>
              <a:gdLst>
                <a:gd name="T0" fmla="*/ 6 w 20"/>
                <a:gd name="T1" fmla="*/ 16 h 16"/>
                <a:gd name="T2" fmla="*/ 6 w 20"/>
                <a:gd name="T3" fmla="*/ 16 h 16"/>
                <a:gd name="T4" fmla="*/ 2 w 20"/>
                <a:gd name="T5" fmla="*/ 14 h 16"/>
                <a:gd name="T6" fmla="*/ 0 w 20"/>
                <a:gd name="T7" fmla="*/ 10 h 16"/>
                <a:gd name="T8" fmla="*/ 0 w 20"/>
                <a:gd name="T9" fmla="*/ 10 h 16"/>
                <a:gd name="T10" fmla="*/ 0 w 20"/>
                <a:gd name="T11" fmla="*/ 8 h 16"/>
                <a:gd name="T12" fmla="*/ 6 w 20"/>
                <a:gd name="T13" fmla="*/ 4 h 16"/>
                <a:gd name="T14" fmla="*/ 12 w 20"/>
                <a:gd name="T15" fmla="*/ 0 h 16"/>
                <a:gd name="T16" fmla="*/ 16 w 20"/>
                <a:gd name="T17" fmla="*/ 0 h 16"/>
                <a:gd name="T18" fmla="*/ 16 w 20"/>
                <a:gd name="T19" fmla="*/ 0 h 16"/>
                <a:gd name="T20" fmla="*/ 18 w 20"/>
                <a:gd name="T21" fmla="*/ 0 h 16"/>
                <a:gd name="T22" fmla="*/ 18 w 20"/>
                <a:gd name="T23" fmla="*/ 0 h 16"/>
                <a:gd name="T24" fmla="*/ 20 w 20"/>
                <a:gd name="T25" fmla="*/ 2 h 16"/>
                <a:gd name="T26" fmla="*/ 20 w 20"/>
                <a:gd name="T27" fmla="*/ 4 h 16"/>
                <a:gd name="T28" fmla="*/ 18 w 20"/>
                <a:gd name="T29" fmla="*/ 10 h 16"/>
                <a:gd name="T30" fmla="*/ 12 w 20"/>
                <a:gd name="T31" fmla="*/ 14 h 16"/>
                <a:gd name="T32" fmla="*/ 6 w 20"/>
                <a:gd name="T33"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 h="16">
                  <a:moveTo>
                    <a:pt x="6" y="16"/>
                  </a:moveTo>
                  <a:lnTo>
                    <a:pt x="6" y="16"/>
                  </a:lnTo>
                  <a:lnTo>
                    <a:pt x="2" y="14"/>
                  </a:lnTo>
                  <a:lnTo>
                    <a:pt x="0" y="10"/>
                  </a:lnTo>
                  <a:lnTo>
                    <a:pt x="0" y="10"/>
                  </a:lnTo>
                  <a:lnTo>
                    <a:pt x="0" y="8"/>
                  </a:lnTo>
                  <a:lnTo>
                    <a:pt x="6" y="4"/>
                  </a:lnTo>
                  <a:lnTo>
                    <a:pt x="12" y="0"/>
                  </a:lnTo>
                  <a:lnTo>
                    <a:pt x="16" y="0"/>
                  </a:lnTo>
                  <a:lnTo>
                    <a:pt x="16" y="0"/>
                  </a:lnTo>
                  <a:lnTo>
                    <a:pt x="18" y="0"/>
                  </a:lnTo>
                  <a:lnTo>
                    <a:pt x="18" y="0"/>
                  </a:lnTo>
                  <a:lnTo>
                    <a:pt x="20" y="2"/>
                  </a:lnTo>
                  <a:lnTo>
                    <a:pt x="20" y="4"/>
                  </a:lnTo>
                  <a:lnTo>
                    <a:pt x="18" y="10"/>
                  </a:lnTo>
                  <a:lnTo>
                    <a:pt x="12" y="14"/>
                  </a:lnTo>
                  <a:lnTo>
                    <a:pt x="6" y="1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218" name="Freeform 203"/>
            <p:cNvSpPr>
              <a:spLocks/>
            </p:cNvSpPr>
            <p:nvPr/>
          </p:nvSpPr>
          <p:spPr bwMode="auto">
            <a:xfrm>
              <a:off x="4230" y="1588"/>
              <a:ext cx="30" cy="34"/>
            </a:xfrm>
            <a:custGeom>
              <a:avLst/>
              <a:gdLst>
                <a:gd name="T0" fmla="*/ 6 w 30"/>
                <a:gd name="T1" fmla="*/ 34 h 34"/>
                <a:gd name="T2" fmla="*/ 6 w 30"/>
                <a:gd name="T3" fmla="*/ 34 h 34"/>
                <a:gd name="T4" fmla="*/ 2 w 30"/>
                <a:gd name="T5" fmla="*/ 34 h 34"/>
                <a:gd name="T6" fmla="*/ 2 w 30"/>
                <a:gd name="T7" fmla="*/ 34 h 34"/>
                <a:gd name="T8" fmla="*/ 0 w 30"/>
                <a:gd name="T9" fmla="*/ 32 h 34"/>
                <a:gd name="T10" fmla="*/ 0 w 30"/>
                <a:gd name="T11" fmla="*/ 30 h 34"/>
                <a:gd name="T12" fmla="*/ 2 w 30"/>
                <a:gd name="T13" fmla="*/ 24 h 34"/>
                <a:gd name="T14" fmla="*/ 10 w 30"/>
                <a:gd name="T15" fmla="*/ 18 h 34"/>
                <a:gd name="T16" fmla="*/ 10 w 30"/>
                <a:gd name="T17" fmla="*/ 18 h 34"/>
                <a:gd name="T18" fmla="*/ 16 w 30"/>
                <a:gd name="T19" fmla="*/ 14 h 34"/>
                <a:gd name="T20" fmla="*/ 20 w 30"/>
                <a:gd name="T21" fmla="*/ 10 h 34"/>
                <a:gd name="T22" fmla="*/ 20 w 30"/>
                <a:gd name="T23" fmla="*/ 10 h 34"/>
                <a:gd name="T24" fmla="*/ 22 w 30"/>
                <a:gd name="T25" fmla="*/ 6 h 34"/>
                <a:gd name="T26" fmla="*/ 22 w 30"/>
                <a:gd name="T27" fmla="*/ 4 h 34"/>
                <a:gd name="T28" fmla="*/ 24 w 30"/>
                <a:gd name="T29" fmla="*/ 2 h 34"/>
                <a:gd name="T30" fmla="*/ 24 w 30"/>
                <a:gd name="T31" fmla="*/ 2 h 34"/>
                <a:gd name="T32" fmla="*/ 28 w 30"/>
                <a:gd name="T33" fmla="*/ 0 h 34"/>
                <a:gd name="T34" fmla="*/ 28 w 30"/>
                <a:gd name="T35" fmla="*/ 0 h 34"/>
                <a:gd name="T36" fmla="*/ 28 w 30"/>
                <a:gd name="T37" fmla="*/ 2 h 34"/>
                <a:gd name="T38" fmla="*/ 30 w 30"/>
                <a:gd name="T39" fmla="*/ 2 h 34"/>
                <a:gd name="T40" fmla="*/ 30 w 30"/>
                <a:gd name="T41" fmla="*/ 8 h 34"/>
                <a:gd name="T42" fmla="*/ 26 w 30"/>
                <a:gd name="T43" fmla="*/ 18 h 34"/>
                <a:gd name="T44" fmla="*/ 26 w 30"/>
                <a:gd name="T45" fmla="*/ 18 h 34"/>
                <a:gd name="T46" fmla="*/ 18 w 30"/>
                <a:gd name="T47" fmla="*/ 28 h 34"/>
                <a:gd name="T48" fmla="*/ 12 w 30"/>
                <a:gd name="T49" fmla="*/ 32 h 34"/>
                <a:gd name="T50" fmla="*/ 6 w 30"/>
                <a:gd name="T51"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0" h="34">
                  <a:moveTo>
                    <a:pt x="6" y="34"/>
                  </a:moveTo>
                  <a:lnTo>
                    <a:pt x="6" y="34"/>
                  </a:lnTo>
                  <a:lnTo>
                    <a:pt x="2" y="34"/>
                  </a:lnTo>
                  <a:lnTo>
                    <a:pt x="2" y="34"/>
                  </a:lnTo>
                  <a:lnTo>
                    <a:pt x="0" y="32"/>
                  </a:lnTo>
                  <a:lnTo>
                    <a:pt x="0" y="30"/>
                  </a:lnTo>
                  <a:lnTo>
                    <a:pt x="2" y="24"/>
                  </a:lnTo>
                  <a:lnTo>
                    <a:pt x="10" y="18"/>
                  </a:lnTo>
                  <a:lnTo>
                    <a:pt x="10" y="18"/>
                  </a:lnTo>
                  <a:lnTo>
                    <a:pt x="16" y="14"/>
                  </a:lnTo>
                  <a:lnTo>
                    <a:pt x="20" y="10"/>
                  </a:lnTo>
                  <a:lnTo>
                    <a:pt x="20" y="10"/>
                  </a:lnTo>
                  <a:lnTo>
                    <a:pt x="22" y="6"/>
                  </a:lnTo>
                  <a:lnTo>
                    <a:pt x="22" y="4"/>
                  </a:lnTo>
                  <a:lnTo>
                    <a:pt x="24" y="2"/>
                  </a:lnTo>
                  <a:lnTo>
                    <a:pt x="24" y="2"/>
                  </a:lnTo>
                  <a:lnTo>
                    <a:pt x="28" y="0"/>
                  </a:lnTo>
                  <a:lnTo>
                    <a:pt x="28" y="0"/>
                  </a:lnTo>
                  <a:lnTo>
                    <a:pt x="28" y="2"/>
                  </a:lnTo>
                  <a:lnTo>
                    <a:pt x="30" y="2"/>
                  </a:lnTo>
                  <a:lnTo>
                    <a:pt x="30" y="8"/>
                  </a:lnTo>
                  <a:lnTo>
                    <a:pt x="26" y="18"/>
                  </a:lnTo>
                  <a:lnTo>
                    <a:pt x="26" y="18"/>
                  </a:lnTo>
                  <a:lnTo>
                    <a:pt x="18" y="28"/>
                  </a:lnTo>
                  <a:lnTo>
                    <a:pt x="12" y="32"/>
                  </a:lnTo>
                  <a:lnTo>
                    <a:pt x="6" y="3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219" name="Freeform 204"/>
            <p:cNvSpPr>
              <a:spLocks/>
            </p:cNvSpPr>
            <p:nvPr/>
          </p:nvSpPr>
          <p:spPr bwMode="auto">
            <a:xfrm>
              <a:off x="4094" y="1552"/>
              <a:ext cx="68" cy="20"/>
            </a:xfrm>
            <a:custGeom>
              <a:avLst/>
              <a:gdLst>
                <a:gd name="T0" fmla="*/ 6 w 68"/>
                <a:gd name="T1" fmla="*/ 20 h 20"/>
                <a:gd name="T2" fmla="*/ 6 w 68"/>
                <a:gd name="T3" fmla="*/ 20 h 20"/>
                <a:gd name="T4" fmla="*/ 2 w 68"/>
                <a:gd name="T5" fmla="*/ 18 h 20"/>
                <a:gd name="T6" fmla="*/ 0 w 68"/>
                <a:gd name="T7" fmla="*/ 16 h 20"/>
                <a:gd name="T8" fmla="*/ 0 w 68"/>
                <a:gd name="T9" fmla="*/ 16 h 20"/>
                <a:gd name="T10" fmla="*/ 4 w 68"/>
                <a:gd name="T11" fmla="*/ 14 h 20"/>
                <a:gd name="T12" fmla="*/ 8 w 68"/>
                <a:gd name="T13" fmla="*/ 10 h 20"/>
                <a:gd name="T14" fmla="*/ 16 w 68"/>
                <a:gd name="T15" fmla="*/ 4 h 20"/>
                <a:gd name="T16" fmla="*/ 16 w 68"/>
                <a:gd name="T17" fmla="*/ 4 h 20"/>
                <a:gd name="T18" fmla="*/ 22 w 68"/>
                <a:gd name="T19" fmla="*/ 2 h 20"/>
                <a:gd name="T20" fmla="*/ 28 w 68"/>
                <a:gd name="T21" fmla="*/ 0 h 20"/>
                <a:gd name="T22" fmla="*/ 28 w 68"/>
                <a:gd name="T23" fmla="*/ 0 h 20"/>
                <a:gd name="T24" fmla="*/ 40 w 68"/>
                <a:gd name="T25" fmla="*/ 4 h 20"/>
                <a:gd name="T26" fmla="*/ 40 w 68"/>
                <a:gd name="T27" fmla="*/ 4 h 20"/>
                <a:gd name="T28" fmla="*/ 54 w 68"/>
                <a:gd name="T29" fmla="*/ 4 h 20"/>
                <a:gd name="T30" fmla="*/ 62 w 68"/>
                <a:gd name="T31" fmla="*/ 6 h 20"/>
                <a:gd name="T32" fmla="*/ 68 w 68"/>
                <a:gd name="T33" fmla="*/ 10 h 20"/>
                <a:gd name="T34" fmla="*/ 68 w 68"/>
                <a:gd name="T35" fmla="*/ 10 h 20"/>
                <a:gd name="T36" fmla="*/ 62 w 68"/>
                <a:gd name="T37" fmla="*/ 12 h 20"/>
                <a:gd name="T38" fmla="*/ 58 w 68"/>
                <a:gd name="T39" fmla="*/ 12 h 20"/>
                <a:gd name="T40" fmla="*/ 58 w 68"/>
                <a:gd name="T41" fmla="*/ 12 h 20"/>
                <a:gd name="T42" fmla="*/ 48 w 68"/>
                <a:gd name="T43" fmla="*/ 12 h 20"/>
                <a:gd name="T44" fmla="*/ 48 w 68"/>
                <a:gd name="T45" fmla="*/ 12 h 20"/>
                <a:gd name="T46" fmla="*/ 40 w 68"/>
                <a:gd name="T47" fmla="*/ 10 h 20"/>
                <a:gd name="T48" fmla="*/ 40 w 68"/>
                <a:gd name="T49" fmla="*/ 10 h 20"/>
                <a:gd name="T50" fmla="*/ 30 w 68"/>
                <a:gd name="T51" fmla="*/ 12 h 20"/>
                <a:gd name="T52" fmla="*/ 30 w 68"/>
                <a:gd name="T53" fmla="*/ 12 h 20"/>
                <a:gd name="T54" fmla="*/ 20 w 68"/>
                <a:gd name="T55" fmla="*/ 16 h 20"/>
                <a:gd name="T56" fmla="*/ 12 w 68"/>
                <a:gd name="T57" fmla="*/ 20 h 20"/>
                <a:gd name="T58" fmla="*/ 6 w 68"/>
                <a:gd name="T59" fmla="*/ 2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8" h="20">
                  <a:moveTo>
                    <a:pt x="6" y="20"/>
                  </a:moveTo>
                  <a:lnTo>
                    <a:pt x="6" y="20"/>
                  </a:lnTo>
                  <a:lnTo>
                    <a:pt x="2" y="18"/>
                  </a:lnTo>
                  <a:lnTo>
                    <a:pt x="0" y="16"/>
                  </a:lnTo>
                  <a:lnTo>
                    <a:pt x="0" y="16"/>
                  </a:lnTo>
                  <a:lnTo>
                    <a:pt x="4" y="14"/>
                  </a:lnTo>
                  <a:lnTo>
                    <a:pt x="8" y="10"/>
                  </a:lnTo>
                  <a:lnTo>
                    <a:pt x="16" y="4"/>
                  </a:lnTo>
                  <a:lnTo>
                    <a:pt x="16" y="4"/>
                  </a:lnTo>
                  <a:lnTo>
                    <a:pt x="22" y="2"/>
                  </a:lnTo>
                  <a:lnTo>
                    <a:pt x="28" y="0"/>
                  </a:lnTo>
                  <a:lnTo>
                    <a:pt x="28" y="0"/>
                  </a:lnTo>
                  <a:lnTo>
                    <a:pt x="40" y="4"/>
                  </a:lnTo>
                  <a:lnTo>
                    <a:pt x="40" y="4"/>
                  </a:lnTo>
                  <a:lnTo>
                    <a:pt x="54" y="4"/>
                  </a:lnTo>
                  <a:lnTo>
                    <a:pt x="62" y="6"/>
                  </a:lnTo>
                  <a:lnTo>
                    <a:pt x="68" y="10"/>
                  </a:lnTo>
                  <a:lnTo>
                    <a:pt x="68" y="10"/>
                  </a:lnTo>
                  <a:lnTo>
                    <a:pt x="62" y="12"/>
                  </a:lnTo>
                  <a:lnTo>
                    <a:pt x="58" y="12"/>
                  </a:lnTo>
                  <a:lnTo>
                    <a:pt x="58" y="12"/>
                  </a:lnTo>
                  <a:lnTo>
                    <a:pt x="48" y="12"/>
                  </a:lnTo>
                  <a:lnTo>
                    <a:pt x="48" y="12"/>
                  </a:lnTo>
                  <a:lnTo>
                    <a:pt x="40" y="10"/>
                  </a:lnTo>
                  <a:lnTo>
                    <a:pt x="40" y="10"/>
                  </a:lnTo>
                  <a:lnTo>
                    <a:pt x="30" y="12"/>
                  </a:lnTo>
                  <a:lnTo>
                    <a:pt x="30" y="12"/>
                  </a:lnTo>
                  <a:lnTo>
                    <a:pt x="20" y="16"/>
                  </a:lnTo>
                  <a:lnTo>
                    <a:pt x="12" y="20"/>
                  </a:lnTo>
                  <a:lnTo>
                    <a:pt x="6" y="2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grpSp>
      <p:sp>
        <p:nvSpPr>
          <p:cNvPr id="7" name="TextBox 6"/>
          <p:cNvSpPr txBox="1">
            <a:spLocks noChangeArrowheads="1"/>
          </p:cNvSpPr>
          <p:nvPr/>
        </p:nvSpPr>
        <p:spPr bwMode="auto">
          <a:xfrm>
            <a:off x="107504" y="1807572"/>
            <a:ext cx="9205475" cy="4740338"/>
          </a:xfrm>
          <a:prstGeom prst="rect">
            <a:avLst/>
          </a:prstGeom>
          <a:noFill/>
          <a:ln w="9525">
            <a:noFill/>
            <a:miter lim="800000"/>
            <a:headEnd/>
            <a:tailEnd/>
          </a:ln>
        </p:spPr>
        <p:txBody>
          <a:bodyPr wrap="none" lIns="91062" tIns="45530" rIns="91062" bIns="45530">
            <a:spAutoFit/>
          </a:bodyPr>
          <a:lstStyle/>
          <a:p>
            <a:pPr>
              <a:lnSpc>
                <a:spcPct val="180000"/>
              </a:lnSpc>
            </a:pPr>
            <a:r>
              <a:rPr lang="en-US" altLang="ko-KR" b="1" dirty="0">
                <a:solidFill>
                  <a:schemeClr val="accent2">
                    <a:lumMod val="50000"/>
                  </a:schemeClr>
                </a:solidFill>
                <a:effectLst>
                  <a:outerShdw blurRad="38100" dist="38100" dir="2700000" algn="tl">
                    <a:srgbClr val="000000">
                      <a:alpha val="43137"/>
                    </a:srgbClr>
                  </a:outerShdw>
                </a:effectLst>
                <a:latin typeface="Arial" panose="020B0604020202020204" pitchFamily="34" charset="0"/>
                <a:ea typeface="나눔고딕 ExtraBold" panose="020D0904000000000000" pitchFamily="50" charset="-127"/>
                <a:cs typeface="Arial" panose="020B0604020202020204" pitchFamily="34" charset="0"/>
              </a:rPr>
              <a:t>Ⅰ. </a:t>
            </a:r>
            <a:r>
              <a:rPr lang="mn-MN" altLang="ko-KR" b="1" dirty="0">
                <a:solidFill>
                  <a:schemeClr val="accent2">
                    <a:lumMod val="50000"/>
                  </a:schemeClr>
                </a:solidFill>
                <a:effectLst>
                  <a:outerShdw blurRad="38100" dist="38100" dir="2700000" algn="tl">
                    <a:srgbClr val="000000">
                      <a:alpha val="43137"/>
                    </a:srgbClr>
                  </a:outerShdw>
                </a:effectLst>
                <a:latin typeface="Arial" panose="020B0604020202020204" pitchFamily="34" charset="0"/>
                <a:ea typeface="나눔고딕 ExtraBold" panose="020D0904000000000000" pitchFamily="50" charset="-127"/>
                <a:cs typeface="Arial" panose="020B0604020202020204" pitchFamily="34" charset="0"/>
              </a:rPr>
              <a:t>Танилцуулга </a:t>
            </a:r>
            <a:endParaRPr lang="en-US" altLang="ko-KR" b="1" dirty="0">
              <a:solidFill>
                <a:schemeClr val="accent2">
                  <a:lumMod val="50000"/>
                </a:schemeClr>
              </a:solidFill>
              <a:effectLst>
                <a:outerShdw blurRad="38100" dist="38100" dir="2700000" algn="tl">
                  <a:srgbClr val="000000">
                    <a:alpha val="43137"/>
                  </a:srgbClr>
                </a:outerShdw>
              </a:effectLst>
              <a:latin typeface="Arial" panose="020B0604020202020204" pitchFamily="34" charset="0"/>
              <a:ea typeface="나눔고딕 ExtraBold" panose="020D0904000000000000" pitchFamily="50" charset="-127"/>
              <a:cs typeface="Arial" panose="020B0604020202020204" pitchFamily="34" charset="0"/>
            </a:endParaRPr>
          </a:p>
          <a:p>
            <a:pPr>
              <a:lnSpc>
                <a:spcPct val="180000"/>
              </a:lnSpc>
            </a:pPr>
            <a:r>
              <a:rPr lang="en-US" altLang="ko-KR" b="1" dirty="0">
                <a:solidFill>
                  <a:schemeClr val="accent2">
                    <a:lumMod val="50000"/>
                  </a:schemeClr>
                </a:solidFill>
                <a:effectLst>
                  <a:outerShdw blurRad="38100" dist="38100" dir="2700000" algn="tl">
                    <a:srgbClr val="000000">
                      <a:alpha val="43137"/>
                    </a:srgbClr>
                  </a:outerShdw>
                </a:effectLst>
                <a:latin typeface="Arial" panose="020B0604020202020204" pitchFamily="34" charset="0"/>
                <a:ea typeface="나눔고딕 ExtraBold" panose="020D0904000000000000" pitchFamily="50" charset="-127"/>
                <a:cs typeface="Arial" panose="020B0604020202020204" pitchFamily="34" charset="0"/>
              </a:rPr>
              <a:t>Ⅱ. </a:t>
            </a:r>
            <a:r>
              <a:rPr lang="mn-MN" altLang="ko-KR" b="1" dirty="0">
                <a:solidFill>
                  <a:schemeClr val="accent2">
                    <a:lumMod val="50000"/>
                  </a:schemeClr>
                </a:solidFill>
                <a:effectLst>
                  <a:outerShdw blurRad="38100" dist="38100" dir="2700000" algn="tl">
                    <a:srgbClr val="000000">
                      <a:alpha val="43137"/>
                    </a:srgbClr>
                  </a:outerShdw>
                </a:effectLst>
                <a:latin typeface="Arial" panose="020B0604020202020204" pitchFamily="34" charset="0"/>
                <a:ea typeface="나눔고딕 ExtraBold" panose="020D0904000000000000" pitchFamily="50" charset="-127"/>
                <a:cs typeface="Arial" panose="020B0604020202020204" pitchFamily="34" charset="0"/>
              </a:rPr>
              <a:t>Одоогийн нөхцөл байдал, онцлог шинж </a:t>
            </a:r>
            <a:endParaRPr lang="en-US" altLang="ko-KR" b="1" dirty="0">
              <a:solidFill>
                <a:schemeClr val="accent2">
                  <a:lumMod val="50000"/>
                </a:schemeClr>
              </a:solidFill>
              <a:effectLst>
                <a:outerShdw blurRad="38100" dist="38100" dir="2700000" algn="tl">
                  <a:srgbClr val="000000">
                    <a:alpha val="43137"/>
                  </a:srgbClr>
                </a:outerShdw>
              </a:effectLst>
              <a:latin typeface="Arial" panose="020B0604020202020204" pitchFamily="34" charset="0"/>
              <a:ea typeface="나눔고딕 ExtraBold" panose="020D0904000000000000" pitchFamily="50" charset="-127"/>
              <a:cs typeface="Arial" panose="020B0604020202020204" pitchFamily="34" charset="0"/>
            </a:endParaRPr>
          </a:p>
          <a:p>
            <a:pPr>
              <a:lnSpc>
                <a:spcPct val="180000"/>
              </a:lnSpc>
            </a:pPr>
            <a:r>
              <a:rPr lang="en-US" altLang="ko-KR" b="1" dirty="0">
                <a:solidFill>
                  <a:schemeClr val="accent2">
                    <a:lumMod val="50000"/>
                  </a:schemeClr>
                </a:solidFill>
                <a:effectLst>
                  <a:outerShdw blurRad="38100" dist="38100" dir="2700000" algn="tl">
                    <a:srgbClr val="000000">
                      <a:alpha val="43137"/>
                    </a:srgbClr>
                  </a:outerShdw>
                </a:effectLst>
                <a:latin typeface="Arial" panose="020B0604020202020204" pitchFamily="34" charset="0"/>
                <a:ea typeface="나눔고딕 ExtraBold" panose="020D0904000000000000" pitchFamily="50" charset="-127"/>
                <a:cs typeface="Arial" panose="020B0604020202020204" pitchFamily="34" charset="0"/>
              </a:rPr>
              <a:t>Ⅲ. </a:t>
            </a:r>
            <a:r>
              <a:rPr lang="mn-MN" altLang="ko-KR" b="1" dirty="0">
                <a:solidFill>
                  <a:srgbClr val="002060"/>
                </a:solidFill>
                <a:effectLst>
                  <a:outerShdw blurRad="38100" dist="38100" dir="2700000" algn="tl">
                    <a:srgbClr val="000000">
                      <a:alpha val="43137"/>
                    </a:srgbClr>
                  </a:outerShdw>
                </a:effectLst>
                <a:latin typeface="Arial" panose="020B0604020202020204" pitchFamily="34" charset="0"/>
                <a:ea typeface="나눔고딕 ExtraBold" panose="020D0904000000000000" pitchFamily="50" charset="-127"/>
                <a:cs typeface="Arial" panose="020B0604020202020204" pitchFamily="34" charset="0"/>
              </a:rPr>
              <a:t>Хэрэгцээ шаардлагыг тодорхойлох судалгаа </a:t>
            </a:r>
          </a:p>
          <a:p>
            <a:pPr>
              <a:lnSpc>
                <a:spcPct val="180000"/>
              </a:lnSpc>
            </a:pPr>
            <a:r>
              <a:rPr lang="en-US" altLang="ko-KR" b="1" dirty="0">
                <a:solidFill>
                  <a:schemeClr val="accent2">
                    <a:lumMod val="50000"/>
                  </a:schemeClr>
                </a:solidFill>
                <a:effectLst>
                  <a:outerShdw blurRad="38100" dist="38100" dir="2700000" algn="tl">
                    <a:srgbClr val="000000">
                      <a:alpha val="43137"/>
                    </a:srgbClr>
                  </a:outerShdw>
                </a:effectLst>
                <a:latin typeface="Arial" panose="020B0604020202020204" pitchFamily="34" charset="0"/>
                <a:ea typeface="나눔고딕 ExtraBold" panose="020D0904000000000000" pitchFamily="50" charset="-127"/>
                <a:cs typeface="Arial" panose="020B0604020202020204" pitchFamily="34" charset="0"/>
              </a:rPr>
              <a:t>Ⅳ. </a:t>
            </a:r>
            <a:r>
              <a:rPr lang="mn-MN" altLang="ko-KR" b="1" dirty="0">
                <a:solidFill>
                  <a:schemeClr val="accent2">
                    <a:lumMod val="50000"/>
                  </a:schemeClr>
                </a:solidFill>
                <a:effectLst>
                  <a:outerShdw blurRad="38100" dist="38100" dir="2700000" algn="tl">
                    <a:srgbClr val="000000">
                      <a:alpha val="43137"/>
                    </a:srgbClr>
                  </a:outerShdw>
                </a:effectLst>
                <a:latin typeface="Arial" panose="020B0604020202020204" pitchFamily="34" charset="0"/>
                <a:ea typeface="나눔고딕 ExtraBold" panose="020D0904000000000000" pitchFamily="50" charset="-127"/>
                <a:cs typeface="Arial" panose="020B0604020202020204" pitchFamily="34" charset="0"/>
              </a:rPr>
              <a:t>Тээврийн ухаалаг системийг хөгжүүлэх стратеги</a:t>
            </a:r>
            <a:endParaRPr lang="en-US" altLang="ko-KR" b="1" dirty="0">
              <a:solidFill>
                <a:schemeClr val="accent2">
                  <a:lumMod val="50000"/>
                </a:schemeClr>
              </a:solidFill>
              <a:effectLst>
                <a:outerShdw blurRad="38100" dist="38100" dir="2700000" algn="tl">
                  <a:srgbClr val="000000">
                    <a:alpha val="43137"/>
                  </a:srgbClr>
                </a:outerShdw>
              </a:effectLst>
              <a:latin typeface="Arial" panose="020B0604020202020204" pitchFamily="34" charset="0"/>
              <a:ea typeface="나눔고딕 ExtraBold" panose="020D0904000000000000" pitchFamily="50" charset="-127"/>
              <a:cs typeface="Arial" panose="020B0604020202020204" pitchFamily="34" charset="0"/>
            </a:endParaRPr>
          </a:p>
          <a:p>
            <a:pPr>
              <a:lnSpc>
                <a:spcPct val="180000"/>
              </a:lnSpc>
            </a:pPr>
            <a:r>
              <a:rPr lang="en-US" altLang="ko-KR" b="1" dirty="0">
                <a:solidFill>
                  <a:schemeClr val="accent2">
                    <a:lumMod val="50000"/>
                  </a:schemeClr>
                </a:solidFill>
                <a:effectLst>
                  <a:outerShdw blurRad="38100" dist="38100" dir="2700000" algn="tl">
                    <a:srgbClr val="000000">
                      <a:alpha val="43137"/>
                    </a:srgbClr>
                  </a:outerShdw>
                </a:effectLst>
                <a:latin typeface="Arial" panose="020B0604020202020204" pitchFamily="34" charset="0"/>
                <a:ea typeface="나눔고딕 ExtraBold" panose="020D0904000000000000" pitchFamily="50" charset="-127"/>
                <a:cs typeface="Arial" panose="020B0604020202020204" pitchFamily="34" charset="0"/>
              </a:rPr>
              <a:t>Ⅴ. </a:t>
            </a:r>
            <a:r>
              <a:rPr lang="mn-MN" altLang="ko-KR" b="1" dirty="0">
                <a:solidFill>
                  <a:schemeClr val="accent2">
                    <a:lumMod val="50000"/>
                  </a:schemeClr>
                </a:solidFill>
                <a:effectLst>
                  <a:outerShdw blurRad="38100" dist="38100" dir="2700000" algn="tl">
                    <a:srgbClr val="000000">
                      <a:alpha val="43137"/>
                    </a:srgbClr>
                  </a:outerShdw>
                </a:effectLst>
                <a:latin typeface="Arial" panose="020B0604020202020204" pitchFamily="34" charset="0"/>
                <a:ea typeface="나눔고딕 ExtraBold" panose="020D0904000000000000" pitchFamily="50" charset="-127"/>
                <a:cs typeface="Arial" panose="020B0604020202020204" pitchFamily="34" charset="0"/>
              </a:rPr>
              <a:t>Шаардлагатай ТУС-ын үйлчилгээнүүдийг сонгох</a:t>
            </a:r>
            <a:endParaRPr lang="en-US" altLang="ko-KR" b="1" dirty="0">
              <a:solidFill>
                <a:schemeClr val="accent2">
                  <a:lumMod val="50000"/>
                </a:schemeClr>
              </a:solidFill>
              <a:effectLst>
                <a:outerShdw blurRad="38100" dist="38100" dir="2700000" algn="tl">
                  <a:srgbClr val="000000">
                    <a:alpha val="43137"/>
                  </a:srgbClr>
                </a:outerShdw>
              </a:effectLst>
              <a:latin typeface="Arial" panose="020B0604020202020204" pitchFamily="34" charset="0"/>
              <a:ea typeface="나눔고딕 ExtraBold" panose="020D0904000000000000" pitchFamily="50" charset="-127"/>
              <a:cs typeface="Arial" panose="020B0604020202020204" pitchFamily="34" charset="0"/>
            </a:endParaRPr>
          </a:p>
          <a:p>
            <a:pPr>
              <a:lnSpc>
                <a:spcPct val="180000"/>
              </a:lnSpc>
            </a:pPr>
            <a:r>
              <a:rPr lang="en-US" altLang="ko-KR" b="1" dirty="0">
                <a:solidFill>
                  <a:schemeClr val="accent2">
                    <a:lumMod val="50000"/>
                  </a:schemeClr>
                </a:solidFill>
                <a:effectLst>
                  <a:outerShdw blurRad="38100" dist="38100" dir="2700000" algn="tl">
                    <a:srgbClr val="000000">
                      <a:alpha val="43137"/>
                    </a:srgbClr>
                  </a:outerShdw>
                </a:effectLst>
                <a:latin typeface="Arial" panose="020B0604020202020204" pitchFamily="34" charset="0"/>
                <a:ea typeface="나눔고딕 ExtraBold" panose="020D0904000000000000" pitchFamily="50" charset="-127"/>
                <a:cs typeface="Arial" panose="020B0604020202020204" pitchFamily="34" charset="0"/>
              </a:rPr>
              <a:t>Ⅵ. </a:t>
            </a:r>
            <a:r>
              <a:rPr lang="mn-MN" altLang="ko-KR" b="1" dirty="0">
                <a:solidFill>
                  <a:srgbClr val="002060"/>
                </a:solidFill>
                <a:effectLst>
                  <a:outerShdw blurRad="38100" dist="38100" dir="2700000" algn="tl">
                    <a:srgbClr val="000000">
                      <a:alpha val="43137"/>
                    </a:srgbClr>
                  </a:outerShdw>
                </a:effectLst>
                <a:latin typeface="Arial" panose="020B0604020202020204" pitchFamily="34" charset="0"/>
                <a:ea typeface="나눔고딕 ExtraBold" panose="020D0904000000000000" pitchFamily="50" charset="-127"/>
                <a:cs typeface="Arial" panose="020B0604020202020204" pitchFamily="34" charset="0"/>
              </a:rPr>
              <a:t>ТУС-ын үйлчилгээг эрэмблэх &amp; Дэд системүүдийг нэвтрүүлэх </a:t>
            </a:r>
          </a:p>
          <a:p>
            <a:pPr>
              <a:lnSpc>
                <a:spcPct val="180000"/>
              </a:lnSpc>
            </a:pPr>
            <a:r>
              <a:rPr lang="mn-MN" altLang="ko-KR" b="1" dirty="0">
                <a:solidFill>
                  <a:srgbClr val="002060"/>
                </a:solidFill>
                <a:effectLst>
                  <a:outerShdw blurRad="38100" dist="38100" dir="2700000" algn="tl">
                    <a:srgbClr val="000000">
                      <a:alpha val="43137"/>
                    </a:srgbClr>
                  </a:outerShdw>
                </a:effectLst>
                <a:latin typeface="Arial" panose="020B0604020202020204" pitchFamily="34" charset="0"/>
                <a:ea typeface="나눔고딕 ExtraBold" panose="020D0904000000000000" pitchFamily="50" charset="-127"/>
                <a:cs typeface="Arial" panose="020B0604020202020204" pitchFamily="34" charset="0"/>
              </a:rPr>
              <a:t>төлөвлөгөө </a:t>
            </a:r>
          </a:p>
          <a:p>
            <a:pPr>
              <a:lnSpc>
                <a:spcPct val="180000"/>
              </a:lnSpc>
            </a:pPr>
            <a:r>
              <a:rPr lang="en-US" altLang="ko-KR" b="1" dirty="0">
                <a:solidFill>
                  <a:srgbClr val="002060"/>
                </a:solidFill>
                <a:effectLst>
                  <a:outerShdw blurRad="38100" dist="38100" dir="2700000" algn="tl">
                    <a:srgbClr val="000000">
                      <a:alpha val="43137"/>
                    </a:srgbClr>
                  </a:outerShdw>
                </a:effectLst>
                <a:latin typeface="Arial" panose="020B0604020202020204" pitchFamily="34" charset="0"/>
                <a:ea typeface="나눔고딕 ExtraBold" panose="020D0904000000000000" pitchFamily="50" charset="-127"/>
                <a:cs typeface="Arial" panose="020B0604020202020204" pitchFamily="34" charset="0"/>
              </a:rPr>
              <a:t>Ⅶ. </a:t>
            </a:r>
            <a:r>
              <a:rPr lang="mn-MN" altLang="ko-KR" b="1" dirty="0">
                <a:solidFill>
                  <a:srgbClr val="002060"/>
                </a:solidFill>
                <a:effectLst>
                  <a:outerShdw blurRad="38100" dist="38100" dir="2700000" algn="tl">
                    <a:srgbClr val="000000">
                      <a:alpha val="43137"/>
                    </a:srgbClr>
                  </a:outerShdw>
                </a:effectLst>
                <a:latin typeface="Arial" panose="020B0604020202020204" pitchFamily="34" charset="0"/>
                <a:ea typeface="나눔고딕 ExtraBold" panose="020D0904000000000000" pitchFamily="50" charset="-127"/>
                <a:cs typeface="Arial" panose="020B0604020202020204" pitchFamily="34" charset="0"/>
              </a:rPr>
              <a:t>ТУС-ын Дэд системүүдийн суурь дизайн болон удирдлагын төвийн систем</a:t>
            </a:r>
            <a:endParaRPr lang="en-US" altLang="ko-KR" b="1" dirty="0">
              <a:solidFill>
                <a:srgbClr val="002060"/>
              </a:solidFill>
              <a:effectLst>
                <a:outerShdw blurRad="38100" dist="38100" dir="2700000" algn="tl">
                  <a:srgbClr val="000000">
                    <a:alpha val="43137"/>
                  </a:srgbClr>
                </a:outerShdw>
              </a:effectLst>
              <a:latin typeface="Arial" panose="020B0604020202020204" pitchFamily="34" charset="0"/>
              <a:ea typeface="나눔고딕 ExtraBold" panose="020D0904000000000000" pitchFamily="50" charset="-127"/>
              <a:cs typeface="Arial" panose="020B0604020202020204" pitchFamily="34" charset="0"/>
            </a:endParaRPr>
          </a:p>
          <a:p>
            <a:pPr>
              <a:lnSpc>
                <a:spcPct val="180000"/>
              </a:lnSpc>
            </a:pPr>
            <a:r>
              <a:rPr lang="en-US" altLang="ko-KR" sz="2800" b="1" dirty="0">
                <a:solidFill>
                  <a:srgbClr val="C00000"/>
                </a:solidFill>
                <a:effectLst>
                  <a:outerShdw blurRad="38100" dist="38100" dir="2700000" algn="tl">
                    <a:srgbClr val="000000">
                      <a:alpha val="43137"/>
                    </a:srgbClr>
                  </a:outerShdw>
                </a:effectLst>
                <a:latin typeface="Arial" panose="020B0604020202020204" pitchFamily="34" charset="0"/>
                <a:ea typeface="나눔고딕 ExtraBold" panose="020D0904000000000000" pitchFamily="50" charset="-127"/>
                <a:cs typeface="Arial" panose="020B0604020202020204" pitchFamily="34" charset="0"/>
              </a:rPr>
              <a:t>Ⅷ. </a:t>
            </a:r>
            <a:r>
              <a:rPr lang="mn-MN" altLang="ko-KR" sz="2800" b="1" dirty="0">
                <a:solidFill>
                  <a:srgbClr val="C00000"/>
                </a:solidFill>
                <a:effectLst>
                  <a:outerShdw blurRad="38100" dist="38100" dir="2700000" algn="tl">
                    <a:srgbClr val="000000">
                      <a:alpha val="43137"/>
                    </a:srgbClr>
                  </a:outerShdw>
                </a:effectLst>
                <a:latin typeface="Arial" panose="020B0604020202020204" pitchFamily="34" charset="0"/>
                <a:ea typeface="나눔고딕 ExtraBold" panose="020D0904000000000000" pitchFamily="50" charset="-127"/>
                <a:cs typeface="Arial" panose="020B0604020202020204" pitchFamily="34" charset="0"/>
              </a:rPr>
              <a:t>ТУС-ыг хэрэгжүүлэхэд шаардлагатай нөхцөл</a:t>
            </a:r>
            <a:endParaRPr lang="en-US" altLang="ko-KR" sz="2800" b="1" dirty="0">
              <a:solidFill>
                <a:srgbClr val="C00000"/>
              </a:solidFill>
              <a:effectLst>
                <a:outerShdw blurRad="38100" dist="38100" dir="2700000" algn="tl">
                  <a:srgbClr val="000000">
                    <a:alpha val="43137"/>
                  </a:srgbClr>
                </a:outerShdw>
              </a:effectLst>
              <a:latin typeface="Arial" panose="020B0604020202020204" pitchFamily="34" charset="0"/>
              <a:ea typeface="나눔고딕 ExtraBold" panose="020D0904000000000000" pitchFamily="50" charset="-127"/>
              <a:cs typeface="Arial" panose="020B0604020202020204" pitchFamily="34" charset="0"/>
            </a:endParaRPr>
          </a:p>
        </p:txBody>
      </p:sp>
      <p:pic>
        <p:nvPicPr>
          <p:cNvPr id="19" name="Picture 2"/>
          <p:cNvPicPr>
            <a:picLocks noChangeAspect="1" noChangeArrowheads="1"/>
          </p:cNvPicPr>
          <p:nvPr/>
        </p:nvPicPr>
        <p:blipFill rotWithShape="1">
          <a:blip r:embed="rId2" cstate="print">
            <a:extLst>
              <a:ext uri="{28A0092B-C50C-407E-A947-70E740481C1C}">
                <a14:useLocalDpi xmlns:a14="http://schemas.microsoft.com/office/drawing/2010/main" val="0"/>
              </a:ext>
            </a:extLst>
          </a:blip>
          <a:srcRect l="11848" t="49728" r="59432" b="47850"/>
          <a:stretch/>
        </p:blipFill>
        <p:spPr bwMode="auto">
          <a:xfrm>
            <a:off x="5838" y="1202879"/>
            <a:ext cx="9144000" cy="281905"/>
          </a:xfrm>
          <a:prstGeom prst="rect">
            <a:avLst/>
          </a:prstGeom>
          <a:solidFill>
            <a:schemeClr val="bg1">
              <a:alpha val="30000"/>
            </a:schemeClr>
          </a:solidFill>
          <a:ln>
            <a:noFill/>
          </a:ln>
        </p:spPr>
      </p:pic>
      <p:sp>
        <p:nvSpPr>
          <p:cNvPr id="222" name="직사각형 221"/>
          <p:cNvSpPr/>
          <p:nvPr/>
        </p:nvSpPr>
        <p:spPr>
          <a:xfrm>
            <a:off x="0" y="5229200"/>
            <a:ext cx="9142984" cy="720081"/>
          </a:xfrm>
          <a:prstGeom prst="rect">
            <a:avLst/>
          </a:prstGeom>
          <a:solidFill>
            <a:schemeClr val="bg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91062" tIns="45530" rIns="91062" bIns="45530" anchor="ctr"/>
          <a:lstStyle/>
          <a:p>
            <a:pPr algn="ctr">
              <a:defRPr/>
            </a:pPr>
            <a:endParaRPr lang="ko-KR" altLang="en-US" dirty="0">
              <a:solidFill>
                <a:prstClr val="white"/>
              </a:solidFill>
            </a:endParaRPr>
          </a:p>
        </p:txBody>
      </p:sp>
      <p:sp>
        <p:nvSpPr>
          <p:cNvPr id="221" name="직사각형 220"/>
          <p:cNvSpPr/>
          <p:nvPr/>
        </p:nvSpPr>
        <p:spPr>
          <a:xfrm>
            <a:off x="0" y="1193803"/>
            <a:ext cx="9142984" cy="4101392"/>
          </a:xfrm>
          <a:prstGeom prst="rect">
            <a:avLst/>
          </a:prstGeom>
          <a:solidFill>
            <a:schemeClr val="bg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91062" tIns="45530" rIns="91062" bIns="45530" anchor="ctr"/>
          <a:lstStyle/>
          <a:p>
            <a:pPr algn="ctr">
              <a:defRPr/>
            </a:pPr>
            <a:endParaRPr lang="ko-KR" altLang="en-US" dirty="0">
              <a:solidFill>
                <a:prstClr val="white"/>
              </a:solidFill>
            </a:endParaRPr>
          </a:p>
        </p:txBody>
      </p:sp>
    </p:spTree>
    <p:extLst>
      <p:ext uri="{BB962C8B-B14F-4D97-AF65-F5344CB8AC3E}">
        <p14:creationId xmlns:p14="http://schemas.microsoft.com/office/powerpoint/2010/main" val="3353454871"/>
      </p:ext>
    </p:extLst>
  </p:cSld>
  <p:clrMapOvr>
    <a:masterClrMapping/>
  </p:clrMapOvr>
  <p:transition>
    <p:fade/>
  </p:transition>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직사각형 5"/>
          <p:cNvSpPr/>
          <p:nvPr/>
        </p:nvSpPr>
        <p:spPr>
          <a:xfrm>
            <a:off x="0" y="2670003"/>
            <a:ext cx="9144000" cy="414337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062" tIns="45530" rIns="91062" bIns="45530" anchor="ctr"/>
          <a:lstStyle/>
          <a:p>
            <a:pPr algn="ctr">
              <a:defRPr/>
            </a:pPr>
            <a:endParaRPr lang="ko-KR" altLang="en-US" b="1">
              <a:solidFill>
                <a:prstClr val="white"/>
              </a:solidFill>
              <a:latin typeface="나눔고딕 ExtraBold" panose="020D0904000000000000" pitchFamily="50" charset="-127"/>
              <a:ea typeface="나눔고딕 ExtraBold" panose="020D0904000000000000" pitchFamily="50" charset="-127"/>
            </a:endParaRPr>
          </a:p>
        </p:txBody>
      </p:sp>
      <p:sp>
        <p:nvSpPr>
          <p:cNvPr id="5" name="TextBox 4"/>
          <p:cNvSpPr txBox="1"/>
          <p:nvPr/>
        </p:nvSpPr>
        <p:spPr>
          <a:xfrm>
            <a:off x="143508" y="44624"/>
            <a:ext cx="8856984" cy="523220"/>
          </a:xfrm>
          <a:prstGeom prst="rect">
            <a:avLst/>
          </a:prstGeom>
          <a:noFill/>
        </p:spPr>
        <p:txBody>
          <a:bodyPr wrap="square" rtlCol="0">
            <a:spAutoFit/>
          </a:bodyPr>
          <a:lstStyle/>
          <a:p>
            <a:pPr algn="ctr" fontAlgn="base">
              <a:spcBef>
                <a:spcPct val="0"/>
              </a:spcBef>
              <a:spcAft>
                <a:spcPct val="0"/>
              </a:spcAft>
              <a:defRPr/>
            </a:pPr>
            <a:r>
              <a:rPr kumimoji="1" lang="mn-MN" altLang="ko-KR" sz="2800" dirty="0">
                <a:solidFill>
                  <a:srgbClr val="FFFFFF"/>
                </a:solidFill>
                <a:latin typeface="Arial" panose="020B0604020202020204" pitchFamily="34" charset="0"/>
                <a:ea typeface="나눔고딕 ExtraBold" panose="020D0904000000000000" pitchFamily="50" charset="-127"/>
                <a:cs typeface="Arial" panose="020B0604020202020204" pitchFamily="34" charset="0"/>
              </a:rPr>
              <a:t>ТУС-ыг хэрэгжүүлэхэд шаардлагатай нөхцөл</a:t>
            </a:r>
            <a:endParaRPr kumimoji="1" lang="ko-KR" altLang="en-US" sz="2800" dirty="0">
              <a:solidFill>
                <a:srgbClr val="FFFFFF"/>
              </a:solidFill>
              <a:latin typeface="Arial" panose="020B0604020202020204" pitchFamily="34" charset="0"/>
              <a:ea typeface="나눔고딕 ExtraBold" panose="020D0904000000000000" pitchFamily="50" charset="-127"/>
              <a:cs typeface="Arial" panose="020B0604020202020204" pitchFamily="34" charset="0"/>
            </a:endParaRPr>
          </a:p>
        </p:txBody>
      </p:sp>
      <p:sp>
        <p:nvSpPr>
          <p:cNvPr id="46" name="AutoShape 117"/>
          <p:cNvSpPr>
            <a:spLocks noChangeArrowheads="1"/>
          </p:cNvSpPr>
          <p:nvPr/>
        </p:nvSpPr>
        <p:spPr bwMode="auto">
          <a:xfrm>
            <a:off x="251520" y="1397820"/>
            <a:ext cx="8712968" cy="735036"/>
          </a:xfrm>
          <a:prstGeom prst="roundRect">
            <a:avLst>
              <a:gd name="adj" fmla="val 1940"/>
            </a:avLst>
          </a:prstGeom>
          <a:solidFill>
            <a:schemeClr val="bg1"/>
          </a:solidFill>
          <a:ln w="9525" algn="ctr">
            <a:solidFill>
              <a:srgbClr val="71AAD9"/>
            </a:solidFill>
            <a:round/>
            <a:headEnd/>
            <a:tailEnd/>
          </a:ln>
          <a:effectLst>
            <a:prstShdw prst="shdw17" dist="17961" dir="2700000">
              <a:srgbClr val="71AAD9">
                <a:gamma/>
                <a:shade val="60000"/>
                <a:invGamma/>
              </a:srgbClr>
            </a:prstShdw>
          </a:effectLst>
        </p:spPr>
        <p:txBody>
          <a:bodyPr wrap="none" lIns="91262" tIns="45634" rIns="91262" bIns="45634" anchor="ctr"/>
          <a:lstStyle/>
          <a:p>
            <a:pPr algn="ctr" defTabSz="914400" fontAlgn="base">
              <a:spcBef>
                <a:spcPct val="0"/>
              </a:spcBef>
              <a:spcAft>
                <a:spcPct val="0"/>
              </a:spcAft>
              <a:defRPr/>
            </a:pPr>
            <a:endParaRPr kumimoji="1" lang="ko-KR" altLang="en-US" sz="1600" dirty="0">
              <a:solidFill>
                <a:srgbClr val="000000"/>
              </a:solidFill>
              <a:effectLst>
                <a:outerShdw blurRad="38100" dist="38100" dir="2700000" algn="tl">
                  <a:srgbClr val="000000">
                    <a:alpha val="43137"/>
                  </a:srgbClr>
                </a:outerShdw>
              </a:effectLst>
              <a:latin typeface="나눔고딕 ExtraBold" panose="020D0904000000000000" pitchFamily="50" charset="-127"/>
              <a:ea typeface="나눔고딕 ExtraBold" panose="020D0904000000000000" pitchFamily="50" charset="-127"/>
            </a:endParaRPr>
          </a:p>
        </p:txBody>
      </p:sp>
      <p:sp>
        <p:nvSpPr>
          <p:cNvPr id="47" name="Rectangle 265"/>
          <p:cNvSpPr>
            <a:spLocks noChangeArrowheads="1"/>
          </p:cNvSpPr>
          <p:nvPr/>
        </p:nvSpPr>
        <p:spPr bwMode="auto">
          <a:xfrm>
            <a:off x="383931" y="1441344"/>
            <a:ext cx="8580557" cy="646331"/>
          </a:xfrm>
          <a:prstGeom prst="rect">
            <a:avLst/>
          </a:prstGeom>
          <a:noFill/>
          <a:ln w="9525" algn="ctr">
            <a:noFill/>
            <a:miter lim="800000"/>
            <a:headEnd/>
            <a:tailEnd/>
          </a:ln>
        </p:spPr>
        <p:txBody>
          <a:bodyPr wrap="square" lIns="0" tIns="0" rIns="0" bIns="0">
            <a:spAutoFit/>
          </a:bodyPr>
          <a:lstStyle/>
          <a:p>
            <a:pPr marL="361245" indent="-361245" eaLnBrk="0" fontAlgn="base" latinLnBrk="0" hangingPunct="0">
              <a:spcBef>
                <a:spcPct val="0"/>
              </a:spcBef>
              <a:spcAft>
                <a:spcPct val="0"/>
              </a:spcAft>
              <a:buSzPct val="170000"/>
              <a:buBlip>
                <a:blip r:embed="rId2"/>
              </a:buBlip>
            </a:pPr>
            <a:r>
              <a:rPr kumimoji="1" lang="mn-MN" altLang="ko-KR" sz="1400" dirty="0">
                <a:solidFill>
                  <a:srgbClr val="000000"/>
                </a:solidFill>
                <a:latin typeface="Arial" panose="020B0604020202020204" pitchFamily="34" charset="0"/>
                <a:ea typeface="나눔고딕 ExtraBold" panose="020D0904000000000000" pitchFamily="50" charset="-127"/>
                <a:cs typeface="Arial" panose="020B0604020202020204" pitchFamily="34" charset="0"/>
              </a:rPr>
              <a:t>ТУС-н шинэ ойлголтыг нэвтрүүлсэнтэй холбоотойгоор ТУС-н төлөвлөлт болон нэвтрүүлэх процессд төсөл хэрэгжиж дууссаны дараа хууль болон системийн үл зохицол, шинэ систем, үйлчилгээг ашиглахад урьдчилан хараагүй төрөл бүрийн асуудлууд гарч болзошгүй</a:t>
            </a:r>
            <a:r>
              <a:rPr kumimoji="1" lang="en-US" altLang="ko-KR" sz="1400" dirty="0">
                <a:solidFill>
                  <a:srgbClr val="000000"/>
                </a:solidFill>
                <a:latin typeface="Arial" panose="020B0604020202020204" pitchFamily="34" charset="0"/>
                <a:ea typeface="나눔고딕 ExtraBold" panose="020D0904000000000000" pitchFamily="50" charset="-127"/>
                <a:cs typeface="Arial" panose="020B0604020202020204" pitchFamily="34" charset="0"/>
              </a:rPr>
              <a:t>. </a:t>
            </a:r>
            <a:endParaRPr kumimoji="1" lang="ko-KR" altLang="en-US" sz="1400" dirty="0">
              <a:solidFill>
                <a:srgbClr val="000000"/>
              </a:solidFill>
              <a:latin typeface="Arial" panose="020B0604020202020204" pitchFamily="34" charset="0"/>
              <a:ea typeface="나눔고딕 ExtraBold" panose="020D0904000000000000" pitchFamily="50" charset="-127"/>
              <a:cs typeface="Arial" panose="020B0604020202020204" pitchFamily="34" charset="0"/>
            </a:endParaRPr>
          </a:p>
        </p:txBody>
      </p:sp>
      <p:sp>
        <p:nvSpPr>
          <p:cNvPr id="39" name="모서리가 둥근 직사각형 38"/>
          <p:cNvSpPr/>
          <p:nvPr/>
        </p:nvSpPr>
        <p:spPr>
          <a:xfrm>
            <a:off x="251520" y="2492896"/>
            <a:ext cx="4320480" cy="4133036"/>
          </a:xfrm>
          <a:prstGeom prst="roundRect">
            <a:avLst>
              <a:gd name="adj" fmla="val 3225"/>
            </a:avLst>
          </a:prstGeom>
          <a:noFill/>
          <a:ln w="19050">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lIns="91428" tIns="45715" rIns="91428" bIns="45715" rtlCol="0" anchor="ctr"/>
          <a:lstStyle/>
          <a:p>
            <a:pPr algn="ctr" defTabSz="914400" fontAlgn="base">
              <a:spcBef>
                <a:spcPct val="0"/>
              </a:spcBef>
              <a:spcAft>
                <a:spcPct val="0"/>
              </a:spcAft>
            </a:pPr>
            <a:endParaRPr kumimoji="1" lang="ko-KR" altLang="en-US">
              <a:solidFill>
                <a:srgbClr val="FFFFFF"/>
              </a:solidFill>
            </a:endParaRPr>
          </a:p>
        </p:txBody>
      </p:sp>
      <p:grpSp>
        <p:nvGrpSpPr>
          <p:cNvPr id="9" name="그룹 278"/>
          <p:cNvGrpSpPr/>
          <p:nvPr/>
        </p:nvGrpSpPr>
        <p:grpSpPr>
          <a:xfrm>
            <a:off x="395536" y="620688"/>
            <a:ext cx="3096344" cy="652681"/>
            <a:chOff x="461621" y="598795"/>
            <a:chExt cx="4289248" cy="719605"/>
          </a:xfrm>
        </p:grpSpPr>
        <p:grpSp>
          <p:nvGrpSpPr>
            <p:cNvPr id="10" name="Group 5"/>
            <p:cNvGrpSpPr>
              <a:grpSpLocks/>
            </p:cNvGrpSpPr>
            <p:nvPr/>
          </p:nvGrpSpPr>
          <p:grpSpPr bwMode="auto">
            <a:xfrm>
              <a:off x="467400" y="599083"/>
              <a:ext cx="4283469" cy="719317"/>
              <a:chOff x="752" y="1172"/>
              <a:chExt cx="1446" cy="535"/>
            </a:xfrm>
          </p:grpSpPr>
          <p:sp>
            <p:nvSpPr>
              <p:cNvPr id="12" name="AutoShape 6"/>
              <p:cNvSpPr>
                <a:spLocks noChangeArrowheads="1"/>
              </p:cNvSpPr>
              <p:nvPr/>
            </p:nvSpPr>
            <p:spPr bwMode="gray">
              <a:xfrm>
                <a:off x="752" y="1172"/>
                <a:ext cx="1446" cy="535"/>
              </a:xfrm>
              <a:prstGeom prst="roundRect">
                <a:avLst>
                  <a:gd name="adj" fmla="val 50000"/>
                </a:avLst>
              </a:prstGeom>
              <a:gradFill rotWithShape="1">
                <a:gsLst>
                  <a:gs pos="0">
                    <a:srgbClr val="0070C0"/>
                  </a:gs>
                  <a:gs pos="50000">
                    <a:srgbClr val="00B0F0"/>
                  </a:gs>
                  <a:gs pos="100000">
                    <a:srgbClr val="0070C0"/>
                  </a:gs>
                </a:gsLst>
                <a:lin ang="0" scaled="1"/>
              </a:gradFill>
              <a:ln w="12700">
                <a:noFill/>
                <a:round/>
                <a:headEnd/>
                <a:tailEnd/>
              </a:ln>
              <a:effectLst>
                <a:outerShdw dist="53882" dir="2700000" algn="ctr" rotWithShape="0">
                  <a:srgbClr val="292929">
                    <a:alpha val="50000"/>
                  </a:srgbClr>
                </a:outerShdw>
              </a:effectLst>
            </p:spPr>
            <p:txBody>
              <a:bodyPr wrap="none" anchor="ctr"/>
              <a:lstStyle/>
              <a:p>
                <a:pPr defTabSz="837945" latinLnBrk="0">
                  <a:defRPr/>
                </a:pPr>
                <a:endParaRPr lang="ko-KR" altLang="en-US" kern="0" dirty="0">
                  <a:solidFill>
                    <a:sysClr val="windowText" lastClr="000000"/>
                  </a:solidFill>
                  <a:latin typeface="나눔고딕 ExtraBold" panose="020D0904000000000000" pitchFamily="50" charset="-127"/>
                  <a:ea typeface="나눔고딕 ExtraBold" panose="020D0904000000000000" pitchFamily="50" charset="-127"/>
                </a:endParaRPr>
              </a:p>
            </p:txBody>
          </p:sp>
          <p:sp>
            <p:nvSpPr>
              <p:cNvPr id="13" name="AutoShape 7"/>
              <p:cNvSpPr>
                <a:spLocks noChangeArrowheads="1"/>
              </p:cNvSpPr>
              <p:nvPr/>
            </p:nvSpPr>
            <p:spPr bwMode="gray">
              <a:xfrm flipH="1">
                <a:off x="2157" y="1457"/>
                <a:ext cx="36" cy="204"/>
              </a:xfrm>
              <a:prstGeom prst="moon">
                <a:avLst>
                  <a:gd name="adj" fmla="val 22032"/>
                </a:avLst>
              </a:prstGeom>
              <a:gradFill rotWithShape="1">
                <a:gsLst>
                  <a:gs pos="0">
                    <a:srgbClr val="FFFFFF">
                      <a:gamma/>
                      <a:shade val="46275"/>
                      <a:invGamma/>
                      <a:alpha val="0"/>
                    </a:srgbClr>
                  </a:gs>
                  <a:gs pos="50000">
                    <a:srgbClr val="FFFFFF">
                      <a:alpha val="84000"/>
                    </a:srgbClr>
                  </a:gs>
                  <a:gs pos="100000">
                    <a:srgbClr val="FFFFFF">
                      <a:gamma/>
                      <a:shade val="46275"/>
                      <a:invGamma/>
                      <a:alpha val="0"/>
                    </a:srgbClr>
                  </a:gs>
                </a:gsLst>
                <a:lin ang="5400000" scaled="1"/>
              </a:gradFill>
              <a:ln w="9525">
                <a:noFill/>
                <a:miter lim="800000"/>
                <a:headEnd/>
                <a:tailEnd/>
              </a:ln>
              <a:effectLst/>
            </p:spPr>
            <p:txBody>
              <a:bodyPr wrap="none" anchor="ctr"/>
              <a:lstStyle/>
              <a:p>
                <a:pPr defTabSz="837945" latinLnBrk="0">
                  <a:defRPr/>
                </a:pPr>
                <a:endParaRPr lang="ko-KR" altLang="en-US" kern="0" dirty="0">
                  <a:solidFill>
                    <a:sysClr val="windowText" lastClr="000000"/>
                  </a:solidFill>
                  <a:latin typeface="나눔고딕 ExtraBold" panose="020D0904000000000000" pitchFamily="50" charset="-127"/>
                  <a:ea typeface="나눔고딕 ExtraBold" panose="020D0904000000000000" pitchFamily="50" charset="-127"/>
                </a:endParaRPr>
              </a:p>
            </p:txBody>
          </p:sp>
          <p:sp>
            <p:nvSpPr>
              <p:cNvPr id="14" name="AutoShape 8"/>
              <p:cNvSpPr>
                <a:spLocks noChangeArrowheads="1"/>
              </p:cNvSpPr>
              <p:nvPr/>
            </p:nvSpPr>
            <p:spPr bwMode="gray">
              <a:xfrm>
                <a:off x="762" y="1457"/>
                <a:ext cx="36" cy="204"/>
              </a:xfrm>
              <a:prstGeom prst="moon">
                <a:avLst>
                  <a:gd name="adj" fmla="val 22032"/>
                </a:avLst>
              </a:prstGeom>
              <a:gradFill rotWithShape="1">
                <a:gsLst>
                  <a:gs pos="0">
                    <a:srgbClr val="FFFFFF">
                      <a:gamma/>
                      <a:shade val="46275"/>
                      <a:invGamma/>
                      <a:alpha val="0"/>
                    </a:srgbClr>
                  </a:gs>
                  <a:gs pos="50000">
                    <a:srgbClr val="FFFFFF">
                      <a:alpha val="84000"/>
                    </a:srgbClr>
                  </a:gs>
                  <a:gs pos="100000">
                    <a:srgbClr val="FFFFFF">
                      <a:gamma/>
                      <a:shade val="46275"/>
                      <a:invGamma/>
                      <a:alpha val="0"/>
                    </a:srgbClr>
                  </a:gs>
                </a:gsLst>
                <a:lin ang="5400000" scaled="1"/>
              </a:gradFill>
              <a:ln w="9525">
                <a:noFill/>
                <a:miter lim="800000"/>
                <a:headEnd/>
                <a:tailEnd/>
              </a:ln>
              <a:effectLst/>
            </p:spPr>
            <p:txBody>
              <a:bodyPr wrap="none" anchor="ctr"/>
              <a:lstStyle/>
              <a:p>
                <a:pPr defTabSz="837945" latinLnBrk="0">
                  <a:defRPr/>
                </a:pPr>
                <a:endParaRPr lang="ko-KR" altLang="en-US" kern="0" dirty="0">
                  <a:solidFill>
                    <a:sysClr val="windowText" lastClr="000000"/>
                  </a:solidFill>
                  <a:latin typeface="나눔고딕 ExtraBold" panose="020D0904000000000000" pitchFamily="50" charset="-127"/>
                  <a:ea typeface="나눔고딕 ExtraBold" panose="020D0904000000000000" pitchFamily="50" charset="-127"/>
                </a:endParaRPr>
              </a:p>
            </p:txBody>
          </p:sp>
        </p:grpSp>
        <p:sp>
          <p:nvSpPr>
            <p:cNvPr id="11" name="Text Box 18"/>
            <p:cNvSpPr txBox="1">
              <a:spLocks noChangeArrowheads="1"/>
            </p:cNvSpPr>
            <p:nvPr/>
          </p:nvSpPr>
          <p:spPr bwMode="white">
            <a:xfrm>
              <a:off x="461621" y="598795"/>
              <a:ext cx="4025238" cy="712604"/>
            </a:xfrm>
            <a:prstGeom prst="rect">
              <a:avLst/>
            </a:prstGeom>
            <a:noFill/>
            <a:ln w="9525" algn="ctr">
              <a:noFill/>
              <a:miter lim="800000"/>
              <a:headEnd/>
              <a:tailEnd/>
            </a:ln>
          </p:spPr>
          <p:txBody>
            <a:bodyPr wrap="square" anchor="ctr">
              <a:spAutoFit/>
            </a:bodyPr>
            <a:lstStyle/>
            <a:p>
              <a:pPr algn="ctr" defTabSz="914400" fontAlgn="base">
                <a:spcBef>
                  <a:spcPct val="50000"/>
                </a:spcBef>
                <a:spcAft>
                  <a:spcPct val="0"/>
                </a:spcAft>
                <a:defRPr/>
              </a:pPr>
              <a:r>
                <a:rPr lang="mn-MN" altLang="ko-KR" b="1" dirty="0">
                  <a:solidFill>
                    <a:srgbClr val="F8F8F8"/>
                  </a:solidFill>
                  <a:effectLst>
                    <a:outerShdw blurRad="38100" dist="38100" dir="2700000" algn="tl">
                      <a:srgbClr val="000000">
                        <a:alpha val="43137"/>
                      </a:srgbClr>
                    </a:outerShdw>
                  </a:effectLst>
                  <a:latin typeface="Arial" panose="020B0604020202020204" pitchFamily="34" charset="0"/>
                  <a:ea typeface="나눔고딕 ExtraBold" panose="020D0904000000000000" pitchFamily="50" charset="-127"/>
                  <a:cs typeface="Arial" panose="020B0604020202020204" pitchFamily="34" charset="0"/>
                </a:rPr>
                <a:t>ТУС-н хууль эрх зүйн орчин</a:t>
              </a:r>
              <a:endParaRPr lang="ko-KR" altLang="en-US" b="1" dirty="0">
                <a:solidFill>
                  <a:srgbClr val="F8F8F8"/>
                </a:solidFill>
                <a:effectLst>
                  <a:outerShdw blurRad="38100" dist="38100" dir="2700000" algn="tl">
                    <a:srgbClr val="000000">
                      <a:alpha val="43137"/>
                    </a:srgbClr>
                  </a:outerShdw>
                </a:effectLst>
                <a:latin typeface="Arial" panose="020B0604020202020204" pitchFamily="34" charset="0"/>
                <a:ea typeface="나눔고딕 ExtraBold" panose="020D0904000000000000" pitchFamily="50" charset="-127"/>
                <a:cs typeface="Arial" panose="020B0604020202020204" pitchFamily="34" charset="0"/>
              </a:endParaRPr>
            </a:p>
          </p:txBody>
        </p:sp>
      </p:grpSp>
      <p:sp>
        <p:nvSpPr>
          <p:cNvPr id="18" name="모서리가 둥근 직사각형 17"/>
          <p:cNvSpPr/>
          <p:nvPr/>
        </p:nvSpPr>
        <p:spPr>
          <a:xfrm>
            <a:off x="4644008" y="2492896"/>
            <a:ext cx="4320480" cy="4133036"/>
          </a:xfrm>
          <a:prstGeom prst="roundRect">
            <a:avLst>
              <a:gd name="adj" fmla="val 3225"/>
            </a:avLst>
          </a:prstGeom>
          <a:noFill/>
          <a:ln w="19050">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lIns="91428" tIns="45715" rIns="91428" bIns="45715" rtlCol="0" anchor="ctr"/>
          <a:lstStyle/>
          <a:p>
            <a:pPr marL="285750" indent="-285750" fontAlgn="base">
              <a:spcBef>
                <a:spcPct val="0"/>
              </a:spcBef>
              <a:spcAft>
                <a:spcPct val="0"/>
              </a:spcAft>
              <a:buFont typeface="Wingdings" panose="05000000000000000000" pitchFamily="2" charset="2"/>
              <a:buChar char="Ø"/>
            </a:pPr>
            <a:endParaRPr kumimoji="1" lang="ko-KR" altLang="en-US" sz="1100" kern="0" dirty="0">
              <a:ln>
                <a:solidFill>
                  <a:srgbClr val="FFFFFF">
                    <a:alpha val="0"/>
                  </a:srgbClr>
                </a:solidFill>
              </a:ln>
              <a:solidFill>
                <a:schemeClr val="accent2">
                  <a:lumMod val="50000"/>
                </a:schemeClr>
              </a:solidFill>
              <a:latin typeface="나눔고딕 Bold" panose="020D0804000000000000" pitchFamily="50" charset="-127"/>
              <a:ea typeface="나눔고딕 Bold" panose="020D0804000000000000" pitchFamily="50" charset="-127"/>
            </a:endParaRPr>
          </a:p>
        </p:txBody>
      </p:sp>
      <p:sp>
        <p:nvSpPr>
          <p:cNvPr id="19" name="텍스트"/>
          <p:cNvSpPr txBox="1"/>
          <p:nvPr/>
        </p:nvSpPr>
        <p:spPr>
          <a:xfrm>
            <a:off x="1324287" y="2276872"/>
            <a:ext cx="2174946" cy="276999"/>
          </a:xfrm>
          <a:prstGeom prst="rect">
            <a:avLst/>
          </a:prstGeom>
          <a:noFill/>
        </p:spPr>
        <p:txBody>
          <a:bodyPr wrap="square" lIns="0" tIns="0" rIns="0" bIns="0" rtlCol="0" anchor="ctr">
            <a:spAutoFit/>
          </a:bodyPr>
          <a:lstStyle>
            <a:defPPr>
              <a:defRPr lang="ko-KR"/>
            </a:defPPr>
            <a:lvl1pPr lvl="0" indent="-266700" algn="ctr" defTabSz="914400">
              <a:spcBef>
                <a:spcPct val="0"/>
              </a:spcBef>
              <a:spcAft>
                <a:spcPts val="100"/>
              </a:spcAft>
              <a:buSzPct val="120000"/>
              <a:tabLst>
                <a:tab pos="177800" algn="l"/>
                <a:tab pos="803275" algn="l"/>
              </a:tabLst>
              <a:defRPr sz="1800" b="1" kern="1000" spc="-50">
                <a:ln>
                  <a:noFill/>
                  <a:prstDash val="solid"/>
                </a:ln>
                <a:gradFill rotWithShape="1">
                  <a:gsLst>
                    <a:gs pos="50000">
                      <a:schemeClr val="bg1"/>
                    </a:gs>
                    <a:gs pos="100000">
                      <a:schemeClr val="bg1"/>
                    </a:gs>
                  </a:gsLst>
                  <a:lin ang="5400000"/>
                </a:gradFill>
                <a:latin typeface="Rix정고딕 M" pitchFamily="18" charset="-127"/>
                <a:ea typeface="Rix정고딕 M" pitchFamily="18" charset="-127"/>
                <a:cs typeface="Arial" pitchFamily="34" charset="0"/>
              </a:defRPr>
            </a:lvl1pPr>
          </a:lstStyle>
          <a:p>
            <a:pPr>
              <a:defRPr/>
            </a:pPr>
            <a:r>
              <a:rPr lang="mn-MN" altLang="ko-KR" dirty="0">
                <a:gradFill rotWithShape="1">
                  <a:gsLst>
                    <a:gs pos="0">
                      <a:srgbClr val="FFE400"/>
                    </a:gs>
                    <a:gs pos="100000">
                      <a:srgbClr val="FA8006"/>
                    </a:gs>
                  </a:gsLst>
                  <a:lin ang="5400000"/>
                </a:gradFill>
                <a:effectLst>
                  <a:glow rad="88900">
                    <a:prstClr val="black">
                      <a:alpha val="60000"/>
                    </a:prstClr>
                  </a:glow>
                  <a:outerShdw blurRad="50800" dist="38100" dir="5040000" algn="tl">
                    <a:prstClr val="black">
                      <a:alpha val="70000"/>
                    </a:prstClr>
                  </a:outerShdw>
                </a:effectLst>
                <a:latin typeface="Arial Unicode MS" panose="020B0604020202020204" pitchFamily="50" charset="-127"/>
                <a:ea typeface="Arial Unicode MS" panose="020B0604020202020204" pitchFamily="50" charset="-127"/>
                <a:cs typeface="Arial Unicode MS" panose="020B0604020202020204" pitchFamily="50" charset="-127"/>
              </a:rPr>
              <a:t>Солонгос улсын кейс</a:t>
            </a:r>
            <a:endParaRPr lang="en-US" altLang="ko-KR" dirty="0">
              <a:gradFill rotWithShape="1">
                <a:gsLst>
                  <a:gs pos="0">
                    <a:srgbClr val="FFE400"/>
                  </a:gs>
                  <a:gs pos="100000">
                    <a:srgbClr val="FA8006"/>
                  </a:gs>
                </a:gsLst>
                <a:lin ang="5400000"/>
              </a:gradFill>
              <a:effectLst>
                <a:glow rad="88900">
                  <a:prstClr val="black">
                    <a:alpha val="60000"/>
                  </a:prstClr>
                </a:glow>
                <a:outerShdw blurRad="50800" dist="38100" dir="5040000" algn="tl">
                  <a:prstClr val="black">
                    <a:alpha val="70000"/>
                  </a:prstClr>
                </a:outerShdw>
              </a:effectLst>
              <a:latin typeface="Arial Unicode MS" panose="020B0604020202020204" pitchFamily="50" charset="-127"/>
              <a:ea typeface="Arial Unicode MS" panose="020B0604020202020204" pitchFamily="50" charset="-127"/>
              <a:cs typeface="Arial Unicode MS" panose="020B0604020202020204" pitchFamily="50" charset="-127"/>
            </a:endParaRPr>
          </a:p>
        </p:txBody>
      </p:sp>
      <p:sp>
        <p:nvSpPr>
          <p:cNvPr id="20" name="텍스트"/>
          <p:cNvSpPr txBox="1"/>
          <p:nvPr/>
        </p:nvSpPr>
        <p:spPr>
          <a:xfrm>
            <a:off x="5112061" y="2138373"/>
            <a:ext cx="3384375" cy="553998"/>
          </a:xfrm>
          <a:prstGeom prst="rect">
            <a:avLst/>
          </a:prstGeom>
          <a:noFill/>
        </p:spPr>
        <p:txBody>
          <a:bodyPr wrap="square" lIns="0" tIns="0" rIns="0" bIns="0" rtlCol="0" anchor="ctr">
            <a:spAutoFit/>
          </a:bodyPr>
          <a:lstStyle>
            <a:defPPr>
              <a:defRPr lang="ko-KR"/>
            </a:defPPr>
            <a:lvl1pPr lvl="0" indent="-266700" algn="ctr" defTabSz="914400">
              <a:spcBef>
                <a:spcPct val="0"/>
              </a:spcBef>
              <a:spcAft>
                <a:spcPts val="100"/>
              </a:spcAft>
              <a:buSzPct val="120000"/>
              <a:tabLst>
                <a:tab pos="177800" algn="l"/>
                <a:tab pos="803275" algn="l"/>
              </a:tabLst>
              <a:defRPr sz="1800" b="1" kern="1000" spc="-50">
                <a:ln>
                  <a:noFill/>
                  <a:prstDash val="solid"/>
                </a:ln>
                <a:gradFill rotWithShape="1">
                  <a:gsLst>
                    <a:gs pos="50000">
                      <a:schemeClr val="bg1"/>
                    </a:gs>
                    <a:gs pos="100000">
                      <a:schemeClr val="bg1"/>
                    </a:gs>
                  </a:gsLst>
                  <a:lin ang="5400000"/>
                </a:gradFill>
                <a:latin typeface="Rix정고딕 M" pitchFamily="18" charset="-127"/>
                <a:ea typeface="Rix정고딕 M" pitchFamily="18" charset="-127"/>
                <a:cs typeface="Arial" pitchFamily="34" charset="0"/>
              </a:defRPr>
            </a:lvl1pPr>
          </a:lstStyle>
          <a:p>
            <a:pPr>
              <a:defRPr/>
            </a:pPr>
            <a:r>
              <a:rPr lang="mn-MN" altLang="ko-KR" dirty="0">
                <a:gradFill rotWithShape="1">
                  <a:gsLst>
                    <a:gs pos="0">
                      <a:srgbClr val="FFE400"/>
                    </a:gs>
                    <a:gs pos="100000">
                      <a:srgbClr val="FA8006"/>
                    </a:gs>
                  </a:gsLst>
                  <a:lin ang="5400000"/>
                </a:gradFill>
                <a:effectLst>
                  <a:glow rad="88900">
                    <a:prstClr val="black">
                      <a:alpha val="60000"/>
                    </a:prstClr>
                  </a:glow>
                  <a:outerShdw blurRad="50800" dist="38100" dir="5040000" algn="tl">
                    <a:prstClr val="black">
                      <a:alpha val="70000"/>
                    </a:prstClr>
                  </a:outerShdw>
                </a:effectLst>
                <a:latin typeface="Arial Unicode MS" panose="020B0604020202020204" pitchFamily="50" charset="-127"/>
                <a:ea typeface="Arial Unicode MS" panose="020B0604020202020204" pitchFamily="50" charset="-127"/>
                <a:cs typeface="Arial Unicode MS" panose="020B0604020202020204" pitchFamily="50" charset="-127"/>
              </a:rPr>
              <a:t>Монгол улсад нэвтрүүлэх боломжтой зүйлүүд</a:t>
            </a:r>
            <a:endParaRPr lang="en-US" altLang="ko-KR" dirty="0">
              <a:gradFill rotWithShape="1">
                <a:gsLst>
                  <a:gs pos="0">
                    <a:srgbClr val="FFE400"/>
                  </a:gs>
                  <a:gs pos="100000">
                    <a:srgbClr val="FA8006"/>
                  </a:gs>
                </a:gsLst>
                <a:lin ang="5400000"/>
              </a:gradFill>
              <a:effectLst>
                <a:glow rad="88900">
                  <a:prstClr val="black">
                    <a:alpha val="60000"/>
                  </a:prstClr>
                </a:glow>
                <a:outerShdw blurRad="50800" dist="38100" dir="5040000" algn="tl">
                  <a:prstClr val="black">
                    <a:alpha val="70000"/>
                  </a:prstClr>
                </a:outerShdw>
              </a:effectLst>
              <a:latin typeface="Arial Unicode MS" panose="020B0604020202020204" pitchFamily="50" charset="-127"/>
              <a:ea typeface="Arial Unicode MS" panose="020B0604020202020204" pitchFamily="50" charset="-127"/>
              <a:cs typeface="Arial Unicode MS" panose="020B0604020202020204" pitchFamily="50" charset="-127"/>
            </a:endParaRPr>
          </a:p>
        </p:txBody>
      </p:sp>
      <p:grpSp>
        <p:nvGrpSpPr>
          <p:cNvPr id="21" name="그룹 20"/>
          <p:cNvGrpSpPr/>
          <p:nvPr/>
        </p:nvGrpSpPr>
        <p:grpSpPr>
          <a:xfrm>
            <a:off x="4788024" y="2780928"/>
            <a:ext cx="4032448" cy="1778486"/>
            <a:chOff x="2980014" y="4572719"/>
            <a:chExt cx="3626826" cy="792086"/>
          </a:xfrm>
        </p:grpSpPr>
        <p:sp>
          <p:nvSpPr>
            <p:cNvPr id="22" name="직사각형 21"/>
            <p:cNvSpPr/>
            <p:nvPr/>
          </p:nvSpPr>
          <p:spPr>
            <a:xfrm>
              <a:off x="2980014" y="4572719"/>
              <a:ext cx="3626826" cy="792086"/>
            </a:xfrm>
            <a:prstGeom prst="rect">
              <a:avLst/>
            </a:prstGeom>
            <a:noFill/>
            <a:ln w="19050" cap="flat" cmpd="sng" algn="ctr">
              <a:solidFill>
                <a:srgbClr val="FFFFFF">
                  <a:lumMod val="75000"/>
                </a:srgbClr>
              </a:solidFill>
              <a:prstDash val="sysDot"/>
            </a:ln>
            <a:effectLst>
              <a:outerShdw blurRad="50800" dist="38100" dir="2700000" algn="tl" rotWithShape="0">
                <a:prstClr val="black">
                  <a:alpha val="40000"/>
                </a:prstClr>
              </a:outerShdw>
            </a:effectLst>
          </p:spPr>
          <p:txBody>
            <a:bodyPr rtlCol="0" anchor="ctr"/>
            <a:lstStyle/>
            <a:p>
              <a:pPr marL="88900" lvl="1" indent="-88900" defTabSz="831614" fontAlgn="base" latinLnBrk="0">
                <a:spcBef>
                  <a:spcPct val="0"/>
                </a:spcBef>
                <a:spcAft>
                  <a:spcPts val="600"/>
                </a:spcAft>
                <a:buClr>
                  <a:srgbClr val="282828">
                    <a:lumMod val="50000"/>
                    <a:lumOff val="50000"/>
                  </a:srgbClr>
                </a:buClr>
                <a:buSzPct val="100000"/>
                <a:buFont typeface="Arial" panose="020B0604020202020204" pitchFamily="34" charset="0"/>
                <a:buChar char="•"/>
              </a:pPr>
              <a:endParaRPr kumimoji="1" lang="en-US" altLang="ko-KR" sz="1100" kern="0" dirty="0">
                <a:ln w="0">
                  <a:solidFill>
                    <a:srgbClr val="FFFFFF">
                      <a:alpha val="0"/>
                    </a:srgbClr>
                  </a:solidFill>
                </a:ln>
                <a:solidFill>
                  <a:schemeClr val="accent2">
                    <a:lumMod val="50000"/>
                  </a:schemeClr>
                </a:solidFill>
                <a:latin typeface="나눔고딕 Bold" panose="020D0804000000000000" pitchFamily="50" charset="-127"/>
                <a:ea typeface="나눔고딕 Bold" panose="020D0804000000000000" pitchFamily="50" charset="-127"/>
              </a:endParaRPr>
            </a:p>
          </p:txBody>
        </p:sp>
        <p:sp>
          <p:nvSpPr>
            <p:cNvPr id="23" name="직사각형 22"/>
            <p:cNvSpPr/>
            <p:nvPr/>
          </p:nvSpPr>
          <p:spPr>
            <a:xfrm>
              <a:off x="3072261" y="4582052"/>
              <a:ext cx="3442333" cy="782753"/>
            </a:xfrm>
            <a:prstGeom prst="rect">
              <a:avLst/>
            </a:prstGeom>
            <a:noFill/>
            <a:ln w="25400" cap="flat" cmpd="sng" algn="ctr">
              <a:noFill/>
              <a:prstDash val="solid"/>
            </a:ln>
            <a:effectLst/>
          </p:spPr>
          <p:txBody>
            <a:bodyPr wrap="square" lIns="36000" tIns="36000" rIns="36000" bIns="36000" rtlCol="0" anchor="t" anchorCtr="0">
              <a:noAutofit/>
            </a:bodyPr>
            <a:lstStyle/>
            <a:p>
              <a:pPr marL="285750" indent="-285750" fontAlgn="base">
                <a:spcBef>
                  <a:spcPct val="0"/>
                </a:spcBef>
                <a:spcAft>
                  <a:spcPct val="0"/>
                </a:spcAft>
                <a:buFont typeface="Wingdings" panose="05000000000000000000" pitchFamily="2" charset="2"/>
                <a:buChar char="Ø"/>
              </a:pPr>
              <a:r>
                <a:rPr kumimoji="1" lang="mn-MN" altLang="ko-KR" sz="1100" kern="0" dirty="0">
                  <a:ln>
                    <a:solidFill>
                      <a:srgbClr val="FFFFFF">
                        <a:alpha val="0"/>
                      </a:srgbClr>
                    </a:solidFill>
                  </a:ln>
                  <a:solidFill>
                    <a:schemeClr val="accent2">
                      <a:lumMod val="50000"/>
                    </a:schemeClr>
                  </a:solidFill>
                  <a:latin typeface="Arial" panose="020B0604020202020204" pitchFamily="34" charset="0"/>
                  <a:ea typeface="나눔고딕 Bold" panose="020D0804000000000000" pitchFamily="50" charset="-127"/>
                  <a:cs typeface="Arial" panose="020B0604020202020204" pitchFamily="34" charset="0"/>
                </a:rPr>
                <a:t>ТУС-н хуульд дараах мэдээллүүд багтана</a:t>
              </a:r>
              <a:r>
                <a:rPr kumimoji="1" lang="en-US" altLang="ko-KR" sz="1100" kern="0" dirty="0">
                  <a:ln>
                    <a:solidFill>
                      <a:srgbClr val="FFFFFF">
                        <a:alpha val="0"/>
                      </a:srgbClr>
                    </a:solidFill>
                  </a:ln>
                  <a:solidFill>
                    <a:schemeClr val="accent2">
                      <a:lumMod val="50000"/>
                    </a:schemeClr>
                  </a:solidFill>
                  <a:latin typeface="Arial" panose="020B0604020202020204" pitchFamily="34" charset="0"/>
                  <a:ea typeface="나눔고딕 Bold" panose="020D0804000000000000" pitchFamily="50" charset="-127"/>
                  <a:cs typeface="Arial" panose="020B0604020202020204" pitchFamily="34" charset="0"/>
                </a:rPr>
                <a:t/>
              </a:r>
              <a:br>
                <a:rPr kumimoji="1" lang="en-US" altLang="ko-KR" sz="1100" kern="0" dirty="0">
                  <a:ln>
                    <a:solidFill>
                      <a:srgbClr val="FFFFFF">
                        <a:alpha val="0"/>
                      </a:srgbClr>
                    </a:solidFill>
                  </a:ln>
                  <a:solidFill>
                    <a:schemeClr val="accent2">
                      <a:lumMod val="50000"/>
                    </a:schemeClr>
                  </a:solidFill>
                  <a:latin typeface="Arial" panose="020B0604020202020204" pitchFamily="34" charset="0"/>
                  <a:ea typeface="나눔고딕 Bold" panose="020D0804000000000000" pitchFamily="50" charset="-127"/>
                  <a:cs typeface="Arial" panose="020B0604020202020204" pitchFamily="34" charset="0"/>
                </a:rPr>
              </a:br>
              <a:endParaRPr kumimoji="1" lang="en-US" altLang="ko-KR" sz="1100" kern="0" dirty="0">
                <a:ln>
                  <a:solidFill>
                    <a:srgbClr val="FFFFFF">
                      <a:alpha val="0"/>
                    </a:srgbClr>
                  </a:solidFill>
                </a:ln>
                <a:solidFill>
                  <a:schemeClr val="accent2">
                    <a:lumMod val="50000"/>
                  </a:schemeClr>
                </a:solidFill>
                <a:latin typeface="Arial" panose="020B0604020202020204" pitchFamily="34" charset="0"/>
                <a:ea typeface="나눔고딕 Bold" panose="020D0804000000000000" pitchFamily="50" charset="-127"/>
                <a:cs typeface="Arial" panose="020B0604020202020204" pitchFamily="34" charset="0"/>
              </a:endParaRPr>
            </a:p>
            <a:p>
              <a:pPr marL="285750" indent="-285750" fontAlgn="base">
                <a:spcBef>
                  <a:spcPct val="0"/>
                </a:spcBef>
                <a:spcAft>
                  <a:spcPct val="0"/>
                </a:spcAft>
                <a:buFont typeface="Wingdings" panose="05000000000000000000" pitchFamily="2" charset="2"/>
                <a:buChar char="Ø"/>
              </a:pPr>
              <a:endParaRPr kumimoji="1" lang="en-US" altLang="ko-KR" sz="1100" kern="0" dirty="0">
                <a:ln>
                  <a:solidFill>
                    <a:srgbClr val="FFFFFF">
                      <a:alpha val="0"/>
                    </a:srgbClr>
                  </a:solidFill>
                </a:ln>
                <a:solidFill>
                  <a:schemeClr val="accent2">
                    <a:lumMod val="50000"/>
                  </a:schemeClr>
                </a:solidFill>
                <a:latin typeface="Arial" panose="020B0604020202020204" pitchFamily="34" charset="0"/>
                <a:ea typeface="나눔고딕 Bold" panose="020D0804000000000000" pitchFamily="50" charset="-127"/>
                <a:cs typeface="Arial" panose="020B0604020202020204" pitchFamily="34" charset="0"/>
              </a:endParaRPr>
            </a:p>
            <a:p>
              <a:pPr marL="285750" indent="-285750" fontAlgn="base">
                <a:spcBef>
                  <a:spcPct val="0"/>
                </a:spcBef>
                <a:spcAft>
                  <a:spcPct val="0"/>
                </a:spcAft>
                <a:buFont typeface="Wingdings" panose="05000000000000000000" pitchFamily="2" charset="2"/>
                <a:buChar char="Ø"/>
              </a:pPr>
              <a:endParaRPr kumimoji="1" lang="en-US" altLang="ko-KR" sz="1100" kern="0" dirty="0">
                <a:ln>
                  <a:solidFill>
                    <a:srgbClr val="FFFFFF">
                      <a:alpha val="0"/>
                    </a:srgbClr>
                  </a:solidFill>
                </a:ln>
                <a:solidFill>
                  <a:schemeClr val="accent2">
                    <a:lumMod val="50000"/>
                  </a:schemeClr>
                </a:solidFill>
                <a:latin typeface="Arial" panose="020B0604020202020204" pitchFamily="34" charset="0"/>
                <a:ea typeface="나눔고딕 Bold" panose="020D0804000000000000" pitchFamily="50" charset="-127"/>
                <a:cs typeface="Arial" panose="020B0604020202020204" pitchFamily="34" charset="0"/>
              </a:endParaRPr>
            </a:p>
            <a:p>
              <a:pPr marL="285750" indent="-285750" fontAlgn="base">
                <a:spcBef>
                  <a:spcPct val="0"/>
                </a:spcBef>
                <a:spcAft>
                  <a:spcPct val="0"/>
                </a:spcAft>
                <a:buFont typeface="Wingdings" panose="05000000000000000000" pitchFamily="2" charset="2"/>
                <a:buChar char="Ø"/>
              </a:pPr>
              <a:endParaRPr kumimoji="1" lang="en-US" altLang="ko-KR" sz="1100" kern="0" dirty="0">
                <a:ln>
                  <a:solidFill>
                    <a:srgbClr val="FFFFFF">
                      <a:alpha val="0"/>
                    </a:srgbClr>
                  </a:solidFill>
                </a:ln>
                <a:solidFill>
                  <a:schemeClr val="accent2">
                    <a:lumMod val="50000"/>
                  </a:schemeClr>
                </a:solidFill>
                <a:latin typeface="Arial" panose="020B0604020202020204" pitchFamily="34" charset="0"/>
                <a:ea typeface="나눔고딕 Bold" panose="020D0804000000000000" pitchFamily="50" charset="-127"/>
                <a:cs typeface="Arial" panose="020B0604020202020204" pitchFamily="34" charset="0"/>
              </a:endParaRPr>
            </a:p>
            <a:p>
              <a:pPr marL="285750" indent="-285750" fontAlgn="base">
                <a:spcBef>
                  <a:spcPct val="0"/>
                </a:spcBef>
                <a:spcAft>
                  <a:spcPct val="0"/>
                </a:spcAft>
                <a:buFont typeface="Wingdings" panose="05000000000000000000" pitchFamily="2" charset="2"/>
                <a:buChar char="Ø"/>
              </a:pPr>
              <a:endParaRPr kumimoji="1" lang="en-US" altLang="ko-KR" sz="1100" kern="0" dirty="0">
                <a:ln>
                  <a:solidFill>
                    <a:srgbClr val="FFFFFF">
                      <a:alpha val="0"/>
                    </a:srgbClr>
                  </a:solidFill>
                </a:ln>
                <a:solidFill>
                  <a:schemeClr val="accent2">
                    <a:lumMod val="50000"/>
                  </a:schemeClr>
                </a:solidFill>
                <a:latin typeface="Arial" panose="020B0604020202020204" pitchFamily="34" charset="0"/>
                <a:ea typeface="나눔고딕 Bold" panose="020D0804000000000000" pitchFamily="50" charset="-127"/>
                <a:cs typeface="Arial" panose="020B0604020202020204" pitchFamily="34" charset="0"/>
              </a:endParaRPr>
            </a:p>
            <a:p>
              <a:pPr marL="285750" indent="-285750" fontAlgn="base">
                <a:spcBef>
                  <a:spcPct val="0"/>
                </a:spcBef>
                <a:spcAft>
                  <a:spcPct val="0"/>
                </a:spcAft>
                <a:buFont typeface="Wingdings" panose="05000000000000000000" pitchFamily="2" charset="2"/>
                <a:buChar char="Ø"/>
              </a:pPr>
              <a:endParaRPr kumimoji="1" lang="en-US" altLang="ko-KR" sz="1100" kern="0" dirty="0">
                <a:ln>
                  <a:solidFill>
                    <a:srgbClr val="FFFFFF">
                      <a:alpha val="0"/>
                    </a:srgbClr>
                  </a:solidFill>
                </a:ln>
                <a:solidFill>
                  <a:schemeClr val="accent2">
                    <a:lumMod val="50000"/>
                  </a:schemeClr>
                </a:solidFill>
                <a:latin typeface="Arial" panose="020B0604020202020204" pitchFamily="34" charset="0"/>
                <a:ea typeface="나눔고딕 Bold" panose="020D0804000000000000" pitchFamily="50" charset="-127"/>
                <a:cs typeface="Arial" panose="020B0604020202020204" pitchFamily="34" charset="0"/>
              </a:endParaRPr>
            </a:p>
            <a:p>
              <a:pPr marL="285750" indent="-285750" fontAlgn="base">
                <a:spcBef>
                  <a:spcPct val="0"/>
                </a:spcBef>
                <a:spcAft>
                  <a:spcPct val="0"/>
                </a:spcAft>
                <a:buFont typeface="Wingdings" panose="05000000000000000000" pitchFamily="2" charset="2"/>
                <a:buChar char="Ø"/>
              </a:pPr>
              <a:r>
                <a:rPr kumimoji="1" lang="mn-MN" altLang="ko-KR" sz="1100" kern="0" dirty="0">
                  <a:ln>
                    <a:solidFill>
                      <a:srgbClr val="FFFFFF">
                        <a:alpha val="0"/>
                      </a:srgbClr>
                    </a:solidFill>
                  </a:ln>
                  <a:solidFill>
                    <a:schemeClr val="accent2">
                      <a:lumMod val="50000"/>
                    </a:schemeClr>
                  </a:solidFill>
                  <a:latin typeface="Arial" panose="020B0604020202020204" pitchFamily="34" charset="0"/>
                  <a:ea typeface="나눔고딕 Bold" panose="020D0804000000000000" pitchFamily="50" charset="-127"/>
                  <a:cs typeface="Arial" panose="020B0604020202020204" pitchFamily="34" charset="0"/>
                </a:rPr>
                <a:t>Холбогдох гарын авлага болон дүрэм журмуудыг нягтлах шаардлагатай.</a:t>
              </a:r>
              <a:endParaRPr kumimoji="1" lang="en-US" altLang="ko-KR" sz="1100" kern="0" dirty="0">
                <a:ln>
                  <a:solidFill>
                    <a:srgbClr val="FFFFFF">
                      <a:alpha val="0"/>
                    </a:srgbClr>
                  </a:solidFill>
                </a:ln>
                <a:solidFill>
                  <a:schemeClr val="accent2">
                    <a:lumMod val="50000"/>
                  </a:schemeClr>
                </a:solidFill>
                <a:latin typeface="Arial" panose="020B0604020202020204" pitchFamily="34" charset="0"/>
                <a:ea typeface="나눔고딕 Bold" panose="020D0804000000000000" pitchFamily="50" charset="-127"/>
                <a:cs typeface="Arial" panose="020B0604020202020204" pitchFamily="34" charset="0"/>
              </a:endParaRPr>
            </a:p>
            <a:p>
              <a:pPr marL="285750" indent="-285750" fontAlgn="base">
                <a:spcBef>
                  <a:spcPct val="0"/>
                </a:spcBef>
                <a:spcAft>
                  <a:spcPct val="0"/>
                </a:spcAft>
                <a:buFont typeface="Wingdings" panose="05000000000000000000" pitchFamily="2" charset="2"/>
                <a:buChar char="Ø"/>
              </a:pPr>
              <a:r>
                <a:rPr kumimoji="1" lang="mn-MN" altLang="ko-KR" sz="1100" kern="0" dirty="0">
                  <a:ln>
                    <a:solidFill>
                      <a:srgbClr val="FFFFFF">
                        <a:alpha val="0"/>
                      </a:srgbClr>
                    </a:solidFill>
                  </a:ln>
                  <a:solidFill>
                    <a:schemeClr val="accent2">
                      <a:lumMod val="50000"/>
                    </a:schemeClr>
                  </a:solidFill>
                  <a:latin typeface="Arial" panose="020B0604020202020204" pitchFamily="34" charset="0"/>
                  <a:ea typeface="나눔고딕 Bold" panose="020D0804000000000000" pitchFamily="50" charset="-127"/>
                  <a:cs typeface="Arial" panose="020B0604020202020204" pitchFamily="34" charset="0"/>
                </a:rPr>
                <a:t>Гарч болох эрсдэлээс урьдчилан сэргийлэх шаардлагатай.</a:t>
              </a:r>
              <a:endParaRPr kumimoji="1" lang="ko-KR" altLang="en-US" sz="1100" kern="0" dirty="0">
                <a:ln>
                  <a:solidFill>
                    <a:srgbClr val="FFFFFF">
                      <a:alpha val="0"/>
                    </a:srgbClr>
                  </a:solidFill>
                </a:ln>
                <a:solidFill>
                  <a:schemeClr val="accent2">
                    <a:lumMod val="50000"/>
                  </a:schemeClr>
                </a:solidFill>
                <a:latin typeface="Arial" panose="020B0604020202020204" pitchFamily="34" charset="0"/>
                <a:ea typeface="나눔고딕 Bold" panose="020D0804000000000000" pitchFamily="50" charset="-127"/>
                <a:cs typeface="Arial" panose="020B0604020202020204" pitchFamily="34" charset="0"/>
              </a:endParaRPr>
            </a:p>
          </p:txBody>
        </p:sp>
      </p:grpSp>
      <p:pic>
        <p:nvPicPr>
          <p:cNvPr id="1026" name="Picture 2"/>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5004049" y="4869160"/>
            <a:ext cx="3600400" cy="172819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25" name="AutoShape 212"/>
          <p:cNvSpPr>
            <a:spLocks noChangeArrowheads="1"/>
          </p:cNvSpPr>
          <p:nvPr/>
        </p:nvSpPr>
        <p:spPr bwMode="auto">
          <a:xfrm>
            <a:off x="4838680" y="2592788"/>
            <a:ext cx="1154811" cy="116132"/>
          </a:xfrm>
          <a:prstGeom prst="roundRect">
            <a:avLst>
              <a:gd name="adj" fmla="val 16667"/>
            </a:avLst>
          </a:prstGeom>
          <a:solidFill>
            <a:srgbClr val="AFD5EF"/>
          </a:solidFill>
          <a:ln w="9525" algn="ctr">
            <a:noFill/>
            <a:round/>
            <a:headEnd/>
            <a:tailEnd/>
          </a:ln>
          <a:effectLst>
            <a:outerShdw dist="35921" dir="2700000" algn="ctr" rotWithShape="0">
              <a:srgbClr val="CECFCE"/>
            </a:outerShdw>
          </a:effectLst>
        </p:spPr>
        <p:txBody>
          <a:bodyPr wrap="none" lIns="95754" tIns="47877" rIns="95754" bIns="47877" anchor="ctr"/>
          <a:lstStyle/>
          <a:p>
            <a:pPr algn="ctr" defTabSz="839429" latinLnBrk="0">
              <a:defRPr/>
            </a:pPr>
            <a:r>
              <a:rPr lang="mn-MN" altLang="ko-KR" sz="800" kern="0" dirty="0">
                <a:solidFill>
                  <a:srgbClr val="002060"/>
                </a:solidFill>
                <a:latin typeface="Arial" panose="020B0604020202020204" pitchFamily="34" charset="0"/>
                <a:ea typeface="나눔고딕 ExtraBold" panose="020D0904000000000000" pitchFamily="50" charset="-127"/>
                <a:cs typeface="Arial" panose="020B0604020202020204" pitchFamily="34" charset="0"/>
              </a:rPr>
              <a:t>Гүйцэтгэлийн хэмжүүр</a:t>
            </a:r>
            <a:endParaRPr lang="ko-KR" altLang="en-US" sz="800" kern="0" dirty="0">
              <a:solidFill>
                <a:srgbClr val="002060"/>
              </a:solidFill>
              <a:latin typeface="Arial" panose="020B0604020202020204" pitchFamily="34" charset="0"/>
              <a:ea typeface="나눔고딕 ExtraBold" panose="020D0904000000000000" pitchFamily="50" charset="-127"/>
              <a:cs typeface="Arial" panose="020B0604020202020204" pitchFamily="34" charset="0"/>
            </a:endParaRPr>
          </a:p>
        </p:txBody>
      </p:sp>
      <p:sp>
        <p:nvSpPr>
          <p:cNvPr id="29" name="AutoShape 212"/>
          <p:cNvSpPr>
            <a:spLocks noChangeArrowheads="1"/>
          </p:cNvSpPr>
          <p:nvPr/>
        </p:nvSpPr>
        <p:spPr bwMode="auto">
          <a:xfrm>
            <a:off x="4838680" y="4653136"/>
            <a:ext cx="1656184" cy="108012"/>
          </a:xfrm>
          <a:prstGeom prst="roundRect">
            <a:avLst>
              <a:gd name="adj" fmla="val 16667"/>
            </a:avLst>
          </a:prstGeom>
          <a:solidFill>
            <a:srgbClr val="AFD5EF"/>
          </a:solidFill>
          <a:ln w="9525" algn="ctr">
            <a:noFill/>
            <a:round/>
            <a:headEnd/>
            <a:tailEnd/>
          </a:ln>
          <a:effectLst>
            <a:outerShdw dist="35921" dir="2700000" algn="ctr" rotWithShape="0">
              <a:srgbClr val="CECFCE"/>
            </a:outerShdw>
          </a:effectLst>
        </p:spPr>
        <p:txBody>
          <a:bodyPr wrap="none" lIns="95754" tIns="47877" rIns="95754" bIns="47877" anchor="ctr"/>
          <a:lstStyle/>
          <a:p>
            <a:pPr algn="ctr" defTabSz="839429" latinLnBrk="0">
              <a:defRPr/>
            </a:pPr>
            <a:r>
              <a:rPr lang="mn-MN" altLang="ko-KR" sz="800" kern="0" dirty="0">
                <a:solidFill>
                  <a:srgbClr val="002060"/>
                </a:solidFill>
                <a:latin typeface="Arial" panose="020B0604020202020204" pitchFamily="34" charset="0"/>
                <a:ea typeface="나눔고딕 ExtraBold" panose="020D0904000000000000" pitchFamily="50" charset="-127"/>
                <a:cs typeface="Arial" panose="020B0604020202020204" pitchFamily="34" charset="0"/>
              </a:rPr>
              <a:t>Хэрэгжүүлэгч</a:t>
            </a:r>
            <a:r>
              <a:rPr lang="en-US" altLang="ko-KR" sz="800" kern="0" dirty="0">
                <a:solidFill>
                  <a:srgbClr val="002060"/>
                </a:solidFill>
                <a:latin typeface="Arial" panose="020B0604020202020204" pitchFamily="34" charset="0"/>
                <a:ea typeface="나눔고딕 ExtraBold" panose="020D0904000000000000" pitchFamily="50" charset="-127"/>
                <a:cs typeface="Arial" panose="020B0604020202020204" pitchFamily="34" charset="0"/>
              </a:rPr>
              <a:t> &amp; </a:t>
            </a:r>
            <a:r>
              <a:rPr lang="mn-MN" altLang="ko-KR" sz="800" kern="0" dirty="0">
                <a:solidFill>
                  <a:srgbClr val="002060"/>
                </a:solidFill>
                <a:latin typeface="Arial" panose="020B0604020202020204" pitchFamily="34" charset="0"/>
                <a:ea typeface="나눔고딕 ExtraBold" panose="020D0904000000000000" pitchFamily="50" charset="-127"/>
                <a:cs typeface="Arial" panose="020B0604020202020204" pitchFamily="34" charset="0"/>
              </a:rPr>
              <a:t>Хэрэгжүүлэх систем</a:t>
            </a:r>
            <a:endParaRPr lang="ko-KR" altLang="en-US" sz="800" kern="0" dirty="0">
              <a:solidFill>
                <a:srgbClr val="002060"/>
              </a:solidFill>
              <a:latin typeface="Arial" panose="020B0604020202020204" pitchFamily="34" charset="0"/>
              <a:ea typeface="나눔고딕 ExtraBold" panose="020D0904000000000000" pitchFamily="50" charset="-127"/>
              <a:cs typeface="Arial" panose="020B0604020202020204" pitchFamily="34" charset="0"/>
            </a:endParaRPr>
          </a:p>
        </p:txBody>
      </p:sp>
      <p:graphicFrame>
        <p:nvGraphicFramePr>
          <p:cNvPr id="30" name="표 29"/>
          <p:cNvGraphicFramePr>
            <a:graphicFrameLocks noGrp="1"/>
          </p:cNvGraphicFramePr>
          <p:nvPr>
            <p:extLst/>
          </p:nvPr>
        </p:nvGraphicFramePr>
        <p:xfrm>
          <a:off x="399708" y="3718298"/>
          <a:ext cx="4028276" cy="2620843"/>
        </p:xfrm>
        <a:graphic>
          <a:graphicData uri="http://schemas.openxmlformats.org/drawingml/2006/table">
            <a:tbl>
              <a:tblPr firstRow="1" firstCol="1" bandRow="1">
                <a:tableStyleId>{5940675A-B579-460E-94D1-54222C63F5DA}</a:tableStyleId>
              </a:tblPr>
              <a:tblGrid>
                <a:gridCol w="1003939">
                  <a:extLst>
                    <a:ext uri="{9D8B030D-6E8A-4147-A177-3AD203B41FA5}">
                      <a16:colId xmlns:a16="http://schemas.microsoft.com/office/drawing/2014/main" val="20000"/>
                    </a:ext>
                  </a:extLst>
                </a:gridCol>
                <a:gridCol w="3024337">
                  <a:extLst>
                    <a:ext uri="{9D8B030D-6E8A-4147-A177-3AD203B41FA5}">
                      <a16:colId xmlns:a16="http://schemas.microsoft.com/office/drawing/2014/main" val="20001"/>
                    </a:ext>
                  </a:extLst>
                </a:gridCol>
              </a:tblGrid>
              <a:tr h="303677">
                <a:tc>
                  <a:txBody>
                    <a:bodyPr/>
                    <a:lstStyle/>
                    <a:p>
                      <a:pPr algn="ctr" latinLnBrk="1">
                        <a:lnSpc>
                          <a:spcPct val="100000"/>
                        </a:lnSpc>
                        <a:spcAft>
                          <a:spcPts val="0"/>
                        </a:spcAft>
                      </a:pPr>
                      <a:r>
                        <a:rPr lang="mn-MN" altLang="ko-KR" sz="800" kern="100" dirty="0">
                          <a:effectLst/>
                          <a:latin typeface="Arial" panose="020B0604020202020204" pitchFamily="34" charset="0"/>
                          <a:ea typeface="나눔고딕 Bold" panose="020D0804000000000000" pitchFamily="50" charset="-127"/>
                          <a:cs typeface="Arial" panose="020B0604020202020204" pitchFamily="34" charset="0"/>
                        </a:rPr>
                        <a:t>Огноо</a:t>
                      </a:r>
                      <a:endParaRPr lang="ko-KR" sz="800" kern="100" dirty="0">
                        <a:effectLst/>
                        <a:latin typeface="Arial" panose="020B0604020202020204" pitchFamily="34" charset="0"/>
                        <a:ea typeface="나눔고딕 Bold" panose="020D0804000000000000" pitchFamily="50" charset="-127"/>
                        <a:cs typeface="Arial" panose="020B0604020202020204" pitchFamily="34" charset="0"/>
                      </a:endParaRPr>
                    </a:p>
                  </a:txBody>
                  <a:tcPr marL="64770" marR="64770" marT="17780" marB="17780" anchor="ctr">
                    <a:solidFill>
                      <a:srgbClr val="AFD5EF"/>
                    </a:solidFill>
                  </a:tcPr>
                </a:tc>
                <a:tc>
                  <a:txBody>
                    <a:bodyPr/>
                    <a:lstStyle/>
                    <a:p>
                      <a:pPr algn="ctr" latinLnBrk="1">
                        <a:lnSpc>
                          <a:spcPct val="100000"/>
                        </a:lnSpc>
                        <a:spcAft>
                          <a:spcPts val="0"/>
                        </a:spcAft>
                      </a:pPr>
                      <a:r>
                        <a:rPr lang="mn-MN" sz="800" kern="100" dirty="0">
                          <a:effectLst/>
                          <a:latin typeface="Arial" panose="020B0604020202020204" pitchFamily="34" charset="0"/>
                          <a:ea typeface="나눔고딕 Bold" panose="020D0804000000000000" pitchFamily="50" charset="-127"/>
                          <a:cs typeface="Arial" panose="020B0604020202020204" pitchFamily="34" charset="0"/>
                        </a:rPr>
                        <a:t>ТУС-н</a:t>
                      </a:r>
                      <a:r>
                        <a:rPr lang="mn-MN" sz="800" kern="100" baseline="0" dirty="0">
                          <a:effectLst/>
                          <a:latin typeface="Arial" panose="020B0604020202020204" pitchFamily="34" charset="0"/>
                          <a:ea typeface="나눔고딕 Bold" panose="020D0804000000000000" pitchFamily="50" charset="-127"/>
                          <a:cs typeface="Arial" panose="020B0604020202020204" pitchFamily="34" charset="0"/>
                        </a:rPr>
                        <a:t> акт хөгжүүлэлт</a:t>
                      </a:r>
                      <a:r>
                        <a:rPr lang="en-US" sz="800" kern="100" baseline="0" dirty="0">
                          <a:effectLst/>
                          <a:latin typeface="Arial" panose="020B0604020202020204" pitchFamily="34" charset="0"/>
                          <a:ea typeface="나눔고딕 Bold" panose="020D0804000000000000" pitchFamily="50" charset="-127"/>
                          <a:cs typeface="Arial" panose="020B0604020202020204" pitchFamily="34" charset="0"/>
                        </a:rPr>
                        <a:t>/</a:t>
                      </a:r>
                      <a:r>
                        <a:rPr lang="mn-MN" sz="800" kern="100" baseline="0" dirty="0">
                          <a:effectLst/>
                          <a:latin typeface="Arial" panose="020B0604020202020204" pitchFamily="34" charset="0"/>
                          <a:ea typeface="나눔고딕 Bold" panose="020D0804000000000000" pitchFamily="50" charset="-127"/>
                          <a:cs typeface="Arial" panose="020B0604020202020204" pitchFamily="34" charset="0"/>
                        </a:rPr>
                        <a:t>өөрчлөлт оруулсан</a:t>
                      </a:r>
                      <a:endParaRPr lang="ko-KR" sz="800" kern="100" dirty="0">
                        <a:effectLst/>
                        <a:latin typeface="Arial" panose="020B0604020202020204" pitchFamily="34" charset="0"/>
                        <a:ea typeface="나눔고딕 Bold" panose="020D0804000000000000" pitchFamily="50" charset="-127"/>
                        <a:cs typeface="Arial" panose="020B0604020202020204" pitchFamily="34" charset="0"/>
                      </a:endParaRPr>
                    </a:p>
                  </a:txBody>
                  <a:tcPr marL="64770" marR="64770" marT="17780" marB="17780" anchor="ctr">
                    <a:solidFill>
                      <a:srgbClr val="AFD5EF"/>
                    </a:solidFill>
                  </a:tcPr>
                </a:tc>
                <a:extLst>
                  <a:ext uri="{0D108BD9-81ED-4DB2-BD59-A6C34878D82A}">
                    <a16:rowId xmlns:a16="http://schemas.microsoft.com/office/drawing/2014/main" val="10000"/>
                  </a:ext>
                </a:extLst>
              </a:tr>
              <a:tr h="407544">
                <a:tc>
                  <a:txBody>
                    <a:bodyPr/>
                    <a:lstStyle/>
                    <a:p>
                      <a:pPr algn="ctr" latinLnBrk="1">
                        <a:lnSpc>
                          <a:spcPct val="100000"/>
                        </a:lnSpc>
                        <a:spcAft>
                          <a:spcPts val="0"/>
                        </a:spcAft>
                      </a:pPr>
                      <a:r>
                        <a:rPr lang="en-US" sz="800" kern="100" dirty="0">
                          <a:effectLst/>
                          <a:latin typeface="나눔고딕 Bold" panose="020D0804000000000000" pitchFamily="50" charset="-127"/>
                          <a:ea typeface="나눔고딕 Bold" panose="020D0804000000000000" pitchFamily="50" charset="-127"/>
                        </a:rPr>
                        <a:t>1999</a:t>
                      </a:r>
                      <a:r>
                        <a:rPr lang="mn-MN" sz="800" kern="100" dirty="0">
                          <a:effectLst/>
                          <a:latin typeface="나눔고딕 Bold" panose="020D0804000000000000" pitchFamily="50" charset="-127"/>
                          <a:ea typeface="나눔고딕 Bold" panose="020D0804000000000000" pitchFamily="50" charset="-127"/>
                        </a:rPr>
                        <a:t> оны 2 сар</a:t>
                      </a:r>
                      <a:endParaRPr lang="ko-KR" sz="800" kern="100" dirty="0">
                        <a:effectLst/>
                        <a:latin typeface="나눔고딕 Bold" panose="020D0804000000000000" pitchFamily="50" charset="-127"/>
                        <a:ea typeface="나눔고딕 Bold" panose="020D0804000000000000" pitchFamily="50" charset="-127"/>
                      </a:endParaRPr>
                    </a:p>
                  </a:txBody>
                  <a:tcPr marL="64770" marR="64770" marT="17780" marB="17780" anchor="ctr"/>
                </a:tc>
                <a:tc>
                  <a:txBody>
                    <a:bodyPr/>
                    <a:lstStyle/>
                    <a:p>
                      <a:pPr latinLnBrk="1">
                        <a:lnSpc>
                          <a:spcPct val="100000"/>
                        </a:lnSpc>
                        <a:spcAft>
                          <a:spcPts val="0"/>
                        </a:spcAft>
                      </a:pPr>
                      <a:r>
                        <a:rPr lang="mn-MN" sz="800" kern="100" dirty="0">
                          <a:effectLst/>
                          <a:latin typeface="나눔고딕 Bold" panose="020D0804000000000000" pitchFamily="50" charset="-127"/>
                          <a:ea typeface="나눔고딕 Bold" panose="020D0804000000000000" pitchFamily="50" charset="-127"/>
                        </a:rPr>
                        <a:t>Тээврийн</a:t>
                      </a:r>
                      <a:r>
                        <a:rPr lang="mn-MN" sz="800" kern="100" baseline="0" dirty="0">
                          <a:effectLst/>
                          <a:latin typeface="나눔고딕 Bold" panose="020D0804000000000000" pitchFamily="50" charset="-127"/>
                          <a:ea typeface="나눔고딕 Bold" panose="020D0804000000000000" pitchFamily="50" charset="-127"/>
                        </a:rPr>
                        <a:t> үр ашгийн актыг бий болгосон</a:t>
                      </a:r>
                      <a:endParaRPr lang="ko-KR" sz="800" kern="100" dirty="0">
                        <a:effectLst/>
                        <a:latin typeface="나눔고딕 Bold" panose="020D0804000000000000" pitchFamily="50" charset="-127"/>
                        <a:ea typeface="나눔고딕 Bold" panose="020D0804000000000000" pitchFamily="50" charset="-127"/>
                      </a:endParaRPr>
                    </a:p>
                  </a:txBody>
                  <a:tcPr marL="64770" marR="64770" marT="17780" marB="17780" anchor="ctr"/>
                </a:tc>
                <a:extLst>
                  <a:ext uri="{0D108BD9-81ED-4DB2-BD59-A6C34878D82A}">
                    <a16:rowId xmlns:a16="http://schemas.microsoft.com/office/drawing/2014/main" val="10001"/>
                  </a:ext>
                </a:extLst>
              </a:tr>
              <a:tr h="506688">
                <a:tc>
                  <a:txBody>
                    <a:bodyPr/>
                    <a:lstStyle/>
                    <a:p>
                      <a:pPr algn="ctr" latinLnBrk="1">
                        <a:lnSpc>
                          <a:spcPct val="100000"/>
                        </a:lnSpc>
                        <a:spcAft>
                          <a:spcPts val="0"/>
                        </a:spcAft>
                      </a:pPr>
                      <a:r>
                        <a:rPr lang="en-US" sz="800" kern="100" dirty="0">
                          <a:effectLst/>
                          <a:latin typeface="나눔고딕 Bold" panose="020D0804000000000000" pitchFamily="50" charset="-127"/>
                          <a:ea typeface="나눔고딕 Bold" panose="020D0804000000000000" pitchFamily="50" charset="-127"/>
                        </a:rPr>
                        <a:t>2000</a:t>
                      </a:r>
                      <a:r>
                        <a:rPr lang="mn-MN" sz="800" kern="100" dirty="0">
                          <a:effectLst/>
                          <a:latin typeface="나눔고딕 Bold" panose="020D0804000000000000" pitchFamily="50" charset="-127"/>
                          <a:ea typeface="나눔고딕 Bold" panose="020D0804000000000000" pitchFamily="50" charset="-127"/>
                        </a:rPr>
                        <a:t> оны</a:t>
                      </a:r>
                      <a:r>
                        <a:rPr lang="mn-MN" sz="800" kern="100" baseline="0" dirty="0">
                          <a:effectLst/>
                          <a:latin typeface="나눔고딕 Bold" panose="020D0804000000000000" pitchFamily="50" charset="-127"/>
                          <a:ea typeface="나눔고딕 Bold" panose="020D0804000000000000" pitchFamily="50" charset="-127"/>
                        </a:rPr>
                        <a:t> 1 сар</a:t>
                      </a:r>
                      <a:endParaRPr lang="ko-KR" sz="800" kern="100" dirty="0">
                        <a:effectLst/>
                        <a:latin typeface="나눔고딕 Bold" panose="020D0804000000000000" pitchFamily="50" charset="-127"/>
                        <a:ea typeface="나눔고딕 Bold" panose="020D0804000000000000" pitchFamily="50" charset="-127"/>
                      </a:endParaRPr>
                    </a:p>
                  </a:txBody>
                  <a:tcPr marL="64770" marR="64770" marT="17780" marB="17780" anchor="ctr"/>
                </a:tc>
                <a:tc>
                  <a:txBody>
                    <a:bodyPr/>
                    <a:lstStyle/>
                    <a:p>
                      <a:pPr latinLnBrk="1">
                        <a:lnSpc>
                          <a:spcPct val="100000"/>
                        </a:lnSpc>
                        <a:spcAft>
                          <a:spcPts val="0"/>
                        </a:spcAft>
                      </a:pPr>
                      <a:r>
                        <a:rPr lang="mn-MN" sz="800" kern="100" dirty="0">
                          <a:effectLst/>
                          <a:latin typeface="나눔고딕 Bold" panose="020D0804000000000000" pitchFamily="50" charset="-127"/>
                          <a:ea typeface="나눔고딕 Bold" panose="020D0804000000000000" pitchFamily="50" charset="-127"/>
                        </a:rPr>
                        <a:t>Хэсэгчлэн өөрчлөлт оруулсан</a:t>
                      </a:r>
                      <a:endParaRPr lang="en-US" sz="800" kern="100" dirty="0">
                        <a:effectLst/>
                        <a:latin typeface="나눔고딕 Bold" panose="020D0804000000000000" pitchFamily="50" charset="-127"/>
                        <a:ea typeface="나눔고딕 Bold" panose="020D0804000000000000" pitchFamily="50" charset="-127"/>
                      </a:endParaRPr>
                    </a:p>
                    <a:p>
                      <a:pPr latinLnBrk="1">
                        <a:lnSpc>
                          <a:spcPct val="100000"/>
                        </a:lnSpc>
                        <a:spcAft>
                          <a:spcPts val="0"/>
                        </a:spcAft>
                      </a:pPr>
                      <a:r>
                        <a:rPr lang="en-US" sz="800" kern="100" dirty="0">
                          <a:effectLst/>
                          <a:latin typeface="나눔고딕 Bold" panose="020D0804000000000000" pitchFamily="50" charset="-127"/>
                          <a:ea typeface="나눔고딕 Bold" panose="020D0804000000000000" pitchFamily="50" charset="-127"/>
                        </a:rPr>
                        <a:t>(</a:t>
                      </a:r>
                      <a:r>
                        <a:rPr lang="mn-MN" sz="800" kern="100" dirty="0">
                          <a:effectLst/>
                          <a:latin typeface="나눔고딕 Bold" panose="020D0804000000000000" pitchFamily="50" charset="-127"/>
                          <a:ea typeface="나눔고딕 Bold" panose="020D0804000000000000" pitchFamily="50" charset="-127"/>
                        </a:rPr>
                        <a:t>Том хэмжээний</a:t>
                      </a:r>
                      <a:r>
                        <a:rPr lang="mn-MN" sz="800" kern="100" baseline="0" dirty="0">
                          <a:effectLst/>
                          <a:latin typeface="나눔고딕 Bold" panose="020D0804000000000000" pitchFamily="50" charset="-127"/>
                          <a:ea typeface="나눔고딕 Bold" panose="020D0804000000000000" pitchFamily="50" charset="-127"/>
                        </a:rPr>
                        <a:t> хөгжлийн төсөлд зориулсан хотын тээврийг     хөгжүүлэх үзүүлэлтүүдийг гаргах шаардлагатай болсон</a:t>
                      </a:r>
                      <a:r>
                        <a:rPr lang="en-US" sz="800" kern="100" dirty="0">
                          <a:effectLst/>
                          <a:latin typeface="나눔고딕 Bold" panose="020D0804000000000000" pitchFamily="50" charset="-127"/>
                          <a:ea typeface="나눔고딕 Bold" panose="020D0804000000000000" pitchFamily="50" charset="-127"/>
                        </a:rPr>
                        <a:t>)</a:t>
                      </a:r>
                      <a:endParaRPr lang="ko-KR" sz="800" kern="100" dirty="0">
                        <a:effectLst/>
                        <a:latin typeface="나눔고딕 Bold" panose="020D0804000000000000" pitchFamily="50" charset="-127"/>
                        <a:ea typeface="나눔고딕 Bold" panose="020D0804000000000000" pitchFamily="50" charset="-127"/>
                      </a:endParaRPr>
                    </a:p>
                  </a:txBody>
                  <a:tcPr marL="64770" marR="64770" marT="17780" marB="17780" anchor="ctr"/>
                </a:tc>
                <a:extLst>
                  <a:ext uri="{0D108BD9-81ED-4DB2-BD59-A6C34878D82A}">
                    <a16:rowId xmlns:a16="http://schemas.microsoft.com/office/drawing/2014/main" val="10002"/>
                  </a:ext>
                </a:extLst>
              </a:tr>
              <a:tr h="358043">
                <a:tc>
                  <a:txBody>
                    <a:bodyPr/>
                    <a:lstStyle/>
                    <a:p>
                      <a:pPr algn="ctr" latinLnBrk="1">
                        <a:lnSpc>
                          <a:spcPct val="100000"/>
                        </a:lnSpc>
                        <a:spcAft>
                          <a:spcPts val="0"/>
                        </a:spcAft>
                      </a:pPr>
                      <a:r>
                        <a:rPr lang="en-US" sz="800" kern="100" dirty="0">
                          <a:effectLst/>
                          <a:latin typeface="나눔고딕 Bold" panose="020D0804000000000000" pitchFamily="50" charset="-127"/>
                          <a:ea typeface="나눔고딕 Bold" panose="020D0804000000000000" pitchFamily="50" charset="-127"/>
                        </a:rPr>
                        <a:t>2001</a:t>
                      </a:r>
                      <a:r>
                        <a:rPr lang="mn-MN" sz="800" kern="100" dirty="0">
                          <a:effectLst/>
                          <a:latin typeface="나눔고딕 Bold" panose="020D0804000000000000" pitchFamily="50" charset="-127"/>
                          <a:ea typeface="나눔고딕 Bold" panose="020D0804000000000000" pitchFamily="50" charset="-127"/>
                        </a:rPr>
                        <a:t> оны 5 сар</a:t>
                      </a:r>
                      <a:endParaRPr lang="ko-KR" sz="800" kern="100" dirty="0">
                        <a:effectLst/>
                        <a:latin typeface="나눔고딕 Bold" panose="020D0804000000000000" pitchFamily="50" charset="-127"/>
                        <a:ea typeface="나눔고딕 Bold" panose="020D0804000000000000" pitchFamily="50" charset="-127"/>
                      </a:endParaRPr>
                    </a:p>
                  </a:txBody>
                  <a:tcPr marL="64770" marR="64770" marT="17780" marB="17780" anchor="ctr"/>
                </a:tc>
                <a:tc>
                  <a:txBody>
                    <a:bodyPr/>
                    <a:lstStyle/>
                    <a:p>
                      <a:pPr latinLnBrk="1">
                        <a:lnSpc>
                          <a:spcPct val="100000"/>
                        </a:lnSpc>
                        <a:spcAft>
                          <a:spcPts val="0"/>
                        </a:spcAft>
                      </a:pPr>
                      <a:r>
                        <a:rPr lang="mn-MN" sz="800" kern="100" dirty="0">
                          <a:effectLst/>
                          <a:latin typeface="나눔고딕 Bold" panose="020D0804000000000000" pitchFamily="50" charset="-127"/>
                          <a:ea typeface="나눔고딕 Bold" panose="020D0804000000000000" pitchFamily="50" charset="-127"/>
                        </a:rPr>
                        <a:t>Хэсэгчлэн</a:t>
                      </a:r>
                      <a:r>
                        <a:rPr lang="mn-MN" sz="800" kern="100" baseline="0" dirty="0">
                          <a:effectLst/>
                          <a:latin typeface="나눔고딕 Bold" panose="020D0804000000000000" pitchFamily="50" charset="-127"/>
                          <a:ea typeface="나눔고딕 Bold" panose="020D0804000000000000" pitchFamily="50" charset="-127"/>
                        </a:rPr>
                        <a:t> өөрчлөлт оруулсан</a:t>
                      </a:r>
                      <a:endParaRPr lang="en-US" sz="800" kern="100" dirty="0">
                        <a:effectLst/>
                        <a:latin typeface="나눔고딕 Bold" panose="020D0804000000000000" pitchFamily="50" charset="-127"/>
                        <a:ea typeface="나눔고딕 Bold" panose="020D0804000000000000" pitchFamily="50" charset="-127"/>
                      </a:endParaRPr>
                    </a:p>
                    <a:p>
                      <a:pPr latinLnBrk="1">
                        <a:lnSpc>
                          <a:spcPct val="100000"/>
                        </a:lnSpc>
                        <a:spcAft>
                          <a:spcPts val="0"/>
                        </a:spcAft>
                      </a:pPr>
                      <a:r>
                        <a:rPr lang="en-US" sz="800" kern="100" dirty="0">
                          <a:effectLst/>
                          <a:latin typeface="나눔고딕 Bold" panose="020D0804000000000000" pitchFamily="50" charset="-127"/>
                          <a:ea typeface="나눔고딕 Bold" panose="020D0804000000000000" pitchFamily="50" charset="-127"/>
                        </a:rPr>
                        <a:t>(</a:t>
                      </a:r>
                      <a:r>
                        <a:rPr lang="mn-MN" sz="800" kern="100" dirty="0">
                          <a:effectLst/>
                          <a:latin typeface="나눔고딕 Bold" panose="020D0804000000000000" pitchFamily="50" charset="-127"/>
                          <a:ea typeface="나눔고딕 Bold" panose="020D0804000000000000" pitchFamily="50" charset="-127"/>
                        </a:rPr>
                        <a:t>Хотын төлөвлөгөө болон бүс</a:t>
                      </a:r>
                      <a:r>
                        <a:rPr lang="mn-MN" sz="800" kern="100" baseline="0" dirty="0">
                          <a:effectLst/>
                          <a:latin typeface="나눔고딕 Bold" panose="020D0804000000000000" pitchFamily="50" charset="-127"/>
                          <a:ea typeface="나눔고딕 Bold" panose="020D0804000000000000" pitchFamily="50" charset="-127"/>
                        </a:rPr>
                        <a:t> нутгийн төлөвлөгөө гаргах</a:t>
                      </a:r>
                      <a:r>
                        <a:rPr lang="en-US" sz="800" kern="100" dirty="0">
                          <a:effectLst/>
                          <a:latin typeface="나눔고딕 Bold" panose="020D0804000000000000" pitchFamily="50" charset="-127"/>
                          <a:ea typeface="나눔고딕 Bold" panose="020D0804000000000000" pitchFamily="50" charset="-127"/>
                        </a:rPr>
                        <a:t>)</a:t>
                      </a:r>
                      <a:endParaRPr lang="ko-KR" sz="800" kern="100" dirty="0">
                        <a:effectLst/>
                        <a:latin typeface="나눔고딕 Bold" panose="020D0804000000000000" pitchFamily="50" charset="-127"/>
                        <a:ea typeface="나눔고딕 Bold" panose="020D0804000000000000" pitchFamily="50" charset="-127"/>
                      </a:endParaRPr>
                    </a:p>
                  </a:txBody>
                  <a:tcPr marL="64770" marR="64770" marT="17780" marB="17780" anchor="ctr"/>
                </a:tc>
                <a:extLst>
                  <a:ext uri="{0D108BD9-81ED-4DB2-BD59-A6C34878D82A}">
                    <a16:rowId xmlns:a16="http://schemas.microsoft.com/office/drawing/2014/main" val="10003"/>
                  </a:ext>
                </a:extLst>
              </a:tr>
              <a:tr h="310421">
                <a:tc>
                  <a:txBody>
                    <a:bodyPr/>
                    <a:lstStyle/>
                    <a:p>
                      <a:pPr algn="ctr" latinLnBrk="1">
                        <a:lnSpc>
                          <a:spcPct val="100000"/>
                        </a:lnSpc>
                        <a:spcAft>
                          <a:spcPts val="0"/>
                        </a:spcAft>
                      </a:pPr>
                      <a:r>
                        <a:rPr lang="en-US" sz="800" kern="100" dirty="0">
                          <a:effectLst/>
                          <a:latin typeface="나눔고딕 Bold" panose="020D0804000000000000" pitchFamily="50" charset="-127"/>
                          <a:ea typeface="나눔고딕 Bold" panose="020D0804000000000000" pitchFamily="50" charset="-127"/>
                        </a:rPr>
                        <a:t>2005</a:t>
                      </a:r>
                      <a:r>
                        <a:rPr lang="mn-MN" sz="800" kern="100" dirty="0">
                          <a:effectLst/>
                          <a:latin typeface="나눔고딕 Bold" panose="020D0804000000000000" pitchFamily="50" charset="-127"/>
                          <a:ea typeface="나눔고딕 Bold" panose="020D0804000000000000" pitchFamily="50" charset="-127"/>
                        </a:rPr>
                        <a:t> оны 8 сар</a:t>
                      </a:r>
                      <a:endParaRPr lang="ko-KR" sz="800" kern="100" dirty="0">
                        <a:effectLst/>
                        <a:latin typeface="나눔고딕 Bold" panose="020D0804000000000000" pitchFamily="50" charset="-127"/>
                        <a:ea typeface="나눔고딕 Bold" panose="020D0804000000000000" pitchFamily="50" charset="-127"/>
                      </a:endParaRPr>
                    </a:p>
                  </a:txBody>
                  <a:tcPr marL="64770" marR="64770" marT="17780" marB="17780" anchor="ctr"/>
                </a:tc>
                <a:tc>
                  <a:txBody>
                    <a:bodyPr/>
                    <a:lstStyle/>
                    <a:p>
                      <a:pPr latinLnBrk="1">
                        <a:lnSpc>
                          <a:spcPct val="100000"/>
                        </a:lnSpc>
                        <a:spcAft>
                          <a:spcPts val="0"/>
                        </a:spcAft>
                      </a:pPr>
                      <a:r>
                        <a:rPr lang="mn-MN" sz="800" kern="100" dirty="0">
                          <a:effectLst/>
                          <a:latin typeface="나눔고딕 Bold" panose="020D0804000000000000" pitchFamily="50" charset="-127"/>
                          <a:ea typeface="나눔고딕 Bold" panose="020D0804000000000000" pitchFamily="50" charset="-127"/>
                        </a:rPr>
                        <a:t>Хэсэгчлэн өөрчлөлт оруулсан</a:t>
                      </a:r>
                      <a:endParaRPr lang="en-US" sz="800" kern="100" dirty="0">
                        <a:effectLst/>
                        <a:latin typeface="나눔고딕 Bold" panose="020D0804000000000000" pitchFamily="50" charset="-127"/>
                        <a:ea typeface="나눔고딕 Bold" panose="020D0804000000000000" pitchFamily="50" charset="-127"/>
                      </a:endParaRPr>
                    </a:p>
                    <a:p>
                      <a:pPr latinLnBrk="1">
                        <a:lnSpc>
                          <a:spcPct val="100000"/>
                        </a:lnSpc>
                        <a:spcAft>
                          <a:spcPts val="0"/>
                        </a:spcAft>
                      </a:pPr>
                      <a:r>
                        <a:rPr lang="en-US" sz="800" kern="100" dirty="0">
                          <a:effectLst/>
                          <a:latin typeface="나눔고딕 Bold" panose="020D0804000000000000" pitchFamily="50" charset="-127"/>
                          <a:ea typeface="나눔고딕 Bold" panose="020D0804000000000000" pitchFamily="50" charset="-127"/>
                        </a:rPr>
                        <a:t>(</a:t>
                      </a:r>
                      <a:r>
                        <a:rPr lang="mn-MN" sz="800" kern="100" dirty="0">
                          <a:effectLst/>
                          <a:latin typeface="나눔고딕 Bold" panose="020D0804000000000000" pitchFamily="50" charset="-127"/>
                          <a:ea typeface="나눔고딕 Bold" panose="020D0804000000000000" pitchFamily="50" charset="-127"/>
                        </a:rPr>
                        <a:t>ТУС-н</a:t>
                      </a:r>
                      <a:r>
                        <a:rPr lang="mn-MN" sz="800" kern="100" baseline="0" dirty="0">
                          <a:effectLst/>
                          <a:latin typeface="나눔고딕 Bold" panose="020D0804000000000000" pitchFamily="50" charset="-127"/>
                          <a:ea typeface="나눔고딕 Bold" panose="020D0804000000000000" pitchFamily="50" charset="-127"/>
                        </a:rPr>
                        <a:t> гарын авлага боловсруулах</a:t>
                      </a:r>
                      <a:r>
                        <a:rPr lang="en-US" sz="800" kern="100" dirty="0">
                          <a:effectLst/>
                          <a:latin typeface="나눔고딕 Bold" panose="020D0804000000000000" pitchFamily="50" charset="-127"/>
                          <a:ea typeface="나눔고딕 Bold" panose="020D0804000000000000" pitchFamily="50" charset="-127"/>
                        </a:rPr>
                        <a:t>)</a:t>
                      </a:r>
                      <a:endParaRPr lang="ko-KR" sz="800" kern="100" dirty="0">
                        <a:effectLst/>
                        <a:latin typeface="나눔고딕 Bold" panose="020D0804000000000000" pitchFamily="50" charset="-127"/>
                        <a:ea typeface="나눔고딕 Bold" panose="020D0804000000000000" pitchFamily="50" charset="-127"/>
                      </a:endParaRPr>
                    </a:p>
                  </a:txBody>
                  <a:tcPr marL="64770" marR="64770" marT="17780" marB="17780" anchor="ctr"/>
                </a:tc>
                <a:extLst>
                  <a:ext uri="{0D108BD9-81ED-4DB2-BD59-A6C34878D82A}">
                    <a16:rowId xmlns:a16="http://schemas.microsoft.com/office/drawing/2014/main" val="10004"/>
                  </a:ext>
                </a:extLst>
              </a:tr>
              <a:tr h="293788">
                <a:tc>
                  <a:txBody>
                    <a:bodyPr/>
                    <a:lstStyle/>
                    <a:p>
                      <a:pPr algn="ctr" latinLnBrk="1">
                        <a:lnSpc>
                          <a:spcPct val="100000"/>
                        </a:lnSpc>
                        <a:spcAft>
                          <a:spcPts val="0"/>
                        </a:spcAft>
                      </a:pPr>
                      <a:r>
                        <a:rPr lang="en-US" sz="800" kern="100" dirty="0">
                          <a:effectLst/>
                          <a:latin typeface="나눔고딕 Bold" panose="020D0804000000000000" pitchFamily="50" charset="-127"/>
                          <a:ea typeface="나눔고딕 Bold" panose="020D0804000000000000" pitchFamily="50" charset="-127"/>
                        </a:rPr>
                        <a:t>2007</a:t>
                      </a:r>
                      <a:r>
                        <a:rPr lang="mn-MN" sz="800" kern="100" dirty="0">
                          <a:effectLst/>
                          <a:latin typeface="나눔고딕 Bold" panose="020D0804000000000000" pitchFamily="50" charset="-127"/>
                          <a:ea typeface="나눔고딕 Bold" panose="020D0804000000000000" pitchFamily="50" charset="-127"/>
                        </a:rPr>
                        <a:t> оны 6 сар</a:t>
                      </a:r>
                      <a:endParaRPr lang="ko-KR" sz="800" kern="100" dirty="0">
                        <a:effectLst/>
                        <a:latin typeface="나눔고딕 Bold" panose="020D0804000000000000" pitchFamily="50" charset="-127"/>
                        <a:ea typeface="나눔고딕 Bold" panose="020D0804000000000000" pitchFamily="50" charset="-127"/>
                      </a:endParaRPr>
                    </a:p>
                  </a:txBody>
                  <a:tcPr marL="64770" marR="64770" marT="17780" marB="17780" anchor="ctr"/>
                </a:tc>
                <a:tc>
                  <a:txBody>
                    <a:bodyPr/>
                    <a:lstStyle/>
                    <a:p>
                      <a:pPr latinLnBrk="1">
                        <a:lnSpc>
                          <a:spcPct val="100000"/>
                        </a:lnSpc>
                        <a:spcAft>
                          <a:spcPts val="0"/>
                        </a:spcAft>
                      </a:pPr>
                      <a:r>
                        <a:rPr lang="mn-MN" sz="800" kern="100" dirty="0">
                          <a:effectLst/>
                          <a:latin typeface="나눔고딕 Bold" panose="020D0804000000000000" pitchFamily="50" charset="-127"/>
                          <a:ea typeface="나눔고딕 Bold" panose="020D0804000000000000" pitchFamily="50" charset="-127"/>
                        </a:rPr>
                        <a:t>ТУС-тай холбоотой хуулийг</a:t>
                      </a:r>
                      <a:r>
                        <a:rPr lang="mn-MN" sz="800" kern="100" baseline="0" dirty="0">
                          <a:effectLst/>
                          <a:latin typeface="나눔고딕 Bold" panose="020D0804000000000000" pitchFamily="50" charset="-127"/>
                          <a:ea typeface="나눔고딕 Bold" panose="020D0804000000000000" pitchFamily="50" charset="-127"/>
                        </a:rPr>
                        <a:t> өөрчлөх анхан шатны судалгаа</a:t>
                      </a:r>
                      <a:endParaRPr lang="ko-KR" sz="800" kern="100" dirty="0">
                        <a:effectLst/>
                        <a:latin typeface="나눔고딕 Bold" panose="020D0804000000000000" pitchFamily="50" charset="-127"/>
                        <a:ea typeface="나눔고딕 Bold" panose="020D0804000000000000" pitchFamily="50" charset="-127"/>
                      </a:endParaRPr>
                    </a:p>
                  </a:txBody>
                  <a:tcPr marL="64770" marR="64770" marT="17780" marB="17780" anchor="ctr"/>
                </a:tc>
                <a:extLst>
                  <a:ext uri="{0D108BD9-81ED-4DB2-BD59-A6C34878D82A}">
                    <a16:rowId xmlns:a16="http://schemas.microsoft.com/office/drawing/2014/main" val="10005"/>
                  </a:ext>
                </a:extLst>
              </a:tr>
              <a:tr h="440682">
                <a:tc>
                  <a:txBody>
                    <a:bodyPr/>
                    <a:lstStyle/>
                    <a:p>
                      <a:pPr algn="ctr" latinLnBrk="1">
                        <a:lnSpc>
                          <a:spcPct val="100000"/>
                        </a:lnSpc>
                        <a:spcAft>
                          <a:spcPts val="0"/>
                        </a:spcAft>
                      </a:pPr>
                      <a:r>
                        <a:rPr lang="en-US" sz="800" kern="100" dirty="0">
                          <a:effectLst/>
                          <a:latin typeface="나눔고딕 Bold" panose="020D0804000000000000" pitchFamily="50" charset="-127"/>
                          <a:ea typeface="나눔고딕 Bold" panose="020D0804000000000000" pitchFamily="50" charset="-127"/>
                        </a:rPr>
                        <a:t>2009</a:t>
                      </a:r>
                      <a:r>
                        <a:rPr lang="mn-MN" sz="800" kern="100" dirty="0">
                          <a:effectLst/>
                          <a:latin typeface="나눔고딕 Bold" panose="020D0804000000000000" pitchFamily="50" charset="-127"/>
                          <a:ea typeface="나눔고딕 Bold" panose="020D0804000000000000" pitchFamily="50" charset="-127"/>
                        </a:rPr>
                        <a:t> он</a:t>
                      </a:r>
                      <a:endParaRPr lang="ko-KR" sz="800" kern="100" dirty="0">
                        <a:effectLst/>
                        <a:latin typeface="나눔고딕 Bold" panose="020D0804000000000000" pitchFamily="50" charset="-127"/>
                        <a:ea typeface="나눔고딕 Bold" panose="020D0804000000000000" pitchFamily="50" charset="-127"/>
                      </a:endParaRPr>
                    </a:p>
                  </a:txBody>
                  <a:tcPr marL="64770" marR="64770" marT="17780" marB="17780" anchor="ctr"/>
                </a:tc>
                <a:tc>
                  <a:txBody>
                    <a:bodyPr/>
                    <a:lstStyle/>
                    <a:p>
                      <a:pPr latinLnBrk="1">
                        <a:lnSpc>
                          <a:spcPct val="100000"/>
                        </a:lnSpc>
                        <a:spcAft>
                          <a:spcPts val="0"/>
                        </a:spcAft>
                      </a:pPr>
                      <a:r>
                        <a:rPr lang="mn-MN" sz="800" kern="100" dirty="0">
                          <a:effectLst/>
                          <a:latin typeface="나눔고딕 Bold" panose="020D0804000000000000" pitchFamily="50" charset="-127"/>
                          <a:ea typeface="나눔고딕 Bold" panose="020D0804000000000000" pitchFamily="50" charset="-127"/>
                        </a:rPr>
                        <a:t>Тээврийн</a:t>
                      </a:r>
                      <a:r>
                        <a:rPr lang="mn-MN" sz="800" kern="100" baseline="0" dirty="0">
                          <a:effectLst/>
                          <a:latin typeface="나눔고딕 Bold" panose="020D0804000000000000" pitchFamily="50" charset="-127"/>
                          <a:ea typeface="나눔고딕 Bold" panose="020D0804000000000000" pitchFamily="50" charset="-127"/>
                        </a:rPr>
                        <a:t> үр ашгийн актанд өөрчлөлт оруулсан</a:t>
                      </a:r>
                      <a:endParaRPr lang="en-US" sz="800" kern="100" dirty="0">
                        <a:effectLst/>
                        <a:latin typeface="나눔고딕 Bold" panose="020D0804000000000000" pitchFamily="50" charset="-127"/>
                        <a:ea typeface="나눔고딕 Bold" panose="020D0804000000000000" pitchFamily="50" charset="-127"/>
                      </a:endParaRPr>
                    </a:p>
                    <a:p>
                      <a:pPr latinLnBrk="1">
                        <a:lnSpc>
                          <a:spcPct val="100000"/>
                        </a:lnSpc>
                        <a:spcAft>
                          <a:spcPts val="0"/>
                        </a:spcAft>
                      </a:pPr>
                      <a:r>
                        <a:rPr lang="en-US" sz="800" kern="100" dirty="0">
                          <a:effectLst/>
                          <a:latin typeface="나눔고딕 Bold" panose="020D0804000000000000" pitchFamily="50" charset="-127"/>
                          <a:ea typeface="나눔고딕 Bold" panose="020D0804000000000000" pitchFamily="50" charset="-127"/>
                        </a:rPr>
                        <a:t>(</a:t>
                      </a:r>
                      <a:r>
                        <a:rPr lang="mn-MN" sz="800" kern="100" dirty="0">
                          <a:effectLst/>
                          <a:latin typeface="나눔고딕 Bold" panose="020D0804000000000000" pitchFamily="50" charset="-127"/>
                          <a:ea typeface="나눔고딕 Bold" panose="020D0804000000000000" pitchFamily="50" charset="-127"/>
                        </a:rPr>
                        <a:t>Үндэсний</a:t>
                      </a:r>
                      <a:r>
                        <a:rPr lang="mn-MN" sz="800" kern="100" baseline="0" dirty="0">
                          <a:effectLst/>
                          <a:latin typeface="나눔고딕 Bold" panose="020D0804000000000000" pitchFamily="50" charset="-127"/>
                          <a:ea typeface="나눔고딕 Bold" panose="020D0804000000000000" pitchFamily="50" charset="-127"/>
                        </a:rPr>
                        <a:t> Тээврийн үр ашгийн актыг боловсруулсан</a:t>
                      </a:r>
                      <a:r>
                        <a:rPr lang="en-US" sz="800" kern="100" dirty="0">
                          <a:effectLst/>
                          <a:latin typeface="나눔고딕 Bold" panose="020D0804000000000000" pitchFamily="50" charset="-127"/>
                          <a:ea typeface="나눔고딕 Bold" panose="020D0804000000000000" pitchFamily="50" charset="-127"/>
                        </a:rPr>
                        <a:t>)</a:t>
                      </a:r>
                      <a:endParaRPr lang="ko-KR" sz="800" kern="100" dirty="0">
                        <a:effectLst/>
                        <a:latin typeface="나눔고딕 Bold" panose="020D0804000000000000" pitchFamily="50" charset="-127"/>
                        <a:ea typeface="나눔고딕 Bold" panose="020D0804000000000000" pitchFamily="50" charset="-127"/>
                      </a:endParaRPr>
                    </a:p>
                  </a:txBody>
                  <a:tcPr marL="64770" marR="64770" marT="17780" marB="17780" anchor="ctr"/>
                </a:tc>
                <a:extLst>
                  <a:ext uri="{0D108BD9-81ED-4DB2-BD59-A6C34878D82A}">
                    <a16:rowId xmlns:a16="http://schemas.microsoft.com/office/drawing/2014/main" val="10006"/>
                  </a:ext>
                </a:extLst>
              </a:tr>
            </a:tbl>
          </a:graphicData>
        </a:graphic>
      </p:graphicFrame>
      <p:grpSp>
        <p:nvGrpSpPr>
          <p:cNvPr id="31" name="그룹 30"/>
          <p:cNvGrpSpPr/>
          <p:nvPr/>
        </p:nvGrpSpPr>
        <p:grpSpPr>
          <a:xfrm>
            <a:off x="395536" y="2636914"/>
            <a:ext cx="4032448" cy="875291"/>
            <a:chOff x="2980014" y="4572719"/>
            <a:chExt cx="3626826" cy="792086"/>
          </a:xfrm>
        </p:grpSpPr>
        <p:sp>
          <p:nvSpPr>
            <p:cNvPr id="33" name="직사각형 32"/>
            <p:cNvSpPr/>
            <p:nvPr/>
          </p:nvSpPr>
          <p:spPr>
            <a:xfrm>
              <a:off x="2980014" y="4572719"/>
              <a:ext cx="3626826" cy="792086"/>
            </a:xfrm>
            <a:prstGeom prst="rect">
              <a:avLst/>
            </a:prstGeom>
            <a:noFill/>
            <a:ln w="19050" cap="flat" cmpd="sng" algn="ctr">
              <a:solidFill>
                <a:srgbClr val="FFFFFF">
                  <a:lumMod val="75000"/>
                </a:srgbClr>
              </a:solidFill>
              <a:prstDash val="sysDot"/>
            </a:ln>
            <a:effectLst>
              <a:outerShdw blurRad="50800" dist="38100" dir="2700000" algn="tl" rotWithShape="0">
                <a:prstClr val="black">
                  <a:alpha val="40000"/>
                </a:prstClr>
              </a:outerShdw>
            </a:effectLst>
          </p:spPr>
          <p:txBody>
            <a:bodyPr rtlCol="0" anchor="ctr"/>
            <a:lstStyle/>
            <a:p>
              <a:pPr marL="88900" lvl="1" indent="-88900" defTabSz="831614" fontAlgn="base" latinLnBrk="0">
                <a:spcBef>
                  <a:spcPct val="0"/>
                </a:spcBef>
                <a:spcAft>
                  <a:spcPts val="600"/>
                </a:spcAft>
                <a:buClr>
                  <a:srgbClr val="282828">
                    <a:lumMod val="50000"/>
                    <a:lumOff val="50000"/>
                  </a:srgbClr>
                </a:buClr>
                <a:buSzPct val="100000"/>
                <a:buFont typeface="Arial" panose="020B0604020202020204" pitchFamily="34" charset="0"/>
                <a:buChar char="•"/>
              </a:pPr>
              <a:endParaRPr kumimoji="1" lang="en-US" altLang="ko-KR" sz="1100" kern="0" dirty="0">
                <a:ln w="0">
                  <a:solidFill>
                    <a:srgbClr val="FFFFFF">
                      <a:alpha val="0"/>
                    </a:srgbClr>
                  </a:solidFill>
                </a:ln>
                <a:solidFill>
                  <a:schemeClr val="accent2">
                    <a:lumMod val="50000"/>
                  </a:schemeClr>
                </a:solidFill>
                <a:latin typeface="나눔고딕 Bold" panose="020D0804000000000000" pitchFamily="50" charset="-127"/>
                <a:ea typeface="나눔고딕 Bold" panose="020D0804000000000000" pitchFamily="50" charset="-127"/>
              </a:endParaRPr>
            </a:p>
          </p:txBody>
        </p:sp>
        <p:sp>
          <p:nvSpPr>
            <p:cNvPr id="34" name="직사각형 33"/>
            <p:cNvSpPr/>
            <p:nvPr/>
          </p:nvSpPr>
          <p:spPr>
            <a:xfrm>
              <a:off x="3072261" y="4666222"/>
              <a:ext cx="3442333" cy="647127"/>
            </a:xfrm>
            <a:prstGeom prst="rect">
              <a:avLst/>
            </a:prstGeom>
            <a:noFill/>
            <a:ln w="25400" cap="flat" cmpd="sng" algn="ctr">
              <a:noFill/>
              <a:prstDash val="solid"/>
            </a:ln>
            <a:effectLst/>
          </p:spPr>
          <p:txBody>
            <a:bodyPr wrap="square" lIns="36000" tIns="36000" rIns="36000" bIns="36000" rtlCol="0" anchor="ctr" anchorCtr="0">
              <a:noAutofit/>
            </a:bodyPr>
            <a:lstStyle/>
            <a:p>
              <a:pPr marL="171450" lvl="1" indent="-171450" defTabSz="831614" fontAlgn="base" latinLnBrk="0">
                <a:spcBef>
                  <a:spcPct val="0"/>
                </a:spcBef>
                <a:spcAft>
                  <a:spcPts val="600"/>
                </a:spcAft>
                <a:buClr>
                  <a:srgbClr val="282828">
                    <a:lumMod val="50000"/>
                    <a:lumOff val="50000"/>
                  </a:srgbClr>
                </a:buClr>
                <a:buSzPct val="100000"/>
                <a:buFont typeface="Wingdings" panose="05000000000000000000" pitchFamily="2" charset="2"/>
                <a:buChar char="Ø"/>
              </a:pPr>
              <a:r>
                <a:rPr kumimoji="1" lang="en-US" altLang="ko-KR" sz="1050" kern="0" dirty="0">
                  <a:ln>
                    <a:solidFill>
                      <a:srgbClr val="FFFFFF">
                        <a:alpha val="0"/>
                      </a:srgbClr>
                    </a:solidFill>
                  </a:ln>
                  <a:solidFill>
                    <a:schemeClr val="accent2">
                      <a:lumMod val="50000"/>
                    </a:schemeClr>
                  </a:solidFill>
                  <a:latin typeface="Arial" panose="020B0604020202020204" pitchFamily="34" charset="0"/>
                  <a:ea typeface="나눔고딕 Bold" panose="020D0804000000000000" pitchFamily="50" charset="-127"/>
                  <a:cs typeface="Arial" panose="020B0604020202020204" pitchFamily="34" charset="0"/>
                </a:rPr>
                <a:t>‘</a:t>
              </a:r>
              <a:r>
                <a:rPr kumimoji="1" lang="mn-MN" altLang="ko-KR" sz="1050" kern="0" dirty="0">
                  <a:ln>
                    <a:solidFill>
                      <a:srgbClr val="FFFFFF">
                        <a:alpha val="0"/>
                      </a:srgbClr>
                    </a:solidFill>
                  </a:ln>
                  <a:solidFill>
                    <a:schemeClr val="accent2">
                      <a:lumMod val="50000"/>
                    </a:schemeClr>
                  </a:solidFill>
                  <a:latin typeface="Arial" panose="020B0604020202020204" pitchFamily="34" charset="0"/>
                  <a:ea typeface="나눔고딕 Bold" panose="020D0804000000000000" pitchFamily="50" charset="-127"/>
                  <a:cs typeface="Arial" panose="020B0604020202020204" pitchFamily="34" charset="0"/>
                </a:rPr>
                <a:t>Үндэсний тээврийн системийн үр ашгийн тухай акт</a:t>
              </a:r>
              <a:r>
                <a:rPr kumimoji="1" lang="en-US" altLang="ko-KR" sz="1050" kern="0" dirty="0">
                  <a:ln>
                    <a:solidFill>
                      <a:srgbClr val="FFFFFF">
                        <a:alpha val="0"/>
                      </a:srgbClr>
                    </a:solidFill>
                  </a:ln>
                  <a:solidFill>
                    <a:schemeClr val="accent2">
                      <a:lumMod val="50000"/>
                    </a:schemeClr>
                  </a:solidFill>
                  <a:latin typeface="Arial" panose="020B0604020202020204" pitchFamily="34" charset="0"/>
                  <a:ea typeface="나눔고딕 Bold" panose="020D0804000000000000" pitchFamily="50" charset="-127"/>
                  <a:cs typeface="Arial" panose="020B0604020202020204" pitchFamily="34" charset="0"/>
                </a:rPr>
                <a:t>’ (‘99-’09)</a:t>
              </a:r>
              <a:r>
                <a:rPr kumimoji="1" lang="mn-MN" altLang="ko-KR" sz="1050" kern="0" dirty="0">
                  <a:ln>
                    <a:solidFill>
                      <a:srgbClr val="FFFFFF">
                        <a:alpha val="0"/>
                      </a:srgbClr>
                    </a:solidFill>
                  </a:ln>
                  <a:solidFill>
                    <a:schemeClr val="accent2">
                      <a:lumMod val="50000"/>
                    </a:schemeClr>
                  </a:solidFill>
                  <a:latin typeface="Arial" panose="020B0604020202020204" pitchFamily="34" charset="0"/>
                  <a:ea typeface="나눔고딕 Bold" panose="020D0804000000000000" pitchFamily="50" charset="-127"/>
                  <a:cs typeface="Arial" panose="020B0604020202020204" pitchFamily="34" charset="0"/>
                </a:rPr>
                <a:t>-г боловсруулж, өөрчлөлт оруулсан</a:t>
              </a:r>
              <a:endParaRPr kumimoji="1" lang="en-US" altLang="ko-KR" sz="1050" kern="0" dirty="0">
                <a:ln>
                  <a:solidFill>
                    <a:srgbClr val="FFFFFF">
                      <a:alpha val="0"/>
                    </a:srgbClr>
                  </a:solidFill>
                </a:ln>
                <a:solidFill>
                  <a:schemeClr val="accent2">
                    <a:lumMod val="50000"/>
                  </a:schemeClr>
                </a:solidFill>
                <a:latin typeface="Arial" panose="020B0604020202020204" pitchFamily="34" charset="0"/>
                <a:ea typeface="나눔고딕 Bold" panose="020D0804000000000000" pitchFamily="50" charset="-127"/>
                <a:cs typeface="Arial" panose="020B0604020202020204" pitchFamily="34" charset="0"/>
              </a:endParaRPr>
            </a:p>
            <a:p>
              <a:pPr marL="171450" lvl="1" indent="-171450" defTabSz="831614" fontAlgn="base" latinLnBrk="0">
                <a:spcBef>
                  <a:spcPct val="0"/>
                </a:spcBef>
                <a:spcAft>
                  <a:spcPts val="600"/>
                </a:spcAft>
                <a:buClr>
                  <a:srgbClr val="282828">
                    <a:lumMod val="50000"/>
                    <a:lumOff val="50000"/>
                  </a:srgbClr>
                </a:buClr>
                <a:buSzPct val="100000"/>
                <a:buFont typeface="Wingdings" panose="05000000000000000000" pitchFamily="2" charset="2"/>
                <a:buChar char="Ø"/>
              </a:pPr>
              <a:r>
                <a:rPr kumimoji="1" lang="mn-MN" altLang="ko-KR" sz="1050" kern="0" dirty="0">
                  <a:ln>
                    <a:solidFill>
                      <a:srgbClr val="FFFFFF">
                        <a:alpha val="0"/>
                      </a:srgbClr>
                    </a:solidFill>
                  </a:ln>
                  <a:solidFill>
                    <a:schemeClr val="accent2">
                      <a:lumMod val="50000"/>
                    </a:schemeClr>
                  </a:solidFill>
                  <a:latin typeface="Arial" panose="020B0604020202020204" pitchFamily="34" charset="0"/>
                  <a:ea typeface="나눔고딕 Bold" panose="020D0804000000000000" pitchFamily="50" charset="-127"/>
                  <a:cs typeface="Arial" panose="020B0604020202020204" pitchFamily="34" charset="0"/>
                </a:rPr>
                <a:t>ТУС-н гарын авлагыг боловсруулсан</a:t>
              </a:r>
              <a:r>
                <a:rPr kumimoji="1" lang="en-US" altLang="ko-KR" sz="1050" kern="0" dirty="0">
                  <a:ln>
                    <a:solidFill>
                      <a:srgbClr val="FFFFFF">
                        <a:alpha val="0"/>
                      </a:srgbClr>
                    </a:solidFill>
                  </a:ln>
                  <a:solidFill>
                    <a:schemeClr val="accent2">
                      <a:lumMod val="50000"/>
                    </a:schemeClr>
                  </a:solidFill>
                  <a:latin typeface="Arial" panose="020B0604020202020204" pitchFamily="34" charset="0"/>
                  <a:ea typeface="나눔고딕 Bold" panose="020D0804000000000000" pitchFamily="50" charset="-127"/>
                  <a:cs typeface="Arial" panose="020B0604020202020204" pitchFamily="34" charset="0"/>
                </a:rPr>
                <a:t>(‘05) </a:t>
              </a:r>
            </a:p>
          </p:txBody>
        </p:sp>
      </p:grpSp>
      <p:graphicFrame>
        <p:nvGraphicFramePr>
          <p:cNvPr id="35" name="표 34"/>
          <p:cNvGraphicFramePr>
            <a:graphicFrameLocks noGrp="1"/>
          </p:cNvGraphicFramePr>
          <p:nvPr>
            <p:extLst>
              <p:ext uri="{D42A27DB-BD31-4B8C-83A1-F6EECF244321}">
                <p14:modId xmlns:p14="http://schemas.microsoft.com/office/powerpoint/2010/main" val="789175403"/>
              </p:ext>
            </p:extLst>
          </p:nvPr>
        </p:nvGraphicFramePr>
        <p:xfrm>
          <a:off x="5148064" y="3035548"/>
          <a:ext cx="3600400" cy="1019048"/>
        </p:xfrm>
        <a:graphic>
          <a:graphicData uri="http://schemas.openxmlformats.org/drawingml/2006/table">
            <a:tbl>
              <a:tblPr firstRow="1" firstCol="1" bandRow="1">
                <a:tableStyleId>{5940675A-B579-460E-94D1-54222C63F5DA}</a:tableStyleId>
              </a:tblPr>
              <a:tblGrid>
                <a:gridCol w="1800200">
                  <a:extLst>
                    <a:ext uri="{9D8B030D-6E8A-4147-A177-3AD203B41FA5}">
                      <a16:colId xmlns:a16="http://schemas.microsoft.com/office/drawing/2014/main" val="20000"/>
                    </a:ext>
                  </a:extLst>
                </a:gridCol>
                <a:gridCol w="1800200">
                  <a:extLst>
                    <a:ext uri="{9D8B030D-6E8A-4147-A177-3AD203B41FA5}">
                      <a16:colId xmlns:a16="http://schemas.microsoft.com/office/drawing/2014/main" val="20001"/>
                    </a:ext>
                  </a:extLst>
                </a:gridCol>
              </a:tblGrid>
              <a:tr h="109447">
                <a:tc gridSpan="2">
                  <a:txBody>
                    <a:bodyPr/>
                    <a:lstStyle/>
                    <a:p>
                      <a:pPr marL="0" marR="0" lvl="0" indent="0" algn="l" defTabSz="912330" rtl="0" eaLnBrk="1" fontAlgn="auto" latinLnBrk="1" hangingPunct="1">
                        <a:lnSpc>
                          <a:spcPct val="115000"/>
                        </a:lnSpc>
                        <a:spcBef>
                          <a:spcPts val="0"/>
                        </a:spcBef>
                        <a:spcAft>
                          <a:spcPts val="0"/>
                        </a:spcAft>
                        <a:buClrTx/>
                        <a:buSzTx/>
                        <a:buFontTx/>
                        <a:buNone/>
                        <a:tabLst/>
                        <a:defRPr/>
                      </a:pPr>
                      <a:r>
                        <a:rPr lang="en-US" altLang="ko-KR" sz="800" dirty="0">
                          <a:solidFill>
                            <a:srgbClr val="002060"/>
                          </a:solidFill>
                          <a:latin typeface="Arial" panose="020B0604020202020204" pitchFamily="34" charset="0"/>
                          <a:ea typeface="나눔고딕 Bold" panose="020D0804000000000000" pitchFamily="50" charset="-127"/>
                          <a:cs typeface="Arial" panose="020B0604020202020204" pitchFamily="34" charset="0"/>
                        </a:rPr>
                        <a:t>- </a:t>
                      </a:r>
                      <a:r>
                        <a:rPr lang="mn-MN" altLang="ko-KR" sz="800" dirty="0">
                          <a:solidFill>
                            <a:srgbClr val="002060"/>
                          </a:solidFill>
                          <a:latin typeface="Arial" panose="020B0604020202020204" pitchFamily="34" charset="0"/>
                          <a:ea typeface="나눔고딕 Bold" panose="020D0804000000000000" pitchFamily="50" charset="-127"/>
                          <a:cs typeface="Arial" panose="020B0604020202020204" pitchFamily="34" charset="0"/>
                        </a:rPr>
                        <a:t>ТУС-г</a:t>
                      </a:r>
                      <a:r>
                        <a:rPr lang="mn-MN" altLang="ko-KR" sz="800" baseline="0" dirty="0">
                          <a:solidFill>
                            <a:srgbClr val="002060"/>
                          </a:solidFill>
                          <a:latin typeface="Arial" panose="020B0604020202020204" pitchFamily="34" charset="0"/>
                          <a:ea typeface="나눔고딕 Bold" panose="020D0804000000000000" pitchFamily="50" charset="-127"/>
                          <a:cs typeface="Arial" panose="020B0604020202020204" pitchFamily="34" charset="0"/>
                        </a:rPr>
                        <a:t> хөгжүүлэх үндсэн болон хэрэгжүүлэх төлөвлөгөө</a:t>
                      </a:r>
                      <a:r>
                        <a:rPr lang="en-US" altLang="ko-KR" sz="800" dirty="0">
                          <a:solidFill>
                            <a:srgbClr val="002060"/>
                          </a:solidFill>
                          <a:latin typeface="Arial" panose="020B0604020202020204" pitchFamily="34" charset="0"/>
                          <a:ea typeface="나눔고딕 Bold" panose="020D0804000000000000" pitchFamily="50" charset="-127"/>
                          <a:cs typeface="Arial" panose="020B0604020202020204" pitchFamily="34" charset="0"/>
                        </a:rPr>
                        <a:t> </a:t>
                      </a:r>
                      <a:endParaRPr lang="ko-KR" altLang="ko-KR" sz="800" dirty="0">
                        <a:solidFill>
                          <a:srgbClr val="002060"/>
                        </a:solidFill>
                        <a:latin typeface="Arial" panose="020B0604020202020204" pitchFamily="34" charset="0"/>
                        <a:ea typeface="나눔고딕 Bold" panose="020D0804000000000000" pitchFamily="50" charset="-127"/>
                        <a:cs typeface="Arial" panose="020B0604020202020204" pitchFamily="34" charset="0"/>
                      </a:endParaRPr>
                    </a:p>
                  </a:txBody>
                  <a:tcPr marL="64770" marR="64770" marT="17780" marB="17780">
                    <a:lnL w="12700" cmpd="sng">
                      <a:noFill/>
                    </a:lnL>
                    <a:lnR w="12700" cap="flat" cmpd="sng" algn="ctr">
                      <a:noFill/>
                      <a:prstDash val="solid"/>
                      <a:round/>
                      <a:headEnd type="none" w="med" len="med"/>
                      <a:tailEnd type="none" w="med" len="med"/>
                    </a:lnR>
                    <a:lnT w="127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marL="0" marR="0" lvl="0" indent="0" algn="l" defTabSz="912330" rtl="0" eaLnBrk="1" fontAlgn="auto" latinLnBrk="1" hangingPunct="1">
                        <a:lnSpc>
                          <a:spcPct val="115000"/>
                        </a:lnSpc>
                        <a:spcBef>
                          <a:spcPts val="0"/>
                        </a:spcBef>
                        <a:spcAft>
                          <a:spcPts val="0"/>
                        </a:spcAft>
                        <a:buClrTx/>
                        <a:buSzTx/>
                        <a:buFontTx/>
                        <a:buNone/>
                        <a:tabLst/>
                        <a:defRPr/>
                      </a:pPr>
                      <a:endParaRPr lang="ko-KR" altLang="ko-KR" sz="800" dirty="0">
                        <a:solidFill>
                          <a:srgbClr val="002060"/>
                        </a:solidFill>
                        <a:latin typeface="나눔고딕 Bold" panose="020D0804000000000000" pitchFamily="50" charset="-127"/>
                        <a:ea typeface="나눔고딕 Bold" panose="020D0804000000000000" pitchFamily="50" charset="-127"/>
                      </a:endParaRPr>
                    </a:p>
                  </a:txBody>
                  <a:tcPr marL="64770" marR="64770" marT="17780" marB="17780">
                    <a:lnL w="12700" cap="flat" cmpd="sng" algn="ctr">
                      <a:noFill/>
                      <a:prstDash val="solid"/>
                      <a:round/>
                      <a:headEnd type="none" w="med" len="med"/>
                      <a:tailEnd type="none" w="med" len="med"/>
                    </a:lnL>
                    <a:lnR w="12700" cmpd="sng">
                      <a:noFill/>
                    </a:lnR>
                    <a:lnT w="127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109447">
                <a:tc gridSpan="2">
                  <a:txBody>
                    <a:bodyPr/>
                    <a:lstStyle/>
                    <a:p>
                      <a:pPr marL="0" marR="0" lvl="0" indent="0" algn="l" defTabSz="912330" rtl="0" eaLnBrk="1" fontAlgn="auto" latinLnBrk="1" hangingPunct="1">
                        <a:lnSpc>
                          <a:spcPct val="115000"/>
                        </a:lnSpc>
                        <a:spcBef>
                          <a:spcPts val="0"/>
                        </a:spcBef>
                        <a:spcAft>
                          <a:spcPts val="0"/>
                        </a:spcAft>
                        <a:buClrTx/>
                        <a:buSzTx/>
                        <a:buFontTx/>
                        <a:buNone/>
                        <a:tabLst/>
                        <a:defRPr/>
                      </a:pPr>
                      <a:r>
                        <a:rPr lang="en-US" altLang="ko-KR" sz="800" dirty="0">
                          <a:solidFill>
                            <a:srgbClr val="002060"/>
                          </a:solidFill>
                          <a:latin typeface="Arial" panose="020B0604020202020204" pitchFamily="34" charset="0"/>
                          <a:ea typeface="나눔고딕 Bold" panose="020D0804000000000000" pitchFamily="50" charset="-127"/>
                          <a:cs typeface="Arial" panose="020B0604020202020204" pitchFamily="34" charset="0"/>
                        </a:rPr>
                        <a:t>- </a:t>
                      </a:r>
                      <a:r>
                        <a:rPr lang="mn-MN" altLang="ko-KR" sz="800" dirty="0">
                          <a:solidFill>
                            <a:srgbClr val="002060"/>
                          </a:solidFill>
                          <a:latin typeface="Arial" panose="020B0604020202020204" pitchFamily="34" charset="0"/>
                          <a:ea typeface="나눔고딕 Bold" panose="020D0804000000000000" pitchFamily="50" charset="-127"/>
                          <a:cs typeface="Arial" panose="020B0604020202020204" pitchFamily="34" charset="0"/>
                        </a:rPr>
                        <a:t>Хэрэгжүүлэх</a:t>
                      </a:r>
                      <a:r>
                        <a:rPr lang="mn-MN" altLang="ko-KR" sz="800" baseline="0" dirty="0">
                          <a:solidFill>
                            <a:srgbClr val="002060"/>
                          </a:solidFill>
                          <a:latin typeface="Arial" panose="020B0604020202020204" pitchFamily="34" charset="0"/>
                          <a:ea typeface="나눔고딕 Bold" panose="020D0804000000000000" pitchFamily="50" charset="-127"/>
                          <a:cs typeface="Arial" panose="020B0604020202020204" pitchFamily="34" charset="0"/>
                        </a:rPr>
                        <a:t> төлөвлөгөөг хөгжүүлэх зөвшөөрөл</a:t>
                      </a:r>
                      <a:endParaRPr lang="ko-KR" altLang="ko-KR" sz="800" dirty="0">
                        <a:solidFill>
                          <a:srgbClr val="002060"/>
                        </a:solidFill>
                        <a:latin typeface="Arial" panose="020B0604020202020204" pitchFamily="34" charset="0"/>
                        <a:ea typeface="나눔고딕 Bold" panose="020D0804000000000000" pitchFamily="50" charset="-127"/>
                        <a:cs typeface="Arial" panose="020B0604020202020204" pitchFamily="34" charset="0"/>
                      </a:endParaRPr>
                    </a:p>
                  </a:txBody>
                  <a:tcPr marL="64770" marR="64770" marT="17780" marB="17780">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hMerge="1">
                  <a:txBody>
                    <a:bodyPr/>
                    <a:lstStyle/>
                    <a:p>
                      <a:pPr marL="0" marR="0" lvl="0" indent="0" algn="l" defTabSz="912330" rtl="0" eaLnBrk="1" fontAlgn="auto" latinLnBrk="1" hangingPunct="1">
                        <a:lnSpc>
                          <a:spcPct val="115000"/>
                        </a:lnSpc>
                        <a:spcBef>
                          <a:spcPts val="0"/>
                        </a:spcBef>
                        <a:spcAft>
                          <a:spcPts val="0"/>
                        </a:spcAft>
                        <a:buClrTx/>
                        <a:buSzTx/>
                        <a:buFontTx/>
                        <a:buNone/>
                        <a:tabLst/>
                        <a:defRPr/>
                      </a:pPr>
                      <a:endParaRPr lang="ko-KR" altLang="ko-KR" sz="800" dirty="0">
                        <a:solidFill>
                          <a:srgbClr val="002060"/>
                        </a:solidFill>
                        <a:latin typeface="나눔고딕 Bold" panose="020D0804000000000000" pitchFamily="50" charset="-127"/>
                        <a:ea typeface="나눔고딕 Bold" panose="020D0804000000000000" pitchFamily="50" charset="-127"/>
                      </a:endParaRPr>
                    </a:p>
                  </a:txBody>
                  <a:tcPr marL="64770" marR="64770" marT="17780" marB="17780">
                    <a:lnL w="12700"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1"/>
                  </a:ext>
                </a:extLst>
              </a:tr>
              <a:tr h="109447">
                <a:tc gridSpan="2">
                  <a:txBody>
                    <a:bodyPr/>
                    <a:lstStyle/>
                    <a:p>
                      <a:pPr marL="0" marR="0" lvl="0" indent="0" algn="l" defTabSz="912330" rtl="0" eaLnBrk="1" fontAlgn="auto" latinLnBrk="1" hangingPunct="1">
                        <a:lnSpc>
                          <a:spcPct val="115000"/>
                        </a:lnSpc>
                        <a:spcBef>
                          <a:spcPts val="0"/>
                        </a:spcBef>
                        <a:spcAft>
                          <a:spcPts val="0"/>
                        </a:spcAft>
                        <a:buClrTx/>
                        <a:buSzTx/>
                        <a:buFontTx/>
                        <a:buNone/>
                        <a:tabLst/>
                        <a:defRPr/>
                      </a:pPr>
                      <a:r>
                        <a:rPr lang="en-US" altLang="ko-KR" sz="800" dirty="0">
                          <a:solidFill>
                            <a:srgbClr val="002060"/>
                          </a:solidFill>
                          <a:latin typeface="Arial" panose="020B0604020202020204" pitchFamily="34" charset="0"/>
                          <a:ea typeface="나눔고딕 Bold" panose="020D0804000000000000" pitchFamily="50" charset="-127"/>
                          <a:cs typeface="Arial" panose="020B0604020202020204" pitchFamily="34" charset="0"/>
                        </a:rPr>
                        <a:t>- </a:t>
                      </a:r>
                      <a:r>
                        <a:rPr lang="mn-MN" altLang="ko-KR" sz="800" dirty="0">
                          <a:solidFill>
                            <a:srgbClr val="002060"/>
                          </a:solidFill>
                          <a:latin typeface="Arial" panose="020B0604020202020204" pitchFamily="34" charset="0"/>
                          <a:ea typeface="나눔고딕 Bold" panose="020D0804000000000000" pitchFamily="50" charset="-127"/>
                          <a:cs typeface="Arial" panose="020B0604020202020204" pitchFamily="34" charset="0"/>
                        </a:rPr>
                        <a:t>ТУС</a:t>
                      </a:r>
                      <a:r>
                        <a:rPr lang="mn-MN" altLang="ko-KR" sz="800" baseline="0" dirty="0">
                          <a:solidFill>
                            <a:srgbClr val="002060"/>
                          </a:solidFill>
                          <a:latin typeface="Arial" panose="020B0604020202020204" pitchFamily="34" charset="0"/>
                          <a:ea typeface="나눔고딕 Bold" panose="020D0804000000000000" pitchFamily="50" charset="-127"/>
                          <a:cs typeface="Arial" panose="020B0604020202020204" pitchFamily="34" charset="0"/>
                        </a:rPr>
                        <a:t> төслийг хэрэгжүүлэгч болон хариуцагч байгууллагуудын уулзалт</a:t>
                      </a:r>
                      <a:endParaRPr lang="ko-KR" altLang="ko-KR" sz="800" dirty="0">
                        <a:solidFill>
                          <a:srgbClr val="002060"/>
                        </a:solidFill>
                        <a:latin typeface="Arial" panose="020B0604020202020204" pitchFamily="34" charset="0"/>
                        <a:ea typeface="나눔고딕 Bold" panose="020D0804000000000000" pitchFamily="50" charset="-127"/>
                        <a:cs typeface="Arial" panose="020B0604020202020204" pitchFamily="34" charset="0"/>
                      </a:endParaRPr>
                    </a:p>
                  </a:txBody>
                  <a:tcPr marL="64770" marR="64770" marT="17780" marB="17780">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hMerge="1">
                  <a:txBody>
                    <a:bodyPr/>
                    <a:lstStyle/>
                    <a:p>
                      <a:pPr marL="0" marR="0" lvl="0" indent="0" algn="l" defTabSz="912330" rtl="0" eaLnBrk="1" fontAlgn="auto" latinLnBrk="1" hangingPunct="1">
                        <a:lnSpc>
                          <a:spcPct val="115000"/>
                        </a:lnSpc>
                        <a:spcBef>
                          <a:spcPts val="0"/>
                        </a:spcBef>
                        <a:spcAft>
                          <a:spcPts val="0"/>
                        </a:spcAft>
                        <a:buClrTx/>
                        <a:buSzTx/>
                        <a:buFontTx/>
                        <a:buNone/>
                        <a:tabLst/>
                        <a:defRPr/>
                      </a:pPr>
                      <a:endParaRPr lang="ko-KR" altLang="ko-KR" sz="800" dirty="0">
                        <a:solidFill>
                          <a:srgbClr val="002060"/>
                        </a:solidFill>
                        <a:latin typeface="나눔고딕 Bold" panose="020D0804000000000000" pitchFamily="50" charset="-127"/>
                        <a:ea typeface="나눔고딕 Bold" panose="020D0804000000000000" pitchFamily="50" charset="-127"/>
                      </a:endParaRPr>
                    </a:p>
                  </a:txBody>
                  <a:tcPr marL="64770" marR="64770" marT="17780" marB="17780">
                    <a:lnL w="12700"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2"/>
                  </a:ext>
                </a:extLst>
              </a:tr>
              <a:tr h="109447">
                <a:tc>
                  <a:txBody>
                    <a:bodyPr/>
                    <a:lstStyle/>
                    <a:p>
                      <a:pPr marL="0" marR="0" lvl="0" indent="0" algn="l" defTabSz="912330" rtl="0" eaLnBrk="1" fontAlgn="auto" latinLnBrk="1" hangingPunct="1">
                        <a:lnSpc>
                          <a:spcPct val="115000"/>
                        </a:lnSpc>
                        <a:spcBef>
                          <a:spcPts val="0"/>
                        </a:spcBef>
                        <a:spcAft>
                          <a:spcPts val="0"/>
                        </a:spcAft>
                        <a:buClrTx/>
                        <a:buSzTx/>
                        <a:buFontTx/>
                        <a:buNone/>
                        <a:tabLst/>
                        <a:defRPr/>
                      </a:pPr>
                      <a:r>
                        <a:rPr lang="en-US" altLang="ko-KR" sz="800" dirty="0">
                          <a:solidFill>
                            <a:srgbClr val="002060"/>
                          </a:solidFill>
                          <a:latin typeface="Arial" panose="020B0604020202020204" pitchFamily="34" charset="0"/>
                          <a:ea typeface="나눔고딕 Bold" panose="020D0804000000000000" pitchFamily="50" charset="-127"/>
                          <a:cs typeface="Arial" panose="020B0604020202020204" pitchFamily="34" charset="0"/>
                        </a:rPr>
                        <a:t>- </a:t>
                      </a:r>
                      <a:r>
                        <a:rPr lang="mn-MN" altLang="ko-KR" sz="800" dirty="0">
                          <a:solidFill>
                            <a:srgbClr val="002060"/>
                          </a:solidFill>
                          <a:latin typeface="Arial" panose="020B0604020202020204" pitchFamily="34" charset="0"/>
                          <a:ea typeface="나눔고딕 Bold" panose="020D0804000000000000" pitchFamily="50" charset="-127"/>
                          <a:cs typeface="Arial" panose="020B0604020202020204" pitchFamily="34" charset="0"/>
                        </a:rPr>
                        <a:t>ТУС-н</a:t>
                      </a:r>
                      <a:r>
                        <a:rPr lang="mn-MN" altLang="ko-KR" sz="800" baseline="0" dirty="0">
                          <a:solidFill>
                            <a:srgbClr val="002060"/>
                          </a:solidFill>
                          <a:latin typeface="Arial" panose="020B0604020202020204" pitchFamily="34" charset="0"/>
                          <a:ea typeface="나눔고딕 Bold" panose="020D0804000000000000" pitchFamily="50" charset="-127"/>
                          <a:cs typeface="Arial" panose="020B0604020202020204" pitchFamily="34" charset="0"/>
                        </a:rPr>
                        <a:t> стандартууд</a:t>
                      </a:r>
                      <a:endParaRPr lang="ko-KR" altLang="ko-KR" sz="800" dirty="0">
                        <a:solidFill>
                          <a:srgbClr val="002060"/>
                        </a:solidFill>
                        <a:latin typeface="Arial" panose="020B0604020202020204" pitchFamily="34" charset="0"/>
                        <a:ea typeface="나눔고딕 Bold" panose="020D0804000000000000" pitchFamily="50" charset="-127"/>
                        <a:cs typeface="Arial" panose="020B0604020202020204" pitchFamily="34" charset="0"/>
                      </a:endParaRPr>
                    </a:p>
                  </a:txBody>
                  <a:tcPr marL="64770" marR="64770" marT="17780" marB="17780">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tcPr>
                </a:tc>
                <a:tc>
                  <a:txBody>
                    <a:bodyPr/>
                    <a:lstStyle/>
                    <a:p>
                      <a:pPr marL="0" marR="0" lvl="0" indent="0" algn="l" defTabSz="912330" rtl="0" eaLnBrk="1" fontAlgn="auto" latinLnBrk="1" hangingPunct="1">
                        <a:lnSpc>
                          <a:spcPct val="115000"/>
                        </a:lnSpc>
                        <a:spcBef>
                          <a:spcPts val="0"/>
                        </a:spcBef>
                        <a:spcAft>
                          <a:spcPts val="0"/>
                        </a:spcAft>
                        <a:buClrTx/>
                        <a:buSzTx/>
                        <a:buFontTx/>
                        <a:buNone/>
                        <a:tabLst/>
                        <a:defRPr/>
                      </a:pPr>
                      <a:r>
                        <a:rPr lang="en-US" altLang="ko-KR" sz="800" dirty="0">
                          <a:solidFill>
                            <a:srgbClr val="002060"/>
                          </a:solidFill>
                          <a:latin typeface="Arial" panose="020B0604020202020204" pitchFamily="34" charset="0"/>
                          <a:ea typeface="나눔고딕 Bold" panose="020D0804000000000000" pitchFamily="50" charset="-127"/>
                          <a:cs typeface="Arial" panose="020B0604020202020204" pitchFamily="34" charset="0"/>
                        </a:rPr>
                        <a:t>- </a:t>
                      </a:r>
                      <a:r>
                        <a:rPr lang="mn-MN" altLang="ko-KR" sz="800" dirty="0">
                          <a:solidFill>
                            <a:srgbClr val="002060"/>
                          </a:solidFill>
                          <a:latin typeface="Arial" panose="020B0604020202020204" pitchFamily="34" charset="0"/>
                          <a:ea typeface="나눔고딕 Bold" panose="020D0804000000000000" pitchFamily="50" charset="-127"/>
                          <a:cs typeface="Arial" panose="020B0604020202020204" pitchFamily="34" charset="0"/>
                        </a:rPr>
                        <a:t>ТУС-н</a:t>
                      </a:r>
                      <a:r>
                        <a:rPr lang="mn-MN" altLang="ko-KR" sz="800" baseline="0" dirty="0">
                          <a:solidFill>
                            <a:srgbClr val="002060"/>
                          </a:solidFill>
                          <a:latin typeface="Arial" panose="020B0604020202020204" pitchFamily="34" charset="0"/>
                          <a:ea typeface="나눔고딕 Bold" panose="020D0804000000000000" pitchFamily="50" charset="-127"/>
                          <a:cs typeface="Arial" panose="020B0604020202020204" pitchFamily="34" charset="0"/>
                        </a:rPr>
                        <a:t> үйл ажиллагааны удирдлага</a:t>
                      </a:r>
                      <a:endParaRPr lang="ko-KR" altLang="ko-KR" sz="800" dirty="0">
                        <a:solidFill>
                          <a:srgbClr val="002060"/>
                        </a:solidFill>
                        <a:latin typeface="Arial" panose="020B0604020202020204" pitchFamily="34" charset="0"/>
                        <a:ea typeface="나눔고딕 Bold" panose="020D0804000000000000" pitchFamily="50" charset="-127"/>
                        <a:cs typeface="Arial" panose="020B0604020202020204" pitchFamily="34" charset="0"/>
                      </a:endParaRPr>
                    </a:p>
                  </a:txBody>
                  <a:tcPr marL="64770" marR="64770" marT="17780" marB="17780">
                    <a:lnL w="12700"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tcPr>
                </a:tc>
                <a:extLst>
                  <a:ext uri="{0D108BD9-81ED-4DB2-BD59-A6C34878D82A}">
                    <a16:rowId xmlns:a16="http://schemas.microsoft.com/office/drawing/2014/main" val="10003"/>
                  </a:ext>
                </a:extLst>
              </a:tr>
              <a:tr h="109447">
                <a:tc>
                  <a:txBody>
                    <a:bodyPr/>
                    <a:lstStyle/>
                    <a:p>
                      <a:pPr marL="0" marR="0" lvl="0" indent="0" algn="l" defTabSz="912330" rtl="0" eaLnBrk="1" fontAlgn="auto" latinLnBrk="1" hangingPunct="1">
                        <a:lnSpc>
                          <a:spcPct val="115000"/>
                        </a:lnSpc>
                        <a:spcBef>
                          <a:spcPts val="0"/>
                        </a:spcBef>
                        <a:spcAft>
                          <a:spcPts val="0"/>
                        </a:spcAft>
                        <a:buClrTx/>
                        <a:buSzTx/>
                        <a:buFontTx/>
                        <a:buNone/>
                        <a:tabLst/>
                        <a:defRPr/>
                      </a:pPr>
                      <a:r>
                        <a:rPr lang="en-US" altLang="ko-KR" sz="800" dirty="0">
                          <a:solidFill>
                            <a:srgbClr val="002060"/>
                          </a:solidFill>
                          <a:latin typeface="Arial" panose="020B0604020202020204" pitchFamily="34" charset="0"/>
                          <a:ea typeface="나눔고딕 Bold" panose="020D0804000000000000" pitchFamily="50" charset="-127"/>
                          <a:cs typeface="Arial" panose="020B0604020202020204" pitchFamily="34" charset="0"/>
                        </a:rPr>
                        <a:t>- </a:t>
                      </a:r>
                      <a:r>
                        <a:rPr lang="mn-MN" altLang="ko-KR" sz="800" dirty="0">
                          <a:solidFill>
                            <a:srgbClr val="002060"/>
                          </a:solidFill>
                          <a:latin typeface="Arial" panose="020B0604020202020204" pitchFamily="34" charset="0"/>
                          <a:ea typeface="나눔고딕 Bold" panose="020D0804000000000000" pitchFamily="50" charset="-127"/>
                          <a:cs typeface="Arial" panose="020B0604020202020204" pitchFamily="34" charset="0"/>
                        </a:rPr>
                        <a:t>ТУС-н</a:t>
                      </a:r>
                      <a:r>
                        <a:rPr lang="mn-MN" altLang="ko-KR" sz="800" baseline="0" dirty="0">
                          <a:solidFill>
                            <a:srgbClr val="002060"/>
                          </a:solidFill>
                          <a:latin typeface="Arial" panose="020B0604020202020204" pitchFamily="34" charset="0"/>
                          <a:ea typeface="나눔고딕 Bold" panose="020D0804000000000000" pitchFamily="50" charset="-127"/>
                          <a:cs typeface="Arial" panose="020B0604020202020204" pitchFamily="34" charset="0"/>
                        </a:rPr>
                        <a:t> гүйцэлийн үнэлгээ</a:t>
                      </a:r>
                      <a:r>
                        <a:rPr lang="en-US" altLang="ko-KR" sz="800" dirty="0">
                          <a:solidFill>
                            <a:srgbClr val="002060"/>
                          </a:solidFill>
                          <a:latin typeface="Arial" panose="020B0604020202020204" pitchFamily="34" charset="0"/>
                          <a:ea typeface="나눔고딕 Bold" panose="020D0804000000000000" pitchFamily="50" charset="-127"/>
                          <a:cs typeface="Arial" panose="020B0604020202020204" pitchFamily="34" charset="0"/>
                        </a:rPr>
                        <a:t> </a:t>
                      </a:r>
                      <a:endParaRPr lang="ko-KR" altLang="ko-KR" sz="800" dirty="0">
                        <a:solidFill>
                          <a:srgbClr val="002060"/>
                        </a:solidFill>
                        <a:latin typeface="Arial" panose="020B0604020202020204" pitchFamily="34" charset="0"/>
                        <a:ea typeface="나눔고딕 Bold" panose="020D0804000000000000" pitchFamily="50" charset="-127"/>
                        <a:cs typeface="Arial" panose="020B0604020202020204" pitchFamily="34" charset="0"/>
                      </a:endParaRPr>
                    </a:p>
                  </a:txBody>
                  <a:tcPr marL="64770" marR="64770" marT="17780" marB="17780">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tcPr>
                </a:tc>
                <a:tc>
                  <a:txBody>
                    <a:bodyPr/>
                    <a:lstStyle/>
                    <a:p>
                      <a:pPr marL="0" marR="0" lvl="0" indent="0" algn="l" defTabSz="912330" rtl="0" eaLnBrk="1" fontAlgn="auto" latinLnBrk="1" hangingPunct="1">
                        <a:lnSpc>
                          <a:spcPct val="115000"/>
                        </a:lnSpc>
                        <a:spcBef>
                          <a:spcPts val="0"/>
                        </a:spcBef>
                        <a:spcAft>
                          <a:spcPts val="0"/>
                        </a:spcAft>
                        <a:buClrTx/>
                        <a:buSzTx/>
                        <a:buFontTx/>
                        <a:buNone/>
                        <a:tabLst/>
                        <a:defRPr/>
                      </a:pPr>
                      <a:r>
                        <a:rPr lang="en-US" altLang="ko-KR" sz="800" dirty="0">
                          <a:solidFill>
                            <a:srgbClr val="002060"/>
                          </a:solidFill>
                          <a:latin typeface="Arial" panose="020B0604020202020204" pitchFamily="34" charset="0"/>
                          <a:ea typeface="나눔고딕 Bold" panose="020D0804000000000000" pitchFamily="50" charset="-127"/>
                          <a:cs typeface="Arial" panose="020B0604020202020204" pitchFamily="34" charset="0"/>
                        </a:rPr>
                        <a:t>- </a:t>
                      </a:r>
                      <a:r>
                        <a:rPr lang="mn-MN" altLang="ko-KR" sz="800" dirty="0">
                          <a:solidFill>
                            <a:srgbClr val="002060"/>
                          </a:solidFill>
                          <a:latin typeface="Arial" panose="020B0604020202020204" pitchFamily="34" charset="0"/>
                          <a:ea typeface="나눔고딕 Bold" panose="020D0804000000000000" pitchFamily="50" charset="-127"/>
                          <a:cs typeface="Arial" panose="020B0604020202020204" pitchFamily="34" charset="0"/>
                        </a:rPr>
                        <a:t>ТУС-н</a:t>
                      </a:r>
                      <a:r>
                        <a:rPr lang="mn-MN" altLang="ko-KR" sz="800" baseline="0" dirty="0">
                          <a:solidFill>
                            <a:srgbClr val="002060"/>
                          </a:solidFill>
                          <a:latin typeface="Arial" panose="020B0604020202020204" pitchFamily="34" charset="0"/>
                          <a:ea typeface="나눔고딕 Bold" panose="020D0804000000000000" pitchFamily="50" charset="-127"/>
                          <a:cs typeface="Arial" panose="020B0604020202020204" pitchFamily="34" charset="0"/>
                        </a:rPr>
                        <a:t> нөлөөллийн анализ</a:t>
                      </a:r>
                      <a:endParaRPr lang="ko-KR" altLang="ko-KR" sz="800" dirty="0">
                        <a:solidFill>
                          <a:srgbClr val="002060"/>
                        </a:solidFill>
                        <a:latin typeface="Arial" panose="020B0604020202020204" pitchFamily="34" charset="0"/>
                        <a:ea typeface="나눔고딕 Bold" panose="020D0804000000000000" pitchFamily="50" charset="-127"/>
                        <a:cs typeface="Arial" panose="020B0604020202020204" pitchFamily="34" charset="0"/>
                      </a:endParaRPr>
                    </a:p>
                  </a:txBody>
                  <a:tcPr marL="64770" marR="64770" marT="17780" marB="17780">
                    <a:lnL w="12700"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tcPr>
                </a:tc>
                <a:extLst>
                  <a:ext uri="{0D108BD9-81ED-4DB2-BD59-A6C34878D82A}">
                    <a16:rowId xmlns:a16="http://schemas.microsoft.com/office/drawing/2014/main" val="10004"/>
                  </a:ext>
                </a:extLst>
              </a:tr>
            </a:tbl>
          </a:graphicData>
        </a:graphic>
      </p:graphicFrame>
      <p:sp>
        <p:nvSpPr>
          <p:cNvPr id="28" name="슬라이드 번호 개체 틀 2"/>
          <p:cNvSpPr txBox="1">
            <a:spLocks/>
          </p:cNvSpPr>
          <p:nvPr/>
        </p:nvSpPr>
        <p:spPr>
          <a:xfrm>
            <a:off x="8748464" y="6597352"/>
            <a:ext cx="360040" cy="241086"/>
          </a:xfrm>
          <a:prstGeom prst="rect">
            <a:avLst/>
          </a:prstGeom>
        </p:spPr>
        <p:txBody>
          <a:bodyPr/>
          <a:lstStyle>
            <a:defPPr>
              <a:defRPr lang="ko-KR"/>
            </a:defPPr>
            <a:lvl1pPr marL="0" algn="l" defTabSz="914400" rtl="0" eaLnBrk="1" latinLnBrk="1" hangingPunct="1">
              <a:defRPr sz="1800" kern="1200">
                <a:solidFill>
                  <a:schemeClr val="tx1"/>
                </a:solidFill>
                <a:latin typeface="+mn-lt"/>
                <a:ea typeface="+mn-ea"/>
                <a:cs typeface="+mn-cs"/>
              </a:defRPr>
            </a:lvl1pPr>
            <a:lvl2pPr marL="457200" algn="l" defTabSz="914400" rtl="0" eaLnBrk="1" latinLnBrk="1" hangingPunct="1">
              <a:defRPr sz="1800" kern="1200">
                <a:solidFill>
                  <a:schemeClr val="tx1"/>
                </a:solidFill>
                <a:latin typeface="+mn-lt"/>
                <a:ea typeface="+mn-ea"/>
                <a:cs typeface="+mn-cs"/>
              </a:defRPr>
            </a:lvl2pPr>
            <a:lvl3pPr marL="914400" algn="l" defTabSz="914400" rtl="0" eaLnBrk="1" latinLnBrk="1" hangingPunct="1">
              <a:defRPr sz="1800" kern="1200">
                <a:solidFill>
                  <a:schemeClr val="tx1"/>
                </a:solidFill>
                <a:latin typeface="+mn-lt"/>
                <a:ea typeface="+mn-ea"/>
                <a:cs typeface="+mn-cs"/>
              </a:defRPr>
            </a:lvl3pPr>
            <a:lvl4pPr marL="1371600" algn="l" defTabSz="914400" rtl="0" eaLnBrk="1" latinLnBrk="1" hangingPunct="1">
              <a:defRPr sz="1800" kern="1200">
                <a:solidFill>
                  <a:schemeClr val="tx1"/>
                </a:solidFill>
                <a:latin typeface="+mn-lt"/>
                <a:ea typeface="+mn-ea"/>
                <a:cs typeface="+mn-cs"/>
              </a:defRPr>
            </a:lvl4pPr>
            <a:lvl5pPr marL="1828800" algn="l" defTabSz="914400" rtl="0" eaLnBrk="1" latinLnBrk="1" hangingPunct="1">
              <a:defRPr sz="1800" kern="1200">
                <a:solidFill>
                  <a:schemeClr val="tx1"/>
                </a:solidFill>
                <a:latin typeface="+mn-lt"/>
                <a:ea typeface="+mn-ea"/>
                <a:cs typeface="+mn-cs"/>
              </a:defRPr>
            </a:lvl5pPr>
            <a:lvl6pPr marL="2286000" algn="l" defTabSz="914400" rtl="0" eaLnBrk="1" latinLnBrk="1" hangingPunct="1">
              <a:defRPr sz="1800" kern="1200">
                <a:solidFill>
                  <a:schemeClr val="tx1"/>
                </a:solidFill>
                <a:latin typeface="+mn-lt"/>
                <a:ea typeface="+mn-ea"/>
                <a:cs typeface="+mn-cs"/>
              </a:defRPr>
            </a:lvl6pPr>
            <a:lvl7pPr marL="2743200" algn="l" defTabSz="914400" rtl="0" eaLnBrk="1" latinLnBrk="1" hangingPunct="1">
              <a:defRPr sz="1800" kern="1200">
                <a:solidFill>
                  <a:schemeClr val="tx1"/>
                </a:solidFill>
                <a:latin typeface="+mn-lt"/>
                <a:ea typeface="+mn-ea"/>
                <a:cs typeface="+mn-cs"/>
              </a:defRPr>
            </a:lvl7pPr>
            <a:lvl8pPr marL="3200400" algn="l" defTabSz="914400" rtl="0" eaLnBrk="1" latinLnBrk="1" hangingPunct="1">
              <a:defRPr sz="1800" kern="1200">
                <a:solidFill>
                  <a:schemeClr val="tx1"/>
                </a:solidFill>
                <a:latin typeface="+mn-lt"/>
                <a:ea typeface="+mn-ea"/>
                <a:cs typeface="+mn-cs"/>
              </a:defRPr>
            </a:lvl8pPr>
            <a:lvl9pPr marL="3657600" algn="l" defTabSz="914400" rtl="0" eaLnBrk="1" latinLnBrk="1" hangingPunct="1">
              <a:defRPr sz="1800" kern="1200">
                <a:solidFill>
                  <a:schemeClr val="tx1"/>
                </a:solidFill>
                <a:latin typeface="+mn-lt"/>
                <a:ea typeface="+mn-ea"/>
                <a:cs typeface="+mn-cs"/>
              </a:defRPr>
            </a:lvl9pPr>
          </a:lstStyle>
          <a:p>
            <a:pPr algn="r"/>
            <a:r>
              <a:rPr lang="de-DE" sz="1000" dirty="0">
                <a:latin typeface="나눔고딕 ExtraBold" panose="020D0904000000000000" pitchFamily="50" charset="-127"/>
                <a:ea typeface="나눔고딕 ExtraBold" panose="020D0904000000000000" pitchFamily="50" charset="-127"/>
                <a:cs typeface="Arial" panose="020B0604020202020204" pitchFamily="34" charset="0"/>
              </a:rPr>
              <a:t>51</a:t>
            </a:r>
          </a:p>
        </p:txBody>
      </p:sp>
    </p:spTree>
    <p:extLst>
      <p:ext uri="{BB962C8B-B14F-4D97-AF65-F5344CB8AC3E}">
        <p14:creationId xmlns:p14="http://schemas.microsoft.com/office/powerpoint/2010/main" val="761006918"/>
      </p:ext>
    </p:extLst>
  </p:cSld>
  <p:clrMapOvr>
    <a:masterClrMapping/>
  </p:clrMapOvr>
  <p:transition>
    <p:fade/>
  </p:transition>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Box 4"/>
          <p:cNvSpPr txBox="1"/>
          <p:nvPr/>
        </p:nvSpPr>
        <p:spPr>
          <a:xfrm>
            <a:off x="143508" y="44624"/>
            <a:ext cx="8856984" cy="523220"/>
          </a:xfrm>
          <a:prstGeom prst="rect">
            <a:avLst/>
          </a:prstGeom>
          <a:noFill/>
        </p:spPr>
        <p:txBody>
          <a:bodyPr wrap="square" rtlCol="0">
            <a:spAutoFit/>
          </a:bodyPr>
          <a:lstStyle/>
          <a:p>
            <a:pPr algn="ctr" fontAlgn="base">
              <a:spcBef>
                <a:spcPct val="0"/>
              </a:spcBef>
              <a:spcAft>
                <a:spcPct val="0"/>
              </a:spcAft>
              <a:defRPr/>
            </a:pPr>
            <a:r>
              <a:rPr kumimoji="1" lang="mn-MN" altLang="ko-KR" sz="2800" dirty="0">
                <a:solidFill>
                  <a:srgbClr val="FFFFFF"/>
                </a:solidFill>
                <a:latin typeface="Arial" panose="020B0604020202020204" pitchFamily="34" charset="0"/>
                <a:ea typeface="나눔고딕 ExtraBold" panose="020D0904000000000000" pitchFamily="50" charset="-127"/>
                <a:cs typeface="Arial" panose="020B0604020202020204" pitchFamily="34" charset="0"/>
              </a:rPr>
              <a:t>ТУС-ыг хэрэгжүүлэхэд шаардлагатай нөхцөл</a:t>
            </a:r>
            <a:endParaRPr kumimoji="1" lang="ko-KR" altLang="en-US" sz="2800" dirty="0">
              <a:solidFill>
                <a:srgbClr val="FFFFFF"/>
              </a:solidFill>
              <a:latin typeface="Arial" panose="020B0604020202020204" pitchFamily="34" charset="0"/>
              <a:ea typeface="나눔고딕 ExtraBold" panose="020D0904000000000000" pitchFamily="50" charset="-127"/>
              <a:cs typeface="Arial" panose="020B0604020202020204" pitchFamily="34" charset="0"/>
            </a:endParaRPr>
          </a:p>
        </p:txBody>
      </p:sp>
      <p:sp>
        <p:nvSpPr>
          <p:cNvPr id="6" name="직사각형 5"/>
          <p:cNvSpPr/>
          <p:nvPr/>
        </p:nvSpPr>
        <p:spPr>
          <a:xfrm>
            <a:off x="0" y="2670003"/>
            <a:ext cx="9144000" cy="414337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062" tIns="45530" rIns="91062" bIns="45530" anchor="ctr"/>
          <a:lstStyle/>
          <a:p>
            <a:pPr algn="ctr">
              <a:defRPr/>
            </a:pPr>
            <a:endParaRPr lang="ko-KR" altLang="en-US" sz="1000" b="1" dirty="0">
              <a:solidFill>
                <a:prstClr val="white"/>
              </a:solidFill>
              <a:latin typeface="나눔고딕 ExtraBold" panose="020D0904000000000000" pitchFamily="50" charset="-127"/>
              <a:ea typeface="나눔고딕 ExtraBold" panose="020D0904000000000000" pitchFamily="50" charset="-127"/>
            </a:endParaRPr>
          </a:p>
        </p:txBody>
      </p:sp>
      <p:sp>
        <p:nvSpPr>
          <p:cNvPr id="46" name="AutoShape 117"/>
          <p:cNvSpPr>
            <a:spLocks noChangeArrowheads="1"/>
          </p:cNvSpPr>
          <p:nvPr/>
        </p:nvSpPr>
        <p:spPr bwMode="auto">
          <a:xfrm>
            <a:off x="251520" y="1397820"/>
            <a:ext cx="8712968" cy="735036"/>
          </a:xfrm>
          <a:prstGeom prst="roundRect">
            <a:avLst>
              <a:gd name="adj" fmla="val 1940"/>
            </a:avLst>
          </a:prstGeom>
          <a:solidFill>
            <a:schemeClr val="bg1"/>
          </a:solidFill>
          <a:ln w="9525" algn="ctr">
            <a:solidFill>
              <a:srgbClr val="71AAD9"/>
            </a:solidFill>
            <a:round/>
            <a:headEnd/>
            <a:tailEnd/>
          </a:ln>
          <a:effectLst>
            <a:prstShdw prst="shdw17" dist="17961" dir="2700000">
              <a:srgbClr val="71AAD9">
                <a:gamma/>
                <a:shade val="60000"/>
                <a:invGamma/>
              </a:srgbClr>
            </a:prstShdw>
          </a:effectLst>
        </p:spPr>
        <p:txBody>
          <a:bodyPr wrap="none" lIns="91262" tIns="45634" rIns="91262" bIns="45634" anchor="ctr"/>
          <a:lstStyle/>
          <a:p>
            <a:pPr algn="ctr" defTabSz="914400" fontAlgn="base">
              <a:spcBef>
                <a:spcPct val="0"/>
              </a:spcBef>
              <a:spcAft>
                <a:spcPct val="0"/>
              </a:spcAft>
              <a:defRPr/>
            </a:pPr>
            <a:endParaRPr kumimoji="1" lang="ko-KR" altLang="en-US" sz="1600" dirty="0">
              <a:solidFill>
                <a:srgbClr val="000000"/>
              </a:solidFill>
              <a:effectLst>
                <a:outerShdw blurRad="38100" dist="38100" dir="2700000" algn="tl">
                  <a:srgbClr val="000000">
                    <a:alpha val="43137"/>
                  </a:srgbClr>
                </a:outerShdw>
              </a:effectLst>
              <a:latin typeface="나눔고딕 ExtraBold" panose="020D0904000000000000" pitchFamily="50" charset="-127"/>
              <a:ea typeface="나눔고딕 ExtraBold" panose="020D0904000000000000" pitchFamily="50" charset="-127"/>
            </a:endParaRPr>
          </a:p>
        </p:txBody>
      </p:sp>
      <p:sp>
        <p:nvSpPr>
          <p:cNvPr id="47" name="Rectangle 265"/>
          <p:cNvSpPr>
            <a:spLocks noChangeArrowheads="1"/>
          </p:cNvSpPr>
          <p:nvPr/>
        </p:nvSpPr>
        <p:spPr bwMode="auto">
          <a:xfrm>
            <a:off x="383931" y="1340768"/>
            <a:ext cx="8580557" cy="861774"/>
          </a:xfrm>
          <a:prstGeom prst="rect">
            <a:avLst/>
          </a:prstGeom>
          <a:noFill/>
          <a:ln w="9525" algn="ctr">
            <a:noFill/>
            <a:miter lim="800000"/>
            <a:headEnd/>
            <a:tailEnd/>
          </a:ln>
        </p:spPr>
        <p:txBody>
          <a:bodyPr wrap="square" lIns="0" tIns="0" rIns="0" bIns="0">
            <a:spAutoFit/>
          </a:bodyPr>
          <a:lstStyle/>
          <a:p>
            <a:pPr marL="361245" indent="-361245" eaLnBrk="0" fontAlgn="base" latinLnBrk="0" hangingPunct="0">
              <a:spcBef>
                <a:spcPct val="0"/>
              </a:spcBef>
              <a:spcAft>
                <a:spcPct val="0"/>
              </a:spcAft>
              <a:buSzPct val="170000"/>
              <a:buBlip>
                <a:blip r:embed="rId2"/>
              </a:buBlip>
            </a:pPr>
            <a:r>
              <a:rPr kumimoji="1" lang="mn-MN" altLang="ko-KR" sz="1400" dirty="0">
                <a:solidFill>
                  <a:srgbClr val="000000"/>
                </a:solidFill>
                <a:latin typeface="Arial" panose="020B0604020202020204" pitchFamily="34" charset="0"/>
                <a:ea typeface="나눔고딕 ExtraBold" panose="020D0904000000000000" pitchFamily="50" charset="-127"/>
                <a:cs typeface="Arial" panose="020B0604020202020204" pitchFamily="34" charset="0"/>
              </a:rPr>
              <a:t>Төрийн </a:t>
            </a:r>
            <a:r>
              <a:rPr kumimoji="1" lang="en-US" altLang="ko-KR" sz="1400" dirty="0">
                <a:solidFill>
                  <a:srgbClr val="000000"/>
                </a:solidFill>
                <a:latin typeface="Arial" panose="020B0604020202020204" pitchFamily="34" charset="0"/>
                <a:ea typeface="나눔고딕 ExtraBold" panose="020D0904000000000000" pitchFamily="50" charset="-127"/>
                <a:cs typeface="Arial" panose="020B0604020202020204" pitchFamily="34" charset="0"/>
              </a:rPr>
              <a:t>&amp; </a:t>
            </a:r>
            <a:r>
              <a:rPr kumimoji="1" lang="mn-MN" altLang="ko-KR" sz="1400" dirty="0">
                <a:solidFill>
                  <a:srgbClr val="000000"/>
                </a:solidFill>
                <a:latin typeface="Arial" panose="020B0604020202020204" pitchFamily="34" charset="0"/>
                <a:ea typeface="나눔고딕 ExtraBold" panose="020D0904000000000000" pitchFamily="50" charset="-127"/>
                <a:cs typeface="Arial" panose="020B0604020202020204" pitchFamily="34" charset="0"/>
              </a:rPr>
              <a:t>орон нутгийн засаг захиргааны байгууллага, хувийн хэвшил болон холбогдох судалгааны байгууллагуудын судалгааны арга зүйг ойлгомжтой зөв тодорхойлсон байх хэрэгтэй бөгөөд хөрөнгө оруулалтыг давхардуулах, үр ашиггүй зарцуулахаас урьдчилан сэргийлэхийн тулд холбогдох байгууллагууд нягт хамтран ажиллаж, төслийн хэрэгжүүлэлтэнд хяналт тавих хэрэгтэй</a:t>
            </a:r>
            <a:r>
              <a:rPr kumimoji="1" lang="en-US" altLang="ko-KR" sz="1400" dirty="0">
                <a:solidFill>
                  <a:srgbClr val="000000"/>
                </a:solidFill>
                <a:latin typeface="Arial" panose="020B0604020202020204" pitchFamily="34" charset="0"/>
                <a:ea typeface="나눔고딕 ExtraBold" panose="020D0904000000000000" pitchFamily="50" charset="-127"/>
                <a:cs typeface="Arial" panose="020B0604020202020204" pitchFamily="34" charset="0"/>
              </a:rPr>
              <a:t>.</a:t>
            </a:r>
          </a:p>
        </p:txBody>
      </p:sp>
      <p:grpSp>
        <p:nvGrpSpPr>
          <p:cNvPr id="9" name="그룹 278"/>
          <p:cNvGrpSpPr/>
          <p:nvPr/>
        </p:nvGrpSpPr>
        <p:grpSpPr>
          <a:xfrm>
            <a:off x="399708" y="908720"/>
            <a:ext cx="3884260" cy="369332"/>
            <a:chOff x="467400" y="916361"/>
            <a:chExt cx="4283469" cy="407202"/>
          </a:xfrm>
        </p:grpSpPr>
        <p:grpSp>
          <p:nvGrpSpPr>
            <p:cNvPr id="10" name="Group 5"/>
            <p:cNvGrpSpPr>
              <a:grpSpLocks/>
            </p:cNvGrpSpPr>
            <p:nvPr/>
          </p:nvGrpSpPr>
          <p:grpSpPr bwMode="auto">
            <a:xfrm>
              <a:off x="467400" y="923111"/>
              <a:ext cx="4283469" cy="395288"/>
              <a:chOff x="752" y="1413"/>
              <a:chExt cx="1446" cy="294"/>
            </a:xfrm>
          </p:grpSpPr>
          <p:sp>
            <p:nvSpPr>
              <p:cNvPr id="12" name="AutoShape 6"/>
              <p:cNvSpPr>
                <a:spLocks noChangeArrowheads="1"/>
              </p:cNvSpPr>
              <p:nvPr/>
            </p:nvSpPr>
            <p:spPr bwMode="gray">
              <a:xfrm>
                <a:off x="752" y="1413"/>
                <a:ext cx="1446" cy="294"/>
              </a:xfrm>
              <a:prstGeom prst="roundRect">
                <a:avLst>
                  <a:gd name="adj" fmla="val 50000"/>
                </a:avLst>
              </a:prstGeom>
              <a:gradFill rotWithShape="1">
                <a:gsLst>
                  <a:gs pos="0">
                    <a:srgbClr val="0070C0"/>
                  </a:gs>
                  <a:gs pos="50000">
                    <a:srgbClr val="00B0F0"/>
                  </a:gs>
                  <a:gs pos="100000">
                    <a:srgbClr val="0070C0"/>
                  </a:gs>
                </a:gsLst>
                <a:lin ang="0" scaled="1"/>
              </a:gradFill>
              <a:ln w="12700">
                <a:noFill/>
                <a:round/>
                <a:headEnd/>
                <a:tailEnd/>
              </a:ln>
              <a:effectLst>
                <a:outerShdw dist="53882" dir="2700000" algn="ctr" rotWithShape="0">
                  <a:srgbClr val="292929">
                    <a:alpha val="50000"/>
                  </a:srgbClr>
                </a:outerShdw>
              </a:effectLst>
            </p:spPr>
            <p:txBody>
              <a:bodyPr wrap="none" anchor="ctr"/>
              <a:lstStyle/>
              <a:p>
                <a:pPr defTabSz="837945" latinLnBrk="0">
                  <a:defRPr/>
                </a:pPr>
                <a:endParaRPr lang="ko-KR" altLang="en-US" kern="0" dirty="0">
                  <a:solidFill>
                    <a:sysClr val="windowText" lastClr="000000"/>
                  </a:solidFill>
                  <a:latin typeface="나눔고딕 ExtraBold" panose="020D0904000000000000" pitchFamily="50" charset="-127"/>
                  <a:ea typeface="나눔고딕 ExtraBold" panose="020D0904000000000000" pitchFamily="50" charset="-127"/>
                </a:endParaRPr>
              </a:p>
            </p:txBody>
          </p:sp>
          <p:sp>
            <p:nvSpPr>
              <p:cNvPr id="13" name="AutoShape 7"/>
              <p:cNvSpPr>
                <a:spLocks noChangeArrowheads="1"/>
              </p:cNvSpPr>
              <p:nvPr/>
            </p:nvSpPr>
            <p:spPr bwMode="gray">
              <a:xfrm flipH="1">
                <a:off x="2157" y="1457"/>
                <a:ext cx="36" cy="204"/>
              </a:xfrm>
              <a:prstGeom prst="moon">
                <a:avLst>
                  <a:gd name="adj" fmla="val 22032"/>
                </a:avLst>
              </a:prstGeom>
              <a:gradFill rotWithShape="1">
                <a:gsLst>
                  <a:gs pos="0">
                    <a:srgbClr val="FFFFFF">
                      <a:gamma/>
                      <a:shade val="46275"/>
                      <a:invGamma/>
                      <a:alpha val="0"/>
                    </a:srgbClr>
                  </a:gs>
                  <a:gs pos="50000">
                    <a:srgbClr val="FFFFFF">
                      <a:alpha val="84000"/>
                    </a:srgbClr>
                  </a:gs>
                  <a:gs pos="100000">
                    <a:srgbClr val="FFFFFF">
                      <a:gamma/>
                      <a:shade val="46275"/>
                      <a:invGamma/>
                      <a:alpha val="0"/>
                    </a:srgbClr>
                  </a:gs>
                </a:gsLst>
                <a:lin ang="5400000" scaled="1"/>
              </a:gradFill>
              <a:ln w="9525">
                <a:noFill/>
                <a:miter lim="800000"/>
                <a:headEnd/>
                <a:tailEnd/>
              </a:ln>
              <a:effectLst/>
            </p:spPr>
            <p:txBody>
              <a:bodyPr wrap="none" anchor="ctr"/>
              <a:lstStyle/>
              <a:p>
                <a:pPr defTabSz="837945" latinLnBrk="0">
                  <a:defRPr/>
                </a:pPr>
                <a:endParaRPr lang="ko-KR" altLang="en-US" kern="0" dirty="0">
                  <a:solidFill>
                    <a:sysClr val="windowText" lastClr="000000"/>
                  </a:solidFill>
                  <a:latin typeface="나눔고딕 ExtraBold" panose="020D0904000000000000" pitchFamily="50" charset="-127"/>
                  <a:ea typeface="나눔고딕 ExtraBold" panose="020D0904000000000000" pitchFamily="50" charset="-127"/>
                </a:endParaRPr>
              </a:p>
            </p:txBody>
          </p:sp>
          <p:sp>
            <p:nvSpPr>
              <p:cNvPr id="14" name="AutoShape 8"/>
              <p:cNvSpPr>
                <a:spLocks noChangeArrowheads="1"/>
              </p:cNvSpPr>
              <p:nvPr/>
            </p:nvSpPr>
            <p:spPr bwMode="gray">
              <a:xfrm>
                <a:off x="762" y="1457"/>
                <a:ext cx="36" cy="204"/>
              </a:xfrm>
              <a:prstGeom prst="moon">
                <a:avLst>
                  <a:gd name="adj" fmla="val 22032"/>
                </a:avLst>
              </a:prstGeom>
              <a:gradFill rotWithShape="1">
                <a:gsLst>
                  <a:gs pos="0">
                    <a:srgbClr val="FFFFFF">
                      <a:gamma/>
                      <a:shade val="46275"/>
                      <a:invGamma/>
                      <a:alpha val="0"/>
                    </a:srgbClr>
                  </a:gs>
                  <a:gs pos="50000">
                    <a:srgbClr val="FFFFFF">
                      <a:alpha val="84000"/>
                    </a:srgbClr>
                  </a:gs>
                  <a:gs pos="100000">
                    <a:srgbClr val="FFFFFF">
                      <a:gamma/>
                      <a:shade val="46275"/>
                      <a:invGamma/>
                      <a:alpha val="0"/>
                    </a:srgbClr>
                  </a:gs>
                </a:gsLst>
                <a:lin ang="5400000" scaled="1"/>
              </a:gradFill>
              <a:ln w="9525">
                <a:noFill/>
                <a:miter lim="800000"/>
                <a:headEnd/>
                <a:tailEnd/>
              </a:ln>
              <a:effectLst/>
            </p:spPr>
            <p:txBody>
              <a:bodyPr wrap="none" anchor="ctr"/>
              <a:lstStyle/>
              <a:p>
                <a:pPr defTabSz="837945" latinLnBrk="0">
                  <a:defRPr/>
                </a:pPr>
                <a:endParaRPr lang="ko-KR" altLang="en-US" kern="0" dirty="0">
                  <a:solidFill>
                    <a:sysClr val="windowText" lastClr="000000"/>
                  </a:solidFill>
                  <a:latin typeface="나눔고딕 ExtraBold" panose="020D0904000000000000" pitchFamily="50" charset="-127"/>
                  <a:ea typeface="나눔고딕 ExtraBold" panose="020D0904000000000000" pitchFamily="50" charset="-127"/>
                </a:endParaRPr>
              </a:p>
            </p:txBody>
          </p:sp>
        </p:grpSp>
        <p:sp>
          <p:nvSpPr>
            <p:cNvPr id="11" name="Text Box 18"/>
            <p:cNvSpPr txBox="1">
              <a:spLocks noChangeArrowheads="1"/>
            </p:cNvSpPr>
            <p:nvPr/>
          </p:nvSpPr>
          <p:spPr bwMode="white">
            <a:xfrm>
              <a:off x="596515" y="916361"/>
              <a:ext cx="4025239" cy="407202"/>
            </a:xfrm>
            <a:prstGeom prst="rect">
              <a:avLst/>
            </a:prstGeom>
            <a:noFill/>
            <a:ln w="9525" algn="ctr">
              <a:noFill/>
              <a:miter lim="800000"/>
              <a:headEnd/>
              <a:tailEnd/>
            </a:ln>
          </p:spPr>
          <p:txBody>
            <a:bodyPr wrap="square" anchor="ctr">
              <a:spAutoFit/>
            </a:bodyPr>
            <a:lstStyle/>
            <a:p>
              <a:pPr algn="ctr" defTabSz="914400" fontAlgn="base">
                <a:spcBef>
                  <a:spcPct val="50000"/>
                </a:spcBef>
                <a:spcAft>
                  <a:spcPct val="0"/>
                </a:spcAft>
                <a:defRPr/>
              </a:pPr>
              <a:r>
                <a:rPr lang="mn-MN" altLang="ko-KR" b="1" dirty="0">
                  <a:solidFill>
                    <a:srgbClr val="F8F8F8"/>
                  </a:solidFill>
                  <a:effectLst>
                    <a:outerShdw blurRad="38100" dist="38100" dir="2700000" algn="tl">
                      <a:srgbClr val="000000">
                        <a:alpha val="43137"/>
                      </a:srgbClr>
                    </a:outerShdw>
                  </a:effectLst>
                  <a:latin typeface="Arial" panose="020B0604020202020204" pitchFamily="34" charset="0"/>
                  <a:ea typeface="나눔고딕 ExtraBold" panose="020D0904000000000000" pitchFamily="50" charset="-127"/>
                  <a:cs typeface="Arial" panose="020B0604020202020204" pitchFamily="34" charset="0"/>
                </a:rPr>
                <a:t>ТУС-н байгууллагын бүтэц</a:t>
              </a:r>
              <a:endParaRPr lang="ko-KR" altLang="en-US" b="1" dirty="0">
                <a:solidFill>
                  <a:srgbClr val="F8F8F8"/>
                </a:solidFill>
                <a:effectLst>
                  <a:outerShdw blurRad="38100" dist="38100" dir="2700000" algn="tl">
                    <a:srgbClr val="000000">
                      <a:alpha val="43137"/>
                    </a:srgbClr>
                  </a:outerShdw>
                </a:effectLst>
                <a:latin typeface="Arial" panose="020B0604020202020204" pitchFamily="34" charset="0"/>
                <a:ea typeface="나눔고딕 ExtraBold" panose="020D0904000000000000" pitchFamily="50" charset="-127"/>
                <a:cs typeface="Arial" panose="020B0604020202020204" pitchFamily="34" charset="0"/>
              </a:endParaRPr>
            </a:p>
          </p:txBody>
        </p:sp>
      </p:grpSp>
      <p:sp>
        <p:nvSpPr>
          <p:cNvPr id="21" name="모서리가 둥근 직사각형 20"/>
          <p:cNvSpPr/>
          <p:nvPr/>
        </p:nvSpPr>
        <p:spPr>
          <a:xfrm>
            <a:off x="251520" y="2492896"/>
            <a:ext cx="4320480" cy="4133036"/>
          </a:xfrm>
          <a:prstGeom prst="roundRect">
            <a:avLst>
              <a:gd name="adj" fmla="val 3225"/>
            </a:avLst>
          </a:prstGeom>
          <a:noFill/>
          <a:ln w="19050">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lIns="91428" tIns="45715" rIns="91428" bIns="45715" rtlCol="0" anchor="ctr"/>
          <a:lstStyle/>
          <a:p>
            <a:pPr algn="ctr" defTabSz="914400" fontAlgn="base">
              <a:spcBef>
                <a:spcPct val="0"/>
              </a:spcBef>
              <a:spcAft>
                <a:spcPct val="0"/>
              </a:spcAft>
            </a:pPr>
            <a:endParaRPr kumimoji="1" lang="ko-KR" altLang="en-US">
              <a:solidFill>
                <a:srgbClr val="FFFFFF"/>
              </a:solidFill>
            </a:endParaRPr>
          </a:p>
        </p:txBody>
      </p:sp>
      <p:sp>
        <p:nvSpPr>
          <p:cNvPr id="22" name="모서리가 둥근 직사각형 21"/>
          <p:cNvSpPr/>
          <p:nvPr/>
        </p:nvSpPr>
        <p:spPr>
          <a:xfrm>
            <a:off x="4644008" y="2492896"/>
            <a:ext cx="4320480" cy="4133036"/>
          </a:xfrm>
          <a:prstGeom prst="roundRect">
            <a:avLst>
              <a:gd name="adj" fmla="val 3225"/>
            </a:avLst>
          </a:prstGeom>
          <a:noFill/>
          <a:ln w="19050">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lIns="91428" tIns="45715" rIns="91428" bIns="45715" rtlCol="0" anchor="ctr"/>
          <a:lstStyle/>
          <a:p>
            <a:pPr algn="ctr" defTabSz="914400" fontAlgn="base">
              <a:spcBef>
                <a:spcPct val="0"/>
              </a:spcBef>
              <a:spcAft>
                <a:spcPct val="0"/>
              </a:spcAft>
            </a:pPr>
            <a:endParaRPr kumimoji="1" lang="ko-KR" altLang="en-US">
              <a:solidFill>
                <a:srgbClr val="FFFFFF"/>
              </a:solidFill>
            </a:endParaRPr>
          </a:p>
        </p:txBody>
      </p:sp>
      <p:sp>
        <p:nvSpPr>
          <p:cNvPr id="23" name="텍스트"/>
          <p:cNvSpPr txBox="1"/>
          <p:nvPr/>
        </p:nvSpPr>
        <p:spPr>
          <a:xfrm>
            <a:off x="1324287" y="2276872"/>
            <a:ext cx="2174946" cy="276999"/>
          </a:xfrm>
          <a:prstGeom prst="rect">
            <a:avLst/>
          </a:prstGeom>
          <a:noFill/>
        </p:spPr>
        <p:txBody>
          <a:bodyPr wrap="square" lIns="0" tIns="0" rIns="0" bIns="0" rtlCol="0" anchor="ctr">
            <a:spAutoFit/>
          </a:bodyPr>
          <a:lstStyle>
            <a:defPPr>
              <a:defRPr lang="ko-KR"/>
            </a:defPPr>
            <a:lvl1pPr lvl="0" indent="-266700" algn="ctr" defTabSz="914400">
              <a:spcBef>
                <a:spcPct val="0"/>
              </a:spcBef>
              <a:spcAft>
                <a:spcPts val="100"/>
              </a:spcAft>
              <a:buSzPct val="120000"/>
              <a:tabLst>
                <a:tab pos="177800" algn="l"/>
                <a:tab pos="803275" algn="l"/>
              </a:tabLst>
              <a:defRPr sz="1800" b="1" kern="1000" spc="-50">
                <a:ln>
                  <a:noFill/>
                  <a:prstDash val="solid"/>
                </a:ln>
                <a:gradFill rotWithShape="1">
                  <a:gsLst>
                    <a:gs pos="50000">
                      <a:schemeClr val="bg1"/>
                    </a:gs>
                    <a:gs pos="100000">
                      <a:schemeClr val="bg1"/>
                    </a:gs>
                  </a:gsLst>
                  <a:lin ang="5400000"/>
                </a:gradFill>
                <a:latin typeface="Rix정고딕 M" pitchFamily="18" charset="-127"/>
                <a:ea typeface="Rix정고딕 M" pitchFamily="18" charset="-127"/>
                <a:cs typeface="Arial" pitchFamily="34" charset="0"/>
              </a:defRPr>
            </a:lvl1pPr>
          </a:lstStyle>
          <a:p>
            <a:pPr>
              <a:defRPr/>
            </a:pPr>
            <a:r>
              <a:rPr lang="mn-MN" altLang="ko-KR" dirty="0">
                <a:gradFill rotWithShape="1">
                  <a:gsLst>
                    <a:gs pos="0">
                      <a:srgbClr val="FFE400"/>
                    </a:gs>
                    <a:gs pos="100000">
                      <a:srgbClr val="FA8006"/>
                    </a:gs>
                  </a:gsLst>
                  <a:lin ang="5400000"/>
                </a:gradFill>
                <a:effectLst>
                  <a:glow rad="88900">
                    <a:prstClr val="black">
                      <a:alpha val="60000"/>
                    </a:prstClr>
                  </a:glow>
                  <a:outerShdw blurRad="50800" dist="38100" dir="5040000" algn="tl">
                    <a:prstClr val="black">
                      <a:alpha val="70000"/>
                    </a:prstClr>
                  </a:outerShdw>
                </a:effectLst>
                <a:latin typeface="Arial Unicode MS" panose="020B0604020202020204" pitchFamily="50" charset="-127"/>
                <a:ea typeface="Arial Unicode MS" panose="020B0604020202020204" pitchFamily="50" charset="-127"/>
                <a:cs typeface="Arial Unicode MS" panose="020B0604020202020204" pitchFamily="50" charset="-127"/>
              </a:rPr>
              <a:t>Солонгос улсын кейс</a:t>
            </a:r>
            <a:endParaRPr lang="en-US" altLang="ko-KR" dirty="0">
              <a:gradFill rotWithShape="1">
                <a:gsLst>
                  <a:gs pos="0">
                    <a:srgbClr val="FFE400"/>
                  </a:gs>
                  <a:gs pos="100000">
                    <a:srgbClr val="FA8006"/>
                  </a:gs>
                </a:gsLst>
                <a:lin ang="5400000"/>
              </a:gradFill>
              <a:effectLst>
                <a:glow rad="88900">
                  <a:prstClr val="black">
                    <a:alpha val="60000"/>
                  </a:prstClr>
                </a:glow>
                <a:outerShdw blurRad="50800" dist="38100" dir="5040000" algn="tl">
                  <a:prstClr val="black">
                    <a:alpha val="70000"/>
                  </a:prstClr>
                </a:outerShdw>
              </a:effectLst>
              <a:latin typeface="Arial Unicode MS" panose="020B0604020202020204" pitchFamily="50" charset="-127"/>
              <a:ea typeface="Arial Unicode MS" panose="020B0604020202020204" pitchFamily="50" charset="-127"/>
              <a:cs typeface="Arial Unicode MS" panose="020B0604020202020204" pitchFamily="50" charset="-127"/>
            </a:endParaRPr>
          </a:p>
        </p:txBody>
      </p:sp>
      <p:sp>
        <p:nvSpPr>
          <p:cNvPr id="24" name="텍스트"/>
          <p:cNvSpPr txBox="1"/>
          <p:nvPr/>
        </p:nvSpPr>
        <p:spPr>
          <a:xfrm>
            <a:off x="5112061" y="2138373"/>
            <a:ext cx="3384375" cy="553998"/>
          </a:xfrm>
          <a:prstGeom prst="rect">
            <a:avLst/>
          </a:prstGeom>
          <a:noFill/>
        </p:spPr>
        <p:txBody>
          <a:bodyPr wrap="square" lIns="0" tIns="0" rIns="0" bIns="0" rtlCol="0" anchor="ctr">
            <a:spAutoFit/>
          </a:bodyPr>
          <a:lstStyle>
            <a:defPPr>
              <a:defRPr lang="ko-KR"/>
            </a:defPPr>
            <a:lvl1pPr lvl="0" indent="-266700" algn="ctr" defTabSz="914400">
              <a:spcBef>
                <a:spcPct val="0"/>
              </a:spcBef>
              <a:spcAft>
                <a:spcPts val="100"/>
              </a:spcAft>
              <a:buSzPct val="120000"/>
              <a:tabLst>
                <a:tab pos="177800" algn="l"/>
                <a:tab pos="803275" algn="l"/>
              </a:tabLst>
              <a:defRPr sz="1800" b="1" kern="1000" spc="-50">
                <a:ln>
                  <a:noFill/>
                  <a:prstDash val="solid"/>
                </a:ln>
                <a:gradFill rotWithShape="1">
                  <a:gsLst>
                    <a:gs pos="50000">
                      <a:schemeClr val="bg1"/>
                    </a:gs>
                    <a:gs pos="100000">
                      <a:schemeClr val="bg1"/>
                    </a:gs>
                  </a:gsLst>
                  <a:lin ang="5400000"/>
                </a:gradFill>
                <a:latin typeface="Rix정고딕 M" pitchFamily="18" charset="-127"/>
                <a:ea typeface="Rix정고딕 M" pitchFamily="18" charset="-127"/>
                <a:cs typeface="Arial" pitchFamily="34" charset="0"/>
              </a:defRPr>
            </a:lvl1pPr>
          </a:lstStyle>
          <a:p>
            <a:pPr>
              <a:defRPr/>
            </a:pPr>
            <a:r>
              <a:rPr lang="mn-MN" altLang="ko-KR" dirty="0">
                <a:gradFill rotWithShape="1">
                  <a:gsLst>
                    <a:gs pos="0">
                      <a:srgbClr val="FFE400"/>
                    </a:gs>
                    <a:gs pos="100000">
                      <a:srgbClr val="FA8006"/>
                    </a:gs>
                  </a:gsLst>
                  <a:lin ang="5400000"/>
                </a:gradFill>
                <a:effectLst>
                  <a:glow rad="88900">
                    <a:prstClr val="black">
                      <a:alpha val="60000"/>
                    </a:prstClr>
                  </a:glow>
                  <a:outerShdw blurRad="50800" dist="38100" dir="5040000" algn="tl">
                    <a:prstClr val="black">
                      <a:alpha val="70000"/>
                    </a:prstClr>
                  </a:outerShdw>
                </a:effectLst>
                <a:latin typeface="Arial Unicode MS" panose="020B0604020202020204" pitchFamily="50" charset="-127"/>
                <a:ea typeface="Arial Unicode MS" panose="020B0604020202020204" pitchFamily="50" charset="-127"/>
                <a:cs typeface="Arial Unicode MS" panose="020B0604020202020204" pitchFamily="50" charset="-127"/>
              </a:rPr>
              <a:t>Монгол улсад нэвтрүүлэх боломжтой зүйлүүд</a:t>
            </a:r>
            <a:endParaRPr lang="en-US" altLang="ko-KR" dirty="0">
              <a:gradFill rotWithShape="1">
                <a:gsLst>
                  <a:gs pos="0">
                    <a:srgbClr val="FFE400"/>
                  </a:gs>
                  <a:gs pos="100000">
                    <a:srgbClr val="FA8006"/>
                  </a:gs>
                </a:gsLst>
                <a:lin ang="5400000"/>
              </a:gradFill>
              <a:effectLst>
                <a:glow rad="88900">
                  <a:prstClr val="black">
                    <a:alpha val="60000"/>
                  </a:prstClr>
                </a:glow>
                <a:outerShdw blurRad="50800" dist="38100" dir="5040000" algn="tl">
                  <a:prstClr val="black">
                    <a:alpha val="70000"/>
                  </a:prstClr>
                </a:outerShdw>
              </a:effectLst>
              <a:latin typeface="Arial Unicode MS" panose="020B0604020202020204" pitchFamily="50" charset="-127"/>
              <a:ea typeface="Arial Unicode MS" panose="020B0604020202020204" pitchFamily="50" charset="-127"/>
              <a:cs typeface="Arial Unicode MS" panose="020B0604020202020204" pitchFamily="50" charset="-127"/>
            </a:endParaRPr>
          </a:p>
        </p:txBody>
      </p:sp>
      <p:sp>
        <p:nvSpPr>
          <p:cNvPr id="2" name="Rectangle 2"/>
          <p:cNvSpPr>
            <a:spLocks noChangeArrowheads="1"/>
          </p:cNvSpPr>
          <p:nvPr/>
        </p:nvSpPr>
        <p:spPr bwMode="auto">
          <a:xfrm>
            <a:off x="0" y="0"/>
            <a:ext cx="9144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endParaRPr lang="ko-KR" altLang="en-US"/>
          </a:p>
        </p:txBody>
      </p:sp>
      <p:pic>
        <p:nvPicPr>
          <p:cNvPr id="10241" name="_x58369584" descr="EMB0000399c5377"/>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5112062" y="4365105"/>
            <a:ext cx="3384374" cy="2232248"/>
          </a:xfrm>
          <a:prstGeom prst="rect">
            <a:avLst/>
          </a:prstGeom>
          <a:noFill/>
          <a:extLst>
            <a:ext uri="{909E8E84-426E-40DD-AFC4-6F175D3DCCD1}">
              <a14:hiddenFill xmlns:a14="http://schemas.microsoft.com/office/drawing/2010/main">
                <a:solidFill>
                  <a:srgbClr val="FFFFFF"/>
                </a:solidFill>
              </a14:hiddenFill>
            </a:ext>
          </a:extLst>
        </p:spPr>
      </p:pic>
      <p:grpSp>
        <p:nvGrpSpPr>
          <p:cNvPr id="29" name="그룹 28"/>
          <p:cNvGrpSpPr/>
          <p:nvPr/>
        </p:nvGrpSpPr>
        <p:grpSpPr>
          <a:xfrm>
            <a:off x="395536" y="2636913"/>
            <a:ext cx="4032448" cy="1656183"/>
            <a:chOff x="2980014" y="4572719"/>
            <a:chExt cx="3626826" cy="792086"/>
          </a:xfrm>
        </p:grpSpPr>
        <p:sp>
          <p:nvSpPr>
            <p:cNvPr id="30" name="직사각형 29"/>
            <p:cNvSpPr/>
            <p:nvPr/>
          </p:nvSpPr>
          <p:spPr>
            <a:xfrm>
              <a:off x="2980014" y="4572719"/>
              <a:ext cx="3626826" cy="792086"/>
            </a:xfrm>
            <a:prstGeom prst="rect">
              <a:avLst/>
            </a:prstGeom>
            <a:noFill/>
            <a:ln w="19050" cap="flat" cmpd="sng" algn="ctr">
              <a:solidFill>
                <a:srgbClr val="FFFFFF">
                  <a:lumMod val="75000"/>
                </a:srgbClr>
              </a:solidFill>
              <a:prstDash val="sysDot"/>
            </a:ln>
            <a:effectLst>
              <a:outerShdw blurRad="50800" dist="38100" dir="2700000" algn="tl" rotWithShape="0">
                <a:prstClr val="black">
                  <a:alpha val="40000"/>
                </a:prstClr>
              </a:outerShdw>
            </a:effectLst>
          </p:spPr>
          <p:txBody>
            <a:bodyPr rtlCol="0" anchor="ctr"/>
            <a:lstStyle/>
            <a:p>
              <a:pPr marL="88900" lvl="1" indent="-88900" defTabSz="831614" fontAlgn="base" latinLnBrk="0">
                <a:lnSpc>
                  <a:spcPct val="80000"/>
                </a:lnSpc>
                <a:spcBef>
                  <a:spcPct val="0"/>
                </a:spcBef>
                <a:spcAft>
                  <a:spcPts val="600"/>
                </a:spcAft>
                <a:buClr>
                  <a:srgbClr val="282828">
                    <a:lumMod val="50000"/>
                    <a:lumOff val="50000"/>
                  </a:srgbClr>
                </a:buClr>
                <a:buSzPct val="100000"/>
                <a:buFont typeface="Arial" panose="020B0604020202020204" pitchFamily="34" charset="0"/>
                <a:buChar char="•"/>
              </a:pPr>
              <a:endParaRPr kumimoji="1" lang="en-US" altLang="ko-KR" sz="1100" kern="0" dirty="0">
                <a:ln w="0">
                  <a:solidFill>
                    <a:srgbClr val="FFFFFF">
                      <a:alpha val="0"/>
                    </a:srgbClr>
                  </a:solidFill>
                </a:ln>
                <a:solidFill>
                  <a:schemeClr val="accent2">
                    <a:lumMod val="50000"/>
                  </a:schemeClr>
                </a:solidFill>
                <a:latin typeface="나눔고딕 Bold" panose="020D0804000000000000" pitchFamily="50" charset="-127"/>
                <a:ea typeface="나눔고딕 Bold" panose="020D0804000000000000" pitchFamily="50" charset="-127"/>
              </a:endParaRPr>
            </a:p>
          </p:txBody>
        </p:sp>
        <p:sp>
          <p:nvSpPr>
            <p:cNvPr id="32" name="직사각형 31"/>
            <p:cNvSpPr/>
            <p:nvPr/>
          </p:nvSpPr>
          <p:spPr>
            <a:xfrm>
              <a:off x="3072261" y="4604402"/>
              <a:ext cx="3442333" cy="172358"/>
            </a:xfrm>
            <a:prstGeom prst="rect">
              <a:avLst/>
            </a:prstGeom>
            <a:noFill/>
            <a:ln w="25400" cap="flat" cmpd="sng" algn="ctr">
              <a:noFill/>
              <a:prstDash val="solid"/>
            </a:ln>
            <a:effectLst/>
          </p:spPr>
          <p:txBody>
            <a:bodyPr wrap="square" lIns="36000" tIns="36000" rIns="36000" bIns="36000" rtlCol="0" anchor="ctr" anchorCtr="0">
              <a:noAutofit/>
            </a:bodyPr>
            <a:lstStyle/>
            <a:p>
              <a:pPr marL="171450" lvl="1" indent="-171450" defTabSz="831614" fontAlgn="base" latinLnBrk="0">
                <a:spcBef>
                  <a:spcPct val="0"/>
                </a:spcBef>
                <a:spcAft>
                  <a:spcPts val="600"/>
                </a:spcAft>
                <a:buClr>
                  <a:srgbClr val="282828">
                    <a:lumMod val="50000"/>
                    <a:lumOff val="50000"/>
                  </a:srgbClr>
                </a:buClr>
                <a:buSzPct val="100000"/>
                <a:buFont typeface="Wingdings" panose="05000000000000000000" pitchFamily="2" charset="2"/>
                <a:buChar char="Ø"/>
              </a:pPr>
              <a:r>
                <a:rPr kumimoji="1" lang="mn-MN" altLang="ko-KR" sz="1050" kern="0" dirty="0">
                  <a:ln>
                    <a:solidFill>
                      <a:srgbClr val="FFFFFF">
                        <a:alpha val="0"/>
                      </a:srgbClr>
                    </a:solidFill>
                  </a:ln>
                  <a:solidFill>
                    <a:schemeClr val="accent2">
                      <a:lumMod val="50000"/>
                    </a:schemeClr>
                  </a:solidFill>
                  <a:latin typeface="Arial" panose="020B0604020202020204" pitchFamily="34" charset="0"/>
                  <a:ea typeface="나눔고딕 Bold" panose="020D0804000000000000" pitchFamily="50" charset="-127"/>
                  <a:cs typeface="Arial" panose="020B0604020202020204" pitchFamily="34" charset="0"/>
                </a:rPr>
                <a:t>Төслийн оролцогч тал бүр үндэсний хэмжээний ТУС-н төслийг хэрэгжүүлэх систем, нэгж болон ТУС-н мэргэжилтнүүдийг бий болгох</a:t>
              </a:r>
              <a:endParaRPr kumimoji="1" lang="en-US" altLang="ko-KR" sz="1050" kern="0" dirty="0">
                <a:ln>
                  <a:solidFill>
                    <a:srgbClr val="FFFFFF">
                      <a:alpha val="0"/>
                    </a:srgbClr>
                  </a:solidFill>
                </a:ln>
                <a:solidFill>
                  <a:schemeClr val="accent2">
                    <a:lumMod val="50000"/>
                  </a:schemeClr>
                </a:solidFill>
                <a:latin typeface="Arial" panose="020B0604020202020204" pitchFamily="34" charset="0"/>
                <a:ea typeface="나눔고딕 Bold" panose="020D0804000000000000" pitchFamily="50" charset="-127"/>
                <a:cs typeface="Arial" panose="020B0604020202020204" pitchFamily="34" charset="0"/>
              </a:endParaRPr>
            </a:p>
          </p:txBody>
        </p:sp>
      </p:grpSp>
      <p:graphicFrame>
        <p:nvGraphicFramePr>
          <p:cNvPr id="38" name="표 37"/>
          <p:cNvGraphicFramePr>
            <a:graphicFrameLocks noGrp="1"/>
          </p:cNvGraphicFramePr>
          <p:nvPr>
            <p:extLst>
              <p:ext uri="{D42A27DB-BD31-4B8C-83A1-F6EECF244321}">
                <p14:modId xmlns:p14="http://schemas.microsoft.com/office/powerpoint/2010/main" val="591109824"/>
              </p:ext>
            </p:extLst>
          </p:nvPr>
        </p:nvGraphicFramePr>
        <p:xfrm>
          <a:off x="683568" y="3140968"/>
          <a:ext cx="3528392" cy="1082040"/>
        </p:xfrm>
        <a:graphic>
          <a:graphicData uri="http://schemas.openxmlformats.org/drawingml/2006/table">
            <a:tbl>
              <a:tblPr firstRow="1" firstCol="1" bandRow="1">
                <a:tableStyleId>{5940675A-B579-460E-94D1-54222C63F5DA}</a:tableStyleId>
              </a:tblPr>
              <a:tblGrid>
                <a:gridCol w="792088">
                  <a:extLst>
                    <a:ext uri="{9D8B030D-6E8A-4147-A177-3AD203B41FA5}">
                      <a16:colId xmlns:a16="http://schemas.microsoft.com/office/drawing/2014/main" val="20000"/>
                    </a:ext>
                  </a:extLst>
                </a:gridCol>
                <a:gridCol w="2736304">
                  <a:extLst>
                    <a:ext uri="{9D8B030D-6E8A-4147-A177-3AD203B41FA5}">
                      <a16:colId xmlns:a16="http://schemas.microsoft.com/office/drawing/2014/main" val="20001"/>
                    </a:ext>
                  </a:extLst>
                </a:gridCol>
              </a:tblGrid>
              <a:tr h="109447">
                <a:tc>
                  <a:txBody>
                    <a:bodyPr/>
                    <a:lstStyle/>
                    <a:p>
                      <a:pPr marL="0" marR="0" lvl="0" indent="0" algn="ctr" defTabSz="912330" rtl="0" eaLnBrk="1" fontAlgn="auto" latinLnBrk="1" hangingPunct="1">
                        <a:lnSpc>
                          <a:spcPct val="100000"/>
                        </a:lnSpc>
                        <a:spcBef>
                          <a:spcPts val="0"/>
                        </a:spcBef>
                        <a:spcAft>
                          <a:spcPts val="0"/>
                        </a:spcAft>
                        <a:buClrTx/>
                        <a:buSzTx/>
                        <a:buFontTx/>
                        <a:buNone/>
                        <a:tabLst/>
                        <a:defRPr/>
                      </a:pPr>
                      <a:r>
                        <a:rPr lang="mn-MN" altLang="ko-KR" sz="800" dirty="0">
                          <a:solidFill>
                            <a:srgbClr val="002060"/>
                          </a:solidFill>
                          <a:latin typeface="Arial" panose="020B0604020202020204" pitchFamily="34" charset="0"/>
                          <a:ea typeface="나눔고딕 Bold" panose="020D0804000000000000" pitchFamily="50" charset="-127"/>
                          <a:cs typeface="Arial" panose="020B0604020202020204" pitchFamily="34" charset="0"/>
                        </a:rPr>
                        <a:t>Төрийн дээд байгууллага</a:t>
                      </a:r>
                      <a:endParaRPr lang="ko-KR" altLang="ko-KR" sz="800" dirty="0">
                        <a:solidFill>
                          <a:srgbClr val="002060"/>
                        </a:solidFill>
                        <a:latin typeface="Arial" panose="020B0604020202020204" pitchFamily="34" charset="0"/>
                        <a:ea typeface="나눔고딕 Bold" panose="020D0804000000000000" pitchFamily="50" charset="-127"/>
                        <a:cs typeface="Arial" panose="020B0604020202020204" pitchFamily="34" charset="0"/>
                      </a:endParaRPr>
                    </a:p>
                  </a:txBody>
                  <a:tcPr marL="64770" marR="64770" marT="17780" marB="17780" anchor="ctr">
                    <a:lnL w="3175" cap="flat" cmpd="sng" algn="ctr">
                      <a:solidFill>
                        <a:schemeClr val="accent2">
                          <a:lumMod val="50000"/>
                        </a:schemeClr>
                      </a:solidFill>
                      <a:prstDash val="sysDot"/>
                      <a:round/>
                      <a:headEnd type="none" w="med" len="med"/>
                      <a:tailEnd type="none" w="med" len="med"/>
                    </a:lnL>
                    <a:lnR w="3175" cap="flat" cmpd="sng" algn="ctr">
                      <a:solidFill>
                        <a:schemeClr val="accent2">
                          <a:lumMod val="50000"/>
                        </a:schemeClr>
                      </a:solidFill>
                      <a:prstDash val="sysDot"/>
                      <a:round/>
                      <a:headEnd type="none" w="med" len="med"/>
                      <a:tailEnd type="none" w="med" len="med"/>
                    </a:lnR>
                    <a:lnT w="3175" cap="flat" cmpd="sng" algn="ctr">
                      <a:solidFill>
                        <a:schemeClr val="accent2">
                          <a:lumMod val="50000"/>
                        </a:schemeClr>
                      </a:solidFill>
                      <a:prstDash val="sysDot"/>
                      <a:round/>
                      <a:headEnd type="none" w="med" len="med"/>
                      <a:tailEnd type="none" w="med" len="med"/>
                    </a:lnT>
                    <a:lnB w="3175" cap="flat" cmpd="sng" algn="ctr">
                      <a:solidFill>
                        <a:schemeClr val="accent2">
                          <a:lumMod val="50000"/>
                        </a:schemeClr>
                      </a:solid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l" defTabSz="912330" rtl="0" eaLnBrk="1" fontAlgn="auto" latinLnBrk="1" hangingPunct="1">
                        <a:lnSpc>
                          <a:spcPct val="100000"/>
                        </a:lnSpc>
                        <a:spcBef>
                          <a:spcPts val="0"/>
                        </a:spcBef>
                        <a:spcAft>
                          <a:spcPts val="0"/>
                        </a:spcAft>
                        <a:buClrTx/>
                        <a:buSzTx/>
                        <a:buFontTx/>
                        <a:buNone/>
                        <a:tabLst/>
                        <a:defRPr/>
                      </a:pPr>
                      <a:r>
                        <a:rPr lang="en-US" altLang="ko-KR" sz="800" dirty="0">
                          <a:solidFill>
                            <a:srgbClr val="002060"/>
                          </a:solidFill>
                          <a:latin typeface="Arial" panose="020B0604020202020204" pitchFamily="34" charset="0"/>
                          <a:ea typeface="나눔고딕 Bold" panose="020D0804000000000000" pitchFamily="50" charset="-127"/>
                          <a:cs typeface="Arial" panose="020B0604020202020204" pitchFamily="34" charset="0"/>
                        </a:rPr>
                        <a:t>-</a:t>
                      </a:r>
                      <a:r>
                        <a:rPr lang="mn-MN" altLang="ko-KR" sz="800" dirty="0">
                          <a:solidFill>
                            <a:srgbClr val="002060"/>
                          </a:solidFill>
                          <a:latin typeface="Arial" panose="020B0604020202020204" pitchFamily="34" charset="0"/>
                          <a:ea typeface="나눔고딕 Bold" panose="020D0804000000000000" pitchFamily="50" charset="-127"/>
                          <a:cs typeface="Arial" panose="020B0604020202020204" pitchFamily="34" charset="0"/>
                        </a:rPr>
                        <a:t>Яам</a:t>
                      </a:r>
                      <a:r>
                        <a:rPr lang="mn-MN" altLang="ko-KR" sz="800" baseline="0" dirty="0">
                          <a:solidFill>
                            <a:srgbClr val="002060"/>
                          </a:solidFill>
                          <a:latin typeface="Arial" panose="020B0604020202020204" pitchFamily="34" charset="0"/>
                          <a:ea typeface="나눔고딕 Bold" panose="020D0804000000000000" pitchFamily="50" charset="-127"/>
                          <a:cs typeface="Arial" panose="020B0604020202020204" pitchFamily="34" charset="0"/>
                        </a:rPr>
                        <a:t> бүрт ТУС-н нэгж байгуулах</a:t>
                      </a:r>
                      <a:endParaRPr lang="en-US" altLang="ko-KR" sz="800" dirty="0">
                        <a:solidFill>
                          <a:srgbClr val="002060"/>
                        </a:solidFill>
                        <a:latin typeface="Arial" panose="020B0604020202020204" pitchFamily="34" charset="0"/>
                        <a:ea typeface="나눔고딕 Bold" panose="020D0804000000000000" pitchFamily="50" charset="-127"/>
                        <a:cs typeface="Arial" panose="020B0604020202020204" pitchFamily="34" charset="0"/>
                      </a:endParaRPr>
                    </a:p>
                    <a:p>
                      <a:pPr marL="0" marR="0" lvl="0" indent="0" algn="l" defTabSz="912330" rtl="0" eaLnBrk="1" fontAlgn="auto" latinLnBrk="1" hangingPunct="1">
                        <a:lnSpc>
                          <a:spcPct val="100000"/>
                        </a:lnSpc>
                        <a:spcBef>
                          <a:spcPts val="0"/>
                        </a:spcBef>
                        <a:spcAft>
                          <a:spcPts val="0"/>
                        </a:spcAft>
                        <a:buClrTx/>
                        <a:buSzTx/>
                        <a:buFontTx/>
                        <a:buNone/>
                        <a:tabLst/>
                        <a:defRPr/>
                      </a:pPr>
                      <a:r>
                        <a:rPr lang="en-US" altLang="ko-KR" sz="800" dirty="0">
                          <a:solidFill>
                            <a:srgbClr val="002060"/>
                          </a:solidFill>
                          <a:latin typeface="Arial" panose="020B0604020202020204" pitchFamily="34" charset="0"/>
                          <a:ea typeface="나눔고딕 Bold" panose="020D0804000000000000" pitchFamily="50" charset="-127"/>
                          <a:cs typeface="Arial" panose="020B0604020202020204" pitchFamily="34" charset="0"/>
                        </a:rPr>
                        <a:t>-</a:t>
                      </a:r>
                      <a:r>
                        <a:rPr lang="mn-MN" altLang="ko-KR" sz="800" dirty="0">
                          <a:solidFill>
                            <a:srgbClr val="002060"/>
                          </a:solidFill>
                          <a:latin typeface="Arial" panose="020B0604020202020204" pitchFamily="34" charset="0"/>
                          <a:ea typeface="나눔고딕 Bold" panose="020D0804000000000000" pitchFamily="50" charset="-127"/>
                          <a:cs typeface="Arial" panose="020B0604020202020204" pitchFamily="34" charset="0"/>
                        </a:rPr>
                        <a:t>ТУС-н төслийг ерөнхийд нь чиглүүлэх, удирдах байгууллага нь Газар,</a:t>
                      </a:r>
                      <a:r>
                        <a:rPr lang="mn-MN" altLang="ko-KR" sz="800" baseline="0" dirty="0">
                          <a:solidFill>
                            <a:srgbClr val="002060"/>
                          </a:solidFill>
                          <a:latin typeface="Arial" panose="020B0604020202020204" pitchFamily="34" charset="0"/>
                          <a:ea typeface="나눔고딕 Bold" panose="020D0804000000000000" pitchFamily="50" charset="-127"/>
                          <a:cs typeface="Arial" panose="020B0604020202020204" pitchFamily="34" charset="0"/>
                        </a:rPr>
                        <a:t> дэд бүтэц болон тээврийн яам</a:t>
                      </a:r>
                      <a:endParaRPr lang="ko-KR" altLang="ko-KR" sz="800" dirty="0">
                        <a:solidFill>
                          <a:srgbClr val="002060"/>
                        </a:solidFill>
                        <a:latin typeface="Arial" panose="020B0604020202020204" pitchFamily="34" charset="0"/>
                        <a:ea typeface="나눔고딕 Bold" panose="020D0804000000000000" pitchFamily="50" charset="-127"/>
                        <a:cs typeface="Arial" panose="020B0604020202020204" pitchFamily="34" charset="0"/>
                      </a:endParaRPr>
                    </a:p>
                  </a:txBody>
                  <a:tcPr marL="64770" marR="64770" marT="17780" marB="17780" anchor="ctr">
                    <a:lnL w="3175" cap="flat" cmpd="sng" algn="ctr">
                      <a:solidFill>
                        <a:schemeClr val="accent2">
                          <a:lumMod val="50000"/>
                        </a:schemeClr>
                      </a:solidFill>
                      <a:prstDash val="sysDot"/>
                      <a:round/>
                      <a:headEnd type="none" w="med" len="med"/>
                      <a:tailEnd type="none" w="med" len="med"/>
                    </a:lnL>
                    <a:lnR w="3175" cap="flat" cmpd="sng" algn="ctr">
                      <a:solidFill>
                        <a:schemeClr val="accent2">
                          <a:lumMod val="50000"/>
                        </a:schemeClr>
                      </a:solidFill>
                      <a:prstDash val="sysDot"/>
                      <a:round/>
                      <a:headEnd type="none" w="med" len="med"/>
                      <a:tailEnd type="none" w="med" len="med"/>
                    </a:lnR>
                    <a:lnT w="3175" cap="flat" cmpd="sng" algn="ctr">
                      <a:solidFill>
                        <a:schemeClr val="accent2">
                          <a:lumMod val="50000"/>
                        </a:schemeClr>
                      </a:solidFill>
                      <a:prstDash val="sysDot"/>
                      <a:round/>
                      <a:headEnd type="none" w="med" len="med"/>
                      <a:tailEnd type="none" w="med" len="med"/>
                    </a:lnT>
                    <a:lnB w="3175" cap="flat" cmpd="sng" algn="ctr">
                      <a:solidFill>
                        <a:schemeClr val="accent2">
                          <a:lumMod val="50000"/>
                        </a:schemeClr>
                      </a:solid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109447">
                <a:tc>
                  <a:txBody>
                    <a:bodyPr/>
                    <a:lstStyle/>
                    <a:p>
                      <a:pPr marL="0" marR="0" lvl="0" indent="0" algn="ctr" defTabSz="912330" rtl="0" eaLnBrk="1" fontAlgn="auto" latinLnBrk="1" hangingPunct="1">
                        <a:lnSpc>
                          <a:spcPct val="100000"/>
                        </a:lnSpc>
                        <a:spcBef>
                          <a:spcPts val="0"/>
                        </a:spcBef>
                        <a:spcAft>
                          <a:spcPts val="0"/>
                        </a:spcAft>
                        <a:buClrTx/>
                        <a:buSzTx/>
                        <a:buFontTx/>
                        <a:buNone/>
                        <a:tabLst/>
                        <a:defRPr/>
                      </a:pPr>
                      <a:r>
                        <a:rPr lang="mn-MN" altLang="ko-KR" sz="800" dirty="0">
                          <a:solidFill>
                            <a:srgbClr val="002060"/>
                          </a:solidFill>
                          <a:latin typeface="Arial" panose="020B0604020202020204" pitchFamily="34" charset="0"/>
                          <a:ea typeface="나눔고딕 Bold" panose="020D0804000000000000" pitchFamily="50" charset="-127"/>
                          <a:cs typeface="Arial" panose="020B0604020202020204" pitchFamily="34" charset="0"/>
                        </a:rPr>
                        <a:t>Хотын захиргаа</a:t>
                      </a:r>
                      <a:endParaRPr lang="ko-KR" altLang="ko-KR" sz="800" dirty="0">
                        <a:solidFill>
                          <a:srgbClr val="002060"/>
                        </a:solidFill>
                        <a:latin typeface="Arial" panose="020B0604020202020204" pitchFamily="34" charset="0"/>
                        <a:ea typeface="나눔고딕 Bold" panose="020D0804000000000000" pitchFamily="50" charset="-127"/>
                        <a:cs typeface="Arial" panose="020B0604020202020204" pitchFamily="34" charset="0"/>
                      </a:endParaRPr>
                    </a:p>
                  </a:txBody>
                  <a:tcPr marL="64770" marR="64770" marT="17780" marB="17780" anchor="ctr">
                    <a:lnL w="3175" cap="flat" cmpd="sng" algn="ctr">
                      <a:solidFill>
                        <a:schemeClr val="accent2">
                          <a:lumMod val="50000"/>
                        </a:schemeClr>
                      </a:solidFill>
                      <a:prstDash val="sysDot"/>
                      <a:round/>
                      <a:headEnd type="none" w="med" len="med"/>
                      <a:tailEnd type="none" w="med" len="med"/>
                    </a:lnL>
                    <a:lnR w="3175" cap="flat" cmpd="sng" algn="ctr">
                      <a:solidFill>
                        <a:schemeClr val="accent2">
                          <a:lumMod val="50000"/>
                        </a:schemeClr>
                      </a:solidFill>
                      <a:prstDash val="sysDot"/>
                      <a:round/>
                      <a:headEnd type="none" w="med" len="med"/>
                      <a:tailEnd type="none" w="med" len="med"/>
                    </a:lnR>
                    <a:lnT w="3175" cap="flat" cmpd="sng" algn="ctr">
                      <a:solidFill>
                        <a:schemeClr val="accent2">
                          <a:lumMod val="50000"/>
                        </a:schemeClr>
                      </a:solidFill>
                      <a:prstDash val="sysDot"/>
                      <a:round/>
                      <a:headEnd type="none" w="med" len="med"/>
                      <a:tailEnd type="none" w="med" len="med"/>
                    </a:lnT>
                    <a:lnB w="3175" cap="flat" cmpd="sng" algn="ctr">
                      <a:solidFill>
                        <a:schemeClr val="accent2">
                          <a:lumMod val="50000"/>
                        </a:schemeClr>
                      </a:solidFill>
                      <a:prstDash val="sysDot"/>
                      <a:round/>
                      <a:headEnd type="none" w="med" len="med"/>
                      <a:tailEnd type="none" w="med" len="med"/>
                    </a:lnB>
                    <a:lnTlToBr w="12700" cmpd="sng">
                      <a:noFill/>
                      <a:prstDash val="solid"/>
                    </a:lnTlToBr>
                    <a:lnBlToTr w="12700" cmpd="sng">
                      <a:noFill/>
                      <a:prstDash val="solid"/>
                    </a:lnBlToTr>
                  </a:tcPr>
                </a:tc>
                <a:tc>
                  <a:txBody>
                    <a:bodyPr/>
                    <a:lstStyle/>
                    <a:p>
                      <a:pPr marL="0" marR="0" lvl="0" indent="0" algn="l" defTabSz="912330" rtl="0" eaLnBrk="1" fontAlgn="auto" latinLnBrk="1" hangingPunct="1">
                        <a:lnSpc>
                          <a:spcPct val="100000"/>
                        </a:lnSpc>
                        <a:spcBef>
                          <a:spcPts val="0"/>
                        </a:spcBef>
                        <a:spcAft>
                          <a:spcPts val="0"/>
                        </a:spcAft>
                        <a:buClrTx/>
                        <a:buSzTx/>
                        <a:buFontTx/>
                        <a:buNone/>
                        <a:tabLst/>
                        <a:defRPr/>
                      </a:pPr>
                      <a:r>
                        <a:rPr lang="en-US" altLang="ko-KR" sz="800" dirty="0">
                          <a:solidFill>
                            <a:srgbClr val="002060"/>
                          </a:solidFill>
                          <a:latin typeface="Arial" panose="020B0604020202020204" pitchFamily="34" charset="0"/>
                          <a:ea typeface="나눔고딕 Bold" panose="020D0804000000000000" pitchFamily="50" charset="-127"/>
                          <a:cs typeface="Arial" panose="020B0604020202020204" pitchFamily="34" charset="0"/>
                        </a:rPr>
                        <a:t>-</a:t>
                      </a:r>
                      <a:r>
                        <a:rPr lang="mn-MN" altLang="ko-KR" sz="800" dirty="0">
                          <a:solidFill>
                            <a:srgbClr val="002060"/>
                          </a:solidFill>
                          <a:latin typeface="Arial" panose="020B0604020202020204" pitchFamily="34" charset="0"/>
                          <a:ea typeface="나눔고딕 Bold" panose="020D0804000000000000" pitchFamily="50" charset="-127"/>
                          <a:cs typeface="Arial" panose="020B0604020202020204" pitchFamily="34" charset="0"/>
                        </a:rPr>
                        <a:t>ТУС-н</a:t>
                      </a:r>
                      <a:r>
                        <a:rPr lang="mn-MN" altLang="ko-KR" sz="800" baseline="0" dirty="0">
                          <a:solidFill>
                            <a:srgbClr val="002060"/>
                          </a:solidFill>
                          <a:latin typeface="Arial" panose="020B0604020202020204" pitchFamily="34" charset="0"/>
                          <a:ea typeface="나눔고딕 Bold" panose="020D0804000000000000" pitchFamily="50" charset="-127"/>
                          <a:cs typeface="Arial" panose="020B0604020202020204" pitchFamily="34" charset="0"/>
                        </a:rPr>
                        <a:t> төслийг хэрэгжүүлэх нэгжийг байгуулж, </a:t>
                      </a:r>
                      <a:r>
                        <a:rPr lang="en-US" altLang="ko-KR" sz="800" dirty="0">
                          <a:solidFill>
                            <a:srgbClr val="002060"/>
                          </a:solidFill>
                          <a:latin typeface="Arial" panose="020B0604020202020204" pitchFamily="34" charset="0"/>
                          <a:ea typeface="나눔고딕 Bold" panose="020D0804000000000000" pitchFamily="50" charset="-127"/>
                          <a:cs typeface="Arial" panose="020B0604020202020204" pitchFamily="34" charset="0"/>
                        </a:rPr>
                        <a:t/>
                      </a:r>
                      <a:br>
                        <a:rPr lang="en-US" altLang="ko-KR" sz="800" dirty="0">
                          <a:solidFill>
                            <a:srgbClr val="002060"/>
                          </a:solidFill>
                          <a:latin typeface="Arial" panose="020B0604020202020204" pitchFamily="34" charset="0"/>
                          <a:ea typeface="나눔고딕 Bold" panose="020D0804000000000000" pitchFamily="50" charset="-127"/>
                          <a:cs typeface="Arial" panose="020B0604020202020204" pitchFamily="34" charset="0"/>
                        </a:rPr>
                      </a:br>
                      <a:r>
                        <a:rPr lang="en-US" altLang="ko-KR" sz="800" dirty="0">
                          <a:solidFill>
                            <a:srgbClr val="002060"/>
                          </a:solidFill>
                          <a:latin typeface="Arial" panose="020B0604020202020204" pitchFamily="34" charset="0"/>
                          <a:ea typeface="나눔고딕 Bold" panose="020D0804000000000000" pitchFamily="50" charset="-127"/>
                          <a:cs typeface="Arial" panose="020B0604020202020204" pitchFamily="34" charset="0"/>
                        </a:rPr>
                        <a:t> &amp; </a:t>
                      </a:r>
                      <a:r>
                        <a:rPr lang="mn-MN" altLang="ko-KR" sz="800" dirty="0">
                          <a:solidFill>
                            <a:srgbClr val="002060"/>
                          </a:solidFill>
                          <a:latin typeface="Arial" panose="020B0604020202020204" pitchFamily="34" charset="0"/>
                          <a:ea typeface="나눔고딕 Bold" panose="020D0804000000000000" pitchFamily="50" charset="-127"/>
                          <a:cs typeface="Arial" panose="020B0604020202020204" pitchFamily="34" charset="0"/>
                        </a:rPr>
                        <a:t>ТУС-н мэргэжилтнүүдээр</a:t>
                      </a:r>
                      <a:r>
                        <a:rPr lang="mn-MN" altLang="ko-KR" sz="800" baseline="0" dirty="0">
                          <a:solidFill>
                            <a:srgbClr val="002060"/>
                          </a:solidFill>
                          <a:latin typeface="Arial" panose="020B0604020202020204" pitchFamily="34" charset="0"/>
                          <a:ea typeface="나눔고딕 Bold" panose="020D0804000000000000" pitchFamily="50" charset="-127"/>
                          <a:cs typeface="Arial" panose="020B0604020202020204" pitchFamily="34" charset="0"/>
                        </a:rPr>
                        <a:t> хангах</a:t>
                      </a:r>
                      <a:r>
                        <a:rPr lang="en-US" altLang="ko-KR" sz="800" dirty="0">
                          <a:solidFill>
                            <a:srgbClr val="002060"/>
                          </a:solidFill>
                          <a:latin typeface="Arial" panose="020B0604020202020204" pitchFamily="34" charset="0"/>
                          <a:ea typeface="나눔고딕 Bold" panose="020D0804000000000000" pitchFamily="50" charset="-127"/>
                          <a:cs typeface="Arial" panose="020B0604020202020204" pitchFamily="34" charset="0"/>
                        </a:rPr>
                        <a:t> </a:t>
                      </a:r>
                      <a:endParaRPr lang="ko-KR" altLang="ko-KR" sz="800" dirty="0">
                        <a:solidFill>
                          <a:srgbClr val="002060"/>
                        </a:solidFill>
                        <a:latin typeface="Arial" panose="020B0604020202020204" pitchFamily="34" charset="0"/>
                        <a:ea typeface="나눔고딕 Bold" panose="020D0804000000000000" pitchFamily="50" charset="-127"/>
                        <a:cs typeface="Arial" panose="020B0604020202020204" pitchFamily="34" charset="0"/>
                      </a:endParaRPr>
                    </a:p>
                  </a:txBody>
                  <a:tcPr marL="64770" marR="64770" marT="17780" marB="17780" anchor="ctr">
                    <a:lnL w="3175" cap="flat" cmpd="sng" algn="ctr">
                      <a:solidFill>
                        <a:schemeClr val="accent2">
                          <a:lumMod val="50000"/>
                        </a:schemeClr>
                      </a:solidFill>
                      <a:prstDash val="sysDot"/>
                      <a:round/>
                      <a:headEnd type="none" w="med" len="med"/>
                      <a:tailEnd type="none" w="med" len="med"/>
                    </a:lnL>
                    <a:lnR w="3175" cap="flat" cmpd="sng" algn="ctr">
                      <a:solidFill>
                        <a:schemeClr val="accent2">
                          <a:lumMod val="50000"/>
                        </a:schemeClr>
                      </a:solidFill>
                      <a:prstDash val="sysDot"/>
                      <a:round/>
                      <a:headEnd type="none" w="med" len="med"/>
                      <a:tailEnd type="none" w="med" len="med"/>
                    </a:lnR>
                    <a:lnT w="3175" cap="flat" cmpd="sng" algn="ctr">
                      <a:solidFill>
                        <a:schemeClr val="accent2">
                          <a:lumMod val="50000"/>
                        </a:schemeClr>
                      </a:solidFill>
                      <a:prstDash val="sysDot"/>
                      <a:round/>
                      <a:headEnd type="none" w="med" len="med"/>
                      <a:tailEnd type="none" w="med" len="med"/>
                    </a:lnT>
                    <a:lnB w="3175" cap="flat" cmpd="sng" algn="ctr">
                      <a:solidFill>
                        <a:schemeClr val="accent2">
                          <a:lumMod val="50000"/>
                        </a:schemeClr>
                      </a:solidFill>
                      <a:prstDash val="sysDot"/>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1"/>
                  </a:ext>
                </a:extLst>
              </a:tr>
              <a:tr h="109447">
                <a:tc>
                  <a:txBody>
                    <a:bodyPr/>
                    <a:lstStyle/>
                    <a:p>
                      <a:pPr marL="0" marR="0" lvl="0" indent="0" algn="ctr" defTabSz="912330" rtl="0" eaLnBrk="1" fontAlgn="auto" latinLnBrk="1" hangingPunct="1">
                        <a:lnSpc>
                          <a:spcPct val="100000"/>
                        </a:lnSpc>
                        <a:spcBef>
                          <a:spcPts val="0"/>
                        </a:spcBef>
                        <a:spcAft>
                          <a:spcPts val="0"/>
                        </a:spcAft>
                        <a:buClrTx/>
                        <a:buSzTx/>
                        <a:buFontTx/>
                        <a:buNone/>
                        <a:tabLst/>
                        <a:defRPr/>
                      </a:pPr>
                      <a:r>
                        <a:rPr lang="mn-MN" altLang="ko-KR" sz="800" dirty="0">
                          <a:solidFill>
                            <a:srgbClr val="002060"/>
                          </a:solidFill>
                          <a:latin typeface="Arial" panose="020B0604020202020204" pitchFamily="34" charset="0"/>
                          <a:ea typeface="나눔고딕 Bold" panose="020D0804000000000000" pitchFamily="50" charset="-127"/>
                          <a:cs typeface="Arial" panose="020B0604020202020204" pitchFamily="34" charset="0"/>
                        </a:rPr>
                        <a:t>Хувийн</a:t>
                      </a:r>
                      <a:r>
                        <a:rPr lang="mn-MN" altLang="ko-KR" sz="800" baseline="0" dirty="0">
                          <a:solidFill>
                            <a:srgbClr val="002060"/>
                          </a:solidFill>
                          <a:latin typeface="Arial" panose="020B0604020202020204" pitchFamily="34" charset="0"/>
                          <a:ea typeface="나눔고딕 Bold" panose="020D0804000000000000" pitchFamily="50" charset="-127"/>
                          <a:cs typeface="Arial" panose="020B0604020202020204" pitchFamily="34" charset="0"/>
                        </a:rPr>
                        <a:t> хэвшил</a:t>
                      </a:r>
                      <a:endParaRPr lang="ko-KR" altLang="ko-KR" sz="800" dirty="0">
                        <a:solidFill>
                          <a:srgbClr val="002060"/>
                        </a:solidFill>
                        <a:latin typeface="Arial" panose="020B0604020202020204" pitchFamily="34" charset="0"/>
                        <a:ea typeface="나눔고딕 Bold" panose="020D0804000000000000" pitchFamily="50" charset="-127"/>
                        <a:cs typeface="Arial" panose="020B0604020202020204" pitchFamily="34" charset="0"/>
                      </a:endParaRPr>
                    </a:p>
                  </a:txBody>
                  <a:tcPr marL="64770" marR="64770" marT="17780" marB="17780" anchor="ctr">
                    <a:lnL w="3175" cap="flat" cmpd="sng" algn="ctr">
                      <a:solidFill>
                        <a:schemeClr val="accent2">
                          <a:lumMod val="50000"/>
                        </a:schemeClr>
                      </a:solidFill>
                      <a:prstDash val="sysDot"/>
                      <a:round/>
                      <a:headEnd type="none" w="med" len="med"/>
                      <a:tailEnd type="none" w="med" len="med"/>
                    </a:lnL>
                    <a:lnR w="3175" cap="flat" cmpd="sng" algn="ctr">
                      <a:solidFill>
                        <a:schemeClr val="accent2">
                          <a:lumMod val="50000"/>
                        </a:schemeClr>
                      </a:solidFill>
                      <a:prstDash val="sysDot"/>
                      <a:round/>
                      <a:headEnd type="none" w="med" len="med"/>
                      <a:tailEnd type="none" w="med" len="med"/>
                    </a:lnR>
                    <a:lnT w="3175" cap="flat" cmpd="sng" algn="ctr">
                      <a:solidFill>
                        <a:schemeClr val="accent2">
                          <a:lumMod val="50000"/>
                        </a:schemeClr>
                      </a:solidFill>
                      <a:prstDash val="sysDot"/>
                      <a:round/>
                      <a:headEnd type="none" w="med" len="med"/>
                      <a:tailEnd type="none" w="med" len="med"/>
                    </a:lnT>
                    <a:lnB w="3175" cap="flat" cmpd="sng" algn="ctr">
                      <a:solidFill>
                        <a:schemeClr val="accent2">
                          <a:lumMod val="50000"/>
                        </a:schemeClr>
                      </a:solidFill>
                      <a:prstDash val="sysDot"/>
                      <a:round/>
                      <a:headEnd type="none" w="med" len="med"/>
                      <a:tailEnd type="none" w="med" len="med"/>
                    </a:lnB>
                    <a:lnTlToBr w="12700" cmpd="sng">
                      <a:noFill/>
                      <a:prstDash val="solid"/>
                    </a:lnTlToBr>
                    <a:lnBlToTr w="12700" cmpd="sng">
                      <a:noFill/>
                      <a:prstDash val="solid"/>
                    </a:lnBlToTr>
                  </a:tcPr>
                </a:tc>
                <a:tc>
                  <a:txBody>
                    <a:bodyPr/>
                    <a:lstStyle/>
                    <a:p>
                      <a:pPr marL="0" marR="0" lvl="0" indent="0" algn="l" defTabSz="912330" rtl="0" eaLnBrk="1" fontAlgn="auto" latinLnBrk="1" hangingPunct="1">
                        <a:lnSpc>
                          <a:spcPct val="100000"/>
                        </a:lnSpc>
                        <a:spcBef>
                          <a:spcPts val="0"/>
                        </a:spcBef>
                        <a:spcAft>
                          <a:spcPts val="0"/>
                        </a:spcAft>
                        <a:buClrTx/>
                        <a:buSzTx/>
                        <a:buFontTx/>
                        <a:buNone/>
                        <a:tabLst/>
                        <a:defRPr/>
                      </a:pPr>
                      <a:r>
                        <a:rPr lang="en-US" altLang="ko-KR" sz="800" dirty="0">
                          <a:solidFill>
                            <a:srgbClr val="002060"/>
                          </a:solidFill>
                          <a:latin typeface="Arial" panose="020B0604020202020204" pitchFamily="34" charset="0"/>
                          <a:ea typeface="나눔고딕 Bold" panose="020D0804000000000000" pitchFamily="50" charset="-127"/>
                          <a:cs typeface="Arial" panose="020B0604020202020204" pitchFamily="34" charset="0"/>
                        </a:rPr>
                        <a:t>-</a:t>
                      </a:r>
                      <a:r>
                        <a:rPr lang="mn-MN" altLang="ko-KR" sz="800" dirty="0">
                          <a:solidFill>
                            <a:srgbClr val="002060"/>
                          </a:solidFill>
                          <a:latin typeface="Arial" panose="020B0604020202020204" pitchFamily="34" charset="0"/>
                          <a:ea typeface="나눔고딕 Bold" panose="020D0804000000000000" pitchFamily="50" charset="-127"/>
                          <a:cs typeface="Arial" panose="020B0604020202020204" pitchFamily="34" charset="0"/>
                        </a:rPr>
                        <a:t>ТУС Солонгос гэдэг аж үйлдвэр, академик</a:t>
                      </a:r>
                      <a:r>
                        <a:rPr lang="mn-MN" altLang="ko-KR" sz="800" baseline="0" dirty="0">
                          <a:solidFill>
                            <a:srgbClr val="002060"/>
                          </a:solidFill>
                          <a:latin typeface="Arial" panose="020B0604020202020204" pitchFamily="34" charset="0"/>
                          <a:ea typeface="나눔고딕 Bold" panose="020D0804000000000000" pitchFamily="50" charset="-127"/>
                          <a:cs typeface="Arial" panose="020B0604020202020204" pitchFamily="34" charset="0"/>
                        </a:rPr>
                        <a:t> судалгааны хамтын ажиллагааг хөгжүүлэхээр ажилласан</a:t>
                      </a:r>
                      <a:r>
                        <a:rPr lang="en-US" altLang="ko-KR" sz="800" dirty="0">
                          <a:solidFill>
                            <a:srgbClr val="002060"/>
                          </a:solidFill>
                          <a:latin typeface="Arial" panose="020B0604020202020204" pitchFamily="34" charset="0"/>
                          <a:ea typeface="나눔고딕 Bold" panose="020D0804000000000000" pitchFamily="50" charset="-127"/>
                          <a:cs typeface="Arial" panose="020B0604020202020204" pitchFamily="34" charset="0"/>
                        </a:rPr>
                        <a:t> </a:t>
                      </a:r>
                      <a:endParaRPr lang="ko-KR" altLang="ko-KR" sz="800" dirty="0">
                        <a:solidFill>
                          <a:srgbClr val="002060"/>
                        </a:solidFill>
                        <a:latin typeface="Arial" panose="020B0604020202020204" pitchFamily="34" charset="0"/>
                        <a:ea typeface="나눔고딕 Bold" panose="020D0804000000000000" pitchFamily="50" charset="-127"/>
                        <a:cs typeface="Arial" panose="020B0604020202020204" pitchFamily="34" charset="0"/>
                      </a:endParaRPr>
                    </a:p>
                  </a:txBody>
                  <a:tcPr marL="64770" marR="64770" marT="17780" marB="17780" anchor="ctr">
                    <a:lnL w="3175" cap="flat" cmpd="sng" algn="ctr">
                      <a:solidFill>
                        <a:schemeClr val="accent2">
                          <a:lumMod val="50000"/>
                        </a:schemeClr>
                      </a:solidFill>
                      <a:prstDash val="sysDot"/>
                      <a:round/>
                      <a:headEnd type="none" w="med" len="med"/>
                      <a:tailEnd type="none" w="med" len="med"/>
                    </a:lnL>
                    <a:lnR w="3175" cap="flat" cmpd="sng" algn="ctr">
                      <a:solidFill>
                        <a:schemeClr val="accent2">
                          <a:lumMod val="50000"/>
                        </a:schemeClr>
                      </a:solidFill>
                      <a:prstDash val="sysDot"/>
                      <a:round/>
                      <a:headEnd type="none" w="med" len="med"/>
                      <a:tailEnd type="none" w="med" len="med"/>
                    </a:lnR>
                    <a:lnT w="3175" cap="flat" cmpd="sng" algn="ctr">
                      <a:solidFill>
                        <a:schemeClr val="accent2">
                          <a:lumMod val="50000"/>
                        </a:schemeClr>
                      </a:solidFill>
                      <a:prstDash val="sysDot"/>
                      <a:round/>
                      <a:headEnd type="none" w="med" len="med"/>
                      <a:tailEnd type="none" w="med" len="med"/>
                    </a:lnT>
                    <a:lnB w="3175" cap="flat" cmpd="sng" algn="ctr">
                      <a:solidFill>
                        <a:schemeClr val="accent2">
                          <a:lumMod val="50000"/>
                        </a:schemeClr>
                      </a:solidFill>
                      <a:prstDash val="sysDot"/>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2"/>
                  </a:ext>
                </a:extLst>
              </a:tr>
            </a:tbl>
          </a:graphicData>
        </a:graphic>
      </p:graphicFrame>
      <p:pic>
        <p:nvPicPr>
          <p:cNvPr id="39" name="그림 38"/>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620630" y="4365105"/>
            <a:ext cx="3582260" cy="2206645"/>
          </a:xfrm>
          <a:prstGeom prst="rect">
            <a:avLst/>
          </a:prstGeom>
          <a:noFill/>
        </p:spPr>
      </p:pic>
      <p:grpSp>
        <p:nvGrpSpPr>
          <p:cNvPr id="40" name="그룹 39"/>
          <p:cNvGrpSpPr/>
          <p:nvPr/>
        </p:nvGrpSpPr>
        <p:grpSpPr>
          <a:xfrm>
            <a:off x="4788024" y="2636912"/>
            <a:ext cx="4032448" cy="1656184"/>
            <a:chOff x="2980014" y="4572719"/>
            <a:chExt cx="3626826" cy="792086"/>
          </a:xfrm>
        </p:grpSpPr>
        <p:sp>
          <p:nvSpPr>
            <p:cNvPr id="41" name="직사각형 40"/>
            <p:cNvSpPr/>
            <p:nvPr/>
          </p:nvSpPr>
          <p:spPr>
            <a:xfrm>
              <a:off x="2980014" y="4572719"/>
              <a:ext cx="3626826" cy="792086"/>
            </a:xfrm>
            <a:prstGeom prst="rect">
              <a:avLst/>
            </a:prstGeom>
            <a:noFill/>
            <a:ln w="19050" cap="flat" cmpd="sng" algn="ctr">
              <a:solidFill>
                <a:srgbClr val="FFFFFF">
                  <a:lumMod val="75000"/>
                </a:srgbClr>
              </a:solidFill>
              <a:prstDash val="sysDot"/>
            </a:ln>
            <a:effectLst>
              <a:outerShdw blurRad="50800" dist="38100" dir="2700000" algn="tl" rotWithShape="0">
                <a:prstClr val="black">
                  <a:alpha val="40000"/>
                </a:prstClr>
              </a:outerShdw>
            </a:effectLst>
          </p:spPr>
          <p:txBody>
            <a:bodyPr rtlCol="0" anchor="ctr"/>
            <a:lstStyle/>
            <a:p>
              <a:pPr marL="88900" lvl="1" indent="-88900" defTabSz="831614" fontAlgn="base" latinLnBrk="0">
                <a:lnSpc>
                  <a:spcPct val="80000"/>
                </a:lnSpc>
                <a:spcBef>
                  <a:spcPct val="0"/>
                </a:spcBef>
                <a:spcAft>
                  <a:spcPts val="600"/>
                </a:spcAft>
                <a:buClr>
                  <a:srgbClr val="282828">
                    <a:lumMod val="50000"/>
                    <a:lumOff val="50000"/>
                  </a:srgbClr>
                </a:buClr>
                <a:buSzPct val="100000"/>
                <a:buFont typeface="Arial" panose="020B0604020202020204" pitchFamily="34" charset="0"/>
                <a:buChar char="•"/>
              </a:pPr>
              <a:endParaRPr kumimoji="1" lang="en-US" altLang="ko-KR" sz="1100" kern="0" dirty="0">
                <a:ln w="0">
                  <a:solidFill>
                    <a:srgbClr val="FFFFFF">
                      <a:alpha val="0"/>
                    </a:srgbClr>
                  </a:solidFill>
                </a:ln>
                <a:solidFill>
                  <a:schemeClr val="accent2">
                    <a:lumMod val="50000"/>
                  </a:schemeClr>
                </a:solidFill>
                <a:latin typeface="나눔고딕 Bold" panose="020D0804000000000000" pitchFamily="50" charset="-127"/>
                <a:ea typeface="나눔고딕 Bold" panose="020D0804000000000000" pitchFamily="50" charset="-127"/>
              </a:endParaRPr>
            </a:p>
          </p:txBody>
        </p:sp>
        <p:sp>
          <p:nvSpPr>
            <p:cNvPr id="42" name="직사각형 41"/>
            <p:cNvSpPr/>
            <p:nvPr/>
          </p:nvSpPr>
          <p:spPr>
            <a:xfrm>
              <a:off x="3072261" y="4604402"/>
              <a:ext cx="3442333" cy="190101"/>
            </a:xfrm>
            <a:prstGeom prst="rect">
              <a:avLst/>
            </a:prstGeom>
            <a:noFill/>
            <a:ln w="25400" cap="flat" cmpd="sng" algn="ctr">
              <a:noFill/>
              <a:prstDash val="solid"/>
            </a:ln>
            <a:effectLst/>
          </p:spPr>
          <p:txBody>
            <a:bodyPr wrap="square" lIns="36000" tIns="36000" rIns="36000" bIns="36000" rtlCol="0" anchor="ctr" anchorCtr="0">
              <a:noAutofit/>
            </a:bodyPr>
            <a:lstStyle/>
            <a:p>
              <a:pPr marL="171450" lvl="1" indent="-171450" defTabSz="831614" fontAlgn="base" latinLnBrk="0">
                <a:spcBef>
                  <a:spcPct val="0"/>
                </a:spcBef>
                <a:spcAft>
                  <a:spcPts val="600"/>
                </a:spcAft>
                <a:buClr>
                  <a:srgbClr val="282828">
                    <a:lumMod val="50000"/>
                    <a:lumOff val="50000"/>
                  </a:srgbClr>
                </a:buClr>
                <a:buSzPct val="100000"/>
                <a:buFont typeface="Wingdings" panose="05000000000000000000" pitchFamily="2" charset="2"/>
                <a:buChar char="Ø"/>
              </a:pPr>
              <a:r>
                <a:rPr kumimoji="1" lang="mn-MN" altLang="ko-KR" sz="1050" kern="0" dirty="0">
                  <a:ln>
                    <a:solidFill>
                      <a:srgbClr val="FFFFFF">
                        <a:alpha val="0"/>
                      </a:srgbClr>
                    </a:solidFill>
                  </a:ln>
                  <a:solidFill>
                    <a:schemeClr val="accent2">
                      <a:lumMod val="50000"/>
                    </a:schemeClr>
                  </a:solidFill>
                  <a:latin typeface="Arial" panose="020B0604020202020204" pitchFamily="34" charset="0"/>
                  <a:ea typeface="나눔고딕 Bold" panose="020D0804000000000000" pitchFamily="50" charset="-127"/>
                  <a:cs typeface="Arial" panose="020B0604020202020204" pitchFamily="34" charset="0"/>
                </a:rPr>
                <a:t>Монголд үндэсний хэмжээний ТУС-н төслийг хэрэгжүүлэх систем болон төр-хувийн хэвшлийн хамтын ажиллагааны системийг бий болгох</a:t>
              </a:r>
              <a:endParaRPr kumimoji="1" lang="en-US" altLang="ko-KR" sz="1050" kern="0" dirty="0">
                <a:ln>
                  <a:solidFill>
                    <a:srgbClr val="FFFFFF">
                      <a:alpha val="0"/>
                    </a:srgbClr>
                  </a:solidFill>
                </a:ln>
                <a:solidFill>
                  <a:schemeClr val="accent2">
                    <a:lumMod val="50000"/>
                  </a:schemeClr>
                </a:solidFill>
                <a:latin typeface="Arial" panose="020B0604020202020204" pitchFamily="34" charset="0"/>
                <a:ea typeface="나눔고딕 Bold" panose="020D0804000000000000" pitchFamily="50" charset="-127"/>
                <a:cs typeface="Arial" panose="020B0604020202020204" pitchFamily="34" charset="0"/>
              </a:endParaRPr>
            </a:p>
          </p:txBody>
        </p:sp>
      </p:grpSp>
      <p:graphicFrame>
        <p:nvGraphicFramePr>
          <p:cNvPr id="43" name="표 42"/>
          <p:cNvGraphicFramePr>
            <a:graphicFrameLocks noGrp="1"/>
          </p:cNvGraphicFramePr>
          <p:nvPr>
            <p:extLst>
              <p:ext uri="{D42A27DB-BD31-4B8C-83A1-F6EECF244321}">
                <p14:modId xmlns:p14="http://schemas.microsoft.com/office/powerpoint/2010/main" val="4191839108"/>
              </p:ext>
            </p:extLst>
          </p:nvPr>
        </p:nvGraphicFramePr>
        <p:xfrm>
          <a:off x="5148064" y="3140968"/>
          <a:ext cx="3456384" cy="1203960"/>
        </p:xfrm>
        <a:graphic>
          <a:graphicData uri="http://schemas.openxmlformats.org/drawingml/2006/table">
            <a:tbl>
              <a:tblPr firstRow="1" firstCol="1" bandRow="1">
                <a:tableStyleId>{5940675A-B579-460E-94D1-54222C63F5DA}</a:tableStyleId>
              </a:tblPr>
              <a:tblGrid>
                <a:gridCol w="792088">
                  <a:extLst>
                    <a:ext uri="{9D8B030D-6E8A-4147-A177-3AD203B41FA5}">
                      <a16:colId xmlns:a16="http://schemas.microsoft.com/office/drawing/2014/main" val="20000"/>
                    </a:ext>
                  </a:extLst>
                </a:gridCol>
                <a:gridCol w="2664296">
                  <a:extLst>
                    <a:ext uri="{9D8B030D-6E8A-4147-A177-3AD203B41FA5}">
                      <a16:colId xmlns:a16="http://schemas.microsoft.com/office/drawing/2014/main" val="20001"/>
                    </a:ext>
                  </a:extLst>
                </a:gridCol>
              </a:tblGrid>
              <a:tr h="109447">
                <a:tc>
                  <a:txBody>
                    <a:bodyPr/>
                    <a:lstStyle/>
                    <a:p>
                      <a:pPr marL="0" marR="0" lvl="0" indent="0" algn="ctr" defTabSz="912330" rtl="0" eaLnBrk="1" fontAlgn="auto" latinLnBrk="1" hangingPunct="1">
                        <a:lnSpc>
                          <a:spcPct val="100000"/>
                        </a:lnSpc>
                        <a:spcBef>
                          <a:spcPts val="0"/>
                        </a:spcBef>
                        <a:spcAft>
                          <a:spcPts val="0"/>
                        </a:spcAft>
                        <a:buClrTx/>
                        <a:buSzTx/>
                        <a:buFontTx/>
                        <a:buNone/>
                        <a:tabLst/>
                        <a:defRPr/>
                      </a:pPr>
                      <a:r>
                        <a:rPr lang="mn-MN" altLang="ko-KR" sz="800" dirty="0">
                          <a:solidFill>
                            <a:srgbClr val="002060"/>
                          </a:solidFill>
                          <a:latin typeface="Arial" panose="020B0604020202020204" pitchFamily="34" charset="0"/>
                          <a:ea typeface="나눔고딕 Bold" panose="020D0804000000000000" pitchFamily="50" charset="-127"/>
                          <a:cs typeface="Arial" panose="020B0604020202020204" pitchFamily="34" charset="0"/>
                        </a:rPr>
                        <a:t>Төрийн дээд байгууллага</a:t>
                      </a:r>
                      <a:endParaRPr lang="ko-KR" altLang="ko-KR" sz="800" dirty="0">
                        <a:solidFill>
                          <a:srgbClr val="002060"/>
                        </a:solidFill>
                        <a:latin typeface="Arial" panose="020B0604020202020204" pitchFamily="34" charset="0"/>
                        <a:ea typeface="나눔고딕 Bold" panose="020D0804000000000000" pitchFamily="50" charset="-127"/>
                        <a:cs typeface="Arial" panose="020B0604020202020204" pitchFamily="34" charset="0"/>
                      </a:endParaRPr>
                    </a:p>
                  </a:txBody>
                  <a:tcPr marL="64770" marR="64770" marT="17780" marB="17780" anchor="ctr">
                    <a:lnL w="3175" cap="flat" cmpd="sng" algn="ctr">
                      <a:solidFill>
                        <a:schemeClr val="accent2">
                          <a:lumMod val="50000"/>
                        </a:schemeClr>
                      </a:solidFill>
                      <a:prstDash val="sysDot"/>
                      <a:round/>
                      <a:headEnd type="none" w="med" len="med"/>
                      <a:tailEnd type="none" w="med" len="med"/>
                    </a:lnL>
                    <a:lnR w="3175" cap="flat" cmpd="sng" algn="ctr">
                      <a:solidFill>
                        <a:schemeClr val="accent2">
                          <a:lumMod val="50000"/>
                        </a:schemeClr>
                      </a:solidFill>
                      <a:prstDash val="sysDot"/>
                      <a:round/>
                      <a:headEnd type="none" w="med" len="med"/>
                      <a:tailEnd type="none" w="med" len="med"/>
                    </a:lnR>
                    <a:lnT w="3175" cap="flat" cmpd="sng" algn="ctr">
                      <a:solidFill>
                        <a:schemeClr val="accent2">
                          <a:lumMod val="50000"/>
                        </a:schemeClr>
                      </a:solidFill>
                      <a:prstDash val="sysDot"/>
                      <a:round/>
                      <a:headEnd type="none" w="med" len="med"/>
                      <a:tailEnd type="none" w="med" len="med"/>
                    </a:lnT>
                    <a:lnB w="3175" cap="flat" cmpd="sng" algn="ctr">
                      <a:solidFill>
                        <a:schemeClr val="accent2">
                          <a:lumMod val="50000"/>
                        </a:schemeClr>
                      </a:solid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l" defTabSz="912330" rtl="0" eaLnBrk="1" fontAlgn="auto" latinLnBrk="1" hangingPunct="1">
                        <a:lnSpc>
                          <a:spcPct val="100000"/>
                        </a:lnSpc>
                        <a:spcBef>
                          <a:spcPts val="0"/>
                        </a:spcBef>
                        <a:spcAft>
                          <a:spcPts val="0"/>
                        </a:spcAft>
                        <a:buClrTx/>
                        <a:buSzTx/>
                        <a:buFontTx/>
                        <a:buNone/>
                        <a:tabLst/>
                        <a:defRPr/>
                      </a:pPr>
                      <a:r>
                        <a:rPr lang="en-US" altLang="ko-KR" sz="800" dirty="0">
                          <a:solidFill>
                            <a:srgbClr val="002060"/>
                          </a:solidFill>
                          <a:latin typeface="Arial" panose="020B0604020202020204" pitchFamily="34" charset="0"/>
                          <a:ea typeface="나눔고딕 Bold" panose="020D0804000000000000" pitchFamily="50" charset="-127"/>
                          <a:cs typeface="Arial" panose="020B0604020202020204" pitchFamily="34" charset="0"/>
                        </a:rPr>
                        <a:t>-</a:t>
                      </a:r>
                      <a:r>
                        <a:rPr lang="mn-MN" altLang="ko-KR" sz="800" dirty="0">
                          <a:solidFill>
                            <a:srgbClr val="002060"/>
                          </a:solidFill>
                          <a:latin typeface="Arial" panose="020B0604020202020204" pitchFamily="34" charset="0"/>
                          <a:ea typeface="나눔고딕 Bold" panose="020D0804000000000000" pitchFamily="50" charset="-127"/>
                          <a:cs typeface="Arial" panose="020B0604020202020204" pitchFamily="34" charset="0"/>
                        </a:rPr>
                        <a:t>ЗТХЯ нь ТУС-н төслийг чиглүүлж,</a:t>
                      </a:r>
                      <a:r>
                        <a:rPr lang="mn-MN" altLang="ko-KR" sz="800" baseline="0" dirty="0">
                          <a:solidFill>
                            <a:srgbClr val="002060"/>
                          </a:solidFill>
                          <a:latin typeface="Arial" panose="020B0604020202020204" pitchFamily="34" charset="0"/>
                          <a:ea typeface="나눔고딕 Bold" panose="020D0804000000000000" pitchFamily="50" charset="-127"/>
                          <a:cs typeface="Arial" panose="020B0604020202020204" pitchFamily="34" charset="0"/>
                        </a:rPr>
                        <a:t> зохицуулах ТУС-н удирдах төв байгууллага байна</a:t>
                      </a:r>
                      <a:endParaRPr lang="en-US" altLang="ko-KR" sz="800" dirty="0">
                        <a:solidFill>
                          <a:srgbClr val="002060"/>
                        </a:solidFill>
                        <a:latin typeface="Arial" panose="020B0604020202020204" pitchFamily="34" charset="0"/>
                        <a:ea typeface="나눔고딕 Bold" panose="020D0804000000000000" pitchFamily="50" charset="-127"/>
                        <a:cs typeface="Arial" panose="020B0604020202020204" pitchFamily="34" charset="0"/>
                      </a:endParaRPr>
                    </a:p>
                    <a:p>
                      <a:pPr marL="0" marR="0" lvl="0" indent="0" algn="l" defTabSz="912330" rtl="0" eaLnBrk="1" fontAlgn="auto" latinLnBrk="1" hangingPunct="1">
                        <a:lnSpc>
                          <a:spcPct val="100000"/>
                        </a:lnSpc>
                        <a:spcBef>
                          <a:spcPts val="0"/>
                        </a:spcBef>
                        <a:spcAft>
                          <a:spcPts val="0"/>
                        </a:spcAft>
                        <a:buClrTx/>
                        <a:buSzTx/>
                        <a:buFontTx/>
                        <a:buNone/>
                        <a:tabLst/>
                        <a:defRPr/>
                      </a:pPr>
                      <a:r>
                        <a:rPr lang="en-US" altLang="ko-KR" sz="800" dirty="0">
                          <a:solidFill>
                            <a:srgbClr val="002060"/>
                          </a:solidFill>
                          <a:latin typeface="Arial" panose="020B0604020202020204" pitchFamily="34" charset="0"/>
                          <a:ea typeface="나눔고딕 Bold" panose="020D0804000000000000" pitchFamily="50" charset="-127"/>
                          <a:cs typeface="Arial" panose="020B0604020202020204" pitchFamily="34" charset="0"/>
                        </a:rPr>
                        <a:t>-</a:t>
                      </a:r>
                      <a:r>
                        <a:rPr lang="mn-MN" altLang="ko-KR" sz="800" dirty="0">
                          <a:solidFill>
                            <a:srgbClr val="002060"/>
                          </a:solidFill>
                          <a:latin typeface="Arial" panose="020B0604020202020204" pitchFamily="34" charset="0"/>
                          <a:ea typeface="나눔고딕 Bold" panose="020D0804000000000000" pitchFamily="50" charset="-127"/>
                          <a:cs typeface="Arial" panose="020B0604020202020204" pitchFamily="34" charset="0"/>
                        </a:rPr>
                        <a:t>Холбогдох</a:t>
                      </a:r>
                      <a:r>
                        <a:rPr lang="mn-MN" altLang="ko-KR" sz="800" baseline="0" dirty="0">
                          <a:solidFill>
                            <a:srgbClr val="002060"/>
                          </a:solidFill>
                          <a:latin typeface="Arial" panose="020B0604020202020204" pitchFamily="34" charset="0"/>
                          <a:ea typeface="나눔고딕 Bold" panose="020D0804000000000000" pitchFamily="50" charset="-127"/>
                          <a:cs typeface="Arial" panose="020B0604020202020204" pitchFamily="34" charset="0"/>
                        </a:rPr>
                        <a:t> байгууллагуудтай ТУС-н хамтын ажиллагааны орчинг бий болгох</a:t>
                      </a:r>
                      <a:endParaRPr lang="ko-KR" altLang="ko-KR" sz="800" dirty="0">
                        <a:solidFill>
                          <a:srgbClr val="002060"/>
                        </a:solidFill>
                        <a:latin typeface="Arial" panose="020B0604020202020204" pitchFamily="34" charset="0"/>
                        <a:ea typeface="나눔고딕 Bold" panose="020D0804000000000000" pitchFamily="50" charset="-127"/>
                        <a:cs typeface="Arial" panose="020B0604020202020204" pitchFamily="34" charset="0"/>
                      </a:endParaRPr>
                    </a:p>
                  </a:txBody>
                  <a:tcPr marL="64770" marR="64770" marT="17780" marB="17780" anchor="ctr">
                    <a:lnL w="3175" cap="flat" cmpd="sng" algn="ctr">
                      <a:solidFill>
                        <a:schemeClr val="accent2">
                          <a:lumMod val="50000"/>
                        </a:schemeClr>
                      </a:solidFill>
                      <a:prstDash val="sysDot"/>
                      <a:round/>
                      <a:headEnd type="none" w="med" len="med"/>
                      <a:tailEnd type="none" w="med" len="med"/>
                    </a:lnL>
                    <a:lnR w="3175" cap="flat" cmpd="sng" algn="ctr">
                      <a:solidFill>
                        <a:schemeClr val="accent2">
                          <a:lumMod val="50000"/>
                        </a:schemeClr>
                      </a:solidFill>
                      <a:prstDash val="sysDot"/>
                      <a:round/>
                      <a:headEnd type="none" w="med" len="med"/>
                      <a:tailEnd type="none" w="med" len="med"/>
                    </a:lnR>
                    <a:lnT w="3175" cap="flat" cmpd="sng" algn="ctr">
                      <a:solidFill>
                        <a:schemeClr val="accent2">
                          <a:lumMod val="50000"/>
                        </a:schemeClr>
                      </a:solidFill>
                      <a:prstDash val="sysDot"/>
                      <a:round/>
                      <a:headEnd type="none" w="med" len="med"/>
                      <a:tailEnd type="none" w="med" len="med"/>
                    </a:lnT>
                    <a:lnB w="3175" cap="flat" cmpd="sng" algn="ctr">
                      <a:solidFill>
                        <a:schemeClr val="accent2">
                          <a:lumMod val="50000"/>
                        </a:schemeClr>
                      </a:solid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109447">
                <a:tc>
                  <a:txBody>
                    <a:bodyPr/>
                    <a:lstStyle/>
                    <a:p>
                      <a:pPr marL="0" marR="0" lvl="0" indent="0" algn="ctr" defTabSz="912330" rtl="0" eaLnBrk="1" fontAlgn="auto" latinLnBrk="1" hangingPunct="1">
                        <a:lnSpc>
                          <a:spcPct val="100000"/>
                        </a:lnSpc>
                        <a:spcBef>
                          <a:spcPts val="0"/>
                        </a:spcBef>
                        <a:spcAft>
                          <a:spcPts val="0"/>
                        </a:spcAft>
                        <a:buClrTx/>
                        <a:buSzTx/>
                        <a:buFontTx/>
                        <a:buNone/>
                        <a:tabLst/>
                        <a:defRPr/>
                      </a:pPr>
                      <a:r>
                        <a:rPr lang="mn-MN" altLang="ko-KR" sz="800" dirty="0">
                          <a:solidFill>
                            <a:srgbClr val="002060"/>
                          </a:solidFill>
                          <a:latin typeface="Arial" panose="020B0604020202020204" pitchFamily="34" charset="0"/>
                          <a:ea typeface="나눔고딕 Bold" panose="020D0804000000000000" pitchFamily="50" charset="-127"/>
                          <a:cs typeface="Arial" panose="020B0604020202020204" pitchFamily="34" charset="0"/>
                        </a:rPr>
                        <a:t>Хотын захиргаа</a:t>
                      </a:r>
                      <a:endParaRPr lang="ko-KR" altLang="ko-KR" sz="800" dirty="0">
                        <a:solidFill>
                          <a:srgbClr val="002060"/>
                        </a:solidFill>
                        <a:latin typeface="Arial" panose="020B0604020202020204" pitchFamily="34" charset="0"/>
                        <a:ea typeface="나눔고딕 Bold" panose="020D0804000000000000" pitchFamily="50" charset="-127"/>
                        <a:cs typeface="Arial" panose="020B0604020202020204" pitchFamily="34" charset="0"/>
                      </a:endParaRPr>
                    </a:p>
                  </a:txBody>
                  <a:tcPr marL="64770" marR="64770" marT="17780" marB="17780" anchor="ctr">
                    <a:lnL w="3175" cap="flat" cmpd="sng" algn="ctr">
                      <a:solidFill>
                        <a:schemeClr val="accent2">
                          <a:lumMod val="50000"/>
                        </a:schemeClr>
                      </a:solidFill>
                      <a:prstDash val="sysDot"/>
                      <a:round/>
                      <a:headEnd type="none" w="med" len="med"/>
                      <a:tailEnd type="none" w="med" len="med"/>
                    </a:lnL>
                    <a:lnR w="3175" cap="flat" cmpd="sng" algn="ctr">
                      <a:solidFill>
                        <a:schemeClr val="accent2">
                          <a:lumMod val="50000"/>
                        </a:schemeClr>
                      </a:solidFill>
                      <a:prstDash val="sysDot"/>
                      <a:round/>
                      <a:headEnd type="none" w="med" len="med"/>
                      <a:tailEnd type="none" w="med" len="med"/>
                    </a:lnR>
                    <a:lnT w="3175" cap="flat" cmpd="sng" algn="ctr">
                      <a:solidFill>
                        <a:schemeClr val="accent2">
                          <a:lumMod val="50000"/>
                        </a:schemeClr>
                      </a:solidFill>
                      <a:prstDash val="sysDot"/>
                      <a:round/>
                      <a:headEnd type="none" w="med" len="med"/>
                      <a:tailEnd type="none" w="med" len="med"/>
                    </a:lnT>
                    <a:lnB w="3175" cap="flat" cmpd="sng" algn="ctr">
                      <a:solidFill>
                        <a:schemeClr val="accent2">
                          <a:lumMod val="50000"/>
                        </a:schemeClr>
                      </a:solidFill>
                      <a:prstDash val="sysDot"/>
                      <a:round/>
                      <a:headEnd type="none" w="med" len="med"/>
                      <a:tailEnd type="none" w="med" len="med"/>
                    </a:lnB>
                    <a:lnTlToBr w="12700" cmpd="sng">
                      <a:noFill/>
                      <a:prstDash val="solid"/>
                    </a:lnTlToBr>
                    <a:lnBlToTr w="12700" cmpd="sng">
                      <a:noFill/>
                      <a:prstDash val="solid"/>
                    </a:lnBlToTr>
                  </a:tcPr>
                </a:tc>
                <a:tc>
                  <a:txBody>
                    <a:bodyPr/>
                    <a:lstStyle/>
                    <a:p>
                      <a:pPr marL="0" marR="0" lvl="0" indent="0" algn="l" defTabSz="912330" rtl="0" eaLnBrk="1" fontAlgn="auto" latinLnBrk="1" hangingPunct="1">
                        <a:lnSpc>
                          <a:spcPct val="100000"/>
                        </a:lnSpc>
                        <a:spcBef>
                          <a:spcPts val="0"/>
                        </a:spcBef>
                        <a:spcAft>
                          <a:spcPts val="0"/>
                        </a:spcAft>
                        <a:buClrTx/>
                        <a:buSzTx/>
                        <a:buFontTx/>
                        <a:buNone/>
                        <a:tabLst/>
                        <a:defRPr/>
                      </a:pPr>
                      <a:r>
                        <a:rPr lang="en-US" altLang="ko-KR" sz="800" dirty="0">
                          <a:solidFill>
                            <a:srgbClr val="002060"/>
                          </a:solidFill>
                          <a:latin typeface="Arial" panose="020B0604020202020204" pitchFamily="34" charset="0"/>
                          <a:ea typeface="나눔고딕 Bold" panose="020D0804000000000000" pitchFamily="50" charset="-127"/>
                          <a:cs typeface="Arial" panose="020B0604020202020204" pitchFamily="34" charset="0"/>
                        </a:rPr>
                        <a:t>-</a:t>
                      </a:r>
                      <a:r>
                        <a:rPr lang="mn-MN" altLang="ko-KR" sz="800" dirty="0">
                          <a:solidFill>
                            <a:srgbClr val="002060"/>
                          </a:solidFill>
                          <a:latin typeface="Arial" panose="020B0604020202020204" pitchFamily="34" charset="0"/>
                          <a:ea typeface="나눔고딕 Bold" panose="020D0804000000000000" pitchFamily="50" charset="-127"/>
                          <a:cs typeface="Arial" panose="020B0604020202020204" pitchFamily="34" charset="0"/>
                        </a:rPr>
                        <a:t>ТУС-н</a:t>
                      </a:r>
                      <a:r>
                        <a:rPr lang="mn-MN" altLang="ko-KR" sz="800" baseline="0" dirty="0">
                          <a:solidFill>
                            <a:srgbClr val="002060"/>
                          </a:solidFill>
                          <a:latin typeface="Arial" panose="020B0604020202020204" pitchFamily="34" charset="0"/>
                          <a:ea typeface="나눔고딕 Bold" panose="020D0804000000000000" pitchFamily="50" charset="-127"/>
                          <a:cs typeface="Arial" panose="020B0604020202020204" pitchFamily="34" charset="0"/>
                        </a:rPr>
                        <a:t> төслийн хэрэгжүүлэлт</a:t>
                      </a:r>
                      <a:r>
                        <a:rPr lang="en-US" altLang="ko-KR" sz="800" dirty="0">
                          <a:solidFill>
                            <a:srgbClr val="002060"/>
                          </a:solidFill>
                          <a:latin typeface="Arial" panose="020B0604020202020204" pitchFamily="34" charset="0"/>
                          <a:ea typeface="나눔고딕 Bold" panose="020D0804000000000000" pitchFamily="50" charset="-127"/>
                          <a:cs typeface="Arial" panose="020B0604020202020204" pitchFamily="34" charset="0"/>
                        </a:rPr>
                        <a:t> &amp;</a:t>
                      </a:r>
                      <a:r>
                        <a:rPr lang="en-US" altLang="ko-KR" sz="800" baseline="0" dirty="0">
                          <a:solidFill>
                            <a:srgbClr val="002060"/>
                          </a:solidFill>
                          <a:latin typeface="Arial" panose="020B0604020202020204" pitchFamily="34" charset="0"/>
                          <a:ea typeface="나눔고딕 Bold" panose="020D0804000000000000" pitchFamily="50" charset="-127"/>
                          <a:cs typeface="Arial" panose="020B0604020202020204" pitchFamily="34" charset="0"/>
                        </a:rPr>
                        <a:t> </a:t>
                      </a:r>
                      <a:r>
                        <a:rPr lang="mn-MN" altLang="ko-KR" sz="800" dirty="0">
                          <a:solidFill>
                            <a:srgbClr val="002060"/>
                          </a:solidFill>
                          <a:latin typeface="Arial" panose="020B0604020202020204" pitchFamily="34" charset="0"/>
                          <a:ea typeface="나눔고딕 Bold" panose="020D0804000000000000" pitchFamily="50" charset="-127"/>
                          <a:cs typeface="Arial" panose="020B0604020202020204" pitchFamily="34" charset="0"/>
                        </a:rPr>
                        <a:t>үйл ажиллагааг хариуцах нэгж</a:t>
                      </a:r>
                      <a:endParaRPr lang="en-US" altLang="ko-KR" sz="800" dirty="0">
                        <a:solidFill>
                          <a:srgbClr val="002060"/>
                        </a:solidFill>
                        <a:latin typeface="Arial" panose="020B0604020202020204" pitchFamily="34" charset="0"/>
                        <a:ea typeface="나눔고딕 Bold" panose="020D0804000000000000" pitchFamily="50" charset="-127"/>
                        <a:cs typeface="Arial" panose="020B0604020202020204" pitchFamily="34" charset="0"/>
                      </a:endParaRPr>
                    </a:p>
                    <a:p>
                      <a:pPr marL="0" marR="0" lvl="0" indent="0" algn="l" defTabSz="912330" rtl="0" eaLnBrk="1" fontAlgn="auto" latinLnBrk="1" hangingPunct="1">
                        <a:lnSpc>
                          <a:spcPct val="100000"/>
                        </a:lnSpc>
                        <a:spcBef>
                          <a:spcPts val="0"/>
                        </a:spcBef>
                        <a:spcAft>
                          <a:spcPts val="0"/>
                        </a:spcAft>
                        <a:buClrTx/>
                        <a:buSzTx/>
                        <a:buFontTx/>
                        <a:buNone/>
                        <a:tabLst/>
                        <a:defRPr/>
                      </a:pPr>
                      <a:r>
                        <a:rPr lang="en-US" altLang="ko-KR" sz="800" dirty="0">
                          <a:solidFill>
                            <a:srgbClr val="002060"/>
                          </a:solidFill>
                          <a:latin typeface="Arial" panose="020B0604020202020204" pitchFamily="34" charset="0"/>
                          <a:ea typeface="나눔고딕 Bold" panose="020D0804000000000000" pitchFamily="50" charset="-127"/>
                          <a:cs typeface="Arial" panose="020B0604020202020204" pitchFamily="34" charset="0"/>
                        </a:rPr>
                        <a:t>-</a:t>
                      </a:r>
                      <a:r>
                        <a:rPr lang="mn-MN" altLang="ko-KR" sz="800" dirty="0">
                          <a:solidFill>
                            <a:srgbClr val="002060"/>
                          </a:solidFill>
                          <a:latin typeface="Arial" panose="020B0604020202020204" pitchFamily="34" charset="0"/>
                          <a:ea typeface="나눔고딕 Bold" panose="020D0804000000000000" pitchFamily="50" charset="-127"/>
                          <a:cs typeface="Arial" panose="020B0604020202020204" pitchFamily="34" charset="0"/>
                        </a:rPr>
                        <a:t>ТУС-н мэргэжилтнүүдээр хангах шаардлагатай</a:t>
                      </a:r>
                      <a:endParaRPr lang="ko-KR" altLang="ko-KR" sz="800" dirty="0">
                        <a:solidFill>
                          <a:srgbClr val="002060"/>
                        </a:solidFill>
                        <a:latin typeface="Arial" panose="020B0604020202020204" pitchFamily="34" charset="0"/>
                        <a:ea typeface="나눔고딕 Bold" panose="020D0804000000000000" pitchFamily="50" charset="-127"/>
                        <a:cs typeface="Arial" panose="020B0604020202020204" pitchFamily="34" charset="0"/>
                      </a:endParaRPr>
                    </a:p>
                  </a:txBody>
                  <a:tcPr marL="64770" marR="64770" marT="17780" marB="17780" anchor="ctr">
                    <a:lnL w="3175" cap="flat" cmpd="sng" algn="ctr">
                      <a:solidFill>
                        <a:schemeClr val="accent2">
                          <a:lumMod val="50000"/>
                        </a:schemeClr>
                      </a:solidFill>
                      <a:prstDash val="sysDot"/>
                      <a:round/>
                      <a:headEnd type="none" w="med" len="med"/>
                      <a:tailEnd type="none" w="med" len="med"/>
                    </a:lnL>
                    <a:lnR w="3175" cap="flat" cmpd="sng" algn="ctr">
                      <a:solidFill>
                        <a:schemeClr val="accent2">
                          <a:lumMod val="50000"/>
                        </a:schemeClr>
                      </a:solidFill>
                      <a:prstDash val="sysDot"/>
                      <a:round/>
                      <a:headEnd type="none" w="med" len="med"/>
                      <a:tailEnd type="none" w="med" len="med"/>
                    </a:lnR>
                    <a:lnT w="3175" cap="flat" cmpd="sng" algn="ctr">
                      <a:solidFill>
                        <a:schemeClr val="accent2">
                          <a:lumMod val="50000"/>
                        </a:schemeClr>
                      </a:solidFill>
                      <a:prstDash val="sysDot"/>
                      <a:round/>
                      <a:headEnd type="none" w="med" len="med"/>
                      <a:tailEnd type="none" w="med" len="med"/>
                    </a:lnT>
                    <a:lnB w="3175" cap="flat" cmpd="sng" algn="ctr">
                      <a:solidFill>
                        <a:schemeClr val="accent2">
                          <a:lumMod val="50000"/>
                        </a:schemeClr>
                      </a:solidFill>
                      <a:prstDash val="sysDot"/>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1"/>
                  </a:ext>
                </a:extLst>
              </a:tr>
              <a:tr h="109447">
                <a:tc>
                  <a:txBody>
                    <a:bodyPr/>
                    <a:lstStyle/>
                    <a:p>
                      <a:pPr marL="0" marR="0" lvl="0" indent="0" algn="ctr" defTabSz="912330" rtl="0" eaLnBrk="1" fontAlgn="auto" latinLnBrk="1" hangingPunct="1">
                        <a:lnSpc>
                          <a:spcPct val="100000"/>
                        </a:lnSpc>
                        <a:spcBef>
                          <a:spcPts val="0"/>
                        </a:spcBef>
                        <a:spcAft>
                          <a:spcPts val="0"/>
                        </a:spcAft>
                        <a:buClrTx/>
                        <a:buSzTx/>
                        <a:buFontTx/>
                        <a:buNone/>
                        <a:tabLst/>
                        <a:defRPr/>
                      </a:pPr>
                      <a:r>
                        <a:rPr lang="mn-MN" altLang="ko-KR" sz="800" dirty="0">
                          <a:solidFill>
                            <a:srgbClr val="002060"/>
                          </a:solidFill>
                          <a:latin typeface="Arial" panose="020B0604020202020204" pitchFamily="34" charset="0"/>
                          <a:ea typeface="나눔고딕 Bold" panose="020D0804000000000000" pitchFamily="50" charset="-127"/>
                          <a:cs typeface="Arial" panose="020B0604020202020204" pitchFamily="34" charset="0"/>
                        </a:rPr>
                        <a:t>Хувийн</a:t>
                      </a:r>
                      <a:r>
                        <a:rPr lang="mn-MN" altLang="ko-KR" sz="800" baseline="0" dirty="0">
                          <a:solidFill>
                            <a:srgbClr val="002060"/>
                          </a:solidFill>
                          <a:latin typeface="Arial" panose="020B0604020202020204" pitchFamily="34" charset="0"/>
                          <a:ea typeface="나눔고딕 Bold" panose="020D0804000000000000" pitchFamily="50" charset="-127"/>
                          <a:cs typeface="Arial" panose="020B0604020202020204" pitchFamily="34" charset="0"/>
                        </a:rPr>
                        <a:t> хэвшил</a:t>
                      </a:r>
                      <a:endParaRPr lang="ko-KR" altLang="ko-KR" sz="800" dirty="0">
                        <a:solidFill>
                          <a:srgbClr val="002060"/>
                        </a:solidFill>
                        <a:latin typeface="Arial" panose="020B0604020202020204" pitchFamily="34" charset="0"/>
                        <a:ea typeface="나눔고딕 Bold" panose="020D0804000000000000" pitchFamily="50" charset="-127"/>
                        <a:cs typeface="Arial" panose="020B0604020202020204" pitchFamily="34" charset="0"/>
                      </a:endParaRPr>
                    </a:p>
                  </a:txBody>
                  <a:tcPr marL="64770" marR="64770" marT="17780" marB="17780" anchor="ctr">
                    <a:lnL w="3175" cap="flat" cmpd="sng" algn="ctr">
                      <a:solidFill>
                        <a:schemeClr val="accent2">
                          <a:lumMod val="50000"/>
                        </a:schemeClr>
                      </a:solidFill>
                      <a:prstDash val="sysDot"/>
                      <a:round/>
                      <a:headEnd type="none" w="med" len="med"/>
                      <a:tailEnd type="none" w="med" len="med"/>
                    </a:lnL>
                    <a:lnR w="3175" cap="flat" cmpd="sng" algn="ctr">
                      <a:solidFill>
                        <a:schemeClr val="accent2">
                          <a:lumMod val="50000"/>
                        </a:schemeClr>
                      </a:solidFill>
                      <a:prstDash val="sysDot"/>
                      <a:round/>
                      <a:headEnd type="none" w="med" len="med"/>
                      <a:tailEnd type="none" w="med" len="med"/>
                    </a:lnR>
                    <a:lnT w="3175" cap="flat" cmpd="sng" algn="ctr">
                      <a:solidFill>
                        <a:schemeClr val="accent2">
                          <a:lumMod val="50000"/>
                        </a:schemeClr>
                      </a:solidFill>
                      <a:prstDash val="sysDot"/>
                      <a:round/>
                      <a:headEnd type="none" w="med" len="med"/>
                      <a:tailEnd type="none" w="med" len="med"/>
                    </a:lnT>
                    <a:lnB w="3175" cap="flat" cmpd="sng" algn="ctr">
                      <a:solidFill>
                        <a:schemeClr val="accent2">
                          <a:lumMod val="50000"/>
                        </a:schemeClr>
                      </a:solidFill>
                      <a:prstDash val="sysDot"/>
                      <a:round/>
                      <a:headEnd type="none" w="med" len="med"/>
                      <a:tailEnd type="none" w="med" len="med"/>
                    </a:lnB>
                    <a:lnTlToBr w="12700" cmpd="sng">
                      <a:noFill/>
                      <a:prstDash val="solid"/>
                    </a:lnTlToBr>
                    <a:lnBlToTr w="12700" cmpd="sng">
                      <a:noFill/>
                      <a:prstDash val="solid"/>
                    </a:lnBlToTr>
                  </a:tcPr>
                </a:tc>
                <a:tc>
                  <a:txBody>
                    <a:bodyPr/>
                    <a:lstStyle/>
                    <a:p>
                      <a:pPr marL="0" marR="0" lvl="0" indent="0" algn="l" defTabSz="912330" rtl="0" eaLnBrk="1" fontAlgn="auto" latinLnBrk="1" hangingPunct="1">
                        <a:lnSpc>
                          <a:spcPct val="100000"/>
                        </a:lnSpc>
                        <a:spcBef>
                          <a:spcPts val="0"/>
                        </a:spcBef>
                        <a:spcAft>
                          <a:spcPts val="0"/>
                        </a:spcAft>
                        <a:buClrTx/>
                        <a:buSzTx/>
                        <a:buFontTx/>
                        <a:buNone/>
                        <a:tabLst/>
                        <a:defRPr/>
                      </a:pPr>
                      <a:r>
                        <a:rPr lang="en-US" altLang="ko-KR" sz="800" dirty="0">
                          <a:solidFill>
                            <a:srgbClr val="002060"/>
                          </a:solidFill>
                          <a:latin typeface="Arial" panose="020B0604020202020204" pitchFamily="34" charset="0"/>
                          <a:ea typeface="나눔고딕 Bold" panose="020D0804000000000000" pitchFamily="50" charset="-127"/>
                          <a:cs typeface="Arial" panose="020B0604020202020204" pitchFamily="34" charset="0"/>
                        </a:rPr>
                        <a:t>-</a:t>
                      </a:r>
                      <a:r>
                        <a:rPr lang="mn-MN" altLang="ko-KR" sz="800" dirty="0">
                          <a:solidFill>
                            <a:srgbClr val="002060"/>
                          </a:solidFill>
                          <a:latin typeface="Arial" panose="020B0604020202020204" pitchFamily="34" charset="0"/>
                          <a:ea typeface="나눔고딕 Bold" panose="020D0804000000000000" pitchFamily="50" charset="-127"/>
                          <a:cs typeface="Arial" panose="020B0604020202020204" pitchFamily="34" charset="0"/>
                        </a:rPr>
                        <a:t>Аж үйлдвэр, эрдэм шинжилгээ</a:t>
                      </a:r>
                      <a:r>
                        <a:rPr lang="mn-MN" altLang="ko-KR" sz="800" baseline="0" dirty="0">
                          <a:solidFill>
                            <a:srgbClr val="002060"/>
                          </a:solidFill>
                          <a:latin typeface="Arial" panose="020B0604020202020204" pitchFamily="34" charset="0"/>
                          <a:ea typeface="나눔고딕 Bold" panose="020D0804000000000000" pitchFamily="50" charset="-127"/>
                          <a:cs typeface="Arial" panose="020B0604020202020204" pitchFamily="34" charset="0"/>
                        </a:rPr>
                        <a:t> судалгааны хамтын ажиллагааг хөгжүүлэх</a:t>
                      </a:r>
                      <a:endParaRPr lang="ko-KR" altLang="ko-KR" sz="800" dirty="0">
                        <a:solidFill>
                          <a:srgbClr val="002060"/>
                        </a:solidFill>
                        <a:latin typeface="Arial" panose="020B0604020202020204" pitchFamily="34" charset="0"/>
                        <a:ea typeface="나눔고딕 Bold" panose="020D0804000000000000" pitchFamily="50" charset="-127"/>
                        <a:cs typeface="Arial" panose="020B0604020202020204" pitchFamily="34" charset="0"/>
                      </a:endParaRPr>
                    </a:p>
                  </a:txBody>
                  <a:tcPr marL="64770" marR="64770" marT="17780" marB="17780" anchor="ctr">
                    <a:lnL w="3175" cap="flat" cmpd="sng" algn="ctr">
                      <a:solidFill>
                        <a:schemeClr val="accent2">
                          <a:lumMod val="50000"/>
                        </a:schemeClr>
                      </a:solidFill>
                      <a:prstDash val="sysDot"/>
                      <a:round/>
                      <a:headEnd type="none" w="med" len="med"/>
                      <a:tailEnd type="none" w="med" len="med"/>
                    </a:lnL>
                    <a:lnR w="3175" cap="flat" cmpd="sng" algn="ctr">
                      <a:solidFill>
                        <a:schemeClr val="accent2">
                          <a:lumMod val="50000"/>
                        </a:schemeClr>
                      </a:solidFill>
                      <a:prstDash val="sysDot"/>
                      <a:round/>
                      <a:headEnd type="none" w="med" len="med"/>
                      <a:tailEnd type="none" w="med" len="med"/>
                    </a:lnR>
                    <a:lnT w="3175" cap="flat" cmpd="sng" algn="ctr">
                      <a:solidFill>
                        <a:schemeClr val="accent2">
                          <a:lumMod val="50000"/>
                        </a:schemeClr>
                      </a:solidFill>
                      <a:prstDash val="sysDot"/>
                      <a:round/>
                      <a:headEnd type="none" w="med" len="med"/>
                      <a:tailEnd type="none" w="med" len="med"/>
                    </a:lnT>
                    <a:lnB w="3175" cap="flat" cmpd="sng" algn="ctr">
                      <a:solidFill>
                        <a:schemeClr val="accent2">
                          <a:lumMod val="50000"/>
                        </a:schemeClr>
                      </a:solidFill>
                      <a:prstDash val="sysDot"/>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2"/>
                  </a:ext>
                </a:extLst>
              </a:tr>
            </a:tbl>
          </a:graphicData>
        </a:graphic>
      </p:graphicFrame>
      <p:sp>
        <p:nvSpPr>
          <p:cNvPr id="28" name="슬라이드 번호 개체 틀 2"/>
          <p:cNvSpPr txBox="1">
            <a:spLocks/>
          </p:cNvSpPr>
          <p:nvPr/>
        </p:nvSpPr>
        <p:spPr>
          <a:xfrm>
            <a:off x="8748464" y="6597352"/>
            <a:ext cx="360040" cy="241086"/>
          </a:xfrm>
          <a:prstGeom prst="rect">
            <a:avLst/>
          </a:prstGeom>
        </p:spPr>
        <p:txBody>
          <a:bodyPr/>
          <a:lstStyle>
            <a:defPPr>
              <a:defRPr lang="ko-KR"/>
            </a:defPPr>
            <a:lvl1pPr marL="0" algn="l" defTabSz="914400" rtl="0" eaLnBrk="1" latinLnBrk="1" hangingPunct="1">
              <a:defRPr sz="1800" kern="1200">
                <a:solidFill>
                  <a:schemeClr val="tx1"/>
                </a:solidFill>
                <a:latin typeface="+mn-lt"/>
                <a:ea typeface="+mn-ea"/>
                <a:cs typeface="+mn-cs"/>
              </a:defRPr>
            </a:lvl1pPr>
            <a:lvl2pPr marL="457200" algn="l" defTabSz="914400" rtl="0" eaLnBrk="1" latinLnBrk="1" hangingPunct="1">
              <a:defRPr sz="1800" kern="1200">
                <a:solidFill>
                  <a:schemeClr val="tx1"/>
                </a:solidFill>
                <a:latin typeface="+mn-lt"/>
                <a:ea typeface="+mn-ea"/>
                <a:cs typeface="+mn-cs"/>
              </a:defRPr>
            </a:lvl2pPr>
            <a:lvl3pPr marL="914400" algn="l" defTabSz="914400" rtl="0" eaLnBrk="1" latinLnBrk="1" hangingPunct="1">
              <a:defRPr sz="1800" kern="1200">
                <a:solidFill>
                  <a:schemeClr val="tx1"/>
                </a:solidFill>
                <a:latin typeface="+mn-lt"/>
                <a:ea typeface="+mn-ea"/>
                <a:cs typeface="+mn-cs"/>
              </a:defRPr>
            </a:lvl3pPr>
            <a:lvl4pPr marL="1371600" algn="l" defTabSz="914400" rtl="0" eaLnBrk="1" latinLnBrk="1" hangingPunct="1">
              <a:defRPr sz="1800" kern="1200">
                <a:solidFill>
                  <a:schemeClr val="tx1"/>
                </a:solidFill>
                <a:latin typeface="+mn-lt"/>
                <a:ea typeface="+mn-ea"/>
                <a:cs typeface="+mn-cs"/>
              </a:defRPr>
            </a:lvl4pPr>
            <a:lvl5pPr marL="1828800" algn="l" defTabSz="914400" rtl="0" eaLnBrk="1" latinLnBrk="1" hangingPunct="1">
              <a:defRPr sz="1800" kern="1200">
                <a:solidFill>
                  <a:schemeClr val="tx1"/>
                </a:solidFill>
                <a:latin typeface="+mn-lt"/>
                <a:ea typeface="+mn-ea"/>
                <a:cs typeface="+mn-cs"/>
              </a:defRPr>
            </a:lvl5pPr>
            <a:lvl6pPr marL="2286000" algn="l" defTabSz="914400" rtl="0" eaLnBrk="1" latinLnBrk="1" hangingPunct="1">
              <a:defRPr sz="1800" kern="1200">
                <a:solidFill>
                  <a:schemeClr val="tx1"/>
                </a:solidFill>
                <a:latin typeface="+mn-lt"/>
                <a:ea typeface="+mn-ea"/>
                <a:cs typeface="+mn-cs"/>
              </a:defRPr>
            </a:lvl6pPr>
            <a:lvl7pPr marL="2743200" algn="l" defTabSz="914400" rtl="0" eaLnBrk="1" latinLnBrk="1" hangingPunct="1">
              <a:defRPr sz="1800" kern="1200">
                <a:solidFill>
                  <a:schemeClr val="tx1"/>
                </a:solidFill>
                <a:latin typeface="+mn-lt"/>
                <a:ea typeface="+mn-ea"/>
                <a:cs typeface="+mn-cs"/>
              </a:defRPr>
            </a:lvl7pPr>
            <a:lvl8pPr marL="3200400" algn="l" defTabSz="914400" rtl="0" eaLnBrk="1" latinLnBrk="1" hangingPunct="1">
              <a:defRPr sz="1800" kern="1200">
                <a:solidFill>
                  <a:schemeClr val="tx1"/>
                </a:solidFill>
                <a:latin typeface="+mn-lt"/>
                <a:ea typeface="+mn-ea"/>
                <a:cs typeface="+mn-cs"/>
              </a:defRPr>
            </a:lvl8pPr>
            <a:lvl9pPr marL="3657600" algn="l" defTabSz="914400" rtl="0" eaLnBrk="1" latinLnBrk="1" hangingPunct="1">
              <a:defRPr sz="1800" kern="1200">
                <a:solidFill>
                  <a:schemeClr val="tx1"/>
                </a:solidFill>
                <a:latin typeface="+mn-lt"/>
                <a:ea typeface="+mn-ea"/>
                <a:cs typeface="+mn-cs"/>
              </a:defRPr>
            </a:lvl9pPr>
          </a:lstStyle>
          <a:p>
            <a:pPr algn="r"/>
            <a:r>
              <a:rPr lang="de-DE" sz="1000" dirty="0">
                <a:latin typeface="나눔고딕 ExtraBold" panose="020D0904000000000000" pitchFamily="50" charset="-127"/>
                <a:ea typeface="나눔고딕 ExtraBold" panose="020D0904000000000000" pitchFamily="50" charset="-127"/>
                <a:cs typeface="Arial" panose="020B0604020202020204" pitchFamily="34" charset="0"/>
              </a:rPr>
              <a:t>52</a:t>
            </a:r>
          </a:p>
        </p:txBody>
      </p:sp>
    </p:spTree>
    <p:extLst>
      <p:ext uri="{BB962C8B-B14F-4D97-AF65-F5344CB8AC3E}">
        <p14:creationId xmlns:p14="http://schemas.microsoft.com/office/powerpoint/2010/main" val="3278683301"/>
      </p:ext>
    </p:extLst>
  </p:cSld>
  <p:clrMapOvr>
    <a:masterClrMapping/>
  </p:clrMapOvr>
  <p:transition>
    <p:fade/>
  </p:transition>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직사각형 5"/>
          <p:cNvSpPr/>
          <p:nvPr/>
        </p:nvSpPr>
        <p:spPr>
          <a:xfrm>
            <a:off x="0" y="2670003"/>
            <a:ext cx="9144000" cy="414337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062" tIns="45530" rIns="91062" bIns="45530" anchor="ctr"/>
          <a:lstStyle/>
          <a:p>
            <a:pPr algn="ctr">
              <a:defRPr/>
            </a:pPr>
            <a:endParaRPr lang="ko-KR" altLang="en-US" b="1">
              <a:solidFill>
                <a:prstClr val="white"/>
              </a:solidFill>
              <a:latin typeface="나눔고딕 ExtraBold" panose="020D0904000000000000" pitchFamily="50" charset="-127"/>
              <a:ea typeface="나눔고딕 ExtraBold" panose="020D0904000000000000" pitchFamily="50" charset="-127"/>
            </a:endParaRPr>
          </a:p>
        </p:txBody>
      </p:sp>
      <p:sp>
        <p:nvSpPr>
          <p:cNvPr id="5" name="TextBox 4"/>
          <p:cNvSpPr txBox="1"/>
          <p:nvPr/>
        </p:nvSpPr>
        <p:spPr>
          <a:xfrm>
            <a:off x="143508" y="44624"/>
            <a:ext cx="8856984" cy="523220"/>
          </a:xfrm>
          <a:prstGeom prst="rect">
            <a:avLst/>
          </a:prstGeom>
          <a:noFill/>
        </p:spPr>
        <p:txBody>
          <a:bodyPr wrap="square" rtlCol="0">
            <a:spAutoFit/>
          </a:bodyPr>
          <a:lstStyle/>
          <a:p>
            <a:pPr algn="ctr" fontAlgn="base">
              <a:spcBef>
                <a:spcPct val="0"/>
              </a:spcBef>
              <a:spcAft>
                <a:spcPct val="0"/>
              </a:spcAft>
              <a:defRPr/>
            </a:pPr>
            <a:r>
              <a:rPr kumimoji="1" lang="mn-MN" altLang="ko-KR" sz="2800" dirty="0">
                <a:solidFill>
                  <a:srgbClr val="FFFFFF"/>
                </a:solidFill>
                <a:latin typeface="Arial" panose="020B0604020202020204" pitchFamily="34" charset="0"/>
                <a:ea typeface="나눔고딕 ExtraBold" panose="020D0904000000000000" pitchFamily="50" charset="-127"/>
                <a:cs typeface="Arial" panose="020B0604020202020204" pitchFamily="34" charset="0"/>
              </a:rPr>
              <a:t>ТУС-ыг хэрэгжүүлэхэд шаардлагатай нөхцөл</a:t>
            </a:r>
            <a:endParaRPr kumimoji="1" lang="ko-KR" altLang="en-US" sz="2800" dirty="0">
              <a:solidFill>
                <a:srgbClr val="FFFFFF"/>
              </a:solidFill>
              <a:latin typeface="Arial" panose="020B0604020202020204" pitchFamily="34" charset="0"/>
              <a:ea typeface="나눔고딕 ExtraBold" panose="020D0904000000000000" pitchFamily="50" charset="-127"/>
              <a:cs typeface="Arial" panose="020B0604020202020204" pitchFamily="34" charset="0"/>
            </a:endParaRPr>
          </a:p>
        </p:txBody>
      </p:sp>
      <p:sp>
        <p:nvSpPr>
          <p:cNvPr id="46" name="AutoShape 117"/>
          <p:cNvSpPr>
            <a:spLocks noChangeArrowheads="1"/>
          </p:cNvSpPr>
          <p:nvPr/>
        </p:nvSpPr>
        <p:spPr bwMode="auto">
          <a:xfrm>
            <a:off x="251520" y="1412776"/>
            <a:ext cx="8712968" cy="648072"/>
          </a:xfrm>
          <a:prstGeom prst="roundRect">
            <a:avLst>
              <a:gd name="adj" fmla="val 1940"/>
            </a:avLst>
          </a:prstGeom>
          <a:solidFill>
            <a:schemeClr val="bg1"/>
          </a:solidFill>
          <a:ln w="9525" algn="ctr">
            <a:solidFill>
              <a:srgbClr val="71AAD9"/>
            </a:solidFill>
            <a:round/>
            <a:headEnd/>
            <a:tailEnd/>
          </a:ln>
          <a:effectLst>
            <a:prstShdw prst="shdw17" dist="17961" dir="2700000">
              <a:srgbClr val="71AAD9">
                <a:gamma/>
                <a:shade val="60000"/>
                <a:invGamma/>
              </a:srgbClr>
            </a:prstShdw>
          </a:effectLst>
        </p:spPr>
        <p:txBody>
          <a:bodyPr wrap="none" lIns="91262" tIns="45634" rIns="91262" bIns="45634" anchor="ctr"/>
          <a:lstStyle/>
          <a:p>
            <a:pPr algn="ctr" defTabSz="914400" fontAlgn="base">
              <a:spcBef>
                <a:spcPct val="0"/>
              </a:spcBef>
              <a:spcAft>
                <a:spcPct val="0"/>
              </a:spcAft>
              <a:defRPr/>
            </a:pPr>
            <a:endParaRPr kumimoji="1" lang="ko-KR" altLang="en-US" sz="1600" dirty="0">
              <a:solidFill>
                <a:srgbClr val="000000"/>
              </a:solidFill>
              <a:effectLst>
                <a:outerShdw blurRad="38100" dist="38100" dir="2700000" algn="tl">
                  <a:srgbClr val="000000">
                    <a:alpha val="43137"/>
                  </a:srgbClr>
                </a:outerShdw>
              </a:effectLst>
              <a:latin typeface="나눔고딕 ExtraBold" panose="020D0904000000000000" pitchFamily="50" charset="-127"/>
              <a:ea typeface="나눔고딕 ExtraBold" panose="020D0904000000000000" pitchFamily="50" charset="-127"/>
            </a:endParaRPr>
          </a:p>
        </p:txBody>
      </p:sp>
      <p:sp>
        <p:nvSpPr>
          <p:cNvPr id="47" name="Rectangle 265"/>
          <p:cNvSpPr>
            <a:spLocks noChangeArrowheads="1"/>
          </p:cNvSpPr>
          <p:nvPr/>
        </p:nvSpPr>
        <p:spPr bwMode="auto">
          <a:xfrm>
            <a:off x="323528" y="1486525"/>
            <a:ext cx="8616561" cy="646331"/>
          </a:xfrm>
          <a:prstGeom prst="rect">
            <a:avLst/>
          </a:prstGeom>
          <a:noFill/>
          <a:ln w="9525" algn="ctr">
            <a:noFill/>
            <a:miter lim="800000"/>
            <a:headEnd/>
            <a:tailEnd/>
          </a:ln>
        </p:spPr>
        <p:txBody>
          <a:bodyPr wrap="square" lIns="0" tIns="0" rIns="0" bIns="0">
            <a:spAutoFit/>
          </a:bodyPr>
          <a:lstStyle/>
          <a:p>
            <a:pPr marL="361245" indent="-361245" eaLnBrk="0" fontAlgn="base" latinLnBrk="0" hangingPunct="0">
              <a:spcBef>
                <a:spcPct val="0"/>
              </a:spcBef>
              <a:spcAft>
                <a:spcPct val="0"/>
              </a:spcAft>
              <a:buSzPct val="170000"/>
              <a:buBlip>
                <a:blip r:embed="rId2"/>
              </a:buBlip>
            </a:pPr>
            <a:r>
              <a:rPr kumimoji="1" lang="mn-MN" altLang="ko-KR" sz="1400" dirty="0">
                <a:solidFill>
                  <a:srgbClr val="000000"/>
                </a:solidFill>
                <a:latin typeface="Arial" panose="020B0604020202020204" pitchFamily="34" charset="0"/>
                <a:ea typeface="나눔고딕 ExtraBold" panose="020D0904000000000000" pitchFamily="50" charset="-127"/>
                <a:cs typeface="Arial" panose="020B0604020202020204" pitchFamily="34" charset="0"/>
              </a:rPr>
              <a:t>ТУС-г үр дүнтэйгээр хөгжүүлж </a:t>
            </a:r>
            <a:r>
              <a:rPr kumimoji="1" lang="en-US" altLang="ko-KR" sz="1400" dirty="0">
                <a:solidFill>
                  <a:srgbClr val="000000"/>
                </a:solidFill>
                <a:latin typeface="Arial" panose="020B0604020202020204" pitchFamily="34" charset="0"/>
                <a:ea typeface="나눔고딕 ExtraBold" panose="020D0904000000000000" pitchFamily="50" charset="-127"/>
                <a:cs typeface="Arial" panose="020B0604020202020204" pitchFamily="34" charset="0"/>
              </a:rPr>
              <a:t>&amp; </a:t>
            </a:r>
            <a:r>
              <a:rPr kumimoji="1" lang="mn-MN" altLang="ko-KR" sz="1400" dirty="0">
                <a:solidFill>
                  <a:srgbClr val="000000"/>
                </a:solidFill>
                <a:latin typeface="Arial" panose="020B0604020202020204" pitchFamily="34" charset="0"/>
                <a:ea typeface="나눔고딕 ExtraBold" panose="020D0904000000000000" pitchFamily="50" charset="-127"/>
                <a:cs typeface="Arial" panose="020B0604020202020204" pitchFamily="34" charset="0"/>
              </a:rPr>
              <a:t>үйл ажиллагааг явуулахад зохих түвшний мэргэжлийн мэдлэг</a:t>
            </a:r>
            <a:r>
              <a:rPr kumimoji="1" lang="en-US" altLang="ko-KR" sz="1400" dirty="0">
                <a:solidFill>
                  <a:srgbClr val="000000"/>
                </a:solidFill>
                <a:latin typeface="Arial" panose="020B0604020202020204" pitchFamily="34" charset="0"/>
                <a:ea typeface="나눔고딕 ExtraBold" panose="020D0904000000000000" pitchFamily="50" charset="-127"/>
                <a:cs typeface="Arial" panose="020B0604020202020204" pitchFamily="34" charset="0"/>
              </a:rPr>
              <a:t> &amp; </a:t>
            </a:r>
            <a:r>
              <a:rPr kumimoji="1" lang="mn-MN" altLang="ko-KR" sz="1400" dirty="0">
                <a:solidFill>
                  <a:srgbClr val="000000"/>
                </a:solidFill>
                <a:latin typeface="Arial" panose="020B0604020202020204" pitchFamily="34" charset="0"/>
                <a:ea typeface="나눔고딕 ExtraBold" panose="020D0904000000000000" pitchFamily="50" charset="-127"/>
                <a:cs typeface="Arial" panose="020B0604020202020204" pitchFamily="34" charset="0"/>
              </a:rPr>
              <a:t>чадвар шаарлагатай бөгөөд энэ нь ТУС-н мэргэжилтэн, операторуудын мэдлэг </a:t>
            </a:r>
            <a:r>
              <a:rPr kumimoji="1" lang="en-US" altLang="ko-KR" sz="1400" dirty="0">
                <a:solidFill>
                  <a:srgbClr val="000000"/>
                </a:solidFill>
                <a:latin typeface="Arial" panose="020B0604020202020204" pitchFamily="34" charset="0"/>
                <a:ea typeface="나눔고딕 ExtraBold" panose="020D0904000000000000" pitchFamily="50" charset="-127"/>
                <a:cs typeface="Arial" panose="020B0604020202020204" pitchFamily="34" charset="0"/>
              </a:rPr>
              <a:t>&amp; </a:t>
            </a:r>
            <a:r>
              <a:rPr kumimoji="1" lang="mn-MN" altLang="ko-KR" sz="1400" dirty="0">
                <a:solidFill>
                  <a:srgbClr val="000000"/>
                </a:solidFill>
                <a:latin typeface="Arial" panose="020B0604020202020204" pitchFamily="34" charset="0"/>
                <a:ea typeface="나눔고딕 ExtraBold" panose="020D0904000000000000" pitchFamily="50" charset="-127"/>
                <a:cs typeface="Arial" panose="020B0604020202020204" pitchFamily="34" charset="0"/>
              </a:rPr>
              <a:t>чадварыг хөгжүүлэхэд дөхөм болно</a:t>
            </a:r>
            <a:r>
              <a:rPr kumimoji="1" lang="en-US" altLang="ko-KR" sz="1400" dirty="0">
                <a:solidFill>
                  <a:srgbClr val="000000"/>
                </a:solidFill>
                <a:latin typeface="Arial" panose="020B0604020202020204" pitchFamily="34" charset="0"/>
                <a:ea typeface="나눔고딕 ExtraBold" panose="020D0904000000000000" pitchFamily="50" charset="-127"/>
                <a:cs typeface="Arial" panose="020B0604020202020204" pitchFamily="34" charset="0"/>
              </a:rPr>
              <a:t>.</a:t>
            </a:r>
            <a:endParaRPr kumimoji="1" lang="ko-KR" altLang="en-US" sz="1400" dirty="0">
              <a:solidFill>
                <a:srgbClr val="000000"/>
              </a:solidFill>
              <a:latin typeface="Arial" panose="020B0604020202020204" pitchFamily="34" charset="0"/>
              <a:ea typeface="나눔고딕 ExtraBold" panose="020D0904000000000000" pitchFamily="50" charset="-127"/>
              <a:cs typeface="Arial" panose="020B0604020202020204" pitchFamily="34" charset="0"/>
            </a:endParaRPr>
          </a:p>
        </p:txBody>
      </p:sp>
      <p:grpSp>
        <p:nvGrpSpPr>
          <p:cNvPr id="9" name="그룹 278"/>
          <p:cNvGrpSpPr/>
          <p:nvPr/>
        </p:nvGrpSpPr>
        <p:grpSpPr>
          <a:xfrm>
            <a:off x="399708" y="908720"/>
            <a:ext cx="3092172" cy="369332"/>
            <a:chOff x="467400" y="916361"/>
            <a:chExt cx="4283469" cy="407202"/>
          </a:xfrm>
        </p:grpSpPr>
        <p:grpSp>
          <p:nvGrpSpPr>
            <p:cNvPr id="10" name="Group 5"/>
            <p:cNvGrpSpPr>
              <a:grpSpLocks/>
            </p:cNvGrpSpPr>
            <p:nvPr/>
          </p:nvGrpSpPr>
          <p:grpSpPr bwMode="auto">
            <a:xfrm>
              <a:off x="467400" y="923111"/>
              <a:ext cx="4283469" cy="395288"/>
              <a:chOff x="752" y="1413"/>
              <a:chExt cx="1446" cy="294"/>
            </a:xfrm>
          </p:grpSpPr>
          <p:sp>
            <p:nvSpPr>
              <p:cNvPr id="12" name="AutoShape 6"/>
              <p:cNvSpPr>
                <a:spLocks noChangeArrowheads="1"/>
              </p:cNvSpPr>
              <p:nvPr/>
            </p:nvSpPr>
            <p:spPr bwMode="gray">
              <a:xfrm>
                <a:off x="752" y="1413"/>
                <a:ext cx="1446" cy="294"/>
              </a:xfrm>
              <a:prstGeom prst="roundRect">
                <a:avLst>
                  <a:gd name="adj" fmla="val 50000"/>
                </a:avLst>
              </a:prstGeom>
              <a:gradFill rotWithShape="1">
                <a:gsLst>
                  <a:gs pos="0">
                    <a:srgbClr val="0070C0"/>
                  </a:gs>
                  <a:gs pos="50000">
                    <a:srgbClr val="00B0F0"/>
                  </a:gs>
                  <a:gs pos="100000">
                    <a:srgbClr val="0070C0"/>
                  </a:gs>
                </a:gsLst>
                <a:lin ang="0" scaled="1"/>
              </a:gradFill>
              <a:ln w="12700">
                <a:noFill/>
                <a:round/>
                <a:headEnd/>
                <a:tailEnd/>
              </a:ln>
              <a:effectLst>
                <a:outerShdw dist="53882" dir="2700000" algn="ctr" rotWithShape="0">
                  <a:srgbClr val="292929">
                    <a:alpha val="50000"/>
                  </a:srgbClr>
                </a:outerShdw>
              </a:effectLst>
            </p:spPr>
            <p:txBody>
              <a:bodyPr wrap="none" anchor="ctr"/>
              <a:lstStyle/>
              <a:p>
                <a:pPr defTabSz="837945" latinLnBrk="0">
                  <a:defRPr/>
                </a:pPr>
                <a:endParaRPr lang="ko-KR" altLang="en-US" kern="0" dirty="0">
                  <a:solidFill>
                    <a:sysClr val="windowText" lastClr="000000"/>
                  </a:solidFill>
                  <a:latin typeface="나눔고딕 ExtraBold" panose="020D0904000000000000" pitchFamily="50" charset="-127"/>
                  <a:ea typeface="나눔고딕 ExtraBold" panose="020D0904000000000000" pitchFamily="50" charset="-127"/>
                </a:endParaRPr>
              </a:p>
            </p:txBody>
          </p:sp>
          <p:sp>
            <p:nvSpPr>
              <p:cNvPr id="13" name="AutoShape 7"/>
              <p:cNvSpPr>
                <a:spLocks noChangeArrowheads="1"/>
              </p:cNvSpPr>
              <p:nvPr/>
            </p:nvSpPr>
            <p:spPr bwMode="gray">
              <a:xfrm flipH="1">
                <a:off x="2157" y="1457"/>
                <a:ext cx="36" cy="204"/>
              </a:xfrm>
              <a:prstGeom prst="moon">
                <a:avLst>
                  <a:gd name="adj" fmla="val 22032"/>
                </a:avLst>
              </a:prstGeom>
              <a:gradFill rotWithShape="1">
                <a:gsLst>
                  <a:gs pos="0">
                    <a:srgbClr val="FFFFFF">
                      <a:gamma/>
                      <a:shade val="46275"/>
                      <a:invGamma/>
                      <a:alpha val="0"/>
                    </a:srgbClr>
                  </a:gs>
                  <a:gs pos="50000">
                    <a:srgbClr val="FFFFFF">
                      <a:alpha val="84000"/>
                    </a:srgbClr>
                  </a:gs>
                  <a:gs pos="100000">
                    <a:srgbClr val="FFFFFF">
                      <a:gamma/>
                      <a:shade val="46275"/>
                      <a:invGamma/>
                      <a:alpha val="0"/>
                    </a:srgbClr>
                  </a:gs>
                </a:gsLst>
                <a:lin ang="5400000" scaled="1"/>
              </a:gradFill>
              <a:ln w="9525">
                <a:noFill/>
                <a:miter lim="800000"/>
                <a:headEnd/>
                <a:tailEnd/>
              </a:ln>
              <a:effectLst/>
            </p:spPr>
            <p:txBody>
              <a:bodyPr wrap="none" anchor="ctr"/>
              <a:lstStyle/>
              <a:p>
                <a:pPr defTabSz="837945" latinLnBrk="0">
                  <a:defRPr/>
                </a:pPr>
                <a:endParaRPr lang="ko-KR" altLang="en-US" kern="0" dirty="0">
                  <a:solidFill>
                    <a:sysClr val="windowText" lastClr="000000"/>
                  </a:solidFill>
                  <a:latin typeface="나눔고딕 ExtraBold" panose="020D0904000000000000" pitchFamily="50" charset="-127"/>
                  <a:ea typeface="나눔고딕 ExtraBold" panose="020D0904000000000000" pitchFamily="50" charset="-127"/>
                </a:endParaRPr>
              </a:p>
            </p:txBody>
          </p:sp>
          <p:sp>
            <p:nvSpPr>
              <p:cNvPr id="14" name="AutoShape 8"/>
              <p:cNvSpPr>
                <a:spLocks noChangeArrowheads="1"/>
              </p:cNvSpPr>
              <p:nvPr/>
            </p:nvSpPr>
            <p:spPr bwMode="gray">
              <a:xfrm>
                <a:off x="762" y="1457"/>
                <a:ext cx="36" cy="204"/>
              </a:xfrm>
              <a:prstGeom prst="moon">
                <a:avLst>
                  <a:gd name="adj" fmla="val 22032"/>
                </a:avLst>
              </a:prstGeom>
              <a:gradFill rotWithShape="1">
                <a:gsLst>
                  <a:gs pos="0">
                    <a:srgbClr val="FFFFFF">
                      <a:gamma/>
                      <a:shade val="46275"/>
                      <a:invGamma/>
                      <a:alpha val="0"/>
                    </a:srgbClr>
                  </a:gs>
                  <a:gs pos="50000">
                    <a:srgbClr val="FFFFFF">
                      <a:alpha val="84000"/>
                    </a:srgbClr>
                  </a:gs>
                  <a:gs pos="100000">
                    <a:srgbClr val="FFFFFF">
                      <a:gamma/>
                      <a:shade val="46275"/>
                      <a:invGamma/>
                      <a:alpha val="0"/>
                    </a:srgbClr>
                  </a:gs>
                </a:gsLst>
                <a:lin ang="5400000" scaled="1"/>
              </a:gradFill>
              <a:ln w="9525">
                <a:noFill/>
                <a:miter lim="800000"/>
                <a:headEnd/>
                <a:tailEnd/>
              </a:ln>
              <a:effectLst/>
            </p:spPr>
            <p:txBody>
              <a:bodyPr wrap="none" anchor="ctr"/>
              <a:lstStyle/>
              <a:p>
                <a:pPr defTabSz="837945" latinLnBrk="0">
                  <a:defRPr/>
                </a:pPr>
                <a:endParaRPr lang="ko-KR" altLang="en-US" kern="0" dirty="0">
                  <a:solidFill>
                    <a:sysClr val="windowText" lastClr="000000"/>
                  </a:solidFill>
                  <a:latin typeface="나눔고딕 ExtraBold" panose="020D0904000000000000" pitchFamily="50" charset="-127"/>
                  <a:ea typeface="나눔고딕 ExtraBold" panose="020D0904000000000000" pitchFamily="50" charset="-127"/>
                </a:endParaRPr>
              </a:p>
            </p:txBody>
          </p:sp>
        </p:grpSp>
        <p:sp>
          <p:nvSpPr>
            <p:cNvPr id="11" name="Text Box 18"/>
            <p:cNvSpPr txBox="1">
              <a:spLocks noChangeArrowheads="1"/>
            </p:cNvSpPr>
            <p:nvPr/>
          </p:nvSpPr>
          <p:spPr bwMode="white">
            <a:xfrm>
              <a:off x="596515" y="916361"/>
              <a:ext cx="4025238" cy="407202"/>
            </a:xfrm>
            <a:prstGeom prst="rect">
              <a:avLst/>
            </a:prstGeom>
            <a:noFill/>
            <a:ln w="9525" algn="ctr">
              <a:noFill/>
              <a:miter lim="800000"/>
              <a:headEnd/>
              <a:tailEnd/>
            </a:ln>
          </p:spPr>
          <p:txBody>
            <a:bodyPr wrap="square" anchor="ctr">
              <a:spAutoFit/>
            </a:bodyPr>
            <a:lstStyle/>
            <a:p>
              <a:pPr algn="ctr" defTabSz="914400" fontAlgn="base">
                <a:spcBef>
                  <a:spcPct val="50000"/>
                </a:spcBef>
                <a:spcAft>
                  <a:spcPct val="0"/>
                </a:spcAft>
                <a:defRPr/>
              </a:pPr>
              <a:r>
                <a:rPr lang="mn-MN" altLang="ko-KR" b="1" dirty="0">
                  <a:solidFill>
                    <a:srgbClr val="F8F8F8"/>
                  </a:solidFill>
                  <a:effectLst>
                    <a:outerShdw blurRad="38100" dist="38100" dir="2700000" algn="tl">
                      <a:srgbClr val="000000">
                        <a:alpha val="43137"/>
                      </a:srgbClr>
                    </a:outerShdw>
                  </a:effectLst>
                  <a:latin typeface="Arial" panose="020B0604020202020204" pitchFamily="34" charset="0"/>
                  <a:ea typeface="나눔고딕 ExtraBold" panose="020D0904000000000000" pitchFamily="50" charset="-127"/>
                  <a:cs typeface="Arial" panose="020B0604020202020204" pitchFamily="34" charset="0"/>
                </a:rPr>
                <a:t>ТУС-н хүний нөөц</a:t>
              </a:r>
              <a:endParaRPr lang="ko-KR" altLang="en-US" b="1" dirty="0">
                <a:solidFill>
                  <a:srgbClr val="F8F8F8"/>
                </a:solidFill>
                <a:effectLst>
                  <a:outerShdw blurRad="38100" dist="38100" dir="2700000" algn="tl">
                    <a:srgbClr val="000000">
                      <a:alpha val="43137"/>
                    </a:srgbClr>
                  </a:outerShdw>
                </a:effectLst>
                <a:latin typeface="Arial" panose="020B0604020202020204" pitchFamily="34" charset="0"/>
                <a:ea typeface="나눔고딕 ExtraBold" panose="020D0904000000000000" pitchFamily="50" charset="-127"/>
                <a:cs typeface="Arial" panose="020B0604020202020204" pitchFamily="34" charset="0"/>
              </a:endParaRPr>
            </a:p>
          </p:txBody>
        </p:sp>
      </p:grpSp>
      <p:sp>
        <p:nvSpPr>
          <p:cNvPr id="17" name="모서리가 둥근 직사각형 16"/>
          <p:cNvSpPr/>
          <p:nvPr/>
        </p:nvSpPr>
        <p:spPr>
          <a:xfrm>
            <a:off x="251520" y="2492896"/>
            <a:ext cx="4320480" cy="4133036"/>
          </a:xfrm>
          <a:prstGeom prst="roundRect">
            <a:avLst>
              <a:gd name="adj" fmla="val 3225"/>
            </a:avLst>
          </a:prstGeom>
          <a:noFill/>
          <a:ln w="19050">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lIns="91428" tIns="45715" rIns="91428" bIns="45715" rtlCol="0" anchor="ctr"/>
          <a:lstStyle/>
          <a:p>
            <a:pPr algn="ctr" defTabSz="914400" fontAlgn="base">
              <a:spcBef>
                <a:spcPct val="0"/>
              </a:spcBef>
              <a:spcAft>
                <a:spcPct val="0"/>
              </a:spcAft>
            </a:pPr>
            <a:endParaRPr kumimoji="1" lang="ko-KR" altLang="en-US">
              <a:solidFill>
                <a:srgbClr val="FFFFFF"/>
              </a:solidFill>
            </a:endParaRPr>
          </a:p>
        </p:txBody>
      </p:sp>
      <p:sp>
        <p:nvSpPr>
          <p:cNvPr id="18" name="모서리가 둥근 직사각형 17"/>
          <p:cNvSpPr/>
          <p:nvPr/>
        </p:nvSpPr>
        <p:spPr>
          <a:xfrm>
            <a:off x="4644008" y="2492896"/>
            <a:ext cx="4320480" cy="4133036"/>
          </a:xfrm>
          <a:prstGeom prst="roundRect">
            <a:avLst>
              <a:gd name="adj" fmla="val 3225"/>
            </a:avLst>
          </a:prstGeom>
          <a:noFill/>
          <a:ln w="19050">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lIns="91428" tIns="45715" rIns="91428" bIns="45715" rtlCol="0" anchor="ctr"/>
          <a:lstStyle/>
          <a:p>
            <a:pPr algn="ctr" defTabSz="914400" fontAlgn="base">
              <a:spcBef>
                <a:spcPct val="0"/>
              </a:spcBef>
              <a:spcAft>
                <a:spcPct val="0"/>
              </a:spcAft>
            </a:pPr>
            <a:endParaRPr kumimoji="1" lang="ko-KR" altLang="en-US">
              <a:solidFill>
                <a:srgbClr val="FFFFFF"/>
              </a:solidFill>
            </a:endParaRPr>
          </a:p>
        </p:txBody>
      </p:sp>
      <p:sp>
        <p:nvSpPr>
          <p:cNvPr id="19" name="텍스트"/>
          <p:cNvSpPr txBox="1"/>
          <p:nvPr/>
        </p:nvSpPr>
        <p:spPr>
          <a:xfrm>
            <a:off x="1324287" y="2276872"/>
            <a:ext cx="2174946" cy="276999"/>
          </a:xfrm>
          <a:prstGeom prst="rect">
            <a:avLst/>
          </a:prstGeom>
          <a:noFill/>
        </p:spPr>
        <p:txBody>
          <a:bodyPr wrap="square" lIns="0" tIns="0" rIns="0" bIns="0" rtlCol="0" anchor="ctr">
            <a:spAutoFit/>
          </a:bodyPr>
          <a:lstStyle>
            <a:defPPr>
              <a:defRPr lang="ko-KR"/>
            </a:defPPr>
            <a:lvl1pPr lvl="0" indent="-266700" algn="ctr" defTabSz="914400">
              <a:spcBef>
                <a:spcPct val="0"/>
              </a:spcBef>
              <a:spcAft>
                <a:spcPts val="100"/>
              </a:spcAft>
              <a:buSzPct val="120000"/>
              <a:tabLst>
                <a:tab pos="177800" algn="l"/>
                <a:tab pos="803275" algn="l"/>
              </a:tabLst>
              <a:defRPr sz="1800" b="1" kern="1000" spc="-50">
                <a:ln>
                  <a:noFill/>
                  <a:prstDash val="solid"/>
                </a:ln>
                <a:gradFill rotWithShape="1">
                  <a:gsLst>
                    <a:gs pos="50000">
                      <a:schemeClr val="bg1"/>
                    </a:gs>
                    <a:gs pos="100000">
                      <a:schemeClr val="bg1"/>
                    </a:gs>
                  </a:gsLst>
                  <a:lin ang="5400000"/>
                </a:gradFill>
                <a:latin typeface="Rix정고딕 M" pitchFamily="18" charset="-127"/>
                <a:ea typeface="Rix정고딕 M" pitchFamily="18" charset="-127"/>
                <a:cs typeface="Arial" pitchFamily="34" charset="0"/>
              </a:defRPr>
            </a:lvl1pPr>
          </a:lstStyle>
          <a:p>
            <a:pPr>
              <a:defRPr/>
            </a:pPr>
            <a:r>
              <a:rPr lang="mn-MN" altLang="ko-KR" dirty="0">
                <a:gradFill rotWithShape="1">
                  <a:gsLst>
                    <a:gs pos="0">
                      <a:srgbClr val="FFE400"/>
                    </a:gs>
                    <a:gs pos="100000">
                      <a:srgbClr val="FA8006"/>
                    </a:gs>
                  </a:gsLst>
                  <a:lin ang="5400000"/>
                </a:gradFill>
                <a:effectLst>
                  <a:glow rad="88900">
                    <a:prstClr val="black">
                      <a:alpha val="60000"/>
                    </a:prstClr>
                  </a:glow>
                  <a:outerShdw blurRad="50800" dist="38100" dir="5040000" algn="tl">
                    <a:prstClr val="black">
                      <a:alpha val="70000"/>
                    </a:prstClr>
                  </a:outerShdw>
                </a:effectLst>
                <a:latin typeface="Arial Unicode MS" panose="020B0604020202020204" pitchFamily="50" charset="-127"/>
                <a:ea typeface="Arial Unicode MS" panose="020B0604020202020204" pitchFamily="50" charset="-127"/>
                <a:cs typeface="Arial Unicode MS" panose="020B0604020202020204" pitchFamily="50" charset="-127"/>
              </a:rPr>
              <a:t>Солонгос улсын кейс</a:t>
            </a:r>
            <a:endParaRPr lang="en-US" altLang="ko-KR" dirty="0">
              <a:gradFill rotWithShape="1">
                <a:gsLst>
                  <a:gs pos="0">
                    <a:srgbClr val="FFE400"/>
                  </a:gs>
                  <a:gs pos="100000">
                    <a:srgbClr val="FA8006"/>
                  </a:gs>
                </a:gsLst>
                <a:lin ang="5400000"/>
              </a:gradFill>
              <a:effectLst>
                <a:glow rad="88900">
                  <a:prstClr val="black">
                    <a:alpha val="60000"/>
                  </a:prstClr>
                </a:glow>
                <a:outerShdw blurRad="50800" dist="38100" dir="5040000" algn="tl">
                  <a:prstClr val="black">
                    <a:alpha val="70000"/>
                  </a:prstClr>
                </a:outerShdw>
              </a:effectLst>
              <a:latin typeface="Arial Unicode MS" panose="020B0604020202020204" pitchFamily="50" charset="-127"/>
              <a:ea typeface="Arial Unicode MS" panose="020B0604020202020204" pitchFamily="50" charset="-127"/>
              <a:cs typeface="Arial Unicode MS" panose="020B0604020202020204" pitchFamily="50" charset="-127"/>
            </a:endParaRPr>
          </a:p>
        </p:txBody>
      </p:sp>
      <p:sp>
        <p:nvSpPr>
          <p:cNvPr id="20" name="텍스트"/>
          <p:cNvSpPr txBox="1"/>
          <p:nvPr/>
        </p:nvSpPr>
        <p:spPr>
          <a:xfrm>
            <a:off x="5112061" y="2138373"/>
            <a:ext cx="3384375" cy="553998"/>
          </a:xfrm>
          <a:prstGeom prst="rect">
            <a:avLst/>
          </a:prstGeom>
          <a:noFill/>
        </p:spPr>
        <p:txBody>
          <a:bodyPr wrap="square" lIns="0" tIns="0" rIns="0" bIns="0" rtlCol="0" anchor="ctr">
            <a:spAutoFit/>
          </a:bodyPr>
          <a:lstStyle>
            <a:defPPr>
              <a:defRPr lang="ko-KR"/>
            </a:defPPr>
            <a:lvl1pPr lvl="0" indent="-266700" algn="ctr" defTabSz="914400">
              <a:spcBef>
                <a:spcPct val="0"/>
              </a:spcBef>
              <a:spcAft>
                <a:spcPts val="100"/>
              </a:spcAft>
              <a:buSzPct val="120000"/>
              <a:tabLst>
                <a:tab pos="177800" algn="l"/>
                <a:tab pos="803275" algn="l"/>
              </a:tabLst>
              <a:defRPr sz="1800" b="1" kern="1000" spc="-50">
                <a:ln>
                  <a:noFill/>
                  <a:prstDash val="solid"/>
                </a:ln>
                <a:gradFill rotWithShape="1">
                  <a:gsLst>
                    <a:gs pos="50000">
                      <a:schemeClr val="bg1"/>
                    </a:gs>
                    <a:gs pos="100000">
                      <a:schemeClr val="bg1"/>
                    </a:gs>
                  </a:gsLst>
                  <a:lin ang="5400000"/>
                </a:gradFill>
                <a:latin typeface="Rix정고딕 M" pitchFamily="18" charset="-127"/>
                <a:ea typeface="Rix정고딕 M" pitchFamily="18" charset="-127"/>
                <a:cs typeface="Arial" pitchFamily="34" charset="0"/>
              </a:defRPr>
            </a:lvl1pPr>
          </a:lstStyle>
          <a:p>
            <a:pPr>
              <a:defRPr/>
            </a:pPr>
            <a:r>
              <a:rPr lang="mn-MN" altLang="ko-KR" dirty="0">
                <a:gradFill rotWithShape="1">
                  <a:gsLst>
                    <a:gs pos="0">
                      <a:srgbClr val="FFE400"/>
                    </a:gs>
                    <a:gs pos="100000">
                      <a:srgbClr val="FA8006"/>
                    </a:gs>
                  </a:gsLst>
                  <a:lin ang="5400000"/>
                </a:gradFill>
                <a:effectLst>
                  <a:glow rad="88900">
                    <a:prstClr val="black">
                      <a:alpha val="60000"/>
                    </a:prstClr>
                  </a:glow>
                  <a:outerShdw blurRad="50800" dist="38100" dir="5040000" algn="tl">
                    <a:prstClr val="black">
                      <a:alpha val="70000"/>
                    </a:prstClr>
                  </a:outerShdw>
                </a:effectLst>
                <a:latin typeface="Arial Unicode MS" panose="020B0604020202020204" pitchFamily="50" charset="-127"/>
                <a:ea typeface="Arial Unicode MS" panose="020B0604020202020204" pitchFamily="50" charset="-127"/>
                <a:cs typeface="Arial Unicode MS" panose="020B0604020202020204" pitchFamily="50" charset="-127"/>
              </a:rPr>
              <a:t>Монгол улсад нэвтрүүлэх боломжтой зүйлүүд</a:t>
            </a:r>
            <a:endParaRPr lang="en-US" altLang="ko-KR" dirty="0">
              <a:gradFill rotWithShape="1">
                <a:gsLst>
                  <a:gs pos="0">
                    <a:srgbClr val="FFE400"/>
                  </a:gs>
                  <a:gs pos="100000">
                    <a:srgbClr val="FA8006"/>
                  </a:gs>
                </a:gsLst>
                <a:lin ang="5400000"/>
              </a:gradFill>
              <a:effectLst>
                <a:glow rad="88900">
                  <a:prstClr val="black">
                    <a:alpha val="60000"/>
                  </a:prstClr>
                </a:glow>
                <a:outerShdw blurRad="50800" dist="38100" dir="5040000" algn="tl">
                  <a:prstClr val="black">
                    <a:alpha val="70000"/>
                  </a:prstClr>
                </a:outerShdw>
              </a:effectLst>
              <a:latin typeface="Arial Unicode MS" panose="020B0604020202020204" pitchFamily="50" charset="-127"/>
              <a:ea typeface="Arial Unicode MS" panose="020B0604020202020204" pitchFamily="50" charset="-127"/>
              <a:cs typeface="Arial Unicode MS" panose="020B0604020202020204" pitchFamily="50" charset="-127"/>
            </a:endParaRPr>
          </a:p>
        </p:txBody>
      </p:sp>
      <p:grpSp>
        <p:nvGrpSpPr>
          <p:cNvPr id="25" name="그룹 24"/>
          <p:cNvGrpSpPr/>
          <p:nvPr/>
        </p:nvGrpSpPr>
        <p:grpSpPr>
          <a:xfrm>
            <a:off x="395536" y="2636913"/>
            <a:ext cx="4032448" cy="3890026"/>
            <a:chOff x="2980014" y="4572719"/>
            <a:chExt cx="3626826" cy="792086"/>
          </a:xfrm>
        </p:grpSpPr>
        <p:sp>
          <p:nvSpPr>
            <p:cNvPr id="26" name="직사각형 25"/>
            <p:cNvSpPr/>
            <p:nvPr/>
          </p:nvSpPr>
          <p:spPr>
            <a:xfrm>
              <a:off x="2980014" y="4572719"/>
              <a:ext cx="3626826" cy="792086"/>
            </a:xfrm>
            <a:prstGeom prst="rect">
              <a:avLst/>
            </a:prstGeom>
            <a:noFill/>
            <a:ln w="19050" cap="flat" cmpd="sng" algn="ctr">
              <a:solidFill>
                <a:srgbClr val="FFFFFF">
                  <a:lumMod val="75000"/>
                </a:srgbClr>
              </a:solidFill>
              <a:prstDash val="sysDot"/>
            </a:ln>
            <a:effectLst>
              <a:outerShdw blurRad="50800" dist="38100" dir="2700000" algn="tl" rotWithShape="0">
                <a:prstClr val="black">
                  <a:alpha val="40000"/>
                </a:prstClr>
              </a:outerShdw>
            </a:effectLst>
          </p:spPr>
          <p:txBody>
            <a:bodyPr rtlCol="0" anchor="ctr"/>
            <a:lstStyle/>
            <a:p>
              <a:pPr marL="88900" lvl="1" indent="-88900" defTabSz="831614" fontAlgn="base" latinLnBrk="0">
                <a:lnSpc>
                  <a:spcPct val="80000"/>
                </a:lnSpc>
                <a:spcBef>
                  <a:spcPct val="0"/>
                </a:spcBef>
                <a:spcAft>
                  <a:spcPts val="600"/>
                </a:spcAft>
                <a:buClr>
                  <a:srgbClr val="282828">
                    <a:lumMod val="50000"/>
                    <a:lumOff val="50000"/>
                  </a:srgbClr>
                </a:buClr>
                <a:buSzPct val="100000"/>
                <a:buFont typeface="Arial" panose="020B0604020202020204" pitchFamily="34" charset="0"/>
                <a:buChar char="•"/>
              </a:pPr>
              <a:endParaRPr kumimoji="1" lang="en-US" altLang="ko-KR" sz="1100" kern="0" dirty="0">
                <a:ln w="0">
                  <a:solidFill>
                    <a:srgbClr val="FFFFFF">
                      <a:alpha val="0"/>
                    </a:srgbClr>
                  </a:solidFill>
                </a:ln>
                <a:solidFill>
                  <a:schemeClr val="accent2">
                    <a:lumMod val="50000"/>
                  </a:schemeClr>
                </a:solidFill>
                <a:latin typeface="나눔고딕 Bold" panose="020D0804000000000000" pitchFamily="50" charset="-127"/>
                <a:ea typeface="나눔고딕 Bold" panose="020D0804000000000000" pitchFamily="50" charset="-127"/>
              </a:endParaRPr>
            </a:p>
          </p:txBody>
        </p:sp>
        <p:sp>
          <p:nvSpPr>
            <p:cNvPr id="27" name="직사각형 26"/>
            <p:cNvSpPr/>
            <p:nvPr/>
          </p:nvSpPr>
          <p:spPr>
            <a:xfrm>
              <a:off x="3072261" y="4616706"/>
              <a:ext cx="3442333" cy="102636"/>
            </a:xfrm>
            <a:prstGeom prst="rect">
              <a:avLst/>
            </a:prstGeom>
            <a:noFill/>
            <a:ln w="25400" cap="flat" cmpd="sng" algn="ctr">
              <a:noFill/>
              <a:prstDash val="solid"/>
            </a:ln>
            <a:effectLst/>
          </p:spPr>
          <p:txBody>
            <a:bodyPr wrap="square" lIns="36000" tIns="36000" rIns="36000" bIns="36000" rtlCol="0" anchor="ctr" anchorCtr="0">
              <a:noAutofit/>
            </a:bodyPr>
            <a:lstStyle/>
            <a:p>
              <a:pPr marL="171450" lvl="1" indent="-171450" defTabSz="831614" fontAlgn="base" latinLnBrk="0">
                <a:spcBef>
                  <a:spcPct val="0"/>
                </a:spcBef>
                <a:spcAft>
                  <a:spcPts val="600"/>
                </a:spcAft>
                <a:buClr>
                  <a:srgbClr val="282828">
                    <a:lumMod val="50000"/>
                    <a:lumOff val="50000"/>
                  </a:srgbClr>
                </a:buClr>
                <a:buSzPct val="100000"/>
                <a:buFont typeface="Wingdings" panose="05000000000000000000" pitchFamily="2" charset="2"/>
                <a:buChar char="Ø"/>
              </a:pPr>
              <a:r>
                <a:rPr kumimoji="1" lang="mn-MN" altLang="ko-KR" sz="1050" kern="0" dirty="0">
                  <a:ln>
                    <a:solidFill>
                      <a:srgbClr val="FFFFFF">
                        <a:alpha val="0"/>
                      </a:srgbClr>
                    </a:solidFill>
                  </a:ln>
                  <a:solidFill>
                    <a:schemeClr val="accent2">
                      <a:lumMod val="50000"/>
                    </a:schemeClr>
                  </a:solidFill>
                  <a:latin typeface="Arial" panose="020B0604020202020204" pitchFamily="34" charset="0"/>
                  <a:ea typeface="나눔고딕 Bold" panose="020D0804000000000000" pitchFamily="50" charset="-127"/>
                  <a:cs typeface="Arial" panose="020B0604020202020204" pitchFamily="34" charset="0"/>
                </a:rPr>
                <a:t>ТУС-н мэргэжилтнүүдийг бэлтгэх үүргийг салбарын яам хариуцсан</a:t>
              </a:r>
              <a:r>
                <a:rPr kumimoji="1" lang="en-US" altLang="ko-KR" sz="1050" kern="0" dirty="0">
                  <a:ln>
                    <a:solidFill>
                      <a:srgbClr val="FFFFFF">
                        <a:alpha val="0"/>
                      </a:srgbClr>
                    </a:solidFill>
                  </a:ln>
                  <a:solidFill>
                    <a:schemeClr val="accent2">
                      <a:lumMod val="50000"/>
                    </a:schemeClr>
                  </a:solidFill>
                  <a:latin typeface="Arial" panose="020B0604020202020204" pitchFamily="34" charset="0"/>
                  <a:ea typeface="나눔고딕 Bold" panose="020D0804000000000000" pitchFamily="50" charset="-127"/>
                  <a:cs typeface="Arial" panose="020B0604020202020204" pitchFamily="34" charset="0"/>
                </a:rPr>
                <a:t>. </a:t>
              </a:r>
            </a:p>
          </p:txBody>
        </p:sp>
      </p:grpSp>
      <p:pic>
        <p:nvPicPr>
          <p:cNvPr id="3073" name="Picture 1"/>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2339753" y="5251940"/>
            <a:ext cx="1892454" cy="114210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28" name="그룹 27"/>
          <p:cNvGrpSpPr/>
          <p:nvPr/>
        </p:nvGrpSpPr>
        <p:grpSpPr>
          <a:xfrm>
            <a:off x="4788024" y="2636882"/>
            <a:ext cx="4032448" cy="2448302"/>
            <a:chOff x="2980014" y="4572719"/>
            <a:chExt cx="3626826" cy="792086"/>
          </a:xfrm>
        </p:grpSpPr>
        <p:sp>
          <p:nvSpPr>
            <p:cNvPr id="29" name="직사각형 28"/>
            <p:cNvSpPr/>
            <p:nvPr/>
          </p:nvSpPr>
          <p:spPr>
            <a:xfrm>
              <a:off x="2980014" y="4572719"/>
              <a:ext cx="3626826" cy="792086"/>
            </a:xfrm>
            <a:prstGeom prst="rect">
              <a:avLst/>
            </a:prstGeom>
            <a:noFill/>
            <a:ln w="19050" cap="flat" cmpd="sng" algn="ctr">
              <a:solidFill>
                <a:srgbClr val="FFFFFF">
                  <a:lumMod val="75000"/>
                </a:srgbClr>
              </a:solidFill>
              <a:prstDash val="sysDot"/>
            </a:ln>
            <a:effectLst>
              <a:outerShdw blurRad="50800" dist="38100" dir="2700000" algn="tl" rotWithShape="0">
                <a:prstClr val="black">
                  <a:alpha val="40000"/>
                </a:prstClr>
              </a:outerShdw>
            </a:effectLst>
          </p:spPr>
          <p:txBody>
            <a:bodyPr rtlCol="0" anchor="ctr"/>
            <a:lstStyle/>
            <a:p>
              <a:pPr marL="88900" lvl="1" indent="-88900" defTabSz="831614" fontAlgn="base" latinLnBrk="0">
                <a:lnSpc>
                  <a:spcPct val="80000"/>
                </a:lnSpc>
                <a:spcBef>
                  <a:spcPct val="0"/>
                </a:spcBef>
                <a:spcAft>
                  <a:spcPts val="600"/>
                </a:spcAft>
                <a:buClr>
                  <a:srgbClr val="282828">
                    <a:lumMod val="50000"/>
                    <a:lumOff val="50000"/>
                  </a:srgbClr>
                </a:buClr>
                <a:buSzPct val="100000"/>
                <a:buFont typeface="Arial" panose="020B0604020202020204" pitchFamily="34" charset="0"/>
                <a:buChar char="•"/>
              </a:pPr>
              <a:endParaRPr kumimoji="1" lang="en-US" altLang="ko-KR" sz="1100" kern="0" dirty="0">
                <a:ln w="0">
                  <a:solidFill>
                    <a:srgbClr val="FFFFFF">
                      <a:alpha val="0"/>
                    </a:srgbClr>
                  </a:solidFill>
                </a:ln>
                <a:solidFill>
                  <a:schemeClr val="accent2">
                    <a:lumMod val="50000"/>
                  </a:schemeClr>
                </a:solidFill>
                <a:latin typeface="나눔고딕 Bold" panose="020D0804000000000000" pitchFamily="50" charset="-127"/>
                <a:ea typeface="나눔고딕 Bold" panose="020D0804000000000000" pitchFamily="50" charset="-127"/>
              </a:endParaRPr>
            </a:p>
          </p:txBody>
        </p:sp>
        <p:sp>
          <p:nvSpPr>
            <p:cNvPr id="30" name="직사각형 29"/>
            <p:cNvSpPr/>
            <p:nvPr/>
          </p:nvSpPr>
          <p:spPr>
            <a:xfrm>
              <a:off x="3114205" y="4848849"/>
              <a:ext cx="3442333" cy="515956"/>
            </a:xfrm>
            <a:prstGeom prst="rect">
              <a:avLst/>
            </a:prstGeom>
            <a:noFill/>
            <a:ln w="25400" cap="flat" cmpd="sng" algn="ctr">
              <a:noFill/>
              <a:prstDash val="solid"/>
            </a:ln>
            <a:effectLst/>
          </p:spPr>
          <p:txBody>
            <a:bodyPr wrap="square" lIns="36000" tIns="36000" rIns="36000" bIns="36000" rtlCol="0" anchor="ctr" anchorCtr="0">
              <a:noAutofit/>
            </a:bodyPr>
            <a:lstStyle/>
            <a:p>
              <a:pPr marL="171450" lvl="1" indent="-171450" defTabSz="831614" fontAlgn="base" latinLnBrk="0">
                <a:lnSpc>
                  <a:spcPct val="130000"/>
                </a:lnSpc>
                <a:spcBef>
                  <a:spcPct val="0"/>
                </a:spcBef>
                <a:spcAft>
                  <a:spcPts val="600"/>
                </a:spcAft>
                <a:buClr>
                  <a:srgbClr val="282828">
                    <a:lumMod val="50000"/>
                    <a:lumOff val="50000"/>
                  </a:srgbClr>
                </a:buClr>
                <a:buSzPct val="100000"/>
                <a:buFont typeface="Wingdings" panose="05000000000000000000" pitchFamily="2" charset="2"/>
                <a:buChar char="Ø"/>
              </a:pPr>
              <a:r>
                <a:rPr kumimoji="1" lang="mn-MN" altLang="ko-KR" sz="1050" kern="0" dirty="0">
                  <a:ln>
                    <a:solidFill>
                      <a:srgbClr val="FFFFFF">
                        <a:alpha val="0"/>
                      </a:srgbClr>
                    </a:solidFill>
                  </a:ln>
                  <a:solidFill>
                    <a:schemeClr val="accent2">
                      <a:lumMod val="50000"/>
                    </a:schemeClr>
                  </a:solidFill>
                  <a:latin typeface="Arial" panose="020B0604020202020204" pitchFamily="34" charset="0"/>
                  <a:ea typeface="나눔고딕 Bold" panose="020D0804000000000000" pitchFamily="50" charset="-127"/>
                  <a:cs typeface="Arial" panose="020B0604020202020204" pitchFamily="34" charset="0"/>
                </a:rPr>
                <a:t>ТУС-ийн боловсрол олгох, мэргэжилтнүүдийг бэлтгэх бие даасан байгууллага</a:t>
              </a:r>
              <a:r>
                <a:rPr kumimoji="1" lang="en-US" altLang="ko-KR" sz="1050" kern="0" dirty="0">
                  <a:ln>
                    <a:solidFill>
                      <a:srgbClr val="FFFFFF">
                        <a:alpha val="0"/>
                      </a:srgbClr>
                    </a:solidFill>
                  </a:ln>
                  <a:solidFill>
                    <a:schemeClr val="accent2">
                      <a:lumMod val="50000"/>
                    </a:schemeClr>
                  </a:solidFill>
                  <a:latin typeface="Arial" panose="020B0604020202020204" pitchFamily="34" charset="0"/>
                  <a:ea typeface="나눔고딕 Bold" panose="020D0804000000000000" pitchFamily="50" charset="-127"/>
                  <a:cs typeface="Arial" panose="020B0604020202020204" pitchFamily="34" charset="0"/>
                </a:rPr>
                <a:t>. </a:t>
              </a:r>
            </a:p>
            <a:p>
              <a:pPr marL="171450" lvl="1" indent="-171450" defTabSz="831614" fontAlgn="base" latinLnBrk="0">
                <a:lnSpc>
                  <a:spcPct val="130000"/>
                </a:lnSpc>
                <a:spcBef>
                  <a:spcPct val="0"/>
                </a:spcBef>
                <a:spcAft>
                  <a:spcPts val="600"/>
                </a:spcAft>
                <a:buClr>
                  <a:srgbClr val="282828">
                    <a:lumMod val="50000"/>
                    <a:lumOff val="50000"/>
                  </a:srgbClr>
                </a:buClr>
                <a:buSzPct val="100000"/>
                <a:buFont typeface="Wingdings" panose="05000000000000000000" pitchFamily="2" charset="2"/>
                <a:buChar char="Ø"/>
              </a:pPr>
              <a:r>
                <a:rPr kumimoji="1" lang="mn-MN" altLang="ko-KR" sz="1050" kern="0" dirty="0">
                  <a:ln>
                    <a:solidFill>
                      <a:srgbClr val="FFFFFF">
                        <a:alpha val="0"/>
                      </a:srgbClr>
                    </a:solidFill>
                  </a:ln>
                  <a:solidFill>
                    <a:schemeClr val="accent2">
                      <a:lumMod val="50000"/>
                    </a:schemeClr>
                  </a:solidFill>
                  <a:latin typeface="Arial" panose="020B0604020202020204" pitchFamily="34" charset="0"/>
                  <a:ea typeface="나눔고딕 Bold" panose="020D0804000000000000" pitchFamily="50" charset="-127"/>
                  <a:cs typeface="Arial" panose="020B0604020202020204" pitchFamily="34" charset="0"/>
                </a:rPr>
                <a:t>Монголын их сургуулиудын дотроос тээвэр </a:t>
              </a:r>
              <a:r>
                <a:rPr kumimoji="1" lang="en-US" altLang="ko-KR" sz="1050" kern="0" dirty="0">
                  <a:ln>
                    <a:solidFill>
                      <a:srgbClr val="FFFFFF">
                        <a:alpha val="0"/>
                      </a:srgbClr>
                    </a:solidFill>
                  </a:ln>
                  <a:solidFill>
                    <a:schemeClr val="accent2">
                      <a:lumMod val="50000"/>
                    </a:schemeClr>
                  </a:solidFill>
                  <a:latin typeface="Arial" panose="020B0604020202020204" pitchFamily="34" charset="0"/>
                  <a:ea typeface="나눔고딕 Bold" panose="020D0804000000000000" pitchFamily="50" charset="-127"/>
                  <a:cs typeface="Arial" panose="020B0604020202020204" pitchFamily="34" charset="0"/>
                </a:rPr>
                <a:t>&amp; </a:t>
              </a:r>
              <a:r>
                <a:rPr kumimoji="1" lang="mn-MN" altLang="ko-KR" sz="1050" kern="0" dirty="0">
                  <a:ln>
                    <a:solidFill>
                      <a:srgbClr val="FFFFFF">
                        <a:alpha val="0"/>
                      </a:srgbClr>
                    </a:solidFill>
                  </a:ln>
                  <a:solidFill>
                    <a:schemeClr val="accent2">
                      <a:lumMod val="50000"/>
                    </a:schemeClr>
                  </a:solidFill>
                  <a:latin typeface="Arial" panose="020B0604020202020204" pitchFamily="34" charset="0"/>
                  <a:ea typeface="나눔고딕 Bold" panose="020D0804000000000000" pitchFamily="50" charset="-127"/>
                  <a:cs typeface="Arial" panose="020B0604020202020204" pitchFamily="34" charset="0"/>
                </a:rPr>
                <a:t>ТУС-н боловсрол олгох боломжтой сургуулийг сонгоно</a:t>
              </a:r>
              <a:r>
                <a:rPr kumimoji="1" lang="en-US" altLang="ko-KR" sz="1050" kern="0" dirty="0">
                  <a:ln>
                    <a:solidFill>
                      <a:srgbClr val="FFFFFF">
                        <a:alpha val="0"/>
                      </a:srgbClr>
                    </a:solidFill>
                  </a:ln>
                  <a:solidFill>
                    <a:schemeClr val="accent2">
                      <a:lumMod val="50000"/>
                    </a:schemeClr>
                  </a:solidFill>
                  <a:latin typeface="Arial" panose="020B0604020202020204" pitchFamily="34" charset="0"/>
                  <a:ea typeface="나눔고딕 Bold" panose="020D0804000000000000" pitchFamily="50" charset="-127"/>
                  <a:cs typeface="Arial" panose="020B0604020202020204" pitchFamily="34" charset="0"/>
                </a:rPr>
                <a:t>.</a:t>
              </a:r>
            </a:p>
            <a:p>
              <a:pPr marL="171450" lvl="1" indent="-171450" defTabSz="831614" fontAlgn="base" latinLnBrk="0">
                <a:lnSpc>
                  <a:spcPct val="130000"/>
                </a:lnSpc>
                <a:spcBef>
                  <a:spcPct val="0"/>
                </a:spcBef>
                <a:spcAft>
                  <a:spcPts val="600"/>
                </a:spcAft>
                <a:buClr>
                  <a:srgbClr val="282828">
                    <a:lumMod val="50000"/>
                    <a:lumOff val="50000"/>
                  </a:srgbClr>
                </a:buClr>
                <a:buSzPct val="100000"/>
                <a:buFont typeface="Wingdings" panose="05000000000000000000" pitchFamily="2" charset="2"/>
                <a:buChar char="Ø"/>
              </a:pPr>
              <a:r>
                <a:rPr kumimoji="1" lang="mn-MN" altLang="ko-KR" sz="1050" kern="0" dirty="0">
                  <a:ln>
                    <a:solidFill>
                      <a:srgbClr val="FFFFFF">
                        <a:alpha val="0"/>
                      </a:srgbClr>
                    </a:solidFill>
                  </a:ln>
                  <a:solidFill>
                    <a:schemeClr val="accent2">
                      <a:lumMod val="50000"/>
                    </a:schemeClr>
                  </a:solidFill>
                  <a:latin typeface="Arial" panose="020B0604020202020204" pitchFamily="34" charset="0"/>
                  <a:ea typeface="나눔고딕 Bold" panose="020D0804000000000000" pitchFamily="50" charset="-127"/>
                  <a:cs typeface="Arial" panose="020B0604020202020204" pitchFamily="34" charset="0"/>
                </a:rPr>
                <a:t>Мэргэжилтнүүдийн хооронд туршлага, мэдээлэл хуваалцдаг болгох</a:t>
              </a:r>
              <a:r>
                <a:rPr kumimoji="1" lang="en-US" altLang="ko-KR" sz="1050" kern="0" dirty="0">
                  <a:ln>
                    <a:solidFill>
                      <a:srgbClr val="FFFFFF">
                        <a:alpha val="0"/>
                      </a:srgbClr>
                    </a:solidFill>
                  </a:ln>
                  <a:solidFill>
                    <a:schemeClr val="accent2">
                      <a:lumMod val="50000"/>
                    </a:schemeClr>
                  </a:solidFill>
                  <a:latin typeface="Arial" panose="020B0604020202020204" pitchFamily="34" charset="0"/>
                  <a:ea typeface="나눔고딕 Bold" panose="020D0804000000000000" pitchFamily="50" charset="-127"/>
                  <a:cs typeface="Arial" panose="020B0604020202020204" pitchFamily="34" charset="0"/>
                </a:rPr>
                <a:t>.</a:t>
              </a:r>
            </a:p>
          </p:txBody>
        </p:sp>
      </p:grpSp>
      <p:sp>
        <p:nvSpPr>
          <p:cNvPr id="32" name="AutoShape 212"/>
          <p:cNvSpPr>
            <a:spLocks noChangeArrowheads="1"/>
          </p:cNvSpPr>
          <p:nvPr/>
        </p:nvSpPr>
        <p:spPr bwMode="auto">
          <a:xfrm>
            <a:off x="492914" y="2736803"/>
            <a:ext cx="2206878" cy="170343"/>
          </a:xfrm>
          <a:prstGeom prst="roundRect">
            <a:avLst>
              <a:gd name="adj" fmla="val 16667"/>
            </a:avLst>
          </a:prstGeom>
          <a:solidFill>
            <a:srgbClr val="AFD5EF"/>
          </a:solidFill>
          <a:ln w="9525" algn="ctr">
            <a:noFill/>
            <a:round/>
            <a:headEnd/>
            <a:tailEnd/>
          </a:ln>
          <a:effectLst>
            <a:outerShdw dist="35921" dir="2700000" algn="ctr" rotWithShape="0">
              <a:srgbClr val="CECFCE"/>
            </a:outerShdw>
          </a:effectLst>
        </p:spPr>
        <p:txBody>
          <a:bodyPr wrap="none" lIns="95754" tIns="47877" rIns="95754" bIns="47877" anchor="ctr"/>
          <a:lstStyle/>
          <a:p>
            <a:pPr algn="ctr" defTabSz="839429" latinLnBrk="0">
              <a:defRPr/>
            </a:pPr>
            <a:r>
              <a:rPr lang="mn-MN" altLang="ko-KR" sz="800" kern="0" dirty="0">
                <a:solidFill>
                  <a:srgbClr val="002060"/>
                </a:solidFill>
                <a:latin typeface="Arial" panose="020B0604020202020204" pitchFamily="34" charset="0"/>
                <a:ea typeface="나눔고딕 ExtraBold" panose="020D0904000000000000" pitchFamily="50" charset="-127"/>
                <a:cs typeface="Arial" panose="020B0604020202020204" pitchFamily="34" charset="0"/>
              </a:rPr>
              <a:t>Солонгос улсад ТУС-г нэвтрүүлэх үе шатанд</a:t>
            </a:r>
            <a:endParaRPr lang="ko-KR" altLang="en-US" sz="800" kern="0" dirty="0">
              <a:solidFill>
                <a:srgbClr val="002060"/>
              </a:solidFill>
              <a:latin typeface="Arial" panose="020B0604020202020204" pitchFamily="34" charset="0"/>
              <a:ea typeface="나눔고딕 ExtraBold" panose="020D0904000000000000" pitchFamily="50" charset="-127"/>
              <a:cs typeface="Arial" panose="020B0604020202020204" pitchFamily="34" charset="0"/>
            </a:endParaRPr>
          </a:p>
        </p:txBody>
      </p:sp>
      <p:sp>
        <p:nvSpPr>
          <p:cNvPr id="33" name="직사각형 32"/>
          <p:cNvSpPr/>
          <p:nvPr/>
        </p:nvSpPr>
        <p:spPr>
          <a:xfrm>
            <a:off x="467544" y="3573016"/>
            <a:ext cx="3960440" cy="1629672"/>
          </a:xfrm>
          <a:prstGeom prst="rect">
            <a:avLst/>
          </a:prstGeom>
          <a:noFill/>
          <a:ln w="25400" cap="flat" cmpd="sng" algn="ctr">
            <a:noFill/>
            <a:prstDash val="solid"/>
          </a:ln>
          <a:effectLst/>
        </p:spPr>
        <p:txBody>
          <a:bodyPr wrap="square" lIns="36000" tIns="36000" rIns="36000" bIns="36000" rtlCol="0" anchor="ctr" anchorCtr="0">
            <a:noAutofit/>
          </a:bodyPr>
          <a:lstStyle/>
          <a:p>
            <a:pPr marL="171450" lvl="1" indent="-171450" defTabSz="831614" fontAlgn="base" latinLnBrk="0">
              <a:spcBef>
                <a:spcPct val="0"/>
              </a:spcBef>
              <a:spcAft>
                <a:spcPts val="600"/>
              </a:spcAft>
              <a:buClr>
                <a:srgbClr val="282828">
                  <a:lumMod val="50000"/>
                  <a:lumOff val="50000"/>
                </a:srgbClr>
              </a:buClr>
              <a:buSzPct val="100000"/>
              <a:buFont typeface="Wingdings" panose="05000000000000000000" pitchFamily="2" charset="2"/>
              <a:buChar char="Ø"/>
            </a:pPr>
            <a:r>
              <a:rPr kumimoji="1" lang="mn-MN" altLang="ko-KR" sz="1050" kern="0" dirty="0">
                <a:ln>
                  <a:solidFill>
                    <a:srgbClr val="FFFFFF">
                      <a:alpha val="0"/>
                    </a:srgbClr>
                  </a:solidFill>
                </a:ln>
                <a:solidFill>
                  <a:schemeClr val="accent2">
                    <a:lumMod val="50000"/>
                  </a:schemeClr>
                </a:solidFill>
                <a:latin typeface="Arial" panose="020B0604020202020204" pitchFamily="34" charset="0"/>
                <a:ea typeface="나눔고딕 Bold" panose="020D0804000000000000" pitchFamily="50" charset="-127"/>
                <a:cs typeface="Arial" panose="020B0604020202020204" pitchFamily="34" charset="0"/>
              </a:rPr>
              <a:t>Их сургуулиудад ТУС-н мэргэжилтэн бэлтгэдэг болсон</a:t>
            </a:r>
            <a:endParaRPr kumimoji="1" lang="en-US" altLang="ko-KR" sz="1050" kern="0" dirty="0">
              <a:ln>
                <a:solidFill>
                  <a:srgbClr val="FFFFFF">
                    <a:alpha val="0"/>
                  </a:srgbClr>
                </a:solidFill>
              </a:ln>
              <a:solidFill>
                <a:schemeClr val="accent2">
                  <a:lumMod val="50000"/>
                </a:schemeClr>
              </a:solidFill>
              <a:latin typeface="Arial" panose="020B0604020202020204" pitchFamily="34" charset="0"/>
              <a:ea typeface="나눔고딕 Bold" panose="020D0804000000000000" pitchFamily="50" charset="-127"/>
              <a:cs typeface="Arial" panose="020B0604020202020204" pitchFamily="34" charset="0"/>
            </a:endParaRPr>
          </a:p>
          <a:p>
            <a:pPr marL="0" lvl="1" defTabSz="831614" fontAlgn="base" latinLnBrk="0">
              <a:spcBef>
                <a:spcPct val="0"/>
              </a:spcBef>
              <a:spcAft>
                <a:spcPts val="600"/>
              </a:spcAft>
              <a:buClr>
                <a:srgbClr val="282828">
                  <a:lumMod val="50000"/>
                  <a:lumOff val="50000"/>
                </a:srgbClr>
              </a:buClr>
              <a:buSzPct val="100000"/>
            </a:pPr>
            <a:r>
              <a:rPr kumimoji="1" lang="en-US" altLang="ko-KR" sz="1000" kern="0" dirty="0">
                <a:ln>
                  <a:solidFill>
                    <a:srgbClr val="FFFFFF">
                      <a:alpha val="0"/>
                    </a:srgbClr>
                  </a:solidFill>
                </a:ln>
                <a:solidFill>
                  <a:schemeClr val="accent2">
                    <a:lumMod val="50000"/>
                  </a:schemeClr>
                </a:solidFill>
                <a:latin typeface="Arial" panose="020B0604020202020204" pitchFamily="34" charset="0"/>
                <a:ea typeface="나눔고딕 Bold" panose="020D0804000000000000" pitchFamily="50" charset="-127"/>
                <a:cs typeface="Arial" panose="020B0604020202020204" pitchFamily="34" charset="0"/>
              </a:rPr>
              <a:t>     - </a:t>
            </a:r>
            <a:r>
              <a:rPr kumimoji="1" lang="mn-MN" altLang="ko-KR" sz="1000" kern="0" dirty="0">
                <a:ln>
                  <a:solidFill>
                    <a:srgbClr val="FFFFFF">
                      <a:alpha val="0"/>
                    </a:srgbClr>
                  </a:solidFill>
                </a:ln>
                <a:solidFill>
                  <a:schemeClr val="accent2">
                    <a:lumMod val="50000"/>
                  </a:schemeClr>
                </a:solidFill>
                <a:latin typeface="Arial" panose="020B0604020202020204" pitchFamily="34" charset="0"/>
                <a:ea typeface="나눔고딕 Bold" panose="020D0804000000000000" pitchFamily="50" charset="-127"/>
                <a:cs typeface="Arial" panose="020B0604020202020204" pitchFamily="34" charset="0"/>
              </a:rPr>
              <a:t>Хэд хэдэн их сургуулиудийн тээврийн тэнхимүүд ТУС-н мэргэжил олгох хөтөлбөр гаргасан</a:t>
            </a:r>
            <a:r>
              <a:rPr kumimoji="1" lang="en-US" altLang="ko-KR" sz="1000" kern="0" dirty="0">
                <a:ln>
                  <a:solidFill>
                    <a:srgbClr val="FFFFFF">
                      <a:alpha val="0"/>
                    </a:srgbClr>
                  </a:solidFill>
                </a:ln>
                <a:solidFill>
                  <a:schemeClr val="accent2">
                    <a:lumMod val="50000"/>
                  </a:schemeClr>
                </a:solidFill>
                <a:latin typeface="Arial" panose="020B0604020202020204" pitchFamily="34" charset="0"/>
                <a:ea typeface="나눔고딕 Bold" panose="020D0804000000000000" pitchFamily="50" charset="-127"/>
                <a:cs typeface="Arial" panose="020B0604020202020204" pitchFamily="34" charset="0"/>
              </a:rPr>
              <a:t> </a:t>
            </a:r>
          </a:p>
          <a:p>
            <a:pPr marL="171450" lvl="1" indent="-171450" defTabSz="831614" fontAlgn="base" latinLnBrk="0">
              <a:spcBef>
                <a:spcPct val="0"/>
              </a:spcBef>
              <a:spcAft>
                <a:spcPts val="600"/>
              </a:spcAft>
              <a:buClr>
                <a:srgbClr val="282828">
                  <a:lumMod val="50000"/>
                  <a:lumOff val="50000"/>
                </a:srgbClr>
              </a:buClr>
              <a:buSzPct val="100000"/>
              <a:buFont typeface="Wingdings" panose="05000000000000000000" pitchFamily="2" charset="2"/>
              <a:buChar char="Ø"/>
            </a:pPr>
            <a:r>
              <a:rPr kumimoji="1" lang="mn-MN" altLang="ko-KR" sz="1050" kern="0" dirty="0">
                <a:ln>
                  <a:solidFill>
                    <a:srgbClr val="FFFFFF">
                      <a:alpha val="0"/>
                    </a:srgbClr>
                  </a:solidFill>
                </a:ln>
                <a:solidFill>
                  <a:schemeClr val="accent2">
                    <a:lumMod val="50000"/>
                  </a:schemeClr>
                </a:solidFill>
                <a:latin typeface="Arial" panose="020B0604020202020204" pitchFamily="34" charset="0"/>
                <a:ea typeface="나눔고딕 Bold" panose="020D0804000000000000" pitchFamily="50" charset="-127"/>
                <a:cs typeface="Arial" panose="020B0604020202020204" pitchFamily="34" charset="0"/>
              </a:rPr>
              <a:t>Солонгосын ТУС-н хүний нөөцийн хөгжлийн төв</a:t>
            </a:r>
            <a:endParaRPr kumimoji="1" lang="en-US" altLang="ko-KR" sz="1050" kern="0" dirty="0">
              <a:ln>
                <a:solidFill>
                  <a:srgbClr val="FFFFFF">
                    <a:alpha val="0"/>
                  </a:srgbClr>
                </a:solidFill>
              </a:ln>
              <a:solidFill>
                <a:schemeClr val="accent2">
                  <a:lumMod val="50000"/>
                </a:schemeClr>
              </a:solidFill>
              <a:latin typeface="Arial" panose="020B0604020202020204" pitchFamily="34" charset="0"/>
              <a:ea typeface="나눔고딕 Bold" panose="020D0804000000000000" pitchFamily="50" charset="-127"/>
              <a:cs typeface="Arial" panose="020B0604020202020204" pitchFamily="34" charset="0"/>
            </a:endParaRPr>
          </a:p>
          <a:p>
            <a:pPr marL="0" lvl="1" defTabSz="831614" fontAlgn="base" latinLnBrk="0">
              <a:spcBef>
                <a:spcPct val="0"/>
              </a:spcBef>
              <a:spcAft>
                <a:spcPts val="600"/>
              </a:spcAft>
              <a:buClr>
                <a:srgbClr val="282828">
                  <a:lumMod val="50000"/>
                  <a:lumOff val="50000"/>
                </a:srgbClr>
              </a:buClr>
              <a:buSzPct val="100000"/>
            </a:pPr>
            <a:r>
              <a:rPr kumimoji="1" lang="en-US" altLang="ko-KR" sz="1000" kern="0" dirty="0">
                <a:ln>
                  <a:solidFill>
                    <a:srgbClr val="FFFFFF">
                      <a:alpha val="0"/>
                    </a:srgbClr>
                  </a:solidFill>
                </a:ln>
                <a:solidFill>
                  <a:schemeClr val="accent2">
                    <a:lumMod val="50000"/>
                  </a:schemeClr>
                </a:solidFill>
                <a:latin typeface="Arial" panose="020B0604020202020204" pitchFamily="34" charset="0"/>
                <a:ea typeface="나눔고딕 Bold" panose="020D0804000000000000" pitchFamily="50" charset="-127"/>
                <a:cs typeface="Arial" panose="020B0604020202020204" pitchFamily="34" charset="0"/>
              </a:rPr>
              <a:t>     </a:t>
            </a:r>
            <a:r>
              <a:rPr kumimoji="1" lang="en-US" altLang="ko-KR" sz="1000" kern="0" dirty="0">
                <a:ln>
                  <a:solidFill>
                    <a:srgbClr val="FFFFFF">
                      <a:alpha val="0"/>
                    </a:srgbClr>
                  </a:solidFill>
                </a:ln>
                <a:solidFill>
                  <a:srgbClr val="333399">
                    <a:lumMod val="50000"/>
                  </a:srgbClr>
                </a:solidFill>
                <a:latin typeface="Arial" panose="020B0604020202020204" pitchFamily="34" charset="0"/>
                <a:ea typeface="나눔고딕 Bold" panose="020D0804000000000000" pitchFamily="50" charset="-127"/>
                <a:cs typeface="Arial" panose="020B0604020202020204" pitchFamily="34" charset="0"/>
              </a:rPr>
              <a:t>- </a:t>
            </a:r>
            <a:r>
              <a:rPr kumimoji="1" lang="en-US" altLang="ko-KR" sz="1000" kern="0" dirty="0">
                <a:ln>
                  <a:solidFill>
                    <a:srgbClr val="FFFFFF">
                      <a:alpha val="0"/>
                    </a:srgbClr>
                  </a:solidFill>
                </a:ln>
                <a:solidFill>
                  <a:schemeClr val="accent2">
                    <a:lumMod val="50000"/>
                  </a:schemeClr>
                </a:solidFill>
                <a:latin typeface="Arial" panose="020B0604020202020204" pitchFamily="34" charset="0"/>
                <a:ea typeface="나눔고딕 Bold" panose="020D0804000000000000" pitchFamily="50" charset="-127"/>
                <a:cs typeface="Arial" panose="020B0604020202020204" pitchFamily="34" charset="0"/>
              </a:rPr>
              <a:t>1999. </a:t>
            </a:r>
            <a:r>
              <a:rPr kumimoji="1" lang="mn-MN" altLang="ko-KR" sz="1000" kern="0" dirty="0">
                <a:ln>
                  <a:solidFill>
                    <a:srgbClr val="FFFFFF">
                      <a:alpha val="0"/>
                    </a:srgbClr>
                  </a:solidFill>
                </a:ln>
                <a:solidFill>
                  <a:schemeClr val="accent2">
                    <a:lumMod val="50000"/>
                  </a:schemeClr>
                </a:solidFill>
                <a:latin typeface="Arial" panose="020B0604020202020204" pitchFamily="34" charset="0"/>
                <a:ea typeface="나눔고딕 Bold" panose="020D0804000000000000" pitchFamily="50" charset="-127"/>
                <a:cs typeface="Arial" panose="020B0604020202020204" pitchFamily="34" charset="0"/>
              </a:rPr>
              <a:t>Хувийн хэвшилд ТУС-г хариуцах байгууллага болох </a:t>
            </a:r>
            <a:r>
              <a:rPr kumimoji="1" lang="en-US" altLang="ko-KR" sz="1000" kern="0" dirty="0">
                <a:ln>
                  <a:solidFill>
                    <a:srgbClr val="FFFFFF">
                      <a:alpha val="0"/>
                    </a:srgbClr>
                  </a:solidFill>
                </a:ln>
                <a:solidFill>
                  <a:schemeClr val="accent2">
                    <a:lumMod val="50000"/>
                  </a:schemeClr>
                </a:solidFill>
                <a:latin typeface="Arial" panose="020B0604020202020204" pitchFamily="34" charset="0"/>
                <a:ea typeface="나눔고딕 Bold" panose="020D0804000000000000" pitchFamily="50" charset="-127"/>
                <a:cs typeface="Arial" panose="020B0604020202020204" pitchFamily="34" charset="0"/>
              </a:rPr>
              <a:t>‘</a:t>
            </a:r>
            <a:r>
              <a:rPr kumimoji="1" lang="mn-MN" altLang="ko-KR" sz="1000" kern="0" dirty="0">
                <a:ln>
                  <a:solidFill>
                    <a:srgbClr val="FFFFFF">
                      <a:alpha val="0"/>
                    </a:srgbClr>
                  </a:solidFill>
                </a:ln>
                <a:solidFill>
                  <a:schemeClr val="accent2">
                    <a:lumMod val="50000"/>
                  </a:schemeClr>
                </a:solidFill>
                <a:latin typeface="Arial" panose="020B0604020202020204" pitchFamily="34" charset="0"/>
                <a:ea typeface="나눔고딕 Bold" panose="020D0804000000000000" pitchFamily="50" charset="-127"/>
                <a:cs typeface="Arial" panose="020B0604020202020204" pitchFamily="34" charset="0"/>
              </a:rPr>
              <a:t>ТУС Солонгос</a:t>
            </a:r>
            <a:r>
              <a:rPr kumimoji="1" lang="en-US" altLang="ko-KR" sz="1000" kern="0" dirty="0">
                <a:ln>
                  <a:solidFill>
                    <a:srgbClr val="FFFFFF">
                      <a:alpha val="0"/>
                    </a:srgbClr>
                  </a:solidFill>
                </a:ln>
                <a:solidFill>
                  <a:schemeClr val="accent2">
                    <a:lumMod val="50000"/>
                  </a:schemeClr>
                </a:solidFill>
                <a:latin typeface="Arial" panose="020B0604020202020204" pitchFamily="34" charset="0"/>
                <a:ea typeface="나눔고딕 Bold" panose="020D0804000000000000" pitchFamily="50" charset="-127"/>
                <a:cs typeface="Arial" panose="020B0604020202020204" pitchFamily="34" charset="0"/>
              </a:rPr>
              <a:t>’</a:t>
            </a:r>
            <a:r>
              <a:rPr kumimoji="1" lang="mn-MN" altLang="ko-KR" sz="1000" kern="0" dirty="0">
                <a:ln>
                  <a:solidFill>
                    <a:srgbClr val="FFFFFF">
                      <a:alpha val="0"/>
                    </a:srgbClr>
                  </a:solidFill>
                </a:ln>
                <a:solidFill>
                  <a:schemeClr val="accent2">
                    <a:lumMod val="50000"/>
                  </a:schemeClr>
                </a:solidFill>
                <a:latin typeface="Arial" panose="020B0604020202020204" pitchFamily="34" charset="0"/>
                <a:ea typeface="나눔고딕 Bold" panose="020D0804000000000000" pitchFamily="50" charset="-127"/>
                <a:cs typeface="Arial" panose="020B0604020202020204" pitchFamily="34" charset="0"/>
              </a:rPr>
              <a:t> байгуулагдсан</a:t>
            </a:r>
            <a:endParaRPr kumimoji="1" lang="en-US" altLang="ko-KR" sz="1000" kern="0" dirty="0">
              <a:ln>
                <a:solidFill>
                  <a:srgbClr val="FFFFFF">
                    <a:alpha val="0"/>
                  </a:srgbClr>
                </a:solidFill>
              </a:ln>
              <a:solidFill>
                <a:schemeClr val="accent2">
                  <a:lumMod val="50000"/>
                </a:schemeClr>
              </a:solidFill>
              <a:latin typeface="Arial" panose="020B0604020202020204" pitchFamily="34" charset="0"/>
              <a:ea typeface="나눔고딕 Bold" panose="020D0804000000000000" pitchFamily="50" charset="-127"/>
              <a:cs typeface="Arial" panose="020B0604020202020204" pitchFamily="34" charset="0"/>
            </a:endParaRPr>
          </a:p>
          <a:p>
            <a:pPr marL="0" lvl="1" defTabSz="831614" fontAlgn="base" latinLnBrk="0">
              <a:spcBef>
                <a:spcPct val="0"/>
              </a:spcBef>
              <a:spcAft>
                <a:spcPts val="600"/>
              </a:spcAft>
              <a:buClr>
                <a:srgbClr val="282828">
                  <a:lumMod val="50000"/>
                  <a:lumOff val="50000"/>
                </a:srgbClr>
              </a:buClr>
              <a:buSzPct val="100000"/>
            </a:pPr>
            <a:r>
              <a:rPr kumimoji="1" lang="en-US" altLang="ko-KR" sz="1000" kern="0" dirty="0">
                <a:ln>
                  <a:solidFill>
                    <a:srgbClr val="FFFFFF">
                      <a:alpha val="0"/>
                    </a:srgbClr>
                  </a:solidFill>
                </a:ln>
                <a:solidFill>
                  <a:schemeClr val="accent2">
                    <a:lumMod val="50000"/>
                  </a:schemeClr>
                </a:solidFill>
                <a:latin typeface="Arial" panose="020B0604020202020204" pitchFamily="34" charset="0"/>
                <a:ea typeface="나눔고딕 Bold" panose="020D0804000000000000" pitchFamily="50" charset="-127"/>
                <a:cs typeface="Arial" panose="020B0604020202020204" pitchFamily="34" charset="0"/>
              </a:rPr>
              <a:t>     - 2001. ‘</a:t>
            </a:r>
            <a:r>
              <a:rPr kumimoji="1" lang="mn-MN" altLang="ko-KR" sz="1000" kern="0" dirty="0">
                <a:ln>
                  <a:solidFill>
                    <a:srgbClr val="FFFFFF">
                      <a:alpha val="0"/>
                    </a:srgbClr>
                  </a:solidFill>
                </a:ln>
                <a:solidFill>
                  <a:schemeClr val="accent2">
                    <a:lumMod val="50000"/>
                  </a:schemeClr>
                </a:solidFill>
                <a:latin typeface="Arial" panose="020B0604020202020204" pitchFamily="34" charset="0"/>
                <a:ea typeface="나눔고딕 Bold" panose="020D0804000000000000" pitchFamily="50" charset="-127"/>
                <a:cs typeface="Arial" panose="020B0604020202020204" pitchFamily="34" charset="0"/>
              </a:rPr>
              <a:t>ТУС Солонгос</a:t>
            </a:r>
            <a:r>
              <a:rPr kumimoji="1" lang="en-US" altLang="ko-KR" sz="1000" kern="0" dirty="0">
                <a:ln>
                  <a:solidFill>
                    <a:srgbClr val="FFFFFF">
                      <a:alpha val="0"/>
                    </a:srgbClr>
                  </a:solidFill>
                </a:ln>
                <a:solidFill>
                  <a:schemeClr val="accent2">
                    <a:lumMod val="50000"/>
                  </a:schemeClr>
                </a:solidFill>
                <a:latin typeface="Arial" panose="020B0604020202020204" pitchFamily="34" charset="0"/>
                <a:ea typeface="나눔고딕 Bold" panose="020D0804000000000000" pitchFamily="50" charset="-127"/>
                <a:cs typeface="Arial" panose="020B0604020202020204" pitchFamily="34" charset="0"/>
              </a:rPr>
              <a:t>’</a:t>
            </a:r>
            <a:r>
              <a:rPr kumimoji="1" lang="mn-MN" altLang="ko-KR" sz="1000" kern="0" dirty="0">
                <a:ln>
                  <a:solidFill>
                    <a:srgbClr val="FFFFFF">
                      <a:alpha val="0"/>
                    </a:srgbClr>
                  </a:solidFill>
                </a:ln>
                <a:solidFill>
                  <a:schemeClr val="accent2">
                    <a:lumMod val="50000"/>
                  </a:schemeClr>
                </a:solidFill>
                <a:latin typeface="Arial" panose="020B0604020202020204" pitchFamily="34" charset="0"/>
                <a:ea typeface="나눔고딕 Bold" panose="020D0804000000000000" pitchFamily="50" charset="-127"/>
                <a:cs typeface="Arial" panose="020B0604020202020204" pitchFamily="34" charset="0"/>
              </a:rPr>
              <a:t> туршлагаа бэхжүүлэхийн тулд Хүний нөөцийн</a:t>
            </a:r>
            <a:r>
              <a:rPr kumimoji="1" lang="en-US" altLang="ko-KR" sz="1000" kern="0" dirty="0">
                <a:ln>
                  <a:solidFill>
                    <a:srgbClr val="FFFFFF">
                      <a:alpha val="0"/>
                    </a:srgbClr>
                  </a:solidFill>
                </a:ln>
                <a:solidFill>
                  <a:schemeClr val="accent2">
                    <a:lumMod val="50000"/>
                  </a:schemeClr>
                </a:solidFill>
                <a:latin typeface="Arial" panose="020B0604020202020204" pitchFamily="34" charset="0"/>
                <a:ea typeface="나눔고딕 Bold" panose="020D0804000000000000" pitchFamily="50" charset="-127"/>
                <a:cs typeface="Arial" panose="020B0604020202020204" pitchFamily="34" charset="0"/>
              </a:rPr>
              <a:t> </a:t>
            </a:r>
            <a:r>
              <a:rPr kumimoji="1" lang="mn-MN" altLang="ko-KR" sz="1000" kern="0" dirty="0">
                <a:ln>
                  <a:solidFill>
                    <a:srgbClr val="FFFFFF">
                      <a:alpha val="0"/>
                    </a:srgbClr>
                  </a:solidFill>
                </a:ln>
                <a:solidFill>
                  <a:schemeClr val="accent2">
                    <a:lumMod val="50000"/>
                  </a:schemeClr>
                </a:solidFill>
                <a:latin typeface="Arial" panose="020B0604020202020204" pitchFamily="34" charset="0"/>
                <a:ea typeface="나눔고딕 Bold" panose="020D0804000000000000" pitchFamily="50" charset="-127"/>
                <a:cs typeface="Arial" panose="020B0604020202020204" pitchFamily="34" charset="0"/>
              </a:rPr>
              <a:t>хөгжлийн төвийг байгуулсан</a:t>
            </a:r>
            <a:endParaRPr kumimoji="1" lang="en-US" altLang="ko-KR" sz="1000" kern="0" dirty="0">
              <a:ln>
                <a:solidFill>
                  <a:srgbClr val="FFFFFF">
                    <a:alpha val="0"/>
                  </a:srgbClr>
                </a:solidFill>
              </a:ln>
              <a:solidFill>
                <a:schemeClr val="accent2">
                  <a:lumMod val="50000"/>
                </a:schemeClr>
              </a:solidFill>
              <a:latin typeface="Arial" panose="020B0604020202020204" pitchFamily="34" charset="0"/>
              <a:ea typeface="나눔고딕 Bold" panose="020D0804000000000000" pitchFamily="50" charset="-127"/>
              <a:cs typeface="Arial" panose="020B0604020202020204" pitchFamily="34" charset="0"/>
            </a:endParaRPr>
          </a:p>
        </p:txBody>
      </p:sp>
      <p:sp>
        <p:nvSpPr>
          <p:cNvPr id="34" name="AutoShape 212"/>
          <p:cNvSpPr>
            <a:spLocks noChangeArrowheads="1"/>
          </p:cNvSpPr>
          <p:nvPr/>
        </p:nvSpPr>
        <p:spPr bwMode="auto">
          <a:xfrm>
            <a:off x="492915" y="3356992"/>
            <a:ext cx="622702" cy="170343"/>
          </a:xfrm>
          <a:prstGeom prst="roundRect">
            <a:avLst>
              <a:gd name="adj" fmla="val 16667"/>
            </a:avLst>
          </a:prstGeom>
          <a:solidFill>
            <a:srgbClr val="AFD5EF"/>
          </a:solidFill>
          <a:ln w="9525" algn="ctr">
            <a:noFill/>
            <a:round/>
            <a:headEnd/>
            <a:tailEnd/>
          </a:ln>
          <a:effectLst>
            <a:outerShdw dist="35921" dir="2700000" algn="ctr" rotWithShape="0">
              <a:srgbClr val="CECFCE"/>
            </a:outerShdw>
          </a:effectLst>
        </p:spPr>
        <p:txBody>
          <a:bodyPr wrap="none" lIns="95754" tIns="47877" rIns="95754" bIns="47877" anchor="ctr"/>
          <a:lstStyle/>
          <a:p>
            <a:pPr algn="ctr" defTabSz="839429" latinLnBrk="0">
              <a:defRPr/>
            </a:pPr>
            <a:r>
              <a:rPr lang="mn-MN" altLang="ko-KR" sz="800" kern="0" dirty="0">
                <a:solidFill>
                  <a:srgbClr val="002060"/>
                </a:solidFill>
                <a:latin typeface="Arial" panose="020B0604020202020204" pitchFamily="34" charset="0"/>
                <a:ea typeface="나눔고딕 ExtraBold" panose="020D0904000000000000" pitchFamily="50" charset="-127"/>
                <a:cs typeface="Arial" panose="020B0604020202020204" pitchFamily="34" charset="0"/>
              </a:rPr>
              <a:t>Одоо</a:t>
            </a:r>
            <a:endParaRPr lang="ko-KR" altLang="en-US" sz="800" kern="0" dirty="0">
              <a:solidFill>
                <a:srgbClr val="002060"/>
              </a:solidFill>
              <a:latin typeface="Arial" panose="020B0604020202020204" pitchFamily="34" charset="0"/>
              <a:ea typeface="나눔고딕 ExtraBold" panose="020D0904000000000000" pitchFamily="50" charset="-127"/>
              <a:cs typeface="Arial" panose="020B0604020202020204" pitchFamily="34" charset="0"/>
            </a:endParaRPr>
          </a:p>
        </p:txBody>
      </p:sp>
      <p:pic>
        <p:nvPicPr>
          <p:cNvPr id="3074" name="Picture 2"/>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611560" y="5229200"/>
            <a:ext cx="1728192" cy="1152128"/>
          </a:xfrm>
          <a:prstGeom prst="rect">
            <a:avLst/>
          </a:prstGeom>
          <a:ln>
            <a:noFill/>
          </a:ln>
          <a:effectLst>
            <a:softEdge rad="31750"/>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37" name="Picture 3"/>
          <p:cNvPicPr>
            <a:picLocks noChangeAspect="1" noChangeArrowheads="1"/>
          </p:cNvPicPr>
          <p:nvPr/>
        </p:nvPicPr>
        <p:blipFill rotWithShape="1">
          <a:blip r:embed="rId5" cstate="print">
            <a:extLst>
              <a:ext uri="{28A0092B-C50C-407E-A947-70E740481C1C}">
                <a14:useLocalDpi xmlns:a14="http://schemas.microsoft.com/office/drawing/2010/main" val="0"/>
              </a:ext>
            </a:extLst>
          </a:blip>
          <a:srcRect t="7494"/>
          <a:stretch/>
        </p:blipFill>
        <p:spPr bwMode="auto">
          <a:xfrm rot="16200000">
            <a:off x="6340248" y="3003535"/>
            <a:ext cx="733242" cy="28803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38" name="Rectangle 53"/>
          <p:cNvSpPr>
            <a:spLocks noChangeArrowheads="1"/>
          </p:cNvSpPr>
          <p:nvPr/>
        </p:nvSpPr>
        <p:spPr bwMode="auto">
          <a:xfrm>
            <a:off x="4978678" y="3026197"/>
            <a:ext cx="1584176" cy="487974"/>
          </a:xfrm>
          <a:prstGeom prst="snip2SameRect">
            <a:avLst/>
          </a:prstGeom>
          <a:ln>
            <a:headEnd/>
            <a:tailEnd/>
          </a:ln>
          <a:effectLst>
            <a:innerShdw blurRad="63500" dist="50800" dir="13500000">
              <a:prstClr val="black">
                <a:alpha val="50000"/>
              </a:prstClr>
            </a:innerShdw>
          </a:effectLst>
        </p:spPr>
        <p:style>
          <a:lnRef idx="2">
            <a:schemeClr val="accent6"/>
          </a:lnRef>
          <a:fillRef idx="1">
            <a:schemeClr val="lt1"/>
          </a:fillRef>
          <a:effectRef idx="0">
            <a:schemeClr val="accent6"/>
          </a:effectRef>
          <a:fontRef idx="minor">
            <a:schemeClr val="dk1"/>
          </a:fontRef>
        </p:style>
        <p:txBody>
          <a:bodyPr wrap="none" lIns="91262" tIns="45634" rIns="91262" bIns="45634" anchor="ctr"/>
          <a:lstStyle/>
          <a:p>
            <a:pPr algn="ctr" fontAlgn="base">
              <a:spcBef>
                <a:spcPct val="0"/>
              </a:spcBef>
              <a:spcAft>
                <a:spcPct val="0"/>
              </a:spcAft>
            </a:pPr>
            <a:r>
              <a:rPr kumimoji="1" lang="mn-MN" altLang="ko-KR" sz="900" kern="0" dirty="0">
                <a:ln>
                  <a:solidFill>
                    <a:srgbClr val="FFFFFF">
                      <a:alpha val="0"/>
                    </a:srgbClr>
                  </a:solidFill>
                </a:ln>
                <a:solidFill>
                  <a:schemeClr val="accent2">
                    <a:lumMod val="50000"/>
                  </a:schemeClr>
                </a:solidFill>
                <a:latin typeface="Arial" panose="020B0604020202020204" pitchFamily="34" charset="0"/>
                <a:ea typeface="나눔고딕 Bold" panose="020D0804000000000000" pitchFamily="50" charset="-127"/>
                <a:cs typeface="Arial" panose="020B0604020202020204" pitchFamily="34" charset="0"/>
              </a:rPr>
              <a:t>Салбарын яам хариуцна</a:t>
            </a:r>
          </a:p>
        </p:txBody>
      </p:sp>
      <p:sp>
        <p:nvSpPr>
          <p:cNvPr id="40" name="AutoShape 212"/>
          <p:cNvSpPr>
            <a:spLocks noChangeArrowheads="1"/>
          </p:cNvSpPr>
          <p:nvPr/>
        </p:nvSpPr>
        <p:spPr bwMode="auto">
          <a:xfrm>
            <a:off x="4932040" y="2795649"/>
            <a:ext cx="1630814" cy="170343"/>
          </a:xfrm>
          <a:prstGeom prst="roundRect">
            <a:avLst>
              <a:gd name="adj" fmla="val 16667"/>
            </a:avLst>
          </a:prstGeom>
          <a:solidFill>
            <a:srgbClr val="AFD5EF"/>
          </a:solidFill>
          <a:ln w="9525" algn="ctr">
            <a:noFill/>
            <a:round/>
            <a:headEnd/>
            <a:tailEnd/>
          </a:ln>
          <a:effectLst>
            <a:outerShdw dist="35921" dir="2700000" algn="ctr" rotWithShape="0">
              <a:srgbClr val="CECFCE"/>
            </a:outerShdw>
          </a:effectLst>
        </p:spPr>
        <p:txBody>
          <a:bodyPr wrap="none" lIns="95754" tIns="47877" rIns="95754" bIns="47877" anchor="ctr"/>
          <a:lstStyle/>
          <a:p>
            <a:pPr algn="ctr" defTabSz="839429" latinLnBrk="0">
              <a:defRPr/>
            </a:pPr>
            <a:r>
              <a:rPr lang="mn-MN" altLang="ko-KR" sz="800" kern="0" dirty="0">
                <a:solidFill>
                  <a:srgbClr val="002060"/>
                </a:solidFill>
                <a:latin typeface="Arial" panose="020B0604020202020204" pitchFamily="34" charset="0"/>
                <a:ea typeface="나눔고딕 ExtraBold" panose="020D0904000000000000" pitchFamily="50" charset="-127"/>
                <a:cs typeface="Arial" panose="020B0604020202020204" pitchFamily="34" charset="0"/>
              </a:rPr>
              <a:t>ТУС-г нэвтрүүлэх үе шатанд</a:t>
            </a:r>
            <a:endParaRPr lang="ko-KR" altLang="en-US" sz="800" kern="0" dirty="0">
              <a:solidFill>
                <a:srgbClr val="002060"/>
              </a:solidFill>
              <a:latin typeface="Arial" panose="020B0604020202020204" pitchFamily="34" charset="0"/>
              <a:ea typeface="나눔고딕 ExtraBold" panose="020D0904000000000000" pitchFamily="50" charset="-127"/>
              <a:cs typeface="Arial" panose="020B0604020202020204" pitchFamily="34" charset="0"/>
            </a:endParaRPr>
          </a:p>
        </p:txBody>
      </p:sp>
      <p:sp>
        <p:nvSpPr>
          <p:cNvPr id="41" name="Rectangle 53"/>
          <p:cNvSpPr>
            <a:spLocks noChangeArrowheads="1"/>
          </p:cNvSpPr>
          <p:nvPr/>
        </p:nvSpPr>
        <p:spPr bwMode="auto">
          <a:xfrm>
            <a:off x="6876255" y="3026197"/>
            <a:ext cx="1816283" cy="487974"/>
          </a:xfrm>
          <a:prstGeom prst="snip2SameRect">
            <a:avLst/>
          </a:prstGeom>
          <a:ln>
            <a:headEnd/>
            <a:tailEnd/>
          </a:ln>
          <a:effectLst>
            <a:innerShdw blurRad="63500" dist="50800" dir="13500000">
              <a:prstClr val="black">
                <a:alpha val="50000"/>
              </a:prstClr>
            </a:innerShdw>
          </a:effectLst>
        </p:spPr>
        <p:style>
          <a:lnRef idx="2">
            <a:schemeClr val="accent6"/>
          </a:lnRef>
          <a:fillRef idx="1">
            <a:schemeClr val="lt1"/>
          </a:fillRef>
          <a:effectRef idx="0">
            <a:schemeClr val="accent6"/>
          </a:effectRef>
          <a:fontRef idx="minor">
            <a:schemeClr val="dk1"/>
          </a:fontRef>
        </p:style>
        <p:txBody>
          <a:bodyPr wrap="none" lIns="91262" tIns="45634" rIns="91262" bIns="45634" anchor="ctr"/>
          <a:lstStyle/>
          <a:p>
            <a:pPr algn="ctr" fontAlgn="base">
              <a:spcBef>
                <a:spcPct val="0"/>
              </a:spcBef>
              <a:spcAft>
                <a:spcPct val="0"/>
              </a:spcAft>
            </a:pPr>
            <a:r>
              <a:rPr kumimoji="1" lang="mn-MN" altLang="ko-KR" sz="900" kern="0" dirty="0">
                <a:ln>
                  <a:solidFill>
                    <a:srgbClr val="FFFFFF">
                      <a:alpha val="0"/>
                    </a:srgbClr>
                  </a:solidFill>
                </a:ln>
                <a:solidFill>
                  <a:schemeClr val="accent2">
                    <a:lumMod val="50000"/>
                  </a:schemeClr>
                </a:solidFill>
                <a:latin typeface="Arial" panose="020B0604020202020204" pitchFamily="34" charset="0"/>
                <a:ea typeface="나눔고딕 Bold" panose="020D0804000000000000" pitchFamily="50" charset="-127"/>
                <a:cs typeface="Arial" panose="020B0604020202020204" pitchFamily="34" charset="0"/>
              </a:rPr>
              <a:t>Хувийн ТУС судалгааны </a:t>
            </a:r>
          </a:p>
          <a:p>
            <a:pPr algn="ctr" fontAlgn="base">
              <a:spcBef>
                <a:spcPct val="0"/>
              </a:spcBef>
              <a:spcAft>
                <a:spcPct val="0"/>
              </a:spcAft>
            </a:pPr>
            <a:r>
              <a:rPr kumimoji="1" lang="mn-MN" altLang="ko-KR" sz="900" kern="0" dirty="0">
                <a:ln>
                  <a:solidFill>
                    <a:srgbClr val="FFFFFF">
                      <a:alpha val="0"/>
                    </a:srgbClr>
                  </a:solidFill>
                </a:ln>
                <a:solidFill>
                  <a:schemeClr val="accent2">
                    <a:lumMod val="50000"/>
                  </a:schemeClr>
                </a:solidFill>
                <a:latin typeface="Arial" panose="020B0604020202020204" pitchFamily="34" charset="0"/>
                <a:ea typeface="나눔고딕 Bold" panose="020D0804000000000000" pitchFamily="50" charset="-127"/>
                <a:cs typeface="Arial" panose="020B0604020202020204" pitchFamily="34" charset="0"/>
              </a:rPr>
              <a:t>байгууллага</a:t>
            </a:r>
            <a:r>
              <a:rPr kumimoji="1" lang="en-US" altLang="ko-KR" sz="900" kern="0" dirty="0">
                <a:ln>
                  <a:solidFill>
                    <a:srgbClr val="FFFFFF">
                      <a:alpha val="0"/>
                    </a:srgbClr>
                  </a:solidFill>
                </a:ln>
                <a:solidFill>
                  <a:schemeClr val="accent2">
                    <a:lumMod val="50000"/>
                  </a:schemeClr>
                </a:solidFill>
                <a:latin typeface="Arial" panose="020B0604020202020204" pitchFamily="34" charset="0"/>
                <a:ea typeface="나눔고딕 Bold" panose="020D0804000000000000" pitchFamily="50" charset="-127"/>
                <a:cs typeface="Arial" panose="020B0604020202020204" pitchFamily="34" charset="0"/>
              </a:rPr>
              <a:t> &amp;</a:t>
            </a:r>
            <a:r>
              <a:rPr kumimoji="1" lang="mn-MN" altLang="ko-KR" sz="900" kern="0" dirty="0">
                <a:ln>
                  <a:solidFill>
                    <a:srgbClr val="FFFFFF">
                      <a:alpha val="0"/>
                    </a:srgbClr>
                  </a:solidFill>
                </a:ln>
                <a:solidFill>
                  <a:schemeClr val="accent2">
                    <a:lumMod val="50000"/>
                  </a:schemeClr>
                </a:solidFill>
                <a:latin typeface="Arial" panose="020B0604020202020204" pitchFamily="34" charset="0"/>
                <a:ea typeface="나눔고딕 Bold" panose="020D0804000000000000" pitchFamily="50" charset="-127"/>
                <a:cs typeface="Arial" panose="020B0604020202020204" pitchFamily="34" charset="0"/>
              </a:rPr>
              <a:t> Их сургуулиуд </a:t>
            </a:r>
          </a:p>
          <a:p>
            <a:pPr algn="ctr" fontAlgn="base">
              <a:spcBef>
                <a:spcPct val="0"/>
              </a:spcBef>
              <a:spcAft>
                <a:spcPct val="0"/>
              </a:spcAft>
            </a:pPr>
            <a:r>
              <a:rPr kumimoji="1" lang="mn-MN" altLang="ko-KR" sz="900" kern="0" dirty="0">
                <a:ln>
                  <a:solidFill>
                    <a:srgbClr val="FFFFFF">
                      <a:alpha val="0"/>
                    </a:srgbClr>
                  </a:solidFill>
                </a:ln>
                <a:solidFill>
                  <a:schemeClr val="accent2">
                    <a:lumMod val="50000"/>
                  </a:schemeClr>
                </a:solidFill>
                <a:latin typeface="Arial" panose="020B0604020202020204" pitchFamily="34" charset="0"/>
                <a:ea typeface="나눔고딕 Bold" panose="020D0804000000000000" pitchFamily="50" charset="-127"/>
                <a:cs typeface="Arial" panose="020B0604020202020204" pitchFamily="34" charset="0"/>
              </a:rPr>
              <a:t>авч явна</a:t>
            </a:r>
            <a:endParaRPr kumimoji="1" lang="ko-KR" altLang="en-US" sz="900" dirty="0">
              <a:solidFill>
                <a:srgbClr val="000000"/>
              </a:solidFill>
              <a:latin typeface="Arial" panose="020B0604020202020204" pitchFamily="34" charset="0"/>
              <a:ea typeface="나눔고딕 ExtraBold" panose="020D0904000000000000" pitchFamily="50" charset="-127"/>
              <a:cs typeface="Arial" panose="020B0604020202020204" pitchFamily="34" charset="0"/>
            </a:endParaRPr>
          </a:p>
        </p:txBody>
      </p:sp>
      <p:sp>
        <p:nvSpPr>
          <p:cNvPr id="42" name="AutoShape 212"/>
          <p:cNvSpPr>
            <a:spLocks noChangeArrowheads="1"/>
          </p:cNvSpPr>
          <p:nvPr/>
        </p:nvSpPr>
        <p:spPr bwMode="auto">
          <a:xfrm>
            <a:off x="6876256" y="2795649"/>
            <a:ext cx="1846838" cy="170343"/>
          </a:xfrm>
          <a:prstGeom prst="roundRect">
            <a:avLst>
              <a:gd name="adj" fmla="val 16667"/>
            </a:avLst>
          </a:prstGeom>
          <a:solidFill>
            <a:srgbClr val="AFD5EF"/>
          </a:solidFill>
          <a:ln w="9525" algn="ctr">
            <a:noFill/>
            <a:round/>
            <a:headEnd/>
            <a:tailEnd/>
          </a:ln>
          <a:effectLst>
            <a:outerShdw dist="35921" dir="2700000" algn="ctr" rotWithShape="0">
              <a:srgbClr val="CECFCE"/>
            </a:outerShdw>
          </a:effectLst>
        </p:spPr>
        <p:txBody>
          <a:bodyPr wrap="none" lIns="95754" tIns="47877" rIns="95754" bIns="47877" anchor="ctr"/>
          <a:lstStyle/>
          <a:p>
            <a:pPr algn="ctr" defTabSz="839429" latinLnBrk="0">
              <a:defRPr/>
            </a:pPr>
            <a:r>
              <a:rPr lang="mn-MN" altLang="ko-KR" sz="800" kern="0" dirty="0">
                <a:solidFill>
                  <a:srgbClr val="002060"/>
                </a:solidFill>
                <a:latin typeface="Arial" panose="020B0604020202020204" pitchFamily="34" charset="0"/>
                <a:ea typeface="나눔고딕 ExtraBold" panose="020D0904000000000000" pitchFamily="50" charset="-127"/>
                <a:cs typeface="Arial" panose="020B0604020202020204" pitchFamily="34" charset="0"/>
              </a:rPr>
              <a:t>Нутагшуулсаны дараа</a:t>
            </a:r>
            <a:endParaRPr lang="ko-KR" altLang="en-US" sz="800" kern="0" dirty="0">
              <a:solidFill>
                <a:srgbClr val="002060"/>
              </a:solidFill>
              <a:latin typeface="Arial" panose="020B0604020202020204" pitchFamily="34" charset="0"/>
              <a:ea typeface="나눔고딕 ExtraBold" panose="020D0904000000000000" pitchFamily="50" charset="-127"/>
              <a:cs typeface="Arial" panose="020B0604020202020204" pitchFamily="34" charset="0"/>
            </a:endParaRPr>
          </a:p>
        </p:txBody>
      </p:sp>
      <p:pic>
        <p:nvPicPr>
          <p:cNvPr id="3075" name="Picture 3"/>
          <p:cNvPicPr>
            <a:picLocks noChangeAspect="1" noChangeArrowheads="1"/>
          </p:cNvPicPr>
          <p:nvPr/>
        </p:nvPicPr>
        <p:blipFill rotWithShape="1">
          <a:blip r:embed="rId6" cstate="print">
            <a:extLst>
              <a:ext uri="{28A0092B-C50C-407E-A947-70E740481C1C}">
                <a14:useLocalDpi xmlns:a14="http://schemas.microsoft.com/office/drawing/2010/main" val="0"/>
              </a:ext>
            </a:extLst>
          </a:blip>
          <a:srcRect t="15466"/>
          <a:stretch/>
        </p:blipFill>
        <p:spPr bwMode="auto">
          <a:xfrm>
            <a:off x="7828442" y="5184949"/>
            <a:ext cx="936104" cy="406876"/>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3076" name="Picture 4"/>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7347516" y="5591824"/>
            <a:ext cx="1433539" cy="969747"/>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56" name="Picture 2"/>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7236296" y="5216160"/>
            <a:ext cx="553732" cy="375665"/>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grpSp>
        <p:nvGrpSpPr>
          <p:cNvPr id="39" name="그룹 38"/>
          <p:cNvGrpSpPr/>
          <p:nvPr/>
        </p:nvGrpSpPr>
        <p:grpSpPr>
          <a:xfrm>
            <a:off x="4860032" y="5183614"/>
            <a:ext cx="1692187" cy="1418622"/>
            <a:chOff x="4954226" y="5183614"/>
            <a:chExt cx="1692187" cy="1418622"/>
          </a:xfrm>
        </p:grpSpPr>
        <p:pic>
          <p:nvPicPr>
            <p:cNvPr id="65" name="Picture 3"/>
            <p:cNvPicPr>
              <a:picLocks noChangeAspect="1" noChangeArrowheads="1"/>
            </p:cNvPicPr>
            <p:nvPr/>
          </p:nvPicPr>
          <p:blipFill rotWithShape="1">
            <a:blip r:embed="rId9" cstate="print">
              <a:extLst>
                <a:ext uri="{28A0092B-C50C-407E-A947-70E740481C1C}">
                  <a14:useLocalDpi xmlns:a14="http://schemas.microsoft.com/office/drawing/2010/main" val="0"/>
                </a:ext>
              </a:extLst>
            </a:blip>
            <a:srcRect t="7494"/>
            <a:stretch/>
          </p:blipFill>
          <p:spPr bwMode="auto">
            <a:xfrm rot="16200000">
              <a:off x="4715908" y="5805374"/>
              <a:ext cx="1332371" cy="180021"/>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31" name="TextBox 30"/>
            <p:cNvSpPr txBox="1"/>
            <p:nvPr/>
          </p:nvSpPr>
          <p:spPr>
            <a:xfrm>
              <a:off x="5402175" y="5183614"/>
              <a:ext cx="1198766" cy="261610"/>
            </a:xfrm>
            <a:prstGeom prst="rect">
              <a:avLst/>
            </a:prstGeom>
            <a:noFill/>
          </p:spPr>
          <p:txBody>
            <a:bodyPr wrap="square" rtlCol="0">
              <a:spAutoFit/>
            </a:bodyPr>
            <a:lstStyle/>
            <a:p>
              <a:pPr algn="ctr"/>
              <a:r>
                <a:rPr lang="mn-MN" altLang="ko-KR" sz="1100" b="1" dirty="0">
                  <a:solidFill>
                    <a:schemeClr val="accent1">
                      <a:lumMod val="25000"/>
                    </a:schemeClr>
                  </a:solidFill>
                  <a:latin typeface="Arial" panose="020B0604020202020204" pitchFamily="34" charset="0"/>
                  <a:ea typeface="나눔고딕 ExtraBold" panose="020D0904000000000000" pitchFamily="50" charset="-127"/>
                  <a:cs typeface="Arial" panose="020B0604020202020204" pitchFamily="34" charset="0"/>
                </a:rPr>
                <a:t>ТУС Монгол</a:t>
              </a:r>
              <a:endParaRPr lang="ko-KR" altLang="en-US" sz="1100" b="1" dirty="0">
                <a:solidFill>
                  <a:schemeClr val="accent1">
                    <a:lumMod val="25000"/>
                  </a:schemeClr>
                </a:solidFill>
                <a:latin typeface="Arial" panose="020B0604020202020204" pitchFamily="34" charset="0"/>
                <a:ea typeface="나눔고딕 ExtraBold" panose="020D0904000000000000" pitchFamily="50" charset="-127"/>
                <a:cs typeface="Arial" panose="020B0604020202020204" pitchFamily="34" charset="0"/>
              </a:endParaRPr>
            </a:p>
          </p:txBody>
        </p:sp>
        <p:pic>
          <p:nvPicPr>
            <p:cNvPr id="60" name="Picture 2"/>
            <p:cNvPicPr>
              <a:picLocks noChangeAspect="1" noChangeArrowheads="1"/>
            </p:cNvPicPr>
            <p:nvPr/>
          </p:nvPicPr>
          <p:blipFill>
            <a:blip r:embed="rId10" cstate="print">
              <a:extLst>
                <a:ext uri="{BEBA8EAE-BF5A-486C-A8C5-ECC9F3942E4B}">
                  <a14:imgProps xmlns:a14="http://schemas.microsoft.com/office/drawing/2010/main">
                    <a14:imgLayer r:embed="rId11">
                      <a14:imgEffect>
                        <a14:backgroundRemoval t="0" b="100000" l="0" r="100000">
                          <a14:foregroundMark x1="12755" y1="13900" x2="9311" y2="12741"/>
                          <a14:foregroundMark x1="7398" y1="29730" x2="1276" y2="81853"/>
                          <a14:foregroundMark x1="1403" y1="82625" x2="41709" y2="77220"/>
                          <a14:foregroundMark x1="56378" y1="79151" x2="98342" y2="85328"/>
                          <a14:foregroundMark x1="87245" y1="13127" x2="92602" y2="29730"/>
                          <a14:foregroundMark x1="9566" y1="17375" x2="7398" y2="32046"/>
                          <a14:backgroundMark x1="10842" y1="1544" x2="0" y2="84170"/>
                          <a14:backgroundMark x1="9821" y1="1158" x2="12500" y2="12741"/>
                          <a14:backgroundMark x1="12755" y1="10425" x2="32653" y2="0"/>
                          <a14:backgroundMark x1="75638" y1="1544" x2="89923" y2="9653"/>
                          <a14:backgroundMark x1="56888" y1="1158" x2="78571" y2="6950"/>
                        </a14:backgroundRemoval>
                      </a14:imgEffect>
                    </a14:imgLayer>
                  </a14:imgProps>
                </a:ext>
                <a:ext uri="{28A0092B-C50C-407E-A947-70E740481C1C}">
                  <a14:useLocalDpi xmlns:a14="http://schemas.microsoft.com/office/drawing/2010/main" val="0"/>
                </a:ext>
              </a:extLst>
            </a:blip>
            <a:srcRect/>
            <a:stretch>
              <a:fillRect/>
            </a:stretch>
          </p:blipFill>
          <p:spPr bwMode="auto">
            <a:xfrm>
              <a:off x="5386274" y="6185851"/>
              <a:ext cx="1260139" cy="416385"/>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3078" name="Picture 6"/>
            <p:cNvPicPr>
              <a:picLocks noChangeAspect="1" noChangeArrowheads="1"/>
            </p:cNvPicPr>
            <p:nvPr/>
          </p:nvPicPr>
          <p:blipFill rotWithShape="1">
            <a:blip r:embed="rId12" cstate="print">
              <a:extLst>
                <a:ext uri="{BEBA8EAE-BF5A-486C-A8C5-ECC9F3942E4B}">
                  <a14:imgProps xmlns:a14="http://schemas.microsoft.com/office/drawing/2010/main">
                    <a14:imgLayer r:embed="rId13">
                      <a14:imgEffect>
                        <a14:backgroundRemoval t="3136" b="100000" l="7850" r="100000">
                          <a14:foregroundMark x1="70648" y1="28223" x2="83959" y2="20906"/>
                          <a14:foregroundMark x1="51195" y1="8711" x2="77474" y2="20557"/>
                          <a14:foregroundMark x1="93857" y1="47387" x2="94198" y2="50174"/>
                        </a14:backgroundRemoval>
                      </a14:imgEffect>
                    </a14:imgLayer>
                  </a14:imgProps>
                </a:ext>
                <a:ext uri="{28A0092B-C50C-407E-A947-70E740481C1C}">
                  <a14:useLocalDpi xmlns:a14="http://schemas.microsoft.com/office/drawing/2010/main" val="0"/>
                </a:ext>
              </a:extLst>
            </a:blip>
            <a:srcRect l="8156" t="5680"/>
            <a:stretch/>
          </p:blipFill>
          <p:spPr bwMode="auto">
            <a:xfrm>
              <a:off x="5509851" y="5362334"/>
              <a:ext cx="1012984" cy="1018994"/>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3079" name="Picture 7"/>
            <p:cNvPicPr>
              <a:picLocks noChangeAspect="1" noChangeArrowheads="1"/>
            </p:cNvPicPr>
            <p:nvPr/>
          </p:nvPicPr>
          <p:blipFill>
            <a:blip r:embed="rId14" cstate="print">
              <a:extLst>
                <a:ext uri="{28A0092B-C50C-407E-A947-70E740481C1C}">
                  <a14:useLocalDpi xmlns:a14="http://schemas.microsoft.com/office/drawing/2010/main" val="0"/>
                </a:ext>
              </a:extLst>
            </a:blip>
            <a:srcRect/>
            <a:stretch>
              <a:fillRect/>
            </a:stretch>
          </p:blipFill>
          <p:spPr bwMode="auto">
            <a:xfrm>
              <a:off x="5004048" y="5753351"/>
              <a:ext cx="274511" cy="348356"/>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3081" name="Picture 9"/>
            <p:cNvPicPr>
              <a:picLocks noChangeAspect="1" noChangeArrowheads="1"/>
            </p:cNvPicPr>
            <p:nvPr/>
          </p:nvPicPr>
          <p:blipFill>
            <a:blip r:embed="rId15" cstate="print">
              <a:extLst>
                <a:ext uri="{28A0092B-C50C-407E-A947-70E740481C1C}">
                  <a14:useLocalDpi xmlns:a14="http://schemas.microsoft.com/office/drawing/2010/main" val="0"/>
                </a:ext>
              </a:extLst>
            </a:blip>
            <a:srcRect/>
            <a:stretch>
              <a:fillRect/>
            </a:stretch>
          </p:blipFill>
          <p:spPr bwMode="auto">
            <a:xfrm>
              <a:off x="4954226" y="5301208"/>
              <a:ext cx="374154" cy="388545"/>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3082" name="Picture 10"/>
            <p:cNvPicPr>
              <a:picLocks noChangeAspect="1" noChangeArrowheads="1"/>
            </p:cNvPicPr>
            <p:nvPr/>
          </p:nvPicPr>
          <p:blipFill>
            <a:blip r:embed="rId16" cstate="print">
              <a:extLst>
                <a:ext uri="{28A0092B-C50C-407E-A947-70E740481C1C}">
                  <a14:useLocalDpi xmlns:a14="http://schemas.microsoft.com/office/drawing/2010/main" val="0"/>
                </a:ext>
              </a:extLst>
            </a:blip>
            <a:srcRect/>
            <a:stretch>
              <a:fillRect/>
            </a:stretch>
          </p:blipFill>
          <p:spPr bwMode="auto">
            <a:xfrm>
              <a:off x="4954226" y="6165304"/>
              <a:ext cx="302631" cy="382039"/>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grpSp>
      <p:sp>
        <p:nvSpPr>
          <p:cNvPr id="66" name="TextBox 65"/>
          <p:cNvSpPr txBox="1"/>
          <p:nvPr/>
        </p:nvSpPr>
        <p:spPr>
          <a:xfrm>
            <a:off x="7464902" y="5517232"/>
            <a:ext cx="1198766" cy="261610"/>
          </a:xfrm>
          <a:prstGeom prst="rect">
            <a:avLst/>
          </a:prstGeom>
          <a:noFill/>
        </p:spPr>
        <p:txBody>
          <a:bodyPr wrap="square" rtlCol="0">
            <a:spAutoFit/>
          </a:bodyPr>
          <a:lstStyle/>
          <a:p>
            <a:pPr algn="ctr"/>
            <a:r>
              <a:rPr lang="mn-MN" altLang="ko-KR" sz="1100" dirty="0">
                <a:solidFill>
                  <a:schemeClr val="accent1">
                    <a:lumMod val="25000"/>
                  </a:schemeClr>
                </a:solidFill>
                <a:latin typeface="Arial" panose="020B0604020202020204" pitchFamily="34" charset="0"/>
                <a:ea typeface="나눔고딕 ExtraBold" panose="020D0904000000000000" pitchFamily="50" charset="-127"/>
                <a:cs typeface="Arial" panose="020B0604020202020204" pitchFamily="34" charset="0"/>
              </a:rPr>
              <a:t>Их сургууль</a:t>
            </a:r>
            <a:endParaRPr lang="ko-KR" altLang="en-US" sz="1100" dirty="0">
              <a:solidFill>
                <a:schemeClr val="accent1">
                  <a:lumMod val="25000"/>
                </a:schemeClr>
              </a:solidFill>
              <a:latin typeface="Arial" panose="020B0604020202020204" pitchFamily="34" charset="0"/>
              <a:ea typeface="나눔고딕 ExtraBold" panose="020D0904000000000000" pitchFamily="50" charset="-127"/>
              <a:cs typeface="Arial" panose="020B0604020202020204" pitchFamily="34" charset="0"/>
            </a:endParaRPr>
          </a:p>
        </p:txBody>
      </p:sp>
      <p:pic>
        <p:nvPicPr>
          <p:cNvPr id="3083" name="Picture 11"/>
          <p:cNvPicPr>
            <a:picLocks noChangeAspect="1" noChangeArrowheads="1"/>
          </p:cNvPicPr>
          <p:nvPr/>
        </p:nvPicPr>
        <p:blipFill>
          <a:blip r:embed="rId17" cstate="print">
            <a:extLst>
              <a:ext uri="{28A0092B-C50C-407E-A947-70E740481C1C}">
                <a14:useLocalDpi xmlns:a14="http://schemas.microsoft.com/office/drawing/2010/main" val="0"/>
              </a:ext>
            </a:extLst>
          </a:blip>
          <a:srcRect/>
          <a:stretch>
            <a:fillRect/>
          </a:stretch>
        </p:blipFill>
        <p:spPr bwMode="auto">
          <a:xfrm>
            <a:off x="6682591" y="5624393"/>
            <a:ext cx="409689" cy="397198"/>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48" name="슬라이드 번호 개체 틀 2"/>
          <p:cNvSpPr txBox="1">
            <a:spLocks/>
          </p:cNvSpPr>
          <p:nvPr/>
        </p:nvSpPr>
        <p:spPr>
          <a:xfrm>
            <a:off x="8748464" y="6597352"/>
            <a:ext cx="360040" cy="241086"/>
          </a:xfrm>
          <a:prstGeom prst="rect">
            <a:avLst/>
          </a:prstGeom>
        </p:spPr>
        <p:txBody>
          <a:bodyPr/>
          <a:lstStyle>
            <a:defPPr>
              <a:defRPr lang="ko-KR"/>
            </a:defPPr>
            <a:lvl1pPr marL="0" algn="l" defTabSz="914400" rtl="0" eaLnBrk="1" latinLnBrk="1" hangingPunct="1">
              <a:defRPr sz="1800" kern="1200">
                <a:solidFill>
                  <a:schemeClr val="tx1"/>
                </a:solidFill>
                <a:latin typeface="+mn-lt"/>
                <a:ea typeface="+mn-ea"/>
                <a:cs typeface="+mn-cs"/>
              </a:defRPr>
            </a:lvl1pPr>
            <a:lvl2pPr marL="457200" algn="l" defTabSz="914400" rtl="0" eaLnBrk="1" latinLnBrk="1" hangingPunct="1">
              <a:defRPr sz="1800" kern="1200">
                <a:solidFill>
                  <a:schemeClr val="tx1"/>
                </a:solidFill>
                <a:latin typeface="+mn-lt"/>
                <a:ea typeface="+mn-ea"/>
                <a:cs typeface="+mn-cs"/>
              </a:defRPr>
            </a:lvl2pPr>
            <a:lvl3pPr marL="914400" algn="l" defTabSz="914400" rtl="0" eaLnBrk="1" latinLnBrk="1" hangingPunct="1">
              <a:defRPr sz="1800" kern="1200">
                <a:solidFill>
                  <a:schemeClr val="tx1"/>
                </a:solidFill>
                <a:latin typeface="+mn-lt"/>
                <a:ea typeface="+mn-ea"/>
                <a:cs typeface="+mn-cs"/>
              </a:defRPr>
            </a:lvl3pPr>
            <a:lvl4pPr marL="1371600" algn="l" defTabSz="914400" rtl="0" eaLnBrk="1" latinLnBrk="1" hangingPunct="1">
              <a:defRPr sz="1800" kern="1200">
                <a:solidFill>
                  <a:schemeClr val="tx1"/>
                </a:solidFill>
                <a:latin typeface="+mn-lt"/>
                <a:ea typeface="+mn-ea"/>
                <a:cs typeface="+mn-cs"/>
              </a:defRPr>
            </a:lvl4pPr>
            <a:lvl5pPr marL="1828800" algn="l" defTabSz="914400" rtl="0" eaLnBrk="1" latinLnBrk="1" hangingPunct="1">
              <a:defRPr sz="1800" kern="1200">
                <a:solidFill>
                  <a:schemeClr val="tx1"/>
                </a:solidFill>
                <a:latin typeface="+mn-lt"/>
                <a:ea typeface="+mn-ea"/>
                <a:cs typeface="+mn-cs"/>
              </a:defRPr>
            </a:lvl5pPr>
            <a:lvl6pPr marL="2286000" algn="l" defTabSz="914400" rtl="0" eaLnBrk="1" latinLnBrk="1" hangingPunct="1">
              <a:defRPr sz="1800" kern="1200">
                <a:solidFill>
                  <a:schemeClr val="tx1"/>
                </a:solidFill>
                <a:latin typeface="+mn-lt"/>
                <a:ea typeface="+mn-ea"/>
                <a:cs typeface="+mn-cs"/>
              </a:defRPr>
            </a:lvl6pPr>
            <a:lvl7pPr marL="2743200" algn="l" defTabSz="914400" rtl="0" eaLnBrk="1" latinLnBrk="1" hangingPunct="1">
              <a:defRPr sz="1800" kern="1200">
                <a:solidFill>
                  <a:schemeClr val="tx1"/>
                </a:solidFill>
                <a:latin typeface="+mn-lt"/>
                <a:ea typeface="+mn-ea"/>
                <a:cs typeface="+mn-cs"/>
              </a:defRPr>
            </a:lvl7pPr>
            <a:lvl8pPr marL="3200400" algn="l" defTabSz="914400" rtl="0" eaLnBrk="1" latinLnBrk="1" hangingPunct="1">
              <a:defRPr sz="1800" kern="1200">
                <a:solidFill>
                  <a:schemeClr val="tx1"/>
                </a:solidFill>
                <a:latin typeface="+mn-lt"/>
                <a:ea typeface="+mn-ea"/>
                <a:cs typeface="+mn-cs"/>
              </a:defRPr>
            </a:lvl8pPr>
            <a:lvl9pPr marL="3657600" algn="l" defTabSz="914400" rtl="0" eaLnBrk="1" latinLnBrk="1" hangingPunct="1">
              <a:defRPr sz="1800" kern="1200">
                <a:solidFill>
                  <a:schemeClr val="tx1"/>
                </a:solidFill>
                <a:latin typeface="+mn-lt"/>
                <a:ea typeface="+mn-ea"/>
                <a:cs typeface="+mn-cs"/>
              </a:defRPr>
            </a:lvl9pPr>
          </a:lstStyle>
          <a:p>
            <a:pPr algn="r"/>
            <a:r>
              <a:rPr lang="de-DE" sz="1000" dirty="0">
                <a:latin typeface="나눔고딕 ExtraBold" panose="020D0904000000000000" pitchFamily="50" charset="-127"/>
                <a:ea typeface="나눔고딕 ExtraBold" panose="020D0904000000000000" pitchFamily="50" charset="-127"/>
                <a:cs typeface="Arial" panose="020B0604020202020204" pitchFamily="34" charset="0"/>
              </a:rPr>
              <a:t>53</a:t>
            </a:r>
          </a:p>
        </p:txBody>
      </p:sp>
    </p:spTree>
    <p:extLst>
      <p:ext uri="{BB962C8B-B14F-4D97-AF65-F5344CB8AC3E}">
        <p14:creationId xmlns:p14="http://schemas.microsoft.com/office/powerpoint/2010/main" val="2934211269"/>
      </p:ext>
    </p:extLst>
  </p:cSld>
  <p:clrMapOvr>
    <a:masterClrMapping/>
  </p:clrMapOvr>
  <p:transition>
    <p:fade/>
  </p:transition>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Box 4"/>
          <p:cNvSpPr txBox="1"/>
          <p:nvPr/>
        </p:nvSpPr>
        <p:spPr>
          <a:xfrm>
            <a:off x="143508" y="44624"/>
            <a:ext cx="8856984" cy="523220"/>
          </a:xfrm>
          <a:prstGeom prst="rect">
            <a:avLst/>
          </a:prstGeom>
          <a:noFill/>
        </p:spPr>
        <p:txBody>
          <a:bodyPr wrap="square" rtlCol="0">
            <a:spAutoFit/>
          </a:bodyPr>
          <a:lstStyle/>
          <a:p>
            <a:pPr algn="ctr" fontAlgn="base">
              <a:spcBef>
                <a:spcPct val="0"/>
              </a:spcBef>
              <a:spcAft>
                <a:spcPct val="0"/>
              </a:spcAft>
              <a:defRPr/>
            </a:pPr>
            <a:r>
              <a:rPr kumimoji="1" lang="mn-MN" altLang="ko-KR" sz="2800" dirty="0">
                <a:solidFill>
                  <a:srgbClr val="FFFFFF"/>
                </a:solidFill>
                <a:latin typeface="Arial" panose="020B0604020202020204" pitchFamily="34" charset="0"/>
                <a:ea typeface="나눔고딕 ExtraBold" panose="020D0904000000000000" pitchFamily="50" charset="-127"/>
                <a:cs typeface="Arial" panose="020B0604020202020204" pitchFamily="34" charset="0"/>
              </a:rPr>
              <a:t>ТУС-ыг хэрэгжүүлэхэд шаардлагатай нөхцөл</a:t>
            </a:r>
            <a:endParaRPr kumimoji="1" lang="ko-KR" altLang="en-US" sz="2800" dirty="0">
              <a:solidFill>
                <a:srgbClr val="FFFFFF"/>
              </a:solidFill>
              <a:latin typeface="Arial" panose="020B0604020202020204" pitchFamily="34" charset="0"/>
              <a:ea typeface="나눔고딕 ExtraBold" panose="020D0904000000000000" pitchFamily="50" charset="-127"/>
              <a:cs typeface="Arial" panose="020B0604020202020204" pitchFamily="34" charset="0"/>
            </a:endParaRPr>
          </a:p>
        </p:txBody>
      </p:sp>
      <p:sp>
        <p:nvSpPr>
          <p:cNvPr id="6" name="직사각형 5"/>
          <p:cNvSpPr/>
          <p:nvPr/>
        </p:nvSpPr>
        <p:spPr>
          <a:xfrm>
            <a:off x="-3244" y="2646149"/>
            <a:ext cx="9144000" cy="414337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062" tIns="45530" rIns="91062" bIns="45530" anchor="ctr"/>
          <a:lstStyle/>
          <a:p>
            <a:pPr algn="ctr">
              <a:defRPr/>
            </a:pPr>
            <a:endParaRPr lang="ko-KR" altLang="en-US" b="1">
              <a:solidFill>
                <a:prstClr val="white"/>
              </a:solidFill>
              <a:latin typeface="나눔고딕 ExtraBold" panose="020D0904000000000000" pitchFamily="50" charset="-127"/>
              <a:ea typeface="나눔고딕 ExtraBold" panose="020D0904000000000000" pitchFamily="50" charset="-127"/>
            </a:endParaRPr>
          </a:p>
        </p:txBody>
      </p:sp>
      <p:grpSp>
        <p:nvGrpSpPr>
          <p:cNvPr id="9" name="그룹 278"/>
          <p:cNvGrpSpPr/>
          <p:nvPr/>
        </p:nvGrpSpPr>
        <p:grpSpPr>
          <a:xfrm>
            <a:off x="399708" y="908720"/>
            <a:ext cx="3092172" cy="369332"/>
            <a:chOff x="467400" y="916361"/>
            <a:chExt cx="4283469" cy="407202"/>
          </a:xfrm>
        </p:grpSpPr>
        <p:grpSp>
          <p:nvGrpSpPr>
            <p:cNvPr id="10" name="Group 5"/>
            <p:cNvGrpSpPr>
              <a:grpSpLocks/>
            </p:cNvGrpSpPr>
            <p:nvPr/>
          </p:nvGrpSpPr>
          <p:grpSpPr bwMode="auto">
            <a:xfrm>
              <a:off x="467400" y="923111"/>
              <a:ext cx="4283469" cy="395288"/>
              <a:chOff x="752" y="1413"/>
              <a:chExt cx="1446" cy="294"/>
            </a:xfrm>
          </p:grpSpPr>
          <p:sp>
            <p:nvSpPr>
              <p:cNvPr id="12" name="AutoShape 6"/>
              <p:cNvSpPr>
                <a:spLocks noChangeArrowheads="1"/>
              </p:cNvSpPr>
              <p:nvPr/>
            </p:nvSpPr>
            <p:spPr bwMode="gray">
              <a:xfrm>
                <a:off x="752" y="1413"/>
                <a:ext cx="1446" cy="294"/>
              </a:xfrm>
              <a:prstGeom prst="roundRect">
                <a:avLst>
                  <a:gd name="adj" fmla="val 50000"/>
                </a:avLst>
              </a:prstGeom>
              <a:gradFill rotWithShape="1">
                <a:gsLst>
                  <a:gs pos="0">
                    <a:srgbClr val="0070C0"/>
                  </a:gs>
                  <a:gs pos="50000">
                    <a:srgbClr val="00B0F0"/>
                  </a:gs>
                  <a:gs pos="100000">
                    <a:srgbClr val="0070C0"/>
                  </a:gs>
                </a:gsLst>
                <a:lin ang="0" scaled="1"/>
              </a:gradFill>
              <a:ln w="12700">
                <a:noFill/>
                <a:round/>
                <a:headEnd/>
                <a:tailEnd/>
              </a:ln>
              <a:effectLst>
                <a:outerShdw dist="53882" dir="2700000" algn="ctr" rotWithShape="0">
                  <a:srgbClr val="292929">
                    <a:alpha val="50000"/>
                  </a:srgbClr>
                </a:outerShdw>
              </a:effectLst>
            </p:spPr>
            <p:txBody>
              <a:bodyPr wrap="none" anchor="ctr"/>
              <a:lstStyle/>
              <a:p>
                <a:pPr defTabSz="837945" latinLnBrk="0">
                  <a:defRPr/>
                </a:pPr>
                <a:endParaRPr lang="ko-KR" altLang="en-US" kern="0" dirty="0">
                  <a:solidFill>
                    <a:sysClr val="windowText" lastClr="000000"/>
                  </a:solidFill>
                  <a:latin typeface="나눔고딕 ExtraBold" panose="020D0904000000000000" pitchFamily="50" charset="-127"/>
                  <a:ea typeface="나눔고딕 ExtraBold" panose="020D0904000000000000" pitchFamily="50" charset="-127"/>
                </a:endParaRPr>
              </a:p>
            </p:txBody>
          </p:sp>
          <p:sp>
            <p:nvSpPr>
              <p:cNvPr id="13" name="AutoShape 7"/>
              <p:cNvSpPr>
                <a:spLocks noChangeArrowheads="1"/>
              </p:cNvSpPr>
              <p:nvPr/>
            </p:nvSpPr>
            <p:spPr bwMode="gray">
              <a:xfrm flipH="1">
                <a:off x="2157" y="1457"/>
                <a:ext cx="36" cy="204"/>
              </a:xfrm>
              <a:prstGeom prst="moon">
                <a:avLst>
                  <a:gd name="adj" fmla="val 22032"/>
                </a:avLst>
              </a:prstGeom>
              <a:gradFill rotWithShape="1">
                <a:gsLst>
                  <a:gs pos="0">
                    <a:srgbClr val="FFFFFF">
                      <a:gamma/>
                      <a:shade val="46275"/>
                      <a:invGamma/>
                      <a:alpha val="0"/>
                    </a:srgbClr>
                  </a:gs>
                  <a:gs pos="50000">
                    <a:srgbClr val="FFFFFF">
                      <a:alpha val="84000"/>
                    </a:srgbClr>
                  </a:gs>
                  <a:gs pos="100000">
                    <a:srgbClr val="FFFFFF">
                      <a:gamma/>
                      <a:shade val="46275"/>
                      <a:invGamma/>
                      <a:alpha val="0"/>
                    </a:srgbClr>
                  </a:gs>
                </a:gsLst>
                <a:lin ang="5400000" scaled="1"/>
              </a:gradFill>
              <a:ln w="9525">
                <a:noFill/>
                <a:miter lim="800000"/>
                <a:headEnd/>
                <a:tailEnd/>
              </a:ln>
              <a:effectLst/>
            </p:spPr>
            <p:txBody>
              <a:bodyPr wrap="none" anchor="ctr"/>
              <a:lstStyle/>
              <a:p>
                <a:pPr defTabSz="837945" latinLnBrk="0">
                  <a:defRPr/>
                </a:pPr>
                <a:endParaRPr lang="ko-KR" altLang="en-US" kern="0" dirty="0">
                  <a:solidFill>
                    <a:sysClr val="windowText" lastClr="000000"/>
                  </a:solidFill>
                  <a:latin typeface="나눔고딕 ExtraBold" panose="020D0904000000000000" pitchFamily="50" charset="-127"/>
                  <a:ea typeface="나눔고딕 ExtraBold" panose="020D0904000000000000" pitchFamily="50" charset="-127"/>
                </a:endParaRPr>
              </a:p>
            </p:txBody>
          </p:sp>
          <p:sp>
            <p:nvSpPr>
              <p:cNvPr id="14" name="AutoShape 8"/>
              <p:cNvSpPr>
                <a:spLocks noChangeArrowheads="1"/>
              </p:cNvSpPr>
              <p:nvPr/>
            </p:nvSpPr>
            <p:spPr bwMode="gray">
              <a:xfrm>
                <a:off x="762" y="1457"/>
                <a:ext cx="36" cy="204"/>
              </a:xfrm>
              <a:prstGeom prst="moon">
                <a:avLst>
                  <a:gd name="adj" fmla="val 22032"/>
                </a:avLst>
              </a:prstGeom>
              <a:gradFill rotWithShape="1">
                <a:gsLst>
                  <a:gs pos="0">
                    <a:srgbClr val="FFFFFF">
                      <a:gamma/>
                      <a:shade val="46275"/>
                      <a:invGamma/>
                      <a:alpha val="0"/>
                    </a:srgbClr>
                  </a:gs>
                  <a:gs pos="50000">
                    <a:srgbClr val="FFFFFF">
                      <a:alpha val="84000"/>
                    </a:srgbClr>
                  </a:gs>
                  <a:gs pos="100000">
                    <a:srgbClr val="FFFFFF">
                      <a:gamma/>
                      <a:shade val="46275"/>
                      <a:invGamma/>
                      <a:alpha val="0"/>
                    </a:srgbClr>
                  </a:gs>
                </a:gsLst>
                <a:lin ang="5400000" scaled="1"/>
              </a:gradFill>
              <a:ln w="9525">
                <a:noFill/>
                <a:miter lim="800000"/>
                <a:headEnd/>
                <a:tailEnd/>
              </a:ln>
              <a:effectLst/>
            </p:spPr>
            <p:txBody>
              <a:bodyPr wrap="none" anchor="ctr"/>
              <a:lstStyle/>
              <a:p>
                <a:pPr defTabSz="837945" latinLnBrk="0">
                  <a:defRPr/>
                </a:pPr>
                <a:endParaRPr lang="ko-KR" altLang="en-US" kern="0" dirty="0">
                  <a:solidFill>
                    <a:sysClr val="windowText" lastClr="000000"/>
                  </a:solidFill>
                  <a:latin typeface="나눔고딕 ExtraBold" panose="020D0904000000000000" pitchFamily="50" charset="-127"/>
                  <a:ea typeface="나눔고딕 ExtraBold" panose="020D0904000000000000" pitchFamily="50" charset="-127"/>
                </a:endParaRPr>
              </a:p>
            </p:txBody>
          </p:sp>
        </p:grpSp>
        <p:sp>
          <p:nvSpPr>
            <p:cNvPr id="11" name="Text Box 18"/>
            <p:cNvSpPr txBox="1">
              <a:spLocks noChangeArrowheads="1"/>
            </p:cNvSpPr>
            <p:nvPr/>
          </p:nvSpPr>
          <p:spPr bwMode="white">
            <a:xfrm>
              <a:off x="596515" y="916361"/>
              <a:ext cx="4025238" cy="407202"/>
            </a:xfrm>
            <a:prstGeom prst="rect">
              <a:avLst/>
            </a:prstGeom>
            <a:noFill/>
            <a:ln w="9525" algn="ctr">
              <a:noFill/>
              <a:miter lim="800000"/>
              <a:headEnd/>
              <a:tailEnd/>
            </a:ln>
          </p:spPr>
          <p:txBody>
            <a:bodyPr wrap="square" anchor="ctr">
              <a:spAutoFit/>
            </a:bodyPr>
            <a:lstStyle/>
            <a:p>
              <a:pPr algn="ctr" defTabSz="914400" fontAlgn="base">
                <a:spcBef>
                  <a:spcPct val="50000"/>
                </a:spcBef>
                <a:spcAft>
                  <a:spcPct val="0"/>
                </a:spcAft>
                <a:defRPr/>
              </a:pPr>
              <a:r>
                <a:rPr lang="mn-MN" altLang="ko-KR" b="1" dirty="0">
                  <a:solidFill>
                    <a:srgbClr val="F8F8F8"/>
                  </a:solidFill>
                  <a:effectLst>
                    <a:outerShdw blurRad="38100" dist="38100" dir="2700000" algn="tl">
                      <a:srgbClr val="000000">
                        <a:alpha val="43137"/>
                      </a:srgbClr>
                    </a:outerShdw>
                  </a:effectLst>
                  <a:latin typeface="Arial" panose="020B0604020202020204" pitchFamily="34" charset="0"/>
                  <a:ea typeface="나눔고딕 ExtraBold" panose="020D0904000000000000" pitchFamily="50" charset="-127"/>
                  <a:cs typeface="Arial" panose="020B0604020202020204" pitchFamily="34" charset="0"/>
                </a:rPr>
                <a:t>ТУС-н санхүүжилт</a:t>
              </a:r>
              <a:endParaRPr lang="ko-KR" altLang="en-US" b="1" dirty="0">
                <a:solidFill>
                  <a:srgbClr val="F8F8F8"/>
                </a:solidFill>
                <a:effectLst>
                  <a:outerShdw blurRad="38100" dist="38100" dir="2700000" algn="tl">
                    <a:srgbClr val="000000">
                      <a:alpha val="43137"/>
                    </a:srgbClr>
                  </a:outerShdw>
                </a:effectLst>
                <a:latin typeface="Arial" panose="020B0604020202020204" pitchFamily="34" charset="0"/>
                <a:ea typeface="나눔고딕 ExtraBold" panose="020D0904000000000000" pitchFamily="50" charset="-127"/>
                <a:cs typeface="Arial" panose="020B0604020202020204" pitchFamily="34" charset="0"/>
              </a:endParaRPr>
            </a:p>
          </p:txBody>
        </p:sp>
      </p:grpSp>
      <p:sp>
        <p:nvSpPr>
          <p:cNvPr id="17" name="모서리가 둥근 직사각형 16"/>
          <p:cNvSpPr/>
          <p:nvPr/>
        </p:nvSpPr>
        <p:spPr>
          <a:xfrm>
            <a:off x="251520" y="2492896"/>
            <a:ext cx="4320480" cy="4133036"/>
          </a:xfrm>
          <a:prstGeom prst="roundRect">
            <a:avLst>
              <a:gd name="adj" fmla="val 3225"/>
            </a:avLst>
          </a:prstGeom>
          <a:noFill/>
          <a:ln w="19050">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lIns="91428" tIns="45715" rIns="91428" bIns="45715" rtlCol="0" anchor="ctr"/>
          <a:lstStyle/>
          <a:p>
            <a:pPr algn="ctr" defTabSz="914400" fontAlgn="base">
              <a:spcBef>
                <a:spcPct val="0"/>
              </a:spcBef>
              <a:spcAft>
                <a:spcPct val="0"/>
              </a:spcAft>
            </a:pPr>
            <a:endParaRPr kumimoji="1" lang="ko-KR" altLang="en-US">
              <a:solidFill>
                <a:srgbClr val="FFFFFF"/>
              </a:solidFill>
            </a:endParaRPr>
          </a:p>
        </p:txBody>
      </p:sp>
      <p:sp>
        <p:nvSpPr>
          <p:cNvPr id="18" name="모서리가 둥근 직사각형 17"/>
          <p:cNvSpPr/>
          <p:nvPr/>
        </p:nvSpPr>
        <p:spPr>
          <a:xfrm>
            <a:off x="4644008" y="2492896"/>
            <a:ext cx="4320480" cy="4133036"/>
          </a:xfrm>
          <a:prstGeom prst="roundRect">
            <a:avLst>
              <a:gd name="adj" fmla="val 3225"/>
            </a:avLst>
          </a:prstGeom>
          <a:noFill/>
          <a:ln w="19050">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lIns="91428" tIns="45715" rIns="91428" bIns="45715" rtlCol="0" anchor="ctr"/>
          <a:lstStyle/>
          <a:p>
            <a:pPr algn="ctr" defTabSz="914400" fontAlgn="base">
              <a:spcBef>
                <a:spcPct val="0"/>
              </a:spcBef>
              <a:spcAft>
                <a:spcPct val="0"/>
              </a:spcAft>
            </a:pPr>
            <a:endParaRPr kumimoji="1" lang="ko-KR" altLang="en-US">
              <a:solidFill>
                <a:srgbClr val="FFFFFF"/>
              </a:solidFill>
            </a:endParaRPr>
          </a:p>
        </p:txBody>
      </p:sp>
      <p:sp>
        <p:nvSpPr>
          <p:cNvPr id="19" name="텍스트"/>
          <p:cNvSpPr txBox="1"/>
          <p:nvPr/>
        </p:nvSpPr>
        <p:spPr>
          <a:xfrm>
            <a:off x="1324287" y="2276872"/>
            <a:ext cx="2174946" cy="276999"/>
          </a:xfrm>
          <a:prstGeom prst="rect">
            <a:avLst/>
          </a:prstGeom>
          <a:noFill/>
        </p:spPr>
        <p:txBody>
          <a:bodyPr wrap="square" lIns="0" tIns="0" rIns="0" bIns="0" rtlCol="0" anchor="ctr">
            <a:spAutoFit/>
          </a:bodyPr>
          <a:lstStyle>
            <a:defPPr>
              <a:defRPr lang="ko-KR"/>
            </a:defPPr>
            <a:lvl1pPr lvl="0" indent="-266700" algn="ctr" defTabSz="914400">
              <a:spcBef>
                <a:spcPct val="0"/>
              </a:spcBef>
              <a:spcAft>
                <a:spcPts val="100"/>
              </a:spcAft>
              <a:buSzPct val="120000"/>
              <a:tabLst>
                <a:tab pos="177800" algn="l"/>
                <a:tab pos="803275" algn="l"/>
              </a:tabLst>
              <a:defRPr sz="1800" b="1" kern="1000" spc="-50">
                <a:ln>
                  <a:noFill/>
                  <a:prstDash val="solid"/>
                </a:ln>
                <a:gradFill rotWithShape="1">
                  <a:gsLst>
                    <a:gs pos="50000">
                      <a:schemeClr val="bg1"/>
                    </a:gs>
                    <a:gs pos="100000">
                      <a:schemeClr val="bg1"/>
                    </a:gs>
                  </a:gsLst>
                  <a:lin ang="5400000"/>
                </a:gradFill>
                <a:latin typeface="Rix정고딕 M" pitchFamily="18" charset="-127"/>
                <a:ea typeface="Rix정고딕 M" pitchFamily="18" charset="-127"/>
                <a:cs typeface="Arial" pitchFamily="34" charset="0"/>
              </a:defRPr>
            </a:lvl1pPr>
          </a:lstStyle>
          <a:p>
            <a:pPr>
              <a:defRPr/>
            </a:pPr>
            <a:r>
              <a:rPr lang="mn-MN" altLang="ko-KR" dirty="0">
                <a:gradFill rotWithShape="1">
                  <a:gsLst>
                    <a:gs pos="0">
                      <a:srgbClr val="FFE400"/>
                    </a:gs>
                    <a:gs pos="100000">
                      <a:srgbClr val="FA8006"/>
                    </a:gs>
                  </a:gsLst>
                  <a:lin ang="5400000"/>
                </a:gradFill>
                <a:effectLst>
                  <a:glow rad="88900">
                    <a:prstClr val="black">
                      <a:alpha val="60000"/>
                    </a:prstClr>
                  </a:glow>
                  <a:outerShdw blurRad="50800" dist="38100" dir="5040000" algn="tl">
                    <a:prstClr val="black">
                      <a:alpha val="70000"/>
                    </a:prstClr>
                  </a:outerShdw>
                </a:effectLst>
                <a:latin typeface="Arial Unicode MS" panose="020B0604020202020204" pitchFamily="50" charset="-127"/>
                <a:ea typeface="Arial Unicode MS" panose="020B0604020202020204" pitchFamily="50" charset="-127"/>
                <a:cs typeface="Arial Unicode MS" panose="020B0604020202020204" pitchFamily="50" charset="-127"/>
              </a:rPr>
              <a:t>Солонгос улсын кейс</a:t>
            </a:r>
            <a:endParaRPr lang="en-US" altLang="ko-KR" dirty="0">
              <a:gradFill rotWithShape="1">
                <a:gsLst>
                  <a:gs pos="0">
                    <a:srgbClr val="FFE400"/>
                  </a:gs>
                  <a:gs pos="100000">
                    <a:srgbClr val="FA8006"/>
                  </a:gs>
                </a:gsLst>
                <a:lin ang="5400000"/>
              </a:gradFill>
              <a:effectLst>
                <a:glow rad="88900">
                  <a:prstClr val="black">
                    <a:alpha val="60000"/>
                  </a:prstClr>
                </a:glow>
                <a:outerShdw blurRad="50800" dist="38100" dir="5040000" algn="tl">
                  <a:prstClr val="black">
                    <a:alpha val="70000"/>
                  </a:prstClr>
                </a:outerShdw>
              </a:effectLst>
              <a:latin typeface="Arial Unicode MS" panose="020B0604020202020204" pitchFamily="50" charset="-127"/>
              <a:ea typeface="Arial Unicode MS" panose="020B0604020202020204" pitchFamily="50" charset="-127"/>
              <a:cs typeface="Arial Unicode MS" panose="020B0604020202020204" pitchFamily="50" charset="-127"/>
            </a:endParaRPr>
          </a:p>
        </p:txBody>
      </p:sp>
      <p:sp>
        <p:nvSpPr>
          <p:cNvPr id="20" name="텍스트"/>
          <p:cNvSpPr txBox="1"/>
          <p:nvPr/>
        </p:nvSpPr>
        <p:spPr>
          <a:xfrm>
            <a:off x="5112061" y="2138373"/>
            <a:ext cx="3384375" cy="553998"/>
          </a:xfrm>
          <a:prstGeom prst="rect">
            <a:avLst/>
          </a:prstGeom>
          <a:noFill/>
        </p:spPr>
        <p:txBody>
          <a:bodyPr wrap="square" lIns="0" tIns="0" rIns="0" bIns="0" rtlCol="0" anchor="ctr">
            <a:spAutoFit/>
          </a:bodyPr>
          <a:lstStyle>
            <a:defPPr>
              <a:defRPr lang="ko-KR"/>
            </a:defPPr>
            <a:lvl1pPr lvl="0" indent="-266700" algn="ctr" defTabSz="914400">
              <a:spcBef>
                <a:spcPct val="0"/>
              </a:spcBef>
              <a:spcAft>
                <a:spcPts val="100"/>
              </a:spcAft>
              <a:buSzPct val="120000"/>
              <a:tabLst>
                <a:tab pos="177800" algn="l"/>
                <a:tab pos="803275" algn="l"/>
              </a:tabLst>
              <a:defRPr sz="1800" b="1" kern="1000" spc="-50">
                <a:ln>
                  <a:noFill/>
                  <a:prstDash val="solid"/>
                </a:ln>
                <a:gradFill rotWithShape="1">
                  <a:gsLst>
                    <a:gs pos="50000">
                      <a:schemeClr val="bg1"/>
                    </a:gs>
                    <a:gs pos="100000">
                      <a:schemeClr val="bg1"/>
                    </a:gs>
                  </a:gsLst>
                  <a:lin ang="5400000"/>
                </a:gradFill>
                <a:latin typeface="Rix정고딕 M" pitchFamily="18" charset="-127"/>
                <a:ea typeface="Rix정고딕 M" pitchFamily="18" charset="-127"/>
                <a:cs typeface="Arial" pitchFamily="34" charset="0"/>
              </a:defRPr>
            </a:lvl1pPr>
          </a:lstStyle>
          <a:p>
            <a:pPr>
              <a:defRPr/>
            </a:pPr>
            <a:r>
              <a:rPr lang="mn-MN" altLang="ko-KR" dirty="0">
                <a:gradFill rotWithShape="1">
                  <a:gsLst>
                    <a:gs pos="0">
                      <a:srgbClr val="FFE400"/>
                    </a:gs>
                    <a:gs pos="100000">
                      <a:srgbClr val="FA8006"/>
                    </a:gs>
                  </a:gsLst>
                  <a:lin ang="5400000"/>
                </a:gradFill>
                <a:effectLst>
                  <a:glow rad="88900">
                    <a:prstClr val="black">
                      <a:alpha val="60000"/>
                    </a:prstClr>
                  </a:glow>
                  <a:outerShdw blurRad="50800" dist="38100" dir="5040000" algn="tl">
                    <a:prstClr val="black">
                      <a:alpha val="70000"/>
                    </a:prstClr>
                  </a:outerShdw>
                </a:effectLst>
                <a:latin typeface="Arial Unicode MS" panose="020B0604020202020204" pitchFamily="50" charset="-127"/>
                <a:ea typeface="Arial Unicode MS" panose="020B0604020202020204" pitchFamily="50" charset="-127"/>
                <a:cs typeface="Arial Unicode MS" panose="020B0604020202020204" pitchFamily="50" charset="-127"/>
              </a:rPr>
              <a:t>Монгол улсад нэвтрүүлэх боломжтой зүйлүүд</a:t>
            </a:r>
            <a:endParaRPr lang="en-US" altLang="ko-KR" dirty="0">
              <a:gradFill rotWithShape="1">
                <a:gsLst>
                  <a:gs pos="0">
                    <a:srgbClr val="FFE400"/>
                  </a:gs>
                  <a:gs pos="100000">
                    <a:srgbClr val="FA8006"/>
                  </a:gs>
                </a:gsLst>
                <a:lin ang="5400000"/>
              </a:gradFill>
              <a:effectLst>
                <a:glow rad="88900">
                  <a:prstClr val="black">
                    <a:alpha val="60000"/>
                  </a:prstClr>
                </a:glow>
                <a:outerShdw blurRad="50800" dist="38100" dir="5040000" algn="tl">
                  <a:prstClr val="black">
                    <a:alpha val="70000"/>
                  </a:prstClr>
                </a:outerShdw>
              </a:effectLst>
              <a:latin typeface="Arial Unicode MS" panose="020B0604020202020204" pitchFamily="50" charset="-127"/>
              <a:ea typeface="Arial Unicode MS" panose="020B0604020202020204" pitchFamily="50" charset="-127"/>
              <a:cs typeface="Arial Unicode MS" panose="020B0604020202020204" pitchFamily="50" charset="-127"/>
            </a:endParaRPr>
          </a:p>
        </p:txBody>
      </p:sp>
      <p:sp>
        <p:nvSpPr>
          <p:cNvPr id="25" name="AutoShape 117"/>
          <p:cNvSpPr>
            <a:spLocks noChangeArrowheads="1"/>
          </p:cNvSpPr>
          <p:nvPr/>
        </p:nvSpPr>
        <p:spPr bwMode="auto">
          <a:xfrm>
            <a:off x="251520" y="1397820"/>
            <a:ext cx="8712968" cy="735036"/>
          </a:xfrm>
          <a:prstGeom prst="roundRect">
            <a:avLst>
              <a:gd name="adj" fmla="val 1940"/>
            </a:avLst>
          </a:prstGeom>
          <a:solidFill>
            <a:schemeClr val="bg1"/>
          </a:solidFill>
          <a:ln w="9525" algn="ctr">
            <a:solidFill>
              <a:srgbClr val="71AAD9"/>
            </a:solidFill>
            <a:round/>
            <a:headEnd/>
            <a:tailEnd/>
          </a:ln>
          <a:effectLst>
            <a:prstShdw prst="shdw17" dist="17961" dir="2700000">
              <a:srgbClr val="71AAD9">
                <a:gamma/>
                <a:shade val="60000"/>
                <a:invGamma/>
              </a:srgbClr>
            </a:prstShdw>
          </a:effectLst>
        </p:spPr>
        <p:txBody>
          <a:bodyPr wrap="none" lIns="91262" tIns="45634" rIns="91262" bIns="45634" anchor="ctr"/>
          <a:lstStyle/>
          <a:p>
            <a:pPr algn="ctr" defTabSz="914400" fontAlgn="base">
              <a:spcBef>
                <a:spcPct val="0"/>
              </a:spcBef>
              <a:spcAft>
                <a:spcPct val="0"/>
              </a:spcAft>
              <a:defRPr/>
            </a:pPr>
            <a:endParaRPr kumimoji="1" lang="ko-KR" altLang="en-US" sz="1600" dirty="0">
              <a:solidFill>
                <a:srgbClr val="000000"/>
              </a:solidFill>
              <a:effectLst>
                <a:outerShdw blurRad="38100" dist="38100" dir="2700000" algn="tl">
                  <a:srgbClr val="000000">
                    <a:alpha val="43137"/>
                  </a:srgbClr>
                </a:outerShdw>
              </a:effectLst>
              <a:latin typeface="나눔고딕 ExtraBold" panose="020D0904000000000000" pitchFamily="50" charset="-127"/>
              <a:ea typeface="나눔고딕 ExtraBold" panose="020D0904000000000000" pitchFamily="50" charset="-127"/>
            </a:endParaRPr>
          </a:p>
        </p:txBody>
      </p:sp>
      <p:sp>
        <p:nvSpPr>
          <p:cNvPr id="26" name="Rectangle 265"/>
          <p:cNvSpPr>
            <a:spLocks noChangeArrowheads="1"/>
          </p:cNvSpPr>
          <p:nvPr/>
        </p:nvSpPr>
        <p:spPr bwMode="auto">
          <a:xfrm>
            <a:off x="383931" y="1442172"/>
            <a:ext cx="8580557" cy="430887"/>
          </a:xfrm>
          <a:prstGeom prst="rect">
            <a:avLst/>
          </a:prstGeom>
          <a:noFill/>
          <a:ln w="9525" algn="ctr">
            <a:noFill/>
            <a:miter lim="800000"/>
            <a:headEnd/>
            <a:tailEnd/>
          </a:ln>
        </p:spPr>
        <p:txBody>
          <a:bodyPr wrap="square" lIns="0" tIns="0" rIns="0" bIns="0">
            <a:spAutoFit/>
          </a:bodyPr>
          <a:lstStyle/>
          <a:p>
            <a:pPr marL="361245" indent="-361245" eaLnBrk="0" fontAlgn="base" latinLnBrk="0" hangingPunct="0">
              <a:spcBef>
                <a:spcPct val="0"/>
              </a:spcBef>
              <a:spcAft>
                <a:spcPct val="0"/>
              </a:spcAft>
              <a:buSzPct val="170000"/>
              <a:buBlip>
                <a:blip r:embed="rId2"/>
              </a:buBlip>
            </a:pPr>
            <a:r>
              <a:rPr kumimoji="1" lang="mn-MN" altLang="ko-KR" sz="1400" dirty="0">
                <a:solidFill>
                  <a:srgbClr val="000000"/>
                </a:solidFill>
                <a:latin typeface="Arial" panose="020B0604020202020204" pitchFamily="34" charset="0"/>
                <a:ea typeface="나눔고딕 ExtraBold" panose="020D0904000000000000" pitchFamily="50" charset="-127"/>
                <a:cs typeface="Arial" panose="020B0604020202020204" pitchFamily="34" charset="0"/>
              </a:rPr>
              <a:t>Монгол улсад ТУС-ийг хэрэгжүүлэхэд гадаадын болон дотоодын ихээхэн хэмжээний санхүүжилт шаардагдана.</a:t>
            </a:r>
            <a:endParaRPr kumimoji="1" lang="ko-KR" altLang="en-US" sz="1400" dirty="0">
              <a:solidFill>
                <a:srgbClr val="000000"/>
              </a:solidFill>
              <a:latin typeface="Arial" panose="020B0604020202020204" pitchFamily="34" charset="0"/>
              <a:ea typeface="나눔고딕 ExtraBold" panose="020D0904000000000000" pitchFamily="50" charset="-127"/>
              <a:cs typeface="Arial" panose="020B0604020202020204" pitchFamily="34" charset="0"/>
            </a:endParaRPr>
          </a:p>
        </p:txBody>
      </p:sp>
      <p:grpSp>
        <p:nvGrpSpPr>
          <p:cNvPr id="27" name="그룹 26"/>
          <p:cNvGrpSpPr/>
          <p:nvPr/>
        </p:nvGrpSpPr>
        <p:grpSpPr>
          <a:xfrm>
            <a:off x="395536" y="2636913"/>
            <a:ext cx="4032448" cy="3888431"/>
            <a:chOff x="2980014" y="4572719"/>
            <a:chExt cx="3626826" cy="792086"/>
          </a:xfrm>
        </p:grpSpPr>
        <p:sp>
          <p:nvSpPr>
            <p:cNvPr id="28" name="직사각형 27"/>
            <p:cNvSpPr/>
            <p:nvPr/>
          </p:nvSpPr>
          <p:spPr>
            <a:xfrm>
              <a:off x="2980014" y="4572719"/>
              <a:ext cx="3626826" cy="792086"/>
            </a:xfrm>
            <a:prstGeom prst="rect">
              <a:avLst/>
            </a:prstGeom>
            <a:noFill/>
            <a:ln w="19050" cap="flat" cmpd="sng" algn="ctr">
              <a:solidFill>
                <a:srgbClr val="FFFFFF">
                  <a:lumMod val="75000"/>
                </a:srgbClr>
              </a:solidFill>
              <a:prstDash val="sysDot"/>
            </a:ln>
            <a:effectLst>
              <a:outerShdw blurRad="50800" dist="38100" dir="2700000" algn="tl" rotWithShape="0">
                <a:prstClr val="black">
                  <a:alpha val="40000"/>
                </a:prstClr>
              </a:outerShdw>
            </a:effectLst>
          </p:spPr>
          <p:txBody>
            <a:bodyPr rtlCol="0" anchor="ctr"/>
            <a:lstStyle/>
            <a:p>
              <a:pPr marL="88900" lvl="1" indent="-88900" defTabSz="831614" fontAlgn="base" latinLnBrk="0">
                <a:lnSpc>
                  <a:spcPct val="80000"/>
                </a:lnSpc>
                <a:spcBef>
                  <a:spcPct val="0"/>
                </a:spcBef>
                <a:spcAft>
                  <a:spcPts val="600"/>
                </a:spcAft>
                <a:buClr>
                  <a:srgbClr val="282828">
                    <a:lumMod val="50000"/>
                    <a:lumOff val="50000"/>
                  </a:srgbClr>
                </a:buClr>
                <a:buSzPct val="100000"/>
                <a:buFont typeface="Arial" panose="020B0604020202020204" pitchFamily="34" charset="0"/>
                <a:buChar char="•"/>
              </a:pPr>
              <a:endParaRPr kumimoji="1" lang="en-US" altLang="ko-KR" sz="1100" kern="0" dirty="0">
                <a:ln w="0">
                  <a:solidFill>
                    <a:srgbClr val="FFFFFF">
                      <a:alpha val="0"/>
                    </a:srgbClr>
                  </a:solidFill>
                </a:ln>
                <a:solidFill>
                  <a:schemeClr val="accent2">
                    <a:lumMod val="50000"/>
                  </a:schemeClr>
                </a:solidFill>
                <a:latin typeface="나눔고딕 Bold" panose="020D0804000000000000" pitchFamily="50" charset="-127"/>
                <a:ea typeface="나눔고딕 Bold" panose="020D0804000000000000" pitchFamily="50" charset="-127"/>
              </a:endParaRPr>
            </a:p>
          </p:txBody>
        </p:sp>
        <p:sp>
          <p:nvSpPr>
            <p:cNvPr id="29" name="직사각형 28"/>
            <p:cNvSpPr/>
            <p:nvPr/>
          </p:nvSpPr>
          <p:spPr>
            <a:xfrm>
              <a:off x="3072261" y="4633032"/>
              <a:ext cx="3442333" cy="203715"/>
            </a:xfrm>
            <a:prstGeom prst="rect">
              <a:avLst/>
            </a:prstGeom>
            <a:noFill/>
            <a:ln w="25400" cap="flat" cmpd="sng" algn="ctr">
              <a:noFill/>
              <a:prstDash val="solid"/>
            </a:ln>
            <a:effectLst/>
          </p:spPr>
          <p:txBody>
            <a:bodyPr wrap="square" lIns="36000" tIns="36000" rIns="36000" bIns="36000" rtlCol="0" anchor="ctr" anchorCtr="0">
              <a:noAutofit/>
            </a:bodyPr>
            <a:lstStyle/>
            <a:p>
              <a:pPr marL="171450" lvl="1" indent="-171450" defTabSz="831614" fontAlgn="base" latinLnBrk="0">
                <a:spcBef>
                  <a:spcPct val="0"/>
                </a:spcBef>
                <a:spcAft>
                  <a:spcPts val="600"/>
                </a:spcAft>
                <a:buClr>
                  <a:srgbClr val="282828">
                    <a:lumMod val="50000"/>
                    <a:lumOff val="50000"/>
                  </a:srgbClr>
                </a:buClr>
                <a:buSzPct val="100000"/>
                <a:buFont typeface="Wingdings" panose="05000000000000000000" pitchFamily="2" charset="2"/>
                <a:buChar char="Ø"/>
              </a:pPr>
              <a:r>
                <a:rPr kumimoji="1" lang="mn-MN" altLang="ko-KR" sz="1050" kern="0" dirty="0">
                  <a:ln>
                    <a:solidFill>
                      <a:srgbClr val="FFFFFF">
                        <a:alpha val="0"/>
                      </a:srgbClr>
                    </a:solidFill>
                  </a:ln>
                  <a:solidFill>
                    <a:schemeClr val="accent2">
                      <a:lumMod val="50000"/>
                    </a:schemeClr>
                  </a:solidFill>
                  <a:latin typeface="Arial" panose="020B0604020202020204" pitchFamily="34" charset="0"/>
                  <a:ea typeface="나눔고딕 Bold" panose="020D0804000000000000" pitchFamily="50" charset="-127"/>
                  <a:cs typeface="Arial" panose="020B0604020202020204" pitchFamily="34" charset="0"/>
                </a:rPr>
                <a:t>Газар, дэд бүтэц, тээврийн яам</a:t>
              </a:r>
              <a:r>
                <a:rPr kumimoji="1" lang="en-US" altLang="ko-KR" sz="1050" kern="0" dirty="0">
                  <a:ln>
                    <a:solidFill>
                      <a:srgbClr val="FFFFFF">
                        <a:alpha val="0"/>
                      </a:srgbClr>
                    </a:solidFill>
                  </a:ln>
                  <a:solidFill>
                    <a:schemeClr val="accent2">
                      <a:lumMod val="50000"/>
                    </a:schemeClr>
                  </a:solidFill>
                  <a:latin typeface="Arial" panose="020B0604020202020204" pitchFamily="34" charset="0"/>
                  <a:ea typeface="나눔고딕 Bold" panose="020D0804000000000000" pitchFamily="50" charset="-127"/>
                  <a:cs typeface="Arial" panose="020B0604020202020204" pitchFamily="34" charset="0"/>
                </a:rPr>
                <a:t> ‘</a:t>
              </a:r>
              <a:r>
                <a:rPr kumimoji="1" lang="mn-MN" altLang="ko-KR" sz="1050" kern="0" dirty="0">
                  <a:ln>
                    <a:solidFill>
                      <a:srgbClr val="FFFFFF">
                        <a:alpha val="0"/>
                      </a:srgbClr>
                    </a:solidFill>
                  </a:ln>
                  <a:solidFill>
                    <a:schemeClr val="accent2">
                      <a:lumMod val="50000"/>
                    </a:schemeClr>
                  </a:solidFill>
                  <a:latin typeface="Arial" panose="020B0604020202020204" pitchFamily="34" charset="0"/>
                  <a:ea typeface="나눔고딕 Bold" panose="020D0804000000000000" pitchFamily="50" charset="-127"/>
                  <a:cs typeface="Arial" panose="020B0604020202020204" pitchFamily="34" charset="0"/>
                </a:rPr>
                <a:t>Зам болон бусад дэд бүтцийн тусгай сан</a:t>
              </a:r>
              <a:r>
                <a:rPr kumimoji="1" lang="en-US" altLang="ko-KR" sz="1050" kern="0" dirty="0">
                  <a:ln>
                    <a:solidFill>
                      <a:srgbClr val="FFFFFF">
                        <a:alpha val="0"/>
                      </a:srgbClr>
                    </a:solidFill>
                  </a:ln>
                  <a:solidFill>
                    <a:schemeClr val="accent2">
                      <a:lumMod val="50000"/>
                    </a:schemeClr>
                  </a:solidFill>
                  <a:latin typeface="Arial" panose="020B0604020202020204" pitchFamily="34" charset="0"/>
                  <a:ea typeface="나눔고딕 Bold" panose="020D0804000000000000" pitchFamily="50" charset="-127"/>
                  <a:cs typeface="Arial" panose="020B0604020202020204" pitchFamily="34" charset="0"/>
                </a:rPr>
                <a:t>’</a:t>
              </a:r>
              <a:r>
                <a:rPr kumimoji="1" lang="mn-MN" altLang="ko-KR" sz="1050" kern="0" dirty="0">
                  <a:ln>
                    <a:solidFill>
                      <a:srgbClr val="FFFFFF">
                        <a:alpha val="0"/>
                      </a:srgbClr>
                    </a:solidFill>
                  </a:ln>
                  <a:solidFill>
                    <a:schemeClr val="accent2">
                      <a:lumMod val="50000"/>
                    </a:schemeClr>
                  </a:solidFill>
                  <a:latin typeface="Arial" panose="020B0604020202020204" pitchFamily="34" charset="0"/>
                  <a:ea typeface="나눔고딕 Bold" panose="020D0804000000000000" pitchFamily="50" charset="-127"/>
                  <a:cs typeface="Arial" panose="020B0604020202020204" pitchFamily="34" charset="0"/>
                </a:rPr>
                <a:t> доор ТУС-н сан байгуулсан</a:t>
              </a:r>
              <a:r>
                <a:rPr kumimoji="1" lang="en-US" altLang="ko-KR" sz="1050" kern="0" dirty="0">
                  <a:ln>
                    <a:solidFill>
                      <a:srgbClr val="FFFFFF">
                        <a:alpha val="0"/>
                      </a:srgbClr>
                    </a:solidFill>
                  </a:ln>
                  <a:solidFill>
                    <a:schemeClr val="accent2">
                      <a:lumMod val="50000"/>
                    </a:schemeClr>
                  </a:solidFill>
                  <a:latin typeface="Arial" panose="020B0604020202020204" pitchFamily="34" charset="0"/>
                  <a:ea typeface="나눔고딕 Bold" panose="020D0804000000000000" pitchFamily="50" charset="-127"/>
                  <a:cs typeface="Arial" panose="020B0604020202020204" pitchFamily="34" charset="0"/>
                </a:rPr>
                <a:t>. </a:t>
              </a:r>
            </a:p>
            <a:p>
              <a:pPr marL="171450" lvl="1" indent="-171450" defTabSz="831614" fontAlgn="base" latinLnBrk="0">
                <a:spcBef>
                  <a:spcPct val="0"/>
                </a:spcBef>
                <a:spcAft>
                  <a:spcPts val="600"/>
                </a:spcAft>
                <a:buClr>
                  <a:srgbClr val="282828">
                    <a:lumMod val="50000"/>
                    <a:lumOff val="50000"/>
                  </a:srgbClr>
                </a:buClr>
                <a:buSzPct val="100000"/>
                <a:buFont typeface="Wingdings" panose="05000000000000000000" pitchFamily="2" charset="2"/>
                <a:buChar char="Ø"/>
              </a:pPr>
              <a:r>
                <a:rPr kumimoji="1" lang="mn-MN" altLang="ko-KR" sz="1050" kern="0" dirty="0">
                  <a:ln>
                    <a:solidFill>
                      <a:srgbClr val="FFFFFF">
                        <a:alpha val="0"/>
                      </a:srgbClr>
                    </a:solidFill>
                  </a:ln>
                  <a:solidFill>
                    <a:schemeClr val="accent2">
                      <a:lumMod val="50000"/>
                    </a:schemeClr>
                  </a:solidFill>
                  <a:latin typeface="Arial" panose="020B0604020202020204" pitchFamily="34" charset="0"/>
                  <a:ea typeface="나눔고딕 Bold" panose="020D0804000000000000" pitchFamily="50" charset="-127"/>
                  <a:cs typeface="Arial" panose="020B0604020202020204" pitchFamily="34" charset="0"/>
                </a:rPr>
                <a:t>Салбарын яам санхүүжилтыг хангахаар тодорхой хэмжээний тээврийн татварыг зарцуулсан,</a:t>
              </a:r>
              <a:r>
                <a:rPr kumimoji="1" lang="en-US" altLang="ko-KR" sz="1050" kern="0" dirty="0">
                  <a:ln>
                    <a:solidFill>
                      <a:srgbClr val="FFFFFF">
                        <a:alpha val="0"/>
                      </a:srgbClr>
                    </a:solidFill>
                  </a:ln>
                  <a:solidFill>
                    <a:schemeClr val="accent2">
                      <a:lumMod val="50000"/>
                    </a:schemeClr>
                  </a:solidFill>
                  <a:latin typeface="Arial" panose="020B0604020202020204" pitchFamily="34" charset="0"/>
                  <a:ea typeface="나눔고딕 Bold" panose="020D0804000000000000" pitchFamily="50" charset="-127"/>
                  <a:cs typeface="Arial" panose="020B0604020202020204" pitchFamily="34" charset="0"/>
                </a:rPr>
                <a:t> </a:t>
              </a:r>
              <a:r>
                <a:rPr kumimoji="1" lang="mn-MN" altLang="ko-KR" sz="1050" kern="0" dirty="0">
                  <a:ln>
                    <a:solidFill>
                      <a:srgbClr val="FFFFFF">
                        <a:alpha val="0"/>
                      </a:srgbClr>
                    </a:solidFill>
                  </a:ln>
                  <a:solidFill>
                    <a:schemeClr val="accent2">
                      <a:lumMod val="50000"/>
                    </a:schemeClr>
                  </a:solidFill>
                  <a:latin typeface="Arial" panose="020B0604020202020204" pitchFamily="34" charset="0"/>
                  <a:ea typeface="나눔고딕 Bold" panose="020D0804000000000000" pitchFamily="50" charset="-127"/>
                  <a:cs typeface="Arial" panose="020B0604020202020204" pitchFamily="34" charset="0"/>
                </a:rPr>
                <a:t>хотын захиргаанаас төслийг хэрэгжүүлэхэд татаас авсан</a:t>
              </a:r>
              <a:r>
                <a:rPr kumimoji="1" lang="en-US" altLang="ko-KR" sz="1050" kern="0" dirty="0">
                  <a:ln>
                    <a:solidFill>
                      <a:srgbClr val="FFFFFF">
                        <a:alpha val="0"/>
                      </a:srgbClr>
                    </a:solidFill>
                  </a:ln>
                  <a:solidFill>
                    <a:schemeClr val="accent2">
                      <a:lumMod val="50000"/>
                    </a:schemeClr>
                  </a:solidFill>
                  <a:latin typeface="Arial" panose="020B0604020202020204" pitchFamily="34" charset="0"/>
                  <a:ea typeface="나눔고딕 Bold" panose="020D0804000000000000" pitchFamily="50" charset="-127"/>
                  <a:cs typeface="Arial" panose="020B0604020202020204" pitchFamily="34" charset="0"/>
                </a:rPr>
                <a:t>.</a:t>
              </a:r>
            </a:p>
          </p:txBody>
        </p:sp>
      </p:grpSp>
      <p:grpSp>
        <p:nvGrpSpPr>
          <p:cNvPr id="33" name="그룹 32"/>
          <p:cNvGrpSpPr/>
          <p:nvPr/>
        </p:nvGrpSpPr>
        <p:grpSpPr>
          <a:xfrm>
            <a:off x="4788024" y="2692476"/>
            <a:ext cx="4032448" cy="1240579"/>
            <a:chOff x="2980014" y="4572719"/>
            <a:chExt cx="3626826" cy="792086"/>
          </a:xfrm>
        </p:grpSpPr>
        <p:sp>
          <p:nvSpPr>
            <p:cNvPr id="34" name="직사각형 33"/>
            <p:cNvSpPr/>
            <p:nvPr/>
          </p:nvSpPr>
          <p:spPr>
            <a:xfrm>
              <a:off x="2980014" y="4572719"/>
              <a:ext cx="3626826" cy="792086"/>
            </a:xfrm>
            <a:prstGeom prst="rect">
              <a:avLst/>
            </a:prstGeom>
            <a:noFill/>
            <a:ln w="19050" cap="flat" cmpd="sng" algn="ctr">
              <a:solidFill>
                <a:srgbClr val="FFFFFF">
                  <a:lumMod val="75000"/>
                </a:srgbClr>
              </a:solidFill>
              <a:prstDash val="sysDot"/>
            </a:ln>
            <a:effectLst>
              <a:outerShdw blurRad="50800" dist="38100" dir="2700000" algn="tl" rotWithShape="0">
                <a:prstClr val="black">
                  <a:alpha val="40000"/>
                </a:prstClr>
              </a:outerShdw>
            </a:effectLst>
          </p:spPr>
          <p:txBody>
            <a:bodyPr rtlCol="0" anchor="ctr"/>
            <a:lstStyle/>
            <a:p>
              <a:pPr marL="88900" lvl="1" indent="-88900" defTabSz="831614" fontAlgn="base" latinLnBrk="0">
                <a:lnSpc>
                  <a:spcPct val="80000"/>
                </a:lnSpc>
                <a:spcBef>
                  <a:spcPct val="0"/>
                </a:spcBef>
                <a:spcAft>
                  <a:spcPts val="600"/>
                </a:spcAft>
                <a:buClr>
                  <a:srgbClr val="282828">
                    <a:lumMod val="50000"/>
                    <a:lumOff val="50000"/>
                  </a:srgbClr>
                </a:buClr>
                <a:buSzPct val="100000"/>
                <a:buFont typeface="Arial" panose="020B0604020202020204" pitchFamily="34" charset="0"/>
                <a:buChar char="•"/>
              </a:pPr>
              <a:endParaRPr kumimoji="1" lang="en-US" altLang="ko-KR" sz="1100" kern="0" dirty="0">
                <a:ln w="0">
                  <a:solidFill>
                    <a:srgbClr val="FFFFFF">
                      <a:alpha val="0"/>
                    </a:srgbClr>
                  </a:solidFill>
                </a:ln>
                <a:solidFill>
                  <a:schemeClr val="accent2">
                    <a:lumMod val="50000"/>
                  </a:schemeClr>
                </a:solidFill>
                <a:latin typeface="나눔고딕 Bold" panose="020D0804000000000000" pitchFamily="50" charset="-127"/>
                <a:ea typeface="나눔고딕 Bold" panose="020D0804000000000000" pitchFamily="50" charset="-127"/>
              </a:endParaRPr>
            </a:p>
          </p:txBody>
        </p:sp>
        <p:sp>
          <p:nvSpPr>
            <p:cNvPr id="35" name="직사각형 34"/>
            <p:cNvSpPr/>
            <p:nvPr/>
          </p:nvSpPr>
          <p:spPr>
            <a:xfrm>
              <a:off x="3072261" y="4689627"/>
              <a:ext cx="3442333" cy="675178"/>
            </a:xfrm>
            <a:prstGeom prst="rect">
              <a:avLst/>
            </a:prstGeom>
            <a:noFill/>
            <a:ln w="25400" cap="flat" cmpd="sng" algn="ctr">
              <a:noFill/>
              <a:prstDash val="solid"/>
            </a:ln>
            <a:effectLst/>
          </p:spPr>
          <p:txBody>
            <a:bodyPr wrap="square" lIns="36000" tIns="36000" rIns="36000" bIns="36000" rtlCol="0" anchor="ctr" anchorCtr="0">
              <a:noAutofit/>
            </a:bodyPr>
            <a:lstStyle/>
            <a:p>
              <a:pPr marL="171450" lvl="1" indent="-171450" defTabSz="831614" fontAlgn="base" latinLnBrk="0">
                <a:spcBef>
                  <a:spcPct val="0"/>
                </a:spcBef>
                <a:spcAft>
                  <a:spcPts val="600"/>
                </a:spcAft>
                <a:buClr>
                  <a:srgbClr val="282828">
                    <a:lumMod val="50000"/>
                    <a:lumOff val="50000"/>
                  </a:srgbClr>
                </a:buClr>
                <a:buSzPct val="100000"/>
                <a:buFont typeface="Wingdings" panose="05000000000000000000" pitchFamily="2" charset="2"/>
                <a:buChar char="Ø"/>
              </a:pPr>
              <a:r>
                <a:rPr kumimoji="1" lang="mn-MN" altLang="ko-KR" sz="1050" kern="0" dirty="0">
                  <a:ln>
                    <a:solidFill>
                      <a:srgbClr val="FFFFFF">
                        <a:alpha val="0"/>
                      </a:srgbClr>
                    </a:solidFill>
                  </a:ln>
                  <a:solidFill>
                    <a:schemeClr val="accent2">
                      <a:lumMod val="50000"/>
                    </a:schemeClr>
                  </a:solidFill>
                  <a:latin typeface="Arial" panose="020B0604020202020204" pitchFamily="34" charset="0"/>
                  <a:ea typeface="나눔고딕 Bold" panose="020D0804000000000000" pitchFamily="50" charset="-127"/>
                  <a:cs typeface="Arial" panose="020B0604020202020204" pitchFamily="34" charset="0"/>
                </a:rPr>
                <a:t>ТУС-г хөгжүүлэх тусгай сан бий болгох</a:t>
              </a:r>
              <a:r>
                <a:rPr kumimoji="1" lang="en-US" altLang="ko-KR" sz="1050" kern="0" dirty="0">
                  <a:ln>
                    <a:solidFill>
                      <a:srgbClr val="FFFFFF">
                        <a:alpha val="0"/>
                      </a:srgbClr>
                    </a:solidFill>
                  </a:ln>
                  <a:solidFill>
                    <a:schemeClr val="accent2">
                      <a:lumMod val="50000"/>
                    </a:schemeClr>
                  </a:solidFill>
                  <a:latin typeface="Arial" panose="020B0604020202020204" pitchFamily="34" charset="0"/>
                  <a:ea typeface="나눔고딕 Bold" panose="020D0804000000000000" pitchFamily="50" charset="-127"/>
                  <a:cs typeface="Arial" panose="020B0604020202020204" pitchFamily="34" charset="0"/>
                </a:rPr>
                <a:t>.</a:t>
              </a:r>
            </a:p>
            <a:p>
              <a:pPr marL="171450" lvl="1" indent="-171450" defTabSz="831614" fontAlgn="base" latinLnBrk="0">
                <a:spcBef>
                  <a:spcPct val="0"/>
                </a:spcBef>
                <a:spcAft>
                  <a:spcPts val="600"/>
                </a:spcAft>
                <a:buClr>
                  <a:srgbClr val="282828">
                    <a:lumMod val="50000"/>
                    <a:lumOff val="50000"/>
                  </a:srgbClr>
                </a:buClr>
                <a:buSzPct val="100000"/>
                <a:buFont typeface="Wingdings" panose="05000000000000000000" pitchFamily="2" charset="2"/>
                <a:buChar char="Ø"/>
              </a:pPr>
              <a:r>
                <a:rPr kumimoji="1" lang="mn-MN" altLang="ko-KR" sz="1050" kern="0" dirty="0">
                  <a:ln>
                    <a:solidFill>
                      <a:srgbClr val="FFFFFF">
                        <a:alpha val="0"/>
                      </a:srgbClr>
                    </a:solidFill>
                  </a:ln>
                  <a:solidFill>
                    <a:schemeClr val="accent2">
                      <a:lumMod val="50000"/>
                    </a:schemeClr>
                  </a:solidFill>
                  <a:latin typeface="Arial" panose="020B0604020202020204" pitchFamily="34" charset="0"/>
                  <a:ea typeface="나눔고딕 Bold" panose="020D0804000000000000" pitchFamily="50" charset="-127"/>
                  <a:cs typeface="Arial" panose="020B0604020202020204" pitchFamily="34" charset="0"/>
                </a:rPr>
                <a:t>ТУС-н төслийг санхүүжүүлэхийн тулд татвараас тодорхой хэмжээний мөнгийг зарцуулах</a:t>
              </a:r>
              <a:r>
                <a:rPr kumimoji="1" lang="en-US" altLang="ko-KR" sz="1050" kern="0" dirty="0">
                  <a:ln>
                    <a:solidFill>
                      <a:srgbClr val="FFFFFF">
                        <a:alpha val="0"/>
                      </a:srgbClr>
                    </a:solidFill>
                  </a:ln>
                  <a:solidFill>
                    <a:schemeClr val="accent2">
                      <a:lumMod val="50000"/>
                    </a:schemeClr>
                  </a:solidFill>
                  <a:latin typeface="Arial" panose="020B0604020202020204" pitchFamily="34" charset="0"/>
                  <a:ea typeface="나눔고딕 Bold" panose="020D0804000000000000" pitchFamily="50" charset="-127"/>
                  <a:cs typeface="Arial" panose="020B0604020202020204" pitchFamily="34" charset="0"/>
                </a:rPr>
                <a:t>.</a:t>
              </a:r>
            </a:p>
            <a:p>
              <a:pPr marL="171450" lvl="1" indent="-171450" defTabSz="831614" fontAlgn="base" latinLnBrk="0">
                <a:spcBef>
                  <a:spcPct val="0"/>
                </a:spcBef>
                <a:spcAft>
                  <a:spcPts val="600"/>
                </a:spcAft>
                <a:buClr>
                  <a:srgbClr val="282828">
                    <a:lumMod val="50000"/>
                    <a:lumOff val="50000"/>
                  </a:srgbClr>
                </a:buClr>
                <a:buSzPct val="100000"/>
                <a:buFont typeface="Wingdings" panose="05000000000000000000" pitchFamily="2" charset="2"/>
                <a:buChar char="Ø"/>
              </a:pPr>
              <a:r>
                <a:rPr kumimoji="1" lang="mn-MN" altLang="ko-KR" sz="1050" kern="0" dirty="0">
                  <a:ln>
                    <a:solidFill>
                      <a:srgbClr val="FFFFFF">
                        <a:alpha val="0"/>
                      </a:srgbClr>
                    </a:solidFill>
                  </a:ln>
                  <a:solidFill>
                    <a:schemeClr val="accent2">
                      <a:lumMod val="50000"/>
                    </a:schemeClr>
                  </a:solidFill>
                  <a:latin typeface="Arial" panose="020B0604020202020204" pitchFamily="34" charset="0"/>
                  <a:ea typeface="나눔고딕 Bold" panose="020D0804000000000000" pitchFamily="50" charset="-127"/>
                  <a:cs typeface="Arial" panose="020B0604020202020204" pitchFamily="34" charset="0"/>
                </a:rPr>
                <a:t>ЗТХЯ ТУС-н үйлчилгээний эрэмбийг харгалзан үзэж, Улаанбаатар болон аймгуудад үе шаттай санхүүжилтын төлөвлөгөө гаргах</a:t>
              </a:r>
              <a:r>
                <a:rPr kumimoji="1" lang="en-US" altLang="ko-KR" sz="1050" kern="0" dirty="0">
                  <a:ln>
                    <a:solidFill>
                      <a:srgbClr val="FFFFFF">
                        <a:alpha val="0"/>
                      </a:srgbClr>
                    </a:solidFill>
                  </a:ln>
                  <a:solidFill>
                    <a:schemeClr val="accent2">
                      <a:lumMod val="50000"/>
                    </a:schemeClr>
                  </a:solidFill>
                  <a:latin typeface="Arial" panose="020B0604020202020204" pitchFamily="34" charset="0"/>
                  <a:ea typeface="나눔고딕 Bold" panose="020D0804000000000000" pitchFamily="50" charset="-127"/>
                  <a:cs typeface="Arial" panose="020B0604020202020204" pitchFamily="34" charset="0"/>
                </a:rPr>
                <a:t>.</a:t>
              </a:r>
            </a:p>
          </p:txBody>
        </p:sp>
      </p:grpSp>
      <p:sp>
        <p:nvSpPr>
          <p:cNvPr id="32" name="AutoShape 212"/>
          <p:cNvSpPr>
            <a:spLocks noChangeArrowheads="1"/>
          </p:cNvSpPr>
          <p:nvPr/>
        </p:nvSpPr>
        <p:spPr bwMode="auto">
          <a:xfrm>
            <a:off x="4929357" y="2636912"/>
            <a:ext cx="2090915" cy="199580"/>
          </a:xfrm>
          <a:prstGeom prst="roundRect">
            <a:avLst>
              <a:gd name="adj" fmla="val 16667"/>
            </a:avLst>
          </a:prstGeom>
          <a:solidFill>
            <a:srgbClr val="AFD5EF"/>
          </a:solidFill>
          <a:ln w="9525" algn="ctr">
            <a:noFill/>
            <a:round/>
            <a:headEnd/>
            <a:tailEnd/>
          </a:ln>
          <a:effectLst>
            <a:outerShdw dist="35921" dir="2700000" algn="ctr" rotWithShape="0">
              <a:srgbClr val="CECFCE"/>
            </a:outerShdw>
          </a:effectLst>
        </p:spPr>
        <p:txBody>
          <a:bodyPr wrap="none" lIns="95754" tIns="47877" rIns="95754" bIns="47877" anchor="ctr"/>
          <a:lstStyle/>
          <a:p>
            <a:pPr algn="ctr" defTabSz="839429" latinLnBrk="0">
              <a:defRPr/>
            </a:pPr>
            <a:r>
              <a:rPr lang="mn-MN" altLang="ko-KR" sz="800" kern="0" dirty="0">
                <a:solidFill>
                  <a:srgbClr val="002060"/>
                </a:solidFill>
                <a:latin typeface="Arial" panose="020B0604020202020204" pitchFamily="34" charset="0"/>
                <a:ea typeface="나눔고딕 ExtraBold" panose="020D0904000000000000" pitchFamily="50" charset="-127"/>
                <a:cs typeface="Arial" panose="020B0604020202020204" pitchFamily="34" charset="0"/>
              </a:rPr>
              <a:t>Дотоодоос санхүүжүүлэх</a:t>
            </a:r>
            <a:endParaRPr lang="ko-KR" altLang="en-US" sz="800" kern="0" dirty="0">
              <a:solidFill>
                <a:srgbClr val="002060"/>
              </a:solidFill>
              <a:latin typeface="Arial" panose="020B0604020202020204" pitchFamily="34" charset="0"/>
              <a:ea typeface="나눔고딕 ExtraBold" panose="020D0904000000000000" pitchFamily="50" charset="-127"/>
              <a:cs typeface="Arial" panose="020B0604020202020204" pitchFamily="34" charset="0"/>
            </a:endParaRPr>
          </a:p>
        </p:txBody>
      </p:sp>
      <p:sp>
        <p:nvSpPr>
          <p:cNvPr id="38" name="직사각형 37"/>
          <p:cNvSpPr/>
          <p:nvPr/>
        </p:nvSpPr>
        <p:spPr>
          <a:xfrm>
            <a:off x="4788024" y="4142498"/>
            <a:ext cx="4032448" cy="1142265"/>
          </a:xfrm>
          <a:prstGeom prst="rect">
            <a:avLst/>
          </a:prstGeom>
          <a:noFill/>
          <a:ln w="19050" cap="flat" cmpd="sng" algn="ctr">
            <a:solidFill>
              <a:srgbClr val="FFFFFF">
                <a:lumMod val="75000"/>
              </a:srgbClr>
            </a:solidFill>
            <a:prstDash val="sysDot"/>
          </a:ln>
          <a:effectLst>
            <a:outerShdw blurRad="50800" dist="38100" dir="2700000" algn="tl" rotWithShape="0">
              <a:prstClr val="black">
                <a:alpha val="40000"/>
              </a:prstClr>
            </a:outerShdw>
          </a:effectLst>
        </p:spPr>
        <p:txBody>
          <a:bodyPr rtlCol="0" anchor="ctr"/>
          <a:lstStyle/>
          <a:p>
            <a:pPr marL="88900" lvl="1" indent="-88900" defTabSz="831614" fontAlgn="base" latinLnBrk="0">
              <a:lnSpc>
                <a:spcPct val="80000"/>
              </a:lnSpc>
              <a:spcBef>
                <a:spcPct val="0"/>
              </a:spcBef>
              <a:spcAft>
                <a:spcPts val="600"/>
              </a:spcAft>
              <a:buClr>
                <a:srgbClr val="282828">
                  <a:lumMod val="50000"/>
                  <a:lumOff val="50000"/>
                </a:srgbClr>
              </a:buClr>
              <a:buSzPct val="100000"/>
              <a:buFont typeface="Arial" panose="020B0604020202020204" pitchFamily="34" charset="0"/>
              <a:buChar char="•"/>
            </a:pPr>
            <a:endParaRPr kumimoji="1" lang="en-US" altLang="ko-KR" sz="1100" kern="0" dirty="0">
              <a:ln w="0">
                <a:solidFill>
                  <a:srgbClr val="FFFFFF">
                    <a:alpha val="0"/>
                  </a:srgbClr>
                </a:solidFill>
              </a:ln>
              <a:solidFill>
                <a:schemeClr val="accent2">
                  <a:lumMod val="50000"/>
                </a:schemeClr>
              </a:solidFill>
              <a:latin typeface="나눔고딕 Bold" panose="020D0804000000000000" pitchFamily="50" charset="-127"/>
              <a:ea typeface="나눔고딕 Bold" panose="020D0804000000000000" pitchFamily="50" charset="-127"/>
            </a:endParaRPr>
          </a:p>
        </p:txBody>
      </p:sp>
      <p:sp>
        <p:nvSpPr>
          <p:cNvPr id="40" name="AutoShape 212"/>
          <p:cNvSpPr>
            <a:spLocks noChangeArrowheads="1"/>
          </p:cNvSpPr>
          <p:nvPr/>
        </p:nvSpPr>
        <p:spPr bwMode="auto">
          <a:xfrm>
            <a:off x="4929357" y="3972143"/>
            <a:ext cx="2234931" cy="232501"/>
          </a:xfrm>
          <a:prstGeom prst="roundRect">
            <a:avLst>
              <a:gd name="adj" fmla="val 16667"/>
            </a:avLst>
          </a:prstGeom>
          <a:solidFill>
            <a:srgbClr val="AFD5EF"/>
          </a:solidFill>
          <a:ln w="9525" algn="ctr">
            <a:noFill/>
            <a:round/>
            <a:headEnd/>
            <a:tailEnd/>
          </a:ln>
          <a:effectLst>
            <a:outerShdw dist="35921" dir="2700000" algn="ctr" rotWithShape="0">
              <a:srgbClr val="CECFCE"/>
            </a:outerShdw>
          </a:effectLst>
        </p:spPr>
        <p:txBody>
          <a:bodyPr wrap="none" lIns="95754" tIns="47877" rIns="95754" bIns="47877" anchor="ctr"/>
          <a:lstStyle/>
          <a:p>
            <a:pPr algn="ctr" defTabSz="839429" latinLnBrk="0">
              <a:defRPr/>
            </a:pPr>
            <a:r>
              <a:rPr lang="mn-MN" altLang="ko-KR" sz="800" kern="0" dirty="0">
                <a:solidFill>
                  <a:srgbClr val="002060"/>
                </a:solidFill>
                <a:latin typeface="Arial" panose="020B0604020202020204" pitchFamily="34" charset="0"/>
                <a:ea typeface="나눔고딕 ExtraBold" panose="020D0904000000000000" pitchFamily="50" charset="-127"/>
                <a:cs typeface="Arial" panose="020B0604020202020204" pitchFamily="34" charset="0"/>
              </a:rPr>
              <a:t>Төр хувийн хэвшлийн түншлэлийг ашиглах</a:t>
            </a:r>
            <a:endParaRPr lang="ko-KR" altLang="en-US" sz="800" kern="0" dirty="0">
              <a:solidFill>
                <a:srgbClr val="002060"/>
              </a:solidFill>
              <a:latin typeface="Arial" panose="020B0604020202020204" pitchFamily="34" charset="0"/>
              <a:ea typeface="나눔고딕 ExtraBold" panose="020D0904000000000000" pitchFamily="50" charset="-127"/>
              <a:cs typeface="Arial" panose="020B0604020202020204" pitchFamily="34" charset="0"/>
            </a:endParaRPr>
          </a:p>
        </p:txBody>
      </p:sp>
      <p:grpSp>
        <p:nvGrpSpPr>
          <p:cNvPr id="41" name="그룹 40"/>
          <p:cNvGrpSpPr/>
          <p:nvPr/>
        </p:nvGrpSpPr>
        <p:grpSpPr>
          <a:xfrm>
            <a:off x="4788024" y="5455088"/>
            <a:ext cx="4032448" cy="1070256"/>
            <a:chOff x="2980014" y="4572719"/>
            <a:chExt cx="3626826" cy="792086"/>
          </a:xfrm>
        </p:grpSpPr>
        <p:sp>
          <p:nvSpPr>
            <p:cNvPr id="42" name="직사각형 41"/>
            <p:cNvSpPr/>
            <p:nvPr/>
          </p:nvSpPr>
          <p:spPr>
            <a:xfrm>
              <a:off x="2980014" y="4572719"/>
              <a:ext cx="3626826" cy="792086"/>
            </a:xfrm>
            <a:prstGeom prst="rect">
              <a:avLst/>
            </a:prstGeom>
            <a:noFill/>
            <a:ln w="19050" cap="flat" cmpd="sng" algn="ctr">
              <a:solidFill>
                <a:srgbClr val="FFFFFF">
                  <a:lumMod val="75000"/>
                </a:srgbClr>
              </a:solidFill>
              <a:prstDash val="sysDot"/>
            </a:ln>
            <a:effectLst>
              <a:outerShdw blurRad="50800" dist="38100" dir="2700000" algn="tl" rotWithShape="0">
                <a:prstClr val="black">
                  <a:alpha val="40000"/>
                </a:prstClr>
              </a:outerShdw>
            </a:effectLst>
          </p:spPr>
          <p:txBody>
            <a:bodyPr rtlCol="0" anchor="ctr"/>
            <a:lstStyle/>
            <a:p>
              <a:pPr marL="88900" lvl="1" indent="-88900" defTabSz="831614" fontAlgn="base" latinLnBrk="0">
                <a:lnSpc>
                  <a:spcPct val="80000"/>
                </a:lnSpc>
                <a:spcBef>
                  <a:spcPct val="0"/>
                </a:spcBef>
                <a:spcAft>
                  <a:spcPts val="600"/>
                </a:spcAft>
                <a:buClr>
                  <a:srgbClr val="282828">
                    <a:lumMod val="50000"/>
                    <a:lumOff val="50000"/>
                  </a:srgbClr>
                </a:buClr>
                <a:buSzPct val="100000"/>
                <a:buFont typeface="Arial" panose="020B0604020202020204" pitchFamily="34" charset="0"/>
                <a:buChar char="•"/>
              </a:pPr>
              <a:endParaRPr kumimoji="1" lang="en-US" altLang="ko-KR" sz="1100" kern="0" dirty="0">
                <a:ln w="0">
                  <a:solidFill>
                    <a:srgbClr val="FFFFFF">
                      <a:alpha val="0"/>
                    </a:srgbClr>
                  </a:solidFill>
                </a:ln>
                <a:solidFill>
                  <a:schemeClr val="accent2">
                    <a:lumMod val="50000"/>
                  </a:schemeClr>
                </a:solidFill>
                <a:latin typeface="나눔고딕 Bold" panose="020D0804000000000000" pitchFamily="50" charset="-127"/>
                <a:ea typeface="나눔고딕 Bold" panose="020D0804000000000000" pitchFamily="50" charset="-127"/>
              </a:endParaRPr>
            </a:p>
          </p:txBody>
        </p:sp>
        <p:sp>
          <p:nvSpPr>
            <p:cNvPr id="43" name="직사각형 42"/>
            <p:cNvSpPr/>
            <p:nvPr/>
          </p:nvSpPr>
          <p:spPr>
            <a:xfrm>
              <a:off x="3072261" y="4666222"/>
              <a:ext cx="3442333" cy="647127"/>
            </a:xfrm>
            <a:prstGeom prst="rect">
              <a:avLst/>
            </a:prstGeom>
            <a:noFill/>
            <a:ln w="25400" cap="flat" cmpd="sng" algn="ctr">
              <a:noFill/>
              <a:prstDash val="solid"/>
            </a:ln>
            <a:effectLst/>
          </p:spPr>
          <p:txBody>
            <a:bodyPr wrap="square" lIns="36000" tIns="36000" rIns="36000" bIns="36000" rtlCol="0" anchor="ctr" anchorCtr="0">
              <a:noAutofit/>
            </a:bodyPr>
            <a:lstStyle/>
            <a:p>
              <a:pPr marL="171450" lvl="1" indent="-171450" defTabSz="831614" fontAlgn="base" latinLnBrk="0">
                <a:spcBef>
                  <a:spcPct val="0"/>
                </a:spcBef>
                <a:spcAft>
                  <a:spcPts val="600"/>
                </a:spcAft>
                <a:buClr>
                  <a:srgbClr val="282828">
                    <a:lumMod val="50000"/>
                    <a:lumOff val="50000"/>
                  </a:srgbClr>
                </a:buClr>
                <a:buSzPct val="100000"/>
                <a:buFont typeface="Wingdings" panose="05000000000000000000" pitchFamily="2" charset="2"/>
                <a:buChar char="Ø"/>
              </a:pPr>
              <a:endParaRPr kumimoji="1" lang="en-US" altLang="ko-KR" sz="1050" kern="0" dirty="0">
                <a:ln>
                  <a:solidFill>
                    <a:srgbClr val="FFFFFF">
                      <a:alpha val="0"/>
                    </a:srgbClr>
                  </a:solidFill>
                </a:ln>
                <a:solidFill>
                  <a:schemeClr val="accent2">
                    <a:lumMod val="50000"/>
                  </a:schemeClr>
                </a:solidFill>
                <a:latin typeface="나눔고딕 Bold" panose="020D0804000000000000" pitchFamily="50" charset="-127"/>
                <a:ea typeface="나눔고딕 Bold" panose="020D0804000000000000" pitchFamily="50" charset="-127"/>
              </a:endParaRPr>
            </a:p>
          </p:txBody>
        </p:sp>
      </p:grpSp>
      <p:sp>
        <p:nvSpPr>
          <p:cNvPr id="44" name="AutoShape 212"/>
          <p:cNvSpPr>
            <a:spLocks noChangeArrowheads="1"/>
          </p:cNvSpPr>
          <p:nvPr/>
        </p:nvSpPr>
        <p:spPr bwMode="auto">
          <a:xfrm>
            <a:off x="4929357" y="5356772"/>
            <a:ext cx="2234931" cy="199580"/>
          </a:xfrm>
          <a:prstGeom prst="roundRect">
            <a:avLst>
              <a:gd name="adj" fmla="val 16667"/>
            </a:avLst>
          </a:prstGeom>
          <a:solidFill>
            <a:srgbClr val="AFD5EF"/>
          </a:solidFill>
          <a:ln w="9525" algn="ctr">
            <a:noFill/>
            <a:round/>
            <a:headEnd/>
            <a:tailEnd/>
          </a:ln>
          <a:effectLst>
            <a:outerShdw dist="35921" dir="2700000" algn="ctr" rotWithShape="0">
              <a:srgbClr val="CECFCE"/>
            </a:outerShdw>
          </a:effectLst>
        </p:spPr>
        <p:txBody>
          <a:bodyPr wrap="none" lIns="95754" tIns="47877" rIns="95754" bIns="47877" anchor="ctr"/>
          <a:lstStyle/>
          <a:p>
            <a:pPr algn="ctr" defTabSz="839429" latinLnBrk="0">
              <a:defRPr/>
            </a:pPr>
            <a:r>
              <a:rPr lang="en-US" altLang="ko-KR" sz="800" kern="0" dirty="0">
                <a:solidFill>
                  <a:srgbClr val="002060"/>
                </a:solidFill>
                <a:latin typeface="Arial" panose="020B0604020202020204" pitchFamily="34" charset="0"/>
                <a:ea typeface="나눔고딕 ExtraBold" panose="020D0904000000000000" pitchFamily="50" charset="-127"/>
                <a:cs typeface="Arial" panose="020B0604020202020204" pitchFamily="34" charset="0"/>
              </a:rPr>
              <a:t>	</a:t>
            </a:r>
            <a:r>
              <a:rPr lang="mn-MN" altLang="ko-KR" sz="800" kern="0" dirty="0">
                <a:solidFill>
                  <a:srgbClr val="002060"/>
                </a:solidFill>
                <a:latin typeface="Arial" panose="020B0604020202020204" pitchFamily="34" charset="0"/>
                <a:ea typeface="나눔고딕 ExtraBold" panose="020D0904000000000000" pitchFamily="50" charset="-127"/>
                <a:cs typeface="Arial" panose="020B0604020202020204" pitchFamily="34" charset="0"/>
              </a:rPr>
              <a:t>Олон улсын байгууллагын санхүүжилтыг ашиглах</a:t>
            </a:r>
            <a:endParaRPr lang="ko-KR" altLang="en-US" sz="800" kern="0" dirty="0">
              <a:solidFill>
                <a:srgbClr val="002060"/>
              </a:solidFill>
              <a:latin typeface="Arial" panose="020B0604020202020204" pitchFamily="34" charset="0"/>
              <a:ea typeface="나눔고딕 ExtraBold" panose="020D0904000000000000" pitchFamily="50" charset="-127"/>
              <a:cs typeface="Arial" panose="020B0604020202020204" pitchFamily="34" charset="0"/>
            </a:endParaRPr>
          </a:p>
        </p:txBody>
      </p:sp>
      <p:sp>
        <p:nvSpPr>
          <p:cNvPr id="48" name="AutoShape 212"/>
          <p:cNvSpPr>
            <a:spLocks noChangeArrowheads="1"/>
          </p:cNvSpPr>
          <p:nvPr/>
        </p:nvSpPr>
        <p:spPr bwMode="auto">
          <a:xfrm>
            <a:off x="492914" y="2754601"/>
            <a:ext cx="1342782" cy="170343"/>
          </a:xfrm>
          <a:prstGeom prst="roundRect">
            <a:avLst>
              <a:gd name="adj" fmla="val 16667"/>
            </a:avLst>
          </a:prstGeom>
          <a:solidFill>
            <a:srgbClr val="AFD5EF"/>
          </a:solidFill>
          <a:ln w="9525" algn="ctr">
            <a:noFill/>
            <a:round/>
            <a:headEnd/>
            <a:tailEnd/>
          </a:ln>
          <a:effectLst>
            <a:outerShdw dist="35921" dir="2700000" algn="ctr" rotWithShape="0">
              <a:srgbClr val="CECFCE"/>
            </a:outerShdw>
          </a:effectLst>
        </p:spPr>
        <p:txBody>
          <a:bodyPr wrap="none" lIns="95754" tIns="47877" rIns="95754" bIns="47877" anchor="ctr"/>
          <a:lstStyle/>
          <a:p>
            <a:pPr algn="ctr" defTabSz="839429" latinLnBrk="0">
              <a:defRPr/>
            </a:pPr>
            <a:r>
              <a:rPr lang="mn-MN" altLang="ko-KR" sz="800" kern="0" dirty="0">
                <a:solidFill>
                  <a:srgbClr val="002060"/>
                </a:solidFill>
                <a:latin typeface="Arial" panose="020B0604020202020204" pitchFamily="34" charset="0"/>
                <a:ea typeface="나눔고딕 ExtraBold" panose="020D0904000000000000" pitchFamily="50" charset="-127"/>
                <a:cs typeface="Arial" panose="020B0604020202020204" pitchFamily="34" charset="0"/>
              </a:rPr>
              <a:t>Салбарын яам</a:t>
            </a:r>
            <a:endParaRPr lang="ko-KR" altLang="en-US" sz="800" kern="0" dirty="0">
              <a:solidFill>
                <a:srgbClr val="002060"/>
              </a:solidFill>
              <a:latin typeface="Arial" panose="020B0604020202020204" pitchFamily="34" charset="0"/>
              <a:ea typeface="나눔고딕 ExtraBold" panose="020D0904000000000000" pitchFamily="50" charset="-127"/>
              <a:cs typeface="Arial" panose="020B0604020202020204" pitchFamily="34" charset="0"/>
            </a:endParaRPr>
          </a:p>
        </p:txBody>
      </p:sp>
      <p:sp>
        <p:nvSpPr>
          <p:cNvPr id="49" name="직사각형 48"/>
          <p:cNvSpPr/>
          <p:nvPr/>
        </p:nvSpPr>
        <p:spPr>
          <a:xfrm>
            <a:off x="554543" y="5781256"/>
            <a:ext cx="3827321" cy="744088"/>
          </a:xfrm>
          <a:prstGeom prst="rect">
            <a:avLst/>
          </a:prstGeom>
          <a:noFill/>
          <a:ln w="25400" cap="flat" cmpd="sng" algn="ctr">
            <a:noFill/>
            <a:prstDash val="solid"/>
          </a:ln>
          <a:effectLst/>
        </p:spPr>
        <p:txBody>
          <a:bodyPr wrap="square" lIns="36000" tIns="36000" rIns="36000" bIns="36000" rtlCol="0" anchor="ctr" anchorCtr="0">
            <a:noAutofit/>
          </a:bodyPr>
          <a:lstStyle/>
          <a:p>
            <a:pPr marL="171450" lvl="1" indent="-171450" defTabSz="831614" fontAlgn="base" latinLnBrk="0">
              <a:spcBef>
                <a:spcPct val="0"/>
              </a:spcBef>
              <a:spcAft>
                <a:spcPts val="600"/>
              </a:spcAft>
              <a:buClr>
                <a:srgbClr val="282828">
                  <a:lumMod val="50000"/>
                  <a:lumOff val="50000"/>
                </a:srgbClr>
              </a:buClr>
              <a:buSzPct val="100000"/>
              <a:buFont typeface="Wingdings" panose="05000000000000000000" pitchFamily="2" charset="2"/>
              <a:buChar char="Ø"/>
            </a:pPr>
            <a:r>
              <a:rPr kumimoji="1" lang="mn-MN" altLang="ko-KR" sz="1050" kern="0" dirty="0">
                <a:ln>
                  <a:solidFill>
                    <a:srgbClr val="FFFFFF">
                      <a:alpha val="0"/>
                    </a:srgbClr>
                  </a:solidFill>
                </a:ln>
                <a:solidFill>
                  <a:schemeClr val="accent2">
                    <a:lumMod val="50000"/>
                  </a:schemeClr>
                </a:solidFill>
                <a:latin typeface="Arial" panose="020B0604020202020204" pitchFamily="34" charset="0"/>
                <a:ea typeface="나눔고딕 Bold" panose="020D0804000000000000" pitchFamily="50" charset="-127"/>
                <a:cs typeface="Arial" panose="020B0604020202020204" pitchFamily="34" charset="0"/>
              </a:rPr>
              <a:t>Солонгос улсад ТУС-н төслийг амжилттай хэрэгжүүлэхэд төр хувийн хэвшлийн түншлэл идэвхтэй оролцсон</a:t>
            </a:r>
            <a:r>
              <a:rPr kumimoji="1" lang="en-US" altLang="ko-KR" sz="1050" kern="0" dirty="0">
                <a:ln>
                  <a:solidFill>
                    <a:srgbClr val="FFFFFF">
                      <a:alpha val="0"/>
                    </a:srgbClr>
                  </a:solidFill>
                </a:ln>
                <a:solidFill>
                  <a:schemeClr val="accent2">
                    <a:lumMod val="50000"/>
                  </a:schemeClr>
                </a:solidFill>
                <a:latin typeface="Arial" panose="020B0604020202020204" pitchFamily="34" charset="0"/>
                <a:ea typeface="나눔고딕 Bold" panose="020D0804000000000000" pitchFamily="50" charset="-127"/>
                <a:cs typeface="Arial" panose="020B0604020202020204" pitchFamily="34" charset="0"/>
              </a:rPr>
              <a:t>.</a:t>
            </a:r>
          </a:p>
          <a:p>
            <a:pPr marL="171450" lvl="1" indent="-171450" defTabSz="831614" fontAlgn="base" latinLnBrk="0">
              <a:spcBef>
                <a:spcPct val="0"/>
              </a:spcBef>
              <a:spcAft>
                <a:spcPts val="600"/>
              </a:spcAft>
              <a:buClr>
                <a:srgbClr val="282828">
                  <a:lumMod val="50000"/>
                  <a:lumOff val="50000"/>
                </a:srgbClr>
              </a:buClr>
              <a:buSzPct val="100000"/>
              <a:buFont typeface="Wingdings" panose="05000000000000000000" pitchFamily="2" charset="2"/>
              <a:buChar char="Ø"/>
            </a:pPr>
            <a:r>
              <a:rPr kumimoji="1" lang="mn-MN" altLang="ko-KR" sz="1050" kern="0" dirty="0">
                <a:ln>
                  <a:solidFill>
                    <a:srgbClr val="FFFFFF">
                      <a:alpha val="0"/>
                    </a:srgbClr>
                  </a:solidFill>
                </a:ln>
                <a:solidFill>
                  <a:schemeClr val="accent2">
                    <a:lumMod val="50000"/>
                  </a:schemeClr>
                </a:solidFill>
                <a:latin typeface="Arial" panose="020B0604020202020204" pitchFamily="34" charset="0"/>
                <a:ea typeface="나눔고딕 Bold" panose="020D0804000000000000" pitchFamily="50" charset="-127"/>
                <a:cs typeface="Arial" panose="020B0604020202020204" pitchFamily="34" charset="0"/>
              </a:rPr>
              <a:t>Амжилттай төслүүдийн нэг нь тээврийн картын систем хөгжүүлэх төсөл байсан</a:t>
            </a:r>
            <a:r>
              <a:rPr kumimoji="1" lang="en-US" altLang="ko-KR" sz="1050" kern="0" dirty="0">
                <a:ln>
                  <a:solidFill>
                    <a:srgbClr val="FFFFFF">
                      <a:alpha val="0"/>
                    </a:srgbClr>
                  </a:solidFill>
                </a:ln>
                <a:solidFill>
                  <a:schemeClr val="accent2">
                    <a:lumMod val="50000"/>
                  </a:schemeClr>
                </a:solidFill>
                <a:latin typeface="Arial" panose="020B0604020202020204" pitchFamily="34" charset="0"/>
                <a:ea typeface="나눔고딕 Bold" panose="020D0804000000000000" pitchFamily="50" charset="-127"/>
                <a:cs typeface="Arial" panose="020B0604020202020204" pitchFamily="34" charset="0"/>
              </a:rPr>
              <a:t>.</a:t>
            </a:r>
          </a:p>
        </p:txBody>
      </p:sp>
      <p:sp>
        <p:nvSpPr>
          <p:cNvPr id="50" name="AutoShape 212"/>
          <p:cNvSpPr>
            <a:spLocks noChangeArrowheads="1"/>
          </p:cNvSpPr>
          <p:nvPr/>
        </p:nvSpPr>
        <p:spPr bwMode="auto">
          <a:xfrm>
            <a:off x="492914" y="4050745"/>
            <a:ext cx="1342782" cy="170343"/>
          </a:xfrm>
          <a:prstGeom prst="roundRect">
            <a:avLst>
              <a:gd name="adj" fmla="val 16667"/>
            </a:avLst>
          </a:prstGeom>
          <a:solidFill>
            <a:srgbClr val="AFD5EF"/>
          </a:solidFill>
          <a:ln w="9525" algn="ctr">
            <a:noFill/>
            <a:round/>
            <a:headEnd/>
            <a:tailEnd/>
          </a:ln>
          <a:effectLst>
            <a:outerShdw dist="35921" dir="2700000" algn="ctr" rotWithShape="0">
              <a:srgbClr val="CECFCE"/>
            </a:outerShdw>
          </a:effectLst>
        </p:spPr>
        <p:txBody>
          <a:bodyPr wrap="none" lIns="95754" tIns="47877" rIns="95754" bIns="47877" anchor="ctr"/>
          <a:lstStyle/>
          <a:p>
            <a:pPr algn="ctr" defTabSz="839429" latinLnBrk="0">
              <a:defRPr/>
            </a:pPr>
            <a:r>
              <a:rPr lang="mn-MN" altLang="ko-KR" sz="800" kern="0" dirty="0">
                <a:solidFill>
                  <a:srgbClr val="002060"/>
                </a:solidFill>
                <a:latin typeface="Arial" panose="020B0604020202020204" pitchFamily="34" charset="0"/>
                <a:ea typeface="나눔고딕 ExtraBold" panose="020D0904000000000000" pitchFamily="50" charset="-127"/>
                <a:cs typeface="Arial" panose="020B0604020202020204" pitchFamily="34" charset="0"/>
              </a:rPr>
              <a:t>Хотын захиргаа</a:t>
            </a:r>
            <a:endParaRPr lang="ko-KR" altLang="en-US" sz="800" kern="0" dirty="0">
              <a:solidFill>
                <a:srgbClr val="002060"/>
              </a:solidFill>
              <a:latin typeface="Arial" panose="020B0604020202020204" pitchFamily="34" charset="0"/>
              <a:ea typeface="나눔고딕 ExtraBold" panose="020D0904000000000000" pitchFamily="50" charset="-127"/>
              <a:cs typeface="Arial" panose="020B0604020202020204" pitchFamily="34" charset="0"/>
            </a:endParaRPr>
          </a:p>
        </p:txBody>
      </p:sp>
      <p:sp>
        <p:nvSpPr>
          <p:cNvPr id="52" name="직사각형 51"/>
          <p:cNvSpPr/>
          <p:nvPr/>
        </p:nvSpPr>
        <p:spPr>
          <a:xfrm>
            <a:off x="467544" y="4226102"/>
            <a:ext cx="3827321" cy="1291130"/>
          </a:xfrm>
          <a:prstGeom prst="rect">
            <a:avLst/>
          </a:prstGeom>
          <a:noFill/>
          <a:ln w="25400" cap="flat" cmpd="sng" algn="ctr">
            <a:noFill/>
            <a:prstDash val="solid"/>
          </a:ln>
          <a:effectLst/>
        </p:spPr>
        <p:txBody>
          <a:bodyPr wrap="square" lIns="36000" tIns="36000" rIns="36000" bIns="36000" rtlCol="0" anchor="ctr" anchorCtr="0">
            <a:noAutofit/>
          </a:bodyPr>
          <a:lstStyle/>
          <a:p>
            <a:pPr marL="171450" lvl="1" indent="-171450" defTabSz="831614" fontAlgn="base" latinLnBrk="0">
              <a:spcBef>
                <a:spcPct val="0"/>
              </a:spcBef>
              <a:spcAft>
                <a:spcPts val="600"/>
              </a:spcAft>
              <a:buClr>
                <a:srgbClr val="282828">
                  <a:lumMod val="50000"/>
                  <a:lumOff val="50000"/>
                </a:srgbClr>
              </a:buClr>
              <a:buSzPct val="100000"/>
              <a:buFont typeface="Wingdings" panose="05000000000000000000" pitchFamily="2" charset="2"/>
              <a:buChar char="Ø"/>
            </a:pPr>
            <a:r>
              <a:rPr kumimoji="1" lang="mn-MN" altLang="ko-KR" sz="1050" kern="0" dirty="0">
                <a:ln>
                  <a:solidFill>
                    <a:srgbClr val="FFFFFF">
                      <a:alpha val="0"/>
                    </a:srgbClr>
                  </a:solidFill>
                </a:ln>
                <a:solidFill>
                  <a:schemeClr val="accent2">
                    <a:lumMod val="50000"/>
                  </a:schemeClr>
                </a:solidFill>
                <a:latin typeface="Arial" panose="020B0604020202020204" pitchFamily="34" charset="0"/>
                <a:ea typeface="나눔고딕 Bold" panose="020D0804000000000000" pitchFamily="50" charset="-127"/>
                <a:cs typeface="Arial" panose="020B0604020202020204" pitchFamily="34" charset="0"/>
              </a:rPr>
              <a:t>ТУС-н төслүүдэд тусгай сангаас төсөв гаргаж, ялангуяа нийтийн тээврийн үйлчилгээг сайжруулах</a:t>
            </a:r>
            <a:r>
              <a:rPr kumimoji="1" lang="en-US" altLang="ko-KR" sz="1050" kern="0" dirty="0">
                <a:ln>
                  <a:solidFill>
                    <a:srgbClr val="FFFFFF">
                      <a:alpha val="0"/>
                    </a:srgbClr>
                  </a:solidFill>
                </a:ln>
                <a:solidFill>
                  <a:schemeClr val="accent2">
                    <a:lumMod val="50000"/>
                  </a:schemeClr>
                </a:solidFill>
                <a:latin typeface="Arial" panose="020B0604020202020204" pitchFamily="34" charset="0"/>
                <a:ea typeface="나눔고딕 Bold" panose="020D0804000000000000" pitchFamily="50" charset="-127"/>
                <a:cs typeface="Arial" panose="020B0604020202020204" pitchFamily="34" charset="0"/>
              </a:rPr>
              <a:t> &amp; </a:t>
            </a:r>
            <a:r>
              <a:rPr kumimoji="1" lang="mn-MN" altLang="ko-KR" sz="1050" kern="0" dirty="0">
                <a:ln>
                  <a:solidFill>
                    <a:srgbClr val="FFFFFF">
                      <a:alpha val="0"/>
                    </a:srgbClr>
                  </a:solidFill>
                </a:ln>
                <a:solidFill>
                  <a:schemeClr val="accent2">
                    <a:lumMod val="50000"/>
                  </a:schemeClr>
                </a:solidFill>
                <a:latin typeface="Arial" panose="020B0604020202020204" pitchFamily="34" charset="0"/>
                <a:ea typeface="나눔고딕 Bold" panose="020D0804000000000000" pitchFamily="50" charset="-127"/>
                <a:cs typeface="Arial" panose="020B0604020202020204" pitchFamily="34" charset="0"/>
              </a:rPr>
              <a:t>замын хөдөлгөөний эрэлтийн удирдлагын ТУС-н төслүүдийг санхүүжүүлсэн</a:t>
            </a:r>
            <a:r>
              <a:rPr kumimoji="1" lang="en-US" altLang="ko-KR" sz="1050" kern="0" dirty="0">
                <a:ln>
                  <a:solidFill>
                    <a:srgbClr val="FFFFFF">
                      <a:alpha val="0"/>
                    </a:srgbClr>
                  </a:solidFill>
                </a:ln>
                <a:solidFill>
                  <a:schemeClr val="accent2">
                    <a:lumMod val="50000"/>
                  </a:schemeClr>
                </a:solidFill>
                <a:latin typeface="Arial" panose="020B0604020202020204" pitchFamily="34" charset="0"/>
                <a:ea typeface="나눔고딕 Bold" panose="020D0804000000000000" pitchFamily="50" charset="-127"/>
                <a:cs typeface="Arial" panose="020B0604020202020204" pitchFamily="34" charset="0"/>
              </a:rPr>
              <a:t>.</a:t>
            </a:r>
          </a:p>
          <a:p>
            <a:pPr marL="171450" lvl="1" indent="-171450" defTabSz="831614" fontAlgn="base" latinLnBrk="0">
              <a:spcBef>
                <a:spcPct val="0"/>
              </a:spcBef>
              <a:spcAft>
                <a:spcPts val="600"/>
              </a:spcAft>
              <a:buClr>
                <a:srgbClr val="282828">
                  <a:lumMod val="50000"/>
                  <a:lumOff val="50000"/>
                </a:srgbClr>
              </a:buClr>
              <a:buSzPct val="100000"/>
              <a:buFont typeface="Wingdings" panose="05000000000000000000" pitchFamily="2" charset="2"/>
              <a:buChar char="Ø"/>
            </a:pPr>
            <a:r>
              <a:rPr kumimoji="1" lang="mn-MN" altLang="ko-KR" sz="1050" kern="0" dirty="0">
                <a:ln>
                  <a:solidFill>
                    <a:srgbClr val="FFFFFF">
                      <a:alpha val="0"/>
                    </a:srgbClr>
                  </a:solidFill>
                </a:ln>
                <a:solidFill>
                  <a:schemeClr val="accent2">
                    <a:lumMod val="50000"/>
                  </a:schemeClr>
                </a:solidFill>
                <a:latin typeface="Arial" panose="020B0604020202020204" pitchFamily="34" charset="0"/>
                <a:ea typeface="나눔고딕 Bold" panose="020D0804000000000000" pitchFamily="50" charset="-127"/>
                <a:cs typeface="Arial" panose="020B0604020202020204" pitchFamily="34" charset="0"/>
              </a:rPr>
              <a:t>Түүнчлэн, замын хөрөнгө оруулалтаас ТУС –тэй холбоотой төслүүдэд зарцуулах төсвийг гаргасан</a:t>
            </a:r>
            <a:r>
              <a:rPr kumimoji="1" lang="en-US" altLang="ko-KR" sz="1050" kern="0" dirty="0">
                <a:ln>
                  <a:solidFill>
                    <a:srgbClr val="FFFFFF">
                      <a:alpha val="0"/>
                    </a:srgbClr>
                  </a:solidFill>
                </a:ln>
                <a:solidFill>
                  <a:schemeClr val="accent2">
                    <a:lumMod val="50000"/>
                  </a:schemeClr>
                </a:solidFill>
                <a:latin typeface="Arial" panose="020B0604020202020204" pitchFamily="34" charset="0"/>
                <a:ea typeface="나눔고딕 Bold" panose="020D0804000000000000" pitchFamily="50" charset="-127"/>
                <a:cs typeface="Arial" panose="020B0604020202020204" pitchFamily="34" charset="0"/>
              </a:rPr>
              <a:t>.</a:t>
            </a:r>
          </a:p>
        </p:txBody>
      </p:sp>
      <p:sp>
        <p:nvSpPr>
          <p:cNvPr id="53" name="AutoShape 212"/>
          <p:cNvSpPr>
            <a:spLocks noChangeArrowheads="1"/>
          </p:cNvSpPr>
          <p:nvPr/>
        </p:nvSpPr>
        <p:spPr bwMode="auto">
          <a:xfrm>
            <a:off x="513857" y="5589240"/>
            <a:ext cx="1342782" cy="170343"/>
          </a:xfrm>
          <a:prstGeom prst="roundRect">
            <a:avLst>
              <a:gd name="adj" fmla="val 16667"/>
            </a:avLst>
          </a:prstGeom>
          <a:solidFill>
            <a:srgbClr val="AFD5EF"/>
          </a:solidFill>
          <a:ln w="9525" algn="ctr">
            <a:noFill/>
            <a:round/>
            <a:headEnd/>
            <a:tailEnd/>
          </a:ln>
          <a:effectLst>
            <a:outerShdw dist="35921" dir="2700000" algn="ctr" rotWithShape="0">
              <a:srgbClr val="CECFCE"/>
            </a:outerShdw>
          </a:effectLst>
        </p:spPr>
        <p:txBody>
          <a:bodyPr wrap="none" lIns="95754" tIns="47877" rIns="95754" bIns="47877" anchor="ctr"/>
          <a:lstStyle/>
          <a:p>
            <a:pPr algn="ctr" defTabSz="839429" latinLnBrk="0">
              <a:defRPr/>
            </a:pPr>
            <a:r>
              <a:rPr lang="mn-MN" altLang="ko-KR" sz="800" kern="0" dirty="0">
                <a:solidFill>
                  <a:srgbClr val="002060"/>
                </a:solidFill>
                <a:latin typeface="Arial" panose="020B0604020202020204" pitchFamily="34" charset="0"/>
                <a:ea typeface="나눔고딕 ExtraBold" panose="020D0904000000000000" pitchFamily="50" charset="-127"/>
                <a:cs typeface="Arial" panose="020B0604020202020204" pitchFamily="34" charset="0"/>
              </a:rPr>
              <a:t>Төр хувийн хэвшлийн түншлэл</a:t>
            </a:r>
            <a:endParaRPr lang="ko-KR" altLang="en-US" sz="800" kern="0" dirty="0">
              <a:solidFill>
                <a:srgbClr val="002060"/>
              </a:solidFill>
              <a:latin typeface="Arial" panose="020B0604020202020204" pitchFamily="34" charset="0"/>
              <a:ea typeface="나눔고딕 ExtraBold" panose="020D0904000000000000" pitchFamily="50" charset="-127"/>
              <a:cs typeface="Arial" panose="020B0604020202020204" pitchFamily="34" charset="0"/>
            </a:endParaRPr>
          </a:p>
        </p:txBody>
      </p:sp>
      <p:pic>
        <p:nvPicPr>
          <p:cNvPr id="7171" name="Picture 3"/>
          <p:cNvPicPr>
            <a:picLocks noChangeAspect="1" noChangeArrowheads="1"/>
          </p:cNvPicPr>
          <p:nvPr/>
        </p:nvPicPr>
        <p:blipFill rotWithShape="1">
          <a:blip r:embed="rId3">
            <a:extLst>
              <a:ext uri="{28A0092B-C50C-407E-A947-70E740481C1C}">
                <a14:useLocalDpi xmlns:a14="http://schemas.microsoft.com/office/drawing/2010/main" val="0"/>
              </a:ext>
            </a:extLst>
          </a:blip>
          <a:srcRect l="8652" t="-122"/>
          <a:stretch/>
        </p:blipFill>
        <p:spPr bwMode="auto">
          <a:xfrm>
            <a:off x="4860032" y="5644834"/>
            <a:ext cx="1455633" cy="376454"/>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56" name="그림 55"/>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4860032" y="6029224"/>
            <a:ext cx="1604248" cy="424112"/>
          </a:xfrm>
          <a:prstGeom prst="rect">
            <a:avLst/>
          </a:prstGeom>
        </p:spPr>
      </p:pic>
      <p:pic>
        <p:nvPicPr>
          <p:cNvPr id="7174" name="Picture 6"/>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6403085" y="4262177"/>
            <a:ext cx="867044" cy="869148"/>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7175" name="Picture 7"/>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7507777" y="4250325"/>
            <a:ext cx="1168679" cy="1034439"/>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7176" name="Picture 8"/>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5111208" y="4277850"/>
            <a:ext cx="1116976" cy="934905"/>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7173" name="Picture 5"/>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8298285" y="4372557"/>
            <a:ext cx="378172" cy="280579"/>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1026" name="Picture 2"/>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7774936" y="5733256"/>
            <a:ext cx="685496" cy="209846"/>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1027" name="Picture 3"/>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7380312" y="6021288"/>
            <a:ext cx="1368152" cy="300626"/>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46" name="Picture 1"/>
          <p:cNvPicPr>
            <a:picLocks noChangeAspect="1" noChangeArrowheads="1"/>
          </p:cNvPicPr>
          <p:nvPr/>
        </p:nvPicPr>
        <p:blipFill rotWithShape="1">
          <a:blip r:embed="rId11" cstate="print">
            <a:extLst>
              <a:ext uri="{28A0092B-C50C-407E-A947-70E740481C1C}">
                <a14:useLocalDpi xmlns:a14="http://schemas.microsoft.com/office/drawing/2010/main" val="0"/>
              </a:ext>
            </a:extLst>
          </a:blip>
          <a:srcRect l="6057" t="321" r="-1"/>
          <a:stretch/>
        </p:blipFill>
        <p:spPr bwMode="auto">
          <a:xfrm>
            <a:off x="6444208" y="5661248"/>
            <a:ext cx="949462" cy="653111"/>
          </a:xfrm>
          <a:prstGeom prst="roundRect">
            <a:avLst>
              <a:gd name="adj" fmla="val 8594"/>
            </a:avLst>
          </a:prstGeom>
          <a:solidFill>
            <a:srgbClr val="FFFFFF">
              <a:shade val="85000"/>
            </a:srgbClr>
          </a:solidFill>
          <a:ln>
            <a:noFill/>
          </a:ln>
          <a:effectLst>
            <a:reflection blurRad="12700" stA="38000" endPos="28000" dist="5000" dir="5400000" sy="-100000" algn="bl" rotWithShape="0"/>
          </a:effectLst>
          <a:extLst>
            <a:ext uri="{91240B29-F687-4F45-9708-019B960494DF}">
              <a14:hiddenLine xmlns:a14="http://schemas.microsoft.com/office/drawing/2010/main" w="9525">
                <a:solidFill>
                  <a:schemeClr val="tx1"/>
                </a:solidFill>
                <a:miter lim="800000"/>
                <a:headEnd/>
                <a:tailEnd/>
              </a14:hiddenLine>
            </a:ext>
          </a:extLst>
        </p:spPr>
      </p:pic>
      <p:sp>
        <p:nvSpPr>
          <p:cNvPr id="47" name="슬라이드 번호 개체 틀 2"/>
          <p:cNvSpPr txBox="1">
            <a:spLocks/>
          </p:cNvSpPr>
          <p:nvPr/>
        </p:nvSpPr>
        <p:spPr>
          <a:xfrm>
            <a:off x="8748464" y="6597352"/>
            <a:ext cx="360040" cy="241086"/>
          </a:xfrm>
          <a:prstGeom prst="rect">
            <a:avLst/>
          </a:prstGeom>
        </p:spPr>
        <p:txBody>
          <a:bodyPr/>
          <a:lstStyle>
            <a:defPPr>
              <a:defRPr lang="ko-KR"/>
            </a:defPPr>
            <a:lvl1pPr marL="0" algn="l" defTabSz="914400" rtl="0" eaLnBrk="1" latinLnBrk="1" hangingPunct="1">
              <a:defRPr sz="1800" kern="1200">
                <a:solidFill>
                  <a:schemeClr val="tx1"/>
                </a:solidFill>
                <a:latin typeface="+mn-lt"/>
                <a:ea typeface="+mn-ea"/>
                <a:cs typeface="+mn-cs"/>
              </a:defRPr>
            </a:lvl1pPr>
            <a:lvl2pPr marL="457200" algn="l" defTabSz="914400" rtl="0" eaLnBrk="1" latinLnBrk="1" hangingPunct="1">
              <a:defRPr sz="1800" kern="1200">
                <a:solidFill>
                  <a:schemeClr val="tx1"/>
                </a:solidFill>
                <a:latin typeface="+mn-lt"/>
                <a:ea typeface="+mn-ea"/>
                <a:cs typeface="+mn-cs"/>
              </a:defRPr>
            </a:lvl2pPr>
            <a:lvl3pPr marL="914400" algn="l" defTabSz="914400" rtl="0" eaLnBrk="1" latinLnBrk="1" hangingPunct="1">
              <a:defRPr sz="1800" kern="1200">
                <a:solidFill>
                  <a:schemeClr val="tx1"/>
                </a:solidFill>
                <a:latin typeface="+mn-lt"/>
                <a:ea typeface="+mn-ea"/>
                <a:cs typeface="+mn-cs"/>
              </a:defRPr>
            </a:lvl3pPr>
            <a:lvl4pPr marL="1371600" algn="l" defTabSz="914400" rtl="0" eaLnBrk="1" latinLnBrk="1" hangingPunct="1">
              <a:defRPr sz="1800" kern="1200">
                <a:solidFill>
                  <a:schemeClr val="tx1"/>
                </a:solidFill>
                <a:latin typeface="+mn-lt"/>
                <a:ea typeface="+mn-ea"/>
                <a:cs typeface="+mn-cs"/>
              </a:defRPr>
            </a:lvl4pPr>
            <a:lvl5pPr marL="1828800" algn="l" defTabSz="914400" rtl="0" eaLnBrk="1" latinLnBrk="1" hangingPunct="1">
              <a:defRPr sz="1800" kern="1200">
                <a:solidFill>
                  <a:schemeClr val="tx1"/>
                </a:solidFill>
                <a:latin typeface="+mn-lt"/>
                <a:ea typeface="+mn-ea"/>
                <a:cs typeface="+mn-cs"/>
              </a:defRPr>
            </a:lvl5pPr>
            <a:lvl6pPr marL="2286000" algn="l" defTabSz="914400" rtl="0" eaLnBrk="1" latinLnBrk="1" hangingPunct="1">
              <a:defRPr sz="1800" kern="1200">
                <a:solidFill>
                  <a:schemeClr val="tx1"/>
                </a:solidFill>
                <a:latin typeface="+mn-lt"/>
                <a:ea typeface="+mn-ea"/>
                <a:cs typeface="+mn-cs"/>
              </a:defRPr>
            </a:lvl6pPr>
            <a:lvl7pPr marL="2743200" algn="l" defTabSz="914400" rtl="0" eaLnBrk="1" latinLnBrk="1" hangingPunct="1">
              <a:defRPr sz="1800" kern="1200">
                <a:solidFill>
                  <a:schemeClr val="tx1"/>
                </a:solidFill>
                <a:latin typeface="+mn-lt"/>
                <a:ea typeface="+mn-ea"/>
                <a:cs typeface="+mn-cs"/>
              </a:defRPr>
            </a:lvl7pPr>
            <a:lvl8pPr marL="3200400" algn="l" defTabSz="914400" rtl="0" eaLnBrk="1" latinLnBrk="1" hangingPunct="1">
              <a:defRPr sz="1800" kern="1200">
                <a:solidFill>
                  <a:schemeClr val="tx1"/>
                </a:solidFill>
                <a:latin typeface="+mn-lt"/>
                <a:ea typeface="+mn-ea"/>
                <a:cs typeface="+mn-cs"/>
              </a:defRPr>
            </a:lvl8pPr>
            <a:lvl9pPr marL="3657600" algn="l" defTabSz="914400" rtl="0" eaLnBrk="1" latinLnBrk="1" hangingPunct="1">
              <a:defRPr sz="1800" kern="1200">
                <a:solidFill>
                  <a:schemeClr val="tx1"/>
                </a:solidFill>
                <a:latin typeface="+mn-lt"/>
                <a:ea typeface="+mn-ea"/>
                <a:cs typeface="+mn-cs"/>
              </a:defRPr>
            </a:lvl9pPr>
          </a:lstStyle>
          <a:p>
            <a:pPr algn="r"/>
            <a:r>
              <a:rPr lang="de-DE" sz="1000" dirty="0">
                <a:latin typeface="나눔고딕 ExtraBold" panose="020D0904000000000000" pitchFamily="50" charset="-127"/>
                <a:ea typeface="나눔고딕 ExtraBold" panose="020D0904000000000000" pitchFamily="50" charset="-127"/>
                <a:cs typeface="Arial" panose="020B0604020202020204" pitchFamily="34" charset="0"/>
              </a:rPr>
              <a:t>54</a:t>
            </a:r>
          </a:p>
        </p:txBody>
      </p:sp>
    </p:spTree>
    <p:extLst>
      <p:ext uri="{BB962C8B-B14F-4D97-AF65-F5344CB8AC3E}">
        <p14:creationId xmlns:p14="http://schemas.microsoft.com/office/powerpoint/2010/main" val="611599457"/>
      </p:ext>
    </p:extLst>
  </p:cSld>
  <p:clrMapOvr>
    <a:masterClrMapping/>
  </p:clrMapOvr>
  <p:transition>
    <p:fade/>
  </p:transition>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Box 4"/>
          <p:cNvSpPr txBox="1"/>
          <p:nvPr/>
        </p:nvSpPr>
        <p:spPr>
          <a:xfrm>
            <a:off x="143508" y="44624"/>
            <a:ext cx="8856984" cy="523220"/>
          </a:xfrm>
          <a:prstGeom prst="rect">
            <a:avLst/>
          </a:prstGeom>
          <a:noFill/>
        </p:spPr>
        <p:txBody>
          <a:bodyPr wrap="square" rtlCol="0">
            <a:spAutoFit/>
          </a:bodyPr>
          <a:lstStyle/>
          <a:p>
            <a:pPr algn="ctr" defTabSz="913860">
              <a:buSzPct val="130000"/>
            </a:pPr>
            <a:r>
              <a:rPr lang="mn-MN" altLang="ko-KR" sz="2800" b="0" dirty="0">
                <a:ln w="9000" cmpd="sng">
                  <a:noFill/>
                  <a:prstDash val="solid"/>
                </a:ln>
                <a:solidFill>
                  <a:schemeClr val="bg1"/>
                </a:solidFill>
                <a:effectLst>
                  <a:outerShdw blurRad="38100" dist="38100" dir="2700000" algn="tl">
                    <a:srgbClr val="000000">
                      <a:alpha val="43137"/>
                    </a:srgbClr>
                  </a:outerShdw>
                  <a:reflection blurRad="12700" stA="28000" endPos="45000" dist="1000" dir="5400000" sy="-100000" algn="bl" rotWithShape="0"/>
                </a:effectLst>
                <a:latin typeface="Arial" panose="020B0604020202020204" pitchFamily="34" charset="0"/>
                <a:ea typeface="나눔고딕 ExtraBold" panose="020D0904000000000000" pitchFamily="50" charset="-127"/>
                <a:cs typeface="Arial" panose="020B0604020202020204" pitchFamily="34" charset="0"/>
              </a:rPr>
              <a:t>Төслийн хамрах хүрээ</a:t>
            </a:r>
            <a:endParaRPr lang="ko-KR" altLang="en-US" sz="2800" b="0" dirty="0">
              <a:ln w="9000" cmpd="sng">
                <a:noFill/>
                <a:prstDash val="solid"/>
              </a:ln>
              <a:solidFill>
                <a:schemeClr val="bg1"/>
              </a:solidFill>
              <a:effectLst>
                <a:outerShdw blurRad="38100" dist="38100" dir="2700000" algn="tl">
                  <a:srgbClr val="000000">
                    <a:alpha val="43137"/>
                  </a:srgbClr>
                </a:outerShdw>
                <a:reflection blurRad="12700" stA="28000" endPos="45000" dist="1000" dir="5400000" sy="-100000" algn="bl" rotWithShape="0"/>
              </a:effectLst>
              <a:latin typeface="Arial" panose="020B0604020202020204" pitchFamily="34" charset="0"/>
              <a:ea typeface="나눔고딕 ExtraBold" panose="020D0904000000000000" pitchFamily="50" charset="-127"/>
              <a:cs typeface="Arial" panose="020B0604020202020204" pitchFamily="34" charset="0"/>
            </a:endParaRPr>
          </a:p>
        </p:txBody>
      </p:sp>
      <p:sp>
        <p:nvSpPr>
          <p:cNvPr id="6" name="직사각형 5"/>
          <p:cNvSpPr/>
          <p:nvPr/>
        </p:nvSpPr>
        <p:spPr>
          <a:xfrm>
            <a:off x="0" y="2670003"/>
            <a:ext cx="9144000" cy="414337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062" tIns="45530" rIns="91062" bIns="45530" anchor="ctr"/>
          <a:lstStyle/>
          <a:p>
            <a:pPr algn="ctr">
              <a:defRPr/>
            </a:pPr>
            <a:endParaRPr lang="ko-KR" altLang="en-US" b="1">
              <a:solidFill>
                <a:prstClr val="white"/>
              </a:solidFill>
            </a:endParaRPr>
          </a:p>
        </p:txBody>
      </p:sp>
      <p:sp>
        <p:nvSpPr>
          <p:cNvPr id="253" name="직사각형 252"/>
          <p:cNvSpPr/>
          <p:nvPr/>
        </p:nvSpPr>
        <p:spPr>
          <a:xfrm>
            <a:off x="1" y="1189201"/>
            <a:ext cx="9144000" cy="3120423"/>
          </a:xfrm>
          <a:prstGeom prst="rect">
            <a:avLst/>
          </a:prstGeom>
          <a:solidFill>
            <a:srgbClr val="738AC8">
              <a:lumMod val="20000"/>
              <a:lumOff val="80000"/>
            </a:srgbClr>
          </a:solidFill>
          <a:ln w="25400" cap="flat" cmpd="sng" algn="ctr">
            <a:noFill/>
            <a:prstDash val="solid"/>
          </a:ln>
          <a:effectLst/>
        </p:spPr>
        <p:txBody>
          <a:bodyPr rtlCol="0" anchor="ctr"/>
          <a:lstStyle/>
          <a:p>
            <a:pPr marL="0" marR="0" lvl="0" indent="0" algn="ctr" defTabSz="910631" eaLnBrk="1" fontAlgn="auto" latinLnBrk="0" hangingPunct="1">
              <a:lnSpc>
                <a:spcPct val="100000"/>
              </a:lnSpc>
              <a:spcBef>
                <a:spcPts val="0"/>
              </a:spcBef>
              <a:spcAft>
                <a:spcPts val="0"/>
              </a:spcAft>
              <a:buClrTx/>
              <a:buSzTx/>
              <a:buFontTx/>
              <a:buNone/>
              <a:tabLst/>
              <a:defRPr/>
            </a:pPr>
            <a:endParaRPr kumimoji="0" lang="ko-KR" altLang="en-US" sz="1800" b="0" i="0" u="none" strike="noStrike" kern="0" cap="none" spc="0" normalizeH="0" baseline="0" noProof="0">
              <a:ln>
                <a:noFill/>
              </a:ln>
              <a:solidFill>
                <a:prstClr val="white"/>
              </a:solidFill>
              <a:effectLst/>
              <a:uLnTx/>
              <a:uFillTx/>
              <a:latin typeface="나눔고딕 ExtraBold"/>
              <a:cs typeface="+mn-cs"/>
            </a:endParaRPr>
          </a:p>
        </p:txBody>
      </p:sp>
      <p:grpSp>
        <p:nvGrpSpPr>
          <p:cNvPr id="254" name="Group 205"/>
          <p:cNvGrpSpPr>
            <a:grpSpLocks/>
          </p:cNvGrpSpPr>
          <p:nvPr/>
        </p:nvGrpSpPr>
        <p:grpSpPr bwMode="auto">
          <a:xfrm>
            <a:off x="153827" y="4141513"/>
            <a:ext cx="3770109" cy="1875300"/>
            <a:chOff x="516" y="950"/>
            <a:chExt cx="4686" cy="2420"/>
          </a:xfrm>
        </p:grpSpPr>
        <p:sp>
          <p:nvSpPr>
            <p:cNvPr id="255" name="Freeform 5"/>
            <p:cNvSpPr>
              <a:spLocks/>
            </p:cNvSpPr>
            <p:nvPr/>
          </p:nvSpPr>
          <p:spPr bwMode="auto">
            <a:xfrm>
              <a:off x="1180" y="978"/>
              <a:ext cx="178" cy="94"/>
            </a:xfrm>
            <a:custGeom>
              <a:avLst/>
              <a:gdLst>
                <a:gd name="T0" fmla="*/ 92 w 178"/>
                <a:gd name="T1" fmla="*/ 2 h 94"/>
                <a:gd name="T2" fmla="*/ 88 w 178"/>
                <a:gd name="T3" fmla="*/ 2 h 94"/>
                <a:gd name="T4" fmla="*/ 86 w 178"/>
                <a:gd name="T5" fmla="*/ 2 h 94"/>
                <a:gd name="T6" fmla="*/ 84 w 178"/>
                <a:gd name="T7" fmla="*/ 2 h 94"/>
                <a:gd name="T8" fmla="*/ 74 w 178"/>
                <a:gd name="T9" fmla="*/ 16 h 94"/>
                <a:gd name="T10" fmla="*/ 62 w 178"/>
                <a:gd name="T11" fmla="*/ 20 h 94"/>
                <a:gd name="T12" fmla="*/ 56 w 178"/>
                <a:gd name="T13" fmla="*/ 16 h 94"/>
                <a:gd name="T14" fmla="*/ 62 w 178"/>
                <a:gd name="T15" fmla="*/ 8 h 94"/>
                <a:gd name="T16" fmla="*/ 58 w 178"/>
                <a:gd name="T17" fmla="*/ 0 h 94"/>
                <a:gd name="T18" fmla="*/ 58 w 178"/>
                <a:gd name="T19" fmla="*/ 0 h 94"/>
                <a:gd name="T20" fmla="*/ 44 w 178"/>
                <a:gd name="T21" fmla="*/ 4 h 94"/>
                <a:gd name="T22" fmla="*/ 30 w 178"/>
                <a:gd name="T23" fmla="*/ 6 h 94"/>
                <a:gd name="T24" fmla="*/ 28 w 178"/>
                <a:gd name="T25" fmla="*/ 6 h 94"/>
                <a:gd name="T26" fmla="*/ 10 w 178"/>
                <a:gd name="T27" fmla="*/ 8 h 94"/>
                <a:gd name="T28" fmla="*/ 0 w 178"/>
                <a:gd name="T29" fmla="*/ 18 h 94"/>
                <a:gd name="T30" fmla="*/ 2 w 178"/>
                <a:gd name="T31" fmla="*/ 24 h 94"/>
                <a:gd name="T32" fmla="*/ 22 w 178"/>
                <a:gd name="T33" fmla="*/ 30 h 94"/>
                <a:gd name="T34" fmla="*/ 30 w 178"/>
                <a:gd name="T35" fmla="*/ 38 h 94"/>
                <a:gd name="T36" fmla="*/ 30 w 178"/>
                <a:gd name="T37" fmla="*/ 48 h 94"/>
                <a:gd name="T38" fmla="*/ 32 w 178"/>
                <a:gd name="T39" fmla="*/ 50 h 94"/>
                <a:gd name="T40" fmla="*/ 52 w 178"/>
                <a:gd name="T41" fmla="*/ 46 h 94"/>
                <a:gd name="T42" fmla="*/ 70 w 178"/>
                <a:gd name="T43" fmla="*/ 40 h 94"/>
                <a:gd name="T44" fmla="*/ 76 w 178"/>
                <a:gd name="T45" fmla="*/ 42 h 94"/>
                <a:gd name="T46" fmla="*/ 72 w 178"/>
                <a:gd name="T47" fmla="*/ 48 h 94"/>
                <a:gd name="T48" fmla="*/ 46 w 178"/>
                <a:gd name="T49" fmla="*/ 54 h 94"/>
                <a:gd name="T50" fmla="*/ 38 w 178"/>
                <a:gd name="T51" fmla="*/ 64 h 94"/>
                <a:gd name="T52" fmla="*/ 48 w 178"/>
                <a:gd name="T53" fmla="*/ 64 h 94"/>
                <a:gd name="T54" fmla="*/ 58 w 178"/>
                <a:gd name="T55" fmla="*/ 64 h 94"/>
                <a:gd name="T56" fmla="*/ 54 w 178"/>
                <a:gd name="T57" fmla="*/ 68 h 94"/>
                <a:gd name="T58" fmla="*/ 34 w 178"/>
                <a:gd name="T59" fmla="*/ 72 h 94"/>
                <a:gd name="T60" fmla="*/ 32 w 178"/>
                <a:gd name="T61" fmla="*/ 76 h 94"/>
                <a:gd name="T62" fmla="*/ 46 w 178"/>
                <a:gd name="T63" fmla="*/ 84 h 94"/>
                <a:gd name="T64" fmla="*/ 74 w 178"/>
                <a:gd name="T65" fmla="*/ 94 h 94"/>
                <a:gd name="T66" fmla="*/ 78 w 178"/>
                <a:gd name="T67" fmla="*/ 94 h 94"/>
                <a:gd name="T68" fmla="*/ 98 w 178"/>
                <a:gd name="T69" fmla="*/ 84 h 94"/>
                <a:gd name="T70" fmla="*/ 110 w 178"/>
                <a:gd name="T71" fmla="*/ 66 h 94"/>
                <a:gd name="T72" fmla="*/ 128 w 178"/>
                <a:gd name="T73" fmla="*/ 50 h 94"/>
                <a:gd name="T74" fmla="*/ 130 w 178"/>
                <a:gd name="T75" fmla="*/ 50 h 94"/>
                <a:gd name="T76" fmla="*/ 136 w 178"/>
                <a:gd name="T77" fmla="*/ 64 h 94"/>
                <a:gd name="T78" fmla="*/ 142 w 178"/>
                <a:gd name="T79" fmla="*/ 80 h 94"/>
                <a:gd name="T80" fmla="*/ 150 w 178"/>
                <a:gd name="T81" fmla="*/ 82 h 94"/>
                <a:gd name="T82" fmla="*/ 172 w 178"/>
                <a:gd name="T83" fmla="*/ 78 h 94"/>
                <a:gd name="T84" fmla="*/ 176 w 178"/>
                <a:gd name="T85" fmla="*/ 72 h 94"/>
                <a:gd name="T86" fmla="*/ 168 w 178"/>
                <a:gd name="T87" fmla="*/ 68 h 94"/>
                <a:gd name="T88" fmla="*/ 162 w 178"/>
                <a:gd name="T89" fmla="*/ 56 h 94"/>
                <a:gd name="T90" fmla="*/ 140 w 178"/>
                <a:gd name="T91" fmla="*/ 34 h 94"/>
                <a:gd name="T92" fmla="*/ 128 w 178"/>
                <a:gd name="T93" fmla="*/ 28 h 94"/>
                <a:gd name="T94" fmla="*/ 128 w 178"/>
                <a:gd name="T95" fmla="*/ 20 h 94"/>
                <a:gd name="T96" fmla="*/ 126 w 178"/>
                <a:gd name="T97" fmla="*/ 18 h 94"/>
                <a:gd name="T98" fmla="*/ 122 w 178"/>
                <a:gd name="T99" fmla="*/ 20 h 94"/>
                <a:gd name="T100" fmla="*/ 118 w 178"/>
                <a:gd name="T101" fmla="*/ 20 h 94"/>
                <a:gd name="T102" fmla="*/ 114 w 178"/>
                <a:gd name="T103" fmla="*/ 14 h 94"/>
                <a:gd name="T104" fmla="*/ 112 w 178"/>
                <a:gd name="T105" fmla="*/ 4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78" h="94">
                  <a:moveTo>
                    <a:pt x="104" y="0"/>
                  </a:moveTo>
                  <a:lnTo>
                    <a:pt x="104" y="0"/>
                  </a:lnTo>
                  <a:lnTo>
                    <a:pt x="92" y="2"/>
                  </a:lnTo>
                  <a:lnTo>
                    <a:pt x="92" y="2"/>
                  </a:lnTo>
                  <a:lnTo>
                    <a:pt x="88" y="2"/>
                  </a:lnTo>
                  <a:lnTo>
                    <a:pt x="88" y="2"/>
                  </a:lnTo>
                  <a:lnTo>
                    <a:pt x="88" y="2"/>
                  </a:lnTo>
                  <a:lnTo>
                    <a:pt x="88" y="2"/>
                  </a:lnTo>
                  <a:lnTo>
                    <a:pt x="86" y="2"/>
                  </a:lnTo>
                  <a:lnTo>
                    <a:pt x="86" y="2"/>
                  </a:lnTo>
                  <a:lnTo>
                    <a:pt x="84" y="2"/>
                  </a:lnTo>
                  <a:lnTo>
                    <a:pt x="84" y="2"/>
                  </a:lnTo>
                  <a:lnTo>
                    <a:pt x="82" y="6"/>
                  </a:lnTo>
                  <a:lnTo>
                    <a:pt x="82" y="6"/>
                  </a:lnTo>
                  <a:lnTo>
                    <a:pt x="74" y="16"/>
                  </a:lnTo>
                  <a:lnTo>
                    <a:pt x="68" y="20"/>
                  </a:lnTo>
                  <a:lnTo>
                    <a:pt x="62" y="20"/>
                  </a:lnTo>
                  <a:lnTo>
                    <a:pt x="62" y="20"/>
                  </a:lnTo>
                  <a:lnTo>
                    <a:pt x="58" y="20"/>
                  </a:lnTo>
                  <a:lnTo>
                    <a:pt x="56" y="16"/>
                  </a:lnTo>
                  <a:lnTo>
                    <a:pt x="56" y="16"/>
                  </a:lnTo>
                  <a:lnTo>
                    <a:pt x="56" y="14"/>
                  </a:lnTo>
                  <a:lnTo>
                    <a:pt x="58" y="12"/>
                  </a:lnTo>
                  <a:lnTo>
                    <a:pt x="62" y="8"/>
                  </a:lnTo>
                  <a:lnTo>
                    <a:pt x="64" y="4"/>
                  </a:lnTo>
                  <a:lnTo>
                    <a:pt x="62" y="2"/>
                  </a:lnTo>
                  <a:lnTo>
                    <a:pt x="58" y="0"/>
                  </a:lnTo>
                  <a:lnTo>
                    <a:pt x="58" y="0"/>
                  </a:lnTo>
                  <a:lnTo>
                    <a:pt x="58" y="0"/>
                  </a:lnTo>
                  <a:lnTo>
                    <a:pt x="58" y="0"/>
                  </a:lnTo>
                  <a:lnTo>
                    <a:pt x="50" y="2"/>
                  </a:lnTo>
                  <a:lnTo>
                    <a:pt x="44" y="4"/>
                  </a:lnTo>
                  <a:lnTo>
                    <a:pt x="44" y="4"/>
                  </a:lnTo>
                  <a:lnTo>
                    <a:pt x="36" y="4"/>
                  </a:lnTo>
                  <a:lnTo>
                    <a:pt x="30" y="6"/>
                  </a:lnTo>
                  <a:lnTo>
                    <a:pt x="30" y="6"/>
                  </a:lnTo>
                  <a:lnTo>
                    <a:pt x="30" y="6"/>
                  </a:lnTo>
                  <a:lnTo>
                    <a:pt x="30" y="6"/>
                  </a:lnTo>
                  <a:lnTo>
                    <a:pt x="28" y="6"/>
                  </a:lnTo>
                  <a:lnTo>
                    <a:pt x="28" y="6"/>
                  </a:lnTo>
                  <a:lnTo>
                    <a:pt x="20" y="6"/>
                  </a:lnTo>
                  <a:lnTo>
                    <a:pt x="10" y="8"/>
                  </a:lnTo>
                  <a:lnTo>
                    <a:pt x="4" y="10"/>
                  </a:lnTo>
                  <a:lnTo>
                    <a:pt x="2" y="14"/>
                  </a:lnTo>
                  <a:lnTo>
                    <a:pt x="0" y="18"/>
                  </a:lnTo>
                  <a:lnTo>
                    <a:pt x="0" y="18"/>
                  </a:lnTo>
                  <a:lnTo>
                    <a:pt x="0" y="20"/>
                  </a:lnTo>
                  <a:lnTo>
                    <a:pt x="2" y="24"/>
                  </a:lnTo>
                  <a:lnTo>
                    <a:pt x="8" y="26"/>
                  </a:lnTo>
                  <a:lnTo>
                    <a:pt x="22" y="30"/>
                  </a:lnTo>
                  <a:lnTo>
                    <a:pt x="22" y="30"/>
                  </a:lnTo>
                  <a:lnTo>
                    <a:pt x="26" y="32"/>
                  </a:lnTo>
                  <a:lnTo>
                    <a:pt x="28" y="34"/>
                  </a:lnTo>
                  <a:lnTo>
                    <a:pt x="30" y="38"/>
                  </a:lnTo>
                  <a:lnTo>
                    <a:pt x="28" y="44"/>
                  </a:lnTo>
                  <a:lnTo>
                    <a:pt x="28" y="46"/>
                  </a:lnTo>
                  <a:lnTo>
                    <a:pt x="30" y="48"/>
                  </a:lnTo>
                  <a:lnTo>
                    <a:pt x="30" y="48"/>
                  </a:lnTo>
                  <a:lnTo>
                    <a:pt x="30" y="50"/>
                  </a:lnTo>
                  <a:lnTo>
                    <a:pt x="32" y="50"/>
                  </a:lnTo>
                  <a:lnTo>
                    <a:pt x="32" y="50"/>
                  </a:lnTo>
                  <a:lnTo>
                    <a:pt x="42" y="50"/>
                  </a:lnTo>
                  <a:lnTo>
                    <a:pt x="52" y="46"/>
                  </a:lnTo>
                  <a:lnTo>
                    <a:pt x="52" y="46"/>
                  </a:lnTo>
                  <a:lnTo>
                    <a:pt x="62" y="42"/>
                  </a:lnTo>
                  <a:lnTo>
                    <a:pt x="70" y="40"/>
                  </a:lnTo>
                  <a:lnTo>
                    <a:pt x="70" y="40"/>
                  </a:lnTo>
                  <a:lnTo>
                    <a:pt x="76" y="42"/>
                  </a:lnTo>
                  <a:lnTo>
                    <a:pt x="76" y="42"/>
                  </a:lnTo>
                  <a:lnTo>
                    <a:pt x="76" y="44"/>
                  </a:lnTo>
                  <a:lnTo>
                    <a:pt x="76" y="44"/>
                  </a:lnTo>
                  <a:lnTo>
                    <a:pt x="72" y="48"/>
                  </a:lnTo>
                  <a:lnTo>
                    <a:pt x="58" y="50"/>
                  </a:lnTo>
                  <a:lnTo>
                    <a:pt x="58" y="50"/>
                  </a:lnTo>
                  <a:lnTo>
                    <a:pt x="46" y="54"/>
                  </a:lnTo>
                  <a:lnTo>
                    <a:pt x="40" y="58"/>
                  </a:lnTo>
                  <a:lnTo>
                    <a:pt x="38" y="64"/>
                  </a:lnTo>
                  <a:lnTo>
                    <a:pt x="38" y="64"/>
                  </a:lnTo>
                  <a:lnTo>
                    <a:pt x="40" y="64"/>
                  </a:lnTo>
                  <a:lnTo>
                    <a:pt x="40" y="64"/>
                  </a:lnTo>
                  <a:lnTo>
                    <a:pt x="48" y="64"/>
                  </a:lnTo>
                  <a:lnTo>
                    <a:pt x="48" y="64"/>
                  </a:lnTo>
                  <a:lnTo>
                    <a:pt x="58" y="64"/>
                  </a:lnTo>
                  <a:lnTo>
                    <a:pt x="58" y="64"/>
                  </a:lnTo>
                  <a:lnTo>
                    <a:pt x="62" y="64"/>
                  </a:lnTo>
                  <a:lnTo>
                    <a:pt x="62" y="64"/>
                  </a:lnTo>
                  <a:lnTo>
                    <a:pt x="54" y="68"/>
                  </a:lnTo>
                  <a:lnTo>
                    <a:pt x="46" y="68"/>
                  </a:lnTo>
                  <a:lnTo>
                    <a:pt x="38" y="70"/>
                  </a:lnTo>
                  <a:lnTo>
                    <a:pt x="34" y="72"/>
                  </a:lnTo>
                  <a:lnTo>
                    <a:pt x="32" y="74"/>
                  </a:lnTo>
                  <a:lnTo>
                    <a:pt x="32" y="74"/>
                  </a:lnTo>
                  <a:lnTo>
                    <a:pt x="32" y="76"/>
                  </a:lnTo>
                  <a:lnTo>
                    <a:pt x="32" y="78"/>
                  </a:lnTo>
                  <a:lnTo>
                    <a:pt x="36" y="80"/>
                  </a:lnTo>
                  <a:lnTo>
                    <a:pt x="46" y="84"/>
                  </a:lnTo>
                  <a:lnTo>
                    <a:pt x="46" y="84"/>
                  </a:lnTo>
                  <a:lnTo>
                    <a:pt x="60" y="88"/>
                  </a:lnTo>
                  <a:lnTo>
                    <a:pt x="74" y="94"/>
                  </a:lnTo>
                  <a:lnTo>
                    <a:pt x="74" y="94"/>
                  </a:lnTo>
                  <a:lnTo>
                    <a:pt x="78" y="94"/>
                  </a:lnTo>
                  <a:lnTo>
                    <a:pt x="78" y="94"/>
                  </a:lnTo>
                  <a:lnTo>
                    <a:pt x="84" y="94"/>
                  </a:lnTo>
                  <a:lnTo>
                    <a:pt x="90" y="90"/>
                  </a:lnTo>
                  <a:lnTo>
                    <a:pt x="98" y="84"/>
                  </a:lnTo>
                  <a:lnTo>
                    <a:pt x="104" y="74"/>
                  </a:lnTo>
                  <a:lnTo>
                    <a:pt x="110" y="66"/>
                  </a:lnTo>
                  <a:lnTo>
                    <a:pt x="110" y="66"/>
                  </a:lnTo>
                  <a:lnTo>
                    <a:pt x="118" y="56"/>
                  </a:lnTo>
                  <a:lnTo>
                    <a:pt x="122" y="52"/>
                  </a:lnTo>
                  <a:lnTo>
                    <a:pt x="128" y="50"/>
                  </a:lnTo>
                  <a:lnTo>
                    <a:pt x="128" y="50"/>
                  </a:lnTo>
                  <a:lnTo>
                    <a:pt x="130" y="50"/>
                  </a:lnTo>
                  <a:lnTo>
                    <a:pt x="130" y="50"/>
                  </a:lnTo>
                  <a:lnTo>
                    <a:pt x="136" y="52"/>
                  </a:lnTo>
                  <a:lnTo>
                    <a:pt x="136" y="56"/>
                  </a:lnTo>
                  <a:lnTo>
                    <a:pt x="136" y="64"/>
                  </a:lnTo>
                  <a:lnTo>
                    <a:pt x="136" y="64"/>
                  </a:lnTo>
                  <a:lnTo>
                    <a:pt x="140" y="76"/>
                  </a:lnTo>
                  <a:lnTo>
                    <a:pt x="142" y="80"/>
                  </a:lnTo>
                  <a:lnTo>
                    <a:pt x="146" y="82"/>
                  </a:lnTo>
                  <a:lnTo>
                    <a:pt x="146" y="82"/>
                  </a:lnTo>
                  <a:lnTo>
                    <a:pt x="150" y="82"/>
                  </a:lnTo>
                  <a:lnTo>
                    <a:pt x="150" y="82"/>
                  </a:lnTo>
                  <a:lnTo>
                    <a:pt x="166" y="80"/>
                  </a:lnTo>
                  <a:lnTo>
                    <a:pt x="172" y="78"/>
                  </a:lnTo>
                  <a:lnTo>
                    <a:pt x="178" y="76"/>
                  </a:lnTo>
                  <a:lnTo>
                    <a:pt x="178" y="76"/>
                  </a:lnTo>
                  <a:lnTo>
                    <a:pt x="176" y="72"/>
                  </a:lnTo>
                  <a:lnTo>
                    <a:pt x="174" y="72"/>
                  </a:lnTo>
                  <a:lnTo>
                    <a:pt x="168" y="68"/>
                  </a:lnTo>
                  <a:lnTo>
                    <a:pt x="168" y="68"/>
                  </a:lnTo>
                  <a:lnTo>
                    <a:pt x="164" y="62"/>
                  </a:lnTo>
                  <a:lnTo>
                    <a:pt x="162" y="56"/>
                  </a:lnTo>
                  <a:lnTo>
                    <a:pt x="162" y="56"/>
                  </a:lnTo>
                  <a:lnTo>
                    <a:pt x="158" y="50"/>
                  </a:lnTo>
                  <a:lnTo>
                    <a:pt x="152" y="44"/>
                  </a:lnTo>
                  <a:lnTo>
                    <a:pt x="140" y="34"/>
                  </a:lnTo>
                  <a:lnTo>
                    <a:pt x="140" y="34"/>
                  </a:lnTo>
                  <a:lnTo>
                    <a:pt x="134" y="32"/>
                  </a:lnTo>
                  <a:lnTo>
                    <a:pt x="128" y="28"/>
                  </a:lnTo>
                  <a:lnTo>
                    <a:pt x="128" y="28"/>
                  </a:lnTo>
                  <a:lnTo>
                    <a:pt x="128" y="24"/>
                  </a:lnTo>
                  <a:lnTo>
                    <a:pt x="128" y="20"/>
                  </a:lnTo>
                  <a:lnTo>
                    <a:pt x="126" y="18"/>
                  </a:lnTo>
                  <a:lnTo>
                    <a:pt x="126" y="18"/>
                  </a:lnTo>
                  <a:lnTo>
                    <a:pt x="126" y="18"/>
                  </a:lnTo>
                  <a:lnTo>
                    <a:pt x="126" y="18"/>
                  </a:lnTo>
                  <a:lnTo>
                    <a:pt x="122" y="20"/>
                  </a:lnTo>
                  <a:lnTo>
                    <a:pt x="122" y="20"/>
                  </a:lnTo>
                  <a:lnTo>
                    <a:pt x="120" y="20"/>
                  </a:lnTo>
                  <a:lnTo>
                    <a:pt x="120" y="20"/>
                  </a:lnTo>
                  <a:lnTo>
                    <a:pt x="118" y="20"/>
                  </a:lnTo>
                  <a:lnTo>
                    <a:pt x="118" y="20"/>
                  </a:lnTo>
                  <a:lnTo>
                    <a:pt x="114" y="18"/>
                  </a:lnTo>
                  <a:lnTo>
                    <a:pt x="114" y="14"/>
                  </a:lnTo>
                  <a:lnTo>
                    <a:pt x="114" y="10"/>
                  </a:lnTo>
                  <a:lnTo>
                    <a:pt x="112" y="4"/>
                  </a:lnTo>
                  <a:lnTo>
                    <a:pt x="112" y="4"/>
                  </a:lnTo>
                  <a:lnTo>
                    <a:pt x="108" y="2"/>
                  </a:lnTo>
                  <a:lnTo>
                    <a:pt x="104"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256" name="Freeform 6"/>
            <p:cNvSpPr>
              <a:spLocks/>
            </p:cNvSpPr>
            <p:nvPr/>
          </p:nvSpPr>
          <p:spPr bwMode="auto">
            <a:xfrm>
              <a:off x="1180" y="978"/>
              <a:ext cx="178" cy="94"/>
            </a:xfrm>
            <a:custGeom>
              <a:avLst/>
              <a:gdLst>
                <a:gd name="T0" fmla="*/ 92 w 178"/>
                <a:gd name="T1" fmla="*/ 2 h 94"/>
                <a:gd name="T2" fmla="*/ 88 w 178"/>
                <a:gd name="T3" fmla="*/ 2 h 94"/>
                <a:gd name="T4" fmla="*/ 86 w 178"/>
                <a:gd name="T5" fmla="*/ 2 h 94"/>
                <a:gd name="T6" fmla="*/ 84 w 178"/>
                <a:gd name="T7" fmla="*/ 2 h 94"/>
                <a:gd name="T8" fmla="*/ 74 w 178"/>
                <a:gd name="T9" fmla="*/ 16 h 94"/>
                <a:gd name="T10" fmla="*/ 62 w 178"/>
                <a:gd name="T11" fmla="*/ 20 h 94"/>
                <a:gd name="T12" fmla="*/ 56 w 178"/>
                <a:gd name="T13" fmla="*/ 16 h 94"/>
                <a:gd name="T14" fmla="*/ 62 w 178"/>
                <a:gd name="T15" fmla="*/ 8 h 94"/>
                <a:gd name="T16" fmla="*/ 58 w 178"/>
                <a:gd name="T17" fmla="*/ 0 h 94"/>
                <a:gd name="T18" fmla="*/ 58 w 178"/>
                <a:gd name="T19" fmla="*/ 0 h 94"/>
                <a:gd name="T20" fmla="*/ 44 w 178"/>
                <a:gd name="T21" fmla="*/ 4 h 94"/>
                <a:gd name="T22" fmla="*/ 30 w 178"/>
                <a:gd name="T23" fmla="*/ 6 h 94"/>
                <a:gd name="T24" fmla="*/ 28 w 178"/>
                <a:gd name="T25" fmla="*/ 6 h 94"/>
                <a:gd name="T26" fmla="*/ 10 w 178"/>
                <a:gd name="T27" fmla="*/ 8 h 94"/>
                <a:gd name="T28" fmla="*/ 0 w 178"/>
                <a:gd name="T29" fmla="*/ 18 h 94"/>
                <a:gd name="T30" fmla="*/ 2 w 178"/>
                <a:gd name="T31" fmla="*/ 24 h 94"/>
                <a:gd name="T32" fmla="*/ 22 w 178"/>
                <a:gd name="T33" fmla="*/ 30 h 94"/>
                <a:gd name="T34" fmla="*/ 30 w 178"/>
                <a:gd name="T35" fmla="*/ 38 h 94"/>
                <a:gd name="T36" fmla="*/ 30 w 178"/>
                <a:gd name="T37" fmla="*/ 48 h 94"/>
                <a:gd name="T38" fmla="*/ 32 w 178"/>
                <a:gd name="T39" fmla="*/ 50 h 94"/>
                <a:gd name="T40" fmla="*/ 52 w 178"/>
                <a:gd name="T41" fmla="*/ 46 h 94"/>
                <a:gd name="T42" fmla="*/ 70 w 178"/>
                <a:gd name="T43" fmla="*/ 40 h 94"/>
                <a:gd name="T44" fmla="*/ 76 w 178"/>
                <a:gd name="T45" fmla="*/ 42 h 94"/>
                <a:gd name="T46" fmla="*/ 72 w 178"/>
                <a:gd name="T47" fmla="*/ 48 h 94"/>
                <a:gd name="T48" fmla="*/ 46 w 178"/>
                <a:gd name="T49" fmla="*/ 54 h 94"/>
                <a:gd name="T50" fmla="*/ 38 w 178"/>
                <a:gd name="T51" fmla="*/ 64 h 94"/>
                <a:gd name="T52" fmla="*/ 48 w 178"/>
                <a:gd name="T53" fmla="*/ 64 h 94"/>
                <a:gd name="T54" fmla="*/ 58 w 178"/>
                <a:gd name="T55" fmla="*/ 64 h 94"/>
                <a:gd name="T56" fmla="*/ 54 w 178"/>
                <a:gd name="T57" fmla="*/ 68 h 94"/>
                <a:gd name="T58" fmla="*/ 34 w 178"/>
                <a:gd name="T59" fmla="*/ 72 h 94"/>
                <a:gd name="T60" fmla="*/ 32 w 178"/>
                <a:gd name="T61" fmla="*/ 76 h 94"/>
                <a:gd name="T62" fmla="*/ 46 w 178"/>
                <a:gd name="T63" fmla="*/ 84 h 94"/>
                <a:gd name="T64" fmla="*/ 74 w 178"/>
                <a:gd name="T65" fmla="*/ 94 h 94"/>
                <a:gd name="T66" fmla="*/ 78 w 178"/>
                <a:gd name="T67" fmla="*/ 94 h 94"/>
                <a:gd name="T68" fmla="*/ 98 w 178"/>
                <a:gd name="T69" fmla="*/ 84 h 94"/>
                <a:gd name="T70" fmla="*/ 110 w 178"/>
                <a:gd name="T71" fmla="*/ 66 h 94"/>
                <a:gd name="T72" fmla="*/ 128 w 178"/>
                <a:gd name="T73" fmla="*/ 50 h 94"/>
                <a:gd name="T74" fmla="*/ 130 w 178"/>
                <a:gd name="T75" fmla="*/ 50 h 94"/>
                <a:gd name="T76" fmla="*/ 136 w 178"/>
                <a:gd name="T77" fmla="*/ 64 h 94"/>
                <a:gd name="T78" fmla="*/ 142 w 178"/>
                <a:gd name="T79" fmla="*/ 80 h 94"/>
                <a:gd name="T80" fmla="*/ 150 w 178"/>
                <a:gd name="T81" fmla="*/ 82 h 94"/>
                <a:gd name="T82" fmla="*/ 172 w 178"/>
                <a:gd name="T83" fmla="*/ 78 h 94"/>
                <a:gd name="T84" fmla="*/ 176 w 178"/>
                <a:gd name="T85" fmla="*/ 72 h 94"/>
                <a:gd name="T86" fmla="*/ 168 w 178"/>
                <a:gd name="T87" fmla="*/ 68 h 94"/>
                <a:gd name="T88" fmla="*/ 162 w 178"/>
                <a:gd name="T89" fmla="*/ 56 h 94"/>
                <a:gd name="T90" fmla="*/ 140 w 178"/>
                <a:gd name="T91" fmla="*/ 34 h 94"/>
                <a:gd name="T92" fmla="*/ 128 w 178"/>
                <a:gd name="T93" fmla="*/ 28 h 94"/>
                <a:gd name="T94" fmla="*/ 128 w 178"/>
                <a:gd name="T95" fmla="*/ 20 h 94"/>
                <a:gd name="T96" fmla="*/ 126 w 178"/>
                <a:gd name="T97" fmla="*/ 18 h 94"/>
                <a:gd name="T98" fmla="*/ 122 w 178"/>
                <a:gd name="T99" fmla="*/ 20 h 94"/>
                <a:gd name="T100" fmla="*/ 118 w 178"/>
                <a:gd name="T101" fmla="*/ 20 h 94"/>
                <a:gd name="T102" fmla="*/ 114 w 178"/>
                <a:gd name="T103" fmla="*/ 14 h 94"/>
                <a:gd name="T104" fmla="*/ 112 w 178"/>
                <a:gd name="T105" fmla="*/ 4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78" h="94">
                  <a:moveTo>
                    <a:pt x="104" y="0"/>
                  </a:moveTo>
                  <a:lnTo>
                    <a:pt x="104" y="0"/>
                  </a:lnTo>
                  <a:lnTo>
                    <a:pt x="92" y="2"/>
                  </a:lnTo>
                  <a:lnTo>
                    <a:pt x="92" y="2"/>
                  </a:lnTo>
                  <a:lnTo>
                    <a:pt x="88" y="2"/>
                  </a:lnTo>
                  <a:lnTo>
                    <a:pt x="88" y="2"/>
                  </a:lnTo>
                  <a:lnTo>
                    <a:pt x="88" y="2"/>
                  </a:lnTo>
                  <a:lnTo>
                    <a:pt x="88" y="2"/>
                  </a:lnTo>
                  <a:lnTo>
                    <a:pt x="86" y="2"/>
                  </a:lnTo>
                  <a:lnTo>
                    <a:pt x="86" y="2"/>
                  </a:lnTo>
                  <a:lnTo>
                    <a:pt x="84" y="2"/>
                  </a:lnTo>
                  <a:lnTo>
                    <a:pt x="84" y="2"/>
                  </a:lnTo>
                  <a:lnTo>
                    <a:pt x="82" y="6"/>
                  </a:lnTo>
                  <a:lnTo>
                    <a:pt x="82" y="6"/>
                  </a:lnTo>
                  <a:lnTo>
                    <a:pt x="74" y="16"/>
                  </a:lnTo>
                  <a:lnTo>
                    <a:pt x="68" y="20"/>
                  </a:lnTo>
                  <a:lnTo>
                    <a:pt x="62" y="20"/>
                  </a:lnTo>
                  <a:lnTo>
                    <a:pt x="62" y="20"/>
                  </a:lnTo>
                  <a:lnTo>
                    <a:pt x="58" y="20"/>
                  </a:lnTo>
                  <a:lnTo>
                    <a:pt x="56" y="16"/>
                  </a:lnTo>
                  <a:lnTo>
                    <a:pt x="56" y="16"/>
                  </a:lnTo>
                  <a:lnTo>
                    <a:pt x="56" y="14"/>
                  </a:lnTo>
                  <a:lnTo>
                    <a:pt x="58" y="12"/>
                  </a:lnTo>
                  <a:lnTo>
                    <a:pt x="62" y="8"/>
                  </a:lnTo>
                  <a:lnTo>
                    <a:pt x="64" y="4"/>
                  </a:lnTo>
                  <a:lnTo>
                    <a:pt x="62" y="2"/>
                  </a:lnTo>
                  <a:lnTo>
                    <a:pt x="58" y="0"/>
                  </a:lnTo>
                  <a:lnTo>
                    <a:pt x="58" y="0"/>
                  </a:lnTo>
                  <a:lnTo>
                    <a:pt x="58" y="0"/>
                  </a:lnTo>
                  <a:lnTo>
                    <a:pt x="58" y="0"/>
                  </a:lnTo>
                  <a:lnTo>
                    <a:pt x="50" y="2"/>
                  </a:lnTo>
                  <a:lnTo>
                    <a:pt x="44" y="4"/>
                  </a:lnTo>
                  <a:lnTo>
                    <a:pt x="44" y="4"/>
                  </a:lnTo>
                  <a:lnTo>
                    <a:pt x="36" y="4"/>
                  </a:lnTo>
                  <a:lnTo>
                    <a:pt x="30" y="6"/>
                  </a:lnTo>
                  <a:lnTo>
                    <a:pt x="30" y="6"/>
                  </a:lnTo>
                  <a:lnTo>
                    <a:pt x="30" y="6"/>
                  </a:lnTo>
                  <a:lnTo>
                    <a:pt x="30" y="6"/>
                  </a:lnTo>
                  <a:lnTo>
                    <a:pt x="28" y="6"/>
                  </a:lnTo>
                  <a:lnTo>
                    <a:pt x="28" y="6"/>
                  </a:lnTo>
                  <a:lnTo>
                    <a:pt x="20" y="6"/>
                  </a:lnTo>
                  <a:lnTo>
                    <a:pt x="10" y="8"/>
                  </a:lnTo>
                  <a:lnTo>
                    <a:pt x="4" y="10"/>
                  </a:lnTo>
                  <a:lnTo>
                    <a:pt x="2" y="14"/>
                  </a:lnTo>
                  <a:lnTo>
                    <a:pt x="0" y="18"/>
                  </a:lnTo>
                  <a:lnTo>
                    <a:pt x="0" y="18"/>
                  </a:lnTo>
                  <a:lnTo>
                    <a:pt x="0" y="20"/>
                  </a:lnTo>
                  <a:lnTo>
                    <a:pt x="2" y="24"/>
                  </a:lnTo>
                  <a:lnTo>
                    <a:pt x="8" y="26"/>
                  </a:lnTo>
                  <a:lnTo>
                    <a:pt x="22" y="30"/>
                  </a:lnTo>
                  <a:lnTo>
                    <a:pt x="22" y="30"/>
                  </a:lnTo>
                  <a:lnTo>
                    <a:pt x="26" y="32"/>
                  </a:lnTo>
                  <a:lnTo>
                    <a:pt x="28" y="34"/>
                  </a:lnTo>
                  <a:lnTo>
                    <a:pt x="30" y="38"/>
                  </a:lnTo>
                  <a:lnTo>
                    <a:pt x="28" y="44"/>
                  </a:lnTo>
                  <a:lnTo>
                    <a:pt x="28" y="46"/>
                  </a:lnTo>
                  <a:lnTo>
                    <a:pt x="30" y="48"/>
                  </a:lnTo>
                  <a:lnTo>
                    <a:pt x="30" y="48"/>
                  </a:lnTo>
                  <a:lnTo>
                    <a:pt x="30" y="50"/>
                  </a:lnTo>
                  <a:lnTo>
                    <a:pt x="32" y="50"/>
                  </a:lnTo>
                  <a:lnTo>
                    <a:pt x="32" y="50"/>
                  </a:lnTo>
                  <a:lnTo>
                    <a:pt x="42" y="50"/>
                  </a:lnTo>
                  <a:lnTo>
                    <a:pt x="52" y="46"/>
                  </a:lnTo>
                  <a:lnTo>
                    <a:pt x="52" y="46"/>
                  </a:lnTo>
                  <a:lnTo>
                    <a:pt x="62" y="42"/>
                  </a:lnTo>
                  <a:lnTo>
                    <a:pt x="70" y="40"/>
                  </a:lnTo>
                  <a:lnTo>
                    <a:pt x="70" y="40"/>
                  </a:lnTo>
                  <a:lnTo>
                    <a:pt x="76" y="42"/>
                  </a:lnTo>
                  <a:lnTo>
                    <a:pt x="76" y="42"/>
                  </a:lnTo>
                  <a:lnTo>
                    <a:pt x="76" y="44"/>
                  </a:lnTo>
                  <a:lnTo>
                    <a:pt x="76" y="44"/>
                  </a:lnTo>
                  <a:lnTo>
                    <a:pt x="72" y="48"/>
                  </a:lnTo>
                  <a:lnTo>
                    <a:pt x="58" y="50"/>
                  </a:lnTo>
                  <a:lnTo>
                    <a:pt x="58" y="50"/>
                  </a:lnTo>
                  <a:lnTo>
                    <a:pt x="46" y="54"/>
                  </a:lnTo>
                  <a:lnTo>
                    <a:pt x="40" y="58"/>
                  </a:lnTo>
                  <a:lnTo>
                    <a:pt x="38" y="64"/>
                  </a:lnTo>
                  <a:lnTo>
                    <a:pt x="38" y="64"/>
                  </a:lnTo>
                  <a:lnTo>
                    <a:pt x="40" y="64"/>
                  </a:lnTo>
                  <a:lnTo>
                    <a:pt x="40" y="64"/>
                  </a:lnTo>
                  <a:lnTo>
                    <a:pt x="48" y="64"/>
                  </a:lnTo>
                  <a:lnTo>
                    <a:pt x="48" y="64"/>
                  </a:lnTo>
                  <a:lnTo>
                    <a:pt x="58" y="64"/>
                  </a:lnTo>
                  <a:lnTo>
                    <a:pt x="58" y="64"/>
                  </a:lnTo>
                  <a:lnTo>
                    <a:pt x="62" y="64"/>
                  </a:lnTo>
                  <a:lnTo>
                    <a:pt x="62" y="64"/>
                  </a:lnTo>
                  <a:lnTo>
                    <a:pt x="54" y="68"/>
                  </a:lnTo>
                  <a:lnTo>
                    <a:pt x="46" y="68"/>
                  </a:lnTo>
                  <a:lnTo>
                    <a:pt x="38" y="70"/>
                  </a:lnTo>
                  <a:lnTo>
                    <a:pt x="34" y="72"/>
                  </a:lnTo>
                  <a:lnTo>
                    <a:pt x="32" y="74"/>
                  </a:lnTo>
                  <a:lnTo>
                    <a:pt x="32" y="74"/>
                  </a:lnTo>
                  <a:lnTo>
                    <a:pt x="32" y="76"/>
                  </a:lnTo>
                  <a:lnTo>
                    <a:pt x="32" y="78"/>
                  </a:lnTo>
                  <a:lnTo>
                    <a:pt x="36" y="80"/>
                  </a:lnTo>
                  <a:lnTo>
                    <a:pt x="46" y="84"/>
                  </a:lnTo>
                  <a:lnTo>
                    <a:pt x="46" y="84"/>
                  </a:lnTo>
                  <a:lnTo>
                    <a:pt x="60" y="88"/>
                  </a:lnTo>
                  <a:lnTo>
                    <a:pt x="74" y="94"/>
                  </a:lnTo>
                  <a:lnTo>
                    <a:pt x="74" y="94"/>
                  </a:lnTo>
                  <a:lnTo>
                    <a:pt x="78" y="94"/>
                  </a:lnTo>
                  <a:lnTo>
                    <a:pt x="78" y="94"/>
                  </a:lnTo>
                  <a:lnTo>
                    <a:pt x="84" y="94"/>
                  </a:lnTo>
                  <a:lnTo>
                    <a:pt x="90" y="90"/>
                  </a:lnTo>
                  <a:lnTo>
                    <a:pt x="98" y="84"/>
                  </a:lnTo>
                  <a:lnTo>
                    <a:pt x="104" y="74"/>
                  </a:lnTo>
                  <a:lnTo>
                    <a:pt x="110" y="66"/>
                  </a:lnTo>
                  <a:lnTo>
                    <a:pt x="110" y="66"/>
                  </a:lnTo>
                  <a:lnTo>
                    <a:pt x="118" y="56"/>
                  </a:lnTo>
                  <a:lnTo>
                    <a:pt x="122" y="52"/>
                  </a:lnTo>
                  <a:lnTo>
                    <a:pt x="128" y="50"/>
                  </a:lnTo>
                  <a:lnTo>
                    <a:pt x="128" y="50"/>
                  </a:lnTo>
                  <a:lnTo>
                    <a:pt x="130" y="50"/>
                  </a:lnTo>
                  <a:lnTo>
                    <a:pt x="130" y="50"/>
                  </a:lnTo>
                  <a:lnTo>
                    <a:pt x="136" y="52"/>
                  </a:lnTo>
                  <a:lnTo>
                    <a:pt x="136" y="56"/>
                  </a:lnTo>
                  <a:lnTo>
                    <a:pt x="136" y="64"/>
                  </a:lnTo>
                  <a:lnTo>
                    <a:pt x="136" y="64"/>
                  </a:lnTo>
                  <a:lnTo>
                    <a:pt x="140" y="76"/>
                  </a:lnTo>
                  <a:lnTo>
                    <a:pt x="142" y="80"/>
                  </a:lnTo>
                  <a:lnTo>
                    <a:pt x="146" y="82"/>
                  </a:lnTo>
                  <a:lnTo>
                    <a:pt x="146" y="82"/>
                  </a:lnTo>
                  <a:lnTo>
                    <a:pt x="150" y="82"/>
                  </a:lnTo>
                  <a:lnTo>
                    <a:pt x="150" y="82"/>
                  </a:lnTo>
                  <a:lnTo>
                    <a:pt x="166" y="80"/>
                  </a:lnTo>
                  <a:lnTo>
                    <a:pt x="172" y="78"/>
                  </a:lnTo>
                  <a:lnTo>
                    <a:pt x="178" y="76"/>
                  </a:lnTo>
                  <a:lnTo>
                    <a:pt x="178" y="76"/>
                  </a:lnTo>
                  <a:lnTo>
                    <a:pt x="176" y="72"/>
                  </a:lnTo>
                  <a:lnTo>
                    <a:pt x="174" y="72"/>
                  </a:lnTo>
                  <a:lnTo>
                    <a:pt x="168" y="68"/>
                  </a:lnTo>
                  <a:lnTo>
                    <a:pt x="168" y="68"/>
                  </a:lnTo>
                  <a:lnTo>
                    <a:pt x="164" y="62"/>
                  </a:lnTo>
                  <a:lnTo>
                    <a:pt x="162" y="56"/>
                  </a:lnTo>
                  <a:lnTo>
                    <a:pt x="162" y="56"/>
                  </a:lnTo>
                  <a:lnTo>
                    <a:pt x="158" y="50"/>
                  </a:lnTo>
                  <a:lnTo>
                    <a:pt x="152" y="44"/>
                  </a:lnTo>
                  <a:lnTo>
                    <a:pt x="140" y="34"/>
                  </a:lnTo>
                  <a:lnTo>
                    <a:pt x="140" y="34"/>
                  </a:lnTo>
                  <a:lnTo>
                    <a:pt x="134" y="32"/>
                  </a:lnTo>
                  <a:lnTo>
                    <a:pt x="128" y="28"/>
                  </a:lnTo>
                  <a:lnTo>
                    <a:pt x="128" y="28"/>
                  </a:lnTo>
                  <a:lnTo>
                    <a:pt x="128" y="24"/>
                  </a:lnTo>
                  <a:lnTo>
                    <a:pt x="128" y="20"/>
                  </a:lnTo>
                  <a:lnTo>
                    <a:pt x="126" y="18"/>
                  </a:lnTo>
                  <a:lnTo>
                    <a:pt x="126" y="18"/>
                  </a:lnTo>
                  <a:lnTo>
                    <a:pt x="126" y="18"/>
                  </a:lnTo>
                  <a:lnTo>
                    <a:pt x="126" y="18"/>
                  </a:lnTo>
                  <a:lnTo>
                    <a:pt x="122" y="20"/>
                  </a:lnTo>
                  <a:lnTo>
                    <a:pt x="122" y="20"/>
                  </a:lnTo>
                  <a:lnTo>
                    <a:pt x="120" y="20"/>
                  </a:lnTo>
                  <a:lnTo>
                    <a:pt x="120" y="20"/>
                  </a:lnTo>
                  <a:lnTo>
                    <a:pt x="118" y="20"/>
                  </a:lnTo>
                  <a:lnTo>
                    <a:pt x="118" y="20"/>
                  </a:lnTo>
                  <a:lnTo>
                    <a:pt x="114" y="18"/>
                  </a:lnTo>
                  <a:lnTo>
                    <a:pt x="114" y="14"/>
                  </a:lnTo>
                  <a:lnTo>
                    <a:pt x="114" y="10"/>
                  </a:lnTo>
                  <a:lnTo>
                    <a:pt x="112" y="4"/>
                  </a:lnTo>
                  <a:lnTo>
                    <a:pt x="112" y="4"/>
                  </a:lnTo>
                  <a:lnTo>
                    <a:pt x="108" y="2"/>
                  </a:lnTo>
                  <a:lnTo>
                    <a:pt x="10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257" name="Freeform 7"/>
            <p:cNvSpPr>
              <a:spLocks/>
            </p:cNvSpPr>
            <p:nvPr/>
          </p:nvSpPr>
          <p:spPr bwMode="auto">
            <a:xfrm>
              <a:off x="1296" y="960"/>
              <a:ext cx="120" cy="48"/>
            </a:xfrm>
            <a:custGeom>
              <a:avLst/>
              <a:gdLst>
                <a:gd name="T0" fmla="*/ 42 w 120"/>
                <a:gd name="T1" fmla="*/ 0 h 48"/>
                <a:gd name="T2" fmla="*/ 42 w 120"/>
                <a:gd name="T3" fmla="*/ 0 h 48"/>
                <a:gd name="T4" fmla="*/ 36 w 120"/>
                <a:gd name="T5" fmla="*/ 0 h 48"/>
                <a:gd name="T6" fmla="*/ 32 w 120"/>
                <a:gd name="T7" fmla="*/ 2 h 48"/>
                <a:gd name="T8" fmla="*/ 26 w 120"/>
                <a:gd name="T9" fmla="*/ 10 h 48"/>
                <a:gd name="T10" fmla="*/ 26 w 120"/>
                <a:gd name="T11" fmla="*/ 10 h 48"/>
                <a:gd name="T12" fmla="*/ 18 w 120"/>
                <a:gd name="T13" fmla="*/ 14 h 48"/>
                <a:gd name="T14" fmla="*/ 10 w 120"/>
                <a:gd name="T15" fmla="*/ 18 h 48"/>
                <a:gd name="T16" fmla="*/ 10 w 120"/>
                <a:gd name="T17" fmla="*/ 18 h 48"/>
                <a:gd name="T18" fmla="*/ 4 w 120"/>
                <a:gd name="T19" fmla="*/ 20 h 48"/>
                <a:gd name="T20" fmla="*/ 2 w 120"/>
                <a:gd name="T21" fmla="*/ 22 h 48"/>
                <a:gd name="T22" fmla="*/ 0 w 120"/>
                <a:gd name="T23" fmla="*/ 24 h 48"/>
                <a:gd name="T24" fmla="*/ 0 w 120"/>
                <a:gd name="T25" fmla="*/ 24 h 48"/>
                <a:gd name="T26" fmla="*/ 2 w 120"/>
                <a:gd name="T27" fmla="*/ 28 h 48"/>
                <a:gd name="T28" fmla="*/ 4 w 120"/>
                <a:gd name="T29" fmla="*/ 30 h 48"/>
                <a:gd name="T30" fmla="*/ 12 w 120"/>
                <a:gd name="T31" fmla="*/ 32 h 48"/>
                <a:gd name="T32" fmla="*/ 12 w 120"/>
                <a:gd name="T33" fmla="*/ 32 h 48"/>
                <a:gd name="T34" fmla="*/ 12 w 120"/>
                <a:gd name="T35" fmla="*/ 32 h 48"/>
                <a:gd name="T36" fmla="*/ 12 w 120"/>
                <a:gd name="T37" fmla="*/ 32 h 48"/>
                <a:gd name="T38" fmla="*/ 22 w 120"/>
                <a:gd name="T39" fmla="*/ 30 h 48"/>
                <a:gd name="T40" fmla="*/ 22 w 120"/>
                <a:gd name="T41" fmla="*/ 30 h 48"/>
                <a:gd name="T42" fmla="*/ 34 w 120"/>
                <a:gd name="T43" fmla="*/ 28 h 48"/>
                <a:gd name="T44" fmla="*/ 34 w 120"/>
                <a:gd name="T45" fmla="*/ 28 h 48"/>
                <a:gd name="T46" fmla="*/ 38 w 120"/>
                <a:gd name="T47" fmla="*/ 28 h 48"/>
                <a:gd name="T48" fmla="*/ 40 w 120"/>
                <a:gd name="T49" fmla="*/ 32 h 48"/>
                <a:gd name="T50" fmla="*/ 40 w 120"/>
                <a:gd name="T51" fmla="*/ 32 h 48"/>
                <a:gd name="T52" fmla="*/ 30 w 120"/>
                <a:gd name="T53" fmla="*/ 40 h 48"/>
                <a:gd name="T54" fmla="*/ 30 w 120"/>
                <a:gd name="T55" fmla="*/ 40 h 48"/>
                <a:gd name="T56" fmla="*/ 34 w 120"/>
                <a:gd name="T57" fmla="*/ 42 h 48"/>
                <a:gd name="T58" fmla="*/ 38 w 120"/>
                <a:gd name="T59" fmla="*/ 46 h 48"/>
                <a:gd name="T60" fmla="*/ 48 w 120"/>
                <a:gd name="T61" fmla="*/ 48 h 48"/>
                <a:gd name="T62" fmla="*/ 48 w 120"/>
                <a:gd name="T63" fmla="*/ 48 h 48"/>
                <a:gd name="T64" fmla="*/ 62 w 120"/>
                <a:gd name="T65" fmla="*/ 46 h 48"/>
                <a:gd name="T66" fmla="*/ 76 w 120"/>
                <a:gd name="T67" fmla="*/ 44 h 48"/>
                <a:gd name="T68" fmla="*/ 76 w 120"/>
                <a:gd name="T69" fmla="*/ 44 h 48"/>
                <a:gd name="T70" fmla="*/ 96 w 120"/>
                <a:gd name="T71" fmla="*/ 38 h 48"/>
                <a:gd name="T72" fmla="*/ 108 w 120"/>
                <a:gd name="T73" fmla="*/ 32 h 48"/>
                <a:gd name="T74" fmla="*/ 118 w 120"/>
                <a:gd name="T75" fmla="*/ 26 h 48"/>
                <a:gd name="T76" fmla="*/ 118 w 120"/>
                <a:gd name="T77" fmla="*/ 26 h 48"/>
                <a:gd name="T78" fmla="*/ 120 w 120"/>
                <a:gd name="T79" fmla="*/ 20 h 48"/>
                <a:gd name="T80" fmla="*/ 118 w 120"/>
                <a:gd name="T81" fmla="*/ 18 h 48"/>
                <a:gd name="T82" fmla="*/ 116 w 120"/>
                <a:gd name="T83" fmla="*/ 16 h 48"/>
                <a:gd name="T84" fmla="*/ 116 w 120"/>
                <a:gd name="T85" fmla="*/ 16 h 48"/>
                <a:gd name="T86" fmla="*/ 108 w 120"/>
                <a:gd name="T87" fmla="*/ 14 h 48"/>
                <a:gd name="T88" fmla="*/ 108 w 120"/>
                <a:gd name="T89" fmla="*/ 14 h 48"/>
                <a:gd name="T90" fmla="*/ 96 w 120"/>
                <a:gd name="T91" fmla="*/ 16 h 48"/>
                <a:gd name="T92" fmla="*/ 96 w 120"/>
                <a:gd name="T93" fmla="*/ 16 h 48"/>
                <a:gd name="T94" fmla="*/ 86 w 120"/>
                <a:gd name="T95" fmla="*/ 18 h 48"/>
                <a:gd name="T96" fmla="*/ 86 w 120"/>
                <a:gd name="T97" fmla="*/ 18 h 48"/>
                <a:gd name="T98" fmla="*/ 84 w 120"/>
                <a:gd name="T99" fmla="*/ 18 h 48"/>
                <a:gd name="T100" fmla="*/ 84 w 120"/>
                <a:gd name="T101" fmla="*/ 18 h 48"/>
                <a:gd name="T102" fmla="*/ 78 w 120"/>
                <a:gd name="T103" fmla="*/ 16 h 48"/>
                <a:gd name="T104" fmla="*/ 74 w 120"/>
                <a:gd name="T105" fmla="*/ 12 h 48"/>
                <a:gd name="T106" fmla="*/ 70 w 120"/>
                <a:gd name="T107" fmla="*/ 8 h 48"/>
                <a:gd name="T108" fmla="*/ 66 w 120"/>
                <a:gd name="T109" fmla="*/ 4 h 48"/>
                <a:gd name="T110" fmla="*/ 66 w 120"/>
                <a:gd name="T111" fmla="*/ 4 h 48"/>
                <a:gd name="T112" fmla="*/ 54 w 120"/>
                <a:gd name="T113" fmla="*/ 2 h 48"/>
                <a:gd name="T114" fmla="*/ 44 w 120"/>
                <a:gd name="T115" fmla="*/ 0 h 48"/>
                <a:gd name="T116" fmla="*/ 44 w 120"/>
                <a:gd name="T117" fmla="*/ 0 h 48"/>
                <a:gd name="T118" fmla="*/ 42 w 120"/>
                <a:gd name="T119"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0" h="48">
                  <a:moveTo>
                    <a:pt x="42" y="0"/>
                  </a:moveTo>
                  <a:lnTo>
                    <a:pt x="42" y="0"/>
                  </a:lnTo>
                  <a:lnTo>
                    <a:pt x="36" y="0"/>
                  </a:lnTo>
                  <a:lnTo>
                    <a:pt x="32" y="2"/>
                  </a:lnTo>
                  <a:lnTo>
                    <a:pt x="26" y="10"/>
                  </a:lnTo>
                  <a:lnTo>
                    <a:pt x="26" y="10"/>
                  </a:lnTo>
                  <a:lnTo>
                    <a:pt x="18" y="14"/>
                  </a:lnTo>
                  <a:lnTo>
                    <a:pt x="10" y="18"/>
                  </a:lnTo>
                  <a:lnTo>
                    <a:pt x="10" y="18"/>
                  </a:lnTo>
                  <a:lnTo>
                    <a:pt x="4" y="20"/>
                  </a:lnTo>
                  <a:lnTo>
                    <a:pt x="2" y="22"/>
                  </a:lnTo>
                  <a:lnTo>
                    <a:pt x="0" y="24"/>
                  </a:lnTo>
                  <a:lnTo>
                    <a:pt x="0" y="24"/>
                  </a:lnTo>
                  <a:lnTo>
                    <a:pt x="2" y="28"/>
                  </a:lnTo>
                  <a:lnTo>
                    <a:pt x="4" y="30"/>
                  </a:lnTo>
                  <a:lnTo>
                    <a:pt x="12" y="32"/>
                  </a:lnTo>
                  <a:lnTo>
                    <a:pt x="12" y="32"/>
                  </a:lnTo>
                  <a:lnTo>
                    <a:pt x="12" y="32"/>
                  </a:lnTo>
                  <a:lnTo>
                    <a:pt x="12" y="32"/>
                  </a:lnTo>
                  <a:lnTo>
                    <a:pt x="22" y="30"/>
                  </a:lnTo>
                  <a:lnTo>
                    <a:pt x="22" y="30"/>
                  </a:lnTo>
                  <a:lnTo>
                    <a:pt x="34" y="28"/>
                  </a:lnTo>
                  <a:lnTo>
                    <a:pt x="34" y="28"/>
                  </a:lnTo>
                  <a:lnTo>
                    <a:pt x="38" y="28"/>
                  </a:lnTo>
                  <a:lnTo>
                    <a:pt x="40" y="32"/>
                  </a:lnTo>
                  <a:lnTo>
                    <a:pt x="40" y="32"/>
                  </a:lnTo>
                  <a:lnTo>
                    <a:pt x="30" y="40"/>
                  </a:lnTo>
                  <a:lnTo>
                    <a:pt x="30" y="40"/>
                  </a:lnTo>
                  <a:lnTo>
                    <a:pt x="34" y="42"/>
                  </a:lnTo>
                  <a:lnTo>
                    <a:pt x="38" y="46"/>
                  </a:lnTo>
                  <a:lnTo>
                    <a:pt x="48" y="48"/>
                  </a:lnTo>
                  <a:lnTo>
                    <a:pt x="48" y="48"/>
                  </a:lnTo>
                  <a:lnTo>
                    <a:pt x="62" y="46"/>
                  </a:lnTo>
                  <a:lnTo>
                    <a:pt x="76" y="44"/>
                  </a:lnTo>
                  <a:lnTo>
                    <a:pt x="76" y="44"/>
                  </a:lnTo>
                  <a:lnTo>
                    <a:pt x="96" y="38"/>
                  </a:lnTo>
                  <a:lnTo>
                    <a:pt x="108" y="32"/>
                  </a:lnTo>
                  <a:lnTo>
                    <a:pt x="118" y="26"/>
                  </a:lnTo>
                  <a:lnTo>
                    <a:pt x="118" y="26"/>
                  </a:lnTo>
                  <a:lnTo>
                    <a:pt x="120" y="20"/>
                  </a:lnTo>
                  <a:lnTo>
                    <a:pt x="118" y="18"/>
                  </a:lnTo>
                  <a:lnTo>
                    <a:pt x="116" y="16"/>
                  </a:lnTo>
                  <a:lnTo>
                    <a:pt x="116" y="16"/>
                  </a:lnTo>
                  <a:lnTo>
                    <a:pt x="108" y="14"/>
                  </a:lnTo>
                  <a:lnTo>
                    <a:pt x="108" y="14"/>
                  </a:lnTo>
                  <a:lnTo>
                    <a:pt x="96" y="16"/>
                  </a:lnTo>
                  <a:lnTo>
                    <a:pt x="96" y="16"/>
                  </a:lnTo>
                  <a:lnTo>
                    <a:pt x="86" y="18"/>
                  </a:lnTo>
                  <a:lnTo>
                    <a:pt x="86" y="18"/>
                  </a:lnTo>
                  <a:lnTo>
                    <a:pt x="84" y="18"/>
                  </a:lnTo>
                  <a:lnTo>
                    <a:pt x="84" y="18"/>
                  </a:lnTo>
                  <a:lnTo>
                    <a:pt x="78" y="16"/>
                  </a:lnTo>
                  <a:lnTo>
                    <a:pt x="74" y="12"/>
                  </a:lnTo>
                  <a:lnTo>
                    <a:pt x="70" y="8"/>
                  </a:lnTo>
                  <a:lnTo>
                    <a:pt x="66" y="4"/>
                  </a:lnTo>
                  <a:lnTo>
                    <a:pt x="66" y="4"/>
                  </a:lnTo>
                  <a:lnTo>
                    <a:pt x="54" y="2"/>
                  </a:lnTo>
                  <a:lnTo>
                    <a:pt x="44" y="0"/>
                  </a:lnTo>
                  <a:lnTo>
                    <a:pt x="44" y="0"/>
                  </a:lnTo>
                  <a:lnTo>
                    <a:pt x="42"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258" name="Freeform 8"/>
            <p:cNvSpPr>
              <a:spLocks/>
            </p:cNvSpPr>
            <p:nvPr/>
          </p:nvSpPr>
          <p:spPr bwMode="auto">
            <a:xfrm>
              <a:off x="1296" y="960"/>
              <a:ext cx="120" cy="48"/>
            </a:xfrm>
            <a:custGeom>
              <a:avLst/>
              <a:gdLst>
                <a:gd name="T0" fmla="*/ 42 w 120"/>
                <a:gd name="T1" fmla="*/ 0 h 48"/>
                <a:gd name="T2" fmla="*/ 42 w 120"/>
                <a:gd name="T3" fmla="*/ 0 h 48"/>
                <a:gd name="T4" fmla="*/ 36 w 120"/>
                <a:gd name="T5" fmla="*/ 0 h 48"/>
                <a:gd name="T6" fmla="*/ 32 w 120"/>
                <a:gd name="T7" fmla="*/ 2 h 48"/>
                <a:gd name="T8" fmla="*/ 26 w 120"/>
                <a:gd name="T9" fmla="*/ 10 h 48"/>
                <a:gd name="T10" fmla="*/ 26 w 120"/>
                <a:gd name="T11" fmla="*/ 10 h 48"/>
                <a:gd name="T12" fmla="*/ 18 w 120"/>
                <a:gd name="T13" fmla="*/ 14 h 48"/>
                <a:gd name="T14" fmla="*/ 10 w 120"/>
                <a:gd name="T15" fmla="*/ 18 h 48"/>
                <a:gd name="T16" fmla="*/ 10 w 120"/>
                <a:gd name="T17" fmla="*/ 18 h 48"/>
                <a:gd name="T18" fmla="*/ 4 w 120"/>
                <a:gd name="T19" fmla="*/ 20 h 48"/>
                <a:gd name="T20" fmla="*/ 2 w 120"/>
                <a:gd name="T21" fmla="*/ 22 h 48"/>
                <a:gd name="T22" fmla="*/ 0 w 120"/>
                <a:gd name="T23" fmla="*/ 24 h 48"/>
                <a:gd name="T24" fmla="*/ 0 w 120"/>
                <a:gd name="T25" fmla="*/ 24 h 48"/>
                <a:gd name="T26" fmla="*/ 2 w 120"/>
                <a:gd name="T27" fmla="*/ 28 h 48"/>
                <a:gd name="T28" fmla="*/ 4 w 120"/>
                <a:gd name="T29" fmla="*/ 30 h 48"/>
                <a:gd name="T30" fmla="*/ 12 w 120"/>
                <a:gd name="T31" fmla="*/ 32 h 48"/>
                <a:gd name="T32" fmla="*/ 12 w 120"/>
                <a:gd name="T33" fmla="*/ 32 h 48"/>
                <a:gd name="T34" fmla="*/ 12 w 120"/>
                <a:gd name="T35" fmla="*/ 32 h 48"/>
                <a:gd name="T36" fmla="*/ 12 w 120"/>
                <a:gd name="T37" fmla="*/ 32 h 48"/>
                <a:gd name="T38" fmla="*/ 22 w 120"/>
                <a:gd name="T39" fmla="*/ 30 h 48"/>
                <a:gd name="T40" fmla="*/ 22 w 120"/>
                <a:gd name="T41" fmla="*/ 30 h 48"/>
                <a:gd name="T42" fmla="*/ 34 w 120"/>
                <a:gd name="T43" fmla="*/ 28 h 48"/>
                <a:gd name="T44" fmla="*/ 34 w 120"/>
                <a:gd name="T45" fmla="*/ 28 h 48"/>
                <a:gd name="T46" fmla="*/ 38 w 120"/>
                <a:gd name="T47" fmla="*/ 28 h 48"/>
                <a:gd name="T48" fmla="*/ 40 w 120"/>
                <a:gd name="T49" fmla="*/ 32 h 48"/>
                <a:gd name="T50" fmla="*/ 40 w 120"/>
                <a:gd name="T51" fmla="*/ 32 h 48"/>
                <a:gd name="T52" fmla="*/ 30 w 120"/>
                <a:gd name="T53" fmla="*/ 40 h 48"/>
                <a:gd name="T54" fmla="*/ 30 w 120"/>
                <a:gd name="T55" fmla="*/ 40 h 48"/>
                <a:gd name="T56" fmla="*/ 34 w 120"/>
                <a:gd name="T57" fmla="*/ 42 h 48"/>
                <a:gd name="T58" fmla="*/ 38 w 120"/>
                <a:gd name="T59" fmla="*/ 46 h 48"/>
                <a:gd name="T60" fmla="*/ 48 w 120"/>
                <a:gd name="T61" fmla="*/ 48 h 48"/>
                <a:gd name="T62" fmla="*/ 48 w 120"/>
                <a:gd name="T63" fmla="*/ 48 h 48"/>
                <a:gd name="T64" fmla="*/ 62 w 120"/>
                <a:gd name="T65" fmla="*/ 46 h 48"/>
                <a:gd name="T66" fmla="*/ 76 w 120"/>
                <a:gd name="T67" fmla="*/ 44 h 48"/>
                <a:gd name="T68" fmla="*/ 76 w 120"/>
                <a:gd name="T69" fmla="*/ 44 h 48"/>
                <a:gd name="T70" fmla="*/ 96 w 120"/>
                <a:gd name="T71" fmla="*/ 38 h 48"/>
                <a:gd name="T72" fmla="*/ 108 w 120"/>
                <a:gd name="T73" fmla="*/ 32 h 48"/>
                <a:gd name="T74" fmla="*/ 118 w 120"/>
                <a:gd name="T75" fmla="*/ 26 h 48"/>
                <a:gd name="T76" fmla="*/ 118 w 120"/>
                <a:gd name="T77" fmla="*/ 26 h 48"/>
                <a:gd name="T78" fmla="*/ 120 w 120"/>
                <a:gd name="T79" fmla="*/ 20 h 48"/>
                <a:gd name="T80" fmla="*/ 118 w 120"/>
                <a:gd name="T81" fmla="*/ 18 h 48"/>
                <a:gd name="T82" fmla="*/ 116 w 120"/>
                <a:gd name="T83" fmla="*/ 16 h 48"/>
                <a:gd name="T84" fmla="*/ 116 w 120"/>
                <a:gd name="T85" fmla="*/ 16 h 48"/>
                <a:gd name="T86" fmla="*/ 108 w 120"/>
                <a:gd name="T87" fmla="*/ 14 h 48"/>
                <a:gd name="T88" fmla="*/ 108 w 120"/>
                <a:gd name="T89" fmla="*/ 14 h 48"/>
                <a:gd name="T90" fmla="*/ 96 w 120"/>
                <a:gd name="T91" fmla="*/ 16 h 48"/>
                <a:gd name="T92" fmla="*/ 96 w 120"/>
                <a:gd name="T93" fmla="*/ 16 h 48"/>
                <a:gd name="T94" fmla="*/ 86 w 120"/>
                <a:gd name="T95" fmla="*/ 18 h 48"/>
                <a:gd name="T96" fmla="*/ 86 w 120"/>
                <a:gd name="T97" fmla="*/ 18 h 48"/>
                <a:gd name="T98" fmla="*/ 84 w 120"/>
                <a:gd name="T99" fmla="*/ 18 h 48"/>
                <a:gd name="T100" fmla="*/ 84 w 120"/>
                <a:gd name="T101" fmla="*/ 18 h 48"/>
                <a:gd name="T102" fmla="*/ 78 w 120"/>
                <a:gd name="T103" fmla="*/ 16 h 48"/>
                <a:gd name="T104" fmla="*/ 74 w 120"/>
                <a:gd name="T105" fmla="*/ 12 h 48"/>
                <a:gd name="T106" fmla="*/ 70 w 120"/>
                <a:gd name="T107" fmla="*/ 8 h 48"/>
                <a:gd name="T108" fmla="*/ 66 w 120"/>
                <a:gd name="T109" fmla="*/ 4 h 48"/>
                <a:gd name="T110" fmla="*/ 66 w 120"/>
                <a:gd name="T111" fmla="*/ 4 h 48"/>
                <a:gd name="T112" fmla="*/ 54 w 120"/>
                <a:gd name="T113" fmla="*/ 2 h 48"/>
                <a:gd name="T114" fmla="*/ 44 w 120"/>
                <a:gd name="T115" fmla="*/ 0 h 48"/>
                <a:gd name="T116" fmla="*/ 44 w 120"/>
                <a:gd name="T117" fmla="*/ 0 h 48"/>
                <a:gd name="T118" fmla="*/ 42 w 120"/>
                <a:gd name="T119"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0" h="48">
                  <a:moveTo>
                    <a:pt x="42" y="0"/>
                  </a:moveTo>
                  <a:lnTo>
                    <a:pt x="42" y="0"/>
                  </a:lnTo>
                  <a:lnTo>
                    <a:pt x="36" y="0"/>
                  </a:lnTo>
                  <a:lnTo>
                    <a:pt x="32" y="2"/>
                  </a:lnTo>
                  <a:lnTo>
                    <a:pt x="26" y="10"/>
                  </a:lnTo>
                  <a:lnTo>
                    <a:pt x="26" y="10"/>
                  </a:lnTo>
                  <a:lnTo>
                    <a:pt x="18" y="14"/>
                  </a:lnTo>
                  <a:lnTo>
                    <a:pt x="10" y="18"/>
                  </a:lnTo>
                  <a:lnTo>
                    <a:pt x="10" y="18"/>
                  </a:lnTo>
                  <a:lnTo>
                    <a:pt x="4" y="20"/>
                  </a:lnTo>
                  <a:lnTo>
                    <a:pt x="2" y="22"/>
                  </a:lnTo>
                  <a:lnTo>
                    <a:pt x="0" y="24"/>
                  </a:lnTo>
                  <a:lnTo>
                    <a:pt x="0" y="24"/>
                  </a:lnTo>
                  <a:lnTo>
                    <a:pt x="2" y="28"/>
                  </a:lnTo>
                  <a:lnTo>
                    <a:pt x="4" y="30"/>
                  </a:lnTo>
                  <a:lnTo>
                    <a:pt x="12" y="32"/>
                  </a:lnTo>
                  <a:lnTo>
                    <a:pt x="12" y="32"/>
                  </a:lnTo>
                  <a:lnTo>
                    <a:pt x="12" y="32"/>
                  </a:lnTo>
                  <a:lnTo>
                    <a:pt x="12" y="32"/>
                  </a:lnTo>
                  <a:lnTo>
                    <a:pt x="22" y="30"/>
                  </a:lnTo>
                  <a:lnTo>
                    <a:pt x="22" y="30"/>
                  </a:lnTo>
                  <a:lnTo>
                    <a:pt x="34" y="28"/>
                  </a:lnTo>
                  <a:lnTo>
                    <a:pt x="34" y="28"/>
                  </a:lnTo>
                  <a:lnTo>
                    <a:pt x="38" y="28"/>
                  </a:lnTo>
                  <a:lnTo>
                    <a:pt x="40" y="32"/>
                  </a:lnTo>
                  <a:lnTo>
                    <a:pt x="40" y="32"/>
                  </a:lnTo>
                  <a:lnTo>
                    <a:pt x="30" y="40"/>
                  </a:lnTo>
                  <a:lnTo>
                    <a:pt x="30" y="40"/>
                  </a:lnTo>
                  <a:lnTo>
                    <a:pt x="34" y="42"/>
                  </a:lnTo>
                  <a:lnTo>
                    <a:pt x="38" y="46"/>
                  </a:lnTo>
                  <a:lnTo>
                    <a:pt x="48" y="48"/>
                  </a:lnTo>
                  <a:lnTo>
                    <a:pt x="48" y="48"/>
                  </a:lnTo>
                  <a:lnTo>
                    <a:pt x="62" y="46"/>
                  </a:lnTo>
                  <a:lnTo>
                    <a:pt x="76" y="44"/>
                  </a:lnTo>
                  <a:lnTo>
                    <a:pt x="76" y="44"/>
                  </a:lnTo>
                  <a:lnTo>
                    <a:pt x="96" y="38"/>
                  </a:lnTo>
                  <a:lnTo>
                    <a:pt x="108" y="32"/>
                  </a:lnTo>
                  <a:lnTo>
                    <a:pt x="118" y="26"/>
                  </a:lnTo>
                  <a:lnTo>
                    <a:pt x="118" y="26"/>
                  </a:lnTo>
                  <a:lnTo>
                    <a:pt x="120" y="20"/>
                  </a:lnTo>
                  <a:lnTo>
                    <a:pt x="118" y="18"/>
                  </a:lnTo>
                  <a:lnTo>
                    <a:pt x="116" y="16"/>
                  </a:lnTo>
                  <a:lnTo>
                    <a:pt x="116" y="16"/>
                  </a:lnTo>
                  <a:lnTo>
                    <a:pt x="108" y="14"/>
                  </a:lnTo>
                  <a:lnTo>
                    <a:pt x="108" y="14"/>
                  </a:lnTo>
                  <a:lnTo>
                    <a:pt x="96" y="16"/>
                  </a:lnTo>
                  <a:lnTo>
                    <a:pt x="96" y="16"/>
                  </a:lnTo>
                  <a:lnTo>
                    <a:pt x="86" y="18"/>
                  </a:lnTo>
                  <a:lnTo>
                    <a:pt x="86" y="18"/>
                  </a:lnTo>
                  <a:lnTo>
                    <a:pt x="84" y="18"/>
                  </a:lnTo>
                  <a:lnTo>
                    <a:pt x="84" y="18"/>
                  </a:lnTo>
                  <a:lnTo>
                    <a:pt x="78" y="16"/>
                  </a:lnTo>
                  <a:lnTo>
                    <a:pt x="74" y="12"/>
                  </a:lnTo>
                  <a:lnTo>
                    <a:pt x="70" y="8"/>
                  </a:lnTo>
                  <a:lnTo>
                    <a:pt x="66" y="4"/>
                  </a:lnTo>
                  <a:lnTo>
                    <a:pt x="66" y="4"/>
                  </a:lnTo>
                  <a:lnTo>
                    <a:pt x="54" y="2"/>
                  </a:lnTo>
                  <a:lnTo>
                    <a:pt x="44" y="0"/>
                  </a:lnTo>
                  <a:lnTo>
                    <a:pt x="44" y="0"/>
                  </a:lnTo>
                  <a:lnTo>
                    <a:pt x="4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259" name="Freeform 9"/>
            <p:cNvSpPr>
              <a:spLocks/>
            </p:cNvSpPr>
            <p:nvPr/>
          </p:nvSpPr>
          <p:spPr bwMode="auto">
            <a:xfrm>
              <a:off x="1584" y="962"/>
              <a:ext cx="82" cy="22"/>
            </a:xfrm>
            <a:custGeom>
              <a:avLst/>
              <a:gdLst>
                <a:gd name="T0" fmla="*/ 76 w 82"/>
                <a:gd name="T1" fmla="*/ 0 h 22"/>
                <a:gd name="T2" fmla="*/ 76 w 82"/>
                <a:gd name="T3" fmla="*/ 0 h 22"/>
                <a:gd name="T4" fmla="*/ 56 w 82"/>
                <a:gd name="T5" fmla="*/ 2 h 22"/>
                <a:gd name="T6" fmla="*/ 32 w 82"/>
                <a:gd name="T7" fmla="*/ 4 h 22"/>
                <a:gd name="T8" fmla="*/ 10 w 82"/>
                <a:gd name="T9" fmla="*/ 10 h 22"/>
                <a:gd name="T10" fmla="*/ 4 w 82"/>
                <a:gd name="T11" fmla="*/ 12 h 22"/>
                <a:gd name="T12" fmla="*/ 0 w 82"/>
                <a:gd name="T13" fmla="*/ 16 h 22"/>
                <a:gd name="T14" fmla="*/ 0 w 82"/>
                <a:gd name="T15" fmla="*/ 16 h 22"/>
                <a:gd name="T16" fmla="*/ 0 w 82"/>
                <a:gd name="T17" fmla="*/ 20 h 22"/>
                <a:gd name="T18" fmla="*/ 2 w 82"/>
                <a:gd name="T19" fmla="*/ 22 h 22"/>
                <a:gd name="T20" fmla="*/ 10 w 82"/>
                <a:gd name="T21" fmla="*/ 22 h 22"/>
                <a:gd name="T22" fmla="*/ 10 w 82"/>
                <a:gd name="T23" fmla="*/ 22 h 22"/>
                <a:gd name="T24" fmla="*/ 22 w 82"/>
                <a:gd name="T25" fmla="*/ 22 h 22"/>
                <a:gd name="T26" fmla="*/ 22 w 82"/>
                <a:gd name="T27" fmla="*/ 22 h 22"/>
                <a:gd name="T28" fmla="*/ 38 w 82"/>
                <a:gd name="T29" fmla="*/ 22 h 22"/>
                <a:gd name="T30" fmla="*/ 58 w 82"/>
                <a:gd name="T31" fmla="*/ 20 h 22"/>
                <a:gd name="T32" fmla="*/ 68 w 82"/>
                <a:gd name="T33" fmla="*/ 18 h 22"/>
                <a:gd name="T34" fmla="*/ 76 w 82"/>
                <a:gd name="T35" fmla="*/ 14 h 22"/>
                <a:gd name="T36" fmla="*/ 80 w 82"/>
                <a:gd name="T37" fmla="*/ 10 h 22"/>
                <a:gd name="T38" fmla="*/ 82 w 82"/>
                <a:gd name="T39" fmla="*/ 2 h 22"/>
                <a:gd name="T40" fmla="*/ 82 w 82"/>
                <a:gd name="T41" fmla="*/ 2 h 22"/>
                <a:gd name="T42" fmla="*/ 76 w 82"/>
                <a:gd name="T43"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2" h="22">
                  <a:moveTo>
                    <a:pt x="76" y="0"/>
                  </a:moveTo>
                  <a:lnTo>
                    <a:pt x="76" y="0"/>
                  </a:lnTo>
                  <a:lnTo>
                    <a:pt x="56" y="2"/>
                  </a:lnTo>
                  <a:lnTo>
                    <a:pt x="32" y="4"/>
                  </a:lnTo>
                  <a:lnTo>
                    <a:pt x="10" y="10"/>
                  </a:lnTo>
                  <a:lnTo>
                    <a:pt x="4" y="12"/>
                  </a:lnTo>
                  <a:lnTo>
                    <a:pt x="0" y="16"/>
                  </a:lnTo>
                  <a:lnTo>
                    <a:pt x="0" y="16"/>
                  </a:lnTo>
                  <a:lnTo>
                    <a:pt x="0" y="20"/>
                  </a:lnTo>
                  <a:lnTo>
                    <a:pt x="2" y="22"/>
                  </a:lnTo>
                  <a:lnTo>
                    <a:pt x="10" y="22"/>
                  </a:lnTo>
                  <a:lnTo>
                    <a:pt x="10" y="22"/>
                  </a:lnTo>
                  <a:lnTo>
                    <a:pt x="22" y="22"/>
                  </a:lnTo>
                  <a:lnTo>
                    <a:pt x="22" y="22"/>
                  </a:lnTo>
                  <a:lnTo>
                    <a:pt x="38" y="22"/>
                  </a:lnTo>
                  <a:lnTo>
                    <a:pt x="58" y="20"/>
                  </a:lnTo>
                  <a:lnTo>
                    <a:pt x="68" y="18"/>
                  </a:lnTo>
                  <a:lnTo>
                    <a:pt x="76" y="14"/>
                  </a:lnTo>
                  <a:lnTo>
                    <a:pt x="80" y="10"/>
                  </a:lnTo>
                  <a:lnTo>
                    <a:pt x="82" y="2"/>
                  </a:lnTo>
                  <a:lnTo>
                    <a:pt x="82" y="2"/>
                  </a:lnTo>
                  <a:lnTo>
                    <a:pt x="76"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260" name="Freeform 10"/>
            <p:cNvSpPr>
              <a:spLocks/>
            </p:cNvSpPr>
            <p:nvPr/>
          </p:nvSpPr>
          <p:spPr bwMode="auto">
            <a:xfrm>
              <a:off x="1584" y="962"/>
              <a:ext cx="82" cy="22"/>
            </a:xfrm>
            <a:custGeom>
              <a:avLst/>
              <a:gdLst>
                <a:gd name="T0" fmla="*/ 76 w 82"/>
                <a:gd name="T1" fmla="*/ 0 h 22"/>
                <a:gd name="T2" fmla="*/ 76 w 82"/>
                <a:gd name="T3" fmla="*/ 0 h 22"/>
                <a:gd name="T4" fmla="*/ 56 w 82"/>
                <a:gd name="T5" fmla="*/ 2 h 22"/>
                <a:gd name="T6" fmla="*/ 32 w 82"/>
                <a:gd name="T7" fmla="*/ 4 h 22"/>
                <a:gd name="T8" fmla="*/ 10 w 82"/>
                <a:gd name="T9" fmla="*/ 10 h 22"/>
                <a:gd name="T10" fmla="*/ 4 w 82"/>
                <a:gd name="T11" fmla="*/ 12 h 22"/>
                <a:gd name="T12" fmla="*/ 0 w 82"/>
                <a:gd name="T13" fmla="*/ 16 h 22"/>
                <a:gd name="T14" fmla="*/ 0 w 82"/>
                <a:gd name="T15" fmla="*/ 16 h 22"/>
                <a:gd name="T16" fmla="*/ 0 w 82"/>
                <a:gd name="T17" fmla="*/ 20 h 22"/>
                <a:gd name="T18" fmla="*/ 2 w 82"/>
                <a:gd name="T19" fmla="*/ 22 h 22"/>
                <a:gd name="T20" fmla="*/ 10 w 82"/>
                <a:gd name="T21" fmla="*/ 22 h 22"/>
                <a:gd name="T22" fmla="*/ 10 w 82"/>
                <a:gd name="T23" fmla="*/ 22 h 22"/>
                <a:gd name="T24" fmla="*/ 22 w 82"/>
                <a:gd name="T25" fmla="*/ 22 h 22"/>
                <a:gd name="T26" fmla="*/ 22 w 82"/>
                <a:gd name="T27" fmla="*/ 22 h 22"/>
                <a:gd name="T28" fmla="*/ 38 w 82"/>
                <a:gd name="T29" fmla="*/ 22 h 22"/>
                <a:gd name="T30" fmla="*/ 58 w 82"/>
                <a:gd name="T31" fmla="*/ 20 h 22"/>
                <a:gd name="T32" fmla="*/ 68 w 82"/>
                <a:gd name="T33" fmla="*/ 18 h 22"/>
                <a:gd name="T34" fmla="*/ 76 w 82"/>
                <a:gd name="T35" fmla="*/ 14 h 22"/>
                <a:gd name="T36" fmla="*/ 80 w 82"/>
                <a:gd name="T37" fmla="*/ 10 h 22"/>
                <a:gd name="T38" fmla="*/ 82 w 82"/>
                <a:gd name="T39" fmla="*/ 2 h 22"/>
                <a:gd name="T40" fmla="*/ 82 w 82"/>
                <a:gd name="T41" fmla="*/ 2 h 22"/>
                <a:gd name="T42" fmla="*/ 76 w 82"/>
                <a:gd name="T43"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2" h="22">
                  <a:moveTo>
                    <a:pt x="76" y="0"/>
                  </a:moveTo>
                  <a:lnTo>
                    <a:pt x="76" y="0"/>
                  </a:lnTo>
                  <a:lnTo>
                    <a:pt x="56" y="2"/>
                  </a:lnTo>
                  <a:lnTo>
                    <a:pt x="32" y="4"/>
                  </a:lnTo>
                  <a:lnTo>
                    <a:pt x="10" y="10"/>
                  </a:lnTo>
                  <a:lnTo>
                    <a:pt x="4" y="12"/>
                  </a:lnTo>
                  <a:lnTo>
                    <a:pt x="0" y="16"/>
                  </a:lnTo>
                  <a:lnTo>
                    <a:pt x="0" y="16"/>
                  </a:lnTo>
                  <a:lnTo>
                    <a:pt x="0" y="20"/>
                  </a:lnTo>
                  <a:lnTo>
                    <a:pt x="2" y="22"/>
                  </a:lnTo>
                  <a:lnTo>
                    <a:pt x="10" y="22"/>
                  </a:lnTo>
                  <a:lnTo>
                    <a:pt x="10" y="22"/>
                  </a:lnTo>
                  <a:lnTo>
                    <a:pt x="22" y="22"/>
                  </a:lnTo>
                  <a:lnTo>
                    <a:pt x="22" y="22"/>
                  </a:lnTo>
                  <a:lnTo>
                    <a:pt x="38" y="22"/>
                  </a:lnTo>
                  <a:lnTo>
                    <a:pt x="58" y="20"/>
                  </a:lnTo>
                  <a:lnTo>
                    <a:pt x="68" y="18"/>
                  </a:lnTo>
                  <a:lnTo>
                    <a:pt x="76" y="14"/>
                  </a:lnTo>
                  <a:lnTo>
                    <a:pt x="80" y="10"/>
                  </a:lnTo>
                  <a:lnTo>
                    <a:pt x="82" y="2"/>
                  </a:lnTo>
                  <a:lnTo>
                    <a:pt x="82" y="2"/>
                  </a:lnTo>
                  <a:lnTo>
                    <a:pt x="7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261" name="Freeform 11"/>
            <p:cNvSpPr>
              <a:spLocks/>
            </p:cNvSpPr>
            <p:nvPr/>
          </p:nvSpPr>
          <p:spPr bwMode="auto">
            <a:xfrm>
              <a:off x="1650" y="968"/>
              <a:ext cx="110" cy="30"/>
            </a:xfrm>
            <a:custGeom>
              <a:avLst/>
              <a:gdLst>
                <a:gd name="T0" fmla="*/ 76 w 110"/>
                <a:gd name="T1" fmla="*/ 0 h 30"/>
                <a:gd name="T2" fmla="*/ 76 w 110"/>
                <a:gd name="T3" fmla="*/ 0 h 30"/>
                <a:gd name="T4" fmla="*/ 62 w 110"/>
                <a:gd name="T5" fmla="*/ 2 h 30"/>
                <a:gd name="T6" fmla="*/ 48 w 110"/>
                <a:gd name="T7" fmla="*/ 6 h 30"/>
                <a:gd name="T8" fmla="*/ 18 w 110"/>
                <a:gd name="T9" fmla="*/ 16 h 30"/>
                <a:gd name="T10" fmla="*/ 18 w 110"/>
                <a:gd name="T11" fmla="*/ 16 h 30"/>
                <a:gd name="T12" fmla="*/ 6 w 110"/>
                <a:gd name="T13" fmla="*/ 20 h 30"/>
                <a:gd name="T14" fmla="*/ 0 w 110"/>
                <a:gd name="T15" fmla="*/ 24 h 30"/>
                <a:gd name="T16" fmla="*/ 2 w 110"/>
                <a:gd name="T17" fmla="*/ 28 h 30"/>
                <a:gd name="T18" fmla="*/ 4 w 110"/>
                <a:gd name="T19" fmla="*/ 30 h 30"/>
                <a:gd name="T20" fmla="*/ 4 w 110"/>
                <a:gd name="T21" fmla="*/ 30 h 30"/>
                <a:gd name="T22" fmla="*/ 10 w 110"/>
                <a:gd name="T23" fmla="*/ 30 h 30"/>
                <a:gd name="T24" fmla="*/ 10 w 110"/>
                <a:gd name="T25" fmla="*/ 30 h 30"/>
                <a:gd name="T26" fmla="*/ 20 w 110"/>
                <a:gd name="T27" fmla="*/ 30 h 30"/>
                <a:gd name="T28" fmla="*/ 32 w 110"/>
                <a:gd name="T29" fmla="*/ 26 h 30"/>
                <a:gd name="T30" fmla="*/ 52 w 110"/>
                <a:gd name="T31" fmla="*/ 20 h 30"/>
                <a:gd name="T32" fmla="*/ 52 w 110"/>
                <a:gd name="T33" fmla="*/ 20 h 30"/>
                <a:gd name="T34" fmla="*/ 60 w 110"/>
                <a:gd name="T35" fmla="*/ 16 h 30"/>
                <a:gd name="T36" fmla="*/ 70 w 110"/>
                <a:gd name="T37" fmla="*/ 14 h 30"/>
                <a:gd name="T38" fmla="*/ 70 w 110"/>
                <a:gd name="T39" fmla="*/ 14 h 30"/>
                <a:gd name="T40" fmla="*/ 74 w 110"/>
                <a:gd name="T41" fmla="*/ 12 h 30"/>
                <a:gd name="T42" fmla="*/ 74 w 110"/>
                <a:gd name="T43" fmla="*/ 12 h 30"/>
                <a:gd name="T44" fmla="*/ 84 w 110"/>
                <a:gd name="T45" fmla="*/ 14 h 30"/>
                <a:gd name="T46" fmla="*/ 84 w 110"/>
                <a:gd name="T47" fmla="*/ 14 h 30"/>
                <a:gd name="T48" fmla="*/ 94 w 110"/>
                <a:gd name="T49" fmla="*/ 16 h 30"/>
                <a:gd name="T50" fmla="*/ 94 w 110"/>
                <a:gd name="T51" fmla="*/ 16 h 30"/>
                <a:gd name="T52" fmla="*/ 94 w 110"/>
                <a:gd name="T53" fmla="*/ 16 h 30"/>
                <a:gd name="T54" fmla="*/ 94 w 110"/>
                <a:gd name="T55" fmla="*/ 16 h 30"/>
                <a:gd name="T56" fmla="*/ 100 w 110"/>
                <a:gd name="T57" fmla="*/ 16 h 30"/>
                <a:gd name="T58" fmla="*/ 106 w 110"/>
                <a:gd name="T59" fmla="*/ 14 h 30"/>
                <a:gd name="T60" fmla="*/ 110 w 110"/>
                <a:gd name="T61" fmla="*/ 10 h 30"/>
                <a:gd name="T62" fmla="*/ 110 w 110"/>
                <a:gd name="T63" fmla="*/ 8 h 30"/>
                <a:gd name="T64" fmla="*/ 108 w 110"/>
                <a:gd name="T65" fmla="*/ 6 h 30"/>
                <a:gd name="T66" fmla="*/ 108 w 110"/>
                <a:gd name="T67" fmla="*/ 6 h 30"/>
                <a:gd name="T68" fmla="*/ 104 w 110"/>
                <a:gd name="T69" fmla="*/ 2 h 30"/>
                <a:gd name="T70" fmla="*/ 96 w 110"/>
                <a:gd name="T71" fmla="*/ 2 h 30"/>
                <a:gd name="T72" fmla="*/ 82 w 110"/>
                <a:gd name="T73" fmla="*/ 0 h 30"/>
                <a:gd name="T74" fmla="*/ 82 w 110"/>
                <a:gd name="T75" fmla="*/ 0 h 30"/>
                <a:gd name="T76" fmla="*/ 76 w 110"/>
                <a:gd name="T77"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10" h="30">
                  <a:moveTo>
                    <a:pt x="76" y="0"/>
                  </a:moveTo>
                  <a:lnTo>
                    <a:pt x="76" y="0"/>
                  </a:lnTo>
                  <a:lnTo>
                    <a:pt x="62" y="2"/>
                  </a:lnTo>
                  <a:lnTo>
                    <a:pt x="48" y="6"/>
                  </a:lnTo>
                  <a:lnTo>
                    <a:pt x="18" y="16"/>
                  </a:lnTo>
                  <a:lnTo>
                    <a:pt x="18" y="16"/>
                  </a:lnTo>
                  <a:lnTo>
                    <a:pt x="6" y="20"/>
                  </a:lnTo>
                  <a:lnTo>
                    <a:pt x="0" y="24"/>
                  </a:lnTo>
                  <a:lnTo>
                    <a:pt x="2" y="28"/>
                  </a:lnTo>
                  <a:lnTo>
                    <a:pt x="4" y="30"/>
                  </a:lnTo>
                  <a:lnTo>
                    <a:pt x="4" y="30"/>
                  </a:lnTo>
                  <a:lnTo>
                    <a:pt x="10" y="30"/>
                  </a:lnTo>
                  <a:lnTo>
                    <a:pt x="10" y="30"/>
                  </a:lnTo>
                  <a:lnTo>
                    <a:pt x="20" y="30"/>
                  </a:lnTo>
                  <a:lnTo>
                    <a:pt x="32" y="26"/>
                  </a:lnTo>
                  <a:lnTo>
                    <a:pt x="52" y="20"/>
                  </a:lnTo>
                  <a:lnTo>
                    <a:pt x="52" y="20"/>
                  </a:lnTo>
                  <a:lnTo>
                    <a:pt x="60" y="16"/>
                  </a:lnTo>
                  <a:lnTo>
                    <a:pt x="70" y="14"/>
                  </a:lnTo>
                  <a:lnTo>
                    <a:pt x="70" y="14"/>
                  </a:lnTo>
                  <a:lnTo>
                    <a:pt x="74" y="12"/>
                  </a:lnTo>
                  <a:lnTo>
                    <a:pt x="74" y="12"/>
                  </a:lnTo>
                  <a:lnTo>
                    <a:pt x="84" y="14"/>
                  </a:lnTo>
                  <a:lnTo>
                    <a:pt x="84" y="14"/>
                  </a:lnTo>
                  <a:lnTo>
                    <a:pt x="94" y="16"/>
                  </a:lnTo>
                  <a:lnTo>
                    <a:pt x="94" y="16"/>
                  </a:lnTo>
                  <a:lnTo>
                    <a:pt x="94" y="16"/>
                  </a:lnTo>
                  <a:lnTo>
                    <a:pt x="94" y="16"/>
                  </a:lnTo>
                  <a:lnTo>
                    <a:pt x="100" y="16"/>
                  </a:lnTo>
                  <a:lnTo>
                    <a:pt x="106" y="14"/>
                  </a:lnTo>
                  <a:lnTo>
                    <a:pt x="110" y="10"/>
                  </a:lnTo>
                  <a:lnTo>
                    <a:pt x="110" y="8"/>
                  </a:lnTo>
                  <a:lnTo>
                    <a:pt x="108" y="6"/>
                  </a:lnTo>
                  <a:lnTo>
                    <a:pt x="108" y="6"/>
                  </a:lnTo>
                  <a:lnTo>
                    <a:pt x="104" y="2"/>
                  </a:lnTo>
                  <a:lnTo>
                    <a:pt x="96" y="2"/>
                  </a:lnTo>
                  <a:lnTo>
                    <a:pt x="82" y="0"/>
                  </a:lnTo>
                  <a:lnTo>
                    <a:pt x="82" y="0"/>
                  </a:lnTo>
                  <a:lnTo>
                    <a:pt x="76"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262" name="Freeform 12"/>
            <p:cNvSpPr>
              <a:spLocks/>
            </p:cNvSpPr>
            <p:nvPr/>
          </p:nvSpPr>
          <p:spPr bwMode="auto">
            <a:xfrm>
              <a:off x="1650" y="968"/>
              <a:ext cx="110" cy="30"/>
            </a:xfrm>
            <a:custGeom>
              <a:avLst/>
              <a:gdLst>
                <a:gd name="T0" fmla="*/ 76 w 110"/>
                <a:gd name="T1" fmla="*/ 0 h 30"/>
                <a:gd name="T2" fmla="*/ 76 w 110"/>
                <a:gd name="T3" fmla="*/ 0 h 30"/>
                <a:gd name="T4" fmla="*/ 62 w 110"/>
                <a:gd name="T5" fmla="*/ 2 h 30"/>
                <a:gd name="T6" fmla="*/ 48 w 110"/>
                <a:gd name="T7" fmla="*/ 6 h 30"/>
                <a:gd name="T8" fmla="*/ 18 w 110"/>
                <a:gd name="T9" fmla="*/ 16 h 30"/>
                <a:gd name="T10" fmla="*/ 18 w 110"/>
                <a:gd name="T11" fmla="*/ 16 h 30"/>
                <a:gd name="T12" fmla="*/ 6 w 110"/>
                <a:gd name="T13" fmla="*/ 20 h 30"/>
                <a:gd name="T14" fmla="*/ 0 w 110"/>
                <a:gd name="T15" fmla="*/ 24 h 30"/>
                <a:gd name="T16" fmla="*/ 2 w 110"/>
                <a:gd name="T17" fmla="*/ 28 h 30"/>
                <a:gd name="T18" fmla="*/ 4 w 110"/>
                <a:gd name="T19" fmla="*/ 30 h 30"/>
                <a:gd name="T20" fmla="*/ 4 w 110"/>
                <a:gd name="T21" fmla="*/ 30 h 30"/>
                <a:gd name="T22" fmla="*/ 10 w 110"/>
                <a:gd name="T23" fmla="*/ 30 h 30"/>
                <a:gd name="T24" fmla="*/ 10 w 110"/>
                <a:gd name="T25" fmla="*/ 30 h 30"/>
                <a:gd name="T26" fmla="*/ 20 w 110"/>
                <a:gd name="T27" fmla="*/ 30 h 30"/>
                <a:gd name="T28" fmla="*/ 32 w 110"/>
                <a:gd name="T29" fmla="*/ 26 h 30"/>
                <a:gd name="T30" fmla="*/ 52 w 110"/>
                <a:gd name="T31" fmla="*/ 20 h 30"/>
                <a:gd name="T32" fmla="*/ 52 w 110"/>
                <a:gd name="T33" fmla="*/ 20 h 30"/>
                <a:gd name="T34" fmla="*/ 60 w 110"/>
                <a:gd name="T35" fmla="*/ 16 h 30"/>
                <a:gd name="T36" fmla="*/ 70 w 110"/>
                <a:gd name="T37" fmla="*/ 14 h 30"/>
                <a:gd name="T38" fmla="*/ 70 w 110"/>
                <a:gd name="T39" fmla="*/ 14 h 30"/>
                <a:gd name="T40" fmla="*/ 74 w 110"/>
                <a:gd name="T41" fmla="*/ 12 h 30"/>
                <a:gd name="T42" fmla="*/ 74 w 110"/>
                <a:gd name="T43" fmla="*/ 12 h 30"/>
                <a:gd name="T44" fmla="*/ 84 w 110"/>
                <a:gd name="T45" fmla="*/ 14 h 30"/>
                <a:gd name="T46" fmla="*/ 84 w 110"/>
                <a:gd name="T47" fmla="*/ 14 h 30"/>
                <a:gd name="T48" fmla="*/ 94 w 110"/>
                <a:gd name="T49" fmla="*/ 16 h 30"/>
                <a:gd name="T50" fmla="*/ 94 w 110"/>
                <a:gd name="T51" fmla="*/ 16 h 30"/>
                <a:gd name="T52" fmla="*/ 94 w 110"/>
                <a:gd name="T53" fmla="*/ 16 h 30"/>
                <a:gd name="T54" fmla="*/ 94 w 110"/>
                <a:gd name="T55" fmla="*/ 16 h 30"/>
                <a:gd name="T56" fmla="*/ 100 w 110"/>
                <a:gd name="T57" fmla="*/ 16 h 30"/>
                <a:gd name="T58" fmla="*/ 106 w 110"/>
                <a:gd name="T59" fmla="*/ 14 h 30"/>
                <a:gd name="T60" fmla="*/ 110 w 110"/>
                <a:gd name="T61" fmla="*/ 10 h 30"/>
                <a:gd name="T62" fmla="*/ 110 w 110"/>
                <a:gd name="T63" fmla="*/ 8 h 30"/>
                <a:gd name="T64" fmla="*/ 108 w 110"/>
                <a:gd name="T65" fmla="*/ 6 h 30"/>
                <a:gd name="T66" fmla="*/ 108 w 110"/>
                <a:gd name="T67" fmla="*/ 6 h 30"/>
                <a:gd name="T68" fmla="*/ 104 w 110"/>
                <a:gd name="T69" fmla="*/ 2 h 30"/>
                <a:gd name="T70" fmla="*/ 96 w 110"/>
                <a:gd name="T71" fmla="*/ 2 h 30"/>
                <a:gd name="T72" fmla="*/ 82 w 110"/>
                <a:gd name="T73" fmla="*/ 0 h 30"/>
                <a:gd name="T74" fmla="*/ 82 w 110"/>
                <a:gd name="T75" fmla="*/ 0 h 30"/>
                <a:gd name="T76" fmla="*/ 76 w 110"/>
                <a:gd name="T77"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10" h="30">
                  <a:moveTo>
                    <a:pt x="76" y="0"/>
                  </a:moveTo>
                  <a:lnTo>
                    <a:pt x="76" y="0"/>
                  </a:lnTo>
                  <a:lnTo>
                    <a:pt x="62" y="2"/>
                  </a:lnTo>
                  <a:lnTo>
                    <a:pt x="48" y="6"/>
                  </a:lnTo>
                  <a:lnTo>
                    <a:pt x="18" y="16"/>
                  </a:lnTo>
                  <a:lnTo>
                    <a:pt x="18" y="16"/>
                  </a:lnTo>
                  <a:lnTo>
                    <a:pt x="6" y="20"/>
                  </a:lnTo>
                  <a:lnTo>
                    <a:pt x="0" y="24"/>
                  </a:lnTo>
                  <a:lnTo>
                    <a:pt x="2" y="28"/>
                  </a:lnTo>
                  <a:lnTo>
                    <a:pt x="4" y="30"/>
                  </a:lnTo>
                  <a:lnTo>
                    <a:pt x="4" y="30"/>
                  </a:lnTo>
                  <a:lnTo>
                    <a:pt x="10" y="30"/>
                  </a:lnTo>
                  <a:lnTo>
                    <a:pt x="10" y="30"/>
                  </a:lnTo>
                  <a:lnTo>
                    <a:pt x="20" y="30"/>
                  </a:lnTo>
                  <a:lnTo>
                    <a:pt x="32" y="26"/>
                  </a:lnTo>
                  <a:lnTo>
                    <a:pt x="52" y="20"/>
                  </a:lnTo>
                  <a:lnTo>
                    <a:pt x="52" y="20"/>
                  </a:lnTo>
                  <a:lnTo>
                    <a:pt x="60" y="16"/>
                  </a:lnTo>
                  <a:lnTo>
                    <a:pt x="70" y="14"/>
                  </a:lnTo>
                  <a:lnTo>
                    <a:pt x="70" y="14"/>
                  </a:lnTo>
                  <a:lnTo>
                    <a:pt x="74" y="12"/>
                  </a:lnTo>
                  <a:lnTo>
                    <a:pt x="74" y="12"/>
                  </a:lnTo>
                  <a:lnTo>
                    <a:pt x="84" y="14"/>
                  </a:lnTo>
                  <a:lnTo>
                    <a:pt x="84" y="14"/>
                  </a:lnTo>
                  <a:lnTo>
                    <a:pt x="94" y="16"/>
                  </a:lnTo>
                  <a:lnTo>
                    <a:pt x="94" y="16"/>
                  </a:lnTo>
                  <a:lnTo>
                    <a:pt x="94" y="16"/>
                  </a:lnTo>
                  <a:lnTo>
                    <a:pt x="94" y="16"/>
                  </a:lnTo>
                  <a:lnTo>
                    <a:pt x="100" y="16"/>
                  </a:lnTo>
                  <a:lnTo>
                    <a:pt x="106" y="14"/>
                  </a:lnTo>
                  <a:lnTo>
                    <a:pt x="110" y="10"/>
                  </a:lnTo>
                  <a:lnTo>
                    <a:pt x="110" y="8"/>
                  </a:lnTo>
                  <a:lnTo>
                    <a:pt x="108" y="6"/>
                  </a:lnTo>
                  <a:lnTo>
                    <a:pt x="108" y="6"/>
                  </a:lnTo>
                  <a:lnTo>
                    <a:pt x="104" y="2"/>
                  </a:lnTo>
                  <a:lnTo>
                    <a:pt x="96" y="2"/>
                  </a:lnTo>
                  <a:lnTo>
                    <a:pt x="82" y="0"/>
                  </a:lnTo>
                  <a:lnTo>
                    <a:pt x="82" y="0"/>
                  </a:lnTo>
                  <a:lnTo>
                    <a:pt x="7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263" name="Freeform 13"/>
            <p:cNvSpPr>
              <a:spLocks/>
            </p:cNvSpPr>
            <p:nvPr/>
          </p:nvSpPr>
          <p:spPr bwMode="auto">
            <a:xfrm>
              <a:off x="1762" y="950"/>
              <a:ext cx="64" cy="40"/>
            </a:xfrm>
            <a:custGeom>
              <a:avLst/>
              <a:gdLst>
                <a:gd name="T0" fmla="*/ 58 w 64"/>
                <a:gd name="T1" fmla="*/ 0 h 40"/>
                <a:gd name="T2" fmla="*/ 58 w 64"/>
                <a:gd name="T3" fmla="*/ 0 h 40"/>
                <a:gd name="T4" fmla="*/ 48 w 64"/>
                <a:gd name="T5" fmla="*/ 0 h 40"/>
                <a:gd name="T6" fmla="*/ 38 w 64"/>
                <a:gd name="T7" fmla="*/ 4 h 40"/>
                <a:gd name="T8" fmla="*/ 18 w 64"/>
                <a:gd name="T9" fmla="*/ 8 h 40"/>
                <a:gd name="T10" fmla="*/ 18 w 64"/>
                <a:gd name="T11" fmla="*/ 8 h 40"/>
                <a:gd name="T12" fmla="*/ 4 w 64"/>
                <a:gd name="T13" fmla="*/ 10 h 40"/>
                <a:gd name="T14" fmla="*/ 0 w 64"/>
                <a:gd name="T15" fmla="*/ 12 h 40"/>
                <a:gd name="T16" fmla="*/ 0 w 64"/>
                <a:gd name="T17" fmla="*/ 14 h 40"/>
                <a:gd name="T18" fmla="*/ 0 w 64"/>
                <a:gd name="T19" fmla="*/ 16 h 40"/>
                <a:gd name="T20" fmla="*/ 0 w 64"/>
                <a:gd name="T21" fmla="*/ 16 h 40"/>
                <a:gd name="T22" fmla="*/ 4 w 64"/>
                <a:gd name="T23" fmla="*/ 20 h 40"/>
                <a:gd name="T24" fmla="*/ 6 w 64"/>
                <a:gd name="T25" fmla="*/ 22 h 40"/>
                <a:gd name="T26" fmla="*/ 14 w 64"/>
                <a:gd name="T27" fmla="*/ 26 h 40"/>
                <a:gd name="T28" fmla="*/ 14 w 64"/>
                <a:gd name="T29" fmla="*/ 26 h 40"/>
                <a:gd name="T30" fmla="*/ 18 w 64"/>
                <a:gd name="T31" fmla="*/ 34 h 40"/>
                <a:gd name="T32" fmla="*/ 20 w 64"/>
                <a:gd name="T33" fmla="*/ 36 h 40"/>
                <a:gd name="T34" fmla="*/ 24 w 64"/>
                <a:gd name="T35" fmla="*/ 38 h 40"/>
                <a:gd name="T36" fmla="*/ 24 w 64"/>
                <a:gd name="T37" fmla="*/ 38 h 40"/>
                <a:gd name="T38" fmla="*/ 28 w 64"/>
                <a:gd name="T39" fmla="*/ 40 h 40"/>
                <a:gd name="T40" fmla="*/ 28 w 64"/>
                <a:gd name="T41" fmla="*/ 40 h 40"/>
                <a:gd name="T42" fmla="*/ 34 w 64"/>
                <a:gd name="T43" fmla="*/ 38 h 40"/>
                <a:gd name="T44" fmla="*/ 36 w 64"/>
                <a:gd name="T45" fmla="*/ 36 h 40"/>
                <a:gd name="T46" fmla="*/ 38 w 64"/>
                <a:gd name="T47" fmla="*/ 32 h 40"/>
                <a:gd name="T48" fmla="*/ 40 w 64"/>
                <a:gd name="T49" fmla="*/ 28 h 40"/>
                <a:gd name="T50" fmla="*/ 42 w 64"/>
                <a:gd name="T51" fmla="*/ 20 h 40"/>
                <a:gd name="T52" fmla="*/ 44 w 64"/>
                <a:gd name="T53" fmla="*/ 16 h 40"/>
                <a:gd name="T54" fmla="*/ 46 w 64"/>
                <a:gd name="T55" fmla="*/ 14 h 40"/>
                <a:gd name="T56" fmla="*/ 46 w 64"/>
                <a:gd name="T57" fmla="*/ 14 h 40"/>
                <a:gd name="T58" fmla="*/ 58 w 64"/>
                <a:gd name="T59" fmla="*/ 10 h 40"/>
                <a:gd name="T60" fmla="*/ 64 w 64"/>
                <a:gd name="T61" fmla="*/ 6 h 40"/>
                <a:gd name="T62" fmla="*/ 64 w 64"/>
                <a:gd name="T63" fmla="*/ 4 h 40"/>
                <a:gd name="T64" fmla="*/ 60 w 64"/>
                <a:gd name="T65" fmla="*/ 0 h 40"/>
                <a:gd name="T66" fmla="*/ 60 w 64"/>
                <a:gd name="T67" fmla="*/ 0 h 40"/>
                <a:gd name="T68" fmla="*/ 58 w 64"/>
                <a:gd name="T69"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4" h="40">
                  <a:moveTo>
                    <a:pt x="58" y="0"/>
                  </a:moveTo>
                  <a:lnTo>
                    <a:pt x="58" y="0"/>
                  </a:lnTo>
                  <a:lnTo>
                    <a:pt x="48" y="0"/>
                  </a:lnTo>
                  <a:lnTo>
                    <a:pt x="38" y="4"/>
                  </a:lnTo>
                  <a:lnTo>
                    <a:pt x="18" y="8"/>
                  </a:lnTo>
                  <a:lnTo>
                    <a:pt x="18" y="8"/>
                  </a:lnTo>
                  <a:lnTo>
                    <a:pt x="4" y="10"/>
                  </a:lnTo>
                  <a:lnTo>
                    <a:pt x="0" y="12"/>
                  </a:lnTo>
                  <a:lnTo>
                    <a:pt x="0" y="14"/>
                  </a:lnTo>
                  <a:lnTo>
                    <a:pt x="0" y="16"/>
                  </a:lnTo>
                  <a:lnTo>
                    <a:pt x="0" y="16"/>
                  </a:lnTo>
                  <a:lnTo>
                    <a:pt x="4" y="20"/>
                  </a:lnTo>
                  <a:lnTo>
                    <a:pt x="6" y="22"/>
                  </a:lnTo>
                  <a:lnTo>
                    <a:pt x="14" y="26"/>
                  </a:lnTo>
                  <a:lnTo>
                    <a:pt x="14" y="26"/>
                  </a:lnTo>
                  <a:lnTo>
                    <a:pt x="18" y="34"/>
                  </a:lnTo>
                  <a:lnTo>
                    <a:pt x="20" y="36"/>
                  </a:lnTo>
                  <a:lnTo>
                    <a:pt x="24" y="38"/>
                  </a:lnTo>
                  <a:lnTo>
                    <a:pt x="24" y="38"/>
                  </a:lnTo>
                  <a:lnTo>
                    <a:pt x="28" y="40"/>
                  </a:lnTo>
                  <a:lnTo>
                    <a:pt x="28" y="40"/>
                  </a:lnTo>
                  <a:lnTo>
                    <a:pt x="34" y="38"/>
                  </a:lnTo>
                  <a:lnTo>
                    <a:pt x="36" y="36"/>
                  </a:lnTo>
                  <a:lnTo>
                    <a:pt x="38" y="32"/>
                  </a:lnTo>
                  <a:lnTo>
                    <a:pt x="40" y="28"/>
                  </a:lnTo>
                  <a:lnTo>
                    <a:pt x="42" y="20"/>
                  </a:lnTo>
                  <a:lnTo>
                    <a:pt x="44" y="16"/>
                  </a:lnTo>
                  <a:lnTo>
                    <a:pt x="46" y="14"/>
                  </a:lnTo>
                  <a:lnTo>
                    <a:pt x="46" y="14"/>
                  </a:lnTo>
                  <a:lnTo>
                    <a:pt x="58" y="10"/>
                  </a:lnTo>
                  <a:lnTo>
                    <a:pt x="64" y="6"/>
                  </a:lnTo>
                  <a:lnTo>
                    <a:pt x="64" y="4"/>
                  </a:lnTo>
                  <a:lnTo>
                    <a:pt x="60" y="0"/>
                  </a:lnTo>
                  <a:lnTo>
                    <a:pt x="60" y="0"/>
                  </a:lnTo>
                  <a:lnTo>
                    <a:pt x="58"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264" name="Freeform 14"/>
            <p:cNvSpPr>
              <a:spLocks/>
            </p:cNvSpPr>
            <p:nvPr/>
          </p:nvSpPr>
          <p:spPr bwMode="auto">
            <a:xfrm>
              <a:off x="1762" y="950"/>
              <a:ext cx="64" cy="40"/>
            </a:xfrm>
            <a:custGeom>
              <a:avLst/>
              <a:gdLst>
                <a:gd name="T0" fmla="*/ 58 w 64"/>
                <a:gd name="T1" fmla="*/ 0 h 40"/>
                <a:gd name="T2" fmla="*/ 58 w 64"/>
                <a:gd name="T3" fmla="*/ 0 h 40"/>
                <a:gd name="T4" fmla="*/ 48 w 64"/>
                <a:gd name="T5" fmla="*/ 0 h 40"/>
                <a:gd name="T6" fmla="*/ 38 w 64"/>
                <a:gd name="T7" fmla="*/ 4 h 40"/>
                <a:gd name="T8" fmla="*/ 18 w 64"/>
                <a:gd name="T9" fmla="*/ 8 h 40"/>
                <a:gd name="T10" fmla="*/ 18 w 64"/>
                <a:gd name="T11" fmla="*/ 8 h 40"/>
                <a:gd name="T12" fmla="*/ 4 w 64"/>
                <a:gd name="T13" fmla="*/ 10 h 40"/>
                <a:gd name="T14" fmla="*/ 0 w 64"/>
                <a:gd name="T15" fmla="*/ 12 h 40"/>
                <a:gd name="T16" fmla="*/ 0 w 64"/>
                <a:gd name="T17" fmla="*/ 14 h 40"/>
                <a:gd name="T18" fmla="*/ 0 w 64"/>
                <a:gd name="T19" fmla="*/ 16 h 40"/>
                <a:gd name="T20" fmla="*/ 0 w 64"/>
                <a:gd name="T21" fmla="*/ 16 h 40"/>
                <a:gd name="T22" fmla="*/ 4 w 64"/>
                <a:gd name="T23" fmla="*/ 20 h 40"/>
                <a:gd name="T24" fmla="*/ 6 w 64"/>
                <a:gd name="T25" fmla="*/ 22 h 40"/>
                <a:gd name="T26" fmla="*/ 14 w 64"/>
                <a:gd name="T27" fmla="*/ 26 h 40"/>
                <a:gd name="T28" fmla="*/ 14 w 64"/>
                <a:gd name="T29" fmla="*/ 26 h 40"/>
                <a:gd name="T30" fmla="*/ 18 w 64"/>
                <a:gd name="T31" fmla="*/ 34 h 40"/>
                <a:gd name="T32" fmla="*/ 20 w 64"/>
                <a:gd name="T33" fmla="*/ 36 h 40"/>
                <a:gd name="T34" fmla="*/ 24 w 64"/>
                <a:gd name="T35" fmla="*/ 38 h 40"/>
                <a:gd name="T36" fmla="*/ 24 w 64"/>
                <a:gd name="T37" fmla="*/ 38 h 40"/>
                <a:gd name="T38" fmla="*/ 28 w 64"/>
                <a:gd name="T39" fmla="*/ 40 h 40"/>
                <a:gd name="T40" fmla="*/ 28 w 64"/>
                <a:gd name="T41" fmla="*/ 40 h 40"/>
                <a:gd name="T42" fmla="*/ 34 w 64"/>
                <a:gd name="T43" fmla="*/ 38 h 40"/>
                <a:gd name="T44" fmla="*/ 36 w 64"/>
                <a:gd name="T45" fmla="*/ 36 h 40"/>
                <a:gd name="T46" fmla="*/ 38 w 64"/>
                <a:gd name="T47" fmla="*/ 32 h 40"/>
                <a:gd name="T48" fmla="*/ 40 w 64"/>
                <a:gd name="T49" fmla="*/ 28 h 40"/>
                <a:gd name="T50" fmla="*/ 42 w 64"/>
                <a:gd name="T51" fmla="*/ 20 h 40"/>
                <a:gd name="T52" fmla="*/ 44 w 64"/>
                <a:gd name="T53" fmla="*/ 16 h 40"/>
                <a:gd name="T54" fmla="*/ 46 w 64"/>
                <a:gd name="T55" fmla="*/ 14 h 40"/>
                <a:gd name="T56" fmla="*/ 46 w 64"/>
                <a:gd name="T57" fmla="*/ 14 h 40"/>
                <a:gd name="T58" fmla="*/ 58 w 64"/>
                <a:gd name="T59" fmla="*/ 10 h 40"/>
                <a:gd name="T60" fmla="*/ 64 w 64"/>
                <a:gd name="T61" fmla="*/ 6 h 40"/>
                <a:gd name="T62" fmla="*/ 64 w 64"/>
                <a:gd name="T63" fmla="*/ 4 h 40"/>
                <a:gd name="T64" fmla="*/ 60 w 64"/>
                <a:gd name="T65" fmla="*/ 0 h 40"/>
                <a:gd name="T66" fmla="*/ 60 w 64"/>
                <a:gd name="T67" fmla="*/ 0 h 40"/>
                <a:gd name="T68" fmla="*/ 58 w 64"/>
                <a:gd name="T69"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4" h="40">
                  <a:moveTo>
                    <a:pt x="58" y="0"/>
                  </a:moveTo>
                  <a:lnTo>
                    <a:pt x="58" y="0"/>
                  </a:lnTo>
                  <a:lnTo>
                    <a:pt x="48" y="0"/>
                  </a:lnTo>
                  <a:lnTo>
                    <a:pt x="38" y="4"/>
                  </a:lnTo>
                  <a:lnTo>
                    <a:pt x="18" y="8"/>
                  </a:lnTo>
                  <a:lnTo>
                    <a:pt x="18" y="8"/>
                  </a:lnTo>
                  <a:lnTo>
                    <a:pt x="4" y="10"/>
                  </a:lnTo>
                  <a:lnTo>
                    <a:pt x="0" y="12"/>
                  </a:lnTo>
                  <a:lnTo>
                    <a:pt x="0" y="14"/>
                  </a:lnTo>
                  <a:lnTo>
                    <a:pt x="0" y="16"/>
                  </a:lnTo>
                  <a:lnTo>
                    <a:pt x="0" y="16"/>
                  </a:lnTo>
                  <a:lnTo>
                    <a:pt x="4" y="20"/>
                  </a:lnTo>
                  <a:lnTo>
                    <a:pt x="6" y="22"/>
                  </a:lnTo>
                  <a:lnTo>
                    <a:pt x="14" y="26"/>
                  </a:lnTo>
                  <a:lnTo>
                    <a:pt x="14" y="26"/>
                  </a:lnTo>
                  <a:lnTo>
                    <a:pt x="18" y="34"/>
                  </a:lnTo>
                  <a:lnTo>
                    <a:pt x="20" y="36"/>
                  </a:lnTo>
                  <a:lnTo>
                    <a:pt x="24" y="38"/>
                  </a:lnTo>
                  <a:lnTo>
                    <a:pt x="24" y="38"/>
                  </a:lnTo>
                  <a:lnTo>
                    <a:pt x="28" y="40"/>
                  </a:lnTo>
                  <a:lnTo>
                    <a:pt x="28" y="40"/>
                  </a:lnTo>
                  <a:lnTo>
                    <a:pt x="34" y="38"/>
                  </a:lnTo>
                  <a:lnTo>
                    <a:pt x="36" y="36"/>
                  </a:lnTo>
                  <a:lnTo>
                    <a:pt x="38" y="32"/>
                  </a:lnTo>
                  <a:lnTo>
                    <a:pt x="40" y="28"/>
                  </a:lnTo>
                  <a:lnTo>
                    <a:pt x="42" y="20"/>
                  </a:lnTo>
                  <a:lnTo>
                    <a:pt x="44" y="16"/>
                  </a:lnTo>
                  <a:lnTo>
                    <a:pt x="46" y="14"/>
                  </a:lnTo>
                  <a:lnTo>
                    <a:pt x="46" y="14"/>
                  </a:lnTo>
                  <a:lnTo>
                    <a:pt x="58" y="10"/>
                  </a:lnTo>
                  <a:lnTo>
                    <a:pt x="64" y="6"/>
                  </a:lnTo>
                  <a:lnTo>
                    <a:pt x="64" y="4"/>
                  </a:lnTo>
                  <a:lnTo>
                    <a:pt x="60" y="0"/>
                  </a:lnTo>
                  <a:lnTo>
                    <a:pt x="60" y="0"/>
                  </a:lnTo>
                  <a:lnTo>
                    <a:pt x="5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265" name="Freeform 15"/>
            <p:cNvSpPr>
              <a:spLocks/>
            </p:cNvSpPr>
            <p:nvPr/>
          </p:nvSpPr>
          <p:spPr bwMode="auto">
            <a:xfrm>
              <a:off x="1706" y="1086"/>
              <a:ext cx="218" cy="108"/>
            </a:xfrm>
            <a:custGeom>
              <a:avLst/>
              <a:gdLst>
                <a:gd name="T0" fmla="*/ 194 w 218"/>
                <a:gd name="T1" fmla="*/ 0 h 108"/>
                <a:gd name="T2" fmla="*/ 180 w 218"/>
                <a:gd name="T3" fmla="*/ 4 h 108"/>
                <a:gd name="T4" fmla="*/ 168 w 218"/>
                <a:gd name="T5" fmla="*/ 12 h 108"/>
                <a:gd name="T6" fmla="*/ 152 w 218"/>
                <a:gd name="T7" fmla="*/ 18 h 108"/>
                <a:gd name="T8" fmla="*/ 134 w 218"/>
                <a:gd name="T9" fmla="*/ 20 h 108"/>
                <a:gd name="T10" fmla="*/ 116 w 218"/>
                <a:gd name="T11" fmla="*/ 24 h 108"/>
                <a:gd name="T12" fmla="*/ 112 w 218"/>
                <a:gd name="T13" fmla="*/ 22 h 108"/>
                <a:gd name="T14" fmla="*/ 100 w 218"/>
                <a:gd name="T15" fmla="*/ 20 h 108"/>
                <a:gd name="T16" fmla="*/ 96 w 218"/>
                <a:gd name="T17" fmla="*/ 20 h 108"/>
                <a:gd name="T18" fmla="*/ 90 w 218"/>
                <a:gd name="T19" fmla="*/ 24 h 108"/>
                <a:gd name="T20" fmla="*/ 72 w 218"/>
                <a:gd name="T21" fmla="*/ 34 h 108"/>
                <a:gd name="T22" fmla="*/ 60 w 218"/>
                <a:gd name="T23" fmla="*/ 38 h 108"/>
                <a:gd name="T24" fmla="*/ 48 w 218"/>
                <a:gd name="T25" fmla="*/ 40 h 108"/>
                <a:gd name="T26" fmla="*/ 36 w 218"/>
                <a:gd name="T27" fmla="*/ 44 h 108"/>
                <a:gd name="T28" fmla="*/ 28 w 218"/>
                <a:gd name="T29" fmla="*/ 54 h 108"/>
                <a:gd name="T30" fmla="*/ 28 w 218"/>
                <a:gd name="T31" fmla="*/ 64 h 108"/>
                <a:gd name="T32" fmla="*/ 22 w 218"/>
                <a:gd name="T33" fmla="*/ 74 h 108"/>
                <a:gd name="T34" fmla="*/ 18 w 218"/>
                <a:gd name="T35" fmla="*/ 76 h 108"/>
                <a:gd name="T36" fmla="*/ 6 w 218"/>
                <a:gd name="T37" fmla="*/ 78 h 108"/>
                <a:gd name="T38" fmla="*/ 2 w 218"/>
                <a:gd name="T39" fmla="*/ 80 h 108"/>
                <a:gd name="T40" fmla="*/ 0 w 218"/>
                <a:gd name="T41" fmla="*/ 88 h 108"/>
                <a:gd name="T42" fmla="*/ 6 w 218"/>
                <a:gd name="T43" fmla="*/ 96 h 108"/>
                <a:gd name="T44" fmla="*/ 14 w 218"/>
                <a:gd name="T45" fmla="*/ 102 h 108"/>
                <a:gd name="T46" fmla="*/ 20 w 218"/>
                <a:gd name="T47" fmla="*/ 108 h 108"/>
                <a:gd name="T48" fmla="*/ 24 w 218"/>
                <a:gd name="T49" fmla="*/ 108 h 108"/>
                <a:gd name="T50" fmla="*/ 36 w 218"/>
                <a:gd name="T51" fmla="*/ 102 h 108"/>
                <a:gd name="T52" fmla="*/ 54 w 218"/>
                <a:gd name="T53" fmla="*/ 84 h 108"/>
                <a:gd name="T54" fmla="*/ 74 w 218"/>
                <a:gd name="T55" fmla="*/ 72 h 108"/>
                <a:gd name="T56" fmla="*/ 104 w 218"/>
                <a:gd name="T57" fmla="*/ 54 h 108"/>
                <a:gd name="T58" fmla="*/ 116 w 218"/>
                <a:gd name="T59" fmla="*/ 50 h 108"/>
                <a:gd name="T60" fmla="*/ 184 w 218"/>
                <a:gd name="T61" fmla="*/ 34 h 108"/>
                <a:gd name="T62" fmla="*/ 202 w 218"/>
                <a:gd name="T63" fmla="*/ 28 h 108"/>
                <a:gd name="T64" fmla="*/ 216 w 218"/>
                <a:gd name="T65" fmla="*/ 16 h 108"/>
                <a:gd name="T66" fmla="*/ 218 w 218"/>
                <a:gd name="T67" fmla="*/ 12 h 108"/>
                <a:gd name="T68" fmla="*/ 216 w 218"/>
                <a:gd name="T69" fmla="*/ 6 h 108"/>
                <a:gd name="T70" fmla="*/ 206 w 218"/>
                <a:gd name="T71" fmla="*/ 2 h 108"/>
                <a:gd name="T72" fmla="*/ 196 w 218"/>
                <a:gd name="T73"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18" h="108">
                  <a:moveTo>
                    <a:pt x="194" y="0"/>
                  </a:moveTo>
                  <a:lnTo>
                    <a:pt x="194" y="0"/>
                  </a:lnTo>
                  <a:lnTo>
                    <a:pt x="186" y="0"/>
                  </a:lnTo>
                  <a:lnTo>
                    <a:pt x="180" y="4"/>
                  </a:lnTo>
                  <a:lnTo>
                    <a:pt x="168" y="12"/>
                  </a:lnTo>
                  <a:lnTo>
                    <a:pt x="168" y="12"/>
                  </a:lnTo>
                  <a:lnTo>
                    <a:pt x="160" y="16"/>
                  </a:lnTo>
                  <a:lnTo>
                    <a:pt x="152" y="18"/>
                  </a:lnTo>
                  <a:lnTo>
                    <a:pt x="134" y="20"/>
                  </a:lnTo>
                  <a:lnTo>
                    <a:pt x="134" y="20"/>
                  </a:lnTo>
                  <a:lnTo>
                    <a:pt x="124" y="22"/>
                  </a:lnTo>
                  <a:lnTo>
                    <a:pt x="116" y="24"/>
                  </a:lnTo>
                  <a:lnTo>
                    <a:pt x="116" y="24"/>
                  </a:lnTo>
                  <a:lnTo>
                    <a:pt x="112" y="22"/>
                  </a:lnTo>
                  <a:lnTo>
                    <a:pt x="112" y="22"/>
                  </a:lnTo>
                  <a:lnTo>
                    <a:pt x="100" y="20"/>
                  </a:lnTo>
                  <a:lnTo>
                    <a:pt x="100" y="20"/>
                  </a:lnTo>
                  <a:lnTo>
                    <a:pt x="96" y="20"/>
                  </a:lnTo>
                  <a:lnTo>
                    <a:pt x="90" y="24"/>
                  </a:lnTo>
                  <a:lnTo>
                    <a:pt x="90" y="24"/>
                  </a:lnTo>
                  <a:lnTo>
                    <a:pt x="82" y="30"/>
                  </a:lnTo>
                  <a:lnTo>
                    <a:pt x="72" y="34"/>
                  </a:lnTo>
                  <a:lnTo>
                    <a:pt x="72" y="34"/>
                  </a:lnTo>
                  <a:lnTo>
                    <a:pt x="60" y="38"/>
                  </a:lnTo>
                  <a:lnTo>
                    <a:pt x="48" y="40"/>
                  </a:lnTo>
                  <a:lnTo>
                    <a:pt x="48" y="40"/>
                  </a:lnTo>
                  <a:lnTo>
                    <a:pt x="40" y="42"/>
                  </a:lnTo>
                  <a:lnTo>
                    <a:pt x="36" y="44"/>
                  </a:lnTo>
                  <a:lnTo>
                    <a:pt x="32" y="48"/>
                  </a:lnTo>
                  <a:lnTo>
                    <a:pt x="28" y="54"/>
                  </a:lnTo>
                  <a:lnTo>
                    <a:pt x="28" y="54"/>
                  </a:lnTo>
                  <a:lnTo>
                    <a:pt x="28" y="64"/>
                  </a:lnTo>
                  <a:lnTo>
                    <a:pt x="26" y="70"/>
                  </a:lnTo>
                  <a:lnTo>
                    <a:pt x="22" y="74"/>
                  </a:lnTo>
                  <a:lnTo>
                    <a:pt x="22" y="74"/>
                  </a:lnTo>
                  <a:lnTo>
                    <a:pt x="18" y="76"/>
                  </a:lnTo>
                  <a:lnTo>
                    <a:pt x="12" y="76"/>
                  </a:lnTo>
                  <a:lnTo>
                    <a:pt x="6" y="78"/>
                  </a:lnTo>
                  <a:lnTo>
                    <a:pt x="2" y="80"/>
                  </a:lnTo>
                  <a:lnTo>
                    <a:pt x="2" y="80"/>
                  </a:lnTo>
                  <a:lnTo>
                    <a:pt x="0" y="84"/>
                  </a:lnTo>
                  <a:lnTo>
                    <a:pt x="0" y="88"/>
                  </a:lnTo>
                  <a:lnTo>
                    <a:pt x="2" y="92"/>
                  </a:lnTo>
                  <a:lnTo>
                    <a:pt x="6" y="96"/>
                  </a:lnTo>
                  <a:lnTo>
                    <a:pt x="6" y="96"/>
                  </a:lnTo>
                  <a:lnTo>
                    <a:pt x="14" y="102"/>
                  </a:lnTo>
                  <a:lnTo>
                    <a:pt x="20" y="108"/>
                  </a:lnTo>
                  <a:lnTo>
                    <a:pt x="20" y="108"/>
                  </a:lnTo>
                  <a:lnTo>
                    <a:pt x="24" y="108"/>
                  </a:lnTo>
                  <a:lnTo>
                    <a:pt x="24" y="108"/>
                  </a:lnTo>
                  <a:lnTo>
                    <a:pt x="30" y="106"/>
                  </a:lnTo>
                  <a:lnTo>
                    <a:pt x="36" y="102"/>
                  </a:lnTo>
                  <a:lnTo>
                    <a:pt x="36" y="102"/>
                  </a:lnTo>
                  <a:lnTo>
                    <a:pt x="54" y="84"/>
                  </a:lnTo>
                  <a:lnTo>
                    <a:pt x="74" y="72"/>
                  </a:lnTo>
                  <a:lnTo>
                    <a:pt x="74" y="72"/>
                  </a:lnTo>
                  <a:lnTo>
                    <a:pt x="94" y="60"/>
                  </a:lnTo>
                  <a:lnTo>
                    <a:pt x="104" y="54"/>
                  </a:lnTo>
                  <a:lnTo>
                    <a:pt x="116" y="50"/>
                  </a:lnTo>
                  <a:lnTo>
                    <a:pt x="116" y="50"/>
                  </a:lnTo>
                  <a:lnTo>
                    <a:pt x="150" y="42"/>
                  </a:lnTo>
                  <a:lnTo>
                    <a:pt x="184" y="34"/>
                  </a:lnTo>
                  <a:lnTo>
                    <a:pt x="184" y="34"/>
                  </a:lnTo>
                  <a:lnTo>
                    <a:pt x="202" y="28"/>
                  </a:lnTo>
                  <a:lnTo>
                    <a:pt x="210" y="22"/>
                  </a:lnTo>
                  <a:lnTo>
                    <a:pt x="216" y="16"/>
                  </a:lnTo>
                  <a:lnTo>
                    <a:pt x="216" y="16"/>
                  </a:lnTo>
                  <a:lnTo>
                    <a:pt x="218" y="12"/>
                  </a:lnTo>
                  <a:lnTo>
                    <a:pt x="218" y="10"/>
                  </a:lnTo>
                  <a:lnTo>
                    <a:pt x="216" y="6"/>
                  </a:lnTo>
                  <a:lnTo>
                    <a:pt x="214" y="4"/>
                  </a:lnTo>
                  <a:lnTo>
                    <a:pt x="206" y="2"/>
                  </a:lnTo>
                  <a:lnTo>
                    <a:pt x="196" y="0"/>
                  </a:lnTo>
                  <a:lnTo>
                    <a:pt x="196" y="0"/>
                  </a:lnTo>
                  <a:lnTo>
                    <a:pt x="194"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266" name="Freeform 16"/>
            <p:cNvSpPr>
              <a:spLocks/>
            </p:cNvSpPr>
            <p:nvPr/>
          </p:nvSpPr>
          <p:spPr bwMode="auto">
            <a:xfrm>
              <a:off x="1706" y="1086"/>
              <a:ext cx="218" cy="108"/>
            </a:xfrm>
            <a:custGeom>
              <a:avLst/>
              <a:gdLst>
                <a:gd name="T0" fmla="*/ 194 w 218"/>
                <a:gd name="T1" fmla="*/ 0 h 108"/>
                <a:gd name="T2" fmla="*/ 180 w 218"/>
                <a:gd name="T3" fmla="*/ 4 h 108"/>
                <a:gd name="T4" fmla="*/ 168 w 218"/>
                <a:gd name="T5" fmla="*/ 12 h 108"/>
                <a:gd name="T6" fmla="*/ 152 w 218"/>
                <a:gd name="T7" fmla="*/ 18 h 108"/>
                <a:gd name="T8" fmla="*/ 134 w 218"/>
                <a:gd name="T9" fmla="*/ 20 h 108"/>
                <a:gd name="T10" fmla="*/ 116 w 218"/>
                <a:gd name="T11" fmla="*/ 24 h 108"/>
                <a:gd name="T12" fmla="*/ 112 w 218"/>
                <a:gd name="T13" fmla="*/ 22 h 108"/>
                <a:gd name="T14" fmla="*/ 100 w 218"/>
                <a:gd name="T15" fmla="*/ 20 h 108"/>
                <a:gd name="T16" fmla="*/ 96 w 218"/>
                <a:gd name="T17" fmla="*/ 20 h 108"/>
                <a:gd name="T18" fmla="*/ 90 w 218"/>
                <a:gd name="T19" fmla="*/ 24 h 108"/>
                <a:gd name="T20" fmla="*/ 72 w 218"/>
                <a:gd name="T21" fmla="*/ 34 h 108"/>
                <a:gd name="T22" fmla="*/ 60 w 218"/>
                <a:gd name="T23" fmla="*/ 38 h 108"/>
                <a:gd name="T24" fmla="*/ 48 w 218"/>
                <a:gd name="T25" fmla="*/ 40 h 108"/>
                <a:gd name="T26" fmla="*/ 36 w 218"/>
                <a:gd name="T27" fmla="*/ 44 h 108"/>
                <a:gd name="T28" fmla="*/ 28 w 218"/>
                <a:gd name="T29" fmla="*/ 54 h 108"/>
                <a:gd name="T30" fmla="*/ 28 w 218"/>
                <a:gd name="T31" fmla="*/ 64 h 108"/>
                <a:gd name="T32" fmla="*/ 22 w 218"/>
                <a:gd name="T33" fmla="*/ 74 h 108"/>
                <a:gd name="T34" fmla="*/ 18 w 218"/>
                <a:gd name="T35" fmla="*/ 76 h 108"/>
                <a:gd name="T36" fmla="*/ 6 w 218"/>
                <a:gd name="T37" fmla="*/ 78 h 108"/>
                <a:gd name="T38" fmla="*/ 2 w 218"/>
                <a:gd name="T39" fmla="*/ 80 h 108"/>
                <a:gd name="T40" fmla="*/ 0 w 218"/>
                <a:gd name="T41" fmla="*/ 88 h 108"/>
                <a:gd name="T42" fmla="*/ 6 w 218"/>
                <a:gd name="T43" fmla="*/ 96 h 108"/>
                <a:gd name="T44" fmla="*/ 14 w 218"/>
                <a:gd name="T45" fmla="*/ 102 h 108"/>
                <a:gd name="T46" fmla="*/ 20 w 218"/>
                <a:gd name="T47" fmla="*/ 108 h 108"/>
                <a:gd name="T48" fmla="*/ 24 w 218"/>
                <a:gd name="T49" fmla="*/ 108 h 108"/>
                <a:gd name="T50" fmla="*/ 36 w 218"/>
                <a:gd name="T51" fmla="*/ 102 h 108"/>
                <a:gd name="T52" fmla="*/ 54 w 218"/>
                <a:gd name="T53" fmla="*/ 84 h 108"/>
                <a:gd name="T54" fmla="*/ 74 w 218"/>
                <a:gd name="T55" fmla="*/ 72 h 108"/>
                <a:gd name="T56" fmla="*/ 104 w 218"/>
                <a:gd name="T57" fmla="*/ 54 h 108"/>
                <a:gd name="T58" fmla="*/ 116 w 218"/>
                <a:gd name="T59" fmla="*/ 50 h 108"/>
                <a:gd name="T60" fmla="*/ 184 w 218"/>
                <a:gd name="T61" fmla="*/ 34 h 108"/>
                <a:gd name="T62" fmla="*/ 202 w 218"/>
                <a:gd name="T63" fmla="*/ 28 h 108"/>
                <a:gd name="T64" fmla="*/ 216 w 218"/>
                <a:gd name="T65" fmla="*/ 16 h 108"/>
                <a:gd name="T66" fmla="*/ 218 w 218"/>
                <a:gd name="T67" fmla="*/ 12 h 108"/>
                <a:gd name="T68" fmla="*/ 216 w 218"/>
                <a:gd name="T69" fmla="*/ 6 h 108"/>
                <a:gd name="T70" fmla="*/ 206 w 218"/>
                <a:gd name="T71" fmla="*/ 2 h 108"/>
                <a:gd name="T72" fmla="*/ 196 w 218"/>
                <a:gd name="T73"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18" h="108">
                  <a:moveTo>
                    <a:pt x="194" y="0"/>
                  </a:moveTo>
                  <a:lnTo>
                    <a:pt x="194" y="0"/>
                  </a:lnTo>
                  <a:lnTo>
                    <a:pt x="186" y="0"/>
                  </a:lnTo>
                  <a:lnTo>
                    <a:pt x="180" y="4"/>
                  </a:lnTo>
                  <a:lnTo>
                    <a:pt x="168" y="12"/>
                  </a:lnTo>
                  <a:lnTo>
                    <a:pt x="168" y="12"/>
                  </a:lnTo>
                  <a:lnTo>
                    <a:pt x="160" y="16"/>
                  </a:lnTo>
                  <a:lnTo>
                    <a:pt x="152" y="18"/>
                  </a:lnTo>
                  <a:lnTo>
                    <a:pt x="134" y="20"/>
                  </a:lnTo>
                  <a:lnTo>
                    <a:pt x="134" y="20"/>
                  </a:lnTo>
                  <a:lnTo>
                    <a:pt x="124" y="22"/>
                  </a:lnTo>
                  <a:lnTo>
                    <a:pt x="116" y="24"/>
                  </a:lnTo>
                  <a:lnTo>
                    <a:pt x="116" y="24"/>
                  </a:lnTo>
                  <a:lnTo>
                    <a:pt x="112" y="22"/>
                  </a:lnTo>
                  <a:lnTo>
                    <a:pt x="112" y="22"/>
                  </a:lnTo>
                  <a:lnTo>
                    <a:pt x="100" y="20"/>
                  </a:lnTo>
                  <a:lnTo>
                    <a:pt x="100" y="20"/>
                  </a:lnTo>
                  <a:lnTo>
                    <a:pt x="96" y="20"/>
                  </a:lnTo>
                  <a:lnTo>
                    <a:pt x="90" y="24"/>
                  </a:lnTo>
                  <a:lnTo>
                    <a:pt x="90" y="24"/>
                  </a:lnTo>
                  <a:lnTo>
                    <a:pt x="82" y="30"/>
                  </a:lnTo>
                  <a:lnTo>
                    <a:pt x="72" y="34"/>
                  </a:lnTo>
                  <a:lnTo>
                    <a:pt x="72" y="34"/>
                  </a:lnTo>
                  <a:lnTo>
                    <a:pt x="60" y="38"/>
                  </a:lnTo>
                  <a:lnTo>
                    <a:pt x="48" y="40"/>
                  </a:lnTo>
                  <a:lnTo>
                    <a:pt x="48" y="40"/>
                  </a:lnTo>
                  <a:lnTo>
                    <a:pt x="40" y="42"/>
                  </a:lnTo>
                  <a:lnTo>
                    <a:pt x="36" y="44"/>
                  </a:lnTo>
                  <a:lnTo>
                    <a:pt x="32" y="48"/>
                  </a:lnTo>
                  <a:lnTo>
                    <a:pt x="28" y="54"/>
                  </a:lnTo>
                  <a:lnTo>
                    <a:pt x="28" y="54"/>
                  </a:lnTo>
                  <a:lnTo>
                    <a:pt x="28" y="64"/>
                  </a:lnTo>
                  <a:lnTo>
                    <a:pt x="26" y="70"/>
                  </a:lnTo>
                  <a:lnTo>
                    <a:pt x="22" y="74"/>
                  </a:lnTo>
                  <a:lnTo>
                    <a:pt x="22" y="74"/>
                  </a:lnTo>
                  <a:lnTo>
                    <a:pt x="18" y="76"/>
                  </a:lnTo>
                  <a:lnTo>
                    <a:pt x="12" y="76"/>
                  </a:lnTo>
                  <a:lnTo>
                    <a:pt x="6" y="78"/>
                  </a:lnTo>
                  <a:lnTo>
                    <a:pt x="2" y="80"/>
                  </a:lnTo>
                  <a:lnTo>
                    <a:pt x="2" y="80"/>
                  </a:lnTo>
                  <a:lnTo>
                    <a:pt x="0" y="84"/>
                  </a:lnTo>
                  <a:lnTo>
                    <a:pt x="0" y="88"/>
                  </a:lnTo>
                  <a:lnTo>
                    <a:pt x="2" y="92"/>
                  </a:lnTo>
                  <a:lnTo>
                    <a:pt x="6" y="96"/>
                  </a:lnTo>
                  <a:lnTo>
                    <a:pt x="6" y="96"/>
                  </a:lnTo>
                  <a:lnTo>
                    <a:pt x="14" y="102"/>
                  </a:lnTo>
                  <a:lnTo>
                    <a:pt x="20" y="108"/>
                  </a:lnTo>
                  <a:lnTo>
                    <a:pt x="20" y="108"/>
                  </a:lnTo>
                  <a:lnTo>
                    <a:pt x="24" y="108"/>
                  </a:lnTo>
                  <a:lnTo>
                    <a:pt x="24" y="108"/>
                  </a:lnTo>
                  <a:lnTo>
                    <a:pt x="30" y="106"/>
                  </a:lnTo>
                  <a:lnTo>
                    <a:pt x="36" y="102"/>
                  </a:lnTo>
                  <a:lnTo>
                    <a:pt x="36" y="102"/>
                  </a:lnTo>
                  <a:lnTo>
                    <a:pt x="54" y="84"/>
                  </a:lnTo>
                  <a:lnTo>
                    <a:pt x="74" y="72"/>
                  </a:lnTo>
                  <a:lnTo>
                    <a:pt x="74" y="72"/>
                  </a:lnTo>
                  <a:lnTo>
                    <a:pt x="94" y="60"/>
                  </a:lnTo>
                  <a:lnTo>
                    <a:pt x="104" y="54"/>
                  </a:lnTo>
                  <a:lnTo>
                    <a:pt x="116" y="50"/>
                  </a:lnTo>
                  <a:lnTo>
                    <a:pt x="116" y="50"/>
                  </a:lnTo>
                  <a:lnTo>
                    <a:pt x="150" y="42"/>
                  </a:lnTo>
                  <a:lnTo>
                    <a:pt x="184" y="34"/>
                  </a:lnTo>
                  <a:lnTo>
                    <a:pt x="184" y="34"/>
                  </a:lnTo>
                  <a:lnTo>
                    <a:pt x="202" y="28"/>
                  </a:lnTo>
                  <a:lnTo>
                    <a:pt x="210" y="22"/>
                  </a:lnTo>
                  <a:lnTo>
                    <a:pt x="216" y="16"/>
                  </a:lnTo>
                  <a:lnTo>
                    <a:pt x="216" y="16"/>
                  </a:lnTo>
                  <a:lnTo>
                    <a:pt x="218" y="12"/>
                  </a:lnTo>
                  <a:lnTo>
                    <a:pt x="218" y="10"/>
                  </a:lnTo>
                  <a:lnTo>
                    <a:pt x="216" y="6"/>
                  </a:lnTo>
                  <a:lnTo>
                    <a:pt x="214" y="4"/>
                  </a:lnTo>
                  <a:lnTo>
                    <a:pt x="206" y="2"/>
                  </a:lnTo>
                  <a:lnTo>
                    <a:pt x="196" y="0"/>
                  </a:lnTo>
                  <a:lnTo>
                    <a:pt x="196" y="0"/>
                  </a:lnTo>
                  <a:lnTo>
                    <a:pt x="19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267" name="Freeform 17"/>
            <p:cNvSpPr>
              <a:spLocks/>
            </p:cNvSpPr>
            <p:nvPr/>
          </p:nvSpPr>
          <p:spPr bwMode="auto">
            <a:xfrm>
              <a:off x="1660" y="1180"/>
              <a:ext cx="88" cy="70"/>
            </a:xfrm>
            <a:custGeom>
              <a:avLst/>
              <a:gdLst>
                <a:gd name="T0" fmla="*/ 36 w 88"/>
                <a:gd name="T1" fmla="*/ 0 h 70"/>
                <a:gd name="T2" fmla="*/ 36 w 88"/>
                <a:gd name="T3" fmla="*/ 0 h 70"/>
                <a:gd name="T4" fmla="*/ 26 w 88"/>
                <a:gd name="T5" fmla="*/ 8 h 70"/>
                <a:gd name="T6" fmla="*/ 22 w 88"/>
                <a:gd name="T7" fmla="*/ 20 h 70"/>
                <a:gd name="T8" fmla="*/ 16 w 88"/>
                <a:gd name="T9" fmla="*/ 28 h 70"/>
                <a:gd name="T10" fmla="*/ 8 w 88"/>
                <a:gd name="T11" fmla="*/ 32 h 70"/>
                <a:gd name="T12" fmla="*/ 0 w 88"/>
                <a:gd name="T13" fmla="*/ 40 h 70"/>
                <a:gd name="T14" fmla="*/ 2 w 88"/>
                <a:gd name="T15" fmla="*/ 48 h 70"/>
                <a:gd name="T16" fmla="*/ 6 w 88"/>
                <a:gd name="T17" fmla="*/ 50 h 70"/>
                <a:gd name="T18" fmla="*/ 10 w 88"/>
                <a:gd name="T19" fmla="*/ 50 h 70"/>
                <a:gd name="T20" fmla="*/ 14 w 88"/>
                <a:gd name="T21" fmla="*/ 48 h 70"/>
                <a:gd name="T22" fmla="*/ 14 w 88"/>
                <a:gd name="T23" fmla="*/ 48 h 70"/>
                <a:gd name="T24" fmla="*/ 26 w 88"/>
                <a:gd name="T25" fmla="*/ 52 h 70"/>
                <a:gd name="T26" fmla="*/ 32 w 88"/>
                <a:gd name="T27" fmla="*/ 54 h 70"/>
                <a:gd name="T28" fmla="*/ 36 w 88"/>
                <a:gd name="T29" fmla="*/ 64 h 70"/>
                <a:gd name="T30" fmla="*/ 40 w 88"/>
                <a:gd name="T31" fmla="*/ 68 h 70"/>
                <a:gd name="T32" fmla="*/ 48 w 88"/>
                <a:gd name="T33" fmla="*/ 70 h 70"/>
                <a:gd name="T34" fmla="*/ 58 w 88"/>
                <a:gd name="T35" fmla="*/ 68 h 70"/>
                <a:gd name="T36" fmla="*/ 70 w 88"/>
                <a:gd name="T37" fmla="*/ 66 h 70"/>
                <a:gd name="T38" fmla="*/ 70 w 88"/>
                <a:gd name="T39" fmla="*/ 66 h 70"/>
                <a:gd name="T40" fmla="*/ 74 w 88"/>
                <a:gd name="T41" fmla="*/ 68 h 70"/>
                <a:gd name="T42" fmla="*/ 80 w 88"/>
                <a:gd name="T43" fmla="*/ 68 h 70"/>
                <a:gd name="T44" fmla="*/ 86 w 88"/>
                <a:gd name="T45" fmla="*/ 64 h 70"/>
                <a:gd name="T46" fmla="*/ 88 w 88"/>
                <a:gd name="T47" fmla="*/ 62 h 70"/>
                <a:gd name="T48" fmla="*/ 80 w 88"/>
                <a:gd name="T49" fmla="*/ 54 h 70"/>
                <a:gd name="T50" fmla="*/ 66 w 88"/>
                <a:gd name="T51" fmla="*/ 46 h 70"/>
                <a:gd name="T52" fmla="*/ 66 w 88"/>
                <a:gd name="T53" fmla="*/ 40 h 70"/>
                <a:gd name="T54" fmla="*/ 68 w 88"/>
                <a:gd name="T55" fmla="*/ 28 h 70"/>
                <a:gd name="T56" fmla="*/ 68 w 88"/>
                <a:gd name="T57" fmla="*/ 22 h 70"/>
                <a:gd name="T58" fmla="*/ 60 w 88"/>
                <a:gd name="T59" fmla="*/ 16 h 70"/>
                <a:gd name="T60" fmla="*/ 48 w 88"/>
                <a:gd name="T61" fmla="*/ 12 h 70"/>
                <a:gd name="T62" fmla="*/ 46 w 88"/>
                <a:gd name="T63" fmla="*/ 10 h 70"/>
                <a:gd name="T64" fmla="*/ 40 w 88"/>
                <a:gd name="T65"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8" h="70">
                  <a:moveTo>
                    <a:pt x="36" y="0"/>
                  </a:moveTo>
                  <a:lnTo>
                    <a:pt x="36" y="0"/>
                  </a:lnTo>
                  <a:lnTo>
                    <a:pt x="36" y="0"/>
                  </a:lnTo>
                  <a:lnTo>
                    <a:pt x="36" y="0"/>
                  </a:lnTo>
                  <a:lnTo>
                    <a:pt x="30" y="4"/>
                  </a:lnTo>
                  <a:lnTo>
                    <a:pt x="26" y="8"/>
                  </a:lnTo>
                  <a:lnTo>
                    <a:pt x="22" y="20"/>
                  </a:lnTo>
                  <a:lnTo>
                    <a:pt x="22" y="20"/>
                  </a:lnTo>
                  <a:lnTo>
                    <a:pt x="20" y="24"/>
                  </a:lnTo>
                  <a:lnTo>
                    <a:pt x="16" y="28"/>
                  </a:lnTo>
                  <a:lnTo>
                    <a:pt x="8" y="32"/>
                  </a:lnTo>
                  <a:lnTo>
                    <a:pt x="8" y="32"/>
                  </a:lnTo>
                  <a:lnTo>
                    <a:pt x="4" y="36"/>
                  </a:lnTo>
                  <a:lnTo>
                    <a:pt x="0" y="40"/>
                  </a:lnTo>
                  <a:lnTo>
                    <a:pt x="0" y="46"/>
                  </a:lnTo>
                  <a:lnTo>
                    <a:pt x="2" y="48"/>
                  </a:lnTo>
                  <a:lnTo>
                    <a:pt x="2" y="48"/>
                  </a:lnTo>
                  <a:lnTo>
                    <a:pt x="6" y="50"/>
                  </a:lnTo>
                  <a:lnTo>
                    <a:pt x="6" y="50"/>
                  </a:lnTo>
                  <a:lnTo>
                    <a:pt x="10" y="50"/>
                  </a:lnTo>
                  <a:lnTo>
                    <a:pt x="10" y="50"/>
                  </a:lnTo>
                  <a:lnTo>
                    <a:pt x="14" y="48"/>
                  </a:lnTo>
                  <a:lnTo>
                    <a:pt x="14" y="48"/>
                  </a:lnTo>
                  <a:lnTo>
                    <a:pt x="14" y="48"/>
                  </a:lnTo>
                  <a:lnTo>
                    <a:pt x="14" y="48"/>
                  </a:lnTo>
                  <a:lnTo>
                    <a:pt x="26" y="52"/>
                  </a:lnTo>
                  <a:lnTo>
                    <a:pt x="26" y="52"/>
                  </a:lnTo>
                  <a:lnTo>
                    <a:pt x="32" y="54"/>
                  </a:lnTo>
                  <a:lnTo>
                    <a:pt x="34" y="58"/>
                  </a:lnTo>
                  <a:lnTo>
                    <a:pt x="36" y="64"/>
                  </a:lnTo>
                  <a:lnTo>
                    <a:pt x="40" y="68"/>
                  </a:lnTo>
                  <a:lnTo>
                    <a:pt x="40" y="68"/>
                  </a:lnTo>
                  <a:lnTo>
                    <a:pt x="44" y="70"/>
                  </a:lnTo>
                  <a:lnTo>
                    <a:pt x="48" y="70"/>
                  </a:lnTo>
                  <a:lnTo>
                    <a:pt x="48" y="70"/>
                  </a:lnTo>
                  <a:lnTo>
                    <a:pt x="58" y="68"/>
                  </a:lnTo>
                  <a:lnTo>
                    <a:pt x="70" y="66"/>
                  </a:lnTo>
                  <a:lnTo>
                    <a:pt x="70" y="66"/>
                  </a:lnTo>
                  <a:lnTo>
                    <a:pt x="70" y="66"/>
                  </a:lnTo>
                  <a:lnTo>
                    <a:pt x="70" y="66"/>
                  </a:lnTo>
                  <a:lnTo>
                    <a:pt x="74" y="68"/>
                  </a:lnTo>
                  <a:lnTo>
                    <a:pt x="74" y="68"/>
                  </a:lnTo>
                  <a:lnTo>
                    <a:pt x="80" y="68"/>
                  </a:lnTo>
                  <a:lnTo>
                    <a:pt x="80" y="68"/>
                  </a:lnTo>
                  <a:lnTo>
                    <a:pt x="84" y="68"/>
                  </a:lnTo>
                  <a:lnTo>
                    <a:pt x="86" y="64"/>
                  </a:lnTo>
                  <a:lnTo>
                    <a:pt x="86" y="64"/>
                  </a:lnTo>
                  <a:lnTo>
                    <a:pt x="88" y="62"/>
                  </a:lnTo>
                  <a:lnTo>
                    <a:pt x="86" y="58"/>
                  </a:lnTo>
                  <a:lnTo>
                    <a:pt x="80" y="54"/>
                  </a:lnTo>
                  <a:lnTo>
                    <a:pt x="72" y="50"/>
                  </a:lnTo>
                  <a:lnTo>
                    <a:pt x="66" y="46"/>
                  </a:lnTo>
                  <a:lnTo>
                    <a:pt x="66" y="46"/>
                  </a:lnTo>
                  <a:lnTo>
                    <a:pt x="66" y="40"/>
                  </a:lnTo>
                  <a:lnTo>
                    <a:pt x="66" y="34"/>
                  </a:lnTo>
                  <a:lnTo>
                    <a:pt x="68" y="28"/>
                  </a:lnTo>
                  <a:lnTo>
                    <a:pt x="68" y="22"/>
                  </a:lnTo>
                  <a:lnTo>
                    <a:pt x="68" y="22"/>
                  </a:lnTo>
                  <a:lnTo>
                    <a:pt x="66" y="18"/>
                  </a:lnTo>
                  <a:lnTo>
                    <a:pt x="60" y="16"/>
                  </a:lnTo>
                  <a:lnTo>
                    <a:pt x="54" y="14"/>
                  </a:lnTo>
                  <a:lnTo>
                    <a:pt x="48" y="12"/>
                  </a:lnTo>
                  <a:lnTo>
                    <a:pt x="48" y="12"/>
                  </a:lnTo>
                  <a:lnTo>
                    <a:pt x="46" y="10"/>
                  </a:lnTo>
                  <a:lnTo>
                    <a:pt x="44" y="6"/>
                  </a:lnTo>
                  <a:lnTo>
                    <a:pt x="40" y="2"/>
                  </a:lnTo>
                  <a:lnTo>
                    <a:pt x="36"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268" name="Freeform 18"/>
            <p:cNvSpPr>
              <a:spLocks/>
            </p:cNvSpPr>
            <p:nvPr/>
          </p:nvSpPr>
          <p:spPr bwMode="auto">
            <a:xfrm>
              <a:off x="1660" y="1180"/>
              <a:ext cx="88" cy="70"/>
            </a:xfrm>
            <a:custGeom>
              <a:avLst/>
              <a:gdLst>
                <a:gd name="T0" fmla="*/ 36 w 88"/>
                <a:gd name="T1" fmla="*/ 0 h 70"/>
                <a:gd name="T2" fmla="*/ 36 w 88"/>
                <a:gd name="T3" fmla="*/ 0 h 70"/>
                <a:gd name="T4" fmla="*/ 26 w 88"/>
                <a:gd name="T5" fmla="*/ 8 h 70"/>
                <a:gd name="T6" fmla="*/ 22 w 88"/>
                <a:gd name="T7" fmla="*/ 20 h 70"/>
                <a:gd name="T8" fmla="*/ 16 w 88"/>
                <a:gd name="T9" fmla="*/ 28 h 70"/>
                <a:gd name="T10" fmla="*/ 8 w 88"/>
                <a:gd name="T11" fmla="*/ 32 h 70"/>
                <a:gd name="T12" fmla="*/ 0 w 88"/>
                <a:gd name="T13" fmla="*/ 40 h 70"/>
                <a:gd name="T14" fmla="*/ 2 w 88"/>
                <a:gd name="T15" fmla="*/ 48 h 70"/>
                <a:gd name="T16" fmla="*/ 6 w 88"/>
                <a:gd name="T17" fmla="*/ 50 h 70"/>
                <a:gd name="T18" fmla="*/ 10 w 88"/>
                <a:gd name="T19" fmla="*/ 50 h 70"/>
                <a:gd name="T20" fmla="*/ 14 w 88"/>
                <a:gd name="T21" fmla="*/ 48 h 70"/>
                <a:gd name="T22" fmla="*/ 14 w 88"/>
                <a:gd name="T23" fmla="*/ 48 h 70"/>
                <a:gd name="T24" fmla="*/ 26 w 88"/>
                <a:gd name="T25" fmla="*/ 52 h 70"/>
                <a:gd name="T26" fmla="*/ 32 w 88"/>
                <a:gd name="T27" fmla="*/ 54 h 70"/>
                <a:gd name="T28" fmla="*/ 36 w 88"/>
                <a:gd name="T29" fmla="*/ 64 h 70"/>
                <a:gd name="T30" fmla="*/ 40 w 88"/>
                <a:gd name="T31" fmla="*/ 68 h 70"/>
                <a:gd name="T32" fmla="*/ 48 w 88"/>
                <a:gd name="T33" fmla="*/ 70 h 70"/>
                <a:gd name="T34" fmla="*/ 58 w 88"/>
                <a:gd name="T35" fmla="*/ 68 h 70"/>
                <a:gd name="T36" fmla="*/ 70 w 88"/>
                <a:gd name="T37" fmla="*/ 66 h 70"/>
                <a:gd name="T38" fmla="*/ 70 w 88"/>
                <a:gd name="T39" fmla="*/ 66 h 70"/>
                <a:gd name="T40" fmla="*/ 74 w 88"/>
                <a:gd name="T41" fmla="*/ 68 h 70"/>
                <a:gd name="T42" fmla="*/ 80 w 88"/>
                <a:gd name="T43" fmla="*/ 68 h 70"/>
                <a:gd name="T44" fmla="*/ 86 w 88"/>
                <a:gd name="T45" fmla="*/ 64 h 70"/>
                <a:gd name="T46" fmla="*/ 88 w 88"/>
                <a:gd name="T47" fmla="*/ 62 h 70"/>
                <a:gd name="T48" fmla="*/ 80 w 88"/>
                <a:gd name="T49" fmla="*/ 54 h 70"/>
                <a:gd name="T50" fmla="*/ 66 w 88"/>
                <a:gd name="T51" fmla="*/ 46 h 70"/>
                <a:gd name="T52" fmla="*/ 66 w 88"/>
                <a:gd name="T53" fmla="*/ 40 h 70"/>
                <a:gd name="T54" fmla="*/ 68 w 88"/>
                <a:gd name="T55" fmla="*/ 28 h 70"/>
                <a:gd name="T56" fmla="*/ 68 w 88"/>
                <a:gd name="T57" fmla="*/ 22 h 70"/>
                <a:gd name="T58" fmla="*/ 60 w 88"/>
                <a:gd name="T59" fmla="*/ 16 h 70"/>
                <a:gd name="T60" fmla="*/ 48 w 88"/>
                <a:gd name="T61" fmla="*/ 12 h 70"/>
                <a:gd name="T62" fmla="*/ 46 w 88"/>
                <a:gd name="T63" fmla="*/ 10 h 70"/>
                <a:gd name="T64" fmla="*/ 40 w 88"/>
                <a:gd name="T65"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8" h="70">
                  <a:moveTo>
                    <a:pt x="36" y="0"/>
                  </a:moveTo>
                  <a:lnTo>
                    <a:pt x="36" y="0"/>
                  </a:lnTo>
                  <a:lnTo>
                    <a:pt x="36" y="0"/>
                  </a:lnTo>
                  <a:lnTo>
                    <a:pt x="36" y="0"/>
                  </a:lnTo>
                  <a:lnTo>
                    <a:pt x="30" y="4"/>
                  </a:lnTo>
                  <a:lnTo>
                    <a:pt x="26" y="8"/>
                  </a:lnTo>
                  <a:lnTo>
                    <a:pt x="22" y="20"/>
                  </a:lnTo>
                  <a:lnTo>
                    <a:pt x="22" y="20"/>
                  </a:lnTo>
                  <a:lnTo>
                    <a:pt x="20" y="24"/>
                  </a:lnTo>
                  <a:lnTo>
                    <a:pt x="16" y="28"/>
                  </a:lnTo>
                  <a:lnTo>
                    <a:pt x="8" y="32"/>
                  </a:lnTo>
                  <a:lnTo>
                    <a:pt x="8" y="32"/>
                  </a:lnTo>
                  <a:lnTo>
                    <a:pt x="4" y="36"/>
                  </a:lnTo>
                  <a:lnTo>
                    <a:pt x="0" y="40"/>
                  </a:lnTo>
                  <a:lnTo>
                    <a:pt x="0" y="46"/>
                  </a:lnTo>
                  <a:lnTo>
                    <a:pt x="2" y="48"/>
                  </a:lnTo>
                  <a:lnTo>
                    <a:pt x="2" y="48"/>
                  </a:lnTo>
                  <a:lnTo>
                    <a:pt x="6" y="50"/>
                  </a:lnTo>
                  <a:lnTo>
                    <a:pt x="6" y="50"/>
                  </a:lnTo>
                  <a:lnTo>
                    <a:pt x="10" y="50"/>
                  </a:lnTo>
                  <a:lnTo>
                    <a:pt x="10" y="50"/>
                  </a:lnTo>
                  <a:lnTo>
                    <a:pt x="14" y="48"/>
                  </a:lnTo>
                  <a:lnTo>
                    <a:pt x="14" y="48"/>
                  </a:lnTo>
                  <a:lnTo>
                    <a:pt x="14" y="48"/>
                  </a:lnTo>
                  <a:lnTo>
                    <a:pt x="14" y="48"/>
                  </a:lnTo>
                  <a:lnTo>
                    <a:pt x="26" y="52"/>
                  </a:lnTo>
                  <a:lnTo>
                    <a:pt x="26" y="52"/>
                  </a:lnTo>
                  <a:lnTo>
                    <a:pt x="32" y="54"/>
                  </a:lnTo>
                  <a:lnTo>
                    <a:pt x="34" y="58"/>
                  </a:lnTo>
                  <a:lnTo>
                    <a:pt x="36" y="64"/>
                  </a:lnTo>
                  <a:lnTo>
                    <a:pt x="40" y="68"/>
                  </a:lnTo>
                  <a:lnTo>
                    <a:pt x="40" y="68"/>
                  </a:lnTo>
                  <a:lnTo>
                    <a:pt x="44" y="70"/>
                  </a:lnTo>
                  <a:lnTo>
                    <a:pt x="48" y="70"/>
                  </a:lnTo>
                  <a:lnTo>
                    <a:pt x="48" y="70"/>
                  </a:lnTo>
                  <a:lnTo>
                    <a:pt x="58" y="68"/>
                  </a:lnTo>
                  <a:lnTo>
                    <a:pt x="70" y="66"/>
                  </a:lnTo>
                  <a:lnTo>
                    <a:pt x="70" y="66"/>
                  </a:lnTo>
                  <a:lnTo>
                    <a:pt x="70" y="66"/>
                  </a:lnTo>
                  <a:lnTo>
                    <a:pt x="70" y="66"/>
                  </a:lnTo>
                  <a:lnTo>
                    <a:pt x="74" y="68"/>
                  </a:lnTo>
                  <a:lnTo>
                    <a:pt x="74" y="68"/>
                  </a:lnTo>
                  <a:lnTo>
                    <a:pt x="80" y="68"/>
                  </a:lnTo>
                  <a:lnTo>
                    <a:pt x="80" y="68"/>
                  </a:lnTo>
                  <a:lnTo>
                    <a:pt x="84" y="68"/>
                  </a:lnTo>
                  <a:lnTo>
                    <a:pt x="86" y="64"/>
                  </a:lnTo>
                  <a:lnTo>
                    <a:pt x="86" y="64"/>
                  </a:lnTo>
                  <a:lnTo>
                    <a:pt x="88" y="62"/>
                  </a:lnTo>
                  <a:lnTo>
                    <a:pt x="86" y="58"/>
                  </a:lnTo>
                  <a:lnTo>
                    <a:pt x="80" y="54"/>
                  </a:lnTo>
                  <a:lnTo>
                    <a:pt x="72" y="50"/>
                  </a:lnTo>
                  <a:lnTo>
                    <a:pt x="66" y="46"/>
                  </a:lnTo>
                  <a:lnTo>
                    <a:pt x="66" y="46"/>
                  </a:lnTo>
                  <a:lnTo>
                    <a:pt x="66" y="40"/>
                  </a:lnTo>
                  <a:lnTo>
                    <a:pt x="66" y="34"/>
                  </a:lnTo>
                  <a:lnTo>
                    <a:pt x="68" y="28"/>
                  </a:lnTo>
                  <a:lnTo>
                    <a:pt x="68" y="22"/>
                  </a:lnTo>
                  <a:lnTo>
                    <a:pt x="68" y="22"/>
                  </a:lnTo>
                  <a:lnTo>
                    <a:pt x="66" y="18"/>
                  </a:lnTo>
                  <a:lnTo>
                    <a:pt x="60" y="16"/>
                  </a:lnTo>
                  <a:lnTo>
                    <a:pt x="54" y="14"/>
                  </a:lnTo>
                  <a:lnTo>
                    <a:pt x="48" y="12"/>
                  </a:lnTo>
                  <a:lnTo>
                    <a:pt x="48" y="12"/>
                  </a:lnTo>
                  <a:lnTo>
                    <a:pt x="46" y="10"/>
                  </a:lnTo>
                  <a:lnTo>
                    <a:pt x="44" y="6"/>
                  </a:lnTo>
                  <a:lnTo>
                    <a:pt x="40" y="2"/>
                  </a:lnTo>
                  <a:lnTo>
                    <a:pt x="3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269" name="Freeform 19"/>
            <p:cNvSpPr>
              <a:spLocks/>
            </p:cNvSpPr>
            <p:nvPr/>
          </p:nvSpPr>
          <p:spPr bwMode="auto">
            <a:xfrm>
              <a:off x="1604" y="1266"/>
              <a:ext cx="36" cy="24"/>
            </a:xfrm>
            <a:custGeom>
              <a:avLst/>
              <a:gdLst>
                <a:gd name="T0" fmla="*/ 28 w 36"/>
                <a:gd name="T1" fmla="*/ 0 h 24"/>
                <a:gd name="T2" fmla="*/ 28 w 36"/>
                <a:gd name="T3" fmla="*/ 0 h 24"/>
                <a:gd name="T4" fmla="*/ 20 w 36"/>
                <a:gd name="T5" fmla="*/ 2 h 24"/>
                <a:gd name="T6" fmla="*/ 12 w 36"/>
                <a:gd name="T7" fmla="*/ 4 h 24"/>
                <a:gd name="T8" fmla="*/ 4 w 36"/>
                <a:gd name="T9" fmla="*/ 8 h 24"/>
                <a:gd name="T10" fmla="*/ 0 w 36"/>
                <a:gd name="T11" fmla="*/ 12 h 24"/>
                <a:gd name="T12" fmla="*/ 0 w 36"/>
                <a:gd name="T13" fmla="*/ 12 h 24"/>
                <a:gd name="T14" fmla="*/ 2 w 36"/>
                <a:gd name="T15" fmla="*/ 16 h 24"/>
                <a:gd name="T16" fmla="*/ 4 w 36"/>
                <a:gd name="T17" fmla="*/ 20 h 24"/>
                <a:gd name="T18" fmla="*/ 10 w 36"/>
                <a:gd name="T19" fmla="*/ 22 h 24"/>
                <a:gd name="T20" fmla="*/ 16 w 36"/>
                <a:gd name="T21" fmla="*/ 24 h 24"/>
                <a:gd name="T22" fmla="*/ 16 w 36"/>
                <a:gd name="T23" fmla="*/ 24 h 24"/>
                <a:gd name="T24" fmla="*/ 16 w 36"/>
                <a:gd name="T25" fmla="*/ 24 h 24"/>
                <a:gd name="T26" fmla="*/ 16 w 36"/>
                <a:gd name="T27" fmla="*/ 24 h 24"/>
                <a:gd name="T28" fmla="*/ 22 w 36"/>
                <a:gd name="T29" fmla="*/ 22 h 24"/>
                <a:gd name="T30" fmla="*/ 28 w 36"/>
                <a:gd name="T31" fmla="*/ 18 h 24"/>
                <a:gd name="T32" fmla="*/ 32 w 36"/>
                <a:gd name="T33" fmla="*/ 14 h 24"/>
                <a:gd name="T34" fmla="*/ 36 w 36"/>
                <a:gd name="T35" fmla="*/ 10 h 24"/>
                <a:gd name="T36" fmla="*/ 36 w 36"/>
                <a:gd name="T37" fmla="*/ 10 h 24"/>
                <a:gd name="T38" fmla="*/ 36 w 36"/>
                <a:gd name="T39" fmla="*/ 6 h 24"/>
                <a:gd name="T40" fmla="*/ 36 w 36"/>
                <a:gd name="T41" fmla="*/ 2 h 24"/>
                <a:gd name="T42" fmla="*/ 32 w 36"/>
                <a:gd name="T43" fmla="*/ 2 h 24"/>
                <a:gd name="T44" fmla="*/ 28 w 36"/>
                <a:gd name="T45"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6" h="24">
                  <a:moveTo>
                    <a:pt x="28" y="0"/>
                  </a:moveTo>
                  <a:lnTo>
                    <a:pt x="28" y="0"/>
                  </a:lnTo>
                  <a:lnTo>
                    <a:pt x="20" y="2"/>
                  </a:lnTo>
                  <a:lnTo>
                    <a:pt x="12" y="4"/>
                  </a:lnTo>
                  <a:lnTo>
                    <a:pt x="4" y="8"/>
                  </a:lnTo>
                  <a:lnTo>
                    <a:pt x="0" y="12"/>
                  </a:lnTo>
                  <a:lnTo>
                    <a:pt x="0" y="12"/>
                  </a:lnTo>
                  <a:lnTo>
                    <a:pt x="2" y="16"/>
                  </a:lnTo>
                  <a:lnTo>
                    <a:pt x="4" y="20"/>
                  </a:lnTo>
                  <a:lnTo>
                    <a:pt x="10" y="22"/>
                  </a:lnTo>
                  <a:lnTo>
                    <a:pt x="16" y="24"/>
                  </a:lnTo>
                  <a:lnTo>
                    <a:pt x="16" y="24"/>
                  </a:lnTo>
                  <a:lnTo>
                    <a:pt x="16" y="24"/>
                  </a:lnTo>
                  <a:lnTo>
                    <a:pt x="16" y="24"/>
                  </a:lnTo>
                  <a:lnTo>
                    <a:pt x="22" y="22"/>
                  </a:lnTo>
                  <a:lnTo>
                    <a:pt x="28" y="18"/>
                  </a:lnTo>
                  <a:lnTo>
                    <a:pt x="32" y="14"/>
                  </a:lnTo>
                  <a:lnTo>
                    <a:pt x="36" y="10"/>
                  </a:lnTo>
                  <a:lnTo>
                    <a:pt x="36" y="10"/>
                  </a:lnTo>
                  <a:lnTo>
                    <a:pt x="36" y="6"/>
                  </a:lnTo>
                  <a:lnTo>
                    <a:pt x="36" y="2"/>
                  </a:lnTo>
                  <a:lnTo>
                    <a:pt x="32" y="2"/>
                  </a:lnTo>
                  <a:lnTo>
                    <a:pt x="28"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270" name="Freeform 20"/>
            <p:cNvSpPr>
              <a:spLocks/>
            </p:cNvSpPr>
            <p:nvPr/>
          </p:nvSpPr>
          <p:spPr bwMode="auto">
            <a:xfrm>
              <a:off x="1604" y="1266"/>
              <a:ext cx="36" cy="24"/>
            </a:xfrm>
            <a:custGeom>
              <a:avLst/>
              <a:gdLst>
                <a:gd name="T0" fmla="*/ 28 w 36"/>
                <a:gd name="T1" fmla="*/ 0 h 24"/>
                <a:gd name="T2" fmla="*/ 28 w 36"/>
                <a:gd name="T3" fmla="*/ 0 h 24"/>
                <a:gd name="T4" fmla="*/ 20 w 36"/>
                <a:gd name="T5" fmla="*/ 2 h 24"/>
                <a:gd name="T6" fmla="*/ 12 w 36"/>
                <a:gd name="T7" fmla="*/ 4 h 24"/>
                <a:gd name="T8" fmla="*/ 4 w 36"/>
                <a:gd name="T9" fmla="*/ 8 h 24"/>
                <a:gd name="T10" fmla="*/ 0 w 36"/>
                <a:gd name="T11" fmla="*/ 12 h 24"/>
                <a:gd name="T12" fmla="*/ 0 w 36"/>
                <a:gd name="T13" fmla="*/ 12 h 24"/>
                <a:gd name="T14" fmla="*/ 2 w 36"/>
                <a:gd name="T15" fmla="*/ 16 h 24"/>
                <a:gd name="T16" fmla="*/ 4 w 36"/>
                <a:gd name="T17" fmla="*/ 20 h 24"/>
                <a:gd name="T18" fmla="*/ 10 w 36"/>
                <a:gd name="T19" fmla="*/ 22 h 24"/>
                <a:gd name="T20" fmla="*/ 16 w 36"/>
                <a:gd name="T21" fmla="*/ 24 h 24"/>
                <a:gd name="T22" fmla="*/ 16 w 36"/>
                <a:gd name="T23" fmla="*/ 24 h 24"/>
                <a:gd name="T24" fmla="*/ 16 w 36"/>
                <a:gd name="T25" fmla="*/ 24 h 24"/>
                <a:gd name="T26" fmla="*/ 16 w 36"/>
                <a:gd name="T27" fmla="*/ 24 h 24"/>
                <a:gd name="T28" fmla="*/ 22 w 36"/>
                <a:gd name="T29" fmla="*/ 22 h 24"/>
                <a:gd name="T30" fmla="*/ 28 w 36"/>
                <a:gd name="T31" fmla="*/ 18 h 24"/>
                <a:gd name="T32" fmla="*/ 32 w 36"/>
                <a:gd name="T33" fmla="*/ 14 h 24"/>
                <a:gd name="T34" fmla="*/ 36 w 36"/>
                <a:gd name="T35" fmla="*/ 10 h 24"/>
                <a:gd name="T36" fmla="*/ 36 w 36"/>
                <a:gd name="T37" fmla="*/ 10 h 24"/>
                <a:gd name="T38" fmla="*/ 36 w 36"/>
                <a:gd name="T39" fmla="*/ 6 h 24"/>
                <a:gd name="T40" fmla="*/ 36 w 36"/>
                <a:gd name="T41" fmla="*/ 2 h 24"/>
                <a:gd name="T42" fmla="*/ 32 w 36"/>
                <a:gd name="T43" fmla="*/ 2 h 24"/>
                <a:gd name="T44" fmla="*/ 28 w 36"/>
                <a:gd name="T45"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6" h="24">
                  <a:moveTo>
                    <a:pt x="28" y="0"/>
                  </a:moveTo>
                  <a:lnTo>
                    <a:pt x="28" y="0"/>
                  </a:lnTo>
                  <a:lnTo>
                    <a:pt x="20" y="2"/>
                  </a:lnTo>
                  <a:lnTo>
                    <a:pt x="12" y="4"/>
                  </a:lnTo>
                  <a:lnTo>
                    <a:pt x="4" y="8"/>
                  </a:lnTo>
                  <a:lnTo>
                    <a:pt x="0" y="12"/>
                  </a:lnTo>
                  <a:lnTo>
                    <a:pt x="0" y="12"/>
                  </a:lnTo>
                  <a:lnTo>
                    <a:pt x="2" y="16"/>
                  </a:lnTo>
                  <a:lnTo>
                    <a:pt x="4" y="20"/>
                  </a:lnTo>
                  <a:lnTo>
                    <a:pt x="10" y="22"/>
                  </a:lnTo>
                  <a:lnTo>
                    <a:pt x="16" y="24"/>
                  </a:lnTo>
                  <a:lnTo>
                    <a:pt x="16" y="24"/>
                  </a:lnTo>
                  <a:lnTo>
                    <a:pt x="16" y="24"/>
                  </a:lnTo>
                  <a:lnTo>
                    <a:pt x="16" y="24"/>
                  </a:lnTo>
                  <a:lnTo>
                    <a:pt x="22" y="22"/>
                  </a:lnTo>
                  <a:lnTo>
                    <a:pt x="28" y="18"/>
                  </a:lnTo>
                  <a:lnTo>
                    <a:pt x="32" y="14"/>
                  </a:lnTo>
                  <a:lnTo>
                    <a:pt x="36" y="10"/>
                  </a:lnTo>
                  <a:lnTo>
                    <a:pt x="36" y="10"/>
                  </a:lnTo>
                  <a:lnTo>
                    <a:pt x="36" y="6"/>
                  </a:lnTo>
                  <a:lnTo>
                    <a:pt x="36" y="2"/>
                  </a:lnTo>
                  <a:lnTo>
                    <a:pt x="32" y="2"/>
                  </a:lnTo>
                  <a:lnTo>
                    <a:pt x="2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271" name="Freeform 21"/>
            <p:cNvSpPr>
              <a:spLocks/>
            </p:cNvSpPr>
            <p:nvPr/>
          </p:nvSpPr>
          <p:spPr bwMode="auto">
            <a:xfrm>
              <a:off x="2294" y="1040"/>
              <a:ext cx="86" cy="40"/>
            </a:xfrm>
            <a:custGeom>
              <a:avLst/>
              <a:gdLst>
                <a:gd name="T0" fmla="*/ 42 w 86"/>
                <a:gd name="T1" fmla="*/ 0 h 40"/>
                <a:gd name="T2" fmla="*/ 42 w 86"/>
                <a:gd name="T3" fmla="*/ 0 h 40"/>
                <a:gd name="T4" fmla="*/ 40 w 86"/>
                <a:gd name="T5" fmla="*/ 0 h 40"/>
                <a:gd name="T6" fmla="*/ 40 w 86"/>
                <a:gd name="T7" fmla="*/ 0 h 40"/>
                <a:gd name="T8" fmla="*/ 36 w 86"/>
                <a:gd name="T9" fmla="*/ 4 h 40"/>
                <a:gd name="T10" fmla="*/ 30 w 86"/>
                <a:gd name="T11" fmla="*/ 8 h 40"/>
                <a:gd name="T12" fmla="*/ 24 w 86"/>
                <a:gd name="T13" fmla="*/ 20 h 40"/>
                <a:gd name="T14" fmla="*/ 24 w 86"/>
                <a:gd name="T15" fmla="*/ 20 h 40"/>
                <a:gd name="T16" fmla="*/ 18 w 86"/>
                <a:gd name="T17" fmla="*/ 22 h 40"/>
                <a:gd name="T18" fmla="*/ 12 w 86"/>
                <a:gd name="T19" fmla="*/ 26 h 40"/>
                <a:gd name="T20" fmla="*/ 6 w 86"/>
                <a:gd name="T21" fmla="*/ 28 h 40"/>
                <a:gd name="T22" fmla="*/ 2 w 86"/>
                <a:gd name="T23" fmla="*/ 32 h 40"/>
                <a:gd name="T24" fmla="*/ 2 w 86"/>
                <a:gd name="T25" fmla="*/ 32 h 40"/>
                <a:gd name="T26" fmla="*/ 0 w 86"/>
                <a:gd name="T27" fmla="*/ 36 h 40"/>
                <a:gd name="T28" fmla="*/ 2 w 86"/>
                <a:gd name="T29" fmla="*/ 38 h 40"/>
                <a:gd name="T30" fmla="*/ 6 w 86"/>
                <a:gd name="T31" fmla="*/ 40 h 40"/>
                <a:gd name="T32" fmla="*/ 10 w 86"/>
                <a:gd name="T33" fmla="*/ 40 h 40"/>
                <a:gd name="T34" fmla="*/ 10 w 86"/>
                <a:gd name="T35" fmla="*/ 40 h 40"/>
                <a:gd name="T36" fmla="*/ 14 w 86"/>
                <a:gd name="T37" fmla="*/ 40 h 40"/>
                <a:gd name="T38" fmla="*/ 14 w 86"/>
                <a:gd name="T39" fmla="*/ 40 h 40"/>
                <a:gd name="T40" fmla="*/ 20 w 86"/>
                <a:gd name="T41" fmla="*/ 40 h 40"/>
                <a:gd name="T42" fmla="*/ 24 w 86"/>
                <a:gd name="T43" fmla="*/ 38 h 40"/>
                <a:gd name="T44" fmla="*/ 36 w 86"/>
                <a:gd name="T45" fmla="*/ 32 h 40"/>
                <a:gd name="T46" fmla="*/ 36 w 86"/>
                <a:gd name="T47" fmla="*/ 32 h 40"/>
                <a:gd name="T48" fmla="*/ 46 w 86"/>
                <a:gd name="T49" fmla="*/ 32 h 40"/>
                <a:gd name="T50" fmla="*/ 46 w 86"/>
                <a:gd name="T51" fmla="*/ 32 h 40"/>
                <a:gd name="T52" fmla="*/ 54 w 86"/>
                <a:gd name="T53" fmla="*/ 32 h 40"/>
                <a:gd name="T54" fmla="*/ 54 w 86"/>
                <a:gd name="T55" fmla="*/ 32 h 40"/>
                <a:gd name="T56" fmla="*/ 62 w 86"/>
                <a:gd name="T57" fmla="*/ 32 h 40"/>
                <a:gd name="T58" fmla="*/ 62 w 86"/>
                <a:gd name="T59" fmla="*/ 32 h 40"/>
                <a:gd name="T60" fmla="*/ 74 w 86"/>
                <a:gd name="T61" fmla="*/ 32 h 40"/>
                <a:gd name="T62" fmla="*/ 80 w 86"/>
                <a:gd name="T63" fmla="*/ 30 h 40"/>
                <a:gd name="T64" fmla="*/ 84 w 86"/>
                <a:gd name="T65" fmla="*/ 26 h 40"/>
                <a:gd name="T66" fmla="*/ 84 w 86"/>
                <a:gd name="T67" fmla="*/ 26 h 40"/>
                <a:gd name="T68" fmla="*/ 86 w 86"/>
                <a:gd name="T69" fmla="*/ 22 h 40"/>
                <a:gd name="T70" fmla="*/ 86 w 86"/>
                <a:gd name="T71" fmla="*/ 18 h 40"/>
                <a:gd name="T72" fmla="*/ 84 w 86"/>
                <a:gd name="T73" fmla="*/ 14 h 40"/>
                <a:gd name="T74" fmla="*/ 78 w 86"/>
                <a:gd name="T75" fmla="*/ 12 h 40"/>
                <a:gd name="T76" fmla="*/ 68 w 86"/>
                <a:gd name="T77" fmla="*/ 8 h 40"/>
                <a:gd name="T78" fmla="*/ 60 w 86"/>
                <a:gd name="T79" fmla="*/ 6 h 40"/>
                <a:gd name="T80" fmla="*/ 60 w 86"/>
                <a:gd name="T81" fmla="*/ 6 h 40"/>
                <a:gd name="T82" fmla="*/ 52 w 86"/>
                <a:gd name="T83" fmla="*/ 2 h 40"/>
                <a:gd name="T84" fmla="*/ 42 w 86"/>
                <a:gd name="T85"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86" h="40">
                  <a:moveTo>
                    <a:pt x="42" y="0"/>
                  </a:moveTo>
                  <a:lnTo>
                    <a:pt x="42" y="0"/>
                  </a:lnTo>
                  <a:lnTo>
                    <a:pt x="40" y="0"/>
                  </a:lnTo>
                  <a:lnTo>
                    <a:pt x="40" y="0"/>
                  </a:lnTo>
                  <a:lnTo>
                    <a:pt x="36" y="4"/>
                  </a:lnTo>
                  <a:lnTo>
                    <a:pt x="30" y="8"/>
                  </a:lnTo>
                  <a:lnTo>
                    <a:pt x="24" y="20"/>
                  </a:lnTo>
                  <a:lnTo>
                    <a:pt x="24" y="20"/>
                  </a:lnTo>
                  <a:lnTo>
                    <a:pt x="18" y="22"/>
                  </a:lnTo>
                  <a:lnTo>
                    <a:pt x="12" y="26"/>
                  </a:lnTo>
                  <a:lnTo>
                    <a:pt x="6" y="28"/>
                  </a:lnTo>
                  <a:lnTo>
                    <a:pt x="2" y="32"/>
                  </a:lnTo>
                  <a:lnTo>
                    <a:pt x="2" y="32"/>
                  </a:lnTo>
                  <a:lnTo>
                    <a:pt x="0" y="36"/>
                  </a:lnTo>
                  <a:lnTo>
                    <a:pt x="2" y="38"/>
                  </a:lnTo>
                  <a:lnTo>
                    <a:pt x="6" y="40"/>
                  </a:lnTo>
                  <a:lnTo>
                    <a:pt x="10" y="40"/>
                  </a:lnTo>
                  <a:lnTo>
                    <a:pt x="10" y="40"/>
                  </a:lnTo>
                  <a:lnTo>
                    <a:pt x="14" y="40"/>
                  </a:lnTo>
                  <a:lnTo>
                    <a:pt x="14" y="40"/>
                  </a:lnTo>
                  <a:lnTo>
                    <a:pt x="20" y="40"/>
                  </a:lnTo>
                  <a:lnTo>
                    <a:pt x="24" y="38"/>
                  </a:lnTo>
                  <a:lnTo>
                    <a:pt x="36" y="32"/>
                  </a:lnTo>
                  <a:lnTo>
                    <a:pt x="36" y="32"/>
                  </a:lnTo>
                  <a:lnTo>
                    <a:pt x="46" y="32"/>
                  </a:lnTo>
                  <a:lnTo>
                    <a:pt x="46" y="32"/>
                  </a:lnTo>
                  <a:lnTo>
                    <a:pt x="54" y="32"/>
                  </a:lnTo>
                  <a:lnTo>
                    <a:pt x="54" y="32"/>
                  </a:lnTo>
                  <a:lnTo>
                    <a:pt x="62" y="32"/>
                  </a:lnTo>
                  <a:lnTo>
                    <a:pt x="62" y="32"/>
                  </a:lnTo>
                  <a:lnTo>
                    <a:pt x="74" y="32"/>
                  </a:lnTo>
                  <a:lnTo>
                    <a:pt x="80" y="30"/>
                  </a:lnTo>
                  <a:lnTo>
                    <a:pt x="84" y="26"/>
                  </a:lnTo>
                  <a:lnTo>
                    <a:pt x="84" y="26"/>
                  </a:lnTo>
                  <a:lnTo>
                    <a:pt x="86" y="22"/>
                  </a:lnTo>
                  <a:lnTo>
                    <a:pt x="86" y="18"/>
                  </a:lnTo>
                  <a:lnTo>
                    <a:pt x="84" y="14"/>
                  </a:lnTo>
                  <a:lnTo>
                    <a:pt x="78" y="12"/>
                  </a:lnTo>
                  <a:lnTo>
                    <a:pt x="68" y="8"/>
                  </a:lnTo>
                  <a:lnTo>
                    <a:pt x="60" y="6"/>
                  </a:lnTo>
                  <a:lnTo>
                    <a:pt x="60" y="6"/>
                  </a:lnTo>
                  <a:lnTo>
                    <a:pt x="52" y="2"/>
                  </a:lnTo>
                  <a:lnTo>
                    <a:pt x="42"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272" name="Freeform 22"/>
            <p:cNvSpPr>
              <a:spLocks/>
            </p:cNvSpPr>
            <p:nvPr/>
          </p:nvSpPr>
          <p:spPr bwMode="auto">
            <a:xfrm>
              <a:off x="2294" y="1040"/>
              <a:ext cx="86" cy="40"/>
            </a:xfrm>
            <a:custGeom>
              <a:avLst/>
              <a:gdLst>
                <a:gd name="T0" fmla="*/ 42 w 86"/>
                <a:gd name="T1" fmla="*/ 0 h 40"/>
                <a:gd name="T2" fmla="*/ 42 w 86"/>
                <a:gd name="T3" fmla="*/ 0 h 40"/>
                <a:gd name="T4" fmla="*/ 40 w 86"/>
                <a:gd name="T5" fmla="*/ 0 h 40"/>
                <a:gd name="T6" fmla="*/ 40 w 86"/>
                <a:gd name="T7" fmla="*/ 0 h 40"/>
                <a:gd name="T8" fmla="*/ 36 w 86"/>
                <a:gd name="T9" fmla="*/ 4 h 40"/>
                <a:gd name="T10" fmla="*/ 30 w 86"/>
                <a:gd name="T11" fmla="*/ 8 h 40"/>
                <a:gd name="T12" fmla="*/ 24 w 86"/>
                <a:gd name="T13" fmla="*/ 20 h 40"/>
                <a:gd name="T14" fmla="*/ 24 w 86"/>
                <a:gd name="T15" fmla="*/ 20 h 40"/>
                <a:gd name="T16" fmla="*/ 18 w 86"/>
                <a:gd name="T17" fmla="*/ 22 h 40"/>
                <a:gd name="T18" fmla="*/ 12 w 86"/>
                <a:gd name="T19" fmla="*/ 26 h 40"/>
                <a:gd name="T20" fmla="*/ 6 w 86"/>
                <a:gd name="T21" fmla="*/ 28 h 40"/>
                <a:gd name="T22" fmla="*/ 2 w 86"/>
                <a:gd name="T23" fmla="*/ 32 h 40"/>
                <a:gd name="T24" fmla="*/ 2 w 86"/>
                <a:gd name="T25" fmla="*/ 32 h 40"/>
                <a:gd name="T26" fmla="*/ 0 w 86"/>
                <a:gd name="T27" fmla="*/ 36 h 40"/>
                <a:gd name="T28" fmla="*/ 2 w 86"/>
                <a:gd name="T29" fmla="*/ 38 h 40"/>
                <a:gd name="T30" fmla="*/ 6 w 86"/>
                <a:gd name="T31" fmla="*/ 40 h 40"/>
                <a:gd name="T32" fmla="*/ 10 w 86"/>
                <a:gd name="T33" fmla="*/ 40 h 40"/>
                <a:gd name="T34" fmla="*/ 10 w 86"/>
                <a:gd name="T35" fmla="*/ 40 h 40"/>
                <a:gd name="T36" fmla="*/ 14 w 86"/>
                <a:gd name="T37" fmla="*/ 40 h 40"/>
                <a:gd name="T38" fmla="*/ 14 w 86"/>
                <a:gd name="T39" fmla="*/ 40 h 40"/>
                <a:gd name="T40" fmla="*/ 20 w 86"/>
                <a:gd name="T41" fmla="*/ 40 h 40"/>
                <a:gd name="T42" fmla="*/ 24 w 86"/>
                <a:gd name="T43" fmla="*/ 38 h 40"/>
                <a:gd name="T44" fmla="*/ 36 w 86"/>
                <a:gd name="T45" fmla="*/ 32 h 40"/>
                <a:gd name="T46" fmla="*/ 36 w 86"/>
                <a:gd name="T47" fmla="*/ 32 h 40"/>
                <a:gd name="T48" fmla="*/ 46 w 86"/>
                <a:gd name="T49" fmla="*/ 32 h 40"/>
                <a:gd name="T50" fmla="*/ 46 w 86"/>
                <a:gd name="T51" fmla="*/ 32 h 40"/>
                <a:gd name="T52" fmla="*/ 54 w 86"/>
                <a:gd name="T53" fmla="*/ 32 h 40"/>
                <a:gd name="T54" fmla="*/ 54 w 86"/>
                <a:gd name="T55" fmla="*/ 32 h 40"/>
                <a:gd name="T56" fmla="*/ 62 w 86"/>
                <a:gd name="T57" fmla="*/ 32 h 40"/>
                <a:gd name="T58" fmla="*/ 62 w 86"/>
                <a:gd name="T59" fmla="*/ 32 h 40"/>
                <a:gd name="T60" fmla="*/ 74 w 86"/>
                <a:gd name="T61" fmla="*/ 32 h 40"/>
                <a:gd name="T62" fmla="*/ 80 w 86"/>
                <a:gd name="T63" fmla="*/ 30 h 40"/>
                <a:gd name="T64" fmla="*/ 84 w 86"/>
                <a:gd name="T65" fmla="*/ 26 h 40"/>
                <a:gd name="T66" fmla="*/ 84 w 86"/>
                <a:gd name="T67" fmla="*/ 26 h 40"/>
                <a:gd name="T68" fmla="*/ 86 w 86"/>
                <a:gd name="T69" fmla="*/ 22 h 40"/>
                <a:gd name="T70" fmla="*/ 86 w 86"/>
                <a:gd name="T71" fmla="*/ 18 h 40"/>
                <a:gd name="T72" fmla="*/ 84 w 86"/>
                <a:gd name="T73" fmla="*/ 14 h 40"/>
                <a:gd name="T74" fmla="*/ 78 w 86"/>
                <a:gd name="T75" fmla="*/ 12 h 40"/>
                <a:gd name="T76" fmla="*/ 68 w 86"/>
                <a:gd name="T77" fmla="*/ 8 h 40"/>
                <a:gd name="T78" fmla="*/ 60 w 86"/>
                <a:gd name="T79" fmla="*/ 6 h 40"/>
                <a:gd name="T80" fmla="*/ 60 w 86"/>
                <a:gd name="T81" fmla="*/ 6 h 40"/>
                <a:gd name="T82" fmla="*/ 52 w 86"/>
                <a:gd name="T83" fmla="*/ 2 h 40"/>
                <a:gd name="T84" fmla="*/ 42 w 86"/>
                <a:gd name="T85"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86" h="40">
                  <a:moveTo>
                    <a:pt x="42" y="0"/>
                  </a:moveTo>
                  <a:lnTo>
                    <a:pt x="42" y="0"/>
                  </a:lnTo>
                  <a:lnTo>
                    <a:pt x="40" y="0"/>
                  </a:lnTo>
                  <a:lnTo>
                    <a:pt x="40" y="0"/>
                  </a:lnTo>
                  <a:lnTo>
                    <a:pt x="36" y="4"/>
                  </a:lnTo>
                  <a:lnTo>
                    <a:pt x="30" y="8"/>
                  </a:lnTo>
                  <a:lnTo>
                    <a:pt x="24" y="20"/>
                  </a:lnTo>
                  <a:lnTo>
                    <a:pt x="24" y="20"/>
                  </a:lnTo>
                  <a:lnTo>
                    <a:pt x="18" y="22"/>
                  </a:lnTo>
                  <a:lnTo>
                    <a:pt x="12" y="26"/>
                  </a:lnTo>
                  <a:lnTo>
                    <a:pt x="6" y="28"/>
                  </a:lnTo>
                  <a:lnTo>
                    <a:pt x="2" y="32"/>
                  </a:lnTo>
                  <a:lnTo>
                    <a:pt x="2" y="32"/>
                  </a:lnTo>
                  <a:lnTo>
                    <a:pt x="0" y="36"/>
                  </a:lnTo>
                  <a:lnTo>
                    <a:pt x="2" y="38"/>
                  </a:lnTo>
                  <a:lnTo>
                    <a:pt x="6" y="40"/>
                  </a:lnTo>
                  <a:lnTo>
                    <a:pt x="10" y="40"/>
                  </a:lnTo>
                  <a:lnTo>
                    <a:pt x="10" y="40"/>
                  </a:lnTo>
                  <a:lnTo>
                    <a:pt x="14" y="40"/>
                  </a:lnTo>
                  <a:lnTo>
                    <a:pt x="14" y="40"/>
                  </a:lnTo>
                  <a:lnTo>
                    <a:pt x="20" y="40"/>
                  </a:lnTo>
                  <a:lnTo>
                    <a:pt x="24" y="38"/>
                  </a:lnTo>
                  <a:lnTo>
                    <a:pt x="36" y="32"/>
                  </a:lnTo>
                  <a:lnTo>
                    <a:pt x="36" y="32"/>
                  </a:lnTo>
                  <a:lnTo>
                    <a:pt x="46" y="32"/>
                  </a:lnTo>
                  <a:lnTo>
                    <a:pt x="46" y="32"/>
                  </a:lnTo>
                  <a:lnTo>
                    <a:pt x="54" y="32"/>
                  </a:lnTo>
                  <a:lnTo>
                    <a:pt x="54" y="32"/>
                  </a:lnTo>
                  <a:lnTo>
                    <a:pt x="62" y="32"/>
                  </a:lnTo>
                  <a:lnTo>
                    <a:pt x="62" y="32"/>
                  </a:lnTo>
                  <a:lnTo>
                    <a:pt x="74" y="32"/>
                  </a:lnTo>
                  <a:lnTo>
                    <a:pt x="80" y="30"/>
                  </a:lnTo>
                  <a:lnTo>
                    <a:pt x="84" y="26"/>
                  </a:lnTo>
                  <a:lnTo>
                    <a:pt x="84" y="26"/>
                  </a:lnTo>
                  <a:lnTo>
                    <a:pt x="86" y="22"/>
                  </a:lnTo>
                  <a:lnTo>
                    <a:pt x="86" y="18"/>
                  </a:lnTo>
                  <a:lnTo>
                    <a:pt x="84" y="14"/>
                  </a:lnTo>
                  <a:lnTo>
                    <a:pt x="78" y="12"/>
                  </a:lnTo>
                  <a:lnTo>
                    <a:pt x="68" y="8"/>
                  </a:lnTo>
                  <a:lnTo>
                    <a:pt x="60" y="6"/>
                  </a:lnTo>
                  <a:lnTo>
                    <a:pt x="60" y="6"/>
                  </a:lnTo>
                  <a:lnTo>
                    <a:pt x="52" y="2"/>
                  </a:lnTo>
                  <a:lnTo>
                    <a:pt x="4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273" name="Freeform 23"/>
            <p:cNvSpPr>
              <a:spLocks/>
            </p:cNvSpPr>
            <p:nvPr/>
          </p:nvSpPr>
          <p:spPr bwMode="auto">
            <a:xfrm>
              <a:off x="2198" y="992"/>
              <a:ext cx="114" cy="66"/>
            </a:xfrm>
            <a:custGeom>
              <a:avLst/>
              <a:gdLst>
                <a:gd name="T0" fmla="*/ 64 w 114"/>
                <a:gd name="T1" fmla="*/ 0 h 66"/>
                <a:gd name="T2" fmla="*/ 48 w 114"/>
                <a:gd name="T3" fmla="*/ 4 h 66"/>
                <a:gd name="T4" fmla="*/ 36 w 114"/>
                <a:gd name="T5" fmla="*/ 10 h 66"/>
                <a:gd name="T6" fmla="*/ 24 w 114"/>
                <a:gd name="T7" fmla="*/ 14 h 66"/>
                <a:gd name="T8" fmla="*/ 20 w 114"/>
                <a:gd name="T9" fmla="*/ 18 h 66"/>
                <a:gd name="T10" fmla="*/ 16 w 114"/>
                <a:gd name="T11" fmla="*/ 28 h 66"/>
                <a:gd name="T12" fmla="*/ 8 w 114"/>
                <a:gd name="T13" fmla="*/ 30 h 66"/>
                <a:gd name="T14" fmla="*/ 2 w 114"/>
                <a:gd name="T15" fmla="*/ 34 h 66"/>
                <a:gd name="T16" fmla="*/ 0 w 114"/>
                <a:gd name="T17" fmla="*/ 36 h 66"/>
                <a:gd name="T18" fmla="*/ 4 w 114"/>
                <a:gd name="T19" fmla="*/ 42 h 66"/>
                <a:gd name="T20" fmla="*/ 14 w 114"/>
                <a:gd name="T21" fmla="*/ 44 h 66"/>
                <a:gd name="T22" fmla="*/ 30 w 114"/>
                <a:gd name="T23" fmla="*/ 48 h 66"/>
                <a:gd name="T24" fmla="*/ 34 w 114"/>
                <a:gd name="T25" fmla="*/ 52 h 66"/>
                <a:gd name="T26" fmla="*/ 46 w 114"/>
                <a:gd name="T27" fmla="*/ 64 h 66"/>
                <a:gd name="T28" fmla="*/ 52 w 114"/>
                <a:gd name="T29" fmla="*/ 66 h 66"/>
                <a:gd name="T30" fmla="*/ 54 w 114"/>
                <a:gd name="T31" fmla="*/ 66 h 66"/>
                <a:gd name="T32" fmla="*/ 64 w 114"/>
                <a:gd name="T33" fmla="*/ 66 h 66"/>
                <a:gd name="T34" fmla="*/ 72 w 114"/>
                <a:gd name="T35" fmla="*/ 64 h 66"/>
                <a:gd name="T36" fmla="*/ 74 w 114"/>
                <a:gd name="T37" fmla="*/ 64 h 66"/>
                <a:gd name="T38" fmla="*/ 94 w 114"/>
                <a:gd name="T39" fmla="*/ 66 h 66"/>
                <a:gd name="T40" fmla="*/ 112 w 114"/>
                <a:gd name="T41" fmla="*/ 64 h 66"/>
                <a:gd name="T42" fmla="*/ 114 w 114"/>
                <a:gd name="T43" fmla="*/ 60 h 66"/>
                <a:gd name="T44" fmla="*/ 112 w 114"/>
                <a:gd name="T45" fmla="*/ 50 h 66"/>
                <a:gd name="T46" fmla="*/ 112 w 114"/>
                <a:gd name="T47" fmla="*/ 46 h 66"/>
                <a:gd name="T48" fmla="*/ 112 w 114"/>
                <a:gd name="T49" fmla="*/ 40 h 66"/>
                <a:gd name="T50" fmla="*/ 104 w 114"/>
                <a:gd name="T51" fmla="*/ 32 h 66"/>
                <a:gd name="T52" fmla="*/ 94 w 114"/>
                <a:gd name="T53" fmla="*/ 28 h 66"/>
                <a:gd name="T54" fmla="*/ 82 w 114"/>
                <a:gd name="T55" fmla="*/ 26 h 66"/>
                <a:gd name="T56" fmla="*/ 70 w 114"/>
                <a:gd name="T57" fmla="*/ 26 h 66"/>
                <a:gd name="T58" fmla="*/ 60 w 114"/>
                <a:gd name="T59" fmla="*/ 28 h 66"/>
                <a:gd name="T60" fmla="*/ 46 w 114"/>
                <a:gd name="T61" fmla="*/ 34 h 66"/>
                <a:gd name="T62" fmla="*/ 42 w 114"/>
                <a:gd name="T63" fmla="*/ 34 h 66"/>
                <a:gd name="T64" fmla="*/ 40 w 114"/>
                <a:gd name="T65" fmla="*/ 34 h 66"/>
                <a:gd name="T66" fmla="*/ 34 w 114"/>
                <a:gd name="T67" fmla="*/ 30 h 66"/>
                <a:gd name="T68" fmla="*/ 34 w 114"/>
                <a:gd name="T69" fmla="*/ 20 h 66"/>
                <a:gd name="T70" fmla="*/ 54 w 114"/>
                <a:gd name="T71" fmla="*/ 20 h 66"/>
                <a:gd name="T72" fmla="*/ 72 w 114"/>
                <a:gd name="T73" fmla="*/ 18 h 66"/>
                <a:gd name="T74" fmla="*/ 74 w 114"/>
                <a:gd name="T75" fmla="*/ 18 h 66"/>
                <a:gd name="T76" fmla="*/ 78 w 114"/>
                <a:gd name="T77" fmla="*/ 16 h 66"/>
                <a:gd name="T78" fmla="*/ 78 w 114"/>
                <a:gd name="T79" fmla="*/ 10 h 66"/>
                <a:gd name="T80" fmla="*/ 70 w 114"/>
                <a:gd name="T81" fmla="*/ 6 h 66"/>
                <a:gd name="T82" fmla="*/ 66 w 114"/>
                <a:gd name="T83" fmla="*/ 6 h 66"/>
                <a:gd name="T84" fmla="*/ 66 w 114"/>
                <a:gd name="T85" fmla="*/ 6 h 66"/>
                <a:gd name="T86" fmla="*/ 64 w 114"/>
                <a:gd name="T87" fmla="*/ 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14" h="66">
                  <a:moveTo>
                    <a:pt x="64" y="0"/>
                  </a:moveTo>
                  <a:lnTo>
                    <a:pt x="64" y="0"/>
                  </a:lnTo>
                  <a:lnTo>
                    <a:pt x="58" y="0"/>
                  </a:lnTo>
                  <a:lnTo>
                    <a:pt x="48" y="4"/>
                  </a:lnTo>
                  <a:lnTo>
                    <a:pt x="36" y="10"/>
                  </a:lnTo>
                  <a:lnTo>
                    <a:pt x="36" y="10"/>
                  </a:lnTo>
                  <a:lnTo>
                    <a:pt x="26" y="12"/>
                  </a:lnTo>
                  <a:lnTo>
                    <a:pt x="24" y="14"/>
                  </a:lnTo>
                  <a:lnTo>
                    <a:pt x="20" y="18"/>
                  </a:lnTo>
                  <a:lnTo>
                    <a:pt x="20" y="18"/>
                  </a:lnTo>
                  <a:lnTo>
                    <a:pt x="20" y="24"/>
                  </a:lnTo>
                  <a:lnTo>
                    <a:pt x="16" y="28"/>
                  </a:lnTo>
                  <a:lnTo>
                    <a:pt x="16" y="28"/>
                  </a:lnTo>
                  <a:lnTo>
                    <a:pt x="8" y="30"/>
                  </a:lnTo>
                  <a:lnTo>
                    <a:pt x="4" y="32"/>
                  </a:lnTo>
                  <a:lnTo>
                    <a:pt x="2" y="34"/>
                  </a:lnTo>
                  <a:lnTo>
                    <a:pt x="2" y="34"/>
                  </a:lnTo>
                  <a:lnTo>
                    <a:pt x="0" y="36"/>
                  </a:lnTo>
                  <a:lnTo>
                    <a:pt x="0" y="38"/>
                  </a:lnTo>
                  <a:lnTo>
                    <a:pt x="4" y="42"/>
                  </a:lnTo>
                  <a:lnTo>
                    <a:pt x="14" y="44"/>
                  </a:lnTo>
                  <a:lnTo>
                    <a:pt x="14" y="44"/>
                  </a:lnTo>
                  <a:lnTo>
                    <a:pt x="26" y="46"/>
                  </a:lnTo>
                  <a:lnTo>
                    <a:pt x="30" y="48"/>
                  </a:lnTo>
                  <a:lnTo>
                    <a:pt x="34" y="52"/>
                  </a:lnTo>
                  <a:lnTo>
                    <a:pt x="34" y="52"/>
                  </a:lnTo>
                  <a:lnTo>
                    <a:pt x="42" y="60"/>
                  </a:lnTo>
                  <a:lnTo>
                    <a:pt x="46" y="64"/>
                  </a:lnTo>
                  <a:lnTo>
                    <a:pt x="52" y="66"/>
                  </a:lnTo>
                  <a:lnTo>
                    <a:pt x="52" y="66"/>
                  </a:lnTo>
                  <a:lnTo>
                    <a:pt x="54" y="66"/>
                  </a:lnTo>
                  <a:lnTo>
                    <a:pt x="54" y="66"/>
                  </a:lnTo>
                  <a:lnTo>
                    <a:pt x="64" y="66"/>
                  </a:lnTo>
                  <a:lnTo>
                    <a:pt x="64" y="66"/>
                  </a:lnTo>
                  <a:lnTo>
                    <a:pt x="72" y="64"/>
                  </a:lnTo>
                  <a:lnTo>
                    <a:pt x="72" y="64"/>
                  </a:lnTo>
                  <a:lnTo>
                    <a:pt x="74" y="64"/>
                  </a:lnTo>
                  <a:lnTo>
                    <a:pt x="74" y="64"/>
                  </a:lnTo>
                  <a:lnTo>
                    <a:pt x="94" y="66"/>
                  </a:lnTo>
                  <a:lnTo>
                    <a:pt x="94" y="66"/>
                  </a:lnTo>
                  <a:lnTo>
                    <a:pt x="108" y="66"/>
                  </a:lnTo>
                  <a:lnTo>
                    <a:pt x="112" y="64"/>
                  </a:lnTo>
                  <a:lnTo>
                    <a:pt x="114" y="60"/>
                  </a:lnTo>
                  <a:lnTo>
                    <a:pt x="114" y="60"/>
                  </a:lnTo>
                  <a:lnTo>
                    <a:pt x="114" y="56"/>
                  </a:lnTo>
                  <a:lnTo>
                    <a:pt x="112" y="50"/>
                  </a:lnTo>
                  <a:lnTo>
                    <a:pt x="112" y="50"/>
                  </a:lnTo>
                  <a:lnTo>
                    <a:pt x="112" y="46"/>
                  </a:lnTo>
                  <a:lnTo>
                    <a:pt x="112" y="40"/>
                  </a:lnTo>
                  <a:lnTo>
                    <a:pt x="112" y="40"/>
                  </a:lnTo>
                  <a:lnTo>
                    <a:pt x="110" y="36"/>
                  </a:lnTo>
                  <a:lnTo>
                    <a:pt x="104" y="32"/>
                  </a:lnTo>
                  <a:lnTo>
                    <a:pt x="100" y="28"/>
                  </a:lnTo>
                  <a:lnTo>
                    <a:pt x="94" y="28"/>
                  </a:lnTo>
                  <a:lnTo>
                    <a:pt x="94" y="28"/>
                  </a:lnTo>
                  <a:lnTo>
                    <a:pt x="82" y="26"/>
                  </a:lnTo>
                  <a:lnTo>
                    <a:pt x="82" y="26"/>
                  </a:lnTo>
                  <a:lnTo>
                    <a:pt x="70" y="26"/>
                  </a:lnTo>
                  <a:lnTo>
                    <a:pt x="60" y="28"/>
                  </a:lnTo>
                  <a:lnTo>
                    <a:pt x="60" y="28"/>
                  </a:lnTo>
                  <a:lnTo>
                    <a:pt x="52" y="32"/>
                  </a:lnTo>
                  <a:lnTo>
                    <a:pt x="46" y="34"/>
                  </a:lnTo>
                  <a:lnTo>
                    <a:pt x="42" y="34"/>
                  </a:lnTo>
                  <a:lnTo>
                    <a:pt x="42" y="34"/>
                  </a:lnTo>
                  <a:lnTo>
                    <a:pt x="40" y="34"/>
                  </a:lnTo>
                  <a:lnTo>
                    <a:pt x="40" y="34"/>
                  </a:lnTo>
                  <a:lnTo>
                    <a:pt x="36" y="32"/>
                  </a:lnTo>
                  <a:lnTo>
                    <a:pt x="34" y="30"/>
                  </a:lnTo>
                  <a:lnTo>
                    <a:pt x="32" y="26"/>
                  </a:lnTo>
                  <a:lnTo>
                    <a:pt x="34" y="20"/>
                  </a:lnTo>
                  <a:lnTo>
                    <a:pt x="34" y="20"/>
                  </a:lnTo>
                  <a:lnTo>
                    <a:pt x="54" y="20"/>
                  </a:lnTo>
                  <a:lnTo>
                    <a:pt x="64" y="20"/>
                  </a:lnTo>
                  <a:lnTo>
                    <a:pt x="72" y="18"/>
                  </a:lnTo>
                  <a:lnTo>
                    <a:pt x="72" y="18"/>
                  </a:lnTo>
                  <a:lnTo>
                    <a:pt x="74" y="18"/>
                  </a:lnTo>
                  <a:lnTo>
                    <a:pt x="74" y="18"/>
                  </a:lnTo>
                  <a:lnTo>
                    <a:pt x="78" y="16"/>
                  </a:lnTo>
                  <a:lnTo>
                    <a:pt x="80" y="14"/>
                  </a:lnTo>
                  <a:lnTo>
                    <a:pt x="78" y="10"/>
                  </a:lnTo>
                  <a:lnTo>
                    <a:pt x="76" y="10"/>
                  </a:lnTo>
                  <a:lnTo>
                    <a:pt x="70" y="6"/>
                  </a:lnTo>
                  <a:lnTo>
                    <a:pt x="66" y="6"/>
                  </a:lnTo>
                  <a:lnTo>
                    <a:pt x="66" y="6"/>
                  </a:lnTo>
                  <a:lnTo>
                    <a:pt x="66" y="6"/>
                  </a:lnTo>
                  <a:lnTo>
                    <a:pt x="66" y="6"/>
                  </a:lnTo>
                  <a:lnTo>
                    <a:pt x="66" y="0"/>
                  </a:lnTo>
                  <a:lnTo>
                    <a:pt x="64"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274" name="Freeform 24"/>
            <p:cNvSpPr>
              <a:spLocks/>
            </p:cNvSpPr>
            <p:nvPr/>
          </p:nvSpPr>
          <p:spPr bwMode="auto">
            <a:xfrm>
              <a:off x="2198" y="992"/>
              <a:ext cx="114" cy="66"/>
            </a:xfrm>
            <a:custGeom>
              <a:avLst/>
              <a:gdLst>
                <a:gd name="T0" fmla="*/ 64 w 114"/>
                <a:gd name="T1" fmla="*/ 0 h 66"/>
                <a:gd name="T2" fmla="*/ 48 w 114"/>
                <a:gd name="T3" fmla="*/ 4 h 66"/>
                <a:gd name="T4" fmla="*/ 36 w 114"/>
                <a:gd name="T5" fmla="*/ 10 h 66"/>
                <a:gd name="T6" fmla="*/ 24 w 114"/>
                <a:gd name="T7" fmla="*/ 14 h 66"/>
                <a:gd name="T8" fmla="*/ 20 w 114"/>
                <a:gd name="T9" fmla="*/ 18 h 66"/>
                <a:gd name="T10" fmla="*/ 16 w 114"/>
                <a:gd name="T11" fmla="*/ 28 h 66"/>
                <a:gd name="T12" fmla="*/ 8 w 114"/>
                <a:gd name="T13" fmla="*/ 30 h 66"/>
                <a:gd name="T14" fmla="*/ 2 w 114"/>
                <a:gd name="T15" fmla="*/ 34 h 66"/>
                <a:gd name="T16" fmla="*/ 0 w 114"/>
                <a:gd name="T17" fmla="*/ 36 h 66"/>
                <a:gd name="T18" fmla="*/ 4 w 114"/>
                <a:gd name="T19" fmla="*/ 42 h 66"/>
                <a:gd name="T20" fmla="*/ 14 w 114"/>
                <a:gd name="T21" fmla="*/ 44 h 66"/>
                <a:gd name="T22" fmla="*/ 30 w 114"/>
                <a:gd name="T23" fmla="*/ 48 h 66"/>
                <a:gd name="T24" fmla="*/ 34 w 114"/>
                <a:gd name="T25" fmla="*/ 52 h 66"/>
                <a:gd name="T26" fmla="*/ 46 w 114"/>
                <a:gd name="T27" fmla="*/ 64 h 66"/>
                <a:gd name="T28" fmla="*/ 52 w 114"/>
                <a:gd name="T29" fmla="*/ 66 h 66"/>
                <a:gd name="T30" fmla="*/ 54 w 114"/>
                <a:gd name="T31" fmla="*/ 66 h 66"/>
                <a:gd name="T32" fmla="*/ 64 w 114"/>
                <a:gd name="T33" fmla="*/ 66 h 66"/>
                <a:gd name="T34" fmla="*/ 72 w 114"/>
                <a:gd name="T35" fmla="*/ 64 h 66"/>
                <a:gd name="T36" fmla="*/ 74 w 114"/>
                <a:gd name="T37" fmla="*/ 64 h 66"/>
                <a:gd name="T38" fmla="*/ 94 w 114"/>
                <a:gd name="T39" fmla="*/ 66 h 66"/>
                <a:gd name="T40" fmla="*/ 112 w 114"/>
                <a:gd name="T41" fmla="*/ 64 h 66"/>
                <a:gd name="T42" fmla="*/ 114 w 114"/>
                <a:gd name="T43" fmla="*/ 60 h 66"/>
                <a:gd name="T44" fmla="*/ 112 w 114"/>
                <a:gd name="T45" fmla="*/ 50 h 66"/>
                <a:gd name="T46" fmla="*/ 112 w 114"/>
                <a:gd name="T47" fmla="*/ 46 h 66"/>
                <a:gd name="T48" fmla="*/ 112 w 114"/>
                <a:gd name="T49" fmla="*/ 40 h 66"/>
                <a:gd name="T50" fmla="*/ 104 w 114"/>
                <a:gd name="T51" fmla="*/ 32 h 66"/>
                <a:gd name="T52" fmla="*/ 94 w 114"/>
                <a:gd name="T53" fmla="*/ 28 h 66"/>
                <a:gd name="T54" fmla="*/ 82 w 114"/>
                <a:gd name="T55" fmla="*/ 26 h 66"/>
                <a:gd name="T56" fmla="*/ 70 w 114"/>
                <a:gd name="T57" fmla="*/ 26 h 66"/>
                <a:gd name="T58" fmla="*/ 60 w 114"/>
                <a:gd name="T59" fmla="*/ 28 h 66"/>
                <a:gd name="T60" fmla="*/ 46 w 114"/>
                <a:gd name="T61" fmla="*/ 34 h 66"/>
                <a:gd name="T62" fmla="*/ 42 w 114"/>
                <a:gd name="T63" fmla="*/ 34 h 66"/>
                <a:gd name="T64" fmla="*/ 40 w 114"/>
                <a:gd name="T65" fmla="*/ 34 h 66"/>
                <a:gd name="T66" fmla="*/ 34 w 114"/>
                <a:gd name="T67" fmla="*/ 30 h 66"/>
                <a:gd name="T68" fmla="*/ 34 w 114"/>
                <a:gd name="T69" fmla="*/ 20 h 66"/>
                <a:gd name="T70" fmla="*/ 54 w 114"/>
                <a:gd name="T71" fmla="*/ 20 h 66"/>
                <a:gd name="T72" fmla="*/ 72 w 114"/>
                <a:gd name="T73" fmla="*/ 18 h 66"/>
                <a:gd name="T74" fmla="*/ 74 w 114"/>
                <a:gd name="T75" fmla="*/ 18 h 66"/>
                <a:gd name="T76" fmla="*/ 78 w 114"/>
                <a:gd name="T77" fmla="*/ 16 h 66"/>
                <a:gd name="T78" fmla="*/ 78 w 114"/>
                <a:gd name="T79" fmla="*/ 10 h 66"/>
                <a:gd name="T80" fmla="*/ 70 w 114"/>
                <a:gd name="T81" fmla="*/ 6 h 66"/>
                <a:gd name="T82" fmla="*/ 66 w 114"/>
                <a:gd name="T83" fmla="*/ 6 h 66"/>
                <a:gd name="T84" fmla="*/ 66 w 114"/>
                <a:gd name="T85" fmla="*/ 6 h 66"/>
                <a:gd name="T86" fmla="*/ 64 w 114"/>
                <a:gd name="T87" fmla="*/ 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14" h="66">
                  <a:moveTo>
                    <a:pt x="64" y="0"/>
                  </a:moveTo>
                  <a:lnTo>
                    <a:pt x="64" y="0"/>
                  </a:lnTo>
                  <a:lnTo>
                    <a:pt x="58" y="0"/>
                  </a:lnTo>
                  <a:lnTo>
                    <a:pt x="48" y="4"/>
                  </a:lnTo>
                  <a:lnTo>
                    <a:pt x="36" y="10"/>
                  </a:lnTo>
                  <a:lnTo>
                    <a:pt x="36" y="10"/>
                  </a:lnTo>
                  <a:lnTo>
                    <a:pt x="26" y="12"/>
                  </a:lnTo>
                  <a:lnTo>
                    <a:pt x="24" y="14"/>
                  </a:lnTo>
                  <a:lnTo>
                    <a:pt x="20" y="18"/>
                  </a:lnTo>
                  <a:lnTo>
                    <a:pt x="20" y="18"/>
                  </a:lnTo>
                  <a:lnTo>
                    <a:pt x="20" y="24"/>
                  </a:lnTo>
                  <a:lnTo>
                    <a:pt x="16" y="28"/>
                  </a:lnTo>
                  <a:lnTo>
                    <a:pt x="16" y="28"/>
                  </a:lnTo>
                  <a:lnTo>
                    <a:pt x="8" y="30"/>
                  </a:lnTo>
                  <a:lnTo>
                    <a:pt x="4" y="32"/>
                  </a:lnTo>
                  <a:lnTo>
                    <a:pt x="2" y="34"/>
                  </a:lnTo>
                  <a:lnTo>
                    <a:pt x="2" y="34"/>
                  </a:lnTo>
                  <a:lnTo>
                    <a:pt x="0" y="36"/>
                  </a:lnTo>
                  <a:lnTo>
                    <a:pt x="0" y="38"/>
                  </a:lnTo>
                  <a:lnTo>
                    <a:pt x="4" y="42"/>
                  </a:lnTo>
                  <a:lnTo>
                    <a:pt x="14" y="44"/>
                  </a:lnTo>
                  <a:lnTo>
                    <a:pt x="14" y="44"/>
                  </a:lnTo>
                  <a:lnTo>
                    <a:pt x="26" y="46"/>
                  </a:lnTo>
                  <a:lnTo>
                    <a:pt x="30" y="48"/>
                  </a:lnTo>
                  <a:lnTo>
                    <a:pt x="34" y="52"/>
                  </a:lnTo>
                  <a:lnTo>
                    <a:pt x="34" y="52"/>
                  </a:lnTo>
                  <a:lnTo>
                    <a:pt x="42" y="60"/>
                  </a:lnTo>
                  <a:lnTo>
                    <a:pt x="46" y="64"/>
                  </a:lnTo>
                  <a:lnTo>
                    <a:pt x="52" y="66"/>
                  </a:lnTo>
                  <a:lnTo>
                    <a:pt x="52" y="66"/>
                  </a:lnTo>
                  <a:lnTo>
                    <a:pt x="54" y="66"/>
                  </a:lnTo>
                  <a:lnTo>
                    <a:pt x="54" y="66"/>
                  </a:lnTo>
                  <a:lnTo>
                    <a:pt x="64" y="66"/>
                  </a:lnTo>
                  <a:lnTo>
                    <a:pt x="64" y="66"/>
                  </a:lnTo>
                  <a:lnTo>
                    <a:pt x="72" y="64"/>
                  </a:lnTo>
                  <a:lnTo>
                    <a:pt x="72" y="64"/>
                  </a:lnTo>
                  <a:lnTo>
                    <a:pt x="74" y="64"/>
                  </a:lnTo>
                  <a:lnTo>
                    <a:pt x="74" y="64"/>
                  </a:lnTo>
                  <a:lnTo>
                    <a:pt x="94" y="66"/>
                  </a:lnTo>
                  <a:lnTo>
                    <a:pt x="94" y="66"/>
                  </a:lnTo>
                  <a:lnTo>
                    <a:pt x="108" y="66"/>
                  </a:lnTo>
                  <a:lnTo>
                    <a:pt x="112" y="64"/>
                  </a:lnTo>
                  <a:lnTo>
                    <a:pt x="114" y="60"/>
                  </a:lnTo>
                  <a:lnTo>
                    <a:pt x="114" y="60"/>
                  </a:lnTo>
                  <a:lnTo>
                    <a:pt x="114" y="56"/>
                  </a:lnTo>
                  <a:lnTo>
                    <a:pt x="112" y="50"/>
                  </a:lnTo>
                  <a:lnTo>
                    <a:pt x="112" y="50"/>
                  </a:lnTo>
                  <a:lnTo>
                    <a:pt x="112" y="46"/>
                  </a:lnTo>
                  <a:lnTo>
                    <a:pt x="112" y="40"/>
                  </a:lnTo>
                  <a:lnTo>
                    <a:pt x="112" y="40"/>
                  </a:lnTo>
                  <a:lnTo>
                    <a:pt x="110" y="36"/>
                  </a:lnTo>
                  <a:lnTo>
                    <a:pt x="104" y="32"/>
                  </a:lnTo>
                  <a:lnTo>
                    <a:pt x="100" y="28"/>
                  </a:lnTo>
                  <a:lnTo>
                    <a:pt x="94" y="28"/>
                  </a:lnTo>
                  <a:lnTo>
                    <a:pt x="94" y="28"/>
                  </a:lnTo>
                  <a:lnTo>
                    <a:pt x="82" y="26"/>
                  </a:lnTo>
                  <a:lnTo>
                    <a:pt x="82" y="26"/>
                  </a:lnTo>
                  <a:lnTo>
                    <a:pt x="70" y="26"/>
                  </a:lnTo>
                  <a:lnTo>
                    <a:pt x="60" y="28"/>
                  </a:lnTo>
                  <a:lnTo>
                    <a:pt x="60" y="28"/>
                  </a:lnTo>
                  <a:lnTo>
                    <a:pt x="52" y="32"/>
                  </a:lnTo>
                  <a:lnTo>
                    <a:pt x="46" y="34"/>
                  </a:lnTo>
                  <a:lnTo>
                    <a:pt x="42" y="34"/>
                  </a:lnTo>
                  <a:lnTo>
                    <a:pt x="42" y="34"/>
                  </a:lnTo>
                  <a:lnTo>
                    <a:pt x="40" y="34"/>
                  </a:lnTo>
                  <a:lnTo>
                    <a:pt x="40" y="34"/>
                  </a:lnTo>
                  <a:lnTo>
                    <a:pt x="36" y="32"/>
                  </a:lnTo>
                  <a:lnTo>
                    <a:pt x="34" y="30"/>
                  </a:lnTo>
                  <a:lnTo>
                    <a:pt x="32" y="26"/>
                  </a:lnTo>
                  <a:lnTo>
                    <a:pt x="34" y="20"/>
                  </a:lnTo>
                  <a:lnTo>
                    <a:pt x="34" y="20"/>
                  </a:lnTo>
                  <a:lnTo>
                    <a:pt x="54" y="20"/>
                  </a:lnTo>
                  <a:lnTo>
                    <a:pt x="64" y="20"/>
                  </a:lnTo>
                  <a:lnTo>
                    <a:pt x="72" y="18"/>
                  </a:lnTo>
                  <a:lnTo>
                    <a:pt x="72" y="18"/>
                  </a:lnTo>
                  <a:lnTo>
                    <a:pt x="74" y="18"/>
                  </a:lnTo>
                  <a:lnTo>
                    <a:pt x="74" y="18"/>
                  </a:lnTo>
                  <a:lnTo>
                    <a:pt x="78" y="16"/>
                  </a:lnTo>
                  <a:lnTo>
                    <a:pt x="80" y="14"/>
                  </a:lnTo>
                  <a:lnTo>
                    <a:pt x="78" y="10"/>
                  </a:lnTo>
                  <a:lnTo>
                    <a:pt x="76" y="10"/>
                  </a:lnTo>
                  <a:lnTo>
                    <a:pt x="70" y="6"/>
                  </a:lnTo>
                  <a:lnTo>
                    <a:pt x="66" y="6"/>
                  </a:lnTo>
                  <a:lnTo>
                    <a:pt x="66" y="6"/>
                  </a:lnTo>
                  <a:lnTo>
                    <a:pt x="66" y="6"/>
                  </a:lnTo>
                  <a:lnTo>
                    <a:pt x="66" y="6"/>
                  </a:lnTo>
                  <a:lnTo>
                    <a:pt x="66" y="0"/>
                  </a:lnTo>
                  <a:lnTo>
                    <a:pt x="6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275" name="Freeform 25"/>
            <p:cNvSpPr>
              <a:spLocks/>
            </p:cNvSpPr>
            <p:nvPr/>
          </p:nvSpPr>
          <p:spPr bwMode="auto">
            <a:xfrm>
              <a:off x="2738" y="1140"/>
              <a:ext cx="62" cy="50"/>
            </a:xfrm>
            <a:custGeom>
              <a:avLst/>
              <a:gdLst>
                <a:gd name="T0" fmla="*/ 34 w 62"/>
                <a:gd name="T1" fmla="*/ 0 h 50"/>
                <a:gd name="T2" fmla="*/ 34 w 62"/>
                <a:gd name="T3" fmla="*/ 0 h 50"/>
                <a:gd name="T4" fmla="*/ 30 w 62"/>
                <a:gd name="T5" fmla="*/ 0 h 50"/>
                <a:gd name="T6" fmla="*/ 30 w 62"/>
                <a:gd name="T7" fmla="*/ 0 h 50"/>
                <a:gd name="T8" fmla="*/ 26 w 62"/>
                <a:gd name="T9" fmla="*/ 4 h 50"/>
                <a:gd name="T10" fmla="*/ 22 w 62"/>
                <a:gd name="T11" fmla="*/ 6 h 50"/>
                <a:gd name="T12" fmla="*/ 20 w 62"/>
                <a:gd name="T13" fmla="*/ 10 h 50"/>
                <a:gd name="T14" fmla="*/ 14 w 62"/>
                <a:gd name="T15" fmla="*/ 14 h 50"/>
                <a:gd name="T16" fmla="*/ 14 w 62"/>
                <a:gd name="T17" fmla="*/ 14 h 50"/>
                <a:gd name="T18" fmla="*/ 6 w 62"/>
                <a:gd name="T19" fmla="*/ 16 h 50"/>
                <a:gd name="T20" fmla="*/ 0 w 62"/>
                <a:gd name="T21" fmla="*/ 18 h 50"/>
                <a:gd name="T22" fmla="*/ 0 w 62"/>
                <a:gd name="T23" fmla="*/ 22 h 50"/>
                <a:gd name="T24" fmla="*/ 0 w 62"/>
                <a:gd name="T25" fmla="*/ 22 h 50"/>
                <a:gd name="T26" fmla="*/ 2 w 62"/>
                <a:gd name="T27" fmla="*/ 26 h 50"/>
                <a:gd name="T28" fmla="*/ 10 w 62"/>
                <a:gd name="T29" fmla="*/ 32 h 50"/>
                <a:gd name="T30" fmla="*/ 22 w 62"/>
                <a:gd name="T31" fmla="*/ 42 h 50"/>
                <a:gd name="T32" fmla="*/ 22 w 62"/>
                <a:gd name="T33" fmla="*/ 42 h 50"/>
                <a:gd name="T34" fmla="*/ 28 w 62"/>
                <a:gd name="T35" fmla="*/ 48 h 50"/>
                <a:gd name="T36" fmla="*/ 32 w 62"/>
                <a:gd name="T37" fmla="*/ 50 h 50"/>
                <a:gd name="T38" fmla="*/ 32 w 62"/>
                <a:gd name="T39" fmla="*/ 50 h 50"/>
                <a:gd name="T40" fmla="*/ 36 w 62"/>
                <a:gd name="T41" fmla="*/ 48 h 50"/>
                <a:gd name="T42" fmla="*/ 38 w 62"/>
                <a:gd name="T43" fmla="*/ 46 h 50"/>
                <a:gd name="T44" fmla="*/ 38 w 62"/>
                <a:gd name="T45" fmla="*/ 46 h 50"/>
                <a:gd name="T46" fmla="*/ 42 w 62"/>
                <a:gd name="T47" fmla="*/ 44 h 50"/>
                <a:gd name="T48" fmla="*/ 44 w 62"/>
                <a:gd name="T49" fmla="*/ 40 h 50"/>
                <a:gd name="T50" fmla="*/ 44 w 62"/>
                <a:gd name="T51" fmla="*/ 40 h 50"/>
                <a:gd name="T52" fmla="*/ 48 w 62"/>
                <a:gd name="T53" fmla="*/ 38 h 50"/>
                <a:gd name="T54" fmla="*/ 52 w 62"/>
                <a:gd name="T55" fmla="*/ 36 h 50"/>
                <a:gd name="T56" fmla="*/ 52 w 62"/>
                <a:gd name="T57" fmla="*/ 36 h 50"/>
                <a:gd name="T58" fmla="*/ 58 w 62"/>
                <a:gd name="T59" fmla="*/ 34 h 50"/>
                <a:gd name="T60" fmla="*/ 62 w 62"/>
                <a:gd name="T61" fmla="*/ 30 h 50"/>
                <a:gd name="T62" fmla="*/ 62 w 62"/>
                <a:gd name="T63" fmla="*/ 26 h 50"/>
                <a:gd name="T64" fmla="*/ 60 w 62"/>
                <a:gd name="T65" fmla="*/ 22 h 50"/>
                <a:gd name="T66" fmla="*/ 60 w 62"/>
                <a:gd name="T67" fmla="*/ 22 h 50"/>
                <a:gd name="T68" fmla="*/ 56 w 62"/>
                <a:gd name="T69" fmla="*/ 18 h 50"/>
                <a:gd name="T70" fmla="*/ 50 w 62"/>
                <a:gd name="T71" fmla="*/ 16 h 50"/>
                <a:gd name="T72" fmla="*/ 42 w 62"/>
                <a:gd name="T73" fmla="*/ 12 h 50"/>
                <a:gd name="T74" fmla="*/ 42 w 62"/>
                <a:gd name="T75" fmla="*/ 12 h 50"/>
                <a:gd name="T76" fmla="*/ 38 w 62"/>
                <a:gd name="T77" fmla="*/ 8 h 50"/>
                <a:gd name="T78" fmla="*/ 38 w 62"/>
                <a:gd name="T79" fmla="*/ 4 h 50"/>
                <a:gd name="T80" fmla="*/ 36 w 62"/>
                <a:gd name="T81" fmla="*/ 2 h 50"/>
                <a:gd name="T82" fmla="*/ 34 w 62"/>
                <a:gd name="T8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2" h="50">
                  <a:moveTo>
                    <a:pt x="34" y="0"/>
                  </a:moveTo>
                  <a:lnTo>
                    <a:pt x="34" y="0"/>
                  </a:lnTo>
                  <a:lnTo>
                    <a:pt x="30" y="0"/>
                  </a:lnTo>
                  <a:lnTo>
                    <a:pt x="30" y="0"/>
                  </a:lnTo>
                  <a:lnTo>
                    <a:pt x="26" y="4"/>
                  </a:lnTo>
                  <a:lnTo>
                    <a:pt x="22" y="6"/>
                  </a:lnTo>
                  <a:lnTo>
                    <a:pt x="20" y="10"/>
                  </a:lnTo>
                  <a:lnTo>
                    <a:pt x="14" y="14"/>
                  </a:lnTo>
                  <a:lnTo>
                    <a:pt x="14" y="14"/>
                  </a:lnTo>
                  <a:lnTo>
                    <a:pt x="6" y="16"/>
                  </a:lnTo>
                  <a:lnTo>
                    <a:pt x="0" y="18"/>
                  </a:lnTo>
                  <a:lnTo>
                    <a:pt x="0" y="22"/>
                  </a:lnTo>
                  <a:lnTo>
                    <a:pt x="0" y="22"/>
                  </a:lnTo>
                  <a:lnTo>
                    <a:pt x="2" y="26"/>
                  </a:lnTo>
                  <a:lnTo>
                    <a:pt x="10" y="32"/>
                  </a:lnTo>
                  <a:lnTo>
                    <a:pt x="22" y="42"/>
                  </a:lnTo>
                  <a:lnTo>
                    <a:pt x="22" y="42"/>
                  </a:lnTo>
                  <a:lnTo>
                    <a:pt x="28" y="48"/>
                  </a:lnTo>
                  <a:lnTo>
                    <a:pt x="32" y="50"/>
                  </a:lnTo>
                  <a:lnTo>
                    <a:pt x="32" y="50"/>
                  </a:lnTo>
                  <a:lnTo>
                    <a:pt x="36" y="48"/>
                  </a:lnTo>
                  <a:lnTo>
                    <a:pt x="38" y="46"/>
                  </a:lnTo>
                  <a:lnTo>
                    <a:pt x="38" y="46"/>
                  </a:lnTo>
                  <a:lnTo>
                    <a:pt x="42" y="44"/>
                  </a:lnTo>
                  <a:lnTo>
                    <a:pt x="44" y="40"/>
                  </a:lnTo>
                  <a:lnTo>
                    <a:pt x="44" y="40"/>
                  </a:lnTo>
                  <a:lnTo>
                    <a:pt x="48" y="38"/>
                  </a:lnTo>
                  <a:lnTo>
                    <a:pt x="52" y="36"/>
                  </a:lnTo>
                  <a:lnTo>
                    <a:pt x="52" y="36"/>
                  </a:lnTo>
                  <a:lnTo>
                    <a:pt x="58" y="34"/>
                  </a:lnTo>
                  <a:lnTo>
                    <a:pt x="62" y="30"/>
                  </a:lnTo>
                  <a:lnTo>
                    <a:pt x="62" y="26"/>
                  </a:lnTo>
                  <a:lnTo>
                    <a:pt x="60" y="22"/>
                  </a:lnTo>
                  <a:lnTo>
                    <a:pt x="60" y="22"/>
                  </a:lnTo>
                  <a:lnTo>
                    <a:pt x="56" y="18"/>
                  </a:lnTo>
                  <a:lnTo>
                    <a:pt x="50" y="16"/>
                  </a:lnTo>
                  <a:lnTo>
                    <a:pt x="42" y="12"/>
                  </a:lnTo>
                  <a:lnTo>
                    <a:pt x="42" y="12"/>
                  </a:lnTo>
                  <a:lnTo>
                    <a:pt x="38" y="8"/>
                  </a:lnTo>
                  <a:lnTo>
                    <a:pt x="38" y="4"/>
                  </a:lnTo>
                  <a:lnTo>
                    <a:pt x="36" y="2"/>
                  </a:lnTo>
                  <a:lnTo>
                    <a:pt x="34"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276" name="Freeform 26"/>
            <p:cNvSpPr>
              <a:spLocks/>
            </p:cNvSpPr>
            <p:nvPr/>
          </p:nvSpPr>
          <p:spPr bwMode="auto">
            <a:xfrm>
              <a:off x="2738" y="1140"/>
              <a:ext cx="62" cy="50"/>
            </a:xfrm>
            <a:custGeom>
              <a:avLst/>
              <a:gdLst>
                <a:gd name="T0" fmla="*/ 34 w 62"/>
                <a:gd name="T1" fmla="*/ 0 h 50"/>
                <a:gd name="T2" fmla="*/ 34 w 62"/>
                <a:gd name="T3" fmla="*/ 0 h 50"/>
                <a:gd name="T4" fmla="*/ 30 w 62"/>
                <a:gd name="T5" fmla="*/ 0 h 50"/>
                <a:gd name="T6" fmla="*/ 30 w 62"/>
                <a:gd name="T7" fmla="*/ 0 h 50"/>
                <a:gd name="T8" fmla="*/ 26 w 62"/>
                <a:gd name="T9" fmla="*/ 4 h 50"/>
                <a:gd name="T10" fmla="*/ 22 w 62"/>
                <a:gd name="T11" fmla="*/ 6 h 50"/>
                <a:gd name="T12" fmla="*/ 20 w 62"/>
                <a:gd name="T13" fmla="*/ 10 h 50"/>
                <a:gd name="T14" fmla="*/ 14 w 62"/>
                <a:gd name="T15" fmla="*/ 14 h 50"/>
                <a:gd name="T16" fmla="*/ 14 w 62"/>
                <a:gd name="T17" fmla="*/ 14 h 50"/>
                <a:gd name="T18" fmla="*/ 6 w 62"/>
                <a:gd name="T19" fmla="*/ 16 h 50"/>
                <a:gd name="T20" fmla="*/ 0 w 62"/>
                <a:gd name="T21" fmla="*/ 18 h 50"/>
                <a:gd name="T22" fmla="*/ 0 w 62"/>
                <a:gd name="T23" fmla="*/ 22 h 50"/>
                <a:gd name="T24" fmla="*/ 0 w 62"/>
                <a:gd name="T25" fmla="*/ 22 h 50"/>
                <a:gd name="T26" fmla="*/ 2 w 62"/>
                <a:gd name="T27" fmla="*/ 26 h 50"/>
                <a:gd name="T28" fmla="*/ 10 w 62"/>
                <a:gd name="T29" fmla="*/ 32 h 50"/>
                <a:gd name="T30" fmla="*/ 22 w 62"/>
                <a:gd name="T31" fmla="*/ 42 h 50"/>
                <a:gd name="T32" fmla="*/ 22 w 62"/>
                <a:gd name="T33" fmla="*/ 42 h 50"/>
                <a:gd name="T34" fmla="*/ 28 w 62"/>
                <a:gd name="T35" fmla="*/ 48 h 50"/>
                <a:gd name="T36" fmla="*/ 32 w 62"/>
                <a:gd name="T37" fmla="*/ 50 h 50"/>
                <a:gd name="T38" fmla="*/ 32 w 62"/>
                <a:gd name="T39" fmla="*/ 50 h 50"/>
                <a:gd name="T40" fmla="*/ 36 w 62"/>
                <a:gd name="T41" fmla="*/ 48 h 50"/>
                <a:gd name="T42" fmla="*/ 38 w 62"/>
                <a:gd name="T43" fmla="*/ 46 h 50"/>
                <a:gd name="T44" fmla="*/ 38 w 62"/>
                <a:gd name="T45" fmla="*/ 46 h 50"/>
                <a:gd name="T46" fmla="*/ 42 w 62"/>
                <a:gd name="T47" fmla="*/ 44 h 50"/>
                <a:gd name="T48" fmla="*/ 44 w 62"/>
                <a:gd name="T49" fmla="*/ 40 h 50"/>
                <a:gd name="T50" fmla="*/ 44 w 62"/>
                <a:gd name="T51" fmla="*/ 40 h 50"/>
                <a:gd name="T52" fmla="*/ 48 w 62"/>
                <a:gd name="T53" fmla="*/ 38 h 50"/>
                <a:gd name="T54" fmla="*/ 52 w 62"/>
                <a:gd name="T55" fmla="*/ 36 h 50"/>
                <a:gd name="T56" fmla="*/ 52 w 62"/>
                <a:gd name="T57" fmla="*/ 36 h 50"/>
                <a:gd name="T58" fmla="*/ 58 w 62"/>
                <a:gd name="T59" fmla="*/ 34 h 50"/>
                <a:gd name="T60" fmla="*/ 62 w 62"/>
                <a:gd name="T61" fmla="*/ 30 h 50"/>
                <a:gd name="T62" fmla="*/ 62 w 62"/>
                <a:gd name="T63" fmla="*/ 26 h 50"/>
                <a:gd name="T64" fmla="*/ 60 w 62"/>
                <a:gd name="T65" fmla="*/ 22 h 50"/>
                <a:gd name="T66" fmla="*/ 60 w 62"/>
                <a:gd name="T67" fmla="*/ 22 h 50"/>
                <a:gd name="T68" fmla="*/ 56 w 62"/>
                <a:gd name="T69" fmla="*/ 18 h 50"/>
                <a:gd name="T70" fmla="*/ 50 w 62"/>
                <a:gd name="T71" fmla="*/ 16 h 50"/>
                <a:gd name="T72" fmla="*/ 42 w 62"/>
                <a:gd name="T73" fmla="*/ 12 h 50"/>
                <a:gd name="T74" fmla="*/ 42 w 62"/>
                <a:gd name="T75" fmla="*/ 12 h 50"/>
                <a:gd name="T76" fmla="*/ 38 w 62"/>
                <a:gd name="T77" fmla="*/ 8 h 50"/>
                <a:gd name="T78" fmla="*/ 38 w 62"/>
                <a:gd name="T79" fmla="*/ 4 h 50"/>
                <a:gd name="T80" fmla="*/ 36 w 62"/>
                <a:gd name="T81" fmla="*/ 2 h 50"/>
                <a:gd name="T82" fmla="*/ 34 w 62"/>
                <a:gd name="T8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2" h="50">
                  <a:moveTo>
                    <a:pt x="34" y="0"/>
                  </a:moveTo>
                  <a:lnTo>
                    <a:pt x="34" y="0"/>
                  </a:lnTo>
                  <a:lnTo>
                    <a:pt x="30" y="0"/>
                  </a:lnTo>
                  <a:lnTo>
                    <a:pt x="30" y="0"/>
                  </a:lnTo>
                  <a:lnTo>
                    <a:pt x="26" y="4"/>
                  </a:lnTo>
                  <a:lnTo>
                    <a:pt x="22" y="6"/>
                  </a:lnTo>
                  <a:lnTo>
                    <a:pt x="20" y="10"/>
                  </a:lnTo>
                  <a:lnTo>
                    <a:pt x="14" y="14"/>
                  </a:lnTo>
                  <a:lnTo>
                    <a:pt x="14" y="14"/>
                  </a:lnTo>
                  <a:lnTo>
                    <a:pt x="6" y="16"/>
                  </a:lnTo>
                  <a:lnTo>
                    <a:pt x="0" y="18"/>
                  </a:lnTo>
                  <a:lnTo>
                    <a:pt x="0" y="22"/>
                  </a:lnTo>
                  <a:lnTo>
                    <a:pt x="0" y="22"/>
                  </a:lnTo>
                  <a:lnTo>
                    <a:pt x="2" y="26"/>
                  </a:lnTo>
                  <a:lnTo>
                    <a:pt x="10" y="32"/>
                  </a:lnTo>
                  <a:lnTo>
                    <a:pt x="22" y="42"/>
                  </a:lnTo>
                  <a:lnTo>
                    <a:pt x="22" y="42"/>
                  </a:lnTo>
                  <a:lnTo>
                    <a:pt x="28" y="48"/>
                  </a:lnTo>
                  <a:lnTo>
                    <a:pt x="32" y="50"/>
                  </a:lnTo>
                  <a:lnTo>
                    <a:pt x="32" y="50"/>
                  </a:lnTo>
                  <a:lnTo>
                    <a:pt x="36" y="48"/>
                  </a:lnTo>
                  <a:lnTo>
                    <a:pt x="38" y="46"/>
                  </a:lnTo>
                  <a:lnTo>
                    <a:pt x="38" y="46"/>
                  </a:lnTo>
                  <a:lnTo>
                    <a:pt x="42" y="44"/>
                  </a:lnTo>
                  <a:lnTo>
                    <a:pt x="44" y="40"/>
                  </a:lnTo>
                  <a:lnTo>
                    <a:pt x="44" y="40"/>
                  </a:lnTo>
                  <a:lnTo>
                    <a:pt x="48" y="38"/>
                  </a:lnTo>
                  <a:lnTo>
                    <a:pt x="52" y="36"/>
                  </a:lnTo>
                  <a:lnTo>
                    <a:pt x="52" y="36"/>
                  </a:lnTo>
                  <a:lnTo>
                    <a:pt x="58" y="34"/>
                  </a:lnTo>
                  <a:lnTo>
                    <a:pt x="62" y="30"/>
                  </a:lnTo>
                  <a:lnTo>
                    <a:pt x="62" y="26"/>
                  </a:lnTo>
                  <a:lnTo>
                    <a:pt x="60" y="22"/>
                  </a:lnTo>
                  <a:lnTo>
                    <a:pt x="60" y="22"/>
                  </a:lnTo>
                  <a:lnTo>
                    <a:pt x="56" y="18"/>
                  </a:lnTo>
                  <a:lnTo>
                    <a:pt x="50" y="16"/>
                  </a:lnTo>
                  <a:lnTo>
                    <a:pt x="42" y="12"/>
                  </a:lnTo>
                  <a:lnTo>
                    <a:pt x="42" y="12"/>
                  </a:lnTo>
                  <a:lnTo>
                    <a:pt x="38" y="8"/>
                  </a:lnTo>
                  <a:lnTo>
                    <a:pt x="38" y="4"/>
                  </a:lnTo>
                  <a:lnTo>
                    <a:pt x="36" y="2"/>
                  </a:lnTo>
                  <a:lnTo>
                    <a:pt x="3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277" name="Freeform 27"/>
            <p:cNvSpPr>
              <a:spLocks/>
            </p:cNvSpPr>
            <p:nvPr/>
          </p:nvSpPr>
          <p:spPr bwMode="auto">
            <a:xfrm>
              <a:off x="2818" y="1152"/>
              <a:ext cx="34" cy="24"/>
            </a:xfrm>
            <a:custGeom>
              <a:avLst/>
              <a:gdLst>
                <a:gd name="T0" fmla="*/ 14 w 34"/>
                <a:gd name="T1" fmla="*/ 0 h 24"/>
                <a:gd name="T2" fmla="*/ 14 w 34"/>
                <a:gd name="T3" fmla="*/ 0 h 24"/>
                <a:gd name="T4" fmla="*/ 10 w 34"/>
                <a:gd name="T5" fmla="*/ 0 h 24"/>
                <a:gd name="T6" fmla="*/ 6 w 34"/>
                <a:gd name="T7" fmla="*/ 2 h 24"/>
                <a:gd name="T8" fmla="*/ 6 w 34"/>
                <a:gd name="T9" fmla="*/ 2 h 24"/>
                <a:gd name="T10" fmla="*/ 2 w 34"/>
                <a:gd name="T11" fmla="*/ 12 h 24"/>
                <a:gd name="T12" fmla="*/ 0 w 34"/>
                <a:gd name="T13" fmla="*/ 18 h 24"/>
                <a:gd name="T14" fmla="*/ 2 w 34"/>
                <a:gd name="T15" fmla="*/ 22 h 24"/>
                <a:gd name="T16" fmla="*/ 2 w 34"/>
                <a:gd name="T17" fmla="*/ 22 h 24"/>
                <a:gd name="T18" fmla="*/ 14 w 34"/>
                <a:gd name="T19" fmla="*/ 24 h 24"/>
                <a:gd name="T20" fmla="*/ 14 w 34"/>
                <a:gd name="T21" fmla="*/ 24 h 24"/>
                <a:gd name="T22" fmla="*/ 22 w 34"/>
                <a:gd name="T23" fmla="*/ 24 h 24"/>
                <a:gd name="T24" fmla="*/ 28 w 34"/>
                <a:gd name="T25" fmla="*/ 22 h 24"/>
                <a:gd name="T26" fmla="*/ 32 w 34"/>
                <a:gd name="T27" fmla="*/ 18 h 24"/>
                <a:gd name="T28" fmla="*/ 34 w 34"/>
                <a:gd name="T29" fmla="*/ 14 h 24"/>
                <a:gd name="T30" fmla="*/ 34 w 34"/>
                <a:gd name="T31" fmla="*/ 14 h 24"/>
                <a:gd name="T32" fmla="*/ 32 w 34"/>
                <a:gd name="T33" fmla="*/ 8 h 24"/>
                <a:gd name="T34" fmla="*/ 26 w 34"/>
                <a:gd name="T35" fmla="*/ 4 h 24"/>
                <a:gd name="T36" fmla="*/ 20 w 34"/>
                <a:gd name="T37" fmla="*/ 2 h 24"/>
                <a:gd name="T38" fmla="*/ 14 w 34"/>
                <a:gd name="T3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4" h="24">
                  <a:moveTo>
                    <a:pt x="14" y="0"/>
                  </a:moveTo>
                  <a:lnTo>
                    <a:pt x="14" y="0"/>
                  </a:lnTo>
                  <a:lnTo>
                    <a:pt x="10" y="0"/>
                  </a:lnTo>
                  <a:lnTo>
                    <a:pt x="6" y="2"/>
                  </a:lnTo>
                  <a:lnTo>
                    <a:pt x="6" y="2"/>
                  </a:lnTo>
                  <a:lnTo>
                    <a:pt x="2" y="12"/>
                  </a:lnTo>
                  <a:lnTo>
                    <a:pt x="0" y="18"/>
                  </a:lnTo>
                  <a:lnTo>
                    <a:pt x="2" y="22"/>
                  </a:lnTo>
                  <a:lnTo>
                    <a:pt x="2" y="22"/>
                  </a:lnTo>
                  <a:lnTo>
                    <a:pt x="14" y="24"/>
                  </a:lnTo>
                  <a:lnTo>
                    <a:pt x="14" y="24"/>
                  </a:lnTo>
                  <a:lnTo>
                    <a:pt x="22" y="24"/>
                  </a:lnTo>
                  <a:lnTo>
                    <a:pt x="28" y="22"/>
                  </a:lnTo>
                  <a:lnTo>
                    <a:pt x="32" y="18"/>
                  </a:lnTo>
                  <a:lnTo>
                    <a:pt x="34" y="14"/>
                  </a:lnTo>
                  <a:lnTo>
                    <a:pt x="34" y="14"/>
                  </a:lnTo>
                  <a:lnTo>
                    <a:pt x="32" y="8"/>
                  </a:lnTo>
                  <a:lnTo>
                    <a:pt x="26" y="4"/>
                  </a:lnTo>
                  <a:lnTo>
                    <a:pt x="20" y="2"/>
                  </a:lnTo>
                  <a:lnTo>
                    <a:pt x="14"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278" name="Freeform 28"/>
            <p:cNvSpPr>
              <a:spLocks/>
            </p:cNvSpPr>
            <p:nvPr/>
          </p:nvSpPr>
          <p:spPr bwMode="auto">
            <a:xfrm>
              <a:off x="2818" y="1152"/>
              <a:ext cx="34" cy="24"/>
            </a:xfrm>
            <a:custGeom>
              <a:avLst/>
              <a:gdLst>
                <a:gd name="T0" fmla="*/ 14 w 34"/>
                <a:gd name="T1" fmla="*/ 0 h 24"/>
                <a:gd name="T2" fmla="*/ 14 w 34"/>
                <a:gd name="T3" fmla="*/ 0 h 24"/>
                <a:gd name="T4" fmla="*/ 10 w 34"/>
                <a:gd name="T5" fmla="*/ 0 h 24"/>
                <a:gd name="T6" fmla="*/ 6 w 34"/>
                <a:gd name="T7" fmla="*/ 2 h 24"/>
                <a:gd name="T8" fmla="*/ 6 w 34"/>
                <a:gd name="T9" fmla="*/ 2 h 24"/>
                <a:gd name="T10" fmla="*/ 2 w 34"/>
                <a:gd name="T11" fmla="*/ 12 h 24"/>
                <a:gd name="T12" fmla="*/ 0 w 34"/>
                <a:gd name="T13" fmla="*/ 18 h 24"/>
                <a:gd name="T14" fmla="*/ 2 w 34"/>
                <a:gd name="T15" fmla="*/ 22 h 24"/>
                <a:gd name="T16" fmla="*/ 2 w 34"/>
                <a:gd name="T17" fmla="*/ 22 h 24"/>
                <a:gd name="T18" fmla="*/ 14 w 34"/>
                <a:gd name="T19" fmla="*/ 24 h 24"/>
                <a:gd name="T20" fmla="*/ 14 w 34"/>
                <a:gd name="T21" fmla="*/ 24 h 24"/>
                <a:gd name="T22" fmla="*/ 22 w 34"/>
                <a:gd name="T23" fmla="*/ 24 h 24"/>
                <a:gd name="T24" fmla="*/ 28 w 34"/>
                <a:gd name="T25" fmla="*/ 22 h 24"/>
                <a:gd name="T26" fmla="*/ 32 w 34"/>
                <a:gd name="T27" fmla="*/ 18 h 24"/>
                <a:gd name="T28" fmla="*/ 34 w 34"/>
                <a:gd name="T29" fmla="*/ 14 h 24"/>
                <a:gd name="T30" fmla="*/ 34 w 34"/>
                <a:gd name="T31" fmla="*/ 14 h 24"/>
                <a:gd name="T32" fmla="*/ 32 w 34"/>
                <a:gd name="T33" fmla="*/ 8 h 24"/>
                <a:gd name="T34" fmla="*/ 26 w 34"/>
                <a:gd name="T35" fmla="*/ 4 h 24"/>
                <a:gd name="T36" fmla="*/ 20 w 34"/>
                <a:gd name="T37" fmla="*/ 2 h 24"/>
                <a:gd name="T38" fmla="*/ 14 w 34"/>
                <a:gd name="T3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4" h="24">
                  <a:moveTo>
                    <a:pt x="14" y="0"/>
                  </a:moveTo>
                  <a:lnTo>
                    <a:pt x="14" y="0"/>
                  </a:lnTo>
                  <a:lnTo>
                    <a:pt x="10" y="0"/>
                  </a:lnTo>
                  <a:lnTo>
                    <a:pt x="6" y="2"/>
                  </a:lnTo>
                  <a:lnTo>
                    <a:pt x="6" y="2"/>
                  </a:lnTo>
                  <a:lnTo>
                    <a:pt x="2" y="12"/>
                  </a:lnTo>
                  <a:lnTo>
                    <a:pt x="0" y="18"/>
                  </a:lnTo>
                  <a:lnTo>
                    <a:pt x="2" y="22"/>
                  </a:lnTo>
                  <a:lnTo>
                    <a:pt x="2" y="22"/>
                  </a:lnTo>
                  <a:lnTo>
                    <a:pt x="14" y="24"/>
                  </a:lnTo>
                  <a:lnTo>
                    <a:pt x="14" y="24"/>
                  </a:lnTo>
                  <a:lnTo>
                    <a:pt x="22" y="24"/>
                  </a:lnTo>
                  <a:lnTo>
                    <a:pt x="28" y="22"/>
                  </a:lnTo>
                  <a:lnTo>
                    <a:pt x="32" y="18"/>
                  </a:lnTo>
                  <a:lnTo>
                    <a:pt x="34" y="14"/>
                  </a:lnTo>
                  <a:lnTo>
                    <a:pt x="34" y="14"/>
                  </a:lnTo>
                  <a:lnTo>
                    <a:pt x="32" y="8"/>
                  </a:lnTo>
                  <a:lnTo>
                    <a:pt x="26" y="4"/>
                  </a:lnTo>
                  <a:lnTo>
                    <a:pt x="20" y="2"/>
                  </a:lnTo>
                  <a:lnTo>
                    <a:pt x="1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279" name="Freeform 29"/>
            <p:cNvSpPr>
              <a:spLocks/>
            </p:cNvSpPr>
            <p:nvPr/>
          </p:nvSpPr>
          <p:spPr bwMode="auto">
            <a:xfrm>
              <a:off x="2868" y="1162"/>
              <a:ext cx="50" cy="30"/>
            </a:xfrm>
            <a:custGeom>
              <a:avLst/>
              <a:gdLst>
                <a:gd name="T0" fmla="*/ 16 w 50"/>
                <a:gd name="T1" fmla="*/ 0 h 30"/>
                <a:gd name="T2" fmla="*/ 16 w 50"/>
                <a:gd name="T3" fmla="*/ 0 h 30"/>
                <a:gd name="T4" fmla="*/ 6 w 50"/>
                <a:gd name="T5" fmla="*/ 2 h 30"/>
                <a:gd name="T6" fmla="*/ 2 w 50"/>
                <a:gd name="T7" fmla="*/ 4 h 30"/>
                <a:gd name="T8" fmla="*/ 0 w 50"/>
                <a:gd name="T9" fmla="*/ 6 h 30"/>
                <a:gd name="T10" fmla="*/ 0 w 50"/>
                <a:gd name="T11" fmla="*/ 6 h 30"/>
                <a:gd name="T12" fmla="*/ 2 w 50"/>
                <a:gd name="T13" fmla="*/ 10 h 30"/>
                <a:gd name="T14" fmla="*/ 4 w 50"/>
                <a:gd name="T15" fmla="*/ 14 h 30"/>
                <a:gd name="T16" fmla="*/ 10 w 50"/>
                <a:gd name="T17" fmla="*/ 18 h 30"/>
                <a:gd name="T18" fmla="*/ 10 w 50"/>
                <a:gd name="T19" fmla="*/ 18 h 30"/>
                <a:gd name="T20" fmla="*/ 26 w 50"/>
                <a:gd name="T21" fmla="*/ 26 h 30"/>
                <a:gd name="T22" fmla="*/ 26 w 50"/>
                <a:gd name="T23" fmla="*/ 26 h 30"/>
                <a:gd name="T24" fmla="*/ 32 w 50"/>
                <a:gd name="T25" fmla="*/ 28 h 30"/>
                <a:gd name="T26" fmla="*/ 38 w 50"/>
                <a:gd name="T27" fmla="*/ 30 h 30"/>
                <a:gd name="T28" fmla="*/ 38 w 50"/>
                <a:gd name="T29" fmla="*/ 30 h 30"/>
                <a:gd name="T30" fmla="*/ 42 w 50"/>
                <a:gd name="T31" fmla="*/ 30 h 30"/>
                <a:gd name="T32" fmla="*/ 42 w 50"/>
                <a:gd name="T33" fmla="*/ 30 h 30"/>
                <a:gd name="T34" fmla="*/ 48 w 50"/>
                <a:gd name="T35" fmla="*/ 28 h 30"/>
                <a:gd name="T36" fmla="*/ 50 w 50"/>
                <a:gd name="T37" fmla="*/ 26 h 30"/>
                <a:gd name="T38" fmla="*/ 50 w 50"/>
                <a:gd name="T39" fmla="*/ 24 h 30"/>
                <a:gd name="T40" fmla="*/ 46 w 50"/>
                <a:gd name="T41" fmla="*/ 22 h 30"/>
                <a:gd name="T42" fmla="*/ 40 w 50"/>
                <a:gd name="T43" fmla="*/ 16 h 30"/>
                <a:gd name="T44" fmla="*/ 32 w 50"/>
                <a:gd name="T45" fmla="*/ 14 h 30"/>
                <a:gd name="T46" fmla="*/ 32 w 50"/>
                <a:gd name="T47" fmla="*/ 14 h 30"/>
                <a:gd name="T48" fmla="*/ 28 w 50"/>
                <a:gd name="T49" fmla="*/ 10 h 30"/>
                <a:gd name="T50" fmla="*/ 24 w 50"/>
                <a:gd name="T51" fmla="*/ 6 h 30"/>
                <a:gd name="T52" fmla="*/ 22 w 50"/>
                <a:gd name="T53" fmla="*/ 2 h 30"/>
                <a:gd name="T54" fmla="*/ 18 w 50"/>
                <a:gd name="T55" fmla="*/ 0 h 30"/>
                <a:gd name="T56" fmla="*/ 18 w 50"/>
                <a:gd name="T57" fmla="*/ 0 h 30"/>
                <a:gd name="T58" fmla="*/ 16 w 50"/>
                <a:gd name="T59"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0" h="30">
                  <a:moveTo>
                    <a:pt x="16" y="0"/>
                  </a:moveTo>
                  <a:lnTo>
                    <a:pt x="16" y="0"/>
                  </a:lnTo>
                  <a:lnTo>
                    <a:pt x="6" y="2"/>
                  </a:lnTo>
                  <a:lnTo>
                    <a:pt x="2" y="4"/>
                  </a:lnTo>
                  <a:lnTo>
                    <a:pt x="0" y="6"/>
                  </a:lnTo>
                  <a:lnTo>
                    <a:pt x="0" y="6"/>
                  </a:lnTo>
                  <a:lnTo>
                    <a:pt x="2" y="10"/>
                  </a:lnTo>
                  <a:lnTo>
                    <a:pt x="4" y="14"/>
                  </a:lnTo>
                  <a:lnTo>
                    <a:pt x="10" y="18"/>
                  </a:lnTo>
                  <a:lnTo>
                    <a:pt x="10" y="18"/>
                  </a:lnTo>
                  <a:lnTo>
                    <a:pt x="26" y="26"/>
                  </a:lnTo>
                  <a:lnTo>
                    <a:pt x="26" y="26"/>
                  </a:lnTo>
                  <a:lnTo>
                    <a:pt x="32" y="28"/>
                  </a:lnTo>
                  <a:lnTo>
                    <a:pt x="38" y="30"/>
                  </a:lnTo>
                  <a:lnTo>
                    <a:pt x="38" y="30"/>
                  </a:lnTo>
                  <a:lnTo>
                    <a:pt x="42" y="30"/>
                  </a:lnTo>
                  <a:lnTo>
                    <a:pt x="42" y="30"/>
                  </a:lnTo>
                  <a:lnTo>
                    <a:pt x="48" y="28"/>
                  </a:lnTo>
                  <a:lnTo>
                    <a:pt x="50" y="26"/>
                  </a:lnTo>
                  <a:lnTo>
                    <a:pt x="50" y="24"/>
                  </a:lnTo>
                  <a:lnTo>
                    <a:pt x="46" y="22"/>
                  </a:lnTo>
                  <a:lnTo>
                    <a:pt x="40" y="16"/>
                  </a:lnTo>
                  <a:lnTo>
                    <a:pt x="32" y="14"/>
                  </a:lnTo>
                  <a:lnTo>
                    <a:pt x="32" y="14"/>
                  </a:lnTo>
                  <a:lnTo>
                    <a:pt x="28" y="10"/>
                  </a:lnTo>
                  <a:lnTo>
                    <a:pt x="24" y="6"/>
                  </a:lnTo>
                  <a:lnTo>
                    <a:pt x="22" y="2"/>
                  </a:lnTo>
                  <a:lnTo>
                    <a:pt x="18" y="0"/>
                  </a:lnTo>
                  <a:lnTo>
                    <a:pt x="18" y="0"/>
                  </a:lnTo>
                  <a:lnTo>
                    <a:pt x="16"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280" name="Freeform 30"/>
            <p:cNvSpPr>
              <a:spLocks/>
            </p:cNvSpPr>
            <p:nvPr/>
          </p:nvSpPr>
          <p:spPr bwMode="auto">
            <a:xfrm>
              <a:off x="2868" y="1162"/>
              <a:ext cx="50" cy="30"/>
            </a:xfrm>
            <a:custGeom>
              <a:avLst/>
              <a:gdLst>
                <a:gd name="T0" fmla="*/ 16 w 50"/>
                <a:gd name="T1" fmla="*/ 0 h 30"/>
                <a:gd name="T2" fmla="*/ 16 w 50"/>
                <a:gd name="T3" fmla="*/ 0 h 30"/>
                <a:gd name="T4" fmla="*/ 6 w 50"/>
                <a:gd name="T5" fmla="*/ 2 h 30"/>
                <a:gd name="T6" fmla="*/ 2 w 50"/>
                <a:gd name="T7" fmla="*/ 4 h 30"/>
                <a:gd name="T8" fmla="*/ 0 w 50"/>
                <a:gd name="T9" fmla="*/ 6 h 30"/>
                <a:gd name="T10" fmla="*/ 0 w 50"/>
                <a:gd name="T11" fmla="*/ 6 h 30"/>
                <a:gd name="T12" fmla="*/ 2 w 50"/>
                <a:gd name="T13" fmla="*/ 10 h 30"/>
                <a:gd name="T14" fmla="*/ 4 w 50"/>
                <a:gd name="T15" fmla="*/ 14 h 30"/>
                <a:gd name="T16" fmla="*/ 10 w 50"/>
                <a:gd name="T17" fmla="*/ 18 h 30"/>
                <a:gd name="T18" fmla="*/ 10 w 50"/>
                <a:gd name="T19" fmla="*/ 18 h 30"/>
                <a:gd name="T20" fmla="*/ 26 w 50"/>
                <a:gd name="T21" fmla="*/ 26 h 30"/>
                <a:gd name="T22" fmla="*/ 26 w 50"/>
                <a:gd name="T23" fmla="*/ 26 h 30"/>
                <a:gd name="T24" fmla="*/ 32 w 50"/>
                <a:gd name="T25" fmla="*/ 28 h 30"/>
                <a:gd name="T26" fmla="*/ 38 w 50"/>
                <a:gd name="T27" fmla="*/ 30 h 30"/>
                <a:gd name="T28" fmla="*/ 38 w 50"/>
                <a:gd name="T29" fmla="*/ 30 h 30"/>
                <a:gd name="T30" fmla="*/ 42 w 50"/>
                <a:gd name="T31" fmla="*/ 30 h 30"/>
                <a:gd name="T32" fmla="*/ 42 w 50"/>
                <a:gd name="T33" fmla="*/ 30 h 30"/>
                <a:gd name="T34" fmla="*/ 48 w 50"/>
                <a:gd name="T35" fmla="*/ 28 h 30"/>
                <a:gd name="T36" fmla="*/ 50 w 50"/>
                <a:gd name="T37" fmla="*/ 26 h 30"/>
                <a:gd name="T38" fmla="*/ 50 w 50"/>
                <a:gd name="T39" fmla="*/ 24 h 30"/>
                <a:gd name="T40" fmla="*/ 46 w 50"/>
                <a:gd name="T41" fmla="*/ 22 h 30"/>
                <a:gd name="T42" fmla="*/ 40 w 50"/>
                <a:gd name="T43" fmla="*/ 16 h 30"/>
                <a:gd name="T44" fmla="*/ 32 w 50"/>
                <a:gd name="T45" fmla="*/ 14 h 30"/>
                <a:gd name="T46" fmla="*/ 32 w 50"/>
                <a:gd name="T47" fmla="*/ 14 h 30"/>
                <a:gd name="T48" fmla="*/ 28 w 50"/>
                <a:gd name="T49" fmla="*/ 10 h 30"/>
                <a:gd name="T50" fmla="*/ 24 w 50"/>
                <a:gd name="T51" fmla="*/ 6 h 30"/>
                <a:gd name="T52" fmla="*/ 22 w 50"/>
                <a:gd name="T53" fmla="*/ 2 h 30"/>
                <a:gd name="T54" fmla="*/ 18 w 50"/>
                <a:gd name="T55" fmla="*/ 0 h 30"/>
                <a:gd name="T56" fmla="*/ 18 w 50"/>
                <a:gd name="T57" fmla="*/ 0 h 30"/>
                <a:gd name="T58" fmla="*/ 16 w 50"/>
                <a:gd name="T59"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0" h="30">
                  <a:moveTo>
                    <a:pt x="16" y="0"/>
                  </a:moveTo>
                  <a:lnTo>
                    <a:pt x="16" y="0"/>
                  </a:lnTo>
                  <a:lnTo>
                    <a:pt x="6" y="2"/>
                  </a:lnTo>
                  <a:lnTo>
                    <a:pt x="2" y="4"/>
                  </a:lnTo>
                  <a:lnTo>
                    <a:pt x="0" y="6"/>
                  </a:lnTo>
                  <a:lnTo>
                    <a:pt x="0" y="6"/>
                  </a:lnTo>
                  <a:lnTo>
                    <a:pt x="2" y="10"/>
                  </a:lnTo>
                  <a:lnTo>
                    <a:pt x="4" y="14"/>
                  </a:lnTo>
                  <a:lnTo>
                    <a:pt x="10" y="18"/>
                  </a:lnTo>
                  <a:lnTo>
                    <a:pt x="10" y="18"/>
                  </a:lnTo>
                  <a:lnTo>
                    <a:pt x="26" y="26"/>
                  </a:lnTo>
                  <a:lnTo>
                    <a:pt x="26" y="26"/>
                  </a:lnTo>
                  <a:lnTo>
                    <a:pt x="32" y="28"/>
                  </a:lnTo>
                  <a:lnTo>
                    <a:pt x="38" y="30"/>
                  </a:lnTo>
                  <a:lnTo>
                    <a:pt x="38" y="30"/>
                  </a:lnTo>
                  <a:lnTo>
                    <a:pt x="42" y="30"/>
                  </a:lnTo>
                  <a:lnTo>
                    <a:pt x="42" y="30"/>
                  </a:lnTo>
                  <a:lnTo>
                    <a:pt x="48" y="28"/>
                  </a:lnTo>
                  <a:lnTo>
                    <a:pt x="50" y="26"/>
                  </a:lnTo>
                  <a:lnTo>
                    <a:pt x="50" y="24"/>
                  </a:lnTo>
                  <a:lnTo>
                    <a:pt x="46" y="22"/>
                  </a:lnTo>
                  <a:lnTo>
                    <a:pt x="40" y="16"/>
                  </a:lnTo>
                  <a:lnTo>
                    <a:pt x="32" y="14"/>
                  </a:lnTo>
                  <a:lnTo>
                    <a:pt x="32" y="14"/>
                  </a:lnTo>
                  <a:lnTo>
                    <a:pt x="28" y="10"/>
                  </a:lnTo>
                  <a:lnTo>
                    <a:pt x="24" y="6"/>
                  </a:lnTo>
                  <a:lnTo>
                    <a:pt x="22" y="2"/>
                  </a:lnTo>
                  <a:lnTo>
                    <a:pt x="18" y="0"/>
                  </a:lnTo>
                  <a:lnTo>
                    <a:pt x="18" y="0"/>
                  </a:lnTo>
                  <a:lnTo>
                    <a:pt x="1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281" name="Freeform 31"/>
            <p:cNvSpPr>
              <a:spLocks/>
            </p:cNvSpPr>
            <p:nvPr/>
          </p:nvSpPr>
          <p:spPr bwMode="auto">
            <a:xfrm>
              <a:off x="2786" y="1194"/>
              <a:ext cx="48" cy="32"/>
            </a:xfrm>
            <a:custGeom>
              <a:avLst/>
              <a:gdLst>
                <a:gd name="T0" fmla="*/ 6 w 48"/>
                <a:gd name="T1" fmla="*/ 0 h 32"/>
                <a:gd name="T2" fmla="*/ 6 w 48"/>
                <a:gd name="T3" fmla="*/ 0 h 32"/>
                <a:gd name="T4" fmla="*/ 2 w 48"/>
                <a:gd name="T5" fmla="*/ 2 h 32"/>
                <a:gd name="T6" fmla="*/ 0 w 48"/>
                <a:gd name="T7" fmla="*/ 4 h 32"/>
                <a:gd name="T8" fmla="*/ 0 w 48"/>
                <a:gd name="T9" fmla="*/ 4 h 32"/>
                <a:gd name="T10" fmla="*/ 2 w 48"/>
                <a:gd name="T11" fmla="*/ 10 h 32"/>
                <a:gd name="T12" fmla="*/ 4 w 48"/>
                <a:gd name="T13" fmla="*/ 14 h 32"/>
                <a:gd name="T14" fmla="*/ 14 w 48"/>
                <a:gd name="T15" fmla="*/ 20 h 32"/>
                <a:gd name="T16" fmla="*/ 14 w 48"/>
                <a:gd name="T17" fmla="*/ 20 h 32"/>
                <a:gd name="T18" fmla="*/ 24 w 48"/>
                <a:gd name="T19" fmla="*/ 28 h 32"/>
                <a:gd name="T20" fmla="*/ 30 w 48"/>
                <a:gd name="T21" fmla="*/ 30 h 32"/>
                <a:gd name="T22" fmla="*/ 36 w 48"/>
                <a:gd name="T23" fmla="*/ 32 h 32"/>
                <a:gd name="T24" fmla="*/ 36 w 48"/>
                <a:gd name="T25" fmla="*/ 32 h 32"/>
                <a:gd name="T26" fmla="*/ 40 w 48"/>
                <a:gd name="T27" fmla="*/ 32 h 32"/>
                <a:gd name="T28" fmla="*/ 42 w 48"/>
                <a:gd name="T29" fmla="*/ 30 h 32"/>
                <a:gd name="T30" fmla="*/ 42 w 48"/>
                <a:gd name="T31" fmla="*/ 30 h 32"/>
                <a:gd name="T32" fmla="*/ 46 w 48"/>
                <a:gd name="T33" fmla="*/ 26 h 32"/>
                <a:gd name="T34" fmla="*/ 48 w 48"/>
                <a:gd name="T35" fmla="*/ 22 h 32"/>
                <a:gd name="T36" fmla="*/ 48 w 48"/>
                <a:gd name="T37" fmla="*/ 22 h 32"/>
                <a:gd name="T38" fmla="*/ 48 w 48"/>
                <a:gd name="T39" fmla="*/ 18 h 32"/>
                <a:gd name="T40" fmla="*/ 46 w 48"/>
                <a:gd name="T41" fmla="*/ 16 h 32"/>
                <a:gd name="T42" fmla="*/ 40 w 48"/>
                <a:gd name="T43" fmla="*/ 10 h 32"/>
                <a:gd name="T44" fmla="*/ 32 w 48"/>
                <a:gd name="T45" fmla="*/ 6 h 32"/>
                <a:gd name="T46" fmla="*/ 24 w 48"/>
                <a:gd name="T47" fmla="*/ 4 h 32"/>
                <a:gd name="T48" fmla="*/ 24 w 48"/>
                <a:gd name="T49" fmla="*/ 4 h 32"/>
                <a:gd name="T50" fmla="*/ 16 w 48"/>
                <a:gd name="T51" fmla="*/ 2 h 32"/>
                <a:gd name="T52" fmla="*/ 6 w 48"/>
                <a:gd name="T53"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8" h="32">
                  <a:moveTo>
                    <a:pt x="6" y="0"/>
                  </a:moveTo>
                  <a:lnTo>
                    <a:pt x="6" y="0"/>
                  </a:lnTo>
                  <a:lnTo>
                    <a:pt x="2" y="2"/>
                  </a:lnTo>
                  <a:lnTo>
                    <a:pt x="0" y="4"/>
                  </a:lnTo>
                  <a:lnTo>
                    <a:pt x="0" y="4"/>
                  </a:lnTo>
                  <a:lnTo>
                    <a:pt x="2" y="10"/>
                  </a:lnTo>
                  <a:lnTo>
                    <a:pt x="4" y="14"/>
                  </a:lnTo>
                  <a:lnTo>
                    <a:pt x="14" y="20"/>
                  </a:lnTo>
                  <a:lnTo>
                    <a:pt x="14" y="20"/>
                  </a:lnTo>
                  <a:lnTo>
                    <a:pt x="24" y="28"/>
                  </a:lnTo>
                  <a:lnTo>
                    <a:pt x="30" y="30"/>
                  </a:lnTo>
                  <a:lnTo>
                    <a:pt x="36" y="32"/>
                  </a:lnTo>
                  <a:lnTo>
                    <a:pt x="36" y="32"/>
                  </a:lnTo>
                  <a:lnTo>
                    <a:pt x="40" y="32"/>
                  </a:lnTo>
                  <a:lnTo>
                    <a:pt x="42" y="30"/>
                  </a:lnTo>
                  <a:lnTo>
                    <a:pt x="42" y="30"/>
                  </a:lnTo>
                  <a:lnTo>
                    <a:pt x="46" y="26"/>
                  </a:lnTo>
                  <a:lnTo>
                    <a:pt x="48" y="22"/>
                  </a:lnTo>
                  <a:lnTo>
                    <a:pt x="48" y="22"/>
                  </a:lnTo>
                  <a:lnTo>
                    <a:pt x="48" y="18"/>
                  </a:lnTo>
                  <a:lnTo>
                    <a:pt x="46" y="16"/>
                  </a:lnTo>
                  <a:lnTo>
                    <a:pt x="40" y="10"/>
                  </a:lnTo>
                  <a:lnTo>
                    <a:pt x="32" y="6"/>
                  </a:lnTo>
                  <a:lnTo>
                    <a:pt x="24" y="4"/>
                  </a:lnTo>
                  <a:lnTo>
                    <a:pt x="24" y="4"/>
                  </a:lnTo>
                  <a:lnTo>
                    <a:pt x="16" y="2"/>
                  </a:lnTo>
                  <a:lnTo>
                    <a:pt x="6"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282" name="Freeform 32"/>
            <p:cNvSpPr>
              <a:spLocks/>
            </p:cNvSpPr>
            <p:nvPr/>
          </p:nvSpPr>
          <p:spPr bwMode="auto">
            <a:xfrm>
              <a:off x="2786" y="1194"/>
              <a:ext cx="48" cy="32"/>
            </a:xfrm>
            <a:custGeom>
              <a:avLst/>
              <a:gdLst>
                <a:gd name="T0" fmla="*/ 6 w 48"/>
                <a:gd name="T1" fmla="*/ 0 h 32"/>
                <a:gd name="T2" fmla="*/ 6 w 48"/>
                <a:gd name="T3" fmla="*/ 0 h 32"/>
                <a:gd name="T4" fmla="*/ 2 w 48"/>
                <a:gd name="T5" fmla="*/ 2 h 32"/>
                <a:gd name="T6" fmla="*/ 0 w 48"/>
                <a:gd name="T7" fmla="*/ 4 h 32"/>
                <a:gd name="T8" fmla="*/ 0 w 48"/>
                <a:gd name="T9" fmla="*/ 4 h 32"/>
                <a:gd name="T10" fmla="*/ 2 w 48"/>
                <a:gd name="T11" fmla="*/ 10 h 32"/>
                <a:gd name="T12" fmla="*/ 4 w 48"/>
                <a:gd name="T13" fmla="*/ 14 h 32"/>
                <a:gd name="T14" fmla="*/ 14 w 48"/>
                <a:gd name="T15" fmla="*/ 20 h 32"/>
                <a:gd name="T16" fmla="*/ 14 w 48"/>
                <a:gd name="T17" fmla="*/ 20 h 32"/>
                <a:gd name="T18" fmla="*/ 24 w 48"/>
                <a:gd name="T19" fmla="*/ 28 h 32"/>
                <a:gd name="T20" fmla="*/ 30 w 48"/>
                <a:gd name="T21" fmla="*/ 30 h 32"/>
                <a:gd name="T22" fmla="*/ 36 w 48"/>
                <a:gd name="T23" fmla="*/ 32 h 32"/>
                <a:gd name="T24" fmla="*/ 36 w 48"/>
                <a:gd name="T25" fmla="*/ 32 h 32"/>
                <a:gd name="T26" fmla="*/ 40 w 48"/>
                <a:gd name="T27" fmla="*/ 32 h 32"/>
                <a:gd name="T28" fmla="*/ 42 w 48"/>
                <a:gd name="T29" fmla="*/ 30 h 32"/>
                <a:gd name="T30" fmla="*/ 42 w 48"/>
                <a:gd name="T31" fmla="*/ 30 h 32"/>
                <a:gd name="T32" fmla="*/ 46 w 48"/>
                <a:gd name="T33" fmla="*/ 26 h 32"/>
                <a:gd name="T34" fmla="*/ 48 w 48"/>
                <a:gd name="T35" fmla="*/ 22 h 32"/>
                <a:gd name="T36" fmla="*/ 48 w 48"/>
                <a:gd name="T37" fmla="*/ 22 h 32"/>
                <a:gd name="T38" fmla="*/ 48 w 48"/>
                <a:gd name="T39" fmla="*/ 18 h 32"/>
                <a:gd name="T40" fmla="*/ 46 w 48"/>
                <a:gd name="T41" fmla="*/ 16 h 32"/>
                <a:gd name="T42" fmla="*/ 40 w 48"/>
                <a:gd name="T43" fmla="*/ 10 h 32"/>
                <a:gd name="T44" fmla="*/ 32 w 48"/>
                <a:gd name="T45" fmla="*/ 6 h 32"/>
                <a:gd name="T46" fmla="*/ 24 w 48"/>
                <a:gd name="T47" fmla="*/ 4 h 32"/>
                <a:gd name="T48" fmla="*/ 24 w 48"/>
                <a:gd name="T49" fmla="*/ 4 h 32"/>
                <a:gd name="T50" fmla="*/ 16 w 48"/>
                <a:gd name="T51" fmla="*/ 2 h 32"/>
                <a:gd name="T52" fmla="*/ 6 w 48"/>
                <a:gd name="T53"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8" h="32">
                  <a:moveTo>
                    <a:pt x="6" y="0"/>
                  </a:moveTo>
                  <a:lnTo>
                    <a:pt x="6" y="0"/>
                  </a:lnTo>
                  <a:lnTo>
                    <a:pt x="2" y="2"/>
                  </a:lnTo>
                  <a:lnTo>
                    <a:pt x="0" y="4"/>
                  </a:lnTo>
                  <a:lnTo>
                    <a:pt x="0" y="4"/>
                  </a:lnTo>
                  <a:lnTo>
                    <a:pt x="2" y="10"/>
                  </a:lnTo>
                  <a:lnTo>
                    <a:pt x="4" y="14"/>
                  </a:lnTo>
                  <a:lnTo>
                    <a:pt x="14" y="20"/>
                  </a:lnTo>
                  <a:lnTo>
                    <a:pt x="14" y="20"/>
                  </a:lnTo>
                  <a:lnTo>
                    <a:pt x="24" y="28"/>
                  </a:lnTo>
                  <a:lnTo>
                    <a:pt x="30" y="30"/>
                  </a:lnTo>
                  <a:lnTo>
                    <a:pt x="36" y="32"/>
                  </a:lnTo>
                  <a:lnTo>
                    <a:pt x="36" y="32"/>
                  </a:lnTo>
                  <a:lnTo>
                    <a:pt x="40" y="32"/>
                  </a:lnTo>
                  <a:lnTo>
                    <a:pt x="42" y="30"/>
                  </a:lnTo>
                  <a:lnTo>
                    <a:pt x="42" y="30"/>
                  </a:lnTo>
                  <a:lnTo>
                    <a:pt x="46" y="26"/>
                  </a:lnTo>
                  <a:lnTo>
                    <a:pt x="48" y="22"/>
                  </a:lnTo>
                  <a:lnTo>
                    <a:pt x="48" y="22"/>
                  </a:lnTo>
                  <a:lnTo>
                    <a:pt x="48" y="18"/>
                  </a:lnTo>
                  <a:lnTo>
                    <a:pt x="46" y="16"/>
                  </a:lnTo>
                  <a:lnTo>
                    <a:pt x="40" y="10"/>
                  </a:lnTo>
                  <a:lnTo>
                    <a:pt x="32" y="6"/>
                  </a:lnTo>
                  <a:lnTo>
                    <a:pt x="24" y="4"/>
                  </a:lnTo>
                  <a:lnTo>
                    <a:pt x="24" y="4"/>
                  </a:lnTo>
                  <a:lnTo>
                    <a:pt x="16" y="2"/>
                  </a:lnTo>
                  <a:lnTo>
                    <a:pt x="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283" name="Freeform 33"/>
            <p:cNvSpPr>
              <a:spLocks/>
            </p:cNvSpPr>
            <p:nvPr/>
          </p:nvSpPr>
          <p:spPr bwMode="auto">
            <a:xfrm>
              <a:off x="974" y="1782"/>
              <a:ext cx="24" cy="26"/>
            </a:xfrm>
            <a:custGeom>
              <a:avLst/>
              <a:gdLst>
                <a:gd name="T0" fmla="*/ 16 w 24"/>
                <a:gd name="T1" fmla="*/ 0 h 26"/>
                <a:gd name="T2" fmla="*/ 16 w 24"/>
                <a:gd name="T3" fmla="*/ 0 h 26"/>
                <a:gd name="T4" fmla="*/ 12 w 24"/>
                <a:gd name="T5" fmla="*/ 0 h 26"/>
                <a:gd name="T6" fmla="*/ 8 w 24"/>
                <a:gd name="T7" fmla="*/ 2 h 26"/>
                <a:gd name="T8" fmla="*/ 8 w 24"/>
                <a:gd name="T9" fmla="*/ 2 h 26"/>
                <a:gd name="T10" fmla="*/ 6 w 24"/>
                <a:gd name="T11" fmla="*/ 8 h 26"/>
                <a:gd name="T12" fmla="*/ 2 w 24"/>
                <a:gd name="T13" fmla="*/ 12 h 26"/>
                <a:gd name="T14" fmla="*/ 0 w 24"/>
                <a:gd name="T15" fmla="*/ 18 h 26"/>
                <a:gd name="T16" fmla="*/ 0 w 24"/>
                <a:gd name="T17" fmla="*/ 22 h 26"/>
                <a:gd name="T18" fmla="*/ 0 w 24"/>
                <a:gd name="T19" fmla="*/ 22 h 26"/>
                <a:gd name="T20" fmla="*/ 4 w 24"/>
                <a:gd name="T21" fmla="*/ 24 h 26"/>
                <a:gd name="T22" fmla="*/ 6 w 24"/>
                <a:gd name="T23" fmla="*/ 26 h 26"/>
                <a:gd name="T24" fmla="*/ 6 w 24"/>
                <a:gd name="T25" fmla="*/ 26 h 26"/>
                <a:gd name="T26" fmla="*/ 12 w 24"/>
                <a:gd name="T27" fmla="*/ 24 h 26"/>
                <a:gd name="T28" fmla="*/ 18 w 24"/>
                <a:gd name="T29" fmla="*/ 22 h 26"/>
                <a:gd name="T30" fmla="*/ 18 w 24"/>
                <a:gd name="T31" fmla="*/ 22 h 26"/>
                <a:gd name="T32" fmla="*/ 22 w 24"/>
                <a:gd name="T33" fmla="*/ 14 h 26"/>
                <a:gd name="T34" fmla="*/ 24 w 24"/>
                <a:gd name="T35" fmla="*/ 8 h 26"/>
                <a:gd name="T36" fmla="*/ 20 w 24"/>
                <a:gd name="T37" fmla="*/ 2 h 26"/>
                <a:gd name="T38" fmla="*/ 18 w 24"/>
                <a:gd name="T39" fmla="*/ 0 h 26"/>
                <a:gd name="T40" fmla="*/ 16 w 24"/>
                <a:gd name="T41"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4" h="26">
                  <a:moveTo>
                    <a:pt x="16" y="0"/>
                  </a:moveTo>
                  <a:lnTo>
                    <a:pt x="16" y="0"/>
                  </a:lnTo>
                  <a:lnTo>
                    <a:pt x="12" y="0"/>
                  </a:lnTo>
                  <a:lnTo>
                    <a:pt x="8" y="2"/>
                  </a:lnTo>
                  <a:lnTo>
                    <a:pt x="8" y="2"/>
                  </a:lnTo>
                  <a:lnTo>
                    <a:pt x="6" y="8"/>
                  </a:lnTo>
                  <a:lnTo>
                    <a:pt x="2" y="12"/>
                  </a:lnTo>
                  <a:lnTo>
                    <a:pt x="0" y="18"/>
                  </a:lnTo>
                  <a:lnTo>
                    <a:pt x="0" y="22"/>
                  </a:lnTo>
                  <a:lnTo>
                    <a:pt x="0" y="22"/>
                  </a:lnTo>
                  <a:lnTo>
                    <a:pt x="4" y="24"/>
                  </a:lnTo>
                  <a:lnTo>
                    <a:pt x="6" y="26"/>
                  </a:lnTo>
                  <a:lnTo>
                    <a:pt x="6" y="26"/>
                  </a:lnTo>
                  <a:lnTo>
                    <a:pt x="12" y="24"/>
                  </a:lnTo>
                  <a:lnTo>
                    <a:pt x="18" y="22"/>
                  </a:lnTo>
                  <a:lnTo>
                    <a:pt x="18" y="22"/>
                  </a:lnTo>
                  <a:lnTo>
                    <a:pt x="22" y="14"/>
                  </a:lnTo>
                  <a:lnTo>
                    <a:pt x="24" y="8"/>
                  </a:lnTo>
                  <a:lnTo>
                    <a:pt x="20" y="2"/>
                  </a:lnTo>
                  <a:lnTo>
                    <a:pt x="18" y="0"/>
                  </a:lnTo>
                  <a:lnTo>
                    <a:pt x="16"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284" name="Freeform 34"/>
            <p:cNvSpPr>
              <a:spLocks/>
            </p:cNvSpPr>
            <p:nvPr/>
          </p:nvSpPr>
          <p:spPr bwMode="auto">
            <a:xfrm>
              <a:off x="974" y="1782"/>
              <a:ext cx="24" cy="26"/>
            </a:xfrm>
            <a:custGeom>
              <a:avLst/>
              <a:gdLst>
                <a:gd name="T0" fmla="*/ 16 w 24"/>
                <a:gd name="T1" fmla="*/ 0 h 26"/>
                <a:gd name="T2" fmla="*/ 16 w 24"/>
                <a:gd name="T3" fmla="*/ 0 h 26"/>
                <a:gd name="T4" fmla="*/ 12 w 24"/>
                <a:gd name="T5" fmla="*/ 0 h 26"/>
                <a:gd name="T6" fmla="*/ 8 w 24"/>
                <a:gd name="T7" fmla="*/ 2 h 26"/>
                <a:gd name="T8" fmla="*/ 8 w 24"/>
                <a:gd name="T9" fmla="*/ 2 h 26"/>
                <a:gd name="T10" fmla="*/ 6 w 24"/>
                <a:gd name="T11" fmla="*/ 8 h 26"/>
                <a:gd name="T12" fmla="*/ 2 w 24"/>
                <a:gd name="T13" fmla="*/ 12 h 26"/>
                <a:gd name="T14" fmla="*/ 0 w 24"/>
                <a:gd name="T15" fmla="*/ 18 h 26"/>
                <a:gd name="T16" fmla="*/ 0 w 24"/>
                <a:gd name="T17" fmla="*/ 22 h 26"/>
                <a:gd name="T18" fmla="*/ 0 w 24"/>
                <a:gd name="T19" fmla="*/ 22 h 26"/>
                <a:gd name="T20" fmla="*/ 4 w 24"/>
                <a:gd name="T21" fmla="*/ 24 h 26"/>
                <a:gd name="T22" fmla="*/ 6 w 24"/>
                <a:gd name="T23" fmla="*/ 26 h 26"/>
                <a:gd name="T24" fmla="*/ 6 w 24"/>
                <a:gd name="T25" fmla="*/ 26 h 26"/>
                <a:gd name="T26" fmla="*/ 12 w 24"/>
                <a:gd name="T27" fmla="*/ 24 h 26"/>
                <a:gd name="T28" fmla="*/ 18 w 24"/>
                <a:gd name="T29" fmla="*/ 22 h 26"/>
                <a:gd name="T30" fmla="*/ 18 w 24"/>
                <a:gd name="T31" fmla="*/ 22 h 26"/>
                <a:gd name="T32" fmla="*/ 22 w 24"/>
                <a:gd name="T33" fmla="*/ 14 h 26"/>
                <a:gd name="T34" fmla="*/ 24 w 24"/>
                <a:gd name="T35" fmla="*/ 8 h 26"/>
                <a:gd name="T36" fmla="*/ 20 w 24"/>
                <a:gd name="T37" fmla="*/ 2 h 26"/>
                <a:gd name="T38" fmla="*/ 18 w 24"/>
                <a:gd name="T39" fmla="*/ 0 h 26"/>
                <a:gd name="T40" fmla="*/ 16 w 24"/>
                <a:gd name="T41"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4" h="26">
                  <a:moveTo>
                    <a:pt x="16" y="0"/>
                  </a:moveTo>
                  <a:lnTo>
                    <a:pt x="16" y="0"/>
                  </a:lnTo>
                  <a:lnTo>
                    <a:pt x="12" y="0"/>
                  </a:lnTo>
                  <a:lnTo>
                    <a:pt x="8" y="2"/>
                  </a:lnTo>
                  <a:lnTo>
                    <a:pt x="8" y="2"/>
                  </a:lnTo>
                  <a:lnTo>
                    <a:pt x="6" y="8"/>
                  </a:lnTo>
                  <a:lnTo>
                    <a:pt x="2" y="12"/>
                  </a:lnTo>
                  <a:lnTo>
                    <a:pt x="0" y="18"/>
                  </a:lnTo>
                  <a:lnTo>
                    <a:pt x="0" y="22"/>
                  </a:lnTo>
                  <a:lnTo>
                    <a:pt x="0" y="22"/>
                  </a:lnTo>
                  <a:lnTo>
                    <a:pt x="4" y="24"/>
                  </a:lnTo>
                  <a:lnTo>
                    <a:pt x="6" y="26"/>
                  </a:lnTo>
                  <a:lnTo>
                    <a:pt x="6" y="26"/>
                  </a:lnTo>
                  <a:lnTo>
                    <a:pt x="12" y="24"/>
                  </a:lnTo>
                  <a:lnTo>
                    <a:pt x="18" y="22"/>
                  </a:lnTo>
                  <a:lnTo>
                    <a:pt x="18" y="22"/>
                  </a:lnTo>
                  <a:lnTo>
                    <a:pt x="22" y="14"/>
                  </a:lnTo>
                  <a:lnTo>
                    <a:pt x="24" y="8"/>
                  </a:lnTo>
                  <a:lnTo>
                    <a:pt x="20" y="2"/>
                  </a:lnTo>
                  <a:lnTo>
                    <a:pt x="18" y="0"/>
                  </a:lnTo>
                  <a:lnTo>
                    <a:pt x="1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285" name="Freeform 35"/>
            <p:cNvSpPr>
              <a:spLocks/>
            </p:cNvSpPr>
            <p:nvPr/>
          </p:nvSpPr>
          <p:spPr bwMode="auto">
            <a:xfrm>
              <a:off x="980" y="1784"/>
              <a:ext cx="2" cy="2"/>
            </a:xfrm>
            <a:custGeom>
              <a:avLst/>
              <a:gdLst>
                <a:gd name="T0" fmla="*/ 2 w 2"/>
                <a:gd name="T1" fmla="*/ 0 h 2"/>
                <a:gd name="T2" fmla="*/ 2 w 2"/>
                <a:gd name="T3" fmla="*/ 0 h 2"/>
                <a:gd name="T4" fmla="*/ 0 w 2"/>
                <a:gd name="T5" fmla="*/ 2 h 2"/>
                <a:gd name="T6" fmla="*/ 0 w 2"/>
                <a:gd name="T7" fmla="*/ 2 h 2"/>
                <a:gd name="T8" fmla="*/ 0 w 2"/>
                <a:gd name="T9" fmla="*/ 2 h 2"/>
                <a:gd name="T10" fmla="*/ 2 w 2"/>
                <a:gd name="T11" fmla="*/ 0 h 2"/>
                <a:gd name="T12" fmla="*/ 2 w 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2" y="0"/>
                  </a:moveTo>
                  <a:lnTo>
                    <a:pt x="2" y="0"/>
                  </a:lnTo>
                  <a:lnTo>
                    <a:pt x="0" y="2"/>
                  </a:lnTo>
                  <a:lnTo>
                    <a:pt x="0" y="2"/>
                  </a:lnTo>
                  <a:lnTo>
                    <a:pt x="0" y="2"/>
                  </a:lnTo>
                  <a:lnTo>
                    <a:pt x="2" y="0"/>
                  </a:lnTo>
                  <a:lnTo>
                    <a:pt x="2"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286" name="Freeform 36"/>
            <p:cNvSpPr>
              <a:spLocks/>
            </p:cNvSpPr>
            <p:nvPr/>
          </p:nvSpPr>
          <p:spPr bwMode="auto">
            <a:xfrm>
              <a:off x="980" y="1784"/>
              <a:ext cx="2" cy="2"/>
            </a:xfrm>
            <a:custGeom>
              <a:avLst/>
              <a:gdLst>
                <a:gd name="T0" fmla="*/ 2 w 2"/>
                <a:gd name="T1" fmla="*/ 0 h 2"/>
                <a:gd name="T2" fmla="*/ 2 w 2"/>
                <a:gd name="T3" fmla="*/ 0 h 2"/>
                <a:gd name="T4" fmla="*/ 0 w 2"/>
                <a:gd name="T5" fmla="*/ 2 h 2"/>
                <a:gd name="T6" fmla="*/ 0 w 2"/>
                <a:gd name="T7" fmla="*/ 2 h 2"/>
                <a:gd name="T8" fmla="*/ 0 w 2"/>
                <a:gd name="T9" fmla="*/ 2 h 2"/>
                <a:gd name="T10" fmla="*/ 2 w 2"/>
                <a:gd name="T11" fmla="*/ 0 h 2"/>
                <a:gd name="T12" fmla="*/ 2 w 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2" y="0"/>
                  </a:moveTo>
                  <a:lnTo>
                    <a:pt x="2" y="0"/>
                  </a:lnTo>
                  <a:lnTo>
                    <a:pt x="0" y="2"/>
                  </a:lnTo>
                  <a:lnTo>
                    <a:pt x="0" y="2"/>
                  </a:lnTo>
                  <a:lnTo>
                    <a:pt x="0" y="2"/>
                  </a:lnTo>
                  <a:lnTo>
                    <a:pt x="2" y="0"/>
                  </a:lnTo>
                  <a:lnTo>
                    <a:pt x="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287" name="Freeform 37"/>
            <p:cNvSpPr>
              <a:spLocks/>
            </p:cNvSpPr>
            <p:nvPr/>
          </p:nvSpPr>
          <p:spPr bwMode="auto">
            <a:xfrm>
              <a:off x="966" y="1818"/>
              <a:ext cx="32" cy="38"/>
            </a:xfrm>
            <a:custGeom>
              <a:avLst/>
              <a:gdLst>
                <a:gd name="T0" fmla="*/ 18 w 32"/>
                <a:gd name="T1" fmla="*/ 0 h 38"/>
                <a:gd name="T2" fmla="*/ 18 w 32"/>
                <a:gd name="T3" fmla="*/ 0 h 38"/>
                <a:gd name="T4" fmla="*/ 14 w 32"/>
                <a:gd name="T5" fmla="*/ 0 h 38"/>
                <a:gd name="T6" fmla="*/ 10 w 32"/>
                <a:gd name="T7" fmla="*/ 2 h 38"/>
                <a:gd name="T8" fmla="*/ 6 w 32"/>
                <a:gd name="T9" fmla="*/ 6 h 38"/>
                <a:gd name="T10" fmla="*/ 4 w 32"/>
                <a:gd name="T11" fmla="*/ 12 h 38"/>
                <a:gd name="T12" fmla="*/ 4 w 32"/>
                <a:gd name="T13" fmla="*/ 12 h 38"/>
                <a:gd name="T14" fmla="*/ 2 w 32"/>
                <a:gd name="T15" fmla="*/ 28 h 38"/>
                <a:gd name="T16" fmla="*/ 2 w 32"/>
                <a:gd name="T17" fmla="*/ 28 h 38"/>
                <a:gd name="T18" fmla="*/ 0 w 32"/>
                <a:gd name="T19" fmla="*/ 36 h 38"/>
                <a:gd name="T20" fmla="*/ 2 w 32"/>
                <a:gd name="T21" fmla="*/ 38 h 38"/>
                <a:gd name="T22" fmla="*/ 4 w 32"/>
                <a:gd name="T23" fmla="*/ 38 h 38"/>
                <a:gd name="T24" fmla="*/ 4 w 32"/>
                <a:gd name="T25" fmla="*/ 38 h 38"/>
                <a:gd name="T26" fmla="*/ 6 w 32"/>
                <a:gd name="T27" fmla="*/ 38 h 38"/>
                <a:gd name="T28" fmla="*/ 6 w 32"/>
                <a:gd name="T29" fmla="*/ 38 h 38"/>
                <a:gd name="T30" fmla="*/ 12 w 32"/>
                <a:gd name="T31" fmla="*/ 38 h 38"/>
                <a:gd name="T32" fmla="*/ 16 w 32"/>
                <a:gd name="T33" fmla="*/ 34 h 38"/>
                <a:gd name="T34" fmla="*/ 26 w 32"/>
                <a:gd name="T35" fmla="*/ 26 h 38"/>
                <a:gd name="T36" fmla="*/ 32 w 32"/>
                <a:gd name="T37" fmla="*/ 16 h 38"/>
                <a:gd name="T38" fmla="*/ 32 w 32"/>
                <a:gd name="T39" fmla="*/ 12 h 38"/>
                <a:gd name="T40" fmla="*/ 32 w 32"/>
                <a:gd name="T41" fmla="*/ 8 h 38"/>
                <a:gd name="T42" fmla="*/ 32 w 32"/>
                <a:gd name="T43" fmla="*/ 8 h 38"/>
                <a:gd name="T44" fmla="*/ 26 w 32"/>
                <a:gd name="T45" fmla="*/ 2 h 38"/>
                <a:gd name="T46" fmla="*/ 18 w 32"/>
                <a:gd name="T47"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2" h="38">
                  <a:moveTo>
                    <a:pt x="18" y="0"/>
                  </a:moveTo>
                  <a:lnTo>
                    <a:pt x="18" y="0"/>
                  </a:lnTo>
                  <a:lnTo>
                    <a:pt x="14" y="0"/>
                  </a:lnTo>
                  <a:lnTo>
                    <a:pt x="10" y="2"/>
                  </a:lnTo>
                  <a:lnTo>
                    <a:pt x="6" y="6"/>
                  </a:lnTo>
                  <a:lnTo>
                    <a:pt x="4" y="12"/>
                  </a:lnTo>
                  <a:lnTo>
                    <a:pt x="4" y="12"/>
                  </a:lnTo>
                  <a:lnTo>
                    <a:pt x="2" y="28"/>
                  </a:lnTo>
                  <a:lnTo>
                    <a:pt x="2" y="28"/>
                  </a:lnTo>
                  <a:lnTo>
                    <a:pt x="0" y="36"/>
                  </a:lnTo>
                  <a:lnTo>
                    <a:pt x="2" y="38"/>
                  </a:lnTo>
                  <a:lnTo>
                    <a:pt x="4" y="38"/>
                  </a:lnTo>
                  <a:lnTo>
                    <a:pt x="4" y="38"/>
                  </a:lnTo>
                  <a:lnTo>
                    <a:pt x="6" y="38"/>
                  </a:lnTo>
                  <a:lnTo>
                    <a:pt x="6" y="38"/>
                  </a:lnTo>
                  <a:lnTo>
                    <a:pt x="12" y="38"/>
                  </a:lnTo>
                  <a:lnTo>
                    <a:pt x="16" y="34"/>
                  </a:lnTo>
                  <a:lnTo>
                    <a:pt x="26" y="26"/>
                  </a:lnTo>
                  <a:lnTo>
                    <a:pt x="32" y="16"/>
                  </a:lnTo>
                  <a:lnTo>
                    <a:pt x="32" y="12"/>
                  </a:lnTo>
                  <a:lnTo>
                    <a:pt x="32" y="8"/>
                  </a:lnTo>
                  <a:lnTo>
                    <a:pt x="32" y="8"/>
                  </a:lnTo>
                  <a:lnTo>
                    <a:pt x="26" y="2"/>
                  </a:lnTo>
                  <a:lnTo>
                    <a:pt x="18"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288" name="Freeform 38"/>
            <p:cNvSpPr>
              <a:spLocks/>
            </p:cNvSpPr>
            <p:nvPr/>
          </p:nvSpPr>
          <p:spPr bwMode="auto">
            <a:xfrm>
              <a:off x="966" y="1818"/>
              <a:ext cx="32" cy="38"/>
            </a:xfrm>
            <a:custGeom>
              <a:avLst/>
              <a:gdLst>
                <a:gd name="T0" fmla="*/ 18 w 32"/>
                <a:gd name="T1" fmla="*/ 0 h 38"/>
                <a:gd name="T2" fmla="*/ 18 w 32"/>
                <a:gd name="T3" fmla="*/ 0 h 38"/>
                <a:gd name="T4" fmla="*/ 14 w 32"/>
                <a:gd name="T5" fmla="*/ 0 h 38"/>
                <a:gd name="T6" fmla="*/ 10 w 32"/>
                <a:gd name="T7" fmla="*/ 2 h 38"/>
                <a:gd name="T8" fmla="*/ 6 w 32"/>
                <a:gd name="T9" fmla="*/ 6 h 38"/>
                <a:gd name="T10" fmla="*/ 4 w 32"/>
                <a:gd name="T11" fmla="*/ 12 h 38"/>
                <a:gd name="T12" fmla="*/ 4 w 32"/>
                <a:gd name="T13" fmla="*/ 12 h 38"/>
                <a:gd name="T14" fmla="*/ 2 w 32"/>
                <a:gd name="T15" fmla="*/ 28 h 38"/>
                <a:gd name="T16" fmla="*/ 2 w 32"/>
                <a:gd name="T17" fmla="*/ 28 h 38"/>
                <a:gd name="T18" fmla="*/ 0 w 32"/>
                <a:gd name="T19" fmla="*/ 36 h 38"/>
                <a:gd name="T20" fmla="*/ 2 w 32"/>
                <a:gd name="T21" fmla="*/ 38 h 38"/>
                <a:gd name="T22" fmla="*/ 4 w 32"/>
                <a:gd name="T23" fmla="*/ 38 h 38"/>
                <a:gd name="T24" fmla="*/ 4 w 32"/>
                <a:gd name="T25" fmla="*/ 38 h 38"/>
                <a:gd name="T26" fmla="*/ 6 w 32"/>
                <a:gd name="T27" fmla="*/ 38 h 38"/>
                <a:gd name="T28" fmla="*/ 6 w 32"/>
                <a:gd name="T29" fmla="*/ 38 h 38"/>
                <a:gd name="T30" fmla="*/ 12 w 32"/>
                <a:gd name="T31" fmla="*/ 38 h 38"/>
                <a:gd name="T32" fmla="*/ 16 w 32"/>
                <a:gd name="T33" fmla="*/ 34 h 38"/>
                <a:gd name="T34" fmla="*/ 26 w 32"/>
                <a:gd name="T35" fmla="*/ 26 h 38"/>
                <a:gd name="T36" fmla="*/ 32 w 32"/>
                <a:gd name="T37" fmla="*/ 16 h 38"/>
                <a:gd name="T38" fmla="*/ 32 w 32"/>
                <a:gd name="T39" fmla="*/ 12 h 38"/>
                <a:gd name="T40" fmla="*/ 32 w 32"/>
                <a:gd name="T41" fmla="*/ 8 h 38"/>
                <a:gd name="T42" fmla="*/ 32 w 32"/>
                <a:gd name="T43" fmla="*/ 8 h 38"/>
                <a:gd name="T44" fmla="*/ 26 w 32"/>
                <a:gd name="T45" fmla="*/ 2 h 38"/>
                <a:gd name="T46" fmla="*/ 18 w 32"/>
                <a:gd name="T47"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2" h="38">
                  <a:moveTo>
                    <a:pt x="18" y="0"/>
                  </a:moveTo>
                  <a:lnTo>
                    <a:pt x="18" y="0"/>
                  </a:lnTo>
                  <a:lnTo>
                    <a:pt x="14" y="0"/>
                  </a:lnTo>
                  <a:lnTo>
                    <a:pt x="10" y="2"/>
                  </a:lnTo>
                  <a:lnTo>
                    <a:pt x="6" y="6"/>
                  </a:lnTo>
                  <a:lnTo>
                    <a:pt x="4" y="12"/>
                  </a:lnTo>
                  <a:lnTo>
                    <a:pt x="4" y="12"/>
                  </a:lnTo>
                  <a:lnTo>
                    <a:pt x="2" y="28"/>
                  </a:lnTo>
                  <a:lnTo>
                    <a:pt x="2" y="28"/>
                  </a:lnTo>
                  <a:lnTo>
                    <a:pt x="0" y="36"/>
                  </a:lnTo>
                  <a:lnTo>
                    <a:pt x="2" y="38"/>
                  </a:lnTo>
                  <a:lnTo>
                    <a:pt x="4" y="38"/>
                  </a:lnTo>
                  <a:lnTo>
                    <a:pt x="4" y="38"/>
                  </a:lnTo>
                  <a:lnTo>
                    <a:pt x="6" y="38"/>
                  </a:lnTo>
                  <a:lnTo>
                    <a:pt x="6" y="38"/>
                  </a:lnTo>
                  <a:lnTo>
                    <a:pt x="12" y="38"/>
                  </a:lnTo>
                  <a:lnTo>
                    <a:pt x="16" y="34"/>
                  </a:lnTo>
                  <a:lnTo>
                    <a:pt x="26" y="26"/>
                  </a:lnTo>
                  <a:lnTo>
                    <a:pt x="32" y="16"/>
                  </a:lnTo>
                  <a:lnTo>
                    <a:pt x="32" y="12"/>
                  </a:lnTo>
                  <a:lnTo>
                    <a:pt x="32" y="8"/>
                  </a:lnTo>
                  <a:lnTo>
                    <a:pt x="32" y="8"/>
                  </a:lnTo>
                  <a:lnTo>
                    <a:pt x="26" y="2"/>
                  </a:lnTo>
                  <a:lnTo>
                    <a:pt x="1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289" name="Freeform 39"/>
            <p:cNvSpPr>
              <a:spLocks/>
            </p:cNvSpPr>
            <p:nvPr/>
          </p:nvSpPr>
          <p:spPr bwMode="auto">
            <a:xfrm>
              <a:off x="1014" y="1864"/>
              <a:ext cx="44" cy="30"/>
            </a:xfrm>
            <a:custGeom>
              <a:avLst/>
              <a:gdLst>
                <a:gd name="T0" fmla="*/ 16 w 44"/>
                <a:gd name="T1" fmla="*/ 0 h 30"/>
                <a:gd name="T2" fmla="*/ 16 w 44"/>
                <a:gd name="T3" fmla="*/ 0 h 30"/>
                <a:gd name="T4" fmla="*/ 10 w 44"/>
                <a:gd name="T5" fmla="*/ 0 h 30"/>
                <a:gd name="T6" fmla="*/ 4 w 44"/>
                <a:gd name="T7" fmla="*/ 2 h 30"/>
                <a:gd name="T8" fmla="*/ 4 w 44"/>
                <a:gd name="T9" fmla="*/ 2 h 30"/>
                <a:gd name="T10" fmla="*/ 2 w 44"/>
                <a:gd name="T11" fmla="*/ 6 h 30"/>
                <a:gd name="T12" fmla="*/ 0 w 44"/>
                <a:gd name="T13" fmla="*/ 10 h 30"/>
                <a:gd name="T14" fmla="*/ 2 w 44"/>
                <a:gd name="T15" fmla="*/ 14 h 30"/>
                <a:gd name="T16" fmla="*/ 4 w 44"/>
                <a:gd name="T17" fmla="*/ 16 h 30"/>
                <a:gd name="T18" fmla="*/ 4 w 44"/>
                <a:gd name="T19" fmla="*/ 16 h 30"/>
                <a:gd name="T20" fmla="*/ 8 w 44"/>
                <a:gd name="T21" fmla="*/ 18 h 30"/>
                <a:gd name="T22" fmla="*/ 12 w 44"/>
                <a:gd name="T23" fmla="*/ 18 h 30"/>
                <a:gd name="T24" fmla="*/ 16 w 44"/>
                <a:gd name="T25" fmla="*/ 18 h 30"/>
                <a:gd name="T26" fmla="*/ 20 w 44"/>
                <a:gd name="T27" fmla="*/ 20 h 30"/>
                <a:gd name="T28" fmla="*/ 20 w 44"/>
                <a:gd name="T29" fmla="*/ 20 h 30"/>
                <a:gd name="T30" fmla="*/ 26 w 44"/>
                <a:gd name="T31" fmla="*/ 26 h 30"/>
                <a:gd name="T32" fmla="*/ 30 w 44"/>
                <a:gd name="T33" fmla="*/ 28 h 30"/>
                <a:gd name="T34" fmla="*/ 32 w 44"/>
                <a:gd name="T35" fmla="*/ 30 h 30"/>
                <a:gd name="T36" fmla="*/ 32 w 44"/>
                <a:gd name="T37" fmla="*/ 30 h 30"/>
                <a:gd name="T38" fmla="*/ 32 w 44"/>
                <a:gd name="T39" fmla="*/ 30 h 30"/>
                <a:gd name="T40" fmla="*/ 32 w 44"/>
                <a:gd name="T41" fmla="*/ 30 h 30"/>
                <a:gd name="T42" fmla="*/ 38 w 44"/>
                <a:gd name="T43" fmla="*/ 28 h 30"/>
                <a:gd name="T44" fmla="*/ 42 w 44"/>
                <a:gd name="T45" fmla="*/ 24 h 30"/>
                <a:gd name="T46" fmla="*/ 44 w 44"/>
                <a:gd name="T47" fmla="*/ 18 h 30"/>
                <a:gd name="T48" fmla="*/ 44 w 44"/>
                <a:gd name="T49" fmla="*/ 14 h 30"/>
                <a:gd name="T50" fmla="*/ 44 w 44"/>
                <a:gd name="T51" fmla="*/ 14 h 30"/>
                <a:gd name="T52" fmla="*/ 40 w 44"/>
                <a:gd name="T53" fmla="*/ 8 h 30"/>
                <a:gd name="T54" fmla="*/ 34 w 44"/>
                <a:gd name="T55" fmla="*/ 4 h 30"/>
                <a:gd name="T56" fmla="*/ 26 w 44"/>
                <a:gd name="T57" fmla="*/ 0 h 30"/>
                <a:gd name="T58" fmla="*/ 16 w 44"/>
                <a:gd name="T59"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4" h="30">
                  <a:moveTo>
                    <a:pt x="16" y="0"/>
                  </a:moveTo>
                  <a:lnTo>
                    <a:pt x="16" y="0"/>
                  </a:lnTo>
                  <a:lnTo>
                    <a:pt x="10" y="0"/>
                  </a:lnTo>
                  <a:lnTo>
                    <a:pt x="4" y="2"/>
                  </a:lnTo>
                  <a:lnTo>
                    <a:pt x="4" y="2"/>
                  </a:lnTo>
                  <a:lnTo>
                    <a:pt x="2" y="6"/>
                  </a:lnTo>
                  <a:lnTo>
                    <a:pt x="0" y="10"/>
                  </a:lnTo>
                  <a:lnTo>
                    <a:pt x="2" y="14"/>
                  </a:lnTo>
                  <a:lnTo>
                    <a:pt x="4" y="16"/>
                  </a:lnTo>
                  <a:lnTo>
                    <a:pt x="4" y="16"/>
                  </a:lnTo>
                  <a:lnTo>
                    <a:pt x="8" y="18"/>
                  </a:lnTo>
                  <a:lnTo>
                    <a:pt x="12" y="18"/>
                  </a:lnTo>
                  <a:lnTo>
                    <a:pt x="16" y="18"/>
                  </a:lnTo>
                  <a:lnTo>
                    <a:pt x="20" y="20"/>
                  </a:lnTo>
                  <a:lnTo>
                    <a:pt x="20" y="20"/>
                  </a:lnTo>
                  <a:lnTo>
                    <a:pt x="26" y="26"/>
                  </a:lnTo>
                  <a:lnTo>
                    <a:pt x="30" y="28"/>
                  </a:lnTo>
                  <a:lnTo>
                    <a:pt x="32" y="30"/>
                  </a:lnTo>
                  <a:lnTo>
                    <a:pt x="32" y="30"/>
                  </a:lnTo>
                  <a:lnTo>
                    <a:pt x="32" y="30"/>
                  </a:lnTo>
                  <a:lnTo>
                    <a:pt x="32" y="30"/>
                  </a:lnTo>
                  <a:lnTo>
                    <a:pt x="38" y="28"/>
                  </a:lnTo>
                  <a:lnTo>
                    <a:pt x="42" y="24"/>
                  </a:lnTo>
                  <a:lnTo>
                    <a:pt x="44" y="18"/>
                  </a:lnTo>
                  <a:lnTo>
                    <a:pt x="44" y="14"/>
                  </a:lnTo>
                  <a:lnTo>
                    <a:pt x="44" y="14"/>
                  </a:lnTo>
                  <a:lnTo>
                    <a:pt x="40" y="8"/>
                  </a:lnTo>
                  <a:lnTo>
                    <a:pt x="34" y="4"/>
                  </a:lnTo>
                  <a:lnTo>
                    <a:pt x="26" y="0"/>
                  </a:lnTo>
                  <a:lnTo>
                    <a:pt x="16"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290" name="Freeform 40"/>
            <p:cNvSpPr>
              <a:spLocks/>
            </p:cNvSpPr>
            <p:nvPr/>
          </p:nvSpPr>
          <p:spPr bwMode="auto">
            <a:xfrm>
              <a:off x="1014" y="1864"/>
              <a:ext cx="44" cy="30"/>
            </a:xfrm>
            <a:custGeom>
              <a:avLst/>
              <a:gdLst>
                <a:gd name="T0" fmla="*/ 16 w 44"/>
                <a:gd name="T1" fmla="*/ 0 h 30"/>
                <a:gd name="T2" fmla="*/ 16 w 44"/>
                <a:gd name="T3" fmla="*/ 0 h 30"/>
                <a:gd name="T4" fmla="*/ 10 w 44"/>
                <a:gd name="T5" fmla="*/ 0 h 30"/>
                <a:gd name="T6" fmla="*/ 4 w 44"/>
                <a:gd name="T7" fmla="*/ 2 h 30"/>
                <a:gd name="T8" fmla="*/ 4 w 44"/>
                <a:gd name="T9" fmla="*/ 2 h 30"/>
                <a:gd name="T10" fmla="*/ 2 w 44"/>
                <a:gd name="T11" fmla="*/ 6 h 30"/>
                <a:gd name="T12" fmla="*/ 0 w 44"/>
                <a:gd name="T13" fmla="*/ 10 h 30"/>
                <a:gd name="T14" fmla="*/ 2 w 44"/>
                <a:gd name="T15" fmla="*/ 14 h 30"/>
                <a:gd name="T16" fmla="*/ 4 w 44"/>
                <a:gd name="T17" fmla="*/ 16 h 30"/>
                <a:gd name="T18" fmla="*/ 4 w 44"/>
                <a:gd name="T19" fmla="*/ 16 h 30"/>
                <a:gd name="T20" fmla="*/ 8 w 44"/>
                <a:gd name="T21" fmla="*/ 18 h 30"/>
                <a:gd name="T22" fmla="*/ 12 w 44"/>
                <a:gd name="T23" fmla="*/ 18 h 30"/>
                <a:gd name="T24" fmla="*/ 16 w 44"/>
                <a:gd name="T25" fmla="*/ 18 h 30"/>
                <a:gd name="T26" fmla="*/ 20 w 44"/>
                <a:gd name="T27" fmla="*/ 20 h 30"/>
                <a:gd name="T28" fmla="*/ 20 w 44"/>
                <a:gd name="T29" fmla="*/ 20 h 30"/>
                <a:gd name="T30" fmla="*/ 26 w 44"/>
                <a:gd name="T31" fmla="*/ 26 h 30"/>
                <a:gd name="T32" fmla="*/ 30 w 44"/>
                <a:gd name="T33" fmla="*/ 28 h 30"/>
                <a:gd name="T34" fmla="*/ 32 w 44"/>
                <a:gd name="T35" fmla="*/ 30 h 30"/>
                <a:gd name="T36" fmla="*/ 32 w 44"/>
                <a:gd name="T37" fmla="*/ 30 h 30"/>
                <a:gd name="T38" fmla="*/ 32 w 44"/>
                <a:gd name="T39" fmla="*/ 30 h 30"/>
                <a:gd name="T40" fmla="*/ 32 w 44"/>
                <a:gd name="T41" fmla="*/ 30 h 30"/>
                <a:gd name="T42" fmla="*/ 38 w 44"/>
                <a:gd name="T43" fmla="*/ 28 h 30"/>
                <a:gd name="T44" fmla="*/ 42 w 44"/>
                <a:gd name="T45" fmla="*/ 24 h 30"/>
                <a:gd name="T46" fmla="*/ 44 w 44"/>
                <a:gd name="T47" fmla="*/ 18 h 30"/>
                <a:gd name="T48" fmla="*/ 44 w 44"/>
                <a:gd name="T49" fmla="*/ 14 h 30"/>
                <a:gd name="T50" fmla="*/ 44 w 44"/>
                <a:gd name="T51" fmla="*/ 14 h 30"/>
                <a:gd name="T52" fmla="*/ 40 w 44"/>
                <a:gd name="T53" fmla="*/ 8 h 30"/>
                <a:gd name="T54" fmla="*/ 34 w 44"/>
                <a:gd name="T55" fmla="*/ 4 h 30"/>
                <a:gd name="T56" fmla="*/ 26 w 44"/>
                <a:gd name="T57" fmla="*/ 0 h 30"/>
                <a:gd name="T58" fmla="*/ 16 w 44"/>
                <a:gd name="T59"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4" h="30">
                  <a:moveTo>
                    <a:pt x="16" y="0"/>
                  </a:moveTo>
                  <a:lnTo>
                    <a:pt x="16" y="0"/>
                  </a:lnTo>
                  <a:lnTo>
                    <a:pt x="10" y="0"/>
                  </a:lnTo>
                  <a:lnTo>
                    <a:pt x="4" y="2"/>
                  </a:lnTo>
                  <a:lnTo>
                    <a:pt x="4" y="2"/>
                  </a:lnTo>
                  <a:lnTo>
                    <a:pt x="2" y="6"/>
                  </a:lnTo>
                  <a:lnTo>
                    <a:pt x="0" y="10"/>
                  </a:lnTo>
                  <a:lnTo>
                    <a:pt x="2" y="14"/>
                  </a:lnTo>
                  <a:lnTo>
                    <a:pt x="4" y="16"/>
                  </a:lnTo>
                  <a:lnTo>
                    <a:pt x="4" y="16"/>
                  </a:lnTo>
                  <a:lnTo>
                    <a:pt x="8" y="18"/>
                  </a:lnTo>
                  <a:lnTo>
                    <a:pt x="12" y="18"/>
                  </a:lnTo>
                  <a:lnTo>
                    <a:pt x="16" y="18"/>
                  </a:lnTo>
                  <a:lnTo>
                    <a:pt x="20" y="20"/>
                  </a:lnTo>
                  <a:lnTo>
                    <a:pt x="20" y="20"/>
                  </a:lnTo>
                  <a:lnTo>
                    <a:pt x="26" y="26"/>
                  </a:lnTo>
                  <a:lnTo>
                    <a:pt x="30" y="28"/>
                  </a:lnTo>
                  <a:lnTo>
                    <a:pt x="32" y="30"/>
                  </a:lnTo>
                  <a:lnTo>
                    <a:pt x="32" y="30"/>
                  </a:lnTo>
                  <a:lnTo>
                    <a:pt x="32" y="30"/>
                  </a:lnTo>
                  <a:lnTo>
                    <a:pt x="32" y="30"/>
                  </a:lnTo>
                  <a:lnTo>
                    <a:pt x="38" y="28"/>
                  </a:lnTo>
                  <a:lnTo>
                    <a:pt x="42" y="24"/>
                  </a:lnTo>
                  <a:lnTo>
                    <a:pt x="44" y="18"/>
                  </a:lnTo>
                  <a:lnTo>
                    <a:pt x="44" y="14"/>
                  </a:lnTo>
                  <a:lnTo>
                    <a:pt x="44" y="14"/>
                  </a:lnTo>
                  <a:lnTo>
                    <a:pt x="40" y="8"/>
                  </a:lnTo>
                  <a:lnTo>
                    <a:pt x="34" y="4"/>
                  </a:lnTo>
                  <a:lnTo>
                    <a:pt x="26" y="0"/>
                  </a:lnTo>
                  <a:lnTo>
                    <a:pt x="1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291" name="Freeform 41"/>
            <p:cNvSpPr>
              <a:spLocks/>
            </p:cNvSpPr>
            <p:nvPr/>
          </p:nvSpPr>
          <p:spPr bwMode="auto">
            <a:xfrm>
              <a:off x="1138" y="1870"/>
              <a:ext cx="26" cy="30"/>
            </a:xfrm>
            <a:custGeom>
              <a:avLst/>
              <a:gdLst>
                <a:gd name="T0" fmla="*/ 8 w 26"/>
                <a:gd name="T1" fmla="*/ 0 h 30"/>
                <a:gd name="T2" fmla="*/ 8 w 26"/>
                <a:gd name="T3" fmla="*/ 0 h 30"/>
                <a:gd name="T4" fmla="*/ 0 w 26"/>
                <a:gd name="T5" fmla="*/ 2 h 30"/>
                <a:gd name="T6" fmla="*/ 4 w 26"/>
                <a:gd name="T7" fmla="*/ 0 h 30"/>
                <a:gd name="T8" fmla="*/ 4 w 26"/>
                <a:gd name="T9" fmla="*/ 0 h 30"/>
                <a:gd name="T10" fmla="*/ 2 w 26"/>
                <a:gd name="T11" fmla="*/ 4 h 30"/>
                <a:gd name="T12" fmla="*/ 4 w 26"/>
                <a:gd name="T13" fmla="*/ 10 h 30"/>
                <a:gd name="T14" fmla="*/ 8 w 26"/>
                <a:gd name="T15" fmla="*/ 18 h 30"/>
                <a:gd name="T16" fmla="*/ 8 w 26"/>
                <a:gd name="T17" fmla="*/ 18 h 30"/>
                <a:gd name="T18" fmla="*/ 10 w 26"/>
                <a:gd name="T19" fmla="*/ 26 h 30"/>
                <a:gd name="T20" fmla="*/ 12 w 26"/>
                <a:gd name="T21" fmla="*/ 30 h 30"/>
                <a:gd name="T22" fmla="*/ 14 w 26"/>
                <a:gd name="T23" fmla="*/ 30 h 30"/>
                <a:gd name="T24" fmla="*/ 14 w 26"/>
                <a:gd name="T25" fmla="*/ 30 h 30"/>
                <a:gd name="T26" fmla="*/ 18 w 26"/>
                <a:gd name="T27" fmla="*/ 30 h 30"/>
                <a:gd name="T28" fmla="*/ 22 w 26"/>
                <a:gd name="T29" fmla="*/ 28 h 30"/>
                <a:gd name="T30" fmla="*/ 22 w 26"/>
                <a:gd name="T31" fmla="*/ 28 h 30"/>
                <a:gd name="T32" fmla="*/ 26 w 26"/>
                <a:gd name="T33" fmla="*/ 24 h 30"/>
                <a:gd name="T34" fmla="*/ 26 w 26"/>
                <a:gd name="T35" fmla="*/ 18 h 30"/>
                <a:gd name="T36" fmla="*/ 22 w 26"/>
                <a:gd name="T37" fmla="*/ 10 h 30"/>
                <a:gd name="T38" fmla="*/ 22 w 26"/>
                <a:gd name="T39" fmla="*/ 10 h 30"/>
                <a:gd name="T40" fmla="*/ 16 w 26"/>
                <a:gd name="T41" fmla="*/ 4 h 30"/>
                <a:gd name="T42" fmla="*/ 12 w 26"/>
                <a:gd name="T43" fmla="*/ 2 h 30"/>
                <a:gd name="T44" fmla="*/ 8 w 26"/>
                <a:gd name="T45"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6" h="30">
                  <a:moveTo>
                    <a:pt x="8" y="0"/>
                  </a:moveTo>
                  <a:lnTo>
                    <a:pt x="8" y="0"/>
                  </a:lnTo>
                  <a:lnTo>
                    <a:pt x="0" y="2"/>
                  </a:lnTo>
                  <a:lnTo>
                    <a:pt x="4" y="0"/>
                  </a:lnTo>
                  <a:lnTo>
                    <a:pt x="4" y="0"/>
                  </a:lnTo>
                  <a:lnTo>
                    <a:pt x="2" y="4"/>
                  </a:lnTo>
                  <a:lnTo>
                    <a:pt x="4" y="10"/>
                  </a:lnTo>
                  <a:lnTo>
                    <a:pt x="8" y="18"/>
                  </a:lnTo>
                  <a:lnTo>
                    <a:pt x="8" y="18"/>
                  </a:lnTo>
                  <a:lnTo>
                    <a:pt x="10" y="26"/>
                  </a:lnTo>
                  <a:lnTo>
                    <a:pt x="12" y="30"/>
                  </a:lnTo>
                  <a:lnTo>
                    <a:pt x="14" y="30"/>
                  </a:lnTo>
                  <a:lnTo>
                    <a:pt x="14" y="30"/>
                  </a:lnTo>
                  <a:lnTo>
                    <a:pt x="18" y="30"/>
                  </a:lnTo>
                  <a:lnTo>
                    <a:pt x="22" y="28"/>
                  </a:lnTo>
                  <a:lnTo>
                    <a:pt x="22" y="28"/>
                  </a:lnTo>
                  <a:lnTo>
                    <a:pt x="26" y="24"/>
                  </a:lnTo>
                  <a:lnTo>
                    <a:pt x="26" y="18"/>
                  </a:lnTo>
                  <a:lnTo>
                    <a:pt x="22" y="10"/>
                  </a:lnTo>
                  <a:lnTo>
                    <a:pt x="22" y="10"/>
                  </a:lnTo>
                  <a:lnTo>
                    <a:pt x="16" y="4"/>
                  </a:lnTo>
                  <a:lnTo>
                    <a:pt x="12" y="2"/>
                  </a:lnTo>
                  <a:lnTo>
                    <a:pt x="8"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292" name="Freeform 42"/>
            <p:cNvSpPr>
              <a:spLocks/>
            </p:cNvSpPr>
            <p:nvPr/>
          </p:nvSpPr>
          <p:spPr bwMode="auto">
            <a:xfrm>
              <a:off x="1138" y="1870"/>
              <a:ext cx="26" cy="30"/>
            </a:xfrm>
            <a:custGeom>
              <a:avLst/>
              <a:gdLst>
                <a:gd name="T0" fmla="*/ 8 w 26"/>
                <a:gd name="T1" fmla="*/ 0 h 30"/>
                <a:gd name="T2" fmla="*/ 8 w 26"/>
                <a:gd name="T3" fmla="*/ 0 h 30"/>
                <a:gd name="T4" fmla="*/ 0 w 26"/>
                <a:gd name="T5" fmla="*/ 2 h 30"/>
                <a:gd name="T6" fmla="*/ 4 w 26"/>
                <a:gd name="T7" fmla="*/ 0 h 30"/>
                <a:gd name="T8" fmla="*/ 4 w 26"/>
                <a:gd name="T9" fmla="*/ 0 h 30"/>
                <a:gd name="T10" fmla="*/ 2 w 26"/>
                <a:gd name="T11" fmla="*/ 4 h 30"/>
                <a:gd name="T12" fmla="*/ 4 w 26"/>
                <a:gd name="T13" fmla="*/ 10 h 30"/>
                <a:gd name="T14" fmla="*/ 8 w 26"/>
                <a:gd name="T15" fmla="*/ 18 h 30"/>
                <a:gd name="T16" fmla="*/ 8 w 26"/>
                <a:gd name="T17" fmla="*/ 18 h 30"/>
                <a:gd name="T18" fmla="*/ 10 w 26"/>
                <a:gd name="T19" fmla="*/ 26 h 30"/>
                <a:gd name="T20" fmla="*/ 12 w 26"/>
                <a:gd name="T21" fmla="*/ 30 h 30"/>
                <a:gd name="T22" fmla="*/ 14 w 26"/>
                <a:gd name="T23" fmla="*/ 30 h 30"/>
                <a:gd name="T24" fmla="*/ 14 w 26"/>
                <a:gd name="T25" fmla="*/ 30 h 30"/>
                <a:gd name="T26" fmla="*/ 18 w 26"/>
                <a:gd name="T27" fmla="*/ 30 h 30"/>
                <a:gd name="T28" fmla="*/ 22 w 26"/>
                <a:gd name="T29" fmla="*/ 28 h 30"/>
                <a:gd name="T30" fmla="*/ 22 w 26"/>
                <a:gd name="T31" fmla="*/ 28 h 30"/>
                <a:gd name="T32" fmla="*/ 26 w 26"/>
                <a:gd name="T33" fmla="*/ 24 h 30"/>
                <a:gd name="T34" fmla="*/ 26 w 26"/>
                <a:gd name="T35" fmla="*/ 18 h 30"/>
                <a:gd name="T36" fmla="*/ 22 w 26"/>
                <a:gd name="T37" fmla="*/ 10 h 30"/>
                <a:gd name="T38" fmla="*/ 22 w 26"/>
                <a:gd name="T39" fmla="*/ 10 h 30"/>
                <a:gd name="T40" fmla="*/ 16 w 26"/>
                <a:gd name="T41" fmla="*/ 4 h 30"/>
                <a:gd name="T42" fmla="*/ 12 w 26"/>
                <a:gd name="T43" fmla="*/ 2 h 30"/>
                <a:gd name="T44" fmla="*/ 8 w 26"/>
                <a:gd name="T45"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6" h="30">
                  <a:moveTo>
                    <a:pt x="8" y="0"/>
                  </a:moveTo>
                  <a:lnTo>
                    <a:pt x="8" y="0"/>
                  </a:lnTo>
                  <a:lnTo>
                    <a:pt x="0" y="2"/>
                  </a:lnTo>
                  <a:lnTo>
                    <a:pt x="4" y="0"/>
                  </a:lnTo>
                  <a:lnTo>
                    <a:pt x="4" y="0"/>
                  </a:lnTo>
                  <a:lnTo>
                    <a:pt x="2" y="4"/>
                  </a:lnTo>
                  <a:lnTo>
                    <a:pt x="4" y="10"/>
                  </a:lnTo>
                  <a:lnTo>
                    <a:pt x="8" y="18"/>
                  </a:lnTo>
                  <a:lnTo>
                    <a:pt x="8" y="18"/>
                  </a:lnTo>
                  <a:lnTo>
                    <a:pt x="10" y="26"/>
                  </a:lnTo>
                  <a:lnTo>
                    <a:pt x="12" y="30"/>
                  </a:lnTo>
                  <a:lnTo>
                    <a:pt x="14" y="30"/>
                  </a:lnTo>
                  <a:lnTo>
                    <a:pt x="14" y="30"/>
                  </a:lnTo>
                  <a:lnTo>
                    <a:pt x="18" y="30"/>
                  </a:lnTo>
                  <a:lnTo>
                    <a:pt x="22" y="28"/>
                  </a:lnTo>
                  <a:lnTo>
                    <a:pt x="22" y="28"/>
                  </a:lnTo>
                  <a:lnTo>
                    <a:pt x="26" y="24"/>
                  </a:lnTo>
                  <a:lnTo>
                    <a:pt x="26" y="18"/>
                  </a:lnTo>
                  <a:lnTo>
                    <a:pt x="22" y="10"/>
                  </a:lnTo>
                  <a:lnTo>
                    <a:pt x="22" y="10"/>
                  </a:lnTo>
                  <a:lnTo>
                    <a:pt x="16" y="4"/>
                  </a:lnTo>
                  <a:lnTo>
                    <a:pt x="12" y="2"/>
                  </a:lnTo>
                  <a:lnTo>
                    <a:pt x="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293" name="Freeform 43"/>
            <p:cNvSpPr>
              <a:spLocks/>
            </p:cNvSpPr>
            <p:nvPr/>
          </p:nvSpPr>
          <p:spPr bwMode="auto">
            <a:xfrm>
              <a:off x="1166" y="1912"/>
              <a:ext cx="28" cy="26"/>
            </a:xfrm>
            <a:custGeom>
              <a:avLst/>
              <a:gdLst>
                <a:gd name="T0" fmla="*/ 12 w 28"/>
                <a:gd name="T1" fmla="*/ 0 h 26"/>
                <a:gd name="T2" fmla="*/ 12 w 28"/>
                <a:gd name="T3" fmla="*/ 0 h 26"/>
                <a:gd name="T4" fmla="*/ 4 w 28"/>
                <a:gd name="T5" fmla="*/ 0 h 26"/>
                <a:gd name="T6" fmla="*/ 0 w 28"/>
                <a:gd name="T7" fmla="*/ 4 h 26"/>
                <a:gd name="T8" fmla="*/ 0 w 28"/>
                <a:gd name="T9" fmla="*/ 6 h 26"/>
                <a:gd name="T10" fmla="*/ 0 w 28"/>
                <a:gd name="T11" fmla="*/ 6 h 26"/>
                <a:gd name="T12" fmla="*/ 0 w 28"/>
                <a:gd name="T13" fmla="*/ 12 h 26"/>
                <a:gd name="T14" fmla="*/ 4 w 28"/>
                <a:gd name="T15" fmla="*/ 16 h 26"/>
                <a:gd name="T16" fmla="*/ 14 w 28"/>
                <a:gd name="T17" fmla="*/ 24 h 26"/>
                <a:gd name="T18" fmla="*/ 14 w 28"/>
                <a:gd name="T19" fmla="*/ 24 h 26"/>
                <a:gd name="T20" fmla="*/ 18 w 28"/>
                <a:gd name="T21" fmla="*/ 26 h 26"/>
                <a:gd name="T22" fmla="*/ 18 w 28"/>
                <a:gd name="T23" fmla="*/ 26 h 26"/>
                <a:gd name="T24" fmla="*/ 22 w 28"/>
                <a:gd name="T25" fmla="*/ 26 h 26"/>
                <a:gd name="T26" fmla="*/ 24 w 28"/>
                <a:gd name="T27" fmla="*/ 24 h 26"/>
                <a:gd name="T28" fmla="*/ 26 w 28"/>
                <a:gd name="T29" fmla="*/ 16 h 26"/>
                <a:gd name="T30" fmla="*/ 28 w 28"/>
                <a:gd name="T31" fmla="*/ 8 h 26"/>
                <a:gd name="T32" fmla="*/ 24 w 28"/>
                <a:gd name="T33" fmla="*/ 2 h 26"/>
                <a:gd name="T34" fmla="*/ 24 w 28"/>
                <a:gd name="T35" fmla="*/ 2 h 26"/>
                <a:gd name="T36" fmla="*/ 20 w 28"/>
                <a:gd name="T37" fmla="*/ 0 h 26"/>
                <a:gd name="T38" fmla="*/ 12 w 28"/>
                <a:gd name="T39"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 h="26">
                  <a:moveTo>
                    <a:pt x="12" y="0"/>
                  </a:moveTo>
                  <a:lnTo>
                    <a:pt x="12" y="0"/>
                  </a:lnTo>
                  <a:lnTo>
                    <a:pt x="4" y="0"/>
                  </a:lnTo>
                  <a:lnTo>
                    <a:pt x="0" y="4"/>
                  </a:lnTo>
                  <a:lnTo>
                    <a:pt x="0" y="6"/>
                  </a:lnTo>
                  <a:lnTo>
                    <a:pt x="0" y="6"/>
                  </a:lnTo>
                  <a:lnTo>
                    <a:pt x="0" y="12"/>
                  </a:lnTo>
                  <a:lnTo>
                    <a:pt x="4" y="16"/>
                  </a:lnTo>
                  <a:lnTo>
                    <a:pt x="14" y="24"/>
                  </a:lnTo>
                  <a:lnTo>
                    <a:pt x="14" y="24"/>
                  </a:lnTo>
                  <a:lnTo>
                    <a:pt x="18" y="26"/>
                  </a:lnTo>
                  <a:lnTo>
                    <a:pt x="18" y="26"/>
                  </a:lnTo>
                  <a:lnTo>
                    <a:pt x="22" y="26"/>
                  </a:lnTo>
                  <a:lnTo>
                    <a:pt x="24" y="24"/>
                  </a:lnTo>
                  <a:lnTo>
                    <a:pt x="26" y="16"/>
                  </a:lnTo>
                  <a:lnTo>
                    <a:pt x="28" y="8"/>
                  </a:lnTo>
                  <a:lnTo>
                    <a:pt x="24" y="2"/>
                  </a:lnTo>
                  <a:lnTo>
                    <a:pt x="24" y="2"/>
                  </a:lnTo>
                  <a:lnTo>
                    <a:pt x="20" y="0"/>
                  </a:lnTo>
                  <a:lnTo>
                    <a:pt x="12"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294" name="Freeform 44"/>
            <p:cNvSpPr>
              <a:spLocks/>
            </p:cNvSpPr>
            <p:nvPr/>
          </p:nvSpPr>
          <p:spPr bwMode="auto">
            <a:xfrm>
              <a:off x="1166" y="1912"/>
              <a:ext cx="28" cy="26"/>
            </a:xfrm>
            <a:custGeom>
              <a:avLst/>
              <a:gdLst>
                <a:gd name="T0" fmla="*/ 12 w 28"/>
                <a:gd name="T1" fmla="*/ 0 h 26"/>
                <a:gd name="T2" fmla="*/ 12 w 28"/>
                <a:gd name="T3" fmla="*/ 0 h 26"/>
                <a:gd name="T4" fmla="*/ 4 w 28"/>
                <a:gd name="T5" fmla="*/ 0 h 26"/>
                <a:gd name="T6" fmla="*/ 0 w 28"/>
                <a:gd name="T7" fmla="*/ 4 h 26"/>
                <a:gd name="T8" fmla="*/ 0 w 28"/>
                <a:gd name="T9" fmla="*/ 6 h 26"/>
                <a:gd name="T10" fmla="*/ 0 w 28"/>
                <a:gd name="T11" fmla="*/ 6 h 26"/>
                <a:gd name="T12" fmla="*/ 0 w 28"/>
                <a:gd name="T13" fmla="*/ 12 h 26"/>
                <a:gd name="T14" fmla="*/ 4 w 28"/>
                <a:gd name="T15" fmla="*/ 16 h 26"/>
                <a:gd name="T16" fmla="*/ 14 w 28"/>
                <a:gd name="T17" fmla="*/ 24 h 26"/>
                <a:gd name="T18" fmla="*/ 14 w 28"/>
                <a:gd name="T19" fmla="*/ 24 h 26"/>
                <a:gd name="T20" fmla="*/ 18 w 28"/>
                <a:gd name="T21" fmla="*/ 26 h 26"/>
                <a:gd name="T22" fmla="*/ 18 w 28"/>
                <a:gd name="T23" fmla="*/ 26 h 26"/>
                <a:gd name="T24" fmla="*/ 22 w 28"/>
                <a:gd name="T25" fmla="*/ 26 h 26"/>
                <a:gd name="T26" fmla="*/ 24 w 28"/>
                <a:gd name="T27" fmla="*/ 24 h 26"/>
                <a:gd name="T28" fmla="*/ 26 w 28"/>
                <a:gd name="T29" fmla="*/ 16 h 26"/>
                <a:gd name="T30" fmla="*/ 28 w 28"/>
                <a:gd name="T31" fmla="*/ 8 h 26"/>
                <a:gd name="T32" fmla="*/ 24 w 28"/>
                <a:gd name="T33" fmla="*/ 2 h 26"/>
                <a:gd name="T34" fmla="*/ 24 w 28"/>
                <a:gd name="T35" fmla="*/ 2 h 26"/>
                <a:gd name="T36" fmla="*/ 20 w 28"/>
                <a:gd name="T37" fmla="*/ 0 h 26"/>
                <a:gd name="T38" fmla="*/ 12 w 28"/>
                <a:gd name="T39"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 h="26">
                  <a:moveTo>
                    <a:pt x="12" y="0"/>
                  </a:moveTo>
                  <a:lnTo>
                    <a:pt x="12" y="0"/>
                  </a:lnTo>
                  <a:lnTo>
                    <a:pt x="4" y="0"/>
                  </a:lnTo>
                  <a:lnTo>
                    <a:pt x="0" y="4"/>
                  </a:lnTo>
                  <a:lnTo>
                    <a:pt x="0" y="6"/>
                  </a:lnTo>
                  <a:lnTo>
                    <a:pt x="0" y="6"/>
                  </a:lnTo>
                  <a:lnTo>
                    <a:pt x="0" y="12"/>
                  </a:lnTo>
                  <a:lnTo>
                    <a:pt x="4" y="16"/>
                  </a:lnTo>
                  <a:lnTo>
                    <a:pt x="14" y="24"/>
                  </a:lnTo>
                  <a:lnTo>
                    <a:pt x="14" y="24"/>
                  </a:lnTo>
                  <a:lnTo>
                    <a:pt x="18" y="26"/>
                  </a:lnTo>
                  <a:lnTo>
                    <a:pt x="18" y="26"/>
                  </a:lnTo>
                  <a:lnTo>
                    <a:pt x="22" y="26"/>
                  </a:lnTo>
                  <a:lnTo>
                    <a:pt x="24" y="24"/>
                  </a:lnTo>
                  <a:lnTo>
                    <a:pt x="26" y="16"/>
                  </a:lnTo>
                  <a:lnTo>
                    <a:pt x="28" y="8"/>
                  </a:lnTo>
                  <a:lnTo>
                    <a:pt x="24" y="2"/>
                  </a:lnTo>
                  <a:lnTo>
                    <a:pt x="24" y="2"/>
                  </a:lnTo>
                  <a:lnTo>
                    <a:pt x="20" y="0"/>
                  </a:lnTo>
                  <a:lnTo>
                    <a:pt x="1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295" name="Freeform 45"/>
            <p:cNvSpPr>
              <a:spLocks/>
            </p:cNvSpPr>
            <p:nvPr/>
          </p:nvSpPr>
          <p:spPr bwMode="auto">
            <a:xfrm>
              <a:off x="1278" y="1920"/>
              <a:ext cx="26" cy="16"/>
            </a:xfrm>
            <a:custGeom>
              <a:avLst/>
              <a:gdLst>
                <a:gd name="T0" fmla="*/ 18 w 26"/>
                <a:gd name="T1" fmla="*/ 0 h 16"/>
                <a:gd name="T2" fmla="*/ 18 w 26"/>
                <a:gd name="T3" fmla="*/ 0 h 16"/>
                <a:gd name="T4" fmla="*/ 10 w 26"/>
                <a:gd name="T5" fmla="*/ 2 h 16"/>
                <a:gd name="T6" fmla="*/ 2 w 26"/>
                <a:gd name="T7" fmla="*/ 6 h 16"/>
                <a:gd name="T8" fmla="*/ 0 w 26"/>
                <a:gd name="T9" fmla="*/ 8 h 16"/>
                <a:gd name="T10" fmla="*/ 0 w 26"/>
                <a:gd name="T11" fmla="*/ 12 h 16"/>
                <a:gd name="T12" fmla="*/ 0 w 26"/>
                <a:gd name="T13" fmla="*/ 14 h 16"/>
                <a:gd name="T14" fmla="*/ 4 w 26"/>
                <a:gd name="T15" fmla="*/ 16 h 16"/>
                <a:gd name="T16" fmla="*/ 4 w 26"/>
                <a:gd name="T17" fmla="*/ 16 h 16"/>
                <a:gd name="T18" fmla="*/ 8 w 26"/>
                <a:gd name="T19" fmla="*/ 16 h 16"/>
                <a:gd name="T20" fmla="*/ 8 w 26"/>
                <a:gd name="T21" fmla="*/ 16 h 16"/>
                <a:gd name="T22" fmla="*/ 14 w 26"/>
                <a:gd name="T23" fmla="*/ 16 h 16"/>
                <a:gd name="T24" fmla="*/ 18 w 26"/>
                <a:gd name="T25" fmla="*/ 14 h 16"/>
                <a:gd name="T26" fmla="*/ 26 w 26"/>
                <a:gd name="T27" fmla="*/ 8 h 16"/>
                <a:gd name="T28" fmla="*/ 26 w 26"/>
                <a:gd name="T29" fmla="*/ 6 h 16"/>
                <a:gd name="T30" fmla="*/ 26 w 26"/>
                <a:gd name="T31" fmla="*/ 4 h 16"/>
                <a:gd name="T32" fmla="*/ 24 w 26"/>
                <a:gd name="T33" fmla="*/ 2 h 16"/>
                <a:gd name="T34" fmla="*/ 18 w 26"/>
                <a:gd name="T35" fmla="*/ 0 h 16"/>
                <a:gd name="T36" fmla="*/ 18 w 26"/>
                <a:gd name="T37" fmla="*/ 0 h 16"/>
                <a:gd name="T38" fmla="*/ 18 w 26"/>
                <a:gd name="T39"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6" h="16">
                  <a:moveTo>
                    <a:pt x="18" y="0"/>
                  </a:moveTo>
                  <a:lnTo>
                    <a:pt x="18" y="0"/>
                  </a:lnTo>
                  <a:lnTo>
                    <a:pt x="10" y="2"/>
                  </a:lnTo>
                  <a:lnTo>
                    <a:pt x="2" y="6"/>
                  </a:lnTo>
                  <a:lnTo>
                    <a:pt x="0" y="8"/>
                  </a:lnTo>
                  <a:lnTo>
                    <a:pt x="0" y="12"/>
                  </a:lnTo>
                  <a:lnTo>
                    <a:pt x="0" y="14"/>
                  </a:lnTo>
                  <a:lnTo>
                    <a:pt x="4" y="16"/>
                  </a:lnTo>
                  <a:lnTo>
                    <a:pt x="4" y="16"/>
                  </a:lnTo>
                  <a:lnTo>
                    <a:pt x="8" y="16"/>
                  </a:lnTo>
                  <a:lnTo>
                    <a:pt x="8" y="16"/>
                  </a:lnTo>
                  <a:lnTo>
                    <a:pt x="14" y="16"/>
                  </a:lnTo>
                  <a:lnTo>
                    <a:pt x="18" y="14"/>
                  </a:lnTo>
                  <a:lnTo>
                    <a:pt x="26" y="8"/>
                  </a:lnTo>
                  <a:lnTo>
                    <a:pt x="26" y="6"/>
                  </a:lnTo>
                  <a:lnTo>
                    <a:pt x="26" y="4"/>
                  </a:lnTo>
                  <a:lnTo>
                    <a:pt x="24" y="2"/>
                  </a:lnTo>
                  <a:lnTo>
                    <a:pt x="18" y="0"/>
                  </a:lnTo>
                  <a:lnTo>
                    <a:pt x="18" y="0"/>
                  </a:lnTo>
                  <a:lnTo>
                    <a:pt x="18"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296" name="Freeform 46"/>
            <p:cNvSpPr>
              <a:spLocks/>
            </p:cNvSpPr>
            <p:nvPr/>
          </p:nvSpPr>
          <p:spPr bwMode="auto">
            <a:xfrm>
              <a:off x="1278" y="1920"/>
              <a:ext cx="26" cy="16"/>
            </a:xfrm>
            <a:custGeom>
              <a:avLst/>
              <a:gdLst>
                <a:gd name="T0" fmla="*/ 18 w 26"/>
                <a:gd name="T1" fmla="*/ 0 h 16"/>
                <a:gd name="T2" fmla="*/ 18 w 26"/>
                <a:gd name="T3" fmla="*/ 0 h 16"/>
                <a:gd name="T4" fmla="*/ 10 w 26"/>
                <a:gd name="T5" fmla="*/ 2 h 16"/>
                <a:gd name="T6" fmla="*/ 2 w 26"/>
                <a:gd name="T7" fmla="*/ 6 h 16"/>
                <a:gd name="T8" fmla="*/ 0 w 26"/>
                <a:gd name="T9" fmla="*/ 8 h 16"/>
                <a:gd name="T10" fmla="*/ 0 w 26"/>
                <a:gd name="T11" fmla="*/ 12 h 16"/>
                <a:gd name="T12" fmla="*/ 0 w 26"/>
                <a:gd name="T13" fmla="*/ 14 h 16"/>
                <a:gd name="T14" fmla="*/ 4 w 26"/>
                <a:gd name="T15" fmla="*/ 16 h 16"/>
                <a:gd name="T16" fmla="*/ 4 w 26"/>
                <a:gd name="T17" fmla="*/ 16 h 16"/>
                <a:gd name="T18" fmla="*/ 8 w 26"/>
                <a:gd name="T19" fmla="*/ 16 h 16"/>
                <a:gd name="T20" fmla="*/ 8 w 26"/>
                <a:gd name="T21" fmla="*/ 16 h 16"/>
                <a:gd name="T22" fmla="*/ 14 w 26"/>
                <a:gd name="T23" fmla="*/ 16 h 16"/>
                <a:gd name="T24" fmla="*/ 18 w 26"/>
                <a:gd name="T25" fmla="*/ 14 h 16"/>
                <a:gd name="T26" fmla="*/ 26 w 26"/>
                <a:gd name="T27" fmla="*/ 8 h 16"/>
                <a:gd name="T28" fmla="*/ 26 w 26"/>
                <a:gd name="T29" fmla="*/ 6 h 16"/>
                <a:gd name="T30" fmla="*/ 26 w 26"/>
                <a:gd name="T31" fmla="*/ 4 h 16"/>
                <a:gd name="T32" fmla="*/ 24 w 26"/>
                <a:gd name="T33" fmla="*/ 2 h 16"/>
                <a:gd name="T34" fmla="*/ 18 w 26"/>
                <a:gd name="T35" fmla="*/ 0 h 16"/>
                <a:gd name="T36" fmla="*/ 18 w 26"/>
                <a:gd name="T37" fmla="*/ 0 h 16"/>
                <a:gd name="T38" fmla="*/ 18 w 26"/>
                <a:gd name="T39"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6" h="16">
                  <a:moveTo>
                    <a:pt x="18" y="0"/>
                  </a:moveTo>
                  <a:lnTo>
                    <a:pt x="18" y="0"/>
                  </a:lnTo>
                  <a:lnTo>
                    <a:pt x="10" y="2"/>
                  </a:lnTo>
                  <a:lnTo>
                    <a:pt x="2" y="6"/>
                  </a:lnTo>
                  <a:lnTo>
                    <a:pt x="0" y="8"/>
                  </a:lnTo>
                  <a:lnTo>
                    <a:pt x="0" y="12"/>
                  </a:lnTo>
                  <a:lnTo>
                    <a:pt x="0" y="14"/>
                  </a:lnTo>
                  <a:lnTo>
                    <a:pt x="4" y="16"/>
                  </a:lnTo>
                  <a:lnTo>
                    <a:pt x="4" y="16"/>
                  </a:lnTo>
                  <a:lnTo>
                    <a:pt x="8" y="16"/>
                  </a:lnTo>
                  <a:lnTo>
                    <a:pt x="8" y="16"/>
                  </a:lnTo>
                  <a:lnTo>
                    <a:pt x="14" y="16"/>
                  </a:lnTo>
                  <a:lnTo>
                    <a:pt x="18" y="14"/>
                  </a:lnTo>
                  <a:lnTo>
                    <a:pt x="26" y="8"/>
                  </a:lnTo>
                  <a:lnTo>
                    <a:pt x="26" y="6"/>
                  </a:lnTo>
                  <a:lnTo>
                    <a:pt x="26" y="4"/>
                  </a:lnTo>
                  <a:lnTo>
                    <a:pt x="24" y="2"/>
                  </a:lnTo>
                  <a:lnTo>
                    <a:pt x="18" y="0"/>
                  </a:lnTo>
                  <a:lnTo>
                    <a:pt x="18" y="0"/>
                  </a:lnTo>
                  <a:lnTo>
                    <a:pt x="1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297" name="Freeform 47"/>
            <p:cNvSpPr>
              <a:spLocks/>
            </p:cNvSpPr>
            <p:nvPr/>
          </p:nvSpPr>
          <p:spPr bwMode="auto">
            <a:xfrm>
              <a:off x="1074" y="1542"/>
              <a:ext cx="20" cy="18"/>
            </a:xfrm>
            <a:custGeom>
              <a:avLst/>
              <a:gdLst>
                <a:gd name="T0" fmla="*/ 12 w 20"/>
                <a:gd name="T1" fmla="*/ 0 h 18"/>
                <a:gd name="T2" fmla="*/ 12 w 20"/>
                <a:gd name="T3" fmla="*/ 0 h 18"/>
                <a:gd name="T4" fmla="*/ 8 w 20"/>
                <a:gd name="T5" fmla="*/ 0 h 18"/>
                <a:gd name="T6" fmla="*/ 10 w 20"/>
                <a:gd name="T7" fmla="*/ 0 h 18"/>
                <a:gd name="T8" fmla="*/ 10 w 20"/>
                <a:gd name="T9" fmla="*/ 0 h 18"/>
                <a:gd name="T10" fmla="*/ 4 w 20"/>
                <a:gd name="T11" fmla="*/ 8 h 18"/>
                <a:gd name="T12" fmla="*/ 2 w 20"/>
                <a:gd name="T13" fmla="*/ 12 h 18"/>
                <a:gd name="T14" fmla="*/ 0 w 20"/>
                <a:gd name="T15" fmla="*/ 16 h 18"/>
                <a:gd name="T16" fmla="*/ 0 w 20"/>
                <a:gd name="T17" fmla="*/ 16 h 18"/>
                <a:gd name="T18" fmla="*/ 2 w 20"/>
                <a:gd name="T19" fmla="*/ 18 h 18"/>
                <a:gd name="T20" fmla="*/ 6 w 20"/>
                <a:gd name="T21" fmla="*/ 18 h 18"/>
                <a:gd name="T22" fmla="*/ 6 w 20"/>
                <a:gd name="T23" fmla="*/ 18 h 18"/>
                <a:gd name="T24" fmla="*/ 12 w 20"/>
                <a:gd name="T25" fmla="*/ 18 h 18"/>
                <a:gd name="T26" fmla="*/ 16 w 20"/>
                <a:gd name="T27" fmla="*/ 16 h 18"/>
                <a:gd name="T28" fmla="*/ 16 w 20"/>
                <a:gd name="T29" fmla="*/ 16 h 18"/>
                <a:gd name="T30" fmla="*/ 20 w 20"/>
                <a:gd name="T31" fmla="*/ 10 h 18"/>
                <a:gd name="T32" fmla="*/ 20 w 20"/>
                <a:gd name="T33" fmla="*/ 6 h 18"/>
                <a:gd name="T34" fmla="*/ 18 w 20"/>
                <a:gd name="T35" fmla="*/ 2 h 18"/>
                <a:gd name="T36" fmla="*/ 12 w 20"/>
                <a:gd name="T3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 h="18">
                  <a:moveTo>
                    <a:pt x="12" y="0"/>
                  </a:moveTo>
                  <a:lnTo>
                    <a:pt x="12" y="0"/>
                  </a:lnTo>
                  <a:lnTo>
                    <a:pt x="8" y="0"/>
                  </a:lnTo>
                  <a:lnTo>
                    <a:pt x="10" y="0"/>
                  </a:lnTo>
                  <a:lnTo>
                    <a:pt x="10" y="0"/>
                  </a:lnTo>
                  <a:lnTo>
                    <a:pt x="4" y="8"/>
                  </a:lnTo>
                  <a:lnTo>
                    <a:pt x="2" y="12"/>
                  </a:lnTo>
                  <a:lnTo>
                    <a:pt x="0" y="16"/>
                  </a:lnTo>
                  <a:lnTo>
                    <a:pt x="0" y="16"/>
                  </a:lnTo>
                  <a:lnTo>
                    <a:pt x="2" y="18"/>
                  </a:lnTo>
                  <a:lnTo>
                    <a:pt x="6" y="18"/>
                  </a:lnTo>
                  <a:lnTo>
                    <a:pt x="6" y="18"/>
                  </a:lnTo>
                  <a:lnTo>
                    <a:pt x="12" y="18"/>
                  </a:lnTo>
                  <a:lnTo>
                    <a:pt x="16" y="16"/>
                  </a:lnTo>
                  <a:lnTo>
                    <a:pt x="16" y="16"/>
                  </a:lnTo>
                  <a:lnTo>
                    <a:pt x="20" y="10"/>
                  </a:lnTo>
                  <a:lnTo>
                    <a:pt x="20" y="6"/>
                  </a:lnTo>
                  <a:lnTo>
                    <a:pt x="18" y="2"/>
                  </a:lnTo>
                  <a:lnTo>
                    <a:pt x="12"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298" name="Freeform 48"/>
            <p:cNvSpPr>
              <a:spLocks/>
            </p:cNvSpPr>
            <p:nvPr/>
          </p:nvSpPr>
          <p:spPr bwMode="auto">
            <a:xfrm>
              <a:off x="1074" y="1542"/>
              <a:ext cx="20" cy="18"/>
            </a:xfrm>
            <a:custGeom>
              <a:avLst/>
              <a:gdLst>
                <a:gd name="T0" fmla="*/ 12 w 20"/>
                <a:gd name="T1" fmla="*/ 0 h 18"/>
                <a:gd name="T2" fmla="*/ 12 w 20"/>
                <a:gd name="T3" fmla="*/ 0 h 18"/>
                <a:gd name="T4" fmla="*/ 8 w 20"/>
                <a:gd name="T5" fmla="*/ 0 h 18"/>
                <a:gd name="T6" fmla="*/ 10 w 20"/>
                <a:gd name="T7" fmla="*/ 0 h 18"/>
                <a:gd name="T8" fmla="*/ 10 w 20"/>
                <a:gd name="T9" fmla="*/ 0 h 18"/>
                <a:gd name="T10" fmla="*/ 4 w 20"/>
                <a:gd name="T11" fmla="*/ 8 h 18"/>
                <a:gd name="T12" fmla="*/ 2 w 20"/>
                <a:gd name="T13" fmla="*/ 12 h 18"/>
                <a:gd name="T14" fmla="*/ 0 w 20"/>
                <a:gd name="T15" fmla="*/ 16 h 18"/>
                <a:gd name="T16" fmla="*/ 0 w 20"/>
                <a:gd name="T17" fmla="*/ 16 h 18"/>
                <a:gd name="T18" fmla="*/ 2 w 20"/>
                <a:gd name="T19" fmla="*/ 18 h 18"/>
                <a:gd name="T20" fmla="*/ 6 w 20"/>
                <a:gd name="T21" fmla="*/ 18 h 18"/>
                <a:gd name="T22" fmla="*/ 6 w 20"/>
                <a:gd name="T23" fmla="*/ 18 h 18"/>
                <a:gd name="T24" fmla="*/ 12 w 20"/>
                <a:gd name="T25" fmla="*/ 18 h 18"/>
                <a:gd name="T26" fmla="*/ 16 w 20"/>
                <a:gd name="T27" fmla="*/ 16 h 18"/>
                <a:gd name="T28" fmla="*/ 16 w 20"/>
                <a:gd name="T29" fmla="*/ 16 h 18"/>
                <a:gd name="T30" fmla="*/ 20 w 20"/>
                <a:gd name="T31" fmla="*/ 10 h 18"/>
                <a:gd name="T32" fmla="*/ 20 w 20"/>
                <a:gd name="T33" fmla="*/ 6 h 18"/>
                <a:gd name="T34" fmla="*/ 18 w 20"/>
                <a:gd name="T35" fmla="*/ 2 h 18"/>
                <a:gd name="T36" fmla="*/ 12 w 20"/>
                <a:gd name="T3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 h="18">
                  <a:moveTo>
                    <a:pt x="12" y="0"/>
                  </a:moveTo>
                  <a:lnTo>
                    <a:pt x="12" y="0"/>
                  </a:lnTo>
                  <a:lnTo>
                    <a:pt x="8" y="0"/>
                  </a:lnTo>
                  <a:lnTo>
                    <a:pt x="10" y="0"/>
                  </a:lnTo>
                  <a:lnTo>
                    <a:pt x="10" y="0"/>
                  </a:lnTo>
                  <a:lnTo>
                    <a:pt x="4" y="8"/>
                  </a:lnTo>
                  <a:lnTo>
                    <a:pt x="2" y="12"/>
                  </a:lnTo>
                  <a:lnTo>
                    <a:pt x="0" y="16"/>
                  </a:lnTo>
                  <a:lnTo>
                    <a:pt x="0" y="16"/>
                  </a:lnTo>
                  <a:lnTo>
                    <a:pt x="2" y="18"/>
                  </a:lnTo>
                  <a:lnTo>
                    <a:pt x="6" y="18"/>
                  </a:lnTo>
                  <a:lnTo>
                    <a:pt x="6" y="18"/>
                  </a:lnTo>
                  <a:lnTo>
                    <a:pt x="12" y="18"/>
                  </a:lnTo>
                  <a:lnTo>
                    <a:pt x="16" y="16"/>
                  </a:lnTo>
                  <a:lnTo>
                    <a:pt x="16" y="16"/>
                  </a:lnTo>
                  <a:lnTo>
                    <a:pt x="20" y="10"/>
                  </a:lnTo>
                  <a:lnTo>
                    <a:pt x="20" y="6"/>
                  </a:lnTo>
                  <a:lnTo>
                    <a:pt x="18" y="2"/>
                  </a:lnTo>
                  <a:lnTo>
                    <a:pt x="1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299" name="Freeform 49"/>
            <p:cNvSpPr>
              <a:spLocks/>
            </p:cNvSpPr>
            <p:nvPr/>
          </p:nvSpPr>
          <p:spPr bwMode="auto">
            <a:xfrm>
              <a:off x="824" y="1482"/>
              <a:ext cx="118" cy="172"/>
            </a:xfrm>
            <a:custGeom>
              <a:avLst/>
              <a:gdLst>
                <a:gd name="T0" fmla="*/ 72 w 118"/>
                <a:gd name="T1" fmla="*/ 2 h 172"/>
                <a:gd name="T2" fmla="*/ 62 w 118"/>
                <a:gd name="T3" fmla="*/ 2 h 172"/>
                <a:gd name="T4" fmla="*/ 56 w 118"/>
                <a:gd name="T5" fmla="*/ 2 h 172"/>
                <a:gd name="T6" fmla="*/ 42 w 118"/>
                <a:gd name="T7" fmla="*/ 2 h 172"/>
                <a:gd name="T8" fmla="*/ 36 w 118"/>
                <a:gd name="T9" fmla="*/ 8 h 172"/>
                <a:gd name="T10" fmla="*/ 32 w 118"/>
                <a:gd name="T11" fmla="*/ 16 h 172"/>
                <a:gd name="T12" fmla="*/ 20 w 118"/>
                <a:gd name="T13" fmla="*/ 20 h 172"/>
                <a:gd name="T14" fmla="*/ 20 w 118"/>
                <a:gd name="T15" fmla="*/ 30 h 172"/>
                <a:gd name="T16" fmla="*/ 30 w 118"/>
                <a:gd name="T17" fmla="*/ 42 h 172"/>
                <a:gd name="T18" fmla="*/ 30 w 118"/>
                <a:gd name="T19" fmla="*/ 58 h 172"/>
                <a:gd name="T20" fmla="*/ 28 w 118"/>
                <a:gd name="T21" fmla="*/ 66 h 172"/>
                <a:gd name="T22" fmla="*/ 40 w 118"/>
                <a:gd name="T23" fmla="*/ 74 h 172"/>
                <a:gd name="T24" fmla="*/ 44 w 118"/>
                <a:gd name="T25" fmla="*/ 78 h 172"/>
                <a:gd name="T26" fmla="*/ 48 w 118"/>
                <a:gd name="T27" fmla="*/ 90 h 172"/>
                <a:gd name="T28" fmla="*/ 50 w 118"/>
                <a:gd name="T29" fmla="*/ 98 h 172"/>
                <a:gd name="T30" fmla="*/ 52 w 118"/>
                <a:gd name="T31" fmla="*/ 104 h 172"/>
                <a:gd name="T32" fmla="*/ 44 w 118"/>
                <a:gd name="T33" fmla="*/ 108 h 172"/>
                <a:gd name="T34" fmla="*/ 34 w 118"/>
                <a:gd name="T35" fmla="*/ 106 h 172"/>
                <a:gd name="T36" fmla="*/ 32 w 118"/>
                <a:gd name="T37" fmla="*/ 106 h 172"/>
                <a:gd name="T38" fmla="*/ 30 w 118"/>
                <a:gd name="T39" fmla="*/ 114 h 172"/>
                <a:gd name="T40" fmla="*/ 30 w 118"/>
                <a:gd name="T41" fmla="*/ 122 h 172"/>
                <a:gd name="T42" fmla="*/ 16 w 118"/>
                <a:gd name="T43" fmla="*/ 128 h 172"/>
                <a:gd name="T44" fmla="*/ 8 w 118"/>
                <a:gd name="T45" fmla="*/ 134 h 172"/>
                <a:gd name="T46" fmla="*/ 18 w 118"/>
                <a:gd name="T47" fmla="*/ 136 h 172"/>
                <a:gd name="T48" fmla="*/ 24 w 118"/>
                <a:gd name="T49" fmla="*/ 136 h 172"/>
                <a:gd name="T50" fmla="*/ 32 w 118"/>
                <a:gd name="T51" fmla="*/ 138 h 172"/>
                <a:gd name="T52" fmla="*/ 38 w 118"/>
                <a:gd name="T53" fmla="*/ 148 h 172"/>
                <a:gd name="T54" fmla="*/ 28 w 118"/>
                <a:gd name="T55" fmla="*/ 152 h 172"/>
                <a:gd name="T56" fmla="*/ 8 w 118"/>
                <a:gd name="T57" fmla="*/ 154 h 172"/>
                <a:gd name="T58" fmla="*/ 2 w 118"/>
                <a:gd name="T59" fmla="*/ 170 h 172"/>
                <a:gd name="T60" fmla="*/ 4 w 118"/>
                <a:gd name="T61" fmla="*/ 172 h 172"/>
                <a:gd name="T62" fmla="*/ 18 w 118"/>
                <a:gd name="T63" fmla="*/ 168 h 172"/>
                <a:gd name="T64" fmla="*/ 44 w 118"/>
                <a:gd name="T65" fmla="*/ 158 h 172"/>
                <a:gd name="T66" fmla="*/ 56 w 118"/>
                <a:gd name="T67" fmla="*/ 154 h 172"/>
                <a:gd name="T68" fmla="*/ 62 w 118"/>
                <a:gd name="T69" fmla="*/ 156 h 172"/>
                <a:gd name="T70" fmla="*/ 66 w 118"/>
                <a:gd name="T71" fmla="*/ 158 h 172"/>
                <a:gd name="T72" fmla="*/ 70 w 118"/>
                <a:gd name="T73" fmla="*/ 156 h 172"/>
                <a:gd name="T74" fmla="*/ 76 w 118"/>
                <a:gd name="T75" fmla="*/ 152 h 172"/>
                <a:gd name="T76" fmla="*/ 80 w 118"/>
                <a:gd name="T77" fmla="*/ 154 h 172"/>
                <a:gd name="T78" fmla="*/ 86 w 118"/>
                <a:gd name="T79" fmla="*/ 158 h 172"/>
                <a:gd name="T80" fmla="*/ 92 w 118"/>
                <a:gd name="T81" fmla="*/ 160 h 172"/>
                <a:gd name="T82" fmla="*/ 98 w 118"/>
                <a:gd name="T83" fmla="*/ 152 h 172"/>
                <a:gd name="T84" fmla="*/ 94 w 118"/>
                <a:gd name="T85" fmla="*/ 138 h 172"/>
                <a:gd name="T86" fmla="*/ 104 w 118"/>
                <a:gd name="T87" fmla="*/ 132 h 172"/>
                <a:gd name="T88" fmla="*/ 118 w 118"/>
                <a:gd name="T89" fmla="*/ 114 h 172"/>
                <a:gd name="T90" fmla="*/ 108 w 118"/>
                <a:gd name="T91" fmla="*/ 108 h 172"/>
                <a:gd name="T92" fmla="*/ 100 w 118"/>
                <a:gd name="T93" fmla="*/ 108 h 172"/>
                <a:gd name="T94" fmla="*/ 98 w 118"/>
                <a:gd name="T95" fmla="*/ 86 h 172"/>
                <a:gd name="T96" fmla="*/ 90 w 118"/>
                <a:gd name="T97" fmla="*/ 66 h 172"/>
                <a:gd name="T98" fmla="*/ 76 w 118"/>
                <a:gd name="T99" fmla="*/ 60 h 172"/>
                <a:gd name="T100" fmla="*/ 64 w 118"/>
                <a:gd name="T101" fmla="*/ 50 h 172"/>
                <a:gd name="T102" fmla="*/ 64 w 118"/>
                <a:gd name="T103" fmla="*/ 44 h 172"/>
                <a:gd name="T104" fmla="*/ 84 w 118"/>
                <a:gd name="T105" fmla="*/ 32 h 172"/>
                <a:gd name="T106" fmla="*/ 84 w 118"/>
                <a:gd name="T107" fmla="*/ 24 h 172"/>
                <a:gd name="T108" fmla="*/ 76 w 118"/>
                <a:gd name="T109" fmla="*/ 18 h 172"/>
                <a:gd name="T110" fmla="*/ 74 w 118"/>
                <a:gd name="T111" fmla="*/ 12 h 172"/>
                <a:gd name="T112" fmla="*/ 82 w 118"/>
                <a:gd name="T113" fmla="*/ 0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8" h="172">
                  <a:moveTo>
                    <a:pt x="82" y="0"/>
                  </a:moveTo>
                  <a:lnTo>
                    <a:pt x="82" y="0"/>
                  </a:lnTo>
                  <a:lnTo>
                    <a:pt x="72" y="2"/>
                  </a:lnTo>
                  <a:lnTo>
                    <a:pt x="64" y="2"/>
                  </a:lnTo>
                  <a:lnTo>
                    <a:pt x="64" y="2"/>
                  </a:lnTo>
                  <a:lnTo>
                    <a:pt x="62" y="2"/>
                  </a:lnTo>
                  <a:lnTo>
                    <a:pt x="62" y="2"/>
                  </a:lnTo>
                  <a:lnTo>
                    <a:pt x="56" y="2"/>
                  </a:lnTo>
                  <a:lnTo>
                    <a:pt x="56" y="2"/>
                  </a:lnTo>
                  <a:lnTo>
                    <a:pt x="48" y="2"/>
                  </a:lnTo>
                  <a:lnTo>
                    <a:pt x="48" y="2"/>
                  </a:lnTo>
                  <a:lnTo>
                    <a:pt x="42" y="2"/>
                  </a:lnTo>
                  <a:lnTo>
                    <a:pt x="42" y="2"/>
                  </a:lnTo>
                  <a:lnTo>
                    <a:pt x="38" y="6"/>
                  </a:lnTo>
                  <a:lnTo>
                    <a:pt x="36" y="8"/>
                  </a:lnTo>
                  <a:lnTo>
                    <a:pt x="34" y="12"/>
                  </a:lnTo>
                  <a:lnTo>
                    <a:pt x="32" y="16"/>
                  </a:lnTo>
                  <a:lnTo>
                    <a:pt x="32" y="16"/>
                  </a:lnTo>
                  <a:lnTo>
                    <a:pt x="28" y="18"/>
                  </a:lnTo>
                  <a:lnTo>
                    <a:pt x="24" y="20"/>
                  </a:lnTo>
                  <a:lnTo>
                    <a:pt x="20" y="20"/>
                  </a:lnTo>
                  <a:lnTo>
                    <a:pt x="18" y="26"/>
                  </a:lnTo>
                  <a:lnTo>
                    <a:pt x="18" y="26"/>
                  </a:lnTo>
                  <a:lnTo>
                    <a:pt x="20" y="30"/>
                  </a:lnTo>
                  <a:lnTo>
                    <a:pt x="22" y="34"/>
                  </a:lnTo>
                  <a:lnTo>
                    <a:pt x="30" y="42"/>
                  </a:lnTo>
                  <a:lnTo>
                    <a:pt x="30" y="42"/>
                  </a:lnTo>
                  <a:lnTo>
                    <a:pt x="34" y="48"/>
                  </a:lnTo>
                  <a:lnTo>
                    <a:pt x="34" y="54"/>
                  </a:lnTo>
                  <a:lnTo>
                    <a:pt x="30" y="58"/>
                  </a:lnTo>
                  <a:lnTo>
                    <a:pt x="24" y="64"/>
                  </a:lnTo>
                  <a:lnTo>
                    <a:pt x="24" y="64"/>
                  </a:lnTo>
                  <a:lnTo>
                    <a:pt x="28" y="66"/>
                  </a:lnTo>
                  <a:lnTo>
                    <a:pt x="34" y="68"/>
                  </a:lnTo>
                  <a:lnTo>
                    <a:pt x="38" y="72"/>
                  </a:lnTo>
                  <a:lnTo>
                    <a:pt x="40" y="74"/>
                  </a:lnTo>
                  <a:lnTo>
                    <a:pt x="38" y="76"/>
                  </a:lnTo>
                  <a:lnTo>
                    <a:pt x="38" y="76"/>
                  </a:lnTo>
                  <a:lnTo>
                    <a:pt x="44" y="78"/>
                  </a:lnTo>
                  <a:lnTo>
                    <a:pt x="48" y="82"/>
                  </a:lnTo>
                  <a:lnTo>
                    <a:pt x="48" y="88"/>
                  </a:lnTo>
                  <a:lnTo>
                    <a:pt x="48" y="90"/>
                  </a:lnTo>
                  <a:lnTo>
                    <a:pt x="44" y="92"/>
                  </a:lnTo>
                  <a:lnTo>
                    <a:pt x="44" y="92"/>
                  </a:lnTo>
                  <a:lnTo>
                    <a:pt x="50" y="98"/>
                  </a:lnTo>
                  <a:lnTo>
                    <a:pt x="52" y="100"/>
                  </a:lnTo>
                  <a:lnTo>
                    <a:pt x="52" y="104"/>
                  </a:lnTo>
                  <a:lnTo>
                    <a:pt x="52" y="104"/>
                  </a:lnTo>
                  <a:lnTo>
                    <a:pt x="48" y="106"/>
                  </a:lnTo>
                  <a:lnTo>
                    <a:pt x="44" y="108"/>
                  </a:lnTo>
                  <a:lnTo>
                    <a:pt x="44" y="108"/>
                  </a:lnTo>
                  <a:lnTo>
                    <a:pt x="38" y="106"/>
                  </a:lnTo>
                  <a:lnTo>
                    <a:pt x="38" y="106"/>
                  </a:lnTo>
                  <a:lnTo>
                    <a:pt x="34" y="106"/>
                  </a:lnTo>
                  <a:lnTo>
                    <a:pt x="34" y="106"/>
                  </a:lnTo>
                  <a:lnTo>
                    <a:pt x="32" y="106"/>
                  </a:lnTo>
                  <a:lnTo>
                    <a:pt x="32" y="106"/>
                  </a:lnTo>
                  <a:lnTo>
                    <a:pt x="26" y="110"/>
                  </a:lnTo>
                  <a:lnTo>
                    <a:pt x="28" y="112"/>
                  </a:lnTo>
                  <a:lnTo>
                    <a:pt x="30" y="114"/>
                  </a:lnTo>
                  <a:lnTo>
                    <a:pt x="32" y="118"/>
                  </a:lnTo>
                  <a:lnTo>
                    <a:pt x="32" y="118"/>
                  </a:lnTo>
                  <a:lnTo>
                    <a:pt x="30" y="122"/>
                  </a:lnTo>
                  <a:lnTo>
                    <a:pt x="26" y="124"/>
                  </a:lnTo>
                  <a:lnTo>
                    <a:pt x="16" y="128"/>
                  </a:lnTo>
                  <a:lnTo>
                    <a:pt x="16" y="128"/>
                  </a:lnTo>
                  <a:lnTo>
                    <a:pt x="8" y="132"/>
                  </a:lnTo>
                  <a:lnTo>
                    <a:pt x="8" y="134"/>
                  </a:lnTo>
                  <a:lnTo>
                    <a:pt x="8" y="134"/>
                  </a:lnTo>
                  <a:lnTo>
                    <a:pt x="12" y="136"/>
                  </a:lnTo>
                  <a:lnTo>
                    <a:pt x="18" y="136"/>
                  </a:lnTo>
                  <a:lnTo>
                    <a:pt x="18" y="136"/>
                  </a:lnTo>
                  <a:lnTo>
                    <a:pt x="20" y="136"/>
                  </a:lnTo>
                  <a:lnTo>
                    <a:pt x="20" y="136"/>
                  </a:lnTo>
                  <a:lnTo>
                    <a:pt x="24" y="136"/>
                  </a:lnTo>
                  <a:lnTo>
                    <a:pt x="24" y="136"/>
                  </a:lnTo>
                  <a:lnTo>
                    <a:pt x="32" y="138"/>
                  </a:lnTo>
                  <a:lnTo>
                    <a:pt x="32" y="138"/>
                  </a:lnTo>
                  <a:lnTo>
                    <a:pt x="38" y="140"/>
                  </a:lnTo>
                  <a:lnTo>
                    <a:pt x="38" y="144"/>
                  </a:lnTo>
                  <a:lnTo>
                    <a:pt x="38" y="148"/>
                  </a:lnTo>
                  <a:lnTo>
                    <a:pt x="32" y="150"/>
                  </a:lnTo>
                  <a:lnTo>
                    <a:pt x="32" y="150"/>
                  </a:lnTo>
                  <a:lnTo>
                    <a:pt x="28" y="152"/>
                  </a:lnTo>
                  <a:lnTo>
                    <a:pt x="20" y="154"/>
                  </a:lnTo>
                  <a:lnTo>
                    <a:pt x="8" y="154"/>
                  </a:lnTo>
                  <a:lnTo>
                    <a:pt x="8" y="154"/>
                  </a:lnTo>
                  <a:lnTo>
                    <a:pt x="2" y="164"/>
                  </a:lnTo>
                  <a:lnTo>
                    <a:pt x="0" y="168"/>
                  </a:lnTo>
                  <a:lnTo>
                    <a:pt x="2" y="170"/>
                  </a:lnTo>
                  <a:lnTo>
                    <a:pt x="2" y="172"/>
                  </a:lnTo>
                  <a:lnTo>
                    <a:pt x="2" y="172"/>
                  </a:lnTo>
                  <a:lnTo>
                    <a:pt x="4" y="172"/>
                  </a:lnTo>
                  <a:lnTo>
                    <a:pt x="4" y="172"/>
                  </a:lnTo>
                  <a:lnTo>
                    <a:pt x="10" y="172"/>
                  </a:lnTo>
                  <a:lnTo>
                    <a:pt x="18" y="168"/>
                  </a:lnTo>
                  <a:lnTo>
                    <a:pt x="32" y="164"/>
                  </a:lnTo>
                  <a:lnTo>
                    <a:pt x="32" y="164"/>
                  </a:lnTo>
                  <a:lnTo>
                    <a:pt x="44" y="158"/>
                  </a:lnTo>
                  <a:lnTo>
                    <a:pt x="50" y="156"/>
                  </a:lnTo>
                  <a:lnTo>
                    <a:pt x="56" y="154"/>
                  </a:lnTo>
                  <a:lnTo>
                    <a:pt x="56" y="154"/>
                  </a:lnTo>
                  <a:lnTo>
                    <a:pt x="58" y="154"/>
                  </a:lnTo>
                  <a:lnTo>
                    <a:pt x="58" y="154"/>
                  </a:lnTo>
                  <a:lnTo>
                    <a:pt x="62" y="156"/>
                  </a:lnTo>
                  <a:lnTo>
                    <a:pt x="66" y="158"/>
                  </a:lnTo>
                  <a:lnTo>
                    <a:pt x="66" y="158"/>
                  </a:lnTo>
                  <a:lnTo>
                    <a:pt x="66" y="158"/>
                  </a:lnTo>
                  <a:lnTo>
                    <a:pt x="66" y="158"/>
                  </a:lnTo>
                  <a:lnTo>
                    <a:pt x="70" y="158"/>
                  </a:lnTo>
                  <a:lnTo>
                    <a:pt x="70" y="156"/>
                  </a:lnTo>
                  <a:lnTo>
                    <a:pt x="72" y="154"/>
                  </a:lnTo>
                  <a:lnTo>
                    <a:pt x="76" y="152"/>
                  </a:lnTo>
                  <a:lnTo>
                    <a:pt x="76" y="152"/>
                  </a:lnTo>
                  <a:lnTo>
                    <a:pt x="76" y="152"/>
                  </a:lnTo>
                  <a:lnTo>
                    <a:pt x="76" y="152"/>
                  </a:lnTo>
                  <a:lnTo>
                    <a:pt x="80" y="154"/>
                  </a:lnTo>
                  <a:lnTo>
                    <a:pt x="82" y="156"/>
                  </a:lnTo>
                  <a:lnTo>
                    <a:pt x="82" y="156"/>
                  </a:lnTo>
                  <a:lnTo>
                    <a:pt x="86" y="158"/>
                  </a:lnTo>
                  <a:lnTo>
                    <a:pt x="90" y="160"/>
                  </a:lnTo>
                  <a:lnTo>
                    <a:pt x="90" y="160"/>
                  </a:lnTo>
                  <a:lnTo>
                    <a:pt x="92" y="160"/>
                  </a:lnTo>
                  <a:lnTo>
                    <a:pt x="92" y="160"/>
                  </a:lnTo>
                  <a:lnTo>
                    <a:pt x="98" y="156"/>
                  </a:lnTo>
                  <a:lnTo>
                    <a:pt x="98" y="152"/>
                  </a:lnTo>
                  <a:lnTo>
                    <a:pt x="96" y="142"/>
                  </a:lnTo>
                  <a:lnTo>
                    <a:pt x="96" y="142"/>
                  </a:lnTo>
                  <a:lnTo>
                    <a:pt x="94" y="138"/>
                  </a:lnTo>
                  <a:lnTo>
                    <a:pt x="94" y="136"/>
                  </a:lnTo>
                  <a:lnTo>
                    <a:pt x="104" y="132"/>
                  </a:lnTo>
                  <a:lnTo>
                    <a:pt x="104" y="132"/>
                  </a:lnTo>
                  <a:lnTo>
                    <a:pt x="114" y="124"/>
                  </a:lnTo>
                  <a:lnTo>
                    <a:pt x="116" y="120"/>
                  </a:lnTo>
                  <a:lnTo>
                    <a:pt x="118" y="114"/>
                  </a:lnTo>
                  <a:lnTo>
                    <a:pt x="118" y="114"/>
                  </a:lnTo>
                  <a:lnTo>
                    <a:pt x="112" y="110"/>
                  </a:lnTo>
                  <a:lnTo>
                    <a:pt x="108" y="108"/>
                  </a:lnTo>
                  <a:lnTo>
                    <a:pt x="104" y="108"/>
                  </a:lnTo>
                  <a:lnTo>
                    <a:pt x="104" y="108"/>
                  </a:lnTo>
                  <a:lnTo>
                    <a:pt x="100" y="108"/>
                  </a:lnTo>
                  <a:lnTo>
                    <a:pt x="100" y="108"/>
                  </a:lnTo>
                  <a:lnTo>
                    <a:pt x="100" y="96"/>
                  </a:lnTo>
                  <a:lnTo>
                    <a:pt x="98" y="86"/>
                  </a:lnTo>
                  <a:lnTo>
                    <a:pt x="98" y="86"/>
                  </a:lnTo>
                  <a:lnTo>
                    <a:pt x="94" y="76"/>
                  </a:lnTo>
                  <a:lnTo>
                    <a:pt x="90" y="66"/>
                  </a:lnTo>
                  <a:lnTo>
                    <a:pt x="90" y="66"/>
                  </a:lnTo>
                  <a:lnTo>
                    <a:pt x="84" y="62"/>
                  </a:lnTo>
                  <a:lnTo>
                    <a:pt x="76" y="60"/>
                  </a:lnTo>
                  <a:lnTo>
                    <a:pt x="68" y="56"/>
                  </a:lnTo>
                  <a:lnTo>
                    <a:pt x="64" y="50"/>
                  </a:lnTo>
                  <a:lnTo>
                    <a:pt x="64" y="50"/>
                  </a:lnTo>
                  <a:lnTo>
                    <a:pt x="62" y="48"/>
                  </a:lnTo>
                  <a:lnTo>
                    <a:pt x="64" y="44"/>
                  </a:lnTo>
                  <a:lnTo>
                    <a:pt x="64" y="44"/>
                  </a:lnTo>
                  <a:lnTo>
                    <a:pt x="70" y="40"/>
                  </a:lnTo>
                  <a:lnTo>
                    <a:pt x="78" y="36"/>
                  </a:lnTo>
                  <a:lnTo>
                    <a:pt x="84" y="32"/>
                  </a:lnTo>
                  <a:lnTo>
                    <a:pt x="86" y="28"/>
                  </a:lnTo>
                  <a:lnTo>
                    <a:pt x="84" y="24"/>
                  </a:lnTo>
                  <a:lnTo>
                    <a:pt x="84" y="24"/>
                  </a:lnTo>
                  <a:lnTo>
                    <a:pt x="82" y="22"/>
                  </a:lnTo>
                  <a:lnTo>
                    <a:pt x="78" y="20"/>
                  </a:lnTo>
                  <a:lnTo>
                    <a:pt x="76" y="18"/>
                  </a:lnTo>
                  <a:lnTo>
                    <a:pt x="74" y="16"/>
                  </a:lnTo>
                  <a:lnTo>
                    <a:pt x="74" y="16"/>
                  </a:lnTo>
                  <a:lnTo>
                    <a:pt x="74" y="12"/>
                  </a:lnTo>
                  <a:lnTo>
                    <a:pt x="78" y="8"/>
                  </a:lnTo>
                  <a:lnTo>
                    <a:pt x="80" y="4"/>
                  </a:lnTo>
                  <a:lnTo>
                    <a:pt x="82"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300" name="Freeform 50"/>
            <p:cNvSpPr>
              <a:spLocks/>
            </p:cNvSpPr>
            <p:nvPr/>
          </p:nvSpPr>
          <p:spPr bwMode="auto">
            <a:xfrm>
              <a:off x="824" y="1482"/>
              <a:ext cx="118" cy="172"/>
            </a:xfrm>
            <a:custGeom>
              <a:avLst/>
              <a:gdLst>
                <a:gd name="T0" fmla="*/ 72 w 118"/>
                <a:gd name="T1" fmla="*/ 2 h 172"/>
                <a:gd name="T2" fmla="*/ 62 w 118"/>
                <a:gd name="T3" fmla="*/ 2 h 172"/>
                <a:gd name="T4" fmla="*/ 56 w 118"/>
                <a:gd name="T5" fmla="*/ 2 h 172"/>
                <a:gd name="T6" fmla="*/ 42 w 118"/>
                <a:gd name="T7" fmla="*/ 2 h 172"/>
                <a:gd name="T8" fmla="*/ 36 w 118"/>
                <a:gd name="T9" fmla="*/ 8 h 172"/>
                <a:gd name="T10" fmla="*/ 32 w 118"/>
                <a:gd name="T11" fmla="*/ 16 h 172"/>
                <a:gd name="T12" fmla="*/ 20 w 118"/>
                <a:gd name="T13" fmla="*/ 20 h 172"/>
                <a:gd name="T14" fmla="*/ 20 w 118"/>
                <a:gd name="T15" fmla="*/ 30 h 172"/>
                <a:gd name="T16" fmla="*/ 30 w 118"/>
                <a:gd name="T17" fmla="*/ 42 h 172"/>
                <a:gd name="T18" fmla="*/ 30 w 118"/>
                <a:gd name="T19" fmla="*/ 58 h 172"/>
                <a:gd name="T20" fmla="*/ 28 w 118"/>
                <a:gd name="T21" fmla="*/ 66 h 172"/>
                <a:gd name="T22" fmla="*/ 40 w 118"/>
                <a:gd name="T23" fmla="*/ 74 h 172"/>
                <a:gd name="T24" fmla="*/ 44 w 118"/>
                <a:gd name="T25" fmla="*/ 78 h 172"/>
                <a:gd name="T26" fmla="*/ 48 w 118"/>
                <a:gd name="T27" fmla="*/ 90 h 172"/>
                <a:gd name="T28" fmla="*/ 50 w 118"/>
                <a:gd name="T29" fmla="*/ 98 h 172"/>
                <a:gd name="T30" fmla="*/ 52 w 118"/>
                <a:gd name="T31" fmla="*/ 104 h 172"/>
                <a:gd name="T32" fmla="*/ 44 w 118"/>
                <a:gd name="T33" fmla="*/ 108 h 172"/>
                <a:gd name="T34" fmla="*/ 34 w 118"/>
                <a:gd name="T35" fmla="*/ 106 h 172"/>
                <a:gd name="T36" fmla="*/ 32 w 118"/>
                <a:gd name="T37" fmla="*/ 106 h 172"/>
                <a:gd name="T38" fmla="*/ 30 w 118"/>
                <a:gd name="T39" fmla="*/ 114 h 172"/>
                <a:gd name="T40" fmla="*/ 30 w 118"/>
                <a:gd name="T41" fmla="*/ 122 h 172"/>
                <a:gd name="T42" fmla="*/ 16 w 118"/>
                <a:gd name="T43" fmla="*/ 128 h 172"/>
                <a:gd name="T44" fmla="*/ 8 w 118"/>
                <a:gd name="T45" fmla="*/ 134 h 172"/>
                <a:gd name="T46" fmla="*/ 18 w 118"/>
                <a:gd name="T47" fmla="*/ 136 h 172"/>
                <a:gd name="T48" fmla="*/ 24 w 118"/>
                <a:gd name="T49" fmla="*/ 136 h 172"/>
                <a:gd name="T50" fmla="*/ 32 w 118"/>
                <a:gd name="T51" fmla="*/ 138 h 172"/>
                <a:gd name="T52" fmla="*/ 38 w 118"/>
                <a:gd name="T53" fmla="*/ 148 h 172"/>
                <a:gd name="T54" fmla="*/ 28 w 118"/>
                <a:gd name="T55" fmla="*/ 152 h 172"/>
                <a:gd name="T56" fmla="*/ 8 w 118"/>
                <a:gd name="T57" fmla="*/ 154 h 172"/>
                <a:gd name="T58" fmla="*/ 2 w 118"/>
                <a:gd name="T59" fmla="*/ 170 h 172"/>
                <a:gd name="T60" fmla="*/ 4 w 118"/>
                <a:gd name="T61" fmla="*/ 172 h 172"/>
                <a:gd name="T62" fmla="*/ 18 w 118"/>
                <a:gd name="T63" fmla="*/ 168 h 172"/>
                <a:gd name="T64" fmla="*/ 44 w 118"/>
                <a:gd name="T65" fmla="*/ 158 h 172"/>
                <a:gd name="T66" fmla="*/ 56 w 118"/>
                <a:gd name="T67" fmla="*/ 154 h 172"/>
                <a:gd name="T68" fmla="*/ 62 w 118"/>
                <a:gd name="T69" fmla="*/ 156 h 172"/>
                <a:gd name="T70" fmla="*/ 66 w 118"/>
                <a:gd name="T71" fmla="*/ 158 h 172"/>
                <a:gd name="T72" fmla="*/ 70 w 118"/>
                <a:gd name="T73" fmla="*/ 156 h 172"/>
                <a:gd name="T74" fmla="*/ 76 w 118"/>
                <a:gd name="T75" fmla="*/ 152 h 172"/>
                <a:gd name="T76" fmla="*/ 80 w 118"/>
                <a:gd name="T77" fmla="*/ 154 h 172"/>
                <a:gd name="T78" fmla="*/ 86 w 118"/>
                <a:gd name="T79" fmla="*/ 158 h 172"/>
                <a:gd name="T80" fmla="*/ 92 w 118"/>
                <a:gd name="T81" fmla="*/ 160 h 172"/>
                <a:gd name="T82" fmla="*/ 98 w 118"/>
                <a:gd name="T83" fmla="*/ 152 h 172"/>
                <a:gd name="T84" fmla="*/ 94 w 118"/>
                <a:gd name="T85" fmla="*/ 138 h 172"/>
                <a:gd name="T86" fmla="*/ 104 w 118"/>
                <a:gd name="T87" fmla="*/ 132 h 172"/>
                <a:gd name="T88" fmla="*/ 118 w 118"/>
                <a:gd name="T89" fmla="*/ 114 h 172"/>
                <a:gd name="T90" fmla="*/ 108 w 118"/>
                <a:gd name="T91" fmla="*/ 108 h 172"/>
                <a:gd name="T92" fmla="*/ 100 w 118"/>
                <a:gd name="T93" fmla="*/ 108 h 172"/>
                <a:gd name="T94" fmla="*/ 98 w 118"/>
                <a:gd name="T95" fmla="*/ 86 h 172"/>
                <a:gd name="T96" fmla="*/ 90 w 118"/>
                <a:gd name="T97" fmla="*/ 66 h 172"/>
                <a:gd name="T98" fmla="*/ 76 w 118"/>
                <a:gd name="T99" fmla="*/ 60 h 172"/>
                <a:gd name="T100" fmla="*/ 64 w 118"/>
                <a:gd name="T101" fmla="*/ 50 h 172"/>
                <a:gd name="T102" fmla="*/ 64 w 118"/>
                <a:gd name="T103" fmla="*/ 44 h 172"/>
                <a:gd name="T104" fmla="*/ 84 w 118"/>
                <a:gd name="T105" fmla="*/ 32 h 172"/>
                <a:gd name="T106" fmla="*/ 84 w 118"/>
                <a:gd name="T107" fmla="*/ 24 h 172"/>
                <a:gd name="T108" fmla="*/ 76 w 118"/>
                <a:gd name="T109" fmla="*/ 18 h 172"/>
                <a:gd name="T110" fmla="*/ 74 w 118"/>
                <a:gd name="T111" fmla="*/ 12 h 172"/>
                <a:gd name="T112" fmla="*/ 82 w 118"/>
                <a:gd name="T113" fmla="*/ 0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8" h="172">
                  <a:moveTo>
                    <a:pt x="82" y="0"/>
                  </a:moveTo>
                  <a:lnTo>
                    <a:pt x="82" y="0"/>
                  </a:lnTo>
                  <a:lnTo>
                    <a:pt x="72" y="2"/>
                  </a:lnTo>
                  <a:lnTo>
                    <a:pt x="64" y="2"/>
                  </a:lnTo>
                  <a:lnTo>
                    <a:pt x="64" y="2"/>
                  </a:lnTo>
                  <a:lnTo>
                    <a:pt x="62" y="2"/>
                  </a:lnTo>
                  <a:lnTo>
                    <a:pt x="62" y="2"/>
                  </a:lnTo>
                  <a:lnTo>
                    <a:pt x="56" y="2"/>
                  </a:lnTo>
                  <a:lnTo>
                    <a:pt x="56" y="2"/>
                  </a:lnTo>
                  <a:lnTo>
                    <a:pt x="48" y="2"/>
                  </a:lnTo>
                  <a:lnTo>
                    <a:pt x="48" y="2"/>
                  </a:lnTo>
                  <a:lnTo>
                    <a:pt x="42" y="2"/>
                  </a:lnTo>
                  <a:lnTo>
                    <a:pt x="42" y="2"/>
                  </a:lnTo>
                  <a:lnTo>
                    <a:pt x="38" y="6"/>
                  </a:lnTo>
                  <a:lnTo>
                    <a:pt x="36" y="8"/>
                  </a:lnTo>
                  <a:lnTo>
                    <a:pt x="34" y="12"/>
                  </a:lnTo>
                  <a:lnTo>
                    <a:pt x="32" y="16"/>
                  </a:lnTo>
                  <a:lnTo>
                    <a:pt x="32" y="16"/>
                  </a:lnTo>
                  <a:lnTo>
                    <a:pt x="28" y="18"/>
                  </a:lnTo>
                  <a:lnTo>
                    <a:pt x="24" y="20"/>
                  </a:lnTo>
                  <a:lnTo>
                    <a:pt x="20" y="20"/>
                  </a:lnTo>
                  <a:lnTo>
                    <a:pt x="18" y="26"/>
                  </a:lnTo>
                  <a:lnTo>
                    <a:pt x="18" y="26"/>
                  </a:lnTo>
                  <a:lnTo>
                    <a:pt x="20" y="30"/>
                  </a:lnTo>
                  <a:lnTo>
                    <a:pt x="22" y="34"/>
                  </a:lnTo>
                  <a:lnTo>
                    <a:pt x="30" y="42"/>
                  </a:lnTo>
                  <a:lnTo>
                    <a:pt x="30" y="42"/>
                  </a:lnTo>
                  <a:lnTo>
                    <a:pt x="34" y="48"/>
                  </a:lnTo>
                  <a:lnTo>
                    <a:pt x="34" y="54"/>
                  </a:lnTo>
                  <a:lnTo>
                    <a:pt x="30" y="58"/>
                  </a:lnTo>
                  <a:lnTo>
                    <a:pt x="24" y="64"/>
                  </a:lnTo>
                  <a:lnTo>
                    <a:pt x="24" y="64"/>
                  </a:lnTo>
                  <a:lnTo>
                    <a:pt x="28" y="66"/>
                  </a:lnTo>
                  <a:lnTo>
                    <a:pt x="34" y="68"/>
                  </a:lnTo>
                  <a:lnTo>
                    <a:pt x="38" y="72"/>
                  </a:lnTo>
                  <a:lnTo>
                    <a:pt x="40" y="74"/>
                  </a:lnTo>
                  <a:lnTo>
                    <a:pt x="38" y="76"/>
                  </a:lnTo>
                  <a:lnTo>
                    <a:pt x="38" y="76"/>
                  </a:lnTo>
                  <a:lnTo>
                    <a:pt x="44" y="78"/>
                  </a:lnTo>
                  <a:lnTo>
                    <a:pt x="48" y="82"/>
                  </a:lnTo>
                  <a:lnTo>
                    <a:pt x="48" y="88"/>
                  </a:lnTo>
                  <a:lnTo>
                    <a:pt x="48" y="90"/>
                  </a:lnTo>
                  <a:lnTo>
                    <a:pt x="44" y="92"/>
                  </a:lnTo>
                  <a:lnTo>
                    <a:pt x="44" y="92"/>
                  </a:lnTo>
                  <a:lnTo>
                    <a:pt x="50" y="98"/>
                  </a:lnTo>
                  <a:lnTo>
                    <a:pt x="52" y="100"/>
                  </a:lnTo>
                  <a:lnTo>
                    <a:pt x="52" y="104"/>
                  </a:lnTo>
                  <a:lnTo>
                    <a:pt x="52" y="104"/>
                  </a:lnTo>
                  <a:lnTo>
                    <a:pt x="48" y="106"/>
                  </a:lnTo>
                  <a:lnTo>
                    <a:pt x="44" y="108"/>
                  </a:lnTo>
                  <a:lnTo>
                    <a:pt x="44" y="108"/>
                  </a:lnTo>
                  <a:lnTo>
                    <a:pt x="38" y="106"/>
                  </a:lnTo>
                  <a:lnTo>
                    <a:pt x="38" y="106"/>
                  </a:lnTo>
                  <a:lnTo>
                    <a:pt x="34" y="106"/>
                  </a:lnTo>
                  <a:lnTo>
                    <a:pt x="34" y="106"/>
                  </a:lnTo>
                  <a:lnTo>
                    <a:pt x="32" y="106"/>
                  </a:lnTo>
                  <a:lnTo>
                    <a:pt x="32" y="106"/>
                  </a:lnTo>
                  <a:lnTo>
                    <a:pt x="26" y="110"/>
                  </a:lnTo>
                  <a:lnTo>
                    <a:pt x="28" y="112"/>
                  </a:lnTo>
                  <a:lnTo>
                    <a:pt x="30" y="114"/>
                  </a:lnTo>
                  <a:lnTo>
                    <a:pt x="32" y="118"/>
                  </a:lnTo>
                  <a:lnTo>
                    <a:pt x="32" y="118"/>
                  </a:lnTo>
                  <a:lnTo>
                    <a:pt x="30" y="122"/>
                  </a:lnTo>
                  <a:lnTo>
                    <a:pt x="26" y="124"/>
                  </a:lnTo>
                  <a:lnTo>
                    <a:pt x="16" y="128"/>
                  </a:lnTo>
                  <a:lnTo>
                    <a:pt x="16" y="128"/>
                  </a:lnTo>
                  <a:lnTo>
                    <a:pt x="8" y="132"/>
                  </a:lnTo>
                  <a:lnTo>
                    <a:pt x="8" y="134"/>
                  </a:lnTo>
                  <a:lnTo>
                    <a:pt x="8" y="134"/>
                  </a:lnTo>
                  <a:lnTo>
                    <a:pt x="12" y="136"/>
                  </a:lnTo>
                  <a:lnTo>
                    <a:pt x="18" y="136"/>
                  </a:lnTo>
                  <a:lnTo>
                    <a:pt x="18" y="136"/>
                  </a:lnTo>
                  <a:lnTo>
                    <a:pt x="20" y="136"/>
                  </a:lnTo>
                  <a:lnTo>
                    <a:pt x="20" y="136"/>
                  </a:lnTo>
                  <a:lnTo>
                    <a:pt x="24" y="136"/>
                  </a:lnTo>
                  <a:lnTo>
                    <a:pt x="24" y="136"/>
                  </a:lnTo>
                  <a:lnTo>
                    <a:pt x="32" y="138"/>
                  </a:lnTo>
                  <a:lnTo>
                    <a:pt x="32" y="138"/>
                  </a:lnTo>
                  <a:lnTo>
                    <a:pt x="38" y="140"/>
                  </a:lnTo>
                  <a:lnTo>
                    <a:pt x="38" y="144"/>
                  </a:lnTo>
                  <a:lnTo>
                    <a:pt x="38" y="148"/>
                  </a:lnTo>
                  <a:lnTo>
                    <a:pt x="32" y="150"/>
                  </a:lnTo>
                  <a:lnTo>
                    <a:pt x="32" y="150"/>
                  </a:lnTo>
                  <a:lnTo>
                    <a:pt x="28" y="152"/>
                  </a:lnTo>
                  <a:lnTo>
                    <a:pt x="20" y="154"/>
                  </a:lnTo>
                  <a:lnTo>
                    <a:pt x="8" y="154"/>
                  </a:lnTo>
                  <a:lnTo>
                    <a:pt x="8" y="154"/>
                  </a:lnTo>
                  <a:lnTo>
                    <a:pt x="2" y="164"/>
                  </a:lnTo>
                  <a:lnTo>
                    <a:pt x="0" y="168"/>
                  </a:lnTo>
                  <a:lnTo>
                    <a:pt x="2" y="170"/>
                  </a:lnTo>
                  <a:lnTo>
                    <a:pt x="2" y="172"/>
                  </a:lnTo>
                  <a:lnTo>
                    <a:pt x="2" y="172"/>
                  </a:lnTo>
                  <a:lnTo>
                    <a:pt x="4" y="172"/>
                  </a:lnTo>
                  <a:lnTo>
                    <a:pt x="4" y="172"/>
                  </a:lnTo>
                  <a:lnTo>
                    <a:pt x="10" y="172"/>
                  </a:lnTo>
                  <a:lnTo>
                    <a:pt x="18" y="168"/>
                  </a:lnTo>
                  <a:lnTo>
                    <a:pt x="32" y="164"/>
                  </a:lnTo>
                  <a:lnTo>
                    <a:pt x="32" y="164"/>
                  </a:lnTo>
                  <a:lnTo>
                    <a:pt x="44" y="158"/>
                  </a:lnTo>
                  <a:lnTo>
                    <a:pt x="50" y="156"/>
                  </a:lnTo>
                  <a:lnTo>
                    <a:pt x="56" y="154"/>
                  </a:lnTo>
                  <a:lnTo>
                    <a:pt x="56" y="154"/>
                  </a:lnTo>
                  <a:lnTo>
                    <a:pt x="58" y="154"/>
                  </a:lnTo>
                  <a:lnTo>
                    <a:pt x="58" y="154"/>
                  </a:lnTo>
                  <a:lnTo>
                    <a:pt x="62" y="156"/>
                  </a:lnTo>
                  <a:lnTo>
                    <a:pt x="66" y="158"/>
                  </a:lnTo>
                  <a:lnTo>
                    <a:pt x="66" y="158"/>
                  </a:lnTo>
                  <a:lnTo>
                    <a:pt x="66" y="158"/>
                  </a:lnTo>
                  <a:lnTo>
                    <a:pt x="66" y="158"/>
                  </a:lnTo>
                  <a:lnTo>
                    <a:pt x="70" y="158"/>
                  </a:lnTo>
                  <a:lnTo>
                    <a:pt x="70" y="156"/>
                  </a:lnTo>
                  <a:lnTo>
                    <a:pt x="72" y="154"/>
                  </a:lnTo>
                  <a:lnTo>
                    <a:pt x="76" y="152"/>
                  </a:lnTo>
                  <a:lnTo>
                    <a:pt x="76" y="152"/>
                  </a:lnTo>
                  <a:lnTo>
                    <a:pt x="76" y="152"/>
                  </a:lnTo>
                  <a:lnTo>
                    <a:pt x="76" y="152"/>
                  </a:lnTo>
                  <a:lnTo>
                    <a:pt x="80" y="154"/>
                  </a:lnTo>
                  <a:lnTo>
                    <a:pt x="82" y="156"/>
                  </a:lnTo>
                  <a:lnTo>
                    <a:pt x="82" y="156"/>
                  </a:lnTo>
                  <a:lnTo>
                    <a:pt x="86" y="158"/>
                  </a:lnTo>
                  <a:lnTo>
                    <a:pt x="90" y="160"/>
                  </a:lnTo>
                  <a:lnTo>
                    <a:pt x="90" y="160"/>
                  </a:lnTo>
                  <a:lnTo>
                    <a:pt x="92" y="160"/>
                  </a:lnTo>
                  <a:lnTo>
                    <a:pt x="92" y="160"/>
                  </a:lnTo>
                  <a:lnTo>
                    <a:pt x="98" y="156"/>
                  </a:lnTo>
                  <a:lnTo>
                    <a:pt x="98" y="152"/>
                  </a:lnTo>
                  <a:lnTo>
                    <a:pt x="96" y="142"/>
                  </a:lnTo>
                  <a:lnTo>
                    <a:pt x="96" y="142"/>
                  </a:lnTo>
                  <a:lnTo>
                    <a:pt x="94" y="138"/>
                  </a:lnTo>
                  <a:lnTo>
                    <a:pt x="94" y="136"/>
                  </a:lnTo>
                  <a:lnTo>
                    <a:pt x="104" y="132"/>
                  </a:lnTo>
                  <a:lnTo>
                    <a:pt x="104" y="132"/>
                  </a:lnTo>
                  <a:lnTo>
                    <a:pt x="114" y="124"/>
                  </a:lnTo>
                  <a:lnTo>
                    <a:pt x="116" y="120"/>
                  </a:lnTo>
                  <a:lnTo>
                    <a:pt x="118" y="114"/>
                  </a:lnTo>
                  <a:lnTo>
                    <a:pt x="118" y="114"/>
                  </a:lnTo>
                  <a:lnTo>
                    <a:pt x="112" y="110"/>
                  </a:lnTo>
                  <a:lnTo>
                    <a:pt x="108" y="108"/>
                  </a:lnTo>
                  <a:lnTo>
                    <a:pt x="104" y="108"/>
                  </a:lnTo>
                  <a:lnTo>
                    <a:pt x="104" y="108"/>
                  </a:lnTo>
                  <a:lnTo>
                    <a:pt x="100" y="108"/>
                  </a:lnTo>
                  <a:lnTo>
                    <a:pt x="100" y="108"/>
                  </a:lnTo>
                  <a:lnTo>
                    <a:pt x="100" y="96"/>
                  </a:lnTo>
                  <a:lnTo>
                    <a:pt x="98" y="86"/>
                  </a:lnTo>
                  <a:lnTo>
                    <a:pt x="98" y="86"/>
                  </a:lnTo>
                  <a:lnTo>
                    <a:pt x="94" y="76"/>
                  </a:lnTo>
                  <a:lnTo>
                    <a:pt x="90" y="66"/>
                  </a:lnTo>
                  <a:lnTo>
                    <a:pt x="90" y="66"/>
                  </a:lnTo>
                  <a:lnTo>
                    <a:pt x="84" y="62"/>
                  </a:lnTo>
                  <a:lnTo>
                    <a:pt x="76" y="60"/>
                  </a:lnTo>
                  <a:lnTo>
                    <a:pt x="68" y="56"/>
                  </a:lnTo>
                  <a:lnTo>
                    <a:pt x="64" y="50"/>
                  </a:lnTo>
                  <a:lnTo>
                    <a:pt x="64" y="50"/>
                  </a:lnTo>
                  <a:lnTo>
                    <a:pt x="62" y="48"/>
                  </a:lnTo>
                  <a:lnTo>
                    <a:pt x="64" y="44"/>
                  </a:lnTo>
                  <a:lnTo>
                    <a:pt x="64" y="44"/>
                  </a:lnTo>
                  <a:lnTo>
                    <a:pt x="70" y="40"/>
                  </a:lnTo>
                  <a:lnTo>
                    <a:pt x="78" y="36"/>
                  </a:lnTo>
                  <a:lnTo>
                    <a:pt x="84" y="32"/>
                  </a:lnTo>
                  <a:lnTo>
                    <a:pt x="86" y="28"/>
                  </a:lnTo>
                  <a:lnTo>
                    <a:pt x="84" y="24"/>
                  </a:lnTo>
                  <a:lnTo>
                    <a:pt x="84" y="24"/>
                  </a:lnTo>
                  <a:lnTo>
                    <a:pt x="82" y="22"/>
                  </a:lnTo>
                  <a:lnTo>
                    <a:pt x="78" y="20"/>
                  </a:lnTo>
                  <a:lnTo>
                    <a:pt x="76" y="18"/>
                  </a:lnTo>
                  <a:lnTo>
                    <a:pt x="74" y="16"/>
                  </a:lnTo>
                  <a:lnTo>
                    <a:pt x="74" y="16"/>
                  </a:lnTo>
                  <a:lnTo>
                    <a:pt x="74" y="12"/>
                  </a:lnTo>
                  <a:lnTo>
                    <a:pt x="78" y="8"/>
                  </a:lnTo>
                  <a:lnTo>
                    <a:pt x="80" y="4"/>
                  </a:lnTo>
                  <a:lnTo>
                    <a:pt x="8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301" name="Freeform 51"/>
            <p:cNvSpPr>
              <a:spLocks/>
            </p:cNvSpPr>
            <p:nvPr/>
          </p:nvSpPr>
          <p:spPr bwMode="auto">
            <a:xfrm>
              <a:off x="758" y="1544"/>
              <a:ext cx="88" cy="82"/>
            </a:xfrm>
            <a:custGeom>
              <a:avLst/>
              <a:gdLst>
                <a:gd name="T0" fmla="*/ 66 w 88"/>
                <a:gd name="T1" fmla="*/ 0 h 82"/>
                <a:gd name="T2" fmla="*/ 66 w 88"/>
                <a:gd name="T3" fmla="*/ 0 h 82"/>
                <a:gd name="T4" fmla="*/ 60 w 88"/>
                <a:gd name="T5" fmla="*/ 2 h 82"/>
                <a:gd name="T6" fmla="*/ 52 w 88"/>
                <a:gd name="T7" fmla="*/ 8 h 82"/>
                <a:gd name="T8" fmla="*/ 52 w 88"/>
                <a:gd name="T9" fmla="*/ 8 h 82"/>
                <a:gd name="T10" fmla="*/ 46 w 88"/>
                <a:gd name="T11" fmla="*/ 16 h 82"/>
                <a:gd name="T12" fmla="*/ 42 w 88"/>
                <a:gd name="T13" fmla="*/ 18 h 82"/>
                <a:gd name="T14" fmla="*/ 38 w 88"/>
                <a:gd name="T15" fmla="*/ 22 h 82"/>
                <a:gd name="T16" fmla="*/ 38 w 88"/>
                <a:gd name="T17" fmla="*/ 22 h 82"/>
                <a:gd name="T18" fmla="*/ 32 w 88"/>
                <a:gd name="T19" fmla="*/ 24 h 82"/>
                <a:gd name="T20" fmla="*/ 26 w 88"/>
                <a:gd name="T21" fmla="*/ 24 h 82"/>
                <a:gd name="T22" fmla="*/ 20 w 88"/>
                <a:gd name="T23" fmla="*/ 26 h 82"/>
                <a:gd name="T24" fmla="*/ 16 w 88"/>
                <a:gd name="T25" fmla="*/ 30 h 82"/>
                <a:gd name="T26" fmla="*/ 16 w 88"/>
                <a:gd name="T27" fmla="*/ 30 h 82"/>
                <a:gd name="T28" fmla="*/ 16 w 88"/>
                <a:gd name="T29" fmla="*/ 36 h 82"/>
                <a:gd name="T30" fmla="*/ 20 w 88"/>
                <a:gd name="T31" fmla="*/ 38 h 82"/>
                <a:gd name="T32" fmla="*/ 30 w 88"/>
                <a:gd name="T33" fmla="*/ 42 h 82"/>
                <a:gd name="T34" fmla="*/ 36 w 88"/>
                <a:gd name="T35" fmla="*/ 42 h 82"/>
                <a:gd name="T36" fmla="*/ 38 w 88"/>
                <a:gd name="T37" fmla="*/ 44 h 82"/>
                <a:gd name="T38" fmla="*/ 36 w 88"/>
                <a:gd name="T39" fmla="*/ 48 h 82"/>
                <a:gd name="T40" fmla="*/ 30 w 88"/>
                <a:gd name="T41" fmla="*/ 52 h 82"/>
                <a:gd name="T42" fmla="*/ 30 w 88"/>
                <a:gd name="T43" fmla="*/ 52 h 82"/>
                <a:gd name="T44" fmla="*/ 20 w 88"/>
                <a:gd name="T45" fmla="*/ 58 h 82"/>
                <a:gd name="T46" fmla="*/ 6 w 88"/>
                <a:gd name="T47" fmla="*/ 64 h 82"/>
                <a:gd name="T48" fmla="*/ 2 w 88"/>
                <a:gd name="T49" fmla="*/ 68 h 82"/>
                <a:gd name="T50" fmla="*/ 0 w 88"/>
                <a:gd name="T51" fmla="*/ 72 h 82"/>
                <a:gd name="T52" fmla="*/ 0 w 88"/>
                <a:gd name="T53" fmla="*/ 76 h 82"/>
                <a:gd name="T54" fmla="*/ 6 w 88"/>
                <a:gd name="T55" fmla="*/ 80 h 82"/>
                <a:gd name="T56" fmla="*/ 6 w 88"/>
                <a:gd name="T57" fmla="*/ 80 h 82"/>
                <a:gd name="T58" fmla="*/ 10 w 88"/>
                <a:gd name="T59" fmla="*/ 82 h 82"/>
                <a:gd name="T60" fmla="*/ 10 w 88"/>
                <a:gd name="T61" fmla="*/ 82 h 82"/>
                <a:gd name="T62" fmla="*/ 18 w 88"/>
                <a:gd name="T63" fmla="*/ 80 h 82"/>
                <a:gd name="T64" fmla="*/ 28 w 88"/>
                <a:gd name="T65" fmla="*/ 74 h 82"/>
                <a:gd name="T66" fmla="*/ 28 w 88"/>
                <a:gd name="T67" fmla="*/ 74 h 82"/>
                <a:gd name="T68" fmla="*/ 40 w 88"/>
                <a:gd name="T69" fmla="*/ 72 h 82"/>
                <a:gd name="T70" fmla="*/ 44 w 88"/>
                <a:gd name="T71" fmla="*/ 70 h 82"/>
                <a:gd name="T72" fmla="*/ 50 w 88"/>
                <a:gd name="T73" fmla="*/ 66 h 82"/>
                <a:gd name="T74" fmla="*/ 50 w 88"/>
                <a:gd name="T75" fmla="*/ 66 h 82"/>
                <a:gd name="T76" fmla="*/ 66 w 88"/>
                <a:gd name="T77" fmla="*/ 56 h 82"/>
                <a:gd name="T78" fmla="*/ 66 w 88"/>
                <a:gd name="T79" fmla="*/ 56 h 82"/>
                <a:gd name="T80" fmla="*/ 70 w 88"/>
                <a:gd name="T81" fmla="*/ 54 h 82"/>
                <a:gd name="T82" fmla="*/ 72 w 88"/>
                <a:gd name="T83" fmla="*/ 50 h 82"/>
                <a:gd name="T84" fmla="*/ 72 w 88"/>
                <a:gd name="T85" fmla="*/ 48 h 82"/>
                <a:gd name="T86" fmla="*/ 70 w 88"/>
                <a:gd name="T87" fmla="*/ 44 h 82"/>
                <a:gd name="T88" fmla="*/ 70 w 88"/>
                <a:gd name="T89" fmla="*/ 44 h 82"/>
                <a:gd name="T90" fmla="*/ 68 w 88"/>
                <a:gd name="T91" fmla="*/ 38 h 82"/>
                <a:gd name="T92" fmla="*/ 68 w 88"/>
                <a:gd name="T93" fmla="*/ 36 h 82"/>
                <a:gd name="T94" fmla="*/ 70 w 88"/>
                <a:gd name="T95" fmla="*/ 32 h 82"/>
                <a:gd name="T96" fmla="*/ 72 w 88"/>
                <a:gd name="T97" fmla="*/ 30 h 82"/>
                <a:gd name="T98" fmla="*/ 88 w 88"/>
                <a:gd name="T99" fmla="*/ 22 h 82"/>
                <a:gd name="T100" fmla="*/ 88 w 88"/>
                <a:gd name="T101" fmla="*/ 22 h 82"/>
                <a:gd name="T102" fmla="*/ 84 w 88"/>
                <a:gd name="T103" fmla="*/ 18 h 82"/>
                <a:gd name="T104" fmla="*/ 78 w 88"/>
                <a:gd name="T105" fmla="*/ 10 h 82"/>
                <a:gd name="T106" fmla="*/ 72 w 88"/>
                <a:gd name="T107" fmla="*/ 4 h 82"/>
                <a:gd name="T108" fmla="*/ 68 w 88"/>
                <a:gd name="T109" fmla="*/ 2 h 82"/>
                <a:gd name="T110" fmla="*/ 66 w 88"/>
                <a:gd name="T111"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8" h="82">
                  <a:moveTo>
                    <a:pt x="66" y="0"/>
                  </a:moveTo>
                  <a:lnTo>
                    <a:pt x="66" y="0"/>
                  </a:lnTo>
                  <a:lnTo>
                    <a:pt x="60" y="2"/>
                  </a:lnTo>
                  <a:lnTo>
                    <a:pt x="52" y="8"/>
                  </a:lnTo>
                  <a:lnTo>
                    <a:pt x="52" y="8"/>
                  </a:lnTo>
                  <a:lnTo>
                    <a:pt x="46" y="16"/>
                  </a:lnTo>
                  <a:lnTo>
                    <a:pt x="42" y="18"/>
                  </a:lnTo>
                  <a:lnTo>
                    <a:pt x="38" y="22"/>
                  </a:lnTo>
                  <a:lnTo>
                    <a:pt x="38" y="22"/>
                  </a:lnTo>
                  <a:lnTo>
                    <a:pt x="32" y="24"/>
                  </a:lnTo>
                  <a:lnTo>
                    <a:pt x="26" y="24"/>
                  </a:lnTo>
                  <a:lnTo>
                    <a:pt x="20" y="26"/>
                  </a:lnTo>
                  <a:lnTo>
                    <a:pt x="16" y="30"/>
                  </a:lnTo>
                  <a:lnTo>
                    <a:pt x="16" y="30"/>
                  </a:lnTo>
                  <a:lnTo>
                    <a:pt x="16" y="36"/>
                  </a:lnTo>
                  <a:lnTo>
                    <a:pt x="20" y="38"/>
                  </a:lnTo>
                  <a:lnTo>
                    <a:pt x="30" y="42"/>
                  </a:lnTo>
                  <a:lnTo>
                    <a:pt x="36" y="42"/>
                  </a:lnTo>
                  <a:lnTo>
                    <a:pt x="38" y="44"/>
                  </a:lnTo>
                  <a:lnTo>
                    <a:pt x="36" y="48"/>
                  </a:lnTo>
                  <a:lnTo>
                    <a:pt x="30" y="52"/>
                  </a:lnTo>
                  <a:lnTo>
                    <a:pt x="30" y="52"/>
                  </a:lnTo>
                  <a:lnTo>
                    <a:pt x="20" y="58"/>
                  </a:lnTo>
                  <a:lnTo>
                    <a:pt x="6" y="64"/>
                  </a:lnTo>
                  <a:lnTo>
                    <a:pt x="2" y="68"/>
                  </a:lnTo>
                  <a:lnTo>
                    <a:pt x="0" y="72"/>
                  </a:lnTo>
                  <a:lnTo>
                    <a:pt x="0" y="76"/>
                  </a:lnTo>
                  <a:lnTo>
                    <a:pt x="6" y="80"/>
                  </a:lnTo>
                  <a:lnTo>
                    <a:pt x="6" y="80"/>
                  </a:lnTo>
                  <a:lnTo>
                    <a:pt x="10" y="82"/>
                  </a:lnTo>
                  <a:lnTo>
                    <a:pt x="10" y="82"/>
                  </a:lnTo>
                  <a:lnTo>
                    <a:pt x="18" y="80"/>
                  </a:lnTo>
                  <a:lnTo>
                    <a:pt x="28" y="74"/>
                  </a:lnTo>
                  <a:lnTo>
                    <a:pt x="28" y="74"/>
                  </a:lnTo>
                  <a:lnTo>
                    <a:pt x="40" y="72"/>
                  </a:lnTo>
                  <a:lnTo>
                    <a:pt x="44" y="70"/>
                  </a:lnTo>
                  <a:lnTo>
                    <a:pt x="50" y="66"/>
                  </a:lnTo>
                  <a:lnTo>
                    <a:pt x="50" y="66"/>
                  </a:lnTo>
                  <a:lnTo>
                    <a:pt x="66" y="56"/>
                  </a:lnTo>
                  <a:lnTo>
                    <a:pt x="66" y="56"/>
                  </a:lnTo>
                  <a:lnTo>
                    <a:pt x="70" y="54"/>
                  </a:lnTo>
                  <a:lnTo>
                    <a:pt x="72" y="50"/>
                  </a:lnTo>
                  <a:lnTo>
                    <a:pt x="72" y="48"/>
                  </a:lnTo>
                  <a:lnTo>
                    <a:pt x="70" y="44"/>
                  </a:lnTo>
                  <a:lnTo>
                    <a:pt x="70" y="44"/>
                  </a:lnTo>
                  <a:lnTo>
                    <a:pt x="68" y="38"/>
                  </a:lnTo>
                  <a:lnTo>
                    <a:pt x="68" y="36"/>
                  </a:lnTo>
                  <a:lnTo>
                    <a:pt x="70" y="32"/>
                  </a:lnTo>
                  <a:lnTo>
                    <a:pt x="72" y="30"/>
                  </a:lnTo>
                  <a:lnTo>
                    <a:pt x="88" y="22"/>
                  </a:lnTo>
                  <a:lnTo>
                    <a:pt x="88" y="22"/>
                  </a:lnTo>
                  <a:lnTo>
                    <a:pt x="84" y="18"/>
                  </a:lnTo>
                  <a:lnTo>
                    <a:pt x="78" y="10"/>
                  </a:lnTo>
                  <a:lnTo>
                    <a:pt x="72" y="4"/>
                  </a:lnTo>
                  <a:lnTo>
                    <a:pt x="68" y="2"/>
                  </a:lnTo>
                  <a:lnTo>
                    <a:pt x="66"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302" name="Freeform 52"/>
            <p:cNvSpPr>
              <a:spLocks/>
            </p:cNvSpPr>
            <p:nvPr/>
          </p:nvSpPr>
          <p:spPr bwMode="auto">
            <a:xfrm>
              <a:off x="758" y="1544"/>
              <a:ext cx="88" cy="82"/>
            </a:xfrm>
            <a:custGeom>
              <a:avLst/>
              <a:gdLst>
                <a:gd name="T0" fmla="*/ 66 w 88"/>
                <a:gd name="T1" fmla="*/ 0 h 82"/>
                <a:gd name="T2" fmla="*/ 66 w 88"/>
                <a:gd name="T3" fmla="*/ 0 h 82"/>
                <a:gd name="T4" fmla="*/ 60 w 88"/>
                <a:gd name="T5" fmla="*/ 2 h 82"/>
                <a:gd name="T6" fmla="*/ 52 w 88"/>
                <a:gd name="T7" fmla="*/ 8 h 82"/>
                <a:gd name="T8" fmla="*/ 52 w 88"/>
                <a:gd name="T9" fmla="*/ 8 h 82"/>
                <a:gd name="T10" fmla="*/ 46 w 88"/>
                <a:gd name="T11" fmla="*/ 16 h 82"/>
                <a:gd name="T12" fmla="*/ 42 w 88"/>
                <a:gd name="T13" fmla="*/ 18 h 82"/>
                <a:gd name="T14" fmla="*/ 38 w 88"/>
                <a:gd name="T15" fmla="*/ 22 h 82"/>
                <a:gd name="T16" fmla="*/ 38 w 88"/>
                <a:gd name="T17" fmla="*/ 22 h 82"/>
                <a:gd name="T18" fmla="*/ 32 w 88"/>
                <a:gd name="T19" fmla="*/ 24 h 82"/>
                <a:gd name="T20" fmla="*/ 26 w 88"/>
                <a:gd name="T21" fmla="*/ 24 h 82"/>
                <a:gd name="T22" fmla="*/ 20 w 88"/>
                <a:gd name="T23" fmla="*/ 26 h 82"/>
                <a:gd name="T24" fmla="*/ 16 w 88"/>
                <a:gd name="T25" fmla="*/ 30 h 82"/>
                <a:gd name="T26" fmla="*/ 16 w 88"/>
                <a:gd name="T27" fmla="*/ 30 h 82"/>
                <a:gd name="T28" fmla="*/ 16 w 88"/>
                <a:gd name="T29" fmla="*/ 36 h 82"/>
                <a:gd name="T30" fmla="*/ 20 w 88"/>
                <a:gd name="T31" fmla="*/ 38 h 82"/>
                <a:gd name="T32" fmla="*/ 30 w 88"/>
                <a:gd name="T33" fmla="*/ 42 h 82"/>
                <a:gd name="T34" fmla="*/ 36 w 88"/>
                <a:gd name="T35" fmla="*/ 42 h 82"/>
                <a:gd name="T36" fmla="*/ 38 w 88"/>
                <a:gd name="T37" fmla="*/ 44 h 82"/>
                <a:gd name="T38" fmla="*/ 36 w 88"/>
                <a:gd name="T39" fmla="*/ 48 h 82"/>
                <a:gd name="T40" fmla="*/ 30 w 88"/>
                <a:gd name="T41" fmla="*/ 52 h 82"/>
                <a:gd name="T42" fmla="*/ 30 w 88"/>
                <a:gd name="T43" fmla="*/ 52 h 82"/>
                <a:gd name="T44" fmla="*/ 20 w 88"/>
                <a:gd name="T45" fmla="*/ 58 h 82"/>
                <a:gd name="T46" fmla="*/ 6 w 88"/>
                <a:gd name="T47" fmla="*/ 64 h 82"/>
                <a:gd name="T48" fmla="*/ 2 w 88"/>
                <a:gd name="T49" fmla="*/ 68 h 82"/>
                <a:gd name="T50" fmla="*/ 0 w 88"/>
                <a:gd name="T51" fmla="*/ 72 h 82"/>
                <a:gd name="T52" fmla="*/ 0 w 88"/>
                <a:gd name="T53" fmla="*/ 76 h 82"/>
                <a:gd name="T54" fmla="*/ 6 w 88"/>
                <a:gd name="T55" fmla="*/ 80 h 82"/>
                <a:gd name="T56" fmla="*/ 6 w 88"/>
                <a:gd name="T57" fmla="*/ 80 h 82"/>
                <a:gd name="T58" fmla="*/ 10 w 88"/>
                <a:gd name="T59" fmla="*/ 82 h 82"/>
                <a:gd name="T60" fmla="*/ 10 w 88"/>
                <a:gd name="T61" fmla="*/ 82 h 82"/>
                <a:gd name="T62" fmla="*/ 18 w 88"/>
                <a:gd name="T63" fmla="*/ 80 h 82"/>
                <a:gd name="T64" fmla="*/ 28 w 88"/>
                <a:gd name="T65" fmla="*/ 74 h 82"/>
                <a:gd name="T66" fmla="*/ 28 w 88"/>
                <a:gd name="T67" fmla="*/ 74 h 82"/>
                <a:gd name="T68" fmla="*/ 40 w 88"/>
                <a:gd name="T69" fmla="*/ 72 h 82"/>
                <a:gd name="T70" fmla="*/ 44 w 88"/>
                <a:gd name="T71" fmla="*/ 70 h 82"/>
                <a:gd name="T72" fmla="*/ 50 w 88"/>
                <a:gd name="T73" fmla="*/ 66 h 82"/>
                <a:gd name="T74" fmla="*/ 50 w 88"/>
                <a:gd name="T75" fmla="*/ 66 h 82"/>
                <a:gd name="T76" fmla="*/ 66 w 88"/>
                <a:gd name="T77" fmla="*/ 56 h 82"/>
                <a:gd name="T78" fmla="*/ 66 w 88"/>
                <a:gd name="T79" fmla="*/ 56 h 82"/>
                <a:gd name="T80" fmla="*/ 70 w 88"/>
                <a:gd name="T81" fmla="*/ 54 h 82"/>
                <a:gd name="T82" fmla="*/ 72 w 88"/>
                <a:gd name="T83" fmla="*/ 50 h 82"/>
                <a:gd name="T84" fmla="*/ 72 w 88"/>
                <a:gd name="T85" fmla="*/ 48 h 82"/>
                <a:gd name="T86" fmla="*/ 70 w 88"/>
                <a:gd name="T87" fmla="*/ 44 h 82"/>
                <a:gd name="T88" fmla="*/ 70 w 88"/>
                <a:gd name="T89" fmla="*/ 44 h 82"/>
                <a:gd name="T90" fmla="*/ 68 w 88"/>
                <a:gd name="T91" fmla="*/ 38 h 82"/>
                <a:gd name="T92" fmla="*/ 68 w 88"/>
                <a:gd name="T93" fmla="*/ 36 h 82"/>
                <a:gd name="T94" fmla="*/ 70 w 88"/>
                <a:gd name="T95" fmla="*/ 32 h 82"/>
                <a:gd name="T96" fmla="*/ 72 w 88"/>
                <a:gd name="T97" fmla="*/ 30 h 82"/>
                <a:gd name="T98" fmla="*/ 88 w 88"/>
                <a:gd name="T99" fmla="*/ 22 h 82"/>
                <a:gd name="T100" fmla="*/ 88 w 88"/>
                <a:gd name="T101" fmla="*/ 22 h 82"/>
                <a:gd name="T102" fmla="*/ 84 w 88"/>
                <a:gd name="T103" fmla="*/ 18 h 82"/>
                <a:gd name="T104" fmla="*/ 78 w 88"/>
                <a:gd name="T105" fmla="*/ 10 h 82"/>
                <a:gd name="T106" fmla="*/ 72 w 88"/>
                <a:gd name="T107" fmla="*/ 4 h 82"/>
                <a:gd name="T108" fmla="*/ 68 w 88"/>
                <a:gd name="T109" fmla="*/ 2 h 82"/>
                <a:gd name="T110" fmla="*/ 66 w 88"/>
                <a:gd name="T111"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8" h="82">
                  <a:moveTo>
                    <a:pt x="66" y="0"/>
                  </a:moveTo>
                  <a:lnTo>
                    <a:pt x="66" y="0"/>
                  </a:lnTo>
                  <a:lnTo>
                    <a:pt x="60" y="2"/>
                  </a:lnTo>
                  <a:lnTo>
                    <a:pt x="52" y="8"/>
                  </a:lnTo>
                  <a:lnTo>
                    <a:pt x="52" y="8"/>
                  </a:lnTo>
                  <a:lnTo>
                    <a:pt x="46" y="16"/>
                  </a:lnTo>
                  <a:lnTo>
                    <a:pt x="42" y="18"/>
                  </a:lnTo>
                  <a:lnTo>
                    <a:pt x="38" y="22"/>
                  </a:lnTo>
                  <a:lnTo>
                    <a:pt x="38" y="22"/>
                  </a:lnTo>
                  <a:lnTo>
                    <a:pt x="32" y="24"/>
                  </a:lnTo>
                  <a:lnTo>
                    <a:pt x="26" y="24"/>
                  </a:lnTo>
                  <a:lnTo>
                    <a:pt x="20" y="26"/>
                  </a:lnTo>
                  <a:lnTo>
                    <a:pt x="16" y="30"/>
                  </a:lnTo>
                  <a:lnTo>
                    <a:pt x="16" y="30"/>
                  </a:lnTo>
                  <a:lnTo>
                    <a:pt x="16" y="36"/>
                  </a:lnTo>
                  <a:lnTo>
                    <a:pt x="20" y="38"/>
                  </a:lnTo>
                  <a:lnTo>
                    <a:pt x="30" y="42"/>
                  </a:lnTo>
                  <a:lnTo>
                    <a:pt x="36" y="42"/>
                  </a:lnTo>
                  <a:lnTo>
                    <a:pt x="38" y="44"/>
                  </a:lnTo>
                  <a:lnTo>
                    <a:pt x="36" y="48"/>
                  </a:lnTo>
                  <a:lnTo>
                    <a:pt x="30" y="52"/>
                  </a:lnTo>
                  <a:lnTo>
                    <a:pt x="30" y="52"/>
                  </a:lnTo>
                  <a:lnTo>
                    <a:pt x="20" y="58"/>
                  </a:lnTo>
                  <a:lnTo>
                    <a:pt x="6" y="64"/>
                  </a:lnTo>
                  <a:lnTo>
                    <a:pt x="2" y="68"/>
                  </a:lnTo>
                  <a:lnTo>
                    <a:pt x="0" y="72"/>
                  </a:lnTo>
                  <a:lnTo>
                    <a:pt x="0" y="76"/>
                  </a:lnTo>
                  <a:lnTo>
                    <a:pt x="6" y="80"/>
                  </a:lnTo>
                  <a:lnTo>
                    <a:pt x="6" y="80"/>
                  </a:lnTo>
                  <a:lnTo>
                    <a:pt x="10" y="82"/>
                  </a:lnTo>
                  <a:lnTo>
                    <a:pt x="10" y="82"/>
                  </a:lnTo>
                  <a:lnTo>
                    <a:pt x="18" y="80"/>
                  </a:lnTo>
                  <a:lnTo>
                    <a:pt x="28" y="74"/>
                  </a:lnTo>
                  <a:lnTo>
                    <a:pt x="28" y="74"/>
                  </a:lnTo>
                  <a:lnTo>
                    <a:pt x="40" y="72"/>
                  </a:lnTo>
                  <a:lnTo>
                    <a:pt x="44" y="70"/>
                  </a:lnTo>
                  <a:lnTo>
                    <a:pt x="50" y="66"/>
                  </a:lnTo>
                  <a:lnTo>
                    <a:pt x="50" y="66"/>
                  </a:lnTo>
                  <a:lnTo>
                    <a:pt x="66" y="56"/>
                  </a:lnTo>
                  <a:lnTo>
                    <a:pt x="66" y="56"/>
                  </a:lnTo>
                  <a:lnTo>
                    <a:pt x="70" y="54"/>
                  </a:lnTo>
                  <a:lnTo>
                    <a:pt x="72" y="50"/>
                  </a:lnTo>
                  <a:lnTo>
                    <a:pt x="72" y="48"/>
                  </a:lnTo>
                  <a:lnTo>
                    <a:pt x="70" y="44"/>
                  </a:lnTo>
                  <a:lnTo>
                    <a:pt x="70" y="44"/>
                  </a:lnTo>
                  <a:lnTo>
                    <a:pt x="68" y="38"/>
                  </a:lnTo>
                  <a:lnTo>
                    <a:pt x="68" y="36"/>
                  </a:lnTo>
                  <a:lnTo>
                    <a:pt x="70" y="32"/>
                  </a:lnTo>
                  <a:lnTo>
                    <a:pt x="72" y="30"/>
                  </a:lnTo>
                  <a:lnTo>
                    <a:pt x="88" y="22"/>
                  </a:lnTo>
                  <a:lnTo>
                    <a:pt x="88" y="22"/>
                  </a:lnTo>
                  <a:lnTo>
                    <a:pt x="84" y="18"/>
                  </a:lnTo>
                  <a:lnTo>
                    <a:pt x="78" y="10"/>
                  </a:lnTo>
                  <a:lnTo>
                    <a:pt x="72" y="4"/>
                  </a:lnTo>
                  <a:lnTo>
                    <a:pt x="68" y="2"/>
                  </a:lnTo>
                  <a:lnTo>
                    <a:pt x="6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303" name="Freeform 53"/>
            <p:cNvSpPr>
              <a:spLocks/>
            </p:cNvSpPr>
            <p:nvPr/>
          </p:nvSpPr>
          <p:spPr bwMode="auto">
            <a:xfrm>
              <a:off x="3250" y="1274"/>
              <a:ext cx="60" cy="20"/>
            </a:xfrm>
            <a:custGeom>
              <a:avLst/>
              <a:gdLst>
                <a:gd name="T0" fmla="*/ 44 w 60"/>
                <a:gd name="T1" fmla="*/ 0 h 20"/>
                <a:gd name="T2" fmla="*/ 44 w 60"/>
                <a:gd name="T3" fmla="*/ 0 h 20"/>
                <a:gd name="T4" fmla="*/ 34 w 60"/>
                <a:gd name="T5" fmla="*/ 0 h 20"/>
                <a:gd name="T6" fmla="*/ 26 w 60"/>
                <a:gd name="T7" fmla="*/ 2 h 20"/>
                <a:gd name="T8" fmla="*/ 12 w 60"/>
                <a:gd name="T9" fmla="*/ 6 h 20"/>
                <a:gd name="T10" fmla="*/ 12 w 60"/>
                <a:gd name="T11" fmla="*/ 6 h 20"/>
                <a:gd name="T12" fmla="*/ 4 w 60"/>
                <a:gd name="T13" fmla="*/ 8 h 20"/>
                <a:gd name="T14" fmla="*/ 0 w 60"/>
                <a:gd name="T15" fmla="*/ 10 h 20"/>
                <a:gd name="T16" fmla="*/ 0 w 60"/>
                <a:gd name="T17" fmla="*/ 14 h 20"/>
                <a:gd name="T18" fmla="*/ 0 w 60"/>
                <a:gd name="T19" fmla="*/ 14 h 20"/>
                <a:gd name="T20" fmla="*/ 2 w 60"/>
                <a:gd name="T21" fmla="*/ 18 h 20"/>
                <a:gd name="T22" fmla="*/ 4 w 60"/>
                <a:gd name="T23" fmla="*/ 20 h 20"/>
                <a:gd name="T24" fmla="*/ 10 w 60"/>
                <a:gd name="T25" fmla="*/ 20 h 20"/>
                <a:gd name="T26" fmla="*/ 10 w 60"/>
                <a:gd name="T27" fmla="*/ 20 h 20"/>
                <a:gd name="T28" fmla="*/ 24 w 60"/>
                <a:gd name="T29" fmla="*/ 20 h 20"/>
                <a:gd name="T30" fmla="*/ 24 w 60"/>
                <a:gd name="T31" fmla="*/ 20 h 20"/>
                <a:gd name="T32" fmla="*/ 34 w 60"/>
                <a:gd name="T33" fmla="*/ 18 h 20"/>
                <a:gd name="T34" fmla="*/ 34 w 60"/>
                <a:gd name="T35" fmla="*/ 18 h 20"/>
                <a:gd name="T36" fmla="*/ 36 w 60"/>
                <a:gd name="T37" fmla="*/ 18 h 20"/>
                <a:gd name="T38" fmla="*/ 36 w 60"/>
                <a:gd name="T39" fmla="*/ 18 h 20"/>
                <a:gd name="T40" fmla="*/ 52 w 60"/>
                <a:gd name="T41" fmla="*/ 20 h 20"/>
                <a:gd name="T42" fmla="*/ 52 w 60"/>
                <a:gd name="T43" fmla="*/ 20 h 20"/>
                <a:gd name="T44" fmla="*/ 54 w 60"/>
                <a:gd name="T45" fmla="*/ 20 h 20"/>
                <a:gd name="T46" fmla="*/ 58 w 60"/>
                <a:gd name="T47" fmla="*/ 18 h 20"/>
                <a:gd name="T48" fmla="*/ 60 w 60"/>
                <a:gd name="T49" fmla="*/ 16 h 20"/>
                <a:gd name="T50" fmla="*/ 60 w 60"/>
                <a:gd name="T51" fmla="*/ 12 h 20"/>
                <a:gd name="T52" fmla="*/ 60 w 60"/>
                <a:gd name="T53" fmla="*/ 12 h 20"/>
                <a:gd name="T54" fmla="*/ 58 w 60"/>
                <a:gd name="T55" fmla="*/ 6 h 20"/>
                <a:gd name="T56" fmla="*/ 56 w 60"/>
                <a:gd name="T57" fmla="*/ 2 h 20"/>
                <a:gd name="T58" fmla="*/ 50 w 60"/>
                <a:gd name="T59" fmla="*/ 0 h 20"/>
                <a:gd name="T60" fmla="*/ 44 w 60"/>
                <a:gd name="T61"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60" h="20">
                  <a:moveTo>
                    <a:pt x="44" y="0"/>
                  </a:moveTo>
                  <a:lnTo>
                    <a:pt x="44" y="0"/>
                  </a:lnTo>
                  <a:lnTo>
                    <a:pt x="34" y="0"/>
                  </a:lnTo>
                  <a:lnTo>
                    <a:pt x="26" y="2"/>
                  </a:lnTo>
                  <a:lnTo>
                    <a:pt x="12" y="6"/>
                  </a:lnTo>
                  <a:lnTo>
                    <a:pt x="12" y="6"/>
                  </a:lnTo>
                  <a:lnTo>
                    <a:pt x="4" y="8"/>
                  </a:lnTo>
                  <a:lnTo>
                    <a:pt x="0" y="10"/>
                  </a:lnTo>
                  <a:lnTo>
                    <a:pt x="0" y="14"/>
                  </a:lnTo>
                  <a:lnTo>
                    <a:pt x="0" y="14"/>
                  </a:lnTo>
                  <a:lnTo>
                    <a:pt x="2" y="18"/>
                  </a:lnTo>
                  <a:lnTo>
                    <a:pt x="4" y="20"/>
                  </a:lnTo>
                  <a:lnTo>
                    <a:pt x="10" y="20"/>
                  </a:lnTo>
                  <a:lnTo>
                    <a:pt x="10" y="20"/>
                  </a:lnTo>
                  <a:lnTo>
                    <a:pt x="24" y="20"/>
                  </a:lnTo>
                  <a:lnTo>
                    <a:pt x="24" y="20"/>
                  </a:lnTo>
                  <a:lnTo>
                    <a:pt x="34" y="18"/>
                  </a:lnTo>
                  <a:lnTo>
                    <a:pt x="34" y="18"/>
                  </a:lnTo>
                  <a:lnTo>
                    <a:pt x="36" y="18"/>
                  </a:lnTo>
                  <a:lnTo>
                    <a:pt x="36" y="18"/>
                  </a:lnTo>
                  <a:lnTo>
                    <a:pt x="52" y="20"/>
                  </a:lnTo>
                  <a:lnTo>
                    <a:pt x="52" y="20"/>
                  </a:lnTo>
                  <a:lnTo>
                    <a:pt x="54" y="20"/>
                  </a:lnTo>
                  <a:lnTo>
                    <a:pt x="58" y="18"/>
                  </a:lnTo>
                  <a:lnTo>
                    <a:pt x="60" y="16"/>
                  </a:lnTo>
                  <a:lnTo>
                    <a:pt x="60" y="12"/>
                  </a:lnTo>
                  <a:lnTo>
                    <a:pt x="60" y="12"/>
                  </a:lnTo>
                  <a:lnTo>
                    <a:pt x="58" y="6"/>
                  </a:lnTo>
                  <a:lnTo>
                    <a:pt x="56" y="2"/>
                  </a:lnTo>
                  <a:lnTo>
                    <a:pt x="50" y="0"/>
                  </a:lnTo>
                  <a:lnTo>
                    <a:pt x="44"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304" name="Freeform 54"/>
            <p:cNvSpPr>
              <a:spLocks/>
            </p:cNvSpPr>
            <p:nvPr/>
          </p:nvSpPr>
          <p:spPr bwMode="auto">
            <a:xfrm>
              <a:off x="3250" y="1274"/>
              <a:ext cx="60" cy="20"/>
            </a:xfrm>
            <a:custGeom>
              <a:avLst/>
              <a:gdLst>
                <a:gd name="T0" fmla="*/ 44 w 60"/>
                <a:gd name="T1" fmla="*/ 0 h 20"/>
                <a:gd name="T2" fmla="*/ 44 w 60"/>
                <a:gd name="T3" fmla="*/ 0 h 20"/>
                <a:gd name="T4" fmla="*/ 34 w 60"/>
                <a:gd name="T5" fmla="*/ 0 h 20"/>
                <a:gd name="T6" fmla="*/ 26 w 60"/>
                <a:gd name="T7" fmla="*/ 2 h 20"/>
                <a:gd name="T8" fmla="*/ 12 w 60"/>
                <a:gd name="T9" fmla="*/ 6 h 20"/>
                <a:gd name="T10" fmla="*/ 12 w 60"/>
                <a:gd name="T11" fmla="*/ 6 h 20"/>
                <a:gd name="T12" fmla="*/ 4 w 60"/>
                <a:gd name="T13" fmla="*/ 8 h 20"/>
                <a:gd name="T14" fmla="*/ 0 w 60"/>
                <a:gd name="T15" fmla="*/ 10 h 20"/>
                <a:gd name="T16" fmla="*/ 0 w 60"/>
                <a:gd name="T17" fmla="*/ 14 h 20"/>
                <a:gd name="T18" fmla="*/ 0 w 60"/>
                <a:gd name="T19" fmla="*/ 14 h 20"/>
                <a:gd name="T20" fmla="*/ 2 w 60"/>
                <a:gd name="T21" fmla="*/ 18 h 20"/>
                <a:gd name="T22" fmla="*/ 4 w 60"/>
                <a:gd name="T23" fmla="*/ 20 h 20"/>
                <a:gd name="T24" fmla="*/ 10 w 60"/>
                <a:gd name="T25" fmla="*/ 20 h 20"/>
                <a:gd name="T26" fmla="*/ 10 w 60"/>
                <a:gd name="T27" fmla="*/ 20 h 20"/>
                <a:gd name="T28" fmla="*/ 24 w 60"/>
                <a:gd name="T29" fmla="*/ 20 h 20"/>
                <a:gd name="T30" fmla="*/ 24 w 60"/>
                <a:gd name="T31" fmla="*/ 20 h 20"/>
                <a:gd name="T32" fmla="*/ 34 w 60"/>
                <a:gd name="T33" fmla="*/ 18 h 20"/>
                <a:gd name="T34" fmla="*/ 34 w 60"/>
                <a:gd name="T35" fmla="*/ 18 h 20"/>
                <a:gd name="T36" fmla="*/ 36 w 60"/>
                <a:gd name="T37" fmla="*/ 18 h 20"/>
                <a:gd name="T38" fmla="*/ 36 w 60"/>
                <a:gd name="T39" fmla="*/ 18 h 20"/>
                <a:gd name="T40" fmla="*/ 52 w 60"/>
                <a:gd name="T41" fmla="*/ 20 h 20"/>
                <a:gd name="T42" fmla="*/ 52 w 60"/>
                <a:gd name="T43" fmla="*/ 20 h 20"/>
                <a:gd name="T44" fmla="*/ 54 w 60"/>
                <a:gd name="T45" fmla="*/ 20 h 20"/>
                <a:gd name="T46" fmla="*/ 58 w 60"/>
                <a:gd name="T47" fmla="*/ 18 h 20"/>
                <a:gd name="T48" fmla="*/ 60 w 60"/>
                <a:gd name="T49" fmla="*/ 16 h 20"/>
                <a:gd name="T50" fmla="*/ 60 w 60"/>
                <a:gd name="T51" fmla="*/ 12 h 20"/>
                <a:gd name="T52" fmla="*/ 60 w 60"/>
                <a:gd name="T53" fmla="*/ 12 h 20"/>
                <a:gd name="T54" fmla="*/ 58 w 60"/>
                <a:gd name="T55" fmla="*/ 6 h 20"/>
                <a:gd name="T56" fmla="*/ 56 w 60"/>
                <a:gd name="T57" fmla="*/ 2 h 20"/>
                <a:gd name="T58" fmla="*/ 50 w 60"/>
                <a:gd name="T59" fmla="*/ 0 h 20"/>
                <a:gd name="T60" fmla="*/ 44 w 60"/>
                <a:gd name="T61"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60" h="20">
                  <a:moveTo>
                    <a:pt x="44" y="0"/>
                  </a:moveTo>
                  <a:lnTo>
                    <a:pt x="44" y="0"/>
                  </a:lnTo>
                  <a:lnTo>
                    <a:pt x="34" y="0"/>
                  </a:lnTo>
                  <a:lnTo>
                    <a:pt x="26" y="2"/>
                  </a:lnTo>
                  <a:lnTo>
                    <a:pt x="12" y="6"/>
                  </a:lnTo>
                  <a:lnTo>
                    <a:pt x="12" y="6"/>
                  </a:lnTo>
                  <a:lnTo>
                    <a:pt x="4" y="8"/>
                  </a:lnTo>
                  <a:lnTo>
                    <a:pt x="0" y="10"/>
                  </a:lnTo>
                  <a:lnTo>
                    <a:pt x="0" y="14"/>
                  </a:lnTo>
                  <a:lnTo>
                    <a:pt x="0" y="14"/>
                  </a:lnTo>
                  <a:lnTo>
                    <a:pt x="2" y="18"/>
                  </a:lnTo>
                  <a:lnTo>
                    <a:pt x="4" y="20"/>
                  </a:lnTo>
                  <a:lnTo>
                    <a:pt x="10" y="20"/>
                  </a:lnTo>
                  <a:lnTo>
                    <a:pt x="10" y="20"/>
                  </a:lnTo>
                  <a:lnTo>
                    <a:pt x="24" y="20"/>
                  </a:lnTo>
                  <a:lnTo>
                    <a:pt x="24" y="20"/>
                  </a:lnTo>
                  <a:lnTo>
                    <a:pt x="34" y="18"/>
                  </a:lnTo>
                  <a:lnTo>
                    <a:pt x="34" y="18"/>
                  </a:lnTo>
                  <a:lnTo>
                    <a:pt x="36" y="18"/>
                  </a:lnTo>
                  <a:lnTo>
                    <a:pt x="36" y="18"/>
                  </a:lnTo>
                  <a:lnTo>
                    <a:pt x="52" y="20"/>
                  </a:lnTo>
                  <a:lnTo>
                    <a:pt x="52" y="20"/>
                  </a:lnTo>
                  <a:lnTo>
                    <a:pt x="54" y="20"/>
                  </a:lnTo>
                  <a:lnTo>
                    <a:pt x="58" y="18"/>
                  </a:lnTo>
                  <a:lnTo>
                    <a:pt x="60" y="16"/>
                  </a:lnTo>
                  <a:lnTo>
                    <a:pt x="60" y="12"/>
                  </a:lnTo>
                  <a:lnTo>
                    <a:pt x="60" y="12"/>
                  </a:lnTo>
                  <a:lnTo>
                    <a:pt x="58" y="6"/>
                  </a:lnTo>
                  <a:lnTo>
                    <a:pt x="56" y="2"/>
                  </a:lnTo>
                  <a:lnTo>
                    <a:pt x="50" y="0"/>
                  </a:lnTo>
                  <a:lnTo>
                    <a:pt x="4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305" name="Freeform 55"/>
            <p:cNvSpPr>
              <a:spLocks/>
            </p:cNvSpPr>
            <p:nvPr/>
          </p:nvSpPr>
          <p:spPr bwMode="auto">
            <a:xfrm>
              <a:off x="3378" y="1446"/>
              <a:ext cx="22" cy="18"/>
            </a:xfrm>
            <a:custGeom>
              <a:avLst/>
              <a:gdLst>
                <a:gd name="T0" fmla="*/ 8 w 22"/>
                <a:gd name="T1" fmla="*/ 0 h 18"/>
                <a:gd name="T2" fmla="*/ 8 w 22"/>
                <a:gd name="T3" fmla="*/ 0 h 18"/>
                <a:gd name="T4" fmla="*/ 4 w 22"/>
                <a:gd name="T5" fmla="*/ 2 h 18"/>
                <a:gd name="T6" fmla="*/ 0 w 22"/>
                <a:gd name="T7" fmla="*/ 4 h 18"/>
                <a:gd name="T8" fmla="*/ 0 w 22"/>
                <a:gd name="T9" fmla="*/ 8 h 18"/>
                <a:gd name="T10" fmla="*/ 2 w 22"/>
                <a:gd name="T11" fmla="*/ 12 h 18"/>
                <a:gd name="T12" fmla="*/ 2 w 22"/>
                <a:gd name="T13" fmla="*/ 12 h 18"/>
                <a:gd name="T14" fmla="*/ 6 w 22"/>
                <a:gd name="T15" fmla="*/ 16 h 18"/>
                <a:gd name="T16" fmla="*/ 10 w 22"/>
                <a:gd name="T17" fmla="*/ 18 h 18"/>
                <a:gd name="T18" fmla="*/ 10 w 22"/>
                <a:gd name="T19" fmla="*/ 18 h 18"/>
                <a:gd name="T20" fmla="*/ 18 w 22"/>
                <a:gd name="T21" fmla="*/ 16 h 18"/>
                <a:gd name="T22" fmla="*/ 20 w 22"/>
                <a:gd name="T23" fmla="*/ 12 h 18"/>
                <a:gd name="T24" fmla="*/ 22 w 22"/>
                <a:gd name="T25" fmla="*/ 10 h 18"/>
                <a:gd name="T26" fmla="*/ 20 w 22"/>
                <a:gd name="T27" fmla="*/ 6 h 18"/>
                <a:gd name="T28" fmla="*/ 18 w 22"/>
                <a:gd name="T29" fmla="*/ 4 h 18"/>
                <a:gd name="T30" fmla="*/ 14 w 22"/>
                <a:gd name="T31" fmla="*/ 2 h 18"/>
                <a:gd name="T32" fmla="*/ 14 w 22"/>
                <a:gd name="T33" fmla="*/ 2 h 18"/>
                <a:gd name="T34" fmla="*/ 8 w 22"/>
                <a:gd name="T35"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2" h="18">
                  <a:moveTo>
                    <a:pt x="8" y="0"/>
                  </a:moveTo>
                  <a:lnTo>
                    <a:pt x="8" y="0"/>
                  </a:lnTo>
                  <a:lnTo>
                    <a:pt x="4" y="2"/>
                  </a:lnTo>
                  <a:lnTo>
                    <a:pt x="0" y="4"/>
                  </a:lnTo>
                  <a:lnTo>
                    <a:pt x="0" y="8"/>
                  </a:lnTo>
                  <a:lnTo>
                    <a:pt x="2" y="12"/>
                  </a:lnTo>
                  <a:lnTo>
                    <a:pt x="2" y="12"/>
                  </a:lnTo>
                  <a:lnTo>
                    <a:pt x="6" y="16"/>
                  </a:lnTo>
                  <a:lnTo>
                    <a:pt x="10" y="18"/>
                  </a:lnTo>
                  <a:lnTo>
                    <a:pt x="10" y="18"/>
                  </a:lnTo>
                  <a:lnTo>
                    <a:pt x="18" y="16"/>
                  </a:lnTo>
                  <a:lnTo>
                    <a:pt x="20" y="12"/>
                  </a:lnTo>
                  <a:lnTo>
                    <a:pt x="22" y="10"/>
                  </a:lnTo>
                  <a:lnTo>
                    <a:pt x="20" y="6"/>
                  </a:lnTo>
                  <a:lnTo>
                    <a:pt x="18" y="4"/>
                  </a:lnTo>
                  <a:lnTo>
                    <a:pt x="14" y="2"/>
                  </a:lnTo>
                  <a:lnTo>
                    <a:pt x="14" y="2"/>
                  </a:lnTo>
                  <a:lnTo>
                    <a:pt x="8"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306" name="Freeform 56"/>
            <p:cNvSpPr>
              <a:spLocks/>
            </p:cNvSpPr>
            <p:nvPr/>
          </p:nvSpPr>
          <p:spPr bwMode="auto">
            <a:xfrm>
              <a:off x="3378" y="1446"/>
              <a:ext cx="22" cy="18"/>
            </a:xfrm>
            <a:custGeom>
              <a:avLst/>
              <a:gdLst>
                <a:gd name="T0" fmla="*/ 8 w 22"/>
                <a:gd name="T1" fmla="*/ 0 h 18"/>
                <a:gd name="T2" fmla="*/ 8 w 22"/>
                <a:gd name="T3" fmla="*/ 0 h 18"/>
                <a:gd name="T4" fmla="*/ 4 w 22"/>
                <a:gd name="T5" fmla="*/ 2 h 18"/>
                <a:gd name="T6" fmla="*/ 0 w 22"/>
                <a:gd name="T7" fmla="*/ 4 h 18"/>
                <a:gd name="T8" fmla="*/ 0 w 22"/>
                <a:gd name="T9" fmla="*/ 8 h 18"/>
                <a:gd name="T10" fmla="*/ 2 w 22"/>
                <a:gd name="T11" fmla="*/ 12 h 18"/>
                <a:gd name="T12" fmla="*/ 2 w 22"/>
                <a:gd name="T13" fmla="*/ 12 h 18"/>
                <a:gd name="T14" fmla="*/ 6 w 22"/>
                <a:gd name="T15" fmla="*/ 16 h 18"/>
                <a:gd name="T16" fmla="*/ 10 w 22"/>
                <a:gd name="T17" fmla="*/ 18 h 18"/>
                <a:gd name="T18" fmla="*/ 10 w 22"/>
                <a:gd name="T19" fmla="*/ 18 h 18"/>
                <a:gd name="T20" fmla="*/ 18 w 22"/>
                <a:gd name="T21" fmla="*/ 16 h 18"/>
                <a:gd name="T22" fmla="*/ 20 w 22"/>
                <a:gd name="T23" fmla="*/ 12 h 18"/>
                <a:gd name="T24" fmla="*/ 22 w 22"/>
                <a:gd name="T25" fmla="*/ 10 h 18"/>
                <a:gd name="T26" fmla="*/ 20 w 22"/>
                <a:gd name="T27" fmla="*/ 6 h 18"/>
                <a:gd name="T28" fmla="*/ 18 w 22"/>
                <a:gd name="T29" fmla="*/ 4 h 18"/>
                <a:gd name="T30" fmla="*/ 14 w 22"/>
                <a:gd name="T31" fmla="*/ 2 h 18"/>
                <a:gd name="T32" fmla="*/ 14 w 22"/>
                <a:gd name="T33" fmla="*/ 2 h 18"/>
                <a:gd name="T34" fmla="*/ 8 w 22"/>
                <a:gd name="T35"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2" h="18">
                  <a:moveTo>
                    <a:pt x="8" y="0"/>
                  </a:moveTo>
                  <a:lnTo>
                    <a:pt x="8" y="0"/>
                  </a:lnTo>
                  <a:lnTo>
                    <a:pt x="4" y="2"/>
                  </a:lnTo>
                  <a:lnTo>
                    <a:pt x="0" y="4"/>
                  </a:lnTo>
                  <a:lnTo>
                    <a:pt x="0" y="8"/>
                  </a:lnTo>
                  <a:lnTo>
                    <a:pt x="2" y="12"/>
                  </a:lnTo>
                  <a:lnTo>
                    <a:pt x="2" y="12"/>
                  </a:lnTo>
                  <a:lnTo>
                    <a:pt x="6" y="16"/>
                  </a:lnTo>
                  <a:lnTo>
                    <a:pt x="10" y="18"/>
                  </a:lnTo>
                  <a:lnTo>
                    <a:pt x="10" y="18"/>
                  </a:lnTo>
                  <a:lnTo>
                    <a:pt x="18" y="16"/>
                  </a:lnTo>
                  <a:lnTo>
                    <a:pt x="20" y="12"/>
                  </a:lnTo>
                  <a:lnTo>
                    <a:pt x="22" y="10"/>
                  </a:lnTo>
                  <a:lnTo>
                    <a:pt x="20" y="6"/>
                  </a:lnTo>
                  <a:lnTo>
                    <a:pt x="18" y="4"/>
                  </a:lnTo>
                  <a:lnTo>
                    <a:pt x="14" y="2"/>
                  </a:lnTo>
                  <a:lnTo>
                    <a:pt x="14" y="2"/>
                  </a:lnTo>
                  <a:lnTo>
                    <a:pt x="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307" name="Freeform 57"/>
            <p:cNvSpPr>
              <a:spLocks/>
            </p:cNvSpPr>
            <p:nvPr/>
          </p:nvSpPr>
          <p:spPr bwMode="auto">
            <a:xfrm>
              <a:off x="3122" y="1306"/>
              <a:ext cx="22" cy="10"/>
            </a:xfrm>
            <a:custGeom>
              <a:avLst/>
              <a:gdLst>
                <a:gd name="T0" fmla="*/ 12 w 22"/>
                <a:gd name="T1" fmla="*/ 0 h 10"/>
                <a:gd name="T2" fmla="*/ 12 w 22"/>
                <a:gd name="T3" fmla="*/ 0 h 10"/>
                <a:gd name="T4" fmla="*/ 0 w 22"/>
                <a:gd name="T5" fmla="*/ 0 h 10"/>
                <a:gd name="T6" fmla="*/ 0 w 22"/>
                <a:gd name="T7" fmla="*/ 0 h 10"/>
                <a:gd name="T8" fmla="*/ 0 w 22"/>
                <a:gd name="T9" fmla="*/ 0 h 10"/>
                <a:gd name="T10" fmla="*/ 6 w 22"/>
                <a:gd name="T11" fmla="*/ 6 h 10"/>
                <a:gd name="T12" fmla="*/ 6 w 22"/>
                <a:gd name="T13" fmla="*/ 6 h 10"/>
                <a:gd name="T14" fmla="*/ 10 w 22"/>
                <a:gd name="T15" fmla="*/ 8 h 10"/>
                <a:gd name="T16" fmla="*/ 16 w 22"/>
                <a:gd name="T17" fmla="*/ 10 h 10"/>
                <a:gd name="T18" fmla="*/ 16 w 22"/>
                <a:gd name="T19" fmla="*/ 10 h 10"/>
                <a:gd name="T20" fmla="*/ 18 w 22"/>
                <a:gd name="T21" fmla="*/ 10 h 10"/>
                <a:gd name="T22" fmla="*/ 22 w 22"/>
                <a:gd name="T23" fmla="*/ 8 h 10"/>
                <a:gd name="T24" fmla="*/ 22 w 22"/>
                <a:gd name="T25" fmla="*/ 8 h 10"/>
                <a:gd name="T26" fmla="*/ 22 w 22"/>
                <a:gd name="T27" fmla="*/ 4 h 10"/>
                <a:gd name="T28" fmla="*/ 22 w 22"/>
                <a:gd name="T29" fmla="*/ 2 h 10"/>
                <a:gd name="T30" fmla="*/ 18 w 22"/>
                <a:gd name="T31" fmla="*/ 0 h 10"/>
                <a:gd name="T32" fmla="*/ 12 w 22"/>
                <a:gd name="T3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 h="10">
                  <a:moveTo>
                    <a:pt x="12" y="0"/>
                  </a:moveTo>
                  <a:lnTo>
                    <a:pt x="12" y="0"/>
                  </a:lnTo>
                  <a:lnTo>
                    <a:pt x="0" y="0"/>
                  </a:lnTo>
                  <a:lnTo>
                    <a:pt x="0" y="0"/>
                  </a:lnTo>
                  <a:lnTo>
                    <a:pt x="0" y="0"/>
                  </a:lnTo>
                  <a:lnTo>
                    <a:pt x="6" y="6"/>
                  </a:lnTo>
                  <a:lnTo>
                    <a:pt x="6" y="6"/>
                  </a:lnTo>
                  <a:lnTo>
                    <a:pt x="10" y="8"/>
                  </a:lnTo>
                  <a:lnTo>
                    <a:pt x="16" y="10"/>
                  </a:lnTo>
                  <a:lnTo>
                    <a:pt x="16" y="10"/>
                  </a:lnTo>
                  <a:lnTo>
                    <a:pt x="18" y="10"/>
                  </a:lnTo>
                  <a:lnTo>
                    <a:pt x="22" y="8"/>
                  </a:lnTo>
                  <a:lnTo>
                    <a:pt x="22" y="8"/>
                  </a:lnTo>
                  <a:lnTo>
                    <a:pt x="22" y="4"/>
                  </a:lnTo>
                  <a:lnTo>
                    <a:pt x="22" y="2"/>
                  </a:lnTo>
                  <a:lnTo>
                    <a:pt x="18" y="0"/>
                  </a:lnTo>
                  <a:lnTo>
                    <a:pt x="12"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308" name="Freeform 58"/>
            <p:cNvSpPr>
              <a:spLocks/>
            </p:cNvSpPr>
            <p:nvPr/>
          </p:nvSpPr>
          <p:spPr bwMode="auto">
            <a:xfrm>
              <a:off x="3122" y="1306"/>
              <a:ext cx="22" cy="10"/>
            </a:xfrm>
            <a:custGeom>
              <a:avLst/>
              <a:gdLst>
                <a:gd name="T0" fmla="*/ 12 w 22"/>
                <a:gd name="T1" fmla="*/ 0 h 10"/>
                <a:gd name="T2" fmla="*/ 12 w 22"/>
                <a:gd name="T3" fmla="*/ 0 h 10"/>
                <a:gd name="T4" fmla="*/ 0 w 22"/>
                <a:gd name="T5" fmla="*/ 0 h 10"/>
                <a:gd name="T6" fmla="*/ 0 w 22"/>
                <a:gd name="T7" fmla="*/ 0 h 10"/>
                <a:gd name="T8" fmla="*/ 0 w 22"/>
                <a:gd name="T9" fmla="*/ 0 h 10"/>
                <a:gd name="T10" fmla="*/ 6 w 22"/>
                <a:gd name="T11" fmla="*/ 6 h 10"/>
                <a:gd name="T12" fmla="*/ 6 w 22"/>
                <a:gd name="T13" fmla="*/ 6 h 10"/>
                <a:gd name="T14" fmla="*/ 10 w 22"/>
                <a:gd name="T15" fmla="*/ 8 h 10"/>
                <a:gd name="T16" fmla="*/ 16 w 22"/>
                <a:gd name="T17" fmla="*/ 10 h 10"/>
                <a:gd name="T18" fmla="*/ 16 w 22"/>
                <a:gd name="T19" fmla="*/ 10 h 10"/>
                <a:gd name="T20" fmla="*/ 18 w 22"/>
                <a:gd name="T21" fmla="*/ 10 h 10"/>
                <a:gd name="T22" fmla="*/ 22 w 22"/>
                <a:gd name="T23" fmla="*/ 8 h 10"/>
                <a:gd name="T24" fmla="*/ 22 w 22"/>
                <a:gd name="T25" fmla="*/ 8 h 10"/>
                <a:gd name="T26" fmla="*/ 22 w 22"/>
                <a:gd name="T27" fmla="*/ 4 h 10"/>
                <a:gd name="T28" fmla="*/ 22 w 22"/>
                <a:gd name="T29" fmla="*/ 2 h 10"/>
                <a:gd name="T30" fmla="*/ 18 w 22"/>
                <a:gd name="T31" fmla="*/ 0 h 10"/>
                <a:gd name="T32" fmla="*/ 12 w 22"/>
                <a:gd name="T3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 h="10">
                  <a:moveTo>
                    <a:pt x="12" y="0"/>
                  </a:moveTo>
                  <a:lnTo>
                    <a:pt x="12" y="0"/>
                  </a:lnTo>
                  <a:lnTo>
                    <a:pt x="0" y="0"/>
                  </a:lnTo>
                  <a:lnTo>
                    <a:pt x="0" y="0"/>
                  </a:lnTo>
                  <a:lnTo>
                    <a:pt x="0" y="0"/>
                  </a:lnTo>
                  <a:lnTo>
                    <a:pt x="6" y="6"/>
                  </a:lnTo>
                  <a:lnTo>
                    <a:pt x="6" y="6"/>
                  </a:lnTo>
                  <a:lnTo>
                    <a:pt x="10" y="8"/>
                  </a:lnTo>
                  <a:lnTo>
                    <a:pt x="16" y="10"/>
                  </a:lnTo>
                  <a:lnTo>
                    <a:pt x="16" y="10"/>
                  </a:lnTo>
                  <a:lnTo>
                    <a:pt x="18" y="10"/>
                  </a:lnTo>
                  <a:lnTo>
                    <a:pt x="22" y="8"/>
                  </a:lnTo>
                  <a:lnTo>
                    <a:pt x="22" y="8"/>
                  </a:lnTo>
                  <a:lnTo>
                    <a:pt x="22" y="4"/>
                  </a:lnTo>
                  <a:lnTo>
                    <a:pt x="22" y="2"/>
                  </a:lnTo>
                  <a:lnTo>
                    <a:pt x="18" y="0"/>
                  </a:lnTo>
                  <a:lnTo>
                    <a:pt x="1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309" name="Freeform 59"/>
            <p:cNvSpPr>
              <a:spLocks/>
            </p:cNvSpPr>
            <p:nvPr/>
          </p:nvSpPr>
          <p:spPr bwMode="auto">
            <a:xfrm>
              <a:off x="2760" y="1636"/>
              <a:ext cx="34" cy="138"/>
            </a:xfrm>
            <a:custGeom>
              <a:avLst/>
              <a:gdLst>
                <a:gd name="T0" fmla="*/ 24 w 34"/>
                <a:gd name="T1" fmla="*/ 0 h 138"/>
                <a:gd name="T2" fmla="*/ 24 w 34"/>
                <a:gd name="T3" fmla="*/ 0 h 138"/>
                <a:gd name="T4" fmla="*/ 20 w 34"/>
                <a:gd name="T5" fmla="*/ 0 h 138"/>
                <a:gd name="T6" fmla="*/ 16 w 34"/>
                <a:gd name="T7" fmla="*/ 4 h 138"/>
                <a:gd name="T8" fmla="*/ 16 w 34"/>
                <a:gd name="T9" fmla="*/ 4 h 138"/>
                <a:gd name="T10" fmla="*/ 12 w 34"/>
                <a:gd name="T11" fmla="*/ 8 h 138"/>
                <a:gd name="T12" fmla="*/ 10 w 34"/>
                <a:gd name="T13" fmla="*/ 14 h 138"/>
                <a:gd name="T14" fmla="*/ 4 w 34"/>
                <a:gd name="T15" fmla="*/ 26 h 138"/>
                <a:gd name="T16" fmla="*/ 4 w 34"/>
                <a:gd name="T17" fmla="*/ 26 h 138"/>
                <a:gd name="T18" fmla="*/ 2 w 34"/>
                <a:gd name="T19" fmla="*/ 34 h 138"/>
                <a:gd name="T20" fmla="*/ 4 w 34"/>
                <a:gd name="T21" fmla="*/ 40 h 138"/>
                <a:gd name="T22" fmla="*/ 6 w 34"/>
                <a:gd name="T23" fmla="*/ 46 h 138"/>
                <a:gd name="T24" fmla="*/ 8 w 34"/>
                <a:gd name="T25" fmla="*/ 54 h 138"/>
                <a:gd name="T26" fmla="*/ 8 w 34"/>
                <a:gd name="T27" fmla="*/ 54 h 138"/>
                <a:gd name="T28" fmla="*/ 8 w 34"/>
                <a:gd name="T29" fmla="*/ 76 h 138"/>
                <a:gd name="T30" fmla="*/ 6 w 34"/>
                <a:gd name="T31" fmla="*/ 96 h 138"/>
                <a:gd name="T32" fmla="*/ 2 w 34"/>
                <a:gd name="T33" fmla="*/ 118 h 138"/>
                <a:gd name="T34" fmla="*/ 0 w 34"/>
                <a:gd name="T35" fmla="*/ 138 h 138"/>
                <a:gd name="T36" fmla="*/ 0 w 34"/>
                <a:gd name="T37" fmla="*/ 138 h 138"/>
                <a:gd name="T38" fmla="*/ 0 w 34"/>
                <a:gd name="T39" fmla="*/ 138 h 138"/>
                <a:gd name="T40" fmla="*/ 0 w 34"/>
                <a:gd name="T41" fmla="*/ 138 h 138"/>
                <a:gd name="T42" fmla="*/ 10 w 34"/>
                <a:gd name="T43" fmla="*/ 132 h 138"/>
                <a:gd name="T44" fmla="*/ 10 w 34"/>
                <a:gd name="T45" fmla="*/ 132 h 138"/>
                <a:gd name="T46" fmla="*/ 14 w 34"/>
                <a:gd name="T47" fmla="*/ 126 h 138"/>
                <a:gd name="T48" fmla="*/ 18 w 34"/>
                <a:gd name="T49" fmla="*/ 120 h 138"/>
                <a:gd name="T50" fmla="*/ 18 w 34"/>
                <a:gd name="T51" fmla="*/ 120 h 138"/>
                <a:gd name="T52" fmla="*/ 18 w 34"/>
                <a:gd name="T53" fmla="*/ 114 h 138"/>
                <a:gd name="T54" fmla="*/ 18 w 34"/>
                <a:gd name="T55" fmla="*/ 110 h 138"/>
                <a:gd name="T56" fmla="*/ 16 w 34"/>
                <a:gd name="T57" fmla="*/ 108 h 138"/>
                <a:gd name="T58" fmla="*/ 12 w 34"/>
                <a:gd name="T59" fmla="*/ 102 h 138"/>
                <a:gd name="T60" fmla="*/ 12 w 34"/>
                <a:gd name="T61" fmla="*/ 102 h 138"/>
                <a:gd name="T62" fmla="*/ 10 w 34"/>
                <a:gd name="T63" fmla="*/ 96 h 138"/>
                <a:gd name="T64" fmla="*/ 10 w 34"/>
                <a:gd name="T65" fmla="*/ 92 h 138"/>
                <a:gd name="T66" fmla="*/ 14 w 34"/>
                <a:gd name="T67" fmla="*/ 88 h 138"/>
                <a:gd name="T68" fmla="*/ 18 w 34"/>
                <a:gd name="T69" fmla="*/ 88 h 138"/>
                <a:gd name="T70" fmla="*/ 28 w 34"/>
                <a:gd name="T71" fmla="*/ 84 h 138"/>
                <a:gd name="T72" fmla="*/ 32 w 34"/>
                <a:gd name="T73" fmla="*/ 82 h 138"/>
                <a:gd name="T74" fmla="*/ 34 w 34"/>
                <a:gd name="T75" fmla="*/ 78 h 138"/>
                <a:gd name="T76" fmla="*/ 34 w 34"/>
                <a:gd name="T77" fmla="*/ 78 h 138"/>
                <a:gd name="T78" fmla="*/ 34 w 34"/>
                <a:gd name="T79" fmla="*/ 74 h 138"/>
                <a:gd name="T80" fmla="*/ 32 w 34"/>
                <a:gd name="T81" fmla="*/ 68 h 138"/>
                <a:gd name="T82" fmla="*/ 28 w 34"/>
                <a:gd name="T83" fmla="*/ 64 h 138"/>
                <a:gd name="T84" fmla="*/ 28 w 34"/>
                <a:gd name="T85" fmla="*/ 58 h 138"/>
                <a:gd name="T86" fmla="*/ 28 w 34"/>
                <a:gd name="T87" fmla="*/ 58 h 138"/>
                <a:gd name="T88" fmla="*/ 28 w 34"/>
                <a:gd name="T89" fmla="*/ 48 h 138"/>
                <a:gd name="T90" fmla="*/ 26 w 34"/>
                <a:gd name="T91" fmla="*/ 38 h 138"/>
                <a:gd name="T92" fmla="*/ 26 w 34"/>
                <a:gd name="T93" fmla="*/ 38 h 138"/>
                <a:gd name="T94" fmla="*/ 28 w 34"/>
                <a:gd name="T95" fmla="*/ 18 h 138"/>
                <a:gd name="T96" fmla="*/ 28 w 34"/>
                <a:gd name="T97" fmla="*/ 6 h 138"/>
                <a:gd name="T98" fmla="*/ 26 w 34"/>
                <a:gd name="T99" fmla="*/ 2 h 138"/>
                <a:gd name="T100" fmla="*/ 24 w 34"/>
                <a:gd name="T101"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4" h="138">
                  <a:moveTo>
                    <a:pt x="24" y="0"/>
                  </a:moveTo>
                  <a:lnTo>
                    <a:pt x="24" y="0"/>
                  </a:lnTo>
                  <a:lnTo>
                    <a:pt x="20" y="0"/>
                  </a:lnTo>
                  <a:lnTo>
                    <a:pt x="16" y="4"/>
                  </a:lnTo>
                  <a:lnTo>
                    <a:pt x="16" y="4"/>
                  </a:lnTo>
                  <a:lnTo>
                    <a:pt x="12" y="8"/>
                  </a:lnTo>
                  <a:lnTo>
                    <a:pt x="10" y="14"/>
                  </a:lnTo>
                  <a:lnTo>
                    <a:pt x="4" y="26"/>
                  </a:lnTo>
                  <a:lnTo>
                    <a:pt x="4" y="26"/>
                  </a:lnTo>
                  <a:lnTo>
                    <a:pt x="2" y="34"/>
                  </a:lnTo>
                  <a:lnTo>
                    <a:pt x="4" y="40"/>
                  </a:lnTo>
                  <a:lnTo>
                    <a:pt x="6" y="46"/>
                  </a:lnTo>
                  <a:lnTo>
                    <a:pt x="8" y="54"/>
                  </a:lnTo>
                  <a:lnTo>
                    <a:pt x="8" y="54"/>
                  </a:lnTo>
                  <a:lnTo>
                    <a:pt x="8" y="76"/>
                  </a:lnTo>
                  <a:lnTo>
                    <a:pt x="6" y="96"/>
                  </a:lnTo>
                  <a:lnTo>
                    <a:pt x="2" y="118"/>
                  </a:lnTo>
                  <a:lnTo>
                    <a:pt x="0" y="138"/>
                  </a:lnTo>
                  <a:lnTo>
                    <a:pt x="0" y="138"/>
                  </a:lnTo>
                  <a:lnTo>
                    <a:pt x="0" y="138"/>
                  </a:lnTo>
                  <a:lnTo>
                    <a:pt x="0" y="138"/>
                  </a:lnTo>
                  <a:lnTo>
                    <a:pt x="10" y="132"/>
                  </a:lnTo>
                  <a:lnTo>
                    <a:pt x="10" y="132"/>
                  </a:lnTo>
                  <a:lnTo>
                    <a:pt x="14" y="126"/>
                  </a:lnTo>
                  <a:lnTo>
                    <a:pt x="18" y="120"/>
                  </a:lnTo>
                  <a:lnTo>
                    <a:pt x="18" y="120"/>
                  </a:lnTo>
                  <a:lnTo>
                    <a:pt x="18" y="114"/>
                  </a:lnTo>
                  <a:lnTo>
                    <a:pt x="18" y="110"/>
                  </a:lnTo>
                  <a:lnTo>
                    <a:pt x="16" y="108"/>
                  </a:lnTo>
                  <a:lnTo>
                    <a:pt x="12" y="102"/>
                  </a:lnTo>
                  <a:lnTo>
                    <a:pt x="12" y="102"/>
                  </a:lnTo>
                  <a:lnTo>
                    <a:pt x="10" y="96"/>
                  </a:lnTo>
                  <a:lnTo>
                    <a:pt x="10" y="92"/>
                  </a:lnTo>
                  <a:lnTo>
                    <a:pt x="14" y="88"/>
                  </a:lnTo>
                  <a:lnTo>
                    <a:pt x="18" y="88"/>
                  </a:lnTo>
                  <a:lnTo>
                    <a:pt x="28" y="84"/>
                  </a:lnTo>
                  <a:lnTo>
                    <a:pt x="32" y="82"/>
                  </a:lnTo>
                  <a:lnTo>
                    <a:pt x="34" y="78"/>
                  </a:lnTo>
                  <a:lnTo>
                    <a:pt x="34" y="78"/>
                  </a:lnTo>
                  <a:lnTo>
                    <a:pt x="34" y="74"/>
                  </a:lnTo>
                  <a:lnTo>
                    <a:pt x="32" y="68"/>
                  </a:lnTo>
                  <a:lnTo>
                    <a:pt x="28" y="64"/>
                  </a:lnTo>
                  <a:lnTo>
                    <a:pt x="28" y="58"/>
                  </a:lnTo>
                  <a:lnTo>
                    <a:pt x="28" y="58"/>
                  </a:lnTo>
                  <a:lnTo>
                    <a:pt x="28" y="48"/>
                  </a:lnTo>
                  <a:lnTo>
                    <a:pt x="26" y="38"/>
                  </a:lnTo>
                  <a:lnTo>
                    <a:pt x="26" y="38"/>
                  </a:lnTo>
                  <a:lnTo>
                    <a:pt x="28" y="18"/>
                  </a:lnTo>
                  <a:lnTo>
                    <a:pt x="28" y="6"/>
                  </a:lnTo>
                  <a:lnTo>
                    <a:pt x="26" y="2"/>
                  </a:lnTo>
                  <a:lnTo>
                    <a:pt x="24"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310" name="Freeform 60"/>
            <p:cNvSpPr>
              <a:spLocks/>
            </p:cNvSpPr>
            <p:nvPr/>
          </p:nvSpPr>
          <p:spPr bwMode="auto">
            <a:xfrm>
              <a:off x="2760" y="1636"/>
              <a:ext cx="34" cy="138"/>
            </a:xfrm>
            <a:custGeom>
              <a:avLst/>
              <a:gdLst>
                <a:gd name="T0" fmla="*/ 24 w 34"/>
                <a:gd name="T1" fmla="*/ 0 h 138"/>
                <a:gd name="T2" fmla="*/ 24 w 34"/>
                <a:gd name="T3" fmla="*/ 0 h 138"/>
                <a:gd name="T4" fmla="*/ 20 w 34"/>
                <a:gd name="T5" fmla="*/ 0 h 138"/>
                <a:gd name="T6" fmla="*/ 16 w 34"/>
                <a:gd name="T7" fmla="*/ 4 h 138"/>
                <a:gd name="T8" fmla="*/ 16 w 34"/>
                <a:gd name="T9" fmla="*/ 4 h 138"/>
                <a:gd name="T10" fmla="*/ 12 w 34"/>
                <a:gd name="T11" fmla="*/ 8 h 138"/>
                <a:gd name="T12" fmla="*/ 10 w 34"/>
                <a:gd name="T13" fmla="*/ 14 h 138"/>
                <a:gd name="T14" fmla="*/ 4 w 34"/>
                <a:gd name="T15" fmla="*/ 26 h 138"/>
                <a:gd name="T16" fmla="*/ 4 w 34"/>
                <a:gd name="T17" fmla="*/ 26 h 138"/>
                <a:gd name="T18" fmla="*/ 2 w 34"/>
                <a:gd name="T19" fmla="*/ 34 h 138"/>
                <a:gd name="T20" fmla="*/ 4 w 34"/>
                <a:gd name="T21" fmla="*/ 40 h 138"/>
                <a:gd name="T22" fmla="*/ 6 w 34"/>
                <a:gd name="T23" fmla="*/ 46 h 138"/>
                <a:gd name="T24" fmla="*/ 8 w 34"/>
                <a:gd name="T25" fmla="*/ 54 h 138"/>
                <a:gd name="T26" fmla="*/ 8 w 34"/>
                <a:gd name="T27" fmla="*/ 54 h 138"/>
                <a:gd name="T28" fmla="*/ 8 w 34"/>
                <a:gd name="T29" fmla="*/ 76 h 138"/>
                <a:gd name="T30" fmla="*/ 6 w 34"/>
                <a:gd name="T31" fmla="*/ 96 h 138"/>
                <a:gd name="T32" fmla="*/ 2 w 34"/>
                <a:gd name="T33" fmla="*/ 118 h 138"/>
                <a:gd name="T34" fmla="*/ 0 w 34"/>
                <a:gd name="T35" fmla="*/ 138 h 138"/>
                <a:gd name="T36" fmla="*/ 0 w 34"/>
                <a:gd name="T37" fmla="*/ 138 h 138"/>
                <a:gd name="T38" fmla="*/ 0 w 34"/>
                <a:gd name="T39" fmla="*/ 138 h 138"/>
                <a:gd name="T40" fmla="*/ 0 w 34"/>
                <a:gd name="T41" fmla="*/ 138 h 138"/>
                <a:gd name="T42" fmla="*/ 10 w 34"/>
                <a:gd name="T43" fmla="*/ 132 h 138"/>
                <a:gd name="T44" fmla="*/ 10 w 34"/>
                <a:gd name="T45" fmla="*/ 132 h 138"/>
                <a:gd name="T46" fmla="*/ 14 w 34"/>
                <a:gd name="T47" fmla="*/ 126 h 138"/>
                <a:gd name="T48" fmla="*/ 18 w 34"/>
                <a:gd name="T49" fmla="*/ 120 h 138"/>
                <a:gd name="T50" fmla="*/ 18 w 34"/>
                <a:gd name="T51" fmla="*/ 120 h 138"/>
                <a:gd name="T52" fmla="*/ 18 w 34"/>
                <a:gd name="T53" fmla="*/ 114 h 138"/>
                <a:gd name="T54" fmla="*/ 18 w 34"/>
                <a:gd name="T55" fmla="*/ 110 h 138"/>
                <a:gd name="T56" fmla="*/ 16 w 34"/>
                <a:gd name="T57" fmla="*/ 108 h 138"/>
                <a:gd name="T58" fmla="*/ 12 w 34"/>
                <a:gd name="T59" fmla="*/ 102 h 138"/>
                <a:gd name="T60" fmla="*/ 12 w 34"/>
                <a:gd name="T61" fmla="*/ 102 h 138"/>
                <a:gd name="T62" fmla="*/ 10 w 34"/>
                <a:gd name="T63" fmla="*/ 96 h 138"/>
                <a:gd name="T64" fmla="*/ 10 w 34"/>
                <a:gd name="T65" fmla="*/ 92 h 138"/>
                <a:gd name="T66" fmla="*/ 14 w 34"/>
                <a:gd name="T67" fmla="*/ 88 h 138"/>
                <a:gd name="T68" fmla="*/ 18 w 34"/>
                <a:gd name="T69" fmla="*/ 88 h 138"/>
                <a:gd name="T70" fmla="*/ 28 w 34"/>
                <a:gd name="T71" fmla="*/ 84 h 138"/>
                <a:gd name="T72" fmla="*/ 32 w 34"/>
                <a:gd name="T73" fmla="*/ 82 h 138"/>
                <a:gd name="T74" fmla="*/ 34 w 34"/>
                <a:gd name="T75" fmla="*/ 78 h 138"/>
                <a:gd name="T76" fmla="*/ 34 w 34"/>
                <a:gd name="T77" fmla="*/ 78 h 138"/>
                <a:gd name="T78" fmla="*/ 34 w 34"/>
                <a:gd name="T79" fmla="*/ 74 h 138"/>
                <a:gd name="T80" fmla="*/ 32 w 34"/>
                <a:gd name="T81" fmla="*/ 68 h 138"/>
                <a:gd name="T82" fmla="*/ 28 w 34"/>
                <a:gd name="T83" fmla="*/ 64 h 138"/>
                <a:gd name="T84" fmla="*/ 28 w 34"/>
                <a:gd name="T85" fmla="*/ 58 h 138"/>
                <a:gd name="T86" fmla="*/ 28 w 34"/>
                <a:gd name="T87" fmla="*/ 58 h 138"/>
                <a:gd name="T88" fmla="*/ 28 w 34"/>
                <a:gd name="T89" fmla="*/ 48 h 138"/>
                <a:gd name="T90" fmla="*/ 26 w 34"/>
                <a:gd name="T91" fmla="*/ 38 h 138"/>
                <a:gd name="T92" fmla="*/ 26 w 34"/>
                <a:gd name="T93" fmla="*/ 38 h 138"/>
                <a:gd name="T94" fmla="*/ 28 w 34"/>
                <a:gd name="T95" fmla="*/ 18 h 138"/>
                <a:gd name="T96" fmla="*/ 28 w 34"/>
                <a:gd name="T97" fmla="*/ 6 h 138"/>
                <a:gd name="T98" fmla="*/ 26 w 34"/>
                <a:gd name="T99" fmla="*/ 2 h 138"/>
                <a:gd name="T100" fmla="*/ 24 w 34"/>
                <a:gd name="T101"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4" h="138">
                  <a:moveTo>
                    <a:pt x="24" y="0"/>
                  </a:moveTo>
                  <a:lnTo>
                    <a:pt x="24" y="0"/>
                  </a:lnTo>
                  <a:lnTo>
                    <a:pt x="20" y="0"/>
                  </a:lnTo>
                  <a:lnTo>
                    <a:pt x="16" y="4"/>
                  </a:lnTo>
                  <a:lnTo>
                    <a:pt x="16" y="4"/>
                  </a:lnTo>
                  <a:lnTo>
                    <a:pt x="12" y="8"/>
                  </a:lnTo>
                  <a:lnTo>
                    <a:pt x="10" y="14"/>
                  </a:lnTo>
                  <a:lnTo>
                    <a:pt x="4" y="26"/>
                  </a:lnTo>
                  <a:lnTo>
                    <a:pt x="4" y="26"/>
                  </a:lnTo>
                  <a:lnTo>
                    <a:pt x="2" y="34"/>
                  </a:lnTo>
                  <a:lnTo>
                    <a:pt x="4" y="40"/>
                  </a:lnTo>
                  <a:lnTo>
                    <a:pt x="6" y="46"/>
                  </a:lnTo>
                  <a:lnTo>
                    <a:pt x="8" y="54"/>
                  </a:lnTo>
                  <a:lnTo>
                    <a:pt x="8" y="54"/>
                  </a:lnTo>
                  <a:lnTo>
                    <a:pt x="8" y="76"/>
                  </a:lnTo>
                  <a:lnTo>
                    <a:pt x="6" y="96"/>
                  </a:lnTo>
                  <a:lnTo>
                    <a:pt x="2" y="118"/>
                  </a:lnTo>
                  <a:lnTo>
                    <a:pt x="0" y="138"/>
                  </a:lnTo>
                  <a:lnTo>
                    <a:pt x="0" y="138"/>
                  </a:lnTo>
                  <a:lnTo>
                    <a:pt x="0" y="138"/>
                  </a:lnTo>
                  <a:lnTo>
                    <a:pt x="0" y="138"/>
                  </a:lnTo>
                  <a:lnTo>
                    <a:pt x="10" y="132"/>
                  </a:lnTo>
                  <a:lnTo>
                    <a:pt x="10" y="132"/>
                  </a:lnTo>
                  <a:lnTo>
                    <a:pt x="14" y="126"/>
                  </a:lnTo>
                  <a:lnTo>
                    <a:pt x="18" y="120"/>
                  </a:lnTo>
                  <a:lnTo>
                    <a:pt x="18" y="120"/>
                  </a:lnTo>
                  <a:lnTo>
                    <a:pt x="18" y="114"/>
                  </a:lnTo>
                  <a:lnTo>
                    <a:pt x="18" y="110"/>
                  </a:lnTo>
                  <a:lnTo>
                    <a:pt x="16" y="108"/>
                  </a:lnTo>
                  <a:lnTo>
                    <a:pt x="12" y="102"/>
                  </a:lnTo>
                  <a:lnTo>
                    <a:pt x="12" y="102"/>
                  </a:lnTo>
                  <a:lnTo>
                    <a:pt x="10" y="96"/>
                  </a:lnTo>
                  <a:lnTo>
                    <a:pt x="10" y="92"/>
                  </a:lnTo>
                  <a:lnTo>
                    <a:pt x="14" y="88"/>
                  </a:lnTo>
                  <a:lnTo>
                    <a:pt x="18" y="88"/>
                  </a:lnTo>
                  <a:lnTo>
                    <a:pt x="28" y="84"/>
                  </a:lnTo>
                  <a:lnTo>
                    <a:pt x="32" y="82"/>
                  </a:lnTo>
                  <a:lnTo>
                    <a:pt x="34" y="78"/>
                  </a:lnTo>
                  <a:lnTo>
                    <a:pt x="34" y="78"/>
                  </a:lnTo>
                  <a:lnTo>
                    <a:pt x="34" y="74"/>
                  </a:lnTo>
                  <a:lnTo>
                    <a:pt x="32" y="68"/>
                  </a:lnTo>
                  <a:lnTo>
                    <a:pt x="28" y="64"/>
                  </a:lnTo>
                  <a:lnTo>
                    <a:pt x="28" y="58"/>
                  </a:lnTo>
                  <a:lnTo>
                    <a:pt x="28" y="58"/>
                  </a:lnTo>
                  <a:lnTo>
                    <a:pt x="28" y="48"/>
                  </a:lnTo>
                  <a:lnTo>
                    <a:pt x="26" y="38"/>
                  </a:lnTo>
                  <a:lnTo>
                    <a:pt x="26" y="38"/>
                  </a:lnTo>
                  <a:lnTo>
                    <a:pt x="28" y="18"/>
                  </a:lnTo>
                  <a:lnTo>
                    <a:pt x="28" y="6"/>
                  </a:lnTo>
                  <a:lnTo>
                    <a:pt x="26" y="2"/>
                  </a:lnTo>
                  <a:lnTo>
                    <a:pt x="2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311" name="Freeform 61"/>
            <p:cNvSpPr>
              <a:spLocks/>
            </p:cNvSpPr>
            <p:nvPr/>
          </p:nvSpPr>
          <p:spPr bwMode="auto">
            <a:xfrm>
              <a:off x="2736" y="1784"/>
              <a:ext cx="72" cy="64"/>
            </a:xfrm>
            <a:custGeom>
              <a:avLst/>
              <a:gdLst>
                <a:gd name="T0" fmla="*/ 20 w 72"/>
                <a:gd name="T1" fmla="*/ 0 h 64"/>
                <a:gd name="T2" fmla="*/ 20 w 72"/>
                <a:gd name="T3" fmla="*/ 0 h 64"/>
                <a:gd name="T4" fmla="*/ 18 w 72"/>
                <a:gd name="T5" fmla="*/ 2 h 64"/>
                <a:gd name="T6" fmla="*/ 18 w 72"/>
                <a:gd name="T7" fmla="*/ 2 h 64"/>
                <a:gd name="T8" fmla="*/ 14 w 72"/>
                <a:gd name="T9" fmla="*/ 8 h 64"/>
                <a:gd name="T10" fmla="*/ 12 w 72"/>
                <a:gd name="T11" fmla="*/ 16 h 64"/>
                <a:gd name="T12" fmla="*/ 10 w 72"/>
                <a:gd name="T13" fmla="*/ 24 h 64"/>
                <a:gd name="T14" fmla="*/ 10 w 72"/>
                <a:gd name="T15" fmla="*/ 30 h 64"/>
                <a:gd name="T16" fmla="*/ 10 w 72"/>
                <a:gd name="T17" fmla="*/ 30 h 64"/>
                <a:gd name="T18" fmla="*/ 4 w 72"/>
                <a:gd name="T19" fmla="*/ 38 h 64"/>
                <a:gd name="T20" fmla="*/ 0 w 72"/>
                <a:gd name="T21" fmla="*/ 40 h 64"/>
                <a:gd name="T22" fmla="*/ 0 w 72"/>
                <a:gd name="T23" fmla="*/ 44 h 64"/>
                <a:gd name="T24" fmla="*/ 0 w 72"/>
                <a:gd name="T25" fmla="*/ 44 h 64"/>
                <a:gd name="T26" fmla="*/ 2 w 72"/>
                <a:gd name="T27" fmla="*/ 48 h 64"/>
                <a:gd name="T28" fmla="*/ 4 w 72"/>
                <a:gd name="T29" fmla="*/ 50 h 64"/>
                <a:gd name="T30" fmla="*/ 4 w 72"/>
                <a:gd name="T31" fmla="*/ 50 h 64"/>
                <a:gd name="T32" fmla="*/ 8 w 72"/>
                <a:gd name="T33" fmla="*/ 50 h 64"/>
                <a:gd name="T34" fmla="*/ 8 w 72"/>
                <a:gd name="T35" fmla="*/ 50 h 64"/>
                <a:gd name="T36" fmla="*/ 12 w 72"/>
                <a:gd name="T37" fmla="*/ 50 h 64"/>
                <a:gd name="T38" fmla="*/ 12 w 72"/>
                <a:gd name="T39" fmla="*/ 50 h 64"/>
                <a:gd name="T40" fmla="*/ 16 w 72"/>
                <a:gd name="T41" fmla="*/ 50 h 64"/>
                <a:gd name="T42" fmla="*/ 16 w 72"/>
                <a:gd name="T43" fmla="*/ 50 h 64"/>
                <a:gd name="T44" fmla="*/ 20 w 72"/>
                <a:gd name="T45" fmla="*/ 52 h 64"/>
                <a:gd name="T46" fmla="*/ 24 w 72"/>
                <a:gd name="T47" fmla="*/ 56 h 64"/>
                <a:gd name="T48" fmla="*/ 24 w 72"/>
                <a:gd name="T49" fmla="*/ 56 h 64"/>
                <a:gd name="T50" fmla="*/ 26 w 72"/>
                <a:gd name="T51" fmla="*/ 60 h 64"/>
                <a:gd name="T52" fmla="*/ 28 w 72"/>
                <a:gd name="T53" fmla="*/ 62 h 64"/>
                <a:gd name="T54" fmla="*/ 30 w 72"/>
                <a:gd name="T55" fmla="*/ 64 h 64"/>
                <a:gd name="T56" fmla="*/ 30 w 72"/>
                <a:gd name="T57" fmla="*/ 64 h 64"/>
                <a:gd name="T58" fmla="*/ 32 w 72"/>
                <a:gd name="T59" fmla="*/ 64 h 64"/>
                <a:gd name="T60" fmla="*/ 32 w 72"/>
                <a:gd name="T61" fmla="*/ 64 h 64"/>
                <a:gd name="T62" fmla="*/ 36 w 72"/>
                <a:gd name="T63" fmla="*/ 62 h 64"/>
                <a:gd name="T64" fmla="*/ 36 w 72"/>
                <a:gd name="T65" fmla="*/ 60 h 64"/>
                <a:gd name="T66" fmla="*/ 38 w 72"/>
                <a:gd name="T67" fmla="*/ 56 h 64"/>
                <a:gd name="T68" fmla="*/ 40 w 72"/>
                <a:gd name="T69" fmla="*/ 54 h 64"/>
                <a:gd name="T70" fmla="*/ 40 w 72"/>
                <a:gd name="T71" fmla="*/ 54 h 64"/>
                <a:gd name="T72" fmla="*/ 50 w 72"/>
                <a:gd name="T73" fmla="*/ 48 h 64"/>
                <a:gd name="T74" fmla="*/ 64 w 72"/>
                <a:gd name="T75" fmla="*/ 42 h 64"/>
                <a:gd name="T76" fmla="*/ 70 w 72"/>
                <a:gd name="T77" fmla="*/ 38 h 64"/>
                <a:gd name="T78" fmla="*/ 72 w 72"/>
                <a:gd name="T79" fmla="*/ 34 h 64"/>
                <a:gd name="T80" fmla="*/ 70 w 72"/>
                <a:gd name="T81" fmla="*/ 30 h 64"/>
                <a:gd name="T82" fmla="*/ 60 w 72"/>
                <a:gd name="T83" fmla="*/ 26 h 64"/>
                <a:gd name="T84" fmla="*/ 60 w 72"/>
                <a:gd name="T85" fmla="*/ 26 h 64"/>
                <a:gd name="T86" fmla="*/ 46 w 72"/>
                <a:gd name="T87" fmla="*/ 20 h 64"/>
                <a:gd name="T88" fmla="*/ 40 w 72"/>
                <a:gd name="T89" fmla="*/ 16 h 64"/>
                <a:gd name="T90" fmla="*/ 34 w 72"/>
                <a:gd name="T91" fmla="*/ 12 h 64"/>
                <a:gd name="T92" fmla="*/ 34 w 72"/>
                <a:gd name="T93" fmla="*/ 12 h 64"/>
                <a:gd name="T94" fmla="*/ 28 w 72"/>
                <a:gd name="T95" fmla="*/ 4 h 64"/>
                <a:gd name="T96" fmla="*/ 24 w 72"/>
                <a:gd name="T97" fmla="*/ 2 h 64"/>
                <a:gd name="T98" fmla="*/ 20 w 72"/>
                <a:gd name="T99"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2" h="64">
                  <a:moveTo>
                    <a:pt x="20" y="0"/>
                  </a:moveTo>
                  <a:lnTo>
                    <a:pt x="20" y="0"/>
                  </a:lnTo>
                  <a:lnTo>
                    <a:pt x="18" y="2"/>
                  </a:lnTo>
                  <a:lnTo>
                    <a:pt x="18" y="2"/>
                  </a:lnTo>
                  <a:lnTo>
                    <a:pt x="14" y="8"/>
                  </a:lnTo>
                  <a:lnTo>
                    <a:pt x="12" y="16"/>
                  </a:lnTo>
                  <a:lnTo>
                    <a:pt x="10" y="24"/>
                  </a:lnTo>
                  <a:lnTo>
                    <a:pt x="10" y="30"/>
                  </a:lnTo>
                  <a:lnTo>
                    <a:pt x="10" y="30"/>
                  </a:lnTo>
                  <a:lnTo>
                    <a:pt x="4" y="38"/>
                  </a:lnTo>
                  <a:lnTo>
                    <a:pt x="0" y="40"/>
                  </a:lnTo>
                  <a:lnTo>
                    <a:pt x="0" y="44"/>
                  </a:lnTo>
                  <a:lnTo>
                    <a:pt x="0" y="44"/>
                  </a:lnTo>
                  <a:lnTo>
                    <a:pt x="2" y="48"/>
                  </a:lnTo>
                  <a:lnTo>
                    <a:pt x="4" y="50"/>
                  </a:lnTo>
                  <a:lnTo>
                    <a:pt x="4" y="50"/>
                  </a:lnTo>
                  <a:lnTo>
                    <a:pt x="8" y="50"/>
                  </a:lnTo>
                  <a:lnTo>
                    <a:pt x="8" y="50"/>
                  </a:lnTo>
                  <a:lnTo>
                    <a:pt x="12" y="50"/>
                  </a:lnTo>
                  <a:lnTo>
                    <a:pt x="12" y="50"/>
                  </a:lnTo>
                  <a:lnTo>
                    <a:pt x="16" y="50"/>
                  </a:lnTo>
                  <a:lnTo>
                    <a:pt x="16" y="50"/>
                  </a:lnTo>
                  <a:lnTo>
                    <a:pt x="20" y="52"/>
                  </a:lnTo>
                  <a:lnTo>
                    <a:pt x="24" y="56"/>
                  </a:lnTo>
                  <a:lnTo>
                    <a:pt x="24" y="56"/>
                  </a:lnTo>
                  <a:lnTo>
                    <a:pt x="26" y="60"/>
                  </a:lnTo>
                  <a:lnTo>
                    <a:pt x="28" y="62"/>
                  </a:lnTo>
                  <a:lnTo>
                    <a:pt x="30" y="64"/>
                  </a:lnTo>
                  <a:lnTo>
                    <a:pt x="30" y="64"/>
                  </a:lnTo>
                  <a:lnTo>
                    <a:pt x="32" y="64"/>
                  </a:lnTo>
                  <a:lnTo>
                    <a:pt x="32" y="64"/>
                  </a:lnTo>
                  <a:lnTo>
                    <a:pt x="36" y="62"/>
                  </a:lnTo>
                  <a:lnTo>
                    <a:pt x="36" y="60"/>
                  </a:lnTo>
                  <a:lnTo>
                    <a:pt x="38" y="56"/>
                  </a:lnTo>
                  <a:lnTo>
                    <a:pt x="40" y="54"/>
                  </a:lnTo>
                  <a:lnTo>
                    <a:pt x="40" y="54"/>
                  </a:lnTo>
                  <a:lnTo>
                    <a:pt x="50" y="48"/>
                  </a:lnTo>
                  <a:lnTo>
                    <a:pt x="64" y="42"/>
                  </a:lnTo>
                  <a:lnTo>
                    <a:pt x="70" y="38"/>
                  </a:lnTo>
                  <a:lnTo>
                    <a:pt x="72" y="34"/>
                  </a:lnTo>
                  <a:lnTo>
                    <a:pt x="70" y="30"/>
                  </a:lnTo>
                  <a:lnTo>
                    <a:pt x="60" y="26"/>
                  </a:lnTo>
                  <a:lnTo>
                    <a:pt x="60" y="26"/>
                  </a:lnTo>
                  <a:lnTo>
                    <a:pt x="46" y="20"/>
                  </a:lnTo>
                  <a:lnTo>
                    <a:pt x="40" y="16"/>
                  </a:lnTo>
                  <a:lnTo>
                    <a:pt x="34" y="12"/>
                  </a:lnTo>
                  <a:lnTo>
                    <a:pt x="34" y="12"/>
                  </a:lnTo>
                  <a:lnTo>
                    <a:pt x="28" y="4"/>
                  </a:lnTo>
                  <a:lnTo>
                    <a:pt x="24" y="2"/>
                  </a:lnTo>
                  <a:lnTo>
                    <a:pt x="20"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312" name="Freeform 62"/>
            <p:cNvSpPr>
              <a:spLocks/>
            </p:cNvSpPr>
            <p:nvPr/>
          </p:nvSpPr>
          <p:spPr bwMode="auto">
            <a:xfrm>
              <a:off x="2736" y="1784"/>
              <a:ext cx="72" cy="64"/>
            </a:xfrm>
            <a:custGeom>
              <a:avLst/>
              <a:gdLst>
                <a:gd name="T0" fmla="*/ 20 w 72"/>
                <a:gd name="T1" fmla="*/ 0 h 64"/>
                <a:gd name="T2" fmla="*/ 20 w 72"/>
                <a:gd name="T3" fmla="*/ 0 h 64"/>
                <a:gd name="T4" fmla="*/ 18 w 72"/>
                <a:gd name="T5" fmla="*/ 2 h 64"/>
                <a:gd name="T6" fmla="*/ 18 w 72"/>
                <a:gd name="T7" fmla="*/ 2 h 64"/>
                <a:gd name="T8" fmla="*/ 14 w 72"/>
                <a:gd name="T9" fmla="*/ 8 h 64"/>
                <a:gd name="T10" fmla="*/ 12 w 72"/>
                <a:gd name="T11" fmla="*/ 16 h 64"/>
                <a:gd name="T12" fmla="*/ 10 w 72"/>
                <a:gd name="T13" fmla="*/ 24 h 64"/>
                <a:gd name="T14" fmla="*/ 10 w 72"/>
                <a:gd name="T15" fmla="*/ 30 h 64"/>
                <a:gd name="T16" fmla="*/ 10 w 72"/>
                <a:gd name="T17" fmla="*/ 30 h 64"/>
                <a:gd name="T18" fmla="*/ 4 w 72"/>
                <a:gd name="T19" fmla="*/ 38 h 64"/>
                <a:gd name="T20" fmla="*/ 0 w 72"/>
                <a:gd name="T21" fmla="*/ 40 h 64"/>
                <a:gd name="T22" fmla="*/ 0 w 72"/>
                <a:gd name="T23" fmla="*/ 44 h 64"/>
                <a:gd name="T24" fmla="*/ 0 w 72"/>
                <a:gd name="T25" fmla="*/ 44 h 64"/>
                <a:gd name="T26" fmla="*/ 2 w 72"/>
                <a:gd name="T27" fmla="*/ 48 h 64"/>
                <a:gd name="T28" fmla="*/ 4 w 72"/>
                <a:gd name="T29" fmla="*/ 50 h 64"/>
                <a:gd name="T30" fmla="*/ 4 w 72"/>
                <a:gd name="T31" fmla="*/ 50 h 64"/>
                <a:gd name="T32" fmla="*/ 8 w 72"/>
                <a:gd name="T33" fmla="*/ 50 h 64"/>
                <a:gd name="T34" fmla="*/ 8 w 72"/>
                <a:gd name="T35" fmla="*/ 50 h 64"/>
                <a:gd name="T36" fmla="*/ 12 w 72"/>
                <a:gd name="T37" fmla="*/ 50 h 64"/>
                <a:gd name="T38" fmla="*/ 12 w 72"/>
                <a:gd name="T39" fmla="*/ 50 h 64"/>
                <a:gd name="T40" fmla="*/ 16 w 72"/>
                <a:gd name="T41" fmla="*/ 50 h 64"/>
                <a:gd name="T42" fmla="*/ 16 w 72"/>
                <a:gd name="T43" fmla="*/ 50 h 64"/>
                <a:gd name="T44" fmla="*/ 20 w 72"/>
                <a:gd name="T45" fmla="*/ 52 h 64"/>
                <a:gd name="T46" fmla="*/ 24 w 72"/>
                <a:gd name="T47" fmla="*/ 56 h 64"/>
                <a:gd name="T48" fmla="*/ 24 w 72"/>
                <a:gd name="T49" fmla="*/ 56 h 64"/>
                <a:gd name="T50" fmla="*/ 26 w 72"/>
                <a:gd name="T51" fmla="*/ 60 h 64"/>
                <a:gd name="T52" fmla="*/ 28 w 72"/>
                <a:gd name="T53" fmla="*/ 62 h 64"/>
                <a:gd name="T54" fmla="*/ 30 w 72"/>
                <a:gd name="T55" fmla="*/ 64 h 64"/>
                <a:gd name="T56" fmla="*/ 30 w 72"/>
                <a:gd name="T57" fmla="*/ 64 h 64"/>
                <a:gd name="T58" fmla="*/ 32 w 72"/>
                <a:gd name="T59" fmla="*/ 64 h 64"/>
                <a:gd name="T60" fmla="*/ 32 w 72"/>
                <a:gd name="T61" fmla="*/ 64 h 64"/>
                <a:gd name="T62" fmla="*/ 36 w 72"/>
                <a:gd name="T63" fmla="*/ 62 h 64"/>
                <a:gd name="T64" fmla="*/ 36 w 72"/>
                <a:gd name="T65" fmla="*/ 60 h 64"/>
                <a:gd name="T66" fmla="*/ 38 w 72"/>
                <a:gd name="T67" fmla="*/ 56 h 64"/>
                <a:gd name="T68" fmla="*/ 40 w 72"/>
                <a:gd name="T69" fmla="*/ 54 h 64"/>
                <a:gd name="T70" fmla="*/ 40 w 72"/>
                <a:gd name="T71" fmla="*/ 54 h 64"/>
                <a:gd name="T72" fmla="*/ 50 w 72"/>
                <a:gd name="T73" fmla="*/ 48 h 64"/>
                <a:gd name="T74" fmla="*/ 64 w 72"/>
                <a:gd name="T75" fmla="*/ 42 h 64"/>
                <a:gd name="T76" fmla="*/ 70 w 72"/>
                <a:gd name="T77" fmla="*/ 38 h 64"/>
                <a:gd name="T78" fmla="*/ 72 w 72"/>
                <a:gd name="T79" fmla="*/ 34 h 64"/>
                <a:gd name="T80" fmla="*/ 70 w 72"/>
                <a:gd name="T81" fmla="*/ 30 h 64"/>
                <a:gd name="T82" fmla="*/ 60 w 72"/>
                <a:gd name="T83" fmla="*/ 26 h 64"/>
                <a:gd name="T84" fmla="*/ 60 w 72"/>
                <a:gd name="T85" fmla="*/ 26 h 64"/>
                <a:gd name="T86" fmla="*/ 46 w 72"/>
                <a:gd name="T87" fmla="*/ 20 h 64"/>
                <a:gd name="T88" fmla="*/ 40 w 72"/>
                <a:gd name="T89" fmla="*/ 16 h 64"/>
                <a:gd name="T90" fmla="*/ 34 w 72"/>
                <a:gd name="T91" fmla="*/ 12 h 64"/>
                <a:gd name="T92" fmla="*/ 34 w 72"/>
                <a:gd name="T93" fmla="*/ 12 h 64"/>
                <a:gd name="T94" fmla="*/ 28 w 72"/>
                <a:gd name="T95" fmla="*/ 4 h 64"/>
                <a:gd name="T96" fmla="*/ 24 w 72"/>
                <a:gd name="T97" fmla="*/ 2 h 64"/>
                <a:gd name="T98" fmla="*/ 20 w 72"/>
                <a:gd name="T99"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2" h="64">
                  <a:moveTo>
                    <a:pt x="20" y="0"/>
                  </a:moveTo>
                  <a:lnTo>
                    <a:pt x="20" y="0"/>
                  </a:lnTo>
                  <a:lnTo>
                    <a:pt x="18" y="2"/>
                  </a:lnTo>
                  <a:lnTo>
                    <a:pt x="18" y="2"/>
                  </a:lnTo>
                  <a:lnTo>
                    <a:pt x="14" y="8"/>
                  </a:lnTo>
                  <a:lnTo>
                    <a:pt x="12" y="16"/>
                  </a:lnTo>
                  <a:lnTo>
                    <a:pt x="10" y="24"/>
                  </a:lnTo>
                  <a:lnTo>
                    <a:pt x="10" y="30"/>
                  </a:lnTo>
                  <a:lnTo>
                    <a:pt x="10" y="30"/>
                  </a:lnTo>
                  <a:lnTo>
                    <a:pt x="4" y="38"/>
                  </a:lnTo>
                  <a:lnTo>
                    <a:pt x="0" y="40"/>
                  </a:lnTo>
                  <a:lnTo>
                    <a:pt x="0" y="44"/>
                  </a:lnTo>
                  <a:lnTo>
                    <a:pt x="0" y="44"/>
                  </a:lnTo>
                  <a:lnTo>
                    <a:pt x="2" y="48"/>
                  </a:lnTo>
                  <a:lnTo>
                    <a:pt x="4" y="50"/>
                  </a:lnTo>
                  <a:lnTo>
                    <a:pt x="4" y="50"/>
                  </a:lnTo>
                  <a:lnTo>
                    <a:pt x="8" y="50"/>
                  </a:lnTo>
                  <a:lnTo>
                    <a:pt x="8" y="50"/>
                  </a:lnTo>
                  <a:lnTo>
                    <a:pt x="12" y="50"/>
                  </a:lnTo>
                  <a:lnTo>
                    <a:pt x="12" y="50"/>
                  </a:lnTo>
                  <a:lnTo>
                    <a:pt x="16" y="50"/>
                  </a:lnTo>
                  <a:lnTo>
                    <a:pt x="16" y="50"/>
                  </a:lnTo>
                  <a:lnTo>
                    <a:pt x="20" y="52"/>
                  </a:lnTo>
                  <a:lnTo>
                    <a:pt x="24" y="56"/>
                  </a:lnTo>
                  <a:lnTo>
                    <a:pt x="24" y="56"/>
                  </a:lnTo>
                  <a:lnTo>
                    <a:pt x="26" y="60"/>
                  </a:lnTo>
                  <a:lnTo>
                    <a:pt x="28" y="62"/>
                  </a:lnTo>
                  <a:lnTo>
                    <a:pt x="30" y="64"/>
                  </a:lnTo>
                  <a:lnTo>
                    <a:pt x="30" y="64"/>
                  </a:lnTo>
                  <a:lnTo>
                    <a:pt x="32" y="64"/>
                  </a:lnTo>
                  <a:lnTo>
                    <a:pt x="32" y="64"/>
                  </a:lnTo>
                  <a:lnTo>
                    <a:pt x="36" y="62"/>
                  </a:lnTo>
                  <a:lnTo>
                    <a:pt x="36" y="60"/>
                  </a:lnTo>
                  <a:lnTo>
                    <a:pt x="38" y="56"/>
                  </a:lnTo>
                  <a:lnTo>
                    <a:pt x="40" y="54"/>
                  </a:lnTo>
                  <a:lnTo>
                    <a:pt x="40" y="54"/>
                  </a:lnTo>
                  <a:lnTo>
                    <a:pt x="50" y="48"/>
                  </a:lnTo>
                  <a:lnTo>
                    <a:pt x="64" y="42"/>
                  </a:lnTo>
                  <a:lnTo>
                    <a:pt x="70" y="38"/>
                  </a:lnTo>
                  <a:lnTo>
                    <a:pt x="72" y="34"/>
                  </a:lnTo>
                  <a:lnTo>
                    <a:pt x="70" y="30"/>
                  </a:lnTo>
                  <a:lnTo>
                    <a:pt x="60" y="26"/>
                  </a:lnTo>
                  <a:lnTo>
                    <a:pt x="60" y="26"/>
                  </a:lnTo>
                  <a:lnTo>
                    <a:pt x="46" y="20"/>
                  </a:lnTo>
                  <a:lnTo>
                    <a:pt x="40" y="16"/>
                  </a:lnTo>
                  <a:lnTo>
                    <a:pt x="34" y="12"/>
                  </a:lnTo>
                  <a:lnTo>
                    <a:pt x="34" y="12"/>
                  </a:lnTo>
                  <a:lnTo>
                    <a:pt x="28" y="4"/>
                  </a:lnTo>
                  <a:lnTo>
                    <a:pt x="24" y="2"/>
                  </a:lnTo>
                  <a:lnTo>
                    <a:pt x="2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313" name="Freeform 63"/>
            <p:cNvSpPr>
              <a:spLocks/>
            </p:cNvSpPr>
            <p:nvPr/>
          </p:nvSpPr>
          <p:spPr bwMode="auto">
            <a:xfrm>
              <a:off x="2516" y="1982"/>
              <a:ext cx="16" cy="6"/>
            </a:xfrm>
            <a:custGeom>
              <a:avLst/>
              <a:gdLst>
                <a:gd name="T0" fmla="*/ 10 w 16"/>
                <a:gd name="T1" fmla="*/ 0 h 6"/>
                <a:gd name="T2" fmla="*/ 10 w 16"/>
                <a:gd name="T3" fmla="*/ 0 h 6"/>
                <a:gd name="T4" fmla="*/ 6 w 16"/>
                <a:gd name="T5" fmla="*/ 0 h 6"/>
                <a:gd name="T6" fmla="*/ 4 w 16"/>
                <a:gd name="T7" fmla="*/ 2 h 6"/>
                <a:gd name="T8" fmla="*/ 4 w 16"/>
                <a:gd name="T9" fmla="*/ 2 h 6"/>
                <a:gd name="T10" fmla="*/ 0 w 16"/>
                <a:gd name="T11" fmla="*/ 6 h 6"/>
                <a:gd name="T12" fmla="*/ 0 w 16"/>
                <a:gd name="T13" fmla="*/ 6 h 6"/>
                <a:gd name="T14" fmla="*/ 0 w 16"/>
                <a:gd name="T15" fmla="*/ 6 h 6"/>
                <a:gd name="T16" fmla="*/ 0 w 16"/>
                <a:gd name="T17" fmla="*/ 6 h 6"/>
                <a:gd name="T18" fmla="*/ 4 w 16"/>
                <a:gd name="T19" fmla="*/ 6 h 6"/>
                <a:gd name="T20" fmla="*/ 4 w 16"/>
                <a:gd name="T21" fmla="*/ 6 h 6"/>
                <a:gd name="T22" fmla="*/ 14 w 16"/>
                <a:gd name="T23" fmla="*/ 6 h 6"/>
                <a:gd name="T24" fmla="*/ 16 w 16"/>
                <a:gd name="T25" fmla="*/ 4 h 6"/>
                <a:gd name="T26" fmla="*/ 14 w 16"/>
                <a:gd name="T27" fmla="*/ 2 h 6"/>
                <a:gd name="T28" fmla="*/ 14 w 16"/>
                <a:gd name="T29" fmla="*/ 2 h 6"/>
                <a:gd name="T30" fmla="*/ 10 w 16"/>
                <a:gd name="T3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6" h="6">
                  <a:moveTo>
                    <a:pt x="10" y="0"/>
                  </a:moveTo>
                  <a:lnTo>
                    <a:pt x="10" y="0"/>
                  </a:lnTo>
                  <a:lnTo>
                    <a:pt x="6" y="0"/>
                  </a:lnTo>
                  <a:lnTo>
                    <a:pt x="4" y="2"/>
                  </a:lnTo>
                  <a:lnTo>
                    <a:pt x="4" y="2"/>
                  </a:lnTo>
                  <a:lnTo>
                    <a:pt x="0" y="6"/>
                  </a:lnTo>
                  <a:lnTo>
                    <a:pt x="0" y="6"/>
                  </a:lnTo>
                  <a:lnTo>
                    <a:pt x="0" y="6"/>
                  </a:lnTo>
                  <a:lnTo>
                    <a:pt x="0" y="6"/>
                  </a:lnTo>
                  <a:lnTo>
                    <a:pt x="4" y="6"/>
                  </a:lnTo>
                  <a:lnTo>
                    <a:pt x="4" y="6"/>
                  </a:lnTo>
                  <a:lnTo>
                    <a:pt x="14" y="6"/>
                  </a:lnTo>
                  <a:lnTo>
                    <a:pt x="16" y="4"/>
                  </a:lnTo>
                  <a:lnTo>
                    <a:pt x="14" y="2"/>
                  </a:lnTo>
                  <a:lnTo>
                    <a:pt x="14" y="2"/>
                  </a:lnTo>
                  <a:lnTo>
                    <a:pt x="10"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314" name="Freeform 64"/>
            <p:cNvSpPr>
              <a:spLocks/>
            </p:cNvSpPr>
            <p:nvPr/>
          </p:nvSpPr>
          <p:spPr bwMode="auto">
            <a:xfrm>
              <a:off x="2516" y="1982"/>
              <a:ext cx="16" cy="6"/>
            </a:xfrm>
            <a:custGeom>
              <a:avLst/>
              <a:gdLst>
                <a:gd name="T0" fmla="*/ 10 w 16"/>
                <a:gd name="T1" fmla="*/ 0 h 6"/>
                <a:gd name="T2" fmla="*/ 10 w 16"/>
                <a:gd name="T3" fmla="*/ 0 h 6"/>
                <a:gd name="T4" fmla="*/ 6 w 16"/>
                <a:gd name="T5" fmla="*/ 0 h 6"/>
                <a:gd name="T6" fmla="*/ 4 w 16"/>
                <a:gd name="T7" fmla="*/ 2 h 6"/>
                <a:gd name="T8" fmla="*/ 4 w 16"/>
                <a:gd name="T9" fmla="*/ 2 h 6"/>
                <a:gd name="T10" fmla="*/ 0 w 16"/>
                <a:gd name="T11" fmla="*/ 6 h 6"/>
                <a:gd name="T12" fmla="*/ 0 w 16"/>
                <a:gd name="T13" fmla="*/ 6 h 6"/>
                <a:gd name="T14" fmla="*/ 0 w 16"/>
                <a:gd name="T15" fmla="*/ 6 h 6"/>
                <a:gd name="T16" fmla="*/ 0 w 16"/>
                <a:gd name="T17" fmla="*/ 6 h 6"/>
                <a:gd name="T18" fmla="*/ 4 w 16"/>
                <a:gd name="T19" fmla="*/ 6 h 6"/>
                <a:gd name="T20" fmla="*/ 4 w 16"/>
                <a:gd name="T21" fmla="*/ 6 h 6"/>
                <a:gd name="T22" fmla="*/ 14 w 16"/>
                <a:gd name="T23" fmla="*/ 6 h 6"/>
                <a:gd name="T24" fmla="*/ 16 w 16"/>
                <a:gd name="T25" fmla="*/ 4 h 6"/>
                <a:gd name="T26" fmla="*/ 14 w 16"/>
                <a:gd name="T27" fmla="*/ 2 h 6"/>
                <a:gd name="T28" fmla="*/ 14 w 16"/>
                <a:gd name="T29" fmla="*/ 2 h 6"/>
                <a:gd name="T30" fmla="*/ 10 w 16"/>
                <a:gd name="T3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6" h="6">
                  <a:moveTo>
                    <a:pt x="10" y="0"/>
                  </a:moveTo>
                  <a:lnTo>
                    <a:pt x="10" y="0"/>
                  </a:lnTo>
                  <a:lnTo>
                    <a:pt x="6" y="0"/>
                  </a:lnTo>
                  <a:lnTo>
                    <a:pt x="4" y="2"/>
                  </a:lnTo>
                  <a:lnTo>
                    <a:pt x="4" y="2"/>
                  </a:lnTo>
                  <a:lnTo>
                    <a:pt x="0" y="6"/>
                  </a:lnTo>
                  <a:lnTo>
                    <a:pt x="0" y="6"/>
                  </a:lnTo>
                  <a:lnTo>
                    <a:pt x="0" y="6"/>
                  </a:lnTo>
                  <a:lnTo>
                    <a:pt x="0" y="6"/>
                  </a:lnTo>
                  <a:lnTo>
                    <a:pt x="4" y="6"/>
                  </a:lnTo>
                  <a:lnTo>
                    <a:pt x="4" y="6"/>
                  </a:lnTo>
                  <a:lnTo>
                    <a:pt x="14" y="6"/>
                  </a:lnTo>
                  <a:lnTo>
                    <a:pt x="16" y="4"/>
                  </a:lnTo>
                  <a:lnTo>
                    <a:pt x="14" y="2"/>
                  </a:lnTo>
                  <a:lnTo>
                    <a:pt x="14" y="2"/>
                  </a:lnTo>
                  <a:lnTo>
                    <a:pt x="1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315" name="Freeform 65"/>
            <p:cNvSpPr>
              <a:spLocks/>
            </p:cNvSpPr>
            <p:nvPr/>
          </p:nvSpPr>
          <p:spPr bwMode="auto">
            <a:xfrm>
              <a:off x="2564" y="1834"/>
              <a:ext cx="188" cy="188"/>
            </a:xfrm>
            <a:custGeom>
              <a:avLst/>
              <a:gdLst>
                <a:gd name="T0" fmla="*/ 170 w 188"/>
                <a:gd name="T1" fmla="*/ 0 h 188"/>
                <a:gd name="T2" fmla="*/ 164 w 188"/>
                <a:gd name="T3" fmla="*/ 6 h 188"/>
                <a:gd name="T4" fmla="*/ 160 w 188"/>
                <a:gd name="T5" fmla="*/ 24 h 188"/>
                <a:gd name="T6" fmla="*/ 158 w 188"/>
                <a:gd name="T7" fmla="*/ 42 h 188"/>
                <a:gd name="T8" fmla="*/ 158 w 188"/>
                <a:gd name="T9" fmla="*/ 56 h 188"/>
                <a:gd name="T10" fmla="*/ 144 w 188"/>
                <a:gd name="T11" fmla="*/ 74 h 188"/>
                <a:gd name="T12" fmla="*/ 128 w 188"/>
                <a:gd name="T13" fmla="*/ 80 h 188"/>
                <a:gd name="T14" fmla="*/ 116 w 188"/>
                <a:gd name="T15" fmla="*/ 86 h 188"/>
                <a:gd name="T16" fmla="*/ 108 w 188"/>
                <a:gd name="T17" fmla="*/ 104 h 188"/>
                <a:gd name="T18" fmla="*/ 96 w 188"/>
                <a:gd name="T19" fmla="*/ 112 h 188"/>
                <a:gd name="T20" fmla="*/ 74 w 188"/>
                <a:gd name="T21" fmla="*/ 106 h 188"/>
                <a:gd name="T22" fmla="*/ 62 w 188"/>
                <a:gd name="T23" fmla="*/ 114 h 188"/>
                <a:gd name="T24" fmla="*/ 42 w 188"/>
                <a:gd name="T25" fmla="*/ 124 h 188"/>
                <a:gd name="T26" fmla="*/ 36 w 188"/>
                <a:gd name="T27" fmla="*/ 134 h 188"/>
                <a:gd name="T28" fmla="*/ 32 w 188"/>
                <a:gd name="T29" fmla="*/ 142 h 188"/>
                <a:gd name="T30" fmla="*/ 18 w 188"/>
                <a:gd name="T31" fmla="*/ 146 h 188"/>
                <a:gd name="T32" fmla="*/ 6 w 188"/>
                <a:gd name="T33" fmla="*/ 154 h 188"/>
                <a:gd name="T34" fmla="*/ 0 w 188"/>
                <a:gd name="T35" fmla="*/ 166 h 188"/>
                <a:gd name="T36" fmla="*/ 10 w 188"/>
                <a:gd name="T37" fmla="*/ 168 h 188"/>
                <a:gd name="T38" fmla="*/ 16 w 188"/>
                <a:gd name="T39" fmla="*/ 174 h 188"/>
                <a:gd name="T40" fmla="*/ 22 w 188"/>
                <a:gd name="T41" fmla="*/ 188 h 188"/>
                <a:gd name="T42" fmla="*/ 30 w 188"/>
                <a:gd name="T43" fmla="*/ 180 h 188"/>
                <a:gd name="T44" fmla="*/ 38 w 188"/>
                <a:gd name="T45" fmla="*/ 164 h 188"/>
                <a:gd name="T46" fmla="*/ 42 w 188"/>
                <a:gd name="T47" fmla="*/ 156 h 188"/>
                <a:gd name="T48" fmla="*/ 44 w 188"/>
                <a:gd name="T49" fmla="*/ 146 h 188"/>
                <a:gd name="T50" fmla="*/ 56 w 188"/>
                <a:gd name="T51" fmla="*/ 140 h 188"/>
                <a:gd name="T52" fmla="*/ 72 w 188"/>
                <a:gd name="T53" fmla="*/ 134 h 188"/>
                <a:gd name="T54" fmla="*/ 80 w 188"/>
                <a:gd name="T55" fmla="*/ 134 h 188"/>
                <a:gd name="T56" fmla="*/ 84 w 188"/>
                <a:gd name="T57" fmla="*/ 138 h 188"/>
                <a:gd name="T58" fmla="*/ 90 w 188"/>
                <a:gd name="T59" fmla="*/ 148 h 188"/>
                <a:gd name="T60" fmla="*/ 92 w 188"/>
                <a:gd name="T61" fmla="*/ 150 h 188"/>
                <a:gd name="T62" fmla="*/ 100 w 188"/>
                <a:gd name="T63" fmla="*/ 140 h 188"/>
                <a:gd name="T64" fmla="*/ 108 w 188"/>
                <a:gd name="T65" fmla="*/ 128 h 188"/>
                <a:gd name="T66" fmla="*/ 116 w 188"/>
                <a:gd name="T67" fmla="*/ 134 h 188"/>
                <a:gd name="T68" fmla="*/ 118 w 188"/>
                <a:gd name="T69" fmla="*/ 132 h 188"/>
                <a:gd name="T70" fmla="*/ 124 w 188"/>
                <a:gd name="T71" fmla="*/ 130 h 188"/>
                <a:gd name="T72" fmla="*/ 128 w 188"/>
                <a:gd name="T73" fmla="*/ 130 h 188"/>
                <a:gd name="T74" fmla="*/ 136 w 188"/>
                <a:gd name="T75" fmla="*/ 130 h 188"/>
                <a:gd name="T76" fmla="*/ 148 w 188"/>
                <a:gd name="T77" fmla="*/ 124 h 188"/>
                <a:gd name="T78" fmla="*/ 160 w 188"/>
                <a:gd name="T79" fmla="*/ 118 h 188"/>
                <a:gd name="T80" fmla="*/ 166 w 188"/>
                <a:gd name="T81" fmla="*/ 106 h 188"/>
                <a:gd name="T82" fmla="*/ 170 w 188"/>
                <a:gd name="T83" fmla="*/ 88 h 188"/>
                <a:gd name="T84" fmla="*/ 174 w 188"/>
                <a:gd name="T85" fmla="*/ 78 h 188"/>
                <a:gd name="T86" fmla="*/ 186 w 188"/>
                <a:gd name="T87" fmla="*/ 70 h 188"/>
                <a:gd name="T88" fmla="*/ 188 w 188"/>
                <a:gd name="T89" fmla="*/ 56 h 188"/>
                <a:gd name="T90" fmla="*/ 182 w 188"/>
                <a:gd name="T91" fmla="*/ 36 h 188"/>
                <a:gd name="T92" fmla="*/ 178 w 188"/>
                <a:gd name="T93" fmla="*/ 24 h 188"/>
                <a:gd name="T94" fmla="*/ 174 w 188"/>
                <a:gd name="T95" fmla="*/ 16 h 188"/>
                <a:gd name="T96" fmla="*/ 172 w 188"/>
                <a:gd name="T97" fmla="*/ 0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88" h="188">
                  <a:moveTo>
                    <a:pt x="170" y="0"/>
                  </a:moveTo>
                  <a:lnTo>
                    <a:pt x="170" y="0"/>
                  </a:lnTo>
                  <a:lnTo>
                    <a:pt x="170" y="0"/>
                  </a:lnTo>
                  <a:lnTo>
                    <a:pt x="170" y="0"/>
                  </a:lnTo>
                  <a:lnTo>
                    <a:pt x="166" y="2"/>
                  </a:lnTo>
                  <a:lnTo>
                    <a:pt x="164" y="6"/>
                  </a:lnTo>
                  <a:lnTo>
                    <a:pt x="162" y="16"/>
                  </a:lnTo>
                  <a:lnTo>
                    <a:pt x="162" y="16"/>
                  </a:lnTo>
                  <a:lnTo>
                    <a:pt x="160" y="24"/>
                  </a:lnTo>
                  <a:lnTo>
                    <a:pt x="158" y="34"/>
                  </a:lnTo>
                  <a:lnTo>
                    <a:pt x="158" y="34"/>
                  </a:lnTo>
                  <a:lnTo>
                    <a:pt x="158" y="42"/>
                  </a:lnTo>
                  <a:lnTo>
                    <a:pt x="158" y="50"/>
                  </a:lnTo>
                  <a:lnTo>
                    <a:pt x="158" y="50"/>
                  </a:lnTo>
                  <a:lnTo>
                    <a:pt x="158" y="56"/>
                  </a:lnTo>
                  <a:lnTo>
                    <a:pt x="154" y="62"/>
                  </a:lnTo>
                  <a:lnTo>
                    <a:pt x="144" y="74"/>
                  </a:lnTo>
                  <a:lnTo>
                    <a:pt x="144" y="74"/>
                  </a:lnTo>
                  <a:lnTo>
                    <a:pt x="138" y="78"/>
                  </a:lnTo>
                  <a:lnTo>
                    <a:pt x="132" y="80"/>
                  </a:lnTo>
                  <a:lnTo>
                    <a:pt x="128" y="80"/>
                  </a:lnTo>
                  <a:lnTo>
                    <a:pt x="122" y="82"/>
                  </a:lnTo>
                  <a:lnTo>
                    <a:pt x="122" y="82"/>
                  </a:lnTo>
                  <a:lnTo>
                    <a:pt x="116" y="86"/>
                  </a:lnTo>
                  <a:lnTo>
                    <a:pt x="114" y="92"/>
                  </a:lnTo>
                  <a:lnTo>
                    <a:pt x="108" y="104"/>
                  </a:lnTo>
                  <a:lnTo>
                    <a:pt x="108" y="104"/>
                  </a:lnTo>
                  <a:lnTo>
                    <a:pt x="102" y="110"/>
                  </a:lnTo>
                  <a:lnTo>
                    <a:pt x="96" y="112"/>
                  </a:lnTo>
                  <a:lnTo>
                    <a:pt x="96" y="112"/>
                  </a:lnTo>
                  <a:lnTo>
                    <a:pt x="84" y="110"/>
                  </a:lnTo>
                  <a:lnTo>
                    <a:pt x="84" y="110"/>
                  </a:lnTo>
                  <a:lnTo>
                    <a:pt x="74" y="106"/>
                  </a:lnTo>
                  <a:lnTo>
                    <a:pt x="74" y="106"/>
                  </a:lnTo>
                  <a:lnTo>
                    <a:pt x="70" y="108"/>
                  </a:lnTo>
                  <a:lnTo>
                    <a:pt x="62" y="114"/>
                  </a:lnTo>
                  <a:lnTo>
                    <a:pt x="62" y="114"/>
                  </a:lnTo>
                  <a:lnTo>
                    <a:pt x="48" y="120"/>
                  </a:lnTo>
                  <a:lnTo>
                    <a:pt x="42" y="124"/>
                  </a:lnTo>
                  <a:lnTo>
                    <a:pt x="38" y="130"/>
                  </a:lnTo>
                  <a:lnTo>
                    <a:pt x="38" y="130"/>
                  </a:lnTo>
                  <a:lnTo>
                    <a:pt x="36" y="134"/>
                  </a:lnTo>
                  <a:lnTo>
                    <a:pt x="36" y="136"/>
                  </a:lnTo>
                  <a:lnTo>
                    <a:pt x="34" y="140"/>
                  </a:lnTo>
                  <a:lnTo>
                    <a:pt x="32" y="142"/>
                  </a:lnTo>
                  <a:lnTo>
                    <a:pt x="32" y="142"/>
                  </a:lnTo>
                  <a:lnTo>
                    <a:pt x="24" y="144"/>
                  </a:lnTo>
                  <a:lnTo>
                    <a:pt x="18" y="146"/>
                  </a:lnTo>
                  <a:lnTo>
                    <a:pt x="18" y="146"/>
                  </a:lnTo>
                  <a:lnTo>
                    <a:pt x="10" y="150"/>
                  </a:lnTo>
                  <a:lnTo>
                    <a:pt x="6" y="154"/>
                  </a:lnTo>
                  <a:lnTo>
                    <a:pt x="2" y="160"/>
                  </a:lnTo>
                  <a:lnTo>
                    <a:pt x="0" y="166"/>
                  </a:lnTo>
                  <a:lnTo>
                    <a:pt x="0" y="166"/>
                  </a:lnTo>
                  <a:lnTo>
                    <a:pt x="4" y="166"/>
                  </a:lnTo>
                  <a:lnTo>
                    <a:pt x="4" y="166"/>
                  </a:lnTo>
                  <a:lnTo>
                    <a:pt x="10" y="168"/>
                  </a:lnTo>
                  <a:lnTo>
                    <a:pt x="12" y="170"/>
                  </a:lnTo>
                  <a:lnTo>
                    <a:pt x="14" y="172"/>
                  </a:lnTo>
                  <a:lnTo>
                    <a:pt x="16" y="174"/>
                  </a:lnTo>
                  <a:lnTo>
                    <a:pt x="16" y="182"/>
                  </a:lnTo>
                  <a:lnTo>
                    <a:pt x="18" y="184"/>
                  </a:lnTo>
                  <a:lnTo>
                    <a:pt x="22" y="188"/>
                  </a:lnTo>
                  <a:lnTo>
                    <a:pt x="22" y="188"/>
                  </a:lnTo>
                  <a:lnTo>
                    <a:pt x="28" y="184"/>
                  </a:lnTo>
                  <a:lnTo>
                    <a:pt x="30" y="180"/>
                  </a:lnTo>
                  <a:lnTo>
                    <a:pt x="36" y="170"/>
                  </a:lnTo>
                  <a:lnTo>
                    <a:pt x="36" y="170"/>
                  </a:lnTo>
                  <a:lnTo>
                    <a:pt x="38" y="164"/>
                  </a:lnTo>
                  <a:lnTo>
                    <a:pt x="40" y="160"/>
                  </a:lnTo>
                  <a:lnTo>
                    <a:pt x="40" y="160"/>
                  </a:lnTo>
                  <a:lnTo>
                    <a:pt x="42" y="156"/>
                  </a:lnTo>
                  <a:lnTo>
                    <a:pt x="42" y="150"/>
                  </a:lnTo>
                  <a:lnTo>
                    <a:pt x="42" y="150"/>
                  </a:lnTo>
                  <a:lnTo>
                    <a:pt x="44" y="146"/>
                  </a:lnTo>
                  <a:lnTo>
                    <a:pt x="48" y="144"/>
                  </a:lnTo>
                  <a:lnTo>
                    <a:pt x="48" y="144"/>
                  </a:lnTo>
                  <a:lnTo>
                    <a:pt x="56" y="140"/>
                  </a:lnTo>
                  <a:lnTo>
                    <a:pt x="64" y="136"/>
                  </a:lnTo>
                  <a:lnTo>
                    <a:pt x="64" y="136"/>
                  </a:lnTo>
                  <a:lnTo>
                    <a:pt x="72" y="134"/>
                  </a:lnTo>
                  <a:lnTo>
                    <a:pt x="76" y="132"/>
                  </a:lnTo>
                  <a:lnTo>
                    <a:pt x="76" y="132"/>
                  </a:lnTo>
                  <a:lnTo>
                    <a:pt x="80" y="134"/>
                  </a:lnTo>
                  <a:lnTo>
                    <a:pt x="82" y="136"/>
                  </a:lnTo>
                  <a:lnTo>
                    <a:pt x="82" y="136"/>
                  </a:lnTo>
                  <a:lnTo>
                    <a:pt x="84" y="138"/>
                  </a:lnTo>
                  <a:lnTo>
                    <a:pt x="86" y="142"/>
                  </a:lnTo>
                  <a:lnTo>
                    <a:pt x="86" y="146"/>
                  </a:lnTo>
                  <a:lnTo>
                    <a:pt x="90" y="148"/>
                  </a:lnTo>
                  <a:lnTo>
                    <a:pt x="90" y="148"/>
                  </a:lnTo>
                  <a:lnTo>
                    <a:pt x="92" y="150"/>
                  </a:lnTo>
                  <a:lnTo>
                    <a:pt x="92" y="150"/>
                  </a:lnTo>
                  <a:lnTo>
                    <a:pt x="94" y="148"/>
                  </a:lnTo>
                  <a:lnTo>
                    <a:pt x="98" y="146"/>
                  </a:lnTo>
                  <a:lnTo>
                    <a:pt x="100" y="140"/>
                  </a:lnTo>
                  <a:lnTo>
                    <a:pt x="104" y="132"/>
                  </a:lnTo>
                  <a:lnTo>
                    <a:pt x="108" y="128"/>
                  </a:lnTo>
                  <a:lnTo>
                    <a:pt x="108" y="128"/>
                  </a:lnTo>
                  <a:lnTo>
                    <a:pt x="110" y="130"/>
                  </a:lnTo>
                  <a:lnTo>
                    <a:pt x="116" y="134"/>
                  </a:lnTo>
                  <a:lnTo>
                    <a:pt x="116" y="134"/>
                  </a:lnTo>
                  <a:lnTo>
                    <a:pt x="116" y="134"/>
                  </a:lnTo>
                  <a:lnTo>
                    <a:pt x="116" y="134"/>
                  </a:lnTo>
                  <a:lnTo>
                    <a:pt x="118" y="132"/>
                  </a:lnTo>
                  <a:lnTo>
                    <a:pt x="122" y="130"/>
                  </a:lnTo>
                  <a:lnTo>
                    <a:pt x="122" y="130"/>
                  </a:lnTo>
                  <a:lnTo>
                    <a:pt x="124" y="130"/>
                  </a:lnTo>
                  <a:lnTo>
                    <a:pt x="124" y="130"/>
                  </a:lnTo>
                  <a:lnTo>
                    <a:pt x="128" y="130"/>
                  </a:lnTo>
                  <a:lnTo>
                    <a:pt x="128" y="130"/>
                  </a:lnTo>
                  <a:lnTo>
                    <a:pt x="132" y="132"/>
                  </a:lnTo>
                  <a:lnTo>
                    <a:pt x="132" y="132"/>
                  </a:lnTo>
                  <a:lnTo>
                    <a:pt x="136" y="130"/>
                  </a:lnTo>
                  <a:lnTo>
                    <a:pt x="136" y="130"/>
                  </a:lnTo>
                  <a:lnTo>
                    <a:pt x="142" y="126"/>
                  </a:lnTo>
                  <a:lnTo>
                    <a:pt x="148" y="124"/>
                  </a:lnTo>
                  <a:lnTo>
                    <a:pt x="148" y="124"/>
                  </a:lnTo>
                  <a:lnTo>
                    <a:pt x="154" y="122"/>
                  </a:lnTo>
                  <a:lnTo>
                    <a:pt x="160" y="118"/>
                  </a:lnTo>
                  <a:lnTo>
                    <a:pt x="164" y="112"/>
                  </a:lnTo>
                  <a:lnTo>
                    <a:pt x="166" y="106"/>
                  </a:lnTo>
                  <a:lnTo>
                    <a:pt x="166" y="106"/>
                  </a:lnTo>
                  <a:lnTo>
                    <a:pt x="168" y="94"/>
                  </a:lnTo>
                  <a:lnTo>
                    <a:pt x="168" y="94"/>
                  </a:lnTo>
                  <a:lnTo>
                    <a:pt x="170" y="88"/>
                  </a:lnTo>
                  <a:lnTo>
                    <a:pt x="170" y="82"/>
                  </a:lnTo>
                  <a:lnTo>
                    <a:pt x="170" y="82"/>
                  </a:lnTo>
                  <a:lnTo>
                    <a:pt x="174" y="78"/>
                  </a:lnTo>
                  <a:lnTo>
                    <a:pt x="180" y="74"/>
                  </a:lnTo>
                  <a:lnTo>
                    <a:pt x="180" y="74"/>
                  </a:lnTo>
                  <a:lnTo>
                    <a:pt x="186" y="70"/>
                  </a:lnTo>
                  <a:lnTo>
                    <a:pt x="188" y="66"/>
                  </a:lnTo>
                  <a:lnTo>
                    <a:pt x="188" y="62"/>
                  </a:lnTo>
                  <a:lnTo>
                    <a:pt x="188" y="56"/>
                  </a:lnTo>
                  <a:lnTo>
                    <a:pt x="188" y="56"/>
                  </a:lnTo>
                  <a:lnTo>
                    <a:pt x="184" y="46"/>
                  </a:lnTo>
                  <a:lnTo>
                    <a:pt x="182" y="36"/>
                  </a:lnTo>
                  <a:lnTo>
                    <a:pt x="182" y="36"/>
                  </a:lnTo>
                  <a:lnTo>
                    <a:pt x="180" y="30"/>
                  </a:lnTo>
                  <a:lnTo>
                    <a:pt x="178" y="24"/>
                  </a:lnTo>
                  <a:lnTo>
                    <a:pt x="178" y="24"/>
                  </a:lnTo>
                  <a:lnTo>
                    <a:pt x="174" y="16"/>
                  </a:lnTo>
                  <a:lnTo>
                    <a:pt x="174" y="16"/>
                  </a:lnTo>
                  <a:lnTo>
                    <a:pt x="172" y="6"/>
                  </a:lnTo>
                  <a:lnTo>
                    <a:pt x="172" y="2"/>
                  </a:lnTo>
                  <a:lnTo>
                    <a:pt x="172" y="0"/>
                  </a:lnTo>
                  <a:lnTo>
                    <a:pt x="170"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316" name="Freeform 66"/>
            <p:cNvSpPr>
              <a:spLocks/>
            </p:cNvSpPr>
            <p:nvPr/>
          </p:nvSpPr>
          <p:spPr bwMode="auto">
            <a:xfrm>
              <a:off x="2564" y="1834"/>
              <a:ext cx="188" cy="188"/>
            </a:xfrm>
            <a:custGeom>
              <a:avLst/>
              <a:gdLst>
                <a:gd name="T0" fmla="*/ 170 w 188"/>
                <a:gd name="T1" fmla="*/ 0 h 188"/>
                <a:gd name="T2" fmla="*/ 164 w 188"/>
                <a:gd name="T3" fmla="*/ 6 h 188"/>
                <a:gd name="T4" fmla="*/ 160 w 188"/>
                <a:gd name="T5" fmla="*/ 24 h 188"/>
                <a:gd name="T6" fmla="*/ 158 w 188"/>
                <a:gd name="T7" fmla="*/ 42 h 188"/>
                <a:gd name="T8" fmla="*/ 158 w 188"/>
                <a:gd name="T9" fmla="*/ 56 h 188"/>
                <a:gd name="T10" fmla="*/ 144 w 188"/>
                <a:gd name="T11" fmla="*/ 74 h 188"/>
                <a:gd name="T12" fmla="*/ 128 w 188"/>
                <a:gd name="T13" fmla="*/ 80 h 188"/>
                <a:gd name="T14" fmla="*/ 116 w 188"/>
                <a:gd name="T15" fmla="*/ 86 h 188"/>
                <a:gd name="T16" fmla="*/ 108 w 188"/>
                <a:gd name="T17" fmla="*/ 104 h 188"/>
                <a:gd name="T18" fmla="*/ 96 w 188"/>
                <a:gd name="T19" fmla="*/ 112 h 188"/>
                <a:gd name="T20" fmla="*/ 74 w 188"/>
                <a:gd name="T21" fmla="*/ 106 h 188"/>
                <a:gd name="T22" fmla="*/ 62 w 188"/>
                <a:gd name="T23" fmla="*/ 114 h 188"/>
                <a:gd name="T24" fmla="*/ 42 w 188"/>
                <a:gd name="T25" fmla="*/ 124 h 188"/>
                <a:gd name="T26" fmla="*/ 36 w 188"/>
                <a:gd name="T27" fmla="*/ 134 h 188"/>
                <a:gd name="T28" fmla="*/ 32 w 188"/>
                <a:gd name="T29" fmla="*/ 142 h 188"/>
                <a:gd name="T30" fmla="*/ 18 w 188"/>
                <a:gd name="T31" fmla="*/ 146 h 188"/>
                <a:gd name="T32" fmla="*/ 6 w 188"/>
                <a:gd name="T33" fmla="*/ 154 h 188"/>
                <a:gd name="T34" fmla="*/ 0 w 188"/>
                <a:gd name="T35" fmla="*/ 166 h 188"/>
                <a:gd name="T36" fmla="*/ 10 w 188"/>
                <a:gd name="T37" fmla="*/ 168 h 188"/>
                <a:gd name="T38" fmla="*/ 16 w 188"/>
                <a:gd name="T39" fmla="*/ 174 h 188"/>
                <a:gd name="T40" fmla="*/ 22 w 188"/>
                <a:gd name="T41" fmla="*/ 188 h 188"/>
                <a:gd name="T42" fmla="*/ 30 w 188"/>
                <a:gd name="T43" fmla="*/ 180 h 188"/>
                <a:gd name="T44" fmla="*/ 38 w 188"/>
                <a:gd name="T45" fmla="*/ 164 h 188"/>
                <a:gd name="T46" fmla="*/ 42 w 188"/>
                <a:gd name="T47" fmla="*/ 156 h 188"/>
                <a:gd name="T48" fmla="*/ 44 w 188"/>
                <a:gd name="T49" fmla="*/ 146 h 188"/>
                <a:gd name="T50" fmla="*/ 56 w 188"/>
                <a:gd name="T51" fmla="*/ 140 h 188"/>
                <a:gd name="T52" fmla="*/ 72 w 188"/>
                <a:gd name="T53" fmla="*/ 134 h 188"/>
                <a:gd name="T54" fmla="*/ 80 w 188"/>
                <a:gd name="T55" fmla="*/ 134 h 188"/>
                <a:gd name="T56" fmla="*/ 84 w 188"/>
                <a:gd name="T57" fmla="*/ 138 h 188"/>
                <a:gd name="T58" fmla="*/ 90 w 188"/>
                <a:gd name="T59" fmla="*/ 148 h 188"/>
                <a:gd name="T60" fmla="*/ 92 w 188"/>
                <a:gd name="T61" fmla="*/ 150 h 188"/>
                <a:gd name="T62" fmla="*/ 100 w 188"/>
                <a:gd name="T63" fmla="*/ 140 h 188"/>
                <a:gd name="T64" fmla="*/ 108 w 188"/>
                <a:gd name="T65" fmla="*/ 128 h 188"/>
                <a:gd name="T66" fmla="*/ 116 w 188"/>
                <a:gd name="T67" fmla="*/ 134 h 188"/>
                <a:gd name="T68" fmla="*/ 118 w 188"/>
                <a:gd name="T69" fmla="*/ 132 h 188"/>
                <a:gd name="T70" fmla="*/ 124 w 188"/>
                <a:gd name="T71" fmla="*/ 130 h 188"/>
                <a:gd name="T72" fmla="*/ 128 w 188"/>
                <a:gd name="T73" fmla="*/ 130 h 188"/>
                <a:gd name="T74" fmla="*/ 136 w 188"/>
                <a:gd name="T75" fmla="*/ 130 h 188"/>
                <a:gd name="T76" fmla="*/ 148 w 188"/>
                <a:gd name="T77" fmla="*/ 124 h 188"/>
                <a:gd name="T78" fmla="*/ 160 w 188"/>
                <a:gd name="T79" fmla="*/ 118 h 188"/>
                <a:gd name="T80" fmla="*/ 166 w 188"/>
                <a:gd name="T81" fmla="*/ 106 h 188"/>
                <a:gd name="T82" fmla="*/ 170 w 188"/>
                <a:gd name="T83" fmla="*/ 88 h 188"/>
                <a:gd name="T84" fmla="*/ 174 w 188"/>
                <a:gd name="T85" fmla="*/ 78 h 188"/>
                <a:gd name="T86" fmla="*/ 186 w 188"/>
                <a:gd name="T87" fmla="*/ 70 h 188"/>
                <a:gd name="T88" fmla="*/ 188 w 188"/>
                <a:gd name="T89" fmla="*/ 56 h 188"/>
                <a:gd name="T90" fmla="*/ 182 w 188"/>
                <a:gd name="T91" fmla="*/ 36 h 188"/>
                <a:gd name="T92" fmla="*/ 178 w 188"/>
                <a:gd name="T93" fmla="*/ 24 h 188"/>
                <a:gd name="T94" fmla="*/ 174 w 188"/>
                <a:gd name="T95" fmla="*/ 16 h 188"/>
                <a:gd name="T96" fmla="*/ 172 w 188"/>
                <a:gd name="T97" fmla="*/ 0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88" h="188">
                  <a:moveTo>
                    <a:pt x="170" y="0"/>
                  </a:moveTo>
                  <a:lnTo>
                    <a:pt x="170" y="0"/>
                  </a:lnTo>
                  <a:lnTo>
                    <a:pt x="170" y="0"/>
                  </a:lnTo>
                  <a:lnTo>
                    <a:pt x="170" y="0"/>
                  </a:lnTo>
                  <a:lnTo>
                    <a:pt x="166" y="2"/>
                  </a:lnTo>
                  <a:lnTo>
                    <a:pt x="164" y="6"/>
                  </a:lnTo>
                  <a:lnTo>
                    <a:pt x="162" y="16"/>
                  </a:lnTo>
                  <a:lnTo>
                    <a:pt x="162" y="16"/>
                  </a:lnTo>
                  <a:lnTo>
                    <a:pt x="160" y="24"/>
                  </a:lnTo>
                  <a:lnTo>
                    <a:pt x="158" y="34"/>
                  </a:lnTo>
                  <a:lnTo>
                    <a:pt x="158" y="34"/>
                  </a:lnTo>
                  <a:lnTo>
                    <a:pt x="158" y="42"/>
                  </a:lnTo>
                  <a:lnTo>
                    <a:pt x="158" y="50"/>
                  </a:lnTo>
                  <a:lnTo>
                    <a:pt x="158" y="50"/>
                  </a:lnTo>
                  <a:lnTo>
                    <a:pt x="158" y="56"/>
                  </a:lnTo>
                  <a:lnTo>
                    <a:pt x="154" y="62"/>
                  </a:lnTo>
                  <a:lnTo>
                    <a:pt x="144" y="74"/>
                  </a:lnTo>
                  <a:lnTo>
                    <a:pt x="144" y="74"/>
                  </a:lnTo>
                  <a:lnTo>
                    <a:pt x="138" y="78"/>
                  </a:lnTo>
                  <a:lnTo>
                    <a:pt x="132" y="80"/>
                  </a:lnTo>
                  <a:lnTo>
                    <a:pt x="128" y="80"/>
                  </a:lnTo>
                  <a:lnTo>
                    <a:pt x="122" y="82"/>
                  </a:lnTo>
                  <a:lnTo>
                    <a:pt x="122" y="82"/>
                  </a:lnTo>
                  <a:lnTo>
                    <a:pt x="116" y="86"/>
                  </a:lnTo>
                  <a:lnTo>
                    <a:pt x="114" y="92"/>
                  </a:lnTo>
                  <a:lnTo>
                    <a:pt x="108" y="104"/>
                  </a:lnTo>
                  <a:lnTo>
                    <a:pt x="108" y="104"/>
                  </a:lnTo>
                  <a:lnTo>
                    <a:pt x="102" y="110"/>
                  </a:lnTo>
                  <a:lnTo>
                    <a:pt x="96" y="112"/>
                  </a:lnTo>
                  <a:lnTo>
                    <a:pt x="96" y="112"/>
                  </a:lnTo>
                  <a:lnTo>
                    <a:pt x="84" y="110"/>
                  </a:lnTo>
                  <a:lnTo>
                    <a:pt x="84" y="110"/>
                  </a:lnTo>
                  <a:lnTo>
                    <a:pt x="74" y="106"/>
                  </a:lnTo>
                  <a:lnTo>
                    <a:pt x="74" y="106"/>
                  </a:lnTo>
                  <a:lnTo>
                    <a:pt x="70" y="108"/>
                  </a:lnTo>
                  <a:lnTo>
                    <a:pt x="62" y="114"/>
                  </a:lnTo>
                  <a:lnTo>
                    <a:pt x="62" y="114"/>
                  </a:lnTo>
                  <a:lnTo>
                    <a:pt x="48" y="120"/>
                  </a:lnTo>
                  <a:lnTo>
                    <a:pt x="42" y="124"/>
                  </a:lnTo>
                  <a:lnTo>
                    <a:pt x="38" y="130"/>
                  </a:lnTo>
                  <a:lnTo>
                    <a:pt x="38" y="130"/>
                  </a:lnTo>
                  <a:lnTo>
                    <a:pt x="36" y="134"/>
                  </a:lnTo>
                  <a:lnTo>
                    <a:pt x="36" y="136"/>
                  </a:lnTo>
                  <a:lnTo>
                    <a:pt x="34" y="140"/>
                  </a:lnTo>
                  <a:lnTo>
                    <a:pt x="32" y="142"/>
                  </a:lnTo>
                  <a:lnTo>
                    <a:pt x="32" y="142"/>
                  </a:lnTo>
                  <a:lnTo>
                    <a:pt x="24" y="144"/>
                  </a:lnTo>
                  <a:lnTo>
                    <a:pt x="18" y="146"/>
                  </a:lnTo>
                  <a:lnTo>
                    <a:pt x="18" y="146"/>
                  </a:lnTo>
                  <a:lnTo>
                    <a:pt x="10" y="150"/>
                  </a:lnTo>
                  <a:lnTo>
                    <a:pt x="6" y="154"/>
                  </a:lnTo>
                  <a:lnTo>
                    <a:pt x="2" y="160"/>
                  </a:lnTo>
                  <a:lnTo>
                    <a:pt x="0" y="166"/>
                  </a:lnTo>
                  <a:lnTo>
                    <a:pt x="0" y="166"/>
                  </a:lnTo>
                  <a:lnTo>
                    <a:pt x="4" y="166"/>
                  </a:lnTo>
                  <a:lnTo>
                    <a:pt x="4" y="166"/>
                  </a:lnTo>
                  <a:lnTo>
                    <a:pt x="10" y="168"/>
                  </a:lnTo>
                  <a:lnTo>
                    <a:pt x="12" y="170"/>
                  </a:lnTo>
                  <a:lnTo>
                    <a:pt x="14" y="172"/>
                  </a:lnTo>
                  <a:lnTo>
                    <a:pt x="16" y="174"/>
                  </a:lnTo>
                  <a:lnTo>
                    <a:pt x="16" y="182"/>
                  </a:lnTo>
                  <a:lnTo>
                    <a:pt x="18" y="184"/>
                  </a:lnTo>
                  <a:lnTo>
                    <a:pt x="22" y="188"/>
                  </a:lnTo>
                  <a:lnTo>
                    <a:pt x="22" y="188"/>
                  </a:lnTo>
                  <a:lnTo>
                    <a:pt x="28" y="184"/>
                  </a:lnTo>
                  <a:lnTo>
                    <a:pt x="30" y="180"/>
                  </a:lnTo>
                  <a:lnTo>
                    <a:pt x="36" y="170"/>
                  </a:lnTo>
                  <a:lnTo>
                    <a:pt x="36" y="170"/>
                  </a:lnTo>
                  <a:lnTo>
                    <a:pt x="38" y="164"/>
                  </a:lnTo>
                  <a:lnTo>
                    <a:pt x="40" y="160"/>
                  </a:lnTo>
                  <a:lnTo>
                    <a:pt x="40" y="160"/>
                  </a:lnTo>
                  <a:lnTo>
                    <a:pt x="42" y="156"/>
                  </a:lnTo>
                  <a:lnTo>
                    <a:pt x="42" y="150"/>
                  </a:lnTo>
                  <a:lnTo>
                    <a:pt x="42" y="150"/>
                  </a:lnTo>
                  <a:lnTo>
                    <a:pt x="44" y="146"/>
                  </a:lnTo>
                  <a:lnTo>
                    <a:pt x="48" y="144"/>
                  </a:lnTo>
                  <a:lnTo>
                    <a:pt x="48" y="144"/>
                  </a:lnTo>
                  <a:lnTo>
                    <a:pt x="56" y="140"/>
                  </a:lnTo>
                  <a:lnTo>
                    <a:pt x="64" y="136"/>
                  </a:lnTo>
                  <a:lnTo>
                    <a:pt x="64" y="136"/>
                  </a:lnTo>
                  <a:lnTo>
                    <a:pt x="72" y="134"/>
                  </a:lnTo>
                  <a:lnTo>
                    <a:pt x="76" y="132"/>
                  </a:lnTo>
                  <a:lnTo>
                    <a:pt x="76" y="132"/>
                  </a:lnTo>
                  <a:lnTo>
                    <a:pt x="80" y="134"/>
                  </a:lnTo>
                  <a:lnTo>
                    <a:pt x="82" y="136"/>
                  </a:lnTo>
                  <a:lnTo>
                    <a:pt x="82" y="136"/>
                  </a:lnTo>
                  <a:lnTo>
                    <a:pt x="84" y="138"/>
                  </a:lnTo>
                  <a:lnTo>
                    <a:pt x="86" y="142"/>
                  </a:lnTo>
                  <a:lnTo>
                    <a:pt x="86" y="146"/>
                  </a:lnTo>
                  <a:lnTo>
                    <a:pt x="90" y="148"/>
                  </a:lnTo>
                  <a:lnTo>
                    <a:pt x="90" y="148"/>
                  </a:lnTo>
                  <a:lnTo>
                    <a:pt x="92" y="150"/>
                  </a:lnTo>
                  <a:lnTo>
                    <a:pt x="92" y="150"/>
                  </a:lnTo>
                  <a:lnTo>
                    <a:pt x="94" y="148"/>
                  </a:lnTo>
                  <a:lnTo>
                    <a:pt x="98" y="146"/>
                  </a:lnTo>
                  <a:lnTo>
                    <a:pt x="100" y="140"/>
                  </a:lnTo>
                  <a:lnTo>
                    <a:pt x="104" y="132"/>
                  </a:lnTo>
                  <a:lnTo>
                    <a:pt x="108" y="128"/>
                  </a:lnTo>
                  <a:lnTo>
                    <a:pt x="108" y="128"/>
                  </a:lnTo>
                  <a:lnTo>
                    <a:pt x="110" y="130"/>
                  </a:lnTo>
                  <a:lnTo>
                    <a:pt x="116" y="134"/>
                  </a:lnTo>
                  <a:lnTo>
                    <a:pt x="116" y="134"/>
                  </a:lnTo>
                  <a:lnTo>
                    <a:pt x="116" y="134"/>
                  </a:lnTo>
                  <a:lnTo>
                    <a:pt x="116" y="134"/>
                  </a:lnTo>
                  <a:lnTo>
                    <a:pt x="118" y="132"/>
                  </a:lnTo>
                  <a:lnTo>
                    <a:pt x="122" y="130"/>
                  </a:lnTo>
                  <a:lnTo>
                    <a:pt x="122" y="130"/>
                  </a:lnTo>
                  <a:lnTo>
                    <a:pt x="124" y="130"/>
                  </a:lnTo>
                  <a:lnTo>
                    <a:pt x="124" y="130"/>
                  </a:lnTo>
                  <a:lnTo>
                    <a:pt x="128" y="130"/>
                  </a:lnTo>
                  <a:lnTo>
                    <a:pt x="128" y="130"/>
                  </a:lnTo>
                  <a:lnTo>
                    <a:pt x="132" y="132"/>
                  </a:lnTo>
                  <a:lnTo>
                    <a:pt x="132" y="132"/>
                  </a:lnTo>
                  <a:lnTo>
                    <a:pt x="136" y="130"/>
                  </a:lnTo>
                  <a:lnTo>
                    <a:pt x="136" y="130"/>
                  </a:lnTo>
                  <a:lnTo>
                    <a:pt x="142" y="126"/>
                  </a:lnTo>
                  <a:lnTo>
                    <a:pt x="148" y="124"/>
                  </a:lnTo>
                  <a:lnTo>
                    <a:pt x="148" y="124"/>
                  </a:lnTo>
                  <a:lnTo>
                    <a:pt x="154" y="122"/>
                  </a:lnTo>
                  <a:lnTo>
                    <a:pt x="160" y="118"/>
                  </a:lnTo>
                  <a:lnTo>
                    <a:pt x="164" y="112"/>
                  </a:lnTo>
                  <a:lnTo>
                    <a:pt x="166" y="106"/>
                  </a:lnTo>
                  <a:lnTo>
                    <a:pt x="166" y="106"/>
                  </a:lnTo>
                  <a:lnTo>
                    <a:pt x="168" y="94"/>
                  </a:lnTo>
                  <a:lnTo>
                    <a:pt x="168" y="94"/>
                  </a:lnTo>
                  <a:lnTo>
                    <a:pt x="170" y="88"/>
                  </a:lnTo>
                  <a:lnTo>
                    <a:pt x="170" y="82"/>
                  </a:lnTo>
                  <a:lnTo>
                    <a:pt x="170" y="82"/>
                  </a:lnTo>
                  <a:lnTo>
                    <a:pt x="174" y="78"/>
                  </a:lnTo>
                  <a:lnTo>
                    <a:pt x="180" y="74"/>
                  </a:lnTo>
                  <a:lnTo>
                    <a:pt x="180" y="74"/>
                  </a:lnTo>
                  <a:lnTo>
                    <a:pt x="186" y="70"/>
                  </a:lnTo>
                  <a:lnTo>
                    <a:pt x="188" y="66"/>
                  </a:lnTo>
                  <a:lnTo>
                    <a:pt x="188" y="62"/>
                  </a:lnTo>
                  <a:lnTo>
                    <a:pt x="188" y="56"/>
                  </a:lnTo>
                  <a:lnTo>
                    <a:pt x="188" y="56"/>
                  </a:lnTo>
                  <a:lnTo>
                    <a:pt x="184" y="46"/>
                  </a:lnTo>
                  <a:lnTo>
                    <a:pt x="182" y="36"/>
                  </a:lnTo>
                  <a:lnTo>
                    <a:pt x="182" y="36"/>
                  </a:lnTo>
                  <a:lnTo>
                    <a:pt x="180" y="30"/>
                  </a:lnTo>
                  <a:lnTo>
                    <a:pt x="178" y="24"/>
                  </a:lnTo>
                  <a:lnTo>
                    <a:pt x="178" y="24"/>
                  </a:lnTo>
                  <a:lnTo>
                    <a:pt x="174" y="16"/>
                  </a:lnTo>
                  <a:lnTo>
                    <a:pt x="174" y="16"/>
                  </a:lnTo>
                  <a:lnTo>
                    <a:pt x="172" y="6"/>
                  </a:lnTo>
                  <a:lnTo>
                    <a:pt x="172" y="2"/>
                  </a:lnTo>
                  <a:lnTo>
                    <a:pt x="172" y="0"/>
                  </a:lnTo>
                  <a:lnTo>
                    <a:pt x="17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317" name="Freeform 67"/>
            <p:cNvSpPr>
              <a:spLocks/>
            </p:cNvSpPr>
            <p:nvPr/>
          </p:nvSpPr>
          <p:spPr bwMode="auto">
            <a:xfrm>
              <a:off x="2426" y="2110"/>
              <a:ext cx="38" cy="58"/>
            </a:xfrm>
            <a:custGeom>
              <a:avLst/>
              <a:gdLst>
                <a:gd name="T0" fmla="*/ 34 w 38"/>
                <a:gd name="T1" fmla="*/ 0 h 58"/>
                <a:gd name="T2" fmla="*/ 34 w 38"/>
                <a:gd name="T3" fmla="*/ 0 h 58"/>
                <a:gd name="T4" fmla="*/ 28 w 38"/>
                <a:gd name="T5" fmla="*/ 2 h 58"/>
                <a:gd name="T6" fmla="*/ 28 w 38"/>
                <a:gd name="T7" fmla="*/ 2 h 58"/>
                <a:gd name="T8" fmla="*/ 26 w 38"/>
                <a:gd name="T9" fmla="*/ 4 h 58"/>
                <a:gd name="T10" fmla="*/ 24 w 38"/>
                <a:gd name="T11" fmla="*/ 10 h 58"/>
                <a:gd name="T12" fmla="*/ 20 w 38"/>
                <a:gd name="T13" fmla="*/ 18 h 58"/>
                <a:gd name="T14" fmla="*/ 20 w 38"/>
                <a:gd name="T15" fmla="*/ 18 h 58"/>
                <a:gd name="T16" fmla="*/ 16 w 38"/>
                <a:gd name="T17" fmla="*/ 20 h 58"/>
                <a:gd name="T18" fmla="*/ 12 w 38"/>
                <a:gd name="T19" fmla="*/ 22 h 58"/>
                <a:gd name="T20" fmla="*/ 8 w 38"/>
                <a:gd name="T21" fmla="*/ 24 h 58"/>
                <a:gd name="T22" fmla="*/ 6 w 38"/>
                <a:gd name="T23" fmla="*/ 26 h 58"/>
                <a:gd name="T24" fmla="*/ 6 w 38"/>
                <a:gd name="T25" fmla="*/ 26 h 58"/>
                <a:gd name="T26" fmla="*/ 2 w 38"/>
                <a:gd name="T27" fmla="*/ 34 h 58"/>
                <a:gd name="T28" fmla="*/ 0 w 38"/>
                <a:gd name="T29" fmla="*/ 44 h 58"/>
                <a:gd name="T30" fmla="*/ 2 w 38"/>
                <a:gd name="T31" fmla="*/ 54 h 58"/>
                <a:gd name="T32" fmla="*/ 4 w 38"/>
                <a:gd name="T33" fmla="*/ 56 h 58"/>
                <a:gd name="T34" fmla="*/ 6 w 38"/>
                <a:gd name="T35" fmla="*/ 58 h 58"/>
                <a:gd name="T36" fmla="*/ 6 w 38"/>
                <a:gd name="T37" fmla="*/ 58 h 58"/>
                <a:gd name="T38" fmla="*/ 10 w 38"/>
                <a:gd name="T39" fmla="*/ 58 h 58"/>
                <a:gd name="T40" fmla="*/ 10 w 38"/>
                <a:gd name="T41" fmla="*/ 58 h 58"/>
                <a:gd name="T42" fmla="*/ 12 w 38"/>
                <a:gd name="T43" fmla="*/ 56 h 58"/>
                <a:gd name="T44" fmla="*/ 16 w 38"/>
                <a:gd name="T45" fmla="*/ 52 h 58"/>
                <a:gd name="T46" fmla="*/ 20 w 38"/>
                <a:gd name="T47" fmla="*/ 44 h 58"/>
                <a:gd name="T48" fmla="*/ 22 w 38"/>
                <a:gd name="T49" fmla="*/ 36 h 58"/>
                <a:gd name="T50" fmla="*/ 24 w 38"/>
                <a:gd name="T51" fmla="*/ 28 h 58"/>
                <a:gd name="T52" fmla="*/ 24 w 38"/>
                <a:gd name="T53" fmla="*/ 28 h 58"/>
                <a:gd name="T54" fmla="*/ 30 w 38"/>
                <a:gd name="T55" fmla="*/ 24 h 58"/>
                <a:gd name="T56" fmla="*/ 34 w 38"/>
                <a:gd name="T57" fmla="*/ 22 h 58"/>
                <a:gd name="T58" fmla="*/ 36 w 38"/>
                <a:gd name="T59" fmla="*/ 18 h 58"/>
                <a:gd name="T60" fmla="*/ 36 w 38"/>
                <a:gd name="T61" fmla="*/ 18 h 58"/>
                <a:gd name="T62" fmla="*/ 38 w 38"/>
                <a:gd name="T63" fmla="*/ 14 h 58"/>
                <a:gd name="T64" fmla="*/ 38 w 38"/>
                <a:gd name="T65" fmla="*/ 8 h 58"/>
                <a:gd name="T66" fmla="*/ 38 w 38"/>
                <a:gd name="T67" fmla="*/ 2 h 58"/>
                <a:gd name="T68" fmla="*/ 36 w 38"/>
                <a:gd name="T69" fmla="*/ 0 h 58"/>
                <a:gd name="T70" fmla="*/ 34 w 38"/>
                <a:gd name="T71"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8" h="58">
                  <a:moveTo>
                    <a:pt x="34" y="0"/>
                  </a:moveTo>
                  <a:lnTo>
                    <a:pt x="34" y="0"/>
                  </a:lnTo>
                  <a:lnTo>
                    <a:pt x="28" y="2"/>
                  </a:lnTo>
                  <a:lnTo>
                    <a:pt x="28" y="2"/>
                  </a:lnTo>
                  <a:lnTo>
                    <a:pt x="26" y="4"/>
                  </a:lnTo>
                  <a:lnTo>
                    <a:pt x="24" y="10"/>
                  </a:lnTo>
                  <a:lnTo>
                    <a:pt x="20" y="18"/>
                  </a:lnTo>
                  <a:lnTo>
                    <a:pt x="20" y="18"/>
                  </a:lnTo>
                  <a:lnTo>
                    <a:pt x="16" y="20"/>
                  </a:lnTo>
                  <a:lnTo>
                    <a:pt x="12" y="22"/>
                  </a:lnTo>
                  <a:lnTo>
                    <a:pt x="8" y="24"/>
                  </a:lnTo>
                  <a:lnTo>
                    <a:pt x="6" y="26"/>
                  </a:lnTo>
                  <a:lnTo>
                    <a:pt x="6" y="26"/>
                  </a:lnTo>
                  <a:lnTo>
                    <a:pt x="2" y="34"/>
                  </a:lnTo>
                  <a:lnTo>
                    <a:pt x="0" y="44"/>
                  </a:lnTo>
                  <a:lnTo>
                    <a:pt x="2" y="54"/>
                  </a:lnTo>
                  <a:lnTo>
                    <a:pt x="4" y="56"/>
                  </a:lnTo>
                  <a:lnTo>
                    <a:pt x="6" y="58"/>
                  </a:lnTo>
                  <a:lnTo>
                    <a:pt x="6" y="58"/>
                  </a:lnTo>
                  <a:lnTo>
                    <a:pt x="10" y="58"/>
                  </a:lnTo>
                  <a:lnTo>
                    <a:pt x="10" y="58"/>
                  </a:lnTo>
                  <a:lnTo>
                    <a:pt x="12" y="56"/>
                  </a:lnTo>
                  <a:lnTo>
                    <a:pt x="16" y="52"/>
                  </a:lnTo>
                  <a:lnTo>
                    <a:pt x="20" y="44"/>
                  </a:lnTo>
                  <a:lnTo>
                    <a:pt x="22" y="36"/>
                  </a:lnTo>
                  <a:lnTo>
                    <a:pt x="24" y="28"/>
                  </a:lnTo>
                  <a:lnTo>
                    <a:pt x="24" y="28"/>
                  </a:lnTo>
                  <a:lnTo>
                    <a:pt x="30" y="24"/>
                  </a:lnTo>
                  <a:lnTo>
                    <a:pt x="34" y="22"/>
                  </a:lnTo>
                  <a:lnTo>
                    <a:pt x="36" y="18"/>
                  </a:lnTo>
                  <a:lnTo>
                    <a:pt x="36" y="18"/>
                  </a:lnTo>
                  <a:lnTo>
                    <a:pt x="38" y="14"/>
                  </a:lnTo>
                  <a:lnTo>
                    <a:pt x="38" y="8"/>
                  </a:lnTo>
                  <a:lnTo>
                    <a:pt x="38" y="2"/>
                  </a:lnTo>
                  <a:lnTo>
                    <a:pt x="36" y="0"/>
                  </a:lnTo>
                  <a:lnTo>
                    <a:pt x="34"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318" name="Freeform 68"/>
            <p:cNvSpPr>
              <a:spLocks/>
            </p:cNvSpPr>
            <p:nvPr/>
          </p:nvSpPr>
          <p:spPr bwMode="auto">
            <a:xfrm>
              <a:off x="2426" y="2110"/>
              <a:ext cx="38" cy="58"/>
            </a:xfrm>
            <a:custGeom>
              <a:avLst/>
              <a:gdLst>
                <a:gd name="T0" fmla="*/ 34 w 38"/>
                <a:gd name="T1" fmla="*/ 0 h 58"/>
                <a:gd name="T2" fmla="*/ 34 w 38"/>
                <a:gd name="T3" fmla="*/ 0 h 58"/>
                <a:gd name="T4" fmla="*/ 28 w 38"/>
                <a:gd name="T5" fmla="*/ 2 h 58"/>
                <a:gd name="T6" fmla="*/ 28 w 38"/>
                <a:gd name="T7" fmla="*/ 2 h 58"/>
                <a:gd name="T8" fmla="*/ 26 w 38"/>
                <a:gd name="T9" fmla="*/ 4 h 58"/>
                <a:gd name="T10" fmla="*/ 24 w 38"/>
                <a:gd name="T11" fmla="*/ 10 h 58"/>
                <a:gd name="T12" fmla="*/ 20 w 38"/>
                <a:gd name="T13" fmla="*/ 18 h 58"/>
                <a:gd name="T14" fmla="*/ 20 w 38"/>
                <a:gd name="T15" fmla="*/ 18 h 58"/>
                <a:gd name="T16" fmla="*/ 16 w 38"/>
                <a:gd name="T17" fmla="*/ 20 h 58"/>
                <a:gd name="T18" fmla="*/ 12 w 38"/>
                <a:gd name="T19" fmla="*/ 22 h 58"/>
                <a:gd name="T20" fmla="*/ 8 w 38"/>
                <a:gd name="T21" fmla="*/ 24 h 58"/>
                <a:gd name="T22" fmla="*/ 6 w 38"/>
                <a:gd name="T23" fmla="*/ 26 h 58"/>
                <a:gd name="T24" fmla="*/ 6 w 38"/>
                <a:gd name="T25" fmla="*/ 26 h 58"/>
                <a:gd name="T26" fmla="*/ 2 w 38"/>
                <a:gd name="T27" fmla="*/ 34 h 58"/>
                <a:gd name="T28" fmla="*/ 0 w 38"/>
                <a:gd name="T29" fmla="*/ 44 h 58"/>
                <a:gd name="T30" fmla="*/ 2 w 38"/>
                <a:gd name="T31" fmla="*/ 54 h 58"/>
                <a:gd name="T32" fmla="*/ 4 w 38"/>
                <a:gd name="T33" fmla="*/ 56 h 58"/>
                <a:gd name="T34" fmla="*/ 6 w 38"/>
                <a:gd name="T35" fmla="*/ 58 h 58"/>
                <a:gd name="T36" fmla="*/ 6 w 38"/>
                <a:gd name="T37" fmla="*/ 58 h 58"/>
                <a:gd name="T38" fmla="*/ 10 w 38"/>
                <a:gd name="T39" fmla="*/ 58 h 58"/>
                <a:gd name="T40" fmla="*/ 10 w 38"/>
                <a:gd name="T41" fmla="*/ 58 h 58"/>
                <a:gd name="T42" fmla="*/ 12 w 38"/>
                <a:gd name="T43" fmla="*/ 56 h 58"/>
                <a:gd name="T44" fmla="*/ 16 w 38"/>
                <a:gd name="T45" fmla="*/ 52 h 58"/>
                <a:gd name="T46" fmla="*/ 20 w 38"/>
                <a:gd name="T47" fmla="*/ 44 h 58"/>
                <a:gd name="T48" fmla="*/ 22 w 38"/>
                <a:gd name="T49" fmla="*/ 36 h 58"/>
                <a:gd name="T50" fmla="*/ 24 w 38"/>
                <a:gd name="T51" fmla="*/ 28 h 58"/>
                <a:gd name="T52" fmla="*/ 24 w 38"/>
                <a:gd name="T53" fmla="*/ 28 h 58"/>
                <a:gd name="T54" fmla="*/ 30 w 38"/>
                <a:gd name="T55" fmla="*/ 24 h 58"/>
                <a:gd name="T56" fmla="*/ 34 w 38"/>
                <a:gd name="T57" fmla="*/ 22 h 58"/>
                <a:gd name="T58" fmla="*/ 36 w 38"/>
                <a:gd name="T59" fmla="*/ 18 h 58"/>
                <a:gd name="T60" fmla="*/ 36 w 38"/>
                <a:gd name="T61" fmla="*/ 18 h 58"/>
                <a:gd name="T62" fmla="*/ 38 w 38"/>
                <a:gd name="T63" fmla="*/ 14 h 58"/>
                <a:gd name="T64" fmla="*/ 38 w 38"/>
                <a:gd name="T65" fmla="*/ 8 h 58"/>
                <a:gd name="T66" fmla="*/ 38 w 38"/>
                <a:gd name="T67" fmla="*/ 2 h 58"/>
                <a:gd name="T68" fmla="*/ 36 w 38"/>
                <a:gd name="T69" fmla="*/ 0 h 58"/>
                <a:gd name="T70" fmla="*/ 34 w 38"/>
                <a:gd name="T71"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8" h="58">
                  <a:moveTo>
                    <a:pt x="34" y="0"/>
                  </a:moveTo>
                  <a:lnTo>
                    <a:pt x="34" y="0"/>
                  </a:lnTo>
                  <a:lnTo>
                    <a:pt x="28" y="2"/>
                  </a:lnTo>
                  <a:lnTo>
                    <a:pt x="28" y="2"/>
                  </a:lnTo>
                  <a:lnTo>
                    <a:pt x="26" y="4"/>
                  </a:lnTo>
                  <a:lnTo>
                    <a:pt x="24" y="10"/>
                  </a:lnTo>
                  <a:lnTo>
                    <a:pt x="20" y="18"/>
                  </a:lnTo>
                  <a:lnTo>
                    <a:pt x="20" y="18"/>
                  </a:lnTo>
                  <a:lnTo>
                    <a:pt x="16" y="20"/>
                  </a:lnTo>
                  <a:lnTo>
                    <a:pt x="12" y="22"/>
                  </a:lnTo>
                  <a:lnTo>
                    <a:pt x="8" y="24"/>
                  </a:lnTo>
                  <a:lnTo>
                    <a:pt x="6" y="26"/>
                  </a:lnTo>
                  <a:lnTo>
                    <a:pt x="6" y="26"/>
                  </a:lnTo>
                  <a:lnTo>
                    <a:pt x="2" y="34"/>
                  </a:lnTo>
                  <a:lnTo>
                    <a:pt x="0" y="44"/>
                  </a:lnTo>
                  <a:lnTo>
                    <a:pt x="2" y="54"/>
                  </a:lnTo>
                  <a:lnTo>
                    <a:pt x="4" y="56"/>
                  </a:lnTo>
                  <a:lnTo>
                    <a:pt x="6" y="58"/>
                  </a:lnTo>
                  <a:lnTo>
                    <a:pt x="6" y="58"/>
                  </a:lnTo>
                  <a:lnTo>
                    <a:pt x="10" y="58"/>
                  </a:lnTo>
                  <a:lnTo>
                    <a:pt x="10" y="58"/>
                  </a:lnTo>
                  <a:lnTo>
                    <a:pt x="12" y="56"/>
                  </a:lnTo>
                  <a:lnTo>
                    <a:pt x="16" y="52"/>
                  </a:lnTo>
                  <a:lnTo>
                    <a:pt x="20" y="44"/>
                  </a:lnTo>
                  <a:lnTo>
                    <a:pt x="22" y="36"/>
                  </a:lnTo>
                  <a:lnTo>
                    <a:pt x="24" y="28"/>
                  </a:lnTo>
                  <a:lnTo>
                    <a:pt x="24" y="28"/>
                  </a:lnTo>
                  <a:lnTo>
                    <a:pt x="30" y="24"/>
                  </a:lnTo>
                  <a:lnTo>
                    <a:pt x="34" y="22"/>
                  </a:lnTo>
                  <a:lnTo>
                    <a:pt x="36" y="18"/>
                  </a:lnTo>
                  <a:lnTo>
                    <a:pt x="36" y="18"/>
                  </a:lnTo>
                  <a:lnTo>
                    <a:pt x="38" y="14"/>
                  </a:lnTo>
                  <a:lnTo>
                    <a:pt x="38" y="8"/>
                  </a:lnTo>
                  <a:lnTo>
                    <a:pt x="38" y="2"/>
                  </a:lnTo>
                  <a:lnTo>
                    <a:pt x="36" y="0"/>
                  </a:lnTo>
                  <a:lnTo>
                    <a:pt x="3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319" name="Freeform 69"/>
            <p:cNvSpPr>
              <a:spLocks/>
            </p:cNvSpPr>
            <p:nvPr/>
          </p:nvSpPr>
          <p:spPr bwMode="auto">
            <a:xfrm>
              <a:off x="2604" y="1974"/>
              <a:ext cx="38" cy="32"/>
            </a:xfrm>
            <a:custGeom>
              <a:avLst/>
              <a:gdLst>
                <a:gd name="T0" fmla="*/ 32 w 38"/>
                <a:gd name="T1" fmla="*/ 0 h 32"/>
                <a:gd name="T2" fmla="*/ 32 w 38"/>
                <a:gd name="T3" fmla="*/ 0 h 32"/>
                <a:gd name="T4" fmla="*/ 28 w 38"/>
                <a:gd name="T5" fmla="*/ 2 h 32"/>
                <a:gd name="T6" fmla="*/ 24 w 38"/>
                <a:gd name="T7" fmla="*/ 4 h 32"/>
                <a:gd name="T8" fmla="*/ 24 w 38"/>
                <a:gd name="T9" fmla="*/ 4 h 32"/>
                <a:gd name="T10" fmla="*/ 16 w 38"/>
                <a:gd name="T11" fmla="*/ 10 h 32"/>
                <a:gd name="T12" fmla="*/ 10 w 38"/>
                <a:gd name="T13" fmla="*/ 18 h 32"/>
                <a:gd name="T14" fmla="*/ 10 w 38"/>
                <a:gd name="T15" fmla="*/ 18 h 32"/>
                <a:gd name="T16" fmla="*/ 8 w 38"/>
                <a:gd name="T17" fmla="*/ 20 h 32"/>
                <a:gd name="T18" fmla="*/ 4 w 38"/>
                <a:gd name="T19" fmla="*/ 22 h 32"/>
                <a:gd name="T20" fmla="*/ 4 w 38"/>
                <a:gd name="T21" fmla="*/ 22 h 32"/>
                <a:gd name="T22" fmla="*/ 0 w 38"/>
                <a:gd name="T23" fmla="*/ 24 h 32"/>
                <a:gd name="T24" fmla="*/ 0 w 38"/>
                <a:gd name="T25" fmla="*/ 28 h 32"/>
                <a:gd name="T26" fmla="*/ 0 w 38"/>
                <a:gd name="T27" fmla="*/ 32 h 32"/>
                <a:gd name="T28" fmla="*/ 4 w 38"/>
                <a:gd name="T29" fmla="*/ 32 h 32"/>
                <a:gd name="T30" fmla="*/ 4 w 38"/>
                <a:gd name="T31" fmla="*/ 32 h 32"/>
                <a:gd name="T32" fmla="*/ 4 w 38"/>
                <a:gd name="T33" fmla="*/ 32 h 32"/>
                <a:gd name="T34" fmla="*/ 4 w 38"/>
                <a:gd name="T35" fmla="*/ 32 h 32"/>
                <a:gd name="T36" fmla="*/ 12 w 38"/>
                <a:gd name="T37" fmla="*/ 30 h 32"/>
                <a:gd name="T38" fmla="*/ 18 w 38"/>
                <a:gd name="T39" fmla="*/ 26 h 32"/>
                <a:gd name="T40" fmla="*/ 18 w 38"/>
                <a:gd name="T41" fmla="*/ 26 h 32"/>
                <a:gd name="T42" fmla="*/ 24 w 38"/>
                <a:gd name="T43" fmla="*/ 22 h 32"/>
                <a:gd name="T44" fmla="*/ 32 w 38"/>
                <a:gd name="T45" fmla="*/ 16 h 32"/>
                <a:gd name="T46" fmla="*/ 36 w 38"/>
                <a:gd name="T47" fmla="*/ 10 h 32"/>
                <a:gd name="T48" fmla="*/ 38 w 38"/>
                <a:gd name="T49" fmla="*/ 6 h 32"/>
                <a:gd name="T50" fmla="*/ 38 w 38"/>
                <a:gd name="T51" fmla="*/ 4 h 32"/>
                <a:gd name="T52" fmla="*/ 38 w 38"/>
                <a:gd name="T53" fmla="*/ 4 h 32"/>
                <a:gd name="T54" fmla="*/ 36 w 38"/>
                <a:gd name="T55" fmla="*/ 2 h 32"/>
                <a:gd name="T56" fmla="*/ 32 w 38"/>
                <a:gd name="T57"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8" h="32">
                  <a:moveTo>
                    <a:pt x="32" y="0"/>
                  </a:moveTo>
                  <a:lnTo>
                    <a:pt x="32" y="0"/>
                  </a:lnTo>
                  <a:lnTo>
                    <a:pt x="28" y="2"/>
                  </a:lnTo>
                  <a:lnTo>
                    <a:pt x="24" y="4"/>
                  </a:lnTo>
                  <a:lnTo>
                    <a:pt x="24" y="4"/>
                  </a:lnTo>
                  <a:lnTo>
                    <a:pt x="16" y="10"/>
                  </a:lnTo>
                  <a:lnTo>
                    <a:pt x="10" y="18"/>
                  </a:lnTo>
                  <a:lnTo>
                    <a:pt x="10" y="18"/>
                  </a:lnTo>
                  <a:lnTo>
                    <a:pt x="8" y="20"/>
                  </a:lnTo>
                  <a:lnTo>
                    <a:pt x="4" y="22"/>
                  </a:lnTo>
                  <a:lnTo>
                    <a:pt x="4" y="22"/>
                  </a:lnTo>
                  <a:lnTo>
                    <a:pt x="0" y="24"/>
                  </a:lnTo>
                  <a:lnTo>
                    <a:pt x="0" y="28"/>
                  </a:lnTo>
                  <a:lnTo>
                    <a:pt x="0" y="32"/>
                  </a:lnTo>
                  <a:lnTo>
                    <a:pt x="4" y="32"/>
                  </a:lnTo>
                  <a:lnTo>
                    <a:pt x="4" y="32"/>
                  </a:lnTo>
                  <a:lnTo>
                    <a:pt x="4" y="32"/>
                  </a:lnTo>
                  <a:lnTo>
                    <a:pt x="4" y="32"/>
                  </a:lnTo>
                  <a:lnTo>
                    <a:pt x="12" y="30"/>
                  </a:lnTo>
                  <a:lnTo>
                    <a:pt x="18" y="26"/>
                  </a:lnTo>
                  <a:lnTo>
                    <a:pt x="18" y="26"/>
                  </a:lnTo>
                  <a:lnTo>
                    <a:pt x="24" y="22"/>
                  </a:lnTo>
                  <a:lnTo>
                    <a:pt x="32" y="16"/>
                  </a:lnTo>
                  <a:lnTo>
                    <a:pt x="36" y="10"/>
                  </a:lnTo>
                  <a:lnTo>
                    <a:pt x="38" y="6"/>
                  </a:lnTo>
                  <a:lnTo>
                    <a:pt x="38" y="4"/>
                  </a:lnTo>
                  <a:lnTo>
                    <a:pt x="38" y="4"/>
                  </a:lnTo>
                  <a:lnTo>
                    <a:pt x="36" y="2"/>
                  </a:lnTo>
                  <a:lnTo>
                    <a:pt x="32"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320" name="Freeform 70"/>
            <p:cNvSpPr>
              <a:spLocks/>
            </p:cNvSpPr>
            <p:nvPr/>
          </p:nvSpPr>
          <p:spPr bwMode="auto">
            <a:xfrm>
              <a:off x="2604" y="1974"/>
              <a:ext cx="38" cy="32"/>
            </a:xfrm>
            <a:custGeom>
              <a:avLst/>
              <a:gdLst>
                <a:gd name="T0" fmla="*/ 32 w 38"/>
                <a:gd name="T1" fmla="*/ 0 h 32"/>
                <a:gd name="T2" fmla="*/ 32 w 38"/>
                <a:gd name="T3" fmla="*/ 0 h 32"/>
                <a:gd name="T4" fmla="*/ 28 w 38"/>
                <a:gd name="T5" fmla="*/ 2 h 32"/>
                <a:gd name="T6" fmla="*/ 24 w 38"/>
                <a:gd name="T7" fmla="*/ 4 h 32"/>
                <a:gd name="T8" fmla="*/ 24 w 38"/>
                <a:gd name="T9" fmla="*/ 4 h 32"/>
                <a:gd name="T10" fmla="*/ 16 w 38"/>
                <a:gd name="T11" fmla="*/ 10 h 32"/>
                <a:gd name="T12" fmla="*/ 10 w 38"/>
                <a:gd name="T13" fmla="*/ 18 h 32"/>
                <a:gd name="T14" fmla="*/ 10 w 38"/>
                <a:gd name="T15" fmla="*/ 18 h 32"/>
                <a:gd name="T16" fmla="*/ 8 w 38"/>
                <a:gd name="T17" fmla="*/ 20 h 32"/>
                <a:gd name="T18" fmla="*/ 4 w 38"/>
                <a:gd name="T19" fmla="*/ 22 h 32"/>
                <a:gd name="T20" fmla="*/ 4 w 38"/>
                <a:gd name="T21" fmla="*/ 22 h 32"/>
                <a:gd name="T22" fmla="*/ 0 w 38"/>
                <a:gd name="T23" fmla="*/ 24 h 32"/>
                <a:gd name="T24" fmla="*/ 0 w 38"/>
                <a:gd name="T25" fmla="*/ 28 h 32"/>
                <a:gd name="T26" fmla="*/ 0 w 38"/>
                <a:gd name="T27" fmla="*/ 32 h 32"/>
                <a:gd name="T28" fmla="*/ 4 w 38"/>
                <a:gd name="T29" fmla="*/ 32 h 32"/>
                <a:gd name="T30" fmla="*/ 4 w 38"/>
                <a:gd name="T31" fmla="*/ 32 h 32"/>
                <a:gd name="T32" fmla="*/ 4 w 38"/>
                <a:gd name="T33" fmla="*/ 32 h 32"/>
                <a:gd name="T34" fmla="*/ 4 w 38"/>
                <a:gd name="T35" fmla="*/ 32 h 32"/>
                <a:gd name="T36" fmla="*/ 12 w 38"/>
                <a:gd name="T37" fmla="*/ 30 h 32"/>
                <a:gd name="T38" fmla="*/ 18 w 38"/>
                <a:gd name="T39" fmla="*/ 26 h 32"/>
                <a:gd name="T40" fmla="*/ 18 w 38"/>
                <a:gd name="T41" fmla="*/ 26 h 32"/>
                <a:gd name="T42" fmla="*/ 24 w 38"/>
                <a:gd name="T43" fmla="*/ 22 h 32"/>
                <a:gd name="T44" fmla="*/ 32 w 38"/>
                <a:gd name="T45" fmla="*/ 16 h 32"/>
                <a:gd name="T46" fmla="*/ 36 w 38"/>
                <a:gd name="T47" fmla="*/ 10 h 32"/>
                <a:gd name="T48" fmla="*/ 38 w 38"/>
                <a:gd name="T49" fmla="*/ 6 h 32"/>
                <a:gd name="T50" fmla="*/ 38 w 38"/>
                <a:gd name="T51" fmla="*/ 4 h 32"/>
                <a:gd name="T52" fmla="*/ 38 w 38"/>
                <a:gd name="T53" fmla="*/ 4 h 32"/>
                <a:gd name="T54" fmla="*/ 36 w 38"/>
                <a:gd name="T55" fmla="*/ 2 h 32"/>
                <a:gd name="T56" fmla="*/ 32 w 38"/>
                <a:gd name="T57"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8" h="32">
                  <a:moveTo>
                    <a:pt x="32" y="0"/>
                  </a:moveTo>
                  <a:lnTo>
                    <a:pt x="32" y="0"/>
                  </a:lnTo>
                  <a:lnTo>
                    <a:pt x="28" y="2"/>
                  </a:lnTo>
                  <a:lnTo>
                    <a:pt x="24" y="4"/>
                  </a:lnTo>
                  <a:lnTo>
                    <a:pt x="24" y="4"/>
                  </a:lnTo>
                  <a:lnTo>
                    <a:pt x="16" y="10"/>
                  </a:lnTo>
                  <a:lnTo>
                    <a:pt x="10" y="18"/>
                  </a:lnTo>
                  <a:lnTo>
                    <a:pt x="10" y="18"/>
                  </a:lnTo>
                  <a:lnTo>
                    <a:pt x="8" y="20"/>
                  </a:lnTo>
                  <a:lnTo>
                    <a:pt x="4" y="22"/>
                  </a:lnTo>
                  <a:lnTo>
                    <a:pt x="4" y="22"/>
                  </a:lnTo>
                  <a:lnTo>
                    <a:pt x="0" y="24"/>
                  </a:lnTo>
                  <a:lnTo>
                    <a:pt x="0" y="28"/>
                  </a:lnTo>
                  <a:lnTo>
                    <a:pt x="0" y="32"/>
                  </a:lnTo>
                  <a:lnTo>
                    <a:pt x="4" y="32"/>
                  </a:lnTo>
                  <a:lnTo>
                    <a:pt x="4" y="32"/>
                  </a:lnTo>
                  <a:lnTo>
                    <a:pt x="4" y="32"/>
                  </a:lnTo>
                  <a:lnTo>
                    <a:pt x="4" y="32"/>
                  </a:lnTo>
                  <a:lnTo>
                    <a:pt x="12" y="30"/>
                  </a:lnTo>
                  <a:lnTo>
                    <a:pt x="18" y="26"/>
                  </a:lnTo>
                  <a:lnTo>
                    <a:pt x="18" y="26"/>
                  </a:lnTo>
                  <a:lnTo>
                    <a:pt x="24" y="22"/>
                  </a:lnTo>
                  <a:lnTo>
                    <a:pt x="32" y="16"/>
                  </a:lnTo>
                  <a:lnTo>
                    <a:pt x="36" y="10"/>
                  </a:lnTo>
                  <a:lnTo>
                    <a:pt x="38" y="6"/>
                  </a:lnTo>
                  <a:lnTo>
                    <a:pt x="38" y="4"/>
                  </a:lnTo>
                  <a:lnTo>
                    <a:pt x="38" y="4"/>
                  </a:lnTo>
                  <a:lnTo>
                    <a:pt x="36" y="2"/>
                  </a:lnTo>
                  <a:lnTo>
                    <a:pt x="3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321" name="Freeform 71"/>
            <p:cNvSpPr>
              <a:spLocks/>
            </p:cNvSpPr>
            <p:nvPr/>
          </p:nvSpPr>
          <p:spPr bwMode="auto">
            <a:xfrm>
              <a:off x="2272" y="2186"/>
              <a:ext cx="36" cy="38"/>
            </a:xfrm>
            <a:custGeom>
              <a:avLst/>
              <a:gdLst>
                <a:gd name="T0" fmla="*/ 34 w 36"/>
                <a:gd name="T1" fmla="*/ 0 h 38"/>
                <a:gd name="T2" fmla="*/ 34 w 36"/>
                <a:gd name="T3" fmla="*/ 0 h 38"/>
                <a:gd name="T4" fmla="*/ 28 w 36"/>
                <a:gd name="T5" fmla="*/ 2 h 38"/>
                <a:gd name="T6" fmla="*/ 28 w 36"/>
                <a:gd name="T7" fmla="*/ 2 h 38"/>
                <a:gd name="T8" fmla="*/ 18 w 36"/>
                <a:gd name="T9" fmla="*/ 8 h 38"/>
                <a:gd name="T10" fmla="*/ 12 w 36"/>
                <a:gd name="T11" fmla="*/ 10 h 38"/>
                <a:gd name="T12" fmla="*/ 6 w 36"/>
                <a:gd name="T13" fmla="*/ 12 h 38"/>
                <a:gd name="T14" fmla="*/ 6 w 36"/>
                <a:gd name="T15" fmla="*/ 12 h 38"/>
                <a:gd name="T16" fmla="*/ 2 w 36"/>
                <a:gd name="T17" fmla="*/ 22 h 38"/>
                <a:gd name="T18" fmla="*/ 0 w 36"/>
                <a:gd name="T19" fmla="*/ 26 h 38"/>
                <a:gd name="T20" fmla="*/ 0 w 36"/>
                <a:gd name="T21" fmla="*/ 32 h 38"/>
                <a:gd name="T22" fmla="*/ 0 w 36"/>
                <a:gd name="T23" fmla="*/ 32 h 38"/>
                <a:gd name="T24" fmla="*/ 2 w 36"/>
                <a:gd name="T25" fmla="*/ 36 h 38"/>
                <a:gd name="T26" fmla="*/ 4 w 36"/>
                <a:gd name="T27" fmla="*/ 38 h 38"/>
                <a:gd name="T28" fmla="*/ 6 w 36"/>
                <a:gd name="T29" fmla="*/ 38 h 38"/>
                <a:gd name="T30" fmla="*/ 6 w 36"/>
                <a:gd name="T31" fmla="*/ 38 h 38"/>
                <a:gd name="T32" fmla="*/ 6 w 36"/>
                <a:gd name="T33" fmla="*/ 38 h 38"/>
                <a:gd name="T34" fmla="*/ 10 w 36"/>
                <a:gd name="T35" fmla="*/ 38 h 38"/>
                <a:gd name="T36" fmla="*/ 12 w 36"/>
                <a:gd name="T37" fmla="*/ 34 h 38"/>
                <a:gd name="T38" fmla="*/ 16 w 36"/>
                <a:gd name="T39" fmla="*/ 28 h 38"/>
                <a:gd name="T40" fmla="*/ 16 w 36"/>
                <a:gd name="T41" fmla="*/ 28 h 38"/>
                <a:gd name="T42" fmla="*/ 26 w 36"/>
                <a:gd name="T43" fmla="*/ 20 h 38"/>
                <a:gd name="T44" fmla="*/ 30 w 36"/>
                <a:gd name="T45" fmla="*/ 16 h 38"/>
                <a:gd name="T46" fmla="*/ 34 w 36"/>
                <a:gd name="T47" fmla="*/ 10 h 38"/>
                <a:gd name="T48" fmla="*/ 34 w 36"/>
                <a:gd name="T49" fmla="*/ 10 h 38"/>
                <a:gd name="T50" fmla="*/ 36 w 36"/>
                <a:gd name="T51" fmla="*/ 2 h 38"/>
                <a:gd name="T52" fmla="*/ 36 w 36"/>
                <a:gd name="T53" fmla="*/ 0 h 38"/>
                <a:gd name="T54" fmla="*/ 34 w 36"/>
                <a:gd name="T55"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6" h="38">
                  <a:moveTo>
                    <a:pt x="34" y="0"/>
                  </a:moveTo>
                  <a:lnTo>
                    <a:pt x="34" y="0"/>
                  </a:lnTo>
                  <a:lnTo>
                    <a:pt x="28" y="2"/>
                  </a:lnTo>
                  <a:lnTo>
                    <a:pt x="28" y="2"/>
                  </a:lnTo>
                  <a:lnTo>
                    <a:pt x="18" y="8"/>
                  </a:lnTo>
                  <a:lnTo>
                    <a:pt x="12" y="10"/>
                  </a:lnTo>
                  <a:lnTo>
                    <a:pt x="6" y="12"/>
                  </a:lnTo>
                  <a:lnTo>
                    <a:pt x="6" y="12"/>
                  </a:lnTo>
                  <a:lnTo>
                    <a:pt x="2" y="22"/>
                  </a:lnTo>
                  <a:lnTo>
                    <a:pt x="0" y="26"/>
                  </a:lnTo>
                  <a:lnTo>
                    <a:pt x="0" y="32"/>
                  </a:lnTo>
                  <a:lnTo>
                    <a:pt x="0" y="32"/>
                  </a:lnTo>
                  <a:lnTo>
                    <a:pt x="2" y="36"/>
                  </a:lnTo>
                  <a:lnTo>
                    <a:pt x="4" y="38"/>
                  </a:lnTo>
                  <a:lnTo>
                    <a:pt x="6" y="38"/>
                  </a:lnTo>
                  <a:lnTo>
                    <a:pt x="6" y="38"/>
                  </a:lnTo>
                  <a:lnTo>
                    <a:pt x="6" y="38"/>
                  </a:lnTo>
                  <a:lnTo>
                    <a:pt x="10" y="38"/>
                  </a:lnTo>
                  <a:lnTo>
                    <a:pt x="12" y="34"/>
                  </a:lnTo>
                  <a:lnTo>
                    <a:pt x="16" y="28"/>
                  </a:lnTo>
                  <a:lnTo>
                    <a:pt x="16" y="28"/>
                  </a:lnTo>
                  <a:lnTo>
                    <a:pt x="26" y="20"/>
                  </a:lnTo>
                  <a:lnTo>
                    <a:pt x="30" y="16"/>
                  </a:lnTo>
                  <a:lnTo>
                    <a:pt x="34" y="10"/>
                  </a:lnTo>
                  <a:lnTo>
                    <a:pt x="34" y="10"/>
                  </a:lnTo>
                  <a:lnTo>
                    <a:pt x="36" y="2"/>
                  </a:lnTo>
                  <a:lnTo>
                    <a:pt x="36" y="0"/>
                  </a:lnTo>
                  <a:lnTo>
                    <a:pt x="34"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322" name="Freeform 72"/>
            <p:cNvSpPr>
              <a:spLocks/>
            </p:cNvSpPr>
            <p:nvPr/>
          </p:nvSpPr>
          <p:spPr bwMode="auto">
            <a:xfrm>
              <a:off x="2272" y="2186"/>
              <a:ext cx="36" cy="38"/>
            </a:xfrm>
            <a:custGeom>
              <a:avLst/>
              <a:gdLst>
                <a:gd name="T0" fmla="*/ 34 w 36"/>
                <a:gd name="T1" fmla="*/ 0 h 38"/>
                <a:gd name="T2" fmla="*/ 34 w 36"/>
                <a:gd name="T3" fmla="*/ 0 h 38"/>
                <a:gd name="T4" fmla="*/ 28 w 36"/>
                <a:gd name="T5" fmla="*/ 2 h 38"/>
                <a:gd name="T6" fmla="*/ 28 w 36"/>
                <a:gd name="T7" fmla="*/ 2 h 38"/>
                <a:gd name="T8" fmla="*/ 18 w 36"/>
                <a:gd name="T9" fmla="*/ 8 h 38"/>
                <a:gd name="T10" fmla="*/ 12 w 36"/>
                <a:gd name="T11" fmla="*/ 10 h 38"/>
                <a:gd name="T12" fmla="*/ 6 w 36"/>
                <a:gd name="T13" fmla="*/ 12 h 38"/>
                <a:gd name="T14" fmla="*/ 6 w 36"/>
                <a:gd name="T15" fmla="*/ 12 h 38"/>
                <a:gd name="T16" fmla="*/ 2 w 36"/>
                <a:gd name="T17" fmla="*/ 22 h 38"/>
                <a:gd name="T18" fmla="*/ 0 w 36"/>
                <a:gd name="T19" fmla="*/ 26 h 38"/>
                <a:gd name="T20" fmla="*/ 0 w 36"/>
                <a:gd name="T21" fmla="*/ 32 h 38"/>
                <a:gd name="T22" fmla="*/ 0 w 36"/>
                <a:gd name="T23" fmla="*/ 32 h 38"/>
                <a:gd name="T24" fmla="*/ 2 w 36"/>
                <a:gd name="T25" fmla="*/ 36 h 38"/>
                <a:gd name="T26" fmla="*/ 4 w 36"/>
                <a:gd name="T27" fmla="*/ 38 h 38"/>
                <a:gd name="T28" fmla="*/ 6 w 36"/>
                <a:gd name="T29" fmla="*/ 38 h 38"/>
                <a:gd name="T30" fmla="*/ 6 w 36"/>
                <a:gd name="T31" fmla="*/ 38 h 38"/>
                <a:gd name="T32" fmla="*/ 6 w 36"/>
                <a:gd name="T33" fmla="*/ 38 h 38"/>
                <a:gd name="T34" fmla="*/ 10 w 36"/>
                <a:gd name="T35" fmla="*/ 38 h 38"/>
                <a:gd name="T36" fmla="*/ 12 w 36"/>
                <a:gd name="T37" fmla="*/ 34 h 38"/>
                <a:gd name="T38" fmla="*/ 16 w 36"/>
                <a:gd name="T39" fmla="*/ 28 h 38"/>
                <a:gd name="T40" fmla="*/ 16 w 36"/>
                <a:gd name="T41" fmla="*/ 28 h 38"/>
                <a:gd name="T42" fmla="*/ 26 w 36"/>
                <a:gd name="T43" fmla="*/ 20 h 38"/>
                <a:gd name="T44" fmla="*/ 30 w 36"/>
                <a:gd name="T45" fmla="*/ 16 h 38"/>
                <a:gd name="T46" fmla="*/ 34 w 36"/>
                <a:gd name="T47" fmla="*/ 10 h 38"/>
                <a:gd name="T48" fmla="*/ 34 w 36"/>
                <a:gd name="T49" fmla="*/ 10 h 38"/>
                <a:gd name="T50" fmla="*/ 36 w 36"/>
                <a:gd name="T51" fmla="*/ 2 h 38"/>
                <a:gd name="T52" fmla="*/ 36 w 36"/>
                <a:gd name="T53" fmla="*/ 0 h 38"/>
                <a:gd name="T54" fmla="*/ 34 w 36"/>
                <a:gd name="T55"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6" h="38">
                  <a:moveTo>
                    <a:pt x="34" y="0"/>
                  </a:moveTo>
                  <a:lnTo>
                    <a:pt x="34" y="0"/>
                  </a:lnTo>
                  <a:lnTo>
                    <a:pt x="28" y="2"/>
                  </a:lnTo>
                  <a:lnTo>
                    <a:pt x="28" y="2"/>
                  </a:lnTo>
                  <a:lnTo>
                    <a:pt x="18" y="8"/>
                  </a:lnTo>
                  <a:lnTo>
                    <a:pt x="12" y="10"/>
                  </a:lnTo>
                  <a:lnTo>
                    <a:pt x="6" y="12"/>
                  </a:lnTo>
                  <a:lnTo>
                    <a:pt x="6" y="12"/>
                  </a:lnTo>
                  <a:lnTo>
                    <a:pt x="2" y="22"/>
                  </a:lnTo>
                  <a:lnTo>
                    <a:pt x="0" y="26"/>
                  </a:lnTo>
                  <a:lnTo>
                    <a:pt x="0" y="32"/>
                  </a:lnTo>
                  <a:lnTo>
                    <a:pt x="0" y="32"/>
                  </a:lnTo>
                  <a:lnTo>
                    <a:pt x="2" y="36"/>
                  </a:lnTo>
                  <a:lnTo>
                    <a:pt x="4" y="38"/>
                  </a:lnTo>
                  <a:lnTo>
                    <a:pt x="6" y="38"/>
                  </a:lnTo>
                  <a:lnTo>
                    <a:pt x="6" y="38"/>
                  </a:lnTo>
                  <a:lnTo>
                    <a:pt x="6" y="38"/>
                  </a:lnTo>
                  <a:lnTo>
                    <a:pt x="10" y="38"/>
                  </a:lnTo>
                  <a:lnTo>
                    <a:pt x="12" y="34"/>
                  </a:lnTo>
                  <a:lnTo>
                    <a:pt x="16" y="28"/>
                  </a:lnTo>
                  <a:lnTo>
                    <a:pt x="16" y="28"/>
                  </a:lnTo>
                  <a:lnTo>
                    <a:pt x="26" y="20"/>
                  </a:lnTo>
                  <a:lnTo>
                    <a:pt x="30" y="16"/>
                  </a:lnTo>
                  <a:lnTo>
                    <a:pt x="34" y="10"/>
                  </a:lnTo>
                  <a:lnTo>
                    <a:pt x="34" y="10"/>
                  </a:lnTo>
                  <a:lnTo>
                    <a:pt x="36" y="2"/>
                  </a:lnTo>
                  <a:lnTo>
                    <a:pt x="36" y="0"/>
                  </a:lnTo>
                  <a:lnTo>
                    <a:pt x="3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323" name="Freeform 73"/>
            <p:cNvSpPr>
              <a:spLocks/>
            </p:cNvSpPr>
            <p:nvPr/>
          </p:nvSpPr>
          <p:spPr bwMode="auto">
            <a:xfrm>
              <a:off x="2414" y="2208"/>
              <a:ext cx="62" cy="108"/>
            </a:xfrm>
            <a:custGeom>
              <a:avLst/>
              <a:gdLst>
                <a:gd name="T0" fmla="*/ 28 w 62"/>
                <a:gd name="T1" fmla="*/ 0 h 108"/>
                <a:gd name="T2" fmla="*/ 24 w 62"/>
                <a:gd name="T3" fmla="*/ 2 h 108"/>
                <a:gd name="T4" fmla="*/ 20 w 62"/>
                <a:gd name="T5" fmla="*/ 8 h 108"/>
                <a:gd name="T6" fmla="*/ 20 w 62"/>
                <a:gd name="T7" fmla="*/ 20 h 108"/>
                <a:gd name="T8" fmla="*/ 18 w 62"/>
                <a:gd name="T9" fmla="*/ 24 h 108"/>
                <a:gd name="T10" fmla="*/ 10 w 62"/>
                <a:gd name="T11" fmla="*/ 32 h 108"/>
                <a:gd name="T12" fmla="*/ 4 w 62"/>
                <a:gd name="T13" fmla="*/ 40 h 108"/>
                <a:gd name="T14" fmla="*/ 4 w 62"/>
                <a:gd name="T15" fmla="*/ 48 h 108"/>
                <a:gd name="T16" fmla="*/ 0 w 62"/>
                <a:gd name="T17" fmla="*/ 60 h 108"/>
                <a:gd name="T18" fmla="*/ 0 w 62"/>
                <a:gd name="T19" fmla="*/ 68 h 108"/>
                <a:gd name="T20" fmla="*/ 4 w 62"/>
                <a:gd name="T21" fmla="*/ 76 h 108"/>
                <a:gd name="T22" fmla="*/ 10 w 62"/>
                <a:gd name="T23" fmla="*/ 80 h 108"/>
                <a:gd name="T24" fmla="*/ 14 w 62"/>
                <a:gd name="T25" fmla="*/ 86 h 108"/>
                <a:gd name="T26" fmla="*/ 14 w 62"/>
                <a:gd name="T27" fmla="*/ 92 h 108"/>
                <a:gd name="T28" fmla="*/ 10 w 62"/>
                <a:gd name="T29" fmla="*/ 102 h 108"/>
                <a:gd name="T30" fmla="*/ 12 w 62"/>
                <a:gd name="T31" fmla="*/ 106 h 108"/>
                <a:gd name="T32" fmla="*/ 16 w 62"/>
                <a:gd name="T33" fmla="*/ 108 h 108"/>
                <a:gd name="T34" fmla="*/ 20 w 62"/>
                <a:gd name="T35" fmla="*/ 106 h 108"/>
                <a:gd name="T36" fmla="*/ 24 w 62"/>
                <a:gd name="T37" fmla="*/ 102 h 108"/>
                <a:gd name="T38" fmla="*/ 22 w 62"/>
                <a:gd name="T39" fmla="*/ 98 h 108"/>
                <a:gd name="T40" fmla="*/ 18 w 62"/>
                <a:gd name="T41" fmla="*/ 92 h 108"/>
                <a:gd name="T42" fmla="*/ 24 w 62"/>
                <a:gd name="T43" fmla="*/ 90 h 108"/>
                <a:gd name="T44" fmla="*/ 26 w 62"/>
                <a:gd name="T45" fmla="*/ 88 h 108"/>
                <a:gd name="T46" fmla="*/ 34 w 62"/>
                <a:gd name="T47" fmla="*/ 90 h 108"/>
                <a:gd name="T48" fmla="*/ 36 w 62"/>
                <a:gd name="T49" fmla="*/ 90 h 108"/>
                <a:gd name="T50" fmla="*/ 38 w 62"/>
                <a:gd name="T51" fmla="*/ 90 h 108"/>
                <a:gd name="T52" fmla="*/ 42 w 62"/>
                <a:gd name="T53" fmla="*/ 90 h 108"/>
                <a:gd name="T54" fmla="*/ 44 w 62"/>
                <a:gd name="T55" fmla="*/ 90 h 108"/>
                <a:gd name="T56" fmla="*/ 48 w 62"/>
                <a:gd name="T57" fmla="*/ 96 h 108"/>
                <a:gd name="T58" fmla="*/ 54 w 62"/>
                <a:gd name="T59" fmla="*/ 100 h 108"/>
                <a:gd name="T60" fmla="*/ 56 w 62"/>
                <a:gd name="T61" fmla="*/ 102 h 108"/>
                <a:gd name="T62" fmla="*/ 60 w 62"/>
                <a:gd name="T63" fmla="*/ 100 h 108"/>
                <a:gd name="T64" fmla="*/ 62 w 62"/>
                <a:gd name="T65" fmla="*/ 92 h 108"/>
                <a:gd name="T66" fmla="*/ 62 w 62"/>
                <a:gd name="T67" fmla="*/ 88 h 108"/>
                <a:gd name="T68" fmla="*/ 56 w 62"/>
                <a:gd name="T69" fmla="*/ 80 h 108"/>
                <a:gd name="T70" fmla="*/ 48 w 62"/>
                <a:gd name="T71" fmla="*/ 76 h 108"/>
                <a:gd name="T72" fmla="*/ 44 w 62"/>
                <a:gd name="T73" fmla="*/ 74 h 108"/>
                <a:gd name="T74" fmla="*/ 40 w 62"/>
                <a:gd name="T75" fmla="*/ 74 h 108"/>
                <a:gd name="T76" fmla="*/ 34 w 62"/>
                <a:gd name="T77" fmla="*/ 74 h 108"/>
                <a:gd name="T78" fmla="*/ 28 w 62"/>
                <a:gd name="T79" fmla="*/ 74 h 108"/>
                <a:gd name="T80" fmla="*/ 24 w 62"/>
                <a:gd name="T81" fmla="*/ 56 h 108"/>
                <a:gd name="T82" fmla="*/ 26 w 62"/>
                <a:gd name="T83" fmla="*/ 54 h 108"/>
                <a:gd name="T84" fmla="*/ 32 w 62"/>
                <a:gd name="T85" fmla="*/ 50 h 108"/>
                <a:gd name="T86" fmla="*/ 36 w 62"/>
                <a:gd name="T87" fmla="*/ 48 h 108"/>
                <a:gd name="T88" fmla="*/ 42 w 62"/>
                <a:gd name="T89" fmla="*/ 34 h 108"/>
                <a:gd name="T90" fmla="*/ 42 w 62"/>
                <a:gd name="T91" fmla="*/ 26 h 108"/>
                <a:gd name="T92" fmla="*/ 34 w 62"/>
                <a:gd name="T93" fmla="*/ 4 h 108"/>
                <a:gd name="T94" fmla="*/ 28 w 62"/>
                <a:gd name="T95"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2" h="108">
                  <a:moveTo>
                    <a:pt x="28" y="0"/>
                  </a:moveTo>
                  <a:lnTo>
                    <a:pt x="28" y="0"/>
                  </a:lnTo>
                  <a:lnTo>
                    <a:pt x="26" y="0"/>
                  </a:lnTo>
                  <a:lnTo>
                    <a:pt x="24" y="2"/>
                  </a:lnTo>
                  <a:lnTo>
                    <a:pt x="24" y="2"/>
                  </a:lnTo>
                  <a:lnTo>
                    <a:pt x="20" y="8"/>
                  </a:lnTo>
                  <a:lnTo>
                    <a:pt x="20" y="14"/>
                  </a:lnTo>
                  <a:lnTo>
                    <a:pt x="20" y="20"/>
                  </a:lnTo>
                  <a:lnTo>
                    <a:pt x="18" y="24"/>
                  </a:lnTo>
                  <a:lnTo>
                    <a:pt x="18" y="24"/>
                  </a:lnTo>
                  <a:lnTo>
                    <a:pt x="14" y="28"/>
                  </a:lnTo>
                  <a:lnTo>
                    <a:pt x="10" y="32"/>
                  </a:lnTo>
                  <a:lnTo>
                    <a:pt x="6" y="34"/>
                  </a:lnTo>
                  <a:lnTo>
                    <a:pt x="4" y="40"/>
                  </a:lnTo>
                  <a:lnTo>
                    <a:pt x="4" y="40"/>
                  </a:lnTo>
                  <a:lnTo>
                    <a:pt x="4" y="48"/>
                  </a:lnTo>
                  <a:lnTo>
                    <a:pt x="4" y="48"/>
                  </a:lnTo>
                  <a:lnTo>
                    <a:pt x="0" y="60"/>
                  </a:lnTo>
                  <a:lnTo>
                    <a:pt x="0" y="60"/>
                  </a:lnTo>
                  <a:lnTo>
                    <a:pt x="0" y="68"/>
                  </a:lnTo>
                  <a:lnTo>
                    <a:pt x="2" y="72"/>
                  </a:lnTo>
                  <a:lnTo>
                    <a:pt x="4" y="76"/>
                  </a:lnTo>
                  <a:lnTo>
                    <a:pt x="4" y="76"/>
                  </a:lnTo>
                  <a:lnTo>
                    <a:pt x="10" y="80"/>
                  </a:lnTo>
                  <a:lnTo>
                    <a:pt x="12" y="82"/>
                  </a:lnTo>
                  <a:lnTo>
                    <a:pt x="14" y="86"/>
                  </a:lnTo>
                  <a:lnTo>
                    <a:pt x="14" y="86"/>
                  </a:lnTo>
                  <a:lnTo>
                    <a:pt x="14" y="92"/>
                  </a:lnTo>
                  <a:lnTo>
                    <a:pt x="12" y="96"/>
                  </a:lnTo>
                  <a:lnTo>
                    <a:pt x="10" y="102"/>
                  </a:lnTo>
                  <a:lnTo>
                    <a:pt x="12" y="106"/>
                  </a:lnTo>
                  <a:lnTo>
                    <a:pt x="12" y="106"/>
                  </a:lnTo>
                  <a:lnTo>
                    <a:pt x="14" y="108"/>
                  </a:lnTo>
                  <a:lnTo>
                    <a:pt x="16" y="108"/>
                  </a:lnTo>
                  <a:lnTo>
                    <a:pt x="16" y="108"/>
                  </a:lnTo>
                  <a:lnTo>
                    <a:pt x="20" y="106"/>
                  </a:lnTo>
                  <a:lnTo>
                    <a:pt x="22" y="104"/>
                  </a:lnTo>
                  <a:lnTo>
                    <a:pt x="24" y="102"/>
                  </a:lnTo>
                  <a:lnTo>
                    <a:pt x="24" y="102"/>
                  </a:lnTo>
                  <a:lnTo>
                    <a:pt x="22" y="98"/>
                  </a:lnTo>
                  <a:lnTo>
                    <a:pt x="20" y="96"/>
                  </a:lnTo>
                  <a:lnTo>
                    <a:pt x="18" y="92"/>
                  </a:lnTo>
                  <a:lnTo>
                    <a:pt x="24" y="90"/>
                  </a:lnTo>
                  <a:lnTo>
                    <a:pt x="24" y="90"/>
                  </a:lnTo>
                  <a:lnTo>
                    <a:pt x="26" y="88"/>
                  </a:lnTo>
                  <a:lnTo>
                    <a:pt x="26" y="88"/>
                  </a:lnTo>
                  <a:lnTo>
                    <a:pt x="34" y="90"/>
                  </a:lnTo>
                  <a:lnTo>
                    <a:pt x="34" y="90"/>
                  </a:lnTo>
                  <a:lnTo>
                    <a:pt x="36" y="90"/>
                  </a:lnTo>
                  <a:lnTo>
                    <a:pt x="36" y="90"/>
                  </a:lnTo>
                  <a:lnTo>
                    <a:pt x="38" y="90"/>
                  </a:lnTo>
                  <a:lnTo>
                    <a:pt x="38" y="90"/>
                  </a:lnTo>
                  <a:lnTo>
                    <a:pt x="42" y="90"/>
                  </a:lnTo>
                  <a:lnTo>
                    <a:pt x="42" y="90"/>
                  </a:lnTo>
                  <a:lnTo>
                    <a:pt x="44" y="90"/>
                  </a:lnTo>
                  <a:lnTo>
                    <a:pt x="44" y="90"/>
                  </a:lnTo>
                  <a:lnTo>
                    <a:pt x="46" y="92"/>
                  </a:lnTo>
                  <a:lnTo>
                    <a:pt x="48" y="96"/>
                  </a:lnTo>
                  <a:lnTo>
                    <a:pt x="50" y="98"/>
                  </a:lnTo>
                  <a:lnTo>
                    <a:pt x="54" y="100"/>
                  </a:lnTo>
                  <a:lnTo>
                    <a:pt x="54" y="100"/>
                  </a:lnTo>
                  <a:lnTo>
                    <a:pt x="56" y="102"/>
                  </a:lnTo>
                  <a:lnTo>
                    <a:pt x="56" y="102"/>
                  </a:lnTo>
                  <a:lnTo>
                    <a:pt x="60" y="100"/>
                  </a:lnTo>
                  <a:lnTo>
                    <a:pt x="62" y="96"/>
                  </a:lnTo>
                  <a:lnTo>
                    <a:pt x="62" y="92"/>
                  </a:lnTo>
                  <a:lnTo>
                    <a:pt x="62" y="88"/>
                  </a:lnTo>
                  <a:lnTo>
                    <a:pt x="62" y="88"/>
                  </a:lnTo>
                  <a:lnTo>
                    <a:pt x="60" y="84"/>
                  </a:lnTo>
                  <a:lnTo>
                    <a:pt x="56" y="80"/>
                  </a:lnTo>
                  <a:lnTo>
                    <a:pt x="48" y="76"/>
                  </a:lnTo>
                  <a:lnTo>
                    <a:pt x="48" y="76"/>
                  </a:lnTo>
                  <a:lnTo>
                    <a:pt x="44" y="74"/>
                  </a:lnTo>
                  <a:lnTo>
                    <a:pt x="44" y="74"/>
                  </a:lnTo>
                  <a:lnTo>
                    <a:pt x="40" y="74"/>
                  </a:lnTo>
                  <a:lnTo>
                    <a:pt x="40" y="74"/>
                  </a:lnTo>
                  <a:lnTo>
                    <a:pt x="34" y="74"/>
                  </a:lnTo>
                  <a:lnTo>
                    <a:pt x="34" y="74"/>
                  </a:lnTo>
                  <a:lnTo>
                    <a:pt x="28" y="74"/>
                  </a:lnTo>
                  <a:lnTo>
                    <a:pt x="28" y="74"/>
                  </a:lnTo>
                  <a:lnTo>
                    <a:pt x="26" y="66"/>
                  </a:lnTo>
                  <a:lnTo>
                    <a:pt x="24" y="56"/>
                  </a:lnTo>
                  <a:lnTo>
                    <a:pt x="24" y="56"/>
                  </a:lnTo>
                  <a:lnTo>
                    <a:pt x="26" y="54"/>
                  </a:lnTo>
                  <a:lnTo>
                    <a:pt x="30" y="52"/>
                  </a:lnTo>
                  <a:lnTo>
                    <a:pt x="32" y="50"/>
                  </a:lnTo>
                  <a:lnTo>
                    <a:pt x="36" y="48"/>
                  </a:lnTo>
                  <a:lnTo>
                    <a:pt x="36" y="48"/>
                  </a:lnTo>
                  <a:lnTo>
                    <a:pt x="40" y="42"/>
                  </a:lnTo>
                  <a:lnTo>
                    <a:pt x="42" y="34"/>
                  </a:lnTo>
                  <a:lnTo>
                    <a:pt x="42" y="34"/>
                  </a:lnTo>
                  <a:lnTo>
                    <a:pt x="42" y="26"/>
                  </a:lnTo>
                  <a:lnTo>
                    <a:pt x="38" y="14"/>
                  </a:lnTo>
                  <a:lnTo>
                    <a:pt x="34" y="4"/>
                  </a:lnTo>
                  <a:lnTo>
                    <a:pt x="32" y="0"/>
                  </a:lnTo>
                  <a:lnTo>
                    <a:pt x="28"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324" name="Freeform 74"/>
            <p:cNvSpPr>
              <a:spLocks/>
            </p:cNvSpPr>
            <p:nvPr/>
          </p:nvSpPr>
          <p:spPr bwMode="auto">
            <a:xfrm>
              <a:off x="2414" y="2208"/>
              <a:ext cx="62" cy="108"/>
            </a:xfrm>
            <a:custGeom>
              <a:avLst/>
              <a:gdLst>
                <a:gd name="T0" fmla="*/ 28 w 62"/>
                <a:gd name="T1" fmla="*/ 0 h 108"/>
                <a:gd name="T2" fmla="*/ 24 w 62"/>
                <a:gd name="T3" fmla="*/ 2 h 108"/>
                <a:gd name="T4" fmla="*/ 20 w 62"/>
                <a:gd name="T5" fmla="*/ 8 h 108"/>
                <a:gd name="T6" fmla="*/ 20 w 62"/>
                <a:gd name="T7" fmla="*/ 20 h 108"/>
                <a:gd name="T8" fmla="*/ 18 w 62"/>
                <a:gd name="T9" fmla="*/ 24 h 108"/>
                <a:gd name="T10" fmla="*/ 10 w 62"/>
                <a:gd name="T11" fmla="*/ 32 h 108"/>
                <a:gd name="T12" fmla="*/ 4 w 62"/>
                <a:gd name="T13" fmla="*/ 40 h 108"/>
                <a:gd name="T14" fmla="*/ 4 w 62"/>
                <a:gd name="T15" fmla="*/ 48 h 108"/>
                <a:gd name="T16" fmla="*/ 0 w 62"/>
                <a:gd name="T17" fmla="*/ 60 h 108"/>
                <a:gd name="T18" fmla="*/ 0 w 62"/>
                <a:gd name="T19" fmla="*/ 68 h 108"/>
                <a:gd name="T20" fmla="*/ 4 w 62"/>
                <a:gd name="T21" fmla="*/ 76 h 108"/>
                <a:gd name="T22" fmla="*/ 10 w 62"/>
                <a:gd name="T23" fmla="*/ 80 h 108"/>
                <a:gd name="T24" fmla="*/ 14 w 62"/>
                <a:gd name="T25" fmla="*/ 86 h 108"/>
                <a:gd name="T26" fmla="*/ 14 w 62"/>
                <a:gd name="T27" fmla="*/ 92 h 108"/>
                <a:gd name="T28" fmla="*/ 10 w 62"/>
                <a:gd name="T29" fmla="*/ 102 h 108"/>
                <a:gd name="T30" fmla="*/ 12 w 62"/>
                <a:gd name="T31" fmla="*/ 106 h 108"/>
                <a:gd name="T32" fmla="*/ 16 w 62"/>
                <a:gd name="T33" fmla="*/ 108 h 108"/>
                <a:gd name="T34" fmla="*/ 20 w 62"/>
                <a:gd name="T35" fmla="*/ 106 h 108"/>
                <a:gd name="T36" fmla="*/ 24 w 62"/>
                <a:gd name="T37" fmla="*/ 102 h 108"/>
                <a:gd name="T38" fmla="*/ 22 w 62"/>
                <a:gd name="T39" fmla="*/ 98 h 108"/>
                <a:gd name="T40" fmla="*/ 18 w 62"/>
                <a:gd name="T41" fmla="*/ 92 h 108"/>
                <a:gd name="T42" fmla="*/ 24 w 62"/>
                <a:gd name="T43" fmla="*/ 90 h 108"/>
                <a:gd name="T44" fmla="*/ 26 w 62"/>
                <a:gd name="T45" fmla="*/ 88 h 108"/>
                <a:gd name="T46" fmla="*/ 34 w 62"/>
                <a:gd name="T47" fmla="*/ 90 h 108"/>
                <a:gd name="T48" fmla="*/ 36 w 62"/>
                <a:gd name="T49" fmla="*/ 90 h 108"/>
                <a:gd name="T50" fmla="*/ 38 w 62"/>
                <a:gd name="T51" fmla="*/ 90 h 108"/>
                <a:gd name="T52" fmla="*/ 42 w 62"/>
                <a:gd name="T53" fmla="*/ 90 h 108"/>
                <a:gd name="T54" fmla="*/ 44 w 62"/>
                <a:gd name="T55" fmla="*/ 90 h 108"/>
                <a:gd name="T56" fmla="*/ 48 w 62"/>
                <a:gd name="T57" fmla="*/ 96 h 108"/>
                <a:gd name="T58" fmla="*/ 54 w 62"/>
                <a:gd name="T59" fmla="*/ 100 h 108"/>
                <a:gd name="T60" fmla="*/ 56 w 62"/>
                <a:gd name="T61" fmla="*/ 102 h 108"/>
                <a:gd name="T62" fmla="*/ 60 w 62"/>
                <a:gd name="T63" fmla="*/ 100 h 108"/>
                <a:gd name="T64" fmla="*/ 62 w 62"/>
                <a:gd name="T65" fmla="*/ 92 h 108"/>
                <a:gd name="T66" fmla="*/ 62 w 62"/>
                <a:gd name="T67" fmla="*/ 88 h 108"/>
                <a:gd name="T68" fmla="*/ 56 w 62"/>
                <a:gd name="T69" fmla="*/ 80 h 108"/>
                <a:gd name="T70" fmla="*/ 48 w 62"/>
                <a:gd name="T71" fmla="*/ 76 h 108"/>
                <a:gd name="T72" fmla="*/ 44 w 62"/>
                <a:gd name="T73" fmla="*/ 74 h 108"/>
                <a:gd name="T74" fmla="*/ 40 w 62"/>
                <a:gd name="T75" fmla="*/ 74 h 108"/>
                <a:gd name="T76" fmla="*/ 34 w 62"/>
                <a:gd name="T77" fmla="*/ 74 h 108"/>
                <a:gd name="T78" fmla="*/ 28 w 62"/>
                <a:gd name="T79" fmla="*/ 74 h 108"/>
                <a:gd name="T80" fmla="*/ 24 w 62"/>
                <a:gd name="T81" fmla="*/ 56 h 108"/>
                <a:gd name="T82" fmla="*/ 26 w 62"/>
                <a:gd name="T83" fmla="*/ 54 h 108"/>
                <a:gd name="T84" fmla="*/ 32 w 62"/>
                <a:gd name="T85" fmla="*/ 50 h 108"/>
                <a:gd name="T86" fmla="*/ 36 w 62"/>
                <a:gd name="T87" fmla="*/ 48 h 108"/>
                <a:gd name="T88" fmla="*/ 42 w 62"/>
                <a:gd name="T89" fmla="*/ 34 h 108"/>
                <a:gd name="T90" fmla="*/ 42 w 62"/>
                <a:gd name="T91" fmla="*/ 26 h 108"/>
                <a:gd name="T92" fmla="*/ 34 w 62"/>
                <a:gd name="T93" fmla="*/ 4 h 108"/>
                <a:gd name="T94" fmla="*/ 28 w 62"/>
                <a:gd name="T95"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2" h="108">
                  <a:moveTo>
                    <a:pt x="28" y="0"/>
                  </a:moveTo>
                  <a:lnTo>
                    <a:pt x="28" y="0"/>
                  </a:lnTo>
                  <a:lnTo>
                    <a:pt x="26" y="0"/>
                  </a:lnTo>
                  <a:lnTo>
                    <a:pt x="24" y="2"/>
                  </a:lnTo>
                  <a:lnTo>
                    <a:pt x="24" y="2"/>
                  </a:lnTo>
                  <a:lnTo>
                    <a:pt x="20" y="8"/>
                  </a:lnTo>
                  <a:lnTo>
                    <a:pt x="20" y="14"/>
                  </a:lnTo>
                  <a:lnTo>
                    <a:pt x="20" y="20"/>
                  </a:lnTo>
                  <a:lnTo>
                    <a:pt x="18" y="24"/>
                  </a:lnTo>
                  <a:lnTo>
                    <a:pt x="18" y="24"/>
                  </a:lnTo>
                  <a:lnTo>
                    <a:pt x="14" y="28"/>
                  </a:lnTo>
                  <a:lnTo>
                    <a:pt x="10" y="32"/>
                  </a:lnTo>
                  <a:lnTo>
                    <a:pt x="6" y="34"/>
                  </a:lnTo>
                  <a:lnTo>
                    <a:pt x="4" y="40"/>
                  </a:lnTo>
                  <a:lnTo>
                    <a:pt x="4" y="40"/>
                  </a:lnTo>
                  <a:lnTo>
                    <a:pt x="4" y="48"/>
                  </a:lnTo>
                  <a:lnTo>
                    <a:pt x="4" y="48"/>
                  </a:lnTo>
                  <a:lnTo>
                    <a:pt x="0" y="60"/>
                  </a:lnTo>
                  <a:lnTo>
                    <a:pt x="0" y="60"/>
                  </a:lnTo>
                  <a:lnTo>
                    <a:pt x="0" y="68"/>
                  </a:lnTo>
                  <a:lnTo>
                    <a:pt x="2" y="72"/>
                  </a:lnTo>
                  <a:lnTo>
                    <a:pt x="4" y="76"/>
                  </a:lnTo>
                  <a:lnTo>
                    <a:pt x="4" y="76"/>
                  </a:lnTo>
                  <a:lnTo>
                    <a:pt x="10" y="80"/>
                  </a:lnTo>
                  <a:lnTo>
                    <a:pt x="12" y="82"/>
                  </a:lnTo>
                  <a:lnTo>
                    <a:pt x="14" y="86"/>
                  </a:lnTo>
                  <a:lnTo>
                    <a:pt x="14" y="86"/>
                  </a:lnTo>
                  <a:lnTo>
                    <a:pt x="14" y="92"/>
                  </a:lnTo>
                  <a:lnTo>
                    <a:pt x="12" y="96"/>
                  </a:lnTo>
                  <a:lnTo>
                    <a:pt x="10" y="102"/>
                  </a:lnTo>
                  <a:lnTo>
                    <a:pt x="12" y="106"/>
                  </a:lnTo>
                  <a:lnTo>
                    <a:pt x="12" y="106"/>
                  </a:lnTo>
                  <a:lnTo>
                    <a:pt x="14" y="108"/>
                  </a:lnTo>
                  <a:lnTo>
                    <a:pt x="16" y="108"/>
                  </a:lnTo>
                  <a:lnTo>
                    <a:pt x="16" y="108"/>
                  </a:lnTo>
                  <a:lnTo>
                    <a:pt x="20" y="106"/>
                  </a:lnTo>
                  <a:lnTo>
                    <a:pt x="22" y="104"/>
                  </a:lnTo>
                  <a:lnTo>
                    <a:pt x="24" y="102"/>
                  </a:lnTo>
                  <a:lnTo>
                    <a:pt x="24" y="102"/>
                  </a:lnTo>
                  <a:lnTo>
                    <a:pt x="22" y="98"/>
                  </a:lnTo>
                  <a:lnTo>
                    <a:pt x="20" y="96"/>
                  </a:lnTo>
                  <a:lnTo>
                    <a:pt x="18" y="92"/>
                  </a:lnTo>
                  <a:lnTo>
                    <a:pt x="24" y="90"/>
                  </a:lnTo>
                  <a:lnTo>
                    <a:pt x="24" y="90"/>
                  </a:lnTo>
                  <a:lnTo>
                    <a:pt x="26" y="88"/>
                  </a:lnTo>
                  <a:lnTo>
                    <a:pt x="26" y="88"/>
                  </a:lnTo>
                  <a:lnTo>
                    <a:pt x="34" y="90"/>
                  </a:lnTo>
                  <a:lnTo>
                    <a:pt x="34" y="90"/>
                  </a:lnTo>
                  <a:lnTo>
                    <a:pt x="36" y="90"/>
                  </a:lnTo>
                  <a:lnTo>
                    <a:pt x="36" y="90"/>
                  </a:lnTo>
                  <a:lnTo>
                    <a:pt x="38" y="90"/>
                  </a:lnTo>
                  <a:lnTo>
                    <a:pt x="38" y="90"/>
                  </a:lnTo>
                  <a:lnTo>
                    <a:pt x="42" y="90"/>
                  </a:lnTo>
                  <a:lnTo>
                    <a:pt x="42" y="90"/>
                  </a:lnTo>
                  <a:lnTo>
                    <a:pt x="44" y="90"/>
                  </a:lnTo>
                  <a:lnTo>
                    <a:pt x="44" y="90"/>
                  </a:lnTo>
                  <a:lnTo>
                    <a:pt x="46" y="92"/>
                  </a:lnTo>
                  <a:lnTo>
                    <a:pt x="48" y="96"/>
                  </a:lnTo>
                  <a:lnTo>
                    <a:pt x="50" y="98"/>
                  </a:lnTo>
                  <a:lnTo>
                    <a:pt x="54" y="100"/>
                  </a:lnTo>
                  <a:lnTo>
                    <a:pt x="54" y="100"/>
                  </a:lnTo>
                  <a:lnTo>
                    <a:pt x="56" y="102"/>
                  </a:lnTo>
                  <a:lnTo>
                    <a:pt x="56" y="102"/>
                  </a:lnTo>
                  <a:lnTo>
                    <a:pt x="60" y="100"/>
                  </a:lnTo>
                  <a:lnTo>
                    <a:pt x="62" y="96"/>
                  </a:lnTo>
                  <a:lnTo>
                    <a:pt x="62" y="92"/>
                  </a:lnTo>
                  <a:lnTo>
                    <a:pt x="62" y="88"/>
                  </a:lnTo>
                  <a:lnTo>
                    <a:pt x="62" y="88"/>
                  </a:lnTo>
                  <a:lnTo>
                    <a:pt x="60" y="84"/>
                  </a:lnTo>
                  <a:lnTo>
                    <a:pt x="56" y="80"/>
                  </a:lnTo>
                  <a:lnTo>
                    <a:pt x="48" y="76"/>
                  </a:lnTo>
                  <a:lnTo>
                    <a:pt x="48" y="76"/>
                  </a:lnTo>
                  <a:lnTo>
                    <a:pt x="44" y="74"/>
                  </a:lnTo>
                  <a:lnTo>
                    <a:pt x="44" y="74"/>
                  </a:lnTo>
                  <a:lnTo>
                    <a:pt x="40" y="74"/>
                  </a:lnTo>
                  <a:lnTo>
                    <a:pt x="40" y="74"/>
                  </a:lnTo>
                  <a:lnTo>
                    <a:pt x="34" y="74"/>
                  </a:lnTo>
                  <a:lnTo>
                    <a:pt x="34" y="74"/>
                  </a:lnTo>
                  <a:lnTo>
                    <a:pt x="28" y="74"/>
                  </a:lnTo>
                  <a:lnTo>
                    <a:pt x="28" y="74"/>
                  </a:lnTo>
                  <a:lnTo>
                    <a:pt x="26" y="66"/>
                  </a:lnTo>
                  <a:lnTo>
                    <a:pt x="24" y="56"/>
                  </a:lnTo>
                  <a:lnTo>
                    <a:pt x="24" y="56"/>
                  </a:lnTo>
                  <a:lnTo>
                    <a:pt x="26" y="54"/>
                  </a:lnTo>
                  <a:lnTo>
                    <a:pt x="30" y="52"/>
                  </a:lnTo>
                  <a:lnTo>
                    <a:pt x="32" y="50"/>
                  </a:lnTo>
                  <a:lnTo>
                    <a:pt x="36" y="48"/>
                  </a:lnTo>
                  <a:lnTo>
                    <a:pt x="36" y="48"/>
                  </a:lnTo>
                  <a:lnTo>
                    <a:pt x="40" y="42"/>
                  </a:lnTo>
                  <a:lnTo>
                    <a:pt x="42" y="34"/>
                  </a:lnTo>
                  <a:lnTo>
                    <a:pt x="42" y="34"/>
                  </a:lnTo>
                  <a:lnTo>
                    <a:pt x="42" y="26"/>
                  </a:lnTo>
                  <a:lnTo>
                    <a:pt x="38" y="14"/>
                  </a:lnTo>
                  <a:lnTo>
                    <a:pt x="34" y="4"/>
                  </a:lnTo>
                  <a:lnTo>
                    <a:pt x="32" y="0"/>
                  </a:lnTo>
                  <a:lnTo>
                    <a:pt x="2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325" name="Freeform 75"/>
            <p:cNvSpPr>
              <a:spLocks/>
            </p:cNvSpPr>
            <p:nvPr/>
          </p:nvSpPr>
          <p:spPr bwMode="auto">
            <a:xfrm>
              <a:off x="2440" y="2364"/>
              <a:ext cx="58" cy="64"/>
            </a:xfrm>
            <a:custGeom>
              <a:avLst/>
              <a:gdLst>
                <a:gd name="T0" fmla="*/ 42 w 58"/>
                <a:gd name="T1" fmla="*/ 0 h 64"/>
                <a:gd name="T2" fmla="*/ 40 w 58"/>
                <a:gd name="T3" fmla="*/ 0 h 64"/>
                <a:gd name="T4" fmla="*/ 32 w 58"/>
                <a:gd name="T5" fmla="*/ 6 h 64"/>
                <a:gd name="T6" fmla="*/ 30 w 58"/>
                <a:gd name="T7" fmla="*/ 12 h 64"/>
                <a:gd name="T8" fmla="*/ 26 w 58"/>
                <a:gd name="T9" fmla="*/ 14 h 64"/>
                <a:gd name="T10" fmla="*/ 26 w 58"/>
                <a:gd name="T11" fmla="*/ 14 h 64"/>
                <a:gd name="T12" fmla="*/ 20 w 58"/>
                <a:gd name="T13" fmla="*/ 14 h 64"/>
                <a:gd name="T14" fmla="*/ 18 w 58"/>
                <a:gd name="T15" fmla="*/ 10 h 64"/>
                <a:gd name="T16" fmla="*/ 12 w 58"/>
                <a:gd name="T17" fmla="*/ 8 h 64"/>
                <a:gd name="T18" fmla="*/ 8 w 58"/>
                <a:gd name="T19" fmla="*/ 10 h 64"/>
                <a:gd name="T20" fmla="*/ 0 w 58"/>
                <a:gd name="T21" fmla="*/ 24 h 64"/>
                <a:gd name="T22" fmla="*/ 10 w 58"/>
                <a:gd name="T23" fmla="*/ 24 h 64"/>
                <a:gd name="T24" fmla="*/ 14 w 58"/>
                <a:gd name="T25" fmla="*/ 28 h 64"/>
                <a:gd name="T26" fmla="*/ 16 w 58"/>
                <a:gd name="T27" fmla="*/ 34 h 64"/>
                <a:gd name="T28" fmla="*/ 12 w 58"/>
                <a:gd name="T29" fmla="*/ 42 h 64"/>
                <a:gd name="T30" fmla="*/ 12 w 58"/>
                <a:gd name="T31" fmla="*/ 46 h 64"/>
                <a:gd name="T32" fmla="*/ 20 w 58"/>
                <a:gd name="T33" fmla="*/ 54 h 64"/>
                <a:gd name="T34" fmla="*/ 30 w 58"/>
                <a:gd name="T35" fmla="*/ 58 h 64"/>
                <a:gd name="T36" fmla="*/ 36 w 58"/>
                <a:gd name="T37" fmla="*/ 64 h 64"/>
                <a:gd name="T38" fmla="*/ 42 w 58"/>
                <a:gd name="T39" fmla="*/ 62 h 64"/>
                <a:gd name="T40" fmla="*/ 44 w 58"/>
                <a:gd name="T41" fmla="*/ 60 h 64"/>
                <a:gd name="T42" fmla="*/ 42 w 58"/>
                <a:gd name="T43" fmla="*/ 54 h 64"/>
                <a:gd name="T44" fmla="*/ 36 w 58"/>
                <a:gd name="T45" fmla="*/ 44 h 64"/>
                <a:gd name="T46" fmla="*/ 36 w 58"/>
                <a:gd name="T47" fmla="*/ 42 h 64"/>
                <a:gd name="T48" fmla="*/ 44 w 58"/>
                <a:gd name="T49" fmla="*/ 34 h 64"/>
                <a:gd name="T50" fmla="*/ 44 w 58"/>
                <a:gd name="T51" fmla="*/ 34 h 64"/>
                <a:gd name="T52" fmla="*/ 52 w 58"/>
                <a:gd name="T53" fmla="*/ 32 h 64"/>
                <a:gd name="T54" fmla="*/ 54 w 58"/>
                <a:gd name="T55" fmla="*/ 28 h 64"/>
                <a:gd name="T56" fmla="*/ 56 w 58"/>
                <a:gd name="T57" fmla="*/ 18 h 64"/>
                <a:gd name="T58" fmla="*/ 58 w 58"/>
                <a:gd name="T59" fmla="*/ 10 h 64"/>
                <a:gd name="T60" fmla="*/ 56 w 58"/>
                <a:gd name="T61" fmla="*/ 8 h 64"/>
                <a:gd name="T62" fmla="*/ 48 w 58"/>
                <a:gd name="T63" fmla="*/ 4 h 64"/>
                <a:gd name="T64" fmla="*/ 46 w 58"/>
                <a:gd name="T65" fmla="*/ 2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8" h="64">
                  <a:moveTo>
                    <a:pt x="42" y="0"/>
                  </a:moveTo>
                  <a:lnTo>
                    <a:pt x="42" y="0"/>
                  </a:lnTo>
                  <a:lnTo>
                    <a:pt x="40" y="0"/>
                  </a:lnTo>
                  <a:lnTo>
                    <a:pt x="40" y="0"/>
                  </a:lnTo>
                  <a:lnTo>
                    <a:pt x="36" y="2"/>
                  </a:lnTo>
                  <a:lnTo>
                    <a:pt x="32" y="6"/>
                  </a:lnTo>
                  <a:lnTo>
                    <a:pt x="32" y="6"/>
                  </a:lnTo>
                  <a:lnTo>
                    <a:pt x="30" y="12"/>
                  </a:lnTo>
                  <a:lnTo>
                    <a:pt x="30" y="14"/>
                  </a:lnTo>
                  <a:lnTo>
                    <a:pt x="26" y="14"/>
                  </a:lnTo>
                  <a:lnTo>
                    <a:pt x="26" y="14"/>
                  </a:lnTo>
                  <a:lnTo>
                    <a:pt x="26" y="14"/>
                  </a:lnTo>
                  <a:lnTo>
                    <a:pt x="26" y="14"/>
                  </a:lnTo>
                  <a:lnTo>
                    <a:pt x="20" y="14"/>
                  </a:lnTo>
                  <a:lnTo>
                    <a:pt x="18" y="10"/>
                  </a:lnTo>
                  <a:lnTo>
                    <a:pt x="18" y="10"/>
                  </a:lnTo>
                  <a:lnTo>
                    <a:pt x="12" y="8"/>
                  </a:lnTo>
                  <a:lnTo>
                    <a:pt x="12" y="8"/>
                  </a:lnTo>
                  <a:lnTo>
                    <a:pt x="8" y="10"/>
                  </a:lnTo>
                  <a:lnTo>
                    <a:pt x="8" y="10"/>
                  </a:lnTo>
                  <a:lnTo>
                    <a:pt x="2" y="16"/>
                  </a:lnTo>
                  <a:lnTo>
                    <a:pt x="0" y="24"/>
                  </a:lnTo>
                  <a:lnTo>
                    <a:pt x="0" y="24"/>
                  </a:lnTo>
                  <a:lnTo>
                    <a:pt x="10" y="24"/>
                  </a:lnTo>
                  <a:lnTo>
                    <a:pt x="12" y="26"/>
                  </a:lnTo>
                  <a:lnTo>
                    <a:pt x="14" y="28"/>
                  </a:lnTo>
                  <a:lnTo>
                    <a:pt x="14" y="28"/>
                  </a:lnTo>
                  <a:lnTo>
                    <a:pt x="16" y="34"/>
                  </a:lnTo>
                  <a:lnTo>
                    <a:pt x="14" y="38"/>
                  </a:lnTo>
                  <a:lnTo>
                    <a:pt x="12" y="42"/>
                  </a:lnTo>
                  <a:lnTo>
                    <a:pt x="12" y="46"/>
                  </a:lnTo>
                  <a:lnTo>
                    <a:pt x="12" y="46"/>
                  </a:lnTo>
                  <a:lnTo>
                    <a:pt x="14" y="52"/>
                  </a:lnTo>
                  <a:lnTo>
                    <a:pt x="20" y="54"/>
                  </a:lnTo>
                  <a:lnTo>
                    <a:pt x="30" y="58"/>
                  </a:lnTo>
                  <a:lnTo>
                    <a:pt x="30" y="58"/>
                  </a:lnTo>
                  <a:lnTo>
                    <a:pt x="34" y="62"/>
                  </a:lnTo>
                  <a:lnTo>
                    <a:pt x="36" y="64"/>
                  </a:lnTo>
                  <a:lnTo>
                    <a:pt x="36" y="64"/>
                  </a:lnTo>
                  <a:lnTo>
                    <a:pt x="42" y="62"/>
                  </a:lnTo>
                  <a:lnTo>
                    <a:pt x="42" y="62"/>
                  </a:lnTo>
                  <a:lnTo>
                    <a:pt x="44" y="60"/>
                  </a:lnTo>
                  <a:lnTo>
                    <a:pt x="44" y="58"/>
                  </a:lnTo>
                  <a:lnTo>
                    <a:pt x="42" y="54"/>
                  </a:lnTo>
                  <a:lnTo>
                    <a:pt x="38" y="48"/>
                  </a:lnTo>
                  <a:lnTo>
                    <a:pt x="36" y="44"/>
                  </a:lnTo>
                  <a:lnTo>
                    <a:pt x="36" y="44"/>
                  </a:lnTo>
                  <a:lnTo>
                    <a:pt x="36" y="42"/>
                  </a:lnTo>
                  <a:lnTo>
                    <a:pt x="38" y="38"/>
                  </a:lnTo>
                  <a:lnTo>
                    <a:pt x="44" y="34"/>
                  </a:lnTo>
                  <a:lnTo>
                    <a:pt x="44" y="34"/>
                  </a:lnTo>
                  <a:lnTo>
                    <a:pt x="44" y="34"/>
                  </a:lnTo>
                  <a:lnTo>
                    <a:pt x="50" y="34"/>
                  </a:lnTo>
                  <a:lnTo>
                    <a:pt x="52" y="32"/>
                  </a:lnTo>
                  <a:lnTo>
                    <a:pt x="54" y="28"/>
                  </a:lnTo>
                  <a:lnTo>
                    <a:pt x="54" y="28"/>
                  </a:lnTo>
                  <a:lnTo>
                    <a:pt x="56" y="18"/>
                  </a:lnTo>
                  <a:lnTo>
                    <a:pt x="56" y="18"/>
                  </a:lnTo>
                  <a:lnTo>
                    <a:pt x="58" y="12"/>
                  </a:lnTo>
                  <a:lnTo>
                    <a:pt x="58" y="10"/>
                  </a:lnTo>
                  <a:lnTo>
                    <a:pt x="56" y="8"/>
                  </a:lnTo>
                  <a:lnTo>
                    <a:pt x="56" y="8"/>
                  </a:lnTo>
                  <a:lnTo>
                    <a:pt x="52" y="6"/>
                  </a:lnTo>
                  <a:lnTo>
                    <a:pt x="48" y="4"/>
                  </a:lnTo>
                  <a:lnTo>
                    <a:pt x="48" y="4"/>
                  </a:lnTo>
                  <a:lnTo>
                    <a:pt x="46" y="2"/>
                  </a:lnTo>
                  <a:lnTo>
                    <a:pt x="42"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326" name="Freeform 76"/>
            <p:cNvSpPr>
              <a:spLocks/>
            </p:cNvSpPr>
            <p:nvPr/>
          </p:nvSpPr>
          <p:spPr bwMode="auto">
            <a:xfrm>
              <a:off x="2440" y="2364"/>
              <a:ext cx="58" cy="64"/>
            </a:xfrm>
            <a:custGeom>
              <a:avLst/>
              <a:gdLst>
                <a:gd name="T0" fmla="*/ 42 w 58"/>
                <a:gd name="T1" fmla="*/ 0 h 64"/>
                <a:gd name="T2" fmla="*/ 40 w 58"/>
                <a:gd name="T3" fmla="*/ 0 h 64"/>
                <a:gd name="T4" fmla="*/ 32 w 58"/>
                <a:gd name="T5" fmla="*/ 6 h 64"/>
                <a:gd name="T6" fmla="*/ 30 w 58"/>
                <a:gd name="T7" fmla="*/ 12 h 64"/>
                <a:gd name="T8" fmla="*/ 26 w 58"/>
                <a:gd name="T9" fmla="*/ 14 h 64"/>
                <a:gd name="T10" fmla="*/ 26 w 58"/>
                <a:gd name="T11" fmla="*/ 14 h 64"/>
                <a:gd name="T12" fmla="*/ 20 w 58"/>
                <a:gd name="T13" fmla="*/ 14 h 64"/>
                <a:gd name="T14" fmla="*/ 18 w 58"/>
                <a:gd name="T15" fmla="*/ 10 h 64"/>
                <a:gd name="T16" fmla="*/ 12 w 58"/>
                <a:gd name="T17" fmla="*/ 8 h 64"/>
                <a:gd name="T18" fmla="*/ 8 w 58"/>
                <a:gd name="T19" fmla="*/ 10 h 64"/>
                <a:gd name="T20" fmla="*/ 0 w 58"/>
                <a:gd name="T21" fmla="*/ 24 h 64"/>
                <a:gd name="T22" fmla="*/ 10 w 58"/>
                <a:gd name="T23" fmla="*/ 24 h 64"/>
                <a:gd name="T24" fmla="*/ 14 w 58"/>
                <a:gd name="T25" fmla="*/ 28 h 64"/>
                <a:gd name="T26" fmla="*/ 16 w 58"/>
                <a:gd name="T27" fmla="*/ 34 h 64"/>
                <a:gd name="T28" fmla="*/ 12 w 58"/>
                <a:gd name="T29" fmla="*/ 42 h 64"/>
                <a:gd name="T30" fmla="*/ 12 w 58"/>
                <a:gd name="T31" fmla="*/ 46 h 64"/>
                <a:gd name="T32" fmla="*/ 20 w 58"/>
                <a:gd name="T33" fmla="*/ 54 h 64"/>
                <a:gd name="T34" fmla="*/ 30 w 58"/>
                <a:gd name="T35" fmla="*/ 58 h 64"/>
                <a:gd name="T36" fmla="*/ 36 w 58"/>
                <a:gd name="T37" fmla="*/ 64 h 64"/>
                <a:gd name="T38" fmla="*/ 42 w 58"/>
                <a:gd name="T39" fmla="*/ 62 h 64"/>
                <a:gd name="T40" fmla="*/ 44 w 58"/>
                <a:gd name="T41" fmla="*/ 60 h 64"/>
                <a:gd name="T42" fmla="*/ 42 w 58"/>
                <a:gd name="T43" fmla="*/ 54 h 64"/>
                <a:gd name="T44" fmla="*/ 36 w 58"/>
                <a:gd name="T45" fmla="*/ 44 h 64"/>
                <a:gd name="T46" fmla="*/ 36 w 58"/>
                <a:gd name="T47" fmla="*/ 42 h 64"/>
                <a:gd name="T48" fmla="*/ 44 w 58"/>
                <a:gd name="T49" fmla="*/ 34 h 64"/>
                <a:gd name="T50" fmla="*/ 44 w 58"/>
                <a:gd name="T51" fmla="*/ 34 h 64"/>
                <a:gd name="T52" fmla="*/ 52 w 58"/>
                <a:gd name="T53" fmla="*/ 32 h 64"/>
                <a:gd name="T54" fmla="*/ 54 w 58"/>
                <a:gd name="T55" fmla="*/ 28 h 64"/>
                <a:gd name="T56" fmla="*/ 56 w 58"/>
                <a:gd name="T57" fmla="*/ 18 h 64"/>
                <a:gd name="T58" fmla="*/ 58 w 58"/>
                <a:gd name="T59" fmla="*/ 10 h 64"/>
                <a:gd name="T60" fmla="*/ 56 w 58"/>
                <a:gd name="T61" fmla="*/ 8 h 64"/>
                <a:gd name="T62" fmla="*/ 48 w 58"/>
                <a:gd name="T63" fmla="*/ 4 h 64"/>
                <a:gd name="T64" fmla="*/ 46 w 58"/>
                <a:gd name="T65" fmla="*/ 2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8" h="64">
                  <a:moveTo>
                    <a:pt x="42" y="0"/>
                  </a:moveTo>
                  <a:lnTo>
                    <a:pt x="42" y="0"/>
                  </a:lnTo>
                  <a:lnTo>
                    <a:pt x="40" y="0"/>
                  </a:lnTo>
                  <a:lnTo>
                    <a:pt x="40" y="0"/>
                  </a:lnTo>
                  <a:lnTo>
                    <a:pt x="36" y="2"/>
                  </a:lnTo>
                  <a:lnTo>
                    <a:pt x="32" y="6"/>
                  </a:lnTo>
                  <a:lnTo>
                    <a:pt x="32" y="6"/>
                  </a:lnTo>
                  <a:lnTo>
                    <a:pt x="30" y="12"/>
                  </a:lnTo>
                  <a:lnTo>
                    <a:pt x="30" y="14"/>
                  </a:lnTo>
                  <a:lnTo>
                    <a:pt x="26" y="14"/>
                  </a:lnTo>
                  <a:lnTo>
                    <a:pt x="26" y="14"/>
                  </a:lnTo>
                  <a:lnTo>
                    <a:pt x="26" y="14"/>
                  </a:lnTo>
                  <a:lnTo>
                    <a:pt x="26" y="14"/>
                  </a:lnTo>
                  <a:lnTo>
                    <a:pt x="20" y="14"/>
                  </a:lnTo>
                  <a:lnTo>
                    <a:pt x="18" y="10"/>
                  </a:lnTo>
                  <a:lnTo>
                    <a:pt x="18" y="10"/>
                  </a:lnTo>
                  <a:lnTo>
                    <a:pt x="12" y="8"/>
                  </a:lnTo>
                  <a:lnTo>
                    <a:pt x="12" y="8"/>
                  </a:lnTo>
                  <a:lnTo>
                    <a:pt x="8" y="10"/>
                  </a:lnTo>
                  <a:lnTo>
                    <a:pt x="8" y="10"/>
                  </a:lnTo>
                  <a:lnTo>
                    <a:pt x="2" y="16"/>
                  </a:lnTo>
                  <a:lnTo>
                    <a:pt x="0" y="24"/>
                  </a:lnTo>
                  <a:lnTo>
                    <a:pt x="0" y="24"/>
                  </a:lnTo>
                  <a:lnTo>
                    <a:pt x="10" y="24"/>
                  </a:lnTo>
                  <a:lnTo>
                    <a:pt x="12" y="26"/>
                  </a:lnTo>
                  <a:lnTo>
                    <a:pt x="14" y="28"/>
                  </a:lnTo>
                  <a:lnTo>
                    <a:pt x="14" y="28"/>
                  </a:lnTo>
                  <a:lnTo>
                    <a:pt x="16" y="34"/>
                  </a:lnTo>
                  <a:lnTo>
                    <a:pt x="14" y="38"/>
                  </a:lnTo>
                  <a:lnTo>
                    <a:pt x="12" y="42"/>
                  </a:lnTo>
                  <a:lnTo>
                    <a:pt x="12" y="46"/>
                  </a:lnTo>
                  <a:lnTo>
                    <a:pt x="12" y="46"/>
                  </a:lnTo>
                  <a:lnTo>
                    <a:pt x="14" y="52"/>
                  </a:lnTo>
                  <a:lnTo>
                    <a:pt x="20" y="54"/>
                  </a:lnTo>
                  <a:lnTo>
                    <a:pt x="30" y="58"/>
                  </a:lnTo>
                  <a:lnTo>
                    <a:pt x="30" y="58"/>
                  </a:lnTo>
                  <a:lnTo>
                    <a:pt x="34" y="62"/>
                  </a:lnTo>
                  <a:lnTo>
                    <a:pt x="36" y="64"/>
                  </a:lnTo>
                  <a:lnTo>
                    <a:pt x="36" y="64"/>
                  </a:lnTo>
                  <a:lnTo>
                    <a:pt x="42" y="62"/>
                  </a:lnTo>
                  <a:lnTo>
                    <a:pt x="42" y="62"/>
                  </a:lnTo>
                  <a:lnTo>
                    <a:pt x="44" y="60"/>
                  </a:lnTo>
                  <a:lnTo>
                    <a:pt x="44" y="58"/>
                  </a:lnTo>
                  <a:lnTo>
                    <a:pt x="42" y="54"/>
                  </a:lnTo>
                  <a:lnTo>
                    <a:pt x="38" y="48"/>
                  </a:lnTo>
                  <a:lnTo>
                    <a:pt x="36" y="44"/>
                  </a:lnTo>
                  <a:lnTo>
                    <a:pt x="36" y="44"/>
                  </a:lnTo>
                  <a:lnTo>
                    <a:pt x="36" y="42"/>
                  </a:lnTo>
                  <a:lnTo>
                    <a:pt x="38" y="38"/>
                  </a:lnTo>
                  <a:lnTo>
                    <a:pt x="44" y="34"/>
                  </a:lnTo>
                  <a:lnTo>
                    <a:pt x="44" y="34"/>
                  </a:lnTo>
                  <a:lnTo>
                    <a:pt x="44" y="34"/>
                  </a:lnTo>
                  <a:lnTo>
                    <a:pt x="50" y="34"/>
                  </a:lnTo>
                  <a:lnTo>
                    <a:pt x="52" y="32"/>
                  </a:lnTo>
                  <a:lnTo>
                    <a:pt x="54" y="28"/>
                  </a:lnTo>
                  <a:lnTo>
                    <a:pt x="54" y="28"/>
                  </a:lnTo>
                  <a:lnTo>
                    <a:pt x="56" y="18"/>
                  </a:lnTo>
                  <a:lnTo>
                    <a:pt x="56" y="18"/>
                  </a:lnTo>
                  <a:lnTo>
                    <a:pt x="58" y="12"/>
                  </a:lnTo>
                  <a:lnTo>
                    <a:pt x="58" y="10"/>
                  </a:lnTo>
                  <a:lnTo>
                    <a:pt x="56" y="8"/>
                  </a:lnTo>
                  <a:lnTo>
                    <a:pt x="56" y="8"/>
                  </a:lnTo>
                  <a:lnTo>
                    <a:pt x="52" y="6"/>
                  </a:lnTo>
                  <a:lnTo>
                    <a:pt x="48" y="4"/>
                  </a:lnTo>
                  <a:lnTo>
                    <a:pt x="48" y="4"/>
                  </a:lnTo>
                  <a:lnTo>
                    <a:pt x="46" y="2"/>
                  </a:lnTo>
                  <a:lnTo>
                    <a:pt x="4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327" name="Freeform 77"/>
            <p:cNvSpPr>
              <a:spLocks/>
            </p:cNvSpPr>
            <p:nvPr/>
          </p:nvSpPr>
          <p:spPr bwMode="auto">
            <a:xfrm>
              <a:off x="2472" y="2312"/>
              <a:ext cx="18" cy="36"/>
            </a:xfrm>
            <a:custGeom>
              <a:avLst/>
              <a:gdLst>
                <a:gd name="T0" fmla="*/ 8 w 18"/>
                <a:gd name="T1" fmla="*/ 0 h 36"/>
                <a:gd name="T2" fmla="*/ 8 w 18"/>
                <a:gd name="T3" fmla="*/ 0 h 36"/>
                <a:gd name="T4" fmla="*/ 6 w 18"/>
                <a:gd name="T5" fmla="*/ 2 h 36"/>
                <a:gd name="T6" fmla="*/ 4 w 18"/>
                <a:gd name="T7" fmla="*/ 8 h 36"/>
                <a:gd name="T8" fmla="*/ 2 w 18"/>
                <a:gd name="T9" fmla="*/ 18 h 36"/>
                <a:gd name="T10" fmla="*/ 2 w 18"/>
                <a:gd name="T11" fmla="*/ 18 h 36"/>
                <a:gd name="T12" fmla="*/ 2 w 18"/>
                <a:gd name="T13" fmla="*/ 22 h 36"/>
                <a:gd name="T14" fmla="*/ 4 w 18"/>
                <a:gd name="T15" fmla="*/ 26 h 36"/>
                <a:gd name="T16" fmla="*/ 4 w 18"/>
                <a:gd name="T17" fmla="*/ 26 h 36"/>
                <a:gd name="T18" fmla="*/ 2 w 18"/>
                <a:gd name="T19" fmla="*/ 32 h 36"/>
                <a:gd name="T20" fmla="*/ 0 w 18"/>
                <a:gd name="T21" fmla="*/ 36 h 36"/>
                <a:gd name="T22" fmla="*/ 0 w 18"/>
                <a:gd name="T23" fmla="*/ 36 h 36"/>
                <a:gd name="T24" fmla="*/ 2 w 18"/>
                <a:gd name="T25" fmla="*/ 36 h 36"/>
                <a:gd name="T26" fmla="*/ 2 w 18"/>
                <a:gd name="T27" fmla="*/ 36 h 36"/>
                <a:gd name="T28" fmla="*/ 8 w 18"/>
                <a:gd name="T29" fmla="*/ 36 h 36"/>
                <a:gd name="T30" fmla="*/ 12 w 18"/>
                <a:gd name="T31" fmla="*/ 32 h 36"/>
                <a:gd name="T32" fmla="*/ 14 w 18"/>
                <a:gd name="T33" fmla="*/ 26 h 36"/>
                <a:gd name="T34" fmla="*/ 16 w 18"/>
                <a:gd name="T35" fmla="*/ 20 h 36"/>
                <a:gd name="T36" fmla="*/ 16 w 18"/>
                <a:gd name="T37" fmla="*/ 20 h 36"/>
                <a:gd name="T38" fmla="*/ 18 w 18"/>
                <a:gd name="T39" fmla="*/ 12 h 36"/>
                <a:gd name="T40" fmla="*/ 18 w 18"/>
                <a:gd name="T41" fmla="*/ 8 h 36"/>
                <a:gd name="T42" fmla="*/ 14 w 18"/>
                <a:gd name="T43" fmla="*/ 4 h 36"/>
                <a:gd name="T44" fmla="*/ 10 w 18"/>
                <a:gd name="T45" fmla="*/ 2 h 36"/>
                <a:gd name="T46" fmla="*/ 10 w 18"/>
                <a:gd name="T47" fmla="*/ 2 h 36"/>
                <a:gd name="T48" fmla="*/ 6 w 18"/>
                <a:gd name="T49" fmla="*/ 2 h 36"/>
                <a:gd name="T50" fmla="*/ 10 w 18"/>
                <a:gd name="T51" fmla="*/ 0 h 36"/>
                <a:gd name="T52" fmla="*/ 10 w 18"/>
                <a:gd name="T53" fmla="*/ 0 h 36"/>
                <a:gd name="T54" fmla="*/ 8 w 18"/>
                <a:gd name="T55"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8" h="36">
                  <a:moveTo>
                    <a:pt x="8" y="0"/>
                  </a:moveTo>
                  <a:lnTo>
                    <a:pt x="8" y="0"/>
                  </a:lnTo>
                  <a:lnTo>
                    <a:pt x="6" y="2"/>
                  </a:lnTo>
                  <a:lnTo>
                    <a:pt x="4" y="8"/>
                  </a:lnTo>
                  <a:lnTo>
                    <a:pt x="2" y="18"/>
                  </a:lnTo>
                  <a:lnTo>
                    <a:pt x="2" y="18"/>
                  </a:lnTo>
                  <a:lnTo>
                    <a:pt x="2" y="22"/>
                  </a:lnTo>
                  <a:lnTo>
                    <a:pt x="4" y="26"/>
                  </a:lnTo>
                  <a:lnTo>
                    <a:pt x="4" y="26"/>
                  </a:lnTo>
                  <a:lnTo>
                    <a:pt x="2" y="32"/>
                  </a:lnTo>
                  <a:lnTo>
                    <a:pt x="0" y="36"/>
                  </a:lnTo>
                  <a:lnTo>
                    <a:pt x="0" y="36"/>
                  </a:lnTo>
                  <a:lnTo>
                    <a:pt x="2" y="36"/>
                  </a:lnTo>
                  <a:lnTo>
                    <a:pt x="2" y="36"/>
                  </a:lnTo>
                  <a:lnTo>
                    <a:pt x="8" y="36"/>
                  </a:lnTo>
                  <a:lnTo>
                    <a:pt x="12" y="32"/>
                  </a:lnTo>
                  <a:lnTo>
                    <a:pt x="14" y="26"/>
                  </a:lnTo>
                  <a:lnTo>
                    <a:pt x="16" y="20"/>
                  </a:lnTo>
                  <a:lnTo>
                    <a:pt x="16" y="20"/>
                  </a:lnTo>
                  <a:lnTo>
                    <a:pt x="18" y="12"/>
                  </a:lnTo>
                  <a:lnTo>
                    <a:pt x="18" y="8"/>
                  </a:lnTo>
                  <a:lnTo>
                    <a:pt x="14" y="4"/>
                  </a:lnTo>
                  <a:lnTo>
                    <a:pt x="10" y="2"/>
                  </a:lnTo>
                  <a:lnTo>
                    <a:pt x="10" y="2"/>
                  </a:lnTo>
                  <a:lnTo>
                    <a:pt x="6" y="2"/>
                  </a:lnTo>
                  <a:lnTo>
                    <a:pt x="10" y="0"/>
                  </a:lnTo>
                  <a:lnTo>
                    <a:pt x="10" y="0"/>
                  </a:lnTo>
                  <a:lnTo>
                    <a:pt x="8"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328" name="Freeform 78"/>
            <p:cNvSpPr>
              <a:spLocks/>
            </p:cNvSpPr>
            <p:nvPr/>
          </p:nvSpPr>
          <p:spPr bwMode="auto">
            <a:xfrm>
              <a:off x="2472" y="2312"/>
              <a:ext cx="18" cy="36"/>
            </a:xfrm>
            <a:custGeom>
              <a:avLst/>
              <a:gdLst>
                <a:gd name="T0" fmla="*/ 8 w 18"/>
                <a:gd name="T1" fmla="*/ 0 h 36"/>
                <a:gd name="T2" fmla="*/ 8 w 18"/>
                <a:gd name="T3" fmla="*/ 0 h 36"/>
                <a:gd name="T4" fmla="*/ 6 w 18"/>
                <a:gd name="T5" fmla="*/ 2 h 36"/>
                <a:gd name="T6" fmla="*/ 4 w 18"/>
                <a:gd name="T7" fmla="*/ 8 h 36"/>
                <a:gd name="T8" fmla="*/ 2 w 18"/>
                <a:gd name="T9" fmla="*/ 18 h 36"/>
                <a:gd name="T10" fmla="*/ 2 w 18"/>
                <a:gd name="T11" fmla="*/ 18 h 36"/>
                <a:gd name="T12" fmla="*/ 2 w 18"/>
                <a:gd name="T13" fmla="*/ 22 h 36"/>
                <a:gd name="T14" fmla="*/ 4 w 18"/>
                <a:gd name="T15" fmla="*/ 26 h 36"/>
                <a:gd name="T16" fmla="*/ 4 w 18"/>
                <a:gd name="T17" fmla="*/ 26 h 36"/>
                <a:gd name="T18" fmla="*/ 2 w 18"/>
                <a:gd name="T19" fmla="*/ 32 h 36"/>
                <a:gd name="T20" fmla="*/ 0 w 18"/>
                <a:gd name="T21" fmla="*/ 36 h 36"/>
                <a:gd name="T22" fmla="*/ 0 w 18"/>
                <a:gd name="T23" fmla="*/ 36 h 36"/>
                <a:gd name="T24" fmla="*/ 2 w 18"/>
                <a:gd name="T25" fmla="*/ 36 h 36"/>
                <a:gd name="T26" fmla="*/ 2 w 18"/>
                <a:gd name="T27" fmla="*/ 36 h 36"/>
                <a:gd name="T28" fmla="*/ 8 w 18"/>
                <a:gd name="T29" fmla="*/ 36 h 36"/>
                <a:gd name="T30" fmla="*/ 12 w 18"/>
                <a:gd name="T31" fmla="*/ 32 h 36"/>
                <a:gd name="T32" fmla="*/ 14 w 18"/>
                <a:gd name="T33" fmla="*/ 26 h 36"/>
                <a:gd name="T34" fmla="*/ 16 w 18"/>
                <a:gd name="T35" fmla="*/ 20 h 36"/>
                <a:gd name="T36" fmla="*/ 16 w 18"/>
                <a:gd name="T37" fmla="*/ 20 h 36"/>
                <a:gd name="T38" fmla="*/ 18 w 18"/>
                <a:gd name="T39" fmla="*/ 12 h 36"/>
                <a:gd name="T40" fmla="*/ 18 w 18"/>
                <a:gd name="T41" fmla="*/ 8 h 36"/>
                <a:gd name="T42" fmla="*/ 14 w 18"/>
                <a:gd name="T43" fmla="*/ 4 h 36"/>
                <a:gd name="T44" fmla="*/ 10 w 18"/>
                <a:gd name="T45" fmla="*/ 2 h 36"/>
                <a:gd name="T46" fmla="*/ 10 w 18"/>
                <a:gd name="T47" fmla="*/ 2 h 36"/>
                <a:gd name="T48" fmla="*/ 6 w 18"/>
                <a:gd name="T49" fmla="*/ 2 h 36"/>
                <a:gd name="T50" fmla="*/ 10 w 18"/>
                <a:gd name="T51" fmla="*/ 0 h 36"/>
                <a:gd name="T52" fmla="*/ 10 w 18"/>
                <a:gd name="T53" fmla="*/ 0 h 36"/>
                <a:gd name="T54" fmla="*/ 8 w 18"/>
                <a:gd name="T55"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8" h="36">
                  <a:moveTo>
                    <a:pt x="8" y="0"/>
                  </a:moveTo>
                  <a:lnTo>
                    <a:pt x="8" y="0"/>
                  </a:lnTo>
                  <a:lnTo>
                    <a:pt x="6" y="2"/>
                  </a:lnTo>
                  <a:lnTo>
                    <a:pt x="4" y="8"/>
                  </a:lnTo>
                  <a:lnTo>
                    <a:pt x="2" y="18"/>
                  </a:lnTo>
                  <a:lnTo>
                    <a:pt x="2" y="18"/>
                  </a:lnTo>
                  <a:lnTo>
                    <a:pt x="2" y="22"/>
                  </a:lnTo>
                  <a:lnTo>
                    <a:pt x="4" y="26"/>
                  </a:lnTo>
                  <a:lnTo>
                    <a:pt x="4" y="26"/>
                  </a:lnTo>
                  <a:lnTo>
                    <a:pt x="2" y="32"/>
                  </a:lnTo>
                  <a:lnTo>
                    <a:pt x="0" y="36"/>
                  </a:lnTo>
                  <a:lnTo>
                    <a:pt x="0" y="36"/>
                  </a:lnTo>
                  <a:lnTo>
                    <a:pt x="2" y="36"/>
                  </a:lnTo>
                  <a:lnTo>
                    <a:pt x="2" y="36"/>
                  </a:lnTo>
                  <a:lnTo>
                    <a:pt x="8" y="36"/>
                  </a:lnTo>
                  <a:lnTo>
                    <a:pt x="12" y="32"/>
                  </a:lnTo>
                  <a:lnTo>
                    <a:pt x="14" y="26"/>
                  </a:lnTo>
                  <a:lnTo>
                    <a:pt x="16" y="20"/>
                  </a:lnTo>
                  <a:lnTo>
                    <a:pt x="16" y="20"/>
                  </a:lnTo>
                  <a:lnTo>
                    <a:pt x="18" y="12"/>
                  </a:lnTo>
                  <a:lnTo>
                    <a:pt x="18" y="8"/>
                  </a:lnTo>
                  <a:lnTo>
                    <a:pt x="14" y="4"/>
                  </a:lnTo>
                  <a:lnTo>
                    <a:pt x="10" y="2"/>
                  </a:lnTo>
                  <a:lnTo>
                    <a:pt x="10" y="2"/>
                  </a:lnTo>
                  <a:lnTo>
                    <a:pt x="6" y="2"/>
                  </a:lnTo>
                  <a:lnTo>
                    <a:pt x="10" y="0"/>
                  </a:lnTo>
                  <a:lnTo>
                    <a:pt x="10" y="0"/>
                  </a:lnTo>
                  <a:lnTo>
                    <a:pt x="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329" name="Freeform 79"/>
            <p:cNvSpPr>
              <a:spLocks/>
            </p:cNvSpPr>
            <p:nvPr/>
          </p:nvSpPr>
          <p:spPr bwMode="auto">
            <a:xfrm>
              <a:off x="2430" y="2328"/>
              <a:ext cx="28" cy="24"/>
            </a:xfrm>
            <a:custGeom>
              <a:avLst/>
              <a:gdLst>
                <a:gd name="T0" fmla="*/ 16 w 28"/>
                <a:gd name="T1" fmla="*/ 0 h 24"/>
                <a:gd name="T2" fmla="*/ 16 w 28"/>
                <a:gd name="T3" fmla="*/ 0 h 24"/>
                <a:gd name="T4" fmla="*/ 10 w 28"/>
                <a:gd name="T5" fmla="*/ 0 h 24"/>
                <a:gd name="T6" fmla="*/ 4 w 28"/>
                <a:gd name="T7" fmla="*/ 2 h 24"/>
                <a:gd name="T8" fmla="*/ 4 w 28"/>
                <a:gd name="T9" fmla="*/ 2 h 24"/>
                <a:gd name="T10" fmla="*/ 0 w 28"/>
                <a:gd name="T11" fmla="*/ 4 h 24"/>
                <a:gd name="T12" fmla="*/ 0 w 28"/>
                <a:gd name="T13" fmla="*/ 6 h 24"/>
                <a:gd name="T14" fmla="*/ 6 w 28"/>
                <a:gd name="T15" fmla="*/ 12 h 24"/>
                <a:gd name="T16" fmla="*/ 6 w 28"/>
                <a:gd name="T17" fmla="*/ 12 h 24"/>
                <a:gd name="T18" fmla="*/ 6 w 28"/>
                <a:gd name="T19" fmla="*/ 16 h 24"/>
                <a:gd name="T20" fmla="*/ 8 w 28"/>
                <a:gd name="T21" fmla="*/ 20 h 24"/>
                <a:gd name="T22" fmla="*/ 8 w 28"/>
                <a:gd name="T23" fmla="*/ 24 h 24"/>
                <a:gd name="T24" fmla="*/ 10 w 28"/>
                <a:gd name="T25" fmla="*/ 24 h 24"/>
                <a:gd name="T26" fmla="*/ 10 w 28"/>
                <a:gd name="T27" fmla="*/ 24 h 24"/>
                <a:gd name="T28" fmla="*/ 12 w 28"/>
                <a:gd name="T29" fmla="*/ 24 h 24"/>
                <a:gd name="T30" fmla="*/ 12 w 28"/>
                <a:gd name="T31" fmla="*/ 24 h 24"/>
                <a:gd name="T32" fmla="*/ 14 w 28"/>
                <a:gd name="T33" fmla="*/ 22 h 24"/>
                <a:gd name="T34" fmla="*/ 16 w 28"/>
                <a:gd name="T35" fmla="*/ 18 h 24"/>
                <a:gd name="T36" fmla="*/ 18 w 28"/>
                <a:gd name="T37" fmla="*/ 10 h 24"/>
                <a:gd name="T38" fmla="*/ 18 w 28"/>
                <a:gd name="T39" fmla="*/ 10 h 24"/>
                <a:gd name="T40" fmla="*/ 20 w 28"/>
                <a:gd name="T41" fmla="*/ 10 h 24"/>
                <a:gd name="T42" fmla="*/ 24 w 28"/>
                <a:gd name="T43" fmla="*/ 8 h 24"/>
                <a:gd name="T44" fmla="*/ 28 w 28"/>
                <a:gd name="T45" fmla="*/ 8 h 24"/>
                <a:gd name="T46" fmla="*/ 28 w 28"/>
                <a:gd name="T47" fmla="*/ 6 h 24"/>
                <a:gd name="T48" fmla="*/ 28 w 28"/>
                <a:gd name="T49" fmla="*/ 2 h 24"/>
                <a:gd name="T50" fmla="*/ 28 w 28"/>
                <a:gd name="T51" fmla="*/ 2 h 24"/>
                <a:gd name="T52" fmla="*/ 24 w 28"/>
                <a:gd name="T53" fmla="*/ 0 h 24"/>
                <a:gd name="T54" fmla="*/ 16 w 28"/>
                <a:gd name="T55"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8" h="24">
                  <a:moveTo>
                    <a:pt x="16" y="0"/>
                  </a:moveTo>
                  <a:lnTo>
                    <a:pt x="16" y="0"/>
                  </a:lnTo>
                  <a:lnTo>
                    <a:pt x="10" y="0"/>
                  </a:lnTo>
                  <a:lnTo>
                    <a:pt x="4" y="2"/>
                  </a:lnTo>
                  <a:lnTo>
                    <a:pt x="4" y="2"/>
                  </a:lnTo>
                  <a:lnTo>
                    <a:pt x="0" y="4"/>
                  </a:lnTo>
                  <a:lnTo>
                    <a:pt x="0" y="6"/>
                  </a:lnTo>
                  <a:lnTo>
                    <a:pt x="6" y="12"/>
                  </a:lnTo>
                  <a:lnTo>
                    <a:pt x="6" y="12"/>
                  </a:lnTo>
                  <a:lnTo>
                    <a:pt x="6" y="16"/>
                  </a:lnTo>
                  <a:lnTo>
                    <a:pt x="8" y="20"/>
                  </a:lnTo>
                  <a:lnTo>
                    <a:pt x="8" y="24"/>
                  </a:lnTo>
                  <a:lnTo>
                    <a:pt x="10" y="24"/>
                  </a:lnTo>
                  <a:lnTo>
                    <a:pt x="10" y="24"/>
                  </a:lnTo>
                  <a:lnTo>
                    <a:pt x="12" y="24"/>
                  </a:lnTo>
                  <a:lnTo>
                    <a:pt x="12" y="24"/>
                  </a:lnTo>
                  <a:lnTo>
                    <a:pt x="14" y="22"/>
                  </a:lnTo>
                  <a:lnTo>
                    <a:pt x="16" y="18"/>
                  </a:lnTo>
                  <a:lnTo>
                    <a:pt x="18" y="10"/>
                  </a:lnTo>
                  <a:lnTo>
                    <a:pt x="18" y="10"/>
                  </a:lnTo>
                  <a:lnTo>
                    <a:pt x="20" y="10"/>
                  </a:lnTo>
                  <a:lnTo>
                    <a:pt x="24" y="8"/>
                  </a:lnTo>
                  <a:lnTo>
                    <a:pt x="28" y="8"/>
                  </a:lnTo>
                  <a:lnTo>
                    <a:pt x="28" y="6"/>
                  </a:lnTo>
                  <a:lnTo>
                    <a:pt x="28" y="2"/>
                  </a:lnTo>
                  <a:lnTo>
                    <a:pt x="28" y="2"/>
                  </a:lnTo>
                  <a:lnTo>
                    <a:pt x="24" y="0"/>
                  </a:lnTo>
                  <a:lnTo>
                    <a:pt x="16"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330" name="Freeform 80"/>
            <p:cNvSpPr>
              <a:spLocks/>
            </p:cNvSpPr>
            <p:nvPr/>
          </p:nvSpPr>
          <p:spPr bwMode="auto">
            <a:xfrm>
              <a:off x="2430" y="2328"/>
              <a:ext cx="28" cy="24"/>
            </a:xfrm>
            <a:custGeom>
              <a:avLst/>
              <a:gdLst>
                <a:gd name="T0" fmla="*/ 16 w 28"/>
                <a:gd name="T1" fmla="*/ 0 h 24"/>
                <a:gd name="T2" fmla="*/ 16 w 28"/>
                <a:gd name="T3" fmla="*/ 0 h 24"/>
                <a:gd name="T4" fmla="*/ 10 w 28"/>
                <a:gd name="T5" fmla="*/ 0 h 24"/>
                <a:gd name="T6" fmla="*/ 4 w 28"/>
                <a:gd name="T7" fmla="*/ 2 h 24"/>
                <a:gd name="T8" fmla="*/ 4 w 28"/>
                <a:gd name="T9" fmla="*/ 2 h 24"/>
                <a:gd name="T10" fmla="*/ 0 w 28"/>
                <a:gd name="T11" fmla="*/ 4 h 24"/>
                <a:gd name="T12" fmla="*/ 0 w 28"/>
                <a:gd name="T13" fmla="*/ 6 h 24"/>
                <a:gd name="T14" fmla="*/ 6 w 28"/>
                <a:gd name="T15" fmla="*/ 12 h 24"/>
                <a:gd name="T16" fmla="*/ 6 w 28"/>
                <a:gd name="T17" fmla="*/ 12 h 24"/>
                <a:gd name="T18" fmla="*/ 6 w 28"/>
                <a:gd name="T19" fmla="*/ 16 h 24"/>
                <a:gd name="T20" fmla="*/ 8 w 28"/>
                <a:gd name="T21" fmla="*/ 20 h 24"/>
                <a:gd name="T22" fmla="*/ 8 w 28"/>
                <a:gd name="T23" fmla="*/ 24 h 24"/>
                <a:gd name="T24" fmla="*/ 10 w 28"/>
                <a:gd name="T25" fmla="*/ 24 h 24"/>
                <a:gd name="T26" fmla="*/ 10 w 28"/>
                <a:gd name="T27" fmla="*/ 24 h 24"/>
                <a:gd name="T28" fmla="*/ 12 w 28"/>
                <a:gd name="T29" fmla="*/ 24 h 24"/>
                <a:gd name="T30" fmla="*/ 12 w 28"/>
                <a:gd name="T31" fmla="*/ 24 h 24"/>
                <a:gd name="T32" fmla="*/ 14 w 28"/>
                <a:gd name="T33" fmla="*/ 22 h 24"/>
                <a:gd name="T34" fmla="*/ 16 w 28"/>
                <a:gd name="T35" fmla="*/ 18 h 24"/>
                <a:gd name="T36" fmla="*/ 18 w 28"/>
                <a:gd name="T37" fmla="*/ 10 h 24"/>
                <a:gd name="T38" fmla="*/ 18 w 28"/>
                <a:gd name="T39" fmla="*/ 10 h 24"/>
                <a:gd name="T40" fmla="*/ 20 w 28"/>
                <a:gd name="T41" fmla="*/ 10 h 24"/>
                <a:gd name="T42" fmla="*/ 24 w 28"/>
                <a:gd name="T43" fmla="*/ 8 h 24"/>
                <a:gd name="T44" fmla="*/ 28 w 28"/>
                <a:gd name="T45" fmla="*/ 8 h 24"/>
                <a:gd name="T46" fmla="*/ 28 w 28"/>
                <a:gd name="T47" fmla="*/ 6 h 24"/>
                <a:gd name="T48" fmla="*/ 28 w 28"/>
                <a:gd name="T49" fmla="*/ 2 h 24"/>
                <a:gd name="T50" fmla="*/ 28 w 28"/>
                <a:gd name="T51" fmla="*/ 2 h 24"/>
                <a:gd name="T52" fmla="*/ 24 w 28"/>
                <a:gd name="T53" fmla="*/ 0 h 24"/>
                <a:gd name="T54" fmla="*/ 16 w 28"/>
                <a:gd name="T55"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8" h="24">
                  <a:moveTo>
                    <a:pt x="16" y="0"/>
                  </a:moveTo>
                  <a:lnTo>
                    <a:pt x="16" y="0"/>
                  </a:lnTo>
                  <a:lnTo>
                    <a:pt x="10" y="0"/>
                  </a:lnTo>
                  <a:lnTo>
                    <a:pt x="4" y="2"/>
                  </a:lnTo>
                  <a:lnTo>
                    <a:pt x="4" y="2"/>
                  </a:lnTo>
                  <a:lnTo>
                    <a:pt x="0" y="4"/>
                  </a:lnTo>
                  <a:lnTo>
                    <a:pt x="0" y="6"/>
                  </a:lnTo>
                  <a:lnTo>
                    <a:pt x="6" y="12"/>
                  </a:lnTo>
                  <a:lnTo>
                    <a:pt x="6" y="12"/>
                  </a:lnTo>
                  <a:lnTo>
                    <a:pt x="6" y="16"/>
                  </a:lnTo>
                  <a:lnTo>
                    <a:pt x="8" y="20"/>
                  </a:lnTo>
                  <a:lnTo>
                    <a:pt x="8" y="24"/>
                  </a:lnTo>
                  <a:lnTo>
                    <a:pt x="10" y="24"/>
                  </a:lnTo>
                  <a:lnTo>
                    <a:pt x="10" y="24"/>
                  </a:lnTo>
                  <a:lnTo>
                    <a:pt x="12" y="24"/>
                  </a:lnTo>
                  <a:lnTo>
                    <a:pt x="12" y="24"/>
                  </a:lnTo>
                  <a:lnTo>
                    <a:pt x="14" y="22"/>
                  </a:lnTo>
                  <a:lnTo>
                    <a:pt x="16" y="18"/>
                  </a:lnTo>
                  <a:lnTo>
                    <a:pt x="18" y="10"/>
                  </a:lnTo>
                  <a:lnTo>
                    <a:pt x="18" y="10"/>
                  </a:lnTo>
                  <a:lnTo>
                    <a:pt x="20" y="10"/>
                  </a:lnTo>
                  <a:lnTo>
                    <a:pt x="24" y="8"/>
                  </a:lnTo>
                  <a:lnTo>
                    <a:pt x="28" y="8"/>
                  </a:lnTo>
                  <a:lnTo>
                    <a:pt x="28" y="6"/>
                  </a:lnTo>
                  <a:lnTo>
                    <a:pt x="28" y="2"/>
                  </a:lnTo>
                  <a:lnTo>
                    <a:pt x="28" y="2"/>
                  </a:lnTo>
                  <a:lnTo>
                    <a:pt x="24" y="0"/>
                  </a:lnTo>
                  <a:lnTo>
                    <a:pt x="1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331" name="Freeform 81"/>
            <p:cNvSpPr>
              <a:spLocks/>
            </p:cNvSpPr>
            <p:nvPr/>
          </p:nvSpPr>
          <p:spPr bwMode="auto">
            <a:xfrm>
              <a:off x="1842" y="2342"/>
              <a:ext cx="44" cy="68"/>
            </a:xfrm>
            <a:custGeom>
              <a:avLst/>
              <a:gdLst>
                <a:gd name="T0" fmla="*/ 22 w 44"/>
                <a:gd name="T1" fmla="*/ 0 h 68"/>
                <a:gd name="T2" fmla="*/ 22 w 44"/>
                <a:gd name="T3" fmla="*/ 0 h 68"/>
                <a:gd name="T4" fmla="*/ 20 w 44"/>
                <a:gd name="T5" fmla="*/ 0 h 68"/>
                <a:gd name="T6" fmla="*/ 16 w 44"/>
                <a:gd name="T7" fmla="*/ 6 h 68"/>
                <a:gd name="T8" fmla="*/ 16 w 44"/>
                <a:gd name="T9" fmla="*/ 6 h 68"/>
                <a:gd name="T10" fmla="*/ 8 w 44"/>
                <a:gd name="T11" fmla="*/ 14 h 68"/>
                <a:gd name="T12" fmla="*/ 2 w 44"/>
                <a:gd name="T13" fmla="*/ 24 h 68"/>
                <a:gd name="T14" fmla="*/ 2 w 44"/>
                <a:gd name="T15" fmla="*/ 24 h 68"/>
                <a:gd name="T16" fmla="*/ 0 w 44"/>
                <a:gd name="T17" fmla="*/ 28 h 68"/>
                <a:gd name="T18" fmla="*/ 0 w 44"/>
                <a:gd name="T19" fmla="*/ 30 h 68"/>
                <a:gd name="T20" fmla="*/ 4 w 44"/>
                <a:gd name="T21" fmla="*/ 32 h 68"/>
                <a:gd name="T22" fmla="*/ 6 w 44"/>
                <a:gd name="T23" fmla="*/ 36 h 68"/>
                <a:gd name="T24" fmla="*/ 6 w 44"/>
                <a:gd name="T25" fmla="*/ 36 h 68"/>
                <a:gd name="T26" fmla="*/ 8 w 44"/>
                <a:gd name="T27" fmla="*/ 54 h 68"/>
                <a:gd name="T28" fmla="*/ 12 w 44"/>
                <a:gd name="T29" fmla="*/ 64 h 68"/>
                <a:gd name="T30" fmla="*/ 14 w 44"/>
                <a:gd name="T31" fmla="*/ 66 h 68"/>
                <a:gd name="T32" fmla="*/ 16 w 44"/>
                <a:gd name="T33" fmla="*/ 68 h 68"/>
                <a:gd name="T34" fmla="*/ 16 w 44"/>
                <a:gd name="T35" fmla="*/ 68 h 68"/>
                <a:gd name="T36" fmla="*/ 22 w 44"/>
                <a:gd name="T37" fmla="*/ 64 h 68"/>
                <a:gd name="T38" fmla="*/ 22 w 44"/>
                <a:gd name="T39" fmla="*/ 64 h 68"/>
                <a:gd name="T40" fmla="*/ 26 w 44"/>
                <a:gd name="T41" fmla="*/ 60 h 68"/>
                <a:gd name="T42" fmla="*/ 32 w 44"/>
                <a:gd name="T43" fmla="*/ 54 h 68"/>
                <a:gd name="T44" fmla="*/ 32 w 44"/>
                <a:gd name="T45" fmla="*/ 54 h 68"/>
                <a:gd name="T46" fmla="*/ 42 w 44"/>
                <a:gd name="T47" fmla="*/ 46 h 68"/>
                <a:gd name="T48" fmla="*/ 42 w 44"/>
                <a:gd name="T49" fmla="*/ 46 h 68"/>
                <a:gd name="T50" fmla="*/ 44 w 44"/>
                <a:gd name="T51" fmla="*/ 42 h 68"/>
                <a:gd name="T52" fmla="*/ 44 w 44"/>
                <a:gd name="T53" fmla="*/ 38 h 68"/>
                <a:gd name="T54" fmla="*/ 44 w 44"/>
                <a:gd name="T55" fmla="*/ 28 h 68"/>
                <a:gd name="T56" fmla="*/ 44 w 44"/>
                <a:gd name="T57" fmla="*/ 28 h 68"/>
                <a:gd name="T58" fmla="*/ 38 w 44"/>
                <a:gd name="T59" fmla="*/ 22 h 68"/>
                <a:gd name="T60" fmla="*/ 32 w 44"/>
                <a:gd name="T61" fmla="*/ 14 h 68"/>
                <a:gd name="T62" fmla="*/ 32 w 44"/>
                <a:gd name="T63" fmla="*/ 14 h 68"/>
                <a:gd name="T64" fmla="*/ 28 w 44"/>
                <a:gd name="T65" fmla="*/ 4 h 68"/>
                <a:gd name="T66" fmla="*/ 26 w 44"/>
                <a:gd name="T67" fmla="*/ 0 h 68"/>
                <a:gd name="T68" fmla="*/ 22 w 44"/>
                <a:gd name="T69"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4" h="68">
                  <a:moveTo>
                    <a:pt x="22" y="0"/>
                  </a:moveTo>
                  <a:lnTo>
                    <a:pt x="22" y="0"/>
                  </a:lnTo>
                  <a:lnTo>
                    <a:pt x="20" y="0"/>
                  </a:lnTo>
                  <a:lnTo>
                    <a:pt x="16" y="6"/>
                  </a:lnTo>
                  <a:lnTo>
                    <a:pt x="16" y="6"/>
                  </a:lnTo>
                  <a:lnTo>
                    <a:pt x="8" y="14"/>
                  </a:lnTo>
                  <a:lnTo>
                    <a:pt x="2" y="24"/>
                  </a:lnTo>
                  <a:lnTo>
                    <a:pt x="2" y="24"/>
                  </a:lnTo>
                  <a:lnTo>
                    <a:pt x="0" y="28"/>
                  </a:lnTo>
                  <a:lnTo>
                    <a:pt x="0" y="30"/>
                  </a:lnTo>
                  <a:lnTo>
                    <a:pt x="4" y="32"/>
                  </a:lnTo>
                  <a:lnTo>
                    <a:pt x="6" y="36"/>
                  </a:lnTo>
                  <a:lnTo>
                    <a:pt x="6" y="36"/>
                  </a:lnTo>
                  <a:lnTo>
                    <a:pt x="8" y="54"/>
                  </a:lnTo>
                  <a:lnTo>
                    <a:pt x="12" y="64"/>
                  </a:lnTo>
                  <a:lnTo>
                    <a:pt x="14" y="66"/>
                  </a:lnTo>
                  <a:lnTo>
                    <a:pt x="16" y="68"/>
                  </a:lnTo>
                  <a:lnTo>
                    <a:pt x="16" y="68"/>
                  </a:lnTo>
                  <a:lnTo>
                    <a:pt x="22" y="64"/>
                  </a:lnTo>
                  <a:lnTo>
                    <a:pt x="22" y="64"/>
                  </a:lnTo>
                  <a:lnTo>
                    <a:pt x="26" y="60"/>
                  </a:lnTo>
                  <a:lnTo>
                    <a:pt x="32" y="54"/>
                  </a:lnTo>
                  <a:lnTo>
                    <a:pt x="32" y="54"/>
                  </a:lnTo>
                  <a:lnTo>
                    <a:pt x="42" y="46"/>
                  </a:lnTo>
                  <a:lnTo>
                    <a:pt x="42" y="46"/>
                  </a:lnTo>
                  <a:lnTo>
                    <a:pt x="44" y="42"/>
                  </a:lnTo>
                  <a:lnTo>
                    <a:pt x="44" y="38"/>
                  </a:lnTo>
                  <a:lnTo>
                    <a:pt x="44" y="28"/>
                  </a:lnTo>
                  <a:lnTo>
                    <a:pt x="44" y="28"/>
                  </a:lnTo>
                  <a:lnTo>
                    <a:pt x="38" y="22"/>
                  </a:lnTo>
                  <a:lnTo>
                    <a:pt x="32" y="14"/>
                  </a:lnTo>
                  <a:lnTo>
                    <a:pt x="32" y="14"/>
                  </a:lnTo>
                  <a:lnTo>
                    <a:pt x="28" y="4"/>
                  </a:lnTo>
                  <a:lnTo>
                    <a:pt x="26" y="0"/>
                  </a:lnTo>
                  <a:lnTo>
                    <a:pt x="22"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332" name="Freeform 82"/>
            <p:cNvSpPr>
              <a:spLocks/>
            </p:cNvSpPr>
            <p:nvPr/>
          </p:nvSpPr>
          <p:spPr bwMode="auto">
            <a:xfrm>
              <a:off x="1842" y="2342"/>
              <a:ext cx="44" cy="68"/>
            </a:xfrm>
            <a:custGeom>
              <a:avLst/>
              <a:gdLst>
                <a:gd name="T0" fmla="*/ 22 w 44"/>
                <a:gd name="T1" fmla="*/ 0 h 68"/>
                <a:gd name="T2" fmla="*/ 22 w 44"/>
                <a:gd name="T3" fmla="*/ 0 h 68"/>
                <a:gd name="T4" fmla="*/ 20 w 44"/>
                <a:gd name="T5" fmla="*/ 0 h 68"/>
                <a:gd name="T6" fmla="*/ 16 w 44"/>
                <a:gd name="T7" fmla="*/ 6 h 68"/>
                <a:gd name="T8" fmla="*/ 16 w 44"/>
                <a:gd name="T9" fmla="*/ 6 h 68"/>
                <a:gd name="T10" fmla="*/ 8 w 44"/>
                <a:gd name="T11" fmla="*/ 14 h 68"/>
                <a:gd name="T12" fmla="*/ 2 w 44"/>
                <a:gd name="T13" fmla="*/ 24 h 68"/>
                <a:gd name="T14" fmla="*/ 2 w 44"/>
                <a:gd name="T15" fmla="*/ 24 h 68"/>
                <a:gd name="T16" fmla="*/ 0 w 44"/>
                <a:gd name="T17" fmla="*/ 28 h 68"/>
                <a:gd name="T18" fmla="*/ 0 w 44"/>
                <a:gd name="T19" fmla="*/ 30 h 68"/>
                <a:gd name="T20" fmla="*/ 4 w 44"/>
                <a:gd name="T21" fmla="*/ 32 h 68"/>
                <a:gd name="T22" fmla="*/ 6 w 44"/>
                <a:gd name="T23" fmla="*/ 36 h 68"/>
                <a:gd name="T24" fmla="*/ 6 w 44"/>
                <a:gd name="T25" fmla="*/ 36 h 68"/>
                <a:gd name="T26" fmla="*/ 8 w 44"/>
                <a:gd name="T27" fmla="*/ 54 h 68"/>
                <a:gd name="T28" fmla="*/ 12 w 44"/>
                <a:gd name="T29" fmla="*/ 64 h 68"/>
                <a:gd name="T30" fmla="*/ 14 w 44"/>
                <a:gd name="T31" fmla="*/ 66 h 68"/>
                <a:gd name="T32" fmla="*/ 16 w 44"/>
                <a:gd name="T33" fmla="*/ 68 h 68"/>
                <a:gd name="T34" fmla="*/ 16 w 44"/>
                <a:gd name="T35" fmla="*/ 68 h 68"/>
                <a:gd name="T36" fmla="*/ 22 w 44"/>
                <a:gd name="T37" fmla="*/ 64 h 68"/>
                <a:gd name="T38" fmla="*/ 22 w 44"/>
                <a:gd name="T39" fmla="*/ 64 h 68"/>
                <a:gd name="T40" fmla="*/ 26 w 44"/>
                <a:gd name="T41" fmla="*/ 60 h 68"/>
                <a:gd name="T42" fmla="*/ 32 w 44"/>
                <a:gd name="T43" fmla="*/ 54 h 68"/>
                <a:gd name="T44" fmla="*/ 32 w 44"/>
                <a:gd name="T45" fmla="*/ 54 h 68"/>
                <a:gd name="T46" fmla="*/ 42 w 44"/>
                <a:gd name="T47" fmla="*/ 46 h 68"/>
                <a:gd name="T48" fmla="*/ 42 w 44"/>
                <a:gd name="T49" fmla="*/ 46 h 68"/>
                <a:gd name="T50" fmla="*/ 44 w 44"/>
                <a:gd name="T51" fmla="*/ 42 h 68"/>
                <a:gd name="T52" fmla="*/ 44 w 44"/>
                <a:gd name="T53" fmla="*/ 38 h 68"/>
                <a:gd name="T54" fmla="*/ 44 w 44"/>
                <a:gd name="T55" fmla="*/ 28 h 68"/>
                <a:gd name="T56" fmla="*/ 44 w 44"/>
                <a:gd name="T57" fmla="*/ 28 h 68"/>
                <a:gd name="T58" fmla="*/ 38 w 44"/>
                <a:gd name="T59" fmla="*/ 22 h 68"/>
                <a:gd name="T60" fmla="*/ 32 w 44"/>
                <a:gd name="T61" fmla="*/ 14 h 68"/>
                <a:gd name="T62" fmla="*/ 32 w 44"/>
                <a:gd name="T63" fmla="*/ 14 h 68"/>
                <a:gd name="T64" fmla="*/ 28 w 44"/>
                <a:gd name="T65" fmla="*/ 4 h 68"/>
                <a:gd name="T66" fmla="*/ 26 w 44"/>
                <a:gd name="T67" fmla="*/ 0 h 68"/>
                <a:gd name="T68" fmla="*/ 22 w 44"/>
                <a:gd name="T69"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4" h="68">
                  <a:moveTo>
                    <a:pt x="22" y="0"/>
                  </a:moveTo>
                  <a:lnTo>
                    <a:pt x="22" y="0"/>
                  </a:lnTo>
                  <a:lnTo>
                    <a:pt x="20" y="0"/>
                  </a:lnTo>
                  <a:lnTo>
                    <a:pt x="16" y="6"/>
                  </a:lnTo>
                  <a:lnTo>
                    <a:pt x="16" y="6"/>
                  </a:lnTo>
                  <a:lnTo>
                    <a:pt x="8" y="14"/>
                  </a:lnTo>
                  <a:lnTo>
                    <a:pt x="2" y="24"/>
                  </a:lnTo>
                  <a:lnTo>
                    <a:pt x="2" y="24"/>
                  </a:lnTo>
                  <a:lnTo>
                    <a:pt x="0" y="28"/>
                  </a:lnTo>
                  <a:lnTo>
                    <a:pt x="0" y="30"/>
                  </a:lnTo>
                  <a:lnTo>
                    <a:pt x="4" y="32"/>
                  </a:lnTo>
                  <a:lnTo>
                    <a:pt x="6" y="36"/>
                  </a:lnTo>
                  <a:lnTo>
                    <a:pt x="6" y="36"/>
                  </a:lnTo>
                  <a:lnTo>
                    <a:pt x="8" y="54"/>
                  </a:lnTo>
                  <a:lnTo>
                    <a:pt x="12" y="64"/>
                  </a:lnTo>
                  <a:lnTo>
                    <a:pt x="14" y="66"/>
                  </a:lnTo>
                  <a:lnTo>
                    <a:pt x="16" y="68"/>
                  </a:lnTo>
                  <a:lnTo>
                    <a:pt x="16" y="68"/>
                  </a:lnTo>
                  <a:lnTo>
                    <a:pt x="22" y="64"/>
                  </a:lnTo>
                  <a:lnTo>
                    <a:pt x="22" y="64"/>
                  </a:lnTo>
                  <a:lnTo>
                    <a:pt x="26" y="60"/>
                  </a:lnTo>
                  <a:lnTo>
                    <a:pt x="32" y="54"/>
                  </a:lnTo>
                  <a:lnTo>
                    <a:pt x="32" y="54"/>
                  </a:lnTo>
                  <a:lnTo>
                    <a:pt x="42" y="46"/>
                  </a:lnTo>
                  <a:lnTo>
                    <a:pt x="42" y="46"/>
                  </a:lnTo>
                  <a:lnTo>
                    <a:pt x="44" y="42"/>
                  </a:lnTo>
                  <a:lnTo>
                    <a:pt x="44" y="38"/>
                  </a:lnTo>
                  <a:lnTo>
                    <a:pt x="44" y="28"/>
                  </a:lnTo>
                  <a:lnTo>
                    <a:pt x="44" y="28"/>
                  </a:lnTo>
                  <a:lnTo>
                    <a:pt x="38" y="22"/>
                  </a:lnTo>
                  <a:lnTo>
                    <a:pt x="32" y="14"/>
                  </a:lnTo>
                  <a:lnTo>
                    <a:pt x="32" y="14"/>
                  </a:lnTo>
                  <a:lnTo>
                    <a:pt x="28" y="4"/>
                  </a:lnTo>
                  <a:lnTo>
                    <a:pt x="26" y="0"/>
                  </a:lnTo>
                  <a:lnTo>
                    <a:pt x="2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333" name="Freeform 83"/>
            <p:cNvSpPr>
              <a:spLocks noEditPoints="1"/>
            </p:cNvSpPr>
            <p:nvPr/>
          </p:nvSpPr>
          <p:spPr bwMode="auto">
            <a:xfrm>
              <a:off x="516" y="1084"/>
              <a:ext cx="2872" cy="2022"/>
            </a:xfrm>
            <a:custGeom>
              <a:avLst/>
              <a:gdLst>
                <a:gd name="T0" fmla="*/ 1162 w 2872"/>
                <a:gd name="T1" fmla="*/ 706 h 2022"/>
                <a:gd name="T2" fmla="*/ 1008 w 2872"/>
                <a:gd name="T3" fmla="*/ 728 h 2022"/>
                <a:gd name="T4" fmla="*/ 1054 w 2872"/>
                <a:gd name="T5" fmla="*/ 712 h 2022"/>
                <a:gd name="T6" fmla="*/ 860 w 2872"/>
                <a:gd name="T7" fmla="*/ 640 h 2022"/>
                <a:gd name="T8" fmla="*/ 812 w 2872"/>
                <a:gd name="T9" fmla="*/ 722 h 2022"/>
                <a:gd name="T10" fmla="*/ 844 w 2872"/>
                <a:gd name="T11" fmla="*/ 384 h 2022"/>
                <a:gd name="T12" fmla="*/ 1802 w 2872"/>
                <a:gd name="T13" fmla="*/ 30 h 2022"/>
                <a:gd name="T14" fmla="*/ 1610 w 2872"/>
                <a:gd name="T15" fmla="*/ 96 h 2022"/>
                <a:gd name="T16" fmla="*/ 1514 w 2872"/>
                <a:gd name="T17" fmla="*/ 134 h 2022"/>
                <a:gd name="T18" fmla="*/ 1432 w 2872"/>
                <a:gd name="T19" fmla="*/ 198 h 2022"/>
                <a:gd name="T20" fmla="*/ 1394 w 2872"/>
                <a:gd name="T21" fmla="*/ 112 h 2022"/>
                <a:gd name="T22" fmla="*/ 1296 w 2872"/>
                <a:gd name="T23" fmla="*/ 186 h 2022"/>
                <a:gd name="T24" fmla="*/ 1166 w 2872"/>
                <a:gd name="T25" fmla="*/ 222 h 2022"/>
                <a:gd name="T26" fmla="*/ 1038 w 2872"/>
                <a:gd name="T27" fmla="*/ 244 h 2022"/>
                <a:gd name="T28" fmla="*/ 944 w 2872"/>
                <a:gd name="T29" fmla="*/ 306 h 2022"/>
                <a:gd name="T30" fmla="*/ 990 w 2872"/>
                <a:gd name="T31" fmla="*/ 208 h 2022"/>
                <a:gd name="T32" fmla="*/ 736 w 2872"/>
                <a:gd name="T33" fmla="*/ 170 h 2022"/>
                <a:gd name="T34" fmla="*/ 498 w 2872"/>
                <a:gd name="T35" fmla="*/ 378 h 2022"/>
                <a:gd name="T36" fmla="*/ 610 w 2872"/>
                <a:gd name="T37" fmla="*/ 464 h 2022"/>
                <a:gd name="T38" fmla="*/ 770 w 2872"/>
                <a:gd name="T39" fmla="*/ 256 h 2022"/>
                <a:gd name="T40" fmla="*/ 746 w 2872"/>
                <a:gd name="T41" fmla="*/ 402 h 2022"/>
                <a:gd name="T42" fmla="*/ 646 w 2872"/>
                <a:gd name="T43" fmla="*/ 488 h 2022"/>
                <a:gd name="T44" fmla="*/ 522 w 2872"/>
                <a:gd name="T45" fmla="*/ 474 h 2022"/>
                <a:gd name="T46" fmla="*/ 340 w 2872"/>
                <a:gd name="T47" fmla="*/ 598 h 2022"/>
                <a:gd name="T48" fmla="*/ 262 w 2872"/>
                <a:gd name="T49" fmla="*/ 670 h 2022"/>
                <a:gd name="T50" fmla="*/ 328 w 2872"/>
                <a:gd name="T51" fmla="*/ 782 h 2022"/>
                <a:gd name="T52" fmla="*/ 552 w 2872"/>
                <a:gd name="T53" fmla="*/ 786 h 2022"/>
                <a:gd name="T54" fmla="*/ 610 w 2872"/>
                <a:gd name="T55" fmla="*/ 748 h 2022"/>
                <a:gd name="T56" fmla="*/ 736 w 2872"/>
                <a:gd name="T57" fmla="*/ 822 h 2022"/>
                <a:gd name="T58" fmla="*/ 704 w 2872"/>
                <a:gd name="T59" fmla="*/ 910 h 2022"/>
                <a:gd name="T60" fmla="*/ 468 w 2872"/>
                <a:gd name="T61" fmla="*/ 862 h 2022"/>
                <a:gd name="T62" fmla="*/ 320 w 2872"/>
                <a:gd name="T63" fmla="*/ 822 h 2022"/>
                <a:gd name="T64" fmla="*/ 24 w 2872"/>
                <a:gd name="T65" fmla="*/ 1054 h 2022"/>
                <a:gd name="T66" fmla="*/ 152 w 2872"/>
                <a:gd name="T67" fmla="*/ 1310 h 2022"/>
                <a:gd name="T68" fmla="*/ 312 w 2872"/>
                <a:gd name="T69" fmla="*/ 1420 h 2022"/>
                <a:gd name="T70" fmla="*/ 302 w 2872"/>
                <a:gd name="T71" fmla="*/ 1770 h 2022"/>
                <a:gd name="T72" fmla="*/ 492 w 2872"/>
                <a:gd name="T73" fmla="*/ 1960 h 2022"/>
                <a:gd name="T74" fmla="*/ 726 w 2872"/>
                <a:gd name="T75" fmla="*/ 1540 h 2022"/>
                <a:gd name="T76" fmla="*/ 840 w 2872"/>
                <a:gd name="T77" fmla="*/ 1214 h 2022"/>
                <a:gd name="T78" fmla="*/ 750 w 2872"/>
                <a:gd name="T79" fmla="*/ 930 h 2022"/>
                <a:gd name="T80" fmla="*/ 986 w 2872"/>
                <a:gd name="T81" fmla="*/ 1152 h 2022"/>
                <a:gd name="T82" fmla="*/ 974 w 2872"/>
                <a:gd name="T83" fmla="*/ 954 h 2022"/>
                <a:gd name="T84" fmla="*/ 1204 w 2872"/>
                <a:gd name="T85" fmla="*/ 1016 h 2022"/>
                <a:gd name="T86" fmla="*/ 1360 w 2872"/>
                <a:gd name="T87" fmla="*/ 1208 h 2022"/>
                <a:gd name="T88" fmla="*/ 1558 w 2872"/>
                <a:gd name="T89" fmla="*/ 1168 h 2022"/>
                <a:gd name="T90" fmla="*/ 1636 w 2872"/>
                <a:gd name="T91" fmla="*/ 1304 h 2022"/>
                <a:gd name="T92" fmla="*/ 1750 w 2872"/>
                <a:gd name="T93" fmla="*/ 1086 h 2022"/>
                <a:gd name="T94" fmla="*/ 1942 w 2872"/>
                <a:gd name="T95" fmla="*/ 858 h 2022"/>
                <a:gd name="T96" fmla="*/ 1968 w 2872"/>
                <a:gd name="T97" fmla="*/ 788 h 2022"/>
                <a:gd name="T98" fmla="*/ 2070 w 2872"/>
                <a:gd name="T99" fmla="*/ 866 h 2022"/>
                <a:gd name="T100" fmla="*/ 2224 w 2872"/>
                <a:gd name="T101" fmla="*/ 650 h 2022"/>
                <a:gd name="T102" fmla="*/ 2284 w 2872"/>
                <a:gd name="T103" fmla="*/ 450 h 2022"/>
                <a:gd name="T104" fmla="*/ 2476 w 2872"/>
                <a:gd name="T105" fmla="*/ 400 h 2022"/>
                <a:gd name="T106" fmla="*/ 2482 w 2872"/>
                <a:gd name="T107" fmla="*/ 560 h 2022"/>
                <a:gd name="T108" fmla="*/ 2586 w 2872"/>
                <a:gd name="T109" fmla="*/ 434 h 2022"/>
                <a:gd name="T110" fmla="*/ 2730 w 2872"/>
                <a:gd name="T111" fmla="*/ 344 h 2022"/>
                <a:gd name="T112" fmla="*/ 2818 w 2872"/>
                <a:gd name="T113" fmla="*/ 304 h 2022"/>
                <a:gd name="T114" fmla="*/ 2574 w 2872"/>
                <a:gd name="T115" fmla="*/ 234 h 2022"/>
                <a:gd name="T116" fmla="*/ 2384 w 2872"/>
                <a:gd name="T117" fmla="*/ 174 h 2022"/>
                <a:gd name="T118" fmla="*/ 2248 w 2872"/>
                <a:gd name="T119" fmla="*/ 182 h 2022"/>
                <a:gd name="T120" fmla="*/ 2126 w 2872"/>
                <a:gd name="T121" fmla="*/ 154 h 2022"/>
                <a:gd name="T122" fmla="*/ 1938 w 2872"/>
                <a:gd name="T123" fmla="*/ 120 h 2022"/>
                <a:gd name="T124" fmla="*/ 1860 w 2872"/>
                <a:gd name="T125" fmla="*/ 28 h 20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72" h="2022">
                  <a:moveTo>
                    <a:pt x="632" y="1626"/>
                  </a:moveTo>
                  <a:lnTo>
                    <a:pt x="632" y="1626"/>
                  </a:lnTo>
                  <a:lnTo>
                    <a:pt x="630" y="1626"/>
                  </a:lnTo>
                  <a:lnTo>
                    <a:pt x="630" y="1626"/>
                  </a:lnTo>
                  <a:lnTo>
                    <a:pt x="628" y="1624"/>
                  </a:lnTo>
                  <a:lnTo>
                    <a:pt x="628" y="1620"/>
                  </a:lnTo>
                  <a:lnTo>
                    <a:pt x="630" y="1610"/>
                  </a:lnTo>
                  <a:lnTo>
                    <a:pt x="638" y="1592"/>
                  </a:lnTo>
                  <a:lnTo>
                    <a:pt x="638" y="1592"/>
                  </a:lnTo>
                  <a:lnTo>
                    <a:pt x="640" y="1584"/>
                  </a:lnTo>
                  <a:lnTo>
                    <a:pt x="640" y="1572"/>
                  </a:lnTo>
                  <a:lnTo>
                    <a:pt x="644" y="1562"/>
                  </a:lnTo>
                  <a:lnTo>
                    <a:pt x="646" y="1558"/>
                  </a:lnTo>
                  <a:lnTo>
                    <a:pt x="648" y="1558"/>
                  </a:lnTo>
                  <a:lnTo>
                    <a:pt x="648" y="1558"/>
                  </a:lnTo>
                  <a:lnTo>
                    <a:pt x="650" y="1558"/>
                  </a:lnTo>
                  <a:lnTo>
                    <a:pt x="650" y="1558"/>
                  </a:lnTo>
                  <a:lnTo>
                    <a:pt x="652" y="1558"/>
                  </a:lnTo>
                  <a:lnTo>
                    <a:pt x="652" y="1562"/>
                  </a:lnTo>
                  <a:lnTo>
                    <a:pt x="650" y="1574"/>
                  </a:lnTo>
                  <a:lnTo>
                    <a:pt x="646" y="1592"/>
                  </a:lnTo>
                  <a:lnTo>
                    <a:pt x="646" y="1592"/>
                  </a:lnTo>
                  <a:lnTo>
                    <a:pt x="642" y="1612"/>
                  </a:lnTo>
                  <a:lnTo>
                    <a:pt x="638" y="1622"/>
                  </a:lnTo>
                  <a:lnTo>
                    <a:pt x="636" y="1624"/>
                  </a:lnTo>
                  <a:lnTo>
                    <a:pt x="632" y="1626"/>
                  </a:lnTo>
                  <a:close/>
                  <a:moveTo>
                    <a:pt x="646" y="1450"/>
                  </a:moveTo>
                  <a:lnTo>
                    <a:pt x="646" y="1450"/>
                  </a:lnTo>
                  <a:lnTo>
                    <a:pt x="644" y="1450"/>
                  </a:lnTo>
                  <a:lnTo>
                    <a:pt x="642" y="1448"/>
                  </a:lnTo>
                  <a:lnTo>
                    <a:pt x="642" y="1442"/>
                  </a:lnTo>
                  <a:lnTo>
                    <a:pt x="644" y="1428"/>
                  </a:lnTo>
                  <a:lnTo>
                    <a:pt x="644" y="1428"/>
                  </a:lnTo>
                  <a:lnTo>
                    <a:pt x="646" y="1420"/>
                  </a:lnTo>
                  <a:lnTo>
                    <a:pt x="650" y="1412"/>
                  </a:lnTo>
                  <a:lnTo>
                    <a:pt x="650" y="1412"/>
                  </a:lnTo>
                  <a:lnTo>
                    <a:pt x="660" y="1402"/>
                  </a:lnTo>
                  <a:lnTo>
                    <a:pt x="668" y="1398"/>
                  </a:lnTo>
                  <a:lnTo>
                    <a:pt x="674" y="1396"/>
                  </a:lnTo>
                  <a:lnTo>
                    <a:pt x="674" y="1396"/>
                  </a:lnTo>
                  <a:lnTo>
                    <a:pt x="676" y="1398"/>
                  </a:lnTo>
                  <a:lnTo>
                    <a:pt x="680" y="1404"/>
                  </a:lnTo>
                  <a:lnTo>
                    <a:pt x="680" y="1404"/>
                  </a:lnTo>
                  <a:lnTo>
                    <a:pt x="678" y="1408"/>
                  </a:lnTo>
                  <a:lnTo>
                    <a:pt x="676" y="1412"/>
                  </a:lnTo>
                  <a:lnTo>
                    <a:pt x="670" y="1420"/>
                  </a:lnTo>
                  <a:lnTo>
                    <a:pt x="670" y="1420"/>
                  </a:lnTo>
                  <a:lnTo>
                    <a:pt x="664" y="1426"/>
                  </a:lnTo>
                  <a:lnTo>
                    <a:pt x="658" y="1434"/>
                  </a:lnTo>
                  <a:lnTo>
                    <a:pt x="658" y="1434"/>
                  </a:lnTo>
                  <a:lnTo>
                    <a:pt x="658" y="1442"/>
                  </a:lnTo>
                  <a:lnTo>
                    <a:pt x="656" y="1446"/>
                  </a:lnTo>
                  <a:lnTo>
                    <a:pt x="652" y="1448"/>
                  </a:lnTo>
                  <a:lnTo>
                    <a:pt x="652" y="1448"/>
                  </a:lnTo>
                  <a:lnTo>
                    <a:pt x="646" y="1450"/>
                  </a:lnTo>
                  <a:close/>
                  <a:moveTo>
                    <a:pt x="1162" y="706"/>
                  </a:moveTo>
                  <a:lnTo>
                    <a:pt x="1162" y="706"/>
                  </a:lnTo>
                  <a:lnTo>
                    <a:pt x="1162" y="706"/>
                  </a:lnTo>
                  <a:lnTo>
                    <a:pt x="1152" y="704"/>
                  </a:lnTo>
                  <a:lnTo>
                    <a:pt x="1148" y="702"/>
                  </a:lnTo>
                  <a:lnTo>
                    <a:pt x="1146" y="698"/>
                  </a:lnTo>
                  <a:lnTo>
                    <a:pt x="1146" y="698"/>
                  </a:lnTo>
                  <a:lnTo>
                    <a:pt x="1146" y="686"/>
                  </a:lnTo>
                  <a:lnTo>
                    <a:pt x="1150" y="676"/>
                  </a:lnTo>
                  <a:lnTo>
                    <a:pt x="1150" y="676"/>
                  </a:lnTo>
                  <a:lnTo>
                    <a:pt x="1156" y="672"/>
                  </a:lnTo>
                  <a:lnTo>
                    <a:pt x="1160" y="670"/>
                  </a:lnTo>
                  <a:lnTo>
                    <a:pt x="1160" y="670"/>
                  </a:lnTo>
                  <a:lnTo>
                    <a:pt x="1164" y="664"/>
                  </a:lnTo>
                  <a:lnTo>
                    <a:pt x="1168" y="660"/>
                  </a:lnTo>
                  <a:lnTo>
                    <a:pt x="1168" y="660"/>
                  </a:lnTo>
                  <a:lnTo>
                    <a:pt x="1174" y="654"/>
                  </a:lnTo>
                  <a:lnTo>
                    <a:pt x="1180" y="650"/>
                  </a:lnTo>
                  <a:lnTo>
                    <a:pt x="1180" y="650"/>
                  </a:lnTo>
                  <a:lnTo>
                    <a:pt x="1184" y="652"/>
                  </a:lnTo>
                  <a:lnTo>
                    <a:pt x="1184" y="656"/>
                  </a:lnTo>
                  <a:lnTo>
                    <a:pt x="1184" y="656"/>
                  </a:lnTo>
                  <a:lnTo>
                    <a:pt x="1184" y="662"/>
                  </a:lnTo>
                  <a:lnTo>
                    <a:pt x="1184" y="668"/>
                  </a:lnTo>
                  <a:lnTo>
                    <a:pt x="1184" y="668"/>
                  </a:lnTo>
                  <a:lnTo>
                    <a:pt x="1188" y="672"/>
                  </a:lnTo>
                  <a:lnTo>
                    <a:pt x="1190" y="676"/>
                  </a:lnTo>
                  <a:lnTo>
                    <a:pt x="1190" y="676"/>
                  </a:lnTo>
                  <a:lnTo>
                    <a:pt x="1190" y="682"/>
                  </a:lnTo>
                  <a:lnTo>
                    <a:pt x="1190" y="688"/>
                  </a:lnTo>
                  <a:lnTo>
                    <a:pt x="1190" y="688"/>
                  </a:lnTo>
                  <a:lnTo>
                    <a:pt x="1184" y="694"/>
                  </a:lnTo>
                  <a:lnTo>
                    <a:pt x="1178" y="698"/>
                  </a:lnTo>
                  <a:lnTo>
                    <a:pt x="1162" y="706"/>
                  </a:lnTo>
                  <a:close/>
                  <a:moveTo>
                    <a:pt x="1052" y="818"/>
                  </a:moveTo>
                  <a:lnTo>
                    <a:pt x="1052" y="818"/>
                  </a:lnTo>
                  <a:lnTo>
                    <a:pt x="1046" y="818"/>
                  </a:lnTo>
                  <a:lnTo>
                    <a:pt x="1046" y="818"/>
                  </a:lnTo>
                  <a:lnTo>
                    <a:pt x="1030" y="816"/>
                  </a:lnTo>
                  <a:lnTo>
                    <a:pt x="1024" y="816"/>
                  </a:lnTo>
                  <a:lnTo>
                    <a:pt x="1016" y="814"/>
                  </a:lnTo>
                  <a:lnTo>
                    <a:pt x="1016" y="814"/>
                  </a:lnTo>
                  <a:lnTo>
                    <a:pt x="1010" y="808"/>
                  </a:lnTo>
                  <a:lnTo>
                    <a:pt x="1006" y="800"/>
                  </a:lnTo>
                  <a:lnTo>
                    <a:pt x="1006" y="800"/>
                  </a:lnTo>
                  <a:lnTo>
                    <a:pt x="1006" y="796"/>
                  </a:lnTo>
                  <a:lnTo>
                    <a:pt x="1006" y="792"/>
                  </a:lnTo>
                  <a:lnTo>
                    <a:pt x="1010" y="784"/>
                  </a:lnTo>
                  <a:lnTo>
                    <a:pt x="1010" y="784"/>
                  </a:lnTo>
                  <a:lnTo>
                    <a:pt x="1010" y="776"/>
                  </a:lnTo>
                  <a:lnTo>
                    <a:pt x="1012" y="772"/>
                  </a:lnTo>
                  <a:lnTo>
                    <a:pt x="1014" y="766"/>
                  </a:lnTo>
                  <a:lnTo>
                    <a:pt x="1014" y="766"/>
                  </a:lnTo>
                  <a:lnTo>
                    <a:pt x="1020" y="758"/>
                  </a:lnTo>
                  <a:lnTo>
                    <a:pt x="1022" y="750"/>
                  </a:lnTo>
                  <a:lnTo>
                    <a:pt x="1022" y="746"/>
                  </a:lnTo>
                  <a:lnTo>
                    <a:pt x="1020" y="744"/>
                  </a:lnTo>
                  <a:lnTo>
                    <a:pt x="1014" y="736"/>
                  </a:lnTo>
                  <a:lnTo>
                    <a:pt x="1014" y="736"/>
                  </a:lnTo>
                  <a:lnTo>
                    <a:pt x="1010" y="732"/>
                  </a:lnTo>
                  <a:lnTo>
                    <a:pt x="1008" y="728"/>
                  </a:lnTo>
                  <a:lnTo>
                    <a:pt x="1006" y="720"/>
                  </a:lnTo>
                  <a:lnTo>
                    <a:pt x="1006" y="720"/>
                  </a:lnTo>
                  <a:lnTo>
                    <a:pt x="1002" y="714"/>
                  </a:lnTo>
                  <a:lnTo>
                    <a:pt x="998" y="708"/>
                  </a:lnTo>
                  <a:lnTo>
                    <a:pt x="998" y="708"/>
                  </a:lnTo>
                  <a:lnTo>
                    <a:pt x="998" y="702"/>
                  </a:lnTo>
                  <a:lnTo>
                    <a:pt x="998" y="698"/>
                  </a:lnTo>
                  <a:lnTo>
                    <a:pt x="998" y="698"/>
                  </a:lnTo>
                  <a:lnTo>
                    <a:pt x="994" y="690"/>
                  </a:lnTo>
                  <a:lnTo>
                    <a:pt x="994" y="686"/>
                  </a:lnTo>
                  <a:lnTo>
                    <a:pt x="994" y="680"/>
                  </a:lnTo>
                  <a:lnTo>
                    <a:pt x="994" y="680"/>
                  </a:lnTo>
                  <a:lnTo>
                    <a:pt x="994" y="678"/>
                  </a:lnTo>
                  <a:lnTo>
                    <a:pt x="994" y="678"/>
                  </a:lnTo>
                  <a:lnTo>
                    <a:pt x="1000" y="674"/>
                  </a:lnTo>
                  <a:lnTo>
                    <a:pt x="1004" y="668"/>
                  </a:lnTo>
                  <a:lnTo>
                    <a:pt x="1010" y="664"/>
                  </a:lnTo>
                  <a:lnTo>
                    <a:pt x="1016" y="658"/>
                  </a:lnTo>
                  <a:lnTo>
                    <a:pt x="1016" y="658"/>
                  </a:lnTo>
                  <a:lnTo>
                    <a:pt x="1022" y="654"/>
                  </a:lnTo>
                  <a:lnTo>
                    <a:pt x="1028" y="654"/>
                  </a:lnTo>
                  <a:lnTo>
                    <a:pt x="1040" y="652"/>
                  </a:lnTo>
                  <a:lnTo>
                    <a:pt x="1040" y="652"/>
                  </a:lnTo>
                  <a:lnTo>
                    <a:pt x="1044" y="652"/>
                  </a:lnTo>
                  <a:lnTo>
                    <a:pt x="1048" y="650"/>
                  </a:lnTo>
                  <a:lnTo>
                    <a:pt x="1056" y="644"/>
                  </a:lnTo>
                  <a:lnTo>
                    <a:pt x="1056" y="644"/>
                  </a:lnTo>
                  <a:lnTo>
                    <a:pt x="1062" y="640"/>
                  </a:lnTo>
                  <a:lnTo>
                    <a:pt x="1070" y="640"/>
                  </a:lnTo>
                  <a:lnTo>
                    <a:pt x="1070" y="640"/>
                  </a:lnTo>
                  <a:lnTo>
                    <a:pt x="1074" y="640"/>
                  </a:lnTo>
                  <a:lnTo>
                    <a:pt x="1080" y="644"/>
                  </a:lnTo>
                  <a:lnTo>
                    <a:pt x="1082" y="648"/>
                  </a:lnTo>
                  <a:lnTo>
                    <a:pt x="1086" y="652"/>
                  </a:lnTo>
                  <a:lnTo>
                    <a:pt x="1086" y="652"/>
                  </a:lnTo>
                  <a:lnTo>
                    <a:pt x="1088" y="656"/>
                  </a:lnTo>
                  <a:lnTo>
                    <a:pt x="1086" y="662"/>
                  </a:lnTo>
                  <a:lnTo>
                    <a:pt x="1084" y="668"/>
                  </a:lnTo>
                  <a:lnTo>
                    <a:pt x="1080" y="672"/>
                  </a:lnTo>
                  <a:lnTo>
                    <a:pt x="1080" y="672"/>
                  </a:lnTo>
                  <a:lnTo>
                    <a:pt x="1076" y="674"/>
                  </a:lnTo>
                  <a:lnTo>
                    <a:pt x="1072" y="674"/>
                  </a:lnTo>
                  <a:lnTo>
                    <a:pt x="1064" y="674"/>
                  </a:lnTo>
                  <a:lnTo>
                    <a:pt x="1064" y="674"/>
                  </a:lnTo>
                  <a:lnTo>
                    <a:pt x="1058" y="678"/>
                  </a:lnTo>
                  <a:lnTo>
                    <a:pt x="1056" y="680"/>
                  </a:lnTo>
                  <a:lnTo>
                    <a:pt x="1054" y="684"/>
                  </a:lnTo>
                  <a:lnTo>
                    <a:pt x="1048" y="688"/>
                  </a:lnTo>
                  <a:lnTo>
                    <a:pt x="1048" y="688"/>
                  </a:lnTo>
                  <a:lnTo>
                    <a:pt x="1044" y="688"/>
                  </a:lnTo>
                  <a:lnTo>
                    <a:pt x="1038" y="688"/>
                  </a:lnTo>
                  <a:lnTo>
                    <a:pt x="1036" y="690"/>
                  </a:lnTo>
                  <a:lnTo>
                    <a:pt x="1036" y="696"/>
                  </a:lnTo>
                  <a:lnTo>
                    <a:pt x="1036" y="696"/>
                  </a:lnTo>
                  <a:lnTo>
                    <a:pt x="1040" y="700"/>
                  </a:lnTo>
                  <a:lnTo>
                    <a:pt x="1042" y="702"/>
                  </a:lnTo>
                  <a:lnTo>
                    <a:pt x="1048" y="708"/>
                  </a:lnTo>
                  <a:lnTo>
                    <a:pt x="1054" y="712"/>
                  </a:lnTo>
                  <a:lnTo>
                    <a:pt x="1054" y="716"/>
                  </a:lnTo>
                  <a:lnTo>
                    <a:pt x="1054" y="722"/>
                  </a:lnTo>
                  <a:lnTo>
                    <a:pt x="1054" y="722"/>
                  </a:lnTo>
                  <a:lnTo>
                    <a:pt x="1062" y="724"/>
                  </a:lnTo>
                  <a:lnTo>
                    <a:pt x="1068" y="726"/>
                  </a:lnTo>
                  <a:lnTo>
                    <a:pt x="1068" y="726"/>
                  </a:lnTo>
                  <a:lnTo>
                    <a:pt x="1070" y="728"/>
                  </a:lnTo>
                  <a:lnTo>
                    <a:pt x="1070" y="730"/>
                  </a:lnTo>
                  <a:lnTo>
                    <a:pt x="1068" y="732"/>
                  </a:lnTo>
                  <a:lnTo>
                    <a:pt x="1070" y="736"/>
                  </a:lnTo>
                  <a:lnTo>
                    <a:pt x="1070" y="736"/>
                  </a:lnTo>
                  <a:lnTo>
                    <a:pt x="1076" y="738"/>
                  </a:lnTo>
                  <a:lnTo>
                    <a:pt x="1084" y="740"/>
                  </a:lnTo>
                  <a:lnTo>
                    <a:pt x="1090" y="742"/>
                  </a:lnTo>
                  <a:lnTo>
                    <a:pt x="1092" y="744"/>
                  </a:lnTo>
                  <a:lnTo>
                    <a:pt x="1092" y="748"/>
                  </a:lnTo>
                  <a:lnTo>
                    <a:pt x="1092" y="748"/>
                  </a:lnTo>
                  <a:lnTo>
                    <a:pt x="1092" y="752"/>
                  </a:lnTo>
                  <a:lnTo>
                    <a:pt x="1090" y="754"/>
                  </a:lnTo>
                  <a:lnTo>
                    <a:pt x="1082" y="756"/>
                  </a:lnTo>
                  <a:lnTo>
                    <a:pt x="1082" y="756"/>
                  </a:lnTo>
                  <a:lnTo>
                    <a:pt x="1076" y="754"/>
                  </a:lnTo>
                  <a:lnTo>
                    <a:pt x="1076" y="754"/>
                  </a:lnTo>
                  <a:lnTo>
                    <a:pt x="1070" y="754"/>
                  </a:lnTo>
                  <a:lnTo>
                    <a:pt x="1070" y="754"/>
                  </a:lnTo>
                  <a:lnTo>
                    <a:pt x="1066" y="754"/>
                  </a:lnTo>
                  <a:lnTo>
                    <a:pt x="1066" y="754"/>
                  </a:lnTo>
                  <a:lnTo>
                    <a:pt x="1060" y="756"/>
                  </a:lnTo>
                  <a:lnTo>
                    <a:pt x="1056" y="758"/>
                  </a:lnTo>
                  <a:lnTo>
                    <a:pt x="1056" y="762"/>
                  </a:lnTo>
                  <a:lnTo>
                    <a:pt x="1056" y="762"/>
                  </a:lnTo>
                  <a:lnTo>
                    <a:pt x="1058" y="766"/>
                  </a:lnTo>
                  <a:lnTo>
                    <a:pt x="1060" y="766"/>
                  </a:lnTo>
                  <a:lnTo>
                    <a:pt x="1068" y="768"/>
                  </a:lnTo>
                  <a:lnTo>
                    <a:pt x="1068" y="768"/>
                  </a:lnTo>
                  <a:lnTo>
                    <a:pt x="1068" y="770"/>
                  </a:lnTo>
                  <a:lnTo>
                    <a:pt x="1066" y="774"/>
                  </a:lnTo>
                  <a:lnTo>
                    <a:pt x="1062" y="780"/>
                  </a:lnTo>
                  <a:lnTo>
                    <a:pt x="1062" y="780"/>
                  </a:lnTo>
                  <a:lnTo>
                    <a:pt x="1062" y="788"/>
                  </a:lnTo>
                  <a:lnTo>
                    <a:pt x="1062" y="796"/>
                  </a:lnTo>
                  <a:lnTo>
                    <a:pt x="1062" y="796"/>
                  </a:lnTo>
                  <a:lnTo>
                    <a:pt x="1060" y="806"/>
                  </a:lnTo>
                  <a:lnTo>
                    <a:pt x="1058" y="814"/>
                  </a:lnTo>
                  <a:lnTo>
                    <a:pt x="1058" y="814"/>
                  </a:lnTo>
                  <a:lnTo>
                    <a:pt x="1052" y="818"/>
                  </a:lnTo>
                  <a:close/>
                  <a:moveTo>
                    <a:pt x="854" y="678"/>
                  </a:moveTo>
                  <a:lnTo>
                    <a:pt x="854" y="678"/>
                  </a:lnTo>
                  <a:lnTo>
                    <a:pt x="854" y="676"/>
                  </a:lnTo>
                  <a:lnTo>
                    <a:pt x="854" y="672"/>
                  </a:lnTo>
                  <a:lnTo>
                    <a:pt x="850" y="668"/>
                  </a:lnTo>
                  <a:lnTo>
                    <a:pt x="846" y="664"/>
                  </a:lnTo>
                  <a:lnTo>
                    <a:pt x="844" y="658"/>
                  </a:lnTo>
                  <a:lnTo>
                    <a:pt x="844" y="658"/>
                  </a:lnTo>
                  <a:lnTo>
                    <a:pt x="846" y="654"/>
                  </a:lnTo>
                  <a:lnTo>
                    <a:pt x="848" y="648"/>
                  </a:lnTo>
                  <a:lnTo>
                    <a:pt x="854" y="644"/>
                  </a:lnTo>
                  <a:lnTo>
                    <a:pt x="860" y="640"/>
                  </a:lnTo>
                  <a:lnTo>
                    <a:pt x="860" y="640"/>
                  </a:lnTo>
                  <a:lnTo>
                    <a:pt x="864" y="640"/>
                  </a:lnTo>
                  <a:lnTo>
                    <a:pt x="872" y="640"/>
                  </a:lnTo>
                  <a:lnTo>
                    <a:pt x="884" y="638"/>
                  </a:lnTo>
                  <a:lnTo>
                    <a:pt x="884" y="638"/>
                  </a:lnTo>
                  <a:lnTo>
                    <a:pt x="894" y="634"/>
                  </a:lnTo>
                  <a:lnTo>
                    <a:pt x="898" y="632"/>
                  </a:lnTo>
                  <a:lnTo>
                    <a:pt x="904" y="632"/>
                  </a:lnTo>
                  <a:lnTo>
                    <a:pt x="904" y="632"/>
                  </a:lnTo>
                  <a:lnTo>
                    <a:pt x="906" y="632"/>
                  </a:lnTo>
                  <a:lnTo>
                    <a:pt x="908" y="634"/>
                  </a:lnTo>
                  <a:lnTo>
                    <a:pt x="908" y="634"/>
                  </a:lnTo>
                  <a:lnTo>
                    <a:pt x="910" y="638"/>
                  </a:lnTo>
                  <a:lnTo>
                    <a:pt x="908" y="642"/>
                  </a:lnTo>
                  <a:lnTo>
                    <a:pt x="902" y="648"/>
                  </a:lnTo>
                  <a:lnTo>
                    <a:pt x="896" y="652"/>
                  </a:lnTo>
                  <a:lnTo>
                    <a:pt x="880" y="660"/>
                  </a:lnTo>
                  <a:lnTo>
                    <a:pt x="874" y="664"/>
                  </a:lnTo>
                  <a:lnTo>
                    <a:pt x="870" y="668"/>
                  </a:lnTo>
                  <a:lnTo>
                    <a:pt x="870" y="668"/>
                  </a:lnTo>
                  <a:lnTo>
                    <a:pt x="868" y="674"/>
                  </a:lnTo>
                  <a:lnTo>
                    <a:pt x="870" y="676"/>
                  </a:lnTo>
                  <a:lnTo>
                    <a:pt x="878" y="682"/>
                  </a:lnTo>
                  <a:lnTo>
                    <a:pt x="878" y="682"/>
                  </a:lnTo>
                  <a:lnTo>
                    <a:pt x="886" y="686"/>
                  </a:lnTo>
                  <a:lnTo>
                    <a:pt x="890" y="692"/>
                  </a:lnTo>
                  <a:lnTo>
                    <a:pt x="900" y="706"/>
                  </a:lnTo>
                  <a:lnTo>
                    <a:pt x="900" y="706"/>
                  </a:lnTo>
                  <a:lnTo>
                    <a:pt x="908" y="712"/>
                  </a:lnTo>
                  <a:lnTo>
                    <a:pt x="916" y="716"/>
                  </a:lnTo>
                  <a:lnTo>
                    <a:pt x="916" y="716"/>
                  </a:lnTo>
                  <a:lnTo>
                    <a:pt x="918" y="720"/>
                  </a:lnTo>
                  <a:lnTo>
                    <a:pt x="918" y="722"/>
                  </a:lnTo>
                  <a:lnTo>
                    <a:pt x="918" y="722"/>
                  </a:lnTo>
                  <a:lnTo>
                    <a:pt x="916" y="730"/>
                  </a:lnTo>
                  <a:lnTo>
                    <a:pt x="912" y="732"/>
                  </a:lnTo>
                  <a:lnTo>
                    <a:pt x="900" y="738"/>
                  </a:lnTo>
                  <a:lnTo>
                    <a:pt x="900" y="738"/>
                  </a:lnTo>
                  <a:lnTo>
                    <a:pt x="888" y="742"/>
                  </a:lnTo>
                  <a:lnTo>
                    <a:pt x="882" y="744"/>
                  </a:lnTo>
                  <a:lnTo>
                    <a:pt x="876" y="746"/>
                  </a:lnTo>
                  <a:lnTo>
                    <a:pt x="876" y="746"/>
                  </a:lnTo>
                  <a:lnTo>
                    <a:pt x="870" y="744"/>
                  </a:lnTo>
                  <a:lnTo>
                    <a:pt x="870" y="744"/>
                  </a:lnTo>
                  <a:lnTo>
                    <a:pt x="862" y="740"/>
                  </a:lnTo>
                  <a:lnTo>
                    <a:pt x="854" y="736"/>
                  </a:lnTo>
                  <a:lnTo>
                    <a:pt x="848" y="730"/>
                  </a:lnTo>
                  <a:lnTo>
                    <a:pt x="840" y="728"/>
                  </a:lnTo>
                  <a:lnTo>
                    <a:pt x="840" y="728"/>
                  </a:lnTo>
                  <a:lnTo>
                    <a:pt x="836" y="726"/>
                  </a:lnTo>
                  <a:lnTo>
                    <a:pt x="836" y="726"/>
                  </a:lnTo>
                  <a:lnTo>
                    <a:pt x="830" y="728"/>
                  </a:lnTo>
                  <a:lnTo>
                    <a:pt x="830" y="728"/>
                  </a:lnTo>
                  <a:lnTo>
                    <a:pt x="824" y="728"/>
                  </a:lnTo>
                  <a:lnTo>
                    <a:pt x="824" y="728"/>
                  </a:lnTo>
                  <a:lnTo>
                    <a:pt x="820" y="728"/>
                  </a:lnTo>
                  <a:lnTo>
                    <a:pt x="820" y="728"/>
                  </a:lnTo>
                  <a:lnTo>
                    <a:pt x="812" y="722"/>
                  </a:lnTo>
                  <a:lnTo>
                    <a:pt x="808" y="720"/>
                  </a:lnTo>
                  <a:lnTo>
                    <a:pt x="804" y="720"/>
                  </a:lnTo>
                  <a:lnTo>
                    <a:pt x="804" y="720"/>
                  </a:lnTo>
                  <a:lnTo>
                    <a:pt x="804" y="720"/>
                  </a:lnTo>
                  <a:lnTo>
                    <a:pt x="804" y="720"/>
                  </a:lnTo>
                  <a:lnTo>
                    <a:pt x="794" y="722"/>
                  </a:lnTo>
                  <a:lnTo>
                    <a:pt x="786" y="726"/>
                  </a:lnTo>
                  <a:lnTo>
                    <a:pt x="776" y="732"/>
                  </a:lnTo>
                  <a:lnTo>
                    <a:pt x="766" y="734"/>
                  </a:lnTo>
                  <a:lnTo>
                    <a:pt x="766" y="734"/>
                  </a:lnTo>
                  <a:lnTo>
                    <a:pt x="766" y="734"/>
                  </a:lnTo>
                  <a:lnTo>
                    <a:pt x="766" y="734"/>
                  </a:lnTo>
                  <a:lnTo>
                    <a:pt x="758" y="732"/>
                  </a:lnTo>
                  <a:lnTo>
                    <a:pt x="758" y="732"/>
                  </a:lnTo>
                  <a:lnTo>
                    <a:pt x="750" y="730"/>
                  </a:lnTo>
                  <a:lnTo>
                    <a:pt x="750" y="730"/>
                  </a:lnTo>
                  <a:lnTo>
                    <a:pt x="748" y="730"/>
                  </a:lnTo>
                  <a:lnTo>
                    <a:pt x="748" y="730"/>
                  </a:lnTo>
                  <a:lnTo>
                    <a:pt x="748" y="730"/>
                  </a:lnTo>
                  <a:lnTo>
                    <a:pt x="748" y="730"/>
                  </a:lnTo>
                  <a:lnTo>
                    <a:pt x="744" y="728"/>
                  </a:lnTo>
                  <a:lnTo>
                    <a:pt x="744" y="728"/>
                  </a:lnTo>
                  <a:lnTo>
                    <a:pt x="742" y="722"/>
                  </a:lnTo>
                  <a:lnTo>
                    <a:pt x="740" y="718"/>
                  </a:lnTo>
                  <a:lnTo>
                    <a:pt x="740" y="714"/>
                  </a:lnTo>
                  <a:lnTo>
                    <a:pt x="744" y="708"/>
                  </a:lnTo>
                  <a:lnTo>
                    <a:pt x="750" y="700"/>
                  </a:lnTo>
                  <a:lnTo>
                    <a:pt x="758" y="690"/>
                  </a:lnTo>
                  <a:lnTo>
                    <a:pt x="758" y="690"/>
                  </a:lnTo>
                  <a:lnTo>
                    <a:pt x="764" y="680"/>
                  </a:lnTo>
                  <a:lnTo>
                    <a:pt x="768" y="668"/>
                  </a:lnTo>
                  <a:lnTo>
                    <a:pt x="774" y="658"/>
                  </a:lnTo>
                  <a:lnTo>
                    <a:pt x="784" y="648"/>
                  </a:lnTo>
                  <a:lnTo>
                    <a:pt x="784" y="648"/>
                  </a:lnTo>
                  <a:lnTo>
                    <a:pt x="792" y="644"/>
                  </a:lnTo>
                  <a:lnTo>
                    <a:pt x="802" y="642"/>
                  </a:lnTo>
                  <a:lnTo>
                    <a:pt x="802" y="642"/>
                  </a:lnTo>
                  <a:lnTo>
                    <a:pt x="806" y="644"/>
                  </a:lnTo>
                  <a:lnTo>
                    <a:pt x="806" y="644"/>
                  </a:lnTo>
                  <a:lnTo>
                    <a:pt x="810" y="648"/>
                  </a:lnTo>
                  <a:lnTo>
                    <a:pt x="810" y="652"/>
                  </a:lnTo>
                  <a:lnTo>
                    <a:pt x="808" y="658"/>
                  </a:lnTo>
                  <a:lnTo>
                    <a:pt x="808" y="664"/>
                  </a:lnTo>
                  <a:lnTo>
                    <a:pt x="808" y="664"/>
                  </a:lnTo>
                  <a:lnTo>
                    <a:pt x="808" y="668"/>
                  </a:lnTo>
                  <a:lnTo>
                    <a:pt x="812" y="674"/>
                  </a:lnTo>
                  <a:lnTo>
                    <a:pt x="812" y="674"/>
                  </a:lnTo>
                  <a:lnTo>
                    <a:pt x="816" y="678"/>
                  </a:lnTo>
                  <a:lnTo>
                    <a:pt x="820" y="680"/>
                  </a:lnTo>
                  <a:lnTo>
                    <a:pt x="820" y="680"/>
                  </a:lnTo>
                  <a:lnTo>
                    <a:pt x="824" y="680"/>
                  </a:lnTo>
                  <a:lnTo>
                    <a:pt x="824" y="680"/>
                  </a:lnTo>
                  <a:lnTo>
                    <a:pt x="848" y="678"/>
                  </a:lnTo>
                  <a:lnTo>
                    <a:pt x="848" y="678"/>
                  </a:lnTo>
                  <a:lnTo>
                    <a:pt x="854" y="678"/>
                  </a:lnTo>
                  <a:close/>
                  <a:moveTo>
                    <a:pt x="848" y="386"/>
                  </a:moveTo>
                  <a:lnTo>
                    <a:pt x="848" y="386"/>
                  </a:lnTo>
                  <a:lnTo>
                    <a:pt x="844" y="384"/>
                  </a:lnTo>
                  <a:lnTo>
                    <a:pt x="840" y="378"/>
                  </a:lnTo>
                  <a:lnTo>
                    <a:pt x="838" y="374"/>
                  </a:lnTo>
                  <a:lnTo>
                    <a:pt x="836" y="368"/>
                  </a:lnTo>
                  <a:lnTo>
                    <a:pt x="836" y="368"/>
                  </a:lnTo>
                  <a:lnTo>
                    <a:pt x="832" y="364"/>
                  </a:lnTo>
                  <a:lnTo>
                    <a:pt x="832" y="360"/>
                  </a:lnTo>
                  <a:lnTo>
                    <a:pt x="832" y="360"/>
                  </a:lnTo>
                  <a:lnTo>
                    <a:pt x="838" y="354"/>
                  </a:lnTo>
                  <a:lnTo>
                    <a:pt x="842" y="352"/>
                  </a:lnTo>
                  <a:lnTo>
                    <a:pt x="846" y="350"/>
                  </a:lnTo>
                  <a:lnTo>
                    <a:pt x="846" y="350"/>
                  </a:lnTo>
                  <a:lnTo>
                    <a:pt x="848" y="352"/>
                  </a:lnTo>
                  <a:lnTo>
                    <a:pt x="848" y="352"/>
                  </a:lnTo>
                  <a:lnTo>
                    <a:pt x="852" y="354"/>
                  </a:lnTo>
                  <a:lnTo>
                    <a:pt x="854" y="358"/>
                  </a:lnTo>
                  <a:lnTo>
                    <a:pt x="854" y="358"/>
                  </a:lnTo>
                  <a:lnTo>
                    <a:pt x="860" y="362"/>
                  </a:lnTo>
                  <a:lnTo>
                    <a:pt x="864" y="364"/>
                  </a:lnTo>
                  <a:lnTo>
                    <a:pt x="864" y="364"/>
                  </a:lnTo>
                  <a:lnTo>
                    <a:pt x="866" y="370"/>
                  </a:lnTo>
                  <a:lnTo>
                    <a:pt x="866" y="376"/>
                  </a:lnTo>
                  <a:lnTo>
                    <a:pt x="860" y="382"/>
                  </a:lnTo>
                  <a:lnTo>
                    <a:pt x="852" y="384"/>
                  </a:lnTo>
                  <a:lnTo>
                    <a:pt x="852" y="384"/>
                  </a:lnTo>
                  <a:lnTo>
                    <a:pt x="848" y="386"/>
                  </a:lnTo>
                  <a:close/>
                  <a:moveTo>
                    <a:pt x="912" y="364"/>
                  </a:moveTo>
                  <a:lnTo>
                    <a:pt x="912" y="364"/>
                  </a:lnTo>
                  <a:lnTo>
                    <a:pt x="898" y="350"/>
                  </a:lnTo>
                  <a:lnTo>
                    <a:pt x="898" y="350"/>
                  </a:lnTo>
                  <a:lnTo>
                    <a:pt x="896" y="344"/>
                  </a:lnTo>
                  <a:lnTo>
                    <a:pt x="896" y="340"/>
                  </a:lnTo>
                  <a:lnTo>
                    <a:pt x="898" y="336"/>
                  </a:lnTo>
                  <a:lnTo>
                    <a:pt x="900" y="334"/>
                  </a:lnTo>
                  <a:lnTo>
                    <a:pt x="900" y="334"/>
                  </a:lnTo>
                  <a:lnTo>
                    <a:pt x="902" y="336"/>
                  </a:lnTo>
                  <a:lnTo>
                    <a:pt x="906" y="338"/>
                  </a:lnTo>
                  <a:lnTo>
                    <a:pt x="906" y="338"/>
                  </a:lnTo>
                  <a:lnTo>
                    <a:pt x="910" y="344"/>
                  </a:lnTo>
                  <a:lnTo>
                    <a:pt x="916" y="352"/>
                  </a:lnTo>
                  <a:lnTo>
                    <a:pt x="916" y="356"/>
                  </a:lnTo>
                  <a:lnTo>
                    <a:pt x="916" y="360"/>
                  </a:lnTo>
                  <a:lnTo>
                    <a:pt x="916" y="362"/>
                  </a:lnTo>
                  <a:lnTo>
                    <a:pt x="912" y="364"/>
                  </a:lnTo>
                  <a:lnTo>
                    <a:pt x="912" y="364"/>
                  </a:lnTo>
                  <a:close/>
                  <a:moveTo>
                    <a:pt x="1848" y="0"/>
                  </a:moveTo>
                  <a:lnTo>
                    <a:pt x="1848" y="0"/>
                  </a:lnTo>
                  <a:lnTo>
                    <a:pt x="1842" y="2"/>
                  </a:lnTo>
                  <a:lnTo>
                    <a:pt x="1836" y="4"/>
                  </a:lnTo>
                  <a:lnTo>
                    <a:pt x="1836" y="4"/>
                  </a:lnTo>
                  <a:lnTo>
                    <a:pt x="1826" y="8"/>
                  </a:lnTo>
                  <a:lnTo>
                    <a:pt x="1814" y="12"/>
                  </a:lnTo>
                  <a:lnTo>
                    <a:pt x="1814" y="12"/>
                  </a:lnTo>
                  <a:lnTo>
                    <a:pt x="1806" y="16"/>
                  </a:lnTo>
                  <a:lnTo>
                    <a:pt x="1802" y="24"/>
                  </a:lnTo>
                  <a:lnTo>
                    <a:pt x="1802" y="24"/>
                  </a:lnTo>
                  <a:lnTo>
                    <a:pt x="1802" y="26"/>
                  </a:lnTo>
                  <a:lnTo>
                    <a:pt x="1802" y="30"/>
                  </a:lnTo>
                  <a:lnTo>
                    <a:pt x="1802" y="30"/>
                  </a:lnTo>
                  <a:lnTo>
                    <a:pt x="1794" y="38"/>
                  </a:lnTo>
                  <a:lnTo>
                    <a:pt x="1794" y="38"/>
                  </a:lnTo>
                  <a:lnTo>
                    <a:pt x="1790" y="38"/>
                  </a:lnTo>
                  <a:lnTo>
                    <a:pt x="1790" y="38"/>
                  </a:lnTo>
                  <a:lnTo>
                    <a:pt x="1786" y="38"/>
                  </a:lnTo>
                  <a:lnTo>
                    <a:pt x="1786" y="38"/>
                  </a:lnTo>
                  <a:lnTo>
                    <a:pt x="1780" y="36"/>
                  </a:lnTo>
                  <a:lnTo>
                    <a:pt x="1780" y="36"/>
                  </a:lnTo>
                  <a:lnTo>
                    <a:pt x="1774" y="38"/>
                  </a:lnTo>
                  <a:lnTo>
                    <a:pt x="1774" y="38"/>
                  </a:lnTo>
                  <a:lnTo>
                    <a:pt x="1770" y="42"/>
                  </a:lnTo>
                  <a:lnTo>
                    <a:pt x="1768" y="44"/>
                  </a:lnTo>
                  <a:lnTo>
                    <a:pt x="1766" y="46"/>
                  </a:lnTo>
                  <a:lnTo>
                    <a:pt x="1758" y="48"/>
                  </a:lnTo>
                  <a:lnTo>
                    <a:pt x="1758" y="48"/>
                  </a:lnTo>
                  <a:lnTo>
                    <a:pt x="1748" y="50"/>
                  </a:lnTo>
                  <a:lnTo>
                    <a:pt x="1736" y="50"/>
                  </a:lnTo>
                  <a:lnTo>
                    <a:pt x="1736" y="50"/>
                  </a:lnTo>
                  <a:lnTo>
                    <a:pt x="1736" y="50"/>
                  </a:lnTo>
                  <a:lnTo>
                    <a:pt x="1736" y="50"/>
                  </a:lnTo>
                  <a:lnTo>
                    <a:pt x="1732" y="50"/>
                  </a:lnTo>
                  <a:lnTo>
                    <a:pt x="1728" y="48"/>
                  </a:lnTo>
                  <a:lnTo>
                    <a:pt x="1722" y="42"/>
                  </a:lnTo>
                  <a:lnTo>
                    <a:pt x="1722" y="42"/>
                  </a:lnTo>
                  <a:lnTo>
                    <a:pt x="1718" y="40"/>
                  </a:lnTo>
                  <a:lnTo>
                    <a:pt x="1714" y="38"/>
                  </a:lnTo>
                  <a:lnTo>
                    <a:pt x="1714" y="38"/>
                  </a:lnTo>
                  <a:lnTo>
                    <a:pt x="1708" y="40"/>
                  </a:lnTo>
                  <a:lnTo>
                    <a:pt x="1702" y="44"/>
                  </a:lnTo>
                  <a:lnTo>
                    <a:pt x="1702" y="44"/>
                  </a:lnTo>
                  <a:lnTo>
                    <a:pt x="1696" y="48"/>
                  </a:lnTo>
                  <a:lnTo>
                    <a:pt x="1688" y="50"/>
                  </a:lnTo>
                  <a:lnTo>
                    <a:pt x="1688" y="50"/>
                  </a:lnTo>
                  <a:lnTo>
                    <a:pt x="1686" y="50"/>
                  </a:lnTo>
                  <a:lnTo>
                    <a:pt x="1686" y="50"/>
                  </a:lnTo>
                  <a:lnTo>
                    <a:pt x="1678" y="48"/>
                  </a:lnTo>
                  <a:lnTo>
                    <a:pt x="1670" y="46"/>
                  </a:lnTo>
                  <a:lnTo>
                    <a:pt x="1670" y="46"/>
                  </a:lnTo>
                  <a:lnTo>
                    <a:pt x="1662" y="48"/>
                  </a:lnTo>
                  <a:lnTo>
                    <a:pt x="1662" y="48"/>
                  </a:lnTo>
                  <a:lnTo>
                    <a:pt x="1654" y="56"/>
                  </a:lnTo>
                  <a:lnTo>
                    <a:pt x="1646" y="62"/>
                  </a:lnTo>
                  <a:lnTo>
                    <a:pt x="1646" y="62"/>
                  </a:lnTo>
                  <a:lnTo>
                    <a:pt x="1634" y="68"/>
                  </a:lnTo>
                  <a:lnTo>
                    <a:pt x="1622" y="72"/>
                  </a:lnTo>
                  <a:lnTo>
                    <a:pt x="1622" y="72"/>
                  </a:lnTo>
                  <a:lnTo>
                    <a:pt x="1616" y="74"/>
                  </a:lnTo>
                  <a:lnTo>
                    <a:pt x="1610" y="76"/>
                  </a:lnTo>
                  <a:lnTo>
                    <a:pt x="1608" y="76"/>
                  </a:lnTo>
                  <a:lnTo>
                    <a:pt x="1606" y="80"/>
                  </a:lnTo>
                  <a:lnTo>
                    <a:pt x="1606" y="82"/>
                  </a:lnTo>
                  <a:lnTo>
                    <a:pt x="1608" y="86"/>
                  </a:lnTo>
                  <a:lnTo>
                    <a:pt x="1608" y="86"/>
                  </a:lnTo>
                  <a:lnTo>
                    <a:pt x="1616" y="92"/>
                  </a:lnTo>
                  <a:lnTo>
                    <a:pt x="1618" y="94"/>
                  </a:lnTo>
                  <a:lnTo>
                    <a:pt x="1612" y="96"/>
                  </a:lnTo>
                  <a:lnTo>
                    <a:pt x="1612" y="96"/>
                  </a:lnTo>
                  <a:lnTo>
                    <a:pt x="1610" y="96"/>
                  </a:lnTo>
                  <a:lnTo>
                    <a:pt x="1610" y="96"/>
                  </a:lnTo>
                  <a:lnTo>
                    <a:pt x="1602" y="94"/>
                  </a:lnTo>
                  <a:lnTo>
                    <a:pt x="1594" y="92"/>
                  </a:lnTo>
                  <a:lnTo>
                    <a:pt x="1594" y="92"/>
                  </a:lnTo>
                  <a:lnTo>
                    <a:pt x="1588" y="92"/>
                  </a:lnTo>
                  <a:lnTo>
                    <a:pt x="1588" y="92"/>
                  </a:lnTo>
                  <a:lnTo>
                    <a:pt x="1580" y="96"/>
                  </a:lnTo>
                  <a:lnTo>
                    <a:pt x="1572" y="98"/>
                  </a:lnTo>
                  <a:lnTo>
                    <a:pt x="1572" y="98"/>
                  </a:lnTo>
                  <a:lnTo>
                    <a:pt x="1564" y="96"/>
                  </a:lnTo>
                  <a:lnTo>
                    <a:pt x="1564" y="96"/>
                  </a:lnTo>
                  <a:lnTo>
                    <a:pt x="1538" y="86"/>
                  </a:lnTo>
                  <a:lnTo>
                    <a:pt x="1538" y="86"/>
                  </a:lnTo>
                  <a:lnTo>
                    <a:pt x="1538" y="86"/>
                  </a:lnTo>
                  <a:lnTo>
                    <a:pt x="1538" y="86"/>
                  </a:lnTo>
                  <a:lnTo>
                    <a:pt x="1534" y="90"/>
                  </a:lnTo>
                  <a:lnTo>
                    <a:pt x="1530" y="96"/>
                  </a:lnTo>
                  <a:lnTo>
                    <a:pt x="1524" y="108"/>
                  </a:lnTo>
                  <a:lnTo>
                    <a:pt x="1524" y="108"/>
                  </a:lnTo>
                  <a:lnTo>
                    <a:pt x="1518" y="112"/>
                  </a:lnTo>
                  <a:lnTo>
                    <a:pt x="1514" y="116"/>
                  </a:lnTo>
                  <a:lnTo>
                    <a:pt x="1514" y="116"/>
                  </a:lnTo>
                  <a:lnTo>
                    <a:pt x="1516" y="120"/>
                  </a:lnTo>
                  <a:lnTo>
                    <a:pt x="1518" y="122"/>
                  </a:lnTo>
                  <a:lnTo>
                    <a:pt x="1528" y="128"/>
                  </a:lnTo>
                  <a:lnTo>
                    <a:pt x="1528" y="128"/>
                  </a:lnTo>
                  <a:lnTo>
                    <a:pt x="1538" y="130"/>
                  </a:lnTo>
                  <a:lnTo>
                    <a:pt x="1540" y="132"/>
                  </a:lnTo>
                  <a:lnTo>
                    <a:pt x="1542" y="136"/>
                  </a:lnTo>
                  <a:lnTo>
                    <a:pt x="1542" y="136"/>
                  </a:lnTo>
                  <a:lnTo>
                    <a:pt x="1546" y="144"/>
                  </a:lnTo>
                  <a:lnTo>
                    <a:pt x="1552" y="150"/>
                  </a:lnTo>
                  <a:lnTo>
                    <a:pt x="1552" y="150"/>
                  </a:lnTo>
                  <a:lnTo>
                    <a:pt x="1558" y="156"/>
                  </a:lnTo>
                  <a:lnTo>
                    <a:pt x="1560" y="160"/>
                  </a:lnTo>
                  <a:lnTo>
                    <a:pt x="1560" y="166"/>
                  </a:lnTo>
                  <a:lnTo>
                    <a:pt x="1560" y="166"/>
                  </a:lnTo>
                  <a:lnTo>
                    <a:pt x="1558" y="174"/>
                  </a:lnTo>
                  <a:lnTo>
                    <a:pt x="1554" y="182"/>
                  </a:lnTo>
                  <a:lnTo>
                    <a:pt x="1554" y="182"/>
                  </a:lnTo>
                  <a:lnTo>
                    <a:pt x="1550" y="188"/>
                  </a:lnTo>
                  <a:lnTo>
                    <a:pt x="1548" y="190"/>
                  </a:lnTo>
                  <a:lnTo>
                    <a:pt x="1548" y="194"/>
                  </a:lnTo>
                  <a:lnTo>
                    <a:pt x="1548" y="194"/>
                  </a:lnTo>
                  <a:lnTo>
                    <a:pt x="1546" y="190"/>
                  </a:lnTo>
                  <a:lnTo>
                    <a:pt x="1546" y="184"/>
                  </a:lnTo>
                  <a:lnTo>
                    <a:pt x="1552" y="172"/>
                  </a:lnTo>
                  <a:lnTo>
                    <a:pt x="1556" y="168"/>
                  </a:lnTo>
                  <a:lnTo>
                    <a:pt x="1556" y="162"/>
                  </a:lnTo>
                  <a:lnTo>
                    <a:pt x="1554" y="158"/>
                  </a:lnTo>
                  <a:lnTo>
                    <a:pt x="1544" y="156"/>
                  </a:lnTo>
                  <a:lnTo>
                    <a:pt x="1544" y="156"/>
                  </a:lnTo>
                  <a:lnTo>
                    <a:pt x="1538" y="152"/>
                  </a:lnTo>
                  <a:lnTo>
                    <a:pt x="1534" y="150"/>
                  </a:lnTo>
                  <a:lnTo>
                    <a:pt x="1530" y="146"/>
                  </a:lnTo>
                  <a:lnTo>
                    <a:pt x="1526" y="140"/>
                  </a:lnTo>
                  <a:lnTo>
                    <a:pt x="1526" y="140"/>
                  </a:lnTo>
                  <a:lnTo>
                    <a:pt x="1514" y="134"/>
                  </a:lnTo>
                  <a:lnTo>
                    <a:pt x="1500" y="128"/>
                  </a:lnTo>
                  <a:lnTo>
                    <a:pt x="1500" y="128"/>
                  </a:lnTo>
                  <a:lnTo>
                    <a:pt x="1498" y="138"/>
                  </a:lnTo>
                  <a:lnTo>
                    <a:pt x="1498" y="142"/>
                  </a:lnTo>
                  <a:lnTo>
                    <a:pt x="1494" y="144"/>
                  </a:lnTo>
                  <a:lnTo>
                    <a:pt x="1494" y="144"/>
                  </a:lnTo>
                  <a:lnTo>
                    <a:pt x="1492" y="144"/>
                  </a:lnTo>
                  <a:lnTo>
                    <a:pt x="1492" y="144"/>
                  </a:lnTo>
                  <a:lnTo>
                    <a:pt x="1490" y="144"/>
                  </a:lnTo>
                  <a:lnTo>
                    <a:pt x="1488" y="142"/>
                  </a:lnTo>
                  <a:lnTo>
                    <a:pt x="1488" y="142"/>
                  </a:lnTo>
                  <a:lnTo>
                    <a:pt x="1484" y="138"/>
                  </a:lnTo>
                  <a:lnTo>
                    <a:pt x="1480" y="138"/>
                  </a:lnTo>
                  <a:lnTo>
                    <a:pt x="1480" y="138"/>
                  </a:lnTo>
                  <a:lnTo>
                    <a:pt x="1478" y="138"/>
                  </a:lnTo>
                  <a:lnTo>
                    <a:pt x="1478" y="138"/>
                  </a:lnTo>
                  <a:lnTo>
                    <a:pt x="1476" y="140"/>
                  </a:lnTo>
                  <a:lnTo>
                    <a:pt x="1476" y="142"/>
                  </a:lnTo>
                  <a:lnTo>
                    <a:pt x="1476" y="146"/>
                  </a:lnTo>
                  <a:lnTo>
                    <a:pt x="1474" y="150"/>
                  </a:lnTo>
                  <a:lnTo>
                    <a:pt x="1470" y="150"/>
                  </a:lnTo>
                  <a:lnTo>
                    <a:pt x="1470" y="150"/>
                  </a:lnTo>
                  <a:lnTo>
                    <a:pt x="1470" y="150"/>
                  </a:lnTo>
                  <a:lnTo>
                    <a:pt x="1470" y="150"/>
                  </a:lnTo>
                  <a:lnTo>
                    <a:pt x="1466" y="150"/>
                  </a:lnTo>
                  <a:lnTo>
                    <a:pt x="1462" y="146"/>
                  </a:lnTo>
                  <a:lnTo>
                    <a:pt x="1458" y="140"/>
                  </a:lnTo>
                  <a:lnTo>
                    <a:pt x="1458" y="140"/>
                  </a:lnTo>
                  <a:lnTo>
                    <a:pt x="1462" y="132"/>
                  </a:lnTo>
                  <a:lnTo>
                    <a:pt x="1464" y="128"/>
                  </a:lnTo>
                  <a:lnTo>
                    <a:pt x="1462" y="124"/>
                  </a:lnTo>
                  <a:lnTo>
                    <a:pt x="1462" y="124"/>
                  </a:lnTo>
                  <a:lnTo>
                    <a:pt x="1460" y="122"/>
                  </a:lnTo>
                  <a:lnTo>
                    <a:pt x="1460" y="122"/>
                  </a:lnTo>
                  <a:lnTo>
                    <a:pt x="1460" y="122"/>
                  </a:lnTo>
                  <a:lnTo>
                    <a:pt x="1456" y="122"/>
                  </a:lnTo>
                  <a:lnTo>
                    <a:pt x="1454" y="124"/>
                  </a:lnTo>
                  <a:lnTo>
                    <a:pt x="1448" y="130"/>
                  </a:lnTo>
                  <a:lnTo>
                    <a:pt x="1448" y="130"/>
                  </a:lnTo>
                  <a:lnTo>
                    <a:pt x="1442" y="138"/>
                  </a:lnTo>
                  <a:lnTo>
                    <a:pt x="1436" y="144"/>
                  </a:lnTo>
                  <a:lnTo>
                    <a:pt x="1436" y="144"/>
                  </a:lnTo>
                  <a:lnTo>
                    <a:pt x="1428" y="150"/>
                  </a:lnTo>
                  <a:lnTo>
                    <a:pt x="1426" y="152"/>
                  </a:lnTo>
                  <a:lnTo>
                    <a:pt x="1422" y="156"/>
                  </a:lnTo>
                  <a:lnTo>
                    <a:pt x="1422" y="156"/>
                  </a:lnTo>
                  <a:lnTo>
                    <a:pt x="1428" y="160"/>
                  </a:lnTo>
                  <a:lnTo>
                    <a:pt x="1434" y="166"/>
                  </a:lnTo>
                  <a:lnTo>
                    <a:pt x="1434" y="166"/>
                  </a:lnTo>
                  <a:lnTo>
                    <a:pt x="1436" y="170"/>
                  </a:lnTo>
                  <a:lnTo>
                    <a:pt x="1436" y="172"/>
                  </a:lnTo>
                  <a:lnTo>
                    <a:pt x="1430" y="178"/>
                  </a:lnTo>
                  <a:lnTo>
                    <a:pt x="1430" y="178"/>
                  </a:lnTo>
                  <a:lnTo>
                    <a:pt x="1426" y="184"/>
                  </a:lnTo>
                  <a:lnTo>
                    <a:pt x="1424" y="186"/>
                  </a:lnTo>
                  <a:lnTo>
                    <a:pt x="1424" y="190"/>
                  </a:lnTo>
                  <a:lnTo>
                    <a:pt x="1426" y="192"/>
                  </a:lnTo>
                  <a:lnTo>
                    <a:pt x="1432" y="198"/>
                  </a:lnTo>
                  <a:lnTo>
                    <a:pt x="1438" y="206"/>
                  </a:lnTo>
                  <a:lnTo>
                    <a:pt x="1438" y="206"/>
                  </a:lnTo>
                  <a:lnTo>
                    <a:pt x="1434" y="212"/>
                  </a:lnTo>
                  <a:lnTo>
                    <a:pt x="1430" y="218"/>
                  </a:lnTo>
                  <a:lnTo>
                    <a:pt x="1426" y="234"/>
                  </a:lnTo>
                  <a:lnTo>
                    <a:pt x="1426" y="234"/>
                  </a:lnTo>
                  <a:lnTo>
                    <a:pt x="1424" y="240"/>
                  </a:lnTo>
                  <a:lnTo>
                    <a:pt x="1416" y="246"/>
                  </a:lnTo>
                  <a:lnTo>
                    <a:pt x="1408" y="250"/>
                  </a:lnTo>
                  <a:lnTo>
                    <a:pt x="1400" y="252"/>
                  </a:lnTo>
                  <a:lnTo>
                    <a:pt x="1400" y="252"/>
                  </a:lnTo>
                  <a:lnTo>
                    <a:pt x="1398" y="252"/>
                  </a:lnTo>
                  <a:lnTo>
                    <a:pt x="1398" y="252"/>
                  </a:lnTo>
                  <a:lnTo>
                    <a:pt x="1406" y="246"/>
                  </a:lnTo>
                  <a:lnTo>
                    <a:pt x="1412" y="240"/>
                  </a:lnTo>
                  <a:lnTo>
                    <a:pt x="1416" y="232"/>
                  </a:lnTo>
                  <a:lnTo>
                    <a:pt x="1420" y="224"/>
                  </a:lnTo>
                  <a:lnTo>
                    <a:pt x="1420" y="224"/>
                  </a:lnTo>
                  <a:lnTo>
                    <a:pt x="1420" y="220"/>
                  </a:lnTo>
                  <a:lnTo>
                    <a:pt x="1420" y="216"/>
                  </a:lnTo>
                  <a:lnTo>
                    <a:pt x="1416" y="210"/>
                  </a:lnTo>
                  <a:lnTo>
                    <a:pt x="1412" y="206"/>
                  </a:lnTo>
                  <a:lnTo>
                    <a:pt x="1408" y="198"/>
                  </a:lnTo>
                  <a:lnTo>
                    <a:pt x="1408" y="198"/>
                  </a:lnTo>
                  <a:lnTo>
                    <a:pt x="1410" y="188"/>
                  </a:lnTo>
                  <a:lnTo>
                    <a:pt x="1414" y="178"/>
                  </a:lnTo>
                  <a:lnTo>
                    <a:pt x="1414" y="178"/>
                  </a:lnTo>
                  <a:lnTo>
                    <a:pt x="1418" y="170"/>
                  </a:lnTo>
                  <a:lnTo>
                    <a:pt x="1418" y="166"/>
                  </a:lnTo>
                  <a:lnTo>
                    <a:pt x="1414" y="162"/>
                  </a:lnTo>
                  <a:lnTo>
                    <a:pt x="1414" y="162"/>
                  </a:lnTo>
                  <a:lnTo>
                    <a:pt x="1408" y="154"/>
                  </a:lnTo>
                  <a:lnTo>
                    <a:pt x="1406" y="150"/>
                  </a:lnTo>
                  <a:lnTo>
                    <a:pt x="1408" y="146"/>
                  </a:lnTo>
                  <a:lnTo>
                    <a:pt x="1408" y="146"/>
                  </a:lnTo>
                  <a:lnTo>
                    <a:pt x="1414" y="142"/>
                  </a:lnTo>
                  <a:lnTo>
                    <a:pt x="1420" y="140"/>
                  </a:lnTo>
                  <a:lnTo>
                    <a:pt x="1428" y="138"/>
                  </a:lnTo>
                  <a:lnTo>
                    <a:pt x="1432" y="134"/>
                  </a:lnTo>
                  <a:lnTo>
                    <a:pt x="1432" y="134"/>
                  </a:lnTo>
                  <a:lnTo>
                    <a:pt x="1434" y="130"/>
                  </a:lnTo>
                  <a:lnTo>
                    <a:pt x="1432" y="126"/>
                  </a:lnTo>
                  <a:lnTo>
                    <a:pt x="1428" y="118"/>
                  </a:lnTo>
                  <a:lnTo>
                    <a:pt x="1428" y="118"/>
                  </a:lnTo>
                  <a:lnTo>
                    <a:pt x="1426" y="114"/>
                  </a:lnTo>
                  <a:lnTo>
                    <a:pt x="1426" y="110"/>
                  </a:lnTo>
                  <a:lnTo>
                    <a:pt x="1424" y="106"/>
                  </a:lnTo>
                  <a:lnTo>
                    <a:pt x="1422" y="104"/>
                  </a:lnTo>
                  <a:lnTo>
                    <a:pt x="1422" y="104"/>
                  </a:lnTo>
                  <a:lnTo>
                    <a:pt x="1420" y="102"/>
                  </a:lnTo>
                  <a:lnTo>
                    <a:pt x="1416" y="100"/>
                  </a:lnTo>
                  <a:lnTo>
                    <a:pt x="1416" y="100"/>
                  </a:lnTo>
                  <a:lnTo>
                    <a:pt x="1412" y="102"/>
                  </a:lnTo>
                  <a:lnTo>
                    <a:pt x="1406" y="106"/>
                  </a:lnTo>
                  <a:lnTo>
                    <a:pt x="1402" y="110"/>
                  </a:lnTo>
                  <a:lnTo>
                    <a:pt x="1396" y="112"/>
                  </a:lnTo>
                  <a:lnTo>
                    <a:pt x="1396" y="112"/>
                  </a:lnTo>
                  <a:lnTo>
                    <a:pt x="1394" y="112"/>
                  </a:lnTo>
                  <a:lnTo>
                    <a:pt x="1394" y="112"/>
                  </a:lnTo>
                  <a:lnTo>
                    <a:pt x="1392" y="112"/>
                  </a:lnTo>
                  <a:lnTo>
                    <a:pt x="1392" y="112"/>
                  </a:lnTo>
                  <a:lnTo>
                    <a:pt x="1386" y="110"/>
                  </a:lnTo>
                  <a:lnTo>
                    <a:pt x="1386" y="110"/>
                  </a:lnTo>
                  <a:lnTo>
                    <a:pt x="1382" y="112"/>
                  </a:lnTo>
                  <a:lnTo>
                    <a:pt x="1380" y="112"/>
                  </a:lnTo>
                  <a:lnTo>
                    <a:pt x="1380" y="112"/>
                  </a:lnTo>
                  <a:lnTo>
                    <a:pt x="1378" y="116"/>
                  </a:lnTo>
                  <a:lnTo>
                    <a:pt x="1378" y="122"/>
                  </a:lnTo>
                  <a:lnTo>
                    <a:pt x="1376" y="132"/>
                  </a:lnTo>
                  <a:lnTo>
                    <a:pt x="1376" y="132"/>
                  </a:lnTo>
                  <a:lnTo>
                    <a:pt x="1372" y="140"/>
                  </a:lnTo>
                  <a:lnTo>
                    <a:pt x="1370" y="144"/>
                  </a:lnTo>
                  <a:lnTo>
                    <a:pt x="1366" y="146"/>
                  </a:lnTo>
                  <a:lnTo>
                    <a:pt x="1366" y="146"/>
                  </a:lnTo>
                  <a:lnTo>
                    <a:pt x="1358" y="150"/>
                  </a:lnTo>
                  <a:lnTo>
                    <a:pt x="1348" y="152"/>
                  </a:lnTo>
                  <a:lnTo>
                    <a:pt x="1340" y="154"/>
                  </a:lnTo>
                  <a:lnTo>
                    <a:pt x="1332" y="158"/>
                  </a:lnTo>
                  <a:lnTo>
                    <a:pt x="1332" y="158"/>
                  </a:lnTo>
                  <a:lnTo>
                    <a:pt x="1332" y="162"/>
                  </a:lnTo>
                  <a:lnTo>
                    <a:pt x="1332" y="166"/>
                  </a:lnTo>
                  <a:lnTo>
                    <a:pt x="1336" y="166"/>
                  </a:lnTo>
                  <a:lnTo>
                    <a:pt x="1338" y="170"/>
                  </a:lnTo>
                  <a:lnTo>
                    <a:pt x="1338" y="170"/>
                  </a:lnTo>
                  <a:lnTo>
                    <a:pt x="1340" y="174"/>
                  </a:lnTo>
                  <a:lnTo>
                    <a:pt x="1338" y="178"/>
                  </a:lnTo>
                  <a:lnTo>
                    <a:pt x="1338" y="182"/>
                  </a:lnTo>
                  <a:lnTo>
                    <a:pt x="1336" y="186"/>
                  </a:lnTo>
                  <a:lnTo>
                    <a:pt x="1336" y="186"/>
                  </a:lnTo>
                  <a:lnTo>
                    <a:pt x="1338" y="190"/>
                  </a:lnTo>
                  <a:lnTo>
                    <a:pt x="1342" y="192"/>
                  </a:lnTo>
                  <a:lnTo>
                    <a:pt x="1346" y="194"/>
                  </a:lnTo>
                  <a:lnTo>
                    <a:pt x="1352" y="196"/>
                  </a:lnTo>
                  <a:lnTo>
                    <a:pt x="1352" y="196"/>
                  </a:lnTo>
                  <a:lnTo>
                    <a:pt x="1358" y="204"/>
                  </a:lnTo>
                  <a:lnTo>
                    <a:pt x="1364" y="212"/>
                  </a:lnTo>
                  <a:lnTo>
                    <a:pt x="1364" y="212"/>
                  </a:lnTo>
                  <a:lnTo>
                    <a:pt x="1364" y="216"/>
                  </a:lnTo>
                  <a:lnTo>
                    <a:pt x="1360" y="220"/>
                  </a:lnTo>
                  <a:lnTo>
                    <a:pt x="1354" y="222"/>
                  </a:lnTo>
                  <a:lnTo>
                    <a:pt x="1350" y="222"/>
                  </a:lnTo>
                  <a:lnTo>
                    <a:pt x="1350" y="222"/>
                  </a:lnTo>
                  <a:lnTo>
                    <a:pt x="1348" y="222"/>
                  </a:lnTo>
                  <a:lnTo>
                    <a:pt x="1348" y="222"/>
                  </a:lnTo>
                  <a:lnTo>
                    <a:pt x="1342" y="218"/>
                  </a:lnTo>
                  <a:lnTo>
                    <a:pt x="1336" y="212"/>
                  </a:lnTo>
                  <a:lnTo>
                    <a:pt x="1336" y="212"/>
                  </a:lnTo>
                  <a:lnTo>
                    <a:pt x="1330" y="206"/>
                  </a:lnTo>
                  <a:lnTo>
                    <a:pt x="1324" y="200"/>
                  </a:lnTo>
                  <a:lnTo>
                    <a:pt x="1324" y="200"/>
                  </a:lnTo>
                  <a:lnTo>
                    <a:pt x="1320" y="196"/>
                  </a:lnTo>
                  <a:lnTo>
                    <a:pt x="1314" y="194"/>
                  </a:lnTo>
                  <a:lnTo>
                    <a:pt x="1302" y="192"/>
                  </a:lnTo>
                  <a:lnTo>
                    <a:pt x="1302" y="192"/>
                  </a:lnTo>
                  <a:lnTo>
                    <a:pt x="1298" y="190"/>
                  </a:lnTo>
                  <a:lnTo>
                    <a:pt x="1296" y="186"/>
                  </a:lnTo>
                  <a:lnTo>
                    <a:pt x="1292" y="184"/>
                  </a:lnTo>
                  <a:lnTo>
                    <a:pt x="1290" y="180"/>
                  </a:lnTo>
                  <a:lnTo>
                    <a:pt x="1290" y="180"/>
                  </a:lnTo>
                  <a:lnTo>
                    <a:pt x="1286" y="180"/>
                  </a:lnTo>
                  <a:lnTo>
                    <a:pt x="1286" y="180"/>
                  </a:lnTo>
                  <a:lnTo>
                    <a:pt x="1280" y="180"/>
                  </a:lnTo>
                  <a:lnTo>
                    <a:pt x="1280" y="180"/>
                  </a:lnTo>
                  <a:lnTo>
                    <a:pt x="1274" y="182"/>
                  </a:lnTo>
                  <a:lnTo>
                    <a:pt x="1274" y="182"/>
                  </a:lnTo>
                  <a:lnTo>
                    <a:pt x="1272" y="180"/>
                  </a:lnTo>
                  <a:lnTo>
                    <a:pt x="1272" y="180"/>
                  </a:lnTo>
                  <a:lnTo>
                    <a:pt x="1268" y="180"/>
                  </a:lnTo>
                  <a:lnTo>
                    <a:pt x="1268" y="178"/>
                  </a:lnTo>
                  <a:lnTo>
                    <a:pt x="1264" y="172"/>
                  </a:lnTo>
                  <a:lnTo>
                    <a:pt x="1264" y="172"/>
                  </a:lnTo>
                  <a:lnTo>
                    <a:pt x="1258" y="168"/>
                  </a:lnTo>
                  <a:lnTo>
                    <a:pt x="1250" y="168"/>
                  </a:lnTo>
                  <a:lnTo>
                    <a:pt x="1242" y="166"/>
                  </a:lnTo>
                  <a:lnTo>
                    <a:pt x="1236" y="164"/>
                  </a:lnTo>
                  <a:lnTo>
                    <a:pt x="1236" y="164"/>
                  </a:lnTo>
                  <a:lnTo>
                    <a:pt x="1230" y="168"/>
                  </a:lnTo>
                  <a:lnTo>
                    <a:pt x="1230" y="172"/>
                  </a:lnTo>
                  <a:lnTo>
                    <a:pt x="1232" y="176"/>
                  </a:lnTo>
                  <a:lnTo>
                    <a:pt x="1236" y="178"/>
                  </a:lnTo>
                  <a:lnTo>
                    <a:pt x="1248" y="184"/>
                  </a:lnTo>
                  <a:lnTo>
                    <a:pt x="1254" y="186"/>
                  </a:lnTo>
                  <a:lnTo>
                    <a:pt x="1256" y="188"/>
                  </a:lnTo>
                  <a:lnTo>
                    <a:pt x="1256" y="188"/>
                  </a:lnTo>
                  <a:lnTo>
                    <a:pt x="1258" y="200"/>
                  </a:lnTo>
                  <a:lnTo>
                    <a:pt x="1258" y="210"/>
                  </a:lnTo>
                  <a:lnTo>
                    <a:pt x="1258" y="210"/>
                  </a:lnTo>
                  <a:lnTo>
                    <a:pt x="1254" y="212"/>
                  </a:lnTo>
                  <a:lnTo>
                    <a:pt x="1248" y="216"/>
                  </a:lnTo>
                  <a:lnTo>
                    <a:pt x="1236" y="222"/>
                  </a:lnTo>
                  <a:lnTo>
                    <a:pt x="1236" y="222"/>
                  </a:lnTo>
                  <a:lnTo>
                    <a:pt x="1234" y="216"/>
                  </a:lnTo>
                  <a:lnTo>
                    <a:pt x="1234" y="208"/>
                  </a:lnTo>
                  <a:lnTo>
                    <a:pt x="1232" y="202"/>
                  </a:lnTo>
                  <a:lnTo>
                    <a:pt x="1230" y="200"/>
                  </a:lnTo>
                  <a:lnTo>
                    <a:pt x="1226" y="200"/>
                  </a:lnTo>
                  <a:lnTo>
                    <a:pt x="1226" y="200"/>
                  </a:lnTo>
                  <a:lnTo>
                    <a:pt x="1222" y="200"/>
                  </a:lnTo>
                  <a:lnTo>
                    <a:pt x="1222" y="200"/>
                  </a:lnTo>
                  <a:lnTo>
                    <a:pt x="1218" y="202"/>
                  </a:lnTo>
                  <a:lnTo>
                    <a:pt x="1214" y="204"/>
                  </a:lnTo>
                  <a:lnTo>
                    <a:pt x="1206" y="210"/>
                  </a:lnTo>
                  <a:lnTo>
                    <a:pt x="1206" y="210"/>
                  </a:lnTo>
                  <a:lnTo>
                    <a:pt x="1200" y="214"/>
                  </a:lnTo>
                  <a:lnTo>
                    <a:pt x="1200" y="214"/>
                  </a:lnTo>
                  <a:lnTo>
                    <a:pt x="1192" y="212"/>
                  </a:lnTo>
                  <a:lnTo>
                    <a:pt x="1192" y="212"/>
                  </a:lnTo>
                  <a:lnTo>
                    <a:pt x="1186" y="210"/>
                  </a:lnTo>
                  <a:lnTo>
                    <a:pt x="1186" y="210"/>
                  </a:lnTo>
                  <a:lnTo>
                    <a:pt x="1180" y="212"/>
                  </a:lnTo>
                  <a:lnTo>
                    <a:pt x="1174" y="214"/>
                  </a:lnTo>
                  <a:lnTo>
                    <a:pt x="1174" y="214"/>
                  </a:lnTo>
                  <a:lnTo>
                    <a:pt x="1170" y="220"/>
                  </a:lnTo>
                  <a:lnTo>
                    <a:pt x="1166" y="222"/>
                  </a:lnTo>
                  <a:lnTo>
                    <a:pt x="1164" y="224"/>
                  </a:lnTo>
                  <a:lnTo>
                    <a:pt x="1164" y="224"/>
                  </a:lnTo>
                  <a:lnTo>
                    <a:pt x="1162" y="222"/>
                  </a:lnTo>
                  <a:lnTo>
                    <a:pt x="1162" y="222"/>
                  </a:lnTo>
                  <a:lnTo>
                    <a:pt x="1158" y="220"/>
                  </a:lnTo>
                  <a:lnTo>
                    <a:pt x="1158" y="218"/>
                  </a:lnTo>
                  <a:lnTo>
                    <a:pt x="1162" y="210"/>
                  </a:lnTo>
                  <a:lnTo>
                    <a:pt x="1164" y="204"/>
                  </a:lnTo>
                  <a:lnTo>
                    <a:pt x="1162" y="202"/>
                  </a:lnTo>
                  <a:lnTo>
                    <a:pt x="1158" y="200"/>
                  </a:lnTo>
                  <a:lnTo>
                    <a:pt x="1158" y="200"/>
                  </a:lnTo>
                  <a:lnTo>
                    <a:pt x="1158" y="200"/>
                  </a:lnTo>
                  <a:lnTo>
                    <a:pt x="1158" y="200"/>
                  </a:lnTo>
                  <a:lnTo>
                    <a:pt x="1152" y="202"/>
                  </a:lnTo>
                  <a:lnTo>
                    <a:pt x="1144" y="208"/>
                  </a:lnTo>
                  <a:lnTo>
                    <a:pt x="1138" y="212"/>
                  </a:lnTo>
                  <a:lnTo>
                    <a:pt x="1130" y="216"/>
                  </a:lnTo>
                  <a:lnTo>
                    <a:pt x="1130" y="216"/>
                  </a:lnTo>
                  <a:lnTo>
                    <a:pt x="1118" y="218"/>
                  </a:lnTo>
                  <a:lnTo>
                    <a:pt x="1112" y="220"/>
                  </a:lnTo>
                  <a:lnTo>
                    <a:pt x="1106" y="224"/>
                  </a:lnTo>
                  <a:lnTo>
                    <a:pt x="1106" y="224"/>
                  </a:lnTo>
                  <a:lnTo>
                    <a:pt x="1098" y="230"/>
                  </a:lnTo>
                  <a:lnTo>
                    <a:pt x="1088" y="236"/>
                  </a:lnTo>
                  <a:lnTo>
                    <a:pt x="1088" y="236"/>
                  </a:lnTo>
                  <a:lnTo>
                    <a:pt x="1078" y="240"/>
                  </a:lnTo>
                  <a:lnTo>
                    <a:pt x="1074" y="244"/>
                  </a:lnTo>
                  <a:lnTo>
                    <a:pt x="1070" y="248"/>
                  </a:lnTo>
                  <a:lnTo>
                    <a:pt x="1070" y="248"/>
                  </a:lnTo>
                  <a:lnTo>
                    <a:pt x="1064" y="246"/>
                  </a:lnTo>
                  <a:lnTo>
                    <a:pt x="1060" y="240"/>
                  </a:lnTo>
                  <a:lnTo>
                    <a:pt x="1058" y="234"/>
                  </a:lnTo>
                  <a:lnTo>
                    <a:pt x="1056" y="230"/>
                  </a:lnTo>
                  <a:lnTo>
                    <a:pt x="1056" y="230"/>
                  </a:lnTo>
                  <a:lnTo>
                    <a:pt x="1074" y="224"/>
                  </a:lnTo>
                  <a:lnTo>
                    <a:pt x="1078" y="222"/>
                  </a:lnTo>
                  <a:lnTo>
                    <a:pt x="1080" y="220"/>
                  </a:lnTo>
                  <a:lnTo>
                    <a:pt x="1080" y="218"/>
                  </a:lnTo>
                  <a:lnTo>
                    <a:pt x="1078" y="214"/>
                  </a:lnTo>
                  <a:lnTo>
                    <a:pt x="1078" y="214"/>
                  </a:lnTo>
                  <a:lnTo>
                    <a:pt x="1072" y="210"/>
                  </a:lnTo>
                  <a:lnTo>
                    <a:pt x="1064" y="206"/>
                  </a:lnTo>
                  <a:lnTo>
                    <a:pt x="1064" y="206"/>
                  </a:lnTo>
                  <a:lnTo>
                    <a:pt x="1060" y="202"/>
                  </a:lnTo>
                  <a:lnTo>
                    <a:pt x="1056" y="200"/>
                  </a:lnTo>
                  <a:lnTo>
                    <a:pt x="1056" y="200"/>
                  </a:lnTo>
                  <a:lnTo>
                    <a:pt x="1050" y="202"/>
                  </a:lnTo>
                  <a:lnTo>
                    <a:pt x="1050" y="202"/>
                  </a:lnTo>
                  <a:lnTo>
                    <a:pt x="1048" y="206"/>
                  </a:lnTo>
                  <a:lnTo>
                    <a:pt x="1046" y="210"/>
                  </a:lnTo>
                  <a:lnTo>
                    <a:pt x="1048" y="218"/>
                  </a:lnTo>
                  <a:lnTo>
                    <a:pt x="1048" y="218"/>
                  </a:lnTo>
                  <a:lnTo>
                    <a:pt x="1050" y="224"/>
                  </a:lnTo>
                  <a:lnTo>
                    <a:pt x="1046" y="230"/>
                  </a:lnTo>
                  <a:lnTo>
                    <a:pt x="1046" y="230"/>
                  </a:lnTo>
                  <a:lnTo>
                    <a:pt x="1038" y="236"/>
                  </a:lnTo>
                  <a:lnTo>
                    <a:pt x="1038" y="240"/>
                  </a:lnTo>
                  <a:lnTo>
                    <a:pt x="1038" y="244"/>
                  </a:lnTo>
                  <a:lnTo>
                    <a:pt x="1038" y="244"/>
                  </a:lnTo>
                  <a:lnTo>
                    <a:pt x="1040" y="250"/>
                  </a:lnTo>
                  <a:lnTo>
                    <a:pt x="1042" y="258"/>
                  </a:lnTo>
                  <a:lnTo>
                    <a:pt x="1042" y="258"/>
                  </a:lnTo>
                  <a:lnTo>
                    <a:pt x="1034" y="258"/>
                  </a:lnTo>
                  <a:lnTo>
                    <a:pt x="1034" y="258"/>
                  </a:lnTo>
                  <a:lnTo>
                    <a:pt x="1026" y="256"/>
                  </a:lnTo>
                  <a:lnTo>
                    <a:pt x="1026" y="256"/>
                  </a:lnTo>
                  <a:lnTo>
                    <a:pt x="1018" y="256"/>
                  </a:lnTo>
                  <a:lnTo>
                    <a:pt x="1018" y="256"/>
                  </a:lnTo>
                  <a:lnTo>
                    <a:pt x="1014" y="256"/>
                  </a:lnTo>
                  <a:lnTo>
                    <a:pt x="1014" y="256"/>
                  </a:lnTo>
                  <a:lnTo>
                    <a:pt x="1008" y="258"/>
                  </a:lnTo>
                  <a:lnTo>
                    <a:pt x="1002" y="260"/>
                  </a:lnTo>
                  <a:lnTo>
                    <a:pt x="996" y="264"/>
                  </a:lnTo>
                  <a:lnTo>
                    <a:pt x="990" y="266"/>
                  </a:lnTo>
                  <a:lnTo>
                    <a:pt x="990" y="266"/>
                  </a:lnTo>
                  <a:lnTo>
                    <a:pt x="976" y="266"/>
                  </a:lnTo>
                  <a:lnTo>
                    <a:pt x="974" y="266"/>
                  </a:lnTo>
                  <a:lnTo>
                    <a:pt x="972" y="268"/>
                  </a:lnTo>
                  <a:lnTo>
                    <a:pt x="972" y="270"/>
                  </a:lnTo>
                  <a:lnTo>
                    <a:pt x="974" y="274"/>
                  </a:lnTo>
                  <a:lnTo>
                    <a:pt x="974" y="274"/>
                  </a:lnTo>
                  <a:lnTo>
                    <a:pt x="978" y="280"/>
                  </a:lnTo>
                  <a:lnTo>
                    <a:pt x="984" y="282"/>
                  </a:lnTo>
                  <a:lnTo>
                    <a:pt x="988" y="288"/>
                  </a:lnTo>
                  <a:lnTo>
                    <a:pt x="990" y="290"/>
                  </a:lnTo>
                  <a:lnTo>
                    <a:pt x="988" y="294"/>
                  </a:lnTo>
                  <a:lnTo>
                    <a:pt x="988" y="294"/>
                  </a:lnTo>
                  <a:lnTo>
                    <a:pt x="986" y="294"/>
                  </a:lnTo>
                  <a:lnTo>
                    <a:pt x="986" y="294"/>
                  </a:lnTo>
                  <a:lnTo>
                    <a:pt x="982" y="292"/>
                  </a:lnTo>
                  <a:lnTo>
                    <a:pt x="978" y="290"/>
                  </a:lnTo>
                  <a:lnTo>
                    <a:pt x="978" y="290"/>
                  </a:lnTo>
                  <a:lnTo>
                    <a:pt x="974" y="288"/>
                  </a:lnTo>
                  <a:lnTo>
                    <a:pt x="970" y="288"/>
                  </a:lnTo>
                  <a:lnTo>
                    <a:pt x="970" y="288"/>
                  </a:lnTo>
                  <a:lnTo>
                    <a:pt x="964" y="288"/>
                  </a:lnTo>
                  <a:lnTo>
                    <a:pt x="964" y="288"/>
                  </a:lnTo>
                  <a:lnTo>
                    <a:pt x="956" y="280"/>
                  </a:lnTo>
                  <a:lnTo>
                    <a:pt x="952" y="278"/>
                  </a:lnTo>
                  <a:lnTo>
                    <a:pt x="948" y="276"/>
                  </a:lnTo>
                  <a:lnTo>
                    <a:pt x="948" y="276"/>
                  </a:lnTo>
                  <a:lnTo>
                    <a:pt x="944" y="276"/>
                  </a:lnTo>
                  <a:lnTo>
                    <a:pt x="944" y="276"/>
                  </a:lnTo>
                  <a:lnTo>
                    <a:pt x="940" y="280"/>
                  </a:lnTo>
                  <a:lnTo>
                    <a:pt x="938" y="284"/>
                  </a:lnTo>
                  <a:lnTo>
                    <a:pt x="938" y="288"/>
                  </a:lnTo>
                  <a:lnTo>
                    <a:pt x="942" y="292"/>
                  </a:lnTo>
                  <a:lnTo>
                    <a:pt x="942" y="292"/>
                  </a:lnTo>
                  <a:lnTo>
                    <a:pt x="946" y="294"/>
                  </a:lnTo>
                  <a:lnTo>
                    <a:pt x="952" y="298"/>
                  </a:lnTo>
                  <a:lnTo>
                    <a:pt x="954" y="300"/>
                  </a:lnTo>
                  <a:lnTo>
                    <a:pt x="954" y="302"/>
                  </a:lnTo>
                  <a:lnTo>
                    <a:pt x="954" y="304"/>
                  </a:lnTo>
                  <a:lnTo>
                    <a:pt x="950" y="306"/>
                  </a:lnTo>
                  <a:lnTo>
                    <a:pt x="950" y="306"/>
                  </a:lnTo>
                  <a:lnTo>
                    <a:pt x="944" y="306"/>
                  </a:lnTo>
                  <a:lnTo>
                    <a:pt x="944" y="306"/>
                  </a:lnTo>
                  <a:lnTo>
                    <a:pt x="936" y="304"/>
                  </a:lnTo>
                  <a:lnTo>
                    <a:pt x="930" y="300"/>
                  </a:lnTo>
                  <a:lnTo>
                    <a:pt x="930" y="300"/>
                  </a:lnTo>
                  <a:lnTo>
                    <a:pt x="922" y="294"/>
                  </a:lnTo>
                  <a:lnTo>
                    <a:pt x="914" y="290"/>
                  </a:lnTo>
                  <a:lnTo>
                    <a:pt x="914" y="290"/>
                  </a:lnTo>
                  <a:lnTo>
                    <a:pt x="914" y="286"/>
                  </a:lnTo>
                  <a:lnTo>
                    <a:pt x="914" y="284"/>
                  </a:lnTo>
                  <a:lnTo>
                    <a:pt x="918" y="276"/>
                  </a:lnTo>
                  <a:lnTo>
                    <a:pt x="920" y="270"/>
                  </a:lnTo>
                  <a:lnTo>
                    <a:pt x="920" y="262"/>
                  </a:lnTo>
                  <a:lnTo>
                    <a:pt x="920" y="262"/>
                  </a:lnTo>
                  <a:lnTo>
                    <a:pt x="918" y="260"/>
                  </a:lnTo>
                  <a:lnTo>
                    <a:pt x="914" y="256"/>
                  </a:lnTo>
                  <a:lnTo>
                    <a:pt x="904" y="252"/>
                  </a:lnTo>
                  <a:lnTo>
                    <a:pt x="904" y="252"/>
                  </a:lnTo>
                  <a:lnTo>
                    <a:pt x="900" y="250"/>
                  </a:lnTo>
                  <a:lnTo>
                    <a:pt x="898" y="246"/>
                  </a:lnTo>
                  <a:lnTo>
                    <a:pt x="896" y="240"/>
                  </a:lnTo>
                  <a:lnTo>
                    <a:pt x="898" y="236"/>
                  </a:lnTo>
                  <a:lnTo>
                    <a:pt x="898" y="236"/>
                  </a:lnTo>
                  <a:lnTo>
                    <a:pt x="902" y="234"/>
                  </a:lnTo>
                  <a:lnTo>
                    <a:pt x="906" y="234"/>
                  </a:lnTo>
                  <a:lnTo>
                    <a:pt x="906" y="234"/>
                  </a:lnTo>
                  <a:lnTo>
                    <a:pt x="906" y="234"/>
                  </a:lnTo>
                  <a:lnTo>
                    <a:pt x="906" y="234"/>
                  </a:lnTo>
                  <a:lnTo>
                    <a:pt x="910" y="242"/>
                  </a:lnTo>
                  <a:lnTo>
                    <a:pt x="918" y="250"/>
                  </a:lnTo>
                  <a:lnTo>
                    <a:pt x="918" y="250"/>
                  </a:lnTo>
                  <a:lnTo>
                    <a:pt x="922" y="252"/>
                  </a:lnTo>
                  <a:lnTo>
                    <a:pt x="926" y="252"/>
                  </a:lnTo>
                  <a:lnTo>
                    <a:pt x="926" y="252"/>
                  </a:lnTo>
                  <a:lnTo>
                    <a:pt x="930" y="252"/>
                  </a:lnTo>
                  <a:lnTo>
                    <a:pt x="930" y="252"/>
                  </a:lnTo>
                  <a:lnTo>
                    <a:pt x="936" y="252"/>
                  </a:lnTo>
                  <a:lnTo>
                    <a:pt x="936" y="252"/>
                  </a:lnTo>
                  <a:lnTo>
                    <a:pt x="938" y="252"/>
                  </a:lnTo>
                  <a:lnTo>
                    <a:pt x="938" y="252"/>
                  </a:lnTo>
                  <a:lnTo>
                    <a:pt x="944" y="254"/>
                  </a:lnTo>
                  <a:lnTo>
                    <a:pt x="948" y="256"/>
                  </a:lnTo>
                  <a:lnTo>
                    <a:pt x="952" y="260"/>
                  </a:lnTo>
                  <a:lnTo>
                    <a:pt x="956" y="262"/>
                  </a:lnTo>
                  <a:lnTo>
                    <a:pt x="956" y="262"/>
                  </a:lnTo>
                  <a:lnTo>
                    <a:pt x="962" y="262"/>
                  </a:lnTo>
                  <a:lnTo>
                    <a:pt x="962" y="262"/>
                  </a:lnTo>
                  <a:lnTo>
                    <a:pt x="970" y="262"/>
                  </a:lnTo>
                  <a:lnTo>
                    <a:pt x="980" y="260"/>
                  </a:lnTo>
                  <a:lnTo>
                    <a:pt x="990" y="256"/>
                  </a:lnTo>
                  <a:lnTo>
                    <a:pt x="998" y="252"/>
                  </a:lnTo>
                  <a:lnTo>
                    <a:pt x="1006" y="248"/>
                  </a:lnTo>
                  <a:lnTo>
                    <a:pt x="1010" y="242"/>
                  </a:lnTo>
                  <a:lnTo>
                    <a:pt x="1010" y="236"/>
                  </a:lnTo>
                  <a:lnTo>
                    <a:pt x="1006" y="230"/>
                  </a:lnTo>
                  <a:lnTo>
                    <a:pt x="1006" y="230"/>
                  </a:lnTo>
                  <a:lnTo>
                    <a:pt x="996" y="220"/>
                  </a:lnTo>
                  <a:lnTo>
                    <a:pt x="992" y="216"/>
                  </a:lnTo>
                  <a:lnTo>
                    <a:pt x="990" y="208"/>
                  </a:lnTo>
                  <a:lnTo>
                    <a:pt x="990" y="208"/>
                  </a:lnTo>
                  <a:lnTo>
                    <a:pt x="972" y="206"/>
                  </a:lnTo>
                  <a:lnTo>
                    <a:pt x="962" y="202"/>
                  </a:lnTo>
                  <a:lnTo>
                    <a:pt x="956" y="198"/>
                  </a:lnTo>
                  <a:lnTo>
                    <a:pt x="956" y="198"/>
                  </a:lnTo>
                  <a:lnTo>
                    <a:pt x="952" y="192"/>
                  </a:lnTo>
                  <a:lnTo>
                    <a:pt x="950" y="186"/>
                  </a:lnTo>
                  <a:lnTo>
                    <a:pt x="946" y="182"/>
                  </a:lnTo>
                  <a:lnTo>
                    <a:pt x="942" y="180"/>
                  </a:lnTo>
                  <a:lnTo>
                    <a:pt x="942" y="180"/>
                  </a:lnTo>
                  <a:lnTo>
                    <a:pt x="934" y="182"/>
                  </a:lnTo>
                  <a:lnTo>
                    <a:pt x="934" y="182"/>
                  </a:lnTo>
                  <a:lnTo>
                    <a:pt x="924" y="184"/>
                  </a:lnTo>
                  <a:lnTo>
                    <a:pt x="912" y="186"/>
                  </a:lnTo>
                  <a:lnTo>
                    <a:pt x="912" y="186"/>
                  </a:lnTo>
                  <a:lnTo>
                    <a:pt x="906" y="184"/>
                  </a:lnTo>
                  <a:lnTo>
                    <a:pt x="904" y="182"/>
                  </a:lnTo>
                  <a:lnTo>
                    <a:pt x="902" y="178"/>
                  </a:lnTo>
                  <a:lnTo>
                    <a:pt x="902" y="178"/>
                  </a:lnTo>
                  <a:lnTo>
                    <a:pt x="904" y="172"/>
                  </a:lnTo>
                  <a:lnTo>
                    <a:pt x="904" y="168"/>
                  </a:lnTo>
                  <a:lnTo>
                    <a:pt x="904" y="166"/>
                  </a:lnTo>
                  <a:lnTo>
                    <a:pt x="900" y="162"/>
                  </a:lnTo>
                  <a:lnTo>
                    <a:pt x="900" y="162"/>
                  </a:lnTo>
                  <a:lnTo>
                    <a:pt x="890" y="158"/>
                  </a:lnTo>
                  <a:lnTo>
                    <a:pt x="880" y="154"/>
                  </a:lnTo>
                  <a:lnTo>
                    <a:pt x="880" y="154"/>
                  </a:lnTo>
                  <a:lnTo>
                    <a:pt x="876" y="150"/>
                  </a:lnTo>
                  <a:lnTo>
                    <a:pt x="872" y="146"/>
                  </a:lnTo>
                  <a:lnTo>
                    <a:pt x="868" y="142"/>
                  </a:lnTo>
                  <a:lnTo>
                    <a:pt x="862" y="138"/>
                  </a:lnTo>
                  <a:lnTo>
                    <a:pt x="862" y="138"/>
                  </a:lnTo>
                  <a:lnTo>
                    <a:pt x="856" y="136"/>
                  </a:lnTo>
                  <a:lnTo>
                    <a:pt x="856" y="136"/>
                  </a:lnTo>
                  <a:lnTo>
                    <a:pt x="846" y="138"/>
                  </a:lnTo>
                  <a:lnTo>
                    <a:pt x="836" y="142"/>
                  </a:lnTo>
                  <a:lnTo>
                    <a:pt x="826" y="144"/>
                  </a:lnTo>
                  <a:lnTo>
                    <a:pt x="818" y="146"/>
                  </a:lnTo>
                  <a:lnTo>
                    <a:pt x="818" y="146"/>
                  </a:lnTo>
                  <a:lnTo>
                    <a:pt x="818" y="146"/>
                  </a:lnTo>
                  <a:lnTo>
                    <a:pt x="818" y="146"/>
                  </a:lnTo>
                  <a:lnTo>
                    <a:pt x="814" y="146"/>
                  </a:lnTo>
                  <a:lnTo>
                    <a:pt x="812" y="144"/>
                  </a:lnTo>
                  <a:lnTo>
                    <a:pt x="810" y="142"/>
                  </a:lnTo>
                  <a:lnTo>
                    <a:pt x="806" y="142"/>
                  </a:lnTo>
                  <a:lnTo>
                    <a:pt x="806" y="142"/>
                  </a:lnTo>
                  <a:lnTo>
                    <a:pt x="806" y="142"/>
                  </a:lnTo>
                  <a:lnTo>
                    <a:pt x="806" y="142"/>
                  </a:lnTo>
                  <a:lnTo>
                    <a:pt x="800" y="142"/>
                  </a:lnTo>
                  <a:lnTo>
                    <a:pt x="796" y="144"/>
                  </a:lnTo>
                  <a:lnTo>
                    <a:pt x="786" y="150"/>
                  </a:lnTo>
                  <a:lnTo>
                    <a:pt x="778" y="158"/>
                  </a:lnTo>
                  <a:lnTo>
                    <a:pt x="768" y="164"/>
                  </a:lnTo>
                  <a:lnTo>
                    <a:pt x="768" y="164"/>
                  </a:lnTo>
                  <a:lnTo>
                    <a:pt x="752" y="168"/>
                  </a:lnTo>
                  <a:lnTo>
                    <a:pt x="738" y="170"/>
                  </a:lnTo>
                  <a:lnTo>
                    <a:pt x="738" y="170"/>
                  </a:lnTo>
                  <a:lnTo>
                    <a:pt x="736" y="170"/>
                  </a:lnTo>
                  <a:lnTo>
                    <a:pt x="736" y="170"/>
                  </a:lnTo>
                  <a:lnTo>
                    <a:pt x="732" y="170"/>
                  </a:lnTo>
                  <a:lnTo>
                    <a:pt x="728" y="168"/>
                  </a:lnTo>
                  <a:lnTo>
                    <a:pt x="728" y="168"/>
                  </a:lnTo>
                  <a:lnTo>
                    <a:pt x="718" y="166"/>
                  </a:lnTo>
                  <a:lnTo>
                    <a:pt x="718" y="166"/>
                  </a:lnTo>
                  <a:lnTo>
                    <a:pt x="716" y="166"/>
                  </a:lnTo>
                  <a:lnTo>
                    <a:pt x="716" y="166"/>
                  </a:lnTo>
                  <a:lnTo>
                    <a:pt x="710" y="168"/>
                  </a:lnTo>
                  <a:lnTo>
                    <a:pt x="706" y="174"/>
                  </a:lnTo>
                  <a:lnTo>
                    <a:pt x="704" y="178"/>
                  </a:lnTo>
                  <a:lnTo>
                    <a:pt x="700" y="182"/>
                  </a:lnTo>
                  <a:lnTo>
                    <a:pt x="700" y="182"/>
                  </a:lnTo>
                  <a:lnTo>
                    <a:pt x="694" y="186"/>
                  </a:lnTo>
                  <a:lnTo>
                    <a:pt x="688" y="186"/>
                  </a:lnTo>
                  <a:lnTo>
                    <a:pt x="688" y="186"/>
                  </a:lnTo>
                  <a:lnTo>
                    <a:pt x="684" y="186"/>
                  </a:lnTo>
                  <a:lnTo>
                    <a:pt x="684" y="186"/>
                  </a:lnTo>
                  <a:lnTo>
                    <a:pt x="678" y="184"/>
                  </a:lnTo>
                  <a:lnTo>
                    <a:pt x="678" y="184"/>
                  </a:lnTo>
                  <a:lnTo>
                    <a:pt x="674" y="184"/>
                  </a:lnTo>
                  <a:lnTo>
                    <a:pt x="674" y="184"/>
                  </a:lnTo>
                  <a:lnTo>
                    <a:pt x="672" y="198"/>
                  </a:lnTo>
                  <a:lnTo>
                    <a:pt x="670" y="210"/>
                  </a:lnTo>
                  <a:lnTo>
                    <a:pt x="666" y="216"/>
                  </a:lnTo>
                  <a:lnTo>
                    <a:pt x="662" y="220"/>
                  </a:lnTo>
                  <a:lnTo>
                    <a:pt x="656" y="224"/>
                  </a:lnTo>
                  <a:lnTo>
                    <a:pt x="648" y="224"/>
                  </a:lnTo>
                  <a:lnTo>
                    <a:pt x="648" y="224"/>
                  </a:lnTo>
                  <a:lnTo>
                    <a:pt x="646" y="224"/>
                  </a:lnTo>
                  <a:lnTo>
                    <a:pt x="646" y="224"/>
                  </a:lnTo>
                  <a:lnTo>
                    <a:pt x="642" y="234"/>
                  </a:lnTo>
                  <a:lnTo>
                    <a:pt x="640" y="238"/>
                  </a:lnTo>
                  <a:lnTo>
                    <a:pt x="636" y="244"/>
                  </a:lnTo>
                  <a:lnTo>
                    <a:pt x="636" y="244"/>
                  </a:lnTo>
                  <a:lnTo>
                    <a:pt x="620" y="256"/>
                  </a:lnTo>
                  <a:lnTo>
                    <a:pt x="604" y="268"/>
                  </a:lnTo>
                  <a:lnTo>
                    <a:pt x="604" y="268"/>
                  </a:lnTo>
                  <a:lnTo>
                    <a:pt x="578" y="284"/>
                  </a:lnTo>
                  <a:lnTo>
                    <a:pt x="554" y="300"/>
                  </a:lnTo>
                  <a:lnTo>
                    <a:pt x="554" y="300"/>
                  </a:lnTo>
                  <a:lnTo>
                    <a:pt x="542" y="308"/>
                  </a:lnTo>
                  <a:lnTo>
                    <a:pt x="528" y="314"/>
                  </a:lnTo>
                  <a:lnTo>
                    <a:pt x="514" y="322"/>
                  </a:lnTo>
                  <a:lnTo>
                    <a:pt x="510" y="326"/>
                  </a:lnTo>
                  <a:lnTo>
                    <a:pt x="508" y="330"/>
                  </a:lnTo>
                  <a:lnTo>
                    <a:pt x="508" y="330"/>
                  </a:lnTo>
                  <a:lnTo>
                    <a:pt x="506" y="336"/>
                  </a:lnTo>
                  <a:lnTo>
                    <a:pt x="506" y="342"/>
                  </a:lnTo>
                  <a:lnTo>
                    <a:pt x="508" y="346"/>
                  </a:lnTo>
                  <a:lnTo>
                    <a:pt x="508" y="352"/>
                  </a:lnTo>
                  <a:lnTo>
                    <a:pt x="508" y="352"/>
                  </a:lnTo>
                  <a:lnTo>
                    <a:pt x="504" y="358"/>
                  </a:lnTo>
                  <a:lnTo>
                    <a:pt x="502" y="364"/>
                  </a:lnTo>
                  <a:lnTo>
                    <a:pt x="498" y="368"/>
                  </a:lnTo>
                  <a:lnTo>
                    <a:pt x="496" y="374"/>
                  </a:lnTo>
                  <a:lnTo>
                    <a:pt x="496" y="374"/>
                  </a:lnTo>
                  <a:lnTo>
                    <a:pt x="498" y="378"/>
                  </a:lnTo>
                  <a:lnTo>
                    <a:pt x="502" y="380"/>
                  </a:lnTo>
                  <a:lnTo>
                    <a:pt x="506" y="384"/>
                  </a:lnTo>
                  <a:lnTo>
                    <a:pt x="508" y="388"/>
                  </a:lnTo>
                  <a:lnTo>
                    <a:pt x="508" y="388"/>
                  </a:lnTo>
                  <a:lnTo>
                    <a:pt x="506" y="392"/>
                  </a:lnTo>
                  <a:lnTo>
                    <a:pt x="504" y="398"/>
                  </a:lnTo>
                  <a:lnTo>
                    <a:pt x="502" y="402"/>
                  </a:lnTo>
                  <a:lnTo>
                    <a:pt x="502" y="408"/>
                  </a:lnTo>
                  <a:lnTo>
                    <a:pt x="502" y="408"/>
                  </a:lnTo>
                  <a:lnTo>
                    <a:pt x="506" y="412"/>
                  </a:lnTo>
                  <a:lnTo>
                    <a:pt x="510" y="418"/>
                  </a:lnTo>
                  <a:lnTo>
                    <a:pt x="514" y="420"/>
                  </a:lnTo>
                  <a:lnTo>
                    <a:pt x="520" y="422"/>
                  </a:lnTo>
                  <a:lnTo>
                    <a:pt x="520" y="422"/>
                  </a:lnTo>
                  <a:lnTo>
                    <a:pt x="520" y="422"/>
                  </a:lnTo>
                  <a:lnTo>
                    <a:pt x="520" y="422"/>
                  </a:lnTo>
                  <a:lnTo>
                    <a:pt x="528" y="420"/>
                  </a:lnTo>
                  <a:lnTo>
                    <a:pt x="536" y="416"/>
                  </a:lnTo>
                  <a:lnTo>
                    <a:pt x="550" y="406"/>
                  </a:lnTo>
                  <a:lnTo>
                    <a:pt x="550" y="406"/>
                  </a:lnTo>
                  <a:lnTo>
                    <a:pt x="560" y="398"/>
                  </a:lnTo>
                  <a:lnTo>
                    <a:pt x="566" y="394"/>
                  </a:lnTo>
                  <a:lnTo>
                    <a:pt x="572" y="392"/>
                  </a:lnTo>
                  <a:lnTo>
                    <a:pt x="572" y="392"/>
                  </a:lnTo>
                  <a:lnTo>
                    <a:pt x="574" y="392"/>
                  </a:lnTo>
                  <a:lnTo>
                    <a:pt x="574" y="392"/>
                  </a:lnTo>
                  <a:lnTo>
                    <a:pt x="578" y="396"/>
                  </a:lnTo>
                  <a:lnTo>
                    <a:pt x="578" y="400"/>
                  </a:lnTo>
                  <a:lnTo>
                    <a:pt x="578" y="406"/>
                  </a:lnTo>
                  <a:lnTo>
                    <a:pt x="576" y="410"/>
                  </a:lnTo>
                  <a:lnTo>
                    <a:pt x="576" y="410"/>
                  </a:lnTo>
                  <a:lnTo>
                    <a:pt x="570" y="414"/>
                  </a:lnTo>
                  <a:lnTo>
                    <a:pt x="568" y="416"/>
                  </a:lnTo>
                  <a:lnTo>
                    <a:pt x="570" y="420"/>
                  </a:lnTo>
                  <a:lnTo>
                    <a:pt x="570" y="420"/>
                  </a:lnTo>
                  <a:lnTo>
                    <a:pt x="570" y="422"/>
                  </a:lnTo>
                  <a:lnTo>
                    <a:pt x="574" y="424"/>
                  </a:lnTo>
                  <a:lnTo>
                    <a:pt x="578" y="426"/>
                  </a:lnTo>
                  <a:lnTo>
                    <a:pt x="578" y="426"/>
                  </a:lnTo>
                  <a:lnTo>
                    <a:pt x="582" y="430"/>
                  </a:lnTo>
                  <a:lnTo>
                    <a:pt x="584" y="434"/>
                  </a:lnTo>
                  <a:lnTo>
                    <a:pt x="582" y="438"/>
                  </a:lnTo>
                  <a:lnTo>
                    <a:pt x="582" y="444"/>
                  </a:lnTo>
                  <a:lnTo>
                    <a:pt x="582" y="444"/>
                  </a:lnTo>
                  <a:lnTo>
                    <a:pt x="586" y="446"/>
                  </a:lnTo>
                  <a:lnTo>
                    <a:pt x="588" y="450"/>
                  </a:lnTo>
                  <a:lnTo>
                    <a:pt x="588" y="450"/>
                  </a:lnTo>
                  <a:lnTo>
                    <a:pt x="588" y="456"/>
                  </a:lnTo>
                  <a:lnTo>
                    <a:pt x="586" y="462"/>
                  </a:lnTo>
                  <a:lnTo>
                    <a:pt x="586" y="462"/>
                  </a:lnTo>
                  <a:lnTo>
                    <a:pt x="588" y="468"/>
                  </a:lnTo>
                  <a:lnTo>
                    <a:pt x="588" y="470"/>
                  </a:lnTo>
                  <a:lnTo>
                    <a:pt x="592" y="470"/>
                  </a:lnTo>
                  <a:lnTo>
                    <a:pt x="592" y="470"/>
                  </a:lnTo>
                  <a:lnTo>
                    <a:pt x="600" y="468"/>
                  </a:lnTo>
                  <a:lnTo>
                    <a:pt x="600" y="468"/>
                  </a:lnTo>
                  <a:lnTo>
                    <a:pt x="606" y="466"/>
                  </a:lnTo>
                  <a:lnTo>
                    <a:pt x="610" y="464"/>
                  </a:lnTo>
                  <a:lnTo>
                    <a:pt x="616" y="456"/>
                  </a:lnTo>
                  <a:lnTo>
                    <a:pt x="616" y="456"/>
                  </a:lnTo>
                  <a:lnTo>
                    <a:pt x="622" y="454"/>
                  </a:lnTo>
                  <a:lnTo>
                    <a:pt x="626" y="452"/>
                  </a:lnTo>
                  <a:lnTo>
                    <a:pt x="636" y="450"/>
                  </a:lnTo>
                  <a:lnTo>
                    <a:pt x="636" y="450"/>
                  </a:lnTo>
                  <a:lnTo>
                    <a:pt x="642" y="448"/>
                  </a:lnTo>
                  <a:lnTo>
                    <a:pt x="644" y="444"/>
                  </a:lnTo>
                  <a:lnTo>
                    <a:pt x="644" y="440"/>
                  </a:lnTo>
                  <a:lnTo>
                    <a:pt x="644" y="434"/>
                  </a:lnTo>
                  <a:lnTo>
                    <a:pt x="642" y="424"/>
                  </a:lnTo>
                  <a:lnTo>
                    <a:pt x="644" y="418"/>
                  </a:lnTo>
                  <a:lnTo>
                    <a:pt x="646" y="414"/>
                  </a:lnTo>
                  <a:lnTo>
                    <a:pt x="646" y="414"/>
                  </a:lnTo>
                  <a:lnTo>
                    <a:pt x="650" y="410"/>
                  </a:lnTo>
                  <a:lnTo>
                    <a:pt x="656" y="406"/>
                  </a:lnTo>
                  <a:lnTo>
                    <a:pt x="666" y="400"/>
                  </a:lnTo>
                  <a:lnTo>
                    <a:pt x="668" y="396"/>
                  </a:lnTo>
                  <a:lnTo>
                    <a:pt x="670" y="394"/>
                  </a:lnTo>
                  <a:lnTo>
                    <a:pt x="666" y="390"/>
                  </a:lnTo>
                  <a:lnTo>
                    <a:pt x="658" y="386"/>
                  </a:lnTo>
                  <a:lnTo>
                    <a:pt x="658" y="386"/>
                  </a:lnTo>
                  <a:lnTo>
                    <a:pt x="662" y="382"/>
                  </a:lnTo>
                  <a:lnTo>
                    <a:pt x="666" y="382"/>
                  </a:lnTo>
                  <a:lnTo>
                    <a:pt x="666" y="382"/>
                  </a:lnTo>
                  <a:lnTo>
                    <a:pt x="672" y="382"/>
                  </a:lnTo>
                  <a:lnTo>
                    <a:pt x="672" y="382"/>
                  </a:lnTo>
                  <a:lnTo>
                    <a:pt x="678" y="384"/>
                  </a:lnTo>
                  <a:lnTo>
                    <a:pt x="678" y="384"/>
                  </a:lnTo>
                  <a:lnTo>
                    <a:pt x="682" y="382"/>
                  </a:lnTo>
                  <a:lnTo>
                    <a:pt x="686" y="380"/>
                  </a:lnTo>
                  <a:lnTo>
                    <a:pt x="686" y="380"/>
                  </a:lnTo>
                  <a:lnTo>
                    <a:pt x="686" y="378"/>
                  </a:lnTo>
                  <a:lnTo>
                    <a:pt x="686" y="374"/>
                  </a:lnTo>
                  <a:lnTo>
                    <a:pt x="682" y="370"/>
                  </a:lnTo>
                  <a:lnTo>
                    <a:pt x="670" y="362"/>
                  </a:lnTo>
                  <a:lnTo>
                    <a:pt x="670" y="362"/>
                  </a:lnTo>
                  <a:lnTo>
                    <a:pt x="666" y="358"/>
                  </a:lnTo>
                  <a:lnTo>
                    <a:pt x="664" y="354"/>
                  </a:lnTo>
                  <a:lnTo>
                    <a:pt x="664" y="348"/>
                  </a:lnTo>
                  <a:lnTo>
                    <a:pt x="668" y="342"/>
                  </a:lnTo>
                  <a:lnTo>
                    <a:pt x="668" y="342"/>
                  </a:lnTo>
                  <a:lnTo>
                    <a:pt x="674" y="330"/>
                  </a:lnTo>
                  <a:lnTo>
                    <a:pt x="678" y="318"/>
                  </a:lnTo>
                  <a:lnTo>
                    <a:pt x="678" y="318"/>
                  </a:lnTo>
                  <a:lnTo>
                    <a:pt x="692" y="314"/>
                  </a:lnTo>
                  <a:lnTo>
                    <a:pt x="704" y="310"/>
                  </a:lnTo>
                  <a:lnTo>
                    <a:pt x="704" y="310"/>
                  </a:lnTo>
                  <a:lnTo>
                    <a:pt x="712" y="308"/>
                  </a:lnTo>
                  <a:lnTo>
                    <a:pt x="716" y="304"/>
                  </a:lnTo>
                  <a:lnTo>
                    <a:pt x="722" y="294"/>
                  </a:lnTo>
                  <a:lnTo>
                    <a:pt x="722" y="294"/>
                  </a:lnTo>
                  <a:lnTo>
                    <a:pt x="736" y="276"/>
                  </a:lnTo>
                  <a:lnTo>
                    <a:pt x="754" y="260"/>
                  </a:lnTo>
                  <a:lnTo>
                    <a:pt x="754" y="260"/>
                  </a:lnTo>
                  <a:lnTo>
                    <a:pt x="762" y="258"/>
                  </a:lnTo>
                  <a:lnTo>
                    <a:pt x="770" y="256"/>
                  </a:lnTo>
                  <a:lnTo>
                    <a:pt x="770" y="256"/>
                  </a:lnTo>
                  <a:lnTo>
                    <a:pt x="778" y="258"/>
                  </a:lnTo>
                  <a:lnTo>
                    <a:pt x="784" y="262"/>
                  </a:lnTo>
                  <a:lnTo>
                    <a:pt x="786" y="266"/>
                  </a:lnTo>
                  <a:lnTo>
                    <a:pt x="786" y="270"/>
                  </a:lnTo>
                  <a:lnTo>
                    <a:pt x="786" y="274"/>
                  </a:lnTo>
                  <a:lnTo>
                    <a:pt x="786" y="274"/>
                  </a:lnTo>
                  <a:lnTo>
                    <a:pt x="780" y="280"/>
                  </a:lnTo>
                  <a:lnTo>
                    <a:pt x="774" y="286"/>
                  </a:lnTo>
                  <a:lnTo>
                    <a:pt x="758" y="294"/>
                  </a:lnTo>
                  <a:lnTo>
                    <a:pt x="742" y="302"/>
                  </a:lnTo>
                  <a:lnTo>
                    <a:pt x="734" y="306"/>
                  </a:lnTo>
                  <a:lnTo>
                    <a:pt x="728" y="312"/>
                  </a:lnTo>
                  <a:lnTo>
                    <a:pt x="728" y="312"/>
                  </a:lnTo>
                  <a:lnTo>
                    <a:pt x="726" y="316"/>
                  </a:lnTo>
                  <a:lnTo>
                    <a:pt x="724" y="322"/>
                  </a:lnTo>
                  <a:lnTo>
                    <a:pt x="724" y="334"/>
                  </a:lnTo>
                  <a:lnTo>
                    <a:pt x="724" y="334"/>
                  </a:lnTo>
                  <a:lnTo>
                    <a:pt x="722" y="346"/>
                  </a:lnTo>
                  <a:lnTo>
                    <a:pt x="718" y="356"/>
                  </a:lnTo>
                  <a:lnTo>
                    <a:pt x="718" y="356"/>
                  </a:lnTo>
                  <a:lnTo>
                    <a:pt x="714" y="366"/>
                  </a:lnTo>
                  <a:lnTo>
                    <a:pt x="712" y="372"/>
                  </a:lnTo>
                  <a:lnTo>
                    <a:pt x="714" y="376"/>
                  </a:lnTo>
                  <a:lnTo>
                    <a:pt x="714" y="376"/>
                  </a:lnTo>
                  <a:lnTo>
                    <a:pt x="720" y="378"/>
                  </a:lnTo>
                  <a:lnTo>
                    <a:pt x="726" y="380"/>
                  </a:lnTo>
                  <a:lnTo>
                    <a:pt x="738" y="382"/>
                  </a:lnTo>
                  <a:lnTo>
                    <a:pt x="738" y="382"/>
                  </a:lnTo>
                  <a:lnTo>
                    <a:pt x="748" y="384"/>
                  </a:lnTo>
                  <a:lnTo>
                    <a:pt x="748" y="384"/>
                  </a:lnTo>
                  <a:lnTo>
                    <a:pt x="752" y="384"/>
                  </a:lnTo>
                  <a:lnTo>
                    <a:pt x="758" y="382"/>
                  </a:lnTo>
                  <a:lnTo>
                    <a:pt x="758" y="382"/>
                  </a:lnTo>
                  <a:lnTo>
                    <a:pt x="770" y="376"/>
                  </a:lnTo>
                  <a:lnTo>
                    <a:pt x="782" y="372"/>
                  </a:lnTo>
                  <a:lnTo>
                    <a:pt x="782" y="372"/>
                  </a:lnTo>
                  <a:lnTo>
                    <a:pt x="790" y="370"/>
                  </a:lnTo>
                  <a:lnTo>
                    <a:pt x="798" y="368"/>
                  </a:lnTo>
                  <a:lnTo>
                    <a:pt x="798" y="368"/>
                  </a:lnTo>
                  <a:lnTo>
                    <a:pt x="804" y="370"/>
                  </a:lnTo>
                  <a:lnTo>
                    <a:pt x="806" y="370"/>
                  </a:lnTo>
                  <a:lnTo>
                    <a:pt x="806" y="370"/>
                  </a:lnTo>
                  <a:lnTo>
                    <a:pt x="810" y="374"/>
                  </a:lnTo>
                  <a:lnTo>
                    <a:pt x="810" y="380"/>
                  </a:lnTo>
                  <a:lnTo>
                    <a:pt x="810" y="392"/>
                  </a:lnTo>
                  <a:lnTo>
                    <a:pt x="810" y="392"/>
                  </a:lnTo>
                  <a:lnTo>
                    <a:pt x="806" y="392"/>
                  </a:lnTo>
                  <a:lnTo>
                    <a:pt x="806" y="392"/>
                  </a:lnTo>
                  <a:lnTo>
                    <a:pt x="790" y="390"/>
                  </a:lnTo>
                  <a:lnTo>
                    <a:pt x="790" y="390"/>
                  </a:lnTo>
                  <a:lnTo>
                    <a:pt x="772" y="388"/>
                  </a:lnTo>
                  <a:lnTo>
                    <a:pt x="772" y="388"/>
                  </a:lnTo>
                  <a:lnTo>
                    <a:pt x="762" y="388"/>
                  </a:lnTo>
                  <a:lnTo>
                    <a:pt x="762" y="388"/>
                  </a:lnTo>
                  <a:lnTo>
                    <a:pt x="754" y="390"/>
                  </a:lnTo>
                  <a:lnTo>
                    <a:pt x="748" y="394"/>
                  </a:lnTo>
                  <a:lnTo>
                    <a:pt x="746" y="398"/>
                  </a:lnTo>
                  <a:lnTo>
                    <a:pt x="746" y="402"/>
                  </a:lnTo>
                  <a:lnTo>
                    <a:pt x="746" y="412"/>
                  </a:lnTo>
                  <a:lnTo>
                    <a:pt x="748" y="422"/>
                  </a:lnTo>
                  <a:lnTo>
                    <a:pt x="748" y="422"/>
                  </a:lnTo>
                  <a:lnTo>
                    <a:pt x="748" y="428"/>
                  </a:lnTo>
                  <a:lnTo>
                    <a:pt x="748" y="434"/>
                  </a:lnTo>
                  <a:lnTo>
                    <a:pt x="744" y="438"/>
                  </a:lnTo>
                  <a:lnTo>
                    <a:pt x="740" y="440"/>
                  </a:lnTo>
                  <a:lnTo>
                    <a:pt x="736" y="440"/>
                  </a:lnTo>
                  <a:lnTo>
                    <a:pt x="736" y="440"/>
                  </a:lnTo>
                  <a:lnTo>
                    <a:pt x="736" y="440"/>
                  </a:lnTo>
                  <a:lnTo>
                    <a:pt x="736" y="440"/>
                  </a:lnTo>
                  <a:lnTo>
                    <a:pt x="734" y="440"/>
                  </a:lnTo>
                  <a:lnTo>
                    <a:pt x="732" y="438"/>
                  </a:lnTo>
                  <a:lnTo>
                    <a:pt x="730" y="434"/>
                  </a:lnTo>
                  <a:lnTo>
                    <a:pt x="730" y="428"/>
                  </a:lnTo>
                  <a:lnTo>
                    <a:pt x="728" y="424"/>
                  </a:lnTo>
                  <a:lnTo>
                    <a:pt x="728" y="424"/>
                  </a:lnTo>
                  <a:lnTo>
                    <a:pt x="724" y="420"/>
                  </a:lnTo>
                  <a:lnTo>
                    <a:pt x="720" y="420"/>
                  </a:lnTo>
                  <a:lnTo>
                    <a:pt x="720" y="420"/>
                  </a:lnTo>
                  <a:lnTo>
                    <a:pt x="714" y="420"/>
                  </a:lnTo>
                  <a:lnTo>
                    <a:pt x="708" y="424"/>
                  </a:lnTo>
                  <a:lnTo>
                    <a:pt x="708" y="424"/>
                  </a:lnTo>
                  <a:lnTo>
                    <a:pt x="704" y="428"/>
                  </a:lnTo>
                  <a:lnTo>
                    <a:pt x="700" y="432"/>
                  </a:lnTo>
                  <a:lnTo>
                    <a:pt x="700" y="432"/>
                  </a:lnTo>
                  <a:lnTo>
                    <a:pt x="694" y="436"/>
                  </a:lnTo>
                  <a:lnTo>
                    <a:pt x="692" y="438"/>
                  </a:lnTo>
                  <a:lnTo>
                    <a:pt x="690" y="440"/>
                  </a:lnTo>
                  <a:lnTo>
                    <a:pt x="690" y="440"/>
                  </a:lnTo>
                  <a:lnTo>
                    <a:pt x="690" y="442"/>
                  </a:lnTo>
                  <a:lnTo>
                    <a:pt x="690" y="444"/>
                  </a:lnTo>
                  <a:lnTo>
                    <a:pt x="694" y="448"/>
                  </a:lnTo>
                  <a:lnTo>
                    <a:pt x="694" y="448"/>
                  </a:lnTo>
                  <a:lnTo>
                    <a:pt x="694" y="458"/>
                  </a:lnTo>
                  <a:lnTo>
                    <a:pt x="694" y="458"/>
                  </a:lnTo>
                  <a:lnTo>
                    <a:pt x="692" y="468"/>
                  </a:lnTo>
                  <a:lnTo>
                    <a:pt x="692" y="472"/>
                  </a:lnTo>
                  <a:lnTo>
                    <a:pt x="690" y="476"/>
                  </a:lnTo>
                  <a:lnTo>
                    <a:pt x="690" y="476"/>
                  </a:lnTo>
                  <a:lnTo>
                    <a:pt x="684" y="480"/>
                  </a:lnTo>
                  <a:lnTo>
                    <a:pt x="680" y="480"/>
                  </a:lnTo>
                  <a:lnTo>
                    <a:pt x="680" y="480"/>
                  </a:lnTo>
                  <a:lnTo>
                    <a:pt x="678" y="480"/>
                  </a:lnTo>
                  <a:lnTo>
                    <a:pt x="678" y="480"/>
                  </a:lnTo>
                  <a:lnTo>
                    <a:pt x="678" y="480"/>
                  </a:lnTo>
                  <a:lnTo>
                    <a:pt x="678" y="480"/>
                  </a:lnTo>
                  <a:lnTo>
                    <a:pt x="670" y="482"/>
                  </a:lnTo>
                  <a:lnTo>
                    <a:pt x="670" y="482"/>
                  </a:lnTo>
                  <a:lnTo>
                    <a:pt x="666" y="484"/>
                  </a:lnTo>
                  <a:lnTo>
                    <a:pt x="664" y="488"/>
                  </a:lnTo>
                  <a:lnTo>
                    <a:pt x="660" y="498"/>
                  </a:lnTo>
                  <a:lnTo>
                    <a:pt x="660" y="498"/>
                  </a:lnTo>
                  <a:lnTo>
                    <a:pt x="654" y="496"/>
                  </a:lnTo>
                  <a:lnTo>
                    <a:pt x="648" y="492"/>
                  </a:lnTo>
                  <a:lnTo>
                    <a:pt x="648" y="492"/>
                  </a:lnTo>
                  <a:lnTo>
                    <a:pt x="646" y="490"/>
                  </a:lnTo>
                  <a:lnTo>
                    <a:pt x="646" y="488"/>
                  </a:lnTo>
                  <a:lnTo>
                    <a:pt x="648" y="482"/>
                  </a:lnTo>
                  <a:lnTo>
                    <a:pt x="648" y="482"/>
                  </a:lnTo>
                  <a:lnTo>
                    <a:pt x="648" y="476"/>
                  </a:lnTo>
                  <a:lnTo>
                    <a:pt x="646" y="474"/>
                  </a:lnTo>
                  <a:lnTo>
                    <a:pt x="644" y="472"/>
                  </a:lnTo>
                  <a:lnTo>
                    <a:pt x="640" y="472"/>
                  </a:lnTo>
                  <a:lnTo>
                    <a:pt x="640" y="472"/>
                  </a:lnTo>
                  <a:lnTo>
                    <a:pt x="632" y="472"/>
                  </a:lnTo>
                  <a:lnTo>
                    <a:pt x="632" y="472"/>
                  </a:lnTo>
                  <a:lnTo>
                    <a:pt x="626" y="474"/>
                  </a:lnTo>
                  <a:lnTo>
                    <a:pt x="622" y="478"/>
                  </a:lnTo>
                  <a:lnTo>
                    <a:pt x="612" y="486"/>
                  </a:lnTo>
                  <a:lnTo>
                    <a:pt x="602" y="496"/>
                  </a:lnTo>
                  <a:lnTo>
                    <a:pt x="596" y="498"/>
                  </a:lnTo>
                  <a:lnTo>
                    <a:pt x="588" y="500"/>
                  </a:lnTo>
                  <a:lnTo>
                    <a:pt x="588" y="500"/>
                  </a:lnTo>
                  <a:lnTo>
                    <a:pt x="584" y="492"/>
                  </a:lnTo>
                  <a:lnTo>
                    <a:pt x="576" y="490"/>
                  </a:lnTo>
                  <a:lnTo>
                    <a:pt x="576" y="490"/>
                  </a:lnTo>
                  <a:lnTo>
                    <a:pt x="572" y="490"/>
                  </a:lnTo>
                  <a:lnTo>
                    <a:pt x="566" y="492"/>
                  </a:lnTo>
                  <a:lnTo>
                    <a:pt x="554" y="502"/>
                  </a:lnTo>
                  <a:lnTo>
                    <a:pt x="554" y="502"/>
                  </a:lnTo>
                  <a:lnTo>
                    <a:pt x="546" y="496"/>
                  </a:lnTo>
                  <a:lnTo>
                    <a:pt x="538" y="490"/>
                  </a:lnTo>
                  <a:lnTo>
                    <a:pt x="536" y="484"/>
                  </a:lnTo>
                  <a:lnTo>
                    <a:pt x="536" y="480"/>
                  </a:lnTo>
                  <a:lnTo>
                    <a:pt x="538" y="476"/>
                  </a:lnTo>
                  <a:lnTo>
                    <a:pt x="542" y="472"/>
                  </a:lnTo>
                  <a:lnTo>
                    <a:pt x="542" y="472"/>
                  </a:lnTo>
                  <a:lnTo>
                    <a:pt x="546" y="468"/>
                  </a:lnTo>
                  <a:lnTo>
                    <a:pt x="550" y="464"/>
                  </a:lnTo>
                  <a:lnTo>
                    <a:pt x="550" y="464"/>
                  </a:lnTo>
                  <a:lnTo>
                    <a:pt x="552" y="462"/>
                  </a:lnTo>
                  <a:lnTo>
                    <a:pt x="552" y="460"/>
                  </a:lnTo>
                  <a:lnTo>
                    <a:pt x="550" y="456"/>
                  </a:lnTo>
                  <a:lnTo>
                    <a:pt x="552" y="454"/>
                  </a:lnTo>
                  <a:lnTo>
                    <a:pt x="552" y="454"/>
                  </a:lnTo>
                  <a:lnTo>
                    <a:pt x="558" y="446"/>
                  </a:lnTo>
                  <a:lnTo>
                    <a:pt x="560" y="442"/>
                  </a:lnTo>
                  <a:lnTo>
                    <a:pt x="562" y="436"/>
                  </a:lnTo>
                  <a:lnTo>
                    <a:pt x="562" y="436"/>
                  </a:lnTo>
                  <a:lnTo>
                    <a:pt x="562" y="430"/>
                  </a:lnTo>
                  <a:lnTo>
                    <a:pt x="562" y="424"/>
                  </a:lnTo>
                  <a:lnTo>
                    <a:pt x="558" y="420"/>
                  </a:lnTo>
                  <a:lnTo>
                    <a:pt x="554" y="420"/>
                  </a:lnTo>
                  <a:lnTo>
                    <a:pt x="554" y="420"/>
                  </a:lnTo>
                  <a:lnTo>
                    <a:pt x="544" y="422"/>
                  </a:lnTo>
                  <a:lnTo>
                    <a:pt x="532" y="430"/>
                  </a:lnTo>
                  <a:lnTo>
                    <a:pt x="532" y="430"/>
                  </a:lnTo>
                  <a:lnTo>
                    <a:pt x="520" y="438"/>
                  </a:lnTo>
                  <a:lnTo>
                    <a:pt x="516" y="444"/>
                  </a:lnTo>
                  <a:lnTo>
                    <a:pt x="512" y="450"/>
                  </a:lnTo>
                  <a:lnTo>
                    <a:pt x="512" y="450"/>
                  </a:lnTo>
                  <a:lnTo>
                    <a:pt x="514" y="456"/>
                  </a:lnTo>
                  <a:lnTo>
                    <a:pt x="516" y="462"/>
                  </a:lnTo>
                  <a:lnTo>
                    <a:pt x="520" y="468"/>
                  </a:lnTo>
                  <a:lnTo>
                    <a:pt x="522" y="474"/>
                  </a:lnTo>
                  <a:lnTo>
                    <a:pt x="522" y="474"/>
                  </a:lnTo>
                  <a:lnTo>
                    <a:pt x="522" y="484"/>
                  </a:lnTo>
                  <a:lnTo>
                    <a:pt x="518" y="496"/>
                  </a:lnTo>
                  <a:lnTo>
                    <a:pt x="514" y="500"/>
                  </a:lnTo>
                  <a:lnTo>
                    <a:pt x="510" y="502"/>
                  </a:lnTo>
                  <a:lnTo>
                    <a:pt x="504" y="504"/>
                  </a:lnTo>
                  <a:lnTo>
                    <a:pt x="496" y="506"/>
                  </a:lnTo>
                  <a:lnTo>
                    <a:pt x="496" y="506"/>
                  </a:lnTo>
                  <a:lnTo>
                    <a:pt x="494" y="506"/>
                  </a:lnTo>
                  <a:lnTo>
                    <a:pt x="494" y="506"/>
                  </a:lnTo>
                  <a:lnTo>
                    <a:pt x="480" y="504"/>
                  </a:lnTo>
                  <a:lnTo>
                    <a:pt x="480" y="504"/>
                  </a:lnTo>
                  <a:lnTo>
                    <a:pt x="474" y="504"/>
                  </a:lnTo>
                  <a:lnTo>
                    <a:pt x="468" y="508"/>
                  </a:lnTo>
                  <a:lnTo>
                    <a:pt x="468" y="508"/>
                  </a:lnTo>
                  <a:lnTo>
                    <a:pt x="464" y="512"/>
                  </a:lnTo>
                  <a:lnTo>
                    <a:pt x="462" y="516"/>
                  </a:lnTo>
                  <a:lnTo>
                    <a:pt x="460" y="522"/>
                  </a:lnTo>
                  <a:lnTo>
                    <a:pt x="458" y="526"/>
                  </a:lnTo>
                  <a:lnTo>
                    <a:pt x="458" y="526"/>
                  </a:lnTo>
                  <a:lnTo>
                    <a:pt x="452" y="530"/>
                  </a:lnTo>
                  <a:lnTo>
                    <a:pt x="446" y="534"/>
                  </a:lnTo>
                  <a:lnTo>
                    <a:pt x="434" y="540"/>
                  </a:lnTo>
                  <a:lnTo>
                    <a:pt x="434" y="540"/>
                  </a:lnTo>
                  <a:lnTo>
                    <a:pt x="426" y="544"/>
                  </a:lnTo>
                  <a:lnTo>
                    <a:pt x="422" y="550"/>
                  </a:lnTo>
                  <a:lnTo>
                    <a:pt x="412" y="560"/>
                  </a:lnTo>
                  <a:lnTo>
                    <a:pt x="412" y="560"/>
                  </a:lnTo>
                  <a:lnTo>
                    <a:pt x="408" y="562"/>
                  </a:lnTo>
                  <a:lnTo>
                    <a:pt x="402" y="564"/>
                  </a:lnTo>
                  <a:lnTo>
                    <a:pt x="392" y="568"/>
                  </a:lnTo>
                  <a:lnTo>
                    <a:pt x="392" y="568"/>
                  </a:lnTo>
                  <a:lnTo>
                    <a:pt x="386" y="572"/>
                  </a:lnTo>
                  <a:lnTo>
                    <a:pt x="384" y="578"/>
                  </a:lnTo>
                  <a:lnTo>
                    <a:pt x="380" y="582"/>
                  </a:lnTo>
                  <a:lnTo>
                    <a:pt x="374" y="584"/>
                  </a:lnTo>
                  <a:lnTo>
                    <a:pt x="374" y="584"/>
                  </a:lnTo>
                  <a:lnTo>
                    <a:pt x="368" y="584"/>
                  </a:lnTo>
                  <a:lnTo>
                    <a:pt x="368" y="584"/>
                  </a:lnTo>
                  <a:lnTo>
                    <a:pt x="362" y="584"/>
                  </a:lnTo>
                  <a:lnTo>
                    <a:pt x="362" y="584"/>
                  </a:lnTo>
                  <a:lnTo>
                    <a:pt x="360" y="582"/>
                  </a:lnTo>
                  <a:lnTo>
                    <a:pt x="360" y="578"/>
                  </a:lnTo>
                  <a:lnTo>
                    <a:pt x="360" y="576"/>
                  </a:lnTo>
                  <a:lnTo>
                    <a:pt x="360" y="574"/>
                  </a:lnTo>
                  <a:lnTo>
                    <a:pt x="360" y="574"/>
                  </a:lnTo>
                  <a:lnTo>
                    <a:pt x="356" y="572"/>
                  </a:lnTo>
                  <a:lnTo>
                    <a:pt x="356" y="572"/>
                  </a:lnTo>
                  <a:lnTo>
                    <a:pt x="352" y="574"/>
                  </a:lnTo>
                  <a:lnTo>
                    <a:pt x="348" y="578"/>
                  </a:lnTo>
                  <a:lnTo>
                    <a:pt x="344" y="588"/>
                  </a:lnTo>
                  <a:lnTo>
                    <a:pt x="344" y="588"/>
                  </a:lnTo>
                  <a:lnTo>
                    <a:pt x="346" y="592"/>
                  </a:lnTo>
                  <a:lnTo>
                    <a:pt x="346" y="594"/>
                  </a:lnTo>
                  <a:lnTo>
                    <a:pt x="344" y="598"/>
                  </a:lnTo>
                  <a:lnTo>
                    <a:pt x="344" y="598"/>
                  </a:lnTo>
                  <a:lnTo>
                    <a:pt x="340" y="598"/>
                  </a:lnTo>
                  <a:lnTo>
                    <a:pt x="340" y="598"/>
                  </a:lnTo>
                  <a:lnTo>
                    <a:pt x="334" y="596"/>
                  </a:lnTo>
                  <a:lnTo>
                    <a:pt x="330" y="594"/>
                  </a:lnTo>
                  <a:lnTo>
                    <a:pt x="330" y="594"/>
                  </a:lnTo>
                  <a:lnTo>
                    <a:pt x="324" y="590"/>
                  </a:lnTo>
                  <a:lnTo>
                    <a:pt x="318" y="588"/>
                  </a:lnTo>
                  <a:lnTo>
                    <a:pt x="318" y="588"/>
                  </a:lnTo>
                  <a:lnTo>
                    <a:pt x="314" y="588"/>
                  </a:lnTo>
                  <a:lnTo>
                    <a:pt x="310" y="592"/>
                  </a:lnTo>
                  <a:lnTo>
                    <a:pt x="310" y="592"/>
                  </a:lnTo>
                  <a:lnTo>
                    <a:pt x="306" y="598"/>
                  </a:lnTo>
                  <a:lnTo>
                    <a:pt x="306" y="602"/>
                  </a:lnTo>
                  <a:lnTo>
                    <a:pt x="308" y="608"/>
                  </a:lnTo>
                  <a:lnTo>
                    <a:pt x="314" y="612"/>
                  </a:lnTo>
                  <a:lnTo>
                    <a:pt x="326" y="620"/>
                  </a:lnTo>
                  <a:lnTo>
                    <a:pt x="336" y="626"/>
                  </a:lnTo>
                  <a:lnTo>
                    <a:pt x="336" y="626"/>
                  </a:lnTo>
                  <a:lnTo>
                    <a:pt x="342" y="634"/>
                  </a:lnTo>
                  <a:lnTo>
                    <a:pt x="346" y="642"/>
                  </a:lnTo>
                  <a:lnTo>
                    <a:pt x="350" y="654"/>
                  </a:lnTo>
                  <a:lnTo>
                    <a:pt x="350" y="658"/>
                  </a:lnTo>
                  <a:lnTo>
                    <a:pt x="348" y="662"/>
                  </a:lnTo>
                  <a:lnTo>
                    <a:pt x="348" y="662"/>
                  </a:lnTo>
                  <a:lnTo>
                    <a:pt x="340" y="670"/>
                  </a:lnTo>
                  <a:lnTo>
                    <a:pt x="336" y="676"/>
                  </a:lnTo>
                  <a:lnTo>
                    <a:pt x="334" y="682"/>
                  </a:lnTo>
                  <a:lnTo>
                    <a:pt x="334" y="682"/>
                  </a:lnTo>
                  <a:lnTo>
                    <a:pt x="330" y="688"/>
                  </a:lnTo>
                  <a:lnTo>
                    <a:pt x="328" y="690"/>
                  </a:lnTo>
                  <a:lnTo>
                    <a:pt x="326" y="690"/>
                  </a:lnTo>
                  <a:lnTo>
                    <a:pt x="326" y="690"/>
                  </a:lnTo>
                  <a:lnTo>
                    <a:pt x="318" y="688"/>
                  </a:lnTo>
                  <a:lnTo>
                    <a:pt x="318" y="688"/>
                  </a:lnTo>
                  <a:lnTo>
                    <a:pt x="312" y="686"/>
                  </a:lnTo>
                  <a:lnTo>
                    <a:pt x="306" y="684"/>
                  </a:lnTo>
                  <a:lnTo>
                    <a:pt x="306" y="684"/>
                  </a:lnTo>
                  <a:lnTo>
                    <a:pt x="304" y="684"/>
                  </a:lnTo>
                  <a:lnTo>
                    <a:pt x="304" y="684"/>
                  </a:lnTo>
                  <a:lnTo>
                    <a:pt x="300" y="684"/>
                  </a:lnTo>
                  <a:lnTo>
                    <a:pt x="300" y="684"/>
                  </a:lnTo>
                  <a:lnTo>
                    <a:pt x="296" y="684"/>
                  </a:lnTo>
                  <a:lnTo>
                    <a:pt x="296" y="684"/>
                  </a:lnTo>
                  <a:lnTo>
                    <a:pt x="296" y="684"/>
                  </a:lnTo>
                  <a:lnTo>
                    <a:pt x="296" y="684"/>
                  </a:lnTo>
                  <a:lnTo>
                    <a:pt x="290" y="684"/>
                  </a:lnTo>
                  <a:lnTo>
                    <a:pt x="288" y="680"/>
                  </a:lnTo>
                  <a:lnTo>
                    <a:pt x="288" y="680"/>
                  </a:lnTo>
                  <a:lnTo>
                    <a:pt x="284" y="676"/>
                  </a:lnTo>
                  <a:lnTo>
                    <a:pt x="280" y="672"/>
                  </a:lnTo>
                  <a:lnTo>
                    <a:pt x="280" y="672"/>
                  </a:lnTo>
                  <a:lnTo>
                    <a:pt x="278" y="672"/>
                  </a:lnTo>
                  <a:lnTo>
                    <a:pt x="278" y="672"/>
                  </a:lnTo>
                  <a:lnTo>
                    <a:pt x="274" y="672"/>
                  </a:lnTo>
                  <a:lnTo>
                    <a:pt x="274" y="672"/>
                  </a:lnTo>
                  <a:lnTo>
                    <a:pt x="270" y="672"/>
                  </a:lnTo>
                  <a:lnTo>
                    <a:pt x="270" y="672"/>
                  </a:lnTo>
                  <a:lnTo>
                    <a:pt x="268" y="672"/>
                  </a:lnTo>
                  <a:lnTo>
                    <a:pt x="268" y="672"/>
                  </a:lnTo>
                  <a:lnTo>
                    <a:pt x="262" y="670"/>
                  </a:lnTo>
                  <a:lnTo>
                    <a:pt x="258" y="666"/>
                  </a:lnTo>
                  <a:lnTo>
                    <a:pt x="258" y="666"/>
                  </a:lnTo>
                  <a:lnTo>
                    <a:pt x="256" y="666"/>
                  </a:lnTo>
                  <a:lnTo>
                    <a:pt x="256" y="666"/>
                  </a:lnTo>
                  <a:lnTo>
                    <a:pt x="250" y="668"/>
                  </a:lnTo>
                  <a:lnTo>
                    <a:pt x="244" y="670"/>
                  </a:lnTo>
                  <a:lnTo>
                    <a:pt x="236" y="678"/>
                  </a:lnTo>
                  <a:lnTo>
                    <a:pt x="236" y="678"/>
                  </a:lnTo>
                  <a:lnTo>
                    <a:pt x="228" y="686"/>
                  </a:lnTo>
                  <a:lnTo>
                    <a:pt x="226" y="690"/>
                  </a:lnTo>
                  <a:lnTo>
                    <a:pt x="226" y="696"/>
                  </a:lnTo>
                  <a:lnTo>
                    <a:pt x="226" y="696"/>
                  </a:lnTo>
                  <a:lnTo>
                    <a:pt x="230" y="702"/>
                  </a:lnTo>
                  <a:lnTo>
                    <a:pt x="232" y="706"/>
                  </a:lnTo>
                  <a:lnTo>
                    <a:pt x="236" y="710"/>
                  </a:lnTo>
                  <a:lnTo>
                    <a:pt x="236" y="718"/>
                  </a:lnTo>
                  <a:lnTo>
                    <a:pt x="236" y="718"/>
                  </a:lnTo>
                  <a:lnTo>
                    <a:pt x="232" y="728"/>
                  </a:lnTo>
                  <a:lnTo>
                    <a:pt x="226" y="738"/>
                  </a:lnTo>
                  <a:lnTo>
                    <a:pt x="218" y="746"/>
                  </a:lnTo>
                  <a:lnTo>
                    <a:pt x="214" y="756"/>
                  </a:lnTo>
                  <a:lnTo>
                    <a:pt x="214" y="756"/>
                  </a:lnTo>
                  <a:lnTo>
                    <a:pt x="212" y="766"/>
                  </a:lnTo>
                  <a:lnTo>
                    <a:pt x="212" y="772"/>
                  </a:lnTo>
                  <a:lnTo>
                    <a:pt x="212" y="776"/>
                  </a:lnTo>
                  <a:lnTo>
                    <a:pt x="212" y="776"/>
                  </a:lnTo>
                  <a:lnTo>
                    <a:pt x="218" y="782"/>
                  </a:lnTo>
                  <a:lnTo>
                    <a:pt x="226" y="788"/>
                  </a:lnTo>
                  <a:lnTo>
                    <a:pt x="226" y="788"/>
                  </a:lnTo>
                  <a:lnTo>
                    <a:pt x="232" y="790"/>
                  </a:lnTo>
                  <a:lnTo>
                    <a:pt x="238" y="790"/>
                  </a:lnTo>
                  <a:lnTo>
                    <a:pt x="242" y="792"/>
                  </a:lnTo>
                  <a:lnTo>
                    <a:pt x="246" y="794"/>
                  </a:lnTo>
                  <a:lnTo>
                    <a:pt x="246" y="794"/>
                  </a:lnTo>
                  <a:lnTo>
                    <a:pt x="248" y="798"/>
                  </a:lnTo>
                  <a:lnTo>
                    <a:pt x="246" y="804"/>
                  </a:lnTo>
                  <a:lnTo>
                    <a:pt x="248" y="810"/>
                  </a:lnTo>
                  <a:lnTo>
                    <a:pt x="248" y="812"/>
                  </a:lnTo>
                  <a:lnTo>
                    <a:pt x="250" y="812"/>
                  </a:lnTo>
                  <a:lnTo>
                    <a:pt x="250" y="812"/>
                  </a:lnTo>
                  <a:lnTo>
                    <a:pt x="250" y="812"/>
                  </a:lnTo>
                  <a:lnTo>
                    <a:pt x="250" y="812"/>
                  </a:lnTo>
                  <a:lnTo>
                    <a:pt x="256" y="810"/>
                  </a:lnTo>
                  <a:lnTo>
                    <a:pt x="260" y="806"/>
                  </a:lnTo>
                  <a:lnTo>
                    <a:pt x="266" y="802"/>
                  </a:lnTo>
                  <a:lnTo>
                    <a:pt x="272" y="800"/>
                  </a:lnTo>
                  <a:lnTo>
                    <a:pt x="272" y="800"/>
                  </a:lnTo>
                  <a:lnTo>
                    <a:pt x="272" y="800"/>
                  </a:lnTo>
                  <a:lnTo>
                    <a:pt x="272" y="800"/>
                  </a:lnTo>
                  <a:lnTo>
                    <a:pt x="280" y="802"/>
                  </a:lnTo>
                  <a:lnTo>
                    <a:pt x="280" y="802"/>
                  </a:lnTo>
                  <a:lnTo>
                    <a:pt x="286" y="802"/>
                  </a:lnTo>
                  <a:lnTo>
                    <a:pt x="286" y="802"/>
                  </a:lnTo>
                  <a:lnTo>
                    <a:pt x="294" y="802"/>
                  </a:lnTo>
                  <a:lnTo>
                    <a:pt x="294" y="802"/>
                  </a:lnTo>
                  <a:lnTo>
                    <a:pt x="306" y="796"/>
                  </a:lnTo>
                  <a:lnTo>
                    <a:pt x="318" y="788"/>
                  </a:lnTo>
                  <a:lnTo>
                    <a:pt x="328" y="782"/>
                  </a:lnTo>
                  <a:lnTo>
                    <a:pt x="334" y="778"/>
                  </a:lnTo>
                  <a:lnTo>
                    <a:pt x="342" y="778"/>
                  </a:lnTo>
                  <a:lnTo>
                    <a:pt x="342" y="778"/>
                  </a:lnTo>
                  <a:lnTo>
                    <a:pt x="342" y="772"/>
                  </a:lnTo>
                  <a:lnTo>
                    <a:pt x="342" y="766"/>
                  </a:lnTo>
                  <a:lnTo>
                    <a:pt x="344" y="756"/>
                  </a:lnTo>
                  <a:lnTo>
                    <a:pt x="344" y="750"/>
                  </a:lnTo>
                  <a:lnTo>
                    <a:pt x="346" y="746"/>
                  </a:lnTo>
                  <a:lnTo>
                    <a:pt x="350" y="740"/>
                  </a:lnTo>
                  <a:lnTo>
                    <a:pt x="358" y="736"/>
                  </a:lnTo>
                  <a:lnTo>
                    <a:pt x="358" y="736"/>
                  </a:lnTo>
                  <a:lnTo>
                    <a:pt x="370" y="730"/>
                  </a:lnTo>
                  <a:lnTo>
                    <a:pt x="382" y="724"/>
                  </a:lnTo>
                  <a:lnTo>
                    <a:pt x="392" y="716"/>
                  </a:lnTo>
                  <a:lnTo>
                    <a:pt x="396" y="712"/>
                  </a:lnTo>
                  <a:lnTo>
                    <a:pt x="400" y="706"/>
                  </a:lnTo>
                  <a:lnTo>
                    <a:pt x="400" y="706"/>
                  </a:lnTo>
                  <a:lnTo>
                    <a:pt x="400" y="694"/>
                  </a:lnTo>
                  <a:lnTo>
                    <a:pt x="402" y="690"/>
                  </a:lnTo>
                  <a:lnTo>
                    <a:pt x="406" y="686"/>
                  </a:lnTo>
                  <a:lnTo>
                    <a:pt x="406" y="686"/>
                  </a:lnTo>
                  <a:lnTo>
                    <a:pt x="410" y="686"/>
                  </a:lnTo>
                  <a:lnTo>
                    <a:pt x="410" y="686"/>
                  </a:lnTo>
                  <a:lnTo>
                    <a:pt x="422" y="688"/>
                  </a:lnTo>
                  <a:lnTo>
                    <a:pt x="432" y="688"/>
                  </a:lnTo>
                  <a:lnTo>
                    <a:pt x="432" y="688"/>
                  </a:lnTo>
                  <a:lnTo>
                    <a:pt x="442" y="692"/>
                  </a:lnTo>
                  <a:lnTo>
                    <a:pt x="442" y="692"/>
                  </a:lnTo>
                  <a:lnTo>
                    <a:pt x="448" y="690"/>
                  </a:lnTo>
                  <a:lnTo>
                    <a:pt x="454" y="686"/>
                  </a:lnTo>
                  <a:lnTo>
                    <a:pt x="454" y="686"/>
                  </a:lnTo>
                  <a:lnTo>
                    <a:pt x="466" y="678"/>
                  </a:lnTo>
                  <a:lnTo>
                    <a:pt x="470" y="674"/>
                  </a:lnTo>
                  <a:lnTo>
                    <a:pt x="478" y="672"/>
                  </a:lnTo>
                  <a:lnTo>
                    <a:pt x="478" y="672"/>
                  </a:lnTo>
                  <a:lnTo>
                    <a:pt x="480" y="672"/>
                  </a:lnTo>
                  <a:lnTo>
                    <a:pt x="480" y="672"/>
                  </a:lnTo>
                  <a:lnTo>
                    <a:pt x="484" y="674"/>
                  </a:lnTo>
                  <a:lnTo>
                    <a:pt x="486" y="676"/>
                  </a:lnTo>
                  <a:lnTo>
                    <a:pt x="492" y="684"/>
                  </a:lnTo>
                  <a:lnTo>
                    <a:pt x="496" y="700"/>
                  </a:lnTo>
                  <a:lnTo>
                    <a:pt x="496" y="700"/>
                  </a:lnTo>
                  <a:lnTo>
                    <a:pt x="502" y="708"/>
                  </a:lnTo>
                  <a:lnTo>
                    <a:pt x="508" y="714"/>
                  </a:lnTo>
                  <a:lnTo>
                    <a:pt x="520" y="724"/>
                  </a:lnTo>
                  <a:lnTo>
                    <a:pt x="520" y="724"/>
                  </a:lnTo>
                  <a:lnTo>
                    <a:pt x="532" y="738"/>
                  </a:lnTo>
                  <a:lnTo>
                    <a:pt x="532" y="738"/>
                  </a:lnTo>
                  <a:lnTo>
                    <a:pt x="542" y="744"/>
                  </a:lnTo>
                  <a:lnTo>
                    <a:pt x="548" y="748"/>
                  </a:lnTo>
                  <a:lnTo>
                    <a:pt x="552" y="752"/>
                  </a:lnTo>
                  <a:lnTo>
                    <a:pt x="552" y="752"/>
                  </a:lnTo>
                  <a:lnTo>
                    <a:pt x="554" y="756"/>
                  </a:lnTo>
                  <a:lnTo>
                    <a:pt x="556" y="760"/>
                  </a:lnTo>
                  <a:lnTo>
                    <a:pt x="554" y="768"/>
                  </a:lnTo>
                  <a:lnTo>
                    <a:pt x="546" y="786"/>
                  </a:lnTo>
                  <a:lnTo>
                    <a:pt x="546" y="786"/>
                  </a:lnTo>
                  <a:lnTo>
                    <a:pt x="552" y="786"/>
                  </a:lnTo>
                  <a:lnTo>
                    <a:pt x="552" y="786"/>
                  </a:lnTo>
                  <a:lnTo>
                    <a:pt x="554" y="786"/>
                  </a:lnTo>
                  <a:lnTo>
                    <a:pt x="558" y="784"/>
                  </a:lnTo>
                  <a:lnTo>
                    <a:pt x="566" y="778"/>
                  </a:lnTo>
                  <a:lnTo>
                    <a:pt x="578" y="766"/>
                  </a:lnTo>
                  <a:lnTo>
                    <a:pt x="578" y="766"/>
                  </a:lnTo>
                  <a:lnTo>
                    <a:pt x="574" y="758"/>
                  </a:lnTo>
                  <a:lnTo>
                    <a:pt x="574" y="754"/>
                  </a:lnTo>
                  <a:lnTo>
                    <a:pt x="576" y="748"/>
                  </a:lnTo>
                  <a:lnTo>
                    <a:pt x="576" y="748"/>
                  </a:lnTo>
                  <a:lnTo>
                    <a:pt x="578" y="746"/>
                  </a:lnTo>
                  <a:lnTo>
                    <a:pt x="580" y="746"/>
                  </a:lnTo>
                  <a:lnTo>
                    <a:pt x="580" y="746"/>
                  </a:lnTo>
                  <a:lnTo>
                    <a:pt x="582" y="746"/>
                  </a:lnTo>
                  <a:lnTo>
                    <a:pt x="584" y="750"/>
                  </a:lnTo>
                  <a:lnTo>
                    <a:pt x="586" y="754"/>
                  </a:lnTo>
                  <a:lnTo>
                    <a:pt x="586" y="754"/>
                  </a:lnTo>
                  <a:lnTo>
                    <a:pt x="590" y="752"/>
                  </a:lnTo>
                  <a:lnTo>
                    <a:pt x="590" y="750"/>
                  </a:lnTo>
                  <a:lnTo>
                    <a:pt x="590" y="746"/>
                  </a:lnTo>
                  <a:lnTo>
                    <a:pt x="586" y="742"/>
                  </a:lnTo>
                  <a:lnTo>
                    <a:pt x="580" y="734"/>
                  </a:lnTo>
                  <a:lnTo>
                    <a:pt x="574" y="730"/>
                  </a:lnTo>
                  <a:lnTo>
                    <a:pt x="574" y="730"/>
                  </a:lnTo>
                  <a:lnTo>
                    <a:pt x="566" y="724"/>
                  </a:lnTo>
                  <a:lnTo>
                    <a:pt x="566" y="724"/>
                  </a:lnTo>
                  <a:lnTo>
                    <a:pt x="562" y="722"/>
                  </a:lnTo>
                  <a:lnTo>
                    <a:pt x="558" y="718"/>
                  </a:lnTo>
                  <a:lnTo>
                    <a:pt x="558" y="718"/>
                  </a:lnTo>
                  <a:lnTo>
                    <a:pt x="554" y="710"/>
                  </a:lnTo>
                  <a:lnTo>
                    <a:pt x="550" y="702"/>
                  </a:lnTo>
                  <a:lnTo>
                    <a:pt x="550" y="702"/>
                  </a:lnTo>
                  <a:lnTo>
                    <a:pt x="536" y="684"/>
                  </a:lnTo>
                  <a:lnTo>
                    <a:pt x="532" y="676"/>
                  </a:lnTo>
                  <a:lnTo>
                    <a:pt x="530" y="670"/>
                  </a:lnTo>
                  <a:lnTo>
                    <a:pt x="532" y="664"/>
                  </a:lnTo>
                  <a:lnTo>
                    <a:pt x="532" y="664"/>
                  </a:lnTo>
                  <a:lnTo>
                    <a:pt x="534" y="656"/>
                  </a:lnTo>
                  <a:lnTo>
                    <a:pt x="536" y="656"/>
                  </a:lnTo>
                  <a:lnTo>
                    <a:pt x="540" y="654"/>
                  </a:lnTo>
                  <a:lnTo>
                    <a:pt x="540" y="654"/>
                  </a:lnTo>
                  <a:lnTo>
                    <a:pt x="544" y="656"/>
                  </a:lnTo>
                  <a:lnTo>
                    <a:pt x="548" y="658"/>
                  </a:lnTo>
                  <a:lnTo>
                    <a:pt x="556" y="666"/>
                  </a:lnTo>
                  <a:lnTo>
                    <a:pt x="568" y="682"/>
                  </a:lnTo>
                  <a:lnTo>
                    <a:pt x="568" y="682"/>
                  </a:lnTo>
                  <a:lnTo>
                    <a:pt x="580" y="698"/>
                  </a:lnTo>
                  <a:lnTo>
                    <a:pt x="588" y="704"/>
                  </a:lnTo>
                  <a:lnTo>
                    <a:pt x="598" y="710"/>
                  </a:lnTo>
                  <a:lnTo>
                    <a:pt x="598" y="710"/>
                  </a:lnTo>
                  <a:lnTo>
                    <a:pt x="602" y="714"/>
                  </a:lnTo>
                  <a:lnTo>
                    <a:pt x="606" y="718"/>
                  </a:lnTo>
                  <a:lnTo>
                    <a:pt x="612" y="726"/>
                  </a:lnTo>
                  <a:lnTo>
                    <a:pt x="612" y="726"/>
                  </a:lnTo>
                  <a:lnTo>
                    <a:pt x="612" y="732"/>
                  </a:lnTo>
                  <a:lnTo>
                    <a:pt x="612" y="738"/>
                  </a:lnTo>
                  <a:lnTo>
                    <a:pt x="610" y="748"/>
                  </a:lnTo>
                  <a:lnTo>
                    <a:pt x="610" y="748"/>
                  </a:lnTo>
                  <a:lnTo>
                    <a:pt x="612" y="756"/>
                  </a:lnTo>
                  <a:lnTo>
                    <a:pt x="616" y="764"/>
                  </a:lnTo>
                  <a:lnTo>
                    <a:pt x="628" y="776"/>
                  </a:lnTo>
                  <a:lnTo>
                    <a:pt x="628" y="776"/>
                  </a:lnTo>
                  <a:lnTo>
                    <a:pt x="632" y="780"/>
                  </a:lnTo>
                  <a:lnTo>
                    <a:pt x="636" y="782"/>
                  </a:lnTo>
                  <a:lnTo>
                    <a:pt x="646" y="784"/>
                  </a:lnTo>
                  <a:lnTo>
                    <a:pt x="646" y="784"/>
                  </a:lnTo>
                  <a:lnTo>
                    <a:pt x="646" y="786"/>
                  </a:lnTo>
                  <a:lnTo>
                    <a:pt x="648" y="790"/>
                  </a:lnTo>
                  <a:lnTo>
                    <a:pt x="648" y="792"/>
                  </a:lnTo>
                  <a:lnTo>
                    <a:pt x="650" y="794"/>
                  </a:lnTo>
                  <a:lnTo>
                    <a:pt x="650" y="794"/>
                  </a:lnTo>
                  <a:lnTo>
                    <a:pt x="654" y="796"/>
                  </a:lnTo>
                  <a:lnTo>
                    <a:pt x="654" y="796"/>
                  </a:lnTo>
                  <a:lnTo>
                    <a:pt x="656" y="796"/>
                  </a:lnTo>
                  <a:lnTo>
                    <a:pt x="658" y="794"/>
                  </a:lnTo>
                  <a:lnTo>
                    <a:pt x="660" y="788"/>
                  </a:lnTo>
                  <a:lnTo>
                    <a:pt x="662" y="778"/>
                  </a:lnTo>
                  <a:lnTo>
                    <a:pt x="662" y="778"/>
                  </a:lnTo>
                  <a:lnTo>
                    <a:pt x="660" y="762"/>
                  </a:lnTo>
                  <a:lnTo>
                    <a:pt x="660" y="754"/>
                  </a:lnTo>
                  <a:lnTo>
                    <a:pt x="662" y="750"/>
                  </a:lnTo>
                  <a:lnTo>
                    <a:pt x="664" y="750"/>
                  </a:lnTo>
                  <a:lnTo>
                    <a:pt x="664" y="750"/>
                  </a:lnTo>
                  <a:lnTo>
                    <a:pt x="664" y="750"/>
                  </a:lnTo>
                  <a:lnTo>
                    <a:pt x="664" y="750"/>
                  </a:lnTo>
                  <a:lnTo>
                    <a:pt x="666" y="752"/>
                  </a:lnTo>
                  <a:lnTo>
                    <a:pt x="670" y="756"/>
                  </a:lnTo>
                  <a:lnTo>
                    <a:pt x="670" y="756"/>
                  </a:lnTo>
                  <a:lnTo>
                    <a:pt x="682" y="748"/>
                  </a:lnTo>
                  <a:lnTo>
                    <a:pt x="682" y="748"/>
                  </a:lnTo>
                  <a:lnTo>
                    <a:pt x="686" y="746"/>
                  </a:lnTo>
                  <a:lnTo>
                    <a:pt x="690" y="746"/>
                  </a:lnTo>
                  <a:lnTo>
                    <a:pt x="690" y="746"/>
                  </a:lnTo>
                  <a:lnTo>
                    <a:pt x="694" y="746"/>
                  </a:lnTo>
                  <a:lnTo>
                    <a:pt x="698" y="748"/>
                  </a:lnTo>
                  <a:lnTo>
                    <a:pt x="700" y="752"/>
                  </a:lnTo>
                  <a:lnTo>
                    <a:pt x="700" y="758"/>
                  </a:lnTo>
                  <a:lnTo>
                    <a:pt x="700" y="758"/>
                  </a:lnTo>
                  <a:lnTo>
                    <a:pt x="698" y="766"/>
                  </a:lnTo>
                  <a:lnTo>
                    <a:pt x="694" y="776"/>
                  </a:lnTo>
                  <a:lnTo>
                    <a:pt x="692" y="784"/>
                  </a:lnTo>
                  <a:lnTo>
                    <a:pt x="690" y="794"/>
                  </a:lnTo>
                  <a:lnTo>
                    <a:pt x="690" y="794"/>
                  </a:lnTo>
                  <a:lnTo>
                    <a:pt x="692" y="798"/>
                  </a:lnTo>
                  <a:lnTo>
                    <a:pt x="694" y="802"/>
                  </a:lnTo>
                  <a:lnTo>
                    <a:pt x="700" y="806"/>
                  </a:lnTo>
                  <a:lnTo>
                    <a:pt x="708" y="810"/>
                  </a:lnTo>
                  <a:lnTo>
                    <a:pt x="716" y="814"/>
                  </a:lnTo>
                  <a:lnTo>
                    <a:pt x="716" y="814"/>
                  </a:lnTo>
                  <a:lnTo>
                    <a:pt x="720" y="818"/>
                  </a:lnTo>
                  <a:lnTo>
                    <a:pt x="722" y="822"/>
                  </a:lnTo>
                  <a:lnTo>
                    <a:pt x="722" y="822"/>
                  </a:lnTo>
                  <a:lnTo>
                    <a:pt x="726" y="822"/>
                  </a:lnTo>
                  <a:lnTo>
                    <a:pt x="726" y="822"/>
                  </a:lnTo>
                  <a:lnTo>
                    <a:pt x="736" y="822"/>
                  </a:lnTo>
                  <a:lnTo>
                    <a:pt x="736" y="822"/>
                  </a:lnTo>
                  <a:lnTo>
                    <a:pt x="742" y="820"/>
                  </a:lnTo>
                  <a:lnTo>
                    <a:pt x="748" y="818"/>
                  </a:lnTo>
                  <a:lnTo>
                    <a:pt x="748" y="818"/>
                  </a:lnTo>
                  <a:lnTo>
                    <a:pt x="752" y="814"/>
                  </a:lnTo>
                  <a:lnTo>
                    <a:pt x="760" y="812"/>
                  </a:lnTo>
                  <a:lnTo>
                    <a:pt x="760" y="812"/>
                  </a:lnTo>
                  <a:lnTo>
                    <a:pt x="760" y="812"/>
                  </a:lnTo>
                  <a:lnTo>
                    <a:pt x="760" y="812"/>
                  </a:lnTo>
                  <a:lnTo>
                    <a:pt x="770" y="816"/>
                  </a:lnTo>
                  <a:lnTo>
                    <a:pt x="770" y="816"/>
                  </a:lnTo>
                  <a:lnTo>
                    <a:pt x="774" y="818"/>
                  </a:lnTo>
                  <a:lnTo>
                    <a:pt x="772" y="824"/>
                  </a:lnTo>
                  <a:lnTo>
                    <a:pt x="772" y="824"/>
                  </a:lnTo>
                  <a:lnTo>
                    <a:pt x="776" y="824"/>
                  </a:lnTo>
                  <a:lnTo>
                    <a:pt x="776" y="824"/>
                  </a:lnTo>
                  <a:lnTo>
                    <a:pt x="778" y="824"/>
                  </a:lnTo>
                  <a:lnTo>
                    <a:pt x="778" y="824"/>
                  </a:lnTo>
                  <a:lnTo>
                    <a:pt x="782" y="824"/>
                  </a:lnTo>
                  <a:lnTo>
                    <a:pt x="782" y="824"/>
                  </a:lnTo>
                  <a:lnTo>
                    <a:pt x="792" y="826"/>
                  </a:lnTo>
                  <a:lnTo>
                    <a:pt x="792" y="826"/>
                  </a:lnTo>
                  <a:lnTo>
                    <a:pt x="792" y="826"/>
                  </a:lnTo>
                  <a:lnTo>
                    <a:pt x="792" y="826"/>
                  </a:lnTo>
                  <a:lnTo>
                    <a:pt x="798" y="820"/>
                  </a:lnTo>
                  <a:lnTo>
                    <a:pt x="798" y="820"/>
                  </a:lnTo>
                  <a:lnTo>
                    <a:pt x="802" y="816"/>
                  </a:lnTo>
                  <a:lnTo>
                    <a:pt x="808" y="814"/>
                  </a:lnTo>
                  <a:lnTo>
                    <a:pt x="808" y="814"/>
                  </a:lnTo>
                  <a:lnTo>
                    <a:pt x="810" y="814"/>
                  </a:lnTo>
                  <a:lnTo>
                    <a:pt x="814" y="816"/>
                  </a:lnTo>
                  <a:lnTo>
                    <a:pt x="814" y="816"/>
                  </a:lnTo>
                  <a:lnTo>
                    <a:pt x="814" y="820"/>
                  </a:lnTo>
                  <a:lnTo>
                    <a:pt x="814" y="822"/>
                  </a:lnTo>
                  <a:lnTo>
                    <a:pt x="814" y="830"/>
                  </a:lnTo>
                  <a:lnTo>
                    <a:pt x="808" y="846"/>
                  </a:lnTo>
                  <a:lnTo>
                    <a:pt x="808" y="846"/>
                  </a:lnTo>
                  <a:lnTo>
                    <a:pt x="806" y="850"/>
                  </a:lnTo>
                  <a:lnTo>
                    <a:pt x="808" y="854"/>
                  </a:lnTo>
                  <a:lnTo>
                    <a:pt x="810" y="860"/>
                  </a:lnTo>
                  <a:lnTo>
                    <a:pt x="810" y="860"/>
                  </a:lnTo>
                  <a:lnTo>
                    <a:pt x="796" y="876"/>
                  </a:lnTo>
                  <a:lnTo>
                    <a:pt x="782" y="894"/>
                  </a:lnTo>
                  <a:lnTo>
                    <a:pt x="782" y="894"/>
                  </a:lnTo>
                  <a:lnTo>
                    <a:pt x="774" y="904"/>
                  </a:lnTo>
                  <a:lnTo>
                    <a:pt x="768" y="910"/>
                  </a:lnTo>
                  <a:lnTo>
                    <a:pt x="762" y="912"/>
                  </a:lnTo>
                  <a:lnTo>
                    <a:pt x="762" y="912"/>
                  </a:lnTo>
                  <a:lnTo>
                    <a:pt x="760" y="912"/>
                  </a:lnTo>
                  <a:lnTo>
                    <a:pt x="760" y="912"/>
                  </a:lnTo>
                  <a:lnTo>
                    <a:pt x="748" y="904"/>
                  </a:lnTo>
                  <a:lnTo>
                    <a:pt x="740" y="898"/>
                  </a:lnTo>
                  <a:lnTo>
                    <a:pt x="740" y="898"/>
                  </a:lnTo>
                  <a:lnTo>
                    <a:pt x="740" y="898"/>
                  </a:lnTo>
                  <a:lnTo>
                    <a:pt x="734" y="904"/>
                  </a:lnTo>
                  <a:lnTo>
                    <a:pt x="724" y="908"/>
                  </a:lnTo>
                  <a:lnTo>
                    <a:pt x="714" y="910"/>
                  </a:lnTo>
                  <a:lnTo>
                    <a:pt x="704" y="910"/>
                  </a:lnTo>
                  <a:lnTo>
                    <a:pt x="704" y="910"/>
                  </a:lnTo>
                  <a:lnTo>
                    <a:pt x="692" y="910"/>
                  </a:lnTo>
                  <a:lnTo>
                    <a:pt x="684" y="908"/>
                  </a:lnTo>
                  <a:lnTo>
                    <a:pt x="684" y="908"/>
                  </a:lnTo>
                  <a:lnTo>
                    <a:pt x="676" y="904"/>
                  </a:lnTo>
                  <a:lnTo>
                    <a:pt x="670" y="900"/>
                  </a:lnTo>
                  <a:lnTo>
                    <a:pt x="662" y="896"/>
                  </a:lnTo>
                  <a:lnTo>
                    <a:pt x="654" y="892"/>
                  </a:lnTo>
                  <a:lnTo>
                    <a:pt x="654" y="892"/>
                  </a:lnTo>
                  <a:lnTo>
                    <a:pt x="646" y="890"/>
                  </a:lnTo>
                  <a:lnTo>
                    <a:pt x="642" y="888"/>
                  </a:lnTo>
                  <a:lnTo>
                    <a:pt x="640" y="884"/>
                  </a:lnTo>
                  <a:lnTo>
                    <a:pt x="640" y="884"/>
                  </a:lnTo>
                  <a:lnTo>
                    <a:pt x="636" y="878"/>
                  </a:lnTo>
                  <a:lnTo>
                    <a:pt x="630" y="872"/>
                  </a:lnTo>
                  <a:lnTo>
                    <a:pt x="630" y="872"/>
                  </a:lnTo>
                  <a:lnTo>
                    <a:pt x="624" y="870"/>
                  </a:lnTo>
                  <a:lnTo>
                    <a:pt x="618" y="868"/>
                  </a:lnTo>
                  <a:lnTo>
                    <a:pt x="618" y="868"/>
                  </a:lnTo>
                  <a:lnTo>
                    <a:pt x="614" y="868"/>
                  </a:lnTo>
                  <a:lnTo>
                    <a:pt x="608" y="870"/>
                  </a:lnTo>
                  <a:lnTo>
                    <a:pt x="596" y="876"/>
                  </a:lnTo>
                  <a:lnTo>
                    <a:pt x="596" y="876"/>
                  </a:lnTo>
                  <a:lnTo>
                    <a:pt x="590" y="878"/>
                  </a:lnTo>
                  <a:lnTo>
                    <a:pt x="588" y="880"/>
                  </a:lnTo>
                  <a:lnTo>
                    <a:pt x="586" y="884"/>
                  </a:lnTo>
                  <a:lnTo>
                    <a:pt x="586" y="888"/>
                  </a:lnTo>
                  <a:lnTo>
                    <a:pt x="586" y="888"/>
                  </a:lnTo>
                  <a:lnTo>
                    <a:pt x="586" y="896"/>
                  </a:lnTo>
                  <a:lnTo>
                    <a:pt x="584" y="904"/>
                  </a:lnTo>
                  <a:lnTo>
                    <a:pt x="584" y="904"/>
                  </a:lnTo>
                  <a:lnTo>
                    <a:pt x="582" y="912"/>
                  </a:lnTo>
                  <a:lnTo>
                    <a:pt x="580" y="914"/>
                  </a:lnTo>
                  <a:lnTo>
                    <a:pt x="574" y="916"/>
                  </a:lnTo>
                  <a:lnTo>
                    <a:pt x="574" y="916"/>
                  </a:lnTo>
                  <a:lnTo>
                    <a:pt x="574" y="916"/>
                  </a:lnTo>
                  <a:lnTo>
                    <a:pt x="574" y="916"/>
                  </a:lnTo>
                  <a:lnTo>
                    <a:pt x="568" y="914"/>
                  </a:lnTo>
                  <a:lnTo>
                    <a:pt x="564" y="912"/>
                  </a:lnTo>
                  <a:lnTo>
                    <a:pt x="558" y="906"/>
                  </a:lnTo>
                  <a:lnTo>
                    <a:pt x="558" y="906"/>
                  </a:lnTo>
                  <a:lnTo>
                    <a:pt x="550" y="902"/>
                  </a:lnTo>
                  <a:lnTo>
                    <a:pt x="542" y="898"/>
                  </a:lnTo>
                  <a:lnTo>
                    <a:pt x="534" y="894"/>
                  </a:lnTo>
                  <a:lnTo>
                    <a:pt x="528" y="888"/>
                  </a:lnTo>
                  <a:lnTo>
                    <a:pt x="528" y="888"/>
                  </a:lnTo>
                  <a:lnTo>
                    <a:pt x="524" y="882"/>
                  </a:lnTo>
                  <a:lnTo>
                    <a:pt x="520" y="874"/>
                  </a:lnTo>
                  <a:lnTo>
                    <a:pt x="520" y="874"/>
                  </a:lnTo>
                  <a:lnTo>
                    <a:pt x="516" y="872"/>
                  </a:lnTo>
                  <a:lnTo>
                    <a:pt x="512" y="870"/>
                  </a:lnTo>
                  <a:lnTo>
                    <a:pt x="512" y="870"/>
                  </a:lnTo>
                  <a:lnTo>
                    <a:pt x="502" y="872"/>
                  </a:lnTo>
                  <a:lnTo>
                    <a:pt x="502" y="872"/>
                  </a:lnTo>
                  <a:lnTo>
                    <a:pt x="498" y="872"/>
                  </a:lnTo>
                  <a:lnTo>
                    <a:pt x="498" y="872"/>
                  </a:lnTo>
                  <a:lnTo>
                    <a:pt x="490" y="870"/>
                  </a:lnTo>
                  <a:lnTo>
                    <a:pt x="482" y="868"/>
                  </a:lnTo>
                  <a:lnTo>
                    <a:pt x="468" y="862"/>
                  </a:lnTo>
                  <a:lnTo>
                    <a:pt x="468" y="862"/>
                  </a:lnTo>
                  <a:lnTo>
                    <a:pt x="460" y="858"/>
                  </a:lnTo>
                  <a:lnTo>
                    <a:pt x="458" y="856"/>
                  </a:lnTo>
                  <a:lnTo>
                    <a:pt x="458" y="852"/>
                  </a:lnTo>
                  <a:lnTo>
                    <a:pt x="458" y="852"/>
                  </a:lnTo>
                  <a:lnTo>
                    <a:pt x="460" y="842"/>
                  </a:lnTo>
                  <a:lnTo>
                    <a:pt x="468" y="838"/>
                  </a:lnTo>
                  <a:lnTo>
                    <a:pt x="468" y="838"/>
                  </a:lnTo>
                  <a:lnTo>
                    <a:pt x="474" y="834"/>
                  </a:lnTo>
                  <a:lnTo>
                    <a:pt x="476" y="832"/>
                  </a:lnTo>
                  <a:lnTo>
                    <a:pt x="478" y="828"/>
                  </a:lnTo>
                  <a:lnTo>
                    <a:pt x="478" y="828"/>
                  </a:lnTo>
                  <a:lnTo>
                    <a:pt x="478" y="824"/>
                  </a:lnTo>
                  <a:lnTo>
                    <a:pt x="476" y="822"/>
                  </a:lnTo>
                  <a:lnTo>
                    <a:pt x="472" y="816"/>
                  </a:lnTo>
                  <a:lnTo>
                    <a:pt x="472" y="816"/>
                  </a:lnTo>
                  <a:lnTo>
                    <a:pt x="472" y="808"/>
                  </a:lnTo>
                  <a:lnTo>
                    <a:pt x="472" y="804"/>
                  </a:lnTo>
                  <a:lnTo>
                    <a:pt x="470" y="802"/>
                  </a:lnTo>
                  <a:lnTo>
                    <a:pt x="470" y="802"/>
                  </a:lnTo>
                  <a:lnTo>
                    <a:pt x="468" y="798"/>
                  </a:lnTo>
                  <a:lnTo>
                    <a:pt x="466" y="798"/>
                  </a:lnTo>
                  <a:lnTo>
                    <a:pt x="466" y="798"/>
                  </a:lnTo>
                  <a:lnTo>
                    <a:pt x="462" y="800"/>
                  </a:lnTo>
                  <a:lnTo>
                    <a:pt x="458" y="802"/>
                  </a:lnTo>
                  <a:lnTo>
                    <a:pt x="458" y="802"/>
                  </a:lnTo>
                  <a:lnTo>
                    <a:pt x="446" y="804"/>
                  </a:lnTo>
                  <a:lnTo>
                    <a:pt x="432" y="804"/>
                  </a:lnTo>
                  <a:lnTo>
                    <a:pt x="432" y="804"/>
                  </a:lnTo>
                  <a:lnTo>
                    <a:pt x="418" y="802"/>
                  </a:lnTo>
                  <a:lnTo>
                    <a:pt x="418" y="802"/>
                  </a:lnTo>
                  <a:lnTo>
                    <a:pt x="408" y="802"/>
                  </a:lnTo>
                  <a:lnTo>
                    <a:pt x="400" y="800"/>
                  </a:lnTo>
                  <a:lnTo>
                    <a:pt x="400" y="800"/>
                  </a:lnTo>
                  <a:lnTo>
                    <a:pt x="394" y="796"/>
                  </a:lnTo>
                  <a:lnTo>
                    <a:pt x="390" y="794"/>
                  </a:lnTo>
                  <a:lnTo>
                    <a:pt x="386" y="794"/>
                  </a:lnTo>
                  <a:lnTo>
                    <a:pt x="386" y="794"/>
                  </a:lnTo>
                  <a:lnTo>
                    <a:pt x="382" y="794"/>
                  </a:lnTo>
                  <a:lnTo>
                    <a:pt x="382" y="794"/>
                  </a:lnTo>
                  <a:lnTo>
                    <a:pt x="374" y="798"/>
                  </a:lnTo>
                  <a:lnTo>
                    <a:pt x="366" y="802"/>
                  </a:lnTo>
                  <a:lnTo>
                    <a:pt x="358" y="806"/>
                  </a:lnTo>
                  <a:lnTo>
                    <a:pt x="350" y="810"/>
                  </a:lnTo>
                  <a:lnTo>
                    <a:pt x="350" y="810"/>
                  </a:lnTo>
                  <a:lnTo>
                    <a:pt x="346" y="810"/>
                  </a:lnTo>
                  <a:lnTo>
                    <a:pt x="346" y="810"/>
                  </a:lnTo>
                  <a:lnTo>
                    <a:pt x="342" y="810"/>
                  </a:lnTo>
                  <a:lnTo>
                    <a:pt x="342" y="810"/>
                  </a:lnTo>
                  <a:lnTo>
                    <a:pt x="338" y="810"/>
                  </a:lnTo>
                  <a:lnTo>
                    <a:pt x="338" y="810"/>
                  </a:lnTo>
                  <a:lnTo>
                    <a:pt x="334" y="810"/>
                  </a:lnTo>
                  <a:lnTo>
                    <a:pt x="330" y="810"/>
                  </a:lnTo>
                  <a:lnTo>
                    <a:pt x="330" y="810"/>
                  </a:lnTo>
                  <a:lnTo>
                    <a:pt x="326" y="814"/>
                  </a:lnTo>
                  <a:lnTo>
                    <a:pt x="324" y="816"/>
                  </a:lnTo>
                  <a:lnTo>
                    <a:pt x="322" y="820"/>
                  </a:lnTo>
                  <a:lnTo>
                    <a:pt x="320" y="822"/>
                  </a:lnTo>
                  <a:lnTo>
                    <a:pt x="320" y="822"/>
                  </a:lnTo>
                  <a:lnTo>
                    <a:pt x="312" y="824"/>
                  </a:lnTo>
                  <a:lnTo>
                    <a:pt x="312" y="824"/>
                  </a:lnTo>
                  <a:lnTo>
                    <a:pt x="306" y="822"/>
                  </a:lnTo>
                  <a:lnTo>
                    <a:pt x="306" y="822"/>
                  </a:lnTo>
                  <a:lnTo>
                    <a:pt x="300" y="822"/>
                  </a:lnTo>
                  <a:lnTo>
                    <a:pt x="300" y="822"/>
                  </a:lnTo>
                  <a:lnTo>
                    <a:pt x="300" y="822"/>
                  </a:lnTo>
                  <a:lnTo>
                    <a:pt x="300" y="822"/>
                  </a:lnTo>
                  <a:lnTo>
                    <a:pt x="288" y="824"/>
                  </a:lnTo>
                  <a:lnTo>
                    <a:pt x="276" y="826"/>
                  </a:lnTo>
                  <a:lnTo>
                    <a:pt x="276" y="826"/>
                  </a:lnTo>
                  <a:lnTo>
                    <a:pt x="266" y="826"/>
                  </a:lnTo>
                  <a:lnTo>
                    <a:pt x="266" y="826"/>
                  </a:lnTo>
                  <a:lnTo>
                    <a:pt x="260" y="826"/>
                  </a:lnTo>
                  <a:lnTo>
                    <a:pt x="256" y="824"/>
                  </a:lnTo>
                  <a:lnTo>
                    <a:pt x="256" y="824"/>
                  </a:lnTo>
                  <a:lnTo>
                    <a:pt x="252" y="822"/>
                  </a:lnTo>
                  <a:lnTo>
                    <a:pt x="248" y="820"/>
                  </a:lnTo>
                  <a:lnTo>
                    <a:pt x="248" y="820"/>
                  </a:lnTo>
                  <a:lnTo>
                    <a:pt x="246" y="822"/>
                  </a:lnTo>
                  <a:lnTo>
                    <a:pt x="242" y="824"/>
                  </a:lnTo>
                  <a:lnTo>
                    <a:pt x="242" y="824"/>
                  </a:lnTo>
                  <a:lnTo>
                    <a:pt x="220" y="850"/>
                  </a:lnTo>
                  <a:lnTo>
                    <a:pt x="220" y="850"/>
                  </a:lnTo>
                  <a:lnTo>
                    <a:pt x="212" y="856"/>
                  </a:lnTo>
                  <a:lnTo>
                    <a:pt x="204" y="862"/>
                  </a:lnTo>
                  <a:lnTo>
                    <a:pt x="186" y="872"/>
                  </a:lnTo>
                  <a:lnTo>
                    <a:pt x="186" y="872"/>
                  </a:lnTo>
                  <a:lnTo>
                    <a:pt x="180" y="878"/>
                  </a:lnTo>
                  <a:lnTo>
                    <a:pt x="174" y="886"/>
                  </a:lnTo>
                  <a:lnTo>
                    <a:pt x="174" y="886"/>
                  </a:lnTo>
                  <a:lnTo>
                    <a:pt x="168" y="892"/>
                  </a:lnTo>
                  <a:lnTo>
                    <a:pt x="166" y="894"/>
                  </a:lnTo>
                  <a:lnTo>
                    <a:pt x="166" y="900"/>
                  </a:lnTo>
                  <a:lnTo>
                    <a:pt x="166" y="900"/>
                  </a:lnTo>
                  <a:lnTo>
                    <a:pt x="164" y="908"/>
                  </a:lnTo>
                  <a:lnTo>
                    <a:pt x="162" y="916"/>
                  </a:lnTo>
                  <a:lnTo>
                    <a:pt x="154" y="922"/>
                  </a:lnTo>
                  <a:lnTo>
                    <a:pt x="144" y="926"/>
                  </a:lnTo>
                  <a:lnTo>
                    <a:pt x="144" y="926"/>
                  </a:lnTo>
                  <a:lnTo>
                    <a:pt x="132" y="932"/>
                  </a:lnTo>
                  <a:lnTo>
                    <a:pt x="120" y="938"/>
                  </a:lnTo>
                  <a:lnTo>
                    <a:pt x="108" y="946"/>
                  </a:lnTo>
                  <a:lnTo>
                    <a:pt x="96" y="956"/>
                  </a:lnTo>
                  <a:lnTo>
                    <a:pt x="96" y="956"/>
                  </a:lnTo>
                  <a:lnTo>
                    <a:pt x="80" y="974"/>
                  </a:lnTo>
                  <a:lnTo>
                    <a:pt x="66" y="992"/>
                  </a:lnTo>
                  <a:lnTo>
                    <a:pt x="66" y="992"/>
                  </a:lnTo>
                  <a:lnTo>
                    <a:pt x="56" y="1010"/>
                  </a:lnTo>
                  <a:lnTo>
                    <a:pt x="50" y="1018"/>
                  </a:lnTo>
                  <a:lnTo>
                    <a:pt x="40" y="1026"/>
                  </a:lnTo>
                  <a:lnTo>
                    <a:pt x="40" y="1026"/>
                  </a:lnTo>
                  <a:lnTo>
                    <a:pt x="34" y="1032"/>
                  </a:lnTo>
                  <a:lnTo>
                    <a:pt x="28" y="1038"/>
                  </a:lnTo>
                  <a:lnTo>
                    <a:pt x="24" y="1046"/>
                  </a:lnTo>
                  <a:lnTo>
                    <a:pt x="24" y="1054"/>
                  </a:lnTo>
                  <a:lnTo>
                    <a:pt x="24" y="1054"/>
                  </a:lnTo>
                  <a:lnTo>
                    <a:pt x="26" y="1062"/>
                  </a:lnTo>
                  <a:lnTo>
                    <a:pt x="32" y="1070"/>
                  </a:lnTo>
                  <a:lnTo>
                    <a:pt x="38" y="1076"/>
                  </a:lnTo>
                  <a:lnTo>
                    <a:pt x="40" y="1080"/>
                  </a:lnTo>
                  <a:lnTo>
                    <a:pt x="40" y="1086"/>
                  </a:lnTo>
                  <a:lnTo>
                    <a:pt x="40" y="1086"/>
                  </a:lnTo>
                  <a:lnTo>
                    <a:pt x="38" y="1096"/>
                  </a:lnTo>
                  <a:lnTo>
                    <a:pt x="34" y="1108"/>
                  </a:lnTo>
                  <a:lnTo>
                    <a:pt x="28" y="1118"/>
                  </a:lnTo>
                  <a:lnTo>
                    <a:pt x="20" y="1128"/>
                  </a:lnTo>
                  <a:lnTo>
                    <a:pt x="20" y="1128"/>
                  </a:lnTo>
                  <a:lnTo>
                    <a:pt x="10" y="1140"/>
                  </a:lnTo>
                  <a:lnTo>
                    <a:pt x="2" y="1152"/>
                  </a:lnTo>
                  <a:lnTo>
                    <a:pt x="0" y="1166"/>
                  </a:lnTo>
                  <a:lnTo>
                    <a:pt x="0" y="1172"/>
                  </a:lnTo>
                  <a:lnTo>
                    <a:pt x="0" y="1180"/>
                  </a:lnTo>
                  <a:lnTo>
                    <a:pt x="0" y="1180"/>
                  </a:lnTo>
                  <a:lnTo>
                    <a:pt x="0" y="1188"/>
                  </a:lnTo>
                  <a:lnTo>
                    <a:pt x="2" y="1198"/>
                  </a:lnTo>
                  <a:lnTo>
                    <a:pt x="2" y="1198"/>
                  </a:lnTo>
                  <a:lnTo>
                    <a:pt x="4" y="1204"/>
                  </a:lnTo>
                  <a:lnTo>
                    <a:pt x="8" y="1208"/>
                  </a:lnTo>
                  <a:lnTo>
                    <a:pt x="14" y="1216"/>
                  </a:lnTo>
                  <a:lnTo>
                    <a:pt x="14" y="1216"/>
                  </a:lnTo>
                  <a:lnTo>
                    <a:pt x="20" y="1224"/>
                  </a:lnTo>
                  <a:lnTo>
                    <a:pt x="24" y="1232"/>
                  </a:lnTo>
                  <a:lnTo>
                    <a:pt x="26" y="1240"/>
                  </a:lnTo>
                  <a:lnTo>
                    <a:pt x="30" y="1248"/>
                  </a:lnTo>
                  <a:lnTo>
                    <a:pt x="30" y="1248"/>
                  </a:lnTo>
                  <a:lnTo>
                    <a:pt x="36" y="1254"/>
                  </a:lnTo>
                  <a:lnTo>
                    <a:pt x="40" y="1260"/>
                  </a:lnTo>
                  <a:lnTo>
                    <a:pt x="40" y="1260"/>
                  </a:lnTo>
                  <a:lnTo>
                    <a:pt x="42" y="1266"/>
                  </a:lnTo>
                  <a:lnTo>
                    <a:pt x="42" y="1272"/>
                  </a:lnTo>
                  <a:lnTo>
                    <a:pt x="42" y="1278"/>
                  </a:lnTo>
                  <a:lnTo>
                    <a:pt x="44" y="1284"/>
                  </a:lnTo>
                  <a:lnTo>
                    <a:pt x="44" y="1284"/>
                  </a:lnTo>
                  <a:lnTo>
                    <a:pt x="48" y="1290"/>
                  </a:lnTo>
                  <a:lnTo>
                    <a:pt x="56" y="1294"/>
                  </a:lnTo>
                  <a:lnTo>
                    <a:pt x="68" y="1300"/>
                  </a:lnTo>
                  <a:lnTo>
                    <a:pt x="68" y="1300"/>
                  </a:lnTo>
                  <a:lnTo>
                    <a:pt x="76" y="1306"/>
                  </a:lnTo>
                  <a:lnTo>
                    <a:pt x="80" y="1310"/>
                  </a:lnTo>
                  <a:lnTo>
                    <a:pt x="82" y="1314"/>
                  </a:lnTo>
                  <a:lnTo>
                    <a:pt x="82" y="1314"/>
                  </a:lnTo>
                  <a:lnTo>
                    <a:pt x="86" y="1322"/>
                  </a:lnTo>
                  <a:lnTo>
                    <a:pt x="90" y="1324"/>
                  </a:lnTo>
                  <a:lnTo>
                    <a:pt x="92" y="1328"/>
                  </a:lnTo>
                  <a:lnTo>
                    <a:pt x="92" y="1328"/>
                  </a:lnTo>
                  <a:lnTo>
                    <a:pt x="98" y="1328"/>
                  </a:lnTo>
                  <a:lnTo>
                    <a:pt x="98" y="1328"/>
                  </a:lnTo>
                  <a:lnTo>
                    <a:pt x="106" y="1328"/>
                  </a:lnTo>
                  <a:lnTo>
                    <a:pt x="114" y="1324"/>
                  </a:lnTo>
                  <a:lnTo>
                    <a:pt x="128" y="1316"/>
                  </a:lnTo>
                  <a:lnTo>
                    <a:pt x="128" y="1316"/>
                  </a:lnTo>
                  <a:lnTo>
                    <a:pt x="140" y="1312"/>
                  </a:lnTo>
                  <a:lnTo>
                    <a:pt x="152" y="1310"/>
                  </a:lnTo>
                  <a:lnTo>
                    <a:pt x="152" y="1310"/>
                  </a:lnTo>
                  <a:lnTo>
                    <a:pt x="160" y="1312"/>
                  </a:lnTo>
                  <a:lnTo>
                    <a:pt x="168" y="1316"/>
                  </a:lnTo>
                  <a:lnTo>
                    <a:pt x="168" y="1316"/>
                  </a:lnTo>
                  <a:lnTo>
                    <a:pt x="170" y="1320"/>
                  </a:lnTo>
                  <a:lnTo>
                    <a:pt x="172" y="1322"/>
                  </a:lnTo>
                  <a:lnTo>
                    <a:pt x="172" y="1322"/>
                  </a:lnTo>
                  <a:lnTo>
                    <a:pt x="174" y="1322"/>
                  </a:lnTo>
                  <a:lnTo>
                    <a:pt x="174" y="1322"/>
                  </a:lnTo>
                  <a:lnTo>
                    <a:pt x="182" y="1320"/>
                  </a:lnTo>
                  <a:lnTo>
                    <a:pt x="182" y="1320"/>
                  </a:lnTo>
                  <a:lnTo>
                    <a:pt x="190" y="1316"/>
                  </a:lnTo>
                  <a:lnTo>
                    <a:pt x="200" y="1312"/>
                  </a:lnTo>
                  <a:lnTo>
                    <a:pt x="200" y="1312"/>
                  </a:lnTo>
                  <a:lnTo>
                    <a:pt x="210" y="1308"/>
                  </a:lnTo>
                  <a:lnTo>
                    <a:pt x="220" y="1306"/>
                  </a:lnTo>
                  <a:lnTo>
                    <a:pt x="220" y="1306"/>
                  </a:lnTo>
                  <a:lnTo>
                    <a:pt x="238" y="1296"/>
                  </a:lnTo>
                  <a:lnTo>
                    <a:pt x="238" y="1296"/>
                  </a:lnTo>
                  <a:lnTo>
                    <a:pt x="250" y="1290"/>
                  </a:lnTo>
                  <a:lnTo>
                    <a:pt x="262" y="1288"/>
                  </a:lnTo>
                  <a:lnTo>
                    <a:pt x="262" y="1288"/>
                  </a:lnTo>
                  <a:lnTo>
                    <a:pt x="270" y="1290"/>
                  </a:lnTo>
                  <a:lnTo>
                    <a:pt x="276" y="1294"/>
                  </a:lnTo>
                  <a:lnTo>
                    <a:pt x="276" y="1294"/>
                  </a:lnTo>
                  <a:lnTo>
                    <a:pt x="280" y="1296"/>
                  </a:lnTo>
                  <a:lnTo>
                    <a:pt x="280" y="1300"/>
                  </a:lnTo>
                  <a:lnTo>
                    <a:pt x="282" y="1310"/>
                  </a:lnTo>
                  <a:lnTo>
                    <a:pt x="280" y="1318"/>
                  </a:lnTo>
                  <a:lnTo>
                    <a:pt x="282" y="1328"/>
                  </a:lnTo>
                  <a:lnTo>
                    <a:pt x="282" y="1328"/>
                  </a:lnTo>
                  <a:lnTo>
                    <a:pt x="284" y="1334"/>
                  </a:lnTo>
                  <a:lnTo>
                    <a:pt x="286" y="1336"/>
                  </a:lnTo>
                  <a:lnTo>
                    <a:pt x="290" y="1338"/>
                  </a:lnTo>
                  <a:lnTo>
                    <a:pt x="290" y="1338"/>
                  </a:lnTo>
                  <a:lnTo>
                    <a:pt x="292" y="1336"/>
                  </a:lnTo>
                  <a:lnTo>
                    <a:pt x="292" y="1336"/>
                  </a:lnTo>
                  <a:lnTo>
                    <a:pt x="304" y="1332"/>
                  </a:lnTo>
                  <a:lnTo>
                    <a:pt x="316" y="1328"/>
                  </a:lnTo>
                  <a:lnTo>
                    <a:pt x="316" y="1328"/>
                  </a:lnTo>
                  <a:lnTo>
                    <a:pt x="322" y="1328"/>
                  </a:lnTo>
                  <a:lnTo>
                    <a:pt x="322" y="1328"/>
                  </a:lnTo>
                  <a:lnTo>
                    <a:pt x="330" y="1330"/>
                  </a:lnTo>
                  <a:lnTo>
                    <a:pt x="334" y="1334"/>
                  </a:lnTo>
                  <a:lnTo>
                    <a:pt x="338" y="1340"/>
                  </a:lnTo>
                  <a:lnTo>
                    <a:pt x="338" y="1348"/>
                  </a:lnTo>
                  <a:lnTo>
                    <a:pt x="338" y="1348"/>
                  </a:lnTo>
                  <a:lnTo>
                    <a:pt x="338" y="1368"/>
                  </a:lnTo>
                  <a:lnTo>
                    <a:pt x="336" y="1378"/>
                  </a:lnTo>
                  <a:lnTo>
                    <a:pt x="330" y="1388"/>
                  </a:lnTo>
                  <a:lnTo>
                    <a:pt x="330" y="1388"/>
                  </a:lnTo>
                  <a:lnTo>
                    <a:pt x="326" y="1390"/>
                  </a:lnTo>
                  <a:lnTo>
                    <a:pt x="320" y="1392"/>
                  </a:lnTo>
                  <a:lnTo>
                    <a:pt x="320" y="1392"/>
                  </a:lnTo>
                  <a:lnTo>
                    <a:pt x="320" y="1396"/>
                  </a:lnTo>
                  <a:lnTo>
                    <a:pt x="318" y="1400"/>
                  </a:lnTo>
                  <a:lnTo>
                    <a:pt x="318" y="1400"/>
                  </a:lnTo>
                  <a:lnTo>
                    <a:pt x="314" y="1414"/>
                  </a:lnTo>
                  <a:lnTo>
                    <a:pt x="312" y="1420"/>
                  </a:lnTo>
                  <a:lnTo>
                    <a:pt x="312" y="1428"/>
                  </a:lnTo>
                  <a:lnTo>
                    <a:pt x="312" y="1428"/>
                  </a:lnTo>
                  <a:lnTo>
                    <a:pt x="314" y="1440"/>
                  </a:lnTo>
                  <a:lnTo>
                    <a:pt x="320" y="1448"/>
                  </a:lnTo>
                  <a:lnTo>
                    <a:pt x="336" y="1466"/>
                  </a:lnTo>
                  <a:lnTo>
                    <a:pt x="336" y="1466"/>
                  </a:lnTo>
                  <a:lnTo>
                    <a:pt x="340" y="1474"/>
                  </a:lnTo>
                  <a:lnTo>
                    <a:pt x="344" y="1484"/>
                  </a:lnTo>
                  <a:lnTo>
                    <a:pt x="348" y="1502"/>
                  </a:lnTo>
                  <a:lnTo>
                    <a:pt x="348" y="1502"/>
                  </a:lnTo>
                  <a:lnTo>
                    <a:pt x="348" y="1512"/>
                  </a:lnTo>
                  <a:lnTo>
                    <a:pt x="346" y="1522"/>
                  </a:lnTo>
                  <a:lnTo>
                    <a:pt x="346" y="1522"/>
                  </a:lnTo>
                  <a:lnTo>
                    <a:pt x="348" y="1530"/>
                  </a:lnTo>
                  <a:lnTo>
                    <a:pt x="352" y="1536"/>
                  </a:lnTo>
                  <a:lnTo>
                    <a:pt x="352" y="1536"/>
                  </a:lnTo>
                  <a:lnTo>
                    <a:pt x="352" y="1542"/>
                  </a:lnTo>
                  <a:lnTo>
                    <a:pt x="350" y="1544"/>
                  </a:lnTo>
                  <a:lnTo>
                    <a:pt x="346" y="1552"/>
                  </a:lnTo>
                  <a:lnTo>
                    <a:pt x="344" y="1560"/>
                  </a:lnTo>
                  <a:lnTo>
                    <a:pt x="344" y="1564"/>
                  </a:lnTo>
                  <a:lnTo>
                    <a:pt x="346" y="1568"/>
                  </a:lnTo>
                  <a:lnTo>
                    <a:pt x="346" y="1568"/>
                  </a:lnTo>
                  <a:lnTo>
                    <a:pt x="348" y="1572"/>
                  </a:lnTo>
                  <a:lnTo>
                    <a:pt x="348" y="1580"/>
                  </a:lnTo>
                  <a:lnTo>
                    <a:pt x="346" y="1586"/>
                  </a:lnTo>
                  <a:lnTo>
                    <a:pt x="344" y="1592"/>
                  </a:lnTo>
                  <a:lnTo>
                    <a:pt x="344" y="1592"/>
                  </a:lnTo>
                  <a:lnTo>
                    <a:pt x="336" y="1604"/>
                  </a:lnTo>
                  <a:lnTo>
                    <a:pt x="326" y="1614"/>
                  </a:lnTo>
                  <a:lnTo>
                    <a:pt x="326" y="1614"/>
                  </a:lnTo>
                  <a:lnTo>
                    <a:pt x="310" y="1624"/>
                  </a:lnTo>
                  <a:lnTo>
                    <a:pt x="304" y="1628"/>
                  </a:lnTo>
                  <a:lnTo>
                    <a:pt x="298" y="1636"/>
                  </a:lnTo>
                  <a:lnTo>
                    <a:pt x="298" y="1636"/>
                  </a:lnTo>
                  <a:lnTo>
                    <a:pt x="294" y="1648"/>
                  </a:lnTo>
                  <a:lnTo>
                    <a:pt x="292" y="1660"/>
                  </a:lnTo>
                  <a:lnTo>
                    <a:pt x="292" y="1660"/>
                  </a:lnTo>
                  <a:lnTo>
                    <a:pt x="286" y="1676"/>
                  </a:lnTo>
                  <a:lnTo>
                    <a:pt x="286" y="1682"/>
                  </a:lnTo>
                  <a:lnTo>
                    <a:pt x="286" y="1690"/>
                  </a:lnTo>
                  <a:lnTo>
                    <a:pt x="286" y="1690"/>
                  </a:lnTo>
                  <a:lnTo>
                    <a:pt x="286" y="1696"/>
                  </a:lnTo>
                  <a:lnTo>
                    <a:pt x="288" y="1700"/>
                  </a:lnTo>
                  <a:lnTo>
                    <a:pt x="288" y="1700"/>
                  </a:lnTo>
                  <a:lnTo>
                    <a:pt x="290" y="1706"/>
                  </a:lnTo>
                  <a:lnTo>
                    <a:pt x="294" y="1710"/>
                  </a:lnTo>
                  <a:lnTo>
                    <a:pt x="298" y="1714"/>
                  </a:lnTo>
                  <a:lnTo>
                    <a:pt x="300" y="1720"/>
                  </a:lnTo>
                  <a:lnTo>
                    <a:pt x="300" y="1720"/>
                  </a:lnTo>
                  <a:lnTo>
                    <a:pt x="298" y="1732"/>
                  </a:lnTo>
                  <a:lnTo>
                    <a:pt x="298" y="1732"/>
                  </a:lnTo>
                  <a:lnTo>
                    <a:pt x="298" y="1740"/>
                  </a:lnTo>
                  <a:lnTo>
                    <a:pt x="300" y="1748"/>
                  </a:lnTo>
                  <a:lnTo>
                    <a:pt x="300" y="1748"/>
                  </a:lnTo>
                  <a:lnTo>
                    <a:pt x="300" y="1760"/>
                  </a:lnTo>
                  <a:lnTo>
                    <a:pt x="302" y="1770"/>
                  </a:lnTo>
                  <a:lnTo>
                    <a:pt x="302" y="1770"/>
                  </a:lnTo>
                  <a:lnTo>
                    <a:pt x="306" y="1778"/>
                  </a:lnTo>
                  <a:lnTo>
                    <a:pt x="308" y="1788"/>
                  </a:lnTo>
                  <a:lnTo>
                    <a:pt x="308" y="1798"/>
                  </a:lnTo>
                  <a:lnTo>
                    <a:pt x="306" y="1806"/>
                  </a:lnTo>
                  <a:lnTo>
                    <a:pt x="306" y="1806"/>
                  </a:lnTo>
                  <a:lnTo>
                    <a:pt x="302" y="1818"/>
                  </a:lnTo>
                  <a:lnTo>
                    <a:pt x="300" y="1830"/>
                  </a:lnTo>
                  <a:lnTo>
                    <a:pt x="298" y="1842"/>
                  </a:lnTo>
                  <a:lnTo>
                    <a:pt x="298" y="1854"/>
                  </a:lnTo>
                  <a:lnTo>
                    <a:pt x="298" y="1854"/>
                  </a:lnTo>
                  <a:lnTo>
                    <a:pt x="304" y="1872"/>
                  </a:lnTo>
                  <a:lnTo>
                    <a:pt x="310" y="1888"/>
                  </a:lnTo>
                  <a:lnTo>
                    <a:pt x="310" y="1888"/>
                  </a:lnTo>
                  <a:lnTo>
                    <a:pt x="318" y="1908"/>
                  </a:lnTo>
                  <a:lnTo>
                    <a:pt x="326" y="1930"/>
                  </a:lnTo>
                  <a:lnTo>
                    <a:pt x="326" y="1930"/>
                  </a:lnTo>
                  <a:lnTo>
                    <a:pt x="328" y="1938"/>
                  </a:lnTo>
                  <a:lnTo>
                    <a:pt x="328" y="1946"/>
                  </a:lnTo>
                  <a:lnTo>
                    <a:pt x="328" y="1954"/>
                  </a:lnTo>
                  <a:lnTo>
                    <a:pt x="324" y="1962"/>
                  </a:lnTo>
                  <a:lnTo>
                    <a:pt x="324" y="1962"/>
                  </a:lnTo>
                  <a:lnTo>
                    <a:pt x="322" y="1972"/>
                  </a:lnTo>
                  <a:lnTo>
                    <a:pt x="322" y="1980"/>
                  </a:lnTo>
                  <a:lnTo>
                    <a:pt x="324" y="1988"/>
                  </a:lnTo>
                  <a:lnTo>
                    <a:pt x="328" y="1996"/>
                  </a:lnTo>
                  <a:lnTo>
                    <a:pt x="328" y="1996"/>
                  </a:lnTo>
                  <a:lnTo>
                    <a:pt x="332" y="2010"/>
                  </a:lnTo>
                  <a:lnTo>
                    <a:pt x="336" y="2016"/>
                  </a:lnTo>
                  <a:lnTo>
                    <a:pt x="340" y="2020"/>
                  </a:lnTo>
                  <a:lnTo>
                    <a:pt x="340" y="2020"/>
                  </a:lnTo>
                  <a:lnTo>
                    <a:pt x="346" y="2022"/>
                  </a:lnTo>
                  <a:lnTo>
                    <a:pt x="346" y="2022"/>
                  </a:lnTo>
                  <a:lnTo>
                    <a:pt x="352" y="2020"/>
                  </a:lnTo>
                  <a:lnTo>
                    <a:pt x="360" y="2018"/>
                  </a:lnTo>
                  <a:lnTo>
                    <a:pt x="372" y="2012"/>
                  </a:lnTo>
                  <a:lnTo>
                    <a:pt x="372" y="2012"/>
                  </a:lnTo>
                  <a:lnTo>
                    <a:pt x="384" y="2004"/>
                  </a:lnTo>
                  <a:lnTo>
                    <a:pt x="388" y="2002"/>
                  </a:lnTo>
                  <a:lnTo>
                    <a:pt x="396" y="2000"/>
                  </a:lnTo>
                  <a:lnTo>
                    <a:pt x="396" y="2000"/>
                  </a:lnTo>
                  <a:lnTo>
                    <a:pt x="404" y="1998"/>
                  </a:lnTo>
                  <a:lnTo>
                    <a:pt x="412" y="1998"/>
                  </a:lnTo>
                  <a:lnTo>
                    <a:pt x="412" y="1998"/>
                  </a:lnTo>
                  <a:lnTo>
                    <a:pt x="414" y="1998"/>
                  </a:lnTo>
                  <a:lnTo>
                    <a:pt x="414" y="1998"/>
                  </a:lnTo>
                  <a:lnTo>
                    <a:pt x="416" y="1998"/>
                  </a:lnTo>
                  <a:lnTo>
                    <a:pt x="416" y="1998"/>
                  </a:lnTo>
                  <a:lnTo>
                    <a:pt x="426" y="1998"/>
                  </a:lnTo>
                  <a:lnTo>
                    <a:pt x="434" y="1996"/>
                  </a:lnTo>
                  <a:lnTo>
                    <a:pt x="434" y="1996"/>
                  </a:lnTo>
                  <a:lnTo>
                    <a:pt x="444" y="1990"/>
                  </a:lnTo>
                  <a:lnTo>
                    <a:pt x="456" y="1984"/>
                  </a:lnTo>
                  <a:lnTo>
                    <a:pt x="456" y="1984"/>
                  </a:lnTo>
                  <a:lnTo>
                    <a:pt x="466" y="1982"/>
                  </a:lnTo>
                  <a:lnTo>
                    <a:pt x="474" y="1976"/>
                  </a:lnTo>
                  <a:lnTo>
                    <a:pt x="474" y="1976"/>
                  </a:lnTo>
                  <a:lnTo>
                    <a:pt x="484" y="1968"/>
                  </a:lnTo>
                  <a:lnTo>
                    <a:pt x="492" y="1960"/>
                  </a:lnTo>
                  <a:lnTo>
                    <a:pt x="510" y="1942"/>
                  </a:lnTo>
                  <a:lnTo>
                    <a:pt x="510" y="1942"/>
                  </a:lnTo>
                  <a:lnTo>
                    <a:pt x="528" y="1922"/>
                  </a:lnTo>
                  <a:lnTo>
                    <a:pt x="544" y="1902"/>
                  </a:lnTo>
                  <a:lnTo>
                    <a:pt x="544" y="1902"/>
                  </a:lnTo>
                  <a:lnTo>
                    <a:pt x="558" y="1884"/>
                  </a:lnTo>
                  <a:lnTo>
                    <a:pt x="562" y="1876"/>
                  </a:lnTo>
                  <a:lnTo>
                    <a:pt x="564" y="1866"/>
                  </a:lnTo>
                  <a:lnTo>
                    <a:pt x="564" y="1866"/>
                  </a:lnTo>
                  <a:lnTo>
                    <a:pt x="564" y="1848"/>
                  </a:lnTo>
                  <a:lnTo>
                    <a:pt x="566" y="1842"/>
                  </a:lnTo>
                  <a:lnTo>
                    <a:pt x="574" y="1832"/>
                  </a:lnTo>
                  <a:lnTo>
                    <a:pt x="574" y="1832"/>
                  </a:lnTo>
                  <a:lnTo>
                    <a:pt x="594" y="1820"/>
                  </a:lnTo>
                  <a:lnTo>
                    <a:pt x="594" y="1820"/>
                  </a:lnTo>
                  <a:lnTo>
                    <a:pt x="604" y="1816"/>
                  </a:lnTo>
                  <a:lnTo>
                    <a:pt x="608" y="1814"/>
                  </a:lnTo>
                  <a:lnTo>
                    <a:pt x="610" y="1808"/>
                  </a:lnTo>
                  <a:lnTo>
                    <a:pt x="610" y="1808"/>
                  </a:lnTo>
                  <a:lnTo>
                    <a:pt x="614" y="1800"/>
                  </a:lnTo>
                  <a:lnTo>
                    <a:pt x="616" y="1790"/>
                  </a:lnTo>
                  <a:lnTo>
                    <a:pt x="616" y="1790"/>
                  </a:lnTo>
                  <a:lnTo>
                    <a:pt x="618" y="1778"/>
                  </a:lnTo>
                  <a:lnTo>
                    <a:pt x="620" y="1768"/>
                  </a:lnTo>
                  <a:lnTo>
                    <a:pt x="620" y="1768"/>
                  </a:lnTo>
                  <a:lnTo>
                    <a:pt x="620" y="1758"/>
                  </a:lnTo>
                  <a:lnTo>
                    <a:pt x="618" y="1750"/>
                  </a:lnTo>
                  <a:lnTo>
                    <a:pt x="618" y="1750"/>
                  </a:lnTo>
                  <a:lnTo>
                    <a:pt x="614" y="1744"/>
                  </a:lnTo>
                  <a:lnTo>
                    <a:pt x="614" y="1740"/>
                  </a:lnTo>
                  <a:lnTo>
                    <a:pt x="616" y="1734"/>
                  </a:lnTo>
                  <a:lnTo>
                    <a:pt x="616" y="1734"/>
                  </a:lnTo>
                  <a:lnTo>
                    <a:pt x="626" y="1728"/>
                  </a:lnTo>
                  <a:lnTo>
                    <a:pt x="638" y="1720"/>
                  </a:lnTo>
                  <a:lnTo>
                    <a:pt x="638" y="1720"/>
                  </a:lnTo>
                  <a:lnTo>
                    <a:pt x="648" y="1714"/>
                  </a:lnTo>
                  <a:lnTo>
                    <a:pt x="658" y="1708"/>
                  </a:lnTo>
                  <a:lnTo>
                    <a:pt x="658" y="1708"/>
                  </a:lnTo>
                  <a:lnTo>
                    <a:pt x="668" y="1702"/>
                  </a:lnTo>
                  <a:lnTo>
                    <a:pt x="676" y="1694"/>
                  </a:lnTo>
                  <a:lnTo>
                    <a:pt x="694" y="1680"/>
                  </a:lnTo>
                  <a:lnTo>
                    <a:pt x="694" y="1680"/>
                  </a:lnTo>
                  <a:lnTo>
                    <a:pt x="704" y="1674"/>
                  </a:lnTo>
                  <a:lnTo>
                    <a:pt x="710" y="1668"/>
                  </a:lnTo>
                  <a:lnTo>
                    <a:pt x="716" y="1660"/>
                  </a:lnTo>
                  <a:lnTo>
                    <a:pt x="718" y="1650"/>
                  </a:lnTo>
                  <a:lnTo>
                    <a:pt x="718" y="1650"/>
                  </a:lnTo>
                  <a:lnTo>
                    <a:pt x="724" y="1628"/>
                  </a:lnTo>
                  <a:lnTo>
                    <a:pt x="732" y="1604"/>
                  </a:lnTo>
                  <a:lnTo>
                    <a:pt x="732" y="1604"/>
                  </a:lnTo>
                  <a:lnTo>
                    <a:pt x="736" y="1592"/>
                  </a:lnTo>
                  <a:lnTo>
                    <a:pt x="738" y="1584"/>
                  </a:lnTo>
                  <a:lnTo>
                    <a:pt x="738" y="1578"/>
                  </a:lnTo>
                  <a:lnTo>
                    <a:pt x="738" y="1578"/>
                  </a:lnTo>
                  <a:lnTo>
                    <a:pt x="734" y="1570"/>
                  </a:lnTo>
                  <a:lnTo>
                    <a:pt x="734" y="1570"/>
                  </a:lnTo>
                  <a:lnTo>
                    <a:pt x="730" y="1556"/>
                  </a:lnTo>
                  <a:lnTo>
                    <a:pt x="726" y="1540"/>
                  </a:lnTo>
                  <a:lnTo>
                    <a:pt x="726" y="1540"/>
                  </a:lnTo>
                  <a:lnTo>
                    <a:pt x="726" y="1522"/>
                  </a:lnTo>
                  <a:lnTo>
                    <a:pt x="726" y="1514"/>
                  </a:lnTo>
                  <a:lnTo>
                    <a:pt x="730" y="1506"/>
                  </a:lnTo>
                  <a:lnTo>
                    <a:pt x="730" y="1506"/>
                  </a:lnTo>
                  <a:lnTo>
                    <a:pt x="732" y="1496"/>
                  </a:lnTo>
                  <a:lnTo>
                    <a:pt x="734" y="1486"/>
                  </a:lnTo>
                  <a:lnTo>
                    <a:pt x="734" y="1486"/>
                  </a:lnTo>
                  <a:lnTo>
                    <a:pt x="738" y="1476"/>
                  </a:lnTo>
                  <a:lnTo>
                    <a:pt x="744" y="1468"/>
                  </a:lnTo>
                  <a:lnTo>
                    <a:pt x="744" y="1468"/>
                  </a:lnTo>
                  <a:lnTo>
                    <a:pt x="756" y="1454"/>
                  </a:lnTo>
                  <a:lnTo>
                    <a:pt x="762" y="1446"/>
                  </a:lnTo>
                  <a:lnTo>
                    <a:pt x="770" y="1440"/>
                  </a:lnTo>
                  <a:lnTo>
                    <a:pt x="770" y="1440"/>
                  </a:lnTo>
                  <a:lnTo>
                    <a:pt x="780" y="1432"/>
                  </a:lnTo>
                  <a:lnTo>
                    <a:pt x="786" y="1424"/>
                  </a:lnTo>
                  <a:lnTo>
                    <a:pt x="800" y="1408"/>
                  </a:lnTo>
                  <a:lnTo>
                    <a:pt x="800" y="1408"/>
                  </a:lnTo>
                  <a:lnTo>
                    <a:pt x="816" y="1392"/>
                  </a:lnTo>
                  <a:lnTo>
                    <a:pt x="834" y="1378"/>
                  </a:lnTo>
                  <a:lnTo>
                    <a:pt x="870" y="1352"/>
                  </a:lnTo>
                  <a:lnTo>
                    <a:pt x="870" y="1352"/>
                  </a:lnTo>
                  <a:lnTo>
                    <a:pt x="882" y="1344"/>
                  </a:lnTo>
                  <a:lnTo>
                    <a:pt x="882" y="1344"/>
                  </a:lnTo>
                  <a:lnTo>
                    <a:pt x="888" y="1336"/>
                  </a:lnTo>
                  <a:lnTo>
                    <a:pt x="892" y="1328"/>
                  </a:lnTo>
                  <a:lnTo>
                    <a:pt x="892" y="1328"/>
                  </a:lnTo>
                  <a:lnTo>
                    <a:pt x="904" y="1312"/>
                  </a:lnTo>
                  <a:lnTo>
                    <a:pt x="918" y="1296"/>
                  </a:lnTo>
                  <a:lnTo>
                    <a:pt x="918" y="1296"/>
                  </a:lnTo>
                  <a:lnTo>
                    <a:pt x="926" y="1286"/>
                  </a:lnTo>
                  <a:lnTo>
                    <a:pt x="932" y="1276"/>
                  </a:lnTo>
                  <a:lnTo>
                    <a:pt x="932" y="1276"/>
                  </a:lnTo>
                  <a:lnTo>
                    <a:pt x="944" y="1254"/>
                  </a:lnTo>
                  <a:lnTo>
                    <a:pt x="948" y="1242"/>
                  </a:lnTo>
                  <a:lnTo>
                    <a:pt x="952" y="1230"/>
                  </a:lnTo>
                  <a:lnTo>
                    <a:pt x="952" y="1230"/>
                  </a:lnTo>
                  <a:lnTo>
                    <a:pt x="954" y="1222"/>
                  </a:lnTo>
                  <a:lnTo>
                    <a:pt x="954" y="1218"/>
                  </a:lnTo>
                  <a:lnTo>
                    <a:pt x="952" y="1216"/>
                  </a:lnTo>
                  <a:lnTo>
                    <a:pt x="952" y="1216"/>
                  </a:lnTo>
                  <a:lnTo>
                    <a:pt x="946" y="1214"/>
                  </a:lnTo>
                  <a:lnTo>
                    <a:pt x="946" y="1214"/>
                  </a:lnTo>
                  <a:lnTo>
                    <a:pt x="940" y="1214"/>
                  </a:lnTo>
                  <a:lnTo>
                    <a:pt x="932" y="1218"/>
                  </a:lnTo>
                  <a:lnTo>
                    <a:pt x="932" y="1218"/>
                  </a:lnTo>
                  <a:lnTo>
                    <a:pt x="914" y="1224"/>
                  </a:lnTo>
                  <a:lnTo>
                    <a:pt x="896" y="1230"/>
                  </a:lnTo>
                  <a:lnTo>
                    <a:pt x="858" y="1240"/>
                  </a:lnTo>
                  <a:lnTo>
                    <a:pt x="858" y="1240"/>
                  </a:lnTo>
                  <a:lnTo>
                    <a:pt x="854" y="1240"/>
                  </a:lnTo>
                  <a:lnTo>
                    <a:pt x="854" y="1240"/>
                  </a:lnTo>
                  <a:lnTo>
                    <a:pt x="850" y="1238"/>
                  </a:lnTo>
                  <a:lnTo>
                    <a:pt x="846" y="1236"/>
                  </a:lnTo>
                  <a:lnTo>
                    <a:pt x="842" y="1230"/>
                  </a:lnTo>
                  <a:lnTo>
                    <a:pt x="840" y="1222"/>
                  </a:lnTo>
                  <a:lnTo>
                    <a:pt x="840" y="1214"/>
                  </a:lnTo>
                  <a:lnTo>
                    <a:pt x="840" y="1214"/>
                  </a:lnTo>
                  <a:lnTo>
                    <a:pt x="836" y="1198"/>
                  </a:lnTo>
                  <a:lnTo>
                    <a:pt x="834" y="1192"/>
                  </a:lnTo>
                  <a:lnTo>
                    <a:pt x="830" y="1184"/>
                  </a:lnTo>
                  <a:lnTo>
                    <a:pt x="830" y="1184"/>
                  </a:lnTo>
                  <a:lnTo>
                    <a:pt x="826" y="1178"/>
                  </a:lnTo>
                  <a:lnTo>
                    <a:pt x="820" y="1174"/>
                  </a:lnTo>
                  <a:lnTo>
                    <a:pt x="808" y="1164"/>
                  </a:lnTo>
                  <a:lnTo>
                    <a:pt x="808" y="1164"/>
                  </a:lnTo>
                  <a:lnTo>
                    <a:pt x="804" y="1158"/>
                  </a:lnTo>
                  <a:lnTo>
                    <a:pt x="802" y="1148"/>
                  </a:lnTo>
                  <a:lnTo>
                    <a:pt x="802" y="1148"/>
                  </a:lnTo>
                  <a:lnTo>
                    <a:pt x="800" y="1142"/>
                  </a:lnTo>
                  <a:lnTo>
                    <a:pt x="798" y="1136"/>
                  </a:lnTo>
                  <a:lnTo>
                    <a:pt x="798" y="1136"/>
                  </a:lnTo>
                  <a:lnTo>
                    <a:pt x="798" y="1126"/>
                  </a:lnTo>
                  <a:lnTo>
                    <a:pt x="800" y="1118"/>
                  </a:lnTo>
                  <a:lnTo>
                    <a:pt x="800" y="1118"/>
                  </a:lnTo>
                  <a:lnTo>
                    <a:pt x="794" y="1118"/>
                  </a:lnTo>
                  <a:lnTo>
                    <a:pt x="792" y="1116"/>
                  </a:lnTo>
                  <a:lnTo>
                    <a:pt x="790" y="1114"/>
                  </a:lnTo>
                  <a:lnTo>
                    <a:pt x="790" y="1114"/>
                  </a:lnTo>
                  <a:lnTo>
                    <a:pt x="788" y="1104"/>
                  </a:lnTo>
                  <a:lnTo>
                    <a:pt x="788" y="1104"/>
                  </a:lnTo>
                  <a:lnTo>
                    <a:pt x="782" y="1096"/>
                  </a:lnTo>
                  <a:lnTo>
                    <a:pt x="782" y="1090"/>
                  </a:lnTo>
                  <a:lnTo>
                    <a:pt x="780" y="1086"/>
                  </a:lnTo>
                  <a:lnTo>
                    <a:pt x="780" y="1086"/>
                  </a:lnTo>
                  <a:lnTo>
                    <a:pt x="784" y="1072"/>
                  </a:lnTo>
                  <a:lnTo>
                    <a:pt x="786" y="1066"/>
                  </a:lnTo>
                  <a:lnTo>
                    <a:pt x="786" y="1060"/>
                  </a:lnTo>
                  <a:lnTo>
                    <a:pt x="786" y="1060"/>
                  </a:lnTo>
                  <a:lnTo>
                    <a:pt x="786" y="1054"/>
                  </a:lnTo>
                  <a:lnTo>
                    <a:pt x="784" y="1050"/>
                  </a:lnTo>
                  <a:lnTo>
                    <a:pt x="778" y="1042"/>
                  </a:lnTo>
                  <a:lnTo>
                    <a:pt x="778" y="1042"/>
                  </a:lnTo>
                  <a:lnTo>
                    <a:pt x="774" y="1024"/>
                  </a:lnTo>
                  <a:lnTo>
                    <a:pt x="774" y="1024"/>
                  </a:lnTo>
                  <a:lnTo>
                    <a:pt x="770" y="1010"/>
                  </a:lnTo>
                  <a:lnTo>
                    <a:pt x="766" y="996"/>
                  </a:lnTo>
                  <a:lnTo>
                    <a:pt x="766" y="996"/>
                  </a:lnTo>
                  <a:lnTo>
                    <a:pt x="758" y="984"/>
                  </a:lnTo>
                  <a:lnTo>
                    <a:pt x="756" y="978"/>
                  </a:lnTo>
                  <a:lnTo>
                    <a:pt x="754" y="972"/>
                  </a:lnTo>
                  <a:lnTo>
                    <a:pt x="754" y="972"/>
                  </a:lnTo>
                  <a:lnTo>
                    <a:pt x="756" y="964"/>
                  </a:lnTo>
                  <a:lnTo>
                    <a:pt x="756" y="962"/>
                  </a:lnTo>
                  <a:lnTo>
                    <a:pt x="754" y="958"/>
                  </a:lnTo>
                  <a:lnTo>
                    <a:pt x="754" y="958"/>
                  </a:lnTo>
                  <a:lnTo>
                    <a:pt x="750" y="952"/>
                  </a:lnTo>
                  <a:lnTo>
                    <a:pt x="746" y="948"/>
                  </a:lnTo>
                  <a:lnTo>
                    <a:pt x="746" y="948"/>
                  </a:lnTo>
                  <a:lnTo>
                    <a:pt x="744" y="940"/>
                  </a:lnTo>
                  <a:lnTo>
                    <a:pt x="746" y="936"/>
                  </a:lnTo>
                  <a:lnTo>
                    <a:pt x="748" y="932"/>
                  </a:lnTo>
                  <a:lnTo>
                    <a:pt x="748" y="932"/>
                  </a:lnTo>
                  <a:lnTo>
                    <a:pt x="750" y="930"/>
                  </a:lnTo>
                  <a:lnTo>
                    <a:pt x="750" y="930"/>
                  </a:lnTo>
                  <a:lnTo>
                    <a:pt x="760" y="942"/>
                  </a:lnTo>
                  <a:lnTo>
                    <a:pt x="766" y="948"/>
                  </a:lnTo>
                  <a:lnTo>
                    <a:pt x="772" y="954"/>
                  </a:lnTo>
                  <a:lnTo>
                    <a:pt x="772" y="954"/>
                  </a:lnTo>
                  <a:lnTo>
                    <a:pt x="778" y="960"/>
                  </a:lnTo>
                  <a:lnTo>
                    <a:pt x="782" y="968"/>
                  </a:lnTo>
                  <a:lnTo>
                    <a:pt x="784" y="978"/>
                  </a:lnTo>
                  <a:lnTo>
                    <a:pt x="790" y="986"/>
                  </a:lnTo>
                  <a:lnTo>
                    <a:pt x="790" y="986"/>
                  </a:lnTo>
                  <a:lnTo>
                    <a:pt x="796" y="994"/>
                  </a:lnTo>
                  <a:lnTo>
                    <a:pt x="802" y="1000"/>
                  </a:lnTo>
                  <a:lnTo>
                    <a:pt x="802" y="1000"/>
                  </a:lnTo>
                  <a:lnTo>
                    <a:pt x="802" y="1004"/>
                  </a:lnTo>
                  <a:lnTo>
                    <a:pt x="804" y="1010"/>
                  </a:lnTo>
                  <a:lnTo>
                    <a:pt x="804" y="1020"/>
                  </a:lnTo>
                  <a:lnTo>
                    <a:pt x="804" y="1020"/>
                  </a:lnTo>
                  <a:lnTo>
                    <a:pt x="808" y="1032"/>
                  </a:lnTo>
                  <a:lnTo>
                    <a:pt x="812" y="1044"/>
                  </a:lnTo>
                  <a:lnTo>
                    <a:pt x="816" y="1056"/>
                  </a:lnTo>
                  <a:lnTo>
                    <a:pt x="816" y="1062"/>
                  </a:lnTo>
                  <a:lnTo>
                    <a:pt x="814" y="1068"/>
                  </a:lnTo>
                  <a:lnTo>
                    <a:pt x="814" y="1068"/>
                  </a:lnTo>
                  <a:lnTo>
                    <a:pt x="810" y="1080"/>
                  </a:lnTo>
                  <a:lnTo>
                    <a:pt x="812" y="1082"/>
                  </a:lnTo>
                  <a:lnTo>
                    <a:pt x="816" y="1088"/>
                  </a:lnTo>
                  <a:lnTo>
                    <a:pt x="816" y="1088"/>
                  </a:lnTo>
                  <a:lnTo>
                    <a:pt x="824" y="1098"/>
                  </a:lnTo>
                  <a:lnTo>
                    <a:pt x="830" y="1108"/>
                  </a:lnTo>
                  <a:lnTo>
                    <a:pt x="830" y="1108"/>
                  </a:lnTo>
                  <a:lnTo>
                    <a:pt x="844" y="1132"/>
                  </a:lnTo>
                  <a:lnTo>
                    <a:pt x="848" y="1144"/>
                  </a:lnTo>
                  <a:lnTo>
                    <a:pt x="850" y="1150"/>
                  </a:lnTo>
                  <a:lnTo>
                    <a:pt x="850" y="1156"/>
                  </a:lnTo>
                  <a:lnTo>
                    <a:pt x="850" y="1156"/>
                  </a:lnTo>
                  <a:lnTo>
                    <a:pt x="850" y="1164"/>
                  </a:lnTo>
                  <a:lnTo>
                    <a:pt x="846" y="1172"/>
                  </a:lnTo>
                  <a:lnTo>
                    <a:pt x="844" y="1182"/>
                  </a:lnTo>
                  <a:lnTo>
                    <a:pt x="844" y="1190"/>
                  </a:lnTo>
                  <a:lnTo>
                    <a:pt x="844" y="1190"/>
                  </a:lnTo>
                  <a:lnTo>
                    <a:pt x="846" y="1216"/>
                  </a:lnTo>
                  <a:lnTo>
                    <a:pt x="846" y="1216"/>
                  </a:lnTo>
                  <a:lnTo>
                    <a:pt x="852" y="1216"/>
                  </a:lnTo>
                  <a:lnTo>
                    <a:pt x="852" y="1216"/>
                  </a:lnTo>
                  <a:lnTo>
                    <a:pt x="860" y="1216"/>
                  </a:lnTo>
                  <a:lnTo>
                    <a:pt x="870" y="1212"/>
                  </a:lnTo>
                  <a:lnTo>
                    <a:pt x="888" y="1202"/>
                  </a:lnTo>
                  <a:lnTo>
                    <a:pt x="888" y="1202"/>
                  </a:lnTo>
                  <a:lnTo>
                    <a:pt x="912" y="1188"/>
                  </a:lnTo>
                  <a:lnTo>
                    <a:pt x="924" y="1182"/>
                  </a:lnTo>
                  <a:lnTo>
                    <a:pt x="936" y="1178"/>
                  </a:lnTo>
                  <a:lnTo>
                    <a:pt x="936" y="1178"/>
                  </a:lnTo>
                  <a:lnTo>
                    <a:pt x="948" y="1176"/>
                  </a:lnTo>
                  <a:lnTo>
                    <a:pt x="958" y="1172"/>
                  </a:lnTo>
                  <a:lnTo>
                    <a:pt x="958" y="1172"/>
                  </a:lnTo>
                  <a:lnTo>
                    <a:pt x="978" y="1160"/>
                  </a:lnTo>
                  <a:lnTo>
                    <a:pt x="978" y="1160"/>
                  </a:lnTo>
                  <a:lnTo>
                    <a:pt x="982" y="1156"/>
                  </a:lnTo>
                  <a:lnTo>
                    <a:pt x="986" y="1152"/>
                  </a:lnTo>
                  <a:lnTo>
                    <a:pt x="990" y="1148"/>
                  </a:lnTo>
                  <a:lnTo>
                    <a:pt x="996" y="1146"/>
                  </a:lnTo>
                  <a:lnTo>
                    <a:pt x="996" y="1146"/>
                  </a:lnTo>
                  <a:lnTo>
                    <a:pt x="1014" y="1142"/>
                  </a:lnTo>
                  <a:lnTo>
                    <a:pt x="1022" y="1140"/>
                  </a:lnTo>
                  <a:lnTo>
                    <a:pt x="1030" y="1136"/>
                  </a:lnTo>
                  <a:lnTo>
                    <a:pt x="1030" y="1136"/>
                  </a:lnTo>
                  <a:lnTo>
                    <a:pt x="1040" y="1126"/>
                  </a:lnTo>
                  <a:lnTo>
                    <a:pt x="1050" y="1118"/>
                  </a:lnTo>
                  <a:lnTo>
                    <a:pt x="1050" y="1118"/>
                  </a:lnTo>
                  <a:lnTo>
                    <a:pt x="1062" y="1108"/>
                  </a:lnTo>
                  <a:lnTo>
                    <a:pt x="1074" y="1096"/>
                  </a:lnTo>
                  <a:lnTo>
                    <a:pt x="1074" y="1096"/>
                  </a:lnTo>
                  <a:lnTo>
                    <a:pt x="1090" y="1084"/>
                  </a:lnTo>
                  <a:lnTo>
                    <a:pt x="1096" y="1076"/>
                  </a:lnTo>
                  <a:lnTo>
                    <a:pt x="1102" y="1068"/>
                  </a:lnTo>
                  <a:lnTo>
                    <a:pt x="1102" y="1068"/>
                  </a:lnTo>
                  <a:lnTo>
                    <a:pt x="1106" y="1060"/>
                  </a:lnTo>
                  <a:lnTo>
                    <a:pt x="1106" y="1052"/>
                  </a:lnTo>
                  <a:lnTo>
                    <a:pt x="1102" y="1046"/>
                  </a:lnTo>
                  <a:lnTo>
                    <a:pt x="1098" y="1042"/>
                  </a:lnTo>
                  <a:lnTo>
                    <a:pt x="1086" y="1034"/>
                  </a:lnTo>
                  <a:lnTo>
                    <a:pt x="1072" y="1028"/>
                  </a:lnTo>
                  <a:lnTo>
                    <a:pt x="1072" y="1028"/>
                  </a:lnTo>
                  <a:lnTo>
                    <a:pt x="1072" y="1018"/>
                  </a:lnTo>
                  <a:lnTo>
                    <a:pt x="1072" y="1008"/>
                  </a:lnTo>
                  <a:lnTo>
                    <a:pt x="1068" y="1000"/>
                  </a:lnTo>
                  <a:lnTo>
                    <a:pt x="1064" y="996"/>
                  </a:lnTo>
                  <a:lnTo>
                    <a:pt x="1062" y="996"/>
                  </a:lnTo>
                  <a:lnTo>
                    <a:pt x="1062" y="996"/>
                  </a:lnTo>
                  <a:lnTo>
                    <a:pt x="1058" y="996"/>
                  </a:lnTo>
                  <a:lnTo>
                    <a:pt x="1054" y="1000"/>
                  </a:lnTo>
                  <a:lnTo>
                    <a:pt x="1054" y="1000"/>
                  </a:lnTo>
                  <a:lnTo>
                    <a:pt x="1052" y="1002"/>
                  </a:lnTo>
                  <a:lnTo>
                    <a:pt x="1052" y="1004"/>
                  </a:lnTo>
                  <a:lnTo>
                    <a:pt x="1048" y="1010"/>
                  </a:lnTo>
                  <a:lnTo>
                    <a:pt x="1048" y="1010"/>
                  </a:lnTo>
                  <a:lnTo>
                    <a:pt x="1044" y="1012"/>
                  </a:lnTo>
                  <a:lnTo>
                    <a:pt x="1040" y="1016"/>
                  </a:lnTo>
                  <a:lnTo>
                    <a:pt x="1040" y="1016"/>
                  </a:lnTo>
                  <a:lnTo>
                    <a:pt x="1028" y="1022"/>
                  </a:lnTo>
                  <a:lnTo>
                    <a:pt x="1020" y="1024"/>
                  </a:lnTo>
                  <a:lnTo>
                    <a:pt x="1012" y="1026"/>
                  </a:lnTo>
                  <a:lnTo>
                    <a:pt x="1012" y="1026"/>
                  </a:lnTo>
                  <a:lnTo>
                    <a:pt x="1010" y="1026"/>
                  </a:lnTo>
                  <a:lnTo>
                    <a:pt x="1010" y="1026"/>
                  </a:lnTo>
                  <a:lnTo>
                    <a:pt x="1006" y="1022"/>
                  </a:lnTo>
                  <a:lnTo>
                    <a:pt x="1002" y="1018"/>
                  </a:lnTo>
                  <a:lnTo>
                    <a:pt x="996" y="1004"/>
                  </a:lnTo>
                  <a:lnTo>
                    <a:pt x="992" y="990"/>
                  </a:lnTo>
                  <a:lnTo>
                    <a:pt x="988" y="980"/>
                  </a:lnTo>
                  <a:lnTo>
                    <a:pt x="988" y="980"/>
                  </a:lnTo>
                  <a:lnTo>
                    <a:pt x="984" y="974"/>
                  </a:lnTo>
                  <a:lnTo>
                    <a:pt x="980" y="970"/>
                  </a:lnTo>
                  <a:lnTo>
                    <a:pt x="976" y="968"/>
                  </a:lnTo>
                  <a:lnTo>
                    <a:pt x="972" y="962"/>
                  </a:lnTo>
                  <a:lnTo>
                    <a:pt x="972" y="962"/>
                  </a:lnTo>
                  <a:lnTo>
                    <a:pt x="974" y="954"/>
                  </a:lnTo>
                  <a:lnTo>
                    <a:pt x="974" y="948"/>
                  </a:lnTo>
                  <a:lnTo>
                    <a:pt x="974" y="948"/>
                  </a:lnTo>
                  <a:lnTo>
                    <a:pt x="972" y="944"/>
                  </a:lnTo>
                  <a:lnTo>
                    <a:pt x="970" y="940"/>
                  </a:lnTo>
                  <a:lnTo>
                    <a:pt x="966" y="936"/>
                  </a:lnTo>
                  <a:lnTo>
                    <a:pt x="966" y="932"/>
                  </a:lnTo>
                  <a:lnTo>
                    <a:pt x="966" y="932"/>
                  </a:lnTo>
                  <a:lnTo>
                    <a:pt x="966" y="928"/>
                  </a:lnTo>
                  <a:lnTo>
                    <a:pt x="968" y="926"/>
                  </a:lnTo>
                  <a:lnTo>
                    <a:pt x="974" y="924"/>
                  </a:lnTo>
                  <a:lnTo>
                    <a:pt x="974" y="924"/>
                  </a:lnTo>
                  <a:lnTo>
                    <a:pt x="980" y="926"/>
                  </a:lnTo>
                  <a:lnTo>
                    <a:pt x="980" y="926"/>
                  </a:lnTo>
                  <a:lnTo>
                    <a:pt x="984" y="930"/>
                  </a:lnTo>
                  <a:lnTo>
                    <a:pt x="986" y="934"/>
                  </a:lnTo>
                  <a:lnTo>
                    <a:pt x="988" y="940"/>
                  </a:lnTo>
                  <a:lnTo>
                    <a:pt x="992" y="944"/>
                  </a:lnTo>
                  <a:lnTo>
                    <a:pt x="992" y="944"/>
                  </a:lnTo>
                  <a:lnTo>
                    <a:pt x="996" y="950"/>
                  </a:lnTo>
                  <a:lnTo>
                    <a:pt x="1002" y="956"/>
                  </a:lnTo>
                  <a:lnTo>
                    <a:pt x="1016" y="964"/>
                  </a:lnTo>
                  <a:lnTo>
                    <a:pt x="1016" y="964"/>
                  </a:lnTo>
                  <a:lnTo>
                    <a:pt x="1020" y="970"/>
                  </a:lnTo>
                  <a:lnTo>
                    <a:pt x="1022" y="978"/>
                  </a:lnTo>
                  <a:lnTo>
                    <a:pt x="1026" y="984"/>
                  </a:lnTo>
                  <a:lnTo>
                    <a:pt x="1030" y="988"/>
                  </a:lnTo>
                  <a:lnTo>
                    <a:pt x="1030" y="988"/>
                  </a:lnTo>
                  <a:lnTo>
                    <a:pt x="1036" y="990"/>
                  </a:lnTo>
                  <a:lnTo>
                    <a:pt x="1036" y="990"/>
                  </a:lnTo>
                  <a:lnTo>
                    <a:pt x="1042" y="988"/>
                  </a:lnTo>
                  <a:lnTo>
                    <a:pt x="1048" y="984"/>
                  </a:lnTo>
                  <a:lnTo>
                    <a:pt x="1054" y="980"/>
                  </a:lnTo>
                  <a:lnTo>
                    <a:pt x="1062" y="976"/>
                  </a:lnTo>
                  <a:lnTo>
                    <a:pt x="1062" y="976"/>
                  </a:lnTo>
                  <a:lnTo>
                    <a:pt x="1068" y="976"/>
                  </a:lnTo>
                  <a:lnTo>
                    <a:pt x="1068" y="976"/>
                  </a:lnTo>
                  <a:lnTo>
                    <a:pt x="1072" y="976"/>
                  </a:lnTo>
                  <a:lnTo>
                    <a:pt x="1072" y="978"/>
                  </a:lnTo>
                  <a:lnTo>
                    <a:pt x="1074" y="982"/>
                  </a:lnTo>
                  <a:lnTo>
                    <a:pt x="1072" y="990"/>
                  </a:lnTo>
                  <a:lnTo>
                    <a:pt x="1072" y="996"/>
                  </a:lnTo>
                  <a:lnTo>
                    <a:pt x="1072" y="996"/>
                  </a:lnTo>
                  <a:lnTo>
                    <a:pt x="1076" y="1002"/>
                  </a:lnTo>
                  <a:lnTo>
                    <a:pt x="1080" y="1006"/>
                  </a:lnTo>
                  <a:lnTo>
                    <a:pt x="1092" y="1010"/>
                  </a:lnTo>
                  <a:lnTo>
                    <a:pt x="1106" y="1014"/>
                  </a:lnTo>
                  <a:lnTo>
                    <a:pt x="1120" y="1014"/>
                  </a:lnTo>
                  <a:lnTo>
                    <a:pt x="1120" y="1014"/>
                  </a:lnTo>
                  <a:lnTo>
                    <a:pt x="1130" y="1014"/>
                  </a:lnTo>
                  <a:lnTo>
                    <a:pt x="1130" y="1014"/>
                  </a:lnTo>
                  <a:lnTo>
                    <a:pt x="1166" y="1012"/>
                  </a:lnTo>
                  <a:lnTo>
                    <a:pt x="1166" y="1012"/>
                  </a:lnTo>
                  <a:lnTo>
                    <a:pt x="1194" y="1010"/>
                  </a:lnTo>
                  <a:lnTo>
                    <a:pt x="1194" y="1010"/>
                  </a:lnTo>
                  <a:lnTo>
                    <a:pt x="1200" y="1012"/>
                  </a:lnTo>
                  <a:lnTo>
                    <a:pt x="1200" y="1012"/>
                  </a:lnTo>
                  <a:lnTo>
                    <a:pt x="1202" y="1014"/>
                  </a:lnTo>
                  <a:lnTo>
                    <a:pt x="1204" y="1016"/>
                  </a:lnTo>
                  <a:lnTo>
                    <a:pt x="1204" y="1024"/>
                  </a:lnTo>
                  <a:lnTo>
                    <a:pt x="1204" y="1032"/>
                  </a:lnTo>
                  <a:lnTo>
                    <a:pt x="1206" y="1038"/>
                  </a:lnTo>
                  <a:lnTo>
                    <a:pt x="1206" y="1038"/>
                  </a:lnTo>
                  <a:lnTo>
                    <a:pt x="1212" y="1042"/>
                  </a:lnTo>
                  <a:lnTo>
                    <a:pt x="1218" y="1046"/>
                  </a:lnTo>
                  <a:lnTo>
                    <a:pt x="1232" y="1052"/>
                  </a:lnTo>
                  <a:lnTo>
                    <a:pt x="1232" y="1052"/>
                  </a:lnTo>
                  <a:lnTo>
                    <a:pt x="1222" y="1058"/>
                  </a:lnTo>
                  <a:lnTo>
                    <a:pt x="1218" y="1060"/>
                  </a:lnTo>
                  <a:lnTo>
                    <a:pt x="1216" y="1064"/>
                  </a:lnTo>
                  <a:lnTo>
                    <a:pt x="1216" y="1064"/>
                  </a:lnTo>
                  <a:lnTo>
                    <a:pt x="1224" y="1070"/>
                  </a:lnTo>
                  <a:lnTo>
                    <a:pt x="1230" y="1078"/>
                  </a:lnTo>
                  <a:lnTo>
                    <a:pt x="1230" y="1078"/>
                  </a:lnTo>
                  <a:lnTo>
                    <a:pt x="1236" y="1086"/>
                  </a:lnTo>
                  <a:lnTo>
                    <a:pt x="1238" y="1090"/>
                  </a:lnTo>
                  <a:lnTo>
                    <a:pt x="1244" y="1092"/>
                  </a:lnTo>
                  <a:lnTo>
                    <a:pt x="1244" y="1092"/>
                  </a:lnTo>
                  <a:lnTo>
                    <a:pt x="1244" y="1092"/>
                  </a:lnTo>
                  <a:lnTo>
                    <a:pt x="1244" y="1092"/>
                  </a:lnTo>
                  <a:lnTo>
                    <a:pt x="1250" y="1090"/>
                  </a:lnTo>
                  <a:lnTo>
                    <a:pt x="1254" y="1088"/>
                  </a:lnTo>
                  <a:lnTo>
                    <a:pt x="1260" y="1080"/>
                  </a:lnTo>
                  <a:lnTo>
                    <a:pt x="1268" y="1072"/>
                  </a:lnTo>
                  <a:lnTo>
                    <a:pt x="1270" y="1070"/>
                  </a:lnTo>
                  <a:lnTo>
                    <a:pt x="1276" y="1068"/>
                  </a:lnTo>
                  <a:lnTo>
                    <a:pt x="1276" y="1068"/>
                  </a:lnTo>
                  <a:lnTo>
                    <a:pt x="1278" y="1074"/>
                  </a:lnTo>
                  <a:lnTo>
                    <a:pt x="1278" y="1082"/>
                  </a:lnTo>
                  <a:lnTo>
                    <a:pt x="1278" y="1096"/>
                  </a:lnTo>
                  <a:lnTo>
                    <a:pt x="1276" y="1112"/>
                  </a:lnTo>
                  <a:lnTo>
                    <a:pt x="1276" y="1126"/>
                  </a:lnTo>
                  <a:lnTo>
                    <a:pt x="1276" y="1126"/>
                  </a:lnTo>
                  <a:lnTo>
                    <a:pt x="1276" y="1152"/>
                  </a:lnTo>
                  <a:lnTo>
                    <a:pt x="1276" y="1178"/>
                  </a:lnTo>
                  <a:lnTo>
                    <a:pt x="1276" y="1190"/>
                  </a:lnTo>
                  <a:lnTo>
                    <a:pt x="1278" y="1202"/>
                  </a:lnTo>
                  <a:lnTo>
                    <a:pt x="1282" y="1214"/>
                  </a:lnTo>
                  <a:lnTo>
                    <a:pt x="1286" y="1226"/>
                  </a:lnTo>
                  <a:lnTo>
                    <a:pt x="1286" y="1226"/>
                  </a:lnTo>
                  <a:lnTo>
                    <a:pt x="1290" y="1236"/>
                  </a:lnTo>
                  <a:lnTo>
                    <a:pt x="1290" y="1248"/>
                  </a:lnTo>
                  <a:lnTo>
                    <a:pt x="1292" y="1260"/>
                  </a:lnTo>
                  <a:lnTo>
                    <a:pt x="1294" y="1272"/>
                  </a:lnTo>
                  <a:lnTo>
                    <a:pt x="1294" y="1272"/>
                  </a:lnTo>
                  <a:lnTo>
                    <a:pt x="1298" y="1276"/>
                  </a:lnTo>
                  <a:lnTo>
                    <a:pt x="1302" y="1278"/>
                  </a:lnTo>
                  <a:lnTo>
                    <a:pt x="1302" y="1278"/>
                  </a:lnTo>
                  <a:lnTo>
                    <a:pt x="1310" y="1276"/>
                  </a:lnTo>
                  <a:lnTo>
                    <a:pt x="1318" y="1270"/>
                  </a:lnTo>
                  <a:lnTo>
                    <a:pt x="1334" y="1260"/>
                  </a:lnTo>
                  <a:lnTo>
                    <a:pt x="1334" y="1260"/>
                  </a:lnTo>
                  <a:lnTo>
                    <a:pt x="1340" y="1256"/>
                  </a:lnTo>
                  <a:lnTo>
                    <a:pt x="1344" y="1250"/>
                  </a:lnTo>
                  <a:lnTo>
                    <a:pt x="1352" y="1236"/>
                  </a:lnTo>
                  <a:lnTo>
                    <a:pt x="1358" y="1220"/>
                  </a:lnTo>
                  <a:lnTo>
                    <a:pt x="1360" y="1208"/>
                  </a:lnTo>
                  <a:lnTo>
                    <a:pt x="1360" y="1208"/>
                  </a:lnTo>
                  <a:lnTo>
                    <a:pt x="1364" y="1194"/>
                  </a:lnTo>
                  <a:lnTo>
                    <a:pt x="1370" y="1180"/>
                  </a:lnTo>
                  <a:lnTo>
                    <a:pt x="1378" y="1168"/>
                  </a:lnTo>
                  <a:lnTo>
                    <a:pt x="1388" y="1156"/>
                  </a:lnTo>
                  <a:lnTo>
                    <a:pt x="1388" y="1156"/>
                  </a:lnTo>
                  <a:lnTo>
                    <a:pt x="1406" y="1146"/>
                  </a:lnTo>
                  <a:lnTo>
                    <a:pt x="1414" y="1142"/>
                  </a:lnTo>
                  <a:lnTo>
                    <a:pt x="1422" y="1136"/>
                  </a:lnTo>
                  <a:lnTo>
                    <a:pt x="1422" y="1136"/>
                  </a:lnTo>
                  <a:lnTo>
                    <a:pt x="1432" y="1126"/>
                  </a:lnTo>
                  <a:lnTo>
                    <a:pt x="1444" y="1118"/>
                  </a:lnTo>
                  <a:lnTo>
                    <a:pt x="1444" y="1118"/>
                  </a:lnTo>
                  <a:lnTo>
                    <a:pt x="1458" y="1108"/>
                  </a:lnTo>
                  <a:lnTo>
                    <a:pt x="1464" y="1104"/>
                  </a:lnTo>
                  <a:lnTo>
                    <a:pt x="1468" y="1096"/>
                  </a:lnTo>
                  <a:lnTo>
                    <a:pt x="1468" y="1096"/>
                  </a:lnTo>
                  <a:lnTo>
                    <a:pt x="1470" y="1088"/>
                  </a:lnTo>
                  <a:lnTo>
                    <a:pt x="1472" y="1082"/>
                  </a:lnTo>
                  <a:lnTo>
                    <a:pt x="1474" y="1080"/>
                  </a:lnTo>
                  <a:lnTo>
                    <a:pt x="1476" y="1080"/>
                  </a:lnTo>
                  <a:lnTo>
                    <a:pt x="1484" y="1078"/>
                  </a:lnTo>
                  <a:lnTo>
                    <a:pt x="1484" y="1078"/>
                  </a:lnTo>
                  <a:lnTo>
                    <a:pt x="1486" y="1078"/>
                  </a:lnTo>
                  <a:lnTo>
                    <a:pt x="1486" y="1078"/>
                  </a:lnTo>
                  <a:lnTo>
                    <a:pt x="1500" y="1080"/>
                  </a:lnTo>
                  <a:lnTo>
                    <a:pt x="1500" y="1080"/>
                  </a:lnTo>
                  <a:lnTo>
                    <a:pt x="1504" y="1080"/>
                  </a:lnTo>
                  <a:lnTo>
                    <a:pt x="1504" y="1080"/>
                  </a:lnTo>
                  <a:lnTo>
                    <a:pt x="1512" y="1076"/>
                  </a:lnTo>
                  <a:lnTo>
                    <a:pt x="1518" y="1070"/>
                  </a:lnTo>
                  <a:lnTo>
                    <a:pt x="1518" y="1070"/>
                  </a:lnTo>
                  <a:lnTo>
                    <a:pt x="1526" y="1068"/>
                  </a:lnTo>
                  <a:lnTo>
                    <a:pt x="1526" y="1068"/>
                  </a:lnTo>
                  <a:lnTo>
                    <a:pt x="1532" y="1070"/>
                  </a:lnTo>
                  <a:lnTo>
                    <a:pt x="1536" y="1072"/>
                  </a:lnTo>
                  <a:lnTo>
                    <a:pt x="1536" y="1072"/>
                  </a:lnTo>
                  <a:lnTo>
                    <a:pt x="1540" y="1078"/>
                  </a:lnTo>
                  <a:lnTo>
                    <a:pt x="1540" y="1082"/>
                  </a:lnTo>
                  <a:lnTo>
                    <a:pt x="1540" y="1094"/>
                  </a:lnTo>
                  <a:lnTo>
                    <a:pt x="1540" y="1094"/>
                  </a:lnTo>
                  <a:lnTo>
                    <a:pt x="1540" y="1098"/>
                  </a:lnTo>
                  <a:lnTo>
                    <a:pt x="1542" y="1100"/>
                  </a:lnTo>
                  <a:lnTo>
                    <a:pt x="1546" y="1106"/>
                  </a:lnTo>
                  <a:lnTo>
                    <a:pt x="1546" y="1106"/>
                  </a:lnTo>
                  <a:lnTo>
                    <a:pt x="1550" y="1110"/>
                  </a:lnTo>
                  <a:lnTo>
                    <a:pt x="1552" y="1116"/>
                  </a:lnTo>
                  <a:lnTo>
                    <a:pt x="1552" y="1116"/>
                  </a:lnTo>
                  <a:lnTo>
                    <a:pt x="1558" y="1118"/>
                  </a:lnTo>
                  <a:lnTo>
                    <a:pt x="1562" y="1122"/>
                  </a:lnTo>
                  <a:lnTo>
                    <a:pt x="1562" y="1122"/>
                  </a:lnTo>
                  <a:lnTo>
                    <a:pt x="1564" y="1130"/>
                  </a:lnTo>
                  <a:lnTo>
                    <a:pt x="1564" y="1138"/>
                  </a:lnTo>
                  <a:lnTo>
                    <a:pt x="1564" y="1138"/>
                  </a:lnTo>
                  <a:lnTo>
                    <a:pt x="1560" y="1150"/>
                  </a:lnTo>
                  <a:lnTo>
                    <a:pt x="1558" y="1162"/>
                  </a:lnTo>
                  <a:lnTo>
                    <a:pt x="1558" y="1162"/>
                  </a:lnTo>
                  <a:lnTo>
                    <a:pt x="1558" y="1168"/>
                  </a:lnTo>
                  <a:lnTo>
                    <a:pt x="1560" y="1170"/>
                  </a:lnTo>
                  <a:lnTo>
                    <a:pt x="1562" y="1172"/>
                  </a:lnTo>
                  <a:lnTo>
                    <a:pt x="1566" y="1174"/>
                  </a:lnTo>
                  <a:lnTo>
                    <a:pt x="1566" y="1174"/>
                  </a:lnTo>
                  <a:lnTo>
                    <a:pt x="1566" y="1174"/>
                  </a:lnTo>
                  <a:lnTo>
                    <a:pt x="1566" y="1174"/>
                  </a:lnTo>
                  <a:lnTo>
                    <a:pt x="1574" y="1172"/>
                  </a:lnTo>
                  <a:lnTo>
                    <a:pt x="1580" y="1164"/>
                  </a:lnTo>
                  <a:lnTo>
                    <a:pt x="1588" y="1158"/>
                  </a:lnTo>
                  <a:lnTo>
                    <a:pt x="1588" y="1156"/>
                  </a:lnTo>
                  <a:lnTo>
                    <a:pt x="1588" y="1156"/>
                  </a:lnTo>
                  <a:lnTo>
                    <a:pt x="1594" y="1158"/>
                  </a:lnTo>
                  <a:lnTo>
                    <a:pt x="1598" y="1164"/>
                  </a:lnTo>
                  <a:lnTo>
                    <a:pt x="1600" y="1176"/>
                  </a:lnTo>
                  <a:lnTo>
                    <a:pt x="1600" y="1176"/>
                  </a:lnTo>
                  <a:lnTo>
                    <a:pt x="1600" y="1190"/>
                  </a:lnTo>
                  <a:lnTo>
                    <a:pt x="1600" y="1196"/>
                  </a:lnTo>
                  <a:lnTo>
                    <a:pt x="1600" y="1198"/>
                  </a:lnTo>
                  <a:lnTo>
                    <a:pt x="1602" y="1198"/>
                  </a:lnTo>
                  <a:lnTo>
                    <a:pt x="1602" y="1198"/>
                  </a:lnTo>
                  <a:lnTo>
                    <a:pt x="1606" y="1198"/>
                  </a:lnTo>
                  <a:lnTo>
                    <a:pt x="1606" y="1198"/>
                  </a:lnTo>
                  <a:lnTo>
                    <a:pt x="1606" y="1198"/>
                  </a:lnTo>
                  <a:lnTo>
                    <a:pt x="1608" y="1204"/>
                  </a:lnTo>
                  <a:lnTo>
                    <a:pt x="1610" y="1212"/>
                  </a:lnTo>
                  <a:lnTo>
                    <a:pt x="1608" y="1228"/>
                  </a:lnTo>
                  <a:lnTo>
                    <a:pt x="1606" y="1244"/>
                  </a:lnTo>
                  <a:lnTo>
                    <a:pt x="1602" y="1258"/>
                  </a:lnTo>
                  <a:lnTo>
                    <a:pt x="1602" y="1258"/>
                  </a:lnTo>
                  <a:lnTo>
                    <a:pt x="1596" y="1272"/>
                  </a:lnTo>
                  <a:lnTo>
                    <a:pt x="1592" y="1278"/>
                  </a:lnTo>
                  <a:lnTo>
                    <a:pt x="1592" y="1284"/>
                  </a:lnTo>
                  <a:lnTo>
                    <a:pt x="1592" y="1284"/>
                  </a:lnTo>
                  <a:lnTo>
                    <a:pt x="1594" y="1290"/>
                  </a:lnTo>
                  <a:lnTo>
                    <a:pt x="1596" y="1296"/>
                  </a:lnTo>
                  <a:lnTo>
                    <a:pt x="1604" y="1306"/>
                  </a:lnTo>
                  <a:lnTo>
                    <a:pt x="1604" y="1306"/>
                  </a:lnTo>
                  <a:lnTo>
                    <a:pt x="1610" y="1318"/>
                  </a:lnTo>
                  <a:lnTo>
                    <a:pt x="1612" y="1332"/>
                  </a:lnTo>
                  <a:lnTo>
                    <a:pt x="1614" y="1362"/>
                  </a:lnTo>
                  <a:lnTo>
                    <a:pt x="1614" y="1362"/>
                  </a:lnTo>
                  <a:lnTo>
                    <a:pt x="1616" y="1368"/>
                  </a:lnTo>
                  <a:lnTo>
                    <a:pt x="1620" y="1374"/>
                  </a:lnTo>
                  <a:lnTo>
                    <a:pt x="1630" y="1382"/>
                  </a:lnTo>
                  <a:lnTo>
                    <a:pt x="1630" y="1382"/>
                  </a:lnTo>
                  <a:lnTo>
                    <a:pt x="1634" y="1390"/>
                  </a:lnTo>
                  <a:lnTo>
                    <a:pt x="1640" y="1396"/>
                  </a:lnTo>
                  <a:lnTo>
                    <a:pt x="1644" y="1404"/>
                  </a:lnTo>
                  <a:lnTo>
                    <a:pt x="1650" y="1410"/>
                  </a:lnTo>
                  <a:lnTo>
                    <a:pt x="1650" y="1410"/>
                  </a:lnTo>
                  <a:lnTo>
                    <a:pt x="1654" y="1384"/>
                  </a:lnTo>
                  <a:lnTo>
                    <a:pt x="1656" y="1358"/>
                  </a:lnTo>
                  <a:lnTo>
                    <a:pt x="1656" y="1348"/>
                  </a:lnTo>
                  <a:lnTo>
                    <a:pt x="1654" y="1336"/>
                  </a:lnTo>
                  <a:lnTo>
                    <a:pt x="1650" y="1324"/>
                  </a:lnTo>
                  <a:lnTo>
                    <a:pt x="1644" y="1314"/>
                  </a:lnTo>
                  <a:lnTo>
                    <a:pt x="1644" y="1314"/>
                  </a:lnTo>
                  <a:lnTo>
                    <a:pt x="1636" y="1304"/>
                  </a:lnTo>
                  <a:lnTo>
                    <a:pt x="1628" y="1292"/>
                  </a:lnTo>
                  <a:lnTo>
                    <a:pt x="1624" y="1282"/>
                  </a:lnTo>
                  <a:lnTo>
                    <a:pt x="1624" y="1268"/>
                  </a:lnTo>
                  <a:lnTo>
                    <a:pt x="1624" y="1268"/>
                  </a:lnTo>
                  <a:lnTo>
                    <a:pt x="1626" y="1254"/>
                  </a:lnTo>
                  <a:lnTo>
                    <a:pt x="1626" y="1240"/>
                  </a:lnTo>
                  <a:lnTo>
                    <a:pt x="1626" y="1240"/>
                  </a:lnTo>
                  <a:lnTo>
                    <a:pt x="1626" y="1226"/>
                  </a:lnTo>
                  <a:lnTo>
                    <a:pt x="1626" y="1220"/>
                  </a:lnTo>
                  <a:lnTo>
                    <a:pt x="1630" y="1212"/>
                  </a:lnTo>
                  <a:lnTo>
                    <a:pt x="1630" y="1212"/>
                  </a:lnTo>
                  <a:lnTo>
                    <a:pt x="1634" y="1218"/>
                  </a:lnTo>
                  <a:lnTo>
                    <a:pt x="1638" y="1222"/>
                  </a:lnTo>
                  <a:lnTo>
                    <a:pt x="1642" y="1234"/>
                  </a:lnTo>
                  <a:lnTo>
                    <a:pt x="1646" y="1244"/>
                  </a:lnTo>
                  <a:lnTo>
                    <a:pt x="1650" y="1250"/>
                  </a:lnTo>
                  <a:lnTo>
                    <a:pt x="1654" y="1254"/>
                  </a:lnTo>
                  <a:lnTo>
                    <a:pt x="1654" y="1254"/>
                  </a:lnTo>
                  <a:lnTo>
                    <a:pt x="1658" y="1256"/>
                  </a:lnTo>
                  <a:lnTo>
                    <a:pt x="1662" y="1258"/>
                  </a:lnTo>
                  <a:lnTo>
                    <a:pt x="1668" y="1260"/>
                  </a:lnTo>
                  <a:lnTo>
                    <a:pt x="1672" y="1262"/>
                  </a:lnTo>
                  <a:lnTo>
                    <a:pt x="1672" y="1262"/>
                  </a:lnTo>
                  <a:lnTo>
                    <a:pt x="1674" y="1268"/>
                  </a:lnTo>
                  <a:lnTo>
                    <a:pt x="1676" y="1274"/>
                  </a:lnTo>
                  <a:lnTo>
                    <a:pt x="1676" y="1288"/>
                  </a:lnTo>
                  <a:lnTo>
                    <a:pt x="1676" y="1288"/>
                  </a:lnTo>
                  <a:lnTo>
                    <a:pt x="1680" y="1290"/>
                  </a:lnTo>
                  <a:lnTo>
                    <a:pt x="1684" y="1292"/>
                  </a:lnTo>
                  <a:lnTo>
                    <a:pt x="1684" y="1292"/>
                  </a:lnTo>
                  <a:lnTo>
                    <a:pt x="1688" y="1290"/>
                  </a:lnTo>
                  <a:lnTo>
                    <a:pt x="1694" y="1288"/>
                  </a:lnTo>
                  <a:lnTo>
                    <a:pt x="1706" y="1280"/>
                  </a:lnTo>
                  <a:lnTo>
                    <a:pt x="1716" y="1272"/>
                  </a:lnTo>
                  <a:lnTo>
                    <a:pt x="1726" y="1266"/>
                  </a:lnTo>
                  <a:lnTo>
                    <a:pt x="1726" y="1266"/>
                  </a:lnTo>
                  <a:lnTo>
                    <a:pt x="1742" y="1260"/>
                  </a:lnTo>
                  <a:lnTo>
                    <a:pt x="1746" y="1256"/>
                  </a:lnTo>
                  <a:lnTo>
                    <a:pt x="1750" y="1250"/>
                  </a:lnTo>
                  <a:lnTo>
                    <a:pt x="1754" y="1240"/>
                  </a:lnTo>
                  <a:lnTo>
                    <a:pt x="1756" y="1226"/>
                  </a:lnTo>
                  <a:lnTo>
                    <a:pt x="1756" y="1226"/>
                  </a:lnTo>
                  <a:lnTo>
                    <a:pt x="1760" y="1194"/>
                  </a:lnTo>
                  <a:lnTo>
                    <a:pt x="1760" y="1194"/>
                  </a:lnTo>
                  <a:lnTo>
                    <a:pt x="1760" y="1184"/>
                  </a:lnTo>
                  <a:lnTo>
                    <a:pt x="1760" y="1178"/>
                  </a:lnTo>
                  <a:lnTo>
                    <a:pt x="1756" y="1174"/>
                  </a:lnTo>
                  <a:lnTo>
                    <a:pt x="1750" y="1168"/>
                  </a:lnTo>
                  <a:lnTo>
                    <a:pt x="1750" y="1168"/>
                  </a:lnTo>
                  <a:lnTo>
                    <a:pt x="1742" y="1160"/>
                  </a:lnTo>
                  <a:lnTo>
                    <a:pt x="1732" y="1148"/>
                  </a:lnTo>
                  <a:lnTo>
                    <a:pt x="1724" y="1134"/>
                  </a:lnTo>
                  <a:lnTo>
                    <a:pt x="1722" y="1128"/>
                  </a:lnTo>
                  <a:lnTo>
                    <a:pt x="1722" y="1122"/>
                  </a:lnTo>
                  <a:lnTo>
                    <a:pt x="1722" y="1122"/>
                  </a:lnTo>
                  <a:lnTo>
                    <a:pt x="1726" y="1112"/>
                  </a:lnTo>
                  <a:lnTo>
                    <a:pt x="1736" y="1098"/>
                  </a:lnTo>
                  <a:lnTo>
                    <a:pt x="1750" y="1086"/>
                  </a:lnTo>
                  <a:lnTo>
                    <a:pt x="1756" y="1082"/>
                  </a:lnTo>
                  <a:lnTo>
                    <a:pt x="1762" y="1080"/>
                  </a:lnTo>
                  <a:lnTo>
                    <a:pt x="1762" y="1080"/>
                  </a:lnTo>
                  <a:lnTo>
                    <a:pt x="1766" y="1080"/>
                  </a:lnTo>
                  <a:lnTo>
                    <a:pt x="1766" y="1080"/>
                  </a:lnTo>
                  <a:lnTo>
                    <a:pt x="1770" y="1080"/>
                  </a:lnTo>
                  <a:lnTo>
                    <a:pt x="1772" y="1082"/>
                  </a:lnTo>
                  <a:lnTo>
                    <a:pt x="1772" y="1086"/>
                  </a:lnTo>
                  <a:lnTo>
                    <a:pt x="1770" y="1092"/>
                  </a:lnTo>
                  <a:lnTo>
                    <a:pt x="1768" y="1096"/>
                  </a:lnTo>
                  <a:lnTo>
                    <a:pt x="1770" y="1098"/>
                  </a:lnTo>
                  <a:lnTo>
                    <a:pt x="1770" y="1098"/>
                  </a:lnTo>
                  <a:lnTo>
                    <a:pt x="1772" y="1104"/>
                  </a:lnTo>
                  <a:lnTo>
                    <a:pt x="1776" y="1104"/>
                  </a:lnTo>
                  <a:lnTo>
                    <a:pt x="1776" y="1104"/>
                  </a:lnTo>
                  <a:lnTo>
                    <a:pt x="1780" y="1104"/>
                  </a:lnTo>
                  <a:lnTo>
                    <a:pt x="1782" y="1100"/>
                  </a:lnTo>
                  <a:lnTo>
                    <a:pt x="1788" y="1092"/>
                  </a:lnTo>
                  <a:lnTo>
                    <a:pt x="1788" y="1092"/>
                  </a:lnTo>
                  <a:lnTo>
                    <a:pt x="1800" y="1086"/>
                  </a:lnTo>
                  <a:lnTo>
                    <a:pt x="1814" y="1080"/>
                  </a:lnTo>
                  <a:lnTo>
                    <a:pt x="1814" y="1080"/>
                  </a:lnTo>
                  <a:lnTo>
                    <a:pt x="1820" y="1076"/>
                  </a:lnTo>
                  <a:lnTo>
                    <a:pt x="1828" y="1076"/>
                  </a:lnTo>
                  <a:lnTo>
                    <a:pt x="1842" y="1074"/>
                  </a:lnTo>
                  <a:lnTo>
                    <a:pt x="1842" y="1074"/>
                  </a:lnTo>
                  <a:lnTo>
                    <a:pt x="1858" y="1070"/>
                  </a:lnTo>
                  <a:lnTo>
                    <a:pt x="1872" y="1062"/>
                  </a:lnTo>
                  <a:lnTo>
                    <a:pt x="1884" y="1052"/>
                  </a:lnTo>
                  <a:lnTo>
                    <a:pt x="1896" y="1042"/>
                  </a:lnTo>
                  <a:lnTo>
                    <a:pt x="1896" y="1042"/>
                  </a:lnTo>
                  <a:lnTo>
                    <a:pt x="1908" y="1032"/>
                  </a:lnTo>
                  <a:lnTo>
                    <a:pt x="1914" y="1026"/>
                  </a:lnTo>
                  <a:lnTo>
                    <a:pt x="1920" y="1018"/>
                  </a:lnTo>
                  <a:lnTo>
                    <a:pt x="1920" y="1018"/>
                  </a:lnTo>
                  <a:lnTo>
                    <a:pt x="1926" y="1006"/>
                  </a:lnTo>
                  <a:lnTo>
                    <a:pt x="1930" y="1000"/>
                  </a:lnTo>
                  <a:lnTo>
                    <a:pt x="1936" y="994"/>
                  </a:lnTo>
                  <a:lnTo>
                    <a:pt x="1936" y="994"/>
                  </a:lnTo>
                  <a:lnTo>
                    <a:pt x="1948" y="984"/>
                  </a:lnTo>
                  <a:lnTo>
                    <a:pt x="1952" y="978"/>
                  </a:lnTo>
                  <a:lnTo>
                    <a:pt x="1956" y="970"/>
                  </a:lnTo>
                  <a:lnTo>
                    <a:pt x="1956" y="970"/>
                  </a:lnTo>
                  <a:lnTo>
                    <a:pt x="1958" y="956"/>
                  </a:lnTo>
                  <a:lnTo>
                    <a:pt x="1958" y="940"/>
                  </a:lnTo>
                  <a:lnTo>
                    <a:pt x="1958" y="940"/>
                  </a:lnTo>
                  <a:lnTo>
                    <a:pt x="1960" y="920"/>
                  </a:lnTo>
                  <a:lnTo>
                    <a:pt x="1960" y="912"/>
                  </a:lnTo>
                  <a:lnTo>
                    <a:pt x="1956" y="902"/>
                  </a:lnTo>
                  <a:lnTo>
                    <a:pt x="1956" y="902"/>
                  </a:lnTo>
                  <a:lnTo>
                    <a:pt x="1950" y="886"/>
                  </a:lnTo>
                  <a:lnTo>
                    <a:pt x="1950" y="886"/>
                  </a:lnTo>
                  <a:lnTo>
                    <a:pt x="1944" y="880"/>
                  </a:lnTo>
                  <a:lnTo>
                    <a:pt x="1940" y="876"/>
                  </a:lnTo>
                  <a:lnTo>
                    <a:pt x="1940" y="876"/>
                  </a:lnTo>
                  <a:lnTo>
                    <a:pt x="1938" y="872"/>
                  </a:lnTo>
                  <a:lnTo>
                    <a:pt x="1940" y="868"/>
                  </a:lnTo>
                  <a:lnTo>
                    <a:pt x="1942" y="858"/>
                  </a:lnTo>
                  <a:lnTo>
                    <a:pt x="1942" y="858"/>
                  </a:lnTo>
                  <a:lnTo>
                    <a:pt x="1948" y="852"/>
                  </a:lnTo>
                  <a:lnTo>
                    <a:pt x="1956" y="848"/>
                  </a:lnTo>
                  <a:lnTo>
                    <a:pt x="1956" y="848"/>
                  </a:lnTo>
                  <a:lnTo>
                    <a:pt x="1964" y="840"/>
                  </a:lnTo>
                  <a:lnTo>
                    <a:pt x="1966" y="838"/>
                  </a:lnTo>
                  <a:lnTo>
                    <a:pt x="1968" y="834"/>
                  </a:lnTo>
                  <a:lnTo>
                    <a:pt x="1966" y="832"/>
                  </a:lnTo>
                  <a:lnTo>
                    <a:pt x="1964" y="830"/>
                  </a:lnTo>
                  <a:lnTo>
                    <a:pt x="1958" y="828"/>
                  </a:lnTo>
                  <a:lnTo>
                    <a:pt x="1958" y="828"/>
                  </a:lnTo>
                  <a:lnTo>
                    <a:pt x="1952" y="828"/>
                  </a:lnTo>
                  <a:lnTo>
                    <a:pt x="1946" y="830"/>
                  </a:lnTo>
                  <a:lnTo>
                    <a:pt x="1946" y="830"/>
                  </a:lnTo>
                  <a:lnTo>
                    <a:pt x="1938" y="836"/>
                  </a:lnTo>
                  <a:lnTo>
                    <a:pt x="1932" y="838"/>
                  </a:lnTo>
                  <a:lnTo>
                    <a:pt x="1932" y="838"/>
                  </a:lnTo>
                  <a:lnTo>
                    <a:pt x="1930" y="836"/>
                  </a:lnTo>
                  <a:lnTo>
                    <a:pt x="1928" y="830"/>
                  </a:lnTo>
                  <a:lnTo>
                    <a:pt x="1928" y="830"/>
                  </a:lnTo>
                  <a:lnTo>
                    <a:pt x="1928" y="824"/>
                  </a:lnTo>
                  <a:lnTo>
                    <a:pt x="1926" y="820"/>
                  </a:lnTo>
                  <a:lnTo>
                    <a:pt x="1926" y="820"/>
                  </a:lnTo>
                  <a:lnTo>
                    <a:pt x="1922" y="816"/>
                  </a:lnTo>
                  <a:lnTo>
                    <a:pt x="1922" y="816"/>
                  </a:lnTo>
                  <a:lnTo>
                    <a:pt x="1920" y="812"/>
                  </a:lnTo>
                  <a:lnTo>
                    <a:pt x="1920" y="808"/>
                  </a:lnTo>
                  <a:lnTo>
                    <a:pt x="1922" y="804"/>
                  </a:lnTo>
                  <a:lnTo>
                    <a:pt x="1926" y="802"/>
                  </a:lnTo>
                  <a:lnTo>
                    <a:pt x="1926" y="802"/>
                  </a:lnTo>
                  <a:lnTo>
                    <a:pt x="1930" y="802"/>
                  </a:lnTo>
                  <a:lnTo>
                    <a:pt x="1930" y="802"/>
                  </a:lnTo>
                  <a:lnTo>
                    <a:pt x="1930" y="802"/>
                  </a:lnTo>
                  <a:lnTo>
                    <a:pt x="1930" y="802"/>
                  </a:lnTo>
                  <a:lnTo>
                    <a:pt x="1932" y="802"/>
                  </a:lnTo>
                  <a:lnTo>
                    <a:pt x="1932" y="802"/>
                  </a:lnTo>
                  <a:lnTo>
                    <a:pt x="1934" y="802"/>
                  </a:lnTo>
                  <a:lnTo>
                    <a:pt x="1936" y="800"/>
                  </a:lnTo>
                  <a:lnTo>
                    <a:pt x="1936" y="800"/>
                  </a:lnTo>
                  <a:lnTo>
                    <a:pt x="1938" y="796"/>
                  </a:lnTo>
                  <a:lnTo>
                    <a:pt x="1942" y="794"/>
                  </a:lnTo>
                  <a:lnTo>
                    <a:pt x="1942" y="794"/>
                  </a:lnTo>
                  <a:lnTo>
                    <a:pt x="1946" y="792"/>
                  </a:lnTo>
                  <a:lnTo>
                    <a:pt x="1950" y="790"/>
                  </a:lnTo>
                  <a:lnTo>
                    <a:pt x="1950" y="790"/>
                  </a:lnTo>
                  <a:lnTo>
                    <a:pt x="1952" y="786"/>
                  </a:lnTo>
                  <a:lnTo>
                    <a:pt x="1954" y="782"/>
                  </a:lnTo>
                  <a:lnTo>
                    <a:pt x="1956" y="778"/>
                  </a:lnTo>
                  <a:lnTo>
                    <a:pt x="1960" y="774"/>
                  </a:lnTo>
                  <a:lnTo>
                    <a:pt x="1960" y="774"/>
                  </a:lnTo>
                  <a:lnTo>
                    <a:pt x="1964" y="772"/>
                  </a:lnTo>
                  <a:lnTo>
                    <a:pt x="1964" y="772"/>
                  </a:lnTo>
                  <a:lnTo>
                    <a:pt x="1966" y="774"/>
                  </a:lnTo>
                  <a:lnTo>
                    <a:pt x="1970" y="776"/>
                  </a:lnTo>
                  <a:lnTo>
                    <a:pt x="1970" y="776"/>
                  </a:lnTo>
                  <a:lnTo>
                    <a:pt x="1972" y="778"/>
                  </a:lnTo>
                  <a:lnTo>
                    <a:pt x="1972" y="780"/>
                  </a:lnTo>
                  <a:lnTo>
                    <a:pt x="1968" y="788"/>
                  </a:lnTo>
                  <a:lnTo>
                    <a:pt x="1964" y="794"/>
                  </a:lnTo>
                  <a:lnTo>
                    <a:pt x="1964" y="800"/>
                  </a:lnTo>
                  <a:lnTo>
                    <a:pt x="1964" y="800"/>
                  </a:lnTo>
                  <a:lnTo>
                    <a:pt x="1966" y="806"/>
                  </a:lnTo>
                  <a:lnTo>
                    <a:pt x="1970" y="808"/>
                  </a:lnTo>
                  <a:lnTo>
                    <a:pt x="1970" y="808"/>
                  </a:lnTo>
                  <a:lnTo>
                    <a:pt x="1978" y="806"/>
                  </a:lnTo>
                  <a:lnTo>
                    <a:pt x="1986" y="802"/>
                  </a:lnTo>
                  <a:lnTo>
                    <a:pt x="1994" y="796"/>
                  </a:lnTo>
                  <a:lnTo>
                    <a:pt x="2000" y="794"/>
                  </a:lnTo>
                  <a:lnTo>
                    <a:pt x="2000" y="794"/>
                  </a:lnTo>
                  <a:lnTo>
                    <a:pt x="2002" y="794"/>
                  </a:lnTo>
                  <a:lnTo>
                    <a:pt x="2002" y="794"/>
                  </a:lnTo>
                  <a:lnTo>
                    <a:pt x="2008" y="794"/>
                  </a:lnTo>
                  <a:lnTo>
                    <a:pt x="2012" y="796"/>
                  </a:lnTo>
                  <a:lnTo>
                    <a:pt x="2014" y="800"/>
                  </a:lnTo>
                  <a:lnTo>
                    <a:pt x="2014" y="804"/>
                  </a:lnTo>
                  <a:lnTo>
                    <a:pt x="2014" y="804"/>
                  </a:lnTo>
                  <a:lnTo>
                    <a:pt x="2014" y="808"/>
                  </a:lnTo>
                  <a:lnTo>
                    <a:pt x="2014" y="812"/>
                  </a:lnTo>
                  <a:lnTo>
                    <a:pt x="2010" y="814"/>
                  </a:lnTo>
                  <a:lnTo>
                    <a:pt x="2006" y="814"/>
                  </a:lnTo>
                  <a:lnTo>
                    <a:pt x="2006" y="814"/>
                  </a:lnTo>
                  <a:lnTo>
                    <a:pt x="2004" y="814"/>
                  </a:lnTo>
                  <a:lnTo>
                    <a:pt x="2004" y="814"/>
                  </a:lnTo>
                  <a:lnTo>
                    <a:pt x="2004" y="824"/>
                  </a:lnTo>
                  <a:lnTo>
                    <a:pt x="2004" y="826"/>
                  </a:lnTo>
                  <a:lnTo>
                    <a:pt x="2008" y="826"/>
                  </a:lnTo>
                  <a:lnTo>
                    <a:pt x="2014" y="826"/>
                  </a:lnTo>
                  <a:lnTo>
                    <a:pt x="2020" y="830"/>
                  </a:lnTo>
                  <a:lnTo>
                    <a:pt x="2020" y="830"/>
                  </a:lnTo>
                  <a:lnTo>
                    <a:pt x="2024" y="834"/>
                  </a:lnTo>
                  <a:lnTo>
                    <a:pt x="2024" y="840"/>
                  </a:lnTo>
                  <a:lnTo>
                    <a:pt x="2020" y="850"/>
                  </a:lnTo>
                  <a:lnTo>
                    <a:pt x="2020" y="850"/>
                  </a:lnTo>
                  <a:lnTo>
                    <a:pt x="2020" y="854"/>
                  </a:lnTo>
                  <a:lnTo>
                    <a:pt x="2020" y="856"/>
                  </a:lnTo>
                  <a:lnTo>
                    <a:pt x="2020" y="856"/>
                  </a:lnTo>
                  <a:lnTo>
                    <a:pt x="2022" y="864"/>
                  </a:lnTo>
                  <a:lnTo>
                    <a:pt x="2020" y="870"/>
                  </a:lnTo>
                  <a:lnTo>
                    <a:pt x="2020" y="870"/>
                  </a:lnTo>
                  <a:lnTo>
                    <a:pt x="2018" y="878"/>
                  </a:lnTo>
                  <a:lnTo>
                    <a:pt x="2016" y="882"/>
                  </a:lnTo>
                  <a:lnTo>
                    <a:pt x="2016" y="886"/>
                  </a:lnTo>
                  <a:lnTo>
                    <a:pt x="2016" y="886"/>
                  </a:lnTo>
                  <a:lnTo>
                    <a:pt x="2018" y="888"/>
                  </a:lnTo>
                  <a:lnTo>
                    <a:pt x="2020" y="888"/>
                  </a:lnTo>
                  <a:lnTo>
                    <a:pt x="2020" y="888"/>
                  </a:lnTo>
                  <a:lnTo>
                    <a:pt x="2026" y="886"/>
                  </a:lnTo>
                  <a:lnTo>
                    <a:pt x="2034" y="882"/>
                  </a:lnTo>
                  <a:lnTo>
                    <a:pt x="2046" y="876"/>
                  </a:lnTo>
                  <a:lnTo>
                    <a:pt x="2046" y="876"/>
                  </a:lnTo>
                  <a:lnTo>
                    <a:pt x="2056" y="876"/>
                  </a:lnTo>
                  <a:lnTo>
                    <a:pt x="2060" y="876"/>
                  </a:lnTo>
                  <a:lnTo>
                    <a:pt x="2064" y="874"/>
                  </a:lnTo>
                  <a:lnTo>
                    <a:pt x="2064" y="874"/>
                  </a:lnTo>
                  <a:lnTo>
                    <a:pt x="2068" y="870"/>
                  </a:lnTo>
                  <a:lnTo>
                    <a:pt x="2070" y="866"/>
                  </a:lnTo>
                  <a:lnTo>
                    <a:pt x="2072" y="856"/>
                  </a:lnTo>
                  <a:lnTo>
                    <a:pt x="2072" y="856"/>
                  </a:lnTo>
                  <a:lnTo>
                    <a:pt x="2066" y="856"/>
                  </a:lnTo>
                  <a:lnTo>
                    <a:pt x="2066" y="856"/>
                  </a:lnTo>
                  <a:lnTo>
                    <a:pt x="2068" y="846"/>
                  </a:lnTo>
                  <a:lnTo>
                    <a:pt x="2066" y="838"/>
                  </a:lnTo>
                  <a:lnTo>
                    <a:pt x="2060" y="818"/>
                  </a:lnTo>
                  <a:lnTo>
                    <a:pt x="2060" y="818"/>
                  </a:lnTo>
                  <a:lnTo>
                    <a:pt x="2058" y="814"/>
                  </a:lnTo>
                  <a:lnTo>
                    <a:pt x="2056" y="810"/>
                  </a:lnTo>
                  <a:lnTo>
                    <a:pt x="2056" y="810"/>
                  </a:lnTo>
                  <a:lnTo>
                    <a:pt x="2052" y="808"/>
                  </a:lnTo>
                  <a:lnTo>
                    <a:pt x="2048" y="806"/>
                  </a:lnTo>
                  <a:lnTo>
                    <a:pt x="2048" y="806"/>
                  </a:lnTo>
                  <a:lnTo>
                    <a:pt x="2046" y="804"/>
                  </a:lnTo>
                  <a:lnTo>
                    <a:pt x="2046" y="800"/>
                  </a:lnTo>
                  <a:lnTo>
                    <a:pt x="2046" y="796"/>
                  </a:lnTo>
                  <a:lnTo>
                    <a:pt x="2048" y="792"/>
                  </a:lnTo>
                  <a:lnTo>
                    <a:pt x="2048" y="792"/>
                  </a:lnTo>
                  <a:lnTo>
                    <a:pt x="2054" y="790"/>
                  </a:lnTo>
                  <a:lnTo>
                    <a:pt x="2058" y="790"/>
                  </a:lnTo>
                  <a:lnTo>
                    <a:pt x="2062" y="788"/>
                  </a:lnTo>
                  <a:lnTo>
                    <a:pt x="2068" y="784"/>
                  </a:lnTo>
                  <a:lnTo>
                    <a:pt x="2068" y="784"/>
                  </a:lnTo>
                  <a:lnTo>
                    <a:pt x="2082" y="768"/>
                  </a:lnTo>
                  <a:lnTo>
                    <a:pt x="2082" y="768"/>
                  </a:lnTo>
                  <a:lnTo>
                    <a:pt x="2090" y="754"/>
                  </a:lnTo>
                  <a:lnTo>
                    <a:pt x="2094" y="746"/>
                  </a:lnTo>
                  <a:lnTo>
                    <a:pt x="2102" y="742"/>
                  </a:lnTo>
                  <a:lnTo>
                    <a:pt x="2102" y="742"/>
                  </a:lnTo>
                  <a:lnTo>
                    <a:pt x="2108" y="740"/>
                  </a:lnTo>
                  <a:lnTo>
                    <a:pt x="2108" y="740"/>
                  </a:lnTo>
                  <a:lnTo>
                    <a:pt x="2112" y="742"/>
                  </a:lnTo>
                  <a:lnTo>
                    <a:pt x="2116" y="746"/>
                  </a:lnTo>
                  <a:lnTo>
                    <a:pt x="2120" y="750"/>
                  </a:lnTo>
                  <a:lnTo>
                    <a:pt x="2126" y="752"/>
                  </a:lnTo>
                  <a:lnTo>
                    <a:pt x="2126" y="752"/>
                  </a:lnTo>
                  <a:lnTo>
                    <a:pt x="2126" y="752"/>
                  </a:lnTo>
                  <a:lnTo>
                    <a:pt x="2126" y="752"/>
                  </a:lnTo>
                  <a:lnTo>
                    <a:pt x="2132" y="750"/>
                  </a:lnTo>
                  <a:lnTo>
                    <a:pt x="2138" y="748"/>
                  </a:lnTo>
                  <a:lnTo>
                    <a:pt x="2148" y="740"/>
                  </a:lnTo>
                  <a:lnTo>
                    <a:pt x="2148" y="740"/>
                  </a:lnTo>
                  <a:lnTo>
                    <a:pt x="2152" y="730"/>
                  </a:lnTo>
                  <a:lnTo>
                    <a:pt x="2156" y="724"/>
                  </a:lnTo>
                  <a:lnTo>
                    <a:pt x="2160" y="720"/>
                  </a:lnTo>
                  <a:lnTo>
                    <a:pt x="2160" y="720"/>
                  </a:lnTo>
                  <a:lnTo>
                    <a:pt x="2168" y="714"/>
                  </a:lnTo>
                  <a:lnTo>
                    <a:pt x="2178" y="708"/>
                  </a:lnTo>
                  <a:lnTo>
                    <a:pt x="2178" y="708"/>
                  </a:lnTo>
                  <a:lnTo>
                    <a:pt x="2182" y="706"/>
                  </a:lnTo>
                  <a:lnTo>
                    <a:pt x="2186" y="702"/>
                  </a:lnTo>
                  <a:lnTo>
                    <a:pt x="2190" y="692"/>
                  </a:lnTo>
                  <a:lnTo>
                    <a:pt x="2190" y="692"/>
                  </a:lnTo>
                  <a:lnTo>
                    <a:pt x="2196" y="684"/>
                  </a:lnTo>
                  <a:lnTo>
                    <a:pt x="2202" y="674"/>
                  </a:lnTo>
                  <a:lnTo>
                    <a:pt x="2202" y="674"/>
                  </a:lnTo>
                  <a:lnTo>
                    <a:pt x="2224" y="650"/>
                  </a:lnTo>
                  <a:lnTo>
                    <a:pt x="2228" y="644"/>
                  </a:lnTo>
                  <a:lnTo>
                    <a:pt x="2230" y="638"/>
                  </a:lnTo>
                  <a:lnTo>
                    <a:pt x="2232" y="632"/>
                  </a:lnTo>
                  <a:lnTo>
                    <a:pt x="2232" y="624"/>
                  </a:lnTo>
                  <a:lnTo>
                    <a:pt x="2232" y="624"/>
                  </a:lnTo>
                  <a:lnTo>
                    <a:pt x="2230" y="610"/>
                  </a:lnTo>
                  <a:lnTo>
                    <a:pt x="2230" y="604"/>
                  </a:lnTo>
                  <a:lnTo>
                    <a:pt x="2232" y="598"/>
                  </a:lnTo>
                  <a:lnTo>
                    <a:pt x="2232" y="598"/>
                  </a:lnTo>
                  <a:lnTo>
                    <a:pt x="2236" y="590"/>
                  </a:lnTo>
                  <a:lnTo>
                    <a:pt x="2240" y="582"/>
                  </a:lnTo>
                  <a:lnTo>
                    <a:pt x="2240" y="582"/>
                  </a:lnTo>
                  <a:lnTo>
                    <a:pt x="2244" y="572"/>
                  </a:lnTo>
                  <a:lnTo>
                    <a:pt x="2244" y="560"/>
                  </a:lnTo>
                  <a:lnTo>
                    <a:pt x="2242" y="550"/>
                  </a:lnTo>
                  <a:lnTo>
                    <a:pt x="2238" y="546"/>
                  </a:lnTo>
                  <a:lnTo>
                    <a:pt x="2234" y="542"/>
                  </a:lnTo>
                  <a:lnTo>
                    <a:pt x="2234" y="542"/>
                  </a:lnTo>
                  <a:lnTo>
                    <a:pt x="2228" y="540"/>
                  </a:lnTo>
                  <a:lnTo>
                    <a:pt x="2228" y="540"/>
                  </a:lnTo>
                  <a:lnTo>
                    <a:pt x="2222" y="542"/>
                  </a:lnTo>
                  <a:lnTo>
                    <a:pt x="2216" y="548"/>
                  </a:lnTo>
                  <a:lnTo>
                    <a:pt x="2216" y="548"/>
                  </a:lnTo>
                  <a:lnTo>
                    <a:pt x="2208" y="552"/>
                  </a:lnTo>
                  <a:lnTo>
                    <a:pt x="2202" y="554"/>
                  </a:lnTo>
                  <a:lnTo>
                    <a:pt x="2202" y="554"/>
                  </a:lnTo>
                  <a:lnTo>
                    <a:pt x="2200" y="552"/>
                  </a:lnTo>
                  <a:lnTo>
                    <a:pt x="2196" y="550"/>
                  </a:lnTo>
                  <a:lnTo>
                    <a:pt x="2196" y="550"/>
                  </a:lnTo>
                  <a:lnTo>
                    <a:pt x="2194" y="546"/>
                  </a:lnTo>
                  <a:lnTo>
                    <a:pt x="2192" y="542"/>
                  </a:lnTo>
                  <a:lnTo>
                    <a:pt x="2192" y="538"/>
                  </a:lnTo>
                  <a:lnTo>
                    <a:pt x="2188" y="536"/>
                  </a:lnTo>
                  <a:lnTo>
                    <a:pt x="2188" y="536"/>
                  </a:lnTo>
                  <a:lnTo>
                    <a:pt x="2182" y="536"/>
                  </a:lnTo>
                  <a:lnTo>
                    <a:pt x="2182" y="536"/>
                  </a:lnTo>
                  <a:lnTo>
                    <a:pt x="2180" y="536"/>
                  </a:lnTo>
                  <a:lnTo>
                    <a:pt x="2180" y="536"/>
                  </a:lnTo>
                  <a:lnTo>
                    <a:pt x="2176" y="536"/>
                  </a:lnTo>
                  <a:lnTo>
                    <a:pt x="2176" y="536"/>
                  </a:lnTo>
                  <a:lnTo>
                    <a:pt x="2172" y="534"/>
                  </a:lnTo>
                  <a:lnTo>
                    <a:pt x="2168" y="532"/>
                  </a:lnTo>
                  <a:lnTo>
                    <a:pt x="2168" y="532"/>
                  </a:lnTo>
                  <a:lnTo>
                    <a:pt x="2174" y="526"/>
                  </a:lnTo>
                  <a:lnTo>
                    <a:pt x="2182" y="524"/>
                  </a:lnTo>
                  <a:lnTo>
                    <a:pt x="2196" y="516"/>
                  </a:lnTo>
                  <a:lnTo>
                    <a:pt x="2196" y="516"/>
                  </a:lnTo>
                  <a:lnTo>
                    <a:pt x="2226" y="494"/>
                  </a:lnTo>
                  <a:lnTo>
                    <a:pt x="2226" y="494"/>
                  </a:lnTo>
                  <a:lnTo>
                    <a:pt x="2240" y="486"/>
                  </a:lnTo>
                  <a:lnTo>
                    <a:pt x="2248" y="480"/>
                  </a:lnTo>
                  <a:lnTo>
                    <a:pt x="2254" y="474"/>
                  </a:lnTo>
                  <a:lnTo>
                    <a:pt x="2254" y="474"/>
                  </a:lnTo>
                  <a:lnTo>
                    <a:pt x="2264" y="462"/>
                  </a:lnTo>
                  <a:lnTo>
                    <a:pt x="2268" y="456"/>
                  </a:lnTo>
                  <a:lnTo>
                    <a:pt x="2276" y="452"/>
                  </a:lnTo>
                  <a:lnTo>
                    <a:pt x="2276" y="452"/>
                  </a:lnTo>
                  <a:lnTo>
                    <a:pt x="2284" y="450"/>
                  </a:lnTo>
                  <a:lnTo>
                    <a:pt x="2284" y="450"/>
                  </a:lnTo>
                  <a:lnTo>
                    <a:pt x="2300" y="454"/>
                  </a:lnTo>
                  <a:lnTo>
                    <a:pt x="2314" y="456"/>
                  </a:lnTo>
                  <a:lnTo>
                    <a:pt x="2314" y="456"/>
                  </a:lnTo>
                  <a:lnTo>
                    <a:pt x="2328" y="458"/>
                  </a:lnTo>
                  <a:lnTo>
                    <a:pt x="2328" y="458"/>
                  </a:lnTo>
                  <a:lnTo>
                    <a:pt x="2342" y="456"/>
                  </a:lnTo>
                  <a:lnTo>
                    <a:pt x="2348" y="456"/>
                  </a:lnTo>
                  <a:lnTo>
                    <a:pt x="2354" y="454"/>
                  </a:lnTo>
                  <a:lnTo>
                    <a:pt x="2354" y="454"/>
                  </a:lnTo>
                  <a:lnTo>
                    <a:pt x="2358" y="446"/>
                  </a:lnTo>
                  <a:lnTo>
                    <a:pt x="2362" y="442"/>
                  </a:lnTo>
                  <a:lnTo>
                    <a:pt x="2366" y="442"/>
                  </a:lnTo>
                  <a:lnTo>
                    <a:pt x="2366" y="442"/>
                  </a:lnTo>
                  <a:lnTo>
                    <a:pt x="2370" y="442"/>
                  </a:lnTo>
                  <a:lnTo>
                    <a:pt x="2370" y="442"/>
                  </a:lnTo>
                  <a:lnTo>
                    <a:pt x="2372" y="444"/>
                  </a:lnTo>
                  <a:lnTo>
                    <a:pt x="2372" y="446"/>
                  </a:lnTo>
                  <a:lnTo>
                    <a:pt x="2374" y="452"/>
                  </a:lnTo>
                  <a:lnTo>
                    <a:pt x="2374" y="458"/>
                  </a:lnTo>
                  <a:lnTo>
                    <a:pt x="2376" y="460"/>
                  </a:lnTo>
                  <a:lnTo>
                    <a:pt x="2378" y="462"/>
                  </a:lnTo>
                  <a:lnTo>
                    <a:pt x="2378" y="462"/>
                  </a:lnTo>
                  <a:lnTo>
                    <a:pt x="2378" y="462"/>
                  </a:lnTo>
                  <a:lnTo>
                    <a:pt x="2378" y="462"/>
                  </a:lnTo>
                  <a:lnTo>
                    <a:pt x="2382" y="460"/>
                  </a:lnTo>
                  <a:lnTo>
                    <a:pt x="2384" y="458"/>
                  </a:lnTo>
                  <a:lnTo>
                    <a:pt x="2388" y="454"/>
                  </a:lnTo>
                  <a:lnTo>
                    <a:pt x="2388" y="454"/>
                  </a:lnTo>
                  <a:lnTo>
                    <a:pt x="2392" y="450"/>
                  </a:lnTo>
                  <a:lnTo>
                    <a:pt x="2398" y="450"/>
                  </a:lnTo>
                  <a:lnTo>
                    <a:pt x="2398" y="450"/>
                  </a:lnTo>
                  <a:lnTo>
                    <a:pt x="2400" y="450"/>
                  </a:lnTo>
                  <a:lnTo>
                    <a:pt x="2400" y="450"/>
                  </a:lnTo>
                  <a:lnTo>
                    <a:pt x="2404" y="450"/>
                  </a:lnTo>
                  <a:lnTo>
                    <a:pt x="2404" y="450"/>
                  </a:lnTo>
                  <a:lnTo>
                    <a:pt x="2408" y="450"/>
                  </a:lnTo>
                  <a:lnTo>
                    <a:pt x="2408" y="450"/>
                  </a:lnTo>
                  <a:lnTo>
                    <a:pt x="2416" y="450"/>
                  </a:lnTo>
                  <a:lnTo>
                    <a:pt x="2420" y="448"/>
                  </a:lnTo>
                  <a:lnTo>
                    <a:pt x="2420" y="448"/>
                  </a:lnTo>
                  <a:lnTo>
                    <a:pt x="2422" y="446"/>
                  </a:lnTo>
                  <a:lnTo>
                    <a:pt x="2422" y="444"/>
                  </a:lnTo>
                  <a:lnTo>
                    <a:pt x="2420" y="440"/>
                  </a:lnTo>
                  <a:lnTo>
                    <a:pt x="2418" y="436"/>
                  </a:lnTo>
                  <a:lnTo>
                    <a:pt x="2418" y="434"/>
                  </a:lnTo>
                  <a:lnTo>
                    <a:pt x="2420" y="432"/>
                  </a:lnTo>
                  <a:lnTo>
                    <a:pt x="2420" y="432"/>
                  </a:lnTo>
                  <a:lnTo>
                    <a:pt x="2426" y="430"/>
                  </a:lnTo>
                  <a:lnTo>
                    <a:pt x="2432" y="428"/>
                  </a:lnTo>
                  <a:lnTo>
                    <a:pt x="2442" y="420"/>
                  </a:lnTo>
                  <a:lnTo>
                    <a:pt x="2450" y="412"/>
                  </a:lnTo>
                  <a:lnTo>
                    <a:pt x="2460" y="404"/>
                  </a:lnTo>
                  <a:lnTo>
                    <a:pt x="2460" y="404"/>
                  </a:lnTo>
                  <a:lnTo>
                    <a:pt x="2468" y="400"/>
                  </a:lnTo>
                  <a:lnTo>
                    <a:pt x="2472" y="400"/>
                  </a:lnTo>
                  <a:lnTo>
                    <a:pt x="2472" y="400"/>
                  </a:lnTo>
                  <a:lnTo>
                    <a:pt x="2476" y="400"/>
                  </a:lnTo>
                  <a:lnTo>
                    <a:pt x="2478" y="402"/>
                  </a:lnTo>
                  <a:lnTo>
                    <a:pt x="2482" y="408"/>
                  </a:lnTo>
                  <a:lnTo>
                    <a:pt x="2486" y="414"/>
                  </a:lnTo>
                  <a:lnTo>
                    <a:pt x="2488" y="422"/>
                  </a:lnTo>
                  <a:lnTo>
                    <a:pt x="2488" y="422"/>
                  </a:lnTo>
                  <a:lnTo>
                    <a:pt x="2498" y="418"/>
                  </a:lnTo>
                  <a:lnTo>
                    <a:pt x="2508" y="414"/>
                  </a:lnTo>
                  <a:lnTo>
                    <a:pt x="2518" y="412"/>
                  </a:lnTo>
                  <a:lnTo>
                    <a:pt x="2522" y="408"/>
                  </a:lnTo>
                  <a:lnTo>
                    <a:pt x="2526" y="406"/>
                  </a:lnTo>
                  <a:lnTo>
                    <a:pt x="2526" y="406"/>
                  </a:lnTo>
                  <a:lnTo>
                    <a:pt x="2532" y="396"/>
                  </a:lnTo>
                  <a:lnTo>
                    <a:pt x="2540" y="390"/>
                  </a:lnTo>
                  <a:lnTo>
                    <a:pt x="2548" y="384"/>
                  </a:lnTo>
                  <a:lnTo>
                    <a:pt x="2560" y="382"/>
                  </a:lnTo>
                  <a:lnTo>
                    <a:pt x="2560" y="382"/>
                  </a:lnTo>
                  <a:lnTo>
                    <a:pt x="2554" y="394"/>
                  </a:lnTo>
                  <a:lnTo>
                    <a:pt x="2546" y="406"/>
                  </a:lnTo>
                  <a:lnTo>
                    <a:pt x="2546" y="406"/>
                  </a:lnTo>
                  <a:lnTo>
                    <a:pt x="2534" y="416"/>
                  </a:lnTo>
                  <a:lnTo>
                    <a:pt x="2522" y="424"/>
                  </a:lnTo>
                  <a:lnTo>
                    <a:pt x="2498" y="438"/>
                  </a:lnTo>
                  <a:lnTo>
                    <a:pt x="2498" y="438"/>
                  </a:lnTo>
                  <a:lnTo>
                    <a:pt x="2488" y="446"/>
                  </a:lnTo>
                  <a:lnTo>
                    <a:pt x="2480" y="456"/>
                  </a:lnTo>
                  <a:lnTo>
                    <a:pt x="2470" y="464"/>
                  </a:lnTo>
                  <a:lnTo>
                    <a:pt x="2460" y="472"/>
                  </a:lnTo>
                  <a:lnTo>
                    <a:pt x="2460" y="472"/>
                  </a:lnTo>
                  <a:lnTo>
                    <a:pt x="2448" y="480"/>
                  </a:lnTo>
                  <a:lnTo>
                    <a:pt x="2442" y="484"/>
                  </a:lnTo>
                  <a:lnTo>
                    <a:pt x="2436" y="490"/>
                  </a:lnTo>
                  <a:lnTo>
                    <a:pt x="2436" y="490"/>
                  </a:lnTo>
                  <a:lnTo>
                    <a:pt x="2430" y="502"/>
                  </a:lnTo>
                  <a:lnTo>
                    <a:pt x="2424" y="514"/>
                  </a:lnTo>
                  <a:lnTo>
                    <a:pt x="2424" y="514"/>
                  </a:lnTo>
                  <a:lnTo>
                    <a:pt x="2422" y="526"/>
                  </a:lnTo>
                  <a:lnTo>
                    <a:pt x="2422" y="536"/>
                  </a:lnTo>
                  <a:lnTo>
                    <a:pt x="2426" y="556"/>
                  </a:lnTo>
                  <a:lnTo>
                    <a:pt x="2426" y="556"/>
                  </a:lnTo>
                  <a:lnTo>
                    <a:pt x="2430" y="580"/>
                  </a:lnTo>
                  <a:lnTo>
                    <a:pt x="2430" y="580"/>
                  </a:lnTo>
                  <a:lnTo>
                    <a:pt x="2432" y="594"/>
                  </a:lnTo>
                  <a:lnTo>
                    <a:pt x="2434" y="600"/>
                  </a:lnTo>
                  <a:lnTo>
                    <a:pt x="2436" y="604"/>
                  </a:lnTo>
                  <a:lnTo>
                    <a:pt x="2438" y="604"/>
                  </a:lnTo>
                  <a:lnTo>
                    <a:pt x="2438" y="604"/>
                  </a:lnTo>
                  <a:lnTo>
                    <a:pt x="2440" y="606"/>
                  </a:lnTo>
                  <a:lnTo>
                    <a:pt x="2440" y="606"/>
                  </a:lnTo>
                  <a:lnTo>
                    <a:pt x="2444" y="604"/>
                  </a:lnTo>
                  <a:lnTo>
                    <a:pt x="2448" y="602"/>
                  </a:lnTo>
                  <a:lnTo>
                    <a:pt x="2454" y="592"/>
                  </a:lnTo>
                  <a:lnTo>
                    <a:pt x="2462" y="574"/>
                  </a:lnTo>
                  <a:lnTo>
                    <a:pt x="2462" y="574"/>
                  </a:lnTo>
                  <a:lnTo>
                    <a:pt x="2466" y="570"/>
                  </a:lnTo>
                  <a:lnTo>
                    <a:pt x="2472" y="566"/>
                  </a:lnTo>
                  <a:lnTo>
                    <a:pt x="2476" y="564"/>
                  </a:lnTo>
                  <a:lnTo>
                    <a:pt x="2482" y="560"/>
                  </a:lnTo>
                  <a:lnTo>
                    <a:pt x="2482" y="560"/>
                  </a:lnTo>
                  <a:lnTo>
                    <a:pt x="2484" y="556"/>
                  </a:lnTo>
                  <a:lnTo>
                    <a:pt x="2486" y="550"/>
                  </a:lnTo>
                  <a:lnTo>
                    <a:pt x="2488" y="546"/>
                  </a:lnTo>
                  <a:lnTo>
                    <a:pt x="2490" y="542"/>
                  </a:lnTo>
                  <a:lnTo>
                    <a:pt x="2490" y="542"/>
                  </a:lnTo>
                  <a:lnTo>
                    <a:pt x="2496" y="540"/>
                  </a:lnTo>
                  <a:lnTo>
                    <a:pt x="2504" y="540"/>
                  </a:lnTo>
                  <a:lnTo>
                    <a:pt x="2504" y="540"/>
                  </a:lnTo>
                  <a:lnTo>
                    <a:pt x="2506" y="536"/>
                  </a:lnTo>
                  <a:lnTo>
                    <a:pt x="2506" y="532"/>
                  </a:lnTo>
                  <a:lnTo>
                    <a:pt x="2506" y="532"/>
                  </a:lnTo>
                  <a:lnTo>
                    <a:pt x="2508" y="522"/>
                  </a:lnTo>
                  <a:lnTo>
                    <a:pt x="2510" y="516"/>
                  </a:lnTo>
                  <a:lnTo>
                    <a:pt x="2512" y="512"/>
                  </a:lnTo>
                  <a:lnTo>
                    <a:pt x="2512" y="512"/>
                  </a:lnTo>
                  <a:lnTo>
                    <a:pt x="2516" y="514"/>
                  </a:lnTo>
                  <a:lnTo>
                    <a:pt x="2522" y="516"/>
                  </a:lnTo>
                  <a:lnTo>
                    <a:pt x="2522" y="516"/>
                  </a:lnTo>
                  <a:lnTo>
                    <a:pt x="2526" y="514"/>
                  </a:lnTo>
                  <a:lnTo>
                    <a:pt x="2528" y="512"/>
                  </a:lnTo>
                  <a:lnTo>
                    <a:pt x="2528" y="512"/>
                  </a:lnTo>
                  <a:lnTo>
                    <a:pt x="2528" y="508"/>
                  </a:lnTo>
                  <a:lnTo>
                    <a:pt x="2526" y="506"/>
                  </a:lnTo>
                  <a:lnTo>
                    <a:pt x="2524" y="502"/>
                  </a:lnTo>
                  <a:lnTo>
                    <a:pt x="2524" y="498"/>
                  </a:lnTo>
                  <a:lnTo>
                    <a:pt x="2524" y="498"/>
                  </a:lnTo>
                  <a:lnTo>
                    <a:pt x="2526" y="492"/>
                  </a:lnTo>
                  <a:lnTo>
                    <a:pt x="2530" y="490"/>
                  </a:lnTo>
                  <a:lnTo>
                    <a:pt x="2530" y="486"/>
                  </a:lnTo>
                  <a:lnTo>
                    <a:pt x="2528" y="482"/>
                  </a:lnTo>
                  <a:lnTo>
                    <a:pt x="2528" y="482"/>
                  </a:lnTo>
                  <a:lnTo>
                    <a:pt x="2524" y="480"/>
                  </a:lnTo>
                  <a:lnTo>
                    <a:pt x="2520" y="478"/>
                  </a:lnTo>
                  <a:lnTo>
                    <a:pt x="2516" y="476"/>
                  </a:lnTo>
                  <a:lnTo>
                    <a:pt x="2514" y="472"/>
                  </a:lnTo>
                  <a:lnTo>
                    <a:pt x="2514" y="472"/>
                  </a:lnTo>
                  <a:lnTo>
                    <a:pt x="2516" y="468"/>
                  </a:lnTo>
                  <a:lnTo>
                    <a:pt x="2522" y="460"/>
                  </a:lnTo>
                  <a:lnTo>
                    <a:pt x="2534" y="448"/>
                  </a:lnTo>
                  <a:lnTo>
                    <a:pt x="2534" y="448"/>
                  </a:lnTo>
                  <a:lnTo>
                    <a:pt x="2542" y="442"/>
                  </a:lnTo>
                  <a:lnTo>
                    <a:pt x="2548" y="438"/>
                  </a:lnTo>
                  <a:lnTo>
                    <a:pt x="2552" y="438"/>
                  </a:lnTo>
                  <a:lnTo>
                    <a:pt x="2552" y="438"/>
                  </a:lnTo>
                  <a:lnTo>
                    <a:pt x="2552" y="438"/>
                  </a:lnTo>
                  <a:lnTo>
                    <a:pt x="2552" y="438"/>
                  </a:lnTo>
                  <a:lnTo>
                    <a:pt x="2556" y="438"/>
                  </a:lnTo>
                  <a:lnTo>
                    <a:pt x="2560" y="442"/>
                  </a:lnTo>
                  <a:lnTo>
                    <a:pt x="2562" y="446"/>
                  </a:lnTo>
                  <a:lnTo>
                    <a:pt x="2566" y="448"/>
                  </a:lnTo>
                  <a:lnTo>
                    <a:pt x="2566" y="448"/>
                  </a:lnTo>
                  <a:lnTo>
                    <a:pt x="2566" y="448"/>
                  </a:lnTo>
                  <a:lnTo>
                    <a:pt x="2566" y="448"/>
                  </a:lnTo>
                  <a:lnTo>
                    <a:pt x="2572" y="446"/>
                  </a:lnTo>
                  <a:lnTo>
                    <a:pt x="2576" y="442"/>
                  </a:lnTo>
                  <a:lnTo>
                    <a:pt x="2580" y="438"/>
                  </a:lnTo>
                  <a:lnTo>
                    <a:pt x="2586" y="434"/>
                  </a:lnTo>
                  <a:lnTo>
                    <a:pt x="2586" y="434"/>
                  </a:lnTo>
                  <a:lnTo>
                    <a:pt x="2592" y="430"/>
                  </a:lnTo>
                  <a:lnTo>
                    <a:pt x="2598" y="430"/>
                  </a:lnTo>
                  <a:lnTo>
                    <a:pt x="2598" y="430"/>
                  </a:lnTo>
                  <a:lnTo>
                    <a:pt x="2606" y="432"/>
                  </a:lnTo>
                  <a:lnTo>
                    <a:pt x="2606" y="432"/>
                  </a:lnTo>
                  <a:lnTo>
                    <a:pt x="2614" y="438"/>
                  </a:lnTo>
                  <a:lnTo>
                    <a:pt x="2616" y="440"/>
                  </a:lnTo>
                  <a:lnTo>
                    <a:pt x="2620" y="442"/>
                  </a:lnTo>
                  <a:lnTo>
                    <a:pt x="2620" y="442"/>
                  </a:lnTo>
                  <a:lnTo>
                    <a:pt x="2626" y="440"/>
                  </a:lnTo>
                  <a:lnTo>
                    <a:pt x="2626" y="440"/>
                  </a:lnTo>
                  <a:lnTo>
                    <a:pt x="2630" y="438"/>
                  </a:lnTo>
                  <a:lnTo>
                    <a:pt x="2636" y="434"/>
                  </a:lnTo>
                  <a:lnTo>
                    <a:pt x="2644" y="424"/>
                  </a:lnTo>
                  <a:lnTo>
                    <a:pt x="2644" y="424"/>
                  </a:lnTo>
                  <a:lnTo>
                    <a:pt x="2654" y="420"/>
                  </a:lnTo>
                  <a:lnTo>
                    <a:pt x="2666" y="414"/>
                  </a:lnTo>
                  <a:lnTo>
                    <a:pt x="2676" y="410"/>
                  </a:lnTo>
                  <a:lnTo>
                    <a:pt x="2686" y="406"/>
                  </a:lnTo>
                  <a:lnTo>
                    <a:pt x="2686" y="406"/>
                  </a:lnTo>
                  <a:lnTo>
                    <a:pt x="2694" y="400"/>
                  </a:lnTo>
                  <a:lnTo>
                    <a:pt x="2704" y="394"/>
                  </a:lnTo>
                  <a:lnTo>
                    <a:pt x="2704" y="394"/>
                  </a:lnTo>
                  <a:lnTo>
                    <a:pt x="2710" y="392"/>
                  </a:lnTo>
                  <a:lnTo>
                    <a:pt x="2710" y="392"/>
                  </a:lnTo>
                  <a:lnTo>
                    <a:pt x="2718" y="394"/>
                  </a:lnTo>
                  <a:lnTo>
                    <a:pt x="2718" y="394"/>
                  </a:lnTo>
                  <a:lnTo>
                    <a:pt x="2724" y="394"/>
                  </a:lnTo>
                  <a:lnTo>
                    <a:pt x="2724" y="394"/>
                  </a:lnTo>
                  <a:lnTo>
                    <a:pt x="2726" y="394"/>
                  </a:lnTo>
                  <a:lnTo>
                    <a:pt x="2726" y="394"/>
                  </a:lnTo>
                  <a:lnTo>
                    <a:pt x="2730" y="394"/>
                  </a:lnTo>
                  <a:lnTo>
                    <a:pt x="2736" y="392"/>
                  </a:lnTo>
                  <a:lnTo>
                    <a:pt x="2740" y="388"/>
                  </a:lnTo>
                  <a:lnTo>
                    <a:pt x="2740" y="384"/>
                  </a:lnTo>
                  <a:lnTo>
                    <a:pt x="2740" y="384"/>
                  </a:lnTo>
                  <a:lnTo>
                    <a:pt x="2738" y="382"/>
                  </a:lnTo>
                  <a:lnTo>
                    <a:pt x="2736" y="380"/>
                  </a:lnTo>
                  <a:lnTo>
                    <a:pt x="2732" y="378"/>
                  </a:lnTo>
                  <a:lnTo>
                    <a:pt x="2732" y="378"/>
                  </a:lnTo>
                  <a:lnTo>
                    <a:pt x="2730" y="372"/>
                  </a:lnTo>
                  <a:lnTo>
                    <a:pt x="2730" y="366"/>
                  </a:lnTo>
                  <a:lnTo>
                    <a:pt x="2730" y="366"/>
                  </a:lnTo>
                  <a:lnTo>
                    <a:pt x="2732" y="362"/>
                  </a:lnTo>
                  <a:lnTo>
                    <a:pt x="2730" y="358"/>
                  </a:lnTo>
                  <a:lnTo>
                    <a:pt x="2728" y="354"/>
                  </a:lnTo>
                  <a:lnTo>
                    <a:pt x="2722" y="352"/>
                  </a:lnTo>
                  <a:lnTo>
                    <a:pt x="2722" y="352"/>
                  </a:lnTo>
                  <a:lnTo>
                    <a:pt x="2708" y="348"/>
                  </a:lnTo>
                  <a:lnTo>
                    <a:pt x="2706" y="346"/>
                  </a:lnTo>
                  <a:lnTo>
                    <a:pt x="2704" y="344"/>
                  </a:lnTo>
                  <a:lnTo>
                    <a:pt x="2704" y="342"/>
                  </a:lnTo>
                  <a:lnTo>
                    <a:pt x="2708" y="340"/>
                  </a:lnTo>
                  <a:lnTo>
                    <a:pt x="2708" y="340"/>
                  </a:lnTo>
                  <a:lnTo>
                    <a:pt x="2710" y="340"/>
                  </a:lnTo>
                  <a:lnTo>
                    <a:pt x="2710" y="340"/>
                  </a:lnTo>
                  <a:lnTo>
                    <a:pt x="2730" y="344"/>
                  </a:lnTo>
                  <a:lnTo>
                    <a:pt x="2730" y="344"/>
                  </a:lnTo>
                  <a:lnTo>
                    <a:pt x="2744" y="346"/>
                  </a:lnTo>
                  <a:lnTo>
                    <a:pt x="2744" y="346"/>
                  </a:lnTo>
                  <a:lnTo>
                    <a:pt x="2750" y="346"/>
                  </a:lnTo>
                  <a:lnTo>
                    <a:pt x="2754" y="342"/>
                  </a:lnTo>
                  <a:lnTo>
                    <a:pt x="2754" y="342"/>
                  </a:lnTo>
                  <a:lnTo>
                    <a:pt x="2754" y="338"/>
                  </a:lnTo>
                  <a:lnTo>
                    <a:pt x="2754" y="332"/>
                  </a:lnTo>
                  <a:lnTo>
                    <a:pt x="2756" y="326"/>
                  </a:lnTo>
                  <a:lnTo>
                    <a:pt x="2756" y="324"/>
                  </a:lnTo>
                  <a:lnTo>
                    <a:pt x="2760" y="322"/>
                  </a:lnTo>
                  <a:lnTo>
                    <a:pt x="2760" y="322"/>
                  </a:lnTo>
                  <a:lnTo>
                    <a:pt x="2762" y="322"/>
                  </a:lnTo>
                  <a:lnTo>
                    <a:pt x="2762" y="322"/>
                  </a:lnTo>
                  <a:lnTo>
                    <a:pt x="2766" y="322"/>
                  </a:lnTo>
                  <a:lnTo>
                    <a:pt x="2768" y="326"/>
                  </a:lnTo>
                  <a:lnTo>
                    <a:pt x="2774" y="332"/>
                  </a:lnTo>
                  <a:lnTo>
                    <a:pt x="2774" y="332"/>
                  </a:lnTo>
                  <a:lnTo>
                    <a:pt x="2782" y="330"/>
                  </a:lnTo>
                  <a:lnTo>
                    <a:pt x="2782" y="330"/>
                  </a:lnTo>
                  <a:lnTo>
                    <a:pt x="2792" y="334"/>
                  </a:lnTo>
                  <a:lnTo>
                    <a:pt x="2800" y="338"/>
                  </a:lnTo>
                  <a:lnTo>
                    <a:pt x="2810" y="344"/>
                  </a:lnTo>
                  <a:lnTo>
                    <a:pt x="2818" y="350"/>
                  </a:lnTo>
                  <a:lnTo>
                    <a:pt x="2818" y="350"/>
                  </a:lnTo>
                  <a:lnTo>
                    <a:pt x="2828" y="352"/>
                  </a:lnTo>
                  <a:lnTo>
                    <a:pt x="2828" y="352"/>
                  </a:lnTo>
                  <a:lnTo>
                    <a:pt x="2834" y="352"/>
                  </a:lnTo>
                  <a:lnTo>
                    <a:pt x="2840" y="348"/>
                  </a:lnTo>
                  <a:lnTo>
                    <a:pt x="2840" y="348"/>
                  </a:lnTo>
                  <a:lnTo>
                    <a:pt x="2844" y="344"/>
                  </a:lnTo>
                  <a:lnTo>
                    <a:pt x="2844" y="340"/>
                  </a:lnTo>
                  <a:lnTo>
                    <a:pt x="2848" y="332"/>
                  </a:lnTo>
                  <a:lnTo>
                    <a:pt x="2848" y="332"/>
                  </a:lnTo>
                  <a:lnTo>
                    <a:pt x="2852" y="330"/>
                  </a:lnTo>
                  <a:lnTo>
                    <a:pt x="2856" y="328"/>
                  </a:lnTo>
                  <a:lnTo>
                    <a:pt x="2860" y="328"/>
                  </a:lnTo>
                  <a:lnTo>
                    <a:pt x="2864" y="326"/>
                  </a:lnTo>
                  <a:lnTo>
                    <a:pt x="2864" y="326"/>
                  </a:lnTo>
                  <a:lnTo>
                    <a:pt x="2870" y="324"/>
                  </a:lnTo>
                  <a:lnTo>
                    <a:pt x="2872" y="318"/>
                  </a:lnTo>
                  <a:lnTo>
                    <a:pt x="2872" y="314"/>
                  </a:lnTo>
                  <a:lnTo>
                    <a:pt x="2870" y="310"/>
                  </a:lnTo>
                  <a:lnTo>
                    <a:pt x="2870" y="310"/>
                  </a:lnTo>
                  <a:lnTo>
                    <a:pt x="2866" y="308"/>
                  </a:lnTo>
                  <a:lnTo>
                    <a:pt x="2860" y="306"/>
                  </a:lnTo>
                  <a:lnTo>
                    <a:pt x="2848" y="306"/>
                  </a:lnTo>
                  <a:lnTo>
                    <a:pt x="2848" y="306"/>
                  </a:lnTo>
                  <a:lnTo>
                    <a:pt x="2840" y="300"/>
                  </a:lnTo>
                  <a:lnTo>
                    <a:pt x="2836" y="298"/>
                  </a:lnTo>
                  <a:lnTo>
                    <a:pt x="2832" y="296"/>
                  </a:lnTo>
                  <a:lnTo>
                    <a:pt x="2832" y="296"/>
                  </a:lnTo>
                  <a:lnTo>
                    <a:pt x="2832" y="296"/>
                  </a:lnTo>
                  <a:lnTo>
                    <a:pt x="2832" y="296"/>
                  </a:lnTo>
                  <a:lnTo>
                    <a:pt x="2828" y="298"/>
                  </a:lnTo>
                  <a:lnTo>
                    <a:pt x="2824" y="300"/>
                  </a:lnTo>
                  <a:lnTo>
                    <a:pt x="2822" y="302"/>
                  </a:lnTo>
                  <a:lnTo>
                    <a:pt x="2818" y="304"/>
                  </a:lnTo>
                  <a:lnTo>
                    <a:pt x="2818" y="304"/>
                  </a:lnTo>
                  <a:lnTo>
                    <a:pt x="2816" y="302"/>
                  </a:lnTo>
                  <a:lnTo>
                    <a:pt x="2816" y="302"/>
                  </a:lnTo>
                  <a:lnTo>
                    <a:pt x="2812" y="298"/>
                  </a:lnTo>
                  <a:lnTo>
                    <a:pt x="2812" y="294"/>
                  </a:lnTo>
                  <a:lnTo>
                    <a:pt x="2810" y="288"/>
                  </a:lnTo>
                  <a:lnTo>
                    <a:pt x="2808" y="282"/>
                  </a:lnTo>
                  <a:lnTo>
                    <a:pt x="2808" y="282"/>
                  </a:lnTo>
                  <a:lnTo>
                    <a:pt x="2798" y="274"/>
                  </a:lnTo>
                  <a:lnTo>
                    <a:pt x="2788" y="266"/>
                  </a:lnTo>
                  <a:lnTo>
                    <a:pt x="2762" y="254"/>
                  </a:lnTo>
                  <a:lnTo>
                    <a:pt x="2762" y="254"/>
                  </a:lnTo>
                  <a:lnTo>
                    <a:pt x="2752" y="250"/>
                  </a:lnTo>
                  <a:lnTo>
                    <a:pt x="2744" y="242"/>
                  </a:lnTo>
                  <a:lnTo>
                    <a:pt x="2744" y="242"/>
                  </a:lnTo>
                  <a:lnTo>
                    <a:pt x="2738" y="234"/>
                  </a:lnTo>
                  <a:lnTo>
                    <a:pt x="2734" y="232"/>
                  </a:lnTo>
                  <a:lnTo>
                    <a:pt x="2728" y="232"/>
                  </a:lnTo>
                  <a:lnTo>
                    <a:pt x="2728" y="232"/>
                  </a:lnTo>
                  <a:lnTo>
                    <a:pt x="2720" y="230"/>
                  </a:lnTo>
                  <a:lnTo>
                    <a:pt x="2712" y="226"/>
                  </a:lnTo>
                  <a:lnTo>
                    <a:pt x="2706" y="224"/>
                  </a:lnTo>
                  <a:lnTo>
                    <a:pt x="2698" y="222"/>
                  </a:lnTo>
                  <a:lnTo>
                    <a:pt x="2698" y="222"/>
                  </a:lnTo>
                  <a:lnTo>
                    <a:pt x="2690" y="224"/>
                  </a:lnTo>
                  <a:lnTo>
                    <a:pt x="2690" y="224"/>
                  </a:lnTo>
                  <a:lnTo>
                    <a:pt x="2684" y="224"/>
                  </a:lnTo>
                  <a:lnTo>
                    <a:pt x="2684" y="224"/>
                  </a:lnTo>
                  <a:lnTo>
                    <a:pt x="2676" y="226"/>
                  </a:lnTo>
                  <a:lnTo>
                    <a:pt x="2676" y="226"/>
                  </a:lnTo>
                  <a:lnTo>
                    <a:pt x="2672" y="226"/>
                  </a:lnTo>
                  <a:lnTo>
                    <a:pt x="2666" y="222"/>
                  </a:lnTo>
                  <a:lnTo>
                    <a:pt x="2666" y="222"/>
                  </a:lnTo>
                  <a:lnTo>
                    <a:pt x="2660" y="220"/>
                  </a:lnTo>
                  <a:lnTo>
                    <a:pt x="2654" y="218"/>
                  </a:lnTo>
                  <a:lnTo>
                    <a:pt x="2654" y="218"/>
                  </a:lnTo>
                  <a:lnTo>
                    <a:pt x="2650" y="218"/>
                  </a:lnTo>
                  <a:lnTo>
                    <a:pt x="2646" y="222"/>
                  </a:lnTo>
                  <a:lnTo>
                    <a:pt x="2646" y="222"/>
                  </a:lnTo>
                  <a:lnTo>
                    <a:pt x="2644" y="226"/>
                  </a:lnTo>
                  <a:lnTo>
                    <a:pt x="2644" y="232"/>
                  </a:lnTo>
                  <a:lnTo>
                    <a:pt x="2644" y="238"/>
                  </a:lnTo>
                  <a:lnTo>
                    <a:pt x="2644" y="244"/>
                  </a:lnTo>
                  <a:lnTo>
                    <a:pt x="2644" y="244"/>
                  </a:lnTo>
                  <a:lnTo>
                    <a:pt x="2638" y="250"/>
                  </a:lnTo>
                  <a:lnTo>
                    <a:pt x="2632" y="250"/>
                  </a:lnTo>
                  <a:lnTo>
                    <a:pt x="2632" y="250"/>
                  </a:lnTo>
                  <a:lnTo>
                    <a:pt x="2626" y="250"/>
                  </a:lnTo>
                  <a:lnTo>
                    <a:pt x="2620" y="246"/>
                  </a:lnTo>
                  <a:lnTo>
                    <a:pt x="2612" y="240"/>
                  </a:lnTo>
                  <a:lnTo>
                    <a:pt x="2612" y="240"/>
                  </a:lnTo>
                  <a:lnTo>
                    <a:pt x="2606" y="234"/>
                  </a:lnTo>
                  <a:lnTo>
                    <a:pt x="2602" y="232"/>
                  </a:lnTo>
                  <a:lnTo>
                    <a:pt x="2598" y="230"/>
                  </a:lnTo>
                  <a:lnTo>
                    <a:pt x="2598" y="230"/>
                  </a:lnTo>
                  <a:lnTo>
                    <a:pt x="2594" y="232"/>
                  </a:lnTo>
                  <a:lnTo>
                    <a:pt x="2594" y="232"/>
                  </a:lnTo>
                  <a:lnTo>
                    <a:pt x="2584" y="232"/>
                  </a:lnTo>
                  <a:lnTo>
                    <a:pt x="2574" y="234"/>
                  </a:lnTo>
                  <a:lnTo>
                    <a:pt x="2574" y="234"/>
                  </a:lnTo>
                  <a:lnTo>
                    <a:pt x="2572" y="234"/>
                  </a:lnTo>
                  <a:lnTo>
                    <a:pt x="2572" y="234"/>
                  </a:lnTo>
                  <a:lnTo>
                    <a:pt x="2560" y="230"/>
                  </a:lnTo>
                  <a:lnTo>
                    <a:pt x="2550" y="228"/>
                  </a:lnTo>
                  <a:lnTo>
                    <a:pt x="2550" y="228"/>
                  </a:lnTo>
                  <a:lnTo>
                    <a:pt x="2548" y="228"/>
                  </a:lnTo>
                  <a:lnTo>
                    <a:pt x="2548" y="228"/>
                  </a:lnTo>
                  <a:lnTo>
                    <a:pt x="2542" y="230"/>
                  </a:lnTo>
                  <a:lnTo>
                    <a:pt x="2538" y="232"/>
                  </a:lnTo>
                  <a:lnTo>
                    <a:pt x="2534" y="236"/>
                  </a:lnTo>
                  <a:lnTo>
                    <a:pt x="2528" y="236"/>
                  </a:lnTo>
                  <a:lnTo>
                    <a:pt x="2528" y="236"/>
                  </a:lnTo>
                  <a:lnTo>
                    <a:pt x="2528" y="236"/>
                  </a:lnTo>
                  <a:lnTo>
                    <a:pt x="2528" y="236"/>
                  </a:lnTo>
                  <a:lnTo>
                    <a:pt x="2526" y="232"/>
                  </a:lnTo>
                  <a:lnTo>
                    <a:pt x="2522" y="230"/>
                  </a:lnTo>
                  <a:lnTo>
                    <a:pt x="2518" y="228"/>
                  </a:lnTo>
                  <a:lnTo>
                    <a:pt x="2514" y="224"/>
                  </a:lnTo>
                  <a:lnTo>
                    <a:pt x="2514" y="224"/>
                  </a:lnTo>
                  <a:lnTo>
                    <a:pt x="2512" y="220"/>
                  </a:lnTo>
                  <a:lnTo>
                    <a:pt x="2512" y="216"/>
                  </a:lnTo>
                  <a:lnTo>
                    <a:pt x="2510" y="212"/>
                  </a:lnTo>
                  <a:lnTo>
                    <a:pt x="2508" y="208"/>
                  </a:lnTo>
                  <a:lnTo>
                    <a:pt x="2508" y="208"/>
                  </a:lnTo>
                  <a:lnTo>
                    <a:pt x="2500" y="202"/>
                  </a:lnTo>
                  <a:lnTo>
                    <a:pt x="2488" y="200"/>
                  </a:lnTo>
                  <a:lnTo>
                    <a:pt x="2488" y="200"/>
                  </a:lnTo>
                  <a:lnTo>
                    <a:pt x="2478" y="196"/>
                  </a:lnTo>
                  <a:lnTo>
                    <a:pt x="2470" y="194"/>
                  </a:lnTo>
                  <a:lnTo>
                    <a:pt x="2470" y="194"/>
                  </a:lnTo>
                  <a:lnTo>
                    <a:pt x="2462" y="190"/>
                  </a:lnTo>
                  <a:lnTo>
                    <a:pt x="2462" y="190"/>
                  </a:lnTo>
                  <a:lnTo>
                    <a:pt x="2460" y="190"/>
                  </a:lnTo>
                  <a:lnTo>
                    <a:pt x="2456" y="192"/>
                  </a:lnTo>
                  <a:lnTo>
                    <a:pt x="2446" y="198"/>
                  </a:lnTo>
                  <a:lnTo>
                    <a:pt x="2446" y="198"/>
                  </a:lnTo>
                  <a:lnTo>
                    <a:pt x="2438" y="202"/>
                  </a:lnTo>
                  <a:lnTo>
                    <a:pt x="2430" y="202"/>
                  </a:lnTo>
                  <a:lnTo>
                    <a:pt x="2430" y="202"/>
                  </a:lnTo>
                  <a:lnTo>
                    <a:pt x="2428" y="202"/>
                  </a:lnTo>
                  <a:lnTo>
                    <a:pt x="2428" y="202"/>
                  </a:lnTo>
                  <a:lnTo>
                    <a:pt x="2424" y="200"/>
                  </a:lnTo>
                  <a:lnTo>
                    <a:pt x="2422" y="196"/>
                  </a:lnTo>
                  <a:lnTo>
                    <a:pt x="2420" y="192"/>
                  </a:lnTo>
                  <a:lnTo>
                    <a:pt x="2416" y="188"/>
                  </a:lnTo>
                  <a:lnTo>
                    <a:pt x="2416" y="188"/>
                  </a:lnTo>
                  <a:lnTo>
                    <a:pt x="2410" y="188"/>
                  </a:lnTo>
                  <a:lnTo>
                    <a:pt x="2410" y="188"/>
                  </a:lnTo>
                  <a:lnTo>
                    <a:pt x="2408" y="188"/>
                  </a:lnTo>
                  <a:lnTo>
                    <a:pt x="2408" y="188"/>
                  </a:lnTo>
                  <a:lnTo>
                    <a:pt x="2404" y="188"/>
                  </a:lnTo>
                  <a:lnTo>
                    <a:pt x="2404" y="188"/>
                  </a:lnTo>
                  <a:lnTo>
                    <a:pt x="2398" y="186"/>
                  </a:lnTo>
                  <a:lnTo>
                    <a:pt x="2398" y="186"/>
                  </a:lnTo>
                  <a:lnTo>
                    <a:pt x="2390" y="180"/>
                  </a:lnTo>
                  <a:lnTo>
                    <a:pt x="2390" y="180"/>
                  </a:lnTo>
                  <a:lnTo>
                    <a:pt x="2384" y="174"/>
                  </a:lnTo>
                  <a:lnTo>
                    <a:pt x="2380" y="166"/>
                  </a:lnTo>
                  <a:lnTo>
                    <a:pt x="2380" y="166"/>
                  </a:lnTo>
                  <a:lnTo>
                    <a:pt x="2376" y="162"/>
                  </a:lnTo>
                  <a:lnTo>
                    <a:pt x="2370" y="160"/>
                  </a:lnTo>
                  <a:lnTo>
                    <a:pt x="2370" y="160"/>
                  </a:lnTo>
                  <a:lnTo>
                    <a:pt x="2364" y="160"/>
                  </a:lnTo>
                  <a:lnTo>
                    <a:pt x="2358" y="162"/>
                  </a:lnTo>
                  <a:lnTo>
                    <a:pt x="2358" y="162"/>
                  </a:lnTo>
                  <a:lnTo>
                    <a:pt x="2354" y="166"/>
                  </a:lnTo>
                  <a:lnTo>
                    <a:pt x="2350" y="172"/>
                  </a:lnTo>
                  <a:lnTo>
                    <a:pt x="2348" y="176"/>
                  </a:lnTo>
                  <a:lnTo>
                    <a:pt x="2342" y="180"/>
                  </a:lnTo>
                  <a:lnTo>
                    <a:pt x="2342" y="180"/>
                  </a:lnTo>
                  <a:lnTo>
                    <a:pt x="2332" y="182"/>
                  </a:lnTo>
                  <a:lnTo>
                    <a:pt x="2332" y="182"/>
                  </a:lnTo>
                  <a:lnTo>
                    <a:pt x="2330" y="182"/>
                  </a:lnTo>
                  <a:lnTo>
                    <a:pt x="2330" y="182"/>
                  </a:lnTo>
                  <a:lnTo>
                    <a:pt x="2328" y="180"/>
                  </a:lnTo>
                  <a:lnTo>
                    <a:pt x="2328" y="180"/>
                  </a:lnTo>
                  <a:lnTo>
                    <a:pt x="2328" y="178"/>
                  </a:lnTo>
                  <a:lnTo>
                    <a:pt x="2328" y="176"/>
                  </a:lnTo>
                  <a:lnTo>
                    <a:pt x="2328" y="176"/>
                  </a:lnTo>
                  <a:lnTo>
                    <a:pt x="2326" y="164"/>
                  </a:lnTo>
                  <a:lnTo>
                    <a:pt x="2324" y="160"/>
                  </a:lnTo>
                  <a:lnTo>
                    <a:pt x="2320" y="156"/>
                  </a:lnTo>
                  <a:lnTo>
                    <a:pt x="2320" y="156"/>
                  </a:lnTo>
                  <a:lnTo>
                    <a:pt x="2314" y="154"/>
                  </a:lnTo>
                  <a:lnTo>
                    <a:pt x="2306" y="152"/>
                  </a:lnTo>
                  <a:lnTo>
                    <a:pt x="2306" y="152"/>
                  </a:lnTo>
                  <a:lnTo>
                    <a:pt x="2296" y="148"/>
                  </a:lnTo>
                  <a:lnTo>
                    <a:pt x="2296" y="148"/>
                  </a:lnTo>
                  <a:lnTo>
                    <a:pt x="2290" y="148"/>
                  </a:lnTo>
                  <a:lnTo>
                    <a:pt x="2290" y="148"/>
                  </a:lnTo>
                  <a:lnTo>
                    <a:pt x="2284" y="148"/>
                  </a:lnTo>
                  <a:lnTo>
                    <a:pt x="2278" y="150"/>
                  </a:lnTo>
                  <a:lnTo>
                    <a:pt x="2278" y="150"/>
                  </a:lnTo>
                  <a:lnTo>
                    <a:pt x="2274" y="150"/>
                  </a:lnTo>
                  <a:lnTo>
                    <a:pt x="2274" y="150"/>
                  </a:lnTo>
                  <a:lnTo>
                    <a:pt x="2274" y="150"/>
                  </a:lnTo>
                  <a:lnTo>
                    <a:pt x="2274" y="150"/>
                  </a:lnTo>
                  <a:lnTo>
                    <a:pt x="2272" y="150"/>
                  </a:lnTo>
                  <a:lnTo>
                    <a:pt x="2272" y="150"/>
                  </a:lnTo>
                  <a:lnTo>
                    <a:pt x="2268" y="154"/>
                  </a:lnTo>
                  <a:lnTo>
                    <a:pt x="2268" y="154"/>
                  </a:lnTo>
                  <a:lnTo>
                    <a:pt x="2262" y="158"/>
                  </a:lnTo>
                  <a:lnTo>
                    <a:pt x="2262" y="162"/>
                  </a:lnTo>
                  <a:lnTo>
                    <a:pt x="2262" y="162"/>
                  </a:lnTo>
                  <a:lnTo>
                    <a:pt x="2262" y="168"/>
                  </a:lnTo>
                  <a:lnTo>
                    <a:pt x="2264" y="172"/>
                  </a:lnTo>
                  <a:lnTo>
                    <a:pt x="2264" y="178"/>
                  </a:lnTo>
                  <a:lnTo>
                    <a:pt x="2262" y="180"/>
                  </a:lnTo>
                  <a:lnTo>
                    <a:pt x="2258" y="182"/>
                  </a:lnTo>
                  <a:lnTo>
                    <a:pt x="2258" y="182"/>
                  </a:lnTo>
                  <a:lnTo>
                    <a:pt x="2250" y="172"/>
                  </a:lnTo>
                  <a:lnTo>
                    <a:pt x="2250" y="172"/>
                  </a:lnTo>
                  <a:lnTo>
                    <a:pt x="2248" y="174"/>
                  </a:lnTo>
                  <a:lnTo>
                    <a:pt x="2246" y="178"/>
                  </a:lnTo>
                  <a:lnTo>
                    <a:pt x="2248" y="182"/>
                  </a:lnTo>
                  <a:lnTo>
                    <a:pt x="2248" y="182"/>
                  </a:lnTo>
                  <a:lnTo>
                    <a:pt x="2240" y="186"/>
                  </a:lnTo>
                  <a:lnTo>
                    <a:pt x="2234" y="188"/>
                  </a:lnTo>
                  <a:lnTo>
                    <a:pt x="2230" y="188"/>
                  </a:lnTo>
                  <a:lnTo>
                    <a:pt x="2230" y="188"/>
                  </a:lnTo>
                  <a:lnTo>
                    <a:pt x="2230" y="188"/>
                  </a:lnTo>
                  <a:lnTo>
                    <a:pt x="2230" y="188"/>
                  </a:lnTo>
                  <a:lnTo>
                    <a:pt x="2226" y="188"/>
                  </a:lnTo>
                  <a:lnTo>
                    <a:pt x="2222" y="184"/>
                  </a:lnTo>
                  <a:lnTo>
                    <a:pt x="2216" y="178"/>
                  </a:lnTo>
                  <a:lnTo>
                    <a:pt x="2216" y="178"/>
                  </a:lnTo>
                  <a:lnTo>
                    <a:pt x="2212" y="174"/>
                  </a:lnTo>
                  <a:lnTo>
                    <a:pt x="2208" y="172"/>
                  </a:lnTo>
                  <a:lnTo>
                    <a:pt x="2208" y="172"/>
                  </a:lnTo>
                  <a:lnTo>
                    <a:pt x="2204" y="174"/>
                  </a:lnTo>
                  <a:lnTo>
                    <a:pt x="2204" y="174"/>
                  </a:lnTo>
                  <a:lnTo>
                    <a:pt x="2202" y="178"/>
                  </a:lnTo>
                  <a:lnTo>
                    <a:pt x="2200" y="180"/>
                  </a:lnTo>
                  <a:lnTo>
                    <a:pt x="2198" y="180"/>
                  </a:lnTo>
                  <a:lnTo>
                    <a:pt x="2198" y="180"/>
                  </a:lnTo>
                  <a:lnTo>
                    <a:pt x="2194" y="182"/>
                  </a:lnTo>
                  <a:lnTo>
                    <a:pt x="2194" y="182"/>
                  </a:lnTo>
                  <a:lnTo>
                    <a:pt x="2190" y="182"/>
                  </a:lnTo>
                  <a:lnTo>
                    <a:pt x="2190" y="182"/>
                  </a:lnTo>
                  <a:lnTo>
                    <a:pt x="2184" y="180"/>
                  </a:lnTo>
                  <a:lnTo>
                    <a:pt x="2180" y="178"/>
                  </a:lnTo>
                  <a:lnTo>
                    <a:pt x="2180" y="178"/>
                  </a:lnTo>
                  <a:lnTo>
                    <a:pt x="2178" y="174"/>
                  </a:lnTo>
                  <a:lnTo>
                    <a:pt x="2178" y="170"/>
                  </a:lnTo>
                  <a:lnTo>
                    <a:pt x="2178" y="170"/>
                  </a:lnTo>
                  <a:lnTo>
                    <a:pt x="2176" y="168"/>
                  </a:lnTo>
                  <a:lnTo>
                    <a:pt x="2172" y="168"/>
                  </a:lnTo>
                  <a:lnTo>
                    <a:pt x="2172" y="168"/>
                  </a:lnTo>
                  <a:lnTo>
                    <a:pt x="2168" y="168"/>
                  </a:lnTo>
                  <a:lnTo>
                    <a:pt x="2164" y="172"/>
                  </a:lnTo>
                  <a:lnTo>
                    <a:pt x="2164" y="172"/>
                  </a:lnTo>
                  <a:lnTo>
                    <a:pt x="2162" y="176"/>
                  </a:lnTo>
                  <a:lnTo>
                    <a:pt x="2160" y="180"/>
                  </a:lnTo>
                  <a:lnTo>
                    <a:pt x="2160" y="184"/>
                  </a:lnTo>
                  <a:lnTo>
                    <a:pt x="2156" y="186"/>
                  </a:lnTo>
                  <a:lnTo>
                    <a:pt x="2156" y="186"/>
                  </a:lnTo>
                  <a:lnTo>
                    <a:pt x="2154" y="188"/>
                  </a:lnTo>
                  <a:lnTo>
                    <a:pt x="2154" y="188"/>
                  </a:lnTo>
                  <a:lnTo>
                    <a:pt x="2150" y="186"/>
                  </a:lnTo>
                  <a:lnTo>
                    <a:pt x="2150" y="186"/>
                  </a:lnTo>
                  <a:lnTo>
                    <a:pt x="2146" y="184"/>
                  </a:lnTo>
                  <a:lnTo>
                    <a:pt x="2142" y="180"/>
                  </a:lnTo>
                  <a:lnTo>
                    <a:pt x="2136" y="174"/>
                  </a:lnTo>
                  <a:lnTo>
                    <a:pt x="2136" y="174"/>
                  </a:lnTo>
                  <a:lnTo>
                    <a:pt x="2132" y="170"/>
                  </a:lnTo>
                  <a:lnTo>
                    <a:pt x="2124" y="166"/>
                  </a:lnTo>
                  <a:lnTo>
                    <a:pt x="2118" y="162"/>
                  </a:lnTo>
                  <a:lnTo>
                    <a:pt x="2118" y="160"/>
                  </a:lnTo>
                  <a:lnTo>
                    <a:pt x="2116" y="158"/>
                  </a:lnTo>
                  <a:lnTo>
                    <a:pt x="2116" y="158"/>
                  </a:lnTo>
                  <a:lnTo>
                    <a:pt x="2118" y="156"/>
                  </a:lnTo>
                  <a:lnTo>
                    <a:pt x="2120" y="154"/>
                  </a:lnTo>
                  <a:lnTo>
                    <a:pt x="2126" y="154"/>
                  </a:lnTo>
                  <a:lnTo>
                    <a:pt x="2126" y="154"/>
                  </a:lnTo>
                  <a:lnTo>
                    <a:pt x="2128" y="154"/>
                  </a:lnTo>
                  <a:lnTo>
                    <a:pt x="2128" y="154"/>
                  </a:lnTo>
                  <a:lnTo>
                    <a:pt x="2130" y="154"/>
                  </a:lnTo>
                  <a:lnTo>
                    <a:pt x="2130" y="154"/>
                  </a:lnTo>
                  <a:lnTo>
                    <a:pt x="2136" y="154"/>
                  </a:lnTo>
                  <a:lnTo>
                    <a:pt x="2136" y="154"/>
                  </a:lnTo>
                  <a:lnTo>
                    <a:pt x="2142" y="150"/>
                  </a:lnTo>
                  <a:lnTo>
                    <a:pt x="2144" y="148"/>
                  </a:lnTo>
                  <a:lnTo>
                    <a:pt x="2144" y="144"/>
                  </a:lnTo>
                  <a:lnTo>
                    <a:pt x="2142" y="142"/>
                  </a:lnTo>
                  <a:lnTo>
                    <a:pt x="2130" y="130"/>
                  </a:lnTo>
                  <a:lnTo>
                    <a:pt x="2130" y="130"/>
                  </a:lnTo>
                  <a:lnTo>
                    <a:pt x="2126" y="124"/>
                  </a:lnTo>
                  <a:lnTo>
                    <a:pt x="2124" y="124"/>
                  </a:lnTo>
                  <a:lnTo>
                    <a:pt x="2120" y="122"/>
                  </a:lnTo>
                  <a:lnTo>
                    <a:pt x="2120" y="122"/>
                  </a:lnTo>
                  <a:lnTo>
                    <a:pt x="2118" y="122"/>
                  </a:lnTo>
                  <a:lnTo>
                    <a:pt x="2118" y="122"/>
                  </a:lnTo>
                  <a:lnTo>
                    <a:pt x="2106" y="126"/>
                  </a:lnTo>
                  <a:lnTo>
                    <a:pt x="2096" y="126"/>
                  </a:lnTo>
                  <a:lnTo>
                    <a:pt x="2096" y="126"/>
                  </a:lnTo>
                  <a:lnTo>
                    <a:pt x="2092" y="126"/>
                  </a:lnTo>
                  <a:lnTo>
                    <a:pt x="2092" y="126"/>
                  </a:lnTo>
                  <a:lnTo>
                    <a:pt x="2088" y="122"/>
                  </a:lnTo>
                  <a:lnTo>
                    <a:pt x="2086" y="118"/>
                  </a:lnTo>
                  <a:lnTo>
                    <a:pt x="2082" y="114"/>
                  </a:lnTo>
                  <a:lnTo>
                    <a:pt x="2076" y="112"/>
                  </a:lnTo>
                  <a:lnTo>
                    <a:pt x="2076" y="112"/>
                  </a:lnTo>
                  <a:lnTo>
                    <a:pt x="2076" y="112"/>
                  </a:lnTo>
                  <a:lnTo>
                    <a:pt x="2076" y="112"/>
                  </a:lnTo>
                  <a:lnTo>
                    <a:pt x="2064" y="114"/>
                  </a:lnTo>
                  <a:lnTo>
                    <a:pt x="2052" y="118"/>
                  </a:lnTo>
                  <a:lnTo>
                    <a:pt x="2052" y="118"/>
                  </a:lnTo>
                  <a:lnTo>
                    <a:pt x="2054" y="124"/>
                  </a:lnTo>
                  <a:lnTo>
                    <a:pt x="2054" y="128"/>
                  </a:lnTo>
                  <a:lnTo>
                    <a:pt x="2050" y="138"/>
                  </a:lnTo>
                  <a:lnTo>
                    <a:pt x="2050" y="138"/>
                  </a:lnTo>
                  <a:lnTo>
                    <a:pt x="2050" y="138"/>
                  </a:lnTo>
                  <a:lnTo>
                    <a:pt x="2050" y="138"/>
                  </a:lnTo>
                  <a:lnTo>
                    <a:pt x="2032" y="134"/>
                  </a:lnTo>
                  <a:lnTo>
                    <a:pt x="2014" y="132"/>
                  </a:lnTo>
                  <a:lnTo>
                    <a:pt x="2014" y="132"/>
                  </a:lnTo>
                  <a:lnTo>
                    <a:pt x="2004" y="130"/>
                  </a:lnTo>
                  <a:lnTo>
                    <a:pt x="2000" y="128"/>
                  </a:lnTo>
                  <a:lnTo>
                    <a:pt x="1998" y="124"/>
                  </a:lnTo>
                  <a:lnTo>
                    <a:pt x="1998" y="124"/>
                  </a:lnTo>
                  <a:lnTo>
                    <a:pt x="1994" y="118"/>
                  </a:lnTo>
                  <a:lnTo>
                    <a:pt x="1988" y="114"/>
                  </a:lnTo>
                  <a:lnTo>
                    <a:pt x="1988" y="114"/>
                  </a:lnTo>
                  <a:lnTo>
                    <a:pt x="1980" y="110"/>
                  </a:lnTo>
                  <a:lnTo>
                    <a:pt x="1974" y="110"/>
                  </a:lnTo>
                  <a:lnTo>
                    <a:pt x="1974" y="110"/>
                  </a:lnTo>
                  <a:lnTo>
                    <a:pt x="1964" y="110"/>
                  </a:lnTo>
                  <a:lnTo>
                    <a:pt x="1954" y="116"/>
                  </a:lnTo>
                  <a:lnTo>
                    <a:pt x="1954" y="116"/>
                  </a:lnTo>
                  <a:lnTo>
                    <a:pt x="1946" y="118"/>
                  </a:lnTo>
                  <a:lnTo>
                    <a:pt x="1938" y="120"/>
                  </a:lnTo>
                  <a:lnTo>
                    <a:pt x="1938" y="120"/>
                  </a:lnTo>
                  <a:lnTo>
                    <a:pt x="1932" y="118"/>
                  </a:lnTo>
                  <a:lnTo>
                    <a:pt x="1924" y="114"/>
                  </a:lnTo>
                  <a:lnTo>
                    <a:pt x="1924" y="114"/>
                  </a:lnTo>
                  <a:lnTo>
                    <a:pt x="1920" y="110"/>
                  </a:lnTo>
                  <a:lnTo>
                    <a:pt x="1916" y="108"/>
                  </a:lnTo>
                  <a:lnTo>
                    <a:pt x="1916" y="108"/>
                  </a:lnTo>
                  <a:lnTo>
                    <a:pt x="1912" y="110"/>
                  </a:lnTo>
                  <a:lnTo>
                    <a:pt x="1904" y="114"/>
                  </a:lnTo>
                  <a:lnTo>
                    <a:pt x="1904" y="114"/>
                  </a:lnTo>
                  <a:lnTo>
                    <a:pt x="1894" y="120"/>
                  </a:lnTo>
                  <a:lnTo>
                    <a:pt x="1886" y="122"/>
                  </a:lnTo>
                  <a:lnTo>
                    <a:pt x="1880" y="124"/>
                  </a:lnTo>
                  <a:lnTo>
                    <a:pt x="1880" y="124"/>
                  </a:lnTo>
                  <a:lnTo>
                    <a:pt x="1876" y="122"/>
                  </a:lnTo>
                  <a:lnTo>
                    <a:pt x="1876" y="120"/>
                  </a:lnTo>
                  <a:lnTo>
                    <a:pt x="1876" y="120"/>
                  </a:lnTo>
                  <a:lnTo>
                    <a:pt x="1878" y="116"/>
                  </a:lnTo>
                  <a:lnTo>
                    <a:pt x="1884" y="112"/>
                  </a:lnTo>
                  <a:lnTo>
                    <a:pt x="1898" y="106"/>
                  </a:lnTo>
                  <a:lnTo>
                    <a:pt x="1898" y="106"/>
                  </a:lnTo>
                  <a:lnTo>
                    <a:pt x="1904" y="102"/>
                  </a:lnTo>
                  <a:lnTo>
                    <a:pt x="1912" y="102"/>
                  </a:lnTo>
                  <a:lnTo>
                    <a:pt x="1918" y="100"/>
                  </a:lnTo>
                  <a:lnTo>
                    <a:pt x="1924" y="96"/>
                  </a:lnTo>
                  <a:lnTo>
                    <a:pt x="1924" y="96"/>
                  </a:lnTo>
                  <a:lnTo>
                    <a:pt x="1942" y="88"/>
                  </a:lnTo>
                  <a:lnTo>
                    <a:pt x="1944" y="86"/>
                  </a:lnTo>
                  <a:lnTo>
                    <a:pt x="1946" y="82"/>
                  </a:lnTo>
                  <a:lnTo>
                    <a:pt x="1948" y="78"/>
                  </a:lnTo>
                  <a:lnTo>
                    <a:pt x="1948" y="72"/>
                  </a:lnTo>
                  <a:lnTo>
                    <a:pt x="1948" y="72"/>
                  </a:lnTo>
                  <a:lnTo>
                    <a:pt x="1946" y="52"/>
                  </a:lnTo>
                  <a:lnTo>
                    <a:pt x="1942" y="42"/>
                  </a:lnTo>
                  <a:lnTo>
                    <a:pt x="1938" y="38"/>
                  </a:lnTo>
                  <a:lnTo>
                    <a:pt x="1934" y="34"/>
                  </a:lnTo>
                  <a:lnTo>
                    <a:pt x="1934" y="34"/>
                  </a:lnTo>
                  <a:lnTo>
                    <a:pt x="1930" y="34"/>
                  </a:lnTo>
                  <a:lnTo>
                    <a:pt x="1924" y="32"/>
                  </a:lnTo>
                  <a:lnTo>
                    <a:pt x="1924" y="32"/>
                  </a:lnTo>
                  <a:lnTo>
                    <a:pt x="1922" y="28"/>
                  </a:lnTo>
                  <a:lnTo>
                    <a:pt x="1920" y="24"/>
                  </a:lnTo>
                  <a:lnTo>
                    <a:pt x="1920" y="24"/>
                  </a:lnTo>
                  <a:lnTo>
                    <a:pt x="1914" y="22"/>
                  </a:lnTo>
                  <a:lnTo>
                    <a:pt x="1914" y="22"/>
                  </a:lnTo>
                  <a:lnTo>
                    <a:pt x="1908" y="24"/>
                  </a:lnTo>
                  <a:lnTo>
                    <a:pt x="1902" y="28"/>
                  </a:lnTo>
                  <a:lnTo>
                    <a:pt x="1902" y="28"/>
                  </a:lnTo>
                  <a:lnTo>
                    <a:pt x="1892" y="34"/>
                  </a:lnTo>
                  <a:lnTo>
                    <a:pt x="1886" y="36"/>
                  </a:lnTo>
                  <a:lnTo>
                    <a:pt x="1882" y="36"/>
                  </a:lnTo>
                  <a:lnTo>
                    <a:pt x="1882" y="36"/>
                  </a:lnTo>
                  <a:lnTo>
                    <a:pt x="1878" y="36"/>
                  </a:lnTo>
                  <a:lnTo>
                    <a:pt x="1874" y="34"/>
                  </a:lnTo>
                  <a:lnTo>
                    <a:pt x="1872" y="30"/>
                  </a:lnTo>
                  <a:lnTo>
                    <a:pt x="1870" y="26"/>
                  </a:lnTo>
                  <a:lnTo>
                    <a:pt x="1870" y="26"/>
                  </a:lnTo>
                  <a:lnTo>
                    <a:pt x="1860" y="28"/>
                  </a:lnTo>
                  <a:lnTo>
                    <a:pt x="1856" y="30"/>
                  </a:lnTo>
                  <a:lnTo>
                    <a:pt x="1850" y="30"/>
                  </a:lnTo>
                  <a:lnTo>
                    <a:pt x="1850" y="30"/>
                  </a:lnTo>
                  <a:lnTo>
                    <a:pt x="1846" y="30"/>
                  </a:lnTo>
                  <a:lnTo>
                    <a:pt x="1844" y="26"/>
                  </a:lnTo>
                  <a:lnTo>
                    <a:pt x="1844" y="26"/>
                  </a:lnTo>
                  <a:lnTo>
                    <a:pt x="1842" y="24"/>
                  </a:lnTo>
                  <a:lnTo>
                    <a:pt x="1844" y="22"/>
                  </a:lnTo>
                  <a:lnTo>
                    <a:pt x="1848" y="18"/>
                  </a:lnTo>
                  <a:lnTo>
                    <a:pt x="1860" y="12"/>
                  </a:lnTo>
                  <a:lnTo>
                    <a:pt x="1860" y="12"/>
                  </a:lnTo>
                  <a:lnTo>
                    <a:pt x="1858" y="6"/>
                  </a:lnTo>
                  <a:lnTo>
                    <a:pt x="1856" y="4"/>
                  </a:lnTo>
                  <a:lnTo>
                    <a:pt x="1852" y="2"/>
                  </a:lnTo>
                  <a:lnTo>
                    <a:pt x="1848"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334" name="Freeform 84"/>
            <p:cNvSpPr>
              <a:spLocks/>
            </p:cNvSpPr>
            <p:nvPr/>
          </p:nvSpPr>
          <p:spPr bwMode="auto">
            <a:xfrm>
              <a:off x="1144" y="2642"/>
              <a:ext cx="24" cy="68"/>
            </a:xfrm>
            <a:custGeom>
              <a:avLst/>
              <a:gdLst>
                <a:gd name="T0" fmla="*/ 4 w 24"/>
                <a:gd name="T1" fmla="*/ 68 h 68"/>
                <a:gd name="T2" fmla="*/ 4 w 24"/>
                <a:gd name="T3" fmla="*/ 68 h 68"/>
                <a:gd name="T4" fmla="*/ 2 w 24"/>
                <a:gd name="T5" fmla="*/ 68 h 68"/>
                <a:gd name="T6" fmla="*/ 2 w 24"/>
                <a:gd name="T7" fmla="*/ 68 h 68"/>
                <a:gd name="T8" fmla="*/ 0 w 24"/>
                <a:gd name="T9" fmla="*/ 66 h 68"/>
                <a:gd name="T10" fmla="*/ 0 w 24"/>
                <a:gd name="T11" fmla="*/ 62 h 68"/>
                <a:gd name="T12" fmla="*/ 2 w 24"/>
                <a:gd name="T13" fmla="*/ 52 h 68"/>
                <a:gd name="T14" fmla="*/ 10 w 24"/>
                <a:gd name="T15" fmla="*/ 34 h 68"/>
                <a:gd name="T16" fmla="*/ 10 w 24"/>
                <a:gd name="T17" fmla="*/ 34 h 68"/>
                <a:gd name="T18" fmla="*/ 12 w 24"/>
                <a:gd name="T19" fmla="*/ 26 h 68"/>
                <a:gd name="T20" fmla="*/ 12 w 24"/>
                <a:gd name="T21" fmla="*/ 14 h 68"/>
                <a:gd name="T22" fmla="*/ 16 w 24"/>
                <a:gd name="T23" fmla="*/ 4 h 68"/>
                <a:gd name="T24" fmla="*/ 18 w 24"/>
                <a:gd name="T25" fmla="*/ 0 h 68"/>
                <a:gd name="T26" fmla="*/ 20 w 24"/>
                <a:gd name="T27" fmla="*/ 0 h 68"/>
                <a:gd name="T28" fmla="*/ 20 w 24"/>
                <a:gd name="T29" fmla="*/ 0 h 68"/>
                <a:gd name="T30" fmla="*/ 22 w 24"/>
                <a:gd name="T31" fmla="*/ 0 h 68"/>
                <a:gd name="T32" fmla="*/ 22 w 24"/>
                <a:gd name="T33" fmla="*/ 0 h 68"/>
                <a:gd name="T34" fmla="*/ 24 w 24"/>
                <a:gd name="T35" fmla="*/ 0 h 68"/>
                <a:gd name="T36" fmla="*/ 24 w 24"/>
                <a:gd name="T37" fmla="*/ 4 h 68"/>
                <a:gd name="T38" fmla="*/ 22 w 24"/>
                <a:gd name="T39" fmla="*/ 16 h 68"/>
                <a:gd name="T40" fmla="*/ 18 w 24"/>
                <a:gd name="T41" fmla="*/ 34 h 68"/>
                <a:gd name="T42" fmla="*/ 18 w 24"/>
                <a:gd name="T43" fmla="*/ 34 h 68"/>
                <a:gd name="T44" fmla="*/ 14 w 24"/>
                <a:gd name="T45" fmla="*/ 54 h 68"/>
                <a:gd name="T46" fmla="*/ 10 w 24"/>
                <a:gd name="T47" fmla="*/ 64 h 68"/>
                <a:gd name="T48" fmla="*/ 8 w 24"/>
                <a:gd name="T49" fmla="*/ 66 h 68"/>
                <a:gd name="T50" fmla="*/ 4 w 24"/>
                <a:gd name="T51" fmla="*/ 6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4" h="68">
                  <a:moveTo>
                    <a:pt x="4" y="68"/>
                  </a:moveTo>
                  <a:lnTo>
                    <a:pt x="4" y="68"/>
                  </a:lnTo>
                  <a:lnTo>
                    <a:pt x="2" y="68"/>
                  </a:lnTo>
                  <a:lnTo>
                    <a:pt x="2" y="68"/>
                  </a:lnTo>
                  <a:lnTo>
                    <a:pt x="0" y="66"/>
                  </a:lnTo>
                  <a:lnTo>
                    <a:pt x="0" y="62"/>
                  </a:lnTo>
                  <a:lnTo>
                    <a:pt x="2" y="52"/>
                  </a:lnTo>
                  <a:lnTo>
                    <a:pt x="10" y="34"/>
                  </a:lnTo>
                  <a:lnTo>
                    <a:pt x="10" y="34"/>
                  </a:lnTo>
                  <a:lnTo>
                    <a:pt x="12" y="26"/>
                  </a:lnTo>
                  <a:lnTo>
                    <a:pt x="12" y="14"/>
                  </a:lnTo>
                  <a:lnTo>
                    <a:pt x="16" y="4"/>
                  </a:lnTo>
                  <a:lnTo>
                    <a:pt x="18" y="0"/>
                  </a:lnTo>
                  <a:lnTo>
                    <a:pt x="20" y="0"/>
                  </a:lnTo>
                  <a:lnTo>
                    <a:pt x="20" y="0"/>
                  </a:lnTo>
                  <a:lnTo>
                    <a:pt x="22" y="0"/>
                  </a:lnTo>
                  <a:lnTo>
                    <a:pt x="22" y="0"/>
                  </a:lnTo>
                  <a:lnTo>
                    <a:pt x="24" y="0"/>
                  </a:lnTo>
                  <a:lnTo>
                    <a:pt x="24" y="4"/>
                  </a:lnTo>
                  <a:lnTo>
                    <a:pt x="22" y="16"/>
                  </a:lnTo>
                  <a:lnTo>
                    <a:pt x="18" y="34"/>
                  </a:lnTo>
                  <a:lnTo>
                    <a:pt x="18" y="34"/>
                  </a:lnTo>
                  <a:lnTo>
                    <a:pt x="14" y="54"/>
                  </a:lnTo>
                  <a:lnTo>
                    <a:pt x="10" y="64"/>
                  </a:lnTo>
                  <a:lnTo>
                    <a:pt x="8" y="66"/>
                  </a:lnTo>
                  <a:lnTo>
                    <a:pt x="4" y="6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335" name="Freeform 85"/>
            <p:cNvSpPr>
              <a:spLocks/>
            </p:cNvSpPr>
            <p:nvPr/>
          </p:nvSpPr>
          <p:spPr bwMode="auto">
            <a:xfrm>
              <a:off x="1158" y="2480"/>
              <a:ext cx="38" cy="54"/>
            </a:xfrm>
            <a:custGeom>
              <a:avLst/>
              <a:gdLst>
                <a:gd name="T0" fmla="*/ 4 w 38"/>
                <a:gd name="T1" fmla="*/ 54 h 54"/>
                <a:gd name="T2" fmla="*/ 4 w 38"/>
                <a:gd name="T3" fmla="*/ 54 h 54"/>
                <a:gd name="T4" fmla="*/ 2 w 38"/>
                <a:gd name="T5" fmla="*/ 54 h 54"/>
                <a:gd name="T6" fmla="*/ 0 w 38"/>
                <a:gd name="T7" fmla="*/ 52 h 54"/>
                <a:gd name="T8" fmla="*/ 0 w 38"/>
                <a:gd name="T9" fmla="*/ 46 h 54"/>
                <a:gd name="T10" fmla="*/ 2 w 38"/>
                <a:gd name="T11" fmla="*/ 32 h 54"/>
                <a:gd name="T12" fmla="*/ 2 w 38"/>
                <a:gd name="T13" fmla="*/ 32 h 54"/>
                <a:gd name="T14" fmla="*/ 4 w 38"/>
                <a:gd name="T15" fmla="*/ 24 h 54"/>
                <a:gd name="T16" fmla="*/ 8 w 38"/>
                <a:gd name="T17" fmla="*/ 16 h 54"/>
                <a:gd name="T18" fmla="*/ 8 w 38"/>
                <a:gd name="T19" fmla="*/ 16 h 54"/>
                <a:gd name="T20" fmla="*/ 18 w 38"/>
                <a:gd name="T21" fmla="*/ 6 h 54"/>
                <a:gd name="T22" fmla="*/ 26 w 38"/>
                <a:gd name="T23" fmla="*/ 2 h 54"/>
                <a:gd name="T24" fmla="*/ 32 w 38"/>
                <a:gd name="T25" fmla="*/ 0 h 54"/>
                <a:gd name="T26" fmla="*/ 32 w 38"/>
                <a:gd name="T27" fmla="*/ 0 h 54"/>
                <a:gd name="T28" fmla="*/ 34 w 38"/>
                <a:gd name="T29" fmla="*/ 2 h 54"/>
                <a:gd name="T30" fmla="*/ 38 w 38"/>
                <a:gd name="T31" fmla="*/ 8 h 54"/>
                <a:gd name="T32" fmla="*/ 38 w 38"/>
                <a:gd name="T33" fmla="*/ 8 h 54"/>
                <a:gd name="T34" fmla="*/ 36 w 38"/>
                <a:gd name="T35" fmla="*/ 12 h 54"/>
                <a:gd name="T36" fmla="*/ 34 w 38"/>
                <a:gd name="T37" fmla="*/ 16 h 54"/>
                <a:gd name="T38" fmla="*/ 28 w 38"/>
                <a:gd name="T39" fmla="*/ 24 h 54"/>
                <a:gd name="T40" fmla="*/ 28 w 38"/>
                <a:gd name="T41" fmla="*/ 24 h 54"/>
                <a:gd name="T42" fmla="*/ 22 w 38"/>
                <a:gd name="T43" fmla="*/ 30 h 54"/>
                <a:gd name="T44" fmla="*/ 16 w 38"/>
                <a:gd name="T45" fmla="*/ 38 h 54"/>
                <a:gd name="T46" fmla="*/ 16 w 38"/>
                <a:gd name="T47" fmla="*/ 38 h 54"/>
                <a:gd name="T48" fmla="*/ 16 w 38"/>
                <a:gd name="T49" fmla="*/ 46 h 54"/>
                <a:gd name="T50" fmla="*/ 14 w 38"/>
                <a:gd name="T51" fmla="*/ 50 h 54"/>
                <a:gd name="T52" fmla="*/ 10 w 38"/>
                <a:gd name="T53" fmla="*/ 52 h 54"/>
                <a:gd name="T54" fmla="*/ 10 w 38"/>
                <a:gd name="T55" fmla="*/ 52 h 54"/>
                <a:gd name="T56" fmla="*/ 4 w 38"/>
                <a:gd name="T57"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8" h="54">
                  <a:moveTo>
                    <a:pt x="4" y="54"/>
                  </a:moveTo>
                  <a:lnTo>
                    <a:pt x="4" y="54"/>
                  </a:lnTo>
                  <a:lnTo>
                    <a:pt x="2" y="54"/>
                  </a:lnTo>
                  <a:lnTo>
                    <a:pt x="0" y="52"/>
                  </a:lnTo>
                  <a:lnTo>
                    <a:pt x="0" y="46"/>
                  </a:lnTo>
                  <a:lnTo>
                    <a:pt x="2" y="32"/>
                  </a:lnTo>
                  <a:lnTo>
                    <a:pt x="2" y="32"/>
                  </a:lnTo>
                  <a:lnTo>
                    <a:pt x="4" y="24"/>
                  </a:lnTo>
                  <a:lnTo>
                    <a:pt x="8" y="16"/>
                  </a:lnTo>
                  <a:lnTo>
                    <a:pt x="8" y="16"/>
                  </a:lnTo>
                  <a:lnTo>
                    <a:pt x="18" y="6"/>
                  </a:lnTo>
                  <a:lnTo>
                    <a:pt x="26" y="2"/>
                  </a:lnTo>
                  <a:lnTo>
                    <a:pt x="32" y="0"/>
                  </a:lnTo>
                  <a:lnTo>
                    <a:pt x="32" y="0"/>
                  </a:lnTo>
                  <a:lnTo>
                    <a:pt x="34" y="2"/>
                  </a:lnTo>
                  <a:lnTo>
                    <a:pt x="38" y="8"/>
                  </a:lnTo>
                  <a:lnTo>
                    <a:pt x="38" y="8"/>
                  </a:lnTo>
                  <a:lnTo>
                    <a:pt x="36" y="12"/>
                  </a:lnTo>
                  <a:lnTo>
                    <a:pt x="34" y="16"/>
                  </a:lnTo>
                  <a:lnTo>
                    <a:pt x="28" y="24"/>
                  </a:lnTo>
                  <a:lnTo>
                    <a:pt x="28" y="24"/>
                  </a:lnTo>
                  <a:lnTo>
                    <a:pt x="22" y="30"/>
                  </a:lnTo>
                  <a:lnTo>
                    <a:pt x="16" y="38"/>
                  </a:lnTo>
                  <a:lnTo>
                    <a:pt x="16" y="38"/>
                  </a:lnTo>
                  <a:lnTo>
                    <a:pt x="16" y="46"/>
                  </a:lnTo>
                  <a:lnTo>
                    <a:pt x="14" y="50"/>
                  </a:lnTo>
                  <a:lnTo>
                    <a:pt x="10" y="52"/>
                  </a:lnTo>
                  <a:lnTo>
                    <a:pt x="10" y="52"/>
                  </a:lnTo>
                  <a:lnTo>
                    <a:pt x="4" y="5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336" name="Freeform 86"/>
            <p:cNvSpPr>
              <a:spLocks/>
            </p:cNvSpPr>
            <p:nvPr/>
          </p:nvSpPr>
          <p:spPr bwMode="auto">
            <a:xfrm>
              <a:off x="1662" y="1734"/>
              <a:ext cx="44" cy="56"/>
            </a:xfrm>
            <a:custGeom>
              <a:avLst/>
              <a:gdLst>
                <a:gd name="T0" fmla="*/ 16 w 44"/>
                <a:gd name="T1" fmla="*/ 56 h 56"/>
                <a:gd name="T2" fmla="*/ 16 w 44"/>
                <a:gd name="T3" fmla="*/ 56 h 56"/>
                <a:gd name="T4" fmla="*/ 16 w 44"/>
                <a:gd name="T5" fmla="*/ 56 h 56"/>
                <a:gd name="T6" fmla="*/ 6 w 44"/>
                <a:gd name="T7" fmla="*/ 54 h 56"/>
                <a:gd name="T8" fmla="*/ 2 w 44"/>
                <a:gd name="T9" fmla="*/ 52 h 56"/>
                <a:gd name="T10" fmla="*/ 0 w 44"/>
                <a:gd name="T11" fmla="*/ 48 h 56"/>
                <a:gd name="T12" fmla="*/ 0 w 44"/>
                <a:gd name="T13" fmla="*/ 48 h 56"/>
                <a:gd name="T14" fmla="*/ 0 w 44"/>
                <a:gd name="T15" fmla="*/ 36 h 56"/>
                <a:gd name="T16" fmla="*/ 4 w 44"/>
                <a:gd name="T17" fmla="*/ 26 h 56"/>
                <a:gd name="T18" fmla="*/ 4 w 44"/>
                <a:gd name="T19" fmla="*/ 26 h 56"/>
                <a:gd name="T20" fmla="*/ 10 w 44"/>
                <a:gd name="T21" fmla="*/ 22 h 56"/>
                <a:gd name="T22" fmla="*/ 14 w 44"/>
                <a:gd name="T23" fmla="*/ 20 h 56"/>
                <a:gd name="T24" fmla="*/ 14 w 44"/>
                <a:gd name="T25" fmla="*/ 20 h 56"/>
                <a:gd name="T26" fmla="*/ 18 w 44"/>
                <a:gd name="T27" fmla="*/ 14 h 56"/>
                <a:gd name="T28" fmla="*/ 22 w 44"/>
                <a:gd name="T29" fmla="*/ 10 h 56"/>
                <a:gd name="T30" fmla="*/ 22 w 44"/>
                <a:gd name="T31" fmla="*/ 10 h 56"/>
                <a:gd name="T32" fmla="*/ 28 w 44"/>
                <a:gd name="T33" fmla="*/ 4 h 56"/>
                <a:gd name="T34" fmla="*/ 34 w 44"/>
                <a:gd name="T35" fmla="*/ 0 h 56"/>
                <a:gd name="T36" fmla="*/ 34 w 44"/>
                <a:gd name="T37" fmla="*/ 0 h 56"/>
                <a:gd name="T38" fmla="*/ 38 w 44"/>
                <a:gd name="T39" fmla="*/ 2 h 56"/>
                <a:gd name="T40" fmla="*/ 38 w 44"/>
                <a:gd name="T41" fmla="*/ 6 h 56"/>
                <a:gd name="T42" fmla="*/ 38 w 44"/>
                <a:gd name="T43" fmla="*/ 6 h 56"/>
                <a:gd name="T44" fmla="*/ 38 w 44"/>
                <a:gd name="T45" fmla="*/ 12 h 56"/>
                <a:gd name="T46" fmla="*/ 38 w 44"/>
                <a:gd name="T47" fmla="*/ 18 h 56"/>
                <a:gd name="T48" fmla="*/ 38 w 44"/>
                <a:gd name="T49" fmla="*/ 18 h 56"/>
                <a:gd name="T50" fmla="*/ 42 w 44"/>
                <a:gd name="T51" fmla="*/ 22 h 56"/>
                <a:gd name="T52" fmla="*/ 44 w 44"/>
                <a:gd name="T53" fmla="*/ 26 h 56"/>
                <a:gd name="T54" fmla="*/ 44 w 44"/>
                <a:gd name="T55" fmla="*/ 26 h 56"/>
                <a:gd name="T56" fmla="*/ 44 w 44"/>
                <a:gd name="T57" fmla="*/ 32 h 56"/>
                <a:gd name="T58" fmla="*/ 44 w 44"/>
                <a:gd name="T59" fmla="*/ 38 h 56"/>
                <a:gd name="T60" fmla="*/ 44 w 44"/>
                <a:gd name="T61" fmla="*/ 38 h 56"/>
                <a:gd name="T62" fmla="*/ 38 w 44"/>
                <a:gd name="T63" fmla="*/ 44 h 56"/>
                <a:gd name="T64" fmla="*/ 32 w 44"/>
                <a:gd name="T65" fmla="*/ 48 h 56"/>
                <a:gd name="T66" fmla="*/ 16 w 44"/>
                <a:gd name="T67" fmla="*/ 5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4" h="56">
                  <a:moveTo>
                    <a:pt x="16" y="56"/>
                  </a:moveTo>
                  <a:lnTo>
                    <a:pt x="16" y="56"/>
                  </a:lnTo>
                  <a:lnTo>
                    <a:pt x="16" y="56"/>
                  </a:lnTo>
                  <a:lnTo>
                    <a:pt x="6" y="54"/>
                  </a:lnTo>
                  <a:lnTo>
                    <a:pt x="2" y="52"/>
                  </a:lnTo>
                  <a:lnTo>
                    <a:pt x="0" y="48"/>
                  </a:lnTo>
                  <a:lnTo>
                    <a:pt x="0" y="48"/>
                  </a:lnTo>
                  <a:lnTo>
                    <a:pt x="0" y="36"/>
                  </a:lnTo>
                  <a:lnTo>
                    <a:pt x="4" y="26"/>
                  </a:lnTo>
                  <a:lnTo>
                    <a:pt x="4" y="26"/>
                  </a:lnTo>
                  <a:lnTo>
                    <a:pt x="10" y="22"/>
                  </a:lnTo>
                  <a:lnTo>
                    <a:pt x="14" y="20"/>
                  </a:lnTo>
                  <a:lnTo>
                    <a:pt x="14" y="20"/>
                  </a:lnTo>
                  <a:lnTo>
                    <a:pt x="18" y="14"/>
                  </a:lnTo>
                  <a:lnTo>
                    <a:pt x="22" y="10"/>
                  </a:lnTo>
                  <a:lnTo>
                    <a:pt x="22" y="10"/>
                  </a:lnTo>
                  <a:lnTo>
                    <a:pt x="28" y="4"/>
                  </a:lnTo>
                  <a:lnTo>
                    <a:pt x="34" y="0"/>
                  </a:lnTo>
                  <a:lnTo>
                    <a:pt x="34" y="0"/>
                  </a:lnTo>
                  <a:lnTo>
                    <a:pt x="38" y="2"/>
                  </a:lnTo>
                  <a:lnTo>
                    <a:pt x="38" y="6"/>
                  </a:lnTo>
                  <a:lnTo>
                    <a:pt x="38" y="6"/>
                  </a:lnTo>
                  <a:lnTo>
                    <a:pt x="38" y="12"/>
                  </a:lnTo>
                  <a:lnTo>
                    <a:pt x="38" y="18"/>
                  </a:lnTo>
                  <a:lnTo>
                    <a:pt x="38" y="18"/>
                  </a:lnTo>
                  <a:lnTo>
                    <a:pt x="42" y="22"/>
                  </a:lnTo>
                  <a:lnTo>
                    <a:pt x="44" y="26"/>
                  </a:lnTo>
                  <a:lnTo>
                    <a:pt x="44" y="26"/>
                  </a:lnTo>
                  <a:lnTo>
                    <a:pt x="44" y="32"/>
                  </a:lnTo>
                  <a:lnTo>
                    <a:pt x="44" y="38"/>
                  </a:lnTo>
                  <a:lnTo>
                    <a:pt x="44" y="38"/>
                  </a:lnTo>
                  <a:lnTo>
                    <a:pt x="38" y="44"/>
                  </a:lnTo>
                  <a:lnTo>
                    <a:pt x="32" y="48"/>
                  </a:lnTo>
                  <a:lnTo>
                    <a:pt x="16" y="5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337" name="Freeform 87"/>
            <p:cNvSpPr>
              <a:spLocks/>
            </p:cNvSpPr>
            <p:nvPr/>
          </p:nvSpPr>
          <p:spPr bwMode="auto">
            <a:xfrm>
              <a:off x="1510" y="1724"/>
              <a:ext cx="98" cy="178"/>
            </a:xfrm>
            <a:custGeom>
              <a:avLst/>
              <a:gdLst>
                <a:gd name="T0" fmla="*/ 52 w 98"/>
                <a:gd name="T1" fmla="*/ 178 h 178"/>
                <a:gd name="T2" fmla="*/ 30 w 98"/>
                <a:gd name="T3" fmla="*/ 176 h 178"/>
                <a:gd name="T4" fmla="*/ 16 w 98"/>
                <a:gd name="T5" fmla="*/ 168 h 178"/>
                <a:gd name="T6" fmla="*/ 12 w 98"/>
                <a:gd name="T7" fmla="*/ 156 h 178"/>
                <a:gd name="T8" fmla="*/ 16 w 98"/>
                <a:gd name="T9" fmla="*/ 144 h 178"/>
                <a:gd name="T10" fmla="*/ 20 w 98"/>
                <a:gd name="T11" fmla="*/ 126 h 178"/>
                <a:gd name="T12" fmla="*/ 28 w 98"/>
                <a:gd name="T13" fmla="*/ 110 h 178"/>
                <a:gd name="T14" fmla="*/ 20 w 98"/>
                <a:gd name="T15" fmla="*/ 96 h 178"/>
                <a:gd name="T16" fmla="*/ 14 w 98"/>
                <a:gd name="T17" fmla="*/ 88 h 178"/>
                <a:gd name="T18" fmla="*/ 8 w 98"/>
                <a:gd name="T19" fmla="*/ 74 h 178"/>
                <a:gd name="T20" fmla="*/ 4 w 98"/>
                <a:gd name="T21" fmla="*/ 62 h 178"/>
                <a:gd name="T22" fmla="*/ 0 w 98"/>
                <a:gd name="T23" fmla="*/ 50 h 178"/>
                <a:gd name="T24" fmla="*/ 0 w 98"/>
                <a:gd name="T25" fmla="*/ 40 h 178"/>
                <a:gd name="T26" fmla="*/ 6 w 98"/>
                <a:gd name="T27" fmla="*/ 34 h 178"/>
                <a:gd name="T28" fmla="*/ 22 w 98"/>
                <a:gd name="T29" fmla="*/ 18 h 178"/>
                <a:gd name="T30" fmla="*/ 34 w 98"/>
                <a:gd name="T31" fmla="*/ 14 h 178"/>
                <a:gd name="T32" fmla="*/ 50 w 98"/>
                <a:gd name="T33" fmla="*/ 12 h 178"/>
                <a:gd name="T34" fmla="*/ 62 w 98"/>
                <a:gd name="T35" fmla="*/ 4 h 178"/>
                <a:gd name="T36" fmla="*/ 76 w 98"/>
                <a:gd name="T37" fmla="*/ 0 h 178"/>
                <a:gd name="T38" fmla="*/ 88 w 98"/>
                <a:gd name="T39" fmla="*/ 8 h 178"/>
                <a:gd name="T40" fmla="*/ 94 w 98"/>
                <a:gd name="T41" fmla="*/ 16 h 178"/>
                <a:gd name="T42" fmla="*/ 86 w 98"/>
                <a:gd name="T43" fmla="*/ 32 h 178"/>
                <a:gd name="T44" fmla="*/ 78 w 98"/>
                <a:gd name="T45" fmla="*/ 34 h 178"/>
                <a:gd name="T46" fmla="*/ 64 w 98"/>
                <a:gd name="T47" fmla="*/ 38 h 178"/>
                <a:gd name="T48" fmla="*/ 54 w 98"/>
                <a:gd name="T49" fmla="*/ 48 h 178"/>
                <a:gd name="T50" fmla="*/ 44 w 98"/>
                <a:gd name="T51" fmla="*/ 48 h 178"/>
                <a:gd name="T52" fmla="*/ 42 w 98"/>
                <a:gd name="T53" fmla="*/ 56 h 178"/>
                <a:gd name="T54" fmla="*/ 54 w 98"/>
                <a:gd name="T55" fmla="*/ 68 h 178"/>
                <a:gd name="T56" fmla="*/ 60 w 98"/>
                <a:gd name="T57" fmla="*/ 82 h 178"/>
                <a:gd name="T58" fmla="*/ 74 w 98"/>
                <a:gd name="T59" fmla="*/ 86 h 178"/>
                <a:gd name="T60" fmla="*/ 76 w 98"/>
                <a:gd name="T61" fmla="*/ 90 h 178"/>
                <a:gd name="T62" fmla="*/ 76 w 98"/>
                <a:gd name="T63" fmla="*/ 96 h 178"/>
                <a:gd name="T64" fmla="*/ 96 w 98"/>
                <a:gd name="T65" fmla="*/ 102 h 178"/>
                <a:gd name="T66" fmla="*/ 98 w 98"/>
                <a:gd name="T67" fmla="*/ 108 h 178"/>
                <a:gd name="T68" fmla="*/ 88 w 98"/>
                <a:gd name="T69" fmla="*/ 116 h 178"/>
                <a:gd name="T70" fmla="*/ 82 w 98"/>
                <a:gd name="T71" fmla="*/ 114 h 178"/>
                <a:gd name="T72" fmla="*/ 72 w 98"/>
                <a:gd name="T73" fmla="*/ 114 h 178"/>
                <a:gd name="T74" fmla="*/ 62 w 98"/>
                <a:gd name="T75" fmla="*/ 118 h 178"/>
                <a:gd name="T76" fmla="*/ 64 w 98"/>
                <a:gd name="T77" fmla="*/ 126 h 178"/>
                <a:gd name="T78" fmla="*/ 74 w 98"/>
                <a:gd name="T79" fmla="*/ 128 h 178"/>
                <a:gd name="T80" fmla="*/ 68 w 98"/>
                <a:gd name="T81" fmla="*/ 140 h 178"/>
                <a:gd name="T82" fmla="*/ 68 w 98"/>
                <a:gd name="T83" fmla="*/ 156 h 178"/>
                <a:gd name="T84" fmla="*/ 64 w 98"/>
                <a:gd name="T85" fmla="*/ 174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8" h="178">
                  <a:moveTo>
                    <a:pt x="58" y="178"/>
                  </a:moveTo>
                  <a:lnTo>
                    <a:pt x="58" y="178"/>
                  </a:lnTo>
                  <a:lnTo>
                    <a:pt x="52" y="178"/>
                  </a:lnTo>
                  <a:lnTo>
                    <a:pt x="52" y="178"/>
                  </a:lnTo>
                  <a:lnTo>
                    <a:pt x="36" y="176"/>
                  </a:lnTo>
                  <a:lnTo>
                    <a:pt x="30" y="176"/>
                  </a:lnTo>
                  <a:lnTo>
                    <a:pt x="22" y="174"/>
                  </a:lnTo>
                  <a:lnTo>
                    <a:pt x="22" y="174"/>
                  </a:lnTo>
                  <a:lnTo>
                    <a:pt x="16" y="168"/>
                  </a:lnTo>
                  <a:lnTo>
                    <a:pt x="12" y="160"/>
                  </a:lnTo>
                  <a:lnTo>
                    <a:pt x="12" y="160"/>
                  </a:lnTo>
                  <a:lnTo>
                    <a:pt x="12" y="156"/>
                  </a:lnTo>
                  <a:lnTo>
                    <a:pt x="12" y="152"/>
                  </a:lnTo>
                  <a:lnTo>
                    <a:pt x="16" y="144"/>
                  </a:lnTo>
                  <a:lnTo>
                    <a:pt x="16" y="144"/>
                  </a:lnTo>
                  <a:lnTo>
                    <a:pt x="16" y="136"/>
                  </a:lnTo>
                  <a:lnTo>
                    <a:pt x="18" y="132"/>
                  </a:lnTo>
                  <a:lnTo>
                    <a:pt x="20" y="126"/>
                  </a:lnTo>
                  <a:lnTo>
                    <a:pt x="20" y="126"/>
                  </a:lnTo>
                  <a:lnTo>
                    <a:pt x="26" y="118"/>
                  </a:lnTo>
                  <a:lnTo>
                    <a:pt x="28" y="110"/>
                  </a:lnTo>
                  <a:lnTo>
                    <a:pt x="28" y="106"/>
                  </a:lnTo>
                  <a:lnTo>
                    <a:pt x="26" y="104"/>
                  </a:lnTo>
                  <a:lnTo>
                    <a:pt x="20" y="96"/>
                  </a:lnTo>
                  <a:lnTo>
                    <a:pt x="20" y="96"/>
                  </a:lnTo>
                  <a:lnTo>
                    <a:pt x="16" y="92"/>
                  </a:lnTo>
                  <a:lnTo>
                    <a:pt x="14" y="88"/>
                  </a:lnTo>
                  <a:lnTo>
                    <a:pt x="12" y="80"/>
                  </a:lnTo>
                  <a:lnTo>
                    <a:pt x="12" y="80"/>
                  </a:lnTo>
                  <a:lnTo>
                    <a:pt x="8" y="74"/>
                  </a:lnTo>
                  <a:lnTo>
                    <a:pt x="4" y="68"/>
                  </a:lnTo>
                  <a:lnTo>
                    <a:pt x="4" y="68"/>
                  </a:lnTo>
                  <a:lnTo>
                    <a:pt x="4" y="62"/>
                  </a:lnTo>
                  <a:lnTo>
                    <a:pt x="4" y="58"/>
                  </a:lnTo>
                  <a:lnTo>
                    <a:pt x="4" y="58"/>
                  </a:lnTo>
                  <a:lnTo>
                    <a:pt x="0" y="50"/>
                  </a:lnTo>
                  <a:lnTo>
                    <a:pt x="0" y="46"/>
                  </a:lnTo>
                  <a:lnTo>
                    <a:pt x="0" y="40"/>
                  </a:lnTo>
                  <a:lnTo>
                    <a:pt x="0" y="40"/>
                  </a:lnTo>
                  <a:lnTo>
                    <a:pt x="0" y="38"/>
                  </a:lnTo>
                  <a:lnTo>
                    <a:pt x="0" y="38"/>
                  </a:lnTo>
                  <a:lnTo>
                    <a:pt x="6" y="34"/>
                  </a:lnTo>
                  <a:lnTo>
                    <a:pt x="10" y="28"/>
                  </a:lnTo>
                  <a:lnTo>
                    <a:pt x="16" y="24"/>
                  </a:lnTo>
                  <a:lnTo>
                    <a:pt x="22" y="18"/>
                  </a:lnTo>
                  <a:lnTo>
                    <a:pt x="22" y="18"/>
                  </a:lnTo>
                  <a:lnTo>
                    <a:pt x="28" y="14"/>
                  </a:lnTo>
                  <a:lnTo>
                    <a:pt x="34" y="14"/>
                  </a:lnTo>
                  <a:lnTo>
                    <a:pt x="46" y="12"/>
                  </a:lnTo>
                  <a:lnTo>
                    <a:pt x="46" y="12"/>
                  </a:lnTo>
                  <a:lnTo>
                    <a:pt x="50" y="12"/>
                  </a:lnTo>
                  <a:lnTo>
                    <a:pt x="54" y="10"/>
                  </a:lnTo>
                  <a:lnTo>
                    <a:pt x="62" y="4"/>
                  </a:lnTo>
                  <a:lnTo>
                    <a:pt x="62" y="4"/>
                  </a:lnTo>
                  <a:lnTo>
                    <a:pt x="68" y="0"/>
                  </a:lnTo>
                  <a:lnTo>
                    <a:pt x="76" y="0"/>
                  </a:lnTo>
                  <a:lnTo>
                    <a:pt x="76" y="0"/>
                  </a:lnTo>
                  <a:lnTo>
                    <a:pt x="80" y="0"/>
                  </a:lnTo>
                  <a:lnTo>
                    <a:pt x="86" y="4"/>
                  </a:lnTo>
                  <a:lnTo>
                    <a:pt x="88" y="8"/>
                  </a:lnTo>
                  <a:lnTo>
                    <a:pt x="92" y="12"/>
                  </a:lnTo>
                  <a:lnTo>
                    <a:pt x="92" y="12"/>
                  </a:lnTo>
                  <a:lnTo>
                    <a:pt x="94" y="16"/>
                  </a:lnTo>
                  <a:lnTo>
                    <a:pt x="92" y="22"/>
                  </a:lnTo>
                  <a:lnTo>
                    <a:pt x="90" y="28"/>
                  </a:lnTo>
                  <a:lnTo>
                    <a:pt x="86" y="32"/>
                  </a:lnTo>
                  <a:lnTo>
                    <a:pt x="86" y="32"/>
                  </a:lnTo>
                  <a:lnTo>
                    <a:pt x="82" y="34"/>
                  </a:lnTo>
                  <a:lnTo>
                    <a:pt x="78" y="34"/>
                  </a:lnTo>
                  <a:lnTo>
                    <a:pt x="70" y="34"/>
                  </a:lnTo>
                  <a:lnTo>
                    <a:pt x="70" y="34"/>
                  </a:lnTo>
                  <a:lnTo>
                    <a:pt x="64" y="38"/>
                  </a:lnTo>
                  <a:lnTo>
                    <a:pt x="62" y="40"/>
                  </a:lnTo>
                  <a:lnTo>
                    <a:pt x="60" y="44"/>
                  </a:lnTo>
                  <a:lnTo>
                    <a:pt x="54" y="48"/>
                  </a:lnTo>
                  <a:lnTo>
                    <a:pt x="54" y="48"/>
                  </a:lnTo>
                  <a:lnTo>
                    <a:pt x="50" y="48"/>
                  </a:lnTo>
                  <a:lnTo>
                    <a:pt x="44" y="48"/>
                  </a:lnTo>
                  <a:lnTo>
                    <a:pt x="42" y="50"/>
                  </a:lnTo>
                  <a:lnTo>
                    <a:pt x="42" y="56"/>
                  </a:lnTo>
                  <a:lnTo>
                    <a:pt x="42" y="56"/>
                  </a:lnTo>
                  <a:lnTo>
                    <a:pt x="46" y="60"/>
                  </a:lnTo>
                  <a:lnTo>
                    <a:pt x="48" y="62"/>
                  </a:lnTo>
                  <a:lnTo>
                    <a:pt x="54" y="68"/>
                  </a:lnTo>
                  <a:lnTo>
                    <a:pt x="60" y="72"/>
                  </a:lnTo>
                  <a:lnTo>
                    <a:pt x="60" y="76"/>
                  </a:lnTo>
                  <a:lnTo>
                    <a:pt x="60" y="82"/>
                  </a:lnTo>
                  <a:lnTo>
                    <a:pt x="60" y="82"/>
                  </a:lnTo>
                  <a:lnTo>
                    <a:pt x="68" y="84"/>
                  </a:lnTo>
                  <a:lnTo>
                    <a:pt x="74" y="86"/>
                  </a:lnTo>
                  <a:lnTo>
                    <a:pt x="74" y="86"/>
                  </a:lnTo>
                  <a:lnTo>
                    <a:pt x="76" y="88"/>
                  </a:lnTo>
                  <a:lnTo>
                    <a:pt x="76" y="90"/>
                  </a:lnTo>
                  <a:lnTo>
                    <a:pt x="74" y="92"/>
                  </a:lnTo>
                  <a:lnTo>
                    <a:pt x="76" y="96"/>
                  </a:lnTo>
                  <a:lnTo>
                    <a:pt x="76" y="96"/>
                  </a:lnTo>
                  <a:lnTo>
                    <a:pt x="82" y="98"/>
                  </a:lnTo>
                  <a:lnTo>
                    <a:pt x="90" y="100"/>
                  </a:lnTo>
                  <a:lnTo>
                    <a:pt x="96" y="102"/>
                  </a:lnTo>
                  <a:lnTo>
                    <a:pt x="98" y="104"/>
                  </a:lnTo>
                  <a:lnTo>
                    <a:pt x="98" y="108"/>
                  </a:lnTo>
                  <a:lnTo>
                    <a:pt x="98" y="108"/>
                  </a:lnTo>
                  <a:lnTo>
                    <a:pt x="98" y="112"/>
                  </a:lnTo>
                  <a:lnTo>
                    <a:pt x="96" y="114"/>
                  </a:lnTo>
                  <a:lnTo>
                    <a:pt x="88" y="116"/>
                  </a:lnTo>
                  <a:lnTo>
                    <a:pt x="88" y="116"/>
                  </a:lnTo>
                  <a:lnTo>
                    <a:pt x="82" y="114"/>
                  </a:lnTo>
                  <a:lnTo>
                    <a:pt x="82" y="114"/>
                  </a:lnTo>
                  <a:lnTo>
                    <a:pt x="76" y="114"/>
                  </a:lnTo>
                  <a:lnTo>
                    <a:pt x="76" y="114"/>
                  </a:lnTo>
                  <a:lnTo>
                    <a:pt x="72" y="114"/>
                  </a:lnTo>
                  <a:lnTo>
                    <a:pt x="72" y="114"/>
                  </a:lnTo>
                  <a:lnTo>
                    <a:pt x="66" y="116"/>
                  </a:lnTo>
                  <a:lnTo>
                    <a:pt x="62" y="118"/>
                  </a:lnTo>
                  <a:lnTo>
                    <a:pt x="62" y="122"/>
                  </a:lnTo>
                  <a:lnTo>
                    <a:pt x="62" y="122"/>
                  </a:lnTo>
                  <a:lnTo>
                    <a:pt x="64" y="126"/>
                  </a:lnTo>
                  <a:lnTo>
                    <a:pt x="66" y="126"/>
                  </a:lnTo>
                  <a:lnTo>
                    <a:pt x="74" y="128"/>
                  </a:lnTo>
                  <a:lnTo>
                    <a:pt x="74" y="128"/>
                  </a:lnTo>
                  <a:lnTo>
                    <a:pt x="74" y="130"/>
                  </a:lnTo>
                  <a:lnTo>
                    <a:pt x="72" y="134"/>
                  </a:lnTo>
                  <a:lnTo>
                    <a:pt x="68" y="140"/>
                  </a:lnTo>
                  <a:lnTo>
                    <a:pt x="68" y="140"/>
                  </a:lnTo>
                  <a:lnTo>
                    <a:pt x="68" y="148"/>
                  </a:lnTo>
                  <a:lnTo>
                    <a:pt x="68" y="156"/>
                  </a:lnTo>
                  <a:lnTo>
                    <a:pt x="68" y="156"/>
                  </a:lnTo>
                  <a:lnTo>
                    <a:pt x="66" y="166"/>
                  </a:lnTo>
                  <a:lnTo>
                    <a:pt x="64" y="174"/>
                  </a:lnTo>
                  <a:lnTo>
                    <a:pt x="64" y="174"/>
                  </a:lnTo>
                  <a:lnTo>
                    <a:pt x="58" y="17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338" name="Freeform 88"/>
            <p:cNvSpPr>
              <a:spLocks/>
            </p:cNvSpPr>
            <p:nvPr/>
          </p:nvSpPr>
          <p:spPr bwMode="auto">
            <a:xfrm>
              <a:off x="1256" y="1716"/>
              <a:ext cx="178" cy="114"/>
            </a:xfrm>
            <a:custGeom>
              <a:avLst/>
              <a:gdLst>
                <a:gd name="T0" fmla="*/ 114 w 178"/>
                <a:gd name="T1" fmla="*/ 46 h 114"/>
                <a:gd name="T2" fmla="*/ 114 w 178"/>
                <a:gd name="T3" fmla="*/ 40 h 114"/>
                <a:gd name="T4" fmla="*/ 106 w 178"/>
                <a:gd name="T5" fmla="*/ 32 h 114"/>
                <a:gd name="T6" fmla="*/ 104 w 178"/>
                <a:gd name="T7" fmla="*/ 26 h 114"/>
                <a:gd name="T8" fmla="*/ 108 w 178"/>
                <a:gd name="T9" fmla="*/ 16 h 114"/>
                <a:gd name="T10" fmla="*/ 120 w 178"/>
                <a:gd name="T11" fmla="*/ 8 h 114"/>
                <a:gd name="T12" fmla="*/ 124 w 178"/>
                <a:gd name="T13" fmla="*/ 8 h 114"/>
                <a:gd name="T14" fmla="*/ 144 w 178"/>
                <a:gd name="T15" fmla="*/ 6 h 114"/>
                <a:gd name="T16" fmla="*/ 154 w 178"/>
                <a:gd name="T17" fmla="*/ 2 h 114"/>
                <a:gd name="T18" fmla="*/ 164 w 178"/>
                <a:gd name="T19" fmla="*/ 0 h 114"/>
                <a:gd name="T20" fmla="*/ 166 w 178"/>
                <a:gd name="T21" fmla="*/ 0 h 114"/>
                <a:gd name="T22" fmla="*/ 168 w 178"/>
                <a:gd name="T23" fmla="*/ 2 h 114"/>
                <a:gd name="T24" fmla="*/ 168 w 178"/>
                <a:gd name="T25" fmla="*/ 10 h 114"/>
                <a:gd name="T26" fmla="*/ 156 w 178"/>
                <a:gd name="T27" fmla="*/ 20 h 114"/>
                <a:gd name="T28" fmla="*/ 134 w 178"/>
                <a:gd name="T29" fmla="*/ 32 h 114"/>
                <a:gd name="T30" fmla="*/ 130 w 178"/>
                <a:gd name="T31" fmla="*/ 36 h 114"/>
                <a:gd name="T32" fmla="*/ 130 w 178"/>
                <a:gd name="T33" fmla="*/ 44 h 114"/>
                <a:gd name="T34" fmla="*/ 138 w 178"/>
                <a:gd name="T35" fmla="*/ 50 h 114"/>
                <a:gd name="T36" fmla="*/ 150 w 178"/>
                <a:gd name="T37" fmla="*/ 60 h 114"/>
                <a:gd name="T38" fmla="*/ 160 w 178"/>
                <a:gd name="T39" fmla="*/ 74 h 114"/>
                <a:gd name="T40" fmla="*/ 176 w 178"/>
                <a:gd name="T41" fmla="*/ 84 h 114"/>
                <a:gd name="T42" fmla="*/ 178 w 178"/>
                <a:gd name="T43" fmla="*/ 88 h 114"/>
                <a:gd name="T44" fmla="*/ 178 w 178"/>
                <a:gd name="T45" fmla="*/ 90 h 114"/>
                <a:gd name="T46" fmla="*/ 172 w 178"/>
                <a:gd name="T47" fmla="*/ 100 h 114"/>
                <a:gd name="T48" fmla="*/ 160 w 178"/>
                <a:gd name="T49" fmla="*/ 106 h 114"/>
                <a:gd name="T50" fmla="*/ 142 w 178"/>
                <a:gd name="T51" fmla="*/ 112 h 114"/>
                <a:gd name="T52" fmla="*/ 136 w 178"/>
                <a:gd name="T53" fmla="*/ 114 h 114"/>
                <a:gd name="T54" fmla="*/ 130 w 178"/>
                <a:gd name="T55" fmla="*/ 112 h 114"/>
                <a:gd name="T56" fmla="*/ 114 w 178"/>
                <a:gd name="T57" fmla="*/ 104 h 114"/>
                <a:gd name="T58" fmla="*/ 100 w 178"/>
                <a:gd name="T59" fmla="*/ 96 h 114"/>
                <a:gd name="T60" fmla="*/ 96 w 178"/>
                <a:gd name="T61" fmla="*/ 94 h 114"/>
                <a:gd name="T62" fmla="*/ 90 w 178"/>
                <a:gd name="T63" fmla="*/ 96 h 114"/>
                <a:gd name="T64" fmla="*/ 84 w 178"/>
                <a:gd name="T65" fmla="*/ 96 h 114"/>
                <a:gd name="T66" fmla="*/ 80 w 178"/>
                <a:gd name="T67" fmla="*/ 96 h 114"/>
                <a:gd name="T68" fmla="*/ 72 w 178"/>
                <a:gd name="T69" fmla="*/ 90 h 114"/>
                <a:gd name="T70" fmla="*/ 64 w 178"/>
                <a:gd name="T71" fmla="*/ 88 h 114"/>
                <a:gd name="T72" fmla="*/ 64 w 178"/>
                <a:gd name="T73" fmla="*/ 88 h 114"/>
                <a:gd name="T74" fmla="*/ 54 w 178"/>
                <a:gd name="T75" fmla="*/ 90 h 114"/>
                <a:gd name="T76" fmla="*/ 36 w 178"/>
                <a:gd name="T77" fmla="*/ 100 h 114"/>
                <a:gd name="T78" fmla="*/ 26 w 178"/>
                <a:gd name="T79" fmla="*/ 102 h 114"/>
                <a:gd name="T80" fmla="*/ 26 w 178"/>
                <a:gd name="T81" fmla="*/ 102 h 114"/>
                <a:gd name="T82" fmla="*/ 18 w 178"/>
                <a:gd name="T83" fmla="*/ 100 h 114"/>
                <a:gd name="T84" fmla="*/ 10 w 178"/>
                <a:gd name="T85" fmla="*/ 98 h 114"/>
                <a:gd name="T86" fmla="*/ 8 w 178"/>
                <a:gd name="T87" fmla="*/ 98 h 114"/>
                <a:gd name="T88" fmla="*/ 8 w 178"/>
                <a:gd name="T89" fmla="*/ 98 h 114"/>
                <a:gd name="T90" fmla="*/ 4 w 178"/>
                <a:gd name="T91" fmla="*/ 96 h 114"/>
                <a:gd name="T92" fmla="*/ 0 w 178"/>
                <a:gd name="T93" fmla="*/ 86 h 114"/>
                <a:gd name="T94" fmla="*/ 4 w 178"/>
                <a:gd name="T95" fmla="*/ 76 h 114"/>
                <a:gd name="T96" fmla="*/ 18 w 178"/>
                <a:gd name="T97" fmla="*/ 58 h 114"/>
                <a:gd name="T98" fmla="*/ 24 w 178"/>
                <a:gd name="T99" fmla="*/ 48 h 114"/>
                <a:gd name="T100" fmla="*/ 34 w 178"/>
                <a:gd name="T101" fmla="*/ 26 h 114"/>
                <a:gd name="T102" fmla="*/ 44 w 178"/>
                <a:gd name="T103" fmla="*/ 16 h 114"/>
                <a:gd name="T104" fmla="*/ 62 w 178"/>
                <a:gd name="T105" fmla="*/ 10 h 114"/>
                <a:gd name="T106" fmla="*/ 66 w 178"/>
                <a:gd name="T107" fmla="*/ 12 h 114"/>
                <a:gd name="T108" fmla="*/ 70 w 178"/>
                <a:gd name="T109" fmla="*/ 16 h 114"/>
                <a:gd name="T110" fmla="*/ 68 w 178"/>
                <a:gd name="T111" fmla="*/ 26 h 114"/>
                <a:gd name="T112" fmla="*/ 68 w 178"/>
                <a:gd name="T113" fmla="*/ 32 h 114"/>
                <a:gd name="T114" fmla="*/ 72 w 178"/>
                <a:gd name="T115" fmla="*/ 42 h 114"/>
                <a:gd name="T116" fmla="*/ 76 w 178"/>
                <a:gd name="T117" fmla="*/ 46 h 114"/>
                <a:gd name="T118" fmla="*/ 80 w 178"/>
                <a:gd name="T119" fmla="*/ 48 h 114"/>
                <a:gd name="T120" fmla="*/ 84 w 178"/>
                <a:gd name="T121" fmla="*/ 48 h 114"/>
                <a:gd name="T122" fmla="*/ 108 w 178"/>
                <a:gd name="T123" fmla="*/ 46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8" h="114">
                  <a:moveTo>
                    <a:pt x="114" y="46"/>
                  </a:moveTo>
                  <a:lnTo>
                    <a:pt x="114" y="46"/>
                  </a:lnTo>
                  <a:lnTo>
                    <a:pt x="114" y="44"/>
                  </a:lnTo>
                  <a:lnTo>
                    <a:pt x="114" y="40"/>
                  </a:lnTo>
                  <a:lnTo>
                    <a:pt x="110" y="36"/>
                  </a:lnTo>
                  <a:lnTo>
                    <a:pt x="106" y="32"/>
                  </a:lnTo>
                  <a:lnTo>
                    <a:pt x="104" y="26"/>
                  </a:lnTo>
                  <a:lnTo>
                    <a:pt x="104" y="26"/>
                  </a:lnTo>
                  <a:lnTo>
                    <a:pt x="106" y="22"/>
                  </a:lnTo>
                  <a:lnTo>
                    <a:pt x="108" y="16"/>
                  </a:lnTo>
                  <a:lnTo>
                    <a:pt x="114" y="12"/>
                  </a:lnTo>
                  <a:lnTo>
                    <a:pt x="120" y="8"/>
                  </a:lnTo>
                  <a:lnTo>
                    <a:pt x="120" y="8"/>
                  </a:lnTo>
                  <a:lnTo>
                    <a:pt x="124" y="8"/>
                  </a:lnTo>
                  <a:lnTo>
                    <a:pt x="132" y="8"/>
                  </a:lnTo>
                  <a:lnTo>
                    <a:pt x="144" y="6"/>
                  </a:lnTo>
                  <a:lnTo>
                    <a:pt x="144" y="6"/>
                  </a:lnTo>
                  <a:lnTo>
                    <a:pt x="154" y="2"/>
                  </a:lnTo>
                  <a:lnTo>
                    <a:pt x="158" y="0"/>
                  </a:lnTo>
                  <a:lnTo>
                    <a:pt x="164" y="0"/>
                  </a:lnTo>
                  <a:lnTo>
                    <a:pt x="164" y="0"/>
                  </a:lnTo>
                  <a:lnTo>
                    <a:pt x="166" y="0"/>
                  </a:lnTo>
                  <a:lnTo>
                    <a:pt x="168" y="2"/>
                  </a:lnTo>
                  <a:lnTo>
                    <a:pt x="168" y="2"/>
                  </a:lnTo>
                  <a:lnTo>
                    <a:pt x="170" y="6"/>
                  </a:lnTo>
                  <a:lnTo>
                    <a:pt x="168" y="10"/>
                  </a:lnTo>
                  <a:lnTo>
                    <a:pt x="162" y="16"/>
                  </a:lnTo>
                  <a:lnTo>
                    <a:pt x="156" y="20"/>
                  </a:lnTo>
                  <a:lnTo>
                    <a:pt x="140" y="28"/>
                  </a:lnTo>
                  <a:lnTo>
                    <a:pt x="134" y="32"/>
                  </a:lnTo>
                  <a:lnTo>
                    <a:pt x="130" y="36"/>
                  </a:lnTo>
                  <a:lnTo>
                    <a:pt x="130" y="36"/>
                  </a:lnTo>
                  <a:lnTo>
                    <a:pt x="128" y="42"/>
                  </a:lnTo>
                  <a:lnTo>
                    <a:pt x="130" y="44"/>
                  </a:lnTo>
                  <a:lnTo>
                    <a:pt x="138" y="50"/>
                  </a:lnTo>
                  <a:lnTo>
                    <a:pt x="138" y="50"/>
                  </a:lnTo>
                  <a:lnTo>
                    <a:pt x="146" y="54"/>
                  </a:lnTo>
                  <a:lnTo>
                    <a:pt x="150" y="60"/>
                  </a:lnTo>
                  <a:lnTo>
                    <a:pt x="160" y="74"/>
                  </a:lnTo>
                  <a:lnTo>
                    <a:pt x="160" y="74"/>
                  </a:lnTo>
                  <a:lnTo>
                    <a:pt x="168" y="80"/>
                  </a:lnTo>
                  <a:lnTo>
                    <a:pt x="176" y="84"/>
                  </a:lnTo>
                  <a:lnTo>
                    <a:pt x="176" y="84"/>
                  </a:lnTo>
                  <a:lnTo>
                    <a:pt x="178" y="88"/>
                  </a:lnTo>
                  <a:lnTo>
                    <a:pt x="178" y="90"/>
                  </a:lnTo>
                  <a:lnTo>
                    <a:pt x="178" y="90"/>
                  </a:lnTo>
                  <a:lnTo>
                    <a:pt x="176" y="98"/>
                  </a:lnTo>
                  <a:lnTo>
                    <a:pt x="172" y="100"/>
                  </a:lnTo>
                  <a:lnTo>
                    <a:pt x="160" y="106"/>
                  </a:lnTo>
                  <a:lnTo>
                    <a:pt x="160" y="106"/>
                  </a:lnTo>
                  <a:lnTo>
                    <a:pt x="148" y="110"/>
                  </a:lnTo>
                  <a:lnTo>
                    <a:pt x="142" y="112"/>
                  </a:lnTo>
                  <a:lnTo>
                    <a:pt x="136" y="114"/>
                  </a:lnTo>
                  <a:lnTo>
                    <a:pt x="136" y="114"/>
                  </a:lnTo>
                  <a:lnTo>
                    <a:pt x="130" y="112"/>
                  </a:lnTo>
                  <a:lnTo>
                    <a:pt x="130" y="112"/>
                  </a:lnTo>
                  <a:lnTo>
                    <a:pt x="122" y="108"/>
                  </a:lnTo>
                  <a:lnTo>
                    <a:pt x="114" y="104"/>
                  </a:lnTo>
                  <a:lnTo>
                    <a:pt x="108" y="98"/>
                  </a:lnTo>
                  <a:lnTo>
                    <a:pt x="100" y="96"/>
                  </a:lnTo>
                  <a:lnTo>
                    <a:pt x="100" y="96"/>
                  </a:lnTo>
                  <a:lnTo>
                    <a:pt x="96" y="94"/>
                  </a:lnTo>
                  <a:lnTo>
                    <a:pt x="96" y="94"/>
                  </a:lnTo>
                  <a:lnTo>
                    <a:pt x="90" y="96"/>
                  </a:lnTo>
                  <a:lnTo>
                    <a:pt x="90" y="96"/>
                  </a:lnTo>
                  <a:lnTo>
                    <a:pt x="84" y="96"/>
                  </a:lnTo>
                  <a:lnTo>
                    <a:pt x="84" y="96"/>
                  </a:lnTo>
                  <a:lnTo>
                    <a:pt x="80" y="96"/>
                  </a:lnTo>
                  <a:lnTo>
                    <a:pt x="80" y="96"/>
                  </a:lnTo>
                  <a:lnTo>
                    <a:pt x="72" y="90"/>
                  </a:lnTo>
                  <a:lnTo>
                    <a:pt x="68" y="88"/>
                  </a:lnTo>
                  <a:lnTo>
                    <a:pt x="64" y="88"/>
                  </a:lnTo>
                  <a:lnTo>
                    <a:pt x="64" y="88"/>
                  </a:lnTo>
                  <a:lnTo>
                    <a:pt x="64" y="88"/>
                  </a:lnTo>
                  <a:lnTo>
                    <a:pt x="64" y="88"/>
                  </a:lnTo>
                  <a:lnTo>
                    <a:pt x="54" y="90"/>
                  </a:lnTo>
                  <a:lnTo>
                    <a:pt x="46" y="94"/>
                  </a:lnTo>
                  <a:lnTo>
                    <a:pt x="36" y="100"/>
                  </a:lnTo>
                  <a:lnTo>
                    <a:pt x="26" y="102"/>
                  </a:lnTo>
                  <a:lnTo>
                    <a:pt x="26" y="102"/>
                  </a:lnTo>
                  <a:lnTo>
                    <a:pt x="26" y="102"/>
                  </a:lnTo>
                  <a:lnTo>
                    <a:pt x="26" y="102"/>
                  </a:lnTo>
                  <a:lnTo>
                    <a:pt x="18" y="100"/>
                  </a:lnTo>
                  <a:lnTo>
                    <a:pt x="18" y="100"/>
                  </a:lnTo>
                  <a:lnTo>
                    <a:pt x="10" y="98"/>
                  </a:lnTo>
                  <a:lnTo>
                    <a:pt x="10" y="98"/>
                  </a:lnTo>
                  <a:lnTo>
                    <a:pt x="8" y="98"/>
                  </a:lnTo>
                  <a:lnTo>
                    <a:pt x="8" y="98"/>
                  </a:lnTo>
                  <a:lnTo>
                    <a:pt x="8" y="98"/>
                  </a:lnTo>
                  <a:lnTo>
                    <a:pt x="8" y="98"/>
                  </a:lnTo>
                  <a:lnTo>
                    <a:pt x="4" y="96"/>
                  </a:lnTo>
                  <a:lnTo>
                    <a:pt x="4" y="96"/>
                  </a:lnTo>
                  <a:lnTo>
                    <a:pt x="2" y="90"/>
                  </a:lnTo>
                  <a:lnTo>
                    <a:pt x="0" y="86"/>
                  </a:lnTo>
                  <a:lnTo>
                    <a:pt x="0" y="82"/>
                  </a:lnTo>
                  <a:lnTo>
                    <a:pt x="4" y="76"/>
                  </a:lnTo>
                  <a:lnTo>
                    <a:pt x="10" y="68"/>
                  </a:lnTo>
                  <a:lnTo>
                    <a:pt x="18" y="58"/>
                  </a:lnTo>
                  <a:lnTo>
                    <a:pt x="18" y="58"/>
                  </a:lnTo>
                  <a:lnTo>
                    <a:pt x="24" y="48"/>
                  </a:lnTo>
                  <a:lnTo>
                    <a:pt x="28" y="36"/>
                  </a:lnTo>
                  <a:lnTo>
                    <a:pt x="34" y="26"/>
                  </a:lnTo>
                  <a:lnTo>
                    <a:pt x="44" y="16"/>
                  </a:lnTo>
                  <a:lnTo>
                    <a:pt x="44" y="16"/>
                  </a:lnTo>
                  <a:lnTo>
                    <a:pt x="52" y="12"/>
                  </a:lnTo>
                  <a:lnTo>
                    <a:pt x="62" y="10"/>
                  </a:lnTo>
                  <a:lnTo>
                    <a:pt x="62" y="10"/>
                  </a:lnTo>
                  <a:lnTo>
                    <a:pt x="66" y="12"/>
                  </a:lnTo>
                  <a:lnTo>
                    <a:pt x="66" y="12"/>
                  </a:lnTo>
                  <a:lnTo>
                    <a:pt x="70" y="16"/>
                  </a:lnTo>
                  <a:lnTo>
                    <a:pt x="70" y="20"/>
                  </a:lnTo>
                  <a:lnTo>
                    <a:pt x="68" y="26"/>
                  </a:lnTo>
                  <a:lnTo>
                    <a:pt x="68" y="32"/>
                  </a:lnTo>
                  <a:lnTo>
                    <a:pt x="68" y="32"/>
                  </a:lnTo>
                  <a:lnTo>
                    <a:pt x="68" y="36"/>
                  </a:lnTo>
                  <a:lnTo>
                    <a:pt x="72" y="42"/>
                  </a:lnTo>
                  <a:lnTo>
                    <a:pt x="72" y="42"/>
                  </a:lnTo>
                  <a:lnTo>
                    <a:pt x="76" y="46"/>
                  </a:lnTo>
                  <a:lnTo>
                    <a:pt x="80" y="48"/>
                  </a:lnTo>
                  <a:lnTo>
                    <a:pt x="80" y="48"/>
                  </a:lnTo>
                  <a:lnTo>
                    <a:pt x="84" y="48"/>
                  </a:lnTo>
                  <a:lnTo>
                    <a:pt x="84" y="48"/>
                  </a:lnTo>
                  <a:lnTo>
                    <a:pt x="108" y="46"/>
                  </a:lnTo>
                  <a:lnTo>
                    <a:pt x="108" y="46"/>
                  </a:lnTo>
                  <a:lnTo>
                    <a:pt x="114" y="4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339" name="Freeform 89"/>
            <p:cNvSpPr>
              <a:spLocks/>
            </p:cNvSpPr>
            <p:nvPr/>
          </p:nvSpPr>
          <p:spPr bwMode="auto">
            <a:xfrm>
              <a:off x="1348" y="1434"/>
              <a:ext cx="34" cy="36"/>
            </a:xfrm>
            <a:custGeom>
              <a:avLst/>
              <a:gdLst>
                <a:gd name="T0" fmla="*/ 16 w 34"/>
                <a:gd name="T1" fmla="*/ 36 h 36"/>
                <a:gd name="T2" fmla="*/ 16 w 34"/>
                <a:gd name="T3" fmla="*/ 36 h 36"/>
                <a:gd name="T4" fmla="*/ 12 w 34"/>
                <a:gd name="T5" fmla="*/ 34 h 36"/>
                <a:gd name="T6" fmla="*/ 8 w 34"/>
                <a:gd name="T7" fmla="*/ 28 h 36"/>
                <a:gd name="T8" fmla="*/ 6 w 34"/>
                <a:gd name="T9" fmla="*/ 24 h 36"/>
                <a:gd name="T10" fmla="*/ 4 w 34"/>
                <a:gd name="T11" fmla="*/ 18 h 36"/>
                <a:gd name="T12" fmla="*/ 4 w 34"/>
                <a:gd name="T13" fmla="*/ 18 h 36"/>
                <a:gd name="T14" fmla="*/ 0 w 34"/>
                <a:gd name="T15" fmla="*/ 14 h 36"/>
                <a:gd name="T16" fmla="*/ 0 w 34"/>
                <a:gd name="T17" fmla="*/ 10 h 36"/>
                <a:gd name="T18" fmla="*/ 0 w 34"/>
                <a:gd name="T19" fmla="*/ 10 h 36"/>
                <a:gd name="T20" fmla="*/ 6 w 34"/>
                <a:gd name="T21" fmla="*/ 4 h 36"/>
                <a:gd name="T22" fmla="*/ 10 w 34"/>
                <a:gd name="T23" fmla="*/ 2 h 36"/>
                <a:gd name="T24" fmla="*/ 14 w 34"/>
                <a:gd name="T25" fmla="*/ 0 h 36"/>
                <a:gd name="T26" fmla="*/ 14 w 34"/>
                <a:gd name="T27" fmla="*/ 0 h 36"/>
                <a:gd name="T28" fmla="*/ 16 w 34"/>
                <a:gd name="T29" fmla="*/ 2 h 36"/>
                <a:gd name="T30" fmla="*/ 16 w 34"/>
                <a:gd name="T31" fmla="*/ 2 h 36"/>
                <a:gd name="T32" fmla="*/ 20 w 34"/>
                <a:gd name="T33" fmla="*/ 4 h 36"/>
                <a:gd name="T34" fmla="*/ 22 w 34"/>
                <a:gd name="T35" fmla="*/ 8 h 36"/>
                <a:gd name="T36" fmla="*/ 22 w 34"/>
                <a:gd name="T37" fmla="*/ 8 h 36"/>
                <a:gd name="T38" fmla="*/ 28 w 34"/>
                <a:gd name="T39" fmla="*/ 12 h 36"/>
                <a:gd name="T40" fmla="*/ 32 w 34"/>
                <a:gd name="T41" fmla="*/ 14 h 36"/>
                <a:gd name="T42" fmla="*/ 32 w 34"/>
                <a:gd name="T43" fmla="*/ 14 h 36"/>
                <a:gd name="T44" fmla="*/ 34 w 34"/>
                <a:gd name="T45" fmla="*/ 20 h 36"/>
                <a:gd name="T46" fmla="*/ 34 w 34"/>
                <a:gd name="T47" fmla="*/ 26 h 36"/>
                <a:gd name="T48" fmla="*/ 28 w 34"/>
                <a:gd name="T49" fmla="*/ 32 h 36"/>
                <a:gd name="T50" fmla="*/ 20 w 34"/>
                <a:gd name="T51" fmla="*/ 34 h 36"/>
                <a:gd name="T52" fmla="*/ 20 w 34"/>
                <a:gd name="T53" fmla="*/ 34 h 36"/>
                <a:gd name="T54" fmla="*/ 16 w 34"/>
                <a:gd name="T55" fmla="*/ 3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4" h="36">
                  <a:moveTo>
                    <a:pt x="16" y="36"/>
                  </a:moveTo>
                  <a:lnTo>
                    <a:pt x="16" y="36"/>
                  </a:lnTo>
                  <a:lnTo>
                    <a:pt x="12" y="34"/>
                  </a:lnTo>
                  <a:lnTo>
                    <a:pt x="8" y="28"/>
                  </a:lnTo>
                  <a:lnTo>
                    <a:pt x="6" y="24"/>
                  </a:lnTo>
                  <a:lnTo>
                    <a:pt x="4" y="18"/>
                  </a:lnTo>
                  <a:lnTo>
                    <a:pt x="4" y="18"/>
                  </a:lnTo>
                  <a:lnTo>
                    <a:pt x="0" y="14"/>
                  </a:lnTo>
                  <a:lnTo>
                    <a:pt x="0" y="10"/>
                  </a:lnTo>
                  <a:lnTo>
                    <a:pt x="0" y="10"/>
                  </a:lnTo>
                  <a:lnTo>
                    <a:pt x="6" y="4"/>
                  </a:lnTo>
                  <a:lnTo>
                    <a:pt x="10" y="2"/>
                  </a:lnTo>
                  <a:lnTo>
                    <a:pt x="14" y="0"/>
                  </a:lnTo>
                  <a:lnTo>
                    <a:pt x="14" y="0"/>
                  </a:lnTo>
                  <a:lnTo>
                    <a:pt x="16" y="2"/>
                  </a:lnTo>
                  <a:lnTo>
                    <a:pt x="16" y="2"/>
                  </a:lnTo>
                  <a:lnTo>
                    <a:pt x="20" y="4"/>
                  </a:lnTo>
                  <a:lnTo>
                    <a:pt x="22" y="8"/>
                  </a:lnTo>
                  <a:lnTo>
                    <a:pt x="22" y="8"/>
                  </a:lnTo>
                  <a:lnTo>
                    <a:pt x="28" y="12"/>
                  </a:lnTo>
                  <a:lnTo>
                    <a:pt x="32" y="14"/>
                  </a:lnTo>
                  <a:lnTo>
                    <a:pt x="32" y="14"/>
                  </a:lnTo>
                  <a:lnTo>
                    <a:pt x="34" y="20"/>
                  </a:lnTo>
                  <a:lnTo>
                    <a:pt x="34" y="26"/>
                  </a:lnTo>
                  <a:lnTo>
                    <a:pt x="28" y="32"/>
                  </a:lnTo>
                  <a:lnTo>
                    <a:pt x="20" y="34"/>
                  </a:lnTo>
                  <a:lnTo>
                    <a:pt x="20" y="34"/>
                  </a:lnTo>
                  <a:lnTo>
                    <a:pt x="16" y="3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340" name="Freeform 90"/>
            <p:cNvSpPr>
              <a:spLocks/>
            </p:cNvSpPr>
            <p:nvPr/>
          </p:nvSpPr>
          <p:spPr bwMode="auto">
            <a:xfrm>
              <a:off x="1412" y="1418"/>
              <a:ext cx="20" cy="30"/>
            </a:xfrm>
            <a:custGeom>
              <a:avLst/>
              <a:gdLst>
                <a:gd name="T0" fmla="*/ 16 w 20"/>
                <a:gd name="T1" fmla="*/ 30 h 30"/>
                <a:gd name="T2" fmla="*/ 16 w 20"/>
                <a:gd name="T3" fmla="*/ 30 h 30"/>
                <a:gd name="T4" fmla="*/ 2 w 20"/>
                <a:gd name="T5" fmla="*/ 16 h 30"/>
                <a:gd name="T6" fmla="*/ 2 w 20"/>
                <a:gd name="T7" fmla="*/ 16 h 30"/>
                <a:gd name="T8" fmla="*/ 0 w 20"/>
                <a:gd name="T9" fmla="*/ 10 h 30"/>
                <a:gd name="T10" fmla="*/ 0 w 20"/>
                <a:gd name="T11" fmla="*/ 6 h 30"/>
                <a:gd name="T12" fmla="*/ 2 w 20"/>
                <a:gd name="T13" fmla="*/ 2 h 30"/>
                <a:gd name="T14" fmla="*/ 4 w 20"/>
                <a:gd name="T15" fmla="*/ 0 h 30"/>
                <a:gd name="T16" fmla="*/ 4 w 20"/>
                <a:gd name="T17" fmla="*/ 0 h 30"/>
                <a:gd name="T18" fmla="*/ 6 w 20"/>
                <a:gd name="T19" fmla="*/ 2 h 30"/>
                <a:gd name="T20" fmla="*/ 10 w 20"/>
                <a:gd name="T21" fmla="*/ 4 h 30"/>
                <a:gd name="T22" fmla="*/ 10 w 20"/>
                <a:gd name="T23" fmla="*/ 4 h 30"/>
                <a:gd name="T24" fmla="*/ 14 w 20"/>
                <a:gd name="T25" fmla="*/ 10 h 30"/>
                <a:gd name="T26" fmla="*/ 20 w 20"/>
                <a:gd name="T27" fmla="*/ 18 h 30"/>
                <a:gd name="T28" fmla="*/ 20 w 20"/>
                <a:gd name="T29" fmla="*/ 22 h 30"/>
                <a:gd name="T30" fmla="*/ 20 w 20"/>
                <a:gd name="T31" fmla="*/ 26 h 30"/>
                <a:gd name="T32" fmla="*/ 20 w 20"/>
                <a:gd name="T33" fmla="*/ 28 h 30"/>
                <a:gd name="T34" fmla="*/ 16 w 20"/>
                <a:gd name="T35" fmla="*/ 30 h 30"/>
                <a:gd name="T36" fmla="*/ 16 w 20"/>
                <a:gd name="T37"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 h="30">
                  <a:moveTo>
                    <a:pt x="16" y="30"/>
                  </a:moveTo>
                  <a:lnTo>
                    <a:pt x="16" y="30"/>
                  </a:lnTo>
                  <a:lnTo>
                    <a:pt x="2" y="16"/>
                  </a:lnTo>
                  <a:lnTo>
                    <a:pt x="2" y="16"/>
                  </a:lnTo>
                  <a:lnTo>
                    <a:pt x="0" y="10"/>
                  </a:lnTo>
                  <a:lnTo>
                    <a:pt x="0" y="6"/>
                  </a:lnTo>
                  <a:lnTo>
                    <a:pt x="2" y="2"/>
                  </a:lnTo>
                  <a:lnTo>
                    <a:pt x="4" y="0"/>
                  </a:lnTo>
                  <a:lnTo>
                    <a:pt x="4" y="0"/>
                  </a:lnTo>
                  <a:lnTo>
                    <a:pt x="6" y="2"/>
                  </a:lnTo>
                  <a:lnTo>
                    <a:pt x="10" y="4"/>
                  </a:lnTo>
                  <a:lnTo>
                    <a:pt x="10" y="4"/>
                  </a:lnTo>
                  <a:lnTo>
                    <a:pt x="14" y="10"/>
                  </a:lnTo>
                  <a:lnTo>
                    <a:pt x="20" y="18"/>
                  </a:lnTo>
                  <a:lnTo>
                    <a:pt x="20" y="22"/>
                  </a:lnTo>
                  <a:lnTo>
                    <a:pt x="20" y="26"/>
                  </a:lnTo>
                  <a:lnTo>
                    <a:pt x="20" y="28"/>
                  </a:lnTo>
                  <a:lnTo>
                    <a:pt x="16" y="30"/>
                  </a:lnTo>
                  <a:lnTo>
                    <a:pt x="16" y="3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341" name="Freeform 91"/>
            <p:cNvSpPr>
              <a:spLocks/>
            </p:cNvSpPr>
            <p:nvPr/>
          </p:nvSpPr>
          <p:spPr bwMode="auto">
            <a:xfrm>
              <a:off x="516" y="1084"/>
              <a:ext cx="2872" cy="2022"/>
            </a:xfrm>
            <a:custGeom>
              <a:avLst/>
              <a:gdLst>
                <a:gd name="T0" fmla="*/ 1670 w 2872"/>
                <a:gd name="T1" fmla="*/ 46 h 2022"/>
                <a:gd name="T2" fmla="*/ 1552 w 2872"/>
                <a:gd name="T3" fmla="*/ 150 h 2022"/>
                <a:gd name="T4" fmla="*/ 1462 w 2872"/>
                <a:gd name="T5" fmla="*/ 146 h 2022"/>
                <a:gd name="T6" fmla="*/ 1420 w 2872"/>
                <a:gd name="T7" fmla="*/ 216 h 2022"/>
                <a:gd name="T8" fmla="*/ 1370 w 2872"/>
                <a:gd name="T9" fmla="*/ 144 h 2022"/>
                <a:gd name="T10" fmla="*/ 1274 w 2872"/>
                <a:gd name="T11" fmla="*/ 182 h 2022"/>
                <a:gd name="T12" fmla="*/ 1164 w 2872"/>
                <a:gd name="T13" fmla="*/ 224 h 2022"/>
                <a:gd name="T14" fmla="*/ 1046 w 2872"/>
                <a:gd name="T15" fmla="*/ 230 h 2022"/>
                <a:gd name="T16" fmla="*/ 938 w 2872"/>
                <a:gd name="T17" fmla="*/ 288 h 2022"/>
                <a:gd name="T18" fmla="*/ 952 w 2872"/>
                <a:gd name="T19" fmla="*/ 260 h 2022"/>
                <a:gd name="T20" fmla="*/ 836 w 2872"/>
                <a:gd name="T21" fmla="*/ 142 h 2022"/>
                <a:gd name="T22" fmla="*/ 646 w 2872"/>
                <a:gd name="T23" fmla="*/ 224 h 2022"/>
                <a:gd name="T24" fmla="*/ 572 w 2872"/>
                <a:gd name="T25" fmla="*/ 392 h 2022"/>
                <a:gd name="T26" fmla="*/ 668 w 2872"/>
                <a:gd name="T27" fmla="*/ 396 h 2022"/>
                <a:gd name="T28" fmla="*/ 728 w 2872"/>
                <a:gd name="T29" fmla="*/ 312 h 2022"/>
                <a:gd name="T30" fmla="*/ 744 w 2872"/>
                <a:gd name="T31" fmla="*/ 438 h 2022"/>
                <a:gd name="T32" fmla="*/ 646 w 2872"/>
                <a:gd name="T33" fmla="*/ 488 h 2022"/>
                <a:gd name="T34" fmla="*/ 516 w 2872"/>
                <a:gd name="T35" fmla="*/ 444 h 2022"/>
                <a:gd name="T36" fmla="*/ 360 w 2872"/>
                <a:gd name="T37" fmla="*/ 574 h 2022"/>
                <a:gd name="T38" fmla="*/ 296 w 2872"/>
                <a:gd name="T39" fmla="*/ 684 h 2022"/>
                <a:gd name="T40" fmla="*/ 246 w 2872"/>
                <a:gd name="T41" fmla="*/ 794 h 2022"/>
                <a:gd name="T42" fmla="*/ 442 w 2872"/>
                <a:gd name="T43" fmla="*/ 692 h 2022"/>
                <a:gd name="T44" fmla="*/ 580 w 2872"/>
                <a:gd name="T45" fmla="*/ 734 h 2022"/>
                <a:gd name="T46" fmla="*/ 656 w 2872"/>
                <a:gd name="T47" fmla="*/ 796 h 2022"/>
                <a:gd name="T48" fmla="*/ 770 w 2872"/>
                <a:gd name="T49" fmla="*/ 816 h 2022"/>
                <a:gd name="T50" fmla="*/ 676 w 2872"/>
                <a:gd name="T51" fmla="*/ 904 h 2022"/>
                <a:gd name="T52" fmla="*/ 490 w 2872"/>
                <a:gd name="T53" fmla="*/ 870 h 2022"/>
                <a:gd name="T54" fmla="*/ 338 w 2872"/>
                <a:gd name="T55" fmla="*/ 810 h 2022"/>
                <a:gd name="T56" fmla="*/ 108 w 2872"/>
                <a:gd name="T57" fmla="*/ 946 h 2022"/>
                <a:gd name="T58" fmla="*/ 48 w 2872"/>
                <a:gd name="T59" fmla="*/ 1290 h 2022"/>
                <a:gd name="T60" fmla="*/ 286 w 2872"/>
                <a:gd name="T61" fmla="*/ 1336 h 2022"/>
                <a:gd name="T62" fmla="*/ 346 w 2872"/>
                <a:gd name="T63" fmla="*/ 1586 h 2022"/>
                <a:gd name="T64" fmla="*/ 324 w 2872"/>
                <a:gd name="T65" fmla="*/ 1962 h 2022"/>
                <a:gd name="T66" fmla="*/ 594 w 2872"/>
                <a:gd name="T67" fmla="*/ 1820 h 2022"/>
                <a:gd name="T68" fmla="*/ 734 w 2872"/>
                <a:gd name="T69" fmla="*/ 1486 h 2022"/>
                <a:gd name="T70" fmla="*/ 836 w 2872"/>
                <a:gd name="T71" fmla="*/ 1198 h 2022"/>
                <a:gd name="T72" fmla="*/ 746 w 2872"/>
                <a:gd name="T73" fmla="*/ 936 h 2022"/>
                <a:gd name="T74" fmla="*/ 912 w 2872"/>
                <a:gd name="T75" fmla="*/ 1188 h 2022"/>
                <a:gd name="T76" fmla="*/ 1020 w 2872"/>
                <a:gd name="T77" fmla="*/ 1024 h 2022"/>
                <a:gd name="T78" fmla="*/ 1068 w 2872"/>
                <a:gd name="T79" fmla="*/ 976 h 2022"/>
                <a:gd name="T80" fmla="*/ 1278 w 2872"/>
                <a:gd name="T81" fmla="*/ 1082 h 2022"/>
                <a:gd name="T82" fmla="*/ 1486 w 2872"/>
                <a:gd name="T83" fmla="*/ 1078 h 2022"/>
                <a:gd name="T84" fmla="*/ 1600 w 2872"/>
                <a:gd name="T85" fmla="*/ 1198 h 2022"/>
                <a:gd name="T86" fmla="*/ 1634 w 2872"/>
                <a:gd name="T87" fmla="*/ 1218 h 2022"/>
                <a:gd name="T88" fmla="*/ 1770 w 2872"/>
                <a:gd name="T89" fmla="*/ 1080 h 2022"/>
                <a:gd name="T90" fmla="*/ 1942 w 2872"/>
                <a:gd name="T91" fmla="*/ 858 h 2022"/>
                <a:gd name="T92" fmla="*/ 1964 w 2872"/>
                <a:gd name="T93" fmla="*/ 772 h 2022"/>
                <a:gd name="T94" fmla="*/ 2018 w 2872"/>
                <a:gd name="T95" fmla="*/ 888 h 2022"/>
                <a:gd name="T96" fmla="*/ 2132 w 2872"/>
                <a:gd name="T97" fmla="*/ 750 h 2022"/>
                <a:gd name="T98" fmla="*/ 2188 w 2872"/>
                <a:gd name="T99" fmla="*/ 536 h 2022"/>
                <a:gd name="T100" fmla="*/ 2388 w 2872"/>
                <a:gd name="T101" fmla="*/ 454 h 2022"/>
                <a:gd name="T102" fmla="*/ 2498 w 2872"/>
                <a:gd name="T103" fmla="*/ 438 h 2022"/>
                <a:gd name="T104" fmla="*/ 2516 w 2872"/>
                <a:gd name="T105" fmla="*/ 514 h 2022"/>
                <a:gd name="T106" fmla="*/ 2626 w 2872"/>
                <a:gd name="T107" fmla="*/ 440 h 2022"/>
                <a:gd name="T108" fmla="*/ 2754 w 2872"/>
                <a:gd name="T109" fmla="*/ 342 h 2022"/>
                <a:gd name="T110" fmla="*/ 2822 w 2872"/>
                <a:gd name="T111" fmla="*/ 302 h 2022"/>
                <a:gd name="T112" fmla="*/ 2612 w 2872"/>
                <a:gd name="T113" fmla="*/ 240 h 2022"/>
                <a:gd name="T114" fmla="*/ 2422 w 2872"/>
                <a:gd name="T115" fmla="*/ 196 h 2022"/>
                <a:gd name="T116" fmla="*/ 2274 w 2872"/>
                <a:gd name="T117" fmla="*/ 150 h 2022"/>
                <a:gd name="T118" fmla="*/ 2172 w 2872"/>
                <a:gd name="T119" fmla="*/ 168 h 2022"/>
                <a:gd name="T120" fmla="*/ 2086 w 2872"/>
                <a:gd name="T121" fmla="*/ 118 h 2022"/>
                <a:gd name="T122" fmla="*/ 1898 w 2872"/>
                <a:gd name="T123" fmla="*/ 106 h 2022"/>
                <a:gd name="T124" fmla="*/ 1852 w 2872"/>
                <a:gd name="T125" fmla="*/ 2 h 20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72" h="2022">
                  <a:moveTo>
                    <a:pt x="1848" y="0"/>
                  </a:moveTo>
                  <a:lnTo>
                    <a:pt x="1848" y="0"/>
                  </a:lnTo>
                  <a:lnTo>
                    <a:pt x="1842" y="2"/>
                  </a:lnTo>
                  <a:lnTo>
                    <a:pt x="1836" y="4"/>
                  </a:lnTo>
                  <a:lnTo>
                    <a:pt x="1836" y="4"/>
                  </a:lnTo>
                  <a:lnTo>
                    <a:pt x="1826" y="8"/>
                  </a:lnTo>
                  <a:lnTo>
                    <a:pt x="1814" y="12"/>
                  </a:lnTo>
                  <a:lnTo>
                    <a:pt x="1814" y="12"/>
                  </a:lnTo>
                  <a:lnTo>
                    <a:pt x="1806" y="16"/>
                  </a:lnTo>
                  <a:lnTo>
                    <a:pt x="1802" y="24"/>
                  </a:lnTo>
                  <a:lnTo>
                    <a:pt x="1802" y="24"/>
                  </a:lnTo>
                  <a:lnTo>
                    <a:pt x="1802" y="26"/>
                  </a:lnTo>
                  <a:lnTo>
                    <a:pt x="1802" y="30"/>
                  </a:lnTo>
                  <a:lnTo>
                    <a:pt x="1802" y="30"/>
                  </a:lnTo>
                  <a:lnTo>
                    <a:pt x="1794" y="38"/>
                  </a:lnTo>
                  <a:lnTo>
                    <a:pt x="1794" y="38"/>
                  </a:lnTo>
                  <a:lnTo>
                    <a:pt x="1790" y="38"/>
                  </a:lnTo>
                  <a:lnTo>
                    <a:pt x="1790" y="38"/>
                  </a:lnTo>
                  <a:lnTo>
                    <a:pt x="1786" y="38"/>
                  </a:lnTo>
                  <a:lnTo>
                    <a:pt x="1786" y="38"/>
                  </a:lnTo>
                  <a:lnTo>
                    <a:pt x="1780" y="36"/>
                  </a:lnTo>
                  <a:lnTo>
                    <a:pt x="1780" y="36"/>
                  </a:lnTo>
                  <a:lnTo>
                    <a:pt x="1774" y="38"/>
                  </a:lnTo>
                  <a:lnTo>
                    <a:pt x="1774" y="38"/>
                  </a:lnTo>
                  <a:lnTo>
                    <a:pt x="1770" y="42"/>
                  </a:lnTo>
                  <a:lnTo>
                    <a:pt x="1768" y="44"/>
                  </a:lnTo>
                  <a:lnTo>
                    <a:pt x="1766" y="46"/>
                  </a:lnTo>
                  <a:lnTo>
                    <a:pt x="1758" y="48"/>
                  </a:lnTo>
                  <a:lnTo>
                    <a:pt x="1758" y="48"/>
                  </a:lnTo>
                  <a:lnTo>
                    <a:pt x="1748" y="50"/>
                  </a:lnTo>
                  <a:lnTo>
                    <a:pt x="1736" y="50"/>
                  </a:lnTo>
                  <a:lnTo>
                    <a:pt x="1736" y="50"/>
                  </a:lnTo>
                  <a:lnTo>
                    <a:pt x="1736" y="50"/>
                  </a:lnTo>
                  <a:lnTo>
                    <a:pt x="1736" y="50"/>
                  </a:lnTo>
                  <a:lnTo>
                    <a:pt x="1732" y="50"/>
                  </a:lnTo>
                  <a:lnTo>
                    <a:pt x="1728" y="48"/>
                  </a:lnTo>
                  <a:lnTo>
                    <a:pt x="1722" y="42"/>
                  </a:lnTo>
                  <a:lnTo>
                    <a:pt x="1722" y="42"/>
                  </a:lnTo>
                  <a:lnTo>
                    <a:pt x="1718" y="40"/>
                  </a:lnTo>
                  <a:lnTo>
                    <a:pt x="1714" y="38"/>
                  </a:lnTo>
                  <a:lnTo>
                    <a:pt x="1714" y="38"/>
                  </a:lnTo>
                  <a:lnTo>
                    <a:pt x="1708" y="40"/>
                  </a:lnTo>
                  <a:lnTo>
                    <a:pt x="1702" y="44"/>
                  </a:lnTo>
                  <a:lnTo>
                    <a:pt x="1702" y="44"/>
                  </a:lnTo>
                  <a:lnTo>
                    <a:pt x="1696" y="48"/>
                  </a:lnTo>
                  <a:lnTo>
                    <a:pt x="1688" y="50"/>
                  </a:lnTo>
                  <a:lnTo>
                    <a:pt x="1688" y="50"/>
                  </a:lnTo>
                  <a:lnTo>
                    <a:pt x="1686" y="50"/>
                  </a:lnTo>
                  <a:lnTo>
                    <a:pt x="1686" y="50"/>
                  </a:lnTo>
                  <a:lnTo>
                    <a:pt x="1678" y="48"/>
                  </a:lnTo>
                  <a:lnTo>
                    <a:pt x="1670" y="46"/>
                  </a:lnTo>
                  <a:lnTo>
                    <a:pt x="1670" y="46"/>
                  </a:lnTo>
                  <a:lnTo>
                    <a:pt x="1662" y="48"/>
                  </a:lnTo>
                  <a:lnTo>
                    <a:pt x="1662" y="48"/>
                  </a:lnTo>
                  <a:lnTo>
                    <a:pt x="1654" y="56"/>
                  </a:lnTo>
                  <a:lnTo>
                    <a:pt x="1646" y="62"/>
                  </a:lnTo>
                  <a:lnTo>
                    <a:pt x="1646" y="62"/>
                  </a:lnTo>
                  <a:lnTo>
                    <a:pt x="1634" y="68"/>
                  </a:lnTo>
                  <a:lnTo>
                    <a:pt x="1622" y="72"/>
                  </a:lnTo>
                  <a:lnTo>
                    <a:pt x="1622" y="72"/>
                  </a:lnTo>
                  <a:lnTo>
                    <a:pt x="1616" y="74"/>
                  </a:lnTo>
                  <a:lnTo>
                    <a:pt x="1610" y="76"/>
                  </a:lnTo>
                  <a:lnTo>
                    <a:pt x="1608" y="76"/>
                  </a:lnTo>
                  <a:lnTo>
                    <a:pt x="1606" y="80"/>
                  </a:lnTo>
                  <a:lnTo>
                    <a:pt x="1606" y="82"/>
                  </a:lnTo>
                  <a:lnTo>
                    <a:pt x="1608" y="86"/>
                  </a:lnTo>
                  <a:lnTo>
                    <a:pt x="1608" y="86"/>
                  </a:lnTo>
                  <a:lnTo>
                    <a:pt x="1616" y="92"/>
                  </a:lnTo>
                  <a:lnTo>
                    <a:pt x="1618" y="94"/>
                  </a:lnTo>
                  <a:lnTo>
                    <a:pt x="1612" y="96"/>
                  </a:lnTo>
                  <a:lnTo>
                    <a:pt x="1612" y="96"/>
                  </a:lnTo>
                  <a:lnTo>
                    <a:pt x="1610" y="96"/>
                  </a:lnTo>
                  <a:lnTo>
                    <a:pt x="1610" y="96"/>
                  </a:lnTo>
                  <a:lnTo>
                    <a:pt x="1602" y="94"/>
                  </a:lnTo>
                  <a:lnTo>
                    <a:pt x="1594" y="92"/>
                  </a:lnTo>
                  <a:lnTo>
                    <a:pt x="1594" y="92"/>
                  </a:lnTo>
                  <a:lnTo>
                    <a:pt x="1588" y="92"/>
                  </a:lnTo>
                  <a:lnTo>
                    <a:pt x="1588" y="92"/>
                  </a:lnTo>
                  <a:lnTo>
                    <a:pt x="1580" y="96"/>
                  </a:lnTo>
                  <a:lnTo>
                    <a:pt x="1572" y="98"/>
                  </a:lnTo>
                  <a:lnTo>
                    <a:pt x="1572" y="98"/>
                  </a:lnTo>
                  <a:lnTo>
                    <a:pt x="1564" y="96"/>
                  </a:lnTo>
                  <a:lnTo>
                    <a:pt x="1564" y="96"/>
                  </a:lnTo>
                  <a:lnTo>
                    <a:pt x="1538" y="86"/>
                  </a:lnTo>
                  <a:lnTo>
                    <a:pt x="1538" y="86"/>
                  </a:lnTo>
                  <a:lnTo>
                    <a:pt x="1538" y="86"/>
                  </a:lnTo>
                  <a:lnTo>
                    <a:pt x="1538" y="86"/>
                  </a:lnTo>
                  <a:lnTo>
                    <a:pt x="1534" y="90"/>
                  </a:lnTo>
                  <a:lnTo>
                    <a:pt x="1530" y="96"/>
                  </a:lnTo>
                  <a:lnTo>
                    <a:pt x="1524" y="108"/>
                  </a:lnTo>
                  <a:lnTo>
                    <a:pt x="1524" y="108"/>
                  </a:lnTo>
                  <a:lnTo>
                    <a:pt x="1518" y="112"/>
                  </a:lnTo>
                  <a:lnTo>
                    <a:pt x="1514" y="116"/>
                  </a:lnTo>
                  <a:lnTo>
                    <a:pt x="1514" y="116"/>
                  </a:lnTo>
                  <a:lnTo>
                    <a:pt x="1516" y="120"/>
                  </a:lnTo>
                  <a:lnTo>
                    <a:pt x="1518" y="122"/>
                  </a:lnTo>
                  <a:lnTo>
                    <a:pt x="1528" y="128"/>
                  </a:lnTo>
                  <a:lnTo>
                    <a:pt x="1528" y="128"/>
                  </a:lnTo>
                  <a:lnTo>
                    <a:pt x="1538" y="130"/>
                  </a:lnTo>
                  <a:lnTo>
                    <a:pt x="1540" y="132"/>
                  </a:lnTo>
                  <a:lnTo>
                    <a:pt x="1542" y="136"/>
                  </a:lnTo>
                  <a:lnTo>
                    <a:pt x="1542" y="136"/>
                  </a:lnTo>
                  <a:lnTo>
                    <a:pt x="1546" y="144"/>
                  </a:lnTo>
                  <a:lnTo>
                    <a:pt x="1552" y="150"/>
                  </a:lnTo>
                  <a:lnTo>
                    <a:pt x="1552" y="150"/>
                  </a:lnTo>
                  <a:lnTo>
                    <a:pt x="1558" y="156"/>
                  </a:lnTo>
                  <a:lnTo>
                    <a:pt x="1560" y="160"/>
                  </a:lnTo>
                  <a:lnTo>
                    <a:pt x="1560" y="166"/>
                  </a:lnTo>
                  <a:lnTo>
                    <a:pt x="1560" y="166"/>
                  </a:lnTo>
                  <a:lnTo>
                    <a:pt x="1558" y="174"/>
                  </a:lnTo>
                  <a:lnTo>
                    <a:pt x="1554" y="182"/>
                  </a:lnTo>
                  <a:lnTo>
                    <a:pt x="1554" y="182"/>
                  </a:lnTo>
                  <a:lnTo>
                    <a:pt x="1550" y="188"/>
                  </a:lnTo>
                  <a:lnTo>
                    <a:pt x="1548" y="190"/>
                  </a:lnTo>
                  <a:lnTo>
                    <a:pt x="1548" y="194"/>
                  </a:lnTo>
                  <a:lnTo>
                    <a:pt x="1548" y="194"/>
                  </a:lnTo>
                  <a:lnTo>
                    <a:pt x="1546" y="190"/>
                  </a:lnTo>
                  <a:lnTo>
                    <a:pt x="1546" y="184"/>
                  </a:lnTo>
                  <a:lnTo>
                    <a:pt x="1552" y="172"/>
                  </a:lnTo>
                  <a:lnTo>
                    <a:pt x="1556" y="168"/>
                  </a:lnTo>
                  <a:lnTo>
                    <a:pt x="1556" y="162"/>
                  </a:lnTo>
                  <a:lnTo>
                    <a:pt x="1554" y="158"/>
                  </a:lnTo>
                  <a:lnTo>
                    <a:pt x="1544" y="156"/>
                  </a:lnTo>
                  <a:lnTo>
                    <a:pt x="1544" y="156"/>
                  </a:lnTo>
                  <a:lnTo>
                    <a:pt x="1538" y="152"/>
                  </a:lnTo>
                  <a:lnTo>
                    <a:pt x="1534" y="150"/>
                  </a:lnTo>
                  <a:lnTo>
                    <a:pt x="1530" y="146"/>
                  </a:lnTo>
                  <a:lnTo>
                    <a:pt x="1526" y="140"/>
                  </a:lnTo>
                  <a:lnTo>
                    <a:pt x="1526" y="140"/>
                  </a:lnTo>
                  <a:lnTo>
                    <a:pt x="1514" y="134"/>
                  </a:lnTo>
                  <a:lnTo>
                    <a:pt x="1500" y="128"/>
                  </a:lnTo>
                  <a:lnTo>
                    <a:pt x="1500" y="128"/>
                  </a:lnTo>
                  <a:lnTo>
                    <a:pt x="1498" y="138"/>
                  </a:lnTo>
                  <a:lnTo>
                    <a:pt x="1498" y="142"/>
                  </a:lnTo>
                  <a:lnTo>
                    <a:pt x="1494" y="144"/>
                  </a:lnTo>
                  <a:lnTo>
                    <a:pt x="1494" y="144"/>
                  </a:lnTo>
                  <a:lnTo>
                    <a:pt x="1492" y="144"/>
                  </a:lnTo>
                  <a:lnTo>
                    <a:pt x="1492" y="144"/>
                  </a:lnTo>
                  <a:lnTo>
                    <a:pt x="1490" y="144"/>
                  </a:lnTo>
                  <a:lnTo>
                    <a:pt x="1488" y="142"/>
                  </a:lnTo>
                  <a:lnTo>
                    <a:pt x="1488" y="142"/>
                  </a:lnTo>
                  <a:lnTo>
                    <a:pt x="1484" y="138"/>
                  </a:lnTo>
                  <a:lnTo>
                    <a:pt x="1480" y="138"/>
                  </a:lnTo>
                  <a:lnTo>
                    <a:pt x="1480" y="138"/>
                  </a:lnTo>
                  <a:lnTo>
                    <a:pt x="1478" y="138"/>
                  </a:lnTo>
                  <a:lnTo>
                    <a:pt x="1478" y="138"/>
                  </a:lnTo>
                  <a:lnTo>
                    <a:pt x="1476" y="140"/>
                  </a:lnTo>
                  <a:lnTo>
                    <a:pt x="1476" y="142"/>
                  </a:lnTo>
                  <a:lnTo>
                    <a:pt x="1476" y="146"/>
                  </a:lnTo>
                  <a:lnTo>
                    <a:pt x="1474" y="150"/>
                  </a:lnTo>
                  <a:lnTo>
                    <a:pt x="1470" y="150"/>
                  </a:lnTo>
                  <a:lnTo>
                    <a:pt x="1470" y="150"/>
                  </a:lnTo>
                  <a:lnTo>
                    <a:pt x="1470" y="150"/>
                  </a:lnTo>
                  <a:lnTo>
                    <a:pt x="1470" y="150"/>
                  </a:lnTo>
                  <a:lnTo>
                    <a:pt x="1466" y="150"/>
                  </a:lnTo>
                  <a:lnTo>
                    <a:pt x="1462" y="146"/>
                  </a:lnTo>
                  <a:lnTo>
                    <a:pt x="1458" y="140"/>
                  </a:lnTo>
                  <a:lnTo>
                    <a:pt x="1458" y="140"/>
                  </a:lnTo>
                  <a:lnTo>
                    <a:pt x="1462" y="132"/>
                  </a:lnTo>
                  <a:lnTo>
                    <a:pt x="1464" y="128"/>
                  </a:lnTo>
                  <a:lnTo>
                    <a:pt x="1462" y="124"/>
                  </a:lnTo>
                  <a:lnTo>
                    <a:pt x="1462" y="124"/>
                  </a:lnTo>
                  <a:lnTo>
                    <a:pt x="1460" y="122"/>
                  </a:lnTo>
                  <a:lnTo>
                    <a:pt x="1460" y="122"/>
                  </a:lnTo>
                  <a:lnTo>
                    <a:pt x="1460" y="122"/>
                  </a:lnTo>
                  <a:lnTo>
                    <a:pt x="1456" y="122"/>
                  </a:lnTo>
                  <a:lnTo>
                    <a:pt x="1454" y="124"/>
                  </a:lnTo>
                  <a:lnTo>
                    <a:pt x="1448" y="130"/>
                  </a:lnTo>
                  <a:lnTo>
                    <a:pt x="1448" y="130"/>
                  </a:lnTo>
                  <a:lnTo>
                    <a:pt x="1442" y="138"/>
                  </a:lnTo>
                  <a:lnTo>
                    <a:pt x="1436" y="144"/>
                  </a:lnTo>
                  <a:lnTo>
                    <a:pt x="1436" y="144"/>
                  </a:lnTo>
                  <a:lnTo>
                    <a:pt x="1428" y="150"/>
                  </a:lnTo>
                  <a:lnTo>
                    <a:pt x="1426" y="152"/>
                  </a:lnTo>
                  <a:lnTo>
                    <a:pt x="1422" y="156"/>
                  </a:lnTo>
                  <a:lnTo>
                    <a:pt x="1422" y="156"/>
                  </a:lnTo>
                  <a:lnTo>
                    <a:pt x="1428" y="160"/>
                  </a:lnTo>
                  <a:lnTo>
                    <a:pt x="1434" y="166"/>
                  </a:lnTo>
                  <a:lnTo>
                    <a:pt x="1434" y="166"/>
                  </a:lnTo>
                  <a:lnTo>
                    <a:pt x="1436" y="170"/>
                  </a:lnTo>
                  <a:lnTo>
                    <a:pt x="1436" y="172"/>
                  </a:lnTo>
                  <a:lnTo>
                    <a:pt x="1430" y="178"/>
                  </a:lnTo>
                  <a:lnTo>
                    <a:pt x="1430" y="178"/>
                  </a:lnTo>
                  <a:lnTo>
                    <a:pt x="1426" y="184"/>
                  </a:lnTo>
                  <a:lnTo>
                    <a:pt x="1424" y="186"/>
                  </a:lnTo>
                  <a:lnTo>
                    <a:pt x="1424" y="190"/>
                  </a:lnTo>
                  <a:lnTo>
                    <a:pt x="1426" y="192"/>
                  </a:lnTo>
                  <a:lnTo>
                    <a:pt x="1432" y="198"/>
                  </a:lnTo>
                  <a:lnTo>
                    <a:pt x="1438" y="206"/>
                  </a:lnTo>
                  <a:lnTo>
                    <a:pt x="1438" y="206"/>
                  </a:lnTo>
                  <a:lnTo>
                    <a:pt x="1434" y="212"/>
                  </a:lnTo>
                  <a:lnTo>
                    <a:pt x="1430" y="218"/>
                  </a:lnTo>
                  <a:lnTo>
                    <a:pt x="1426" y="234"/>
                  </a:lnTo>
                  <a:lnTo>
                    <a:pt x="1426" y="234"/>
                  </a:lnTo>
                  <a:lnTo>
                    <a:pt x="1424" y="240"/>
                  </a:lnTo>
                  <a:lnTo>
                    <a:pt x="1416" y="246"/>
                  </a:lnTo>
                  <a:lnTo>
                    <a:pt x="1408" y="250"/>
                  </a:lnTo>
                  <a:lnTo>
                    <a:pt x="1400" y="252"/>
                  </a:lnTo>
                  <a:lnTo>
                    <a:pt x="1400" y="252"/>
                  </a:lnTo>
                  <a:lnTo>
                    <a:pt x="1398" y="252"/>
                  </a:lnTo>
                  <a:lnTo>
                    <a:pt x="1398" y="252"/>
                  </a:lnTo>
                  <a:lnTo>
                    <a:pt x="1406" y="246"/>
                  </a:lnTo>
                  <a:lnTo>
                    <a:pt x="1412" y="240"/>
                  </a:lnTo>
                  <a:lnTo>
                    <a:pt x="1416" y="232"/>
                  </a:lnTo>
                  <a:lnTo>
                    <a:pt x="1420" y="224"/>
                  </a:lnTo>
                  <a:lnTo>
                    <a:pt x="1420" y="224"/>
                  </a:lnTo>
                  <a:lnTo>
                    <a:pt x="1420" y="220"/>
                  </a:lnTo>
                  <a:lnTo>
                    <a:pt x="1420" y="216"/>
                  </a:lnTo>
                  <a:lnTo>
                    <a:pt x="1416" y="210"/>
                  </a:lnTo>
                  <a:lnTo>
                    <a:pt x="1412" y="206"/>
                  </a:lnTo>
                  <a:lnTo>
                    <a:pt x="1408" y="198"/>
                  </a:lnTo>
                  <a:lnTo>
                    <a:pt x="1408" y="198"/>
                  </a:lnTo>
                  <a:lnTo>
                    <a:pt x="1410" y="188"/>
                  </a:lnTo>
                  <a:lnTo>
                    <a:pt x="1414" y="178"/>
                  </a:lnTo>
                  <a:lnTo>
                    <a:pt x="1414" y="178"/>
                  </a:lnTo>
                  <a:lnTo>
                    <a:pt x="1418" y="170"/>
                  </a:lnTo>
                  <a:lnTo>
                    <a:pt x="1418" y="166"/>
                  </a:lnTo>
                  <a:lnTo>
                    <a:pt x="1414" y="162"/>
                  </a:lnTo>
                  <a:lnTo>
                    <a:pt x="1414" y="162"/>
                  </a:lnTo>
                  <a:lnTo>
                    <a:pt x="1408" y="154"/>
                  </a:lnTo>
                  <a:lnTo>
                    <a:pt x="1406" y="150"/>
                  </a:lnTo>
                  <a:lnTo>
                    <a:pt x="1408" y="146"/>
                  </a:lnTo>
                  <a:lnTo>
                    <a:pt x="1408" y="146"/>
                  </a:lnTo>
                  <a:lnTo>
                    <a:pt x="1414" y="142"/>
                  </a:lnTo>
                  <a:lnTo>
                    <a:pt x="1420" y="140"/>
                  </a:lnTo>
                  <a:lnTo>
                    <a:pt x="1428" y="138"/>
                  </a:lnTo>
                  <a:lnTo>
                    <a:pt x="1432" y="134"/>
                  </a:lnTo>
                  <a:lnTo>
                    <a:pt x="1432" y="134"/>
                  </a:lnTo>
                  <a:lnTo>
                    <a:pt x="1434" y="130"/>
                  </a:lnTo>
                  <a:lnTo>
                    <a:pt x="1432" y="126"/>
                  </a:lnTo>
                  <a:lnTo>
                    <a:pt x="1428" y="118"/>
                  </a:lnTo>
                  <a:lnTo>
                    <a:pt x="1428" y="118"/>
                  </a:lnTo>
                  <a:lnTo>
                    <a:pt x="1426" y="114"/>
                  </a:lnTo>
                  <a:lnTo>
                    <a:pt x="1426" y="110"/>
                  </a:lnTo>
                  <a:lnTo>
                    <a:pt x="1424" y="106"/>
                  </a:lnTo>
                  <a:lnTo>
                    <a:pt x="1422" y="104"/>
                  </a:lnTo>
                  <a:lnTo>
                    <a:pt x="1422" y="104"/>
                  </a:lnTo>
                  <a:lnTo>
                    <a:pt x="1420" y="102"/>
                  </a:lnTo>
                  <a:lnTo>
                    <a:pt x="1416" y="100"/>
                  </a:lnTo>
                  <a:lnTo>
                    <a:pt x="1416" y="100"/>
                  </a:lnTo>
                  <a:lnTo>
                    <a:pt x="1412" y="102"/>
                  </a:lnTo>
                  <a:lnTo>
                    <a:pt x="1406" y="106"/>
                  </a:lnTo>
                  <a:lnTo>
                    <a:pt x="1402" y="110"/>
                  </a:lnTo>
                  <a:lnTo>
                    <a:pt x="1396" y="112"/>
                  </a:lnTo>
                  <a:lnTo>
                    <a:pt x="1396" y="112"/>
                  </a:lnTo>
                  <a:lnTo>
                    <a:pt x="1394" y="112"/>
                  </a:lnTo>
                  <a:lnTo>
                    <a:pt x="1394" y="112"/>
                  </a:lnTo>
                  <a:lnTo>
                    <a:pt x="1392" y="112"/>
                  </a:lnTo>
                  <a:lnTo>
                    <a:pt x="1392" y="112"/>
                  </a:lnTo>
                  <a:lnTo>
                    <a:pt x="1386" y="110"/>
                  </a:lnTo>
                  <a:lnTo>
                    <a:pt x="1386" y="110"/>
                  </a:lnTo>
                  <a:lnTo>
                    <a:pt x="1382" y="112"/>
                  </a:lnTo>
                  <a:lnTo>
                    <a:pt x="1380" y="112"/>
                  </a:lnTo>
                  <a:lnTo>
                    <a:pt x="1380" y="112"/>
                  </a:lnTo>
                  <a:lnTo>
                    <a:pt x="1378" y="116"/>
                  </a:lnTo>
                  <a:lnTo>
                    <a:pt x="1378" y="122"/>
                  </a:lnTo>
                  <a:lnTo>
                    <a:pt x="1376" y="132"/>
                  </a:lnTo>
                  <a:lnTo>
                    <a:pt x="1376" y="132"/>
                  </a:lnTo>
                  <a:lnTo>
                    <a:pt x="1372" y="140"/>
                  </a:lnTo>
                  <a:lnTo>
                    <a:pt x="1370" y="144"/>
                  </a:lnTo>
                  <a:lnTo>
                    <a:pt x="1366" y="146"/>
                  </a:lnTo>
                  <a:lnTo>
                    <a:pt x="1366" y="146"/>
                  </a:lnTo>
                  <a:lnTo>
                    <a:pt x="1358" y="150"/>
                  </a:lnTo>
                  <a:lnTo>
                    <a:pt x="1348" y="152"/>
                  </a:lnTo>
                  <a:lnTo>
                    <a:pt x="1340" y="154"/>
                  </a:lnTo>
                  <a:lnTo>
                    <a:pt x="1332" y="158"/>
                  </a:lnTo>
                  <a:lnTo>
                    <a:pt x="1332" y="158"/>
                  </a:lnTo>
                  <a:lnTo>
                    <a:pt x="1332" y="162"/>
                  </a:lnTo>
                  <a:lnTo>
                    <a:pt x="1332" y="166"/>
                  </a:lnTo>
                  <a:lnTo>
                    <a:pt x="1336" y="166"/>
                  </a:lnTo>
                  <a:lnTo>
                    <a:pt x="1338" y="170"/>
                  </a:lnTo>
                  <a:lnTo>
                    <a:pt x="1338" y="170"/>
                  </a:lnTo>
                  <a:lnTo>
                    <a:pt x="1340" y="174"/>
                  </a:lnTo>
                  <a:lnTo>
                    <a:pt x="1338" y="178"/>
                  </a:lnTo>
                  <a:lnTo>
                    <a:pt x="1338" y="182"/>
                  </a:lnTo>
                  <a:lnTo>
                    <a:pt x="1336" y="186"/>
                  </a:lnTo>
                  <a:lnTo>
                    <a:pt x="1336" y="186"/>
                  </a:lnTo>
                  <a:lnTo>
                    <a:pt x="1338" y="190"/>
                  </a:lnTo>
                  <a:lnTo>
                    <a:pt x="1342" y="192"/>
                  </a:lnTo>
                  <a:lnTo>
                    <a:pt x="1346" y="194"/>
                  </a:lnTo>
                  <a:lnTo>
                    <a:pt x="1352" y="196"/>
                  </a:lnTo>
                  <a:lnTo>
                    <a:pt x="1352" y="196"/>
                  </a:lnTo>
                  <a:lnTo>
                    <a:pt x="1358" y="204"/>
                  </a:lnTo>
                  <a:lnTo>
                    <a:pt x="1364" y="212"/>
                  </a:lnTo>
                  <a:lnTo>
                    <a:pt x="1364" y="212"/>
                  </a:lnTo>
                  <a:lnTo>
                    <a:pt x="1364" y="216"/>
                  </a:lnTo>
                  <a:lnTo>
                    <a:pt x="1360" y="220"/>
                  </a:lnTo>
                  <a:lnTo>
                    <a:pt x="1354" y="222"/>
                  </a:lnTo>
                  <a:lnTo>
                    <a:pt x="1350" y="222"/>
                  </a:lnTo>
                  <a:lnTo>
                    <a:pt x="1350" y="222"/>
                  </a:lnTo>
                  <a:lnTo>
                    <a:pt x="1348" y="222"/>
                  </a:lnTo>
                  <a:lnTo>
                    <a:pt x="1348" y="222"/>
                  </a:lnTo>
                  <a:lnTo>
                    <a:pt x="1342" y="218"/>
                  </a:lnTo>
                  <a:lnTo>
                    <a:pt x="1336" y="212"/>
                  </a:lnTo>
                  <a:lnTo>
                    <a:pt x="1336" y="212"/>
                  </a:lnTo>
                  <a:lnTo>
                    <a:pt x="1330" y="206"/>
                  </a:lnTo>
                  <a:lnTo>
                    <a:pt x="1324" y="200"/>
                  </a:lnTo>
                  <a:lnTo>
                    <a:pt x="1324" y="200"/>
                  </a:lnTo>
                  <a:lnTo>
                    <a:pt x="1320" y="196"/>
                  </a:lnTo>
                  <a:lnTo>
                    <a:pt x="1314" y="194"/>
                  </a:lnTo>
                  <a:lnTo>
                    <a:pt x="1302" y="192"/>
                  </a:lnTo>
                  <a:lnTo>
                    <a:pt x="1302" y="192"/>
                  </a:lnTo>
                  <a:lnTo>
                    <a:pt x="1298" y="190"/>
                  </a:lnTo>
                  <a:lnTo>
                    <a:pt x="1296" y="186"/>
                  </a:lnTo>
                  <a:lnTo>
                    <a:pt x="1292" y="184"/>
                  </a:lnTo>
                  <a:lnTo>
                    <a:pt x="1290" y="180"/>
                  </a:lnTo>
                  <a:lnTo>
                    <a:pt x="1290" y="180"/>
                  </a:lnTo>
                  <a:lnTo>
                    <a:pt x="1286" y="180"/>
                  </a:lnTo>
                  <a:lnTo>
                    <a:pt x="1286" y="180"/>
                  </a:lnTo>
                  <a:lnTo>
                    <a:pt x="1280" y="180"/>
                  </a:lnTo>
                  <a:lnTo>
                    <a:pt x="1280" y="180"/>
                  </a:lnTo>
                  <a:lnTo>
                    <a:pt x="1274" y="182"/>
                  </a:lnTo>
                  <a:lnTo>
                    <a:pt x="1274" y="182"/>
                  </a:lnTo>
                  <a:lnTo>
                    <a:pt x="1272" y="180"/>
                  </a:lnTo>
                  <a:lnTo>
                    <a:pt x="1272" y="180"/>
                  </a:lnTo>
                  <a:lnTo>
                    <a:pt x="1268" y="180"/>
                  </a:lnTo>
                  <a:lnTo>
                    <a:pt x="1268" y="178"/>
                  </a:lnTo>
                  <a:lnTo>
                    <a:pt x="1264" y="172"/>
                  </a:lnTo>
                  <a:lnTo>
                    <a:pt x="1264" y="172"/>
                  </a:lnTo>
                  <a:lnTo>
                    <a:pt x="1258" y="168"/>
                  </a:lnTo>
                  <a:lnTo>
                    <a:pt x="1250" y="168"/>
                  </a:lnTo>
                  <a:lnTo>
                    <a:pt x="1242" y="166"/>
                  </a:lnTo>
                  <a:lnTo>
                    <a:pt x="1236" y="164"/>
                  </a:lnTo>
                  <a:lnTo>
                    <a:pt x="1236" y="164"/>
                  </a:lnTo>
                  <a:lnTo>
                    <a:pt x="1230" y="168"/>
                  </a:lnTo>
                  <a:lnTo>
                    <a:pt x="1230" y="172"/>
                  </a:lnTo>
                  <a:lnTo>
                    <a:pt x="1232" y="176"/>
                  </a:lnTo>
                  <a:lnTo>
                    <a:pt x="1236" y="178"/>
                  </a:lnTo>
                  <a:lnTo>
                    <a:pt x="1248" y="184"/>
                  </a:lnTo>
                  <a:lnTo>
                    <a:pt x="1254" y="186"/>
                  </a:lnTo>
                  <a:lnTo>
                    <a:pt x="1256" y="188"/>
                  </a:lnTo>
                  <a:lnTo>
                    <a:pt x="1256" y="188"/>
                  </a:lnTo>
                  <a:lnTo>
                    <a:pt x="1258" y="200"/>
                  </a:lnTo>
                  <a:lnTo>
                    <a:pt x="1258" y="210"/>
                  </a:lnTo>
                  <a:lnTo>
                    <a:pt x="1258" y="210"/>
                  </a:lnTo>
                  <a:lnTo>
                    <a:pt x="1254" y="212"/>
                  </a:lnTo>
                  <a:lnTo>
                    <a:pt x="1248" y="216"/>
                  </a:lnTo>
                  <a:lnTo>
                    <a:pt x="1236" y="222"/>
                  </a:lnTo>
                  <a:lnTo>
                    <a:pt x="1236" y="222"/>
                  </a:lnTo>
                  <a:lnTo>
                    <a:pt x="1234" y="216"/>
                  </a:lnTo>
                  <a:lnTo>
                    <a:pt x="1234" y="208"/>
                  </a:lnTo>
                  <a:lnTo>
                    <a:pt x="1232" y="202"/>
                  </a:lnTo>
                  <a:lnTo>
                    <a:pt x="1230" y="200"/>
                  </a:lnTo>
                  <a:lnTo>
                    <a:pt x="1226" y="200"/>
                  </a:lnTo>
                  <a:lnTo>
                    <a:pt x="1226" y="200"/>
                  </a:lnTo>
                  <a:lnTo>
                    <a:pt x="1222" y="200"/>
                  </a:lnTo>
                  <a:lnTo>
                    <a:pt x="1222" y="200"/>
                  </a:lnTo>
                  <a:lnTo>
                    <a:pt x="1218" y="202"/>
                  </a:lnTo>
                  <a:lnTo>
                    <a:pt x="1214" y="204"/>
                  </a:lnTo>
                  <a:lnTo>
                    <a:pt x="1206" y="210"/>
                  </a:lnTo>
                  <a:lnTo>
                    <a:pt x="1206" y="210"/>
                  </a:lnTo>
                  <a:lnTo>
                    <a:pt x="1200" y="214"/>
                  </a:lnTo>
                  <a:lnTo>
                    <a:pt x="1200" y="214"/>
                  </a:lnTo>
                  <a:lnTo>
                    <a:pt x="1192" y="212"/>
                  </a:lnTo>
                  <a:lnTo>
                    <a:pt x="1192" y="212"/>
                  </a:lnTo>
                  <a:lnTo>
                    <a:pt x="1186" y="210"/>
                  </a:lnTo>
                  <a:lnTo>
                    <a:pt x="1186" y="210"/>
                  </a:lnTo>
                  <a:lnTo>
                    <a:pt x="1180" y="212"/>
                  </a:lnTo>
                  <a:lnTo>
                    <a:pt x="1174" y="214"/>
                  </a:lnTo>
                  <a:lnTo>
                    <a:pt x="1174" y="214"/>
                  </a:lnTo>
                  <a:lnTo>
                    <a:pt x="1170" y="220"/>
                  </a:lnTo>
                  <a:lnTo>
                    <a:pt x="1166" y="222"/>
                  </a:lnTo>
                  <a:lnTo>
                    <a:pt x="1164" y="224"/>
                  </a:lnTo>
                  <a:lnTo>
                    <a:pt x="1164" y="224"/>
                  </a:lnTo>
                  <a:lnTo>
                    <a:pt x="1162" y="222"/>
                  </a:lnTo>
                  <a:lnTo>
                    <a:pt x="1162" y="222"/>
                  </a:lnTo>
                  <a:lnTo>
                    <a:pt x="1158" y="220"/>
                  </a:lnTo>
                  <a:lnTo>
                    <a:pt x="1158" y="218"/>
                  </a:lnTo>
                  <a:lnTo>
                    <a:pt x="1162" y="210"/>
                  </a:lnTo>
                  <a:lnTo>
                    <a:pt x="1164" y="204"/>
                  </a:lnTo>
                  <a:lnTo>
                    <a:pt x="1162" y="202"/>
                  </a:lnTo>
                  <a:lnTo>
                    <a:pt x="1158" y="200"/>
                  </a:lnTo>
                  <a:lnTo>
                    <a:pt x="1158" y="200"/>
                  </a:lnTo>
                  <a:lnTo>
                    <a:pt x="1158" y="200"/>
                  </a:lnTo>
                  <a:lnTo>
                    <a:pt x="1158" y="200"/>
                  </a:lnTo>
                  <a:lnTo>
                    <a:pt x="1152" y="202"/>
                  </a:lnTo>
                  <a:lnTo>
                    <a:pt x="1144" y="208"/>
                  </a:lnTo>
                  <a:lnTo>
                    <a:pt x="1138" y="212"/>
                  </a:lnTo>
                  <a:lnTo>
                    <a:pt x="1130" y="216"/>
                  </a:lnTo>
                  <a:lnTo>
                    <a:pt x="1130" y="216"/>
                  </a:lnTo>
                  <a:lnTo>
                    <a:pt x="1118" y="218"/>
                  </a:lnTo>
                  <a:lnTo>
                    <a:pt x="1112" y="220"/>
                  </a:lnTo>
                  <a:lnTo>
                    <a:pt x="1106" y="224"/>
                  </a:lnTo>
                  <a:lnTo>
                    <a:pt x="1106" y="224"/>
                  </a:lnTo>
                  <a:lnTo>
                    <a:pt x="1098" y="230"/>
                  </a:lnTo>
                  <a:lnTo>
                    <a:pt x="1088" y="236"/>
                  </a:lnTo>
                  <a:lnTo>
                    <a:pt x="1088" y="236"/>
                  </a:lnTo>
                  <a:lnTo>
                    <a:pt x="1078" y="240"/>
                  </a:lnTo>
                  <a:lnTo>
                    <a:pt x="1074" y="244"/>
                  </a:lnTo>
                  <a:lnTo>
                    <a:pt x="1070" y="248"/>
                  </a:lnTo>
                  <a:lnTo>
                    <a:pt x="1070" y="248"/>
                  </a:lnTo>
                  <a:lnTo>
                    <a:pt x="1064" y="246"/>
                  </a:lnTo>
                  <a:lnTo>
                    <a:pt x="1060" y="240"/>
                  </a:lnTo>
                  <a:lnTo>
                    <a:pt x="1058" y="234"/>
                  </a:lnTo>
                  <a:lnTo>
                    <a:pt x="1056" y="230"/>
                  </a:lnTo>
                  <a:lnTo>
                    <a:pt x="1056" y="230"/>
                  </a:lnTo>
                  <a:lnTo>
                    <a:pt x="1074" y="224"/>
                  </a:lnTo>
                  <a:lnTo>
                    <a:pt x="1078" y="222"/>
                  </a:lnTo>
                  <a:lnTo>
                    <a:pt x="1080" y="220"/>
                  </a:lnTo>
                  <a:lnTo>
                    <a:pt x="1080" y="218"/>
                  </a:lnTo>
                  <a:lnTo>
                    <a:pt x="1078" y="214"/>
                  </a:lnTo>
                  <a:lnTo>
                    <a:pt x="1078" y="214"/>
                  </a:lnTo>
                  <a:lnTo>
                    <a:pt x="1072" y="210"/>
                  </a:lnTo>
                  <a:lnTo>
                    <a:pt x="1064" y="206"/>
                  </a:lnTo>
                  <a:lnTo>
                    <a:pt x="1064" y="206"/>
                  </a:lnTo>
                  <a:lnTo>
                    <a:pt x="1060" y="202"/>
                  </a:lnTo>
                  <a:lnTo>
                    <a:pt x="1056" y="200"/>
                  </a:lnTo>
                  <a:lnTo>
                    <a:pt x="1056" y="200"/>
                  </a:lnTo>
                  <a:lnTo>
                    <a:pt x="1050" y="202"/>
                  </a:lnTo>
                  <a:lnTo>
                    <a:pt x="1050" y="202"/>
                  </a:lnTo>
                  <a:lnTo>
                    <a:pt x="1048" y="206"/>
                  </a:lnTo>
                  <a:lnTo>
                    <a:pt x="1046" y="210"/>
                  </a:lnTo>
                  <a:lnTo>
                    <a:pt x="1048" y="218"/>
                  </a:lnTo>
                  <a:lnTo>
                    <a:pt x="1048" y="218"/>
                  </a:lnTo>
                  <a:lnTo>
                    <a:pt x="1050" y="224"/>
                  </a:lnTo>
                  <a:lnTo>
                    <a:pt x="1046" y="230"/>
                  </a:lnTo>
                  <a:lnTo>
                    <a:pt x="1046" y="230"/>
                  </a:lnTo>
                  <a:lnTo>
                    <a:pt x="1038" y="236"/>
                  </a:lnTo>
                  <a:lnTo>
                    <a:pt x="1038" y="240"/>
                  </a:lnTo>
                  <a:lnTo>
                    <a:pt x="1038" y="244"/>
                  </a:lnTo>
                  <a:lnTo>
                    <a:pt x="1038" y="244"/>
                  </a:lnTo>
                  <a:lnTo>
                    <a:pt x="1040" y="250"/>
                  </a:lnTo>
                  <a:lnTo>
                    <a:pt x="1042" y="258"/>
                  </a:lnTo>
                  <a:lnTo>
                    <a:pt x="1042" y="258"/>
                  </a:lnTo>
                  <a:lnTo>
                    <a:pt x="1034" y="258"/>
                  </a:lnTo>
                  <a:lnTo>
                    <a:pt x="1034" y="258"/>
                  </a:lnTo>
                  <a:lnTo>
                    <a:pt x="1026" y="256"/>
                  </a:lnTo>
                  <a:lnTo>
                    <a:pt x="1026" y="256"/>
                  </a:lnTo>
                  <a:lnTo>
                    <a:pt x="1018" y="256"/>
                  </a:lnTo>
                  <a:lnTo>
                    <a:pt x="1018" y="256"/>
                  </a:lnTo>
                  <a:lnTo>
                    <a:pt x="1014" y="256"/>
                  </a:lnTo>
                  <a:lnTo>
                    <a:pt x="1014" y="256"/>
                  </a:lnTo>
                  <a:lnTo>
                    <a:pt x="1008" y="258"/>
                  </a:lnTo>
                  <a:lnTo>
                    <a:pt x="1002" y="260"/>
                  </a:lnTo>
                  <a:lnTo>
                    <a:pt x="996" y="264"/>
                  </a:lnTo>
                  <a:lnTo>
                    <a:pt x="990" y="266"/>
                  </a:lnTo>
                  <a:lnTo>
                    <a:pt x="990" y="266"/>
                  </a:lnTo>
                  <a:lnTo>
                    <a:pt x="976" y="266"/>
                  </a:lnTo>
                  <a:lnTo>
                    <a:pt x="974" y="266"/>
                  </a:lnTo>
                  <a:lnTo>
                    <a:pt x="972" y="268"/>
                  </a:lnTo>
                  <a:lnTo>
                    <a:pt x="972" y="270"/>
                  </a:lnTo>
                  <a:lnTo>
                    <a:pt x="974" y="274"/>
                  </a:lnTo>
                  <a:lnTo>
                    <a:pt x="974" y="274"/>
                  </a:lnTo>
                  <a:lnTo>
                    <a:pt x="978" y="280"/>
                  </a:lnTo>
                  <a:lnTo>
                    <a:pt x="984" y="282"/>
                  </a:lnTo>
                  <a:lnTo>
                    <a:pt x="988" y="288"/>
                  </a:lnTo>
                  <a:lnTo>
                    <a:pt x="990" y="290"/>
                  </a:lnTo>
                  <a:lnTo>
                    <a:pt x="988" y="294"/>
                  </a:lnTo>
                  <a:lnTo>
                    <a:pt x="988" y="294"/>
                  </a:lnTo>
                  <a:lnTo>
                    <a:pt x="986" y="294"/>
                  </a:lnTo>
                  <a:lnTo>
                    <a:pt x="986" y="294"/>
                  </a:lnTo>
                  <a:lnTo>
                    <a:pt x="982" y="292"/>
                  </a:lnTo>
                  <a:lnTo>
                    <a:pt x="978" y="290"/>
                  </a:lnTo>
                  <a:lnTo>
                    <a:pt x="978" y="290"/>
                  </a:lnTo>
                  <a:lnTo>
                    <a:pt x="974" y="288"/>
                  </a:lnTo>
                  <a:lnTo>
                    <a:pt x="970" y="288"/>
                  </a:lnTo>
                  <a:lnTo>
                    <a:pt x="970" y="288"/>
                  </a:lnTo>
                  <a:lnTo>
                    <a:pt x="964" y="288"/>
                  </a:lnTo>
                  <a:lnTo>
                    <a:pt x="964" y="288"/>
                  </a:lnTo>
                  <a:lnTo>
                    <a:pt x="956" y="280"/>
                  </a:lnTo>
                  <a:lnTo>
                    <a:pt x="952" y="278"/>
                  </a:lnTo>
                  <a:lnTo>
                    <a:pt x="948" y="276"/>
                  </a:lnTo>
                  <a:lnTo>
                    <a:pt x="948" y="276"/>
                  </a:lnTo>
                  <a:lnTo>
                    <a:pt x="944" y="276"/>
                  </a:lnTo>
                  <a:lnTo>
                    <a:pt x="944" y="276"/>
                  </a:lnTo>
                  <a:lnTo>
                    <a:pt x="940" y="280"/>
                  </a:lnTo>
                  <a:lnTo>
                    <a:pt x="938" y="284"/>
                  </a:lnTo>
                  <a:lnTo>
                    <a:pt x="938" y="288"/>
                  </a:lnTo>
                  <a:lnTo>
                    <a:pt x="942" y="292"/>
                  </a:lnTo>
                  <a:lnTo>
                    <a:pt x="942" y="292"/>
                  </a:lnTo>
                  <a:lnTo>
                    <a:pt x="946" y="294"/>
                  </a:lnTo>
                  <a:lnTo>
                    <a:pt x="952" y="298"/>
                  </a:lnTo>
                  <a:lnTo>
                    <a:pt x="954" y="300"/>
                  </a:lnTo>
                  <a:lnTo>
                    <a:pt x="954" y="302"/>
                  </a:lnTo>
                  <a:lnTo>
                    <a:pt x="954" y="304"/>
                  </a:lnTo>
                  <a:lnTo>
                    <a:pt x="950" y="306"/>
                  </a:lnTo>
                  <a:lnTo>
                    <a:pt x="950" y="306"/>
                  </a:lnTo>
                  <a:lnTo>
                    <a:pt x="944" y="306"/>
                  </a:lnTo>
                  <a:lnTo>
                    <a:pt x="944" y="306"/>
                  </a:lnTo>
                  <a:lnTo>
                    <a:pt x="936" y="304"/>
                  </a:lnTo>
                  <a:lnTo>
                    <a:pt x="930" y="300"/>
                  </a:lnTo>
                  <a:lnTo>
                    <a:pt x="930" y="300"/>
                  </a:lnTo>
                  <a:lnTo>
                    <a:pt x="922" y="294"/>
                  </a:lnTo>
                  <a:lnTo>
                    <a:pt x="914" y="290"/>
                  </a:lnTo>
                  <a:lnTo>
                    <a:pt x="914" y="290"/>
                  </a:lnTo>
                  <a:lnTo>
                    <a:pt x="914" y="286"/>
                  </a:lnTo>
                  <a:lnTo>
                    <a:pt x="914" y="284"/>
                  </a:lnTo>
                  <a:lnTo>
                    <a:pt x="918" y="276"/>
                  </a:lnTo>
                  <a:lnTo>
                    <a:pt x="920" y="270"/>
                  </a:lnTo>
                  <a:lnTo>
                    <a:pt x="920" y="262"/>
                  </a:lnTo>
                  <a:lnTo>
                    <a:pt x="920" y="262"/>
                  </a:lnTo>
                  <a:lnTo>
                    <a:pt x="918" y="260"/>
                  </a:lnTo>
                  <a:lnTo>
                    <a:pt x="914" y="256"/>
                  </a:lnTo>
                  <a:lnTo>
                    <a:pt x="904" y="252"/>
                  </a:lnTo>
                  <a:lnTo>
                    <a:pt x="904" y="252"/>
                  </a:lnTo>
                  <a:lnTo>
                    <a:pt x="900" y="250"/>
                  </a:lnTo>
                  <a:lnTo>
                    <a:pt x="898" y="246"/>
                  </a:lnTo>
                  <a:lnTo>
                    <a:pt x="896" y="240"/>
                  </a:lnTo>
                  <a:lnTo>
                    <a:pt x="898" y="236"/>
                  </a:lnTo>
                  <a:lnTo>
                    <a:pt x="898" y="236"/>
                  </a:lnTo>
                  <a:lnTo>
                    <a:pt x="902" y="234"/>
                  </a:lnTo>
                  <a:lnTo>
                    <a:pt x="906" y="234"/>
                  </a:lnTo>
                  <a:lnTo>
                    <a:pt x="906" y="234"/>
                  </a:lnTo>
                  <a:lnTo>
                    <a:pt x="906" y="234"/>
                  </a:lnTo>
                  <a:lnTo>
                    <a:pt x="906" y="234"/>
                  </a:lnTo>
                  <a:lnTo>
                    <a:pt x="910" y="242"/>
                  </a:lnTo>
                  <a:lnTo>
                    <a:pt x="918" y="250"/>
                  </a:lnTo>
                  <a:lnTo>
                    <a:pt x="918" y="250"/>
                  </a:lnTo>
                  <a:lnTo>
                    <a:pt x="922" y="252"/>
                  </a:lnTo>
                  <a:lnTo>
                    <a:pt x="926" y="252"/>
                  </a:lnTo>
                  <a:lnTo>
                    <a:pt x="926" y="252"/>
                  </a:lnTo>
                  <a:lnTo>
                    <a:pt x="930" y="252"/>
                  </a:lnTo>
                  <a:lnTo>
                    <a:pt x="930" y="252"/>
                  </a:lnTo>
                  <a:lnTo>
                    <a:pt x="936" y="252"/>
                  </a:lnTo>
                  <a:lnTo>
                    <a:pt x="936" y="252"/>
                  </a:lnTo>
                  <a:lnTo>
                    <a:pt x="938" y="252"/>
                  </a:lnTo>
                  <a:lnTo>
                    <a:pt x="938" y="252"/>
                  </a:lnTo>
                  <a:lnTo>
                    <a:pt x="944" y="254"/>
                  </a:lnTo>
                  <a:lnTo>
                    <a:pt x="948" y="256"/>
                  </a:lnTo>
                  <a:lnTo>
                    <a:pt x="952" y="260"/>
                  </a:lnTo>
                  <a:lnTo>
                    <a:pt x="956" y="262"/>
                  </a:lnTo>
                  <a:lnTo>
                    <a:pt x="956" y="262"/>
                  </a:lnTo>
                  <a:lnTo>
                    <a:pt x="962" y="262"/>
                  </a:lnTo>
                  <a:lnTo>
                    <a:pt x="962" y="262"/>
                  </a:lnTo>
                  <a:lnTo>
                    <a:pt x="970" y="262"/>
                  </a:lnTo>
                  <a:lnTo>
                    <a:pt x="980" y="260"/>
                  </a:lnTo>
                  <a:lnTo>
                    <a:pt x="990" y="256"/>
                  </a:lnTo>
                  <a:lnTo>
                    <a:pt x="998" y="252"/>
                  </a:lnTo>
                  <a:lnTo>
                    <a:pt x="1006" y="248"/>
                  </a:lnTo>
                  <a:lnTo>
                    <a:pt x="1010" y="242"/>
                  </a:lnTo>
                  <a:lnTo>
                    <a:pt x="1010" y="236"/>
                  </a:lnTo>
                  <a:lnTo>
                    <a:pt x="1006" y="230"/>
                  </a:lnTo>
                  <a:lnTo>
                    <a:pt x="1006" y="230"/>
                  </a:lnTo>
                  <a:lnTo>
                    <a:pt x="996" y="220"/>
                  </a:lnTo>
                  <a:lnTo>
                    <a:pt x="992" y="216"/>
                  </a:lnTo>
                  <a:lnTo>
                    <a:pt x="990" y="208"/>
                  </a:lnTo>
                  <a:lnTo>
                    <a:pt x="990" y="208"/>
                  </a:lnTo>
                  <a:lnTo>
                    <a:pt x="972" y="206"/>
                  </a:lnTo>
                  <a:lnTo>
                    <a:pt x="962" y="202"/>
                  </a:lnTo>
                  <a:lnTo>
                    <a:pt x="956" y="198"/>
                  </a:lnTo>
                  <a:lnTo>
                    <a:pt x="956" y="198"/>
                  </a:lnTo>
                  <a:lnTo>
                    <a:pt x="952" y="192"/>
                  </a:lnTo>
                  <a:lnTo>
                    <a:pt x="950" y="186"/>
                  </a:lnTo>
                  <a:lnTo>
                    <a:pt x="946" y="182"/>
                  </a:lnTo>
                  <a:lnTo>
                    <a:pt x="942" y="180"/>
                  </a:lnTo>
                  <a:lnTo>
                    <a:pt x="942" y="180"/>
                  </a:lnTo>
                  <a:lnTo>
                    <a:pt x="934" y="182"/>
                  </a:lnTo>
                  <a:lnTo>
                    <a:pt x="934" y="182"/>
                  </a:lnTo>
                  <a:lnTo>
                    <a:pt x="924" y="184"/>
                  </a:lnTo>
                  <a:lnTo>
                    <a:pt x="912" y="186"/>
                  </a:lnTo>
                  <a:lnTo>
                    <a:pt x="912" y="186"/>
                  </a:lnTo>
                  <a:lnTo>
                    <a:pt x="906" y="184"/>
                  </a:lnTo>
                  <a:lnTo>
                    <a:pt x="904" y="182"/>
                  </a:lnTo>
                  <a:lnTo>
                    <a:pt x="902" y="178"/>
                  </a:lnTo>
                  <a:lnTo>
                    <a:pt x="902" y="178"/>
                  </a:lnTo>
                  <a:lnTo>
                    <a:pt x="904" y="172"/>
                  </a:lnTo>
                  <a:lnTo>
                    <a:pt x="904" y="168"/>
                  </a:lnTo>
                  <a:lnTo>
                    <a:pt x="904" y="166"/>
                  </a:lnTo>
                  <a:lnTo>
                    <a:pt x="900" y="162"/>
                  </a:lnTo>
                  <a:lnTo>
                    <a:pt x="900" y="162"/>
                  </a:lnTo>
                  <a:lnTo>
                    <a:pt x="890" y="158"/>
                  </a:lnTo>
                  <a:lnTo>
                    <a:pt x="880" y="154"/>
                  </a:lnTo>
                  <a:lnTo>
                    <a:pt x="880" y="154"/>
                  </a:lnTo>
                  <a:lnTo>
                    <a:pt x="876" y="150"/>
                  </a:lnTo>
                  <a:lnTo>
                    <a:pt x="872" y="146"/>
                  </a:lnTo>
                  <a:lnTo>
                    <a:pt x="868" y="142"/>
                  </a:lnTo>
                  <a:lnTo>
                    <a:pt x="862" y="138"/>
                  </a:lnTo>
                  <a:lnTo>
                    <a:pt x="862" y="138"/>
                  </a:lnTo>
                  <a:lnTo>
                    <a:pt x="856" y="136"/>
                  </a:lnTo>
                  <a:lnTo>
                    <a:pt x="856" y="136"/>
                  </a:lnTo>
                  <a:lnTo>
                    <a:pt x="846" y="138"/>
                  </a:lnTo>
                  <a:lnTo>
                    <a:pt x="836" y="142"/>
                  </a:lnTo>
                  <a:lnTo>
                    <a:pt x="826" y="144"/>
                  </a:lnTo>
                  <a:lnTo>
                    <a:pt x="818" y="146"/>
                  </a:lnTo>
                  <a:lnTo>
                    <a:pt x="818" y="146"/>
                  </a:lnTo>
                  <a:lnTo>
                    <a:pt x="818" y="146"/>
                  </a:lnTo>
                  <a:lnTo>
                    <a:pt x="818" y="146"/>
                  </a:lnTo>
                  <a:lnTo>
                    <a:pt x="814" y="146"/>
                  </a:lnTo>
                  <a:lnTo>
                    <a:pt x="812" y="144"/>
                  </a:lnTo>
                  <a:lnTo>
                    <a:pt x="810" y="142"/>
                  </a:lnTo>
                  <a:lnTo>
                    <a:pt x="806" y="142"/>
                  </a:lnTo>
                  <a:lnTo>
                    <a:pt x="806" y="142"/>
                  </a:lnTo>
                  <a:lnTo>
                    <a:pt x="806" y="142"/>
                  </a:lnTo>
                  <a:lnTo>
                    <a:pt x="806" y="142"/>
                  </a:lnTo>
                  <a:lnTo>
                    <a:pt x="800" y="142"/>
                  </a:lnTo>
                  <a:lnTo>
                    <a:pt x="796" y="144"/>
                  </a:lnTo>
                  <a:lnTo>
                    <a:pt x="786" y="150"/>
                  </a:lnTo>
                  <a:lnTo>
                    <a:pt x="778" y="158"/>
                  </a:lnTo>
                  <a:lnTo>
                    <a:pt x="768" y="164"/>
                  </a:lnTo>
                  <a:lnTo>
                    <a:pt x="768" y="164"/>
                  </a:lnTo>
                  <a:lnTo>
                    <a:pt x="752" y="168"/>
                  </a:lnTo>
                  <a:lnTo>
                    <a:pt x="738" y="170"/>
                  </a:lnTo>
                  <a:lnTo>
                    <a:pt x="738" y="170"/>
                  </a:lnTo>
                  <a:lnTo>
                    <a:pt x="736" y="170"/>
                  </a:lnTo>
                  <a:lnTo>
                    <a:pt x="736" y="170"/>
                  </a:lnTo>
                  <a:lnTo>
                    <a:pt x="732" y="170"/>
                  </a:lnTo>
                  <a:lnTo>
                    <a:pt x="728" y="168"/>
                  </a:lnTo>
                  <a:lnTo>
                    <a:pt x="728" y="168"/>
                  </a:lnTo>
                  <a:lnTo>
                    <a:pt x="718" y="166"/>
                  </a:lnTo>
                  <a:lnTo>
                    <a:pt x="718" y="166"/>
                  </a:lnTo>
                  <a:lnTo>
                    <a:pt x="716" y="166"/>
                  </a:lnTo>
                  <a:lnTo>
                    <a:pt x="716" y="166"/>
                  </a:lnTo>
                  <a:lnTo>
                    <a:pt x="710" y="168"/>
                  </a:lnTo>
                  <a:lnTo>
                    <a:pt x="706" y="174"/>
                  </a:lnTo>
                  <a:lnTo>
                    <a:pt x="704" y="178"/>
                  </a:lnTo>
                  <a:lnTo>
                    <a:pt x="700" y="182"/>
                  </a:lnTo>
                  <a:lnTo>
                    <a:pt x="700" y="182"/>
                  </a:lnTo>
                  <a:lnTo>
                    <a:pt x="694" y="186"/>
                  </a:lnTo>
                  <a:lnTo>
                    <a:pt x="688" y="186"/>
                  </a:lnTo>
                  <a:lnTo>
                    <a:pt x="688" y="186"/>
                  </a:lnTo>
                  <a:lnTo>
                    <a:pt x="684" y="186"/>
                  </a:lnTo>
                  <a:lnTo>
                    <a:pt x="684" y="186"/>
                  </a:lnTo>
                  <a:lnTo>
                    <a:pt x="678" y="184"/>
                  </a:lnTo>
                  <a:lnTo>
                    <a:pt x="678" y="184"/>
                  </a:lnTo>
                  <a:lnTo>
                    <a:pt x="674" y="184"/>
                  </a:lnTo>
                  <a:lnTo>
                    <a:pt x="674" y="184"/>
                  </a:lnTo>
                  <a:lnTo>
                    <a:pt x="672" y="198"/>
                  </a:lnTo>
                  <a:lnTo>
                    <a:pt x="670" y="210"/>
                  </a:lnTo>
                  <a:lnTo>
                    <a:pt x="666" y="216"/>
                  </a:lnTo>
                  <a:lnTo>
                    <a:pt x="662" y="220"/>
                  </a:lnTo>
                  <a:lnTo>
                    <a:pt x="656" y="224"/>
                  </a:lnTo>
                  <a:lnTo>
                    <a:pt x="648" y="224"/>
                  </a:lnTo>
                  <a:lnTo>
                    <a:pt x="648" y="224"/>
                  </a:lnTo>
                  <a:lnTo>
                    <a:pt x="646" y="224"/>
                  </a:lnTo>
                  <a:lnTo>
                    <a:pt x="646" y="224"/>
                  </a:lnTo>
                  <a:lnTo>
                    <a:pt x="642" y="234"/>
                  </a:lnTo>
                  <a:lnTo>
                    <a:pt x="640" y="238"/>
                  </a:lnTo>
                  <a:lnTo>
                    <a:pt x="636" y="244"/>
                  </a:lnTo>
                  <a:lnTo>
                    <a:pt x="636" y="244"/>
                  </a:lnTo>
                  <a:lnTo>
                    <a:pt x="620" y="256"/>
                  </a:lnTo>
                  <a:lnTo>
                    <a:pt x="604" y="268"/>
                  </a:lnTo>
                  <a:lnTo>
                    <a:pt x="604" y="268"/>
                  </a:lnTo>
                  <a:lnTo>
                    <a:pt x="578" y="284"/>
                  </a:lnTo>
                  <a:lnTo>
                    <a:pt x="554" y="300"/>
                  </a:lnTo>
                  <a:lnTo>
                    <a:pt x="554" y="300"/>
                  </a:lnTo>
                  <a:lnTo>
                    <a:pt x="542" y="308"/>
                  </a:lnTo>
                  <a:lnTo>
                    <a:pt x="528" y="314"/>
                  </a:lnTo>
                  <a:lnTo>
                    <a:pt x="514" y="322"/>
                  </a:lnTo>
                  <a:lnTo>
                    <a:pt x="510" y="326"/>
                  </a:lnTo>
                  <a:lnTo>
                    <a:pt x="508" y="330"/>
                  </a:lnTo>
                  <a:lnTo>
                    <a:pt x="508" y="330"/>
                  </a:lnTo>
                  <a:lnTo>
                    <a:pt x="506" y="336"/>
                  </a:lnTo>
                  <a:lnTo>
                    <a:pt x="506" y="342"/>
                  </a:lnTo>
                  <a:lnTo>
                    <a:pt x="508" y="346"/>
                  </a:lnTo>
                  <a:lnTo>
                    <a:pt x="508" y="352"/>
                  </a:lnTo>
                  <a:lnTo>
                    <a:pt x="508" y="352"/>
                  </a:lnTo>
                  <a:lnTo>
                    <a:pt x="504" y="358"/>
                  </a:lnTo>
                  <a:lnTo>
                    <a:pt x="502" y="364"/>
                  </a:lnTo>
                  <a:lnTo>
                    <a:pt x="498" y="368"/>
                  </a:lnTo>
                  <a:lnTo>
                    <a:pt x="496" y="374"/>
                  </a:lnTo>
                  <a:lnTo>
                    <a:pt x="496" y="374"/>
                  </a:lnTo>
                  <a:lnTo>
                    <a:pt x="498" y="378"/>
                  </a:lnTo>
                  <a:lnTo>
                    <a:pt x="502" y="380"/>
                  </a:lnTo>
                  <a:lnTo>
                    <a:pt x="506" y="384"/>
                  </a:lnTo>
                  <a:lnTo>
                    <a:pt x="508" y="388"/>
                  </a:lnTo>
                  <a:lnTo>
                    <a:pt x="508" y="388"/>
                  </a:lnTo>
                  <a:lnTo>
                    <a:pt x="506" y="392"/>
                  </a:lnTo>
                  <a:lnTo>
                    <a:pt x="504" y="398"/>
                  </a:lnTo>
                  <a:lnTo>
                    <a:pt x="502" y="402"/>
                  </a:lnTo>
                  <a:lnTo>
                    <a:pt x="502" y="408"/>
                  </a:lnTo>
                  <a:lnTo>
                    <a:pt x="502" y="408"/>
                  </a:lnTo>
                  <a:lnTo>
                    <a:pt x="506" y="412"/>
                  </a:lnTo>
                  <a:lnTo>
                    <a:pt x="510" y="418"/>
                  </a:lnTo>
                  <a:lnTo>
                    <a:pt x="514" y="420"/>
                  </a:lnTo>
                  <a:lnTo>
                    <a:pt x="520" y="422"/>
                  </a:lnTo>
                  <a:lnTo>
                    <a:pt x="520" y="422"/>
                  </a:lnTo>
                  <a:lnTo>
                    <a:pt x="520" y="422"/>
                  </a:lnTo>
                  <a:lnTo>
                    <a:pt x="520" y="422"/>
                  </a:lnTo>
                  <a:lnTo>
                    <a:pt x="528" y="420"/>
                  </a:lnTo>
                  <a:lnTo>
                    <a:pt x="536" y="416"/>
                  </a:lnTo>
                  <a:lnTo>
                    <a:pt x="550" y="406"/>
                  </a:lnTo>
                  <a:lnTo>
                    <a:pt x="550" y="406"/>
                  </a:lnTo>
                  <a:lnTo>
                    <a:pt x="560" y="398"/>
                  </a:lnTo>
                  <a:lnTo>
                    <a:pt x="566" y="394"/>
                  </a:lnTo>
                  <a:lnTo>
                    <a:pt x="572" y="392"/>
                  </a:lnTo>
                  <a:lnTo>
                    <a:pt x="572" y="392"/>
                  </a:lnTo>
                  <a:lnTo>
                    <a:pt x="574" y="392"/>
                  </a:lnTo>
                  <a:lnTo>
                    <a:pt x="574" y="392"/>
                  </a:lnTo>
                  <a:lnTo>
                    <a:pt x="578" y="396"/>
                  </a:lnTo>
                  <a:lnTo>
                    <a:pt x="578" y="400"/>
                  </a:lnTo>
                  <a:lnTo>
                    <a:pt x="578" y="406"/>
                  </a:lnTo>
                  <a:lnTo>
                    <a:pt x="576" y="410"/>
                  </a:lnTo>
                  <a:lnTo>
                    <a:pt x="576" y="410"/>
                  </a:lnTo>
                  <a:lnTo>
                    <a:pt x="570" y="414"/>
                  </a:lnTo>
                  <a:lnTo>
                    <a:pt x="568" y="416"/>
                  </a:lnTo>
                  <a:lnTo>
                    <a:pt x="570" y="420"/>
                  </a:lnTo>
                  <a:lnTo>
                    <a:pt x="570" y="420"/>
                  </a:lnTo>
                  <a:lnTo>
                    <a:pt x="570" y="422"/>
                  </a:lnTo>
                  <a:lnTo>
                    <a:pt x="574" y="424"/>
                  </a:lnTo>
                  <a:lnTo>
                    <a:pt x="578" y="426"/>
                  </a:lnTo>
                  <a:lnTo>
                    <a:pt x="578" y="426"/>
                  </a:lnTo>
                  <a:lnTo>
                    <a:pt x="582" y="430"/>
                  </a:lnTo>
                  <a:lnTo>
                    <a:pt x="584" y="434"/>
                  </a:lnTo>
                  <a:lnTo>
                    <a:pt x="582" y="438"/>
                  </a:lnTo>
                  <a:lnTo>
                    <a:pt x="582" y="444"/>
                  </a:lnTo>
                  <a:lnTo>
                    <a:pt x="582" y="444"/>
                  </a:lnTo>
                  <a:lnTo>
                    <a:pt x="586" y="446"/>
                  </a:lnTo>
                  <a:lnTo>
                    <a:pt x="588" y="450"/>
                  </a:lnTo>
                  <a:lnTo>
                    <a:pt x="588" y="450"/>
                  </a:lnTo>
                  <a:lnTo>
                    <a:pt x="588" y="456"/>
                  </a:lnTo>
                  <a:lnTo>
                    <a:pt x="586" y="462"/>
                  </a:lnTo>
                  <a:lnTo>
                    <a:pt x="586" y="462"/>
                  </a:lnTo>
                  <a:lnTo>
                    <a:pt x="588" y="468"/>
                  </a:lnTo>
                  <a:lnTo>
                    <a:pt x="588" y="470"/>
                  </a:lnTo>
                  <a:lnTo>
                    <a:pt x="592" y="470"/>
                  </a:lnTo>
                  <a:lnTo>
                    <a:pt x="592" y="470"/>
                  </a:lnTo>
                  <a:lnTo>
                    <a:pt x="600" y="468"/>
                  </a:lnTo>
                  <a:lnTo>
                    <a:pt x="600" y="468"/>
                  </a:lnTo>
                  <a:lnTo>
                    <a:pt x="606" y="466"/>
                  </a:lnTo>
                  <a:lnTo>
                    <a:pt x="610" y="464"/>
                  </a:lnTo>
                  <a:lnTo>
                    <a:pt x="616" y="456"/>
                  </a:lnTo>
                  <a:lnTo>
                    <a:pt x="616" y="456"/>
                  </a:lnTo>
                  <a:lnTo>
                    <a:pt x="622" y="454"/>
                  </a:lnTo>
                  <a:lnTo>
                    <a:pt x="626" y="452"/>
                  </a:lnTo>
                  <a:lnTo>
                    <a:pt x="636" y="450"/>
                  </a:lnTo>
                  <a:lnTo>
                    <a:pt x="636" y="450"/>
                  </a:lnTo>
                  <a:lnTo>
                    <a:pt x="642" y="448"/>
                  </a:lnTo>
                  <a:lnTo>
                    <a:pt x="644" y="444"/>
                  </a:lnTo>
                  <a:lnTo>
                    <a:pt x="644" y="440"/>
                  </a:lnTo>
                  <a:lnTo>
                    <a:pt x="644" y="434"/>
                  </a:lnTo>
                  <a:lnTo>
                    <a:pt x="642" y="424"/>
                  </a:lnTo>
                  <a:lnTo>
                    <a:pt x="644" y="418"/>
                  </a:lnTo>
                  <a:lnTo>
                    <a:pt x="646" y="414"/>
                  </a:lnTo>
                  <a:lnTo>
                    <a:pt x="646" y="414"/>
                  </a:lnTo>
                  <a:lnTo>
                    <a:pt x="650" y="410"/>
                  </a:lnTo>
                  <a:lnTo>
                    <a:pt x="656" y="406"/>
                  </a:lnTo>
                  <a:lnTo>
                    <a:pt x="666" y="400"/>
                  </a:lnTo>
                  <a:lnTo>
                    <a:pt x="668" y="396"/>
                  </a:lnTo>
                  <a:lnTo>
                    <a:pt x="670" y="394"/>
                  </a:lnTo>
                  <a:lnTo>
                    <a:pt x="666" y="390"/>
                  </a:lnTo>
                  <a:lnTo>
                    <a:pt x="658" y="386"/>
                  </a:lnTo>
                  <a:lnTo>
                    <a:pt x="658" y="386"/>
                  </a:lnTo>
                  <a:lnTo>
                    <a:pt x="662" y="382"/>
                  </a:lnTo>
                  <a:lnTo>
                    <a:pt x="666" y="382"/>
                  </a:lnTo>
                  <a:lnTo>
                    <a:pt x="666" y="382"/>
                  </a:lnTo>
                  <a:lnTo>
                    <a:pt x="672" y="382"/>
                  </a:lnTo>
                  <a:lnTo>
                    <a:pt x="672" y="382"/>
                  </a:lnTo>
                  <a:lnTo>
                    <a:pt x="678" y="384"/>
                  </a:lnTo>
                  <a:lnTo>
                    <a:pt x="678" y="384"/>
                  </a:lnTo>
                  <a:lnTo>
                    <a:pt x="682" y="382"/>
                  </a:lnTo>
                  <a:lnTo>
                    <a:pt x="686" y="380"/>
                  </a:lnTo>
                  <a:lnTo>
                    <a:pt x="686" y="380"/>
                  </a:lnTo>
                  <a:lnTo>
                    <a:pt x="686" y="378"/>
                  </a:lnTo>
                  <a:lnTo>
                    <a:pt x="686" y="374"/>
                  </a:lnTo>
                  <a:lnTo>
                    <a:pt x="682" y="370"/>
                  </a:lnTo>
                  <a:lnTo>
                    <a:pt x="670" y="362"/>
                  </a:lnTo>
                  <a:lnTo>
                    <a:pt x="670" y="362"/>
                  </a:lnTo>
                  <a:lnTo>
                    <a:pt x="666" y="358"/>
                  </a:lnTo>
                  <a:lnTo>
                    <a:pt x="664" y="354"/>
                  </a:lnTo>
                  <a:lnTo>
                    <a:pt x="664" y="348"/>
                  </a:lnTo>
                  <a:lnTo>
                    <a:pt x="668" y="342"/>
                  </a:lnTo>
                  <a:lnTo>
                    <a:pt x="668" y="342"/>
                  </a:lnTo>
                  <a:lnTo>
                    <a:pt x="674" y="330"/>
                  </a:lnTo>
                  <a:lnTo>
                    <a:pt x="678" y="318"/>
                  </a:lnTo>
                  <a:lnTo>
                    <a:pt x="678" y="318"/>
                  </a:lnTo>
                  <a:lnTo>
                    <a:pt x="692" y="314"/>
                  </a:lnTo>
                  <a:lnTo>
                    <a:pt x="704" y="310"/>
                  </a:lnTo>
                  <a:lnTo>
                    <a:pt x="704" y="310"/>
                  </a:lnTo>
                  <a:lnTo>
                    <a:pt x="712" y="308"/>
                  </a:lnTo>
                  <a:lnTo>
                    <a:pt x="716" y="304"/>
                  </a:lnTo>
                  <a:lnTo>
                    <a:pt x="722" y="294"/>
                  </a:lnTo>
                  <a:lnTo>
                    <a:pt x="722" y="294"/>
                  </a:lnTo>
                  <a:lnTo>
                    <a:pt x="736" y="276"/>
                  </a:lnTo>
                  <a:lnTo>
                    <a:pt x="754" y="260"/>
                  </a:lnTo>
                  <a:lnTo>
                    <a:pt x="754" y="260"/>
                  </a:lnTo>
                  <a:lnTo>
                    <a:pt x="762" y="258"/>
                  </a:lnTo>
                  <a:lnTo>
                    <a:pt x="770" y="256"/>
                  </a:lnTo>
                  <a:lnTo>
                    <a:pt x="770" y="256"/>
                  </a:lnTo>
                  <a:lnTo>
                    <a:pt x="778" y="258"/>
                  </a:lnTo>
                  <a:lnTo>
                    <a:pt x="784" y="262"/>
                  </a:lnTo>
                  <a:lnTo>
                    <a:pt x="786" y="266"/>
                  </a:lnTo>
                  <a:lnTo>
                    <a:pt x="786" y="270"/>
                  </a:lnTo>
                  <a:lnTo>
                    <a:pt x="786" y="274"/>
                  </a:lnTo>
                  <a:lnTo>
                    <a:pt x="786" y="274"/>
                  </a:lnTo>
                  <a:lnTo>
                    <a:pt x="780" y="280"/>
                  </a:lnTo>
                  <a:lnTo>
                    <a:pt x="774" y="286"/>
                  </a:lnTo>
                  <a:lnTo>
                    <a:pt x="758" y="294"/>
                  </a:lnTo>
                  <a:lnTo>
                    <a:pt x="742" y="302"/>
                  </a:lnTo>
                  <a:lnTo>
                    <a:pt x="734" y="306"/>
                  </a:lnTo>
                  <a:lnTo>
                    <a:pt x="728" y="312"/>
                  </a:lnTo>
                  <a:lnTo>
                    <a:pt x="728" y="312"/>
                  </a:lnTo>
                  <a:lnTo>
                    <a:pt x="726" y="316"/>
                  </a:lnTo>
                  <a:lnTo>
                    <a:pt x="724" y="322"/>
                  </a:lnTo>
                  <a:lnTo>
                    <a:pt x="724" y="334"/>
                  </a:lnTo>
                  <a:lnTo>
                    <a:pt x="724" y="334"/>
                  </a:lnTo>
                  <a:lnTo>
                    <a:pt x="722" y="346"/>
                  </a:lnTo>
                  <a:lnTo>
                    <a:pt x="718" y="356"/>
                  </a:lnTo>
                  <a:lnTo>
                    <a:pt x="718" y="356"/>
                  </a:lnTo>
                  <a:lnTo>
                    <a:pt x="714" y="366"/>
                  </a:lnTo>
                  <a:lnTo>
                    <a:pt x="712" y="372"/>
                  </a:lnTo>
                  <a:lnTo>
                    <a:pt x="714" y="376"/>
                  </a:lnTo>
                  <a:lnTo>
                    <a:pt x="714" y="376"/>
                  </a:lnTo>
                  <a:lnTo>
                    <a:pt x="720" y="378"/>
                  </a:lnTo>
                  <a:lnTo>
                    <a:pt x="726" y="380"/>
                  </a:lnTo>
                  <a:lnTo>
                    <a:pt x="738" y="382"/>
                  </a:lnTo>
                  <a:lnTo>
                    <a:pt x="738" y="382"/>
                  </a:lnTo>
                  <a:lnTo>
                    <a:pt x="748" y="384"/>
                  </a:lnTo>
                  <a:lnTo>
                    <a:pt x="748" y="384"/>
                  </a:lnTo>
                  <a:lnTo>
                    <a:pt x="752" y="384"/>
                  </a:lnTo>
                  <a:lnTo>
                    <a:pt x="758" y="382"/>
                  </a:lnTo>
                  <a:lnTo>
                    <a:pt x="758" y="382"/>
                  </a:lnTo>
                  <a:lnTo>
                    <a:pt x="770" y="376"/>
                  </a:lnTo>
                  <a:lnTo>
                    <a:pt x="782" y="372"/>
                  </a:lnTo>
                  <a:lnTo>
                    <a:pt x="782" y="372"/>
                  </a:lnTo>
                  <a:lnTo>
                    <a:pt x="790" y="370"/>
                  </a:lnTo>
                  <a:lnTo>
                    <a:pt x="798" y="368"/>
                  </a:lnTo>
                  <a:lnTo>
                    <a:pt x="798" y="368"/>
                  </a:lnTo>
                  <a:lnTo>
                    <a:pt x="804" y="370"/>
                  </a:lnTo>
                  <a:lnTo>
                    <a:pt x="806" y="370"/>
                  </a:lnTo>
                  <a:lnTo>
                    <a:pt x="806" y="370"/>
                  </a:lnTo>
                  <a:lnTo>
                    <a:pt x="810" y="374"/>
                  </a:lnTo>
                  <a:lnTo>
                    <a:pt x="810" y="380"/>
                  </a:lnTo>
                  <a:lnTo>
                    <a:pt x="810" y="392"/>
                  </a:lnTo>
                  <a:lnTo>
                    <a:pt x="810" y="392"/>
                  </a:lnTo>
                  <a:lnTo>
                    <a:pt x="806" y="392"/>
                  </a:lnTo>
                  <a:lnTo>
                    <a:pt x="806" y="392"/>
                  </a:lnTo>
                  <a:lnTo>
                    <a:pt x="790" y="390"/>
                  </a:lnTo>
                  <a:lnTo>
                    <a:pt x="790" y="390"/>
                  </a:lnTo>
                  <a:lnTo>
                    <a:pt x="772" y="388"/>
                  </a:lnTo>
                  <a:lnTo>
                    <a:pt x="772" y="388"/>
                  </a:lnTo>
                  <a:lnTo>
                    <a:pt x="762" y="388"/>
                  </a:lnTo>
                  <a:lnTo>
                    <a:pt x="762" y="388"/>
                  </a:lnTo>
                  <a:lnTo>
                    <a:pt x="754" y="390"/>
                  </a:lnTo>
                  <a:lnTo>
                    <a:pt x="748" y="394"/>
                  </a:lnTo>
                  <a:lnTo>
                    <a:pt x="746" y="398"/>
                  </a:lnTo>
                  <a:lnTo>
                    <a:pt x="746" y="402"/>
                  </a:lnTo>
                  <a:lnTo>
                    <a:pt x="746" y="412"/>
                  </a:lnTo>
                  <a:lnTo>
                    <a:pt x="748" y="422"/>
                  </a:lnTo>
                  <a:lnTo>
                    <a:pt x="748" y="422"/>
                  </a:lnTo>
                  <a:lnTo>
                    <a:pt x="748" y="428"/>
                  </a:lnTo>
                  <a:lnTo>
                    <a:pt x="748" y="434"/>
                  </a:lnTo>
                  <a:lnTo>
                    <a:pt x="744" y="438"/>
                  </a:lnTo>
                  <a:lnTo>
                    <a:pt x="740" y="440"/>
                  </a:lnTo>
                  <a:lnTo>
                    <a:pt x="736" y="440"/>
                  </a:lnTo>
                  <a:lnTo>
                    <a:pt x="736" y="440"/>
                  </a:lnTo>
                  <a:lnTo>
                    <a:pt x="736" y="440"/>
                  </a:lnTo>
                  <a:lnTo>
                    <a:pt x="736" y="440"/>
                  </a:lnTo>
                  <a:lnTo>
                    <a:pt x="734" y="440"/>
                  </a:lnTo>
                  <a:lnTo>
                    <a:pt x="732" y="438"/>
                  </a:lnTo>
                  <a:lnTo>
                    <a:pt x="730" y="434"/>
                  </a:lnTo>
                  <a:lnTo>
                    <a:pt x="730" y="428"/>
                  </a:lnTo>
                  <a:lnTo>
                    <a:pt x="728" y="424"/>
                  </a:lnTo>
                  <a:lnTo>
                    <a:pt x="728" y="424"/>
                  </a:lnTo>
                  <a:lnTo>
                    <a:pt x="724" y="420"/>
                  </a:lnTo>
                  <a:lnTo>
                    <a:pt x="720" y="420"/>
                  </a:lnTo>
                  <a:lnTo>
                    <a:pt x="720" y="420"/>
                  </a:lnTo>
                  <a:lnTo>
                    <a:pt x="714" y="420"/>
                  </a:lnTo>
                  <a:lnTo>
                    <a:pt x="708" y="424"/>
                  </a:lnTo>
                  <a:lnTo>
                    <a:pt x="708" y="424"/>
                  </a:lnTo>
                  <a:lnTo>
                    <a:pt x="704" y="428"/>
                  </a:lnTo>
                  <a:lnTo>
                    <a:pt x="700" y="432"/>
                  </a:lnTo>
                  <a:lnTo>
                    <a:pt x="700" y="432"/>
                  </a:lnTo>
                  <a:lnTo>
                    <a:pt x="694" y="436"/>
                  </a:lnTo>
                  <a:lnTo>
                    <a:pt x="692" y="438"/>
                  </a:lnTo>
                  <a:lnTo>
                    <a:pt x="690" y="440"/>
                  </a:lnTo>
                  <a:lnTo>
                    <a:pt x="690" y="440"/>
                  </a:lnTo>
                  <a:lnTo>
                    <a:pt x="690" y="442"/>
                  </a:lnTo>
                  <a:lnTo>
                    <a:pt x="690" y="444"/>
                  </a:lnTo>
                  <a:lnTo>
                    <a:pt x="694" y="448"/>
                  </a:lnTo>
                  <a:lnTo>
                    <a:pt x="694" y="448"/>
                  </a:lnTo>
                  <a:lnTo>
                    <a:pt x="694" y="458"/>
                  </a:lnTo>
                  <a:lnTo>
                    <a:pt x="694" y="458"/>
                  </a:lnTo>
                  <a:lnTo>
                    <a:pt x="692" y="468"/>
                  </a:lnTo>
                  <a:lnTo>
                    <a:pt x="692" y="472"/>
                  </a:lnTo>
                  <a:lnTo>
                    <a:pt x="690" y="476"/>
                  </a:lnTo>
                  <a:lnTo>
                    <a:pt x="690" y="476"/>
                  </a:lnTo>
                  <a:lnTo>
                    <a:pt x="684" y="480"/>
                  </a:lnTo>
                  <a:lnTo>
                    <a:pt x="680" y="480"/>
                  </a:lnTo>
                  <a:lnTo>
                    <a:pt x="680" y="480"/>
                  </a:lnTo>
                  <a:lnTo>
                    <a:pt x="678" y="480"/>
                  </a:lnTo>
                  <a:lnTo>
                    <a:pt x="678" y="480"/>
                  </a:lnTo>
                  <a:lnTo>
                    <a:pt x="678" y="480"/>
                  </a:lnTo>
                  <a:lnTo>
                    <a:pt x="678" y="480"/>
                  </a:lnTo>
                  <a:lnTo>
                    <a:pt x="670" y="482"/>
                  </a:lnTo>
                  <a:lnTo>
                    <a:pt x="670" y="482"/>
                  </a:lnTo>
                  <a:lnTo>
                    <a:pt x="666" y="484"/>
                  </a:lnTo>
                  <a:lnTo>
                    <a:pt x="664" y="488"/>
                  </a:lnTo>
                  <a:lnTo>
                    <a:pt x="660" y="498"/>
                  </a:lnTo>
                  <a:lnTo>
                    <a:pt x="660" y="498"/>
                  </a:lnTo>
                  <a:lnTo>
                    <a:pt x="654" y="496"/>
                  </a:lnTo>
                  <a:lnTo>
                    <a:pt x="648" y="492"/>
                  </a:lnTo>
                  <a:lnTo>
                    <a:pt x="648" y="492"/>
                  </a:lnTo>
                  <a:lnTo>
                    <a:pt x="646" y="490"/>
                  </a:lnTo>
                  <a:lnTo>
                    <a:pt x="646" y="488"/>
                  </a:lnTo>
                  <a:lnTo>
                    <a:pt x="648" y="482"/>
                  </a:lnTo>
                  <a:lnTo>
                    <a:pt x="648" y="482"/>
                  </a:lnTo>
                  <a:lnTo>
                    <a:pt x="648" y="476"/>
                  </a:lnTo>
                  <a:lnTo>
                    <a:pt x="646" y="474"/>
                  </a:lnTo>
                  <a:lnTo>
                    <a:pt x="644" y="472"/>
                  </a:lnTo>
                  <a:lnTo>
                    <a:pt x="640" y="472"/>
                  </a:lnTo>
                  <a:lnTo>
                    <a:pt x="640" y="472"/>
                  </a:lnTo>
                  <a:lnTo>
                    <a:pt x="632" y="472"/>
                  </a:lnTo>
                  <a:lnTo>
                    <a:pt x="632" y="472"/>
                  </a:lnTo>
                  <a:lnTo>
                    <a:pt x="626" y="474"/>
                  </a:lnTo>
                  <a:lnTo>
                    <a:pt x="622" y="478"/>
                  </a:lnTo>
                  <a:lnTo>
                    <a:pt x="612" y="486"/>
                  </a:lnTo>
                  <a:lnTo>
                    <a:pt x="602" y="496"/>
                  </a:lnTo>
                  <a:lnTo>
                    <a:pt x="596" y="498"/>
                  </a:lnTo>
                  <a:lnTo>
                    <a:pt x="588" y="500"/>
                  </a:lnTo>
                  <a:lnTo>
                    <a:pt x="588" y="500"/>
                  </a:lnTo>
                  <a:lnTo>
                    <a:pt x="584" y="492"/>
                  </a:lnTo>
                  <a:lnTo>
                    <a:pt x="576" y="490"/>
                  </a:lnTo>
                  <a:lnTo>
                    <a:pt x="576" y="490"/>
                  </a:lnTo>
                  <a:lnTo>
                    <a:pt x="572" y="490"/>
                  </a:lnTo>
                  <a:lnTo>
                    <a:pt x="566" y="492"/>
                  </a:lnTo>
                  <a:lnTo>
                    <a:pt x="554" y="502"/>
                  </a:lnTo>
                  <a:lnTo>
                    <a:pt x="554" y="502"/>
                  </a:lnTo>
                  <a:lnTo>
                    <a:pt x="546" y="496"/>
                  </a:lnTo>
                  <a:lnTo>
                    <a:pt x="538" y="490"/>
                  </a:lnTo>
                  <a:lnTo>
                    <a:pt x="536" y="484"/>
                  </a:lnTo>
                  <a:lnTo>
                    <a:pt x="536" y="480"/>
                  </a:lnTo>
                  <a:lnTo>
                    <a:pt x="538" y="476"/>
                  </a:lnTo>
                  <a:lnTo>
                    <a:pt x="542" y="472"/>
                  </a:lnTo>
                  <a:lnTo>
                    <a:pt x="542" y="472"/>
                  </a:lnTo>
                  <a:lnTo>
                    <a:pt x="546" y="468"/>
                  </a:lnTo>
                  <a:lnTo>
                    <a:pt x="550" y="464"/>
                  </a:lnTo>
                  <a:lnTo>
                    <a:pt x="550" y="464"/>
                  </a:lnTo>
                  <a:lnTo>
                    <a:pt x="552" y="462"/>
                  </a:lnTo>
                  <a:lnTo>
                    <a:pt x="552" y="460"/>
                  </a:lnTo>
                  <a:lnTo>
                    <a:pt x="550" y="456"/>
                  </a:lnTo>
                  <a:lnTo>
                    <a:pt x="552" y="454"/>
                  </a:lnTo>
                  <a:lnTo>
                    <a:pt x="552" y="454"/>
                  </a:lnTo>
                  <a:lnTo>
                    <a:pt x="558" y="446"/>
                  </a:lnTo>
                  <a:lnTo>
                    <a:pt x="560" y="442"/>
                  </a:lnTo>
                  <a:lnTo>
                    <a:pt x="562" y="436"/>
                  </a:lnTo>
                  <a:lnTo>
                    <a:pt x="562" y="436"/>
                  </a:lnTo>
                  <a:lnTo>
                    <a:pt x="562" y="430"/>
                  </a:lnTo>
                  <a:lnTo>
                    <a:pt x="562" y="424"/>
                  </a:lnTo>
                  <a:lnTo>
                    <a:pt x="558" y="420"/>
                  </a:lnTo>
                  <a:lnTo>
                    <a:pt x="554" y="420"/>
                  </a:lnTo>
                  <a:lnTo>
                    <a:pt x="554" y="420"/>
                  </a:lnTo>
                  <a:lnTo>
                    <a:pt x="544" y="422"/>
                  </a:lnTo>
                  <a:lnTo>
                    <a:pt x="532" y="430"/>
                  </a:lnTo>
                  <a:lnTo>
                    <a:pt x="532" y="430"/>
                  </a:lnTo>
                  <a:lnTo>
                    <a:pt x="520" y="438"/>
                  </a:lnTo>
                  <a:lnTo>
                    <a:pt x="516" y="444"/>
                  </a:lnTo>
                  <a:lnTo>
                    <a:pt x="512" y="450"/>
                  </a:lnTo>
                  <a:lnTo>
                    <a:pt x="512" y="450"/>
                  </a:lnTo>
                  <a:lnTo>
                    <a:pt x="514" y="456"/>
                  </a:lnTo>
                  <a:lnTo>
                    <a:pt x="516" y="462"/>
                  </a:lnTo>
                  <a:lnTo>
                    <a:pt x="520" y="468"/>
                  </a:lnTo>
                  <a:lnTo>
                    <a:pt x="522" y="474"/>
                  </a:lnTo>
                  <a:lnTo>
                    <a:pt x="522" y="474"/>
                  </a:lnTo>
                  <a:lnTo>
                    <a:pt x="522" y="484"/>
                  </a:lnTo>
                  <a:lnTo>
                    <a:pt x="518" y="496"/>
                  </a:lnTo>
                  <a:lnTo>
                    <a:pt x="514" y="500"/>
                  </a:lnTo>
                  <a:lnTo>
                    <a:pt x="510" y="502"/>
                  </a:lnTo>
                  <a:lnTo>
                    <a:pt x="504" y="504"/>
                  </a:lnTo>
                  <a:lnTo>
                    <a:pt x="496" y="506"/>
                  </a:lnTo>
                  <a:lnTo>
                    <a:pt x="496" y="506"/>
                  </a:lnTo>
                  <a:lnTo>
                    <a:pt x="494" y="506"/>
                  </a:lnTo>
                  <a:lnTo>
                    <a:pt x="494" y="506"/>
                  </a:lnTo>
                  <a:lnTo>
                    <a:pt x="480" y="504"/>
                  </a:lnTo>
                  <a:lnTo>
                    <a:pt x="480" y="504"/>
                  </a:lnTo>
                  <a:lnTo>
                    <a:pt x="474" y="504"/>
                  </a:lnTo>
                  <a:lnTo>
                    <a:pt x="468" y="508"/>
                  </a:lnTo>
                  <a:lnTo>
                    <a:pt x="468" y="508"/>
                  </a:lnTo>
                  <a:lnTo>
                    <a:pt x="464" y="512"/>
                  </a:lnTo>
                  <a:lnTo>
                    <a:pt x="462" y="516"/>
                  </a:lnTo>
                  <a:lnTo>
                    <a:pt x="460" y="522"/>
                  </a:lnTo>
                  <a:lnTo>
                    <a:pt x="458" y="526"/>
                  </a:lnTo>
                  <a:lnTo>
                    <a:pt x="458" y="526"/>
                  </a:lnTo>
                  <a:lnTo>
                    <a:pt x="452" y="530"/>
                  </a:lnTo>
                  <a:lnTo>
                    <a:pt x="446" y="534"/>
                  </a:lnTo>
                  <a:lnTo>
                    <a:pt x="434" y="540"/>
                  </a:lnTo>
                  <a:lnTo>
                    <a:pt x="434" y="540"/>
                  </a:lnTo>
                  <a:lnTo>
                    <a:pt x="426" y="544"/>
                  </a:lnTo>
                  <a:lnTo>
                    <a:pt x="422" y="550"/>
                  </a:lnTo>
                  <a:lnTo>
                    <a:pt x="412" y="560"/>
                  </a:lnTo>
                  <a:lnTo>
                    <a:pt x="412" y="560"/>
                  </a:lnTo>
                  <a:lnTo>
                    <a:pt x="408" y="562"/>
                  </a:lnTo>
                  <a:lnTo>
                    <a:pt x="402" y="564"/>
                  </a:lnTo>
                  <a:lnTo>
                    <a:pt x="392" y="568"/>
                  </a:lnTo>
                  <a:lnTo>
                    <a:pt x="392" y="568"/>
                  </a:lnTo>
                  <a:lnTo>
                    <a:pt x="386" y="572"/>
                  </a:lnTo>
                  <a:lnTo>
                    <a:pt x="384" y="578"/>
                  </a:lnTo>
                  <a:lnTo>
                    <a:pt x="380" y="582"/>
                  </a:lnTo>
                  <a:lnTo>
                    <a:pt x="374" y="584"/>
                  </a:lnTo>
                  <a:lnTo>
                    <a:pt x="374" y="584"/>
                  </a:lnTo>
                  <a:lnTo>
                    <a:pt x="368" y="584"/>
                  </a:lnTo>
                  <a:lnTo>
                    <a:pt x="368" y="584"/>
                  </a:lnTo>
                  <a:lnTo>
                    <a:pt x="362" y="584"/>
                  </a:lnTo>
                  <a:lnTo>
                    <a:pt x="362" y="584"/>
                  </a:lnTo>
                  <a:lnTo>
                    <a:pt x="360" y="582"/>
                  </a:lnTo>
                  <a:lnTo>
                    <a:pt x="360" y="578"/>
                  </a:lnTo>
                  <a:lnTo>
                    <a:pt x="360" y="576"/>
                  </a:lnTo>
                  <a:lnTo>
                    <a:pt x="360" y="574"/>
                  </a:lnTo>
                  <a:lnTo>
                    <a:pt x="360" y="574"/>
                  </a:lnTo>
                  <a:lnTo>
                    <a:pt x="356" y="572"/>
                  </a:lnTo>
                  <a:lnTo>
                    <a:pt x="356" y="572"/>
                  </a:lnTo>
                  <a:lnTo>
                    <a:pt x="352" y="574"/>
                  </a:lnTo>
                  <a:lnTo>
                    <a:pt x="348" y="578"/>
                  </a:lnTo>
                  <a:lnTo>
                    <a:pt x="344" y="588"/>
                  </a:lnTo>
                  <a:lnTo>
                    <a:pt x="344" y="588"/>
                  </a:lnTo>
                  <a:lnTo>
                    <a:pt x="346" y="592"/>
                  </a:lnTo>
                  <a:lnTo>
                    <a:pt x="346" y="594"/>
                  </a:lnTo>
                  <a:lnTo>
                    <a:pt x="344" y="598"/>
                  </a:lnTo>
                  <a:lnTo>
                    <a:pt x="344" y="598"/>
                  </a:lnTo>
                  <a:lnTo>
                    <a:pt x="340" y="598"/>
                  </a:lnTo>
                  <a:lnTo>
                    <a:pt x="340" y="598"/>
                  </a:lnTo>
                  <a:lnTo>
                    <a:pt x="334" y="596"/>
                  </a:lnTo>
                  <a:lnTo>
                    <a:pt x="330" y="594"/>
                  </a:lnTo>
                  <a:lnTo>
                    <a:pt x="330" y="594"/>
                  </a:lnTo>
                  <a:lnTo>
                    <a:pt x="324" y="590"/>
                  </a:lnTo>
                  <a:lnTo>
                    <a:pt x="318" y="588"/>
                  </a:lnTo>
                  <a:lnTo>
                    <a:pt x="318" y="588"/>
                  </a:lnTo>
                  <a:lnTo>
                    <a:pt x="314" y="588"/>
                  </a:lnTo>
                  <a:lnTo>
                    <a:pt x="310" y="592"/>
                  </a:lnTo>
                  <a:lnTo>
                    <a:pt x="310" y="592"/>
                  </a:lnTo>
                  <a:lnTo>
                    <a:pt x="306" y="598"/>
                  </a:lnTo>
                  <a:lnTo>
                    <a:pt x="306" y="602"/>
                  </a:lnTo>
                  <a:lnTo>
                    <a:pt x="308" y="608"/>
                  </a:lnTo>
                  <a:lnTo>
                    <a:pt x="314" y="612"/>
                  </a:lnTo>
                  <a:lnTo>
                    <a:pt x="326" y="620"/>
                  </a:lnTo>
                  <a:lnTo>
                    <a:pt x="336" y="626"/>
                  </a:lnTo>
                  <a:lnTo>
                    <a:pt x="336" y="626"/>
                  </a:lnTo>
                  <a:lnTo>
                    <a:pt x="342" y="634"/>
                  </a:lnTo>
                  <a:lnTo>
                    <a:pt x="346" y="642"/>
                  </a:lnTo>
                  <a:lnTo>
                    <a:pt x="350" y="654"/>
                  </a:lnTo>
                  <a:lnTo>
                    <a:pt x="350" y="658"/>
                  </a:lnTo>
                  <a:lnTo>
                    <a:pt x="348" y="662"/>
                  </a:lnTo>
                  <a:lnTo>
                    <a:pt x="348" y="662"/>
                  </a:lnTo>
                  <a:lnTo>
                    <a:pt x="340" y="670"/>
                  </a:lnTo>
                  <a:lnTo>
                    <a:pt x="336" y="676"/>
                  </a:lnTo>
                  <a:lnTo>
                    <a:pt x="334" y="682"/>
                  </a:lnTo>
                  <a:lnTo>
                    <a:pt x="334" y="682"/>
                  </a:lnTo>
                  <a:lnTo>
                    <a:pt x="330" y="688"/>
                  </a:lnTo>
                  <a:lnTo>
                    <a:pt x="328" y="690"/>
                  </a:lnTo>
                  <a:lnTo>
                    <a:pt x="326" y="690"/>
                  </a:lnTo>
                  <a:lnTo>
                    <a:pt x="326" y="690"/>
                  </a:lnTo>
                  <a:lnTo>
                    <a:pt x="318" y="688"/>
                  </a:lnTo>
                  <a:lnTo>
                    <a:pt x="318" y="688"/>
                  </a:lnTo>
                  <a:lnTo>
                    <a:pt x="312" y="686"/>
                  </a:lnTo>
                  <a:lnTo>
                    <a:pt x="306" y="684"/>
                  </a:lnTo>
                  <a:lnTo>
                    <a:pt x="306" y="684"/>
                  </a:lnTo>
                  <a:lnTo>
                    <a:pt x="304" y="684"/>
                  </a:lnTo>
                  <a:lnTo>
                    <a:pt x="304" y="684"/>
                  </a:lnTo>
                  <a:lnTo>
                    <a:pt x="300" y="684"/>
                  </a:lnTo>
                  <a:lnTo>
                    <a:pt x="300" y="684"/>
                  </a:lnTo>
                  <a:lnTo>
                    <a:pt x="296" y="684"/>
                  </a:lnTo>
                  <a:lnTo>
                    <a:pt x="296" y="684"/>
                  </a:lnTo>
                  <a:lnTo>
                    <a:pt x="296" y="684"/>
                  </a:lnTo>
                  <a:lnTo>
                    <a:pt x="296" y="684"/>
                  </a:lnTo>
                  <a:lnTo>
                    <a:pt x="290" y="684"/>
                  </a:lnTo>
                  <a:lnTo>
                    <a:pt x="288" y="680"/>
                  </a:lnTo>
                  <a:lnTo>
                    <a:pt x="288" y="680"/>
                  </a:lnTo>
                  <a:lnTo>
                    <a:pt x="284" y="676"/>
                  </a:lnTo>
                  <a:lnTo>
                    <a:pt x="280" y="672"/>
                  </a:lnTo>
                  <a:lnTo>
                    <a:pt x="280" y="672"/>
                  </a:lnTo>
                  <a:lnTo>
                    <a:pt x="278" y="672"/>
                  </a:lnTo>
                  <a:lnTo>
                    <a:pt x="278" y="672"/>
                  </a:lnTo>
                  <a:lnTo>
                    <a:pt x="274" y="672"/>
                  </a:lnTo>
                  <a:lnTo>
                    <a:pt x="274" y="672"/>
                  </a:lnTo>
                  <a:lnTo>
                    <a:pt x="270" y="672"/>
                  </a:lnTo>
                  <a:lnTo>
                    <a:pt x="270" y="672"/>
                  </a:lnTo>
                  <a:lnTo>
                    <a:pt x="268" y="672"/>
                  </a:lnTo>
                  <a:lnTo>
                    <a:pt x="268" y="672"/>
                  </a:lnTo>
                  <a:lnTo>
                    <a:pt x="262" y="670"/>
                  </a:lnTo>
                  <a:lnTo>
                    <a:pt x="258" y="666"/>
                  </a:lnTo>
                  <a:lnTo>
                    <a:pt x="258" y="666"/>
                  </a:lnTo>
                  <a:lnTo>
                    <a:pt x="256" y="666"/>
                  </a:lnTo>
                  <a:lnTo>
                    <a:pt x="256" y="666"/>
                  </a:lnTo>
                  <a:lnTo>
                    <a:pt x="250" y="668"/>
                  </a:lnTo>
                  <a:lnTo>
                    <a:pt x="244" y="670"/>
                  </a:lnTo>
                  <a:lnTo>
                    <a:pt x="236" y="678"/>
                  </a:lnTo>
                  <a:lnTo>
                    <a:pt x="236" y="678"/>
                  </a:lnTo>
                  <a:lnTo>
                    <a:pt x="228" y="686"/>
                  </a:lnTo>
                  <a:lnTo>
                    <a:pt x="226" y="690"/>
                  </a:lnTo>
                  <a:lnTo>
                    <a:pt x="226" y="696"/>
                  </a:lnTo>
                  <a:lnTo>
                    <a:pt x="226" y="696"/>
                  </a:lnTo>
                  <a:lnTo>
                    <a:pt x="230" y="702"/>
                  </a:lnTo>
                  <a:lnTo>
                    <a:pt x="232" y="706"/>
                  </a:lnTo>
                  <a:lnTo>
                    <a:pt x="236" y="710"/>
                  </a:lnTo>
                  <a:lnTo>
                    <a:pt x="236" y="718"/>
                  </a:lnTo>
                  <a:lnTo>
                    <a:pt x="236" y="718"/>
                  </a:lnTo>
                  <a:lnTo>
                    <a:pt x="232" y="728"/>
                  </a:lnTo>
                  <a:lnTo>
                    <a:pt x="226" y="738"/>
                  </a:lnTo>
                  <a:lnTo>
                    <a:pt x="218" y="746"/>
                  </a:lnTo>
                  <a:lnTo>
                    <a:pt x="214" y="756"/>
                  </a:lnTo>
                  <a:lnTo>
                    <a:pt x="214" y="756"/>
                  </a:lnTo>
                  <a:lnTo>
                    <a:pt x="212" y="766"/>
                  </a:lnTo>
                  <a:lnTo>
                    <a:pt x="212" y="772"/>
                  </a:lnTo>
                  <a:lnTo>
                    <a:pt x="212" y="776"/>
                  </a:lnTo>
                  <a:lnTo>
                    <a:pt x="212" y="776"/>
                  </a:lnTo>
                  <a:lnTo>
                    <a:pt x="218" y="782"/>
                  </a:lnTo>
                  <a:lnTo>
                    <a:pt x="226" y="788"/>
                  </a:lnTo>
                  <a:lnTo>
                    <a:pt x="226" y="788"/>
                  </a:lnTo>
                  <a:lnTo>
                    <a:pt x="232" y="790"/>
                  </a:lnTo>
                  <a:lnTo>
                    <a:pt x="238" y="790"/>
                  </a:lnTo>
                  <a:lnTo>
                    <a:pt x="242" y="792"/>
                  </a:lnTo>
                  <a:lnTo>
                    <a:pt x="246" y="794"/>
                  </a:lnTo>
                  <a:lnTo>
                    <a:pt x="246" y="794"/>
                  </a:lnTo>
                  <a:lnTo>
                    <a:pt x="248" y="798"/>
                  </a:lnTo>
                  <a:lnTo>
                    <a:pt x="246" y="804"/>
                  </a:lnTo>
                  <a:lnTo>
                    <a:pt x="248" y="810"/>
                  </a:lnTo>
                  <a:lnTo>
                    <a:pt x="248" y="812"/>
                  </a:lnTo>
                  <a:lnTo>
                    <a:pt x="250" y="812"/>
                  </a:lnTo>
                  <a:lnTo>
                    <a:pt x="250" y="812"/>
                  </a:lnTo>
                  <a:lnTo>
                    <a:pt x="250" y="812"/>
                  </a:lnTo>
                  <a:lnTo>
                    <a:pt x="250" y="812"/>
                  </a:lnTo>
                  <a:lnTo>
                    <a:pt x="256" y="810"/>
                  </a:lnTo>
                  <a:lnTo>
                    <a:pt x="260" y="806"/>
                  </a:lnTo>
                  <a:lnTo>
                    <a:pt x="266" y="802"/>
                  </a:lnTo>
                  <a:lnTo>
                    <a:pt x="272" y="800"/>
                  </a:lnTo>
                  <a:lnTo>
                    <a:pt x="272" y="800"/>
                  </a:lnTo>
                  <a:lnTo>
                    <a:pt x="272" y="800"/>
                  </a:lnTo>
                  <a:lnTo>
                    <a:pt x="272" y="800"/>
                  </a:lnTo>
                  <a:lnTo>
                    <a:pt x="280" y="802"/>
                  </a:lnTo>
                  <a:lnTo>
                    <a:pt x="280" y="802"/>
                  </a:lnTo>
                  <a:lnTo>
                    <a:pt x="286" y="802"/>
                  </a:lnTo>
                  <a:lnTo>
                    <a:pt x="286" y="802"/>
                  </a:lnTo>
                  <a:lnTo>
                    <a:pt x="294" y="802"/>
                  </a:lnTo>
                  <a:lnTo>
                    <a:pt x="294" y="802"/>
                  </a:lnTo>
                  <a:lnTo>
                    <a:pt x="306" y="796"/>
                  </a:lnTo>
                  <a:lnTo>
                    <a:pt x="318" y="788"/>
                  </a:lnTo>
                  <a:lnTo>
                    <a:pt x="328" y="782"/>
                  </a:lnTo>
                  <a:lnTo>
                    <a:pt x="334" y="778"/>
                  </a:lnTo>
                  <a:lnTo>
                    <a:pt x="342" y="778"/>
                  </a:lnTo>
                  <a:lnTo>
                    <a:pt x="342" y="778"/>
                  </a:lnTo>
                  <a:lnTo>
                    <a:pt x="342" y="772"/>
                  </a:lnTo>
                  <a:lnTo>
                    <a:pt x="342" y="766"/>
                  </a:lnTo>
                  <a:lnTo>
                    <a:pt x="344" y="756"/>
                  </a:lnTo>
                  <a:lnTo>
                    <a:pt x="344" y="750"/>
                  </a:lnTo>
                  <a:lnTo>
                    <a:pt x="346" y="746"/>
                  </a:lnTo>
                  <a:lnTo>
                    <a:pt x="350" y="740"/>
                  </a:lnTo>
                  <a:lnTo>
                    <a:pt x="358" y="736"/>
                  </a:lnTo>
                  <a:lnTo>
                    <a:pt x="358" y="736"/>
                  </a:lnTo>
                  <a:lnTo>
                    <a:pt x="370" y="730"/>
                  </a:lnTo>
                  <a:lnTo>
                    <a:pt x="382" y="724"/>
                  </a:lnTo>
                  <a:lnTo>
                    <a:pt x="392" y="716"/>
                  </a:lnTo>
                  <a:lnTo>
                    <a:pt x="396" y="712"/>
                  </a:lnTo>
                  <a:lnTo>
                    <a:pt x="400" y="706"/>
                  </a:lnTo>
                  <a:lnTo>
                    <a:pt x="400" y="706"/>
                  </a:lnTo>
                  <a:lnTo>
                    <a:pt x="400" y="694"/>
                  </a:lnTo>
                  <a:lnTo>
                    <a:pt x="402" y="690"/>
                  </a:lnTo>
                  <a:lnTo>
                    <a:pt x="406" y="686"/>
                  </a:lnTo>
                  <a:lnTo>
                    <a:pt x="406" y="686"/>
                  </a:lnTo>
                  <a:lnTo>
                    <a:pt x="410" y="686"/>
                  </a:lnTo>
                  <a:lnTo>
                    <a:pt x="410" y="686"/>
                  </a:lnTo>
                  <a:lnTo>
                    <a:pt x="422" y="688"/>
                  </a:lnTo>
                  <a:lnTo>
                    <a:pt x="432" y="688"/>
                  </a:lnTo>
                  <a:lnTo>
                    <a:pt x="432" y="688"/>
                  </a:lnTo>
                  <a:lnTo>
                    <a:pt x="442" y="692"/>
                  </a:lnTo>
                  <a:lnTo>
                    <a:pt x="442" y="692"/>
                  </a:lnTo>
                  <a:lnTo>
                    <a:pt x="448" y="690"/>
                  </a:lnTo>
                  <a:lnTo>
                    <a:pt x="454" y="686"/>
                  </a:lnTo>
                  <a:lnTo>
                    <a:pt x="454" y="686"/>
                  </a:lnTo>
                  <a:lnTo>
                    <a:pt x="466" y="678"/>
                  </a:lnTo>
                  <a:lnTo>
                    <a:pt x="470" y="674"/>
                  </a:lnTo>
                  <a:lnTo>
                    <a:pt x="478" y="672"/>
                  </a:lnTo>
                  <a:lnTo>
                    <a:pt x="478" y="672"/>
                  </a:lnTo>
                  <a:lnTo>
                    <a:pt x="480" y="672"/>
                  </a:lnTo>
                  <a:lnTo>
                    <a:pt x="480" y="672"/>
                  </a:lnTo>
                  <a:lnTo>
                    <a:pt x="484" y="674"/>
                  </a:lnTo>
                  <a:lnTo>
                    <a:pt x="486" y="676"/>
                  </a:lnTo>
                  <a:lnTo>
                    <a:pt x="492" y="684"/>
                  </a:lnTo>
                  <a:lnTo>
                    <a:pt x="496" y="700"/>
                  </a:lnTo>
                  <a:lnTo>
                    <a:pt x="496" y="700"/>
                  </a:lnTo>
                  <a:lnTo>
                    <a:pt x="502" y="708"/>
                  </a:lnTo>
                  <a:lnTo>
                    <a:pt x="508" y="714"/>
                  </a:lnTo>
                  <a:lnTo>
                    <a:pt x="520" y="724"/>
                  </a:lnTo>
                  <a:lnTo>
                    <a:pt x="520" y="724"/>
                  </a:lnTo>
                  <a:lnTo>
                    <a:pt x="532" y="738"/>
                  </a:lnTo>
                  <a:lnTo>
                    <a:pt x="532" y="738"/>
                  </a:lnTo>
                  <a:lnTo>
                    <a:pt x="542" y="744"/>
                  </a:lnTo>
                  <a:lnTo>
                    <a:pt x="548" y="748"/>
                  </a:lnTo>
                  <a:lnTo>
                    <a:pt x="552" y="752"/>
                  </a:lnTo>
                  <a:lnTo>
                    <a:pt x="552" y="752"/>
                  </a:lnTo>
                  <a:lnTo>
                    <a:pt x="554" y="756"/>
                  </a:lnTo>
                  <a:lnTo>
                    <a:pt x="556" y="760"/>
                  </a:lnTo>
                  <a:lnTo>
                    <a:pt x="554" y="768"/>
                  </a:lnTo>
                  <a:lnTo>
                    <a:pt x="546" y="786"/>
                  </a:lnTo>
                  <a:lnTo>
                    <a:pt x="546" y="786"/>
                  </a:lnTo>
                  <a:lnTo>
                    <a:pt x="552" y="786"/>
                  </a:lnTo>
                  <a:lnTo>
                    <a:pt x="552" y="786"/>
                  </a:lnTo>
                  <a:lnTo>
                    <a:pt x="554" y="786"/>
                  </a:lnTo>
                  <a:lnTo>
                    <a:pt x="558" y="784"/>
                  </a:lnTo>
                  <a:lnTo>
                    <a:pt x="566" y="778"/>
                  </a:lnTo>
                  <a:lnTo>
                    <a:pt x="578" y="766"/>
                  </a:lnTo>
                  <a:lnTo>
                    <a:pt x="578" y="766"/>
                  </a:lnTo>
                  <a:lnTo>
                    <a:pt x="574" y="758"/>
                  </a:lnTo>
                  <a:lnTo>
                    <a:pt x="574" y="754"/>
                  </a:lnTo>
                  <a:lnTo>
                    <a:pt x="576" y="748"/>
                  </a:lnTo>
                  <a:lnTo>
                    <a:pt x="576" y="748"/>
                  </a:lnTo>
                  <a:lnTo>
                    <a:pt x="578" y="746"/>
                  </a:lnTo>
                  <a:lnTo>
                    <a:pt x="580" y="746"/>
                  </a:lnTo>
                  <a:lnTo>
                    <a:pt x="580" y="746"/>
                  </a:lnTo>
                  <a:lnTo>
                    <a:pt x="582" y="746"/>
                  </a:lnTo>
                  <a:lnTo>
                    <a:pt x="584" y="750"/>
                  </a:lnTo>
                  <a:lnTo>
                    <a:pt x="586" y="754"/>
                  </a:lnTo>
                  <a:lnTo>
                    <a:pt x="586" y="754"/>
                  </a:lnTo>
                  <a:lnTo>
                    <a:pt x="590" y="752"/>
                  </a:lnTo>
                  <a:lnTo>
                    <a:pt x="590" y="750"/>
                  </a:lnTo>
                  <a:lnTo>
                    <a:pt x="590" y="746"/>
                  </a:lnTo>
                  <a:lnTo>
                    <a:pt x="586" y="742"/>
                  </a:lnTo>
                  <a:lnTo>
                    <a:pt x="580" y="734"/>
                  </a:lnTo>
                  <a:lnTo>
                    <a:pt x="574" y="730"/>
                  </a:lnTo>
                  <a:lnTo>
                    <a:pt x="574" y="730"/>
                  </a:lnTo>
                  <a:lnTo>
                    <a:pt x="566" y="724"/>
                  </a:lnTo>
                  <a:lnTo>
                    <a:pt x="566" y="724"/>
                  </a:lnTo>
                  <a:lnTo>
                    <a:pt x="562" y="722"/>
                  </a:lnTo>
                  <a:lnTo>
                    <a:pt x="558" y="718"/>
                  </a:lnTo>
                  <a:lnTo>
                    <a:pt x="558" y="718"/>
                  </a:lnTo>
                  <a:lnTo>
                    <a:pt x="554" y="710"/>
                  </a:lnTo>
                  <a:lnTo>
                    <a:pt x="550" y="702"/>
                  </a:lnTo>
                  <a:lnTo>
                    <a:pt x="550" y="702"/>
                  </a:lnTo>
                  <a:lnTo>
                    <a:pt x="536" y="684"/>
                  </a:lnTo>
                  <a:lnTo>
                    <a:pt x="532" y="676"/>
                  </a:lnTo>
                  <a:lnTo>
                    <a:pt x="530" y="670"/>
                  </a:lnTo>
                  <a:lnTo>
                    <a:pt x="532" y="664"/>
                  </a:lnTo>
                  <a:lnTo>
                    <a:pt x="532" y="664"/>
                  </a:lnTo>
                  <a:lnTo>
                    <a:pt x="534" y="656"/>
                  </a:lnTo>
                  <a:lnTo>
                    <a:pt x="536" y="656"/>
                  </a:lnTo>
                  <a:lnTo>
                    <a:pt x="540" y="654"/>
                  </a:lnTo>
                  <a:lnTo>
                    <a:pt x="540" y="654"/>
                  </a:lnTo>
                  <a:lnTo>
                    <a:pt x="544" y="656"/>
                  </a:lnTo>
                  <a:lnTo>
                    <a:pt x="548" y="658"/>
                  </a:lnTo>
                  <a:lnTo>
                    <a:pt x="556" y="666"/>
                  </a:lnTo>
                  <a:lnTo>
                    <a:pt x="568" y="682"/>
                  </a:lnTo>
                  <a:lnTo>
                    <a:pt x="568" y="682"/>
                  </a:lnTo>
                  <a:lnTo>
                    <a:pt x="580" y="698"/>
                  </a:lnTo>
                  <a:lnTo>
                    <a:pt x="588" y="704"/>
                  </a:lnTo>
                  <a:lnTo>
                    <a:pt x="598" y="710"/>
                  </a:lnTo>
                  <a:lnTo>
                    <a:pt x="598" y="710"/>
                  </a:lnTo>
                  <a:lnTo>
                    <a:pt x="602" y="714"/>
                  </a:lnTo>
                  <a:lnTo>
                    <a:pt x="606" y="718"/>
                  </a:lnTo>
                  <a:lnTo>
                    <a:pt x="612" y="726"/>
                  </a:lnTo>
                  <a:lnTo>
                    <a:pt x="612" y="726"/>
                  </a:lnTo>
                  <a:lnTo>
                    <a:pt x="612" y="732"/>
                  </a:lnTo>
                  <a:lnTo>
                    <a:pt x="612" y="738"/>
                  </a:lnTo>
                  <a:lnTo>
                    <a:pt x="610" y="748"/>
                  </a:lnTo>
                  <a:lnTo>
                    <a:pt x="610" y="748"/>
                  </a:lnTo>
                  <a:lnTo>
                    <a:pt x="612" y="756"/>
                  </a:lnTo>
                  <a:lnTo>
                    <a:pt x="616" y="764"/>
                  </a:lnTo>
                  <a:lnTo>
                    <a:pt x="628" y="776"/>
                  </a:lnTo>
                  <a:lnTo>
                    <a:pt x="628" y="776"/>
                  </a:lnTo>
                  <a:lnTo>
                    <a:pt x="632" y="780"/>
                  </a:lnTo>
                  <a:lnTo>
                    <a:pt x="636" y="782"/>
                  </a:lnTo>
                  <a:lnTo>
                    <a:pt x="646" y="784"/>
                  </a:lnTo>
                  <a:lnTo>
                    <a:pt x="646" y="784"/>
                  </a:lnTo>
                  <a:lnTo>
                    <a:pt x="646" y="786"/>
                  </a:lnTo>
                  <a:lnTo>
                    <a:pt x="648" y="790"/>
                  </a:lnTo>
                  <a:lnTo>
                    <a:pt x="648" y="792"/>
                  </a:lnTo>
                  <a:lnTo>
                    <a:pt x="650" y="794"/>
                  </a:lnTo>
                  <a:lnTo>
                    <a:pt x="650" y="794"/>
                  </a:lnTo>
                  <a:lnTo>
                    <a:pt x="654" y="796"/>
                  </a:lnTo>
                  <a:lnTo>
                    <a:pt x="654" y="796"/>
                  </a:lnTo>
                  <a:lnTo>
                    <a:pt x="656" y="796"/>
                  </a:lnTo>
                  <a:lnTo>
                    <a:pt x="658" y="794"/>
                  </a:lnTo>
                  <a:lnTo>
                    <a:pt x="660" y="788"/>
                  </a:lnTo>
                  <a:lnTo>
                    <a:pt x="662" y="778"/>
                  </a:lnTo>
                  <a:lnTo>
                    <a:pt x="662" y="778"/>
                  </a:lnTo>
                  <a:lnTo>
                    <a:pt x="660" y="762"/>
                  </a:lnTo>
                  <a:lnTo>
                    <a:pt x="660" y="754"/>
                  </a:lnTo>
                  <a:lnTo>
                    <a:pt x="662" y="750"/>
                  </a:lnTo>
                  <a:lnTo>
                    <a:pt x="664" y="750"/>
                  </a:lnTo>
                  <a:lnTo>
                    <a:pt x="664" y="750"/>
                  </a:lnTo>
                  <a:lnTo>
                    <a:pt x="664" y="750"/>
                  </a:lnTo>
                  <a:lnTo>
                    <a:pt x="664" y="750"/>
                  </a:lnTo>
                  <a:lnTo>
                    <a:pt x="666" y="752"/>
                  </a:lnTo>
                  <a:lnTo>
                    <a:pt x="670" y="756"/>
                  </a:lnTo>
                  <a:lnTo>
                    <a:pt x="670" y="756"/>
                  </a:lnTo>
                  <a:lnTo>
                    <a:pt x="682" y="748"/>
                  </a:lnTo>
                  <a:lnTo>
                    <a:pt x="682" y="748"/>
                  </a:lnTo>
                  <a:lnTo>
                    <a:pt x="686" y="746"/>
                  </a:lnTo>
                  <a:lnTo>
                    <a:pt x="690" y="746"/>
                  </a:lnTo>
                  <a:lnTo>
                    <a:pt x="690" y="746"/>
                  </a:lnTo>
                  <a:lnTo>
                    <a:pt x="694" y="746"/>
                  </a:lnTo>
                  <a:lnTo>
                    <a:pt x="698" y="748"/>
                  </a:lnTo>
                  <a:lnTo>
                    <a:pt x="700" y="752"/>
                  </a:lnTo>
                  <a:lnTo>
                    <a:pt x="700" y="758"/>
                  </a:lnTo>
                  <a:lnTo>
                    <a:pt x="700" y="758"/>
                  </a:lnTo>
                  <a:lnTo>
                    <a:pt x="698" y="766"/>
                  </a:lnTo>
                  <a:lnTo>
                    <a:pt x="694" y="776"/>
                  </a:lnTo>
                  <a:lnTo>
                    <a:pt x="692" y="784"/>
                  </a:lnTo>
                  <a:lnTo>
                    <a:pt x="690" y="794"/>
                  </a:lnTo>
                  <a:lnTo>
                    <a:pt x="690" y="794"/>
                  </a:lnTo>
                  <a:lnTo>
                    <a:pt x="692" y="798"/>
                  </a:lnTo>
                  <a:lnTo>
                    <a:pt x="694" y="802"/>
                  </a:lnTo>
                  <a:lnTo>
                    <a:pt x="700" y="806"/>
                  </a:lnTo>
                  <a:lnTo>
                    <a:pt x="708" y="810"/>
                  </a:lnTo>
                  <a:lnTo>
                    <a:pt x="716" y="814"/>
                  </a:lnTo>
                  <a:lnTo>
                    <a:pt x="716" y="814"/>
                  </a:lnTo>
                  <a:lnTo>
                    <a:pt x="720" y="818"/>
                  </a:lnTo>
                  <a:lnTo>
                    <a:pt x="722" y="822"/>
                  </a:lnTo>
                  <a:lnTo>
                    <a:pt x="722" y="822"/>
                  </a:lnTo>
                  <a:lnTo>
                    <a:pt x="726" y="822"/>
                  </a:lnTo>
                  <a:lnTo>
                    <a:pt x="726" y="822"/>
                  </a:lnTo>
                  <a:lnTo>
                    <a:pt x="736" y="822"/>
                  </a:lnTo>
                  <a:lnTo>
                    <a:pt x="736" y="822"/>
                  </a:lnTo>
                  <a:lnTo>
                    <a:pt x="742" y="820"/>
                  </a:lnTo>
                  <a:lnTo>
                    <a:pt x="748" y="818"/>
                  </a:lnTo>
                  <a:lnTo>
                    <a:pt x="748" y="818"/>
                  </a:lnTo>
                  <a:lnTo>
                    <a:pt x="752" y="814"/>
                  </a:lnTo>
                  <a:lnTo>
                    <a:pt x="760" y="812"/>
                  </a:lnTo>
                  <a:lnTo>
                    <a:pt x="760" y="812"/>
                  </a:lnTo>
                  <a:lnTo>
                    <a:pt x="760" y="812"/>
                  </a:lnTo>
                  <a:lnTo>
                    <a:pt x="760" y="812"/>
                  </a:lnTo>
                  <a:lnTo>
                    <a:pt x="770" y="816"/>
                  </a:lnTo>
                  <a:lnTo>
                    <a:pt x="770" y="816"/>
                  </a:lnTo>
                  <a:lnTo>
                    <a:pt x="774" y="818"/>
                  </a:lnTo>
                  <a:lnTo>
                    <a:pt x="772" y="824"/>
                  </a:lnTo>
                  <a:lnTo>
                    <a:pt x="772" y="824"/>
                  </a:lnTo>
                  <a:lnTo>
                    <a:pt x="776" y="824"/>
                  </a:lnTo>
                  <a:lnTo>
                    <a:pt x="776" y="824"/>
                  </a:lnTo>
                  <a:lnTo>
                    <a:pt x="778" y="824"/>
                  </a:lnTo>
                  <a:lnTo>
                    <a:pt x="778" y="824"/>
                  </a:lnTo>
                  <a:lnTo>
                    <a:pt x="782" y="824"/>
                  </a:lnTo>
                  <a:lnTo>
                    <a:pt x="782" y="824"/>
                  </a:lnTo>
                  <a:lnTo>
                    <a:pt x="792" y="826"/>
                  </a:lnTo>
                  <a:lnTo>
                    <a:pt x="792" y="826"/>
                  </a:lnTo>
                  <a:lnTo>
                    <a:pt x="792" y="826"/>
                  </a:lnTo>
                  <a:lnTo>
                    <a:pt x="792" y="826"/>
                  </a:lnTo>
                  <a:lnTo>
                    <a:pt x="798" y="820"/>
                  </a:lnTo>
                  <a:lnTo>
                    <a:pt x="798" y="820"/>
                  </a:lnTo>
                  <a:lnTo>
                    <a:pt x="802" y="816"/>
                  </a:lnTo>
                  <a:lnTo>
                    <a:pt x="808" y="814"/>
                  </a:lnTo>
                  <a:lnTo>
                    <a:pt x="808" y="814"/>
                  </a:lnTo>
                  <a:lnTo>
                    <a:pt x="810" y="814"/>
                  </a:lnTo>
                  <a:lnTo>
                    <a:pt x="814" y="816"/>
                  </a:lnTo>
                  <a:lnTo>
                    <a:pt x="814" y="816"/>
                  </a:lnTo>
                  <a:lnTo>
                    <a:pt x="814" y="820"/>
                  </a:lnTo>
                  <a:lnTo>
                    <a:pt x="814" y="822"/>
                  </a:lnTo>
                  <a:lnTo>
                    <a:pt x="814" y="830"/>
                  </a:lnTo>
                  <a:lnTo>
                    <a:pt x="808" y="846"/>
                  </a:lnTo>
                  <a:lnTo>
                    <a:pt x="808" y="846"/>
                  </a:lnTo>
                  <a:lnTo>
                    <a:pt x="806" y="850"/>
                  </a:lnTo>
                  <a:lnTo>
                    <a:pt x="808" y="854"/>
                  </a:lnTo>
                  <a:lnTo>
                    <a:pt x="810" y="860"/>
                  </a:lnTo>
                  <a:lnTo>
                    <a:pt x="810" y="860"/>
                  </a:lnTo>
                  <a:lnTo>
                    <a:pt x="796" y="876"/>
                  </a:lnTo>
                  <a:lnTo>
                    <a:pt x="782" y="894"/>
                  </a:lnTo>
                  <a:lnTo>
                    <a:pt x="782" y="894"/>
                  </a:lnTo>
                  <a:lnTo>
                    <a:pt x="774" y="904"/>
                  </a:lnTo>
                  <a:lnTo>
                    <a:pt x="768" y="910"/>
                  </a:lnTo>
                  <a:lnTo>
                    <a:pt x="762" y="912"/>
                  </a:lnTo>
                  <a:lnTo>
                    <a:pt x="762" y="912"/>
                  </a:lnTo>
                  <a:lnTo>
                    <a:pt x="760" y="912"/>
                  </a:lnTo>
                  <a:lnTo>
                    <a:pt x="760" y="912"/>
                  </a:lnTo>
                  <a:lnTo>
                    <a:pt x="748" y="904"/>
                  </a:lnTo>
                  <a:lnTo>
                    <a:pt x="740" y="898"/>
                  </a:lnTo>
                  <a:lnTo>
                    <a:pt x="740" y="898"/>
                  </a:lnTo>
                  <a:lnTo>
                    <a:pt x="740" y="898"/>
                  </a:lnTo>
                  <a:lnTo>
                    <a:pt x="734" y="904"/>
                  </a:lnTo>
                  <a:lnTo>
                    <a:pt x="724" y="908"/>
                  </a:lnTo>
                  <a:lnTo>
                    <a:pt x="714" y="910"/>
                  </a:lnTo>
                  <a:lnTo>
                    <a:pt x="704" y="910"/>
                  </a:lnTo>
                  <a:lnTo>
                    <a:pt x="704" y="910"/>
                  </a:lnTo>
                  <a:lnTo>
                    <a:pt x="692" y="910"/>
                  </a:lnTo>
                  <a:lnTo>
                    <a:pt x="684" y="908"/>
                  </a:lnTo>
                  <a:lnTo>
                    <a:pt x="684" y="908"/>
                  </a:lnTo>
                  <a:lnTo>
                    <a:pt x="676" y="904"/>
                  </a:lnTo>
                  <a:lnTo>
                    <a:pt x="670" y="900"/>
                  </a:lnTo>
                  <a:lnTo>
                    <a:pt x="662" y="896"/>
                  </a:lnTo>
                  <a:lnTo>
                    <a:pt x="654" y="892"/>
                  </a:lnTo>
                  <a:lnTo>
                    <a:pt x="654" y="892"/>
                  </a:lnTo>
                  <a:lnTo>
                    <a:pt x="646" y="890"/>
                  </a:lnTo>
                  <a:lnTo>
                    <a:pt x="642" y="888"/>
                  </a:lnTo>
                  <a:lnTo>
                    <a:pt x="640" y="884"/>
                  </a:lnTo>
                  <a:lnTo>
                    <a:pt x="640" y="884"/>
                  </a:lnTo>
                  <a:lnTo>
                    <a:pt x="636" y="878"/>
                  </a:lnTo>
                  <a:lnTo>
                    <a:pt x="630" y="872"/>
                  </a:lnTo>
                  <a:lnTo>
                    <a:pt x="630" y="872"/>
                  </a:lnTo>
                  <a:lnTo>
                    <a:pt x="624" y="870"/>
                  </a:lnTo>
                  <a:lnTo>
                    <a:pt x="618" y="868"/>
                  </a:lnTo>
                  <a:lnTo>
                    <a:pt x="618" y="868"/>
                  </a:lnTo>
                  <a:lnTo>
                    <a:pt x="614" y="868"/>
                  </a:lnTo>
                  <a:lnTo>
                    <a:pt x="608" y="870"/>
                  </a:lnTo>
                  <a:lnTo>
                    <a:pt x="596" y="876"/>
                  </a:lnTo>
                  <a:lnTo>
                    <a:pt x="596" y="876"/>
                  </a:lnTo>
                  <a:lnTo>
                    <a:pt x="590" y="878"/>
                  </a:lnTo>
                  <a:lnTo>
                    <a:pt x="588" y="880"/>
                  </a:lnTo>
                  <a:lnTo>
                    <a:pt x="586" y="884"/>
                  </a:lnTo>
                  <a:lnTo>
                    <a:pt x="586" y="888"/>
                  </a:lnTo>
                  <a:lnTo>
                    <a:pt x="586" y="888"/>
                  </a:lnTo>
                  <a:lnTo>
                    <a:pt x="586" y="896"/>
                  </a:lnTo>
                  <a:lnTo>
                    <a:pt x="584" y="904"/>
                  </a:lnTo>
                  <a:lnTo>
                    <a:pt x="584" y="904"/>
                  </a:lnTo>
                  <a:lnTo>
                    <a:pt x="582" y="912"/>
                  </a:lnTo>
                  <a:lnTo>
                    <a:pt x="580" y="914"/>
                  </a:lnTo>
                  <a:lnTo>
                    <a:pt x="574" y="916"/>
                  </a:lnTo>
                  <a:lnTo>
                    <a:pt x="574" y="916"/>
                  </a:lnTo>
                  <a:lnTo>
                    <a:pt x="574" y="916"/>
                  </a:lnTo>
                  <a:lnTo>
                    <a:pt x="574" y="916"/>
                  </a:lnTo>
                  <a:lnTo>
                    <a:pt x="568" y="914"/>
                  </a:lnTo>
                  <a:lnTo>
                    <a:pt x="564" y="912"/>
                  </a:lnTo>
                  <a:lnTo>
                    <a:pt x="558" y="906"/>
                  </a:lnTo>
                  <a:lnTo>
                    <a:pt x="558" y="906"/>
                  </a:lnTo>
                  <a:lnTo>
                    <a:pt x="550" y="902"/>
                  </a:lnTo>
                  <a:lnTo>
                    <a:pt x="542" y="898"/>
                  </a:lnTo>
                  <a:lnTo>
                    <a:pt x="534" y="894"/>
                  </a:lnTo>
                  <a:lnTo>
                    <a:pt x="528" y="888"/>
                  </a:lnTo>
                  <a:lnTo>
                    <a:pt x="528" y="888"/>
                  </a:lnTo>
                  <a:lnTo>
                    <a:pt x="524" y="882"/>
                  </a:lnTo>
                  <a:lnTo>
                    <a:pt x="520" y="874"/>
                  </a:lnTo>
                  <a:lnTo>
                    <a:pt x="520" y="874"/>
                  </a:lnTo>
                  <a:lnTo>
                    <a:pt x="516" y="872"/>
                  </a:lnTo>
                  <a:lnTo>
                    <a:pt x="512" y="870"/>
                  </a:lnTo>
                  <a:lnTo>
                    <a:pt x="512" y="870"/>
                  </a:lnTo>
                  <a:lnTo>
                    <a:pt x="502" y="872"/>
                  </a:lnTo>
                  <a:lnTo>
                    <a:pt x="502" y="872"/>
                  </a:lnTo>
                  <a:lnTo>
                    <a:pt x="498" y="872"/>
                  </a:lnTo>
                  <a:lnTo>
                    <a:pt x="498" y="872"/>
                  </a:lnTo>
                  <a:lnTo>
                    <a:pt x="490" y="870"/>
                  </a:lnTo>
                  <a:lnTo>
                    <a:pt x="482" y="868"/>
                  </a:lnTo>
                  <a:lnTo>
                    <a:pt x="468" y="862"/>
                  </a:lnTo>
                  <a:lnTo>
                    <a:pt x="468" y="862"/>
                  </a:lnTo>
                  <a:lnTo>
                    <a:pt x="460" y="858"/>
                  </a:lnTo>
                  <a:lnTo>
                    <a:pt x="458" y="856"/>
                  </a:lnTo>
                  <a:lnTo>
                    <a:pt x="458" y="852"/>
                  </a:lnTo>
                  <a:lnTo>
                    <a:pt x="458" y="852"/>
                  </a:lnTo>
                  <a:lnTo>
                    <a:pt x="460" y="842"/>
                  </a:lnTo>
                  <a:lnTo>
                    <a:pt x="468" y="838"/>
                  </a:lnTo>
                  <a:lnTo>
                    <a:pt x="468" y="838"/>
                  </a:lnTo>
                  <a:lnTo>
                    <a:pt x="474" y="834"/>
                  </a:lnTo>
                  <a:lnTo>
                    <a:pt x="476" y="832"/>
                  </a:lnTo>
                  <a:lnTo>
                    <a:pt x="478" y="828"/>
                  </a:lnTo>
                  <a:lnTo>
                    <a:pt x="478" y="828"/>
                  </a:lnTo>
                  <a:lnTo>
                    <a:pt x="478" y="824"/>
                  </a:lnTo>
                  <a:lnTo>
                    <a:pt x="476" y="822"/>
                  </a:lnTo>
                  <a:lnTo>
                    <a:pt x="472" y="816"/>
                  </a:lnTo>
                  <a:lnTo>
                    <a:pt x="472" y="816"/>
                  </a:lnTo>
                  <a:lnTo>
                    <a:pt x="472" y="808"/>
                  </a:lnTo>
                  <a:lnTo>
                    <a:pt x="472" y="804"/>
                  </a:lnTo>
                  <a:lnTo>
                    <a:pt x="470" y="802"/>
                  </a:lnTo>
                  <a:lnTo>
                    <a:pt x="470" y="802"/>
                  </a:lnTo>
                  <a:lnTo>
                    <a:pt x="468" y="798"/>
                  </a:lnTo>
                  <a:lnTo>
                    <a:pt x="466" y="798"/>
                  </a:lnTo>
                  <a:lnTo>
                    <a:pt x="466" y="798"/>
                  </a:lnTo>
                  <a:lnTo>
                    <a:pt x="462" y="800"/>
                  </a:lnTo>
                  <a:lnTo>
                    <a:pt x="458" y="802"/>
                  </a:lnTo>
                  <a:lnTo>
                    <a:pt x="458" y="802"/>
                  </a:lnTo>
                  <a:lnTo>
                    <a:pt x="446" y="804"/>
                  </a:lnTo>
                  <a:lnTo>
                    <a:pt x="432" y="804"/>
                  </a:lnTo>
                  <a:lnTo>
                    <a:pt x="432" y="804"/>
                  </a:lnTo>
                  <a:lnTo>
                    <a:pt x="418" y="802"/>
                  </a:lnTo>
                  <a:lnTo>
                    <a:pt x="418" y="802"/>
                  </a:lnTo>
                  <a:lnTo>
                    <a:pt x="408" y="802"/>
                  </a:lnTo>
                  <a:lnTo>
                    <a:pt x="400" y="800"/>
                  </a:lnTo>
                  <a:lnTo>
                    <a:pt x="400" y="800"/>
                  </a:lnTo>
                  <a:lnTo>
                    <a:pt x="394" y="796"/>
                  </a:lnTo>
                  <a:lnTo>
                    <a:pt x="390" y="794"/>
                  </a:lnTo>
                  <a:lnTo>
                    <a:pt x="386" y="794"/>
                  </a:lnTo>
                  <a:lnTo>
                    <a:pt x="386" y="794"/>
                  </a:lnTo>
                  <a:lnTo>
                    <a:pt x="382" y="794"/>
                  </a:lnTo>
                  <a:lnTo>
                    <a:pt x="382" y="794"/>
                  </a:lnTo>
                  <a:lnTo>
                    <a:pt x="374" y="798"/>
                  </a:lnTo>
                  <a:lnTo>
                    <a:pt x="366" y="802"/>
                  </a:lnTo>
                  <a:lnTo>
                    <a:pt x="358" y="806"/>
                  </a:lnTo>
                  <a:lnTo>
                    <a:pt x="350" y="810"/>
                  </a:lnTo>
                  <a:lnTo>
                    <a:pt x="350" y="810"/>
                  </a:lnTo>
                  <a:lnTo>
                    <a:pt x="346" y="810"/>
                  </a:lnTo>
                  <a:lnTo>
                    <a:pt x="346" y="810"/>
                  </a:lnTo>
                  <a:lnTo>
                    <a:pt x="342" y="810"/>
                  </a:lnTo>
                  <a:lnTo>
                    <a:pt x="342" y="810"/>
                  </a:lnTo>
                  <a:lnTo>
                    <a:pt x="338" y="810"/>
                  </a:lnTo>
                  <a:lnTo>
                    <a:pt x="338" y="810"/>
                  </a:lnTo>
                  <a:lnTo>
                    <a:pt x="334" y="810"/>
                  </a:lnTo>
                  <a:lnTo>
                    <a:pt x="330" y="810"/>
                  </a:lnTo>
                  <a:lnTo>
                    <a:pt x="330" y="810"/>
                  </a:lnTo>
                  <a:lnTo>
                    <a:pt x="326" y="814"/>
                  </a:lnTo>
                  <a:lnTo>
                    <a:pt x="324" y="816"/>
                  </a:lnTo>
                  <a:lnTo>
                    <a:pt x="322" y="820"/>
                  </a:lnTo>
                  <a:lnTo>
                    <a:pt x="320" y="822"/>
                  </a:lnTo>
                  <a:lnTo>
                    <a:pt x="320" y="822"/>
                  </a:lnTo>
                  <a:lnTo>
                    <a:pt x="312" y="824"/>
                  </a:lnTo>
                  <a:lnTo>
                    <a:pt x="312" y="824"/>
                  </a:lnTo>
                  <a:lnTo>
                    <a:pt x="306" y="822"/>
                  </a:lnTo>
                  <a:lnTo>
                    <a:pt x="306" y="822"/>
                  </a:lnTo>
                  <a:lnTo>
                    <a:pt x="300" y="822"/>
                  </a:lnTo>
                  <a:lnTo>
                    <a:pt x="300" y="822"/>
                  </a:lnTo>
                  <a:lnTo>
                    <a:pt x="300" y="822"/>
                  </a:lnTo>
                  <a:lnTo>
                    <a:pt x="300" y="822"/>
                  </a:lnTo>
                  <a:lnTo>
                    <a:pt x="288" y="824"/>
                  </a:lnTo>
                  <a:lnTo>
                    <a:pt x="276" y="826"/>
                  </a:lnTo>
                  <a:lnTo>
                    <a:pt x="276" y="826"/>
                  </a:lnTo>
                  <a:lnTo>
                    <a:pt x="266" y="826"/>
                  </a:lnTo>
                  <a:lnTo>
                    <a:pt x="266" y="826"/>
                  </a:lnTo>
                  <a:lnTo>
                    <a:pt x="260" y="826"/>
                  </a:lnTo>
                  <a:lnTo>
                    <a:pt x="256" y="824"/>
                  </a:lnTo>
                  <a:lnTo>
                    <a:pt x="256" y="824"/>
                  </a:lnTo>
                  <a:lnTo>
                    <a:pt x="252" y="822"/>
                  </a:lnTo>
                  <a:lnTo>
                    <a:pt x="248" y="820"/>
                  </a:lnTo>
                  <a:lnTo>
                    <a:pt x="248" y="820"/>
                  </a:lnTo>
                  <a:lnTo>
                    <a:pt x="246" y="822"/>
                  </a:lnTo>
                  <a:lnTo>
                    <a:pt x="242" y="824"/>
                  </a:lnTo>
                  <a:lnTo>
                    <a:pt x="242" y="824"/>
                  </a:lnTo>
                  <a:lnTo>
                    <a:pt x="220" y="850"/>
                  </a:lnTo>
                  <a:lnTo>
                    <a:pt x="220" y="850"/>
                  </a:lnTo>
                  <a:lnTo>
                    <a:pt x="212" y="856"/>
                  </a:lnTo>
                  <a:lnTo>
                    <a:pt x="204" y="862"/>
                  </a:lnTo>
                  <a:lnTo>
                    <a:pt x="186" y="872"/>
                  </a:lnTo>
                  <a:lnTo>
                    <a:pt x="186" y="872"/>
                  </a:lnTo>
                  <a:lnTo>
                    <a:pt x="180" y="878"/>
                  </a:lnTo>
                  <a:lnTo>
                    <a:pt x="174" y="886"/>
                  </a:lnTo>
                  <a:lnTo>
                    <a:pt x="174" y="886"/>
                  </a:lnTo>
                  <a:lnTo>
                    <a:pt x="168" y="892"/>
                  </a:lnTo>
                  <a:lnTo>
                    <a:pt x="166" y="894"/>
                  </a:lnTo>
                  <a:lnTo>
                    <a:pt x="166" y="900"/>
                  </a:lnTo>
                  <a:lnTo>
                    <a:pt x="166" y="900"/>
                  </a:lnTo>
                  <a:lnTo>
                    <a:pt x="164" y="908"/>
                  </a:lnTo>
                  <a:lnTo>
                    <a:pt x="162" y="916"/>
                  </a:lnTo>
                  <a:lnTo>
                    <a:pt x="154" y="922"/>
                  </a:lnTo>
                  <a:lnTo>
                    <a:pt x="144" y="926"/>
                  </a:lnTo>
                  <a:lnTo>
                    <a:pt x="144" y="926"/>
                  </a:lnTo>
                  <a:lnTo>
                    <a:pt x="132" y="932"/>
                  </a:lnTo>
                  <a:lnTo>
                    <a:pt x="120" y="938"/>
                  </a:lnTo>
                  <a:lnTo>
                    <a:pt x="108" y="946"/>
                  </a:lnTo>
                  <a:lnTo>
                    <a:pt x="96" y="956"/>
                  </a:lnTo>
                  <a:lnTo>
                    <a:pt x="96" y="956"/>
                  </a:lnTo>
                  <a:lnTo>
                    <a:pt x="80" y="974"/>
                  </a:lnTo>
                  <a:lnTo>
                    <a:pt x="66" y="992"/>
                  </a:lnTo>
                  <a:lnTo>
                    <a:pt x="66" y="992"/>
                  </a:lnTo>
                  <a:lnTo>
                    <a:pt x="56" y="1010"/>
                  </a:lnTo>
                  <a:lnTo>
                    <a:pt x="50" y="1018"/>
                  </a:lnTo>
                  <a:lnTo>
                    <a:pt x="40" y="1026"/>
                  </a:lnTo>
                  <a:lnTo>
                    <a:pt x="40" y="1026"/>
                  </a:lnTo>
                  <a:lnTo>
                    <a:pt x="34" y="1032"/>
                  </a:lnTo>
                  <a:lnTo>
                    <a:pt x="28" y="1038"/>
                  </a:lnTo>
                  <a:lnTo>
                    <a:pt x="24" y="1046"/>
                  </a:lnTo>
                  <a:lnTo>
                    <a:pt x="24" y="1054"/>
                  </a:lnTo>
                  <a:lnTo>
                    <a:pt x="24" y="1054"/>
                  </a:lnTo>
                  <a:lnTo>
                    <a:pt x="26" y="1062"/>
                  </a:lnTo>
                  <a:lnTo>
                    <a:pt x="32" y="1070"/>
                  </a:lnTo>
                  <a:lnTo>
                    <a:pt x="38" y="1076"/>
                  </a:lnTo>
                  <a:lnTo>
                    <a:pt x="40" y="1080"/>
                  </a:lnTo>
                  <a:lnTo>
                    <a:pt x="40" y="1086"/>
                  </a:lnTo>
                  <a:lnTo>
                    <a:pt x="40" y="1086"/>
                  </a:lnTo>
                  <a:lnTo>
                    <a:pt x="38" y="1096"/>
                  </a:lnTo>
                  <a:lnTo>
                    <a:pt x="34" y="1108"/>
                  </a:lnTo>
                  <a:lnTo>
                    <a:pt x="28" y="1118"/>
                  </a:lnTo>
                  <a:lnTo>
                    <a:pt x="20" y="1128"/>
                  </a:lnTo>
                  <a:lnTo>
                    <a:pt x="20" y="1128"/>
                  </a:lnTo>
                  <a:lnTo>
                    <a:pt x="10" y="1140"/>
                  </a:lnTo>
                  <a:lnTo>
                    <a:pt x="2" y="1152"/>
                  </a:lnTo>
                  <a:lnTo>
                    <a:pt x="0" y="1166"/>
                  </a:lnTo>
                  <a:lnTo>
                    <a:pt x="0" y="1172"/>
                  </a:lnTo>
                  <a:lnTo>
                    <a:pt x="0" y="1180"/>
                  </a:lnTo>
                  <a:lnTo>
                    <a:pt x="0" y="1180"/>
                  </a:lnTo>
                  <a:lnTo>
                    <a:pt x="0" y="1188"/>
                  </a:lnTo>
                  <a:lnTo>
                    <a:pt x="2" y="1198"/>
                  </a:lnTo>
                  <a:lnTo>
                    <a:pt x="2" y="1198"/>
                  </a:lnTo>
                  <a:lnTo>
                    <a:pt x="4" y="1204"/>
                  </a:lnTo>
                  <a:lnTo>
                    <a:pt x="8" y="1208"/>
                  </a:lnTo>
                  <a:lnTo>
                    <a:pt x="14" y="1216"/>
                  </a:lnTo>
                  <a:lnTo>
                    <a:pt x="14" y="1216"/>
                  </a:lnTo>
                  <a:lnTo>
                    <a:pt x="20" y="1224"/>
                  </a:lnTo>
                  <a:lnTo>
                    <a:pt x="24" y="1232"/>
                  </a:lnTo>
                  <a:lnTo>
                    <a:pt x="26" y="1240"/>
                  </a:lnTo>
                  <a:lnTo>
                    <a:pt x="30" y="1248"/>
                  </a:lnTo>
                  <a:lnTo>
                    <a:pt x="30" y="1248"/>
                  </a:lnTo>
                  <a:lnTo>
                    <a:pt x="36" y="1254"/>
                  </a:lnTo>
                  <a:lnTo>
                    <a:pt x="40" y="1260"/>
                  </a:lnTo>
                  <a:lnTo>
                    <a:pt x="40" y="1260"/>
                  </a:lnTo>
                  <a:lnTo>
                    <a:pt x="42" y="1266"/>
                  </a:lnTo>
                  <a:lnTo>
                    <a:pt x="42" y="1272"/>
                  </a:lnTo>
                  <a:lnTo>
                    <a:pt x="42" y="1278"/>
                  </a:lnTo>
                  <a:lnTo>
                    <a:pt x="44" y="1284"/>
                  </a:lnTo>
                  <a:lnTo>
                    <a:pt x="44" y="1284"/>
                  </a:lnTo>
                  <a:lnTo>
                    <a:pt x="48" y="1290"/>
                  </a:lnTo>
                  <a:lnTo>
                    <a:pt x="56" y="1294"/>
                  </a:lnTo>
                  <a:lnTo>
                    <a:pt x="68" y="1300"/>
                  </a:lnTo>
                  <a:lnTo>
                    <a:pt x="68" y="1300"/>
                  </a:lnTo>
                  <a:lnTo>
                    <a:pt x="76" y="1306"/>
                  </a:lnTo>
                  <a:lnTo>
                    <a:pt x="80" y="1310"/>
                  </a:lnTo>
                  <a:lnTo>
                    <a:pt x="82" y="1314"/>
                  </a:lnTo>
                  <a:lnTo>
                    <a:pt x="82" y="1314"/>
                  </a:lnTo>
                  <a:lnTo>
                    <a:pt x="86" y="1322"/>
                  </a:lnTo>
                  <a:lnTo>
                    <a:pt x="90" y="1324"/>
                  </a:lnTo>
                  <a:lnTo>
                    <a:pt x="92" y="1328"/>
                  </a:lnTo>
                  <a:lnTo>
                    <a:pt x="92" y="1328"/>
                  </a:lnTo>
                  <a:lnTo>
                    <a:pt x="98" y="1328"/>
                  </a:lnTo>
                  <a:lnTo>
                    <a:pt x="98" y="1328"/>
                  </a:lnTo>
                  <a:lnTo>
                    <a:pt x="106" y="1328"/>
                  </a:lnTo>
                  <a:lnTo>
                    <a:pt x="114" y="1324"/>
                  </a:lnTo>
                  <a:lnTo>
                    <a:pt x="128" y="1316"/>
                  </a:lnTo>
                  <a:lnTo>
                    <a:pt x="128" y="1316"/>
                  </a:lnTo>
                  <a:lnTo>
                    <a:pt x="140" y="1312"/>
                  </a:lnTo>
                  <a:lnTo>
                    <a:pt x="152" y="1310"/>
                  </a:lnTo>
                  <a:lnTo>
                    <a:pt x="152" y="1310"/>
                  </a:lnTo>
                  <a:lnTo>
                    <a:pt x="160" y="1312"/>
                  </a:lnTo>
                  <a:lnTo>
                    <a:pt x="168" y="1316"/>
                  </a:lnTo>
                  <a:lnTo>
                    <a:pt x="168" y="1316"/>
                  </a:lnTo>
                  <a:lnTo>
                    <a:pt x="170" y="1320"/>
                  </a:lnTo>
                  <a:lnTo>
                    <a:pt x="172" y="1322"/>
                  </a:lnTo>
                  <a:lnTo>
                    <a:pt x="172" y="1322"/>
                  </a:lnTo>
                  <a:lnTo>
                    <a:pt x="174" y="1322"/>
                  </a:lnTo>
                  <a:lnTo>
                    <a:pt x="174" y="1322"/>
                  </a:lnTo>
                  <a:lnTo>
                    <a:pt x="182" y="1320"/>
                  </a:lnTo>
                  <a:lnTo>
                    <a:pt x="182" y="1320"/>
                  </a:lnTo>
                  <a:lnTo>
                    <a:pt x="190" y="1316"/>
                  </a:lnTo>
                  <a:lnTo>
                    <a:pt x="200" y="1312"/>
                  </a:lnTo>
                  <a:lnTo>
                    <a:pt x="200" y="1312"/>
                  </a:lnTo>
                  <a:lnTo>
                    <a:pt x="210" y="1308"/>
                  </a:lnTo>
                  <a:lnTo>
                    <a:pt x="220" y="1306"/>
                  </a:lnTo>
                  <a:lnTo>
                    <a:pt x="220" y="1306"/>
                  </a:lnTo>
                  <a:lnTo>
                    <a:pt x="238" y="1296"/>
                  </a:lnTo>
                  <a:lnTo>
                    <a:pt x="238" y="1296"/>
                  </a:lnTo>
                  <a:lnTo>
                    <a:pt x="250" y="1290"/>
                  </a:lnTo>
                  <a:lnTo>
                    <a:pt x="262" y="1288"/>
                  </a:lnTo>
                  <a:lnTo>
                    <a:pt x="262" y="1288"/>
                  </a:lnTo>
                  <a:lnTo>
                    <a:pt x="270" y="1290"/>
                  </a:lnTo>
                  <a:lnTo>
                    <a:pt x="276" y="1294"/>
                  </a:lnTo>
                  <a:lnTo>
                    <a:pt x="276" y="1294"/>
                  </a:lnTo>
                  <a:lnTo>
                    <a:pt x="280" y="1296"/>
                  </a:lnTo>
                  <a:lnTo>
                    <a:pt x="280" y="1300"/>
                  </a:lnTo>
                  <a:lnTo>
                    <a:pt x="282" y="1310"/>
                  </a:lnTo>
                  <a:lnTo>
                    <a:pt x="280" y="1318"/>
                  </a:lnTo>
                  <a:lnTo>
                    <a:pt x="282" y="1328"/>
                  </a:lnTo>
                  <a:lnTo>
                    <a:pt x="282" y="1328"/>
                  </a:lnTo>
                  <a:lnTo>
                    <a:pt x="284" y="1334"/>
                  </a:lnTo>
                  <a:lnTo>
                    <a:pt x="286" y="1336"/>
                  </a:lnTo>
                  <a:lnTo>
                    <a:pt x="290" y="1338"/>
                  </a:lnTo>
                  <a:lnTo>
                    <a:pt x="290" y="1338"/>
                  </a:lnTo>
                  <a:lnTo>
                    <a:pt x="292" y="1336"/>
                  </a:lnTo>
                  <a:lnTo>
                    <a:pt x="292" y="1336"/>
                  </a:lnTo>
                  <a:lnTo>
                    <a:pt x="304" y="1332"/>
                  </a:lnTo>
                  <a:lnTo>
                    <a:pt x="316" y="1328"/>
                  </a:lnTo>
                  <a:lnTo>
                    <a:pt x="316" y="1328"/>
                  </a:lnTo>
                  <a:lnTo>
                    <a:pt x="322" y="1328"/>
                  </a:lnTo>
                  <a:lnTo>
                    <a:pt x="322" y="1328"/>
                  </a:lnTo>
                  <a:lnTo>
                    <a:pt x="330" y="1330"/>
                  </a:lnTo>
                  <a:lnTo>
                    <a:pt x="334" y="1334"/>
                  </a:lnTo>
                  <a:lnTo>
                    <a:pt x="338" y="1340"/>
                  </a:lnTo>
                  <a:lnTo>
                    <a:pt x="338" y="1348"/>
                  </a:lnTo>
                  <a:lnTo>
                    <a:pt x="338" y="1348"/>
                  </a:lnTo>
                  <a:lnTo>
                    <a:pt x="338" y="1368"/>
                  </a:lnTo>
                  <a:lnTo>
                    <a:pt x="336" y="1378"/>
                  </a:lnTo>
                  <a:lnTo>
                    <a:pt x="330" y="1388"/>
                  </a:lnTo>
                  <a:lnTo>
                    <a:pt x="330" y="1388"/>
                  </a:lnTo>
                  <a:lnTo>
                    <a:pt x="326" y="1390"/>
                  </a:lnTo>
                  <a:lnTo>
                    <a:pt x="320" y="1392"/>
                  </a:lnTo>
                  <a:lnTo>
                    <a:pt x="320" y="1392"/>
                  </a:lnTo>
                  <a:lnTo>
                    <a:pt x="320" y="1396"/>
                  </a:lnTo>
                  <a:lnTo>
                    <a:pt x="318" y="1400"/>
                  </a:lnTo>
                  <a:lnTo>
                    <a:pt x="318" y="1400"/>
                  </a:lnTo>
                  <a:lnTo>
                    <a:pt x="314" y="1414"/>
                  </a:lnTo>
                  <a:lnTo>
                    <a:pt x="312" y="1420"/>
                  </a:lnTo>
                  <a:lnTo>
                    <a:pt x="312" y="1428"/>
                  </a:lnTo>
                  <a:lnTo>
                    <a:pt x="312" y="1428"/>
                  </a:lnTo>
                  <a:lnTo>
                    <a:pt x="314" y="1440"/>
                  </a:lnTo>
                  <a:lnTo>
                    <a:pt x="320" y="1448"/>
                  </a:lnTo>
                  <a:lnTo>
                    <a:pt x="336" y="1466"/>
                  </a:lnTo>
                  <a:lnTo>
                    <a:pt x="336" y="1466"/>
                  </a:lnTo>
                  <a:lnTo>
                    <a:pt x="340" y="1474"/>
                  </a:lnTo>
                  <a:lnTo>
                    <a:pt x="344" y="1484"/>
                  </a:lnTo>
                  <a:lnTo>
                    <a:pt x="348" y="1502"/>
                  </a:lnTo>
                  <a:lnTo>
                    <a:pt x="348" y="1502"/>
                  </a:lnTo>
                  <a:lnTo>
                    <a:pt x="348" y="1512"/>
                  </a:lnTo>
                  <a:lnTo>
                    <a:pt x="346" y="1522"/>
                  </a:lnTo>
                  <a:lnTo>
                    <a:pt x="346" y="1522"/>
                  </a:lnTo>
                  <a:lnTo>
                    <a:pt x="348" y="1530"/>
                  </a:lnTo>
                  <a:lnTo>
                    <a:pt x="352" y="1536"/>
                  </a:lnTo>
                  <a:lnTo>
                    <a:pt x="352" y="1536"/>
                  </a:lnTo>
                  <a:lnTo>
                    <a:pt x="352" y="1542"/>
                  </a:lnTo>
                  <a:lnTo>
                    <a:pt x="350" y="1544"/>
                  </a:lnTo>
                  <a:lnTo>
                    <a:pt x="346" y="1552"/>
                  </a:lnTo>
                  <a:lnTo>
                    <a:pt x="344" y="1560"/>
                  </a:lnTo>
                  <a:lnTo>
                    <a:pt x="344" y="1564"/>
                  </a:lnTo>
                  <a:lnTo>
                    <a:pt x="346" y="1568"/>
                  </a:lnTo>
                  <a:lnTo>
                    <a:pt x="346" y="1568"/>
                  </a:lnTo>
                  <a:lnTo>
                    <a:pt x="348" y="1572"/>
                  </a:lnTo>
                  <a:lnTo>
                    <a:pt x="348" y="1580"/>
                  </a:lnTo>
                  <a:lnTo>
                    <a:pt x="346" y="1586"/>
                  </a:lnTo>
                  <a:lnTo>
                    <a:pt x="344" y="1592"/>
                  </a:lnTo>
                  <a:lnTo>
                    <a:pt x="344" y="1592"/>
                  </a:lnTo>
                  <a:lnTo>
                    <a:pt x="336" y="1604"/>
                  </a:lnTo>
                  <a:lnTo>
                    <a:pt x="326" y="1614"/>
                  </a:lnTo>
                  <a:lnTo>
                    <a:pt x="326" y="1614"/>
                  </a:lnTo>
                  <a:lnTo>
                    <a:pt x="310" y="1624"/>
                  </a:lnTo>
                  <a:lnTo>
                    <a:pt x="304" y="1628"/>
                  </a:lnTo>
                  <a:lnTo>
                    <a:pt x="298" y="1636"/>
                  </a:lnTo>
                  <a:lnTo>
                    <a:pt x="298" y="1636"/>
                  </a:lnTo>
                  <a:lnTo>
                    <a:pt x="294" y="1648"/>
                  </a:lnTo>
                  <a:lnTo>
                    <a:pt x="292" y="1660"/>
                  </a:lnTo>
                  <a:lnTo>
                    <a:pt x="292" y="1660"/>
                  </a:lnTo>
                  <a:lnTo>
                    <a:pt x="286" y="1676"/>
                  </a:lnTo>
                  <a:lnTo>
                    <a:pt x="286" y="1682"/>
                  </a:lnTo>
                  <a:lnTo>
                    <a:pt x="286" y="1690"/>
                  </a:lnTo>
                  <a:lnTo>
                    <a:pt x="286" y="1690"/>
                  </a:lnTo>
                  <a:lnTo>
                    <a:pt x="286" y="1696"/>
                  </a:lnTo>
                  <a:lnTo>
                    <a:pt x="288" y="1700"/>
                  </a:lnTo>
                  <a:lnTo>
                    <a:pt x="288" y="1700"/>
                  </a:lnTo>
                  <a:lnTo>
                    <a:pt x="290" y="1706"/>
                  </a:lnTo>
                  <a:lnTo>
                    <a:pt x="294" y="1710"/>
                  </a:lnTo>
                  <a:lnTo>
                    <a:pt x="298" y="1714"/>
                  </a:lnTo>
                  <a:lnTo>
                    <a:pt x="300" y="1720"/>
                  </a:lnTo>
                  <a:lnTo>
                    <a:pt x="300" y="1720"/>
                  </a:lnTo>
                  <a:lnTo>
                    <a:pt x="298" y="1732"/>
                  </a:lnTo>
                  <a:lnTo>
                    <a:pt x="298" y="1732"/>
                  </a:lnTo>
                  <a:lnTo>
                    <a:pt x="298" y="1740"/>
                  </a:lnTo>
                  <a:lnTo>
                    <a:pt x="300" y="1748"/>
                  </a:lnTo>
                  <a:lnTo>
                    <a:pt x="300" y="1748"/>
                  </a:lnTo>
                  <a:lnTo>
                    <a:pt x="300" y="1760"/>
                  </a:lnTo>
                  <a:lnTo>
                    <a:pt x="302" y="1770"/>
                  </a:lnTo>
                  <a:lnTo>
                    <a:pt x="302" y="1770"/>
                  </a:lnTo>
                  <a:lnTo>
                    <a:pt x="306" y="1778"/>
                  </a:lnTo>
                  <a:lnTo>
                    <a:pt x="308" y="1788"/>
                  </a:lnTo>
                  <a:lnTo>
                    <a:pt x="308" y="1798"/>
                  </a:lnTo>
                  <a:lnTo>
                    <a:pt x="306" y="1806"/>
                  </a:lnTo>
                  <a:lnTo>
                    <a:pt x="306" y="1806"/>
                  </a:lnTo>
                  <a:lnTo>
                    <a:pt x="302" y="1818"/>
                  </a:lnTo>
                  <a:lnTo>
                    <a:pt x="300" y="1830"/>
                  </a:lnTo>
                  <a:lnTo>
                    <a:pt x="298" y="1842"/>
                  </a:lnTo>
                  <a:lnTo>
                    <a:pt x="298" y="1854"/>
                  </a:lnTo>
                  <a:lnTo>
                    <a:pt x="298" y="1854"/>
                  </a:lnTo>
                  <a:lnTo>
                    <a:pt x="304" y="1872"/>
                  </a:lnTo>
                  <a:lnTo>
                    <a:pt x="310" y="1888"/>
                  </a:lnTo>
                  <a:lnTo>
                    <a:pt x="310" y="1888"/>
                  </a:lnTo>
                  <a:lnTo>
                    <a:pt x="318" y="1908"/>
                  </a:lnTo>
                  <a:lnTo>
                    <a:pt x="326" y="1930"/>
                  </a:lnTo>
                  <a:lnTo>
                    <a:pt x="326" y="1930"/>
                  </a:lnTo>
                  <a:lnTo>
                    <a:pt x="328" y="1938"/>
                  </a:lnTo>
                  <a:lnTo>
                    <a:pt x="328" y="1946"/>
                  </a:lnTo>
                  <a:lnTo>
                    <a:pt x="328" y="1954"/>
                  </a:lnTo>
                  <a:lnTo>
                    <a:pt x="324" y="1962"/>
                  </a:lnTo>
                  <a:lnTo>
                    <a:pt x="324" y="1962"/>
                  </a:lnTo>
                  <a:lnTo>
                    <a:pt x="322" y="1972"/>
                  </a:lnTo>
                  <a:lnTo>
                    <a:pt x="322" y="1980"/>
                  </a:lnTo>
                  <a:lnTo>
                    <a:pt x="324" y="1988"/>
                  </a:lnTo>
                  <a:lnTo>
                    <a:pt x="328" y="1996"/>
                  </a:lnTo>
                  <a:lnTo>
                    <a:pt x="328" y="1996"/>
                  </a:lnTo>
                  <a:lnTo>
                    <a:pt x="332" y="2010"/>
                  </a:lnTo>
                  <a:lnTo>
                    <a:pt x="336" y="2016"/>
                  </a:lnTo>
                  <a:lnTo>
                    <a:pt x="340" y="2020"/>
                  </a:lnTo>
                  <a:lnTo>
                    <a:pt x="340" y="2020"/>
                  </a:lnTo>
                  <a:lnTo>
                    <a:pt x="346" y="2022"/>
                  </a:lnTo>
                  <a:lnTo>
                    <a:pt x="346" y="2022"/>
                  </a:lnTo>
                  <a:lnTo>
                    <a:pt x="352" y="2020"/>
                  </a:lnTo>
                  <a:lnTo>
                    <a:pt x="360" y="2018"/>
                  </a:lnTo>
                  <a:lnTo>
                    <a:pt x="372" y="2012"/>
                  </a:lnTo>
                  <a:lnTo>
                    <a:pt x="372" y="2012"/>
                  </a:lnTo>
                  <a:lnTo>
                    <a:pt x="384" y="2004"/>
                  </a:lnTo>
                  <a:lnTo>
                    <a:pt x="388" y="2002"/>
                  </a:lnTo>
                  <a:lnTo>
                    <a:pt x="396" y="2000"/>
                  </a:lnTo>
                  <a:lnTo>
                    <a:pt x="396" y="2000"/>
                  </a:lnTo>
                  <a:lnTo>
                    <a:pt x="404" y="1998"/>
                  </a:lnTo>
                  <a:lnTo>
                    <a:pt x="412" y="1998"/>
                  </a:lnTo>
                  <a:lnTo>
                    <a:pt x="412" y="1998"/>
                  </a:lnTo>
                  <a:lnTo>
                    <a:pt x="414" y="1998"/>
                  </a:lnTo>
                  <a:lnTo>
                    <a:pt x="414" y="1998"/>
                  </a:lnTo>
                  <a:lnTo>
                    <a:pt x="416" y="1998"/>
                  </a:lnTo>
                  <a:lnTo>
                    <a:pt x="416" y="1998"/>
                  </a:lnTo>
                  <a:lnTo>
                    <a:pt x="426" y="1998"/>
                  </a:lnTo>
                  <a:lnTo>
                    <a:pt x="434" y="1996"/>
                  </a:lnTo>
                  <a:lnTo>
                    <a:pt x="434" y="1996"/>
                  </a:lnTo>
                  <a:lnTo>
                    <a:pt x="444" y="1990"/>
                  </a:lnTo>
                  <a:lnTo>
                    <a:pt x="456" y="1984"/>
                  </a:lnTo>
                  <a:lnTo>
                    <a:pt x="456" y="1984"/>
                  </a:lnTo>
                  <a:lnTo>
                    <a:pt x="466" y="1982"/>
                  </a:lnTo>
                  <a:lnTo>
                    <a:pt x="474" y="1976"/>
                  </a:lnTo>
                  <a:lnTo>
                    <a:pt x="474" y="1976"/>
                  </a:lnTo>
                  <a:lnTo>
                    <a:pt x="484" y="1968"/>
                  </a:lnTo>
                  <a:lnTo>
                    <a:pt x="492" y="1960"/>
                  </a:lnTo>
                  <a:lnTo>
                    <a:pt x="510" y="1942"/>
                  </a:lnTo>
                  <a:lnTo>
                    <a:pt x="510" y="1942"/>
                  </a:lnTo>
                  <a:lnTo>
                    <a:pt x="528" y="1922"/>
                  </a:lnTo>
                  <a:lnTo>
                    <a:pt x="544" y="1902"/>
                  </a:lnTo>
                  <a:lnTo>
                    <a:pt x="544" y="1902"/>
                  </a:lnTo>
                  <a:lnTo>
                    <a:pt x="558" y="1884"/>
                  </a:lnTo>
                  <a:lnTo>
                    <a:pt x="562" y="1876"/>
                  </a:lnTo>
                  <a:lnTo>
                    <a:pt x="564" y="1866"/>
                  </a:lnTo>
                  <a:lnTo>
                    <a:pt x="564" y="1866"/>
                  </a:lnTo>
                  <a:lnTo>
                    <a:pt x="564" y="1848"/>
                  </a:lnTo>
                  <a:lnTo>
                    <a:pt x="566" y="1842"/>
                  </a:lnTo>
                  <a:lnTo>
                    <a:pt x="574" y="1832"/>
                  </a:lnTo>
                  <a:lnTo>
                    <a:pt x="574" y="1832"/>
                  </a:lnTo>
                  <a:lnTo>
                    <a:pt x="594" y="1820"/>
                  </a:lnTo>
                  <a:lnTo>
                    <a:pt x="594" y="1820"/>
                  </a:lnTo>
                  <a:lnTo>
                    <a:pt x="604" y="1816"/>
                  </a:lnTo>
                  <a:lnTo>
                    <a:pt x="608" y="1814"/>
                  </a:lnTo>
                  <a:lnTo>
                    <a:pt x="610" y="1808"/>
                  </a:lnTo>
                  <a:lnTo>
                    <a:pt x="610" y="1808"/>
                  </a:lnTo>
                  <a:lnTo>
                    <a:pt x="614" y="1800"/>
                  </a:lnTo>
                  <a:lnTo>
                    <a:pt x="616" y="1790"/>
                  </a:lnTo>
                  <a:lnTo>
                    <a:pt x="616" y="1790"/>
                  </a:lnTo>
                  <a:lnTo>
                    <a:pt x="618" y="1778"/>
                  </a:lnTo>
                  <a:lnTo>
                    <a:pt x="620" y="1768"/>
                  </a:lnTo>
                  <a:lnTo>
                    <a:pt x="620" y="1768"/>
                  </a:lnTo>
                  <a:lnTo>
                    <a:pt x="620" y="1758"/>
                  </a:lnTo>
                  <a:lnTo>
                    <a:pt x="618" y="1750"/>
                  </a:lnTo>
                  <a:lnTo>
                    <a:pt x="618" y="1750"/>
                  </a:lnTo>
                  <a:lnTo>
                    <a:pt x="614" y="1744"/>
                  </a:lnTo>
                  <a:lnTo>
                    <a:pt x="614" y="1740"/>
                  </a:lnTo>
                  <a:lnTo>
                    <a:pt x="616" y="1734"/>
                  </a:lnTo>
                  <a:lnTo>
                    <a:pt x="616" y="1734"/>
                  </a:lnTo>
                  <a:lnTo>
                    <a:pt x="626" y="1728"/>
                  </a:lnTo>
                  <a:lnTo>
                    <a:pt x="638" y="1720"/>
                  </a:lnTo>
                  <a:lnTo>
                    <a:pt x="638" y="1720"/>
                  </a:lnTo>
                  <a:lnTo>
                    <a:pt x="648" y="1714"/>
                  </a:lnTo>
                  <a:lnTo>
                    <a:pt x="658" y="1708"/>
                  </a:lnTo>
                  <a:lnTo>
                    <a:pt x="658" y="1708"/>
                  </a:lnTo>
                  <a:lnTo>
                    <a:pt x="668" y="1702"/>
                  </a:lnTo>
                  <a:lnTo>
                    <a:pt x="676" y="1694"/>
                  </a:lnTo>
                  <a:lnTo>
                    <a:pt x="694" y="1680"/>
                  </a:lnTo>
                  <a:lnTo>
                    <a:pt x="694" y="1680"/>
                  </a:lnTo>
                  <a:lnTo>
                    <a:pt x="704" y="1674"/>
                  </a:lnTo>
                  <a:lnTo>
                    <a:pt x="710" y="1668"/>
                  </a:lnTo>
                  <a:lnTo>
                    <a:pt x="716" y="1660"/>
                  </a:lnTo>
                  <a:lnTo>
                    <a:pt x="718" y="1650"/>
                  </a:lnTo>
                  <a:lnTo>
                    <a:pt x="718" y="1650"/>
                  </a:lnTo>
                  <a:lnTo>
                    <a:pt x="724" y="1628"/>
                  </a:lnTo>
                  <a:lnTo>
                    <a:pt x="732" y="1604"/>
                  </a:lnTo>
                  <a:lnTo>
                    <a:pt x="732" y="1604"/>
                  </a:lnTo>
                  <a:lnTo>
                    <a:pt x="736" y="1592"/>
                  </a:lnTo>
                  <a:lnTo>
                    <a:pt x="738" y="1584"/>
                  </a:lnTo>
                  <a:lnTo>
                    <a:pt x="738" y="1578"/>
                  </a:lnTo>
                  <a:lnTo>
                    <a:pt x="738" y="1578"/>
                  </a:lnTo>
                  <a:lnTo>
                    <a:pt x="734" y="1570"/>
                  </a:lnTo>
                  <a:lnTo>
                    <a:pt x="734" y="1570"/>
                  </a:lnTo>
                  <a:lnTo>
                    <a:pt x="730" y="1556"/>
                  </a:lnTo>
                  <a:lnTo>
                    <a:pt x="726" y="1540"/>
                  </a:lnTo>
                  <a:lnTo>
                    <a:pt x="726" y="1540"/>
                  </a:lnTo>
                  <a:lnTo>
                    <a:pt x="726" y="1522"/>
                  </a:lnTo>
                  <a:lnTo>
                    <a:pt x="726" y="1514"/>
                  </a:lnTo>
                  <a:lnTo>
                    <a:pt x="730" y="1506"/>
                  </a:lnTo>
                  <a:lnTo>
                    <a:pt x="730" y="1506"/>
                  </a:lnTo>
                  <a:lnTo>
                    <a:pt x="732" y="1496"/>
                  </a:lnTo>
                  <a:lnTo>
                    <a:pt x="734" y="1486"/>
                  </a:lnTo>
                  <a:lnTo>
                    <a:pt x="734" y="1486"/>
                  </a:lnTo>
                  <a:lnTo>
                    <a:pt x="738" y="1476"/>
                  </a:lnTo>
                  <a:lnTo>
                    <a:pt x="744" y="1468"/>
                  </a:lnTo>
                  <a:lnTo>
                    <a:pt x="744" y="1468"/>
                  </a:lnTo>
                  <a:lnTo>
                    <a:pt x="756" y="1454"/>
                  </a:lnTo>
                  <a:lnTo>
                    <a:pt x="762" y="1446"/>
                  </a:lnTo>
                  <a:lnTo>
                    <a:pt x="770" y="1440"/>
                  </a:lnTo>
                  <a:lnTo>
                    <a:pt x="770" y="1440"/>
                  </a:lnTo>
                  <a:lnTo>
                    <a:pt x="780" y="1432"/>
                  </a:lnTo>
                  <a:lnTo>
                    <a:pt x="786" y="1424"/>
                  </a:lnTo>
                  <a:lnTo>
                    <a:pt x="800" y="1408"/>
                  </a:lnTo>
                  <a:lnTo>
                    <a:pt x="800" y="1408"/>
                  </a:lnTo>
                  <a:lnTo>
                    <a:pt x="816" y="1392"/>
                  </a:lnTo>
                  <a:lnTo>
                    <a:pt x="834" y="1378"/>
                  </a:lnTo>
                  <a:lnTo>
                    <a:pt x="870" y="1352"/>
                  </a:lnTo>
                  <a:lnTo>
                    <a:pt x="870" y="1352"/>
                  </a:lnTo>
                  <a:lnTo>
                    <a:pt x="882" y="1344"/>
                  </a:lnTo>
                  <a:lnTo>
                    <a:pt x="882" y="1344"/>
                  </a:lnTo>
                  <a:lnTo>
                    <a:pt x="888" y="1336"/>
                  </a:lnTo>
                  <a:lnTo>
                    <a:pt x="892" y="1328"/>
                  </a:lnTo>
                  <a:lnTo>
                    <a:pt x="892" y="1328"/>
                  </a:lnTo>
                  <a:lnTo>
                    <a:pt x="904" y="1312"/>
                  </a:lnTo>
                  <a:lnTo>
                    <a:pt x="918" y="1296"/>
                  </a:lnTo>
                  <a:lnTo>
                    <a:pt x="918" y="1296"/>
                  </a:lnTo>
                  <a:lnTo>
                    <a:pt x="926" y="1286"/>
                  </a:lnTo>
                  <a:lnTo>
                    <a:pt x="932" y="1276"/>
                  </a:lnTo>
                  <a:lnTo>
                    <a:pt x="932" y="1276"/>
                  </a:lnTo>
                  <a:lnTo>
                    <a:pt x="944" y="1254"/>
                  </a:lnTo>
                  <a:lnTo>
                    <a:pt x="948" y="1242"/>
                  </a:lnTo>
                  <a:lnTo>
                    <a:pt x="952" y="1230"/>
                  </a:lnTo>
                  <a:lnTo>
                    <a:pt x="952" y="1230"/>
                  </a:lnTo>
                  <a:lnTo>
                    <a:pt x="954" y="1222"/>
                  </a:lnTo>
                  <a:lnTo>
                    <a:pt x="954" y="1218"/>
                  </a:lnTo>
                  <a:lnTo>
                    <a:pt x="952" y="1216"/>
                  </a:lnTo>
                  <a:lnTo>
                    <a:pt x="952" y="1216"/>
                  </a:lnTo>
                  <a:lnTo>
                    <a:pt x="946" y="1214"/>
                  </a:lnTo>
                  <a:lnTo>
                    <a:pt x="946" y="1214"/>
                  </a:lnTo>
                  <a:lnTo>
                    <a:pt x="940" y="1214"/>
                  </a:lnTo>
                  <a:lnTo>
                    <a:pt x="932" y="1218"/>
                  </a:lnTo>
                  <a:lnTo>
                    <a:pt x="932" y="1218"/>
                  </a:lnTo>
                  <a:lnTo>
                    <a:pt x="914" y="1224"/>
                  </a:lnTo>
                  <a:lnTo>
                    <a:pt x="896" y="1230"/>
                  </a:lnTo>
                  <a:lnTo>
                    <a:pt x="858" y="1240"/>
                  </a:lnTo>
                  <a:lnTo>
                    <a:pt x="858" y="1240"/>
                  </a:lnTo>
                  <a:lnTo>
                    <a:pt x="854" y="1240"/>
                  </a:lnTo>
                  <a:lnTo>
                    <a:pt x="854" y="1240"/>
                  </a:lnTo>
                  <a:lnTo>
                    <a:pt x="850" y="1238"/>
                  </a:lnTo>
                  <a:lnTo>
                    <a:pt x="846" y="1236"/>
                  </a:lnTo>
                  <a:lnTo>
                    <a:pt x="842" y="1230"/>
                  </a:lnTo>
                  <a:lnTo>
                    <a:pt x="840" y="1222"/>
                  </a:lnTo>
                  <a:lnTo>
                    <a:pt x="840" y="1214"/>
                  </a:lnTo>
                  <a:lnTo>
                    <a:pt x="840" y="1214"/>
                  </a:lnTo>
                  <a:lnTo>
                    <a:pt x="836" y="1198"/>
                  </a:lnTo>
                  <a:lnTo>
                    <a:pt x="834" y="1192"/>
                  </a:lnTo>
                  <a:lnTo>
                    <a:pt x="830" y="1184"/>
                  </a:lnTo>
                  <a:lnTo>
                    <a:pt x="830" y="1184"/>
                  </a:lnTo>
                  <a:lnTo>
                    <a:pt x="826" y="1178"/>
                  </a:lnTo>
                  <a:lnTo>
                    <a:pt x="820" y="1174"/>
                  </a:lnTo>
                  <a:lnTo>
                    <a:pt x="808" y="1164"/>
                  </a:lnTo>
                  <a:lnTo>
                    <a:pt x="808" y="1164"/>
                  </a:lnTo>
                  <a:lnTo>
                    <a:pt x="804" y="1158"/>
                  </a:lnTo>
                  <a:lnTo>
                    <a:pt x="802" y="1148"/>
                  </a:lnTo>
                  <a:lnTo>
                    <a:pt x="802" y="1148"/>
                  </a:lnTo>
                  <a:lnTo>
                    <a:pt x="800" y="1142"/>
                  </a:lnTo>
                  <a:lnTo>
                    <a:pt x="798" y="1136"/>
                  </a:lnTo>
                  <a:lnTo>
                    <a:pt x="798" y="1136"/>
                  </a:lnTo>
                  <a:lnTo>
                    <a:pt x="798" y="1126"/>
                  </a:lnTo>
                  <a:lnTo>
                    <a:pt x="800" y="1118"/>
                  </a:lnTo>
                  <a:lnTo>
                    <a:pt x="800" y="1118"/>
                  </a:lnTo>
                  <a:lnTo>
                    <a:pt x="794" y="1118"/>
                  </a:lnTo>
                  <a:lnTo>
                    <a:pt x="792" y="1116"/>
                  </a:lnTo>
                  <a:lnTo>
                    <a:pt x="790" y="1114"/>
                  </a:lnTo>
                  <a:lnTo>
                    <a:pt x="790" y="1114"/>
                  </a:lnTo>
                  <a:lnTo>
                    <a:pt x="788" y="1104"/>
                  </a:lnTo>
                  <a:lnTo>
                    <a:pt x="788" y="1104"/>
                  </a:lnTo>
                  <a:lnTo>
                    <a:pt x="782" y="1096"/>
                  </a:lnTo>
                  <a:lnTo>
                    <a:pt x="782" y="1090"/>
                  </a:lnTo>
                  <a:lnTo>
                    <a:pt x="780" y="1086"/>
                  </a:lnTo>
                  <a:lnTo>
                    <a:pt x="780" y="1086"/>
                  </a:lnTo>
                  <a:lnTo>
                    <a:pt x="784" y="1072"/>
                  </a:lnTo>
                  <a:lnTo>
                    <a:pt x="786" y="1066"/>
                  </a:lnTo>
                  <a:lnTo>
                    <a:pt x="786" y="1060"/>
                  </a:lnTo>
                  <a:lnTo>
                    <a:pt x="786" y="1060"/>
                  </a:lnTo>
                  <a:lnTo>
                    <a:pt x="786" y="1054"/>
                  </a:lnTo>
                  <a:lnTo>
                    <a:pt x="784" y="1050"/>
                  </a:lnTo>
                  <a:lnTo>
                    <a:pt x="778" y="1042"/>
                  </a:lnTo>
                  <a:lnTo>
                    <a:pt x="778" y="1042"/>
                  </a:lnTo>
                  <a:lnTo>
                    <a:pt x="774" y="1024"/>
                  </a:lnTo>
                  <a:lnTo>
                    <a:pt x="774" y="1024"/>
                  </a:lnTo>
                  <a:lnTo>
                    <a:pt x="770" y="1010"/>
                  </a:lnTo>
                  <a:lnTo>
                    <a:pt x="766" y="996"/>
                  </a:lnTo>
                  <a:lnTo>
                    <a:pt x="766" y="996"/>
                  </a:lnTo>
                  <a:lnTo>
                    <a:pt x="758" y="984"/>
                  </a:lnTo>
                  <a:lnTo>
                    <a:pt x="756" y="978"/>
                  </a:lnTo>
                  <a:lnTo>
                    <a:pt x="754" y="972"/>
                  </a:lnTo>
                  <a:lnTo>
                    <a:pt x="754" y="972"/>
                  </a:lnTo>
                  <a:lnTo>
                    <a:pt x="756" y="964"/>
                  </a:lnTo>
                  <a:lnTo>
                    <a:pt x="756" y="962"/>
                  </a:lnTo>
                  <a:lnTo>
                    <a:pt x="754" y="958"/>
                  </a:lnTo>
                  <a:lnTo>
                    <a:pt x="754" y="958"/>
                  </a:lnTo>
                  <a:lnTo>
                    <a:pt x="750" y="952"/>
                  </a:lnTo>
                  <a:lnTo>
                    <a:pt x="746" y="948"/>
                  </a:lnTo>
                  <a:lnTo>
                    <a:pt x="746" y="948"/>
                  </a:lnTo>
                  <a:lnTo>
                    <a:pt x="744" y="940"/>
                  </a:lnTo>
                  <a:lnTo>
                    <a:pt x="746" y="936"/>
                  </a:lnTo>
                  <a:lnTo>
                    <a:pt x="748" y="932"/>
                  </a:lnTo>
                  <a:lnTo>
                    <a:pt x="748" y="932"/>
                  </a:lnTo>
                  <a:lnTo>
                    <a:pt x="750" y="930"/>
                  </a:lnTo>
                  <a:lnTo>
                    <a:pt x="750" y="930"/>
                  </a:lnTo>
                  <a:lnTo>
                    <a:pt x="760" y="942"/>
                  </a:lnTo>
                  <a:lnTo>
                    <a:pt x="766" y="948"/>
                  </a:lnTo>
                  <a:lnTo>
                    <a:pt x="772" y="954"/>
                  </a:lnTo>
                  <a:lnTo>
                    <a:pt x="772" y="954"/>
                  </a:lnTo>
                  <a:lnTo>
                    <a:pt x="778" y="960"/>
                  </a:lnTo>
                  <a:lnTo>
                    <a:pt x="782" y="968"/>
                  </a:lnTo>
                  <a:lnTo>
                    <a:pt x="784" y="978"/>
                  </a:lnTo>
                  <a:lnTo>
                    <a:pt x="790" y="986"/>
                  </a:lnTo>
                  <a:lnTo>
                    <a:pt x="790" y="986"/>
                  </a:lnTo>
                  <a:lnTo>
                    <a:pt x="796" y="994"/>
                  </a:lnTo>
                  <a:lnTo>
                    <a:pt x="802" y="1000"/>
                  </a:lnTo>
                  <a:lnTo>
                    <a:pt x="802" y="1000"/>
                  </a:lnTo>
                  <a:lnTo>
                    <a:pt x="802" y="1004"/>
                  </a:lnTo>
                  <a:lnTo>
                    <a:pt x="804" y="1010"/>
                  </a:lnTo>
                  <a:lnTo>
                    <a:pt x="804" y="1020"/>
                  </a:lnTo>
                  <a:lnTo>
                    <a:pt x="804" y="1020"/>
                  </a:lnTo>
                  <a:lnTo>
                    <a:pt x="808" y="1032"/>
                  </a:lnTo>
                  <a:lnTo>
                    <a:pt x="812" y="1044"/>
                  </a:lnTo>
                  <a:lnTo>
                    <a:pt x="816" y="1056"/>
                  </a:lnTo>
                  <a:lnTo>
                    <a:pt x="816" y="1062"/>
                  </a:lnTo>
                  <a:lnTo>
                    <a:pt x="814" y="1068"/>
                  </a:lnTo>
                  <a:lnTo>
                    <a:pt x="814" y="1068"/>
                  </a:lnTo>
                  <a:lnTo>
                    <a:pt x="810" y="1080"/>
                  </a:lnTo>
                  <a:lnTo>
                    <a:pt x="812" y="1082"/>
                  </a:lnTo>
                  <a:lnTo>
                    <a:pt x="816" y="1088"/>
                  </a:lnTo>
                  <a:lnTo>
                    <a:pt x="816" y="1088"/>
                  </a:lnTo>
                  <a:lnTo>
                    <a:pt x="824" y="1098"/>
                  </a:lnTo>
                  <a:lnTo>
                    <a:pt x="830" y="1108"/>
                  </a:lnTo>
                  <a:lnTo>
                    <a:pt x="830" y="1108"/>
                  </a:lnTo>
                  <a:lnTo>
                    <a:pt x="844" y="1132"/>
                  </a:lnTo>
                  <a:lnTo>
                    <a:pt x="848" y="1144"/>
                  </a:lnTo>
                  <a:lnTo>
                    <a:pt x="850" y="1150"/>
                  </a:lnTo>
                  <a:lnTo>
                    <a:pt x="850" y="1156"/>
                  </a:lnTo>
                  <a:lnTo>
                    <a:pt x="850" y="1156"/>
                  </a:lnTo>
                  <a:lnTo>
                    <a:pt x="850" y="1164"/>
                  </a:lnTo>
                  <a:lnTo>
                    <a:pt x="846" y="1172"/>
                  </a:lnTo>
                  <a:lnTo>
                    <a:pt x="844" y="1182"/>
                  </a:lnTo>
                  <a:lnTo>
                    <a:pt x="844" y="1190"/>
                  </a:lnTo>
                  <a:lnTo>
                    <a:pt x="844" y="1190"/>
                  </a:lnTo>
                  <a:lnTo>
                    <a:pt x="846" y="1216"/>
                  </a:lnTo>
                  <a:lnTo>
                    <a:pt x="846" y="1216"/>
                  </a:lnTo>
                  <a:lnTo>
                    <a:pt x="852" y="1216"/>
                  </a:lnTo>
                  <a:lnTo>
                    <a:pt x="852" y="1216"/>
                  </a:lnTo>
                  <a:lnTo>
                    <a:pt x="860" y="1216"/>
                  </a:lnTo>
                  <a:lnTo>
                    <a:pt x="870" y="1212"/>
                  </a:lnTo>
                  <a:lnTo>
                    <a:pt x="888" y="1202"/>
                  </a:lnTo>
                  <a:lnTo>
                    <a:pt x="888" y="1202"/>
                  </a:lnTo>
                  <a:lnTo>
                    <a:pt x="912" y="1188"/>
                  </a:lnTo>
                  <a:lnTo>
                    <a:pt x="924" y="1182"/>
                  </a:lnTo>
                  <a:lnTo>
                    <a:pt x="936" y="1178"/>
                  </a:lnTo>
                  <a:lnTo>
                    <a:pt x="936" y="1178"/>
                  </a:lnTo>
                  <a:lnTo>
                    <a:pt x="948" y="1176"/>
                  </a:lnTo>
                  <a:lnTo>
                    <a:pt x="958" y="1172"/>
                  </a:lnTo>
                  <a:lnTo>
                    <a:pt x="958" y="1172"/>
                  </a:lnTo>
                  <a:lnTo>
                    <a:pt x="978" y="1160"/>
                  </a:lnTo>
                  <a:lnTo>
                    <a:pt x="978" y="1160"/>
                  </a:lnTo>
                  <a:lnTo>
                    <a:pt x="982" y="1156"/>
                  </a:lnTo>
                  <a:lnTo>
                    <a:pt x="986" y="1152"/>
                  </a:lnTo>
                  <a:lnTo>
                    <a:pt x="990" y="1148"/>
                  </a:lnTo>
                  <a:lnTo>
                    <a:pt x="996" y="1146"/>
                  </a:lnTo>
                  <a:lnTo>
                    <a:pt x="996" y="1146"/>
                  </a:lnTo>
                  <a:lnTo>
                    <a:pt x="1014" y="1142"/>
                  </a:lnTo>
                  <a:lnTo>
                    <a:pt x="1022" y="1140"/>
                  </a:lnTo>
                  <a:lnTo>
                    <a:pt x="1030" y="1136"/>
                  </a:lnTo>
                  <a:lnTo>
                    <a:pt x="1030" y="1136"/>
                  </a:lnTo>
                  <a:lnTo>
                    <a:pt x="1040" y="1126"/>
                  </a:lnTo>
                  <a:lnTo>
                    <a:pt x="1050" y="1118"/>
                  </a:lnTo>
                  <a:lnTo>
                    <a:pt x="1050" y="1118"/>
                  </a:lnTo>
                  <a:lnTo>
                    <a:pt x="1062" y="1108"/>
                  </a:lnTo>
                  <a:lnTo>
                    <a:pt x="1074" y="1096"/>
                  </a:lnTo>
                  <a:lnTo>
                    <a:pt x="1074" y="1096"/>
                  </a:lnTo>
                  <a:lnTo>
                    <a:pt x="1090" y="1084"/>
                  </a:lnTo>
                  <a:lnTo>
                    <a:pt x="1096" y="1076"/>
                  </a:lnTo>
                  <a:lnTo>
                    <a:pt x="1102" y="1068"/>
                  </a:lnTo>
                  <a:lnTo>
                    <a:pt x="1102" y="1068"/>
                  </a:lnTo>
                  <a:lnTo>
                    <a:pt x="1106" y="1060"/>
                  </a:lnTo>
                  <a:lnTo>
                    <a:pt x="1106" y="1052"/>
                  </a:lnTo>
                  <a:lnTo>
                    <a:pt x="1102" y="1046"/>
                  </a:lnTo>
                  <a:lnTo>
                    <a:pt x="1098" y="1042"/>
                  </a:lnTo>
                  <a:lnTo>
                    <a:pt x="1086" y="1034"/>
                  </a:lnTo>
                  <a:lnTo>
                    <a:pt x="1072" y="1028"/>
                  </a:lnTo>
                  <a:lnTo>
                    <a:pt x="1072" y="1028"/>
                  </a:lnTo>
                  <a:lnTo>
                    <a:pt x="1072" y="1018"/>
                  </a:lnTo>
                  <a:lnTo>
                    <a:pt x="1072" y="1008"/>
                  </a:lnTo>
                  <a:lnTo>
                    <a:pt x="1068" y="1000"/>
                  </a:lnTo>
                  <a:lnTo>
                    <a:pt x="1064" y="996"/>
                  </a:lnTo>
                  <a:lnTo>
                    <a:pt x="1062" y="996"/>
                  </a:lnTo>
                  <a:lnTo>
                    <a:pt x="1062" y="996"/>
                  </a:lnTo>
                  <a:lnTo>
                    <a:pt x="1058" y="996"/>
                  </a:lnTo>
                  <a:lnTo>
                    <a:pt x="1054" y="1000"/>
                  </a:lnTo>
                  <a:lnTo>
                    <a:pt x="1054" y="1000"/>
                  </a:lnTo>
                  <a:lnTo>
                    <a:pt x="1052" y="1002"/>
                  </a:lnTo>
                  <a:lnTo>
                    <a:pt x="1052" y="1004"/>
                  </a:lnTo>
                  <a:lnTo>
                    <a:pt x="1048" y="1010"/>
                  </a:lnTo>
                  <a:lnTo>
                    <a:pt x="1048" y="1010"/>
                  </a:lnTo>
                  <a:lnTo>
                    <a:pt x="1044" y="1012"/>
                  </a:lnTo>
                  <a:lnTo>
                    <a:pt x="1040" y="1016"/>
                  </a:lnTo>
                  <a:lnTo>
                    <a:pt x="1040" y="1016"/>
                  </a:lnTo>
                  <a:lnTo>
                    <a:pt x="1028" y="1022"/>
                  </a:lnTo>
                  <a:lnTo>
                    <a:pt x="1020" y="1024"/>
                  </a:lnTo>
                  <a:lnTo>
                    <a:pt x="1012" y="1026"/>
                  </a:lnTo>
                  <a:lnTo>
                    <a:pt x="1012" y="1026"/>
                  </a:lnTo>
                  <a:lnTo>
                    <a:pt x="1010" y="1026"/>
                  </a:lnTo>
                  <a:lnTo>
                    <a:pt x="1010" y="1026"/>
                  </a:lnTo>
                  <a:lnTo>
                    <a:pt x="1006" y="1022"/>
                  </a:lnTo>
                  <a:lnTo>
                    <a:pt x="1002" y="1018"/>
                  </a:lnTo>
                  <a:lnTo>
                    <a:pt x="996" y="1004"/>
                  </a:lnTo>
                  <a:lnTo>
                    <a:pt x="992" y="990"/>
                  </a:lnTo>
                  <a:lnTo>
                    <a:pt x="988" y="980"/>
                  </a:lnTo>
                  <a:lnTo>
                    <a:pt x="988" y="980"/>
                  </a:lnTo>
                  <a:lnTo>
                    <a:pt x="984" y="974"/>
                  </a:lnTo>
                  <a:lnTo>
                    <a:pt x="980" y="970"/>
                  </a:lnTo>
                  <a:lnTo>
                    <a:pt x="976" y="968"/>
                  </a:lnTo>
                  <a:lnTo>
                    <a:pt x="972" y="962"/>
                  </a:lnTo>
                  <a:lnTo>
                    <a:pt x="972" y="962"/>
                  </a:lnTo>
                  <a:lnTo>
                    <a:pt x="974" y="954"/>
                  </a:lnTo>
                  <a:lnTo>
                    <a:pt x="974" y="948"/>
                  </a:lnTo>
                  <a:lnTo>
                    <a:pt x="974" y="948"/>
                  </a:lnTo>
                  <a:lnTo>
                    <a:pt x="972" y="944"/>
                  </a:lnTo>
                  <a:lnTo>
                    <a:pt x="970" y="940"/>
                  </a:lnTo>
                  <a:lnTo>
                    <a:pt x="966" y="936"/>
                  </a:lnTo>
                  <a:lnTo>
                    <a:pt x="966" y="932"/>
                  </a:lnTo>
                  <a:lnTo>
                    <a:pt x="966" y="932"/>
                  </a:lnTo>
                  <a:lnTo>
                    <a:pt x="966" y="928"/>
                  </a:lnTo>
                  <a:lnTo>
                    <a:pt x="968" y="926"/>
                  </a:lnTo>
                  <a:lnTo>
                    <a:pt x="974" y="924"/>
                  </a:lnTo>
                  <a:lnTo>
                    <a:pt x="974" y="924"/>
                  </a:lnTo>
                  <a:lnTo>
                    <a:pt x="980" y="926"/>
                  </a:lnTo>
                  <a:lnTo>
                    <a:pt x="980" y="926"/>
                  </a:lnTo>
                  <a:lnTo>
                    <a:pt x="984" y="930"/>
                  </a:lnTo>
                  <a:lnTo>
                    <a:pt x="986" y="934"/>
                  </a:lnTo>
                  <a:lnTo>
                    <a:pt x="988" y="940"/>
                  </a:lnTo>
                  <a:lnTo>
                    <a:pt x="992" y="944"/>
                  </a:lnTo>
                  <a:lnTo>
                    <a:pt x="992" y="944"/>
                  </a:lnTo>
                  <a:lnTo>
                    <a:pt x="996" y="950"/>
                  </a:lnTo>
                  <a:lnTo>
                    <a:pt x="1002" y="956"/>
                  </a:lnTo>
                  <a:lnTo>
                    <a:pt x="1016" y="964"/>
                  </a:lnTo>
                  <a:lnTo>
                    <a:pt x="1016" y="964"/>
                  </a:lnTo>
                  <a:lnTo>
                    <a:pt x="1020" y="970"/>
                  </a:lnTo>
                  <a:lnTo>
                    <a:pt x="1022" y="978"/>
                  </a:lnTo>
                  <a:lnTo>
                    <a:pt x="1026" y="984"/>
                  </a:lnTo>
                  <a:lnTo>
                    <a:pt x="1030" y="988"/>
                  </a:lnTo>
                  <a:lnTo>
                    <a:pt x="1030" y="988"/>
                  </a:lnTo>
                  <a:lnTo>
                    <a:pt x="1036" y="990"/>
                  </a:lnTo>
                  <a:lnTo>
                    <a:pt x="1036" y="990"/>
                  </a:lnTo>
                  <a:lnTo>
                    <a:pt x="1042" y="988"/>
                  </a:lnTo>
                  <a:lnTo>
                    <a:pt x="1048" y="984"/>
                  </a:lnTo>
                  <a:lnTo>
                    <a:pt x="1054" y="980"/>
                  </a:lnTo>
                  <a:lnTo>
                    <a:pt x="1062" y="976"/>
                  </a:lnTo>
                  <a:lnTo>
                    <a:pt x="1062" y="976"/>
                  </a:lnTo>
                  <a:lnTo>
                    <a:pt x="1068" y="976"/>
                  </a:lnTo>
                  <a:lnTo>
                    <a:pt x="1068" y="976"/>
                  </a:lnTo>
                  <a:lnTo>
                    <a:pt x="1072" y="976"/>
                  </a:lnTo>
                  <a:lnTo>
                    <a:pt x="1072" y="978"/>
                  </a:lnTo>
                  <a:lnTo>
                    <a:pt x="1074" y="982"/>
                  </a:lnTo>
                  <a:lnTo>
                    <a:pt x="1072" y="990"/>
                  </a:lnTo>
                  <a:lnTo>
                    <a:pt x="1072" y="996"/>
                  </a:lnTo>
                  <a:lnTo>
                    <a:pt x="1072" y="996"/>
                  </a:lnTo>
                  <a:lnTo>
                    <a:pt x="1076" y="1002"/>
                  </a:lnTo>
                  <a:lnTo>
                    <a:pt x="1080" y="1006"/>
                  </a:lnTo>
                  <a:lnTo>
                    <a:pt x="1092" y="1010"/>
                  </a:lnTo>
                  <a:lnTo>
                    <a:pt x="1106" y="1014"/>
                  </a:lnTo>
                  <a:lnTo>
                    <a:pt x="1120" y="1014"/>
                  </a:lnTo>
                  <a:lnTo>
                    <a:pt x="1120" y="1014"/>
                  </a:lnTo>
                  <a:lnTo>
                    <a:pt x="1130" y="1014"/>
                  </a:lnTo>
                  <a:lnTo>
                    <a:pt x="1130" y="1014"/>
                  </a:lnTo>
                  <a:lnTo>
                    <a:pt x="1166" y="1012"/>
                  </a:lnTo>
                  <a:lnTo>
                    <a:pt x="1166" y="1012"/>
                  </a:lnTo>
                  <a:lnTo>
                    <a:pt x="1194" y="1010"/>
                  </a:lnTo>
                  <a:lnTo>
                    <a:pt x="1194" y="1010"/>
                  </a:lnTo>
                  <a:lnTo>
                    <a:pt x="1200" y="1012"/>
                  </a:lnTo>
                  <a:lnTo>
                    <a:pt x="1200" y="1012"/>
                  </a:lnTo>
                  <a:lnTo>
                    <a:pt x="1202" y="1014"/>
                  </a:lnTo>
                  <a:lnTo>
                    <a:pt x="1204" y="1016"/>
                  </a:lnTo>
                  <a:lnTo>
                    <a:pt x="1204" y="1024"/>
                  </a:lnTo>
                  <a:lnTo>
                    <a:pt x="1204" y="1032"/>
                  </a:lnTo>
                  <a:lnTo>
                    <a:pt x="1206" y="1038"/>
                  </a:lnTo>
                  <a:lnTo>
                    <a:pt x="1206" y="1038"/>
                  </a:lnTo>
                  <a:lnTo>
                    <a:pt x="1212" y="1042"/>
                  </a:lnTo>
                  <a:lnTo>
                    <a:pt x="1218" y="1046"/>
                  </a:lnTo>
                  <a:lnTo>
                    <a:pt x="1232" y="1052"/>
                  </a:lnTo>
                  <a:lnTo>
                    <a:pt x="1232" y="1052"/>
                  </a:lnTo>
                  <a:lnTo>
                    <a:pt x="1222" y="1058"/>
                  </a:lnTo>
                  <a:lnTo>
                    <a:pt x="1218" y="1060"/>
                  </a:lnTo>
                  <a:lnTo>
                    <a:pt x="1216" y="1064"/>
                  </a:lnTo>
                  <a:lnTo>
                    <a:pt x="1216" y="1064"/>
                  </a:lnTo>
                  <a:lnTo>
                    <a:pt x="1224" y="1070"/>
                  </a:lnTo>
                  <a:lnTo>
                    <a:pt x="1230" y="1078"/>
                  </a:lnTo>
                  <a:lnTo>
                    <a:pt x="1230" y="1078"/>
                  </a:lnTo>
                  <a:lnTo>
                    <a:pt x="1236" y="1086"/>
                  </a:lnTo>
                  <a:lnTo>
                    <a:pt x="1238" y="1090"/>
                  </a:lnTo>
                  <a:lnTo>
                    <a:pt x="1244" y="1092"/>
                  </a:lnTo>
                  <a:lnTo>
                    <a:pt x="1244" y="1092"/>
                  </a:lnTo>
                  <a:lnTo>
                    <a:pt x="1244" y="1092"/>
                  </a:lnTo>
                  <a:lnTo>
                    <a:pt x="1244" y="1092"/>
                  </a:lnTo>
                  <a:lnTo>
                    <a:pt x="1250" y="1090"/>
                  </a:lnTo>
                  <a:lnTo>
                    <a:pt x="1254" y="1088"/>
                  </a:lnTo>
                  <a:lnTo>
                    <a:pt x="1260" y="1080"/>
                  </a:lnTo>
                  <a:lnTo>
                    <a:pt x="1268" y="1072"/>
                  </a:lnTo>
                  <a:lnTo>
                    <a:pt x="1270" y="1070"/>
                  </a:lnTo>
                  <a:lnTo>
                    <a:pt x="1276" y="1068"/>
                  </a:lnTo>
                  <a:lnTo>
                    <a:pt x="1276" y="1068"/>
                  </a:lnTo>
                  <a:lnTo>
                    <a:pt x="1278" y="1074"/>
                  </a:lnTo>
                  <a:lnTo>
                    <a:pt x="1278" y="1082"/>
                  </a:lnTo>
                  <a:lnTo>
                    <a:pt x="1278" y="1096"/>
                  </a:lnTo>
                  <a:lnTo>
                    <a:pt x="1276" y="1112"/>
                  </a:lnTo>
                  <a:lnTo>
                    <a:pt x="1276" y="1126"/>
                  </a:lnTo>
                  <a:lnTo>
                    <a:pt x="1276" y="1126"/>
                  </a:lnTo>
                  <a:lnTo>
                    <a:pt x="1276" y="1152"/>
                  </a:lnTo>
                  <a:lnTo>
                    <a:pt x="1276" y="1178"/>
                  </a:lnTo>
                  <a:lnTo>
                    <a:pt x="1276" y="1190"/>
                  </a:lnTo>
                  <a:lnTo>
                    <a:pt x="1278" y="1202"/>
                  </a:lnTo>
                  <a:lnTo>
                    <a:pt x="1282" y="1214"/>
                  </a:lnTo>
                  <a:lnTo>
                    <a:pt x="1286" y="1226"/>
                  </a:lnTo>
                  <a:lnTo>
                    <a:pt x="1286" y="1226"/>
                  </a:lnTo>
                  <a:lnTo>
                    <a:pt x="1290" y="1236"/>
                  </a:lnTo>
                  <a:lnTo>
                    <a:pt x="1290" y="1248"/>
                  </a:lnTo>
                  <a:lnTo>
                    <a:pt x="1292" y="1260"/>
                  </a:lnTo>
                  <a:lnTo>
                    <a:pt x="1294" y="1272"/>
                  </a:lnTo>
                  <a:lnTo>
                    <a:pt x="1294" y="1272"/>
                  </a:lnTo>
                  <a:lnTo>
                    <a:pt x="1298" y="1276"/>
                  </a:lnTo>
                  <a:lnTo>
                    <a:pt x="1302" y="1278"/>
                  </a:lnTo>
                  <a:lnTo>
                    <a:pt x="1302" y="1278"/>
                  </a:lnTo>
                  <a:lnTo>
                    <a:pt x="1310" y="1276"/>
                  </a:lnTo>
                  <a:lnTo>
                    <a:pt x="1318" y="1270"/>
                  </a:lnTo>
                  <a:lnTo>
                    <a:pt x="1334" y="1260"/>
                  </a:lnTo>
                  <a:lnTo>
                    <a:pt x="1334" y="1260"/>
                  </a:lnTo>
                  <a:lnTo>
                    <a:pt x="1340" y="1256"/>
                  </a:lnTo>
                  <a:lnTo>
                    <a:pt x="1344" y="1250"/>
                  </a:lnTo>
                  <a:lnTo>
                    <a:pt x="1352" y="1236"/>
                  </a:lnTo>
                  <a:lnTo>
                    <a:pt x="1358" y="1220"/>
                  </a:lnTo>
                  <a:lnTo>
                    <a:pt x="1360" y="1208"/>
                  </a:lnTo>
                  <a:lnTo>
                    <a:pt x="1360" y="1208"/>
                  </a:lnTo>
                  <a:lnTo>
                    <a:pt x="1364" y="1194"/>
                  </a:lnTo>
                  <a:lnTo>
                    <a:pt x="1370" y="1180"/>
                  </a:lnTo>
                  <a:lnTo>
                    <a:pt x="1378" y="1168"/>
                  </a:lnTo>
                  <a:lnTo>
                    <a:pt x="1388" y="1156"/>
                  </a:lnTo>
                  <a:lnTo>
                    <a:pt x="1388" y="1156"/>
                  </a:lnTo>
                  <a:lnTo>
                    <a:pt x="1406" y="1146"/>
                  </a:lnTo>
                  <a:lnTo>
                    <a:pt x="1414" y="1142"/>
                  </a:lnTo>
                  <a:lnTo>
                    <a:pt x="1422" y="1136"/>
                  </a:lnTo>
                  <a:lnTo>
                    <a:pt x="1422" y="1136"/>
                  </a:lnTo>
                  <a:lnTo>
                    <a:pt x="1432" y="1126"/>
                  </a:lnTo>
                  <a:lnTo>
                    <a:pt x="1444" y="1118"/>
                  </a:lnTo>
                  <a:lnTo>
                    <a:pt x="1444" y="1118"/>
                  </a:lnTo>
                  <a:lnTo>
                    <a:pt x="1458" y="1108"/>
                  </a:lnTo>
                  <a:lnTo>
                    <a:pt x="1464" y="1104"/>
                  </a:lnTo>
                  <a:lnTo>
                    <a:pt x="1468" y="1096"/>
                  </a:lnTo>
                  <a:lnTo>
                    <a:pt x="1468" y="1096"/>
                  </a:lnTo>
                  <a:lnTo>
                    <a:pt x="1470" y="1088"/>
                  </a:lnTo>
                  <a:lnTo>
                    <a:pt x="1472" y="1082"/>
                  </a:lnTo>
                  <a:lnTo>
                    <a:pt x="1474" y="1080"/>
                  </a:lnTo>
                  <a:lnTo>
                    <a:pt x="1476" y="1080"/>
                  </a:lnTo>
                  <a:lnTo>
                    <a:pt x="1484" y="1078"/>
                  </a:lnTo>
                  <a:lnTo>
                    <a:pt x="1484" y="1078"/>
                  </a:lnTo>
                  <a:lnTo>
                    <a:pt x="1486" y="1078"/>
                  </a:lnTo>
                  <a:lnTo>
                    <a:pt x="1486" y="1078"/>
                  </a:lnTo>
                  <a:lnTo>
                    <a:pt x="1500" y="1080"/>
                  </a:lnTo>
                  <a:lnTo>
                    <a:pt x="1500" y="1080"/>
                  </a:lnTo>
                  <a:lnTo>
                    <a:pt x="1504" y="1080"/>
                  </a:lnTo>
                  <a:lnTo>
                    <a:pt x="1504" y="1080"/>
                  </a:lnTo>
                  <a:lnTo>
                    <a:pt x="1512" y="1076"/>
                  </a:lnTo>
                  <a:lnTo>
                    <a:pt x="1518" y="1070"/>
                  </a:lnTo>
                  <a:lnTo>
                    <a:pt x="1518" y="1070"/>
                  </a:lnTo>
                  <a:lnTo>
                    <a:pt x="1526" y="1068"/>
                  </a:lnTo>
                  <a:lnTo>
                    <a:pt x="1526" y="1068"/>
                  </a:lnTo>
                  <a:lnTo>
                    <a:pt x="1532" y="1070"/>
                  </a:lnTo>
                  <a:lnTo>
                    <a:pt x="1536" y="1072"/>
                  </a:lnTo>
                  <a:lnTo>
                    <a:pt x="1536" y="1072"/>
                  </a:lnTo>
                  <a:lnTo>
                    <a:pt x="1540" y="1078"/>
                  </a:lnTo>
                  <a:lnTo>
                    <a:pt x="1540" y="1082"/>
                  </a:lnTo>
                  <a:lnTo>
                    <a:pt x="1540" y="1094"/>
                  </a:lnTo>
                  <a:lnTo>
                    <a:pt x="1540" y="1094"/>
                  </a:lnTo>
                  <a:lnTo>
                    <a:pt x="1540" y="1098"/>
                  </a:lnTo>
                  <a:lnTo>
                    <a:pt x="1542" y="1100"/>
                  </a:lnTo>
                  <a:lnTo>
                    <a:pt x="1546" y="1106"/>
                  </a:lnTo>
                  <a:lnTo>
                    <a:pt x="1546" y="1106"/>
                  </a:lnTo>
                  <a:lnTo>
                    <a:pt x="1550" y="1110"/>
                  </a:lnTo>
                  <a:lnTo>
                    <a:pt x="1552" y="1116"/>
                  </a:lnTo>
                  <a:lnTo>
                    <a:pt x="1552" y="1116"/>
                  </a:lnTo>
                  <a:lnTo>
                    <a:pt x="1558" y="1118"/>
                  </a:lnTo>
                  <a:lnTo>
                    <a:pt x="1562" y="1122"/>
                  </a:lnTo>
                  <a:lnTo>
                    <a:pt x="1562" y="1122"/>
                  </a:lnTo>
                  <a:lnTo>
                    <a:pt x="1564" y="1130"/>
                  </a:lnTo>
                  <a:lnTo>
                    <a:pt x="1564" y="1138"/>
                  </a:lnTo>
                  <a:lnTo>
                    <a:pt x="1564" y="1138"/>
                  </a:lnTo>
                  <a:lnTo>
                    <a:pt x="1560" y="1150"/>
                  </a:lnTo>
                  <a:lnTo>
                    <a:pt x="1558" y="1162"/>
                  </a:lnTo>
                  <a:lnTo>
                    <a:pt x="1558" y="1162"/>
                  </a:lnTo>
                  <a:lnTo>
                    <a:pt x="1558" y="1168"/>
                  </a:lnTo>
                  <a:lnTo>
                    <a:pt x="1560" y="1170"/>
                  </a:lnTo>
                  <a:lnTo>
                    <a:pt x="1562" y="1172"/>
                  </a:lnTo>
                  <a:lnTo>
                    <a:pt x="1566" y="1174"/>
                  </a:lnTo>
                  <a:lnTo>
                    <a:pt x="1566" y="1174"/>
                  </a:lnTo>
                  <a:lnTo>
                    <a:pt x="1566" y="1174"/>
                  </a:lnTo>
                  <a:lnTo>
                    <a:pt x="1566" y="1174"/>
                  </a:lnTo>
                  <a:lnTo>
                    <a:pt x="1574" y="1172"/>
                  </a:lnTo>
                  <a:lnTo>
                    <a:pt x="1580" y="1164"/>
                  </a:lnTo>
                  <a:lnTo>
                    <a:pt x="1588" y="1158"/>
                  </a:lnTo>
                  <a:lnTo>
                    <a:pt x="1588" y="1156"/>
                  </a:lnTo>
                  <a:lnTo>
                    <a:pt x="1588" y="1156"/>
                  </a:lnTo>
                  <a:lnTo>
                    <a:pt x="1594" y="1158"/>
                  </a:lnTo>
                  <a:lnTo>
                    <a:pt x="1598" y="1164"/>
                  </a:lnTo>
                  <a:lnTo>
                    <a:pt x="1600" y="1176"/>
                  </a:lnTo>
                  <a:lnTo>
                    <a:pt x="1600" y="1176"/>
                  </a:lnTo>
                  <a:lnTo>
                    <a:pt x="1600" y="1190"/>
                  </a:lnTo>
                  <a:lnTo>
                    <a:pt x="1600" y="1196"/>
                  </a:lnTo>
                  <a:lnTo>
                    <a:pt x="1600" y="1198"/>
                  </a:lnTo>
                  <a:lnTo>
                    <a:pt x="1602" y="1198"/>
                  </a:lnTo>
                  <a:lnTo>
                    <a:pt x="1602" y="1198"/>
                  </a:lnTo>
                  <a:lnTo>
                    <a:pt x="1606" y="1198"/>
                  </a:lnTo>
                  <a:lnTo>
                    <a:pt x="1606" y="1198"/>
                  </a:lnTo>
                  <a:lnTo>
                    <a:pt x="1606" y="1198"/>
                  </a:lnTo>
                  <a:lnTo>
                    <a:pt x="1608" y="1204"/>
                  </a:lnTo>
                  <a:lnTo>
                    <a:pt x="1610" y="1212"/>
                  </a:lnTo>
                  <a:lnTo>
                    <a:pt x="1608" y="1228"/>
                  </a:lnTo>
                  <a:lnTo>
                    <a:pt x="1606" y="1244"/>
                  </a:lnTo>
                  <a:lnTo>
                    <a:pt x="1602" y="1258"/>
                  </a:lnTo>
                  <a:lnTo>
                    <a:pt x="1602" y="1258"/>
                  </a:lnTo>
                  <a:lnTo>
                    <a:pt x="1596" y="1272"/>
                  </a:lnTo>
                  <a:lnTo>
                    <a:pt x="1592" y="1278"/>
                  </a:lnTo>
                  <a:lnTo>
                    <a:pt x="1592" y="1284"/>
                  </a:lnTo>
                  <a:lnTo>
                    <a:pt x="1592" y="1284"/>
                  </a:lnTo>
                  <a:lnTo>
                    <a:pt x="1594" y="1290"/>
                  </a:lnTo>
                  <a:lnTo>
                    <a:pt x="1596" y="1296"/>
                  </a:lnTo>
                  <a:lnTo>
                    <a:pt x="1604" y="1306"/>
                  </a:lnTo>
                  <a:lnTo>
                    <a:pt x="1604" y="1306"/>
                  </a:lnTo>
                  <a:lnTo>
                    <a:pt x="1610" y="1318"/>
                  </a:lnTo>
                  <a:lnTo>
                    <a:pt x="1612" y="1332"/>
                  </a:lnTo>
                  <a:lnTo>
                    <a:pt x="1614" y="1362"/>
                  </a:lnTo>
                  <a:lnTo>
                    <a:pt x="1614" y="1362"/>
                  </a:lnTo>
                  <a:lnTo>
                    <a:pt x="1616" y="1368"/>
                  </a:lnTo>
                  <a:lnTo>
                    <a:pt x="1620" y="1374"/>
                  </a:lnTo>
                  <a:lnTo>
                    <a:pt x="1630" y="1382"/>
                  </a:lnTo>
                  <a:lnTo>
                    <a:pt x="1630" y="1382"/>
                  </a:lnTo>
                  <a:lnTo>
                    <a:pt x="1634" y="1390"/>
                  </a:lnTo>
                  <a:lnTo>
                    <a:pt x="1640" y="1396"/>
                  </a:lnTo>
                  <a:lnTo>
                    <a:pt x="1644" y="1404"/>
                  </a:lnTo>
                  <a:lnTo>
                    <a:pt x="1650" y="1410"/>
                  </a:lnTo>
                  <a:lnTo>
                    <a:pt x="1650" y="1410"/>
                  </a:lnTo>
                  <a:lnTo>
                    <a:pt x="1654" y="1384"/>
                  </a:lnTo>
                  <a:lnTo>
                    <a:pt x="1656" y="1358"/>
                  </a:lnTo>
                  <a:lnTo>
                    <a:pt x="1656" y="1348"/>
                  </a:lnTo>
                  <a:lnTo>
                    <a:pt x="1654" y="1336"/>
                  </a:lnTo>
                  <a:lnTo>
                    <a:pt x="1650" y="1324"/>
                  </a:lnTo>
                  <a:lnTo>
                    <a:pt x="1644" y="1314"/>
                  </a:lnTo>
                  <a:lnTo>
                    <a:pt x="1644" y="1314"/>
                  </a:lnTo>
                  <a:lnTo>
                    <a:pt x="1636" y="1304"/>
                  </a:lnTo>
                  <a:lnTo>
                    <a:pt x="1628" y="1292"/>
                  </a:lnTo>
                  <a:lnTo>
                    <a:pt x="1624" y="1282"/>
                  </a:lnTo>
                  <a:lnTo>
                    <a:pt x="1624" y="1268"/>
                  </a:lnTo>
                  <a:lnTo>
                    <a:pt x="1624" y="1268"/>
                  </a:lnTo>
                  <a:lnTo>
                    <a:pt x="1626" y="1254"/>
                  </a:lnTo>
                  <a:lnTo>
                    <a:pt x="1626" y="1240"/>
                  </a:lnTo>
                  <a:lnTo>
                    <a:pt x="1626" y="1240"/>
                  </a:lnTo>
                  <a:lnTo>
                    <a:pt x="1626" y="1226"/>
                  </a:lnTo>
                  <a:lnTo>
                    <a:pt x="1626" y="1220"/>
                  </a:lnTo>
                  <a:lnTo>
                    <a:pt x="1630" y="1212"/>
                  </a:lnTo>
                  <a:lnTo>
                    <a:pt x="1630" y="1212"/>
                  </a:lnTo>
                  <a:lnTo>
                    <a:pt x="1634" y="1218"/>
                  </a:lnTo>
                  <a:lnTo>
                    <a:pt x="1638" y="1222"/>
                  </a:lnTo>
                  <a:lnTo>
                    <a:pt x="1642" y="1234"/>
                  </a:lnTo>
                  <a:lnTo>
                    <a:pt x="1646" y="1244"/>
                  </a:lnTo>
                  <a:lnTo>
                    <a:pt x="1650" y="1250"/>
                  </a:lnTo>
                  <a:lnTo>
                    <a:pt x="1654" y="1254"/>
                  </a:lnTo>
                  <a:lnTo>
                    <a:pt x="1654" y="1254"/>
                  </a:lnTo>
                  <a:lnTo>
                    <a:pt x="1658" y="1256"/>
                  </a:lnTo>
                  <a:lnTo>
                    <a:pt x="1662" y="1258"/>
                  </a:lnTo>
                  <a:lnTo>
                    <a:pt x="1668" y="1260"/>
                  </a:lnTo>
                  <a:lnTo>
                    <a:pt x="1672" y="1262"/>
                  </a:lnTo>
                  <a:lnTo>
                    <a:pt x="1672" y="1262"/>
                  </a:lnTo>
                  <a:lnTo>
                    <a:pt x="1674" y="1268"/>
                  </a:lnTo>
                  <a:lnTo>
                    <a:pt x="1676" y="1274"/>
                  </a:lnTo>
                  <a:lnTo>
                    <a:pt x="1676" y="1288"/>
                  </a:lnTo>
                  <a:lnTo>
                    <a:pt x="1676" y="1288"/>
                  </a:lnTo>
                  <a:lnTo>
                    <a:pt x="1680" y="1290"/>
                  </a:lnTo>
                  <a:lnTo>
                    <a:pt x="1684" y="1292"/>
                  </a:lnTo>
                  <a:lnTo>
                    <a:pt x="1684" y="1292"/>
                  </a:lnTo>
                  <a:lnTo>
                    <a:pt x="1688" y="1290"/>
                  </a:lnTo>
                  <a:lnTo>
                    <a:pt x="1694" y="1288"/>
                  </a:lnTo>
                  <a:lnTo>
                    <a:pt x="1706" y="1280"/>
                  </a:lnTo>
                  <a:lnTo>
                    <a:pt x="1716" y="1272"/>
                  </a:lnTo>
                  <a:lnTo>
                    <a:pt x="1726" y="1266"/>
                  </a:lnTo>
                  <a:lnTo>
                    <a:pt x="1726" y="1266"/>
                  </a:lnTo>
                  <a:lnTo>
                    <a:pt x="1742" y="1260"/>
                  </a:lnTo>
                  <a:lnTo>
                    <a:pt x="1746" y="1256"/>
                  </a:lnTo>
                  <a:lnTo>
                    <a:pt x="1750" y="1250"/>
                  </a:lnTo>
                  <a:lnTo>
                    <a:pt x="1754" y="1240"/>
                  </a:lnTo>
                  <a:lnTo>
                    <a:pt x="1756" y="1226"/>
                  </a:lnTo>
                  <a:lnTo>
                    <a:pt x="1756" y="1226"/>
                  </a:lnTo>
                  <a:lnTo>
                    <a:pt x="1760" y="1194"/>
                  </a:lnTo>
                  <a:lnTo>
                    <a:pt x="1760" y="1194"/>
                  </a:lnTo>
                  <a:lnTo>
                    <a:pt x="1760" y="1184"/>
                  </a:lnTo>
                  <a:lnTo>
                    <a:pt x="1760" y="1178"/>
                  </a:lnTo>
                  <a:lnTo>
                    <a:pt x="1756" y="1174"/>
                  </a:lnTo>
                  <a:lnTo>
                    <a:pt x="1750" y="1168"/>
                  </a:lnTo>
                  <a:lnTo>
                    <a:pt x="1750" y="1168"/>
                  </a:lnTo>
                  <a:lnTo>
                    <a:pt x="1742" y="1160"/>
                  </a:lnTo>
                  <a:lnTo>
                    <a:pt x="1732" y="1148"/>
                  </a:lnTo>
                  <a:lnTo>
                    <a:pt x="1724" y="1134"/>
                  </a:lnTo>
                  <a:lnTo>
                    <a:pt x="1722" y="1128"/>
                  </a:lnTo>
                  <a:lnTo>
                    <a:pt x="1722" y="1122"/>
                  </a:lnTo>
                  <a:lnTo>
                    <a:pt x="1722" y="1122"/>
                  </a:lnTo>
                  <a:lnTo>
                    <a:pt x="1726" y="1112"/>
                  </a:lnTo>
                  <a:lnTo>
                    <a:pt x="1736" y="1098"/>
                  </a:lnTo>
                  <a:lnTo>
                    <a:pt x="1750" y="1086"/>
                  </a:lnTo>
                  <a:lnTo>
                    <a:pt x="1756" y="1082"/>
                  </a:lnTo>
                  <a:lnTo>
                    <a:pt x="1762" y="1080"/>
                  </a:lnTo>
                  <a:lnTo>
                    <a:pt x="1762" y="1080"/>
                  </a:lnTo>
                  <a:lnTo>
                    <a:pt x="1766" y="1080"/>
                  </a:lnTo>
                  <a:lnTo>
                    <a:pt x="1766" y="1080"/>
                  </a:lnTo>
                  <a:lnTo>
                    <a:pt x="1770" y="1080"/>
                  </a:lnTo>
                  <a:lnTo>
                    <a:pt x="1772" y="1082"/>
                  </a:lnTo>
                  <a:lnTo>
                    <a:pt x="1772" y="1086"/>
                  </a:lnTo>
                  <a:lnTo>
                    <a:pt x="1770" y="1092"/>
                  </a:lnTo>
                  <a:lnTo>
                    <a:pt x="1768" y="1096"/>
                  </a:lnTo>
                  <a:lnTo>
                    <a:pt x="1770" y="1098"/>
                  </a:lnTo>
                  <a:lnTo>
                    <a:pt x="1770" y="1098"/>
                  </a:lnTo>
                  <a:lnTo>
                    <a:pt x="1772" y="1104"/>
                  </a:lnTo>
                  <a:lnTo>
                    <a:pt x="1776" y="1104"/>
                  </a:lnTo>
                  <a:lnTo>
                    <a:pt x="1776" y="1104"/>
                  </a:lnTo>
                  <a:lnTo>
                    <a:pt x="1780" y="1104"/>
                  </a:lnTo>
                  <a:lnTo>
                    <a:pt x="1782" y="1100"/>
                  </a:lnTo>
                  <a:lnTo>
                    <a:pt x="1788" y="1092"/>
                  </a:lnTo>
                  <a:lnTo>
                    <a:pt x="1788" y="1092"/>
                  </a:lnTo>
                  <a:lnTo>
                    <a:pt x="1800" y="1086"/>
                  </a:lnTo>
                  <a:lnTo>
                    <a:pt x="1814" y="1080"/>
                  </a:lnTo>
                  <a:lnTo>
                    <a:pt x="1814" y="1080"/>
                  </a:lnTo>
                  <a:lnTo>
                    <a:pt x="1820" y="1076"/>
                  </a:lnTo>
                  <a:lnTo>
                    <a:pt x="1828" y="1076"/>
                  </a:lnTo>
                  <a:lnTo>
                    <a:pt x="1842" y="1074"/>
                  </a:lnTo>
                  <a:lnTo>
                    <a:pt x="1842" y="1074"/>
                  </a:lnTo>
                  <a:lnTo>
                    <a:pt x="1858" y="1070"/>
                  </a:lnTo>
                  <a:lnTo>
                    <a:pt x="1872" y="1062"/>
                  </a:lnTo>
                  <a:lnTo>
                    <a:pt x="1884" y="1052"/>
                  </a:lnTo>
                  <a:lnTo>
                    <a:pt x="1896" y="1042"/>
                  </a:lnTo>
                  <a:lnTo>
                    <a:pt x="1896" y="1042"/>
                  </a:lnTo>
                  <a:lnTo>
                    <a:pt x="1908" y="1032"/>
                  </a:lnTo>
                  <a:lnTo>
                    <a:pt x="1914" y="1026"/>
                  </a:lnTo>
                  <a:lnTo>
                    <a:pt x="1920" y="1018"/>
                  </a:lnTo>
                  <a:lnTo>
                    <a:pt x="1920" y="1018"/>
                  </a:lnTo>
                  <a:lnTo>
                    <a:pt x="1926" y="1006"/>
                  </a:lnTo>
                  <a:lnTo>
                    <a:pt x="1930" y="1000"/>
                  </a:lnTo>
                  <a:lnTo>
                    <a:pt x="1936" y="994"/>
                  </a:lnTo>
                  <a:lnTo>
                    <a:pt x="1936" y="994"/>
                  </a:lnTo>
                  <a:lnTo>
                    <a:pt x="1948" y="984"/>
                  </a:lnTo>
                  <a:lnTo>
                    <a:pt x="1952" y="978"/>
                  </a:lnTo>
                  <a:lnTo>
                    <a:pt x="1956" y="970"/>
                  </a:lnTo>
                  <a:lnTo>
                    <a:pt x="1956" y="970"/>
                  </a:lnTo>
                  <a:lnTo>
                    <a:pt x="1958" y="956"/>
                  </a:lnTo>
                  <a:lnTo>
                    <a:pt x="1958" y="940"/>
                  </a:lnTo>
                  <a:lnTo>
                    <a:pt x="1958" y="940"/>
                  </a:lnTo>
                  <a:lnTo>
                    <a:pt x="1960" y="920"/>
                  </a:lnTo>
                  <a:lnTo>
                    <a:pt x="1960" y="912"/>
                  </a:lnTo>
                  <a:lnTo>
                    <a:pt x="1956" y="902"/>
                  </a:lnTo>
                  <a:lnTo>
                    <a:pt x="1956" y="902"/>
                  </a:lnTo>
                  <a:lnTo>
                    <a:pt x="1950" y="886"/>
                  </a:lnTo>
                  <a:lnTo>
                    <a:pt x="1950" y="886"/>
                  </a:lnTo>
                  <a:lnTo>
                    <a:pt x="1944" y="880"/>
                  </a:lnTo>
                  <a:lnTo>
                    <a:pt x="1940" y="876"/>
                  </a:lnTo>
                  <a:lnTo>
                    <a:pt x="1940" y="876"/>
                  </a:lnTo>
                  <a:lnTo>
                    <a:pt x="1938" y="872"/>
                  </a:lnTo>
                  <a:lnTo>
                    <a:pt x="1940" y="868"/>
                  </a:lnTo>
                  <a:lnTo>
                    <a:pt x="1942" y="858"/>
                  </a:lnTo>
                  <a:lnTo>
                    <a:pt x="1942" y="858"/>
                  </a:lnTo>
                  <a:lnTo>
                    <a:pt x="1948" y="852"/>
                  </a:lnTo>
                  <a:lnTo>
                    <a:pt x="1956" y="848"/>
                  </a:lnTo>
                  <a:lnTo>
                    <a:pt x="1956" y="848"/>
                  </a:lnTo>
                  <a:lnTo>
                    <a:pt x="1964" y="840"/>
                  </a:lnTo>
                  <a:lnTo>
                    <a:pt x="1966" y="838"/>
                  </a:lnTo>
                  <a:lnTo>
                    <a:pt x="1968" y="834"/>
                  </a:lnTo>
                  <a:lnTo>
                    <a:pt x="1966" y="832"/>
                  </a:lnTo>
                  <a:lnTo>
                    <a:pt x="1964" y="830"/>
                  </a:lnTo>
                  <a:lnTo>
                    <a:pt x="1958" y="828"/>
                  </a:lnTo>
                  <a:lnTo>
                    <a:pt x="1958" y="828"/>
                  </a:lnTo>
                  <a:lnTo>
                    <a:pt x="1952" y="828"/>
                  </a:lnTo>
                  <a:lnTo>
                    <a:pt x="1946" y="830"/>
                  </a:lnTo>
                  <a:lnTo>
                    <a:pt x="1946" y="830"/>
                  </a:lnTo>
                  <a:lnTo>
                    <a:pt x="1938" y="836"/>
                  </a:lnTo>
                  <a:lnTo>
                    <a:pt x="1932" y="838"/>
                  </a:lnTo>
                  <a:lnTo>
                    <a:pt x="1932" y="838"/>
                  </a:lnTo>
                  <a:lnTo>
                    <a:pt x="1930" y="836"/>
                  </a:lnTo>
                  <a:lnTo>
                    <a:pt x="1928" y="830"/>
                  </a:lnTo>
                  <a:lnTo>
                    <a:pt x="1928" y="830"/>
                  </a:lnTo>
                  <a:lnTo>
                    <a:pt x="1928" y="824"/>
                  </a:lnTo>
                  <a:lnTo>
                    <a:pt x="1926" y="820"/>
                  </a:lnTo>
                  <a:lnTo>
                    <a:pt x="1926" y="820"/>
                  </a:lnTo>
                  <a:lnTo>
                    <a:pt x="1922" y="816"/>
                  </a:lnTo>
                  <a:lnTo>
                    <a:pt x="1922" y="816"/>
                  </a:lnTo>
                  <a:lnTo>
                    <a:pt x="1920" y="812"/>
                  </a:lnTo>
                  <a:lnTo>
                    <a:pt x="1920" y="808"/>
                  </a:lnTo>
                  <a:lnTo>
                    <a:pt x="1922" y="804"/>
                  </a:lnTo>
                  <a:lnTo>
                    <a:pt x="1926" y="802"/>
                  </a:lnTo>
                  <a:lnTo>
                    <a:pt x="1926" y="802"/>
                  </a:lnTo>
                  <a:lnTo>
                    <a:pt x="1930" y="802"/>
                  </a:lnTo>
                  <a:lnTo>
                    <a:pt x="1930" y="802"/>
                  </a:lnTo>
                  <a:lnTo>
                    <a:pt x="1930" y="802"/>
                  </a:lnTo>
                  <a:lnTo>
                    <a:pt x="1930" y="802"/>
                  </a:lnTo>
                  <a:lnTo>
                    <a:pt x="1932" y="802"/>
                  </a:lnTo>
                  <a:lnTo>
                    <a:pt x="1932" y="802"/>
                  </a:lnTo>
                  <a:lnTo>
                    <a:pt x="1934" y="802"/>
                  </a:lnTo>
                  <a:lnTo>
                    <a:pt x="1936" y="800"/>
                  </a:lnTo>
                  <a:lnTo>
                    <a:pt x="1936" y="800"/>
                  </a:lnTo>
                  <a:lnTo>
                    <a:pt x="1938" y="796"/>
                  </a:lnTo>
                  <a:lnTo>
                    <a:pt x="1942" y="794"/>
                  </a:lnTo>
                  <a:lnTo>
                    <a:pt x="1942" y="794"/>
                  </a:lnTo>
                  <a:lnTo>
                    <a:pt x="1946" y="792"/>
                  </a:lnTo>
                  <a:lnTo>
                    <a:pt x="1950" y="790"/>
                  </a:lnTo>
                  <a:lnTo>
                    <a:pt x="1950" y="790"/>
                  </a:lnTo>
                  <a:lnTo>
                    <a:pt x="1952" y="786"/>
                  </a:lnTo>
                  <a:lnTo>
                    <a:pt x="1954" y="782"/>
                  </a:lnTo>
                  <a:lnTo>
                    <a:pt x="1956" y="778"/>
                  </a:lnTo>
                  <a:lnTo>
                    <a:pt x="1960" y="774"/>
                  </a:lnTo>
                  <a:lnTo>
                    <a:pt x="1960" y="774"/>
                  </a:lnTo>
                  <a:lnTo>
                    <a:pt x="1964" y="772"/>
                  </a:lnTo>
                  <a:lnTo>
                    <a:pt x="1964" y="772"/>
                  </a:lnTo>
                  <a:lnTo>
                    <a:pt x="1966" y="774"/>
                  </a:lnTo>
                  <a:lnTo>
                    <a:pt x="1970" y="776"/>
                  </a:lnTo>
                  <a:lnTo>
                    <a:pt x="1970" y="776"/>
                  </a:lnTo>
                  <a:lnTo>
                    <a:pt x="1972" y="778"/>
                  </a:lnTo>
                  <a:lnTo>
                    <a:pt x="1972" y="780"/>
                  </a:lnTo>
                  <a:lnTo>
                    <a:pt x="1968" y="788"/>
                  </a:lnTo>
                  <a:lnTo>
                    <a:pt x="1964" y="794"/>
                  </a:lnTo>
                  <a:lnTo>
                    <a:pt x="1964" y="800"/>
                  </a:lnTo>
                  <a:lnTo>
                    <a:pt x="1964" y="800"/>
                  </a:lnTo>
                  <a:lnTo>
                    <a:pt x="1966" y="806"/>
                  </a:lnTo>
                  <a:lnTo>
                    <a:pt x="1970" y="808"/>
                  </a:lnTo>
                  <a:lnTo>
                    <a:pt x="1970" y="808"/>
                  </a:lnTo>
                  <a:lnTo>
                    <a:pt x="1978" y="806"/>
                  </a:lnTo>
                  <a:lnTo>
                    <a:pt x="1986" y="802"/>
                  </a:lnTo>
                  <a:lnTo>
                    <a:pt x="1994" y="796"/>
                  </a:lnTo>
                  <a:lnTo>
                    <a:pt x="2000" y="794"/>
                  </a:lnTo>
                  <a:lnTo>
                    <a:pt x="2000" y="794"/>
                  </a:lnTo>
                  <a:lnTo>
                    <a:pt x="2002" y="794"/>
                  </a:lnTo>
                  <a:lnTo>
                    <a:pt x="2002" y="794"/>
                  </a:lnTo>
                  <a:lnTo>
                    <a:pt x="2008" y="794"/>
                  </a:lnTo>
                  <a:lnTo>
                    <a:pt x="2012" y="796"/>
                  </a:lnTo>
                  <a:lnTo>
                    <a:pt x="2014" y="800"/>
                  </a:lnTo>
                  <a:lnTo>
                    <a:pt x="2014" y="804"/>
                  </a:lnTo>
                  <a:lnTo>
                    <a:pt x="2014" y="804"/>
                  </a:lnTo>
                  <a:lnTo>
                    <a:pt x="2014" y="808"/>
                  </a:lnTo>
                  <a:lnTo>
                    <a:pt x="2014" y="812"/>
                  </a:lnTo>
                  <a:lnTo>
                    <a:pt x="2010" y="814"/>
                  </a:lnTo>
                  <a:lnTo>
                    <a:pt x="2006" y="814"/>
                  </a:lnTo>
                  <a:lnTo>
                    <a:pt x="2006" y="814"/>
                  </a:lnTo>
                  <a:lnTo>
                    <a:pt x="2004" y="814"/>
                  </a:lnTo>
                  <a:lnTo>
                    <a:pt x="2004" y="814"/>
                  </a:lnTo>
                  <a:lnTo>
                    <a:pt x="2004" y="824"/>
                  </a:lnTo>
                  <a:lnTo>
                    <a:pt x="2004" y="826"/>
                  </a:lnTo>
                  <a:lnTo>
                    <a:pt x="2008" y="826"/>
                  </a:lnTo>
                  <a:lnTo>
                    <a:pt x="2014" y="826"/>
                  </a:lnTo>
                  <a:lnTo>
                    <a:pt x="2020" y="830"/>
                  </a:lnTo>
                  <a:lnTo>
                    <a:pt x="2020" y="830"/>
                  </a:lnTo>
                  <a:lnTo>
                    <a:pt x="2024" y="834"/>
                  </a:lnTo>
                  <a:lnTo>
                    <a:pt x="2024" y="840"/>
                  </a:lnTo>
                  <a:lnTo>
                    <a:pt x="2020" y="850"/>
                  </a:lnTo>
                  <a:lnTo>
                    <a:pt x="2020" y="850"/>
                  </a:lnTo>
                  <a:lnTo>
                    <a:pt x="2020" y="854"/>
                  </a:lnTo>
                  <a:lnTo>
                    <a:pt x="2020" y="856"/>
                  </a:lnTo>
                  <a:lnTo>
                    <a:pt x="2020" y="856"/>
                  </a:lnTo>
                  <a:lnTo>
                    <a:pt x="2022" y="864"/>
                  </a:lnTo>
                  <a:lnTo>
                    <a:pt x="2020" y="870"/>
                  </a:lnTo>
                  <a:lnTo>
                    <a:pt x="2020" y="870"/>
                  </a:lnTo>
                  <a:lnTo>
                    <a:pt x="2018" y="878"/>
                  </a:lnTo>
                  <a:lnTo>
                    <a:pt x="2016" y="882"/>
                  </a:lnTo>
                  <a:lnTo>
                    <a:pt x="2016" y="886"/>
                  </a:lnTo>
                  <a:lnTo>
                    <a:pt x="2016" y="886"/>
                  </a:lnTo>
                  <a:lnTo>
                    <a:pt x="2018" y="888"/>
                  </a:lnTo>
                  <a:lnTo>
                    <a:pt x="2020" y="888"/>
                  </a:lnTo>
                  <a:lnTo>
                    <a:pt x="2020" y="888"/>
                  </a:lnTo>
                  <a:lnTo>
                    <a:pt x="2026" y="886"/>
                  </a:lnTo>
                  <a:lnTo>
                    <a:pt x="2034" y="882"/>
                  </a:lnTo>
                  <a:lnTo>
                    <a:pt x="2046" y="876"/>
                  </a:lnTo>
                  <a:lnTo>
                    <a:pt x="2046" y="876"/>
                  </a:lnTo>
                  <a:lnTo>
                    <a:pt x="2056" y="876"/>
                  </a:lnTo>
                  <a:lnTo>
                    <a:pt x="2060" y="876"/>
                  </a:lnTo>
                  <a:lnTo>
                    <a:pt x="2064" y="874"/>
                  </a:lnTo>
                  <a:lnTo>
                    <a:pt x="2064" y="874"/>
                  </a:lnTo>
                  <a:lnTo>
                    <a:pt x="2068" y="870"/>
                  </a:lnTo>
                  <a:lnTo>
                    <a:pt x="2070" y="866"/>
                  </a:lnTo>
                  <a:lnTo>
                    <a:pt x="2072" y="856"/>
                  </a:lnTo>
                  <a:lnTo>
                    <a:pt x="2072" y="856"/>
                  </a:lnTo>
                  <a:lnTo>
                    <a:pt x="2066" y="856"/>
                  </a:lnTo>
                  <a:lnTo>
                    <a:pt x="2066" y="856"/>
                  </a:lnTo>
                  <a:lnTo>
                    <a:pt x="2068" y="846"/>
                  </a:lnTo>
                  <a:lnTo>
                    <a:pt x="2066" y="838"/>
                  </a:lnTo>
                  <a:lnTo>
                    <a:pt x="2060" y="818"/>
                  </a:lnTo>
                  <a:lnTo>
                    <a:pt x="2060" y="818"/>
                  </a:lnTo>
                  <a:lnTo>
                    <a:pt x="2058" y="814"/>
                  </a:lnTo>
                  <a:lnTo>
                    <a:pt x="2056" y="810"/>
                  </a:lnTo>
                  <a:lnTo>
                    <a:pt x="2056" y="810"/>
                  </a:lnTo>
                  <a:lnTo>
                    <a:pt x="2052" y="808"/>
                  </a:lnTo>
                  <a:lnTo>
                    <a:pt x="2048" y="806"/>
                  </a:lnTo>
                  <a:lnTo>
                    <a:pt x="2048" y="806"/>
                  </a:lnTo>
                  <a:lnTo>
                    <a:pt x="2046" y="804"/>
                  </a:lnTo>
                  <a:lnTo>
                    <a:pt x="2046" y="800"/>
                  </a:lnTo>
                  <a:lnTo>
                    <a:pt x="2046" y="796"/>
                  </a:lnTo>
                  <a:lnTo>
                    <a:pt x="2048" y="792"/>
                  </a:lnTo>
                  <a:lnTo>
                    <a:pt x="2048" y="792"/>
                  </a:lnTo>
                  <a:lnTo>
                    <a:pt x="2054" y="790"/>
                  </a:lnTo>
                  <a:lnTo>
                    <a:pt x="2058" y="790"/>
                  </a:lnTo>
                  <a:lnTo>
                    <a:pt x="2062" y="788"/>
                  </a:lnTo>
                  <a:lnTo>
                    <a:pt x="2068" y="784"/>
                  </a:lnTo>
                  <a:lnTo>
                    <a:pt x="2068" y="784"/>
                  </a:lnTo>
                  <a:lnTo>
                    <a:pt x="2082" y="768"/>
                  </a:lnTo>
                  <a:lnTo>
                    <a:pt x="2082" y="768"/>
                  </a:lnTo>
                  <a:lnTo>
                    <a:pt x="2090" y="754"/>
                  </a:lnTo>
                  <a:lnTo>
                    <a:pt x="2094" y="746"/>
                  </a:lnTo>
                  <a:lnTo>
                    <a:pt x="2102" y="742"/>
                  </a:lnTo>
                  <a:lnTo>
                    <a:pt x="2102" y="742"/>
                  </a:lnTo>
                  <a:lnTo>
                    <a:pt x="2108" y="740"/>
                  </a:lnTo>
                  <a:lnTo>
                    <a:pt x="2108" y="740"/>
                  </a:lnTo>
                  <a:lnTo>
                    <a:pt x="2112" y="742"/>
                  </a:lnTo>
                  <a:lnTo>
                    <a:pt x="2116" y="746"/>
                  </a:lnTo>
                  <a:lnTo>
                    <a:pt x="2120" y="750"/>
                  </a:lnTo>
                  <a:lnTo>
                    <a:pt x="2126" y="752"/>
                  </a:lnTo>
                  <a:lnTo>
                    <a:pt x="2126" y="752"/>
                  </a:lnTo>
                  <a:lnTo>
                    <a:pt x="2126" y="752"/>
                  </a:lnTo>
                  <a:lnTo>
                    <a:pt x="2126" y="752"/>
                  </a:lnTo>
                  <a:lnTo>
                    <a:pt x="2132" y="750"/>
                  </a:lnTo>
                  <a:lnTo>
                    <a:pt x="2138" y="748"/>
                  </a:lnTo>
                  <a:lnTo>
                    <a:pt x="2148" y="740"/>
                  </a:lnTo>
                  <a:lnTo>
                    <a:pt x="2148" y="740"/>
                  </a:lnTo>
                  <a:lnTo>
                    <a:pt x="2152" y="730"/>
                  </a:lnTo>
                  <a:lnTo>
                    <a:pt x="2156" y="724"/>
                  </a:lnTo>
                  <a:lnTo>
                    <a:pt x="2160" y="720"/>
                  </a:lnTo>
                  <a:lnTo>
                    <a:pt x="2160" y="720"/>
                  </a:lnTo>
                  <a:lnTo>
                    <a:pt x="2168" y="714"/>
                  </a:lnTo>
                  <a:lnTo>
                    <a:pt x="2178" y="708"/>
                  </a:lnTo>
                  <a:lnTo>
                    <a:pt x="2178" y="708"/>
                  </a:lnTo>
                  <a:lnTo>
                    <a:pt x="2182" y="706"/>
                  </a:lnTo>
                  <a:lnTo>
                    <a:pt x="2186" y="702"/>
                  </a:lnTo>
                  <a:lnTo>
                    <a:pt x="2190" y="692"/>
                  </a:lnTo>
                  <a:lnTo>
                    <a:pt x="2190" y="692"/>
                  </a:lnTo>
                  <a:lnTo>
                    <a:pt x="2196" y="684"/>
                  </a:lnTo>
                  <a:lnTo>
                    <a:pt x="2202" y="674"/>
                  </a:lnTo>
                  <a:lnTo>
                    <a:pt x="2202" y="674"/>
                  </a:lnTo>
                  <a:lnTo>
                    <a:pt x="2224" y="650"/>
                  </a:lnTo>
                  <a:lnTo>
                    <a:pt x="2228" y="644"/>
                  </a:lnTo>
                  <a:lnTo>
                    <a:pt x="2230" y="638"/>
                  </a:lnTo>
                  <a:lnTo>
                    <a:pt x="2232" y="632"/>
                  </a:lnTo>
                  <a:lnTo>
                    <a:pt x="2232" y="624"/>
                  </a:lnTo>
                  <a:lnTo>
                    <a:pt x="2232" y="624"/>
                  </a:lnTo>
                  <a:lnTo>
                    <a:pt x="2230" y="610"/>
                  </a:lnTo>
                  <a:lnTo>
                    <a:pt x="2230" y="604"/>
                  </a:lnTo>
                  <a:lnTo>
                    <a:pt x="2232" y="598"/>
                  </a:lnTo>
                  <a:lnTo>
                    <a:pt x="2232" y="598"/>
                  </a:lnTo>
                  <a:lnTo>
                    <a:pt x="2236" y="590"/>
                  </a:lnTo>
                  <a:lnTo>
                    <a:pt x="2240" y="582"/>
                  </a:lnTo>
                  <a:lnTo>
                    <a:pt x="2240" y="582"/>
                  </a:lnTo>
                  <a:lnTo>
                    <a:pt x="2244" y="572"/>
                  </a:lnTo>
                  <a:lnTo>
                    <a:pt x="2244" y="560"/>
                  </a:lnTo>
                  <a:lnTo>
                    <a:pt x="2242" y="550"/>
                  </a:lnTo>
                  <a:lnTo>
                    <a:pt x="2238" y="546"/>
                  </a:lnTo>
                  <a:lnTo>
                    <a:pt x="2234" y="542"/>
                  </a:lnTo>
                  <a:lnTo>
                    <a:pt x="2234" y="542"/>
                  </a:lnTo>
                  <a:lnTo>
                    <a:pt x="2228" y="540"/>
                  </a:lnTo>
                  <a:lnTo>
                    <a:pt x="2228" y="540"/>
                  </a:lnTo>
                  <a:lnTo>
                    <a:pt x="2222" y="542"/>
                  </a:lnTo>
                  <a:lnTo>
                    <a:pt x="2216" y="548"/>
                  </a:lnTo>
                  <a:lnTo>
                    <a:pt x="2216" y="548"/>
                  </a:lnTo>
                  <a:lnTo>
                    <a:pt x="2208" y="552"/>
                  </a:lnTo>
                  <a:lnTo>
                    <a:pt x="2202" y="554"/>
                  </a:lnTo>
                  <a:lnTo>
                    <a:pt x="2202" y="554"/>
                  </a:lnTo>
                  <a:lnTo>
                    <a:pt x="2200" y="552"/>
                  </a:lnTo>
                  <a:lnTo>
                    <a:pt x="2196" y="550"/>
                  </a:lnTo>
                  <a:lnTo>
                    <a:pt x="2196" y="550"/>
                  </a:lnTo>
                  <a:lnTo>
                    <a:pt x="2194" y="546"/>
                  </a:lnTo>
                  <a:lnTo>
                    <a:pt x="2192" y="542"/>
                  </a:lnTo>
                  <a:lnTo>
                    <a:pt x="2192" y="538"/>
                  </a:lnTo>
                  <a:lnTo>
                    <a:pt x="2188" y="536"/>
                  </a:lnTo>
                  <a:lnTo>
                    <a:pt x="2188" y="536"/>
                  </a:lnTo>
                  <a:lnTo>
                    <a:pt x="2182" y="536"/>
                  </a:lnTo>
                  <a:lnTo>
                    <a:pt x="2182" y="536"/>
                  </a:lnTo>
                  <a:lnTo>
                    <a:pt x="2180" y="536"/>
                  </a:lnTo>
                  <a:lnTo>
                    <a:pt x="2180" y="536"/>
                  </a:lnTo>
                  <a:lnTo>
                    <a:pt x="2176" y="536"/>
                  </a:lnTo>
                  <a:lnTo>
                    <a:pt x="2176" y="536"/>
                  </a:lnTo>
                  <a:lnTo>
                    <a:pt x="2172" y="534"/>
                  </a:lnTo>
                  <a:lnTo>
                    <a:pt x="2168" y="532"/>
                  </a:lnTo>
                  <a:lnTo>
                    <a:pt x="2168" y="532"/>
                  </a:lnTo>
                  <a:lnTo>
                    <a:pt x="2174" y="526"/>
                  </a:lnTo>
                  <a:lnTo>
                    <a:pt x="2182" y="524"/>
                  </a:lnTo>
                  <a:lnTo>
                    <a:pt x="2196" y="516"/>
                  </a:lnTo>
                  <a:lnTo>
                    <a:pt x="2196" y="516"/>
                  </a:lnTo>
                  <a:lnTo>
                    <a:pt x="2226" y="494"/>
                  </a:lnTo>
                  <a:lnTo>
                    <a:pt x="2226" y="494"/>
                  </a:lnTo>
                  <a:lnTo>
                    <a:pt x="2240" y="486"/>
                  </a:lnTo>
                  <a:lnTo>
                    <a:pt x="2248" y="480"/>
                  </a:lnTo>
                  <a:lnTo>
                    <a:pt x="2254" y="474"/>
                  </a:lnTo>
                  <a:lnTo>
                    <a:pt x="2254" y="474"/>
                  </a:lnTo>
                  <a:lnTo>
                    <a:pt x="2264" y="462"/>
                  </a:lnTo>
                  <a:lnTo>
                    <a:pt x="2268" y="456"/>
                  </a:lnTo>
                  <a:lnTo>
                    <a:pt x="2276" y="452"/>
                  </a:lnTo>
                  <a:lnTo>
                    <a:pt x="2276" y="452"/>
                  </a:lnTo>
                  <a:lnTo>
                    <a:pt x="2284" y="450"/>
                  </a:lnTo>
                  <a:lnTo>
                    <a:pt x="2284" y="450"/>
                  </a:lnTo>
                  <a:lnTo>
                    <a:pt x="2300" y="454"/>
                  </a:lnTo>
                  <a:lnTo>
                    <a:pt x="2314" y="456"/>
                  </a:lnTo>
                  <a:lnTo>
                    <a:pt x="2314" y="456"/>
                  </a:lnTo>
                  <a:lnTo>
                    <a:pt x="2328" y="458"/>
                  </a:lnTo>
                  <a:lnTo>
                    <a:pt x="2328" y="458"/>
                  </a:lnTo>
                  <a:lnTo>
                    <a:pt x="2342" y="456"/>
                  </a:lnTo>
                  <a:lnTo>
                    <a:pt x="2348" y="456"/>
                  </a:lnTo>
                  <a:lnTo>
                    <a:pt x="2354" y="454"/>
                  </a:lnTo>
                  <a:lnTo>
                    <a:pt x="2354" y="454"/>
                  </a:lnTo>
                  <a:lnTo>
                    <a:pt x="2358" y="446"/>
                  </a:lnTo>
                  <a:lnTo>
                    <a:pt x="2362" y="442"/>
                  </a:lnTo>
                  <a:lnTo>
                    <a:pt x="2366" y="442"/>
                  </a:lnTo>
                  <a:lnTo>
                    <a:pt x="2366" y="442"/>
                  </a:lnTo>
                  <a:lnTo>
                    <a:pt x="2370" y="442"/>
                  </a:lnTo>
                  <a:lnTo>
                    <a:pt x="2370" y="442"/>
                  </a:lnTo>
                  <a:lnTo>
                    <a:pt x="2372" y="444"/>
                  </a:lnTo>
                  <a:lnTo>
                    <a:pt x="2372" y="446"/>
                  </a:lnTo>
                  <a:lnTo>
                    <a:pt x="2374" y="452"/>
                  </a:lnTo>
                  <a:lnTo>
                    <a:pt x="2374" y="458"/>
                  </a:lnTo>
                  <a:lnTo>
                    <a:pt x="2376" y="460"/>
                  </a:lnTo>
                  <a:lnTo>
                    <a:pt x="2378" y="462"/>
                  </a:lnTo>
                  <a:lnTo>
                    <a:pt x="2378" y="462"/>
                  </a:lnTo>
                  <a:lnTo>
                    <a:pt x="2378" y="462"/>
                  </a:lnTo>
                  <a:lnTo>
                    <a:pt x="2378" y="462"/>
                  </a:lnTo>
                  <a:lnTo>
                    <a:pt x="2382" y="460"/>
                  </a:lnTo>
                  <a:lnTo>
                    <a:pt x="2384" y="458"/>
                  </a:lnTo>
                  <a:lnTo>
                    <a:pt x="2388" y="454"/>
                  </a:lnTo>
                  <a:lnTo>
                    <a:pt x="2388" y="454"/>
                  </a:lnTo>
                  <a:lnTo>
                    <a:pt x="2392" y="450"/>
                  </a:lnTo>
                  <a:lnTo>
                    <a:pt x="2398" y="450"/>
                  </a:lnTo>
                  <a:lnTo>
                    <a:pt x="2398" y="450"/>
                  </a:lnTo>
                  <a:lnTo>
                    <a:pt x="2400" y="450"/>
                  </a:lnTo>
                  <a:lnTo>
                    <a:pt x="2400" y="450"/>
                  </a:lnTo>
                  <a:lnTo>
                    <a:pt x="2404" y="450"/>
                  </a:lnTo>
                  <a:lnTo>
                    <a:pt x="2404" y="450"/>
                  </a:lnTo>
                  <a:lnTo>
                    <a:pt x="2408" y="450"/>
                  </a:lnTo>
                  <a:lnTo>
                    <a:pt x="2408" y="450"/>
                  </a:lnTo>
                  <a:lnTo>
                    <a:pt x="2416" y="450"/>
                  </a:lnTo>
                  <a:lnTo>
                    <a:pt x="2420" y="448"/>
                  </a:lnTo>
                  <a:lnTo>
                    <a:pt x="2420" y="448"/>
                  </a:lnTo>
                  <a:lnTo>
                    <a:pt x="2422" y="446"/>
                  </a:lnTo>
                  <a:lnTo>
                    <a:pt x="2422" y="444"/>
                  </a:lnTo>
                  <a:lnTo>
                    <a:pt x="2420" y="440"/>
                  </a:lnTo>
                  <a:lnTo>
                    <a:pt x="2418" y="436"/>
                  </a:lnTo>
                  <a:lnTo>
                    <a:pt x="2418" y="434"/>
                  </a:lnTo>
                  <a:lnTo>
                    <a:pt x="2420" y="432"/>
                  </a:lnTo>
                  <a:lnTo>
                    <a:pt x="2420" y="432"/>
                  </a:lnTo>
                  <a:lnTo>
                    <a:pt x="2426" y="430"/>
                  </a:lnTo>
                  <a:lnTo>
                    <a:pt x="2432" y="428"/>
                  </a:lnTo>
                  <a:lnTo>
                    <a:pt x="2442" y="420"/>
                  </a:lnTo>
                  <a:lnTo>
                    <a:pt x="2450" y="412"/>
                  </a:lnTo>
                  <a:lnTo>
                    <a:pt x="2460" y="404"/>
                  </a:lnTo>
                  <a:lnTo>
                    <a:pt x="2460" y="404"/>
                  </a:lnTo>
                  <a:lnTo>
                    <a:pt x="2468" y="400"/>
                  </a:lnTo>
                  <a:lnTo>
                    <a:pt x="2472" y="400"/>
                  </a:lnTo>
                  <a:lnTo>
                    <a:pt x="2472" y="400"/>
                  </a:lnTo>
                  <a:lnTo>
                    <a:pt x="2476" y="400"/>
                  </a:lnTo>
                  <a:lnTo>
                    <a:pt x="2478" y="402"/>
                  </a:lnTo>
                  <a:lnTo>
                    <a:pt x="2482" y="408"/>
                  </a:lnTo>
                  <a:lnTo>
                    <a:pt x="2486" y="414"/>
                  </a:lnTo>
                  <a:lnTo>
                    <a:pt x="2488" y="422"/>
                  </a:lnTo>
                  <a:lnTo>
                    <a:pt x="2488" y="422"/>
                  </a:lnTo>
                  <a:lnTo>
                    <a:pt x="2498" y="418"/>
                  </a:lnTo>
                  <a:lnTo>
                    <a:pt x="2508" y="414"/>
                  </a:lnTo>
                  <a:lnTo>
                    <a:pt x="2518" y="412"/>
                  </a:lnTo>
                  <a:lnTo>
                    <a:pt x="2522" y="408"/>
                  </a:lnTo>
                  <a:lnTo>
                    <a:pt x="2526" y="406"/>
                  </a:lnTo>
                  <a:lnTo>
                    <a:pt x="2526" y="406"/>
                  </a:lnTo>
                  <a:lnTo>
                    <a:pt x="2532" y="396"/>
                  </a:lnTo>
                  <a:lnTo>
                    <a:pt x="2540" y="390"/>
                  </a:lnTo>
                  <a:lnTo>
                    <a:pt x="2548" y="384"/>
                  </a:lnTo>
                  <a:lnTo>
                    <a:pt x="2560" y="382"/>
                  </a:lnTo>
                  <a:lnTo>
                    <a:pt x="2560" y="382"/>
                  </a:lnTo>
                  <a:lnTo>
                    <a:pt x="2554" y="394"/>
                  </a:lnTo>
                  <a:lnTo>
                    <a:pt x="2546" y="406"/>
                  </a:lnTo>
                  <a:lnTo>
                    <a:pt x="2546" y="406"/>
                  </a:lnTo>
                  <a:lnTo>
                    <a:pt x="2534" y="416"/>
                  </a:lnTo>
                  <a:lnTo>
                    <a:pt x="2522" y="424"/>
                  </a:lnTo>
                  <a:lnTo>
                    <a:pt x="2498" y="438"/>
                  </a:lnTo>
                  <a:lnTo>
                    <a:pt x="2498" y="438"/>
                  </a:lnTo>
                  <a:lnTo>
                    <a:pt x="2488" y="446"/>
                  </a:lnTo>
                  <a:lnTo>
                    <a:pt x="2480" y="456"/>
                  </a:lnTo>
                  <a:lnTo>
                    <a:pt x="2470" y="464"/>
                  </a:lnTo>
                  <a:lnTo>
                    <a:pt x="2460" y="472"/>
                  </a:lnTo>
                  <a:lnTo>
                    <a:pt x="2460" y="472"/>
                  </a:lnTo>
                  <a:lnTo>
                    <a:pt x="2448" y="480"/>
                  </a:lnTo>
                  <a:lnTo>
                    <a:pt x="2442" y="484"/>
                  </a:lnTo>
                  <a:lnTo>
                    <a:pt x="2436" y="490"/>
                  </a:lnTo>
                  <a:lnTo>
                    <a:pt x="2436" y="490"/>
                  </a:lnTo>
                  <a:lnTo>
                    <a:pt x="2430" y="502"/>
                  </a:lnTo>
                  <a:lnTo>
                    <a:pt x="2424" y="514"/>
                  </a:lnTo>
                  <a:lnTo>
                    <a:pt x="2424" y="514"/>
                  </a:lnTo>
                  <a:lnTo>
                    <a:pt x="2422" y="526"/>
                  </a:lnTo>
                  <a:lnTo>
                    <a:pt x="2422" y="536"/>
                  </a:lnTo>
                  <a:lnTo>
                    <a:pt x="2426" y="556"/>
                  </a:lnTo>
                  <a:lnTo>
                    <a:pt x="2426" y="556"/>
                  </a:lnTo>
                  <a:lnTo>
                    <a:pt x="2430" y="580"/>
                  </a:lnTo>
                  <a:lnTo>
                    <a:pt x="2430" y="580"/>
                  </a:lnTo>
                  <a:lnTo>
                    <a:pt x="2432" y="594"/>
                  </a:lnTo>
                  <a:lnTo>
                    <a:pt x="2434" y="600"/>
                  </a:lnTo>
                  <a:lnTo>
                    <a:pt x="2436" y="604"/>
                  </a:lnTo>
                  <a:lnTo>
                    <a:pt x="2438" y="604"/>
                  </a:lnTo>
                  <a:lnTo>
                    <a:pt x="2438" y="604"/>
                  </a:lnTo>
                  <a:lnTo>
                    <a:pt x="2440" y="606"/>
                  </a:lnTo>
                  <a:lnTo>
                    <a:pt x="2440" y="606"/>
                  </a:lnTo>
                  <a:lnTo>
                    <a:pt x="2444" y="604"/>
                  </a:lnTo>
                  <a:lnTo>
                    <a:pt x="2448" y="602"/>
                  </a:lnTo>
                  <a:lnTo>
                    <a:pt x="2454" y="592"/>
                  </a:lnTo>
                  <a:lnTo>
                    <a:pt x="2462" y="574"/>
                  </a:lnTo>
                  <a:lnTo>
                    <a:pt x="2462" y="574"/>
                  </a:lnTo>
                  <a:lnTo>
                    <a:pt x="2466" y="570"/>
                  </a:lnTo>
                  <a:lnTo>
                    <a:pt x="2472" y="566"/>
                  </a:lnTo>
                  <a:lnTo>
                    <a:pt x="2476" y="564"/>
                  </a:lnTo>
                  <a:lnTo>
                    <a:pt x="2482" y="560"/>
                  </a:lnTo>
                  <a:lnTo>
                    <a:pt x="2482" y="560"/>
                  </a:lnTo>
                  <a:lnTo>
                    <a:pt x="2484" y="556"/>
                  </a:lnTo>
                  <a:lnTo>
                    <a:pt x="2486" y="550"/>
                  </a:lnTo>
                  <a:lnTo>
                    <a:pt x="2488" y="546"/>
                  </a:lnTo>
                  <a:lnTo>
                    <a:pt x="2490" y="542"/>
                  </a:lnTo>
                  <a:lnTo>
                    <a:pt x="2490" y="542"/>
                  </a:lnTo>
                  <a:lnTo>
                    <a:pt x="2496" y="540"/>
                  </a:lnTo>
                  <a:lnTo>
                    <a:pt x="2504" y="540"/>
                  </a:lnTo>
                  <a:lnTo>
                    <a:pt x="2504" y="540"/>
                  </a:lnTo>
                  <a:lnTo>
                    <a:pt x="2506" y="536"/>
                  </a:lnTo>
                  <a:lnTo>
                    <a:pt x="2506" y="532"/>
                  </a:lnTo>
                  <a:lnTo>
                    <a:pt x="2506" y="532"/>
                  </a:lnTo>
                  <a:lnTo>
                    <a:pt x="2508" y="522"/>
                  </a:lnTo>
                  <a:lnTo>
                    <a:pt x="2510" y="516"/>
                  </a:lnTo>
                  <a:lnTo>
                    <a:pt x="2512" y="512"/>
                  </a:lnTo>
                  <a:lnTo>
                    <a:pt x="2512" y="512"/>
                  </a:lnTo>
                  <a:lnTo>
                    <a:pt x="2516" y="514"/>
                  </a:lnTo>
                  <a:lnTo>
                    <a:pt x="2522" y="516"/>
                  </a:lnTo>
                  <a:lnTo>
                    <a:pt x="2522" y="516"/>
                  </a:lnTo>
                  <a:lnTo>
                    <a:pt x="2526" y="514"/>
                  </a:lnTo>
                  <a:lnTo>
                    <a:pt x="2528" y="512"/>
                  </a:lnTo>
                  <a:lnTo>
                    <a:pt x="2528" y="512"/>
                  </a:lnTo>
                  <a:lnTo>
                    <a:pt x="2528" y="508"/>
                  </a:lnTo>
                  <a:lnTo>
                    <a:pt x="2526" y="506"/>
                  </a:lnTo>
                  <a:lnTo>
                    <a:pt x="2524" y="502"/>
                  </a:lnTo>
                  <a:lnTo>
                    <a:pt x="2524" y="498"/>
                  </a:lnTo>
                  <a:lnTo>
                    <a:pt x="2524" y="498"/>
                  </a:lnTo>
                  <a:lnTo>
                    <a:pt x="2526" y="492"/>
                  </a:lnTo>
                  <a:lnTo>
                    <a:pt x="2530" y="490"/>
                  </a:lnTo>
                  <a:lnTo>
                    <a:pt x="2530" y="486"/>
                  </a:lnTo>
                  <a:lnTo>
                    <a:pt x="2528" y="482"/>
                  </a:lnTo>
                  <a:lnTo>
                    <a:pt x="2528" y="482"/>
                  </a:lnTo>
                  <a:lnTo>
                    <a:pt x="2524" y="480"/>
                  </a:lnTo>
                  <a:lnTo>
                    <a:pt x="2520" y="478"/>
                  </a:lnTo>
                  <a:lnTo>
                    <a:pt x="2516" y="476"/>
                  </a:lnTo>
                  <a:lnTo>
                    <a:pt x="2514" y="472"/>
                  </a:lnTo>
                  <a:lnTo>
                    <a:pt x="2514" y="472"/>
                  </a:lnTo>
                  <a:lnTo>
                    <a:pt x="2516" y="468"/>
                  </a:lnTo>
                  <a:lnTo>
                    <a:pt x="2522" y="460"/>
                  </a:lnTo>
                  <a:lnTo>
                    <a:pt x="2534" y="448"/>
                  </a:lnTo>
                  <a:lnTo>
                    <a:pt x="2534" y="448"/>
                  </a:lnTo>
                  <a:lnTo>
                    <a:pt x="2542" y="442"/>
                  </a:lnTo>
                  <a:lnTo>
                    <a:pt x="2548" y="438"/>
                  </a:lnTo>
                  <a:lnTo>
                    <a:pt x="2552" y="438"/>
                  </a:lnTo>
                  <a:lnTo>
                    <a:pt x="2552" y="438"/>
                  </a:lnTo>
                  <a:lnTo>
                    <a:pt x="2552" y="438"/>
                  </a:lnTo>
                  <a:lnTo>
                    <a:pt x="2552" y="438"/>
                  </a:lnTo>
                  <a:lnTo>
                    <a:pt x="2556" y="438"/>
                  </a:lnTo>
                  <a:lnTo>
                    <a:pt x="2560" y="442"/>
                  </a:lnTo>
                  <a:lnTo>
                    <a:pt x="2562" y="446"/>
                  </a:lnTo>
                  <a:lnTo>
                    <a:pt x="2566" y="448"/>
                  </a:lnTo>
                  <a:lnTo>
                    <a:pt x="2566" y="448"/>
                  </a:lnTo>
                  <a:lnTo>
                    <a:pt x="2566" y="448"/>
                  </a:lnTo>
                  <a:lnTo>
                    <a:pt x="2566" y="448"/>
                  </a:lnTo>
                  <a:lnTo>
                    <a:pt x="2572" y="446"/>
                  </a:lnTo>
                  <a:lnTo>
                    <a:pt x="2576" y="442"/>
                  </a:lnTo>
                  <a:lnTo>
                    <a:pt x="2580" y="438"/>
                  </a:lnTo>
                  <a:lnTo>
                    <a:pt x="2586" y="434"/>
                  </a:lnTo>
                  <a:lnTo>
                    <a:pt x="2586" y="434"/>
                  </a:lnTo>
                  <a:lnTo>
                    <a:pt x="2592" y="430"/>
                  </a:lnTo>
                  <a:lnTo>
                    <a:pt x="2598" y="430"/>
                  </a:lnTo>
                  <a:lnTo>
                    <a:pt x="2598" y="430"/>
                  </a:lnTo>
                  <a:lnTo>
                    <a:pt x="2606" y="432"/>
                  </a:lnTo>
                  <a:lnTo>
                    <a:pt x="2606" y="432"/>
                  </a:lnTo>
                  <a:lnTo>
                    <a:pt x="2614" y="438"/>
                  </a:lnTo>
                  <a:lnTo>
                    <a:pt x="2616" y="440"/>
                  </a:lnTo>
                  <a:lnTo>
                    <a:pt x="2620" y="442"/>
                  </a:lnTo>
                  <a:lnTo>
                    <a:pt x="2620" y="442"/>
                  </a:lnTo>
                  <a:lnTo>
                    <a:pt x="2626" y="440"/>
                  </a:lnTo>
                  <a:lnTo>
                    <a:pt x="2626" y="440"/>
                  </a:lnTo>
                  <a:lnTo>
                    <a:pt x="2630" y="438"/>
                  </a:lnTo>
                  <a:lnTo>
                    <a:pt x="2636" y="434"/>
                  </a:lnTo>
                  <a:lnTo>
                    <a:pt x="2644" y="424"/>
                  </a:lnTo>
                  <a:lnTo>
                    <a:pt x="2644" y="424"/>
                  </a:lnTo>
                  <a:lnTo>
                    <a:pt x="2654" y="420"/>
                  </a:lnTo>
                  <a:lnTo>
                    <a:pt x="2666" y="414"/>
                  </a:lnTo>
                  <a:lnTo>
                    <a:pt x="2676" y="410"/>
                  </a:lnTo>
                  <a:lnTo>
                    <a:pt x="2686" y="406"/>
                  </a:lnTo>
                  <a:lnTo>
                    <a:pt x="2686" y="406"/>
                  </a:lnTo>
                  <a:lnTo>
                    <a:pt x="2694" y="400"/>
                  </a:lnTo>
                  <a:lnTo>
                    <a:pt x="2704" y="394"/>
                  </a:lnTo>
                  <a:lnTo>
                    <a:pt x="2704" y="394"/>
                  </a:lnTo>
                  <a:lnTo>
                    <a:pt x="2710" y="392"/>
                  </a:lnTo>
                  <a:lnTo>
                    <a:pt x="2710" y="392"/>
                  </a:lnTo>
                  <a:lnTo>
                    <a:pt x="2718" y="394"/>
                  </a:lnTo>
                  <a:lnTo>
                    <a:pt x="2718" y="394"/>
                  </a:lnTo>
                  <a:lnTo>
                    <a:pt x="2724" y="394"/>
                  </a:lnTo>
                  <a:lnTo>
                    <a:pt x="2724" y="394"/>
                  </a:lnTo>
                  <a:lnTo>
                    <a:pt x="2726" y="394"/>
                  </a:lnTo>
                  <a:lnTo>
                    <a:pt x="2726" y="394"/>
                  </a:lnTo>
                  <a:lnTo>
                    <a:pt x="2730" y="394"/>
                  </a:lnTo>
                  <a:lnTo>
                    <a:pt x="2736" y="392"/>
                  </a:lnTo>
                  <a:lnTo>
                    <a:pt x="2740" y="388"/>
                  </a:lnTo>
                  <a:lnTo>
                    <a:pt x="2740" y="384"/>
                  </a:lnTo>
                  <a:lnTo>
                    <a:pt x="2740" y="384"/>
                  </a:lnTo>
                  <a:lnTo>
                    <a:pt x="2738" y="382"/>
                  </a:lnTo>
                  <a:lnTo>
                    <a:pt x="2736" y="380"/>
                  </a:lnTo>
                  <a:lnTo>
                    <a:pt x="2732" y="378"/>
                  </a:lnTo>
                  <a:lnTo>
                    <a:pt x="2732" y="378"/>
                  </a:lnTo>
                  <a:lnTo>
                    <a:pt x="2730" y="372"/>
                  </a:lnTo>
                  <a:lnTo>
                    <a:pt x="2730" y="366"/>
                  </a:lnTo>
                  <a:lnTo>
                    <a:pt x="2730" y="366"/>
                  </a:lnTo>
                  <a:lnTo>
                    <a:pt x="2732" y="362"/>
                  </a:lnTo>
                  <a:lnTo>
                    <a:pt x="2730" y="358"/>
                  </a:lnTo>
                  <a:lnTo>
                    <a:pt x="2728" y="354"/>
                  </a:lnTo>
                  <a:lnTo>
                    <a:pt x="2722" y="352"/>
                  </a:lnTo>
                  <a:lnTo>
                    <a:pt x="2722" y="352"/>
                  </a:lnTo>
                  <a:lnTo>
                    <a:pt x="2708" y="348"/>
                  </a:lnTo>
                  <a:lnTo>
                    <a:pt x="2706" y="346"/>
                  </a:lnTo>
                  <a:lnTo>
                    <a:pt x="2704" y="344"/>
                  </a:lnTo>
                  <a:lnTo>
                    <a:pt x="2704" y="342"/>
                  </a:lnTo>
                  <a:lnTo>
                    <a:pt x="2708" y="340"/>
                  </a:lnTo>
                  <a:lnTo>
                    <a:pt x="2708" y="340"/>
                  </a:lnTo>
                  <a:lnTo>
                    <a:pt x="2710" y="340"/>
                  </a:lnTo>
                  <a:lnTo>
                    <a:pt x="2710" y="340"/>
                  </a:lnTo>
                  <a:lnTo>
                    <a:pt x="2730" y="344"/>
                  </a:lnTo>
                  <a:lnTo>
                    <a:pt x="2730" y="344"/>
                  </a:lnTo>
                  <a:lnTo>
                    <a:pt x="2744" y="346"/>
                  </a:lnTo>
                  <a:lnTo>
                    <a:pt x="2744" y="346"/>
                  </a:lnTo>
                  <a:lnTo>
                    <a:pt x="2750" y="346"/>
                  </a:lnTo>
                  <a:lnTo>
                    <a:pt x="2754" y="342"/>
                  </a:lnTo>
                  <a:lnTo>
                    <a:pt x="2754" y="342"/>
                  </a:lnTo>
                  <a:lnTo>
                    <a:pt x="2754" y="338"/>
                  </a:lnTo>
                  <a:lnTo>
                    <a:pt x="2754" y="332"/>
                  </a:lnTo>
                  <a:lnTo>
                    <a:pt x="2756" y="326"/>
                  </a:lnTo>
                  <a:lnTo>
                    <a:pt x="2756" y="324"/>
                  </a:lnTo>
                  <a:lnTo>
                    <a:pt x="2760" y="322"/>
                  </a:lnTo>
                  <a:lnTo>
                    <a:pt x="2760" y="322"/>
                  </a:lnTo>
                  <a:lnTo>
                    <a:pt x="2762" y="322"/>
                  </a:lnTo>
                  <a:lnTo>
                    <a:pt x="2762" y="322"/>
                  </a:lnTo>
                  <a:lnTo>
                    <a:pt x="2766" y="322"/>
                  </a:lnTo>
                  <a:lnTo>
                    <a:pt x="2768" y="326"/>
                  </a:lnTo>
                  <a:lnTo>
                    <a:pt x="2774" y="332"/>
                  </a:lnTo>
                  <a:lnTo>
                    <a:pt x="2774" y="332"/>
                  </a:lnTo>
                  <a:lnTo>
                    <a:pt x="2782" y="330"/>
                  </a:lnTo>
                  <a:lnTo>
                    <a:pt x="2782" y="330"/>
                  </a:lnTo>
                  <a:lnTo>
                    <a:pt x="2792" y="334"/>
                  </a:lnTo>
                  <a:lnTo>
                    <a:pt x="2800" y="338"/>
                  </a:lnTo>
                  <a:lnTo>
                    <a:pt x="2810" y="344"/>
                  </a:lnTo>
                  <a:lnTo>
                    <a:pt x="2818" y="350"/>
                  </a:lnTo>
                  <a:lnTo>
                    <a:pt x="2818" y="350"/>
                  </a:lnTo>
                  <a:lnTo>
                    <a:pt x="2828" y="352"/>
                  </a:lnTo>
                  <a:lnTo>
                    <a:pt x="2828" y="352"/>
                  </a:lnTo>
                  <a:lnTo>
                    <a:pt x="2834" y="352"/>
                  </a:lnTo>
                  <a:lnTo>
                    <a:pt x="2840" y="348"/>
                  </a:lnTo>
                  <a:lnTo>
                    <a:pt x="2840" y="348"/>
                  </a:lnTo>
                  <a:lnTo>
                    <a:pt x="2844" y="344"/>
                  </a:lnTo>
                  <a:lnTo>
                    <a:pt x="2844" y="340"/>
                  </a:lnTo>
                  <a:lnTo>
                    <a:pt x="2848" y="332"/>
                  </a:lnTo>
                  <a:lnTo>
                    <a:pt x="2848" y="332"/>
                  </a:lnTo>
                  <a:lnTo>
                    <a:pt x="2852" y="330"/>
                  </a:lnTo>
                  <a:lnTo>
                    <a:pt x="2856" y="328"/>
                  </a:lnTo>
                  <a:lnTo>
                    <a:pt x="2860" y="328"/>
                  </a:lnTo>
                  <a:lnTo>
                    <a:pt x="2864" y="326"/>
                  </a:lnTo>
                  <a:lnTo>
                    <a:pt x="2864" y="326"/>
                  </a:lnTo>
                  <a:lnTo>
                    <a:pt x="2870" y="324"/>
                  </a:lnTo>
                  <a:lnTo>
                    <a:pt x="2872" y="318"/>
                  </a:lnTo>
                  <a:lnTo>
                    <a:pt x="2872" y="314"/>
                  </a:lnTo>
                  <a:lnTo>
                    <a:pt x="2870" y="310"/>
                  </a:lnTo>
                  <a:lnTo>
                    <a:pt x="2870" y="310"/>
                  </a:lnTo>
                  <a:lnTo>
                    <a:pt x="2866" y="308"/>
                  </a:lnTo>
                  <a:lnTo>
                    <a:pt x="2860" y="306"/>
                  </a:lnTo>
                  <a:lnTo>
                    <a:pt x="2848" y="306"/>
                  </a:lnTo>
                  <a:lnTo>
                    <a:pt x="2848" y="306"/>
                  </a:lnTo>
                  <a:lnTo>
                    <a:pt x="2840" y="300"/>
                  </a:lnTo>
                  <a:lnTo>
                    <a:pt x="2836" y="298"/>
                  </a:lnTo>
                  <a:lnTo>
                    <a:pt x="2832" y="296"/>
                  </a:lnTo>
                  <a:lnTo>
                    <a:pt x="2832" y="296"/>
                  </a:lnTo>
                  <a:lnTo>
                    <a:pt x="2832" y="296"/>
                  </a:lnTo>
                  <a:lnTo>
                    <a:pt x="2832" y="296"/>
                  </a:lnTo>
                  <a:lnTo>
                    <a:pt x="2828" y="298"/>
                  </a:lnTo>
                  <a:lnTo>
                    <a:pt x="2824" y="300"/>
                  </a:lnTo>
                  <a:lnTo>
                    <a:pt x="2822" y="302"/>
                  </a:lnTo>
                  <a:lnTo>
                    <a:pt x="2818" y="304"/>
                  </a:lnTo>
                  <a:lnTo>
                    <a:pt x="2818" y="304"/>
                  </a:lnTo>
                  <a:lnTo>
                    <a:pt x="2816" y="302"/>
                  </a:lnTo>
                  <a:lnTo>
                    <a:pt x="2816" y="302"/>
                  </a:lnTo>
                  <a:lnTo>
                    <a:pt x="2812" y="298"/>
                  </a:lnTo>
                  <a:lnTo>
                    <a:pt x="2812" y="294"/>
                  </a:lnTo>
                  <a:lnTo>
                    <a:pt x="2810" y="288"/>
                  </a:lnTo>
                  <a:lnTo>
                    <a:pt x="2808" y="282"/>
                  </a:lnTo>
                  <a:lnTo>
                    <a:pt x="2808" y="282"/>
                  </a:lnTo>
                  <a:lnTo>
                    <a:pt x="2798" y="274"/>
                  </a:lnTo>
                  <a:lnTo>
                    <a:pt x="2788" y="266"/>
                  </a:lnTo>
                  <a:lnTo>
                    <a:pt x="2762" y="254"/>
                  </a:lnTo>
                  <a:lnTo>
                    <a:pt x="2762" y="254"/>
                  </a:lnTo>
                  <a:lnTo>
                    <a:pt x="2752" y="250"/>
                  </a:lnTo>
                  <a:lnTo>
                    <a:pt x="2744" y="242"/>
                  </a:lnTo>
                  <a:lnTo>
                    <a:pt x="2744" y="242"/>
                  </a:lnTo>
                  <a:lnTo>
                    <a:pt x="2738" y="234"/>
                  </a:lnTo>
                  <a:lnTo>
                    <a:pt x="2734" y="232"/>
                  </a:lnTo>
                  <a:lnTo>
                    <a:pt x="2728" y="232"/>
                  </a:lnTo>
                  <a:lnTo>
                    <a:pt x="2728" y="232"/>
                  </a:lnTo>
                  <a:lnTo>
                    <a:pt x="2720" y="230"/>
                  </a:lnTo>
                  <a:lnTo>
                    <a:pt x="2712" y="226"/>
                  </a:lnTo>
                  <a:lnTo>
                    <a:pt x="2706" y="224"/>
                  </a:lnTo>
                  <a:lnTo>
                    <a:pt x="2698" y="222"/>
                  </a:lnTo>
                  <a:lnTo>
                    <a:pt x="2698" y="222"/>
                  </a:lnTo>
                  <a:lnTo>
                    <a:pt x="2690" y="224"/>
                  </a:lnTo>
                  <a:lnTo>
                    <a:pt x="2690" y="224"/>
                  </a:lnTo>
                  <a:lnTo>
                    <a:pt x="2684" y="224"/>
                  </a:lnTo>
                  <a:lnTo>
                    <a:pt x="2684" y="224"/>
                  </a:lnTo>
                  <a:lnTo>
                    <a:pt x="2676" y="226"/>
                  </a:lnTo>
                  <a:lnTo>
                    <a:pt x="2676" y="226"/>
                  </a:lnTo>
                  <a:lnTo>
                    <a:pt x="2672" y="226"/>
                  </a:lnTo>
                  <a:lnTo>
                    <a:pt x="2666" y="222"/>
                  </a:lnTo>
                  <a:lnTo>
                    <a:pt x="2666" y="222"/>
                  </a:lnTo>
                  <a:lnTo>
                    <a:pt x="2660" y="220"/>
                  </a:lnTo>
                  <a:lnTo>
                    <a:pt x="2654" y="218"/>
                  </a:lnTo>
                  <a:lnTo>
                    <a:pt x="2654" y="218"/>
                  </a:lnTo>
                  <a:lnTo>
                    <a:pt x="2650" y="218"/>
                  </a:lnTo>
                  <a:lnTo>
                    <a:pt x="2646" y="222"/>
                  </a:lnTo>
                  <a:lnTo>
                    <a:pt x="2646" y="222"/>
                  </a:lnTo>
                  <a:lnTo>
                    <a:pt x="2644" y="226"/>
                  </a:lnTo>
                  <a:lnTo>
                    <a:pt x="2644" y="232"/>
                  </a:lnTo>
                  <a:lnTo>
                    <a:pt x="2644" y="238"/>
                  </a:lnTo>
                  <a:lnTo>
                    <a:pt x="2644" y="244"/>
                  </a:lnTo>
                  <a:lnTo>
                    <a:pt x="2644" y="244"/>
                  </a:lnTo>
                  <a:lnTo>
                    <a:pt x="2638" y="250"/>
                  </a:lnTo>
                  <a:lnTo>
                    <a:pt x="2632" y="250"/>
                  </a:lnTo>
                  <a:lnTo>
                    <a:pt x="2632" y="250"/>
                  </a:lnTo>
                  <a:lnTo>
                    <a:pt x="2626" y="250"/>
                  </a:lnTo>
                  <a:lnTo>
                    <a:pt x="2620" y="246"/>
                  </a:lnTo>
                  <a:lnTo>
                    <a:pt x="2612" y="240"/>
                  </a:lnTo>
                  <a:lnTo>
                    <a:pt x="2612" y="240"/>
                  </a:lnTo>
                  <a:lnTo>
                    <a:pt x="2606" y="234"/>
                  </a:lnTo>
                  <a:lnTo>
                    <a:pt x="2602" y="232"/>
                  </a:lnTo>
                  <a:lnTo>
                    <a:pt x="2598" y="230"/>
                  </a:lnTo>
                  <a:lnTo>
                    <a:pt x="2598" y="230"/>
                  </a:lnTo>
                  <a:lnTo>
                    <a:pt x="2594" y="232"/>
                  </a:lnTo>
                  <a:lnTo>
                    <a:pt x="2594" y="232"/>
                  </a:lnTo>
                  <a:lnTo>
                    <a:pt x="2584" y="232"/>
                  </a:lnTo>
                  <a:lnTo>
                    <a:pt x="2574" y="234"/>
                  </a:lnTo>
                  <a:lnTo>
                    <a:pt x="2574" y="234"/>
                  </a:lnTo>
                  <a:lnTo>
                    <a:pt x="2572" y="234"/>
                  </a:lnTo>
                  <a:lnTo>
                    <a:pt x="2572" y="234"/>
                  </a:lnTo>
                  <a:lnTo>
                    <a:pt x="2560" y="230"/>
                  </a:lnTo>
                  <a:lnTo>
                    <a:pt x="2550" y="228"/>
                  </a:lnTo>
                  <a:lnTo>
                    <a:pt x="2550" y="228"/>
                  </a:lnTo>
                  <a:lnTo>
                    <a:pt x="2548" y="228"/>
                  </a:lnTo>
                  <a:lnTo>
                    <a:pt x="2548" y="228"/>
                  </a:lnTo>
                  <a:lnTo>
                    <a:pt x="2542" y="230"/>
                  </a:lnTo>
                  <a:lnTo>
                    <a:pt x="2538" y="232"/>
                  </a:lnTo>
                  <a:lnTo>
                    <a:pt x="2534" y="236"/>
                  </a:lnTo>
                  <a:lnTo>
                    <a:pt x="2528" y="236"/>
                  </a:lnTo>
                  <a:lnTo>
                    <a:pt x="2528" y="236"/>
                  </a:lnTo>
                  <a:lnTo>
                    <a:pt x="2528" y="236"/>
                  </a:lnTo>
                  <a:lnTo>
                    <a:pt x="2528" y="236"/>
                  </a:lnTo>
                  <a:lnTo>
                    <a:pt x="2526" y="232"/>
                  </a:lnTo>
                  <a:lnTo>
                    <a:pt x="2522" y="230"/>
                  </a:lnTo>
                  <a:lnTo>
                    <a:pt x="2518" y="228"/>
                  </a:lnTo>
                  <a:lnTo>
                    <a:pt x="2514" y="224"/>
                  </a:lnTo>
                  <a:lnTo>
                    <a:pt x="2514" y="224"/>
                  </a:lnTo>
                  <a:lnTo>
                    <a:pt x="2512" y="220"/>
                  </a:lnTo>
                  <a:lnTo>
                    <a:pt x="2512" y="216"/>
                  </a:lnTo>
                  <a:lnTo>
                    <a:pt x="2510" y="212"/>
                  </a:lnTo>
                  <a:lnTo>
                    <a:pt x="2508" y="208"/>
                  </a:lnTo>
                  <a:lnTo>
                    <a:pt x="2508" y="208"/>
                  </a:lnTo>
                  <a:lnTo>
                    <a:pt x="2500" y="202"/>
                  </a:lnTo>
                  <a:lnTo>
                    <a:pt x="2488" y="200"/>
                  </a:lnTo>
                  <a:lnTo>
                    <a:pt x="2488" y="200"/>
                  </a:lnTo>
                  <a:lnTo>
                    <a:pt x="2478" y="196"/>
                  </a:lnTo>
                  <a:lnTo>
                    <a:pt x="2470" y="194"/>
                  </a:lnTo>
                  <a:lnTo>
                    <a:pt x="2470" y="194"/>
                  </a:lnTo>
                  <a:lnTo>
                    <a:pt x="2462" y="190"/>
                  </a:lnTo>
                  <a:lnTo>
                    <a:pt x="2462" y="190"/>
                  </a:lnTo>
                  <a:lnTo>
                    <a:pt x="2460" y="190"/>
                  </a:lnTo>
                  <a:lnTo>
                    <a:pt x="2456" y="192"/>
                  </a:lnTo>
                  <a:lnTo>
                    <a:pt x="2446" y="198"/>
                  </a:lnTo>
                  <a:lnTo>
                    <a:pt x="2446" y="198"/>
                  </a:lnTo>
                  <a:lnTo>
                    <a:pt x="2438" y="202"/>
                  </a:lnTo>
                  <a:lnTo>
                    <a:pt x="2430" y="202"/>
                  </a:lnTo>
                  <a:lnTo>
                    <a:pt x="2430" y="202"/>
                  </a:lnTo>
                  <a:lnTo>
                    <a:pt x="2428" y="202"/>
                  </a:lnTo>
                  <a:lnTo>
                    <a:pt x="2428" y="202"/>
                  </a:lnTo>
                  <a:lnTo>
                    <a:pt x="2424" y="200"/>
                  </a:lnTo>
                  <a:lnTo>
                    <a:pt x="2422" y="196"/>
                  </a:lnTo>
                  <a:lnTo>
                    <a:pt x="2420" y="192"/>
                  </a:lnTo>
                  <a:lnTo>
                    <a:pt x="2416" y="188"/>
                  </a:lnTo>
                  <a:lnTo>
                    <a:pt x="2416" y="188"/>
                  </a:lnTo>
                  <a:lnTo>
                    <a:pt x="2410" y="188"/>
                  </a:lnTo>
                  <a:lnTo>
                    <a:pt x="2410" y="188"/>
                  </a:lnTo>
                  <a:lnTo>
                    <a:pt x="2408" y="188"/>
                  </a:lnTo>
                  <a:lnTo>
                    <a:pt x="2408" y="188"/>
                  </a:lnTo>
                  <a:lnTo>
                    <a:pt x="2404" y="188"/>
                  </a:lnTo>
                  <a:lnTo>
                    <a:pt x="2404" y="188"/>
                  </a:lnTo>
                  <a:lnTo>
                    <a:pt x="2398" y="186"/>
                  </a:lnTo>
                  <a:lnTo>
                    <a:pt x="2398" y="186"/>
                  </a:lnTo>
                  <a:lnTo>
                    <a:pt x="2390" y="180"/>
                  </a:lnTo>
                  <a:lnTo>
                    <a:pt x="2390" y="180"/>
                  </a:lnTo>
                  <a:lnTo>
                    <a:pt x="2384" y="174"/>
                  </a:lnTo>
                  <a:lnTo>
                    <a:pt x="2380" y="166"/>
                  </a:lnTo>
                  <a:lnTo>
                    <a:pt x="2380" y="166"/>
                  </a:lnTo>
                  <a:lnTo>
                    <a:pt x="2376" y="162"/>
                  </a:lnTo>
                  <a:lnTo>
                    <a:pt x="2370" y="160"/>
                  </a:lnTo>
                  <a:lnTo>
                    <a:pt x="2370" y="160"/>
                  </a:lnTo>
                  <a:lnTo>
                    <a:pt x="2364" y="160"/>
                  </a:lnTo>
                  <a:lnTo>
                    <a:pt x="2358" y="162"/>
                  </a:lnTo>
                  <a:lnTo>
                    <a:pt x="2358" y="162"/>
                  </a:lnTo>
                  <a:lnTo>
                    <a:pt x="2354" y="166"/>
                  </a:lnTo>
                  <a:lnTo>
                    <a:pt x="2350" y="172"/>
                  </a:lnTo>
                  <a:lnTo>
                    <a:pt x="2348" y="176"/>
                  </a:lnTo>
                  <a:lnTo>
                    <a:pt x="2342" y="180"/>
                  </a:lnTo>
                  <a:lnTo>
                    <a:pt x="2342" y="180"/>
                  </a:lnTo>
                  <a:lnTo>
                    <a:pt x="2332" y="182"/>
                  </a:lnTo>
                  <a:lnTo>
                    <a:pt x="2332" y="182"/>
                  </a:lnTo>
                  <a:lnTo>
                    <a:pt x="2330" y="182"/>
                  </a:lnTo>
                  <a:lnTo>
                    <a:pt x="2330" y="182"/>
                  </a:lnTo>
                  <a:lnTo>
                    <a:pt x="2328" y="180"/>
                  </a:lnTo>
                  <a:lnTo>
                    <a:pt x="2328" y="180"/>
                  </a:lnTo>
                  <a:lnTo>
                    <a:pt x="2328" y="178"/>
                  </a:lnTo>
                  <a:lnTo>
                    <a:pt x="2328" y="176"/>
                  </a:lnTo>
                  <a:lnTo>
                    <a:pt x="2328" y="176"/>
                  </a:lnTo>
                  <a:lnTo>
                    <a:pt x="2326" y="164"/>
                  </a:lnTo>
                  <a:lnTo>
                    <a:pt x="2324" y="160"/>
                  </a:lnTo>
                  <a:lnTo>
                    <a:pt x="2320" y="156"/>
                  </a:lnTo>
                  <a:lnTo>
                    <a:pt x="2320" y="156"/>
                  </a:lnTo>
                  <a:lnTo>
                    <a:pt x="2314" y="154"/>
                  </a:lnTo>
                  <a:lnTo>
                    <a:pt x="2306" y="152"/>
                  </a:lnTo>
                  <a:lnTo>
                    <a:pt x="2306" y="152"/>
                  </a:lnTo>
                  <a:lnTo>
                    <a:pt x="2296" y="148"/>
                  </a:lnTo>
                  <a:lnTo>
                    <a:pt x="2296" y="148"/>
                  </a:lnTo>
                  <a:lnTo>
                    <a:pt x="2290" y="148"/>
                  </a:lnTo>
                  <a:lnTo>
                    <a:pt x="2290" y="148"/>
                  </a:lnTo>
                  <a:lnTo>
                    <a:pt x="2284" y="148"/>
                  </a:lnTo>
                  <a:lnTo>
                    <a:pt x="2278" y="150"/>
                  </a:lnTo>
                  <a:lnTo>
                    <a:pt x="2278" y="150"/>
                  </a:lnTo>
                  <a:lnTo>
                    <a:pt x="2274" y="150"/>
                  </a:lnTo>
                  <a:lnTo>
                    <a:pt x="2274" y="150"/>
                  </a:lnTo>
                  <a:lnTo>
                    <a:pt x="2274" y="150"/>
                  </a:lnTo>
                  <a:lnTo>
                    <a:pt x="2274" y="150"/>
                  </a:lnTo>
                  <a:lnTo>
                    <a:pt x="2272" y="150"/>
                  </a:lnTo>
                  <a:lnTo>
                    <a:pt x="2272" y="150"/>
                  </a:lnTo>
                  <a:lnTo>
                    <a:pt x="2268" y="154"/>
                  </a:lnTo>
                  <a:lnTo>
                    <a:pt x="2268" y="154"/>
                  </a:lnTo>
                  <a:lnTo>
                    <a:pt x="2262" y="158"/>
                  </a:lnTo>
                  <a:lnTo>
                    <a:pt x="2262" y="162"/>
                  </a:lnTo>
                  <a:lnTo>
                    <a:pt x="2262" y="162"/>
                  </a:lnTo>
                  <a:lnTo>
                    <a:pt x="2262" y="168"/>
                  </a:lnTo>
                  <a:lnTo>
                    <a:pt x="2264" y="172"/>
                  </a:lnTo>
                  <a:lnTo>
                    <a:pt x="2264" y="178"/>
                  </a:lnTo>
                  <a:lnTo>
                    <a:pt x="2262" y="180"/>
                  </a:lnTo>
                  <a:lnTo>
                    <a:pt x="2258" y="182"/>
                  </a:lnTo>
                  <a:lnTo>
                    <a:pt x="2258" y="182"/>
                  </a:lnTo>
                  <a:lnTo>
                    <a:pt x="2250" y="172"/>
                  </a:lnTo>
                  <a:lnTo>
                    <a:pt x="2250" y="172"/>
                  </a:lnTo>
                  <a:lnTo>
                    <a:pt x="2248" y="174"/>
                  </a:lnTo>
                  <a:lnTo>
                    <a:pt x="2246" y="178"/>
                  </a:lnTo>
                  <a:lnTo>
                    <a:pt x="2248" y="182"/>
                  </a:lnTo>
                  <a:lnTo>
                    <a:pt x="2248" y="182"/>
                  </a:lnTo>
                  <a:lnTo>
                    <a:pt x="2240" y="186"/>
                  </a:lnTo>
                  <a:lnTo>
                    <a:pt x="2234" y="188"/>
                  </a:lnTo>
                  <a:lnTo>
                    <a:pt x="2230" y="188"/>
                  </a:lnTo>
                  <a:lnTo>
                    <a:pt x="2230" y="188"/>
                  </a:lnTo>
                  <a:lnTo>
                    <a:pt x="2230" y="188"/>
                  </a:lnTo>
                  <a:lnTo>
                    <a:pt x="2230" y="188"/>
                  </a:lnTo>
                  <a:lnTo>
                    <a:pt x="2226" y="188"/>
                  </a:lnTo>
                  <a:lnTo>
                    <a:pt x="2222" y="184"/>
                  </a:lnTo>
                  <a:lnTo>
                    <a:pt x="2216" y="178"/>
                  </a:lnTo>
                  <a:lnTo>
                    <a:pt x="2216" y="178"/>
                  </a:lnTo>
                  <a:lnTo>
                    <a:pt x="2212" y="174"/>
                  </a:lnTo>
                  <a:lnTo>
                    <a:pt x="2208" y="172"/>
                  </a:lnTo>
                  <a:lnTo>
                    <a:pt x="2208" y="172"/>
                  </a:lnTo>
                  <a:lnTo>
                    <a:pt x="2204" y="174"/>
                  </a:lnTo>
                  <a:lnTo>
                    <a:pt x="2204" y="174"/>
                  </a:lnTo>
                  <a:lnTo>
                    <a:pt x="2202" y="178"/>
                  </a:lnTo>
                  <a:lnTo>
                    <a:pt x="2200" y="180"/>
                  </a:lnTo>
                  <a:lnTo>
                    <a:pt x="2198" y="180"/>
                  </a:lnTo>
                  <a:lnTo>
                    <a:pt x="2198" y="180"/>
                  </a:lnTo>
                  <a:lnTo>
                    <a:pt x="2194" y="182"/>
                  </a:lnTo>
                  <a:lnTo>
                    <a:pt x="2194" y="182"/>
                  </a:lnTo>
                  <a:lnTo>
                    <a:pt x="2190" y="182"/>
                  </a:lnTo>
                  <a:lnTo>
                    <a:pt x="2190" y="182"/>
                  </a:lnTo>
                  <a:lnTo>
                    <a:pt x="2184" y="180"/>
                  </a:lnTo>
                  <a:lnTo>
                    <a:pt x="2180" y="178"/>
                  </a:lnTo>
                  <a:lnTo>
                    <a:pt x="2180" y="178"/>
                  </a:lnTo>
                  <a:lnTo>
                    <a:pt x="2178" y="174"/>
                  </a:lnTo>
                  <a:lnTo>
                    <a:pt x="2178" y="170"/>
                  </a:lnTo>
                  <a:lnTo>
                    <a:pt x="2178" y="170"/>
                  </a:lnTo>
                  <a:lnTo>
                    <a:pt x="2176" y="168"/>
                  </a:lnTo>
                  <a:lnTo>
                    <a:pt x="2172" y="168"/>
                  </a:lnTo>
                  <a:lnTo>
                    <a:pt x="2172" y="168"/>
                  </a:lnTo>
                  <a:lnTo>
                    <a:pt x="2168" y="168"/>
                  </a:lnTo>
                  <a:lnTo>
                    <a:pt x="2164" y="172"/>
                  </a:lnTo>
                  <a:lnTo>
                    <a:pt x="2164" y="172"/>
                  </a:lnTo>
                  <a:lnTo>
                    <a:pt x="2162" y="176"/>
                  </a:lnTo>
                  <a:lnTo>
                    <a:pt x="2160" y="180"/>
                  </a:lnTo>
                  <a:lnTo>
                    <a:pt x="2160" y="184"/>
                  </a:lnTo>
                  <a:lnTo>
                    <a:pt x="2156" y="186"/>
                  </a:lnTo>
                  <a:lnTo>
                    <a:pt x="2156" y="186"/>
                  </a:lnTo>
                  <a:lnTo>
                    <a:pt x="2154" y="188"/>
                  </a:lnTo>
                  <a:lnTo>
                    <a:pt x="2154" y="188"/>
                  </a:lnTo>
                  <a:lnTo>
                    <a:pt x="2150" y="186"/>
                  </a:lnTo>
                  <a:lnTo>
                    <a:pt x="2150" y="186"/>
                  </a:lnTo>
                  <a:lnTo>
                    <a:pt x="2146" y="184"/>
                  </a:lnTo>
                  <a:lnTo>
                    <a:pt x="2142" y="180"/>
                  </a:lnTo>
                  <a:lnTo>
                    <a:pt x="2136" y="174"/>
                  </a:lnTo>
                  <a:lnTo>
                    <a:pt x="2136" y="174"/>
                  </a:lnTo>
                  <a:lnTo>
                    <a:pt x="2132" y="170"/>
                  </a:lnTo>
                  <a:lnTo>
                    <a:pt x="2124" y="166"/>
                  </a:lnTo>
                  <a:lnTo>
                    <a:pt x="2118" y="162"/>
                  </a:lnTo>
                  <a:lnTo>
                    <a:pt x="2118" y="160"/>
                  </a:lnTo>
                  <a:lnTo>
                    <a:pt x="2116" y="158"/>
                  </a:lnTo>
                  <a:lnTo>
                    <a:pt x="2116" y="158"/>
                  </a:lnTo>
                  <a:lnTo>
                    <a:pt x="2118" y="156"/>
                  </a:lnTo>
                  <a:lnTo>
                    <a:pt x="2120" y="154"/>
                  </a:lnTo>
                  <a:lnTo>
                    <a:pt x="2126" y="154"/>
                  </a:lnTo>
                  <a:lnTo>
                    <a:pt x="2126" y="154"/>
                  </a:lnTo>
                  <a:lnTo>
                    <a:pt x="2128" y="154"/>
                  </a:lnTo>
                  <a:lnTo>
                    <a:pt x="2128" y="154"/>
                  </a:lnTo>
                  <a:lnTo>
                    <a:pt x="2130" y="154"/>
                  </a:lnTo>
                  <a:lnTo>
                    <a:pt x="2130" y="154"/>
                  </a:lnTo>
                  <a:lnTo>
                    <a:pt x="2136" y="154"/>
                  </a:lnTo>
                  <a:lnTo>
                    <a:pt x="2136" y="154"/>
                  </a:lnTo>
                  <a:lnTo>
                    <a:pt x="2142" y="150"/>
                  </a:lnTo>
                  <a:lnTo>
                    <a:pt x="2144" y="148"/>
                  </a:lnTo>
                  <a:lnTo>
                    <a:pt x="2144" y="144"/>
                  </a:lnTo>
                  <a:lnTo>
                    <a:pt x="2142" y="142"/>
                  </a:lnTo>
                  <a:lnTo>
                    <a:pt x="2130" y="130"/>
                  </a:lnTo>
                  <a:lnTo>
                    <a:pt x="2130" y="130"/>
                  </a:lnTo>
                  <a:lnTo>
                    <a:pt x="2126" y="124"/>
                  </a:lnTo>
                  <a:lnTo>
                    <a:pt x="2124" y="124"/>
                  </a:lnTo>
                  <a:lnTo>
                    <a:pt x="2120" y="122"/>
                  </a:lnTo>
                  <a:lnTo>
                    <a:pt x="2120" y="122"/>
                  </a:lnTo>
                  <a:lnTo>
                    <a:pt x="2118" y="122"/>
                  </a:lnTo>
                  <a:lnTo>
                    <a:pt x="2118" y="122"/>
                  </a:lnTo>
                  <a:lnTo>
                    <a:pt x="2106" y="126"/>
                  </a:lnTo>
                  <a:lnTo>
                    <a:pt x="2096" y="126"/>
                  </a:lnTo>
                  <a:lnTo>
                    <a:pt x="2096" y="126"/>
                  </a:lnTo>
                  <a:lnTo>
                    <a:pt x="2092" y="126"/>
                  </a:lnTo>
                  <a:lnTo>
                    <a:pt x="2092" y="126"/>
                  </a:lnTo>
                  <a:lnTo>
                    <a:pt x="2088" y="122"/>
                  </a:lnTo>
                  <a:lnTo>
                    <a:pt x="2086" y="118"/>
                  </a:lnTo>
                  <a:lnTo>
                    <a:pt x="2082" y="114"/>
                  </a:lnTo>
                  <a:lnTo>
                    <a:pt x="2076" y="112"/>
                  </a:lnTo>
                  <a:lnTo>
                    <a:pt x="2076" y="112"/>
                  </a:lnTo>
                  <a:lnTo>
                    <a:pt x="2076" y="112"/>
                  </a:lnTo>
                  <a:lnTo>
                    <a:pt x="2076" y="112"/>
                  </a:lnTo>
                  <a:lnTo>
                    <a:pt x="2064" y="114"/>
                  </a:lnTo>
                  <a:lnTo>
                    <a:pt x="2052" y="118"/>
                  </a:lnTo>
                  <a:lnTo>
                    <a:pt x="2052" y="118"/>
                  </a:lnTo>
                  <a:lnTo>
                    <a:pt x="2054" y="124"/>
                  </a:lnTo>
                  <a:lnTo>
                    <a:pt x="2054" y="128"/>
                  </a:lnTo>
                  <a:lnTo>
                    <a:pt x="2050" y="138"/>
                  </a:lnTo>
                  <a:lnTo>
                    <a:pt x="2050" y="138"/>
                  </a:lnTo>
                  <a:lnTo>
                    <a:pt x="2050" y="138"/>
                  </a:lnTo>
                  <a:lnTo>
                    <a:pt x="2050" y="138"/>
                  </a:lnTo>
                  <a:lnTo>
                    <a:pt x="2032" y="134"/>
                  </a:lnTo>
                  <a:lnTo>
                    <a:pt x="2014" y="132"/>
                  </a:lnTo>
                  <a:lnTo>
                    <a:pt x="2014" y="132"/>
                  </a:lnTo>
                  <a:lnTo>
                    <a:pt x="2004" y="130"/>
                  </a:lnTo>
                  <a:lnTo>
                    <a:pt x="2000" y="128"/>
                  </a:lnTo>
                  <a:lnTo>
                    <a:pt x="1998" y="124"/>
                  </a:lnTo>
                  <a:lnTo>
                    <a:pt x="1998" y="124"/>
                  </a:lnTo>
                  <a:lnTo>
                    <a:pt x="1994" y="118"/>
                  </a:lnTo>
                  <a:lnTo>
                    <a:pt x="1988" y="114"/>
                  </a:lnTo>
                  <a:lnTo>
                    <a:pt x="1988" y="114"/>
                  </a:lnTo>
                  <a:lnTo>
                    <a:pt x="1980" y="110"/>
                  </a:lnTo>
                  <a:lnTo>
                    <a:pt x="1974" y="110"/>
                  </a:lnTo>
                  <a:lnTo>
                    <a:pt x="1974" y="110"/>
                  </a:lnTo>
                  <a:lnTo>
                    <a:pt x="1964" y="110"/>
                  </a:lnTo>
                  <a:lnTo>
                    <a:pt x="1954" y="116"/>
                  </a:lnTo>
                  <a:lnTo>
                    <a:pt x="1954" y="116"/>
                  </a:lnTo>
                  <a:lnTo>
                    <a:pt x="1946" y="118"/>
                  </a:lnTo>
                  <a:lnTo>
                    <a:pt x="1938" y="120"/>
                  </a:lnTo>
                  <a:lnTo>
                    <a:pt x="1938" y="120"/>
                  </a:lnTo>
                  <a:lnTo>
                    <a:pt x="1932" y="118"/>
                  </a:lnTo>
                  <a:lnTo>
                    <a:pt x="1924" y="114"/>
                  </a:lnTo>
                  <a:lnTo>
                    <a:pt x="1924" y="114"/>
                  </a:lnTo>
                  <a:lnTo>
                    <a:pt x="1920" y="110"/>
                  </a:lnTo>
                  <a:lnTo>
                    <a:pt x="1916" y="108"/>
                  </a:lnTo>
                  <a:lnTo>
                    <a:pt x="1916" y="108"/>
                  </a:lnTo>
                  <a:lnTo>
                    <a:pt x="1912" y="110"/>
                  </a:lnTo>
                  <a:lnTo>
                    <a:pt x="1904" y="114"/>
                  </a:lnTo>
                  <a:lnTo>
                    <a:pt x="1904" y="114"/>
                  </a:lnTo>
                  <a:lnTo>
                    <a:pt x="1894" y="120"/>
                  </a:lnTo>
                  <a:lnTo>
                    <a:pt x="1886" y="122"/>
                  </a:lnTo>
                  <a:lnTo>
                    <a:pt x="1880" y="124"/>
                  </a:lnTo>
                  <a:lnTo>
                    <a:pt x="1880" y="124"/>
                  </a:lnTo>
                  <a:lnTo>
                    <a:pt x="1876" y="122"/>
                  </a:lnTo>
                  <a:lnTo>
                    <a:pt x="1876" y="120"/>
                  </a:lnTo>
                  <a:lnTo>
                    <a:pt x="1876" y="120"/>
                  </a:lnTo>
                  <a:lnTo>
                    <a:pt x="1878" y="116"/>
                  </a:lnTo>
                  <a:lnTo>
                    <a:pt x="1884" y="112"/>
                  </a:lnTo>
                  <a:lnTo>
                    <a:pt x="1898" y="106"/>
                  </a:lnTo>
                  <a:lnTo>
                    <a:pt x="1898" y="106"/>
                  </a:lnTo>
                  <a:lnTo>
                    <a:pt x="1904" y="102"/>
                  </a:lnTo>
                  <a:lnTo>
                    <a:pt x="1912" y="102"/>
                  </a:lnTo>
                  <a:lnTo>
                    <a:pt x="1918" y="100"/>
                  </a:lnTo>
                  <a:lnTo>
                    <a:pt x="1924" y="96"/>
                  </a:lnTo>
                  <a:lnTo>
                    <a:pt x="1924" y="96"/>
                  </a:lnTo>
                  <a:lnTo>
                    <a:pt x="1942" y="88"/>
                  </a:lnTo>
                  <a:lnTo>
                    <a:pt x="1944" y="86"/>
                  </a:lnTo>
                  <a:lnTo>
                    <a:pt x="1946" y="82"/>
                  </a:lnTo>
                  <a:lnTo>
                    <a:pt x="1948" y="78"/>
                  </a:lnTo>
                  <a:lnTo>
                    <a:pt x="1948" y="72"/>
                  </a:lnTo>
                  <a:lnTo>
                    <a:pt x="1948" y="72"/>
                  </a:lnTo>
                  <a:lnTo>
                    <a:pt x="1946" y="52"/>
                  </a:lnTo>
                  <a:lnTo>
                    <a:pt x="1942" y="42"/>
                  </a:lnTo>
                  <a:lnTo>
                    <a:pt x="1938" y="38"/>
                  </a:lnTo>
                  <a:lnTo>
                    <a:pt x="1934" y="34"/>
                  </a:lnTo>
                  <a:lnTo>
                    <a:pt x="1934" y="34"/>
                  </a:lnTo>
                  <a:lnTo>
                    <a:pt x="1930" y="34"/>
                  </a:lnTo>
                  <a:lnTo>
                    <a:pt x="1924" y="32"/>
                  </a:lnTo>
                  <a:lnTo>
                    <a:pt x="1924" y="32"/>
                  </a:lnTo>
                  <a:lnTo>
                    <a:pt x="1922" y="28"/>
                  </a:lnTo>
                  <a:lnTo>
                    <a:pt x="1920" y="24"/>
                  </a:lnTo>
                  <a:lnTo>
                    <a:pt x="1920" y="24"/>
                  </a:lnTo>
                  <a:lnTo>
                    <a:pt x="1914" y="22"/>
                  </a:lnTo>
                  <a:lnTo>
                    <a:pt x="1914" y="22"/>
                  </a:lnTo>
                  <a:lnTo>
                    <a:pt x="1908" y="24"/>
                  </a:lnTo>
                  <a:lnTo>
                    <a:pt x="1902" y="28"/>
                  </a:lnTo>
                  <a:lnTo>
                    <a:pt x="1902" y="28"/>
                  </a:lnTo>
                  <a:lnTo>
                    <a:pt x="1892" y="34"/>
                  </a:lnTo>
                  <a:lnTo>
                    <a:pt x="1886" y="36"/>
                  </a:lnTo>
                  <a:lnTo>
                    <a:pt x="1882" y="36"/>
                  </a:lnTo>
                  <a:lnTo>
                    <a:pt x="1882" y="36"/>
                  </a:lnTo>
                  <a:lnTo>
                    <a:pt x="1878" y="36"/>
                  </a:lnTo>
                  <a:lnTo>
                    <a:pt x="1874" y="34"/>
                  </a:lnTo>
                  <a:lnTo>
                    <a:pt x="1872" y="30"/>
                  </a:lnTo>
                  <a:lnTo>
                    <a:pt x="1870" y="26"/>
                  </a:lnTo>
                  <a:lnTo>
                    <a:pt x="1870" y="26"/>
                  </a:lnTo>
                  <a:lnTo>
                    <a:pt x="1860" y="28"/>
                  </a:lnTo>
                  <a:lnTo>
                    <a:pt x="1856" y="30"/>
                  </a:lnTo>
                  <a:lnTo>
                    <a:pt x="1850" y="30"/>
                  </a:lnTo>
                  <a:lnTo>
                    <a:pt x="1850" y="30"/>
                  </a:lnTo>
                  <a:lnTo>
                    <a:pt x="1846" y="30"/>
                  </a:lnTo>
                  <a:lnTo>
                    <a:pt x="1844" y="26"/>
                  </a:lnTo>
                  <a:lnTo>
                    <a:pt x="1844" y="26"/>
                  </a:lnTo>
                  <a:lnTo>
                    <a:pt x="1842" y="24"/>
                  </a:lnTo>
                  <a:lnTo>
                    <a:pt x="1844" y="22"/>
                  </a:lnTo>
                  <a:lnTo>
                    <a:pt x="1848" y="18"/>
                  </a:lnTo>
                  <a:lnTo>
                    <a:pt x="1860" y="12"/>
                  </a:lnTo>
                  <a:lnTo>
                    <a:pt x="1860" y="12"/>
                  </a:lnTo>
                  <a:lnTo>
                    <a:pt x="1858" y="6"/>
                  </a:lnTo>
                  <a:lnTo>
                    <a:pt x="1856" y="4"/>
                  </a:lnTo>
                  <a:lnTo>
                    <a:pt x="1852" y="2"/>
                  </a:lnTo>
                  <a:lnTo>
                    <a:pt x="184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342" name="Freeform 92"/>
            <p:cNvSpPr>
              <a:spLocks/>
            </p:cNvSpPr>
            <p:nvPr/>
          </p:nvSpPr>
          <p:spPr bwMode="auto">
            <a:xfrm>
              <a:off x="1244" y="2682"/>
              <a:ext cx="136" cy="244"/>
            </a:xfrm>
            <a:custGeom>
              <a:avLst/>
              <a:gdLst>
                <a:gd name="T0" fmla="*/ 132 w 136"/>
                <a:gd name="T1" fmla="*/ 0 h 244"/>
                <a:gd name="T2" fmla="*/ 120 w 136"/>
                <a:gd name="T3" fmla="*/ 6 h 244"/>
                <a:gd name="T4" fmla="*/ 116 w 136"/>
                <a:gd name="T5" fmla="*/ 14 h 244"/>
                <a:gd name="T6" fmla="*/ 112 w 136"/>
                <a:gd name="T7" fmla="*/ 22 h 244"/>
                <a:gd name="T8" fmla="*/ 100 w 136"/>
                <a:gd name="T9" fmla="*/ 40 h 244"/>
                <a:gd name="T10" fmla="*/ 90 w 136"/>
                <a:gd name="T11" fmla="*/ 48 h 244"/>
                <a:gd name="T12" fmla="*/ 76 w 136"/>
                <a:gd name="T13" fmla="*/ 60 h 244"/>
                <a:gd name="T14" fmla="*/ 64 w 136"/>
                <a:gd name="T15" fmla="*/ 66 h 244"/>
                <a:gd name="T16" fmla="*/ 44 w 136"/>
                <a:gd name="T17" fmla="*/ 74 h 244"/>
                <a:gd name="T18" fmla="*/ 28 w 136"/>
                <a:gd name="T19" fmla="*/ 88 h 244"/>
                <a:gd name="T20" fmla="*/ 24 w 136"/>
                <a:gd name="T21" fmla="*/ 94 h 244"/>
                <a:gd name="T22" fmla="*/ 22 w 136"/>
                <a:gd name="T23" fmla="*/ 110 h 244"/>
                <a:gd name="T24" fmla="*/ 24 w 136"/>
                <a:gd name="T25" fmla="*/ 114 h 244"/>
                <a:gd name="T26" fmla="*/ 26 w 136"/>
                <a:gd name="T27" fmla="*/ 118 h 244"/>
                <a:gd name="T28" fmla="*/ 32 w 136"/>
                <a:gd name="T29" fmla="*/ 122 h 244"/>
                <a:gd name="T30" fmla="*/ 36 w 136"/>
                <a:gd name="T31" fmla="*/ 126 h 244"/>
                <a:gd name="T32" fmla="*/ 36 w 136"/>
                <a:gd name="T33" fmla="*/ 134 h 244"/>
                <a:gd name="T34" fmla="*/ 30 w 136"/>
                <a:gd name="T35" fmla="*/ 148 h 244"/>
                <a:gd name="T36" fmla="*/ 22 w 136"/>
                <a:gd name="T37" fmla="*/ 156 h 244"/>
                <a:gd name="T38" fmla="*/ 14 w 136"/>
                <a:gd name="T39" fmla="*/ 158 h 244"/>
                <a:gd name="T40" fmla="*/ 6 w 136"/>
                <a:gd name="T41" fmla="*/ 164 h 244"/>
                <a:gd name="T42" fmla="*/ 4 w 136"/>
                <a:gd name="T43" fmla="*/ 168 h 244"/>
                <a:gd name="T44" fmla="*/ 0 w 136"/>
                <a:gd name="T45" fmla="*/ 182 h 244"/>
                <a:gd name="T46" fmla="*/ 0 w 136"/>
                <a:gd name="T47" fmla="*/ 188 h 244"/>
                <a:gd name="T48" fmla="*/ 8 w 136"/>
                <a:gd name="T49" fmla="*/ 196 h 244"/>
                <a:gd name="T50" fmla="*/ 12 w 136"/>
                <a:gd name="T51" fmla="*/ 200 h 244"/>
                <a:gd name="T52" fmla="*/ 12 w 136"/>
                <a:gd name="T53" fmla="*/ 212 h 244"/>
                <a:gd name="T54" fmla="*/ 12 w 136"/>
                <a:gd name="T55" fmla="*/ 222 h 244"/>
                <a:gd name="T56" fmla="*/ 18 w 136"/>
                <a:gd name="T57" fmla="*/ 240 h 244"/>
                <a:gd name="T58" fmla="*/ 24 w 136"/>
                <a:gd name="T59" fmla="*/ 244 h 244"/>
                <a:gd name="T60" fmla="*/ 24 w 136"/>
                <a:gd name="T61" fmla="*/ 244 h 244"/>
                <a:gd name="T62" fmla="*/ 34 w 136"/>
                <a:gd name="T63" fmla="*/ 242 h 244"/>
                <a:gd name="T64" fmla="*/ 52 w 136"/>
                <a:gd name="T65" fmla="*/ 228 h 244"/>
                <a:gd name="T66" fmla="*/ 60 w 136"/>
                <a:gd name="T67" fmla="*/ 220 h 244"/>
                <a:gd name="T68" fmla="*/ 68 w 136"/>
                <a:gd name="T69" fmla="*/ 196 h 244"/>
                <a:gd name="T70" fmla="*/ 78 w 136"/>
                <a:gd name="T71" fmla="*/ 174 h 244"/>
                <a:gd name="T72" fmla="*/ 88 w 136"/>
                <a:gd name="T73" fmla="*/ 154 h 244"/>
                <a:gd name="T74" fmla="*/ 98 w 136"/>
                <a:gd name="T75" fmla="*/ 134 h 244"/>
                <a:gd name="T76" fmla="*/ 112 w 136"/>
                <a:gd name="T77" fmla="*/ 92 h 244"/>
                <a:gd name="T78" fmla="*/ 116 w 136"/>
                <a:gd name="T79" fmla="*/ 78 h 244"/>
                <a:gd name="T80" fmla="*/ 124 w 136"/>
                <a:gd name="T81" fmla="*/ 68 h 244"/>
                <a:gd name="T82" fmla="*/ 130 w 136"/>
                <a:gd name="T83" fmla="*/ 56 h 244"/>
                <a:gd name="T84" fmla="*/ 132 w 136"/>
                <a:gd name="T85" fmla="*/ 44 h 244"/>
                <a:gd name="T86" fmla="*/ 136 w 136"/>
                <a:gd name="T87" fmla="*/ 6 h 244"/>
                <a:gd name="T88" fmla="*/ 132 w 136"/>
                <a:gd name="T89" fmla="*/ 0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36" h="244">
                  <a:moveTo>
                    <a:pt x="132" y="0"/>
                  </a:moveTo>
                  <a:lnTo>
                    <a:pt x="132" y="0"/>
                  </a:lnTo>
                  <a:lnTo>
                    <a:pt x="126" y="0"/>
                  </a:lnTo>
                  <a:lnTo>
                    <a:pt x="120" y="6"/>
                  </a:lnTo>
                  <a:lnTo>
                    <a:pt x="120" y="6"/>
                  </a:lnTo>
                  <a:lnTo>
                    <a:pt x="116" y="14"/>
                  </a:lnTo>
                  <a:lnTo>
                    <a:pt x="112" y="22"/>
                  </a:lnTo>
                  <a:lnTo>
                    <a:pt x="112" y="22"/>
                  </a:lnTo>
                  <a:lnTo>
                    <a:pt x="106" y="32"/>
                  </a:lnTo>
                  <a:lnTo>
                    <a:pt x="100" y="40"/>
                  </a:lnTo>
                  <a:lnTo>
                    <a:pt x="100" y="40"/>
                  </a:lnTo>
                  <a:lnTo>
                    <a:pt x="90" y="48"/>
                  </a:lnTo>
                  <a:lnTo>
                    <a:pt x="84" y="54"/>
                  </a:lnTo>
                  <a:lnTo>
                    <a:pt x="76" y="60"/>
                  </a:lnTo>
                  <a:lnTo>
                    <a:pt x="64" y="66"/>
                  </a:lnTo>
                  <a:lnTo>
                    <a:pt x="64" y="66"/>
                  </a:lnTo>
                  <a:lnTo>
                    <a:pt x="54" y="70"/>
                  </a:lnTo>
                  <a:lnTo>
                    <a:pt x="44" y="74"/>
                  </a:lnTo>
                  <a:lnTo>
                    <a:pt x="34" y="80"/>
                  </a:lnTo>
                  <a:lnTo>
                    <a:pt x="28" y="88"/>
                  </a:lnTo>
                  <a:lnTo>
                    <a:pt x="28" y="88"/>
                  </a:lnTo>
                  <a:lnTo>
                    <a:pt x="24" y="94"/>
                  </a:lnTo>
                  <a:lnTo>
                    <a:pt x="22" y="98"/>
                  </a:lnTo>
                  <a:lnTo>
                    <a:pt x="22" y="110"/>
                  </a:lnTo>
                  <a:lnTo>
                    <a:pt x="22" y="110"/>
                  </a:lnTo>
                  <a:lnTo>
                    <a:pt x="24" y="114"/>
                  </a:lnTo>
                  <a:lnTo>
                    <a:pt x="26" y="118"/>
                  </a:lnTo>
                  <a:lnTo>
                    <a:pt x="26" y="118"/>
                  </a:lnTo>
                  <a:lnTo>
                    <a:pt x="30" y="120"/>
                  </a:lnTo>
                  <a:lnTo>
                    <a:pt x="32" y="122"/>
                  </a:lnTo>
                  <a:lnTo>
                    <a:pt x="32" y="122"/>
                  </a:lnTo>
                  <a:lnTo>
                    <a:pt x="36" y="126"/>
                  </a:lnTo>
                  <a:lnTo>
                    <a:pt x="36" y="130"/>
                  </a:lnTo>
                  <a:lnTo>
                    <a:pt x="36" y="134"/>
                  </a:lnTo>
                  <a:lnTo>
                    <a:pt x="36" y="140"/>
                  </a:lnTo>
                  <a:lnTo>
                    <a:pt x="30" y="148"/>
                  </a:lnTo>
                  <a:lnTo>
                    <a:pt x="26" y="152"/>
                  </a:lnTo>
                  <a:lnTo>
                    <a:pt x="22" y="156"/>
                  </a:lnTo>
                  <a:lnTo>
                    <a:pt x="22" y="156"/>
                  </a:lnTo>
                  <a:lnTo>
                    <a:pt x="14" y="158"/>
                  </a:lnTo>
                  <a:lnTo>
                    <a:pt x="10" y="160"/>
                  </a:lnTo>
                  <a:lnTo>
                    <a:pt x="6" y="164"/>
                  </a:lnTo>
                  <a:lnTo>
                    <a:pt x="6" y="164"/>
                  </a:lnTo>
                  <a:lnTo>
                    <a:pt x="4" y="168"/>
                  </a:lnTo>
                  <a:lnTo>
                    <a:pt x="2" y="174"/>
                  </a:lnTo>
                  <a:lnTo>
                    <a:pt x="0" y="182"/>
                  </a:lnTo>
                  <a:lnTo>
                    <a:pt x="0" y="182"/>
                  </a:lnTo>
                  <a:lnTo>
                    <a:pt x="0" y="188"/>
                  </a:lnTo>
                  <a:lnTo>
                    <a:pt x="2" y="192"/>
                  </a:lnTo>
                  <a:lnTo>
                    <a:pt x="8" y="196"/>
                  </a:lnTo>
                  <a:lnTo>
                    <a:pt x="8" y="196"/>
                  </a:lnTo>
                  <a:lnTo>
                    <a:pt x="12" y="200"/>
                  </a:lnTo>
                  <a:lnTo>
                    <a:pt x="12" y="204"/>
                  </a:lnTo>
                  <a:lnTo>
                    <a:pt x="12" y="212"/>
                  </a:lnTo>
                  <a:lnTo>
                    <a:pt x="12" y="212"/>
                  </a:lnTo>
                  <a:lnTo>
                    <a:pt x="12" y="222"/>
                  </a:lnTo>
                  <a:lnTo>
                    <a:pt x="14" y="232"/>
                  </a:lnTo>
                  <a:lnTo>
                    <a:pt x="18" y="240"/>
                  </a:lnTo>
                  <a:lnTo>
                    <a:pt x="20" y="242"/>
                  </a:lnTo>
                  <a:lnTo>
                    <a:pt x="24" y="244"/>
                  </a:lnTo>
                  <a:lnTo>
                    <a:pt x="24" y="244"/>
                  </a:lnTo>
                  <a:lnTo>
                    <a:pt x="24" y="244"/>
                  </a:lnTo>
                  <a:lnTo>
                    <a:pt x="24" y="244"/>
                  </a:lnTo>
                  <a:lnTo>
                    <a:pt x="34" y="242"/>
                  </a:lnTo>
                  <a:lnTo>
                    <a:pt x="44" y="236"/>
                  </a:lnTo>
                  <a:lnTo>
                    <a:pt x="52" y="228"/>
                  </a:lnTo>
                  <a:lnTo>
                    <a:pt x="60" y="220"/>
                  </a:lnTo>
                  <a:lnTo>
                    <a:pt x="60" y="220"/>
                  </a:lnTo>
                  <a:lnTo>
                    <a:pt x="64" y="208"/>
                  </a:lnTo>
                  <a:lnTo>
                    <a:pt x="68" y="196"/>
                  </a:lnTo>
                  <a:lnTo>
                    <a:pt x="72" y="186"/>
                  </a:lnTo>
                  <a:lnTo>
                    <a:pt x="78" y="174"/>
                  </a:lnTo>
                  <a:lnTo>
                    <a:pt x="78" y="174"/>
                  </a:lnTo>
                  <a:lnTo>
                    <a:pt x="88" y="154"/>
                  </a:lnTo>
                  <a:lnTo>
                    <a:pt x="94" y="144"/>
                  </a:lnTo>
                  <a:lnTo>
                    <a:pt x="98" y="134"/>
                  </a:lnTo>
                  <a:lnTo>
                    <a:pt x="98" y="134"/>
                  </a:lnTo>
                  <a:lnTo>
                    <a:pt x="112" y="92"/>
                  </a:lnTo>
                  <a:lnTo>
                    <a:pt x="112" y="92"/>
                  </a:lnTo>
                  <a:lnTo>
                    <a:pt x="116" y="78"/>
                  </a:lnTo>
                  <a:lnTo>
                    <a:pt x="124" y="68"/>
                  </a:lnTo>
                  <a:lnTo>
                    <a:pt x="124" y="68"/>
                  </a:lnTo>
                  <a:lnTo>
                    <a:pt x="128" y="62"/>
                  </a:lnTo>
                  <a:lnTo>
                    <a:pt x="130" y="56"/>
                  </a:lnTo>
                  <a:lnTo>
                    <a:pt x="132" y="44"/>
                  </a:lnTo>
                  <a:lnTo>
                    <a:pt x="132" y="44"/>
                  </a:lnTo>
                  <a:lnTo>
                    <a:pt x="136" y="20"/>
                  </a:lnTo>
                  <a:lnTo>
                    <a:pt x="136" y="6"/>
                  </a:lnTo>
                  <a:lnTo>
                    <a:pt x="134" y="0"/>
                  </a:lnTo>
                  <a:lnTo>
                    <a:pt x="132"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343" name="Freeform 93"/>
            <p:cNvSpPr>
              <a:spLocks/>
            </p:cNvSpPr>
            <p:nvPr/>
          </p:nvSpPr>
          <p:spPr bwMode="auto">
            <a:xfrm>
              <a:off x="1244" y="2682"/>
              <a:ext cx="136" cy="244"/>
            </a:xfrm>
            <a:custGeom>
              <a:avLst/>
              <a:gdLst>
                <a:gd name="T0" fmla="*/ 132 w 136"/>
                <a:gd name="T1" fmla="*/ 0 h 244"/>
                <a:gd name="T2" fmla="*/ 120 w 136"/>
                <a:gd name="T3" fmla="*/ 6 h 244"/>
                <a:gd name="T4" fmla="*/ 116 w 136"/>
                <a:gd name="T5" fmla="*/ 14 h 244"/>
                <a:gd name="T6" fmla="*/ 112 w 136"/>
                <a:gd name="T7" fmla="*/ 22 h 244"/>
                <a:gd name="T8" fmla="*/ 100 w 136"/>
                <a:gd name="T9" fmla="*/ 40 h 244"/>
                <a:gd name="T10" fmla="*/ 90 w 136"/>
                <a:gd name="T11" fmla="*/ 48 h 244"/>
                <a:gd name="T12" fmla="*/ 76 w 136"/>
                <a:gd name="T13" fmla="*/ 60 h 244"/>
                <a:gd name="T14" fmla="*/ 64 w 136"/>
                <a:gd name="T15" fmla="*/ 66 h 244"/>
                <a:gd name="T16" fmla="*/ 44 w 136"/>
                <a:gd name="T17" fmla="*/ 74 h 244"/>
                <a:gd name="T18" fmla="*/ 28 w 136"/>
                <a:gd name="T19" fmla="*/ 88 h 244"/>
                <a:gd name="T20" fmla="*/ 24 w 136"/>
                <a:gd name="T21" fmla="*/ 94 h 244"/>
                <a:gd name="T22" fmla="*/ 22 w 136"/>
                <a:gd name="T23" fmla="*/ 110 h 244"/>
                <a:gd name="T24" fmla="*/ 24 w 136"/>
                <a:gd name="T25" fmla="*/ 114 h 244"/>
                <a:gd name="T26" fmla="*/ 26 w 136"/>
                <a:gd name="T27" fmla="*/ 118 h 244"/>
                <a:gd name="T28" fmla="*/ 32 w 136"/>
                <a:gd name="T29" fmla="*/ 122 h 244"/>
                <a:gd name="T30" fmla="*/ 36 w 136"/>
                <a:gd name="T31" fmla="*/ 126 h 244"/>
                <a:gd name="T32" fmla="*/ 36 w 136"/>
                <a:gd name="T33" fmla="*/ 134 h 244"/>
                <a:gd name="T34" fmla="*/ 30 w 136"/>
                <a:gd name="T35" fmla="*/ 148 h 244"/>
                <a:gd name="T36" fmla="*/ 22 w 136"/>
                <a:gd name="T37" fmla="*/ 156 h 244"/>
                <a:gd name="T38" fmla="*/ 14 w 136"/>
                <a:gd name="T39" fmla="*/ 158 h 244"/>
                <a:gd name="T40" fmla="*/ 6 w 136"/>
                <a:gd name="T41" fmla="*/ 164 h 244"/>
                <a:gd name="T42" fmla="*/ 4 w 136"/>
                <a:gd name="T43" fmla="*/ 168 h 244"/>
                <a:gd name="T44" fmla="*/ 0 w 136"/>
                <a:gd name="T45" fmla="*/ 182 h 244"/>
                <a:gd name="T46" fmla="*/ 0 w 136"/>
                <a:gd name="T47" fmla="*/ 188 h 244"/>
                <a:gd name="T48" fmla="*/ 8 w 136"/>
                <a:gd name="T49" fmla="*/ 196 h 244"/>
                <a:gd name="T50" fmla="*/ 12 w 136"/>
                <a:gd name="T51" fmla="*/ 200 h 244"/>
                <a:gd name="T52" fmla="*/ 12 w 136"/>
                <a:gd name="T53" fmla="*/ 212 h 244"/>
                <a:gd name="T54" fmla="*/ 12 w 136"/>
                <a:gd name="T55" fmla="*/ 222 h 244"/>
                <a:gd name="T56" fmla="*/ 18 w 136"/>
                <a:gd name="T57" fmla="*/ 240 h 244"/>
                <a:gd name="T58" fmla="*/ 24 w 136"/>
                <a:gd name="T59" fmla="*/ 244 h 244"/>
                <a:gd name="T60" fmla="*/ 24 w 136"/>
                <a:gd name="T61" fmla="*/ 244 h 244"/>
                <a:gd name="T62" fmla="*/ 34 w 136"/>
                <a:gd name="T63" fmla="*/ 242 h 244"/>
                <a:gd name="T64" fmla="*/ 52 w 136"/>
                <a:gd name="T65" fmla="*/ 228 h 244"/>
                <a:gd name="T66" fmla="*/ 60 w 136"/>
                <a:gd name="T67" fmla="*/ 220 h 244"/>
                <a:gd name="T68" fmla="*/ 68 w 136"/>
                <a:gd name="T69" fmla="*/ 196 h 244"/>
                <a:gd name="T70" fmla="*/ 78 w 136"/>
                <a:gd name="T71" fmla="*/ 174 h 244"/>
                <a:gd name="T72" fmla="*/ 88 w 136"/>
                <a:gd name="T73" fmla="*/ 154 h 244"/>
                <a:gd name="T74" fmla="*/ 98 w 136"/>
                <a:gd name="T75" fmla="*/ 134 h 244"/>
                <a:gd name="T76" fmla="*/ 112 w 136"/>
                <a:gd name="T77" fmla="*/ 92 h 244"/>
                <a:gd name="T78" fmla="*/ 116 w 136"/>
                <a:gd name="T79" fmla="*/ 78 h 244"/>
                <a:gd name="T80" fmla="*/ 124 w 136"/>
                <a:gd name="T81" fmla="*/ 68 h 244"/>
                <a:gd name="T82" fmla="*/ 130 w 136"/>
                <a:gd name="T83" fmla="*/ 56 h 244"/>
                <a:gd name="T84" fmla="*/ 132 w 136"/>
                <a:gd name="T85" fmla="*/ 44 h 244"/>
                <a:gd name="T86" fmla="*/ 136 w 136"/>
                <a:gd name="T87" fmla="*/ 6 h 244"/>
                <a:gd name="T88" fmla="*/ 132 w 136"/>
                <a:gd name="T89" fmla="*/ 0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36" h="244">
                  <a:moveTo>
                    <a:pt x="132" y="0"/>
                  </a:moveTo>
                  <a:lnTo>
                    <a:pt x="132" y="0"/>
                  </a:lnTo>
                  <a:lnTo>
                    <a:pt x="126" y="0"/>
                  </a:lnTo>
                  <a:lnTo>
                    <a:pt x="120" y="6"/>
                  </a:lnTo>
                  <a:lnTo>
                    <a:pt x="120" y="6"/>
                  </a:lnTo>
                  <a:lnTo>
                    <a:pt x="116" y="14"/>
                  </a:lnTo>
                  <a:lnTo>
                    <a:pt x="112" y="22"/>
                  </a:lnTo>
                  <a:lnTo>
                    <a:pt x="112" y="22"/>
                  </a:lnTo>
                  <a:lnTo>
                    <a:pt x="106" y="32"/>
                  </a:lnTo>
                  <a:lnTo>
                    <a:pt x="100" y="40"/>
                  </a:lnTo>
                  <a:lnTo>
                    <a:pt x="100" y="40"/>
                  </a:lnTo>
                  <a:lnTo>
                    <a:pt x="90" y="48"/>
                  </a:lnTo>
                  <a:lnTo>
                    <a:pt x="84" y="54"/>
                  </a:lnTo>
                  <a:lnTo>
                    <a:pt x="76" y="60"/>
                  </a:lnTo>
                  <a:lnTo>
                    <a:pt x="64" y="66"/>
                  </a:lnTo>
                  <a:lnTo>
                    <a:pt x="64" y="66"/>
                  </a:lnTo>
                  <a:lnTo>
                    <a:pt x="54" y="70"/>
                  </a:lnTo>
                  <a:lnTo>
                    <a:pt x="44" y="74"/>
                  </a:lnTo>
                  <a:lnTo>
                    <a:pt x="34" y="80"/>
                  </a:lnTo>
                  <a:lnTo>
                    <a:pt x="28" y="88"/>
                  </a:lnTo>
                  <a:lnTo>
                    <a:pt x="28" y="88"/>
                  </a:lnTo>
                  <a:lnTo>
                    <a:pt x="24" y="94"/>
                  </a:lnTo>
                  <a:lnTo>
                    <a:pt x="22" y="98"/>
                  </a:lnTo>
                  <a:lnTo>
                    <a:pt x="22" y="110"/>
                  </a:lnTo>
                  <a:lnTo>
                    <a:pt x="22" y="110"/>
                  </a:lnTo>
                  <a:lnTo>
                    <a:pt x="24" y="114"/>
                  </a:lnTo>
                  <a:lnTo>
                    <a:pt x="26" y="118"/>
                  </a:lnTo>
                  <a:lnTo>
                    <a:pt x="26" y="118"/>
                  </a:lnTo>
                  <a:lnTo>
                    <a:pt x="30" y="120"/>
                  </a:lnTo>
                  <a:lnTo>
                    <a:pt x="32" y="122"/>
                  </a:lnTo>
                  <a:lnTo>
                    <a:pt x="32" y="122"/>
                  </a:lnTo>
                  <a:lnTo>
                    <a:pt x="36" y="126"/>
                  </a:lnTo>
                  <a:lnTo>
                    <a:pt x="36" y="130"/>
                  </a:lnTo>
                  <a:lnTo>
                    <a:pt x="36" y="134"/>
                  </a:lnTo>
                  <a:lnTo>
                    <a:pt x="36" y="140"/>
                  </a:lnTo>
                  <a:lnTo>
                    <a:pt x="30" y="148"/>
                  </a:lnTo>
                  <a:lnTo>
                    <a:pt x="26" y="152"/>
                  </a:lnTo>
                  <a:lnTo>
                    <a:pt x="22" y="156"/>
                  </a:lnTo>
                  <a:lnTo>
                    <a:pt x="22" y="156"/>
                  </a:lnTo>
                  <a:lnTo>
                    <a:pt x="14" y="158"/>
                  </a:lnTo>
                  <a:lnTo>
                    <a:pt x="10" y="160"/>
                  </a:lnTo>
                  <a:lnTo>
                    <a:pt x="6" y="164"/>
                  </a:lnTo>
                  <a:lnTo>
                    <a:pt x="6" y="164"/>
                  </a:lnTo>
                  <a:lnTo>
                    <a:pt x="4" y="168"/>
                  </a:lnTo>
                  <a:lnTo>
                    <a:pt x="2" y="174"/>
                  </a:lnTo>
                  <a:lnTo>
                    <a:pt x="0" y="182"/>
                  </a:lnTo>
                  <a:lnTo>
                    <a:pt x="0" y="182"/>
                  </a:lnTo>
                  <a:lnTo>
                    <a:pt x="0" y="188"/>
                  </a:lnTo>
                  <a:lnTo>
                    <a:pt x="2" y="192"/>
                  </a:lnTo>
                  <a:lnTo>
                    <a:pt x="8" y="196"/>
                  </a:lnTo>
                  <a:lnTo>
                    <a:pt x="8" y="196"/>
                  </a:lnTo>
                  <a:lnTo>
                    <a:pt x="12" y="200"/>
                  </a:lnTo>
                  <a:lnTo>
                    <a:pt x="12" y="204"/>
                  </a:lnTo>
                  <a:lnTo>
                    <a:pt x="12" y="212"/>
                  </a:lnTo>
                  <a:lnTo>
                    <a:pt x="12" y="212"/>
                  </a:lnTo>
                  <a:lnTo>
                    <a:pt x="12" y="222"/>
                  </a:lnTo>
                  <a:lnTo>
                    <a:pt x="14" y="232"/>
                  </a:lnTo>
                  <a:lnTo>
                    <a:pt x="18" y="240"/>
                  </a:lnTo>
                  <a:lnTo>
                    <a:pt x="20" y="242"/>
                  </a:lnTo>
                  <a:lnTo>
                    <a:pt x="24" y="244"/>
                  </a:lnTo>
                  <a:lnTo>
                    <a:pt x="24" y="244"/>
                  </a:lnTo>
                  <a:lnTo>
                    <a:pt x="24" y="244"/>
                  </a:lnTo>
                  <a:lnTo>
                    <a:pt x="24" y="244"/>
                  </a:lnTo>
                  <a:lnTo>
                    <a:pt x="34" y="242"/>
                  </a:lnTo>
                  <a:lnTo>
                    <a:pt x="44" y="236"/>
                  </a:lnTo>
                  <a:lnTo>
                    <a:pt x="52" y="228"/>
                  </a:lnTo>
                  <a:lnTo>
                    <a:pt x="60" y="220"/>
                  </a:lnTo>
                  <a:lnTo>
                    <a:pt x="60" y="220"/>
                  </a:lnTo>
                  <a:lnTo>
                    <a:pt x="64" y="208"/>
                  </a:lnTo>
                  <a:lnTo>
                    <a:pt x="68" y="196"/>
                  </a:lnTo>
                  <a:lnTo>
                    <a:pt x="72" y="186"/>
                  </a:lnTo>
                  <a:lnTo>
                    <a:pt x="78" y="174"/>
                  </a:lnTo>
                  <a:lnTo>
                    <a:pt x="78" y="174"/>
                  </a:lnTo>
                  <a:lnTo>
                    <a:pt x="88" y="154"/>
                  </a:lnTo>
                  <a:lnTo>
                    <a:pt x="94" y="144"/>
                  </a:lnTo>
                  <a:lnTo>
                    <a:pt x="98" y="134"/>
                  </a:lnTo>
                  <a:lnTo>
                    <a:pt x="98" y="134"/>
                  </a:lnTo>
                  <a:lnTo>
                    <a:pt x="112" y="92"/>
                  </a:lnTo>
                  <a:lnTo>
                    <a:pt x="112" y="92"/>
                  </a:lnTo>
                  <a:lnTo>
                    <a:pt x="116" y="78"/>
                  </a:lnTo>
                  <a:lnTo>
                    <a:pt x="124" y="68"/>
                  </a:lnTo>
                  <a:lnTo>
                    <a:pt x="124" y="68"/>
                  </a:lnTo>
                  <a:lnTo>
                    <a:pt x="128" y="62"/>
                  </a:lnTo>
                  <a:lnTo>
                    <a:pt x="130" y="56"/>
                  </a:lnTo>
                  <a:lnTo>
                    <a:pt x="132" y="44"/>
                  </a:lnTo>
                  <a:lnTo>
                    <a:pt x="132" y="44"/>
                  </a:lnTo>
                  <a:lnTo>
                    <a:pt x="136" y="20"/>
                  </a:lnTo>
                  <a:lnTo>
                    <a:pt x="136" y="6"/>
                  </a:lnTo>
                  <a:lnTo>
                    <a:pt x="134" y="0"/>
                  </a:lnTo>
                  <a:lnTo>
                    <a:pt x="13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344" name="Freeform 94"/>
            <p:cNvSpPr>
              <a:spLocks/>
            </p:cNvSpPr>
            <p:nvPr/>
          </p:nvSpPr>
          <p:spPr bwMode="auto">
            <a:xfrm>
              <a:off x="2064" y="2414"/>
              <a:ext cx="2" cy="4"/>
            </a:xfrm>
            <a:custGeom>
              <a:avLst/>
              <a:gdLst>
                <a:gd name="T0" fmla="*/ 2 w 2"/>
                <a:gd name="T1" fmla="*/ 0 h 4"/>
                <a:gd name="T2" fmla="*/ 2 w 2"/>
                <a:gd name="T3" fmla="*/ 0 h 4"/>
                <a:gd name="T4" fmla="*/ 0 w 2"/>
                <a:gd name="T5" fmla="*/ 4 h 4"/>
                <a:gd name="T6" fmla="*/ 2 w 2"/>
                <a:gd name="T7" fmla="*/ 0 h 4"/>
              </a:gdLst>
              <a:ahLst/>
              <a:cxnLst>
                <a:cxn ang="0">
                  <a:pos x="T0" y="T1"/>
                </a:cxn>
                <a:cxn ang="0">
                  <a:pos x="T2" y="T3"/>
                </a:cxn>
                <a:cxn ang="0">
                  <a:pos x="T4" y="T5"/>
                </a:cxn>
                <a:cxn ang="0">
                  <a:pos x="T6" y="T7"/>
                </a:cxn>
              </a:cxnLst>
              <a:rect l="0" t="0" r="r" b="b"/>
              <a:pathLst>
                <a:path w="2" h="4">
                  <a:moveTo>
                    <a:pt x="2" y="0"/>
                  </a:moveTo>
                  <a:lnTo>
                    <a:pt x="2" y="0"/>
                  </a:lnTo>
                  <a:lnTo>
                    <a:pt x="0" y="4"/>
                  </a:lnTo>
                  <a:lnTo>
                    <a:pt x="2"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345" name="Freeform 95"/>
            <p:cNvSpPr>
              <a:spLocks/>
            </p:cNvSpPr>
            <p:nvPr/>
          </p:nvSpPr>
          <p:spPr bwMode="auto">
            <a:xfrm>
              <a:off x="2064" y="2414"/>
              <a:ext cx="2" cy="4"/>
            </a:xfrm>
            <a:custGeom>
              <a:avLst/>
              <a:gdLst>
                <a:gd name="T0" fmla="*/ 2 w 2"/>
                <a:gd name="T1" fmla="*/ 0 h 4"/>
                <a:gd name="T2" fmla="*/ 2 w 2"/>
                <a:gd name="T3" fmla="*/ 0 h 4"/>
                <a:gd name="T4" fmla="*/ 0 w 2"/>
                <a:gd name="T5" fmla="*/ 4 h 4"/>
                <a:gd name="T6" fmla="*/ 2 w 2"/>
                <a:gd name="T7" fmla="*/ 0 h 4"/>
              </a:gdLst>
              <a:ahLst/>
              <a:cxnLst>
                <a:cxn ang="0">
                  <a:pos x="T0" y="T1"/>
                </a:cxn>
                <a:cxn ang="0">
                  <a:pos x="T2" y="T3"/>
                </a:cxn>
                <a:cxn ang="0">
                  <a:pos x="T4" y="T5"/>
                </a:cxn>
                <a:cxn ang="0">
                  <a:pos x="T6" y="T7"/>
                </a:cxn>
              </a:cxnLst>
              <a:rect l="0" t="0" r="r" b="b"/>
              <a:pathLst>
                <a:path w="2" h="4">
                  <a:moveTo>
                    <a:pt x="2" y="0"/>
                  </a:moveTo>
                  <a:lnTo>
                    <a:pt x="2" y="0"/>
                  </a:lnTo>
                  <a:lnTo>
                    <a:pt x="0" y="4"/>
                  </a:lnTo>
                  <a:lnTo>
                    <a:pt x="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346" name="Freeform 96"/>
            <p:cNvSpPr>
              <a:spLocks/>
            </p:cNvSpPr>
            <p:nvPr/>
          </p:nvSpPr>
          <p:spPr bwMode="auto">
            <a:xfrm>
              <a:off x="2066" y="2412"/>
              <a:ext cx="2" cy="2"/>
            </a:xfrm>
            <a:custGeom>
              <a:avLst/>
              <a:gdLst>
                <a:gd name="T0" fmla="*/ 2 w 2"/>
                <a:gd name="T1" fmla="*/ 0 h 2"/>
                <a:gd name="T2" fmla="*/ 0 w 2"/>
                <a:gd name="T3" fmla="*/ 2 h 2"/>
                <a:gd name="T4" fmla="*/ 2 w 2"/>
                <a:gd name="T5" fmla="*/ 2 h 2"/>
                <a:gd name="T6" fmla="*/ 2 w 2"/>
                <a:gd name="T7" fmla="*/ 0 h 2"/>
              </a:gdLst>
              <a:ahLst/>
              <a:cxnLst>
                <a:cxn ang="0">
                  <a:pos x="T0" y="T1"/>
                </a:cxn>
                <a:cxn ang="0">
                  <a:pos x="T2" y="T3"/>
                </a:cxn>
                <a:cxn ang="0">
                  <a:pos x="T4" y="T5"/>
                </a:cxn>
                <a:cxn ang="0">
                  <a:pos x="T6" y="T7"/>
                </a:cxn>
              </a:cxnLst>
              <a:rect l="0" t="0" r="r" b="b"/>
              <a:pathLst>
                <a:path w="2" h="2">
                  <a:moveTo>
                    <a:pt x="2" y="0"/>
                  </a:moveTo>
                  <a:lnTo>
                    <a:pt x="0" y="2"/>
                  </a:lnTo>
                  <a:lnTo>
                    <a:pt x="2" y="2"/>
                  </a:lnTo>
                  <a:lnTo>
                    <a:pt x="2"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347" name="Freeform 97"/>
            <p:cNvSpPr>
              <a:spLocks/>
            </p:cNvSpPr>
            <p:nvPr/>
          </p:nvSpPr>
          <p:spPr bwMode="auto">
            <a:xfrm>
              <a:off x="2066" y="2412"/>
              <a:ext cx="2" cy="2"/>
            </a:xfrm>
            <a:custGeom>
              <a:avLst/>
              <a:gdLst>
                <a:gd name="T0" fmla="*/ 2 w 2"/>
                <a:gd name="T1" fmla="*/ 0 h 2"/>
                <a:gd name="T2" fmla="*/ 0 w 2"/>
                <a:gd name="T3" fmla="*/ 2 h 2"/>
                <a:gd name="T4" fmla="*/ 2 w 2"/>
                <a:gd name="T5" fmla="*/ 2 h 2"/>
                <a:gd name="T6" fmla="*/ 2 w 2"/>
                <a:gd name="T7" fmla="*/ 0 h 2"/>
              </a:gdLst>
              <a:ahLst/>
              <a:cxnLst>
                <a:cxn ang="0">
                  <a:pos x="T0" y="T1"/>
                </a:cxn>
                <a:cxn ang="0">
                  <a:pos x="T2" y="T3"/>
                </a:cxn>
                <a:cxn ang="0">
                  <a:pos x="T4" y="T5"/>
                </a:cxn>
                <a:cxn ang="0">
                  <a:pos x="T6" y="T7"/>
                </a:cxn>
              </a:cxnLst>
              <a:rect l="0" t="0" r="r" b="b"/>
              <a:pathLst>
                <a:path w="2" h="2">
                  <a:moveTo>
                    <a:pt x="2" y="0"/>
                  </a:moveTo>
                  <a:lnTo>
                    <a:pt x="0" y="2"/>
                  </a:lnTo>
                  <a:lnTo>
                    <a:pt x="2" y="2"/>
                  </a:lnTo>
                  <a:lnTo>
                    <a:pt x="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348" name="Freeform 98"/>
            <p:cNvSpPr>
              <a:spLocks/>
            </p:cNvSpPr>
            <p:nvPr/>
          </p:nvSpPr>
          <p:spPr bwMode="auto">
            <a:xfrm>
              <a:off x="2068" y="2410"/>
              <a:ext cx="124" cy="192"/>
            </a:xfrm>
            <a:custGeom>
              <a:avLst/>
              <a:gdLst>
                <a:gd name="T0" fmla="*/ 6 w 124"/>
                <a:gd name="T1" fmla="*/ 0 h 192"/>
                <a:gd name="T2" fmla="*/ 0 w 124"/>
                <a:gd name="T3" fmla="*/ 4 h 192"/>
                <a:gd name="T4" fmla="*/ 0 w 124"/>
                <a:gd name="T5" fmla="*/ 10 h 192"/>
                <a:gd name="T6" fmla="*/ 4 w 124"/>
                <a:gd name="T7" fmla="*/ 24 h 192"/>
                <a:gd name="T8" fmla="*/ 8 w 124"/>
                <a:gd name="T9" fmla="*/ 30 h 192"/>
                <a:gd name="T10" fmla="*/ 26 w 124"/>
                <a:gd name="T11" fmla="*/ 50 h 192"/>
                <a:gd name="T12" fmla="*/ 30 w 124"/>
                <a:gd name="T13" fmla="*/ 58 h 192"/>
                <a:gd name="T14" fmla="*/ 44 w 124"/>
                <a:gd name="T15" fmla="*/ 96 h 192"/>
                <a:gd name="T16" fmla="*/ 48 w 124"/>
                <a:gd name="T17" fmla="*/ 104 h 192"/>
                <a:gd name="T18" fmla="*/ 52 w 124"/>
                <a:gd name="T19" fmla="*/ 124 h 192"/>
                <a:gd name="T20" fmla="*/ 58 w 124"/>
                <a:gd name="T21" fmla="*/ 132 h 192"/>
                <a:gd name="T22" fmla="*/ 84 w 124"/>
                <a:gd name="T23" fmla="*/ 162 h 192"/>
                <a:gd name="T24" fmla="*/ 94 w 124"/>
                <a:gd name="T25" fmla="*/ 176 h 192"/>
                <a:gd name="T26" fmla="*/ 106 w 124"/>
                <a:gd name="T27" fmla="*/ 190 h 192"/>
                <a:gd name="T28" fmla="*/ 112 w 124"/>
                <a:gd name="T29" fmla="*/ 192 h 192"/>
                <a:gd name="T30" fmla="*/ 120 w 124"/>
                <a:gd name="T31" fmla="*/ 186 h 192"/>
                <a:gd name="T32" fmla="*/ 124 w 124"/>
                <a:gd name="T33" fmla="*/ 168 h 192"/>
                <a:gd name="T34" fmla="*/ 124 w 124"/>
                <a:gd name="T35" fmla="*/ 140 h 192"/>
                <a:gd name="T36" fmla="*/ 122 w 124"/>
                <a:gd name="T37" fmla="*/ 136 h 192"/>
                <a:gd name="T38" fmla="*/ 114 w 124"/>
                <a:gd name="T39" fmla="*/ 130 h 192"/>
                <a:gd name="T40" fmla="*/ 110 w 124"/>
                <a:gd name="T41" fmla="*/ 122 h 192"/>
                <a:gd name="T42" fmla="*/ 104 w 124"/>
                <a:gd name="T43" fmla="*/ 104 h 192"/>
                <a:gd name="T44" fmla="*/ 94 w 124"/>
                <a:gd name="T45" fmla="*/ 90 h 192"/>
                <a:gd name="T46" fmla="*/ 80 w 124"/>
                <a:gd name="T47" fmla="*/ 78 h 192"/>
                <a:gd name="T48" fmla="*/ 68 w 124"/>
                <a:gd name="T49" fmla="*/ 62 h 192"/>
                <a:gd name="T50" fmla="*/ 56 w 124"/>
                <a:gd name="T51" fmla="*/ 52 h 192"/>
                <a:gd name="T52" fmla="*/ 48 w 124"/>
                <a:gd name="T53" fmla="*/ 50 h 192"/>
                <a:gd name="T54" fmla="*/ 42 w 124"/>
                <a:gd name="T55" fmla="*/ 42 h 192"/>
                <a:gd name="T56" fmla="*/ 40 w 124"/>
                <a:gd name="T57" fmla="*/ 34 h 192"/>
                <a:gd name="T58" fmla="*/ 38 w 124"/>
                <a:gd name="T59" fmla="*/ 24 h 192"/>
                <a:gd name="T60" fmla="*/ 32 w 124"/>
                <a:gd name="T61" fmla="*/ 18 h 192"/>
                <a:gd name="T62" fmla="*/ 26 w 124"/>
                <a:gd name="T63" fmla="*/ 12 h 192"/>
                <a:gd name="T64" fmla="*/ 12 w 124"/>
                <a:gd name="T65" fmla="*/ 2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4" h="192">
                  <a:moveTo>
                    <a:pt x="6" y="0"/>
                  </a:moveTo>
                  <a:lnTo>
                    <a:pt x="6" y="0"/>
                  </a:lnTo>
                  <a:lnTo>
                    <a:pt x="2" y="0"/>
                  </a:lnTo>
                  <a:lnTo>
                    <a:pt x="0" y="4"/>
                  </a:lnTo>
                  <a:lnTo>
                    <a:pt x="0" y="4"/>
                  </a:lnTo>
                  <a:lnTo>
                    <a:pt x="0" y="10"/>
                  </a:lnTo>
                  <a:lnTo>
                    <a:pt x="0" y="18"/>
                  </a:lnTo>
                  <a:lnTo>
                    <a:pt x="4" y="24"/>
                  </a:lnTo>
                  <a:lnTo>
                    <a:pt x="8" y="30"/>
                  </a:lnTo>
                  <a:lnTo>
                    <a:pt x="8" y="30"/>
                  </a:lnTo>
                  <a:lnTo>
                    <a:pt x="20" y="44"/>
                  </a:lnTo>
                  <a:lnTo>
                    <a:pt x="26" y="50"/>
                  </a:lnTo>
                  <a:lnTo>
                    <a:pt x="30" y="58"/>
                  </a:lnTo>
                  <a:lnTo>
                    <a:pt x="30" y="58"/>
                  </a:lnTo>
                  <a:lnTo>
                    <a:pt x="38" y="78"/>
                  </a:lnTo>
                  <a:lnTo>
                    <a:pt x="44" y="96"/>
                  </a:lnTo>
                  <a:lnTo>
                    <a:pt x="44" y="96"/>
                  </a:lnTo>
                  <a:lnTo>
                    <a:pt x="48" y="104"/>
                  </a:lnTo>
                  <a:lnTo>
                    <a:pt x="50" y="114"/>
                  </a:lnTo>
                  <a:lnTo>
                    <a:pt x="52" y="124"/>
                  </a:lnTo>
                  <a:lnTo>
                    <a:pt x="58" y="132"/>
                  </a:lnTo>
                  <a:lnTo>
                    <a:pt x="58" y="132"/>
                  </a:lnTo>
                  <a:lnTo>
                    <a:pt x="70" y="148"/>
                  </a:lnTo>
                  <a:lnTo>
                    <a:pt x="84" y="162"/>
                  </a:lnTo>
                  <a:lnTo>
                    <a:pt x="84" y="162"/>
                  </a:lnTo>
                  <a:lnTo>
                    <a:pt x="94" y="176"/>
                  </a:lnTo>
                  <a:lnTo>
                    <a:pt x="106" y="190"/>
                  </a:lnTo>
                  <a:lnTo>
                    <a:pt x="106" y="190"/>
                  </a:lnTo>
                  <a:lnTo>
                    <a:pt x="112" y="192"/>
                  </a:lnTo>
                  <a:lnTo>
                    <a:pt x="112" y="192"/>
                  </a:lnTo>
                  <a:lnTo>
                    <a:pt x="116" y="190"/>
                  </a:lnTo>
                  <a:lnTo>
                    <a:pt x="120" y="186"/>
                  </a:lnTo>
                  <a:lnTo>
                    <a:pt x="122" y="176"/>
                  </a:lnTo>
                  <a:lnTo>
                    <a:pt x="124" y="168"/>
                  </a:lnTo>
                  <a:lnTo>
                    <a:pt x="124" y="148"/>
                  </a:lnTo>
                  <a:lnTo>
                    <a:pt x="124" y="140"/>
                  </a:lnTo>
                  <a:lnTo>
                    <a:pt x="122" y="136"/>
                  </a:lnTo>
                  <a:lnTo>
                    <a:pt x="122" y="136"/>
                  </a:lnTo>
                  <a:lnTo>
                    <a:pt x="118" y="132"/>
                  </a:lnTo>
                  <a:lnTo>
                    <a:pt x="114" y="130"/>
                  </a:lnTo>
                  <a:lnTo>
                    <a:pt x="112" y="126"/>
                  </a:lnTo>
                  <a:lnTo>
                    <a:pt x="110" y="122"/>
                  </a:lnTo>
                  <a:lnTo>
                    <a:pt x="110" y="122"/>
                  </a:lnTo>
                  <a:lnTo>
                    <a:pt x="104" y="104"/>
                  </a:lnTo>
                  <a:lnTo>
                    <a:pt x="100" y="98"/>
                  </a:lnTo>
                  <a:lnTo>
                    <a:pt x="94" y="90"/>
                  </a:lnTo>
                  <a:lnTo>
                    <a:pt x="94" y="90"/>
                  </a:lnTo>
                  <a:lnTo>
                    <a:pt x="80" y="78"/>
                  </a:lnTo>
                  <a:lnTo>
                    <a:pt x="68" y="62"/>
                  </a:lnTo>
                  <a:lnTo>
                    <a:pt x="68" y="62"/>
                  </a:lnTo>
                  <a:lnTo>
                    <a:pt x="62" y="56"/>
                  </a:lnTo>
                  <a:lnTo>
                    <a:pt x="56" y="52"/>
                  </a:lnTo>
                  <a:lnTo>
                    <a:pt x="56" y="52"/>
                  </a:lnTo>
                  <a:lnTo>
                    <a:pt x="48" y="50"/>
                  </a:lnTo>
                  <a:lnTo>
                    <a:pt x="44" y="46"/>
                  </a:lnTo>
                  <a:lnTo>
                    <a:pt x="42" y="42"/>
                  </a:lnTo>
                  <a:lnTo>
                    <a:pt x="42" y="42"/>
                  </a:lnTo>
                  <a:lnTo>
                    <a:pt x="40" y="34"/>
                  </a:lnTo>
                  <a:lnTo>
                    <a:pt x="38" y="24"/>
                  </a:lnTo>
                  <a:lnTo>
                    <a:pt x="38" y="24"/>
                  </a:lnTo>
                  <a:lnTo>
                    <a:pt x="36" y="20"/>
                  </a:lnTo>
                  <a:lnTo>
                    <a:pt x="32" y="18"/>
                  </a:lnTo>
                  <a:lnTo>
                    <a:pt x="26" y="12"/>
                  </a:lnTo>
                  <a:lnTo>
                    <a:pt x="26" y="12"/>
                  </a:lnTo>
                  <a:lnTo>
                    <a:pt x="18" y="4"/>
                  </a:lnTo>
                  <a:lnTo>
                    <a:pt x="12" y="2"/>
                  </a:lnTo>
                  <a:lnTo>
                    <a:pt x="6"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349" name="Freeform 99"/>
            <p:cNvSpPr>
              <a:spLocks/>
            </p:cNvSpPr>
            <p:nvPr/>
          </p:nvSpPr>
          <p:spPr bwMode="auto">
            <a:xfrm>
              <a:off x="2068" y="2410"/>
              <a:ext cx="124" cy="192"/>
            </a:xfrm>
            <a:custGeom>
              <a:avLst/>
              <a:gdLst>
                <a:gd name="T0" fmla="*/ 6 w 124"/>
                <a:gd name="T1" fmla="*/ 0 h 192"/>
                <a:gd name="T2" fmla="*/ 0 w 124"/>
                <a:gd name="T3" fmla="*/ 4 h 192"/>
                <a:gd name="T4" fmla="*/ 0 w 124"/>
                <a:gd name="T5" fmla="*/ 10 h 192"/>
                <a:gd name="T6" fmla="*/ 4 w 124"/>
                <a:gd name="T7" fmla="*/ 24 h 192"/>
                <a:gd name="T8" fmla="*/ 8 w 124"/>
                <a:gd name="T9" fmla="*/ 30 h 192"/>
                <a:gd name="T10" fmla="*/ 26 w 124"/>
                <a:gd name="T11" fmla="*/ 50 h 192"/>
                <a:gd name="T12" fmla="*/ 30 w 124"/>
                <a:gd name="T13" fmla="*/ 58 h 192"/>
                <a:gd name="T14" fmla="*/ 44 w 124"/>
                <a:gd name="T15" fmla="*/ 96 h 192"/>
                <a:gd name="T16" fmla="*/ 48 w 124"/>
                <a:gd name="T17" fmla="*/ 104 h 192"/>
                <a:gd name="T18" fmla="*/ 52 w 124"/>
                <a:gd name="T19" fmla="*/ 124 h 192"/>
                <a:gd name="T20" fmla="*/ 58 w 124"/>
                <a:gd name="T21" fmla="*/ 132 h 192"/>
                <a:gd name="T22" fmla="*/ 84 w 124"/>
                <a:gd name="T23" fmla="*/ 162 h 192"/>
                <a:gd name="T24" fmla="*/ 94 w 124"/>
                <a:gd name="T25" fmla="*/ 176 h 192"/>
                <a:gd name="T26" fmla="*/ 106 w 124"/>
                <a:gd name="T27" fmla="*/ 190 h 192"/>
                <a:gd name="T28" fmla="*/ 112 w 124"/>
                <a:gd name="T29" fmla="*/ 192 h 192"/>
                <a:gd name="T30" fmla="*/ 120 w 124"/>
                <a:gd name="T31" fmla="*/ 186 h 192"/>
                <a:gd name="T32" fmla="*/ 124 w 124"/>
                <a:gd name="T33" fmla="*/ 168 h 192"/>
                <a:gd name="T34" fmla="*/ 124 w 124"/>
                <a:gd name="T35" fmla="*/ 140 h 192"/>
                <a:gd name="T36" fmla="*/ 122 w 124"/>
                <a:gd name="T37" fmla="*/ 136 h 192"/>
                <a:gd name="T38" fmla="*/ 114 w 124"/>
                <a:gd name="T39" fmla="*/ 130 h 192"/>
                <a:gd name="T40" fmla="*/ 110 w 124"/>
                <a:gd name="T41" fmla="*/ 122 h 192"/>
                <a:gd name="T42" fmla="*/ 104 w 124"/>
                <a:gd name="T43" fmla="*/ 104 h 192"/>
                <a:gd name="T44" fmla="*/ 94 w 124"/>
                <a:gd name="T45" fmla="*/ 90 h 192"/>
                <a:gd name="T46" fmla="*/ 80 w 124"/>
                <a:gd name="T47" fmla="*/ 78 h 192"/>
                <a:gd name="T48" fmla="*/ 68 w 124"/>
                <a:gd name="T49" fmla="*/ 62 h 192"/>
                <a:gd name="T50" fmla="*/ 56 w 124"/>
                <a:gd name="T51" fmla="*/ 52 h 192"/>
                <a:gd name="T52" fmla="*/ 48 w 124"/>
                <a:gd name="T53" fmla="*/ 50 h 192"/>
                <a:gd name="T54" fmla="*/ 42 w 124"/>
                <a:gd name="T55" fmla="*/ 42 h 192"/>
                <a:gd name="T56" fmla="*/ 40 w 124"/>
                <a:gd name="T57" fmla="*/ 34 h 192"/>
                <a:gd name="T58" fmla="*/ 38 w 124"/>
                <a:gd name="T59" fmla="*/ 24 h 192"/>
                <a:gd name="T60" fmla="*/ 32 w 124"/>
                <a:gd name="T61" fmla="*/ 18 h 192"/>
                <a:gd name="T62" fmla="*/ 26 w 124"/>
                <a:gd name="T63" fmla="*/ 12 h 192"/>
                <a:gd name="T64" fmla="*/ 12 w 124"/>
                <a:gd name="T65" fmla="*/ 2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4" h="192">
                  <a:moveTo>
                    <a:pt x="6" y="0"/>
                  </a:moveTo>
                  <a:lnTo>
                    <a:pt x="6" y="0"/>
                  </a:lnTo>
                  <a:lnTo>
                    <a:pt x="2" y="0"/>
                  </a:lnTo>
                  <a:lnTo>
                    <a:pt x="0" y="4"/>
                  </a:lnTo>
                  <a:lnTo>
                    <a:pt x="0" y="4"/>
                  </a:lnTo>
                  <a:lnTo>
                    <a:pt x="0" y="10"/>
                  </a:lnTo>
                  <a:lnTo>
                    <a:pt x="0" y="18"/>
                  </a:lnTo>
                  <a:lnTo>
                    <a:pt x="4" y="24"/>
                  </a:lnTo>
                  <a:lnTo>
                    <a:pt x="8" y="30"/>
                  </a:lnTo>
                  <a:lnTo>
                    <a:pt x="8" y="30"/>
                  </a:lnTo>
                  <a:lnTo>
                    <a:pt x="20" y="44"/>
                  </a:lnTo>
                  <a:lnTo>
                    <a:pt x="26" y="50"/>
                  </a:lnTo>
                  <a:lnTo>
                    <a:pt x="30" y="58"/>
                  </a:lnTo>
                  <a:lnTo>
                    <a:pt x="30" y="58"/>
                  </a:lnTo>
                  <a:lnTo>
                    <a:pt x="38" y="78"/>
                  </a:lnTo>
                  <a:lnTo>
                    <a:pt x="44" y="96"/>
                  </a:lnTo>
                  <a:lnTo>
                    <a:pt x="44" y="96"/>
                  </a:lnTo>
                  <a:lnTo>
                    <a:pt x="48" y="104"/>
                  </a:lnTo>
                  <a:lnTo>
                    <a:pt x="50" y="114"/>
                  </a:lnTo>
                  <a:lnTo>
                    <a:pt x="52" y="124"/>
                  </a:lnTo>
                  <a:lnTo>
                    <a:pt x="58" y="132"/>
                  </a:lnTo>
                  <a:lnTo>
                    <a:pt x="58" y="132"/>
                  </a:lnTo>
                  <a:lnTo>
                    <a:pt x="70" y="148"/>
                  </a:lnTo>
                  <a:lnTo>
                    <a:pt x="84" y="162"/>
                  </a:lnTo>
                  <a:lnTo>
                    <a:pt x="84" y="162"/>
                  </a:lnTo>
                  <a:lnTo>
                    <a:pt x="94" y="176"/>
                  </a:lnTo>
                  <a:lnTo>
                    <a:pt x="106" y="190"/>
                  </a:lnTo>
                  <a:lnTo>
                    <a:pt x="106" y="190"/>
                  </a:lnTo>
                  <a:lnTo>
                    <a:pt x="112" y="192"/>
                  </a:lnTo>
                  <a:lnTo>
                    <a:pt x="112" y="192"/>
                  </a:lnTo>
                  <a:lnTo>
                    <a:pt x="116" y="190"/>
                  </a:lnTo>
                  <a:lnTo>
                    <a:pt x="120" y="186"/>
                  </a:lnTo>
                  <a:lnTo>
                    <a:pt x="122" y="176"/>
                  </a:lnTo>
                  <a:lnTo>
                    <a:pt x="124" y="168"/>
                  </a:lnTo>
                  <a:lnTo>
                    <a:pt x="124" y="148"/>
                  </a:lnTo>
                  <a:lnTo>
                    <a:pt x="124" y="140"/>
                  </a:lnTo>
                  <a:lnTo>
                    <a:pt x="122" y="136"/>
                  </a:lnTo>
                  <a:lnTo>
                    <a:pt x="122" y="136"/>
                  </a:lnTo>
                  <a:lnTo>
                    <a:pt x="118" y="132"/>
                  </a:lnTo>
                  <a:lnTo>
                    <a:pt x="114" y="130"/>
                  </a:lnTo>
                  <a:lnTo>
                    <a:pt x="112" y="126"/>
                  </a:lnTo>
                  <a:lnTo>
                    <a:pt x="110" y="122"/>
                  </a:lnTo>
                  <a:lnTo>
                    <a:pt x="110" y="122"/>
                  </a:lnTo>
                  <a:lnTo>
                    <a:pt x="104" y="104"/>
                  </a:lnTo>
                  <a:lnTo>
                    <a:pt x="100" y="98"/>
                  </a:lnTo>
                  <a:lnTo>
                    <a:pt x="94" y="90"/>
                  </a:lnTo>
                  <a:lnTo>
                    <a:pt x="94" y="90"/>
                  </a:lnTo>
                  <a:lnTo>
                    <a:pt x="80" y="78"/>
                  </a:lnTo>
                  <a:lnTo>
                    <a:pt x="68" y="62"/>
                  </a:lnTo>
                  <a:lnTo>
                    <a:pt x="68" y="62"/>
                  </a:lnTo>
                  <a:lnTo>
                    <a:pt x="62" y="56"/>
                  </a:lnTo>
                  <a:lnTo>
                    <a:pt x="56" y="52"/>
                  </a:lnTo>
                  <a:lnTo>
                    <a:pt x="56" y="52"/>
                  </a:lnTo>
                  <a:lnTo>
                    <a:pt x="48" y="50"/>
                  </a:lnTo>
                  <a:lnTo>
                    <a:pt x="44" y="46"/>
                  </a:lnTo>
                  <a:lnTo>
                    <a:pt x="42" y="42"/>
                  </a:lnTo>
                  <a:lnTo>
                    <a:pt x="42" y="42"/>
                  </a:lnTo>
                  <a:lnTo>
                    <a:pt x="40" y="34"/>
                  </a:lnTo>
                  <a:lnTo>
                    <a:pt x="38" y="24"/>
                  </a:lnTo>
                  <a:lnTo>
                    <a:pt x="38" y="24"/>
                  </a:lnTo>
                  <a:lnTo>
                    <a:pt x="36" y="20"/>
                  </a:lnTo>
                  <a:lnTo>
                    <a:pt x="32" y="18"/>
                  </a:lnTo>
                  <a:lnTo>
                    <a:pt x="26" y="12"/>
                  </a:lnTo>
                  <a:lnTo>
                    <a:pt x="26" y="12"/>
                  </a:lnTo>
                  <a:lnTo>
                    <a:pt x="18" y="4"/>
                  </a:lnTo>
                  <a:lnTo>
                    <a:pt x="12" y="2"/>
                  </a:lnTo>
                  <a:lnTo>
                    <a:pt x="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350" name="Freeform 100"/>
            <p:cNvSpPr>
              <a:spLocks/>
            </p:cNvSpPr>
            <p:nvPr/>
          </p:nvSpPr>
          <p:spPr bwMode="auto">
            <a:xfrm>
              <a:off x="2240" y="2398"/>
              <a:ext cx="150" cy="178"/>
            </a:xfrm>
            <a:custGeom>
              <a:avLst/>
              <a:gdLst>
                <a:gd name="T0" fmla="*/ 128 w 150"/>
                <a:gd name="T1" fmla="*/ 0 h 178"/>
                <a:gd name="T2" fmla="*/ 122 w 150"/>
                <a:gd name="T3" fmla="*/ 4 h 178"/>
                <a:gd name="T4" fmla="*/ 118 w 150"/>
                <a:gd name="T5" fmla="*/ 10 h 178"/>
                <a:gd name="T6" fmla="*/ 104 w 150"/>
                <a:gd name="T7" fmla="*/ 22 h 178"/>
                <a:gd name="T8" fmla="*/ 96 w 150"/>
                <a:gd name="T9" fmla="*/ 30 h 178"/>
                <a:gd name="T10" fmla="*/ 88 w 150"/>
                <a:gd name="T11" fmla="*/ 40 h 178"/>
                <a:gd name="T12" fmla="*/ 66 w 150"/>
                <a:gd name="T13" fmla="*/ 52 h 178"/>
                <a:gd name="T14" fmla="*/ 58 w 150"/>
                <a:gd name="T15" fmla="*/ 60 h 178"/>
                <a:gd name="T16" fmla="*/ 48 w 150"/>
                <a:gd name="T17" fmla="*/ 70 h 178"/>
                <a:gd name="T18" fmla="*/ 36 w 150"/>
                <a:gd name="T19" fmla="*/ 76 h 178"/>
                <a:gd name="T20" fmla="*/ 30 w 150"/>
                <a:gd name="T21" fmla="*/ 88 h 178"/>
                <a:gd name="T22" fmla="*/ 24 w 150"/>
                <a:gd name="T23" fmla="*/ 88 h 178"/>
                <a:gd name="T24" fmla="*/ 16 w 150"/>
                <a:gd name="T25" fmla="*/ 88 h 178"/>
                <a:gd name="T26" fmla="*/ 2 w 150"/>
                <a:gd name="T27" fmla="*/ 100 h 178"/>
                <a:gd name="T28" fmla="*/ 0 w 150"/>
                <a:gd name="T29" fmla="*/ 108 h 178"/>
                <a:gd name="T30" fmla="*/ 4 w 150"/>
                <a:gd name="T31" fmla="*/ 124 h 178"/>
                <a:gd name="T32" fmla="*/ 12 w 150"/>
                <a:gd name="T33" fmla="*/ 140 h 178"/>
                <a:gd name="T34" fmla="*/ 12 w 150"/>
                <a:gd name="T35" fmla="*/ 150 h 178"/>
                <a:gd name="T36" fmla="*/ 18 w 150"/>
                <a:gd name="T37" fmla="*/ 158 h 178"/>
                <a:gd name="T38" fmla="*/ 26 w 150"/>
                <a:gd name="T39" fmla="*/ 162 h 178"/>
                <a:gd name="T40" fmla="*/ 36 w 150"/>
                <a:gd name="T41" fmla="*/ 162 h 178"/>
                <a:gd name="T42" fmla="*/ 62 w 150"/>
                <a:gd name="T43" fmla="*/ 170 h 178"/>
                <a:gd name="T44" fmla="*/ 70 w 150"/>
                <a:gd name="T45" fmla="*/ 174 h 178"/>
                <a:gd name="T46" fmla="*/ 80 w 150"/>
                <a:gd name="T47" fmla="*/ 178 h 178"/>
                <a:gd name="T48" fmla="*/ 82 w 150"/>
                <a:gd name="T49" fmla="*/ 178 h 178"/>
                <a:gd name="T50" fmla="*/ 92 w 150"/>
                <a:gd name="T51" fmla="*/ 166 h 178"/>
                <a:gd name="T52" fmla="*/ 100 w 150"/>
                <a:gd name="T53" fmla="*/ 150 h 178"/>
                <a:gd name="T54" fmla="*/ 102 w 150"/>
                <a:gd name="T55" fmla="*/ 142 h 178"/>
                <a:gd name="T56" fmla="*/ 104 w 150"/>
                <a:gd name="T57" fmla="*/ 140 h 178"/>
                <a:gd name="T58" fmla="*/ 106 w 150"/>
                <a:gd name="T59" fmla="*/ 136 h 178"/>
                <a:gd name="T60" fmla="*/ 112 w 150"/>
                <a:gd name="T61" fmla="*/ 124 h 178"/>
                <a:gd name="T62" fmla="*/ 116 w 150"/>
                <a:gd name="T63" fmla="*/ 110 h 178"/>
                <a:gd name="T64" fmla="*/ 120 w 150"/>
                <a:gd name="T65" fmla="*/ 98 h 178"/>
                <a:gd name="T66" fmla="*/ 124 w 150"/>
                <a:gd name="T67" fmla="*/ 96 h 178"/>
                <a:gd name="T68" fmla="*/ 130 w 150"/>
                <a:gd name="T69" fmla="*/ 96 h 178"/>
                <a:gd name="T70" fmla="*/ 134 w 150"/>
                <a:gd name="T71" fmla="*/ 96 h 178"/>
                <a:gd name="T72" fmla="*/ 136 w 150"/>
                <a:gd name="T73" fmla="*/ 96 h 178"/>
                <a:gd name="T74" fmla="*/ 138 w 150"/>
                <a:gd name="T75" fmla="*/ 96 h 178"/>
                <a:gd name="T76" fmla="*/ 138 w 150"/>
                <a:gd name="T77" fmla="*/ 80 h 178"/>
                <a:gd name="T78" fmla="*/ 136 w 150"/>
                <a:gd name="T79" fmla="*/ 76 h 178"/>
                <a:gd name="T80" fmla="*/ 126 w 150"/>
                <a:gd name="T81" fmla="*/ 70 h 178"/>
                <a:gd name="T82" fmla="*/ 120 w 150"/>
                <a:gd name="T83" fmla="*/ 64 h 178"/>
                <a:gd name="T84" fmla="*/ 120 w 150"/>
                <a:gd name="T85" fmla="*/ 48 h 178"/>
                <a:gd name="T86" fmla="*/ 126 w 150"/>
                <a:gd name="T87" fmla="*/ 42 h 178"/>
                <a:gd name="T88" fmla="*/ 130 w 150"/>
                <a:gd name="T89" fmla="*/ 42 h 178"/>
                <a:gd name="T90" fmla="*/ 132 w 150"/>
                <a:gd name="T91" fmla="*/ 42 h 178"/>
                <a:gd name="T92" fmla="*/ 134 w 150"/>
                <a:gd name="T93" fmla="*/ 40 h 178"/>
                <a:gd name="T94" fmla="*/ 138 w 150"/>
                <a:gd name="T95" fmla="*/ 36 h 178"/>
                <a:gd name="T96" fmla="*/ 138 w 150"/>
                <a:gd name="T97" fmla="*/ 32 h 178"/>
                <a:gd name="T98" fmla="*/ 148 w 150"/>
                <a:gd name="T99" fmla="*/ 26 h 178"/>
                <a:gd name="T100" fmla="*/ 150 w 150"/>
                <a:gd name="T101" fmla="*/ 22 h 178"/>
                <a:gd name="T102" fmla="*/ 148 w 150"/>
                <a:gd name="T103" fmla="*/ 18 h 178"/>
                <a:gd name="T104" fmla="*/ 138 w 150"/>
                <a:gd name="T105" fmla="*/ 16 h 178"/>
                <a:gd name="T106" fmla="*/ 134 w 150"/>
                <a:gd name="T107" fmla="*/ 14 h 178"/>
                <a:gd name="T108" fmla="*/ 132 w 150"/>
                <a:gd name="T109" fmla="*/ 8 h 178"/>
                <a:gd name="T110" fmla="*/ 130 w 150"/>
                <a:gd name="T111" fmla="*/ 2 h 178"/>
                <a:gd name="T112" fmla="*/ 128 w 150"/>
                <a:gd name="T113"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50" h="178">
                  <a:moveTo>
                    <a:pt x="128" y="0"/>
                  </a:moveTo>
                  <a:lnTo>
                    <a:pt x="128" y="0"/>
                  </a:lnTo>
                  <a:lnTo>
                    <a:pt x="124" y="2"/>
                  </a:lnTo>
                  <a:lnTo>
                    <a:pt x="122" y="4"/>
                  </a:lnTo>
                  <a:lnTo>
                    <a:pt x="118" y="10"/>
                  </a:lnTo>
                  <a:lnTo>
                    <a:pt x="118" y="10"/>
                  </a:lnTo>
                  <a:lnTo>
                    <a:pt x="110" y="16"/>
                  </a:lnTo>
                  <a:lnTo>
                    <a:pt x="104" y="22"/>
                  </a:lnTo>
                  <a:lnTo>
                    <a:pt x="104" y="22"/>
                  </a:lnTo>
                  <a:lnTo>
                    <a:pt x="96" y="30"/>
                  </a:lnTo>
                  <a:lnTo>
                    <a:pt x="88" y="40"/>
                  </a:lnTo>
                  <a:lnTo>
                    <a:pt x="88" y="40"/>
                  </a:lnTo>
                  <a:lnTo>
                    <a:pt x="76" y="46"/>
                  </a:lnTo>
                  <a:lnTo>
                    <a:pt x="66" y="52"/>
                  </a:lnTo>
                  <a:lnTo>
                    <a:pt x="66" y="52"/>
                  </a:lnTo>
                  <a:lnTo>
                    <a:pt x="58" y="60"/>
                  </a:lnTo>
                  <a:lnTo>
                    <a:pt x="52" y="66"/>
                  </a:lnTo>
                  <a:lnTo>
                    <a:pt x="48" y="70"/>
                  </a:lnTo>
                  <a:lnTo>
                    <a:pt x="48" y="70"/>
                  </a:lnTo>
                  <a:lnTo>
                    <a:pt x="36" y="76"/>
                  </a:lnTo>
                  <a:lnTo>
                    <a:pt x="32" y="82"/>
                  </a:lnTo>
                  <a:lnTo>
                    <a:pt x="30" y="88"/>
                  </a:lnTo>
                  <a:lnTo>
                    <a:pt x="30" y="88"/>
                  </a:lnTo>
                  <a:lnTo>
                    <a:pt x="24" y="88"/>
                  </a:lnTo>
                  <a:lnTo>
                    <a:pt x="24" y="88"/>
                  </a:lnTo>
                  <a:lnTo>
                    <a:pt x="16" y="88"/>
                  </a:lnTo>
                  <a:lnTo>
                    <a:pt x="8" y="92"/>
                  </a:lnTo>
                  <a:lnTo>
                    <a:pt x="2" y="100"/>
                  </a:lnTo>
                  <a:lnTo>
                    <a:pt x="0" y="108"/>
                  </a:lnTo>
                  <a:lnTo>
                    <a:pt x="0" y="108"/>
                  </a:lnTo>
                  <a:lnTo>
                    <a:pt x="2" y="116"/>
                  </a:lnTo>
                  <a:lnTo>
                    <a:pt x="4" y="124"/>
                  </a:lnTo>
                  <a:lnTo>
                    <a:pt x="8" y="132"/>
                  </a:lnTo>
                  <a:lnTo>
                    <a:pt x="12" y="140"/>
                  </a:lnTo>
                  <a:lnTo>
                    <a:pt x="12" y="140"/>
                  </a:lnTo>
                  <a:lnTo>
                    <a:pt x="12" y="150"/>
                  </a:lnTo>
                  <a:lnTo>
                    <a:pt x="14" y="154"/>
                  </a:lnTo>
                  <a:lnTo>
                    <a:pt x="18" y="158"/>
                  </a:lnTo>
                  <a:lnTo>
                    <a:pt x="18" y="158"/>
                  </a:lnTo>
                  <a:lnTo>
                    <a:pt x="26" y="162"/>
                  </a:lnTo>
                  <a:lnTo>
                    <a:pt x="36" y="162"/>
                  </a:lnTo>
                  <a:lnTo>
                    <a:pt x="36" y="162"/>
                  </a:lnTo>
                  <a:lnTo>
                    <a:pt x="54" y="166"/>
                  </a:lnTo>
                  <a:lnTo>
                    <a:pt x="62" y="170"/>
                  </a:lnTo>
                  <a:lnTo>
                    <a:pt x="70" y="174"/>
                  </a:lnTo>
                  <a:lnTo>
                    <a:pt x="70" y="174"/>
                  </a:lnTo>
                  <a:lnTo>
                    <a:pt x="76" y="176"/>
                  </a:lnTo>
                  <a:lnTo>
                    <a:pt x="80" y="178"/>
                  </a:lnTo>
                  <a:lnTo>
                    <a:pt x="80" y="178"/>
                  </a:lnTo>
                  <a:lnTo>
                    <a:pt x="82" y="178"/>
                  </a:lnTo>
                  <a:lnTo>
                    <a:pt x="86" y="174"/>
                  </a:lnTo>
                  <a:lnTo>
                    <a:pt x="92" y="166"/>
                  </a:lnTo>
                  <a:lnTo>
                    <a:pt x="92" y="166"/>
                  </a:lnTo>
                  <a:lnTo>
                    <a:pt x="100" y="150"/>
                  </a:lnTo>
                  <a:lnTo>
                    <a:pt x="100" y="150"/>
                  </a:lnTo>
                  <a:lnTo>
                    <a:pt x="102" y="142"/>
                  </a:lnTo>
                  <a:lnTo>
                    <a:pt x="102" y="142"/>
                  </a:lnTo>
                  <a:lnTo>
                    <a:pt x="104" y="140"/>
                  </a:lnTo>
                  <a:lnTo>
                    <a:pt x="106" y="136"/>
                  </a:lnTo>
                  <a:lnTo>
                    <a:pt x="106" y="136"/>
                  </a:lnTo>
                  <a:lnTo>
                    <a:pt x="110" y="130"/>
                  </a:lnTo>
                  <a:lnTo>
                    <a:pt x="112" y="124"/>
                  </a:lnTo>
                  <a:lnTo>
                    <a:pt x="116" y="110"/>
                  </a:lnTo>
                  <a:lnTo>
                    <a:pt x="116" y="110"/>
                  </a:lnTo>
                  <a:lnTo>
                    <a:pt x="118" y="104"/>
                  </a:lnTo>
                  <a:lnTo>
                    <a:pt x="120" y="98"/>
                  </a:lnTo>
                  <a:lnTo>
                    <a:pt x="120" y="98"/>
                  </a:lnTo>
                  <a:lnTo>
                    <a:pt x="124" y="96"/>
                  </a:lnTo>
                  <a:lnTo>
                    <a:pt x="130" y="96"/>
                  </a:lnTo>
                  <a:lnTo>
                    <a:pt x="130" y="96"/>
                  </a:lnTo>
                  <a:lnTo>
                    <a:pt x="134" y="96"/>
                  </a:lnTo>
                  <a:lnTo>
                    <a:pt x="134" y="96"/>
                  </a:lnTo>
                  <a:lnTo>
                    <a:pt x="136" y="96"/>
                  </a:lnTo>
                  <a:lnTo>
                    <a:pt x="136" y="96"/>
                  </a:lnTo>
                  <a:lnTo>
                    <a:pt x="138" y="96"/>
                  </a:lnTo>
                  <a:lnTo>
                    <a:pt x="138" y="96"/>
                  </a:lnTo>
                  <a:lnTo>
                    <a:pt x="140" y="88"/>
                  </a:lnTo>
                  <a:lnTo>
                    <a:pt x="138" y="80"/>
                  </a:lnTo>
                  <a:lnTo>
                    <a:pt x="138" y="80"/>
                  </a:lnTo>
                  <a:lnTo>
                    <a:pt x="136" y="76"/>
                  </a:lnTo>
                  <a:lnTo>
                    <a:pt x="132" y="74"/>
                  </a:lnTo>
                  <a:lnTo>
                    <a:pt x="126" y="70"/>
                  </a:lnTo>
                  <a:lnTo>
                    <a:pt x="126" y="70"/>
                  </a:lnTo>
                  <a:lnTo>
                    <a:pt x="120" y="64"/>
                  </a:lnTo>
                  <a:lnTo>
                    <a:pt x="118" y="56"/>
                  </a:lnTo>
                  <a:lnTo>
                    <a:pt x="120" y="48"/>
                  </a:lnTo>
                  <a:lnTo>
                    <a:pt x="122" y="44"/>
                  </a:lnTo>
                  <a:lnTo>
                    <a:pt x="126" y="42"/>
                  </a:lnTo>
                  <a:lnTo>
                    <a:pt x="126" y="42"/>
                  </a:lnTo>
                  <a:lnTo>
                    <a:pt x="130" y="42"/>
                  </a:lnTo>
                  <a:lnTo>
                    <a:pt x="130" y="42"/>
                  </a:lnTo>
                  <a:lnTo>
                    <a:pt x="132" y="42"/>
                  </a:lnTo>
                  <a:lnTo>
                    <a:pt x="132" y="42"/>
                  </a:lnTo>
                  <a:lnTo>
                    <a:pt x="134" y="40"/>
                  </a:lnTo>
                  <a:lnTo>
                    <a:pt x="134" y="40"/>
                  </a:lnTo>
                  <a:lnTo>
                    <a:pt x="138" y="36"/>
                  </a:lnTo>
                  <a:lnTo>
                    <a:pt x="138" y="32"/>
                  </a:lnTo>
                  <a:lnTo>
                    <a:pt x="138" y="32"/>
                  </a:lnTo>
                  <a:lnTo>
                    <a:pt x="146" y="28"/>
                  </a:lnTo>
                  <a:lnTo>
                    <a:pt x="148" y="26"/>
                  </a:lnTo>
                  <a:lnTo>
                    <a:pt x="150" y="22"/>
                  </a:lnTo>
                  <a:lnTo>
                    <a:pt x="150" y="22"/>
                  </a:lnTo>
                  <a:lnTo>
                    <a:pt x="150" y="20"/>
                  </a:lnTo>
                  <a:lnTo>
                    <a:pt x="148" y="18"/>
                  </a:lnTo>
                  <a:lnTo>
                    <a:pt x="144" y="16"/>
                  </a:lnTo>
                  <a:lnTo>
                    <a:pt x="138" y="16"/>
                  </a:lnTo>
                  <a:lnTo>
                    <a:pt x="134" y="14"/>
                  </a:lnTo>
                  <a:lnTo>
                    <a:pt x="134" y="14"/>
                  </a:lnTo>
                  <a:lnTo>
                    <a:pt x="132" y="12"/>
                  </a:lnTo>
                  <a:lnTo>
                    <a:pt x="132" y="8"/>
                  </a:lnTo>
                  <a:lnTo>
                    <a:pt x="132" y="4"/>
                  </a:lnTo>
                  <a:lnTo>
                    <a:pt x="130" y="2"/>
                  </a:lnTo>
                  <a:lnTo>
                    <a:pt x="130" y="2"/>
                  </a:lnTo>
                  <a:lnTo>
                    <a:pt x="128"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351" name="Freeform 101"/>
            <p:cNvSpPr>
              <a:spLocks/>
            </p:cNvSpPr>
            <p:nvPr/>
          </p:nvSpPr>
          <p:spPr bwMode="auto">
            <a:xfrm>
              <a:off x="2240" y="2398"/>
              <a:ext cx="150" cy="178"/>
            </a:xfrm>
            <a:custGeom>
              <a:avLst/>
              <a:gdLst>
                <a:gd name="T0" fmla="*/ 128 w 150"/>
                <a:gd name="T1" fmla="*/ 0 h 178"/>
                <a:gd name="T2" fmla="*/ 122 w 150"/>
                <a:gd name="T3" fmla="*/ 4 h 178"/>
                <a:gd name="T4" fmla="*/ 118 w 150"/>
                <a:gd name="T5" fmla="*/ 10 h 178"/>
                <a:gd name="T6" fmla="*/ 104 w 150"/>
                <a:gd name="T7" fmla="*/ 22 h 178"/>
                <a:gd name="T8" fmla="*/ 96 w 150"/>
                <a:gd name="T9" fmla="*/ 30 h 178"/>
                <a:gd name="T10" fmla="*/ 88 w 150"/>
                <a:gd name="T11" fmla="*/ 40 h 178"/>
                <a:gd name="T12" fmla="*/ 66 w 150"/>
                <a:gd name="T13" fmla="*/ 52 h 178"/>
                <a:gd name="T14" fmla="*/ 58 w 150"/>
                <a:gd name="T15" fmla="*/ 60 h 178"/>
                <a:gd name="T16" fmla="*/ 48 w 150"/>
                <a:gd name="T17" fmla="*/ 70 h 178"/>
                <a:gd name="T18" fmla="*/ 36 w 150"/>
                <a:gd name="T19" fmla="*/ 76 h 178"/>
                <a:gd name="T20" fmla="*/ 30 w 150"/>
                <a:gd name="T21" fmla="*/ 88 h 178"/>
                <a:gd name="T22" fmla="*/ 24 w 150"/>
                <a:gd name="T23" fmla="*/ 88 h 178"/>
                <a:gd name="T24" fmla="*/ 16 w 150"/>
                <a:gd name="T25" fmla="*/ 88 h 178"/>
                <a:gd name="T26" fmla="*/ 2 w 150"/>
                <a:gd name="T27" fmla="*/ 100 h 178"/>
                <a:gd name="T28" fmla="*/ 0 w 150"/>
                <a:gd name="T29" fmla="*/ 108 h 178"/>
                <a:gd name="T30" fmla="*/ 4 w 150"/>
                <a:gd name="T31" fmla="*/ 124 h 178"/>
                <a:gd name="T32" fmla="*/ 12 w 150"/>
                <a:gd name="T33" fmla="*/ 140 h 178"/>
                <a:gd name="T34" fmla="*/ 12 w 150"/>
                <a:gd name="T35" fmla="*/ 150 h 178"/>
                <a:gd name="T36" fmla="*/ 18 w 150"/>
                <a:gd name="T37" fmla="*/ 158 h 178"/>
                <a:gd name="T38" fmla="*/ 26 w 150"/>
                <a:gd name="T39" fmla="*/ 162 h 178"/>
                <a:gd name="T40" fmla="*/ 36 w 150"/>
                <a:gd name="T41" fmla="*/ 162 h 178"/>
                <a:gd name="T42" fmla="*/ 62 w 150"/>
                <a:gd name="T43" fmla="*/ 170 h 178"/>
                <a:gd name="T44" fmla="*/ 70 w 150"/>
                <a:gd name="T45" fmla="*/ 174 h 178"/>
                <a:gd name="T46" fmla="*/ 80 w 150"/>
                <a:gd name="T47" fmla="*/ 178 h 178"/>
                <a:gd name="T48" fmla="*/ 82 w 150"/>
                <a:gd name="T49" fmla="*/ 178 h 178"/>
                <a:gd name="T50" fmla="*/ 92 w 150"/>
                <a:gd name="T51" fmla="*/ 166 h 178"/>
                <a:gd name="T52" fmla="*/ 100 w 150"/>
                <a:gd name="T53" fmla="*/ 150 h 178"/>
                <a:gd name="T54" fmla="*/ 102 w 150"/>
                <a:gd name="T55" fmla="*/ 142 h 178"/>
                <a:gd name="T56" fmla="*/ 104 w 150"/>
                <a:gd name="T57" fmla="*/ 140 h 178"/>
                <a:gd name="T58" fmla="*/ 106 w 150"/>
                <a:gd name="T59" fmla="*/ 136 h 178"/>
                <a:gd name="T60" fmla="*/ 112 w 150"/>
                <a:gd name="T61" fmla="*/ 124 h 178"/>
                <a:gd name="T62" fmla="*/ 116 w 150"/>
                <a:gd name="T63" fmla="*/ 110 h 178"/>
                <a:gd name="T64" fmla="*/ 120 w 150"/>
                <a:gd name="T65" fmla="*/ 98 h 178"/>
                <a:gd name="T66" fmla="*/ 124 w 150"/>
                <a:gd name="T67" fmla="*/ 96 h 178"/>
                <a:gd name="T68" fmla="*/ 130 w 150"/>
                <a:gd name="T69" fmla="*/ 96 h 178"/>
                <a:gd name="T70" fmla="*/ 134 w 150"/>
                <a:gd name="T71" fmla="*/ 96 h 178"/>
                <a:gd name="T72" fmla="*/ 136 w 150"/>
                <a:gd name="T73" fmla="*/ 96 h 178"/>
                <a:gd name="T74" fmla="*/ 138 w 150"/>
                <a:gd name="T75" fmla="*/ 96 h 178"/>
                <a:gd name="T76" fmla="*/ 138 w 150"/>
                <a:gd name="T77" fmla="*/ 80 h 178"/>
                <a:gd name="T78" fmla="*/ 136 w 150"/>
                <a:gd name="T79" fmla="*/ 76 h 178"/>
                <a:gd name="T80" fmla="*/ 126 w 150"/>
                <a:gd name="T81" fmla="*/ 70 h 178"/>
                <a:gd name="T82" fmla="*/ 120 w 150"/>
                <a:gd name="T83" fmla="*/ 64 h 178"/>
                <a:gd name="T84" fmla="*/ 120 w 150"/>
                <a:gd name="T85" fmla="*/ 48 h 178"/>
                <a:gd name="T86" fmla="*/ 126 w 150"/>
                <a:gd name="T87" fmla="*/ 42 h 178"/>
                <a:gd name="T88" fmla="*/ 130 w 150"/>
                <a:gd name="T89" fmla="*/ 42 h 178"/>
                <a:gd name="T90" fmla="*/ 132 w 150"/>
                <a:gd name="T91" fmla="*/ 42 h 178"/>
                <a:gd name="T92" fmla="*/ 134 w 150"/>
                <a:gd name="T93" fmla="*/ 40 h 178"/>
                <a:gd name="T94" fmla="*/ 138 w 150"/>
                <a:gd name="T95" fmla="*/ 36 h 178"/>
                <a:gd name="T96" fmla="*/ 138 w 150"/>
                <a:gd name="T97" fmla="*/ 32 h 178"/>
                <a:gd name="T98" fmla="*/ 148 w 150"/>
                <a:gd name="T99" fmla="*/ 26 h 178"/>
                <a:gd name="T100" fmla="*/ 150 w 150"/>
                <a:gd name="T101" fmla="*/ 22 h 178"/>
                <a:gd name="T102" fmla="*/ 148 w 150"/>
                <a:gd name="T103" fmla="*/ 18 h 178"/>
                <a:gd name="T104" fmla="*/ 138 w 150"/>
                <a:gd name="T105" fmla="*/ 16 h 178"/>
                <a:gd name="T106" fmla="*/ 134 w 150"/>
                <a:gd name="T107" fmla="*/ 14 h 178"/>
                <a:gd name="T108" fmla="*/ 132 w 150"/>
                <a:gd name="T109" fmla="*/ 8 h 178"/>
                <a:gd name="T110" fmla="*/ 130 w 150"/>
                <a:gd name="T111" fmla="*/ 2 h 178"/>
                <a:gd name="T112" fmla="*/ 128 w 150"/>
                <a:gd name="T113"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50" h="178">
                  <a:moveTo>
                    <a:pt x="128" y="0"/>
                  </a:moveTo>
                  <a:lnTo>
                    <a:pt x="128" y="0"/>
                  </a:lnTo>
                  <a:lnTo>
                    <a:pt x="124" y="2"/>
                  </a:lnTo>
                  <a:lnTo>
                    <a:pt x="122" y="4"/>
                  </a:lnTo>
                  <a:lnTo>
                    <a:pt x="118" y="10"/>
                  </a:lnTo>
                  <a:lnTo>
                    <a:pt x="118" y="10"/>
                  </a:lnTo>
                  <a:lnTo>
                    <a:pt x="110" y="16"/>
                  </a:lnTo>
                  <a:lnTo>
                    <a:pt x="104" y="22"/>
                  </a:lnTo>
                  <a:lnTo>
                    <a:pt x="104" y="22"/>
                  </a:lnTo>
                  <a:lnTo>
                    <a:pt x="96" y="30"/>
                  </a:lnTo>
                  <a:lnTo>
                    <a:pt x="88" y="40"/>
                  </a:lnTo>
                  <a:lnTo>
                    <a:pt x="88" y="40"/>
                  </a:lnTo>
                  <a:lnTo>
                    <a:pt x="76" y="46"/>
                  </a:lnTo>
                  <a:lnTo>
                    <a:pt x="66" y="52"/>
                  </a:lnTo>
                  <a:lnTo>
                    <a:pt x="66" y="52"/>
                  </a:lnTo>
                  <a:lnTo>
                    <a:pt x="58" y="60"/>
                  </a:lnTo>
                  <a:lnTo>
                    <a:pt x="52" y="66"/>
                  </a:lnTo>
                  <a:lnTo>
                    <a:pt x="48" y="70"/>
                  </a:lnTo>
                  <a:lnTo>
                    <a:pt x="48" y="70"/>
                  </a:lnTo>
                  <a:lnTo>
                    <a:pt x="36" y="76"/>
                  </a:lnTo>
                  <a:lnTo>
                    <a:pt x="32" y="82"/>
                  </a:lnTo>
                  <a:lnTo>
                    <a:pt x="30" y="88"/>
                  </a:lnTo>
                  <a:lnTo>
                    <a:pt x="30" y="88"/>
                  </a:lnTo>
                  <a:lnTo>
                    <a:pt x="24" y="88"/>
                  </a:lnTo>
                  <a:lnTo>
                    <a:pt x="24" y="88"/>
                  </a:lnTo>
                  <a:lnTo>
                    <a:pt x="16" y="88"/>
                  </a:lnTo>
                  <a:lnTo>
                    <a:pt x="8" y="92"/>
                  </a:lnTo>
                  <a:lnTo>
                    <a:pt x="2" y="100"/>
                  </a:lnTo>
                  <a:lnTo>
                    <a:pt x="0" y="108"/>
                  </a:lnTo>
                  <a:lnTo>
                    <a:pt x="0" y="108"/>
                  </a:lnTo>
                  <a:lnTo>
                    <a:pt x="2" y="116"/>
                  </a:lnTo>
                  <a:lnTo>
                    <a:pt x="4" y="124"/>
                  </a:lnTo>
                  <a:lnTo>
                    <a:pt x="8" y="132"/>
                  </a:lnTo>
                  <a:lnTo>
                    <a:pt x="12" y="140"/>
                  </a:lnTo>
                  <a:lnTo>
                    <a:pt x="12" y="140"/>
                  </a:lnTo>
                  <a:lnTo>
                    <a:pt x="12" y="150"/>
                  </a:lnTo>
                  <a:lnTo>
                    <a:pt x="14" y="154"/>
                  </a:lnTo>
                  <a:lnTo>
                    <a:pt x="18" y="158"/>
                  </a:lnTo>
                  <a:lnTo>
                    <a:pt x="18" y="158"/>
                  </a:lnTo>
                  <a:lnTo>
                    <a:pt x="26" y="162"/>
                  </a:lnTo>
                  <a:lnTo>
                    <a:pt x="36" y="162"/>
                  </a:lnTo>
                  <a:lnTo>
                    <a:pt x="36" y="162"/>
                  </a:lnTo>
                  <a:lnTo>
                    <a:pt x="54" y="166"/>
                  </a:lnTo>
                  <a:lnTo>
                    <a:pt x="62" y="170"/>
                  </a:lnTo>
                  <a:lnTo>
                    <a:pt x="70" y="174"/>
                  </a:lnTo>
                  <a:lnTo>
                    <a:pt x="70" y="174"/>
                  </a:lnTo>
                  <a:lnTo>
                    <a:pt x="76" y="176"/>
                  </a:lnTo>
                  <a:lnTo>
                    <a:pt x="80" y="178"/>
                  </a:lnTo>
                  <a:lnTo>
                    <a:pt x="80" y="178"/>
                  </a:lnTo>
                  <a:lnTo>
                    <a:pt x="82" y="178"/>
                  </a:lnTo>
                  <a:lnTo>
                    <a:pt x="86" y="174"/>
                  </a:lnTo>
                  <a:lnTo>
                    <a:pt x="92" y="166"/>
                  </a:lnTo>
                  <a:lnTo>
                    <a:pt x="92" y="166"/>
                  </a:lnTo>
                  <a:lnTo>
                    <a:pt x="100" y="150"/>
                  </a:lnTo>
                  <a:lnTo>
                    <a:pt x="100" y="150"/>
                  </a:lnTo>
                  <a:lnTo>
                    <a:pt x="102" y="142"/>
                  </a:lnTo>
                  <a:lnTo>
                    <a:pt x="102" y="142"/>
                  </a:lnTo>
                  <a:lnTo>
                    <a:pt x="104" y="140"/>
                  </a:lnTo>
                  <a:lnTo>
                    <a:pt x="106" y="136"/>
                  </a:lnTo>
                  <a:lnTo>
                    <a:pt x="106" y="136"/>
                  </a:lnTo>
                  <a:lnTo>
                    <a:pt x="110" y="130"/>
                  </a:lnTo>
                  <a:lnTo>
                    <a:pt x="112" y="124"/>
                  </a:lnTo>
                  <a:lnTo>
                    <a:pt x="116" y="110"/>
                  </a:lnTo>
                  <a:lnTo>
                    <a:pt x="116" y="110"/>
                  </a:lnTo>
                  <a:lnTo>
                    <a:pt x="118" y="104"/>
                  </a:lnTo>
                  <a:lnTo>
                    <a:pt x="120" y="98"/>
                  </a:lnTo>
                  <a:lnTo>
                    <a:pt x="120" y="98"/>
                  </a:lnTo>
                  <a:lnTo>
                    <a:pt x="124" y="96"/>
                  </a:lnTo>
                  <a:lnTo>
                    <a:pt x="130" y="96"/>
                  </a:lnTo>
                  <a:lnTo>
                    <a:pt x="130" y="96"/>
                  </a:lnTo>
                  <a:lnTo>
                    <a:pt x="134" y="96"/>
                  </a:lnTo>
                  <a:lnTo>
                    <a:pt x="134" y="96"/>
                  </a:lnTo>
                  <a:lnTo>
                    <a:pt x="136" y="96"/>
                  </a:lnTo>
                  <a:lnTo>
                    <a:pt x="136" y="96"/>
                  </a:lnTo>
                  <a:lnTo>
                    <a:pt x="138" y="96"/>
                  </a:lnTo>
                  <a:lnTo>
                    <a:pt x="138" y="96"/>
                  </a:lnTo>
                  <a:lnTo>
                    <a:pt x="140" y="88"/>
                  </a:lnTo>
                  <a:lnTo>
                    <a:pt x="138" y="80"/>
                  </a:lnTo>
                  <a:lnTo>
                    <a:pt x="138" y="80"/>
                  </a:lnTo>
                  <a:lnTo>
                    <a:pt x="136" y="76"/>
                  </a:lnTo>
                  <a:lnTo>
                    <a:pt x="132" y="74"/>
                  </a:lnTo>
                  <a:lnTo>
                    <a:pt x="126" y="70"/>
                  </a:lnTo>
                  <a:lnTo>
                    <a:pt x="126" y="70"/>
                  </a:lnTo>
                  <a:lnTo>
                    <a:pt x="120" y="64"/>
                  </a:lnTo>
                  <a:lnTo>
                    <a:pt x="118" y="56"/>
                  </a:lnTo>
                  <a:lnTo>
                    <a:pt x="120" y="48"/>
                  </a:lnTo>
                  <a:lnTo>
                    <a:pt x="122" y="44"/>
                  </a:lnTo>
                  <a:lnTo>
                    <a:pt x="126" y="42"/>
                  </a:lnTo>
                  <a:lnTo>
                    <a:pt x="126" y="42"/>
                  </a:lnTo>
                  <a:lnTo>
                    <a:pt x="130" y="42"/>
                  </a:lnTo>
                  <a:lnTo>
                    <a:pt x="130" y="42"/>
                  </a:lnTo>
                  <a:lnTo>
                    <a:pt x="132" y="42"/>
                  </a:lnTo>
                  <a:lnTo>
                    <a:pt x="132" y="42"/>
                  </a:lnTo>
                  <a:lnTo>
                    <a:pt x="134" y="40"/>
                  </a:lnTo>
                  <a:lnTo>
                    <a:pt x="134" y="40"/>
                  </a:lnTo>
                  <a:lnTo>
                    <a:pt x="138" y="36"/>
                  </a:lnTo>
                  <a:lnTo>
                    <a:pt x="138" y="32"/>
                  </a:lnTo>
                  <a:lnTo>
                    <a:pt x="138" y="32"/>
                  </a:lnTo>
                  <a:lnTo>
                    <a:pt x="146" y="28"/>
                  </a:lnTo>
                  <a:lnTo>
                    <a:pt x="148" y="26"/>
                  </a:lnTo>
                  <a:lnTo>
                    <a:pt x="150" y="22"/>
                  </a:lnTo>
                  <a:lnTo>
                    <a:pt x="150" y="22"/>
                  </a:lnTo>
                  <a:lnTo>
                    <a:pt x="150" y="20"/>
                  </a:lnTo>
                  <a:lnTo>
                    <a:pt x="148" y="18"/>
                  </a:lnTo>
                  <a:lnTo>
                    <a:pt x="144" y="16"/>
                  </a:lnTo>
                  <a:lnTo>
                    <a:pt x="138" y="16"/>
                  </a:lnTo>
                  <a:lnTo>
                    <a:pt x="134" y="14"/>
                  </a:lnTo>
                  <a:lnTo>
                    <a:pt x="134" y="14"/>
                  </a:lnTo>
                  <a:lnTo>
                    <a:pt x="132" y="12"/>
                  </a:lnTo>
                  <a:lnTo>
                    <a:pt x="132" y="8"/>
                  </a:lnTo>
                  <a:lnTo>
                    <a:pt x="132" y="4"/>
                  </a:lnTo>
                  <a:lnTo>
                    <a:pt x="130" y="2"/>
                  </a:lnTo>
                  <a:lnTo>
                    <a:pt x="130" y="2"/>
                  </a:lnTo>
                  <a:lnTo>
                    <a:pt x="12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352" name="Freeform 102"/>
            <p:cNvSpPr>
              <a:spLocks/>
            </p:cNvSpPr>
            <p:nvPr/>
          </p:nvSpPr>
          <p:spPr bwMode="auto">
            <a:xfrm>
              <a:off x="2404" y="2486"/>
              <a:ext cx="64" cy="26"/>
            </a:xfrm>
            <a:custGeom>
              <a:avLst/>
              <a:gdLst>
                <a:gd name="T0" fmla="*/ 64 w 64"/>
                <a:gd name="T1" fmla="*/ 0 h 26"/>
                <a:gd name="T2" fmla="*/ 64 w 64"/>
                <a:gd name="T3" fmla="*/ 0 h 26"/>
                <a:gd name="T4" fmla="*/ 56 w 64"/>
                <a:gd name="T5" fmla="*/ 2 h 26"/>
                <a:gd name="T6" fmla="*/ 50 w 64"/>
                <a:gd name="T7" fmla="*/ 2 h 26"/>
                <a:gd name="T8" fmla="*/ 50 w 64"/>
                <a:gd name="T9" fmla="*/ 2 h 26"/>
                <a:gd name="T10" fmla="*/ 30 w 64"/>
                <a:gd name="T11" fmla="*/ 0 h 26"/>
                <a:gd name="T12" fmla="*/ 30 w 64"/>
                <a:gd name="T13" fmla="*/ 0 h 26"/>
                <a:gd name="T14" fmla="*/ 24 w 64"/>
                <a:gd name="T15" fmla="*/ 0 h 26"/>
                <a:gd name="T16" fmla="*/ 24 w 64"/>
                <a:gd name="T17" fmla="*/ 0 h 26"/>
                <a:gd name="T18" fmla="*/ 14 w 64"/>
                <a:gd name="T19" fmla="*/ 0 h 26"/>
                <a:gd name="T20" fmla="*/ 14 w 64"/>
                <a:gd name="T21" fmla="*/ 0 h 26"/>
                <a:gd name="T22" fmla="*/ 8 w 64"/>
                <a:gd name="T23" fmla="*/ 6 h 26"/>
                <a:gd name="T24" fmla="*/ 2 w 64"/>
                <a:gd name="T25" fmla="*/ 12 h 26"/>
                <a:gd name="T26" fmla="*/ 0 w 64"/>
                <a:gd name="T27" fmla="*/ 20 h 26"/>
                <a:gd name="T28" fmla="*/ 0 w 64"/>
                <a:gd name="T29" fmla="*/ 24 h 26"/>
                <a:gd name="T30" fmla="*/ 2 w 64"/>
                <a:gd name="T31" fmla="*/ 26 h 26"/>
                <a:gd name="T32" fmla="*/ 2 w 64"/>
                <a:gd name="T33" fmla="*/ 26 h 26"/>
                <a:gd name="T34" fmla="*/ 4 w 64"/>
                <a:gd name="T35" fmla="*/ 26 h 26"/>
                <a:gd name="T36" fmla="*/ 4 w 64"/>
                <a:gd name="T37" fmla="*/ 26 h 26"/>
                <a:gd name="T38" fmla="*/ 12 w 64"/>
                <a:gd name="T39" fmla="*/ 24 h 26"/>
                <a:gd name="T40" fmla="*/ 18 w 64"/>
                <a:gd name="T41" fmla="*/ 22 h 26"/>
                <a:gd name="T42" fmla="*/ 18 w 64"/>
                <a:gd name="T43" fmla="*/ 22 h 26"/>
                <a:gd name="T44" fmla="*/ 38 w 64"/>
                <a:gd name="T45" fmla="*/ 22 h 26"/>
                <a:gd name="T46" fmla="*/ 38 w 64"/>
                <a:gd name="T47" fmla="*/ 22 h 26"/>
                <a:gd name="T48" fmla="*/ 46 w 64"/>
                <a:gd name="T49" fmla="*/ 20 h 26"/>
                <a:gd name="T50" fmla="*/ 56 w 64"/>
                <a:gd name="T51" fmla="*/ 16 h 26"/>
                <a:gd name="T52" fmla="*/ 60 w 64"/>
                <a:gd name="T53" fmla="*/ 12 h 26"/>
                <a:gd name="T54" fmla="*/ 64 w 64"/>
                <a:gd name="T55" fmla="*/ 8 h 26"/>
                <a:gd name="T56" fmla="*/ 64 w 64"/>
                <a:gd name="T57" fmla="*/ 4 h 26"/>
                <a:gd name="T58" fmla="*/ 64 w 64"/>
                <a:gd name="T59"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4" h="26">
                  <a:moveTo>
                    <a:pt x="64" y="0"/>
                  </a:moveTo>
                  <a:lnTo>
                    <a:pt x="64" y="0"/>
                  </a:lnTo>
                  <a:lnTo>
                    <a:pt x="56" y="2"/>
                  </a:lnTo>
                  <a:lnTo>
                    <a:pt x="50" y="2"/>
                  </a:lnTo>
                  <a:lnTo>
                    <a:pt x="50" y="2"/>
                  </a:lnTo>
                  <a:lnTo>
                    <a:pt x="30" y="0"/>
                  </a:lnTo>
                  <a:lnTo>
                    <a:pt x="30" y="0"/>
                  </a:lnTo>
                  <a:lnTo>
                    <a:pt x="24" y="0"/>
                  </a:lnTo>
                  <a:lnTo>
                    <a:pt x="24" y="0"/>
                  </a:lnTo>
                  <a:lnTo>
                    <a:pt x="14" y="0"/>
                  </a:lnTo>
                  <a:lnTo>
                    <a:pt x="14" y="0"/>
                  </a:lnTo>
                  <a:lnTo>
                    <a:pt x="8" y="6"/>
                  </a:lnTo>
                  <a:lnTo>
                    <a:pt x="2" y="12"/>
                  </a:lnTo>
                  <a:lnTo>
                    <a:pt x="0" y="20"/>
                  </a:lnTo>
                  <a:lnTo>
                    <a:pt x="0" y="24"/>
                  </a:lnTo>
                  <a:lnTo>
                    <a:pt x="2" y="26"/>
                  </a:lnTo>
                  <a:lnTo>
                    <a:pt x="2" y="26"/>
                  </a:lnTo>
                  <a:lnTo>
                    <a:pt x="4" y="26"/>
                  </a:lnTo>
                  <a:lnTo>
                    <a:pt x="4" y="26"/>
                  </a:lnTo>
                  <a:lnTo>
                    <a:pt x="12" y="24"/>
                  </a:lnTo>
                  <a:lnTo>
                    <a:pt x="18" y="22"/>
                  </a:lnTo>
                  <a:lnTo>
                    <a:pt x="18" y="22"/>
                  </a:lnTo>
                  <a:lnTo>
                    <a:pt x="38" y="22"/>
                  </a:lnTo>
                  <a:lnTo>
                    <a:pt x="38" y="22"/>
                  </a:lnTo>
                  <a:lnTo>
                    <a:pt x="46" y="20"/>
                  </a:lnTo>
                  <a:lnTo>
                    <a:pt x="56" y="16"/>
                  </a:lnTo>
                  <a:lnTo>
                    <a:pt x="60" y="12"/>
                  </a:lnTo>
                  <a:lnTo>
                    <a:pt x="64" y="8"/>
                  </a:lnTo>
                  <a:lnTo>
                    <a:pt x="64" y="4"/>
                  </a:lnTo>
                  <a:lnTo>
                    <a:pt x="64"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353" name="Freeform 103"/>
            <p:cNvSpPr>
              <a:spLocks/>
            </p:cNvSpPr>
            <p:nvPr/>
          </p:nvSpPr>
          <p:spPr bwMode="auto">
            <a:xfrm>
              <a:off x="2404" y="2486"/>
              <a:ext cx="64" cy="26"/>
            </a:xfrm>
            <a:custGeom>
              <a:avLst/>
              <a:gdLst>
                <a:gd name="T0" fmla="*/ 64 w 64"/>
                <a:gd name="T1" fmla="*/ 0 h 26"/>
                <a:gd name="T2" fmla="*/ 64 w 64"/>
                <a:gd name="T3" fmla="*/ 0 h 26"/>
                <a:gd name="T4" fmla="*/ 56 w 64"/>
                <a:gd name="T5" fmla="*/ 2 h 26"/>
                <a:gd name="T6" fmla="*/ 50 w 64"/>
                <a:gd name="T7" fmla="*/ 2 h 26"/>
                <a:gd name="T8" fmla="*/ 50 w 64"/>
                <a:gd name="T9" fmla="*/ 2 h 26"/>
                <a:gd name="T10" fmla="*/ 30 w 64"/>
                <a:gd name="T11" fmla="*/ 0 h 26"/>
                <a:gd name="T12" fmla="*/ 30 w 64"/>
                <a:gd name="T13" fmla="*/ 0 h 26"/>
                <a:gd name="T14" fmla="*/ 24 w 64"/>
                <a:gd name="T15" fmla="*/ 0 h 26"/>
                <a:gd name="T16" fmla="*/ 24 w 64"/>
                <a:gd name="T17" fmla="*/ 0 h 26"/>
                <a:gd name="T18" fmla="*/ 14 w 64"/>
                <a:gd name="T19" fmla="*/ 0 h 26"/>
                <a:gd name="T20" fmla="*/ 14 w 64"/>
                <a:gd name="T21" fmla="*/ 0 h 26"/>
                <a:gd name="T22" fmla="*/ 8 w 64"/>
                <a:gd name="T23" fmla="*/ 6 h 26"/>
                <a:gd name="T24" fmla="*/ 2 w 64"/>
                <a:gd name="T25" fmla="*/ 12 h 26"/>
                <a:gd name="T26" fmla="*/ 0 w 64"/>
                <a:gd name="T27" fmla="*/ 20 h 26"/>
                <a:gd name="T28" fmla="*/ 0 w 64"/>
                <a:gd name="T29" fmla="*/ 24 h 26"/>
                <a:gd name="T30" fmla="*/ 2 w 64"/>
                <a:gd name="T31" fmla="*/ 26 h 26"/>
                <a:gd name="T32" fmla="*/ 2 w 64"/>
                <a:gd name="T33" fmla="*/ 26 h 26"/>
                <a:gd name="T34" fmla="*/ 4 w 64"/>
                <a:gd name="T35" fmla="*/ 26 h 26"/>
                <a:gd name="T36" fmla="*/ 4 w 64"/>
                <a:gd name="T37" fmla="*/ 26 h 26"/>
                <a:gd name="T38" fmla="*/ 12 w 64"/>
                <a:gd name="T39" fmla="*/ 24 h 26"/>
                <a:gd name="T40" fmla="*/ 18 w 64"/>
                <a:gd name="T41" fmla="*/ 22 h 26"/>
                <a:gd name="T42" fmla="*/ 18 w 64"/>
                <a:gd name="T43" fmla="*/ 22 h 26"/>
                <a:gd name="T44" fmla="*/ 38 w 64"/>
                <a:gd name="T45" fmla="*/ 22 h 26"/>
                <a:gd name="T46" fmla="*/ 38 w 64"/>
                <a:gd name="T47" fmla="*/ 22 h 26"/>
                <a:gd name="T48" fmla="*/ 46 w 64"/>
                <a:gd name="T49" fmla="*/ 20 h 26"/>
                <a:gd name="T50" fmla="*/ 56 w 64"/>
                <a:gd name="T51" fmla="*/ 16 h 26"/>
                <a:gd name="T52" fmla="*/ 60 w 64"/>
                <a:gd name="T53" fmla="*/ 12 h 26"/>
                <a:gd name="T54" fmla="*/ 64 w 64"/>
                <a:gd name="T55" fmla="*/ 8 h 26"/>
                <a:gd name="T56" fmla="*/ 64 w 64"/>
                <a:gd name="T57" fmla="*/ 4 h 26"/>
                <a:gd name="T58" fmla="*/ 64 w 64"/>
                <a:gd name="T59"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4" h="26">
                  <a:moveTo>
                    <a:pt x="64" y="0"/>
                  </a:moveTo>
                  <a:lnTo>
                    <a:pt x="64" y="0"/>
                  </a:lnTo>
                  <a:lnTo>
                    <a:pt x="56" y="2"/>
                  </a:lnTo>
                  <a:lnTo>
                    <a:pt x="50" y="2"/>
                  </a:lnTo>
                  <a:lnTo>
                    <a:pt x="50" y="2"/>
                  </a:lnTo>
                  <a:lnTo>
                    <a:pt x="30" y="0"/>
                  </a:lnTo>
                  <a:lnTo>
                    <a:pt x="30" y="0"/>
                  </a:lnTo>
                  <a:lnTo>
                    <a:pt x="24" y="0"/>
                  </a:lnTo>
                  <a:lnTo>
                    <a:pt x="24" y="0"/>
                  </a:lnTo>
                  <a:lnTo>
                    <a:pt x="14" y="0"/>
                  </a:lnTo>
                  <a:lnTo>
                    <a:pt x="14" y="0"/>
                  </a:lnTo>
                  <a:lnTo>
                    <a:pt x="8" y="6"/>
                  </a:lnTo>
                  <a:lnTo>
                    <a:pt x="2" y="12"/>
                  </a:lnTo>
                  <a:lnTo>
                    <a:pt x="0" y="20"/>
                  </a:lnTo>
                  <a:lnTo>
                    <a:pt x="0" y="24"/>
                  </a:lnTo>
                  <a:lnTo>
                    <a:pt x="2" y="26"/>
                  </a:lnTo>
                  <a:lnTo>
                    <a:pt x="2" y="26"/>
                  </a:lnTo>
                  <a:lnTo>
                    <a:pt x="4" y="26"/>
                  </a:lnTo>
                  <a:lnTo>
                    <a:pt x="4" y="26"/>
                  </a:lnTo>
                  <a:lnTo>
                    <a:pt x="12" y="24"/>
                  </a:lnTo>
                  <a:lnTo>
                    <a:pt x="18" y="22"/>
                  </a:lnTo>
                  <a:lnTo>
                    <a:pt x="18" y="22"/>
                  </a:lnTo>
                  <a:lnTo>
                    <a:pt x="38" y="22"/>
                  </a:lnTo>
                  <a:lnTo>
                    <a:pt x="38" y="22"/>
                  </a:lnTo>
                  <a:lnTo>
                    <a:pt x="46" y="20"/>
                  </a:lnTo>
                  <a:lnTo>
                    <a:pt x="56" y="16"/>
                  </a:lnTo>
                  <a:lnTo>
                    <a:pt x="60" y="12"/>
                  </a:lnTo>
                  <a:lnTo>
                    <a:pt x="64" y="8"/>
                  </a:lnTo>
                  <a:lnTo>
                    <a:pt x="64" y="4"/>
                  </a:lnTo>
                  <a:lnTo>
                    <a:pt x="6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354" name="Freeform 104"/>
            <p:cNvSpPr>
              <a:spLocks/>
            </p:cNvSpPr>
            <p:nvPr/>
          </p:nvSpPr>
          <p:spPr bwMode="auto">
            <a:xfrm>
              <a:off x="2366" y="2512"/>
              <a:ext cx="62" cy="96"/>
            </a:xfrm>
            <a:custGeom>
              <a:avLst/>
              <a:gdLst>
                <a:gd name="T0" fmla="*/ 26 w 62"/>
                <a:gd name="T1" fmla="*/ 0 h 96"/>
                <a:gd name="T2" fmla="*/ 24 w 62"/>
                <a:gd name="T3" fmla="*/ 0 h 96"/>
                <a:gd name="T4" fmla="*/ 18 w 62"/>
                <a:gd name="T5" fmla="*/ 6 h 96"/>
                <a:gd name="T6" fmla="*/ 16 w 62"/>
                <a:gd name="T7" fmla="*/ 12 h 96"/>
                <a:gd name="T8" fmla="*/ 2 w 62"/>
                <a:gd name="T9" fmla="*/ 34 h 96"/>
                <a:gd name="T10" fmla="*/ 0 w 62"/>
                <a:gd name="T11" fmla="*/ 40 h 96"/>
                <a:gd name="T12" fmla="*/ 2 w 62"/>
                <a:gd name="T13" fmla="*/ 50 h 96"/>
                <a:gd name="T14" fmla="*/ 6 w 62"/>
                <a:gd name="T15" fmla="*/ 56 h 96"/>
                <a:gd name="T16" fmla="*/ 10 w 62"/>
                <a:gd name="T17" fmla="*/ 72 h 96"/>
                <a:gd name="T18" fmla="*/ 6 w 62"/>
                <a:gd name="T19" fmla="*/ 88 h 96"/>
                <a:gd name="T20" fmla="*/ 8 w 62"/>
                <a:gd name="T21" fmla="*/ 94 h 96"/>
                <a:gd name="T22" fmla="*/ 12 w 62"/>
                <a:gd name="T23" fmla="*/ 96 h 96"/>
                <a:gd name="T24" fmla="*/ 18 w 62"/>
                <a:gd name="T25" fmla="*/ 94 h 96"/>
                <a:gd name="T26" fmla="*/ 26 w 62"/>
                <a:gd name="T27" fmla="*/ 86 h 96"/>
                <a:gd name="T28" fmla="*/ 30 w 62"/>
                <a:gd name="T29" fmla="*/ 76 h 96"/>
                <a:gd name="T30" fmla="*/ 30 w 62"/>
                <a:gd name="T31" fmla="*/ 60 h 96"/>
                <a:gd name="T32" fmla="*/ 26 w 62"/>
                <a:gd name="T33" fmla="*/ 44 h 96"/>
                <a:gd name="T34" fmla="*/ 36 w 62"/>
                <a:gd name="T35" fmla="*/ 42 h 96"/>
                <a:gd name="T36" fmla="*/ 36 w 62"/>
                <a:gd name="T37" fmla="*/ 42 h 96"/>
                <a:gd name="T38" fmla="*/ 38 w 62"/>
                <a:gd name="T39" fmla="*/ 50 h 96"/>
                <a:gd name="T40" fmla="*/ 40 w 62"/>
                <a:gd name="T41" fmla="*/ 62 h 96"/>
                <a:gd name="T42" fmla="*/ 44 w 62"/>
                <a:gd name="T43" fmla="*/ 70 h 96"/>
                <a:gd name="T44" fmla="*/ 50 w 62"/>
                <a:gd name="T45" fmla="*/ 72 h 96"/>
                <a:gd name="T46" fmla="*/ 56 w 62"/>
                <a:gd name="T47" fmla="*/ 72 h 96"/>
                <a:gd name="T48" fmla="*/ 60 w 62"/>
                <a:gd name="T49" fmla="*/ 68 h 96"/>
                <a:gd name="T50" fmla="*/ 60 w 62"/>
                <a:gd name="T51" fmla="*/ 58 h 96"/>
                <a:gd name="T52" fmla="*/ 56 w 62"/>
                <a:gd name="T53" fmla="*/ 50 h 96"/>
                <a:gd name="T54" fmla="*/ 48 w 62"/>
                <a:gd name="T55" fmla="*/ 36 h 96"/>
                <a:gd name="T56" fmla="*/ 48 w 62"/>
                <a:gd name="T57" fmla="*/ 30 h 96"/>
                <a:gd name="T58" fmla="*/ 54 w 62"/>
                <a:gd name="T59" fmla="*/ 22 h 96"/>
                <a:gd name="T60" fmla="*/ 60 w 62"/>
                <a:gd name="T61" fmla="*/ 18 h 96"/>
                <a:gd name="T62" fmla="*/ 60 w 62"/>
                <a:gd name="T63" fmla="*/ 12 h 96"/>
                <a:gd name="T64" fmla="*/ 54 w 62"/>
                <a:gd name="T65" fmla="*/ 10 h 96"/>
                <a:gd name="T66" fmla="*/ 48 w 62"/>
                <a:gd name="T67" fmla="*/ 12 h 96"/>
                <a:gd name="T68" fmla="*/ 44 w 62"/>
                <a:gd name="T69" fmla="*/ 14 h 96"/>
                <a:gd name="T70" fmla="*/ 38 w 62"/>
                <a:gd name="T71" fmla="*/ 18 h 96"/>
                <a:gd name="T72" fmla="*/ 36 w 62"/>
                <a:gd name="T73" fmla="*/ 18 h 96"/>
                <a:gd name="T74" fmla="*/ 32 w 62"/>
                <a:gd name="T75" fmla="*/ 14 h 96"/>
                <a:gd name="T76" fmla="*/ 30 w 62"/>
                <a:gd name="T77" fmla="*/ 2 h 96"/>
                <a:gd name="T78" fmla="*/ 28 w 62"/>
                <a:gd name="T79"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2" h="96">
                  <a:moveTo>
                    <a:pt x="26" y="0"/>
                  </a:moveTo>
                  <a:lnTo>
                    <a:pt x="26" y="0"/>
                  </a:lnTo>
                  <a:lnTo>
                    <a:pt x="24" y="0"/>
                  </a:lnTo>
                  <a:lnTo>
                    <a:pt x="24" y="0"/>
                  </a:lnTo>
                  <a:lnTo>
                    <a:pt x="20" y="2"/>
                  </a:lnTo>
                  <a:lnTo>
                    <a:pt x="18" y="6"/>
                  </a:lnTo>
                  <a:lnTo>
                    <a:pt x="16" y="12"/>
                  </a:lnTo>
                  <a:lnTo>
                    <a:pt x="16" y="12"/>
                  </a:lnTo>
                  <a:lnTo>
                    <a:pt x="10" y="24"/>
                  </a:lnTo>
                  <a:lnTo>
                    <a:pt x="2" y="34"/>
                  </a:lnTo>
                  <a:lnTo>
                    <a:pt x="2" y="34"/>
                  </a:lnTo>
                  <a:lnTo>
                    <a:pt x="0" y="40"/>
                  </a:lnTo>
                  <a:lnTo>
                    <a:pt x="0" y="46"/>
                  </a:lnTo>
                  <a:lnTo>
                    <a:pt x="2" y="50"/>
                  </a:lnTo>
                  <a:lnTo>
                    <a:pt x="6" y="56"/>
                  </a:lnTo>
                  <a:lnTo>
                    <a:pt x="6" y="56"/>
                  </a:lnTo>
                  <a:lnTo>
                    <a:pt x="10" y="64"/>
                  </a:lnTo>
                  <a:lnTo>
                    <a:pt x="10" y="72"/>
                  </a:lnTo>
                  <a:lnTo>
                    <a:pt x="8" y="80"/>
                  </a:lnTo>
                  <a:lnTo>
                    <a:pt x="6" y="88"/>
                  </a:lnTo>
                  <a:lnTo>
                    <a:pt x="6" y="88"/>
                  </a:lnTo>
                  <a:lnTo>
                    <a:pt x="8" y="94"/>
                  </a:lnTo>
                  <a:lnTo>
                    <a:pt x="12" y="96"/>
                  </a:lnTo>
                  <a:lnTo>
                    <a:pt x="12" y="96"/>
                  </a:lnTo>
                  <a:lnTo>
                    <a:pt x="18" y="94"/>
                  </a:lnTo>
                  <a:lnTo>
                    <a:pt x="18" y="94"/>
                  </a:lnTo>
                  <a:lnTo>
                    <a:pt x="22" y="90"/>
                  </a:lnTo>
                  <a:lnTo>
                    <a:pt x="26" y="86"/>
                  </a:lnTo>
                  <a:lnTo>
                    <a:pt x="30" y="76"/>
                  </a:lnTo>
                  <a:lnTo>
                    <a:pt x="30" y="76"/>
                  </a:lnTo>
                  <a:lnTo>
                    <a:pt x="32" y="68"/>
                  </a:lnTo>
                  <a:lnTo>
                    <a:pt x="30" y="60"/>
                  </a:lnTo>
                  <a:lnTo>
                    <a:pt x="26" y="52"/>
                  </a:lnTo>
                  <a:lnTo>
                    <a:pt x="26" y="44"/>
                  </a:lnTo>
                  <a:lnTo>
                    <a:pt x="26" y="44"/>
                  </a:lnTo>
                  <a:lnTo>
                    <a:pt x="36" y="42"/>
                  </a:lnTo>
                  <a:lnTo>
                    <a:pt x="36" y="42"/>
                  </a:lnTo>
                  <a:lnTo>
                    <a:pt x="36" y="42"/>
                  </a:lnTo>
                  <a:lnTo>
                    <a:pt x="38" y="44"/>
                  </a:lnTo>
                  <a:lnTo>
                    <a:pt x="38" y="50"/>
                  </a:lnTo>
                  <a:lnTo>
                    <a:pt x="38" y="50"/>
                  </a:lnTo>
                  <a:lnTo>
                    <a:pt x="40" y="62"/>
                  </a:lnTo>
                  <a:lnTo>
                    <a:pt x="44" y="70"/>
                  </a:lnTo>
                  <a:lnTo>
                    <a:pt x="44" y="70"/>
                  </a:lnTo>
                  <a:lnTo>
                    <a:pt x="48" y="72"/>
                  </a:lnTo>
                  <a:lnTo>
                    <a:pt x="50" y="72"/>
                  </a:lnTo>
                  <a:lnTo>
                    <a:pt x="50" y="72"/>
                  </a:lnTo>
                  <a:lnTo>
                    <a:pt x="56" y="72"/>
                  </a:lnTo>
                  <a:lnTo>
                    <a:pt x="60" y="68"/>
                  </a:lnTo>
                  <a:lnTo>
                    <a:pt x="60" y="68"/>
                  </a:lnTo>
                  <a:lnTo>
                    <a:pt x="62" y="64"/>
                  </a:lnTo>
                  <a:lnTo>
                    <a:pt x="60" y="58"/>
                  </a:lnTo>
                  <a:lnTo>
                    <a:pt x="56" y="50"/>
                  </a:lnTo>
                  <a:lnTo>
                    <a:pt x="56" y="50"/>
                  </a:lnTo>
                  <a:lnTo>
                    <a:pt x="52" y="42"/>
                  </a:lnTo>
                  <a:lnTo>
                    <a:pt x="48" y="36"/>
                  </a:lnTo>
                  <a:lnTo>
                    <a:pt x="46" y="34"/>
                  </a:lnTo>
                  <a:lnTo>
                    <a:pt x="48" y="30"/>
                  </a:lnTo>
                  <a:lnTo>
                    <a:pt x="50" y="26"/>
                  </a:lnTo>
                  <a:lnTo>
                    <a:pt x="54" y="22"/>
                  </a:lnTo>
                  <a:lnTo>
                    <a:pt x="54" y="22"/>
                  </a:lnTo>
                  <a:lnTo>
                    <a:pt x="60" y="18"/>
                  </a:lnTo>
                  <a:lnTo>
                    <a:pt x="62" y="16"/>
                  </a:lnTo>
                  <a:lnTo>
                    <a:pt x="60" y="12"/>
                  </a:lnTo>
                  <a:lnTo>
                    <a:pt x="60" y="12"/>
                  </a:lnTo>
                  <a:lnTo>
                    <a:pt x="54" y="10"/>
                  </a:lnTo>
                  <a:lnTo>
                    <a:pt x="54" y="10"/>
                  </a:lnTo>
                  <a:lnTo>
                    <a:pt x="48" y="12"/>
                  </a:lnTo>
                  <a:lnTo>
                    <a:pt x="44" y="14"/>
                  </a:lnTo>
                  <a:lnTo>
                    <a:pt x="44" y="14"/>
                  </a:lnTo>
                  <a:lnTo>
                    <a:pt x="40" y="18"/>
                  </a:lnTo>
                  <a:lnTo>
                    <a:pt x="38" y="18"/>
                  </a:lnTo>
                  <a:lnTo>
                    <a:pt x="38" y="18"/>
                  </a:lnTo>
                  <a:lnTo>
                    <a:pt x="36" y="18"/>
                  </a:lnTo>
                  <a:lnTo>
                    <a:pt x="32" y="14"/>
                  </a:lnTo>
                  <a:lnTo>
                    <a:pt x="32" y="14"/>
                  </a:lnTo>
                  <a:lnTo>
                    <a:pt x="32" y="6"/>
                  </a:lnTo>
                  <a:lnTo>
                    <a:pt x="30" y="2"/>
                  </a:lnTo>
                  <a:lnTo>
                    <a:pt x="28" y="0"/>
                  </a:lnTo>
                  <a:lnTo>
                    <a:pt x="28" y="0"/>
                  </a:lnTo>
                  <a:lnTo>
                    <a:pt x="26"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355" name="Freeform 105"/>
            <p:cNvSpPr>
              <a:spLocks/>
            </p:cNvSpPr>
            <p:nvPr/>
          </p:nvSpPr>
          <p:spPr bwMode="auto">
            <a:xfrm>
              <a:off x="2366" y="2512"/>
              <a:ext cx="62" cy="96"/>
            </a:xfrm>
            <a:custGeom>
              <a:avLst/>
              <a:gdLst>
                <a:gd name="T0" fmla="*/ 26 w 62"/>
                <a:gd name="T1" fmla="*/ 0 h 96"/>
                <a:gd name="T2" fmla="*/ 24 w 62"/>
                <a:gd name="T3" fmla="*/ 0 h 96"/>
                <a:gd name="T4" fmla="*/ 18 w 62"/>
                <a:gd name="T5" fmla="*/ 6 h 96"/>
                <a:gd name="T6" fmla="*/ 16 w 62"/>
                <a:gd name="T7" fmla="*/ 12 h 96"/>
                <a:gd name="T8" fmla="*/ 2 w 62"/>
                <a:gd name="T9" fmla="*/ 34 h 96"/>
                <a:gd name="T10" fmla="*/ 0 w 62"/>
                <a:gd name="T11" fmla="*/ 40 h 96"/>
                <a:gd name="T12" fmla="*/ 2 w 62"/>
                <a:gd name="T13" fmla="*/ 50 h 96"/>
                <a:gd name="T14" fmla="*/ 6 w 62"/>
                <a:gd name="T15" fmla="*/ 56 h 96"/>
                <a:gd name="T16" fmla="*/ 10 w 62"/>
                <a:gd name="T17" fmla="*/ 72 h 96"/>
                <a:gd name="T18" fmla="*/ 6 w 62"/>
                <a:gd name="T19" fmla="*/ 88 h 96"/>
                <a:gd name="T20" fmla="*/ 8 w 62"/>
                <a:gd name="T21" fmla="*/ 94 h 96"/>
                <a:gd name="T22" fmla="*/ 12 w 62"/>
                <a:gd name="T23" fmla="*/ 96 h 96"/>
                <a:gd name="T24" fmla="*/ 18 w 62"/>
                <a:gd name="T25" fmla="*/ 94 h 96"/>
                <a:gd name="T26" fmla="*/ 26 w 62"/>
                <a:gd name="T27" fmla="*/ 86 h 96"/>
                <a:gd name="T28" fmla="*/ 30 w 62"/>
                <a:gd name="T29" fmla="*/ 76 h 96"/>
                <a:gd name="T30" fmla="*/ 30 w 62"/>
                <a:gd name="T31" fmla="*/ 60 h 96"/>
                <a:gd name="T32" fmla="*/ 26 w 62"/>
                <a:gd name="T33" fmla="*/ 44 h 96"/>
                <a:gd name="T34" fmla="*/ 36 w 62"/>
                <a:gd name="T35" fmla="*/ 42 h 96"/>
                <a:gd name="T36" fmla="*/ 36 w 62"/>
                <a:gd name="T37" fmla="*/ 42 h 96"/>
                <a:gd name="T38" fmla="*/ 38 w 62"/>
                <a:gd name="T39" fmla="*/ 50 h 96"/>
                <a:gd name="T40" fmla="*/ 40 w 62"/>
                <a:gd name="T41" fmla="*/ 62 h 96"/>
                <a:gd name="T42" fmla="*/ 44 w 62"/>
                <a:gd name="T43" fmla="*/ 70 h 96"/>
                <a:gd name="T44" fmla="*/ 50 w 62"/>
                <a:gd name="T45" fmla="*/ 72 h 96"/>
                <a:gd name="T46" fmla="*/ 56 w 62"/>
                <a:gd name="T47" fmla="*/ 72 h 96"/>
                <a:gd name="T48" fmla="*/ 60 w 62"/>
                <a:gd name="T49" fmla="*/ 68 h 96"/>
                <a:gd name="T50" fmla="*/ 60 w 62"/>
                <a:gd name="T51" fmla="*/ 58 h 96"/>
                <a:gd name="T52" fmla="*/ 56 w 62"/>
                <a:gd name="T53" fmla="*/ 50 h 96"/>
                <a:gd name="T54" fmla="*/ 48 w 62"/>
                <a:gd name="T55" fmla="*/ 36 h 96"/>
                <a:gd name="T56" fmla="*/ 48 w 62"/>
                <a:gd name="T57" fmla="*/ 30 h 96"/>
                <a:gd name="T58" fmla="*/ 54 w 62"/>
                <a:gd name="T59" fmla="*/ 22 h 96"/>
                <a:gd name="T60" fmla="*/ 60 w 62"/>
                <a:gd name="T61" fmla="*/ 18 h 96"/>
                <a:gd name="T62" fmla="*/ 60 w 62"/>
                <a:gd name="T63" fmla="*/ 12 h 96"/>
                <a:gd name="T64" fmla="*/ 54 w 62"/>
                <a:gd name="T65" fmla="*/ 10 h 96"/>
                <a:gd name="T66" fmla="*/ 48 w 62"/>
                <a:gd name="T67" fmla="*/ 12 h 96"/>
                <a:gd name="T68" fmla="*/ 44 w 62"/>
                <a:gd name="T69" fmla="*/ 14 h 96"/>
                <a:gd name="T70" fmla="*/ 38 w 62"/>
                <a:gd name="T71" fmla="*/ 18 h 96"/>
                <a:gd name="T72" fmla="*/ 36 w 62"/>
                <a:gd name="T73" fmla="*/ 18 h 96"/>
                <a:gd name="T74" fmla="*/ 32 w 62"/>
                <a:gd name="T75" fmla="*/ 14 h 96"/>
                <a:gd name="T76" fmla="*/ 30 w 62"/>
                <a:gd name="T77" fmla="*/ 2 h 96"/>
                <a:gd name="T78" fmla="*/ 28 w 62"/>
                <a:gd name="T79"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2" h="96">
                  <a:moveTo>
                    <a:pt x="26" y="0"/>
                  </a:moveTo>
                  <a:lnTo>
                    <a:pt x="26" y="0"/>
                  </a:lnTo>
                  <a:lnTo>
                    <a:pt x="24" y="0"/>
                  </a:lnTo>
                  <a:lnTo>
                    <a:pt x="24" y="0"/>
                  </a:lnTo>
                  <a:lnTo>
                    <a:pt x="20" y="2"/>
                  </a:lnTo>
                  <a:lnTo>
                    <a:pt x="18" y="6"/>
                  </a:lnTo>
                  <a:lnTo>
                    <a:pt x="16" y="12"/>
                  </a:lnTo>
                  <a:lnTo>
                    <a:pt x="16" y="12"/>
                  </a:lnTo>
                  <a:lnTo>
                    <a:pt x="10" y="24"/>
                  </a:lnTo>
                  <a:lnTo>
                    <a:pt x="2" y="34"/>
                  </a:lnTo>
                  <a:lnTo>
                    <a:pt x="2" y="34"/>
                  </a:lnTo>
                  <a:lnTo>
                    <a:pt x="0" y="40"/>
                  </a:lnTo>
                  <a:lnTo>
                    <a:pt x="0" y="46"/>
                  </a:lnTo>
                  <a:lnTo>
                    <a:pt x="2" y="50"/>
                  </a:lnTo>
                  <a:lnTo>
                    <a:pt x="6" y="56"/>
                  </a:lnTo>
                  <a:lnTo>
                    <a:pt x="6" y="56"/>
                  </a:lnTo>
                  <a:lnTo>
                    <a:pt x="10" y="64"/>
                  </a:lnTo>
                  <a:lnTo>
                    <a:pt x="10" y="72"/>
                  </a:lnTo>
                  <a:lnTo>
                    <a:pt x="8" y="80"/>
                  </a:lnTo>
                  <a:lnTo>
                    <a:pt x="6" y="88"/>
                  </a:lnTo>
                  <a:lnTo>
                    <a:pt x="6" y="88"/>
                  </a:lnTo>
                  <a:lnTo>
                    <a:pt x="8" y="94"/>
                  </a:lnTo>
                  <a:lnTo>
                    <a:pt x="12" y="96"/>
                  </a:lnTo>
                  <a:lnTo>
                    <a:pt x="12" y="96"/>
                  </a:lnTo>
                  <a:lnTo>
                    <a:pt x="18" y="94"/>
                  </a:lnTo>
                  <a:lnTo>
                    <a:pt x="18" y="94"/>
                  </a:lnTo>
                  <a:lnTo>
                    <a:pt x="22" y="90"/>
                  </a:lnTo>
                  <a:lnTo>
                    <a:pt x="26" y="86"/>
                  </a:lnTo>
                  <a:lnTo>
                    <a:pt x="30" y="76"/>
                  </a:lnTo>
                  <a:lnTo>
                    <a:pt x="30" y="76"/>
                  </a:lnTo>
                  <a:lnTo>
                    <a:pt x="32" y="68"/>
                  </a:lnTo>
                  <a:lnTo>
                    <a:pt x="30" y="60"/>
                  </a:lnTo>
                  <a:lnTo>
                    <a:pt x="26" y="52"/>
                  </a:lnTo>
                  <a:lnTo>
                    <a:pt x="26" y="44"/>
                  </a:lnTo>
                  <a:lnTo>
                    <a:pt x="26" y="44"/>
                  </a:lnTo>
                  <a:lnTo>
                    <a:pt x="36" y="42"/>
                  </a:lnTo>
                  <a:lnTo>
                    <a:pt x="36" y="42"/>
                  </a:lnTo>
                  <a:lnTo>
                    <a:pt x="36" y="42"/>
                  </a:lnTo>
                  <a:lnTo>
                    <a:pt x="38" y="44"/>
                  </a:lnTo>
                  <a:lnTo>
                    <a:pt x="38" y="50"/>
                  </a:lnTo>
                  <a:lnTo>
                    <a:pt x="38" y="50"/>
                  </a:lnTo>
                  <a:lnTo>
                    <a:pt x="40" y="62"/>
                  </a:lnTo>
                  <a:lnTo>
                    <a:pt x="44" y="70"/>
                  </a:lnTo>
                  <a:lnTo>
                    <a:pt x="44" y="70"/>
                  </a:lnTo>
                  <a:lnTo>
                    <a:pt x="48" y="72"/>
                  </a:lnTo>
                  <a:lnTo>
                    <a:pt x="50" y="72"/>
                  </a:lnTo>
                  <a:lnTo>
                    <a:pt x="50" y="72"/>
                  </a:lnTo>
                  <a:lnTo>
                    <a:pt x="56" y="72"/>
                  </a:lnTo>
                  <a:lnTo>
                    <a:pt x="60" y="68"/>
                  </a:lnTo>
                  <a:lnTo>
                    <a:pt x="60" y="68"/>
                  </a:lnTo>
                  <a:lnTo>
                    <a:pt x="62" y="64"/>
                  </a:lnTo>
                  <a:lnTo>
                    <a:pt x="60" y="58"/>
                  </a:lnTo>
                  <a:lnTo>
                    <a:pt x="56" y="50"/>
                  </a:lnTo>
                  <a:lnTo>
                    <a:pt x="56" y="50"/>
                  </a:lnTo>
                  <a:lnTo>
                    <a:pt x="52" y="42"/>
                  </a:lnTo>
                  <a:lnTo>
                    <a:pt x="48" y="36"/>
                  </a:lnTo>
                  <a:lnTo>
                    <a:pt x="46" y="34"/>
                  </a:lnTo>
                  <a:lnTo>
                    <a:pt x="48" y="30"/>
                  </a:lnTo>
                  <a:lnTo>
                    <a:pt x="50" y="26"/>
                  </a:lnTo>
                  <a:lnTo>
                    <a:pt x="54" y="22"/>
                  </a:lnTo>
                  <a:lnTo>
                    <a:pt x="54" y="22"/>
                  </a:lnTo>
                  <a:lnTo>
                    <a:pt x="60" y="18"/>
                  </a:lnTo>
                  <a:lnTo>
                    <a:pt x="62" y="16"/>
                  </a:lnTo>
                  <a:lnTo>
                    <a:pt x="60" y="12"/>
                  </a:lnTo>
                  <a:lnTo>
                    <a:pt x="60" y="12"/>
                  </a:lnTo>
                  <a:lnTo>
                    <a:pt x="54" y="10"/>
                  </a:lnTo>
                  <a:lnTo>
                    <a:pt x="54" y="10"/>
                  </a:lnTo>
                  <a:lnTo>
                    <a:pt x="48" y="12"/>
                  </a:lnTo>
                  <a:lnTo>
                    <a:pt x="44" y="14"/>
                  </a:lnTo>
                  <a:lnTo>
                    <a:pt x="44" y="14"/>
                  </a:lnTo>
                  <a:lnTo>
                    <a:pt x="40" y="18"/>
                  </a:lnTo>
                  <a:lnTo>
                    <a:pt x="38" y="18"/>
                  </a:lnTo>
                  <a:lnTo>
                    <a:pt x="38" y="18"/>
                  </a:lnTo>
                  <a:lnTo>
                    <a:pt x="36" y="18"/>
                  </a:lnTo>
                  <a:lnTo>
                    <a:pt x="32" y="14"/>
                  </a:lnTo>
                  <a:lnTo>
                    <a:pt x="32" y="14"/>
                  </a:lnTo>
                  <a:lnTo>
                    <a:pt x="32" y="6"/>
                  </a:lnTo>
                  <a:lnTo>
                    <a:pt x="30" y="2"/>
                  </a:lnTo>
                  <a:lnTo>
                    <a:pt x="28" y="0"/>
                  </a:lnTo>
                  <a:lnTo>
                    <a:pt x="28" y="0"/>
                  </a:lnTo>
                  <a:lnTo>
                    <a:pt x="2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356" name="Freeform 106"/>
            <p:cNvSpPr>
              <a:spLocks/>
            </p:cNvSpPr>
            <p:nvPr/>
          </p:nvSpPr>
          <p:spPr bwMode="auto">
            <a:xfrm>
              <a:off x="2186" y="2600"/>
              <a:ext cx="142" cy="50"/>
            </a:xfrm>
            <a:custGeom>
              <a:avLst/>
              <a:gdLst>
                <a:gd name="T0" fmla="*/ 8 w 142"/>
                <a:gd name="T1" fmla="*/ 0 h 50"/>
                <a:gd name="T2" fmla="*/ 8 w 142"/>
                <a:gd name="T3" fmla="*/ 0 h 50"/>
                <a:gd name="T4" fmla="*/ 6 w 142"/>
                <a:gd name="T5" fmla="*/ 0 h 50"/>
                <a:gd name="T6" fmla="*/ 6 w 142"/>
                <a:gd name="T7" fmla="*/ 0 h 50"/>
                <a:gd name="T8" fmla="*/ 0 w 142"/>
                <a:gd name="T9" fmla="*/ 4 h 50"/>
                <a:gd name="T10" fmla="*/ 0 w 142"/>
                <a:gd name="T11" fmla="*/ 8 h 50"/>
                <a:gd name="T12" fmla="*/ 2 w 142"/>
                <a:gd name="T13" fmla="*/ 12 h 50"/>
                <a:gd name="T14" fmla="*/ 6 w 142"/>
                <a:gd name="T15" fmla="*/ 18 h 50"/>
                <a:gd name="T16" fmla="*/ 16 w 142"/>
                <a:gd name="T17" fmla="*/ 26 h 50"/>
                <a:gd name="T18" fmla="*/ 24 w 142"/>
                <a:gd name="T19" fmla="*/ 32 h 50"/>
                <a:gd name="T20" fmla="*/ 24 w 142"/>
                <a:gd name="T21" fmla="*/ 32 h 50"/>
                <a:gd name="T22" fmla="*/ 32 w 142"/>
                <a:gd name="T23" fmla="*/ 36 h 50"/>
                <a:gd name="T24" fmla="*/ 42 w 142"/>
                <a:gd name="T25" fmla="*/ 38 h 50"/>
                <a:gd name="T26" fmla="*/ 62 w 142"/>
                <a:gd name="T27" fmla="*/ 40 h 50"/>
                <a:gd name="T28" fmla="*/ 62 w 142"/>
                <a:gd name="T29" fmla="*/ 40 h 50"/>
                <a:gd name="T30" fmla="*/ 100 w 142"/>
                <a:gd name="T31" fmla="*/ 46 h 50"/>
                <a:gd name="T32" fmla="*/ 100 w 142"/>
                <a:gd name="T33" fmla="*/ 46 h 50"/>
                <a:gd name="T34" fmla="*/ 112 w 142"/>
                <a:gd name="T35" fmla="*/ 48 h 50"/>
                <a:gd name="T36" fmla="*/ 126 w 142"/>
                <a:gd name="T37" fmla="*/ 50 h 50"/>
                <a:gd name="T38" fmla="*/ 126 w 142"/>
                <a:gd name="T39" fmla="*/ 50 h 50"/>
                <a:gd name="T40" fmla="*/ 134 w 142"/>
                <a:gd name="T41" fmla="*/ 50 h 50"/>
                <a:gd name="T42" fmla="*/ 142 w 142"/>
                <a:gd name="T43" fmla="*/ 46 h 50"/>
                <a:gd name="T44" fmla="*/ 142 w 142"/>
                <a:gd name="T45" fmla="*/ 46 h 50"/>
                <a:gd name="T46" fmla="*/ 140 w 142"/>
                <a:gd name="T47" fmla="*/ 44 h 50"/>
                <a:gd name="T48" fmla="*/ 142 w 142"/>
                <a:gd name="T49" fmla="*/ 44 h 50"/>
                <a:gd name="T50" fmla="*/ 142 w 142"/>
                <a:gd name="T51" fmla="*/ 44 h 50"/>
                <a:gd name="T52" fmla="*/ 124 w 142"/>
                <a:gd name="T53" fmla="*/ 38 h 50"/>
                <a:gd name="T54" fmla="*/ 116 w 142"/>
                <a:gd name="T55" fmla="*/ 36 h 50"/>
                <a:gd name="T56" fmla="*/ 110 w 142"/>
                <a:gd name="T57" fmla="*/ 32 h 50"/>
                <a:gd name="T58" fmla="*/ 110 w 142"/>
                <a:gd name="T59" fmla="*/ 32 h 50"/>
                <a:gd name="T60" fmla="*/ 104 w 142"/>
                <a:gd name="T61" fmla="*/ 26 h 50"/>
                <a:gd name="T62" fmla="*/ 100 w 142"/>
                <a:gd name="T63" fmla="*/ 20 h 50"/>
                <a:gd name="T64" fmla="*/ 100 w 142"/>
                <a:gd name="T65" fmla="*/ 20 h 50"/>
                <a:gd name="T66" fmla="*/ 92 w 142"/>
                <a:gd name="T67" fmla="*/ 14 h 50"/>
                <a:gd name="T68" fmla="*/ 82 w 142"/>
                <a:gd name="T69" fmla="*/ 12 h 50"/>
                <a:gd name="T70" fmla="*/ 82 w 142"/>
                <a:gd name="T71" fmla="*/ 12 h 50"/>
                <a:gd name="T72" fmla="*/ 78 w 142"/>
                <a:gd name="T73" fmla="*/ 10 h 50"/>
                <a:gd name="T74" fmla="*/ 78 w 142"/>
                <a:gd name="T75" fmla="*/ 10 h 50"/>
                <a:gd name="T76" fmla="*/ 72 w 142"/>
                <a:gd name="T77" fmla="*/ 12 h 50"/>
                <a:gd name="T78" fmla="*/ 68 w 142"/>
                <a:gd name="T79" fmla="*/ 16 h 50"/>
                <a:gd name="T80" fmla="*/ 68 w 142"/>
                <a:gd name="T81" fmla="*/ 16 h 50"/>
                <a:gd name="T82" fmla="*/ 60 w 142"/>
                <a:gd name="T83" fmla="*/ 20 h 50"/>
                <a:gd name="T84" fmla="*/ 52 w 142"/>
                <a:gd name="T85" fmla="*/ 22 h 50"/>
                <a:gd name="T86" fmla="*/ 52 w 142"/>
                <a:gd name="T87" fmla="*/ 22 h 50"/>
                <a:gd name="T88" fmla="*/ 48 w 142"/>
                <a:gd name="T89" fmla="*/ 20 h 50"/>
                <a:gd name="T90" fmla="*/ 48 w 142"/>
                <a:gd name="T91" fmla="*/ 20 h 50"/>
                <a:gd name="T92" fmla="*/ 44 w 142"/>
                <a:gd name="T93" fmla="*/ 18 h 50"/>
                <a:gd name="T94" fmla="*/ 42 w 142"/>
                <a:gd name="T95" fmla="*/ 16 h 50"/>
                <a:gd name="T96" fmla="*/ 38 w 142"/>
                <a:gd name="T97" fmla="*/ 12 h 50"/>
                <a:gd name="T98" fmla="*/ 38 w 142"/>
                <a:gd name="T99" fmla="*/ 12 h 50"/>
                <a:gd name="T100" fmla="*/ 32 w 142"/>
                <a:gd name="T101" fmla="*/ 8 h 50"/>
                <a:gd name="T102" fmla="*/ 24 w 142"/>
                <a:gd name="T103" fmla="*/ 4 h 50"/>
                <a:gd name="T104" fmla="*/ 24 w 142"/>
                <a:gd name="T105" fmla="*/ 4 h 50"/>
                <a:gd name="T106" fmla="*/ 16 w 142"/>
                <a:gd name="T107" fmla="*/ 2 h 50"/>
                <a:gd name="T108" fmla="*/ 8 w 142"/>
                <a:gd name="T109"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42" h="50">
                  <a:moveTo>
                    <a:pt x="8" y="0"/>
                  </a:moveTo>
                  <a:lnTo>
                    <a:pt x="8" y="0"/>
                  </a:lnTo>
                  <a:lnTo>
                    <a:pt x="6" y="0"/>
                  </a:lnTo>
                  <a:lnTo>
                    <a:pt x="6" y="0"/>
                  </a:lnTo>
                  <a:lnTo>
                    <a:pt x="0" y="4"/>
                  </a:lnTo>
                  <a:lnTo>
                    <a:pt x="0" y="8"/>
                  </a:lnTo>
                  <a:lnTo>
                    <a:pt x="2" y="12"/>
                  </a:lnTo>
                  <a:lnTo>
                    <a:pt x="6" y="18"/>
                  </a:lnTo>
                  <a:lnTo>
                    <a:pt x="16" y="26"/>
                  </a:lnTo>
                  <a:lnTo>
                    <a:pt x="24" y="32"/>
                  </a:lnTo>
                  <a:lnTo>
                    <a:pt x="24" y="32"/>
                  </a:lnTo>
                  <a:lnTo>
                    <a:pt x="32" y="36"/>
                  </a:lnTo>
                  <a:lnTo>
                    <a:pt x="42" y="38"/>
                  </a:lnTo>
                  <a:lnTo>
                    <a:pt x="62" y="40"/>
                  </a:lnTo>
                  <a:lnTo>
                    <a:pt x="62" y="40"/>
                  </a:lnTo>
                  <a:lnTo>
                    <a:pt x="100" y="46"/>
                  </a:lnTo>
                  <a:lnTo>
                    <a:pt x="100" y="46"/>
                  </a:lnTo>
                  <a:lnTo>
                    <a:pt x="112" y="48"/>
                  </a:lnTo>
                  <a:lnTo>
                    <a:pt x="126" y="50"/>
                  </a:lnTo>
                  <a:lnTo>
                    <a:pt x="126" y="50"/>
                  </a:lnTo>
                  <a:lnTo>
                    <a:pt x="134" y="50"/>
                  </a:lnTo>
                  <a:lnTo>
                    <a:pt x="142" y="46"/>
                  </a:lnTo>
                  <a:lnTo>
                    <a:pt x="142" y="46"/>
                  </a:lnTo>
                  <a:lnTo>
                    <a:pt x="140" y="44"/>
                  </a:lnTo>
                  <a:lnTo>
                    <a:pt x="142" y="44"/>
                  </a:lnTo>
                  <a:lnTo>
                    <a:pt x="142" y="44"/>
                  </a:lnTo>
                  <a:lnTo>
                    <a:pt x="124" y="38"/>
                  </a:lnTo>
                  <a:lnTo>
                    <a:pt x="116" y="36"/>
                  </a:lnTo>
                  <a:lnTo>
                    <a:pt x="110" y="32"/>
                  </a:lnTo>
                  <a:lnTo>
                    <a:pt x="110" y="32"/>
                  </a:lnTo>
                  <a:lnTo>
                    <a:pt x="104" y="26"/>
                  </a:lnTo>
                  <a:lnTo>
                    <a:pt x="100" y="20"/>
                  </a:lnTo>
                  <a:lnTo>
                    <a:pt x="100" y="20"/>
                  </a:lnTo>
                  <a:lnTo>
                    <a:pt x="92" y="14"/>
                  </a:lnTo>
                  <a:lnTo>
                    <a:pt x="82" y="12"/>
                  </a:lnTo>
                  <a:lnTo>
                    <a:pt x="82" y="12"/>
                  </a:lnTo>
                  <a:lnTo>
                    <a:pt x="78" y="10"/>
                  </a:lnTo>
                  <a:lnTo>
                    <a:pt x="78" y="10"/>
                  </a:lnTo>
                  <a:lnTo>
                    <a:pt x="72" y="12"/>
                  </a:lnTo>
                  <a:lnTo>
                    <a:pt x="68" y="16"/>
                  </a:lnTo>
                  <a:lnTo>
                    <a:pt x="68" y="16"/>
                  </a:lnTo>
                  <a:lnTo>
                    <a:pt x="60" y="20"/>
                  </a:lnTo>
                  <a:lnTo>
                    <a:pt x="52" y="22"/>
                  </a:lnTo>
                  <a:lnTo>
                    <a:pt x="52" y="22"/>
                  </a:lnTo>
                  <a:lnTo>
                    <a:pt x="48" y="20"/>
                  </a:lnTo>
                  <a:lnTo>
                    <a:pt x="48" y="20"/>
                  </a:lnTo>
                  <a:lnTo>
                    <a:pt x="44" y="18"/>
                  </a:lnTo>
                  <a:lnTo>
                    <a:pt x="42" y="16"/>
                  </a:lnTo>
                  <a:lnTo>
                    <a:pt x="38" y="12"/>
                  </a:lnTo>
                  <a:lnTo>
                    <a:pt x="38" y="12"/>
                  </a:lnTo>
                  <a:lnTo>
                    <a:pt x="32" y="8"/>
                  </a:lnTo>
                  <a:lnTo>
                    <a:pt x="24" y="4"/>
                  </a:lnTo>
                  <a:lnTo>
                    <a:pt x="24" y="4"/>
                  </a:lnTo>
                  <a:lnTo>
                    <a:pt x="16" y="2"/>
                  </a:lnTo>
                  <a:lnTo>
                    <a:pt x="8"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357" name="Freeform 107"/>
            <p:cNvSpPr>
              <a:spLocks/>
            </p:cNvSpPr>
            <p:nvPr/>
          </p:nvSpPr>
          <p:spPr bwMode="auto">
            <a:xfrm>
              <a:off x="2186" y="2600"/>
              <a:ext cx="142" cy="50"/>
            </a:xfrm>
            <a:custGeom>
              <a:avLst/>
              <a:gdLst>
                <a:gd name="T0" fmla="*/ 8 w 142"/>
                <a:gd name="T1" fmla="*/ 0 h 50"/>
                <a:gd name="T2" fmla="*/ 8 w 142"/>
                <a:gd name="T3" fmla="*/ 0 h 50"/>
                <a:gd name="T4" fmla="*/ 6 w 142"/>
                <a:gd name="T5" fmla="*/ 0 h 50"/>
                <a:gd name="T6" fmla="*/ 6 w 142"/>
                <a:gd name="T7" fmla="*/ 0 h 50"/>
                <a:gd name="T8" fmla="*/ 0 w 142"/>
                <a:gd name="T9" fmla="*/ 4 h 50"/>
                <a:gd name="T10" fmla="*/ 0 w 142"/>
                <a:gd name="T11" fmla="*/ 8 h 50"/>
                <a:gd name="T12" fmla="*/ 2 w 142"/>
                <a:gd name="T13" fmla="*/ 12 h 50"/>
                <a:gd name="T14" fmla="*/ 6 w 142"/>
                <a:gd name="T15" fmla="*/ 18 h 50"/>
                <a:gd name="T16" fmla="*/ 16 w 142"/>
                <a:gd name="T17" fmla="*/ 26 h 50"/>
                <a:gd name="T18" fmla="*/ 24 w 142"/>
                <a:gd name="T19" fmla="*/ 32 h 50"/>
                <a:gd name="T20" fmla="*/ 24 w 142"/>
                <a:gd name="T21" fmla="*/ 32 h 50"/>
                <a:gd name="T22" fmla="*/ 32 w 142"/>
                <a:gd name="T23" fmla="*/ 36 h 50"/>
                <a:gd name="T24" fmla="*/ 42 w 142"/>
                <a:gd name="T25" fmla="*/ 38 h 50"/>
                <a:gd name="T26" fmla="*/ 62 w 142"/>
                <a:gd name="T27" fmla="*/ 40 h 50"/>
                <a:gd name="T28" fmla="*/ 62 w 142"/>
                <a:gd name="T29" fmla="*/ 40 h 50"/>
                <a:gd name="T30" fmla="*/ 100 w 142"/>
                <a:gd name="T31" fmla="*/ 46 h 50"/>
                <a:gd name="T32" fmla="*/ 100 w 142"/>
                <a:gd name="T33" fmla="*/ 46 h 50"/>
                <a:gd name="T34" fmla="*/ 112 w 142"/>
                <a:gd name="T35" fmla="*/ 48 h 50"/>
                <a:gd name="T36" fmla="*/ 126 w 142"/>
                <a:gd name="T37" fmla="*/ 50 h 50"/>
                <a:gd name="T38" fmla="*/ 126 w 142"/>
                <a:gd name="T39" fmla="*/ 50 h 50"/>
                <a:gd name="T40" fmla="*/ 134 w 142"/>
                <a:gd name="T41" fmla="*/ 50 h 50"/>
                <a:gd name="T42" fmla="*/ 142 w 142"/>
                <a:gd name="T43" fmla="*/ 46 h 50"/>
                <a:gd name="T44" fmla="*/ 142 w 142"/>
                <a:gd name="T45" fmla="*/ 46 h 50"/>
                <a:gd name="T46" fmla="*/ 140 w 142"/>
                <a:gd name="T47" fmla="*/ 44 h 50"/>
                <a:gd name="T48" fmla="*/ 142 w 142"/>
                <a:gd name="T49" fmla="*/ 44 h 50"/>
                <a:gd name="T50" fmla="*/ 142 w 142"/>
                <a:gd name="T51" fmla="*/ 44 h 50"/>
                <a:gd name="T52" fmla="*/ 124 w 142"/>
                <a:gd name="T53" fmla="*/ 38 h 50"/>
                <a:gd name="T54" fmla="*/ 116 w 142"/>
                <a:gd name="T55" fmla="*/ 36 h 50"/>
                <a:gd name="T56" fmla="*/ 110 w 142"/>
                <a:gd name="T57" fmla="*/ 32 h 50"/>
                <a:gd name="T58" fmla="*/ 110 w 142"/>
                <a:gd name="T59" fmla="*/ 32 h 50"/>
                <a:gd name="T60" fmla="*/ 104 w 142"/>
                <a:gd name="T61" fmla="*/ 26 h 50"/>
                <a:gd name="T62" fmla="*/ 100 w 142"/>
                <a:gd name="T63" fmla="*/ 20 h 50"/>
                <a:gd name="T64" fmla="*/ 100 w 142"/>
                <a:gd name="T65" fmla="*/ 20 h 50"/>
                <a:gd name="T66" fmla="*/ 92 w 142"/>
                <a:gd name="T67" fmla="*/ 14 h 50"/>
                <a:gd name="T68" fmla="*/ 82 w 142"/>
                <a:gd name="T69" fmla="*/ 12 h 50"/>
                <a:gd name="T70" fmla="*/ 82 w 142"/>
                <a:gd name="T71" fmla="*/ 12 h 50"/>
                <a:gd name="T72" fmla="*/ 78 w 142"/>
                <a:gd name="T73" fmla="*/ 10 h 50"/>
                <a:gd name="T74" fmla="*/ 78 w 142"/>
                <a:gd name="T75" fmla="*/ 10 h 50"/>
                <a:gd name="T76" fmla="*/ 72 w 142"/>
                <a:gd name="T77" fmla="*/ 12 h 50"/>
                <a:gd name="T78" fmla="*/ 68 w 142"/>
                <a:gd name="T79" fmla="*/ 16 h 50"/>
                <a:gd name="T80" fmla="*/ 68 w 142"/>
                <a:gd name="T81" fmla="*/ 16 h 50"/>
                <a:gd name="T82" fmla="*/ 60 w 142"/>
                <a:gd name="T83" fmla="*/ 20 h 50"/>
                <a:gd name="T84" fmla="*/ 52 w 142"/>
                <a:gd name="T85" fmla="*/ 22 h 50"/>
                <a:gd name="T86" fmla="*/ 52 w 142"/>
                <a:gd name="T87" fmla="*/ 22 h 50"/>
                <a:gd name="T88" fmla="*/ 48 w 142"/>
                <a:gd name="T89" fmla="*/ 20 h 50"/>
                <a:gd name="T90" fmla="*/ 48 w 142"/>
                <a:gd name="T91" fmla="*/ 20 h 50"/>
                <a:gd name="T92" fmla="*/ 44 w 142"/>
                <a:gd name="T93" fmla="*/ 18 h 50"/>
                <a:gd name="T94" fmla="*/ 42 w 142"/>
                <a:gd name="T95" fmla="*/ 16 h 50"/>
                <a:gd name="T96" fmla="*/ 38 w 142"/>
                <a:gd name="T97" fmla="*/ 12 h 50"/>
                <a:gd name="T98" fmla="*/ 38 w 142"/>
                <a:gd name="T99" fmla="*/ 12 h 50"/>
                <a:gd name="T100" fmla="*/ 32 w 142"/>
                <a:gd name="T101" fmla="*/ 8 h 50"/>
                <a:gd name="T102" fmla="*/ 24 w 142"/>
                <a:gd name="T103" fmla="*/ 4 h 50"/>
                <a:gd name="T104" fmla="*/ 24 w 142"/>
                <a:gd name="T105" fmla="*/ 4 h 50"/>
                <a:gd name="T106" fmla="*/ 16 w 142"/>
                <a:gd name="T107" fmla="*/ 2 h 50"/>
                <a:gd name="T108" fmla="*/ 8 w 142"/>
                <a:gd name="T109"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42" h="50">
                  <a:moveTo>
                    <a:pt x="8" y="0"/>
                  </a:moveTo>
                  <a:lnTo>
                    <a:pt x="8" y="0"/>
                  </a:lnTo>
                  <a:lnTo>
                    <a:pt x="6" y="0"/>
                  </a:lnTo>
                  <a:lnTo>
                    <a:pt x="6" y="0"/>
                  </a:lnTo>
                  <a:lnTo>
                    <a:pt x="0" y="4"/>
                  </a:lnTo>
                  <a:lnTo>
                    <a:pt x="0" y="8"/>
                  </a:lnTo>
                  <a:lnTo>
                    <a:pt x="2" y="12"/>
                  </a:lnTo>
                  <a:lnTo>
                    <a:pt x="6" y="18"/>
                  </a:lnTo>
                  <a:lnTo>
                    <a:pt x="16" y="26"/>
                  </a:lnTo>
                  <a:lnTo>
                    <a:pt x="24" y="32"/>
                  </a:lnTo>
                  <a:lnTo>
                    <a:pt x="24" y="32"/>
                  </a:lnTo>
                  <a:lnTo>
                    <a:pt x="32" y="36"/>
                  </a:lnTo>
                  <a:lnTo>
                    <a:pt x="42" y="38"/>
                  </a:lnTo>
                  <a:lnTo>
                    <a:pt x="62" y="40"/>
                  </a:lnTo>
                  <a:lnTo>
                    <a:pt x="62" y="40"/>
                  </a:lnTo>
                  <a:lnTo>
                    <a:pt x="100" y="46"/>
                  </a:lnTo>
                  <a:lnTo>
                    <a:pt x="100" y="46"/>
                  </a:lnTo>
                  <a:lnTo>
                    <a:pt x="112" y="48"/>
                  </a:lnTo>
                  <a:lnTo>
                    <a:pt x="126" y="50"/>
                  </a:lnTo>
                  <a:lnTo>
                    <a:pt x="126" y="50"/>
                  </a:lnTo>
                  <a:lnTo>
                    <a:pt x="134" y="50"/>
                  </a:lnTo>
                  <a:lnTo>
                    <a:pt x="142" y="46"/>
                  </a:lnTo>
                  <a:lnTo>
                    <a:pt x="142" y="46"/>
                  </a:lnTo>
                  <a:lnTo>
                    <a:pt x="140" y="44"/>
                  </a:lnTo>
                  <a:lnTo>
                    <a:pt x="142" y="44"/>
                  </a:lnTo>
                  <a:lnTo>
                    <a:pt x="142" y="44"/>
                  </a:lnTo>
                  <a:lnTo>
                    <a:pt x="124" y="38"/>
                  </a:lnTo>
                  <a:lnTo>
                    <a:pt x="116" y="36"/>
                  </a:lnTo>
                  <a:lnTo>
                    <a:pt x="110" y="32"/>
                  </a:lnTo>
                  <a:lnTo>
                    <a:pt x="110" y="32"/>
                  </a:lnTo>
                  <a:lnTo>
                    <a:pt x="104" y="26"/>
                  </a:lnTo>
                  <a:lnTo>
                    <a:pt x="100" y="20"/>
                  </a:lnTo>
                  <a:lnTo>
                    <a:pt x="100" y="20"/>
                  </a:lnTo>
                  <a:lnTo>
                    <a:pt x="92" y="14"/>
                  </a:lnTo>
                  <a:lnTo>
                    <a:pt x="82" y="12"/>
                  </a:lnTo>
                  <a:lnTo>
                    <a:pt x="82" y="12"/>
                  </a:lnTo>
                  <a:lnTo>
                    <a:pt x="78" y="10"/>
                  </a:lnTo>
                  <a:lnTo>
                    <a:pt x="78" y="10"/>
                  </a:lnTo>
                  <a:lnTo>
                    <a:pt x="72" y="12"/>
                  </a:lnTo>
                  <a:lnTo>
                    <a:pt x="68" y="16"/>
                  </a:lnTo>
                  <a:lnTo>
                    <a:pt x="68" y="16"/>
                  </a:lnTo>
                  <a:lnTo>
                    <a:pt x="60" y="20"/>
                  </a:lnTo>
                  <a:lnTo>
                    <a:pt x="52" y="22"/>
                  </a:lnTo>
                  <a:lnTo>
                    <a:pt x="52" y="22"/>
                  </a:lnTo>
                  <a:lnTo>
                    <a:pt x="48" y="20"/>
                  </a:lnTo>
                  <a:lnTo>
                    <a:pt x="48" y="20"/>
                  </a:lnTo>
                  <a:lnTo>
                    <a:pt x="44" y="18"/>
                  </a:lnTo>
                  <a:lnTo>
                    <a:pt x="42" y="16"/>
                  </a:lnTo>
                  <a:lnTo>
                    <a:pt x="38" y="12"/>
                  </a:lnTo>
                  <a:lnTo>
                    <a:pt x="38" y="12"/>
                  </a:lnTo>
                  <a:lnTo>
                    <a:pt x="32" y="8"/>
                  </a:lnTo>
                  <a:lnTo>
                    <a:pt x="24" y="4"/>
                  </a:lnTo>
                  <a:lnTo>
                    <a:pt x="24" y="4"/>
                  </a:lnTo>
                  <a:lnTo>
                    <a:pt x="16" y="2"/>
                  </a:lnTo>
                  <a:lnTo>
                    <a:pt x="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358" name="Freeform 108"/>
            <p:cNvSpPr>
              <a:spLocks/>
            </p:cNvSpPr>
            <p:nvPr/>
          </p:nvSpPr>
          <p:spPr bwMode="auto">
            <a:xfrm>
              <a:off x="2374" y="2636"/>
              <a:ext cx="34" cy="14"/>
            </a:xfrm>
            <a:custGeom>
              <a:avLst/>
              <a:gdLst>
                <a:gd name="T0" fmla="*/ 26 w 34"/>
                <a:gd name="T1" fmla="*/ 0 h 14"/>
                <a:gd name="T2" fmla="*/ 26 w 34"/>
                <a:gd name="T3" fmla="*/ 0 h 14"/>
                <a:gd name="T4" fmla="*/ 22 w 34"/>
                <a:gd name="T5" fmla="*/ 0 h 14"/>
                <a:gd name="T6" fmla="*/ 22 w 34"/>
                <a:gd name="T7" fmla="*/ 0 h 14"/>
                <a:gd name="T8" fmla="*/ 8 w 34"/>
                <a:gd name="T9" fmla="*/ 4 h 14"/>
                <a:gd name="T10" fmla="*/ 2 w 34"/>
                <a:gd name="T11" fmla="*/ 8 h 14"/>
                <a:gd name="T12" fmla="*/ 0 w 34"/>
                <a:gd name="T13" fmla="*/ 10 h 14"/>
                <a:gd name="T14" fmla="*/ 2 w 34"/>
                <a:gd name="T15" fmla="*/ 12 h 14"/>
                <a:gd name="T16" fmla="*/ 2 w 34"/>
                <a:gd name="T17" fmla="*/ 12 h 14"/>
                <a:gd name="T18" fmla="*/ 8 w 34"/>
                <a:gd name="T19" fmla="*/ 14 h 14"/>
                <a:gd name="T20" fmla="*/ 8 w 34"/>
                <a:gd name="T21" fmla="*/ 14 h 14"/>
                <a:gd name="T22" fmla="*/ 22 w 34"/>
                <a:gd name="T23" fmla="*/ 12 h 14"/>
                <a:gd name="T24" fmla="*/ 22 w 34"/>
                <a:gd name="T25" fmla="*/ 12 h 14"/>
                <a:gd name="T26" fmla="*/ 28 w 34"/>
                <a:gd name="T27" fmla="*/ 12 h 14"/>
                <a:gd name="T28" fmla="*/ 30 w 34"/>
                <a:gd name="T29" fmla="*/ 10 h 14"/>
                <a:gd name="T30" fmla="*/ 34 w 34"/>
                <a:gd name="T31" fmla="*/ 6 h 14"/>
                <a:gd name="T32" fmla="*/ 34 w 34"/>
                <a:gd name="T33" fmla="*/ 4 h 14"/>
                <a:gd name="T34" fmla="*/ 32 w 34"/>
                <a:gd name="T35" fmla="*/ 2 h 14"/>
                <a:gd name="T36" fmla="*/ 30 w 34"/>
                <a:gd name="T37" fmla="*/ 0 h 14"/>
                <a:gd name="T38" fmla="*/ 26 w 34"/>
                <a:gd name="T3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4" h="14">
                  <a:moveTo>
                    <a:pt x="26" y="0"/>
                  </a:moveTo>
                  <a:lnTo>
                    <a:pt x="26" y="0"/>
                  </a:lnTo>
                  <a:lnTo>
                    <a:pt x="22" y="0"/>
                  </a:lnTo>
                  <a:lnTo>
                    <a:pt x="22" y="0"/>
                  </a:lnTo>
                  <a:lnTo>
                    <a:pt x="8" y="4"/>
                  </a:lnTo>
                  <a:lnTo>
                    <a:pt x="2" y="8"/>
                  </a:lnTo>
                  <a:lnTo>
                    <a:pt x="0" y="10"/>
                  </a:lnTo>
                  <a:lnTo>
                    <a:pt x="2" y="12"/>
                  </a:lnTo>
                  <a:lnTo>
                    <a:pt x="2" y="12"/>
                  </a:lnTo>
                  <a:lnTo>
                    <a:pt x="8" y="14"/>
                  </a:lnTo>
                  <a:lnTo>
                    <a:pt x="8" y="14"/>
                  </a:lnTo>
                  <a:lnTo>
                    <a:pt x="22" y="12"/>
                  </a:lnTo>
                  <a:lnTo>
                    <a:pt x="22" y="12"/>
                  </a:lnTo>
                  <a:lnTo>
                    <a:pt x="28" y="12"/>
                  </a:lnTo>
                  <a:lnTo>
                    <a:pt x="30" y="10"/>
                  </a:lnTo>
                  <a:lnTo>
                    <a:pt x="34" y="6"/>
                  </a:lnTo>
                  <a:lnTo>
                    <a:pt x="34" y="4"/>
                  </a:lnTo>
                  <a:lnTo>
                    <a:pt x="32" y="2"/>
                  </a:lnTo>
                  <a:lnTo>
                    <a:pt x="30" y="0"/>
                  </a:lnTo>
                  <a:lnTo>
                    <a:pt x="26"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359" name="Freeform 109"/>
            <p:cNvSpPr>
              <a:spLocks/>
            </p:cNvSpPr>
            <p:nvPr/>
          </p:nvSpPr>
          <p:spPr bwMode="auto">
            <a:xfrm>
              <a:off x="2374" y="2636"/>
              <a:ext cx="34" cy="14"/>
            </a:xfrm>
            <a:custGeom>
              <a:avLst/>
              <a:gdLst>
                <a:gd name="T0" fmla="*/ 26 w 34"/>
                <a:gd name="T1" fmla="*/ 0 h 14"/>
                <a:gd name="T2" fmla="*/ 26 w 34"/>
                <a:gd name="T3" fmla="*/ 0 h 14"/>
                <a:gd name="T4" fmla="*/ 22 w 34"/>
                <a:gd name="T5" fmla="*/ 0 h 14"/>
                <a:gd name="T6" fmla="*/ 22 w 34"/>
                <a:gd name="T7" fmla="*/ 0 h 14"/>
                <a:gd name="T8" fmla="*/ 8 w 34"/>
                <a:gd name="T9" fmla="*/ 4 h 14"/>
                <a:gd name="T10" fmla="*/ 2 w 34"/>
                <a:gd name="T11" fmla="*/ 8 h 14"/>
                <a:gd name="T12" fmla="*/ 0 w 34"/>
                <a:gd name="T13" fmla="*/ 10 h 14"/>
                <a:gd name="T14" fmla="*/ 2 w 34"/>
                <a:gd name="T15" fmla="*/ 12 h 14"/>
                <a:gd name="T16" fmla="*/ 2 w 34"/>
                <a:gd name="T17" fmla="*/ 12 h 14"/>
                <a:gd name="T18" fmla="*/ 8 w 34"/>
                <a:gd name="T19" fmla="*/ 14 h 14"/>
                <a:gd name="T20" fmla="*/ 8 w 34"/>
                <a:gd name="T21" fmla="*/ 14 h 14"/>
                <a:gd name="T22" fmla="*/ 22 w 34"/>
                <a:gd name="T23" fmla="*/ 12 h 14"/>
                <a:gd name="T24" fmla="*/ 22 w 34"/>
                <a:gd name="T25" fmla="*/ 12 h 14"/>
                <a:gd name="T26" fmla="*/ 28 w 34"/>
                <a:gd name="T27" fmla="*/ 12 h 14"/>
                <a:gd name="T28" fmla="*/ 30 w 34"/>
                <a:gd name="T29" fmla="*/ 10 h 14"/>
                <a:gd name="T30" fmla="*/ 34 w 34"/>
                <a:gd name="T31" fmla="*/ 6 h 14"/>
                <a:gd name="T32" fmla="*/ 34 w 34"/>
                <a:gd name="T33" fmla="*/ 4 h 14"/>
                <a:gd name="T34" fmla="*/ 32 w 34"/>
                <a:gd name="T35" fmla="*/ 2 h 14"/>
                <a:gd name="T36" fmla="*/ 30 w 34"/>
                <a:gd name="T37" fmla="*/ 0 h 14"/>
                <a:gd name="T38" fmla="*/ 26 w 34"/>
                <a:gd name="T3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4" h="14">
                  <a:moveTo>
                    <a:pt x="26" y="0"/>
                  </a:moveTo>
                  <a:lnTo>
                    <a:pt x="26" y="0"/>
                  </a:lnTo>
                  <a:lnTo>
                    <a:pt x="22" y="0"/>
                  </a:lnTo>
                  <a:lnTo>
                    <a:pt x="22" y="0"/>
                  </a:lnTo>
                  <a:lnTo>
                    <a:pt x="8" y="4"/>
                  </a:lnTo>
                  <a:lnTo>
                    <a:pt x="2" y="8"/>
                  </a:lnTo>
                  <a:lnTo>
                    <a:pt x="0" y="10"/>
                  </a:lnTo>
                  <a:lnTo>
                    <a:pt x="2" y="12"/>
                  </a:lnTo>
                  <a:lnTo>
                    <a:pt x="2" y="12"/>
                  </a:lnTo>
                  <a:lnTo>
                    <a:pt x="8" y="14"/>
                  </a:lnTo>
                  <a:lnTo>
                    <a:pt x="8" y="14"/>
                  </a:lnTo>
                  <a:lnTo>
                    <a:pt x="22" y="12"/>
                  </a:lnTo>
                  <a:lnTo>
                    <a:pt x="22" y="12"/>
                  </a:lnTo>
                  <a:lnTo>
                    <a:pt x="28" y="12"/>
                  </a:lnTo>
                  <a:lnTo>
                    <a:pt x="30" y="10"/>
                  </a:lnTo>
                  <a:lnTo>
                    <a:pt x="34" y="6"/>
                  </a:lnTo>
                  <a:lnTo>
                    <a:pt x="34" y="4"/>
                  </a:lnTo>
                  <a:lnTo>
                    <a:pt x="32" y="2"/>
                  </a:lnTo>
                  <a:lnTo>
                    <a:pt x="30" y="0"/>
                  </a:lnTo>
                  <a:lnTo>
                    <a:pt x="2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360" name="Freeform 110"/>
            <p:cNvSpPr>
              <a:spLocks/>
            </p:cNvSpPr>
            <p:nvPr/>
          </p:nvSpPr>
          <p:spPr bwMode="auto">
            <a:xfrm>
              <a:off x="2328" y="2634"/>
              <a:ext cx="44" cy="24"/>
            </a:xfrm>
            <a:custGeom>
              <a:avLst/>
              <a:gdLst>
                <a:gd name="T0" fmla="*/ 24 w 44"/>
                <a:gd name="T1" fmla="*/ 0 h 24"/>
                <a:gd name="T2" fmla="*/ 24 w 44"/>
                <a:gd name="T3" fmla="*/ 0 h 24"/>
                <a:gd name="T4" fmla="*/ 14 w 44"/>
                <a:gd name="T5" fmla="*/ 0 h 24"/>
                <a:gd name="T6" fmla="*/ 6 w 44"/>
                <a:gd name="T7" fmla="*/ 2 h 24"/>
                <a:gd name="T8" fmla="*/ 6 w 44"/>
                <a:gd name="T9" fmla="*/ 2 h 24"/>
                <a:gd name="T10" fmla="*/ 2 w 44"/>
                <a:gd name="T11" fmla="*/ 6 h 24"/>
                <a:gd name="T12" fmla="*/ 0 w 44"/>
                <a:gd name="T13" fmla="*/ 10 h 24"/>
                <a:gd name="T14" fmla="*/ 0 w 44"/>
                <a:gd name="T15" fmla="*/ 10 h 24"/>
                <a:gd name="T16" fmla="*/ 0 w 44"/>
                <a:gd name="T17" fmla="*/ 10 h 24"/>
                <a:gd name="T18" fmla="*/ 0 w 44"/>
                <a:gd name="T19" fmla="*/ 10 h 24"/>
                <a:gd name="T20" fmla="*/ 2 w 44"/>
                <a:gd name="T21" fmla="*/ 12 h 24"/>
                <a:gd name="T22" fmla="*/ 2 w 44"/>
                <a:gd name="T23" fmla="*/ 12 h 24"/>
                <a:gd name="T24" fmla="*/ 2 w 44"/>
                <a:gd name="T25" fmla="*/ 12 h 24"/>
                <a:gd name="T26" fmla="*/ 2 w 44"/>
                <a:gd name="T27" fmla="*/ 12 h 24"/>
                <a:gd name="T28" fmla="*/ 0 w 44"/>
                <a:gd name="T29" fmla="*/ 12 h 24"/>
                <a:gd name="T30" fmla="*/ 0 w 44"/>
                <a:gd name="T31" fmla="*/ 12 h 24"/>
                <a:gd name="T32" fmla="*/ 6 w 44"/>
                <a:gd name="T33" fmla="*/ 16 h 24"/>
                <a:gd name="T34" fmla="*/ 12 w 44"/>
                <a:gd name="T35" fmla="*/ 18 h 24"/>
                <a:gd name="T36" fmla="*/ 12 w 44"/>
                <a:gd name="T37" fmla="*/ 18 h 24"/>
                <a:gd name="T38" fmla="*/ 16 w 44"/>
                <a:gd name="T39" fmla="*/ 22 h 24"/>
                <a:gd name="T40" fmla="*/ 20 w 44"/>
                <a:gd name="T41" fmla="*/ 24 h 24"/>
                <a:gd name="T42" fmla="*/ 20 w 44"/>
                <a:gd name="T43" fmla="*/ 24 h 24"/>
                <a:gd name="T44" fmla="*/ 24 w 44"/>
                <a:gd name="T45" fmla="*/ 24 h 24"/>
                <a:gd name="T46" fmla="*/ 24 w 44"/>
                <a:gd name="T47" fmla="*/ 24 h 24"/>
                <a:gd name="T48" fmla="*/ 28 w 44"/>
                <a:gd name="T49" fmla="*/ 18 h 24"/>
                <a:gd name="T50" fmla="*/ 32 w 44"/>
                <a:gd name="T51" fmla="*/ 14 h 24"/>
                <a:gd name="T52" fmla="*/ 32 w 44"/>
                <a:gd name="T53" fmla="*/ 14 h 24"/>
                <a:gd name="T54" fmla="*/ 38 w 44"/>
                <a:gd name="T55" fmla="*/ 12 h 24"/>
                <a:gd name="T56" fmla="*/ 40 w 44"/>
                <a:gd name="T57" fmla="*/ 12 h 24"/>
                <a:gd name="T58" fmla="*/ 42 w 44"/>
                <a:gd name="T59" fmla="*/ 10 h 24"/>
                <a:gd name="T60" fmla="*/ 42 w 44"/>
                <a:gd name="T61" fmla="*/ 10 h 24"/>
                <a:gd name="T62" fmla="*/ 44 w 44"/>
                <a:gd name="T63" fmla="*/ 8 h 24"/>
                <a:gd name="T64" fmla="*/ 42 w 44"/>
                <a:gd name="T65" fmla="*/ 6 h 24"/>
                <a:gd name="T66" fmla="*/ 38 w 44"/>
                <a:gd name="T67" fmla="*/ 2 h 24"/>
                <a:gd name="T68" fmla="*/ 38 w 44"/>
                <a:gd name="T69" fmla="*/ 2 h 24"/>
                <a:gd name="T70" fmla="*/ 32 w 44"/>
                <a:gd name="T71" fmla="*/ 0 h 24"/>
                <a:gd name="T72" fmla="*/ 24 w 44"/>
                <a:gd name="T73"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4" h="24">
                  <a:moveTo>
                    <a:pt x="24" y="0"/>
                  </a:moveTo>
                  <a:lnTo>
                    <a:pt x="24" y="0"/>
                  </a:lnTo>
                  <a:lnTo>
                    <a:pt x="14" y="0"/>
                  </a:lnTo>
                  <a:lnTo>
                    <a:pt x="6" y="2"/>
                  </a:lnTo>
                  <a:lnTo>
                    <a:pt x="6" y="2"/>
                  </a:lnTo>
                  <a:lnTo>
                    <a:pt x="2" y="6"/>
                  </a:lnTo>
                  <a:lnTo>
                    <a:pt x="0" y="10"/>
                  </a:lnTo>
                  <a:lnTo>
                    <a:pt x="0" y="10"/>
                  </a:lnTo>
                  <a:lnTo>
                    <a:pt x="0" y="10"/>
                  </a:lnTo>
                  <a:lnTo>
                    <a:pt x="0" y="10"/>
                  </a:lnTo>
                  <a:lnTo>
                    <a:pt x="2" y="12"/>
                  </a:lnTo>
                  <a:lnTo>
                    <a:pt x="2" y="12"/>
                  </a:lnTo>
                  <a:lnTo>
                    <a:pt x="2" y="12"/>
                  </a:lnTo>
                  <a:lnTo>
                    <a:pt x="2" y="12"/>
                  </a:lnTo>
                  <a:lnTo>
                    <a:pt x="0" y="12"/>
                  </a:lnTo>
                  <a:lnTo>
                    <a:pt x="0" y="12"/>
                  </a:lnTo>
                  <a:lnTo>
                    <a:pt x="6" y="16"/>
                  </a:lnTo>
                  <a:lnTo>
                    <a:pt x="12" y="18"/>
                  </a:lnTo>
                  <a:lnTo>
                    <a:pt x="12" y="18"/>
                  </a:lnTo>
                  <a:lnTo>
                    <a:pt x="16" y="22"/>
                  </a:lnTo>
                  <a:lnTo>
                    <a:pt x="20" y="24"/>
                  </a:lnTo>
                  <a:lnTo>
                    <a:pt x="20" y="24"/>
                  </a:lnTo>
                  <a:lnTo>
                    <a:pt x="24" y="24"/>
                  </a:lnTo>
                  <a:lnTo>
                    <a:pt x="24" y="24"/>
                  </a:lnTo>
                  <a:lnTo>
                    <a:pt x="28" y="18"/>
                  </a:lnTo>
                  <a:lnTo>
                    <a:pt x="32" y="14"/>
                  </a:lnTo>
                  <a:lnTo>
                    <a:pt x="32" y="14"/>
                  </a:lnTo>
                  <a:lnTo>
                    <a:pt x="38" y="12"/>
                  </a:lnTo>
                  <a:lnTo>
                    <a:pt x="40" y="12"/>
                  </a:lnTo>
                  <a:lnTo>
                    <a:pt x="42" y="10"/>
                  </a:lnTo>
                  <a:lnTo>
                    <a:pt x="42" y="10"/>
                  </a:lnTo>
                  <a:lnTo>
                    <a:pt x="44" y="8"/>
                  </a:lnTo>
                  <a:lnTo>
                    <a:pt x="42" y="6"/>
                  </a:lnTo>
                  <a:lnTo>
                    <a:pt x="38" y="2"/>
                  </a:lnTo>
                  <a:lnTo>
                    <a:pt x="38" y="2"/>
                  </a:lnTo>
                  <a:lnTo>
                    <a:pt x="32" y="0"/>
                  </a:lnTo>
                  <a:lnTo>
                    <a:pt x="24"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361" name="Freeform 111"/>
            <p:cNvSpPr>
              <a:spLocks/>
            </p:cNvSpPr>
            <p:nvPr/>
          </p:nvSpPr>
          <p:spPr bwMode="auto">
            <a:xfrm>
              <a:off x="2328" y="2634"/>
              <a:ext cx="44" cy="24"/>
            </a:xfrm>
            <a:custGeom>
              <a:avLst/>
              <a:gdLst>
                <a:gd name="T0" fmla="*/ 24 w 44"/>
                <a:gd name="T1" fmla="*/ 0 h 24"/>
                <a:gd name="T2" fmla="*/ 24 w 44"/>
                <a:gd name="T3" fmla="*/ 0 h 24"/>
                <a:gd name="T4" fmla="*/ 14 w 44"/>
                <a:gd name="T5" fmla="*/ 0 h 24"/>
                <a:gd name="T6" fmla="*/ 6 w 44"/>
                <a:gd name="T7" fmla="*/ 2 h 24"/>
                <a:gd name="T8" fmla="*/ 6 w 44"/>
                <a:gd name="T9" fmla="*/ 2 h 24"/>
                <a:gd name="T10" fmla="*/ 2 w 44"/>
                <a:gd name="T11" fmla="*/ 6 h 24"/>
                <a:gd name="T12" fmla="*/ 0 w 44"/>
                <a:gd name="T13" fmla="*/ 10 h 24"/>
                <a:gd name="T14" fmla="*/ 0 w 44"/>
                <a:gd name="T15" fmla="*/ 10 h 24"/>
                <a:gd name="T16" fmla="*/ 0 w 44"/>
                <a:gd name="T17" fmla="*/ 10 h 24"/>
                <a:gd name="T18" fmla="*/ 0 w 44"/>
                <a:gd name="T19" fmla="*/ 10 h 24"/>
                <a:gd name="T20" fmla="*/ 2 w 44"/>
                <a:gd name="T21" fmla="*/ 12 h 24"/>
                <a:gd name="T22" fmla="*/ 2 w 44"/>
                <a:gd name="T23" fmla="*/ 12 h 24"/>
                <a:gd name="T24" fmla="*/ 2 w 44"/>
                <a:gd name="T25" fmla="*/ 12 h 24"/>
                <a:gd name="T26" fmla="*/ 2 w 44"/>
                <a:gd name="T27" fmla="*/ 12 h 24"/>
                <a:gd name="T28" fmla="*/ 0 w 44"/>
                <a:gd name="T29" fmla="*/ 12 h 24"/>
                <a:gd name="T30" fmla="*/ 0 w 44"/>
                <a:gd name="T31" fmla="*/ 12 h 24"/>
                <a:gd name="T32" fmla="*/ 6 w 44"/>
                <a:gd name="T33" fmla="*/ 16 h 24"/>
                <a:gd name="T34" fmla="*/ 12 w 44"/>
                <a:gd name="T35" fmla="*/ 18 h 24"/>
                <a:gd name="T36" fmla="*/ 12 w 44"/>
                <a:gd name="T37" fmla="*/ 18 h 24"/>
                <a:gd name="T38" fmla="*/ 16 w 44"/>
                <a:gd name="T39" fmla="*/ 22 h 24"/>
                <a:gd name="T40" fmla="*/ 20 w 44"/>
                <a:gd name="T41" fmla="*/ 24 h 24"/>
                <a:gd name="T42" fmla="*/ 20 w 44"/>
                <a:gd name="T43" fmla="*/ 24 h 24"/>
                <a:gd name="T44" fmla="*/ 24 w 44"/>
                <a:gd name="T45" fmla="*/ 24 h 24"/>
                <a:gd name="T46" fmla="*/ 24 w 44"/>
                <a:gd name="T47" fmla="*/ 24 h 24"/>
                <a:gd name="T48" fmla="*/ 28 w 44"/>
                <a:gd name="T49" fmla="*/ 18 h 24"/>
                <a:gd name="T50" fmla="*/ 32 w 44"/>
                <a:gd name="T51" fmla="*/ 14 h 24"/>
                <a:gd name="T52" fmla="*/ 32 w 44"/>
                <a:gd name="T53" fmla="*/ 14 h 24"/>
                <a:gd name="T54" fmla="*/ 38 w 44"/>
                <a:gd name="T55" fmla="*/ 12 h 24"/>
                <a:gd name="T56" fmla="*/ 40 w 44"/>
                <a:gd name="T57" fmla="*/ 12 h 24"/>
                <a:gd name="T58" fmla="*/ 42 w 44"/>
                <a:gd name="T59" fmla="*/ 10 h 24"/>
                <a:gd name="T60" fmla="*/ 42 w 44"/>
                <a:gd name="T61" fmla="*/ 10 h 24"/>
                <a:gd name="T62" fmla="*/ 44 w 44"/>
                <a:gd name="T63" fmla="*/ 8 h 24"/>
                <a:gd name="T64" fmla="*/ 42 w 44"/>
                <a:gd name="T65" fmla="*/ 6 h 24"/>
                <a:gd name="T66" fmla="*/ 38 w 44"/>
                <a:gd name="T67" fmla="*/ 2 h 24"/>
                <a:gd name="T68" fmla="*/ 38 w 44"/>
                <a:gd name="T69" fmla="*/ 2 h 24"/>
                <a:gd name="T70" fmla="*/ 32 w 44"/>
                <a:gd name="T71" fmla="*/ 0 h 24"/>
                <a:gd name="T72" fmla="*/ 24 w 44"/>
                <a:gd name="T73"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4" h="24">
                  <a:moveTo>
                    <a:pt x="24" y="0"/>
                  </a:moveTo>
                  <a:lnTo>
                    <a:pt x="24" y="0"/>
                  </a:lnTo>
                  <a:lnTo>
                    <a:pt x="14" y="0"/>
                  </a:lnTo>
                  <a:lnTo>
                    <a:pt x="6" y="2"/>
                  </a:lnTo>
                  <a:lnTo>
                    <a:pt x="6" y="2"/>
                  </a:lnTo>
                  <a:lnTo>
                    <a:pt x="2" y="6"/>
                  </a:lnTo>
                  <a:lnTo>
                    <a:pt x="0" y="10"/>
                  </a:lnTo>
                  <a:lnTo>
                    <a:pt x="0" y="10"/>
                  </a:lnTo>
                  <a:lnTo>
                    <a:pt x="0" y="10"/>
                  </a:lnTo>
                  <a:lnTo>
                    <a:pt x="0" y="10"/>
                  </a:lnTo>
                  <a:lnTo>
                    <a:pt x="2" y="12"/>
                  </a:lnTo>
                  <a:lnTo>
                    <a:pt x="2" y="12"/>
                  </a:lnTo>
                  <a:lnTo>
                    <a:pt x="2" y="12"/>
                  </a:lnTo>
                  <a:lnTo>
                    <a:pt x="2" y="12"/>
                  </a:lnTo>
                  <a:lnTo>
                    <a:pt x="0" y="12"/>
                  </a:lnTo>
                  <a:lnTo>
                    <a:pt x="0" y="12"/>
                  </a:lnTo>
                  <a:lnTo>
                    <a:pt x="6" y="16"/>
                  </a:lnTo>
                  <a:lnTo>
                    <a:pt x="12" y="18"/>
                  </a:lnTo>
                  <a:lnTo>
                    <a:pt x="12" y="18"/>
                  </a:lnTo>
                  <a:lnTo>
                    <a:pt x="16" y="22"/>
                  </a:lnTo>
                  <a:lnTo>
                    <a:pt x="20" y="24"/>
                  </a:lnTo>
                  <a:lnTo>
                    <a:pt x="20" y="24"/>
                  </a:lnTo>
                  <a:lnTo>
                    <a:pt x="24" y="24"/>
                  </a:lnTo>
                  <a:lnTo>
                    <a:pt x="24" y="24"/>
                  </a:lnTo>
                  <a:lnTo>
                    <a:pt x="28" y="18"/>
                  </a:lnTo>
                  <a:lnTo>
                    <a:pt x="32" y="14"/>
                  </a:lnTo>
                  <a:lnTo>
                    <a:pt x="32" y="14"/>
                  </a:lnTo>
                  <a:lnTo>
                    <a:pt x="38" y="12"/>
                  </a:lnTo>
                  <a:lnTo>
                    <a:pt x="40" y="12"/>
                  </a:lnTo>
                  <a:lnTo>
                    <a:pt x="42" y="10"/>
                  </a:lnTo>
                  <a:lnTo>
                    <a:pt x="42" y="10"/>
                  </a:lnTo>
                  <a:lnTo>
                    <a:pt x="44" y="8"/>
                  </a:lnTo>
                  <a:lnTo>
                    <a:pt x="42" y="6"/>
                  </a:lnTo>
                  <a:lnTo>
                    <a:pt x="38" y="2"/>
                  </a:lnTo>
                  <a:lnTo>
                    <a:pt x="38" y="2"/>
                  </a:lnTo>
                  <a:lnTo>
                    <a:pt x="32" y="0"/>
                  </a:lnTo>
                  <a:lnTo>
                    <a:pt x="2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362" name="Freeform 112"/>
            <p:cNvSpPr>
              <a:spLocks/>
            </p:cNvSpPr>
            <p:nvPr/>
          </p:nvSpPr>
          <p:spPr bwMode="auto">
            <a:xfrm>
              <a:off x="2326" y="2644"/>
              <a:ext cx="4" cy="2"/>
            </a:xfrm>
            <a:custGeom>
              <a:avLst/>
              <a:gdLst>
                <a:gd name="T0" fmla="*/ 2 w 4"/>
                <a:gd name="T1" fmla="*/ 0 h 2"/>
                <a:gd name="T2" fmla="*/ 0 w 4"/>
                <a:gd name="T3" fmla="*/ 0 h 2"/>
                <a:gd name="T4" fmla="*/ 0 w 4"/>
                <a:gd name="T5" fmla="*/ 0 h 2"/>
                <a:gd name="T6" fmla="*/ 2 w 4"/>
                <a:gd name="T7" fmla="*/ 2 h 2"/>
                <a:gd name="T8" fmla="*/ 4 w 4"/>
                <a:gd name="T9" fmla="*/ 2 h 2"/>
                <a:gd name="T10" fmla="*/ 4 w 4"/>
                <a:gd name="T11" fmla="*/ 2 h 2"/>
                <a:gd name="T12" fmla="*/ 2 w 4"/>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4" h="2">
                  <a:moveTo>
                    <a:pt x="2" y="0"/>
                  </a:moveTo>
                  <a:lnTo>
                    <a:pt x="0" y="0"/>
                  </a:lnTo>
                  <a:lnTo>
                    <a:pt x="0" y="0"/>
                  </a:lnTo>
                  <a:lnTo>
                    <a:pt x="2" y="2"/>
                  </a:lnTo>
                  <a:lnTo>
                    <a:pt x="4" y="2"/>
                  </a:lnTo>
                  <a:lnTo>
                    <a:pt x="4" y="2"/>
                  </a:lnTo>
                  <a:lnTo>
                    <a:pt x="2"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363" name="Freeform 113"/>
            <p:cNvSpPr>
              <a:spLocks/>
            </p:cNvSpPr>
            <p:nvPr/>
          </p:nvSpPr>
          <p:spPr bwMode="auto">
            <a:xfrm>
              <a:off x="2326" y="2644"/>
              <a:ext cx="4" cy="2"/>
            </a:xfrm>
            <a:custGeom>
              <a:avLst/>
              <a:gdLst>
                <a:gd name="T0" fmla="*/ 2 w 4"/>
                <a:gd name="T1" fmla="*/ 0 h 2"/>
                <a:gd name="T2" fmla="*/ 0 w 4"/>
                <a:gd name="T3" fmla="*/ 0 h 2"/>
                <a:gd name="T4" fmla="*/ 0 w 4"/>
                <a:gd name="T5" fmla="*/ 0 h 2"/>
                <a:gd name="T6" fmla="*/ 2 w 4"/>
                <a:gd name="T7" fmla="*/ 2 h 2"/>
                <a:gd name="T8" fmla="*/ 4 w 4"/>
                <a:gd name="T9" fmla="*/ 2 h 2"/>
                <a:gd name="T10" fmla="*/ 4 w 4"/>
                <a:gd name="T11" fmla="*/ 2 h 2"/>
                <a:gd name="T12" fmla="*/ 2 w 4"/>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4" h="2">
                  <a:moveTo>
                    <a:pt x="2" y="0"/>
                  </a:moveTo>
                  <a:lnTo>
                    <a:pt x="0" y="0"/>
                  </a:lnTo>
                  <a:lnTo>
                    <a:pt x="0" y="0"/>
                  </a:lnTo>
                  <a:lnTo>
                    <a:pt x="2" y="2"/>
                  </a:lnTo>
                  <a:lnTo>
                    <a:pt x="4" y="2"/>
                  </a:lnTo>
                  <a:lnTo>
                    <a:pt x="4" y="2"/>
                  </a:lnTo>
                  <a:lnTo>
                    <a:pt x="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364" name="Freeform 114"/>
            <p:cNvSpPr>
              <a:spLocks/>
            </p:cNvSpPr>
            <p:nvPr/>
          </p:nvSpPr>
          <p:spPr bwMode="auto">
            <a:xfrm>
              <a:off x="2364" y="2660"/>
              <a:ext cx="20" cy="10"/>
            </a:xfrm>
            <a:custGeom>
              <a:avLst/>
              <a:gdLst>
                <a:gd name="T0" fmla="*/ 16 w 20"/>
                <a:gd name="T1" fmla="*/ 0 h 10"/>
                <a:gd name="T2" fmla="*/ 16 w 20"/>
                <a:gd name="T3" fmla="*/ 0 h 10"/>
                <a:gd name="T4" fmla="*/ 8 w 20"/>
                <a:gd name="T5" fmla="*/ 2 h 10"/>
                <a:gd name="T6" fmla="*/ 2 w 20"/>
                <a:gd name="T7" fmla="*/ 4 h 10"/>
                <a:gd name="T8" fmla="*/ 2 w 20"/>
                <a:gd name="T9" fmla="*/ 4 h 10"/>
                <a:gd name="T10" fmla="*/ 0 w 20"/>
                <a:gd name="T11" fmla="*/ 6 h 10"/>
                <a:gd name="T12" fmla="*/ 4 w 20"/>
                <a:gd name="T13" fmla="*/ 10 h 10"/>
                <a:gd name="T14" fmla="*/ 4 w 20"/>
                <a:gd name="T15" fmla="*/ 10 h 10"/>
                <a:gd name="T16" fmla="*/ 6 w 20"/>
                <a:gd name="T17" fmla="*/ 10 h 10"/>
                <a:gd name="T18" fmla="*/ 6 w 20"/>
                <a:gd name="T19" fmla="*/ 10 h 10"/>
                <a:gd name="T20" fmla="*/ 16 w 20"/>
                <a:gd name="T21" fmla="*/ 8 h 10"/>
                <a:gd name="T22" fmla="*/ 20 w 20"/>
                <a:gd name="T23" fmla="*/ 4 h 10"/>
                <a:gd name="T24" fmla="*/ 20 w 20"/>
                <a:gd name="T25" fmla="*/ 2 h 10"/>
                <a:gd name="T26" fmla="*/ 18 w 20"/>
                <a:gd name="T27" fmla="*/ 2 h 10"/>
                <a:gd name="T28" fmla="*/ 18 w 20"/>
                <a:gd name="T29" fmla="*/ 2 h 10"/>
                <a:gd name="T30" fmla="*/ 16 w 20"/>
                <a:gd name="T3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0" h="10">
                  <a:moveTo>
                    <a:pt x="16" y="0"/>
                  </a:moveTo>
                  <a:lnTo>
                    <a:pt x="16" y="0"/>
                  </a:lnTo>
                  <a:lnTo>
                    <a:pt x="8" y="2"/>
                  </a:lnTo>
                  <a:lnTo>
                    <a:pt x="2" y="4"/>
                  </a:lnTo>
                  <a:lnTo>
                    <a:pt x="2" y="4"/>
                  </a:lnTo>
                  <a:lnTo>
                    <a:pt x="0" y="6"/>
                  </a:lnTo>
                  <a:lnTo>
                    <a:pt x="4" y="10"/>
                  </a:lnTo>
                  <a:lnTo>
                    <a:pt x="4" y="10"/>
                  </a:lnTo>
                  <a:lnTo>
                    <a:pt x="6" y="10"/>
                  </a:lnTo>
                  <a:lnTo>
                    <a:pt x="6" y="10"/>
                  </a:lnTo>
                  <a:lnTo>
                    <a:pt x="16" y="8"/>
                  </a:lnTo>
                  <a:lnTo>
                    <a:pt x="20" y="4"/>
                  </a:lnTo>
                  <a:lnTo>
                    <a:pt x="20" y="2"/>
                  </a:lnTo>
                  <a:lnTo>
                    <a:pt x="18" y="2"/>
                  </a:lnTo>
                  <a:lnTo>
                    <a:pt x="18" y="2"/>
                  </a:lnTo>
                  <a:lnTo>
                    <a:pt x="16"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365" name="Freeform 115"/>
            <p:cNvSpPr>
              <a:spLocks/>
            </p:cNvSpPr>
            <p:nvPr/>
          </p:nvSpPr>
          <p:spPr bwMode="auto">
            <a:xfrm>
              <a:off x="2364" y="2660"/>
              <a:ext cx="20" cy="10"/>
            </a:xfrm>
            <a:custGeom>
              <a:avLst/>
              <a:gdLst>
                <a:gd name="T0" fmla="*/ 16 w 20"/>
                <a:gd name="T1" fmla="*/ 0 h 10"/>
                <a:gd name="T2" fmla="*/ 16 w 20"/>
                <a:gd name="T3" fmla="*/ 0 h 10"/>
                <a:gd name="T4" fmla="*/ 8 w 20"/>
                <a:gd name="T5" fmla="*/ 2 h 10"/>
                <a:gd name="T6" fmla="*/ 2 w 20"/>
                <a:gd name="T7" fmla="*/ 4 h 10"/>
                <a:gd name="T8" fmla="*/ 2 w 20"/>
                <a:gd name="T9" fmla="*/ 4 h 10"/>
                <a:gd name="T10" fmla="*/ 0 w 20"/>
                <a:gd name="T11" fmla="*/ 6 h 10"/>
                <a:gd name="T12" fmla="*/ 4 w 20"/>
                <a:gd name="T13" fmla="*/ 10 h 10"/>
                <a:gd name="T14" fmla="*/ 4 w 20"/>
                <a:gd name="T15" fmla="*/ 10 h 10"/>
                <a:gd name="T16" fmla="*/ 6 w 20"/>
                <a:gd name="T17" fmla="*/ 10 h 10"/>
                <a:gd name="T18" fmla="*/ 6 w 20"/>
                <a:gd name="T19" fmla="*/ 10 h 10"/>
                <a:gd name="T20" fmla="*/ 16 w 20"/>
                <a:gd name="T21" fmla="*/ 8 h 10"/>
                <a:gd name="T22" fmla="*/ 20 w 20"/>
                <a:gd name="T23" fmla="*/ 4 h 10"/>
                <a:gd name="T24" fmla="*/ 20 w 20"/>
                <a:gd name="T25" fmla="*/ 2 h 10"/>
                <a:gd name="T26" fmla="*/ 18 w 20"/>
                <a:gd name="T27" fmla="*/ 2 h 10"/>
                <a:gd name="T28" fmla="*/ 18 w 20"/>
                <a:gd name="T29" fmla="*/ 2 h 10"/>
                <a:gd name="T30" fmla="*/ 16 w 20"/>
                <a:gd name="T3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0" h="10">
                  <a:moveTo>
                    <a:pt x="16" y="0"/>
                  </a:moveTo>
                  <a:lnTo>
                    <a:pt x="16" y="0"/>
                  </a:lnTo>
                  <a:lnTo>
                    <a:pt x="8" y="2"/>
                  </a:lnTo>
                  <a:lnTo>
                    <a:pt x="2" y="4"/>
                  </a:lnTo>
                  <a:lnTo>
                    <a:pt x="2" y="4"/>
                  </a:lnTo>
                  <a:lnTo>
                    <a:pt x="0" y="6"/>
                  </a:lnTo>
                  <a:lnTo>
                    <a:pt x="4" y="10"/>
                  </a:lnTo>
                  <a:lnTo>
                    <a:pt x="4" y="10"/>
                  </a:lnTo>
                  <a:lnTo>
                    <a:pt x="6" y="10"/>
                  </a:lnTo>
                  <a:lnTo>
                    <a:pt x="6" y="10"/>
                  </a:lnTo>
                  <a:lnTo>
                    <a:pt x="16" y="8"/>
                  </a:lnTo>
                  <a:lnTo>
                    <a:pt x="20" y="4"/>
                  </a:lnTo>
                  <a:lnTo>
                    <a:pt x="20" y="2"/>
                  </a:lnTo>
                  <a:lnTo>
                    <a:pt x="18" y="2"/>
                  </a:lnTo>
                  <a:lnTo>
                    <a:pt x="18" y="2"/>
                  </a:lnTo>
                  <a:lnTo>
                    <a:pt x="1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366" name="Freeform 116"/>
            <p:cNvSpPr>
              <a:spLocks/>
            </p:cNvSpPr>
            <p:nvPr/>
          </p:nvSpPr>
          <p:spPr bwMode="auto">
            <a:xfrm>
              <a:off x="2424" y="2636"/>
              <a:ext cx="60" cy="38"/>
            </a:xfrm>
            <a:custGeom>
              <a:avLst/>
              <a:gdLst>
                <a:gd name="T0" fmla="*/ 50 w 60"/>
                <a:gd name="T1" fmla="*/ 0 h 38"/>
                <a:gd name="T2" fmla="*/ 50 w 60"/>
                <a:gd name="T3" fmla="*/ 0 h 38"/>
                <a:gd name="T4" fmla="*/ 50 w 60"/>
                <a:gd name="T5" fmla="*/ 0 h 38"/>
                <a:gd name="T6" fmla="*/ 50 w 60"/>
                <a:gd name="T7" fmla="*/ 0 h 38"/>
                <a:gd name="T8" fmla="*/ 44 w 60"/>
                <a:gd name="T9" fmla="*/ 0 h 38"/>
                <a:gd name="T10" fmla="*/ 40 w 60"/>
                <a:gd name="T11" fmla="*/ 2 h 38"/>
                <a:gd name="T12" fmla="*/ 28 w 60"/>
                <a:gd name="T13" fmla="*/ 10 h 38"/>
                <a:gd name="T14" fmla="*/ 18 w 60"/>
                <a:gd name="T15" fmla="*/ 18 h 38"/>
                <a:gd name="T16" fmla="*/ 8 w 60"/>
                <a:gd name="T17" fmla="*/ 24 h 38"/>
                <a:gd name="T18" fmla="*/ 8 w 60"/>
                <a:gd name="T19" fmla="*/ 24 h 38"/>
                <a:gd name="T20" fmla="*/ 4 w 60"/>
                <a:gd name="T21" fmla="*/ 28 h 38"/>
                <a:gd name="T22" fmla="*/ 0 w 60"/>
                <a:gd name="T23" fmla="*/ 32 h 38"/>
                <a:gd name="T24" fmla="*/ 2 w 60"/>
                <a:gd name="T25" fmla="*/ 36 h 38"/>
                <a:gd name="T26" fmla="*/ 6 w 60"/>
                <a:gd name="T27" fmla="*/ 38 h 38"/>
                <a:gd name="T28" fmla="*/ 6 w 60"/>
                <a:gd name="T29" fmla="*/ 38 h 38"/>
                <a:gd name="T30" fmla="*/ 8 w 60"/>
                <a:gd name="T31" fmla="*/ 38 h 38"/>
                <a:gd name="T32" fmla="*/ 8 w 60"/>
                <a:gd name="T33" fmla="*/ 38 h 38"/>
                <a:gd name="T34" fmla="*/ 18 w 60"/>
                <a:gd name="T35" fmla="*/ 36 h 38"/>
                <a:gd name="T36" fmla="*/ 26 w 60"/>
                <a:gd name="T37" fmla="*/ 30 h 38"/>
                <a:gd name="T38" fmla="*/ 42 w 60"/>
                <a:gd name="T39" fmla="*/ 18 h 38"/>
                <a:gd name="T40" fmla="*/ 42 w 60"/>
                <a:gd name="T41" fmla="*/ 18 h 38"/>
                <a:gd name="T42" fmla="*/ 52 w 60"/>
                <a:gd name="T43" fmla="*/ 14 h 38"/>
                <a:gd name="T44" fmla="*/ 56 w 60"/>
                <a:gd name="T45" fmla="*/ 12 h 38"/>
                <a:gd name="T46" fmla="*/ 60 w 60"/>
                <a:gd name="T47" fmla="*/ 8 h 38"/>
                <a:gd name="T48" fmla="*/ 60 w 60"/>
                <a:gd name="T49" fmla="*/ 8 h 38"/>
                <a:gd name="T50" fmla="*/ 60 w 60"/>
                <a:gd name="T51" fmla="*/ 4 h 38"/>
                <a:gd name="T52" fmla="*/ 58 w 60"/>
                <a:gd name="T53" fmla="*/ 2 h 38"/>
                <a:gd name="T54" fmla="*/ 54 w 60"/>
                <a:gd name="T55" fmla="*/ 0 h 38"/>
                <a:gd name="T56" fmla="*/ 50 w 60"/>
                <a:gd name="T57"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38">
                  <a:moveTo>
                    <a:pt x="50" y="0"/>
                  </a:moveTo>
                  <a:lnTo>
                    <a:pt x="50" y="0"/>
                  </a:lnTo>
                  <a:lnTo>
                    <a:pt x="50" y="0"/>
                  </a:lnTo>
                  <a:lnTo>
                    <a:pt x="50" y="0"/>
                  </a:lnTo>
                  <a:lnTo>
                    <a:pt x="44" y="0"/>
                  </a:lnTo>
                  <a:lnTo>
                    <a:pt x="40" y="2"/>
                  </a:lnTo>
                  <a:lnTo>
                    <a:pt x="28" y="10"/>
                  </a:lnTo>
                  <a:lnTo>
                    <a:pt x="18" y="18"/>
                  </a:lnTo>
                  <a:lnTo>
                    <a:pt x="8" y="24"/>
                  </a:lnTo>
                  <a:lnTo>
                    <a:pt x="8" y="24"/>
                  </a:lnTo>
                  <a:lnTo>
                    <a:pt x="4" y="28"/>
                  </a:lnTo>
                  <a:lnTo>
                    <a:pt x="0" y="32"/>
                  </a:lnTo>
                  <a:lnTo>
                    <a:pt x="2" y="36"/>
                  </a:lnTo>
                  <a:lnTo>
                    <a:pt x="6" y="38"/>
                  </a:lnTo>
                  <a:lnTo>
                    <a:pt x="6" y="38"/>
                  </a:lnTo>
                  <a:lnTo>
                    <a:pt x="8" y="38"/>
                  </a:lnTo>
                  <a:lnTo>
                    <a:pt x="8" y="38"/>
                  </a:lnTo>
                  <a:lnTo>
                    <a:pt x="18" y="36"/>
                  </a:lnTo>
                  <a:lnTo>
                    <a:pt x="26" y="30"/>
                  </a:lnTo>
                  <a:lnTo>
                    <a:pt x="42" y="18"/>
                  </a:lnTo>
                  <a:lnTo>
                    <a:pt x="42" y="18"/>
                  </a:lnTo>
                  <a:lnTo>
                    <a:pt x="52" y="14"/>
                  </a:lnTo>
                  <a:lnTo>
                    <a:pt x="56" y="12"/>
                  </a:lnTo>
                  <a:lnTo>
                    <a:pt x="60" y="8"/>
                  </a:lnTo>
                  <a:lnTo>
                    <a:pt x="60" y="8"/>
                  </a:lnTo>
                  <a:lnTo>
                    <a:pt x="60" y="4"/>
                  </a:lnTo>
                  <a:lnTo>
                    <a:pt x="58" y="2"/>
                  </a:lnTo>
                  <a:lnTo>
                    <a:pt x="54" y="0"/>
                  </a:lnTo>
                  <a:lnTo>
                    <a:pt x="50"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367" name="Freeform 117"/>
            <p:cNvSpPr>
              <a:spLocks/>
            </p:cNvSpPr>
            <p:nvPr/>
          </p:nvSpPr>
          <p:spPr bwMode="auto">
            <a:xfrm>
              <a:off x="2424" y="2636"/>
              <a:ext cx="60" cy="38"/>
            </a:xfrm>
            <a:custGeom>
              <a:avLst/>
              <a:gdLst>
                <a:gd name="T0" fmla="*/ 50 w 60"/>
                <a:gd name="T1" fmla="*/ 0 h 38"/>
                <a:gd name="T2" fmla="*/ 50 w 60"/>
                <a:gd name="T3" fmla="*/ 0 h 38"/>
                <a:gd name="T4" fmla="*/ 50 w 60"/>
                <a:gd name="T5" fmla="*/ 0 h 38"/>
                <a:gd name="T6" fmla="*/ 50 w 60"/>
                <a:gd name="T7" fmla="*/ 0 h 38"/>
                <a:gd name="T8" fmla="*/ 44 w 60"/>
                <a:gd name="T9" fmla="*/ 0 h 38"/>
                <a:gd name="T10" fmla="*/ 40 w 60"/>
                <a:gd name="T11" fmla="*/ 2 h 38"/>
                <a:gd name="T12" fmla="*/ 28 w 60"/>
                <a:gd name="T13" fmla="*/ 10 h 38"/>
                <a:gd name="T14" fmla="*/ 18 w 60"/>
                <a:gd name="T15" fmla="*/ 18 h 38"/>
                <a:gd name="T16" fmla="*/ 8 w 60"/>
                <a:gd name="T17" fmla="*/ 24 h 38"/>
                <a:gd name="T18" fmla="*/ 8 w 60"/>
                <a:gd name="T19" fmla="*/ 24 h 38"/>
                <a:gd name="T20" fmla="*/ 4 w 60"/>
                <a:gd name="T21" fmla="*/ 28 h 38"/>
                <a:gd name="T22" fmla="*/ 0 w 60"/>
                <a:gd name="T23" fmla="*/ 32 h 38"/>
                <a:gd name="T24" fmla="*/ 2 w 60"/>
                <a:gd name="T25" fmla="*/ 36 h 38"/>
                <a:gd name="T26" fmla="*/ 6 w 60"/>
                <a:gd name="T27" fmla="*/ 38 h 38"/>
                <a:gd name="T28" fmla="*/ 6 w 60"/>
                <a:gd name="T29" fmla="*/ 38 h 38"/>
                <a:gd name="T30" fmla="*/ 8 w 60"/>
                <a:gd name="T31" fmla="*/ 38 h 38"/>
                <a:gd name="T32" fmla="*/ 8 w 60"/>
                <a:gd name="T33" fmla="*/ 38 h 38"/>
                <a:gd name="T34" fmla="*/ 18 w 60"/>
                <a:gd name="T35" fmla="*/ 36 h 38"/>
                <a:gd name="T36" fmla="*/ 26 w 60"/>
                <a:gd name="T37" fmla="*/ 30 h 38"/>
                <a:gd name="T38" fmla="*/ 42 w 60"/>
                <a:gd name="T39" fmla="*/ 18 h 38"/>
                <a:gd name="T40" fmla="*/ 42 w 60"/>
                <a:gd name="T41" fmla="*/ 18 h 38"/>
                <a:gd name="T42" fmla="*/ 52 w 60"/>
                <a:gd name="T43" fmla="*/ 14 h 38"/>
                <a:gd name="T44" fmla="*/ 56 w 60"/>
                <a:gd name="T45" fmla="*/ 12 h 38"/>
                <a:gd name="T46" fmla="*/ 60 w 60"/>
                <a:gd name="T47" fmla="*/ 8 h 38"/>
                <a:gd name="T48" fmla="*/ 60 w 60"/>
                <a:gd name="T49" fmla="*/ 8 h 38"/>
                <a:gd name="T50" fmla="*/ 60 w 60"/>
                <a:gd name="T51" fmla="*/ 4 h 38"/>
                <a:gd name="T52" fmla="*/ 58 w 60"/>
                <a:gd name="T53" fmla="*/ 2 h 38"/>
                <a:gd name="T54" fmla="*/ 54 w 60"/>
                <a:gd name="T55" fmla="*/ 0 h 38"/>
                <a:gd name="T56" fmla="*/ 50 w 60"/>
                <a:gd name="T57"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38">
                  <a:moveTo>
                    <a:pt x="50" y="0"/>
                  </a:moveTo>
                  <a:lnTo>
                    <a:pt x="50" y="0"/>
                  </a:lnTo>
                  <a:lnTo>
                    <a:pt x="50" y="0"/>
                  </a:lnTo>
                  <a:lnTo>
                    <a:pt x="50" y="0"/>
                  </a:lnTo>
                  <a:lnTo>
                    <a:pt x="44" y="0"/>
                  </a:lnTo>
                  <a:lnTo>
                    <a:pt x="40" y="2"/>
                  </a:lnTo>
                  <a:lnTo>
                    <a:pt x="28" y="10"/>
                  </a:lnTo>
                  <a:lnTo>
                    <a:pt x="18" y="18"/>
                  </a:lnTo>
                  <a:lnTo>
                    <a:pt x="8" y="24"/>
                  </a:lnTo>
                  <a:lnTo>
                    <a:pt x="8" y="24"/>
                  </a:lnTo>
                  <a:lnTo>
                    <a:pt x="4" y="28"/>
                  </a:lnTo>
                  <a:lnTo>
                    <a:pt x="0" y="32"/>
                  </a:lnTo>
                  <a:lnTo>
                    <a:pt x="2" y="36"/>
                  </a:lnTo>
                  <a:lnTo>
                    <a:pt x="6" y="38"/>
                  </a:lnTo>
                  <a:lnTo>
                    <a:pt x="6" y="38"/>
                  </a:lnTo>
                  <a:lnTo>
                    <a:pt x="8" y="38"/>
                  </a:lnTo>
                  <a:lnTo>
                    <a:pt x="8" y="38"/>
                  </a:lnTo>
                  <a:lnTo>
                    <a:pt x="18" y="36"/>
                  </a:lnTo>
                  <a:lnTo>
                    <a:pt x="26" y="30"/>
                  </a:lnTo>
                  <a:lnTo>
                    <a:pt x="42" y="18"/>
                  </a:lnTo>
                  <a:lnTo>
                    <a:pt x="42" y="18"/>
                  </a:lnTo>
                  <a:lnTo>
                    <a:pt x="52" y="14"/>
                  </a:lnTo>
                  <a:lnTo>
                    <a:pt x="56" y="12"/>
                  </a:lnTo>
                  <a:lnTo>
                    <a:pt x="60" y="8"/>
                  </a:lnTo>
                  <a:lnTo>
                    <a:pt x="60" y="8"/>
                  </a:lnTo>
                  <a:lnTo>
                    <a:pt x="60" y="4"/>
                  </a:lnTo>
                  <a:lnTo>
                    <a:pt x="58" y="2"/>
                  </a:lnTo>
                  <a:lnTo>
                    <a:pt x="54" y="0"/>
                  </a:lnTo>
                  <a:lnTo>
                    <a:pt x="5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368" name="Freeform 118"/>
            <p:cNvSpPr>
              <a:spLocks/>
            </p:cNvSpPr>
            <p:nvPr/>
          </p:nvSpPr>
          <p:spPr bwMode="auto">
            <a:xfrm>
              <a:off x="2466" y="2562"/>
              <a:ext cx="24" cy="10"/>
            </a:xfrm>
            <a:custGeom>
              <a:avLst/>
              <a:gdLst>
                <a:gd name="T0" fmla="*/ 12 w 24"/>
                <a:gd name="T1" fmla="*/ 0 h 10"/>
                <a:gd name="T2" fmla="*/ 12 w 24"/>
                <a:gd name="T3" fmla="*/ 0 h 10"/>
                <a:gd name="T4" fmla="*/ 4 w 24"/>
                <a:gd name="T5" fmla="*/ 0 h 10"/>
                <a:gd name="T6" fmla="*/ 4 w 24"/>
                <a:gd name="T7" fmla="*/ 0 h 10"/>
                <a:gd name="T8" fmla="*/ 0 w 24"/>
                <a:gd name="T9" fmla="*/ 4 h 10"/>
                <a:gd name="T10" fmla="*/ 0 w 24"/>
                <a:gd name="T11" fmla="*/ 6 h 10"/>
                <a:gd name="T12" fmla="*/ 2 w 24"/>
                <a:gd name="T13" fmla="*/ 8 h 10"/>
                <a:gd name="T14" fmla="*/ 6 w 24"/>
                <a:gd name="T15" fmla="*/ 8 h 10"/>
                <a:gd name="T16" fmla="*/ 6 w 24"/>
                <a:gd name="T17" fmla="*/ 8 h 10"/>
                <a:gd name="T18" fmla="*/ 14 w 24"/>
                <a:gd name="T19" fmla="*/ 10 h 10"/>
                <a:gd name="T20" fmla="*/ 14 w 24"/>
                <a:gd name="T21" fmla="*/ 10 h 10"/>
                <a:gd name="T22" fmla="*/ 22 w 24"/>
                <a:gd name="T23" fmla="*/ 8 h 10"/>
                <a:gd name="T24" fmla="*/ 24 w 24"/>
                <a:gd name="T25" fmla="*/ 8 h 10"/>
                <a:gd name="T26" fmla="*/ 24 w 24"/>
                <a:gd name="T27" fmla="*/ 4 h 10"/>
                <a:gd name="T28" fmla="*/ 24 w 24"/>
                <a:gd name="T29" fmla="*/ 4 h 10"/>
                <a:gd name="T30" fmla="*/ 22 w 24"/>
                <a:gd name="T31" fmla="*/ 2 h 10"/>
                <a:gd name="T32" fmla="*/ 20 w 24"/>
                <a:gd name="T33" fmla="*/ 0 h 10"/>
                <a:gd name="T34" fmla="*/ 12 w 24"/>
                <a:gd name="T35"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4" h="10">
                  <a:moveTo>
                    <a:pt x="12" y="0"/>
                  </a:moveTo>
                  <a:lnTo>
                    <a:pt x="12" y="0"/>
                  </a:lnTo>
                  <a:lnTo>
                    <a:pt x="4" y="0"/>
                  </a:lnTo>
                  <a:lnTo>
                    <a:pt x="4" y="0"/>
                  </a:lnTo>
                  <a:lnTo>
                    <a:pt x="0" y="4"/>
                  </a:lnTo>
                  <a:lnTo>
                    <a:pt x="0" y="6"/>
                  </a:lnTo>
                  <a:lnTo>
                    <a:pt x="2" y="8"/>
                  </a:lnTo>
                  <a:lnTo>
                    <a:pt x="6" y="8"/>
                  </a:lnTo>
                  <a:lnTo>
                    <a:pt x="6" y="8"/>
                  </a:lnTo>
                  <a:lnTo>
                    <a:pt x="14" y="10"/>
                  </a:lnTo>
                  <a:lnTo>
                    <a:pt x="14" y="10"/>
                  </a:lnTo>
                  <a:lnTo>
                    <a:pt x="22" y="8"/>
                  </a:lnTo>
                  <a:lnTo>
                    <a:pt x="24" y="8"/>
                  </a:lnTo>
                  <a:lnTo>
                    <a:pt x="24" y="4"/>
                  </a:lnTo>
                  <a:lnTo>
                    <a:pt x="24" y="4"/>
                  </a:lnTo>
                  <a:lnTo>
                    <a:pt x="22" y="2"/>
                  </a:lnTo>
                  <a:lnTo>
                    <a:pt x="20" y="0"/>
                  </a:lnTo>
                  <a:lnTo>
                    <a:pt x="12"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369" name="Freeform 119"/>
            <p:cNvSpPr>
              <a:spLocks/>
            </p:cNvSpPr>
            <p:nvPr/>
          </p:nvSpPr>
          <p:spPr bwMode="auto">
            <a:xfrm>
              <a:off x="2466" y="2562"/>
              <a:ext cx="24" cy="10"/>
            </a:xfrm>
            <a:custGeom>
              <a:avLst/>
              <a:gdLst>
                <a:gd name="T0" fmla="*/ 12 w 24"/>
                <a:gd name="T1" fmla="*/ 0 h 10"/>
                <a:gd name="T2" fmla="*/ 12 w 24"/>
                <a:gd name="T3" fmla="*/ 0 h 10"/>
                <a:gd name="T4" fmla="*/ 4 w 24"/>
                <a:gd name="T5" fmla="*/ 0 h 10"/>
                <a:gd name="T6" fmla="*/ 4 w 24"/>
                <a:gd name="T7" fmla="*/ 0 h 10"/>
                <a:gd name="T8" fmla="*/ 0 w 24"/>
                <a:gd name="T9" fmla="*/ 4 h 10"/>
                <a:gd name="T10" fmla="*/ 0 w 24"/>
                <a:gd name="T11" fmla="*/ 6 h 10"/>
                <a:gd name="T12" fmla="*/ 2 w 24"/>
                <a:gd name="T13" fmla="*/ 8 h 10"/>
                <a:gd name="T14" fmla="*/ 6 w 24"/>
                <a:gd name="T15" fmla="*/ 8 h 10"/>
                <a:gd name="T16" fmla="*/ 6 w 24"/>
                <a:gd name="T17" fmla="*/ 8 h 10"/>
                <a:gd name="T18" fmla="*/ 14 w 24"/>
                <a:gd name="T19" fmla="*/ 10 h 10"/>
                <a:gd name="T20" fmla="*/ 14 w 24"/>
                <a:gd name="T21" fmla="*/ 10 h 10"/>
                <a:gd name="T22" fmla="*/ 22 w 24"/>
                <a:gd name="T23" fmla="*/ 8 h 10"/>
                <a:gd name="T24" fmla="*/ 24 w 24"/>
                <a:gd name="T25" fmla="*/ 8 h 10"/>
                <a:gd name="T26" fmla="*/ 24 w 24"/>
                <a:gd name="T27" fmla="*/ 4 h 10"/>
                <a:gd name="T28" fmla="*/ 24 w 24"/>
                <a:gd name="T29" fmla="*/ 4 h 10"/>
                <a:gd name="T30" fmla="*/ 22 w 24"/>
                <a:gd name="T31" fmla="*/ 2 h 10"/>
                <a:gd name="T32" fmla="*/ 20 w 24"/>
                <a:gd name="T33" fmla="*/ 0 h 10"/>
                <a:gd name="T34" fmla="*/ 12 w 24"/>
                <a:gd name="T35"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4" h="10">
                  <a:moveTo>
                    <a:pt x="12" y="0"/>
                  </a:moveTo>
                  <a:lnTo>
                    <a:pt x="12" y="0"/>
                  </a:lnTo>
                  <a:lnTo>
                    <a:pt x="4" y="0"/>
                  </a:lnTo>
                  <a:lnTo>
                    <a:pt x="4" y="0"/>
                  </a:lnTo>
                  <a:lnTo>
                    <a:pt x="0" y="4"/>
                  </a:lnTo>
                  <a:lnTo>
                    <a:pt x="0" y="6"/>
                  </a:lnTo>
                  <a:lnTo>
                    <a:pt x="2" y="8"/>
                  </a:lnTo>
                  <a:lnTo>
                    <a:pt x="6" y="8"/>
                  </a:lnTo>
                  <a:lnTo>
                    <a:pt x="6" y="8"/>
                  </a:lnTo>
                  <a:lnTo>
                    <a:pt x="14" y="10"/>
                  </a:lnTo>
                  <a:lnTo>
                    <a:pt x="14" y="10"/>
                  </a:lnTo>
                  <a:lnTo>
                    <a:pt x="22" y="8"/>
                  </a:lnTo>
                  <a:lnTo>
                    <a:pt x="24" y="8"/>
                  </a:lnTo>
                  <a:lnTo>
                    <a:pt x="24" y="4"/>
                  </a:lnTo>
                  <a:lnTo>
                    <a:pt x="24" y="4"/>
                  </a:lnTo>
                  <a:lnTo>
                    <a:pt x="22" y="2"/>
                  </a:lnTo>
                  <a:lnTo>
                    <a:pt x="20" y="0"/>
                  </a:lnTo>
                  <a:lnTo>
                    <a:pt x="1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370" name="Freeform 120"/>
            <p:cNvSpPr>
              <a:spLocks/>
            </p:cNvSpPr>
            <p:nvPr/>
          </p:nvSpPr>
          <p:spPr bwMode="auto">
            <a:xfrm>
              <a:off x="2500" y="2488"/>
              <a:ext cx="16" cy="16"/>
            </a:xfrm>
            <a:custGeom>
              <a:avLst/>
              <a:gdLst>
                <a:gd name="T0" fmla="*/ 10 w 16"/>
                <a:gd name="T1" fmla="*/ 0 h 16"/>
                <a:gd name="T2" fmla="*/ 10 w 16"/>
                <a:gd name="T3" fmla="*/ 0 h 16"/>
                <a:gd name="T4" fmla="*/ 4 w 16"/>
                <a:gd name="T5" fmla="*/ 2 h 16"/>
                <a:gd name="T6" fmla="*/ 4 w 16"/>
                <a:gd name="T7" fmla="*/ 2 h 16"/>
                <a:gd name="T8" fmla="*/ 0 w 16"/>
                <a:gd name="T9" fmla="*/ 4 h 16"/>
                <a:gd name="T10" fmla="*/ 0 w 16"/>
                <a:gd name="T11" fmla="*/ 8 h 16"/>
                <a:gd name="T12" fmla="*/ 0 w 16"/>
                <a:gd name="T13" fmla="*/ 10 h 16"/>
                <a:gd name="T14" fmla="*/ 4 w 16"/>
                <a:gd name="T15" fmla="*/ 12 h 16"/>
                <a:gd name="T16" fmla="*/ 4 w 16"/>
                <a:gd name="T17" fmla="*/ 12 h 16"/>
                <a:gd name="T18" fmla="*/ 10 w 16"/>
                <a:gd name="T19" fmla="*/ 16 h 16"/>
                <a:gd name="T20" fmla="*/ 10 w 16"/>
                <a:gd name="T21" fmla="*/ 16 h 16"/>
                <a:gd name="T22" fmla="*/ 12 w 16"/>
                <a:gd name="T23" fmla="*/ 14 h 16"/>
                <a:gd name="T24" fmla="*/ 14 w 16"/>
                <a:gd name="T25" fmla="*/ 12 h 16"/>
                <a:gd name="T26" fmla="*/ 16 w 16"/>
                <a:gd name="T27" fmla="*/ 8 h 16"/>
                <a:gd name="T28" fmla="*/ 16 w 16"/>
                <a:gd name="T29" fmla="*/ 8 h 16"/>
                <a:gd name="T30" fmla="*/ 14 w 16"/>
                <a:gd name="T31" fmla="*/ 2 h 16"/>
                <a:gd name="T32" fmla="*/ 12 w 16"/>
                <a:gd name="T33" fmla="*/ 2 h 16"/>
                <a:gd name="T34" fmla="*/ 10 w 16"/>
                <a:gd name="T35"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6" h="16">
                  <a:moveTo>
                    <a:pt x="10" y="0"/>
                  </a:moveTo>
                  <a:lnTo>
                    <a:pt x="10" y="0"/>
                  </a:lnTo>
                  <a:lnTo>
                    <a:pt x="4" y="2"/>
                  </a:lnTo>
                  <a:lnTo>
                    <a:pt x="4" y="2"/>
                  </a:lnTo>
                  <a:lnTo>
                    <a:pt x="0" y="4"/>
                  </a:lnTo>
                  <a:lnTo>
                    <a:pt x="0" y="8"/>
                  </a:lnTo>
                  <a:lnTo>
                    <a:pt x="0" y="10"/>
                  </a:lnTo>
                  <a:lnTo>
                    <a:pt x="4" y="12"/>
                  </a:lnTo>
                  <a:lnTo>
                    <a:pt x="4" y="12"/>
                  </a:lnTo>
                  <a:lnTo>
                    <a:pt x="10" y="16"/>
                  </a:lnTo>
                  <a:lnTo>
                    <a:pt x="10" y="16"/>
                  </a:lnTo>
                  <a:lnTo>
                    <a:pt x="12" y="14"/>
                  </a:lnTo>
                  <a:lnTo>
                    <a:pt x="14" y="12"/>
                  </a:lnTo>
                  <a:lnTo>
                    <a:pt x="16" y="8"/>
                  </a:lnTo>
                  <a:lnTo>
                    <a:pt x="16" y="8"/>
                  </a:lnTo>
                  <a:lnTo>
                    <a:pt x="14" y="2"/>
                  </a:lnTo>
                  <a:lnTo>
                    <a:pt x="12" y="2"/>
                  </a:lnTo>
                  <a:lnTo>
                    <a:pt x="10"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371" name="Freeform 121"/>
            <p:cNvSpPr>
              <a:spLocks/>
            </p:cNvSpPr>
            <p:nvPr/>
          </p:nvSpPr>
          <p:spPr bwMode="auto">
            <a:xfrm>
              <a:off x="2500" y="2488"/>
              <a:ext cx="16" cy="16"/>
            </a:xfrm>
            <a:custGeom>
              <a:avLst/>
              <a:gdLst>
                <a:gd name="T0" fmla="*/ 10 w 16"/>
                <a:gd name="T1" fmla="*/ 0 h 16"/>
                <a:gd name="T2" fmla="*/ 10 w 16"/>
                <a:gd name="T3" fmla="*/ 0 h 16"/>
                <a:gd name="T4" fmla="*/ 4 w 16"/>
                <a:gd name="T5" fmla="*/ 2 h 16"/>
                <a:gd name="T6" fmla="*/ 4 w 16"/>
                <a:gd name="T7" fmla="*/ 2 h 16"/>
                <a:gd name="T8" fmla="*/ 0 w 16"/>
                <a:gd name="T9" fmla="*/ 4 h 16"/>
                <a:gd name="T10" fmla="*/ 0 w 16"/>
                <a:gd name="T11" fmla="*/ 8 h 16"/>
                <a:gd name="T12" fmla="*/ 0 w 16"/>
                <a:gd name="T13" fmla="*/ 10 h 16"/>
                <a:gd name="T14" fmla="*/ 4 w 16"/>
                <a:gd name="T15" fmla="*/ 12 h 16"/>
                <a:gd name="T16" fmla="*/ 4 w 16"/>
                <a:gd name="T17" fmla="*/ 12 h 16"/>
                <a:gd name="T18" fmla="*/ 10 w 16"/>
                <a:gd name="T19" fmla="*/ 16 h 16"/>
                <a:gd name="T20" fmla="*/ 10 w 16"/>
                <a:gd name="T21" fmla="*/ 16 h 16"/>
                <a:gd name="T22" fmla="*/ 12 w 16"/>
                <a:gd name="T23" fmla="*/ 14 h 16"/>
                <a:gd name="T24" fmla="*/ 14 w 16"/>
                <a:gd name="T25" fmla="*/ 12 h 16"/>
                <a:gd name="T26" fmla="*/ 16 w 16"/>
                <a:gd name="T27" fmla="*/ 8 h 16"/>
                <a:gd name="T28" fmla="*/ 16 w 16"/>
                <a:gd name="T29" fmla="*/ 8 h 16"/>
                <a:gd name="T30" fmla="*/ 14 w 16"/>
                <a:gd name="T31" fmla="*/ 2 h 16"/>
                <a:gd name="T32" fmla="*/ 12 w 16"/>
                <a:gd name="T33" fmla="*/ 2 h 16"/>
                <a:gd name="T34" fmla="*/ 10 w 16"/>
                <a:gd name="T35"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6" h="16">
                  <a:moveTo>
                    <a:pt x="10" y="0"/>
                  </a:moveTo>
                  <a:lnTo>
                    <a:pt x="10" y="0"/>
                  </a:lnTo>
                  <a:lnTo>
                    <a:pt x="4" y="2"/>
                  </a:lnTo>
                  <a:lnTo>
                    <a:pt x="4" y="2"/>
                  </a:lnTo>
                  <a:lnTo>
                    <a:pt x="0" y="4"/>
                  </a:lnTo>
                  <a:lnTo>
                    <a:pt x="0" y="8"/>
                  </a:lnTo>
                  <a:lnTo>
                    <a:pt x="0" y="10"/>
                  </a:lnTo>
                  <a:lnTo>
                    <a:pt x="4" y="12"/>
                  </a:lnTo>
                  <a:lnTo>
                    <a:pt x="4" y="12"/>
                  </a:lnTo>
                  <a:lnTo>
                    <a:pt x="10" y="16"/>
                  </a:lnTo>
                  <a:lnTo>
                    <a:pt x="10" y="16"/>
                  </a:lnTo>
                  <a:lnTo>
                    <a:pt x="12" y="14"/>
                  </a:lnTo>
                  <a:lnTo>
                    <a:pt x="14" y="12"/>
                  </a:lnTo>
                  <a:lnTo>
                    <a:pt x="16" y="8"/>
                  </a:lnTo>
                  <a:lnTo>
                    <a:pt x="16" y="8"/>
                  </a:lnTo>
                  <a:lnTo>
                    <a:pt x="14" y="2"/>
                  </a:lnTo>
                  <a:lnTo>
                    <a:pt x="12" y="2"/>
                  </a:lnTo>
                  <a:lnTo>
                    <a:pt x="1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372" name="Freeform 122"/>
            <p:cNvSpPr>
              <a:spLocks/>
            </p:cNvSpPr>
            <p:nvPr/>
          </p:nvSpPr>
          <p:spPr bwMode="auto">
            <a:xfrm>
              <a:off x="2498" y="2552"/>
              <a:ext cx="42" cy="16"/>
            </a:xfrm>
            <a:custGeom>
              <a:avLst/>
              <a:gdLst>
                <a:gd name="T0" fmla="*/ 16 w 42"/>
                <a:gd name="T1" fmla="*/ 0 h 16"/>
                <a:gd name="T2" fmla="*/ 16 w 42"/>
                <a:gd name="T3" fmla="*/ 0 h 16"/>
                <a:gd name="T4" fmla="*/ 8 w 42"/>
                <a:gd name="T5" fmla="*/ 2 h 16"/>
                <a:gd name="T6" fmla="*/ 4 w 42"/>
                <a:gd name="T7" fmla="*/ 4 h 16"/>
                <a:gd name="T8" fmla="*/ 0 w 42"/>
                <a:gd name="T9" fmla="*/ 6 h 16"/>
                <a:gd name="T10" fmla="*/ 0 w 42"/>
                <a:gd name="T11" fmla="*/ 6 h 16"/>
                <a:gd name="T12" fmla="*/ 4 w 42"/>
                <a:gd name="T13" fmla="*/ 8 h 16"/>
                <a:gd name="T14" fmla="*/ 8 w 42"/>
                <a:gd name="T15" fmla="*/ 10 h 16"/>
                <a:gd name="T16" fmla="*/ 16 w 42"/>
                <a:gd name="T17" fmla="*/ 10 h 16"/>
                <a:gd name="T18" fmla="*/ 16 w 42"/>
                <a:gd name="T19" fmla="*/ 10 h 16"/>
                <a:gd name="T20" fmla="*/ 32 w 42"/>
                <a:gd name="T21" fmla="*/ 16 h 16"/>
                <a:gd name="T22" fmla="*/ 32 w 42"/>
                <a:gd name="T23" fmla="*/ 16 h 16"/>
                <a:gd name="T24" fmla="*/ 36 w 42"/>
                <a:gd name="T25" fmla="*/ 16 h 16"/>
                <a:gd name="T26" fmla="*/ 36 w 42"/>
                <a:gd name="T27" fmla="*/ 16 h 16"/>
                <a:gd name="T28" fmla="*/ 40 w 42"/>
                <a:gd name="T29" fmla="*/ 14 h 16"/>
                <a:gd name="T30" fmla="*/ 42 w 42"/>
                <a:gd name="T31" fmla="*/ 10 h 16"/>
                <a:gd name="T32" fmla="*/ 38 w 42"/>
                <a:gd name="T33" fmla="*/ 6 h 16"/>
                <a:gd name="T34" fmla="*/ 32 w 42"/>
                <a:gd name="T35" fmla="*/ 4 h 16"/>
                <a:gd name="T36" fmla="*/ 32 w 42"/>
                <a:gd name="T37" fmla="*/ 4 h 16"/>
                <a:gd name="T38" fmla="*/ 24 w 42"/>
                <a:gd name="T39" fmla="*/ 2 h 16"/>
                <a:gd name="T40" fmla="*/ 16 w 42"/>
                <a:gd name="T41"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2" h="16">
                  <a:moveTo>
                    <a:pt x="16" y="0"/>
                  </a:moveTo>
                  <a:lnTo>
                    <a:pt x="16" y="0"/>
                  </a:lnTo>
                  <a:lnTo>
                    <a:pt x="8" y="2"/>
                  </a:lnTo>
                  <a:lnTo>
                    <a:pt x="4" y="4"/>
                  </a:lnTo>
                  <a:lnTo>
                    <a:pt x="0" y="6"/>
                  </a:lnTo>
                  <a:lnTo>
                    <a:pt x="0" y="6"/>
                  </a:lnTo>
                  <a:lnTo>
                    <a:pt x="4" y="8"/>
                  </a:lnTo>
                  <a:lnTo>
                    <a:pt x="8" y="10"/>
                  </a:lnTo>
                  <a:lnTo>
                    <a:pt x="16" y="10"/>
                  </a:lnTo>
                  <a:lnTo>
                    <a:pt x="16" y="10"/>
                  </a:lnTo>
                  <a:lnTo>
                    <a:pt x="32" y="16"/>
                  </a:lnTo>
                  <a:lnTo>
                    <a:pt x="32" y="16"/>
                  </a:lnTo>
                  <a:lnTo>
                    <a:pt x="36" y="16"/>
                  </a:lnTo>
                  <a:lnTo>
                    <a:pt x="36" y="16"/>
                  </a:lnTo>
                  <a:lnTo>
                    <a:pt x="40" y="14"/>
                  </a:lnTo>
                  <a:lnTo>
                    <a:pt x="42" y="10"/>
                  </a:lnTo>
                  <a:lnTo>
                    <a:pt x="38" y="6"/>
                  </a:lnTo>
                  <a:lnTo>
                    <a:pt x="32" y="4"/>
                  </a:lnTo>
                  <a:lnTo>
                    <a:pt x="32" y="4"/>
                  </a:lnTo>
                  <a:lnTo>
                    <a:pt x="24" y="2"/>
                  </a:lnTo>
                  <a:lnTo>
                    <a:pt x="16"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373" name="Freeform 123"/>
            <p:cNvSpPr>
              <a:spLocks/>
            </p:cNvSpPr>
            <p:nvPr/>
          </p:nvSpPr>
          <p:spPr bwMode="auto">
            <a:xfrm>
              <a:off x="2498" y="2552"/>
              <a:ext cx="42" cy="16"/>
            </a:xfrm>
            <a:custGeom>
              <a:avLst/>
              <a:gdLst>
                <a:gd name="T0" fmla="*/ 16 w 42"/>
                <a:gd name="T1" fmla="*/ 0 h 16"/>
                <a:gd name="T2" fmla="*/ 16 w 42"/>
                <a:gd name="T3" fmla="*/ 0 h 16"/>
                <a:gd name="T4" fmla="*/ 8 w 42"/>
                <a:gd name="T5" fmla="*/ 2 h 16"/>
                <a:gd name="T6" fmla="*/ 4 w 42"/>
                <a:gd name="T7" fmla="*/ 4 h 16"/>
                <a:gd name="T8" fmla="*/ 0 w 42"/>
                <a:gd name="T9" fmla="*/ 6 h 16"/>
                <a:gd name="T10" fmla="*/ 0 w 42"/>
                <a:gd name="T11" fmla="*/ 6 h 16"/>
                <a:gd name="T12" fmla="*/ 4 w 42"/>
                <a:gd name="T13" fmla="*/ 8 h 16"/>
                <a:gd name="T14" fmla="*/ 8 w 42"/>
                <a:gd name="T15" fmla="*/ 10 h 16"/>
                <a:gd name="T16" fmla="*/ 16 w 42"/>
                <a:gd name="T17" fmla="*/ 10 h 16"/>
                <a:gd name="T18" fmla="*/ 16 w 42"/>
                <a:gd name="T19" fmla="*/ 10 h 16"/>
                <a:gd name="T20" fmla="*/ 32 w 42"/>
                <a:gd name="T21" fmla="*/ 16 h 16"/>
                <a:gd name="T22" fmla="*/ 32 w 42"/>
                <a:gd name="T23" fmla="*/ 16 h 16"/>
                <a:gd name="T24" fmla="*/ 36 w 42"/>
                <a:gd name="T25" fmla="*/ 16 h 16"/>
                <a:gd name="T26" fmla="*/ 36 w 42"/>
                <a:gd name="T27" fmla="*/ 16 h 16"/>
                <a:gd name="T28" fmla="*/ 40 w 42"/>
                <a:gd name="T29" fmla="*/ 14 h 16"/>
                <a:gd name="T30" fmla="*/ 42 w 42"/>
                <a:gd name="T31" fmla="*/ 10 h 16"/>
                <a:gd name="T32" fmla="*/ 38 w 42"/>
                <a:gd name="T33" fmla="*/ 6 h 16"/>
                <a:gd name="T34" fmla="*/ 32 w 42"/>
                <a:gd name="T35" fmla="*/ 4 h 16"/>
                <a:gd name="T36" fmla="*/ 32 w 42"/>
                <a:gd name="T37" fmla="*/ 4 h 16"/>
                <a:gd name="T38" fmla="*/ 24 w 42"/>
                <a:gd name="T39" fmla="*/ 2 h 16"/>
                <a:gd name="T40" fmla="*/ 16 w 42"/>
                <a:gd name="T41"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2" h="16">
                  <a:moveTo>
                    <a:pt x="16" y="0"/>
                  </a:moveTo>
                  <a:lnTo>
                    <a:pt x="16" y="0"/>
                  </a:lnTo>
                  <a:lnTo>
                    <a:pt x="8" y="2"/>
                  </a:lnTo>
                  <a:lnTo>
                    <a:pt x="4" y="4"/>
                  </a:lnTo>
                  <a:lnTo>
                    <a:pt x="0" y="6"/>
                  </a:lnTo>
                  <a:lnTo>
                    <a:pt x="0" y="6"/>
                  </a:lnTo>
                  <a:lnTo>
                    <a:pt x="4" y="8"/>
                  </a:lnTo>
                  <a:lnTo>
                    <a:pt x="8" y="10"/>
                  </a:lnTo>
                  <a:lnTo>
                    <a:pt x="16" y="10"/>
                  </a:lnTo>
                  <a:lnTo>
                    <a:pt x="16" y="10"/>
                  </a:lnTo>
                  <a:lnTo>
                    <a:pt x="32" y="16"/>
                  </a:lnTo>
                  <a:lnTo>
                    <a:pt x="32" y="16"/>
                  </a:lnTo>
                  <a:lnTo>
                    <a:pt x="36" y="16"/>
                  </a:lnTo>
                  <a:lnTo>
                    <a:pt x="36" y="16"/>
                  </a:lnTo>
                  <a:lnTo>
                    <a:pt x="40" y="14"/>
                  </a:lnTo>
                  <a:lnTo>
                    <a:pt x="42" y="10"/>
                  </a:lnTo>
                  <a:lnTo>
                    <a:pt x="38" y="6"/>
                  </a:lnTo>
                  <a:lnTo>
                    <a:pt x="32" y="4"/>
                  </a:lnTo>
                  <a:lnTo>
                    <a:pt x="32" y="4"/>
                  </a:lnTo>
                  <a:lnTo>
                    <a:pt x="24" y="2"/>
                  </a:lnTo>
                  <a:lnTo>
                    <a:pt x="1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374" name="Freeform 124"/>
            <p:cNvSpPr>
              <a:spLocks/>
            </p:cNvSpPr>
            <p:nvPr/>
          </p:nvSpPr>
          <p:spPr bwMode="auto">
            <a:xfrm>
              <a:off x="2572" y="2554"/>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lnTo>
                    <a:pt x="0" y="2"/>
                  </a:lnTo>
                  <a:lnTo>
                    <a:pt x="0"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375" name="Freeform 125"/>
            <p:cNvSpPr>
              <a:spLocks/>
            </p:cNvSpPr>
            <p:nvPr/>
          </p:nvSpPr>
          <p:spPr bwMode="auto">
            <a:xfrm>
              <a:off x="2572" y="2554"/>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376" name="Freeform 126"/>
            <p:cNvSpPr>
              <a:spLocks/>
            </p:cNvSpPr>
            <p:nvPr/>
          </p:nvSpPr>
          <p:spPr bwMode="auto">
            <a:xfrm>
              <a:off x="2542" y="2516"/>
              <a:ext cx="264" cy="172"/>
            </a:xfrm>
            <a:custGeom>
              <a:avLst/>
              <a:gdLst>
                <a:gd name="T0" fmla="*/ 16 w 264"/>
                <a:gd name="T1" fmla="*/ 0 h 172"/>
                <a:gd name="T2" fmla="*/ 12 w 264"/>
                <a:gd name="T3" fmla="*/ 8 h 172"/>
                <a:gd name="T4" fmla="*/ 4 w 264"/>
                <a:gd name="T5" fmla="*/ 14 h 172"/>
                <a:gd name="T6" fmla="*/ 0 w 264"/>
                <a:gd name="T7" fmla="*/ 20 h 172"/>
                <a:gd name="T8" fmla="*/ 12 w 264"/>
                <a:gd name="T9" fmla="*/ 26 h 172"/>
                <a:gd name="T10" fmla="*/ 20 w 264"/>
                <a:gd name="T11" fmla="*/ 26 h 172"/>
                <a:gd name="T12" fmla="*/ 22 w 264"/>
                <a:gd name="T13" fmla="*/ 26 h 172"/>
                <a:gd name="T14" fmla="*/ 32 w 264"/>
                <a:gd name="T15" fmla="*/ 36 h 172"/>
                <a:gd name="T16" fmla="*/ 30 w 264"/>
                <a:gd name="T17" fmla="*/ 40 h 172"/>
                <a:gd name="T18" fmla="*/ 14 w 264"/>
                <a:gd name="T19" fmla="*/ 44 h 172"/>
                <a:gd name="T20" fmla="*/ 14 w 264"/>
                <a:gd name="T21" fmla="*/ 50 h 172"/>
                <a:gd name="T22" fmla="*/ 22 w 264"/>
                <a:gd name="T23" fmla="*/ 54 h 172"/>
                <a:gd name="T24" fmla="*/ 36 w 264"/>
                <a:gd name="T25" fmla="*/ 54 h 172"/>
                <a:gd name="T26" fmla="*/ 40 w 264"/>
                <a:gd name="T27" fmla="*/ 54 h 172"/>
                <a:gd name="T28" fmla="*/ 56 w 264"/>
                <a:gd name="T29" fmla="*/ 66 h 172"/>
                <a:gd name="T30" fmla="*/ 74 w 264"/>
                <a:gd name="T31" fmla="*/ 70 h 172"/>
                <a:gd name="T32" fmla="*/ 86 w 264"/>
                <a:gd name="T33" fmla="*/ 78 h 172"/>
                <a:gd name="T34" fmla="*/ 98 w 264"/>
                <a:gd name="T35" fmla="*/ 90 h 172"/>
                <a:gd name="T36" fmla="*/ 100 w 264"/>
                <a:gd name="T37" fmla="*/ 104 h 172"/>
                <a:gd name="T38" fmla="*/ 108 w 264"/>
                <a:gd name="T39" fmla="*/ 120 h 172"/>
                <a:gd name="T40" fmla="*/ 122 w 264"/>
                <a:gd name="T41" fmla="*/ 136 h 172"/>
                <a:gd name="T42" fmla="*/ 144 w 264"/>
                <a:gd name="T43" fmla="*/ 146 h 172"/>
                <a:gd name="T44" fmla="*/ 150 w 264"/>
                <a:gd name="T45" fmla="*/ 146 h 172"/>
                <a:gd name="T46" fmla="*/ 158 w 264"/>
                <a:gd name="T47" fmla="*/ 132 h 172"/>
                <a:gd name="T48" fmla="*/ 166 w 264"/>
                <a:gd name="T49" fmla="*/ 128 h 172"/>
                <a:gd name="T50" fmla="*/ 172 w 264"/>
                <a:gd name="T51" fmla="*/ 124 h 172"/>
                <a:gd name="T52" fmla="*/ 178 w 264"/>
                <a:gd name="T53" fmla="*/ 114 h 172"/>
                <a:gd name="T54" fmla="*/ 182 w 264"/>
                <a:gd name="T55" fmla="*/ 114 h 172"/>
                <a:gd name="T56" fmla="*/ 208 w 264"/>
                <a:gd name="T57" fmla="*/ 140 h 172"/>
                <a:gd name="T58" fmla="*/ 224 w 264"/>
                <a:gd name="T59" fmla="*/ 152 h 172"/>
                <a:gd name="T60" fmla="*/ 238 w 264"/>
                <a:gd name="T61" fmla="*/ 164 h 172"/>
                <a:gd name="T62" fmla="*/ 256 w 264"/>
                <a:gd name="T63" fmla="*/ 172 h 172"/>
                <a:gd name="T64" fmla="*/ 262 w 264"/>
                <a:gd name="T65" fmla="*/ 168 h 172"/>
                <a:gd name="T66" fmla="*/ 264 w 264"/>
                <a:gd name="T67" fmla="*/ 162 h 172"/>
                <a:gd name="T68" fmla="*/ 248 w 264"/>
                <a:gd name="T69" fmla="*/ 146 h 172"/>
                <a:gd name="T70" fmla="*/ 224 w 264"/>
                <a:gd name="T71" fmla="*/ 122 h 172"/>
                <a:gd name="T72" fmla="*/ 216 w 264"/>
                <a:gd name="T73" fmla="*/ 114 h 172"/>
                <a:gd name="T74" fmla="*/ 220 w 264"/>
                <a:gd name="T75" fmla="*/ 102 h 172"/>
                <a:gd name="T76" fmla="*/ 220 w 264"/>
                <a:gd name="T77" fmla="*/ 92 h 172"/>
                <a:gd name="T78" fmla="*/ 202 w 264"/>
                <a:gd name="T79" fmla="*/ 82 h 172"/>
                <a:gd name="T80" fmla="*/ 196 w 264"/>
                <a:gd name="T81" fmla="*/ 68 h 172"/>
                <a:gd name="T82" fmla="*/ 190 w 264"/>
                <a:gd name="T83" fmla="*/ 62 h 172"/>
                <a:gd name="T84" fmla="*/ 166 w 264"/>
                <a:gd name="T85" fmla="*/ 50 h 172"/>
                <a:gd name="T86" fmla="*/ 136 w 264"/>
                <a:gd name="T87" fmla="*/ 40 h 172"/>
                <a:gd name="T88" fmla="*/ 122 w 264"/>
                <a:gd name="T89" fmla="*/ 34 h 172"/>
                <a:gd name="T90" fmla="*/ 110 w 264"/>
                <a:gd name="T91" fmla="*/ 22 h 172"/>
                <a:gd name="T92" fmla="*/ 100 w 264"/>
                <a:gd name="T93" fmla="*/ 20 h 172"/>
                <a:gd name="T94" fmla="*/ 84 w 264"/>
                <a:gd name="T95" fmla="*/ 26 h 172"/>
                <a:gd name="T96" fmla="*/ 66 w 264"/>
                <a:gd name="T97" fmla="*/ 44 h 172"/>
                <a:gd name="T98" fmla="*/ 60 w 264"/>
                <a:gd name="T99" fmla="*/ 52 h 172"/>
                <a:gd name="T100" fmla="*/ 54 w 264"/>
                <a:gd name="T101" fmla="*/ 50 h 172"/>
                <a:gd name="T102" fmla="*/ 48 w 264"/>
                <a:gd name="T103" fmla="*/ 34 h 172"/>
                <a:gd name="T104" fmla="*/ 44 w 264"/>
                <a:gd name="T105" fmla="*/ 22 h 172"/>
                <a:gd name="T106" fmla="*/ 34 w 264"/>
                <a:gd name="T107" fmla="*/ 4 h 172"/>
                <a:gd name="T108" fmla="*/ 20 w 264"/>
                <a:gd name="T109" fmla="*/ 0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64" h="172">
                  <a:moveTo>
                    <a:pt x="20" y="0"/>
                  </a:moveTo>
                  <a:lnTo>
                    <a:pt x="20" y="0"/>
                  </a:lnTo>
                  <a:lnTo>
                    <a:pt x="16" y="0"/>
                  </a:lnTo>
                  <a:lnTo>
                    <a:pt x="14" y="2"/>
                  </a:lnTo>
                  <a:lnTo>
                    <a:pt x="12" y="8"/>
                  </a:lnTo>
                  <a:lnTo>
                    <a:pt x="12" y="8"/>
                  </a:lnTo>
                  <a:lnTo>
                    <a:pt x="10" y="10"/>
                  </a:lnTo>
                  <a:lnTo>
                    <a:pt x="8" y="12"/>
                  </a:lnTo>
                  <a:lnTo>
                    <a:pt x="4" y="14"/>
                  </a:lnTo>
                  <a:lnTo>
                    <a:pt x="4" y="14"/>
                  </a:lnTo>
                  <a:lnTo>
                    <a:pt x="0" y="18"/>
                  </a:lnTo>
                  <a:lnTo>
                    <a:pt x="0" y="20"/>
                  </a:lnTo>
                  <a:lnTo>
                    <a:pt x="2" y="22"/>
                  </a:lnTo>
                  <a:lnTo>
                    <a:pt x="4" y="24"/>
                  </a:lnTo>
                  <a:lnTo>
                    <a:pt x="12" y="26"/>
                  </a:lnTo>
                  <a:lnTo>
                    <a:pt x="20" y="26"/>
                  </a:lnTo>
                  <a:lnTo>
                    <a:pt x="20" y="26"/>
                  </a:lnTo>
                  <a:lnTo>
                    <a:pt x="20" y="26"/>
                  </a:lnTo>
                  <a:lnTo>
                    <a:pt x="20" y="26"/>
                  </a:lnTo>
                  <a:lnTo>
                    <a:pt x="22" y="26"/>
                  </a:lnTo>
                  <a:lnTo>
                    <a:pt x="22" y="26"/>
                  </a:lnTo>
                  <a:lnTo>
                    <a:pt x="28" y="28"/>
                  </a:lnTo>
                  <a:lnTo>
                    <a:pt x="32" y="30"/>
                  </a:lnTo>
                  <a:lnTo>
                    <a:pt x="32" y="36"/>
                  </a:lnTo>
                  <a:lnTo>
                    <a:pt x="28" y="40"/>
                  </a:lnTo>
                  <a:lnTo>
                    <a:pt x="30" y="40"/>
                  </a:lnTo>
                  <a:lnTo>
                    <a:pt x="30" y="40"/>
                  </a:lnTo>
                  <a:lnTo>
                    <a:pt x="24" y="40"/>
                  </a:lnTo>
                  <a:lnTo>
                    <a:pt x="18" y="42"/>
                  </a:lnTo>
                  <a:lnTo>
                    <a:pt x="14" y="44"/>
                  </a:lnTo>
                  <a:lnTo>
                    <a:pt x="14" y="46"/>
                  </a:lnTo>
                  <a:lnTo>
                    <a:pt x="14" y="50"/>
                  </a:lnTo>
                  <a:lnTo>
                    <a:pt x="14" y="50"/>
                  </a:lnTo>
                  <a:lnTo>
                    <a:pt x="16" y="54"/>
                  </a:lnTo>
                  <a:lnTo>
                    <a:pt x="22" y="54"/>
                  </a:lnTo>
                  <a:lnTo>
                    <a:pt x="22" y="54"/>
                  </a:lnTo>
                  <a:lnTo>
                    <a:pt x="28" y="54"/>
                  </a:lnTo>
                  <a:lnTo>
                    <a:pt x="28" y="54"/>
                  </a:lnTo>
                  <a:lnTo>
                    <a:pt x="36" y="54"/>
                  </a:lnTo>
                  <a:lnTo>
                    <a:pt x="36" y="54"/>
                  </a:lnTo>
                  <a:lnTo>
                    <a:pt x="40" y="54"/>
                  </a:lnTo>
                  <a:lnTo>
                    <a:pt x="40" y="54"/>
                  </a:lnTo>
                  <a:lnTo>
                    <a:pt x="42" y="58"/>
                  </a:lnTo>
                  <a:lnTo>
                    <a:pt x="46" y="60"/>
                  </a:lnTo>
                  <a:lnTo>
                    <a:pt x="56" y="66"/>
                  </a:lnTo>
                  <a:lnTo>
                    <a:pt x="56" y="66"/>
                  </a:lnTo>
                  <a:lnTo>
                    <a:pt x="64" y="68"/>
                  </a:lnTo>
                  <a:lnTo>
                    <a:pt x="74" y="70"/>
                  </a:lnTo>
                  <a:lnTo>
                    <a:pt x="74" y="70"/>
                  </a:lnTo>
                  <a:lnTo>
                    <a:pt x="80" y="72"/>
                  </a:lnTo>
                  <a:lnTo>
                    <a:pt x="86" y="78"/>
                  </a:lnTo>
                  <a:lnTo>
                    <a:pt x="86" y="78"/>
                  </a:lnTo>
                  <a:lnTo>
                    <a:pt x="92" y="84"/>
                  </a:lnTo>
                  <a:lnTo>
                    <a:pt x="98" y="90"/>
                  </a:lnTo>
                  <a:lnTo>
                    <a:pt x="98" y="90"/>
                  </a:lnTo>
                  <a:lnTo>
                    <a:pt x="100" y="96"/>
                  </a:lnTo>
                  <a:lnTo>
                    <a:pt x="100" y="104"/>
                  </a:lnTo>
                  <a:lnTo>
                    <a:pt x="100" y="104"/>
                  </a:lnTo>
                  <a:lnTo>
                    <a:pt x="104" y="112"/>
                  </a:lnTo>
                  <a:lnTo>
                    <a:pt x="108" y="120"/>
                  </a:lnTo>
                  <a:lnTo>
                    <a:pt x="108" y="120"/>
                  </a:lnTo>
                  <a:lnTo>
                    <a:pt x="114" y="128"/>
                  </a:lnTo>
                  <a:lnTo>
                    <a:pt x="122" y="136"/>
                  </a:lnTo>
                  <a:lnTo>
                    <a:pt x="132" y="144"/>
                  </a:lnTo>
                  <a:lnTo>
                    <a:pt x="138" y="146"/>
                  </a:lnTo>
                  <a:lnTo>
                    <a:pt x="144" y="146"/>
                  </a:lnTo>
                  <a:lnTo>
                    <a:pt x="144" y="146"/>
                  </a:lnTo>
                  <a:lnTo>
                    <a:pt x="150" y="146"/>
                  </a:lnTo>
                  <a:lnTo>
                    <a:pt x="150" y="146"/>
                  </a:lnTo>
                  <a:lnTo>
                    <a:pt x="154" y="142"/>
                  </a:lnTo>
                  <a:lnTo>
                    <a:pt x="156" y="140"/>
                  </a:lnTo>
                  <a:lnTo>
                    <a:pt x="158" y="132"/>
                  </a:lnTo>
                  <a:lnTo>
                    <a:pt x="158" y="132"/>
                  </a:lnTo>
                  <a:lnTo>
                    <a:pt x="162" y="130"/>
                  </a:lnTo>
                  <a:lnTo>
                    <a:pt x="166" y="128"/>
                  </a:lnTo>
                  <a:lnTo>
                    <a:pt x="168" y="126"/>
                  </a:lnTo>
                  <a:lnTo>
                    <a:pt x="172" y="124"/>
                  </a:lnTo>
                  <a:lnTo>
                    <a:pt x="172" y="124"/>
                  </a:lnTo>
                  <a:lnTo>
                    <a:pt x="174" y="116"/>
                  </a:lnTo>
                  <a:lnTo>
                    <a:pt x="176" y="114"/>
                  </a:lnTo>
                  <a:lnTo>
                    <a:pt x="178" y="114"/>
                  </a:lnTo>
                  <a:lnTo>
                    <a:pt x="178" y="114"/>
                  </a:lnTo>
                  <a:lnTo>
                    <a:pt x="182" y="114"/>
                  </a:lnTo>
                  <a:lnTo>
                    <a:pt x="182" y="114"/>
                  </a:lnTo>
                  <a:lnTo>
                    <a:pt x="190" y="120"/>
                  </a:lnTo>
                  <a:lnTo>
                    <a:pt x="196" y="126"/>
                  </a:lnTo>
                  <a:lnTo>
                    <a:pt x="208" y="140"/>
                  </a:lnTo>
                  <a:lnTo>
                    <a:pt x="208" y="140"/>
                  </a:lnTo>
                  <a:lnTo>
                    <a:pt x="216" y="146"/>
                  </a:lnTo>
                  <a:lnTo>
                    <a:pt x="224" y="152"/>
                  </a:lnTo>
                  <a:lnTo>
                    <a:pt x="224" y="152"/>
                  </a:lnTo>
                  <a:lnTo>
                    <a:pt x="230" y="160"/>
                  </a:lnTo>
                  <a:lnTo>
                    <a:pt x="238" y="164"/>
                  </a:lnTo>
                  <a:lnTo>
                    <a:pt x="238" y="164"/>
                  </a:lnTo>
                  <a:lnTo>
                    <a:pt x="246" y="168"/>
                  </a:lnTo>
                  <a:lnTo>
                    <a:pt x="256" y="172"/>
                  </a:lnTo>
                  <a:lnTo>
                    <a:pt x="256" y="172"/>
                  </a:lnTo>
                  <a:lnTo>
                    <a:pt x="260" y="170"/>
                  </a:lnTo>
                  <a:lnTo>
                    <a:pt x="262" y="168"/>
                  </a:lnTo>
                  <a:lnTo>
                    <a:pt x="262" y="168"/>
                  </a:lnTo>
                  <a:lnTo>
                    <a:pt x="264" y="166"/>
                  </a:lnTo>
                  <a:lnTo>
                    <a:pt x="264" y="162"/>
                  </a:lnTo>
                  <a:lnTo>
                    <a:pt x="258" y="156"/>
                  </a:lnTo>
                  <a:lnTo>
                    <a:pt x="248" y="146"/>
                  </a:lnTo>
                  <a:lnTo>
                    <a:pt x="248" y="146"/>
                  </a:lnTo>
                  <a:lnTo>
                    <a:pt x="236" y="134"/>
                  </a:lnTo>
                  <a:lnTo>
                    <a:pt x="224" y="122"/>
                  </a:lnTo>
                  <a:lnTo>
                    <a:pt x="224" y="122"/>
                  </a:lnTo>
                  <a:lnTo>
                    <a:pt x="220" y="118"/>
                  </a:lnTo>
                  <a:lnTo>
                    <a:pt x="216" y="114"/>
                  </a:lnTo>
                  <a:lnTo>
                    <a:pt x="216" y="114"/>
                  </a:lnTo>
                  <a:lnTo>
                    <a:pt x="214" y="102"/>
                  </a:lnTo>
                  <a:lnTo>
                    <a:pt x="214" y="102"/>
                  </a:lnTo>
                  <a:lnTo>
                    <a:pt x="220" y="102"/>
                  </a:lnTo>
                  <a:lnTo>
                    <a:pt x="226" y="100"/>
                  </a:lnTo>
                  <a:lnTo>
                    <a:pt x="226" y="100"/>
                  </a:lnTo>
                  <a:lnTo>
                    <a:pt x="220" y="92"/>
                  </a:lnTo>
                  <a:lnTo>
                    <a:pt x="216" y="88"/>
                  </a:lnTo>
                  <a:lnTo>
                    <a:pt x="208" y="86"/>
                  </a:lnTo>
                  <a:lnTo>
                    <a:pt x="202" y="82"/>
                  </a:lnTo>
                  <a:lnTo>
                    <a:pt x="202" y="82"/>
                  </a:lnTo>
                  <a:lnTo>
                    <a:pt x="198" y="74"/>
                  </a:lnTo>
                  <a:lnTo>
                    <a:pt x="196" y="68"/>
                  </a:lnTo>
                  <a:lnTo>
                    <a:pt x="196" y="68"/>
                  </a:lnTo>
                  <a:lnTo>
                    <a:pt x="194" y="64"/>
                  </a:lnTo>
                  <a:lnTo>
                    <a:pt x="190" y="62"/>
                  </a:lnTo>
                  <a:lnTo>
                    <a:pt x="182" y="58"/>
                  </a:lnTo>
                  <a:lnTo>
                    <a:pt x="182" y="58"/>
                  </a:lnTo>
                  <a:lnTo>
                    <a:pt x="166" y="50"/>
                  </a:lnTo>
                  <a:lnTo>
                    <a:pt x="152" y="44"/>
                  </a:lnTo>
                  <a:lnTo>
                    <a:pt x="152" y="44"/>
                  </a:lnTo>
                  <a:lnTo>
                    <a:pt x="136" y="40"/>
                  </a:lnTo>
                  <a:lnTo>
                    <a:pt x="128" y="38"/>
                  </a:lnTo>
                  <a:lnTo>
                    <a:pt x="122" y="34"/>
                  </a:lnTo>
                  <a:lnTo>
                    <a:pt x="122" y="34"/>
                  </a:lnTo>
                  <a:lnTo>
                    <a:pt x="116" y="28"/>
                  </a:lnTo>
                  <a:lnTo>
                    <a:pt x="114" y="24"/>
                  </a:lnTo>
                  <a:lnTo>
                    <a:pt x="110" y="22"/>
                  </a:lnTo>
                  <a:lnTo>
                    <a:pt x="110" y="22"/>
                  </a:lnTo>
                  <a:lnTo>
                    <a:pt x="104" y="20"/>
                  </a:lnTo>
                  <a:lnTo>
                    <a:pt x="100" y="20"/>
                  </a:lnTo>
                  <a:lnTo>
                    <a:pt x="100" y="20"/>
                  </a:lnTo>
                  <a:lnTo>
                    <a:pt x="92" y="22"/>
                  </a:lnTo>
                  <a:lnTo>
                    <a:pt x="84" y="26"/>
                  </a:lnTo>
                  <a:lnTo>
                    <a:pt x="84" y="26"/>
                  </a:lnTo>
                  <a:lnTo>
                    <a:pt x="70" y="38"/>
                  </a:lnTo>
                  <a:lnTo>
                    <a:pt x="66" y="44"/>
                  </a:lnTo>
                  <a:lnTo>
                    <a:pt x="62" y="52"/>
                  </a:lnTo>
                  <a:lnTo>
                    <a:pt x="62" y="52"/>
                  </a:lnTo>
                  <a:lnTo>
                    <a:pt x="60" y="52"/>
                  </a:lnTo>
                  <a:lnTo>
                    <a:pt x="60" y="52"/>
                  </a:lnTo>
                  <a:lnTo>
                    <a:pt x="56" y="52"/>
                  </a:lnTo>
                  <a:lnTo>
                    <a:pt x="54" y="50"/>
                  </a:lnTo>
                  <a:lnTo>
                    <a:pt x="50" y="46"/>
                  </a:lnTo>
                  <a:lnTo>
                    <a:pt x="48" y="34"/>
                  </a:lnTo>
                  <a:lnTo>
                    <a:pt x="48" y="34"/>
                  </a:lnTo>
                  <a:lnTo>
                    <a:pt x="46" y="28"/>
                  </a:lnTo>
                  <a:lnTo>
                    <a:pt x="44" y="22"/>
                  </a:lnTo>
                  <a:lnTo>
                    <a:pt x="44" y="22"/>
                  </a:lnTo>
                  <a:lnTo>
                    <a:pt x="46" y="8"/>
                  </a:lnTo>
                  <a:lnTo>
                    <a:pt x="46" y="8"/>
                  </a:lnTo>
                  <a:lnTo>
                    <a:pt x="34" y="4"/>
                  </a:lnTo>
                  <a:lnTo>
                    <a:pt x="20" y="0"/>
                  </a:lnTo>
                  <a:lnTo>
                    <a:pt x="20" y="0"/>
                  </a:lnTo>
                  <a:lnTo>
                    <a:pt x="20"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377" name="Freeform 127"/>
            <p:cNvSpPr>
              <a:spLocks/>
            </p:cNvSpPr>
            <p:nvPr/>
          </p:nvSpPr>
          <p:spPr bwMode="auto">
            <a:xfrm>
              <a:off x="2542" y="2516"/>
              <a:ext cx="264" cy="172"/>
            </a:xfrm>
            <a:custGeom>
              <a:avLst/>
              <a:gdLst>
                <a:gd name="T0" fmla="*/ 16 w 264"/>
                <a:gd name="T1" fmla="*/ 0 h 172"/>
                <a:gd name="T2" fmla="*/ 12 w 264"/>
                <a:gd name="T3" fmla="*/ 8 h 172"/>
                <a:gd name="T4" fmla="*/ 4 w 264"/>
                <a:gd name="T5" fmla="*/ 14 h 172"/>
                <a:gd name="T6" fmla="*/ 0 w 264"/>
                <a:gd name="T7" fmla="*/ 20 h 172"/>
                <a:gd name="T8" fmla="*/ 12 w 264"/>
                <a:gd name="T9" fmla="*/ 26 h 172"/>
                <a:gd name="T10" fmla="*/ 20 w 264"/>
                <a:gd name="T11" fmla="*/ 26 h 172"/>
                <a:gd name="T12" fmla="*/ 22 w 264"/>
                <a:gd name="T13" fmla="*/ 26 h 172"/>
                <a:gd name="T14" fmla="*/ 32 w 264"/>
                <a:gd name="T15" fmla="*/ 36 h 172"/>
                <a:gd name="T16" fmla="*/ 30 w 264"/>
                <a:gd name="T17" fmla="*/ 40 h 172"/>
                <a:gd name="T18" fmla="*/ 14 w 264"/>
                <a:gd name="T19" fmla="*/ 44 h 172"/>
                <a:gd name="T20" fmla="*/ 14 w 264"/>
                <a:gd name="T21" fmla="*/ 50 h 172"/>
                <a:gd name="T22" fmla="*/ 22 w 264"/>
                <a:gd name="T23" fmla="*/ 54 h 172"/>
                <a:gd name="T24" fmla="*/ 36 w 264"/>
                <a:gd name="T25" fmla="*/ 54 h 172"/>
                <a:gd name="T26" fmla="*/ 40 w 264"/>
                <a:gd name="T27" fmla="*/ 54 h 172"/>
                <a:gd name="T28" fmla="*/ 56 w 264"/>
                <a:gd name="T29" fmla="*/ 66 h 172"/>
                <a:gd name="T30" fmla="*/ 74 w 264"/>
                <a:gd name="T31" fmla="*/ 70 h 172"/>
                <a:gd name="T32" fmla="*/ 86 w 264"/>
                <a:gd name="T33" fmla="*/ 78 h 172"/>
                <a:gd name="T34" fmla="*/ 98 w 264"/>
                <a:gd name="T35" fmla="*/ 90 h 172"/>
                <a:gd name="T36" fmla="*/ 100 w 264"/>
                <a:gd name="T37" fmla="*/ 104 h 172"/>
                <a:gd name="T38" fmla="*/ 108 w 264"/>
                <a:gd name="T39" fmla="*/ 120 h 172"/>
                <a:gd name="T40" fmla="*/ 122 w 264"/>
                <a:gd name="T41" fmla="*/ 136 h 172"/>
                <a:gd name="T42" fmla="*/ 144 w 264"/>
                <a:gd name="T43" fmla="*/ 146 h 172"/>
                <a:gd name="T44" fmla="*/ 150 w 264"/>
                <a:gd name="T45" fmla="*/ 146 h 172"/>
                <a:gd name="T46" fmla="*/ 158 w 264"/>
                <a:gd name="T47" fmla="*/ 132 h 172"/>
                <a:gd name="T48" fmla="*/ 166 w 264"/>
                <a:gd name="T49" fmla="*/ 128 h 172"/>
                <a:gd name="T50" fmla="*/ 172 w 264"/>
                <a:gd name="T51" fmla="*/ 124 h 172"/>
                <a:gd name="T52" fmla="*/ 178 w 264"/>
                <a:gd name="T53" fmla="*/ 114 h 172"/>
                <a:gd name="T54" fmla="*/ 182 w 264"/>
                <a:gd name="T55" fmla="*/ 114 h 172"/>
                <a:gd name="T56" fmla="*/ 208 w 264"/>
                <a:gd name="T57" fmla="*/ 140 h 172"/>
                <a:gd name="T58" fmla="*/ 224 w 264"/>
                <a:gd name="T59" fmla="*/ 152 h 172"/>
                <a:gd name="T60" fmla="*/ 238 w 264"/>
                <a:gd name="T61" fmla="*/ 164 h 172"/>
                <a:gd name="T62" fmla="*/ 256 w 264"/>
                <a:gd name="T63" fmla="*/ 172 h 172"/>
                <a:gd name="T64" fmla="*/ 262 w 264"/>
                <a:gd name="T65" fmla="*/ 168 h 172"/>
                <a:gd name="T66" fmla="*/ 264 w 264"/>
                <a:gd name="T67" fmla="*/ 162 h 172"/>
                <a:gd name="T68" fmla="*/ 248 w 264"/>
                <a:gd name="T69" fmla="*/ 146 h 172"/>
                <a:gd name="T70" fmla="*/ 224 w 264"/>
                <a:gd name="T71" fmla="*/ 122 h 172"/>
                <a:gd name="T72" fmla="*/ 216 w 264"/>
                <a:gd name="T73" fmla="*/ 114 h 172"/>
                <a:gd name="T74" fmla="*/ 220 w 264"/>
                <a:gd name="T75" fmla="*/ 102 h 172"/>
                <a:gd name="T76" fmla="*/ 220 w 264"/>
                <a:gd name="T77" fmla="*/ 92 h 172"/>
                <a:gd name="T78" fmla="*/ 202 w 264"/>
                <a:gd name="T79" fmla="*/ 82 h 172"/>
                <a:gd name="T80" fmla="*/ 196 w 264"/>
                <a:gd name="T81" fmla="*/ 68 h 172"/>
                <a:gd name="T82" fmla="*/ 190 w 264"/>
                <a:gd name="T83" fmla="*/ 62 h 172"/>
                <a:gd name="T84" fmla="*/ 166 w 264"/>
                <a:gd name="T85" fmla="*/ 50 h 172"/>
                <a:gd name="T86" fmla="*/ 136 w 264"/>
                <a:gd name="T87" fmla="*/ 40 h 172"/>
                <a:gd name="T88" fmla="*/ 122 w 264"/>
                <a:gd name="T89" fmla="*/ 34 h 172"/>
                <a:gd name="T90" fmla="*/ 110 w 264"/>
                <a:gd name="T91" fmla="*/ 22 h 172"/>
                <a:gd name="T92" fmla="*/ 100 w 264"/>
                <a:gd name="T93" fmla="*/ 20 h 172"/>
                <a:gd name="T94" fmla="*/ 84 w 264"/>
                <a:gd name="T95" fmla="*/ 26 h 172"/>
                <a:gd name="T96" fmla="*/ 66 w 264"/>
                <a:gd name="T97" fmla="*/ 44 h 172"/>
                <a:gd name="T98" fmla="*/ 60 w 264"/>
                <a:gd name="T99" fmla="*/ 52 h 172"/>
                <a:gd name="T100" fmla="*/ 54 w 264"/>
                <a:gd name="T101" fmla="*/ 50 h 172"/>
                <a:gd name="T102" fmla="*/ 48 w 264"/>
                <a:gd name="T103" fmla="*/ 34 h 172"/>
                <a:gd name="T104" fmla="*/ 44 w 264"/>
                <a:gd name="T105" fmla="*/ 22 h 172"/>
                <a:gd name="T106" fmla="*/ 34 w 264"/>
                <a:gd name="T107" fmla="*/ 4 h 172"/>
                <a:gd name="T108" fmla="*/ 20 w 264"/>
                <a:gd name="T109" fmla="*/ 0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64" h="172">
                  <a:moveTo>
                    <a:pt x="20" y="0"/>
                  </a:moveTo>
                  <a:lnTo>
                    <a:pt x="20" y="0"/>
                  </a:lnTo>
                  <a:lnTo>
                    <a:pt x="16" y="0"/>
                  </a:lnTo>
                  <a:lnTo>
                    <a:pt x="14" y="2"/>
                  </a:lnTo>
                  <a:lnTo>
                    <a:pt x="12" y="8"/>
                  </a:lnTo>
                  <a:lnTo>
                    <a:pt x="12" y="8"/>
                  </a:lnTo>
                  <a:lnTo>
                    <a:pt x="10" y="10"/>
                  </a:lnTo>
                  <a:lnTo>
                    <a:pt x="8" y="12"/>
                  </a:lnTo>
                  <a:lnTo>
                    <a:pt x="4" y="14"/>
                  </a:lnTo>
                  <a:lnTo>
                    <a:pt x="4" y="14"/>
                  </a:lnTo>
                  <a:lnTo>
                    <a:pt x="0" y="18"/>
                  </a:lnTo>
                  <a:lnTo>
                    <a:pt x="0" y="20"/>
                  </a:lnTo>
                  <a:lnTo>
                    <a:pt x="2" y="22"/>
                  </a:lnTo>
                  <a:lnTo>
                    <a:pt x="4" y="24"/>
                  </a:lnTo>
                  <a:lnTo>
                    <a:pt x="12" y="26"/>
                  </a:lnTo>
                  <a:lnTo>
                    <a:pt x="20" y="26"/>
                  </a:lnTo>
                  <a:lnTo>
                    <a:pt x="20" y="26"/>
                  </a:lnTo>
                  <a:lnTo>
                    <a:pt x="20" y="26"/>
                  </a:lnTo>
                  <a:lnTo>
                    <a:pt x="20" y="26"/>
                  </a:lnTo>
                  <a:lnTo>
                    <a:pt x="22" y="26"/>
                  </a:lnTo>
                  <a:lnTo>
                    <a:pt x="22" y="26"/>
                  </a:lnTo>
                  <a:lnTo>
                    <a:pt x="28" y="28"/>
                  </a:lnTo>
                  <a:lnTo>
                    <a:pt x="32" y="30"/>
                  </a:lnTo>
                  <a:lnTo>
                    <a:pt x="32" y="36"/>
                  </a:lnTo>
                  <a:lnTo>
                    <a:pt x="28" y="40"/>
                  </a:lnTo>
                  <a:lnTo>
                    <a:pt x="30" y="40"/>
                  </a:lnTo>
                  <a:lnTo>
                    <a:pt x="30" y="40"/>
                  </a:lnTo>
                  <a:lnTo>
                    <a:pt x="24" y="40"/>
                  </a:lnTo>
                  <a:lnTo>
                    <a:pt x="18" y="42"/>
                  </a:lnTo>
                  <a:lnTo>
                    <a:pt x="14" y="44"/>
                  </a:lnTo>
                  <a:lnTo>
                    <a:pt x="14" y="46"/>
                  </a:lnTo>
                  <a:lnTo>
                    <a:pt x="14" y="50"/>
                  </a:lnTo>
                  <a:lnTo>
                    <a:pt x="14" y="50"/>
                  </a:lnTo>
                  <a:lnTo>
                    <a:pt x="16" y="54"/>
                  </a:lnTo>
                  <a:lnTo>
                    <a:pt x="22" y="54"/>
                  </a:lnTo>
                  <a:lnTo>
                    <a:pt x="22" y="54"/>
                  </a:lnTo>
                  <a:lnTo>
                    <a:pt x="28" y="54"/>
                  </a:lnTo>
                  <a:lnTo>
                    <a:pt x="28" y="54"/>
                  </a:lnTo>
                  <a:lnTo>
                    <a:pt x="36" y="54"/>
                  </a:lnTo>
                  <a:lnTo>
                    <a:pt x="36" y="54"/>
                  </a:lnTo>
                  <a:lnTo>
                    <a:pt x="40" y="54"/>
                  </a:lnTo>
                  <a:lnTo>
                    <a:pt x="40" y="54"/>
                  </a:lnTo>
                  <a:lnTo>
                    <a:pt x="42" y="58"/>
                  </a:lnTo>
                  <a:lnTo>
                    <a:pt x="46" y="60"/>
                  </a:lnTo>
                  <a:lnTo>
                    <a:pt x="56" y="66"/>
                  </a:lnTo>
                  <a:lnTo>
                    <a:pt x="56" y="66"/>
                  </a:lnTo>
                  <a:lnTo>
                    <a:pt x="64" y="68"/>
                  </a:lnTo>
                  <a:lnTo>
                    <a:pt x="74" y="70"/>
                  </a:lnTo>
                  <a:lnTo>
                    <a:pt x="74" y="70"/>
                  </a:lnTo>
                  <a:lnTo>
                    <a:pt x="80" y="72"/>
                  </a:lnTo>
                  <a:lnTo>
                    <a:pt x="86" y="78"/>
                  </a:lnTo>
                  <a:lnTo>
                    <a:pt x="86" y="78"/>
                  </a:lnTo>
                  <a:lnTo>
                    <a:pt x="92" y="84"/>
                  </a:lnTo>
                  <a:lnTo>
                    <a:pt x="98" y="90"/>
                  </a:lnTo>
                  <a:lnTo>
                    <a:pt x="98" y="90"/>
                  </a:lnTo>
                  <a:lnTo>
                    <a:pt x="100" y="96"/>
                  </a:lnTo>
                  <a:lnTo>
                    <a:pt x="100" y="104"/>
                  </a:lnTo>
                  <a:lnTo>
                    <a:pt x="100" y="104"/>
                  </a:lnTo>
                  <a:lnTo>
                    <a:pt x="104" y="112"/>
                  </a:lnTo>
                  <a:lnTo>
                    <a:pt x="108" y="120"/>
                  </a:lnTo>
                  <a:lnTo>
                    <a:pt x="108" y="120"/>
                  </a:lnTo>
                  <a:lnTo>
                    <a:pt x="114" y="128"/>
                  </a:lnTo>
                  <a:lnTo>
                    <a:pt x="122" y="136"/>
                  </a:lnTo>
                  <a:lnTo>
                    <a:pt x="132" y="144"/>
                  </a:lnTo>
                  <a:lnTo>
                    <a:pt x="138" y="146"/>
                  </a:lnTo>
                  <a:lnTo>
                    <a:pt x="144" y="146"/>
                  </a:lnTo>
                  <a:lnTo>
                    <a:pt x="144" y="146"/>
                  </a:lnTo>
                  <a:lnTo>
                    <a:pt x="150" y="146"/>
                  </a:lnTo>
                  <a:lnTo>
                    <a:pt x="150" y="146"/>
                  </a:lnTo>
                  <a:lnTo>
                    <a:pt x="154" y="142"/>
                  </a:lnTo>
                  <a:lnTo>
                    <a:pt x="156" y="140"/>
                  </a:lnTo>
                  <a:lnTo>
                    <a:pt x="158" y="132"/>
                  </a:lnTo>
                  <a:lnTo>
                    <a:pt x="158" y="132"/>
                  </a:lnTo>
                  <a:lnTo>
                    <a:pt x="162" y="130"/>
                  </a:lnTo>
                  <a:lnTo>
                    <a:pt x="166" y="128"/>
                  </a:lnTo>
                  <a:lnTo>
                    <a:pt x="168" y="126"/>
                  </a:lnTo>
                  <a:lnTo>
                    <a:pt x="172" y="124"/>
                  </a:lnTo>
                  <a:lnTo>
                    <a:pt x="172" y="124"/>
                  </a:lnTo>
                  <a:lnTo>
                    <a:pt x="174" y="116"/>
                  </a:lnTo>
                  <a:lnTo>
                    <a:pt x="176" y="114"/>
                  </a:lnTo>
                  <a:lnTo>
                    <a:pt x="178" y="114"/>
                  </a:lnTo>
                  <a:lnTo>
                    <a:pt x="178" y="114"/>
                  </a:lnTo>
                  <a:lnTo>
                    <a:pt x="182" y="114"/>
                  </a:lnTo>
                  <a:lnTo>
                    <a:pt x="182" y="114"/>
                  </a:lnTo>
                  <a:lnTo>
                    <a:pt x="190" y="120"/>
                  </a:lnTo>
                  <a:lnTo>
                    <a:pt x="196" y="126"/>
                  </a:lnTo>
                  <a:lnTo>
                    <a:pt x="208" y="140"/>
                  </a:lnTo>
                  <a:lnTo>
                    <a:pt x="208" y="140"/>
                  </a:lnTo>
                  <a:lnTo>
                    <a:pt x="216" y="146"/>
                  </a:lnTo>
                  <a:lnTo>
                    <a:pt x="224" y="152"/>
                  </a:lnTo>
                  <a:lnTo>
                    <a:pt x="224" y="152"/>
                  </a:lnTo>
                  <a:lnTo>
                    <a:pt x="230" y="160"/>
                  </a:lnTo>
                  <a:lnTo>
                    <a:pt x="238" y="164"/>
                  </a:lnTo>
                  <a:lnTo>
                    <a:pt x="238" y="164"/>
                  </a:lnTo>
                  <a:lnTo>
                    <a:pt x="246" y="168"/>
                  </a:lnTo>
                  <a:lnTo>
                    <a:pt x="256" y="172"/>
                  </a:lnTo>
                  <a:lnTo>
                    <a:pt x="256" y="172"/>
                  </a:lnTo>
                  <a:lnTo>
                    <a:pt x="260" y="170"/>
                  </a:lnTo>
                  <a:lnTo>
                    <a:pt x="262" y="168"/>
                  </a:lnTo>
                  <a:lnTo>
                    <a:pt x="262" y="168"/>
                  </a:lnTo>
                  <a:lnTo>
                    <a:pt x="264" y="166"/>
                  </a:lnTo>
                  <a:lnTo>
                    <a:pt x="264" y="162"/>
                  </a:lnTo>
                  <a:lnTo>
                    <a:pt x="258" y="156"/>
                  </a:lnTo>
                  <a:lnTo>
                    <a:pt x="248" y="146"/>
                  </a:lnTo>
                  <a:lnTo>
                    <a:pt x="248" y="146"/>
                  </a:lnTo>
                  <a:lnTo>
                    <a:pt x="236" y="134"/>
                  </a:lnTo>
                  <a:lnTo>
                    <a:pt x="224" y="122"/>
                  </a:lnTo>
                  <a:lnTo>
                    <a:pt x="224" y="122"/>
                  </a:lnTo>
                  <a:lnTo>
                    <a:pt x="220" y="118"/>
                  </a:lnTo>
                  <a:lnTo>
                    <a:pt x="216" y="114"/>
                  </a:lnTo>
                  <a:lnTo>
                    <a:pt x="216" y="114"/>
                  </a:lnTo>
                  <a:lnTo>
                    <a:pt x="214" y="102"/>
                  </a:lnTo>
                  <a:lnTo>
                    <a:pt x="214" y="102"/>
                  </a:lnTo>
                  <a:lnTo>
                    <a:pt x="220" y="102"/>
                  </a:lnTo>
                  <a:lnTo>
                    <a:pt x="226" y="100"/>
                  </a:lnTo>
                  <a:lnTo>
                    <a:pt x="226" y="100"/>
                  </a:lnTo>
                  <a:lnTo>
                    <a:pt x="220" y="92"/>
                  </a:lnTo>
                  <a:lnTo>
                    <a:pt x="216" y="88"/>
                  </a:lnTo>
                  <a:lnTo>
                    <a:pt x="208" y="86"/>
                  </a:lnTo>
                  <a:lnTo>
                    <a:pt x="202" y="82"/>
                  </a:lnTo>
                  <a:lnTo>
                    <a:pt x="202" y="82"/>
                  </a:lnTo>
                  <a:lnTo>
                    <a:pt x="198" y="74"/>
                  </a:lnTo>
                  <a:lnTo>
                    <a:pt x="196" y="68"/>
                  </a:lnTo>
                  <a:lnTo>
                    <a:pt x="196" y="68"/>
                  </a:lnTo>
                  <a:lnTo>
                    <a:pt x="194" y="64"/>
                  </a:lnTo>
                  <a:lnTo>
                    <a:pt x="190" y="62"/>
                  </a:lnTo>
                  <a:lnTo>
                    <a:pt x="182" y="58"/>
                  </a:lnTo>
                  <a:lnTo>
                    <a:pt x="182" y="58"/>
                  </a:lnTo>
                  <a:lnTo>
                    <a:pt x="166" y="50"/>
                  </a:lnTo>
                  <a:lnTo>
                    <a:pt x="152" y="44"/>
                  </a:lnTo>
                  <a:lnTo>
                    <a:pt x="152" y="44"/>
                  </a:lnTo>
                  <a:lnTo>
                    <a:pt x="136" y="40"/>
                  </a:lnTo>
                  <a:lnTo>
                    <a:pt x="128" y="38"/>
                  </a:lnTo>
                  <a:lnTo>
                    <a:pt x="122" y="34"/>
                  </a:lnTo>
                  <a:lnTo>
                    <a:pt x="122" y="34"/>
                  </a:lnTo>
                  <a:lnTo>
                    <a:pt x="116" y="28"/>
                  </a:lnTo>
                  <a:lnTo>
                    <a:pt x="114" y="24"/>
                  </a:lnTo>
                  <a:lnTo>
                    <a:pt x="110" y="22"/>
                  </a:lnTo>
                  <a:lnTo>
                    <a:pt x="110" y="22"/>
                  </a:lnTo>
                  <a:lnTo>
                    <a:pt x="104" y="20"/>
                  </a:lnTo>
                  <a:lnTo>
                    <a:pt x="100" y="20"/>
                  </a:lnTo>
                  <a:lnTo>
                    <a:pt x="100" y="20"/>
                  </a:lnTo>
                  <a:lnTo>
                    <a:pt x="92" y="22"/>
                  </a:lnTo>
                  <a:lnTo>
                    <a:pt x="84" y="26"/>
                  </a:lnTo>
                  <a:lnTo>
                    <a:pt x="84" y="26"/>
                  </a:lnTo>
                  <a:lnTo>
                    <a:pt x="70" y="38"/>
                  </a:lnTo>
                  <a:lnTo>
                    <a:pt x="66" y="44"/>
                  </a:lnTo>
                  <a:lnTo>
                    <a:pt x="62" y="52"/>
                  </a:lnTo>
                  <a:lnTo>
                    <a:pt x="62" y="52"/>
                  </a:lnTo>
                  <a:lnTo>
                    <a:pt x="60" y="52"/>
                  </a:lnTo>
                  <a:lnTo>
                    <a:pt x="60" y="52"/>
                  </a:lnTo>
                  <a:lnTo>
                    <a:pt x="56" y="52"/>
                  </a:lnTo>
                  <a:lnTo>
                    <a:pt x="54" y="50"/>
                  </a:lnTo>
                  <a:lnTo>
                    <a:pt x="50" y="46"/>
                  </a:lnTo>
                  <a:lnTo>
                    <a:pt x="48" y="34"/>
                  </a:lnTo>
                  <a:lnTo>
                    <a:pt x="48" y="34"/>
                  </a:lnTo>
                  <a:lnTo>
                    <a:pt x="46" y="28"/>
                  </a:lnTo>
                  <a:lnTo>
                    <a:pt x="44" y="22"/>
                  </a:lnTo>
                  <a:lnTo>
                    <a:pt x="44" y="22"/>
                  </a:lnTo>
                  <a:lnTo>
                    <a:pt x="46" y="8"/>
                  </a:lnTo>
                  <a:lnTo>
                    <a:pt x="46" y="8"/>
                  </a:lnTo>
                  <a:lnTo>
                    <a:pt x="34" y="4"/>
                  </a:lnTo>
                  <a:lnTo>
                    <a:pt x="20" y="0"/>
                  </a:lnTo>
                  <a:lnTo>
                    <a:pt x="20" y="0"/>
                  </a:lnTo>
                  <a:lnTo>
                    <a:pt x="2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378" name="Freeform 128"/>
            <p:cNvSpPr>
              <a:spLocks/>
            </p:cNvSpPr>
            <p:nvPr/>
          </p:nvSpPr>
          <p:spPr bwMode="auto">
            <a:xfrm>
              <a:off x="2774" y="2572"/>
              <a:ext cx="74" cy="48"/>
            </a:xfrm>
            <a:custGeom>
              <a:avLst/>
              <a:gdLst>
                <a:gd name="T0" fmla="*/ 62 w 74"/>
                <a:gd name="T1" fmla="*/ 0 h 48"/>
                <a:gd name="T2" fmla="*/ 62 w 74"/>
                <a:gd name="T3" fmla="*/ 0 h 48"/>
                <a:gd name="T4" fmla="*/ 56 w 74"/>
                <a:gd name="T5" fmla="*/ 0 h 48"/>
                <a:gd name="T6" fmla="*/ 56 w 74"/>
                <a:gd name="T7" fmla="*/ 0 h 48"/>
                <a:gd name="T8" fmla="*/ 50 w 74"/>
                <a:gd name="T9" fmla="*/ 6 h 48"/>
                <a:gd name="T10" fmla="*/ 46 w 74"/>
                <a:gd name="T11" fmla="*/ 14 h 48"/>
                <a:gd name="T12" fmla="*/ 42 w 74"/>
                <a:gd name="T13" fmla="*/ 22 h 48"/>
                <a:gd name="T14" fmla="*/ 36 w 74"/>
                <a:gd name="T15" fmla="*/ 28 h 48"/>
                <a:gd name="T16" fmla="*/ 36 w 74"/>
                <a:gd name="T17" fmla="*/ 28 h 48"/>
                <a:gd name="T18" fmla="*/ 32 w 74"/>
                <a:gd name="T19" fmla="*/ 30 h 48"/>
                <a:gd name="T20" fmla="*/ 26 w 74"/>
                <a:gd name="T21" fmla="*/ 30 h 48"/>
                <a:gd name="T22" fmla="*/ 26 w 74"/>
                <a:gd name="T23" fmla="*/ 30 h 48"/>
                <a:gd name="T24" fmla="*/ 22 w 74"/>
                <a:gd name="T25" fmla="*/ 30 h 48"/>
                <a:gd name="T26" fmla="*/ 22 w 74"/>
                <a:gd name="T27" fmla="*/ 30 h 48"/>
                <a:gd name="T28" fmla="*/ 18 w 74"/>
                <a:gd name="T29" fmla="*/ 30 h 48"/>
                <a:gd name="T30" fmla="*/ 18 w 74"/>
                <a:gd name="T31" fmla="*/ 30 h 48"/>
                <a:gd name="T32" fmla="*/ 14 w 74"/>
                <a:gd name="T33" fmla="*/ 30 h 48"/>
                <a:gd name="T34" fmla="*/ 14 w 74"/>
                <a:gd name="T35" fmla="*/ 30 h 48"/>
                <a:gd name="T36" fmla="*/ 8 w 74"/>
                <a:gd name="T37" fmla="*/ 32 h 48"/>
                <a:gd name="T38" fmla="*/ 4 w 74"/>
                <a:gd name="T39" fmla="*/ 34 h 48"/>
                <a:gd name="T40" fmla="*/ 2 w 74"/>
                <a:gd name="T41" fmla="*/ 40 h 48"/>
                <a:gd name="T42" fmla="*/ 0 w 74"/>
                <a:gd name="T43" fmla="*/ 44 h 48"/>
                <a:gd name="T44" fmla="*/ 0 w 74"/>
                <a:gd name="T45" fmla="*/ 44 h 48"/>
                <a:gd name="T46" fmla="*/ 12 w 74"/>
                <a:gd name="T47" fmla="*/ 48 h 48"/>
                <a:gd name="T48" fmla="*/ 22 w 74"/>
                <a:gd name="T49" fmla="*/ 48 h 48"/>
                <a:gd name="T50" fmla="*/ 22 w 74"/>
                <a:gd name="T51" fmla="*/ 48 h 48"/>
                <a:gd name="T52" fmla="*/ 26 w 74"/>
                <a:gd name="T53" fmla="*/ 48 h 48"/>
                <a:gd name="T54" fmla="*/ 26 w 74"/>
                <a:gd name="T55" fmla="*/ 48 h 48"/>
                <a:gd name="T56" fmla="*/ 32 w 74"/>
                <a:gd name="T57" fmla="*/ 46 h 48"/>
                <a:gd name="T58" fmla="*/ 38 w 74"/>
                <a:gd name="T59" fmla="*/ 42 h 48"/>
                <a:gd name="T60" fmla="*/ 42 w 74"/>
                <a:gd name="T61" fmla="*/ 36 h 48"/>
                <a:gd name="T62" fmla="*/ 48 w 74"/>
                <a:gd name="T63" fmla="*/ 32 h 48"/>
                <a:gd name="T64" fmla="*/ 48 w 74"/>
                <a:gd name="T65" fmla="*/ 32 h 48"/>
                <a:gd name="T66" fmla="*/ 54 w 74"/>
                <a:gd name="T67" fmla="*/ 30 h 48"/>
                <a:gd name="T68" fmla="*/ 58 w 74"/>
                <a:gd name="T69" fmla="*/ 26 h 48"/>
                <a:gd name="T70" fmla="*/ 58 w 74"/>
                <a:gd name="T71" fmla="*/ 26 h 48"/>
                <a:gd name="T72" fmla="*/ 68 w 74"/>
                <a:gd name="T73" fmla="*/ 16 h 48"/>
                <a:gd name="T74" fmla="*/ 72 w 74"/>
                <a:gd name="T75" fmla="*/ 10 h 48"/>
                <a:gd name="T76" fmla="*/ 74 w 74"/>
                <a:gd name="T77" fmla="*/ 6 h 48"/>
                <a:gd name="T78" fmla="*/ 74 w 74"/>
                <a:gd name="T79" fmla="*/ 6 h 48"/>
                <a:gd name="T80" fmla="*/ 72 w 74"/>
                <a:gd name="T81" fmla="*/ 4 h 48"/>
                <a:gd name="T82" fmla="*/ 70 w 74"/>
                <a:gd name="T83" fmla="*/ 2 h 48"/>
                <a:gd name="T84" fmla="*/ 62 w 74"/>
                <a:gd name="T85"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4" h="48">
                  <a:moveTo>
                    <a:pt x="62" y="0"/>
                  </a:moveTo>
                  <a:lnTo>
                    <a:pt x="62" y="0"/>
                  </a:lnTo>
                  <a:lnTo>
                    <a:pt x="56" y="0"/>
                  </a:lnTo>
                  <a:lnTo>
                    <a:pt x="56" y="0"/>
                  </a:lnTo>
                  <a:lnTo>
                    <a:pt x="50" y="6"/>
                  </a:lnTo>
                  <a:lnTo>
                    <a:pt x="46" y="14"/>
                  </a:lnTo>
                  <a:lnTo>
                    <a:pt x="42" y="22"/>
                  </a:lnTo>
                  <a:lnTo>
                    <a:pt x="36" y="28"/>
                  </a:lnTo>
                  <a:lnTo>
                    <a:pt x="36" y="28"/>
                  </a:lnTo>
                  <a:lnTo>
                    <a:pt x="32" y="30"/>
                  </a:lnTo>
                  <a:lnTo>
                    <a:pt x="26" y="30"/>
                  </a:lnTo>
                  <a:lnTo>
                    <a:pt x="26" y="30"/>
                  </a:lnTo>
                  <a:lnTo>
                    <a:pt x="22" y="30"/>
                  </a:lnTo>
                  <a:lnTo>
                    <a:pt x="22" y="30"/>
                  </a:lnTo>
                  <a:lnTo>
                    <a:pt x="18" y="30"/>
                  </a:lnTo>
                  <a:lnTo>
                    <a:pt x="18" y="30"/>
                  </a:lnTo>
                  <a:lnTo>
                    <a:pt x="14" y="30"/>
                  </a:lnTo>
                  <a:lnTo>
                    <a:pt x="14" y="30"/>
                  </a:lnTo>
                  <a:lnTo>
                    <a:pt x="8" y="32"/>
                  </a:lnTo>
                  <a:lnTo>
                    <a:pt x="4" y="34"/>
                  </a:lnTo>
                  <a:lnTo>
                    <a:pt x="2" y="40"/>
                  </a:lnTo>
                  <a:lnTo>
                    <a:pt x="0" y="44"/>
                  </a:lnTo>
                  <a:lnTo>
                    <a:pt x="0" y="44"/>
                  </a:lnTo>
                  <a:lnTo>
                    <a:pt x="12" y="48"/>
                  </a:lnTo>
                  <a:lnTo>
                    <a:pt x="22" y="48"/>
                  </a:lnTo>
                  <a:lnTo>
                    <a:pt x="22" y="48"/>
                  </a:lnTo>
                  <a:lnTo>
                    <a:pt x="26" y="48"/>
                  </a:lnTo>
                  <a:lnTo>
                    <a:pt x="26" y="48"/>
                  </a:lnTo>
                  <a:lnTo>
                    <a:pt x="32" y="46"/>
                  </a:lnTo>
                  <a:lnTo>
                    <a:pt x="38" y="42"/>
                  </a:lnTo>
                  <a:lnTo>
                    <a:pt x="42" y="36"/>
                  </a:lnTo>
                  <a:lnTo>
                    <a:pt x="48" y="32"/>
                  </a:lnTo>
                  <a:lnTo>
                    <a:pt x="48" y="32"/>
                  </a:lnTo>
                  <a:lnTo>
                    <a:pt x="54" y="30"/>
                  </a:lnTo>
                  <a:lnTo>
                    <a:pt x="58" y="26"/>
                  </a:lnTo>
                  <a:lnTo>
                    <a:pt x="58" y="26"/>
                  </a:lnTo>
                  <a:lnTo>
                    <a:pt x="68" y="16"/>
                  </a:lnTo>
                  <a:lnTo>
                    <a:pt x="72" y="10"/>
                  </a:lnTo>
                  <a:lnTo>
                    <a:pt x="74" y="6"/>
                  </a:lnTo>
                  <a:lnTo>
                    <a:pt x="74" y="6"/>
                  </a:lnTo>
                  <a:lnTo>
                    <a:pt x="72" y="4"/>
                  </a:lnTo>
                  <a:lnTo>
                    <a:pt x="70" y="2"/>
                  </a:lnTo>
                  <a:lnTo>
                    <a:pt x="62"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379" name="Freeform 129"/>
            <p:cNvSpPr>
              <a:spLocks/>
            </p:cNvSpPr>
            <p:nvPr/>
          </p:nvSpPr>
          <p:spPr bwMode="auto">
            <a:xfrm>
              <a:off x="2774" y="2572"/>
              <a:ext cx="74" cy="48"/>
            </a:xfrm>
            <a:custGeom>
              <a:avLst/>
              <a:gdLst>
                <a:gd name="T0" fmla="*/ 62 w 74"/>
                <a:gd name="T1" fmla="*/ 0 h 48"/>
                <a:gd name="T2" fmla="*/ 62 w 74"/>
                <a:gd name="T3" fmla="*/ 0 h 48"/>
                <a:gd name="T4" fmla="*/ 56 w 74"/>
                <a:gd name="T5" fmla="*/ 0 h 48"/>
                <a:gd name="T6" fmla="*/ 56 w 74"/>
                <a:gd name="T7" fmla="*/ 0 h 48"/>
                <a:gd name="T8" fmla="*/ 50 w 74"/>
                <a:gd name="T9" fmla="*/ 6 h 48"/>
                <a:gd name="T10" fmla="*/ 46 w 74"/>
                <a:gd name="T11" fmla="*/ 14 h 48"/>
                <a:gd name="T12" fmla="*/ 42 w 74"/>
                <a:gd name="T13" fmla="*/ 22 h 48"/>
                <a:gd name="T14" fmla="*/ 36 w 74"/>
                <a:gd name="T15" fmla="*/ 28 h 48"/>
                <a:gd name="T16" fmla="*/ 36 w 74"/>
                <a:gd name="T17" fmla="*/ 28 h 48"/>
                <a:gd name="T18" fmla="*/ 32 w 74"/>
                <a:gd name="T19" fmla="*/ 30 h 48"/>
                <a:gd name="T20" fmla="*/ 26 w 74"/>
                <a:gd name="T21" fmla="*/ 30 h 48"/>
                <a:gd name="T22" fmla="*/ 26 w 74"/>
                <a:gd name="T23" fmla="*/ 30 h 48"/>
                <a:gd name="T24" fmla="*/ 22 w 74"/>
                <a:gd name="T25" fmla="*/ 30 h 48"/>
                <a:gd name="T26" fmla="*/ 22 w 74"/>
                <a:gd name="T27" fmla="*/ 30 h 48"/>
                <a:gd name="T28" fmla="*/ 18 w 74"/>
                <a:gd name="T29" fmla="*/ 30 h 48"/>
                <a:gd name="T30" fmla="*/ 18 w 74"/>
                <a:gd name="T31" fmla="*/ 30 h 48"/>
                <a:gd name="T32" fmla="*/ 14 w 74"/>
                <a:gd name="T33" fmla="*/ 30 h 48"/>
                <a:gd name="T34" fmla="*/ 14 w 74"/>
                <a:gd name="T35" fmla="*/ 30 h 48"/>
                <a:gd name="T36" fmla="*/ 8 w 74"/>
                <a:gd name="T37" fmla="*/ 32 h 48"/>
                <a:gd name="T38" fmla="*/ 4 w 74"/>
                <a:gd name="T39" fmla="*/ 34 h 48"/>
                <a:gd name="T40" fmla="*/ 2 w 74"/>
                <a:gd name="T41" fmla="*/ 40 h 48"/>
                <a:gd name="T42" fmla="*/ 0 w 74"/>
                <a:gd name="T43" fmla="*/ 44 h 48"/>
                <a:gd name="T44" fmla="*/ 0 w 74"/>
                <a:gd name="T45" fmla="*/ 44 h 48"/>
                <a:gd name="T46" fmla="*/ 12 w 74"/>
                <a:gd name="T47" fmla="*/ 48 h 48"/>
                <a:gd name="T48" fmla="*/ 22 w 74"/>
                <a:gd name="T49" fmla="*/ 48 h 48"/>
                <a:gd name="T50" fmla="*/ 22 w 74"/>
                <a:gd name="T51" fmla="*/ 48 h 48"/>
                <a:gd name="T52" fmla="*/ 26 w 74"/>
                <a:gd name="T53" fmla="*/ 48 h 48"/>
                <a:gd name="T54" fmla="*/ 26 w 74"/>
                <a:gd name="T55" fmla="*/ 48 h 48"/>
                <a:gd name="T56" fmla="*/ 32 w 74"/>
                <a:gd name="T57" fmla="*/ 46 h 48"/>
                <a:gd name="T58" fmla="*/ 38 w 74"/>
                <a:gd name="T59" fmla="*/ 42 h 48"/>
                <a:gd name="T60" fmla="*/ 42 w 74"/>
                <a:gd name="T61" fmla="*/ 36 h 48"/>
                <a:gd name="T62" fmla="*/ 48 w 74"/>
                <a:gd name="T63" fmla="*/ 32 h 48"/>
                <a:gd name="T64" fmla="*/ 48 w 74"/>
                <a:gd name="T65" fmla="*/ 32 h 48"/>
                <a:gd name="T66" fmla="*/ 54 w 74"/>
                <a:gd name="T67" fmla="*/ 30 h 48"/>
                <a:gd name="T68" fmla="*/ 58 w 74"/>
                <a:gd name="T69" fmla="*/ 26 h 48"/>
                <a:gd name="T70" fmla="*/ 58 w 74"/>
                <a:gd name="T71" fmla="*/ 26 h 48"/>
                <a:gd name="T72" fmla="*/ 68 w 74"/>
                <a:gd name="T73" fmla="*/ 16 h 48"/>
                <a:gd name="T74" fmla="*/ 72 w 74"/>
                <a:gd name="T75" fmla="*/ 10 h 48"/>
                <a:gd name="T76" fmla="*/ 74 w 74"/>
                <a:gd name="T77" fmla="*/ 6 h 48"/>
                <a:gd name="T78" fmla="*/ 74 w 74"/>
                <a:gd name="T79" fmla="*/ 6 h 48"/>
                <a:gd name="T80" fmla="*/ 72 w 74"/>
                <a:gd name="T81" fmla="*/ 4 h 48"/>
                <a:gd name="T82" fmla="*/ 70 w 74"/>
                <a:gd name="T83" fmla="*/ 2 h 48"/>
                <a:gd name="T84" fmla="*/ 62 w 74"/>
                <a:gd name="T85"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4" h="48">
                  <a:moveTo>
                    <a:pt x="62" y="0"/>
                  </a:moveTo>
                  <a:lnTo>
                    <a:pt x="62" y="0"/>
                  </a:lnTo>
                  <a:lnTo>
                    <a:pt x="56" y="0"/>
                  </a:lnTo>
                  <a:lnTo>
                    <a:pt x="56" y="0"/>
                  </a:lnTo>
                  <a:lnTo>
                    <a:pt x="50" y="6"/>
                  </a:lnTo>
                  <a:lnTo>
                    <a:pt x="46" y="14"/>
                  </a:lnTo>
                  <a:lnTo>
                    <a:pt x="42" y="22"/>
                  </a:lnTo>
                  <a:lnTo>
                    <a:pt x="36" y="28"/>
                  </a:lnTo>
                  <a:lnTo>
                    <a:pt x="36" y="28"/>
                  </a:lnTo>
                  <a:lnTo>
                    <a:pt x="32" y="30"/>
                  </a:lnTo>
                  <a:lnTo>
                    <a:pt x="26" y="30"/>
                  </a:lnTo>
                  <a:lnTo>
                    <a:pt x="26" y="30"/>
                  </a:lnTo>
                  <a:lnTo>
                    <a:pt x="22" y="30"/>
                  </a:lnTo>
                  <a:lnTo>
                    <a:pt x="22" y="30"/>
                  </a:lnTo>
                  <a:lnTo>
                    <a:pt x="18" y="30"/>
                  </a:lnTo>
                  <a:lnTo>
                    <a:pt x="18" y="30"/>
                  </a:lnTo>
                  <a:lnTo>
                    <a:pt x="14" y="30"/>
                  </a:lnTo>
                  <a:lnTo>
                    <a:pt x="14" y="30"/>
                  </a:lnTo>
                  <a:lnTo>
                    <a:pt x="8" y="32"/>
                  </a:lnTo>
                  <a:lnTo>
                    <a:pt x="4" y="34"/>
                  </a:lnTo>
                  <a:lnTo>
                    <a:pt x="2" y="40"/>
                  </a:lnTo>
                  <a:lnTo>
                    <a:pt x="0" y="44"/>
                  </a:lnTo>
                  <a:lnTo>
                    <a:pt x="0" y="44"/>
                  </a:lnTo>
                  <a:lnTo>
                    <a:pt x="12" y="48"/>
                  </a:lnTo>
                  <a:lnTo>
                    <a:pt x="22" y="48"/>
                  </a:lnTo>
                  <a:lnTo>
                    <a:pt x="22" y="48"/>
                  </a:lnTo>
                  <a:lnTo>
                    <a:pt x="26" y="48"/>
                  </a:lnTo>
                  <a:lnTo>
                    <a:pt x="26" y="48"/>
                  </a:lnTo>
                  <a:lnTo>
                    <a:pt x="32" y="46"/>
                  </a:lnTo>
                  <a:lnTo>
                    <a:pt x="38" y="42"/>
                  </a:lnTo>
                  <a:lnTo>
                    <a:pt x="42" y="36"/>
                  </a:lnTo>
                  <a:lnTo>
                    <a:pt x="48" y="32"/>
                  </a:lnTo>
                  <a:lnTo>
                    <a:pt x="48" y="32"/>
                  </a:lnTo>
                  <a:lnTo>
                    <a:pt x="54" y="30"/>
                  </a:lnTo>
                  <a:lnTo>
                    <a:pt x="58" y="26"/>
                  </a:lnTo>
                  <a:lnTo>
                    <a:pt x="58" y="26"/>
                  </a:lnTo>
                  <a:lnTo>
                    <a:pt x="68" y="16"/>
                  </a:lnTo>
                  <a:lnTo>
                    <a:pt x="72" y="10"/>
                  </a:lnTo>
                  <a:lnTo>
                    <a:pt x="74" y="6"/>
                  </a:lnTo>
                  <a:lnTo>
                    <a:pt x="74" y="6"/>
                  </a:lnTo>
                  <a:lnTo>
                    <a:pt x="72" y="4"/>
                  </a:lnTo>
                  <a:lnTo>
                    <a:pt x="70" y="2"/>
                  </a:lnTo>
                  <a:lnTo>
                    <a:pt x="6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380" name="Freeform 130"/>
            <p:cNvSpPr>
              <a:spLocks/>
            </p:cNvSpPr>
            <p:nvPr/>
          </p:nvSpPr>
          <p:spPr bwMode="auto">
            <a:xfrm>
              <a:off x="2862" y="2600"/>
              <a:ext cx="22" cy="24"/>
            </a:xfrm>
            <a:custGeom>
              <a:avLst/>
              <a:gdLst>
                <a:gd name="T0" fmla="*/ 4 w 22"/>
                <a:gd name="T1" fmla="*/ 0 h 24"/>
                <a:gd name="T2" fmla="*/ 4 w 22"/>
                <a:gd name="T3" fmla="*/ 0 h 24"/>
                <a:gd name="T4" fmla="*/ 2 w 22"/>
                <a:gd name="T5" fmla="*/ 0 h 24"/>
                <a:gd name="T6" fmla="*/ 0 w 22"/>
                <a:gd name="T7" fmla="*/ 4 h 24"/>
                <a:gd name="T8" fmla="*/ 0 w 22"/>
                <a:gd name="T9" fmla="*/ 4 h 24"/>
                <a:gd name="T10" fmla="*/ 0 w 22"/>
                <a:gd name="T11" fmla="*/ 6 h 24"/>
                <a:gd name="T12" fmla="*/ 0 w 22"/>
                <a:gd name="T13" fmla="*/ 10 h 24"/>
                <a:gd name="T14" fmla="*/ 2 w 22"/>
                <a:gd name="T15" fmla="*/ 18 h 24"/>
                <a:gd name="T16" fmla="*/ 2 w 22"/>
                <a:gd name="T17" fmla="*/ 18 h 24"/>
                <a:gd name="T18" fmla="*/ 10 w 22"/>
                <a:gd name="T19" fmla="*/ 22 h 24"/>
                <a:gd name="T20" fmla="*/ 18 w 22"/>
                <a:gd name="T21" fmla="*/ 24 h 24"/>
                <a:gd name="T22" fmla="*/ 18 w 22"/>
                <a:gd name="T23" fmla="*/ 24 h 24"/>
                <a:gd name="T24" fmla="*/ 18 w 22"/>
                <a:gd name="T25" fmla="*/ 24 h 24"/>
                <a:gd name="T26" fmla="*/ 18 w 22"/>
                <a:gd name="T27" fmla="*/ 24 h 24"/>
                <a:gd name="T28" fmla="*/ 20 w 22"/>
                <a:gd name="T29" fmla="*/ 22 h 24"/>
                <a:gd name="T30" fmla="*/ 22 w 22"/>
                <a:gd name="T31" fmla="*/ 20 h 24"/>
                <a:gd name="T32" fmla="*/ 18 w 22"/>
                <a:gd name="T33" fmla="*/ 12 h 24"/>
                <a:gd name="T34" fmla="*/ 12 w 22"/>
                <a:gd name="T35" fmla="*/ 4 h 24"/>
                <a:gd name="T36" fmla="*/ 8 w 22"/>
                <a:gd name="T37" fmla="*/ 2 h 24"/>
                <a:gd name="T38" fmla="*/ 4 w 22"/>
                <a:gd name="T3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4">
                  <a:moveTo>
                    <a:pt x="4" y="0"/>
                  </a:moveTo>
                  <a:lnTo>
                    <a:pt x="4" y="0"/>
                  </a:lnTo>
                  <a:lnTo>
                    <a:pt x="2" y="0"/>
                  </a:lnTo>
                  <a:lnTo>
                    <a:pt x="0" y="4"/>
                  </a:lnTo>
                  <a:lnTo>
                    <a:pt x="0" y="4"/>
                  </a:lnTo>
                  <a:lnTo>
                    <a:pt x="0" y="6"/>
                  </a:lnTo>
                  <a:lnTo>
                    <a:pt x="0" y="10"/>
                  </a:lnTo>
                  <a:lnTo>
                    <a:pt x="2" y="18"/>
                  </a:lnTo>
                  <a:lnTo>
                    <a:pt x="2" y="18"/>
                  </a:lnTo>
                  <a:lnTo>
                    <a:pt x="10" y="22"/>
                  </a:lnTo>
                  <a:lnTo>
                    <a:pt x="18" y="24"/>
                  </a:lnTo>
                  <a:lnTo>
                    <a:pt x="18" y="24"/>
                  </a:lnTo>
                  <a:lnTo>
                    <a:pt x="18" y="24"/>
                  </a:lnTo>
                  <a:lnTo>
                    <a:pt x="18" y="24"/>
                  </a:lnTo>
                  <a:lnTo>
                    <a:pt x="20" y="22"/>
                  </a:lnTo>
                  <a:lnTo>
                    <a:pt x="22" y="20"/>
                  </a:lnTo>
                  <a:lnTo>
                    <a:pt x="18" y="12"/>
                  </a:lnTo>
                  <a:lnTo>
                    <a:pt x="12" y="4"/>
                  </a:lnTo>
                  <a:lnTo>
                    <a:pt x="8" y="2"/>
                  </a:lnTo>
                  <a:lnTo>
                    <a:pt x="4"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381" name="Freeform 131"/>
            <p:cNvSpPr>
              <a:spLocks/>
            </p:cNvSpPr>
            <p:nvPr/>
          </p:nvSpPr>
          <p:spPr bwMode="auto">
            <a:xfrm>
              <a:off x="2862" y="2600"/>
              <a:ext cx="22" cy="24"/>
            </a:xfrm>
            <a:custGeom>
              <a:avLst/>
              <a:gdLst>
                <a:gd name="T0" fmla="*/ 4 w 22"/>
                <a:gd name="T1" fmla="*/ 0 h 24"/>
                <a:gd name="T2" fmla="*/ 4 w 22"/>
                <a:gd name="T3" fmla="*/ 0 h 24"/>
                <a:gd name="T4" fmla="*/ 2 w 22"/>
                <a:gd name="T5" fmla="*/ 0 h 24"/>
                <a:gd name="T6" fmla="*/ 0 w 22"/>
                <a:gd name="T7" fmla="*/ 4 h 24"/>
                <a:gd name="T8" fmla="*/ 0 w 22"/>
                <a:gd name="T9" fmla="*/ 4 h 24"/>
                <a:gd name="T10" fmla="*/ 0 w 22"/>
                <a:gd name="T11" fmla="*/ 6 h 24"/>
                <a:gd name="T12" fmla="*/ 0 w 22"/>
                <a:gd name="T13" fmla="*/ 10 h 24"/>
                <a:gd name="T14" fmla="*/ 2 w 22"/>
                <a:gd name="T15" fmla="*/ 18 h 24"/>
                <a:gd name="T16" fmla="*/ 2 w 22"/>
                <a:gd name="T17" fmla="*/ 18 h 24"/>
                <a:gd name="T18" fmla="*/ 10 w 22"/>
                <a:gd name="T19" fmla="*/ 22 h 24"/>
                <a:gd name="T20" fmla="*/ 18 w 22"/>
                <a:gd name="T21" fmla="*/ 24 h 24"/>
                <a:gd name="T22" fmla="*/ 18 w 22"/>
                <a:gd name="T23" fmla="*/ 24 h 24"/>
                <a:gd name="T24" fmla="*/ 18 w 22"/>
                <a:gd name="T25" fmla="*/ 24 h 24"/>
                <a:gd name="T26" fmla="*/ 18 w 22"/>
                <a:gd name="T27" fmla="*/ 24 h 24"/>
                <a:gd name="T28" fmla="*/ 20 w 22"/>
                <a:gd name="T29" fmla="*/ 22 h 24"/>
                <a:gd name="T30" fmla="*/ 22 w 22"/>
                <a:gd name="T31" fmla="*/ 20 h 24"/>
                <a:gd name="T32" fmla="*/ 18 w 22"/>
                <a:gd name="T33" fmla="*/ 12 h 24"/>
                <a:gd name="T34" fmla="*/ 12 w 22"/>
                <a:gd name="T35" fmla="*/ 4 h 24"/>
                <a:gd name="T36" fmla="*/ 8 w 22"/>
                <a:gd name="T37" fmla="*/ 2 h 24"/>
                <a:gd name="T38" fmla="*/ 4 w 22"/>
                <a:gd name="T3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4">
                  <a:moveTo>
                    <a:pt x="4" y="0"/>
                  </a:moveTo>
                  <a:lnTo>
                    <a:pt x="4" y="0"/>
                  </a:lnTo>
                  <a:lnTo>
                    <a:pt x="2" y="0"/>
                  </a:lnTo>
                  <a:lnTo>
                    <a:pt x="0" y="4"/>
                  </a:lnTo>
                  <a:lnTo>
                    <a:pt x="0" y="4"/>
                  </a:lnTo>
                  <a:lnTo>
                    <a:pt x="0" y="6"/>
                  </a:lnTo>
                  <a:lnTo>
                    <a:pt x="0" y="10"/>
                  </a:lnTo>
                  <a:lnTo>
                    <a:pt x="2" y="18"/>
                  </a:lnTo>
                  <a:lnTo>
                    <a:pt x="2" y="18"/>
                  </a:lnTo>
                  <a:lnTo>
                    <a:pt x="10" y="22"/>
                  </a:lnTo>
                  <a:lnTo>
                    <a:pt x="18" y="24"/>
                  </a:lnTo>
                  <a:lnTo>
                    <a:pt x="18" y="24"/>
                  </a:lnTo>
                  <a:lnTo>
                    <a:pt x="18" y="24"/>
                  </a:lnTo>
                  <a:lnTo>
                    <a:pt x="18" y="24"/>
                  </a:lnTo>
                  <a:lnTo>
                    <a:pt x="20" y="22"/>
                  </a:lnTo>
                  <a:lnTo>
                    <a:pt x="22" y="20"/>
                  </a:lnTo>
                  <a:lnTo>
                    <a:pt x="18" y="12"/>
                  </a:lnTo>
                  <a:lnTo>
                    <a:pt x="12" y="4"/>
                  </a:lnTo>
                  <a:lnTo>
                    <a:pt x="8" y="2"/>
                  </a:lnTo>
                  <a:lnTo>
                    <a:pt x="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382" name="Freeform 132"/>
            <p:cNvSpPr>
              <a:spLocks/>
            </p:cNvSpPr>
            <p:nvPr/>
          </p:nvSpPr>
          <p:spPr bwMode="auto">
            <a:xfrm>
              <a:off x="2920" y="2664"/>
              <a:ext cx="22" cy="14"/>
            </a:xfrm>
            <a:custGeom>
              <a:avLst/>
              <a:gdLst>
                <a:gd name="T0" fmla="*/ 0 w 22"/>
                <a:gd name="T1" fmla="*/ 0 h 14"/>
                <a:gd name="T2" fmla="*/ 0 w 22"/>
                <a:gd name="T3" fmla="*/ 0 h 14"/>
                <a:gd name="T4" fmla="*/ 0 w 22"/>
                <a:gd name="T5" fmla="*/ 0 h 14"/>
                <a:gd name="T6" fmla="*/ 0 w 22"/>
                <a:gd name="T7" fmla="*/ 0 h 14"/>
                <a:gd name="T8" fmla="*/ 0 w 22"/>
                <a:gd name="T9" fmla="*/ 4 h 14"/>
                <a:gd name="T10" fmla="*/ 4 w 22"/>
                <a:gd name="T11" fmla="*/ 8 h 14"/>
                <a:gd name="T12" fmla="*/ 10 w 22"/>
                <a:gd name="T13" fmla="*/ 12 h 14"/>
                <a:gd name="T14" fmla="*/ 14 w 22"/>
                <a:gd name="T15" fmla="*/ 14 h 14"/>
                <a:gd name="T16" fmla="*/ 14 w 22"/>
                <a:gd name="T17" fmla="*/ 14 h 14"/>
                <a:gd name="T18" fmla="*/ 18 w 22"/>
                <a:gd name="T19" fmla="*/ 14 h 14"/>
                <a:gd name="T20" fmla="*/ 18 w 22"/>
                <a:gd name="T21" fmla="*/ 14 h 14"/>
                <a:gd name="T22" fmla="*/ 20 w 22"/>
                <a:gd name="T23" fmla="*/ 12 h 14"/>
                <a:gd name="T24" fmla="*/ 22 w 22"/>
                <a:gd name="T25" fmla="*/ 8 h 14"/>
                <a:gd name="T26" fmla="*/ 20 w 22"/>
                <a:gd name="T27" fmla="*/ 6 h 14"/>
                <a:gd name="T28" fmla="*/ 16 w 22"/>
                <a:gd name="T29" fmla="*/ 4 h 14"/>
                <a:gd name="T30" fmla="*/ 8 w 22"/>
                <a:gd name="T31" fmla="*/ 0 h 14"/>
                <a:gd name="T32" fmla="*/ 0 w 22"/>
                <a:gd name="T33"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 h="14">
                  <a:moveTo>
                    <a:pt x="0" y="0"/>
                  </a:moveTo>
                  <a:lnTo>
                    <a:pt x="0" y="0"/>
                  </a:lnTo>
                  <a:lnTo>
                    <a:pt x="0" y="0"/>
                  </a:lnTo>
                  <a:lnTo>
                    <a:pt x="0" y="0"/>
                  </a:lnTo>
                  <a:lnTo>
                    <a:pt x="0" y="4"/>
                  </a:lnTo>
                  <a:lnTo>
                    <a:pt x="4" y="8"/>
                  </a:lnTo>
                  <a:lnTo>
                    <a:pt x="10" y="12"/>
                  </a:lnTo>
                  <a:lnTo>
                    <a:pt x="14" y="14"/>
                  </a:lnTo>
                  <a:lnTo>
                    <a:pt x="14" y="14"/>
                  </a:lnTo>
                  <a:lnTo>
                    <a:pt x="18" y="14"/>
                  </a:lnTo>
                  <a:lnTo>
                    <a:pt x="18" y="14"/>
                  </a:lnTo>
                  <a:lnTo>
                    <a:pt x="20" y="12"/>
                  </a:lnTo>
                  <a:lnTo>
                    <a:pt x="22" y="8"/>
                  </a:lnTo>
                  <a:lnTo>
                    <a:pt x="20" y="6"/>
                  </a:lnTo>
                  <a:lnTo>
                    <a:pt x="16" y="4"/>
                  </a:lnTo>
                  <a:lnTo>
                    <a:pt x="8" y="0"/>
                  </a:lnTo>
                  <a:lnTo>
                    <a:pt x="0"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383" name="Freeform 133"/>
            <p:cNvSpPr>
              <a:spLocks/>
            </p:cNvSpPr>
            <p:nvPr/>
          </p:nvSpPr>
          <p:spPr bwMode="auto">
            <a:xfrm>
              <a:off x="2920" y="2664"/>
              <a:ext cx="22" cy="14"/>
            </a:xfrm>
            <a:custGeom>
              <a:avLst/>
              <a:gdLst>
                <a:gd name="T0" fmla="*/ 0 w 22"/>
                <a:gd name="T1" fmla="*/ 0 h 14"/>
                <a:gd name="T2" fmla="*/ 0 w 22"/>
                <a:gd name="T3" fmla="*/ 0 h 14"/>
                <a:gd name="T4" fmla="*/ 0 w 22"/>
                <a:gd name="T5" fmla="*/ 0 h 14"/>
                <a:gd name="T6" fmla="*/ 0 w 22"/>
                <a:gd name="T7" fmla="*/ 0 h 14"/>
                <a:gd name="T8" fmla="*/ 0 w 22"/>
                <a:gd name="T9" fmla="*/ 4 h 14"/>
                <a:gd name="T10" fmla="*/ 4 w 22"/>
                <a:gd name="T11" fmla="*/ 8 h 14"/>
                <a:gd name="T12" fmla="*/ 10 w 22"/>
                <a:gd name="T13" fmla="*/ 12 h 14"/>
                <a:gd name="T14" fmla="*/ 14 w 22"/>
                <a:gd name="T15" fmla="*/ 14 h 14"/>
                <a:gd name="T16" fmla="*/ 14 w 22"/>
                <a:gd name="T17" fmla="*/ 14 h 14"/>
                <a:gd name="T18" fmla="*/ 18 w 22"/>
                <a:gd name="T19" fmla="*/ 14 h 14"/>
                <a:gd name="T20" fmla="*/ 18 w 22"/>
                <a:gd name="T21" fmla="*/ 14 h 14"/>
                <a:gd name="T22" fmla="*/ 20 w 22"/>
                <a:gd name="T23" fmla="*/ 12 h 14"/>
                <a:gd name="T24" fmla="*/ 22 w 22"/>
                <a:gd name="T25" fmla="*/ 8 h 14"/>
                <a:gd name="T26" fmla="*/ 20 w 22"/>
                <a:gd name="T27" fmla="*/ 6 h 14"/>
                <a:gd name="T28" fmla="*/ 16 w 22"/>
                <a:gd name="T29" fmla="*/ 4 h 14"/>
                <a:gd name="T30" fmla="*/ 8 w 22"/>
                <a:gd name="T31" fmla="*/ 0 h 14"/>
                <a:gd name="T32" fmla="*/ 0 w 22"/>
                <a:gd name="T33"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 h="14">
                  <a:moveTo>
                    <a:pt x="0" y="0"/>
                  </a:moveTo>
                  <a:lnTo>
                    <a:pt x="0" y="0"/>
                  </a:lnTo>
                  <a:lnTo>
                    <a:pt x="0" y="0"/>
                  </a:lnTo>
                  <a:lnTo>
                    <a:pt x="0" y="0"/>
                  </a:lnTo>
                  <a:lnTo>
                    <a:pt x="0" y="4"/>
                  </a:lnTo>
                  <a:lnTo>
                    <a:pt x="4" y="8"/>
                  </a:lnTo>
                  <a:lnTo>
                    <a:pt x="10" y="12"/>
                  </a:lnTo>
                  <a:lnTo>
                    <a:pt x="14" y="14"/>
                  </a:lnTo>
                  <a:lnTo>
                    <a:pt x="14" y="14"/>
                  </a:lnTo>
                  <a:lnTo>
                    <a:pt x="18" y="14"/>
                  </a:lnTo>
                  <a:lnTo>
                    <a:pt x="18" y="14"/>
                  </a:lnTo>
                  <a:lnTo>
                    <a:pt x="20" y="12"/>
                  </a:lnTo>
                  <a:lnTo>
                    <a:pt x="22" y="8"/>
                  </a:lnTo>
                  <a:lnTo>
                    <a:pt x="20" y="6"/>
                  </a:lnTo>
                  <a:lnTo>
                    <a:pt x="16" y="4"/>
                  </a:lnTo>
                  <a:lnTo>
                    <a:pt x="8"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384" name="Freeform 134"/>
            <p:cNvSpPr>
              <a:spLocks/>
            </p:cNvSpPr>
            <p:nvPr/>
          </p:nvSpPr>
          <p:spPr bwMode="auto">
            <a:xfrm>
              <a:off x="2978" y="2850"/>
              <a:ext cx="30" cy="32"/>
            </a:xfrm>
            <a:custGeom>
              <a:avLst/>
              <a:gdLst>
                <a:gd name="T0" fmla="*/ 4 w 30"/>
                <a:gd name="T1" fmla="*/ 0 h 32"/>
                <a:gd name="T2" fmla="*/ 4 w 30"/>
                <a:gd name="T3" fmla="*/ 0 h 32"/>
                <a:gd name="T4" fmla="*/ 2 w 30"/>
                <a:gd name="T5" fmla="*/ 2 h 32"/>
                <a:gd name="T6" fmla="*/ 0 w 30"/>
                <a:gd name="T7" fmla="*/ 4 h 32"/>
                <a:gd name="T8" fmla="*/ 0 w 30"/>
                <a:gd name="T9" fmla="*/ 4 h 32"/>
                <a:gd name="T10" fmla="*/ 0 w 30"/>
                <a:gd name="T11" fmla="*/ 8 h 32"/>
                <a:gd name="T12" fmla="*/ 2 w 30"/>
                <a:gd name="T13" fmla="*/ 12 h 32"/>
                <a:gd name="T14" fmla="*/ 8 w 30"/>
                <a:gd name="T15" fmla="*/ 16 h 32"/>
                <a:gd name="T16" fmla="*/ 8 w 30"/>
                <a:gd name="T17" fmla="*/ 16 h 32"/>
                <a:gd name="T18" fmla="*/ 14 w 30"/>
                <a:gd name="T19" fmla="*/ 24 h 32"/>
                <a:gd name="T20" fmla="*/ 16 w 30"/>
                <a:gd name="T21" fmla="*/ 28 h 32"/>
                <a:gd name="T22" fmla="*/ 18 w 30"/>
                <a:gd name="T23" fmla="*/ 32 h 32"/>
                <a:gd name="T24" fmla="*/ 18 w 30"/>
                <a:gd name="T25" fmla="*/ 32 h 32"/>
                <a:gd name="T26" fmla="*/ 24 w 30"/>
                <a:gd name="T27" fmla="*/ 32 h 32"/>
                <a:gd name="T28" fmla="*/ 24 w 30"/>
                <a:gd name="T29" fmla="*/ 32 h 32"/>
                <a:gd name="T30" fmla="*/ 28 w 30"/>
                <a:gd name="T31" fmla="*/ 32 h 32"/>
                <a:gd name="T32" fmla="*/ 30 w 30"/>
                <a:gd name="T33" fmla="*/ 30 h 32"/>
                <a:gd name="T34" fmla="*/ 30 w 30"/>
                <a:gd name="T35" fmla="*/ 28 h 32"/>
                <a:gd name="T36" fmla="*/ 30 w 30"/>
                <a:gd name="T37" fmla="*/ 24 h 32"/>
                <a:gd name="T38" fmla="*/ 30 w 30"/>
                <a:gd name="T39" fmla="*/ 24 h 32"/>
                <a:gd name="T40" fmla="*/ 24 w 30"/>
                <a:gd name="T41" fmla="*/ 16 h 32"/>
                <a:gd name="T42" fmla="*/ 16 w 30"/>
                <a:gd name="T43" fmla="*/ 8 h 32"/>
                <a:gd name="T44" fmla="*/ 16 w 30"/>
                <a:gd name="T45" fmla="*/ 8 h 32"/>
                <a:gd name="T46" fmla="*/ 12 w 30"/>
                <a:gd name="T47" fmla="*/ 4 h 32"/>
                <a:gd name="T48" fmla="*/ 8 w 30"/>
                <a:gd name="T49" fmla="*/ 2 h 32"/>
                <a:gd name="T50" fmla="*/ 4 w 30"/>
                <a:gd name="T51"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0" h="32">
                  <a:moveTo>
                    <a:pt x="4" y="0"/>
                  </a:moveTo>
                  <a:lnTo>
                    <a:pt x="4" y="0"/>
                  </a:lnTo>
                  <a:lnTo>
                    <a:pt x="2" y="2"/>
                  </a:lnTo>
                  <a:lnTo>
                    <a:pt x="0" y="4"/>
                  </a:lnTo>
                  <a:lnTo>
                    <a:pt x="0" y="4"/>
                  </a:lnTo>
                  <a:lnTo>
                    <a:pt x="0" y="8"/>
                  </a:lnTo>
                  <a:lnTo>
                    <a:pt x="2" y="12"/>
                  </a:lnTo>
                  <a:lnTo>
                    <a:pt x="8" y="16"/>
                  </a:lnTo>
                  <a:lnTo>
                    <a:pt x="8" y="16"/>
                  </a:lnTo>
                  <a:lnTo>
                    <a:pt x="14" y="24"/>
                  </a:lnTo>
                  <a:lnTo>
                    <a:pt x="16" y="28"/>
                  </a:lnTo>
                  <a:lnTo>
                    <a:pt x="18" y="32"/>
                  </a:lnTo>
                  <a:lnTo>
                    <a:pt x="18" y="32"/>
                  </a:lnTo>
                  <a:lnTo>
                    <a:pt x="24" y="32"/>
                  </a:lnTo>
                  <a:lnTo>
                    <a:pt x="24" y="32"/>
                  </a:lnTo>
                  <a:lnTo>
                    <a:pt x="28" y="32"/>
                  </a:lnTo>
                  <a:lnTo>
                    <a:pt x="30" y="30"/>
                  </a:lnTo>
                  <a:lnTo>
                    <a:pt x="30" y="28"/>
                  </a:lnTo>
                  <a:lnTo>
                    <a:pt x="30" y="24"/>
                  </a:lnTo>
                  <a:lnTo>
                    <a:pt x="30" y="24"/>
                  </a:lnTo>
                  <a:lnTo>
                    <a:pt x="24" y="16"/>
                  </a:lnTo>
                  <a:lnTo>
                    <a:pt x="16" y="8"/>
                  </a:lnTo>
                  <a:lnTo>
                    <a:pt x="16" y="8"/>
                  </a:lnTo>
                  <a:lnTo>
                    <a:pt x="12" y="4"/>
                  </a:lnTo>
                  <a:lnTo>
                    <a:pt x="8" y="2"/>
                  </a:lnTo>
                  <a:lnTo>
                    <a:pt x="4"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385" name="Freeform 135"/>
            <p:cNvSpPr>
              <a:spLocks/>
            </p:cNvSpPr>
            <p:nvPr/>
          </p:nvSpPr>
          <p:spPr bwMode="auto">
            <a:xfrm>
              <a:off x="2978" y="2850"/>
              <a:ext cx="30" cy="32"/>
            </a:xfrm>
            <a:custGeom>
              <a:avLst/>
              <a:gdLst>
                <a:gd name="T0" fmla="*/ 4 w 30"/>
                <a:gd name="T1" fmla="*/ 0 h 32"/>
                <a:gd name="T2" fmla="*/ 4 w 30"/>
                <a:gd name="T3" fmla="*/ 0 h 32"/>
                <a:gd name="T4" fmla="*/ 2 w 30"/>
                <a:gd name="T5" fmla="*/ 2 h 32"/>
                <a:gd name="T6" fmla="*/ 0 w 30"/>
                <a:gd name="T7" fmla="*/ 4 h 32"/>
                <a:gd name="T8" fmla="*/ 0 w 30"/>
                <a:gd name="T9" fmla="*/ 4 h 32"/>
                <a:gd name="T10" fmla="*/ 0 w 30"/>
                <a:gd name="T11" fmla="*/ 8 h 32"/>
                <a:gd name="T12" fmla="*/ 2 w 30"/>
                <a:gd name="T13" fmla="*/ 12 h 32"/>
                <a:gd name="T14" fmla="*/ 8 w 30"/>
                <a:gd name="T15" fmla="*/ 16 h 32"/>
                <a:gd name="T16" fmla="*/ 8 w 30"/>
                <a:gd name="T17" fmla="*/ 16 h 32"/>
                <a:gd name="T18" fmla="*/ 14 w 30"/>
                <a:gd name="T19" fmla="*/ 24 h 32"/>
                <a:gd name="T20" fmla="*/ 16 w 30"/>
                <a:gd name="T21" fmla="*/ 28 h 32"/>
                <a:gd name="T22" fmla="*/ 18 w 30"/>
                <a:gd name="T23" fmla="*/ 32 h 32"/>
                <a:gd name="T24" fmla="*/ 18 w 30"/>
                <a:gd name="T25" fmla="*/ 32 h 32"/>
                <a:gd name="T26" fmla="*/ 24 w 30"/>
                <a:gd name="T27" fmla="*/ 32 h 32"/>
                <a:gd name="T28" fmla="*/ 24 w 30"/>
                <a:gd name="T29" fmla="*/ 32 h 32"/>
                <a:gd name="T30" fmla="*/ 28 w 30"/>
                <a:gd name="T31" fmla="*/ 32 h 32"/>
                <a:gd name="T32" fmla="*/ 30 w 30"/>
                <a:gd name="T33" fmla="*/ 30 h 32"/>
                <a:gd name="T34" fmla="*/ 30 w 30"/>
                <a:gd name="T35" fmla="*/ 28 h 32"/>
                <a:gd name="T36" fmla="*/ 30 w 30"/>
                <a:gd name="T37" fmla="*/ 24 h 32"/>
                <a:gd name="T38" fmla="*/ 30 w 30"/>
                <a:gd name="T39" fmla="*/ 24 h 32"/>
                <a:gd name="T40" fmla="*/ 24 w 30"/>
                <a:gd name="T41" fmla="*/ 16 h 32"/>
                <a:gd name="T42" fmla="*/ 16 w 30"/>
                <a:gd name="T43" fmla="*/ 8 h 32"/>
                <a:gd name="T44" fmla="*/ 16 w 30"/>
                <a:gd name="T45" fmla="*/ 8 h 32"/>
                <a:gd name="T46" fmla="*/ 12 w 30"/>
                <a:gd name="T47" fmla="*/ 4 h 32"/>
                <a:gd name="T48" fmla="*/ 8 w 30"/>
                <a:gd name="T49" fmla="*/ 2 h 32"/>
                <a:gd name="T50" fmla="*/ 4 w 30"/>
                <a:gd name="T51"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0" h="32">
                  <a:moveTo>
                    <a:pt x="4" y="0"/>
                  </a:moveTo>
                  <a:lnTo>
                    <a:pt x="4" y="0"/>
                  </a:lnTo>
                  <a:lnTo>
                    <a:pt x="2" y="2"/>
                  </a:lnTo>
                  <a:lnTo>
                    <a:pt x="0" y="4"/>
                  </a:lnTo>
                  <a:lnTo>
                    <a:pt x="0" y="4"/>
                  </a:lnTo>
                  <a:lnTo>
                    <a:pt x="0" y="8"/>
                  </a:lnTo>
                  <a:lnTo>
                    <a:pt x="2" y="12"/>
                  </a:lnTo>
                  <a:lnTo>
                    <a:pt x="8" y="16"/>
                  </a:lnTo>
                  <a:lnTo>
                    <a:pt x="8" y="16"/>
                  </a:lnTo>
                  <a:lnTo>
                    <a:pt x="14" y="24"/>
                  </a:lnTo>
                  <a:lnTo>
                    <a:pt x="16" y="28"/>
                  </a:lnTo>
                  <a:lnTo>
                    <a:pt x="18" y="32"/>
                  </a:lnTo>
                  <a:lnTo>
                    <a:pt x="18" y="32"/>
                  </a:lnTo>
                  <a:lnTo>
                    <a:pt x="24" y="32"/>
                  </a:lnTo>
                  <a:lnTo>
                    <a:pt x="24" y="32"/>
                  </a:lnTo>
                  <a:lnTo>
                    <a:pt x="28" y="32"/>
                  </a:lnTo>
                  <a:lnTo>
                    <a:pt x="30" y="30"/>
                  </a:lnTo>
                  <a:lnTo>
                    <a:pt x="30" y="28"/>
                  </a:lnTo>
                  <a:lnTo>
                    <a:pt x="30" y="24"/>
                  </a:lnTo>
                  <a:lnTo>
                    <a:pt x="30" y="24"/>
                  </a:lnTo>
                  <a:lnTo>
                    <a:pt x="24" y="16"/>
                  </a:lnTo>
                  <a:lnTo>
                    <a:pt x="16" y="8"/>
                  </a:lnTo>
                  <a:lnTo>
                    <a:pt x="16" y="8"/>
                  </a:lnTo>
                  <a:lnTo>
                    <a:pt x="12" y="4"/>
                  </a:lnTo>
                  <a:lnTo>
                    <a:pt x="8" y="2"/>
                  </a:lnTo>
                  <a:lnTo>
                    <a:pt x="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386" name="Freeform 136"/>
            <p:cNvSpPr>
              <a:spLocks/>
            </p:cNvSpPr>
            <p:nvPr/>
          </p:nvSpPr>
          <p:spPr bwMode="auto">
            <a:xfrm>
              <a:off x="3184" y="2780"/>
              <a:ext cx="12" cy="16"/>
            </a:xfrm>
            <a:custGeom>
              <a:avLst/>
              <a:gdLst>
                <a:gd name="T0" fmla="*/ 8 w 12"/>
                <a:gd name="T1" fmla="*/ 0 h 16"/>
                <a:gd name="T2" fmla="*/ 8 w 12"/>
                <a:gd name="T3" fmla="*/ 0 h 16"/>
                <a:gd name="T4" fmla="*/ 4 w 12"/>
                <a:gd name="T5" fmla="*/ 2 h 16"/>
                <a:gd name="T6" fmla="*/ 4 w 12"/>
                <a:gd name="T7" fmla="*/ 2 h 16"/>
                <a:gd name="T8" fmla="*/ 2 w 12"/>
                <a:gd name="T9" fmla="*/ 4 h 16"/>
                <a:gd name="T10" fmla="*/ 0 w 12"/>
                <a:gd name="T11" fmla="*/ 6 h 16"/>
                <a:gd name="T12" fmla="*/ 0 w 12"/>
                <a:gd name="T13" fmla="*/ 10 h 16"/>
                <a:gd name="T14" fmla="*/ 2 w 12"/>
                <a:gd name="T15" fmla="*/ 12 h 16"/>
                <a:gd name="T16" fmla="*/ 2 w 12"/>
                <a:gd name="T17" fmla="*/ 12 h 16"/>
                <a:gd name="T18" fmla="*/ 4 w 12"/>
                <a:gd name="T19" fmla="*/ 16 h 16"/>
                <a:gd name="T20" fmla="*/ 6 w 12"/>
                <a:gd name="T21" fmla="*/ 16 h 16"/>
                <a:gd name="T22" fmla="*/ 6 w 12"/>
                <a:gd name="T23" fmla="*/ 16 h 16"/>
                <a:gd name="T24" fmla="*/ 8 w 12"/>
                <a:gd name="T25" fmla="*/ 16 h 16"/>
                <a:gd name="T26" fmla="*/ 10 w 12"/>
                <a:gd name="T27" fmla="*/ 14 h 16"/>
                <a:gd name="T28" fmla="*/ 12 w 12"/>
                <a:gd name="T29" fmla="*/ 8 h 16"/>
                <a:gd name="T30" fmla="*/ 12 w 12"/>
                <a:gd name="T31" fmla="*/ 8 h 16"/>
                <a:gd name="T32" fmla="*/ 12 w 12"/>
                <a:gd name="T33" fmla="*/ 2 h 16"/>
                <a:gd name="T34" fmla="*/ 10 w 12"/>
                <a:gd name="T35" fmla="*/ 0 h 16"/>
                <a:gd name="T36" fmla="*/ 8 w 12"/>
                <a:gd name="T37"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 h="16">
                  <a:moveTo>
                    <a:pt x="8" y="0"/>
                  </a:moveTo>
                  <a:lnTo>
                    <a:pt x="8" y="0"/>
                  </a:lnTo>
                  <a:lnTo>
                    <a:pt x="4" y="2"/>
                  </a:lnTo>
                  <a:lnTo>
                    <a:pt x="4" y="2"/>
                  </a:lnTo>
                  <a:lnTo>
                    <a:pt x="2" y="4"/>
                  </a:lnTo>
                  <a:lnTo>
                    <a:pt x="0" y="6"/>
                  </a:lnTo>
                  <a:lnTo>
                    <a:pt x="0" y="10"/>
                  </a:lnTo>
                  <a:lnTo>
                    <a:pt x="2" y="12"/>
                  </a:lnTo>
                  <a:lnTo>
                    <a:pt x="2" y="12"/>
                  </a:lnTo>
                  <a:lnTo>
                    <a:pt x="4" y="16"/>
                  </a:lnTo>
                  <a:lnTo>
                    <a:pt x="6" y="16"/>
                  </a:lnTo>
                  <a:lnTo>
                    <a:pt x="6" y="16"/>
                  </a:lnTo>
                  <a:lnTo>
                    <a:pt x="8" y="16"/>
                  </a:lnTo>
                  <a:lnTo>
                    <a:pt x="10" y="14"/>
                  </a:lnTo>
                  <a:lnTo>
                    <a:pt x="12" y="8"/>
                  </a:lnTo>
                  <a:lnTo>
                    <a:pt x="12" y="8"/>
                  </a:lnTo>
                  <a:lnTo>
                    <a:pt x="12" y="2"/>
                  </a:lnTo>
                  <a:lnTo>
                    <a:pt x="10" y="0"/>
                  </a:lnTo>
                  <a:lnTo>
                    <a:pt x="8"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387" name="Freeform 137"/>
            <p:cNvSpPr>
              <a:spLocks/>
            </p:cNvSpPr>
            <p:nvPr/>
          </p:nvSpPr>
          <p:spPr bwMode="auto">
            <a:xfrm>
              <a:off x="3184" y="2780"/>
              <a:ext cx="12" cy="16"/>
            </a:xfrm>
            <a:custGeom>
              <a:avLst/>
              <a:gdLst>
                <a:gd name="T0" fmla="*/ 8 w 12"/>
                <a:gd name="T1" fmla="*/ 0 h 16"/>
                <a:gd name="T2" fmla="*/ 8 w 12"/>
                <a:gd name="T3" fmla="*/ 0 h 16"/>
                <a:gd name="T4" fmla="*/ 4 w 12"/>
                <a:gd name="T5" fmla="*/ 2 h 16"/>
                <a:gd name="T6" fmla="*/ 4 w 12"/>
                <a:gd name="T7" fmla="*/ 2 h 16"/>
                <a:gd name="T8" fmla="*/ 2 w 12"/>
                <a:gd name="T9" fmla="*/ 4 h 16"/>
                <a:gd name="T10" fmla="*/ 0 w 12"/>
                <a:gd name="T11" fmla="*/ 6 h 16"/>
                <a:gd name="T12" fmla="*/ 0 w 12"/>
                <a:gd name="T13" fmla="*/ 10 h 16"/>
                <a:gd name="T14" fmla="*/ 2 w 12"/>
                <a:gd name="T15" fmla="*/ 12 h 16"/>
                <a:gd name="T16" fmla="*/ 2 w 12"/>
                <a:gd name="T17" fmla="*/ 12 h 16"/>
                <a:gd name="T18" fmla="*/ 4 w 12"/>
                <a:gd name="T19" fmla="*/ 16 h 16"/>
                <a:gd name="T20" fmla="*/ 6 w 12"/>
                <a:gd name="T21" fmla="*/ 16 h 16"/>
                <a:gd name="T22" fmla="*/ 6 w 12"/>
                <a:gd name="T23" fmla="*/ 16 h 16"/>
                <a:gd name="T24" fmla="*/ 8 w 12"/>
                <a:gd name="T25" fmla="*/ 16 h 16"/>
                <a:gd name="T26" fmla="*/ 10 w 12"/>
                <a:gd name="T27" fmla="*/ 14 h 16"/>
                <a:gd name="T28" fmla="*/ 12 w 12"/>
                <a:gd name="T29" fmla="*/ 8 h 16"/>
                <a:gd name="T30" fmla="*/ 12 w 12"/>
                <a:gd name="T31" fmla="*/ 8 h 16"/>
                <a:gd name="T32" fmla="*/ 12 w 12"/>
                <a:gd name="T33" fmla="*/ 2 h 16"/>
                <a:gd name="T34" fmla="*/ 10 w 12"/>
                <a:gd name="T35" fmla="*/ 0 h 16"/>
                <a:gd name="T36" fmla="*/ 8 w 12"/>
                <a:gd name="T37"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 h="16">
                  <a:moveTo>
                    <a:pt x="8" y="0"/>
                  </a:moveTo>
                  <a:lnTo>
                    <a:pt x="8" y="0"/>
                  </a:lnTo>
                  <a:lnTo>
                    <a:pt x="4" y="2"/>
                  </a:lnTo>
                  <a:lnTo>
                    <a:pt x="4" y="2"/>
                  </a:lnTo>
                  <a:lnTo>
                    <a:pt x="2" y="4"/>
                  </a:lnTo>
                  <a:lnTo>
                    <a:pt x="0" y="6"/>
                  </a:lnTo>
                  <a:lnTo>
                    <a:pt x="0" y="10"/>
                  </a:lnTo>
                  <a:lnTo>
                    <a:pt x="2" y="12"/>
                  </a:lnTo>
                  <a:lnTo>
                    <a:pt x="2" y="12"/>
                  </a:lnTo>
                  <a:lnTo>
                    <a:pt x="4" y="16"/>
                  </a:lnTo>
                  <a:lnTo>
                    <a:pt x="6" y="16"/>
                  </a:lnTo>
                  <a:lnTo>
                    <a:pt x="6" y="16"/>
                  </a:lnTo>
                  <a:lnTo>
                    <a:pt x="8" y="16"/>
                  </a:lnTo>
                  <a:lnTo>
                    <a:pt x="10" y="14"/>
                  </a:lnTo>
                  <a:lnTo>
                    <a:pt x="12" y="8"/>
                  </a:lnTo>
                  <a:lnTo>
                    <a:pt x="12" y="8"/>
                  </a:lnTo>
                  <a:lnTo>
                    <a:pt x="12" y="2"/>
                  </a:lnTo>
                  <a:lnTo>
                    <a:pt x="10" y="0"/>
                  </a:lnTo>
                  <a:lnTo>
                    <a:pt x="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388" name="Freeform 138"/>
            <p:cNvSpPr>
              <a:spLocks/>
            </p:cNvSpPr>
            <p:nvPr/>
          </p:nvSpPr>
          <p:spPr bwMode="auto">
            <a:xfrm>
              <a:off x="3156" y="2800"/>
              <a:ext cx="24" cy="30"/>
            </a:xfrm>
            <a:custGeom>
              <a:avLst/>
              <a:gdLst>
                <a:gd name="T0" fmla="*/ 14 w 24"/>
                <a:gd name="T1" fmla="*/ 0 h 30"/>
                <a:gd name="T2" fmla="*/ 14 w 24"/>
                <a:gd name="T3" fmla="*/ 0 h 30"/>
                <a:gd name="T4" fmla="*/ 10 w 24"/>
                <a:gd name="T5" fmla="*/ 0 h 30"/>
                <a:gd name="T6" fmla="*/ 4 w 24"/>
                <a:gd name="T7" fmla="*/ 4 h 30"/>
                <a:gd name="T8" fmla="*/ 2 w 24"/>
                <a:gd name="T9" fmla="*/ 8 h 30"/>
                <a:gd name="T10" fmla="*/ 0 w 24"/>
                <a:gd name="T11" fmla="*/ 12 h 30"/>
                <a:gd name="T12" fmla="*/ 0 w 24"/>
                <a:gd name="T13" fmla="*/ 12 h 30"/>
                <a:gd name="T14" fmla="*/ 4 w 24"/>
                <a:gd name="T15" fmla="*/ 26 h 30"/>
                <a:gd name="T16" fmla="*/ 4 w 24"/>
                <a:gd name="T17" fmla="*/ 26 h 30"/>
                <a:gd name="T18" fmla="*/ 6 w 24"/>
                <a:gd name="T19" fmla="*/ 30 h 30"/>
                <a:gd name="T20" fmla="*/ 6 w 24"/>
                <a:gd name="T21" fmla="*/ 30 h 30"/>
                <a:gd name="T22" fmla="*/ 6 w 24"/>
                <a:gd name="T23" fmla="*/ 30 h 30"/>
                <a:gd name="T24" fmla="*/ 10 w 24"/>
                <a:gd name="T25" fmla="*/ 30 h 30"/>
                <a:gd name="T26" fmla="*/ 10 w 24"/>
                <a:gd name="T27" fmla="*/ 30 h 30"/>
                <a:gd name="T28" fmla="*/ 18 w 24"/>
                <a:gd name="T29" fmla="*/ 24 h 30"/>
                <a:gd name="T30" fmla="*/ 22 w 24"/>
                <a:gd name="T31" fmla="*/ 18 h 30"/>
                <a:gd name="T32" fmla="*/ 24 w 24"/>
                <a:gd name="T33" fmla="*/ 8 h 30"/>
                <a:gd name="T34" fmla="*/ 24 w 24"/>
                <a:gd name="T35" fmla="*/ 6 h 30"/>
                <a:gd name="T36" fmla="*/ 22 w 24"/>
                <a:gd name="T37" fmla="*/ 2 h 30"/>
                <a:gd name="T38" fmla="*/ 22 w 24"/>
                <a:gd name="T39" fmla="*/ 2 h 30"/>
                <a:gd name="T40" fmla="*/ 18 w 24"/>
                <a:gd name="T41" fmla="*/ 0 h 30"/>
                <a:gd name="T42" fmla="*/ 14 w 24"/>
                <a:gd name="T43"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4" h="30">
                  <a:moveTo>
                    <a:pt x="14" y="0"/>
                  </a:moveTo>
                  <a:lnTo>
                    <a:pt x="14" y="0"/>
                  </a:lnTo>
                  <a:lnTo>
                    <a:pt x="10" y="0"/>
                  </a:lnTo>
                  <a:lnTo>
                    <a:pt x="4" y="4"/>
                  </a:lnTo>
                  <a:lnTo>
                    <a:pt x="2" y="8"/>
                  </a:lnTo>
                  <a:lnTo>
                    <a:pt x="0" y="12"/>
                  </a:lnTo>
                  <a:lnTo>
                    <a:pt x="0" y="12"/>
                  </a:lnTo>
                  <a:lnTo>
                    <a:pt x="4" y="26"/>
                  </a:lnTo>
                  <a:lnTo>
                    <a:pt x="4" y="26"/>
                  </a:lnTo>
                  <a:lnTo>
                    <a:pt x="6" y="30"/>
                  </a:lnTo>
                  <a:lnTo>
                    <a:pt x="6" y="30"/>
                  </a:lnTo>
                  <a:lnTo>
                    <a:pt x="6" y="30"/>
                  </a:lnTo>
                  <a:lnTo>
                    <a:pt x="10" y="30"/>
                  </a:lnTo>
                  <a:lnTo>
                    <a:pt x="10" y="30"/>
                  </a:lnTo>
                  <a:lnTo>
                    <a:pt x="18" y="24"/>
                  </a:lnTo>
                  <a:lnTo>
                    <a:pt x="22" y="18"/>
                  </a:lnTo>
                  <a:lnTo>
                    <a:pt x="24" y="8"/>
                  </a:lnTo>
                  <a:lnTo>
                    <a:pt x="24" y="6"/>
                  </a:lnTo>
                  <a:lnTo>
                    <a:pt x="22" y="2"/>
                  </a:lnTo>
                  <a:lnTo>
                    <a:pt x="22" y="2"/>
                  </a:lnTo>
                  <a:lnTo>
                    <a:pt x="18" y="0"/>
                  </a:lnTo>
                  <a:lnTo>
                    <a:pt x="14"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389" name="Freeform 139"/>
            <p:cNvSpPr>
              <a:spLocks/>
            </p:cNvSpPr>
            <p:nvPr/>
          </p:nvSpPr>
          <p:spPr bwMode="auto">
            <a:xfrm>
              <a:off x="3156" y="2800"/>
              <a:ext cx="24" cy="30"/>
            </a:xfrm>
            <a:custGeom>
              <a:avLst/>
              <a:gdLst>
                <a:gd name="T0" fmla="*/ 14 w 24"/>
                <a:gd name="T1" fmla="*/ 0 h 30"/>
                <a:gd name="T2" fmla="*/ 14 w 24"/>
                <a:gd name="T3" fmla="*/ 0 h 30"/>
                <a:gd name="T4" fmla="*/ 10 w 24"/>
                <a:gd name="T5" fmla="*/ 0 h 30"/>
                <a:gd name="T6" fmla="*/ 4 w 24"/>
                <a:gd name="T7" fmla="*/ 4 h 30"/>
                <a:gd name="T8" fmla="*/ 2 w 24"/>
                <a:gd name="T9" fmla="*/ 8 h 30"/>
                <a:gd name="T10" fmla="*/ 0 w 24"/>
                <a:gd name="T11" fmla="*/ 12 h 30"/>
                <a:gd name="T12" fmla="*/ 0 w 24"/>
                <a:gd name="T13" fmla="*/ 12 h 30"/>
                <a:gd name="T14" fmla="*/ 4 w 24"/>
                <a:gd name="T15" fmla="*/ 26 h 30"/>
                <a:gd name="T16" fmla="*/ 4 w 24"/>
                <a:gd name="T17" fmla="*/ 26 h 30"/>
                <a:gd name="T18" fmla="*/ 6 w 24"/>
                <a:gd name="T19" fmla="*/ 30 h 30"/>
                <a:gd name="T20" fmla="*/ 6 w 24"/>
                <a:gd name="T21" fmla="*/ 30 h 30"/>
                <a:gd name="T22" fmla="*/ 6 w 24"/>
                <a:gd name="T23" fmla="*/ 30 h 30"/>
                <a:gd name="T24" fmla="*/ 10 w 24"/>
                <a:gd name="T25" fmla="*/ 30 h 30"/>
                <a:gd name="T26" fmla="*/ 10 w 24"/>
                <a:gd name="T27" fmla="*/ 30 h 30"/>
                <a:gd name="T28" fmla="*/ 18 w 24"/>
                <a:gd name="T29" fmla="*/ 24 h 30"/>
                <a:gd name="T30" fmla="*/ 22 w 24"/>
                <a:gd name="T31" fmla="*/ 18 h 30"/>
                <a:gd name="T32" fmla="*/ 24 w 24"/>
                <a:gd name="T33" fmla="*/ 8 h 30"/>
                <a:gd name="T34" fmla="*/ 24 w 24"/>
                <a:gd name="T35" fmla="*/ 6 h 30"/>
                <a:gd name="T36" fmla="*/ 22 w 24"/>
                <a:gd name="T37" fmla="*/ 2 h 30"/>
                <a:gd name="T38" fmla="*/ 22 w 24"/>
                <a:gd name="T39" fmla="*/ 2 h 30"/>
                <a:gd name="T40" fmla="*/ 18 w 24"/>
                <a:gd name="T41" fmla="*/ 0 h 30"/>
                <a:gd name="T42" fmla="*/ 14 w 24"/>
                <a:gd name="T43"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4" h="30">
                  <a:moveTo>
                    <a:pt x="14" y="0"/>
                  </a:moveTo>
                  <a:lnTo>
                    <a:pt x="14" y="0"/>
                  </a:lnTo>
                  <a:lnTo>
                    <a:pt x="10" y="0"/>
                  </a:lnTo>
                  <a:lnTo>
                    <a:pt x="4" y="4"/>
                  </a:lnTo>
                  <a:lnTo>
                    <a:pt x="2" y="8"/>
                  </a:lnTo>
                  <a:lnTo>
                    <a:pt x="0" y="12"/>
                  </a:lnTo>
                  <a:lnTo>
                    <a:pt x="0" y="12"/>
                  </a:lnTo>
                  <a:lnTo>
                    <a:pt x="4" y="26"/>
                  </a:lnTo>
                  <a:lnTo>
                    <a:pt x="4" y="26"/>
                  </a:lnTo>
                  <a:lnTo>
                    <a:pt x="6" y="30"/>
                  </a:lnTo>
                  <a:lnTo>
                    <a:pt x="6" y="30"/>
                  </a:lnTo>
                  <a:lnTo>
                    <a:pt x="6" y="30"/>
                  </a:lnTo>
                  <a:lnTo>
                    <a:pt x="10" y="30"/>
                  </a:lnTo>
                  <a:lnTo>
                    <a:pt x="10" y="30"/>
                  </a:lnTo>
                  <a:lnTo>
                    <a:pt x="18" y="24"/>
                  </a:lnTo>
                  <a:lnTo>
                    <a:pt x="22" y="18"/>
                  </a:lnTo>
                  <a:lnTo>
                    <a:pt x="24" y="8"/>
                  </a:lnTo>
                  <a:lnTo>
                    <a:pt x="24" y="6"/>
                  </a:lnTo>
                  <a:lnTo>
                    <a:pt x="22" y="2"/>
                  </a:lnTo>
                  <a:lnTo>
                    <a:pt x="22" y="2"/>
                  </a:lnTo>
                  <a:lnTo>
                    <a:pt x="18" y="0"/>
                  </a:lnTo>
                  <a:lnTo>
                    <a:pt x="1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390" name="Freeform 140"/>
            <p:cNvSpPr>
              <a:spLocks/>
            </p:cNvSpPr>
            <p:nvPr/>
          </p:nvSpPr>
          <p:spPr bwMode="auto">
            <a:xfrm>
              <a:off x="3020" y="2756"/>
              <a:ext cx="12" cy="18"/>
            </a:xfrm>
            <a:custGeom>
              <a:avLst/>
              <a:gdLst>
                <a:gd name="T0" fmla="*/ 6 w 12"/>
                <a:gd name="T1" fmla="*/ 0 h 18"/>
                <a:gd name="T2" fmla="*/ 6 w 12"/>
                <a:gd name="T3" fmla="*/ 0 h 18"/>
                <a:gd name="T4" fmla="*/ 4 w 12"/>
                <a:gd name="T5" fmla="*/ 0 h 18"/>
                <a:gd name="T6" fmla="*/ 0 w 12"/>
                <a:gd name="T7" fmla="*/ 6 h 18"/>
                <a:gd name="T8" fmla="*/ 0 w 12"/>
                <a:gd name="T9" fmla="*/ 6 h 18"/>
                <a:gd name="T10" fmla="*/ 0 w 12"/>
                <a:gd name="T11" fmla="*/ 14 h 18"/>
                <a:gd name="T12" fmla="*/ 2 w 12"/>
                <a:gd name="T13" fmla="*/ 16 h 18"/>
                <a:gd name="T14" fmla="*/ 4 w 12"/>
                <a:gd name="T15" fmla="*/ 18 h 18"/>
                <a:gd name="T16" fmla="*/ 4 w 12"/>
                <a:gd name="T17" fmla="*/ 18 h 18"/>
                <a:gd name="T18" fmla="*/ 8 w 12"/>
                <a:gd name="T19" fmla="*/ 16 h 18"/>
                <a:gd name="T20" fmla="*/ 8 w 12"/>
                <a:gd name="T21" fmla="*/ 16 h 18"/>
                <a:gd name="T22" fmla="*/ 12 w 12"/>
                <a:gd name="T23" fmla="*/ 12 h 18"/>
                <a:gd name="T24" fmla="*/ 12 w 12"/>
                <a:gd name="T25" fmla="*/ 6 h 18"/>
                <a:gd name="T26" fmla="*/ 10 w 12"/>
                <a:gd name="T27" fmla="*/ 2 h 18"/>
                <a:gd name="T28" fmla="*/ 6 w 12"/>
                <a:gd name="T29"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 h="18">
                  <a:moveTo>
                    <a:pt x="6" y="0"/>
                  </a:moveTo>
                  <a:lnTo>
                    <a:pt x="6" y="0"/>
                  </a:lnTo>
                  <a:lnTo>
                    <a:pt x="4" y="0"/>
                  </a:lnTo>
                  <a:lnTo>
                    <a:pt x="0" y="6"/>
                  </a:lnTo>
                  <a:lnTo>
                    <a:pt x="0" y="6"/>
                  </a:lnTo>
                  <a:lnTo>
                    <a:pt x="0" y="14"/>
                  </a:lnTo>
                  <a:lnTo>
                    <a:pt x="2" y="16"/>
                  </a:lnTo>
                  <a:lnTo>
                    <a:pt x="4" y="18"/>
                  </a:lnTo>
                  <a:lnTo>
                    <a:pt x="4" y="18"/>
                  </a:lnTo>
                  <a:lnTo>
                    <a:pt x="8" y="16"/>
                  </a:lnTo>
                  <a:lnTo>
                    <a:pt x="8" y="16"/>
                  </a:lnTo>
                  <a:lnTo>
                    <a:pt x="12" y="12"/>
                  </a:lnTo>
                  <a:lnTo>
                    <a:pt x="12" y="6"/>
                  </a:lnTo>
                  <a:lnTo>
                    <a:pt x="10" y="2"/>
                  </a:lnTo>
                  <a:lnTo>
                    <a:pt x="6"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391" name="Freeform 141"/>
            <p:cNvSpPr>
              <a:spLocks/>
            </p:cNvSpPr>
            <p:nvPr/>
          </p:nvSpPr>
          <p:spPr bwMode="auto">
            <a:xfrm>
              <a:off x="3020" y="2756"/>
              <a:ext cx="12" cy="18"/>
            </a:xfrm>
            <a:custGeom>
              <a:avLst/>
              <a:gdLst>
                <a:gd name="T0" fmla="*/ 6 w 12"/>
                <a:gd name="T1" fmla="*/ 0 h 18"/>
                <a:gd name="T2" fmla="*/ 6 w 12"/>
                <a:gd name="T3" fmla="*/ 0 h 18"/>
                <a:gd name="T4" fmla="*/ 4 w 12"/>
                <a:gd name="T5" fmla="*/ 0 h 18"/>
                <a:gd name="T6" fmla="*/ 0 w 12"/>
                <a:gd name="T7" fmla="*/ 6 h 18"/>
                <a:gd name="T8" fmla="*/ 0 w 12"/>
                <a:gd name="T9" fmla="*/ 6 h 18"/>
                <a:gd name="T10" fmla="*/ 0 w 12"/>
                <a:gd name="T11" fmla="*/ 14 h 18"/>
                <a:gd name="T12" fmla="*/ 2 w 12"/>
                <a:gd name="T13" fmla="*/ 16 h 18"/>
                <a:gd name="T14" fmla="*/ 4 w 12"/>
                <a:gd name="T15" fmla="*/ 18 h 18"/>
                <a:gd name="T16" fmla="*/ 4 w 12"/>
                <a:gd name="T17" fmla="*/ 18 h 18"/>
                <a:gd name="T18" fmla="*/ 8 w 12"/>
                <a:gd name="T19" fmla="*/ 16 h 18"/>
                <a:gd name="T20" fmla="*/ 8 w 12"/>
                <a:gd name="T21" fmla="*/ 16 h 18"/>
                <a:gd name="T22" fmla="*/ 12 w 12"/>
                <a:gd name="T23" fmla="*/ 12 h 18"/>
                <a:gd name="T24" fmla="*/ 12 w 12"/>
                <a:gd name="T25" fmla="*/ 6 h 18"/>
                <a:gd name="T26" fmla="*/ 10 w 12"/>
                <a:gd name="T27" fmla="*/ 2 h 18"/>
                <a:gd name="T28" fmla="*/ 6 w 12"/>
                <a:gd name="T29"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 h="18">
                  <a:moveTo>
                    <a:pt x="6" y="0"/>
                  </a:moveTo>
                  <a:lnTo>
                    <a:pt x="6" y="0"/>
                  </a:lnTo>
                  <a:lnTo>
                    <a:pt x="4" y="0"/>
                  </a:lnTo>
                  <a:lnTo>
                    <a:pt x="0" y="6"/>
                  </a:lnTo>
                  <a:lnTo>
                    <a:pt x="0" y="6"/>
                  </a:lnTo>
                  <a:lnTo>
                    <a:pt x="0" y="14"/>
                  </a:lnTo>
                  <a:lnTo>
                    <a:pt x="2" y="16"/>
                  </a:lnTo>
                  <a:lnTo>
                    <a:pt x="4" y="18"/>
                  </a:lnTo>
                  <a:lnTo>
                    <a:pt x="4" y="18"/>
                  </a:lnTo>
                  <a:lnTo>
                    <a:pt x="8" y="16"/>
                  </a:lnTo>
                  <a:lnTo>
                    <a:pt x="8" y="16"/>
                  </a:lnTo>
                  <a:lnTo>
                    <a:pt x="12" y="12"/>
                  </a:lnTo>
                  <a:lnTo>
                    <a:pt x="12" y="6"/>
                  </a:lnTo>
                  <a:lnTo>
                    <a:pt x="10" y="2"/>
                  </a:lnTo>
                  <a:lnTo>
                    <a:pt x="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392" name="Freeform 142"/>
            <p:cNvSpPr>
              <a:spLocks/>
            </p:cNvSpPr>
            <p:nvPr/>
          </p:nvSpPr>
          <p:spPr bwMode="auto">
            <a:xfrm>
              <a:off x="2254" y="2688"/>
              <a:ext cx="570" cy="508"/>
            </a:xfrm>
            <a:custGeom>
              <a:avLst/>
              <a:gdLst>
                <a:gd name="T0" fmla="*/ 416 w 570"/>
                <a:gd name="T1" fmla="*/ 38 h 508"/>
                <a:gd name="T2" fmla="*/ 414 w 570"/>
                <a:gd name="T3" fmla="*/ 80 h 508"/>
                <a:gd name="T4" fmla="*/ 400 w 570"/>
                <a:gd name="T5" fmla="*/ 112 h 508"/>
                <a:gd name="T6" fmla="*/ 378 w 570"/>
                <a:gd name="T7" fmla="*/ 104 h 508"/>
                <a:gd name="T8" fmla="*/ 350 w 570"/>
                <a:gd name="T9" fmla="*/ 82 h 508"/>
                <a:gd name="T10" fmla="*/ 334 w 570"/>
                <a:gd name="T11" fmla="*/ 56 h 508"/>
                <a:gd name="T12" fmla="*/ 356 w 570"/>
                <a:gd name="T13" fmla="*/ 32 h 508"/>
                <a:gd name="T14" fmla="*/ 356 w 570"/>
                <a:gd name="T15" fmla="*/ 20 h 508"/>
                <a:gd name="T16" fmla="*/ 324 w 570"/>
                <a:gd name="T17" fmla="*/ 18 h 508"/>
                <a:gd name="T18" fmla="*/ 300 w 570"/>
                <a:gd name="T19" fmla="*/ 4 h 508"/>
                <a:gd name="T20" fmla="*/ 276 w 570"/>
                <a:gd name="T21" fmla="*/ 18 h 508"/>
                <a:gd name="T22" fmla="*/ 256 w 570"/>
                <a:gd name="T23" fmla="*/ 36 h 508"/>
                <a:gd name="T24" fmla="*/ 252 w 570"/>
                <a:gd name="T25" fmla="*/ 58 h 508"/>
                <a:gd name="T26" fmla="*/ 250 w 570"/>
                <a:gd name="T27" fmla="*/ 66 h 508"/>
                <a:gd name="T28" fmla="*/ 216 w 570"/>
                <a:gd name="T29" fmla="*/ 38 h 508"/>
                <a:gd name="T30" fmla="*/ 176 w 570"/>
                <a:gd name="T31" fmla="*/ 72 h 508"/>
                <a:gd name="T32" fmla="*/ 154 w 570"/>
                <a:gd name="T33" fmla="*/ 90 h 508"/>
                <a:gd name="T34" fmla="*/ 142 w 570"/>
                <a:gd name="T35" fmla="*/ 96 h 508"/>
                <a:gd name="T36" fmla="*/ 118 w 570"/>
                <a:gd name="T37" fmla="*/ 136 h 508"/>
                <a:gd name="T38" fmla="*/ 50 w 570"/>
                <a:gd name="T39" fmla="*/ 156 h 508"/>
                <a:gd name="T40" fmla="*/ 20 w 570"/>
                <a:gd name="T41" fmla="*/ 180 h 508"/>
                <a:gd name="T42" fmla="*/ 0 w 570"/>
                <a:gd name="T43" fmla="*/ 234 h 508"/>
                <a:gd name="T44" fmla="*/ 8 w 570"/>
                <a:gd name="T45" fmla="*/ 256 h 508"/>
                <a:gd name="T46" fmla="*/ 6 w 570"/>
                <a:gd name="T47" fmla="*/ 288 h 508"/>
                <a:gd name="T48" fmla="*/ 12 w 570"/>
                <a:gd name="T49" fmla="*/ 314 h 508"/>
                <a:gd name="T50" fmla="*/ 18 w 570"/>
                <a:gd name="T51" fmla="*/ 370 h 508"/>
                <a:gd name="T52" fmla="*/ 10 w 570"/>
                <a:gd name="T53" fmla="*/ 394 h 508"/>
                <a:gd name="T54" fmla="*/ 14 w 570"/>
                <a:gd name="T55" fmla="*/ 412 h 508"/>
                <a:gd name="T56" fmla="*/ 26 w 570"/>
                <a:gd name="T57" fmla="*/ 422 h 508"/>
                <a:gd name="T58" fmla="*/ 68 w 570"/>
                <a:gd name="T59" fmla="*/ 420 h 508"/>
                <a:gd name="T60" fmla="*/ 104 w 570"/>
                <a:gd name="T61" fmla="*/ 402 h 508"/>
                <a:gd name="T62" fmla="*/ 136 w 570"/>
                <a:gd name="T63" fmla="*/ 400 h 508"/>
                <a:gd name="T64" fmla="*/ 158 w 570"/>
                <a:gd name="T65" fmla="*/ 376 h 508"/>
                <a:gd name="T66" fmla="*/ 186 w 570"/>
                <a:gd name="T67" fmla="*/ 370 h 508"/>
                <a:gd name="T68" fmla="*/ 224 w 570"/>
                <a:gd name="T69" fmla="*/ 352 h 508"/>
                <a:gd name="T70" fmla="*/ 238 w 570"/>
                <a:gd name="T71" fmla="*/ 360 h 508"/>
                <a:gd name="T72" fmla="*/ 252 w 570"/>
                <a:gd name="T73" fmla="*/ 360 h 508"/>
                <a:gd name="T74" fmla="*/ 272 w 570"/>
                <a:gd name="T75" fmla="*/ 374 h 508"/>
                <a:gd name="T76" fmla="*/ 294 w 570"/>
                <a:gd name="T77" fmla="*/ 400 h 508"/>
                <a:gd name="T78" fmla="*/ 328 w 570"/>
                <a:gd name="T79" fmla="*/ 394 h 508"/>
                <a:gd name="T80" fmla="*/ 336 w 570"/>
                <a:gd name="T81" fmla="*/ 398 h 508"/>
                <a:gd name="T82" fmla="*/ 320 w 570"/>
                <a:gd name="T83" fmla="*/ 422 h 508"/>
                <a:gd name="T84" fmla="*/ 336 w 570"/>
                <a:gd name="T85" fmla="*/ 420 h 508"/>
                <a:gd name="T86" fmla="*/ 344 w 570"/>
                <a:gd name="T87" fmla="*/ 436 h 508"/>
                <a:gd name="T88" fmla="*/ 358 w 570"/>
                <a:gd name="T89" fmla="*/ 456 h 508"/>
                <a:gd name="T90" fmla="*/ 370 w 570"/>
                <a:gd name="T91" fmla="*/ 490 h 508"/>
                <a:gd name="T92" fmla="*/ 408 w 570"/>
                <a:gd name="T93" fmla="*/ 508 h 508"/>
                <a:gd name="T94" fmla="*/ 414 w 570"/>
                <a:gd name="T95" fmla="*/ 498 h 508"/>
                <a:gd name="T96" fmla="*/ 436 w 570"/>
                <a:gd name="T97" fmla="*/ 482 h 508"/>
                <a:gd name="T98" fmla="*/ 446 w 570"/>
                <a:gd name="T99" fmla="*/ 502 h 508"/>
                <a:gd name="T100" fmla="*/ 484 w 570"/>
                <a:gd name="T101" fmla="*/ 482 h 508"/>
                <a:gd name="T102" fmla="*/ 504 w 570"/>
                <a:gd name="T103" fmla="*/ 442 h 508"/>
                <a:gd name="T104" fmla="*/ 532 w 570"/>
                <a:gd name="T105" fmla="*/ 400 h 508"/>
                <a:gd name="T106" fmla="*/ 550 w 570"/>
                <a:gd name="T107" fmla="*/ 348 h 508"/>
                <a:gd name="T108" fmla="*/ 562 w 570"/>
                <a:gd name="T109" fmla="*/ 268 h 508"/>
                <a:gd name="T110" fmla="*/ 548 w 570"/>
                <a:gd name="T111" fmla="*/ 230 h 508"/>
                <a:gd name="T112" fmla="*/ 530 w 570"/>
                <a:gd name="T113" fmla="*/ 198 h 508"/>
                <a:gd name="T114" fmla="*/ 506 w 570"/>
                <a:gd name="T115" fmla="*/ 158 h 508"/>
                <a:gd name="T116" fmla="*/ 472 w 570"/>
                <a:gd name="T117" fmla="*/ 122 h 508"/>
                <a:gd name="T118" fmla="*/ 468 w 570"/>
                <a:gd name="T119" fmla="*/ 78 h 508"/>
                <a:gd name="T120" fmla="*/ 454 w 570"/>
                <a:gd name="T121" fmla="*/ 48 h 508"/>
                <a:gd name="T122" fmla="*/ 444 w 570"/>
                <a:gd name="T123" fmla="*/ 28 h 5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70" h="508">
                  <a:moveTo>
                    <a:pt x="434" y="0"/>
                  </a:moveTo>
                  <a:lnTo>
                    <a:pt x="434" y="0"/>
                  </a:lnTo>
                  <a:lnTo>
                    <a:pt x="430" y="2"/>
                  </a:lnTo>
                  <a:lnTo>
                    <a:pt x="426" y="6"/>
                  </a:lnTo>
                  <a:lnTo>
                    <a:pt x="426" y="6"/>
                  </a:lnTo>
                  <a:lnTo>
                    <a:pt x="420" y="22"/>
                  </a:lnTo>
                  <a:lnTo>
                    <a:pt x="416" y="38"/>
                  </a:lnTo>
                  <a:lnTo>
                    <a:pt x="416" y="38"/>
                  </a:lnTo>
                  <a:lnTo>
                    <a:pt x="416" y="46"/>
                  </a:lnTo>
                  <a:lnTo>
                    <a:pt x="416" y="52"/>
                  </a:lnTo>
                  <a:lnTo>
                    <a:pt x="416" y="52"/>
                  </a:lnTo>
                  <a:lnTo>
                    <a:pt x="416" y="66"/>
                  </a:lnTo>
                  <a:lnTo>
                    <a:pt x="416" y="66"/>
                  </a:lnTo>
                  <a:lnTo>
                    <a:pt x="414" y="80"/>
                  </a:lnTo>
                  <a:lnTo>
                    <a:pt x="412" y="94"/>
                  </a:lnTo>
                  <a:lnTo>
                    <a:pt x="412" y="94"/>
                  </a:lnTo>
                  <a:lnTo>
                    <a:pt x="410" y="100"/>
                  </a:lnTo>
                  <a:lnTo>
                    <a:pt x="406" y="104"/>
                  </a:lnTo>
                  <a:lnTo>
                    <a:pt x="406" y="104"/>
                  </a:lnTo>
                  <a:lnTo>
                    <a:pt x="402" y="108"/>
                  </a:lnTo>
                  <a:lnTo>
                    <a:pt x="400" y="112"/>
                  </a:lnTo>
                  <a:lnTo>
                    <a:pt x="396" y="116"/>
                  </a:lnTo>
                  <a:lnTo>
                    <a:pt x="390" y="118"/>
                  </a:lnTo>
                  <a:lnTo>
                    <a:pt x="390" y="118"/>
                  </a:lnTo>
                  <a:lnTo>
                    <a:pt x="386" y="118"/>
                  </a:lnTo>
                  <a:lnTo>
                    <a:pt x="382" y="114"/>
                  </a:lnTo>
                  <a:lnTo>
                    <a:pt x="378" y="104"/>
                  </a:lnTo>
                  <a:lnTo>
                    <a:pt x="378" y="104"/>
                  </a:lnTo>
                  <a:lnTo>
                    <a:pt x="374" y="96"/>
                  </a:lnTo>
                  <a:lnTo>
                    <a:pt x="370" y="94"/>
                  </a:lnTo>
                  <a:lnTo>
                    <a:pt x="366" y="90"/>
                  </a:lnTo>
                  <a:lnTo>
                    <a:pt x="366" y="90"/>
                  </a:lnTo>
                  <a:lnTo>
                    <a:pt x="356" y="88"/>
                  </a:lnTo>
                  <a:lnTo>
                    <a:pt x="350" y="82"/>
                  </a:lnTo>
                  <a:lnTo>
                    <a:pt x="350" y="82"/>
                  </a:lnTo>
                  <a:lnTo>
                    <a:pt x="344" y="76"/>
                  </a:lnTo>
                  <a:lnTo>
                    <a:pt x="338" y="72"/>
                  </a:lnTo>
                  <a:lnTo>
                    <a:pt x="338" y="72"/>
                  </a:lnTo>
                  <a:lnTo>
                    <a:pt x="334" y="68"/>
                  </a:lnTo>
                  <a:lnTo>
                    <a:pt x="332" y="64"/>
                  </a:lnTo>
                  <a:lnTo>
                    <a:pt x="332" y="60"/>
                  </a:lnTo>
                  <a:lnTo>
                    <a:pt x="334" y="56"/>
                  </a:lnTo>
                  <a:lnTo>
                    <a:pt x="338" y="50"/>
                  </a:lnTo>
                  <a:lnTo>
                    <a:pt x="344" y="42"/>
                  </a:lnTo>
                  <a:lnTo>
                    <a:pt x="344" y="42"/>
                  </a:lnTo>
                  <a:lnTo>
                    <a:pt x="348" y="38"/>
                  </a:lnTo>
                  <a:lnTo>
                    <a:pt x="352" y="34"/>
                  </a:lnTo>
                  <a:lnTo>
                    <a:pt x="352" y="34"/>
                  </a:lnTo>
                  <a:lnTo>
                    <a:pt x="356" y="32"/>
                  </a:lnTo>
                  <a:lnTo>
                    <a:pt x="360" y="30"/>
                  </a:lnTo>
                  <a:lnTo>
                    <a:pt x="360" y="30"/>
                  </a:lnTo>
                  <a:lnTo>
                    <a:pt x="364" y="24"/>
                  </a:lnTo>
                  <a:lnTo>
                    <a:pt x="364" y="22"/>
                  </a:lnTo>
                  <a:lnTo>
                    <a:pt x="362" y="20"/>
                  </a:lnTo>
                  <a:lnTo>
                    <a:pt x="356" y="20"/>
                  </a:lnTo>
                  <a:lnTo>
                    <a:pt x="356" y="20"/>
                  </a:lnTo>
                  <a:lnTo>
                    <a:pt x="348" y="16"/>
                  </a:lnTo>
                  <a:lnTo>
                    <a:pt x="340" y="14"/>
                  </a:lnTo>
                  <a:lnTo>
                    <a:pt x="340" y="14"/>
                  </a:lnTo>
                  <a:lnTo>
                    <a:pt x="338" y="14"/>
                  </a:lnTo>
                  <a:lnTo>
                    <a:pt x="338" y="14"/>
                  </a:lnTo>
                  <a:lnTo>
                    <a:pt x="330" y="16"/>
                  </a:lnTo>
                  <a:lnTo>
                    <a:pt x="324" y="18"/>
                  </a:lnTo>
                  <a:lnTo>
                    <a:pt x="324" y="18"/>
                  </a:lnTo>
                  <a:lnTo>
                    <a:pt x="320" y="18"/>
                  </a:lnTo>
                  <a:lnTo>
                    <a:pt x="320" y="18"/>
                  </a:lnTo>
                  <a:lnTo>
                    <a:pt x="316" y="14"/>
                  </a:lnTo>
                  <a:lnTo>
                    <a:pt x="310" y="10"/>
                  </a:lnTo>
                  <a:lnTo>
                    <a:pt x="304" y="6"/>
                  </a:lnTo>
                  <a:lnTo>
                    <a:pt x="300" y="4"/>
                  </a:lnTo>
                  <a:lnTo>
                    <a:pt x="300" y="4"/>
                  </a:lnTo>
                  <a:lnTo>
                    <a:pt x="296" y="4"/>
                  </a:lnTo>
                  <a:lnTo>
                    <a:pt x="292" y="6"/>
                  </a:lnTo>
                  <a:lnTo>
                    <a:pt x="292" y="6"/>
                  </a:lnTo>
                  <a:lnTo>
                    <a:pt x="284" y="14"/>
                  </a:lnTo>
                  <a:lnTo>
                    <a:pt x="280" y="16"/>
                  </a:lnTo>
                  <a:lnTo>
                    <a:pt x="276" y="18"/>
                  </a:lnTo>
                  <a:lnTo>
                    <a:pt x="276" y="18"/>
                  </a:lnTo>
                  <a:lnTo>
                    <a:pt x="266" y="22"/>
                  </a:lnTo>
                  <a:lnTo>
                    <a:pt x="262" y="24"/>
                  </a:lnTo>
                  <a:lnTo>
                    <a:pt x="260" y="28"/>
                  </a:lnTo>
                  <a:lnTo>
                    <a:pt x="260" y="28"/>
                  </a:lnTo>
                  <a:lnTo>
                    <a:pt x="258" y="32"/>
                  </a:lnTo>
                  <a:lnTo>
                    <a:pt x="256" y="36"/>
                  </a:lnTo>
                  <a:lnTo>
                    <a:pt x="256" y="36"/>
                  </a:lnTo>
                  <a:lnTo>
                    <a:pt x="252" y="40"/>
                  </a:lnTo>
                  <a:lnTo>
                    <a:pt x="250" y="44"/>
                  </a:lnTo>
                  <a:lnTo>
                    <a:pt x="250" y="44"/>
                  </a:lnTo>
                  <a:lnTo>
                    <a:pt x="248" y="48"/>
                  </a:lnTo>
                  <a:lnTo>
                    <a:pt x="248" y="52"/>
                  </a:lnTo>
                  <a:lnTo>
                    <a:pt x="252" y="58"/>
                  </a:lnTo>
                  <a:lnTo>
                    <a:pt x="252" y="58"/>
                  </a:lnTo>
                  <a:lnTo>
                    <a:pt x="256" y="64"/>
                  </a:lnTo>
                  <a:lnTo>
                    <a:pt x="256" y="66"/>
                  </a:lnTo>
                  <a:lnTo>
                    <a:pt x="254" y="66"/>
                  </a:lnTo>
                  <a:lnTo>
                    <a:pt x="254" y="66"/>
                  </a:lnTo>
                  <a:lnTo>
                    <a:pt x="250" y="66"/>
                  </a:lnTo>
                  <a:lnTo>
                    <a:pt x="250" y="66"/>
                  </a:lnTo>
                  <a:lnTo>
                    <a:pt x="242" y="58"/>
                  </a:lnTo>
                  <a:lnTo>
                    <a:pt x="234" y="52"/>
                  </a:lnTo>
                  <a:lnTo>
                    <a:pt x="234" y="52"/>
                  </a:lnTo>
                  <a:lnTo>
                    <a:pt x="226" y="42"/>
                  </a:lnTo>
                  <a:lnTo>
                    <a:pt x="222" y="38"/>
                  </a:lnTo>
                  <a:lnTo>
                    <a:pt x="216" y="38"/>
                  </a:lnTo>
                  <a:lnTo>
                    <a:pt x="216" y="38"/>
                  </a:lnTo>
                  <a:lnTo>
                    <a:pt x="212" y="38"/>
                  </a:lnTo>
                  <a:lnTo>
                    <a:pt x="206" y="42"/>
                  </a:lnTo>
                  <a:lnTo>
                    <a:pt x="206" y="42"/>
                  </a:lnTo>
                  <a:lnTo>
                    <a:pt x="198" y="48"/>
                  </a:lnTo>
                  <a:lnTo>
                    <a:pt x="190" y="56"/>
                  </a:lnTo>
                  <a:lnTo>
                    <a:pt x="176" y="72"/>
                  </a:lnTo>
                  <a:lnTo>
                    <a:pt x="176" y="72"/>
                  </a:lnTo>
                  <a:lnTo>
                    <a:pt x="170" y="82"/>
                  </a:lnTo>
                  <a:lnTo>
                    <a:pt x="166" y="86"/>
                  </a:lnTo>
                  <a:lnTo>
                    <a:pt x="164" y="90"/>
                  </a:lnTo>
                  <a:lnTo>
                    <a:pt x="164" y="90"/>
                  </a:lnTo>
                  <a:lnTo>
                    <a:pt x="160" y="92"/>
                  </a:lnTo>
                  <a:lnTo>
                    <a:pt x="160" y="92"/>
                  </a:lnTo>
                  <a:lnTo>
                    <a:pt x="154" y="90"/>
                  </a:lnTo>
                  <a:lnTo>
                    <a:pt x="154" y="90"/>
                  </a:lnTo>
                  <a:lnTo>
                    <a:pt x="150" y="88"/>
                  </a:lnTo>
                  <a:lnTo>
                    <a:pt x="150" y="88"/>
                  </a:lnTo>
                  <a:lnTo>
                    <a:pt x="146" y="90"/>
                  </a:lnTo>
                  <a:lnTo>
                    <a:pt x="146" y="90"/>
                  </a:lnTo>
                  <a:lnTo>
                    <a:pt x="144" y="92"/>
                  </a:lnTo>
                  <a:lnTo>
                    <a:pt x="142" y="96"/>
                  </a:lnTo>
                  <a:lnTo>
                    <a:pt x="142" y="106"/>
                  </a:lnTo>
                  <a:lnTo>
                    <a:pt x="142" y="106"/>
                  </a:lnTo>
                  <a:lnTo>
                    <a:pt x="140" y="116"/>
                  </a:lnTo>
                  <a:lnTo>
                    <a:pt x="138" y="120"/>
                  </a:lnTo>
                  <a:lnTo>
                    <a:pt x="132" y="124"/>
                  </a:lnTo>
                  <a:lnTo>
                    <a:pt x="132" y="124"/>
                  </a:lnTo>
                  <a:lnTo>
                    <a:pt x="118" y="136"/>
                  </a:lnTo>
                  <a:lnTo>
                    <a:pt x="108" y="140"/>
                  </a:lnTo>
                  <a:lnTo>
                    <a:pt x="100" y="144"/>
                  </a:lnTo>
                  <a:lnTo>
                    <a:pt x="100" y="144"/>
                  </a:lnTo>
                  <a:lnTo>
                    <a:pt x="74" y="148"/>
                  </a:lnTo>
                  <a:lnTo>
                    <a:pt x="62" y="150"/>
                  </a:lnTo>
                  <a:lnTo>
                    <a:pt x="50" y="156"/>
                  </a:lnTo>
                  <a:lnTo>
                    <a:pt x="50" y="156"/>
                  </a:lnTo>
                  <a:lnTo>
                    <a:pt x="46" y="160"/>
                  </a:lnTo>
                  <a:lnTo>
                    <a:pt x="44" y="162"/>
                  </a:lnTo>
                  <a:lnTo>
                    <a:pt x="40" y="166"/>
                  </a:lnTo>
                  <a:lnTo>
                    <a:pt x="36" y="170"/>
                  </a:lnTo>
                  <a:lnTo>
                    <a:pt x="36" y="170"/>
                  </a:lnTo>
                  <a:lnTo>
                    <a:pt x="26" y="178"/>
                  </a:lnTo>
                  <a:lnTo>
                    <a:pt x="20" y="180"/>
                  </a:lnTo>
                  <a:lnTo>
                    <a:pt x="16" y="184"/>
                  </a:lnTo>
                  <a:lnTo>
                    <a:pt x="16" y="184"/>
                  </a:lnTo>
                  <a:lnTo>
                    <a:pt x="10" y="194"/>
                  </a:lnTo>
                  <a:lnTo>
                    <a:pt x="8" y="202"/>
                  </a:lnTo>
                  <a:lnTo>
                    <a:pt x="2" y="222"/>
                  </a:lnTo>
                  <a:lnTo>
                    <a:pt x="2" y="222"/>
                  </a:lnTo>
                  <a:lnTo>
                    <a:pt x="0" y="234"/>
                  </a:lnTo>
                  <a:lnTo>
                    <a:pt x="0" y="238"/>
                  </a:lnTo>
                  <a:lnTo>
                    <a:pt x="4" y="242"/>
                  </a:lnTo>
                  <a:lnTo>
                    <a:pt x="4" y="242"/>
                  </a:lnTo>
                  <a:lnTo>
                    <a:pt x="10" y="246"/>
                  </a:lnTo>
                  <a:lnTo>
                    <a:pt x="12" y="250"/>
                  </a:lnTo>
                  <a:lnTo>
                    <a:pt x="8" y="256"/>
                  </a:lnTo>
                  <a:lnTo>
                    <a:pt x="8" y="256"/>
                  </a:lnTo>
                  <a:lnTo>
                    <a:pt x="4" y="262"/>
                  </a:lnTo>
                  <a:lnTo>
                    <a:pt x="2" y="266"/>
                  </a:lnTo>
                  <a:lnTo>
                    <a:pt x="0" y="270"/>
                  </a:lnTo>
                  <a:lnTo>
                    <a:pt x="0" y="270"/>
                  </a:lnTo>
                  <a:lnTo>
                    <a:pt x="0" y="274"/>
                  </a:lnTo>
                  <a:lnTo>
                    <a:pt x="2" y="280"/>
                  </a:lnTo>
                  <a:lnTo>
                    <a:pt x="6" y="288"/>
                  </a:lnTo>
                  <a:lnTo>
                    <a:pt x="6" y="288"/>
                  </a:lnTo>
                  <a:lnTo>
                    <a:pt x="12" y="298"/>
                  </a:lnTo>
                  <a:lnTo>
                    <a:pt x="12" y="298"/>
                  </a:lnTo>
                  <a:lnTo>
                    <a:pt x="12" y="304"/>
                  </a:lnTo>
                  <a:lnTo>
                    <a:pt x="10" y="310"/>
                  </a:lnTo>
                  <a:lnTo>
                    <a:pt x="10" y="310"/>
                  </a:lnTo>
                  <a:lnTo>
                    <a:pt x="12" y="314"/>
                  </a:lnTo>
                  <a:lnTo>
                    <a:pt x="12" y="318"/>
                  </a:lnTo>
                  <a:lnTo>
                    <a:pt x="16" y="326"/>
                  </a:lnTo>
                  <a:lnTo>
                    <a:pt x="16" y="326"/>
                  </a:lnTo>
                  <a:lnTo>
                    <a:pt x="16" y="336"/>
                  </a:lnTo>
                  <a:lnTo>
                    <a:pt x="16" y="348"/>
                  </a:lnTo>
                  <a:lnTo>
                    <a:pt x="16" y="348"/>
                  </a:lnTo>
                  <a:lnTo>
                    <a:pt x="18" y="370"/>
                  </a:lnTo>
                  <a:lnTo>
                    <a:pt x="18" y="370"/>
                  </a:lnTo>
                  <a:lnTo>
                    <a:pt x="18" y="378"/>
                  </a:lnTo>
                  <a:lnTo>
                    <a:pt x="18" y="384"/>
                  </a:lnTo>
                  <a:lnTo>
                    <a:pt x="16" y="388"/>
                  </a:lnTo>
                  <a:lnTo>
                    <a:pt x="16" y="388"/>
                  </a:lnTo>
                  <a:lnTo>
                    <a:pt x="14" y="392"/>
                  </a:lnTo>
                  <a:lnTo>
                    <a:pt x="10" y="394"/>
                  </a:lnTo>
                  <a:lnTo>
                    <a:pt x="8" y="396"/>
                  </a:lnTo>
                  <a:lnTo>
                    <a:pt x="4" y="400"/>
                  </a:lnTo>
                  <a:lnTo>
                    <a:pt x="4" y="400"/>
                  </a:lnTo>
                  <a:lnTo>
                    <a:pt x="4" y="404"/>
                  </a:lnTo>
                  <a:lnTo>
                    <a:pt x="8" y="408"/>
                  </a:lnTo>
                  <a:lnTo>
                    <a:pt x="14" y="412"/>
                  </a:lnTo>
                  <a:lnTo>
                    <a:pt x="14" y="412"/>
                  </a:lnTo>
                  <a:lnTo>
                    <a:pt x="20" y="412"/>
                  </a:lnTo>
                  <a:lnTo>
                    <a:pt x="24" y="414"/>
                  </a:lnTo>
                  <a:lnTo>
                    <a:pt x="24" y="414"/>
                  </a:lnTo>
                  <a:lnTo>
                    <a:pt x="26" y="416"/>
                  </a:lnTo>
                  <a:lnTo>
                    <a:pt x="26" y="418"/>
                  </a:lnTo>
                  <a:lnTo>
                    <a:pt x="26" y="420"/>
                  </a:lnTo>
                  <a:lnTo>
                    <a:pt x="26" y="422"/>
                  </a:lnTo>
                  <a:lnTo>
                    <a:pt x="26" y="422"/>
                  </a:lnTo>
                  <a:lnTo>
                    <a:pt x="32" y="426"/>
                  </a:lnTo>
                  <a:lnTo>
                    <a:pt x="42" y="428"/>
                  </a:lnTo>
                  <a:lnTo>
                    <a:pt x="42" y="428"/>
                  </a:lnTo>
                  <a:lnTo>
                    <a:pt x="56" y="426"/>
                  </a:lnTo>
                  <a:lnTo>
                    <a:pt x="68" y="420"/>
                  </a:lnTo>
                  <a:lnTo>
                    <a:pt x="68" y="420"/>
                  </a:lnTo>
                  <a:lnTo>
                    <a:pt x="78" y="412"/>
                  </a:lnTo>
                  <a:lnTo>
                    <a:pt x="86" y="404"/>
                  </a:lnTo>
                  <a:lnTo>
                    <a:pt x="86" y="404"/>
                  </a:lnTo>
                  <a:lnTo>
                    <a:pt x="90" y="400"/>
                  </a:lnTo>
                  <a:lnTo>
                    <a:pt x="94" y="400"/>
                  </a:lnTo>
                  <a:lnTo>
                    <a:pt x="94" y="400"/>
                  </a:lnTo>
                  <a:lnTo>
                    <a:pt x="104" y="402"/>
                  </a:lnTo>
                  <a:lnTo>
                    <a:pt x="104" y="402"/>
                  </a:lnTo>
                  <a:lnTo>
                    <a:pt x="112" y="404"/>
                  </a:lnTo>
                  <a:lnTo>
                    <a:pt x="122" y="404"/>
                  </a:lnTo>
                  <a:lnTo>
                    <a:pt x="122" y="404"/>
                  </a:lnTo>
                  <a:lnTo>
                    <a:pt x="128" y="404"/>
                  </a:lnTo>
                  <a:lnTo>
                    <a:pt x="132" y="402"/>
                  </a:lnTo>
                  <a:lnTo>
                    <a:pt x="136" y="400"/>
                  </a:lnTo>
                  <a:lnTo>
                    <a:pt x="138" y="394"/>
                  </a:lnTo>
                  <a:lnTo>
                    <a:pt x="138" y="394"/>
                  </a:lnTo>
                  <a:lnTo>
                    <a:pt x="140" y="384"/>
                  </a:lnTo>
                  <a:lnTo>
                    <a:pt x="142" y="382"/>
                  </a:lnTo>
                  <a:lnTo>
                    <a:pt x="148" y="380"/>
                  </a:lnTo>
                  <a:lnTo>
                    <a:pt x="148" y="380"/>
                  </a:lnTo>
                  <a:lnTo>
                    <a:pt x="158" y="376"/>
                  </a:lnTo>
                  <a:lnTo>
                    <a:pt x="168" y="374"/>
                  </a:lnTo>
                  <a:lnTo>
                    <a:pt x="168" y="374"/>
                  </a:lnTo>
                  <a:lnTo>
                    <a:pt x="176" y="370"/>
                  </a:lnTo>
                  <a:lnTo>
                    <a:pt x="182" y="370"/>
                  </a:lnTo>
                  <a:lnTo>
                    <a:pt x="182" y="370"/>
                  </a:lnTo>
                  <a:lnTo>
                    <a:pt x="186" y="370"/>
                  </a:lnTo>
                  <a:lnTo>
                    <a:pt x="186" y="370"/>
                  </a:lnTo>
                  <a:lnTo>
                    <a:pt x="194" y="370"/>
                  </a:lnTo>
                  <a:lnTo>
                    <a:pt x="194" y="370"/>
                  </a:lnTo>
                  <a:lnTo>
                    <a:pt x="200" y="370"/>
                  </a:lnTo>
                  <a:lnTo>
                    <a:pt x="206" y="366"/>
                  </a:lnTo>
                  <a:lnTo>
                    <a:pt x="206" y="366"/>
                  </a:lnTo>
                  <a:lnTo>
                    <a:pt x="214" y="358"/>
                  </a:lnTo>
                  <a:lnTo>
                    <a:pt x="224" y="352"/>
                  </a:lnTo>
                  <a:lnTo>
                    <a:pt x="224" y="352"/>
                  </a:lnTo>
                  <a:lnTo>
                    <a:pt x="224" y="352"/>
                  </a:lnTo>
                  <a:lnTo>
                    <a:pt x="224" y="352"/>
                  </a:lnTo>
                  <a:lnTo>
                    <a:pt x="228" y="354"/>
                  </a:lnTo>
                  <a:lnTo>
                    <a:pt x="232" y="356"/>
                  </a:lnTo>
                  <a:lnTo>
                    <a:pt x="238" y="360"/>
                  </a:lnTo>
                  <a:lnTo>
                    <a:pt x="238" y="360"/>
                  </a:lnTo>
                  <a:lnTo>
                    <a:pt x="244" y="360"/>
                  </a:lnTo>
                  <a:lnTo>
                    <a:pt x="244" y="360"/>
                  </a:lnTo>
                  <a:lnTo>
                    <a:pt x="246" y="360"/>
                  </a:lnTo>
                  <a:lnTo>
                    <a:pt x="246" y="360"/>
                  </a:lnTo>
                  <a:lnTo>
                    <a:pt x="248" y="360"/>
                  </a:lnTo>
                  <a:lnTo>
                    <a:pt x="248" y="360"/>
                  </a:lnTo>
                  <a:lnTo>
                    <a:pt x="252" y="360"/>
                  </a:lnTo>
                  <a:lnTo>
                    <a:pt x="258" y="362"/>
                  </a:lnTo>
                  <a:lnTo>
                    <a:pt x="258" y="362"/>
                  </a:lnTo>
                  <a:lnTo>
                    <a:pt x="260" y="366"/>
                  </a:lnTo>
                  <a:lnTo>
                    <a:pt x="264" y="372"/>
                  </a:lnTo>
                  <a:lnTo>
                    <a:pt x="264" y="372"/>
                  </a:lnTo>
                  <a:lnTo>
                    <a:pt x="268" y="374"/>
                  </a:lnTo>
                  <a:lnTo>
                    <a:pt x="272" y="374"/>
                  </a:lnTo>
                  <a:lnTo>
                    <a:pt x="272" y="374"/>
                  </a:lnTo>
                  <a:lnTo>
                    <a:pt x="278" y="378"/>
                  </a:lnTo>
                  <a:lnTo>
                    <a:pt x="282" y="384"/>
                  </a:lnTo>
                  <a:lnTo>
                    <a:pt x="284" y="390"/>
                  </a:lnTo>
                  <a:lnTo>
                    <a:pt x="288" y="396"/>
                  </a:lnTo>
                  <a:lnTo>
                    <a:pt x="288" y="396"/>
                  </a:lnTo>
                  <a:lnTo>
                    <a:pt x="294" y="400"/>
                  </a:lnTo>
                  <a:lnTo>
                    <a:pt x="300" y="406"/>
                  </a:lnTo>
                  <a:lnTo>
                    <a:pt x="300" y="406"/>
                  </a:lnTo>
                  <a:lnTo>
                    <a:pt x="304" y="410"/>
                  </a:lnTo>
                  <a:lnTo>
                    <a:pt x="308" y="416"/>
                  </a:lnTo>
                  <a:lnTo>
                    <a:pt x="308" y="416"/>
                  </a:lnTo>
                  <a:lnTo>
                    <a:pt x="320" y="402"/>
                  </a:lnTo>
                  <a:lnTo>
                    <a:pt x="328" y="394"/>
                  </a:lnTo>
                  <a:lnTo>
                    <a:pt x="332" y="392"/>
                  </a:lnTo>
                  <a:lnTo>
                    <a:pt x="336" y="392"/>
                  </a:lnTo>
                  <a:lnTo>
                    <a:pt x="336" y="392"/>
                  </a:lnTo>
                  <a:lnTo>
                    <a:pt x="340" y="392"/>
                  </a:lnTo>
                  <a:lnTo>
                    <a:pt x="340" y="392"/>
                  </a:lnTo>
                  <a:lnTo>
                    <a:pt x="336" y="394"/>
                  </a:lnTo>
                  <a:lnTo>
                    <a:pt x="336" y="398"/>
                  </a:lnTo>
                  <a:lnTo>
                    <a:pt x="334" y="404"/>
                  </a:lnTo>
                  <a:lnTo>
                    <a:pt x="332" y="406"/>
                  </a:lnTo>
                  <a:lnTo>
                    <a:pt x="332" y="406"/>
                  </a:lnTo>
                  <a:lnTo>
                    <a:pt x="326" y="414"/>
                  </a:lnTo>
                  <a:lnTo>
                    <a:pt x="322" y="418"/>
                  </a:lnTo>
                  <a:lnTo>
                    <a:pt x="320" y="422"/>
                  </a:lnTo>
                  <a:lnTo>
                    <a:pt x="320" y="422"/>
                  </a:lnTo>
                  <a:lnTo>
                    <a:pt x="320" y="422"/>
                  </a:lnTo>
                  <a:lnTo>
                    <a:pt x="320" y="422"/>
                  </a:lnTo>
                  <a:lnTo>
                    <a:pt x="330" y="422"/>
                  </a:lnTo>
                  <a:lnTo>
                    <a:pt x="330" y="422"/>
                  </a:lnTo>
                  <a:lnTo>
                    <a:pt x="336" y="420"/>
                  </a:lnTo>
                  <a:lnTo>
                    <a:pt x="336" y="420"/>
                  </a:lnTo>
                  <a:lnTo>
                    <a:pt x="336" y="420"/>
                  </a:lnTo>
                  <a:lnTo>
                    <a:pt x="336" y="420"/>
                  </a:lnTo>
                  <a:lnTo>
                    <a:pt x="340" y="424"/>
                  </a:lnTo>
                  <a:lnTo>
                    <a:pt x="342" y="426"/>
                  </a:lnTo>
                  <a:lnTo>
                    <a:pt x="342" y="430"/>
                  </a:lnTo>
                  <a:lnTo>
                    <a:pt x="342" y="434"/>
                  </a:lnTo>
                  <a:lnTo>
                    <a:pt x="342" y="434"/>
                  </a:lnTo>
                  <a:lnTo>
                    <a:pt x="344" y="436"/>
                  </a:lnTo>
                  <a:lnTo>
                    <a:pt x="346" y="438"/>
                  </a:lnTo>
                  <a:lnTo>
                    <a:pt x="350" y="438"/>
                  </a:lnTo>
                  <a:lnTo>
                    <a:pt x="352" y="442"/>
                  </a:lnTo>
                  <a:lnTo>
                    <a:pt x="352" y="442"/>
                  </a:lnTo>
                  <a:lnTo>
                    <a:pt x="356" y="448"/>
                  </a:lnTo>
                  <a:lnTo>
                    <a:pt x="358" y="456"/>
                  </a:lnTo>
                  <a:lnTo>
                    <a:pt x="358" y="456"/>
                  </a:lnTo>
                  <a:lnTo>
                    <a:pt x="360" y="464"/>
                  </a:lnTo>
                  <a:lnTo>
                    <a:pt x="360" y="472"/>
                  </a:lnTo>
                  <a:lnTo>
                    <a:pt x="360" y="480"/>
                  </a:lnTo>
                  <a:lnTo>
                    <a:pt x="362" y="484"/>
                  </a:lnTo>
                  <a:lnTo>
                    <a:pt x="364" y="486"/>
                  </a:lnTo>
                  <a:lnTo>
                    <a:pt x="364" y="486"/>
                  </a:lnTo>
                  <a:lnTo>
                    <a:pt x="370" y="490"/>
                  </a:lnTo>
                  <a:lnTo>
                    <a:pt x="378" y="494"/>
                  </a:lnTo>
                  <a:lnTo>
                    <a:pt x="386" y="496"/>
                  </a:lnTo>
                  <a:lnTo>
                    <a:pt x="394" y="500"/>
                  </a:lnTo>
                  <a:lnTo>
                    <a:pt x="394" y="500"/>
                  </a:lnTo>
                  <a:lnTo>
                    <a:pt x="400" y="504"/>
                  </a:lnTo>
                  <a:lnTo>
                    <a:pt x="404" y="506"/>
                  </a:lnTo>
                  <a:lnTo>
                    <a:pt x="408" y="508"/>
                  </a:lnTo>
                  <a:lnTo>
                    <a:pt x="408" y="508"/>
                  </a:lnTo>
                  <a:lnTo>
                    <a:pt x="410" y="508"/>
                  </a:lnTo>
                  <a:lnTo>
                    <a:pt x="410" y="508"/>
                  </a:lnTo>
                  <a:lnTo>
                    <a:pt x="412" y="506"/>
                  </a:lnTo>
                  <a:lnTo>
                    <a:pt x="412" y="504"/>
                  </a:lnTo>
                  <a:lnTo>
                    <a:pt x="414" y="498"/>
                  </a:lnTo>
                  <a:lnTo>
                    <a:pt x="414" y="498"/>
                  </a:lnTo>
                  <a:lnTo>
                    <a:pt x="416" y="492"/>
                  </a:lnTo>
                  <a:lnTo>
                    <a:pt x="420" y="486"/>
                  </a:lnTo>
                  <a:lnTo>
                    <a:pt x="424" y="480"/>
                  </a:lnTo>
                  <a:lnTo>
                    <a:pt x="432" y="478"/>
                  </a:lnTo>
                  <a:lnTo>
                    <a:pt x="432" y="478"/>
                  </a:lnTo>
                  <a:lnTo>
                    <a:pt x="434" y="478"/>
                  </a:lnTo>
                  <a:lnTo>
                    <a:pt x="436" y="482"/>
                  </a:lnTo>
                  <a:lnTo>
                    <a:pt x="434" y="490"/>
                  </a:lnTo>
                  <a:lnTo>
                    <a:pt x="434" y="500"/>
                  </a:lnTo>
                  <a:lnTo>
                    <a:pt x="436" y="502"/>
                  </a:lnTo>
                  <a:lnTo>
                    <a:pt x="440" y="504"/>
                  </a:lnTo>
                  <a:lnTo>
                    <a:pt x="440" y="504"/>
                  </a:lnTo>
                  <a:lnTo>
                    <a:pt x="446" y="502"/>
                  </a:lnTo>
                  <a:lnTo>
                    <a:pt x="446" y="502"/>
                  </a:lnTo>
                  <a:lnTo>
                    <a:pt x="452" y="500"/>
                  </a:lnTo>
                  <a:lnTo>
                    <a:pt x="456" y="496"/>
                  </a:lnTo>
                  <a:lnTo>
                    <a:pt x="464" y="490"/>
                  </a:lnTo>
                  <a:lnTo>
                    <a:pt x="464" y="490"/>
                  </a:lnTo>
                  <a:lnTo>
                    <a:pt x="472" y="486"/>
                  </a:lnTo>
                  <a:lnTo>
                    <a:pt x="484" y="482"/>
                  </a:lnTo>
                  <a:lnTo>
                    <a:pt x="484" y="482"/>
                  </a:lnTo>
                  <a:lnTo>
                    <a:pt x="492" y="478"/>
                  </a:lnTo>
                  <a:lnTo>
                    <a:pt x="496" y="476"/>
                  </a:lnTo>
                  <a:lnTo>
                    <a:pt x="498" y="474"/>
                  </a:lnTo>
                  <a:lnTo>
                    <a:pt x="498" y="474"/>
                  </a:lnTo>
                  <a:lnTo>
                    <a:pt x="502" y="464"/>
                  </a:lnTo>
                  <a:lnTo>
                    <a:pt x="504" y="454"/>
                  </a:lnTo>
                  <a:lnTo>
                    <a:pt x="504" y="442"/>
                  </a:lnTo>
                  <a:lnTo>
                    <a:pt x="508" y="434"/>
                  </a:lnTo>
                  <a:lnTo>
                    <a:pt x="508" y="434"/>
                  </a:lnTo>
                  <a:lnTo>
                    <a:pt x="516" y="424"/>
                  </a:lnTo>
                  <a:lnTo>
                    <a:pt x="520" y="420"/>
                  </a:lnTo>
                  <a:lnTo>
                    <a:pt x="524" y="416"/>
                  </a:lnTo>
                  <a:lnTo>
                    <a:pt x="524" y="416"/>
                  </a:lnTo>
                  <a:lnTo>
                    <a:pt x="532" y="400"/>
                  </a:lnTo>
                  <a:lnTo>
                    <a:pt x="532" y="400"/>
                  </a:lnTo>
                  <a:lnTo>
                    <a:pt x="542" y="382"/>
                  </a:lnTo>
                  <a:lnTo>
                    <a:pt x="544" y="372"/>
                  </a:lnTo>
                  <a:lnTo>
                    <a:pt x="546" y="362"/>
                  </a:lnTo>
                  <a:lnTo>
                    <a:pt x="546" y="362"/>
                  </a:lnTo>
                  <a:lnTo>
                    <a:pt x="548" y="356"/>
                  </a:lnTo>
                  <a:lnTo>
                    <a:pt x="550" y="348"/>
                  </a:lnTo>
                  <a:lnTo>
                    <a:pt x="556" y="338"/>
                  </a:lnTo>
                  <a:lnTo>
                    <a:pt x="564" y="326"/>
                  </a:lnTo>
                  <a:lnTo>
                    <a:pt x="568" y="314"/>
                  </a:lnTo>
                  <a:lnTo>
                    <a:pt x="568" y="314"/>
                  </a:lnTo>
                  <a:lnTo>
                    <a:pt x="570" y="302"/>
                  </a:lnTo>
                  <a:lnTo>
                    <a:pt x="568" y="290"/>
                  </a:lnTo>
                  <a:lnTo>
                    <a:pt x="562" y="268"/>
                  </a:lnTo>
                  <a:lnTo>
                    <a:pt x="562" y="268"/>
                  </a:lnTo>
                  <a:lnTo>
                    <a:pt x="562" y="258"/>
                  </a:lnTo>
                  <a:lnTo>
                    <a:pt x="560" y="248"/>
                  </a:lnTo>
                  <a:lnTo>
                    <a:pt x="560" y="248"/>
                  </a:lnTo>
                  <a:lnTo>
                    <a:pt x="554" y="238"/>
                  </a:lnTo>
                  <a:lnTo>
                    <a:pt x="548" y="230"/>
                  </a:lnTo>
                  <a:lnTo>
                    <a:pt x="548" y="230"/>
                  </a:lnTo>
                  <a:lnTo>
                    <a:pt x="542" y="224"/>
                  </a:lnTo>
                  <a:lnTo>
                    <a:pt x="538" y="218"/>
                  </a:lnTo>
                  <a:lnTo>
                    <a:pt x="538" y="218"/>
                  </a:lnTo>
                  <a:lnTo>
                    <a:pt x="538" y="212"/>
                  </a:lnTo>
                  <a:lnTo>
                    <a:pt x="534" y="204"/>
                  </a:lnTo>
                  <a:lnTo>
                    <a:pt x="534" y="204"/>
                  </a:lnTo>
                  <a:lnTo>
                    <a:pt x="530" y="198"/>
                  </a:lnTo>
                  <a:lnTo>
                    <a:pt x="526" y="196"/>
                  </a:lnTo>
                  <a:lnTo>
                    <a:pt x="522" y="192"/>
                  </a:lnTo>
                  <a:lnTo>
                    <a:pt x="518" y="186"/>
                  </a:lnTo>
                  <a:lnTo>
                    <a:pt x="518" y="186"/>
                  </a:lnTo>
                  <a:lnTo>
                    <a:pt x="514" y="172"/>
                  </a:lnTo>
                  <a:lnTo>
                    <a:pt x="510" y="164"/>
                  </a:lnTo>
                  <a:lnTo>
                    <a:pt x="506" y="158"/>
                  </a:lnTo>
                  <a:lnTo>
                    <a:pt x="506" y="158"/>
                  </a:lnTo>
                  <a:lnTo>
                    <a:pt x="498" y="148"/>
                  </a:lnTo>
                  <a:lnTo>
                    <a:pt x="486" y="140"/>
                  </a:lnTo>
                  <a:lnTo>
                    <a:pt x="486" y="140"/>
                  </a:lnTo>
                  <a:lnTo>
                    <a:pt x="476" y="132"/>
                  </a:lnTo>
                  <a:lnTo>
                    <a:pt x="472" y="128"/>
                  </a:lnTo>
                  <a:lnTo>
                    <a:pt x="472" y="122"/>
                  </a:lnTo>
                  <a:lnTo>
                    <a:pt x="472" y="122"/>
                  </a:lnTo>
                  <a:lnTo>
                    <a:pt x="472" y="104"/>
                  </a:lnTo>
                  <a:lnTo>
                    <a:pt x="472" y="104"/>
                  </a:lnTo>
                  <a:lnTo>
                    <a:pt x="470" y="94"/>
                  </a:lnTo>
                  <a:lnTo>
                    <a:pt x="468" y="86"/>
                  </a:lnTo>
                  <a:lnTo>
                    <a:pt x="468" y="86"/>
                  </a:lnTo>
                  <a:lnTo>
                    <a:pt x="468" y="78"/>
                  </a:lnTo>
                  <a:lnTo>
                    <a:pt x="470" y="68"/>
                  </a:lnTo>
                  <a:lnTo>
                    <a:pt x="470" y="68"/>
                  </a:lnTo>
                  <a:lnTo>
                    <a:pt x="468" y="64"/>
                  </a:lnTo>
                  <a:lnTo>
                    <a:pt x="466" y="60"/>
                  </a:lnTo>
                  <a:lnTo>
                    <a:pt x="460" y="56"/>
                  </a:lnTo>
                  <a:lnTo>
                    <a:pt x="460" y="56"/>
                  </a:lnTo>
                  <a:lnTo>
                    <a:pt x="454" y="48"/>
                  </a:lnTo>
                  <a:lnTo>
                    <a:pt x="454" y="48"/>
                  </a:lnTo>
                  <a:lnTo>
                    <a:pt x="448" y="46"/>
                  </a:lnTo>
                  <a:lnTo>
                    <a:pt x="444" y="44"/>
                  </a:lnTo>
                  <a:lnTo>
                    <a:pt x="444" y="44"/>
                  </a:lnTo>
                  <a:lnTo>
                    <a:pt x="442" y="40"/>
                  </a:lnTo>
                  <a:lnTo>
                    <a:pt x="442" y="36"/>
                  </a:lnTo>
                  <a:lnTo>
                    <a:pt x="444" y="28"/>
                  </a:lnTo>
                  <a:lnTo>
                    <a:pt x="444" y="28"/>
                  </a:lnTo>
                  <a:lnTo>
                    <a:pt x="442" y="12"/>
                  </a:lnTo>
                  <a:lnTo>
                    <a:pt x="438" y="4"/>
                  </a:lnTo>
                  <a:lnTo>
                    <a:pt x="436" y="2"/>
                  </a:lnTo>
                  <a:lnTo>
                    <a:pt x="434"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393" name="Freeform 143"/>
            <p:cNvSpPr>
              <a:spLocks/>
            </p:cNvSpPr>
            <p:nvPr/>
          </p:nvSpPr>
          <p:spPr bwMode="auto">
            <a:xfrm>
              <a:off x="2254" y="2688"/>
              <a:ext cx="570" cy="508"/>
            </a:xfrm>
            <a:custGeom>
              <a:avLst/>
              <a:gdLst>
                <a:gd name="T0" fmla="*/ 416 w 570"/>
                <a:gd name="T1" fmla="*/ 38 h 508"/>
                <a:gd name="T2" fmla="*/ 414 w 570"/>
                <a:gd name="T3" fmla="*/ 80 h 508"/>
                <a:gd name="T4" fmla="*/ 400 w 570"/>
                <a:gd name="T5" fmla="*/ 112 h 508"/>
                <a:gd name="T6" fmla="*/ 378 w 570"/>
                <a:gd name="T7" fmla="*/ 104 h 508"/>
                <a:gd name="T8" fmla="*/ 350 w 570"/>
                <a:gd name="T9" fmla="*/ 82 h 508"/>
                <a:gd name="T10" fmla="*/ 334 w 570"/>
                <a:gd name="T11" fmla="*/ 56 h 508"/>
                <a:gd name="T12" fmla="*/ 356 w 570"/>
                <a:gd name="T13" fmla="*/ 32 h 508"/>
                <a:gd name="T14" fmla="*/ 356 w 570"/>
                <a:gd name="T15" fmla="*/ 20 h 508"/>
                <a:gd name="T16" fmla="*/ 324 w 570"/>
                <a:gd name="T17" fmla="*/ 18 h 508"/>
                <a:gd name="T18" fmla="*/ 300 w 570"/>
                <a:gd name="T19" fmla="*/ 4 h 508"/>
                <a:gd name="T20" fmla="*/ 276 w 570"/>
                <a:gd name="T21" fmla="*/ 18 h 508"/>
                <a:gd name="T22" fmla="*/ 256 w 570"/>
                <a:gd name="T23" fmla="*/ 36 h 508"/>
                <a:gd name="T24" fmla="*/ 252 w 570"/>
                <a:gd name="T25" fmla="*/ 58 h 508"/>
                <a:gd name="T26" fmla="*/ 250 w 570"/>
                <a:gd name="T27" fmla="*/ 66 h 508"/>
                <a:gd name="T28" fmla="*/ 216 w 570"/>
                <a:gd name="T29" fmla="*/ 38 h 508"/>
                <a:gd name="T30" fmla="*/ 176 w 570"/>
                <a:gd name="T31" fmla="*/ 72 h 508"/>
                <a:gd name="T32" fmla="*/ 154 w 570"/>
                <a:gd name="T33" fmla="*/ 90 h 508"/>
                <a:gd name="T34" fmla="*/ 142 w 570"/>
                <a:gd name="T35" fmla="*/ 96 h 508"/>
                <a:gd name="T36" fmla="*/ 118 w 570"/>
                <a:gd name="T37" fmla="*/ 136 h 508"/>
                <a:gd name="T38" fmla="*/ 50 w 570"/>
                <a:gd name="T39" fmla="*/ 156 h 508"/>
                <a:gd name="T40" fmla="*/ 20 w 570"/>
                <a:gd name="T41" fmla="*/ 180 h 508"/>
                <a:gd name="T42" fmla="*/ 0 w 570"/>
                <a:gd name="T43" fmla="*/ 234 h 508"/>
                <a:gd name="T44" fmla="*/ 8 w 570"/>
                <a:gd name="T45" fmla="*/ 256 h 508"/>
                <a:gd name="T46" fmla="*/ 6 w 570"/>
                <a:gd name="T47" fmla="*/ 288 h 508"/>
                <a:gd name="T48" fmla="*/ 12 w 570"/>
                <a:gd name="T49" fmla="*/ 314 h 508"/>
                <a:gd name="T50" fmla="*/ 18 w 570"/>
                <a:gd name="T51" fmla="*/ 370 h 508"/>
                <a:gd name="T52" fmla="*/ 10 w 570"/>
                <a:gd name="T53" fmla="*/ 394 h 508"/>
                <a:gd name="T54" fmla="*/ 14 w 570"/>
                <a:gd name="T55" fmla="*/ 412 h 508"/>
                <a:gd name="T56" fmla="*/ 26 w 570"/>
                <a:gd name="T57" fmla="*/ 422 h 508"/>
                <a:gd name="T58" fmla="*/ 68 w 570"/>
                <a:gd name="T59" fmla="*/ 420 h 508"/>
                <a:gd name="T60" fmla="*/ 104 w 570"/>
                <a:gd name="T61" fmla="*/ 402 h 508"/>
                <a:gd name="T62" fmla="*/ 136 w 570"/>
                <a:gd name="T63" fmla="*/ 400 h 508"/>
                <a:gd name="T64" fmla="*/ 158 w 570"/>
                <a:gd name="T65" fmla="*/ 376 h 508"/>
                <a:gd name="T66" fmla="*/ 186 w 570"/>
                <a:gd name="T67" fmla="*/ 370 h 508"/>
                <a:gd name="T68" fmla="*/ 224 w 570"/>
                <a:gd name="T69" fmla="*/ 352 h 508"/>
                <a:gd name="T70" fmla="*/ 238 w 570"/>
                <a:gd name="T71" fmla="*/ 360 h 508"/>
                <a:gd name="T72" fmla="*/ 252 w 570"/>
                <a:gd name="T73" fmla="*/ 360 h 508"/>
                <a:gd name="T74" fmla="*/ 272 w 570"/>
                <a:gd name="T75" fmla="*/ 374 h 508"/>
                <a:gd name="T76" fmla="*/ 294 w 570"/>
                <a:gd name="T77" fmla="*/ 400 h 508"/>
                <a:gd name="T78" fmla="*/ 328 w 570"/>
                <a:gd name="T79" fmla="*/ 394 h 508"/>
                <a:gd name="T80" fmla="*/ 336 w 570"/>
                <a:gd name="T81" fmla="*/ 398 h 508"/>
                <a:gd name="T82" fmla="*/ 320 w 570"/>
                <a:gd name="T83" fmla="*/ 422 h 508"/>
                <a:gd name="T84" fmla="*/ 336 w 570"/>
                <a:gd name="T85" fmla="*/ 420 h 508"/>
                <a:gd name="T86" fmla="*/ 344 w 570"/>
                <a:gd name="T87" fmla="*/ 436 h 508"/>
                <a:gd name="T88" fmla="*/ 358 w 570"/>
                <a:gd name="T89" fmla="*/ 456 h 508"/>
                <a:gd name="T90" fmla="*/ 370 w 570"/>
                <a:gd name="T91" fmla="*/ 490 h 508"/>
                <a:gd name="T92" fmla="*/ 408 w 570"/>
                <a:gd name="T93" fmla="*/ 508 h 508"/>
                <a:gd name="T94" fmla="*/ 414 w 570"/>
                <a:gd name="T95" fmla="*/ 498 h 508"/>
                <a:gd name="T96" fmla="*/ 436 w 570"/>
                <a:gd name="T97" fmla="*/ 482 h 508"/>
                <a:gd name="T98" fmla="*/ 446 w 570"/>
                <a:gd name="T99" fmla="*/ 502 h 508"/>
                <a:gd name="T100" fmla="*/ 484 w 570"/>
                <a:gd name="T101" fmla="*/ 482 h 508"/>
                <a:gd name="T102" fmla="*/ 504 w 570"/>
                <a:gd name="T103" fmla="*/ 442 h 508"/>
                <a:gd name="T104" fmla="*/ 532 w 570"/>
                <a:gd name="T105" fmla="*/ 400 h 508"/>
                <a:gd name="T106" fmla="*/ 550 w 570"/>
                <a:gd name="T107" fmla="*/ 348 h 508"/>
                <a:gd name="T108" fmla="*/ 562 w 570"/>
                <a:gd name="T109" fmla="*/ 268 h 508"/>
                <a:gd name="T110" fmla="*/ 548 w 570"/>
                <a:gd name="T111" fmla="*/ 230 h 508"/>
                <a:gd name="T112" fmla="*/ 530 w 570"/>
                <a:gd name="T113" fmla="*/ 198 h 508"/>
                <a:gd name="T114" fmla="*/ 506 w 570"/>
                <a:gd name="T115" fmla="*/ 158 h 508"/>
                <a:gd name="T116" fmla="*/ 472 w 570"/>
                <a:gd name="T117" fmla="*/ 122 h 508"/>
                <a:gd name="T118" fmla="*/ 468 w 570"/>
                <a:gd name="T119" fmla="*/ 78 h 508"/>
                <a:gd name="T120" fmla="*/ 454 w 570"/>
                <a:gd name="T121" fmla="*/ 48 h 508"/>
                <a:gd name="T122" fmla="*/ 444 w 570"/>
                <a:gd name="T123" fmla="*/ 28 h 5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70" h="508">
                  <a:moveTo>
                    <a:pt x="434" y="0"/>
                  </a:moveTo>
                  <a:lnTo>
                    <a:pt x="434" y="0"/>
                  </a:lnTo>
                  <a:lnTo>
                    <a:pt x="430" y="2"/>
                  </a:lnTo>
                  <a:lnTo>
                    <a:pt x="426" y="6"/>
                  </a:lnTo>
                  <a:lnTo>
                    <a:pt x="426" y="6"/>
                  </a:lnTo>
                  <a:lnTo>
                    <a:pt x="420" y="22"/>
                  </a:lnTo>
                  <a:lnTo>
                    <a:pt x="416" y="38"/>
                  </a:lnTo>
                  <a:lnTo>
                    <a:pt x="416" y="38"/>
                  </a:lnTo>
                  <a:lnTo>
                    <a:pt x="416" y="46"/>
                  </a:lnTo>
                  <a:lnTo>
                    <a:pt x="416" y="52"/>
                  </a:lnTo>
                  <a:lnTo>
                    <a:pt x="416" y="52"/>
                  </a:lnTo>
                  <a:lnTo>
                    <a:pt x="416" y="66"/>
                  </a:lnTo>
                  <a:lnTo>
                    <a:pt x="416" y="66"/>
                  </a:lnTo>
                  <a:lnTo>
                    <a:pt x="414" y="80"/>
                  </a:lnTo>
                  <a:lnTo>
                    <a:pt x="412" y="94"/>
                  </a:lnTo>
                  <a:lnTo>
                    <a:pt x="412" y="94"/>
                  </a:lnTo>
                  <a:lnTo>
                    <a:pt x="410" y="100"/>
                  </a:lnTo>
                  <a:lnTo>
                    <a:pt x="406" y="104"/>
                  </a:lnTo>
                  <a:lnTo>
                    <a:pt x="406" y="104"/>
                  </a:lnTo>
                  <a:lnTo>
                    <a:pt x="402" y="108"/>
                  </a:lnTo>
                  <a:lnTo>
                    <a:pt x="400" y="112"/>
                  </a:lnTo>
                  <a:lnTo>
                    <a:pt x="396" y="116"/>
                  </a:lnTo>
                  <a:lnTo>
                    <a:pt x="390" y="118"/>
                  </a:lnTo>
                  <a:lnTo>
                    <a:pt x="390" y="118"/>
                  </a:lnTo>
                  <a:lnTo>
                    <a:pt x="386" y="118"/>
                  </a:lnTo>
                  <a:lnTo>
                    <a:pt x="382" y="114"/>
                  </a:lnTo>
                  <a:lnTo>
                    <a:pt x="378" y="104"/>
                  </a:lnTo>
                  <a:lnTo>
                    <a:pt x="378" y="104"/>
                  </a:lnTo>
                  <a:lnTo>
                    <a:pt x="374" y="96"/>
                  </a:lnTo>
                  <a:lnTo>
                    <a:pt x="370" y="94"/>
                  </a:lnTo>
                  <a:lnTo>
                    <a:pt x="366" y="90"/>
                  </a:lnTo>
                  <a:lnTo>
                    <a:pt x="366" y="90"/>
                  </a:lnTo>
                  <a:lnTo>
                    <a:pt x="356" y="88"/>
                  </a:lnTo>
                  <a:lnTo>
                    <a:pt x="350" y="82"/>
                  </a:lnTo>
                  <a:lnTo>
                    <a:pt x="350" y="82"/>
                  </a:lnTo>
                  <a:lnTo>
                    <a:pt x="344" y="76"/>
                  </a:lnTo>
                  <a:lnTo>
                    <a:pt x="338" y="72"/>
                  </a:lnTo>
                  <a:lnTo>
                    <a:pt x="338" y="72"/>
                  </a:lnTo>
                  <a:lnTo>
                    <a:pt x="334" y="68"/>
                  </a:lnTo>
                  <a:lnTo>
                    <a:pt x="332" y="64"/>
                  </a:lnTo>
                  <a:lnTo>
                    <a:pt x="332" y="60"/>
                  </a:lnTo>
                  <a:lnTo>
                    <a:pt x="334" y="56"/>
                  </a:lnTo>
                  <a:lnTo>
                    <a:pt x="338" y="50"/>
                  </a:lnTo>
                  <a:lnTo>
                    <a:pt x="344" y="42"/>
                  </a:lnTo>
                  <a:lnTo>
                    <a:pt x="344" y="42"/>
                  </a:lnTo>
                  <a:lnTo>
                    <a:pt x="348" y="38"/>
                  </a:lnTo>
                  <a:lnTo>
                    <a:pt x="352" y="34"/>
                  </a:lnTo>
                  <a:lnTo>
                    <a:pt x="352" y="34"/>
                  </a:lnTo>
                  <a:lnTo>
                    <a:pt x="356" y="32"/>
                  </a:lnTo>
                  <a:lnTo>
                    <a:pt x="360" y="30"/>
                  </a:lnTo>
                  <a:lnTo>
                    <a:pt x="360" y="30"/>
                  </a:lnTo>
                  <a:lnTo>
                    <a:pt x="364" y="24"/>
                  </a:lnTo>
                  <a:lnTo>
                    <a:pt x="364" y="22"/>
                  </a:lnTo>
                  <a:lnTo>
                    <a:pt x="362" y="20"/>
                  </a:lnTo>
                  <a:lnTo>
                    <a:pt x="356" y="20"/>
                  </a:lnTo>
                  <a:lnTo>
                    <a:pt x="356" y="20"/>
                  </a:lnTo>
                  <a:lnTo>
                    <a:pt x="348" y="16"/>
                  </a:lnTo>
                  <a:lnTo>
                    <a:pt x="340" y="14"/>
                  </a:lnTo>
                  <a:lnTo>
                    <a:pt x="340" y="14"/>
                  </a:lnTo>
                  <a:lnTo>
                    <a:pt x="338" y="14"/>
                  </a:lnTo>
                  <a:lnTo>
                    <a:pt x="338" y="14"/>
                  </a:lnTo>
                  <a:lnTo>
                    <a:pt x="330" y="16"/>
                  </a:lnTo>
                  <a:lnTo>
                    <a:pt x="324" y="18"/>
                  </a:lnTo>
                  <a:lnTo>
                    <a:pt x="324" y="18"/>
                  </a:lnTo>
                  <a:lnTo>
                    <a:pt x="320" y="18"/>
                  </a:lnTo>
                  <a:lnTo>
                    <a:pt x="320" y="18"/>
                  </a:lnTo>
                  <a:lnTo>
                    <a:pt x="316" y="14"/>
                  </a:lnTo>
                  <a:lnTo>
                    <a:pt x="310" y="10"/>
                  </a:lnTo>
                  <a:lnTo>
                    <a:pt x="304" y="6"/>
                  </a:lnTo>
                  <a:lnTo>
                    <a:pt x="300" y="4"/>
                  </a:lnTo>
                  <a:lnTo>
                    <a:pt x="300" y="4"/>
                  </a:lnTo>
                  <a:lnTo>
                    <a:pt x="296" y="4"/>
                  </a:lnTo>
                  <a:lnTo>
                    <a:pt x="292" y="6"/>
                  </a:lnTo>
                  <a:lnTo>
                    <a:pt x="292" y="6"/>
                  </a:lnTo>
                  <a:lnTo>
                    <a:pt x="284" y="14"/>
                  </a:lnTo>
                  <a:lnTo>
                    <a:pt x="280" y="16"/>
                  </a:lnTo>
                  <a:lnTo>
                    <a:pt x="276" y="18"/>
                  </a:lnTo>
                  <a:lnTo>
                    <a:pt x="276" y="18"/>
                  </a:lnTo>
                  <a:lnTo>
                    <a:pt x="266" y="22"/>
                  </a:lnTo>
                  <a:lnTo>
                    <a:pt x="262" y="24"/>
                  </a:lnTo>
                  <a:lnTo>
                    <a:pt x="260" y="28"/>
                  </a:lnTo>
                  <a:lnTo>
                    <a:pt x="260" y="28"/>
                  </a:lnTo>
                  <a:lnTo>
                    <a:pt x="258" y="32"/>
                  </a:lnTo>
                  <a:lnTo>
                    <a:pt x="256" y="36"/>
                  </a:lnTo>
                  <a:lnTo>
                    <a:pt x="256" y="36"/>
                  </a:lnTo>
                  <a:lnTo>
                    <a:pt x="252" y="40"/>
                  </a:lnTo>
                  <a:lnTo>
                    <a:pt x="250" y="44"/>
                  </a:lnTo>
                  <a:lnTo>
                    <a:pt x="250" y="44"/>
                  </a:lnTo>
                  <a:lnTo>
                    <a:pt x="248" y="48"/>
                  </a:lnTo>
                  <a:lnTo>
                    <a:pt x="248" y="52"/>
                  </a:lnTo>
                  <a:lnTo>
                    <a:pt x="252" y="58"/>
                  </a:lnTo>
                  <a:lnTo>
                    <a:pt x="252" y="58"/>
                  </a:lnTo>
                  <a:lnTo>
                    <a:pt x="256" y="64"/>
                  </a:lnTo>
                  <a:lnTo>
                    <a:pt x="256" y="66"/>
                  </a:lnTo>
                  <a:lnTo>
                    <a:pt x="254" y="66"/>
                  </a:lnTo>
                  <a:lnTo>
                    <a:pt x="254" y="66"/>
                  </a:lnTo>
                  <a:lnTo>
                    <a:pt x="250" y="66"/>
                  </a:lnTo>
                  <a:lnTo>
                    <a:pt x="250" y="66"/>
                  </a:lnTo>
                  <a:lnTo>
                    <a:pt x="242" y="58"/>
                  </a:lnTo>
                  <a:lnTo>
                    <a:pt x="234" y="52"/>
                  </a:lnTo>
                  <a:lnTo>
                    <a:pt x="234" y="52"/>
                  </a:lnTo>
                  <a:lnTo>
                    <a:pt x="226" y="42"/>
                  </a:lnTo>
                  <a:lnTo>
                    <a:pt x="222" y="38"/>
                  </a:lnTo>
                  <a:lnTo>
                    <a:pt x="216" y="38"/>
                  </a:lnTo>
                  <a:lnTo>
                    <a:pt x="216" y="38"/>
                  </a:lnTo>
                  <a:lnTo>
                    <a:pt x="212" y="38"/>
                  </a:lnTo>
                  <a:lnTo>
                    <a:pt x="206" y="42"/>
                  </a:lnTo>
                  <a:lnTo>
                    <a:pt x="206" y="42"/>
                  </a:lnTo>
                  <a:lnTo>
                    <a:pt x="198" y="48"/>
                  </a:lnTo>
                  <a:lnTo>
                    <a:pt x="190" y="56"/>
                  </a:lnTo>
                  <a:lnTo>
                    <a:pt x="176" y="72"/>
                  </a:lnTo>
                  <a:lnTo>
                    <a:pt x="176" y="72"/>
                  </a:lnTo>
                  <a:lnTo>
                    <a:pt x="170" y="82"/>
                  </a:lnTo>
                  <a:lnTo>
                    <a:pt x="166" y="86"/>
                  </a:lnTo>
                  <a:lnTo>
                    <a:pt x="164" y="90"/>
                  </a:lnTo>
                  <a:lnTo>
                    <a:pt x="164" y="90"/>
                  </a:lnTo>
                  <a:lnTo>
                    <a:pt x="160" y="92"/>
                  </a:lnTo>
                  <a:lnTo>
                    <a:pt x="160" y="92"/>
                  </a:lnTo>
                  <a:lnTo>
                    <a:pt x="154" y="90"/>
                  </a:lnTo>
                  <a:lnTo>
                    <a:pt x="154" y="90"/>
                  </a:lnTo>
                  <a:lnTo>
                    <a:pt x="150" y="88"/>
                  </a:lnTo>
                  <a:lnTo>
                    <a:pt x="150" y="88"/>
                  </a:lnTo>
                  <a:lnTo>
                    <a:pt x="146" y="90"/>
                  </a:lnTo>
                  <a:lnTo>
                    <a:pt x="146" y="90"/>
                  </a:lnTo>
                  <a:lnTo>
                    <a:pt x="144" y="92"/>
                  </a:lnTo>
                  <a:lnTo>
                    <a:pt x="142" y="96"/>
                  </a:lnTo>
                  <a:lnTo>
                    <a:pt x="142" y="106"/>
                  </a:lnTo>
                  <a:lnTo>
                    <a:pt x="142" y="106"/>
                  </a:lnTo>
                  <a:lnTo>
                    <a:pt x="140" y="116"/>
                  </a:lnTo>
                  <a:lnTo>
                    <a:pt x="138" y="120"/>
                  </a:lnTo>
                  <a:lnTo>
                    <a:pt x="132" y="124"/>
                  </a:lnTo>
                  <a:lnTo>
                    <a:pt x="132" y="124"/>
                  </a:lnTo>
                  <a:lnTo>
                    <a:pt x="118" y="136"/>
                  </a:lnTo>
                  <a:lnTo>
                    <a:pt x="108" y="140"/>
                  </a:lnTo>
                  <a:lnTo>
                    <a:pt x="100" y="144"/>
                  </a:lnTo>
                  <a:lnTo>
                    <a:pt x="100" y="144"/>
                  </a:lnTo>
                  <a:lnTo>
                    <a:pt x="74" y="148"/>
                  </a:lnTo>
                  <a:lnTo>
                    <a:pt x="62" y="150"/>
                  </a:lnTo>
                  <a:lnTo>
                    <a:pt x="50" y="156"/>
                  </a:lnTo>
                  <a:lnTo>
                    <a:pt x="50" y="156"/>
                  </a:lnTo>
                  <a:lnTo>
                    <a:pt x="46" y="160"/>
                  </a:lnTo>
                  <a:lnTo>
                    <a:pt x="44" y="162"/>
                  </a:lnTo>
                  <a:lnTo>
                    <a:pt x="40" y="166"/>
                  </a:lnTo>
                  <a:lnTo>
                    <a:pt x="36" y="170"/>
                  </a:lnTo>
                  <a:lnTo>
                    <a:pt x="36" y="170"/>
                  </a:lnTo>
                  <a:lnTo>
                    <a:pt x="26" y="178"/>
                  </a:lnTo>
                  <a:lnTo>
                    <a:pt x="20" y="180"/>
                  </a:lnTo>
                  <a:lnTo>
                    <a:pt x="16" y="184"/>
                  </a:lnTo>
                  <a:lnTo>
                    <a:pt x="16" y="184"/>
                  </a:lnTo>
                  <a:lnTo>
                    <a:pt x="10" y="194"/>
                  </a:lnTo>
                  <a:lnTo>
                    <a:pt x="8" y="202"/>
                  </a:lnTo>
                  <a:lnTo>
                    <a:pt x="2" y="222"/>
                  </a:lnTo>
                  <a:lnTo>
                    <a:pt x="2" y="222"/>
                  </a:lnTo>
                  <a:lnTo>
                    <a:pt x="0" y="234"/>
                  </a:lnTo>
                  <a:lnTo>
                    <a:pt x="0" y="238"/>
                  </a:lnTo>
                  <a:lnTo>
                    <a:pt x="4" y="242"/>
                  </a:lnTo>
                  <a:lnTo>
                    <a:pt x="4" y="242"/>
                  </a:lnTo>
                  <a:lnTo>
                    <a:pt x="10" y="246"/>
                  </a:lnTo>
                  <a:lnTo>
                    <a:pt x="12" y="250"/>
                  </a:lnTo>
                  <a:lnTo>
                    <a:pt x="8" y="256"/>
                  </a:lnTo>
                  <a:lnTo>
                    <a:pt x="8" y="256"/>
                  </a:lnTo>
                  <a:lnTo>
                    <a:pt x="4" y="262"/>
                  </a:lnTo>
                  <a:lnTo>
                    <a:pt x="2" y="266"/>
                  </a:lnTo>
                  <a:lnTo>
                    <a:pt x="0" y="270"/>
                  </a:lnTo>
                  <a:lnTo>
                    <a:pt x="0" y="270"/>
                  </a:lnTo>
                  <a:lnTo>
                    <a:pt x="0" y="274"/>
                  </a:lnTo>
                  <a:lnTo>
                    <a:pt x="2" y="280"/>
                  </a:lnTo>
                  <a:lnTo>
                    <a:pt x="6" y="288"/>
                  </a:lnTo>
                  <a:lnTo>
                    <a:pt x="6" y="288"/>
                  </a:lnTo>
                  <a:lnTo>
                    <a:pt x="12" y="298"/>
                  </a:lnTo>
                  <a:lnTo>
                    <a:pt x="12" y="298"/>
                  </a:lnTo>
                  <a:lnTo>
                    <a:pt x="12" y="304"/>
                  </a:lnTo>
                  <a:lnTo>
                    <a:pt x="10" y="310"/>
                  </a:lnTo>
                  <a:lnTo>
                    <a:pt x="10" y="310"/>
                  </a:lnTo>
                  <a:lnTo>
                    <a:pt x="12" y="314"/>
                  </a:lnTo>
                  <a:lnTo>
                    <a:pt x="12" y="318"/>
                  </a:lnTo>
                  <a:lnTo>
                    <a:pt x="16" y="326"/>
                  </a:lnTo>
                  <a:lnTo>
                    <a:pt x="16" y="326"/>
                  </a:lnTo>
                  <a:lnTo>
                    <a:pt x="16" y="336"/>
                  </a:lnTo>
                  <a:lnTo>
                    <a:pt x="16" y="348"/>
                  </a:lnTo>
                  <a:lnTo>
                    <a:pt x="16" y="348"/>
                  </a:lnTo>
                  <a:lnTo>
                    <a:pt x="18" y="370"/>
                  </a:lnTo>
                  <a:lnTo>
                    <a:pt x="18" y="370"/>
                  </a:lnTo>
                  <a:lnTo>
                    <a:pt x="18" y="378"/>
                  </a:lnTo>
                  <a:lnTo>
                    <a:pt x="18" y="384"/>
                  </a:lnTo>
                  <a:lnTo>
                    <a:pt x="16" y="388"/>
                  </a:lnTo>
                  <a:lnTo>
                    <a:pt x="16" y="388"/>
                  </a:lnTo>
                  <a:lnTo>
                    <a:pt x="14" y="392"/>
                  </a:lnTo>
                  <a:lnTo>
                    <a:pt x="10" y="394"/>
                  </a:lnTo>
                  <a:lnTo>
                    <a:pt x="8" y="396"/>
                  </a:lnTo>
                  <a:lnTo>
                    <a:pt x="4" y="400"/>
                  </a:lnTo>
                  <a:lnTo>
                    <a:pt x="4" y="400"/>
                  </a:lnTo>
                  <a:lnTo>
                    <a:pt x="4" y="404"/>
                  </a:lnTo>
                  <a:lnTo>
                    <a:pt x="8" y="408"/>
                  </a:lnTo>
                  <a:lnTo>
                    <a:pt x="14" y="412"/>
                  </a:lnTo>
                  <a:lnTo>
                    <a:pt x="14" y="412"/>
                  </a:lnTo>
                  <a:lnTo>
                    <a:pt x="20" y="412"/>
                  </a:lnTo>
                  <a:lnTo>
                    <a:pt x="24" y="414"/>
                  </a:lnTo>
                  <a:lnTo>
                    <a:pt x="24" y="414"/>
                  </a:lnTo>
                  <a:lnTo>
                    <a:pt x="26" y="416"/>
                  </a:lnTo>
                  <a:lnTo>
                    <a:pt x="26" y="418"/>
                  </a:lnTo>
                  <a:lnTo>
                    <a:pt x="26" y="420"/>
                  </a:lnTo>
                  <a:lnTo>
                    <a:pt x="26" y="422"/>
                  </a:lnTo>
                  <a:lnTo>
                    <a:pt x="26" y="422"/>
                  </a:lnTo>
                  <a:lnTo>
                    <a:pt x="32" y="426"/>
                  </a:lnTo>
                  <a:lnTo>
                    <a:pt x="42" y="428"/>
                  </a:lnTo>
                  <a:lnTo>
                    <a:pt x="42" y="428"/>
                  </a:lnTo>
                  <a:lnTo>
                    <a:pt x="56" y="426"/>
                  </a:lnTo>
                  <a:lnTo>
                    <a:pt x="68" y="420"/>
                  </a:lnTo>
                  <a:lnTo>
                    <a:pt x="68" y="420"/>
                  </a:lnTo>
                  <a:lnTo>
                    <a:pt x="78" y="412"/>
                  </a:lnTo>
                  <a:lnTo>
                    <a:pt x="86" y="404"/>
                  </a:lnTo>
                  <a:lnTo>
                    <a:pt x="86" y="404"/>
                  </a:lnTo>
                  <a:lnTo>
                    <a:pt x="90" y="400"/>
                  </a:lnTo>
                  <a:lnTo>
                    <a:pt x="94" y="400"/>
                  </a:lnTo>
                  <a:lnTo>
                    <a:pt x="94" y="400"/>
                  </a:lnTo>
                  <a:lnTo>
                    <a:pt x="104" y="402"/>
                  </a:lnTo>
                  <a:lnTo>
                    <a:pt x="104" y="402"/>
                  </a:lnTo>
                  <a:lnTo>
                    <a:pt x="112" y="404"/>
                  </a:lnTo>
                  <a:lnTo>
                    <a:pt x="122" y="404"/>
                  </a:lnTo>
                  <a:lnTo>
                    <a:pt x="122" y="404"/>
                  </a:lnTo>
                  <a:lnTo>
                    <a:pt x="128" y="404"/>
                  </a:lnTo>
                  <a:lnTo>
                    <a:pt x="132" y="402"/>
                  </a:lnTo>
                  <a:lnTo>
                    <a:pt x="136" y="400"/>
                  </a:lnTo>
                  <a:lnTo>
                    <a:pt x="138" y="394"/>
                  </a:lnTo>
                  <a:lnTo>
                    <a:pt x="138" y="394"/>
                  </a:lnTo>
                  <a:lnTo>
                    <a:pt x="140" y="384"/>
                  </a:lnTo>
                  <a:lnTo>
                    <a:pt x="142" y="382"/>
                  </a:lnTo>
                  <a:lnTo>
                    <a:pt x="148" y="380"/>
                  </a:lnTo>
                  <a:lnTo>
                    <a:pt x="148" y="380"/>
                  </a:lnTo>
                  <a:lnTo>
                    <a:pt x="158" y="376"/>
                  </a:lnTo>
                  <a:lnTo>
                    <a:pt x="168" y="374"/>
                  </a:lnTo>
                  <a:lnTo>
                    <a:pt x="168" y="374"/>
                  </a:lnTo>
                  <a:lnTo>
                    <a:pt x="176" y="370"/>
                  </a:lnTo>
                  <a:lnTo>
                    <a:pt x="182" y="370"/>
                  </a:lnTo>
                  <a:lnTo>
                    <a:pt x="182" y="370"/>
                  </a:lnTo>
                  <a:lnTo>
                    <a:pt x="186" y="370"/>
                  </a:lnTo>
                  <a:lnTo>
                    <a:pt x="186" y="370"/>
                  </a:lnTo>
                  <a:lnTo>
                    <a:pt x="194" y="370"/>
                  </a:lnTo>
                  <a:lnTo>
                    <a:pt x="194" y="370"/>
                  </a:lnTo>
                  <a:lnTo>
                    <a:pt x="200" y="370"/>
                  </a:lnTo>
                  <a:lnTo>
                    <a:pt x="206" y="366"/>
                  </a:lnTo>
                  <a:lnTo>
                    <a:pt x="206" y="366"/>
                  </a:lnTo>
                  <a:lnTo>
                    <a:pt x="214" y="358"/>
                  </a:lnTo>
                  <a:lnTo>
                    <a:pt x="224" y="352"/>
                  </a:lnTo>
                  <a:lnTo>
                    <a:pt x="224" y="352"/>
                  </a:lnTo>
                  <a:lnTo>
                    <a:pt x="224" y="352"/>
                  </a:lnTo>
                  <a:lnTo>
                    <a:pt x="224" y="352"/>
                  </a:lnTo>
                  <a:lnTo>
                    <a:pt x="228" y="354"/>
                  </a:lnTo>
                  <a:lnTo>
                    <a:pt x="232" y="356"/>
                  </a:lnTo>
                  <a:lnTo>
                    <a:pt x="238" y="360"/>
                  </a:lnTo>
                  <a:lnTo>
                    <a:pt x="238" y="360"/>
                  </a:lnTo>
                  <a:lnTo>
                    <a:pt x="244" y="360"/>
                  </a:lnTo>
                  <a:lnTo>
                    <a:pt x="244" y="360"/>
                  </a:lnTo>
                  <a:lnTo>
                    <a:pt x="246" y="360"/>
                  </a:lnTo>
                  <a:lnTo>
                    <a:pt x="246" y="360"/>
                  </a:lnTo>
                  <a:lnTo>
                    <a:pt x="248" y="360"/>
                  </a:lnTo>
                  <a:lnTo>
                    <a:pt x="248" y="360"/>
                  </a:lnTo>
                  <a:lnTo>
                    <a:pt x="252" y="360"/>
                  </a:lnTo>
                  <a:lnTo>
                    <a:pt x="258" y="362"/>
                  </a:lnTo>
                  <a:lnTo>
                    <a:pt x="258" y="362"/>
                  </a:lnTo>
                  <a:lnTo>
                    <a:pt x="260" y="366"/>
                  </a:lnTo>
                  <a:lnTo>
                    <a:pt x="264" y="372"/>
                  </a:lnTo>
                  <a:lnTo>
                    <a:pt x="264" y="372"/>
                  </a:lnTo>
                  <a:lnTo>
                    <a:pt x="268" y="374"/>
                  </a:lnTo>
                  <a:lnTo>
                    <a:pt x="272" y="374"/>
                  </a:lnTo>
                  <a:lnTo>
                    <a:pt x="272" y="374"/>
                  </a:lnTo>
                  <a:lnTo>
                    <a:pt x="278" y="378"/>
                  </a:lnTo>
                  <a:lnTo>
                    <a:pt x="282" y="384"/>
                  </a:lnTo>
                  <a:lnTo>
                    <a:pt x="284" y="390"/>
                  </a:lnTo>
                  <a:lnTo>
                    <a:pt x="288" y="396"/>
                  </a:lnTo>
                  <a:lnTo>
                    <a:pt x="288" y="396"/>
                  </a:lnTo>
                  <a:lnTo>
                    <a:pt x="294" y="400"/>
                  </a:lnTo>
                  <a:lnTo>
                    <a:pt x="300" y="406"/>
                  </a:lnTo>
                  <a:lnTo>
                    <a:pt x="300" y="406"/>
                  </a:lnTo>
                  <a:lnTo>
                    <a:pt x="304" y="410"/>
                  </a:lnTo>
                  <a:lnTo>
                    <a:pt x="308" y="416"/>
                  </a:lnTo>
                  <a:lnTo>
                    <a:pt x="308" y="416"/>
                  </a:lnTo>
                  <a:lnTo>
                    <a:pt x="320" y="402"/>
                  </a:lnTo>
                  <a:lnTo>
                    <a:pt x="328" y="394"/>
                  </a:lnTo>
                  <a:lnTo>
                    <a:pt x="332" y="392"/>
                  </a:lnTo>
                  <a:lnTo>
                    <a:pt x="336" y="392"/>
                  </a:lnTo>
                  <a:lnTo>
                    <a:pt x="336" y="392"/>
                  </a:lnTo>
                  <a:lnTo>
                    <a:pt x="340" y="392"/>
                  </a:lnTo>
                  <a:lnTo>
                    <a:pt x="340" y="392"/>
                  </a:lnTo>
                  <a:lnTo>
                    <a:pt x="336" y="394"/>
                  </a:lnTo>
                  <a:lnTo>
                    <a:pt x="336" y="398"/>
                  </a:lnTo>
                  <a:lnTo>
                    <a:pt x="334" y="404"/>
                  </a:lnTo>
                  <a:lnTo>
                    <a:pt x="332" y="406"/>
                  </a:lnTo>
                  <a:lnTo>
                    <a:pt x="332" y="406"/>
                  </a:lnTo>
                  <a:lnTo>
                    <a:pt x="326" y="414"/>
                  </a:lnTo>
                  <a:lnTo>
                    <a:pt x="322" y="418"/>
                  </a:lnTo>
                  <a:lnTo>
                    <a:pt x="320" y="422"/>
                  </a:lnTo>
                  <a:lnTo>
                    <a:pt x="320" y="422"/>
                  </a:lnTo>
                  <a:lnTo>
                    <a:pt x="320" y="422"/>
                  </a:lnTo>
                  <a:lnTo>
                    <a:pt x="320" y="422"/>
                  </a:lnTo>
                  <a:lnTo>
                    <a:pt x="330" y="422"/>
                  </a:lnTo>
                  <a:lnTo>
                    <a:pt x="330" y="422"/>
                  </a:lnTo>
                  <a:lnTo>
                    <a:pt x="336" y="420"/>
                  </a:lnTo>
                  <a:lnTo>
                    <a:pt x="336" y="420"/>
                  </a:lnTo>
                  <a:lnTo>
                    <a:pt x="336" y="420"/>
                  </a:lnTo>
                  <a:lnTo>
                    <a:pt x="336" y="420"/>
                  </a:lnTo>
                  <a:lnTo>
                    <a:pt x="340" y="424"/>
                  </a:lnTo>
                  <a:lnTo>
                    <a:pt x="342" y="426"/>
                  </a:lnTo>
                  <a:lnTo>
                    <a:pt x="342" y="430"/>
                  </a:lnTo>
                  <a:lnTo>
                    <a:pt x="342" y="434"/>
                  </a:lnTo>
                  <a:lnTo>
                    <a:pt x="342" y="434"/>
                  </a:lnTo>
                  <a:lnTo>
                    <a:pt x="344" y="436"/>
                  </a:lnTo>
                  <a:lnTo>
                    <a:pt x="346" y="438"/>
                  </a:lnTo>
                  <a:lnTo>
                    <a:pt x="350" y="438"/>
                  </a:lnTo>
                  <a:lnTo>
                    <a:pt x="352" y="442"/>
                  </a:lnTo>
                  <a:lnTo>
                    <a:pt x="352" y="442"/>
                  </a:lnTo>
                  <a:lnTo>
                    <a:pt x="356" y="448"/>
                  </a:lnTo>
                  <a:lnTo>
                    <a:pt x="358" y="456"/>
                  </a:lnTo>
                  <a:lnTo>
                    <a:pt x="358" y="456"/>
                  </a:lnTo>
                  <a:lnTo>
                    <a:pt x="360" y="464"/>
                  </a:lnTo>
                  <a:lnTo>
                    <a:pt x="360" y="472"/>
                  </a:lnTo>
                  <a:lnTo>
                    <a:pt x="360" y="480"/>
                  </a:lnTo>
                  <a:lnTo>
                    <a:pt x="362" y="484"/>
                  </a:lnTo>
                  <a:lnTo>
                    <a:pt x="364" y="486"/>
                  </a:lnTo>
                  <a:lnTo>
                    <a:pt x="364" y="486"/>
                  </a:lnTo>
                  <a:lnTo>
                    <a:pt x="370" y="490"/>
                  </a:lnTo>
                  <a:lnTo>
                    <a:pt x="378" y="494"/>
                  </a:lnTo>
                  <a:lnTo>
                    <a:pt x="386" y="496"/>
                  </a:lnTo>
                  <a:lnTo>
                    <a:pt x="394" y="500"/>
                  </a:lnTo>
                  <a:lnTo>
                    <a:pt x="394" y="500"/>
                  </a:lnTo>
                  <a:lnTo>
                    <a:pt x="400" y="504"/>
                  </a:lnTo>
                  <a:lnTo>
                    <a:pt x="404" y="506"/>
                  </a:lnTo>
                  <a:lnTo>
                    <a:pt x="408" y="508"/>
                  </a:lnTo>
                  <a:lnTo>
                    <a:pt x="408" y="508"/>
                  </a:lnTo>
                  <a:lnTo>
                    <a:pt x="410" y="508"/>
                  </a:lnTo>
                  <a:lnTo>
                    <a:pt x="410" y="508"/>
                  </a:lnTo>
                  <a:lnTo>
                    <a:pt x="412" y="506"/>
                  </a:lnTo>
                  <a:lnTo>
                    <a:pt x="412" y="504"/>
                  </a:lnTo>
                  <a:lnTo>
                    <a:pt x="414" y="498"/>
                  </a:lnTo>
                  <a:lnTo>
                    <a:pt x="414" y="498"/>
                  </a:lnTo>
                  <a:lnTo>
                    <a:pt x="416" y="492"/>
                  </a:lnTo>
                  <a:lnTo>
                    <a:pt x="420" y="486"/>
                  </a:lnTo>
                  <a:lnTo>
                    <a:pt x="424" y="480"/>
                  </a:lnTo>
                  <a:lnTo>
                    <a:pt x="432" y="478"/>
                  </a:lnTo>
                  <a:lnTo>
                    <a:pt x="432" y="478"/>
                  </a:lnTo>
                  <a:lnTo>
                    <a:pt x="434" y="478"/>
                  </a:lnTo>
                  <a:lnTo>
                    <a:pt x="436" y="482"/>
                  </a:lnTo>
                  <a:lnTo>
                    <a:pt x="434" y="490"/>
                  </a:lnTo>
                  <a:lnTo>
                    <a:pt x="434" y="500"/>
                  </a:lnTo>
                  <a:lnTo>
                    <a:pt x="436" y="502"/>
                  </a:lnTo>
                  <a:lnTo>
                    <a:pt x="440" y="504"/>
                  </a:lnTo>
                  <a:lnTo>
                    <a:pt x="440" y="504"/>
                  </a:lnTo>
                  <a:lnTo>
                    <a:pt x="446" y="502"/>
                  </a:lnTo>
                  <a:lnTo>
                    <a:pt x="446" y="502"/>
                  </a:lnTo>
                  <a:lnTo>
                    <a:pt x="452" y="500"/>
                  </a:lnTo>
                  <a:lnTo>
                    <a:pt x="456" y="496"/>
                  </a:lnTo>
                  <a:lnTo>
                    <a:pt x="464" y="490"/>
                  </a:lnTo>
                  <a:lnTo>
                    <a:pt x="464" y="490"/>
                  </a:lnTo>
                  <a:lnTo>
                    <a:pt x="472" y="486"/>
                  </a:lnTo>
                  <a:lnTo>
                    <a:pt x="484" y="482"/>
                  </a:lnTo>
                  <a:lnTo>
                    <a:pt x="484" y="482"/>
                  </a:lnTo>
                  <a:lnTo>
                    <a:pt x="492" y="478"/>
                  </a:lnTo>
                  <a:lnTo>
                    <a:pt x="496" y="476"/>
                  </a:lnTo>
                  <a:lnTo>
                    <a:pt x="498" y="474"/>
                  </a:lnTo>
                  <a:lnTo>
                    <a:pt x="498" y="474"/>
                  </a:lnTo>
                  <a:lnTo>
                    <a:pt x="502" y="464"/>
                  </a:lnTo>
                  <a:lnTo>
                    <a:pt x="504" y="454"/>
                  </a:lnTo>
                  <a:lnTo>
                    <a:pt x="504" y="442"/>
                  </a:lnTo>
                  <a:lnTo>
                    <a:pt x="508" y="434"/>
                  </a:lnTo>
                  <a:lnTo>
                    <a:pt x="508" y="434"/>
                  </a:lnTo>
                  <a:lnTo>
                    <a:pt x="516" y="424"/>
                  </a:lnTo>
                  <a:lnTo>
                    <a:pt x="520" y="420"/>
                  </a:lnTo>
                  <a:lnTo>
                    <a:pt x="524" y="416"/>
                  </a:lnTo>
                  <a:lnTo>
                    <a:pt x="524" y="416"/>
                  </a:lnTo>
                  <a:lnTo>
                    <a:pt x="532" y="400"/>
                  </a:lnTo>
                  <a:lnTo>
                    <a:pt x="532" y="400"/>
                  </a:lnTo>
                  <a:lnTo>
                    <a:pt x="542" y="382"/>
                  </a:lnTo>
                  <a:lnTo>
                    <a:pt x="544" y="372"/>
                  </a:lnTo>
                  <a:lnTo>
                    <a:pt x="546" y="362"/>
                  </a:lnTo>
                  <a:lnTo>
                    <a:pt x="546" y="362"/>
                  </a:lnTo>
                  <a:lnTo>
                    <a:pt x="548" y="356"/>
                  </a:lnTo>
                  <a:lnTo>
                    <a:pt x="550" y="348"/>
                  </a:lnTo>
                  <a:lnTo>
                    <a:pt x="556" y="338"/>
                  </a:lnTo>
                  <a:lnTo>
                    <a:pt x="564" y="326"/>
                  </a:lnTo>
                  <a:lnTo>
                    <a:pt x="568" y="314"/>
                  </a:lnTo>
                  <a:lnTo>
                    <a:pt x="568" y="314"/>
                  </a:lnTo>
                  <a:lnTo>
                    <a:pt x="570" y="302"/>
                  </a:lnTo>
                  <a:lnTo>
                    <a:pt x="568" y="290"/>
                  </a:lnTo>
                  <a:lnTo>
                    <a:pt x="562" y="268"/>
                  </a:lnTo>
                  <a:lnTo>
                    <a:pt x="562" y="268"/>
                  </a:lnTo>
                  <a:lnTo>
                    <a:pt x="562" y="258"/>
                  </a:lnTo>
                  <a:lnTo>
                    <a:pt x="560" y="248"/>
                  </a:lnTo>
                  <a:lnTo>
                    <a:pt x="560" y="248"/>
                  </a:lnTo>
                  <a:lnTo>
                    <a:pt x="554" y="238"/>
                  </a:lnTo>
                  <a:lnTo>
                    <a:pt x="548" y="230"/>
                  </a:lnTo>
                  <a:lnTo>
                    <a:pt x="548" y="230"/>
                  </a:lnTo>
                  <a:lnTo>
                    <a:pt x="542" y="224"/>
                  </a:lnTo>
                  <a:lnTo>
                    <a:pt x="538" y="218"/>
                  </a:lnTo>
                  <a:lnTo>
                    <a:pt x="538" y="218"/>
                  </a:lnTo>
                  <a:lnTo>
                    <a:pt x="538" y="212"/>
                  </a:lnTo>
                  <a:lnTo>
                    <a:pt x="534" y="204"/>
                  </a:lnTo>
                  <a:lnTo>
                    <a:pt x="534" y="204"/>
                  </a:lnTo>
                  <a:lnTo>
                    <a:pt x="530" y="198"/>
                  </a:lnTo>
                  <a:lnTo>
                    <a:pt x="526" y="196"/>
                  </a:lnTo>
                  <a:lnTo>
                    <a:pt x="522" y="192"/>
                  </a:lnTo>
                  <a:lnTo>
                    <a:pt x="518" y="186"/>
                  </a:lnTo>
                  <a:lnTo>
                    <a:pt x="518" y="186"/>
                  </a:lnTo>
                  <a:lnTo>
                    <a:pt x="514" y="172"/>
                  </a:lnTo>
                  <a:lnTo>
                    <a:pt x="510" y="164"/>
                  </a:lnTo>
                  <a:lnTo>
                    <a:pt x="506" y="158"/>
                  </a:lnTo>
                  <a:lnTo>
                    <a:pt x="506" y="158"/>
                  </a:lnTo>
                  <a:lnTo>
                    <a:pt x="498" y="148"/>
                  </a:lnTo>
                  <a:lnTo>
                    <a:pt x="486" y="140"/>
                  </a:lnTo>
                  <a:lnTo>
                    <a:pt x="486" y="140"/>
                  </a:lnTo>
                  <a:lnTo>
                    <a:pt x="476" y="132"/>
                  </a:lnTo>
                  <a:lnTo>
                    <a:pt x="472" y="128"/>
                  </a:lnTo>
                  <a:lnTo>
                    <a:pt x="472" y="122"/>
                  </a:lnTo>
                  <a:lnTo>
                    <a:pt x="472" y="122"/>
                  </a:lnTo>
                  <a:lnTo>
                    <a:pt x="472" y="104"/>
                  </a:lnTo>
                  <a:lnTo>
                    <a:pt x="472" y="104"/>
                  </a:lnTo>
                  <a:lnTo>
                    <a:pt x="470" y="94"/>
                  </a:lnTo>
                  <a:lnTo>
                    <a:pt x="468" y="86"/>
                  </a:lnTo>
                  <a:lnTo>
                    <a:pt x="468" y="86"/>
                  </a:lnTo>
                  <a:lnTo>
                    <a:pt x="468" y="78"/>
                  </a:lnTo>
                  <a:lnTo>
                    <a:pt x="470" y="68"/>
                  </a:lnTo>
                  <a:lnTo>
                    <a:pt x="470" y="68"/>
                  </a:lnTo>
                  <a:lnTo>
                    <a:pt x="468" y="64"/>
                  </a:lnTo>
                  <a:lnTo>
                    <a:pt x="466" y="60"/>
                  </a:lnTo>
                  <a:lnTo>
                    <a:pt x="460" y="56"/>
                  </a:lnTo>
                  <a:lnTo>
                    <a:pt x="460" y="56"/>
                  </a:lnTo>
                  <a:lnTo>
                    <a:pt x="454" y="48"/>
                  </a:lnTo>
                  <a:lnTo>
                    <a:pt x="454" y="48"/>
                  </a:lnTo>
                  <a:lnTo>
                    <a:pt x="448" y="46"/>
                  </a:lnTo>
                  <a:lnTo>
                    <a:pt x="444" y="44"/>
                  </a:lnTo>
                  <a:lnTo>
                    <a:pt x="444" y="44"/>
                  </a:lnTo>
                  <a:lnTo>
                    <a:pt x="442" y="40"/>
                  </a:lnTo>
                  <a:lnTo>
                    <a:pt x="442" y="36"/>
                  </a:lnTo>
                  <a:lnTo>
                    <a:pt x="444" y="28"/>
                  </a:lnTo>
                  <a:lnTo>
                    <a:pt x="444" y="28"/>
                  </a:lnTo>
                  <a:lnTo>
                    <a:pt x="442" y="12"/>
                  </a:lnTo>
                  <a:lnTo>
                    <a:pt x="438" y="4"/>
                  </a:lnTo>
                  <a:lnTo>
                    <a:pt x="436" y="2"/>
                  </a:lnTo>
                  <a:lnTo>
                    <a:pt x="43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394" name="Freeform 144"/>
            <p:cNvSpPr>
              <a:spLocks/>
            </p:cNvSpPr>
            <p:nvPr/>
          </p:nvSpPr>
          <p:spPr bwMode="auto">
            <a:xfrm>
              <a:off x="2670" y="3228"/>
              <a:ext cx="56" cy="68"/>
            </a:xfrm>
            <a:custGeom>
              <a:avLst/>
              <a:gdLst>
                <a:gd name="T0" fmla="*/ 6 w 56"/>
                <a:gd name="T1" fmla="*/ 0 h 68"/>
                <a:gd name="T2" fmla="*/ 6 w 56"/>
                <a:gd name="T3" fmla="*/ 0 h 68"/>
                <a:gd name="T4" fmla="*/ 4 w 56"/>
                <a:gd name="T5" fmla="*/ 0 h 68"/>
                <a:gd name="T6" fmla="*/ 4 w 56"/>
                <a:gd name="T7" fmla="*/ 4 h 68"/>
                <a:gd name="T8" fmla="*/ 4 w 56"/>
                <a:gd name="T9" fmla="*/ 4 h 68"/>
                <a:gd name="T10" fmla="*/ 2 w 56"/>
                <a:gd name="T11" fmla="*/ 6 h 68"/>
                <a:gd name="T12" fmla="*/ 0 w 56"/>
                <a:gd name="T13" fmla="*/ 8 h 68"/>
                <a:gd name="T14" fmla="*/ 2 w 56"/>
                <a:gd name="T15" fmla="*/ 14 h 68"/>
                <a:gd name="T16" fmla="*/ 2 w 56"/>
                <a:gd name="T17" fmla="*/ 14 h 68"/>
                <a:gd name="T18" fmla="*/ 4 w 56"/>
                <a:gd name="T19" fmla="*/ 18 h 68"/>
                <a:gd name="T20" fmla="*/ 8 w 56"/>
                <a:gd name="T21" fmla="*/ 22 h 68"/>
                <a:gd name="T22" fmla="*/ 8 w 56"/>
                <a:gd name="T23" fmla="*/ 22 h 68"/>
                <a:gd name="T24" fmla="*/ 8 w 56"/>
                <a:gd name="T25" fmla="*/ 26 h 68"/>
                <a:gd name="T26" fmla="*/ 8 w 56"/>
                <a:gd name="T27" fmla="*/ 32 h 68"/>
                <a:gd name="T28" fmla="*/ 8 w 56"/>
                <a:gd name="T29" fmla="*/ 42 h 68"/>
                <a:gd name="T30" fmla="*/ 8 w 56"/>
                <a:gd name="T31" fmla="*/ 42 h 68"/>
                <a:gd name="T32" fmla="*/ 12 w 56"/>
                <a:gd name="T33" fmla="*/ 58 h 68"/>
                <a:gd name="T34" fmla="*/ 14 w 56"/>
                <a:gd name="T35" fmla="*/ 66 h 68"/>
                <a:gd name="T36" fmla="*/ 16 w 56"/>
                <a:gd name="T37" fmla="*/ 68 h 68"/>
                <a:gd name="T38" fmla="*/ 20 w 56"/>
                <a:gd name="T39" fmla="*/ 68 h 68"/>
                <a:gd name="T40" fmla="*/ 20 w 56"/>
                <a:gd name="T41" fmla="*/ 68 h 68"/>
                <a:gd name="T42" fmla="*/ 26 w 56"/>
                <a:gd name="T43" fmla="*/ 66 h 68"/>
                <a:gd name="T44" fmla="*/ 26 w 56"/>
                <a:gd name="T45" fmla="*/ 66 h 68"/>
                <a:gd name="T46" fmla="*/ 36 w 56"/>
                <a:gd name="T47" fmla="*/ 56 h 68"/>
                <a:gd name="T48" fmla="*/ 48 w 56"/>
                <a:gd name="T49" fmla="*/ 42 h 68"/>
                <a:gd name="T50" fmla="*/ 52 w 56"/>
                <a:gd name="T51" fmla="*/ 34 h 68"/>
                <a:gd name="T52" fmla="*/ 56 w 56"/>
                <a:gd name="T53" fmla="*/ 26 h 68"/>
                <a:gd name="T54" fmla="*/ 56 w 56"/>
                <a:gd name="T55" fmla="*/ 20 h 68"/>
                <a:gd name="T56" fmla="*/ 54 w 56"/>
                <a:gd name="T57" fmla="*/ 12 h 68"/>
                <a:gd name="T58" fmla="*/ 54 w 56"/>
                <a:gd name="T59" fmla="*/ 12 h 68"/>
                <a:gd name="T60" fmla="*/ 50 w 56"/>
                <a:gd name="T61" fmla="*/ 10 h 68"/>
                <a:gd name="T62" fmla="*/ 48 w 56"/>
                <a:gd name="T63" fmla="*/ 10 h 68"/>
                <a:gd name="T64" fmla="*/ 48 w 56"/>
                <a:gd name="T65" fmla="*/ 10 h 68"/>
                <a:gd name="T66" fmla="*/ 34 w 56"/>
                <a:gd name="T67" fmla="*/ 12 h 68"/>
                <a:gd name="T68" fmla="*/ 34 w 56"/>
                <a:gd name="T69" fmla="*/ 12 h 68"/>
                <a:gd name="T70" fmla="*/ 28 w 56"/>
                <a:gd name="T71" fmla="*/ 14 h 68"/>
                <a:gd name="T72" fmla="*/ 20 w 56"/>
                <a:gd name="T73" fmla="*/ 14 h 68"/>
                <a:gd name="T74" fmla="*/ 20 w 56"/>
                <a:gd name="T75" fmla="*/ 14 h 68"/>
                <a:gd name="T76" fmla="*/ 16 w 56"/>
                <a:gd name="T77" fmla="*/ 14 h 68"/>
                <a:gd name="T78" fmla="*/ 16 w 56"/>
                <a:gd name="T79" fmla="*/ 14 h 68"/>
                <a:gd name="T80" fmla="*/ 14 w 56"/>
                <a:gd name="T81" fmla="*/ 10 h 68"/>
                <a:gd name="T82" fmla="*/ 12 w 56"/>
                <a:gd name="T83" fmla="*/ 6 h 68"/>
                <a:gd name="T84" fmla="*/ 10 w 56"/>
                <a:gd name="T85" fmla="*/ 2 h 68"/>
                <a:gd name="T86" fmla="*/ 6 w 56"/>
                <a:gd name="T87"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6" h="68">
                  <a:moveTo>
                    <a:pt x="6" y="0"/>
                  </a:moveTo>
                  <a:lnTo>
                    <a:pt x="6" y="0"/>
                  </a:lnTo>
                  <a:lnTo>
                    <a:pt x="4" y="0"/>
                  </a:lnTo>
                  <a:lnTo>
                    <a:pt x="4" y="4"/>
                  </a:lnTo>
                  <a:lnTo>
                    <a:pt x="4" y="4"/>
                  </a:lnTo>
                  <a:lnTo>
                    <a:pt x="2" y="6"/>
                  </a:lnTo>
                  <a:lnTo>
                    <a:pt x="0" y="8"/>
                  </a:lnTo>
                  <a:lnTo>
                    <a:pt x="2" y="14"/>
                  </a:lnTo>
                  <a:lnTo>
                    <a:pt x="2" y="14"/>
                  </a:lnTo>
                  <a:lnTo>
                    <a:pt x="4" y="18"/>
                  </a:lnTo>
                  <a:lnTo>
                    <a:pt x="8" y="22"/>
                  </a:lnTo>
                  <a:lnTo>
                    <a:pt x="8" y="22"/>
                  </a:lnTo>
                  <a:lnTo>
                    <a:pt x="8" y="26"/>
                  </a:lnTo>
                  <a:lnTo>
                    <a:pt x="8" y="32"/>
                  </a:lnTo>
                  <a:lnTo>
                    <a:pt x="8" y="42"/>
                  </a:lnTo>
                  <a:lnTo>
                    <a:pt x="8" y="42"/>
                  </a:lnTo>
                  <a:lnTo>
                    <a:pt x="12" y="58"/>
                  </a:lnTo>
                  <a:lnTo>
                    <a:pt x="14" y="66"/>
                  </a:lnTo>
                  <a:lnTo>
                    <a:pt x="16" y="68"/>
                  </a:lnTo>
                  <a:lnTo>
                    <a:pt x="20" y="68"/>
                  </a:lnTo>
                  <a:lnTo>
                    <a:pt x="20" y="68"/>
                  </a:lnTo>
                  <a:lnTo>
                    <a:pt x="26" y="66"/>
                  </a:lnTo>
                  <a:lnTo>
                    <a:pt x="26" y="66"/>
                  </a:lnTo>
                  <a:lnTo>
                    <a:pt x="36" y="56"/>
                  </a:lnTo>
                  <a:lnTo>
                    <a:pt x="48" y="42"/>
                  </a:lnTo>
                  <a:lnTo>
                    <a:pt x="52" y="34"/>
                  </a:lnTo>
                  <a:lnTo>
                    <a:pt x="56" y="26"/>
                  </a:lnTo>
                  <a:lnTo>
                    <a:pt x="56" y="20"/>
                  </a:lnTo>
                  <a:lnTo>
                    <a:pt x="54" y="12"/>
                  </a:lnTo>
                  <a:lnTo>
                    <a:pt x="54" y="12"/>
                  </a:lnTo>
                  <a:lnTo>
                    <a:pt x="50" y="10"/>
                  </a:lnTo>
                  <a:lnTo>
                    <a:pt x="48" y="10"/>
                  </a:lnTo>
                  <a:lnTo>
                    <a:pt x="48" y="10"/>
                  </a:lnTo>
                  <a:lnTo>
                    <a:pt x="34" y="12"/>
                  </a:lnTo>
                  <a:lnTo>
                    <a:pt x="34" y="12"/>
                  </a:lnTo>
                  <a:lnTo>
                    <a:pt x="28" y="14"/>
                  </a:lnTo>
                  <a:lnTo>
                    <a:pt x="20" y="14"/>
                  </a:lnTo>
                  <a:lnTo>
                    <a:pt x="20" y="14"/>
                  </a:lnTo>
                  <a:lnTo>
                    <a:pt x="16" y="14"/>
                  </a:lnTo>
                  <a:lnTo>
                    <a:pt x="16" y="14"/>
                  </a:lnTo>
                  <a:lnTo>
                    <a:pt x="14" y="10"/>
                  </a:lnTo>
                  <a:lnTo>
                    <a:pt x="12" y="6"/>
                  </a:lnTo>
                  <a:lnTo>
                    <a:pt x="10" y="2"/>
                  </a:lnTo>
                  <a:lnTo>
                    <a:pt x="6"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395" name="Freeform 145"/>
            <p:cNvSpPr>
              <a:spLocks/>
            </p:cNvSpPr>
            <p:nvPr/>
          </p:nvSpPr>
          <p:spPr bwMode="auto">
            <a:xfrm>
              <a:off x="2670" y="3228"/>
              <a:ext cx="56" cy="68"/>
            </a:xfrm>
            <a:custGeom>
              <a:avLst/>
              <a:gdLst>
                <a:gd name="T0" fmla="*/ 6 w 56"/>
                <a:gd name="T1" fmla="*/ 0 h 68"/>
                <a:gd name="T2" fmla="*/ 6 w 56"/>
                <a:gd name="T3" fmla="*/ 0 h 68"/>
                <a:gd name="T4" fmla="*/ 4 w 56"/>
                <a:gd name="T5" fmla="*/ 0 h 68"/>
                <a:gd name="T6" fmla="*/ 4 w 56"/>
                <a:gd name="T7" fmla="*/ 4 h 68"/>
                <a:gd name="T8" fmla="*/ 4 w 56"/>
                <a:gd name="T9" fmla="*/ 4 h 68"/>
                <a:gd name="T10" fmla="*/ 2 w 56"/>
                <a:gd name="T11" fmla="*/ 6 h 68"/>
                <a:gd name="T12" fmla="*/ 0 w 56"/>
                <a:gd name="T13" fmla="*/ 8 h 68"/>
                <a:gd name="T14" fmla="*/ 2 w 56"/>
                <a:gd name="T15" fmla="*/ 14 h 68"/>
                <a:gd name="T16" fmla="*/ 2 w 56"/>
                <a:gd name="T17" fmla="*/ 14 h 68"/>
                <a:gd name="T18" fmla="*/ 4 w 56"/>
                <a:gd name="T19" fmla="*/ 18 h 68"/>
                <a:gd name="T20" fmla="*/ 8 w 56"/>
                <a:gd name="T21" fmla="*/ 22 h 68"/>
                <a:gd name="T22" fmla="*/ 8 w 56"/>
                <a:gd name="T23" fmla="*/ 22 h 68"/>
                <a:gd name="T24" fmla="*/ 8 w 56"/>
                <a:gd name="T25" fmla="*/ 26 h 68"/>
                <a:gd name="T26" fmla="*/ 8 w 56"/>
                <a:gd name="T27" fmla="*/ 32 h 68"/>
                <a:gd name="T28" fmla="*/ 8 w 56"/>
                <a:gd name="T29" fmla="*/ 42 h 68"/>
                <a:gd name="T30" fmla="*/ 8 w 56"/>
                <a:gd name="T31" fmla="*/ 42 h 68"/>
                <a:gd name="T32" fmla="*/ 12 w 56"/>
                <a:gd name="T33" fmla="*/ 58 h 68"/>
                <a:gd name="T34" fmla="*/ 14 w 56"/>
                <a:gd name="T35" fmla="*/ 66 h 68"/>
                <a:gd name="T36" fmla="*/ 16 w 56"/>
                <a:gd name="T37" fmla="*/ 68 h 68"/>
                <a:gd name="T38" fmla="*/ 20 w 56"/>
                <a:gd name="T39" fmla="*/ 68 h 68"/>
                <a:gd name="T40" fmla="*/ 20 w 56"/>
                <a:gd name="T41" fmla="*/ 68 h 68"/>
                <a:gd name="T42" fmla="*/ 26 w 56"/>
                <a:gd name="T43" fmla="*/ 66 h 68"/>
                <a:gd name="T44" fmla="*/ 26 w 56"/>
                <a:gd name="T45" fmla="*/ 66 h 68"/>
                <a:gd name="T46" fmla="*/ 36 w 56"/>
                <a:gd name="T47" fmla="*/ 56 h 68"/>
                <a:gd name="T48" fmla="*/ 48 w 56"/>
                <a:gd name="T49" fmla="*/ 42 h 68"/>
                <a:gd name="T50" fmla="*/ 52 w 56"/>
                <a:gd name="T51" fmla="*/ 34 h 68"/>
                <a:gd name="T52" fmla="*/ 56 w 56"/>
                <a:gd name="T53" fmla="*/ 26 h 68"/>
                <a:gd name="T54" fmla="*/ 56 w 56"/>
                <a:gd name="T55" fmla="*/ 20 h 68"/>
                <a:gd name="T56" fmla="*/ 54 w 56"/>
                <a:gd name="T57" fmla="*/ 12 h 68"/>
                <a:gd name="T58" fmla="*/ 54 w 56"/>
                <a:gd name="T59" fmla="*/ 12 h 68"/>
                <a:gd name="T60" fmla="*/ 50 w 56"/>
                <a:gd name="T61" fmla="*/ 10 h 68"/>
                <a:gd name="T62" fmla="*/ 48 w 56"/>
                <a:gd name="T63" fmla="*/ 10 h 68"/>
                <a:gd name="T64" fmla="*/ 48 w 56"/>
                <a:gd name="T65" fmla="*/ 10 h 68"/>
                <a:gd name="T66" fmla="*/ 34 w 56"/>
                <a:gd name="T67" fmla="*/ 12 h 68"/>
                <a:gd name="T68" fmla="*/ 34 w 56"/>
                <a:gd name="T69" fmla="*/ 12 h 68"/>
                <a:gd name="T70" fmla="*/ 28 w 56"/>
                <a:gd name="T71" fmla="*/ 14 h 68"/>
                <a:gd name="T72" fmla="*/ 20 w 56"/>
                <a:gd name="T73" fmla="*/ 14 h 68"/>
                <a:gd name="T74" fmla="*/ 20 w 56"/>
                <a:gd name="T75" fmla="*/ 14 h 68"/>
                <a:gd name="T76" fmla="*/ 16 w 56"/>
                <a:gd name="T77" fmla="*/ 14 h 68"/>
                <a:gd name="T78" fmla="*/ 16 w 56"/>
                <a:gd name="T79" fmla="*/ 14 h 68"/>
                <a:gd name="T80" fmla="*/ 14 w 56"/>
                <a:gd name="T81" fmla="*/ 10 h 68"/>
                <a:gd name="T82" fmla="*/ 12 w 56"/>
                <a:gd name="T83" fmla="*/ 6 h 68"/>
                <a:gd name="T84" fmla="*/ 10 w 56"/>
                <a:gd name="T85" fmla="*/ 2 h 68"/>
                <a:gd name="T86" fmla="*/ 6 w 56"/>
                <a:gd name="T87"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6" h="68">
                  <a:moveTo>
                    <a:pt x="6" y="0"/>
                  </a:moveTo>
                  <a:lnTo>
                    <a:pt x="6" y="0"/>
                  </a:lnTo>
                  <a:lnTo>
                    <a:pt x="4" y="0"/>
                  </a:lnTo>
                  <a:lnTo>
                    <a:pt x="4" y="4"/>
                  </a:lnTo>
                  <a:lnTo>
                    <a:pt x="4" y="4"/>
                  </a:lnTo>
                  <a:lnTo>
                    <a:pt x="2" y="6"/>
                  </a:lnTo>
                  <a:lnTo>
                    <a:pt x="0" y="8"/>
                  </a:lnTo>
                  <a:lnTo>
                    <a:pt x="2" y="14"/>
                  </a:lnTo>
                  <a:lnTo>
                    <a:pt x="2" y="14"/>
                  </a:lnTo>
                  <a:lnTo>
                    <a:pt x="4" y="18"/>
                  </a:lnTo>
                  <a:lnTo>
                    <a:pt x="8" y="22"/>
                  </a:lnTo>
                  <a:lnTo>
                    <a:pt x="8" y="22"/>
                  </a:lnTo>
                  <a:lnTo>
                    <a:pt x="8" y="26"/>
                  </a:lnTo>
                  <a:lnTo>
                    <a:pt x="8" y="32"/>
                  </a:lnTo>
                  <a:lnTo>
                    <a:pt x="8" y="42"/>
                  </a:lnTo>
                  <a:lnTo>
                    <a:pt x="8" y="42"/>
                  </a:lnTo>
                  <a:lnTo>
                    <a:pt x="12" y="58"/>
                  </a:lnTo>
                  <a:lnTo>
                    <a:pt x="14" y="66"/>
                  </a:lnTo>
                  <a:lnTo>
                    <a:pt x="16" y="68"/>
                  </a:lnTo>
                  <a:lnTo>
                    <a:pt x="20" y="68"/>
                  </a:lnTo>
                  <a:lnTo>
                    <a:pt x="20" y="68"/>
                  </a:lnTo>
                  <a:lnTo>
                    <a:pt x="26" y="66"/>
                  </a:lnTo>
                  <a:lnTo>
                    <a:pt x="26" y="66"/>
                  </a:lnTo>
                  <a:lnTo>
                    <a:pt x="36" y="56"/>
                  </a:lnTo>
                  <a:lnTo>
                    <a:pt x="48" y="42"/>
                  </a:lnTo>
                  <a:lnTo>
                    <a:pt x="52" y="34"/>
                  </a:lnTo>
                  <a:lnTo>
                    <a:pt x="56" y="26"/>
                  </a:lnTo>
                  <a:lnTo>
                    <a:pt x="56" y="20"/>
                  </a:lnTo>
                  <a:lnTo>
                    <a:pt x="54" y="12"/>
                  </a:lnTo>
                  <a:lnTo>
                    <a:pt x="54" y="12"/>
                  </a:lnTo>
                  <a:lnTo>
                    <a:pt x="50" y="10"/>
                  </a:lnTo>
                  <a:lnTo>
                    <a:pt x="48" y="10"/>
                  </a:lnTo>
                  <a:lnTo>
                    <a:pt x="48" y="10"/>
                  </a:lnTo>
                  <a:lnTo>
                    <a:pt x="34" y="12"/>
                  </a:lnTo>
                  <a:lnTo>
                    <a:pt x="34" y="12"/>
                  </a:lnTo>
                  <a:lnTo>
                    <a:pt x="28" y="14"/>
                  </a:lnTo>
                  <a:lnTo>
                    <a:pt x="20" y="14"/>
                  </a:lnTo>
                  <a:lnTo>
                    <a:pt x="20" y="14"/>
                  </a:lnTo>
                  <a:lnTo>
                    <a:pt x="16" y="14"/>
                  </a:lnTo>
                  <a:lnTo>
                    <a:pt x="16" y="14"/>
                  </a:lnTo>
                  <a:lnTo>
                    <a:pt x="14" y="10"/>
                  </a:lnTo>
                  <a:lnTo>
                    <a:pt x="12" y="6"/>
                  </a:lnTo>
                  <a:lnTo>
                    <a:pt x="10" y="2"/>
                  </a:lnTo>
                  <a:lnTo>
                    <a:pt x="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396" name="Freeform 146"/>
            <p:cNvSpPr>
              <a:spLocks/>
            </p:cNvSpPr>
            <p:nvPr/>
          </p:nvSpPr>
          <p:spPr bwMode="auto">
            <a:xfrm>
              <a:off x="3084" y="3112"/>
              <a:ext cx="74" cy="144"/>
            </a:xfrm>
            <a:custGeom>
              <a:avLst/>
              <a:gdLst>
                <a:gd name="T0" fmla="*/ 6 w 74"/>
                <a:gd name="T1" fmla="*/ 0 h 144"/>
                <a:gd name="T2" fmla="*/ 0 w 74"/>
                <a:gd name="T3" fmla="*/ 4 h 144"/>
                <a:gd name="T4" fmla="*/ 0 w 74"/>
                <a:gd name="T5" fmla="*/ 10 h 144"/>
                <a:gd name="T6" fmla="*/ 12 w 74"/>
                <a:gd name="T7" fmla="*/ 22 h 144"/>
                <a:gd name="T8" fmla="*/ 16 w 74"/>
                <a:gd name="T9" fmla="*/ 28 h 144"/>
                <a:gd name="T10" fmla="*/ 20 w 74"/>
                <a:gd name="T11" fmla="*/ 42 h 144"/>
                <a:gd name="T12" fmla="*/ 24 w 74"/>
                <a:gd name="T13" fmla="*/ 48 h 144"/>
                <a:gd name="T14" fmla="*/ 26 w 74"/>
                <a:gd name="T15" fmla="*/ 52 h 144"/>
                <a:gd name="T16" fmla="*/ 28 w 74"/>
                <a:gd name="T17" fmla="*/ 70 h 144"/>
                <a:gd name="T18" fmla="*/ 20 w 74"/>
                <a:gd name="T19" fmla="*/ 84 h 144"/>
                <a:gd name="T20" fmla="*/ 16 w 74"/>
                <a:gd name="T21" fmla="*/ 84 h 144"/>
                <a:gd name="T22" fmla="*/ 14 w 74"/>
                <a:gd name="T23" fmla="*/ 84 h 144"/>
                <a:gd name="T24" fmla="*/ 12 w 74"/>
                <a:gd name="T25" fmla="*/ 84 h 144"/>
                <a:gd name="T26" fmla="*/ 10 w 74"/>
                <a:gd name="T27" fmla="*/ 84 h 144"/>
                <a:gd name="T28" fmla="*/ 6 w 74"/>
                <a:gd name="T29" fmla="*/ 86 h 144"/>
                <a:gd name="T30" fmla="*/ 4 w 74"/>
                <a:gd name="T31" fmla="*/ 94 h 144"/>
                <a:gd name="T32" fmla="*/ 4 w 74"/>
                <a:gd name="T33" fmla="*/ 102 h 144"/>
                <a:gd name="T34" fmla="*/ 24 w 74"/>
                <a:gd name="T35" fmla="*/ 108 h 144"/>
                <a:gd name="T36" fmla="*/ 28 w 74"/>
                <a:gd name="T37" fmla="*/ 116 h 144"/>
                <a:gd name="T38" fmla="*/ 26 w 74"/>
                <a:gd name="T39" fmla="*/ 124 h 144"/>
                <a:gd name="T40" fmla="*/ 20 w 74"/>
                <a:gd name="T41" fmla="*/ 138 h 144"/>
                <a:gd name="T42" fmla="*/ 26 w 74"/>
                <a:gd name="T43" fmla="*/ 144 h 144"/>
                <a:gd name="T44" fmla="*/ 32 w 74"/>
                <a:gd name="T45" fmla="*/ 136 h 144"/>
                <a:gd name="T46" fmla="*/ 48 w 74"/>
                <a:gd name="T47" fmla="*/ 110 h 144"/>
                <a:gd name="T48" fmla="*/ 50 w 74"/>
                <a:gd name="T49" fmla="*/ 104 h 144"/>
                <a:gd name="T50" fmla="*/ 60 w 74"/>
                <a:gd name="T51" fmla="*/ 98 h 144"/>
                <a:gd name="T52" fmla="*/ 62 w 74"/>
                <a:gd name="T53" fmla="*/ 92 h 144"/>
                <a:gd name="T54" fmla="*/ 74 w 74"/>
                <a:gd name="T55" fmla="*/ 66 h 144"/>
                <a:gd name="T56" fmla="*/ 74 w 74"/>
                <a:gd name="T57" fmla="*/ 62 h 144"/>
                <a:gd name="T58" fmla="*/ 70 w 74"/>
                <a:gd name="T59" fmla="*/ 54 h 144"/>
                <a:gd name="T60" fmla="*/ 66 w 74"/>
                <a:gd name="T61" fmla="*/ 54 h 144"/>
                <a:gd name="T62" fmla="*/ 62 w 74"/>
                <a:gd name="T63" fmla="*/ 56 h 144"/>
                <a:gd name="T64" fmla="*/ 54 w 74"/>
                <a:gd name="T65" fmla="*/ 64 h 144"/>
                <a:gd name="T66" fmla="*/ 52 w 74"/>
                <a:gd name="T67" fmla="*/ 66 h 144"/>
                <a:gd name="T68" fmla="*/ 46 w 74"/>
                <a:gd name="T69" fmla="*/ 64 h 144"/>
                <a:gd name="T70" fmla="*/ 42 w 74"/>
                <a:gd name="T71" fmla="*/ 54 h 144"/>
                <a:gd name="T72" fmla="*/ 40 w 74"/>
                <a:gd name="T73" fmla="*/ 46 h 144"/>
                <a:gd name="T74" fmla="*/ 36 w 74"/>
                <a:gd name="T75" fmla="*/ 46 h 144"/>
                <a:gd name="T76" fmla="*/ 32 w 74"/>
                <a:gd name="T77" fmla="*/ 44 h 144"/>
                <a:gd name="T78" fmla="*/ 26 w 74"/>
                <a:gd name="T79" fmla="*/ 40 h 144"/>
                <a:gd name="T80" fmla="*/ 22 w 74"/>
                <a:gd name="T81" fmla="*/ 32 h 144"/>
                <a:gd name="T82" fmla="*/ 20 w 74"/>
                <a:gd name="T83" fmla="*/ 20 h 144"/>
                <a:gd name="T84" fmla="*/ 18 w 74"/>
                <a:gd name="T85" fmla="*/ 12 h 144"/>
                <a:gd name="T86" fmla="*/ 16 w 74"/>
                <a:gd name="T87" fmla="*/ 8 h 144"/>
                <a:gd name="T88" fmla="*/ 6 w 74"/>
                <a:gd name="T89" fmla="*/ 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4" h="144">
                  <a:moveTo>
                    <a:pt x="6" y="0"/>
                  </a:moveTo>
                  <a:lnTo>
                    <a:pt x="6" y="0"/>
                  </a:lnTo>
                  <a:lnTo>
                    <a:pt x="2" y="2"/>
                  </a:lnTo>
                  <a:lnTo>
                    <a:pt x="0" y="4"/>
                  </a:lnTo>
                  <a:lnTo>
                    <a:pt x="0" y="4"/>
                  </a:lnTo>
                  <a:lnTo>
                    <a:pt x="0" y="10"/>
                  </a:lnTo>
                  <a:lnTo>
                    <a:pt x="4" y="14"/>
                  </a:lnTo>
                  <a:lnTo>
                    <a:pt x="12" y="22"/>
                  </a:lnTo>
                  <a:lnTo>
                    <a:pt x="12" y="22"/>
                  </a:lnTo>
                  <a:lnTo>
                    <a:pt x="16" y="28"/>
                  </a:lnTo>
                  <a:lnTo>
                    <a:pt x="16" y="32"/>
                  </a:lnTo>
                  <a:lnTo>
                    <a:pt x="20" y="42"/>
                  </a:lnTo>
                  <a:lnTo>
                    <a:pt x="20" y="42"/>
                  </a:lnTo>
                  <a:lnTo>
                    <a:pt x="24" y="48"/>
                  </a:lnTo>
                  <a:lnTo>
                    <a:pt x="26" y="52"/>
                  </a:lnTo>
                  <a:lnTo>
                    <a:pt x="26" y="52"/>
                  </a:lnTo>
                  <a:lnTo>
                    <a:pt x="28" y="60"/>
                  </a:lnTo>
                  <a:lnTo>
                    <a:pt x="28" y="70"/>
                  </a:lnTo>
                  <a:lnTo>
                    <a:pt x="24" y="78"/>
                  </a:lnTo>
                  <a:lnTo>
                    <a:pt x="20" y="84"/>
                  </a:lnTo>
                  <a:lnTo>
                    <a:pt x="20" y="84"/>
                  </a:lnTo>
                  <a:lnTo>
                    <a:pt x="16" y="84"/>
                  </a:lnTo>
                  <a:lnTo>
                    <a:pt x="16" y="84"/>
                  </a:lnTo>
                  <a:lnTo>
                    <a:pt x="14" y="84"/>
                  </a:lnTo>
                  <a:lnTo>
                    <a:pt x="14" y="84"/>
                  </a:lnTo>
                  <a:lnTo>
                    <a:pt x="12" y="84"/>
                  </a:lnTo>
                  <a:lnTo>
                    <a:pt x="12" y="84"/>
                  </a:lnTo>
                  <a:lnTo>
                    <a:pt x="10" y="84"/>
                  </a:lnTo>
                  <a:lnTo>
                    <a:pt x="6" y="86"/>
                  </a:lnTo>
                  <a:lnTo>
                    <a:pt x="6" y="86"/>
                  </a:lnTo>
                  <a:lnTo>
                    <a:pt x="4" y="90"/>
                  </a:lnTo>
                  <a:lnTo>
                    <a:pt x="4" y="94"/>
                  </a:lnTo>
                  <a:lnTo>
                    <a:pt x="4" y="102"/>
                  </a:lnTo>
                  <a:lnTo>
                    <a:pt x="4" y="102"/>
                  </a:lnTo>
                  <a:lnTo>
                    <a:pt x="18" y="106"/>
                  </a:lnTo>
                  <a:lnTo>
                    <a:pt x="24" y="108"/>
                  </a:lnTo>
                  <a:lnTo>
                    <a:pt x="26" y="112"/>
                  </a:lnTo>
                  <a:lnTo>
                    <a:pt x="28" y="116"/>
                  </a:lnTo>
                  <a:lnTo>
                    <a:pt x="28" y="116"/>
                  </a:lnTo>
                  <a:lnTo>
                    <a:pt x="26" y="124"/>
                  </a:lnTo>
                  <a:lnTo>
                    <a:pt x="22" y="130"/>
                  </a:lnTo>
                  <a:lnTo>
                    <a:pt x="20" y="138"/>
                  </a:lnTo>
                  <a:lnTo>
                    <a:pt x="22" y="142"/>
                  </a:lnTo>
                  <a:lnTo>
                    <a:pt x="26" y="144"/>
                  </a:lnTo>
                  <a:lnTo>
                    <a:pt x="26" y="144"/>
                  </a:lnTo>
                  <a:lnTo>
                    <a:pt x="32" y="136"/>
                  </a:lnTo>
                  <a:lnTo>
                    <a:pt x="38" y="128"/>
                  </a:lnTo>
                  <a:lnTo>
                    <a:pt x="48" y="110"/>
                  </a:lnTo>
                  <a:lnTo>
                    <a:pt x="48" y="110"/>
                  </a:lnTo>
                  <a:lnTo>
                    <a:pt x="50" y="104"/>
                  </a:lnTo>
                  <a:lnTo>
                    <a:pt x="54" y="100"/>
                  </a:lnTo>
                  <a:lnTo>
                    <a:pt x="60" y="98"/>
                  </a:lnTo>
                  <a:lnTo>
                    <a:pt x="62" y="92"/>
                  </a:lnTo>
                  <a:lnTo>
                    <a:pt x="62" y="92"/>
                  </a:lnTo>
                  <a:lnTo>
                    <a:pt x="70" y="78"/>
                  </a:lnTo>
                  <a:lnTo>
                    <a:pt x="74" y="66"/>
                  </a:lnTo>
                  <a:lnTo>
                    <a:pt x="74" y="66"/>
                  </a:lnTo>
                  <a:lnTo>
                    <a:pt x="74" y="62"/>
                  </a:lnTo>
                  <a:lnTo>
                    <a:pt x="74" y="58"/>
                  </a:lnTo>
                  <a:lnTo>
                    <a:pt x="70" y="54"/>
                  </a:lnTo>
                  <a:lnTo>
                    <a:pt x="66" y="54"/>
                  </a:lnTo>
                  <a:lnTo>
                    <a:pt x="66" y="54"/>
                  </a:lnTo>
                  <a:lnTo>
                    <a:pt x="62" y="56"/>
                  </a:lnTo>
                  <a:lnTo>
                    <a:pt x="62" y="56"/>
                  </a:lnTo>
                  <a:lnTo>
                    <a:pt x="56" y="62"/>
                  </a:lnTo>
                  <a:lnTo>
                    <a:pt x="54" y="64"/>
                  </a:lnTo>
                  <a:lnTo>
                    <a:pt x="52" y="66"/>
                  </a:lnTo>
                  <a:lnTo>
                    <a:pt x="52" y="66"/>
                  </a:lnTo>
                  <a:lnTo>
                    <a:pt x="46" y="64"/>
                  </a:lnTo>
                  <a:lnTo>
                    <a:pt x="46" y="64"/>
                  </a:lnTo>
                  <a:lnTo>
                    <a:pt x="44" y="60"/>
                  </a:lnTo>
                  <a:lnTo>
                    <a:pt x="42" y="54"/>
                  </a:lnTo>
                  <a:lnTo>
                    <a:pt x="42" y="50"/>
                  </a:lnTo>
                  <a:lnTo>
                    <a:pt x="40" y="46"/>
                  </a:lnTo>
                  <a:lnTo>
                    <a:pt x="40" y="46"/>
                  </a:lnTo>
                  <a:lnTo>
                    <a:pt x="36" y="46"/>
                  </a:lnTo>
                  <a:lnTo>
                    <a:pt x="32" y="44"/>
                  </a:lnTo>
                  <a:lnTo>
                    <a:pt x="32" y="44"/>
                  </a:lnTo>
                  <a:lnTo>
                    <a:pt x="28" y="42"/>
                  </a:lnTo>
                  <a:lnTo>
                    <a:pt x="26" y="40"/>
                  </a:lnTo>
                  <a:lnTo>
                    <a:pt x="26" y="40"/>
                  </a:lnTo>
                  <a:lnTo>
                    <a:pt x="22" y="32"/>
                  </a:lnTo>
                  <a:lnTo>
                    <a:pt x="22" y="26"/>
                  </a:lnTo>
                  <a:lnTo>
                    <a:pt x="20" y="20"/>
                  </a:lnTo>
                  <a:lnTo>
                    <a:pt x="18" y="12"/>
                  </a:lnTo>
                  <a:lnTo>
                    <a:pt x="18" y="12"/>
                  </a:lnTo>
                  <a:lnTo>
                    <a:pt x="16" y="8"/>
                  </a:lnTo>
                  <a:lnTo>
                    <a:pt x="16" y="8"/>
                  </a:lnTo>
                  <a:lnTo>
                    <a:pt x="12" y="4"/>
                  </a:lnTo>
                  <a:lnTo>
                    <a:pt x="6"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397" name="Freeform 147"/>
            <p:cNvSpPr>
              <a:spLocks/>
            </p:cNvSpPr>
            <p:nvPr/>
          </p:nvSpPr>
          <p:spPr bwMode="auto">
            <a:xfrm>
              <a:off x="3084" y="3112"/>
              <a:ext cx="74" cy="144"/>
            </a:xfrm>
            <a:custGeom>
              <a:avLst/>
              <a:gdLst>
                <a:gd name="T0" fmla="*/ 6 w 74"/>
                <a:gd name="T1" fmla="*/ 0 h 144"/>
                <a:gd name="T2" fmla="*/ 0 w 74"/>
                <a:gd name="T3" fmla="*/ 4 h 144"/>
                <a:gd name="T4" fmla="*/ 0 w 74"/>
                <a:gd name="T5" fmla="*/ 10 h 144"/>
                <a:gd name="T6" fmla="*/ 12 w 74"/>
                <a:gd name="T7" fmla="*/ 22 h 144"/>
                <a:gd name="T8" fmla="*/ 16 w 74"/>
                <a:gd name="T9" fmla="*/ 28 h 144"/>
                <a:gd name="T10" fmla="*/ 20 w 74"/>
                <a:gd name="T11" fmla="*/ 42 h 144"/>
                <a:gd name="T12" fmla="*/ 24 w 74"/>
                <a:gd name="T13" fmla="*/ 48 h 144"/>
                <a:gd name="T14" fmla="*/ 26 w 74"/>
                <a:gd name="T15" fmla="*/ 52 h 144"/>
                <a:gd name="T16" fmla="*/ 28 w 74"/>
                <a:gd name="T17" fmla="*/ 70 h 144"/>
                <a:gd name="T18" fmla="*/ 20 w 74"/>
                <a:gd name="T19" fmla="*/ 84 h 144"/>
                <a:gd name="T20" fmla="*/ 16 w 74"/>
                <a:gd name="T21" fmla="*/ 84 h 144"/>
                <a:gd name="T22" fmla="*/ 14 w 74"/>
                <a:gd name="T23" fmla="*/ 84 h 144"/>
                <a:gd name="T24" fmla="*/ 12 w 74"/>
                <a:gd name="T25" fmla="*/ 84 h 144"/>
                <a:gd name="T26" fmla="*/ 10 w 74"/>
                <a:gd name="T27" fmla="*/ 84 h 144"/>
                <a:gd name="T28" fmla="*/ 6 w 74"/>
                <a:gd name="T29" fmla="*/ 86 h 144"/>
                <a:gd name="T30" fmla="*/ 4 w 74"/>
                <a:gd name="T31" fmla="*/ 94 h 144"/>
                <a:gd name="T32" fmla="*/ 4 w 74"/>
                <a:gd name="T33" fmla="*/ 102 h 144"/>
                <a:gd name="T34" fmla="*/ 24 w 74"/>
                <a:gd name="T35" fmla="*/ 108 h 144"/>
                <a:gd name="T36" fmla="*/ 28 w 74"/>
                <a:gd name="T37" fmla="*/ 116 h 144"/>
                <a:gd name="T38" fmla="*/ 26 w 74"/>
                <a:gd name="T39" fmla="*/ 124 h 144"/>
                <a:gd name="T40" fmla="*/ 20 w 74"/>
                <a:gd name="T41" fmla="*/ 138 h 144"/>
                <a:gd name="T42" fmla="*/ 26 w 74"/>
                <a:gd name="T43" fmla="*/ 144 h 144"/>
                <a:gd name="T44" fmla="*/ 32 w 74"/>
                <a:gd name="T45" fmla="*/ 136 h 144"/>
                <a:gd name="T46" fmla="*/ 48 w 74"/>
                <a:gd name="T47" fmla="*/ 110 h 144"/>
                <a:gd name="T48" fmla="*/ 50 w 74"/>
                <a:gd name="T49" fmla="*/ 104 h 144"/>
                <a:gd name="T50" fmla="*/ 60 w 74"/>
                <a:gd name="T51" fmla="*/ 98 h 144"/>
                <a:gd name="T52" fmla="*/ 62 w 74"/>
                <a:gd name="T53" fmla="*/ 92 h 144"/>
                <a:gd name="T54" fmla="*/ 74 w 74"/>
                <a:gd name="T55" fmla="*/ 66 h 144"/>
                <a:gd name="T56" fmla="*/ 74 w 74"/>
                <a:gd name="T57" fmla="*/ 62 h 144"/>
                <a:gd name="T58" fmla="*/ 70 w 74"/>
                <a:gd name="T59" fmla="*/ 54 h 144"/>
                <a:gd name="T60" fmla="*/ 66 w 74"/>
                <a:gd name="T61" fmla="*/ 54 h 144"/>
                <a:gd name="T62" fmla="*/ 62 w 74"/>
                <a:gd name="T63" fmla="*/ 56 h 144"/>
                <a:gd name="T64" fmla="*/ 54 w 74"/>
                <a:gd name="T65" fmla="*/ 64 h 144"/>
                <a:gd name="T66" fmla="*/ 52 w 74"/>
                <a:gd name="T67" fmla="*/ 66 h 144"/>
                <a:gd name="T68" fmla="*/ 46 w 74"/>
                <a:gd name="T69" fmla="*/ 64 h 144"/>
                <a:gd name="T70" fmla="*/ 42 w 74"/>
                <a:gd name="T71" fmla="*/ 54 h 144"/>
                <a:gd name="T72" fmla="*/ 40 w 74"/>
                <a:gd name="T73" fmla="*/ 46 h 144"/>
                <a:gd name="T74" fmla="*/ 36 w 74"/>
                <a:gd name="T75" fmla="*/ 46 h 144"/>
                <a:gd name="T76" fmla="*/ 32 w 74"/>
                <a:gd name="T77" fmla="*/ 44 h 144"/>
                <a:gd name="T78" fmla="*/ 26 w 74"/>
                <a:gd name="T79" fmla="*/ 40 h 144"/>
                <a:gd name="T80" fmla="*/ 22 w 74"/>
                <a:gd name="T81" fmla="*/ 32 h 144"/>
                <a:gd name="T82" fmla="*/ 20 w 74"/>
                <a:gd name="T83" fmla="*/ 20 h 144"/>
                <a:gd name="T84" fmla="*/ 18 w 74"/>
                <a:gd name="T85" fmla="*/ 12 h 144"/>
                <a:gd name="T86" fmla="*/ 16 w 74"/>
                <a:gd name="T87" fmla="*/ 8 h 144"/>
                <a:gd name="T88" fmla="*/ 6 w 74"/>
                <a:gd name="T89" fmla="*/ 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4" h="144">
                  <a:moveTo>
                    <a:pt x="6" y="0"/>
                  </a:moveTo>
                  <a:lnTo>
                    <a:pt x="6" y="0"/>
                  </a:lnTo>
                  <a:lnTo>
                    <a:pt x="2" y="2"/>
                  </a:lnTo>
                  <a:lnTo>
                    <a:pt x="0" y="4"/>
                  </a:lnTo>
                  <a:lnTo>
                    <a:pt x="0" y="4"/>
                  </a:lnTo>
                  <a:lnTo>
                    <a:pt x="0" y="10"/>
                  </a:lnTo>
                  <a:lnTo>
                    <a:pt x="4" y="14"/>
                  </a:lnTo>
                  <a:lnTo>
                    <a:pt x="12" y="22"/>
                  </a:lnTo>
                  <a:lnTo>
                    <a:pt x="12" y="22"/>
                  </a:lnTo>
                  <a:lnTo>
                    <a:pt x="16" y="28"/>
                  </a:lnTo>
                  <a:lnTo>
                    <a:pt x="16" y="32"/>
                  </a:lnTo>
                  <a:lnTo>
                    <a:pt x="20" y="42"/>
                  </a:lnTo>
                  <a:lnTo>
                    <a:pt x="20" y="42"/>
                  </a:lnTo>
                  <a:lnTo>
                    <a:pt x="24" y="48"/>
                  </a:lnTo>
                  <a:lnTo>
                    <a:pt x="26" y="52"/>
                  </a:lnTo>
                  <a:lnTo>
                    <a:pt x="26" y="52"/>
                  </a:lnTo>
                  <a:lnTo>
                    <a:pt x="28" y="60"/>
                  </a:lnTo>
                  <a:lnTo>
                    <a:pt x="28" y="70"/>
                  </a:lnTo>
                  <a:lnTo>
                    <a:pt x="24" y="78"/>
                  </a:lnTo>
                  <a:lnTo>
                    <a:pt x="20" y="84"/>
                  </a:lnTo>
                  <a:lnTo>
                    <a:pt x="20" y="84"/>
                  </a:lnTo>
                  <a:lnTo>
                    <a:pt x="16" y="84"/>
                  </a:lnTo>
                  <a:lnTo>
                    <a:pt x="16" y="84"/>
                  </a:lnTo>
                  <a:lnTo>
                    <a:pt x="14" y="84"/>
                  </a:lnTo>
                  <a:lnTo>
                    <a:pt x="14" y="84"/>
                  </a:lnTo>
                  <a:lnTo>
                    <a:pt x="12" y="84"/>
                  </a:lnTo>
                  <a:lnTo>
                    <a:pt x="12" y="84"/>
                  </a:lnTo>
                  <a:lnTo>
                    <a:pt x="10" y="84"/>
                  </a:lnTo>
                  <a:lnTo>
                    <a:pt x="6" y="86"/>
                  </a:lnTo>
                  <a:lnTo>
                    <a:pt x="6" y="86"/>
                  </a:lnTo>
                  <a:lnTo>
                    <a:pt x="4" y="90"/>
                  </a:lnTo>
                  <a:lnTo>
                    <a:pt x="4" y="94"/>
                  </a:lnTo>
                  <a:lnTo>
                    <a:pt x="4" y="102"/>
                  </a:lnTo>
                  <a:lnTo>
                    <a:pt x="4" y="102"/>
                  </a:lnTo>
                  <a:lnTo>
                    <a:pt x="18" y="106"/>
                  </a:lnTo>
                  <a:lnTo>
                    <a:pt x="24" y="108"/>
                  </a:lnTo>
                  <a:lnTo>
                    <a:pt x="26" y="112"/>
                  </a:lnTo>
                  <a:lnTo>
                    <a:pt x="28" y="116"/>
                  </a:lnTo>
                  <a:lnTo>
                    <a:pt x="28" y="116"/>
                  </a:lnTo>
                  <a:lnTo>
                    <a:pt x="26" y="124"/>
                  </a:lnTo>
                  <a:lnTo>
                    <a:pt x="22" y="130"/>
                  </a:lnTo>
                  <a:lnTo>
                    <a:pt x="20" y="138"/>
                  </a:lnTo>
                  <a:lnTo>
                    <a:pt x="22" y="142"/>
                  </a:lnTo>
                  <a:lnTo>
                    <a:pt x="26" y="144"/>
                  </a:lnTo>
                  <a:lnTo>
                    <a:pt x="26" y="144"/>
                  </a:lnTo>
                  <a:lnTo>
                    <a:pt x="32" y="136"/>
                  </a:lnTo>
                  <a:lnTo>
                    <a:pt x="38" y="128"/>
                  </a:lnTo>
                  <a:lnTo>
                    <a:pt x="48" y="110"/>
                  </a:lnTo>
                  <a:lnTo>
                    <a:pt x="48" y="110"/>
                  </a:lnTo>
                  <a:lnTo>
                    <a:pt x="50" y="104"/>
                  </a:lnTo>
                  <a:lnTo>
                    <a:pt x="54" y="100"/>
                  </a:lnTo>
                  <a:lnTo>
                    <a:pt x="60" y="98"/>
                  </a:lnTo>
                  <a:lnTo>
                    <a:pt x="62" y="92"/>
                  </a:lnTo>
                  <a:lnTo>
                    <a:pt x="62" y="92"/>
                  </a:lnTo>
                  <a:lnTo>
                    <a:pt x="70" y="78"/>
                  </a:lnTo>
                  <a:lnTo>
                    <a:pt x="74" y="66"/>
                  </a:lnTo>
                  <a:lnTo>
                    <a:pt x="74" y="66"/>
                  </a:lnTo>
                  <a:lnTo>
                    <a:pt x="74" y="62"/>
                  </a:lnTo>
                  <a:lnTo>
                    <a:pt x="74" y="58"/>
                  </a:lnTo>
                  <a:lnTo>
                    <a:pt x="70" y="54"/>
                  </a:lnTo>
                  <a:lnTo>
                    <a:pt x="66" y="54"/>
                  </a:lnTo>
                  <a:lnTo>
                    <a:pt x="66" y="54"/>
                  </a:lnTo>
                  <a:lnTo>
                    <a:pt x="62" y="56"/>
                  </a:lnTo>
                  <a:lnTo>
                    <a:pt x="62" y="56"/>
                  </a:lnTo>
                  <a:lnTo>
                    <a:pt x="56" y="62"/>
                  </a:lnTo>
                  <a:lnTo>
                    <a:pt x="54" y="64"/>
                  </a:lnTo>
                  <a:lnTo>
                    <a:pt x="52" y="66"/>
                  </a:lnTo>
                  <a:lnTo>
                    <a:pt x="52" y="66"/>
                  </a:lnTo>
                  <a:lnTo>
                    <a:pt x="46" y="64"/>
                  </a:lnTo>
                  <a:lnTo>
                    <a:pt x="46" y="64"/>
                  </a:lnTo>
                  <a:lnTo>
                    <a:pt x="44" y="60"/>
                  </a:lnTo>
                  <a:lnTo>
                    <a:pt x="42" y="54"/>
                  </a:lnTo>
                  <a:lnTo>
                    <a:pt x="42" y="50"/>
                  </a:lnTo>
                  <a:lnTo>
                    <a:pt x="40" y="46"/>
                  </a:lnTo>
                  <a:lnTo>
                    <a:pt x="40" y="46"/>
                  </a:lnTo>
                  <a:lnTo>
                    <a:pt x="36" y="46"/>
                  </a:lnTo>
                  <a:lnTo>
                    <a:pt x="32" y="44"/>
                  </a:lnTo>
                  <a:lnTo>
                    <a:pt x="32" y="44"/>
                  </a:lnTo>
                  <a:lnTo>
                    <a:pt x="28" y="42"/>
                  </a:lnTo>
                  <a:lnTo>
                    <a:pt x="26" y="40"/>
                  </a:lnTo>
                  <a:lnTo>
                    <a:pt x="26" y="40"/>
                  </a:lnTo>
                  <a:lnTo>
                    <a:pt x="22" y="32"/>
                  </a:lnTo>
                  <a:lnTo>
                    <a:pt x="22" y="26"/>
                  </a:lnTo>
                  <a:lnTo>
                    <a:pt x="20" y="20"/>
                  </a:lnTo>
                  <a:lnTo>
                    <a:pt x="18" y="12"/>
                  </a:lnTo>
                  <a:lnTo>
                    <a:pt x="18" y="12"/>
                  </a:lnTo>
                  <a:lnTo>
                    <a:pt x="16" y="8"/>
                  </a:lnTo>
                  <a:lnTo>
                    <a:pt x="16" y="8"/>
                  </a:lnTo>
                  <a:lnTo>
                    <a:pt x="12" y="4"/>
                  </a:lnTo>
                  <a:lnTo>
                    <a:pt x="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398" name="Freeform 148"/>
            <p:cNvSpPr>
              <a:spLocks/>
            </p:cNvSpPr>
            <p:nvPr/>
          </p:nvSpPr>
          <p:spPr bwMode="auto">
            <a:xfrm>
              <a:off x="2974" y="3232"/>
              <a:ext cx="124" cy="138"/>
            </a:xfrm>
            <a:custGeom>
              <a:avLst/>
              <a:gdLst>
                <a:gd name="T0" fmla="*/ 102 w 124"/>
                <a:gd name="T1" fmla="*/ 0 h 138"/>
                <a:gd name="T2" fmla="*/ 100 w 124"/>
                <a:gd name="T3" fmla="*/ 0 h 138"/>
                <a:gd name="T4" fmla="*/ 92 w 124"/>
                <a:gd name="T5" fmla="*/ 4 h 138"/>
                <a:gd name="T6" fmla="*/ 88 w 124"/>
                <a:gd name="T7" fmla="*/ 12 h 138"/>
                <a:gd name="T8" fmla="*/ 66 w 124"/>
                <a:gd name="T9" fmla="*/ 48 h 138"/>
                <a:gd name="T10" fmla="*/ 58 w 124"/>
                <a:gd name="T11" fmla="*/ 54 h 138"/>
                <a:gd name="T12" fmla="*/ 50 w 124"/>
                <a:gd name="T13" fmla="*/ 58 h 138"/>
                <a:gd name="T14" fmla="*/ 34 w 124"/>
                <a:gd name="T15" fmla="*/ 74 h 138"/>
                <a:gd name="T16" fmla="*/ 26 w 124"/>
                <a:gd name="T17" fmla="*/ 80 h 138"/>
                <a:gd name="T18" fmla="*/ 10 w 124"/>
                <a:gd name="T19" fmla="*/ 92 h 138"/>
                <a:gd name="T20" fmla="*/ 4 w 124"/>
                <a:gd name="T21" fmla="*/ 98 h 138"/>
                <a:gd name="T22" fmla="*/ 0 w 124"/>
                <a:gd name="T23" fmla="*/ 110 h 138"/>
                <a:gd name="T24" fmla="*/ 8 w 124"/>
                <a:gd name="T25" fmla="*/ 114 h 138"/>
                <a:gd name="T26" fmla="*/ 24 w 124"/>
                <a:gd name="T27" fmla="*/ 118 h 138"/>
                <a:gd name="T28" fmla="*/ 28 w 124"/>
                <a:gd name="T29" fmla="*/ 122 h 138"/>
                <a:gd name="T30" fmla="*/ 28 w 124"/>
                <a:gd name="T31" fmla="*/ 130 h 138"/>
                <a:gd name="T32" fmla="*/ 32 w 124"/>
                <a:gd name="T33" fmla="*/ 136 h 138"/>
                <a:gd name="T34" fmla="*/ 36 w 124"/>
                <a:gd name="T35" fmla="*/ 138 h 138"/>
                <a:gd name="T36" fmla="*/ 40 w 124"/>
                <a:gd name="T37" fmla="*/ 136 h 138"/>
                <a:gd name="T38" fmla="*/ 44 w 124"/>
                <a:gd name="T39" fmla="*/ 132 h 138"/>
                <a:gd name="T40" fmla="*/ 54 w 124"/>
                <a:gd name="T41" fmla="*/ 126 h 138"/>
                <a:gd name="T42" fmla="*/ 64 w 124"/>
                <a:gd name="T43" fmla="*/ 120 h 138"/>
                <a:gd name="T44" fmla="*/ 66 w 124"/>
                <a:gd name="T45" fmla="*/ 116 h 138"/>
                <a:gd name="T46" fmla="*/ 70 w 124"/>
                <a:gd name="T47" fmla="*/ 102 h 138"/>
                <a:gd name="T48" fmla="*/ 72 w 124"/>
                <a:gd name="T49" fmla="*/ 94 h 138"/>
                <a:gd name="T50" fmla="*/ 76 w 124"/>
                <a:gd name="T51" fmla="*/ 84 h 138"/>
                <a:gd name="T52" fmla="*/ 84 w 124"/>
                <a:gd name="T53" fmla="*/ 78 h 138"/>
                <a:gd name="T54" fmla="*/ 94 w 124"/>
                <a:gd name="T55" fmla="*/ 76 h 138"/>
                <a:gd name="T56" fmla="*/ 98 w 124"/>
                <a:gd name="T57" fmla="*/ 72 h 138"/>
                <a:gd name="T58" fmla="*/ 98 w 124"/>
                <a:gd name="T59" fmla="*/ 64 h 138"/>
                <a:gd name="T60" fmla="*/ 100 w 124"/>
                <a:gd name="T61" fmla="*/ 58 h 138"/>
                <a:gd name="T62" fmla="*/ 108 w 124"/>
                <a:gd name="T63" fmla="*/ 50 h 138"/>
                <a:gd name="T64" fmla="*/ 118 w 124"/>
                <a:gd name="T65" fmla="*/ 44 h 138"/>
                <a:gd name="T66" fmla="*/ 122 w 124"/>
                <a:gd name="T67" fmla="*/ 34 h 138"/>
                <a:gd name="T68" fmla="*/ 124 w 124"/>
                <a:gd name="T69" fmla="*/ 22 h 138"/>
                <a:gd name="T70" fmla="*/ 120 w 124"/>
                <a:gd name="T71" fmla="*/ 18 h 138"/>
                <a:gd name="T72" fmla="*/ 112 w 124"/>
                <a:gd name="T73" fmla="*/ 18 h 138"/>
                <a:gd name="T74" fmla="*/ 108 w 124"/>
                <a:gd name="T75" fmla="*/ 16 h 138"/>
                <a:gd name="T76" fmla="*/ 108 w 124"/>
                <a:gd name="T77" fmla="*/ 6 h 138"/>
                <a:gd name="T78" fmla="*/ 106 w 124"/>
                <a:gd name="T79"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4" h="138">
                  <a:moveTo>
                    <a:pt x="102" y="0"/>
                  </a:moveTo>
                  <a:lnTo>
                    <a:pt x="102" y="0"/>
                  </a:lnTo>
                  <a:lnTo>
                    <a:pt x="100" y="0"/>
                  </a:lnTo>
                  <a:lnTo>
                    <a:pt x="100" y="0"/>
                  </a:lnTo>
                  <a:lnTo>
                    <a:pt x="96" y="2"/>
                  </a:lnTo>
                  <a:lnTo>
                    <a:pt x="92" y="4"/>
                  </a:lnTo>
                  <a:lnTo>
                    <a:pt x="88" y="12"/>
                  </a:lnTo>
                  <a:lnTo>
                    <a:pt x="88" y="12"/>
                  </a:lnTo>
                  <a:lnTo>
                    <a:pt x="80" y="30"/>
                  </a:lnTo>
                  <a:lnTo>
                    <a:pt x="66" y="48"/>
                  </a:lnTo>
                  <a:lnTo>
                    <a:pt x="66" y="48"/>
                  </a:lnTo>
                  <a:lnTo>
                    <a:pt x="58" y="54"/>
                  </a:lnTo>
                  <a:lnTo>
                    <a:pt x="50" y="58"/>
                  </a:lnTo>
                  <a:lnTo>
                    <a:pt x="50" y="58"/>
                  </a:lnTo>
                  <a:lnTo>
                    <a:pt x="42" y="66"/>
                  </a:lnTo>
                  <a:lnTo>
                    <a:pt x="34" y="74"/>
                  </a:lnTo>
                  <a:lnTo>
                    <a:pt x="34" y="74"/>
                  </a:lnTo>
                  <a:lnTo>
                    <a:pt x="26" y="80"/>
                  </a:lnTo>
                  <a:lnTo>
                    <a:pt x="18" y="86"/>
                  </a:lnTo>
                  <a:lnTo>
                    <a:pt x="10" y="92"/>
                  </a:lnTo>
                  <a:lnTo>
                    <a:pt x="4" y="98"/>
                  </a:lnTo>
                  <a:lnTo>
                    <a:pt x="4" y="98"/>
                  </a:lnTo>
                  <a:lnTo>
                    <a:pt x="0" y="104"/>
                  </a:lnTo>
                  <a:lnTo>
                    <a:pt x="0" y="110"/>
                  </a:lnTo>
                  <a:lnTo>
                    <a:pt x="4" y="112"/>
                  </a:lnTo>
                  <a:lnTo>
                    <a:pt x="8" y="114"/>
                  </a:lnTo>
                  <a:lnTo>
                    <a:pt x="20" y="116"/>
                  </a:lnTo>
                  <a:lnTo>
                    <a:pt x="24" y="118"/>
                  </a:lnTo>
                  <a:lnTo>
                    <a:pt x="28" y="122"/>
                  </a:lnTo>
                  <a:lnTo>
                    <a:pt x="28" y="122"/>
                  </a:lnTo>
                  <a:lnTo>
                    <a:pt x="28" y="126"/>
                  </a:lnTo>
                  <a:lnTo>
                    <a:pt x="28" y="130"/>
                  </a:lnTo>
                  <a:lnTo>
                    <a:pt x="30" y="134"/>
                  </a:lnTo>
                  <a:lnTo>
                    <a:pt x="32" y="136"/>
                  </a:lnTo>
                  <a:lnTo>
                    <a:pt x="32" y="136"/>
                  </a:lnTo>
                  <a:lnTo>
                    <a:pt x="36" y="138"/>
                  </a:lnTo>
                  <a:lnTo>
                    <a:pt x="36" y="138"/>
                  </a:lnTo>
                  <a:lnTo>
                    <a:pt x="40" y="136"/>
                  </a:lnTo>
                  <a:lnTo>
                    <a:pt x="44" y="132"/>
                  </a:lnTo>
                  <a:lnTo>
                    <a:pt x="44" y="132"/>
                  </a:lnTo>
                  <a:lnTo>
                    <a:pt x="50" y="128"/>
                  </a:lnTo>
                  <a:lnTo>
                    <a:pt x="54" y="126"/>
                  </a:lnTo>
                  <a:lnTo>
                    <a:pt x="60" y="124"/>
                  </a:lnTo>
                  <a:lnTo>
                    <a:pt x="64" y="120"/>
                  </a:lnTo>
                  <a:lnTo>
                    <a:pt x="64" y="120"/>
                  </a:lnTo>
                  <a:lnTo>
                    <a:pt x="66" y="116"/>
                  </a:lnTo>
                  <a:lnTo>
                    <a:pt x="68" y="112"/>
                  </a:lnTo>
                  <a:lnTo>
                    <a:pt x="70" y="102"/>
                  </a:lnTo>
                  <a:lnTo>
                    <a:pt x="70" y="102"/>
                  </a:lnTo>
                  <a:lnTo>
                    <a:pt x="72" y="94"/>
                  </a:lnTo>
                  <a:lnTo>
                    <a:pt x="76" y="84"/>
                  </a:lnTo>
                  <a:lnTo>
                    <a:pt x="76" y="84"/>
                  </a:lnTo>
                  <a:lnTo>
                    <a:pt x="80" y="80"/>
                  </a:lnTo>
                  <a:lnTo>
                    <a:pt x="84" y="78"/>
                  </a:lnTo>
                  <a:lnTo>
                    <a:pt x="90" y="78"/>
                  </a:lnTo>
                  <a:lnTo>
                    <a:pt x="94" y="76"/>
                  </a:lnTo>
                  <a:lnTo>
                    <a:pt x="94" y="76"/>
                  </a:lnTo>
                  <a:lnTo>
                    <a:pt x="98" y="72"/>
                  </a:lnTo>
                  <a:lnTo>
                    <a:pt x="98" y="68"/>
                  </a:lnTo>
                  <a:lnTo>
                    <a:pt x="98" y="64"/>
                  </a:lnTo>
                  <a:lnTo>
                    <a:pt x="100" y="58"/>
                  </a:lnTo>
                  <a:lnTo>
                    <a:pt x="100" y="58"/>
                  </a:lnTo>
                  <a:lnTo>
                    <a:pt x="104" y="54"/>
                  </a:lnTo>
                  <a:lnTo>
                    <a:pt x="108" y="50"/>
                  </a:lnTo>
                  <a:lnTo>
                    <a:pt x="114" y="48"/>
                  </a:lnTo>
                  <a:lnTo>
                    <a:pt x="118" y="44"/>
                  </a:lnTo>
                  <a:lnTo>
                    <a:pt x="118" y="44"/>
                  </a:lnTo>
                  <a:lnTo>
                    <a:pt x="122" y="34"/>
                  </a:lnTo>
                  <a:lnTo>
                    <a:pt x="124" y="28"/>
                  </a:lnTo>
                  <a:lnTo>
                    <a:pt x="124" y="22"/>
                  </a:lnTo>
                  <a:lnTo>
                    <a:pt x="124" y="22"/>
                  </a:lnTo>
                  <a:lnTo>
                    <a:pt x="120" y="18"/>
                  </a:lnTo>
                  <a:lnTo>
                    <a:pt x="116" y="18"/>
                  </a:lnTo>
                  <a:lnTo>
                    <a:pt x="112" y="18"/>
                  </a:lnTo>
                  <a:lnTo>
                    <a:pt x="108" y="16"/>
                  </a:lnTo>
                  <a:lnTo>
                    <a:pt x="108" y="16"/>
                  </a:lnTo>
                  <a:lnTo>
                    <a:pt x="108" y="10"/>
                  </a:lnTo>
                  <a:lnTo>
                    <a:pt x="108" y="6"/>
                  </a:lnTo>
                  <a:lnTo>
                    <a:pt x="108" y="2"/>
                  </a:lnTo>
                  <a:lnTo>
                    <a:pt x="106" y="0"/>
                  </a:lnTo>
                  <a:lnTo>
                    <a:pt x="102"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399" name="Freeform 149"/>
            <p:cNvSpPr>
              <a:spLocks/>
            </p:cNvSpPr>
            <p:nvPr/>
          </p:nvSpPr>
          <p:spPr bwMode="auto">
            <a:xfrm>
              <a:off x="2974" y="3232"/>
              <a:ext cx="124" cy="138"/>
            </a:xfrm>
            <a:custGeom>
              <a:avLst/>
              <a:gdLst>
                <a:gd name="T0" fmla="*/ 102 w 124"/>
                <a:gd name="T1" fmla="*/ 0 h 138"/>
                <a:gd name="T2" fmla="*/ 100 w 124"/>
                <a:gd name="T3" fmla="*/ 0 h 138"/>
                <a:gd name="T4" fmla="*/ 92 w 124"/>
                <a:gd name="T5" fmla="*/ 4 h 138"/>
                <a:gd name="T6" fmla="*/ 88 w 124"/>
                <a:gd name="T7" fmla="*/ 12 h 138"/>
                <a:gd name="T8" fmla="*/ 66 w 124"/>
                <a:gd name="T9" fmla="*/ 48 h 138"/>
                <a:gd name="T10" fmla="*/ 58 w 124"/>
                <a:gd name="T11" fmla="*/ 54 h 138"/>
                <a:gd name="T12" fmla="*/ 50 w 124"/>
                <a:gd name="T13" fmla="*/ 58 h 138"/>
                <a:gd name="T14" fmla="*/ 34 w 124"/>
                <a:gd name="T15" fmla="*/ 74 h 138"/>
                <a:gd name="T16" fmla="*/ 26 w 124"/>
                <a:gd name="T17" fmla="*/ 80 h 138"/>
                <a:gd name="T18" fmla="*/ 10 w 124"/>
                <a:gd name="T19" fmla="*/ 92 h 138"/>
                <a:gd name="T20" fmla="*/ 4 w 124"/>
                <a:gd name="T21" fmla="*/ 98 h 138"/>
                <a:gd name="T22" fmla="*/ 0 w 124"/>
                <a:gd name="T23" fmla="*/ 110 h 138"/>
                <a:gd name="T24" fmla="*/ 8 w 124"/>
                <a:gd name="T25" fmla="*/ 114 h 138"/>
                <a:gd name="T26" fmla="*/ 24 w 124"/>
                <a:gd name="T27" fmla="*/ 118 h 138"/>
                <a:gd name="T28" fmla="*/ 28 w 124"/>
                <a:gd name="T29" fmla="*/ 122 h 138"/>
                <a:gd name="T30" fmla="*/ 28 w 124"/>
                <a:gd name="T31" fmla="*/ 130 h 138"/>
                <a:gd name="T32" fmla="*/ 32 w 124"/>
                <a:gd name="T33" fmla="*/ 136 h 138"/>
                <a:gd name="T34" fmla="*/ 36 w 124"/>
                <a:gd name="T35" fmla="*/ 138 h 138"/>
                <a:gd name="T36" fmla="*/ 40 w 124"/>
                <a:gd name="T37" fmla="*/ 136 h 138"/>
                <a:gd name="T38" fmla="*/ 44 w 124"/>
                <a:gd name="T39" fmla="*/ 132 h 138"/>
                <a:gd name="T40" fmla="*/ 54 w 124"/>
                <a:gd name="T41" fmla="*/ 126 h 138"/>
                <a:gd name="T42" fmla="*/ 64 w 124"/>
                <a:gd name="T43" fmla="*/ 120 h 138"/>
                <a:gd name="T44" fmla="*/ 66 w 124"/>
                <a:gd name="T45" fmla="*/ 116 h 138"/>
                <a:gd name="T46" fmla="*/ 70 w 124"/>
                <a:gd name="T47" fmla="*/ 102 h 138"/>
                <a:gd name="T48" fmla="*/ 72 w 124"/>
                <a:gd name="T49" fmla="*/ 94 h 138"/>
                <a:gd name="T50" fmla="*/ 76 w 124"/>
                <a:gd name="T51" fmla="*/ 84 h 138"/>
                <a:gd name="T52" fmla="*/ 84 w 124"/>
                <a:gd name="T53" fmla="*/ 78 h 138"/>
                <a:gd name="T54" fmla="*/ 94 w 124"/>
                <a:gd name="T55" fmla="*/ 76 h 138"/>
                <a:gd name="T56" fmla="*/ 98 w 124"/>
                <a:gd name="T57" fmla="*/ 72 h 138"/>
                <a:gd name="T58" fmla="*/ 98 w 124"/>
                <a:gd name="T59" fmla="*/ 64 h 138"/>
                <a:gd name="T60" fmla="*/ 100 w 124"/>
                <a:gd name="T61" fmla="*/ 58 h 138"/>
                <a:gd name="T62" fmla="*/ 108 w 124"/>
                <a:gd name="T63" fmla="*/ 50 h 138"/>
                <a:gd name="T64" fmla="*/ 118 w 124"/>
                <a:gd name="T65" fmla="*/ 44 h 138"/>
                <a:gd name="T66" fmla="*/ 122 w 124"/>
                <a:gd name="T67" fmla="*/ 34 h 138"/>
                <a:gd name="T68" fmla="*/ 124 w 124"/>
                <a:gd name="T69" fmla="*/ 22 h 138"/>
                <a:gd name="T70" fmla="*/ 120 w 124"/>
                <a:gd name="T71" fmla="*/ 18 h 138"/>
                <a:gd name="T72" fmla="*/ 112 w 124"/>
                <a:gd name="T73" fmla="*/ 18 h 138"/>
                <a:gd name="T74" fmla="*/ 108 w 124"/>
                <a:gd name="T75" fmla="*/ 16 h 138"/>
                <a:gd name="T76" fmla="*/ 108 w 124"/>
                <a:gd name="T77" fmla="*/ 6 h 138"/>
                <a:gd name="T78" fmla="*/ 106 w 124"/>
                <a:gd name="T79"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4" h="138">
                  <a:moveTo>
                    <a:pt x="102" y="0"/>
                  </a:moveTo>
                  <a:lnTo>
                    <a:pt x="102" y="0"/>
                  </a:lnTo>
                  <a:lnTo>
                    <a:pt x="100" y="0"/>
                  </a:lnTo>
                  <a:lnTo>
                    <a:pt x="100" y="0"/>
                  </a:lnTo>
                  <a:lnTo>
                    <a:pt x="96" y="2"/>
                  </a:lnTo>
                  <a:lnTo>
                    <a:pt x="92" y="4"/>
                  </a:lnTo>
                  <a:lnTo>
                    <a:pt x="88" y="12"/>
                  </a:lnTo>
                  <a:lnTo>
                    <a:pt x="88" y="12"/>
                  </a:lnTo>
                  <a:lnTo>
                    <a:pt x="80" y="30"/>
                  </a:lnTo>
                  <a:lnTo>
                    <a:pt x="66" y="48"/>
                  </a:lnTo>
                  <a:lnTo>
                    <a:pt x="66" y="48"/>
                  </a:lnTo>
                  <a:lnTo>
                    <a:pt x="58" y="54"/>
                  </a:lnTo>
                  <a:lnTo>
                    <a:pt x="50" y="58"/>
                  </a:lnTo>
                  <a:lnTo>
                    <a:pt x="50" y="58"/>
                  </a:lnTo>
                  <a:lnTo>
                    <a:pt x="42" y="66"/>
                  </a:lnTo>
                  <a:lnTo>
                    <a:pt x="34" y="74"/>
                  </a:lnTo>
                  <a:lnTo>
                    <a:pt x="34" y="74"/>
                  </a:lnTo>
                  <a:lnTo>
                    <a:pt x="26" y="80"/>
                  </a:lnTo>
                  <a:lnTo>
                    <a:pt x="18" y="86"/>
                  </a:lnTo>
                  <a:lnTo>
                    <a:pt x="10" y="92"/>
                  </a:lnTo>
                  <a:lnTo>
                    <a:pt x="4" y="98"/>
                  </a:lnTo>
                  <a:lnTo>
                    <a:pt x="4" y="98"/>
                  </a:lnTo>
                  <a:lnTo>
                    <a:pt x="0" y="104"/>
                  </a:lnTo>
                  <a:lnTo>
                    <a:pt x="0" y="110"/>
                  </a:lnTo>
                  <a:lnTo>
                    <a:pt x="4" y="112"/>
                  </a:lnTo>
                  <a:lnTo>
                    <a:pt x="8" y="114"/>
                  </a:lnTo>
                  <a:lnTo>
                    <a:pt x="20" y="116"/>
                  </a:lnTo>
                  <a:lnTo>
                    <a:pt x="24" y="118"/>
                  </a:lnTo>
                  <a:lnTo>
                    <a:pt x="28" y="122"/>
                  </a:lnTo>
                  <a:lnTo>
                    <a:pt x="28" y="122"/>
                  </a:lnTo>
                  <a:lnTo>
                    <a:pt x="28" y="126"/>
                  </a:lnTo>
                  <a:lnTo>
                    <a:pt x="28" y="130"/>
                  </a:lnTo>
                  <a:lnTo>
                    <a:pt x="30" y="134"/>
                  </a:lnTo>
                  <a:lnTo>
                    <a:pt x="32" y="136"/>
                  </a:lnTo>
                  <a:lnTo>
                    <a:pt x="32" y="136"/>
                  </a:lnTo>
                  <a:lnTo>
                    <a:pt x="36" y="138"/>
                  </a:lnTo>
                  <a:lnTo>
                    <a:pt x="36" y="138"/>
                  </a:lnTo>
                  <a:lnTo>
                    <a:pt x="40" y="136"/>
                  </a:lnTo>
                  <a:lnTo>
                    <a:pt x="44" y="132"/>
                  </a:lnTo>
                  <a:lnTo>
                    <a:pt x="44" y="132"/>
                  </a:lnTo>
                  <a:lnTo>
                    <a:pt x="50" y="128"/>
                  </a:lnTo>
                  <a:lnTo>
                    <a:pt x="54" y="126"/>
                  </a:lnTo>
                  <a:lnTo>
                    <a:pt x="60" y="124"/>
                  </a:lnTo>
                  <a:lnTo>
                    <a:pt x="64" y="120"/>
                  </a:lnTo>
                  <a:lnTo>
                    <a:pt x="64" y="120"/>
                  </a:lnTo>
                  <a:lnTo>
                    <a:pt x="66" y="116"/>
                  </a:lnTo>
                  <a:lnTo>
                    <a:pt x="68" y="112"/>
                  </a:lnTo>
                  <a:lnTo>
                    <a:pt x="70" y="102"/>
                  </a:lnTo>
                  <a:lnTo>
                    <a:pt x="70" y="102"/>
                  </a:lnTo>
                  <a:lnTo>
                    <a:pt x="72" y="94"/>
                  </a:lnTo>
                  <a:lnTo>
                    <a:pt x="76" y="84"/>
                  </a:lnTo>
                  <a:lnTo>
                    <a:pt x="76" y="84"/>
                  </a:lnTo>
                  <a:lnTo>
                    <a:pt x="80" y="80"/>
                  </a:lnTo>
                  <a:lnTo>
                    <a:pt x="84" y="78"/>
                  </a:lnTo>
                  <a:lnTo>
                    <a:pt x="90" y="78"/>
                  </a:lnTo>
                  <a:lnTo>
                    <a:pt x="94" y="76"/>
                  </a:lnTo>
                  <a:lnTo>
                    <a:pt x="94" y="76"/>
                  </a:lnTo>
                  <a:lnTo>
                    <a:pt x="98" y="72"/>
                  </a:lnTo>
                  <a:lnTo>
                    <a:pt x="98" y="68"/>
                  </a:lnTo>
                  <a:lnTo>
                    <a:pt x="98" y="64"/>
                  </a:lnTo>
                  <a:lnTo>
                    <a:pt x="100" y="58"/>
                  </a:lnTo>
                  <a:lnTo>
                    <a:pt x="100" y="58"/>
                  </a:lnTo>
                  <a:lnTo>
                    <a:pt x="104" y="54"/>
                  </a:lnTo>
                  <a:lnTo>
                    <a:pt x="108" y="50"/>
                  </a:lnTo>
                  <a:lnTo>
                    <a:pt x="114" y="48"/>
                  </a:lnTo>
                  <a:lnTo>
                    <a:pt x="118" y="44"/>
                  </a:lnTo>
                  <a:lnTo>
                    <a:pt x="118" y="44"/>
                  </a:lnTo>
                  <a:lnTo>
                    <a:pt x="122" y="34"/>
                  </a:lnTo>
                  <a:lnTo>
                    <a:pt x="124" y="28"/>
                  </a:lnTo>
                  <a:lnTo>
                    <a:pt x="124" y="22"/>
                  </a:lnTo>
                  <a:lnTo>
                    <a:pt x="124" y="22"/>
                  </a:lnTo>
                  <a:lnTo>
                    <a:pt x="120" y="18"/>
                  </a:lnTo>
                  <a:lnTo>
                    <a:pt x="116" y="18"/>
                  </a:lnTo>
                  <a:lnTo>
                    <a:pt x="112" y="18"/>
                  </a:lnTo>
                  <a:lnTo>
                    <a:pt x="108" y="16"/>
                  </a:lnTo>
                  <a:lnTo>
                    <a:pt x="108" y="16"/>
                  </a:lnTo>
                  <a:lnTo>
                    <a:pt x="108" y="10"/>
                  </a:lnTo>
                  <a:lnTo>
                    <a:pt x="108" y="6"/>
                  </a:lnTo>
                  <a:lnTo>
                    <a:pt x="108" y="2"/>
                  </a:lnTo>
                  <a:lnTo>
                    <a:pt x="106" y="0"/>
                  </a:lnTo>
                  <a:lnTo>
                    <a:pt x="10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400" name="Freeform 150"/>
            <p:cNvSpPr>
              <a:spLocks/>
            </p:cNvSpPr>
            <p:nvPr/>
          </p:nvSpPr>
          <p:spPr bwMode="auto">
            <a:xfrm>
              <a:off x="1748" y="992"/>
              <a:ext cx="52" cy="20"/>
            </a:xfrm>
            <a:custGeom>
              <a:avLst/>
              <a:gdLst>
                <a:gd name="T0" fmla="*/ 24 w 52"/>
                <a:gd name="T1" fmla="*/ 0 h 20"/>
                <a:gd name="T2" fmla="*/ 24 w 52"/>
                <a:gd name="T3" fmla="*/ 0 h 20"/>
                <a:gd name="T4" fmla="*/ 22 w 52"/>
                <a:gd name="T5" fmla="*/ 0 h 20"/>
                <a:gd name="T6" fmla="*/ 22 w 52"/>
                <a:gd name="T7" fmla="*/ 0 h 20"/>
                <a:gd name="T8" fmla="*/ 10 w 52"/>
                <a:gd name="T9" fmla="*/ 4 h 20"/>
                <a:gd name="T10" fmla="*/ 2 w 52"/>
                <a:gd name="T11" fmla="*/ 10 h 20"/>
                <a:gd name="T12" fmla="*/ 0 w 52"/>
                <a:gd name="T13" fmla="*/ 12 h 20"/>
                <a:gd name="T14" fmla="*/ 0 w 52"/>
                <a:gd name="T15" fmla="*/ 16 h 20"/>
                <a:gd name="T16" fmla="*/ 2 w 52"/>
                <a:gd name="T17" fmla="*/ 18 h 20"/>
                <a:gd name="T18" fmla="*/ 8 w 52"/>
                <a:gd name="T19" fmla="*/ 20 h 20"/>
                <a:gd name="T20" fmla="*/ 8 w 52"/>
                <a:gd name="T21" fmla="*/ 20 h 20"/>
                <a:gd name="T22" fmla="*/ 26 w 52"/>
                <a:gd name="T23" fmla="*/ 20 h 20"/>
                <a:gd name="T24" fmla="*/ 26 w 52"/>
                <a:gd name="T25" fmla="*/ 20 h 20"/>
                <a:gd name="T26" fmla="*/ 36 w 52"/>
                <a:gd name="T27" fmla="*/ 20 h 20"/>
                <a:gd name="T28" fmla="*/ 46 w 52"/>
                <a:gd name="T29" fmla="*/ 20 h 20"/>
                <a:gd name="T30" fmla="*/ 52 w 52"/>
                <a:gd name="T31" fmla="*/ 18 h 20"/>
                <a:gd name="T32" fmla="*/ 52 w 52"/>
                <a:gd name="T33" fmla="*/ 16 h 20"/>
                <a:gd name="T34" fmla="*/ 52 w 52"/>
                <a:gd name="T35" fmla="*/ 12 h 20"/>
                <a:gd name="T36" fmla="*/ 52 w 52"/>
                <a:gd name="T37" fmla="*/ 12 h 20"/>
                <a:gd name="T38" fmla="*/ 50 w 52"/>
                <a:gd name="T39" fmla="*/ 10 h 20"/>
                <a:gd name="T40" fmla="*/ 46 w 52"/>
                <a:gd name="T41" fmla="*/ 10 h 20"/>
                <a:gd name="T42" fmla="*/ 46 w 52"/>
                <a:gd name="T43" fmla="*/ 10 h 20"/>
                <a:gd name="T44" fmla="*/ 44 w 52"/>
                <a:gd name="T45" fmla="*/ 10 h 20"/>
                <a:gd name="T46" fmla="*/ 44 w 52"/>
                <a:gd name="T47" fmla="*/ 10 h 20"/>
                <a:gd name="T48" fmla="*/ 42 w 52"/>
                <a:gd name="T49" fmla="*/ 10 h 20"/>
                <a:gd name="T50" fmla="*/ 42 w 52"/>
                <a:gd name="T51" fmla="*/ 10 h 20"/>
                <a:gd name="T52" fmla="*/ 38 w 52"/>
                <a:gd name="T53" fmla="*/ 10 h 20"/>
                <a:gd name="T54" fmla="*/ 38 w 52"/>
                <a:gd name="T55" fmla="*/ 10 h 20"/>
                <a:gd name="T56" fmla="*/ 34 w 52"/>
                <a:gd name="T57" fmla="*/ 6 h 20"/>
                <a:gd name="T58" fmla="*/ 32 w 52"/>
                <a:gd name="T59" fmla="*/ 2 h 20"/>
                <a:gd name="T60" fmla="*/ 28 w 52"/>
                <a:gd name="T61" fmla="*/ 0 h 20"/>
                <a:gd name="T62" fmla="*/ 28 w 52"/>
                <a:gd name="T63" fmla="*/ 0 h 20"/>
                <a:gd name="T64" fmla="*/ 24 w 52"/>
                <a:gd name="T65"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2" h="20">
                  <a:moveTo>
                    <a:pt x="24" y="0"/>
                  </a:moveTo>
                  <a:lnTo>
                    <a:pt x="24" y="0"/>
                  </a:lnTo>
                  <a:lnTo>
                    <a:pt x="22" y="0"/>
                  </a:lnTo>
                  <a:lnTo>
                    <a:pt x="22" y="0"/>
                  </a:lnTo>
                  <a:lnTo>
                    <a:pt x="10" y="4"/>
                  </a:lnTo>
                  <a:lnTo>
                    <a:pt x="2" y="10"/>
                  </a:lnTo>
                  <a:lnTo>
                    <a:pt x="0" y="12"/>
                  </a:lnTo>
                  <a:lnTo>
                    <a:pt x="0" y="16"/>
                  </a:lnTo>
                  <a:lnTo>
                    <a:pt x="2" y="18"/>
                  </a:lnTo>
                  <a:lnTo>
                    <a:pt x="8" y="20"/>
                  </a:lnTo>
                  <a:lnTo>
                    <a:pt x="8" y="20"/>
                  </a:lnTo>
                  <a:lnTo>
                    <a:pt x="26" y="20"/>
                  </a:lnTo>
                  <a:lnTo>
                    <a:pt x="26" y="20"/>
                  </a:lnTo>
                  <a:lnTo>
                    <a:pt x="36" y="20"/>
                  </a:lnTo>
                  <a:lnTo>
                    <a:pt x="46" y="20"/>
                  </a:lnTo>
                  <a:lnTo>
                    <a:pt x="52" y="18"/>
                  </a:lnTo>
                  <a:lnTo>
                    <a:pt x="52" y="16"/>
                  </a:lnTo>
                  <a:lnTo>
                    <a:pt x="52" y="12"/>
                  </a:lnTo>
                  <a:lnTo>
                    <a:pt x="52" y="12"/>
                  </a:lnTo>
                  <a:lnTo>
                    <a:pt x="50" y="10"/>
                  </a:lnTo>
                  <a:lnTo>
                    <a:pt x="46" y="10"/>
                  </a:lnTo>
                  <a:lnTo>
                    <a:pt x="46" y="10"/>
                  </a:lnTo>
                  <a:lnTo>
                    <a:pt x="44" y="10"/>
                  </a:lnTo>
                  <a:lnTo>
                    <a:pt x="44" y="10"/>
                  </a:lnTo>
                  <a:lnTo>
                    <a:pt x="42" y="10"/>
                  </a:lnTo>
                  <a:lnTo>
                    <a:pt x="42" y="10"/>
                  </a:lnTo>
                  <a:lnTo>
                    <a:pt x="38" y="10"/>
                  </a:lnTo>
                  <a:lnTo>
                    <a:pt x="38" y="10"/>
                  </a:lnTo>
                  <a:lnTo>
                    <a:pt x="34" y="6"/>
                  </a:lnTo>
                  <a:lnTo>
                    <a:pt x="32" y="2"/>
                  </a:lnTo>
                  <a:lnTo>
                    <a:pt x="28" y="0"/>
                  </a:lnTo>
                  <a:lnTo>
                    <a:pt x="28" y="0"/>
                  </a:lnTo>
                  <a:lnTo>
                    <a:pt x="24"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401" name="Freeform 151"/>
            <p:cNvSpPr>
              <a:spLocks/>
            </p:cNvSpPr>
            <p:nvPr/>
          </p:nvSpPr>
          <p:spPr bwMode="auto">
            <a:xfrm>
              <a:off x="1748" y="992"/>
              <a:ext cx="52" cy="20"/>
            </a:xfrm>
            <a:custGeom>
              <a:avLst/>
              <a:gdLst>
                <a:gd name="T0" fmla="*/ 24 w 52"/>
                <a:gd name="T1" fmla="*/ 0 h 20"/>
                <a:gd name="T2" fmla="*/ 24 w 52"/>
                <a:gd name="T3" fmla="*/ 0 h 20"/>
                <a:gd name="T4" fmla="*/ 22 w 52"/>
                <a:gd name="T5" fmla="*/ 0 h 20"/>
                <a:gd name="T6" fmla="*/ 22 w 52"/>
                <a:gd name="T7" fmla="*/ 0 h 20"/>
                <a:gd name="T8" fmla="*/ 10 w 52"/>
                <a:gd name="T9" fmla="*/ 4 h 20"/>
                <a:gd name="T10" fmla="*/ 2 w 52"/>
                <a:gd name="T11" fmla="*/ 10 h 20"/>
                <a:gd name="T12" fmla="*/ 0 w 52"/>
                <a:gd name="T13" fmla="*/ 12 h 20"/>
                <a:gd name="T14" fmla="*/ 0 w 52"/>
                <a:gd name="T15" fmla="*/ 16 h 20"/>
                <a:gd name="T16" fmla="*/ 2 w 52"/>
                <a:gd name="T17" fmla="*/ 18 h 20"/>
                <a:gd name="T18" fmla="*/ 8 w 52"/>
                <a:gd name="T19" fmla="*/ 20 h 20"/>
                <a:gd name="T20" fmla="*/ 8 w 52"/>
                <a:gd name="T21" fmla="*/ 20 h 20"/>
                <a:gd name="T22" fmla="*/ 26 w 52"/>
                <a:gd name="T23" fmla="*/ 20 h 20"/>
                <a:gd name="T24" fmla="*/ 26 w 52"/>
                <a:gd name="T25" fmla="*/ 20 h 20"/>
                <a:gd name="T26" fmla="*/ 36 w 52"/>
                <a:gd name="T27" fmla="*/ 20 h 20"/>
                <a:gd name="T28" fmla="*/ 46 w 52"/>
                <a:gd name="T29" fmla="*/ 20 h 20"/>
                <a:gd name="T30" fmla="*/ 52 w 52"/>
                <a:gd name="T31" fmla="*/ 18 h 20"/>
                <a:gd name="T32" fmla="*/ 52 w 52"/>
                <a:gd name="T33" fmla="*/ 16 h 20"/>
                <a:gd name="T34" fmla="*/ 52 w 52"/>
                <a:gd name="T35" fmla="*/ 12 h 20"/>
                <a:gd name="T36" fmla="*/ 52 w 52"/>
                <a:gd name="T37" fmla="*/ 12 h 20"/>
                <a:gd name="T38" fmla="*/ 50 w 52"/>
                <a:gd name="T39" fmla="*/ 10 h 20"/>
                <a:gd name="T40" fmla="*/ 46 w 52"/>
                <a:gd name="T41" fmla="*/ 10 h 20"/>
                <a:gd name="T42" fmla="*/ 46 w 52"/>
                <a:gd name="T43" fmla="*/ 10 h 20"/>
                <a:gd name="T44" fmla="*/ 44 w 52"/>
                <a:gd name="T45" fmla="*/ 10 h 20"/>
                <a:gd name="T46" fmla="*/ 44 w 52"/>
                <a:gd name="T47" fmla="*/ 10 h 20"/>
                <a:gd name="T48" fmla="*/ 42 w 52"/>
                <a:gd name="T49" fmla="*/ 10 h 20"/>
                <a:gd name="T50" fmla="*/ 42 w 52"/>
                <a:gd name="T51" fmla="*/ 10 h 20"/>
                <a:gd name="T52" fmla="*/ 38 w 52"/>
                <a:gd name="T53" fmla="*/ 10 h 20"/>
                <a:gd name="T54" fmla="*/ 38 w 52"/>
                <a:gd name="T55" fmla="*/ 10 h 20"/>
                <a:gd name="T56" fmla="*/ 34 w 52"/>
                <a:gd name="T57" fmla="*/ 6 h 20"/>
                <a:gd name="T58" fmla="*/ 32 w 52"/>
                <a:gd name="T59" fmla="*/ 2 h 20"/>
                <a:gd name="T60" fmla="*/ 28 w 52"/>
                <a:gd name="T61" fmla="*/ 0 h 20"/>
                <a:gd name="T62" fmla="*/ 28 w 52"/>
                <a:gd name="T63" fmla="*/ 0 h 20"/>
                <a:gd name="T64" fmla="*/ 24 w 52"/>
                <a:gd name="T65"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2" h="20">
                  <a:moveTo>
                    <a:pt x="24" y="0"/>
                  </a:moveTo>
                  <a:lnTo>
                    <a:pt x="24" y="0"/>
                  </a:lnTo>
                  <a:lnTo>
                    <a:pt x="22" y="0"/>
                  </a:lnTo>
                  <a:lnTo>
                    <a:pt x="22" y="0"/>
                  </a:lnTo>
                  <a:lnTo>
                    <a:pt x="10" y="4"/>
                  </a:lnTo>
                  <a:lnTo>
                    <a:pt x="2" y="10"/>
                  </a:lnTo>
                  <a:lnTo>
                    <a:pt x="0" y="12"/>
                  </a:lnTo>
                  <a:lnTo>
                    <a:pt x="0" y="16"/>
                  </a:lnTo>
                  <a:lnTo>
                    <a:pt x="2" y="18"/>
                  </a:lnTo>
                  <a:lnTo>
                    <a:pt x="8" y="20"/>
                  </a:lnTo>
                  <a:lnTo>
                    <a:pt x="8" y="20"/>
                  </a:lnTo>
                  <a:lnTo>
                    <a:pt x="26" y="20"/>
                  </a:lnTo>
                  <a:lnTo>
                    <a:pt x="26" y="20"/>
                  </a:lnTo>
                  <a:lnTo>
                    <a:pt x="36" y="20"/>
                  </a:lnTo>
                  <a:lnTo>
                    <a:pt x="46" y="20"/>
                  </a:lnTo>
                  <a:lnTo>
                    <a:pt x="52" y="18"/>
                  </a:lnTo>
                  <a:lnTo>
                    <a:pt x="52" y="16"/>
                  </a:lnTo>
                  <a:lnTo>
                    <a:pt x="52" y="12"/>
                  </a:lnTo>
                  <a:lnTo>
                    <a:pt x="52" y="12"/>
                  </a:lnTo>
                  <a:lnTo>
                    <a:pt x="50" y="10"/>
                  </a:lnTo>
                  <a:lnTo>
                    <a:pt x="46" y="10"/>
                  </a:lnTo>
                  <a:lnTo>
                    <a:pt x="46" y="10"/>
                  </a:lnTo>
                  <a:lnTo>
                    <a:pt x="44" y="10"/>
                  </a:lnTo>
                  <a:lnTo>
                    <a:pt x="44" y="10"/>
                  </a:lnTo>
                  <a:lnTo>
                    <a:pt x="42" y="10"/>
                  </a:lnTo>
                  <a:lnTo>
                    <a:pt x="42" y="10"/>
                  </a:lnTo>
                  <a:lnTo>
                    <a:pt x="38" y="10"/>
                  </a:lnTo>
                  <a:lnTo>
                    <a:pt x="38" y="10"/>
                  </a:lnTo>
                  <a:lnTo>
                    <a:pt x="34" y="6"/>
                  </a:lnTo>
                  <a:lnTo>
                    <a:pt x="32" y="2"/>
                  </a:lnTo>
                  <a:lnTo>
                    <a:pt x="28" y="0"/>
                  </a:lnTo>
                  <a:lnTo>
                    <a:pt x="28" y="0"/>
                  </a:lnTo>
                  <a:lnTo>
                    <a:pt x="2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402" name="Freeform 152"/>
            <p:cNvSpPr>
              <a:spLocks/>
            </p:cNvSpPr>
            <p:nvPr/>
          </p:nvSpPr>
          <p:spPr bwMode="auto">
            <a:xfrm>
              <a:off x="1806" y="956"/>
              <a:ext cx="98" cy="44"/>
            </a:xfrm>
            <a:custGeom>
              <a:avLst/>
              <a:gdLst>
                <a:gd name="T0" fmla="*/ 90 w 98"/>
                <a:gd name="T1" fmla="*/ 0 h 44"/>
                <a:gd name="T2" fmla="*/ 90 w 98"/>
                <a:gd name="T3" fmla="*/ 0 h 44"/>
                <a:gd name="T4" fmla="*/ 78 w 98"/>
                <a:gd name="T5" fmla="*/ 4 h 44"/>
                <a:gd name="T6" fmla="*/ 68 w 98"/>
                <a:gd name="T7" fmla="*/ 8 h 44"/>
                <a:gd name="T8" fmla="*/ 68 w 98"/>
                <a:gd name="T9" fmla="*/ 8 h 44"/>
                <a:gd name="T10" fmla="*/ 64 w 98"/>
                <a:gd name="T11" fmla="*/ 14 h 44"/>
                <a:gd name="T12" fmla="*/ 60 w 98"/>
                <a:gd name="T13" fmla="*/ 16 h 44"/>
                <a:gd name="T14" fmla="*/ 56 w 98"/>
                <a:gd name="T15" fmla="*/ 16 h 44"/>
                <a:gd name="T16" fmla="*/ 56 w 98"/>
                <a:gd name="T17" fmla="*/ 16 h 44"/>
                <a:gd name="T18" fmla="*/ 48 w 98"/>
                <a:gd name="T19" fmla="*/ 16 h 44"/>
                <a:gd name="T20" fmla="*/ 48 w 98"/>
                <a:gd name="T21" fmla="*/ 16 h 44"/>
                <a:gd name="T22" fmla="*/ 46 w 98"/>
                <a:gd name="T23" fmla="*/ 16 h 44"/>
                <a:gd name="T24" fmla="*/ 46 w 98"/>
                <a:gd name="T25" fmla="*/ 16 h 44"/>
                <a:gd name="T26" fmla="*/ 44 w 98"/>
                <a:gd name="T27" fmla="*/ 16 h 44"/>
                <a:gd name="T28" fmla="*/ 44 w 98"/>
                <a:gd name="T29" fmla="*/ 16 h 44"/>
                <a:gd name="T30" fmla="*/ 32 w 98"/>
                <a:gd name="T31" fmla="*/ 18 h 44"/>
                <a:gd name="T32" fmla="*/ 32 w 98"/>
                <a:gd name="T33" fmla="*/ 18 h 44"/>
                <a:gd name="T34" fmla="*/ 26 w 98"/>
                <a:gd name="T35" fmla="*/ 20 h 44"/>
                <a:gd name="T36" fmla="*/ 18 w 98"/>
                <a:gd name="T37" fmla="*/ 24 h 44"/>
                <a:gd name="T38" fmla="*/ 18 w 98"/>
                <a:gd name="T39" fmla="*/ 24 h 44"/>
                <a:gd name="T40" fmla="*/ 10 w 98"/>
                <a:gd name="T41" fmla="*/ 28 h 44"/>
                <a:gd name="T42" fmla="*/ 4 w 98"/>
                <a:gd name="T43" fmla="*/ 32 h 44"/>
                <a:gd name="T44" fmla="*/ 2 w 98"/>
                <a:gd name="T45" fmla="*/ 34 h 44"/>
                <a:gd name="T46" fmla="*/ 0 w 98"/>
                <a:gd name="T47" fmla="*/ 36 h 44"/>
                <a:gd name="T48" fmla="*/ 2 w 98"/>
                <a:gd name="T49" fmla="*/ 40 h 44"/>
                <a:gd name="T50" fmla="*/ 8 w 98"/>
                <a:gd name="T51" fmla="*/ 42 h 44"/>
                <a:gd name="T52" fmla="*/ 8 w 98"/>
                <a:gd name="T53" fmla="*/ 42 h 44"/>
                <a:gd name="T54" fmla="*/ 18 w 98"/>
                <a:gd name="T55" fmla="*/ 44 h 44"/>
                <a:gd name="T56" fmla="*/ 18 w 98"/>
                <a:gd name="T57" fmla="*/ 44 h 44"/>
                <a:gd name="T58" fmla="*/ 32 w 98"/>
                <a:gd name="T59" fmla="*/ 42 h 44"/>
                <a:gd name="T60" fmla="*/ 32 w 98"/>
                <a:gd name="T61" fmla="*/ 42 h 44"/>
                <a:gd name="T62" fmla="*/ 40 w 98"/>
                <a:gd name="T63" fmla="*/ 40 h 44"/>
                <a:gd name="T64" fmla="*/ 48 w 98"/>
                <a:gd name="T65" fmla="*/ 40 h 44"/>
                <a:gd name="T66" fmla="*/ 48 w 98"/>
                <a:gd name="T67" fmla="*/ 40 h 44"/>
                <a:gd name="T68" fmla="*/ 54 w 98"/>
                <a:gd name="T69" fmla="*/ 38 h 44"/>
                <a:gd name="T70" fmla="*/ 60 w 98"/>
                <a:gd name="T71" fmla="*/ 34 h 44"/>
                <a:gd name="T72" fmla="*/ 68 w 98"/>
                <a:gd name="T73" fmla="*/ 26 h 44"/>
                <a:gd name="T74" fmla="*/ 68 w 98"/>
                <a:gd name="T75" fmla="*/ 26 h 44"/>
                <a:gd name="T76" fmla="*/ 74 w 98"/>
                <a:gd name="T77" fmla="*/ 24 h 44"/>
                <a:gd name="T78" fmla="*/ 82 w 98"/>
                <a:gd name="T79" fmla="*/ 22 h 44"/>
                <a:gd name="T80" fmla="*/ 88 w 98"/>
                <a:gd name="T81" fmla="*/ 20 h 44"/>
                <a:gd name="T82" fmla="*/ 94 w 98"/>
                <a:gd name="T83" fmla="*/ 16 h 44"/>
                <a:gd name="T84" fmla="*/ 94 w 98"/>
                <a:gd name="T85" fmla="*/ 16 h 44"/>
                <a:gd name="T86" fmla="*/ 96 w 98"/>
                <a:gd name="T87" fmla="*/ 14 h 44"/>
                <a:gd name="T88" fmla="*/ 96 w 98"/>
                <a:gd name="T89" fmla="*/ 14 h 44"/>
                <a:gd name="T90" fmla="*/ 98 w 98"/>
                <a:gd name="T91" fmla="*/ 10 h 44"/>
                <a:gd name="T92" fmla="*/ 98 w 98"/>
                <a:gd name="T93" fmla="*/ 8 h 44"/>
                <a:gd name="T94" fmla="*/ 98 w 98"/>
                <a:gd name="T95" fmla="*/ 4 h 44"/>
                <a:gd name="T96" fmla="*/ 94 w 98"/>
                <a:gd name="T97" fmla="*/ 2 h 44"/>
                <a:gd name="T98" fmla="*/ 94 w 98"/>
                <a:gd name="T99" fmla="*/ 2 h 44"/>
                <a:gd name="T100" fmla="*/ 90 w 98"/>
                <a:gd name="T101"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8" h="44">
                  <a:moveTo>
                    <a:pt x="90" y="0"/>
                  </a:moveTo>
                  <a:lnTo>
                    <a:pt x="90" y="0"/>
                  </a:lnTo>
                  <a:lnTo>
                    <a:pt x="78" y="4"/>
                  </a:lnTo>
                  <a:lnTo>
                    <a:pt x="68" y="8"/>
                  </a:lnTo>
                  <a:lnTo>
                    <a:pt x="68" y="8"/>
                  </a:lnTo>
                  <a:lnTo>
                    <a:pt x="64" y="14"/>
                  </a:lnTo>
                  <a:lnTo>
                    <a:pt x="60" y="16"/>
                  </a:lnTo>
                  <a:lnTo>
                    <a:pt x="56" y="16"/>
                  </a:lnTo>
                  <a:lnTo>
                    <a:pt x="56" y="16"/>
                  </a:lnTo>
                  <a:lnTo>
                    <a:pt x="48" y="16"/>
                  </a:lnTo>
                  <a:lnTo>
                    <a:pt x="48" y="16"/>
                  </a:lnTo>
                  <a:lnTo>
                    <a:pt x="46" y="16"/>
                  </a:lnTo>
                  <a:lnTo>
                    <a:pt x="46" y="16"/>
                  </a:lnTo>
                  <a:lnTo>
                    <a:pt x="44" y="16"/>
                  </a:lnTo>
                  <a:lnTo>
                    <a:pt x="44" y="16"/>
                  </a:lnTo>
                  <a:lnTo>
                    <a:pt x="32" y="18"/>
                  </a:lnTo>
                  <a:lnTo>
                    <a:pt x="32" y="18"/>
                  </a:lnTo>
                  <a:lnTo>
                    <a:pt x="26" y="20"/>
                  </a:lnTo>
                  <a:lnTo>
                    <a:pt x="18" y="24"/>
                  </a:lnTo>
                  <a:lnTo>
                    <a:pt x="18" y="24"/>
                  </a:lnTo>
                  <a:lnTo>
                    <a:pt x="10" y="28"/>
                  </a:lnTo>
                  <a:lnTo>
                    <a:pt x="4" y="32"/>
                  </a:lnTo>
                  <a:lnTo>
                    <a:pt x="2" y="34"/>
                  </a:lnTo>
                  <a:lnTo>
                    <a:pt x="0" y="36"/>
                  </a:lnTo>
                  <a:lnTo>
                    <a:pt x="2" y="40"/>
                  </a:lnTo>
                  <a:lnTo>
                    <a:pt x="8" y="42"/>
                  </a:lnTo>
                  <a:lnTo>
                    <a:pt x="8" y="42"/>
                  </a:lnTo>
                  <a:lnTo>
                    <a:pt x="18" y="44"/>
                  </a:lnTo>
                  <a:lnTo>
                    <a:pt x="18" y="44"/>
                  </a:lnTo>
                  <a:lnTo>
                    <a:pt x="32" y="42"/>
                  </a:lnTo>
                  <a:lnTo>
                    <a:pt x="32" y="42"/>
                  </a:lnTo>
                  <a:lnTo>
                    <a:pt x="40" y="40"/>
                  </a:lnTo>
                  <a:lnTo>
                    <a:pt x="48" y="40"/>
                  </a:lnTo>
                  <a:lnTo>
                    <a:pt x="48" y="40"/>
                  </a:lnTo>
                  <a:lnTo>
                    <a:pt x="54" y="38"/>
                  </a:lnTo>
                  <a:lnTo>
                    <a:pt x="60" y="34"/>
                  </a:lnTo>
                  <a:lnTo>
                    <a:pt x="68" y="26"/>
                  </a:lnTo>
                  <a:lnTo>
                    <a:pt x="68" y="26"/>
                  </a:lnTo>
                  <a:lnTo>
                    <a:pt x="74" y="24"/>
                  </a:lnTo>
                  <a:lnTo>
                    <a:pt x="82" y="22"/>
                  </a:lnTo>
                  <a:lnTo>
                    <a:pt x="88" y="20"/>
                  </a:lnTo>
                  <a:lnTo>
                    <a:pt x="94" y="16"/>
                  </a:lnTo>
                  <a:lnTo>
                    <a:pt x="94" y="16"/>
                  </a:lnTo>
                  <a:lnTo>
                    <a:pt x="96" y="14"/>
                  </a:lnTo>
                  <a:lnTo>
                    <a:pt x="96" y="14"/>
                  </a:lnTo>
                  <a:lnTo>
                    <a:pt x="98" y="10"/>
                  </a:lnTo>
                  <a:lnTo>
                    <a:pt x="98" y="8"/>
                  </a:lnTo>
                  <a:lnTo>
                    <a:pt x="98" y="4"/>
                  </a:lnTo>
                  <a:lnTo>
                    <a:pt x="94" y="2"/>
                  </a:lnTo>
                  <a:lnTo>
                    <a:pt x="94" y="2"/>
                  </a:lnTo>
                  <a:lnTo>
                    <a:pt x="90"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403" name="Freeform 153"/>
            <p:cNvSpPr>
              <a:spLocks/>
            </p:cNvSpPr>
            <p:nvPr/>
          </p:nvSpPr>
          <p:spPr bwMode="auto">
            <a:xfrm>
              <a:off x="1806" y="956"/>
              <a:ext cx="98" cy="44"/>
            </a:xfrm>
            <a:custGeom>
              <a:avLst/>
              <a:gdLst>
                <a:gd name="T0" fmla="*/ 90 w 98"/>
                <a:gd name="T1" fmla="*/ 0 h 44"/>
                <a:gd name="T2" fmla="*/ 90 w 98"/>
                <a:gd name="T3" fmla="*/ 0 h 44"/>
                <a:gd name="T4" fmla="*/ 78 w 98"/>
                <a:gd name="T5" fmla="*/ 4 h 44"/>
                <a:gd name="T6" fmla="*/ 68 w 98"/>
                <a:gd name="T7" fmla="*/ 8 h 44"/>
                <a:gd name="T8" fmla="*/ 68 w 98"/>
                <a:gd name="T9" fmla="*/ 8 h 44"/>
                <a:gd name="T10" fmla="*/ 64 w 98"/>
                <a:gd name="T11" fmla="*/ 14 h 44"/>
                <a:gd name="T12" fmla="*/ 60 w 98"/>
                <a:gd name="T13" fmla="*/ 16 h 44"/>
                <a:gd name="T14" fmla="*/ 56 w 98"/>
                <a:gd name="T15" fmla="*/ 16 h 44"/>
                <a:gd name="T16" fmla="*/ 56 w 98"/>
                <a:gd name="T17" fmla="*/ 16 h 44"/>
                <a:gd name="T18" fmla="*/ 48 w 98"/>
                <a:gd name="T19" fmla="*/ 16 h 44"/>
                <a:gd name="T20" fmla="*/ 48 w 98"/>
                <a:gd name="T21" fmla="*/ 16 h 44"/>
                <a:gd name="T22" fmla="*/ 46 w 98"/>
                <a:gd name="T23" fmla="*/ 16 h 44"/>
                <a:gd name="T24" fmla="*/ 46 w 98"/>
                <a:gd name="T25" fmla="*/ 16 h 44"/>
                <a:gd name="T26" fmla="*/ 44 w 98"/>
                <a:gd name="T27" fmla="*/ 16 h 44"/>
                <a:gd name="T28" fmla="*/ 44 w 98"/>
                <a:gd name="T29" fmla="*/ 16 h 44"/>
                <a:gd name="T30" fmla="*/ 32 w 98"/>
                <a:gd name="T31" fmla="*/ 18 h 44"/>
                <a:gd name="T32" fmla="*/ 32 w 98"/>
                <a:gd name="T33" fmla="*/ 18 h 44"/>
                <a:gd name="T34" fmla="*/ 26 w 98"/>
                <a:gd name="T35" fmla="*/ 20 h 44"/>
                <a:gd name="T36" fmla="*/ 18 w 98"/>
                <a:gd name="T37" fmla="*/ 24 h 44"/>
                <a:gd name="T38" fmla="*/ 18 w 98"/>
                <a:gd name="T39" fmla="*/ 24 h 44"/>
                <a:gd name="T40" fmla="*/ 10 w 98"/>
                <a:gd name="T41" fmla="*/ 28 h 44"/>
                <a:gd name="T42" fmla="*/ 4 w 98"/>
                <a:gd name="T43" fmla="*/ 32 h 44"/>
                <a:gd name="T44" fmla="*/ 2 w 98"/>
                <a:gd name="T45" fmla="*/ 34 h 44"/>
                <a:gd name="T46" fmla="*/ 0 w 98"/>
                <a:gd name="T47" fmla="*/ 36 h 44"/>
                <a:gd name="T48" fmla="*/ 2 w 98"/>
                <a:gd name="T49" fmla="*/ 40 h 44"/>
                <a:gd name="T50" fmla="*/ 8 w 98"/>
                <a:gd name="T51" fmla="*/ 42 h 44"/>
                <a:gd name="T52" fmla="*/ 8 w 98"/>
                <a:gd name="T53" fmla="*/ 42 h 44"/>
                <a:gd name="T54" fmla="*/ 18 w 98"/>
                <a:gd name="T55" fmla="*/ 44 h 44"/>
                <a:gd name="T56" fmla="*/ 18 w 98"/>
                <a:gd name="T57" fmla="*/ 44 h 44"/>
                <a:gd name="T58" fmla="*/ 32 w 98"/>
                <a:gd name="T59" fmla="*/ 42 h 44"/>
                <a:gd name="T60" fmla="*/ 32 w 98"/>
                <a:gd name="T61" fmla="*/ 42 h 44"/>
                <a:gd name="T62" fmla="*/ 40 w 98"/>
                <a:gd name="T63" fmla="*/ 40 h 44"/>
                <a:gd name="T64" fmla="*/ 48 w 98"/>
                <a:gd name="T65" fmla="*/ 40 h 44"/>
                <a:gd name="T66" fmla="*/ 48 w 98"/>
                <a:gd name="T67" fmla="*/ 40 h 44"/>
                <a:gd name="T68" fmla="*/ 54 w 98"/>
                <a:gd name="T69" fmla="*/ 38 h 44"/>
                <a:gd name="T70" fmla="*/ 60 w 98"/>
                <a:gd name="T71" fmla="*/ 34 h 44"/>
                <a:gd name="T72" fmla="*/ 68 w 98"/>
                <a:gd name="T73" fmla="*/ 26 h 44"/>
                <a:gd name="T74" fmla="*/ 68 w 98"/>
                <a:gd name="T75" fmla="*/ 26 h 44"/>
                <a:gd name="T76" fmla="*/ 74 w 98"/>
                <a:gd name="T77" fmla="*/ 24 h 44"/>
                <a:gd name="T78" fmla="*/ 82 w 98"/>
                <a:gd name="T79" fmla="*/ 22 h 44"/>
                <a:gd name="T80" fmla="*/ 88 w 98"/>
                <a:gd name="T81" fmla="*/ 20 h 44"/>
                <a:gd name="T82" fmla="*/ 94 w 98"/>
                <a:gd name="T83" fmla="*/ 16 h 44"/>
                <a:gd name="T84" fmla="*/ 94 w 98"/>
                <a:gd name="T85" fmla="*/ 16 h 44"/>
                <a:gd name="T86" fmla="*/ 96 w 98"/>
                <a:gd name="T87" fmla="*/ 14 h 44"/>
                <a:gd name="T88" fmla="*/ 96 w 98"/>
                <a:gd name="T89" fmla="*/ 14 h 44"/>
                <a:gd name="T90" fmla="*/ 98 w 98"/>
                <a:gd name="T91" fmla="*/ 10 h 44"/>
                <a:gd name="T92" fmla="*/ 98 w 98"/>
                <a:gd name="T93" fmla="*/ 8 h 44"/>
                <a:gd name="T94" fmla="*/ 98 w 98"/>
                <a:gd name="T95" fmla="*/ 4 h 44"/>
                <a:gd name="T96" fmla="*/ 94 w 98"/>
                <a:gd name="T97" fmla="*/ 2 h 44"/>
                <a:gd name="T98" fmla="*/ 94 w 98"/>
                <a:gd name="T99" fmla="*/ 2 h 44"/>
                <a:gd name="T100" fmla="*/ 90 w 98"/>
                <a:gd name="T101"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8" h="44">
                  <a:moveTo>
                    <a:pt x="90" y="0"/>
                  </a:moveTo>
                  <a:lnTo>
                    <a:pt x="90" y="0"/>
                  </a:lnTo>
                  <a:lnTo>
                    <a:pt x="78" y="4"/>
                  </a:lnTo>
                  <a:lnTo>
                    <a:pt x="68" y="8"/>
                  </a:lnTo>
                  <a:lnTo>
                    <a:pt x="68" y="8"/>
                  </a:lnTo>
                  <a:lnTo>
                    <a:pt x="64" y="14"/>
                  </a:lnTo>
                  <a:lnTo>
                    <a:pt x="60" y="16"/>
                  </a:lnTo>
                  <a:lnTo>
                    <a:pt x="56" y="16"/>
                  </a:lnTo>
                  <a:lnTo>
                    <a:pt x="56" y="16"/>
                  </a:lnTo>
                  <a:lnTo>
                    <a:pt x="48" y="16"/>
                  </a:lnTo>
                  <a:lnTo>
                    <a:pt x="48" y="16"/>
                  </a:lnTo>
                  <a:lnTo>
                    <a:pt x="46" y="16"/>
                  </a:lnTo>
                  <a:lnTo>
                    <a:pt x="46" y="16"/>
                  </a:lnTo>
                  <a:lnTo>
                    <a:pt x="44" y="16"/>
                  </a:lnTo>
                  <a:lnTo>
                    <a:pt x="44" y="16"/>
                  </a:lnTo>
                  <a:lnTo>
                    <a:pt x="32" y="18"/>
                  </a:lnTo>
                  <a:lnTo>
                    <a:pt x="32" y="18"/>
                  </a:lnTo>
                  <a:lnTo>
                    <a:pt x="26" y="20"/>
                  </a:lnTo>
                  <a:lnTo>
                    <a:pt x="18" y="24"/>
                  </a:lnTo>
                  <a:lnTo>
                    <a:pt x="18" y="24"/>
                  </a:lnTo>
                  <a:lnTo>
                    <a:pt x="10" y="28"/>
                  </a:lnTo>
                  <a:lnTo>
                    <a:pt x="4" y="32"/>
                  </a:lnTo>
                  <a:lnTo>
                    <a:pt x="2" y="34"/>
                  </a:lnTo>
                  <a:lnTo>
                    <a:pt x="0" y="36"/>
                  </a:lnTo>
                  <a:lnTo>
                    <a:pt x="2" y="40"/>
                  </a:lnTo>
                  <a:lnTo>
                    <a:pt x="8" y="42"/>
                  </a:lnTo>
                  <a:lnTo>
                    <a:pt x="8" y="42"/>
                  </a:lnTo>
                  <a:lnTo>
                    <a:pt x="18" y="44"/>
                  </a:lnTo>
                  <a:lnTo>
                    <a:pt x="18" y="44"/>
                  </a:lnTo>
                  <a:lnTo>
                    <a:pt x="32" y="42"/>
                  </a:lnTo>
                  <a:lnTo>
                    <a:pt x="32" y="42"/>
                  </a:lnTo>
                  <a:lnTo>
                    <a:pt x="40" y="40"/>
                  </a:lnTo>
                  <a:lnTo>
                    <a:pt x="48" y="40"/>
                  </a:lnTo>
                  <a:lnTo>
                    <a:pt x="48" y="40"/>
                  </a:lnTo>
                  <a:lnTo>
                    <a:pt x="54" y="38"/>
                  </a:lnTo>
                  <a:lnTo>
                    <a:pt x="60" y="34"/>
                  </a:lnTo>
                  <a:lnTo>
                    <a:pt x="68" y="26"/>
                  </a:lnTo>
                  <a:lnTo>
                    <a:pt x="68" y="26"/>
                  </a:lnTo>
                  <a:lnTo>
                    <a:pt x="74" y="24"/>
                  </a:lnTo>
                  <a:lnTo>
                    <a:pt x="82" y="22"/>
                  </a:lnTo>
                  <a:lnTo>
                    <a:pt x="88" y="20"/>
                  </a:lnTo>
                  <a:lnTo>
                    <a:pt x="94" y="16"/>
                  </a:lnTo>
                  <a:lnTo>
                    <a:pt x="94" y="16"/>
                  </a:lnTo>
                  <a:lnTo>
                    <a:pt x="96" y="14"/>
                  </a:lnTo>
                  <a:lnTo>
                    <a:pt x="96" y="14"/>
                  </a:lnTo>
                  <a:lnTo>
                    <a:pt x="98" y="10"/>
                  </a:lnTo>
                  <a:lnTo>
                    <a:pt x="98" y="8"/>
                  </a:lnTo>
                  <a:lnTo>
                    <a:pt x="98" y="4"/>
                  </a:lnTo>
                  <a:lnTo>
                    <a:pt x="94" y="2"/>
                  </a:lnTo>
                  <a:lnTo>
                    <a:pt x="94" y="2"/>
                  </a:lnTo>
                  <a:lnTo>
                    <a:pt x="9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404" name="Freeform 154"/>
            <p:cNvSpPr>
              <a:spLocks/>
            </p:cNvSpPr>
            <p:nvPr/>
          </p:nvSpPr>
          <p:spPr bwMode="auto">
            <a:xfrm>
              <a:off x="658" y="1308"/>
              <a:ext cx="46" cy="26"/>
            </a:xfrm>
            <a:custGeom>
              <a:avLst/>
              <a:gdLst>
                <a:gd name="T0" fmla="*/ 34 w 46"/>
                <a:gd name="T1" fmla="*/ 0 h 26"/>
                <a:gd name="T2" fmla="*/ 34 w 46"/>
                <a:gd name="T3" fmla="*/ 0 h 26"/>
                <a:gd name="T4" fmla="*/ 30 w 46"/>
                <a:gd name="T5" fmla="*/ 0 h 26"/>
                <a:gd name="T6" fmla="*/ 26 w 46"/>
                <a:gd name="T7" fmla="*/ 2 h 26"/>
                <a:gd name="T8" fmla="*/ 26 w 46"/>
                <a:gd name="T9" fmla="*/ 2 h 26"/>
                <a:gd name="T10" fmla="*/ 20 w 46"/>
                <a:gd name="T11" fmla="*/ 6 h 26"/>
                <a:gd name="T12" fmla="*/ 12 w 46"/>
                <a:gd name="T13" fmla="*/ 10 h 26"/>
                <a:gd name="T14" fmla="*/ 12 w 46"/>
                <a:gd name="T15" fmla="*/ 10 h 26"/>
                <a:gd name="T16" fmla="*/ 6 w 46"/>
                <a:gd name="T17" fmla="*/ 12 h 26"/>
                <a:gd name="T18" fmla="*/ 4 w 46"/>
                <a:gd name="T19" fmla="*/ 16 h 26"/>
                <a:gd name="T20" fmla="*/ 0 w 46"/>
                <a:gd name="T21" fmla="*/ 26 h 26"/>
                <a:gd name="T22" fmla="*/ 0 w 46"/>
                <a:gd name="T23" fmla="*/ 26 h 26"/>
                <a:gd name="T24" fmla="*/ 2 w 46"/>
                <a:gd name="T25" fmla="*/ 26 h 26"/>
                <a:gd name="T26" fmla="*/ 2 w 46"/>
                <a:gd name="T27" fmla="*/ 26 h 26"/>
                <a:gd name="T28" fmla="*/ 6 w 46"/>
                <a:gd name="T29" fmla="*/ 26 h 26"/>
                <a:gd name="T30" fmla="*/ 10 w 46"/>
                <a:gd name="T31" fmla="*/ 24 h 26"/>
                <a:gd name="T32" fmla="*/ 16 w 46"/>
                <a:gd name="T33" fmla="*/ 20 h 26"/>
                <a:gd name="T34" fmla="*/ 16 w 46"/>
                <a:gd name="T35" fmla="*/ 20 h 26"/>
                <a:gd name="T36" fmla="*/ 22 w 46"/>
                <a:gd name="T37" fmla="*/ 18 h 26"/>
                <a:gd name="T38" fmla="*/ 26 w 46"/>
                <a:gd name="T39" fmla="*/ 18 h 26"/>
                <a:gd name="T40" fmla="*/ 26 w 46"/>
                <a:gd name="T41" fmla="*/ 18 h 26"/>
                <a:gd name="T42" fmla="*/ 28 w 46"/>
                <a:gd name="T43" fmla="*/ 18 h 26"/>
                <a:gd name="T44" fmla="*/ 28 w 46"/>
                <a:gd name="T45" fmla="*/ 18 h 26"/>
                <a:gd name="T46" fmla="*/ 28 w 46"/>
                <a:gd name="T47" fmla="*/ 18 h 26"/>
                <a:gd name="T48" fmla="*/ 28 w 46"/>
                <a:gd name="T49" fmla="*/ 18 h 26"/>
                <a:gd name="T50" fmla="*/ 32 w 46"/>
                <a:gd name="T51" fmla="*/ 18 h 26"/>
                <a:gd name="T52" fmla="*/ 32 w 46"/>
                <a:gd name="T53" fmla="*/ 18 h 26"/>
                <a:gd name="T54" fmla="*/ 40 w 46"/>
                <a:gd name="T55" fmla="*/ 16 h 26"/>
                <a:gd name="T56" fmla="*/ 46 w 46"/>
                <a:gd name="T57" fmla="*/ 10 h 26"/>
                <a:gd name="T58" fmla="*/ 46 w 46"/>
                <a:gd name="T59" fmla="*/ 10 h 26"/>
                <a:gd name="T60" fmla="*/ 46 w 46"/>
                <a:gd name="T61" fmla="*/ 6 h 26"/>
                <a:gd name="T62" fmla="*/ 44 w 46"/>
                <a:gd name="T63" fmla="*/ 2 h 26"/>
                <a:gd name="T64" fmla="*/ 40 w 46"/>
                <a:gd name="T65" fmla="*/ 0 h 26"/>
                <a:gd name="T66" fmla="*/ 34 w 46"/>
                <a:gd name="T67"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6" h="26">
                  <a:moveTo>
                    <a:pt x="34" y="0"/>
                  </a:moveTo>
                  <a:lnTo>
                    <a:pt x="34" y="0"/>
                  </a:lnTo>
                  <a:lnTo>
                    <a:pt x="30" y="0"/>
                  </a:lnTo>
                  <a:lnTo>
                    <a:pt x="26" y="2"/>
                  </a:lnTo>
                  <a:lnTo>
                    <a:pt x="26" y="2"/>
                  </a:lnTo>
                  <a:lnTo>
                    <a:pt x="20" y="6"/>
                  </a:lnTo>
                  <a:lnTo>
                    <a:pt x="12" y="10"/>
                  </a:lnTo>
                  <a:lnTo>
                    <a:pt x="12" y="10"/>
                  </a:lnTo>
                  <a:lnTo>
                    <a:pt x="6" y="12"/>
                  </a:lnTo>
                  <a:lnTo>
                    <a:pt x="4" y="16"/>
                  </a:lnTo>
                  <a:lnTo>
                    <a:pt x="0" y="26"/>
                  </a:lnTo>
                  <a:lnTo>
                    <a:pt x="0" y="26"/>
                  </a:lnTo>
                  <a:lnTo>
                    <a:pt x="2" y="26"/>
                  </a:lnTo>
                  <a:lnTo>
                    <a:pt x="2" y="26"/>
                  </a:lnTo>
                  <a:lnTo>
                    <a:pt x="6" y="26"/>
                  </a:lnTo>
                  <a:lnTo>
                    <a:pt x="10" y="24"/>
                  </a:lnTo>
                  <a:lnTo>
                    <a:pt x="16" y="20"/>
                  </a:lnTo>
                  <a:lnTo>
                    <a:pt x="16" y="20"/>
                  </a:lnTo>
                  <a:lnTo>
                    <a:pt x="22" y="18"/>
                  </a:lnTo>
                  <a:lnTo>
                    <a:pt x="26" y="18"/>
                  </a:lnTo>
                  <a:lnTo>
                    <a:pt x="26" y="18"/>
                  </a:lnTo>
                  <a:lnTo>
                    <a:pt x="28" y="18"/>
                  </a:lnTo>
                  <a:lnTo>
                    <a:pt x="28" y="18"/>
                  </a:lnTo>
                  <a:lnTo>
                    <a:pt x="28" y="18"/>
                  </a:lnTo>
                  <a:lnTo>
                    <a:pt x="28" y="18"/>
                  </a:lnTo>
                  <a:lnTo>
                    <a:pt x="32" y="18"/>
                  </a:lnTo>
                  <a:lnTo>
                    <a:pt x="32" y="18"/>
                  </a:lnTo>
                  <a:lnTo>
                    <a:pt x="40" y="16"/>
                  </a:lnTo>
                  <a:lnTo>
                    <a:pt x="46" y="10"/>
                  </a:lnTo>
                  <a:lnTo>
                    <a:pt x="46" y="10"/>
                  </a:lnTo>
                  <a:lnTo>
                    <a:pt x="46" y="6"/>
                  </a:lnTo>
                  <a:lnTo>
                    <a:pt x="44" y="2"/>
                  </a:lnTo>
                  <a:lnTo>
                    <a:pt x="40" y="0"/>
                  </a:lnTo>
                  <a:lnTo>
                    <a:pt x="34"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405" name="Freeform 155"/>
            <p:cNvSpPr>
              <a:spLocks/>
            </p:cNvSpPr>
            <p:nvPr/>
          </p:nvSpPr>
          <p:spPr bwMode="auto">
            <a:xfrm>
              <a:off x="658" y="1308"/>
              <a:ext cx="46" cy="26"/>
            </a:xfrm>
            <a:custGeom>
              <a:avLst/>
              <a:gdLst>
                <a:gd name="T0" fmla="*/ 34 w 46"/>
                <a:gd name="T1" fmla="*/ 0 h 26"/>
                <a:gd name="T2" fmla="*/ 34 w 46"/>
                <a:gd name="T3" fmla="*/ 0 h 26"/>
                <a:gd name="T4" fmla="*/ 30 w 46"/>
                <a:gd name="T5" fmla="*/ 0 h 26"/>
                <a:gd name="T6" fmla="*/ 26 w 46"/>
                <a:gd name="T7" fmla="*/ 2 h 26"/>
                <a:gd name="T8" fmla="*/ 26 w 46"/>
                <a:gd name="T9" fmla="*/ 2 h 26"/>
                <a:gd name="T10" fmla="*/ 20 w 46"/>
                <a:gd name="T11" fmla="*/ 6 h 26"/>
                <a:gd name="T12" fmla="*/ 12 w 46"/>
                <a:gd name="T13" fmla="*/ 10 h 26"/>
                <a:gd name="T14" fmla="*/ 12 w 46"/>
                <a:gd name="T15" fmla="*/ 10 h 26"/>
                <a:gd name="T16" fmla="*/ 6 w 46"/>
                <a:gd name="T17" fmla="*/ 12 h 26"/>
                <a:gd name="T18" fmla="*/ 4 w 46"/>
                <a:gd name="T19" fmla="*/ 16 h 26"/>
                <a:gd name="T20" fmla="*/ 0 w 46"/>
                <a:gd name="T21" fmla="*/ 26 h 26"/>
                <a:gd name="T22" fmla="*/ 0 w 46"/>
                <a:gd name="T23" fmla="*/ 26 h 26"/>
                <a:gd name="T24" fmla="*/ 2 w 46"/>
                <a:gd name="T25" fmla="*/ 26 h 26"/>
                <a:gd name="T26" fmla="*/ 2 w 46"/>
                <a:gd name="T27" fmla="*/ 26 h 26"/>
                <a:gd name="T28" fmla="*/ 6 w 46"/>
                <a:gd name="T29" fmla="*/ 26 h 26"/>
                <a:gd name="T30" fmla="*/ 10 w 46"/>
                <a:gd name="T31" fmla="*/ 24 h 26"/>
                <a:gd name="T32" fmla="*/ 16 w 46"/>
                <a:gd name="T33" fmla="*/ 20 h 26"/>
                <a:gd name="T34" fmla="*/ 16 w 46"/>
                <a:gd name="T35" fmla="*/ 20 h 26"/>
                <a:gd name="T36" fmla="*/ 22 w 46"/>
                <a:gd name="T37" fmla="*/ 18 h 26"/>
                <a:gd name="T38" fmla="*/ 26 w 46"/>
                <a:gd name="T39" fmla="*/ 18 h 26"/>
                <a:gd name="T40" fmla="*/ 26 w 46"/>
                <a:gd name="T41" fmla="*/ 18 h 26"/>
                <a:gd name="T42" fmla="*/ 28 w 46"/>
                <a:gd name="T43" fmla="*/ 18 h 26"/>
                <a:gd name="T44" fmla="*/ 28 w 46"/>
                <a:gd name="T45" fmla="*/ 18 h 26"/>
                <a:gd name="T46" fmla="*/ 28 w 46"/>
                <a:gd name="T47" fmla="*/ 18 h 26"/>
                <a:gd name="T48" fmla="*/ 28 w 46"/>
                <a:gd name="T49" fmla="*/ 18 h 26"/>
                <a:gd name="T50" fmla="*/ 32 w 46"/>
                <a:gd name="T51" fmla="*/ 18 h 26"/>
                <a:gd name="T52" fmla="*/ 32 w 46"/>
                <a:gd name="T53" fmla="*/ 18 h 26"/>
                <a:gd name="T54" fmla="*/ 40 w 46"/>
                <a:gd name="T55" fmla="*/ 16 h 26"/>
                <a:gd name="T56" fmla="*/ 46 w 46"/>
                <a:gd name="T57" fmla="*/ 10 h 26"/>
                <a:gd name="T58" fmla="*/ 46 w 46"/>
                <a:gd name="T59" fmla="*/ 10 h 26"/>
                <a:gd name="T60" fmla="*/ 46 w 46"/>
                <a:gd name="T61" fmla="*/ 6 h 26"/>
                <a:gd name="T62" fmla="*/ 44 w 46"/>
                <a:gd name="T63" fmla="*/ 2 h 26"/>
                <a:gd name="T64" fmla="*/ 40 w 46"/>
                <a:gd name="T65" fmla="*/ 0 h 26"/>
                <a:gd name="T66" fmla="*/ 34 w 46"/>
                <a:gd name="T67"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6" h="26">
                  <a:moveTo>
                    <a:pt x="34" y="0"/>
                  </a:moveTo>
                  <a:lnTo>
                    <a:pt x="34" y="0"/>
                  </a:lnTo>
                  <a:lnTo>
                    <a:pt x="30" y="0"/>
                  </a:lnTo>
                  <a:lnTo>
                    <a:pt x="26" y="2"/>
                  </a:lnTo>
                  <a:lnTo>
                    <a:pt x="26" y="2"/>
                  </a:lnTo>
                  <a:lnTo>
                    <a:pt x="20" y="6"/>
                  </a:lnTo>
                  <a:lnTo>
                    <a:pt x="12" y="10"/>
                  </a:lnTo>
                  <a:lnTo>
                    <a:pt x="12" y="10"/>
                  </a:lnTo>
                  <a:lnTo>
                    <a:pt x="6" y="12"/>
                  </a:lnTo>
                  <a:lnTo>
                    <a:pt x="4" y="16"/>
                  </a:lnTo>
                  <a:lnTo>
                    <a:pt x="0" y="26"/>
                  </a:lnTo>
                  <a:lnTo>
                    <a:pt x="0" y="26"/>
                  </a:lnTo>
                  <a:lnTo>
                    <a:pt x="2" y="26"/>
                  </a:lnTo>
                  <a:lnTo>
                    <a:pt x="2" y="26"/>
                  </a:lnTo>
                  <a:lnTo>
                    <a:pt x="6" y="26"/>
                  </a:lnTo>
                  <a:lnTo>
                    <a:pt x="10" y="24"/>
                  </a:lnTo>
                  <a:lnTo>
                    <a:pt x="16" y="20"/>
                  </a:lnTo>
                  <a:lnTo>
                    <a:pt x="16" y="20"/>
                  </a:lnTo>
                  <a:lnTo>
                    <a:pt x="22" y="18"/>
                  </a:lnTo>
                  <a:lnTo>
                    <a:pt x="26" y="18"/>
                  </a:lnTo>
                  <a:lnTo>
                    <a:pt x="26" y="18"/>
                  </a:lnTo>
                  <a:lnTo>
                    <a:pt x="28" y="18"/>
                  </a:lnTo>
                  <a:lnTo>
                    <a:pt x="28" y="18"/>
                  </a:lnTo>
                  <a:lnTo>
                    <a:pt x="28" y="18"/>
                  </a:lnTo>
                  <a:lnTo>
                    <a:pt x="28" y="18"/>
                  </a:lnTo>
                  <a:lnTo>
                    <a:pt x="32" y="18"/>
                  </a:lnTo>
                  <a:lnTo>
                    <a:pt x="32" y="18"/>
                  </a:lnTo>
                  <a:lnTo>
                    <a:pt x="40" y="16"/>
                  </a:lnTo>
                  <a:lnTo>
                    <a:pt x="46" y="10"/>
                  </a:lnTo>
                  <a:lnTo>
                    <a:pt x="46" y="10"/>
                  </a:lnTo>
                  <a:lnTo>
                    <a:pt x="46" y="6"/>
                  </a:lnTo>
                  <a:lnTo>
                    <a:pt x="44" y="2"/>
                  </a:lnTo>
                  <a:lnTo>
                    <a:pt x="40" y="0"/>
                  </a:lnTo>
                  <a:lnTo>
                    <a:pt x="3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406" name="Freeform 156"/>
            <p:cNvSpPr>
              <a:spLocks/>
            </p:cNvSpPr>
            <p:nvPr/>
          </p:nvSpPr>
          <p:spPr bwMode="auto">
            <a:xfrm>
              <a:off x="672" y="1304"/>
              <a:ext cx="130" cy="78"/>
            </a:xfrm>
            <a:custGeom>
              <a:avLst/>
              <a:gdLst>
                <a:gd name="T0" fmla="*/ 106 w 130"/>
                <a:gd name="T1" fmla="*/ 0 h 78"/>
                <a:gd name="T2" fmla="*/ 102 w 130"/>
                <a:gd name="T3" fmla="*/ 0 h 78"/>
                <a:gd name="T4" fmla="*/ 94 w 130"/>
                <a:gd name="T5" fmla="*/ 6 h 78"/>
                <a:gd name="T6" fmla="*/ 86 w 130"/>
                <a:gd name="T7" fmla="*/ 14 h 78"/>
                <a:gd name="T8" fmla="*/ 80 w 130"/>
                <a:gd name="T9" fmla="*/ 14 h 78"/>
                <a:gd name="T10" fmla="*/ 70 w 130"/>
                <a:gd name="T11" fmla="*/ 14 h 78"/>
                <a:gd name="T12" fmla="*/ 68 w 130"/>
                <a:gd name="T13" fmla="*/ 14 h 78"/>
                <a:gd name="T14" fmla="*/ 62 w 130"/>
                <a:gd name="T15" fmla="*/ 14 h 78"/>
                <a:gd name="T16" fmla="*/ 54 w 130"/>
                <a:gd name="T17" fmla="*/ 18 h 78"/>
                <a:gd name="T18" fmla="*/ 40 w 130"/>
                <a:gd name="T19" fmla="*/ 22 h 78"/>
                <a:gd name="T20" fmla="*/ 34 w 130"/>
                <a:gd name="T21" fmla="*/ 26 h 78"/>
                <a:gd name="T22" fmla="*/ 26 w 130"/>
                <a:gd name="T23" fmla="*/ 30 h 78"/>
                <a:gd name="T24" fmla="*/ 10 w 130"/>
                <a:gd name="T25" fmla="*/ 32 h 78"/>
                <a:gd name="T26" fmla="*/ 2 w 130"/>
                <a:gd name="T27" fmla="*/ 38 h 78"/>
                <a:gd name="T28" fmla="*/ 0 w 130"/>
                <a:gd name="T29" fmla="*/ 44 h 78"/>
                <a:gd name="T30" fmla="*/ 2 w 130"/>
                <a:gd name="T31" fmla="*/ 46 h 78"/>
                <a:gd name="T32" fmla="*/ 16 w 130"/>
                <a:gd name="T33" fmla="*/ 52 h 78"/>
                <a:gd name="T34" fmla="*/ 20 w 130"/>
                <a:gd name="T35" fmla="*/ 58 h 78"/>
                <a:gd name="T36" fmla="*/ 22 w 130"/>
                <a:gd name="T37" fmla="*/ 70 h 78"/>
                <a:gd name="T38" fmla="*/ 28 w 130"/>
                <a:gd name="T39" fmla="*/ 74 h 78"/>
                <a:gd name="T40" fmla="*/ 36 w 130"/>
                <a:gd name="T41" fmla="*/ 74 h 78"/>
                <a:gd name="T42" fmla="*/ 42 w 130"/>
                <a:gd name="T43" fmla="*/ 76 h 78"/>
                <a:gd name="T44" fmla="*/ 46 w 130"/>
                <a:gd name="T45" fmla="*/ 78 h 78"/>
                <a:gd name="T46" fmla="*/ 50 w 130"/>
                <a:gd name="T47" fmla="*/ 78 h 78"/>
                <a:gd name="T48" fmla="*/ 60 w 130"/>
                <a:gd name="T49" fmla="*/ 74 h 78"/>
                <a:gd name="T50" fmla="*/ 74 w 130"/>
                <a:gd name="T51" fmla="*/ 64 h 78"/>
                <a:gd name="T52" fmla="*/ 90 w 130"/>
                <a:gd name="T53" fmla="*/ 58 h 78"/>
                <a:gd name="T54" fmla="*/ 98 w 130"/>
                <a:gd name="T55" fmla="*/ 56 h 78"/>
                <a:gd name="T56" fmla="*/ 122 w 130"/>
                <a:gd name="T57" fmla="*/ 44 h 78"/>
                <a:gd name="T58" fmla="*/ 128 w 130"/>
                <a:gd name="T59" fmla="*/ 40 h 78"/>
                <a:gd name="T60" fmla="*/ 130 w 130"/>
                <a:gd name="T61" fmla="*/ 32 h 78"/>
                <a:gd name="T62" fmla="*/ 120 w 130"/>
                <a:gd name="T63" fmla="*/ 22 h 78"/>
                <a:gd name="T64" fmla="*/ 116 w 130"/>
                <a:gd name="T65" fmla="*/ 14 h 78"/>
                <a:gd name="T66" fmla="*/ 112 w 130"/>
                <a:gd name="T67" fmla="*/ 6 h 78"/>
                <a:gd name="T68" fmla="*/ 106 w 130"/>
                <a:gd name="T69"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30" h="78">
                  <a:moveTo>
                    <a:pt x="106" y="0"/>
                  </a:moveTo>
                  <a:lnTo>
                    <a:pt x="106" y="0"/>
                  </a:lnTo>
                  <a:lnTo>
                    <a:pt x="102" y="0"/>
                  </a:lnTo>
                  <a:lnTo>
                    <a:pt x="102" y="0"/>
                  </a:lnTo>
                  <a:lnTo>
                    <a:pt x="98" y="2"/>
                  </a:lnTo>
                  <a:lnTo>
                    <a:pt x="94" y="6"/>
                  </a:lnTo>
                  <a:lnTo>
                    <a:pt x="90" y="10"/>
                  </a:lnTo>
                  <a:lnTo>
                    <a:pt x="86" y="14"/>
                  </a:lnTo>
                  <a:lnTo>
                    <a:pt x="86" y="14"/>
                  </a:lnTo>
                  <a:lnTo>
                    <a:pt x="80" y="14"/>
                  </a:lnTo>
                  <a:lnTo>
                    <a:pt x="80" y="14"/>
                  </a:lnTo>
                  <a:lnTo>
                    <a:pt x="70" y="14"/>
                  </a:lnTo>
                  <a:lnTo>
                    <a:pt x="70" y="14"/>
                  </a:lnTo>
                  <a:lnTo>
                    <a:pt x="68" y="14"/>
                  </a:lnTo>
                  <a:lnTo>
                    <a:pt x="68" y="14"/>
                  </a:lnTo>
                  <a:lnTo>
                    <a:pt x="62" y="14"/>
                  </a:lnTo>
                  <a:lnTo>
                    <a:pt x="54" y="18"/>
                  </a:lnTo>
                  <a:lnTo>
                    <a:pt x="54" y="18"/>
                  </a:lnTo>
                  <a:lnTo>
                    <a:pt x="46" y="20"/>
                  </a:lnTo>
                  <a:lnTo>
                    <a:pt x="40" y="22"/>
                  </a:lnTo>
                  <a:lnTo>
                    <a:pt x="40" y="22"/>
                  </a:lnTo>
                  <a:lnTo>
                    <a:pt x="34" y="26"/>
                  </a:lnTo>
                  <a:lnTo>
                    <a:pt x="26" y="30"/>
                  </a:lnTo>
                  <a:lnTo>
                    <a:pt x="26" y="30"/>
                  </a:lnTo>
                  <a:lnTo>
                    <a:pt x="18" y="32"/>
                  </a:lnTo>
                  <a:lnTo>
                    <a:pt x="10" y="32"/>
                  </a:lnTo>
                  <a:lnTo>
                    <a:pt x="10" y="32"/>
                  </a:lnTo>
                  <a:lnTo>
                    <a:pt x="2" y="38"/>
                  </a:lnTo>
                  <a:lnTo>
                    <a:pt x="0" y="42"/>
                  </a:lnTo>
                  <a:lnTo>
                    <a:pt x="0" y="44"/>
                  </a:lnTo>
                  <a:lnTo>
                    <a:pt x="0" y="44"/>
                  </a:lnTo>
                  <a:lnTo>
                    <a:pt x="2" y="46"/>
                  </a:lnTo>
                  <a:lnTo>
                    <a:pt x="6" y="48"/>
                  </a:lnTo>
                  <a:lnTo>
                    <a:pt x="16" y="52"/>
                  </a:lnTo>
                  <a:lnTo>
                    <a:pt x="16" y="52"/>
                  </a:lnTo>
                  <a:lnTo>
                    <a:pt x="20" y="58"/>
                  </a:lnTo>
                  <a:lnTo>
                    <a:pt x="20" y="64"/>
                  </a:lnTo>
                  <a:lnTo>
                    <a:pt x="22" y="70"/>
                  </a:lnTo>
                  <a:lnTo>
                    <a:pt x="26" y="72"/>
                  </a:lnTo>
                  <a:lnTo>
                    <a:pt x="28" y="74"/>
                  </a:lnTo>
                  <a:lnTo>
                    <a:pt x="28" y="74"/>
                  </a:lnTo>
                  <a:lnTo>
                    <a:pt x="36" y="74"/>
                  </a:lnTo>
                  <a:lnTo>
                    <a:pt x="36" y="74"/>
                  </a:lnTo>
                  <a:lnTo>
                    <a:pt x="42" y="76"/>
                  </a:lnTo>
                  <a:lnTo>
                    <a:pt x="46" y="78"/>
                  </a:lnTo>
                  <a:lnTo>
                    <a:pt x="46" y="78"/>
                  </a:lnTo>
                  <a:lnTo>
                    <a:pt x="50" y="78"/>
                  </a:lnTo>
                  <a:lnTo>
                    <a:pt x="50" y="78"/>
                  </a:lnTo>
                  <a:lnTo>
                    <a:pt x="54" y="78"/>
                  </a:lnTo>
                  <a:lnTo>
                    <a:pt x="60" y="74"/>
                  </a:lnTo>
                  <a:lnTo>
                    <a:pt x="60" y="74"/>
                  </a:lnTo>
                  <a:lnTo>
                    <a:pt x="74" y="64"/>
                  </a:lnTo>
                  <a:lnTo>
                    <a:pt x="80" y="60"/>
                  </a:lnTo>
                  <a:lnTo>
                    <a:pt x="90" y="58"/>
                  </a:lnTo>
                  <a:lnTo>
                    <a:pt x="90" y="58"/>
                  </a:lnTo>
                  <a:lnTo>
                    <a:pt x="98" y="56"/>
                  </a:lnTo>
                  <a:lnTo>
                    <a:pt x="106" y="52"/>
                  </a:lnTo>
                  <a:lnTo>
                    <a:pt x="122" y="44"/>
                  </a:lnTo>
                  <a:lnTo>
                    <a:pt x="122" y="44"/>
                  </a:lnTo>
                  <a:lnTo>
                    <a:pt x="128" y="40"/>
                  </a:lnTo>
                  <a:lnTo>
                    <a:pt x="130" y="36"/>
                  </a:lnTo>
                  <a:lnTo>
                    <a:pt x="130" y="32"/>
                  </a:lnTo>
                  <a:lnTo>
                    <a:pt x="128" y="28"/>
                  </a:lnTo>
                  <a:lnTo>
                    <a:pt x="120" y="22"/>
                  </a:lnTo>
                  <a:lnTo>
                    <a:pt x="116" y="18"/>
                  </a:lnTo>
                  <a:lnTo>
                    <a:pt x="116" y="14"/>
                  </a:lnTo>
                  <a:lnTo>
                    <a:pt x="116" y="14"/>
                  </a:lnTo>
                  <a:lnTo>
                    <a:pt x="112" y="6"/>
                  </a:lnTo>
                  <a:lnTo>
                    <a:pt x="110" y="2"/>
                  </a:lnTo>
                  <a:lnTo>
                    <a:pt x="106"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407" name="Freeform 157"/>
            <p:cNvSpPr>
              <a:spLocks/>
            </p:cNvSpPr>
            <p:nvPr/>
          </p:nvSpPr>
          <p:spPr bwMode="auto">
            <a:xfrm>
              <a:off x="672" y="1304"/>
              <a:ext cx="130" cy="78"/>
            </a:xfrm>
            <a:custGeom>
              <a:avLst/>
              <a:gdLst>
                <a:gd name="T0" fmla="*/ 106 w 130"/>
                <a:gd name="T1" fmla="*/ 0 h 78"/>
                <a:gd name="T2" fmla="*/ 102 w 130"/>
                <a:gd name="T3" fmla="*/ 0 h 78"/>
                <a:gd name="T4" fmla="*/ 94 w 130"/>
                <a:gd name="T5" fmla="*/ 6 h 78"/>
                <a:gd name="T6" fmla="*/ 86 w 130"/>
                <a:gd name="T7" fmla="*/ 14 h 78"/>
                <a:gd name="T8" fmla="*/ 80 w 130"/>
                <a:gd name="T9" fmla="*/ 14 h 78"/>
                <a:gd name="T10" fmla="*/ 70 w 130"/>
                <a:gd name="T11" fmla="*/ 14 h 78"/>
                <a:gd name="T12" fmla="*/ 68 w 130"/>
                <a:gd name="T13" fmla="*/ 14 h 78"/>
                <a:gd name="T14" fmla="*/ 62 w 130"/>
                <a:gd name="T15" fmla="*/ 14 h 78"/>
                <a:gd name="T16" fmla="*/ 54 w 130"/>
                <a:gd name="T17" fmla="*/ 18 h 78"/>
                <a:gd name="T18" fmla="*/ 40 w 130"/>
                <a:gd name="T19" fmla="*/ 22 h 78"/>
                <a:gd name="T20" fmla="*/ 34 w 130"/>
                <a:gd name="T21" fmla="*/ 26 h 78"/>
                <a:gd name="T22" fmla="*/ 26 w 130"/>
                <a:gd name="T23" fmla="*/ 30 h 78"/>
                <a:gd name="T24" fmla="*/ 10 w 130"/>
                <a:gd name="T25" fmla="*/ 32 h 78"/>
                <a:gd name="T26" fmla="*/ 2 w 130"/>
                <a:gd name="T27" fmla="*/ 38 h 78"/>
                <a:gd name="T28" fmla="*/ 0 w 130"/>
                <a:gd name="T29" fmla="*/ 44 h 78"/>
                <a:gd name="T30" fmla="*/ 2 w 130"/>
                <a:gd name="T31" fmla="*/ 46 h 78"/>
                <a:gd name="T32" fmla="*/ 16 w 130"/>
                <a:gd name="T33" fmla="*/ 52 h 78"/>
                <a:gd name="T34" fmla="*/ 20 w 130"/>
                <a:gd name="T35" fmla="*/ 58 h 78"/>
                <a:gd name="T36" fmla="*/ 22 w 130"/>
                <a:gd name="T37" fmla="*/ 70 h 78"/>
                <a:gd name="T38" fmla="*/ 28 w 130"/>
                <a:gd name="T39" fmla="*/ 74 h 78"/>
                <a:gd name="T40" fmla="*/ 36 w 130"/>
                <a:gd name="T41" fmla="*/ 74 h 78"/>
                <a:gd name="T42" fmla="*/ 42 w 130"/>
                <a:gd name="T43" fmla="*/ 76 h 78"/>
                <a:gd name="T44" fmla="*/ 46 w 130"/>
                <a:gd name="T45" fmla="*/ 78 h 78"/>
                <a:gd name="T46" fmla="*/ 50 w 130"/>
                <a:gd name="T47" fmla="*/ 78 h 78"/>
                <a:gd name="T48" fmla="*/ 60 w 130"/>
                <a:gd name="T49" fmla="*/ 74 h 78"/>
                <a:gd name="T50" fmla="*/ 74 w 130"/>
                <a:gd name="T51" fmla="*/ 64 h 78"/>
                <a:gd name="T52" fmla="*/ 90 w 130"/>
                <a:gd name="T53" fmla="*/ 58 h 78"/>
                <a:gd name="T54" fmla="*/ 98 w 130"/>
                <a:gd name="T55" fmla="*/ 56 h 78"/>
                <a:gd name="T56" fmla="*/ 122 w 130"/>
                <a:gd name="T57" fmla="*/ 44 h 78"/>
                <a:gd name="T58" fmla="*/ 128 w 130"/>
                <a:gd name="T59" fmla="*/ 40 h 78"/>
                <a:gd name="T60" fmla="*/ 130 w 130"/>
                <a:gd name="T61" fmla="*/ 32 h 78"/>
                <a:gd name="T62" fmla="*/ 120 w 130"/>
                <a:gd name="T63" fmla="*/ 22 h 78"/>
                <a:gd name="T64" fmla="*/ 116 w 130"/>
                <a:gd name="T65" fmla="*/ 14 h 78"/>
                <a:gd name="T66" fmla="*/ 112 w 130"/>
                <a:gd name="T67" fmla="*/ 6 h 78"/>
                <a:gd name="T68" fmla="*/ 106 w 130"/>
                <a:gd name="T69"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30" h="78">
                  <a:moveTo>
                    <a:pt x="106" y="0"/>
                  </a:moveTo>
                  <a:lnTo>
                    <a:pt x="106" y="0"/>
                  </a:lnTo>
                  <a:lnTo>
                    <a:pt x="102" y="0"/>
                  </a:lnTo>
                  <a:lnTo>
                    <a:pt x="102" y="0"/>
                  </a:lnTo>
                  <a:lnTo>
                    <a:pt x="98" y="2"/>
                  </a:lnTo>
                  <a:lnTo>
                    <a:pt x="94" y="6"/>
                  </a:lnTo>
                  <a:lnTo>
                    <a:pt x="90" y="10"/>
                  </a:lnTo>
                  <a:lnTo>
                    <a:pt x="86" y="14"/>
                  </a:lnTo>
                  <a:lnTo>
                    <a:pt x="86" y="14"/>
                  </a:lnTo>
                  <a:lnTo>
                    <a:pt x="80" y="14"/>
                  </a:lnTo>
                  <a:lnTo>
                    <a:pt x="80" y="14"/>
                  </a:lnTo>
                  <a:lnTo>
                    <a:pt x="70" y="14"/>
                  </a:lnTo>
                  <a:lnTo>
                    <a:pt x="70" y="14"/>
                  </a:lnTo>
                  <a:lnTo>
                    <a:pt x="68" y="14"/>
                  </a:lnTo>
                  <a:lnTo>
                    <a:pt x="68" y="14"/>
                  </a:lnTo>
                  <a:lnTo>
                    <a:pt x="62" y="14"/>
                  </a:lnTo>
                  <a:lnTo>
                    <a:pt x="54" y="18"/>
                  </a:lnTo>
                  <a:lnTo>
                    <a:pt x="54" y="18"/>
                  </a:lnTo>
                  <a:lnTo>
                    <a:pt x="46" y="20"/>
                  </a:lnTo>
                  <a:lnTo>
                    <a:pt x="40" y="22"/>
                  </a:lnTo>
                  <a:lnTo>
                    <a:pt x="40" y="22"/>
                  </a:lnTo>
                  <a:lnTo>
                    <a:pt x="34" y="26"/>
                  </a:lnTo>
                  <a:lnTo>
                    <a:pt x="26" y="30"/>
                  </a:lnTo>
                  <a:lnTo>
                    <a:pt x="26" y="30"/>
                  </a:lnTo>
                  <a:lnTo>
                    <a:pt x="18" y="32"/>
                  </a:lnTo>
                  <a:lnTo>
                    <a:pt x="10" y="32"/>
                  </a:lnTo>
                  <a:lnTo>
                    <a:pt x="10" y="32"/>
                  </a:lnTo>
                  <a:lnTo>
                    <a:pt x="2" y="38"/>
                  </a:lnTo>
                  <a:lnTo>
                    <a:pt x="0" y="42"/>
                  </a:lnTo>
                  <a:lnTo>
                    <a:pt x="0" y="44"/>
                  </a:lnTo>
                  <a:lnTo>
                    <a:pt x="0" y="44"/>
                  </a:lnTo>
                  <a:lnTo>
                    <a:pt x="2" y="46"/>
                  </a:lnTo>
                  <a:lnTo>
                    <a:pt x="6" y="48"/>
                  </a:lnTo>
                  <a:lnTo>
                    <a:pt x="16" y="52"/>
                  </a:lnTo>
                  <a:lnTo>
                    <a:pt x="16" y="52"/>
                  </a:lnTo>
                  <a:lnTo>
                    <a:pt x="20" y="58"/>
                  </a:lnTo>
                  <a:lnTo>
                    <a:pt x="20" y="64"/>
                  </a:lnTo>
                  <a:lnTo>
                    <a:pt x="22" y="70"/>
                  </a:lnTo>
                  <a:lnTo>
                    <a:pt x="26" y="72"/>
                  </a:lnTo>
                  <a:lnTo>
                    <a:pt x="28" y="74"/>
                  </a:lnTo>
                  <a:lnTo>
                    <a:pt x="28" y="74"/>
                  </a:lnTo>
                  <a:lnTo>
                    <a:pt x="36" y="74"/>
                  </a:lnTo>
                  <a:lnTo>
                    <a:pt x="36" y="74"/>
                  </a:lnTo>
                  <a:lnTo>
                    <a:pt x="42" y="76"/>
                  </a:lnTo>
                  <a:lnTo>
                    <a:pt x="46" y="78"/>
                  </a:lnTo>
                  <a:lnTo>
                    <a:pt x="46" y="78"/>
                  </a:lnTo>
                  <a:lnTo>
                    <a:pt x="50" y="78"/>
                  </a:lnTo>
                  <a:lnTo>
                    <a:pt x="50" y="78"/>
                  </a:lnTo>
                  <a:lnTo>
                    <a:pt x="54" y="78"/>
                  </a:lnTo>
                  <a:lnTo>
                    <a:pt x="60" y="74"/>
                  </a:lnTo>
                  <a:lnTo>
                    <a:pt x="60" y="74"/>
                  </a:lnTo>
                  <a:lnTo>
                    <a:pt x="74" y="64"/>
                  </a:lnTo>
                  <a:lnTo>
                    <a:pt x="80" y="60"/>
                  </a:lnTo>
                  <a:lnTo>
                    <a:pt x="90" y="58"/>
                  </a:lnTo>
                  <a:lnTo>
                    <a:pt x="90" y="58"/>
                  </a:lnTo>
                  <a:lnTo>
                    <a:pt x="98" y="56"/>
                  </a:lnTo>
                  <a:lnTo>
                    <a:pt x="106" y="52"/>
                  </a:lnTo>
                  <a:lnTo>
                    <a:pt x="122" y="44"/>
                  </a:lnTo>
                  <a:lnTo>
                    <a:pt x="122" y="44"/>
                  </a:lnTo>
                  <a:lnTo>
                    <a:pt x="128" y="40"/>
                  </a:lnTo>
                  <a:lnTo>
                    <a:pt x="130" y="36"/>
                  </a:lnTo>
                  <a:lnTo>
                    <a:pt x="130" y="32"/>
                  </a:lnTo>
                  <a:lnTo>
                    <a:pt x="128" y="28"/>
                  </a:lnTo>
                  <a:lnTo>
                    <a:pt x="120" y="22"/>
                  </a:lnTo>
                  <a:lnTo>
                    <a:pt x="116" y="18"/>
                  </a:lnTo>
                  <a:lnTo>
                    <a:pt x="116" y="14"/>
                  </a:lnTo>
                  <a:lnTo>
                    <a:pt x="116" y="14"/>
                  </a:lnTo>
                  <a:lnTo>
                    <a:pt x="112" y="6"/>
                  </a:lnTo>
                  <a:lnTo>
                    <a:pt x="110" y="2"/>
                  </a:lnTo>
                  <a:lnTo>
                    <a:pt x="10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408" name="Freeform 158"/>
            <p:cNvSpPr>
              <a:spLocks/>
            </p:cNvSpPr>
            <p:nvPr/>
          </p:nvSpPr>
          <p:spPr bwMode="auto">
            <a:xfrm>
              <a:off x="4448" y="2170"/>
              <a:ext cx="138" cy="60"/>
            </a:xfrm>
            <a:custGeom>
              <a:avLst/>
              <a:gdLst>
                <a:gd name="T0" fmla="*/ 38 w 138"/>
                <a:gd name="T1" fmla="*/ 0 h 60"/>
                <a:gd name="T2" fmla="*/ 36 w 138"/>
                <a:gd name="T3" fmla="*/ 0 h 60"/>
                <a:gd name="T4" fmla="*/ 26 w 138"/>
                <a:gd name="T5" fmla="*/ 4 h 60"/>
                <a:gd name="T6" fmla="*/ 18 w 138"/>
                <a:gd name="T7" fmla="*/ 10 h 60"/>
                <a:gd name="T8" fmla="*/ 2 w 138"/>
                <a:gd name="T9" fmla="*/ 10 h 60"/>
                <a:gd name="T10" fmla="*/ 0 w 138"/>
                <a:gd name="T11" fmla="*/ 14 h 60"/>
                <a:gd name="T12" fmla="*/ 2 w 138"/>
                <a:gd name="T13" fmla="*/ 22 h 60"/>
                <a:gd name="T14" fmla="*/ 10 w 138"/>
                <a:gd name="T15" fmla="*/ 28 h 60"/>
                <a:gd name="T16" fmla="*/ 12 w 138"/>
                <a:gd name="T17" fmla="*/ 28 h 60"/>
                <a:gd name="T18" fmla="*/ 16 w 138"/>
                <a:gd name="T19" fmla="*/ 26 h 60"/>
                <a:gd name="T20" fmla="*/ 26 w 138"/>
                <a:gd name="T21" fmla="*/ 22 h 60"/>
                <a:gd name="T22" fmla="*/ 32 w 138"/>
                <a:gd name="T23" fmla="*/ 20 h 60"/>
                <a:gd name="T24" fmla="*/ 40 w 138"/>
                <a:gd name="T25" fmla="*/ 22 h 60"/>
                <a:gd name="T26" fmla="*/ 62 w 138"/>
                <a:gd name="T27" fmla="*/ 30 h 60"/>
                <a:gd name="T28" fmla="*/ 70 w 138"/>
                <a:gd name="T29" fmla="*/ 36 h 60"/>
                <a:gd name="T30" fmla="*/ 78 w 138"/>
                <a:gd name="T31" fmla="*/ 40 h 60"/>
                <a:gd name="T32" fmla="*/ 88 w 138"/>
                <a:gd name="T33" fmla="*/ 44 h 60"/>
                <a:gd name="T34" fmla="*/ 96 w 138"/>
                <a:gd name="T35" fmla="*/ 50 h 60"/>
                <a:gd name="T36" fmla="*/ 100 w 138"/>
                <a:gd name="T37" fmla="*/ 56 h 60"/>
                <a:gd name="T38" fmla="*/ 108 w 138"/>
                <a:gd name="T39" fmla="*/ 60 h 60"/>
                <a:gd name="T40" fmla="*/ 108 w 138"/>
                <a:gd name="T41" fmla="*/ 60 h 60"/>
                <a:gd name="T42" fmla="*/ 116 w 138"/>
                <a:gd name="T43" fmla="*/ 58 h 60"/>
                <a:gd name="T44" fmla="*/ 122 w 138"/>
                <a:gd name="T45" fmla="*/ 58 h 60"/>
                <a:gd name="T46" fmla="*/ 124 w 138"/>
                <a:gd name="T47" fmla="*/ 58 h 60"/>
                <a:gd name="T48" fmla="*/ 126 w 138"/>
                <a:gd name="T49" fmla="*/ 58 h 60"/>
                <a:gd name="T50" fmla="*/ 128 w 138"/>
                <a:gd name="T51" fmla="*/ 58 h 60"/>
                <a:gd name="T52" fmla="*/ 132 w 138"/>
                <a:gd name="T53" fmla="*/ 56 h 60"/>
                <a:gd name="T54" fmla="*/ 138 w 138"/>
                <a:gd name="T55" fmla="*/ 52 h 60"/>
                <a:gd name="T56" fmla="*/ 138 w 138"/>
                <a:gd name="T57" fmla="*/ 48 h 60"/>
                <a:gd name="T58" fmla="*/ 130 w 138"/>
                <a:gd name="T59" fmla="*/ 42 h 60"/>
                <a:gd name="T60" fmla="*/ 120 w 138"/>
                <a:gd name="T61" fmla="*/ 42 h 60"/>
                <a:gd name="T62" fmla="*/ 96 w 138"/>
                <a:gd name="T63" fmla="*/ 30 h 60"/>
                <a:gd name="T64" fmla="*/ 92 w 138"/>
                <a:gd name="T65" fmla="*/ 26 h 60"/>
                <a:gd name="T66" fmla="*/ 86 w 138"/>
                <a:gd name="T67" fmla="*/ 22 h 60"/>
                <a:gd name="T68" fmla="*/ 82 w 138"/>
                <a:gd name="T69" fmla="*/ 22 h 60"/>
                <a:gd name="T70" fmla="*/ 80 w 138"/>
                <a:gd name="T71" fmla="*/ 22 h 60"/>
                <a:gd name="T72" fmla="*/ 80 w 138"/>
                <a:gd name="T73" fmla="*/ 22 h 60"/>
                <a:gd name="T74" fmla="*/ 74 w 138"/>
                <a:gd name="T75" fmla="*/ 20 h 60"/>
                <a:gd name="T76" fmla="*/ 72 w 138"/>
                <a:gd name="T77" fmla="*/ 18 h 60"/>
                <a:gd name="T78" fmla="*/ 68 w 138"/>
                <a:gd name="T79" fmla="*/ 16 h 60"/>
                <a:gd name="T80" fmla="*/ 48 w 138"/>
                <a:gd name="T81" fmla="*/ 2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38" h="60">
                  <a:moveTo>
                    <a:pt x="38" y="0"/>
                  </a:moveTo>
                  <a:lnTo>
                    <a:pt x="38" y="0"/>
                  </a:lnTo>
                  <a:lnTo>
                    <a:pt x="36" y="0"/>
                  </a:lnTo>
                  <a:lnTo>
                    <a:pt x="36" y="0"/>
                  </a:lnTo>
                  <a:lnTo>
                    <a:pt x="30" y="2"/>
                  </a:lnTo>
                  <a:lnTo>
                    <a:pt x="26" y="4"/>
                  </a:lnTo>
                  <a:lnTo>
                    <a:pt x="18" y="10"/>
                  </a:lnTo>
                  <a:lnTo>
                    <a:pt x="18" y="10"/>
                  </a:lnTo>
                  <a:lnTo>
                    <a:pt x="6" y="10"/>
                  </a:lnTo>
                  <a:lnTo>
                    <a:pt x="2" y="10"/>
                  </a:lnTo>
                  <a:lnTo>
                    <a:pt x="0" y="14"/>
                  </a:lnTo>
                  <a:lnTo>
                    <a:pt x="0" y="14"/>
                  </a:lnTo>
                  <a:lnTo>
                    <a:pt x="0" y="18"/>
                  </a:lnTo>
                  <a:lnTo>
                    <a:pt x="2" y="22"/>
                  </a:lnTo>
                  <a:lnTo>
                    <a:pt x="6" y="26"/>
                  </a:lnTo>
                  <a:lnTo>
                    <a:pt x="10" y="28"/>
                  </a:lnTo>
                  <a:lnTo>
                    <a:pt x="10" y="28"/>
                  </a:lnTo>
                  <a:lnTo>
                    <a:pt x="12" y="28"/>
                  </a:lnTo>
                  <a:lnTo>
                    <a:pt x="12" y="28"/>
                  </a:lnTo>
                  <a:lnTo>
                    <a:pt x="16" y="26"/>
                  </a:lnTo>
                  <a:lnTo>
                    <a:pt x="18" y="26"/>
                  </a:lnTo>
                  <a:lnTo>
                    <a:pt x="26" y="22"/>
                  </a:lnTo>
                  <a:lnTo>
                    <a:pt x="26" y="22"/>
                  </a:lnTo>
                  <a:lnTo>
                    <a:pt x="32" y="20"/>
                  </a:lnTo>
                  <a:lnTo>
                    <a:pt x="32" y="20"/>
                  </a:lnTo>
                  <a:lnTo>
                    <a:pt x="40" y="22"/>
                  </a:lnTo>
                  <a:lnTo>
                    <a:pt x="48" y="24"/>
                  </a:lnTo>
                  <a:lnTo>
                    <a:pt x="62" y="30"/>
                  </a:lnTo>
                  <a:lnTo>
                    <a:pt x="62" y="30"/>
                  </a:lnTo>
                  <a:lnTo>
                    <a:pt x="70" y="36"/>
                  </a:lnTo>
                  <a:lnTo>
                    <a:pt x="74" y="38"/>
                  </a:lnTo>
                  <a:lnTo>
                    <a:pt x="78" y="40"/>
                  </a:lnTo>
                  <a:lnTo>
                    <a:pt x="78" y="40"/>
                  </a:lnTo>
                  <a:lnTo>
                    <a:pt x="88" y="44"/>
                  </a:lnTo>
                  <a:lnTo>
                    <a:pt x="92" y="46"/>
                  </a:lnTo>
                  <a:lnTo>
                    <a:pt x="96" y="50"/>
                  </a:lnTo>
                  <a:lnTo>
                    <a:pt x="96" y="50"/>
                  </a:lnTo>
                  <a:lnTo>
                    <a:pt x="100" y="56"/>
                  </a:lnTo>
                  <a:lnTo>
                    <a:pt x="104" y="58"/>
                  </a:lnTo>
                  <a:lnTo>
                    <a:pt x="108" y="60"/>
                  </a:lnTo>
                  <a:lnTo>
                    <a:pt x="108" y="60"/>
                  </a:lnTo>
                  <a:lnTo>
                    <a:pt x="108" y="60"/>
                  </a:lnTo>
                  <a:lnTo>
                    <a:pt x="108" y="60"/>
                  </a:lnTo>
                  <a:lnTo>
                    <a:pt x="116" y="58"/>
                  </a:lnTo>
                  <a:lnTo>
                    <a:pt x="116" y="58"/>
                  </a:lnTo>
                  <a:lnTo>
                    <a:pt x="122" y="58"/>
                  </a:lnTo>
                  <a:lnTo>
                    <a:pt x="122" y="58"/>
                  </a:lnTo>
                  <a:lnTo>
                    <a:pt x="124" y="58"/>
                  </a:lnTo>
                  <a:lnTo>
                    <a:pt x="124" y="58"/>
                  </a:lnTo>
                  <a:lnTo>
                    <a:pt x="126" y="58"/>
                  </a:lnTo>
                  <a:lnTo>
                    <a:pt x="126" y="58"/>
                  </a:lnTo>
                  <a:lnTo>
                    <a:pt x="128" y="58"/>
                  </a:lnTo>
                  <a:lnTo>
                    <a:pt x="128" y="58"/>
                  </a:lnTo>
                  <a:lnTo>
                    <a:pt x="132" y="56"/>
                  </a:lnTo>
                  <a:lnTo>
                    <a:pt x="136" y="56"/>
                  </a:lnTo>
                  <a:lnTo>
                    <a:pt x="138" y="52"/>
                  </a:lnTo>
                  <a:lnTo>
                    <a:pt x="138" y="48"/>
                  </a:lnTo>
                  <a:lnTo>
                    <a:pt x="138" y="48"/>
                  </a:lnTo>
                  <a:lnTo>
                    <a:pt x="134" y="44"/>
                  </a:lnTo>
                  <a:lnTo>
                    <a:pt x="130" y="42"/>
                  </a:lnTo>
                  <a:lnTo>
                    <a:pt x="120" y="42"/>
                  </a:lnTo>
                  <a:lnTo>
                    <a:pt x="120" y="42"/>
                  </a:lnTo>
                  <a:lnTo>
                    <a:pt x="108" y="38"/>
                  </a:lnTo>
                  <a:lnTo>
                    <a:pt x="96" y="30"/>
                  </a:lnTo>
                  <a:lnTo>
                    <a:pt x="96" y="30"/>
                  </a:lnTo>
                  <a:lnTo>
                    <a:pt x="92" y="26"/>
                  </a:lnTo>
                  <a:lnTo>
                    <a:pt x="88" y="22"/>
                  </a:lnTo>
                  <a:lnTo>
                    <a:pt x="86" y="22"/>
                  </a:lnTo>
                  <a:lnTo>
                    <a:pt x="86" y="22"/>
                  </a:lnTo>
                  <a:lnTo>
                    <a:pt x="82" y="22"/>
                  </a:lnTo>
                  <a:lnTo>
                    <a:pt x="82" y="22"/>
                  </a:lnTo>
                  <a:lnTo>
                    <a:pt x="80" y="22"/>
                  </a:lnTo>
                  <a:lnTo>
                    <a:pt x="80" y="22"/>
                  </a:lnTo>
                  <a:lnTo>
                    <a:pt x="80" y="22"/>
                  </a:lnTo>
                  <a:lnTo>
                    <a:pt x="80" y="22"/>
                  </a:lnTo>
                  <a:lnTo>
                    <a:pt x="74" y="20"/>
                  </a:lnTo>
                  <a:lnTo>
                    <a:pt x="74" y="20"/>
                  </a:lnTo>
                  <a:lnTo>
                    <a:pt x="72" y="18"/>
                  </a:lnTo>
                  <a:lnTo>
                    <a:pt x="68" y="16"/>
                  </a:lnTo>
                  <a:lnTo>
                    <a:pt x="68" y="16"/>
                  </a:lnTo>
                  <a:lnTo>
                    <a:pt x="54" y="4"/>
                  </a:lnTo>
                  <a:lnTo>
                    <a:pt x="48" y="2"/>
                  </a:lnTo>
                  <a:lnTo>
                    <a:pt x="38"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409" name="Freeform 159"/>
            <p:cNvSpPr>
              <a:spLocks/>
            </p:cNvSpPr>
            <p:nvPr/>
          </p:nvSpPr>
          <p:spPr bwMode="auto">
            <a:xfrm>
              <a:off x="4448" y="2170"/>
              <a:ext cx="138" cy="60"/>
            </a:xfrm>
            <a:custGeom>
              <a:avLst/>
              <a:gdLst>
                <a:gd name="T0" fmla="*/ 38 w 138"/>
                <a:gd name="T1" fmla="*/ 0 h 60"/>
                <a:gd name="T2" fmla="*/ 36 w 138"/>
                <a:gd name="T3" fmla="*/ 0 h 60"/>
                <a:gd name="T4" fmla="*/ 26 w 138"/>
                <a:gd name="T5" fmla="*/ 4 h 60"/>
                <a:gd name="T6" fmla="*/ 18 w 138"/>
                <a:gd name="T7" fmla="*/ 10 h 60"/>
                <a:gd name="T8" fmla="*/ 2 w 138"/>
                <a:gd name="T9" fmla="*/ 10 h 60"/>
                <a:gd name="T10" fmla="*/ 0 w 138"/>
                <a:gd name="T11" fmla="*/ 14 h 60"/>
                <a:gd name="T12" fmla="*/ 2 w 138"/>
                <a:gd name="T13" fmla="*/ 22 h 60"/>
                <a:gd name="T14" fmla="*/ 10 w 138"/>
                <a:gd name="T15" fmla="*/ 28 h 60"/>
                <a:gd name="T16" fmla="*/ 12 w 138"/>
                <a:gd name="T17" fmla="*/ 28 h 60"/>
                <a:gd name="T18" fmla="*/ 16 w 138"/>
                <a:gd name="T19" fmla="*/ 26 h 60"/>
                <a:gd name="T20" fmla="*/ 26 w 138"/>
                <a:gd name="T21" fmla="*/ 22 h 60"/>
                <a:gd name="T22" fmla="*/ 32 w 138"/>
                <a:gd name="T23" fmla="*/ 20 h 60"/>
                <a:gd name="T24" fmla="*/ 40 w 138"/>
                <a:gd name="T25" fmla="*/ 22 h 60"/>
                <a:gd name="T26" fmla="*/ 62 w 138"/>
                <a:gd name="T27" fmla="*/ 30 h 60"/>
                <a:gd name="T28" fmla="*/ 70 w 138"/>
                <a:gd name="T29" fmla="*/ 36 h 60"/>
                <a:gd name="T30" fmla="*/ 78 w 138"/>
                <a:gd name="T31" fmla="*/ 40 h 60"/>
                <a:gd name="T32" fmla="*/ 88 w 138"/>
                <a:gd name="T33" fmla="*/ 44 h 60"/>
                <a:gd name="T34" fmla="*/ 96 w 138"/>
                <a:gd name="T35" fmla="*/ 50 h 60"/>
                <a:gd name="T36" fmla="*/ 100 w 138"/>
                <a:gd name="T37" fmla="*/ 56 h 60"/>
                <a:gd name="T38" fmla="*/ 108 w 138"/>
                <a:gd name="T39" fmla="*/ 60 h 60"/>
                <a:gd name="T40" fmla="*/ 108 w 138"/>
                <a:gd name="T41" fmla="*/ 60 h 60"/>
                <a:gd name="T42" fmla="*/ 116 w 138"/>
                <a:gd name="T43" fmla="*/ 58 h 60"/>
                <a:gd name="T44" fmla="*/ 122 w 138"/>
                <a:gd name="T45" fmla="*/ 58 h 60"/>
                <a:gd name="T46" fmla="*/ 124 w 138"/>
                <a:gd name="T47" fmla="*/ 58 h 60"/>
                <a:gd name="T48" fmla="*/ 126 w 138"/>
                <a:gd name="T49" fmla="*/ 58 h 60"/>
                <a:gd name="T50" fmla="*/ 128 w 138"/>
                <a:gd name="T51" fmla="*/ 58 h 60"/>
                <a:gd name="T52" fmla="*/ 132 w 138"/>
                <a:gd name="T53" fmla="*/ 56 h 60"/>
                <a:gd name="T54" fmla="*/ 138 w 138"/>
                <a:gd name="T55" fmla="*/ 52 h 60"/>
                <a:gd name="T56" fmla="*/ 138 w 138"/>
                <a:gd name="T57" fmla="*/ 48 h 60"/>
                <a:gd name="T58" fmla="*/ 130 w 138"/>
                <a:gd name="T59" fmla="*/ 42 h 60"/>
                <a:gd name="T60" fmla="*/ 120 w 138"/>
                <a:gd name="T61" fmla="*/ 42 h 60"/>
                <a:gd name="T62" fmla="*/ 96 w 138"/>
                <a:gd name="T63" fmla="*/ 30 h 60"/>
                <a:gd name="T64" fmla="*/ 92 w 138"/>
                <a:gd name="T65" fmla="*/ 26 h 60"/>
                <a:gd name="T66" fmla="*/ 86 w 138"/>
                <a:gd name="T67" fmla="*/ 22 h 60"/>
                <a:gd name="T68" fmla="*/ 82 w 138"/>
                <a:gd name="T69" fmla="*/ 22 h 60"/>
                <a:gd name="T70" fmla="*/ 80 w 138"/>
                <a:gd name="T71" fmla="*/ 22 h 60"/>
                <a:gd name="T72" fmla="*/ 80 w 138"/>
                <a:gd name="T73" fmla="*/ 22 h 60"/>
                <a:gd name="T74" fmla="*/ 74 w 138"/>
                <a:gd name="T75" fmla="*/ 20 h 60"/>
                <a:gd name="T76" fmla="*/ 72 w 138"/>
                <a:gd name="T77" fmla="*/ 18 h 60"/>
                <a:gd name="T78" fmla="*/ 68 w 138"/>
                <a:gd name="T79" fmla="*/ 16 h 60"/>
                <a:gd name="T80" fmla="*/ 48 w 138"/>
                <a:gd name="T81" fmla="*/ 2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38" h="60">
                  <a:moveTo>
                    <a:pt x="38" y="0"/>
                  </a:moveTo>
                  <a:lnTo>
                    <a:pt x="38" y="0"/>
                  </a:lnTo>
                  <a:lnTo>
                    <a:pt x="36" y="0"/>
                  </a:lnTo>
                  <a:lnTo>
                    <a:pt x="36" y="0"/>
                  </a:lnTo>
                  <a:lnTo>
                    <a:pt x="30" y="2"/>
                  </a:lnTo>
                  <a:lnTo>
                    <a:pt x="26" y="4"/>
                  </a:lnTo>
                  <a:lnTo>
                    <a:pt x="18" y="10"/>
                  </a:lnTo>
                  <a:lnTo>
                    <a:pt x="18" y="10"/>
                  </a:lnTo>
                  <a:lnTo>
                    <a:pt x="6" y="10"/>
                  </a:lnTo>
                  <a:lnTo>
                    <a:pt x="2" y="10"/>
                  </a:lnTo>
                  <a:lnTo>
                    <a:pt x="0" y="14"/>
                  </a:lnTo>
                  <a:lnTo>
                    <a:pt x="0" y="14"/>
                  </a:lnTo>
                  <a:lnTo>
                    <a:pt x="0" y="18"/>
                  </a:lnTo>
                  <a:lnTo>
                    <a:pt x="2" y="22"/>
                  </a:lnTo>
                  <a:lnTo>
                    <a:pt x="6" y="26"/>
                  </a:lnTo>
                  <a:lnTo>
                    <a:pt x="10" y="28"/>
                  </a:lnTo>
                  <a:lnTo>
                    <a:pt x="10" y="28"/>
                  </a:lnTo>
                  <a:lnTo>
                    <a:pt x="12" y="28"/>
                  </a:lnTo>
                  <a:lnTo>
                    <a:pt x="12" y="28"/>
                  </a:lnTo>
                  <a:lnTo>
                    <a:pt x="16" y="26"/>
                  </a:lnTo>
                  <a:lnTo>
                    <a:pt x="18" y="26"/>
                  </a:lnTo>
                  <a:lnTo>
                    <a:pt x="26" y="22"/>
                  </a:lnTo>
                  <a:lnTo>
                    <a:pt x="26" y="22"/>
                  </a:lnTo>
                  <a:lnTo>
                    <a:pt x="32" y="20"/>
                  </a:lnTo>
                  <a:lnTo>
                    <a:pt x="32" y="20"/>
                  </a:lnTo>
                  <a:lnTo>
                    <a:pt x="40" y="22"/>
                  </a:lnTo>
                  <a:lnTo>
                    <a:pt x="48" y="24"/>
                  </a:lnTo>
                  <a:lnTo>
                    <a:pt x="62" y="30"/>
                  </a:lnTo>
                  <a:lnTo>
                    <a:pt x="62" y="30"/>
                  </a:lnTo>
                  <a:lnTo>
                    <a:pt x="70" y="36"/>
                  </a:lnTo>
                  <a:lnTo>
                    <a:pt x="74" y="38"/>
                  </a:lnTo>
                  <a:lnTo>
                    <a:pt x="78" y="40"/>
                  </a:lnTo>
                  <a:lnTo>
                    <a:pt x="78" y="40"/>
                  </a:lnTo>
                  <a:lnTo>
                    <a:pt x="88" y="44"/>
                  </a:lnTo>
                  <a:lnTo>
                    <a:pt x="92" y="46"/>
                  </a:lnTo>
                  <a:lnTo>
                    <a:pt x="96" y="50"/>
                  </a:lnTo>
                  <a:lnTo>
                    <a:pt x="96" y="50"/>
                  </a:lnTo>
                  <a:lnTo>
                    <a:pt x="100" y="56"/>
                  </a:lnTo>
                  <a:lnTo>
                    <a:pt x="104" y="58"/>
                  </a:lnTo>
                  <a:lnTo>
                    <a:pt x="108" y="60"/>
                  </a:lnTo>
                  <a:lnTo>
                    <a:pt x="108" y="60"/>
                  </a:lnTo>
                  <a:lnTo>
                    <a:pt x="108" y="60"/>
                  </a:lnTo>
                  <a:lnTo>
                    <a:pt x="108" y="60"/>
                  </a:lnTo>
                  <a:lnTo>
                    <a:pt x="116" y="58"/>
                  </a:lnTo>
                  <a:lnTo>
                    <a:pt x="116" y="58"/>
                  </a:lnTo>
                  <a:lnTo>
                    <a:pt x="122" y="58"/>
                  </a:lnTo>
                  <a:lnTo>
                    <a:pt x="122" y="58"/>
                  </a:lnTo>
                  <a:lnTo>
                    <a:pt x="124" y="58"/>
                  </a:lnTo>
                  <a:lnTo>
                    <a:pt x="124" y="58"/>
                  </a:lnTo>
                  <a:lnTo>
                    <a:pt x="126" y="58"/>
                  </a:lnTo>
                  <a:lnTo>
                    <a:pt x="126" y="58"/>
                  </a:lnTo>
                  <a:lnTo>
                    <a:pt x="128" y="58"/>
                  </a:lnTo>
                  <a:lnTo>
                    <a:pt x="128" y="58"/>
                  </a:lnTo>
                  <a:lnTo>
                    <a:pt x="132" y="56"/>
                  </a:lnTo>
                  <a:lnTo>
                    <a:pt x="136" y="56"/>
                  </a:lnTo>
                  <a:lnTo>
                    <a:pt x="138" y="52"/>
                  </a:lnTo>
                  <a:lnTo>
                    <a:pt x="138" y="48"/>
                  </a:lnTo>
                  <a:lnTo>
                    <a:pt x="138" y="48"/>
                  </a:lnTo>
                  <a:lnTo>
                    <a:pt x="134" y="44"/>
                  </a:lnTo>
                  <a:lnTo>
                    <a:pt x="130" y="42"/>
                  </a:lnTo>
                  <a:lnTo>
                    <a:pt x="120" y="42"/>
                  </a:lnTo>
                  <a:lnTo>
                    <a:pt x="120" y="42"/>
                  </a:lnTo>
                  <a:lnTo>
                    <a:pt x="108" y="38"/>
                  </a:lnTo>
                  <a:lnTo>
                    <a:pt x="96" y="30"/>
                  </a:lnTo>
                  <a:lnTo>
                    <a:pt x="96" y="30"/>
                  </a:lnTo>
                  <a:lnTo>
                    <a:pt x="92" y="26"/>
                  </a:lnTo>
                  <a:lnTo>
                    <a:pt x="88" y="22"/>
                  </a:lnTo>
                  <a:lnTo>
                    <a:pt x="86" y="22"/>
                  </a:lnTo>
                  <a:lnTo>
                    <a:pt x="86" y="22"/>
                  </a:lnTo>
                  <a:lnTo>
                    <a:pt x="82" y="22"/>
                  </a:lnTo>
                  <a:lnTo>
                    <a:pt x="82" y="22"/>
                  </a:lnTo>
                  <a:lnTo>
                    <a:pt x="80" y="22"/>
                  </a:lnTo>
                  <a:lnTo>
                    <a:pt x="80" y="22"/>
                  </a:lnTo>
                  <a:lnTo>
                    <a:pt x="80" y="22"/>
                  </a:lnTo>
                  <a:lnTo>
                    <a:pt x="80" y="22"/>
                  </a:lnTo>
                  <a:lnTo>
                    <a:pt x="74" y="20"/>
                  </a:lnTo>
                  <a:lnTo>
                    <a:pt x="74" y="20"/>
                  </a:lnTo>
                  <a:lnTo>
                    <a:pt x="72" y="18"/>
                  </a:lnTo>
                  <a:lnTo>
                    <a:pt x="68" y="16"/>
                  </a:lnTo>
                  <a:lnTo>
                    <a:pt x="68" y="16"/>
                  </a:lnTo>
                  <a:lnTo>
                    <a:pt x="54" y="4"/>
                  </a:lnTo>
                  <a:lnTo>
                    <a:pt x="48" y="2"/>
                  </a:lnTo>
                  <a:lnTo>
                    <a:pt x="3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410" name="Freeform 160"/>
            <p:cNvSpPr>
              <a:spLocks/>
            </p:cNvSpPr>
            <p:nvPr/>
          </p:nvSpPr>
          <p:spPr bwMode="auto">
            <a:xfrm>
              <a:off x="4534" y="2248"/>
              <a:ext cx="26" cy="20"/>
            </a:xfrm>
            <a:custGeom>
              <a:avLst/>
              <a:gdLst>
                <a:gd name="T0" fmla="*/ 8 w 26"/>
                <a:gd name="T1" fmla="*/ 0 h 20"/>
                <a:gd name="T2" fmla="*/ 8 w 26"/>
                <a:gd name="T3" fmla="*/ 0 h 20"/>
                <a:gd name="T4" fmla="*/ 2 w 26"/>
                <a:gd name="T5" fmla="*/ 0 h 20"/>
                <a:gd name="T6" fmla="*/ 0 w 26"/>
                <a:gd name="T7" fmla="*/ 4 h 20"/>
                <a:gd name="T8" fmla="*/ 0 w 26"/>
                <a:gd name="T9" fmla="*/ 6 h 20"/>
                <a:gd name="T10" fmla="*/ 0 w 26"/>
                <a:gd name="T11" fmla="*/ 6 h 20"/>
                <a:gd name="T12" fmla="*/ 0 w 26"/>
                <a:gd name="T13" fmla="*/ 10 h 20"/>
                <a:gd name="T14" fmla="*/ 2 w 26"/>
                <a:gd name="T15" fmla="*/ 12 h 20"/>
                <a:gd name="T16" fmla="*/ 10 w 26"/>
                <a:gd name="T17" fmla="*/ 16 h 20"/>
                <a:gd name="T18" fmla="*/ 10 w 26"/>
                <a:gd name="T19" fmla="*/ 16 h 20"/>
                <a:gd name="T20" fmla="*/ 14 w 26"/>
                <a:gd name="T21" fmla="*/ 18 h 20"/>
                <a:gd name="T22" fmla="*/ 20 w 26"/>
                <a:gd name="T23" fmla="*/ 20 h 20"/>
                <a:gd name="T24" fmla="*/ 20 w 26"/>
                <a:gd name="T25" fmla="*/ 20 h 20"/>
                <a:gd name="T26" fmla="*/ 24 w 26"/>
                <a:gd name="T27" fmla="*/ 18 h 20"/>
                <a:gd name="T28" fmla="*/ 26 w 26"/>
                <a:gd name="T29" fmla="*/ 14 h 20"/>
                <a:gd name="T30" fmla="*/ 26 w 26"/>
                <a:gd name="T31" fmla="*/ 14 h 20"/>
                <a:gd name="T32" fmla="*/ 26 w 26"/>
                <a:gd name="T33" fmla="*/ 10 h 20"/>
                <a:gd name="T34" fmla="*/ 22 w 26"/>
                <a:gd name="T35" fmla="*/ 6 h 20"/>
                <a:gd name="T36" fmla="*/ 16 w 26"/>
                <a:gd name="T37" fmla="*/ 0 h 20"/>
                <a:gd name="T38" fmla="*/ 16 w 26"/>
                <a:gd name="T39" fmla="*/ 0 h 20"/>
                <a:gd name="T40" fmla="*/ 8 w 26"/>
                <a:gd name="T41"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6" h="20">
                  <a:moveTo>
                    <a:pt x="8" y="0"/>
                  </a:moveTo>
                  <a:lnTo>
                    <a:pt x="8" y="0"/>
                  </a:lnTo>
                  <a:lnTo>
                    <a:pt x="2" y="0"/>
                  </a:lnTo>
                  <a:lnTo>
                    <a:pt x="0" y="4"/>
                  </a:lnTo>
                  <a:lnTo>
                    <a:pt x="0" y="6"/>
                  </a:lnTo>
                  <a:lnTo>
                    <a:pt x="0" y="6"/>
                  </a:lnTo>
                  <a:lnTo>
                    <a:pt x="0" y="10"/>
                  </a:lnTo>
                  <a:lnTo>
                    <a:pt x="2" y="12"/>
                  </a:lnTo>
                  <a:lnTo>
                    <a:pt x="10" y="16"/>
                  </a:lnTo>
                  <a:lnTo>
                    <a:pt x="10" y="16"/>
                  </a:lnTo>
                  <a:lnTo>
                    <a:pt x="14" y="18"/>
                  </a:lnTo>
                  <a:lnTo>
                    <a:pt x="20" y="20"/>
                  </a:lnTo>
                  <a:lnTo>
                    <a:pt x="20" y="20"/>
                  </a:lnTo>
                  <a:lnTo>
                    <a:pt x="24" y="18"/>
                  </a:lnTo>
                  <a:lnTo>
                    <a:pt x="26" y="14"/>
                  </a:lnTo>
                  <a:lnTo>
                    <a:pt x="26" y="14"/>
                  </a:lnTo>
                  <a:lnTo>
                    <a:pt x="26" y="10"/>
                  </a:lnTo>
                  <a:lnTo>
                    <a:pt x="22" y="6"/>
                  </a:lnTo>
                  <a:lnTo>
                    <a:pt x="16" y="0"/>
                  </a:lnTo>
                  <a:lnTo>
                    <a:pt x="16" y="0"/>
                  </a:lnTo>
                  <a:lnTo>
                    <a:pt x="8"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411" name="Freeform 161"/>
            <p:cNvSpPr>
              <a:spLocks/>
            </p:cNvSpPr>
            <p:nvPr/>
          </p:nvSpPr>
          <p:spPr bwMode="auto">
            <a:xfrm>
              <a:off x="4534" y="2248"/>
              <a:ext cx="26" cy="20"/>
            </a:xfrm>
            <a:custGeom>
              <a:avLst/>
              <a:gdLst>
                <a:gd name="T0" fmla="*/ 8 w 26"/>
                <a:gd name="T1" fmla="*/ 0 h 20"/>
                <a:gd name="T2" fmla="*/ 8 w 26"/>
                <a:gd name="T3" fmla="*/ 0 h 20"/>
                <a:gd name="T4" fmla="*/ 2 w 26"/>
                <a:gd name="T5" fmla="*/ 0 h 20"/>
                <a:gd name="T6" fmla="*/ 0 w 26"/>
                <a:gd name="T7" fmla="*/ 4 h 20"/>
                <a:gd name="T8" fmla="*/ 0 w 26"/>
                <a:gd name="T9" fmla="*/ 6 h 20"/>
                <a:gd name="T10" fmla="*/ 0 w 26"/>
                <a:gd name="T11" fmla="*/ 6 h 20"/>
                <a:gd name="T12" fmla="*/ 0 w 26"/>
                <a:gd name="T13" fmla="*/ 10 h 20"/>
                <a:gd name="T14" fmla="*/ 2 w 26"/>
                <a:gd name="T15" fmla="*/ 12 h 20"/>
                <a:gd name="T16" fmla="*/ 10 w 26"/>
                <a:gd name="T17" fmla="*/ 16 h 20"/>
                <a:gd name="T18" fmla="*/ 10 w 26"/>
                <a:gd name="T19" fmla="*/ 16 h 20"/>
                <a:gd name="T20" fmla="*/ 14 w 26"/>
                <a:gd name="T21" fmla="*/ 18 h 20"/>
                <a:gd name="T22" fmla="*/ 20 w 26"/>
                <a:gd name="T23" fmla="*/ 20 h 20"/>
                <a:gd name="T24" fmla="*/ 20 w 26"/>
                <a:gd name="T25" fmla="*/ 20 h 20"/>
                <a:gd name="T26" fmla="*/ 24 w 26"/>
                <a:gd name="T27" fmla="*/ 18 h 20"/>
                <a:gd name="T28" fmla="*/ 26 w 26"/>
                <a:gd name="T29" fmla="*/ 14 h 20"/>
                <a:gd name="T30" fmla="*/ 26 w 26"/>
                <a:gd name="T31" fmla="*/ 14 h 20"/>
                <a:gd name="T32" fmla="*/ 26 w 26"/>
                <a:gd name="T33" fmla="*/ 10 h 20"/>
                <a:gd name="T34" fmla="*/ 22 w 26"/>
                <a:gd name="T35" fmla="*/ 6 h 20"/>
                <a:gd name="T36" fmla="*/ 16 w 26"/>
                <a:gd name="T37" fmla="*/ 0 h 20"/>
                <a:gd name="T38" fmla="*/ 16 w 26"/>
                <a:gd name="T39" fmla="*/ 0 h 20"/>
                <a:gd name="T40" fmla="*/ 8 w 26"/>
                <a:gd name="T41"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6" h="20">
                  <a:moveTo>
                    <a:pt x="8" y="0"/>
                  </a:moveTo>
                  <a:lnTo>
                    <a:pt x="8" y="0"/>
                  </a:lnTo>
                  <a:lnTo>
                    <a:pt x="2" y="0"/>
                  </a:lnTo>
                  <a:lnTo>
                    <a:pt x="0" y="4"/>
                  </a:lnTo>
                  <a:lnTo>
                    <a:pt x="0" y="6"/>
                  </a:lnTo>
                  <a:lnTo>
                    <a:pt x="0" y="6"/>
                  </a:lnTo>
                  <a:lnTo>
                    <a:pt x="0" y="10"/>
                  </a:lnTo>
                  <a:lnTo>
                    <a:pt x="2" y="12"/>
                  </a:lnTo>
                  <a:lnTo>
                    <a:pt x="10" y="16"/>
                  </a:lnTo>
                  <a:lnTo>
                    <a:pt x="10" y="16"/>
                  </a:lnTo>
                  <a:lnTo>
                    <a:pt x="14" y="18"/>
                  </a:lnTo>
                  <a:lnTo>
                    <a:pt x="20" y="20"/>
                  </a:lnTo>
                  <a:lnTo>
                    <a:pt x="20" y="20"/>
                  </a:lnTo>
                  <a:lnTo>
                    <a:pt x="24" y="18"/>
                  </a:lnTo>
                  <a:lnTo>
                    <a:pt x="26" y="14"/>
                  </a:lnTo>
                  <a:lnTo>
                    <a:pt x="26" y="14"/>
                  </a:lnTo>
                  <a:lnTo>
                    <a:pt x="26" y="10"/>
                  </a:lnTo>
                  <a:lnTo>
                    <a:pt x="22" y="6"/>
                  </a:lnTo>
                  <a:lnTo>
                    <a:pt x="16" y="0"/>
                  </a:lnTo>
                  <a:lnTo>
                    <a:pt x="16" y="0"/>
                  </a:lnTo>
                  <a:lnTo>
                    <a:pt x="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412" name="Freeform 162"/>
            <p:cNvSpPr>
              <a:spLocks/>
            </p:cNvSpPr>
            <p:nvPr/>
          </p:nvSpPr>
          <p:spPr bwMode="auto">
            <a:xfrm>
              <a:off x="4578" y="2230"/>
              <a:ext cx="86" cy="40"/>
            </a:xfrm>
            <a:custGeom>
              <a:avLst/>
              <a:gdLst>
                <a:gd name="T0" fmla="*/ 46 w 86"/>
                <a:gd name="T1" fmla="*/ 0 h 40"/>
                <a:gd name="T2" fmla="*/ 40 w 86"/>
                <a:gd name="T3" fmla="*/ 2 h 40"/>
                <a:gd name="T4" fmla="*/ 36 w 86"/>
                <a:gd name="T5" fmla="*/ 4 h 40"/>
                <a:gd name="T6" fmla="*/ 36 w 86"/>
                <a:gd name="T7" fmla="*/ 4 h 40"/>
                <a:gd name="T8" fmla="*/ 34 w 86"/>
                <a:gd name="T9" fmla="*/ 4 h 40"/>
                <a:gd name="T10" fmla="*/ 32 w 86"/>
                <a:gd name="T11" fmla="*/ 2 h 40"/>
                <a:gd name="T12" fmla="*/ 28 w 86"/>
                <a:gd name="T13" fmla="*/ 0 h 40"/>
                <a:gd name="T14" fmla="*/ 26 w 86"/>
                <a:gd name="T15" fmla="*/ 0 h 40"/>
                <a:gd name="T16" fmla="*/ 24 w 86"/>
                <a:gd name="T17" fmla="*/ 0 h 40"/>
                <a:gd name="T18" fmla="*/ 22 w 86"/>
                <a:gd name="T19" fmla="*/ 4 h 40"/>
                <a:gd name="T20" fmla="*/ 24 w 86"/>
                <a:gd name="T21" fmla="*/ 14 h 40"/>
                <a:gd name="T22" fmla="*/ 22 w 86"/>
                <a:gd name="T23" fmla="*/ 18 h 40"/>
                <a:gd name="T24" fmla="*/ 16 w 86"/>
                <a:gd name="T25" fmla="*/ 18 h 40"/>
                <a:gd name="T26" fmla="*/ 12 w 86"/>
                <a:gd name="T27" fmla="*/ 18 h 40"/>
                <a:gd name="T28" fmla="*/ 8 w 86"/>
                <a:gd name="T29" fmla="*/ 18 h 40"/>
                <a:gd name="T30" fmla="*/ 2 w 86"/>
                <a:gd name="T31" fmla="*/ 20 h 40"/>
                <a:gd name="T32" fmla="*/ 0 w 86"/>
                <a:gd name="T33" fmla="*/ 22 h 40"/>
                <a:gd name="T34" fmla="*/ 4 w 86"/>
                <a:gd name="T35" fmla="*/ 26 h 40"/>
                <a:gd name="T36" fmla="*/ 12 w 86"/>
                <a:gd name="T37" fmla="*/ 30 h 40"/>
                <a:gd name="T38" fmla="*/ 14 w 86"/>
                <a:gd name="T39" fmla="*/ 30 h 40"/>
                <a:gd name="T40" fmla="*/ 20 w 86"/>
                <a:gd name="T41" fmla="*/ 30 h 40"/>
                <a:gd name="T42" fmla="*/ 26 w 86"/>
                <a:gd name="T43" fmla="*/ 28 h 40"/>
                <a:gd name="T44" fmla="*/ 32 w 86"/>
                <a:gd name="T45" fmla="*/ 30 h 40"/>
                <a:gd name="T46" fmla="*/ 40 w 86"/>
                <a:gd name="T47" fmla="*/ 38 h 40"/>
                <a:gd name="T48" fmla="*/ 42 w 86"/>
                <a:gd name="T49" fmla="*/ 40 h 40"/>
                <a:gd name="T50" fmla="*/ 44 w 86"/>
                <a:gd name="T51" fmla="*/ 38 h 40"/>
                <a:gd name="T52" fmla="*/ 46 w 86"/>
                <a:gd name="T53" fmla="*/ 32 h 40"/>
                <a:gd name="T54" fmla="*/ 52 w 86"/>
                <a:gd name="T55" fmla="*/ 28 h 40"/>
                <a:gd name="T56" fmla="*/ 72 w 86"/>
                <a:gd name="T57" fmla="*/ 24 h 40"/>
                <a:gd name="T58" fmla="*/ 86 w 86"/>
                <a:gd name="T59" fmla="*/ 18 h 40"/>
                <a:gd name="T60" fmla="*/ 84 w 86"/>
                <a:gd name="T61" fmla="*/ 16 h 40"/>
                <a:gd name="T62" fmla="*/ 72 w 86"/>
                <a:gd name="T63" fmla="*/ 12 h 40"/>
                <a:gd name="T64" fmla="*/ 58 w 86"/>
                <a:gd name="T65" fmla="*/ 10 h 40"/>
                <a:gd name="T66" fmla="*/ 52 w 86"/>
                <a:gd name="T67" fmla="*/ 4 h 40"/>
                <a:gd name="T68" fmla="*/ 46 w 86"/>
                <a:gd name="T69" fmla="*/ 0 h 40"/>
                <a:gd name="T70" fmla="*/ 46 w 86"/>
                <a:gd name="T71"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6" h="40">
                  <a:moveTo>
                    <a:pt x="46" y="0"/>
                  </a:moveTo>
                  <a:lnTo>
                    <a:pt x="46" y="0"/>
                  </a:lnTo>
                  <a:lnTo>
                    <a:pt x="42" y="0"/>
                  </a:lnTo>
                  <a:lnTo>
                    <a:pt x="40" y="2"/>
                  </a:lnTo>
                  <a:lnTo>
                    <a:pt x="40" y="4"/>
                  </a:lnTo>
                  <a:lnTo>
                    <a:pt x="36" y="4"/>
                  </a:lnTo>
                  <a:lnTo>
                    <a:pt x="36" y="4"/>
                  </a:lnTo>
                  <a:lnTo>
                    <a:pt x="36" y="4"/>
                  </a:lnTo>
                  <a:lnTo>
                    <a:pt x="36" y="4"/>
                  </a:lnTo>
                  <a:lnTo>
                    <a:pt x="34" y="4"/>
                  </a:lnTo>
                  <a:lnTo>
                    <a:pt x="32" y="2"/>
                  </a:lnTo>
                  <a:lnTo>
                    <a:pt x="32" y="2"/>
                  </a:lnTo>
                  <a:lnTo>
                    <a:pt x="30" y="0"/>
                  </a:lnTo>
                  <a:lnTo>
                    <a:pt x="28" y="0"/>
                  </a:lnTo>
                  <a:lnTo>
                    <a:pt x="28" y="0"/>
                  </a:lnTo>
                  <a:lnTo>
                    <a:pt x="26" y="0"/>
                  </a:lnTo>
                  <a:lnTo>
                    <a:pt x="26" y="0"/>
                  </a:lnTo>
                  <a:lnTo>
                    <a:pt x="24" y="0"/>
                  </a:lnTo>
                  <a:lnTo>
                    <a:pt x="24" y="0"/>
                  </a:lnTo>
                  <a:lnTo>
                    <a:pt x="22" y="4"/>
                  </a:lnTo>
                  <a:lnTo>
                    <a:pt x="24" y="10"/>
                  </a:lnTo>
                  <a:lnTo>
                    <a:pt x="24" y="14"/>
                  </a:lnTo>
                  <a:lnTo>
                    <a:pt x="22" y="18"/>
                  </a:lnTo>
                  <a:lnTo>
                    <a:pt x="22" y="18"/>
                  </a:lnTo>
                  <a:lnTo>
                    <a:pt x="16" y="18"/>
                  </a:lnTo>
                  <a:lnTo>
                    <a:pt x="16" y="18"/>
                  </a:lnTo>
                  <a:lnTo>
                    <a:pt x="12" y="18"/>
                  </a:lnTo>
                  <a:lnTo>
                    <a:pt x="12" y="18"/>
                  </a:lnTo>
                  <a:lnTo>
                    <a:pt x="8" y="18"/>
                  </a:lnTo>
                  <a:lnTo>
                    <a:pt x="8" y="18"/>
                  </a:lnTo>
                  <a:lnTo>
                    <a:pt x="6" y="18"/>
                  </a:lnTo>
                  <a:lnTo>
                    <a:pt x="2" y="20"/>
                  </a:lnTo>
                  <a:lnTo>
                    <a:pt x="2" y="20"/>
                  </a:lnTo>
                  <a:lnTo>
                    <a:pt x="0" y="22"/>
                  </a:lnTo>
                  <a:lnTo>
                    <a:pt x="0" y="24"/>
                  </a:lnTo>
                  <a:lnTo>
                    <a:pt x="4" y="26"/>
                  </a:lnTo>
                  <a:lnTo>
                    <a:pt x="12" y="30"/>
                  </a:lnTo>
                  <a:lnTo>
                    <a:pt x="12" y="30"/>
                  </a:lnTo>
                  <a:lnTo>
                    <a:pt x="14" y="30"/>
                  </a:lnTo>
                  <a:lnTo>
                    <a:pt x="14" y="30"/>
                  </a:lnTo>
                  <a:lnTo>
                    <a:pt x="20" y="30"/>
                  </a:lnTo>
                  <a:lnTo>
                    <a:pt x="20" y="30"/>
                  </a:lnTo>
                  <a:lnTo>
                    <a:pt x="26" y="28"/>
                  </a:lnTo>
                  <a:lnTo>
                    <a:pt x="26" y="28"/>
                  </a:lnTo>
                  <a:lnTo>
                    <a:pt x="32" y="30"/>
                  </a:lnTo>
                  <a:lnTo>
                    <a:pt x="32" y="30"/>
                  </a:lnTo>
                  <a:lnTo>
                    <a:pt x="38" y="36"/>
                  </a:lnTo>
                  <a:lnTo>
                    <a:pt x="40" y="38"/>
                  </a:lnTo>
                  <a:lnTo>
                    <a:pt x="42" y="40"/>
                  </a:lnTo>
                  <a:lnTo>
                    <a:pt x="42" y="40"/>
                  </a:lnTo>
                  <a:lnTo>
                    <a:pt x="44" y="38"/>
                  </a:lnTo>
                  <a:lnTo>
                    <a:pt x="44" y="38"/>
                  </a:lnTo>
                  <a:lnTo>
                    <a:pt x="46" y="36"/>
                  </a:lnTo>
                  <a:lnTo>
                    <a:pt x="46" y="32"/>
                  </a:lnTo>
                  <a:lnTo>
                    <a:pt x="48" y="30"/>
                  </a:lnTo>
                  <a:lnTo>
                    <a:pt x="52" y="28"/>
                  </a:lnTo>
                  <a:lnTo>
                    <a:pt x="52" y="28"/>
                  </a:lnTo>
                  <a:lnTo>
                    <a:pt x="72" y="24"/>
                  </a:lnTo>
                  <a:lnTo>
                    <a:pt x="84" y="20"/>
                  </a:lnTo>
                  <a:lnTo>
                    <a:pt x="86" y="18"/>
                  </a:lnTo>
                  <a:lnTo>
                    <a:pt x="84" y="16"/>
                  </a:lnTo>
                  <a:lnTo>
                    <a:pt x="84" y="16"/>
                  </a:lnTo>
                  <a:lnTo>
                    <a:pt x="72" y="12"/>
                  </a:lnTo>
                  <a:lnTo>
                    <a:pt x="72" y="12"/>
                  </a:lnTo>
                  <a:lnTo>
                    <a:pt x="66" y="12"/>
                  </a:lnTo>
                  <a:lnTo>
                    <a:pt x="58" y="10"/>
                  </a:lnTo>
                  <a:lnTo>
                    <a:pt x="58" y="10"/>
                  </a:lnTo>
                  <a:lnTo>
                    <a:pt x="52" y="4"/>
                  </a:lnTo>
                  <a:lnTo>
                    <a:pt x="50" y="2"/>
                  </a:lnTo>
                  <a:lnTo>
                    <a:pt x="46" y="0"/>
                  </a:lnTo>
                  <a:lnTo>
                    <a:pt x="46" y="0"/>
                  </a:lnTo>
                  <a:lnTo>
                    <a:pt x="46"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413" name="Freeform 163"/>
            <p:cNvSpPr>
              <a:spLocks/>
            </p:cNvSpPr>
            <p:nvPr/>
          </p:nvSpPr>
          <p:spPr bwMode="auto">
            <a:xfrm>
              <a:off x="4578" y="2230"/>
              <a:ext cx="86" cy="40"/>
            </a:xfrm>
            <a:custGeom>
              <a:avLst/>
              <a:gdLst>
                <a:gd name="T0" fmla="*/ 46 w 86"/>
                <a:gd name="T1" fmla="*/ 0 h 40"/>
                <a:gd name="T2" fmla="*/ 40 w 86"/>
                <a:gd name="T3" fmla="*/ 2 h 40"/>
                <a:gd name="T4" fmla="*/ 36 w 86"/>
                <a:gd name="T5" fmla="*/ 4 h 40"/>
                <a:gd name="T6" fmla="*/ 36 w 86"/>
                <a:gd name="T7" fmla="*/ 4 h 40"/>
                <a:gd name="T8" fmla="*/ 34 w 86"/>
                <a:gd name="T9" fmla="*/ 4 h 40"/>
                <a:gd name="T10" fmla="*/ 32 w 86"/>
                <a:gd name="T11" fmla="*/ 2 h 40"/>
                <a:gd name="T12" fmla="*/ 28 w 86"/>
                <a:gd name="T13" fmla="*/ 0 h 40"/>
                <a:gd name="T14" fmla="*/ 26 w 86"/>
                <a:gd name="T15" fmla="*/ 0 h 40"/>
                <a:gd name="T16" fmla="*/ 24 w 86"/>
                <a:gd name="T17" fmla="*/ 0 h 40"/>
                <a:gd name="T18" fmla="*/ 22 w 86"/>
                <a:gd name="T19" fmla="*/ 4 h 40"/>
                <a:gd name="T20" fmla="*/ 24 w 86"/>
                <a:gd name="T21" fmla="*/ 14 h 40"/>
                <a:gd name="T22" fmla="*/ 22 w 86"/>
                <a:gd name="T23" fmla="*/ 18 h 40"/>
                <a:gd name="T24" fmla="*/ 16 w 86"/>
                <a:gd name="T25" fmla="*/ 18 h 40"/>
                <a:gd name="T26" fmla="*/ 12 w 86"/>
                <a:gd name="T27" fmla="*/ 18 h 40"/>
                <a:gd name="T28" fmla="*/ 8 w 86"/>
                <a:gd name="T29" fmla="*/ 18 h 40"/>
                <a:gd name="T30" fmla="*/ 2 w 86"/>
                <a:gd name="T31" fmla="*/ 20 h 40"/>
                <a:gd name="T32" fmla="*/ 0 w 86"/>
                <a:gd name="T33" fmla="*/ 22 h 40"/>
                <a:gd name="T34" fmla="*/ 4 w 86"/>
                <a:gd name="T35" fmla="*/ 26 h 40"/>
                <a:gd name="T36" fmla="*/ 12 w 86"/>
                <a:gd name="T37" fmla="*/ 30 h 40"/>
                <a:gd name="T38" fmla="*/ 14 w 86"/>
                <a:gd name="T39" fmla="*/ 30 h 40"/>
                <a:gd name="T40" fmla="*/ 20 w 86"/>
                <a:gd name="T41" fmla="*/ 30 h 40"/>
                <a:gd name="T42" fmla="*/ 26 w 86"/>
                <a:gd name="T43" fmla="*/ 28 h 40"/>
                <a:gd name="T44" fmla="*/ 32 w 86"/>
                <a:gd name="T45" fmla="*/ 30 h 40"/>
                <a:gd name="T46" fmla="*/ 40 w 86"/>
                <a:gd name="T47" fmla="*/ 38 h 40"/>
                <a:gd name="T48" fmla="*/ 42 w 86"/>
                <a:gd name="T49" fmla="*/ 40 h 40"/>
                <a:gd name="T50" fmla="*/ 44 w 86"/>
                <a:gd name="T51" fmla="*/ 38 h 40"/>
                <a:gd name="T52" fmla="*/ 46 w 86"/>
                <a:gd name="T53" fmla="*/ 32 h 40"/>
                <a:gd name="T54" fmla="*/ 52 w 86"/>
                <a:gd name="T55" fmla="*/ 28 h 40"/>
                <a:gd name="T56" fmla="*/ 72 w 86"/>
                <a:gd name="T57" fmla="*/ 24 h 40"/>
                <a:gd name="T58" fmla="*/ 86 w 86"/>
                <a:gd name="T59" fmla="*/ 18 h 40"/>
                <a:gd name="T60" fmla="*/ 84 w 86"/>
                <a:gd name="T61" fmla="*/ 16 h 40"/>
                <a:gd name="T62" fmla="*/ 72 w 86"/>
                <a:gd name="T63" fmla="*/ 12 h 40"/>
                <a:gd name="T64" fmla="*/ 58 w 86"/>
                <a:gd name="T65" fmla="*/ 10 h 40"/>
                <a:gd name="T66" fmla="*/ 52 w 86"/>
                <a:gd name="T67" fmla="*/ 4 h 40"/>
                <a:gd name="T68" fmla="*/ 46 w 86"/>
                <a:gd name="T69" fmla="*/ 0 h 40"/>
                <a:gd name="T70" fmla="*/ 46 w 86"/>
                <a:gd name="T71"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6" h="40">
                  <a:moveTo>
                    <a:pt x="46" y="0"/>
                  </a:moveTo>
                  <a:lnTo>
                    <a:pt x="46" y="0"/>
                  </a:lnTo>
                  <a:lnTo>
                    <a:pt x="42" y="0"/>
                  </a:lnTo>
                  <a:lnTo>
                    <a:pt x="40" y="2"/>
                  </a:lnTo>
                  <a:lnTo>
                    <a:pt x="40" y="4"/>
                  </a:lnTo>
                  <a:lnTo>
                    <a:pt x="36" y="4"/>
                  </a:lnTo>
                  <a:lnTo>
                    <a:pt x="36" y="4"/>
                  </a:lnTo>
                  <a:lnTo>
                    <a:pt x="36" y="4"/>
                  </a:lnTo>
                  <a:lnTo>
                    <a:pt x="36" y="4"/>
                  </a:lnTo>
                  <a:lnTo>
                    <a:pt x="34" y="4"/>
                  </a:lnTo>
                  <a:lnTo>
                    <a:pt x="32" y="2"/>
                  </a:lnTo>
                  <a:lnTo>
                    <a:pt x="32" y="2"/>
                  </a:lnTo>
                  <a:lnTo>
                    <a:pt x="30" y="0"/>
                  </a:lnTo>
                  <a:lnTo>
                    <a:pt x="28" y="0"/>
                  </a:lnTo>
                  <a:lnTo>
                    <a:pt x="28" y="0"/>
                  </a:lnTo>
                  <a:lnTo>
                    <a:pt x="26" y="0"/>
                  </a:lnTo>
                  <a:lnTo>
                    <a:pt x="26" y="0"/>
                  </a:lnTo>
                  <a:lnTo>
                    <a:pt x="24" y="0"/>
                  </a:lnTo>
                  <a:lnTo>
                    <a:pt x="24" y="0"/>
                  </a:lnTo>
                  <a:lnTo>
                    <a:pt x="22" y="4"/>
                  </a:lnTo>
                  <a:lnTo>
                    <a:pt x="24" y="10"/>
                  </a:lnTo>
                  <a:lnTo>
                    <a:pt x="24" y="14"/>
                  </a:lnTo>
                  <a:lnTo>
                    <a:pt x="22" y="18"/>
                  </a:lnTo>
                  <a:lnTo>
                    <a:pt x="22" y="18"/>
                  </a:lnTo>
                  <a:lnTo>
                    <a:pt x="16" y="18"/>
                  </a:lnTo>
                  <a:lnTo>
                    <a:pt x="16" y="18"/>
                  </a:lnTo>
                  <a:lnTo>
                    <a:pt x="12" y="18"/>
                  </a:lnTo>
                  <a:lnTo>
                    <a:pt x="12" y="18"/>
                  </a:lnTo>
                  <a:lnTo>
                    <a:pt x="8" y="18"/>
                  </a:lnTo>
                  <a:lnTo>
                    <a:pt x="8" y="18"/>
                  </a:lnTo>
                  <a:lnTo>
                    <a:pt x="6" y="18"/>
                  </a:lnTo>
                  <a:lnTo>
                    <a:pt x="2" y="20"/>
                  </a:lnTo>
                  <a:lnTo>
                    <a:pt x="2" y="20"/>
                  </a:lnTo>
                  <a:lnTo>
                    <a:pt x="0" y="22"/>
                  </a:lnTo>
                  <a:lnTo>
                    <a:pt x="0" y="24"/>
                  </a:lnTo>
                  <a:lnTo>
                    <a:pt x="4" y="26"/>
                  </a:lnTo>
                  <a:lnTo>
                    <a:pt x="12" y="30"/>
                  </a:lnTo>
                  <a:lnTo>
                    <a:pt x="12" y="30"/>
                  </a:lnTo>
                  <a:lnTo>
                    <a:pt x="14" y="30"/>
                  </a:lnTo>
                  <a:lnTo>
                    <a:pt x="14" y="30"/>
                  </a:lnTo>
                  <a:lnTo>
                    <a:pt x="20" y="30"/>
                  </a:lnTo>
                  <a:lnTo>
                    <a:pt x="20" y="30"/>
                  </a:lnTo>
                  <a:lnTo>
                    <a:pt x="26" y="28"/>
                  </a:lnTo>
                  <a:lnTo>
                    <a:pt x="26" y="28"/>
                  </a:lnTo>
                  <a:lnTo>
                    <a:pt x="32" y="30"/>
                  </a:lnTo>
                  <a:lnTo>
                    <a:pt x="32" y="30"/>
                  </a:lnTo>
                  <a:lnTo>
                    <a:pt x="38" y="36"/>
                  </a:lnTo>
                  <a:lnTo>
                    <a:pt x="40" y="38"/>
                  </a:lnTo>
                  <a:lnTo>
                    <a:pt x="42" y="40"/>
                  </a:lnTo>
                  <a:lnTo>
                    <a:pt x="42" y="40"/>
                  </a:lnTo>
                  <a:lnTo>
                    <a:pt x="44" y="38"/>
                  </a:lnTo>
                  <a:lnTo>
                    <a:pt x="44" y="38"/>
                  </a:lnTo>
                  <a:lnTo>
                    <a:pt x="46" y="36"/>
                  </a:lnTo>
                  <a:lnTo>
                    <a:pt x="46" y="32"/>
                  </a:lnTo>
                  <a:lnTo>
                    <a:pt x="48" y="30"/>
                  </a:lnTo>
                  <a:lnTo>
                    <a:pt x="52" y="28"/>
                  </a:lnTo>
                  <a:lnTo>
                    <a:pt x="52" y="28"/>
                  </a:lnTo>
                  <a:lnTo>
                    <a:pt x="72" y="24"/>
                  </a:lnTo>
                  <a:lnTo>
                    <a:pt x="84" y="20"/>
                  </a:lnTo>
                  <a:lnTo>
                    <a:pt x="86" y="18"/>
                  </a:lnTo>
                  <a:lnTo>
                    <a:pt x="84" y="16"/>
                  </a:lnTo>
                  <a:lnTo>
                    <a:pt x="84" y="16"/>
                  </a:lnTo>
                  <a:lnTo>
                    <a:pt x="72" y="12"/>
                  </a:lnTo>
                  <a:lnTo>
                    <a:pt x="72" y="12"/>
                  </a:lnTo>
                  <a:lnTo>
                    <a:pt x="66" y="12"/>
                  </a:lnTo>
                  <a:lnTo>
                    <a:pt x="58" y="10"/>
                  </a:lnTo>
                  <a:lnTo>
                    <a:pt x="58" y="10"/>
                  </a:lnTo>
                  <a:lnTo>
                    <a:pt x="52" y="4"/>
                  </a:lnTo>
                  <a:lnTo>
                    <a:pt x="50" y="2"/>
                  </a:lnTo>
                  <a:lnTo>
                    <a:pt x="46" y="0"/>
                  </a:lnTo>
                  <a:lnTo>
                    <a:pt x="46" y="0"/>
                  </a:lnTo>
                  <a:lnTo>
                    <a:pt x="4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414" name="Freeform 164"/>
            <p:cNvSpPr>
              <a:spLocks/>
            </p:cNvSpPr>
            <p:nvPr/>
          </p:nvSpPr>
          <p:spPr bwMode="auto">
            <a:xfrm>
              <a:off x="4676" y="2248"/>
              <a:ext cx="20" cy="12"/>
            </a:xfrm>
            <a:custGeom>
              <a:avLst/>
              <a:gdLst>
                <a:gd name="T0" fmla="*/ 6 w 20"/>
                <a:gd name="T1" fmla="*/ 0 h 12"/>
                <a:gd name="T2" fmla="*/ 6 w 20"/>
                <a:gd name="T3" fmla="*/ 0 h 12"/>
                <a:gd name="T4" fmla="*/ 4 w 20"/>
                <a:gd name="T5" fmla="*/ 0 h 12"/>
                <a:gd name="T6" fmla="*/ 4 w 20"/>
                <a:gd name="T7" fmla="*/ 0 h 12"/>
                <a:gd name="T8" fmla="*/ 2 w 20"/>
                <a:gd name="T9" fmla="*/ 2 h 12"/>
                <a:gd name="T10" fmla="*/ 0 w 20"/>
                <a:gd name="T11" fmla="*/ 4 h 12"/>
                <a:gd name="T12" fmla="*/ 0 w 20"/>
                <a:gd name="T13" fmla="*/ 8 h 12"/>
                <a:gd name="T14" fmla="*/ 2 w 20"/>
                <a:gd name="T15" fmla="*/ 10 h 12"/>
                <a:gd name="T16" fmla="*/ 2 w 20"/>
                <a:gd name="T17" fmla="*/ 10 h 12"/>
                <a:gd name="T18" fmla="*/ 4 w 20"/>
                <a:gd name="T19" fmla="*/ 12 h 12"/>
                <a:gd name="T20" fmla="*/ 10 w 20"/>
                <a:gd name="T21" fmla="*/ 12 h 12"/>
                <a:gd name="T22" fmla="*/ 10 w 20"/>
                <a:gd name="T23" fmla="*/ 12 h 12"/>
                <a:gd name="T24" fmla="*/ 16 w 20"/>
                <a:gd name="T25" fmla="*/ 12 h 12"/>
                <a:gd name="T26" fmla="*/ 20 w 20"/>
                <a:gd name="T27" fmla="*/ 10 h 12"/>
                <a:gd name="T28" fmla="*/ 20 w 20"/>
                <a:gd name="T29" fmla="*/ 10 h 12"/>
                <a:gd name="T30" fmla="*/ 20 w 20"/>
                <a:gd name="T31" fmla="*/ 6 h 12"/>
                <a:gd name="T32" fmla="*/ 16 w 20"/>
                <a:gd name="T33" fmla="*/ 4 h 12"/>
                <a:gd name="T34" fmla="*/ 12 w 20"/>
                <a:gd name="T35" fmla="*/ 2 h 12"/>
                <a:gd name="T36" fmla="*/ 6 w 20"/>
                <a:gd name="T3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 h="12">
                  <a:moveTo>
                    <a:pt x="6" y="0"/>
                  </a:moveTo>
                  <a:lnTo>
                    <a:pt x="6" y="0"/>
                  </a:lnTo>
                  <a:lnTo>
                    <a:pt x="4" y="0"/>
                  </a:lnTo>
                  <a:lnTo>
                    <a:pt x="4" y="0"/>
                  </a:lnTo>
                  <a:lnTo>
                    <a:pt x="2" y="2"/>
                  </a:lnTo>
                  <a:lnTo>
                    <a:pt x="0" y="4"/>
                  </a:lnTo>
                  <a:lnTo>
                    <a:pt x="0" y="8"/>
                  </a:lnTo>
                  <a:lnTo>
                    <a:pt x="2" y="10"/>
                  </a:lnTo>
                  <a:lnTo>
                    <a:pt x="2" y="10"/>
                  </a:lnTo>
                  <a:lnTo>
                    <a:pt x="4" y="12"/>
                  </a:lnTo>
                  <a:lnTo>
                    <a:pt x="10" y="12"/>
                  </a:lnTo>
                  <a:lnTo>
                    <a:pt x="10" y="12"/>
                  </a:lnTo>
                  <a:lnTo>
                    <a:pt x="16" y="12"/>
                  </a:lnTo>
                  <a:lnTo>
                    <a:pt x="20" y="10"/>
                  </a:lnTo>
                  <a:lnTo>
                    <a:pt x="20" y="10"/>
                  </a:lnTo>
                  <a:lnTo>
                    <a:pt x="20" y="6"/>
                  </a:lnTo>
                  <a:lnTo>
                    <a:pt x="16" y="4"/>
                  </a:lnTo>
                  <a:lnTo>
                    <a:pt x="12" y="2"/>
                  </a:lnTo>
                  <a:lnTo>
                    <a:pt x="6"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415" name="Freeform 165"/>
            <p:cNvSpPr>
              <a:spLocks/>
            </p:cNvSpPr>
            <p:nvPr/>
          </p:nvSpPr>
          <p:spPr bwMode="auto">
            <a:xfrm>
              <a:off x="4676" y="2248"/>
              <a:ext cx="20" cy="12"/>
            </a:xfrm>
            <a:custGeom>
              <a:avLst/>
              <a:gdLst>
                <a:gd name="T0" fmla="*/ 6 w 20"/>
                <a:gd name="T1" fmla="*/ 0 h 12"/>
                <a:gd name="T2" fmla="*/ 6 w 20"/>
                <a:gd name="T3" fmla="*/ 0 h 12"/>
                <a:gd name="T4" fmla="*/ 4 w 20"/>
                <a:gd name="T5" fmla="*/ 0 h 12"/>
                <a:gd name="T6" fmla="*/ 4 w 20"/>
                <a:gd name="T7" fmla="*/ 0 h 12"/>
                <a:gd name="T8" fmla="*/ 2 w 20"/>
                <a:gd name="T9" fmla="*/ 2 h 12"/>
                <a:gd name="T10" fmla="*/ 0 w 20"/>
                <a:gd name="T11" fmla="*/ 4 h 12"/>
                <a:gd name="T12" fmla="*/ 0 w 20"/>
                <a:gd name="T13" fmla="*/ 8 h 12"/>
                <a:gd name="T14" fmla="*/ 2 w 20"/>
                <a:gd name="T15" fmla="*/ 10 h 12"/>
                <a:gd name="T16" fmla="*/ 2 w 20"/>
                <a:gd name="T17" fmla="*/ 10 h 12"/>
                <a:gd name="T18" fmla="*/ 4 w 20"/>
                <a:gd name="T19" fmla="*/ 12 h 12"/>
                <a:gd name="T20" fmla="*/ 10 w 20"/>
                <a:gd name="T21" fmla="*/ 12 h 12"/>
                <a:gd name="T22" fmla="*/ 10 w 20"/>
                <a:gd name="T23" fmla="*/ 12 h 12"/>
                <a:gd name="T24" fmla="*/ 16 w 20"/>
                <a:gd name="T25" fmla="*/ 12 h 12"/>
                <a:gd name="T26" fmla="*/ 20 w 20"/>
                <a:gd name="T27" fmla="*/ 10 h 12"/>
                <a:gd name="T28" fmla="*/ 20 w 20"/>
                <a:gd name="T29" fmla="*/ 10 h 12"/>
                <a:gd name="T30" fmla="*/ 20 w 20"/>
                <a:gd name="T31" fmla="*/ 6 h 12"/>
                <a:gd name="T32" fmla="*/ 16 w 20"/>
                <a:gd name="T33" fmla="*/ 4 h 12"/>
                <a:gd name="T34" fmla="*/ 12 w 20"/>
                <a:gd name="T35" fmla="*/ 2 h 12"/>
                <a:gd name="T36" fmla="*/ 6 w 20"/>
                <a:gd name="T3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 h="12">
                  <a:moveTo>
                    <a:pt x="6" y="0"/>
                  </a:moveTo>
                  <a:lnTo>
                    <a:pt x="6" y="0"/>
                  </a:lnTo>
                  <a:lnTo>
                    <a:pt x="4" y="0"/>
                  </a:lnTo>
                  <a:lnTo>
                    <a:pt x="4" y="0"/>
                  </a:lnTo>
                  <a:lnTo>
                    <a:pt x="2" y="2"/>
                  </a:lnTo>
                  <a:lnTo>
                    <a:pt x="0" y="4"/>
                  </a:lnTo>
                  <a:lnTo>
                    <a:pt x="0" y="8"/>
                  </a:lnTo>
                  <a:lnTo>
                    <a:pt x="2" y="10"/>
                  </a:lnTo>
                  <a:lnTo>
                    <a:pt x="2" y="10"/>
                  </a:lnTo>
                  <a:lnTo>
                    <a:pt x="4" y="12"/>
                  </a:lnTo>
                  <a:lnTo>
                    <a:pt x="10" y="12"/>
                  </a:lnTo>
                  <a:lnTo>
                    <a:pt x="10" y="12"/>
                  </a:lnTo>
                  <a:lnTo>
                    <a:pt x="16" y="12"/>
                  </a:lnTo>
                  <a:lnTo>
                    <a:pt x="20" y="10"/>
                  </a:lnTo>
                  <a:lnTo>
                    <a:pt x="20" y="10"/>
                  </a:lnTo>
                  <a:lnTo>
                    <a:pt x="20" y="6"/>
                  </a:lnTo>
                  <a:lnTo>
                    <a:pt x="16" y="4"/>
                  </a:lnTo>
                  <a:lnTo>
                    <a:pt x="12" y="2"/>
                  </a:lnTo>
                  <a:lnTo>
                    <a:pt x="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416" name="Freeform 166"/>
            <p:cNvSpPr>
              <a:spLocks/>
            </p:cNvSpPr>
            <p:nvPr/>
          </p:nvSpPr>
          <p:spPr bwMode="auto">
            <a:xfrm>
              <a:off x="4520" y="2342"/>
              <a:ext cx="682" cy="904"/>
            </a:xfrm>
            <a:custGeom>
              <a:avLst/>
              <a:gdLst>
                <a:gd name="T0" fmla="*/ 68 w 682"/>
                <a:gd name="T1" fmla="*/ 18 h 904"/>
                <a:gd name="T2" fmla="*/ 38 w 682"/>
                <a:gd name="T3" fmla="*/ 42 h 904"/>
                <a:gd name="T4" fmla="*/ 24 w 682"/>
                <a:gd name="T5" fmla="*/ 38 h 904"/>
                <a:gd name="T6" fmla="*/ 24 w 682"/>
                <a:gd name="T7" fmla="*/ 52 h 904"/>
                <a:gd name="T8" fmla="*/ 44 w 682"/>
                <a:gd name="T9" fmla="*/ 104 h 904"/>
                <a:gd name="T10" fmla="*/ 2 w 682"/>
                <a:gd name="T11" fmla="*/ 166 h 904"/>
                <a:gd name="T12" fmla="*/ 24 w 682"/>
                <a:gd name="T13" fmla="*/ 172 h 904"/>
                <a:gd name="T14" fmla="*/ 22 w 682"/>
                <a:gd name="T15" fmla="*/ 216 h 904"/>
                <a:gd name="T16" fmla="*/ 58 w 682"/>
                <a:gd name="T17" fmla="*/ 248 h 904"/>
                <a:gd name="T18" fmla="*/ 120 w 682"/>
                <a:gd name="T19" fmla="*/ 324 h 904"/>
                <a:gd name="T20" fmla="*/ 212 w 682"/>
                <a:gd name="T21" fmla="*/ 394 h 904"/>
                <a:gd name="T22" fmla="*/ 210 w 682"/>
                <a:gd name="T23" fmla="*/ 474 h 904"/>
                <a:gd name="T24" fmla="*/ 216 w 682"/>
                <a:gd name="T25" fmla="*/ 576 h 904"/>
                <a:gd name="T26" fmla="*/ 208 w 682"/>
                <a:gd name="T27" fmla="*/ 664 h 904"/>
                <a:gd name="T28" fmla="*/ 214 w 682"/>
                <a:gd name="T29" fmla="*/ 730 h 904"/>
                <a:gd name="T30" fmla="*/ 226 w 682"/>
                <a:gd name="T31" fmla="*/ 696 h 904"/>
                <a:gd name="T32" fmla="*/ 240 w 682"/>
                <a:gd name="T33" fmla="*/ 752 h 904"/>
                <a:gd name="T34" fmla="*/ 220 w 682"/>
                <a:gd name="T35" fmla="*/ 778 h 904"/>
                <a:gd name="T36" fmla="*/ 224 w 682"/>
                <a:gd name="T37" fmla="*/ 798 h 904"/>
                <a:gd name="T38" fmla="*/ 226 w 682"/>
                <a:gd name="T39" fmla="*/ 818 h 904"/>
                <a:gd name="T40" fmla="*/ 210 w 682"/>
                <a:gd name="T41" fmla="*/ 834 h 904"/>
                <a:gd name="T42" fmla="*/ 230 w 682"/>
                <a:gd name="T43" fmla="*/ 856 h 904"/>
                <a:gd name="T44" fmla="*/ 268 w 682"/>
                <a:gd name="T45" fmla="*/ 882 h 904"/>
                <a:gd name="T46" fmla="*/ 300 w 682"/>
                <a:gd name="T47" fmla="*/ 904 h 904"/>
                <a:gd name="T48" fmla="*/ 332 w 682"/>
                <a:gd name="T49" fmla="*/ 886 h 904"/>
                <a:gd name="T50" fmla="*/ 338 w 682"/>
                <a:gd name="T51" fmla="*/ 846 h 904"/>
                <a:gd name="T52" fmla="*/ 352 w 682"/>
                <a:gd name="T53" fmla="*/ 818 h 904"/>
                <a:gd name="T54" fmla="*/ 342 w 682"/>
                <a:gd name="T55" fmla="*/ 788 h 904"/>
                <a:gd name="T56" fmla="*/ 342 w 682"/>
                <a:gd name="T57" fmla="*/ 762 h 904"/>
                <a:gd name="T58" fmla="*/ 360 w 682"/>
                <a:gd name="T59" fmla="*/ 728 h 904"/>
                <a:gd name="T60" fmla="*/ 352 w 682"/>
                <a:gd name="T61" fmla="*/ 702 h 904"/>
                <a:gd name="T62" fmla="*/ 374 w 682"/>
                <a:gd name="T63" fmla="*/ 694 h 904"/>
                <a:gd name="T64" fmla="*/ 394 w 682"/>
                <a:gd name="T65" fmla="*/ 664 h 904"/>
                <a:gd name="T66" fmla="*/ 404 w 682"/>
                <a:gd name="T67" fmla="*/ 654 h 904"/>
                <a:gd name="T68" fmla="*/ 454 w 682"/>
                <a:gd name="T69" fmla="*/ 644 h 904"/>
                <a:gd name="T70" fmla="*/ 458 w 682"/>
                <a:gd name="T71" fmla="*/ 612 h 904"/>
                <a:gd name="T72" fmla="*/ 466 w 682"/>
                <a:gd name="T73" fmla="*/ 594 h 904"/>
                <a:gd name="T74" fmla="*/ 510 w 682"/>
                <a:gd name="T75" fmla="*/ 560 h 904"/>
                <a:gd name="T76" fmla="*/ 540 w 682"/>
                <a:gd name="T77" fmla="*/ 518 h 904"/>
                <a:gd name="T78" fmla="*/ 578 w 682"/>
                <a:gd name="T79" fmla="*/ 432 h 904"/>
                <a:gd name="T80" fmla="*/ 648 w 682"/>
                <a:gd name="T81" fmla="*/ 406 h 904"/>
                <a:gd name="T82" fmla="*/ 652 w 682"/>
                <a:gd name="T83" fmla="*/ 348 h 904"/>
                <a:gd name="T84" fmla="*/ 674 w 682"/>
                <a:gd name="T85" fmla="*/ 256 h 904"/>
                <a:gd name="T86" fmla="*/ 662 w 682"/>
                <a:gd name="T87" fmla="*/ 204 h 904"/>
                <a:gd name="T88" fmla="*/ 568 w 682"/>
                <a:gd name="T89" fmla="*/ 170 h 904"/>
                <a:gd name="T90" fmla="*/ 538 w 682"/>
                <a:gd name="T91" fmla="*/ 166 h 904"/>
                <a:gd name="T92" fmla="*/ 516 w 682"/>
                <a:gd name="T93" fmla="*/ 168 h 904"/>
                <a:gd name="T94" fmla="*/ 480 w 682"/>
                <a:gd name="T95" fmla="*/ 150 h 904"/>
                <a:gd name="T96" fmla="*/ 442 w 682"/>
                <a:gd name="T97" fmla="*/ 140 h 904"/>
                <a:gd name="T98" fmla="*/ 422 w 682"/>
                <a:gd name="T99" fmla="*/ 140 h 904"/>
                <a:gd name="T100" fmla="*/ 418 w 682"/>
                <a:gd name="T101" fmla="*/ 104 h 904"/>
                <a:gd name="T102" fmla="*/ 372 w 682"/>
                <a:gd name="T103" fmla="*/ 74 h 904"/>
                <a:gd name="T104" fmla="*/ 346 w 682"/>
                <a:gd name="T105" fmla="*/ 74 h 904"/>
                <a:gd name="T106" fmla="*/ 296 w 682"/>
                <a:gd name="T107" fmla="*/ 56 h 904"/>
                <a:gd name="T108" fmla="*/ 238 w 682"/>
                <a:gd name="T109" fmla="*/ 24 h 904"/>
                <a:gd name="T110" fmla="*/ 196 w 682"/>
                <a:gd name="T111" fmla="*/ 26 h 904"/>
                <a:gd name="T112" fmla="*/ 174 w 682"/>
                <a:gd name="T113" fmla="*/ 26 h 904"/>
                <a:gd name="T114" fmla="*/ 138 w 682"/>
                <a:gd name="T115" fmla="*/ 8 h 904"/>
                <a:gd name="T116" fmla="*/ 108 w 682"/>
                <a:gd name="T117" fmla="*/ 24 h 9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82" h="904">
                  <a:moveTo>
                    <a:pt x="104" y="0"/>
                  </a:moveTo>
                  <a:lnTo>
                    <a:pt x="104" y="0"/>
                  </a:lnTo>
                  <a:lnTo>
                    <a:pt x="100" y="2"/>
                  </a:lnTo>
                  <a:lnTo>
                    <a:pt x="94" y="6"/>
                  </a:lnTo>
                  <a:lnTo>
                    <a:pt x="84" y="14"/>
                  </a:lnTo>
                  <a:lnTo>
                    <a:pt x="84" y="14"/>
                  </a:lnTo>
                  <a:lnTo>
                    <a:pt x="76" y="14"/>
                  </a:lnTo>
                  <a:lnTo>
                    <a:pt x="76" y="14"/>
                  </a:lnTo>
                  <a:lnTo>
                    <a:pt x="70" y="16"/>
                  </a:lnTo>
                  <a:lnTo>
                    <a:pt x="68" y="18"/>
                  </a:lnTo>
                  <a:lnTo>
                    <a:pt x="68" y="18"/>
                  </a:lnTo>
                  <a:lnTo>
                    <a:pt x="60" y="26"/>
                  </a:lnTo>
                  <a:lnTo>
                    <a:pt x="60" y="26"/>
                  </a:lnTo>
                  <a:lnTo>
                    <a:pt x="56" y="32"/>
                  </a:lnTo>
                  <a:lnTo>
                    <a:pt x="54" y="38"/>
                  </a:lnTo>
                  <a:lnTo>
                    <a:pt x="52" y="42"/>
                  </a:lnTo>
                  <a:lnTo>
                    <a:pt x="48" y="42"/>
                  </a:lnTo>
                  <a:lnTo>
                    <a:pt x="44" y="44"/>
                  </a:lnTo>
                  <a:lnTo>
                    <a:pt x="44" y="44"/>
                  </a:lnTo>
                  <a:lnTo>
                    <a:pt x="42" y="44"/>
                  </a:lnTo>
                  <a:lnTo>
                    <a:pt x="42" y="44"/>
                  </a:lnTo>
                  <a:lnTo>
                    <a:pt x="38" y="42"/>
                  </a:lnTo>
                  <a:lnTo>
                    <a:pt x="34" y="40"/>
                  </a:lnTo>
                  <a:lnTo>
                    <a:pt x="28" y="36"/>
                  </a:lnTo>
                  <a:lnTo>
                    <a:pt x="22" y="32"/>
                  </a:lnTo>
                  <a:lnTo>
                    <a:pt x="20" y="30"/>
                  </a:lnTo>
                  <a:lnTo>
                    <a:pt x="14" y="30"/>
                  </a:lnTo>
                  <a:lnTo>
                    <a:pt x="14" y="30"/>
                  </a:lnTo>
                  <a:lnTo>
                    <a:pt x="12" y="30"/>
                  </a:lnTo>
                  <a:lnTo>
                    <a:pt x="12" y="30"/>
                  </a:lnTo>
                  <a:lnTo>
                    <a:pt x="20" y="34"/>
                  </a:lnTo>
                  <a:lnTo>
                    <a:pt x="24" y="38"/>
                  </a:lnTo>
                  <a:lnTo>
                    <a:pt x="24" y="38"/>
                  </a:lnTo>
                  <a:lnTo>
                    <a:pt x="24" y="38"/>
                  </a:lnTo>
                  <a:lnTo>
                    <a:pt x="24" y="38"/>
                  </a:lnTo>
                  <a:lnTo>
                    <a:pt x="24" y="38"/>
                  </a:lnTo>
                  <a:lnTo>
                    <a:pt x="10" y="40"/>
                  </a:lnTo>
                  <a:lnTo>
                    <a:pt x="10" y="40"/>
                  </a:lnTo>
                  <a:lnTo>
                    <a:pt x="16" y="42"/>
                  </a:lnTo>
                  <a:lnTo>
                    <a:pt x="16" y="42"/>
                  </a:lnTo>
                  <a:lnTo>
                    <a:pt x="20" y="48"/>
                  </a:lnTo>
                  <a:lnTo>
                    <a:pt x="22" y="50"/>
                  </a:lnTo>
                  <a:lnTo>
                    <a:pt x="24" y="52"/>
                  </a:lnTo>
                  <a:lnTo>
                    <a:pt x="24" y="52"/>
                  </a:lnTo>
                  <a:lnTo>
                    <a:pt x="34" y="56"/>
                  </a:lnTo>
                  <a:lnTo>
                    <a:pt x="36" y="58"/>
                  </a:lnTo>
                  <a:lnTo>
                    <a:pt x="40" y="62"/>
                  </a:lnTo>
                  <a:lnTo>
                    <a:pt x="40" y="62"/>
                  </a:lnTo>
                  <a:lnTo>
                    <a:pt x="42" y="68"/>
                  </a:lnTo>
                  <a:lnTo>
                    <a:pt x="42" y="76"/>
                  </a:lnTo>
                  <a:lnTo>
                    <a:pt x="42" y="76"/>
                  </a:lnTo>
                  <a:lnTo>
                    <a:pt x="44" y="90"/>
                  </a:lnTo>
                  <a:lnTo>
                    <a:pt x="44" y="96"/>
                  </a:lnTo>
                  <a:lnTo>
                    <a:pt x="44" y="104"/>
                  </a:lnTo>
                  <a:lnTo>
                    <a:pt x="44" y="104"/>
                  </a:lnTo>
                  <a:lnTo>
                    <a:pt x="40" y="110"/>
                  </a:lnTo>
                  <a:lnTo>
                    <a:pt x="34" y="116"/>
                  </a:lnTo>
                  <a:lnTo>
                    <a:pt x="20" y="126"/>
                  </a:lnTo>
                  <a:lnTo>
                    <a:pt x="20" y="126"/>
                  </a:lnTo>
                  <a:lnTo>
                    <a:pt x="10" y="138"/>
                  </a:lnTo>
                  <a:lnTo>
                    <a:pt x="4" y="146"/>
                  </a:lnTo>
                  <a:lnTo>
                    <a:pt x="2" y="152"/>
                  </a:lnTo>
                  <a:lnTo>
                    <a:pt x="2" y="152"/>
                  </a:lnTo>
                  <a:lnTo>
                    <a:pt x="0" y="160"/>
                  </a:lnTo>
                  <a:lnTo>
                    <a:pt x="0" y="164"/>
                  </a:lnTo>
                  <a:lnTo>
                    <a:pt x="2" y="166"/>
                  </a:lnTo>
                  <a:lnTo>
                    <a:pt x="2" y="166"/>
                  </a:lnTo>
                  <a:lnTo>
                    <a:pt x="6" y="168"/>
                  </a:lnTo>
                  <a:lnTo>
                    <a:pt x="8" y="170"/>
                  </a:lnTo>
                  <a:lnTo>
                    <a:pt x="8" y="170"/>
                  </a:lnTo>
                  <a:lnTo>
                    <a:pt x="12" y="170"/>
                  </a:lnTo>
                  <a:lnTo>
                    <a:pt x="12" y="170"/>
                  </a:lnTo>
                  <a:lnTo>
                    <a:pt x="16" y="168"/>
                  </a:lnTo>
                  <a:lnTo>
                    <a:pt x="16" y="168"/>
                  </a:lnTo>
                  <a:lnTo>
                    <a:pt x="20" y="170"/>
                  </a:lnTo>
                  <a:lnTo>
                    <a:pt x="20" y="170"/>
                  </a:lnTo>
                  <a:lnTo>
                    <a:pt x="24" y="172"/>
                  </a:lnTo>
                  <a:lnTo>
                    <a:pt x="24" y="174"/>
                  </a:lnTo>
                  <a:lnTo>
                    <a:pt x="16" y="180"/>
                  </a:lnTo>
                  <a:lnTo>
                    <a:pt x="8" y="186"/>
                  </a:lnTo>
                  <a:lnTo>
                    <a:pt x="4" y="190"/>
                  </a:lnTo>
                  <a:lnTo>
                    <a:pt x="4" y="192"/>
                  </a:lnTo>
                  <a:lnTo>
                    <a:pt x="4" y="192"/>
                  </a:lnTo>
                  <a:lnTo>
                    <a:pt x="6" y="198"/>
                  </a:lnTo>
                  <a:lnTo>
                    <a:pt x="12" y="204"/>
                  </a:lnTo>
                  <a:lnTo>
                    <a:pt x="12" y="204"/>
                  </a:lnTo>
                  <a:lnTo>
                    <a:pt x="16" y="210"/>
                  </a:lnTo>
                  <a:lnTo>
                    <a:pt x="22" y="216"/>
                  </a:lnTo>
                  <a:lnTo>
                    <a:pt x="22" y="216"/>
                  </a:lnTo>
                  <a:lnTo>
                    <a:pt x="28" y="220"/>
                  </a:lnTo>
                  <a:lnTo>
                    <a:pt x="36" y="224"/>
                  </a:lnTo>
                  <a:lnTo>
                    <a:pt x="36" y="224"/>
                  </a:lnTo>
                  <a:lnTo>
                    <a:pt x="40" y="226"/>
                  </a:lnTo>
                  <a:lnTo>
                    <a:pt x="42" y="230"/>
                  </a:lnTo>
                  <a:lnTo>
                    <a:pt x="46" y="236"/>
                  </a:lnTo>
                  <a:lnTo>
                    <a:pt x="46" y="236"/>
                  </a:lnTo>
                  <a:lnTo>
                    <a:pt x="52" y="242"/>
                  </a:lnTo>
                  <a:lnTo>
                    <a:pt x="58" y="248"/>
                  </a:lnTo>
                  <a:lnTo>
                    <a:pt x="58" y="248"/>
                  </a:lnTo>
                  <a:lnTo>
                    <a:pt x="62" y="256"/>
                  </a:lnTo>
                  <a:lnTo>
                    <a:pt x="68" y="262"/>
                  </a:lnTo>
                  <a:lnTo>
                    <a:pt x="68" y="262"/>
                  </a:lnTo>
                  <a:lnTo>
                    <a:pt x="94" y="290"/>
                  </a:lnTo>
                  <a:lnTo>
                    <a:pt x="94" y="290"/>
                  </a:lnTo>
                  <a:lnTo>
                    <a:pt x="98" y="296"/>
                  </a:lnTo>
                  <a:lnTo>
                    <a:pt x="102" y="304"/>
                  </a:lnTo>
                  <a:lnTo>
                    <a:pt x="106" y="310"/>
                  </a:lnTo>
                  <a:lnTo>
                    <a:pt x="110" y="316"/>
                  </a:lnTo>
                  <a:lnTo>
                    <a:pt x="110" y="316"/>
                  </a:lnTo>
                  <a:lnTo>
                    <a:pt x="120" y="324"/>
                  </a:lnTo>
                  <a:lnTo>
                    <a:pt x="130" y="332"/>
                  </a:lnTo>
                  <a:lnTo>
                    <a:pt x="154" y="344"/>
                  </a:lnTo>
                  <a:lnTo>
                    <a:pt x="154" y="344"/>
                  </a:lnTo>
                  <a:lnTo>
                    <a:pt x="176" y="352"/>
                  </a:lnTo>
                  <a:lnTo>
                    <a:pt x="188" y="356"/>
                  </a:lnTo>
                  <a:lnTo>
                    <a:pt x="198" y="362"/>
                  </a:lnTo>
                  <a:lnTo>
                    <a:pt x="198" y="362"/>
                  </a:lnTo>
                  <a:lnTo>
                    <a:pt x="204" y="370"/>
                  </a:lnTo>
                  <a:lnTo>
                    <a:pt x="208" y="378"/>
                  </a:lnTo>
                  <a:lnTo>
                    <a:pt x="210" y="386"/>
                  </a:lnTo>
                  <a:lnTo>
                    <a:pt x="212" y="394"/>
                  </a:lnTo>
                  <a:lnTo>
                    <a:pt x="212" y="394"/>
                  </a:lnTo>
                  <a:lnTo>
                    <a:pt x="210" y="410"/>
                  </a:lnTo>
                  <a:lnTo>
                    <a:pt x="210" y="410"/>
                  </a:lnTo>
                  <a:lnTo>
                    <a:pt x="212" y="418"/>
                  </a:lnTo>
                  <a:lnTo>
                    <a:pt x="212" y="428"/>
                  </a:lnTo>
                  <a:lnTo>
                    <a:pt x="212" y="428"/>
                  </a:lnTo>
                  <a:lnTo>
                    <a:pt x="208" y="442"/>
                  </a:lnTo>
                  <a:lnTo>
                    <a:pt x="208" y="448"/>
                  </a:lnTo>
                  <a:lnTo>
                    <a:pt x="208" y="456"/>
                  </a:lnTo>
                  <a:lnTo>
                    <a:pt x="208" y="456"/>
                  </a:lnTo>
                  <a:lnTo>
                    <a:pt x="210" y="474"/>
                  </a:lnTo>
                  <a:lnTo>
                    <a:pt x="210" y="482"/>
                  </a:lnTo>
                  <a:lnTo>
                    <a:pt x="208" y="490"/>
                  </a:lnTo>
                  <a:lnTo>
                    <a:pt x="208" y="490"/>
                  </a:lnTo>
                  <a:lnTo>
                    <a:pt x="206" y="504"/>
                  </a:lnTo>
                  <a:lnTo>
                    <a:pt x="206" y="510"/>
                  </a:lnTo>
                  <a:lnTo>
                    <a:pt x="206" y="518"/>
                  </a:lnTo>
                  <a:lnTo>
                    <a:pt x="206" y="518"/>
                  </a:lnTo>
                  <a:lnTo>
                    <a:pt x="214" y="552"/>
                  </a:lnTo>
                  <a:lnTo>
                    <a:pt x="214" y="552"/>
                  </a:lnTo>
                  <a:lnTo>
                    <a:pt x="216" y="568"/>
                  </a:lnTo>
                  <a:lnTo>
                    <a:pt x="216" y="576"/>
                  </a:lnTo>
                  <a:lnTo>
                    <a:pt x="214" y="584"/>
                  </a:lnTo>
                  <a:lnTo>
                    <a:pt x="214" y="584"/>
                  </a:lnTo>
                  <a:lnTo>
                    <a:pt x="210" y="594"/>
                  </a:lnTo>
                  <a:lnTo>
                    <a:pt x="208" y="604"/>
                  </a:lnTo>
                  <a:lnTo>
                    <a:pt x="208" y="604"/>
                  </a:lnTo>
                  <a:lnTo>
                    <a:pt x="204" y="614"/>
                  </a:lnTo>
                  <a:lnTo>
                    <a:pt x="200" y="622"/>
                  </a:lnTo>
                  <a:lnTo>
                    <a:pt x="200" y="622"/>
                  </a:lnTo>
                  <a:lnTo>
                    <a:pt x="198" y="634"/>
                  </a:lnTo>
                  <a:lnTo>
                    <a:pt x="202" y="644"/>
                  </a:lnTo>
                  <a:lnTo>
                    <a:pt x="208" y="664"/>
                  </a:lnTo>
                  <a:lnTo>
                    <a:pt x="208" y="664"/>
                  </a:lnTo>
                  <a:lnTo>
                    <a:pt x="210" y="672"/>
                  </a:lnTo>
                  <a:lnTo>
                    <a:pt x="208" y="678"/>
                  </a:lnTo>
                  <a:lnTo>
                    <a:pt x="206" y="692"/>
                  </a:lnTo>
                  <a:lnTo>
                    <a:pt x="206" y="692"/>
                  </a:lnTo>
                  <a:lnTo>
                    <a:pt x="204" y="700"/>
                  </a:lnTo>
                  <a:lnTo>
                    <a:pt x="204" y="714"/>
                  </a:lnTo>
                  <a:lnTo>
                    <a:pt x="204" y="720"/>
                  </a:lnTo>
                  <a:lnTo>
                    <a:pt x="206" y="726"/>
                  </a:lnTo>
                  <a:lnTo>
                    <a:pt x="208" y="730"/>
                  </a:lnTo>
                  <a:lnTo>
                    <a:pt x="214" y="730"/>
                  </a:lnTo>
                  <a:lnTo>
                    <a:pt x="214" y="730"/>
                  </a:lnTo>
                  <a:lnTo>
                    <a:pt x="214" y="730"/>
                  </a:lnTo>
                  <a:lnTo>
                    <a:pt x="214" y="730"/>
                  </a:lnTo>
                  <a:lnTo>
                    <a:pt x="218" y="730"/>
                  </a:lnTo>
                  <a:lnTo>
                    <a:pt x="220" y="726"/>
                  </a:lnTo>
                  <a:lnTo>
                    <a:pt x="220" y="716"/>
                  </a:lnTo>
                  <a:lnTo>
                    <a:pt x="220" y="716"/>
                  </a:lnTo>
                  <a:lnTo>
                    <a:pt x="220" y="712"/>
                  </a:lnTo>
                  <a:lnTo>
                    <a:pt x="220" y="706"/>
                  </a:lnTo>
                  <a:lnTo>
                    <a:pt x="222" y="700"/>
                  </a:lnTo>
                  <a:lnTo>
                    <a:pt x="226" y="696"/>
                  </a:lnTo>
                  <a:lnTo>
                    <a:pt x="226" y="696"/>
                  </a:lnTo>
                  <a:lnTo>
                    <a:pt x="232" y="722"/>
                  </a:lnTo>
                  <a:lnTo>
                    <a:pt x="232" y="722"/>
                  </a:lnTo>
                  <a:lnTo>
                    <a:pt x="232" y="728"/>
                  </a:lnTo>
                  <a:lnTo>
                    <a:pt x="234" y="734"/>
                  </a:lnTo>
                  <a:lnTo>
                    <a:pt x="234" y="734"/>
                  </a:lnTo>
                  <a:lnTo>
                    <a:pt x="238" y="740"/>
                  </a:lnTo>
                  <a:lnTo>
                    <a:pt x="242" y="746"/>
                  </a:lnTo>
                  <a:lnTo>
                    <a:pt x="242" y="746"/>
                  </a:lnTo>
                  <a:lnTo>
                    <a:pt x="242" y="750"/>
                  </a:lnTo>
                  <a:lnTo>
                    <a:pt x="240" y="752"/>
                  </a:lnTo>
                  <a:lnTo>
                    <a:pt x="240" y="752"/>
                  </a:lnTo>
                  <a:lnTo>
                    <a:pt x="236" y="758"/>
                  </a:lnTo>
                  <a:lnTo>
                    <a:pt x="236" y="762"/>
                  </a:lnTo>
                  <a:lnTo>
                    <a:pt x="236" y="762"/>
                  </a:lnTo>
                  <a:lnTo>
                    <a:pt x="234" y="766"/>
                  </a:lnTo>
                  <a:lnTo>
                    <a:pt x="232" y="770"/>
                  </a:lnTo>
                  <a:lnTo>
                    <a:pt x="232" y="770"/>
                  </a:lnTo>
                  <a:lnTo>
                    <a:pt x="228" y="774"/>
                  </a:lnTo>
                  <a:lnTo>
                    <a:pt x="226" y="780"/>
                  </a:lnTo>
                  <a:lnTo>
                    <a:pt x="226" y="780"/>
                  </a:lnTo>
                  <a:lnTo>
                    <a:pt x="220" y="778"/>
                  </a:lnTo>
                  <a:lnTo>
                    <a:pt x="218" y="776"/>
                  </a:lnTo>
                  <a:lnTo>
                    <a:pt x="218" y="776"/>
                  </a:lnTo>
                  <a:lnTo>
                    <a:pt x="216" y="776"/>
                  </a:lnTo>
                  <a:lnTo>
                    <a:pt x="214" y="780"/>
                  </a:lnTo>
                  <a:lnTo>
                    <a:pt x="214" y="780"/>
                  </a:lnTo>
                  <a:lnTo>
                    <a:pt x="212" y="786"/>
                  </a:lnTo>
                  <a:lnTo>
                    <a:pt x="214" y="790"/>
                  </a:lnTo>
                  <a:lnTo>
                    <a:pt x="214" y="794"/>
                  </a:lnTo>
                  <a:lnTo>
                    <a:pt x="214" y="794"/>
                  </a:lnTo>
                  <a:lnTo>
                    <a:pt x="220" y="796"/>
                  </a:lnTo>
                  <a:lnTo>
                    <a:pt x="224" y="798"/>
                  </a:lnTo>
                  <a:lnTo>
                    <a:pt x="224" y="798"/>
                  </a:lnTo>
                  <a:lnTo>
                    <a:pt x="226" y="800"/>
                  </a:lnTo>
                  <a:lnTo>
                    <a:pt x="226" y="802"/>
                  </a:lnTo>
                  <a:lnTo>
                    <a:pt x="226" y="806"/>
                  </a:lnTo>
                  <a:lnTo>
                    <a:pt x="226" y="806"/>
                  </a:lnTo>
                  <a:lnTo>
                    <a:pt x="232" y="812"/>
                  </a:lnTo>
                  <a:lnTo>
                    <a:pt x="234" y="816"/>
                  </a:lnTo>
                  <a:lnTo>
                    <a:pt x="230" y="818"/>
                  </a:lnTo>
                  <a:lnTo>
                    <a:pt x="230" y="818"/>
                  </a:lnTo>
                  <a:lnTo>
                    <a:pt x="226" y="818"/>
                  </a:lnTo>
                  <a:lnTo>
                    <a:pt x="226" y="818"/>
                  </a:lnTo>
                  <a:lnTo>
                    <a:pt x="220" y="818"/>
                  </a:lnTo>
                  <a:lnTo>
                    <a:pt x="220" y="818"/>
                  </a:lnTo>
                  <a:lnTo>
                    <a:pt x="214" y="816"/>
                  </a:lnTo>
                  <a:lnTo>
                    <a:pt x="214" y="816"/>
                  </a:lnTo>
                  <a:lnTo>
                    <a:pt x="210" y="818"/>
                  </a:lnTo>
                  <a:lnTo>
                    <a:pt x="210" y="818"/>
                  </a:lnTo>
                  <a:lnTo>
                    <a:pt x="206" y="820"/>
                  </a:lnTo>
                  <a:lnTo>
                    <a:pt x="206" y="826"/>
                  </a:lnTo>
                  <a:lnTo>
                    <a:pt x="208" y="830"/>
                  </a:lnTo>
                  <a:lnTo>
                    <a:pt x="210" y="834"/>
                  </a:lnTo>
                  <a:lnTo>
                    <a:pt x="210" y="834"/>
                  </a:lnTo>
                  <a:lnTo>
                    <a:pt x="214" y="838"/>
                  </a:lnTo>
                  <a:lnTo>
                    <a:pt x="218" y="838"/>
                  </a:lnTo>
                  <a:lnTo>
                    <a:pt x="226" y="842"/>
                  </a:lnTo>
                  <a:lnTo>
                    <a:pt x="226" y="842"/>
                  </a:lnTo>
                  <a:lnTo>
                    <a:pt x="232" y="846"/>
                  </a:lnTo>
                  <a:lnTo>
                    <a:pt x="236" y="850"/>
                  </a:lnTo>
                  <a:lnTo>
                    <a:pt x="236" y="850"/>
                  </a:lnTo>
                  <a:lnTo>
                    <a:pt x="236" y="852"/>
                  </a:lnTo>
                  <a:lnTo>
                    <a:pt x="234" y="854"/>
                  </a:lnTo>
                  <a:lnTo>
                    <a:pt x="232" y="856"/>
                  </a:lnTo>
                  <a:lnTo>
                    <a:pt x="230" y="856"/>
                  </a:lnTo>
                  <a:lnTo>
                    <a:pt x="230" y="856"/>
                  </a:lnTo>
                  <a:lnTo>
                    <a:pt x="232" y="860"/>
                  </a:lnTo>
                  <a:lnTo>
                    <a:pt x="234" y="864"/>
                  </a:lnTo>
                  <a:lnTo>
                    <a:pt x="242" y="870"/>
                  </a:lnTo>
                  <a:lnTo>
                    <a:pt x="242" y="870"/>
                  </a:lnTo>
                  <a:lnTo>
                    <a:pt x="252" y="874"/>
                  </a:lnTo>
                  <a:lnTo>
                    <a:pt x="252" y="876"/>
                  </a:lnTo>
                  <a:lnTo>
                    <a:pt x="254" y="880"/>
                  </a:lnTo>
                  <a:lnTo>
                    <a:pt x="254" y="880"/>
                  </a:lnTo>
                  <a:lnTo>
                    <a:pt x="260" y="882"/>
                  </a:lnTo>
                  <a:lnTo>
                    <a:pt x="268" y="882"/>
                  </a:lnTo>
                  <a:lnTo>
                    <a:pt x="268" y="882"/>
                  </a:lnTo>
                  <a:lnTo>
                    <a:pt x="270" y="884"/>
                  </a:lnTo>
                  <a:lnTo>
                    <a:pt x="270" y="888"/>
                  </a:lnTo>
                  <a:lnTo>
                    <a:pt x="272" y="892"/>
                  </a:lnTo>
                  <a:lnTo>
                    <a:pt x="272" y="892"/>
                  </a:lnTo>
                  <a:lnTo>
                    <a:pt x="276" y="896"/>
                  </a:lnTo>
                  <a:lnTo>
                    <a:pt x="282" y="898"/>
                  </a:lnTo>
                  <a:lnTo>
                    <a:pt x="282" y="898"/>
                  </a:lnTo>
                  <a:lnTo>
                    <a:pt x="290" y="902"/>
                  </a:lnTo>
                  <a:lnTo>
                    <a:pt x="300" y="904"/>
                  </a:lnTo>
                  <a:lnTo>
                    <a:pt x="300" y="904"/>
                  </a:lnTo>
                  <a:lnTo>
                    <a:pt x="308" y="902"/>
                  </a:lnTo>
                  <a:lnTo>
                    <a:pt x="308" y="902"/>
                  </a:lnTo>
                  <a:lnTo>
                    <a:pt x="310" y="900"/>
                  </a:lnTo>
                  <a:lnTo>
                    <a:pt x="312" y="896"/>
                  </a:lnTo>
                  <a:lnTo>
                    <a:pt x="312" y="896"/>
                  </a:lnTo>
                  <a:lnTo>
                    <a:pt x="314" y="894"/>
                  </a:lnTo>
                  <a:lnTo>
                    <a:pt x="322" y="892"/>
                  </a:lnTo>
                  <a:lnTo>
                    <a:pt x="322" y="892"/>
                  </a:lnTo>
                  <a:lnTo>
                    <a:pt x="328" y="892"/>
                  </a:lnTo>
                  <a:lnTo>
                    <a:pt x="332" y="890"/>
                  </a:lnTo>
                  <a:lnTo>
                    <a:pt x="332" y="886"/>
                  </a:lnTo>
                  <a:lnTo>
                    <a:pt x="330" y="884"/>
                  </a:lnTo>
                  <a:lnTo>
                    <a:pt x="326" y="876"/>
                  </a:lnTo>
                  <a:lnTo>
                    <a:pt x="322" y="872"/>
                  </a:lnTo>
                  <a:lnTo>
                    <a:pt x="322" y="868"/>
                  </a:lnTo>
                  <a:lnTo>
                    <a:pt x="322" y="868"/>
                  </a:lnTo>
                  <a:lnTo>
                    <a:pt x="324" y="860"/>
                  </a:lnTo>
                  <a:lnTo>
                    <a:pt x="326" y="852"/>
                  </a:lnTo>
                  <a:lnTo>
                    <a:pt x="326" y="852"/>
                  </a:lnTo>
                  <a:lnTo>
                    <a:pt x="330" y="850"/>
                  </a:lnTo>
                  <a:lnTo>
                    <a:pt x="334" y="848"/>
                  </a:lnTo>
                  <a:lnTo>
                    <a:pt x="338" y="846"/>
                  </a:lnTo>
                  <a:lnTo>
                    <a:pt x="340" y="844"/>
                  </a:lnTo>
                  <a:lnTo>
                    <a:pt x="340" y="844"/>
                  </a:lnTo>
                  <a:lnTo>
                    <a:pt x="342" y="840"/>
                  </a:lnTo>
                  <a:lnTo>
                    <a:pt x="340" y="834"/>
                  </a:lnTo>
                  <a:lnTo>
                    <a:pt x="338" y="830"/>
                  </a:lnTo>
                  <a:lnTo>
                    <a:pt x="336" y="826"/>
                  </a:lnTo>
                  <a:lnTo>
                    <a:pt x="336" y="826"/>
                  </a:lnTo>
                  <a:lnTo>
                    <a:pt x="338" y="822"/>
                  </a:lnTo>
                  <a:lnTo>
                    <a:pt x="342" y="822"/>
                  </a:lnTo>
                  <a:lnTo>
                    <a:pt x="352" y="818"/>
                  </a:lnTo>
                  <a:lnTo>
                    <a:pt x="352" y="818"/>
                  </a:lnTo>
                  <a:lnTo>
                    <a:pt x="356" y="816"/>
                  </a:lnTo>
                  <a:lnTo>
                    <a:pt x="356" y="814"/>
                  </a:lnTo>
                  <a:lnTo>
                    <a:pt x="358" y="806"/>
                  </a:lnTo>
                  <a:lnTo>
                    <a:pt x="358" y="806"/>
                  </a:lnTo>
                  <a:lnTo>
                    <a:pt x="362" y="800"/>
                  </a:lnTo>
                  <a:lnTo>
                    <a:pt x="362" y="798"/>
                  </a:lnTo>
                  <a:lnTo>
                    <a:pt x="358" y="796"/>
                  </a:lnTo>
                  <a:lnTo>
                    <a:pt x="358" y="796"/>
                  </a:lnTo>
                  <a:lnTo>
                    <a:pt x="350" y="792"/>
                  </a:lnTo>
                  <a:lnTo>
                    <a:pt x="342" y="788"/>
                  </a:lnTo>
                  <a:lnTo>
                    <a:pt x="342" y="788"/>
                  </a:lnTo>
                  <a:lnTo>
                    <a:pt x="334" y="784"/>
                  </a:lnTo>
                  <a:lnTo>
                    <a:pt x="326" y="778"/>
                  </a:lnTo>
                  <a:lnTo>
                    <a:pt x="326" y="778"/>
                  </a:lnTo>
                  <a:lnTo>
                    <a:pt x="324" y="774"/>
                  </a:lnTo>
                  <a:lnTo>
                    <a:pt x="324" y="772"/>
                  </a:lnTo>
                  <a:lnTo>
                    <a:pt x="326" y="768"/>
                  </a:lnTo>
                  <a:lnTo>
                    <a:pt x="330" y="764"/>
                  </a:lnTo>
                  <a:lnTo>
                    <a:pt x="330" y="764"/>
                  </a:lnTo>
                  <a:lnTo>
                    <a:pt x="334" y="762"/>
                  </a:lnTo>
                  <a:lnTo>
                    <a:pt x="338" y="762"/>
                  </a:lnTo>
                  <a:lnTo>
                    <a:pt x="342" y="762"/>
                  </a:lnTo>
                  <a:lnTo>
                    <a:pt x="346" y="760"/>
                  </a:lnTo>
                  <a:lnTo>
                    <a:pt x="346" y="760"/>
                  </a:lnTo>
                  <a:lnTo>
                    <a:pt x="350" y="756"/>
                  </a:lnTo>
                  <a:lnTo>
                    <a:pt x="352" y="750"/>
                  </a:lnTo>
                  <a:lnTo>
                    <a:pt x="352" y="750"/>
                  </a:lnTo>
                  <a:lnTo>
                    <a:pt x="356" y="746"/>
                  </a:lnTo>
                  <a:lnTo>
                    <a:pt x="354" y="738"/>
                  </a:lnTo>
                  <a:lnTo>
                    <a:pt x="354" y="738"/>
                  </a:lnTo>
                  <a:lnTo>
                    <a:pt x="354" y="734"/>
                  </a:lnTo>
                  <a:lnTo>
                    <a:pt x="356" y="732"/>
                  </a:lnTo>
                  <a:lnTo>
                    <a:pt x="360" y="728"/>
                  </a:lnTo>
                  <a:lnTo>
                    <a:pt x="366" y="724"/>
                  </a:lnTo>
                  <a:lnTo>
                    <a:pt x="368" y="722"/>
                  </a:lnTo>
                  <a:lnTo>
                    <a:pt x="370" y="718"/>
                  </a:lnTo>
                  <a:lnTo>
                    <a:pt x="370" y="718"/>
                  </a:lnTo>
                  <a:lnTo>
                    <a:pt x="362" y="716"/>
                  </a:lnTo>
                  <a:lnTo>
                    <a:pt x="356" y="714"/>
                  </a:lnTo>
                  <a:lnTo>
                    <a:pt x="356" y="714"/>
                  </a:lnTo>
                  <a:lnTo>
                    <a:pt x="354" y="712"/>
                  </a:lnTo>
                  <a:lnTo>
                    <a:pt x="352" y="708"/>
                  </a:lnTo>
                  <a:lnTo>
                    <a:pt x="352" y="702"/>
                  </a:lnTo>
                  <a:lnTo>
                    <a:pt x="352" y="702"/>
                  </a:lnTo>
                  <a:lnTo>
                    <a:pt x="350" y="694"/>
                  </a:lnTo>
                  <a:lnTo>
                    <a:pt x="350" y="690"/>
                  </a:lnTo>
                  <a:lnTo>
                    <a:pt x="350" y="688"/>
                  </a:lnTo>
                  <a:lnTo>
                    <a:pt x="350" y="688"/>
                  </a:lnTo>
                  <a:lnTo>
                    <a:pt x="352" y="688"/>
                  </a:lnTo>
                  <a:lnTo>
                    <a:pt x="352" y="688"/>
                  </a:lnTo>
                  <a:lnTo>
                    <a:pt x="360" y="690"/>
                  </a:lnTo>
                  <a:lnTo>
                    <a:pt x="366" y="694"/>
                  </a:lnTo>
                  <a:lnTo>
                    <a:pt x="366" y="694"/>
                  </a:lnTo>
                  <a:lnTo>
                    <a:pt x="374" y="694"/>
                  </a:lnTo>
                  <a:lnTo>
                    <a:pt x="374" y="694"/>
                  </a:lnTo>
                  <a:lnTo>
                    <a:pt x="386" y="692"/>
                  </a:lnTo>
                  <a:lnTo>
                    <a:pt x="392" y="690"/>
                  </a:lnTo>
                  <a:lnTo>
                    <a:pt x="396" y="686"/>
                  </a:lnTo>
                  <a:lnTo>
                    <a:pt x="396" y="686"/>
                  </a:lnTo>
                  <a:lnTo>
                    <a:pt x="396" y="682"/>
                  </a:lnTo>
                  <a:lnTo>
                    <a:pt x="394" y="678"/>
                  </a:lnTo>
                  <a:lnTo>
                    <a:pt x="392" y="674"/>
                  </a:lnTo>
                  <a:lnTo>
                    <a:pt x="390" y="670"/>
                  </a:lnTo>
                  <a:lnTo>
                    <a:pt x="390" y="670"/>
                  </a:lnTo>
                  <a:lnTo>
                    <a:pt x="392" y="668"/>
                  </a:lnTo>
                  <a:lnTo>
                    <a:pt x="394" y="664"/>
                  </a:lnTo>
                  <a:lnTo>
                    <a:pt x="394" y="664"/>
                  </a:lnTo>
                  <a:lnTo>
                    <a:pt x="392" y="662"/>
                  </a:lnTo>
                  <a:lnTo>
                    <a:pt x="390" y="662"/>
                  </a:lnTo>
                  <a:lnTo>
                    <a:pt x="384" y="658"/>
                  </a:lnTo>
                  <a:lnTo>
                    <a:pt x="384" y="658"/>
                  </a:lnTo>
                  <a:lnTo>
                    <a:pt x="382" y="654"/>
                  </a:lnTo>
                  <a:lnTo>
                    <a:pt x="384" y="652"/>
                  </a:lnTo>
                  <a:lnTo>
                    <a:pt x="388" y="650"/>
                  </a:lnTo>
                  <a:lnTo>
                    <a:pt x="388" y="650"/>
                  </a:lnTo>
                  <a:lnTo>
                    <a:pt x="404" y="654"/>
                  </a:lnTo>
                  <a:lnTo>
                    <a:pt x="404" y="654"/>
                  </a:lnTo>
                  <a:lnTo>
                    <a:pt x="416" y="656"/>
                  </a:lnTo>
                  <a:lnTo>
                    <a:pt x="416" y="656"/>
                  </a:lnTo>
                  <a:lnTo>
                    <a:pt x="416" y="656"/>
                  </a:lnTo>
                  <a:lnTo>
                    <a:pt x="416" y="656"/>
                  </a:lnTo>
                  <a:lnTo>
                    <a:pt x="420" y="656"/>
                  </a:lnTo>
                  <a:lnTo>
                    <a:pt x="426" y="654"/>
                  </a:lnTo>
                  <a:lnTo>
                    <a:pt x="436" y="648"/>
                  </a:lnTo>
                  <a:lnTo>
                    <a:pt x="436" y="648"/>
                  </a:lnTo>
                  <a:lnTo>
                    <a:pt x="446" y="648"/>
                  </a:lnTo>
                  <a:lnTo>
                    <a:pt x="450" y="646"/>
                  </a:lnTo>
                  <a:lnTo>
                    <a:pt x="454" y="644"/>
                  </a:lnTo>
                  <a:lnTo>
                    <a:pt x="454" y="644"/>
                  </a:lnTo>
                  <a:lnTo>
                    <a:pt x="456" y="640"/>
                  </a:lnTo>
                  <a:lnTo>
                    <a:pt x="458" y="636"/>
                  </a:lnTo>
                  <a:lnTo>
                    <a:pt x="460" y="628"/>
                  </a:lnTo>
                  <a:lnTo>
                    <a:pt x="460" y="628"/>
                  </a:lnTo>
                  <a:lnTo>
                    <a:pt x="462" y="624"/>
                  </a:lnTo>
                  <a:lnTo>
                    <a:pt x="462" y="620"/>
                  </a:lnTo>
                  <a:lnTo>
                    <a:pt x="462" y="620"/>
                  </a:lnTo>
                  <a:lnTo>
                    <a:pt x="462" y="616"/>
                  </a:lnTo>
                  <a:lnTo>
                    <a:pt x="458" y="612"/>
                  </a:lnTo>
                  <a:lnTo>
                    <a:pt x="458" y="612"/>
                  </a:lnTo>
                  <a:lnTo>
                    <a:pt x="452" y="604"/>
                  </a:lnTo>
                  <a:lnTo>
                    <a:pt x="446" y="596"/>
                  </a:lnTo>
                  <a:lnTo>
                    <a:pt x="446" y="596"/>
                  </a:lnTo>
                  <a:lnTo>
                    <a:pt x="440" y="588"/>
                  </a:lnTo>
                  <a:lnTo>
                    <a:pt x="432" y="582"/>
                  </a:lnTo>
                  <a:lnTo>
                    <a:pt x="432" y="582"/>
                  </a:lnTo>
                  <a:lnTo>
                    <a:pt x="440" y="584"/>
                  </a:lnTo>
                  <a:lnTo>
                    <a:pt x="446" y="586"/>
                  </a:lnTo>
                  <a:lnTo>
                    <a:pt x="460" y="592"/>
                  </a:lnTo>
                  <a:lnTo>
                    <a:pt x="460" y="592"/>
                  </a:lnTo>
                  <a:lnTo>
                    <a:pt x="466" y="594"/>
                  </a:lnTo>
                  <a:lnTo>
                    <a:pt x="472" y="596"/>
                  </a:lnTo>
                  <a:lnTo>
                    <a:pt x="472" y="596"/>
                  </a:lnTo>
                  <a:lnTo>
                    <a:pt x="480" y="594"/>
                  </a:lnTo>
                  <a:lnTo>
                    <a:pt x="480" y="594"/>
                  </a:lnTo>
                  <a:lnTo>
                    <a:pt x="488" y="590"/>
                  </a:lnTo>
                  <a:lnTo>
                    <a:pt x="492" y="584"/>
                  </a:lnTo>
                  <a:lnTo>
                    <a:pt x="502" y="572"/>
                  </a:lnTo>
                  <a:lnTo>
                    <a:pt x="502" y="572"/>
                  </a:lnTo>
                  <a:lnTo>
                    <a:pt x="508" y="566"/>
                  </a:lnTo>
                  <a:lnTo>
                    <a:pt x="508" y="564"/>
                  </a:lnTo>
                  <a:lnTo>
                    <a:pt x="510" y="560"/>
                  </a:lnTo>
                  <a:lnTo>
                    <a:pt x="510" y="560"/>
                  </a:lnTo>
                  <a:lnTo>
                    <a:pt x="506" y="552"/>
                  </a:lnTo>
                  <a:lnTo>
                    <a:pt x="506" y="548"/>
                  </a:lnTo>
                  <a:lnTo>
                    <a:pt x="506" y="544"/>
                  </a:lnTo>
                  <a:lnTo>
                    <a:pt x="506" y="544"/>
                  </a:lnTo>
                  <a:lnTo>
                    <a:pt x="508" y="540"/>
                  </a:lnTo>
                  <a:lnTo>
                    <a:pt x="510" y="536"/>
                  </a:lnTo>
                  <a:lnTo>
                    <a:pt x="520" y="530"/>
                  </a:lnTo>
                  <a:lnTo>
                    <a:pt x="530" y="524"/>
                  </a:lnTo>
                  <a:lnTo>
                    <a:pt x="540" y="518"/>
                  </a:lnTo>
                  <a:lnTo>
                    <a:pt x="540" y="518"/>
                  </a:lnTo>
                  <a:lnTo>
                    <a:pt x="546" y="510"/>
                  </a:lnTo>
                  <a:lnTo>
                    <a:pt x="548" y="504"/>
                  </a:lnTo>
                  <a:lnTo>
                    <a:pt x="550" y="496"/>
                  </a:lnTo>
                  <a:lnTo>
                    <a:pt x="550" y="488"/>
                  </a:lnTo>
                  <a:lnTo>
                    <a:pt x="550" y="488"/>
                  </a:lnTo>
                  <a:lnTo>
                    <a:pt x="548" y="470"/>
                  </a:lnTo>
                  <a:lnTo>
                    <a:pt x="548" y="462"/>
                  </a:lnTo>
                  <a:lnTo>
                    <a:pt x="552" y="454"/>
                  </a:lnTo>
                  <a:lnTo>
                    <a:pt x="552" y="454"/>
                  </a:lnTo>
                  <a:lnTo>
                    <a:pt x="566" y="442"/>
                  </a:lnTo>
                  <a:lnTo>
                    <a:pt x="578" y="432"/>
                  </a:lnTo>
                  <a:lnTo>
                    <a:pt x="578" y="432"/>
                  </a:lnTo>
                  <a:lnTo>
                    <a:pt x="586" y="426"/>
                  </a:lnTo>
                  <a:lnTo>
                    <a:pt x="596" y="424"/>
                  </a:lnTo>
                  <a:lnTo>
                    <a:pt x="616" y="422"/>
                  </a:lnTo>
                  <a:lnTo>
                    <a:pt x="616" y="422"/>
                  </a:lnTo>
                  <a:lnTo>
                    <a:pt x="626" y="418"/>
                  </a:lnTo>
                  <a:lnTo>
                    <a:pt x="634" y="416"/>
                  </a:lnTo>
                  <a:lnTo>
                    <a:pt x="634" y="416"/>
                  </a:lnTo>
                  <a:lnTo>
                    <a:pt x="642" y="412"/>
                  </a:lnTo>
                  <a:lnTo>
                    <a:pt x="646" y="410"/>
                  </a:lnTo>
                  <a:lnTo>
                    <a:pt x="648" y="406"/>
                  </a:lnTo>
                  <a:lnTo>
                    <a:pt x="648" y="406"/>
                  </a:lnTo>
                  <a:lnTo>
                    <a:pt x="652" y="400"/>
                  </a:lnTo>
                  <a:lnTo>
                    <a:pt x="652" y="392"/>
                  </a:lnTo>
                  <a:lnTo>
                    <a:pt x="656" y="376"/>
                  </a:lnTo>
                  <a:lnTo>
                    <a:pt x="656" y="376"/>
                  </a:lnTo>
                  <a:lnTo>
                    <a:pt x="658" y="368"/>
                  </a:lnTo>
                  <a:lnTo>
                    <a:pt x="658" y="362"/>
                  </a:lnTo>
                  <a:lnTo>
                    <a:pt x="658" y="362"/>
                  </a:lnTo>
                  <a:lnTo>
                    <a:pt x="658" y="356"/>
                  </a:lnTo>
                  <a:lnTo>
                    <a:pt x="654" y="352"/>
                  </a:lnTo>
                  <a:lnTo>
                    <a:pt x="652" y="348"/>
                  </a:lnTo>
                  <a:lnTo>
                    <a:pt x="650" y="342"/>
                  </a:lnTo>
                  <a:lnTo>
                    <a:pt x="650" y="342"/>
                  </a:lnTo>
                  <a:lnTo>
                    <a:pt x="644" y="310"/>
                  </a:lnTo>
                  <a:lnTo>
                    <a:pt x="644" y="310"/>
                  </a:lnTo>
                  <a:lnTo>
                    <a:pt x="644" y="302"/>
                  </a:lnTo>
                  <a:lnTo>
                    <a:pt x="646" y="294"/>
                  </a:lnTo>
                  <a:lnTo>
                    <a:pt x="650" y="288"/>
                  </a:lnTo>
                  <a:lnTo>
                    <a:pt x="656" y="282"/>
                  </a:lnTo>
                  <a:lnTo>
                    <a:pt x="666" y="270"/>
                  </a:lnTo>
                  <a:lnTo>
                    <a:pt x="670" y="262"/>
                  </a:lnTo>
                  <a:lnTo>
                    <a:pt x="674" y="256"/>
                  </a:lnTo>
                  <a:lnTo>
                    <a:pt x="674" y="256"/>
                  </a:lnTo>
                  <a:lnTo>
                    <a:pt x="680" y="242"/>
                  </a:lnTo>
                  <a:lnTo>
                    <a:pt x="682" y="234"/>
                  </a:lnTo>
                  <a:lnTo>
                    <a:pt x="682" y="228"/>
                  </a:lnTo>
                  <a:lnTo>
                    <a:pt x="682" y="228"/>
                  </a:lnTo>
                  <a:lnTo>
                    <a:pt x="676" y="222"/>
                  </a:lnTo>
                  <a:lnTo>
                    <a:pt x="672" y="216"/>
                  </a:lnTo>
                  <a:lnTo>
                    <a:pt x="672" y="216"/>
                  </a:lnTo>
                  <a:lnTo>
                    <a:pt x="668" y="208"/>
                  </a:lnTo>
                  <a:lnTo>
                    <a:pt x="666" y="206"/>
                  </a:lnTo>
                  <a:lnTo>
                    <a:pt x="662" y="204"/>
                  </a:lnTo>
                  <a:lnTo>
                    <a:pt x="662" y="204"/>
                  </a:lnTo>
                  <a:lnTo>
                    <a:pt x="652" y="200"/>
                  </a:lnTo>
                  <a:lnTo>
                    <a:pt x="642" y="198"/>
                  </a:lnTo>
                  <a:lnTo>
                    <a:pt x="632" y="196"/>
                  </a:lnTo>
                  <a:lnTo>
                    <a:pt x="624" y="192"/>
                  </a:lnTo>
                  <a:lnTo>
                    <a:pt x="624" y="192"/>
                  </a:lnTo>
                  <a:lnTo>
                    <a:pt x="606" y="182"/>
                  </a:lnTo>
                  <a:lnTo>
                    <a:pt x="598" y="178"/>
                  </a:lnTo>
                  <a:lnTo>
                    <a:pt x="588" y="174"/>
                  </a:lnTo>
                  <a:lnTo>
                    <a:pt x="588" y="174"/>
                  </a:lnTo>
                  <a:lnTo>
                    <a:pt x="568" y="170"/>
                  </a:lnTo>
                  <a:lnTo>
                    <a:pt x="568" y="170"/>
                  </a:lnTo>
                  <a:lnTo>
                    <a:pt x="566" y="170"/>
                  </a:lnTo>
                  <a:lnTo>
                    <a:pt x="566" y="170"/>
                  </a:lnTo>
                  <a:lnTo>
                    <a:pt x="560" y="170"/>
                  </a:lnTo>
                  <a:lnTo>
                    <a:pt x="560" y="170"/>
                  </a:lnTo>
                  <a:lnTo>
                    <a:pt x="554" y="172"/>
                  </a:lnTo>
                  <a:lnTo>
                    <a:pt x="554" y="172"/>
                  </a:lnTo>
                  <a:lnTo>
                    <a:pt x="548" y="170"/>
                  </a:lnTo>
                  <a:lnTo>
                    <a:pt x="548" y="170"/>
                  </a:lnTo>
                  <a:lnTo>
                    <a:pt x="542" y="168"/>
                  </a:lnTo>
                  <a:lnTo>
                    <a:pt x="538" y="166"/>
                  </a:lnTo>
                  <a:lnTo>
                    <a:pt x="534" y="166"/>
                  </a:lnTo>
                  <a:lnTo>
                    <a:pt x="534" y="166"/>
                  </a:lnTo>
                  <a:lnTo>
                    <a:pt x="534" y="166"/>
                  </a:lnTo>
                  <a:lnTo>
                    <a:pt x="530" y="166"/>
                  </a:lnTo>
                  <a:lnTo>
                    <a:pt x="526" y="168"/>
                  </a:lnTo>
                  <a:lnTo>
                    <a:pt x="524" y="172"/>
                  </a:lnTo>
                  <a:lnTo>
                    <a:pt x="518" y="174"/>
                  </a:lnTo>
                  <a:lnTo>
                    <a:pt x="518" y="174"/>
                  </a:lnTo>
                  <a:lnTo>
                    <a:pt x="516" y="170"/>
                  </a:lnTo>
                  <a:lnTo>
                    <a:pt x="516" y="168"/>
                  </a:lnTo>
                  <a:lnTo>
                    <a:pt x="516" y="168"/>
                  </a:lnTo>
                  <a:lnTo>
                    <a:pt x="518" y="166"/>
                  </a:lnTo>
                  <a:lnTo>
                    <a:pt x="522" y="164"/>
                  </a:lnTo>
                  <a:lnTo>
                    <a:pt x="522" y="164"/>
                  </a:lnTo>
                  <a:lnTo>
                    <a:pt x="520" y="160"/>
                  </a:lnTo>
                  <a:lnTo>
                    <a:pt x="518" y="158"/>
                  </a:lnTo>
                  <a:lnTo>
                    <a:pt x="510" y="156"/>
                  </a:lnTo>
                  <a:lnTo>
                    <a:pt x="510" y="156"/>
                  </a:lnTo>
                  <a:lnTo>
                    <a:pt x="498" y="150"/>
                  </a:lnTo>
                  <a:lnTo>
                    <a:pt x="486" y="148"/>
                  </a:lnTo>
                  <a:lnTo>
                    <a:pt x="486" y="148"/>
                  </a:lnTo>
                  <a:lnTo>
                    <a:pt x="480" y="150"/>
                  </a:lnTo>
                  <a:lnTo>
                    <a:pt x="480" y="150"/>
                  </a:lnTo>
                  <a:lnTo>
                    <a:pt x="476" y="150"/>
                  </a:lnTo>
                  <a:lnTo>
                    <a:pt x="476" y="150"/>
                  </a:lnTo>
                  <a:lnTo>
                    <a:pt x="470" y="148"/>
                  </a:lnTo>
                  <a:lnTo>
                    <a:pt x="470" y="148"/>
                  </a:lnTo>
                  <a:lnTo>
                    <a:pt x="464" y="146"/>
                  </a:lnTo>
                  <a:lnTo>
                    <a:pt x="460" y="142"/>
                  </a:lnTo>
                  <a:lnTo>
                    <a:pt x="454" y="140"/>
                  </a:lnTo>
                  <a:lnTo>
                    <a:pt x="448" y="138"/>
                  </a:lnTo>
                  <a:lnTo>
                    <a:pt x="448" y="138"/>
                  </a:lnTo>
                  <a:lnTo>
                    <a:pt x="442" y="140"/>
                  </a:lnTo>
                  <a:lnTo>
                    <a:pt x="442" y="140"/>
                  </a:lnTo>
                  <a:lnTo>
                    <a:pt x="438" y="142"/>
                  </a:lnTo>
                  <a:lnTo>
                    <a:pt x="434" y="146"/>
                  </a:lnTo>
                  <a:lnTo>
                    <a:pt x="430" y="150"/>
                  </a:lnTo>
                  <a:lnTo>
                    <a:pt x="424" y="150"/>
                  </a:lnTo>
                  <a:lnTo>
                    <a:pt x="424" y="150"/>
                  </a:lnTo>
                  <a:lnTo>
                    <a:pt x="422" y="150"/>
                  </a:lnTo>
                  <a:lnTo>
                    <a:pt x="422" y="150"/>
                  </a:lnTo>
                  <a:lnTo>
                    <a:pt x="420" y="148"/>
                  </a:lnTo>
                  <a:lnTo>
                    <a:pt x="420" y="144"/>
                  </a:lnTo>
                  <a:lnTo>
                    <a:pt x="422" y="140"/>
                  </a:lnTo>
                  <a:lnTo>
                    <a:pt x="426" y="136"/>
                  </a:lnTo>
                  <a:lnTo>
                    <a:pt x="434" y="130"/>
                  </a:lnTo>
                  <a:lnTo>
                    <a:pt x="436" y="128"/>
                  </a:lnTo>
                  <a:lnTo>
                    <a:pt x="438" y="124"/>
                  </a:lnTo>
                  <a:lnTo>
                    <a:pt x="438" y="124"/>
                  </a:lnTo>
                  <a:lnTo>
                    <a:pt x="436" y="122"/>
                  </a:lnTo>
                  <a:lnTo>
                    <a:pt x="432" y="120"/>
                  </a:lnTo>
                  <a:lnTo>
                    <a:pt x="426" y="116"/>
                  </a:lnTo>
                  <a:lnTo>
                    <a:pt x="426" y="116"/>
                  </a:lnTo>
                  <a:lnTo>
                    <a:pt x="422" y="110"/>
                  </a:lnTo>
                  <a:lnTo>
                    <a:pt x="418" y="104"/>
                  </a:lnTo>
                  <a:lnTo>
                    <a:pt x="418" y="104"/>
                  </a:lnTo>
                  <a:lnTo>
                    <a:pt x="416" y="98"/>
                  </a:lnTo>
                  <a:lnTo>
                    <a:pt x="412" y="94"/>
                  </a:lnTo>
                  <a:lnTo>
                    <a:pt x="406" y="90"/>
                  </a:lnTo>
                  <a:lnTo>
                    <a:pt x="398" y="86"/>
                  </a:lnTo>
                  <a:lnTo>
                    <a:pt x="398" y="86"/>
                  </a:lnTo>
                  <a:lnTo>
                    <a:pt x="386" y="80"/>
                  </a:lnTo>
                  <a:lnTo>
                    <a:pt x="380" y="76"/>
                  </a:lnTo>
                  <a:lnTo>
                    <a:pt x="374" y="74"/>
                  </a:lnTo>
                  <a:lnTo>
                    <a:pt x="374" y="74"/>
                  </a:lnTo>
                  <a:lnTo>
                    <a:pt x="372" y="74"/>
                  </a:lnTo>
                  <a:lnTo>
                    <a:pt x="372" y="74"/>
                  </a:lnTo>
                  <a:lnTo>
                    <a:pt x="368" y="74"/>
                  </a:lnTo>
                  <a:lnTo>
                    <a:pt x="368" y="74"/>
                  </a:lnTo>
                  <a:lnTo>
                    <a:pt x="362" y="74"/>
                  </a:lnTo>
                  <a:lnTo>
                    <a:pt x="362" y="74"/>
                  </a:lnTo>
                  <a:lnTo>
                    <a:pt x="360" y="74"/>
                  </a:lnTo>
                  <a:lnTo>
                    <a:pt x="360" y="74"/>
                  </a:lnTo>
                  <a:lnTo>
                    <a:pt x="350" y="74"/>
                  </a:lnTo>
                  <a:lnTo>
                    <a:pt x="350" y="74"/>
                  </a:lnTo>
                  <a:lnTo>
                    <a:pt x="346" y="74"/>
                  </a:lnTo>
                  <a:lnTo>
                    <a:pt x="346" y="74"/>
                  </a:lnTo>
                  <a:lnTo>
                    <a:pt x="332" y="76"/>
                  </a:lnTo>
                  <a:lnTo>
                    <a:pt x="332" y="76"/>
                  </a:lnTo>
                  <a:lnTo>
                    <a:pt x="324" y="74"/>
                  </a:lnTo>
                  <a:lnTo>
                    <a:pt x="318" y="70"/>
                  </a:lnTo>
                  <a:lnTo>
                    <a:pt x="318" y="70"/>
                  </a:lnTo>
                  <a:lnTo>
                    <a:pt x="316" y="66"/>
                  </a:lnTo>
                  <a:lnTo>
                    <a:pt x="314" y="64"/>
                  </a:lnTo>
                  <a:lnTo>
                    <a:pt x="310" y="62"/>
                  </a:lnTo>
                  <a:lnTo>
                    <a:pt x="310" y="62"/>
                  </a:lnTo>
                  <a:lnTo>
                    <a:pt x="304" y="60"/>
                  </a:lnTo>
                  <a:lnTo>
                    <a:pt x="296" y="56"/>
                  </a:lnTo>
                  <a:lnTo>
                    <a:pt x="296" y="56"/>
                  </a:lnTo>
                  <a:lnTo>
                    <a:pt x="290" y="52"/>
                  </a:lnTo>
                  <a:lnTo>
                    <a:pt x="284" y="46"/>
                  </a:lnTo>
                  <a:lnTo>
                    <a:pt x="284" y="46"/>
                  </a:lnTo>
                  <a:lnTo>
                    <a:pt x="274" y="44"/>
                  </a:lnTo>
                  <a:lnTo>
                    <a:pt x="270" y="42"/>
                  </a:lnTo>
                  <a:lnTo>
                    <a:pt x="266" y="40"/>
                  </a:lnTo>
                  <a:lnTo>
                    <a:pt x="266" y="40"/>
                  </a:lnTo>
                  <a:lnTo>
                    <a:pt x="254" y="30"/>
                  </a:lnTo>
                  <a:lnTo>
                    <a:pt x="254" y="30"/>
                  </a:lnTo>
                  <a:lnTo>
                    <a:pt x="238" y="24"/>
                  </a:lnTo>
                  <a:lnTo>
                    <a:pt x="228" y="20"/>
                  </a:lnTo>
                  <a:lnTo>
                    <a:pt x="222" y="20"/>
                  </a:lnTo>
                  <a:lnTo>
                    <a:pt x="222" y="20"/>
                  </a:lnTo>
                  <a:lnTo>
                    <a:pt x="220" y="20"/>
                  </a:lnTo>
                  <a:lnTo>
                    <a:pt x="220" y="20"/>
                  </a:lnTo>
                  <a:lnTo>
                    <a:pt x="212" y="22"/>
                  </a:lnTo>
                  <a:lnTo>
                    <a:pt x="206" y="26"/>
                  </a:lnTo>
                  <a:lnTo>
                    <a:pt x="206" y="26"/>
                  </a:lnTo>
                  <a:lnTo>
                    <a:pt x="202" y="26"/>
                  </a:lnTo>
                  <a:lnTo>
                    <a:pt x="202" y="26"/>
                  </a:lnTo>
                  <a:lnTo>
                    <a:pt x="196" y="26"/>
                  </a:lnTo>
                  <a:lnTo>
                    <a:pt x="196" y="26"/>
                  </a:lnTo>
                  <a:lnTo>
                    <a:pt x="192" y="24"/>
                  </a:lnTo>
                  <a:lnTo>
                    <a:pt x="188" y="22"/>
                  </a:lnTo>
                  <a:lnTo>
                    <a:pt x="188" y="22"/>
                  </a:lnTo>
                  <a:lnTo>
                    <a:pt x="182" y="20"/>
                  </a:lnTo>
                  <a:lnTo>
                    <a:pt x="182" y="20"/>
                  </a:lnTo>
                  <a:lnTo>
                    <a:pt x="180" y="20"/>
                  </a:lnTo>
                  <a:lnTo>
                    <a:pt x="180" y="20"/>
                  </a:lnTo>
                  <a:lnTo>
                    <a:pt x="176" y="22"/>
                  </a:lnTo>
                  <a:lnTo>
                    <a:pt x="174" y="26"/>
                  </a:lnTo>
                  <a:lnTo>
                    <a:pt x="174" y="26"/>
                  </a:lnTo>
                  <a:lnTo>
                    <a:pt x="172" y="26"/>
                  </a:lnTo>
                  <a:lnTo>
                    <a:pt x="172" y="26"/>
                  </a:lnTo>
                  <a:lnTo>
                    <a:pt x="170" y="24"/>
                  </a:lnTo>
                  <a:lnTo>
                    <a:pt x="166" y="22"/>
                  </a:lnTo>
                  <a:lnTo>
                    <a:pt x="162" y="18"/>
                  </a:lnTo>
                  <a:lnTo>
                    <a:pt x="162" y="18"/>
                  </a:lnTo>
                  <a:lnTo>
                    <a:pt x="152" y="10"/>
                  </a:lnTo>
                  <a:lnTo>
                    <a:pt x="148" y="8"/>
                  </a:lnTo>
                  <a:lnTo>
                    <a:pt x="140" y="6"/>
                  </a:lnTo>
                  <a:lnTo>
                    <a:pt x="140" y="6"/>
                  </a:lnTo>
                  <a:lnTo>
                    <a:pt x="138" y="8"/>
                  </a:lnTo>
                  <a:lnTo>
                    <a:pt x="138" y="8"/>
                  </a:lnTo>
                  <a:lnTo>
                    <a:pt x="132" y="10"/>
                  </a:lnTo>
                  <a:lnTo>
                    <a:pt x="128" y="14"/>
                  </a:lnTo>
                  <a:lnTo>
                    <a:pt x="128" y="14"/>
                  </a:lnTo>
                  <a:lnTo>
                    <a:pt x="122" y="16"/>
                  </a:lnTo>
                  <a:lnTo>
                    <a:pt x="116" y="18"/>
                  </a:lnTo>
                  <a:lnTo>
                    <a:pt x="116" y="18"/>
                  </a:lnTo>
                  <a:lnTo>
                    <a:pt x="116" y="22"/>
                  </a:lnTo>
                  <a:lnTo>
                    <a:pt x="112" y="26"/>
                  </a:lnTo>
                  <a:lnTo>
                    <a:pt x="112" y="26"/>
                  </a:lnTo>
                  <a:lnTo>
                    <a:pt x="108" y="24"/>
                  </a:lnTo>
                  <a:lnTo>
                    <a:pt x="106" y="20"/>
                  </a:lnTo>
                  <a:lnTo>
                    <a:pt x="106" y="18"/>
                  </a:lnTo>
                  <a:lnTo>
                    <a:pt x="108" y="14"/>
                  </a:lnTo>
                  <a:lnTo>
                    <a:pt x="112" y="8"/>
                  </a:lnTo>
                  <a:lnTo>
                    <a:pt x="112" y="4"/>
                  </a:lnTo>
                  <a:lnTo>
                    <a:pt x="110" y="2"/>
                  </a:lnTo>
                  <a:lnTo>
                    <a:pt x="110" y="2"/>
                  </a:lnTo>
                  <a:lnTo>
                    <a:pt x="104"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417" name="Freeform 167"/>
            <p:cNvSpPr>
              <a:spLocks/>
            </p:cNvSpPr>
            <p:nvPr/>
          </p:nvSpPr>
          <p:spPr bwMode="auto">
            <a:xfrm>
              <a:off x="4520" y="2342"/>
              <a:ext cx="682" cy="904"/>
            </a:xfrm>
            <a:custGeom>
              <a:avLst/>
              <a:gdLst>
                <a:gd name="T0" fmla="*/ 68 w 682"/>
                <a:gd name="T1" fmla="*/ 18 h 904"/>
                <a:gd name="T2" fmla="*/ 38 w 682"/>
                <a:gd name="T3" fmla="*/ 42 h 904"/>
                <a:gd name="T4" fmla="*/ 24 w 682"/>
                <a:gd name="T5" fmla="*/ 38 h 904"/>
                <a:gd name="T6" fmla="*/ 24 w 682"/>
                <a:gd name="T7" fmla="*/ 52 h 904"/>
                <a:gd name="T8" fmla="*/ 44 w 682"/>
                <a:gd name="T9" fmla="*/ 104 h 904"/>
                <a:gd name="T10" fmla="*/ 2 w 682"/>
                <a:gd name="T11" fmla="*/ 166 h 904"/>
                <a:gd name="T12" fmla="*/ 24 w 682"/>
                <a:gd name="T13" fmla="*/ 172 h 904"/>
                <a:gd name="T14" fmla="*/ 22 w 682"/>
                <a:gd name="T15" fmla="*/ 216 h 904"/>
                <a:gd name="T16" fmla="*/ 58 w 682"/>
                <a:gd name="T17" fmla="*/ 248 h 904"/>
                <a:gd name="T18" fmla="*/ 120 w 682"/>
                <a:gd name="T19" fmla="*/ 324 h 904"/>
                <a:gd name="T20" fmla="*/ 212 w 682"/>
                <a:gd name="T21" fmla="*/ 394 h 904"/>
                <a:gd name="T22" fmla="*/ 210 w 682"/>
                <a:gd name="T23" fmla="*/ 474 h 904"/>
                <a:gd name="T24" fmla="*/ 216 w 682"/>
                <a:gd name="T25" fmla="*/ 576 h 904"/>
                <a:gd name="T26" fmla="*/ 208 w 682"/>
                <a:gd name="T27" fmla="*/ 664 h 904"/>
                <a:gd name="T28" fmla="*/ 214 w 682"/>
                <a:gd name="T29" fmla="*/ 730 h 904"/>
                <a:gd name="T30" fmla="*/ 226 w 682"/>
                <a:gd name="T31" fmla="*/ 696 h 904"/>
                <a:gd name="T32" fmla="*/ 240 w 682"/>
                <a:gd name="T33" fmla="*/ 752 h 904"/>
                <a:gd name="T34" fmla="*/ 220 w 682"/>
                <a:gd name="T35" fmla="*/ 778 h 904"/>
                <a:gd name="T36" fmla="*/ 224 w 682"/>
                <a:gd name="T37" fmla="*/ 798 h 904"/>
                <a:gd name="T38" fmla="*/ 226 w 682"/>
                <a:gd name="T39" fmla="*/ 818 h 904"/>
                <a:gd name="T40" fmla="*/ 210 w 682"/>
                <a:gd name="T41" fmla="*/ 834 h 904"/>
                <a:gd name="T42" fmla="*/ 230 w 682"/>
                <a:gd name="T43" fmla="*/ 856 h 904"/>
                <a:gd name="T44" fmla="*/ 268 w 682"/>
                <a:gd name="T45" fmla="*/ 882 h 904"/>
                <a:gd name="T46" fmla="*/ 300 w 682"/>
                <a:gd name="T47" fmla="*/ 904 h 904"/>
                <a:gd name="T48" fmla="*/ 332 w 682"/>
                <a:gd name="T49" fmla="*/ 886 h 904"/>
                <a:gd name="T50" fmla="*/ 338 w 682"/>
                <a:gd name="T51" fmla="*/ 846 h 904"/>
                <a:gd name="T52" fmla="*/ 352 w 682"/>
                <a:gd name="T53" fmla="*/ 818 h 904"/>
                <a:gd name="T54" fmla="*/ 342 w 682"/>
                <a:gd name="T55" fmla="*/ 788 h 904"/>
                <a:gd name="T56" fmla="*/ 342 w 682"/>
                <a:gd name="T57" fmla="*/ 762 h 904"/>
                <a:gd name="T58" fmla="*/ 360 w 682"/>
                <a:gd name="T59" fmla="*/ 728 h 904"/>
                <a:gd name="T60" fmla="*/ 352 w 682"/>
                <a:gd name="T61" fmla="*/ 702 h 904"/>
                <a:gd name="T62" fmla="*/ 374 w 682"/>
                <a:gd name="T63" fmla="*/ 694 h 904"/>
                <a:gd name="T64" fmla="*/ 394 w 682"/>
                <a:gd name="T65" fmla="*/ 664 h 904"/>
                <a:gd name="T66" fmla="*/ 404 w 682"/>
                <a:gd name="T67" fmla="*/ 654 h 904"/>
                <a:gd name="T68" fmla="*/ 454 w 682"/>
                <a:gd name="T69" fmla="*/ 644 h 904"/>
                <a:gd name="T70" fmla="*/ 458 w 682"/>
                <a:gd name="T71" fmla="*/ 612 h 904"/>
                <a:gd name="T72" fmla="*/ 466 w 682"/>
                <a:gd name="T73" fmla="*/ 594 h 904"/>
                <a:gd name="T74" fmla="*/ 510 w 682"/>
                <a:gd name="T75" fmla="*/ 560 h 904"/>
                <a:gd name="T76" fmla="*/ 540 w 682"/>
                <a:gd name="T77" fmla="*/ 518 h 904"/>
                <a:gd name="T78" fmla="*/ 578 w 682"/>
                <a:gd name="T79" fmla="*/ 432 h 904"/>
                <a:gd name="T80" fmla="*/ 648 w 682"/>
                <a:gd name="T81" fmla="*/ 406 h 904"/>
                <a:gd name="T82" fmla="*/ 652 w 682"/>
                <a:gd name="T83" fmla="*/ 348 h 904"/>
                <a:gd name="T84" fmla="*/ 674 w 682"/>
                <a:gd name="T85" fmla="*/ 256 h 904"/>
                <a:gd name="T86" fmla="*/ 662 w 682"/>
                <a:gd name="T87" fmla="*/ 204 h 904"/>
                <a:gd name="T88" fmla="*/ 568 w 682"/>
                <a:gd name="T89" fmla="*/ 170 h 904"/>
                <a:gd name="T90" fmla="*/ 538 w 682"/>
                <a:gd name="T91" fmla="*/ 166 h 904"/>
                <a:gd name="T92" fmla="*/ 516 w 682"/>
                <a:gd name="T93" fmla="*/ 168 h 904"/>
                <a:gd name="T94" fmla="*/ 480 w 682"/>
                <a:gd name="T95" fmla="*/ 150 h 904"/>
                <a:gd name="T96" fmla="*/ 442 w 682"/>
                <a:gd name="T97" fmla="*/ 140 h 904"/>
                <a:gd name="T98" fmla="*/ 422 w 682"/>
                <a:gd name="T99" fmla="*/ 140 h 904"/>
                <a:gd name="T100" fmla="*/ 418 w 682"/>
                <a:gd name="T101" fmla="*/ 104 h 904"/>
                <a:gd name="T102" fmla="*/ 372 w 682"/>
                <a:gd name="T103" fmla="*/ 74 h 904"/>
                <a:gd name="T104" fmla="*/ 346 w 682"/>
                <a:gd name="T105" fmla="*/ 74 h 904"/>
                <a:gd name="T106" fmla="*/ 296 w 682"/>
                <a:gd name="T107" fmla="*/ 56 h 904"/>
                <a:gd name="T108" fmla="*/ 238 w 682"/>
                <a:gd name="T109" fmla="*/ 24 h 904"/>
                <a:gd name="T110" fmla="*/ 196 w 682"/>
                <a:gd name="T111" fmla="*/ 26 h 904"/>
                <a:gd name="T112" fmla="*/ 174 w 682"/>
                <a:gd name="T113" fmla="*/ 26 h 904"/>
                <a:gd name="T114" fmla="*/ 138 w 682"/>
                <a:gd name="T115" fmla="*/ 8 h 904"/>
                <a:gd name="T116" fmla="*/ 108 w 682"/>
                <a:gd name="T117" fmla="*/ 24 h 9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82" h="904">
                  <a:moveTo>
                    <a:pt x="104" y="0"/>
                  </a:moveTo>
                  <a:lnTo>
                    <a:pt x="104" y="0"/>
                  </a:lnTo>
                  <a:lnTo>
                    <a:pt x="100" y="2"/>
                  </a:lnTo>
                  <a:lnTo>
                    <a:pt x="94" y="6"/>
                  </a:lnTo>
                  <a:lnTo>
                    <a:pt x="84" y="14"/>
                  </a:lnTo>
                  <a:lnTo>
                    <a:pt x="84" y="14"/>
                  </a:lnTo>
                  <a:lnTo>
                    <a:pt x="76" y="14"/>
                  </a:lnTo>
                  <a:lnTo>
                    <a:pt x="76" y="14"/>
                  </a:lnTo>
                  <a:lnTo>
                    <a:pt x="70" y="16"/>
                  </a:lnTo>
                  <a:lnTo>
                    <a:pt x="68" y="18"/>
                  </a:lnTo>
                  <a:lnTo>
                    <a:pt x="68" y="18"/>
                  </a:lnTo>
                  <a:lnTo>
                    <a:pt x="60" y="26"/>
                  </a:lnTo>
                  <a:lnTo>
                    <a:pt x="60" y="26"/>
                  </a:lnTo>
                  <a:lnTo>
                    <a:pt x="56" y="32"/>
                  </a:lnTo>
                  <a:lnTo>
                    <a:pt x="54" y="38"/>
                  </a:lnTo>
                  <a:lnTo>
                    <a:pt x="52" y="42"/>
                  </a:lnTo>
                  <a:lnTo>
                    <a:pt x="48" y="42"/>
                  </a:lnTo>
                  <a:lnTo>
                    <a:pt x="44" y="44"/>
                  </a:lnTo>
                  <a:lnTo>
                    <a:pt x="44" y="44"/>
                  </a:lnTo>
                  <a:lnTo>
                    <a:pt x="42" y="44"/>
                  </a:lnTo>
                  <a:lnTo>
                    <a:pt x="42" y="44"/>
                  </a:lnTo>
                  <a:lnTo>
                    <a:pt x="38" y="42"/>
                  </a:lnTo>
                  <a:lnTo>
                    <a:pt x="34" y="40"/>
                  </a:lnTo>
                  <a:lnTo>
                    <a:pt x="28" y="36"/>
                  </a:lnTo>
                  <a:lnTo>
                    <a:pt x="22" y="32"/>
                  </a:lnTo>
                  <a:lnTo>
                    <a:pt x="20" y="30"/>
                  </a:lnTo>
                  <a:lnTo>
                    <a:pt x="14" y="30"/>
                  </a:lnTo>
                  <a:lnTo>
                    <a:pt x="14" y="30"/>
                  </a:lnTo>
                  <a:lnTo>
                    <a:pt x="12" y="30"/>
                  </a:lnTo>
                  <a:lnTo>
                    <a:pt x="12" y="30"/>
                  </a:lnTo>
                  <a:lnTo>
                    <a:pt x="20" y="34"/>
                  </a:lnTo>
                  <a:lnTo>
                    <a:pt x="24" y="38"/>
                  </a:lnTo>
                  <a:lnTo>
                    <a:pt x="24" y="38"/>
                  </a:lnTo>
                  <a:lnTo>
                    <a:pt x="24" y="38"/>
                  </a:lnTo>
                  <a:lnTo>
                    <a:pt x="24" y="38"/>
                  </a:lnTo>
                  <a:lnTo>
                    <a:pt x="24" y="38"/>
                  </a:lnTo>
                  <a:lnTo>
                    <a:pt x="10" y="40"/>
                  </a:lnTo>
                  <a:lnTo>
                    <a:pt x="10" y="40"/>
                  </a:lnTo>
                  <a:lnTo>
                    <a:pt x="16" y="42"/>
                  </a:lnTo>
                  <a:lnTo>
                    <a:pt x="16" y="42"/>
                  </a:lnTo>
                  <a:lnTo>
                    <a:pt x="20" y="48"/>
                  </a:lnTo>
                  <a:lnTo>
                    <a:pt x="22" y="50"/>
                  </a:lnTo>
                  <a:lnTo>
                    <a:pt x="24" y="52"/>
                  </a:lnTo>
                  <a:lnTo>
                    <a:pt x="24" y="52"/>
                  </a:lnTo>
                  <a:lnTo>
                    <a:pt x="34" y="56"/>
                  </a:lnTo>
                  <a:lnTo>
                    <a:pt x="36" y="58"/>
                  </a:lnTo>
                  <a:lnTo>
                    <a:pt x="40" y="62"/>
                  </a:lnTo>
                  <a:lnTo>
                    <a:pt x="40" y="62"/>
                  </a:lnTo>
                  <a:lnTo>
                    <a:pt x="42" y="68"/>
                  </a:lnTo>
                  <a:lnTo>
                    <a:pt x="42" y="76"/>
                  </a:lnTo>
                  <a:lnTo>
                    <a:pt x="42" y="76"/>
                  </a:lnTo>
                  <a:lnTo>
                    <a:pt x="44" y="90"/>
                  </a:lnTo>
                  <a:lnTo>
                    <a:pt x="44" y="96"/>
                  </a:lnTo>
                  <a:lnTo>
                    <a:pt x="44" y="104"/>
                  </a:lnTo>
                  <a:lnTo>
                    <a:pt x="44" y="104"/>
                  </a:lnTo>
                  <a:lnTo>
                    <a:pt x="40" y="110"/>
                  </a:lnTo>
                  <a:lnTo>
                    <a:pt x="34" y="116"/>
                  </a:lnTo>
                  <a:lnTo>
                    <a:pt x="20" y="126"/>
                  </a:lnTo>
                  <a:lnTo>
                    <a:pt x="20" y="126"/>
                  </a:lnTo>
                  <a:lnTo>
                    <a:pt x="10" y="138"/>
                  </a:lnTo>
                  <a:lnTo>
                    <a:pt x="4" y="146"/>
                  </a:lnTo>
                  <a:lnTo>
                    <a:pt x="2" y="152"/>
                  </a:lnTo>
                  <a:lnTo>
                    <a:pt x="2" y="152"/>
                  </a:lnTo>
                  <a:lnTo>
                    <a:pt x="0" y="160"/>
                  </a:lnTo>
                  <a:lnTo>
                    <a:pt x="0" y="164"/>
                  </a:lnTo>
                  <a:lnTo>
                    <a:pt x="2" y="166"/>
                  </a:lnTo>
                  <a:lnTo>
                    <a:pt x="2" y="166"/>
                  </a:lnTo>
                  <a:lnTo>
                    <a:pt x="6" y="168"/>
                  </a:lnTo>
                  <a:lnTo>
                    <a:pt x="8" y="170"/>
                  </a:lnTo>
                  <a:lnTo>
                    <a:pt x="8" y="170"/>
                  </a:lnTo>
                  <a:lnTo>
                    <a:pt x="12" y="170"/>
                  </a:lnTo>
                  <a:lnTo>
                    <a:pt x="12" y="170"/>
                  </a:lnTo>
                  <a:lnTo>
                    <a:pt x="16" y="168"/>
                  </a:lnTo>
                  <a:lnTo>
                    <a:pt x="16" y="168"/>
                  </a:lnTo>
                  <a:lnTo>
                    <a:pt x="20" y="170"/>
                  </a:lnTo>
                  <a:lnTo>
                    <a:pt x="20" y="170"/>
                  </a:lnTo>
                  <a:lnTo>
                    <a:pt x="24" y="172"/>
                  </a:lnTo>
                  <a:lnTo>
                    <a:pt x="24" y="174"/>
                  </a:lnTo>
                  <a:lnTo>
                    <a:pt x="16" y="180"/>
                  </a:lnTo>
                  <a:lnTo>
                    <a:pt x="8" y="186"/>
                  </a:lnTo>
                  <a:lnTo>
                    <a:pt x="4" y="190"/>
                  </a:lnTo>
                  <a:lnTo>
                    <a:pt x="4" y="192"/>
                  </a:lnTo>
                  <a:lnTo>
                    <a:pt x="4" y="192"/>
                  </a:lnTo>
                  <a:lnTo>
                    <a:pt x="6" y="198"/>
                  </a:lnTo>
                  <a:lnTo>
                    <a:pt x="12" y="204"/>
                  </a:lnTo>
                  <a:lnTo>
                    <a:pt x="12" y="204"/>
                  </a:lnTo>
                  <a:lnTo>
                    <a:pt x="16" y="210"/>
                  </a:lnTo>
                  <a:lnTo>
                    <a:pt x="22" y="216"/>
                  </a:lnTo>
                  <a:lnTo>
                    <a:pt x="22" y="216"/>
                  </a:lnTo>
                  <a:lnTo>
                    <a:pt x="28" y="220"/>
                  </a:lnTo>
                  <a:lnTo>
                    <a:pt x="36" y="224"/>
                  </a:lnTo>
                  <a:lnTo>
                    <a:pt x="36" y="224"/>
                  </a:lnTo>
                  <a:lnTo>
                    <a:pt x="40" y="226"/>
                  </a:lnTo>
                  <a:lnTo>
                    <a:pt x="42" y="230"/>
                  </a:lnTo>
                  <a:lnTo>
                    <a:pt x="46" y="236"/>
                  </a:lnTo>
                  <a:lnTo>
                    <a:pt x="46" y="236"/>
                  </a:lnTo>
                  <a:lnTo>
                    <a:pt x="52" y="242"/>
                  </a:lnTo>
                  <a:lnTo>
                    <a:pt x="58" y="248"/>
                  </a:lnTo>
                  <a:lnTo>
                    <a:pt x="58" y="248"/>
                  </a:lnTo>
                  <a:lnTo>
                    <a:pt x="62" y="256"/>
                  </a:lnTo>
                  <a:lnTo>
                    <a:pt x="68" y="262"/>
                  </a:lnTo>
                  <a:lnTo>
                    <a:pt x="68" y="262"/>
                  </a:lnTo>
                  <a:lnTo>
                    <a:pt x="94" y="290"/>
                  </a:lnTo>
                  <a:lnTo>
                    <a:pt x="94" y="290"/>
                  </a:lnTo>
                  <a:lnTo>
                    <a:pt x="98" y="296"/>
                  </a:lnTo>
                  <a:lnTo>
                    <a:pt x="102" y="304"/>
                  </a:lnTo>
                  <a:lnTo>
                    <a:pt x="106" y="310"/>
                  </a:lnTo>
                  <a:lnTo>
                    <a:pt x="110" y="316"/>
                  </a:lnTo>
                  <a:lnTo>
                    <a:pt x="110" y="316"/>
                  </a:lnTo>
                  <a:lnTo>
                    <a:pt x="120" y="324"/>
                  </a:lnTo>
                  <a:lnTo>
                    <a:pt x="130" y="332"/>
                  </a:lnTo>
                  <a:lnTo>
                    <a:pt x="154" y="344"/>
                  </a:lnTo>
                  <a:lnTo>
                    <a:pt x="154" y="344"/>
                  </a:lnTo>
                  <a:lnTo>
                    <a:pt x="176" y="352"/>
                  </a:lnTo>
                  <a:lnTo>
                    <a:pt x="188" y="356"/>
                  </a:lnTo>
                  <a:lnTo>
                    <a:pt x="198" y="362"/>
                  </a:lnTo>
                  <a:lnTo>
                    <a:pt x="198" y="362"/>
                  </a:lnTo>
                  <a:lnTo>
                    <a:pt x="204" y="370"/>
                  </a:lnTo>
                  <a:lnTo>
                    <a:pt x="208" y="378"/>
                  </a:lnTo>
                  <a:lnTo>
                    <a:pt x="210" y="386"/>
                  </a:lnTo>
                  <a:lnTo>
                    <a:pt x="212" y="394"/>
                  </a:lnTo>
                  <a:lnTo>
                    <a:pt x="212" y="394"/>
                  </a:lnTo>
                  <a:lnTo>
                    <a:pt x="210" y="410"/>
                  </a:lnTo>
                  <a:lnTo>
                    <a:pt x="210" y="410"/>
                  </a:lnTo>
                  <a:lnTo>
                    <a:pt x="212" y="418"/>
                  </a:lnTo>
                  <a:lnTo>
                    <a:pt x="212" y="428"/>
                  </a:lnTo>
                  <a:lnTo>
                    <a:pt x="212" y="428"/>
                  </a:lnTo>
                  <a:lnTo>
                    <a:pt x="208" y="442"/>
                  </a:lnTo>
                  <a:lnTo>
                    <a:pt x="208" y="448"/>
                  </a:lnTo>
                  <a:lnTo>
                    <a:pt x="208" y="456"/>
                  </a:lnTo>
                  <a:lnTo>
                    <a:pt x="208" y="456"/>
                  </a:lnTo>
                  <a:lnTo>
                    <a:pt x="210" y="474"/>
                  </a:lnTo>
                  <a:lnTo>
                    <a:pt x="210" y="482"/>
                  </a:lnTo>
                  <a:lnTo>
                    <a:pt x="208" y="490"/>
                  </a:lnTo>
                  <a:lnTo>
                    <a:pt x="208" y="490"/>
                  </a:lnTo>
                  <a:lnTo>
                    <a:pt x="206" y="504"/>
                  </a:lnTo>
                  <a:lnTo>
                    <a:pt x="206" y="510"/>
                  </a:lnTo>
                  <a:lnTo>
                    <a:pt x="206" y="518"/>
                  </a:lnTo>
                  <a:lnTo>
                    <a:pt x="206" y="518"/>
                  </a:lnTo>
                  <a:lnTo>
                    <a:pt x="214" y="552"/>
                  </a:lnTo>
                  <a:lnTo>
                    <a:pt x="214" y="552"/>
                  </a:lnTo>
                  <a:lnTo>
                    <a:pt x="216" y="568"/>
                  </a:lnTo>
                  <a:lnTo>
                    <a:pt x="216" y="576"/>
                  </a:lnTo>
                  <a:lnTo>
                    <a:pt x="214" y="584"/>
                  </a:lnTo>
                  <a:lnTo>
                    <a:pt x="214" y="584"/>
                  </a:lnTo>
                  <a:lnTo>
                    <a:pt x="210" y="594"/>
                  </a:lnTo>
                  <a:lnTo>
                    <a:pt x="208" y="604"/>
                  </a:lnTo>
                  <a:lnTo>
                    <a:pt x="208" y="604"/>
                  </a:lnTo>
                  <a:lnTo>
                    <a:pt x="204" y="614"/>
                  </a:lnTo>
                  <a:lnTo>
                    <a:pt x="200" y="622"/>
                  </a:lnTo>
                  <a:lnTo>
                    <a:pt x="200" y="622"/>
                  </a:lnTo>
                  <a:lnTo>
                    <a:pt x="198" y="634"/>
                  </a:lnTo>
                  <a:lnTo>
                    <a:pt x="202" y="644"/>
                  </a:lnTo>
                  <a:lnTo>
                    <a:pt x="208" y="664"/>
                  </a:lnTo>
                  <a:lnTo>
                    <a:pt x="208" y="664"/>
                  </a:lnTo>
                  <a:lnTo>
                    <a:pt x="210" y="672"/>
                  </a:lnTo>
                  <a:lnTo>
                    <a:pt x="208" y="678"/>
                  </a:lnTo>
                  <a:lnTo>
                    <a:pt x="206" y="692"/>
                  </a:lnTo>
                  <a:lnTo>
                    <a:pt x="206" y="692"/>
                  </a:lnTo>
                  <a:lnTo>
                    <a:pt x="204" y="700"/>
                  </a:lnTo>
                  <a:lnTo>
                    <a:pt x="204" y="714"/>
                  </a:lnTo>
                  <a:lnTo>
                    <a:pt x="204" y="720"/>
                  </a:lnTo>
                  <a:lnTo>
                    <a:pt x="206" y="726"/>
                  </a:lnTo>
                  <a:lnTo>
                    <a:pt x="208" y="730"/>
                  </a:lnTo>
                  <a:lnTo>
                    <a:pt x="214" y="730"/>
                  </a:lnTo>
                  <a:lnTo>
                    <a:pt x="214" y="730"/>
                  </a:lnTo>
                  <a:lnTo>
                    <a:pt x="214" y="730"/>
                  </a:lnTo>
                  <a:lnTo>
                    <a:pt x="214" y="730"/>
                  </a:lnTo>
                  <a:lnTo>
                    <a:pt x="218" y="730"/>
                  </a:lnTo>
                  <a:lnTo>
                    <a:pt x="220" y="726"/>
                  </a:lnTo>
                  <a:lnTo>
                    <a:pt x="220" y="716"/>
                  </a:lnTo>
                  <a:lnTo>
                    <a:pt x="220" y="716"/>
                  </a:lnTo>
                  <a:lnTo>
                    <a:pt x="220" y="712"/>
                  </a:lnTo>
                  <a:lnTo>
                    <a:pt x="220" y="706"/>
                  </a:lnTo>
                  <a:lnTo>
                    <a:pt x="222" y="700"/>
                  </a:lnTo>
                  <a:lnTo>
                    <a:pt x="226" y="696"/>
                  </a:lnTo>
                  <a:lnTo>
                    <a:pt x="226" y="696"/>
                  </a:lnTo>
                  <a:lnTo>
                    <a:pt x="232" y="722"/>
                  </a:lnTo>
                  <a:lnTo>
                    <a:pt x="232" y="722"/>
                  </a:lnTo>
                  <a:lnTo>
                    <a:pt x="232" y="728"/>
                  </a:lnTo>
                  <a:lnTo>
                    <a:pt x="234" y="734"/>
                  </a:lnTo>
                  <a:lnTo>
                    <a:pt x="234" y="734"/>
                  </a:lnTo>
                  <a:lnTo>
                    <a:pt x="238" y="740"/>
                  </a:lnTo>
                  <a:lnTo>
                    <a:pt x="242" y="746"/>
                  </a:lnTo>
                  <a:lnTo>
                    <a:pt x="242" y="746"/>
                  </a:lnTo>
                  <a:lnTo>
                    <a:pt x="242" y="750"/>
                  </a:lnTo>
                  <a:lnTo>
                    <a:pt x="240" y="752"/>
                  </a:lnTo>
                  <a:lnTo>
                    <a:pt x="240" y="752"/>
                  </a:lnTo>
                  <a:lnTo>
                    <a:pt x="236" y="758"/>
                  </a:lnTo>
                  <a:lnTo>
                    <a:pt x="236" y="762"/>
                  </a:lnTo>
                  <a:lnTo>
                    <a:pt x="236" y="762"/>
                  </a:lnTo>
                  <a:lnTo>
                    <a:pt x="234" y="766"/>
                  </a:lnTo>
                  <a:lnTo>
                    <a:pt x="232" y="770"/>
                  </a:lnTo>
                  <a:lnTo>
                    <a:pt x="232" y="770"/>
                  </a:lnTo>
                  <a:lnTo>
                    <a:pt x="228" y="774"/>
                  </a:lnTo>
                  <a:lnTo>
                    <a:pt x="226" y="780"/>
                  </a:lnTo>
                  <a:lnTo>
                    <a:pt x="226" y="780"/>
                  </a:lnTo>
                  <a:lnTo>
                    <a:pt x="220" y="778"/>
                  </a:lnTo>
                  <a:lnTo>
                    <a:pt x="218" y="776"/>
                  </a:lnTo>
                  <a:lnTo>
                    <a:pt x="218" y="776"/>
                  </a:lnTo>
                  <a:lnTo>
                    <a:pt x="216" y="776"/>
                  </a:lnTo>
                  <a:lnTo>
                    <a:pt x="214" y="780"/>
                  </a:lnTo>
                  <a:lnTo>
                    <a:pt x="214" y="780"/>
                  </a:lnTo>
                  <a:lnTo>
                    <a:pt x="212" y="786"/>
                  </a:lnTo>
                  <a:lnTo>
                    <a:pt x="214" y="790"/>
                  </a:lnTo>
                  <a:lnTo>
                    <a:pt x="214" y="794"/>
                  </a:lnTo>
                  <a:lnTo>
                    <a:pt x="214" y="794"/>
                  </a:lnTo>
                  <a:lnTo>
                    <a:pt x="220" y="796"/>
                  </a:lnTo>
                  <a:lnTo>
                    <a:pt x="224" y="798"/>
                  </a:lnTo>
                  <a:lnTo>
                    <a:pt x="224" y="798"/>
                  </a:lnTo>
                  <a:lnTo>
                    <a:pt x="226" y="800"/>
                  </a:lnTo>
                  <a:lnTo>
                    <a:pt x="226" y="802"/>
                  </a:lnTo>
                  <a:lnTo>
                    <a:pt x="226" y="806"/>
                  </a:lnTo>
                  <a:lnTo>
                    <a:pt x="226" y="806"/>
                  </a:lnTo>
                  <a:lnTo>
                    <a:pt x="232" y="812"/>
                  </a:lnTo>
                  <a:lnTo>
                    <a:pt x="234" y="816"/>
                  </a:lnTo>
                  <a:lnTo>
                    <a:pt x="230" y="818"/>
                  </a:lnTo>
                  <a:lnTo>
                    <a:pt x="230" y="818"/>
                  </a:lnTo>
                  <a:lnTo>
                    <a:pt x="226" y="818"/>
                  </a:lnTo>
                  <a:lnTo>
                    <a:pt x="226" y="818"/>
                  </a:lnTo>
                  <a:lnTo>
                    <a:pt x="220" y="818"/>
                  </a:lnTo>
                  <a:lnTo>
                    <a:pt x="220" y="818"/>
                  </a:lnTo>
                  <a:lnTo>
                    <a:pt x="214" y="816"/>
                  </a:lnTo>
                  <a:lnTo>
                    <a:pt x="214" y="816"/>
                  </a:lnTo>
                  <a:lnTo>
                    <a:pt x="210" y="818"/>
                  </a:lnTo>
                  <a:lnTo>
                    <a:pt x="210" y="818"/>
                  </a:lnTo>
                  <a:lnTo>
                    <a:pt x="206" y="820"/>
                  </a:lnTo>
                  <a:lnTo>
                    <a:pt x="206" y="826"/>
                  </a:lnTo>
                  <a:lnTo>
                    <a:pt x="208" y="830"/>
                  </a:lnTo>
                  <a:lnTo>
                    <a:pt x="210" y="834"/>
                  </a:lnTo>
                  <a:lnTo>
                    <a:pt x="210" y="834"/>
                  </a:lnTo>
                  <a:lnTo>
                    <a:pt x="214" y="838"/>
                  </a:lnTo>
                  <a:lnTo>
                    <a:pt x="218" y="838"/>
                  </a:lnTo>
                  <a:lnTo>
                    <a:pt x="226" y="842"/>
                  </a:lnTo>
                  <a:lnTo>
                    <a:pt x="226" y="842"/>
                  </a:lnTo>
                  <a:lnTo>
                    <a:pt x="232" y="846"/>
                  </a:lnTo>
                  <a:lnTo>
                    <a:pt x="236" y="850"/>
                  </a:lnTo>
                  <a:lnTo>
                    <a:pt x="236" y="850"/>
                  </a:lnTo>
                  <a:lnTo>
                    <a:pt x="236" y="852"/>
                  </a:lnTo>
                  <a:lnTo>
                    <a:pt x="234" y="854"/>
                  </a:lnTo>
                  <a:lnTo>
                    <a:pt x="232" y="856"/>
                  </a:lnTo>
                  <a:lnTo>
                    <a:pt x="230" y="856"/>
                  </a:lnTo>
                  <a:lnTo>
                    <a:pt x="230" y="856"/>
                  </a:lnTo>
                  <a:lnTo>
                    <a:pt x="232" y="860"/>
                  </a:lnTo>
                  <a:lnTo>
                    <a:pt x="234" y="864"/>
                  </a:lnTo>
                  <a:lnTo>
                    <a:pt x="242" y="870"/>
                  </a:lnTo>
                  <a:lnTo>
                    <a:pt x="242" y="870"/>
                  </a:lnTo>
                  <a:lnTo>
                    <a:pt x="252" y="874"/>
                  </a:lnTo>
                  <a:lnTo>
                    <a:pt x="252" y="876"/>
                  </a:lnTo>
                  <a:lnTo>
                    <a:pt x="254" y="880"/>
                  </a:lnTo>
                  <a:lnTo>
                    <a:pt x="254" y="880"/>
                  </a:lnTo>
                  <a:lnTo>
                    <a:pt x="260" y="882"/>
                  </a:lnTo>
                  <a:lnTo>
                    <a:pt x="268" y="882"/>
                  </a:lnTo>
                  <a:lnTo>
                    <a:pt x="268" y="882"/>
                  </a:lnTo>
                  <a:lnTo>
                    <a:pt x="270" y="884"/>
                  </a:lnTo>
                  <a:lnTo>
                    <a:pt x="270" y="888"/>
                  </a:lnTo>
                  <a:lnTo>
                    <a:pt x="272" y="892"/>
                  </a:lnTo>
                  <a:lnTo>
                    <a:pt x="272" y="892"/>
                  </a:lnTo>
                  <a:lnTo>
                    <a:pt x="276" y="896"/>
                  </a:lnTo>
                  <a:lnTo>
                    <a:pt x="282" y="898"/>
                  </a:lnTo>
                  <a:lnTo>
                    <a:pt x="282" y="898"/>
                  </a:lnTo>
                  <a:lnTo>
                    <a:pt x="290" y="902"/>
                  </a:lnTo>
                  <a:lnTo>
                    <a:pt x="300" y="904"/>
                  </a:lnTo>
                  <a:lnTo>
                    <a:pt x="300" y="904"/>
                  </a:lnTo>
                  <a:lnTo>
                    <a:pt x="308" y="902"/>
                  </a:lnTo>
                  <a:lnTo>
                    <a:pt x="308" y="902"/>
                  </a:lnTo>
                  <a:lnTo>
                    <a:pt x="310" y="900"/>
                  </a:lnTo>
                  <a:lnTo>
                    <a:pt x="312" y="896"/>
                  </a:lnTo>
                  <a:lnTo>
                    <a:pt x="312" y="896"/>
                  </a:lnTo>
                  <a:lnTo>
                    <a:pt x="314" y="894"/>
                  </a:lnTo>
                  <a:lnTo>
                    <a:pt x="322" y="892"/>
                  </a:lnTo>
                  <a:lnTo>
                    <a:pt x="322" y="892"/>
                  </a:lnTo>
                  <a:lnTo>
                    <a:pt x="328" y="892"/>
                  </a:lnTo>
                  <a:lnTo>
                    <a:pt x="332" y="890"/>
                  </a:lnTo>
                  <a:lnTo>
                    <a:pt x="332" y="886"/>
                  </a:lnTo>
                  <a:lnTo>
                    <a:pt x="330" y="884"/>
                  </a:lnTo>
                  <a:lnTo>
                    <a:pt x="326" y="876"/>
                  </a:lnTo>
                  <a:lnTo>
                    <a:pt x="322" y="872"/>
                  </a:lnTo>
                  <a:lnTo>
                    <a:pt x="322" y="868"/>
                  </a:lnTo>
                  <a:lnTo>
                    <a:pt x="322" y="868"/>
                  </a:lnTo>
                  <a:lnTo>
                    <a:pt x="324" y="860"/>
                  </a:lnTo>
                  <a:lnTo>
                    <a:pt x="326" y="852"/>
                  </a:lnTo>
                  <a:lnTo>
                    <a:pt x="326" y="852"/>
                  </a:lnTo>
                  <a:lnTo>
                    <a:pt x="330" y="850"/>
                  </a:lnTo>
                  <a:lnTo>
                    <a:pt x="334" y="848"/>
                  </a:lnTo>
                  <a:lnTo>
                    <a:pt x="338" y="846"/>
                  </a:lnTo>
                  <a:lnTo>
                    <a:pt x="340" y="844"/>
                  </a:lnTo>
                  <a:lnTo>
                    <a:pt x="340" y="844"/>
                  </a:lnTo>
                  <a:lnTo>
                    <a:pt x="342" y="840"/>
                  </a:lnTo>
                  <a:lnTo>
                    <a:pt x="340" y="834"/>
                  </a:lnTo>
                  <a:lnTo>
                    <a:pt x="338" y="830"/>
                  </a:lnTo>
                  <a:lnTo>
                    <a:pt x="336" y="826"/>
                  </a:lnTo>
                  <a:lnTo>
                    <a:pt x="336" y="826"/>
                  </a:lnTo>
                  <a:lnTo>
                    <a:pt x="338" y="822"/>
                  </a:lnTo>
                  <a:lnTo>
                    <a:pt x="342" y="822"/>
                  </a:lnTo>
                  <a:lnTo>
                    <a:pt x="352" y="818"/>
                  </a:lnTo>
                  <a:lnTo>
                    <a:pt x="352" y="818"/>
                  </a:lnTo>
                  <a:lnTo>
                    <a:pt x="356" y="816"/>
                  </a:lnTo>
                  <a:lnTo>
                    <a:pt x="356" y="814"/>
                  </a:lnTo>
                  <a:lnTo>
                    <a:pt x="358" y="806"/>
                  </a:lnTo>
                  <a:lnTo>
                    <a:pt x="358" y="806"/>
                  </a:lnTo>
                  <a:lnTo>
                    <a:pt x="362" y="800"/>
                  </a:lnTo>
                  <a:lnTo>
                    <a:pt x="362" y="798"/>
                  </a:lnTo>
                  <a:lnTo>
                    <a:pt x="358" y="796"/>
                  </a:lnTo>
                  <a:lnTo>
                    <a:pt x="358" y="796"/>
                  </a:lnTo>
                  <a:lnTo>
                    <a:pt x="350" y="792"/>
                  </a:lnTo>
                  <a:lnTo>
                    <a:pt x="342" y="788"/>
                  </a:lnTo>
                  <a:lnTo>
                    <a:pt x="342" y="788"/>
                  </a:lnTo>
                  <a:lnTo>
                    <a:pt x="334" y="784"/>
                  </a:lnTo>
                  <a:lnTo>
                    <a:pt x="326" y="778"/>
                  </a:lnTo>
                  <a:lnTo>
                    <a:pt x="326" y="778"/>
                  </a:lnTo>
                  <a:lnTo>
                    <a:pt x="324" y="774"/>
                  </a:lnTo>
                  <a:lnTo>
                    <a:pt x="324" y="772"/>
                  </a:lnTo>
                  <a:lnTo>
                    <a:pt x="326" y="768"/>
                  </a:lnTo>
                  <a:lnTo>
                    <a:pt x="330" y="764"/>
                  </a:lnTo>
                  <a:lnTo>
                    <a:pt x="330" y="764"/>
                  </a:lnTo>
                  <a:lnTo>
                    <a:pt x="334" y="762"/>
                  </a:lnTo>
                  <a:lnTo>
                    <a:pt x="338" y="762"/>
                  </a:lnTo>
                  <a:lnTo>
                    <a:pt x="342" y="762"/>
                  </a:lnTo>
                  <a:lnTo>
                    <a:pt x="346" y="760"/>
                  </a:lnTo>
                  <a:lnTo>
                    <a:pt x="346" y="760"/>
                  </a:lnTo>
                  <a:lnTo>
                    <a:pt x="350" y="756"/>
                  </a:lnTo>
                  <a:lnTo>
                    <a:pt x="352" y="750"/>
                  </a:lnTo>
                  <a:lnTo>
                    <a:pt x="352" y="750"/>
                  </a:lnTo>
                  <a:lnTo>
                    <a:pt x="356" y="746"/>
                  </a:lnTo>
                  <a:lnTo>
                    <a:pt x="354" y="738"/>
                  </a:lnTo>
                  <a:lnTo>
                    <a:pt x="354" y="738"/>
                  </a:lnTo>
                  <a:lnTo>
                    <a:pt x="354" y="734"/>
                  </a:lnTo>
                  <a:lnTo>
                    <a:pt x="356" y="732"/>
                  </a:lnTo>
                  <a:lnTo>
                    <a:pt x="360" y="728"/>
                  </a:lnTo>
                  <a:lnTo>
                    <a:pt x="366" y="724"/>
                  </a:lnTo>
                  <a:lnTo>
                    <a:pt x="368" y="722"/>
                  </a:lnTo>
                  <a:lnTo>
                    <a:pt x="370" y="718"/>
                  </a:lnTo>
                  <a:lnTo>
                    <a:pt x="370" y="718"/>
                  </a:lnTo>
                  <a:lnTo>
                    <a:pt x="362" y="716"/>
                  </a:lnTo>
                  <a:lnTo>
                    <a:pt x="356" y="714"/>
                  </a:lnTo>
                  <a:lnTo>
                    <a:pt x="356" y="714"/>
                  </a:lnTo>
                  <a:lnTo>
                    <a:pt x="354" y="712"/>
                  </a:lnTo>
                  <a:lnTo>
                    <a:pt x="352" y="708"/>
                  </a:lnTo>
                  <a:lnTo>
                    <a:pt x="352" y="702"/>
                  </a:lnTo>
                  <a:lnTo>
                    <a:pt x="352" y="702"/>
                  </a:lnTo>
                  <a:lnTo>
                    <a:pt x="350" y="694"/>
                  </a:lnTo>
                  <a:lnTo>
                    <a:pt x="350" y="690"/>
                  </a:lnTo>
                  <a:lnTo>
                    <a:pt x="350" y="688"/>
                  </a:lnTo>
                  <a:lnTo>
                    <a:pt x="350" y="688"/>
                  </a:lnTo>
                  <a:lnTo>
                    <a:pt x="352" y="688"/>
                  </a:lnTo>
                  <a:lnTo>
                    <a:pt x="352" y="688"/>
                  </a:lnTo>
                  <a:lnTo>
                    <a:pt x="360" y="690"/>
                  </a:lnTo>
                  <a:lnTo>
                    <a:pt x="366" y="694"/>
                  </a:lnTo>
                  <a:lnTo>
                    <a:pt x="366" y="694"/>
                  </a:lnTo>
                  <a:lnTo>
                    <a:pt x="374" y="694"/>
                  </a:lnTo>
                  <a:lnTo>
                    <a:pt x="374" y="694"/>
                  </a:lnTo>
                  <a:lnTo>
                    <a:pt x="386" y="692"/>
                  </a:lnTo>
                  <a:lnTo>
                    <a:pt x="392" y="690"/>
                  </a:lnTo>
                  <a:lnTo>
                    <a:pt x="396" y="686"/>
                  </a:lnTo>
                  <a:lnTo>
                    <a:pt x="396" y="686"/>
                  </a:lnTo>
                  <a:lnTo>
                    <a:pt x="396" y="682"/>
                  </a:lnTo>
                  <a:lnTo>
                    <a:pt x="394" y="678"/>
                  </a:lnTo>
                  <a:lnTo>
                    <a:pt x="392" y="674"/>
                  </a:lnTo>
                  <a:lnTo>
                    <a:pt x="390" y="670"/>
                  </a:lnTo>
                  <a:lnTo>
                    <a:pt x="390" y="670"/>
                  </a:lnTo>
                  <a:lnTo>
                    <a:pt x="392" y="668"/>
                  </a:lnTo>
                  <a:lnTo>
                    <a:pt x="394" y="664"/>
                  </a:lnTo>
                  <a:lnTo>
                    <a:pt x="394" y="664"/>
                  </a:lnTo>
                  <a:lnTo>
                    <a:pt x="392" y="662"/>
                  </a:lnTo>
                  <a:lnTo>
                    <a:pt x="390" y="662"/>
                  </a:lnTo>
                  <a:lnTo>
                    <a:pt x="384" y="658"/>
                  </a:lnTo>
                  <a:lnTo>
                    <a:pt x="384" y="658"/>
                  </a:lnTo>
                  <a:lnTo>
                    <a:pt x="382" y="654"/>
                  </a:lnTo>
                  <a:lnTo>
                    <a:pt x="384" y="652"/>
                  </a:lnTo>
                  <a:lnTo>
                    <a:pt x="388" y="650"/>
                  </a:lnTo>
                  <a:lnTo>
                    <a:pt x="388" y="650"/>
                  </a:lnTo>
                  <a:lnTo>
                    <a:pt x="404" y="654"/>
                  </a:lnTo>
                  <a:lnTo>
                    <a:pt x="404" y="654"/>
                  </a:lnTo>
                  <a:lnTo>
                    <a:pt x="416" y="656"/>
                  </a:lnTo>
                  <a:lnTo>
                    <a:pt x="416" y="656"/>
                  </a:lnTo>
                  <a:lnTo>
                    <a:pt x="416" y="656"/>
                  </a:lnTo>
                  <a:lnTo>
                    <a:pt x="416" y="656"/>
                  </a:lnTo>
                  <a:lnTo>
                    <a:pt x="420" y="656"/>
                  </a:lnTo>
                  <a:lnTo>
                    <a:pt x="426" y="654"/>
                  </a:lnTo>
                  <a:lnTo>
                    <a:pt x="436" y="648"/>
                  </a:lnTo>
                  <a:lnTo>
                    <a:pt x="436" y="648"/>
                  </a:lnTo>
                  <a:lnTo>
                    <a:pt x="446" y="648"/>
                  </a:lnTo>
                  <a:lnTo>
                    <a:pt x="450" y="646"/>
                  </a:lnTo>
                  <a:lnTo>
                    <a:pt x="454" y="644"/>
                  </a:lnTo>
                  <a:lnTo>
                    <a:pt x="454" y="644"/>
                  </a:lnTo>
                  <a:lnTo>
                    <a:pt x="456" y="640"/>
                  </a:lnTo>
                  <a:lnTo>
                    <a:pt x="458" y="636"/>
                  </a:lnTo>
                  <a:lnTo>
                    <a:pt x="460" y="628"/>
                  </a:lnTo>
                  <a:lnTo>
                    <a:pt x="460" y="628"/>
                  </a:lnTo>
                  <a:lnTo>
                    <a:pt x="462" y="624"/>
                  </a:lnTo>
                  <a:lnTo>
                    <a:pt x="462" y="620"/>
                  </a:lnTo>
                  <a:lnTo>
                    <a:pt x="462" y="620"/>
                  </a:lnTo>
                  <a:lnTo>
                    <a:pt x="462" y="616"/>
                  </a:lnTo>
                  <a:lnTo>
                    <a:pt x="458" y="612"/>
                  </a:lnTo>
                  <a:lnTo>
                    <a:pt x="458" y="612"/>
                  </a:lnTo>
                  <a:lnTo>
                    <a:pt x="452" y="604"/>
                  </a:lnTo>
                  <a:lnTo>
                    <a:pt x="446" y="596"/>
                  </a:lnTo>
                  <a:lnTo>
                    <a:pt x="446" y="596"/>
                  </a:lnTo>
                  <a:lnTo>
                    <a:pt x="440" y="588"/>
                  </a:lnTo>
                  <a:lnTo>
                    <a:pt x="432" y="582"/>
                  </a:lnTo>
                  <a:lnTo>
                    <a:pt x="432" y="582"/>
                  </a:lnTo>
                  <a:lnTo>
                    <a:pt x="440" y="584"/>
                  </a:lnTo>
                  <a:lnTo>
                    <a:pt x="446" y="586"/>
                  </a:lnTo>
                  <a:lnTo>
                    <a:pt x="460" y="592"/>
                  </a:lnTo>
                  <a:lnTo>
                    <a:pt x="460" y="592"/>
                  </a:lnTo>
                  <a:lnTo>
                    <a:pt x="466" y="594"/>
                  </a:lnTo>
                  <a:lnTo>
                    <a:pt x="472" y="596"/>
                  </a:lnTo>
                  <a:lnTo>
                    <a:pt x="472" y="596"/>
                  </a:lnTo>
                  <a:lnTo>
                    <a:pt x="480" y="594"/>
                  </a:lnTo>
                  <a:lnTo>
                    <a:pt x="480" y="594"/>
                  </a:lnTo>
                  <a:lnTo>
                    <a:pt x="488" y="590"/>
                  </a:lnTo>
                  <a:lnTo>
                    <a:pt x="492" y="584"/>
                  </a:lnTo>
                  <a:lnTo>
                    <a:pt x="502" y="572"/>
                  </a:lnTo>
                  <a:lnTo>
                    <a:pt x="502" y="572"/>
                  </a:lnTo>
                  <a:lnTo>
                    <a:pt x="508" y="566"/>
                  </a:lnTo>
                  <a:lnTo>
                    <a:pt x="508" y="564"/>
                  </a:lnTo>
                  <a:lnTo>
                    <a:pt x="510" y="560"/>
                  </a:lnTo>
                  <a:lnTo>
                    <a:pt x="510" y="560"/>
                  </a:lnTo>
                  <a:lnTo>
                    <a:pt x="506" y="552"/>
                  </a:lnTo>
                  <a:lnTo>
                    <a:pt x="506" y="548"/>
                  </a:lnTo>
                  <a:lnTo>
                    <a:pt x="506" y="544"/>
                  </a:lnTo>
                  <a:lnTo>
                    <a:pt x="506" y="544"/>
                  </a:lnTo>
                  <a:lnTo>
                    <a:pt x="508" y="540"/>
                  </a:lnTo>
                  <a:lnTo>
                    <a:pt x="510" y="536"/>
                  </a:lnTo>
                  <a:lnTo>
                    <a:pt x="520" y="530"/>
                  </a:lnTo>
                  <a:lnTo>
                    <a:pt x="530" y="524"/>
                  </a:lnTo>
                  <a:lnTo>
                    <a:pt x="540" y="518"/>
                  </a:lnTo>
                  <a:lnTo>
                    <a:pt x="540" y="518"/>
                  </a:lnTo>
                  <a:lnTo>
                    <a:pt x="546" y="510"/>
                  </a:lnTo>
                  <a:lnTo>
                    <a:pt x="548" y="504"/>
                  </a:lnTo>
                  <a:lnTo>
                    <a:pt x="550" y="496"/>
                  </a:lnTo>
                  <a:lnTo>
                    <a:pt x="550" y="488"/>
                  </a:lnTo>
                  <a:lnTo>
                    <a:pt x="550" y="488"/>
                  </a:lnTo>
                  <a:lnTo>
                    <a:pt x="548" y="470"/>
                  </a:lnTo>
                  <a:lnTo>
                    <a:pt x="548" y="462"/>
                  </a:lnTo>
                  <a:lnTo>
                    <a:pt x="552" y="454"/>
                  </a:lnTo>
                  <a:lnTo>
                    <a:pt x="552" y="454"/>
                  </a:lnTo>
                  <a:lnTo>
                    <a:pt x="566" y="442"/>
                  </a:lnTo>
                  <a:lnTo>
                    <a:pt x="578" y="432"/>
                  </a:lnTo>
                  <a:lnTo>
                    <a:pt x="578" y="432"/>
                  </a:lnTo>
                  <a:lnTo>
                    <a:pt x="586" y="426"/>
                  </a:lnTo>
                  <a:lnTo>
                    <a:pt x="596" y="424"/>
                  </a:lnTo>
                  <a:lnTo>
                    <a:pt x="616" y="422"/>
                  </a:lnTo>
                  <a:lnTo>
                    <a:pt x="616" y="422"/>
                  </a:lnTo>
                  <a:lnTo>
                    <a:pt x="626" y="418"/>
                  </a:lnTo>
                  <a:lnTo>
                    <a:pt x="634" y="416"/>
                  </a:lnTo>
                  <a:lnTo>
                    <a:pt x="634" y="416"/>
                  </a:lnTo>
                  <a:lnTo>
                    <a:pt x="642" y="412"/>
                  </a:lnTo>
                  <a:lnTo>
                    <a:pt x="646" y="410"/>
                  </a:lnTo>
                  <a:lnTo>
                    <a:pt x="648" y="406"/>
                  </a:lnTo>
                  <a:lnTo>
                    <a:pt x="648" y="406"/>
                  </a:lnTo>
                  <a:lnTo>
                    <a:pt x="652" y="400"/>
                  </a:lnTo>
                  <a:lnTo>
                    <a:pt x="652" y="392"/>
                  </a:lnTo>
                  <a:lnTo>
                    <a:pt x="656" y="376"/>
                  </a:lnTo>
                  <a:lnTo>
                    <a:pt x="656" y="376"/>
                  </a:lnTo>
                  <a:lnTo>
                    <a:pt x="658" y="368"/>
                  </a:lnTo>
                  <a:lnTo>
                    <a:pt x="658" y="362"/>
                  </a:lnTo>
                  <a:lnTo>
                    <a:pt x="658" y="362"/>
                  </a:lnTo>
                  <a:lnTo>
                    <a:pt x="658" y="356"/>
                  </a:lnTo>
                  <a:lnTo>
                    <a:pt x="654" y="352"/>
                  </a:lnTo>
                  <a:lnTo>
                    <a:pt x="652" y="348"/>
                  </a:lnTo>
                  <a:lnTo>
                    <a:pt x="650" y="342"/>
                  </a:lnTo>
                  <a:lnTo>
                    <a:pt x="650" y="342"/>
                  </a:lnTo>
                  <a:lnTo>
                    <a:pt x="644" y="310"/>
                  </a:lnTo>
                  <a:lnTo>
                    <a:pt x="644" y="310"/>
                  </a:lnTo>
                  <a:lnTo>
                    <a:pt x="644" y="302"/>
                  </a:lnTo>
                  <a:lnTo>
                    <a:pt x="646" y="294"/>
                  </a:lnTo>
                  <a:lnTo>
                    <a:pt x="650" y="288"/>
                  </a:lnTo>
                  <a:lnTo>
                    <a:pt x="656" y="282"/>
                  </a:lnTo>
                  <a:lnTo>
                    <a:pt x="666" y="270"/>
                  </a:lnTo>
                  <a:lnTo>
                    <a:pt x="670" y="262"/>
                  </a:lnTo>
                  <a:lnTo>
                    <a:pt x="674" y="256"/>
                  </a:lnTo>
                  <a:lnTo>
                    <a:pt x="674" y="256"/>
                  </a:lnTo>
                  <a:lnTo>
                    <a:pt x="680" y="242"/>
                  </a:lnTo>
                  <a:lnTo>
                    <a:pt x="682" y="234"/>
                  </a:lnTo>
                  <a:lnTo>
                    <a:pt x="682" y="228"/>
                  </a:lnTo>
                  <a:lnTo>
                    <a:pt x="682" y="228"/>
                  </a:lnTo>
                  <a:lnTo>
                    <a:pt x="676" y="222"/>
                  </a:lnTo>
                  <a:lnTo>
                    <a:pt x="672" y="216"/>
                  </a:lnTo>
                  <a:lnTo>
                    <a:pt x="672" y="216"/>
                  </a:lnTo>
                  <a:lnTo>
                    <a:pt x="668" y="208"/>
                  </a:lnTo>
                  <a:lnTo>
                    <a:pt x="666" y="206"/>
                  </a:lnTo>
                  <a:lnTo>
                    <a:pt x="662" y="204"/>
                  </a:lnTo>
                  <a:lnTo>
                    <a:pt x="662" y="204"/>
                  </a:lnTo>
                  <a:lnTo>
                    <a:pt x="652" y="200"/>
                  </a:lnTo>
                  <a:lnTo>
                    <a:pt x="642" y="198"/>
                  </a:lnTo>
                  <a:lnTo>
                    <a:pt x="632" y="196"/>
                  </a:lnTo>
                  <a:lnTo>
                    <a:pt x="624" y="192"/>
                  </a:lnTo>
                  <a:lnTo>
                    <a:pt x="624" y="192"/>
                  </a:lnTo>
                  <a:lnTo>
                    <a:pt x="606" y="182"/>
                  </a:lnTo>
                  <a:lnTo>
                    <a:pt x="598" y="178"/>
                  </a:lnTo>
                  <a:lnTo>
                    <a:pt x="588" y="174"/>
                  </a:lnTo>
                  <a:lnTo>
                    <a:pt x="588" y="174"/>
                  </a:lnTo>
                  <a:lnTo>
                    <a:pt x="568" y="170"/>
                  </a:lnTo>
                  <a:lnTo>
                    <a:pt x="568" y="170"/>
                  </a:lnTo>
                  <a:lnTo>
                    <a:pt x="566" y="170"/>
                  </a:lnTo>
                  <a:lnTo>
                    <a:pt x="566" y="170"/>
                  </a:lnTo>
                  <a:lnTo>
                    <a:pt x="560" y="170"/>
                  </a:lnTo>
                  <a:lnTo>
                    <a:pt x="560" y="170"/>
                  </a:lnTo>
                  <a:lnTo>
                    <a:pt x="554" y="172"/>
                  </a:lnTo>
                  <a:lnTo>
                    <a:pt x="554" y="172"/>
                  </a:lnTo>
                  <a:lnTo>
                    <a:pt x="548" y="170"/>
                  </a:lnTo>
                  <a:lnTo>
                    <a:pt x="548" y="170"/>
                  </a:lnTo>
                  <a:lnTo>
                    <a:pt x="542" y="168"/>
                  </a:lnTo>
                  <a:lnTo>
                    <a:pt x="538" y="166"/>
                  </a:lnTo>
                  <a:lnTo>
                    <a:pt x="534" y="166"/>
                  </a:lnTo>
                  <a:lnTo>
                    <a:pt x="534" y="166"/>
                  </a:lnTo>
                  <a:lnTo>
                    <a:pt x="534" y="166"/>
                  </a:lnTo>
                  <a:lnTo>
                    <a:pt x="530" y="166"/>
                  </a:lnTo>
                  <a:lnTo>
                    <a:pt x="526" y="168"/>
                  </a:lnTo>
                  <a:lnTo>
                    <a:pt x="524" y="172"/>
                  </a:lnTo>
                  <a:lnTo>
                    <a:pt x="518" y="174"/>
                  </a:lnTo>
                  <a:lnTo>
                    <a:pt x="518" y="174"/>
                  </a:lnTo>
                  <a:lnTo>
                    <a:pt x="516" y="170"/>
                  </a:lnTo>
                  <a:lnTo>
                    <a:pt x="516" y="168"/>
                  </a:lnTo>
                  <a:lnTo>
                    <a:pt x="516" y="168"/>
                  </a:lnTo>
                  <a:lnTo>
                    <a:pt x="518" y="166"/>
                  </a:lnTo>
                  <a:lnTo>
                    <a:pt x="522" y="164"/>
                  </a:lnTo>
                  <a:lnTo>
                    <a:pt x="522" y="164"/>
                  </a:lnTo>
                  <a:lnTo>
                    <a:pt x="520" y="160"/>
                  </a:lnTo>
                  <a:lnTo>
                    <a:pt x="518" y="158"/>
                  </a:lnTo>
                  <a:lnTo>
                    <a:pt x="510" y="156"/>
                  </a:lnTo>
                  <a:lnTo>
                    <a:pt x="510" y="156"/>
                  </a:lnTo>
                  <a:lnTo>
                    <a:pt x="498" y="150"/>
                  </a:lnTo>
                  <a:lnTo>
                    <a:pt x="486" y="148"/>
                  </a:lnTo>
                  <a:lnTo>
                    <a:pt x="486" y="148"/>
                  </a:lnTo>
                  <a:lnTo>
                    <a:pt x="480" y="150"/>
                  </a:lnTo>
                  <a:lnTo>
                    <a:pt x="480" y="150"/>
                  </a:lnTo>
                  <a:lnTo>
                    <a:pt x="476" y="150"/>
                  </a:lnTo>
                  <a:lnTo>
                    <a:pt x="476" y="150"/>
                  </a:lnTo>
                  <a:lnTo>
                    <a:pt x="470" y="148"/>
                  </a:lnTo>
                  <a:lnTo>
                    <a:pt x="470" y="148"/>
                  </a:lnTo>
                  <a:lnTo>
                    <a:pt x="464" y="146"/>
                  </a:lnTo>
                  <a:lnTo>
                    <a:pt x="460" y="142"/>
                  </a:lnTo>
                  <a:lnTo>
                    <a:pt x="454" y="140"/>
                  </a:lnTo>
                  <a:lnTo>
                    <a:pt x="448" y="138"/>
                  </a:lnTo>
                  <a:lnTo>
                    <a:pt x="448" y="138"/>
                  </a:lnTo>
                  <a:lnTo>
                    <a:pt x="442" y="140"/>
                  </a:lnTo>
                  <a:lnTo>
                    <a:pt x="442" y="140"/>
                  </a:lnTo>
                  <a:lnTo>
                    <a:pt x="438" y="142"/>
                  </a:lnTo>
                  <a:lnTo>
                    <a:pt x="434" y="146"/>
                  </a:lnTo>
                  <a:lnTo>
                    <a:pt x="430" y="150"/>
                  </a:lnTo>
                  <a:lnTo>
                    <a:pt x="424" y="150"/>
                  </a:lnTo>
                  <a:lnTo>
                    <a:pt x="424" y="150"/>
                  </a:lnTo>
                  <a:lnTo>
                    <a:pt x="422" y="150"/>
                  </a:lnTo>
                  <a:lnTo>
                    <a:pt x="422" y="150"/>
                  </a:lnTo>
                  <a:lnTo>
                    <a:pt x="420" y="148"/>
                  </a:lnTo>
                  <a:lnTo>
                    <a:pt x="420" y="144"/>
                  </a:lnTo>
                  <a:lnTo>
                    <a:pt x="422" y="140"/>
                  </a:lnTo>
                  <a:lnTo>
                    <a:pt x="426" y="136"/>
                  </a:lnTo>
                  <a:lnTo>
                    <a:pt x="434" y="130"/>
                  </a:lnTo>
                  <a:lnTo>
                    <a:pt x="436" y="128"/>
                  </a:lnTo>
                  <a:lnTo>
                    <a:pt x="438" y="124"/>
                  </a:lnTo>
                  <a:lnTo>
                    <a:pt x="438" y="124"/>
                  </a:lnTo>
                  <a:lnTo>
                    <a:pt x="436" y="122"/>
                  </a:lnTo>
                  <a:lnTo>
                    <a:pt x="432" y="120"/>
                  </a:lnTo>
                  <a:lnTo>
                    <a:pt x="426" y="116"/>
                  </a:lnTo>
                  <a:lnTo>
                    <a:pt x="426" y="116"/>
                  </a:lnTo>
                  <a:lnTo>
                    <a:pt x="422" y="110"/>
                  </a:lnTo>
                  <a:lnTo>
                    <a:pt x="418" y="104"/>
                  </a:lnTo>
                  <a:lnTo>
                    <a:pt x="418" y="104"/>
                  </a:lnTo>
                  <a:lnTo>
                    <a:pt x="416" y="98"/>
                  </a:lnTo>
                  <a:lnTo>
                    <a:pt x="412" y="94"/>
                  </a:lnTo>
                  <a:lnTo>
                    <a:pt x="406" y="90"/>
                  </a:lnTo>
                  <a:lnTo>
                    <a:pt x="398" y="86"/>
                  </a:lnTo>
                  <a:lnTo>
                    <a:pt x="398" y="86"/>
                  </a:lnTo>
                  <a:lnTo>
                    <a:pt x="386" y="80"/>
                  </a:lnTo>
                  <a:lnTo>
                    <a:pt x="380" y="76"/>
                  </a:lnTo>
                  <a:lnTo>
                    <a:pt x="374" y="74"/>
                  </a:lnTo>
                  <a:lnTo>
                    <a:pt x="374" y="74"/>
                  </a:lnTo>
                  <a:lnTo>
                    <a:pt x="372" y="74"/>
                  </a:lnTo>
                  <a:lnTo>
                    <a:pt x="372" y="74"/>
                  </a:lnTo>
                  <a:lnTo>
                    <a:pt x="368" y="74"/>
                  </a:lnTo>
                  <a:lnTo>
                    <a:pt x="368" y="74"/>
                  </a:lnTo>
                  <a:lnTo>
                    <a:pt x="362" y="74"/>
                  </a:lnTo>
                  <a:lnTo>
                    <a:pt x="362" y="74"/>
                  </a:lnTo>
                  <a:lnTo>
                    <a:pt x="360" y="74"/>
                  </a:lnTo>
                  <a:lnTo>
                    <a:pt x="360" y="74"/>
                  </a:lnTo>
                  <a:lnTo>
                    <a:pt x="350" y="74"/>
                  </a:lnTo>
                  <a:lnTo>
                    <a:pt x="350" y="74"/>
                  </a:lnTo>
                  <a:lnTo>
                    <a:pt x="346" y="74"/>
                  </a:lnTo>
                  <a:lnTo>
                    <a:pt x="346" y="74"/>
                  </a:lnTo>
                  <a:lnTo>
                    <a:pt x="332" y="76"/>
                  </a:lnTo>
                  <a:lnTo>
                    <a:pt x="332" y="76"/>
                  </a:lnTo>
                  <a:lnTo>
                    <a:pt x="324" y="74"/>
                  </a:lnTo>
                  <a:lnTo>
                    <a:pt x="318" y="70"/>
                  </a:lnTo>
                  <a:lnTo>
                    <a:pt x="318" y="70"/>
                  </a:lnTo>
                  <a:lnTo>
                    <a:pt x="316" y="66"/>
                  </a:lnTo>
                  <a:lnTo>
                    <a:pt x="314" y="64"/>
                  </a:lnTo>
                  <a:lnTo>
                    <a:pt x="310" y="62"/>
                  </a:lnTo>
                  <a:lnTo>
                    <a:pt x="310" y="62"/>
                  </a:lnTo>
                  <a:lnTo>
                    <a:pt x="304" y="60"/>
                  </a:lnTo>
                  <a:lnTo>
                    <a:pt x="296" y="56"/>
                  </a:lnTo>
                  <a:lnTo>
                    <a:pt x="296" y="56"/>
                  </a:lnTo>
                  <a:lnTo>
                    <a:pt x="290" y="52"/>
                  </a:lnTo>
                  <a:lnTo>
                    <a:pt x="284" y="46"/>
                  </a:lnTo>
                  <a:lnTo>
                    <a:pt x="284" y="46"/>
                  </a:lnTo>
                  <a:lnTo>
                    <a:pt x="274" y="44"/>
                  </a:lnTo>
                  <a:lnTo>
                    <a:pt x="270" y="42"/>
                  </a:lnTo>
                  <a:lnTo>
                    <a:pt x="266" y="40"/>
                  </a:lnTo>
                  <a:lnTo>
                    <a:pt x="266" y="40"/>
                  </a:lnTo>
                  <a:lnTo>
                    <a:pt x="254" y="30"/>
                  </a:lnTo>
                  <a:lnTo>
                    <a:pt x="254" y="30"/>
                  </a:lnTo>
                  <a:lnTo>
                    <a:pt x="238" y="24"/>
                  </a:lnTo>
                  <a:lnTo>
                    <a:pt x="228" y="20"/>
                  </a:lnTo>
                  <a:lnTo>
                    <a:pt x="222" y="20"/>
                  </a:lnTo>
                  <a:lnTo>
                    <a:pt x="222" y="20"/>
                  </a:lnTo>
                  <a:lnTo>
                    <a:pt x="220" y="20"/>
                  </a:lnTo>
                  <a:lnTo>
                    <a:pt x="220" y="20"/>
                  </a:lnTo>
                  <a:lnTo>
                    <a:pt x="212" y="22"/>
                  </a:lnTo>
                  <a:lnTo>
                    <a:pt x="206" y="26"/>
                  </a:lnTo>
                  <a:lnTo>
                    <a:pt x="206" y="26"/>
                  </a:lnTo>
                  <a:lnTo>
                    <a:pt x="202" y="26"/>
                  </a:lnTo>
                  <a:lnTo>
                    <a:pt x="202" y="26"/>
                  </a:lnTo>
                  <a:lnTo>
                    <a:pt x="196" y="26"/>
                  </a:lnTo>
                  <a:lnTo>
                    <a:pt x="196" y="26"/>
                  </a:lnTo>
                  <a:lnTo>
                    <a:pt x="192" y="24"/>
                  </a:lnTo>
                  <a:lnTo>
                    <a:pt x="188" y="22"/>
                  </a:lnTo>
                  <a:lnTo>
                    <a:pt x="188" y="22"/>
                  </a:lnTo>
                  <a:lnTo>
                    <a:pt x="182" y="20"/>
                  </a:lnTo>
                  <a:lnTo>
                    <a:pt x="182" y="20"/>
                  </a:lnTo>
                  <a:lnTo>
                    <a:pt x="180" y="20"/>
                  </a:lnTo>
                  <a:lnTo>
                    <a:pt x="180" y="20"/>
                  </a:lnTo>
                  <a:lnTo>
                    <a:pt x="176" y="22"/>
                  </a:lnTo>
                  <a:lnTo>
                    <a:pt x="174" y="26"/>
                  </a:lnTo>
                  <a:lnTo>
                    <a:pt x="174" y="26"/>
                  </a:lnTo>
                  <a:lnTo>
                    <a:pt x="172" y="26"/>
                  </a:lnTo>
                  <a:lnTo>
                    <a:pt x="172" y="26"/>
                  </a:lnTo>
                  <a:lnTo>
                    <a:pt x="170" y="24"/>
                  </a:lnTo>
                  <a:lnTo>
                    <a:pt x="166" y="22"/>
                  </a:lnTo>
                  <a:lnTo>
                    <a:pt x="162" y="18"/>
                  </a:lnTo>
                  <a:lnTo>
                    <a:pt x="162" y="18"/>
                  </a:lnTo>
                  <a:lnTo>
                    <a:pt x="152" y="10"/>
                  </a:lnTo>
                  <a:lnTo>
                    <a:pt x="148" y="8"/>
                  </a:lnTo>
                  <a:lnTo>
                    <a:pt x="140" y="6"/>
                  </a:lnTo>
                  <a:lnTo>
                    <a:pt x="140" y="6"/>
                  </a:lnTo>
                  <a:lnTo>
                    <a:pt x="138" y="8"/>
                  </a:lnTo>
                  <a:lnTo>
                    <a:pt x="138" y="8"/>
                  </a:lnTo>
                  <a:lnTo>
                    <a:pt x="132" y="10"/>
                  </a:lnTo>
                  <a:lnTo>
                    <a:pt x="128" y="14"/>
                  </a:lnTo>
                  <a:lnTo>
                    <a:pt x="128" y="14"/>
                  </a:lnTo>
                  <a:lnTo>
                    <a:pt x="122" y="16"/>
                  </a:lnTo>
                  <a:lnTo>
                    <a:pt x="116" y="18"/>
                  </a:lnTo>
                  <a:lnTo>
                    <a:pt x="116" y="18"/>
                  </a:lnTo>
                  <a:lnTo>
                    <a:pt x="116" y="22"/>
                  </a:lnTo>
                  <a:lnTo>
                    <a:pt x="112" y="26"/>
                  </a:lnTo>
                  <a:lnTo>
                    <a:pt x="112" y="26"/>
                  </a:lnTo>
                  <a:lnTo>
                    <a:pt x="108" y="24"/>
                  </a:lnTo>
                  <a:lnTo>
                    <a:pt x="106" y="20"/>
                  </a:lnTo>
                  <a:lnTo>
                    <a:pt x="106" y="18"/>
                  </a:lnTo>
                  <a:lnTo>
                    <a:pt x="108" y="14"/>
                  </a:lnTo>
                  <a:lnTo>
                    <a:pt x="112" y="8"/>
                  </a:lnTo>
                  <a:lnTo>
                    <a:pt x="112" y="4"/>
                  </a:lnTo>
                  <a:lnTo>
                    <a:pt x="110" y="2"/>
                  </a:lnTo>
                  <a:lnTo>
                    <a:pt x="110" y="2"/>
                  </a:lnTo>
                  <a:lnTo>
                    <a:pt x="10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418" name="Freeform 168"/>
            <p:cNvSpPr>
              <a:spLocks/>
            </p:cNvSpPr>
            <p:nvPr/>
          </p:nvSpPr>
          <p:spPr bwMode="auto">
            <a:xfrm>
              <a:off x="4974" y="3216"/>
              <a:ext cx="16" cy="14"/>
            </a:xfrm>
            <a:custGeom>
              <a:avLst/>
              <a:gdLst>
                <a:gd name="T0" fmla="*/ 4 w 16"/>
                <a:gd name="T1" fmla="*/ 0 h 14"/>
                <a:gd name="T2" fmla="*/ 4 w 16"/>
                <a:gd name="T3" fmla="*/ 0 h 14"/>
                <a:gd name="T4" fmla="*/ 2 w 16"/>
                <a:gd name="T5" fmla="*/ 0 h 14"/>
                <a:gd name="T6" fmla="*/ 0 w 16"/>
                <a:gd name="T7" fmla="*/ 2 h 14"/>
                <a:gd name="T8" fmla="*/ 0 w 16"/>
                <a:gd name="T9" fmla="*/ 4 h 14"/>
                <a:gd name="T10" fmla="*/ 0 w 16"/>
                <a:gd name="T11" fmla="*/ 8 h 14"/>
                <a:gd name="T12" fmla="*/ 0 w 16"/>
                <a:gd name="T13" fmla="*/ 8 h 14"/>
                <a:gd name="T14" fmla="*/ 2 w 16"/>
                <a:gd name="T15" fmla="*/ 12 h 14"/>
                <a:gd name="T16" fmla="*/ 6 w 16"/>
                <a:gd name="T17" fmla="*/ 14 h 14"/>
                <a:gd name="T18" fmla="*/ 6 w 16"/>
                <a:gd name="T19" fmla="*/ 14 h 14"/>
                <a:gd name="T20" fmla="*/ 12 w 16"/>
                <a:gd name="T21" fmla="*/ 12 h 14"/>
                <a:gd name="T22" fmla="*/ 12 w 16"/>
                <a:gd name="T23" fmla="*/ 12 h 14"/>
                <a:gd name="T24" fmla="*/ 14 w 16"/>
                <a:gd name="T25" fmla="*/ 10 h 14"/>
                <a:gd name="T26" fmla="*/ 16 w 16"/>
                <a:gd name="T27" fmla="*/ 8 h 14"/>
                <a:gd name="T28" fmla="*/ 16 w 16"/>
                <a:gd name="T29" fmla="*/ 6 h 14"/>
                <a:gd name="T30" fmla="*/ 16 w 16"/>
                <a:gd name="T31" fmla="*/ 4 h 14"/>
                <a:gd name="T32" fmla="*/ 10 w 16"/>
                <a:gd name="T33" fmla="*/ 2 h 14"/>
                <a:gd name="T34" fmla="*/ 4 w 16"/>
                <a:gd name="T35"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6" h="14">
                  <a:moveTo>
                    <a:pt x="4" y="0"/>
                  </a:moveTo>
                  <a:lnTo>
                    <a:pt x="4" y="0"/>
                  </a:lnTo>
                  <a:lnTo>
                    <a:pt x="2" y="0"/>
                  </a:lnTo>
                  <a:lnTo>
                    <a:pt x="0" y="2"/>
                  </a:lnTo>
                  <a:lnTo>
                    <a:pt x="0" y="4"/>
                  </a:lnTo>
                  <a:lnTo>
                    <a:pt x="0" y="8"/>
                  </a:lnTo>
                  <a:lnTo>
                    <a:pt x="0" y="8"/>
                  </a:lnTo>
                  <a:lnTo>
                    <a:pt x="2" y="12"/>
                  </a:lnTo>
                  <a:lnTo>
                    <a:pt x="6" y="14"/>
                  </a:lnTo>
                  <a:lnTo>
                    <a:pt x="6" y="14"/>
                  </a:lnTo>
                  <a:lnTo>
                    <a:pt x="12" y="12"/>
                  </a:lnTo>
                  <a:lnTo>
                    <a:pt x="12" y="12"/>
                  </a:lnTo>
                  <a:lnTo>
                    <a:pt x="14" y="10"/>
                  </a:lnTo>
                  <a:lnTo>
                    <a:pt x="16" y="8"/>
                  </a:lnTo>
                  <a:lnTo>
                    <a:pt x="16" y="6"/>
                  </a:lnTo>
                  <a:lnTo>
                    <a:pt x="16" y="4"/>
                  </a:lnTo>
                  <a:lnTo>
                    <a:pt x="10" y="2"/>
                  </a:lnTo>
                  <a:lnTo>
                    <a:pt x="4"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419" name="Freeform 169"/>
            <p:cNvSpPr>
              <a:spLocks/>
            </p:cNvSpPr>
            <p:nvPr/>
          </p:nvSpPr>
          <p:spPr bwMode="auto">
            <a:xfrm>
              <a:off x="4974" y="3216"/>
              <a:ext cx="16" cy="14"/>
            </a:xfrm>
            <a:custGeom>
              <a:avLst/>
              <a:gdLst>
                <a:gd name="T0" fmla="*/ 4 w 16"/>
                <a:gd name="T1" fmla="*/ 0 h 14"/>
                <a:gd name="T2" fmla="*/ 4 w 16"/>
                <a:gd name="T3" fmla="*/ 0 h 14"/>
                <a:gd name="T4" fmla="*/ 2 w 16"/>
                <a:gd name="T5" fmla="*/ 0 h 14"/>
                <a:gd name="T6" fmla="*/ 0 w 16"/>
                <a:gd name="T7" fmla="*/ 2 h 14"/>
                <a:gd name="T8" fmla="*/ 0 w 16"/>
                <a:gd name="T9" fmla="*/ 4 h 14"/>
                <a:gd name="T10" fmla="*/ 0 w 16"/>
                <a:gd name="T11" fmla="*/ 8 h 14"/>
                <a:gd name="T12" fmla="*/ 0 w 16"/>
                <a:gd name="T13" fmla="*/ 8 h 14"/>
                <a:gd name="T14" fmla="*/ 2 w 16"/>
                <a:gd name="T15" fmla="*/ 12 h 14"/>
                <a:gd name="T16" fmla="*/ 6 w 16"/>
                <a:gd name="T17" fmla="*/ 14 h 14"/>
                <a:gd name="T18" fmla="*/ 6 w 16"/>
                <a:gd name="T19" fmla="*/ 14 h 14"/>
                <a:gd name="T20" fmla="*/ 12 w 16"/>
                <a:gd name="T21" fmla="*/ 12 h 14"/>
                <a:gd name="T22" fmla="*/ 12 w 16"/>
                <a:gd name="T23" fmla="*/ 12 h 14"/>
                <a:gd name="T24" fmla="*/ 14 w 16"/>
                <a:gd name="T25" fmla="*/ 10 h 14"/>
                <a:gd name="T26" fmla="*/ 16 w 16"/>
                <a:gd name="T27" fmla="*/ 8 h 14"/>
                <a:gd name="T28" fmla="*/ 16 w 16"/>
                <a:gd name="T29" fmla="*/ 6 h 14"/>
                <a:gd name="T30" fmla="*/ 16 w 16"/>
                <a:gd name="T31" fmla="*/ 4 h 14"/>
                <a:gd name="T32" fmla="*/ 10 w 16"/>
                <a:gd name="T33" fmla="*/ 2 h 14"/>
                <a:gd name="T34" fmla="*/ 4 w 16"/>
                <a:gd name="T35"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6" h="14">
                  <a:moveTo>
                    <a:pt x="4" y="0"/>
                  </a:moveTo>
                  <a:lnTo>
                    <a:pt x="4" y="0"/>
                  </a:lnTo>
                  <a:lnTo>
                    <a:pt x="2" y="0"/>
                  </a:lnTo>
                  <a:lnTo>
                    <a:pt x="0" y="2"/>
                  </a:lnTo>
                  <a:lnTo>
                    <a:pt x="0" y="4"/>
                  </a:lnTo>
                  <a:lnTo>
                    <a:pt x="0" y="8"/>
                  </a:lnTo>
                  <a:lnTo>
                    <a:pt x="0" y="8"/>
                  </a:lnTo>
                  <a:lnTo>
                    <a:pt x="2" y="12"/>
                  </a:lnTo>
                  <a:lnTo>
                    <a:pt x="6" y="14"/>
                  </a:lnTo>
                  <a:lnTo>
                    <a:pt x="6" y="14"/>
                  </a:lnTo>
                  <a:lnTo>
                    <a:pt x="12" y="12"/>
                  </a:lnTo>
                  <a:lnTo>
                    <a:pt x="12" y="12"/>
                  </a:lnTo>
                  <a:lnTo>
                    <a:pt x="14" y="10"/>
                  </a:lnTo>
                  <a:lnTo>
                    <a:pt x="16" y="8"/>
                  </a:lnTo>
                  <a:lnTo>
                    <a:pt x="16" y="6"/>
                  </a:lnTo>
                  <a:lnTo>
                    <a:pt x="16" y="4"/>
                  </a:lnTo>
                  <a:lnTo>
                    <a:pt x="10" y="2"/>
                  </a:lnTo>
                  <a:lnTo>
                    <a:pt x="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420" name="Freeform 170"/>
            <p:cNvSpPr>
              <a:spLocks/>
            </p:cNvSpPr>
            <p:nvPr/>
          </p:nvSpPr>
          <p:spPr bwMode="auto">
            <a:xfrm>
              <a:off x="4996" y="3206"/>
              <a:ext cx="26" cy="28"/>
            </a:xfrm>
            <a:custGeom>
              <a:avLst/>
              <a:gdLst>
                <a:gd name="T0" fmla="*/ 18 w 26"/>
                <a:gd name="T1" fmla="*/ 0 h 28"/>
                <a:gd name="T2" fmla="*/ 18 w 26"/>
                <a:gd name="T3" fmla="*/ 0 h 28"/>
                <a:gd name="T4" fmla="*/ 14 w 26"/>
                <a:gd name="T5" fmla="*/ 0 h 28"/>
                <a:gd name="T6" fmla="*/ 14 w 26"/>
                <a:gd name="T7" fmla="*/ 0 h 28"/>
                <a:gd name="T8" fmla="*/ 12 w 26"/>
                <a:gd name="T9" fmla="*/ 2 h 28"/>
                <a:gd name="T10" fmla="*/ 12 w 26"/>
                <a:gd name="T11" fmla="*/ 4 h 28"/>
                <a:gd name="T12" fmla="*/ 10 w 26"/>
                <a:gd name="T13" fmla="*/ 10 h 28"/>
                <a:gd name="T14" fmla="*/ 10 w 26"/>
                <a:gd name="T15" fmla="*/ 10 h 28"/>
                <a:gd name="T16" fmla="*/ 2 w 26"/>
                <a:gd name="T17" fmla="*/ 14 h 28"/>
                <a:gd name="T18" fmla="*/ 0 w 26"/>
                <a:gd name="T19" fmla="*/ 18 h 28"/>
                <a:gd name="T20" fmla="*/ 2 w 26"/>
                <a:gd name="T21" fmla="*/ 22 h 28"/>
                <a:gd name="T22" fmla="*/ 2 w 26"/>
                <a:gd name="T23" fmla="*/ 22 h 28"/>
                <a:gd name="T24" fmla="*/ 8 w 26"/>
                <a:gd name="T25" fmla="*/ 26 h 28"/>
                <a:gd name="T26" fmla="*/ 12 w 26"/>
                <a:gd name="T27" fmla="*/ 28 h 28"/>
                <a:gd name="T28" fmla="*/ 12 w 26"/>
                <a:gd name="T29" fmla="*/ 28 h 28"/>
                <a:gd name="T30" fmla="*/ 20 w 26"/>
                <a:gd name="T31" fmla="*/ 26 h 28"/>
                <a:gd name="T32" fmla="*/ 26 w 26"/>
                <a:gd name="T33" fmla="*/ 20 h 28"/>
                <a:gd name="T34" fmla="*/ 26 w 26"/>
                <a:gd name="T35" fmla="*/ 20 h 28"/>
                <a:gd name="T36" fmla="*/ 26 w 26"/>
                <a:gd name="T37" fmla="*/ 16 h 28"/>
                <a:gd name="T38" fmla="*/ 26 w 26"/>
                <a:gd name="T39" fmla="*/ 8 h 28"/>
                <a:gd name="T40" fmla="*/ 22 w 26"/>
                <a:gd name="T41" fmla="*/ 2 h 28"/>
                <a:gd name="T42" fmla="*/ 20 w 26"/>
                <a:gd name="T43" fmla="*/ 0 h 28"/>
                <a:gd name="T44" fmla="*/ 18 w 26"/>
                <a:gd name="T45"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6" h="28">
                  <a:moveTo>
                    <a:pt x="18" y="0"/>
                  </a:moveTo>
                  <a:lnTo>
                    <a:pt x="18" y="0"/>
                  </a:lnTo>
                  <a:lnTo>
                    <a:pt x="14" y="0"/>
                  </a:lnTo>
                  <a:lnTo>
                    <a:pt x="14" y="0"/>
                  </a:lnTo>
                  <a:lnTo>
                    <a:pt x="12" y="2"/>
                  </a:lnTo>
                  <a:lnTo>
                    <a:pt x="12" y="4"/>
                  </a:lnTo>
                  <a:lnTo>
                    <a:pt x="10" y="10"/>
                  </a:lnTo>
                  <a:lnTo>
                    <a:pt x="10" y="10"/>
                  </a:lnTo>
                  <a:lnTo>
                    <a:pt x="2" y="14"/>
                  </a:lnTo>
                  <a:lnTo>
                    <a:pt x="0" y="18"/>
                  </a:lnTo>
                  <a:lnTo>
                    <a:pt x="2" y="22"/>
                  </a:lnTo>
                  <a:lnTo>
                    <a:pt x="2" y="22"/>
                  </a:lnTo>
                  <a:lnTo>
                    <a:pt x="8" y="26"/>
                  </a:lnTo>
                  <a:lnTo>
                    <a:pt x="12" y="28"/>
                  </a:lnTo>
                  <a:lnTo>
                    <a:pt x="12" y="28"/>
                  </a:lnTo>
                  <a:lnTo>
                    <a:pt x="20" y="26"/>
                  </a:lnTo>
                  <a:lnTo>
                    <a:pt x="26" y="20"/>
                  </a:lnTo>
                  <a:lnTo>
                    <a:pt x="26" y="20"/>
                  </a:lnTo>
                  <a:lnTo>
                    <a:pt x="26" y="16"/>
                  </a:lnTo>
                  <a:lnTo>
                    <a:pt x="26" y="8"/>
                  </a:lnTo>
                  <a:lnTo>
                    <a:pt x="22" y="2"/>
                  </a:lnTo>
                  <a:lnTo>
                    <a:pt x="20" y="0"/>
                  </a:lnTo>
                  <a:lnTo>
                    <a:pt x="18"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421" name="Freeform 171"/>
            <p:cNvSpPr>
              <a:spLocks/>
            </p:cNvSpPr>
            <p:nvPr/>
          </p:nvSpPr>
          <p:spPr bwMode="auto">
            <a:xfrm>
              <a:off x="4996" y="3206"/>
              <a:ext cx="26" cy="28"/>
            </a:xfrm>
            <a:custGeom>
              <a:avLst/>
              <a:gdLst>
                <a:gd name="T0" fmla="*/ 18 w 26"/>
                <a:gd name="T1" fmla="*/ 0 h 28"/>
                <a:gd name="T2" fmla="*/ 18 w 26"/>
                <a:gd name="T3" fmla="*/ 0 h 28"/>
                <a:gd name="T4" fmla="*/ 14 w 26"/>
                <a:gd name="T5" fmla="*/ 0 h 28"/>
                <a:gd name="T6" fmla="*/ 14 w 26"/>
                <a:gd name="T7" fmla="*/ 0 h 28"/>
                <a:gd name="T8" fmla="*/ 12 w 26"/>
                <a:gd name="T9" fmla="*/ 2 h 28"/>
                <a:gd name="T10" fmla="*/ 12 w 26"/>
                <a:gd name="T11" fmla="*/ 4 h 28"/>
                <a:gd name="T12" fmla="*/ 10 w 26"/>
                <a:gd name="T13" fmla="*/ 10 h 28"/>
                <a:gd name="T14" fmla="*/ 10 w 26"/>
                <a:gd name="T15" fmla="*/ 10 h 28"/>
                <a:gd name="T16" fmla="*/ 2 w 26"/>
                <a:gd name="T17" fmla="*/ 14 h 28"/>
                <a:gd name="T18" fmla="*/ 0 w 26"/>
                <a:gd name="T19" fmla="*/ 18 h 28"/>
                <a:gd name="T20" fmla="*/ 2 w 26"/>
                <a:gd name="T21" fmla="*/ 22 h 28"/>
                <a:gd name="T22" fmla="*/ 2 w 26"/>
                <a:gd name="T23" fmla="*/ 22 h 28"/>
                <a:gd name="T24" fmla="*/ 8 w 26"/>
                <a:gd name="T25" fmla="*/ 26 h 28"/>
                <a:gd name="T26" fmla="*/ 12 w 26"/>
                <a:gd name="T27" fmla="*/ 28 h 28"/>
                <a:gd name="T28" fmla="*/ 12 w 26"/>
                <a:gd name="T29" fmla="*/ 28 h 28"/>
                <a:gd name="T30" fmla="*/ 20 w 26"/>
                <a:gd name="T31" fmla="*/ 26 h 28"/>
                <a:gd name="T32" fmla="*/ 26 w 26"/>
                <a:gd name="T33" fmla="*/ 20 h 28"/>
                <a:gd name="T34" fmla="*/ 26 w 26"/>
                <a:gd name="T35" fmla="*/ 20 h 28"/>
                <a:gd name="T36" fmla="*/ 26 w 26"/>
                <a:gd name="T37" fmla="*/ 16 h 28"/>
                <a:gd name="T38" fmla="*/ 26 w 26"/>
                <a:gd name="T39" fmla="*/ 8 h 28"/>
                <a:gd name="T40" fmla="*/ 22 w 26"/>
                <a:gd name="T41" fmla="*/ 2 h 28"/>
                <a:gd name="T42" fmla="*/ 20 w 26"/>
                <a:gd name="T43" fmla="*/ 0 h 28"/>
                <a:gd name="T44" fmla="*/ 18 w 26"/>
                <a:gd name="T45"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6" h="28">
                  <a:moveTo>
                    <a:pt x="18" y="0"/>
                  </a:moveTo>
                  <a:lnTo>
                    <a:pt x="18" y="0"/>
                  </a:lnTo>
                  <a:lnTo>
                    <a:pt x="14" y="0"/>
                  </a:lnTo>
                  <a:lnTo>
                    <a:pt x="14" y="0"/>
                  </a:lnTo>
                  <a:lnTo>
                    <a:pt x="12" y="2"/>
                  </a:lnTo>
                  <a:lnTo>
                    <a:pt x="12" y="4"/>
                  </a:lnTo>
                  <a:lnTo>
                    <a:pt x="10" y="10"/>
                  </a:lnTo>
                  <a:lnTo>
                    <a:pt x="10" y="10"/>
                  </a:lnTo>
                  <a:lnTo>
                    <a:pt x="2" y="14"/>
                  </a:lnTo>
                  <a:lnTo>
                    <a:pt x="0" y="18"/>
                  </a:lnTo>
                  <a:lnTo>
                    <a:pt x="2" y="22"/>
                  </a:lnTo>
                  <a:lnTo>
                    <a:pt x="2" y="22"/>
                  </a:lnTo>
                  <a:lnTo>
                    <a:pt x="8" y="26"/>
                  </a:lnTo>
                  <a:lnTo>
                    <a:pt x="12" y="28"/>
                  </a:lnTo>
                  <a:lnTo>
                    <a:pt x="12" y="28"/>
                  </a:lnTo>
                  <a:lnTo>
                    <a:pt x="20" y="26"/>
                  </a:lnTo>
                  <a:lnTo>
                    <a:pt x="26" y="20"/>
                  </a:lnTo>
                  <a:lnTo>
                    <a:pt x="26" y="20"/>
                  </a:lnTo>
                  <a:lnTo>
                    <a:pt x="26" y="16"/>
                  </a:lnTo>
                  <a:lnTo>
                    <a:pt x="26" y="8"/>
                  </a:lnTo>
                  <a:lnTo>
                    <a:pt x="22" y="2"/>
                  </a:lnTo>
                  <a:lnTo>
                    <a:pt x="20" y="0"/>
                  </a:lnTo>
                  <a:lnTo>
                    <a:pt x="1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422" name="Freeform 172"/>
            <p:cNvSpPr>
              <a:spLocks/>
            </p:cNvSpPr>
            <p:nvPr/>
          </p:nvSpPr>
          <p:spPr bwMode="auto">
            <a:xfrm>
              <a:off x="4812" y="3240"/>
              <a:ext cx="104" cy="62"/>
            </a:xfrm>
            <a:custGeom>
              <a:avLst/>
              <a:gdLst>
                <a:gd name="T0" fmla="*/ 34 w 104"/>
                <a:gd name="T1" fmla="*/ 0 h 62"/>
                <a:gd name="T2" fmla="*/ 28 w 104"/>
                <a:gd name="T3" fmla="*/ 4 h 62"/>
                <a:gd name="T4" fmla="*/ 26 w 104"/>
                <a:gd name="T5" fmla="*/ 10 h 62"/>
                <a:gd name="T6" fmla="*/ 26 w 104"/>
                <a:gd name="T7" fmla="*/ 18 h 62"/>
                <a:gd name="T8" fmla="*/ 26 w 104"/>
                <a:gd name="T9" fmla="*/ 32 h 62"/>
                <a:gd name="T10" fmla="*/ 24 w 104"/>
                <a:gd name="T11" fmla="*/ 36 h 62"/>
                <a:gd name="T12" fmla="*/ 22 w 104"/>
                <a:gd name="T13" fmla="*/ 38 h 62"/>
                <a:gd name="T14" fmla="*/ 18 w 104"/>
                <a:gd name="T15" fmla="*/ 38 h 62"/>
                <a:gd name="T16" fmla="*/ 8 w 104"/>
                <a:gd name="T17" fmla="*/ 36 h 62"/>
                <a:gd name="T18" fmla="*/ 2 w 104"/>
                <a:gd name="T19" fmla="*/ 38 h 62"/>
                <a:gd name="T20" fmla="*/ 0 w 104"/>
                <a:gd name="T21" fmla="*/ 44 h 62"/>
                <a:gd name="T22" fmla="*/ 6 w 104"/>
                <a:gd name="T23" fmla="*/ 50 h 62"/>
                <a:gd name="T24" fmla="*/ 16 w 104"/>
                <a:gd name="T25" fmla="*/ 52 h 62"/>
                <a:gd name="T26" fmla="*/ 24 w 104"/>
                <a:gd name="T27" fmla="*/ 54 h 62"/>
                <a:gd name="T28" fmla="*/ 28 w 104"/>
                <a:gd name="T29" fmla="*/ 54 h 62"/>
                <a:gd name="T30" fmla="*/ 34 w 104"/>
                <a:gd name="T31" fmla="*/ 48 h 62"/>
                <a:gd name="T32" fmla="*/ 38 w 104"/>
                <a:gd name="T33" fmla="*/ 48 h 62"/>
                <a:gd name="T34" fmla="*/ 38 w 104"/>
                <a:gd name="T35" fmla="*/ 56 h 62"/>
                <a:gd name="T36" fmla="*/ 42 w 104"/>
                <a:gd name="T37" fmla="*/ 60 h 62"/>
                <a:gd name="T38" fmla="*/ 48 w 104"/>
                <a:gd name="T39" fmla="*/ 62 h 62"/>
                <a:gd name="T40" fmla="*/ 56 w 104"/>
                <a:gd name="T41" fmla="*/ 60 h 62"/>
                <a:gd name="T42" fmla="*/ 64 w 104"/>
                <a:gd name="T43" fmla="*/ 54 h 62"/>
                <a:gd name="T44" fmla="*/ 68 w 104"/>
                <a:gd name="T45" fmla="*/ 54 h 62"/>
                <a:gd name="T46" fmla="*/ 70 w 104"/>
                <a:gd name="T47" fmla="*/ 54 h 62"/>
                <a:gd name="T48" fmla="*/ 92 w 104"/>
                <a:gd name="T49" fmla="*/ 56 h 62"/>
                <a:gd name="T50" fmla="*/ 102 w 104"/>
                <a:gd name="T51" fmla="*/ 52 h 62"/>
                <a:gd name="T52" fmla="*/ 104 w 104"/>
                <a:gd name="T53" fmla="*/ 50 h 62"/>
                <a:gd name="T54" fmla="*/ 102 w 104"/>
                <a:gd name="T55" fmla="*/ 44 h 62"/>
                <a:gd name="T56" fmla="*/ 72 w 104"/>
                <a:gd name="T57" fmla="*/ 30 h 62"/>
                <a:gd name="T58" fmla="*/ 58 w 104"/>
                <a:gd name="T59" fmla="*/ 22 h 62"/>
                <a:gd name="T60" fmla="*/ 48 w 104"/>
                <a:gd name="T61" fmla="*/ 10 h 62"/>
                <a:gd name="T62" fmla="*/ 38 w 104"/>
                <a:gd name="T63" fmla="*/ 2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4" h="62">
                  <a:moveTo>
                    <a:pt x="34" y="0"/>
                  </a:moveTo>
                  <a:lnTo>
                    <a:pt x="34" y="0"/>
                  </a:lnTo>
                  <a:lnTo>
                    <a:pt x="28" y="4"/>
                  </a:lnTo>
                  <a:lnTo>
                    <a:pt x="28" y="4"/>
                  </a:lnTo>
                  <a:lnTo>
                    <a:pt x="26" y="6"/>
                  </a:lnTo>
                  <a:lnTo>
                    <a:pt x="26" y="10"/>
                  </a:lnTo>
                  <a:lnTo>
                    <a:pt x="26" y="18"/>
                  </a:lnTo>
                  <a:lnTo>
                    <a:pt x="26" y="18"/>
                  </a:lnTo>
                  <a:lnTo>
                    <a:pt x="26" y="24"/>
                  </a:lnTo>
                  <a:lnTo>
                    <a:pt x="26" y="32"/>
                  </a:lnTo>
                  <a:lnTo>
                    <a:pt x="26" y="32"/>
                  </a:lnTo>
                  <a:lnTo>
                    <a:pt x="24" y="36"/>
                  </a:lnTo>
                  <a:lnTo>
                    <a:pt x="22" y="38"/>
                  </a:lnTo>
                  <a:lnTo>
                    <a:pt x="22" y="38"/>
                  </a:lnTo>
                  <a:lnTo>
                    <a:pt x="18" y="38"/>
                  </a:lnTo>
                  <a:lnTo>
                    <a:pt x="18" y="38"/>
                  </a:lnTo>
                  <a:lnTo>
                    <a:pt x="8" y="36"/>
                  </a:lnTo>
                  <a:lnTo>
                    <a:pt x="8" y="36"/>
                  </a:lnTo>
                  <a:lnTo>
                    <a:pt x="2" y="38"/>
                  </a:lnTo>
                  <a:lnTo>
                    <a:pt x="2" y="38"/>
                  </a:lnTo>
                  <a:lnTo>
                    <a:pt x="0" y="40"/>
                  </a:lnTo>
                  <a:lnTo>
                    <a:pt x="0" y="44"/>
                  </a:lnTo>
                  <a:lnTo>
                    <a:pt x="2" y="46"/>
                  </a:lnTo>
                  <a:lnTo>
                    <a:pt x="6" y="50"/>
                  </a:lnTo>
                  <a:lnTo>
                    <a:pt x="6" y="50"/>
                  </a:lnTo>
                  <a:lnTo>
                    <a:pt x="16" y="52"/>
                  </a:lnTo>
                  <a:lnTo>
                    <a:pt x="24" y="54"/>
                  </a:lnTo>
                  <a:lnTo>
                    <a:pt x="24" y="54"/>
                  </a:lnTo>
                  <a:lnTo>
                    <a:pt x="24" y="54"/>
                  </a:lnTo>
                  <a:lnTo>
                    <a:pt x="28" y="54"/>
                  </a:lnTo>
                  <a:lnTo>
                    <a:pt x="30" y="52"/>
                  </a:lnTo>
                  <a:lnTo>
                    <a:pt x="34" y="48"/>
                  </a:lnTo>
                  <a:lnTo>
                    <a:pt x="38" y="48"/>
                  </a:lnTo>
                  <a:lnTo>
                    <a:pt x="38" y="48"/>
                  </a:lnTo>
                  <a:lnTo>
                    <a:pt x="38" y="54"/>
                  </a:lnTo>
                  <a:lnTo>
                    <a:pt x="38" y="56"/>
                  </a:lnTo>
                  <a:lnTo>
                    <a:pt x="42" y="60"/>
                  </a:lnTo>
                  <a:lnTo>
                    <a:pt x="42" y="60"/>
                  </a:lnTo>
                  <a:lnTo>
                    <a:pt x="48" y="62"/>
                  </a:lnTo>
                  <a:lnTo>
                    <a:pt x="48" y="62"/>
                  </a:lnTo>
                  <a:lnTo>
                    <a:pt x="56" y="60"/>
                  </a:lnTo>
                  <a:lnTo>
                    <a:pt x="56" y="60"/>
                  </a:lnTo>
                  <a:lnTo>
                    <a:pt x="62" y="56"/>
                  </a:lnTo>
                  <a:lnTo>
                    <a:pt x="64" y="54"/>
                  </a:lnTo>
                  <a:lnTo>
                    <a:pt x="68" y="54"/>
                  </a:lnTo>
                  <a:lnTo>
                    <a:pt x="68" y="54"/>
                  </a:lnTo>
                  <a:lnTo>
                    <a:pt x="70" y="54"/>
                  </a:lnTo>
                  <a:lnTo>
                    <a:pt x="70" y="54"/>
                  </a:lnTo>
                  <a:lnTo>
                    <a:pt x="92" y="56"/>
                  </a:lnTo>
                  <a:lnTo>
                    <a:pt x="92" y="56"/>
                  </a:lnTo>
                  <a:lnTo>
                    <a:pt x="100" y="54"/>
                  </a:lnTo>
                  <a:lnTo>
                    <a:pt x="102" y="52"/>
                  </a:lnTo>
                  <a:lnTo>
                    <a:pt x="104" y="50"/>
                  </a:lnTo>
                  <a:lnTo>
                    <a:pt x="104" y="50"/>
                  </a:lnTo>
                  <a:lnTo>
                    <a:pt x="104" y="46"/>
                  </a:lnTo>
                  <a:lnTo>
                    <a:pt x="102" y="44"/>
                  </a:lnTo>
                  <a:lnTo>
                    <a:pt x="94" y="38"/>
                  </a:lnTo>
                  <a:lnTo>
                    <a:pt x="72" y="30"/>
                  </a:lnTo>
                  <a:lnTo>
                    <a:pt x="72" y="30"/>
                  </a:lnTo>
                  <a:lnTo>
                    <a:pt x="58" y="22"/>
                  </a:lnTo>
                  <a:lnTo>
                    <a:pt x="58" y="22"/>
                  </a:lnTo>
                  <a:lnTo>
                    <a:pt x="48" y="10"/>
                  </a:lnTo>
                  <a:lnTo>
                    <a:pt x="42" y="4"/>
                  </a:lnTo>
                  <a:lnTo>
                    <a:pt x="38" y="2"/>
                  </a:lnTo>
                  <a:lnTo>
                    <a:pt x="34"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423" name="Freeform 173"/>
            <p:cNvSpPr>
              <a:spLocks/>
            </p:cNvSpPr>
            <p:nvPr/>
          </p:nvSpPr>
          <p:spPr bwMode="auto">
            <a:xfrm>
              <a:off x="4812" y="3240"/>
              <a:ext cx="104" cy="62"/>
            </a:xfrm>
            <a:custGeom>
              <a:avLst/>
              <a:gdLst>
                <a:gd name="T0" fmla="*/ 34 w 104"/>
                <a:gd name="T1" fmla="*/ 0 h 62"/>
                <a:gd name="T2" fmla="*/ 28 w 104"/>
                <a:gd name="T3" fmla="*/ 4 h 62"/>
                <a:gd name="T4" fmla="*/ 26 w 104"/>
                <a:gd name="T5" fmla="*/ 10 h 62"/>
                <a:gd name="T6" fmla="*/ 26 w 104"/>
                <a:gd name="T7" fmla="*/ 18 h 62"/>
                <a:gd name="T8" fmla="*/ 26 w 104"/>
                <a:gd name="T9" fmla="*/ 32 h 62"/>
                <a:gd name="T10" fmla="*/ 24 w 104"/>
                <a:gd name="T11" fmla="*/ 36 h 62"/>
                <a:gd name="T12" fmla="*/ 22 w 104"/>
                <a:gd name="T13" fmla="*/ 38 h 62"/>
                <a:gd name="T14" fmla="*/ 18 w 104"/>
                <a:gd name="T15" fmla="*/ 38 h 62"/>
                <a:gd name="T16" fmla="*/ 8 w 104"/>
                <a:gd name="T17" fmla="*/ 36 h 62"/>
                <a:gd name="T18" fmla="*/ 2 w 104"/>
                <a:gd name="T19" fmla="*/ 38 h 62"/>
                <a:gd name="T20" fmla="*/ 0 w 104"/>
                <a:gd name="T21" fmla="*/ 44 h 62"/>
                <a:gd name="T22" fmla="*/ 6 w 104"/>
                <a:gd name="T23" fmla="*/ 50 h 62"/>
                <a:gd name="T24" fmla="*/ 16 w 104"/>
                <a:gd name="T25" fmla="*/ 52 h 62"/>
                <a:gd name="T26" fmla="*/ 24 w 104"/>
                <a:gd name="T27" fmla="*/ 54 h 62"/>
                <a:gd name="T28" fmla="*/ 28 w 104"/>
                <a:gd name="T29" fmla="*/ 54 h 62"/>
                <a:gd name="T30" fmla="*/ 34 w 104"/>
                <a:gd name="T31" fmla="*/ 48 h 62"/>
                <a:gd name="T32" fmla="*/ 38 w 104"/>
                <a:gd name="T33" fmla="*/ 48 h 62"/>
                <a:gd name="T34" fmla="*/ 38 w 104"/>
                <a:gd name="T35" fmla="*/ 56 h 62"/>
                <a:gd name="T36" fmla="*/ 42 w 104"/>
                <a:gd name="T37" fmla="*/ 60 h 62"/>
                <a:gd name="T38" fmla="*/ 48 w 104"/>
                <a:gd name="T39" fmla="*/ 62 h 62"/>
                <a:gd name="T40" fmla="*/ 56 w 104"/>
                <a:gd name="T41" fmla="*/ 60 h 62"/>
                <a:gd name="T42" fmla="*/ 64 w 104"/>
                <a:gd name="T43" fmla="*/ 54 h 62"/>
                <a:gd name="T44" fmla="*/ 68 w 104"/>
                <a:gd name="T45" fmla="*/ 54 h 62"/>
                <a:gd name="T46" fmla="*/ 70 w 104"/>
                <a:gd name="T47" fmla="*/ 54 h 62"/>
                <a:gd name="T48" fmla="*/ 92 w 104"/>
                <a:gd name="T49" fmla="*/ 56 h 62"/>
                <a:gd name="T50" fmla="*/ 102 w 104"/>
                <a:gd name="T51" fmla="*/ 52 h 62"/>
                <a:gd name="T52" fmla="*/ 104 w 104"/>
                <a:gd name="T53" fmla="*/ 50 h 62"/>
                <a:gd name="T54" fmla="*/ 102 w 104"/>
                <a:gd name="T55" fmla="*/ 44 h 62"/>
                <a:gd name="T56" fmla="*/ 72 w 104"/>
                <a:gd name="T57" fmla="*/ 30 h 62"/>
                <a:gd name="T58" fmla="*/ 58 w 104"/>
                <a:gd name="T59" fmla="*/ 22 h 62"/>
                <a:gd name="T60" fmla="*/ 48 w 104"/>
                <a:gd name="T61" fmla="*/ 10 h 62"/>
                <a:gd name="T62" fmla="*/ 38 w 104"/>
                <a:gd name="T63" fmla="*/ 2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4" h="62">
                  <a:moveTo>
                    <a:pt x="34" y="0"/>
                  </a:moveTo>
                  <a:lnTo>
                    <a:pt x="34" y="0"/>
                  </a:lnTo>
                  <a:lnTo>
                    <a:pt x="28" y="4"/>
                  </a:lnTo>
                  <a:lnTo>
                    <a:pt x="28" y="4"/>
                  </a:lnTo>
                  <a:lnTo>
                    <a:pt x="26" y="6"/>
                  </a:lnTo>
                  <a:lnTo>
                    <a:pt x="26" y="10"/>
                  </a:lnTo>
                  <a:lnTo>
                    <a:pt x="26" y="18"/>
                  </a:lnTo>
                  <a:lnTo>
                    <a:pt x="26" y="18"/>
                  </a:lnTo>
                  <a:lnTo>
                    <a:pt x="26" y="24"/>
                  </a:lnTo>
                  <a:lnTo>
                    <a:pt x="26" y="32"/>
                  </a:lnTo>
                  <a:lnTo>
                    <a:pt x="26" y="32"/>
                  </a:lnTo>
                  <a:lnTo>
                    <a:pt x="24" y="36"/>
                  </a:lnTo>
                  <a:lnTo>
                    <a:pt x="22" y="38"/>
                  </a:lnTo>
                  <a:lnTo>
                    <a:pt x="22" y="38"/>
                  </a:lnTo>
                  <a:lnTo>
                    <a:pt x="18" y="38"/>
                  </a:lnTo>
                  <a:lnTo>
                    <a:pt x="18" y="38"/>
                  </a:lnTo>
                  <a:lnTo>
                    <a:pt x="8" y="36"/>
                  </a:lnTo>
                  <a:lnTo>
                    <a:pt x="8" y="36"/>
                  </a:lnTo>
                  <a:lnTo>
                    <a:pt x="2" y="38"/>
                  </a:lnTo>
                  <a:lnTo>
                    <a:pt x="2" y="38"/>
                  </a:lnTo>
                  <a:lnTo>
                    <a:pt x="0" y="40"/>
                  </a:lnTo>
                  <a:lnTo>
                    <a:pt x="0" y="44"/>
                  </a:lnTo>
                  <a:lnTo>
                    <a:pt x="2" y="46"/>
                  </a:lnTo>
                  <a:lnTo>
                    <a:pt x="6" y="50"/>
                  </a:lnTo>
                  <a:lnTo>
                    <a:pt x="6" y="50"/>
                  </a:lnTo>
                  <a:lnTo>
                    <a:pt x="16" y="52"/>
                  </a:lnTo>
                  <a:lnTo>
                    <a:pt x="24" y="54"/>
                  </a:lnTo>
                  <a:lnTo>
                    <a:pt x="24" y="54"/>
                  </a:lnTo>
                  <a:lnTo>
                    <a:pt x="24" y="54"/>
                  </a:lnTo>
                  <a:lnTo>
                    <a:pt x="28" y="54"/>
                  </a:lnTo>
                  <a:lnTo>
                    <a:pt x="30" y="52"/>
                  </a:lnTo>
                  <a:lnTo>
                    <a:pt x="34" y="48"/>
                  </a:lnTo>
                  <a:lnTo>
                    <a:pt x="38" y="48"/>
                  </a:lnTo>
                  <a:lnTo>
                    <a:pt x="38" y="48"/>
                  </a:lnTo>
                  <a:lnTo>
                    <a:pt x="38" y="54"/>
                  </a:lnTo>
                  <a:lnTo>
                    <a:pt x="38" y="56"/>
                  </a:lnTo>
                  <a:lnTo>
                    <a:pt x="42" y="60"/>
                  </a:lnTo>
                  <a:lnTo>
                    <a:pt x="42" y="60"/>
                  </a:lnTo>
                  <a:lnTo>
                    <a:pt x="48" y="62"/>
                  </a:lnTo>
                  <a:lnTo>
                    <a:pt x="48" y="62"/>
                  </a:lnTo>
                  <a:lnTo>
                    <a:pt x="56" y="60"/>
                  </a:lnTo>
                  <a:lnTo>
                    <a:pt x="56" y="60"/>
                  </a:lnTo>
                  <a:lnTo>
                    <a:pt x="62" y="56"/>
                  </a:lnTo>
                  <a:lnTo>
                    <a:pt x="64" y="54"/>
                  </a:lnTo>
                  <a:lnTo>
                    <a:pt x="68" y="54"/>
                  </a:lnTo>
                  <a:lnTo>
                    <a:pt x="68" y="54"/>
                  </a:lnTo>
                  <a:lnTo>
                    <a:pt x="70" y="54"/>
                  </a:lnTo>
                  <a:lnTo>
                    <a:pt x="70" y="54"/>
                  </a:lnTo>
                  <a:lnTo>
                    <a:pt x="92" y="56"/>
                  </a:lnTo>
                  <a:lnTo>
                    <a:pt x="92" y="56"/>
                  </a:lnTo>
                  <a:lnTo>
                    <a:pt x="100" y="54"/>
                  </a:lnTo>
                  <a:lnTo>
                    <a:pt x="102" y="52"/>
                  </a:lnTo>
                  <a:lnTo>
                    <a:pt x="104" y="50"/>
                  </a:lnTo>
                  <a:lnTo>
                    <a:pt x="104" y="50"/>
                  </a:lnTo>
                  <a:lnTo>
                    <a:pt x="104" y="46"/>
                  </a:lnTo>
                  <a:lnTo>
                    <a:pt x="102" y="44"/>
                  </a:lnTo>
                  <a:lnTo>
                    <a:pt x="94" y="38"/>
                  </a:lnTo>
                  <a:lnTo>
                    <a:pt x="72" y="30"/>
                  </a:lnTo>
                  <a:lnTo>
                    <a:pt x="72" y="30"/>
                  </a:lnTo>
                  <a:lnTo>
                    <a:pt x="58" y="22"/>
                  </a:lnTo>
                  <a:lnTo>
                    <a:pt x="58" y="22"/>
                  </a:lnTo>
                  <a:lnTo>
                    <a:pt x="48" y="10"/>
                  </a:lnTo>
                  <a:lnTo>
                    <a:pt x="42" y="4"/>
                  </a:lnTo>
                  <a:lnTo>
                    <a:pt x="38" y="2"/>
                  </a:lnTo>
                  <a:lnTo>
                    <a:pt x="3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424" name="Freeform 174"/>
            <p:cNvSpPr>
              <a:spLocks/>
            </p:cNvSpPr>
            <p:nvPr/>
          </p:nvSpPr>
          <p:spPr bwMode="auto">
            <a:xfrm>
              <a:off x="4806" y="3252"/>
              <a:ext cx="18" cy="18"/>
            </a:xfrm>
            <a:custGeom>
              <a:avLst/>
              <a:gdLst>
                <a:gd name="T0" fmla="*/ 6 w 18"/>
                <a:gd name="T1" fmla="*/ 0 h 18"/>
                <a:gd name="T2" fmla="*/ 6 w 18"/>
                <a:gd name="T3" fmla="*/ 0 h 18"/>
                <a:gd name="T4" fmla="*/ 4 w 18"/>
                <a:gd name="T5" fmla="*/ 2 h 18"/>
                <a:gd name="T6" fmla="*/ 2 w 18"/>
                <a:gd name="T7" fmla="*/ 4 h 18"/>
                <a:gd name="T8" fmla="*/ 2 w 18"/>
                <a:gd name="T9" fmla="*/ 4 h 18"/>
                <a:gd name="T10" fmla="*/ 0 w 18"/>
                <a:gd name="T11" fmla="*/ 8 h 18"/>
                <a:gd name="T12" fmla="*/ 2 w 18"/>
                <a:gd name="T13" fmla="*/ 12 h 18"/>
                <a:gd name="T14" fmla="*/ 4 w 18"/>
                <a:gd name="T15" fmla="*/ 16 h 18"/>
                <a:gd name="T16" fmla="*/ 10 w 18"/>
                <a:gd name="T17" fmla="*/ 18 h 18"/>
                <a:gd name="T18" fmla="*/ 10 w 18"/>
                <a:gd name="T19" fmla="*/ 18 h 18"/>
                <a:gd name="T20" fmla="*/ 14 w 18"/>
                <a:gd name="T21" fmla="*/ 16 h 18"/>
                <a:gd name="T22" fmla="*/ 14 w 18"/>
                <a:gd name="T23" fmla="*/ 16 h 18"/>
                <a:gd name="T24" fmla="*/ 16 w 18"/>
                <a:gd name="T25" fmla="*/ 14 h 18"/>
                <a:gd name="T26" fmla="*/ 18 w 18"/>
                <a:gd name="T27" fmla="*/ 12 h 18"/>
                <a:gd name="T28" fmla="*/ 16 w 18"/>
                <a:gd name="T29" fmla="*/ 8 h 18"/>
                <a:gd name="T30" fmla="*/ 12 w 18"/>
                <a:gd name="T31" fmla="*/ 2 h 18"/>
                <a:gd name="T32" fmla="*/ 6 w 18"/>
                <a:gd name="T3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8" h="18">
                  <a:moveTo>
                    <a:pt x="6" y="0"/>
                  </a:moveTo>
                  <a:lnTo>
                    <a:pt x="6" y="0"/>
                  </a:lnTo>
                  <a:lnTo>
                    <a:pt x="4" y="2"/>
                  </a:lnTo>
                  <a:lnTo>
                    <a:pt x="2" y="4"/>
                  </a:lnTo>
                  <a:lnTo>
                    <a:pt x="2" y="4"/>
                  </a:lnTo>
                  <a:lnTo>
                    <a:pt x="0" y="8"/>
                  </a:lnTo>
                  <a:lnTo>
                    <a:pt x="2" y="12"/>
                  </a:lnTo>
                  <a:lnTo>
                    <a:pt x="4" y="16"/>
                  </a:lnTo>
                  <a:lnTo>
                    <a:pt x="10" y="18"/>
                  </a:lnTo>
                  <a:lnTo>
                    <a:pt x="10" y="18"/>
                  </a:lnTo>
                  <a:lnTo>
                    <a:pt x="14" y="16"/>
                  </a:lnTo>
                  <a:lnTo>
                    <a:pt x="14" y="16"/>
                  </a:lnTo>
                  <a:lnTo>
                    <a:pt x="16" y="14"/>
                  </a:lnTo>
                  <a:lnTo>
                    <a:pt x="18" y="12"/>
                  </a:lnTo>
                  <a:lnTo>
                    <a:pt x="16" y="8"/>
                  </a:lnTo>
                  <a:lnTo>
                    <a:pt x="12" y="2"/>
                  </a:lnTo>
                  <a:lnTo>
                    <a:pt x="6"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425" name="Freeform 175"/>
            <p:cNvSpPr>
              <a:spLocks/>
            </p:cNvSpPr>
            <p:nvPr/>
          </p:nvSpPr>
          <p:spPr bwMode="auto">
            <a:xfrm>
              <a:off x="4806" y="3252"/>
              <a:ext cx="18" cy="18"/>
            </a:xfrm>
            <a:custGeom>
              <a:avLst/>
              <a:gdLst>
                <a:gd name="T0" fmla="*/ 6 w 18"/>
                <a:gd name="T1" fmla="*/ 0 h 18"/>
                <a:gd name="T2" fmla="*/ 6 w 18"/>
                <a:gd name="T3" fmla="*/ 0 h 18"/>
                <a:gd name="T4" fmla="*/ 4 w 18"/>
                <a:gd name="T5" fmla="*/ 2 h 18"/>
                <a:gd name="T6" fmla="*/ 2 w 18"/>
                <a:gd name="T7" fmla="*/ 4 h 18"/>
                <a:gd name="T8" fmla="*/ 2 w 18"/>
                <a:gd name="T9" fmla="*/ 4 h 18"/>
                <a:gd name="T10" fmla="*/ 0 w 18"/>
                <a:gd name="T11" fmla="*/ 8 h 18"/>
                <a:gd name="T12" fmla="*/ 2 w 18"/>
                <a:gd name="T13" fmla="*/ 12 h 18"/>
                <a:gd name="T14" fmla="*/ 4 w 18"/>
                <a:gd name="T15" fmla="*/ 16 h 18"/>
                <a:gd name="T16" fmla="*/ 10 w 18"/>
                <a:gd name="T17" fmla="*/ 18 h 18"/>
                <a:gd name="T18" fmla="*/ 10 w 18"/>
                <a:gd name="T19" fmla="*/ 18 h 18"/>
                <a:gd name="T20" fmla="*/ 14 w 18"/>
                <a:gd name="T21" fmla="*/ 16 h 18"/>
                <a:gd name="T22" fmla="*/ 14 w 18"/>
                <a:gd name="T23" fmla="*/ 16 h 18"/>
                <a:gd name="T24" fmla="*/ 16 w 18"/>
                <a:gd name="T25" fmla="*/ 14 h 18"/>
                <a:gd name="T26" fmla="*/ 18 w 18"/>
                <a:gd name="T27" fmla="*/ 12 h 18"/>
                <a:gd name="T28" fmla="*/ 16 w 18"/>
                <a:gd name="T29" fmla="*/ 8 h 18"/>
                <a:gd name="T30" fmla="*/ 12 w 18"/>
                <a:gd name="T31" fmla="*/ 2 h 18"/>
                <a:gd name="T32" fmla="*/ 6 w 18"/>
                <a:gd name="T3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8" h="18">
                  <a:moveTo>
                    <a:pt x="6" y="0"/>
                  </a:moveTo>
                  <a:lnTo>
                    <a:pt x="6" y="0"/>
                  </a:lnTo>
                  <a:lnTo>
                    <a:pt x="4" y="2"/>
                  </a:lnTo>
                  <a:lnTo>
                    <a:pt x="2" y="4"/>
                  </a:lnTo>
                  <a:lnTo>
                    <a:pt x="2" y="4"/>
                  </a:lnTo>
                  <a:lnTo>
                    <a:pt x="0" y="8"/>
                  </a:lnTo>
                  <a:lnTo>
                    <a:pt x="2" y="12"/>
                  </a:lnTo>
                  <a:lnTo>
                    <a:pt x="4" y="16"/>
                  </a:lnTo>
                  <a:lnTo>
                    <a:pt x="10" y="18"/>
                  </a:lnTo>
                  <a:lnTo>
                    <a:pt x="10" y="18"/>
                  </a:lnTo>
                  <a:lnTo>
                    <a:pt x="14" y="16"/>
                  </a:lnTo>
                  <a:lnTo>
                    <a:pt x="14" y="16"/>
                  </a:lnTo>
                  <a:lnTo>
                    <a:pt x="16" y="14"/>
                  </a:lnTo>
                  <a:lnTo>
                    <a:pt x="18" y="12"/>
                  </a:lnTo>
                  <a:lnTo>
                    <a:pt x="16" y="8"/>
                  </a:lnTo>
                  <a:lnTo>
                    <a:pt x="12" y="2"/>
                  </a:lnTo>
                  <a:lnTo>
                    <a:pt x="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426" name="Freeform 176"/>
            <p:cNvSpPr>
              <a:spLocks/>
            </p:cNvSpPr>
            <p:nvPr/>
          </p:nvSpPr>
          <p:spPr bwMode="auto">
            <a:xfrm>
              <a:off x="4766" y="3260"/>
              <a:ext cx="36" cy="12"/>
            </a:xfrm>
            <a:custGeom>
              <a:avLst/>
              <a:gdLst>
                <a:gd name="T0" fmla="*/ 18 w 36"/>
                <a:gd name="T1" fmla="*/ 0 h 12"/>
                <a:gd name="T2" fmla="*/ 18 w 36"/>
                <a:gd name="T3" fmla="*/ 0 h 12"/>
                <a:gd name="T4" fmla="*/ 6 w 36"/>
                <a:gd name="T5" fmla="*/ 0 h 12"/>
                <a:gd name="T6" fmla="*/ 0 w 36"/>
                <a:gd name="T7" fmla="*/ 2 h 12"/>
                <a:gd name="T8" fmla="*/ 0 w 36"/>
                <a:gd name="T9" fmla="*/ 2 h 12"/>
                <a:gd name="T10" fmla="*/ 0 w 36"/>
                <a:gd name="T11" fmla="*/ 6 h 12"/>
                <a:gd name="T12" fmla="*/ 2 w 36"/>
                <a:gd name="T13" fmla="*/ 8 h 12"/>
                <a:gd name="T14" fmla="*/ 10 w 36"/>
                <a:gd name="T15" fmla="*/ 10 h 12"/>
                <a:gd name="T16" fmla="*/ 26 w 36"/>
                <a:gd name="T17" fmla="*/ 12 h 12"/>
                <a:gd name="T18" fmla="*/ 26 w 36"/>
                <a:gd name="T19" fmla="*/ 12 h 12"/>
                <a:gd name="T20" fmla="*/ 32 w 36"/>
                <a:gd name="T21" fmla="*/ 12 h 12"/>
                <a:gd name="T22" fmla="*/ 32 w 36"/>
                <a:gd name="T23" fmla="*/ 12 h 12"/>
                <a:gd name="T24" fmla="*/ 34 w 36"/>
                <a:gd name="T25" fmla="*/ 12 h 12"/>
                <a:gd name="T26" fmla="*/ 36 w 36"/>
                <a:gd name="T27" fmla="*/ 10 h 12"/>
                <a:gd name="T28" fmla="*/ 36 w 36"/>
                <a:gd name="T29" fmla="*/ 10 h 12"/>
                <a:gd name="T30" fmla="*/ 36 w 36"/>
                <a:gd name="T31" fmla="*/ 4 h 12"/>
                <a:gd name="T32" fmla="*/ 32 w 36"/>
                <a:gd name="T33" fmla="*/ 2 h 12"/>
                <a:gd name="T34" fmla="*/ 26 w 36"/>
                <a:gd name="T35" fmla="*/ 0 h 12"/>
                <a:gd name="T36" fmla="*/ 18 w 36"/>
                <a:gd name="T3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6" h="12">
                  <a:moveTo>
                    <a:pt x="18" y="0"/>
                  </a:moveTo>
                  <a:lnTo>
                    <a:pt x="18" y="0"/>
                  </a:lnTo>
                  <a:lnTo>
                    <a:pt x="6" y="0"/>
                  </a:lnTo>
                  <a:lnTo>
                    <a:pt x="0" y="2"/>
                  </a:lnTo>
                  <a:lnTo>
                    <a:pt x="0" y="2"/>
                  </a:lnTo>
                  <a:lnTo>
                    <a:pt x="0" y="6"/>
                  </a:lnTo>
                  <a:lnTo>
                    <a:pt x="2" y="8"/>
                  </a:lnTo>
                  <a:lnTo>
                    <a:pt x="10" y="10"/>
                  </a:lnTo>
                  <a:lnTo>
                    <a:pt x="26" y="12"/>
                  </a:lnTo>
                  <a:lnTo>
                    <a:pt x="26" y="12"/>
                  </a:lnTo>
                  <a:lnTo>
                    <a:pt x="32" y="12"/>
                  </a:lnTo>
                  <a:lnTo>
                    <a:pt x="32" y="12"/>
                  </a:lnTo>
                  <a:lnTo>
                    <a:pt x="34" y="12"/>
                  </a:lnTo>
                  <a:lnTo>
                    <a:pt x="36" y="10"/>
                  </a:lnTo>
                  <a:lnTo>
                    <a:pt x="36" y="10"/>
                  </a:lnTo>
                  <a:lnTo>
                    <a:pt x="36" y="4"/>
                  </a:lnTo>
                  <a:lnTo>
                    <a:pt x="32" y="2"/>
                  </a:lnTo>
                  <a:lnTo>
                    <a:pt x="26" y="0"/>
                  </a:lnTo>
                  <a:lnTo>
                    <a:pt x="18"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427" name="Freeform 177"/>
            <p:cNvSpPr>
              <a:spLocks/>
            </p:cNvSpPr>
            <p:nvPr/>
          </p:nvSpPr>
          <p:spPr bwMode="auto">
            <a:xfrm>
              <a:off x="4766" y="3260"/>
              <a:ext cx="36" cy="12"/>
            </a:xfrm>
            <a:custGeom>
              <a:avLst/>
              <a:gdLst>
                <a:gd name="T0" fmla="*/ 18 w 36"/>
                <a:gd name="T1" fmla="*/ 0 h 12"/>
                <a:gd name="T2" fmla="*/ 18 w 36"/>
                <a:gd name="T3" fmla="*/ 0 h 12"/>
                <a:gd name="T4" fmla="*/ 6 w 36"/>
                <a:gd name="T5" fmla="*/ 0 h 12"/>
                <a:gd name="T6" fmla="*/ 0 w 36"/>
                <a:gd name="T7" fmla="*/ 2 h 12"/>
                <a:gd name="T8" fmla="*/ 0 w 36"/>
                <a:gd name="T9" fmla="*/ 2 h 12"/>
                <a:gd name="T10" fmla="*/ 0 w 36"/>
                <a:gd name="T11" fmla="*/ 6 h 12"/>
                <a:gd name="T12" fmla="*/ 2 w 36"/>
                <a:gd name="T13" fmla="*/ 8 h 12"/>
                <a:gd name="T14" fmla="*/ 10 w 36"/>
                <a:gd name="T15" fmla="*/ 10 h 12"/>
                <a:gd name="T16" fmla="*/ 26 w 36"/>
                <a:gd name="T17" fmla="*/ 12 h 12"/>
                <a:gd name="T18" fmla="*/ 26 w 36"/>
                <a:gd name="T19" fmla="*/ 12 h 12"/>
                <a:gd name="T20" fmla="*/ 32 w 36"/>
                <a:gd name="T21" fmla="*/ 12 h 12"/>
                <a:gd name="T22" fmla="*/ 32 w 36"/>
                <a:gd name="T23" fmla="*/ 12 h 12"/>
                <a:gd name="T24" fmla="*/ 34 w 36"/>
                <a:gd name="T25" fmla="*/ 12 h 12"/>
                <a:gd name="T26" fmla="*/ 36 w 36"/>
                <a:gd name="T27" fmla="*/ 10 h 12"/>
                <a:gd name="T28" fmla="*/ 36 w 36"/>
                <a:gd name="T29" fmla="*/ 10 h 12"/>
                <a:gd name="T30" fmla="*/ 36 w 36"/>
                <a:gd name="T31" fmla="*/ 4 h 12"/>
                <a:gd name="T32" fmla="*/ 32 w 36"/>
                <a:gd name="T33" fmla="*/ 2 h 12"/>
                <a:gd name="T34" fmla="*/ 26 w 36"/>
                <a:gd name="T35" fmla="*/ 0 h 12"/>
                <a:gd name="T36" fmla="*/ 18 w 36"/>
                <a:gd name="T3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6" h="12">
                  <a:moveTo>
                    <a:pt x="18" y="0"/>
                  </a:moveTo>
                  <a:lnTo>
                    <a:pt x="18" y="0"/>
                  </a:lnTo>
                  <a:lnTo>
                    <a:pt x="6" y="0"/>
                  </a:lnTo>
                  <a:lnTo>
                    <a:pt x="0" y="2"/>
                  </a:lnTo>
                  <a:lnTo>
                    <a:pt x="0" y="2"/>
                  </a:lnTo>
                  <a:lnTo>
                    <a:pt x="0" y="6"/>
                  </a:lnTo>
                  <a:lnTo>
                    <a:pt x="2" y="8"/>
                  </a:lnTo>
                  <a:lnTo>
                    <a:pt x="10" y="10"/>
                  </a:lnTo>
                  <a:lnTo>
                    <a:pt x="26" y="12"/>
                  </a:lnTo>
                  <a:lnTo>
                    <a:pt x="26" y="12"/>
                  </a:lnTo>
                  <a:lnTo>
                    <a:pt x="32" y="12"/>
                  </a:lnTo>
                  <a:lnTo>
                    <a:pt x="32" y="12"/>
                  </a:lnTo>
                  <a:lnTo>
                    <a:pt x="34" y="12"/>
                  </a:lnTo>
                  <a:lnTo>
                    <a:pt x="36" y="10"/>
                  </a:lnTo>
                  <a:lnTo>
                    <a:pt x="36" y="10"/>
                  </a:lnTo>
                  <a:lnTo>
                    <a:pt x="36" y="4"/>
                  </a:lnTo>
                  <a:lnTo>
                    <a:pt x="32" y="2"/>
                  </a:lnTo>
                  <a:lnTo>
                    <a:pt x="26" y="0"/>
                  </a:lnTo>
                  <a:lnTo>
                    <a:pt x="1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428" name="Freeform 178"/>
            <p:cNvSpPr>
              <a:spLocks/>
            </p:cNvSpPr>
            <p:nvPr/>
          </p:nvSpPr>
          <p:spPr bwMode="auto">
            <a:xfrm>
              <a:off x="4764" y="3228"/>
              <a:ext cx="34" cy="28"/>
            </a:xfrm>
            <a:custGeom>
              <a:avLst/>
              <a:gdLst>
                <a:gd name="T0" fmla="*/ 8 w 34"/>
                <a:gd name="T1" fmla="*/ 0 h 28"/>
                <a:gd name="T2" fmla="*/ 8 w 34"/>
                <a:gd name="T3" fmla="*/ 0 h 28"/>
                <a:gd name="T4" fmla="*/ 2 w 34"/>
                <a:gd name="T5" fmla="*/ 0 h 28"/>
                <a:gd name="T6" fmla="*/ 2 w 34"/>
                <a:gd name="T7" fmla="*/ 2 h 28"/>
                <a:gd name="T8" fmla="*/ 2 w 34"/>
                <a:gd name="T9" fmla="*/ 2 h 28"/>
                <a:gd name="T10" fmla="*/ 0 w 34"/>
                <a:gd name="T11" fmla="*/ 4 h 28"/>
                <a:gd name="T12" fmla="*/ 0 w 34"/>
                <a:gd name="T13" fmla="*/ 8 h 28"/>
                <a:gd name="T14" fmla="*/ 4 w 34"/>
                <a:gd name="T15" fmla="*/ 10 h 28"/>
                <a:gd name="T16" fmla="*/ 14 w 34"/>
                <a:gd name="T17" fmla="*/ 16 h 28"/>
                <a:gd name="T18" fmla="*/ 14 w 34"/>
                <a:gd name="T19" fmla="*/ 16 h 28"/>
                <a:gd name="T20" fmla="*/ 24 w 34"/>
                <a:gd name="T21" fmla="*/ 22 h 28"/>
                <a:gd name="T22" fmla="*/ 30 w 34"/>
                <a:gd name="T23" fmla="*/ 28 h 28"/>
                <a:gd name="T24" fmla="*/ 30 w 34"/>
                <a:gd name="T25" fmla="*/ 28 h 28"/>
                <a:gd name="T26" fmla="*/ 34 w 34"/>
                <a:gd name="T27" fmla="*/ 26 h 28"/>
                <a:gd name="T28" fmla="*/ 34 w 34"/>
                <a:gd name="T29" fmla="*/ 24 h 28"/>
                <a:gd name="T30" fmla="*/ 32 w 34"/>
                <a:gd name="T31" fmla="*/ 18 h 28"/>
                <a:gd name="T32" fmla="*/ 22 w 34"/>
                <a:gd name="T33" fmla="*/ 10 h 28"/>
                <a:gd name="T34" fmla="*/ 22 w 34"/>
                <a:gd name="T35" fmla="*/ 10 h 28"/>
                <a:gd name="T36" fmla="*/ 16 w 34"/>
                <a:gd name="T37" fmla="*/ 2 h 28"/>
                <a:gd name="T38" fmla="*/ 12 w 34"/>
                <a:gd name="T39" fmla="*/ 0 h 28"/>
                <a:gd name="T40" fmla="*/ 8 w 34"/>
                <a:gd name="T41"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4" h="28">
                  <a:moveTo>
                    <a:pt x="8" y="0"/>
                  </a:moveTo>
                  <a:lnTo>
                    <a:pt x="8" y="0"/>
                  </a:lnTo>
                  <a:lnTo>
                    <a:pt x="2" y="0"/>
                  </a:lnTo>
                  <a:lnTo>
                    <a:pt x="2" y="2"/>
                  </a:lnTo>
                  <a:lnTo>
                    <a:pt x="2" y="2"/>
                  </a:lnTo>
                  <a:lnTo>
                    <a:pt x="0" y="4"/>
                  </a:lnTo>
                  <a:lnTo>
                    <a:pt x="0" y="8"/>
                  </a:lnTo>
                  <a:lnTo>
                    <a:pt x="4" y="10"/>
                  </a:lnTo>
                  <a:lnTo>
                    <a:pt x="14" y="16"/>
                  </a:lnTo>
                  <a:lnTo>
                    <a:pt x="14" y="16"/>
                  </a:lnTo>
                  <a:lnTo>
                    <a:pt x="24" y="22"/>
                  </a:lnTo>
                  <a:lnTo>
                    <a:pt x="30" y="28"/>
                  </a:lnTo>
                  <a:lnTo>
                    <a:pt x="30" y="28"/>
                  </a:lnTo>
                  <a:lnTo>
                    <a:pt x="34" y="26"/>
                  </a:lnTo>
                  <a:lnTo>
                    <a:pt x="34" y="24"/>
                  </a:lnTo>
                  <a:lnTo>
                    <a:pt x="32" y="18"/>
                  </a:lnTo>
                  <a:lnTo>
                    <a:pt x="22" y="10"/>
                  </a:lnTo>
                  <a:lnTo>
                    <a:pt x="22" y="10"/>
                  </a:lnTo>
                  <a:lnTo>
                    <a:pt x="16" y="2"/>
                  </a:lnTo>
                  <a:lnTo>
                    <a:pt x="12" y="0"/>
                  </a:lnTo>
                  <a:lnTo>
                    <a:pt x="8"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429" name="Freeform 179"/>
            <p:cNvSpPr>
              <a:spLocks/>
            </p:cNvSpPr>
            <p:nvPr/>
          </p:nvSpPr>
          <p:spPr bwMode="auto">
            <a:xfrm>
              <a:off x="4764" y="3228"/>
              <a:ext cx="34" cy="28"/>
            </a:xfrm>
            <a:custGeom>
              <a:avLst/>
              <a:gdLst>
                <a:gd name="T0" fmla="*/ 8 w 34"/>
                <a:gd name="T1" fmla="*/ 0 h 28"/>
                <a:gd name="T2" fmla="*/ 8 w 34"/>
                <a:gd name="T3" fmla="*/ 0 h 28"/>
                <a:gd name="T4" fmla="*/ 2 w 34"/>
                <a:gd name="T5" fmla="*/ 0 h 28"/>
                <a:gd name="T6" fmla="*/ 2 w 34"/>
                <a:gd name="T7" fmla="*/ 2 h 28"/>
                <a:gd name="T8" fmla="*/ 2 w 34"/>
                <a:gd name="T9" fmla="*/ 2 h 28"/>
                <a:gd name="T10" fmla="*/ 0 w 34"/>
                <a:gd name="T11" fmla="*/ 4 h 28"/>
                <a:gd name="T12" fmla="*/ 0 w 34"/>
                <a:gd name="T13" fmla="*/ 8 h 28"/>
                <a:gd name="T14" fmla="*/ 4 w 34"/>
                <a:gd name="T15" fmla="*/ 10 h 28"/>
                <a:gd name="T16" fmla="*/ 14 w 34"/>
                <a:gd name="T17" fmla="*/ 16 h 28"/>
                <a:gd name="T18" fmla="*/ 14 w 34"/>
                <a:gd name="T19" fmla="*/ 16 h 28"/>
                <a:gd name="T20" fmla="*/ 24 w 34"/>
                <a:gd name="T21" fmla="*/ 22 h 28"/>
                <a:gd name="T22" fmla="*/ 30 w 34"/>
                <a:gd name="T23" fmla="*/ 28 h 28"/>
                <a:gd name="T24" fmla="*/ 30 w 34"/>
                <a:gd name="T25" fmla="*/ 28 h 28"/>
                <a:gd name="T26" fmla="*/ 34 w 34"/>
                <a:gd name="T27" fmla="*/ 26 h 28"/>
                <a:gd name="T28" fmla="*/ 34 w 34"/>
                <a:gd name="T29" fmla="*/ 24 h 28"/>
                <a:gd name="T30" fmla="*/ 32 w 34"/>
                <a:gd name="T31" fmla="*/ 18 h 28"/>
                <a:gd name="T32" fmla="*/ 22 w 34"/>
                <a:gd name="T33" fmla="*/ 10 h 28"/>
                <a:gd name="T34" fmla="*/ 22 w 34"/>
                <a:gd name="T35" fmla="*/ 10 h 28"/>
                <a:gd name="T36" fmla="*/ 16 w 34"/>
                <a:gd name="T37" fmla="*/ 2 h 28"/>
                <a:gd name="T38" fmla="*/ 12 w 34"/>
                <a:gd name="T39" fmla="*/ 0 h 28"/>
                <a:gd name="T40" fmla="*/ 8 w 34"/>
                <a:gd name="T41"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4" h="28">
                  <a:moveTo>
                    <a:pt x="8" y="0"/>
                  </a:moveTo>
                  <a:lnTo>
                    <a:pt x="8" y="0"/>
                  </a:lnTo>
                  <a:lnTo>
                    <a:pt x="2" y="0"/>
                  </a:lnTo>
                  <a:lnTo>
                    <a:pt x="2" y="2"/>
                  </a:lnTo>
                  <a:lnTo>
                    <a:pt x="2" y="2"/>
                  </a:lnTo>
                  <a:lnTo>
                    <a:pt x="0" y="4"/>
                  </a:lnTo>
                  <a:lnTo>
                    <a:pt x="0" y="8"/>
                  </a:lnTo>
                  <a:lnTo>
                    <a:pt x="4" y="10"/>
                  </a:lnTo>
                  <a:lnTo>
                    <a:pt x="14" y="16"/>
                  </a:lnTo>
                  <a:lnTo>
                    <a:pt x="14" y="16"/>
                  </a:lnTo>
                  <a:lnTo>
                    <a:pt x="24" y="22"/>
                  </a:lnTo>
                  <a:lnTo>
                    <a:pt x="30" y="28"/>
                  </a:lnTo>
                  <a:lnTo>
                    <a:pt x="30" y="28"/>
                  </a:lnTo>
                  <a:lnTo>
                    <a:pt x="34" y="26"/>
                  </a:lnTo>
                  <a:lnTo>
                    <a:pt x="34" y="24"/>
                  </a:lnTo>
                  <a:lnTo>
                    <a:pt x="32" y="18"/>
                  </a:lnTo>
                  <a:lnTo>
                    <a:pt x="22" y="10"/>
                  </a:lnTo>
                  <a:lnTo>
                    <a:pt x="22" y="10"/>
                  </a:lnTo>
                  <a:lnTo>
                    <a:pt x="16" y="2"/>
                  </a:lnTo>
                  <a:lnTo>
                    <a:pt x="12" y="0"/>
                  </a:lnTo>
                  <a:lnTo>
                    <a:pt x="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430" name="Freeform 180"/>
            <p:cNvSpPr>
              <a:spLocks/>
            </p:cNvSpPr>
            <p:nvPr/>
          </p:nvSpPr>
          <p:spPr bwMode="auto">
            <a:xfrm>
              <a:off x="4682" y="1752"/>
              <a:ext cx="26" cy="14"/>
            </a:xfrm>
            <a:custGeom>
              <a:avLst/>
              <a:gdLst>
                <a:gd name="T0" fmla="*/ 10 w 26"/>
                <a:gd name="T1" fmla="*/ 0 h 14"/>
                <a:gd name="T2" fmla="*/ 10 w 26"/>
                <a:gd name="T3" fmla="*/ 0 h 14"/>
                <a:gd name="T4" fmla="*/ 0 w 26"/>
                <a:gd name="T5" fmla="*/ 0 h 14"/>
                <a:gd name="T6" fmla="*/ 0 w 26"/>
                <a:gd name="T7" fmla="*/ 0 h 14"/>
                <a:gd name="T8" fmla="*/ 2 w 26"/>
                <a:gd name="T9" fmla="*/ 2 h 14"/>
                <a:gd name="T10" fmla="*/ 4 w 26"/>
                <a:gd name="T11" fmla="*/ 4 h 14"/>
                <a:gd name="T12" fmla="*/ 10 w 26"/>
                <a:gd name="T13" fmla="*/ 4 h 14"/>
                <a:gd name="T14" fmla="*/ 10 w 26"/>
                <a:gd name="T15" fmla="*/ 4 h 14"/>
                <a:gd name="T16" fmla="*/ 12 w 26"/>
                <a:gd name="T17" fmla="*/ 6 h 14"/>
                <a:gd name="T18" fmla="*/ 14 w 26"/>
                <a:gd name="T19" fmla="*/ 8 h 14"/>
                <a:gd name="T20" fmla="*/ 16 w 26"/>
                <a:gd name="T21" fmla="*/ 12 h 14"/>
                <a:gd name="T22" fmla="*/ 16 w 26"/>
                <a:gd name="T23" fmla="*/ 12 h 14"/>
                <a:gd name="T24" fmla="*/ 20 w 26"/>
                <a:gd name="T25" fmla="*/ 14 h 14"/>
                <a:gd name="T26" fmla="*/ 20 w 26"/>
                <a:gd name="T27" fmla="*/ 14 h 14"/>
                <a:gd name="T28" fmla="*/ 24 w 26"/>
                <a:gd name="T29" fmla="*/ 14 h 14"/>
                <a:gd name="T30" fmla="*/ 26 w 26"/>
                <a:gd name="T31" fmla="*/ 12 h 14"/>
                <a:gd name="T32" fmla="*/ 26 w 26"/>
                <a:gd name="T33" fmla="*/ 12 h 14"/>
                <a:gd name="T34" fmla="*/ 26 w 26"/>
                <a:gd name="T35" fmla="*/ 8 h 14"/>
                <a:gd name="T36" fmla="*/ 24 w 26"/>
                <a:gd name="T37" fmla="*/ 6 h 14"/>
                <a:gd name="T38" fmla="*/ 18 w 26"/>
                <a:gd name="T39" fmla="*/ 0 h 14"/>
                <a:gd name="T40" fmla="*/ 18 w 26"/>
                <a:gd name="T41" fmla="*/ 0 h 14"/>
                <a:gd name="T42" fmla="*/ 10 w 26"/>
                <a:gd name="T43"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6" h="14">
                  <a:moveTo>
                    <a:pt x="10" y="0"/>
                  </a:moveTo>
                  <a:lnTo>
                    <a:pt x="10" y="0"/>
                  </a:lnTo>
                  <a:lnTo>
                    <a:pt x="0" y="0"/>
                  </a:lnTo>
                  <a:lnTo>
                    <a:pt x="0" y="0"/>
                  </a:lnTo>
                  <a:lnTo>
                    <a:pt x="2" y="2"/>
                  </a:lnTo>
                  <a:lnTo>
                    <a:pt x="4" y="4"/>
                  </a:lnTo>
                  <a:lnTo>
                    <a:pt x="10" y="4"/>
                  </a:lnTo>
                  <a:lnTo>
                    <a:pt x="10" y="4"/>
                  </a:lnTo>
                  <a:lnTo>
                    <a:pt x="12" y="6"/>
                  </a:lnTo>
                  <a:lnTo>
                    <a:pt x="14" y="8"/>
                  </a:lnTo>
                  <a:lnTo>
                    <a:pt x="16" y="12"/>
                  </a:lnTo>
                  <a:lnTo>
                    <a:pt x="16" y="12"/>
                  </a:lnTo>
                  <a:lnTo>
                    <a:pt x="20" y="14"/>
                  </a:lnTo>
                  <a:lnTo>
                    <a:pt x="20" y="14"/>
                  </a:lnTo>
                  <a:lnTo>
                    <a:pt x="24" y="14"/>
                  </a:lnTo>
                  <a:lnTo>
                    <a:pt x="26" y="12"/>
                  </a:lnTo>
                  <a:lnTo>
                    <a:pt x="26" y="12"/>
                  </a:lnTo>
                  <a:lnTo>
                    <a:pt x="26" y="8"/>
                  </a:lnTo>
                  <a:lnTo>
                    <a:pt x="24" y="6"/>
                  </a:lnTo>
                  <a:lnTo>
                    <a:pt x="18" y="0"/>
                  </a:lnTo>
                  <a:lnTo>
                    <a:pt x="18" y="0"/>
                  </a:lnTo>
                  <a:lnTo>
                    <a:pt x="10"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431" name="Freeform 181"/>
            <p:cNvSpPr>
              <a:spLocks/>
            </p:cNvSpPr>
            <p:nvPr/>
          </p:nvSpPr>
          <p:spPr bwMode="auto">
            <a:xfrm>
              <a:off x="4682" y="1752"/>
              <a:ext cx="26" cy="14"/>
            </a:xfrm>
            <a:custGeom>
              <a:avLst/>
              <a:gdLst>
                <a:gd name="T0" fmla="*/ 10 w 26"/>
                <a:gd name="T1" fmla="*/ 0 h 14"/>
                <a:gd name="T2" fmla="*/ 10 w 26"/>
                <a:gd name="T3" fmla="*/ 0 h 14"/>
                <a:gd name="T4" fmla="*/ 0 w 26"/>
                <a:gd name="T5" fmla="*/ 0 h 14"/>
                <a:gd name="T6" fmla="*/ 0 w 26"/>
                <a:gd name="T7" fmla="*/ 0 h 14"/>
                <a:gd name="T8" fmla="*/ 2 w 26"/>
                <a:gd name="T9" fmla="*/ 2 h 14"/>
                <a:gd name="T10" fmla="*/ 4 w 26"/>
                <a:gd name="T11" fmla="*/ 4 h 14"/>
                <a:gd name="T12" fmla="*/ 10 w 26"/>
                <a:gd name="T13" fmla="*/ 4 h 14"/>
                <a:gd name="T14" fmla="*/ 10 w 26"/>
                <a:gd name="T15" fmla="*/ 4 h 14"/>
                <a:gd name="T16" fmla="*/ 12 w 26"/>
                <a:gd name="T17" fmla="*/ 6 h 14"/>
                <a:gd name="T18" fmla="*/ 14 w 26"/>
                <a:gd name="T19" fmla="*/ 8 h 14"/>
                <a:gd name="T20" fmla="*/ 16 w 26"/>
                <a:gd name="T21" fmla="*/ 12 h 14"/>
                <a:gd name="T22" fmla="*/ 16 w 26"/>
                <a:gd name="T23" fmla="*/ 12 h 14"/>
                <a:gd name="T24" fmla="*/ 20 w 26"/>
                <a:gd name="T25" fmla="*/ 14 h 14"/>
                <a:gd name="T26" fmla="*/ 20 w 26"/>
                <a:gd name="T27" fmla="*/ 14 h 14"/>
                <a:gd name="T28" fmla="*/ 24 w 26"/>
                <a:gd name="T29" fmla="*/ 14 h 14"/>
                <a:gd name="T30" fmla="*/ 26 w 26"/>
                <a:gd name="T31" fmla="*/ 12 h 14"/>
                <a:gd name="T32" fmla="*/ 26 w 26"/>
                <a:gd name="T33" fmla="*/ 12 h 14"/>
                <a:gd name="T34" fmla="*/ 26 w 26"/>
                <a:gd name="T35" fmla="*/ 8 h 14"/>
                <a:gd name="T36" fmla="*/ 24 w 26"/>
                <a:gd name="T37" fmla="*/ 6 h 14"/>
                <a:gd name="T38" fmla="*/ 18 w 26"/>
                <a:gd name="T39" fmla="*/ 0 h 14"/>
                <a:gd name="T40" fmla="*/ 18 w 26"/>
                <a:gd name="T41" fmla="*/ 0 h 14"/>
                <a:gd name="T42" fmla="*/ 10 w 26"/>
                <a:gd name="T43"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6" h="14">
                  <a:moveTo>
                    <a:pt x="10" y="0"/>
                  </a:moveTo>
                  <a:lnTo>
                    <a:pt x="10" y="0"/>
                  </a:lnTo>
                  <a:lnTo>
                    <a:pt x="0" y="0"/>
                  </a:lnTo>
                  <a:lnTo>
                    <a:pt x="0" y="0"/>
                  </a:lnTo>
                  <a:lnTo>
                    <a:pt x="2" y="2"/>
                  </a:lnTo>
                  <a:lnTo>
                    <a:pt x="4" y="4"/>
                  </a:lnTo>
                  <a:lnTo>
                    <a:pt x="10" y="4"/>
                  </a:lnTo>
                  <a:lnTo>
                    <a:pt x="10" y="4"/>
                  </a:lnTo>
                  <a:lnTo>
                    <a:pt x="12" y="6"/>
                  </a:lnTo>
                  <a:lnTo>
                    <a:pt x="14" y="8"/>
                  </a:lnTo>
                  <a:lnTo>
                    <a:pt x="16" y="12"/>
                  </a:lnTo>
                  <a:lnTo>
                    <a:pt x="16" y="12"/>
                  </a:lnTo>
                  <a:lnTo>
                    <a:pt x="20" y="14"/>
                  </a:lnTo>
                  <a:lnTo>
                    <a:pt x="20" y="14"/>
                  </a:lnTo>
                  <a:lnTo>
                    <a:pt x="24" y="14"/>
                  </a:lnTo>
                  <a:lnTo>
                    <a:pt x="26" y="12"/>
                  </a:lnTo>
                  <a:lnTo>
                    <a:pt x="26" y="12"/>
                  </a:lnTo>
                  <a:lnTo>
                    <a:pt x="26" y="8"/>
                  </a:lnTo>
                  <a:lnTo>
                    <a:pt x="24" y="6"/>
                  </a:lnTo>
                  <a:lnTo>
                    <a:pt x="18" y="0"/>
                  </a:lnTo>
                  <a:lnTo>
                    <a:pt x="18" y="0"/>
                  </a:lnTo>
                  <a:lnTo>
                    <a:pt x="1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432" name="Freeform 182"/>
            <p:cNvSpPr>
              <a:spLocks/>
            </p:cNvSpPr>
            <p:nvPr/>
          </p:nvSpPr>
          <p:spPr bwMode="auto">
            <a:xfrm>
              <a:off x="4744" y="1722"/>
              <a:ext cx="72" cy="78"/>
            </a:xfrm>
            <a:custGeom>
              <a:avLst/>
              <a:gdLst>
                <a:gd name="T0" fmla="*/ 40 w 72"/>
                <a:gd name="T1" fmla="*/ 2 h 78"/>
                <a:gd name="T2" fmla="*/ 38 w 72"/>
                <a:gd name="T3" fmla="*/ 0 h 78"/>
                <a:gd name="T4" fmla="*/ 36 w 72"/>
                <a:gd name="T5" fmla="*/ 2 h 78"/>
                <a:gd name="T6" fmla="*/ 32 w 72"/>
                <a:gd name="T7" fmla="*/ 10 h 78"/>
                <a:gd name="T8" fmla="*/ 26 w 72"/>
                <a:gd name="T9" fmla="*/ 12 h 78"/>
                <a:gd name="T10" fmla="*/ 22 w 72"/>
                <a:gd name="T11" fmla="*/ 14 h 78"/>
                <a:gd name="T12" fmla="*/ 18 w 72"/>
                <a:gd name="T13" fmla="*/ 26 h 78"/>
                <a:gd name="T14" fmla="*/ 16 w 72"/>
                <a:gd name="T15" fmla="*/ 36 h 78"/>
                <a:gd name="T16" fmla="*/ 10 w 72"/>
                <a:gd name="T17" fmla="*/ 40 h 78"/>
                <a:gd name="T18" fmla="*/ 8 w 72"/>
                <a:gd name="T19" fmla="*/ 46 h 78"/>
                <a:gd name="T20" fmla="*/ 6 w 72"/>
                <a:gd name="T21" fmla="*/ 58 h 78"/>
                <a:gd name="T22" fmla="*/ 2 w 72"/>
                <a:gd name="T23" fmla="*/ 62 h 78"/>
                <a:gd name="T24" fmla="*/ 0 w 72"/>
                <a:gd name="T25" fmla="*/ 66 h 78"/>
                <a:gd name="T26" fmla="*/ 0 w 72"/>
                <a:gd name="T27" fmla="*/ 70 h 78"/>
                <a:gd name="T28" fmla="*/ 6 w 72"/>
                <a:gd name="T29" fmla="*/ 74 h 78"/>
                <a:gd name="T30" fmla="*/ 8 w 72"/>
                <a:gd name="T31" fmla="*/ 74 h 78"/>
                <a:gd name="T32" fmla="*/ 18 w 72"/>
                <a:gd name="T33" fmla="*/ 72 h 78"/>
                <a:gd name="T34" fmla="*/ 28 w 72"/>
                <a:gd name="T35" fmla="*/ 70 h 78"/>
                <a:gd name="T36" fmla="*/ 36 w 72"/>
                <a:gd name="T37" fmla="*/ 72 h 78"/>
                <a:gd name="T38" fmla="*/ 54 w 72"/>
                <a:gd name="T39" fmla="*/ 78 h 78"/>
                <a:gd name="T40" fmla="*/ 60 w 72"/>
                <a:gd name="T41" fmla="*/ 78 h 78"/>
                <a:gd name="T42" fmla="*/ 64 w 72"/>
                <a:gd name="T43" fmla="*/ 72 h 78"/>
                <a:gd name="T44" fmla="*/ 66 w 72"/>
                <a:gd name="T45" fmla="*/ 68 h 78"/>
                <a:gd name="T46" fmla="*/ 72 w 72"/>
                <a:gd name="T47" fmla="*/ 62 h 78"/>
                <a:gd name="T48" fmla="*/ 72 w 72"/>
                <a:gd name="T49" fmla="*/ 58 h 78"/>
                <a:gd name="T50" fmla="*/ 68 w 72"/>
                <a:gd name="T51" fmla="*/ 40 h 78"/>
                <a:gd name="T52" fmla="*/ 62 w 72"/>
                <a:gd name="T53" fmla="*/ 38 h 78"/>
                <a:gd name="T54" fmla="*/ 58 w 72"/>
                <a:gd name="T55" fmla="*/ 40 h 78"/>
                <a:gd name="T56" fmla="*/ 50 w 72"/>
                <a:gd name="T57" fmla="*/ 42 h 78"/>
                <a:gd name="T58" fmla="*/ 44 w 72"/>
                <a:gd name="T59" fmla="*/ 38 h 78"/>
                <a:gd name="T60" fmla="*/ 44 w 72"/>
                <a:gd name="T61" fmla="*/ 34 h 78"/>
                <a:gd name="T62" fmla="*/ 40 w 72"/>
                <a:gd name="T63" fmla="*/ 32 h 78"/>
                <a:gd name="T64" fmla="*/ 38 w 72"/>
                <a:gd name="T65" fmla="*/ 32 h 78"/>
                <a:gd name="T66" fmla="*/ 30 w 72"/>
                <a:gd name="T67" fmla="*/ 32 h 78"/>
                <a:gd name="T68" fmla="*/ 30 w 72"/>
                <a:gd name="T69" fmla="*/ 24 h 78"/>
                <a:gd name="T70" fmla="*/ 34 w 72"/>
                <a:gd name="T71" fmla="*/ 20 h 78"/>
                <a:gd name="T72" fmla="*/ 36 w 72"/>
                <a:gd name="T73" fmla="*/ 18 h 78"/>
                <a:gd name="T74" fmla="*/ 42 w 72"/>
                <a:gd name="T75" fmla="*/ 4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2" h="78">
                  <a:moveTo>
                    <a:pt x="40" y="0"/>
                  </a:moveTo>
                  <a:lnTo>
                    <a:pt x="40" y="2"/>
                  </a:lnTo>
                  <a:lnTo>
                    <a:pt x="40" y="2"/>
                  </a:lnTo>
                  <a:lnTo>
                    <a:pt x="38" y="0"/>
                  </a:lnTo>
                  <a:lnTo>
                    <a:pt x="38" y="0"/>
                  </a:lnTo>
                  <a:lnTo>
                    <a:pt x="36" y="2"/>
                  </a:lnTo>
                  <a:lnTo>
                    <a:pt x="34" y="4"/>
                  </a:lnTo>
                  <a:lnTo>
                    <a:pt x="32" y="10"/>
                  </a:lnTo>
                  <a:lnTo>
                    <a:pt x="32" y="10"/>
                  </a:lnTo>
                  <a:lnTo>
                    <a:pt x="26" y="12"/>
                  </a:lnTo>
                  <a:lnTo>
                    <a:pt x="22" y="14"/>
                  </a:lnTo>
                  <a:lnTo>
                    <a:pt x="22" y="14"/>
                  </a:lnTo>
                  <a:lnTo>
                    <a:pt x="20" y="20"/>
                  </a:lnTo>
                  <a:lnTo>
                    <a:pt x="18" y="26"/>
                  </a:lnTo>
                  <a:lnTo>
                    <a:pt x="18" y="30"/>
                  </a:lnTo>
                  <a:lnTo>
                    <a:pt x="16" y="36"/>
                  </a:lnTo>
                  <a:lnTo>
                    <a:pt x="16" y="36"/>
                  </a:lnTo>
                  <a:lnTo>
                    <a:pt x="10" y="40"/>
                  </a:lnTo>
                  <a:lnTo>
                    <a:pt x="8" y="46"/>
                  </a:lnTo>
                  <a:lnTo>
                    <a:pt x="8" y="46"/>
                  </a:lnTo>
                  <a:lnTo>
                    <a:pt x="8" y="52"/>
                  </a:lnTo>
                  <a:lnTo>
                    <a:pt x="6" y="58"/>
                  </a:lnTo>
                  <a:lnTo>
                    <a:pt x="6" y="58"/>
                  </a:lnTo>
                  <a:lnTo>
                    <a:pt x="2" y="62"/>
                  </a:lnTo>
                  <a:lnTo>
                    <a:pt x="0" y="64"/>
                  </a:lnTo>
                  <a:lnTo>
                    <a:pt x="0" y="66"/>
                  </a:lnTo>
                  <a:lnTo>
                    <a:pt x="0" y="66"/>
                  </a:lnTo>
                  <a:lnTo>
                    <a:pt x="0" y="70"/>
                  </a:lnTo>
                  <a:lnTo>
                    <a:pt x="0" y="72"/>
                  </a:lnTo>
                  <a:lnTo>
                    <a:pt x="6" y="74"/>
                  </a:lnTo>
                  <a:lnTo>
                    <a:pt x="6" y="74"/>
                  </a:lnTo>
                  <a:lnTo>
                    <a:pt x="8" y="74"/>
                  </a:lnTo>
                  <a:lnTo>
                    <a:pt x="8" y="74"/>
                  </a:lnTo>
                  <a:lnTo>
                    <a:pt x="18" y="72"/>
                  </a:lnTo>
                  <a:lnTo>
                    <a:pt x="28" y="70"/>
                  </a:lnTo>
                  <a:lnTo>
                    <a:pt x="28" y="70"/>
                  </a:lnTo>
                  <a:lnTo>
                    <a:pt x="36" y="72"/>
                  </a:lnTo>
                  <a:lnTo>
                    <a:pt x="36" y="72"/>
                  </a:lnTo>
                  <a:lnTo>
                    <a:pt x="44" y="76"/>
                  </a:lnTo>
                  <a:lnTo>
                    <a:pt x="54" y="78"/>
                  </a:lnTo>
                  <a:lnTo>
                    <a:pt x="54" y="78"/>
                  </a:lnTo>
                  <a:lnTo>
                    <a:pt x="60" y="78"/>
                  </a:lnTo>
                  <a:lnTo>
                    <a:pt x="60" y="78"/>
                  </a:lnTo>
                  <a:lnTo>
                    <a:pt x="64" y="72"/>
                  </a:lnTo>
                  <a:lnTo>
                    <a:pt x="66" y="68"/>
                  </a:lnTo>
                  <a:lnTo>
                    <a:pt x="66" y="68"/>
                  </a:lnTo>
                  <a:lnTo>
                    <a:pt x="72" y="64"/>
                  </a:lnTo>
                  <a:lnTo>
                    <a:pt x="72" y="62"/>
                  </a:lnTo>
                  <a:lnTo>
                    <a:pt x="72" y="58"/>
                  </a:lnTo>
                  <a:lnTo>
                    <a:pt x="72" y="58"/>
                  </a:lnTo>
                  <a:lnTo>
                    <a:pt x="70" y="46"/>
                  </a:lnTo>
                  <a:lnTo>
                    <a:pt x="68" y="40"/>
                  </a:lnTo>
                  <a:lnTo>
                    <a:pt x="62" y="38"/>
                  </a:lnTo>
                  <a:lnTo>
                    <a:pt x="62" y="38"/>
                  </a:lnTo>
                  <a:lnTo>
                    <a:pt x="58" y="40"/>
                  </a:lnTo>
                  <a:lnTo>
                    <a:pt x="58" y="40"/>
                  </a:lnTo>
                  <a:lnTo>
                    <a:pt x="50" y="42"/>
                  </a:lnTo>
                  <a:lnTo>
                    <a:pt x="50" y="42"/>
                  </a:lnTo>
                  <a:lnTo>
                    <a:pt x="46" y="40"/>
                  </a:lnTo>
                  <a:lnTo>
                    <a:pt x="44" y="38"/>
                  </a:lnTo>
                  <a:lnTo>
                    <a:pt x="44" y="38"/>
                  </a:lnTo>
                  <a:lnTo>
                    <a:pt x="44" y="34"/>
                  </a:lnTo>
                  <a:lnTo>
                    <a:pt x="40" y="32"/>
                  </a:lnTo>
                  <a:lnTo>
                    <a:pt x="40" y="32"/>
                  </a:lnTo>
                  <a:lnTo>
                    <a:pt x="38" y="32"/>
                  </a:lnTo>
                  <a:lnTo>
                    <a:pt x="38" y="32"/>
                  </a:lnTo>
                  <a:lnTo>
                    <a:pt x="30" y="32"/>
                  </a:lnTo>
                  <a:lnTo>
                    <a:pt x="30" y="32"/>
                  </a:lnTo>
                  <a:lnTo>
                    <a:pt x="30" y="28"/>
                  </a:lnTo>
                  <a:lnTo>
                    <a:pt x="30" y="24"/>
                  </a:lnTo>
                  <a:lnTo>
                    <a:pt x="30" y="24"/>
                  </a:lnTo>
                  <a:lnTo>
                    <a:pt x="34" y="20"/>
                  </a:lnTo>
                  <a:lnTo>
                    <a:pt x="36" y="18"/>
                  </a:lnTo>
                  <a:lnTo>
                    <a:pt x="36" y="18"/>
                  </a:lnTo>
                  <a:lnTo>
                    <a:pt x="40" y="10"/>
                  </a:lnTo>
                  <a:lnTo>
                    <a:pt x="42" y="4"/>
                  </a:lnTo>
                  <a:lnTo>
                    <a:pt x="40"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433" name="Freeform 183"/>
            <p:cNvSpPr>
              <a:spLocks/>
            </p:cNvSpPr>
            <p:nvPr/>
          </p:nvSpPr>
          <p:spPr bwMode="auto">
            <a:xfrm>
              <a:off x="4744" y="1722"/>
              <a:ext cx="72" cy="78"/>
            </a:xfrm>
            <a:custGeom>
              <a:avLst/>
              <a:gdLst>
                <a:gd name="T0" fmla="*/ 40 w 72"/>
                <a:gd name="T1" fmla="*/ 2 h 78"/>
                <a:gd name="T2" fmla="*/ 38 w 72"/>
                <a:gd name="T3" fmla="*/ 0 h 78"/>
                <a:gd name="T4" fmla="*/ 36 w 72"/>
                <a:gd name="T5" fmla="*/ 2 h 78"/>
                <a:gd name="T6" fmla="*/ 32 w 72"/>
                <a:gd name="T7" fmla="*/ 10 h 78"/>
                <a:gd name="T8" fmla="*/ 26 w 72"/>
                <a:gd name="T9" fmla="*/ 12 h 78"/>
                <a:gd name="T10" fmla="*/ 22 w 72"/>
                <a:gd name="T11" fmla="*/ 14 h 78"/>
                <a:gd name="T12" fmla="*/ 18 w 72"/>
                <a:gd name="T13" fmla="*/ 26 h 78"/>
                <a:gd name="T14" fmla="*/ 16 w 72"/>
                <a:gd name="T15" fmla="*/ 36 h 78"/>
                <a:gd name="T16" fmla="*/ 10 w 72"/>
                <a:gd name="T17" fmla="*/ 40 h 78"/>
                <a:gd name="T18" fmla="*/ 8 w 72"/>
                <a:gd name="T19" fmla="*/ 46 h 78"/>
                <a:gd name="T20" fmla="*/ 6 w 72"/>
                <a:gd name="T21" fmla="*/ 58 h 78"/>
                <a:gd name="T22" fmla="*/ 2 w 72"/>
                <a:gd name="T23" fmla="*/ 62 h 78"/>
                <a:gd name="T24" fmla="*/ 0 w 72"/>
                <a:gd name="T25" fmla="*/ 66 h 78"/>
                <a:gd name="T26" fmla="*/ 0 w 72"/>
                <a:gd name="T27" fmla="*/ 70 h 78"/>
                <a:gd name="T28" fmla="*/ 6 w 72"/>
                <a:gd name="T29" fmla="*/ 74 h 78"/>
                <a:gd name="T30" fmla="*/ 8 w 72"/>
                <a:gd name="T31" fmla="*/ 74 h 78"/>
                <a:gd name="T32" fmla="*/ 18 w 72"/>
                <a:gd name="T33" fmla="*/ 72 h 78"/>
                <a:gd name="T34" fmla="*/ 28 w 72"/>
                <a:gd name="T35" fmla="*/ 70 h 78"/>
                <a:gd name="T36" fmla="*/ 36 w 72"/>
                <a:gd name="T37" fmla="*/ 72 h 78"/>
                <a:gd name="T38" fmla="*/ 54 w 72"/>
                <a:gd name="T39" fmla="*/ 78 h 78"/>
                <a:gd name="T40" fmla="*/ 60 w 72"/>
                <a:gd name="T41" fmla="*/ 78 h 78"/>
                <a:gd name="T42" fmla="*/ 64 w 72"/>
                <a:gd name="T43" fmla="*/ 72 h 78"/>
                <a:gd name="T44" fmla="*/ 66 w 72"/>
                <a:gd name="T45" fmla="*/ 68 h 78"/>
                <a:gd name="T46" fmla="*/ 72 w 72"/>
                <a:gd name="T47" fmla="*/ 62 h 78"/>
                <a:gd name="T48" fmla="*/ 72 w 72"/>
                <a:gd name="T49" fmla="*/ 58 h 78"/>
                <a:gd name="T50" fmla="*/ 68 w 72"/>
                <a:gd name="T51" fmla="*/ 40 h 78"/>
                <a:gd name="T52" fmla="*/ 62 w 72"/>
                <a:gd name="T53" fmla="*/ 38 h 78"/>
                <a:gd name="T54" fmla="*/ 58 w 72"/>
                <a:gd name="T55" fmla="*/ 40 h 78"/>
                <a:gd name="T56" fmla="*/ 50 w 72"/>
                <a:gd name="T57" fmla="*/ 42 h 78"/>
                <a:gd name="T58" fmla="*/ 44 w 72"/>
                <a:gd name="T59" fmla="*/ 38 h 78"/>
                <a:gd name="T60" fmla="*/ 44 w 72"/>
                <a:gd name="T61" fmla="*/ 34 h 78"/>
                <a:gd name="T62" fmla="*/ 40 w 72"/>
                <a:gd name="T63" fmla="*/ 32 h 78"/>
                <a:gd name="T64" fmla="*/ 38 w 72"/>
                <a:gd name="T65" fmla="*/ 32 h 78"/>
                <a:gd name="T66" fmla="*/ 30 w 72"/>
                <a:gd name="T67" fmla="*/ 32 h 78"/>
                <a:gd name="T68" fmla="*/ 30 w 72"/>
                <a:gd name="T69" fmla="*/ 24 h 78"/>
                <a:gd name="T70" fmla="*/ 34 w 72"/>
                <a:gd name="T71" fmla="*/ 20 h 78"/>
                <a:gd name="T72" fmla="*/ 36 w 72"/>
                <a:gd name="T73" fmla="*/ 18 h 78"/>
                <a:gd name="T74" fmla="*/ 42 w 72"/>
                <a:gd name="T75" fmla="*/ 4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2" h="78">
                  <a:moveTo>
                    <a:pt x="40" y="0"/>
                  </a:moveTo>
                  <a:lnTo>
                    <a:pt x="40" y="2"/>
                  </a:lnTo>
                  <a:lnTo>
                    <a:pt x="40" y="2"/>
                  </a:lnTo>
                  <a:lnTo>
                    <a:pt x="38" y="0"/>
                  </a:lnTo>
                  <a:lnTo>
                    <a:pt x="38" y="0"/>
                  </a:lnTo>
                  <a:lnTo>
                    <a:pt x="36" y="2"/>
                  </a:lnTo>
                  <a:lnTo>
                    <a:pt x="34" y="4"/>
                  </a:lnTo>
                  <a:lnTo>
                    <a:pt x="32" y="10"/>
                  </a:lnTo>
                  <a:lnTo>
                    <a:pt x="32" y="10"/>
                  </a:lnTo>
                  <a:lnTo>
                    <a:pt x="26" y="12"/>
                  </a:lnTo>
                  <a:lnTo>
                    <a:pt x="22" y="14"/>
                  </a:lnTo>
                  <a:lnTo>
                    <a:pt x="22" y="14"/>
                  </a:lnTo>
                  <a:lnTo>
                    <a:pt x="20" y="20"/>
                  </a:lnTo>
                  <a:lnTo>
                    <a:pt x="18" y="26"/>
                  </a:lnTo>
                  <a:lnTo>
                    <a:pt x="18" y="30"/>
                  </a:lnTo>
                  <a:lnTo>
                    <a:pt x="16" y="36"/>
                  </a:lnTo>
                  <a:lnTo>
                    <a:pt x="16" y="36"/>
                  </a:lnTo>
                  <a:lnTo>
                    <a:pt x="10" y="40"/>
                  </a:lnTo>
                  <a:lnTo>
                    <a:pt x="8" y="46"/>
                  </a:lnTo>
                  <a:lnTo>
                    <a:pt x="8" y="46"/>
                  </a:lnTo>
                  <a:lnTo>
                    <a:pt x="8" y="52"/>
                  </a:lnTo>
                  <a:lnTo>
                    <a:pt x="6" y="58"/>
                  </a:lnTo>
                  <a:lnTo>
                    <a:pt x="6" y="58"/>
                  </a:lnTo>
                  <a:lnTo>
                    <a:pt x="2" y="62"/>
                  </a:lnTo>
                  <a:lnTo>
                    <a:pt x="0" y="64"/>
                  </a:lnTo>
                  <a:lnTo>
                    <a:pt x="0" y="66"/>
                  </a:lnTo>
                  <a:lnTo>
                    <a:pt x="0" y="66"/>
                  </a:lnTo>
                  <a:lnTo>
                    <a:pt x="0" y="70"/>
                  </a:lnTo>
                  <a:lnTo>
                    <a:pt x="0" y="72"/>
                  </a:lnTo>
                  <a:lnTo>
                    <a:pt x="6" y="74"/>
                  </a:lnTo>
                  <a:lnTo>
                    <a:pt x="6" y="74"/>
                  </a:lnTo>
                  <a:lnTo>
                    <a:pt x="8" y="74"/>
                  </a:lnTo>
                  <a:lnTo>
                    <a:pt x="8" y="74"/>
                  </a:lnTo>
                  <a:lnTo>
                    <a:pt x="18" y="72"/>
                  </a:lnTo>
                  <a:lnTo>
                    <a:pt x="28" y="70"/>
                  </a:lnTo>
                  <a:lnTo>
                    <a:pt x="28" y="70"/>
                  </a:lnTo>
                  <a:lnTo>
                    <a:pt x="36" y="72"/>
                  </a:lnTo>
                  <a:lnTo>
                    <a:pt x="36" y="72"/>
                  </a:lnTo>
                  <a:lnTo>
                    <a:pt x="44" y="76"/>
                  </a:lnTo>
                  <a:lnTo>
                    <a:pt x="54" y="78"/>
                  </a:lnTo>
                  <a:lnTo>
                    <a:pt x="54" y="78"/>
                  </a:lnTo>
                  <a:lnTo>
                    <a:pt x="60" y="78"/>
                  </a:lnTo>
                  <a:lnTo>
                    <a:pt x="60" y="78"/>
                  </a:lnTo>
                  <a:lnTo>
                    <a:pt x="64" y="72"/>
                  </a:lnTo>
                  <a:lnTo>
                    <a:pt x="66" y="68"/>
                  </a:lnTo>
                  <a:lnTo>
                    <a:pt x="66" y="68"/>
                  </a:lnTo>
                  <a:lnTo>
                    <a:pt x="72" y="64"/>
                  </a:lnTo>
                  <a:lnTo>
                    <a:pt x="72" y="62"/>
                  </a:lnTo>
                  <a:lnTo>
                    <a:pt x="72" y="58"/>
                  </a:lnTo>
                  <a:lnTo>
                    <a:pt x="72" y="58"/>
                  </a:lnTo>
                  <a:lnTo>
                    <a:pt x="70" y="46"/>
                  </a:lnTo>
                  <a:lnTo>
                    <a:pt x="68" y="40"/>
                  </a:lnTo>
                  <a:lnTo>
                    <a:pt x="62" y="38"/>
                  </a:lnTo>
                  <a:lnTo>
                    <a:pt x="62" y="38"/>
                  </a:lnTo>
                  <a:lnTo>
                    <a:pt x="58" y="40"/>
                  </a:lnTo>
                  <a:lnTo>
                    <a:pt x="58" y="40"/>
                  </a:lnTo>
                  <a:lnTo>
                    <a:pt x="50" y="42"/>
                  </a:lnTo>
                  <a:lnTo>
                    <a:pt x="50" y="42"/>
                  </a:lnTo>
                  <a:lnTo>
                    <a:pt x="46" y="40"/>
                  </a:lnTo>
                  <a:lnTo>
                    <a:pt x="44" y="38"/>
                  </a:lnTo>
                  <a:lnTo>
                    <a:pt x="44" y="38"/>
                  </a:lnTo>
                  <a:lnTo>
                    <a:pt x="44" y="34"/>
                  </a:lnTo>
                  <a:lnTo>
                    <a:pt x="40" y="32"/>
                  </a:lnTo>
                  <a:lnTo>
                    <a:pt x="40" y="32"/>
                  </a:lnTo>
                  <a:lnTo>
                    <a:pt x="38" y="32"/>
                  </a:lnTo>
                  <a:lnTo>
                    <a:pt x="38" y="32"/>
                  </a:lnTo>
                  <a:lnTo>
                    <a:pt x="30" y="32"/>
                  </a:lnTo>
                  <a:lnTo>
                    <a:pt x="30" y="32"/>
                  </a:lnTo>
                  <a:lnTo>
                    <a:pt x="30" y="28"/>
                  </a:lnTo>
                  <a:lnTo>
                    <a:pt x="30" y="24"/>
                  </a:lnTo>
                  <a:lnTo>
                    <a:pt x="30" y="24"/>
                  </a:lnTo>
                  <a:lnTo>
                    <a:pt x="34" y="20"/>
                  </a:lnTo>
                  <a:lnTo>
                    <a:pt x="36" y="18"/>
                  </a:lnTo>
                  <a:lnTo>
                    <a:pt x="36" y="18"/>
                  </a:lnTo>
                  <a:lnTo>
                    <a:pt x="40" y="10"/>
                  </a:lnTo>
                  <a:lnTo>
                    <a:pt x="42" y="4"/>
                  </a:lnTo>
                  <a:lnTo>
                    <a:pt x="4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434" name="Freeform 184"/>
            <p:cNvSpPr>
              <a:spLocks/>
            </p:cNvSpPr>
            <p:nvPr/>
          </p:nvSpPr>
          <p:spPr bwMode="auto">
            <a:xfrm>
              <a:off x="4810" y="1794"/>
              <a:ext cx="16" cy="18"/>
            </a:xfrm>
            <a:custGeom>
              <a:avLst/>
              <a:gdLst>
                <a:gd name="T0" fmla="*/ 8 w 16"/>
                <a:gd name="T1" fmla="*/ 0 h 18"/>
                <a:gd name="T2" fmla="*/ 8 w 16"/>
                <a:gd name="T3" fmla="*/ 0 h 18"/>
                <a:gd name="T4" fmla="*/ 6 w 16"/>
                <a:gd name="T5" fmla="*/ 2 h 18"/>
                <a:gd name="T6" fmla="*/ 4 w 16"/>
                <a:gd name="T7" fmla="*/ 6 h 18"/>
                <a:gd name="T8" fmla="*/ 4 w 16"/>
                <a:gd name="T9" fmla="*/ 6 h 18"/>
                <a:gd name="T10" fmla="*/ 0 w 16"/>
                <a:gd name="T11" fmla="*/ 10 h 18"/>
                <a:gd name="T12" fmla="*/ 0 w 16"/>
                <a:gd name="T13" fmla="*/ 10 h 18"/>
                <a:gd name="T14" fmla="*/ 2 w 16"/>
                <a:gd name="T15" fmla="*/ 14 h 18"/>
                <a:gd name="T16" fmla="*/ 2 w 16"/>
                <a:gd name="T17" fmla="*/ 16 h 18"/>
                <a:gd name="T18" fmla="*/ 8 w 16"/>
                <a:gd name="T19" fmla="*/ 18 h 18"/>
                <a:gd name="T20" fmla="*/ 8 w 16"/>
                <a:gd name="T21" fmla="*/ 18 h 18"/>
                <a:gd name="T22" fmla="*/ 14 w 16"/>
                <a:gd name="T23" fmla="*/ 16 h 18"/>
                <a:gd name="T24" fmla="*/ 14 w 16"/>
                <a:gd name="T25" fmla="*/ 16 h 18"/>
                <a:gd name="T26" fmla="*/ 16 w 16"/>
                <a:gd name="T27" fmla="*/ 12 h 18"/>
                <a:gd name="T28" fmla="*/ 16 w 16"/>
                <a:gd name="T29" fmla="*/ 8 h 18"/>
                <a:gd name="T30" fmla="*/ 12 w 16"/>
                <a:gd name="T31" fmla="*/ 2 h 18"/>
                <a:gd name="T32" fmla="*/ 8 w 16"/>
                <a:gd name="T3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 h="18">
                  <a:moveTo>
                    <a:pt x="8" y="0"/>
                  </a:moveTo>
                  <a:lnTo>
                    <a:pt x="8" y="0"/>
                  </a:lnTo>
                  <a:lnTo>
                    <a:pt x="6" y="2"/>
                  </a:lnTo>
                  <a:lnTo>
                    <a:pt x="4" y="6"/>
                  </a:lnTo>
                  <a:lnTo>
                    <a:pt x="4" y="6"/>
                  </a:lnTo>
                  <a:lnTo>
                    <a:pt x="0" y="10"/>
                  </a:lnTo>
                  <a:lnTo>
                    <a:pt x="0" y="10"/>
                  </a:lnTo>
                  <a:lnTo>
                    <a:pt x="2" y="14"/>
                  </a:lnTo>
                  <a:lnTo>
                    <a:pt x="2" y="16"/>
                  </a:lnTo>
                  <a:lnTo>
                    <a:pt x="8" y="18"/>
                  </a:lnTo>
                  <a:lnTo>
                    <a:pt x="8" y="18"/>
                  </a:lnTo>
                  <a:lnTo>
                    <a:pt x="14" y="16"/>
                  </a:lnTo>
                  <a:lnTo>
                    <a:pt x="14" y="16"/>
                  </a:lnTo>
                  <a:lnTo>
                    <a:pt x="16" y="12"/>
                  </a:lnTo>
                  <a:lnTo>
                    <a:pt x="16" y="8"/>
                  </a:lnTo>
                  <a:lnTo>
                    <a:pt x="12" y="2"/>
                  </a:lnTo>
                  <a:lnTo>
                    <a:pt x="8"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435" name="Freeform 185"/>
            <p:cNvSpPr>
              <a:spLocks/>
            </p:cNvSpPr>
            <p:nvPr/>
          </p:nvSpPr>
          <p:spPr bwMode="auto">
            <a:xfrm>
              <a:off x="4810" y="1794"/>
              <a:ext cx="16" cy="18"/>
            </a:xfrm>
            <a:custGeom>
              <a:avLst/>
              <a:gdLst>
                <a:gd name="T0" fmla="*/ 8 w 16"/>
                <a:gd name="T1" fmla="*/ 0 h 18"/>
                <a:gd name="T2" fmla="*/ 8 w 16"/>
                <a:gd name="T3" fmla="*/ 0 h 18"/>
                <a:gd name="T4" fmla="*/ 6 w 16"/>
                <a:gd name="T5" fmla="*/ 2 h 18"/>
                <a:gd name="T6" fmla="*/ 4 w 16"/>
                <a:gd name="T7" fmla="*/ 6 h 18"/>
                <a:gd name="T8" fmla="*/ 4 w 16"/>
                <a:gd name="T9" fmla="*/ 6 h 18"/>
                <a:gd name="T10" fmla="*/ 0 w 16"/>
                <a:gd name="T11" fmla="*/ 10 h 18"/>
                <a:gd name="T12" fmla="*/ 0 w 16"/>
                <a:gd name="T13" fmla="*/ 10 h 18"/>
                <a:gd name="T14" fmla="*/ 2 w 16"/>
                <a:gd name="T15" fmla="*/ 14 h 18"/>
                <a:gd name="T16" fmla="*/ 2 w 16"/>
                <a:gd name="T17" fmla="*/ 16 h 18"/>
                <a:gd name="T18" fmla="*/ 8 w 16"/>
                <a:gd name="T19" fmla="*/ 18 h 18"/>
                <a:gd name="T20" fmla="*/ 8 w 16"/>
                <a:gd name="T21" fmla="*/ 18 h 18"/>
                <a:gd name="T22" fmla="*/ 14 w 16"/>
                <a:gd name="T23" fmla="*/ 16 h 18"/>
                <a:gd name="T24" fmla="*/ 14 w 16"/>
                <a:gd name="T25" fmla="*/ 16 h 18"/>
                <a:gd name="T26" fmla="*/ 16 w 16"/>
                <a:gd name="T27" fmla="*/ 12 h 18"/>
                <a:gd name="T28" fmla="*/ 16 w 16"/>
                <a:gd name="T29" fmla="*/ 8 h 18"/>
                <a:gd name="T30" fmla="*/ 12 w 16"/>
                <a:gd name="T31" fmla="*/ 2 h 18"/>
                <a:gd name="T32" fmla="*/ 8 w 16"/>
                <a:gd name="T3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 h="18">
                  <a:moveTo>
                    <a:pt x="8" y="0"/>
                  </a:moveTo>
                  <a:lnTo>
                    <a:pt x="8" y="0"/>
                  </a:lnTo>
                  <a:lnTo>
                    <a:pt x="6" y="2"/>
                  </a:lnTo>
                  <a:lnTo>
                    <a:pt x="4" y="6"/>
                  </a:lnTo>
                  <a:lnTo>
                    <a:pt x="4" y="6"/>
                  </a:lnTo>
                  <a:lnTo>
                    <a:pt x="0" y="10"/>
                  </a:lnTo>
                  <a:lnTo>
                    <a:pt x="0" y="10"/>
                  </a:lnTo>
                  <a:lnTo>
                    <a:pt x="2" y="14"/>
                  </a:lnTo>
                  <a:lnTo>
                    <a:pt x="2" y="16"/>
                  </a:lnTo>
                  <a:lnTo>
                    <a:pt x="8" y="18"/>
                  </a:lnTo>
                  <a:lnTo>
                    <a:pt x="8" y="18"/>
                  </a:lnTo>
                  <a:lnTo>
                    <a:pt x="14" y="16"/>
                  </a:lnTo>
                  <a:lnTo>
                    <a:pt x="14" y="16"/>
                  </a:lnTo>
                  <a:lnTo>
                    <a:pt x="16" y="12"/>
                  </a:lnTo>
                  <a:lnTo>
                    <a:pt x="16" y="8"/>
                  </a:lnTo>
                  <a:lnTo>
                    <a:pt x="12" y="2"/>
                  </a:lnTo>
                  <a:lnTo>
                    <a:pt x="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436" name="Freeform 186"/>
            <p:cNvSpPr>
              <a:spLocks/>
            </p:cNvSpPr>
            <p:nvPr/>
          </p:nvSpPr>
          <p:spPr bwMode="auto">
            <a:xfrm>
              <a:off x="4666" y="1826"/>
              <a:ext cx="56" cy="28"/>
            </a:xfrm>
            <a:custGeom>
              <a:avLst/>
              <a:gdLst>
                <a:gd name="T0" fmla="*/ 46 w 56"/>
                <a:gd name="T1" fmla="*/ 0 h 28"/>
                <a:gd name="T2" fmla="*/ 46 w 56"/>
                <a:gd name="T3" fmla="*/ 0 h 28"/>
                <a:gd name="T4" fmla="*/ 36 w 56"/>
                <a:gd name="T5" fmla="*/ 0 h 28"/>
                <a:gd name="T6" fmla="*/ 36 w 56"/>
                <a:gd name="T7" fmla="*/ 0 h 28"/>
                <a:gd name="T8" fmla="*/ 30 w 56"/>
                <a:gd name="T9" fmla="*/ 2 h 28"/>
                <a:gd name="T10" fmla="*/ 24 w 56"/>
                <a:gd name="T11" fmla="*/ 4 h 28"/>
                <a:gd name="T12" fmla="*/ 20 w 56"/>
                <a:gd name="T13" fmla="*/ 6 h 28"/>
                <a:gd name="T14" fmla="*/ 12 w 56"/>
                <a:gd name="T15" fmla="*/ 8 h 28"/>
                <a:gd name="T16" fmla="*/ 12 w 56"/>
                <a:gd name="T17" fmla="*/ 8 h 28"/>
                <a:gd name="T18" fmla="*/ 8 w 56"/>
                <a:gd name="T19" fmla="*/ 8 h 28"/>
                <a:gd name="T20" fmla="*/ 2 w 56"/>
                <a:gd name="T21" fmla="*/ 12 h 28"/>
                <a:gd name="T22" fmla="*/ 2 w 56"/>
                <a:gd name="T23" fmla="*/ 12 h 28"/>
                <a:gd name="T24" fmla="*/ 0 w 56"/>
                <a:gd name="T25" fmla="*/ 18 h 28"/>
                <a:gd name="T26" fmla="*/ 0 w 56"/>
                <a:gd name="T27" fmla="*/ 22 h 28"/>
                <a:gd name="T28" fmla="*/ 2 w 56"/>
                <a:gd name="T29" fmla="*/ 26 h 28"/>
                <a:gd name="T30" fmla="*/ 6 w 56"/>
                <a:gd name="T31" fmla="*/ 28 h 28"/>
                <a:gd name="T32" fmla="*/ 6 w 56"/>
                <a:gd name="T33" fmla="*/ 28 h 28"/>
                <a:gd name="T34" fmla="*/ 10 w 56"/>
                <a:gd name="T35" fmla="*/ 28 h 28"/>
                <a:gd name="T36" fmla="*/ 10 w 56"/>
                <a:gd name="T37" fmla="*/ 28 h 28"/>
                <a:gd name="T38" fmla="*/ 22 w 56"/>
                <a:gd name="T39" fmla="*/ 22 h 28"/>
                <a:gd name="T40" fmla="*/ 32 w 56"/>
                <a:gd name="T41" fmla="*/ 16 h 28"/>
                <a:gd name="T42" fmla="*/ 32 w 56"/>
                <a:gd name="T43" fmla="*/ 16 h 28"/>
                <a:gd name="T44" fmla="*/ 44 w 56"/>
                <a:gd name="T45" fmla="*/ 12 h 28"/>
                <a:gd name="T46" fmla="*/ 54 w 56"/>
                <a:gd name="T47" fmla="*/ 6 h 28"/>
                <a:gd name="T48" fmla="*/ 54 w 56"/>
                <a:gd name="T49" fmla="*/ 6 h 28"/>
                <a:gd name="T50" fmla="*/ 56 w 56"/>
                <a:gd name="T51" fmla="*/ 4 h 28"/>
                <a:gd name="T52" fmla="*/ 56 w 56"/>
                <a:gd name="T53" fmla="*/ 0 h 28"/>
                <a:gd name="T54" fmla="*/ 52 w 56"/>
                <a:gd name="T55" fmla="*/ 0 h 28"/>
                <a:gd name="T56" fmla="*/ 46 w 56"/>
                <a:gd name="T5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28">
                  <a:moveTo>
                    <a:pt x="46" y="0"/>
                  </a:moveTo>
                  <a:lnTo>
                    <a:pt x="46" y="0"/>
                  </a:lnTo>
                  <a:lnTo>
                    <a:pt x="36" y="0"/>
                  </a:lnTo>
                  <a:lnTo>
                    <a:pt x="36" y="0"/>
                  </a:lnTo>
                  <a:lnTo>
                    <a:pt x="30" y="2"/>
                  </a:lnTo>
                  <a:lnTo>
                    <a:pt x="24" y="4"/>
                  </a:lnTo>
                  <a:lnTo>
                    <a:pt x="20" y="6"/>
                  </a:lnTo>
                  <a:lnTo>
                    <a:pt x="12" y="8"/>
                  </a:lnTo>
                  <a:lnTo>
                    <a:pt x="12" y="8"/>
                  </a:lnTo>
                  <a:lnTo>
                    <a:pt x="8" y="8"/>
                  </a:lnTo>
                  <a:lnTo>
                    <a:pt x="2" y="12"/>
                  </a:lnTo>
                  <a:lnTo>
                    <a:pt x="2" y="12"/>
                  </a:lnTo>
                  <a:lnTo>
                    <a:pt x="0" y="18"/>
                  </a:lnTo>
                  <a:lnTo>
                    <a:pt x="0" y="22"/>
                  </a:lnTo>
                  <a:lnTo>
                    <a:pt x="2" y="26"/>
                  </a:lnTo>
                  <a:lnTo>
                    <a:pt x="6" y="28"/>
                  </a:lnTo>
                  <a:lnTo>
                    <a:pt x="6" y="28"/>
                  </a:lnTo>
                  <a:lnTo>
                    <a:pt x="10" y="28"/>
                  </a:lnTo>
                  <a:lnTo>
                    <a:pt x="10" y="28"/>
                  </a:lnTo>
                  <a:lnTo>
                    <a:pt x="22" y="22"/>
                  </a:lnTo>
                  <a:lnTo>
                    <a:pt x="32" y="16"/>
                  </a:lnTo>
                  <a:lnTo>
                    <a:pt x="32" y="16"/>
                  </a:lnTo>
                  <a:lnTo>
                    <a:pt x="44" y="12"/>
                  </a:lnTo>
                  <a:lnTo>
                    <a:pt x="54" y="6"/>
                  </a:lnTo>
                  <a:lnTo>
                    <a:pt x="54" y="6"/>
                  </a:lnTo>
                  <a:lnTo>
                    <a:pt x="56" y="4"/>
                  </a:lnTo>
                  <a:lnTo>
                    <a:pt x="56" y="0"/>
                  </a:lnTo>
                  <a:lnTo>
                    <a:pt x="52" y="0"/>
                  </a:lnTo>
                  <a:lnTo>
                    <a:pt x="46"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437" name="Freeform 187"/>
            <p:cNvSpPr>
              <a:spLocks/>
            </p:cNvSpPr>
            <p:nvPr/>
          </p:nvSpPr>
          <p:spPr bwMode="auto">
            <a:xfrm>
              <a:off x="4666" y="1826"/>
              <a:ext cx="56" cy="28"/>
            </a:xfrm>
            <a:custGeom>
              <a:avLst/>
              <a:gdLst>
                <a:gd name="T0" fmla="*/ 46 w 56"/>
                <a:gd name="T1" fmla="*/ 0 h 28"/>
                <a:gd name="T2" fmla="*/ 46 w 56"/>
                <a:gd name="T3" fmla="*/ 0 h 28"/>
                <a:gd name="T4" fmla="*/ 36 w 56"/>
                <a:gd name="T5" fmla="*/ 0 h 28"/>
                <a:gd name="T6" fmla="*/ 36 w 56"/>
                <a:gd name="T7" fmla="*/ 0 h 28"/>
                <a:gd name="T8" fmla="*/ 30 w 56"/>
                <a:gd name="T9" fmla="*/ 2 h 28"/>
                <a:gd name="T10" fmla="*/ 24 w 56"/>
                <a:gd name="T11" fmla="*/ 4 h 28"/>
                <a:gd name="T12" fmla="*/ 20 w 56"/>
                <a:gd name="T13" fmla="*/ 6 h 28"/>
                <a:gd name="T14" fmla="*/ 12 w 56"/>
                <a:gd name="T15" fmla="*/ 8 h 28"/>
                <a:gd name="T16" fmla="*/ 12 w 56"/>
                <a:gd name="T17" fmla="*/ 8 h 28"/>
                <a:gd name="T18" fmla="*/ 8 w 56"/>
                <a:gd name="T19" fmla="*/ 8 h 28"/>
                <a:gd name="T20" fmla="*/ 2 w 56"/>
                <a:gd name="T21" fmla="*/ 12 h 28"/>
                <a:gd name="T22" fmla="*/ 2 w 56"/>
                <a:gd name="T23" fmla="*/ 12 h 28"/>
                <a:gd name="T24" fmla="*/ 0 w 56"/>
                <a:gd name="T25" fmla="*/ 18 h 28"/>
                <a:gd name="T26" fmla="*/ 0 w 56"/>
                <a:gd name="T27" fmla="*/ 22 h 28"/>
                <a:gd name="T28" fmla="*/ 2 w 56"/>
                <a:gd name="T29" fmla="*/ 26 h 28"/>
                <a:gd name="T30" fmla="*/ 6 w 56"/>
                <a:gd name="T31" fmla="*/ 28 h 28"/>
                <a:gd name="T32" fmla="*/ 6 w 56"/>
                <a:gd name="T33" fmla="*/ 28 h 28"/>
                <a:gd name="T34" fmla="*/ 10 w 56"/>
                <a:gd name="T35" fmla="*/ 28 h 28"/>
                <a:gd name="T36" fmla="*/ 10 w 56"/>
                <a:gd name="T37" fmla="*/ 28 h 28"/>
                <a:gd name="T38" fmla="*/ 22 w 56"/>
                <a:gd name="T39" fmla="*/ 22 h 28"/>
                <a:gd name="T40" fmla="*/ 32 w 56"/>
                <a:gd name="T41" fmla="*/ 16 h 28"/>
                <a:gd name="T42" fmla="*/ 32 w 56"/>
                <a:gd name="T43" fmla="*/ 16 h 28"/>
                <a:gd name="T44" fmla="*/ 44 w 56"/>
                <a:gd name="T45" fmla="*/ 12 h 28"/>
                <a:gd name="T46" fmla="*/ 54 w 56"/>
                <a:gd name="T47" fmla="*/ 6 h 28"/>
                <a:gd name="T48" fmla="*/ 54 w 56"/>
                <a:gd name="T49" fmla="*/ 6 h 28"/>
                <a:gd name="T50" fmla="*/ 56 w 56"/>
                <a:gd name="T51" fmla="*/ 4 h 28"/>
                <a:gd name="T52" fmla="*/ 56 w 56"/>
                <a:gd name="T53" fmla="*/ 0 h 28"/>
                <a:gd name="T54" fmla="*/ 52 w 56"/>
                <a:gd name="T55" fmla="*/ 0 h 28"/>
                <a:gd name="T56" fmla="*/ 46 w 56"/>
                <a:gd name="T5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28">
                  <a:moveTo>
                    <a:pt x="46" y="0"/>
                  </a:moveTo>
                  <a:lnTo>
                    <a:pt x="46" y="0"/>
                  </a:lnTo>
                  <a:lnTo>
                    <a:pt x="36" y="0"/>
                  </a:lnTo>
                  <a:lnTo>
                    <a:pt x="36" y="0"/>
                  </a:lnTo>
                  <a:lnTo>
                    <a:pt x="30" y="2"/>
                  </a:lnTo>
                  <a:lnTo>
                    <a:pt x="24" y="4"/>
                  </a:lnTo>
                  <a:lnTo>
                    <a:pt x="20" y="6"/>
                  </a:lnTo>
                  <a:lnTo>
                    <a:pt x="12" y="8"/>
                  </a:lnTo>
                  <a:lnTo>
                    <a:pt x="12" y="8"/>
                  </a:lnTo>
                  <a:lnTo>
                    <a:pt x="8" y="8"/>
                  </a:lnTo>
                  <a:lnTo>
                    <a:pt x="2" y="12"/>
                  </a:lnTo>
                  <a:lnTo>
                    <a:pt x="2" y="12"/>
                  </a:lnTo>
                  <a:lnTo>
                    <a:pt x="0" y="18"/>
                  </a:lnTo>
                  <a:lnTo>
                    <a:pt x="0" y="22"/>
                  </a:lnTo>
                  <a:lnTo>
                    <a:pt x="2" y="26"/>
                  </a:lnTo>
                  <a:lnTo>
                    <a:pt x="6" y="28"/>
                  </a:lnTo>
                  <a:lnTo>
                    <a:pt x="6" y="28"/>
                  </a:lnTo>
                  <a:lnTo>
                    <a:pt x="10" y="28"/>
                  </a:lnTo>
                  <a:lnTo>
                    <a:pt x="10" y="28"/>
                  </a:lnTo>
                  <a:lnTo>
                    <a:pt x="22" y="22"/>
                  </a:lnTo>
                  <a:lnTo>
                    <a:pt x="32" y="16"/>
                  </a:lnTo>
                  <a:lnTo>
                    <a:pt x="32" y="16"/>
                  </a:lnTo>
                  <a:lnTo>
                    <a:pt x="44" y="12"/>
                  </a:lnTo>
                  <a:lnTo>
                    <a:pt x="54" y="6"/>
                  </a:lnTo>
                  <a:lnTo>
                    <a:pt x="54" y="6"/>
                  </a:lnTo>
                  <a:lnTo>
                    <a:pt x="56" y="4"/>
                  </a:lnTo>
                  <a:lnTo>
                    <a:pt x="56" y="0"/>
                  </a:lnTo>
                  <a:lnTo>
                    <a:pt x="52" y="0"/>
                  </a:lnTo>
                  <a:lnTo>
                    <a:pt x="4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438" name="Freeform 188"/>
            <p:cNvSpPr>
              <a:spLocks/>
            </p:cNvSpPr>
            <p:nvPr/>
          </p:nvSpPr>
          <p:spPr bwMode="auto">
            <a:xfrm>
              <a:off x="4722" y="1808"/>
              <a:ext cx="16" cy="18"/>
            </a:xfrm>
            <a:custGeom>
              <a:avLst/>
              <a:gdLst>
                <a:gd name="T0" fmla="*/ 10 w 16"/>
                <a:gd name="T1" fmla="*/ 0 h 18"/>
                <a:gd name="T2" fmla="*/ 10 w 16"/>
                <a:gd name="T3" fmla="*/ 0 h 18"/>
                <a:gd name="T4" fmla="*/ 4 w 16"/>
                <a:gd name="T5" fmla="*/ 2 h 18"/>
                <a:gd name="T6" fmla="*/ 4 w 16"/>
                <a:gd name="T7" fmla="*/ 2 h 18"/>
                <a:gd name="T8" fmla="*/ 0 w 16"/>
                <a:gd name="T9" fmla="*/ 8 h 18"/>
                <a:gd name="T10" fmla="*/ 0 w 16"/>
                <a:gd name="T11" fmla="*/ 12 h 18"/>
                <a:gd name="T12" fmla="*/ 0 w 16"/>
                <a:gd name="T13" fmla="*/ 14 h 18"/>
                <a:gd name="T14" fmla="*/ 0 w 16"/>
                <a:gd name="T15" fmla="*/ 14 h 18"/>
                <a:gd name="T16" fmla="*/ 4 w 16"/>
                <a:gd name="T17" fmla="*/ 16 h 18"/>
                <a:gd name="T18" fmla="*/ 6 w 16"/>
                <a:gd name="T19" fmla="*/ 18 h 18"/>
                <a:gd name="T20" fmla="*/ 6 w 16"/>
                <a:gd name="T21" fmla="*/ 18 h 18"/>
                <a:gd name="T22" fmla="*/ 10 w 16"/>
                <a:gd name="T23" fmla="*/ 16 h 18"/>
                <a:gd name="T24" fmla="*/ 12 w 16"/>
                <a:gd name="T25" fmla="*/ 14 h 18"/>
                <a:gd name="T26" fmla="*/ 16 w 16"/>
                <a:gd name="T27" fmla="*/ 8 h 18"/>
                <a:gd name="T28" fmla="*/ 16 w 16"/>
                <a:gd name="T29" fmla="*/ 8 h 18"/>
                <a:gd name="T30" fmla="*/ 14 w 16"/>
                <a:gd name="T31" fmla="*/ 2 h 18"/>
                <a:gd name="T32" fmla="*/ 10 w 16"/>
                <a:gd name="T3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 h="18">
                  <a:moveTo>
                    <a:pt x="10" y="0"/>
                  </a:moveTo>
                  <a:lnTo>
                    <a:pt x="10" y="0"/>
                  </a:lnTo>
                  <a:lnTo>
                    <a:pt x="4" y="2"/>
                  </a:lnTo>
                  <a:lnTo>
                    <a:pt x="4" y="2"/>
                  </a:lnTo>
                  <a:lnTo>
                    <a:pt x="0" y="8"/>
                  </a:lnTo>
                  <a:lnTo>
                    <a:pt x="0" y="12"/>
                  </a:lnTo>
                  <a:lnTo>
                    <a:pt x="0" y="14"/>
                  </a:lnTo>
                  <a:lnTo>
                    <a:pt x="0" y="14"/>
                  </a:lnTo>
                  <a:lnTo>
                    <a:pt x="4" y="16"/>
                  </a:lnTo>
                  <a:lnTo>
                    <a:pt x="6" y="18"/>
                  </a:lnTo>
                  <a:lnTo>
                    <a:pt x="6" y="18"/>
                  </a:lnTo>
                  <a:lnTo>
                    <a:pt x="10" y="16"/>
                  </a:lnTo>
                  <a:lnTo>
                    <a:pt x="12" y="14"/>
                  </a:lnTo>
                  <a:lnTo>
                    <a:pt x="16" y="8"/>
                  </a:lnTo>
                  <a:lnTo>
                    <a:pt x="16" y="8"/>
                  </a:lnTo>
                  <a:lnTo>
                    <a:pt x="14" y="2"/>
                  </a:lnTo>
                  <a:lnTo>
                    <a:pt x="10"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439" name="Freeform 189"/>
            <p:cNvSpPr>
              <a:spLocks/>
            </p:cNvSpPr>
            <p:nvPr/>
          </p:nvSpPr>
          <p:spPr bwMode="auto">
            <a:xfrm>
              <a:off x="4722" y="1808"/>
              <a:ext cx="16" cy="18"/>
            </a:xfrm>
            <a:custGeom>
              <a:avLst/>
              <a:gdLst>
                <a:gd name="T0" fmla="*/ 10 w 16"/>
                <a:gd name="T1" fmla="*/ 0 h 18"/>
                <a:gd name="T2" fmla="*/ 10 w 16"/>
                <a:gd name="T3" fmla="*/ 0 h 18"/>
                <a:gd name="T4" fmla="*/ 4 w 16"/>
                <a:gd name="T5" fmla="*/ 2 h 18"/>
                <a:gd name="T6" fmla="*/ 4 w 16"/>
                <a:gd name="T7" fmla="*/ 2 h 18"/>
                <a:gd name="T8" fmla="*/ 0 w 16"/>
                <a:gd name="T9" fmla="*/ 8 h 18"/>
                <a:gd name="T10" fmla="*/ 0 w 16"/>
                <a:gd name="T11" fmla="*/ 12 h 18"/>
                <a:gd name="T12" fmla="*/ 0 w 16"/>
                <a:gd name="T13" fmla="*/ 14 h 18"/>
                <a:gd name="T14" fmla="*/ 0 w 16"/>
                <a:gd name="T15" fmla="*/ 14 h 18"/>
                <a:gd name="T16" fmla="*/ 4 w 16"/>
                <a:gd name="T17" fmla="*/ 16 h 18"/>
                <a:gd name="T18" fmla="*/ 6 w 16"/>
                <a:gd name="T19" fmla="*/ 18 h 18"/>
                <a:gd name="T20" fmla="*/ 6 w 16"/>
                <a:gd name="T21" fmla="*/ 18 h 18"/>
                <a:gd name="T22" fmla="*/ 10 w 16"/>
                <a:gd name="T23" fmla="*/ 16 h 18"/>
                <a:gd name="T24" fmla="*/ 12 w 16"/>
                <a:gd name="T25" fmla="*/ 14 h 18"/>
                <a:gd name="T26" fmla="*/ 16 w 16"/>
                <a:gd name="T27" fmla="*/ 8 h 18"/>
                <a:gd name="T28" fmla="*/ 16 w 16"/>
                <a:gd name="T29" fmla="*/ 8 h 18"/>
                <a:gd name="T30" fmla="*/ 14 w 16"/>
                <a:gd name="T31" fmla="*/ 2 h 18"/>
                <a:gd name="T32" fmla="*/ 10 w 16"/>
                <a:gd name="T3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 h="18">
                  <a:moveTo>
                    <a:pt x="10" y="0"/>
                  </a:moveTo>
                  <a:lnTo>
                    <a:pt x="10" y="0"/>
                  </a:lnTo>
                  <a:lnTo>
                    <a:pt x="4" y="2"/>
                  </a:lnTo>
                  <a:lnTo>
                    <a:pt x="4" y="2"/>
                  </a:lnTo>
                  <a:lnTo>
                    <a:pt x="0" y="8"/>
                  </a:lnTo>
                  <a:lnTo>
                    <a:pt x="0" y="12"/>
                  </a:lnTo>
                  <a:lnTo>
                    <a:pt x="0" y="14"/>
                  </a:lnTo>
                  <a:lnTo>
                    <a:pt x="0" y="14"/>
                  </a:lnTo>
                  <a:lnTo>
                    <a:pt x="4" y="16"/>
                  </a:lnTo>
                  <a:lnTo>
                    <a:pt x="6" y="18"/>
                  </a:lnTo>
                  <a:lnTo>
                    <a:pt x="6" y="18"/>
                  </a:lnTo>
                  <a:lnTo>
                    <a:pt x="10" y="16"/>
                  </a:lnTo>
                  <a:lnTo>
                    <a:pt x="12" y="14"/>
                  </a:lnTo>
                  <a:lnTo>
                    <a:pt x="16" y="8"/>
                  </a:lnTo>
                  <a:lnTo>
                    <a:pt x="16" y="8"/>
                  </a:lnTo>
                  <a:lnTo>
                    <a:pt x="14" y="2"/>
                  </a:lnTo>
                  <a:lnTo>
                    <a:pt x="1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440" name="Freeform 190"/>
            <p:cNvSpPr>
              <a:spLocks/>
            </p:cNvSpPr>
            <p:nvPr/>
          </p:nvSpPr>
          <p:spPr bwMode="auto">
            <a:xfrm>
              <a:off x="4472" y="1510"/>
              <a:ext cx="16" cy="16"/>
            </a:xfrm>
            <a:custGeom>
              <a:avLst/>
              <a:gdLst>
                <a:gd name="T0" fmla="*/ 10 w 16"/>
                <a:gd name="T1" fmla="*/ 0 h 16"/>
                <a:gd name="T2" fmla="*/ 10 w 16"/>
                <a:gd name="T3" fmla="*/ 0 h 16"/>
                <a:gd name="T4" fmla="*/ 6 w 16"/>
                <a:gd name="T5" fmla="*/ 0 h 16"/>
                <a:gd name="T6" fmla="*/ 6 w 16"/>
                <a:gd name="T7" fmla="*/ 0 h 16"/>
                <a:gd name="T8" fmla="*/ 4 w 16"/>
                <a:gd name="T9" fmla="*/ 4 h 16"/>
                <a:gd name="T10" fmla="*/ 4 w 16"/>
                <a:gd name="T11" fmla="*/ 8 h 16"/>
                <a:gd name="T12" fmla="*/ 4 w 16"/>
                <a:gd name="T13" fmla="*/ 8 h 16"/>
                <a:gd name="T14" fmla="*/ 2 w 16"/>
                <a:gd name="T15" fmla="*/ 12 h 16"/>
                <a:gd name="T16" fmla="*/ 0 w 16"/>
                <a:gd name="T17" fmla="*/ 12 h 16"/>
                <a:gd name="T18" fmla="*/ 2 w 16"/>
                <a:gd name="T19" fmla="*/ 14 h 16"/>
                <a:gd name="T20" fmla="*/ 2 w 16"/>
                <a:gd name="T21" fmla="*/ 14 h 16"/>
                <a:gd name="T22" fmla="*/ 6 w 16"/>
                <a:gd name="T23" fmla="*/ 16 h 16"/>
                <a:gd name="T24" fmla="*/ 6 w 16"/>
                <a:gd name="T25" fmla="*/ 16 h 16"/>
                <a:gd name="T26" fmla="*/ 10 w 16"/>
                <a:gd name="T27" fmla="*/ 16 h 16"/>
                <a:gd name="T28" fmla="*/ 14 w 16"/>
                <a:gd name="T29" fmla="*/ 14 h 16"/>
                <a:gd name="T30" fmla="*/ 14 w 16"/>
                <a:gd name="T31" fmla="*/ 14 h 16"/>
                <a:gd name="T32" fmla="*/ 16 w 16"/>
                <a:gd name="T33" fmla="*/ 10 h 16"/>
                <a:gd name="T34" fmla="*/ 16 w 16"/>
                <a:gd name="T35" fmla="*/ 6 h 16"/>
                <a:gd name="T36" fmla="*/ 14 w 16"/>
                <a:gd name="T37" fmla="*/ 2 h 16"/>
                <a:gd name="T38" fmla="*/ 10 w 16"/>
                <a:gd name="T39"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6" h="16">
                  <a:moveTo>
                    <a:pt x="10" y="0"/>
                  </a:moveTo>
                  <a:lnTo>
                    <a:pt x="10" y="0"/>
                  </a:lnTo>
                  <a:lnTo>
                    <a:pt x="6" y="0"/>
                  </a:lnTo>
                  <a:lnTo>
                    <a:pt x="6" y="0"/>
                  </a:lnTo>
                  <a:lnTo>
                    <a:pt x="4" y="4"/>
                  </a:lnTo>
                  <a:lnTo>
                    <a:pt x="4" y="8"/>
                  </a:lnTo>
                  <a:lnTo>
                    <a:pt x="4" y="8"/>
                  </a:lnTo>
                  <a:lnTo>
                    <a:pt x="2" y="12"/>
                  </a:lnTo>
                  <a:lnTo>
                    <a:pt x="0" y="12"/>
                  </a:lnTo>
                  <a:lnTo>
                    <a:pt x="2" y="14"/>
                  </a:lnTo>
                  <a:lnTo>
                    <a:pt x="2" y="14"/>
                  </a:lnTo>
                  <a:lnTo>
                    <a:pt x="6" y="16"/>
                  </a:lnTo>
                  <a:lnTo>
                    <a:pt x="6" y="16"/>
                  </a:lnTo>
                  <a:lnTo>
                    <a:pt x="10" y="16"/>
                  </a:lnTo>
                  <a:lnTo>
                    <a:pt x="14" y="14"/>
                  </a:lnTo>
                  <a:lnTo>
                    <a:pt x="14" y="14"/>
                  </a:lnTo>
                  <a:lnTo>
                    <a:pt x="16" y="10"/>
                  </a:lnTo>
                  <a:lnTo>
                    <a:pt x="16" y="6"/>
                  </a:lnTo>
                  <a:lnTo>
                    <a:pt x="14" y="2"/>
                  </a:lnTo>
                  <a:lnTo>
                    <a:pt x="10"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441" name="Freeform 191"/>
            <p:cNvSpPr>
              <a:spLocks/>
            </p:cNvSpPr>
            <p:nvPr/>
          </p:nvSpPr>
          <p:spPr bwMode="auto">
            <a:xfrm>
              <a:off x="4472" y="1510"/>
              <a:ext cx="16" cy="16"/>
            </a:xfrm>
            <a:custGeom>
              <a:avLst/>
              <a:gdLst>
                <a:gd name="T0" fmla="*/ 10 w 16"/>
                <a:gd name="T1" fmla="*/ 0 h 16"/>
                <a:gd name="T2" fmla="*/ 10 w 16"/>
                <a:gd name="T3" fmla="*/ 0 h 16"/>
                <a:gd name="T4" fmla="*/ 6 w 16"/>
                <a:gd name="T5" fmla="*/ 0 h 16"/>
                <a:gd name="T6" fmla="*/ 6 w 16"/>
                <a:gd name="T7" fmla="*/ 0 h 16"/>
                <a:gd name="T8" fmla="*/ 4 w 16"/>
                <a:gd name="T9" fmla="*/ 4 h 16"/>
                <a:gd name="T10" fmla="*/ 4 w 16"/>
                <a:gd name="T11" fmla="*/ 8 h 16"/>
                <a:gd name="T12" fmla="*/ 4 w 16"/>
                <a:gd name="T13" fmla="*/ 8 h 16"/>
                <a:gd name="T14" fmla="*/ 2 w 16"/>
                <a:gd name="T15" fmla="*/ 12 h 16"/>
                <a:gd name="T16" fmla="*/ 0 w 16"/>
                <a:gd name="T17" fmla="*/ 12 h 16"/>
                <a:gd name="T18" fmla="*/ 2 w 16"/>
                <a:gd name="T19" fmla="*/ 14 h 16"/>
                <a:gd name="T20" fmla="*/ 2 w 16"/>
                <a:gd name="T21" fmla="*/ 14 h 16"/>
                <a:gd name="T22" fmla="*/ 6 w 16"/>
                <a:gd name="T23" fmla="*/ 16 h 16"/>
                <a:gd name="T24" fmla="*/ 6 w 16"/>
                <a:gd name="T25" fmla="*/ 16 h 16"/>
                <a:gd name="T26" fmla="*/ 10 w 16"/>
                <a:gd name="T27" fmla="*/ 16 h 16"/>
                <a:gd name="T28" fmla="*/ 14 w 16"/>
                <a:gd name="T29" fmla="*/ 14 h 16"/>
                <a:gd name="T30" fmla="*/ 14 w 16"/>
                <a:gd name="T31" fmla="*/ 14 h 16"/>
                <a:gd name="T32" fmla="*/ 16 w 16"/>
                <a:gd name="T33" fmla="*/ 10 h 16"/>
                <a:gd name="T34" fmla="*/ 16 w 16"/>
                <a:gd name="T35" fmla="*/ 6 h 16"/>
                <a:gd name="T36" fmla="*/ 14 w 16"/>
                <a:gd name="T37" fmla="*/ 2 h 16"/>
                <a:gd name="T38" fmla="*/ 10 w 16"/>
                <a:gd name="T39"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6" h="16">
                  <a:moveTo>
                    <a:pt x="10" y="0"/>
                  </a:moveTo>
                  <a:lnTo>
                    <a:pt x="10" y="0"/>
                  </a:lnTo>
                  <a:lnTo>
                    <a:pt x="6" y="0"/>
                  </a:lnTo>
                  <a:lnTo>
                    <a:pt x="6" y="0"/>
                  </a:lnTo>
                  <a:lnTo>
                    <a:pt x="4" y="4"/>
                  </a:lnTo>
                  <a:lnTo>
                    <a:pt x="4" y="8"/>
                  </a:lnTo>
                  <a:lnTo>
                    <a:pt x="4" y="8"/>
                  </a:lnTo>
                  <a:lnTo>
                    <a:pt x="2" y="12"/>
                  </a:lnTo>
                  <a:lnTo>
                    <a:pt x="0" y="12"/>
                  </a:lnTo>
                  <a:lnTo>
                    <a:pt x="2" y="14"/>
                  </a:lnTo>
                  <a:lnTo>
                    <a:pt x="2" y="14"/>
                  </a:lnTo>
                  <a:lnTo>
                    <a:pt x="6" y="16"/>
                  </a:lnTo>
                  <a:lnTo>
                    <a:pt x="6" y="16"/>
                  </a:lnTo>
                  <a:lnTo>
                    <a:pt x="10" y="16"/>
                  </a:lnTo>
                  <a:lnTo>
                    <a:pt x="14" y="14"/>
                  </a:lnTo>
                  <a:lnTo>
                    <a:pt x="14" y="14"/>
                  </a:lnTo>
                  <a:lnTo>
                    <a:pt x="16" y="10"/>
                  </a:lnTo>
                  <a:lnTo>
                    <a:pt x="16" y="6"/>
                  </a:lnTo>
                  <a:lnTo>
                    <a:pt x="14" y="2"/>
                  </a:lnTo>
                  <a:lnTo>
                    <a:pt x="1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442" name="Freeform 192"/>
            <p:cNvSpPr>
              <a:spLocks/>
            </p:cNvSpPr>
            <p:nvPr/>
          </p:nvSpPr>
          <p:spPr bwMode="auto">
            <a:xfrm>
              <a:off x="4506" y="1384"/>
              <a:ext cx="26" cy="30"/>
            </a:xfrm>
            <a:custGeom>
              <a:avLst/>
              <a:gdLst>
                <a:gd name="T0" fmla="*/ 14 w 26"/>
                <a:gd name="T1" fmla="*/ 0 h 30"/>
                <a:gd name="T2" fmla="*/ 14 w 26"/>
                <a:gd name="T3" fmla="*/ 0 h 30"/>
                <a:gd name="T4" fmla="*/ 14 w 26"/>
                <a:gd name="T5" fmla="*/ 0 h 30"/>
                <a:gd name="T6" fmla="*/ 14 w 26"/>
                <a:gd name="T7" fmla="*/ 0 h 30"/>
                <a:gd name="T8" fmla="*/ 10 w 26"/>
                <a:gd name="T9" fmla="*/ 2 h 30"/>
                <a:gd name="T10" fmla="*/ 8 w 26"/>
                <a:gd name="T11" fmla="*/ 4 h 30"/>
                <a:gd name="T12" fmla="*/ 4 w 26"/>
                <a:gd name="T13" fmla="*/ 8 h 30"/>
                <a:gd name="T14" fmla="*/ 4 w 26"/>
                <a:gd name="T15" fmla="*/ 8 h 30"/>
                <a:gd name="T16" fmla="*/ 0 w 26"/>
                <a:gd name="T17" fmla="*/ 14 h 30"/>
                <a:gd name="T18" fmla="*/ 0 w 26"/>
                <a:gd name="T19" fmla="*/ 20 h 30"/>
                <a:gd name="T20" fmla="*/ 0 w 26"/>
                <a:gd name="T21" fmla="*/ 20 h 30"/>
                <a:gd name="T22" fmla="*/ 2 w 26"/>
                <a:gd name="T23" fmla="*/ 26 h 30"/>
                <a:gd name="T24" fmla="*/ 2 w 26"/>
                <a:gd name="T25" fmla="*/ 28 h 30"/>
                <a:gd name="T26" fmla="*/ 6 w 26"/>
                <a:gd name="T27" fmla="*/ 30 h 30"/>
                <a:gd name="T28" fmla="*/ 6 w 26"/>
                <a:gd name="T29" fmla="*/ 30 h 30"/>
                <a:gd name="T30" fmla="*/ 8 w 26"/>
                <a:gd name="T31" fmla="*/ 30 h 30"/>
                <a:gd name="T32" fmla="*/ 8 w 26"/>
                <a:gd name="T33" fmla="*/ 30 h 30"/>
                <a:gd name="T34" fmla="*/ 12 w 26"/>
                <a:gd name="T35" fmla="*/ 28 h 30"/>
                <a:gd name="T36" fmla="*/ 16 w 26"/>
                <a:gd name="T37" fmla="*/ 26 h 30"/>
                <a:gd name="T38" fmla="*/ 22 w 26"/>
                <a:gd name="T39" fmla="*/ 22 h 30"/>
                <a:gd name="T40" fmla="*/ 22 w 26"/>
                <a:gd name="T41" fmla="*/ 22 h 30"/>
                <a:gd name="T42" fmla="*/ 26 w 26"/>
                <a:gd name="T43" fmla="*/ 16 h 30"/>
                <a:gd name="T44" fmla="*/ 26 w 26"/>
                <a:gd name="T45" fmla="*/ 10 h 30"/>
                <a:gd name="T46" fmla="*/ 22 w 26"/>
                <a:gd name="T47" fmla="*/ 4 h 30"/>
                <a:gd name="T48" fmla="*/ 18 w 26"/>
                <a:gd name="T49" fmla="*/ 2 h 30"/>
                <a:gd name="T50" fmla="*/ 14 w 26"/>
                <a:gd name="T51"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6" h="30">
                  <a:moveTo>
                    <a:pt x="14" y="0"/>
                  </a:moveTo>
                  <a:lnTo>
                    <a:pt x="14" y="0"/>
                  </a:lnTo>
                  <a:lnTo>
                    <a:pt x="14" y="0"/>
                  </a:lnTo>
                  <a:lnTo>
                    <a:pt x="14" y="0"/>
                  </a:lnTo>
                  <a:lnTo>
                    <a:pt x="10" y="2"/>
                  </a:lnTo>
                  <a:lnTo>
                    <a:pt x="8" y="4"/>
                  </a:lnTo>
                  <a:lnTo>
                    <a:pt x="4" y="8"/>
                  </a:lnTo>
                  <a:lnTo>
                    <a:pt x="4" y="8"/>
                  </a:lnTo>
                  <a:lnTo>
                    <a:pt x="0" y="14"/>
                  </a:lnTo>
                  <a:lnTo>
                    <a:pt x="0" y="20"/>
                  </a:lnTo>
                  <a:lnTo>
                    <a:pt x="0" y="20"/>
                  </a:lnTo>
                  <a:lnTo>
                    <a:pt x="2" y="26"/>
                  </a:lnTo>
                  <a:lnTo>
                    <a:pt x="2" y="28"/>
                  </a:lnTo>
                  <a:lnTo>
                    <a:pt x="6" y="30"/>
                  </a:lnTo>
                  <a:lnTo>
                    <a:pt x="6" y="30"/>
                  </a:lnTo>
                  <a:lnTo>
                    <a:pt x="8" y="30"/>
                  </a:lnTo>
                  <a:lnTo>
                    <a:pt x="8" y="30"/>
                  </a:lnTo>
                  <a:lnTo>
                    <a:pt x="12" y="28"/>
                  </a:lnTo>
                  <a:lnTo>
                    <a:pt x="16" y="26"/>
                  </a:lnTo>
                  <a:lnTo>
                    <a:pt x="22" y="22"/>
                  </a:lnTo>
                  <a:lnTo>
                    <a:pt x="22" y="22"/>
                  </a:lnTo>
                  <a:lnTo>
                    <a:pt x="26" y="16"/>
                  </a:lnTo>
                  <a:lnTo>
                    <a:pt x="26" y="10"/>
                  </a:lnTo>
                  <a:lnTo>
                    <a:pt x="22" y="4"/>
                  </a:lnTo>
                  <a:lnTo>
                    <a:pt x="18" y="2"/>
                  </a:lnTo>
                  <a:lnTo>
                    <a:pt x="14"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443" name="Freeform 193"/>
            <p:cNvSpPr>
              <a:spLocks/>
            </p:cNvSpPr>
            <p:nvPr/>
          </p:nvSpPr>
          <p:spPr bwMode="auto">
            <a:xfrm>
              <a:off x="4506" y="1384"/>
              <a:ext cx="26" cy="30"/>
            </a:xfrm>
            <a:custGeom>
              <a:avLst/>
              <a:gdLst>
                <a:gd name="T0" fmla="*/ 14 w 26"/>
                <a:gd name="T1" fmla="*/ 0 h 30"/>
                <a:gd name="T2" fmla="*/ 14 w 26"/>
                <a:gd name="T3" fmla="*/ 0 h 30"/>
                <a:gd name="T4" fmla="*/ 14 w 26"/>
                <a:gd name="T5" fmla="*/ 0 h 30"/>
                <a:gd name="T6" fmla="*/ 14 w 26"/>
                <a:gd name="T7" fmla="*/ 0 h 30"/>
                <a:gd name="T8" fmla="*/ 10 w 26"/>
                <a:gd name="T9" fmla="*/ 2 h 30"/>
                <a:gd name="T10" fmla="*/ 8 w 26"/>
                <a:gd name="T11" fmla="*/ 4 h 30"/>
                <a:gd name="T12" fmla="*/ 4 w 26"/>
                <a:gd name="T13" fmla="*/ 8 h 30"/>
                <a:gd name="T14" fmla="*/ 4 w 26"/>
                <a:gd name="T15" fmla="*/ 8 h 30"/>
                <a:gd name="T16" fmla="*/ 0 w 26"/>
                <a:gd name="T17" fmla="*/ 14 h 30"/>
                <a:gd name="T18" fmla="*/ 0 w 26"/>
                <a:gd name="T19" fmla="*/ 20 h 30"/>
                <a:gd name="T20" fmla="*/ 0 w 26"/>
                <a:gd name="T21" fmla="*/ 20 h 30"/>
                <a:gd name="T22" fmla="*/ 2 w 26"/>
                <a:gd name="T23" fmla="*/ 26 h 30"/>
                <a:gd name="T24" fmla="*/ 2 w 26"/>
                <a:gd name="T25" fmla="*/ 28 h 30"/>
                <a:gd name="T26" fmla="*/ 6 w 26"/>
                <a:gd name="T27" fmla="*/ 30 h 30"/>
                <a:gd name="T28" fmla="*/ 6 w 26"/>
                <a:gd name="T29" fmla="*/ 30 h 30"/>
                <a:gd name="T30" fmla="*/ 8 w 26"/>
                <a:gd name="T31" fmla="*/ 30 h 30"/>
                <a:gd name="T32" fmla="*/ 8 w 26"/>
                <a:gd name="T33" fmla="*/ 30 h 30"/>
                <a:gd name="T34" fmla="*/ 12 w 26"/>
                <a:gd name="T35" fmla="*/ 28 h 30"/>
                <a:gd name="T36" fmla="*/ 16 w 26"/>
                <a:gd name="T37" fmla="*/ 26 h 30"/>
                <a:gd name="T38" fmla="*/ 22 w 26"/>
                <a:gd name="T39" fmla="*/ 22 h 30"/>
                <a:gd name="T40" fmla="*/ 22 w 26"/>
                <a:gd name="T41" fmla="*/ 22 h 30"/>
                <a:gd name="T42" fmla="*/ 26 w 26"/>
                <a:gd name="T43" fmla="*/ 16 h 30"/>
                <a:gd name="T44" fmla="*/ 26 w 26"/>
                <a:gd name="T45" fmla="*/ 10 h 30"/>
                <a:gd name="T46" fmla="*/ 22 w 26"/>
                <a:gd name="T47" fmla="*/ 4 h 30"/>
                <a:gd name="T48" fmla="*/ 18 w 26"/>
                <a:gd name="T49" fmla="*/ 2 h 30"/>
                <a:gd name="T50" fmla="*/ 14 w 26"/>
                <a:gd name="T51"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6" h="30">
                  <a:moveTo>
                    <a:pt x="14" y="0"/>
                  </a:moveTo>
                  <a:lnTo>
                    <a:pt x="14" y="0"/>
                  </a:lnTo>
                  <a:lnTo>
                    <a:pt x="14" y="0"/>
                  </a:lnTo>
                  <a:lnTo>
                    <a:pt x="14" y="0"/>
                  </a:lnTo>
                  <a:lnTo>
                    <a:pt x="10" y="2"/>
                  </a:lnTo>
                  <a:lnTo>
                    <a:pt x="8" y="4"/>
                  </a:lnTo>
                  <a:lnTo>
                    <a:pt x="4" y="8"/>
                  </a:lnTo>
                  <a:lnTo>
                    <a:pt x="4" y="8"/>
                  </a:lnTo>
                  <a:lnTo>
                    <a:pt x="0" y="14"/>
                  </a:lnTo>
                  <a:lnTo>
                    <a:pt x="0" y="20"/>
                  </a:lnTo>
                  <a:lnTo>
                    <a:pt x="0" y="20"/>
                  </a:lnTo>
                  <a:lnTo>
                    <a:pt x="2" y="26"/>
                  </a:lnTo>
                  <a:lnTo>
                    <a:pt x="2" y="28"/>
                  </a:lnTo>
                  <a:lnTo>
                    <a:pt x="6" y="30"/>
                  </a:lnTo>
                  <a:lnTo>
                    <a:pt x="6" y="30"/>
                  </a:lnTo>
                  <a:lnTo>
                    <a:pt x="8" y="30"/>
                  </a:lnTo>
                  <a:lnTo>
                    <a:pt x="8" y="30"/>
                  </a:lnTo>
                  <a:lnTo>
                    <a:pt x="12" y="28"/>
                  </a:lnTo>
                  <a:lnTo>
                    <a:pt x="16" y="26"/>
                  </a:lnTo>
                  <a:lnTo>
                    <a:pt x="22" y="22"/>
                  </a:lnTo>
                  <a:lnTo>
                    <a:pt x="22" y="22"/>
                  </a:lnTo>
                  <a:lnTo>
                    <a:pt x="26" y="16"/>
                  </a:lnTo>
                  <a:lnTo>
                    <a:pt x="26" y="10"/>
                  </a:lnTo>
                  <a:lnTo>
                    <a:pt x="22" y="4"/>
                  </a:lnTo>
                  <a:lnTo>
                    <a:pt x="18" y="2"/>
                  </a:lnTo>
                  <a:lnTo>
                    <a:pt x="1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444" name="Freeform 194"/>
            <p:cNvSpPr>
              <a:spLocks/>
            </p:cNvSpPr>
            <p:nvPr/>
          </p:nvSpPr>
          <p:spPr bwMode="auto">
            <a:xfrm>
              <a:off x="4604" y="1344"/>
              <a:ext cx="16" cy="10"/>
            </a:xfrm>
            <a:custGeom>
              <a:avLst/>
              <a:gdLst>
                <a:gd name="T0" fmla="*/ 10 w 16"/>
                <a:gd name="T1" fmla="*/ 0 h 10"/>
                <a:gd name="T2" fmla="*/ 10 w 16"/>
                <a:gd name="T3" fmla="*/ 0 h 10"/>
                <a:gd name="T4" fmla="*/ 8 w 16"/>
                <a:gd name="T5" fmla="*/ 0 h 10"/>
                <a:gd name="T6" fmla="*/ 8 w 16"/>
                <a:gd name="T7" fmla="*/ 0 h 10"/>
                <a:gd name="T8" fmla="*/ 2 w 16"/>
                <a:gd name="T9" fmla="*/ 4 h 10"/>
                <a:gd name="T10" fmla="*/ 0 w 16"/>
                <a:gd name="T11" fmla="*/ 6 h 10"/>
                <a:gd name="T12" fmla="*/ 0 w 16"/>
                <a:gd name="T13" fmla="*/ 8 h 10"/>
                <a:gd name="T14" fmla="*/ 0 w 16"/>
                <a:gd name="T15" fmla="*/ 8 h 10"/>
                <a:gd name="T16" fmla="*/ 8 w 16"/>
                <a:gd name="T17" fmla="*/ 10 h 10"/>
                <a:gd name="T18" fmla="*/ 8 w 16"/>
                <a:gd name="T19" fmla="*/ 10 h 10"/>
                <a:gd name="T20" fmla="*/ 14 w 16"/>
                <a:gd name="T21" fmla="*/ 8 h 10"/>
                <a:gd name="T22" fmla="*/ 16 w 16"/>
                <a:gd name="T23" fmla="*/ 6 h 10"/>
                <a:gd name="T24" fmla="*/ 16 w 16"/>
                <a:gd name="T25" fmla="*/ 6 h 10"/>
                <a:gd name="T26" fmla="*/ 16 w 16"/>
                <a:gd name="T27" fmla="*/ 4 h 10"/>
                <a:gd name="T28" fmla="*/ 14 w 16"/>
                <a:gd name="T29" fmla="*/ 2 h 10"/>
                <a:gd name="T30" fmla="*/ 10 w 16"/>
                <a:gd name="T3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6" h="10">
                  <a:moveTo>
                    <a:pt x="10" y="0"/>
                  </a:moveTo>
                  <a:lnTo>
                    <a:pt x="10" y="0"/>
                  </a:lnTo>
                  <a:lnTo>
                    <a:pt x="8" y="0"/>
                  </a:lnTo>
                  <a:lnTo>
                    <a:pt x="8" y="0"/>
                  </a:lnTo>
                  <a:lnTo>
                    <a:pt x="2" y="4"/>
                  </a:lnTo>
                  <a:lnTo>
                    <a:pt x="0" y="6"/>
                  </a:lnTo>
                  <a:lnTo>
                    <a:pt x="0" y="8"/>
                  </a:lnTo>
                  <a:lnTo>
                    <a:pt x="0" y="8"/>
                  </a:lnTo>
                  <a:lnTo>
                    <a:pt x="8" y="10"/>
                  </a:lnTo>
                  <a:lnTo>
                    <a:pt x="8" y="10"/>
                  </a:lnTo>
                  <a:lnTo>
                    <a:pt x="14" y="8"/>
                  </a:lnTo>
                  <a:lnTo>
                    <a:pt x="16" y="6"/>
                  </a:lnTo>
                  <a:lnTo>
                    <a:pt x="16" y="6"/>
                  </a:lnTo>
                  <a:lnTo>
                    <a:pt x="16" y="4"/>
                  </a:lnTo>
                  <a:lnTo>
                    <a:pt x="14" y="2"/>
                  </a:lnTo>
                  <a:lnTo>
                    <a:pt x="10"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445" name="Freeform 195"/>
            <p:cNvSpPr>
              <a:spLocks/>
            </p:cNvSpPr>
            <p:nvPr/>
          </p:nvSpPr>
          <p:spPr bwMode="auto">
            <a:xfrm>
              <a:off x="4604" y="1344"/>
              <a:ext cx="16" cy="10"/>
            </a:xfrm>
            <a:custGeom>
              <a:avLst/>
              <a:gdLst>
                <a:gd name="T0" fmla="*/ 10 w 16"/>
                <a:gd name="T1" fmla="*/ 0 h 10"/>
                <a:gd name="T2" fmla="*/ 10 w 16"/>
                <a:gd name="T3" fmla="*/ 0 h 10"/>
                <a:gd name="T4" fmla="*/ 8 w 16"/>
                <a:gd name="T5" fmla="*/ 0 h 10"/>
                <a:gd name="T6" fmla="*/ 8 w 16"/>
                <a:gd name="T7" fmla="*/ 0 h 10"/>
                <a:gd name="T8" fmla="*/ 2 w 16"/>
                <a:gd name="T9" fmla="*/ 4 h 10"/>
                <a:gd name="T10" fmla="*/ 0 w 16"/>
                <a:gd name="T11" fmla="*/ 6 h 10"/>
                <a:gd name="T12" fmla="*/ 0 w 16"/>
                <a:gd name="T13" fmla="*/ 8 h 10"/>
                <a:gd name="T14" fmla="*/ 0 w 16"/>
                <a:gd name="T15" fmla="*/ 8 h 10"/>
                <a:gd name="T16" fmla="*/ 8 w 16"/>
                <a:gd name="T17" fmla="*/ 10 h 10"/>
                <a:gd name="T18" fmla="*/ 8 w 16"/>
                <a:gd name="T19" fmla="*/ 10 h 10"/>
                <a:gd name="T20" fmla="*/ 14 w 16"/>
                <a:gd name="T21" fmla="*/ 8 h 10"/>
                <a:gd name="T22" fmla="*/ 16 w 16"/>
                <a:gd name="T23" fmla="*/ 6 h 10"/>
                <a:gd name="T24" fmla="*/ 16 w 16"/>
                <a:gd name="T25" fmla="*/ 6 h 10"/>
                <a:gd name="T26" fmla="*/ 16 w 16"/>
                <a:gd name="T27" fmla="*/ 4 h 10"/>
                <a:gd name="T28" fmla="*/ 14 w 16"/>
                <a:gd name="T29" fmla="*/ 2 h 10"/>
                <a:gd name="T30" fmla="*/ 10 w 16"/>
                <a:gd name="T3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6" h="10">
                  <a:moveTo>
                    <a:pt x="10" y="0"/>
                  </a:moveTo>
                  <a:lnTo>
                    <a:pt x="10" y="0"/>
                  </a:lnTo>
                  <a:lnTo>
                    <a:pt x="8" y="0"/>
                  </a:lnTo>
                  <a:lnTo>
                    <a:pt x="8" y="0"/>
                  </a:lnTo>
                  <a:lnTo>
                    <a:pt x="2" y="4"/>
                  </a:lnTo>
                  <a:lnTo>
                    <a:pt x="0" y="6"/>
                  </a:lnTo>
                  <a:lnTo>
                    <a:pt x="0" y="8"/>
                  </a:lnTo>
                  <a:lnTo>
                    <a:pt x="0" y="8"/>
                  </a:lnTo>
                  <a:lnTo>
                    <a:pt x="8" y="10"/>
                  </a:lnTo>
                  <a:lnTo>
                    <a:pt x="8" y="10"/>
                  </a:lnTo>
                  <a:lnTo>
                    <a:pt x="14" y="8"/>
                  </a:lnTo>
                  <a:lnTo>
                    <a:pt x="16" y="6"/>
                  </a:lnTo>
                  <a:lnTo>
                    <a:pt x="16" y="6"/>
                  </a:lnTo>
                  <a:lnTo>
                    <a:pt x="16" y="4"/>
                  </a:lnTo>
                  <a:lnTo>
                    <a:pt x="14" y="2"/>
                  </a:lnTo>
                  <a:lnTo>
                    <a:pt x="1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446" name="Freeform 196"/>
            <p:cNvSpPr>
              <a:spLocks noEditPoints="1"/>
            </p:cNvSpPr>
            <p:nvPr/>
          </p:nvSpPr>
          <p:spPr bwMode="auto">
            <a:xfrm>
              <a:off x="3406" y="1248"/>
              <a:ext cx="1382" cy="1176"/>
            </a:xfrm>
            <a:custGeom>
              <a:avLst/>
              <a:gdLst>
                <a:gd name="T0" fmla="*/ 1092 w 1382"/>
                <a:gd name="T1" fmla="*/ 606 h 1176"/>
                <a:gd name="T2" fmla="*/ 1076 w 1382"/>
                <a:gd name="T3" fmla="*/ 562 h 1176"/>
                <a:gd name="T4" fmla="*/ 1004 w 1382"/>
                <a:gd name="T5" fmla="*/ 642 h 1176"/>
                <a:gd name="T6" fmla="*/ 998 w 1382"/>
                <a:gd name="T7" fmla="*/ 556 h 1176"/>
                <a:gd name="T8" fmla="*/ 876 w 1382"/>
                <a:gd name="T9" fmla="*/ 464 h 1176"/>
                <a:gd name="T10" fmla="*/ 836 w 1382"/>
                <a:gd name="T11" fmla="*/ 446 h 1176"/>
                <a:gd name="T12" fmla="*/ 758 w 1382"/>
                <a:gd name="T13" fmla="*/ 344 h 1176"/>
                <a:gd name="T14" fmla="*/ 746 w 1382"/>
                <a:gd name="T15" fmla="*/ 316 h 1176"/>
                <a:gd name="T16" fmla="*/ 648 w 1382"/>
                <a:gd name="T17" fmla="*/ 256 h 1176"/>
                <a:gd name="T18" fmla="*/ 566 w 1382"/>
                <a:gd name="T19" fmla="*/ 154 h 1176"/>
                <a:gd name="T20" fmla="*/ 1062 w 1382"/>
                <a:gd name="T21" fmla="*/ 34 h 1176"/>
                <a:gd name="T22" fmla="*/ 1058 w 1382"/>
                <a:gd name="T23" fmla="*/ 52 h 1176"/>
                <a:gd name="T24" fmla="*/ 996 w 1382"/>
                <a:gd name="T25" fmla="*/ 32 h 1176"/>
                <a:gd name="T26" fmla="*/ 1002 w 1382"/>
                <a:gd name="T27" fmla="*/ 4 h 1176"/>
                <a:gd name="T28" fmla="*/ 968 w 1382"/>
                <a:gd name="T29" fmla="*/ 80 h 1176"/>
                <a:gd name="T30" fmla="*/ 962 w 1382"/>
                <a:gd name="T31" fmla="*/ 110 h 1176"/>
                <a:gd name="T32" fmla="*/ 880 w 1382"/>
                <a:gd name="T33" fmla="*/ 52 h 1176"/>
                <a:gd name="T34" fmla="*/ 888 w 1382"/>
                <a:gd name="T35" fmla="*/ 134 h 1176"/>
                <a:gd name="T36" fmla="*/ 786 w 1382"/>
                <a:gd name="T37" fmla="*/ 130 h 1176"/>
                <a:gd name="T38" fmla="*/ 734 w 1382"/>
                <a:gd name="T39" fmla="*/ 154 h 1176"/>
                <a:gd name="T40" fmla="*/ 618 w 1382"/>
                <a:gd name="T41" fmla="*/ 102 h 1176"/>
                <a:gd name="T42" fmla="*/ 524 w 1382"/>
                <a:gd name="T43" fmla="*/ 96 h 1176"/>
                <a:gd name="T44" fmla="*/ 404 w 1382"/>
                <a:gd name="T45" fmla="*/ 94 h 1176"/>
                <a:gd name="T46" fmla="*/ 258 w 1382"/>
                <a:gd name="T47" fmla="*/ 66 h 1176"/>
                <a:gd name="T48" fmla="*/ 146 w 1382"/>
                <a:gd name="T49" fmla="*/ 34 h 1176"/>
                <a:gd name="T50" fmla="*/ 24 w 1382"/>
                <a:gd name="T51" fmla="*/ 102 h 1176"/>
                <a:gd name="T52" fmla="*/ 18 w 1382"/>
                <a:gd name="T53" fmla="*/ 144 h 1176"/>
                <a:gd name="T54" fmla="*/ 62 w 1382"/>
                <a:gd name="T55" fmla="*/ 210 h 1176"/>
                <a:gd name="T56" fmla="*/ 84 w 1382"/>
                <a:gd name="T57" fmla="*/ 294 h 1176"/>
                <a:gd name="T58" fmla="*/ 152 w 1382"/>
                <a:gd name="T59" fmla="*/ 322 h 1176"/>
                <a:gd name="T60" fmla="*/ 226 w 1382"/>
                <a:gd name="T61" fmla="*/ 282 h 1176"/>
                <a:gd name="T62" fmla="*/ 392 w 1382"/>
                <a:gd name="T63" fmla="*/ 322 h 1176"/>
                <a:gd name="T64" fmla="*/ 548 w 1382"/>
                <a:gd name="T65" fmla="*/ 500 h 1176"/>
                <a:gd name="T66" fmla="*/ 534 w 1382"/>
                <a:gd name="T67" fmla="*/ 642 h 1176"/>
                <a:gd name="T68" fmla="*/ 706 w 1382"/>
                <a:gd name="T69" fmla="*/ 910 h 1176"/>
                <a:gd name="T70" fmla="*/ 714 w 1382"/>
                <a:gd name="T71" fmla="*/ 852 h 1176"/>
                <a:gd name="T72" fmla="*/ 984 w 1382"/>
                <a:gd name="T73" fmla="*/ 1080 h 1176"/>
                <a:gd name="T74" fmla="*/ 1098 w 1382"/>
                <a:gd name="T75" fmla="*/ 1146 h 1176"/>
                <a:gd name="T76" fmla="*/ 990 w 1382"/>
                <a:gd name="T77" fmla="*/ 952 h 1176"/>
                <a:gd name="T78" fmla="*/ 880 w 1382"/>
                <a:gd name="T79" fmla="*/ 864 h 1176"/>
                <a:gd name="T80" fmla="*/ 1014 w 1382"/>
                <a:gd name="T81" fmla="*/ 818 h 1176"/>
                <a:gd name="T82" fmla="*/ 1086 w 1382"/>
                <a:gd name="T83" fmla="*/ 832 h 1176"/>
                <a:gd name="T84" fmla="*/ 1138 w 1382"/>
                <a:gd name="T85" fmla="*/ 682 h 1176"/>
                <a:gd name="T86" fmla="*/ 1250 w 1382"/>
                <a:gd name="T87" fmla="*/ 588 h 1176"/>
                <a:gd name="T88" fmla="*/ 1272 w 1382"/>
                <a:gd name="T89" fmla="*/ 530 h 1176"/>
                <a:gd name="T90" fmla="*/ 1312 w 1382"/>
                <a:gd name="T91" fmla="*/ 502 h 1176"/>
                <a:gd name="T92" fmla="*/ 1310 w 1382"/>
                <a:gd name="T93" fmla="*/ 396 h 1176"/>
                <a:gd name="T94" fmla="*/ 1238 w 1382"/>
                <a:gd name="T95" fmla="*/ 342 h 1176"/>
                <a:gd name="T96" fmla="*/ 1106 w 1382"/>
                <a:gd name="T97" fmla="*/ 248 h 1176"/>
                <a:gd name="T98" fmla="*/ 1116 w 1382"/>
                <a:gd name="T99" fmla="*/ 388 h 1176"/>
                <a:gd name="T100" fmla="*/ 1040 w 1382"/>
                <a:gd name="T101" fmla="*/ 396 h 1176"/>
                <a:gd name="T102" fmla="*/ 914 w 1382"/>
                <a:gd name="T103" fmla="*/ 324 h 1176"/>
                <a:gd name="T104" fmla="*/ 948 w 1382"/>
                <a:gd name="T105" fmla="*/ 226 h 1176"/>
                <a:gd name="T106" fmla="*/ 1002 w 1382"/>
                <a:gd name="T107" fmla="*/ 176 h 1176"/>
                <a:gd name="T108" fmla="*/ 1042 w 1382"/>
                <a:gd name="T109" fmla="*/ 114 h 1176"/>
                <a:gd name="T110" fmla="*/ 1110 w 1382"/>
                <a:gd name="T111" fmla="*/ 112 h 1176"/>
                <a:gd name="T112" fmla="*/ 1106 w 1382"/>
                <a:gd name="T113" fmla="*/ 194 h 1176"/>
                <a:gd name="T114" fmla="*/ 1228 w 1382"/>
                <a:gd name="T115" fmla="*/ 278 h 1176"/>
                <a:gd name="T116" fmla="*/ 1208 w 1382"/>
                <a:gd name="T117" fmla="*/ 192 h 1176"/>
                <a:gd name="T118" fmla="*/ 1264 w 1382"/>
                <a:gd name="T119" fmla="*/ 170 h 1176"/>
                <a:gd name="T120" fmla="*/ 1196 w 1382"/>
                <a:gd name="T121" fmla="*/ 114 h 1176"/>
                <a:gd name="T122" fmla="*/ 1154 w 1382"/>
                <a:gd name="T123" fmla="*/ 72 h 1176"/>
                <a:gd name="T124" fmla="*/ 1090 w 1382"/>
                <a:gd name="T125" fmla="*/ 32 h 1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82" h="1176">
                  <a:moveTo>
                    <a:pt x="1116" y="600"/>
                  </a:moveTo>
                  <a:lnTo>
                    <a:pt x="1116" y="600"/>
                  </a:lnTo>
                  <a:lnTo>
                    <a:pt x="1118" y="600"/>
                  </a:lnTo>
                  <a:lnTo>
                    <a:pt x="1118" y="600"/>
                  </a:lnTo>
                  <a:lnTo>
                    <a:pt x="1128" y="596"/>
                  </a:lnTo>
                  <a:lnTo>
                    <a:pt x="1134" y="594"/>
                  </a:lnTo>
                  <a:lnTo>
                    <a:pt x="1138" y="592"/>
                  </a:lnTo>
                  <a:lnTo>
                    <a:pt x="1138" y="592"/>
                  </a:lnTo>
                  <a:lnTo>
                    <a:pt x="1142" y="594"/>
                  </a:lnTo>
                  <a:lnTo>
                    <a:pt x="1142" y="594"/>
                  </a:lnTo>
                  <a:lnTo>
                    <a:pt x="1142" y="596"/>
                  </a:lnTo>
                  <a:lnTo>
                    <a:pt x="1142" y="600"/>
                  </a:lnTo>
                  <a:lnTo>
                    <a:pt x="1138" y="606"/>
                  </a:lnTo>
                  <a:lnTo>
                    <a:pt x="1130" y="610"/>
                  </a:lnTo>
                  <a:lnTo>
                    <a:pt x="1124" y="612"/>
                  </a:lnTo>
                  <a:lnTo>
                    <a:pt x="1124" y="612"/>
                  </a:lnTo>
                  <a:lnTo>
                    <a:pt x="1124" y="612"/>
                  </a:lnTo>
                  <a:lnTo>
                    <a:pt x="1124" y="612"/>
                  </a:lnTo>
                  <a:lnTo>
                    <a:pt x="1118" y="612"/>
                  </a:lnTo>
                  <a:lnTo>
                    <a:pt x="1118" y="612"/>
                  </a:lnTo>
                  <a:lnTo>
                    <a:pt x="1110" y="610"/>
                  </a:lnTo>
                  <a:lnTo>
                    <a:pt x="1110" y="610"/>
                  </a:lnTo>
                  <a:lnTo>
                    <a:pt x="1106" y="610"/>
                  </a:lnTo>
                  <a:lnTo>
                    <a:pt x="1106" y="610"/>
                  </a:lnTo>
                  <a:lnTo>
                    <a:pt x="1102" y="612"/>
                  </a:lnTo>
                  <a:lnTo>
                    <a:pt x="1102" y="614"/>
                  </a:lnTo>
                  <a:lnTo>
                    <a:pt x="1098" y="620"/>
                  </a:lnTo>
                  <a:lnTo>
                    <a:pt x="1098" y="620"/>
                  </a:lnTo>
                  <a:lnTo>
                    <a:pt x="1092" y="628"/>
                  </a:lnTo>
                  <a:lnTo>
                    <a:pt x="1082" y="632"/>
                  </a:lnTo>
                  <a:lnTo>
                    <a:pt x="1082" y="632"/>
                  </a:lnTo>
                  <a:lnTo>
                    <a:pt x="1072" y="636"/>
                  </a:lnTo>
                  <a:lnTo>
                    <a:pt x="1060" y="640"/>
                  </a:lnTo>
                  <a:lnTo>
                    <a:pt x="1060" y="640"/>
                  </a:lnTo>
                  <a:lnTo>
                    <a:pt x="1052" y="642"/>
                  </a:lnTo>
                  <a:lnTo>
                    <a:pt x="1052" y="642"/>
                  </a:lnTo>
                  <a:lnTo>
                    <a:pt x="1048" y="640"/>
                  </a:lnTo>
                  <a:lnTo>
                    <a:pt x="1048" y="638"/>
                  </a:lnTo>
                  <a:lnTo>
                    <a:pt x="1048" y="636"/>
                  </a:lnTo>
                  <a:lnTo>
                    <a:pt x="1052" y="632"/>
                  </a:lnTo>
                  <a:lnTo>
                    <a:pt x="1052" y="632"/>
                  </a:lnTo>
                  <a:lnTo>
                    <a:pt x="1062" y="628"/>
                  </a:lnTo>
                  <a:lnTo>
                    <a:pt x="1072" y="624"/>
                  </a:lnTo>
                  <a:lnTo>
                    <a:pt x="1072" y="624"/>
                  </a:lnTo>
                  <a:lnTo>
                    <a:pt x="1082" y="620"/>
                  </a:lnTo>
                  <a:lnTo>
                    <a:pt x="1088" y="618"/>
                  </a:lnTo>
                  <a:lnTo>
                    <a:pt x="1090" y="614"/>
                  </a:lnTo>
                  <a:lnTo>
                    <a:pt x="1090" y="614"/>
                  </a:lnTo>
                  <a:lnTo>
                    <a:pt x="1092" y="610"/>
                  </a:lnTo>
                  <a:lnTo>
                    <a:pt x="1092" y="606"/>
                  </a:lnTo>
                  <a:lnTo>
                    <a:pt x="1092" y="602"/>
                  </a:lnTo>
                  <a:lnTo>
                    <a:pt x="1098" y="598"/>
                  </a:lnTo>
                  <a:lnTo>
                    <a:pt x="1098" y="598"/>
                  </a:lnTo>
                  <a:lnTo>
                    <a:pt x="1102" y="598"/>
                  </a:lnTo>
                  <a:lnTo>
                    <a:pt x="1102" y="598"/>
                  </a:lnTo>
                  <a:lnTo>
                    <a:pt x="1110" y="598"/>
                  </a:lnTo>
                  <a:lnTo>
                    <a:pt x="1110" y="598"/>
                  </a:lnTo>
                  <a:lnTo>
                    <a:pt x="1116" y="600"/>
                  </a:lnTo>
                  <a:close/>
                  <a:moveTo>
                    <a:pt x="954" y="550"/>
                  </a:moveTo>
                  <a:lnTo>
                    <a:pt x="954" y="550"/>
                  </a:lnTo>
                  <a:lnTo>
                    <a:pt x="950" y="550"/>
                  </a:lnTo>
                  <a:lnTo>
                    <a:pt x="944" y="548"/>
                  </a:lnTo>
                  <a:lnTo>
                    <a:pt x="936" y="542"/>
                  </a:lnTo>
                  <a:lnTo>
                    <a:pt x="936" y="542"/>
                  </a:lnTo>
                  <a:lnTo>
                    <a:pt x="944" y="536"/>
                  </a:lnTo>
                  <a:lnTo>
                    <a:pt x="954" y="530"/>
                  </a:lnTo>
                  <a:lnTo>
                    <a:pt x="964" y="526"/>
                  </a:lnTo>
                  <a:lnTo>
                    <a:pt x="974" y="520"/>
                  </a:lnTo>
                  <a:lnTo>
                    <a:pt x="974" y="520"/>
                  </a:lnTo>
                  <a:lnTo>
                    <a:pt x="982" y="512"/>
                  </a:lnTo>
                  <a:lnTo>
                    <a:pt x="986" y="506"/>
                  </a:lnTo>
                  <a:lnTo>
                    <a:pt x="990" y="504"/>
                  </a:lnTo>
                  <a:lnTo>
                    <a:pt x="990" y="504"/>
                  </a:lnTo>
                  <a:lnTo>
                    <a:pt x="990" y="504"/>
                  </a:lnTo>
                  <a:lnTo>
                    <a:pt x="990" y="504"/>
                  </a:lnTo>
                  <a:lnTo>
                    <a:pt x="994" y="506"/>
                  </a:lnTo>
                  <a:lnTo>
                    <a:pt x="998" y="508"/>
                  </a:lnTo>
                  <a:lnTo>
                    <a:pt x="1004" y="514"/>
                  </a:lnTo>
                  <a:lnTo>
                    <a:pt x="1004" y="514"/>
                  </a:lnTo>
                  <a:lnTo>
                    <a:pt x="1010" y="522"/>
                  </a:lnTo>
                  <a:lnTo>
                    <a:pt x="1014" y="526"/>
                  </a:lnTo>
                  <a:lnTo>
                    <a:pt x="1018" y="530"/>
                  </a:lnTo>
                  <a:lnTo>
                    <a:pt x="1018" y="530"/>
                  </a:lnTo>
                  <a:lnTo>
                    <a:pt x="1028" y="534"/>
                  </a:lnTo>
                  <a:lnTo>
                    <a:pt x="1032" y="536"/>
                  </a:lnTo>
                  <a:lnTo>
                    <a:pt x="1032" y="542"/>
                  </a:lnTo>
                  <a:lnTo>
                    <a:pt x="1032" y="542"/>
                  </a:lnTo>
                  <a:lnTo>
                    <a:pt x="1034" y="548"/>
                  </a:lnTo>
                  <a:lnTo>
                    <a:pt x="1036" y="552"/>
                  </a:lnTo>
                  <a:lnTo>
                    <a:pt x="1038" y="554"/>
                  </a:lnTo>
                  <a:lnTo>
                    <a:pt x="1042" y="554"/>
                  </a:lnTo>
                  <a:lnTo>
                    <a:pt x="1042" y="554"/>
                  </a:lnTo>
                  <a:lnTo>
                    <a:pt x="1048" y="554"/>
                  </a:lnTo>
                  <a:lnTo>
                    <a:pt x="1048" y="554"/>
                  </a:lnTo>
                  <a:lnTo>
                    <a:pt x="1056" y="554"/>
                  </a:lnTo>
                  <a:lnTo>
                    <a:pt x="1056" y="554"/>
                  </a:lnTo>
                  <a:lnTo>
                    <a:pt x="1060" y="554"/>
                  </a:lnTo>
                  <a:lnTo>
                    <a:pt x="1060" y="554"/>
                  </a:lnTo>
                  <a:lnTo>
                    <a:pt x="1068" y="556"/>
                  </a:lnTo>
                  <a:lnTo>
                    <a:pt x="1076" y="562"/>
                  </a:lnTo>
                  <a:lnTo>
                    <a:pt x="1082" y="568"/>
                  </a:lnTo>
                  <a:lnTo>
                    <a:pt x="1086" y="576"/>
                  </a:lnTo>
                  <a:lnTo>
                    <a:pt x="1086" y="576"/>
                  </a:lnTo>
                  <a:lnTo>
                    <a:pt x="1088" y="584"/>
                  </a:lnTo>
                  <a:lnTo>
                    <a:pt x="1088" y="586"/>
                  </a:lnTo>
                  <a:lnTo>
                    <a:pt x="1086" y="586"/>
                  </a:lnTo>
                  <a:lnTo>
                    <a:pt x="1086" y="586"/>
                  </a:lnTo>
                  <a:lnTo>
                    <a:pt x="1078" y="582"/>
                  </a:lnTo>
                  <a:lnTo>
                    <a:pt x="1068" y="578"/>
                  </a:lnTo>
                  <a:lnTo>
                    <a:pt x="1068" y="578"/>
                  </a:lnTo>
                  <a:lnTo>
                    <a:pt x="1070" y="598"/>
                  </a:lnTo>
                  <a:lnTo>
                    <a:pt x="1068" y="610"/>
                  </a:lnTo>
                  <a:lnTo>
                    <a:pt x="1068" y="614"/>
                  </a:lnTo>
                  <a:lnTo>
                    <a:pt x="1064" y="616"/>
                  </a:lnTo>
                  <a:lnTo>
                    <a:pt x="1064" y="616"/>
                  </a:lnTo>
                  <a:lnTo>
                    <a:pt x="1064" y="616"/>
                  </a:lnTo>
                  <a:lnTo>
                    <a:pt x="1064" y="616"/>
                  </a:lnTo>
                  <a:lnTo>
                    <a:pt x="1060" y="614"/>
                  </a:lnTo>
                  <a:lnTo>
                    <a:pt x="1060" y="612"/>
                  </a:lnTo>
                  <a:lnTo>
                    <a:pt x="1060" y="606"/>
                  </a:lnTo>
                  <a:lnTo>
                    <a:pt x="1060" y="606"/>
                  </a:lnTo>
                  <a:lnTo>
                    <a:pt x="1054" y="600"/>
                  </a:lnTo>
                  <a:lnTo>
                    <a:pt x="1050" y="592"/>
                  </a:lnTo>
                  <a:lnTo>
                    <a:pt x="1050" y="592"/>
                  </a:lnTo>
                  <a:lnTo>
                    <a:pt x="1048" y="586"/>
                  </a:lnTo>
                  <a:lnTo>
                    <a:pt x="1048" y="580"/>
                  </a:lnTo>
                  <a:lnTo>
                    <a:pt x="1048" y="580"/>
                  </a:lnTo>
                  <a:lnTo>
                    <a:pt x="1042" y="572"/>
                  </a:lnTo>
                  <a:lnTo>
                    <a:pt x="1034" y="568"/>
                  </a:lnTo>
                  <a:lnTo>
                    <a:pt x="1034" y="568"/>
                  </a:lnTo>
                  <a:lnTo>
                    <a:pt x="1032" y="568"/>
                  </a:lnTo>
                  <a:lnTo>
                    <a:pt x="1032" y="568"/>
                  </a:lnTo>
                  <a:lnTo>
                    <a:pt x="1028" y="568"/>
                  </a:lnTo>
                  <a:lnTo>
                    <a:pt x="1024" y="570"/>
                  </a:lnTo>
                  <a:lnTo>
                    <a:pt x="1018" y="578"/>
                  </a:lnTo>
                  <a:lnTo>
                    <a:pt x="1018" y="578"/>
                  </a:lnTo>
                  <a:lnTo>
                    <a:pt x="1016" y="582"/>
                  </a:lnTo>
                  <a:lnTo>
                    <a:pt x="1014" y="586"/>
                  </a:lnTo>
                  <a:lnTo>
                    <a:pt x="1014" y="586"/>
                  </a:lnTo>
                  <a:lnTo>
                    <a:pt x="1012" y="588"/>
                  </a:lnTo>
                  <a:lnTo>
                    <a:pt x="1008" y="590"/>
                  </a:lnTo>
                  <a:lnTo>
                    <a:pt x="1008" y="590"/>
                  </a:lnTo>
                  <a:lnTo>
                    <a:pt x="1006" y="594"/>
                  </a:lnTo>
                  <a:lnTo>
                    <a:pt x="1006" y="598"/>
                  </a:lnTo>
                  <a:lnTo>
                    <a:pt x="1008" y="608"/>
                  </a:lnTo>
                  <a:lnTo>
                    <a:pt x="1008" y="608"/>
                  </a:lnTo>
                  <a:lnTo>
                    <a:pt x="1010" y="626"/>
                  </a:lnTo>
                  <a:lnTo>
                    <a:pt x="1008" y="636"/>
                  </a:lnTo>
                  <a:lnTo>
                    <a:pt x="1008" y="640"/>
                  </a:lnTo>
                  <a:lnTo>
                    <a:pt x="1004" y="642"/>
                  </a:lnTo>
                  <a:lnTo>
                    <a:pt x="1004" y="642"/>
                  </a:lnTo>
                  <a:lnTo>
                    <a:pt x="1004" y="642"/>
                  </a:lnTo>
                  <a:lnTo>
                    <a:pt x="1004" y="642"/>
                  </a:lnTo>
                  <a:lnTo>
                    <a:pt x="1002" y="642"/>
                  </a:lnTo>
                  <a:lnTo>
                    <a:pt x="1000" y="640"/>
                  </a:lnTo>
                  <a:lnTo>
                    <a:pt x="998" y="634"/>
                  </a:lnTo>
                  <a:lnTo>
                    <a:pt x="996" y="622"/>
                  </a:lnTo>
                  <a:lnTo>
                    <a:pt x="996" y="622"/>
                  </a:lnTo>
                  <a:lnTo>
                    <a:pt x="996" y="612"/>
                  </a:lnTo>
                  <a:lnTo>
                    <a:pt x="998" y="600"/>
                  </a:lnTo>
                  <a:lnTo>
                    <a:pt x="998" y="600"/>
                  </a:lnTo>
                  <a:lnTo>
                    <a:pt x="996" y="592"/>
                  </a:lnTo>
                  <a:lnTo>
                    <a:pt x="992" y="584"/>
                  </a:lnTo>
                  <a:lnTo>
                    <a:pt x="992" y="584"/>
                  </a:lnTo>
                  <a:lnTo>
                    <a:pt x="988" y="584"/>
                  </a:lnTo>
                  <a:lnTo>
                    <a:pt x="984" y="582"/>
                  </a:lnTo>
                  <a:lnTo>
                    <a:pt x="982" y="580"/>
                  </a:lnTo>
                  <a:lnTo>
                    <a:pt x="982" y="578"/>
                  </a:lnTo>
                  <a:lnTo>
                    <a:pt x="982" y="578"/>
                  </a:lnTo>
                  <a:lnTo>
                    <a:pt x="984" y="574"/>
                  </a:lnTo>
                  <a:lnTo>
                    <a:pt x="988" y="572"/>
                  </a:lnTo>
                  <a:lnTo>
                    <a:pt x="996" y="568"/>
                  </a:lnTo>
                  <a:lnTo>
                    <a:pt x="996" y="568"/>
                  </a:lnTo>
                  <a:lnTo>
                    <a:pt x="1000" y="562"/>
                  </a:lnTo>
                  <a:lnTo>
                    <a:pt x="1002" y="560"/>
                  </a:lnTo>
                  <a:lnTo>
                    <a:pt x="1004" y="558"/>
                  </a:lnTo>
                  <a:lnTo>
                    <a:pt x="1004" y="558"/>
                  </a:lnTo>
                  <a:lnTo>
                    <a:pt x="1004" y="558"/>
                  </a:lnTo>
                  <a:lnTo>
                    <a:pt x="1004" y="558"/>
                  </a:lnTo>
                  <a:lnTo>
                    <a:pt x="1008" y="560"/>
                  </a:lnTo>
                  <a:lnTo>
                    <a:pt x="1008" y="560"/>
                  </a:lnTo>
                  <a:lnTo>
                    <a:pt x="1012" y="560"/>
                  </a:lnTo>
                  <a:lnTo>
                    <a:pt x="1012" y="560"/>
                  </a:lnTo>
                  <a:lnTo>
                    <a:pt x="1012" y="560"/>
                  </a:lnTo>
                  <a:lnTo>
                    <a:pt x="1012" y="560"/>
                  </a:lnTo>
                  <a:lnTo>
                    <a:pt x="1016" y="558"/>
                  </a:lnTo>
                  <a:lnTo>
                    <a:pt x="1018" y="556"/>
                  </a:lnTo>
                  <a:lnTo>
                    <a:pt x="1018" y="554"/>
                  </a:lnTo>
                  <a:lnTo>
                    <a:pt x="1018" y="550"/>
                  </a:lnTo>
                  <a:lnTo>
                    <a:pt x="1020" y="554"/>
                  </a:lnTo>
                  <a:lnTo>
                    <a:pt x="1020" y="554"/>
                  </a:lnTo>
                  <a:lnTo>
                    <a:pt x="1018" y="550"/>
                  </a:lnTo>
                  <a:lnTo>
                    <a:pt x="1016" y="548"/>
                  </a:lnTo>
                  <a:lnTo>
                    <a:pt x="1016" y="548"/>
                  </a:lnTo>
                  <a:lnTo>
                    <a:pt x="1012" y="550"/>
                  </a:lnTo>
                  <a:lnTo>
                    <a:pt x="1006" y="552"/>
                  </a:lnTo>
                  <a:lnTo>
                    <a:pt x="998" y="556"/>
                  </a:lnTo>
                  <a:lnTo>
                    <a:pt x="998" y="556"/>
                  </a:lnTo>
                  <a:lnTo>
                    <a:pt x="998" y="556"/>
                  </a:lnTo>
                  <a:lnTo>
                    <a:pt x="998" y="556"/>
                  </a:lnTo>
                  <a:lnTo>
                    <a:pt x="994" y="554"/>
                  </a:lnTo>
                  <a:lnTo>
                    <a:pt x="992" y="552"/>
                  </a:lnTo>
                  <a:lnTo>
                    <a:pt x="990" y="548"/>
                  </a:lnTo>
                  <a:lnTo>
                    <a:pt x="986" y="542"/>
                  </a:lnTo>
                  <a:lnTo>
                    <a:pt x="984" y="540"/>
                  </a:lnTo>
                  <a:lnTo>
                    <a:pt x="980" y="540"/>
                  </a:lnTo>
                  <a:lnTo>
                    <a:pt x="980" y="540"/>
                  </a:lnTo>
                  <a:lnTo>
                    <a:pt x="980" y="540"/>
                  </a:lnTo>
                  <a:lnTo>
                    <a:pt x="980" y="540"/>
                  </a:lnTo>
                  <a:lnTo>
                    <a:pt x="974" y="540"/>
                  </a:lnTo>
                  <a:lnTo>
                    <a:pt x="968" y="544"/>
                  </a:lnTo>
                  <a:lnTo>
                    <a:pt x="964" y="548"/>
                  </a:lnTo>
                  <a:lnTo>
                    <a:pt x="958" y="550"/>
                  </a:lnTo>
                  <a:lnTo>
                    <a:pt x="958" y="550"/>
                  </a:lnTo>
                  <a:lnTo>
                    <a:pt x="954" y="550"/>
                  </a:lnTo>
                  <a:close/>
                  <a:moveTo>
                    <a:pt x="980" y="498"/>
                  </a:moveTo>
                  <a:lnTo>
                    <a:pt x="980" y="498"/>
                  </a:lnTo>
                  <a:lnTo>
                    <a:pt x="976" y="496"/>
                  </a:lnTo>
                  <a:lnTo>
                    <a:pt x="974" y="492"/>
                  </a:lnTo>
                  <a:lnTo>
                    <a:pt x="974" y="488"/>
                  </a:lnTo>
                  <a:lnTo>
                    <a:pt x="976" y="486"/>
                  </a:lnTo>
                  <a:lnTo>
                    <a:pt x="976" y="486"/>
                  </a:lnTo>
                  <a:lnTo>
                    <a:pt x="980" y="484"/>
                  </a:lnTo>
                  <a:lnTo>
                    <a:pt x="980" y="484"/>
                  </a:lnTo>
                  <a:lnTo>
                    <a:pt x="984" y="486"/>
                  </a:lnTo>
                  <a:lnTo>
                    <a:pt x="984" y="492"/>
                  </a:lnTo>
                  <a:lnTo>
                    <a:pt x="984" y="496"/>
                  </a:lnTo>
                  <a:lnTo>
                    <a:pt x="982" y="498"/>
                  </a:lnTo>
                  <a:lnTo>
                    <a:pt x="980" y="498"/>
                  </a:lnTo>
                  <a:lnTo>
                    <a:pt x="980" y="498"/>
                  </a:lnTo>
                  <a:lnTo>
                    <a:pt x="980" y="498"/>
                  </a:lnTo>
                  <a:close/>
                  <a:moveTo>
                    <a:pt x="838" y="426"/>
                  </a:moveTo>
                  <a:lnTo>
                    <a:pt x="838" y="426"/>
                  </a:lnTo>
                  <a:lnTo>
                    <a:pt x="844" y="426"/>
                  </a:lnTo>
                  <a:lnTo>
                    <a:pt x="848" y="426"/>
                  </a:lnTo>
                  <a:lnTo>
                    <a:pt x="848" y="426"/>
                  </a:lnTo>
                  <a:lnTo>
                    <a:pt x="852" y="420"/>
                  </a:lnTo>
                  <a:lnTo>
                    <a:pt x="852" y="418"/>
                  </a:lnTo>
                  <a:lnTo>
                    <a:pt x="854" y="418"/>
                  </a:lnTo>
                  <a:lnTo>
                    <a:pt x="854" y="418"/>
                  </a:lnTo>
                  <a:lnTo>
                    <a:pt x="860" y="420"/>
                  </a:lnTo>
                  <a:lnTo>
                    <a:pt x="860" y="420"/>
                  </a:lnTo>
                  <a:lnTo>
                    <a:pt x="864" y="424"/>
                  </a:lnTo>
                  <a:lnTo>
                    <a:pt x="866" y="430"/>
                  </a:lnTo>
                  <a:lnTo>
                    <a:pt x="868" y="442"/>
                  </a:lnTo>
                  <a:lnTo>
                    <a:pt x="868" y="442"/>
                  </a:lnTo>
                  <a:lnTo>
                    <a:pt x="870" y="450"/>
                  </a:lnTo>
                  <a:lnTo>
                    <a:pt x="872" y="458"/>
                  </a:lnTo>
                  <a:lnTo>
                    <a:pt x="872" y="458"/>
                  </a:lnTo>
                  <a:lnTo>
                    <a:pt x="876" y="464"/>
                  </a:lnTo>
                  <a:lnTo>
                    <a:pt x="880" y="470"/>
                  </a:lnTo>
                  <a:lnTo>
                    <a:pt x="880" y="470"/>
                  </a:lnTo>
                  <a:lnTo>
                    <a:pt x="882" y="476"/>
                  </a:lnTo>
                  <a:lnTo>
                    <a:pt x="884" y="480"/>
                  </a:lnTo>
                  <a:lnTo>
                    <a:pt x="884" y="480"/>
                  </a:lnTo>
                  <a:lnTo>
                    <a:pt x="890" y="486"/>
                  </a:lnTo>
                  <a:lnTo>
                    <a:pt x="896" y="488"/>
                  </a:lnTo>
                  <a:lnTo>
                    <a:pt x="896" y="488"/>
                  </a:lnTo>
                  <a:lnTo>
                    <a:pt x="900" y="488"/>
                  </a:lnTo>
                  <a:lnTo>
                    <a:pt x="900" y="488"/>
                  </a:lnTo>
                  <a:lnTo>
                    <a:pt x="904" y="488"/>
                  </a:lnTo>
                  <a:lnTo>
                    <a:pt x="904" y="488"/>
                  </a:lnTo>
                  <a:lnTo>
                    <a:pt x="908" y="488"/>
                  </a:lnTo>
                  <a:lnTo>
                    <a:pt x="908" y="488"/>
                  </a:lnTo>
                  <a:lnTo>
                    <a:pt x="910" y="496"/>
                  </a:lnTo>
                  <a:lnTo>
                    <a:pt x="910" y="504"/>
                  </a:lnTo>
                  <a:lnTo>
                    <a:pt x="908" y="510"/>
                  </a:lnTo>
                  <a:lnTo>
                    <a:pt x="906" y="512"/>
                  </a:lnTo>
                  <a:lnTo>
                    <a:pt x="902" y="512"/>
                  </a:lnTo>
                  <a:lnTo>
                    <a:pt x="902" y="512"/>
                  </a:lnTo>
                  <a:lnTo>
                    <a:pt x="900" y="512"/>
                  </a:lnTo>
                  <a:lnTo>
                    <a:pt x="900" y="512"/>
                  </a:lnTo>
                  <a:lnTo>
                    <a:pt x="900" y="504"/>
                  </a:lnTo>
                  <a:lnTo>
                    <a:pt x="900" y="500"/>
                  </a:lnTo>
                  <a:lnTo>
                    <a:pt x="898" y="496"/>
                  </a:lnTo>
                  <a:lnTo>
                    <a:pt x="898" y="496"/>
                  </a:lnTo>
                  <a:lnTo>
                    <a:pt x="890" y="492"/>
                  </a:lnTo>
                  <a:lnTo>
                    <a:pt x="884" y="488"/>
                  </a:lnTo>
                  <a:lnTo>
                    <a:pt x="884" y="488"/>
                  </a:lnTo>
                  <a:lnTo>
                    <a:pt x="876" y="476"/>
                  </a:lnTo>
                  <a:lnTo>
                    <a:pt x="868" y="460"/>
                  </a:lnTo>
                  <a:lnTo>
                    <a:pt x="868" y="460"/>
                  </a:lnTo>
                  <a:lnTo>
                    <a:pt x="860" y="446"/>
                  </a:lnTo>
                  <a:lnTo>
                    <a:pt x="852" y="438"/>
                  </a:lnTo>
                  <a:lnTo>
                    <a:pt x="850" y="436"/>
                  </a:lnTo>
                  <a:lnTo>
                    <a:pt x="846" y="436"/>
                  </a:lnTo>
                  <a:lnTo>
                    <a:pt x="846" y="436"/>
                  </a:lnTo>
                  <a:lnTo>
                    <a:pt x="842" y="436"/>
                  </a:lnTo>
                  <a:lnTo>
                    <a:pt x="842" y="436"/>
                  </a:lnTo>
                  <a:lnTo>
                    <a:pt x="842" y="440"/>
                  </a:lnTo>
                  <a:lnTo>
                    <a:pt x="842" y="444"/>
                  </a:lnTo>
                  <a:lnTo>
                    <a:pt x="848" y="454"/>
                  </a:lnTo>
                  <a:lnTo>
                    <a:pt x="852" y="462"/>
                  </a:lnTo>
                  <a:lnTo>
                    <a:pt x="852" y="466"/>
                  </a:lnTo>
                  <a:lnTo>
                    <a:pt x="850" y="470"/>
                  </a:lnTo>
                  <a:lnTo>
                    <a:pt x="850" y="470"/>
                  </a:lnTo>
                  <a:lnTo>
                    <a:pt x="846" y="464"/>
                  </a:lnTo>
                  <a:lnTo>
                    <a:pt x="842" y="458"/>
                  </a:lnTo>
                  <a:lnTo>
                    <a:pt x="836" y="446"/>
                  </a:lnTo>
                  <a:lnTo>
                    <a:pt x="836" y="446"/>
                  </a:lnTo>
                  <a:lnTo>
                    <a:pt x="832" y="442"/>
                  </a:lnTo>
                  <a:lnTo>
                    <a:pt x="826" y="438"/>
                  </a:lnTo>
                  <a:lnTo>
                    <a:pt x="822" y="434"/>
                  </a:lnTo>
                  <a:lnTo>
                    <a:pt x="820" y="430"/>
                  </a:lnTo>
                  <a:lnTo>
                    <a:pt x="820" y="430"/>
                  </a:lnTo>
                  <a:lnTo>
                    <a:pt x="820" y="428"/>
                  </a:lnTo>
                  <a:lnTo>
                    <a:pt x="824" y="428"/>
                  </a:lnTo>
                  <a:lnTo>
                    <a:pt x="834" y="426"/>
                  </a:lnTo>
                  <a:lnTo>
                    <a:pt x="834" y="426"/>
                  </a:lnTo>
                  <a:lnTo>
                    <a:pt x="836" y="426"/>
                  </a:lnTo>
                  <a:lnTo>
                    <a:pt x="836" y="426"/>
                  </a:lnTo>
                  <a:lnTo>
                    <a:pt x="838" y="426"/>
                  </a:lnTo>
                  <a:close/>
                  <a:moveTo>
                    <a:pt x="736" y="388"/>
                  </a:moveTo>
                  <a:lnTo>
                    <a:pt x="736" y="388"/>
                  </a:lnTo>
                  <a:lnTo>
                    <a:pt x="732" y="386"/>
                  </a:lnTo>
                  <a:lnTo>
                    <a:pt x="732" y="386"/>
                  </a:lnTo>
                  <a:lnTo>
                    <a:pt x="728" y="382"/>
                  </a:lnTo>
                  <a:lnTo>
                    <a:pt x="724" y="376"/>
                  </a:lnTo>
                  <a:lnTo>
                    <a:pt x="722" y="366"/>
                  </a:lnTo>
                  <a:lnTo>
                    <a:pt x="722" y="366"/>
                  </a:lnTo>
                  <a:lnTo>
                    <a:pt x="724" y="362"/>
                  </a:lnTo>
                  <a:lnTo>
                    <a:pt x="726" y="360"/>
                  </a:lnTo>
                  <a:lnTo>
                    <a:pt x="726" y="360"/>
                  </a:lnTo>
                  <a:lnTo>
                    <a:pt x="726" y="360"/>
                  </a:lnTo>
                  <a:lnTo>
                    <a:pt x="726" y="360"/>
                  </a:lnTo>
                  <a:lnTo>
                    <a:pt x="730" y="362"/>
                  </a:lnTo>
                  <a:lnTo>
                    <a:pt x="732" y="364"/>
                  </a:lnTo>
                  <a:lnTo>
                    <a:pt x="734" y="372"/>
                  </a:lnTo>
                  <a:lnTo>
                    <a:pt x="734" y="372"/>
                  </a:lnTo>
                  <a:lnTo>
                    <a:pt x="736" y="374"/>
                  </a:lnTo>
                  <a:lnTo>
                    <a:pt x="740" y="376"/>
                  </a:lnTo>
                  <a:lnTo>
                    <a:pt x="744" y="378"/>
                  </a:lnTo>
                  <a:lnTo>
                    <a:pt x="746" y="382"/>
                  </a:lnTo>
                  <a:lnTo>
                    <a:pt x="746" y="382"/>
                  </a:lnTo>
                  <a:lnTo>
                    <a:pt x="746" y="384"/>
                  </a:lnTo>
                  <a:lnTo>
                    <a:pt x="744" y="386"/>
                  </a:lnTo>
                  <a:lnTo>
                    <a:pt x="736" y="388"/>
                  </a:lnTo>
                  <a:close/>
                  <a:moveTo>
                    <a:pt x="744" y="358"/>
                  </a:moveTo>
                  <a:lnTo>
                    <a:pt x="744" y="358"/>
                  </a:lnTo>
                  <a:lnTo>
                    <a:pt x="740" y="356"/>
                  </a:lnTo>
                  <a:lnTo>
                    <a:pt x="738" y="352"/>
                  </a:lnTo>
                  <a:lnTo>
                    <a:pt x="738" y="352"/>
                  </a:lnTo>
                  <a:lnTo>
                    <a:pt x="738" y="350"/>
                  </a:lnTo>
                  <a:lnTo>
                    <a:pt x="744" y="346"/>
                  </a:lnTo>
                  <a:lnTo>
                    <a:pt x="750" y="342"/>
                  </a:lnTo>
                  <a:lnTo>
                    <a:pt x="754" y="342"/>
                  </a:lnTo>
                  <a:lnTo>
                    <a:pt x="754" y="342"/>
                  </a:lnTo>
                  <a:lnTo>
                    <a:pt x="756" y="342"/>
                  </a:lnTo>
                  <a:lnTo>
                    <a:pt x="756" y="342"/>
                  </a:lnTo>
                  <a:lnTo>
                    <a:pt x="758" y="344"/>
                  </a:lnTo>
                  <a:lnTo>
                    <a:pt x="758" y="346"/>
                  </a:lnTo>
                  <a:lnTo>
                    <a:pt x="756" y="352"/>
                  </a:lnTo>
                  <a:lnTo>
                    <a:pt x="750" y="356"/>
                  </a:lnTo>
                  <a:lnTo>
                    <a:pt x="744" y="358"/>
                  </a:lnTo>
                  <a:close/>
                  <a:moveTo>
                    <a:pt x="830" y="374"/>
                  </a:moveTo>
                  <a:lnTo>
                    <a:pt x="830" y="374"/>
                  </a:lnTo>
                  <a:lnTo>
                    <a:pt x="826" y="374"/>
                  </a:lnTo>
                  <a:lnTo>
                    <a:pt x="826" y="374"/>
                  </a:lnTo>
                  <a:lnTo>
                    <a:pt x="824" y="372"/>
                  </a:lnTo>
                  <a:lnTo>
                    <a:pt x="824" y="370"/>
                  </a:lnTo>
                  <a:lnTo>
                    <a:pt x="826" y="364"/>
                  </a:lnTo>
                  <a:lnTo>
                    <a:pt x="834" y="358"/>
                  </a:lnTo>
                  <a:lnTo>
                    <a:pt x="834" y="358"/>
                  </a:lnTo>
                  <a:lnTo>
                    <a:pt x="840" y="354"/>
                  </a:lnTo>
                  <a:lnTo>
                    <a:pt x="844" y="350"/>
                  </a:lnTo>
                  <a:lnTo>
                    <a:pt x="844" y="350"/>
                  </a:lnTo>
                  <a:lnTo>
                    <a:pt x="846" y="346"/>
                  </a:lnTo>
                  <a:lnTo>
                    <a:pt x="846" y="344"/>
                  </a:lnTo>
                  <a:lnTo>
                    <a:pt x="848" y="342"/>
                  </a:lnTo>
                  <a:lnTo>
                    <a:pt x="848" y="342"/>
                  </a:lnTo>
                  <a:lnTo>
                    <a:pt x="852" y="340"/>
                  </a:lnTo>
                  <a:lnTo>
                    <a:pt x="852" y="340"/>
                  </a:lnTo>
                  <a:lnTo>
                    <a:pt x="852" y="342"/>
                  </a:lnTo>
                  <a:lnTo>
                    <a:pt x="854" y="342"/>
                  </a:lnTo>
                  <a:lnTo>
                    <a:pt x="854" y="348"/>
                  </a:lnTo>
                  <a:lnTo>
                    <a:pt x="850" y="358"/>
                  </a:lnTo>
                  <a:lnTo>
                    <a:pt x="850" y="358"/>
                  </a:lnTo>
                  <a:lnTo>
                    <a:pt x="842" y="368"/>
                  </a:lnTo>
                  <a:lnTo>
                    <a:pt x="836" y="372"/>
                  </a:lnTo>
                  <a:lnTo>
                    <a:pt x="830" y="374"/>
                  </a:lnTo>
                  <a:close/>
                  <a:moveTo>
                    <a:pt x="694" y="324"/>
                  </a:moveTo>
                  <a:lnTo>
                    <a:pt x="694" y="324"/>
                  </a:lnTo>
                  <a:lnTo>
                    <a:pt x="690" y="322"/>
                  </a:lnTo>
                  <a:lnTo>
                    <a:pt x="688" y="320"/>
                  </a:lnTo>
                  <a:lnTo>
                    <a:pt x="688" y="320"/>
                  </a:lnTo>
                  <a:lnTo>
                    <a:pt x="692" y="318"/>
                  </a:lnTo>
                  <a:lnTo>
                    <a:pt x="696" y="314"/>
                  </a:lnTo>
                  <a:lnTo>
                    <a:pt x="704" y="308"/>
                  </a:lnTo>
                  <a:lnTo>
                    <a:pt x="704" y="308"/>
                  </a:lnTo>
                  <a:lnTo>
                    <a:pt x="710" y="306"/>
                  </a:lnTo>
                  <a:lnTo>
                    <a:pt x="716" y="304"/>
                  </a:lnTo>
                  <a:lnTo>
                    <a:pt x="716" y="304"/>
                  </a:lnTo>
                  <a:lnTo>
                    <a:pt x="728" y="308"/>
                  </a:lnTo>
                  <a:lnTo>
                    <a:pt x="728" y="308"/>
                  </a:lnTo>
                  <a:lnTo>
                    <a:pt x="742" y="308"/>
                  </a:lnTo>
                  <a:lnTo>
                    <a:pt x="750" y="310"/>
                  </a:lnTo>
                  <a:lnTo>
                    <a:pt x="756" y="314"/>
                  </a:lnTo>
                  <a:lnTo>
                    <a:pt x="756" y="314"/>
                  </a:lnTo>
                  <a:lnTo>
                    <a:pt x="750" y="316"/>
                  </a:lnTo>
                  <a:lnTo>
                    <a:pt x="746" y="316"/>
                  </a:lnTo>
                  <a:lnTo>
                    <a:pt x="746" y="316"/>
                  </a:lnTo>
                  <a:lnTo>
                    <a:pt x="736" y="316"/>
                  </a:lnTo>
                  <a:lnTo>
                    <a:pt x="736" y="316"/>
                  </a:lnTo>
                  <a:lnTo>
                    <a:pt x="728" y="314"/>
                  </a:lnTo>
                  <a:lnTo>
                    <a:pt x="728" y="314"/>
                  </a:lnTo>
                  <a:lnTo>
                    <a:pt x="718" y="316"/>
                  </a:lnTo>
                  <a:lnTo>
                    <a:pt x="718" y="316"/>
                  </a:lnTo>
                  <a:lnTo>
                    <a:pt x="708" y="320"/>
                  </a:lnTo>
                  <a:lnTo>
                    <a:pt x="700" y="324"/>
                  </a:lnTo>
                  <a:lnTo>
                    <a:pt x="694" y="324"/>
                  </a:lnTo>
                  <a:close/>
                  <a:moveTo>
                    <a:pt x="670" y="254"/>
                  </a:moveTo>
                  <a:lnTo>
                    <a:pt x="670" y="254"/>
                  </a:lnTo>
                  <a:lnTo>
                    <a:pt x="680" y="254"/>
                  </a:lnTo>
                  <a:lnTo>
                    <a:pt x="688" y="250"/>
                  </a:lnTo>
                  <a:lnTo>
                    <a:pt x="688" y="250"/>
                  </a:lnTo>
                  <a:lnTo>
                    <a:pt x="692" y="248"/>
                  </a:lnTo>
                  <a:lnTo>
                    <a:pt x="696" y="242"/>
                  </a:lnTo>
                  <a:lnTo>
                    <a:pt x="700" y="240"/>
                  </a:lnTo>
                  <a:lnTo>
                    <a:pt x="706" y="236"/>
                  </a:lnTo>
                  <a:lnTo>
                    <a:pt x="706" y="236"/>
                  </a:lnTo>
                  <a:lnTo>
                    <a:pt x="710" y="236"/>
                  </a:lnTo>
                  <a:lnTo>
                    <a:pt x="710" y="236"/>
                  </a:lnTo>
                  <a:lnTo>
                    <a:pt x="714" y="238"/>
                  </a:lnTo>
                  <a:lnTo>
                    <a:pt x="714" y="240"/>
                  </a:lnTo>
                  <a:lnTo>
                    <a:pt x="714" y="242"/>
                  </a:lnTo>
                  <a:lnTo>
                    <a:pt x="710" y="246"/>
                  </a:lnTo>
                  <a:lnTo>
                    <a:pt x="710" y="246"/>
                  </a:lnTo>
                  <a:lnTo>
                    <a:pt x="700" y="252"/>
                  </a:lnTo>
                  <a:lnTo>
                    <a:pt x="690" y="256"/>
                  </a:lnTo>
                  <a:lnTo>
                    <a:pt x="690" y="256"/>
                  </a:lnTo>
                  <a:lnTo>
                    <a:pt x="684" y="260"/>
                  </a:lnTo>
                  <a:lnTo>
                    <a:pt x="680" y="262"/>
                  </a:lnTo>
                  <a:lnTo>
                    <a:pt x="672" y="270"/>
                  </a:lnTo>
                  <a:lnTo>
                    <a:pt x="672" y="270"/>
                  </a:lnTo>
                  <a:lnTo>
                    <a:pt x="668" y="272"/>
                  </a:lnTo>
                  <a:lnTo>
                    <a:pt x="660" y="274"/>
                  </a:lnTo>
                  <a:lnTo>
                    <a:pt x="646" y="276"/>
                  </a:lnTo>
                  <a:lnTo>
                    <a:pt x="646" y="276"/>
                  </a:lnTo>
                  <a:lnTo>
                    <a:pt x="636" y="276"/>
                  </a:lnTo>
                  <a:lnTo>
                    <a:pt x="636" y="276"/>
                  </a:lnTo>
                  <a:lnTo>
                    <a:pt x="628" y="276"/>
                  </a:lnTo>
                  <a:lnTo>
                    <a:pt x="624" y="274"/>
                  </a:lnTo>
                  <a:lnTo>
                    <a:pt x="624" y="274"/>
                  </a:lnTo>
                  <a:lnTo>
                    <a:pt x="624" y="270"/>
                  </a:lnTo>
                  <a:lnTo>
                    <a:pt x="624" y="268"/>
                  </a:lnTo>
                  <a:lnTo>
                    <a:pt x="630" y="266"/>
                  </a:lnTo>
                  <a:lnTo>
                    <a:pt x="640" y="262"/>
                  </a:lnTo>
                  <a:lnTo>
                    <a:pt x="640" y="262"/>
                  </a:lnTo>
                  <a:lnTo>
                    <a:pt x="644" y="260"/>
                  </a:lnTo>
                  <a:lnTo>
                    <a:pt x="648" y="256"/>
                  </a:lnTo>
                  <a:lnTo>
                    <a:pt x="648" y="252"/>
                  </a:lnTo>
                  <a:lnTo>
                    <a:pt x="646" y="248"/>
                  </a:lnTo>
                  <a:lnTo>
                    <a:pt x="646" y="248"/>
                  </a:lnTo>
                  <a:lnTo>
                    <a:pt x="640" y="246"/>
                  </a:lnTo>
                  <a:lnTo>
                    <a:pt x="636" y="244"/>
                  </a:lnTo>
                  <a:lnTo>
                    <a:pt x="636" y="242"/>
                  </a:lnTo>
                  <a:lnTo>
                    <a:pt x="636" y="242"/>
                  </a:lnTo>
                  <a:lnTo>
                    <a:pt x="634" y="240"/>
                  </a:lnTo>
                  <a:lnTo>
                    <a:pt x="636" y="240"/>
                  </a:lnTo>
                  <a:lnTo>
                    <a:pt x="640" y="238"/>
                  </a:lnTo>
                  <a:lnTo>
                    <a:pt x="640" y="238"/>
                  </a:lnTo>
                  <a:lnTo>
                    <a:pt x="646" y="240"/>
                  </a:lnTo>
                  <a:lnTo>
                    <a:pt x="652" y="242"/>
                  </a:lnTo>
                  <a:lnTo>
                    <a:pt x="652" y="242"/>
                  </a:lnTo>
                  <a:lnTo>
                    <a:pt x="656" y="244"/>
                  </a:lnTo>
                  <a:lnTo>
                    <a:pt x="658" y="248"/>
                  </a:lnTo>
                  <a:lnTo>
                    <a:pt x="660" y="252"/>
                  </a:lnTo>
                  <a:lnTo>
                    <a:pt x="664" y="254"/>
                  </a:lnTo>
                  <a:lnTo>
                    <a:pt x="664" y="254"/>
                  </a:lnTo>
                  <a:lnTo>
                    <a:pt x="670" y="254"/>
                  </a:lnTo>
                  <a:close/>
                  <a:moveTo>
                    <a:pt x="1172" y="226"/>
                  </a:moveTo>
                  <a:lnTo>
                    <a:pt x="1172" y="226"/>
                  </a:lnTo>
                  <a:lnTo>
                    <a:pt x="1170" y="224"/>
                  </a:lnTo>
                  <a:lnTo>
                    <a:pt x="1168" y="222"/>
                  </a:lnTo>
                  <a:lnTo>
                    <a:pt x="1166" y="216"/>
                  </a:lnTo>
                  <a:lnTo>
                    <a:pt x="1166" y="216"/>
                  </a:lnTo>
                  <a:lnTo>
                    <a:pt x="1166" y="214"/>
                  </a:lnTo>
                  <a:lnTo>
                    <a:pt x="1168" y="212"/>
                  </a:lnTo>
                  <a:lnTo>
                    <a:pt x="1170" y="210"/>
                  </a:lnTo>
                  <a:lnTo>
                    <a:pt x="1174" y="208"/>
                  </a:lnTo>
                  <a:lnTo>
                    <a:pt x="1174" y="208"/>
                  </a:lnTo>
                  <a:lnTo>
                    <a:pt x="1176" y="210"/>
                  </a:lnTo>
                  <a:lnTo>
                    <a:pt x="1176" y="210"/>
                  </a:lnTo>
                  <a:lnTo>
                    <a:pt x="1182" y="212"/>
                  </a:lnTo>
                  <a:lnTo>
                    <a:pt x="1180" y="214"/>
                  </a:lnTo>
                  <a:lnTo>
                    <a:pt x="1180" y="214"/>
                  </a:lnTo>
                  <a:lnTo>
                    <a:pt x="1178" y="220"/>
                  </a:lnTo>
                  <a:lnTo>
                    <a:pt x="1174" y="226"/>
                  </a:lnTo>
                  <a:lnTo>
                    <a:pt x="1174" y="226"/>
                  </a:lnTo>
                  <a:lnTo>
                    <a:pt x="1172" y="226"/>
                  </a:lnTo>
                  <a:close/>
                  <a:moveTo>
                    <a:pt x="548" y="166"/>
                  </a:moveTo>
                  <a:lnTo>
                    <a:pt x="548" y="166"/>
                  </a:lnTo>
                  <a:lnTo>
                    <a:pt x="544" y="166"/>
                  </a:lnTo>
                  <a:lnTo>
                    <a:pt x="544" y="166"/>
                  </a:lnTo>
                  <a:lnTo>
                    <a:pt x="540" y="164"/>
                  </a:lnTo>
                  <a:lnTo>
                    <a:pt x="542" y="162"/>
                  </a:lnTo>
                  <a:lnTo>
                    <a:pt x="550" y="160"/>
                  </a:lnTo>
                  <a:lnTo>
                    <a:pt x="550" y="160"/>
                  </a:lnTo>
                  <a:lnTo>
                    <a:pt x="558" y="158"/>
                  </a:lnTo>
                  <a:lnTo>
                    <a:pt x="566" y="154"/>
                  </a:lnTo>
                  <a:lnTo>
                    <a:pt x="574" y="150"/>
                  </a:lnTo>
                  <a:lnTo>
                    <a:pt x="582" y="148"/>
                  </a:lnTo>
                  <a:lnTo>
                    <a:pt x="582" y="148"/>
                  </a:lnTo>
                  <a:lnTo>
                    <a:pt x="588" y="150"/>
                  </a:lnTo>
                  <a:lnTo>
                    <a:pt x="588" y="150"/>
                  </a:lnTo>
                  <a:lnTo>
                    <a:pt x="588" y="154"/>
                  </a:lnTo>
                  <a:lnTo>
                    <a:pt x="590" y="156"/>
                  </a:lnTo>
                  <a:lnTo>
                    <a:pt x="590" y="156"/>
                  </a:lnTo>
                  <a:lnTo>
                    <a:pt x="596" y="158"/>
                  </a:lnTo>
                  <a:lnTo>
                    <a:pt x="600" y="158"/>
                  </a:lnTo>
                  <a:lnTo>
                    <a:pt x="600" y="158"/>
                  </a:lnTo>
                  <a:lnTo>
                    <a:pt x="610" y="162"/>
                  </a:lnTo>
                  <a:lnTo>
                    <a:pt x="610" y="166"/>
                  </a:lnTo>
                  <a:lnTo>
                    <a:pt x="606" y="168"/>
                  </a:lnTo>
                  <a:lnTo>
                    <a:pt x="606" y="168"/>
                  </a:lnTo>
                  <a:lnTo>
                    <a:pt x="600" y="168"/>
                  </a:lnTo>
                  <a:lnTo>
                    <a:pt x="594" y="170"/>
                  </a:lnTo>
                  <a:lnTo>
                    <a:pt x="588" y="170"/>
                  </a:lnTo>
                  <a:lnTo>
                    <a:pt x="580" y="170"/>
                  </a:lnTo>
                  <a:lnTo>
                    <a:pt x="580" y="170"/>
                  </a:lnTo>
                  <a:lnTo>
                    <a:pt x="574" y="174"/>
                  </a:lnTo>
                  <a:lnTo>
                    <a:pt x="568" y="174"/>
                  </a:lnTo>
                  <a:lnTo>
                    <a:pt x="568" y="174"/>
                  </a:lnTo>
                  <a:lnTo>
                    <a:pt x="560" y="172"/>
                  </a:lnTo>
                  <a:lnTo>
                    <a:pt x="560" y="172"/>
                  </a:lnTo>
                  <a:lnTo>
                    <a:pt x="562" y="168"/>
                  </a:lnTo>
                  <a:lnTo>
                    <a:pt x="564" y="164"/>
                  </a:lnTo>
                  <a:lnTo>
                    <a:pt x="564" y="164"/>
                  </a:lnTo>
                  <a:lnTo>
                    <a:pt x="564" y="164"/>
                  </a:lnTo>
                  <a:lnTo>
                    <a:pt x="564" y="164"/>
                  </a:lnTo>
                  <a:lnTo>
                    <a:pt x="556" y="166"/>
                  </a:lnTo>
                  <a:lnTo>
                    <a:pt x="556" y="166"/>
                  </a:lnTo>
                  <a:lnTo>
                    <a:pt x="548" y="166"/>
                  </a:lnTo>
                  <a:close/>
                  <a:moveTo>
                    <a:pt x="1060" y="0"/>
                  </a:moveTo>
                  <a:lnTo>
                    <a:pt x="1060" y="0"/>
                  </a:lnTo>
                  <a:lnTo>
                    <a:pt x="1058" y="0"/>
                  </a:lnTo>
                  <a:lnTo>
                    <a:pt x="1056" y="2"/>
                  </a:lnTo>
                  <a:lnTo>
                    <a:pt x="1054" y="6"/>
                  </a:lnTo>
                  <a:lnTo>
                    <a:pt x="1054" y="18"/>
                  </a:lnTo>
                  <a:lnTo>
                    <a:pt x="1054" y="18"/>
                  </a:lnTo>
                  <a:lnTo>
                    <a:pt x="1052" y="22"/>
                  </a:lnTo>
                  <a:lnTo>
                    <a:pt x="1052" y="24"/>
                  </a:lnTo>
                  <a:lnTo>
                    <a:pt x="1054" y="26"/>
                  </a:lnTo>
                  <a:lnTo>
                    <a:pt x="1054" y="26"/>
                  </a:lnTo>
                  <a:lnTo>
                    <a:pt x="1058" y="28"/>
                  </a:lnTo>
                  <a:lnTo>
                    <a:pt x="1060" y="28"/>
                  </a:lnTo>
                  <a:lnTo>
                    <a:pt x="1060" y="28"/>
                  </a:lnTo>
                  <a:lnTo>
                    <a:pt x="1062" y="32"/>
                  </a:lnTo>
                  <a:lnTo>
                    <a:pt x="1062" y="34"/>
                  </a:lnTo>
                  <a:lnTo>
                    <a:pt x="1062" y="34"/>
                  </a:lnTo>
                  <a:lnTo>
                    <a:pt x="1066" y="36"/>
                  </a:lnTo>
                  <a:lnTo>
                    <a:pt x="1066" y="36"/>
                  </a:lnTo>
                  <a:lnTo>
                    <a:pt x="1068" y="36"/>
                  </a:lnTo>
                  <a:lnTo>
                    <a:pt x="1068" y="36"/>
                  </a:lnTo>
                  <a:lnTo>
                    <a:pt x="1072" y="34"/>
                  </a:lnTo>
                  <a:lnTo>
                    <a:pt x="1072" y="34"/>
                  </a:lnTo>
                  <a:lnTo>
                    <a:pt x="1072" y="34"/>
                  </a:lnTo>
                  <a:lnTo>
                    <a:pt x="1078" y="32"/>
                  </a:lnTo>
                  <a:lnTo>
                    <a:pt x="1084" y="32"/>
                  </a:lnTo>
                  <a:lnTo>
                    <a:pt x="1084" y="32"/>
                  </a:lnTo>
                  <a:lnTo>
                    <a:pt x="1084" y="32"/>
                  </a:lnTo>
                  <a:lnTo>
                    <a:pt x="1084" y="32"/>
                  </a:lnTo>
                  <a:lnTo>
                    <a:pt x="1084" y="38"/>
                  </a:lnTo>
                  <a:lnTo>
                    <a:pt x="1088" y="44"/>
                  </a:lnTo>
                  <a:lnTo>
                    <a:pt x="1088" y="44"/>
                  </a:lnTo>
                  <a:lnTo>
                    <a:pt x="1094" y="46"/>
                  </a:lnTo>
                  <a:lnTo>
                    <a:pt x="1096" y="46"/>
                  </a:lnTo>
                  <a:lnTo>
                    <a:pt x="1096" y="48"/>
                  </a:lnTo>
                  <a:lnTo>
                    <a:pt x="1096" y="48"/>
                  </a:lnTo>
                  <a:lnTo>
                    <a:pt x="1096" y="50"/>
                  </a:lnTo>
                  <a:lnTo>
                    <a:pt x="1094" y="50"/>
                  </a:lnTo>
                  <a:lnTo>
                    <a:pt x="1094" y="50"/>
                  </a:lnTo>
                  <a:lnTo>
                    <a:pt x="1092" y="50"/>
                  </a:lnTo>
                  <a:lnTo>
                    <a:pt x="1092" y="50"/>
                  </a:lnTo>
                  <a:lnTo>
                    <a:pt x="1092" y="50"/>
                  </a:lnTo>
                  <a:lnTo>
                    <a:pt x="1092" y="50"/>
                  </a:lnTo>
                  <a:lnTo>
                    <a:pt x="1090" y="50"/>
                  </a:lnTo>
                  <a:lnTo>
                    <a:pt x="1090" y="50"/>
                  </a:lnTo>
                  <a:lnTo>
                    <a:pt x="1088" y="50"/>
                  </a:lnTo>
                  <a:lnTo>
                    <a:pt x="1086" y="52"/>
                  </a:lnTo>
                  <a:lnTo>
                    <a:pt x="1086" y="52"/>
                  </a:lnTo>
                  <a:lnTo>
                    <a:pt x="1084" y="54"/>
                  </a:lnTo>
                  <a:lnTo>
                    <a:pt x="1080" y="56"/>
                  </a:lnTo>
                  <a:lnTo>
                    <a:pt x="1080" y="56"/>
                  </a:lnTo>
                  <a:lnTo>
                    <a:pt x="1078" y="56"/>
                  </a:lnTo>
                  <a:lnTo>
                    <a:pt x="1078" y="56"/>
                  </a:lnTo>
                  <a:lnTo>
                    <a:pt x="1074" y="56"/>
                  </a:lnTo>
                  <a:lnTo>
                    <a:pt x="1072" y="54"/>
                  </a:lnTo>
                  <a:lnTo>
                    <a:pt x="1072" y="48"/>
                  </a:lnTo>
                  <a:lnTo>
                    <a:pt x="1072" y="48"/>
                  </a:lnTo>
                  <a:lnTo>
                    <a:pt x="1070" y="44"/>
                  </a:lnTo>
                  <a:lnTo>
                    <a:pt x="1066" y="42"/>
                  </a:lnTo>
                  <a:lnTo>
                    <a:pt x="1066" y="42"/>
                  </a:lnTo>
                  <a:lnTo>
                    <a:pt x="1062" y="42"/>
                  </a:lnTo>
                  <a:lnTo>
                    <a:pt x="1062" y="42"/>
                  </a:lnTo>
                  <a:lnTo>
                    <a:pt x="1060" y="44"/>
                  </a:lnTo>
                  <a:lnTo>
                    <a:pt x="1060" y="46"/>
                  </a:lnTo>
                  <a:lnTo>
                    <a:pt x="1060" y="50"/>
                  </a:lnTo>
                  <a:lnTo>
                    <a:pt x="1058" y="52"/>
                  </a:lnTo>
                  <a:lnTo>
                    <a:pt x="1058" y="52"/>
                  </a:lnTo>
                  <a:lnTo>
                    <a:pt x="1056" y="54"/>
                  </a:lnTo>
                  <a:lnTo>
                    <a:pt x="1054" y="54"/>
                  </a:lnTo>
                  <a:lnTo>
                    <a:pt x="1054" y="54"/>
                  </a:lnTo>
                  <a:lnTo>
                    <a:pt x="1050" y="54"/>
                  </a:lnTo>
                  <a:lnTo>
                    <a:pt x="1048" y="52"/>
                  </a:lnTo>
                  <a:lnTo>
                    <a:pt x="1048" y="52"/>
                  </a:lnTo>
                  <a:lnTo>
                    <a:pt x="1046" y="48"/>
                  </a:lnTo>
                  <a:lnTo>
                    <a:pt x="1046" y="46"/>
                  </a:lnTo>
                  <a:lnTo>
                    <a:pt x="1048" y="42"/>
                  </a:lnTo>
                  <a:lnTo>
                    <a:pt x="1048" y="42"/>
                  </a:lnTo>
                  <a:lnTo>
                    <a:pt x="1052" y="36"/>
                  </a:lnTo>
                  <a:lnTo>
                    <a:pt x="1054" y="34"/>
                  </a:lnTo>
                  <a:lnTo>
                    <a:pt x="1052" y="32"/>
                  </a:lnTo>
                  <a:lnTo>
                    <a:pt x="1052" y="32"/>
                  </a:lnTo>
                  <a:lnTo>
                    <a:pt x="1050" y="30"/>
                  </a:lnTo>
                  <a:lnTo>
                    <a:pt x="1048" y="28"/>
                  </a:lnTo>
                  <a:lnTo>
                    <a:pt x="1044" y="28"/>
                  </a:lnTo>
                  <a:lnTo>
                    <a:pt x="1042" y="24"/>
                  </a:lnTo>
                  <a:lnTo>
                    <a:pt x="1042" y="24"/>
                  </a:lnTo>
                  <a:lnTo>
                    <a:pt x="1042" y="22"/>
                  </a:lnTo>
                  <a:lnTo>
                    <a:pt x="1044" y="20"/>
                  </a:lnTo>
                  <a:lnTo>
                    <a:pt x="1048" y="14"/>
                  </a:lnTo>
                  <a:lnTo>
                    <a:pt x="1050" y="10"/>
                  </a:lnTo>
                  <a:lnTo>
                    <a:pt x="1050" y="8"/>
                  </a:lnTo>
                  <a:lnTo>
                    <a:pt x="1048" y="4"/>
                  </a:lnTo>
                  <a:lnTo>
                    <a:pt x="1048" y="4"/>
                  </a:lnTo>
                  <a:lnTo>
                    <a:pt x="1046" y="4"/>
                  </a:lnTo>
                  <a:lnTo>
                    <a:pt x="1046" y="4"/>
                  </a:lnTo>
                  <a:lnTo>
                    <a:pt x="1038" y="6"/>
                  </a:lnTo>
                  <a:lnTo>
                    <a:pt x="1030" y="8"/>
                  </a:lnTo>
                  <a:lnTo>
                    <a:pt x="1030" y="8"/>
                  </a:lnTo>
                  <a:lnTo>
                    <a:pt x="1028" y="10"/>
                  </a:lnTo>
                  <a:lnTo>
                    <a:pt x="1026" y="12"/>
                  </a:lnTo>
                  <a:lnTo>
                    <a:pt x="1026" y="12"/>
                  </a:lnTo>
                  <a:lnTo>
                    <a:pt x="1022" y="14"/>
                  </a:lnTo>
                  <a:lnTo>
                    <a:pt x="1018" y="16"/>
                  </a:lnTo>
                  <a:lnTo>
                    <a:pt x="1018" y="16"/>
                  </a:lnTo>
                  <a:lnTo>
                    <a:pt x="1014" y="16"/>
                  </a:lnTo>
                  <a:lnTo>
                    <a:pt x="1012" y="18"/>
                  </a:lnTo>
                  <a:lnTo>
                    <a:pt x="1010" y="20"/>
                  </a:lnTo>
                  <a:lnTo>
                    <a:pt x="1010" y="20"/>
                  </a:lnTo>
                  <a:lnTo>
                    <a:pt x="1012" y="22"/>
                  </a:lnTo>
                  <a:lnTo>
                    <a:pt x="1012" y="24"/>
                  </a:lnTo>
                  <a:lnTo>
                    <a:pt x="1012" y="26"/>
                  </a:lnTo>
                  <a:lnTo>
                    <a:pt x="1012" y="26"/>
                  </a:lnTo>
                  <a:lnTo>
                    <a:pt x="1004" y="26"/>
                  </a:lnTo>
                  <a:lnTo>
                    <a:pt x="1004" y="26"/>
                  </a:lnTo>
                  <a:lnTo>
                    <a:pt x="996" y="28"/>
                  </a:lnTo>
                  <a:lnTo>
                    <a:pt x="996" y="28"/>
                  </a:lnTo>
                  <a:lnTo>
                    <a:pt x="996" y="32"/>
                  </a:lnTo>
                  <a:lnTo>
                    <a:pt x="1000" y="36"/>
                  </a:lnTo>
                  <a:lnTo>
                    <a:pt x="1000" y="36"/>
                  </a:lnTo>
                  <a:lnTo>
                    <a:pt x="1006" y="38"/>
                  </a:lnTo>
                  <a:lnTo>
                    <a:pt x="1006" y="38"/>
                  </a:lnTo>
                  <a:lnTo>
                    <a:pt x="1006" y="38"/>
                  </a:lnTo>
                  <a:lnTo>
                    <a:pt x="1006" y="38"/>
                  </a:lnTo>
                  <a:lnTo>
                    <a:pt x="1008" y="38"/>
                  </a:lnTo>
                  <a:lnTo>
                    <a:pt x="1008" y="38"/>
                  </a:lnTo>
                  <a:lnTo>
                    <a:pt x="1012" y="40"/>
                  </a:lnTo>
                  <a:lnTo>
                    <a:pt x="1012" y="40"/>
                  </a:lnTo>
                  <a:lnTo>
                    <a:pt x="1016" y="42"/>
                  </a:lnTo>
                  <a:lnTo>
                    <a:pt x="1016" y="46"/>
                  </a:lnTo>
                  <a:lnTo>
                    <a:pt x="1014" y="48"/>
                  </a:lnTo>
                  <a:lnTo>
                    <a:pt x="1014" y="48"/>
                  </a:lnTo>
                  <a:lnTo>
                    <a:pt x="1010" y="48"/>
                  </a:lnTo>
                  <a:lnTo>
                    <a:pt x="1004" y="50"/>
                  </a:lnTo>
                  <a:lnTo>
                    <a:pt x="1004" y="50"/>
                  </a:lnTo>
                  <a:lnTo>
                    <a:pt x="1008" y="58"/>
                  </a:lnTo>
                  <a:lnTo>
                    <a:pt x="1012" y="62"/>
                  </a:lnTo>
                  <a:lnTo>
                    <a:pt x="1012" y="66"/>
                  </a:lnTo>
                  <a:lnTo>
                    <a:pt x="1012" y="66"/>
                  </a:lnTo>
                  <a:lnTo>
                    <a:pt x="1008" y="68"/>
                  </a:lnTo>
                  <a:lnTo>
                    <a:pt x="1004" y="68"/>
                  </a:lnTo>
                  <a:lnTo>
                    <a:pt x="1004" y="68"/>
                  </a:lnTo>
                  <a:lnTo>
                    <a:pt x="1000" y="68"/>
                  </a:lnTo>
                  <a:lnTo>
                    <a:pt x="1000" y="68"/>
                  </a:lnTo>
                  <a:lnTo>
                    <a:pt x="998" y="62"/>
                  </a:lnTo>
                  <a:lnTo>
                    <a:pt x="996" y="58"/>
                  </a:lnTo>
                  <a:lnTo>
                    <a:pt x="996" y="58"/>
                  </a:lnTo>
                  <a:lnTo>
                    <a:pt x="992" y="56"/>
                  </a:lnTo>
                  <a:lnTo>
                    <a:pt x="988" y="54"/>
                  </a:lnTo>
                  <a:lnTo>
                    <a:pt x="988" y="54"/>
                  </a:lnTo>
                  <a:lnTo>
                    <a:pt x="986" y="50"/>
                  </a:lnTo>
                  <a:lnTo>
                    <a:pt x="986" y="44"/>
                  </a:lnTo>
                  <a:lnTo>
                    <a:pt x="986" y="44"/>
                  </a:lnTo>
                  <a:lnTo>
                    <a:pt x="986" y="32"/>
                  </a:lnTo>
                  <a:lnTo>
                    <a:pt x="986" y="32"/>
                  </a:lnTo>
                  <a:lnTo>
                    <a:pt x="988" y="28"/>
                  </a:lnTo>
                  <a:lnTo>
                    <a:pt x="990" y="24"/>
                  </a:lnTo>
                  <a:lnTo>
                    <a:pt x="990" y="24"/>
                  </a:lnTo>
                  <a:lnTo>
                    <a:pt x="990" y="20"/>
                  </a:lnTo>
                  <a:lnTo>
                    <a:pt x="990" y="18"/>
                  </a:lnTo>
                  <a:lnTo>
                    <a:pt x="992" y="16"/>
                  </a:lnTo>
                  <a:lnTo>
                    <a:pt x="992" y="16"/>
                  </a:lnTo>
                  <a:lnTo>
                    <a:pt x="1000" y="14"/>
                  </a:lnTo>
                  <a:lnTo>
                    <a:pt x="1002" y="12"/>
                  </a:lnTo>
                  <a:lnTo>
                    <a:pt x="1004" y="10"/>
                  </a:lnTo>
                  <a:lnTo>
                    <a:pt x="1004" y="10"/>
                  </a:lnTo>
                  <a:lnTo>
                    <a:pt x="1004" y="6"/>
                  </a:lnTo>
                  <a:lnTo>
                    <a:pt x="1002" y="4"/>
                  </a:lnTo>
                  <a:lnTo>
                    <a:pt x="1002" y="4"/>
                  </a:lnTo>
                  <a:lnTo>
                    <a:pt x="996" y="4"/>
                  </a:lnTo>
                  <a:lnTo>
                    <a:pt x="996" y="4"/>
                  </a:lnTo>
                  <a:lnTo>
                    <a:pt x="996" y="4"/>
                  </a:lnTo>
                  <a:lnTo>
                    <a:pt x="996" y="4"/>
                  </a:lnTo>
                  <a:lnTo>
                    <a:pt x="982" y="2"/>
                  </a:lnTo>
                  <a:lnTo>
                    <a:pt x="982" y="2"/>
                  </a:lnTo>
                  <a:lnTo>
                    <a:pt x="980" y="2"/>
                  </a:lnTo>
                  <a:lnTo>
                    <a:pt x="980" y="2"/>
                  </a:lnTo>
                  <a:lnTo>
                    <a:pt x="978" y="2"/>
                  </a:lnTo>
                  <a:lnTo>
                    <a:pt x="976" y="4"/>
                  </a:lnTo>
                  <a:lnTo>
                    <a:pt x="972" y="8"/>
                  </a:lnTo>
                  <a:lnTo>
                    <a:pt x="972" y="8"/>
                  </a:lnTo>
                  <a:lnTo>
                    <a:pt x="966" y="10"/>
                  </a:lnTo>
                  <a:lnTo>
                    <a:pt x="964" y="12"/>
                  </a:lnTo>
                  <a:lnTo>
                    <a:pt x="962" y="14"/>
                  </a:lnTo>
                  <a:lnTo>
                    <a:pt x="962" y="14"/>
                  </a:lnTo>
                  <a:lnTo>
                    <a:pt x="964" y="16"/>
                  </a:lnTo>
                  <a:lnTo>
                    <a:pt x="966" y="18"/>
                  </a:lnTo>
                  <a:lnTo>
                    <a:pt x="968" y="20"/>
                  </a:lnTo>
                  <a:lnTo>
                    <a:pt x="968" y="22"/>
                  </a:lnTo>
                  <a:lnTo>
                    <a:pt x="968" y="22"/>
                  </a:lnTo>
                  <a:lnTo>
                    <a:pt x="966" y="24"/>
                  </a:lnTo>
                  <a:lnTo>
                    <a:pt x="964" y="26"/>
                  </a:lnTo>
                  <a:lnTo>
                    <a:pt x="964" y="26"/>
                  </a:lnTo>
                  <a:lnTo>
                    <a:pt x="958" y="24"/>
                  </a:lnTo>
                  <a:lnTo>
                    <a:pt x="958" y="24"/>
                  </a:lnTo>
                  <a:lnTo>
                    <a:pt x="956" y="24"/>
                  </a:lnTo>
                  <a:lnTo>
                    <a:pt x="956" y="24"/>
                  </a:lnTo>
                  <a:lnTo>
                    <a:pt x="952" y="24"/>
                  </a:lnTo>
                  <a:lnTo>
                    <a:pt x="952" y="26"/>
                  </a:lnTo>
                  <a:lnTo>
                    <a:pt x="950" y="30"/>
                  </a:lnTo>
                  <a:lnTo>
                    <a:pt x="950" y="30"/>
                  </a:lnTo>
                  <a:lnTo>
                    <a:pt x="946" y="36"/>
                  </a:lnTo>
                  <a:lnTo>
                    <a:pt x="942" y="40"/>
                  </a:lnTo>
                  <a:lnTo>
                    <a:pt x="942" y="40"/>
                  </a:lnTo>
                  <a:lnTo>
                    <a:pt x="940" y="46"/>
                  </a:lnTo>
                  <a:lnTo>
                    <a:pt x="942" y="50"/>
                  </a:lnTo>
                  <a:lnTo>
                    <a:pt x="946" y="56"/>
                  </a:lnTo>
                  <a:lnTo>
                    <a:pt x="950" y="60"/>
                  </a:lnTo>
                  <a:lnTo>
                    <a:pt x="950" y="60"/>
                  </a:lnTo>
                  <a:lnTo>
                    <a:pt x="958" y="62"/>
                  </a:lnTo>
                  <a:lnTo>
                    <a:pt x="962" y="66"/>
                  </a:lnTo>
                  <a:lnTo>
                    <a:pt x="962" y="66"/>
                  </a:lnTo>
                  <a:lnTo>
                    <a:pt x="964" y="70"/>
                  </a:lnTo>
                  <a:lnTo>
                    <a:pt x="968" y="74"/>
                  </a:lnTo>
                  <a:lnTo>
                    <a:pt x="968" y="74"/>
                  </a:lnTo>
                  <a:lnTo>
                    <a:pt x="966" y="76"/>
                  </a:lnTo>
                  <a:lnTo>
                    <a:pt x="968" y="80"/>
                  </a:lnTo>
                  <a:lnTo>
                    <a:pt x="968" y="80"/>
                  </a:lnTo>
                  <a:lnTo>
                    <a:pt x="970" y="84"/>
                  </a:lnTo>
                  <a:lnTo>
                    <a:pt x="976" y="86"/>
                  </a:lnTo>
                  <a:lnTo>
                    <a:pt x="986" y="92"/>
                  </a:lnTo>
                  <a:lnTo>
                    <a:pt x="986" y="92"/>
                  </a:lnTo>
                  <a:lnTo>
                    <a:pt x="996" y="100"/>
                  </a:lnTo>
                  <a:lnTo>
                    <a:pt x="1000" y="104"/>
                  </a:lnTo>
                  <a:lnTo>
                    <a:pt x="1000" y="106"/>
                  </a:lnTo>
                  <a:lnTo>
                    <a:pt x="998" y="108"/>
                  </a:lnTo>
                  <a:lnTo>
                    <a:pt x="998" y="108"/>
                  </a:lnTo>
                  <a:lnTo>
                    <a:pt x="1002" y="112"/>
                  </a:lnTo>
                  <a:lnTo>
                    <a:pt x="1008" y="116"/>
                  </a:lnTo>
                  <a:lnTo>
                    <a:pt x="1010" y="120"/>
                  </a:lnTo>
                  <a:lnTo>
                    <a:pt x="1010" y="122"/>
                  </a:lnTo>
                  <a:lnTo>
                    <a:pt x="1006" y="124"/>
                  </a:lnTo>
                  <a:lnTo>
                    <a:pt x="1006" y="124"/>
                  </a:lnTo>
                  <a:lnTo>
                    <a:pt x="1004" y="124"/>
                  </a:lnTo>
                  <a:lnTo>
                    <a:pt x="1000" y="126"/>
                  </a:lnTo>
                  <a:lnTo>
                    <a:pt x="1000" y="126"/>
                  </a:lnTo>
                  <a:lnTo>
                    <a:pt x="1000" y="128"/>
                  </a:lnTo>
                  <a:lnTo>
                    <a:pt x="1000" y="132"/>
                  </a:lnTo>
                  <a:lnTo>
                    <a:pt x="1000" y="132"/>
                  </a:lnTo>
                  <a:lnTo>
                    <a:pt x="998" y="136"/>
                  </a:lnTo>
                  <a:lnTo>
                    <a:pt x="996" y="138"/>
                  </a:lnTo>
                  <a:lnTo>
                    <a:pt x="992" y="138"/>
                  </a:lnTo>
                  <a:lnTo>
                    <a:pt x="992" y="138"/>
                  </a:lnTo>
                  <a:lnTo>
                    <a:pt x="992" y="142"/>
                  </a:lnTo>
                  <a:lnTo>
                    <a:pt x="992" y="142"/>
                  </a:lnTo>
                  <a:lnTo>
                    <a:pt x="990" y="150"/>
                  </a:lnTo>
                  <a:lnTo>
                    <a:pt x="990" y="154"/>
                  </a:lnTo>
                  <a:lnTo>
                    <a:pt x="990" y="156"/>
                  </a:lnTo>
                  <a:lnTo>
                    <a:pt x="990" y="156"/>
                  </a:lnTo>
                  <a:lnTo>
                    <a:pt x="986" y="158"/>
                  </a:lnTo>
                  <a:lnTo>
                    <a:pt x="986" y="158"/>
                  </a:lnTo>
                  <a:lnTo>
                    <a:pt x="986" y="156"/>
                  </a:lnTo>
                  <a:lnTo>
                    <a:pt x="984" y="154"/>
                  </a:lnTo>
                  <a:lnTo>
                    <a:pt x="982" y="150"/>
                  </a:lnTo>
                  <a:lnTo>
                    <a:pt x="982" y="150"/>
                  </a:lnTo>
                  <a:lnTo>
                    <a:pt x="978" y="146"/>
                  </a:lnTo>
                  <a:lnTo>
                    <a:pt x="972" y="142"/>
                  </a:lnTo>
                  <a:lnTo>
                    <a:pt x="972" y="142"/>
                  </a:lnTo>
                  <a:lnTo>
                    <a:pt x="968" y="138"/>
                  </a:lnTo>
                  <a:lnTo>
                    <a:pt x="968" y="136"/>
                  </a:lnTo>
                  <a:lnTo>
                    <a:pt x="968" y="130"/>
                  </a:lnTo>
                  <a:lnTo>
                    <a:pt x="970" y="124"/>
                  </a:lnTo>
                  <a:lnTo>
                    <a:pt x="972" y="118"/>
                  </a:lnTo>
                  <a:lnTo>
                    <a:pt x="972" y="118"/>
                  </a:lnTo>
                  <a:lnTo>
                    <a:pt x="970" y="114"/>
                  </a:lnTo>
                  <a:lnTo>
                    <a:pt x="968" y="112"/>
                  </a:lnTo>
                  <a:lnTo>
                    <a:pt x="966" y="110"/>
                  </a:lnTo>
                  <a:lnTo>
                    <a:pt x="962" y="110"/>
                  </a:lnTo>
                  <a:lnTo>
                    <a:pt x="962" y="110"/>
                  </a:lnTo>
                  <a:lnTo>
                    <a:pt x="960" y="110"/>
                  </a:lnTo>
                  <a:lnTo>
                    <a:pt x="960" y="110"/>
                  </a:lnTo>
                  <a:lnTo>
                    <a:pt x="956" y="110"/>
                  </a:lnTo>
                  <a:lnTo>
                    <a:pt x="954" y="112"/>
                  </a:lnTo>
                  <a:lnTo>
                    <a:pt x="952" y="118"/>
                  </a:lnTo>
                  <a:lnTo>
                    <a:pt x="954" y="126"/>
                  </a:lnTo>
                  <a:lnTo>
                    <a:pt x="952" y="130"/>
                  </a:lnTo>
                  <a:lnTo>
                    <a:pt x="950" y="134"/>
                  </a:lnTo>
                  <a:lnTo>
                    <a:pt x="950" y="134"/>
                  </a:lnTo>
                  <a:lnTo>
                    <a:pt x="946" y="128"/>
                  </a:lnTo>
                  <a:lnTo>
                    <a:pt x="942" y="122"/>
                  </a:lnTo>
                  <a:lnTo>
                    <a:pt x="940" y="118"/>
                  </a:lnTo>
                  <a:lnTo>
                    <a:pt x="934" y="114"/>
                  </a:lnTo>
                  <a:lnTo>
                    <a:pt x="934" y="114"/>
                  </a:lnTo>
                  <a:lnTo>
                    <a:pt x="930" y="112"/>
                  </a:lnTo>
                  <a:lnTo>
                    <a:pt x="926" y="110"/>
                  </a:lnTo>
                  <a:lnTo>
                    <a:pt x="926" y="110"/>
                  </a:lnTo>
                  <a:lnTo>
                    <a:pt x="924" y="108"/>
                  </a:lnTo>
                  <a:lnTo>
                    <a:pt x="924" y="104"/>
                  </a:lnTo>
                  <a:lnTo>
                    <a:pt x="924" y="104"/>
                  </a:lnTo>
                  <a:lnTo>
                    <a:pt x="918" y="98"/>
                  </a:lnTo>
                  <a:lnTo>
                    <a:pt x="918" y="96"/>
                  </a:lnTo>
                  <a:lnTo>
                    <a:pt x="922" y="94"/>
                  </a:lnTo>
                  <a:lnTo>
                    <a:pt x="922" y="94"/>
                  </a:lnTo>
                  <a:lnTo>
                    <a:pt x="928" y="92"/>
                  </a:lnTo>
                  <a:lnTo>
                    <a:pt x="932" y="92"/>
                  </a:lnTo>
                  <a:lnTo>
                    <a:pt x="934" y="88"/>
                  </a:lnTo>
                  <a:lnTo>
                    <a:pt x="934" y="88"/>
                  </a:lnTo>
                  <a:lnTo>
                    <a:pt x="934" y="82"/>
                  </a:lnTo>
                  <a:lnTo>
                    <a:pt x="930" y="78"/>
                  </a:lnTo>
                  <a:lnTo>
                    <a:pt x="930" y="78"/>
                  </a:lnTo>
                  <a:lnTo>
                    <a:pt x="922" y="72"/>
                  </a:lnTo>
                  <a:lnTo>
                    <a:pt x="916" y="68"/>
                  </a:lnTo>
                  <a:lnTo>
                    <a:pt x="916" y="68"/>
                  </a:lnTo>
                  <a:lnTo>
                    <a:pt x="912" y="62"/>
                  </a:lnTo>
                  <a:lnTo>
                    <a:pt x="908" y="56"/>
                  </a:lnTo>
                  <a:lnTo>
                    <a:pt x="908" y="56"/>
                  </a:lnTo>
                  <a:lnTo>
                    <a:pt x="902" y="54"/>
                  </a:lnTo>
                  <a:lnTo>
                    <a:pt x="898" y="52"/>
                  </a:lnTo>
                  <a:lnTo>
                    <a:pt x="896" y="50"/>
                  </a:lnTo>
                  <a:lnTo>
                    <a:pt x="896" y="50"/>
                  </a:lnTo>
                  <a:lnTo>
                    <a:pt x="890" y="46"/>
                  </a:lnTo>
                  <a:lnTo>
                    <a:pt x="882" y="42"/>
                  </a:lnTo>
                  <a:lnTo>
                    <a:pt x="882" y="42"/>
                  </a:lnTo>
                  <a:lnTo>
                    <a:pt x="882" y="44"/>
                  </a:lnTo>
                  <a:lnTo>
                    <a:pt x="882" y="44"/>
                  </a:lnTo>
                  <a:lnTo>
                    <a:pt x="880" y="48"/>
                  </a:lnTo>
                  <a:lnTo>
                    <a:pt x="880" y="52"/>
                  </a:lnTo>
                  <a:lnTo>
                    <a:pt x="880" y="52"/>
                  </a:lnTo>
                  <a:lnTo>
                    <a:pt x="882" y="58"/>
                  </a:lnTo>
                  <a:lnTo>
                    <a:pt x="882" y="58"/>
                  </a:lnTo>
                  <a:lnTo>
                    <a:pt x="880" y="60"/>
                  </a:lnTo>
                  <a:lnTo>
                    <a:pt x="876" y="60"/>
                  </a:lnTo>
                  <a:lnTo>
                    <a:pt x="876" y="60"/>
                  </a:lnTo>
                  <a:lnTo>
                    <a:pt x="874" y="64"/>
                  </a:lnTo>
                  <a:lnTo>
                    <a:pt x="872" y="68"/>
                  </a:lnTo>
                  <a:lnTo>
                    <a:pt x="870" y="72"/>
                  </a:lnTo>
                  <a:lnTo>
                    <a:pt x="868" y="74"/>
                  </a:lnTo>
                  <a:lnTo>
                    <a:pt x="868" y="74"/>
                  </a:lnTo>
                  <a:lnTo>
                    <a:pt x="864" y="78"/>
                  </a:lnTo>
                  <a:lnTo>
                    <a:pt x="862" y="78"/>
                  </a:lnTo>
                  <a:lnTo>
                    <a:pt x="860" y="82"/>
                  </a:lnTo>
                  <a:lnTo>
                    <a:pt x="860" y="82"/>
                  </a:lnTo>
                  <a:lnTo>
                    <a:pt x="860" y="84"/>
                  </a:lnTo>
                  <a:lnTo>
                    <a:pt x="862" y="86"/>
                  </a:lnTo>
                  <a:lnTo>
                    <a:pt x="868" y="90"/>
                  </a:lnTo>
                  <a:lnTo>
                    <a:pt x="868" y="90"/>
                  </a:lnTo>
                  <a:lnTo>
                    <a:pt x="880" y="98"/>
                  </a:lnTo>
                  <a:lnTo>
                    <a:pt x="886" y="100"/>
                  </a:lnTo>
                  <a:lnTo>
                    <a:pt x="894" y="102"/>
                  </a:lnTo>
                  <a:lnTo>
                    <a:pt x="894" y="102"/>
                  </a:lnTo>
                  <a:lnTo>
                    <a:pt x="894" y="102"/>
                  </a:lnTo>
                  <a:lnTo>
                    <a:pt x="894" y="102"/>
                  </a:lnTo>
                  <a:lnTo>
                    <a:pt x="898" y="102"/>
                  </a:lnTo>
                  <a:lnTo>
                    <a:pt x="898" y="102"/>
                  </a:lnTo>
                  <a:lnTo>
                    <a:pt x="902" y="102"/>
                  </a:lnTo>
                  <a:lnTo>
                    <a:pt x="902" y="102"/>
                  </a:lnTo>
                  <a:lnTo>
                    <a:pt x="904" y="102"/>
                  </a:lnTo>
                  <a:lnTo>
                    <a:pt x="906" y="106"/>
                  </a:lnTo>
                  <a:lnTo>
                    <a:pt x="906" y="106"/>
                  </a:lnTo>
                  <a:lnTo>
                    <a:pt x="904" y="108"/>
                  </a:lnTo>
                  <a:lnTo>
                    <a:pt x="902" y="108"/>
                  </a:lnTo>
                  <a:lnTo>
                    <a:pt x="894" y="110"/>
                  </a:lnTo>
                  <a:lnTo>
                    <a:pt x="894" y="110"/>
                  </a:lnTo>
                  <a:lnTo>
                    <a:pt x="892" y="112"/>
                  </a:lnTo>
                  <a:lnTo>
                    <a:pt x="890" y="116"/>
                  </a:lnTo>
                  <a:lnTo>
                    <a:pt x="890" y="118"/>
                  </a:lnTo>
                  <a:lnTo>
                    <a:pt x="894" y="122"/>
                  </a:lnTo>
                  <a:lnTo>
                    <a:pt x="894" y="122"/>
                  </a:lnTo>
                  <a:lnTo>
                    <a:pt x="898" y="122"/>
                  </a:lnTo>
                  <a:lnTo>
                    <a:pt x="902" y="124"/>
                  </a:lnTo>
                  <a:lnTo>
                    <a:pt x="902" y="124"/>
                  </a:lnTo>
                  <a:lnTo>
                    <a:pt x="902" y="124"/>
                  </a:lnTo>
                  <a:lnTo>
                    <a:pt x="902" y="126"/>
                  </a:lnTo>
                  <a:lnTo>
                    <a:pt x="902" y="128"/>
                  </a:lnTo>
                  <a:lnTo>
                    <a:pt x="898" y="128"/>
                  </a:lnTo>
                  <a:lnTo>
                    <a:pt x="898" y="128"/>
                  </a:lnTo>
                  <a:lnTo>
                    <a:pt x="894" y="132"/>
                  </a:lnTo>
                  <a:lnTo>
                    <a:pt x="888" y="134"/>
                  </a:lnTo>
                  <a:lnTo>
                    <a:pt x="888" y="134"/>
                  </a:lnTo>
                  <a:lnTo>
                    <a:pt x="878" y="134"/>
                  </a:lnTo>
                  <a:lnTo>
                    <a:pt x="874" y="136"/>
                  </a:lnTo>
                  <a:lnTo>
                    <a:pt x="872" y="140"/>
                  </a:lnTo>
                  <a:lnTo>
                    <a:pt x="872" y="140"/>
                  </a:lnTo>
                  <a:lnTo>
                    <a:pt x="874" y="142"/>
                  </a:lnTo>
                  <a:lnTo>
                    <a:pt x="876" y="146"/>
                  </a:lnTo>
                  <a:lnTo>
                    <a:pt x="878" y="148"/>
                  </a:lnTo>
                  <a:lnTo>
                    <a:pt x="876" y="150"/>
                  </a:lnTo>
                  <a:lnTo>
                    <a:pt x="876" y="150"/>
                  </a:lnTo>
                  <a:lnTo>
                    <a:pt x="874" y="150"/>
                  </a:lnTo>
                  <a:lnTo>
                    <a:pt x="874" y="150"/>
                  </a:lnTo>
                  <a:lnTo>
                    <a:pt x="870" y="148"/>
                  </a:lnTo>
                  <a:lnTo>
                    <a:pt x="866" y="146"/>
                  </a:lnTo>
                  <a:lnTo>
                    <a:pt x="864" y="140"/>
                  </a:lnTo>
                  <a:lnTo>
                    <a:pt x="864" y="132"/>
                  </a:lnTo>
                  <a:lnTo>
                    <a:pt x="864" y="130"/>
                  </a:lnTo>
                  <a:lnTo>
                    <a:pt x="860" y="126"/>
                  </a:lnTo>
                  <a:lnTo>
                    <a:pt x="860" y="126"/>
                  </a:lnTo>
                  <a:lnTo>
                    <a:pt x="858" y="124"/>
                  </a:lnTo>
                  <a:lnTo>
                    <a:pt x="852" y="124"/>
                  </a:lnTo>
                  <a:lnTo>
                    <a:pt x="852" y="124"/>
                  </a:lnTo>
                  <a:lnTo>
                    <a:pt x="848" y="126"/>
                  </a:lnTo>
                  <a:lnTo>
                    <a:pt x="848" y="128"/>
                  </a:lnTo>
                  <a:lnTo>
                    <a:pt x="848" y="130"/>
                  </a:lnTo>
                  <a:lnTo>
                    <a:pt x="848" y="130"/>
                  </a:lnTo>
                  <a:lnTo>
                    <a:pt x="854" y="134"/>
                  </a:lnTo>
                  <a:lnTo>
                    <a:pt x="856" y="136"/>
                  </a:lnTo>
                  <a:lnTo>
                    <a:pt x="856" y="140"/>
                  </a:lnTo>
                  <a:lnTo>
                    <a:pt x="856" y="140"/>
                  </a:lnTo>
                  <a:lnTo>
                    <a:pt x="856" y="140"/>
                  </a:lnTo>
                  <a:lnTo>
                    <a:pt x="856" y="140"/>
                  </a:lnTo>
                  <a:lnTo>
                    <a:pt x="850" y="138"/>
                  </a:lnTo>
                  <a:lnTo>
                    <a:pt x="850" y="138"/>
                  </a:lnTo>
                  <a:lnTo>
                    <a:pt x="844" y="136"/>
                  </a:lnTo>
                  <a:lnTo>
                    <a:pt x="844" y="136"/>
                  </a:lnTo>
                  <a:lnTo>
                    <a:pt x="844" y="136"/>
                  </a:lnTo>
                  <a:lnTo>
                    <a:pt x="844" y="136"/>
                  </a:lnTo>
                  <a:lnTo>
                    <a:pt x="836" y="138"/>
                  </a:lnTo>
                  <a:lnTo>
                    <a:pt x="830" y="142"/>
                  </a:lnTo>
                  <a:lnTo>
                    <a:pt x="830" y="142"/>
                  </a:lnTo>
                  <a:lnTo>
                    <a:pt x="826" y="142"/>
                  </a:lnTo>
                  <a:lnTo>
                    <a:pt x="826" y="142"/>
                  </a:lnTo>
                  <a:lnTo>
                    <a:pt x="820" y="140"/>
                  </a:lnTo>
                  <a:lnTo>
                    <a:pt x="814" y="138"/>
                  </a:lnTo>
                  <a:lnTo>
                    <a:pt x="804" y="136"/>
                  </a:lnTo>
                  <a:lnTo>
                    <a:pt x="804" y="136"/>
                  </a:lnTo>
                  <a:lnTo>
                    <a:pt x="794" y="134"/>
                  </a:lnTo>
                  <a:lnTo>
                    <a:pt x="786" y="130"/>
                  </a:lnTo>
                  <a:lnTo>
                    <a:pt x="786" y="130"/>
                  </a:lnTo>
                  <a:lnTo>
                    <a:pt x="780" y="124"/>
                  </a:lnTo>
                  <a:lnTo>
                    <a:pt x="774" y="122"/>
                  </a:lnTo>
                  <a:lnTo>
                    <a:pt x="774" y="122"/>
                  </a:lnTo>
                  <a:lnTo>
                    <a:pt x="774" y="122"/>
                  </a:lnTo>
                  <a:lnTo>
                    <a:pt x="774" y="122"/>
                  </a:lnTo>
                  <a:lnTo>
                    <a:pt x="770" y="122"/>
                  </a:lnTo>
                  <a:lnTo>
                    <a:pt x="770" y="122"/>
                  </a:lnTo>
                  <a:lnTo>
                    <a:pt x="764" y="122"/>
                  </a:lnTo>
                  <a:lnTo>
                    <a:pt x="764" y="122"/>
                  </a:lnTo>
                  <a:lnTo>
                    <a:pt x="760" y="120"/>
                  </a:lnTo>
                  <a:lnTo>
                    <a:pt x="760" y="120"/>
                  </a:lnTo>
                  <a:lnTo>
                    <a:pt x="760" y="118"/>
                  </a:lnTo>
                  <a:lnTo>
                    <a:pt x="760" y="116"/>
                  </a:lnTo>
                  <a:lnTo>
                    <a:pt x="764" y="114"/>
                  </a:lnTo>
                  <a:lnTo>
                    <a:pt x="764" y="112"/>
                  </a:lnTo>
                  <a:lnTo>
                    <a:pt x="764" y="112"/>
                  </a:lnTo>
                  <a:lnTo>
                    <a:pt x="756" y="108"/>
                  </a:lnTo>
                  <a:lnTo>
                    <a:pt x="756" y="108"/>
                  </a:lnTo>
                  <a:lnTo>
                    <a:pt x="752" y="110"/>
                  </a:lnTo>
                  <a:lnTo>
                    <a:pt x="746" y="110"/>
                  </a:lnTo>
                  <a:lnTo>
                    <a:pt x="746" y="110"/>
                  </a:lnTo>
                  <a:lnTo>
                    <a:pt x="738" y="114"/>
                  </a:lnTo>
                  <a:lnTo>
                    <a:pt x="738" y="114"/>
                  </a:lnTo>
                  <a:lnTo>
                    <a:pt x="734" y="114"/>
                  </a:lnTo>
                  <a:lnTo>
                    <a:pt x="730" y="116"/>
                  </a:lnTo>
                  <a:lnTo>
                    <a:pt x="730" y="116"/>
                  </a:lnTo>
                  <a:lnTo>
                    <a:pt x="728" y="118"/>
                  </a:lnTo>
                  <a:lnTo>
                    <a:pt x="726" y="122"/>
                  </a:lnTo>
                  <a:lnTo>
                    <a:pt x="728" y="124"/>
                  </a:lnTo>
                  <a:lnTo>
                    <a:pt x="732" y="126"/>
                  </a:lnTo>
                  <a:lnTo>
                    <a:pt x="732" y="126"/>
                  </a:lnTo>
                  <a:lnTo>
                    <a:pt x="734" y="128"/>
                  </a:lnTo>
                  <a:lnTo>
                    <a:pt x="734" y="128"/>
                  </a:lnTo>
                  <a:lnTo>
                    <a:pt x="740" y="126"/>
                  </a:lnTo>
                  <a:lnTo>
                    <a:pt x="740" y="126"/>
                  </a:lnTo>
                  <a:lnTo>
                    <a:pt x="746" y="124"/>
                  </a:lnTo>
                  <a:lnTo>
                    <a:pt x="746" y="124"/>
                  </a:lnTo>
                  <a:lnTo>
                    <a:pt x="748" y="126"/>
                  </a:lnTo>
                  <a:lnTo>
                    <a:pt x="748" y="126"/>
                  </a:lnTo>
                  <a:lnTo>
                    <a:pt x="744" y="130"/>
                  </a:lnTo>
                  <a:lnTo>
                    <a:pt x="740" y="132"/>
                  </a:lnTo>
                  <a:lnTo>
                    <a:pt x="736" y="134"/>
                  </a:lnTo>
                  <a:lnTo>
                    <a:pt x="734" y="136"/>
                  </a:lnTo>
                  <a:lnTo>
                    <a:pt x="734" y="136"/>
                  </a:lnTo>
                  <a:lnTo>
                    <a:pt x="734" y="142"/>
                  </a:lnTo>
                  <a:lnTo>
                    <a:pt x="736" y="146"/>
                  </a:lnTo>
                  <a:lnTo>
                    <a:pt x="738" y="150"/>
                  </a:lnTo>
                  <a:lnTo>
                    <a:pt x="736" y="154"/>
                  </a:lnTo>
                  <a:lnTo>
                    <a:pt x="736" y="154"/>
                  </a:lnTo>
                  <a:lnTo>
                    <a:pt x="734" y="154"/>
                  </a:lnTo>
                  <a:lnTo>
                    <a:pt x="734" y="154"/>
                  </a:lnTo>
                  <a:lnTo>
                    <a:pt x="728" y="152"/>
                  </a:lnTo>
                  <a:lnTo>
                    <a:pt x="726" y="148"/>
                  </a:lnTo>
                  <a:lnTo>
                    <a:pt x="720" y="140"/>
                  </a:lnTo>
                  <a:lnTo>
                    <a:pt x="720" y="140"/>
                  </a:lnTo>
                  <a:lnTo>
                    <a:pt x="716" y="136"/>
                  </a:lnTo>
                  <a:lnTo>
                    <a:pt x="712" y="134"/>
                  </a:lnTo>
                  <a:lnTo>
                    <a:pt x="706" y="132"/>
                  </a:lnTo>
                  <a:lnTo>
                    <a:pt x="704" y="128"/>
                  </a:lnTo>
                  <a:lnTo>
                    <a:pt x="704" y="128"/>
                  </a:lnTo>
                  <a:lnTo>
                    <a:pt x="696" y="132"/>
                  </a:lnTo>
                  <a:lnTo>
                    <a:pt x="688" y="132"/>
                  </a:lnTo>
                  <a:lnTo>
                    <a:pt x="688" y="132"/>
                  </a:lnTo>
                  <a:lnTo>
                    <a:pt x="686" y="132"/>
                  </a:lnTo>
                  <a:lnTo>
                    <a:pt x="686" y="132"/>
                  </a:lnTo>
                  <a:lnTo>
                    <a:pt x="682" y="132"/>
                  </a:lnTo>
                  <a:lnTo>
                    <a:pt x="682" y="132"/>
                  </a:lnTo>
                  <a:lnTo>
                    <a:pt x="672" y="134"/>
                  </a:lnTo>
                  <a:lnTo>
                    <a:pt x="662" y="134"/>
                  </a:lnTo>
                  <a:lnTo>
                    <a:pt x="662" y="134"/>
                  </a:lnTo>
                  <a:lnTo>
                    <a:pt x="660" y="134"/>
                  </a:lnTo>
                  <a:lnTo>
                    <a:pt x="660" y="134"/>
                  </a:lnTo>
                  <a:lnTo>
                    <a:pt x="654" y="134"/>
                  </a:lnTo>
                  <a:lnTo>
                    <a:pt x="650" y="132"/>
                  </a:lnTo>
                  <a:lnTo>
                    <a:pt x="648" y="130"/>
                  </a:lnTo>
                  <a:lnTo>
                    <a:pt x="650" y="126"/>
                  </a:lnTo>
                  <a:lnTo>
                    <a:pt x="650" y="126"/>
                  </a:lnTo>
                  <a:lnTo>
                    <a:pt x="654" y="124"/>
                  </a:lnTo>
                  <a:lnTo>
                    <a:pt x="658" y="122"/>
                  </a:lnTo>
                  <a:lnTo>
                    <a:pt x="662" y="120"/>
                  </a:lnTo>
                  <a:lnTo>
                    <a:pt x="664" y="118"/>
                  </a:lnTo>
                  <a:lnTo>
                    <a:pt x="664" y="118"/>
                  </a:lnTo>
                  <a:lnTo>
                    <a:pt x="664" y="118"/>
                  </a:lnTo>
                  <a:lnTo>
                    <a:pt x="662" y="116"/>
                  </a:lnTo>
                  <a:lnTo>
                    <a:pt x="660" y="114"/>
                  </a:lnTo>
                  <a:lnTo>
                    <a:pt x="656" y="112"/>
                  </a:lnTo>
                  <a:lnTo>
                    <a:pt x="656" y="112"/>
                  </a:lnTo>
                  <a:lnTo>
                    <a:pt x="652" y="108"/>
                  </a:lnTo>
                  <a:lnTo>
                    <a:pt x="652" y="108"/>
                  </a:lnTo>
                  <a:lnTo>
                    <a:pt x="650" y="106"/>
                  </a:lnTo>
                  <a:lnTo>
                    <a:pt x="646" y="104"/>
                  </a:lnTo>
                  <a:lnTo>
                    <a:pt x="636" y="104"/>
                  </a:lnTo>
                  <a:lnTo>
                    <a:pt x="636" y="104"/>
                  </a:lnTo>
                  <a:lnTo>
                    <a:pt x="636" y="104"/>
                  </a:lnTo>
                  <a:lnTo>
                    <a:pt x="636" y="104"/>
                  </a:lnTo>
                  <a:lnTo>
                    <a:pt x="630" y="104"/>
                  </a:lnTo>
                  <a:lnTo>
                    <a:pt x="630" y="104"/>
                  </a:lnTo>
                  <a:lnTo>
                    <a:pt x="624" y="104"/>
                  </a:lnTo>
                  <a:lnTo>
                    <a:pt x="624" y="104"/>
                  </a:lnTo>
                  <a:lnTo>
                    <a:pt x="618" y="102"/>
                  </a:lnTo>
                  <a:lnTo>
                    <a:pt x="618" y="102"/>
                  </a:lnTo>
                  <a:lnTo>
                    <a:pt x="612" y="98"/>
                  </a:lnTo>
                  <a:lnTo>
                    <a:pt x="612" y="98"/>
                  </a:lnTo>
                  <a:lnTo>
                    <a:pt x="610" y="98"/>
                  </a:lnTo>
                  <a:lnTo>
                    <a:pt x="610" y="98"/>
                  </a:lnTo>
                  <a:lnTo>
                    <a:pt x="608" y="98"/>
                  </a:lnTo>
                  <a:lnTo>
                    <a:pt x="608" y="98"/>
                  </a:lnTo>
                  <a:lnTo>
                    <a:pt x="604" y="100"/>
                  </a:lnTo>
                  <a:lnTo>
                    <a:pt x="604" y="100"/>
                  </a:lnTo>
                  <a:lnTo>
                    <a:pt x="604" y="100"/>
                  </a:lnTo>
                  <a:lnTo>
                    <a:pt x="604" y="100"/>
                  </a:lnTo>
                  <a:lnTo>
                    <a:pt x="600" y="98"/>
                  </a:lnTo>
                  <a:lnTo>
                    <a:pt x="598" y="96"/>
                  </a:lnTo>
                  <a:lnTo>
                    <a:pt x="592" y="92"/>
                  </a:lnTo>
                  <a:lnTo>
                    <a:pt x="592" y="92"/>
                  </a:lnTo>
                  <a:lnTo>
                    <a:pt x="588" y="92"/>
                  </a:lnTo>
                  <a:lnTo>
                    <a:pt x="582" y="90"/>
                  </a:lnTo>
                  <a:lnTo>
                    <a:pt x="582" y="90"/>
                  </a:lnTo>
                  <a:lnTo>
                    <a:pt x="580" y="88"/>
                  </a:lnTo>
                  <a:lnTo>
                    <a:pt x="576" y="86"/>
                  </a:lnTo>
                  <a:lnTo>
                    <a:pt x="576" y="86"/>
                  </a:lnTo>
                  <a:lnTo>
                    <a:pt x="574" y="84"/>
                  </a:lnTo>
                  <a:lnTo>
                    <a:pt x="572" y="82"/>
                  </a:lnTo>
                  <a:lnTo>
                    <a:pt x="572" y="82"/>
                  </a:lnTo>
                  <a:lnTo>
                    <a:pt x="564" y="80"/>
                  </a:lnTo>
                  <a:lnTo>
                    <a:pt x="564" y="80"/>
                  </a:lnTo>
                  <a:lnTo>
                    <a:pt x="564" y="80"/>
                  </a:lnTo>
                  <a:lnTo>
                    <a:pt x="564" y="80"/>
                  </a:lnTo>
                  <a:lnTo>
                    <a:pt x="558" y="82"/>
                  </a:lnTo>
                  <a:lnTo>
                    <a:pt x="554" y="84"/>
                  </a:lnTo>
                  <a:lnTo>
                    <a:pt x="550" y="88"/>
                  </a:lnTo>
                  <a:lnTo>
                    <a:pt x="544" y="90"/>
                  </a:lnTo>
                  <a:lnTo>
                    <a:pt x="544" y="90"/>
                  </a:lnTo>
                  <a:lnTo>
                    <a:pt x="544" y="90"/>
                  </a:lnTo>
                  <a:lnTo>
                    <a:pt x="544" y="90"/>
                  </a:lnTo>
                  <a:lnTo>
                    <a:pt x="540" y="88"/>
                  </a:lnTo>
                  <a:lnTo>
                    <a:pt x="538" y="86"/>
                  </a:lnTo>
                  <a:lnTo>
                    <a:pt x="538" y="82"/>
                  </a:lnTo>
                  <a:lnTo>
                    <a:pt x="536" y="80"/>
                  </a:lnTo>
                  <a:lnTo>
                    <a:pt x="536" y="80"/>
                  </a:lnTo>
                  <a:lnTo>
                    <a:pt x="532" y="78"/>
                  </a:lnTo>
                  <a:lnTo>
                    <a:pt x="532" y="78"/>
                  </a:lnTo>
                  <a:lnTo>
                    <a:pt x="530" y="80"/>
                  </a:lnTo>
                  <a:lnTo>
                    <a:pt x="528" y="82"/>
                  </a:lnTo>
                  <a:lnTo>
                    <a:pt x="526" y="86"/>
                  </a:lnTo>
                  <a:lnTo>
                    <a:pt x="526" y="86"/>
                  </a:lnTo>
                  <a:lnTo>
                    <a:pt x="528" y="90"/>
                  </a:lnTo>
                  <a:lnTo>
                    <a:pt x="528" y="92"/>
                  </a:lnTo>
                  <a:lnTo>
                    <a:pt x="528" y="94"/>
                  </a:lnTo>
                  <a:lnTo>
                    <a:pt x="524" y="96"/>
                  </a:lnTo>
                  <a:lnTo>
                    <a:pt x="524" y="96"/>
                  </a:lnTo>
                  <a:lnTo>
                    <a:pt x="522" y="96"/>
                  </a:lnTo>
                  <a:lnTo>
                    <a:pt x="522" y="96"/>
                  </a:lnTo>
                  <a:lnTo>
                    <a:pt x="516" y="94"/>
                  </a:lnTo>
                  <a:lnTo>
                    <a:pt x="512" y="90"/>
                  </a:lnTo>
                  <a:lnTo>
                    <a:pt x="504" y="78"/>
                  </a:lnTo>
                  <a:lnTo>
                    <a:pt x="504" y="78"/>
                  </a:lnTo>
                  <a:lnTo>
                    <a:pt x="500" y="74"/>
                  </a:lnTo>
                  <a:lnTo>
                    <a:pt x="494" y="72"/>
                  </a:lnTo>
                  <a:lnTo>
                    <a:pt x="494" y="72"/>
                  </a:lnTo>
                  <a:lnTo>
                    <a:pt x="490" y="72"/>
                  </a:lnTo>
                  <a:lnTo>
                    <a:pt x="490" y="72"/>
                  </a:lnTo>
                  <a:lnTo>
                    <a:pt x="488" y="74"/>
                  </a:lnTo>
                  <a:lnTo>
                    <a:pt x="488" y="76"/>
                  </a:lnTo>
                  <a:lnTo>
                    <a:pt x="486" y="76"/>
                  </a:lnTo>
                  <a:lnTo>
                    <a:pt x="484" y="78"/>
                  </a:lnTo>
                  <a:lnTo>
                    <a:pt x="484" y="78"/>
                  </a:lnTo>
                  <a:lnTo>
                    <a:pt x="480" y="76"/>
                  </a:lnTo>
                  <a:lnTo>
                    <a:pt x="480" y="76"/>
                  </a:lnTo>
                  <a:lnTo>
                    <a:pt x="476" y="72"/>
                  </a:lnTo>
                  <a:lnTo>
                    <a:pt x="474" y="70"/>
                  </a:lnTo>
                  <a:lnTo>
                    <a:pt x="472" y="70"/>
                  </a:lnTo>
                  <a:lnTo>
                    <a:pt x="472" y="70"/>
                  </a:lnTo>
                  <a:lnTo>
                    <a:pt x="468" y="70"/>
                  </a:lnTo>
                  <a:lnTo>
                    <a:pt x="468" y="70"/>
                  </a:lnTo>
                  <a:lnTo>
                    <a:pt x="462" y="72"/>
                  </a:lnTo>
                  <a:lnTo>
                    <a:pt x="454" y="74"/>
                  </a:lnTo>
                  <a:lnTo>
                    <a:pt x="454" y="74"/>
                  </a:lnTo>
                  <a:lnTo>
                    <a:pt x="446" y="76"/>
                  </a:lnTo>
                  <a:lnTo>
                    <a:pt x="442" y="76"/>
                  </a:lnTo>
                  <a:lnTo>
                    <a:pt x="438" y="80"/>
                  </a:lnTo>
                  <a:lnTo>
                    <a:pt x="438" y="80"/>
                  </a:lnTo>
                  <a:lnTo>
                    <a:pt x="434" y="86"/>
                  </a:lnTo>
                  <a:lnTo>
                    <a:pt x="434" y="86"/>
                  </a:lnTo>
                  <a:lnTo>
                    <a:pt x="430" y="88"/>
                  </a:lnTo>
                  <a:lnTo>
                    <a:pt x="430" y="88"/>
                  </a:lnTo>
                  <a:lnTo>
                    <a:pt x="426" y="86"/>
                  </a:lnTo>
                  <a:lnTo>
                    <a:pt x="426" y="86"/>
                  </a:lnTo>
                  <a:lnTo>
                    <a:pt x="424" y="86"/>
                  </a:lnTo>
                  <a:lnTo>
                    <a:pt x="422" y="84"/>
                  </a:lnTo>
                  <a:lnTo>
                    <a:pt x="422" y="84"/>
                  </a:lnTo>
                  <a:lnTo>
                    <a:pt x="420" y="84"/>
                  </a:lnTo>
                  <a:lnTo>
                    <a:pt x="420" y="84"/>
                  </a:lnTo>
                  <a:lnTo>
                    <a:pt x="418" y="84"/>
                  </a:lnTo>
                  <a:lnTo>
                    <a:pt x="414" y="86"/>
                  </a:lnTo>
                  <a:lnTo>
                    <a:pt x="414" y="86"/>
                  </a:lnTo>
                  <a:lnTo>
                    <a:pt x="412" y="90"/>
                  </a:lnTo>
                  <a:lnTo>
                    <a:pt x="410" y="92"/>
                  </a:lnTo>
                  <a:lnTo>
                    <a:pt x="410" y="92"/>
                  </a:lnTo>
                  <a:lnTo>
                    <a:pt x="404" y="94"/>
                  </a:lnTo>
                  <a:lnTo>
                    <a:pt x="404" y="94"/>
                  </a:lnTo>
                  <a:lnTo>
                    <a:pt x="404" y="94"/>
                  </a:lnTo>
                  <a:lnTo>
                    <a:pt x="404" y="94"/>
                  </a:lnTo>
                  <a:lnTo>
                    <a:pt x="402" y="92"/>
                  </a:lnTo>
                  <a:lnTo>
                    <a:pt x="402" y="92"/>
                  </a:lnTo>
                  <a:lnTo>
                    <a:pt x="400" y="98"/>
                  </a:lnTo>
                  <a:lnTo>
                    <a:pt x="398" y="100"/>
                  </a:lnTo>
                  <a:lnTo>
                    <a:pt x="394" y="102"/>
                  </a:lnTo>
                  <a:lnTo>
                    <a:pt x="390" y="102"/>
                  </a:lnTo>
                  <a:lnTo>
                    <a:pt x="390" y="102"/>
                  </a:lnTo>
                  <a:lnTo>
                    <a:pt x="376" y="100"/>
                  </a:lnTo>
                  <a:lnTo>
                    <a:pt x="364" y="96"/>
                  </a:lnTo>
                  <a:lnTo>
                    <a:pt x="364" y="96"/>
                  </a:lnTo>
                  <a:lnTo>
                    <a:pt x="358" y="90"/>
                  </a:lnTo>
                  <a:lnTo>
                    <a:pt x="352" y="86"/>
                  </a:lnTo>
                  <a:lnTo>
                    <a:pt x="352" y="86"/>
                  </a:lnTo>
                  <a:lnTo>
                    <a:pt x="344" y="86"/>
                  </a:lnTo>
                  <a:lnTo>
                    <a:pt x="338" y="82"/>
                  </a:lnTo>
                  <a:lnTo>
                    <a:pt x="338" y="82"/>
                  </a:lnTo>
                  <a:lnTo>
                    <a:pt x="332" y="78"/>
                  </a:lnTo>
                  <a:lnTo>
                    <a:pt x="332" y="78"/>
                  </a:lnTo>
                  <a:lnTo>
                    <a:pt x="330" y="76"/>
                  </a:lnTo>
                  <a:lnTo>
                    <a:pt x="326" y="76"/>
                  </a:lnTo>
                  <a:lnTo>
                    <a:pt x="326" y="76"/>
                  </a:lnTo>
                  <a:lnTo>
                    <a:pt x="318" y="70"/>
                  </a:lnTo>
                  <a:lnTo>
                    <a:pt x="314" y="68"/>
                  </a:lnTo>
                  <a:lnTo>
                    <a:pt x="310" y="66"/>
                  </a:lnTo>
                  <a:lnTo>
                    <a:pt x="310" y="66"/>
                  </a:lnTo>
                  <a:lnTo>
                    <a:pt x="308" y="66"/>
                  </a:lnTo>
                  <a:lnTo>
                    <a:pt x="308" y="66"/>
                  </a:lnTo>
                  <a:lnTo>
                    <a:pt x="306" y="66"/>
                  </a:lnTo>
                  <a:lnTo>
                    <a:pt x="302" y="68"/>
                  </a:lnTo>
                  <a:lnTo>
                    <a:pt x="302" y="68"/>
                  </a:lnTo>
                  <a:lnTo>
                    <a:pt x="300" y="68"/>
                  </a:lnTo>
                  <a:lnTo>
                    <a:pt x="300" y="68"/>
                  </a:lnTo>
                  <a:lnTo>
                    <a:pt x="298" y="68"/>
                  </a:lnTo>
                  <a:lnTo>
                    <a:pt x="298" y="68"/>
                  </a:lnTo>
                  <a:lnTo>
                    <a:pt x="296" y="68"/>
                  </a:lnTo>
                  <a:lnTo>
                    <a:pt x="296" y="68"/>
                  </a:lnTo>
                  <a:lnTo>
                    <a:pt x="294" y="68"/>
                  </a:lnTo>
                  <a:lnTo>
                    <a:pt x="294" y="68"/>
                  </a:lnTo>
                  <a:lnTo>
                    <a:pt x="286" y="68"/>
                  </a:lnTo>
                  <a:lnTo>
                    <a:pt x="278" y="70"/>
                  </a:lnTo>
                  <a:lnTo>
                    <a:pt x="278" y="70"/>
                  </a:lnTo>
                  <a:lnTo>
                    <a:pt x="276" y="70"/>
                  </a:lnTo>
                  <a:lnTo>
                    <a:pt x="276" y="70"/>
                  </a:lnTo>
                  <a:lnTo>
                    <a:pt x="260" y="66"/>
                  </a:lnTo>
                  <a:lnTo>
                    <a:pt x="260" y="66"/>
                  </a:lnTo>
                  <a:lnTo>
                    <a:pt x="258" y="66"/>
                  </a:lnTo>
                  <a:lnTo>
                    <a:pt x="258" y="66"/>
                  </a:lnTo>
                  <a:lnTo>
                    <a:pt x="254" y="66"/>
                  </a:lnTo>
                  <a:lnTo>
                    <a:pt x="254" y="66"/>
                  </a:lnTo>
                  <a:lnTo>
                    <a:pt x="250" y="66"/>
                  </a:lnTo>
                  <a:lnTo>
                    <a:pt x="250" y="66"/>
                  </a:lnTo>
                  <a:lnTo>
                    <a:pt x="244" y="66"/>
                  </a:lnTo>
                  <a:lnTo>
                    <a:pt x="244" y="66"/>
                  </a:lnTo>
                  <a:lnTo>
                    <a:pt x="236" y="62"/>
                  </a:lnTo>
                  <a:lnTo>
                    <a:pt x="228" y="58"/>
                  </a:lnTo>
                  <a:lnTo>
                    <a:pt x="228" y="58"/>
                  </a:lnTo>
                  <a:lnTo>
                    <a:pt x="224" y="58"/>
                  </a:lnTo>
                  <a:lnTo>
                    <a:pt x="224" y="58"/>
                  </a:lnTo>
                  <a:lnTo>
                    <a:pt x="220" y="58"/>
                  </a:lnTo>
                  <a:lnTo>
                    <a:pt x="220" y="60"/>
                  </a:lnTo>
                  <a:lnTo>
                    <a:pt x="218" y="60"/>
                  </a:lnTo>
                  <a:lnTo>
                    <a:pt x="214" y="62"/>
                  </a:lnTo>
                  <a:lnTo>
                    <a:pt x="214" y="62"/>
                  </a:lnTo>
                  <a:lnTo>
                    <a:pt x="214" y="62"/>
                  </a:lnTo>
                  <a:lnTo>
                    <a:pt x="214" y="62"/>
                  </a:lnTo>
                  <a:lnTo>
                    <a:pt x="208" y="60"/>
                  </a:lnTo>
                  <a:lnTo>
                    <a:pt x="202" y="58"/>
                  </a:lnTo>
                  <a:lnTo>
                    <a:pt x="202" y="58"/>
                  </a:lnTo>
                  <a:lnTo>
                    <a:pt x="198" y="56"/>
                  </a:lnTo>
                  <a:lnTo>
                    <a:pt x="196" y="54"/>
                  </a:lnTo>
                  <a:lnTo>
                    <a:pt x="196" y="54"/>
                  </a:lnTo>
                  <a:lnTo>
                    <a:pt x="194" y="50"/>
                  </a:lnTo>
                  <a:lnTo>
                    <a:pt x="192" y="48"/>
                  </a:lnTo>
                  <a:lnTo>
                    <a:pt x="192" y="48"/>
                  </a:lnTo>
                  <a:lnTo>
                    <a:pt x="190" y="48"/>
                  </a:lnTo>
                  <a:lnTo>
                    <a:pt x="190" y="48"/>
                  </a:lnTo>
                  <a:lnTo>
                    <a:pt x="186" y="48"/>
                  </a:lnTo>
                  <a:lnTo>
                    <a:pt x="186" y="48"/>
                  </a:lnTo>
                  <a:lnTo>
                    <a:pt x="184" y="48"/>
                  </a:lnTo>
                  <a:lnTo>
                    <a:pt x="184" y="48"/>
                  </a:lnTo>
                  <a:lnTo>
                    <a:pt x="184" y="48"/>
                  </a:lnTo>
                  <a:lnTo>
                    <a:pt x="184" y="48"/>
                  </a:lnTo>
                  <a:lnTo>
                    <a:pt x="176" y="46"/>
                  </a:lnTo>
                  <a:lnTo>
                    <a:pt x="176" y="46"/>
                  </a:lnTo>
                  <a:lnTo>
                    <a:pt x="174" y="46"/>
                  </a:lnTo>
                  <a:lnTo>
                    <a:pt x="174" y="46"/>
                  </a:lnTo>
                  <a:lnTo>
                    <a:pt x="168" y="46"/>
                  </a:lnTo>
                  <a:lnTo>
                    <a:pt x="168" y="46"/>
                  </a:lnTo>
                  <a:lnTo>
                    <a:pt x="162" y="48"/>
                  </a:lnTo>
                  <a:lnTo>
                    <a:pt x="162" y="48"/>
                  </a:lnTo>
                  <a:lnTo>
                    <a:pt x="160" y="48"/>
                  </a:lnTo>
                  <a:lnTo>
                    <a:pt x="160" y="48"/>
                  </a:lnTo>
                  <a:lnTo>
                    <a:pt x="156" y="44"/>
                  </a:lnTo>
                  <a:lnTo>
                    <a:pt x="152" y="40"/>
                  </a:lnTo>
                  <a:lnTo>
                    <a:pt x="150" y="36"/>
                  </a:lnTo>
                  <a:lnTo>
                    <a:pt x="146" y="34"/>
                  </a:lnTo>
                  <a:lnTo>
                    <a:pt x="146" y="34"/>
                  </a:lnTo>
                  <a:lnTo>
                    <a:pt x="140" y="36"/>
                  </a:lnTo>
                  <a:lnTo>
                    <a:pt x="140" y="36"/>
                  </a:lnTo>
                  <a:lnTo>
                    <a:pt x="134" y="42"/>
                  </a:lnTo>
                  <a:lnTo>
                    <a:pt x="132" y="44"/>
                  </a:lnTo>
                  <a:lnTo>
                    <a:pt x="128" y="44"/>
                  </a:lnTo>
                  <a:lnTo>
                    <a:pt x="128" y="44"/>
                  </a:lnTo>
                  <a:lnTo>
                    <a:pt x="126" y="44"/>
                  </a:lnTo>
                  <a:lnTo>
                    <a:pt x="126" y="44"/>
                  </a:lnTo>
                  <a:lnTo>
                    <a:pt x="122" y="44"/>
                  </a:lnTo>
                  <a:lnTo>
                    <a:pt x="122" y="44"/>
                  </a:lnTo>
                  <a:lnTo>
                    <a:pt x="118" y="44"/>
                  </a:lnTo>
                  <a:lnTo>
                    <a:pt x="118" y="44"/>
                  </a:lnTo>
                  <a:lnTo>
                    <a:pt x="110" y="44"/>
                  </a:lnTo>
                  <a:lnTo>
                    <a:pt x="110" y="44"/>
                  </a:lnTo>
                  <a:lnTo>
                    <a:pt x="104" y="48"/>
                  </a:lnTo>
                  <a:lnTo>
                    <a:pt x="96" y="50"/>
                  </a:lnTo>
                  <a:lnTo>
                    <a:pt x="96" y="50"/>
                  </a:lnTo>
                  <a:lnTo>
                    <a:pt x="94" y="50"/>
                  </a:lnTo>
                  <a:lnTo>
                    <a:pt x="94" y="50"/>
                  </a:lnTo>
                  <a:lnTo>
                    <a:pt x="90" y="50"/>
                  </a:lnTo>
                  <a:lnTo>
                    <a:pt x="90" y="50"/>
                  </a:lnTo>
                  <a:lnTo>
                    <a:pt x="86" y="50"/>
                  </a:lnTo>
                  <a:lnTo>
                    <a:pt x="82" y="54"/>
                  </a:lnTo>
                  <a:lnTo>
                    <a:pt x="82" y="54"/>
                  </a:lnTo>
                  <a:lnTo>
                    <a:pt x="74" y="58"/>
                  </a:lnTo>
                  <a:lnTo>
                    <a:pt x="68" y="62"/>
                  </a:lnTo>
                  <a:lnTo>
                    <a:pt x="68" y="62"/>
                  </a:lnTo>
                  <a:lnTo>
                    <a:pt x="66" y="66"/>
                  </a:lnTo>
                  <a:lnTo>
                    <a:pt x="64" y="68"/>
                  </a:lnTo>
                  <a:lnTo>
                    <a:pt x="64" y="72"/>
                  </a:lnTo>
                  <a:lnTo>
                    <a:pt x="62" y="76"/>
                  </a:lnTo>
                  <a:lnTo>
                    <a:pt x="62" y="76"/>
                  </a:lnTo>
                  <a:lnTo>
                    <a:pt x="58" y="80"/>
                  </a:lnTo>
                  <a:lnTo>
                    <a:pt x="52" y="82"/>
                  </a:lnTo>
                  <a:lnTo>
                    <a:pt x="44" y="84"/>
                  </a:lnTo>
                  <a:lnTo>
                    <a:pt x="38" y="86"/>
                  </a:lnTo>
                  <a:lnTo>
                    <a:pt x="38" y="86"/>
                  </a:lnTo>
                  <a:lnTo>
                    <a:pt x="32" y="84"/>
                  </a:lnTo>
                  <a:lnTo>
                    <a:pt x="32" y="84"/>
                  </a:lnTo>
                  <a:lnTo>
                    <a:pt x="26" y="84"/>
                  </a:lnTo>
                  <a:lnTo>
                    <a:pt x="26" y="84"/>
                  </a:lnTo>
                  <a:lnTo>
                    <a:pt x="22" y="84"/>
                  </a:lnTo>
                  <a:lnTo>
                    <a:pt x="18" y="86"/>
                  </a:lnTo>
                  <a:lnTo>
                    <a:pt x="18" y="86"/>
                  </a:lnTo>
                  <a:lnTo>
                    <a:pt x="14" y="88"/>
                  </a:lnTo>
                  <a:lnTo>
                    <a:pt x="12" y="92"/>
                  </a:lnTo>
                  <a:lnTo>
                    <a:pt x="14" y="96"/>
                  </a:lnTo>
                  <a:lnTo>
                    <a:pt x="18" y="98"/>
                  </a:lnTo>
                  <a:lnTo>
                    <a:pt x="18" y="98"/>
                  </a:lnTo>
                  <a:lnTo>
                    <a:pt x="24" y="102"/>
                  </a:lnTo>
                  <a:lnTo>
                    <a:pt x="30" y="106"/>
                  </a:lnTo>
                  <a:lnTo>
                    <a:pt x="30" y="106"/>
                  </a:lnTo>
                  <a:lnTo>
                    <a:pt x="32" y="110"/>
                  </a:lnTo>
                  <a:lnTo>
                    <a:pt x="34" y="112"/>
                  </a:lnTo>
                  <a:lnTo>
                    <a:pt x="34" y="112"/>
                  </a:lnTo>
                  <a:lnTo>
                    <a:pt x="38" y="114"/>
                  </a:lnTo>
                  <a:lnTo>
                    <a:pt x="42" y="116"/>
                  </a:lnTo>
                  <a:lnTo>
                    <a:pt x="42" y="116"/>
                  </a:lnTo>
                  <a:lnTo>
                    <a:pt x="46" y="118"/>
                  </a:lnTo>
                  <a:lnTo>
                    <a:pt x="48" y="120"/>
                  </a:lnTo>
                  <a:lnTo>
                    <a:pt x="52" y="126"/>
                  </a:lnTo>
                  <a:lnTo>
                    <a:pt x="52" y="126"/>
                  </a:lnTo>
                  <a:lnTo>
                    <a:pt x="58" y="128"/>
                  </a:lnTo>
                  <a:lnTo>
                    <a:pt x="58" y="128"/>
                  </a:lnTo>
                  <a:lnTo>
                    <a:pt x="60" y="128"/>
                  </a:lnTo>
                  <a:lnTo>
                    <a:pt x="60" y="128"/>
                  </a:lnTo>
                  <a:lnTo>
                    <a:pt x="64" y="128"/>
                  </a:lnTo>
                  <a:lnTo>
                    <a:pt x="64" y="128"/>
                  </a:lnTo>
                  <a:lnTo>
                    <a:pt x="68" y="128"/>
                  </a:lnTo>
                  <a:lnTo>
                    <a:pt x="68" y="128"/>
                  </a:lnTo>
                  <a:lnTo>
                    <a:pt x="74" y="132"/>
                  </a:lnTo>
                  <a:lnTo>
                    <a:pt x="80" y="134"/>
                  </a:lnTo>
                  <a:lnTo>
                    <a:pt x="80" y="134"/>
                  </a:lnTo>
                  <a:lnTo>
                    <a:pt x="84" y="134"/>
                  </a:lnTo>
                  <a:lnTo>
                    <a:pt x="84" y="134"/>
                  </a:lnTo>
                  <a:lnTo>
                    <a:pt x="86" y="134"/>
                  </a:lnTo>
                  <a:lnTo>
                    <a:pt x="86" y="134"/>
                  </a:lnTo>
                  <a:lnTo>
                    <a:pt x="86" y="134"/>
                  </a:lnTo>
                  <a:lnTo>
                    <a:pt x="86" y="134"/>
                  </a:lnTo>
                  <a:lnTo>
                    <a:pt x="90" y="136"/>
                  </a:lnTo>
                  <a:lnTo>
                    <a:pt x="92" y="138"/>
                  </a:lnTo>
                  <a:lnTo>
                    <a:pt x="94" y="140"/>
                  </a:lnTo>
                  <a:lnTo>
                    <a:pt x="94" y="140"/>
                  </a:lnTo>
                  <a:lnTo>
                    <a:pt x="84" y="146"/>
                  </a:lnTo>
                  <a:lnTo>
                    <a:pt x="72" y="148"/>
                  </a:lnTo>
                  <a:lnTo>
                    <a:pt x="72" y="148"/>
                  </a:lnTo>
                  <a:lnTo>
                    <a:pt x="54" y="148"/>
                  </a:lnTo>
                  <a:lnTo>
                    <a:pt x="54" y="148"/>
                  </a:lnTo>
                  <a:lnTo>
                    <a:pt x="48" y="148"/>
                  </a:lnTo>
                  <a:lnTo>
                    <a:pt x="42" y="144"/>
                  </a:lnTo>
                  <a:lnTo>
                    <a:pt x="42" y="144"/>
                  </a:lnTo>
                  <a:lnTo>
                    <a:pt x="36" y="138"/>
                  </a:lnTo>
                  <a:lnTo>
                    <a:pt x="34" y="136"/>
                  </a:lnTo>
                  <a:lnTo>
                    <a:pt x="30" y="134"/>
                  </a:lnTo>
                  <a:lnTo>
                    <a:pt x="30" y="134"/>
                  </a:lnTo>
                  <a:lnTo>
                    <a:pt x="24" y="136"/>
                  </a:lnTo>
                  <a:lnTo>
                    <a:pt x="24" y="136"/>
                  </a:lnTo>
                  <a:lnTo>
                    <a:pt x="22" y="140"/>
                  </a:lnTo>
                  <a:lnTo>
                    <a:pt x="18" y="144"/>
                  </a:lnTo>
                  <a:lnTo>
                    <a:pt x="18" y="144"/>
                  </a:lnTo>
                  <a:lnTo>
                    <a:pt x="12" y="148"/>
                  </a:lnTo>
                  <a:lnTo>
                    <a:pt x="6" y="150"/>
                  </a:lnTo>
                  <a:lnTo>
                    <a:pt x="6" y="150"/>
                  </a:lnTo>
                  <a:lnTo>
                    <a:pt x="0" y="154"/>
                  </a:lnTo>
                  <a:lnTo>
                    <a:pt x="0" y="158"/>
                  </a:lnTo>
                  <a:lnTo>
                    <a:pt x="2" y="162"/>
                  </a:lnTo>
                  <a:lnTo>
                    <a:pt x="6" y="166"/>
                  </a:lnTo>
                  <a:lnTo>
                    <a:pt x="6" y="166"/>
                  </a:lnTo>
                  <a:lnTo>
                    <a:pt x="10" y="176"/>
                  </a:lnTo>
                  <a:lnTo>
                    <a:pt x="14" y="182"/>
                  </a:lnTo>
                  <a:lnTo>
                    <a:pt x="18" y="184"/>
                  </a:lnTo>
                  <a:lnTo>
                    <a:pt x="18" y="184"/>
                  </a:lnTo>
                  <a:lnTo>
                    <a:pt x="22" y="186"/>
                  </a:lnTo>
                  <a:lnTo>
                    <a:pt x="26" y="188"/>
                  </a:lnTo>
                  <a:lnTo>
                    <a:pt x="26" y="188"/>
                  </a:lnTo>
                  <a:lnTo>
                    <a:pt x="38" y="186"/>
                  </a:lnTo>
                  <a:lnTo>
                    <a:pt x="48" y="184"/>
                  </a:lnTo>
                  <a:lnTo>
                    <a:pt x="48" y="184"/>
                  </a:lnTo>
                  <a:lnTo>
                    <a:pt x="50" y="184"/>
                  </a:lnTo>
                  <a:lnTo>
                    <a:pt x="50" y="184"/>
                  </a:lnTo>
                  <a:lnTo>
                    <a:pt x="56" y="184"/>
                  </a:lnTo>
                  <a:lnTo>
                    <a:pt x="56" y="184"/>
                  </a:lnTo>
                  <a:lnTo>
                    <a:pt x="60" y="184"/>
                  </a:lnTo>
                  <a:lnTo>
                    <a:pt x="60" y="184"/>
                  </a:lnTo>
                  <a:lnTo>
                    <a:pt x="62" y="184"/>
                  </a:lnTo>
                  <a:lnTo>
                    <a:pt x="62" y="184"/>
                  </a:lnTo>
                  <a:lnTo>
                    <a:pt x="70" y="180"/>
                  </a:lnTo>
                  <a:lnTo>
                    <a:pt x="72" y="178"/>
                  </a:lnTo>
                  <a:lnTo>
                    <a:pt x="74" y="178"/>
                  </a:lnTo>
                  <a:lnTo>
                    <a:pt x="74" y="178"/>
                  </a:lnTo>
                  <a:lnTo>
                    <a:pt x="78" y="180"/>
                  </a:lnTo>
                  <a:lnTo>
                    <a:pt x="78" y="180"/>
                  </a:lnTo>
                  <a:lnTo>
                    <a:pt x="80" y="184"/>
                  </a:lnTo>
                  <a:lnTo>
                    <a:pt x="80" y="188"/>
                  </a:lnTo>
                  <a:lnTo>
                    <a:pt x="80" y="194"/>
                  </a:lnTo>
                  <a:lnTo>
                    <a:pt x="80" y="198"/>
                  </a:lnTo>
                  <a:lnTo>
                    <a:pt x="80" y="198"/>
                  </a:lnTo>
                  <a:lnTo>
                    <a:pt x="84" y="202"/>
                  </a:lnTo>
                  <a:lnTo>
                    <a:pt x="86" y="204"/>
                  </a:lnTo>
                  <a:lnTo>
                    <a:pt x="86" y="206"/>
                  </a:lnTo>
                  <a:lnTo>
                    <a:pt x="86" y="206"/>
                  </a:lnTo>
                  <a:lnTo>
                    <a:pt x="84" y="208"/>
                  </a:lnTo>
                  <a:lnTo>
                    <a:pt x="82" y="210"/>
                  </a:lnTo>
                  <a:lnTo>
                    <a:pt x="82" y="210"/>
                  </a:lnTo>
                  <a:lnTo>
                    <a:pt x="76" y="208"/>
                  </a:lnTo>
                  <a:lnTo>
                    <a:pt x="76" y="208"/>
                  </a:lnTo>
                  <a:lnTo>
                    <a:pt x="72" y="208"/>
                  </a:lnTo>
                  <a:lnTo>
                    <a:pt x="72" y="208"/>
                  </a:lnTo>
                  <a:lnTo>
                    <a:pt x="62" y="210"/>
                  </a:lnTo>
                  <a:lnTo>
                    <a:pt x="62" y="210"/>
                  </a:lnTo>
                  <a:lnTo>
                    <a:pt x="60" y="212"/>
                  </a:lnTo>
                  <a:lnTo>
                    <a:pt x="58" y="214"/>
                  </a:lnTo>
                  <a:lnTo>
                    <a:pt x="58" y="214"/>
                  </a:lnTo>
                  <a:lnTo>
                    <a:pt x="58" y="214"/>
                  </a:lnTo>
                  <a:lnTo>
                    <a:pt x="56" y="214"/>
                  </a:lnTo>
                  <a:lnTo>
                    <a:pt x="56" y="214"/>
                  </a:lnTo>
                  <a:lnTo>
                    <a:pt x="52" y="212"/>
                  </a:lnTo>
                  <a:lnTo>
                    <a:pt x="48" y="212"/>
                  </a:lnTo>
                  <a:lnTo>
                    <a:pt x="48" y="212"/>
                  </a:lnTo>
                  <a:lnTo>
                    <a:pt x="42" y="210"/>
                  </a:lnTo>
                  <a:lnTo>
                    <a:pt x="42" y="210"/>
                  </a:lnTo>
                  <a:lnTo>
                    <a:pt x="40" y="210"/>
                  </a:lnTo>
                  <a:lnTo>
                    <a:pt x="36" y="214"/>
                  </a:lnTo>
                  <a:lnTo>
                    <a:pt x="36" y="214"/>
                  </a:lnTo>
                  <a:lnTo>
                    <a:pt x="30" y="220"/>
                  </a:lnTo>
                  <a:lnTo>
                    <a:pt x="26" y="226"/>
                  </a:lnTo>
                  <a:lnTo>
                    <a:pt x="26" y="226"/>
                  </a:lnTo>
                  <a:lnTo>
                    <a:pt x="16" y="236"/>
                  </a:lnTo>
                  <a:lnTo>
                    <a:pt x="12" y="244"/>
                  </a:lnTo>
                  <a:lnTo>
                    <a:pt x="12" y="246"/>
                  </a:lnTo>
                  <a:lnTo>
                    <a:pt x="14" y="250"/>
                  </a:lnTo>
                  <a:lnTo>
                    <a:pt x="14" y="250"/>
                  </a:lnTo>
                  <a:lnTo>
                    <a:pt x="18" y="252"/>
                  </a:lnTo>
                  <a:lnTo>
                    <a:pt x="20" y="252"/>
                  </a:lnTo>
                  <a:lnTo>
                    <a:pt x="24" y="254"/>
                  </a:lnTo>
                  <a:lnTo>
                    <a:pt x="26" y="258"/>
                  </a:lnTo>
                  <a:lnTo>
                    <a:pt x="26" y="258"/>
                  </a:lnTo>
                  <a:lnTo>
                    <a:pt x="30" y="274"/>
                  </a:lnTo>
                  <a:lnTo>
                    <a:pt x="30" y="274"/>
                  </a:lnTo>
                  <a:lnTo>
                    <a:pt x="40" y="280"/>
                  </a:lnTo>
                  <a:lnTo>
                    <a:pt x="46" y="284"/>
                  </a:lnTo>
                  <a:lnTo>
                    <a:pt x="50" y="286"/>
                  </a:lnTo>
                  <a:lnTo>
                    <a:pt x="50" y="286"/>
                  </a:lnTo>
                  <a:lnTo>
                    <a:pt x="50" y="286"/>
                  </a:lnTo>
                  <a:lnTo>
                    <a:pt x="50" y="286"/>
                  </a:lnTo>
                  <a:lnTo>
                    <a:pt x="54" y="284"/>
                  </a:lnTo>
                  <a:lnTo>
                    <a:pt x="56" y="280"/>
                  </a:lnTo>
                  <a:lnTo>
                    <a:pt x="60" y="274"/>
                  </a:lnTo>
                  <a:lnTo>
                    <a:pt x="62" y="272"/>
                  </a:lnTo>
                  <a:lnTo>
                    <a:pt x="62" y="272"/>
                  </a:lnTo>
                  <a:lnTo>
                    <a:pt x="64" y="274"/>
                  </a:lnTo>
                  <a:lnTo>
                    <a:pt x="66" y="278"/>
                  </a:lnTo>
                  <a:lnTo>
                    <a:pt x="68" y="288"/>
                  </a:lnTo>
                  <a:lnTo>
                    <a:pt x="72" y="298"/>
                  </a:lnTo>
                  <a:lnTo>
                    <a:pt x="74" y="302"/>
                  </a:lnTo>
                  <a:lnTo>
                    <a:pt x="76" y="302"/>
                  </a:lnTo>
                  <a:lnTo>
                    <a:pt x="76" y="302"/>
                  </a:lnTo>
                  <a:lnTo>
                    <a:pt x="78" y="300"/>
                  </a:lnTo>
                  <a:lnTo>
                    <a:pt x="84" y="294"/>
                  </a:lnTo>
                  <a:lnTo>
                    <a:pt x="84" y="294"/>
                  </a:lnTo>
                  <a:lnTo>
                    <a:pt x="88" y="298"/>
                  </a:lnTo>
                  <a:lnTo>
                    <a:pt x="94" y="300"/>
                  </a:lnTo>
                  <a:lnTo>
                    <a:pt x="94" y="300"/>
                  </a:lnTo>
                  <a:lnTo>
                    <a:pt x="106" y="298"/>
                  </a:lnTo>
                  <a:lnTo>
                    <a:pt x="106" y="298"/>
                  </a:lnTo>
                  <a:lnTo>
                    <a:pt x="116" y="296"/>
                  </a:lnTo>
                  <a:lnTo>
                    <a:pt x="116" y="296"/>
                  </a:lnTo>
                  <a:lnTo>
                    <a:pt x="120" y="296"/>
                  </a:lnTo>
                  <a:lnTo>
                    <a:pt x="124" y="300"/>
                  </a:lnTo>
                  <a:lnTo>
                    <a:pt x="124" y="300"/>
                  </a:lnTo>
                  <a:lnTo>
                    <a:pt x="126" y="306"/>
                  </a:lnTo>
                  <a:lnTo>
                    <a:pt x="124" y="310"/>
                  </a:lnTo>
                  <a:lnTo>
                    <a:pt x="118" y="318"/>
                  </a:lnTo>
                  <a:lnTo>
                    <a:pt x="118" y="318"/>
                  </a:lnTo>
                  <a:lnTo>
                    <a:pt x="112" y="326"/>
                  </a:lnTo>
                  <a:lnTo>
                    <a:pt x="108" y="336"/>
                  </a:lnTo>
                  <a:lnTo>
                    <a:pt x="108" y="336"/>
                  </a:lnTo>
                  <a:lnTo>
                    <a:pt x="96" y="344"/>
                  </a:lnTo>
                  <a:lnTo>
                    <a:pt x="84" y="350"/>
                  </a:lnTo>
                  <a:lnTo>
                    <a:pt x="72" y="356"/>
                  </a:lnTo>
                  <a:lnTo>
                    <a:pt x="60" y="364"/>
                  </a:lnTo>
                  <a:lnTo>
                    <a:pt x="60" y="364"/>
                  </a:lnTo>
                  <a:lnTo>
                    <a:pt x="50" y="368"/>
                  </a:lnTo>
                  <a:lnTo>
                    <a:pt x="38" y="372"/>
                  </a:lnTo>
                  <a:lnTo>
                    <a:pt x="26" y="378"/>
                  </a:lnTo>
                  <a:lnTo>
                    <a:pt x="22" y="382"/>
                  </a:lnTo>
                  <a:lnTo>
                    <a:pt x="20" y="386"/>
                  </a:lnTo>
                  <a:lnTo>
                    <a:pt x="20" y="386"/>
                  </a:lnTo>
                  <a:lnTo>
                    <a:pt x="24" y="386"/>
                  </a:lnTo>
                  <a:lnTo>
                    <a:pt x="24" y="386"/>
                  </a:lnTo>
                  <a:lnTo>
                    <a:pt x="40" y="384"/>
                  </a:lnTo>
                  <a:lnTo>
                    <a:pt x="54" y="380"/>
                  </a:lnTo>
                  <a:lnTo>
                    <a:pt x="54" y="380"/>
                  </a:lnTo>
                  <a:lnTo>
                    <a:pt x="68" y="370"/>
                  </a:lnTo>
                  <a:lnTo>
                    <a:pt x="82" y="362"/>
                  </a:lnTo>
                  <a:lnTo>
                    <a:pt x="82" y="362"/>
                  </a:lnTo>
                  <a:lnTo>
                    <a:pt x="86" y="358"/>
                  </a:lnTo>
                  <a:lnTo>
                    <a:pt x="90" y="356"/>
                  </a:lnTo>
                  <a:lnTo>
                    <a:pt x="90" y="356"/>
                  </a:lnTo>
                  <a:lnTo>
                    <a:pt x="96" y="354"/>
                  </a:lnTo>
                  <a:lnTo>
                    <a:pt x="104" y="352"/>
                  </a:lnTo>
                  <a:lnTo>
                    <a:pt x="104" y="352"/>
                  </a:lnTo>
                  <a:lnTo>
                    <a:pt x="114" y="348"/>
                  </a:lnTo>
                  <a:lnTo>
                    <a:pt x="124" y="340"/>
                  </a:lnTo>
                  <a:lnTo>
                    <a:pt x="124" y="340"/>
                  </a:lnTo>
                  <a:lnTo>
                    <a:pt x="138" y="334"/>
                  </a:lnTo>
                  <a:lnTo>
                    <a:pt x="144" y="330"/>
                  </a:lnTo>
                  <a:lnTo>
                    <a:pt x="150" y="326"/>
                  </a:lnTo>
                  <a:lnTo>
                    <a:pt x="150" y="326"/>
                  </a:lnTo>
                  <a:lnTo>
                    <a:pt x="152" y="322"/>
                  </a:lnTo>
                  <a:lnTo>
                    <a:pt x="156" y="316"/>
                  </a:lnTo>
                  <a:lnTo>
                    <a:pt x="156" y="316"/>
                  </a:lnTo>
                  <a:lnTo>
                    <a:pt x="160" y="314"/>
                  </a:lnTo>
                  <a:lnTo>
                    <a:pt x="166" y="310"/>
                  </a:lnTo>
                  <a:lnTo>
                    <a:pt x="170" y="306"/>
                  </a:lnTo>
                  <a:lnTo>
                    <a:pt x="172" y="300"/>
                  </a:lnTo>
                  <a:lnTo>
                    <a:pt x="172" y="300"/>
                  </a:lnTo>
                  <a:lnTo>
                    <a:pt x="168" y="298"/>
                  </a:lnTo>
                  <a:lnTo>
                    <a:pt x="162" y="298"/>
                  </a:lnTo>
                  <a:lnTo>
                    <a:pt x="162" y="298"/>
                  </a:lnTo>
                  <a:lnTo>
                    <a:pt x="166" y="292"/>
                  </a:lnTo>
                  <a:lnTo>
                    <a:pt x="170" y="290"/>
                  </a:lnTo>
                  <a:lnTo>
                    <a:pt x="178" y="282"/>
                  </a:lnTo>
                  <a:lnTo>
                    <a:pt x="178" y="282"/>
                  </a:lnTo>
                  <a:lnTo>
                    <a:pt x="188" y="270"/>
                  </a:lnTo>
                  <a:lnTo>
                    <a:pt x="192" y="266"/>
                  </a:lnTo>
                  <a:lnTo>
                    <a:pt x="198" y="262"/>
                  </a:lnTo>
                  <a:lnTo>
                    <a:pt x="198" y="262"/>
                  </a:lnTo>
                  <a:lnTo>
                    <a:pt x="206" y="260"/>
                  </a:lnTo>
                  <a:lnTo>
                    <a:pt x="206" y="260"/>
                  </a:lnTo>
                  <a:lnTo>
                    <a:pt x="208" y="260"/>
                  </a:lnTo>
                  <a:lnTo>
                    <a:pt x="208" y="264"/>
                  </a:lnTo>
                  <a:lnTo>
                    <a:pt x="208" y="264"/>
                  </a:lnTo>
                  <a:lnTo>
                    <a:pt x="204" y="268"/>
                  </a:lnTo>
                  <a:lnTo>
                    <a:pt x="202" y="268"/>
                  </a:lnTo>
                  <a:lnTo>
                    <a:pt x="198" y="270"/>
                  </a:lnTo>
                  <a:lnTo>
                    <a:pt x="196" y="272"/>
                  </a:lnTo>
                  <a:lnTo>
                    <a:pt x="196" y="272"/>
                  </a:lnTo>
                  <a:lnTo>
                    <a:pt x="196" y="276"/>
                  </a:lnTo>
                  <a:lnTo>
                    <a:pt x="196" y="280"/>
                  </a:lnTo>
                  <a:lnTo>
                    <a:pt x="196" y="280"/>
                  </a:lnTo>
                  <a:lnTo>
                    <a:pt x="194" y="284"/>
                  </a:lnTo>
                  <a:lnTo>
                    <a:pt x="192" y="288"/>
                  </a:lnTo>
                  <a:lnTo>
                    <a:pt x="192" y="288"/>
                  </a:lnTo>
                  <a:lnTo>
                    <a:pt x="190" y="292"/>
                  </a:lnTo>
                  <a:lnTo>
                    <a:pt x="190" y="296"/>
                  </a:lnTo>
                  <a:lnTo>
                    <a:pt x="192" y="298"/>
                  </a:lnTo>
                  <a:lnTo>
                    <a:pt x="196" y="300"/>
                  </a:lnTo>
                  <a:lnTo>
                    <a:pt x="196" y="300"/>
                  </a:lnTo>
                  <a:lnTo>
                    <a:pt x="198" y="300"/>
                  </a:lnTo>
                  <a:lnTo>
                    <a:pt x="198" y="300"/>
                  </a:lnTo>
                  <a:lnTo>
                    <a:pt x="202" y="298"/>
                  </a:lnTo>
                  <a:lnTo>
                    <a:pt x="206" y="296"/>
                  </a:lnTo>
                  <a:lnTo>
                    <a:pt x="212" y="290"/>
                  </a:lnTo>
                  <a:lnTo>
                    <a:pt x="212" y="290"/>
                  </a:lnTo>
                  <a:lnTo>
                    <a:pt x="218" y="286"/>
                  </a:lnTo>
                  <a:lnTo>
                    <a:pt x="224" y="284"/>
                  </a:lnTo>
                  <a:lnTo>
                    <a:pt x="224" y="284"/>
                  </a:lnTo>
                  <a:lnTo>
                    <a:pt x="226" y="282"/>
                  </a:lnTo>
                  <a:lnTo>
                    <a:pt x="226" y="282"/>
                  </a:lnTo>
                  <a:lnTo>
                    <a:pt x="230" y="284"/>
                  </a:lnTo>
                  <a:lnTo>
                    <a:pt x="230" y="284"/>
                  </a:lnTo>
                  <a:lnTo>
                    <a:pt x="232" y="284"/>
                  </a:lnTo>
                  <a:lnTo>
                    <a:pt x="232" y="284"/>
                  </a:lnTo>
                  <a:lnTo>
                    <a:pt x="234" y="284"/>
                  </a:lnTo>
                  <a:lnTo>
                    <a:pt x="238" y="282"/>
                  </a:lnTo>
                  <a:lnTo>
                    <a:pt x="238" y="282"/>
                  </a:lnTo>
                  <a:lnTo>
                    <a:pt x="238" y="278"/>
                  </a:lnTo>
                  <a:lnTo>
                    <a:pt x="238" y="274"/>
                  </a:lnTo>
                  <a:lnTo>
                    <a:pt x="236" y="270"/>
                  </a:lnTo>
                  <a:lnTo>
                    <a:pt x="236" y="266"/>
                  </a:lnTo>
                  <a:lnTo>
                    <a:pt x="236" y="266"/>
                  </a:lnTo>
                  <a:lnTo>
                    <a:pt x="240" y="262"/>
                  </a:lnTo>
                  <a:lnTo>
                    <a:pt x="244" y="262"/>
                  </a:lnTo>
                  <a:lnTo>
                    <a:pt x="244" y="262"/>
                  </a:lnTo>
                  <a:lnTo>
                    <a:pt x="250" y="262"/>
                  </a:lnTo>
                  <a:lnTo>
                    <a:pt x="250" y="262"/>
                  </a:lnTo>
                  <a:lnTo>
                    <a:pt x="258" y="266"/>
                  </a:lnTo>
                  <a:lnTo>
                    <a:pt x="264" y="270"/>
                  </a:lnTo>
                  <a:lnTo>
                    <a:pt x="264" y="270"/>
                  </a:lnTo>
                  <a:lnTo>
                    <a:pt x="270" y="276"/>
                  </a:lnTo>
                  <a:lnTo>
                    <a:pt x="278" y="280"/>
                  </a:lnTo>
                  <a:lnTo>
                    <a:pt x="278" y="280"/>
                  </a:lnTo>
                  <a:lnTo>
                    <a:pt x="290" y="280"/>
                  </a:lnTo>
                  <a:lnTo>
                    <a:pt x="302" y="282"/>
                  </a:lnTo>
                  <a:lnTo>
                    <a:pt x="302" y="282"/>
                  </a:lnTo>
                  <a:lnTo>
                    <a:pt x="312" y="286"/>
                  </a:lnTo>
                  <a:lnTo>
                    <a:pt x="322" y="288"/>
                  </a:lnTo>
                  <a:lnTo>
                    <a:pt x="322" y="288"/>
                  </a:lnTo>
                  <a:lnTo>
                    <a:pt x="334" y="290"/>
                  </a:lnTo>
                  <a:lnTo>
                    <a:pt x="338" y="290"/>
                  </a:lnTo>
                  <a:lnTo>
                    <a:pt x="344" y="294"/>
                  </a:lnTo>
                  <a:lnTo>
                    <a:pt x="344" y="294"/>
                  </a:lnTo>
                  <a:lnTo>
                    <a:pt x="360" y="308"/>
                  </a:lnTo>
                  <a:lnTo>
                    <a:pt x="360" y="308"/>
                  </a:lnTo>
                  <a:lnTo>
                    <a:pt x="370" y="312"/>
                  </a:lnTo>
                  <a:lnTo>
                    <a:pt x="376" y="316"/>
                  </a:lnTo>
                  <a:lnTo>
                    <a:pt x="380" y="318"/>
                  </a:lnTo>
                  <a:lnTo>
                    <a:pt x="380" y="318"/>
                  </a:lnTo>
                  <a:lnTo>
                    <a:pt x="386" y="326"/>
                  </a:lnTo>
                  <a:lnTo>
                    <a:pt x="390" y="338"/>
                  </a:lnTo>
                  <a:lnTo>
                    <a:pt x="396" y="348"/>
                  </a:lnTo>
                  <a:lnTo>
                    <a:pt x="400" y="350"/>
                  </a:lnTo>
                  <a:lnTo>
                    <a:pt x="404" y="352"/>
                  </a:lnTo>
                  <a:lnTo>
                    <a:pt x="404" y="352"/>
                  </a:lnTo>
                  <a:lnTo>
                    <a:pt x="408" y="348"/>
                  </a:lnTo>
                  <a:lnTo>
                    <a:pt x="408" y="342"/>
                  </a:lnTo>
                  <a:lnTo>
                    <a:pt x="404" y="338"/>
                  </a:lnTo>
                  <a:lnTo>
                    <a:pt x="400" y="332"/>
                  </a:lnTo>
                  <a:lnTo>
                    <a:pt x="392" y="322"/>
                  </a:lnTo>
                  <a:lnTo>
                    <a:pt x="390" y="318"/>
                  </a:lnTo>
                  <a:lnTo>
                    <a:pt x="390" y="312"/>
                  </a:lnTo>
                  <a:lnTo>
                    <a:pt x="390" y="312"/>
                  </a:lnTo>
                  <a:lnTo>
                    <a:pt x="392" y="314"/>
                  </a:lnTo>
                  <a:lnTo>
                    <a:pt x="396" y="316"/>
                  </a:lnTo>
                  <a:lnTo>
                    <a:pt x="400" y="322"/>
                  </a:lnTo>
                  <a:lnTo>
                    <a:pt x="400" y="322"/>
                  </a:lnTo>
                  <a:lnTo>
                    <a:pt x="408" y="330"/>
                  </a:lnTo>
                  <a:lnTo>
                    <a:pt x="416" y="340"/>
                  </a:lnTo>
                  <a:lnTo>
                    <a:pt x="416" y="340"/>
                  </a:lnTo>
                  <a:lnTo>
                    <a:pt x="420" y="346"/>
                  </a:lnTo>
                  <a:lnTo>
                    <a:pt x="428" y="352"/>
                  </a:lnTo>
                  <a:lnTo>
                    <a:pt x="436" y="358"/>
                  </a:lnTo>
                  <a:lnTo>
                    <a:pt x="440" y="364"/>
                  </a:lnTo>
                  <a:lnTo>
                    <a:pt x="440" y="364"/>
                  </a:lnTo>
                  <a:lnTo>
                    <a:pt x="444" y="370"/>
                  </a:lnTo>
                  <a:lnTo>
                    <a:pt x="446" y="374"/>
                  </a:lnTo>
                  <a:lnTo>
                    <a:pt x="448" y="380"/>
                  </a:lnTo>
                  <a:lnTo>
                    <a:pt x="452" y="386"/>
                  </a:lnTo>
                  <a:lnTo>
                    <a:pt x="452" y="386"/>
                  </a:lnTo>
                  <a:lnTo>
                    <a:pt x="472" y="404"/>
                  </a:lnTo>
                  <a:lnTo>
                    <a:pt x="472" y="404"/>
                  </a:lnTo>
                  <a:lnTo>
                    <a:pt x="474" y="406"/>
                  </a:lnTo>
                  <a:lnTo>
                    <a:pt x="474" y="406"/>
                  </a:lnTo>
                  <a:lnTo>
                    <a:pt x="476" y="410"/>
                  </a:lnTo>
                  <a:lnTo>
                    <a:pt x="478" y="414"/>
                  </a:lnTo>
                  <a:lnTo>
                    <a:pt x="478" y="414"/>
                  </a:lnTo>
                  <a:lnTo>
                    <a:pt x="484" y="420"/>
                  </a:lnTo>
                  <a:lnTo>
                    <a:pt x="486" y="422"/>
                  </a:lnTo>
                  <a:lnTo>
                    <a:pt x="488" y="426"/>
                  </a:lnTo>
                  <a:lnTo>
                    <a:pt x="488" y="426"/>
                  </a:lnTo>
                  <a:lnTo>
                    <a:pt x="490" y="434"/>
                  </a:lnTo>
                  <a:lnTo>
                    <a:pt x="490" y="440"/>
                  </a:lnTo>
                  <a:lnTo>
                    <a:pt x="490" y="440"/>
                  </a:lnTo>
                  <a:lnTo>
                    <a:pt x="494" y="446"/>
                  </a:lnTo>
                  <a:lnTo>
                    <a:pt x="500" y="450"/>
                  </a:lnTo>
                  <a:lnTo>
                    <a:pt x="500" y="450"/>
                  </a:lnTo>
                  <a:lnTo>
                    <a:pt x="504" y="456"/>
                  </a:lnTo>
                  <a:lnTo>
                    <a:pt x="506" y="460"/>
                  </a:lnTo>
                  <a:lnTo>
                    <a:pt x="510" y="462"/>
                  </a:lnTo>
                  <a:lnTo>
                    <a:pt x="510" y="462"/>
                  </a:lnTo>
                  <a:lnTo>
                    <a:pt x="526" y="468"/>
                  </a:lnTo>
                  <a:lnTo>
                    <a:pt x="532" y="472"/>
                  </a:lnTo>
                  <a:lnTo>
                    <a:pt x="540" y="476"/>
                  </a:lnTo>
                  <a:lnTo>
                    <a:pt x="540" y="476"/>
                  </a:lnTo>
                  <a:lnTo>
                    <a:pt x="548" y="488"/>
                  </a:lnTo>
                  <a:lnTo>
                    <a:pt x="550" y="496"/>
                  </a:lnTo>
                  <a:lnTo>
                    <a:pt x="550" y="500"/>
                  </a:lnTo>
                  <a:lnTo>
                    <a:pt x="548" y="500"/>
                  </a:lnTo>
                  <a:lnTo>
                    <a:pt x="548" y="500"/>
                  </a:lnTo>
                  <a:lnTo>
                    <a:pt x="548" y="500"/>
                  </a:lnTo>
                  <a:lnTo>
                    <a:pt x="548" y="500"/>
                  </a:lnTo>
                  <a:lnTo>
                    <a:pt x="544" y="500"/>
                  </a:lnTo>
                  <a:lnTo>
                    <a:pt x="540" y="496"/>
                  </a:lnTo>
                  <a:lnTo>
                    <a:pt x="536" y="490"/>
                  </a:lnTo>
                  <a:lnTo>
                    <a:pt x="536" y="490"/>
                  </a:lnTo>
                  <a:lnTo>
                    <a:pt x="532" y="482"/>
                  </a:lnTo>
                  <a:lnTo>
                    <a:pt x="528" y="480"/>
                  </a:lnTo>
                  <a:lnTo>
                    <a:pt x="524" y="478"/>
                  </a:lnTo>
                  <a:lnTo>
                    <a:pt x="524" y="478"/>
                  </a:lnTo>
                  <a:lnTo>
                    <a:pt x="518" y="476"/>
                  </a:lnTo>
                  <a:lnTo>
                    <a:pt x="510" y="474"/>
                  </a:lnTo>
                  <a:lnTo>
                    <a:pt x="510" y="474"/>
                  </a:lnTo>
                  <a:lnTo>
                    <a:pt x="498" y="464"/>
                  </a:lnTo>
                  <a:lnTo>
                    <a:pt x="498" y="464"/>
                  </a:lnTo>
                  <a:lnTo>
                    <a:pt x="490" y="460"/>
                  </a:lnTo>
                  <a:lnTo>
                    <a:pt x="480" y="456"/>
                  </a:lnTo>
                  <a:lnTo>
                    <a:pt x="480" y="456"/>
                  </a:lnTo>
                  <a:lnTo>
                    <a:pt x="476" y="458"/>
                  </a:lnTo>
                  <a:lnTo>
                    <a:pt x="476" y="458"/>
                  </a:lnTo>
                  <a:lnTo>
                    <a:pt x="476" y="460"/>
                  </a:lnTo>
                  <a:lnTo>
                    <a:pt x="476" y="462"/>
                  </a:lnTo>
                  <a:lnTo>
                    <a:pt x="478" y="466"/>
                  </a:lnTo>
                  <a:lnTo>
                    <a:pt x="480" y="472"/>
                  </a:lnTo>
                  <a:lnTo>
                    <a:pt x="484" y="474"/>
                  </a:lnTo>
                  <a:lnTo>
                    <a:pt x="484" y="474"/>
                  </a:lnTo>
                  <a:lnTo>
                    <a:pt x="492" y="478"/>
                  </a:lnTo>
                  <a:lnTo>
                    <a:pt x="498" y="480"/>
                  </a:lnTo>
                  <a:lnTo>
                    <a:pt x="498" y="480"/>
                  </a:lnTo>
                  <a:lnTo>
                    <a:pt x="508" y="486"/>
                  </a:lnTo>
                  <a:lnTo>
                    <a:pt x="508" y="486"/>
                  </a:lnTo>
                  <a:lnTo>
                    <a:pt x="526" y="500"/>
                  </a:lnTo>
                  <a:lnTo>
                    <a:pt x="526" y="500"/>
                  </a:lnTo>
                  <a:lnTo>
                    <a:pt x="532" y="508"/>
                  </a:lnTo>
                  <a:lnTo>
                    <a:pt x="538" y="516"/>
                  </a:lnTo>
                  <a:lnTo>
                    <a:pt x="544" y="526"/>
                  </a:lnTo>
                  <a:lnTo>
                    <a:pt x="544" y="532"/>
                  </a:lnTo>
                  <a:lnTo>
                    <a:pt x="544" y="536"/>
                  </a:lnTo>
                  <a:lnTo>
                    <a:pt x="544" y="536"/>
                  </a:lnTo>
                  <a:lnTo>
                    <a:pt x="542" y="546"/>
                  </a:lnTo>
                  <a:lnTo>
                    <a:pt x="540" y="550"/>
                  </a:lnTo>
                  <a:lnTo>
                    <a:pt x="542" y="556"/>
                  </a:lnTo>
                  <a:lnTo>
                    <a:pt x="542" y="556"/>
                  </a:lnTo>
                  <a:lnTo>
                    <a:pt x="540" y="568"/>
                  </a:lnTo>
                  <a:lnTo>
                    <a:pt x="538" y="580"/>
                  </a:lnTo>
                  <a:lnTo>
                    <a:pt x="538" y="580"/>
                  </a:lnTo>
                  <a:lnTo>
                    <a:pt x="536" y="600"/>
                  </a:lnTo>
                  <a:lnTo>
                    <a:pt x="534" y="622"/>
                  </a:lnTo>
                  <a:lnTo>
                    <a:pt x="534" y="622"/>
                  </a:lnTo>
                  <a:lnTo>
                    <a:pt x="534" y="642"/>
                  </a:lnTo>
                  <a:lnTo>
                    <a:pt x="536" y="652"/>
                  </a:lnTo>
                  <a:lnTo>
                    <a:pt x="538" y="662"/>
                  </a:lnTo>
                  <a:lnTo>
                    <a:pt x="538" y="662"/>
                  </a:lnTo>
                  <a:lnTo>
                    <a:pt x="540" y="670"/>
                  </a:lnTo>
                  <a:lnTo>
                    <a:pt x="546" y="676"/>
                  </a:lnTo>
                  <a:lnTo>
                    <a:pt x="556" y="690"/>
                  </a:lnTo>
                  <a:lnTo>
                    <a:pt x="556" y="690"/>
                  </a:lnTo>
                  <a:lnTo>
                    <a:pt x="560" y="698"/>
                  </a:lnTo>
                  <a:lnTo>
                    <a:pt x="564" y="708"/>
                  </a:lnTo>
                  <a:lnTo>
                    <a:pt x="564" y="708"/>
                  </a:lnTo>
                  <a:lnTo>
                    <a:pt x="568" y="716"/>
                  </a:lnTo>
                  <a:lnTo>
                    <a:pt x="574" y="726"/>
                  </a:lnTo>
                  <a:lnTo>
                    <a:pt x="580" y="736"/>
                  </a:lnTo>
                  <a:lnTo>
                    <a:pt x="588" y="742"/>
                  </a:lnTo>
                  <a:lnTo>
                    <a:pt x="588" y="742"/>
                  </a:lnTo>
                  <a:lnTo>
                    <a:pt x="598" y="746"/>
                  </a:lnTo>
                  <a:lnTo>
                    <a:pt x="606" y="748"/>
                  </a:lnTo>
                  <a:lnTo>
                    <a:pt x="606" y="748"/>
                  </a:lnTo>
                  <a:lnTo>
                    <a:pt x="614" y="754"/>
                  </a:lnTo>
                  <a:lnTo>
                    <a:pt x="618" y="762"/>
                  </a:lnTo>
                  <a:lnTo>
                    <a:pt x="618" y="762"/>
                  </a:lnTo>
                  <a:lnTo>
                    <a:pt x="626" y="776"/>
                  </a:lnTo>
                  <a:lnTo>
                    <a:pt x="634" y="792"/>
                  </a:lnTo>
                  <a:lnTo>
                    <a:pt x="634" y="792"/>
                  </a:lnTo>
                  <a:lnTo>
                    <a:pt x="642" y="800"/>
                  </a:lnTo>
                  <a:lnTo>
                    <a:pt x="642" y="800"/>
                  </a:lnTo>
                  <a:lnTo>
                    <a:pt x="646" y="806"/>
                  </a:lnTo>
                  <a:lnTo>
                    <a:pt x="648" y="810"/>
                  </a:lnTo>
                  <a:lnTo>
                    <a:pt x="648" y="810"/>
                  </a:lnTo>
                  <a:lnTo>
                    <a:pt x="650" y="818"/>
                  </a:lnTo>
                  <a:lnTo>
                    <a:pt x="656" y="824"/>
                  </a:lnTo>
                  <a:lnTo>
                    <a:pt x="656" y="824"/>
                  </a:lnTo>
                  <a:lnTo>
                    <a:pt x="662" y="828"/>
                  </a:lnTo>
                  <a:lnTo>
                    <a:pt x="666" y="836"/>
                  </a:lnTo>
                  <a:lnTo>
                    <a:pt x="666" y="836"/>
                  </a:lnTo>
                  <a:lnTo>
                    <a:pt x="668" y="842"/>
                  </a:lnTo>
                  <a:lnTo>
                    <a:pt x="668" y="842"/>
                  </a:lnTo>
                  <a:lnTo>
                    <a:pt x="666" y="846"/>
                  </a:lnTo>
                  <a:lnTo>
                    <a:pt x="666" y="852"/>
                  </a:lnTo>
                  <a:lnTo>
                    <a:pt x="666" y="852"/>
                  </a:lnTo>
                  <a:lnTo>
                    <a:pt x="672" y="856"/>
                  </a:lnTo>
                  <a:lnTo>
                    <a:pt x="678" y="860"/>
                  </a:lnTo>
                  <a:lnTo>
                    <a:pt x="678" y="860"/>
                  </a:lnTo>
                  <a:lnTo>
                    <a:pt x="686" y="876"/>
                  </a:lnTo>
                  <a:lnTo>
                    <a:pt x="686" y="876"/>
                  </a:lnTo>
                  <a:lnTo>
                    <a:pt x="700" y="894"/>
                  </a:lnTo>
                  <a:lnTo>
                    <a:pt x="700" y="894"/>
                  </a:lnTo>
                  <a:lnTo>
                    <a:pt x="702" y="902"/>
                  </a:lnTo>
                  <a:lnTo>
                    <a:pt x="704" y="906"/>
                  </a:lnTo>
                  <a:lnTo>
                    <a:pt x="706" y="910"/>
                  </a:lnTo>
                  <a:lnTo>
                    <a:pt x="706" y="910"/>
                  </a:lnTo>
                  <a:lnTo>
                    <a:pt x="712" y="914"/>
                  </a:lnTo>
                  <a:lnTo>
                    <a:pt x="716" y="916"/>
                  </a:lnTo>
                  <a:lnTo>
                    <a:pt x="716" y="916"/>
                  </a:lnTo>
                  <a:lnTo>
                    <a:pt x="720" y="916"/>
                  </a:lnTo>
                  <a:lnTo>
                    <a:pt x="722" y="912"/>
                  </a:lnTo>
                  <a:lnTo>
                    <a:pt x="722" y="908"/>
                  </a:lnTo>
                  <a:lnTo>
                    <a:pt x="718" y="904"/>
                  </a:lnTo>
                  <a:lnTo>
                    <a:pt x="718" y="904"/>
                  </a:lnTo>
                  <a:lnTo>
                    <a:pt x="714" y="900"/>
                  </a:lnTo>
                  <a:lnTo>
                    <a:pt x="710" y="896"/>
                  </a:lnTo>
                  <a:lnTo>
                    <a:pt x="710" y="896"/>
                  </a:lnTo>
                  <a:lnTo>
                    <a:pt x="708" y="886"/>
                  </a:lnTo>
                  <a:lnTo>
                    <a:pt x="708" y="886"/>
                  </a:lnTo>
                  <a:lnTo>
                    <a:pt x="700" y="870"/>
                  </a:lnTo>
                  <a:lnTo>
                    <a:pt x="696" y="862"/>
                  </a:lnTo>
                  <a:lnTo>
                    <a:pt x="690" y="856"/>
                  </a:lnTo>
                  <a:lnTo>
                    <a:pt x="690" y="856"/>
                  </a:lnTo>
                  <a:lnTo>
                    <a:pt x="688" y="850"/>
                  </a:lnTo>
                  <a:lnTo>
                    <a:pt x="686" y="844"/>
                  </a:lnTo>
                  <a:lnTo>
                    <a:pt x="686" y="844"/>
                  </a:lnTo>
                  <a:lnTo>
                    <a:pt x="684" y="838"/>
                  </a:lnTo>
                  <a:lnTo>
                    <a:pt x="680" y="832"/>
                  </a:lnTo>
                  <a:lnTo>
                    <a:pt x="680" y="832"/>
                  </a:lnTo>
                  <a:lnTo>
                    <a:pt x="670" y="818"/>
                  </a:lnTo>
                  <a:lnTo>
                    <a:pt x="670" y="818"/>
                  </a:lnTo>
                  <a:lnTo>
                    <a:pt x="664" y="810"/>
                  </a:lnTo>
                  <a:lnTo>
                    <a:pt x="662" y="800"/>
                  </a:lnTo>
                  <a:lnTo>
                    <a:pt x="662" y="790"/>
                  </a:lnTo>
                  <a:lnTo>
                    <a:pt x="662" y="780"/>
                  </a:lnTo>
                  <a:lnTo>
                    <a:pt x="662" y="780"/>
                  </a:lnTo>
                  <a:lnTo>
                    <a:pt x="662" y="780"/>
                  </a:lnTo>
                  <a:lnTo>
                    <a:pt x="662" y="780"/>
                  </a:lnTo>
                  <a:lnTo>
                    <a:pt x="664" y="780"/>
                  </a:lnTo>
                  <a:lnTo>
                    <a:pt x="664" y="780"/>
                  </a:lnTo>
                  <a:lnTo>
                    <a:pt x="668" y="784"/>
                  </a:lnTo>
                  <a:lnTo>
                    <a:pt x="668" y="788"/>
                  </a:lnTo>
                  <a:lnTo>
                    <a:pt x="672" y="796"/>
                  </a:lnTo>
                  <a:lnTo>
                    <a:pt x="672" y="796"/>
                  </a:lnTo>
                  <a:lnTo>
                    <a:pt x="676" y="802"/>
                  </a:lnTo>
                  <a:lnTo>
                    <a:pt x="682" y="808"/>
                  </a:lnTo>
                  <a:lnTo>
                    <a:pt x="682" y="808"/>
                  </a:lnTo>
                  <a:lnTo>
                    <a:pt x="686" y="814"/>
                  </a:lnTo>
                  <a:lnTo>
                    <a:pt x="688" y="822"/>
                  </a:lnTo>
                  <a:lnTo>
                    <a:pt x="692" y="830"/>
                  </a:lnTo>
                  <a:lnTo>
                    <a:pt x="696" y="838"/>
                  </a:lnTo>
                  <a:lnTo>
                    <a:pt x="696" y="838"/>
                  </a:lnTo>
                  <a:lnTo>
                    <a:pt x="702" y="844"/>
                  </a:lnTo>
                  <a:lnTo>
                    <a:pt x="708" y="848"/>
                  </a:lnTo>
                  <a:lnTo>
                    <a:pt x="714" y="852"/>
                  </a:lnTo>
                  <a:lnTo>
                    <a:pt x="720" y="858"/>
                  </a:lnTo>
                  <a:lnTo>
                    <a:pt x="720" y="858"/>
                  </a:lnTo>
                  <a:lnTo>
                    <a:pt x="724" y="866"/>
                  </a:lnTo>
                  <a:lnTo>
                    <a:pt x="726" y="876"/>
                  </a:lnTo>
                  <a:lnTo>
                    <a:pt x="726" y="876"/>
                  </a:lnTo>
                  <a:lnTo>
                    <a:pt x="730" y="884"/>
                  </a:lnTo>
                  <a:lnTo>
                    <a:pt x="738" y="892"/>
                  </a:lnTo>
                  <a:lnTo>
                    <a:pt x="738" y="892"/>
                  </a:lnTo>
                  <a:lnTo>
                    <a:pt x="750" y="904"/>
                  </a:lnTo>
                  <a:lnTo>
                    <a:pt x="762" y="918"/>
                  </a:lnTo>
                  <a:lnTo>
                    <a:pt x="762" y="918"/>
                  </a:lnTo>
                  <a:lnTo>
                    <a:pt x="772" y="930"/>
                  </a:lnTo>
                  <a:lnTo>
                    <a:pt x="776" y="936"/>
                  </a:lnTo>
                  <a:lnTo>
                    <a:pt x="776" y="944"/>
                  </a:lnTo>
                  <a:lnTo>
                    <a:pt x="776" y="944"/>
                  </a:lnTo>
                  <a:lnTo>
                    <a:pt x="778" y="960"/>
                  </a:lnTo>
                  <a:lnTo>
                    <a:pt x="778" y="968"/>
                  </a:lnTo>
                  <a:lnTo>
                    <a:pt x="782" y="978"/>
                  </a:lnTo>
                  <a:lnTo>
                    <a:pt x="782" y="978"/>
                  </a:lnTo>
                  <a:lnTo>
                    <a:pt x="788" y="988"/>
                  </a:lnTo>
                  <a:lnTo>
                    <a:pt x="794" y="994"/>
                  </a:lnTo>
                  <a:lnTo>
                    <a:pt x="802" y="1000"/>
                  </a:lnTo>
                  <a:lnTo>
                    <a:pt x="812" y="1004"/>
                  </a:lnTo>
                  <a:lnTo>
                    <a:pt x="812" y="1004"/>
                  </a:lnTo>
                  <a:lnTo>
                    <a:pt x="836" y="1014"/>
                  </a:lnTo>
                  <a:lnTo>
                    <a:pt x="858" y="1024"/>
                  </a:lnTo>
                  <a:lnTo>
                    <a:pt x="858" y="1024"/>
                  </a:lnTo>
                  <a:lnTo>
                    <a:pt x="876" y="1036"/>
                  </a:lnTo>
                  <a:lnTo>
                    <a:pt x="886" y="1040"/>
                  </a:lnTo>
                  <a:lnTo>
                    <a:pt x="896" y="1042"/>
                  </a:lnTo>
                  <a:lnTo>
                    <a:pt x="896" y="1042"/>
                  </a:lnTo>
                  <a:lnTo>
                    <a:pt x="898" y="1042"/>
                  </a:lnTo>
                  <a:lnTo>
                    <a:pt x="898" y="1042"/>
                  </a:lnTo>
                  <a:lnTo>
                    <a:pt x="904" y="1040"/>
                  </a:lnTo>
                  <a:lnTo>
                    <a:pt x="910" y="1036"/>
                  </a:lnTo>
                  <a:lnTo>
                    <a:pt x="914" y="1032"/>
                  </a:lnTo>
                  <a:lnTo>
                    <a:pt x="918" y="1032"/>
                  </a:lnTo>
                  <a:lnTo>
                    <a:pt x="918" y="1032"/>
                  </a:lnTo>
                  <a:lnTo>
                    <a:pt x="926" y="1034"/>
                  </a:lnTo>
                  <a:lnTo>
                    <a:pt x="926" y="1034"/>
                  </a:lnTo>
                  <a:lnTo>
                    <a:pt x="932" y="1040"/>
                  </a:lnTo>
                  <a:lnTo>
                    <a:pt x="936" y="1046"/>
                  </a:lnTo>
                  <a:lnTo>
                    <a:pt x="936" y="1046"/>
                  </a:lnTo>
                  <a:lnTo>
                    <a:pt x="942" y="1054"/>
                  </a:lnTo>
                  <a:lnTo>
                    <a:pt x="950" y="1058"/>
                  </a:lnTo>
                  <a:lnTo>
                    <a:pt x="950" y="1058"/>
                  </a:lnTo>
                  <a:lnTo>
                    <a:pt x="960" y="1064"/>
                  </a:lnTo>
                  <a:lnTo>
                    <a:pt x="970" y="1072"/>
                  </a:lnTo>
                  <a:lnTo>
                    <a:pt x="978" y="1078"/>
                  </a:lnTo>
                  <a:lnTo>
                    <a:pt x="984" y="1080"/>
                  </a:lnTo>
                  <a:lnTo>
                    <a:pt x="990" y="1082"/>
                  </a:lnTo>
                  <a:lnTo>
                    <a:pt x="990" y="1082"/>
                  </a:lnTo>
                  <a:lnTo>
                    <a:pt x="1000" y="1082"/>
                  </a:lnTo>
                  <a:lnTo>
                    <a:pt x="1004" y="1084"/>
                  </a:lnTo>
                  <a:lnTo>
                    <a:pt x="1010" y="1086"/>
                  </a:lnTo>
                  <a:lnTo>
                    <a:pt x="1010" y="1086"/>
                  </a:lnTo>
                  <a:lnTo>
                    <a:pt x="1022" y="1100"/>
                  </a:lnTo>
                  <a:lnTo>
                    <a:pt x="1030" y="1108"/>
                  </a:lnTo>
                  <a:lnTo>
                    <a:pt x="1034" y="1114"/>
                  </a:lnTo>
                  <a:lnTo>
                    <a:pt x="1034" y="1114"/>
                  </a:lnTo>
                  <a:lnTo>
                    <a:pt x="1040" y="1128"/>
                  </a:lnTo>
                  <a:lnTo>
                    <a:pt x="1052" y="1138"/>
                  </a:lnTo>
                  <a:lnTo>
                    <a:pt x="1052" y="1138"/>
                  </a:lnTo>
                  <a:lnTo>
                    <a:pt x="1066" y="1146"/>
                  </a:lnTo>
                  <a:lnTo>
                    <a:pt x="1078" y="1156"/>
                  </a:lnTo>
                  <a:lnTo>
                    <a:pt x="1078" y="1156"/>
                  </a:lnTo>
                  <a:lnTo>
                    <a:pt x="1088" y="1168"/>
                  </a:lnTo>
                  <a:lnTo>
                    <a:pt x="1094" y="1174"/>
                  </a:lnTo>
                  <a:lnTo>
                    <a:pt x="1102" y="1176"/>
                  </a:lnTo>
                  <a:lnTo>
                    <a:pt x="1102" y="1176"/>
                  </a:lnTo>
                  <a:lnTo>
                    <a:pt x="1102" y="1176"/>
                  </a:lnTo>
                  <a:lnTo>
                    <a:pt x="1102" y="1172"/>
                  </a:lnTo>
                  <a:lnTo>
                    <a:pt x="1106" y="1166"/>
                  </a:lnTo>
                  <a:lnTo>
                    <a:pt x="1112" y="1160"/>
                  </a:lnTo>
                  <a:lnTo>
                    <a:pt x="1114" y="1156"/>
                  </a:lnTo>
                  <a:lnTo>
                    <a:pt x="1114" y="1156"/>
                  </a:lnTo>
                  <a:lnTo>
                    <a:pt x="1116" y="1150"/>
                  </a:lnTo>
                  <a:lnTo>
                    <a:pt x="1120" y="1148"/>
                  </a:lnTo>
                  <a:lnTo>
                    <a:pt x="1120" y="1148"/>
                  </a:lnTo>
                  <a:lnTo>
                    <a:pt x="1118" y="1146"/>
                  </a:lnTo>
                  <a:lnTo>
                    <a:pt x="1116" y="1144"/>
                  </a:lnTo>
                  <a:lnTo>
                    <a:pt x="1116" y="1144"/>
                  </a:lnTo>
                  <a:lnTo>
                    <a:pt x="1116" y="1142"/>
                  </a:lnTo>
                  <a:lnTo>
                    <a:pt x="1116" y="1142"/>
                  </a:lnTo>
                  <a:lnTo>
                    <a:pt x="1116" y="1142"/>
                  </a:lnTo>
                  <a:lnTo>
                    <a:pt x="1116" y="1138"/>
                  </a:lnTo>
                  <a:lnTo>
                    <a:pt x="1118" y="1136"/>
                  </a:lnTo>
                  <a:lnTo>
                    <a:pt x="1124" y="1132"/>
                  </a:lnTo>
                  <a:lnTo>
                    <a:pt x="1124" y="1132"/>
                  </a:lnTo>
                  <a:lnTo>
                    <a:pt x="1124" y="1132"/>
                  </a:lnTo>
                  <a:lnTo>
                    <a:pt x="1120" y="1130"/>
                  </a:lnTo>
                  <a:lnTo>
                    <a:pt x="1120" y="1130"/>
                  </a:lnTo>
                  <a:lnTo>
                    <a:pt x="1120" y="1130"/>
                  </a:lnTo>
                  <a:lnTo>
                    <a:pt x="1120" y="1130"/>
                  </a:lnTo>
                  <a:lnTo>
                    <a:pt x="1116" y="1132"/>
                  </a:lnTo>
                  <a:lnTo>
                    <a:pt x="1112" y="1136"/>
                  </a:lnTo>
                  <a:lnTo>
                    <a:pt x="1108" y="1142"/>
                  </a:lnTo>
                  <a:lnTo>
                    <a:pt x="1104" y="1144"/>
                  </a:lnTo>
                  <a:lnTo>
                    <a:pt x="1104" y="1144"/>
                  </a:lnTo>
                  <a:lnTo>
                    <a:pt x="1098" y="1146"/>
                  </a:lnTo>
                  <a:lnTo>
                    <a:pt x="1098" y="1146"/>
                  </a:lnTo>
                  <a:lnTo>
                    <a:pt x="1094" y="1144"/>
                  </a:lnTo>
                  <a:lnTo>
                    <a:pt x="1090" y="1144"/>
                  </a:lnTo>
                  <a:lnTo>
                    <a:pt x="1084" y="1138"/>
                  </a:lnTo>
                  <a:lnTo>
                    <a:pt x="1078" y="1130"/>
                  </a:lnTo>
                  <a:lnTo>
                    <a:pt x="1076" y="1122"/>
                  </a:lnTo>
                  <a:lnTo>
                    <a:pt x="1076" y="1122"/>
                  </a:lnTo>
                  <a:lnTo>
                    <a:pt x="1068" y="1104"/>
                  </a:lnTo>
                  <a:lnTo>
                    <a:pt x="1062" y="1086"/>
                  </a:lnTo>
                  <a:lnTo>
                    <a:pt x="1062" y="1086"/>
                  </a:lnTo>
                  <a:lnTo>
                    <a:pt x="1062" y="1078"/>
                  </a:lnTo>
                  <a:lnTo>
                    <a:pt x="1064" y="1070"/>
                  </a:lnTo>
                  <a:lnTo>
                    <a:pt x="1066" y="1062"/>
                  </a:lnTo>
                  <a:lnTo>
                    <a:pt x="1068" y="1054"/>
                  </a:lnTo>
                  <a:lnTo>
                    <a:pt x="1068" y="1054"/>
                  </a:lnTo>
                  <a:lnTo>
                    <a:pt x="1066" y="1050"/>
                  </a:lnTo>
                  <a:lnTo>
                    <a:pt x="1064" y="1046"/>
                  </a:lnTo>
                  <a:lnTo>
                    <a:pt x="1056" y="1040"/>
                  </a:lnTo>
                  <a:lnTo>
                    <a:pt x="1046" y="1036"/>
                  </a:lnTo>
                  <a:lnTo>
                    <a:pt x="1036" y="1034"/>
                  </a:lnTo>
                  <a:lnTo>
                    <a:pt x="1036" y="1034"/>
                  </a:lnTo>
                  <a:lnTo>
                    <a:pt x="1036" y="1034"/>
                  </a:lnTo>
                  <a:lnTo>
                    <a:pt x="1036" y="1034"/>
                  </a:lnTo>
                  <a:lnTo>
                    <a:pt x="1026" y="1036"/>
                  </a:lnTo>
                  <a:lnTo>
                    <a:pt x="1026" y="1036"/>
                  </a:lnTo>
                  <a:lnTo>
                    <a:pt x="1016" y="1038"/>
                  </a:lnTo>
                  <a:lnTo>
                    <a:pt x="1016" y="1038"/>
                  </a:lnTo>
                  <a:lnTo>
                    <a:pt x="1008" y="1036"/>
                  </a:lnTo>
                  <a:lnTo>
                    <a:pt x="1004" y="1030"/>
                  </a:lnTo>
                  <a:lnTo>
                    <a:pt x="1004" y="1030"/>
                  </a:lnTo>
                  <a:lnTo>
                    <a:pt x="1000" y="1022"/>
                  </a:lnTo>
                  <a:lnTo>
                    <a:pt x="1000" y="1014"/>
                  </a:lnTo>
                  <a:lnTo>
                    <a:pt x="1006" y="998"/>
                  </a:lnTo>
                  <a:lnTo>
                    <a:pt x="1006" y="998"/>
                  </a:lnTo>
                  <a:lnTo>
                    <a:pt x="1010" y="982"/>
                  </a:lnTo>
                  <a:lnTo>
                    <a:pt x="1012" y="974"/>
                  </a:lnTo>
                  <a:lnTo>
                    <a:pt x="1016" y="966"/>
                  </a:lnTo>
                  <a:lnTo>
                    <a:pt x="1016" y="966"/>
                  </a:lnTo>
                  <a:lnTo>
                    <a:pt x="1020" y="960"/>
                  </a:lnTo>
                  <a:lnTo>
                    <a:pt x="1022" y="956"/>
                  </a:lnTo>
                  <a:lnTo>
                    <a:pt x="1020" y="952"/>
                  </a:lnTo>
                  <a:lnTo>
                    <a:pt x="1020" y="952"/>
                  </a:lnTo>
                  <a:lnTo>
                    <a:pt x="1014" y="946"/>
                  </a:lnTo>
                  <a:lnTo>
                    <a:pt x="1006" y="944"/>
                  </a:lnTo>
                  <a:lnTo>
                    <a:pt x="1006" y="944"/>
                  </a:lnTo>
                  <a:lnTo>
                    <a:pt x="1004" y="944"/>
                  </a:lnTo>
                  <a:lnTo>
                    <a:pt x="1004" y="944"/>
                  </a:lnTo>
                  <a:lnTo>
                    <a:pt x="1000" y="946"/>
                  </a:lnTo>
                  <a:lnTo>
                    <a:pt x="996" y="948"/>
                  </a:lnTo>
                  <a:lnTo>
                    <a:pt x="990" y="952"/>
                  </a:lnTo>
                  <a:lnTo>
                    <a:pt x="990" y="952"/>
                  </a:lnTo>
                  <a:lnTo>
                    <a:pt x="982" y="956"/>
                  </a:lnTo>
                  <a:lnTo>
                    <a:pt x="974" y="958"/>
                  </a:lnTo>
                  <a:lnTo>
                    <a:pt x="974" y="958"/>
                  </a:lnTo>
                  <a:lnTo>
                    <a:pt x="970" y="960"/>
                  </a:lnTo>
                  <a:lnTo>
                    <a:pt x="970" y="964"/>
                  </a:lnTo>
                  <a:lnTo>
                    <a:pt x="970" y="970"/>
                  </a:lnTo>
                  <a:lnTo>
                    <a:pt x="970" y="970"/>
                  </a:lnTo>
                  <a:lnTo>
                    <a:pt x="970" y="974"/>
                  </a:lnTo>
                  <a:lnTo>
                    <a:pt x="968" y="978"/>
                  </a:lnTo>
                  <a:lnTo>
                    <a:pt x="968" y="978"/>
                  </a:lnTo>
                  <a:lnTo>
                    <a:pt x="966" y="980"/>
                  </a:lnTo>
                  <a:lnTo>
                    <a:pt x="962" y="982"/>
                  </a:lnTo>
                  <a:lnTo>
                    <a:pt x="962" y="982"/>
                  </a:lnTo>
                  <a:lnTo>
                    <a:pt x="960" y="986"/>
                  </a:lnTo>
                  <a:lnTo>
                    <a:pt x="960" y="988"/>
                  </a:lnTo>
                  <a:lnTo>
                    <a:pt x="958" y="990"/>
                  </a:lnTo>
                  <a:lnTo>
                    <a:pt x="954" y="992"/>
                  </a:lnTo>
                  <a:lnTo>
                    <a:pt x="954" y="992"/>
                  </a:lnTo>
                  <a:lnTo>
                    <a:pt x="946" y="996"/>
                  </a:lnTo>
                  <a:lnTo>
                    <a:pt x="938" y="996"/>
                  </a:lnTo>
                  <a:lnTo>
                    <a:pt x="938" y="996"/>
                  </a:lnTo>
                  <a:lnTo>
                    <a:pt x="936" y="996"/>
                  </a:lnTo>
                  <a:lnTo>
                    <a:pt x="936" y="996"/>
                  </a:lnTo>
                  <a:lnTo>
                    <a:pt x="928" y="996"/>
                  </a:lnTo>
                  <a:lnTo>
                    <a:pt x="920" y="994"/>
                  </a:lnTo>
                  <a:lnTo>
                    <a:pt x="910" y="990"/>
                  </a:lnTo>
                  <a:lnTo>
                    <a:pt x="904" y="986"/>
                  </a:lnTo>
                  <a:lnTo>
                    <a:pt x="904" y="986"/>
                  </a:lnTo>
                  <a:lnTo>
                    <a:pt x="900" y="982"/>
                  </a:lnTo>
                  <a:lnTo>
                    <a:pt x="898" y="978"/>
                  </a:lnTo>
                  <a:lnTo>
                    <a:pt x="896" y="970"/>
                  </a:lnTo>
                  <a:lnTo>
                    <a:pt x="896" y="970"/>
                  </a:lnTo>
                  <a:lnTo>
                    <a:pt x="890" y="966"/>
                  </a:lnTo>
                  <a:lnTo>
                    <a:pt x="886" y="962"/>
                  </a:lnTo>
                  <a:lnTo>
                    <a:pt x="886" y="962"/>
                  </a:lnTo>
                  <a:lnTo>
                    <a:pt x="884" y="958"/>
                  </a:lnTo>
                  <a:lnTo>
                    <a:pt x="884" y="952"/>
                  </a:lnTo>
                  <a:lnTo>
                    <a:pt x="884" y="952"/>
                  </a:lnTo>
                  <a:lnTo>
                    <a:pt x="874" y="924"/>
                  </a:lnTo>
                  <a:lnTo>
                    <a:pt x="874" y="924"/>
                  </a:lnTo>
                  <a:lnTo>
                    <a:pt x="872" y="914"/>
                  </a:lnTo>
                  <a:lnTo>
                    <a:pt x="872" y="904"/>
                  </a:lnTo>
                  <a:lnTo>
                    <a:pt x="872" y="896"/>
                  </a:lnTo>
                  <a:lnTo>
                    <a:pt x="876" y="888"/>
                  </a:lnTo>
                  <a:lnTo>
                    <a:pt x="876" y="888"/>
                  </a:lnTo>
                  <a:lnTo>
                    <a:pt x="880" y="882"/>
                  </a:lnTo>
                  <a:lnTo>
                    <a:pt x="880" y="874"/>
                  </a:lnTo>
                  <a:lnTo>
                    <a:pt x="880" y="874"/>
                  </a:lnTo>
                  <a:lnTo>
                    <a:pt x="880" y="864"/>
                  </a:lnTo>
                  <a:lnTo>
                    <a:pt x="880" y="860"/>
                  </a:lnTo>
                  <a:lnTo>
                    <a:pt x="882" y="856"/>
                  </a:lnTo>
                  <a:lnTo>
                    <a:pt x="882" y="856"/>
                  </a:lnTo>
                  <a:lnTo>
                    <a:pt x="888" y="848"/>
                  </a:lnTo>
                  <a:lnTo>
                    <a:pt x="896" y="842"/>
                  </a:lnTo>
                  <a:lnTo>
                    <a:pt x="896" y="842"/>
                  </a:lnTo>
                  <a:lnTo>
                    <a:pt x="908" y="834"/>
                  </a:lnTo>
                  <a:lnTo>
                    <a:pt x="908" y="834"/>
                  </a:lnTo>
                  <a:lnTo>
                    <a:pt x="918" y="828"/>
                  </a:lnTo>
                  <a:lnTo>
                    <a:pt x="930" y="826"/>
                  </a:lnTo>
                  <a:lnTo>
                    <a:pt x="930" y="826"/>
                  </a:lnTo>
                  <a:lnTo>
                    <a:pt x="936" y="828"/>
                  </a:lnTo>
                  <a:lnTo>
                    <a:pt x="944" y="830"/>
                  </a:lnTo>
                  <a:lnTo>
                    <a:pt x="944" y="830"/>
                  </a:lnTo>
                  <a:lnTo>
                    <a:pt x="952" y="834"/>
                  </a:lnTo>
                  <a:lnTo>
                    <a:pt x="960" y="836"/>
                  </a:lnTo>
                  <a:lnTo>
                    <a:pt x="960" y="836"/>
                  </a:lnTo>
                  <a:lnTo>
                    <a:pt x="962" y="836"/>
                  </a:lnTo>
                  <a:lnTo>
                    <a:pt x="962" y="836"/>
                  </a:lnTo>
                  <a:lnTo>
                    <a:pt x="964" y="836"/>
                  </a:lnTo>
                  <a:lnTo>
                    <a:pt x="964" y="836"/>
                  </a:lnTo>
                  <a:lnTo>
                    <a:pt x="968" y="836"/>
                  </a:lnTo>
                  <a:lnTo>
                    <a:pt x="968" y="836"/>
                  </a:lnTo>
                  <a:lnTo>
                    <a:pt x="970" y="836"/>
                  </a:lnTo>
                  <a:lnTo>
                    <a:pt x="970" y="836"/>
                  </a:lnTo>
                  <a:lnTo>
                    <a:pt x="982" y="838"/>
                  </a:lnTo>
                  <a:lnTo>
                    <a:pt x="982" y="838"/>
                  </a:lnTo>
                  <a:lnTo>
                    <a:pt x="982" y="838"/>
                  </a:lnTo>
                  <a:lnTo>
                    <a:pt x="982" y="838"/>
                  </a:lnTo>
                  <a:lnTo>
                    <a:pt x="986" y="838"/>
                  </a:lnTo>
                  <a:lnTo>
                    <a:pt x="986" y="836"/>
                  </a:lnTo>
                  <a:lnTo>
                    <a:pt x="984" y="832"/>
                  </a:lnTo>
                  <a:lnTo>
                    <a:pt x="974" y="824"/>
                  </a:lnTo>
                  <a:lnTo>
                    <a:pt x="974" y="824"/>
                  </a:lnTo>
                  <a:lnTo>
                    <a:pt x="970" y="818"/>
                  </a:lnTo>
                  <a:lnTo>
                    <a:pt x="970" y="816"/>
                  </a:lnTo>
                  <a:lnTo>
                    <a:pt x="972" y="814"/>
                  </a:lnTo>
                  <a:lnTo>
                    <a:pt x="972" y="814"/>
                  </a:lnTo>
                  <a:lnTo>
                    <a:pt x="974" y="814"/>
                  </a:lnTo>
                  <a:lnTo>
                    <a:pt x="974" y="814"/>
                  </a:lnTo>
                  <a:lnTo>
                    <a:pt x="982" y="816"/>
                  </a:lnTo>
                  <a:lnTo>
                    <a:pt x="982" y="816"/>
                  </a:lnTo>
                  <a:lnTo>
                    <a:pt x="988" y="816"/>
                  </a:lnTo>
                  <a:lnTo>
                    <a:pt x="988" y="816"/>
                  </a:lnTo>
                  <a:lnTo>
                    <a:pt x="990" y="816"/>
                  </a:lnTo>
                  <a:lnTo>
                    <a:pt x="990" y="816"/>
                  </a:lnTo>
                  <a:lnTo>
                    <a:pt x="1000" y="816"/>
                  </a:lnTo>
                  <a:lnTo>
                    <a:pt x="1000" y="816"/>
                  </a:lnTo>
                  <a:lnTo>
                    <a:pt x="1014" y="818"/>
                  </a:lnTo>
                  <a:lnTo>
                    <a:pt x="1014" y="818"/>
                  </a:lnTo>
                  <a:lnTo>
                    <a:pt x="1018" y="820"/>
                  </a:lnTo>
                  <a:lnTo>
                    <a:pt x="1022" y="822"/>
                  </a:lnTo>
                  <a:lnTo>
                    <a:pt x="1026" y="824"/>
                  </a:lnTo>
                  <a:lnTo>
                    <a:pt x="1030" y="824"/>
                  </a:lnTo>
                  <a:lnTo>
                    <a:pt x="1030" y="824"/>
                  </a:lnTo>
                  <a:lnTo>
                    <a:pt x="1030" y="824"/>
                  </a:lnTo>
                  <a:lnTo>
                    <a:pt x="1030" y="824"/>
                  </a:lnTo>
                  <a:lnTo>
                    <a:pt x="1042" y="822"/>
                  </a:lnTo>
                  <a:lnTo>
                    <a:pt x="1042" y="822"/>
                  </a:lnTo>
                  <a:lnTo>
                    <a:pt x="1044" y="824"/>
                  </a:lnTo>
                  <a:lnTo>
                    <a:pt x="1044" y="824"/>
                  </a:lnTo>
                  <a:lnTo>
                    <a:pt x="1048" y="824"/>
                  </a:lnTo>
                  <a:lnTo>
                    <a:pt x="1050" y="826"/>
                  </a:lnTo>
                  <a:lnTo>
                    <a:pt x="1056" y="832"/>
                  </a:lnTo>
                  <a:lnTo>
                    <a:pt x="1056" y="832"/>
                  </a:lnTo>
                  <a:lnTo>
                    <a:pt x="1060" y="836"/>
                  </a:lnTo>
                  <a:lnTo>
                    <a:pt x="1062" y="844"/>
                  </a:lnTo>
                  <a:lnTo>
                    <a:pt x="1062" y="844"/>
                  </a:lnTo>
                  <a:lnTo>
                    <a:pt x="1064" y="850"/>
                  </a:lnTo>
                  <a:lnTo>
                    <a:pt x="1064" y="858"/>
                  </a:lnTo>
                  <a:lnTo>
                    <a:pt x="1064" y="858"/>
                  </a:lnTo>
                  <a:lnTo>
                    <a:pt x="1066" y="864"/>
                  </a:lnTo>
                  <a:lnTo>
                    <a:pt x="1070" y="870"/>
                  </a:lnTo>
                  <a:lnTo>
                    <a:pt x="1070" y="870"/>
                  </a:lnTo>
                  <a:lnTo>
                    <a:pt x="1072" y="876"/>
                  </a:lnTo>
                  <a:lnTo>
                    <a:pt x="1074" y="882"/>
                  </a:lnTo>
                  <a:lnTo>
                    <a:pt x="1074" y="882"/>
                  </a:lnTo>
                  <a:lnTo>
                    <a:pt x="1078" y="886"/>
                  </a:lnTo>
                  <a:lnTo>
                    <a:pt x="1084" y="892"/>
                  </a:lnTo>
                  <a:lnTo>
                    <a:pt x="1084" y="892"/>
                  </a:lnTo>
                  <a:lnTo>
                    <a:pt x="1088" y="896"/>
                  </a:lnTo>
                  <a:lnTo>
                    <a:pt x="1092" y="898"/>
                  </a:lnTo>
                  <a:lnTo>
                    <a:pt x="1092" y="898"/>
                  </a:lnTo>
                  <a:lnTo>
                    <a:pt x="1092" y="898"/>
                  </a:lnTo>
                  <a:lnTo>
                    <a:pt x="1094" y="896"/>
                  </a:lnTo>
                  <a:lnTo>
                    <a:pt x="1094" y="896"/>
                  </a:lnTo>
                  <a:lnTo>
                    <a:pt x="1096" y="892"/>
                  </a:lnTo>
                  <a:lnTo>
                    <a:pt x="1096" y="886"/>
                  </a:lnTo>
                  <a:lnTo>
                    <a:pt x="1092" y="878"/>
                  </a:lnTo>
                  <a:lnTo>
                    <a:pt x="1092" y="878"/>
                  </a:lnTo>
                  <a:lnTo>
                    <a:pt x="1086" y="872"/>
                  </a:lnTo>
                  <a:lnTo>
                    <a:pt x="1084" y="870"/>
                  </a:lnTo>
                  <a:lnTo>
                    <a:pt x="1086" y="866"/>
                  </a:lnTo>
                  <a:lnTo>
                    <a:pt x="1086" y="866"/>
                  </a:lnTo>
                  <a:lnTo>
                    <a:pt x="1092" y="858"/>
                  </a:lnTo>
                  <a:lnTo>
                    <a:pt x="1092" y="856"/>
                  </a:lnTo>
                  <a:lnTo>
                    <a:pt x="1092" y="850"/>
                  </a:lnTo>
                  <a:lnTo>
                    <a:pt x="1092" y="850"/>
                  </a:lnTo>
                  <a:lnTo>
                    <a:pt x="1090" y="840"/>
                  </a:lnTo>
                  <a:lnTo>
                    <a:pt x="1086" y="832"/>
                  </a:lnTo>
                  <a:lnTo>
                    <a:pt x="1086" y="832"/>
                  </a:lnTo>
                  <a:lnTo>
                    <a:pt x="1082" y="826"/>
                  </a:lnTo>
                  <a:lnTo>
                    <a:pt x="1078" y="820"/>
                  </a:lnTo>
                  <a:lnTo>
                    <a:pt x="1074" y="816"/>
                  </a:lnTo>
                  <a:lnTo>
                    <a:pt x="1078" y="808"/>
                  </a:lnTo>
                  <a:lnTo>
                    <a:pt x="1078" y="808"/>
                  </a:lnTo>
                  <a:lnTo>
                    <a:pt x="1078" y="804"/>
                  </a:lnTo>
                  <a:lnTo>
                    <a:pt x="1080" y="802"/>
                  </a:lnTo>
                  <a:lnTo>
                    <a:pt x="1080" y="802"/>
                  </a:lnTo>
                  <a:lnTo>
                    <a:pt x="1082" y="798"/>
                  </a:lnTo>
                  <a:lnTo>
                    <a:pt x="1084" y="794"/>
                  </a:lnTo>
                  <a:lnTo>
                    <a:pt x="1092" y="788"/>
                  </a:lnTo>
                  <a:lnTo>
                    <a:pt x="1092" y="788"/>
                  </a:lnTo>
                  <a:lnTo>
                    <a:pt x="1096" y="784"/>
                  </a:lnTo>
                  <a:lnTo>
                    <a:pt x="1102" y="780"/>
                  </a:lnTo>
                  <a:lnTo>
                    <a:pt x="1102" y="780"/>
                  </a:lnTo>
                  <a:lnTo>
                    <a:pt x="1106" y="776"/>
                  </a:lnTo>
                  <a:lnTo>
                    <a:pt x="1108" y="772"/>
                  </a:lnTo>
                  <a:lnTo>
                    <a:pt x="1108" y="768"/>
                  </a:lnTo>
                  <a:lnTo>
                    <a:pt x="1112" y="764"/>
                  </a:lnTo>
                  <a:lnTo>
                    <a:pt x="1112" y="764"/>
                  </a:lnTo>
                  <a:lnTo>
                    <a:pt x="1118" y="760"/>
                  </a:lnTo>
                  <a:lnTo>
                    <a:pt x="1126" y="756"/>
                  </a:lnTo>
                  <a:lnTo>
                    <a:pt x="1126" y="756"/>
                  </a:lnTo>
                  <a:lnTo>
                    <a:pt x="1132" y="750"/>
                  </a:lnTo>
                  <a:lnTo>
                    <a:pt x="1136" y="744"/>
                  </a:lnTo>
                  <a:lnTo>
                    <a:pt x="1136" y="744"/>
                  </a:lnTo>
                  <a:lnTo>
                    <a:pt x="1142" y="738"/>
                  </a:lnTo>
                  <a:lnTo>
                    <a:pt x="1144" y="734"/>
                  </a:lnTo>
                  <a:lnTo>
                    <a:pt x="1142" y="730"/>
                  </a:lnTo>
                  <a:lnTo>
                    <a:pt x="1142" y="730"/>
                  </a:lnTo>
                  <a:lnTo>
                    <a:pt x="1138" y="728"/>
                  </a:lnTo>
                  <a:lnTo>
                    <a:pt x="1138" y="728"/>
                  </a:lnTo>
                  <a:lnTo>
                    <a:pt x="1136" y="724"/>
                  </a:lnTo>
                  <a:lnTo>
                    <a:pt x="1136" y="724"/>
                  </a:lnTo>
                  <a:lnTo>
                    <a:pt x="1136" y="720"/>
                  </a:lnTo>
                  <a:lnTo>
                    <a:pt x="1138" y="718"/>
                  </a:lnTo>
                  <a:lnTo>
                    <a:pt x="1140" y="718"/>
                  </a:lnTo>
                  <a:lnTo>
                    <a:pt x="1140" y="718"/>
                  </a:lnTo>
                  <a:lnTo>
                    <a:pt x="1138" y="714"/>
                  </a:lnTo>
                  <a:lnTo>
                    <a:pt x="1134" y="708"/>
                  </a:lnTo>
                  <a:lnTo>
                    <a:pt x="1134" y="708"/>
                  </a:lnTo>
                  <a:lnTo>
                    <a:pt x="1132" y="698"/>
                  </a:lnTo>
                  <a:lnTo>
                    <a:pt x="1132" y="698"/>
                  </a:lnTo>
                  <a:lnTo>
                    <a:pt x="1134" y="690"/>
                  </a:lnTo>
                  <a:lnTo>
                    <a:pt x="1136" y="684"/>
                  </a:lnTo>
                  <a:lnTo>
                    <a:pt x="1138" y="682"/>
                  </a:lnTo>
                  <a:lnTo>
                    <a:pt x="1138" y="682"/>
                  </a:lnTo>
                  <a:lnTo>
                    <a:pt x="1138" y="682"/>
                  </a:lnTo>
                  <a:lnTo>
                    <a:pt x="1138" y="682"/>
                  </a:lnTo>
                  <a:lnTo>
                    <a:pt x="1140" y="684"/>
                  </a:lnTo>
                  <a:lnTo>
                    <a:pt x="1142" y="686"/>
                  </a:lnTo>
                  <a:lnTo>
                    <a:pt x="1142" y="690"/>
                  </a:lnTo>
                  <a:lnTo>
                    <a:pt x="1142" y="698"/>
                  </a:lnTo>
                  <a:lnTo>
                    <a:pt x="1144" y="702"/>
                  </a:lnTo>
                  <a:lnTo>
                    <a:pt x="1144" y="702"/>
                  </a:lnTo>
                  <a:lnTo>
                    <a:pt x="1148" y="704"/>
                  </a:lnTo>
                  <a:lnTo>
                    <a:pt x="1148" y="704"/>
                  </a:lnTo>
                  <a:lnTo>
                    <a:pt x="1150" y="702"/>
                  </a:lnTo>
                  <a:lnTo>
                    <a:pt x="1150" y="700"/>
                  </a:lnTo>
                  <a:lnTo>
                    <a:pt x="1150" y="696"/>
                  </a:lnTo>
                  <a:lnTo>
                    <a:pt x="1150" y="696"/>
                  </a:lnTo>
                  <a:lnTo>
                    <a:pt x="1150" y="688"/>
                  </a:lnTo>
                  <a:lnTo>
                    <a:pt x="1150" y="686"/>
                  </a:lnTo>
                  <a:lnTo>
                    <a:pt x="1152" y="682"/>
                  </a:lnTo>
                  <a:lnTo>
                    <a:pt x="1152" y="682"/>
                  </a:lnTo>
                  <a:lnTo>
                    <a:pt x="1156" y="680"/>
                  </a:lnTo>
                  <a:lnTo>
                    <a:pt x="1158" y="678"/>
                  </a:lnTo>
                  <a:lnTo>
                    <a:pt x="1160" y="676"/>
                  </a:lnTo>
                  <a:lnTo>
                    <a:pt x="1160" y="676"/>
                  </a:lnTo>
                  <a:lnTo>
                    <a:pt x="1162" y="670"/>
                  </a:lnTo>
                  <a:lnTo>
                    <a:pt x="1162" y="664"/>
                  </a:lnTo>
                  <a:lnTo>
                    <a:pt x="1162" y="664"/>
                  </a:lnTo>
                  <a:lnTo>
                    <a:pt x="1166" y="660"/>
                  </a:lnTo>
                  <a:lnTo>
                    <a:pt x="1168" y="654"/>
                  </a:lnTo>
                  <a:lnTo>
                    <a:pt x="1168" y="654"/>
                  </a:lnTo>
                  <a:lnTo>
                    <a:pt x="1172" y="648"/>
                  </a:lnTo>
                  <a:lnTo>
                    <a:pt x="1176" y="644"/>
                  </a:lnTo>
                  <a:lnTo>
                    <a:pt x="1190" y="644"/>
                  </a:lnTo>
                  <a:lnTo>
                    <a:pt x="1190" y="644"/>
                  </a:lnTo>
                  <a:lnTo>
                    <a:pt x="1194" y="642"/>
                  </a:lnTo>
                  <a:lnTo>
                    <a:pt x="1196" y="640"/>
                  </a:lnTo>
                  <a:lnTo>
                    <a:pt x="1198" y="638"/>
                  </a:lnTo>
                  <a:lnTo>
                    <a:pt x="1198" y="636"/>
                  </a:lnTo>
                  <a:lnTo>
                    <a:pt x="1196" y="630"/>
                  </a:lnTo>
                  <a:lnTo>
                    <a:pt x="1196" y="622"/>
                  </a:lnTo>
                  <a:lnTo>
                    <a:pt x="1196" y="622"/>
                  </a:lnTo>
                  <a:lnTo>
                    <a:pt x="1196" y="620"/>
                  </a:lnTo>
                  <a:lnTo>
                    <a:pt x="1198" y="618"/>
                  </a:lnTo>
                  <a:lnTo>
                    <a:pt x="1202" y="614"/>
                  </a:lnTo>
                  <a:lnTo>
                    <a:pt x="1202" y="614"/>
                  </a:lnTo>
                  <a:lnTo>
                    <a:pt x="1212" y="604"/>
                  </a:lnTo>
                  <a:lnTo>
                    <a:pt x="1212" y="604"/>
                  </a:lnTo>
                  <a:lnTo>
                    <a:pt x="1216" y="602"/>
                  </a:lnTo>
                  <a:lnTo>
                    <a:pt x="1220" y="602"/>
                  </a:lnTo>
                  <a:lnTo>
                    <a:pt x="1228" y="600"/>
                  </a:lnTo>
                  <a:lnTo>
                    <a:pt x="1228" y="600"/>
                  </a:lnTo>
                  <a:lnTo>
                    <a:pt x="1238" y="594"/>
                  </a:lnTo>
                  <a:lnTo>
                    <a:pt x="1238" y="594"/>
                  </a:lnTo>
                  <a:lnTo>
                    <a:pt x="1250" y="588"/>
                  </a:lnTo>
                  <a:lnTo>
                    <a:pt x="1262" y="582"/>
                  </a:lnTo>
                  <a:lnTo>
                    <a:pt x="1262" y="582"/>
                  </a:lnTo>
                  <a:lnTo>
                    <a:pt x="1268" y="580"/>
                  </a:lnTo>
                  <a:lnTo>
                    <a:pt x="1274" y="580"/>
                  </a:lnTo>
                  <a:lnTo>
                    <a:pt x="1282" y="580"/>
                  </a:lnTo>
                  <a:lnTo>
                    <a:pt x="1288" y="576"/>
                  </a:lnTo>
                  <a:lnTo>
                    <a:pt x="1288" y="576"/>
                  </a:lnTo>
                  <a:lnTo>
                    <a:pt x="1292" y="572"/>
                  </a:lnTo>
                  <a:lnTo>
                    <a:pt x="1296" y="568"/>
                  </a:lnTo>
                  <a:lnTo>
                    <a:pt x="1296" y="568"/>
                  </a:lnTo>
                  <a:lnTo>
                    <a:pt x="1302" y="566"/>
                  </a:lnTo>
                  <a:lnTo>
                    <a:pt x="1304" y="566"/>
                  </a:lnTo>
                  <a:lnTo>
                    <a:pt x="1306" y="564"/>
                  </a:lnTo>
                  <a:lnTo>
                    <a:pt x="1306" y="564"/>
                  </a:lnTo>
                  <a:lnTo>
                    <a:pt x="1306" y="562"/>
                  </a:lnTo>
                  <a:lnTo>
                    <a:pt x="1302" y="560"/>
                  </a:lnTo>
                  <a:lnTo>
                    <a:pt x="1302" y="560"/>
                  </a:lnTo>
                  <a:lnTo>
                    <a:pt x="1294" y="562"/>
                  </a:lnTo>
                  <a:lnTo>
                    <a:pt x="1288" y="564"/>
                  </a:lnTo>
                  <a:lnTo>
                    <a:pt x="1288" y="564"/>
                  </a:lnTo>
                  <a:lnTo>
                    <a:pt x="1282" y="566"/>
                  </a:lnTo>
                  <a:lnTo>
                    <a:pt x="1282" y="566"/>
                  </a:lnTo>
                  <a:lnTo>
                    <a:pt x="1280" y="566"/>
                  </a:lnTo>
                  <a:lnTo>
                    <a:pt x="1280" y="566"/>
                  </a:lnTo>
                  <a:lnTo>
                    <a:pt x="1276" y="562"/>
                  </a:lnTo>
                  <a:lnTo>
                    <a:pt x="1276" y="558"/>
                  </a:lnTo>
                  <a:lnTo>
                    <a:pt x="1274" y="552"/>
                  </a:lnTo>
                  <a:lnTo>
                    <a:pt x="1274" y="552"/>
                  </a:lnTo>
                  <a:lnTo>
                    <a:pt x="1268" y="542"/>
                  </a:lnTo>
                  <a:lnTo>
                    <a:pt x="1268" y="542"/>
                  </a:lnTo>
                  <a:lnTo>
                    <a:pt x="1266" y="540"/>
                  </a:lnTo>
                  <a:lnTo>
                    <a:pt x="1264" y="540"/>
                  </a:lnTo>
                  <a:lnTo>
                    <a:pt x="1264" y="540"/>
                  </a:lnTo>
                  <a:lnTo>
                    <a:pt x="1262" y="540"/>
                  </a:lnTo>
                  <a:lnTo>
                    <a:pt x="1262" y="540"/>
                  </a:lnTo>
                  <a:lnTo>
                    <a:pt x="1262" y="540"/>
                  </a:lnTo>
                  <a:lnTo>
                    <a:pt x="1262" y="540"/>
                  </a:lnTo>
                  <a:lnTo>
                    <a:pt x="1258" y="538"/>
                  </a:lnTo>
                  <a:lnTo>
                    <a:pt x="1258" y="538"/>
                  </a:lnTo>
                  <a:lnTo>
                    <a:pt x="1254" y="538"/>
                  </a:lnTo>
                  <a:lnTo>
                    <a:pt x="1252" y="534"/>
                  </a:lnTo>
                  <a:lnTo>
                    <a:pt x="1254" y="532"/>
                  </a:lnTo>
                  <a:lnTo>
                    <a:pt x="1256" y="530"/>
                  </a:lnTo>
                  <a:lnTo>
                    <a:pt x="1256" y="530"/>
                  </a:lnTo>
                  <a:lnTo>
                    <a:pt x="1260" y="530"/>
                  </a:lnTo>
                  <a:lnTo>
                    <a:pt x="1260" y="530"/>
                  </a:lnTo>
                  <a:lnTo>
                    <a:pt x="1266" y="530"/>
                  </a:lnTo>
                  <a:lnTo>
                    <a:pt x="1266" y="530"/>
                  </a:lnTo>
                  <a:lnTo>
                    <a:pt x="1272" y="530"/>
                  </a:lnTo>
                  <a:lnTo>
                    <a:pt x="1272" y="530"/>
                  </a:lnTo>
                  <a:lnTo>
                    <a:pt x="1278" y="530"/>
                  </a:lnTo>
                  <a:lnTo>
                    <a:pt x="1280" y="528"/>
                  </a:lnTo>
                  <a:lnTo>
                    <a:pt x="1282" y="524"/>
                  </a:lnTo>
                  <a:lnTo>
                    <a:pt x="1282" y="524"/>
                  </a:lnTo>
                  <a:lnTo>
                    <a:pt x="1280" y="518"/>
                  </a:lnTo>
                  <a:lnTo>
                    <a:pt x="1276" y="516"/>
                  </a:lnTo>
                  <a:lnTo>
                    <a:pt x="1264" y="514"/>
                  </a:lnTo>
                  <a:lnTo>
                    <a:pt x="1264" y="514"/>
                  </a:lnTo>
                  <a:lnTo>
                    <a:pt x="1260" y="512"/>
                  </a:lnTo>
                  <a:lnTo>
                    <a:pt x="1256" y="510"/>
                  </a:lnTo>
                  <a:lnTo>
                    <a:pt x="1256" y="510"/>
                  </a:lnTo>
                  <a:lnTo>
                    <a:pt x="1256" y="510"/>
                  </a:lnTo>
                  <a:lnTo>
                    <a:pt x="1256" y="510"/>
                  </a:lnTo>
                  <a:lnTo>
                    <a:pt x="1252" y="512"/>
                  </a:lnTo>
                  <a:lnTo>
                    <a:pt x="1248" y="516"/>
                  </a:lnTo>
                  <a:lnTo>
                    <a:pt x="1240" y="522"/>
                  </a:lnTo>
                  <a:lnTo>
                    <a:pt x="1240" y="522"/>
                  </a:lnTo>
                  <a:lnTo>
                    <a:pt x="1224" y="528"/>
                  </a:lnTo>
                  <a:lnTo>
                    <a:pt x="1224" y="528"/>
                  </a:lnTo>
                  <a:lnTo>
                    <a:pt x="1214" y="538"/>
                  </a:lnTo>
                  <a:lnTo>
                    <a:pt x="1206" y="544"/>
                  </a:lnTo>
                  <a:lnTo>
                    <a:pt x="1206" y="544"/>
                  </a:lnTo>
                  <a:lnTo>
                    <a:pt x="1206" y="544"/>
                  </a:lnTo>
                  <a:lnTo>
                    <a:pt x="1206" y="544"/>
                  </a:lnTo>
                  <a:lnTo>
                    <a:pt x="1204" y="542"/>
                  </a:lnTo>
                  <a:lnTo>
                    <a:pt x="1206" y="538"/>
                  </a:lnTo>
                  <a:lnTo>
                    <a:pt x="1210" y="532"/>
                  </a:lnTo>
                  <a:lnTo>
                    <a:pt x="1210" y="532"/>
                  </a:lnTo>
                  <a:lnTo>
                    <a:pt x="1220" y="522"/>
                  </a:lnTo>
                  <a:lnTo>
                    <a:pt x="1232" y="516"/>
                  </a:lnTo>
                  <a:lnTo>
                    <a:pt x="1232" y="516"/>
                  </a:lnTo>
                  <a:lnTo>
                    <a:pt x="1240" y="508"/>
                  </a:lnTo>
                  <a:lnTo>
                    <a:pt x="1244" y="504"/>
                  </a:lnTo>
                  <a:lnTo>
                    <a:pt x="1248" y="502"/>
                  </a:lnTo>
                  <a:lnTo>
                    <a:pt x="1248" y="502"/>
                  </a:lnTo>
                  <a:lnTo>
                    <a:pt x="1258" y="498"/>
                  </a:lnTo>
                  <a:lnTo>
                    <a:pt x="1266" y="498"/>
                  </a:lnTo>
                  <a:lnTo>
                    <a:pt x="1266" y="498"/>
                  </a:lnTo>
                  <a:lnTo>
                    <a:pt x="1284" y="494"/>
                  </a:lnTo>
                  <a:lnTo>
                    <a:pt x="1284" y="494"/>
                  </a:lnTo>
                  <a:lnTo>
                    <a:pt x="1284" y="494"/>
                  </a:lnTo>
                  <a:lnTo>
                    <a:pt x="1284" y="494"/>
                  </a:lnTo>
                  <a:lnTo>
                    <a:pt x="1292" y="496"/>
                  </a:lnTo>
                  <a:lnTo>
                    <a:pt x="1298" y="498"/>
                  </a:lnTo>
                  <a:lnTo>
                    <a:pt x="1298" y="498"/>
                  </a:lnTo>
                  <a:lnTo>
                    <a:pt x="1304" y="502"/>
                  </a:lnTo>
                  <a:lnTo>
                    <a:pt x="1310" y="502"/>
                  </a:lnTo>
                  <a:lnTo>
                    <a:pt x="1310" y="502"/>
                  </a:lnTo>
                  <a:lnTo>
                    <a:pt x="1312" y="502"/>
                  </a:lnTo>
                  <a:lnTo>
                    <a:pt x="1312" y="502"/>
                  </a:lnTo>
                  <a:lnTo>
                    <a:pt x="1318" y="502"/>
                  </a:lnTo>
                  <a:lnTo>
                    <a:pt x="1324" y="500"/>
                  </a:lnTo>
                  <a:lnTo>
                    <a:pt x="1330" y="496"/>
                  </a:lnTo>
                  <a:lnTo>
                    <a:pt x="1334" y="492"/>
                  </a:lnTo>
                  <a:lnTo>
                    <a:pt x="1334" y="492"/>
                  </a:lnTo>
                  <a:lnTo>
                    <a:pt x="1338" y="488"/>
                  </a:lnTo>
                  <a:lnTo>
                    <a:pt x="1344" y="486"/>
                  </a:lnTo>
                  <a:lnTo>
                    <a:pt x="1344" y="486"/>
                  </a:lnTo>
                  <a:lnTo>
                    <a:pt x="1348" y="482"/>
                  </a:lnTo>
                  <a:lnTo>
                    <a:pt x="1352" y="478"/>
                  </a:lnTo>
                  <a:lnTo>
                    <a:pt x="1352" y="478"/>
                  </a:lnTo>
                  <a:lnTo>
                    <a:pt x="1358" y="476"/>
                  </a:lnTo>
                  <a:lnTo>
                    <a:pt x="1364" y="476"/>
                  </a:lnTo>
                  <a:lnTo>
                    <a:pt x="1364" y="476"/>
                  </a:lnTo>
                  <a:lnTo>
                    <a:pt x="1368" y="472"/>
                  </a:lnTo>
                  <a:lnTo>
                    <a:pt x="1372" y="470"/>
                  </a:lnTo>
                  <a:lnTo>
                    <a:pt x="1372" y="470"/>
                  </a:lnTo>
                  <a:lnTo>
                    <a:pt x="1376" y="468"/>
                  </a:lnTo>
                  <a:lnTo>
                    <a:pt x="1380" y="466"/>
                  </a:lnTo>
                  <a:lnTo>
                    <a:pt x="1382" y="464"/>
                  </a:lnTo>
                  <a:lnTo>
                    <a:pt x="1382" y="464"/>
                  </a:lnTo>
                  <a:lnTo>
                    <a:pt x="1382" y="460"/>
                  </a:lnTo>
                  <a:lnTo>
                    <a:pt x="1382" y="456"/>
                  </a:lnTo>
                  <a:lnTo>
                    <a:pt x="1380" y="446"/>
                  </a:lnTo>
                  <a:lnTo>
                    <a:pt x="1380" y="446"/>
                  </a:lnTo>
                  <a:lnTo>
                    <a:pt x="1378" y="442"/>
                  </a:lnTo>
                  <a:lnTo>
                    <a:pt x="1374" y="442"/>
                  </a:lnTo>
                  <a:lnTo>
                    <a:pt x="1366" y="440"/>
                  </a:lnTo>
                  <a:lnTo>
                    <a:pt x="1366" y="440"/>
                  </a:lnTo>
                  <a:lnTo>
                    <a:pt x="1362" y="436"/>
                  </a:lnTo>
                  <a:lnTo>
                    <a:pt x="1358" y="432"/>
                  </a:lnTo>
                  <a:lnTo>
                    <a:pt x="1358" y="430"/>
                  </a:lnTo>
                  <a:lnTo>
                    <a:pt x="1358" y="430"/>
                  </a:lnTo>
                  <a:lnTo>
                    <a:pt x="1358" y="430"/>
                  </a:lnTo>
                  <a:lnTo>
                    <a:pt x="1352" y="430"/>
                  </a:lnTo>
                  <a:lnTo>
                    <a:pt x="1348" y="430"/>
                  </a:lnTo>
                  <a:lnTo>
                    <a:pt x="1346" y="426"/>
                  </a:lnTo>
                  <a:lnTo>
                    <a:pt x="1346" y="426"/>
                  </a:lnTo>
                  <a:lnTo>
                    <a:pt x="1348" y="426"/>
                  </a:lnTo>
                  <a:lnTo>
                    <a:pt x="1348" y="426"/>
                  </a:lnTo>
                  <a:lnTo>
                    <a:pt x="1350" y="428"/>
                  </a:lnTo>
                  <a:lnTo>
                    <a:pt x="1350" y="428"/>
                  </a:lnTo>
                  <a:lnTo>
                    <a:pt x="1350" y="422"/>
                  </a:lnTo>
                  <a:lnTo>
                    <a:pt x="1348" y="420"/>
                  </a:lnTo>
                  <a:lnTo>
                    <a:pt x="1340" y="416"/>
                  </a:lnTo>
                  <a:lnTo>
                    <a:pt x="1340" y="416"/>
                  </a:lnTo>
                  <a:lnTo>
                    <a:pt x="1328" y="410"/>
                  </a:lnTo>
                  <a:lnTo>
                    <a:pt x="1318" y="402"/>
                  </a:lnTo>
                  <a:lnTo>
                    <a:pt x="1318" y="402"/>
                  </a:lnTo>
                  <a:lnTo>
                    <a:pt x="1310" y="396"/>
                  </a:lnTo>
                  <a:lnTo>
                    <a:pt x="1304" y="388"/>
                  </a:lnTo>
                  <a:lnTo>
                    <a:pt x="1304" y="388"/>
                  </a:lnTo>
                  <a:lnTo>
                    <a:pt x="1298" y="386"/>
                  </a:lnTo>
                  <a:lnTo>
                    <a:pt x="1296" y="386"/>
                  </a:lnTo>
                  <a:lnTo>
                    <a:pt x="1294" y="384"/>
                  </a:lnTo>
                  <a:lnTo>
                    <a:pt x="1294" y="384"/>
                  </a:lnTo>
                  <a:lnTo>
                    <a:pt x="1296" y="380"/>
                  </a:lnTo>
                  <a:lnTo>
                    <a:pt x="1298" y="378"/>
                  </a:lnTo>
                  <a:lnTo>
                    <a:pt x="1298" y="378"/>
                  </a:lnTo>
                  <a:lnTo>
                    <a:pt x="1302" y="376"/>
                  </a:lnTo>
                  <a:lnTo>
                    <a:pt x="1304" y="374"/>
                  </a:lnTo>
                  <a:lnTo>
                    <a:pt x="1302" y="372"/>
                  </a:lnTo>
                  <a:lnTo>
                    <a:pt x="1302" y="372"/>
                  </a:lnTo>
                  <a:lnTo>
                    <a:pt x="1298" y="370"/>
                  </a:lnTo>
                  <a:lnTo>
                    <a:pt x="1296" y="370"/>
                  </a:lnTo>
                  <a:lnTo>
                    <a:pt x="1296" y="368"/>
                  </a:lnTo>
                  <a:lnTo>
                    <a:pt x="1296" y="368"/>
                  </a:lnTo>
                  <a:lnTo>
                    <a:pt x="1296" y="364"/>
                  </a:lnTo>
                  <a:lnTo>
                    <a:pt x="1296" y="360"/>
                  </a:lnTo>
                  <a:lnTo>
                    <a:pt x="1296" y="360"/>
                  </a:lnTo>
                  <a:lnTo>
                    <a:pt x="1292" y="356"/>
                  </a:lnTo>
                  <a:lnTo>
                    <a:pt x="1288" y="354"/>
                  </a:lnTo>
                  <a:lnTo>
                    <a:pt x="1288" y="354"/>
                  </a:lnTo>
                  <a:lnTo>
                    <a:pt x="1286" y="350"/>
                  </a:lnTo>
                  <a:lnTo>
                    <a:pt x="1286" y="346"/>
                  </a:lnTo>
                  <a:lnTo>
                    <a:pt x="1286" y="346"/>
                  </a:lnTo>
                  <a:lnTo>
                    <a:pt x="1286" y="338"/>
                  </a:lnTo>
                  <a:lnTo>
                    <a:pt x="1280" y="332"/>
                  </a:lnTo>
                  <a:lnTo>
                    <a:pt x="1280" y="332"/>
                  </a:lnTo>
                  <a:lnTo>
                    <a:pt x="1274" y="326"/>
                  </a:lnTo>
                  <a:lnTo>
                    <a:pt x="1272" y="318"/>
                  </a:lnTo>
                  <a:lnTo>
                    <a:pt x="1272" y="318"/>
                  </a:lnTo>
                  <a:lnTo>
                    <a:pt x="1272" y="314"/>
                  </a:lnTo>
                  <a:lnTo>
                    <a:pt x="1270" y="312"/>
                  </a:lnTo>
                  <a:lnTo>
                    <a:pt x="1270" y="310"/>
                  </a:lnTo>
                  <a:lnTo>
                    <a:pt x="1270" y="310"/>
                  </a:lnTo>
                  <a:lnTo>
                    <a:pt x="1264" y="308"/>
                  </a:lnTo>
                  <a:lnTo>
                    <a:pt x="1264" y="308"/>
                  </a:lnTo>
                  <a:lnTo>
                    <a:pt x="1258" y="308"/>
                  </a:lnTo>
                  <a:lnTo>
                    <a:pt x="1254" y="312"/>
                  </a:lnTo>
                  <a:lnTo>
                    <a:pt x="1254" y="312"/>
                  </a:lnTo>
                  <a:lnTo>
                    <a:pt x="1252" y="316"/>
                  </a:lnTo>
                  <a:lnTo>
                    <a:pt x="1252" y="322"/>
                  </a:lnTo>
                  <a:lnTo>
                    <a:pt x="1252" y="326"/>
                  </a:lnTo>
                  <a:lnTo>
                    <a:pt x="1250" y="332"/>
                  </a:lnTo>
                  <a:lnTo>
                    <a:pt x="1250" y="332"/>
                  </a:lnTo>
                  <a:lnTo>
                    <a:pt x="1248" y="334"/>
                  </a:lnTo>
                  <a:lnTo>
                    <a:pt x="1246" y="334"/>
                  </a:lnTo>
                  <a:lnTo>
                    <a:pt x="1246" y="334"/>
                  </a:lnTo>
                  <a:lnTo>
                    <a:pt x="1238" y="342"/>
                  </a:lnTo>
                  <a:lnTo>
                    <a:pt x="1234" y="346"/>
                  </a:lnTo>
                  <a:lnTo>
                    <a:pt x="1228" y="348"/>
                  </a:lnTo>
                  <a:lnTo>
                    <a:pt x="1228" y="348"/>
                  </a:lnTo>
                  <a:lnTo>
                    <a:pt x="1224" y="348"/>
                  </a:lnTo>
                  <a:lnTo>
                    <a:pt x="1220" y="344"/>
                  </a:lnTo>
                  <a:lnTo>
                    <a:pt x="1220" y="344"/>
                  </a:lnTo>
                  <a:lnTo>
                    <a:pt x="1220" y="340"/>
                  </a:lnTo>
                  <a:lnTo>
                    <a:pt x="1218" y="340"/>
                  </a:lnTo>
                  <a:lnTo>
                    <a:pt x="1216" y="338"/>
                  </a:lnTo>
                  <a:lnTo>
                    <a:pt x="1216" y="338"/>
                  </a:lnTo>
                  <a:lnTo>
                    <a:pt x="1210" y="336"/>
                  </a:lnTo>
                  <a:lnTo>
                    <a:pt x="1204" y="334"/>
                  </a:lnTo>
                  <a:lnTo>
                    <a:pt x="1204" y="334"/>
                  </a:lnTo>
                  <a:lnTo>
                    <a:pt x="1200" y="326"/>
                  </a:lnTo>
                  <a:lnTo>
                    <a:pt x="1198" y="320"/>
                  </a:lnTo>
                  <a:lnTo>
                    <a:pt x="1198" y="320"/>
                  </a:lnTo>
                  <a:lnTo>
                    <a:pt x="1200" y="312"/>
                  </a:lnTo>
                  <a:lnTo>
                    <a:pt x="1202" y="306"/>
                  </a:lnTo>
                  <a:lnTo>
                    <a:pt x="1202" y="306"/>
                  </a:lnTo>
                  <a:lnTo>
                    <a:pt x="1202" y="300"/>
                  </a:lnTo>
                  <a:lnTo>
                    <a:pt x="1200" y="298"/>
                  </a:lnTo>
                  <a:lnTo>
                    <a:pt x="1192" y="294"/>
                  </a:lnTo>
                  <a:lnTo>
                    <a:pt x="1192" y="294"/>
                  </a:lnTo>
                  <a:lnTo>
                    <a:pt x="1184" y="290"/>
                  </a:lnTo>
                  <a:lnTo>
                    <a:pt x="1176" y="284"/>
                  </a:lnTo>
                  <a:lnTo>
                    <a:pt x="1176" y="284"/>
                  </a:lnTo>
                  <a:lnTo>
                    <a:pt x="1170" y="282"/>
                  </a:lnTo>
                  <a:lnTo>
                    <a:pt x="1166" y="278"/>
                  </a:lnTo>
                  <a:lnTo>
                    <a:pt x="1166" y="278"/>
                  </a:lnTo>
                  <a:lnTo>
                    <a:pt x="1162" y="274"/>
                  </a:lnTo>
                  <a:lnTo>
                    <a:pt x="1160" y="270"/>
                  </a:lnTo>
                  <a:lnTo>
                    <a:pt x="1160" y="270"/>
                  </a:lnTo>
                  <a:lnTo>
                    <a:pt x="1154" y="264"/>
                  </a:lnTo>
                  <a:lnTo>
                    <a:pt x="1150" y="260"/>
                  </a:lnTo>
                  <a:lnTo>
                    <a:pt x="1146" y="260"/>
                  </a:lnTo>
                  <a:lnTo>
                    <a:pt x="1146" y="260"/>
                  </a:lnTo>
                  <a:lnTo>
                    <a:pt x="1142" y="260"/>
                  </a:lnTo>
                  <a:lnTo>
                    <a:pt x="1142" y="260"/>
                  </a:lnTo>
                  <a:lnTo>
                    <a:pt x="1134" y="264"/>
                  </a:lnTo>
                  <a:lnTo>
                    <a:pt x="1132" y="266"/>
                  </a:lnTo>
                  <a:lnTo>
                    <a:pt x="1130" y="268"/>
                  </a:lnTo>
                  <a:lnTo>
                    <a:pt x="1130" y="268"/>
                  </a:lnTo>
                  <a:lnTo>
                    <a:pt x="1128" y="266"/>
                  </a:lnTo>
                  <a:lnTo>
                    <a:pt x="1124" y="262"/>
                  </a:lnTo>
                  <a:lnTo>
                    <a:pt x="1124" y="262"/>
                  </a:lnTo>
                  <a:lnTo>
                    <a:pt x="1120" y="258"/>
                  </a:lnTo>
                  <a:lnTo>
                    <a:pt x="1114" y="256"/>
                  </a:lnTo>
                  <a:lnTo>
                    <a:pt x="1114" y="256"/>
                  </a:lnTo>
                  <a:lnTo>
                    <a:pt x="1110" y="252"/>
                  </a:lnTo>
                  <a:lnTo>
                    <a:pt x="1106" y="248"/>
                  </a:lnTo>
                  <a:lnTo>
                    <a:pt x="1106" y="248"/>
                  </a:lnTo>
                  <a:lnTo>
                    <a:pt x="1104" y="252"/>
                  </a:lnTo>
                  <a:lnTo>
                    <a:pt x="1102" y="252"/>
                  </a:lnTo>
                  <a:lnTo>
                    <a:pt x="1098" y="256"/>
                  </a:lnTo>
                  <a:lnTo>
                    <a:pt x="1098" y="256"/>
                  </a:lnTo>
                  <a:lnTo>
                    <a:pt x="1096" y="258"/>
                  </a:lnTo>
                  <a:lnTo>
                    <a:pt x="1094" y="264"/>
                  </a:lnTo>
                  <a:lnTo>
                    <a:pt x="1094" y="264"/>
                  </a:lnTo>
                  <a:lnTo>
                    <a:pt x="1094" y="268"/>
                  </a:lnTo>
                  <a:lnTo>
                    <a:pt x="1094" y="272"/>
                  </a:lnTo>
                  <a:lnTo>
                    <a:pt x="1094" y="272"/>
                  </a:lnTo>
                  <a:lnTo>
                    <a:pt x="1098" y="274"/>
                  </a:lnTo>
                  <a:lnTo>
                    <a:pt x="1104" y="276"/>
                  </a:lnTo>
                  <a:lnTo>
                    <a:pt x="1104" y="276"/>
                  </a:lnTo>
                  <a:lnTo>
                    <a:pt x="1106" y="280"/>
                  </a:lnTo>
                  <a:lnTo>
                    <a:pt x="1104" y="284"/>
                  </a:lnTo>
                  <a:lnTo>
                    <a:pt x="1100" y="286"/>
                  </a:lnTo>
                  <a:lnTo>
                    <a:pt x="1098" y="288"/>
                  </a:lnTo>
                  <a:lnTo>
                    <a:pt x="1098" y="288"/>
                  </a:lnTo>
                  <a:lnTo>
                    <a:pt x="1096" y="292"/>
                  </a:lnTo>
                  <a:lnTo>
                    <a:pt x="1096" y="294"/>
                  </a:lnTo>
                  <a:lnTo>
                    <a:pt x="1100" y="298"/>
                  </a:lnTo>
                  <a:lnTo>
                    <a:pt x="1106" y="302"/>
                  </a:lnTo>
                  <a:lnTo>
                    <a:pt x="1114" y="306"/>
                  </a:lnTo>
                  <a:lnTo>
                    <a:pt x="1114" y="306"/>
                  </a:lnTo>
                  <a:lnTo>
                    <a:pt x="1114" y="308"/>
                  </a:lnTo>
                  <a:lnTo>
                    <a:pt x="1114" y="310"/>
                  </a:lnTo>
                  <a:lnTo>
                    <a:pt x="1112" y="316"/>
                  </a:lnTo>
                  <a:lnTo>
                    <a:pt x="1112" y="316"/>
                  </a:lnTo>
                  <a:lnTo>
                    <a:pt x="1106" y="318"/>
                  </a:lnTo>
                  <a:lnTo>
                    <a:pt x="1100" y="322"/>
                  </a:lnTo>
                  <a:lnTo>
                    <a:pt x="1096" y="324"/>
                  </a:lnTo>
                  <a:lnTo>
                    <a:pt x="1092" y="330"/>
                  </a:lnTo>
                  <a:lnTo>
                    <a:pt x="1092" y="330"/>
                  </a:lnTo>
                  <a:lnTo>
                    <a:pt x="1094" y="336"/>
                  </a:lnTo>
                  <a:lnTo>
                    <a:pt x="1100" y="340"/>
                  </a:lnTo>
                  <a:lnTo>
                    <a:pt x="1104" y="344"/>
                  </a:lnTo>
                  <a:lnTo>
                    <a:pt x="1108" y="350"/>
                  </a:lnTo>
                  <a:lnTo>
                    <a:pt x="1108" y="350"/>
                  </a:lnTo>
                  <a:lnTo>
                    <a:pt x="1108" y="354"/>
                  </a:lnTo>
                  <a:lnTo>
                    <a:pt x="1110" y="360"/>
                  </a:lnTo>
                  <a:lnTo>
                    <a:pt x="1110" y="360"/>
                  </a:lnTo>
                  <a:lnTo>
                    <a:pt x="1114" y="364"/>
                  </a:lnTo>
                  <a:lnTo>
                    <a:pt x="1120" y="368"/>
                  </a:lnTo>
                  <a:lnTo>
                    <a:pt x="1120" y="368"/>
                  </a:lnTo>
                  <a:lnTo>
                    <a:pt x="1120" y="372"/>
                  </a:lnTo>
                  <a:lnTo>
                    <a:pt x="1120" y="376"/>
                  </a:lnTo>
                  <a:lnTo>
                    <a:pt x="1120" y="376"/>
                  </a:lnTo>
                  <a:lnTo>
                    <a:pt x="1116" y="388"/>
                  </a:lnTo>
                  <a:lnTo>
                    <a:pt x="1116" y="388"/>
                  </a:lnTo>
                  <a:lnTo>
                    <a:pt x="1112" y="394"/>
                  </a:lnTo>
                  <a:lnTo>
                    <a:pt x="1106" y="396"/>
                  </a:lnTo>
                  <a:lnTo>
                    <a:pt x="1102" y="398"/>
                  </a:lnTo>
                  <a:lnTo>
                    <a:pt x="1096" y="402"/>
                  </a:lnTo>
                  <a:lnTo>
                    <a:pt x="1096" y="402"/>
                  </a:lnTo>
                  <a:lnTo>
                    <a:pt x="1092" y="406"/>
                  </a:lnTo>
                  <a:lnTo>
                    <a:pt x="1088" y="412"/>
                  </a:lnTo>
                  <a:lnTo>
                    <a:pt x="1088" y="412"/>
                  </a:lnTo>
                  <a:lnTo>
                    <a:pt x="1088" y="416"/>
                  </a:lnTo>
                  <a:lnTo>
                    <a:pt x="1088" y="418"/>
                  </a:lnTo>
                  <a:lnTo>
                    <a:pt x="1090" y="426"/>
                  </a:lnTo>
                  <a:lnTo>
                    <a:pt x="1090" y="426"/>
                  </a:lnTo>
                  <a:lnTo>
                    <a:pt x="1090" y="434"/>
                  </a:lnTo>
                  <a:lnTo>
                    <a:pt x="1090" y="440"/>
                  </a:lnTo>
                  <a:lnTo>
                    <a:pt x="1092" y="446"/>
                  </a:lnTo>
                  <a:lnTo>
                    <a:pt x="1100" y="450"/>
                  </a:lnTo>
                  <a:lnTo>
                    <a:pt x="1100" y="450"/>
                  </a:lnTo>
                  <a:lnTo>
                    <a:pt x="1092" y="462"/>
                  </a:lnTo>
                  <a:lnTo>
                    <a:pt x="1088" y="466"/>
                  </a:lnTo>
                  <a:lnTo>
                    <a:pt x="1082" y="470"/>
                  </a:lnTo>
                  <a:lnTo>
                    <a:pt x="1082" y="470"/>
                  </a:lnTo>
                  <a:lnTo>
                    <a:pt x="1082" y="466"/>
                  </a:lnTo>
                  <a:lnTo>
                    <a:pt x="1080" y="464"/>
                  </a:lnTo>
                  <a:lnTo>
                    <a:pt x="1074" y="462"/>
                  </a:lnTo>
                  <a:lnTo>
                    <a:pt x="1074" y="462"/>
                  </a:lnTo>
                  <a:lnTo>
                    <a:pt x="1068" y="458"/>
                  </a:lnTo>
                  <a:lnTo>
                    <a:pt x="1064" y="454"/>
                  </a:lnTo>
                  <a:lnTo>
                    <a:pt x="1064" y="454"/>
                  </a:lnTo>
                  <a:lnTo>
                    <a:pt x="1062" y="450"/>
                  </a:lnTo>
                  <a:lnTo>
                    <a:pt x="1058" y="446"/>
                  </a:lnTo>
                  <a:lnTo>
                    <a:pt x="1058" y="446"/>
                  </a:lnTo>
                  <a:lnTo>
                    <a:pt x="1054" y="444"/>
                  </a:lnTo>
                  <a:lnTo>
                    <a:pt x="1048" y="440"/>
                  </a:lnTo>
                  <a:lnTo>
                    <a:pt x="1048" y="440"/>
                  </a:lnTo>
                  <a:lnTo>
                    <a:pt x="1046" y="438"/>
                  </a:lnTo>
                  <a:lnTo>
                    <a:pt x="1048" y="436"/>
                  </a:lnTo>
                  <a:lnTo>
                    <a:pt x="1052" y="432"/>
                  </a:lnTo>
                  <a:lnTo>
                    <a:pt x="1052" y="432"/>
                  </a:lnTo>
                  <a:lnTo>
                    <a:pt x="1054" y="428"/>
                  </a:lnTo>
                  <a:lnTo>
                    <a:pt x="1054" y="426"/>
                  </a:lnTo>
                  <a:lnTo>
                    <a:pt x="1050" y="424"/>
                  </a:lnTo>
                  <a:lnTo>
                    <a:pt x="1050" y="424"/>
                  </a:lnTo>
                  <a:lnTo>
                    <a:pt x="1048" y="418"/>
                  </a:lnTo>
                  <a:lnTo>
                    <a:pt x="1048" y="414"/>
                  </a:lnTo>
                  <a:lnTo>
                    <a:pt x="1050" y="408"/>
                  </a:lnTo>
                  <a:lnTo>
                    <a:pt x="1050" y="404"/>
                  </a:lnTo>
                  <a:lnTo>
                    <a:pt x="1050" y="404"/>
                  </a:lnTo>
                  <a:lnTo>
                    <a:pt x="1048" y="400"/>
                  </a:lnTo>
                  <a:lnTo>
                    <a:pt x="1046" y="398"/>
                  </a:lnTo>
                  <a:lnTo>
                    <a:pt x="1040" y="396"/>
                  </a:lnTo>
                  <a:lnTo>
                    <a:pt x="1040" y="396"/>
                  </a:lnTo>
                  <a:lnTo>
                    <a:pt x="1032" y="396"/>
                  </a:lnTo>
                  <a:lnTo>
                    <a:pt x="1032" y="396"/>
                  </a:lnTo>
                  <a:lnTo>
                    <a:pt x="1024" y="398"/>
                  </a:lnTo>
                  <a:lnTo>
                    <a:pt x="1024" y="398"/>
                  </a:lnTo>
                  <a:lnTo>
                    <a:pt x="1018" y="396"/>
                  </a:lnTo>
                  <a:lnTo>
                    <a:pt x="1012" y="394"/>
                  </a:lnTo>
                  <a:lnTo>
                    <a:pt x="1006" y="392"/>
                  </a:lnTo>
                  <a:lnTo>
                    <a:pt x="1002" y="386"/>
                  </a:lnTo>
                  <a:lnTo>
                    <a:pt x="1002" y="386"/>
                  </a:lnTo>
                  <a:lnTo>
                    <a:pt x="996" y="380"/>
                  </a:lnTo>
                  <a:lnTo>
                    <a:pt x="986" y="378"/>
                  </a:lnTo>
                  <a:lnTo>
                    <a:pt x="986" y="378"/>
                  </a:lnTo>
                  <a:lnTo>
                    <a:pt x="982" y="378"/>
                  </a:lnTo>
                  <a:lnTo>
                    <a:pt x="980" y="374"/>
                  </a:lnTo>
                  <a:lnTo>
                    <a:pt x="974" y="368"/>
                  </a:lnTo>
                  <a:lnTo>
                    <a:pt x="974" y="368"/>
                  </a:lnTo>
                  <a:lnTo>
                    <a:pt x="970" y="364"/>
                  </a:lnTo>
                  <a:lnTo>
                    <a:pt x="962" y="360"/>
                  </a:lnTo>
                  <a:lnTo>
                    <a:pt x="962" y="360"/>
                  </a:lnTo>
                  <a:lnTo>
                    <a:pt x="960" y="360"/>
                  </a:lnTo>
                  <a:lnTo>
                    <a:pt x="960" y="360"/>
                  </a:lnTo>
                  <a:lnTo>
                    <a:pt x="956" y="360"/>
                  </a:lnTo>
                  <a:lnTo>
                    <a:pt x="956" y="360"/>
                  </a:lnTo>
                  <a:lnTo>
                    <a:pt x="952" y="360"/>
                  </a:lnTo>
                  <a:lnTo>
                    <a:pt x="952" y="360"/>
                  </a:lnTo>
                  <a:lnTo>
                    <a:pt x="948" y="360"/>
                  </a:lnTo>
                  <a:lnTo>
                    <a:pt x="946" y="356"/>
                  </a:lnTo>
                  <a:lnTo>
                    <a:pt x="946" y="356"/>
                  </a:lnTo>
                  <a:lnTo>
                    <a:pt x="942" y="356"/>
                  </a:lnTo>
                  <a:lnTo>
                    <a:pt x="942" y="356"/>
                  </a:lnTo>
                  <a:lnTo>
                    <a:pt x="938" y="356"/>
                  </a:lnTo>
                  <a:lnTo>
                    <a:pt x="936" y="358"/>
                  </a:lnTo>
                  <a:lnTo>
                    <a:pt x="934" y="360"/>
                  </a:lnTo>
                  <a:lnTo>
                    <a:pt x="930" y="362"/>
                  </a:lnTo>
                  <a:lnTo>
                    <a:pt x="930" y="362"/>
                  </a:lnTo>
                  <a:lnTo>
                    <a:pt x="928" y="362"/>
                  </a:lnTo>
                  <a:lnTo>
                    <a:pt x="928" y="362"/>
                  </a:lnTo>
                  <a:lnTo>
                    <a:pt x="926" y="362"/>
                  </a:lnTo>
                  <a:lnTo>
                    <a:pt x="924" y="358"/>
                  </a:lnTo>
                  <a:lnTo>
                    <a:pt x="920" y="350"/>
                  </a:lnTo>
                  <a:lnTo>
                    <a:pt x="920" y="350"/>
                  </a:lnTo>
                  <a:lnTo>
                    <a:pt x="918" y="342"/>
                  </a:lnTo>
                  <a:lnTo>
                    <a:pt x="918" y="334"/>
                  </a:lnTo>
                  <a:lnTo>
                    <a:pt x="918" y="334"/>
                  </a:lnTo>
                  <a:lnTo>
                    <a:pt x="920" y="330"/>
                  </a:lnTo>
                  <a:lnTo>
                    <a:pt x="920" y="328"/>
                  </a:lnTo>
                  <a:lnTo>
                    <a:pt x="918" y="326"/>
                  </a:lnTo>
                  <a:lnTo>
                    <a:pt x="918" y="326"/>
                  </a:lnTo>
                  <a:lnTo>
                    <a:pt x="914" y="324"/>
                  </a:lnTo>
                  <a:lnTo>
                    <a:pt x="914" y="324"/>
                  </a:lnTo>
                  <a:lnTo>
                    <a:pt x="908" y="326"/>
                  </a:lnTo>
                  <a:lnTo>
                    <a:pt x="908" y="326"/>
                  </a:lnTo>
                  <a:lnTo>
                    <a:pt x="900" y="328"/>
                  </a:lnTo>
                  <a:lnTo>
                    <a:pt x="900" y="328"/>
                  </a:lnTo>
                  <a:lnTo>
                    <a:pt x="900" y="328"/>
                  </a:lnTo>
                  <a:lnTo>
                    <a:pt x="900" y="328"/>
                  </a:lnTo>
                  <a:lnTo>
                    <a:pt x="896" y="326"/>
                  </a:lnTo>
                  <a:lnTo>
                    <a:pt x="896" y="324"/>
                  </a:lnTo>
                  <a:lnTo>
                    <a:pt x="894" y="316"/>
                  </a:lnTo>
                  <a:lnTo>
                    <a:pt x="894" y="316"/>
                  </a:lnTo>
                  <a:lnTo>
                    <a:pt x="894" y="308"/>
                  </a:lnTo>
                  <a:lnTo>
                    <a:pt x="894" y="300"/>
                  </a:lnTo>
                  <a:lnTo>
                    <a:pt x="894" y="300"/>
                  </a:lnTo>
                  <a:lnTo>
                    <a:pt x="898" y="292"/>
                  </a:lnTo>
                  <a:lnTo>
                    <a:pt x="900" y="282"/>
                  </a:lnTo>
                  <a:lnTo>
                    <a:pt x="900" y="282"/>
                  </a:lnTo>
                  <a:lnTo>
                    <a:pt x="902" y="276"/>
                  </a:lnTo>
                  <a:lnTo>
                    <a:pt x="908" y="270"/>
                  </a:lnTo>
                  <a:lnTo>
                    <a:pt x="914" y="266"/>
                  </a:lnTo>
                  <a:lnTo>
                    <a:pt x="918" y="262"/>
                  </a:lnTo>
                  <a:lnTo>
                    <a:pt x="918" y="262"/>
                  </a:lnTo>
                  <a:lnTo>
                    <a:pt x="920" y="258"/>
                  </a:lnTo>
                  <a:lnTo>
                    <a:pt x="920" y="254"/>
                  </a:lnTo>
                  <a:lnTo>
                    <a:pt x="922" y="252"/>
                  </a:lnTo>
                  <a:lnTo>
                    <a:pt x="924" y="248"/>
                  </a:lnTo>
                  <a:lnTo>
                    <a:pt x="924" y="248"/>
                  </a:lnTo>
                  <a:lnTo>
                    <a:pt x="938" y="244"/>
                  </a:lnTo>
                  <a:lnTo>
                    <a:pt x="940" y="244"/>
                  </a:lnTo>
                  <a:lnTo>
                    <a:pt x="942" y="242"/>
                  </a:lnTo>
                  <a:lnTo>
                    <a:pt x="940" y="240"/>
                  </a:lnTo>
                  <a:lnTo>
                    <a:pt x="938" y="238"/>
                  </a:lnTo>
                  <a:lnTo>
                    <a:pt x="938" y="238"/>
                  </a:lnTo>
                  <a:lnTo>
                    <a:pt x="932" y="236"/>
                  </a:lnTo>
                  <a:lnTo>
                    <a:pt x="924" y="234"/>
                  </a:lnTo>
                  <a:lnTo>
                    <a:pt x="918" y="232"/>
                  </a:lnTo>
                  <a:lnTo>
                    <a:pt x="914" y="230"/>
                  </a:lnTo>
                  <a:lnTo>
                    <a:pt x="914" y="230"/>
                  </a:lnTo>
                  <a:lnTo>
                    <a:pt x="914" y="228"/>
                  </a:lnTo>
                  <a:lnTo>
                    <a:pt x="916" y="226"/>
                  </a:lnTo>
                  <a:lnTo>
                    <a:pt x="916" y="226"/>
                  </a:lnTo>
                  <a:lnTo>
                    <a:pt x="928" y="230"/>
                  </a:lnTo>
                  <a:lnTo>
                    <a:pt x="928" y="230"/>
                  </a:lnTo>
                  <a:lnTo>
                    <a:pt x="940" y="232"/>
                  </a:lnTo>
                  <a:lnTo>
                    <a:pt x="940" y="232"/>
                  </a:lnTo>
                  <a:lnTo>
                    <a:pt x="942" y="232"/>
                  </a:lnTo>
                  <a:lnTo>
                    <a:pt x="942" y="232"/>
                  </a:lnTo>
                  <a:lnTo>
                    <a:pt x="944" y="230"/>
                  </a:lnTo>
                  <a:lnTo>
                    <a:pt x="948" y="226"/>
                  </a:lnTo>
                  <a:lnTo>
                    <a:pt x="948" y="226"/>
                  </a:lnTo>
                  <a:lnTo>
                    <a:pt x="956" y="224"/>
                  </a:lnTo>
                  <a:lnTo>
                    <a:pt x="964" y="222"/>
                  </a:lnTo>
                  <a:lnTo>
                    <a:pt x="972" y="220"/>
                  </a:lnTo>
                  <a:lnTo>
                    <a:pt x="974" y="218"/>
                  </a:lnTo>
                  <a:lnTo>
                    <a:pt x="976" y="214"/>
                  </a:lnTo>
                  <a:lnTo>
                    <a:pt x="976" y="214"/>
                  </a:lnTo>
                  <a:lnTo>
                    <a:pt x="976" y="206"/>
                  </a:lnTo>
                  <a:lnTo>
                    <a:pt x="974" y="202"/>
                  </a:lnTo>
                  <a:lnTo>
                    <a:pt x="972" y="198"/>
                  </a:lnTo>
                  <a:lnTo>
                    <a:pt x="972" y="198"/>
                  </a:lnTo>
                  <a:lnTo>
                    <a:pt x="968" y="196"/>
                  </a:lnTo>
                  <a:lnTo>
                    <a:pt x="964" y="196"/>
                  </a:lnTo>
                  <a:lnTo>
                    <a:pt x="964" y="196"/>
                  </a:lnTo>
                  <a:lnTo>
                    <a:pt x="960" y="196"/>
                  </a:lnTo>
                  <a:lnTo>
                    <a:pt x="960" y="196"/>
                  </a:lnTo>
                  <a:lnTo>
                    <a:pt x="956" y="196"/>
                  </a:lnTo>
                  <a:lnTo>
                    <a:pt x="956" y="196"/>
                  </a:lnTo>
                  <a:lnTo>
                    <a:pt x="952" y="196"/>
                  </a:lnTo>
                  <a:lnTo>
                    <a:pt x="952" y="196"/>
                  </a:lnTo>
                  <a:lnTo>
                    <a:pt x="946" y="194"/>
                  </a:lnTo>
                  <a:lnTo>
                    <a:pt x="944" y="190"/>
                  </a:lnTo>
                  <a:lnTo>
                    <a:pt x="944" y="188"/>
                  </a:lnTo>
                  <a:lnTo>
                    <a:pt x="948" y="188"/>
                  </a:lnTo>
                  <a:lnTo>
                    <a:pt x="948" y="188"/>
                  </a:lnTo>
                  <a:lnTo>
                    <a:pt x="950" y="188"/>
                  </a:lnTo>
                  <a:lnTo>
                    <a:pt x="950" y="188"/>
                  </a:lnTo>
                  <a:lnTo>
                    <a:pt x="956" y="188"/>
                  </a:lnTo>
                  <a:lnTo>
                    <a:pt x="962" y="192"/>
                  </a:lnTo>
                  <a:lnTo>
                    <a:pt x="962" y="192"/>
                  </a:lnTo>
                  <a:lnTo>
                    <a:pt x="968" y="194"/>
                  </a:lnTo>
                  <a:lnTo>
                    <a:pt x="974" y="196"/>
                  </a:lnTo>
                  <a:lnTo>
                    <a:pt x="974" y="196"/>
                  </a:lnTo>
                  <a:lnTo>
                    <a:pt x="980" y="194"/>
                  </a:lnTo>
                  <a:lnTo>
                    <a:pt x="980" y="194"/>
                  </a:lnTo>
                  <a:lnTo>
                    <a:pt x="980" y="192"/>
                  </a:lnTo>
                  <a:lnTo>
                    <a:pt x="982" y="188"/>
                  </a:lnTo>
                  <a:lnTo>
                    <a:pt x="982" y="188"/>
                  </a:lnTo>
                  <a:lnTo>
                    <a:pt x="986" y="188"/>
                  </a:lnTo>
                  <a:lnTo>
                    <a:pt x="990" y="188"/>
                  </a:lnTo>
                  <a:lnTo>
                    <a:pt x="990" y="188"/>
                  </a:lnTo>
                  <a:lnTo>
                    <a:pt x="992" y="184"/>
                  </a:lnTo>
                  <a:lnTo>
                    <a:pt x="990" y="182"/>
                  </a:lnTo>
                  <a:lnTo>
                    <a:pt x="988" y="178"/>
                  </a:lnTo>
                  <a:lnTo>
                    <a:pt x="986" y="176"/>
                  </a:lnTo>
                  <a:lnTo>
                    <a:pt x="986" y="176"/>
                  </a:lnTo>
                  <a:lnTo>
                    <a:pt x="988" y="172"/>
                  </a:lnTo>
                  <a:lnTo>
                    <a:pt x="990" y="172"/>
                  </a:lnTo>
                  <a:lnTo>
                    <a:pt x="990" y="172"/>
                  </a:lnTo>
                  <a:lnTo>
                    <a:pt x="996" y="174"/>
                  </a:lnTo>
                  <a:lnTo>
                    <a:pt x="1002" y="176"/>
                  </a:lnTo>
                  <a:lnTo>
                    <a:pt x="1002" y="176"/>
                  </a:lnTo>
                  <a:lnTo>
                    <a:pt x="1008" y="178"/>
                  </a:lnTo>
                  <a:lnTo>
                    <a:pt x="1008" y="178"/>
                  </a:lnTo>
                  <a:lnTo>
                    <a:pt x="1014" y="178"/>
                  </a:lnTo>
                  <a:lnTo>
                    <a:pt x="1018" y="176"/>
                  </a:lnTo>
                  <a:lnTo>
                    <a:pt x="1018" y="176"/>
                  </a:lnTo>
                  <a:lnTo>
                    <a:pt x="1014" y="172"/>
                  </a:lnTo>
                  <a:lnTo>
                    <a:pt x="1010" y="168"/>
                  </a:lnTo>
                  <a:lnTo>
                    <a:pt x="1010" y="168"/>
                  </a:lnTo>
                  <a:lnTo>
                    <a:pt x="1010" y="166"/>
                  </a:lnTo>
                  <a:lnTo>
                    <a:pt x="1012" y="166"/>
                  </a:lnTo>
                  <a:lnTo>
                    <a:pt x="1012" y="166"/>
                  </a:lnTo>
                  <a:lnTo>
                    <a:pt x="1018" y="168"/>
                  </a:lnTo>
                  <a:lnTo>
                    <a:pt x="1018" y="168"/>
                  </a:lnTo>
                  <a:lnTo>
                    <a:pt x="1022" y="172"/>
                  </a:lnTo>
                  <a:lnTo>
                    <a:pt x="1028" y="174"/>
                  </a:lnTo>
                  <a:lnTo>
                    <a:pt x="1028" y="174"/>
                  </a:lnTo>
                  <a:lnTo>
                    <a:pt x="1030" y="174"/>
                  </a:lnTo>
                  <a:lnTo>
                    <a:pt x="1030" y="174"/>
                  </a:lnTo>
                  <a:lnTo>
                    <a:pt x="1034" y="174"/>
                  </a:lnTo>
                  <a:lnTo>
                    <a:pt x="1034" y="174"/>
                  </a:lnTo>
                  <a:lnTo>
                    <a:pt x="1040" y="172"/>
                  </a:lnTo>
                  <a:lnTo>
                    <a:pt x="1040" y="172"/>
                  </a:lnTo>
                  <a:lnTo>
                    <a:pt x="1040" y="172"/>
                  </a:lnTo>
                  <a:lnTo>
                    <a:pt x="1040" y="172"/>
                  </a:lnTo>
                  <a:lnTo>
                    <a:pt x="1042" y="166"/>
                  </a:lnTo>
                  <a:lnTo>
                    <a:pt x="1042" y="166"/>
                  </a:lnTo>
                  <a:lnTo>
                    <a:pt x="1048" y="160"/>
                  </a:lnTo>
                  <a:lnTo>
                    <a:pt x="1052" y="156"/>
                  </a:lnTo>
                  <a:lnTo>
                    <a:pt x="1052" y="154"/>
                  </a:lnTo>
                  <a:lnTo>
                    <a:pt x="1052" y="152"/>
                  </a:lnTo>
                  <a:lnTo>
                    <a:pt x="1052" y="152"/>
                  </a:lnTo>
                  <a:lnTo>
                    <a:pt x="1048" y="150"/>
                  </a:lnTo>
                  <a:lnTo>
                    <a:pt x="1044" y="148"/>
                  </a:lnTo>
                  <a:lnTo>
                    <a:pt x="1042" y="148"/>
                  </a:lnTo>
                  <a:lnTo>
                    <a:pt x="1038" y="146"/>
                  </a:lnTo>
                  <a:lnTo>
                    <a:pt x="1038" y="146"/>
                  </a:lnTo>
                  <a:lnTo>
                    <a:pt x="1038" y="144"/>
                  </a:lnTo>
                  <a:lnTo>
                    <a:pt x="1036" y="140"/>
                  </a:lnTo>
                  <a:lnTo>
                    <a:pt x="1038" y="134"/>
                  </a:lnTo>
                  <a:lnTo>
                    <a:pt x="1038" y="134"/>
                  </a:lnTo>
                  <a:lnTo>
                    <a:pt x="1038" y="130"/>
                  </a:lnTo>
                  <a:lnTo>
                    <a:pt x="1040" y="130"/>
                  </a:lnTo>
                  <a:lnTo>
                    <a:pt x="1044" y="126"/>
                  </a:lnTo>
                  <a:lnTo>
                    <a:pt x="1044" y="126"/>
                  </a:lnTo>
                  <a:lnTo>
                    <a:pt x="1048" y="122"/>
                  </a:lnTo>
                  <a:lnTo>
                    <a:pt x="1048" y="118"/>
                  </a:lnTo>
                  <a:lnTo>
                    <a:pt x="1046" y="116"/>
                  </a:lnTo>
                  <a:lnTo>
                    <a:pt x="1046" y="116"/>
                  </a:lnTo>
                  <a:lnTo>
                    <a:pt x="1042" y="114"/>
                  </a:lnTo>
                  <a:lnTo>
                    <a:pt x="1038" y="112"/>
                  </a:lnTo>
                  <a:lnTo>
                    <a:pt x="1032" y="110"/>
                  </a:lnTo>
                  <a:lnTo>
                    <a:pt x="1032" y="110"/>
                  </a:lnTo>
                  <a:lnTo>
                    <a:pt x="1026" y="108"/>
                  </a:lnTo>
                  <a:lnTo>
                    <a:pt x="1020" y="104"/>
                  </a:lnTo>
                  <a:lnTo>
                    <a:pt x="1020" y="104"/>
                  </a:lnTo>
                  <a:lnTo>
                    <a:pt x="1012" y="102"/>
                  </a:lnTo>
                  <a:lnTo>
                    <a:pt x="1010" y="100"/>
                  </a:lnTo>
                  <a:lnTo>
                    <a:pt x="1008" y="96"/>
                  </a:lnTo>
                  <a:lnTo>
                    <a:pt x="1008" y="96"/>
                  </a:lnTo>
                  <a:lnTo>
                    <a:pt x="1010" y="92"/>
                  </a:lnTo>
                  <a:lnTo>
                    <a:pt x="1012" y="92"/>
                  </a:lnTo>
                  <a:lnTo>
                    <a:pt x="1014" y="90"/>
                  </a:lnTo>
                  <a:lnTo>
                    <a:pt x="1014" y="88"/>
                  </a:lnTo>
                  <a:lnTo>
                    <a:pt x="1014" y="88"/>
                  </a:lnTo>
                  <a:lnTo>
                    <a:pt x="1024" y="86"/>
                  </a:lnTo>
                  <a:lnTo>
                    <a:pt x="1024" y="86"/>
                  </a:lnTo>
                  <a:lnTo>
                    <a:pt x="1032" y="88"/>
                  </a:lnTo>
                  <a:lnTo>
                    <a:pt x="1032" y="88"/>
                  </a:lnTo>
                  <a:lnTo>
                    <a:pt x="1040" y="90"/>
                  </a:lnTo>
                  <a:lnTo>
                    <a:pt x="1040" y="90"/>
                  </a:lnTo>
                  <a:lnTo>
                    <a:pt x="1050" y="88"/>
                  </a:lnTo>
                  <a:lnTo>
                    <a:pt x="1050" y="88"/>
                  </a:lnTo>
                  <a:lnTo>
                    <a:pt x="1052" y="88"/>
                  </a:lnTo>
                  <a:lnTo>
                    <a:pt x="1052" y="88"/>
                  </a:lnTo>
                  <a:lnTo>
                    <a:pt x="1058" y="90"/>
                  </a:lnTo>
                  <a:lnTo>
                    <a:pt x="1066" y="92"/>
                  </a:lnTo>
                  <a:lnTo>
                    <a:pt x="1066" y="92"/>
                  </a:lnTo>
                  <a:lnTo>
                    <a:pt x="1066" y="92"/>
                  </a:lnTo>
                  <a:lnTo>
                    <a:pt x="1066" y="92"/>
                  </a:lnTo>
                  <a:lnTo>
                    <a:pt x="1072" y="90"/>
                  </a:lnTo>
                  <a:lnTo>
                    <a:pt x="1078" y="86"/>
                  </a:lnTo>
                  <a:lnTo>
                    <a:pt x="1078" y="86"/>
                  </a:lnTo>
                  <a:lnTo>
                    <a:pt x="1082" y="84"/>
                  </a:lnTo>
                  <a:lnTo>
                    <a:pt x="1084" y="84"/>
                  </a:lnTo>
                  <a:lnTo>
                    <a:pt x="1084" y="84"/>
                  </a:lnTo>
                  <a:lnTo>
                    <a:pt x="1088" y="86"/>
                  </a:lnTo>
                  <a:lnTo>
                    <a:pt x="1088" y="86"/>
                  </a:lnTo>
                  <a:lnTo>
                    <a:pt x="1090" y="88"/>
                  </a:lnTo>
                  <a:lnTo>
                    <a:pt x="1090" y="92"/>
                  </a:lnTo>
                  <a:lnTo>
                    <a:pt x="1090" y="94"/>
                  </a:lnTo>
                  <a:lnTo>
                    <a:pt x="1092" y="98"/>
                  </a:lnTo>
                  <a:lnTo>
                    <a:pt x="1092" y="98"/>
                  </a:lnTo>
                  <a:lnTo>
                    <a:pt x="1098" y="100"/>
                  </a:lnTo>
                  <a:lnTo>
                    <a:pt x="1104" y="104"/>
                  </a:lnTo>
                  <a:lnTo>
                    <a:pt x="1104" y="104"/>
                  </a:lnTo>
                  <a:lnTo>
                    <a:pt x="1106" y="106"/>
                  </a:lnTo>
                  <a:lnTo>
                    <a:pt x="1106" y="110"/>
                  </a:lnTo>
                  <a:lnTo>
                    <a:pt x="1106" y="110"/>
                  </a:lnTo>
                  <a:lnTo>
                    <a:pt x="1110" y="112"/>
                  </a:lnTo>
                  <a:lnTo>
                    <a:pt x="1112" y="114"/>
                  </a:lnTo>
                  <a:lnTo>
                    <a:pt x="1112" y="114"/>
                  </a:lnTo>
                  <a:lnTo>
                    <a:pt x="1114" y="116"/>
                  </a:lnTo>
                  <a:lnTo>
                    <a:pt x="1114" y="118"/>
                  </a:lnTo>
                  <a:lnTo>
                    <a:pt x="1114" y="120"/>
                  </a:lnTo>
                  <a:lnTo>
                    <a:pt x="1116" y="122"/>
                  </a:lnTo>
                  <a:lnTo>
                    <a:pt x="1116" y="122"/>
                  </a:lnTo>
                  <a:lnTo>
                    <a:pt x="1122" y="124"/>
                  </a:lnTo>
                  <a:lnTo>
                    <a:pt x="1130" y="126"/>
                  </a:lnTo>
                  <a:lnTo>
                    <a:pt x="1130" y="126"/>
                  </a:lnTo>
                  <a:lnTo>
                    <a:pt x="1134" y="130"/>
                  </a:lnTo>
                  <a:lnTo>
                    <a:pt x="1138" y="134"/>
                  </a:lnTo>
                  <a:lnTo>
                    <a:pt x="1138" y="134"/>
                  </a:lnTo>
                  <a:lnTo>
                    <a:pt x="1142" y="138"/>
                  </a:lnTo>
                  <a:lnTo>
                    <a:pt x="1148" y="142"/>
                  </a:lnTo>
                  <a:lnTo>
                    <a:pt x="1148" y="142"/>
                  </a:lnTo>
                  <a:lnTo>
                    <a:pt x="1156" y="148"/>
                  </a:lnTo>
                  <a:lnTo>
                    <a:pt x="1158" y="152"/>
                  </a:lnTo>
                  <a:lnTo>
                    <a:pt x="1160" y="158"/>
                  </a:lnTo>
                  <a:lnTo>
                    <a:pt x="1160" y="158"/>
                  </a:lnTo>
                  <a:lnTo>
                    <a:pt x="1156" y="166"/>
                  </a:lnTo>
                  <a:lnTo>
                    <a:pt x="1148" y="172"/>
                  </a:lnTo>
                  <a:lnTo>
                    <a:pt x="1148" y="172"/>
                  </a:lnTo>
                  <a:lnTo>
                    <a:pt x="1142" y="178"/>
                  </a:lnTo>
                  <a:lnTo>
                    <a:pt x="1140" y="180"/>
                  </a:lnTo>
                  <a:lnTo>
                    <a:pt x="1142" y="186"/>
                  </a:lnTo>
                  <a:lnTo>
                    <a:pt x="1142" y="186"/>
                  </a:lnTo>
                  <a:lnTo>
                    <a:pt x="1146" y="190"/>
                  </a:lnTo>
                  <a:lnTo>
                    <a:pt x="1148" y="192"/>
                  </a:lnTo>
                  <a:lnTo>
                    <a:pt x="1148" y="196"/>
                  </a:lnTo>
                  <a:lnTo>
                    <a:pt x="1148" y="196"/>
                  </a:lnTo>
                  <a:lnTo>
                    <a:pt x="1146" y="196"/>
                  </a:lnTo>
                  <a:lnTo>
                    <a:pt x="1144" y="198"/>
                  </a:lnTo>
                  <a:lnTo>
                    <a:pt x="1136" y="198"/>
                  </a:lnTo>
                  <a:lnTo>
                    <a:pt x="1136" y="198"/>
                  </a:lnTo>
                  <a:lnTo>
                    <a:pt x="1134" y="200"/>
                  </a:lnTo>
                  <a:lnTo>
                    <a:pt x="1132" y="202"/>
                  </a:lnTo>
                  <a:lnTo>
                    <a:pt x="1132" y="206"/>
                  </a:lnTo>
                  <a:lnTo>
                    <a:pt x="1130" y="208"/>
                  </a:lnTo>
                  <a:lnTo>
                    <a:pt x="1130" y="208"/>
                  </a:lnTo>
                  <a:lnTo>
                    <a:pt x="1128" y="208"/>
                  </a:lnTo>
                  <a:lnTo>
                    <a:pt x="1128" y="208"/>
                  </a:lnTo>
                  <a:lnTo>
                    <a:pt x="1122" y="204"/>
                  </a:lnTo>
                  <a:lnTo>
                    <a:pt x="1116" y="200"/>
                  </a:lnTo>
                  <a:lnTo>
                    <a:pt x="1116" y="200"/>
                  </a:lnTo>
                  <a:lnTo>
                    <a:pt x="1112" y="196"/>
                  </a:lnTo>
                  <a:lnTo>
                    <a:pt x="1106" y="194"/>
                  </a:lnTo>
                  <a:lnTo>
                    <a:pt x="1106" y="194"/>
                  </a:lnTo>
                  <a:lnTo>
                    <a:pt x="1106" y="194"/>
                  </a:lnTo>
                  <a:lnTo>
                    <a:pt x="1106" y="194"/>
                  </a:lnTo>
                  <a:lnTo>
                    <a:pt x="1102" y="196"/>
                  </a:lnTo>
                  <a:lnTo>
                    <a:pt x="1098" y="200"/>
                  </a:lnTo>
                  <a:lnTo>
                    <a:pt x="1098" y="200"/>
                  </a:lnTo>
                  <a:lnTo>
                    <a:pt x="1092" y="204"/>
                  </a:lnTo>
                  <a:lnTo>
                    <a:pt x="1092" y="204"/>
                  </a:lnTo>
                  <a:lnTo>
                    <a:pt x="1090" y="206"/>
                  </a:lnTo>
                  <a:lnTo>
                    <a:pt x="1086" y="208"/>
                  </a:lnTo>
                  <a:lnTo>
                    <a:pt x="1086" y="208"/>
                  </a:lnTo>
                  <a:lnTo>
                    <a:pt x="1084" y="210"/>
                  </a:lnTo>
                  <a:lnTo>
                    <a:pt x="1084" y="212"/>
                  </a:lnTo>
                  <a:lnTo>
                    <a:pt x="1088" y="218"/>
                  </a:lnTo>
                  <a:lnTo>
                    <a:pt x="1092" y="222"/>
                  </a:lnTo>
                  <a:lnTo>
                    <a:pt x="1098" y="224"/>
                  </a:lnTo>
                  <a:lnTo>
                    <a:pt x="1098" y="224"/>
                  </a:lnTo>
                  <a:lnTo>
                    <a:pt x="1104" y="226"/>
                  </a:lnTo>
                  <a:lnTo>
                    <a:pt x="1108" y="228"/>
                  </a:lnTo>
                  <a:lnTo>
                    <a:pt x="1112" y="232"/>
                  </a:lnTo>
                  <a:lnTo>
                    <a:pt x="1116" y="232"/>
                  </a:lnTo>
                  <a:lnTo>
                    <a:pt x="1116" y="232"/>
                  </a:lnTo>
                  <a:lnTo>
                    <a:pt x="1118" y="232"/>
                  </a:lnTo>
                  <a:lnTo>
                    <a:pt x="1122" y="230"/>
                  </a:lnTo>
                  <a:lnTo>
                    <a:pt x="1122" y="230"/>
                  </a:lnTo>
                  <a:lnTo>
                    <a:pt x="1124" y="226"/>
                  </a:lnTo>
                  <a:lnTo>
                    <a:pt x="1126" y="222"/>
                  </a:lnTo>
                  <a:lnTo>
                    <a:pt x="1126" y="222"/>
                  </a:lnTo>
                  <a:lnTo>
                    <a:pt x="1134" y="220"/>
                  </a:lnTo>
                  <a:lnTo>
                    <a:pt x="1138" y="220"/>
                  </a:lnTo>
                  <a:lnTo>
                    <a:pt x="1140" y="218"/>
                  </a:lnTo>
                  <a:lnTo>
                    <a:pt x="1140" y="218"/>
                  </a:lnTo>
                  <a:lnTo>
                    <a:pt x="1146" y="214"/>
                  </a:lnTo>
                  <a:lnTo>
                    <a:pt x="1146" y="214"/>
                  </a:lnTo>
                  <a:lnTo>
                    <a:pt x="1150" y="218"/>
                  </a:lnTo>
                  <a:lnTo>
                    <a:pt x="1150" y="218"/>
                  </a:lnTo>
                  <a:lnTo>
                    <a:pt x="1154" y="224"/>
                  </a:lnTo>
                  <a:lnTo>
                    <a:pt x="1154" y="224"/>
                  </a:lnTo>
                  <a:lnTo>
                    <a:pt x="1156" y="232"/>
                  </a:lnTo>
                  <a:lnTo>
                    <a:pt x="1156" y="232"/>
                  </a:lnTo>
                  <a:lnTo>
                    <a:pt x="1162" y="236"/>
                  </a:lnTo>
                  <a:lnTo>
                    <a:pt x="1170" y="238"/>
                  </a:lnTo>
                  <a:lnTo>
                    <a:pt x="1170" y="238"/>
                  </a:lnTo>
                  <a:lnTo>
                    <a:pt x="1174" y="242"/>
                  </a:lnTo>
                  <a:lnTo>
                    <a:pt x="1178" y="246"/>
                  </a:lnTo>
                  <a:lnTo>
                    <a:pt x="1178" y="246"/>
                  </a:lnTo>
                  <a:lnTo>
                    <a:pt x="1188" y="256"/>
                  </a:lnTo>
                  <a:lnTo>
                    <a:pt x="1200" y="262"/>
                  </a:lnTo>
                  <a:lnTo>
                    <a:pt x="1200" y="262"/>
                  </a:lnTo>
                  <a:lnTo>
                    <a:pt x="1210" y="270"/>
                  </a:lnTo>
                  <a:lnTo>
                    <a:pt x="1222" y="276"/>
                  </a:lnTo>
                  <a:lnTo>
                    <a:pt x="1222" y="276"/>
                  </a:lnTo>
                  <a:lnTo>
                    <a:pt x="1228" y="278"/>
                  </a:lnTo>
                  <a:lnTo>
                    <a:pt x="1228" y="278"/>
                  </a:lnTo>
                  <a:lnTo>
                    <a:pt x="1236" y="276"/>
                  </a:lnTo>
                  <a:lnTo>
                    <a:pt x="1238" y="274"/>
                  </a:lnTo>
                  <a:lnTo>
                    <a:pt x="1240" y="272"/>
                  </a:lnTo>
                  <a:lnTo>
                    <a:pt x="1240" y="272"/>
                  </a:lnTo>
                  <a:lnTo>
                    <a:pt x="1238" y="268"/>
                  </a:lnTo>
                  <a:lnTo>
                    <a:pt x="1232" y="264"/>
                  </a:lnTo>
                  <a:lnTo>
                    <a:pt x="1220" y="256"/>
                  </a:lnTo>
                  <a:lnTo>
                    <a:pt x="1220" y="256"/>
                  </a:lnTo>
                  <a:lnTo>
                    <a:pt x="1216" y="252"/>
                  </a:lnTo>
                  <a:lnTo>
                    <a:pt x="1214" y="246"/>
                  </a:lnTo>
                  <a:lnTo>
                    <a:pt x="1210" y="242"/>
                  </a:lnTo>
                  <a:lnTo>
                    <a:pt x="1204" y="238"/>
                  </a:lnTo>
                  <a:lnTo>
                    <a:pt x="1204" y="238"/>
                  </a:lnTo>
                  <a:lnTo>
                    <a:pt x="1204" y="238"/>
                  </a:lnTo>
                  <a:lnTo>
                    <a:pt x="1204" y="238"/>
                  </a:lnTo>
                  <a:lnTo>
                    <a:pt x="1212" y="240"/>
                  </a:lnTo>
                  <a:lnTo>
                    <a:pt x="1218" y="244"/>
                  </a:lnTo>
                  <a:lnTo>
                    <a:pt x="1230" y="252"/>
                  </a:lnTo>
                  <a:lnTo>
                    <a:pt x="1230" y="252"/>
                  </a:lnTo>
                  <a:lnTo>
                    <a:pt x="1236" y="256"/>
                  </a:lnTo>
                  <a:lnTo>
                    <a:pt x="1242" y="256"/>
                  </a:lnTo>
                  <a:lnTo>
                    <a:pt x="1242" y="256"/>
                  </a:lnTo>
                  <a:lnTo>
                    <a:pt x="1244" y="258"/>
                  </a:lnTo>
                  <a:lnTo>
                    <a:pt x="1244" y="258"/>
                  </a:lnTo>
                  <a:lnTo>
                    <a:pt x="1248" y="258"/>
                  </a:lnTo>
                  <a:lnTo>
                    <a:pt x="1248" y="258"/>
                  </a:lnTo>
                  <a:lnTo>
                    <a:pt x="1254" y="258"/>
                  </a:lnTo>
                  <a:lnTo>
                    <a:pt x="1254" y="258"/>
                  </a:lnTo>
                  <a:lnTo>
                    <a:pt x="1256" y="258"/>
                  </a:lnTo>
                  <a:lnTo>
                    <a:pt x="1256" y="258"/>
                  </a:lnTo>
                  <a:lnTo>
                    <a:pt x="1260" y="256"/>
                  </a:lnTo>
                  <a:lnTo>
                    <a:pt x="1260" y="254"/>
                  </a:lnTo>
                  <a:lnTo>
                    <a:pt x="1258" y="248"/>
                  </a:lnTo>
                  <a:lnTo>
                    <a:pt x="1258" y="248"/>
                  </a:lnTo>
                  <a:lnTo>
                    <a:pt x="1254" y="242"/>
                  </a:lnTo>
                  <a:lnTo>
                    <a:pt x="1254" y="242"/>
                  </a:lnTo>
                  <a:lnTo>
                    <a:pt x="1254" y="240"/>
                  </a:lnTo>
                  <a:lnTo>
                    <a:pt x="1254" y="236"/>
                  </a:lnTo>
                  <a:lnTo>
                    <a:pt x="1254" y="236"/>
                  </a:lnTo>
                  <a:lnTo>
                    <a:pt x="1246" y="230"/>
                  </a:lnTo>
                  <a:lnTo>
                    <a:pt x="1238" y="224"/>
                  </a:lnTo>
                  <a:lnTo>
                    <a:pt x="1238" y="224"/>
                  </a:lnTo>
                  <a:lnTo>
                    <a:pt x="1228" y="212"/>
                  </a:lnTo>
                  <a:lnTo>
                    <a:pt x="1228" y="212"/>
                  </a:lnTo>
                  <a:lnTo>
                    <a:pt x="1222" y="206"/>
                  </a:lnTo>
                  <a:lnTo>
                    <a:pt x="1214" y="200"/>
                  </a:lnTo>
                  <a:lnTo>
                    <a:pt x="1214" y="200"/>
                  </a:lnTo>
                  <a:lnTo>
                    <a:pt x="1210" y="196"/>
                  </a:lnTo>
                  <a:lnTo>
                    <a:pt x="1208" y="192"/>
                  </a:lnTo>
                  <a:lnTo>
                    <a:pt x="1208" y="190"/>
                  </a:lnTo>
                  <a:lnTo>
                    <a:pt x="1208" y="190"/>
                  </a:lnTo>
                  <a:lnTo>
                    <a:pt x="1214" y="176"/>
                  </a:lnTo>
                  <a:lnTo>
                    <a:pt x="1214" y="176"/>
                  </a:lnTo>
                  <a:lnTo>
                    <a:pt x="1214" y="176"/>
                  </a:lnTo>
                  <a:lnTo>
                    <a:pt x="1218" y="176"/>
                  </a:lnTo>
                  <a:lnTo>
                    <a:pt x="1218" y="176"/>
                  </a:lnTo>
                  <a:lnTo>
                    <a:pt x="1226" y="178"/>
                  </a:lnTo>
                  <a:lnTo>
                    <a:pt x="1232" y="184"/>
                  </a:lnTo>
                  <a:lnTo>
                    <a:pt x="1232" y="184"/>
                  </a:lnTo>
                  <a:lnTo>
                    <a:pt x="1234" y="188"/>
                  </a:lnTo>
                  <a:lnTo>
                    <a:pt x="1236" y="190"/>
                  </a:lnTo>
                  <a:lnTo>
                    <a:pt x="1236" y="190"/>
                  </a:lnTo>
                  <a:lnTo>
                    <a:pt x="1242" y="192"/>
                  </a:lnTo>
                  <a:lnTo>
                    <a:pt x="1248" y="194"/>
                  </a:lnTo>
                  <a:lnTo>
                    <a:pt x="1248" y="194"/>
                  </a:lnTo>
                  <a:lnTo>
                    <a:pt x="1250" y="196"/>
                  </a:lnTo>
                  <a:lnTo>
                    <a:pt x="1252" y="200"/>
                  </a:lnTo>
                  <a:lnTo>
                    <a:pt x="1254" y="204"/>
                  </a:lnTo>
                  <a:lnTo>
                    <a:pt x="1258" y="206"/>
                  </a:lnTo>
                  <a:lnTo>
                    <a:pt x="1258" y="206"/>
                  </a:lnTo>
                  <a:lnTo>
                    <a:pt x="1266" y="208"/>
                  </a:lnTo>
                  <a:lnTo>
                    <a:pt x="1266" y="208"/>
                  </a:lnTo>
                  <a:lnTo>
                    <a:pt x="1268" y="208"/>
                  </a:lnTo>
                  <a:lnTo>
                    <a:pt x="1268" y="208"/>
                  </a:lnTo>
                  <a:lnTo>
                    <a:pt x="1268" y="204"/>
                  </a:lnTo>
                  <a:lnTo>
                    <a:pt x="1268" y="200"/>
                  </a:lnTo>
                  <a:lnTo>
                    <a:pt x="1268" y="200"/>
                  </a:lnTo>
                  <a:lnTo>
                    <a:pt x="1270" y="200"/>
                  </a:lnTo>
                  <a:lnTo>
                    <a:pt x="1270" y="200"/>
                  </a:lnTo>
                  <a:lnTo>
                    <a:pt x="1274" y="200"/>
                  </a:lnTo>
                  <a:lnTo>
                    <a:pt x="1274" y="200"/>
                  </a:lnTo>
                  <a:lnTo>
                    <a:pt x="1278" y="200"/>
                  </a:lnTo>
                  <a:lnTo>
                    <a:pt x="1278" y="200"/>
                  </a:lnTo>
                  <a:lnTo>
                    <a:pt x="1282" y="200"/>
                  </a:lnTo>
                  <a:lnTo>
                    <a:pt x="1286" y="200"/>
                  </a:lnTo>
                  <a:lnTo>
                    <a:pt x="1288" y="196"/>
                  </a:lnTo>
                  <a:lnTo>
                    <a:pt x="1290" y="192"/>
                  </a:lnTo>
                  <a:lnTo>
                    <a:pt x="1290" y="192"/>
                  </a:lnTo>
                  <a:lnTo>
                    <a:pt x="1288" y="186"/>
                  </a:lnTo>
                  <a:lnTo>
                    <a:pt x="1282" y="180"/>
                  </a:lnTo>
                  <a:lnTo>
                    <a:pt x="1276" y="174"/>
                  </a:lnTo>
                  <a:lnTo>
                    <a:pt x="1270" y="172"/>
                  </a:lnTo>
                  <a:lnTo>
                    <a:pt x="1270" y="172"/>
                  </a:lnTo>
                  <a:lnTo>
                    <a:pt x="1268" y="170"/>
                  </a:lnTo>
                  <a:lnTo>
                    <a:pt x="1268" y="170"/>
                  </a:lnTo>
                  <a:lnTo>
                    <a:pt x="1266" y="170"/>
                  </a:lnTo>
                  <a:lnTo>
                    <a:pt x="1266" y="170"/>
                  </a:lnTo>
                  <a:lnTo>
                    <a:pt x="1264" y="170"/>
                  </a:lnTo>
                  <a:lnTo>
                    <a:pt x="1264" y="170"/>
                  </a:lnTo>
                  <a:lnTo>
                    <a:pt x="1256" y="168"/>
                  </a:lnTo>
                  <a:lnTo>
                    <a:pt x="1256" y="168"/>
                  </a:lnTo>
                  <a:lnTo>
                    <a:pt x="1250" y="164"/>
                  </a:lnTo>
                  <a:lnTo>
                    <a:pt x="1248" y="162"/>
                  </a:lnTo>
                  <a:lnTo>
                    <a:pt x="1248" y="160"/>
                  </a:lnTo>
                  <a:lnTo>
                    <a:pt x="1248" y="160"/>
                  </a:lnTo>
                  <a:lnTo>
                    <a:pt x="1252" y="158"/>
                  </a:lnTo>
                  <a:lnTo>
                    <a:pt x="1254" y="156"/>
                  </a:lnTo>
                  <a:lnTo>
                    <a:pt x="1256" y="156"/>
                  </a:lnTo>
                  <a:lnTo>
                    <a:pt x="1254" y="152"/>
                  </a:lnTo>
                  <a:lnTo>
                    <a:pt x="1254" y="152"/>
                  </a:lnTo>
                  <a:lnTo>
                    <a:pt x="1250" y="150"/>
                  </a:lnTo>
                  <a:lnTo>
                    <a:pt x="1246" y="150"/>
                  </a:lnTo>
                  <a:lnTo>
                    <a:pt x="1246" y="150"/>
                  </a:lnTo>
                  <a:lnTo>
                    <a:pt x="1238" y="150"/>
                  </a:lnTo>
                  <a:lnTo>
                    <a:pt x="1238" y="150"/>
                  </a:lnTo>
                  <a:lnTo>
                    <a:pt x="1234" y="150"/>
                  </a:lnTo>
                  <a:lnTo>
                    <a:pt x="1234" y="150"/>
                  </a:lnTo>
                  <a:lnTo>
                    <a:pt x="1224" y="148"/>
                  </a:lnTo>
                  <a:lnTo>
                    <a:pt x="1224" y="148"/>
                  </a:lnTo>
                  <a:lnTo>
                    <a:pt x="1218" y="144"/>
                  </a:lnTo>
                  <a:lnTo>
                    <a:pt x="1212" y="138"/>
                  </a:lnTo>
                  <a:lnTo>
                    <a:pt x="1212" y="138"/>
                  </a:lnTo>
                  <a:lnTo>
                    <a:pt x="1206" y="136"/>
                  </a:lnTo>
                  <a:lnTo>
                    <a:pt x="1202" y="134"/>
                  </a:lnTo>
                  <a:lnTo>
                    <a:pt x="1202" y="134"/>
                  </a:lnTo>
                  <a:lnTo>
                    <a:pt x="1198" y="130"/>
                  </a:lnTo>
                  <a:lnTo>
                    <a:pt x="1198" y="128"/>
                  </a:lnTo>
                  <a:lnTo>
                    <a:pt x="1200" y="126"/>
                  </a:lnTo>
                  <a:lnTo>
                    <a:pt x="1202" y="126"/>
                  </a:lnTo>
                  <a:lnTo>
                    <a:pt x="1202" y="126"/>
                  </a:lnTo>
                  <a:lnTo>
                    <a:pt x="1206" y="126"/>
                  </a:lnTo>
                  <a:lnTo>
                    <a:pt x="1206" y="126"/>
                  </a:lnTo>
                  <a:lnTo>
                    <a:pt x="1208" y="126"/>
                  </a:lnTo>
                  <a:lnTo>
                    <a:pt x="1208" y="126"/>
                  </a:lnTo>
                  <a:lnTo>
                    <a:pt x="1212" y="126"/>
                  </a:lnTo>
                  <a:lnTo>
                    <a:pt x="1212" y="126"/>
                  </a:lnTo>
                  <a:lnTo>
                    <a:pt x="1216" y="124"/>
                  </a:lnTo>
                  <a:lnTo>
                    <a:pt x="1216" y="124"/>
                  </a:lnTo>
                  <a:lnTo>
                    <a:pt x="1218" y="122"/>
                  </a:lnTo>
                  <a:lnTo>
                    <a:pt x="1216" y="120"/>
                  </a:lnTo>
                  <a:lnTo>
                    <a:pt x="1210" y="116"/>
                  </a:lnTo>
                  <a:lnTo>
                    <a:pt x="1210" y="116"/>
                  </a:lnTo>
                  <a:lnTo>
                    <a:pt x="1208" y="116"/>
                  </a:lnTo>
                  <a:lnTo>
                    <a:pt x="1208" y="116"/>
                  </a:lnTo>
                  <a:lnTo>
                    <a:pt x="1204" y="116"/>
                  </a:lnTo>
                  <a:lnTo>
                    <a:pt x="1204" y="116"/>
                  </a:lnTo>
                  <a:lnTo>
                    <a:pt x="1200" y="116"/>
                  </a:lnTo>
                  <a:lnTo>
                    <a:pt x="1200" y="116"/>
                  </a:lnTo>
                  <a:lnTo>
                    <a:pt x="1196" y="114"/>
                  </a:lnTo>
                  <a:lnTo>
                    <a:pt x="1196" y="114"/>
                  </a:lnTo>
                  <a:lnTo>
                    <a:pt x="1192" y="110"/>
                  </a:lnTo>
                  <a:lnTo>
                    <a:pt x="1192" y="110"/>
                  </a:lnTo>
                  <a:lnTo>
                    <a:pt x="1186" y="108"/>
                  </a:lnTo>
                  <a:lnTo>
                    <a:pt x="1186" y="108"/>
                  </a:lnTo>
                  <a:lnTo>
                    <a:pt x="1180" y="106"/>
                  </a:lnTo>
                  <a:lnTo>
                    <a:pt x="1178" y="104"/>
                  </a:lnTo>
                  <a:lnTo>
                    <a:pt x="1176" y="100"/>
                  </a:lnTo>
                  <a:lnTo>
                    <a:pt x="1176" y="100"/>
                  </a:lnTo>
                  <a:lnTo>
                    <a:pt x="1176" y="98"/>
                  </a:lnTo>
                  <a:lnTo>
                    <a:pt x="1178" y="96"/>
                  </a:lnTo>
                  <a:lnTo>
                    <a:pt x="1184" y="96"/>
                  </a:lnTo>
                  <a:lnTo>
                    <a:pt x="1184" y="96"/>
                  </a:lnTo>
                  <a:lnTo>
                    <a:pt x="1194" y="94"/>
                  </a:lnTo>
                  <a:lnTo>
                    <a:pt x="1198" y="90"/>
                  </a:lnTo>
                  <a:lnTo>
                    <a:pt x="1200" y="88"/>
                  </a:lnTo>
                  <a:lnTo>
                    <a:pt x="1200" y="88"/>
                  </a:lnTo>
                  <a:lnTo>
                    <a:pt x="1200" y="84"/>
                  </a:lnTo>
                  <a:lnTo>
                    <a:pt x="1198" y="82"/>
                  </a:lnTo>
                  <a:lnTo>
                    <a:pt x="1194" y="82"/>
                  </a:lnTo>
                  <a:lnTo>
                    <a:pt x="1194" y="82"/>
                  </a:lnTo>
                  <a:lnTo>
                    <a:pt x="1188" y="82"/>
                  </a:lnTo>
                  <a:lnTo>
                    <a:pt x="1188" y="82"/>
                  </a:lnTo>
                  <a:lnTo>
                    <a:pt x="1180" y="84"/>
                  </a:lnTo>
                  <a:lnTo>
                    <a:pt x="1180" y="84"/>
                  </a:lnTo>
                  <a:lnTo>
                    <a:pt x="1176" y="84"/>
                  </a:lnTo>
                  <a:lnTo>
                    <a:pt x="1176" y="84"/>
                  </a:lnTo>
                  <a:lnTo>
                    <a:pt x="1172" y="82"/>
                  </a:lnTo>
                  <a:lnTo>
                    <a:pt x="1172" y="82"/>
                  </a:lnTo>
                  <a:lnTo>
                    <a:pt x="1168" y="82"/>
                  </a:lnTo>
                  <a:lnTo>
                    <a:pt x="1164" y="86"/>
                  </a:lnTo>
                  <a:lnTo>
                    <a:pt x="1164" y="86"/>
                  </a:lnTo>
                  <a:lnTo>
                    <a:pt x="1160" y="86"/>
                  </a:lnTo>
                  <a:lnTo>
                    <a:pt x="1160" y="86"/>
                  </a:lnTo>
                  <a:lnTo>
                    <a:pt x="1152" y="86"/>
                  </a:lnTo>
                  <a:lnTo>
                    <a:pt x="1152" y="86"/>
                  </a:lnTo>
                  <a:lnTo>
                    <a:pt x="1152" y="82"/>
                  </a:lnTo>
                  <a:lnTo>
                    <a:pt x="1152" y="80"/>
                  </a:lnTo>
                  <a:lnTo>
                    <a:pt x="1156" y="78"/>
                  </a:lnTo>
                  <a:lnTo>
                    <a:pt x="1162" y="78"/>
                  </a:lnTo>
                  <a:lnTo>
                    <a:pt x="1166" y="76"/>
                  </a:lnTo>
                  <a:lnTo>
                    <a:pt x="1166" y="76"/>
                  </a:lnTo>
                  <a:lnTo>
                    <a:pt x="1170" y="74"/>
                  </a:lnTo>
                  <a:lnTo>
                    <a:pt x="1168" y="70"/>
                  </a:lnTo>
                  <a:lnTo>
                    <a:pt x="1166" y="68"/>
                  </a:lnTo>
                  <a:lnTo>
                    <a:pt x="1162" y="68"/>
                  </a:lnTo>
                  <a:lnTo>
                    <a:pt x="1162" y="68"/>
                  </a:lnTo>
                  <a:lnTo>
                    <a:pt x="1158" y="68"/>
                  </a:lnTo>
                  <a:lnTo>
                    <a:pt x="1154" y="72"/>
                  </a:lnTo>
                  <a:lnTo>
                    <a:pt x="1154" y="72"/>
                  </a:lnTo>
                  <a:lnTo>
                    <a:pt x="1150" y="76"/>
                  </a:lnTo>
                  <a:lnTo>
                    <a:pt x="1146" y="78"/>
                  </a:lnTo>
                  <a:lnTo>
                    <a:pt x="1146" y="78"/>
                  </a:lnTo>
                  <a:lnTo>
                    <a:pt x="1142" y="78"/>
                  </a:lnTo>
                  <a:lnTo>
                    <a:pt x="1142" y="78"/>
                  </a:lnTo>
                  <a:lnTo>
                    <a:pt x="1136" y="76"/>
                  </a:lnTo>
                  <a:lnTo>
                    <a:pt x="1136" y="76"/>
                  </a:lnTo>
                  <a:lnTo>
                    <a:pt x="1136" y="72"/>
                  </a:lnTo>
                  <a:lnTo>
                    <a:pt x="1138" y="68"/>
                  </a:lnTo>
                  <a:lnTo>
                    <a:pt x="1138" y="68"/>
                  </a:lnTo>
                  <a:lnTo>
                    <a:pt x="1136" y="68"/>
                  </a:lnTo>
                  <a:lnTo>
                    <a:pt x="1136" y="68"/>
                  </a:lnTo>
                  <a:lnTo>
                    <a:pt x="1132" y="70"/>
                  </a:lnTo>
                  <a:lnTo>
                    <a:pt x="1132" y="70"/>
                  </a:lnTo>
                  <a:lnTo>
                    <a:pt x="1126" y="70"/>
                  </a:lnTo>
                  <a:lnTo>
                    <a:pt x="1126" y="70"/>
                  </a:lnTo>
                  <a:lnTo>
                    <a:pt x="1124" y="70"/>
                  </a:lnTo>
                  <a:lnTo>
                    <a:pt x="1122" y="68"/>
                  </a:lnTo>
                  <a:lnTo>
                    <a:pt x="1122" y="68"/>
                  </a:lnTo>
                  <a:lnTo>
                    <a:pt x="1124" y="64"/>
                  </a:lnTo>
                  <a:lnTo>
                    <a:pt x="1126" y="60"/>
                  </a:lnTo>
                  <a:lnTo>
                    <a:pt x="1130" y="60"/>
                  </a:lnTo>
                  <a:lnTo>
                    <a:pt x="1132" y="56"/>
                  </a:lnTo>
                  <a:lnTo>
                    <a:pt x="1132" y="56"/>
                  </a:lnTo>
                  <a:lnTo>
                    <a:pt x="1132" y="54"/>
                  </a:lnTo>
                  <a:lnTo>
                    <a:pt x="1130" y="52"/>
                  </a:lnTo>
                  <a:lnTo>
                    <a:pt x="1128" y="50"/>
                  </a:lnTo>
                  <a:lnTo>
                    <a:pt x="1126" y="48"/>
                  </a:lnTo>
                  <a:lnTo>
                    <a:pt x="1126" y="48"/>
                  </a:lnTo>
                  <a:lnTo>
                    <a:pt x="1126" y="46"/>
                  </a:lnTo>
                  <a:lnTo>
                    <a:pt x="1126" y="44"/>
                  </a:lnTo>
                  <a:lnTo>
                    <a:pt x="1128" y="42"/>
                  </a:lnTo>
                  <a:lnTo>
                    <a:pt x="1126" y="40"/>
                  </a:lnTo>
                  <a:lnTo>
                    <a:pt x="1126" y="40"/>
                  </a:lnTo>
                  <a:lnTo>
                    <a:pt x="1122" y="38"/>
                  </a:lnTo>
                  <a:lnTo>
                    <a:pt x="1122" y="38"/>
                  </a:lnTo>
                  <a:lnTo>
                    <a:pt x="1118" y="40"/>
                  </a:lnTo>
                  <a:lnTo>
                    <a:pt x="1118" y="40"/>
                  </a:lnTo>
                  <a:lnTo>
                    <a:pt x="1114" y="42"/>
                  </a:lnTo>
                  <a:lnTo>
                    <a:pt x="1114" y="42"/>
                  </a:lnTo>
                  <a:lnTo>
                    <a:pt x="1110" y="44"/>
                  </a:lnTo>
                  <a:lnTo>
                    <a:pt x="1106" y="44"/>
                  </a:lnTo>
                  <a:lnTo>
                    <a:pt x="1106" y="44"/>
                  </a:lnTo>
                  <a:lnTo>
                    <a:pt x="1104" y="40"/>
                  </a:lnTo>
                  <a:lnTo>
                    <a:pt x="1100" y="38"/>
                  </a:lnTo>
                  <a:lnTo>
                    <a:pt x="1100" y="38"/>
                  </a:lnTo>
                  <a:lnTo>
                    <a:pt x="1096" y="36"/>
                  </a:lnTo>
                  <a:lnTo>
                    <a:pt x="1092" y="34"/>
                  </a:lnTo>
                  <a:lnTo>
                    <a:pt x="1092" y="34"/>
                  </a:lnTo>
                  <a:lnTo>
                    <a:pt x="1090" y="32"/>
                  </a:lnTo>
                  <a:lnTo>
                    <a:pt x="1092" y="30"/>
                  </a:lnTo>
                  <a:lnTo>
                    <a:pt x="1098" y="28"/>
                  </a:lnTo>
                  <a:lnTo>
                    <a:pt x="1098" y="28"/>
                  </a:lnTo>
                  <a:lnTo>
                    <a:pt x="1102" y="26"/>
                  </a:lnTo>
                  <a:lnTo>
                    <a:pt x="1104" y="22"/>
                  </a:lnTo>
                  <a:lnTo>
                    <a:pt x="1104" y="22"/>
                  </a:lnTo>
                  <a:lnTo>
                    <a:pt x="1104" y="18"/>
                  </a:lnTo>
                  <a:lnTo>
                    <a:pt x="1104" y="16"/>
                  </a:lnTo>
                  <a:lnTo>
                    <a:pt x="1104" y="14"/>
                  </a:lnTo>
                  <a:lnTo>
                    <a:pt x="1104" y="14"/>
                  </a:lnTo>
                  <a:lnTo>
                    <a:pt x="1102" y="12"/>
                  </a:lnTo>
                  <a:lnTo>
                    <a:pt x="1102" y="12"/>
                  </a:lnTo>
                  <a:lnTo>
                    <a:pt x="1100" y="14"/>
                  </a:lnTo>
                  <a:lnTo>
                    <a:pt x="1100" y="14"/>
                  </a:lnTo>
                  <a:lnTo>
                    <a:pt x="1096" y="14"/>
                  </a:lnTo>
                  <a:lnTo>
                    <a:pt x="1096" y="14"/>
                  </a:lnTo>
                  <a:lnTo>
                    <a:pt x="1096" y="14"/>
                  </a:lnTo>
                  <a:lnTo>
                    <a:pt x="1096" y="14"/>
                  </a:lnTo>
                  <a:lnTo>
                    <a:pt x="1088" y="10"/>
                  </a:lnTo>
                  <a:lnTo>
                    <a:pt x="1088" y="10"/>
                  </a:lnTo>
                  <a:lnTo>
                    <a:pt x="1084" y="10"/>
                  </a:lnTo>
                  <a:lnTo>
                    <a:pt x="1084" y="10"/>
                  </a:lnTo>
                  <a:lnTo>
                    <a:pt x="1080" y="10"/>
                  </a:lnTo>
                  <a:lnTo>
                    <a:pt x="1080" y="10"/>
                  </a:lnTo>
                  <a:lnTo>
                    <a:pt x="1078" y="10"/>
                  </a:lnTo>
                  <a:lnTo>
                    <a:pt x="1078" y="10"/>
                  </a:lnTo>
                  <a:lnTo>
                    <a:pt x="1074" y="8"/>
                  </a:lnTo>
                  <a:lnTo>
                    <a:pt x="1074" y="8"/>
                  </a:lnTo>
                  <a:lnTo>
                    <a:pt x="1070" y="6"/>
                  </a:lnTo>
                  <a:lnTo>
                    <a:pt x="1068" y="4"/>
                  </a:lnTo>
                  <a:lnTo>
                    <a:pt x="1066" y="2"/>
                  </a:lnTo>
                  <a:lnTo>
                    <a:pt x="1064" y="0"/>
                  </a:lnTo>
                  <a:lnTo>
                    <a:pt x="1064" y="0"/>
                  </a:lnTo>
                  <a:lnTo>
                    <a:pt x="1060"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447" name="Freeform 197"/>
            <p:cNvSpPr>
              <a:spLocks/>
            </p:cNvSpPr>
            <p:nvPr/>
          </p:nvSpPr>
          <p:spPr bwMode="auto">
            <a:xfrm>
              <a:off x="4454" y="1840"/>
              <a:ext cx="94" cy="50"/>
            </a:xfrm>
            <a:custGeom>
              <a:avLst/>
              <a:gdLst>
                <a:gd name="T0" fmla="*/ 68 w 94"/>
                <a:gd name="T1" fmla="*/ 8 h 50"/>
                <a:gd name="T2" fmla="*/ 68 w 94"/>
                <a:gd name="T3" fmla="*/ 8 h 50"/>
                <a:gd name="T4" fmla="*/ 70 w 94"/>
                <a:gd name="T5" fmla="*/ 8 h 50"/>
                <a:gd name="T6" fmla="*/ 70 w 94"/>
                <a:gd name="T7" fmla="*/ 8 h 50"/>
                <a:gd name="T8" fmla="*/ 80 w 94"/>
                <a:gd name="T9" fmla="*/ 4 h 50"/>
                <a:gd name="T10" fmla="*/ 86 w 94"/>
                <a:gd name="T11" fmla="*/ 2 h 50"/>
                <a:gd name="T12" fmla="*/ 90 w 94"/>
                <a:gd name="T13" fmla="*/ 0 h 50"/>
                <a:gd name="T14" fmla="*/ 90 w 94"/>
                <a:gd name="T15" fmla="*/ 0 h 50"/>
                <a:gd name="T16" fmla="*/ 94 w 94"/>
                <a:gd name="T17" fmla="*/ 2 h 50"/>
                <a:gd name="T18" fmla="*/ 94 w 94"/>
                <a:gd name="T19" fmla="*/ 2 h 50"/>
                <a:gd name="T20" fmla="*/ 94 w 94"/>
                <a:gd name="T21" fmla="*/ 4 h 50"/>
                <a:gd name="T22" fmla="*/ 94 w 94"/>
                <a:gd name="T23" fmla="*/ 8 h 50"/>
                <a:gd name="T24" fmla="*/ 90 w 94"/>
                <a:gd name="T25" fmla="*/ 14 h 50"/>
                <a:gd name="T26" fmla="*/ 82 w 94"/>
                <a:gd name="T27" fmla="*/ 18 h 50"/>
                <a:gd name="T28" fmla="*/ 76 w 94"/>
                <a:gd name="T29" fmla="*/ 20 h 50"/>
                <a:gd name="T30" fmla="*/ 76 w 94"/>
                <a:gd name="T31" fmla="*/ 20 h 50"/>
                <a:gd name="T32" fmla="*/ 76 w 94"/>
                <a:gd name="T33" fmla="*/ 20 h 50"/>
                <a:gd name="T34" fmla="*/ 76 w 94"/>
                <a:gd name="T35" fmla="*/ 20 h 50"/>
                <a:gd name="T36" fmla="*/ 70 w 94"/>
                <a:gd name="T37" fmla="*/ 20 h 50"/>
                <a:gd name="T38" fmla="*/ 70 w 94"/>
                <a:gd name="T39" fmla="*/ 20 h 50"/>
                <a:gd name="T40" fmla="*/ 62 w 94"/>
                <a:gd name="T41" fmla="*/ 18 h 50"/>
                <a:gd name="T42" fmla="*/ 62 w 94"/>
                <a:gd name="T43" fmla="*/ 18 h 50"/>
                <a:gd name="T44" fmla="*/ 58 w 94"/>
                <a:gd name="T45" fmla="*/ 18 h 50"/>
                <a:gd name="T46" fmla="*/ 58 w 94"/>
                <a:gd name="T47" fmla="*/ 18 h 50"/>
                <a:gd name="T48" fmla="*/ 54 w 94"/>
                <a:gd name="T49" fmla="*/ 20 h 50"/>
                <a:gd name="T50" fmla="*/ 54 w 94"/>
                <a:gd name="T51" fmla="*/ 22 h 50"/>
                <a:gd name="T52" fmla="*/ 50 w 94"/>
                <a:gd name="T53" fmla="*/ 28 h 50"/>
                <a:gd name="T54" fmla="*/ 50 w 94"/>
                <a:gd name="T55" fmla="*/ 28 h 50"/>
                <a:gd name="T56" fmla="*/ 44 w 94"/>
                <a:gd name="T57" fmla="*/ 36 h 50"/>
                <a:gd name="T58" fmla="*/ 34 w 94"/>
                <a:gd name="T59" fmla="*/ 40 h 50"/>
                <a:gd name="T60" fmla="*/ 34 w 94"/>
                <a:gd name="T61" fmla="*/ 40 h 50"/>
                <a:gd name="T62" fmla="*/ 24 w 94"/>
                <a:gd name="T63" fmla="*/ 44 h 50"/>
                <a:gd name="T64" fmla="*/ 12 w 94"/>
                <a:gd name="T65" fmla="*/ 48 h 50"/>
                <a:gd name="T66" fmla="*/ 12 w 94"/>
                <a:gd name="T67" fmla="*/ 48 h 50"/>
                <a:gd name="T68" fmla="*/ 4 w 94"/>
                <a:gd name="T69" fmla="*/ 50 h 50"/>
                <a:gd name="T70" fmla="*/ 4 w 94"/>
                <a:gd name="T71" fmla="*/ 50 h 50"/>
                <a:gd name="T72" fmla="*/ 0 w 94"/>
                <a:gd name="T73" fmla="*/ 48 h 50"/>
                <a:gd name="T74" fmla="*/ 0 w 94"/>
                <a:gd name="T75" fmla="*/ 46 h 50"/>
                <a:gd name="T76" fmla="*/ 0 w 94"/>
                <a:gd name="T77" fmla="*/ 44 h 50"/>
                <a:gd name="T78" fmla="*/ 4 w 94"/>
                <a:gd name="T79" fmla="*/ 40 h 50"/>
                <a:gd name="T80" fmla="*/ 4 w 94"/>
                <a:gd name="T81" fmla="*/ 40 h 50"/>
                <a:gd name="T82" fmla="*/ 14 w 94"/>
                <a:gd name="T83" fmla="*/ 36 h 50"/>
                <a:gd name="T84" fmla="*/ 24 w 94"/>
                <a:gd name="T85" fmla="*/ 32 h 50"/>
                <a:gd name="T86" fmla="*/ 24 w 94"/>
                <a:gd name="T87" fmla="*/ 32 h 50"/>
                <a:gd name="T88" fmla="*/ 34 w 94"/>
                <a:gd name="T89" fmla="*/ 28 h 50"/>
                <a:gd name="T90" fmla="*/ 40 w 94"/>
                <a:gd name="T91" fmla="*/ 26 h 50"/>
                <a:gd name="T92" fmla="*/ 42 w 94"/>
                <a:gd name="T93" fmla="*/ 22 h 50"/>
                <a:gd name="T94" fmla="*/ 42 w 94"/>
                <a:gd name="T95" fmla="*/ 22 h 50"/>
                <a:gd name="T96" fmla="*/ 44 w 94"/>
                <a:gd name="T97" fmla="*/ 18 h 50"/>
                <a:gd name="T98" fmla="*/ 44 w 94"/>
                <a:gd name="T99" fmla="*/ 14 h 50"/>
                <a:gd name="T100" fmla="*/ 44 w 94"/>
                <a:gd name="T101" fmla="*/ 10 h 50"/>
                <a:gd name="T102" fmla="*/ 50 w 94"/>
                <a:gd name="T103" fmla="*/ 6 h 50"/>
                <a:gd name="T104" fmla="*/ 50 w 94"/>
                <a:gd name="T105" fmla="*/ 6 h 50"/>
                <a:gd name="T106" fmla="*/ 54 w 94"/>
                <a:gd name="T107" fmla="*/ 6 h 50"/>
                <a:gd name="T108" fmla="*/ 54 w 94"/>
                <a:gd name="T109" fmla="*/ 6 h 50"/>
                <a:gd name="T110" fmla="*/ 62 w 94"/>
                <a:gd name="T111" fmla="*/ 6 h 50"/>
                <a:gd name="T112" fmla="*/ 62 w 94"/>
                <a:gd name="T113" fmla="*/ 6 h 50"/>
                <a:gd name="T114" fmla="*/ 68 w 94"/>
                <a:gd name="T115" fmla="*/ 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94" h="50">
                  <a:moveTo>
                    <a:pt x="68" y="8"/>
                  </a:moveTo>
                  <a:lnTo>
                    <a:pt x="68" y="8"/>
                  </a:lnTo>
                  <a:lnTo>
                    <a:pt x="70" y="8"/>
                  </a:lnTo>
                  <a:lnTo>
                    <a:pt x="70" y="8"/>
                  </a:lnTo>
                  <a:lnTo>
                    <a:pt x="80" y="4"/>
                  </a:lnTo>
                  <a:lnTo>
                    <a:pt x="86" y="2"/>
                  </a:lnTo>
                  <a:lnTo>
                    <a:pt x="90" y="0"/>
                  </a:lnTo>
                  <a:lnTo>
                    <a:pt x="90" y="0"/>
                  </a:lnTo>
                  <a:lnTo>
                    <a:pt x="94" y="2"/>
                  </a:lnTo>
                  <a:lnTo>
                    <a:pt x="94" y="2"/>
                  </a:lnTo>
                  <a:lnTo>
                    <a:pt x="94" y="4"/>
                  </a:lnTo>
                  <a:lnTo>
                    <a:pt x="94" y="8"/>
                  </a:lnTo>
                  <a:lnTo>
                    <a:pt x="90" y="14"/>
                  </a:lnTo>
                  <a:lnTo>
                    <a:pt x="82" y="18"/>
                  </a:lnTo>
                  <a:lnTo>
                    <a:pt x="76" y="20"/>
                  </a:lnTo>
                  <a:lnTo>
                    <a:pt x="76" y="20"/>
                  </a:lnTo>
                  <a:lnTo>
                    <a:pt x="76" y="20"/>
                  </a:lnTo>
                  <a:lnTo>
                    <a:pt x="76" y="20"/>
                  </a:lnTo>
                  <a:lnTo>
                    <a:pt x="70" y="20"/>
                  </a:lnTo>
                  <a:lnTo>
                    <a:pt x="70" y="20"/>
                  </a:lnTo>
                  <a:lnTo>
                    <a:pt x="62" y="18"/>
                  </a:lnTo>
                  <a:lnTo>
                    <a:pt x="62" y="18"/>
                  </a:lnTo>
                  <a:lnTo>
                    <a:pt x="58" y="18"/>
                  </a:lnTo>
                  <a:lnTo>
                    <a:pt x="58" y="18"/>
                  </a:lnTo>
                  <a:lnTo>
                    <a:pt x="54" y="20"/>
                  </a:lnTo>
                  <a:lnTo>
                    <a:pt x="54" y="22"/>
                  </a:lnTo>
                  <a:lnTo>
                    <a:pt x="50" y="28"/>
                  </a:lnTo>
                  <a:lnTo>
                    <a:pt x="50" y="28"/>
                  </a:lnTo>
                  <a:lnTo>
                    <a:pt x="44" y="36"/>
                  </a:lnTo>
                  <a:lnTo>
                    <a:pt x="34" y="40"/>
                  </a:lnTo>
                  <a:lnTo>
                    <a:pt x="34" y="40"/>
                  </a:lnTo>
                  <a:lnTo>
                    <a:pt x="24" y="44"/>
                  </a:lnTo>
                  <a:lnTo>
                    <a:pt x="12" y="48"/>
                  </a:lnTo>
                  <a:lnTo>
                    <a:pt x="12" y="48"/>
                  </a:lnTo>
                  <a:lnTo>
                    <a:pt x="4" y="50"/>
                  </a:lnTo>
                  <a:lnTo>
                    <a:pt x="4" y="50"/>
                  </a:lnTo>
                  <a:lnTo>
                    <a:pt x="0" y="48"/>
                  </a:lnTo>
                  <a:lnTo>
                    <a:pt x="0" y="46"/>
                  </a:lnTo>
                  <a:lnTo>
                    <a:pt x="0" y="44"/>
                  </a:lnTo>
                  <a:lnTo>
                    <a:pt x="4" y="40"/>
                  </a:lnTo>
                  <a:lnTo>
                    <a:pt x="4" y="40"/>
                  </a:lnTo>
                  <a:lnTo>
                    <a:pt x="14" y="36"/>
                  </a:lnTo>
                  <a:lnTo>
                    <a:pt x="24" y="32"/>
                  </a:lnTo>
                  <a:lnTo>
                    <a:pt x="24" y="32"/>
                  </a:lnTo>
                  <a:lnTo>
                    <a:pt x="34" y="28"/>
                  </a:lnTo>
                  <a:lnTo>
                    <a:pt x="40" y="26"/>
                  </a:lnTo>
                  <a:lnTo>
                    <a:pt x="42" y="22"/>
                  </a:lnTo>
                  <a:lnTo>
                    <a:pt x="42" y="22"/>
                  </a:lnTo>
                  <a:lnTo>
                    <a:pt x="44" y="18"/>
                  </a:lnTo>
                  <a:lnTo>
                    <a:pt x="44" y="14"/>
                  </a:lnTo>
                  <a:lnTo>
                    <a:pt x="44" y="10"/>
                  </a:lnTo>
                  <a:lnTo>
                    <a:pt x="50" y="6"/>
                  </a:lnTo>
                  <a:lnTo>
                    <a:pt x="50" y="6"/>
                  </a:lnTo>
                  <a:lnTo>
                    <a:pt x="54" y="6"/>
                  </a:lnTo>
                  <a:lnTo>
                    <a:pt x="54" y="6"/>
                  </a:lnTo>
                  <a:lnTo>
                    <a:pt x="62" y="6"/>
                  </a:lnTo>
                  <a:lnTo>
                    <a:pt x="62" y="6"/>
                  </a:lnTo>
                  <a:lnTo>
                    <a:pt x="68" y="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448" name="Freeform 198"/>
            <p:cNvSpPr>
              <a:spLocks/>
            </p:cNvSpPr>
            <p:nvPr/>
          </p:nvSpPr>
          <p:spPr bwMode="auto">
            <a:xfrm>
              <a:off x="4342" y="1752"/>
              <a:ext cx="152" cy="138"/>
            </a:xfrm>
            <a:custGeom>
              <a:avLst/>
              <a:gdLst>
                <a:gd name="T0" fmla="*/ 14 w 152"/>
                <a:gd name="T1" fmla="*/ 46 h 138"/>
                <a:gd name="T2" fmla="*/ 0 w 152"/>
                <a:gd name="T3" fmla="*/ 38 h 138"/>
                <a:gd name="T4" fmla="*/ 28 w 152"/>
                <a:gd name="T5" fmla="*/ 22 h 138"/>
                <a:gd name="T6" fmla="*/ 46 w 152"/>
                <a:gd name="T7" fmla="*/ 8 h 138"/>
                <a:gd name="T8" fmla="*/ 54 w 152"/>
                <a:gd name="T9" fmla="*/ 0 h 138"/>
                <a:gd name="T10" fmla="*/ 58 w 152"/>
                <a:gd name="T11" fmla="*/ 2 h 138"/>
                <a:gd name="T12" fmla="*/ 68 w 152"/>
                <a:gd name="T13" fmla="*/ 10 h 138"/>
                <a:gd name="T14" fmla="*/ 82 w 152"/>
                <a:gd name="T15" fmla="*/ 26 h 138"/>
                <a:gd name="T16" fmla="*/ 96 w 152"/>
                <a:gd name="T17" fmla="*/ 32 h 138"/>
                <a:gd name="T18" fmla="*/ 98 w 152"/>
                <a:gd name="T19" fmla="*/ 44 h 138"/>
                <a:gd name="T20" fmla="*/ 106 w 152"/>
                <a:gd name="T21" fmla="*/ 50 h 138"/>
                <a:gd name="T22" fmla="*/ 112 w 152"/>
                <a:gd name="T23" fmla="*/ 50 h 138"/>
                <a:gd name="T24" fmla="*/ 124 w 152"/>
                <a:gd name="T25" fmla="*/ 50 h 138"/>
                <a:gd name="T26" fmla="*/ 140 w 152"/>
                <a:gd name="T27" fmla="*/ 58 h 138"/>
                <a:gd name="T28" fmla="*/ 150 w 152"/>
                <a:gd name="T29" fmla="*/ 72 h 138"/>
                <a:gd name="T30" fmla="*/ 150 w 152"/>
                <a:gd name="T31" fmla="*/ 82 h 138"/>
                <a:gd name="T32" fmla="*/ 132 w 152"/>
                <a:gd name="T33" fmla="*/ 74 h 138"/>
                <a:gd name="T34" fmla="*/ 132 w 152"/>
                <a:gd name="T35" fmla="*/ 106 h 138"/>
                <a:gd name="T36" fmla="*/ 128 w 152"/>
                <a:gd name="T37" fmla="*/ 112 h 138"/>
                <a:gd name="T38" fmla="*/ 124 w 152"/>
                <a:gd name="T39" fmla="*/ 110 h 138"/>
                <a:gd name="T40" fmla="*/ 124 w 152"/>
                <a:gd name="T41" fmla="*/ 102 h 138"/>
                <a:gd name="T42" fmla="*/ 114 w 152"/>
                <a:gd name="T43" fmla="*/ 88 h 138"/>
                <a:gd name="T44" fmla="*/ 112 w 152"/>
                <a:gd name="T45" fmla="*/ 76 h 138"/>
                <a:gd name="T46" fmla="*/ 98 w 152"/>
                <a:gd name="T47" fmla="*/ 64 h 138"/>
                <a:gd name="T48" fmla="*/ 92 w 152"/>
                <a:gd name="T49" fmla="*/ 64 h 138"/>
                <a:gd name="T50" fmla="*/ 82 w 152"/>
                <a:gd name="T51" fmla="*/ 74 h 138"/>
                <a:gd name="T52" fmla="*/ 78 w 152"/>
                <a:gd name="T53" fmla="*/ 82 h 138"/>
                <a:gd name="T54" fmla="*/ 72 w 152"/>
                <a:gd name="T55" fmla="*/ 86 h 138"/>
                <a:gd name="T56" fmla="*/ 72 w 152"/>
                <a:gd name="T57" fmla="*/ 104 h 138"/>
                <a:gd name="T58" fmla="*/ 72 w 152"/>
                <a:gd name="T59" fmla="*/ 132 h 138"/>
                <a:gd name="T60" fmla="*/ 68 w 152"/>
                <a:gd name="T61" fmla="*/ 138 h 138"/>
                <a:gd name="T62" fmla="*/ 66 w 152"/>
                <a:gd name="T63" fmla="*/ 138 h 138"/>
                <a:gd name="T64" fmla="*/ 60 w 152"/>
                <a:gd name="T65" fmla="*/ 118 h 138"/>
                <a:gd name="T66" fmla="*/ 62 w 152"/>
                <a:gd name="T67" fmla="*/ 96 h 138"/>
                <a:gd name="T68" fmla="*/ 56 w 152"/>
                <a:gd name="T69" fmla="*/ 80 h 138"/>
                <a:gd name="T70" fmla="*/ 48 w 152"/>
                <a:gd name="T71" fmla="*/ 78 h 138"/>
                <a:gd name="T72" fmla="*/ 46 w 152"/>
                <a:gd name="T73" fmla="*/ 74 h 138"/>
                <a:gd name="T74" fmla="*/ 60 w 152"/>
                <a:gd name="T75" fmla="*/ 64 h 138"/>
                <a:gd name="T76" fmla="*/ 66 w 152"/>
                <a:gd name="T77" fmla="*/ 56 h 138"/>
                <a:gd name="T78" fmla="*/ 68 w 152"/>
                <a:gd name="T79" fmla="*/ 54 h 138"/>
                <a:gd name="T80" fmla="*/ 72 w 152"/>
                <a:gd name="T81" fmla="*/ 56 h 138"/>
                <a:gd name="T82" fmla="*/ 76 w 152"/>
                <a:gd name="T83" fmla="*/ 56 h 138"/>
                <a:gd name="T84" fmla="*/ 82 w 152"/>
                <a:gd name="T85" fmla="*/ 52 h 138"/>
                <a:gd name="T86" fmla="*/ 84 w 152"/>
                <a:gd name="T87" fmla="*/ 50 h 138"/>
                <a:gd name="T88" fmla="*/ 80 w 152"/>
                <a:gd name="T89" fmla="*/ 44 h 138"/>
                <a:gd name="T90" fmla="*/ 70 w 152"/>
                <a:gd name="T91" fmla="*/ 48 h 138"/>
                <a:gd name="T92" fmla="*/ 62 w 152"/>
                <a:gd name="T93" fmla="*/ 52 h 138"/>
                <a:gd name="T94" fmla="*/ 56 w 152"/>
                <a:gd name="T95" fmla="*/ 48 h 138"/>
                <a:gd name="T96" fmla="*/ 48 w 152"/>
                <a:gd name="T97" fmla="*/ 36 h 138"/>
                <a:gd name="T98" fmla="*/ 44 w 152"/>
                <a:gd name="T99" fmla="*/ 36 h 138"/>
                <a:gd name="T100" fmla="*/ 32 w 152"/>
                <a:gd name="T101" fmla="*/ 40 h 138"/>
                <a:gd name="T102" fmla="*/ 22 w 152"/>
                <a:gd name="T103" fmla="*/ 46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52" h="138">
                  <a:moveTo>
                    <a:pt x="18" y="46"/>
                  </a:moveTo>
                  <a:lnTo>
                    <a:pt x="18" y="46"/>
                  </a:lnTo>
                  <a:lnTo>
                    <a:pt x="14" y="46"/>
                  </a:lnTo>
                  <a:lnTo>
                    <a:pt x="8" y="44"/>
                  </a:lnTo>
                  <a:lnTo>
                    <a:pt x="0" y="38"/>
                  </a:lnTo>
                  <a:lnTo>
                    <a:pt x="0" y="38"/>
                  </a:lnTo>
                  <a:lnTo>
                    <a:pt x="8" y="32"/>
                  </a:lnTo>
                  <a:lnTo>
                    <a:pt x="18" y="26"/>
                  </a:lnTo>
                  <a:lnTo>
                    <a:pt x="28" y="22"/>
                  </a:lnTo>
                  <a:lnTo>
                    <a:pt x="38" y="16"/>
                  </a:lnTo>
                  <a:lnTo>
                    <a:pt x="38" y="16"/>
                  </a:lnTo>
                  <a:lnTo>
                    <a:pt x="46" y="8"/>
                  </a:lnTo>
                  <a:lnTo>
                    <a:pt x="50" y="2"/>
                  </a:lnTo>
                  <a:lnTo>
                    <a:pt x="54" y="0"/>
                  </a:lnTo>
                  <a:lnTo>
                    <a:pt x="54" y="0"/>
                  </a:lnTo>
                  <a:lnTo>
                    <a:pt x="54" y="0"/>
                  </a:lnTo>
                  <a:lnTo>
                    <a:pt x="54" y="0"/>
                  </a:lnTo>
                  <a:lnTo>
                    <a:pt x="58" y="2"/>
                  </a:lnTo>
                  <a:lnTo>
                    <a:pt x="62" y="4"/>
                  </a:lnTo>
                  <a:lnTo>
                    <a:pt x="68" y="10"/>
                  </a:lnTo>
                  <a:lnTo>
                    <a:pt x="68" y="10"/>
                  </a:lnTo>
                  <a:lnTo>
                    <a:pt x="74" y="18"/>
                  </a:lnTo>
                  <a:lnTo>
                    <a:pt x="78" y="22"/>
                  </a:lnTo>
                  <a:lnTo>
                    <a:pt x="82" y="26"/>
                  </a:lnTo>
                  <a:lnTo>
                    <a:pt x="82" y="26"/>
                  </a:lnTo>
                  <a:lnTo>
                    <a:pt x="92" y="30"/>
                  </a:lnTo>
                  <a:lnTo>
                    <a:pt x="96" y="32"/>
                  </a:lnTo>
                  <a:lnTo>
                    <a:pt x="96" y="38"/>
                  </a:lnTo>
                  <a:lnTo>
                    <a:pt x="96" y="38"/>
                  </a:lnTo>
                  <a:lnTo>
                    <a:pt x="98" y="44"/>
                  </a:lnTo>
                  <a:lnTo>
                    <a:pt x="100" y="48"/>
                  </a:lnTo>
                  <a:lnTo>
                    <a:pt x="102" y="50"/>
                  </a:lnTo>
                  <a:lnTo>
                    <a:pt x="106" y="50"/>
                  </a:lnTo>
                  <a:lnTo>
                    <a:pt x="106" y="50"/>
                  </a:lnTo>
                  <a:lnTo>
                    <a:pt x="112" y="50"/>
                  </a:lnTo>
                  <a:lnTo>
                    <a:pt x="112" y="50"/>
                  </a:lnTo>
                  <a:lnTo>
                    <a:pt x="120" y="50"/>
                  </a:lnTo>
                  <a:lnTo>
                    <a:pt x="120" y="50"/>
                  </a:lnTo>
                  <a:lnTo>
                    <a:pt x="124" y="50"/>
                  </a:lnTo>
                  <a:lnTo>
                    <a:pt x="124" y="50"/>
                  </a:lnTo>
                  <a:lnTo>
                    <a:pt x="132" y="52"/>
                  </a:lnTo>
                  <a:lnTo>
                    <a:pt x="140" y="58"/>
                  </a:lnTo>
                  <a:lnTo>
                    <a:pt x="146" y="64"/>
                  </a:lnTo>
                  <a:lnTo>
                    <a:pt x="150" y="72"/>
                  </a:lnTo>
                  <a:lnTo>
                    <a:pt x="150" y="72"/>
                  </a:lnTo>
                  <a:lnTo>
                    <a:pt x="152" y="80"/>
                  </a:lnTo>
                  <a:lnTo>
                    <a:pt x="152" y="82"/>
                  </a:lnTo>
                  <a:lnTo>
                    <a:pt x="150" y="82"/>
                  </a:lnTo>
                  <a:lnTo>
                    <a:pt x="150" y="82"/>
                  </a:lnTo>
                  <a:lnTo>
                    <a:pt x="142" y="78"/>
                  </a:lnTo>
                  <a:lnTo>
                    <a:pt x="132" y="74"/>
                  </a:lnTo>
                  <a:lnTo>
                    <a:pt x="132" y="74"/>
                  </a:lnTo>
                  <a:lnTo>
                    <a:pt x="134" y="94"/>
                  </a:lnTo>
                  <a:lnTo>
                    <a:pt x="132" y="106"/>
                  </a:lnTo>
                  <a:lnTo>
                    <a:pt x="132" y="110"/>
                  </a:lnTo>
                  <a:lnTo>
                    <a:pt x="128" y="112"/>
                  </a:lnTo>
                  <a:lnTo>
                    <a:pt x="128" y="112"/>
                  </a:lnTo>
                  <a:lnTo>
                    <a:pt x="128" y="112"/>
                  </a:lnTo>
                  <a:lnTo>
                    <a:pt x="128" y="112"/>
                  </a:lnTo>
                  <a:lnTo>
                    <a:pt x="124" y="110"/>
                  </a:lnTo>
                  <a:lnTo>
                    <a:pt x="124" y="108"/>
                  </a:lnTo>
                  <a:lnTo>
                    <a:pt x="124" y="102"/>
                  </a:lnTo>
                  <a:lnTo>
                    <a:pt x="124" y="102"/>
                  </a:lnTo>
                  <a:lnTo>
                    <a:pt x="118" y="96"/>
                  </a:lnTo>
                  <a:lnTo>
                    <a:pt x="114" y="88"/>
                  </a:lnTo>
                  <a:lnTo>
                    <a:pt x="114" y="88"/>
                  </a:lnTo>
                  <a:lnTo>
                    <a:pt x="112" y="82"/>
                  </a:lnTo>
                  <a:lnTo>
                    <a:pt x="112" y="76"/>
                  </a:lnTo>
                  <a:lnTo>
                    <a:pt x="112" y="76"/>
                  </a:lnTo>
                  <a:lnTo>
                    <a:pt x="106" y="68"/>
                  </a:lnTo>
                  <a:lnTo>
                    <a:pt x="98" y="64"/>
                  </a:lnTo>
                  <a:lnTo>
                    <a:pt x="98" y="64"/>
                  </a:lnTo>
                  <a:lnTo>
                    <a:pt x="96" y="64"/>
                  </a:lnTo>
                  <a:lnTo>
                    <a:pt x="96" y="64"/>
                  </a:lnTo>
                  <a:lnTo>
                    <a:pt x="92" y="64"/>
                  </a:lnTo>
                  <a:lnTo>
                    <a:pt x="88" y="66"/>
                  </a:lnTo>
                  <a:lnTo>
                    <a:pt x="82" y="74"/>
                  </a:lnTo>
                  <a:lnTo>
                    <a:pt x="82" y="74"/>
                  </a:lnTo>
                  <a:lnTo>
                    <a:pt x="80" y="78"/>
                  </a:lnTo>
                  <a:lnTo>
                    <a:pt x="78" y="82"/>
                  </a:lnTo>
                  <a:lnTo>
                    <a:pt x="78" y="82"/>
                  </a:lnTo>
                  <a:lnTo>
                    <a:pt x="76" y="84"/>
                  </a:lnTo>
                  <a:lnTo>
                    <a:pt x="72" y="86"/>
                  </a:lnTo>
                  <a:lnTo>
                    <a:pt x="72" y="86"/>
                  </a:lnTo>
                  <a:lnTo>
                    <a:pt x="70" y="90"/>
                  </a:lnTo>
                  <a:lnTo>
                    <a:pt x="70" y="94"/>
                  </a:lnTo>
                  <a:lnTo>
                    <a:pt x="72" y="104"/>
                  </a:lnTo>
                  <a:lnTo>
                    <a:pt x="72" y="104"/>
                  </a:lnTo>
                  <a:lnTo>
                    <a:pt x="74" y="122"/>
                  </a:lnTo>
                  <a:lnTo>
                    <a:pt x="72" y="132"/>
                  </a:lnTo>
                  <a:lnTo>
                    <a:pt x="72" y="136"/>
                  </a:lnTo>
                  <a:lnTo>
                    <a:pt x="68" y="138"/>
                  </a:lnTo>
                  <a:lnTo>
                    <a:pt x="68" y="138"/>
                  </a:lnTo>
                  <a:lnTo>
                    <a:pt x="68" y="138"/>
                  </a:lnTo>
                  <a:lnTo>
                    <a:pt x="68" y="138"/>
                  </a:lnTo>
                  <a:lnTo>
                    <a:pt x="66" y="138"/>
                  </a:lnTo>
                  <a:lnTo>
                    <a:pt x="64" y="136"/>
                  </a:lnTo>
                  <a:lnTo>
                    <a:pt x="62" y="130"/>
                  </a:lnTo>
                  <a:lnTo>
                    <a:pt x="60" y="118"/>
                  </a:lnTo>
                  <a:lnTo>
                    <a:pt x="60" y="118"/>
                  </a:lnTo>
                  <a:lnTo>
                    <a:pt x="60" y="108"/>
                  </a:lnTo>
                  <a:lnTo>
                    <a:pt x="62" y="96"/>
                  </a:lnTo>
                  <a:lnTo>
                    <a:pt x="62" y="96"/>
                  </a:lnTo>
                  <a:lnTo>
                    <a:pt x="60" y="88"/>
                  </a:lnTo>
                  <a:lnTo>
                    <a:pt x="56" y="80"/>
                  </a:lnTo>
                  <a:lnTo>
                    <a:pt x="56" y="80"/>
                  </a:lnTo>
                  <a:lnTo>
                    <a:pt x="52" y="80"/>
                  </a:lnTo>
                  <a:lnTo>
                    <a:pt x="48" y="78"/>
                  </a:lnTo>
                  <a:lnTo>
                    <a:pt x="46" y="76"/>
                  </a:lnTo>
                  <a:lnTo>
                    <a:pt x="46" y="74"/>
                  </a:lnTo>
                  <a:lnTo>
                    <a:pt x="46" y="74"/>
                  </a:lnTo>
                  <a:lnTo>
                    <a:pt x="48" y="70"/>
                  </a:lnTo>
                  <a:lnTo>
                    <a:pt x="52" y="68"/>
                  </a:lnTo>
                  <a:lnTo>
                    <a:pt x="60" y="64"/>
                  </a:lnTo>
                  <a:lnTo>
                    <a:pt x="60" y="64"/>
                  </a:lnTo>
                  <a:lnTo>
                    <a:pt x="64" y="58"/>
                  </a:lnTo>
                  <a:lnTo>
                    <a:pt x="66" y="56"/>
                  </a:lnTo>
                  <a:lnTo>
                    <a:pt x="68" y="54"/>
                  </a:lnTo>
                  <a:lnTo>
                    <a:pt x="68" y="54"/>
                  </a:lnTo>
                  <a:lnTo>
                    <a:pt x="68" y="54"/>
                  </a:lnTo>
                  <a:lnTo>
                    <a:pt x="68" y="54"/>
                  </a:lnTo>
                  <a:lnTo>
                    <a:pt x="72" y="56"/>
                  </a:lnTo>
                  <a:lnTo>
                    <a:pt x="72" y="56"/>
                  </a:lnTo>
                  <a:lnTo>
                    <a:pt x="76" y="56"/>
                  </a:lnTo>
                  <a:lnTo>
                    <a:pt x="76" y="56"/>
                  </a:lnTo>
                  <a:lnTo>
                    <a:pt x="76" y="56"/>
                  </a:lnTo>
                  <a:lnTo>
                    <a:pt x="76" y="56"/>
                  </a:lnTo>
                  <a:lnTo>
                    <a:pt x="80" y="54"/>
                  </a:lnTo>
                  <a:lnTo>
                    <a:pt x="82" y="52"/>
                  </a:lnTo>
                  <a:lnTo>
                    <a:pt x="82" y="50"/>
                  </a:lnTo>
                  <a:lnTo>
                    <a:pt x="82" y="46"/>
                  </a:lnTo>
                  <a:lnTo>
                    <a:pt x="84" y="50"/>
                  </a:lnTo>
                  <a:lnTo>
                    <a:pt x="84" y="50"/>
                  </a:lnTo>
                  <a:lnTo>
                    <a:pt x="82" y="46"/>
                  </a:lnTo>
                  <a:lnTo>
                    <a:pt x="80" y="44"/>
                  </a:lnTo>
                  <a:lnTo>
                    <a:pt x="80" y="44"/>
                  </a:lnTo>
                  <a:lnTo>
                    <a:pt x="76" y="46"/>
                  </a:lnTo>
                  <a:lnTo>
                    <a:pt x="70" y="48"/>
                  </a:lnTo>
                  <a:lnTo>
                    <a:pt x="62" y="52"/>
                  </a:lnTo>
                  <a:lnTo>
                    <a:pt x="62" y="52"/>
                  </a:lnTo>
                  <a:lnTo>
                    <a:pt x="62" y="52"/>
                  </a:lnTo>
                  <a:lnTo>
                    <a:pt x="62" y="52"/>
                  </a:lnTo>
                  <a:lnTo>
                    <a:pt x="58" y="50"/>
                  </a:lnTo>
                  <a:lnTo>
                    <a:pt x="56" y="48"/>
                  </a:lnTo>
                  <a:lnTo>
                    <a:pt x="54" y="44"/>
                  </a:lnTo>
                  <a:lnTo>
                    <a:pt x="50" y="38"/>
                  </a:lnTo>
                  <a:lnTo>
                    <a:pt x="48" y="36"/>
                  </a:lnTo>
                  <a:lnTo>
                    <a:pt x="44" y="36"/>
                  </a:lnTo>
                  <a:lnTo>
                    <a:pt x="44" y="36"/>
                  </a:lnTo>
                  <a:lnTo>
                    <a:pt x="44" y="36"/>
                  </a:lnTo>
                  <a:lnTo>
                    <a:pt x="44" y="36"/>
                  </a:lnTo>
                  <a:lnTo>
                    <a:pt x="38" y="36"/>
                  </a:lnTo>
                  <a:lnTo>
                    <a:pt x="32" y="40"/>
                  </a:lnTo>
                  <a:lnTo>
                    <a:pt x="28" y="44"/>
                  </a:lnTo>
                  <a:lnTo>
                    <a:pt x="22" y="46"/>
                  </a:lnTo>
                  <a:lnTo>
                    <a:pt x="22" y="46"/>
                  </a:lnTo>
                  <a:lnTo>
                    <a:pt x="18" y="4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449" name="Freeform 199"/>
            <p:cNvSpPr>
              <a:spLocks/>
            </p:cNvSpPr>
            <p:nvPr/>
          </p:nvSpPr>
          <p:spPr bwMode="auto">
            <a:xfrm>
              <a:off x="4380" y="1732"/>
              <a:ext cx="10" cy="14"/>
            </a:xfrm>
            <a:custGeom>
              <a:avLst/>
              <a:gdLst>
                <a:gd name="T0" fmla="*/ 6 w 10"/>
                <a:gd name="T1" fmla="*/ 14 h 14"/>
                <a:gd name="T2" fmla="*/ 6 w 10"/>
                <a:gd name="T3" fmla="*/ 14 h 14"/>
                <a:gd name="T4" fmla="*/ 2 w 10"/>
                <a:gd name="T5" fmla="*/ 12 h 14"/>
                <a:gd name="T6" fmla="*/ 0 w 10"/>
                <a:gd name="T7" fmla="*/ 8 h 14"/>
                <a:gd name="T8" fmla="*/ 0 w 10"/>
                <a:gd name="T9" fmla="*/ 4 h 14"/>
                <a:gd name="T10" fmla="*/ 2 w 10"/>
                <a:gd name="T11" fmla="*/ 2 h 14"/>
                <a:gd name="T12" fmla="*/ 2 w 10"/>
                <a:gd name="T13" fmla="*/ 2 h 14"/>
                <a:gd name="T14" fmla="*/ 6 w 10"/>
                <a:gd name="T15" fmla="*/ 0 h 14"/>
                <a:gd name="T16" fmla="*/ 6 w 10"/>
                <a:gd name="T17" fmla="*/ 0 h 14"/>
                <a:gd name="T18" fmla="*/ 10 w 10"/>
                <a:gd name="T19" fmla="*/ 2 h 14"/>
                <a:gd name="T20" fmla="*/ 10 w 10"/>
                <a:gd name="T21" fmla="*/ 8 h 14"/>
                <a:gd name="T22" fmla="*/ 10 w 10"/>
                <a:gd name="T23" fmla="*/ 12 h 14"/>
                <a:gd name="T24" fmla="*/ 8 w 10"/>
                <a:gd name="T25" fmla="*/ 14 h 14"/>
                <a:gd name="T26" fmla="*/ 6 w 10"/>
                <a:gd name="T27" fmla="*/ 14 h 14"/>
                <a:gd name="T28" fmla="*/ 6 w 10"/>
                <a:gd name="T29" fmla="*/ 14 h 14"/>
                <a:gd name="T30" fmla="*/ 6 w 10"/>
                <a:gd name="T31"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 h="14">
                  <a:moveTo>
                    <a:pt x="6" y="14"/>
                  </a:moveTo>
                  <a:lnTo>
                    <a:pt x="6" y="14"/>
                  </a:lnTo>
                  <a:lnTo>
                    <a:pt x="2" y="12"/>
                  </a:lnTo>
                  <a:lnTo>
                    <a:pt x="0" y="8"/>
                  </a:lnTo>
                  <a:lnTo>
                    <a:pt x="0" y="4"/>
                  </a:lnTo>
                  <a:lnTo>
                    <a:pt x="2" y="2"/>
                  </a:lnTo>
                  <a:lnTo>
                    <a:pt x="2" y="2"/>
                  </a:lnTo>
                  <a:lnTo>
                    <a:pt x="6" y="0"/>
                  </a:lnTo>
                  <a:lnTo>
                    <a:pt x="6" y="0"/>
                  </a:lnTo>
                  <a:lnTo>
                    <a:pt x="10" y="2"/>
                  </a:lnTo>
                  <a:lnTo>
                    <a:pt x="10" y="8"/>
                  </a:lnTo>
                  <a:lnTo>
                    <a:pt x="10" y="12"/>
                  </a:lnTo>
                  <a:lnTo>
                    <a:pt x="8" y="14"/>
                  </a:lnTo>
                  <a:lnTo>
                    <a:pt x="6" y="14"/>
                  </a:lnTo>
                  <a:lnTo>
                    <a:pt x="6" y="14"/>
                  </a:lnTo>
                  <a:lnTo>
                    <a:pt x="6" y="1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450" name="Freeform 200"/>
            <p:cNvSpPr>
              <a:spLocks/>
            </p:cNvSpPr>
            <p:nvPr/>
          </p:nvSpPr>
          <p:spPr bwMode="auto">
            <a:xfrm>
              <a:off x="4226" y="1666"/>
              <a:ext cx="90" cy="94"/>
            </a:xfrm>
            <a:custGeom>
              <a:avLst/>
              <a:gdLst>
                <a:gd name="T0" fmla="*/ 18 w 90"/>
                <a:gd name="T1" fmla="*/ 8 h 94"/>
                <a:gd name="T2" fmla="*/ 28 w 90"/>
                <a:gd name="T3" fmla="*/ 8 h 94"/>
                <a:gd name="T4" fmla="*/ 32 w 90"/>
                <a:gd name="T5" fmla="*/ 2 h 94"/>
                <a:gd name="T6" fmla="*/ 34 w 90"/>
                <a:gd name="T7" fmla="*/ 0 h 94"/>
                <a:gd name="T8" fmla="*/ 40 w 90"/>
                <a:gd name="T9" fmla="*/ 2 h 94"/>
                <a:gd name="T10" fmla="*/ 44 w 90"/>
                <a:gd name="T11" fmla="*/ 6 h 94"/>
                <a:gd name="T12" fmla="*/ 48 w 90"/>
                <a:gd name="T13" fmla="*/ 24 h 94"/>
                <a:gd name="T14" fmla="*/ 50 w 90"/>
                <a:gd name="T15" fmla="*/ 32 h 94"/>
                <a:gd name="T16" fmla="*/ 52 w 90"/>
                <a:gd name="T17" fmla="*/ 40 h 94"/>
                <a:gd name="T18" fmla="*/ 60 w 90"/>
                <a:gd name="T19" fmla="*/ 52 h 94"/>
                <a:gd name="T20" fmla="*/ 62 w 90"/>
                <a:gd name="T21" fmla="*/ 58 h 94"/>
                <a:gd name="T22" fmla="*/ 64 w 90"/>
                <a:gd name="T23" fmla="*/ 62 h 94"/>
                <a:gd name="T24" fmla="*/ 76 w 90"/>
                <a:gd name="T25" fmla="*/ 70 h 94"/>
                <a:gd name="T26" fmla="*/ 80 w 90"/>
                <a:gd name="T27" fmla="*/ 70 h 94"/>
                <a:gd name="T28" fmla="*/ 84 w 90"/>
                <a:gd name="T29" fmla="*/ 70 h 94"/>
                <a:gd name="T30" fmla="*/ 88 w 90"/>
                <a:gd name="T31" fmla="*/ 70 h 94"/>
                <a:gd name="T32" fmla="*/ 90 w 90"/>
                <a:gd name="T33" fmla="*/ 78 h 94"/>
                <a:gd name="T34" fmla="*/ 88 w 90"/>
                <a:gd name="T35" fmla="*/ 92 h 94"/>
                <a:gd name="T36" fmla="*/ 82 w 90"/>
                <a:gd name="T37" fmla="*/ 94 h 94"/>
                <a:gd name="T38" fmla="*/ 80 w 90"/>
                <a:gd name="T39" fmla="*/ 94 h 94"/>
                <a:gd name="T40" fmla="*/ 80 w 90"/>
                <a:gd name="T41" fmla="*/ 86 h 94"/>
                <a:gd name="T42" fmla="*/ 78 w 90"/>
                <a:gd name="T43" fmla="*/ 78 h 94"/>
                <a:gd name="T44" fmla="*/ 70 w 90"/>
                <a:gd name="T45" fmla="*/ 74 h 94"/>
                <a:gd name="T46" fmla="*/ 64 w 90"/>
                <a:gd name="T47" fmla="*/ 70 h 94"/>
                <a:gd name="T48" fmla="*/ 48 w 90"/>
                <a:gd name="T49" fmla="*/ 42 h 94"/>
                <a:gd name="T50" fmla="*/ 40 w 90"/>
                <a:gd name="T51" fmla="*/ 28 h 94"/>
                <a:gd name="T52" fmla="*/ 30 w 90"/>
                <a:gd name="T53" fmla="*/ 18 h 94"/>
                <a:gd name="T54" fmla="*/ 26 w 90"/>
                <a:gd name="T55" fmla="*/ 18 h 94"/>
                <a:gd name="T56" fmla="*/ 22 w 90"/>
                <a:gd name="T57" fmla="*/ 18 h 94"/>
                <a:gd name="T58" fmla="*/ 22 w 90"/>
                <a:gd name="T59" fmla="*/ 26 h 94"/>
                <a:gd name="T60" fmla="*/ 32 w 90"/>
                <a:gd name="T61" fmla="*/ 44 h 94"/>
                <a:gd name="T62" fmla="*/ 30 w 90"/>
                <a:gd name="T63" fmla="*/ 52 h 94"/>
                <a:gd name="T64" fmla="*/ 26 w 90"/>
                <a:gd name="T65" fmla="*/ 46 h 94"/>
                <a:gd name="T66" fmla="*/ 16 w 90"/>
                <a:gd name="T67" fmla="*/ 28 h 94"/>
                <a:gd name="T68" fmla="*/ 12 w 90"/>
                <a:gd name="T69" fmla="*/ 24 h 94"/>
                <a:gd name="T70" fmla="*/ 2 w 90"/>
                <a:gd name="T71" fmla="*/ 16 h 94"/>
                <a:gd name="T72" fmla="*/ 0 w 90"/>
                <a:gd name="T73" fmla="*/ 12 h 94"/>
                <a:gd name="T74" fmla="*/ 4 w 90"/>
                <a:gd name="T75" fmla="*/ 10 h 94"/>
                <a:gd name="T76" fmla="*/ 14 w 90"/>
                <a:gd name="T77" fmla="*/ 8 h 94"/>
                <a:gd name="T78" fmla="*/ 16 w 90"/>
                <a:gd name="T79" fmla="*/ 8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90" h="94">
                  <a:moveTo>
                    <a:pt x="18" y="8"/>
                  </a:moveTo>
                  <a:lnTo>
                    <a:pt x="18" y="8"/>
                  </a:lnTo>
                  <a:lnTo>
                    <a:pt x="24" y="8"/>
                  </a:lnTo>
                  <a:lnTo>
                    <a:pt x="28" y="8"/>
                  </a:lnTo>
                  <a:lnTo>
                    <a:pt x="28" y="8"/>
                  </a:lnTo>
                  <a:lnTo>
                    <a:pt x="32" y="2"/>
                  </a:lnTo>
                  <a:lnTo>
                    <a:pt x="32" y="0"/>
                  </a:lnTo>
                  <a:lnTo>
                    <a:pt x="34" y="0"/>
                  </a:lnTo>
                  <a:lnTo>
                    <a:pt x="34" y="0"/>
                  </a:lnTo>
                  <a:lnTo>
                    <a:pt x="40" y="2"/>
                  </a:lnTo>
                  <a:lnTo>
                    <a:pt x="40" y="2"/>
                  </a:lnTo>
                  <a:lnTo>
                    <a:pt x="44" y="6"/>
                  </a:lnTo>
                  <a:lnTo>
                    <a:pt x="46" y="12"/>
                  </a:lnTo>
                  <a:lnTo>
                    <a:pt x="48" y="24"/>
                  </a:lnTo>
                  <a:lnTo>
                    <a:pt x="48" y="24"/>
                  </a:lnTo>
                  <a:lnTo>
                    <a:pt x="50" y="32"/>
                  </a:lnTo>
                  <a:lnTo>
                    <a:pt x="52" y="40"/>
                  </a:lnTo>
                  <a:lnTo>
                    <a:pt x="52" y="40"/>
                  </a:lnTo>
                  <a:lnTo>
                    <a:pt x="56" y="46"/>
                  </a:lnTo>
                  <a:lnTo>
                    <a:pt x="60" y="52"/>
                  </a:lnTo>
                  <a:lnTo>
                    <a:pt x="60" y="52"/>
                  </a:lnTo>
                  <a:lnTo>
                    <a:pt x="62" y="58"/>
                  </a:lnTo>
                  <a:lnTo>
                    <a:pt x="64" y="62"/>
                  </a:lnTo>
                  <a:lnTo>
                    <a:pt x="64" y="62"/>
                  </a:lnTo>
                  <a:lnTo>
                    <a:pt x="70" y="68"/>
                  </a:lnTo>
                  <a:lnTo>
                    <a:pt x="76" y="70"/>
                  </a:lnTo>
                  <a:lnTo>
                    <a:pt x="76" y="70"/>
                  </a:lnTo>
                  <a:lnTo>
                    <a:pt x="80" y="70"/>
                  </a:lnTo>
                  <a:lnTo>
                    <a:pt x="80" y="70"/>
                  </a:lnTo>
                  <a:lnTo>
                    <a:pt x="84" y="70"/>
                  </a:lnTo>
                  <a:lnTo>
                    <a:pt x="84" y="70"/>
                  </a:lnTo>
                  <a:lnTo>
                    <a:pt x="88" y="70"/>
                  </a:lnTo>
                  <a:lnTo>
                    <a:pt x="88" y="70"/>
                  </a:lnTo>
                  <a:lnTo>
                    <a:pt x="90" y="78"/>
                  </a:lnTo>
                  <a:lnTo>
                    <a:pt x="90" y="86"/>
                  </a:lnTo>
                  <a:lnTo>
                    <a:pt x="88" y="92"/>
                  </a:lnTo>
                  <a:lnTo>
                    <a:pt x="86" y="94"/>
                  </a:lnTo>
                  <a:lnTo>
                    <a:pt x="82" y="94"/>
                  </a:lnTo>
                  <a:lnTo>
                    <a:pt x="82" y="94"/>
                  </a:lnTo>
                  <a:lnTo>
                    <a:pt x="80" y="94"/>
                  </a:lnTo>
                  <a:lnTo>
                    <a:pt x="80" y="94"/>
                  </a:lnTo>
                  <a:lnTo>
                    <a:pt x="80" y="86"/>
                  </a:lnTo>
                  <a:lnTo>
                    <a:pt x="80" y="82"/>
                  </a:lnTo>
                  <a:lnTo>
                    <a:pt x="78" y="78"/>
                  </a:lnTo>
                  <a:lnTo>
                    <a:pt x="78" y="78"/>
                  </a:lnTo>
                  <a:lnTo>
                    <a:pt x="70" y="74"/>
                  </a:lnTo>
                  <a:lnTo>
                    <a:pt x="64" y="70"/>
                  </a:lnTo>
                  <a:lnTo>
                    <a:pt x="64" y="70"/>
                  </a:lnTo>
                  <a:lnTo>
                    <a:pt x="56" y="58"/>
                  </a:lnTo>
                  <a:lnTo>
                    <a:pt x="48" y="42"/>
                  </a:lnTo>
                  <a:lnTo>
                    <a:pt x="48" y="42"/>
                  </a:lnTo>
                  <a:lnTo>
                    <a:pt x="40" y="28"/>
                  </a:lnTo>
                  <a:lnTo>
                    <a:pt x="32" y="20"/>
                  </a:lnTo>
                  <a:lnTo>
                    <a:pt x="30" y="18"/>
                  </a:lnTo>
                  <a:lnTo>
                    <a:pt x="26" y="18"/>
                  </a:lnTo>
                  <a:lnTo>
                    <a:pt x="26" y="18"/>
                  </a:lnTo>
                  <a:lnTo>
                    <a:pt x="22" y="18"/>
                  </a:lnTo>
                  <a:lnTo>
                    <a:pt x="22" y="18"/>
                  </a:lnTo>
                  <a:lnTo>
                    <a:pt x="22" y="22"/>
                  </a:lnTo>
                  <a:lnTo>
                    <a:pt x="22" y="26"/>
                  </a:lnTo>
                  <a:lnTo>
                    <a:pt x="28" y="36"/>
                  </a:lnTo>
                  <a:lnTo>
                    <a:pt x="32" y="44"/>
                  </a:lnTo>
                  <a:lnTo>
                    <a:pt x="32" y="48"/>
                  </a:lnTo>
                  <a:lnTo>
                    <a:pt x="30" y="52"/>
                  </a:lnTo>
                  <a:lnTo>
                    <a:pt x="30" y="52"/>
                  </a:lnTo>
                  <a:lnTo>
                    <a:pt x="26" y="46"/>
                  </a:lnTo>
                  <a:lnTo>
                    <a:pt x="22" y="40"/>
                  </a:lnTo>
                  <a:lnTo>
                    <a:pt x="16" y="28"/>
                  </a:lnTo>
                  <a:lnTo>
                    <a:pt x="16" y="28"/>
                  </a:lnTo>
                  <a:lnTo>
                    <a:pt x="12" y="24"/>
                  </a:lnTo>
                  <a:lnTo>
                    <a:pt x="6" y="20"/>
                  </a:lnTo>
                  <a:lnTo>
                    <a:pt x="2" y="16"/>
                  </a:lnTo>
                  <a:lnTo>
                    <a:pt x="0" y="12"/>
                  </a:lnTo>
                  <a:lnTo>
                    <a:pt x="0" y="12"/>
                  </a:lnTo>
                  <a:lnTo>
                    <a:pt x="0" y="10"/>
                  </a:lnTo>
                  <a:lnTo>
                    <a:pt x="4" y="10"/>
                  </a:lnTo>
                  <a:lnTo>
                    <a:pt x="14" y="8"/>
                  </a:lnTo>
                  <a:lnTo>
                    <a:pt x="14" y="8"/>
                  </a:lnTo>
                  <a:lnTo>
                    <a:pt x="16" y="8"/>
                  </a:lnTo>
                  <a:lnTo>
                    <a:pt x="16" y="8"/>
                  </a:lnTo>
                  <a:lnTo>
                    <a:pt x="18" y="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451" name="Freeform 201"/>
            <p:cNvSpPr>
              <a:spLocks/>
            </p:cNvSpPr>
            <p:nvPr/>
          </p:nvSpPr>
          <p:spPr bwMode="auto">
            <a:xfrm>
              <a:off x="4128" y="1608"/>
              <a:ext cx="24" cy="28"/>
            </a:xfrm>
            <a:custGeom>
              <a:avLst/>
              <a:gdLst>
                <a:gd name="T0" fmla="*/ 14 w 24"/>
                <a:gd name="T1" fmla="*/ 28 h 28"/>
                <a:gd name="T2" fmla="*/ 14 w 24"/>
                <a:gd name="T3" fmla="*/ 28 h 28"/>
                <a:gd name="T4" fmla="*/ 10 w 24"/>
                <a:gd name="T5" fmla="*/ 26 h 28"/>
                <a:gd name="T6" fmla="*/ 10 w 24"/>
                <a:gd name="T7" fmla="*/ 26 h 28"/>
                <a:gd name="T8" fmla="*/ 6 w 24"/>
                <a:gd name="T9" fmla="*/ 22 h 28"/>
                <a:gd name="T10" fmla="*/ 2 w 24"/>
                <a:gd name="T11" fmla="*/ 16 h 28"/>
                <a:gd name="T12" fmla="*/ 0 w 24"/>
                <a:gd name="T13" fmla="*/ 6 h 28"/>
                <a:gd name="T14" fmla="*/ 0 w 24"/>
                <a:gd name="T15" fmla="*/ 6 h 28"/>
                <a:gd name="T16" fmla="*/ 2 w 24"/>
                <a:gd name="T17" fmla="*/ 2 h 28"/>
                <a:gd name="T18" fmla="*/ 4 w 24"/>
                <a:gd name="T19" fmla="*/ 0 h 28"/>
                <a:gd name="T20" fmla="*/ 4 w 24"/>
                <a:gd name="T21" fmla="*/ 0 h 28"/>
                <a:gd name="T22" fmla="*/ 4 w 24"/>
                <a:gd name="T23" fmla="*/ 0 h 28"/>
                <a:gd name="T24" fmla="*/ 4 w 24"/>
                <a:gd name="T25" fmla="*/ 0 h 28"/>
                <a:gd name="T26" fmla="*/ 8 w 24"/>
                <a:gd name="T27" fmla="*/ 2 h 28"/>
                <a:gd name="T28" fmla="*/ 10 w 24"/>
                <a:gd name="T29" fmla="*/ 4 h 28"/>
                <a:gd name="T30" fmla="*/ 12 w 24"/>
                <a:gd name="T31" fmla="*/ 12 h 28"/>
                <a:gd name="T32" fmla="*/ 12 w 24"/>
                <a:gd name="T33" fmla="*/ 12 h 28"/>
                <a:gd name="T34" fmla="*/ 14 w 24"/>
                <a:gd name="T35" fmla="*/ 14 h 28"/>
                <a:gd name="T36" fmla="*/ 18 w 24"/>
                <a:gd name="T37" fmla="*/ 16 h 28"/>
                <a:gd name="T38" fmla="*/ 22 w 24"/>
                <a:gd name="T39" fmla="*/ 18 h 28"/>
                <a:gd name="T40" fmla="*/ 24 w 24"/>
                <a:gd name="T41" fmla="*/ 22 h 28"/>
                <a:gd name="T42" fmla="*/ 24 w 24"/>
                <a:gd name="T43" fmla="*/ 22 h 28"/>
                <a:gd name="T44" fmla="*/ 24 w 24"/>
                <a:gd name="T45" fmla="*/ 24 h 28"/>
                <a:gd name="T46" fmla="*/ 22 w 24"/>
                <a:gd name="T47" fmla="*/ 26 h 28"/>
                <a:gd name="T48" fmla="*/ 14 w 24"/>
                <a:gd name="T49"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4" h="28">
                  <a:moveTo>
                    <a:pt x="14" y="28"/>
                  </a:moveTo>
                  <a:lnTo>
                    <a:pt x="14" y="28"/>
                  </a:lnTo>
                  <a:lnTo>
                    <a:pt x="10" y="26"/>
                  </a:lnTo>
                  <a:lnTo>
                    <a:pt x="10" y="26"/>
                  </a:lnTo>
                  <a:lnTo>
                    <a:pt x="6" y="22"/>
                  </a:lnTo>
                  <a:lnTo>
                    <a:pt x="2" y="16"/>
                  </a:lnTo>
                  <a:lnTo>
                    <a:pt x="0" y="6"/>
                  </a:lnTo>
                  <a:lnTo>
                    <a:pt x="0" y="6"/>
                  </a:lnTo>
                  <a:lnTo>
                    <a:pt x="2" y="2"/>
                  </a:lnTo>
                  <a:lnTo>
                    <a:pt x="4" y="0"/>
                  </a:lnTo>
                  <a:lnTo>
                    <a:pt x="4" y="0"/>
                  </a:lnTo>
                  <a:lnTo>
                    <a:pt x="4" y="0"/>
                  </a:lnTo>
                  <a:lnTo>
                    <a:pt x="4" y="0"/>
                  </a:lnTo>
                  <a:lnTo>
                    <a:pt x="8" y="2"/>
                  </a:lnTo>
                  <a:lnTo>
                    <a:pt x="10" y="4"/>
                  </a:lnTo>
                  <a:lnTo>
                    <a:pt x="12" y="12"/>
                  </a:lnTo>
                  <a:lnTo>
                    <a:pt x="12" y="12"/>
                  </a:lnTo>
                  <a:lnTo>
                    <a:pt x="14" y="14"/>
                  </a:lnTo>
                  <a:lnTo>
                    <a:pt x="18" y="16"/>
                  </a:lnTo>
                  <a:lnTo>
                    <a:pt x="22" y="18"/>
                  </a:lnTo>
                  <a:lnTo>
                    <a:pt x="24" y="22"/>
                  </a:lnTo>
                  <a:lnTo>
                    <a:pt x="24" y="22"/>
                  </a:lnTo>
                  <a:lnTo>
                    <a:pt x="24" y="24"/>
                  </a:lnTo>
                  <a:lnTo>
                    <a:pt x="22" y="26"/>
                  </a:lnTo>
                  <a:lnTo>
                    <a:pt x="14" y="2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452" name="Freeform 202"/>
            <p:cNvSpPr>
              <a:spLocks/>
            </p:cNvSpPr>
            <p:nvPr/>
          </p:nvSpPr>
          <p:spPr bwMode="auto">
            <a:xfrm>
              <a:off x="4144" y="1590"/>
              <a:ext cx="20" cy="16"/>
            </a:xfrm>
            <a:custGeom>
              <a:avLst/>
              <a:gdLst>
                <a:gd name="T0" fmla="*/ 6 w 20"/>
                <a:gd name="T1" fmla="*/ 16 h 16"/>
                <a:gd name="T2" fmla="*/ 6 w 20"/>
                <a:gd name="T3" fmla="*/ 16 h 16"/>
                <a:gd name="T4" fmla="*/ 2 w 20"/>
                <a:gd name="T5" fmla="*/ 14 h 16"/>
                <a:gd name="T6" fmla="*/ 0 w 20"/>
                <a:gd name="T7" fmla="*/ 10 h 16"/>
                <a:gd name="T8" fmla="*/ 0 w 20"/>
                <a:gd name="T9" fmla="*/ 10 h 16"/>
                <a:gd name="T10" fmla="*/ 0 w 20"/>
                <a:gd name="T11" fmla="*/ 8 h 16"/>
                <a:gd name="T12" fmla="*/ 6 w 20"/>
                <a:gd name="T13" fmla="*/ 4 h 16"/>
                <a:gd name="T14" fmla="*/ 12 w 20"/>
                <a:gd name="T15" fmla="*/ 0 h 16"/>
                <a:gd name="T16" fmla="*/ 16 w 20"/>
                <a:gd name="T17" fmla="*/ 0 h 16"/>
                <a:gd name="T18" fmla="*/ 16 w 20"/>
                <a:gd name="T19" fmla="*/ 0 h 16"/>
                <a:gd name="T20" fmla="*/ 18 w 20"/>
                <a:gd name="T21" fmla="*/ 0 h 16"/>
                <a:gd name="T22" fmla="*/ 18 w 20"/>
                <a:gd name="T23" fmla="*/ 0 h 16"/>
                <a:gd name="T24" fmla="*/ 20 w 20"/>
                <a:gd name="T25" fmla="*/ 2 h 16"/>
                <a:gd name="T26" fmla="*/ 20 w 20"/>
                <a:gd name="T27" fmla="*/ 4 h 16"/>
                <a:gd name="T28" fmla="*/ 18 w 20"/>
                <a:gd name="T29" fmla="*/ 10 h 16"/>
                <a:gd name="T30" fmla="*/ 12 w 20"/>
                <a:gd name="T31" fmla="*/ 14 h 16"/>
                <a:gd name="T32" fmla="*/ 6 w 20"/>
                <a:gd name="T33"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 h="16">
                  <a:moveTo>
                    <a:pt x="6" y="16"/>
                  </a:moveTo>
                  <a:lnTo>
                    <a:pt x="6" y="16"/>
                  </a:lnTo>
                  <a:lnTo>
                    <a:pt x="2" y="14"/>
                  </a:lnTo>
                  <a:lnTo>
                    <a:pt x="0" y="10"/>
                  </a:lnTo>
                  <a:lnTo>
                    <a:pt x="0" y="10"/>
                  </a:lnTo>
                  <a:lnTo>
                    <a:pt x="0" y="8"/>
                  </a:lnTo>
                  <a:lnTo>
                    <a:pt x="6" y="4"/>
                  </a:lnTo>
                  <a:lnTo>
                    <a:pt x="12" y="0"/>
                  </a:lnTo>
                  <a:lnTo>
                    <a:pt x="16" y="0"/>
                  </a:lnTo>
                  <a:lnTo>
                    <a:pt x="16" y="0"/>
                  </a:lnTo>
                  <a:lnTo>
                    <a:pt x="18" y="0"/>
                  </a:lnTo>
                  <a:lnTo>
                    <a:pt x="18" y="0"/>
                  </a:lnTo>
                  <a:lnTo>
                    <a:pt x="20" y="2"/>
                  </a:lnTo>
                  <a:lnTo>
                    <a:pt x="20" y="4"/>
                  </a:lnTo>
                  <a:lnTo>
                    <a:pt x="18" y="10"/>
                  </a:lnTo>
                  <a:lnTo>
                    <a:pt x="12" y="14"/>
                  </a:lnTo>
                  <a:lnTo>
                    <a:pt x="6" y="1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453" name="Freeform 203"/>
            <p:cNvSpPr>
              <a:spLocks/>
            </p:cNvSpPr>
            <p:nvPr/>
          </p:nvSpPr>
          <p:spPr bwMode="auto">
            <a:xfrm>
              <a:off x="4230" y="1588"/>
              <a:ext cx="30" cy="34"/>
            </a:xfrm>
            <a:custGeom>
              <a:avLst/>
              <a:gdLst>
                <a:gd name="T0" fmla="*/ 6 w 30"/>
                <a:gd name="T1" fmla="*/ 34 h 34"/>
                <a:gd name="T2" fmla="*/ 6 w 30"/>
                <a:gd name="T3" fmla="*/ 34 h 34"/>
                <a:gd name="T4" fmla="*/ 2 w 30"/>
                <a:gd name="T5" fmla="*/ 34 h 34"/>
                <a:gd name="T6" fmla="*/ 2 w 30"/>
                <a:gd name="T7" fmla="*/ 34 h 34"/>
                <a:gd name="T8" fmla="*/ 0 w 30"/>
                <a:gd name="T9" fmla="*/ 32 h 34"/>
                <a:gd name="T10" fmla="*/ 0 w 30"/>
                <a:gd name="T11" fmla="*/ 30 h 34"/>
                <a:gd name="T12" fmla="*/ 2 w 30"/>
                <a:gd name="T13" fmla="*/ 24 h 34"/>
                <a:gd name="T14" fmla="*/ 10 w 30"/>
                <a:gd name="T15" fmla="*/ 18 h 34"/>
                <a:gd name="T16" fmla="*/ 10 w 30"/>
                <a:gd name="T17" fmla="*/ 18 h 34"/>
                <a:gd name="T18" fmla="*/ 16 w 30"/>
                <a:gd name="T19" fmla="*/ 14 h 34"/>
                <a:gd name="T20" fmla="*/ 20 w 30"/>
                <a:gd name="T21" fmla="*/ 10 h 34"/>
                <a:gd name="T22" fmla="*/ 20 w 30"/>
                <a:gd name="T23" fmla="*/ 10 h 34"/>
                <a:gd name="T24" fmla="*/ 22 w 30"/>
                <a:gd name="T25" fmla="*/ 6 h 34"/>
                <a:gd name="T26" fmla="*/ 22 w 30"/>
                <a:gd name="T27" fmla="*/ 4 h 34"/>
                <a:gd name="T28" fmla="*/ 24 w 30"/>
                <a:gd name="T29" fmla="*/ 2 h 34"/>
                <a:gd name="T30" fmla="*/ 24 w 30"/>
                <a:gd name="T31" fmla="*/ 2 h 34"/>
                <a:gd name="T32" fmla="*/ 28 w 30"/>
                <a:gd name="T33" fmla="*/ 0 h 34"/>
                <a:gd name="T34" fmla="*/ 28 w 30"/>
                <a:gd name="T35" fmla="*/ 0 h 34"/>
                <a:gd name="T36" fmla="*/ 28 w 30"/>
                <a:gd name="T37" fmla="*/ 2 h 34"/>
                <a:gd name="T38" fmla="*/ 30 w 30"/>
                <a:gd name="T39" fmla="*/ 2 h 34"/>
                <a:gd name="T40" fmla="*/ 30 w 30"/>
                <a:gd name="T41" fmla="*/ 8 h 34"/>
                <a:gd name="T42" fmla="*/ 26 w 30"/>
                <a:gd name="T43" fmla="*/ 18 h 34"/>
                <a:gd name="T44" fmla="*/ 26 w 30"/>
                <a:gd name="T45" fmla="*/ 18 h 34"/>
                <a:gd name="T46" fmla="*/ 18 w 30"/>
                <a:gd name="T47" fmla="*/ 28 h 34"/>
                <a:gd name="T48" fmla="*/ 12 w 30"/>
                <a:gd name="T49" fmla="*/ 32 h 34"/>
                <a:gd name="T50" fmla="*/ 6 w 30"/>
                <a:gd name="T51"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0" h="34">
                  <a:moveTo>
                    <a:pt x="6" y="34"/>
                  </a:moveTo>
                  <a:lnTo>
                    <a:pt x="6" y="34"/>
                  </a:lnTo>
                  <a:lnTo>
                    <a:pt x="2" y="34"/>
                  </a:lnTo>
                  <a:lnTo>
                    <a:pt x="2" y="34"/>
                  </a:lnTo>
                  <a:lnTo>
                    <a:pt x="0" y="32"/>
                  </a:lnTo>
                  <a:lnTo>
                    <a:pt x="0" y="30"/>
                  </a:lnTo>
                  <a:lnTo>
                    <a:pt x="2" y="24"/>
                  </a:lnTo>
                  <a:lnTo>
                    <a:pt x="10" y="18"/>
                  </a:lnTo>
                  <a:lnTo>
                    <a:pt x="10" y="18"/>
                  </a:lnTo>
                  <a:lnTo>
                    <a:pt x="16" y="14"/>
                  </a:lnTo>
                  <a:lnTo>
                    <a:pt x="20" y="10"/>
                  </a:lnTo>
                  <a:lnTo>
                    <a:pt x="20" y="10"/>
                  </a:lnTo>
                  <a:lnTo>
                    <a:pt x="22" y="6"/>
                  </a:lnTo>
                  <a:lnTo>
                    <a:pt x="22" y="4"/>
                  </a:lnTo>
                  <a:lnTo>
                    <a:pt x="24" y="2"/>
                  </a:lnTo>
                  <a:lnTo>
                    <a:pt x="24" y="2"/>
                  </a:lnTo>
                  <a:lnTo>
                    <a:pt x="28" y="0"/>
                  </a:lnTo>
                  <a:lnTo>
                    <a:pt x="28" y="0"/>
                  </a:lnTo>
                  <a:lnTo>
                    <a:pt x="28" y="2"/>
                  </a:lnTo>
                  <a:lnTo>
                    <a:pt x="30" y="2"/>
                  </a:lnTo>
                  <a:lnTo>
                    <a:pt x="30" y="8"/>
                  </a:lnTo>
                  <a:lnTo>
                    <a:pt x="26" y="18"/>
                  </a:lnTo>
                  <a:lnTo>
                    <a:pt x="26" y="18"/>
                  </a:lnTo>
                  <a:lnTo>
                    <a:pt x="18" y="28"/>
                  </a:lnTo>
                  <a:lnTo>
                    <a:pt x="12" y="32"/>
                  </a:lnTo>
                  <a:lnTo>
                    <a:pt x="6" y="3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454" name="Freeform 204"/>
            <p:cNvSpPr>
              <a:spLocks/>
            </p:cNvSpPr>
            <p:nvPr/>
          </p:nvSpPr>
          <p:spPr bwMode="auto">
            <a:xfrm>
              <a:off x="4094" y="1552"/>
              <a:ext cx="68" cy="20"/>
            </a:xfrm>
            <a:custGeom>
              <a:avLst/>
              <a:gdLst>
                <a:gd name="T0" fmla="*/ 6 w 68"/>
                <a:gd name="T1" fmla="*/ 20 h 20"/>
                <a:gd name="T2" fmla="*/ 6 w 68"/>
                <a:gd name="T3" fmla="*/ 20 h 20"/>
                <a:gd name="T4" fmla="*/ 2 w 68"/>
                <a:gd name="T5" fmla="*/ 18 h 20"/>
                <a:gd name="T6" fmla="*/ 0 w 68"/>
                <a:gd name="T7" fmla="*/ 16 h 20"/>
                <a:gd name="T8" fmla="*/ 0 w 68"/>
                <a:gd name="T9" fmla="*/ 16 h 20"/>
                <a:gd name="T10" fmla="*/ 4 w 68"/>
                <a:gd name="T11" fmla="*/ 14 h 20"/>
                <a:gd name="T12" fmla="*/ 8 w 68"/>
                <a:gd name="T13" fmla="*/ 10 h 20"/>
                <a:gd name="T14" fmla="*/ 16 w 68"/>
                <a:gd name="T15" fmla="*/ 4 h 20"/>
                <a:gd name="T16" fmla="*/ 16 w 68"/>
                <a:gd name="T17" fmla="*/ 4 h 20"/>
                <a:gd name="T18" fmla="*/ 22 w 68"/>
                <a:gd name="T19" fmla="*/ 2 h 20"/>
                <a:gd name="T20" fmla="*/ 28 w 68"/>
                <a:gd name="T21" fmla="*/ 0 h 20"/>
                <a:gd name="T22" fmla="*/ 28 w 68"/>
                <a:gd name="T23" fmla="*/ 0 h 20"/>
                <a:gd name="T24" fmla="*/ 40 w 68"/>
                <a:gd name="T25" fmla="*/ 4 h 20"/>
                <a:gd name="T26" fmla="*/ 40 w 68"/>
                <a:gd name="T27" fmla="*/ 4 h 20"/>
                <a:gd name="T28" fmla="*/ 54 w 68"/>
                <a:gd name="T29" fmla="*/ 4 h 20"/>
                <a:gd name="T30" fmla="*/ 62 w 68"/>
                <a:gd name="T31" fmla="*/ 6 h 20"/>
                <a:gd name="T32" fmla="*/ 68 w 68"/>
                <a:gd name="T33" fmla="*/ 10 h 20"/>
                <a:gd name="T34" fmla="*/ 68 w 68"/>
                <a:gd name="T35" fmla="*/ 10 h 20"/>
                <a:gd name="T36" fmla="*/ 62 w 68"/>
                <a:gd name="T37" fmla="*/ 12 h 20"/>
                <a:gd name="T38" fmla="*/ 58 w 68"/>
                <a:gd name="T39" fmla="*/ 12 h 20"/>
                <a:gd name="T40" fmla="*/ 58 w 68"/>
                <a:gd name="T41" fmla="*/ 12 h 20"/>
                <a:gd name="T42" fmla="*/ 48 w 68"/>
                <a:gd name="T43" fmla="*/ 12 h 20"/>
                <a:gd name="T44" fmla="*/ 48 w 68"/>
                <a:gd name="T45" fmla="*/ 12 h 20"/>
                <a:gd name="T46" fmla="*/ 40 w 68"/>
                <a:gd name="T47" fmla="*/ 10 h 20"/>
                <a:gd name="T48" fmla="*/ 40 w 68"/>
                <a:gd name="T49" fmla="*/ 10 h 20"/>
                <a:gd name="T50" fmla="*/ 30 w 68"/>
                <a:gd name="T51" fmla="*/ 12 h 20"/>
                <a:gd name="T52" fmla="*/ 30 w 68"/>
                <a:gd name="T53" fmla="*/ 12 h 20"/>
                <a:gd name="T54" fmla="*/ 20 w 68"/>
                <a:gd name="T55" fmla="*/ 16 h 20"/>
                <a:gd name="T56" fmla="*/ 12 w 68"/>
                <a:gd name="T57" fmla="*/ 20 h 20"/>
                <a:gd name="T58" fmla="*/ 6 w 68"/>
                <a:gd name="T59" fmla="*/ 2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8" h="20">
                  <a:moveTo>
                    <a:pt x="6" y="20"/>
                  </a:moveTo>
                  <a:lnTo>
                    <a:pt x="6" y="20"/>
                  </a:lnTo>
                  <a:lnTo>
                    <a:pt x="2" y="18"/>
                  </a:lnTo>
                  <a:lnTo>
                    <a:pt x="0" y="16"/>
                  </a:lnTo>
                  <a:lnTo>
                    <a:pt x="0" y="16"/>
                  </a:lnTo>
                  <a:lnTo>
                    <a:pt x="4" y="14"/>
                  </a:lnTo>
                  <a:lnTo>
                    <a:pt x="8" y="10"/>
                  </a:lnTo>
                  <a:lnTo>
                    <a:pt x="16" y="4"/>
                  </a:lnTo>
                  <a:lnTo>
                    <a:pt x="16" y="4"/>
                  </a:lnTo>
                  <a:lnTo>
                    <a:pt x="22" y="2"/>
                  </a:lnTo>
                  <a:lnTo>
                    <a:pt x="28" y="0"/>
                  </a:lnTo>
                  <a:lnTo>
                    <a:pt x="28" y="0"/>
                  </a:lnTo>
                  <a:lnTo>
                    <a:pt x="40" y="4"/>
                  </a:lnTo>
                  <a:lnTo>
                    <a:pt x="40" y="4"/>
                  </a:lnTo>
                  <a:lnTo>
                    <a:pt x="54" y="4"/>
                  </a:lnTo>
                  <a:lnTo>
                    <a:pt x="62" y="6"/>
                  </a:lnTo>
                  <a:lnTo>
                    <a:pt x="68" y="10"/>
                  </a:lnTo>
                  <a:lnTo>
                    <a:pt x="68" y="10"/>
                  </a:lnTo>
                  <a:lnTo>
                    <a:pt x="62" y="12"/>
                  </a:lnTo>
                  <a:lnTo>
                    <a:pt x="58" y="12"/>
                  </a:lnTo>
                  <a:lnTo>
                    <a:pt x="58" y="12"/>
                  </a:lnTo>
                  <a:lnTo>
                    <a:pt x="48" y="12"/>
                  </a:lnTo>
                  <a:lnTo>
                    <a:pt x="48" y="12"/>
                  </a:lnTo>
                  <a:lnTo>
                    <a:pt x="40" y="10"/>
                  </a:lnTo>
                  <a:lnTo>
                    <a:pt x="40" y="10"/>
                  </a:lnTo>
                  <a:lnTo>
                    <a:pt x="30" y="12"/>
                  </a:lnTo>
                  <a:lnTo>
                    <a:pt x="30" y="12"/>
                  </a:lnTo>
                  <a:lnTo>
                    <a:pt x="20" y="16"/>
                  </a:lnTo>
                  <a:lnTo>
                    <a:pt x="12" y="20"/>
                  </a:lnTo>
                  <a:lnTo>
                    <a:pt x="6" y="2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grpSp>
      <p:grpSp>
        <p:nvGrpSpPr>
          <p:cNvPr id="455" name="그룹 454"/>
          <p:cNvGrpSpPr/>
          <p:nvPr/>
        </p:nvGrpSpPr>
        <p:grpSpPr>
          <a:xfrm>
            <a:off x="7020272" y="4285545"/>
            <a:ext cx="1728192" cy="1729967"/>
            <a:chOff x="860425" y="2027238"/>
            <a:chExt cx="3092450" cy="3095625"/>
          </a:xfrm>
        </p:grpSpPr>
        <p:sp>
          <p:nvSpPr>
            <p:cNvPr id="456" name="Freeform 5"/>
            <p:cNvSpPr>
              <a:spLocks/>
            </p:cNvSpPr>
            <p:nvPr/>
          </p:nvSpPr>
          <p:spPr bwMode="auto">
            <a:xfrm>
              <a:off x="1890713" y="3825876"/>
              <a:ext cx="434975" cy="346075"/>
            </a:xfrm>
            <a:custGeom>
              <a:avLst/>
              <a:gdLst>
                <a:gd name="T0" fmla="*/ 203 w 274"/>
                <a:gd name="T1" fmla="*/ 218 h 218"/>
                <a:gd name="T2" fmla="*/ 186 w 274"/>
                <a:gd name="T3" fmla="*/ 216 h 218"/>
                <a:gd name="T4" fmla="*/ 168 w 274"/>
                <a:gd name="T5" fmla="*/ 209 h 218"/>
                <a:gd name="T6" fmla="*/ 154 w 274"/>
                <a:gd name="T7" fmla="*/ 198 h 218"/>
                <a:gd name="T8" fmla="*/ 141 w 274"/>
                <a:gd name="T9" fmla="*/ 183 h 218"/>
                <a:gd name="T10" fmla="*/ 70 w 274"/>
                <a:gd name="T11" fmla="*/ 141 h 218"/>
                <a:gd name="T12" fmla="*/ 62 w 274"/>
                <a:gd name="T13" fmla="*/ 141 h 218"/>
                <a:gd name="T14" fmla="*/ 50 w 274"/>
                <a:gd name="T15" fmla="*/ 138 h 218"/>
                <a:gd name="T16" fmla="*/ 31 w 274"/>
                <a:gd name="T17" fmla="*/ 130 h 218"/>
                <a:gd name="T18" fmla="*/ 11 w 274"/>
                <a:gd name="T19" fmla="*/ 110 h 218"/>
                <a:gd name="T20" fmla="*/ 2 w 274"/>
                <a:gd name="T21" fmla="*/ 91 h 218"/>
                <a:gd name="T22" fmla="*/ 0 w 274"/>
                <a:gd name="T23" fmla="*/ 77 h 218"/>
                <a:gd name="T24" fmla="*/ 0 w 274"/>
                <a:gd name="T25" fmla="*/ 70 h 218"/>
                <a:gd name="T26" fmla="*/ 1 w 274"/>
                <a:gd name="T27" fmla="*/ 57 h 218"/>
                <a:gd name="T28" fmla="*/ 4 w 274"/>
                <a:gd name="T29" fmla="*/ 43 h 218"/>
                <a:gd name="T30" fmla="*/ 20 w 274"/>
                <a:gd name="T31" fmla="*/ 20 h 218"/>
                <a:gd name="T32" fmla="*/ 43 w 274"/>
                <a:gd name="T33" fmla="*/ 4 h 218"/>
                <a:gd name="T34" fmla="*/ 55 w 274"/>
                <a:gd name="T35" fmla="*/ 1 h 218"/>
                <a:gd name="T36" fmla="*/ 70 w 274"/>
                <a:gd name="T37" fmla="*/ 0 h 218"/>
                <a:gd name="T38" fmla="*/ 159 w 274"/>
                <a:gd name="T39" fmla="*/ 0 h 218"/>
                <a:gd name="T40" fmla="*/ 177 w 274"/>
                <a:gd name="T41" fmla="*/ 2 h 218"/>
                <a:gd name="T42" fmla="*/ 195 w 274"/>
                <a:gd name="T43" fmla="*/ 9 h 218"/>
                <a:gd name="T44" fmla="*/ 209 w 274"/>
                <a:gd name="T45" fmla="*/ 20 h 218"/>
                <a:gd name="T46" fmla="*/ 220 w 274"/>
                <a:gd name="T47" fmla="*/ 34 h 218"/>
                <a:gd name="T48" fmla="*/ 265 w 274"/>
                <a:gd name="T49" fmla="*/ 111 h 218"/>
                <a:gd name="T50" fmla="*/ 270 w 274"/>
                <a:gd name="T51" fmla="*/ 125 h 218"/>
                <a:gd name="T52" fmla="*/ 274 w 274"/>
                <a:gd name="T53" fmla="*/ 138 h 218"/>
                <a:gd name="T54" fmla="*/ 272 w 274"/>
                <a:gd name="T55" fmla="*/ 166 h 218"/>
                <a:gd name="T56" fmla="*/ 260 w 274"/>
                <a:gd name="T57" fmla="*/ 190 h 218"/>
                <a:gd name="T58" fmla="*/ 251 w 274"/>
                <a:gd name="T59" fmla="*/ 201 h 218"/>
                <a:gd name="T60" fmla="*/ 239 w 274"/>
                <a:gd name="T61" fmla="*/ 209 h 218"/>
                <a:gd name="T62" fmla="*/ 231 w 274"/>
                <a:gd name="T63" fmla="*/ 214 h 218"/>
                <a:gd name="T64" fmla="*/ 212 w 274"/>
                <a:gd name="T65" fmla="*/ 218 h 218"/>
                <a:gd name="T66" fmla="*/ 203 w 274"/>
                <a:gd name="T67" fmla="*/ 218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4" h="218">
                  <a:moveTo>
                    <a:pt x="203" y="218"/>
                  </a:moveTo>
                  <a:lnTo>
                    <a:pt x="203" y="218"/>
                  </a:lnTo>
                  <a:lnTo>
                    <a:pt x="195" y="218"/>
                  </a:lnTo>
                  <a:lnTo>
                    <a:pt x="186" y="216"/>
                  </a:lnTo>
                  <a:lnTo>
                    <a:pt x="176" y="214"/>
                  </a:lnTo>
                  <a:lnTo>
                    <a:pt x="168" y="209"/>
                  </a:lnTo>
                  <a:lnTo>
                    <a:pt x="161" y="204"/>
                  </a:lnTo>
                  <a:lnTo>
                    <a:pt x="154" y="198"/>
                  </a:lnTo>
                  <a:lnTo>
                    <a:pt x="147" y="191"/>
                  </a:lnTo>
                  <a:lnTo>
                    <a:pt x="141" y="183"/>
                  </a:lnTo>
                  <a:lnTo>
                    <a:pt x="118" y="141"/>
                  </a:lnTo>
                  <a:lnTo>
                    <a:pt x="70" y="141"/>
                  </a:lnTo>
                  <a:lnTo>
                    <a:pt x="70" y="141"/>
                  </a:lnTo>
                  <a:lnTo>
                    <a:pt x="62" y="141"/>
                  </a:lnTo>
                  <a:lnTo>
                    <a:pt x="55" y="140"/>
                  </a:lnTo>
                  <a:lnTo>
                    <a:pt x="50" y="138"/>
                  </a:lnTo>
                  <a:lnTo>
                    <a:pt x="43" y="136"/>
                  </a:lnTo>
                  <a:lnTo>
                    <a:pt x="31" y="130"/>
                  </a:lnTo>
                  <a:lnTo>
                    <a:pt x="20" y="120"/>
                  </a:lnTo>
                  <a:lnTo>
                    <a:pt x="11" y="110"/>
                  </a:lnTo>
                  <a:lnTo>
                    <a:pt x="4" y="98"/>
                  </a:lnTo>
                  <a:lnTo>
                    <a:pt x="2" y="91"/>
                  </a:lnTo>
                  <a:lnTo>
                    <a:pt x="1" y="84"/>
                  </a:lnTo>
                  <a:lnTo>
                    <a:pt x="0" y="77"/>
                  </a:lnTo>
                  <a:lnTo>
                    <a:pt x="0" y="70"/>
                  </a:lnTo>
                  <a:lnTo>
                    <a:pt x="0" y="70"/>
                  </a:lnTo>
                  <a:lnTo>
                    <a:pt x="0" y="64"/>
                  </a:lnTo>
                  <a:lnTo>
                    <a:pt x="1" y="57"/>
                  </a:lnTo>
                  <a:lnTo>
                    <a:pt x="2" y="50"/>
                  </a:lnTo>
                  <a:lnTo>
                    <a:pt x="4" y="43"/>
                  </a:lnTo>
                  <a:lnTo>
                    <a:pt x="11" y="31"/>
                  </a:lnTo>
                  <a:lnTo>
                    <a:pt x="20" y="20"/>
                  </a:lnTo>
                  <a:lnTo>
                    <a:pt x="31" y="11"/>
                  </a:lnTo>
                  <a:lnTo>
                    <a:pt x="43" y="4"/>
                  </a:lnTo>
                  <a:lnTo>
                    <a:pt x="50" y="2"/>
                  </a:lnTo>
                  <a:lnTo>
                    <a:pt x="55" y="1"/>
                  </a:lnTo>
                  <a:lnTo>
                    <a:pt x="62" y="0"/>
                  </a:lnTo>
                  <a:lnTo>
                    <a:pt x="70" y="0"/>
                  </a:lnTo>
                  <a:lnTo>
                    <a:pt x="159" y="0"/>
                  </a:lnTo>
                  <a:lnTo>
                    <a:pt x="159" y="0"/>
                  </a:lnTo>
                  <a:lnTo>
                    <a:pt x="168" y="0"/>
                  </a:lnTo>
                  <a:lnTo>
                    <a:pt x="177" y="2"/>
                  </a:lnTo>
                  <a:lnTo>
                    <a:pt x="187" y="4"/>
                  </a:lnTo>
                  <a:lnTo>
                    <a:pt x="195" y="9"/>
                  </a:lnTo>
                  <a:lnTo>
                    <a:pt x="202" y="14"/>
                  </a:lnTo>
                  <a:lnTo>
                    <a:pt x="209" y="20"/>
                  </a:lnTo>
                  <a:lnTo>
                    <a:pt x="216" y="27"/>
                  </a:lnTo>
                  <a:lnTo>
                    <a:pt x="220" y="34"/>
                  </a:lnTo>
                  <a:lnTo>
                    <a:pt x="265" y="111"/>
                  </a:lnTo>
                  <a:lnTo>
                    <a:pt x="265" y="111"/>
                  </a:lnTo>
                  <a:lnTo>
                    <a:pt x="268" y="118"/>
                  </a:lnTo>
                  <a:lnTo>
                    <a:pt x="270" y="125"/>
                  </a:lnTo>
                  <a:lnTo>
                    <a:pt x="273" y="132"/>
                  </a:lnTo>
                  <a:lnTo>
                    <a:pt x="274" y="138"/>
                  </a:lnTo>
                  <a:lnTo>
                    <a:pt x="274" y="152"/>
                  </a:lnTo>
                  <a:lnTo>
                    <a:pt x="272" y="166"/>
                  </a:lnTo>
                  <a:lnTo>
                    <a:pt x="267" y="179"/>
                  </a:lnTo>
                  <a:lnTo>
                    <a:pt x="260" y="190"/>
                  </a:lnTo>
                  <a:lnTo>
                    <a:pt x="255" y="196"/>
                  </a:lnTo>
                  <a:lnTo>
                    <a:pt x="251" y="201"/>
                  </a:lnTo>
                  <a:lnTo>
                    <a:pt x="245" y="205"/>
                  </a:lnTo>
                  <a:lnTo>
                    <a:pt x="239" y="209"/>
                  </a:lnTo>
                  <a:lnTo>
                    <a:pt x="239" y="209"/>
                  </a:lnTo>
                  <a:lnTo>
                    <a:pt x="231" y="214"/>
                  </a:lnTo>
                  <a:lnTo>
                    <a:pt x="222" y="216"/>
                  </a:lnTo>
                  <a:lnTo>
                    <a:pt x="212" y="218"/>
                  </a:lnTo>
                  <a:lnTo>
                    <a:pt x="203" y="218"/>
                  </a:lnTo>
                  <a:lnTo>
                    <a:pt x="203" y="218"/>
                  </a:lnTo>
                  <a:close/>
                </a:path>
              </a:pathLst>
            </a:custGeom>
            <a:solidFill>
              <a:srgbClr val="17AF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0631" eaLnBrk="1" fontAlgn="auto" latinLnBrk="0" hangingPunct="1">
                <a:lnSpc>
                  <a:spcPct val="100000"/>
                </a:lnSpc>
                <a:spcBef>
                  <a:spcPts val="0"/>
                </a:spcBef>
                <a:spcAft>
                  <a:spcPts val="0"/>
                </a:spcAft>
                <a:buClrTx/>
                <a:buSzTx/>
                <a:buFontTx/>
                <a:buNone/>
                <a:tabLst/>
                <a:defRPr/>
              </a:pPr>
              <a:endParaRPr kumimoji="0" lang="ko-KR" altLang="en-US" sz="1800" b="0" i="0" u="none" strike="noStrike" kern="0" cap="none" spc="0" normalizeH="0" baseline="0" noProof="0">
                <a:ln>
                  <a:noFill/>
                </a:ln>
                <a:solidFill>
                  <a:prstClr val="black"/>
                </a:solidFill>
                <a:effectLst/>
                <a:uLnTx/>
                <a:uFillTx/>
                <a:latin typeface="나눔고딕 ExtraBold"/>
              </a:endParaRPr>
            </a:p>
          </p:txBody>
        </p:sp>
        <p:sp>
          <p:nvSpPr>
            <p:cNvPr id="457" name="Freeform 6"/>
            <p:cNvSpPr>
              <a:spLocks/>
            </p:cNvSpPr>
            <p:nvPr/>
          </p:nvSpPr>
          <p:spPr bwMode="auto">
            <a:xfrm>
              <a:off x="860425" y="2027238"/>
              <a:ext cx="3092450" cy="3095625"/>
            </a:xfrm>
            <a:custGeom>
              <a:avLst/>
              <a:gdLst>
                <a:gd name="T0" fmla="*/ 1742 w 1948"/>
                <a:gd name="T1" fmla="*/ 742 h 1950"/>
                <a:gd name="T2" fmla="*/ 1661 w 1948"/>
                <a:gd name="T3" fmla="*/ 560 h 1950"/>
                <a:gd name="T4" fmla="*/ 1733 w 1948"/>
                <a:gd name="T5" fmla="*/ 433 h 1950"/>
                <a:gd name="T6" fmla="*/ 1739 w 1948"/>
                <a:gd name="T7" fmla="*/ 370 h 1950"/>
                <a:gd name="T8" fmla="*/ 1602 w 1948"/>
                <a:gd name="T9" fmla="*/ 224 h 1950"/>
                <a:gd name="T10" fmla="*/ 1554 w 1948"/>
                <a:gd name="T11" fmla="*/ 205 h 1950"/>
                <a:gd name="T12" fmla="*/ 1505 w 1948"/>
                <a:gd name="T13" fmla="*/ 224 h 1950"/>
                <a:gd name="T14" fmla="*/ 1319 w 1948"/>
                <a:gd name="T15" fmla="*/ 250 h 1950"/>
                <a:gd name="T16" fmla="*/ 1129 w 1948"/>
                <a:gd name="T17" fmla="*/ 187 h 1950"/>
                <a:gd name="T18" fmla="*/ 1123 w 1948"/>
                <a:gd name="T19" fmla="*/ 42 h 1950"/>
                <a:gd name="T20" fmla="*/ 1074 w 1948"/>
                <a:gd name="T21" fmla="*/ 2 h 1950"/>
                <a:gd name="T22" fmla="*/ 880 w 1948"/>
                <a:gd name="T23" fmla="*/ 1 h 1950"/>
                <a:gd name="T24" fmla="*/ 831 w 1948"/>
                <a:gd name="T25" fmla="*/ 30 h 1950"/>
                <a:gd name="T26" fmla="*/ 819 w 1948"/>
                <a:gd name="T27" fmla="*/ 187 h 1950"/>
                <a:gd name="T28" fmla="*/ 666 w 1948"/>
                <a:gd name="T29" fmla="*/ 234 h 1950"/>
                <a:gd name="T30" fmla="*/ 443 w 1948"/>
                <a:gd name="T31" fmla="*/ 224 h 1950"/>
                <a:gd name="T32" fmla="*/ 408 w 1948"/>
                <a:gd name="T33" fmla="*/ 206 h 1950"/>
                <a:gd name="T34" fmla="*/ 352 w 1948"/>
                <a:gd name="T35" fmla="*/ 220 h 1950"/>
                <a:gd name="T36" fmla="*/ 215 w 1948"/>
                <a:gd name="T37" fmla="*/ 358 h 1950"/>
                <a:gd name="T38" fmla="*/ 209 w 1948"/>
                <a:gd name="T39" fmla="*/ 421 h 1950"/>
                <a:gd name="T40" fmla="*/ 308 w 1948"/>
                <a:gd name="T41" fmla="*/ 528 h 1950"/>
                <a:gd name="T42" fmla="*/ 219 w 1948"/>
                <a:gd name="T43" fmla="*/ 703 h 1950"/>
                <a:gd name="T44" fmla="*/ 67 w 1948"/>
                <a:gd name="T45" fmla="*/ 821 h 1950"/>
                <a:gd name="T46" fmla="*/ 20 w 1948"/>
                <a:gd name="T47" fmla="*/ 841 h 1950"/>
                <a:gd name="T48" fmla="*/ 0 w 1948"/>
                <a:gd name="T49" fmla="*/ 888 h 1950"/>
                <a:gd name="T50" fmla="*/ 5 w 1948"/>
                <a:gd name="T51" fmla="*/ 1088 h 1950"/>
                <a:gd name="T52" fmla="*/ 55 w 1948"/>
                <a:gd name="T53" fmla="*/ 1129 h 1950"/>
                <a:gd name="T54" fmla="*/ 195 w 1948"/>
                <a:gd name="T55" fmla="*/ 1170 h 1950"/>
                <a:gd name="T56" fmla="*/ 267 w 1948"/>
                <a:gd name="T57" fmla="*/ 1355 h 1950"/>
                <a:gd name="T58" fmla="*/ 220 w 1948"/>
                <a:gd name="T59" fmla="*/ 1512 h 1950"/>
                <a:gd name="T60" fmla="*/ 206 w 1948"/>
                <a:gd name="T61" fmla="*/ 1567 h 1950"/>
                <a:gd name="T62" fmla="*/ 346 w 1948"/>
                <a:gd name="T63" fmla="*/ 1726 h 1950"/>
                <a:gd name="T64" fmla="*/ 381 w 1948"/>
                <a:gd name="T65" fmla="*/ 1744 h 1950"/>
                <a:gd name="T66" fmla="*/ 437 w 1948"/>
                <a:gd name="T67" fmla="*/ 1730 h 1950"/>
                <a:gd name="T68" fmla="*/ 594 w 1948"/>
                <a:gd name="T69" fmla="*/ 1683 h 1950"/>
                <a:gd name="T70" fmla="*/ 780 w 1948"/>
                <a:gd name="T71" fmla="*/ 1753 h 1950"/>
                <a:gd name="T72" fmla="*/ 821 w 1948"/>
                <a:gd name="T73" fmla="*/ 1895 h 1950"/>
                <a:gd name="T74" fmla="*/ 861 w 1948"/>
                <a:gd name="T75" fmla="*/ 1944 h 1950"/>
                <a:gd name="T76" fmla="*/ 1061 w 1948"/>
                <a:gd name="T77" fmla="*/ 1950 h 1950"/>
                <a:gd name="T78" fmla="*/ 1109 w 1948"/>
                <a:gd name="T79" fmla="*/ 1930 h 1950"/>
                <a:gd name="T80" fmla="*/ 1129 w 1948"/>
                <a:gd name="T81" fmla="*/ 1881 h 1950"/>
                <a:gd name="T82" fmla="*/ 1245 w 1948"/>
                <a:gd name="T83" fmla="*/ 1730 h 1950"/>
                <a:gd name="T84" fmla="*/ 1421 w 1948"/>
                <a:gd name="T85" fmla="*/ 1642 h 1950"/>
                <a:gd name="T86" fmla="*/ 1528 w 1948"/>
                <a:gd name="T87" fmla="*/ 1741 h 1950"/>
                <a:gd name="T88" fmla="*/ 1591 w 1948"/>
                <a:gd name="T89" fmla="*/ 1735 h 1950"/>
                <a:gd name="T90" fmla="*/ 1729 w 1948"/>
                <a:gd name="T91" fmla="*/ 1598 h 1950"/>
                <a:gd name="T92" fmla="*/ 1743 w 1948"/>
                <a:gd name="T93" fmla="*/ 1542 h 1950"/>
                <a:gd name="T94" fmla="*/ 1640 w 1948"/>
                <a:gd name="T95" fmla="*/ 1422 h 1950"/>
                <a:gd name="T96" fmla="*/ 1714 w 1948"/>
                <a:gd name="T97" fmla="*/ 1284 h 1950"/>
                <a:gd name="T98" fmla="*/ 1881 w 1948"/>
                <a:gd name="T99" fmla="*/ 1130 h 1950"/>
                <a:gd name="T100" fmla="*/ 1919 w 1948"/>
                <a:gd name="T101" fmla="*/ 1119 h 1950"/>
                <a:gd name="T102" fmla="*/ 1948 w 1948"/>
                <a:gd name="T103" fmla="*/ 1069 h 1950"/>
                <a:gd name="T104" fmla="*/ 1947 w 1948"/>
                <a:gd name="T105" fmla="*/ 874 h 1950"/>
                <a:gd name="T106" fmla="*/ 1907 w 1948"/>
                <a:gd name="T107" fmla="*/ 826 h 19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948" h="1950">
                  <a:moveTo>
                    <a:pt x="1881" y="821"/>
                  </a:moveTo>
                  <a:lnTo>
                    <a:pt x="1761" y="821"/>
                  </a:lnTo>
                  <a:lnTo>
                    <a:pt x="1761" y="821"/>
                  </a:lnTo>
                  <a:lnTo>
                    <a:pt x="1753" y="781"/>
                  </a:lnTo>
                  <a:lnTo>
                    <a:pt x="1742" y="742"/>
                  </a:lnTo>
                  <a:lnTo>
                    <a:pt x="1729" y="703"/>
                  </a:lnTo>
                  <a:lnTo>
                    <a:pt x="1714" y="666"/>
                  </a:lnTo>
                  <a:lnTo>
                    <a:pt x="1698" y="630"/>
                  </a:lnTo>
                  <a:lnTo>
                    <a:pt x="1681" y="595"/>
                  </a:lnTo>
                  <a:lnTo>
                    <a:pt x="1661" y="560"/>
                  </a:lnTo>
                  <a:lnTo>
                    <a:pt x="1640" y="528"/>
                  </a:lnTo>
                  <a:lnTo>
                    <a:pt x="1725" y="443"/>
                  </a:lnTo>
                  <a:lnTo>
                    <a:pt x="1725" y="443"/>
                  </a:lnTo>
                  <a:lnTo>
                    <a:pt x="1729" y="438"/>
                  </a:lnTo>
                  <a:lnTo>
                    <a:pt x="1733" y="433"/>
                  </a:lnTo>
                  <a:lnTo>
                    <a:pt x="1739" y="421"/>
                  </a:lnTo>
                  <a:lnTo>
                    <a:pt x="1743" y="408"/>
                  </a:lnTo>
                  <a:lnTo>
                    <a:pt x="1745" y="395"/>
                  </a:lnTo>
                  <a:lnTo>
                    <a:pt x="1743" y="383"/>
                  </a:lnTo>
                  <a:lnTo>
                    <a:pt x="1739" y="370"/>
                  </a:lnTo>
                  <a:lnTo>
                    <a:pt x="1733" y="358"/>
                  </a:lnTo>
                  <a:lnTo>
                    <a:pt x="1729" y="352"/>
                  </a:lnTo>
                  <a:lnTo>
                    <a:pt x="1725" y="348"/>
                  </a:lnTo>
                  <a:lnTo>
                    <a:pt x="1602" y="224"/>
                  </a:lnTo>
                  <a:lnTo>
                    <a:pt x="1602" y="224"/>
                  </a:lnTo>
                  <a:lnTo>
                    <a:pt x="1597" y="220"/>
                  </a:lnTo>
                  <a:lnTo>
                    <a:pt x="1591" y="216"/>
                  </a:lnTo>
                  <a:lnTo>
                    <a:pt x="1580" y="209"/>
                  </a:lnTo>
                  <a:lnTo>
                    <a:pt x="1567" y="206"/>
                  </a:lnTo>
                  <a:lnTo>
                    <a:pt x="1554" y="205"/>
                  </a:lnTo>
                  <a:lnTo>
                    <a:pt x="1541" y="206"/>
                  </a:lnTo>
                  <a:lnTo>
                    <a:pt x="1528" y="209"/>
                  </a:lnTo>
                  <a:lnTo>
                    <a:pt x="1517" y="216"/>
                  </a:lnTo>
                  <a:lnTo>
                    <a:pt x="1511" y="220"/>
                  </a:lnTo>
                  <a:lnTo>
                    <a:pt x="1505" y="224"/>
                  </a:lnTo>
                  <a:lnTo>
                    <a:pt x="1421" y="309"/>
                  </a:lnTo>
                  <a:lnTo>
                    <a:pt x="1421" y="309"/>
                  </a:lnTo>
                  <a:lnTo>
                    <a:pt x="1388" y="288"/>
                  </a:lnTo>
                  <a:lnTo>
                    <a:pt x="1354" y="269"/>
                  </a:lnTo>
                  <a:lnTo>
                    <a:pt x="1319" y="250"/>
                  </a:lnTo>
                  <a:lnTo>
                    <a:pt x="1282" y="234"/>
                  </a:lnTo>
                  <a:lnTo>
                    <a:pt x="1245" y="220"/>
                  </a:lnTo>
                  <a:lnTo>
                    <a:pt x="1208" y="207"/>
                  </a:lnTo>
                  <a:lnTo>
                    <a:pt x="1168" y="197"/>
                  </a:lnTo>
                  <a:lnTo>
                    <a:pt x="1129" y="187"/>
                  </a:lnTo>
                  <a:lnTo>
                    <a:pt x="1129" y="69"/>
                  </a:lnTo>
                  <a:lnTo>
                    <a:pt x="1129" y="69"/>
                  </a:lnTo>
                  <a:lnTo>
                    <a:pt x="1129" y="62"/>
                  </a:lnTo>
                  <a:lnTo>
                    <a:pt x="1127" y="55"/>
                  </a:lnTo>
                  <a:lnTo>
                    <a:pt x="1123" y="42"/>
                  </a:lnTo>
                  <a:lnTo>
                    <a:pt x="1117" y="30"/>
                  </a:lnTo>
                  <a:lnTo>
                    <a:pt x="1109" y="21"/>
                  </a:lnTo>
                  <a:lnTo>
                    <a:pt x="1098" y="12"/>
                  </a:lnTo>
                  <a:lnTo>
                    <a:pt x="1087" y="6"/>
                  </a:lnTo>
                  <a:lnTo>
                    <a:pt x="1074" y="2"/>
                  </a:lnTo>
                  <a:lnTo>
                    <a:pt x="1068" y="1"/>
                  </a:lnTo>
                  <a:lnTo>
                    <a:pt x="1061" y="0"/>
                  </a:lnTo>
                  <a:lnTo>
                    <a:pt x="887" y="0"/>
                  </a:lnTo>
                  <a:lnTo>
                    <a:pt x="887" y="0"/>
                  </a:lnTo>
                  <a:lnTo>
                    <a:pt x="880" y="1"/>
                  </a:lnTo>
                  <a:lnTo>
                    <a:pt x="874" y="2"/>
                  </a:lnTo>
                  <a:lnTo>
                    <a:pt x="861" y="6"/>
                  </a:lnTo>
                  <a:lnTo>
                    <a:pt x="850" y="12"/>
                  </a:lnTo>
                  <a:lnTo>
                    <a:pt x="839" y="21"/>
                  </a:lnTo>
                  <a:lnTo>
                    <a:pt x="831" y="30"/>
                  </a:lnTo>
                  <a:lnTo>
                    <a:pt x="825" y="42"/>
                  </a:lnTo>
                  <a:lnTo>
                    <a:pt x="821" y="55"/>
                  </a:lnTo>
                  <a:lnTo>
                    <a:pt x="819" y="62"/>
                  </a:lnTo>
                  <a:lnTo>
                    <a:pt x="819" y="69"/>
                  </a:lnTo>
                  <a:lnTo>
                    <a:pt x="819" y="187"/>
                  </a:lnTo>
                  <a:lnTo>
                    <a:pt x="819" y="187"/>
                  </a:lnTo>
                  <a:lnTo>
                    <a:pt x="780" y="197"/>
                  </a:lnTo>
                  <a:lnTo>
                    <a:pt x="742" y="207"/>
                  </a:lnTo>
                  <a:lnTo>
                    <a:pt x="703" y="220"/>
                  </a:lnTo>
                  <a:lnTo>
                    <a:pt x="666" y="234"/>
                  </a:lnTo>
                  <a:lnTo>
                    <a:pt x="630" y="250"/>
                  </a:lnTo>
                  <a:lnTo>
                    <a:pt x="594" y="269"/>
                  </a:lnTo>
                  <a:lnTo>
                    <a:pt x="560" y="288"/>
                  </a:lnTo>
                  <a:lnTo>
                    <a:pt x="527" y="309"/>
                  </a:lnTo>
                  <a:lnTo>
                    <a:pt x="443" y="224"/>
                  </a:lnTo>
                  <a:lnTo>
                    <a:pt x="443" y="224"/>
                  </a:lnTo>
                  <a:lnTo>
                    <a:pt x="437" y="220"/>
                  </a:lnTo>
                  <a:lnTo>
                    <a:pt x="432" y="216"/>
                  </a:lnTo>
                  <a:lnTo>
                    <a:pt x="420" y="209"/>
                  </a:lnTo>
                  <a:lnTo>
                    <a:pt x="408" y="206"/>
                  </a:lnTo>
                  <a:lnTo>
                    <a:pt x="394" y="205"/>
                  </a:lnTo>
                  <a:lnTo>
                    <a:pt x="381" y="206"/>
                  </a:lnTo>
                  <a:lnTo>
                    <a:pt x="368" y="209"/>
                  </a:lnTo>
                  <a:lnTo>
                    <a:pt x="357" y="216"/>
                  </a:lnTo>
                  <a:lnTo>
                    <a:pt x="352" y="220"/>
                  </a:lnTo>
                  <a:lnTo>
                    <a:pt x="346" y="224"/>
                  </a:lnTo>
                  <a:lnTo>
                    <a:pt x="224" y="348"/>
                  </a:lnTo>
                  <a:lnTo>
                    <a:pt x="224" y="348"/>
                  </a:lnTo>
                  <a:lnTo>
                    <a:pt x="220" y="352"/>
                  </a:lnTo>
                  <a:lnTo>
                    <a:pt x="215" y="358"/>
                  </a:lnTo>
                  <a:lnTo>
                    <a:pt x="209" y="370"/>
                  </a:lnTo>
                  <a:lnTo>
                    <a:pt x="206" y="383"/>
                  </a:lnTo>
                  <a:lnTo>
                    <a:pt x="203" y="395"/>
                  </a:lnTo>
                  <a:lnTo>
                    <a:pt x="206" y="408"/>
                  </a:lnTo>
                  <a:lnTo>
                    <a:pt x="209" y="421"/>
                  </a:lnTo>
                  <a:lnTo>
                    <a:pt x="215" y="433"/>
                  </a:lnTo>
                  <a:lnTo>
                    <a:pt x="220" y="438"/>
                  </a:lnTo>
                  <a:lnTo>
                    <a:pt x="224" y="443"/>
                  </a:lnTo>
                  <a:lnTo>
                    <a:pt x="308" y="528"/>
                  </a:lnTo>
                  <a:lnTo>
                    <a:pt x="308" y="528"/>
                  </a:lnTo>
                  <a:lnTo>
                    <a:pt x="287" y="560"/>
                  </a:lnTo>
                  <a:lnTo>
                    <a:pt x="267" y="595"/>
                  </a:lnTo>
                  <a:lnTo>
                    <a:pt x="250" y="630"/>
                  </a:lnTo>
                  <a:lnTo>
                    <a:pt x="234" y="666"/>
                  </a:lnTo>
                  <a:lnTo>
                    <a:pt x="219" y="703"/>
                  </a:lnTo>
                  <a:lnTo>
                    <a:pt x="207" y="742"/>
                  </a:lnTo>
                  <a:lnTo>
                    <a:pt x="195" y="781"/>
                  </a:lnTo>
                  <a:lnTo>
                    <a:pt x="187" y="821"/>
                  </a:lnTo>
                  <a:lnTo>
                    <a:pt x="67" y="821"/>
                  </a:lnTo>
                  <a:lnTo>
                    <a:pt x="67" y="821"/>
                  </a:lnTo>
                  <a:lnTo>
                    <a:pt x="60" y="821"/>
                  </a:lnTo>
                  <a:lnTo>
                    <a:pt x="55" y="822"/>
                  </a:lnTo>
                  <a:lnTo>
                    <a:pt x="42" y="826"/>
                  </a:lnTo>
                  <a:lnTo>
                    <a:pt x="30" y="833"/>
                  </a:lnTo>
                  <a:lnTo>
                    <a:pt x="20" y="841"/>
                  </a:lnTo>
                  <a:lnTo>
                    <a:pt x="12" y="850"/>
                  </a:lnTo>
                  <a:lnTo>
                    <a:pt x="5" y="862"/>
                  </a:lnTo>
                  <a:lnTo>
                    <a:pt x="1" y="874"/>
                  </a:lnTo>
                  <a:lnTo>
                    <a:pt x="0" y="881"/>
                  </a:lnTo>
                  <a:lnTo>
                    <a:pt x="0" y="888"/>
                  </a:lnTo>
                  <a:lnTo>
                    <a:pt x="0" y="1062"/>
                  </a:lnTo>
                  <a:lnTo>
                    <a:pt x="0" y="1062"/>
                  </a:lnTo>
                  <a:lnTo>
                    <a:pt x="0" y="1069"/>
                  </a:lnTo>
                  <a:lnTo>
                    <a:pt x="1" y="1076"/>
                  </a:lnTo>
                  <a:lnTo>
                    <a:pt x="5" y="1088"/>
                  </a:lnTo>
                  <a:lnTo>
                    <a:pt x="12" y="1100"/>
                  </a:lnTo>
                  <a:lnTo>
                    <a:pt x="20" y="1110"/>
                  </a:lnTo>
                  <a:lnTo>
                    <a:pt x="30" y="1119"/>
                  </a:lnTo>
                  <a:lnTo>
                    <a:pt x="42" y="1124"/>
                  </a:lnTo>
                  <a:lnTo>
                    <a:pt x="55" y="1129"/>
                  </a:lnTo>
                  <a:lnTo>
                    <a:pt x="60" y="1129"/>
                  </a:lnTo>
                  <a:lnTo>
                    <a:pt x="67" y="1130"/>
                  </a:lnTo>
                  <a:lnTo>
                    <a:pt x="187" y="1130"/>
                  </a:lnTo>
                  <a:lnTo>
                    <a:pt x="187" y="1130"/>
                  </a:lnTo>
                  <a:lnTo>
                    <a:pt x="195" y="1170"/>
                  </a:lnTo>
                  <a:lnTo>
                    <a:pt x="207" y="1208"/>
                  </a:lnTo>
                  <a:lnTo>
                    <a:pt x="219" y="1247"/>
                  </a:lnTo>
                  <a:lnTo>
                    <a:pt x="234" y="1284"/>
                  </a:lnTo>
                  <a:lnTo>
                    <a:pt x="250" y="1320"/>
                  </a:lnTo>
                  <a:lnTo>
                    <a:pt x="267" y="1355"/>
                  </a:lnTo>
                  <a:lnTo>
                    <a:pt x="287" y="1390"/>
                  </a:lnTo>
                  <a:lnTo>
                    <a:pt x="308" y="1422"/>
                  </a:lnTo>
                  <a:lnTo>
                    <a:pt x="224" y="1507"/>
                  </a:lnTo>
                  <a:lnTo>
                    <a:pt x="224" y="1507"/>
                  </a:lnTo>
                  <a:lnTo>
                    <a:pt x="220" y="1512"/>
                  </a:lnTo>
                  <a:lnTo>
                    <a:pt x="215" y="1517"/>
                  </a:lnTo>
                  <a:lnTo>
                    <a:pt x="209" y="1529"/>
                  </a:lnTo>
                  <a:lnTo>
                    <a:pt x="206" y="1542"/>
                  </a:lnTo>
                  <a:lnTo>
                    <a:pt x="203" y="1555"/>
                  </a:lnTo>
                  <a:lnTo>
                    <a:pt x="206" y="1567"/>
                  </a:lnTo>
                  <a:lnTo>
                    <a:pt x="209" y="1580"/>
                  </a:lnTo>
                  <a:lnTo>
                    <a:pt x="215" y="1592"/>
                  </a:lnTo>
                  <a:lnTo>
                    <a:pt x="220" y="1598"/>
                  </a:lnTo>
                  <a:lnTo>
                    <a:pt x="224" y="1603"/>
                  </a:lnTo>
                  <a:lnTo>
                    <a:pt x="346" y="1726"/>
                  </a:lnTo>
                  <a:lnTo>
                    <a:pt x="346" y="1726"/>
                  </a:lnTo>
                  <a:lnTo>
                    <a:pt x="352" y="1730"/>
                  </a:lnTo>
                  <a:lnTo>
                    <a:pt x="357" y="1735"/>
                  </a:lnTo>
                  <a:lnTo>
                    <a:pt x="368" y="1741"/>
                  </a:lnTo>
                  <a:lnTo>
                    <a:pt x="381" y="1744"/>
                  </a:lnTo>
                  <a:lnTo>
                    <a:pt x="394" y="1745"/>
                  </a:lnTo>
                  <a:lnTo>
                    <a:pt x="408" y="1744"/>
                  </a:lnTo>
                  <a:lnTo>
                    <a:pt x="420" y="1741"/>
                  </a:lnTo>
                  <a:lnTo>
                    <a:pt x="432" y="1735"/>
                  </a:lnTo>
                  <a:lnTo>
                    <a:pt x="437" y="1730"/>
                  </a:lnTo>
                  <a:lnTo>
                    <a:pt x="443" y="1726"/>
                  </a:lnTo>
                  <a:lnTo>
                    <a:pt x="527" y="1642"/>
                  </a:lnTo>
                  <a:lnTo>
                    <a:pt x="527" y="1642"/>
                  </a:lnTo>
                  <a:lnTo>
                    <a:pt x="560" y="1663"/>
                  </a:lnTo>
                  <a:lnTo>
                    <a:pt x="594" y="1683"/>
                  </a:lnTo>
                  <a:lnTo>
                    <a:pt x="630" y="1700"/>
                  </a:lnTo>
                  <a:lnTo>
                    <a:pt x="666" y="1716"/>
                  </a:lnTo>
                  <a:lnTo>
                    <a:pt x="703" y="1730"/>
                  </a:lnTo>
                  <a:lnTo>
                    <a:pt x="742" y="1743"/>
                  </a:lnTo>
                  <a:lnTo>
                    <a:pt x="780" y="1753"/>
                  </a:lnTo>
                  <a:lnTo>
                    <a:pt x="819" y="1763"/>
                  </a:lnTo>
                  <a:lnTo>
                    <a:pt x="819" y="1881"/>
                  </a:lnTo>
                  <a:lnTo>
                    <a:pt x="819" y="1881"/>
                  </a:lnTo>
                  <a:lnTo>
                    <a:pt x="819" y="1888"/>
                  </a:lnTo>
                  <a:lnTo>
                    <a:pt x="821" y="1895"/>
                  </a:lnTo>
                  <a:lnTo>
                    <a:pt x="825" y="1908"/>
                  </a:lnTo>
                  <a:lnTo>
                    <a:pt x="831" y="1920"/>
                  </a:lnTo>
                  <a:lnTo>
                    <a:pt x="839" y="1930"/>
                  </a:lnTo>
                  <a:lnTo>
                    <a:pt x="850" y="1938"/>
                  </a:lnTo>
                  <a:lnTo>
                    <a:pt x="861" y="1944"/>
                  </a:lnTo>
                  <a:lnTo>
                    <a:pt x="874" y="1949"/>
                  </a:lnTo>
                  <a:lnTo>
                    <a:pt x="880" y="1950"/>
                  </a:lnTo>
                  <a:lnTo>
                    <a:pt x="887" y="1950"/>
                  </a:lnTo>
                  <a:lnTo>
                    <a:pt x="1061" y="1950"/>
                  </a:lnTo>
                  <a:lnTo>
                    <a:pt x="1061" y="1950"/>
                  </a:lnTo>
                  <a:lnTo>
                    <a:pt x="1068" y="1950"/>
                  </a:lnTo>
                  <a:lnTo>
                    <a:pt x="1074" y="1949"/>
                  </a:lnTo>
                  <a:lnTo>
                    <a:pt x="1087" y="1944"/>
                  </a:lnTo>
                  <a:lnTo>
                    <a:pt x="1098" y="1938"/>
                  </a:lnTo>
                  <a:lnTo>
                    <a:pt x="1109" y="1930"/>
                  </a:lnTo>
                  <a:lnTo>
                    <a:pt x="1117" y="1920"/>
                  </a:lnTo>
                  <a:lnTo>
                    <a:pt x="1123" y="1908"/>
                  </a:lnTo>
                  <a:lnTo>
                    <a:pt x="1127" y="1895"/>
                  </a:lnTo>
                  <a:lnTo>
                    <a:pt x="1129" y="1888"/>
                  </a:lnTo>
                  <a:lnTo>
                    <a:pt x="1129" y="1881"/>
                  </a:lnTo>
                  <a:lnTo>
                    <a:pt x="1129" y="1763"/>
                  </a:lnTo>
                  <a:lnTo>
                    <a:pt x="1129" y="1763"/>
                  </a:lnTo>
                  <a:lnTo>
                    <a:pt x="1168" y="1753"/>
                  </a:lnTo>
                  <a:lnTo>
                    <a:pt x="1208" y="1743"/>
                  </a:lnTo>
                  <a:lnTo>
                    <a:pt x="1245" y="1730"/>
                  </a:lnTo>
                  <a:lnTo>
                    <a:pt x="1282" y="1716"/>
                  </a:lnTo>
                  <a:lnTo>
                    <a:pt x="1319" y="1700"/>
                  </a:lnTo>
                  <a:lnTo>
                    <a:pt x="1354" y="1683"/>
                  </a:lnTo>
                  <a:lnTo>
                    <a:pt x="1388" y="1663"/>
                  </a:lnTo>
                  <a:lnTo>
                    <a:pt x="1421" y="1642"/>
                  </a:lnTo>
                  <a:lnTo>
                    <a:pt x="1505" y="1726"/>
                  </a:lnTo>
                  <a:lnTo>
                    <a:pt x="1505" y="1726"/>
                  </a:lnTo>
                  <a:lnTo>
                    <a:pt x="1511" y="1730"/>
                  </a:lnTo>
                  <a:lnTo>
                    <a:pt x="1517" y="1735"/>
                  </a:lnTo>
                  <a:lnTo>
                    <a:pt x="1528" y="1741"/>
                  </a:lnTo>
                  <a:lnTo>
                    <a:pt x="1541" y="1744"/>
                  </a:lnTo>
                  <a:lnTo>
                    <a:pt x="1554" y="1745"/>
                  </a:lnTo>
                  <a:lnTo>
                    <a:pt x="1567" y="1744"/>
                  </a:lnTo>
                  <a:lnTo>
                    <a:pt x="1580" y="1741"/>
                  </a:lnTo>
                  <a:lnTo>
                    <a:pt x="1591" y="1735"/>
                  </a:lnTo>
                  <a:lnTo>
                    <a:pt x="1597" y="1730"/>
                  </a:lnTo>
                  <a:lnTo>
                    <a:pt x="1602" y="1726"/>
                  </a:lnTo>
                  <a:lnTo>
                    <a:pt x="1725" y="1603"/>
                  </a:lnTo>
                  <a:lnTo>
                    <a:pt x="1725" y="1603"/>
                  </a:lnTo>
                  <a:lnTo>
                    <a:pt x="1729" y="1598"/>
                  </a:lnTo>
                  <a:lnTo>
                    <a:pt x="1733" y="1592"/>
                  </a:lnTo>
                  <a:lnTo>
                    <a:pt x="1739" y="1580"/>
                  </a:lnTo>
                  <a:lnTo>
                    <a:pt x="1743" y="1567"/>
                  </a:lnTo>
                  <a:lnTo>
                    <a:pt x="1745" y="1555"/>
                  </a:lnTo>
                  <a:lnTo>
                    <a:pt x="1743" y="1542"/>
                  </a:lnTo>
                  <a:lnTo>
                    <a:pt x="1739" y="1529"/>
                  </a:lnTo>
                  <a:lnTo>
                    <a:pt x="1733" y="1517"/>
                  </a:lnTo>
                  <a:lnTo>
                    <a:pt x="1729" y="1512"/>
                  </a:lnTo>
                  <a:lnTo>
                    <a:pt x="1725" y="1507"/>
                  </a:lnTo>
                  <a:lnTo>
                    <a:pt x="1640" y="1422"/>
                  </a:lnTo>
                  <a:lnTo>
                    <a:pt x="1640" y="1422"/>
                  </a:lnTo>
                  <a:lnTo>
                    <a:pt x="1661" y="1390"/>
                  </a:lnTo>
                  <a:lnTo>
                    <a:pt x="1681" y="1355"/>
                  </a:lnTo>
                  <a:lnTo>
                    <a:pt x="1698" y="1320"/>
                  </a:lnTo>
                  <a:lnTo>
                    <a:pt x="1714" y="1284"/>
                  </a:lnTo>
                  <a:lnTo>
                    <a:pt x="1729" y="1247"/>
                  </a:lnTo>
                  <a:lnTo>
                    <a:pt x="1742" y="1208"/>
                  </a:lnTo>
                  <a:lnTo>
                    <a:pt x="1753" y="1170"/>
                  </a:lnTo>
                  <a:lnTo>
                    <a:pt x="1761" y="1130"/>
                  </a:lnTo>
                  <a:lnTo>
                    <a:pt x="1881" y="1130"/>
                  </a:lnTo>
                  <a:lnTo>
                    <a:pt x="1881" y="1130"/>
                  </a:lnTo>
                  <a:lnTo>
                    <a:pt x="1888" y="1129"/>
                  </a:lnTo>
                  <a:lnTo>
                    <a:pt x="1895" y="1129"/>
                  </a:lnTo>
                  <a:lnTo>
                    <a:pt x="1907" y="1124"/>
                  </a:lnTo>
                  <a:lnTo>
                    <a:pt x="1919" y="1119"/>
                  </a:lnTo>
                  <a:lnTo>
                    <a:pt x="1928" y="1110"/>
                  </a:lnTo>
                  <a:lnTo>
                    <a:pt x="1936" y="1100"/>
                  </a:lnTo>
                  <a:lnTo>
                    <a:pt x="1943" y="1088"/>
                  </a:lnTo>
                  <a:lnTo>
                    <a:pt x="1947" y="1076"/>
                  </a:lnTo>
                  <a:lnTo>
                    <a:pt x="1948" y="1069"/>
                  </a:lnTo>
                  <a:lnTo>
                    <a:pt x="1948" y="1062"/>
                  </a:lnTo>
                  <a:lnTo>
                    <a:pt x="1948" y="888"/>
                  </a:lnTo>
                  <a:lnTo>
                    <a:pt x="1948" y="888"/>
                  </a:lnTo>
                  <a:lnTo>
                    <a:pt x="1948" y="881"/>
                  </a:lnTo>
                  <a:lnTo>
                    <a:pt x="1947" y="874"/>
                  </a:lnTo>
                  <a:lnTo>
                    <a:pt x="1943" y="862"/>
                  </a:lnTo>
                  <a:lnTo>
                    <a:pt x="1936" y="850"/>
                  </a:lnTo>
                  <a:lnTo>
                    <a:pt x="1928" y="841"/>
                  </a:lnTo>
                  <a:lnTo>
                    <a:pt x="1919" y="833"/>
                  </a:lnTo>
                  <a:lnTo>
                    <a:pt x="1907" y="826"/>
                  </a:lnTo>
                  <a:lnTo>
                    <a:pt x="1895" y="822"/>
                  </a:lnTo>
                  <a:lnTo>
                    <a:pt x="1888" y="821"/>
                  </a:lnTo>
                  <a:lnTo>
                    <a:pt x="1881" y="821"/>
                  </a:lnTo>
                  <a:lnTo>
                    <a:pt x="1881" y="821"/>
                  </a:lnTo>
                  <a:close/>
                </a:path>
              </a:pathLst>
            </a:custGeom>
            <a:solidFill>
              <a:srgbClr val="FEB80A">
                <a:lumMod val="60000"/>
                <a:lumOff val="40000"/>
              </a:srgbClr>
            </a:solidFill>
            <a:ln>
              <a:noFill/>
            </a:ln>
          </p:spPr>
          <p:txBody>
            <a:bodyPr vert="horz" wrap="square" lIns="91440" tIns="45720" rIns="91440" bIns="45720" numCol="1" anchor="t" anchorCtr="0" compatLnSpc="1">
              <a:prstTxWarp prst="textNoShape">
                <a:avLst/>
              </a:prstTxWarp>
            </a:bodyPr>
            <a:lstStyle/>
            <a:p>
              <a:pPr marL="0" marR="0" lvl="0" indent="0" defTabSz="910631" eaLnBrk="1" fontAlgn="auto" latinLnBrk="0" hangingPunct="1">
                <a:lnSpc>
                  <a:spcPct val="100000"/>
                </a:lnSpc>
                <a:spcBef>
                  <a:spcPts val="0"/>
                </a:spcBef>
                <a:spcAft>
                  <a:spcPts val="0"/>
                </a:spcAft>
                <a:buClrTx/>
                <a:buSzTx/>
                <a:buFontTx/>
                <a:buNone/>
                <a:tabLst/>
                <a:defRPr/>
              </a:pPr>
              <a:endParaRPr kumimoji="0" lang="ko-KR" altLang="en-US" sz="1800" b="0" i="0" u="none" strike="noStrike" kern="0" cap="none" spc="0" normalizeH="0" baseline="0" noProof="0">
                <a:ln>
                  <a:noFill/>
                </a:ln>
                <a:solidFill>
                  <a:prstClr val="black"/>
                </a:solidFill>
                <a:effectLst/>
                <a:uLnTx/>
                <a:uFillTx/>
                <a:latin typeface="나눔고딕 ExtraBold"/>
              </a:endParaRPr>
            </a:p>
          </p:txBody>
        </p:sp>
        <p:sp>
          <p:nvSpPr>
            <p:cNvPr id="458" name="Freeform 7"/>
            <p:cNvSpPr>
              <a:spLocks/>
            </p:cNvSpPr>
            <p:nvPr/>
          </p:nvSpPr>
          <p:spPr bwMode="auto">
            <a:xfrm>
              <a:off x="1670050" y="2717801"/>
              <a:ext cx="354013" cy="261938"/>
            </a:xfrm>
            <a:custGeom>
              <a:avLst/>
              <a:gdLst>
                <a:gd name="T0" fmla="*/ 80 w 223"/>
                <a:gd name="T1" fmla="*/ 135 h 165"/>
                <a:gd name="T2" fmla="*/ 155 w 223"/>
                <a:gd name="T3" fmla="*/ 149 h 165"/>
                <a:gd name="T4" fmla="*/ 162 w 223"/>
                <a:gd name="T5" fmla="*/ 143 h 165"/>
                <a:gd name="T6" fmla="*/ 162 w 223"/>
                <a:gd name="T7" fmla="*/ 143 h 165"/>
                <a:gd name="T8" fmla="*/ 177 w 223"/>
                <a:gd name="T9" fmla="*/ 112 h 165"/>
                <a:gd name="T10" fmla="*/ 193 w 223"/>
                <a:gd name="T11" fmla="*/ 81 h 165"/>
                <a:gd name="T12" fmla="*/ 193 w 223"/>
                <a:gd name="T13" fmla="*/ 81 h 165"/>
                <a:gd name="T14" fmla="*/ 207 w 223"/>
                <a:gd name="T15" fmla="*/ 57 h 165"/>
                <a:gd name="T16" fmla="*/ 223 w 223"/>
                <a:gd name="T17" fmla="*/ 35 h 165"/>
                <a:gd name="T18" fmla="*/ 208 w 223"/>
                <a:gd name="T19" fmla="*/ 2 h 165"/>
                <a:gd name="T20" fmla="*/ 163 w 223"/>
                <a:gd name="T21" fmla="*/ 0 h 165"/>
                <a:gd name="T22" fmla="*/ 163 w 223"/>
                <a:gd name="T23" fmla="*/ 0 h 165"/>
                <a:gd name="T24" fmla="*/ 139 w 223"/>
                <a:gd name="T25" fmla="*/ 13 h 165"/>
                <a:gd name="T26" fmla="*/ 115 w 223"/>
                <a:gd name="T27" fmla="*/ 27 h 165"/>
                <a:gd name="T28" fmla="*/ 93 w 223"/>
                <a:gd name="T29" fmla="*/ 42 h 165"/>
                <a:gd name="T30" fmla="*/ 72 w 223"/>
                <a:gd name="T31" fmla="*/ 59 h 165"/>
                <a:gd name="T32" fmla="*/ 53 w 223"/>
                <a:gd name="T33" fmla="*/ 77 h 165"/>
                <a:gd name="T34" fmla="*/ 34 w 223"/>
                <a:gd name="T35" fmla="*/ 95 h 165"/>
                <a:gd name="T36" fmla="*/ 17 w 223"/>
                <a:gd name="T37" fmla="*/ 114 h 165"/>
                <a:gd name="T38" fmla="*/ 0 w 223"/>
                <a:gd name="T39" fmla="*/ 132 h 165"/>
                <a:gd name="T40" fmla="*/ 0 w 223"/>
                <a:gd name="T41" fmla="*/ 132 h 165"/>
                <a:gd name="T42" fmla="*/ 30 w 223"/>
                <a:gd name="T43" fmla="*/ 150 h 165"/>
                <a:gd name="T44" fmla="*/ 63 w 223"/>
                <a:gd name="T45" fmla="*/ 165 h 165"/>
                <a:gd name="T46" fmla="*/ 80 w 223"/>
                <a:gd name="T47" fmla="*/ 135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23" h="165">
                  <a:moveTo>
                    <a:pt x="80" y="135"/>
                  </a:moveTo>
                  <a:lnTo>
                    <a:pt x="155" y="149"/>
                  </a:lnTo>
                  <a:lnTo>
                    <a:pt x="162" y="143"/>
                  </a:lnTo>
                  <a:lnTo>
                    <a:pt x="162" y="143"/>
                  </a:lnTo>
                  <a:lnTo>
                    <a:pt x="177" y="112"/>
                  </a:lnTo>
                  <a:lnTo>
                    <a:pt x="193" y="81"/>
                  </a:lnTo>
                  <a:lnTo>
                    <a:pt x="193" y="81"/>
                  </a:lnTo>
                  <a:lnTo>
                    <a:pt x="207" y="57"/>
                  </a:lnTo>
                  <a:lnTo>
                    <a:pt x="223" y="35"/>
                  </a:lnTo>
                  <a:lnTo>
                    <a:pt x="208" y="2"/>
                  </a:lnTo>
                  <a:lnTo>
                    <a:pt x="163" y="0"/>
                  </a:lnTo>
                  <a:lnTo>
                    <a:pt x="163" y="0"/>
                  </a:lnTo>
                  <a:lnTo>
                    <a:pt x="139" y="13"/>
                  </a:lnTo>
                  <a:lnTo>
                    <a:pt x="115" y="27"/>
                  </a:lnTo>
                  <a:lnTo>
                    <a:pt x="93" y="42"/>
                  </a:lnTo>
                  <a:lnTo>
                    <a:pt x="72" y="59"/>
                  </a:lnTo>
                  <a:lnTo>
                    <a:pt x="53" y="77"/>
                  </a:lnTo>
                  <a:lnTo>
                    <a:pt x="34" y="95"/>
                  </a:lnTo>
                  <a:lnTo>
                    <a:pt x="17" y="114"/>
                  </a:lnTo>
                  <a:lnTo>
                    <a:pt x="0" y="132"/>
                  </a:lnTo>
                  <a:lnTo>
                    <a:pt x="0" y="132"/>
                  </a:lnTo>
                  <a:lnTo>
                    <a:pt x="30" y="150"/>
                  </a:lnTo>
                  <a:lnTo>
                    <a:pt x="63" y="165"/>
                  </a:lnTo>
                  <a:lnTo>
                    <a:pt x="80" y="135"/>
                  </a:lnTo>
                  <a:close/>
                </a:path>
              </a:pathLst>
            </a:custGeom>
            <a:solidFill>
              <a:srgbClr val="4E5B6F">
                <a:lumMod val="75000"/>
              </a:srgbClr>
            </a:solidFill>
            <a:ln>
              <a:noFill/>
            </a:ln>
          </p:spPr>
          <p:txBody>
            <a:bodyPr vert="horz" wrap="square" lIns="91440" tIns="45720" rIns="91440" bIns="45720" numCol="1" anchor="t" anchorCtr="0" compatLnSpc="1">
              <a:prstTxWarp prst="textNoShape">
                <a:avLst/>
              </a:prstTxWarp>
            </a:bodyPr>
            <a:lstStyle/>
            <a:p>
              <a:pPr marL="0" marR="0" lvl="0" indent="0" defTabSz="910631" eaLnBrk="1" fontAlgn="auto" latinLnBrk="0" hangingPunct="1">
                <a:lnSpc>
                  <a:spcPct val="100000"/>
                </a:lnSpc>
                <a:spcBef>
                  <a:spcPts val="0"/>
                </a:spcBef>
                <a:spcAft>
                  <a:spcPts val="0"/>
                </a:spcAft>
                <a:buClrTx/>
                <a:buSzTx/>
                <a:buFontTx/>
                <a:buNone/>
                <a:tabLst/>
                <a:defRPr/>
              </a:pPr>
              <a:endParaRPr kumimoji="0" lang="ko-KR" altLang="en-US" sz="1800" b="0" i="0" u="none" strike="noStrike" kern="0" cap="none" spc="0" normalizeH="0" baseline="0" noProof="0">
                <a:ln>
                  <a:noFill/>
                </a:ln>
                <a:solidFill>
                  <a:prstClr val="black"/>
                </a:solidFill>
                <a:effectLst/>
                <a:uLnTx/>
                <a:uFillTx/>
                <a:latin typeface="나눔고딕 ExtraBold"/>
              </a:endParaRPr>
            </a:p>
          </p:txBody>
        </p:sp>
        <p:sp>
          <p:nvSpPr>
            <p:cNvPr id="459" name="Freeform 8"/>
            <p:cNvSpPr>
              <a:spLocks/>
            </p:cNvSpPr>
            <p:nvPr/>
          </p:nvSpPr>
          <p:spPr bwMode="auto">
            <a:xfrm>
              <a:off x="1560513" y="2968626"/>
              <a:ext cx="184150" cy="155575"/>
            </a:xfrm>
            <a:custGeom>
              <a:avLst/>
              <a:gdLst>
                <a:gd name="T0" fmla="*/ 48 w 116"/>
                <a:gd name="T1" fmla="*/ 0 h 98"/>
                <a:gd name="T2" fmla="*/ 48 w 116"/>
                <a:gd name="T3" fmla="*/ 0 h 98"/>
                <a:gd name="T4" fmla="*/ 27 w 116"/>
                <a:gd name="T5" fmla="*/ 28 h 98"/>
                <a:gd name="T6" fmla="*/ 12 w 116"/>
                <a:gd name="T7" fmla="*/ 50 h 98"/>
                <a:gd name="T8" fmla="*/ 0 w 116"/>
                <a:gd name="T9" fmla="*/ 71 h 98"/>
                <a:gd name="T10" fmla="*/ 38 w 116"/>
                <a:gd name="T11" fmla="*/ 98 h 98"/>
                <a:gd name="T12" fmla="*/ 96 w 116"/>
                <a:gd name="T13" fmla="*/ 69 h 98"/>
                <a:gd name="T14" fmla="*/ 116 w 116"/>
                <a:gd name="T15" fmla="*/ 35 h 98"/>
                <a:gd name="T16" fmla="*/ 116 w 116"/>
                <a:gd name="T17" fmla="*/ 35 h 98"/>
                <a:gd name="T18" fmla="*/ 95 w 116"/>
                <a:gd name="T19" fmla="*/ 26 h 98"/>
                <a:gd name="T20" fmla="*/ 75 w 116"/>
                <a:gd name="T21" fmla="*/ 15 h 98"/>
                <a:gd name="T22" fmla="*/ 75 w 116"/>
                <a:gd name="T23" fmla="*/ 15 h 98"/>
                <a:gd name="T24" fmla="*/ 48 w 116"/>
                <a:gd name="T25" fmla="*/ 0 h 98"/>
                <a:gd name="T26" fmla="*/ 48 w 116"/>
                <a:gd name="T27" fmla="*/ 0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6" h="98">
                  <a:moveTo>
                    <a:pt x="48" y="0"/>
                  </a:moveTo>
                  <a:lnTo>
                    <a:pt x="48" y="0"/>
                  </a:lnTo>
                  <a:lnTo>
                    <a:pt x="27" y="28"/>
                  </a:lnTo>
                  <a:lnTo>
                    <a:pt x="12" y="50"/>
                  </a:lnTo>
                  <a:lnTo>
                    <a:pt x="0" y="71"/>
                  </a:lnTo>
                  <a:lnTo>
                    <a:pt x="38" y="98"/>
                  </a:lnTo>
                  <a:lnTo>
                    <a:pt x="96" y="69"/>
                  </a:lnTo>
                  <a:lnTo>
                    <a:pt x="116" y="35"/>
                  </a:lnTo>
                  <a:lnTo>
                    <a:pt x="116" y="35"/>
                  </a:lnTo>
                  <a:lnTo>
                    <a:pt x="95" y="26"/>
                  </a:lnTo>
                  <a:lnTo>
                    <a:pt x="75" y="15"/>
                  </a:lnTo>
                  <a:lnTo>
                    <a:pt x="75" y="15"/>
                  </a:lnTo>
                  <a:lnTo>
                    <a:pt x="48" y="0"/>
                  </a:lnTo>
                  <a:lnTo>
                    <a:pt x="48" y="0"/>
                  </a:lnTo>
                  <a:close/>
                </a:path>
              </a:pathLst>
            </a:custGeom>
            <a:solidFill>
              <a:srgbClr val="4E5B6F">
                <a:lumMod val="75000"/>
              </a:srgbClr>
            </a:solidFill>
            <a:ln>
              <a:noFill/>
            </a:ln>
          </p:spPr>
          <p:txBody>
            <a:bodyPr vert="horz" wrap="square" lIns="91440" tIns="45720" rIns="91440" bIns="45720" numCol="1" anchor="t" anchorCtr="0" compatLnSpc="1">
              <a:prstTxWarp prst="textNoShape">
                <a:avLst/>
              </a:prstTxWarp>
            </a:bodyPr>
            <a:lstStyle/>
            <a:p>
              <a:pPr marL="0" marR="0" lvl="0" indent="0" defTabSz="910631" eaLnBrk="1" fontAlgn="auto" latinLnBrk="0" hangingPunct="1">
                <a:lnSpc>
                  <a:spcPct val="100000"/>
                </a:lnSpc>
                <a:spcBef>
                  <a:spcPts val="0"/>
                </a:spcBef>
                <a:spcAft>
                  <a:spcPts val="0"/>
                </a:spcAft>
                <a:buClrTx/>
                <a:buSzTx/>
                <a:buFontTx/>
                <a:buNone/>
                <a:tabLst/>
                <a:defRPr/>
              </a:pPr>
              <a:endParaRPr kumimoji="0" lang="ko-KR" altLang="en-US" sz="1800" b="0" i="0" u="none" strike="noStrike" kern="0" cap="none" spc="0" normalizeH="0" baseline="0" noProof="0">
                <a:ln>
                  <a:noFill/>
                </a:ln>
                <a:solidFill>
                  <a:prstClr val="black"/>
                </a:solidFill>
                <a:effectLst/>
                <a:uLnTx/>
                <a:uFillTx/>
                <a:latin typeface="나눔고딕 ExtraBold"/>
              </a:endParaRPr>
            </a:p>
          </p:txBody>
        </p:sp>
        <p:sp>
          <p:nvSpPr>
            <p:cNvPr id="460" name="Freeform 9"/>
            <p:cNvSpPr>
              <a:spLocks/>
            </p:cNvSpPr>
            <p:nvPr/>
          </p:nvSpPr>
          <p:spPr bwMode="auto">
            <a:xfrm>
              <a:off x="2147888" y="2609851"/>
              <a:ext cx="223838" cy="195263"/>
            </a:xfrm>
            <a:custGeom>
              <a:avLst/>
              <a:gdLst>
                <a:gd name="T0" fmla="*/ 18 w 141"/>
                <a:gd name="T1" fmla="*/ 123 h 123"/>
                <a:gd name="T2" fmla="*/ 80 w 141"/>
                <a:gd name="T3" fmla="*/ 61 h 123"/>
                <a:gd name="T4" fmla="*/ 141 w 141"/>
                <a:gd name="T5" fmla="*/ 38 h 123"/>
                <a:gd name="T6" fmla="*/ 119 w 141"/>
                <a:gd name="T7" fmla="*/ 0 h 123"/>
                <a:gd name="T8" fmla="*/ 119 w 141"/>
                <a:gd name="T9" fmla="*/ 0 h 123"/>
                <a:gd name="T10" fmla="*/ 111 w 141"/>
                <a:gd name="T11" fmla="*/ 0 h 123"/>
                <a:gd name="T12" fmla="*/ 89 w 141"/>
                <a:gd name="T13" fmla="*/ 2 h 123"/>
                <a:gd name="T14" fmla="*/ 89 w 141"/>
                <a:gd name="T15" fmla="*/ 2 h 123"/>
                <a:gd name="T16" fmla="*/ 77 w 141"/>
                <a:gd name="T17" fmla="*/ 6 h 123"/>
                <a:gd name="T18" fmla="*/ 65 w 141"/>
                <a:gd name="T19" fmla="*/ 12 h 123"/>
                <a:gd name="T20" fmla="*/ 43 w 141"/>
                <a:gd name="T21" fmla="*/ 26 h 123"/>
                <a:gd name="T22" fmla="*/ 21 w 141"/>
                <a:gd name="T23" fmla="*/ 42 h 123"/>
                <a:gd name="T24" fmla="*/ 0 w 141"/>
                <a:gd name="T25" fmla="*/ 61 h 123"/>
                <a:gd name="T26" fmla="*/ 18 w 141"/>
                <a:gd name="T27" fmla="*/ 123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41" h="123">
                  <a:moveTo>
                    <a:pt x="18" y="123"/>
                  </a:moveTo>
                  <a:lnTo>
                    <a:pt x="80" y="61"/>
                  </a:lnTo>
                  <a:lnTo>
                    <a:pt x="141" y="38"/>
                  </a:lnTo>
                  <a:lnTo>
                    <a:pt x="119" y="0"/>
                  </a:lnTo>
                  <a:lnTo>
                    <a:pt x="119" y="0"/>
                  </a:lnTo>
                  <a:lnTo>
                    <a:pt x="111" y="0"/>
                  </a:lnTo>
                  <a:lnTo>
                    <a:pt x="89" y="2"/>
                  </a:lnTo>
                  <a:lnTo>
                    <a:pt x="89" y="2"/>
                  </a:lnTo>
                  <a:lnTo>
                    <a:pt x="77" y="6"/>
                  </a:lnTo>
                  <a:lnTo>
                    <a:pt x="65" y="12"/>
                  </a:lnTo>
                  <a:lnTo>
                    <a:pt x="43" y="26"/>
                  </a:lnTo>
                  <a:lnTo>
                    <a:pt x="21" y="42"/>
                  </a:lnTo>
                  <a:lnTo>
                    <a:pt x="0" y="61"/>
                  </a:lnTo>
                  <a:lnTo>
                    <a:pt x="18" y="123"/>
                  </a:lnTo>
                  <a:close/>
                </a:path>
              </a:pathLst>
            </a:custGeom>
            <a:solidFill>
              <a:srgbClr val="4E5B6F">
                <a:lumMod val="75000"/>
              </a:srgbClr>
            </a:solidFill>
            <a:ln>
              <a:noFill/>
            </a:ln>
          </p:spPr>
          <p:txBody>
            <a:bodyPr vert="horz" wrap="square" lIns="91440" tIns="45720" rIns="91440" bIns="45720" numCol="1" anchor="t" anchorCtr="0" compatLnSpc="1">
              <a:prstTxWarp prst="textNoShape">
                <a:avLst/>
              </a:prstTxWarp>
            </a:bodyPr>
            <a:lstStyle/>
            <a:p>
              <a:pPr marL="0" marR="0" lvl="0" indent="0" defTabSz="910631" eaLnBrk="1" fontAlgn="auto" latinLnBrk="0" hangingPunct="1">
                <a:lnSpc>
                  <a:spcPct val="100000"/>
                </a:lnSpc>
                <a:spcBef>
                  <a:spcPts val="0"/>
                </a:spcBef>
                <a:spcAft>
                  <a:spcPts val="0"/>
                </a:spcAft>
                <a:buClrTx/>
                <a:buSzTx/>
                <a:buFontTx/>
                <a:buNone/>
                <a:tabLst/>
                <a:defRPr/>
              </a:pPr>
              <a:endParaRPr kumimoji="0" lang="ko-KR" altLang="en-US" sz="1800" b="0" i="0" u="none" strike="noStrike" kern="0" cap="none" spc="0" normalizeH="0" baseline="0" noProof="0">
                <a:ln>
                  <a:noFill/>
                </a:ln>
                <a:solidFill>
                  <a:prstClr val="black"/>
                </a:solidFill>
                <a:effectLst/>
                <a:uLnTx/>
                <a:uFillTx/>
                <a:latin typeface="나눔고딕 ExtraBold"/>
              </a:endParaRPr>
            </a:p>
          </p:txBody>
        </p:sp>
        <p:sp>
          <p:nvSpPr>
            <p:cNvPr id="461" name="Freeform 10"/>
            <p:cNvSpPr>
              <a:spLocks/>
            </p:cNvSpPr>
            <p:nvPr/>
          </p:nvSpPr>
          <p:spPr bwMode="auto">
            <a:xfrm>
              <a:off x="1498600" y="3602038"/>
              <a:ext cx="377825" cy="531813"/>
            </a:xfrm>
            <a:custGeom>
              <a:avLst/>
              <a:gdLst>
                <a:gd name="T0" fmla="*/ 193 w 238"/>
                <a:gd name="T1" fmla="*/ 0 h 335"/>
                <a:gd name="T2" fmla="*/ 14 w 238"/>
                <a:gd name="T3" fmla="*/ 0 h 335"/>
                <a:gd name="T4" fmla="*/ 0 w 238"/>
                <a:gd name="T5" fmla="*/ 42 h 335"/>
                <a:gd name="T6" fmla="*/ 44 w 238"/>
                <a:gd name="T7" fmla="*/ 182 h 335"/>
                <a:gd name="T8" fmla="*/ 98 w 238"/>
                <a:gd name="T9" fmla="*/ 218 h 335"/>
                <a:gd name="T10" fmla="*/ 144 w 238"/>
                <a:gd name="T11" fmla="*/ 335 h 335"/>
                <a:gd name="T12" fmla="*/ 144 w 238"/>
                <a:gd name="T13" fmla="*/ 335 h 335"/>
                <a:gd name="T14" fmla="*/ 166 w 238"/>
                <a:gd name="T15" fmla="*/ 324 h 335"/>
                <a:gd name="T16" fmla="*/ 190 w 238"/>
                <a:gd name="T17" fmla="*/ 315 h 335"/>
                <a:gd name="T18" fmla="*/ 214 w 238"/>
                <a:gd name="T19" fmla="*/ 305 h 335"/>
                <a:gd name="T20" fmla="*/ 238 w 238"/>
                <a:gd name="T21" fmla="*/ 296 h 335"/>
                <a:gd name="T22" fmla="*/ 238 w 238"/>
                <a:gd name="T23" fmla="*/ 296 h 335"/>
                <a:gd name="T24" fmla="*/ 228 w 238"/>
                <a:gd name="T25" fmla="*/ 261 h 335"/>
                <a:gd name="T26" fmla="*/ 220 w 238"/>
                <a:gd name="T27" fmla="*/ 227 h 335"/>
                <a:gd name="T28" fmla="*/ 212 w 238"/>
                <a:gd name="T29" fmla="*/ 191 h 335"/>
                <a:gd name="T30" fmla="*/ 206 w 238"/>
                <a:gd name="T31" fmla="*/ 153 h 335"/>
                <a:gd name="T32" fmla="*/ 200 w 238"/>
                <a:gd name="T33" fmla="*/ 116 h 335"/>
                <a:gd name="T34" fmla="*/ 197 w 238"/>
                <a:gd name="T35" fmla="*/ 78 h 335"/>
                <a:gd name="T36" fmla="*/ 194 w 238"/>
                <a:gd name="T37" fmla="*/ 39 h 335"/>
                <a:gd name="T38" fmla="*/ 193 w 238"/>
                <a:gd name="T39" fmla="*/ 0 h 335"/>
                <a:gd name="T40" fmla="*/ 193 w 238"/>
                <a:gd name="T41" fmla="*/ 0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38" h="335">
                  <a:moveTo>
                    <a:pt x="193" y="0"/>
                  </a:moveTo>
                  <a:lnTo>
                    <a:pt x="14" y="0"/>
                  </a:lnTo>
                  <a:lnTo>
                    <a:pt x="0" y="42"/>
                  </a:lnTo>
                  <a:lnTo>
                    <a:pt x="44" y="182"/>
                  </a:lnTo>
                  <a:lnTo>
                    <a:pt x="98" y="218"/>
                  </a:lnTo>
                  <a:lnTo>
                    <a:pt x="144" y="335"/>
                  </a:lnTo>
                  <a:lnTo>
                    <a:pt x="144" y="335"/>
                  </a:lnTo>
                  <a:lnTo>
                    <a:pt x="166" y="324"/>
                  </a:lnTo>
                  <a:lnTo>
                    <a:pt x="190" y="315"/>
                  </a:lnTo>
                  <a:lnTo>
                    <a:pt x="214" y="305"/>
                  </a:lnTo>
                  <a:lnTo>
                    <a:pt x="238" y="296"/>
                  </a:lnTo>
                  <a:lnTo>
                    <a:pt x="238" y="296"/>
                  </a:lnTo>
                  <a:lnTo>
                    <a:pt x="228" y="261"/>
                  </a:lnTo>
                  <a:lnTo>
                    <a:pt x="220" y="227"/>
                  </a:lnTo>
                  <a:lnTo>
                    <a:pt x="212" y="191"/>
                  </a:lnTo>
                  <a:lnTo>
                    <a:pt x="206" y="153"/>
                  </a:lnTo>
                  <a:lnTo>
                    <a:pt x="200" y="116"/>
                  </a:lnTo>
                  <a:lnTo>
                    <a:pt x="197" y="78"/>
                  </a:lnTo>
                  <a:lnTo>
                    <a:pt x="194" y="39"/>
                  </a:lnTo>
                  <a:lnTo>
                    <a:pt x="193" y="0"/>
                  </a:lnTo>
                  <a:lnTo>
                    <a:pt x="193" y="0"/>
                  </a:lnTo>
                  <a:close/>
                </a:path>
              </a:pathLst>
            </a:custGeom>
            <a:solidFill>
              <a:srgbClr val="4E5B6F">
                <a:lumMod val="75000"/>
              </a:srgbClr>
            </a:solidFill>
            <a:ln>
              <a:noFill/>
            </a:ln>
          </p:spPr>
          <p:txBody>
            <a:bodyPr vert="horz" wrap="square" lIns="91440" tIns="45720" rIns="91440" bIns="45720" numCol="1" anchor="t" anchorCtr="0" compatLnSpc="1">
              <a:prstTxWarp prst="textNoShape">
                <a:avLst/>
              </a:prstTxWarp>
            </a:bodyPr>
            <a:lstStyle/>
            <a:p>
              <a:pPr marL="0" marR="0" lvl="0" indent="0" defTabSz="910631" eaLnBrk="1" fontAlgn="auto" latinLnBrk="0" hangingPunct="1">
                <a:lnSpc>
                  <a:spcPct val="100000"/>
                </a:lnSpc>
                <a:spcBef>
                  <a:spcPts val="0"/>
                </a:spcBef>
                <a:spcAft>
                  <a:spcPts val="0"/>
                </a:spcAft>
                <a:buClrTx/>
                <a:buSzTx/>
                <a:buFontTx/>
                <a:buNone/>
                <a:tabLst/>
                <a:defRPr/>
              </a:pPr>
              <a:endParaRPr kumimoji="0" lang="ko-KR" altLang="en-US" sz="1800" b="0" i="0" u="none" strike="noStrike" kern="0" cap="none" spc="0" normalizeH="0" baseline="0" noProof="0">
                <a:ln>
                  <a:noFill/>
                </a:ln>
                <a:solidFill>
                  <a:prstClr val="black"/>
                </a:solidFill>
                <a:effectLst/>
                <a:uLnTx/>
                <a:uFillTx/>
                <a:latin typeface="나눔고딕 ExtraBold"/>
              </a:endParaRPr>
            </a:p>
          </p:txBody>
        </p:sp>
        <p:sp>
          <p:nvSpPr>
            <p:cNvPr id="462" name="Freeform 11"/>
            <p:cNvSpPr>
              <a:spLocks/>
            </p:cNvSpPr>
            <p:nvPr/>
          </p:nvSpPr>
          <p:spPr bwMode="auto">
            <a:xfrm>
              <a:off x="1539875" y="3446463"/>
              <a:ext cx="252413" cy="103188"/>
            </a:xfrm>
            <a:custGeom>
              <a:avLst/>
              <a:gdLst>
                <a:gd name="T0" fmla="*/ 107 w 159"/>
                <a:gd name="T1" fmla="*/ 1 h 65"/>
                <a:gd name="T2" fmla="*/ 22 w 159"/>
                <a:gd name="T3" fmla="*/ 0 h 65"/>
                <a:gd name="T4" fmla="*/ 0 w 159"/>
                <a:gd name="T5" fmla="*/ 65 h 65"/>
                <a:gd name="T6" fmla="*/ 159 w 159"/>
                <a:gd name="T7" fmla="*/ 65 h 65"/>
                <a:gd name="T8" fmla="*/ 107 w 159"/>
                <a:gd name="T9" fmla="*/ 1 h 65"/>
              </a:gdLst>
              <a:ahLst/>
              <a:cxnLst>
                <a:cxn ang="0">
                  <a:pos x="T0" y="T1"/>
                </a:cxn>
                <a:cxn ang="0">
                  <a:pos x="T2" y="T3"/>
                </a:cxn>
                <a:cxn ang="0">
                  <a:pos x="T4" y="T5"/>
                </a:cxn>
                <a:cxn ang="0">
                  <a:pos x="T6" y="T7"/>
                </a:cxn>
                <a:cxn ang="0">
                  <a:pos x="T8" y="T9"/>
                </a:cxn>
              </a:cxnLst>
              <a:rect l="0" t="0" r="r" b="b"/>
              <a:pathLst>
                <a:path w="159" h="65">
                  <a:moveTo>
                    <a:pt x="107" y="1"/>
                  </a:moveTo>
                  <a:lnTo>
                    <a:pt x="22" y="0"/>
                  </a:lnTo>
                  <a:lnTo>
                    <a:pt x="0" y="65"/>
                  </a:lnTo>
                  <a:lnTo>
                    <a:pt x="159" y="65"/>
                  </a:lnTo>
                  <a:lnTo>
                    <a:pt x="107" y="1"/>
                  </a:lnTo>
                  <a:close/>
                </a:path>
              </a:pathLst>
            </a:custGeom>
            <a:solidFill>
              <a:srgbClr val="4E5B6F">
                <a:lumMod val="75000"/>
              </a:srgbClr>
            </a:solidFill>
            <a:ln>
              <a:noFill/>
            </a:ln>
          </p:spPr>
          <p:txBody>
            <a:bodyPr vert="horz" wrap="square" lIns="91440" tIns="45720" rIns="91440" bIns="45720" numCol="1" anchor="t" anchorCtr="0" compatLnSpc="1">
              <a:prstTxWarp prst="textNoShape">
                <a:avLst/>
              </a:prstTxWarp>
            </a:bodyPr>
            <a:lstStyle/>
            <a:p>
              <a:pPr marL="0" marR="0" lvl="0" indent="0" defTabSz="910631" eaLnBrk="1" fontAlgn="auto" latinLnBrk="0" hangingPunct="1">
                <a:lnSpc>
                  <a:spcPct val="100000"/>
                </a:lnSpc>
                <a:spcBef>
                  <a:spcPts val="0"/>
                </a:spcBef>
                <a:spcAft>
                  <a:spcPts val="0"/>
                </a:spcAft>
                <a:buClrTx/>
                <a:buSzTx/>
                <a:buFontTx/>
                <a:buNone/>
                <a:tabLst/>
                <a:defRPr/>
              </a:pPr>
              <a:endParaRPr kumimoji="0" lang="ko-KR" altLang="en-US" sz="1800" b="0" i="0" u="none" strike="noStrike" kern="0" cap="none" spc="0" normalizeH="0" baseline="0" noProof="0">
                <a:ln>
                  <a:noFill/>
                </a:ln>
                <a:solidFill>
                  <a:prstClr val="black"/>
                </a:solidFill>
                <a:effectLst/>
                <a:uLnTx/>
                <a:uFillTx/>
                <a:latin typeface="나눔고딕 ExtraBold"/>
              </a:endParaRPr>
            </a:p>
          </p:txBody>
        </p:sp>
        <p:sp>
          <p:nvSpPr>
            <p:cNvPr id="463" name="Freeform 12"/>
            <p:cNvSpPr>
              <a:spLocks/>
            </p:cNvSpPr>
            <p:nvPr/>
          </p:nvSpPr>
          <p:spPr bwMode="auto">
            <a:xfrm>
              <a:off x="1746250" y="4121151"/>
              <a:ext cx="209550" cy="263525"/>
            </a:xfrm>
            <a:custGeom>
              <a:avLst/>
              <a:gdLst>
                <a:gd name="T0" fmla="*/ 120 w 132"/>
                <a:gd name="T1" fmla="*/ 166 h 166"/>
                <a:gd name="T2" fmla="*/ 132 w 132"/>
                <a:gd name="T3" fmla="*/ 90 h 166"/>
                <a:gd name="T4" fmla="*/ 132 w 132"/>
                <a:gd name="T5" fmla="*/ 90 h 166"/>
                <a:gd name="T6" fmla="*/ 121 w 132"/>
                <a:gd name="T7" fmla="*/ 69 h 166"/>
                <a:gd name="T8" fmla="*/ 111 w 132"/>
                <a:gd name="T9" fmla="*/ 46 h 166"/>
                <a:gd name="T10" fmla="*/ 102 w 132"/>
                <a:gd name="T11" fmla="*/ 24 h 166"/>
                <a:gd name="T12" fmla="*/ 93 w 132"/>
                <a:gd name="T13" fmla="*/ 0 h 166"/>
                <a:gd name="T14" fmla="*/ 93 w 132"/>
                <a:gd name="T15" fmla="*/ 0 h 166"/>
                <a:gd name="T16" fmla="*/ 68 w 132"/>
                <a:gd name="T17" fmla="*/ 9 h 166"/>
                <a:gd name="T18" fmla="*/ 45 w 132"/>
                <a:gd name="T19" fmla="*/ 18 h 166"/>
                <a:gd name="T20" fmla="*/ 22 w 132"/>
                <a:gd name="T21" fmla="*/ 28 h 166"/>
                <a:gd name="T22" fmla="*/ 0 w 132"/>
                <a:gd name="T23" fmla="*/ 38 h 166"/>
                <a:gd name="T24" fmla="*/ 13 w 132"/>
                <a:gd name="T25" fmla="*/ 72 h 166"/>
                <a:gd name="T26" fmla="*/ 120 w 132"/>
                <a:gd name="T27" fmla="*/ 166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2" h="166">
                  <a:moveTo>
                    <a:pt x="120" y="166"/>
                  </a:moveTo>
                  <a:lnTo>
                    <a:pt x="132" y="90"/>
                  </a:lnTo>
                  <a:lnTo>
                    <a:pt x="132" y="90"/>
                  </a:lnTo>
                  <a:lnTo>
                    <a:pt x="121" y="69"/>
                  </a:lnTo>
                  <a:lnTo>
                    <a:pt x="111" y="46"/>
                  </a:lnTo>
                  <a:lnTo>
                    <a:pt x="102" y="24"/>
                  </a:lnTo>
                  <a:lnTo>
                    <a:pt x="93" y="0"/>
                  </a:lnTo>
                  <a:lnTo>
                    <a:pt x="93" y="0"/>
                  </a:lnTo>
                  <a:lnTo>
                    <a:pt x="68" y="9"/>
                  </a:lnTo>
                  <a:lnTo>
                    <a:pt x="45" y="18"/>
                  </a:lnTo>
                  <a:lnTo>
                    <a:pt x="22" y="28"/>
                  </a:lnTo>
                  <a:lnTo>
                    <a:pt x="0" y="38"/>
                  </a:lnTo>
                  <a:lnTo>
                    <a:pt x="13" y="72"/>
                  </a:lnTo>
                  <a:lnTo>
                    <a:pt x="120" y="166"/>
                  </a:lnTo>
                  <a:close/>
                </a:path>
              </a:pathLst>
            </a:custGeom>
            <a:solidFill>
              <a:srgbClr val="4E5B6F">
                <a:lumMod val="75000"/>
              </a:srgbClr>
            </a:solidFill>
            <a:ln>
              <a:noFill/>
            </a:ln>
          </p:spPr>
          <p:txBody>
            <a:bodyPr vert="horz" wrap="square" lIns="91440" tIns="45720" rIns="91440" bIns="45720" numCol="1" anchor="t" anchorCtr="0" compatLnSpc="1">
              <a:prstTxWarp prst="textNoShape">
                <a:avLst/>
              </a:prstTxWarp>
            </a:bodyPr>
            <a:lstStyle/>
            <a:p>
              <a:pPr marL="0" marR="0" lvl="0" indent="0" defTabSz="910631" eaLnBrk="1" fontAlgn="auto" latinLnBrk="0" hangingPunct="1">
                <a:lnSpc>
                  <a:spcPct val="100000"/>
                </a:lnSpc>
                <a:spcBef>
                  <a:spcPts val="0"/>
                </a:spcBef>
                <a:spcAft>
                  <a:spcPts val="0"/>
                </a:spcAft>
                <a:buClrTx/>
                <a:buSzTx/>
                <a:buFontTx/>
                <a:buNone/>
                <a:tabLst/>
                <a:defRPr/>
              </a:pPr>
              <a:endParaRPr kumimoji="0" lang="ko-KR" altLang="en-US" sz="1800" b="0" i="0" u="none" strike="noStrike" kern="0" cap="none" spc="0" normalizeH="0" baseline="0" noProof="0">
                <a:ln>
                  <a:noFill/>
                </a:ln>
                <a:solidFill>
                  <a:prstClr val="black"/>
                </a:solidFill>
                <a:effectLst/>
                <a:uLnTx/>
                <a:uFillTx/>
                <a:latin typeface="나눔고딕 ExtraBold"/>
              </a:endParaRPr>
            </a:p>
          </p:txBody>
        </p:sp>
        <p:sp>
          <p:nvSpPr>
            <p:cNvPr id="464" name="Freeform 13"/>
            <p:cNvSpPr>
              <a:spLocks/>
            </p:cNvSpPr>
            <p:nvPr/>
          </p:nvSpPr>
          <p:spPr bwMode="auto">
            <a:xfrm>
              <a:off x="2432050" y="3602038"/>
              <a:ext cx="496888" cy="455613"/>
            </a:xfrm>
            <a:custGeom>
              <a:avLst/>
              <a:gdLst>
                <a:gd name="T0" fmla="*/ 313 w 313"/>
                <a:gd name="T1" fmla="*/ 181 h 287"/>
                <a:gd name="T2" fmla="*/ 266 w 313"/>
                <a:gd name="T3" fmla="*/ 63 h 287"/>
                <a:gd name="T4" fmla="*/ 282 w 313"/>
                <a:gd name="T5" fmla="*/ 0 h 287"/>
                <a:gd name="T6" fmla="*/ 0 w 313"/>
                <a:gd name="T7" fmla="*/ 0 h 287"/>
                <a:gd name="T8" fmla="*/ 0 w 313"/>
                <a:gd name="T9" fmla="*/ 245 h 287"/>
                <a:gd name="T10" fmla="*/ 0 w 313"/>
                <a:gd name="T11" fmla="*/ 245 h 287"/>
                <a:gd name="T12" fmla="*/ 39 w 313"/>
                <a:gd name="T13" fmla="*/ 246 h 287"/>
                <a:gd name="T14" fmla="*/ 76 w 313"/>
                <a:gd name="T15" fmla="*/ 249 h 287"/>
                <a:gd name="T16" fmla="*/ 112 w 313"/>
                <a:gd name="T17" fmla="*/ 252 h 287"/>
                <a:gd name="T18" fmla="*/ 149 w 313"/>
                <a:gd name="T19" fmla="*/ 257 h 287"/>
                <a:gd name="T20" fmla="*/ 184 w 313"/>
                <a:gd name="T21" fmla="*/ 263 h 287"/>
                <a:gd name="T22" fmla="*/ 219 w 313"/>
                <a:gd name="T23" fmla="*/ 270 h 287"/>
                <a:gd name="T24" fmla="*/ 254 w 313"/>
                <a:gd name="T25" fmla="*/ 278 h 287"/>
                <a:gd name="T26" fmla="*/ 286 w 313"/>
                <a:gd name="T27" fmla="*/ 287 h 287"/>
                <a:gd name="T28" fmla="*/ 286 w 313"/>
                <a:gd name="T29" fmla="*/ 287 h 287"/>
                <a:gd name="T30" fmla="*/ 294 w 313"/>
                <a:gd name="T31" fmla="*/ 261 h 287"/>
                <a:gd name="T32" fmla="*/ 301 w 313"/>
                <a:gd name="T33" fmla="*/ 235 h 287"/>
                <a:gd name="T34" fmla="*/ 307 w 313"/>
                <a:gd name="T35" fmla="*/ 209 h 287"/>
                <a:gd name="T36" fmla="*/ 313 w 313"/>
                <a:gd name="T37" fmla="*/ 181 h 287"/>
                <a:gd name="T38" fmla="*/ 313 w 313"/>
                <a:gd name="T39" fmla="*/ 181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13" h="287">
                  <a:moveTo>
                    <a:pt x="313" y="181"/>
                  </a:moveTo>
                  <a:lnTo>
                    <a:pt x="266" y="63"/>
                  </a:lnTo>
                  <a:lnTo>
                    <a:pt x="282" y="0"/>
                  </a:lnTo>
                  <a:lnTo>
                    <a:pt x="0" y="0"/>
                  </a:lnTo>
                  <a:lnTo>
                    <a:pt x="0" y="245"/>
                  </a:lnTo>
                  <a:lnTo>
                    <a:pt x="0" y="245"/>
                  </a:lnTo>
                  <a:lnTo>
                    <a:pt x="39" y="246"/>
                  </a:lnTo>
                  <a:lnTo>
                    <a:pt x="76" y="249"/>
                  </a:lnTo>
                  <a:lnTo>
                    <a:pt x="112" y="252"/>
                  </a:lnTo>
                  <a:lnTo>
                    <a:pt x="149" y="257"/>
                  </a:lnTo>
                  <a:lnTo>
                    <a:pt x="184" y="263"/>
                  </a:lnTo>
                  <a:lnTo>
                    <a:pt x="219" y="270"/>
                  </a:lnTo>
                  <a:lnTo>
                    <a:pt x="254" y="278"/>
                  </a:lnTo>
                  <a:lnTo>
                    <a:pt x="286" y="287"/>
                  </a:lnTo>
                  <a:lnTo>
                    <a:pt x="286" y="287"/>
                  </a:lnTo>
                  <a:lnTo>
                    <a:pt x="294" y="261"/>
                  </a:lnTo>
                  <a:lnTo>
                    <a:pt x="301" y="235"/>
                  </a:lnTo>
                  <a:lnTo>
                    <a:pt x="307" y="209"/>
                  </a:lnTo>
                  <a:lnTo>
                    <a:pt x="313" y="181"/>
                  </a:lnTo>
                  <a:lnTo>
                    <a:pt x="313" y="18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0631" eaLnBrk="1" fontAlgn="auto" latinLnBrk="0" hangingPunct="1">
                <a:lnSpc>
                  <a:spcPct val="100000"/>
                </a:lnSpc>
                <a:spcBef>
                  <a:spcPts val="0"/>
                </a:spcBef>
                <a:spcAft>
                  <a:spcPts val="0"/>
                </a:spcAft>
                <a:buClrTx/>
                <a:buSzTx/>
                <a:buFontTx/>
                <a:buNone/>
                <a:tabLst/>
                <a:defRPr/>
              </a:pPr>
              <a:endParaRPr kumimoji="0" lang="ko-KR" altLang="en-US" sz="1800" b="0" i="0" u="none" strike="noStrike" kern="0" cap="none" spc="0" normalizeH="0" baseline="0" noProof="0">
                <a:ln>
                  <a:noFill/>
                </a:ln>
                <a:solidFill>
                  <a:prstClr val="black"/>
                </a:solidFill>
                <a:effectLst/>
                <a:uLnTx/>
                <a:uFillTx/>
                <a:latin typeface="나눔고딕 ExtraBold"/>
              </a:endParaRPr>
            </a:p>
          </p:txBody>
        </p:sp>
        <p:sp>
          <p:nvSpPr>
            <p:cNvPr id="465" name="Freeform 14"/>
            <p:cNvSpPr>
              <a:spLocks/>
            </p:cNvSpPr>
            <p:nvPr/>
          </p:nvSpPr>
          <p:spPr bwMode="auto">
            <a:xfrm>
              <a:off x="2432050" y="4043363"/>
              <a:ext cx="439738" cy="515938"/>
            </a:xfrm>
            <a:custGeom>
              <a:avLst/>
              <a:gdLst>
                <a:gd name="T0" fmla="*/ 277 w 277"/>
                <a:gd name="T1" fmla="*/ 39 h 325"/>
                <a:gd name="T2" fmla="*/ 277 w 277"/>
                <a:gd name="T3" fmla="*/ 39 h 325"/>
                <a:gd name="T4" fmla="*/ 244 w 277"/>
                <a:gd name="T5" fmla="*/ 31 h 325"/>
                <a:gd name="T6" fmla="*/ 212 w 277"/>
                <a:gd name="T7" fmla="*/ 23 h 325"/>
                <a:gd name="T8" fmla="*/ 179 w 277"/>
                <a:gd name="T9" fmla="*/ 17 h 325"/>
                <a:gd name="T10" fmla="*/ 144 w 277"/>
                <a:gd name="T11" fmla="*/ 11 h 325"/>
                <a:gd name="T12" fmla="*/ 110 w 277"/>
                <a:gd name="T13" fmla="*/ 7 h 325"/>
                <a:gd name="T14" fmla="*/ 73 w 277"/>
                <a:gd name="T15" fmla="*/ 3 h 325"/>
                <a:gd name="T16" fmla="*/ 37 w 277"/>
                <a:gd name="T17" fmla="*/ 1 h 325"/>
                <a:gd name="T18" fmla="*/ 0 w 277"/>
                <a:gd name="T19" fmla="*/ 0 h 325"/>
                <a:gd name="T20" fmla="*/ 0 w 277"/>
                <a:gd name="T21" fmla="*/ 325 h 325"/>
                <a:gd name="T22" fmla="*/ 0 w 277"/>
                <a:gd name="T23" fmla="*/ 325 h 325"/>
                <a:gd name="T24" fmla="*/ 22 w 277"/>
                <a:gd name="T25" fmla="*/ 322 h 325"/>
                <a:gd name="T26" fmla="*/ 43 w 277"/>
                <a:gd name="T27" fmla="*/ 317 h 325"/>
                <a:gd name="T28" fmla="*/ 64 w 277"/>
                <a:gd name="T29" fmla="*/ 309 h 325"/>
                <a:gd name="T30" fmla="*/ 84 w 277"/>
                <a:gd name="T31" fmla="*/ 300 h 325"/>
                <a:gd name="T32" fmla="*/ 104 w 277"/>
                <a:gd name="T33" fmla="*/ 288 h 325"/>
                <a:gd name="T34" fmla="*/ 123 w 277"/>
                <a:gd name="T35" fmla="*/ 274 h 325"/>
                <a:gd name="T36" fmla="*/ 142 w 277"/>
                <a:gd name="T37" fmla="*/ 258 h 325"/>
                <a:gd name="T38" fmla="*/ 160 w 277"/>
                <a:gd name="T39" fmla="*/ 240 h 325"/>
                <a:gd name="T40" fmla="*/ 177 w 277"/>
                <a:gd name="T41" fmla="*/ 221 h 325"/>
                <a:gd name="T42" fmla="*/ 193 w 277"/>
                <a:gd name="T43" fmla="*/ 200 h 325"/>
                <a:gd name="T44" fmla="*/ 209 w 277"/>
                <a:gd name="T45" fmla="*/ 177 h 325"/>
                <a:gd name="T46" fmla="*/ 225 w 277"/>
                <a:gd name="T47" fmla="*/ 152 h 325"/>
                <a:gd name="T48" fmla="*/ 239 w 277"/>
                <a:gd name="T49" fmla="*/ 127 h 325"/>
                <a:gd name="T50" fmla="*/ 252 w 277"/>
                <a:gd name="T51" fmla="*/ 99 h 325"/>
                <a:gd name="T52" fmla="*/ 265 w 277"/>
                <a:gd name="T53" fmla="*/ 70 h 325"/>
                <a:gd name="T54" fmla="*/ 277 w 277"/>
                <a:gd name="T55" fmla="*/ 39 h 325"/>
                <a:gd name="T56" fmla="*/ 277 w 277"/>
                <a:gd name="T57" fmla="*/ 39 h 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77" h="325">
                  <a:moveTo>
                    <a:pt x="277" y="39"/>
                  </a:moveTo>
                  <a:lnTo>
                    <a:pt x="277" y="39"/>
                  </a:lnTo>
                  <a:lnTo>
                    <a:pt x="244" y="31"/>
                  </a:lnTo>
                  <a:lnTo>
                    <a:pt x="212" y="23"/>
                  </a:lnTo>
                  <a:lnTo>
                    <a:pt x="179" y="17"/>
                  </a:lnTo>
                  <a:lnTo>
                    <a:pt x="144" y="11"/>
                  </a:lnTo>
                  <a:lnTo>
                    <a:pt x="110" y="7"/>
                  </a:lnTo>
                  <a:lnTo>
                    <a:pt x="73" y="3"/>
                  </a:lnTo>
                  <a:lnTo>
                    <a:pt x="37" y="1"/>
                  </a:lnTo>
                  <a:lnTo>
                    <a:pt x="0" y="0"/>
                  </a:lnTo>
                  <a:lnTo>
                    <a:pt x="0" y="325"/>
                  </a:lnTo>
                  <a:lnTo>
                    <a:pt x="0" y="325"/>
                  </a:lnTo>
                  <a:lnTo>
                    <a:pt x="22" y="322"/>
                  </a:lnTo>
                  <a:lnTo>
                    <a:pt x="43" y="317"/>
                  </a:lnTo>
                  <a:lnTo>
                    <a:pt x="64" y="309"/>
                  </a:lnTo>
                  <a:lnTo>
                    <a:pt x="84" y="300"/>
                  </a:lnTo>
                  <a:lnTo>
                    <a:pt x="104" y="288"/>
                  </a:lnTo>
                  <a:lnTo>
                    <a:pt x="123" y="274"/>
                  </a:lnTo>
                  <a:lnTo>
                    <a:pt x="142" y="258"/>
                  </a:lnTo>
                  <a:lnTo>
                    <a:pt x="160" y="240"/>
                  </a:lnTo>
                  <a:lnTo>
                    <a:pt x="177" y="221"/>
                  </a:lnTo>
                  <a:lnTo>
                    <a:pt x="193" y="200"/>
                  </a:lnTo>
                  <a:lnTo>
                    <a:pt x="209" y="177"/>
                  </a:lnTo>
                  <a:lnTo>
                    <a:pt x="225" y="152"/>
                  </a:lnTo>
                  <a:lnTo>
                    <a:pt x="239" y="127"/>
                  </a:lnTo>
                  <a:lnTo>
                    <a:pt x="252" y="99"/>
                  </a:lnTo>
                  <a:lnTo>
                    <a:pt x="265" y="70"/>
                  </a:lnTo>
                  <a:lnTo>
                    <a:pt x="277" y="39"/>
                  </a:lnTo>
                  <a:lnTo>
                    <a:pt x="277" y="3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0631" eaLnBrk="1" fontAlgn="auto" latinLnBrk="0" hangingPunct="1">
                <a:lnSpc>
                  <a:spcPct val="100000"/>
                </a:lnSpc>
                <a:spcBef>
                  <a:spcPts val="0"/>
                </a:spcBef>
                <a:spcAft>
                  <a:spcPts val="0"/>
                </a:spcAft>
                <a:buClrTx/>
                <a:buSzTx/>
                <a:buFontTx/>
                <a:buNone/>
                <a:tabLst/>
                <a:defRPr/>
              </a:pPr>
              <a:endParaRPr kumimoji="0" lang="ko-KR" altLang="en-US" sz="1800" b="0" i="0" u="none" strike="noStrike" kern="0" cap="none" spc="0" normalizeH="0" baseline="0" noProof="0">
                <a:ln>
                  <a:noFill/>
                </a:ln>
                <a:solidFill>
                  <a:prstClr val="black"/>
                </a:solidFill>
                <a:effectLst/>
                <a:uLnTx/>
                <a:uFillTx/>
                <a:latin typeface="나눔고딕 ExtraBold"/>
              </a:endParaRPr>
            </a:p>
          </p:txBody>
        </p:sp>
        <p:sp>
          <p:nvSpPr>
            <p:cNvPr id="466" name="Freeform 15"/>
            <p:cNvSpPr>
              <a:spLocks/>
            </p:cNvSpPr>
            <p:nvPr/>
          </p:nvSpPr>
          <p:spPr bwMode="auto">
            <a:xfrm>
              <a:off x="1644650" y="4181476"/>
              <a:ext cx="595313" cy="390525"/>
            </a:xfrm>
            <a:custGeom>
              <a:avLst/>
              <a:gdLst>
                <a:gd name="T0" fmla="*/ 209 w 375"/>
                <a:gd name="T1" fmla="*/ 77 h 246"/>
                <a:gd name="T2" fmla="*/ 209 w 375"/>
                <a:gd name="T3" fmla="*/ 77 h 246"/>
                <a:gd name="T4" fmla="*/ 196 w 375"/>
                <a:gd name="T5" fmla="*/ 52 h 246"/>
                <a:gd name="T6" fmla="*/ 184 w 375"/>
                <a:gd name="T7" fmla="*/ 128 h 246"/>
                <a:gd name="T8" fmla="*/ 77 w 375"/>
                <a:gd name="T9" fmla="*/ 34 h 246"/>
                <a:gd name="T10" fmla="*/ 64 w 375"/>
                <a:gd name="T11" fmla="*/ 0 h 246"/>
                <a:gd name="T12" fmla="*/ 64 w 375"/>
                <a:gd name="T13" fmla="*/ 0 h 246"/>
                <a:gd name="T14" fmla="*/ 30 w 375"/>
                <a:gd name="T15" fmla="*/ 17 h 246"/>
                <a:gd name="T16" fmla="*/ 0 w 375"/>
                <a:gd name="T17" fmla="*/ 36 h 246"/>
                <a:gd name="T18" fmla="*/ 0 w 375"/>
                <a:gd name="T19" fmla="*/ 36 h 246"/>
                <a:gd name="T20" fmla="*/ 17 w 375"/>
                <a:gd name="T21" fmla="*/ 57 h 246"/>
                <a:gd name="T22" fmla="*/ 37 w 375"/>
                <a:gd name="T23" fmla="*/ 76 h 246"/>
                <a:gd name="T24" fmla="*/ 57 w 375"/>
                <a:gd name="T25" fmla="*/ 94 h 246"/>
                <a:gd name="T26" fmla="*/ 78 w 375"/>
                <a:gd name="T27" fmla="*/ 112 h 246"/>
                <a:gd name="T28" fmla="*/ 99 w 375"/>
                <a:gd name="T29" fmla="*/ 129 h 246"/>
                <a:gd name="T30" fmla="*/ 121 w 375"/>
                <a:gd name="T31" fmla="*/ 144 h 246"/>
                <a:gd name="T32" fmla="*/ 144 w 375"/>
                <a:gd name="T33" fmla="*/ 159 h 246"/>
                <a:gd name="T34" fmla="*/ 167 w 375"/>
                <a:gd name="T35" fmla="*/ 173 h 246"/>
                <a:gd name="T36" fmla="*/ 192 w 375"/>
                <a:gd name="T37" fmla="*/ 186 h 246"/>
                <a:gd name="T38" fmla="*/ 216 w 375"/>
                <a:gd name="T39" fmla="*/ 198 h 246"/>
                <a:gd name="T40" fmla="*/ 242 w 375"/>
                <a:gd name="T41" fmla="*/ 209 h 246"/>
                <a:gd name="T42" fmla="*/ 267 w 375"/>
                <a:gd name="T43" fmla="*/ 219 h 246"/>
                <a:gd name="T44" fmla="*/ 294 w 375"/>
                <a:gd name="T45" fmla="*/ 228 h 246"/>
                <a:gd name="T46" fmla="*/ 321 w 375"/>
                <a:gd name="T47" fmla="*/ 235 h 246"/>
                <a:gd name="T48" fmla="*/ 347 w 375"/>
                <a:gd name="T49" fmla="*/ 242 h 246"/>
                <a:gd name="T50" fmla="*/ 375 w 375"/>
                <a:gd name="T51" fmla="*/ 246 h 246"/>
                <a:gd name="T52" fmla="*/ 375 w 375"/>
                <a:gd name="T53" fmla="*/ 246 h 246"/>
                <a:gd name="T54" fmla="*/ 352 w 375"/>
                <a:gd name="T55" fmla="*/ 234 h 246"/>
                <a:gd name="T56" fmla="*/ 329 w 375"/>
                <a:gd name="T57" fmla="*/ 219 h 246"/>
                <a:gd name="T58" fmla="*/ 308 w 375"/>
                <a:gd name="T59" fmla="*/ 201 h 246"/>
                <a:gd name="T60" fmla="*/ 286 w 375"/>
                <a:gd name="T61" fmla="*/ 181 h 246"/>
                <a:gd name="T62" fmla="*/ 266 w 375"/>
                <a:gd name="T63" fmla="*/ 158 h 246"/>
                <a:gd name="T64" fmla="*/ 246 w 375"/>
                <a:gd name="T65" fmla="*/ 134 h 246"/>
                <a:gd name="T66" fmla="*/ 227 w 375"/>
                <a:gd name="T67" fmla="*/ 106 h 246"/>
                <a:gd name="T68" fmla="*/ 209 w 375"/>
                <a:gd name="T69" fmla="*/ 77 h 246"/>
                <a:gd name="T70" fmla="*/ 209 w 375"/>
                <a:gd name="T71" fmla="*/ 77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75" h="246">
                  <a:moveTo>
                    <a:pt x="209" y="77"/>
                  </a:moveTo>
                  <a:lnTo>
                    <a:pt x="209" y="77"/>
                  </a:lnTo>
                  <a:lnTo>
                    <a:pt x="196" y="52"/>
                  </a:lnTo>
                  <a:lnTo>
                    <a:pt x="184" y="128"/>
                  </a:lnTo>
                  <a:lnTo>
                    <a:pt x="77" y="34"/>
                  </a:lnTo>
                  <a:lnTo>
                    <a:pt x="64" y="0"/>
                  </a:lnTo>
                  <a:lnTo>
                    <a:pt x="64" y="0"/>
                  </a:lnTo>
                  <a:lnTo>
                    <a:pt x="30" y="17"/>
                  </a:lnTo>
                  <a:lnTo>
                    <a:pt x="0" y="36"/>
                  </a:lnTo>
                  <a:lnTo>
                    <a:pt x="0" y="36"/>
                  </a:lnTo>
                  <a:lnTo>
                    <a:pt x="17" y="57"/>
                  </a:lnTo>
                  <a:lnTo>
                    <a:pt x="37" y="76"/>
                  </a:lnTo>
                  <a:lnTo>
                    <a:pt x="57" y="94"/>
                  </a:lnTo>
                  <a:lnTo>
                    <a:pt x="78" y="112"/>
                  </a:lnTo>
                  <a:lnTo>
                    <a:pt x="99" y="129"/>
                  </a:lnTo>
                  <a:lnTo>
                    <a:pt x="121" y="144"/>
                  </a:lnTo>
                  <a:lnTo>
                    <a:pt x="144" y="159"/>
                  </a:lnTo>
                  <a:lnTo>
                    <a:pt x="167" y="173"/>
                  </a:lnTo>
                  <a:lnTo>
                    <a:pt x="192" y="186"/>
                  </a:lnTo>
                  <a:lnTo>
                    <a:pt x="216" y="198"/>
                  </a:lnTo>
                  <a:lnTo>
                    <a:pt x="242" y="209"/>
                  </a:lnTo>
                  <a:lnTo>
                    <a:pt x="267" y="219"/>
                  </a:lnTo>
                  <a:lnTo>
                    <a:pt x="294" y="228"/>
                  </a:lnTo>
                  <a:lnTo>
                    <a:pt x="321" y="235"/>
                  </a:lnTo>
                  <a:lnTo>
                    <a:pt x="347" y="242"/>
                  </a:lnTo>
                  <a:lnTo>
                    <a:pt x="375" y="246"/>
                  </a:lnTo>
                  <a:lnTo>
                    <a:pt x="375" y="246"/>
                  </a:lnTo>
                  <a:lnTo>
                    <a:pt x="352" y="234"/>
                  </a:lnTo>
                  <a:lnTo>
                    <a:pt x="329" y="219"/>
                  </a:lnTo>
                  <a:lnTo>
                    <a:pt x="308" y="201"/>
                  </a:lnTo>
                  <a:lnTo>
                    <a:pt x="286" y="181"/>
                  </a:lnTo>
                  <a:lnTo>
                    <a:pt x="266" y="158"/>
                  </a:lnTo>
                  <a:lnTo>
                    <a:pt x="246" y="134"/>
                  </a:lnTo>
                  <a:lnTo>
                    <a:pt x="227" y="106"/>
                  </a:lnTo>
                  <a:lnTo>
                    <a:pt x="209" y="77"/>
                  </a:lnTo>
                  <a:lnTo>
                    <a:pt x="209" y="7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0631" eaLnBrk="1" fontAlgn="auto" latinLnBrk="0" hangingPunct="1">
                <a:lnSpc>
                  <a:spcPct val="100000"/>
                </a:lnSpc>
                <a:spcBef>
                  <a:spcPts val="0"/>
                </a:spcBef>
                <a:spcAft>
                  <a:spcPts val="0"/>
                </a:spcAft>
                <a:buClrTx/>
                <a:buSzTx/>
                <a:buFontTx/>
                <a:buNone/>
                <a:tabLst/>
                <a:defRPr/>
              </a:pPr>
              <a:endParaRPr kumimoji="0" lang="ko-KR" altLang="en-US" sz="1800" b="0" i="0" u="none" strike="noStrike" kern="0" cap="none" spc="0" normalizeH="0" baseline="0" noProof="0">
                <a:ln>
                  <a:noFill/>
                </a:ln>
                <a:solidFill>
                  <a:prstClr val="black"/>
                </a:solidFill>
                <a:effectLst/>
                <a:uLnTx/>
                <a:uFillTx/>
                <a:latin typeface="나눔고딕 ExtraBold"/>
              </a:endParaRPr>
            </a:p>
          </p:txBody>
        </p:sp>
        <p:sp>
          <p:nvSpPr>
            <p:cNvPr id="467" name="Freeform 16"/>
            <p:cNvSpPr>
              <a:spLocks/>
            </p:cNvSpPr>
            <p:nvPr/>
          </p:nvSpPr>
          <p:spPr bwMode="auto">
            <a:xfrm>
              <a:off x="2819400" y="3094038"/>
              <a:ext cx="73025" cy="17463"/>
            </a:xfrm>
            <a:custGeom>
              <a:avLst/>
              <a:gdLst>
                <a:gd name="T0" fmla="*/ 42 w 46"/>
                <a:gd name="T1" fmla="*/ 0 h 11"/>
                <a:gd name="T2" fmla="*/ 42 w 46"/>
                <a:gd name="T3" fmla="*/ 0 h 11"/>
                <a:gd name="T4" fmla="*/ 0 w 46"/>
                <a:gd name="T5" fmla="*/ 11 h 11"/>
                <a:gd name="T6" fmla="*/ 46 w 46"/>
                <a:gd name="T7" fmla="*/ 9 h 11"/>
                <a:gd name="T8" fmla="*/ 46 w 46"/>
                <a:gd name="T9" fmla="*/ 9 h 11"/>
                <a:gd name="T10" fmla="*/ 42 w 46"/>
                <a:gd name="T11" fmla="*/ 0 h 11"/>
                <a:gd name="T12" fmla="*/ 42 w 46"/>
                <a:gd name="T13" fmla="*/ 0 h 11"/>
              </a:gdLst>
              <a:ahLst/>
              <a:cxnLst>
                <a:cxn ang="0">
                  <a:pos x="T0" y="T1"/>
                </a:cxn>
                <a:cxn ang="0">
                  <a:pos x="T2" y="T3"/>
                </a:cxn>
                <a:cxn ang="0">
                  <a:pos x="T4" y="T5"/>
                </a:cxn>
                <a:cxn ang="0">
                  <a:pos x="T6" y="T7"/>
                </a:cxn>
                <a:cxn ang="0">
                  <a:pos x="T8" y="T9"/>
                </a:cxn>
                <a:cxn ang="0">
                  <a:pos x="T10" y="T11"/>
                </a:cxn>
                <a:cxn ang="0">
                  <a:pos x="T12" y="T13"/>
                </a:cxn>
              </a:cxnLst>
              <a:rect l="0" t="0" r="r" b="b"/>
              <a:pathLst>
                <a:path w="46" h="11">
                  <a:moveTo>
                    <a:pt x="42" y="0"/>
                  </a:moveTo>
                  <a:lnTo>
                    <a:pt x="42" y="0"/>
                  </a:lnTo>
                  <a:lnTo>
                    <a:pt x="0" y="11"/>
                  </a:lnTo>
                  <a:lnTo>
                    <a:pt x="46" y="9"/>
                  </a:lnTo>
                  <a:lnTo>
                    <a:pt x="46" y="9"/>
                  </a:lnTo>
                  <a:lnTo>
                    <a:pt x="42" y="0"/>
                  </a:lnTo>
                  <a:lnTo>
                    <a:pt x="4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0631" eaLnBrk="1" fontAlgn="auto" latinLnBrk="0" hangingPunct="1">
                <a:lnSpc>
                  <a:spcPct val="100000"/>
                </a:lnSpc>
                <a:spcBef>
                  <a:spcPts val="0"/>
                </a:spcBef>
                <a:spcAft>
                  <a:spcPts val="0"/>
                </a:spcAft>
                <a:buClrTx/>
                <a:buSzTx/>
                <a:buFontTx/>
                <a:buNone/>
                <a:tabLst/>
                <a:defRPr/>
              </a:pPr>
              <a:endParaRPr kumimoji="0" lang="ko-KR" altLang="en-US" sz="1800" b="0" i="0" u="none" strike="noStrike" kern="0" cap="none" spc="0" normalizeH="0" baseline="0" noProof="0">
                <a:ln>
                  <a:noFill/>
                </a:ln>
                <a:solidFill>
                  <a:prstClr val="black"/>
                </a:solidFill>
                <a:effectLst/>
                <a:uLnTx/>
                <a:uFillTx/>
                <a:latin typeface="나눔고딕 ExtraBold"/>
              </a:endParaRPr>
            </a:p>
          </p:txBody>
        </p:sp>
        <p:sp>
          <p:nvSpPr>
            <p:cNvPr id="468" name="Freeform 17"/>
            <p:cNvSpPr>
              <a:spLocks/>
            </p:cNvSpPr>
            <p:nvPr/>
          </p:nvSpPr>
          <p:spPr bwMode="auto">
            <a:xfrm>
              <a:off x="2573338" y="4156076"/>
              <a:ext cx="595313" cy="415925"/>
            </a:xfrm>
            <a:custGeom>
              <a:avLst/>
              <a:gdLst>
                <a:gd name="T0" fmla="*/ 202 w 375"/>
                <a:gd name="T1" fmla="*/ 40 h 262"/>
                <a:gd name="T2" fmla="*/ 210 w 375"/>
                <a:gd name="T3" fmla="*/ 0 h 262"/>
                <a:gd name="T4" fmla="*/ 210 w 375"/>
                <a:gd name="T5" fmla="*/ 0 h 262"/>
                <a:gd name="T6" fmla="*/ 201 w 375"/>
                <a:gd name="T7" fmla="*/ 24 h 262"/>
                <a:gd name="T8" fmla="*/ 189 w 375"/>
                <a:gd name="T9" fmla="*/ 47 h 262"/>
                <a:gd name="T10" fmla="*/ 179 w 375"/>
                <a:gd name="T11" fmla="*/ 71 h 262"/>
                <a:gd name="T12" fmla="*/ 166 w 375"/>
                <a:gd name="T13" fmla="*/ 93 h 262"/>
                <a:gd name="T14" fmla="*/ 166 w 375"/>
                <a:gd name="T15" fmla="*/ 93 h 262"/>
                <a:gd name="T16" fmla="*/ 148 w 375"/>
                <a:gd name="T17" fmla="*/ 122 h 262"/>
                <a:gd name="T18" fmla="*/ 130 w 375"/>
                <a:gd name="T19" fmla="*/ 150 h 262"/>
                <a:gd name="T20" fmla="*/ 110 w 375"/>
                <a:gd name="T21" fmla="*/ 174 h 262"/>
                <a:gd name="T22" fmla="*/ 89 w 375"/>
                <a:gd name="T23" fmla="*/ 197 h 262"/>
                <a:gd name="T24" fmla="*/ 68 w 375"/>
                <a:gd name="T25" fmla="*/ 217 h 262"/>
                <a:gd name="T26" fmla="*/ 46 w 375"/>
                <a:gd name="T27" fmla="*/ 235 h 262"/>
                <a:gd name="T28" fmla="*/ 23 w 375"/>
                <a:gd name="T29" fmla="*/ 250 h 262"/>
                <a:gd name="T30" fmla="*/ 0 w 375"/>
                <a:gd name="T31" fmla="*/ 262 h 262"/>
                <a:gd name="T32" fmla="*/ 0 w 375"/>
                <a:gd name="T33" fmla="*/ 262 h 262"/>
                <a:gd name="T34" fmla="*/ 28 w 375"/>
                <a:gd name="T35" fmla="*/ 258 h 262"/>
                <a:gd name="T36" fmla="*/ 55 w 375"/>
                <a:gd name="T37" fmla="*/ 251 h 262"/>
                <a:gd name="T38" fmla="*/ 82 w 375"/>
                <a:gd name="T39" fmla="*/ 244 h 262"/>
                <a:gd name="T40" fmla="*/ 108 w 375"/>
                <a:gd name="T41" fmla="*/ 235 h 262"/>
                <a:gd name="T42" fmla="*/ 134 w 375"/>
                <a:gd name="T43" fmla="*/ 225 h 262"/>
                <a:gd name="T44" fmla="*/ 159 w 375"/>
                <a:gd name="T45" fmla="*/ 214 h 262"/>
                <a:gd name="T46" fmla="*/ 184 w 375"/>
                <a:gd name="T47" fmla="*/ 202 h 262"/>
                <a:gd name="T48" fmla="*/ 208 w 375"/>
                <a:gd name="T49" fmla="*/ 189 h 262"/>
                <a:gd name="T50" fmla="*/ 231 w 375"/>
                <a:gd name="T51" fmla="*/ 175 h 262"/>
                <a:gd name="T52" fmla="*/ 254 w 375"/>
                <a:gd name="T53" fmla="*/ 160 h 262"/>
                <a:gd name="T54" fmla="*/ 276 w 375"/>
                <a:gd name="T55" fmla="*/ 145 h 262"/>
                <a:gd name="T56" fmla="*/ 297 w 375"/>
                <a:gd name="T57" fmla="*/ 128 h 262"/>
                <a:gd name="T58" fmla="*/ 318 w 375"/>
                <a:gd name="T59" fmla="*/ 110 h 262"/>
                <a:gd name="T60" fmla="*/ 338 w 375"/>
                <a:gd name="T61" fmla="*/ 92 h 262"/>
                <a:gd name="T62" fmla="*/ 358 w 375"/>
                <a:gd name="T63" fmla="*/ 73 h 262"/>
                <a:gd name="T64" fmla="*/ 375 w 375"/>
                <a:gd name="T65" fmla="*/ 52 h 262"/>
                <a:gd name="T66" fmla="*/ 375 w 375"/>
                <a:gd name="T67" fmla="*/ 52 h 262"/>
                <a:gd name="T68" fmla="*/ 356 w 375"/>
                <a:gd name="T69" fmla="*/ 40 h 262"/>
                <a:gd name="T70" fmla="*/ 337 w 375"/>
                <a:gd name="T71" fmla="*/ 30 h 262"/>
                <a:gd name="T72" fmla="*/ 317 w 375"/>
                <a:gd name="T73" fmla="*/ 18 h 262"/>
                <a:gd name="T74" fmla="*/ 295 w 375"/>
                <a:gd name="T75" fmla="*/ 8 h 262"/>
                <a:gd name="T76" fmla="*/ 202 w 375"/>
                <a:gd name="T77" fmla="*/ 40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75" h="262">
                  <a:moveTo>
                    <a:pt x="202" y="40"/>
                  </a:moveTo>
                  <a:lnTo>
                    <a:pt x="210" y="0"/>
                  </a:lnTo>
                  <a:lnTo>
                    <a:pt x="210" y="0"/>
                  </a:lnTo>
                  <a:lnTo>
                    <a:pt x="201" y="24"/>
                  </a:lnTo>
                  <a:lnTo>
                    <a:pt x="189" y="47"/>
                  </a:lnTo>
                  <a:lnTo>
                    <a:pt x="179" y="71"/>
                  </a:lnTo>
                  <a:lnTo>
                    <a:pt x="166" y="93"/>
                  </a:lnTo>
                  <a:lnTo>
                    <a:pt x="166" y="93"/>
                  </a:lnTo>
                  <a:lnTo>
                    <a:pt x="148" y="122"/>
                  </a:lnTo>
                  <a:lnTo>
                    <a:pt x="130" y="150"/>
                  </a:lnTo>
                  <a:lnTo>
                    <a:pt x="110" y="174"/>
                  </a:lnTo>
                  <a:lnTo>
                    <a:pt x="89" y="197"/>
                  </a:lnTo>
                  <a:lnTo>
                    <a:pt x="68" y="217"/>
                  </a:lnTo>
                  <a:lnTo>
                    <a:pt x="46" y="235"/>
                  </a:lnTo>
                  <a:lnTo>
                    <a:pt x="23" y="250"/>
                  </a:lnTo>
                  <a:lnTo>
                    <a:pt x="0" y="262"/>
                  </a:lnTo>
                  <a:lnTo>
                    <a:pt x="0" y="262"/>
                  </a:lnTo>
                  <a:lnTo>
                    <a:pt x="28" y="258"/>
                  </a:lnTo>
                  <a:lnTo>
                    <a:pt x="55" y="251"/>
                  </a:lnTo>
                  <a:lnTo>
                    <a:pt x="82" y="244"/>
                  </a:lnTo>
                  <a:lnTo>
                    <a:pt x="108" y="235"/>
                  </a:lnTo>
                  <a:lnTo>
                    <a:pt x="134" y="225"/>
                  </a:lnTo>
                  <a:lnTo>
                    <a:pt x="159" y="214"/>
                  </a:lnTo>
                  <a:lnTo>
                    <a:pt x="184" y="202"/>
                  </a:lnTo>
                  <a:lnTo>
                    <a:pt x="208" y="189"/>
                  </a:lnTo>
                  <a:lnTo>
                    <a:pt x="231" y="175"/>
                  </a:lnTo>
                  <a:lnTo>
                    <a:pt x="254" y="160"/>
                  </a:lnTo>
                  <a:lnTo>
                    <a:pt x="276" y="145"/>
                  </a:lnTo>
                  <a:lnTo>
                    <a:pt x="297" y="128"/>
                  </a:lnTo>
                  <a:lnTo>
                    <a:pt x="318" y="110"/>
                  </a:lnTo>
                  <a:lnTo>
                    <a:pt x="338" y="92"/>
                  </a:lnTo>
                  <a:lnTo>
                    <a:pt x="358" y="73"/>
                  </a:lnTo>
                  <a:lnTo>
                    <a:pt x="375" y="52"/>
                  </a:lnTo>
                  <a:lnTo>
                    <a:pt x="375" y="52"/>
                  </a:lnTo>
                  <a:lnTo>
                    <a:pt x="356" y="40"/>
                  </a:lnTo>
                  <a:lnTo>
                    <a:pt x="337" y="30"/>
                  </a:lnTo>
                  <a:lnTo>
                    <a:pt x="317" y="18"/>
                  </a:lnTo>
                  <a:lnTo>
                    <a:pt x="295" y="8"/>
                  </a:lnTo>
                  <a:lnTo>
                    <a:pt x="202" y="4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0631" eaLnBrk="1" fontAlgn="auto" latinLnBrk="0" hangingPunct="1">
                <a:lnSpc>
                  <a:spcPct val="100000"/>
                </a:lnSpc>
                <a:spcBef>
                  <a:spcPts val="0"/>
                </a:spcBef>
                <a:spcAft>
                  <a:spcPts val="0"/>
                </a:spcAft>
                <a:buClrTx/>
                <a:buSzTx/>
                <a:buFontTx/>
                <a:buNone/>
                <a:tabLst/>
                <a:defRPr/>
              </a:pPr>
              <a:endParaRPr kumimoji="0" lang="ko-KR" altLang="en-US" sz="1800" b="0" i="0" u="none" strike="noStrike" kern="0" cap="none" spc="0" normalizeH="0" baseline="0" noProof="0">
                <a:ln>
                  <a:noFill/>
                </a:ln>
                <a:solidFill>
                  <a:prstClr val="black"/>
                </a:solidFill>
                <a:effectLst/>
                <a:uLnTx/>
                <a:uFillTx/>
                <a:latin typeface="나눔고딕 ExtraBold"/>
              </a:endParaRPr>
            </a:p>
          </p:txBody>
        </p:sp>
        <p:sp>
          <p:nvSpPr>
            <p:cNvPr id="469" name="Freeform 18"/>
            <p:cNvSpPr>
              <a:spLocks/>
            </p:cNvSpPr>
            <p:nvPr/>
          </p:nvSpPr>
          <p:spPr bwMode="auto">
            <a:xfrm>
              <a:off x="1857375" y="3602038"/>
              <a:ext cx="523875" cy="431800"/>
            </a:xfrm>
            <a:custGeom>
              <a:avLst/>
              <a:gdLst>
                <a:gd name="T0" fmla="*/ 0 w 330"/>
                <a:gd name="T1" fmla="*/ 16 h 272"/>
                <a:gd name="T2" fmla="*/ 14 w 330"/>
                <a:gd name="T3" fmla="*/ 34 h 272"/>
                <a:gd name="T4" fmla="*/ 188 w 330"/>
                <a:gd name="T5" fmla="*/ 74 h 272"/>
                <a:gd name="T6" fmla="*/ 164 w 330"/>
                <a:gd name="T7" fmla="*/ 224 h 272"/>
                <a:gd name="T8" fmla="*/ 102 w 330"/>
                <a:gd name="T9" fmla="*/ 272 h 272"/>
                <a:gd name="T10" fmla="*/ 102 w 330"/>
                <a:gd name="T11" fmla="*/ 272 h 272"/>
                <a:gd name="T12" fmla="*/ 129 w 330"/>
                <a:gd name="T13" fmla="*/ 266 h 272"/>
                <a:gd name="T14" fmla="*/ 157 w 330"/>
                <a:gd name="T15" fmla="*/ 260 h 272"/>
                <a:gd name="T16" fmla="*/ 184 w 330"/>
                <a:gd name="T17" fmla="*/ 257 h 272"/>
                <a:gd name="T18" fmla="*/ 212 w 330"/>
                <a:gd name="T19" fmla="*/ 253 h 272"/>
                <a:gd name="T20" fmla="*/ 241 w 330"/>
                <a:gd name="T21" fmla="*/ 250 h 272"/>
                <a:gd name="T22" fmla="*/ 270 w 330"/>
                <a:gd name="T23" fmla="*/ 248 h 272"/>
                <a:gd name="T24" fmla="*/ 301 w 330"/>
                <a:gd name="T25" fmla="*/ 246 h 272"/>
                <a:gd name="T26" fmla="*/ 330 w 330"/>
                <a:gd name="T27" fmla="*/ 245 h 272"/>
                <a:gd name="T28" fmla="*/ 330 w 330"/>
                <a:gd name="T29" fmla="*/ 0 h 272"/>
                <a:gd name="T30" fmla="*/ 0 w 330"/>
                <a:gd name="T31" fmla="*/ 0 h 272"/>
                <a:gd name="T32" fmla="*/ 0 w 330"/>
                <a:gd name="T33" fmla="*/ 0 h 272"/>
                <a:gd name="T34" fmla="*/ 0 w 330"/>
                <a:gd name="T35" fmla="*/ 16 h 272"/>
                <a:gd name="T36" fmla="*/ 0 w 330"/>
                <a:gd name="T37" fmla="*/ 16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30" h="272">
                  <a:moveTo>
                    <a:pt x="0" y="16"/>
                  </a:moveTo>
                  <a:lnTo>
                    <a:pt x="14" y="34"/>
                  </a:lnTo>
                  <a:lnTo>
                    <a:pt x="188" y="74"/>
                  </a:lnTo>
                  <a:lnTo>
                    <a:pt x="164" y="224"/>
                  </a:lnTo>
                  <a:lnTo>
                    <a:pt x="102" y="272"/>
                  </a:lnTo>
                  <a:lnTo>
                    <a:pt x="102" y="272"/>
                  </a:lnTo>
                  <a:lnTo>
                    <a:pt x="129" y="266"/>
                  </a:lnTo>
                  <a:lnTo>
                    <a:pt x="157" y="260"/>
                  </a:lnTo>
                  <a:lnTo>
                    <a:pt x="184" y="257"/>
                  </a:lnTo>
                  <a:lnTo>
                    <a:pt x="212" y="253"/>
                  </a:lnTo>
                  <a:lnTo>
                    <a:pt x="241" y="250"/>
                  </a:lnTo>
                  <a:lnTo>
                    <a:pt x="270" y="248"/>
                  </a:lnTo>
                  <a:lnTo>
                    <a:pt x="301" y="246"/>
                  </a:lnTo>
                  <a:lnTo>
                    <a:pt x="330" y="245"/>
                  </a:lnTo>
                  <a:lnTo>
                    <a:pt x="330" y="0"/>
                  </a:lnTo>
                  <a:lnTo>
                    <a:pt x="0" y="0"/>
                  </a:lnTo>
                  <a:lnTo>
                    <a:pt x="0" y="0"/>
                  </a:lnTo>
                  <a:lnTo>
                    <a:pt x="0" y="16"/>
                  </a:lnTo>
                  <a:lnTo>
                    <a:pt x="0" y="1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0631" eaLnBrk="1" fontAlgn="auto" latinLnBrk="0" hangingPunct="1">
                <a:lnSpc>
                  <a:spcPct val="100000"/>
                </a:lnSpc>
                <a:spcBef>
                  <a:spcPts val="0"/>
                </a:spcBef>
                <a:spcAft>
                  <a:spcPts val="0"/>
                </a:spcAft>
                <a:buClrTx/>
                <a:buSzTx/>
                <a:buFontTx/>
                <a:buNone/>
                <a:tabLst/>
                <a:defRPr/>
              </a:pPr>
              <a:endParaRPr kumimoji="0" lang="ko-KR" altLang="en-US" sz="1800" b="0" i="0" u="none" strike="noStrike" kern="0" cap="none" spc="0" normalizeH="0" baseline="0" noProof="0">
                <a:ln>
                  <a:noFill/>
                </a:ln>
                <a:solidFill>
                  <a:prstClr val="black"/>
                </a:solidFill>
                <a:effectLst/>
                <a:uLnTx/>
                <a:uFillTx/>
                <a:latin typeface="나눔고딕 ExtraBold"/>
              </a:endParaRPr>
            </a:p>
          </p:txBody>
        </p:sp>
        <p:sp>
          <p:nvSpPr>
            <p:cNvPr id="470" name="Freeform 19"/>
            <p:cNvSpPr>
              <a:spLocks/>
            </p:cNvSpPr>
            <p:nvPr/>
          </p:nvSpPr>
          <p:spPr bwMode="auto">
            <a:xfrm>
              <a:off x="2886075" y="2886076"/>
              <a:ext cx="88900" cy="142875"/>
            </a:xfrm>
            <a:custGeom>
              <a:avLst/>
              <a:gdLst>
                <a:gd name="T0" fmla="*/ 56 w 56"/>
                <a:gd name="T1" fmla="*/ 78 h 90"/>
                <a:gd name="T2" fmla="*/ 43 w 56"/>
                <a:gd name="T3" fmla="*/ 0 h 90"/>
                <a:gd name="T4" fmla="*/ 0 w 56"/>
                <a:gd name="T5" fmla="*/ 37 h 90"/>
                <a:gd name="T6" fmla="*/ 0 w 56"/>
                <a:gd name="T7" fmla="*/ 37 h 90"/>
                <a:gd name="T8" fmla="*/ 11 w 56"/>
                <a:gd name="T9" fmla="*/ 64 h 90"/>
                <a:gd name="T10" fmla="*/ 21 w 56"/>
                <a:gd name="T11" fmla="*/ 90 h 90"/>
                <a:gd name="T12" fmla="*/ 21 w 56"/>
                <a:gd name="T13" fmla="*/ 90 h 90"/>
                <a:gd name="T14" fmla="*/ 56 w 56"/>
                <a:gd name="T15" fmla="*/ 78 h 90"/>
                <a:gd name="T16" fmla="*/ 56 w 56"/>
                <a:gd name="T17" fmla="*/ 78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6" h="90">
                  <a:moveTo>
                    <a:pt x="56" y="78"/>
                  </a:moveTo>
                  <a:lnTo>
                    <a:pt x="43" y="0"/>
                  </a:lnTo>
                  <a:lnTo>
                    <a:pt x="0" y="37"/>
                  </a:lnTo>
                  <a:lnTo>
                    <a:pt x="0" y="37"/>
                  </a:lnTo>
                  <a:lnTo>
                    <a:pt x="11" y="64"/>
                  </a:lnTo>
                  <a:lnTo>
                    <a:pt x="21" y="90"/>
                  </a:lnTo>
                  <a:lnTo>
                    <a:pt x="21" y="90"/>
                  </a:lnTo>
                  <a:lnTo>
                    <a:pt x="56" y="78"/>
                  </a:lnTo>
                  <a:lnTo>
                    <a:pt x="56" y="7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0631" eaLnBrk="1" fontAlgn="auto" latinLnBrk="0" hangingPunct="1">
                <a:lnSpc>
                  <a:spcPct val="100000"/>
                </a:lnSpc>
                <a:spcBef>
                  <a:spcPts val="0"/>
                </a:spcBef>
                <a:spcAft>
                  <a:spcPts val="0"/>
                </a:spcAft>
                <a:buClrTx/>
                <a:buSzTx/>
                <a:buFontTx/>
                <a:buNone/>
                <a:tabLst/>
                <a:defRPr/>
              </a:pPr>
              <a:endParaRPr kumimoji="0" lang="ko-KR" altLang="en-US" sz="1800" b="0" i="0" u="none" strike="noStrike" kern="0" cap="none" spc="0" normalizeH="0" baseline="0" noProof="0">
                <a:ln>
                  <a:noFill/>
                </a:ln>
                <a:solidFill>
                  <a:prstClr val="black"/>
                </a:solidFill>
                <a:effectLst/>
                <a:uLnTx/>
                <a:uFillTx/>
                <a:latin typeface="나눔고딕 ExtraBold"/>
              </a:endParaRPr>
            </a:p>
          </p:txBody>
        </p:sp>
        <p:sp>
          <p:nvSpPr>
            <p:cNvPr id="471" name="Freeform 20"/>
            <p:cNvSpPr>
              <a:spLocks/>
            </p:cNvSpPr>
            <p:nvPr/>
          </p:nvSpPr>
          <p:spPr bwMode="auto">
            <a:xfrm>
              <a:off x="1857375" y="3094038"/>
              <a:ext cx="523875" cy="455613"/>
            </a:xfrm>
            <a:custGeom>
              <a:avLst/>
              <a:gdLst>
                <a:gd name="T0" fmla="*/ 0 w 330"/>
                <a:gd name="T1" fmla="*/ 287 h 287"/>
                <a:gd name="T2" fmla="*/ 330 w 330"/>
                <a:gd name="T3" fmla="*/ 287 h 287"/>
                <a:gd name="T4" fmla="*/ 330 w 330"/>
                <a:gd name="T5" fmla="*/ 41 h 287"/>
                <a:gd name="T6" fmla="*/ 330 w 330"/>
                <a:gd name="T7" fmla="*/ 41 h 287"/>
                <a:gd name="T8" fmla="*/ 293 w 330"/>
                <a:gd name="T9" fmla="*/ 40 h 287"/>
                <a:gd name="T10" fmla="*/ 254 w 330"/>
                <a:gd name="T11" fmla="*/ 37 h 287"/>
                <a:gd name="T12" fmla="*/ 218 w 330"/>
                <a:gd name="T13" fmla="*/ 34 h 287"/>
                <a:gd name="T14" fmla="*/ 181 w 330"/>
                <a:gd name="T15" fmla="*/ 29 h 287"/>
                <a:gd name="T16" fmla="*/ 146 w 330"/>
                <a:gd name="T17" fmla="*/ 23 h 287"/>
                <a:gd name="T18" fmla="*/ 111 w 330"/>
                <a:gd name="T19" fmla="*/ 16 h 287"/>
                <a:gd name="T20" fmla="*/ 76 w 330"/>
                <a:gd name="T21" fmla="*/ 8 h 287"/>
                <a:gd name="T22" fmla="*/ 44 w 330"/>
                <a:gd name="T23" fmla="*/ 0 h 287"/>
                <a:gd name="T24" fmla="*/ 44 w 330"/>
                <a:gd name="T25" fmla="*/ 0 h 287"/>
                <a:gd name="T26" fmla="*/ 33 w 330"/>
                <a:gd name="T27" fmla="*/ 33 h 287"/>
                <a:gd name="T28" fmla="*/ 25 w 330"/>
                <a:gd name="T29" fmla="*/ 66 h 287"/>
                <a:gd name="T30" fmla="*/ 18 w 330"/>
                <a:gd name="T31" fmla="*/ 100 h 287"/>
                <a:gd name="T32" fmla="*/ 11 w 330"/>
                <a:gd name="T33" fmla="*/ 136 h 287"/>
                <a:gd name="T34" fmla="*/ 7 w 330"/>
                <a:gd name="T35" fmla="*/ 172 h 287"/>
                <a:gd name="T36" fmla="*/ 3 w 330"/>
                <a:gd name="T37" fmla="*/ 211 h 287"/>
                <a:gd name="T38" fmla="*/ 1 w 330"/>
                <a:gd name="T39" fmla="*/ 248 h 287"/>
                <a:gd name="T40" fmla="*/ 0 w 330"/>
                <a:gd name="T41" fmla="*/ 287 h 287"/>
                <a:gd name="T42" fmla="*/ 0 w 330"/>
                <a:gd name="T43" fmla="*/ 287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30" h="287">
                  <a:moveTo>
                    <a:pt x="0" y="287"/>
                  </a:moveTo>
                  <a:lnTo>
                    <a:pt x="330" y="287"/>
                  </a:lnTo>
                  <a:lnTo>
                    <a:pt x="330" y="41"/>
                  </a:lnTo>
                  <a:lnTo>
                    <a:pt x="330" y="41"/>
                  </a:lnTo>
                  <a:lnTo>
                    <a:pt x="293" y="40"/>
                  </a:lnTo>
                  <a:lnTo>
                    <a:pt x="254" y="37"/>
                  </a:lnTo>
                  <a:lnTo>
                    <a:pt x="218" y="34"/>
                  </a:lnTo>
                  <a:lnTo>
                    <a:pt x="181" y="29"/>
                  </a:lnTo>
                  <a:lnTo>
                    <a:pt x="146" y="23"/>
                  </a:lnTo>
                  <a:lnTo>
                    <a:pt x="111" y="16"/>
                  </a:lnTo>
                  <a:lnTo>
                    <a:pt x="76" y="8"/>
                  </a:lnTo>
                  <a:lnTo>
                    <a:pt x="44" y="0"/>
                  </a:lnTo>
                  <a:lnTo>
                    <a:pt x="44" y="0"/>
                  </a:lnTo>
                  <a:lnTo>
                    <a:pt x="33" y="33"/>
                  </a:lnTo>
                  <a:lnTo>
                    <a:pt x="25" y="66"/>
                  </a:lnTo>
                  <a:lnTo>
                    <a:pt x="18" y="100"/>
                  </a:lnTo>
                  <a:lnTo>
                    <a:pt x="11" y="136"/>
                  </a:lnTo>
                  <a:lnTo>
                    <a:pt x="7" y="172"/>
                  </a:lnTo>
                  <a:lnTo>
                    <a:pt x="3" y="211"/>
                  </a:lnTo>
                  <a:lnTo>
                    <a:pt x="1" y="248"/>
                  </a:lnTo>
                  <a:lnTo>
                    <a:pt x="0" y="287"/>
                  </a:lnTo>
                  <a:lnTo>
                    <a:pt x="0" y="28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0631" eaLnBrk="1" fontAlgn="auto" latinLnBrk="0" hangingPunct="1">
                <a:lnSpc>
                  <a:spcPct val="100000"/>
                </a:lnSpc>
                <a:spcBef>
                  <a:spcPts val="0"/>
                </a:spcBef>
                <a:spcAft>
                  <a:spcPts val="0"/>
                </a:spcAft>
                <a:buClrTx/>
                <a:buSzTx/>
                <a:buFontTx/>
                <a:buNone/>
                <a:tabLst/>
                <a:defRPr/>
              </a:pPr>
              <a:endParaRPr kumimoji="0" lang="ko-KR" altLang="en-US" sz="1800" b="0" i="0" u="none" strike="noStrike" kern="0" cap="none" spc="0" normalizeH="0" baseline="0" noProof="0">
                <a:ln>
                  <a:noFill/>
                </a:ln>
                <a:solidFill>
                  <a:prstClr val="black"/>
                </a:solidFill>
                <a:effectLst/>
                <a:uLnTx/>
                <a:uFillTx/>
                <a:latin typeface="나눔고딕 ExtraBold"/>
              </a:endParaRPr>
            </a:p>
          </p:txBody>
        </p:sp>
        <p:sp>
          <p:nvSpPr>
            <p:cNvPr id="472" name="Freeform 21"/>
            <p:cNvSpPr>
              <a:spLocks/>
            </p:cNvSpPr>
            <p:nvPr/>
          </p:nvSpPr>
          <p:spPr bwMode="auto">
            <a:xfrm>
              <a:off x="2573338" y="2578101"/>
              <a:ext cx="595313" cy="349250"/>
            </a:xfrm>
            <a:custGeom>
              <a:avLst/>
              <a:gdLst>
                <a:gd name="T0" fmla="*/ 140 w 375"/>
                <a:gd name="T1" fmla="*/ 59 h 220"/>
                <a:gd name="T2" fmla="*/ 140 w 375"/>
                <a:gd name="T3" fmla="*/ 59 h 220"/>
                <a:gd name="T4" fmla="*/ 159 w 375"/>
                <a:gd name="T5" fmla="*/ 67 h 220"/>
                <a:gd name="T6" fmla="*/ 177 w 375"/>
                <a:gd name="T7" fmla="*/ 76 h 220"/>
                <a:gd name="T8" fmla="*/ 211 w 375"/>
                <a:gd name="T9" fmla="*/ 96 h 220"/>
                <a:gd name="T10" fmla="*/ 243 w 375"/>
                <a:gd name="T11" fmla="*/ 116 h 220"/>
                <a:gd name="T12" fmla="*/ 270 w 375"/>
                <a:gd name="T13" fmla="*/ 138 h 220"/>
                <a:gd name="T14" fmla="*/ 297 w 375"/>
                <a:gd name="T15" fmla="*/ 160 h 220"/>
                <a:gd name="T16" fmla="*/ 320 w 375"/>
                <a:gd name="T17" fmla="*/ 181 h 220"/>
                <a:gd name="T18" fmla="*/ 341 w 375"/>
                <a:gd name="T19" fmla="*/ 202 h 220"/>
                <a:gd name="T20" fmla="*/ 359 w 375"/>
                <a:gd name="T21" fmla="*/ 220 h 220"/>
                <a:gd name="T22" fmla="*/ 359 w 375"/>
                <a:gd name="T23" fmla="*/ 220 h 220"/>
                <a:gd name="T24" fmla="*/ 375 w 375"/>
                <a:gd name="T25" fmla="*/ 210 h 220"/>
                <a:gd name="T26" fmla="*/ 375 w 375"/>
                <a:gd name="T27" fmla="*/ 210 h 220"/>
                <a:gd name="T28" fmla="*/ 358 w 375"/>
                <a:gd name="T29" fmla="*/ 190 h 220"/>
                <a:gd name="T30" fmla="*/ 338 w 375"/>
                <a:gd name="T31" fmla="*/ 170 h 220"/>
                <a:gd name="T32" fmla="*/ 318 w 375"/>
                <a:gd name="T33" fmla="*/ 152 h 220"/>
                <a:gd name="T34" fmla="*/ 297 w 375"/>
                <a:gd name="T35" fmla="*/ 134 h 220"/>
                <a:gd name="T36" fmla="*/ 276 w 375"/>
                <a:gd name="T37" fmla="*/ 118 h 220"/>
                <a:gd name="T38" fmla="*/ 254 w 375"/>
                <a:gd name="T39" fmla="*/ 102 h 220"/>
                <a:gd name="T40" fmla="*/ 231 w 375"/>
                <a:gd name="T41" fmla="*/ 87 h 220"/>
                <a:gd name="T42" fmla="*/ 208 w 375"/>
                <a:gd name="T43" fmla="*/ 73 h 220"/>
                <a:gd name="T44" fmla="*/ 184 w 375"/>
                <a:gd name="T45" fmla="*/ 60 h 220"/>
                <a:gd name="T46" fmla="*/ 159 w 375"/>
                <a:gd name="T47" fmla="*/ 48 h 220"/>
                <a:gd name="T48" fmla="*/ 134 w 375"/>
                <a:gd name="T49" fmla="*/ 38 h 220"/>
                <a:gd name="T50" fmla="*/ 108 w 375"/>
                <a:gd name="T51" fmla="*/ 27 h 220"/>
                <a:gd name="T52" fmla="*/ 82 w 375"/>
                <a:gd name="T53" fmla="*/ 19 h 220"/>
                <a:gd name="T54" fmla="*/ 55 w 375"/>
                <a:gd name="T55" fmla="*/ 11 h 220"/>
                <a:gd name="T56" fmla="*/ 28 w 375"/>
                <a:gd name="T57" fmla="*/ 5 h 220"/>
                <a:gd name="T58" fmla="*/ 0 w 375"/>
                <a:gd name="T59" fmla="*/ 0 h 220"/>
                <a:gd name="T60" fmla="*/ 0 w 375"/>
                <a:gd name="T61" fmla="*/ 0 h 220"/>
                <a:gd name="T62" fmla="*/ 18 w 375"/>
                <a:gd name="T63" fmla="*/ 10 h 220"/>
                <a:gd name="T64" fmla="*/ 37 w 375"/>
                <a:gd name="T65" fmla="*/ 22 h 220"/>
                <a:gd name="T66" fmla="*/ 54 w 375"/>
                <a:gd name="T67" fmla="*/ 34 h 220"/>
                <a:gd name="T68" fmla="*/ 72 w 375"/>
                <a:gd name="T69" fmla="*/ 48 h 220"/>
                <a:gd name="T70" fmla="*/ 140 w 375"/>
                <a:gd name="T71" fmla="*/ 59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75" h="220">
                  <a:moveTo>
                    <a:pt x="140" y="59"/>
                  </a:moveTo>
                  <a:lnTo>
                    <a:pt x="140" y="59"/>
                  </a:lnTo>
                  <a:lnTo>
                    <a:pt x="159" y="67"/>
                  </a:lnTo>
                  <a:lnTo>
                    <a:pt x="177" y="76"/>
                  </a:lnTo>
                  <a:lnTo>
                    <a:pt x="211" y="96"/>
                  </a:lnTo>
                  <a:lnTo>
                    <a:pt x="243" y="116"/>
                  </a:lnTo>
                  <a:lnTo>
                    <a:pt x="270" y="138"/>
                  </a:lnTo>
                  <a:lnTo>
                    <a:pt x="297" y="160"/>
                  </a:lnTo>
                  <a:lnTo>
                    <a:pt x="320" y="181"/>
                  </a:lnTo>
                  <a:lnTo>
                    <a:pt x="341" y="202"/>
                  </a:lnTo>
                  <a:lnTo>
                    <a:pt x="359" y="220"/>
                  </a:lnTo>
                  <a:lnTo>
                    <a:pt x="359" y="220"/>
                  </a:lnTo>
                  <a:lnTo>
                    <a:pt x="375" y="210"/>
                  </a:lnTo>
                  <a:lnTo>
                    <a:pt x="375" y="210"/>
                  </a:lnTo>
                  <a:lnTo>
                    <a:pt x="358" y="190"/>
                  </a:lnTo>
                  <a:lnTo>
                    <a:pt x="338" y="170"/>
                  </a:lnTo>
                  <a:lnTo>
                    <a:pt x="318" y="152"/>
                  </a:lnTo>
                  <a:lnTo>
                    <a:pt x="297" y="134"/>
                  </a:lnTo>
                  <a:lnTo>
                    <a:pt x="276" y="118"/>
                  </a:lnTo>
                  <a:lnTo>
                    <a:pt x="254" y="102"/>
                  </a:lnTo>
                  <a:lnTo>
                    <a:pt x="231" y="87"/>
                  </a:lnTo>
                  <a:lnTo>
                    <a:pt x="208" y="73"/>
                  </a:lnTo>
                  <a:lnTo>
                    <a:pt x="184" y="60"/>
                  </a:lnTo>
                  <a:lnTo>
                    <a:pt x="159" y="48"/>
                  </a:lnTo>
                  <a:lnTo>
                    <a:pt x="134" y="38"/>
                  </a:lnTo>
                  <a:lnTo>
                    <a:pt x="108" y="27"/>
                  </a:lnTo>
                  <a:lnTo>
                    <a:pt x="82" y="19"/>
                  </a:lnTo>
                  <a:lnTo>
                    <a:pt x="55" y="11"/>
                  </a:lnTo>
                  <a:lnTo>
                    <a:pt x="28" y="5"/>
                  </a:lnTo>
                  <a:lnTo>
                    <a:pt x="0" y="0"/>
                  </a:lnTo>
                  <a:lnTo>
                    <a:pt x="0" y="0"/>
                  </a:lnTo>
                  <a:lnTo>
                    <a:pt x="18" y="10"/>
                  </a:lnTo>
                  <a:lnTo>
                    <a:pt x="37" y="22"/>
                  </a:lnTo>
                  <a:lnTo>
                    <a:pt x="54" y="34"/>
                  </a:lnTo>
                  <a:lnTo>
                    <a:pt x="72" y="48"/>
                  </a:lnTo>
                  <a:lnTo>
                    <a:pt x="140" y="5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0631" eaLnBrk="1" fontAlgn="auto" latinLnBrk="0" hangingPunct="1">
                <a:lnSpc>
                  <a:spcPct val="100000"/>
                </a:lnSpc>
                <a:spcBef>
                  <a:spcPts val="0"/>
                </a:spcBef>
                <a:spcAft>
                  <a:spcPts val="0"/>
                </a:spcAft>
                <a:buClrTx/>
                <a:buSzTx/>
                <a:buFontTx/>
                <a:buNone/>
                <a:tabLst/>
                <a:defRPr/>
              </a:pPr>
              <a:endParaRPr kumimoji="0" lang="ko-KR" altLang="en-US" sz="1800" b="0" i="0" u="none" strike="noStrike" kern="0" cap="none" spc="0" normalizeH="0" baseline="0" noProof="0">
                <a:ln>
                  <a:noFill/>
                </a:ln>
                <a:solidFill>
                  <a:prstClr val="black"/>
                </a:solidFill>
                <a:effectLst/>
                <a:uLnTx/>
                <a:uFillTx/>
                <a:latin typeface="나눔고딕 ExtraBold"/>
              </a:endParaRPr>
            </a:p>
          </p:txBody>
        </p:sp>
        <p:sp>
          <p:nvSpPr>
            <p:cNvPr id="473" name="Freeform 22"/>
            <p:cNvSpPr>
              <a:spLocks/>
            </p:cNvSpPr>
            <p:nvPr/>
          </p:nvSpPr>
          <p:spPr bwMode="auto">
            <a:xfrm>
              <a:off x="2936875" y="3060701"/>
              <a:ext cx="52388" cy="46038"/>
            </a:xfrm>
            <a:custGeom>
              <a:avLst/>
              <a:gdLst>
                <a:gd name="T0" fmla="*/ 33 w 33"/>
                <a:gd name="T1" fmla="*/ 29 h 29"/>
                <a:gd name="T2" fmla="*/ 29 w 33"/>
                <a:gd name="T3" fmla="*/ 0 h 29"/>
                <a:gd name="T4" fmla="*/ 29 w 33"/>
                <a:gd name="T5" fmla="*/ 0 h 29"/>
                <a:gd name="T6" fmla="*/ 0 w 33"/>
                <a:gd name="T7" fmla="*/ 11 h 29"/>
                <a:gd name="T8" fmla="*/ 0 w 33"/>
                <a:gd name="T9" fmla="*/ 11 h 29"/>
                <a:gd name="T10" fmla="*/ 5 w 33"/>
                <a:gd name="T11" fmla="*/ 29 h 29"/>
                <a:gd name="T12" fmla="*/ 33 w 33"/>
                <a:gd name="T13" fmla="*/ 29 h 29"/>
              </a:gdLst>
              <a:ahLst/>
              <a:cxnLst>
                <a:cxn ang="0">
                  <a:pos x="T0" y="T1"/>
                </a:cxn>
                <a:cxn ang="0">
                  <a:pos x="T2" y="T3"/>
                </a:cxn>
                <a:cxn ang="0">
                  <a:pos x="T4" y="T5"/>
                </a:cxn>
                <a:cxn ang="0">
                  <a:pos x="T6" y="T7"/>
                </a:cxn>
                <a:cxn ang="0">
                  <a:pos x="T8" y="T9"/>
                </a:cxn>
                <a:cxn ang="0">
                  <a:pos x="T10" y="T11"/>
                </a:cxn>
                <a:cxn ang="0">
                  <a:pos x="T12" y="T13"/>
                </a:cxn>
              </a:cxnLst>
              <a:rect l="0" t="0" r="r" b="b"/>
              <a:pathLst>
                <a:path w="33" h="29">
                  <a:moveTo>
                    <a:pt x="33" y="29"/>
                  </a:moveTo>
                  <a:lnTo>
                    <a:pt x="29" y="0"/>
                  </a:lnTo>
                  <a:lnTo>
                    <a:pt x="29" y="0"/>
                  </a:lnTo>
                  <a:lnTo>
                    <a:pt x="0" y="11"/>
                  </a:lnTo>
                  <a:lnTo>
                    <a:pt x="0" y="11"/>
                  </a:lnTo>
                  <a:lnTo>
                    <a:pt x="5" y="29"/>
                  </a:lnTo>
                  <a:lnTo>
                    <a:pt x="33" y="2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0631" eaLnBrk="1" fontAlgn="auto" latinLnBrk="0" hangingPunct="1">
                <a:lnSpc>
                  <a:spcPct val="100000"/>
                </a:lnSpc>
                <a:spcBef>
                  <a:spcPts val="0"/>
                </a:spcBef>
                <a:spcAft>
                  <a:spcPts val="0"/>
                </a:spcAft>
                <a:buClrTx/>
                <a:buSzTx/>
                <a:buFontTx/>
                <a:buNone/>
                <a:tabLst/>
                <a:defRPr/>
              </a:pPr>
              <a:endParaRPr kumimoji="0" lang="ko-KR" altLang="en-US" sz="1800" b="0" i="0" u="none" strike="noStrike" kern="0" cap="none" spc="0" normalizeH="0" baseline="0" noProof="0">
                <a:ln>
                  <a:noFill/>
                </a:ln>
                <a:solidFill>
                  <a:prstClr val="black"/>
                </a:solidFill>
                <a:effectLst/>
                <a:uLnTx/>
                <a:uFillTx/>
                <a:latin typeface="나눔고딕 ExtraBold"/>
              </a:endParaRPr>
            </a:p>
          </p:txBody>
        </p:sp>
        <p:sp>
          <p:nvSpPr>
            <p:cNvPr id="474" name="Freeform 23"/>
            <p:cNvSpPr>
              <a:spLocks/>
            </p:cNvSpPr>
            <p:nvPr/>
          </p:nvSpPr>
          <p:spPr bwMode="auto">
            <a:xfrm>
              <a:off x="1644650" y="2578101"/>
              <a:ext cx="595313" cy="349250"/>
            </a:xfrm>
            <a:custGeom>
              <a:avLst/>
              <a:gdLst>
                <a:gd name="T0" fmla="*/ 179 w 375"/>
                <a:gd name="T1" fmla="*/ 88 h 220"/>
                <a:gd name="T2" fmla="*/ 224 w 375"/>
                <a:gd name="T3" fmla="*/ 90 h 220"/>
                <a:gd name="T4" fmla="*/ 239 w 375"/>
                <a:gd name="T5" fmla="*/ 123 h 220"/>
                <a:gd name="T6" fmla="*/ 239 w 375"/>
                <a:gd name="T7" fmla="*/ 123 h 220"/>
                <a:gd name="T8" fmla="*/ 255 w 375"/>
                <a:gd name="T9" fmla="*/ 102 h 220"/>
                <a:gd name="T10" fmla="*/ 270 w 375"/>
                <a:gd name="T11" fmla="*/ 82 h 220"/>
                <a:gd name="T12" fmla="*/ 287 w 375"/>
                <a:gd name="T13" fmla="*/ 65 h 220"/>
                <a:gd name="T14" fmla="*/ 303 w 375"/>
                <a:gd name="T15" fmla="*/ 48 h 220"/>
                <a:gd name="T16" fmla="*/ 321 w 375"/>
                <a:gd name="T17" fmla="*/ 34 h 220"/>
                <a:gd name="T18" fmla="*/ 338 w 375"/>
                <a:gd name="T19" fmla="*/ 20 h 220"/>
                <a:gd name="T20" fmla="*/ 357 w 375"/>
                <a:gd name="T21" fmla="*/ 10 h 220"/>
                <a:gd name="T22" fmla="*/ 375 w 375"/>
                <a:gd name="T23" fmla="*/ 0 h 220"/>
                <a:gd name="T24" fmla="*/ 375 w 375"/>
                <a:gd name="T25" fmla="*/ 0 h 220"/>
                <a:gd name="T26" fmla="*/ 347 w 375"/>
                <a:gd name="T27" fmla="*/ 5 h 220"/>
                <a:gd name="T28" fmla="*/ 321 w 375"/>
                <a:gd name="T29" fmla="*/ 11 h 220"/>
                <a:gd name="T30" fmla="*/ 294 w 375"/>
                <a:gd name="T31" fmla="*/ 19 h 220"/>
                <a:gd name="T32" fmla="*/ 267 w 375"/>
                <a:gd name="T33" fmla="*/ 27 h 220"/>
                <a:gd name="T34" fmla="*/ 242 w 375"/>
                <a:gd name="T35" fmla="*/ 38 h 220"/>
                <a:gd name="T36" fmla="*/ 216 w 375"/>
                <a:gd name="T37" fmla="*/ 48 h 220"/>
                <a:gd name="T38" fmla="*/ 192 w 375"/>
                <a:gd name="T39" fmla="*/ 60 h 220"/>
                <a:gd name="T40" fmla="*/ 167 w 375"/>
                <a:gd name="T41" fmla="*/ 73 h 220"/>
                <a:gd name="T42" fmla="*/ 144 w 375"/>
                <a:gd name="T43" fmla="*/ 87 h 220"/>
                <a:gd name="T44" fmla="*/ 121 w 375"/>
                <a:gd name="T45" fmla="*/ 102 h 220"/>
                <a:gd name="T46" fmla="*/ 99 w 375"/>
                <a:gd name="T47" fmla="*/ 118 h 220"/>
                <a:gd name="T48" fmla="*/ 78 w 375"/>
                <a:gd name="T49" fmla="*/ 134 h 220"/>
                <a:gd name="T50" fmla="*/ 57 w 375"/>
                <a:gd name="T51" fmla="*/ 152 h 220"/>
                <a:gd name="T52" fmla="*/ 37 w 375"/>
                <a:gd name="T53" fmla="*/ 170 h 220"/>
                <a:gd name="T54" fmla="*/ 17 w 375"/>
                <a:gd name="T55" fmla="*/ 190 h 220"/>
                <a:gd name="T56" fmla="*/ 0 w 375"/>
                <a:gd name="T57" fmla="*/ 210 h 220"/>
                <a:gd name="T58" fmla="*/ 0 w 375"/>
                <a:gd name="T59" fmla="*/ 210 h 220"/>
                <a:gd name="T60" fmla="*/ 16 w 375"/>
                <a:gd name="T61" fmla="*/ 220 h 220"/>
                <a:gd name="T62" fmla="*/ 16 w 375"/>
                <a:gd name="T63" fmla="*/ 220 h 220"/>
                <a:gd name="T64" fmla="*/ 33 w 375"/>
                <a:gd name="T65" fmla="*/ 202 h 220"/>
                <a:gd name="T66" fmla="*/ 50 w 375"/>
                <a:gd name="T67" fmla="*/ 183 h 220"/>
                <a:gd name="T68" fmla="*/ 69 w 375"/>
                <a:gd name="T69" fmla="*/ 165 h 220"/>
                <a:gd name="T70" fmla="*/ 88 w 375"/>
                <a:gd name="T71" fmla="*/ 147 h 220"/>
                <a:gd name="T72" fmla="*/ 109 w 375"/>
                <a:gd name="T73" fmla="*/ 130 h 220"/>
                <a:gd name="T74" fmla="*/ 131 w 375"/>
                <a:gd name="T75" fmla="*/ 115 h 220"/>
                <a:gd name="T76" fmla="*/ 155 w 375"/>
                <a:gd name="T77" fmla="*/ 101 h 220"/>
                <a:gd name="T78" fmla="*/ 179 w 375"/>
                <a:gd name="T79" fmla="*/ 88 h 220"/>
                <a:gd name="T80" fmla="*/ 179 w 375"/>
                <a:gd name="T81" fmla="*/ 88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75" h="220">
                  <a:moveTo>
                    <a:pt x="179" y="88"/>
                  </a:moveTo>
                  <a:lnTo>
                    <a:pt x="224" y="90"/>
                  </a:lnTo>
                  <a:lnTo>
                    <a:pt x="239" y="123"/>
                  </a:lnTo>
                  <a:lnTo>
                    <a:pt x="239" y="123"/>
                  </a:lnTo>
                  <a:lnTo>
                    <a:pt x="255" y="102"/>
                  </a:lnTo>
                  <a:lnTo>
                    <a:pt x="270" y="82"/>
                  </a:lnTo>
                  <a:lnTo>
                    <a:pt x="287" y="65"/>
                  </a:lnTo>
                  <a:lnTo>
                    <a:pt x="303" y="48"/>
                  </a:lnTo>
                  <a:lnTo>
                    <a:pt x="321" y="34"/>
                  </a:lnTo>
                  <a:lnTo>
                    <a:pt x="338" y="20"/>
                  </a:lnTo>
                  <a:lnTo>
                    <a:pt x="357" y="10"/>
                  </a:lnTo>
                  <a:lnTo>
                    <a:pt x="375" y="0"/>
                  </a:lnTo>
                  <a:lnTo>
                    <a:pt x="375" y="0"/>
                  </a:lnTo>
                  <a:lnTo>
                    <a:pt x="347" y="5"/>
                  </a:lnTo>
                  <a:lnTo>
                    <a:pt x="321" y="11"/>
                  </a:lnTo>
                  <a:lnTo>
                    <a:pt x="294" y="19"/>
                  </a:lnTo>
                  <a:lnTo>
                    <a:pt x="267" y="27"/>
                  </a:lnTo>
                  <a:lnTo>
                    <a:pt x="242" y="38"/>
                  </a:lnTo>
                  <a:lnTo>
                    <a:pt x="216" y="48"/>
                  </a:lnTo>
                  <a:lnTo>
                    <a:pt x="192" y="60"/>
                  </a:lnTo>
                  <a:lnTo>
                    <a:pt x="167" y="73"/>
                  </a:lnTo>
                  <a:lnTo>
                    <a:pt x="144" y="87"/>
                  </a:lnTo>
                  <a:lnTo>
                    <a:pt x="121" y="102"/>
                  </a:lnTo>
                  <a:lnTo>
                    <a:pt x="99" y="118"/>
                  </a:lnTo>
                  <a:lnTo>
                    <a:pt x="78" y="134"/>
                  </a:lnTo>
                  <a:lnTo>
                    <a:pt x="57" y="152"/>
                  </a:lnTo>
                  <a:lnTo>
                    <a:pt x="37" y="170"/>
                  </a:lnTo>
                  <a:lnTo>
                    <a:pt x="17" y="190"/>
                  </a:lnTo>
                  <a:lnTo>
                    <a:pt x="0" y="210"/>
                  </a:lnTo>
                  <a:lnTo>
                    <a:pt x="0" y="210"/>
                  </a:lnTo>
                  <a:lnTo>
                    <a:pt x="16" y="220"/>
                  </a:lnTo>
                  <a:lnTo>
                    <a:pt x="16" y="220"/>
                  </a:lnTo>
                  <a:lnTo>
                    <a:pt x="33" y="202"/>
                  </a:lnTo>
                  <a:lnTo>
                    <a:pt x="50" y="183"/>
                  </a:lnTo>
                  <a:lnTo>
                    <a:pt x="69" y="165"/>
                  </a:lnTo>
                  <a:lnTo>
                    <a:pt x="88" y="147"/>
                  </a:lnTo>
                  <a:lnTo>
                    <a:pt x="109" y="130"/>
                  </a:lnTo>
                  <a:lnTo>
                    <a:pt x="131" y="115"/>
                  </a:lnTo>
                  <a:lnTo>
                    <a:pt x="155" y="101"/>
                  </a:lnTo>
                  <a:lnTo>
                    <a:pt x="179" y="88"/>
                  </a:lnTo>
                  <a:lnTo>
                    <a:pt x="179" y="8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0631" eaLnBrk="1" fontAlgn="auto" latinLnBrk="0" hangingPunct="1">
                <a:lnSpc>
                  <a:spcPct val="100000"/>
                </a:lnSpc>
                <a:spcBef>
                  <a:spcPts val="0"/>
                </a:spcBef>
                <a:spcAft>
                  <a:spcPts val="0"/>
                </a:spcAft>
                <a:buClrTx/>
                <a:buSzTx/>
                <a:buFontTx/>
                <a:buNone/>
                <a:tabLst/>
                <a:defRPr/>
              </a:pPr>
              <a:endParaRPr kumimoji="0" lang="ko-KR" altLang="en-US" sz="1800" b="0" i="0" u="none" strike="noStrike" kern="0" cap="none" spc="0" normalizeH="0" baseline="0" noProof="0">
                <a:ln>
                  <a:noFill/>
                </a:ln>
                <a:solidFill>
                  <a:prstClr val="black"/>
                </a:solidFill>
                <a:effectLst/>
                <a:uLnTx/>
                <a:uFillTx/>
                <a:latin typeface="나눔고딕 ExtraBold"/>
              </a:endParaRPr>
            </a:p>
          </p:txBody>
        </p:sp>
        <p:sp>
          <p:nvSpPr>
            <p:cNvPr id="475" name="Freeform 24"/>
            <p:cNvSpPr>
              <a:spLocks/>
            </p:cNvSpPr>
            <p:nvPr/>
          </p:nvSpPr>
          <p:spPr bwMode="auto">
            <a:xfrm>
              <a:off x="3109913" y="3602038"/>
              <a:ext cx="307975" cy="598488"/>
            </a:xfrm>
            <a:custGeom>
              <a:avLst/>
              <a:gdLst>
                <a:gd name="T0" fmla="*/ 120 w 194"/>
                <a:gd name="T1" fmla="*/ 123 h 377"/>
                <a:gd name="T2" fmla="*/ 32 w 194"/>
                <a:gd name="T3" fmla="*/ 228 h 377"/>
                <a:gd name="T4" fmla="*/ 11 w 194"/>
                <a:gd name="T5" fmla="*/ 338 h 377"/>
                <a:gd name="T6" fmla="*/ 0 w 194"/>
                <a:gd name="T7" fmla="*/ 343 h 377"/>
                <a:gd name="T8" fmla="*/ 0 w 194"/>
                <a:gd name="T9" fmla="*/ 343 h 377"/>
                <a:gd name="T10" fmla="*/ 15 w 194"/>
                <a:gd name="T11" fmla="*/ 351 h 377"/>
                <a:gd name="T12" fmla="*/ 15 w 194"/>
                <a:gd name="T13" fmla="*/ 351 h 377"/>
                <a:gd name="T14" fmla="*/ 37 w 194"/>
                <a:gd name="T15" fmla="*/ 364 h 377"/>
                <a:gd name="T16" fmla="*/ 58 w 194"/>
                <a:gd name="T17" fmla="*/ 377 h 377"/>
                <a:gd name="T18" fmla="*/ 58 w 194"/>
                <a:gd name="T19" fmla="*/ 377 h 377"/>
                <a:gd name="T20" fmla="*/ 73 w 194"/>
                <a:gd name="T21" fmla="*/ 357 h 377"/>
                <a:gd name="T22" fmla="*/ 87 w 194"/>
                <a:gd name="T23" fmla="*/ 336 h 377"/>
                <a:gd name="T24" fmla="*/ 101 w 194"/>
                <a:gd name="T25" fmla="*/ 315 h 377"/>
                <a:gd name="T26" fmla="*/ 114 w 194"/>
                <a:gd name="T27" fmla="*/ 294 h 377"/>
                <a:gd name="T28" fmla="*/ 125 w 194"/>
                <a:gd name="T29" fmla="*/ 272 h 377"/>
                <a:gd name="T30" fmla="*/ 136 w 194"/>
                <a:gd name="T31" fmla="*/ 249 h 377"/>
                <a:gd name="T32" fmla="*/ 146 w 194"/>
                <a:gd name="T33" fmla="*/ 225 h 377"/>
                <a:gd name="T34" fmla="*/ 156 w 194"/>
                <a:gd name="T35" fmla="*/ 202 h 377"/>
                <a:gd name="T36" fmla="*/ 164 w 194"/>
                <a:gd name="T37" fmla="*/ 178 h 377"/>
                <a:gd name="T38" fmla="*/ 171 w 194"/>
                <a:gd name="T39" fmla="*/ 153 h 377"/>
                <a:gd name="T40" fmla="*/ 178 w 194"/>
                <a:gd name="T41" fmla="*/ 129 h 377"/>
                <a:gd name="T42" fmla="*/ 182 w 194"/>
                <a:gd name="T43" fmla="*/ 103 h 377"/>
                <a:gd name="T44" fmla="*/ 187 w 194"/>
                <a:gd name="T45" fmla="*/ 78 h 377"/>
                <a:gd name="T46" fmla="*/ 190 w 194"/>
                <a:gd name="T47" fmla="*/ 52 h 377"/>
                <a:gd name="T48" fmla="*/ 193 w 194"/>
                <a:gd name="T49" fmla="*/ 25 h 377"/>
                <a:gd name="T50" fmla="*/ 194 w 194"/>
                <a:gd name="T51" fmla="*/ 0 h 377"/>
                <a:gd name="T52" fmla="*/ 128 w 194"/>
                <a:gd name="T53" fmla="*/ 0 h 377"/>
                <a:gd name="T54" fmla="*/ 120 w 194"/>
                <a:gd name="T55" fmla="*/ 123 h 3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94" h="377">
                  <a:moveTo>
                    <a:pt x="120" y="123"/>
                  </a:moveTo>
                  <a:lnTo>
                    <a:pt x="32" y="228"/>
                  </a:lnTo>
                  <a:lnTo>
                    <a:pt x="11" y="338"/>
                  </a:lnTo>
                  <a:lnTo>
                    <a:pt x="0" y="343"/>
                  </a:lnTo>
                  <a:lnTo>
                    <a:pt x="0" y="343"/>
                  </a:lnTo>
                  <a:lnTo>
                    <a:pt x="15" y="351"/>
                  </a:lnTo>
                  <a:lnTo>
                    <a:pt x="15" y="351"/>
                  </a:lnTo>
                  <a:lnTo>
                    <a:pt x="37" y="364"/>
                  </a:lnTo>
                  <a:lnTo>
                    <a:pt x="58" y="377"/>
                  </a:lnTo>
                  <a:lnTo>
                    <a:pt x="58" y="377"/>
                  </a:lnTo>
                  <a:lnTo>
                    <a:pt x="73" y="357"/>
                  </a:lnTo>
                  <a:lnTo>
                    <a:pt x="87" y="336"/>
                  </a:lnTo>
                  <a:lnTo>
                    <a:pt x="101" y="315"/>
                  </a:lnTo>
                  <a:lnTo>
                    <a:pt x="114" y="294"/>
                  </a:lnTo>
                  <a:lnTo>
                    <a:pt x="125" y="272"/>
                  </a:lnTo>
                  <a:lnTo>
                    <a:pt x="136" y="249"/>
                  </a:lnTo>
                  <a:lnTo>
                    <a:pt x="146" y="225"/>
                  </a:lnTo>
                  <a:lnTo>
                    <a:pt x="156" y="202"/>
                  </a:lnTo>
                  <a:lnTo>
                    <a:pt x="164" y="178"/>
                  </a:lnTo>
                  <a:lnTo>
                    <a:pt x="171" y="153"/>
                  </a:lnTo>
                  <a:lnTo>
                    <a:pt x="178" y="129"/>
                  </a:lnTo>
                  <a:lnTo>
                    <a:pt x="182" y="103"/>
                  </a:lnTo>
                  <a:lnTo>
                    <a:pt x="187" y="78"/>
                  </a:lnTo>
                  <a:lnTo>
                    <a:pt x="190" y="52"/>
                  </a:lnTo>
                  <a:lnTo>
                    <a:pt x="193" y="25"/>
                  </a:lnTo>
                  <a:lnTo>
                    <a:pt x="194" y="0"/>
                  </a:lnTo>
                  <a:lnTo>
                    <a:pt x="128" y="0"/>
                  </a:lnTo>
                  <a:lnTo>
                    <a:pt x="120" y="12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0631" eaLnBrk="1" fontAlgn="auto" latinLnBrk="0" hangingPunct="1">
                <a:lnSpc>
                  <a:spcPct val="100000"/>
                </a:lnSpc>
                <a:spcBef>
                  <a:spcPts val="0"/>
                </a:spcBef>
                <a:spcAft>
                  <a:spcPts val="0"/>
                </a:spcAft>
                <a:buClrTx/>
                <a:buSzTx/>
                <a:buFontTx/>
                <a:buNone/>
                <a:tabLst/>
                <a:defRPr/>
              </a:pPr>
              <a:endParaRPr kumimoji="0" lang="ko-KR" altLang="en-US" sz="1800" b="0" i="0" u="none" strike="noStrike" kern="0" cap="none" spc="0" normalizeH="0" baseline="0" noProof="0">
                <a:ln>
                  <a:noFill/>
                </a:ln>
                <a:solidFill>
                  <a:prstClr val="black"/>
                </a:solidFill>
                <a:effectLst/>
                <a:uLnTx/>
                <a:uFillTx/>
                <a:latin typeface="나눔고딕 ExtraBold"/>
              </a:endParaRPr>
            </a:p>
          </p:txBody>
        </p:sp>
        <p:sp>
          <p:nvSpPr>
            <p:cNvPr id="476" name="Freeform 25"/>
            <p:cNvSpPr>
              <a:spLocks/>
            </p:cNvSpPr>
            <p:nvPr/>
          </p:nvSpPr>
          <p:spPr bwMode="auto">
            <a:xfrm>
              <a:off x="3176588" y="2949576"/>
              <a:ext cx="241300" cy="600075"/>
            </a:xfrm>
            <a:custGeom>
              <a:avLst/>
              <a:gdLst>
                <a:gd name="T0" fmla="*/ 60 w 152"/>
                <a:gd name="T1" fmla="*/ 188 h 378"/>
                <a:gd name="T2" fmla="*/ 0 w 152"/>
                <a:gd name="T3" fmla="*/ 220 h 378"/>
                <a:gd name="T4" fmla="*/ 93 w 152"/>
                <a:gd name="T5" fmla="*/ 292 h 378"/>
                <a:gd name="T6" fmla="*/ 87 w 152"/>
                <a:gd name="T7" fmla="*/ 378 h 378"/>
                <a:gd name="T8" fmla="*/ 152 w 152"/>
                <a:gd name="T9" fmla="*/ 378 h 378"/>
                <a:gd name="T10" fmla="*/ 152 w 152"/>
                <a:gd name="T11" fmla="*/ 378 h 378"/>
                <a:gd name="T12" fmla="*/ 151 w 152"/>
                <a:gd name="T13" fmla="*/ 352 h 378"/>
                <a:gd name="T14" fmla="*/ 148 w 152"/>
                <a:gd name="T15" fmla="*/ 325 h 378"/>
                <a:gd name="T16" fmla="*/ 145 w 152"/>
                <a:gd name="T17" fmla="*/ 299 h 378"/>
                <a:gd name="T18" fmla="*/ 140 w 152"/>
                <a:gd name="T19" fmla="*/ 274 h 378"/>
                <a:gd name="T20" fmla="*/ 136 w 152"/>
                <a:gd name="T21" fmla="*/ 248 h 378"/>
                <a:gd name="T22" fmla="*/ 129 w 152"/>
                <a:gd name="T23" fmla="*/ 224 h 378"/>
                <a:gd name="T24" fmla="*/ 122 w 152"/>
                <a:gd name="T25" fmla="*/ 199 h 378"/>
                <a:gd name="T26" fmla="*/ 114 w 152"/>
                <a:gd name="T27" fmla="*/ 175 h 378"/>
                <a:gd name="T28" fmla="*/ 104 w 152"/>
                <a:gd name="T29" fmla="*/ 152 h 378"/>
                <a:gd name="T30" fmla="*/ 94 w 152"/>
                <a:gd name="T31" fmla="*/ 128 h 378"/>
                <a:gd name="T32" fmla="*/ 83 w 152"/>
                <a:gd name="T33" fmla="*/ 106 h 378"/>
                <a:gd name="T34" fmla="*/ 72 w 152"/>
                <a:gd name="T35" fmla="*/ 84 h 378"/>
                <a:gd name="T36" fmla="*/ 59 w 152"/>
                <a:gd name="T37" fmla="*/ 62 h 378"/>
                <a:gd name="T38" fmla="*/ 45 w 152"/>
                <a:gd name="T39" fmla="*/ 41 h 378"/>
                <a:gd name="T40" fmla="*/ 31 w 152"/>
                <a:gd name="T41" fmla="*/ 20 h 378"/>
                <a:gd name="T42" fmla="*/ 16 w 152"/>
                <a:gd name="T43" fmla="*/ 0 h 378"/>
                <a:gd name="T44" fmla="*/ 16 w 152"/>
                <a:gd name="T45" fmla="*/ 0 h 378"/>
                <a:gd name="T46" fmla="*/ 0 w 152"/>
                <a:gd name="T47" fmla="*/ 11 h 378"/>
                <a:gd name="T48" fmla="*/ 0 w 152"/>
                <a:gd name="T49" fmla="*/ 11 h 378"/>
                <a:gd name="T50" fmla="*/ 16 w 152"/>
                <a:gd name="T51" fmla="*/ 33 h 378"/>
                <a:gd name="T52" fmla="*/ 22 w 152"/>
                <a:gd name="T53" fmla="*/ 41 h 378"/>
                <a:gd name="T54" fmla="*/ 60 w 152"/>
                <a:gd name="T55" fmla="*/ 188 h 3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52" h="378">
                  <a:moveTo>
                    <a:pt x="60" y="188"/>
                  </a:moveTo>
                  <a:lnTo>
                    <a:pt x="0" y="220"/>
                  </a:lnTo>
                  <a:lnTo>
                    <a:pt x="93" y="292"/>
                  </a:lnTo>
                  <a:lnTo>
                    <a:pt x="87" y="378"/>
                  </a:lnTo>
                  <a:lnTo>
                    <a:pt x="152" y="378"/>
                  </a:lnTo>
                  <a:lnTo>
                    <a:pt x="152" y="378"/>
                  </a:lnTo>
                  <a:lnTo>
                    <a:pt x="151" y="352"/>
                  </a:lnTo>
                  <a:lnTo>
                    <a:pt x="148" y="325"/>
                  </a:lnTo>
                  <a:lnTo>
                    <a:pt x="145" y="299"/>
                  </a:lnTo>
                  <a:lnTo>
                    <a:pt x="140" y="274"/>
                  </a:lnTo>
                  <a:lnTo>
                    <a:pt x="136" y="248"/>
                  </a:lnTo>
                  <a:lnTo>
                    <a:pt x="129" y="224"/>
                  </a:lnTo>
                  <a:lnTo>
                    <a:pt x="122" y="199"/>
                  </a:lnTo>
                  <a:lnTo>
                    <a:pt x="114" y="175"/>
                  </a:lnTo>
                  <a:lnTo>
                    <a:pt x="104" y="152"/>
                  </a:lnTo>
                  <a:lnTo>
                    <a:pt x="94" y="128"/>
                  </a:lnTo>
                  <a:lnTo>
                    <a:pt x="83" y="106"/>
                  </a:lnTo>
                  <a:lnTo>
                    <a:pt x="72" y="84"/>
                  </a:lnTo>
                  <a:lnTo>
                    <a:pt x="59" y="62"/>
                  </a:lnTo>
                  <a:lnTo>
                    <a:pt x="45" y="41"/>
                  </a:lnTo>
                  <a:lnTo>
                    <a:pt x="31" y="20"/>
                  </a:lnTo>
                  <a:lnTo>
                    <a:pt x="16" y="0"/>
                  </a:lnTo>
                  <a:lnTo>
                    <a:pt x="16" y="0"/>
                  </a:lnTo>
                  <a:lnTo>
                    <a:pt x="0" y="11"/>
                  </a:lnTo>
                  <a:lnTo>
                    <a:pt x="0" y="11"/>
                  </a:lnTo>
                  <a:lnTo>
                    <a:pt x="16" y="33"/>
                  </a:lnTo>
                  <a:lnTo>
                    <a:pt x="22" y="41"/>
                  </a:lnTo>
                  <a:lnTo>
                    <a:pt x="60" y="18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0631" eaLnBrk="1" fontAlgn="auto" latinLnBrk="0" hangingPunct="1">
                <a:lnSpc>
                  <a:spcPct val="100000"/>
                </a:lnSpc>
                <a:spcBef>
                  <a:spcPts val="0"/>
                </a:spcBef>
                <a:spcAft>
                  <a:spcPts val="0"/>
                </a:spcAft>
                <a:buClrTx/>
                <a:buSzTx/>
                <a:buFontTx/>
                <a:buNone/>
                <a:tabLst/>
                <a:defRPr/>
              </a:pPr>
              <a:endParaRPr kumimoji="0" lang="ko-KR" altLang="en-US" sz="1800" b="0" i="0" u="none" strike="noStrike" kern="0" cap="none" spc="0" normalizeH="0" baseline="0" noProof="0">
                <a:ln>
                  <a:noFill/>
                </a:ln>
                <a:solidFill>
                  <a:prstClr val="black"/>
                </a:solidFill>
                <a:effectLst/>
                <a:uLnTx/>
                <a:uFillTx/>
                <a:latin typeface="나눔고딕 ExtraBold"/>
              </a:endParaRPr>
            </a:p>
          </p:txBody>
        </p:sp>
        <p:sp>
          <p:nvSpPr>
            <p:cNvPr id="477" name="Freeform 26"/>
            <p:cNvSpPr>
              <a:spLocks/>
            </p:cNvSpPr>
            <p:nvPr/>
          </p:nvSpPr>
          <p:spPr bwMode="auto">
            <a:xfrm>
              <a:off x="2432050" y="3157538"/>
              <a:ext cx="65088" cy="131763"/>
            </a:xfrm>
            <a:custGeom>
              <a:avLst/>
              <a:gdLst>
                <a:gd name="T0" fmla="*/ 0 w 41"/>
                <a:gd name="T1" fmla="*/ 1 h 83"/>
                <a:gd name="T2" fmla="*/ 0 w 41"/>
                <a:gd name="T3" fmla="*/ 83 h 83"/>
                <a:gd name="T4" fmla="*/ 41 w 41"/>
                <a:gd name="T5" fmla="*/ 0 h 83"/>
                <a:gd name="T6" fmla="*/ 41 w 41"/>
                <a:gd name="T7" fmla="*/ 0 h 83"/>
                <a:gd name="T8" fmla="*/ 0 w 41"/>
                <a:gd name="T9" fmla="*/ 1 h 83"/>
                <a:gd name="T10" fmla="*/ 0 w 41"/>
                <a:gd name="T11" fmla="*/ 1 h 83"/>
              </a:gdLst>
              <a:ahLst/>
              <a:cxnLst>
                <a:cxn ang="0">
                  <a:pos x="T0" y="T1"/>
                </a:cxn>
                <a:cxn ang="0">
                  <a:pos x="T2" y="T3"/>
                </a:cxn>
                <a:cxn ang="0">
                  <a:pos x="T4" y="T5"/>
                </a:cxn>
                <a:cxn ang="0">
                  <a:pos x="T6" y="T7"/>
                </a:cxn>
                <a:cxn ang="0">
                  <a:pos x="T8" y="T9"/>
                </a:cxn>
                <a:cxn ang="0">
                  <a:pos x="T10" y="T11"/>
                </a:cxn>
              </a:cxnLst>
              <a:rect l="0" t="0" r="r" b="b"/>
              <a:pathLst>
                <a:path w="41" h="83">
                  <a:moveTo>
                    <a:pt x="0" y="1"/>
                  </a:moveTo>
                  <a:lnTo>
                    <a:pt x="0" y="83"/>
                  </a:lnTo>
                  <a:lnTo>
                    <a:pt x="41" y="0"/>
                  </a:lnTo>
                  <a:lnTo>
                    <a:pt x="41" y="0"/>
                  </a:lnTo>
                  <a:lnTo>
                    <a:pt x="0" y="1"/>
                  </a:lnTo>
                  <a:lnTo>
                    <a:pt x="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0631" eaLnBrk="1" fontAlgn="auto" latinLnBrk="0" hangingPunct="1">
                <a:lnSpc>
                  <a:spcPct val="100000"/>
                </a:lnSpc>
                <a:spcBef>
                  <a:spcPts val="0"/>
                </a:spcBef>
                <a:spcAft>
                  <a:spcPts val="0"/>
                </a:spcAft>
                <a:buClrTx/>
                <a:buSzTx/>
                <a:buFontTx/>
                <a:buNone/>
                <a:tabLst/>
                <a:defRPr/>
              </a:pPr>
              <a:endParaRPr kumimoji="0" lang="ko-KR" altLang="en-US" sz="1800" b="0" i="0" u="none" strike="noStrike" kern="0" cap="none" spc="0" normalizeH="0" baseline="0" noProof="0">
                <a:ln>
                  <a:noFill/>
                </a:ln>
                <a:solidFill>
                  <a:prstClr val="black"/>
                </a:solidFill>
                <a:effectLst/>
                <a:uLnTx/>
                <a:uFillTx/>
                <a:latin typeface="나눔고딕 ExtraBold"/>
              </a:endParaRPr>
            </a:p>
          </p:txBody>
        </p:sp>
        <p:sp>
          <p:nvSpPr>
            <p:cNvPr id="478" name="Freeform 27"/>
            <p:cNvSpPr>
              <a:spLocks/>
            </p:cNvSpPr>
            <p:nvPr/>
          </p:nvSpPr>
          <p:spPr bwMode="auto">
            <a:xfrm>
              <a:off x="2589213" y="3422651"/>
              <a:ext cx="303213" cy="127000"/>
            </a:xfrm>
            <a:custGeom>
              <a:avLst/>
              <a:gdLst>
                <a:gd name="T0" fmla="*/ 0 w 191"/>
                <a:gd name="T1" fmla="*/ 80 h 80"/>
                <a:gd name="T2" fmla="*/ 191 w 191"/>
                <a:gd name="T3" fmla="*/ 80 h 80"/>
                <a:gd name="T4" fmla="*/ 143 w 191"/>
                <a:gd name="T5" fmla="*/ 0 h 80"/>
                <a:gd name="T6" fmla="*/ 0 w 191"/>
                <a:gd name="T7" fmla="*/ 80 h 80"/>
              </a:gdLst>
              <a:ahLst/>
              <a:cxnLst>
                <a:cxn ang="0">
                  <a:pos x="T0" y="T1"/>
                </a:cxn>
                <a:cxn ang="0">
                  <a:pos x="T2" y="T3"/>
                </a:cxn>
                <a:cxn ang="0">
                  <a:pos x="T4" y="T5"/>
                </a:cxn>
                <a:cxn ang="0">
                  <a:pos x="T6" y="T7"/>
                </a:cxn>
              </a:cxnLst>
              <a:rect l="0" t="0" r="r" b="b"/>
              <a:pathLst>
                <a:path w="191" h="80">
                  <a:moveTo>
                    <a:pt x="0" y="80"/>
                  </a:moveTo>
                  <a:lnTo>
                    <a:pt x="191" y="80"/>
                  </a:lnTo>
                  <a:lnTo>
                    <a:pt x="143" y="0"/>
                  </a:lnTo>
                  <a:lnTo>
                    <a:pt x="0" y="8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0631" eaLnBrk="1" fontAlgn="auto" latinLnBrk="0" hangingPunct="1">
                <a:lnSpc>
                  <a:spcPct val="100000"/>
                </a:lnSpc>
                <a:spcBef>
                  <a:spcPts val="0"/>
                </a:spcBef>
                <a:spcAft>
                  <a:spcPts val="0"/>
                </a:spcAft>
                <a:buClrTx/>
                <a:buSzTx/>
                <a:buFontTx/>
                <a:buNone/>
                <a:tabLst/>
                <a:defRPr/>
              </a:pPr>
              <a:endParaRPr kumimoji="0" lang="ko-KR" altLang="en-US" sz="1800" b="0" i="0" u="none" strike="noStrike" kern="0" cap="none" spc="0" normalizeH="0" baseline="0" noProof="0">
                <a:ln>
                  <a:noFill/>
                </a:ln>
                <a:solidFill>
                  <a:prstClr val="black"/>
                </a:solidFill>
                <a:effectLst/>
                <a:uLnTx/>
                <a:uFillTx/>
                <a:latin typeface="나눔고딕 ExtraBold"/>
              </a:endParaRPr>
            </a:p>
          </p:txBody>
        </p:sp>
        <p:sp>
          <p:nvSpPr>
            <p:cNvPr id="479" name="Freeform 28"/>
            <p:cNvSpPr>
              <a:spLocks/>
            </p:cNvSpPr>
            <p:nvPr/>
          </p:nvSpPr>
          <p:spPr bwMode="auto">
            <a:xfrm>
              <a:off x="2432050" y="3335338"/>
              <a:ext cx="142875" cy="214313"/>
            </a:xfrm>
            <a:custGeom>
              <a:avLst/>
              <a:gdLst>
                <a:gd name="T0" fmla="*/ 0 w 90"/>
                <a:gd name="T1" fmla="*/ 0 h 135"/>
                <a:gd name="T2" fmla="*/ 0 w 90"/>
                <a:gd name="T3" fmla="*/ 135 h 135"/>
                <a:gd name="T4" fmla="*/ 90 w 90"/>
                <a:gd name="T5" fmla="*/ 135 h 135"/>
                <a:gd name="T6" fmla="*/ 0 w 90"/>
                <a:gd name="T7" fmla="*/ 0 h 135"/>
              </a:gdLst>
              <a:ahLst/>
              <a:cxnLst>
                <a:cxn ang="0">
                  <a:pos x="T0" y="T1"/>
                </a:cxn>
                <a:cxn ang="0">
                  <a:pos x="T2" y="T3"/>
                </a:cxn>
                <a:cxn ang="0">
                  <a:pos x="T4" y="T5"/>
                </a:cxn>
                <a:cxn ang="0">
                  <a:pos x="T6" y="T7"/>
                </a:cxn>
              </a:cxnLst>
              <a:rect l="0" t="0" r="r" b="b"/>
              <a:pathLst>
                <a:path w="90" h="135">
                  <a:moveTo>
                    <a:pt x="0" y="0"/>
                  </a:moveTo>
                  <a:lnTo>
                    <a:pt x="0" y="135"/>
                  </a:lnTo>
                  <a:lnTo>
                    <a:pt x="90" y="135"/>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0631" eaLnBrk="1" fontAlgn="auto" latinLnBrk="0" hangingPunct="1">
                <a:lnSpc>
                  <a:spcPct val="100000"/>
                </a:lnSpc>
                <a:spcBef>
                  <a:spcPts val="0"/>
                </a:spcBef>
                <a:spcAft>
                  <a:spcPts val="0"/>
                </a:spcAft>
                <a:buClrTx/>
                <a:buSzTx/>
                <a:buFontTx/>
                <a:buNone/>
                <a:tabLst/>
                <a:defRPr/>
              </a:pPr>
              <a:endParaRPr kumimoji="0" lang="ko-KR" altLang="en-US" sz="1800" b="0" i="0" u="none" strike="noStrike" kern="0" cap="none" spc="0" normalizeH="0" baseline="0" noProof="0">
                <a:ln>
                  <a:noFill/>
                </a:ln>
                <a:solidFill>
                  <a:prstClr val="black"/>
                </a:solidFill>
                <a:effectLst/>
                <a:uLnTx/>
                <a:uFillTx/>
                <a:latin typeface="나눔고딕 ExtraBold"/>
              </a:endParaRPr>
            </a:p>
          </p:txBody>
        </p:sp>
        <p:sp>
          <p:nvSpPr>
            <p:cNvPr id="480" name="Freeform 29"/>
            <p:cNvSpPr>
              <a:spLocks/>
            </p:cNvSpPr>
            <p:nvPr/>
          </p:nvSpPr>
          <p:spPr bwMode="auto">
            <a:xfrm>
              <a:off x="1395413" y="2949576"/>
              <a:ext cx="481013" cy="600075"/>
            </a:xfrm>
            <a:custGeom>
              <a:avLst/>
              <a:gdLst>
                <a:gd name="T0" fmla="*/ 113 w 303"/>
                <a:gd name="T1" fmla="*/ 313 h 378"/>
                <a:gd name="T2" fmla="*/ 198 w 303"/>
                <a:gd name="T3" fmla="*/ 314 h 378"/>
                <a:gd name="T4" fmla="*/ 250 w 303"/>
                <a:gd name="T5" fmla="*/ 378 h 378"/>
                <a:gd name="T6" fmla="*/ 258 w 303"/>
                <a:gd name="T7" fmla="*/ 378 h 378"/>
                <a:gd name="T8" fmla="*/ 258 w 303"/>
                <a:gd name="T9" fmla="*/ 378 h 378"/>
                <a:gd name="T10" fmla="*/ 259 w 303"/>
                <a:gd name="T11" fmla="*/ 339 h 378"/>
                <a:gd name="T12" fmla="*/ 262 w 303"/>
                <a:gd name="T13" fmla="*/ 299 h 378"/>
                <a:gd name="T14" fmla="*/ 265 w 303"/>
                <a:gd name="T15" fmla="*/ 261 h 378"/>
                <a:gd name="T16" fmla="*/ 271 w 303"/>
                <a:gd name="T17" fmla="*/ 224 h 378"/>
                <a:gd name="T18" fmla="*/ 277 w 303"/>
                <a:gd name="T19" fmla="*/ 186 h 378"/>
                <a:gd name="T20" fmla="*/ 285 w 303"/>
                <a:gd name="T21" fmla="*/ 150 h 378"/>
                <a:gd name="T22" fmla="*/ 293 w 303"/>
                <a:gd name="T23" fmla="*/ 116 h 378"/>
                <a:gd name="T24" fmla="*/ 303 w 303"/>
                <a:gd name="T25" fmla="*/ 81 h 378"/>
                <a:gd name="T26" fmla="*/ 303 w 303"/>
                <a:gd name="T27" fmla="*/ 81 h 378"/>
                <a:gd name="T28" fmla="*/ 260 w 303"/>
                <a:gd name="T29" fmla="*/ 66 h 378"/>
                <a:gd name="T30" fmla="*/ 220 w 303"/>
                <a:gd name="T31" fmla="*/ 47 h 378"/>
                <a:gd name="T32" fmla="*/ 200 w 303"/>
                <a:gd name="T33" fmla="*/ 81 h 378"/>
                <a:gd name="T34" fmla="*/ 142 w 303"/>
                <a:gd name="T35" fmla="*/ 110 h 378"/>
                <a:gd name="T36" fmla="*/ 104 w 303"/>
                <a:gd name="T37" fmla="*/ 83 h 378"/>
                <a:gd name="T38" fmla="*/ 104 w 303"/>
                <a:gd name="T39" fmla="*/ 83 h 378"/>
                <a:gd name="T40" fmla="*/ 116 w 303"/>
                <a:gd name="T41" fmla="*/ 62 h 378"/>
                <a:gd name="T42" fmla="*/ 131 w 303"/>
                <a:gd name="T43" fmla="*/ 40 h 378"/>
                <a:gd name="T44" fmla="*/ 152 w 303"/>
                <a:gd name="T45" fmla="*/ 12 h 378"/>
                <a:gd name="T46" fmla="*/ 152 w 303"/>
                <a:gd name="T47" fmla="*/ 12 h 378"/>
                <a:gd name="T48" fmla="*/ 136 w 303"/>
                <a:gd name="T49" fmla="*/ 0 h 378"/>
                <a:gd name="T50" fmla="*/ 136 w 303"/>
                <a:gd name="T51" fmla="*/ 0 h 378"/>
                <a:gd name="T52" fmla="*/ 121 w 303"/>
                <a:gd name="T53" fmla="*/ 20 h 378"/>
                <a:gd name="T54" fmla="*/ 107 w 303"/>
                <a:gd name="T55" fmla="*/ 41 h 378"/>
                <a:gd name="T56" fmla="*/ 93 w 303"/>
                <a:gd name="T57" fmla="*/ 62 h 378"/>
                <a:gd name="T58" fmla="*/ 80 w 303"/>
                <a:gd name="T59" fmla="*/ 84 h 378"/>
                <a:gd name="T60" fmla="*/ 69 w 303"/>
                <a:gd name="T61" fmla="*/ 106 h 378"/>
                <a:gd name="T62" fmla="*/ 58 w 303"/>
                <a:gd name="T63" fmla="*/ 128 h 378"/>
                <a:gd name="T64" fmla="*/ 48 w 303"/>
                <a:gd name="T65" fmla="*/ 152 h 378"/>
                <a:gd name="T66" fmla="*/ 38 w 303"/>
                <a:gd name="T67" fmla="*/ 175 h 378"/>
                <a:gd name="T68" fmla="*/ 30 w 303"/>
                <a:gd name="T69" fmla="*/ 199 h 378"/>
                <a:gd name="T70" fmla="*/ 23 w 303"/>
                <a:gd name="T71" fmla="*/ 224 h 378"/>
                <a:gd name="T72" fmla="*/ 17 w 303"/>
                <a:gd name="T73" fmla="*/ 248 h 378"/>
                <a:gd name="T74" fmla="*/ 12 w 303"/>
                <a:gd name="T75" fmla="*/ 274 h 378"/>
                <a:gd name="T76" fmla="*/ 7 w 303"/>
                <a:gd name="T77" fmla="*/ 299 h 378"/>
                <a:gd name="T78" fmla="*/ 4 w 303"/>
                <a:gd name="T79" fmla="*/ 325 h 378"/>
                <a:gd name="T80" fmla="*/ 1 w 303"/>
                <a:gd name="T81" fmla="*/ 352 h 378"/>
                <a:gd name="T82" fmla="*/ 0 w 303"/>
                <a:gd name="T83" fmla="*/ 378 h 378"/>
                <a:gd name="T84" fmla="*/ 91 w 303"/>
                <a:gd name="T85" fmla="*/ 378 h 378"/>
                <a:gd name="T86" fmla="*/ 113 w 303"/>
                <a:gd name="T87" fmla="*/ 313 h 3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03" h="378">
                  <a:moveTo>
                    <a:pt x="113" y="313"/>
                  </a:moveTo>
                  <a:lnTo>
                    <a:pt x="198" y="314"/>
                  </a:lnTo>
                  <a:lnTo>
                    <a:pt x="250" y="378"/>
                  </a:lnTo>
                  <a:lnTo>
                    <a:pt x="258" y="378"/>
                  </a:lnTo>
                  <a:lnTo>
                    <a:pt x="258" y="378"/>
                  </a:lnTo>
                  <a:lnTo>
                    <a:pt x="259" y="339"/>
                  </a:lnTo>
                  <a:lnTo>
                    <a:pt x="262" y="299"/>
                  </a:lnTo>
                  <a:lnTo>
                    <a:pt x="265" y="261"/>
                  </a:lnTo>
                  <a:lnTo>
                    <a:pt x="271" y="224"/>
                  </a:lnTo>
                  <a:lnTo>
                    <a:pt x="277" y="186"/>
                  </a:lnTo>
                  <a:lnTo>
                    <a:pt x="285" y="150"/>
                  </a:lnTo>
                  <a:lnTo>
                    <a:pt x="293" y="116"/>
                  </a:lnTo>
                  <a:lnTo>
                    <a:pt x="303" y="81"/>
                  </a:lnTo>
                  <a:lnTo>
                    <a:pt x="303" y="81"/>
                  </a:lnTo>
                  <a:lnTo>
                    <a:pt x="260" y="66"/>
                  </a:lnTo>
                  <a:lnTo>
                    <a:pt x="220" y="47"/>
                  </a:lnTo>
                  <a:lnTo>
                    <a:pt x="200" y="81"/>
                  </a:lnTo>
                  <a:lnTo>
                    <a:pt x="142" y="110"/>
                  </a:lnTo>
                  <a:lnTo>
                    <a:pt x="104" y="83"/>
                  </a:lnTo>
                  <a:lnTo>
                    <a:pt x="104" y="83"/>
                  </a:lnTo>
                  <a:lnTo>
                    <a:pt x="116" y="62"/>
                  </a:lnTo>
                  <a:lnTo>
                    <a:pt x="131" y="40"/>
                  </a:lnTo>
                  <a:lnTo>
                    <a:pt x="152" y="12"/>
                  </a:lnTo>
                  <a:lnTo>
                    <a:pt x="152" y="12"/>
                  </a:lnTo>
                  <a:lnTo>
                    <a:pt x="136" y="0"/>
                  </a:lnTo>
                  <a:lnTo>
                    <a:pt x="136" y="0"/>
                  </a:lnTo>
                  <a:lnTo>
                    <a:pt x="121" y="20"/>
                  </a:lnTo>
                  <a:lnTo>
                    <a:pt x="107" y="41"/>
                  </a:lnTo>
                  <a:lnTo>
                    <a:pt x="93" y="62"/>
                  </a:lnTo>
                  <a:lnTo>
                    <a:pt x="80" y="84"/>
                  </a:lnTo>
                  <a:lnTo>
                    <a:pt x="69" y="106"/>
                  </a:lnTo>
                  <a:lnTo>
                    <a:pt x="58" y="128"/>
                  </a:lnTo>
                  <a:lnTo>
                    <a:pt x="48" y="152"/>
                  </a:lnTo>
                  <a:lnTo>
                    <a:pt x="38" y="175"/>
                  </a:lnTo>
                  <a:lnTo>
                    <a:pt x="30" y="199"/>
                  </a:lnTo>
                  <a:lnTo>
                    <a:pt x="23" y="224"/>
                  </a:lnTo>
                  <a:lnTo>
                    <a:pt x="17" y="248"/>
                  </a:lnTo>
                  <a:lnTo>
                    <a:pt x="12" y="274"/>
                  </a:lnTo>
                  <a:lnTo>
                    <a:pt x="7" y="299"/>
                  </a:lnTo>
                  <a:lnTo>
                    <a:pt x="4" y="325"/>
                  </a:lnTo>
                  <a:lnTo>
                    <a:pt x="1" y="352"/>
                  </a:lnTo>
                  <a:lnTo>
                    <a:pt x="0" y="378"/>
                  </a:lnTo>
                  <a:lnTo>
                    <a:pt x="91" y="378"/>
                  </a:lnTo>
                  <a:lnTo>
                    <a:pt x="113" y="31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0631" eaLnBrk="1" fontAlgn="auto" latinLnBrk="0" hangingPunct="1">
                <a:lnSpc>
                  <a:spcPct val="100000"/>
                </a:lnSpc>
                <a:spcBef>
                  <a:spcPts val="0"/>
                </a:spcBef>
                <a:spcAft>
                  <a:spcPts val="0"/>
                </a:spcAft>
                <a:buClrTx/>
                <a:buSzTx/>
                <a:buFontTx/>
                <a:buNone/>
                <a:tabLst/>
                <a:defRPr/>
              </a:pPr>
              <a:endParaRPr kumimoji="0" lang="ko-KR" altLang="en-US" sz="1800" b="0" i="0" u="none" strike="noStrike" kern="0" cap="none" spc="0" normalizeH="0" baseline="0" noProof="0">
                <a:ln>
                  <a:noFill/>
                </a:ln>
                <a:solidFill>
                  <a:prstClr val="black"/>
                </a:solidFill>
                <a:effectLst/>
                <a:uLnTx/>
                <a:uFillTx/>
                <a:latin typeface="나눔고딕 ExtraBold"/>
              </a:endParaRPr>
            </a:p>
          </p:txBody>
        </p:sp>
        <p:sp>
          <p:nvSpPr>
            <p:cNvPr id="481" name="Freeform 30"/>
            <p:cNvSpPr>
              <a:spLocks/>
            </p:cNvSpPr>
            <p:nvPr/>
          </p:nvSpPr>
          <p:spPr bwMode="auto">
            <a:xfrm>
              <a:off x="1770063" y="2932113"/>
              <a:ext cx="157163" cy="96838"/>
            </a:xfrm>
            <a:custGeom>
              <a:avLst/>
              <a:gdLst>
                <a:gd name="T0" fmla="*/ 0 w 99"/>
                <a:gd name="T1" fmla="*/ 30 h 61"/>
                <a:gd name="T2" fmla="*/ 0 w 99"/>
                <a:gd name="T3" fmla="*/ 30 h 61"/>
                <a:gd name="T4" fmla="*/ 37 w 99"/>
                <a:gd name="T5" fmla="*/ 46 h 61"/>
                <a:gd name="T6" fmla="*/ 78 w 99"/>
                <a:gd name="T7" fmla="*/ 61 h 61"/>
                <a:gd name="T8" fmla="*/ 78 w 99"/>
                <a:gd name="T9" fmla="*/ 61 h 61"/>
                <a:gd name="T10" fmla="*/ 88 w 99"/>
                <a:gd name="T11" fmla="*/ 35 h 61"/>
                <a:gd name="T12" fmla="*/ 99 w 99"/>
                <a:gd name="T13" fmla="*/ 8 h 61"/>
                <a:gd name="T14" fmla="*/ 92 w 99"/>
                <a:gd name="T15" fmla="*/ 14 h 61"/>
                <a:gd name="T16" fmla="*/ 17 w 99"/>
                <a:gd name="T17" fmla="*/ 0 h 61"/>
                <a:gd name="T18" fmla="*/ 0 w 99"/>
                <a:gd name="T19" fmla="*/ 3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9" h="61">
                  <a:moveTo>
                    <a:pt x="0" y="30"/>
                  </a:moveTo>
                  <a:lnTo>
                    <a:pt x="0" y="30"/>
                  </a:lnTo>
                  <a:lnTo>
                    <a:pt x="37" y="46"/>
                  </a:lnTo>
                  <a:lnTo>
                    <a:pt x="78" y="61"/>
                  </a:lnTo>
                  <a:lnTo>
                    <a:pt x="78" y="61"/>
                  </a:lnTo>
                  <a:lnTo>
                    <a:pt x="88" y="35"/>
                  </a:lnTo>
                  <a:lnTo>
                    <a:pt x="99" y="8"/>
                  </a:lnTo>
                  <a:lnTo>
                    <a:pt x="92" y="14"/>
                  </a:lnTo>
                  <a:lnTo>
                    <a:pt x="17" y="0"/>
                  </a:lnTo>
                  <a:lnTo>
                    <a:pt x="0" y="3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0631" eaLnBrk="1" fontAlgn="auto" latinLnBrk="0" hangingPunct="1">
                <a:lnSpc>
                  <a:spcPct val="100000"/>
                </a:lnSpc>
                <a:spcBef>
                  <a:spcPts val="0"/>
                </a:spcBef>
                <a:spcAft>
                  <a:spcPts val="0"/>
                </a:spcAft>
                <a:buClrTx/>
                <a:buSzTx/>
                <a:buFontTx/>
                <a:buNone/>
                <a:tabLst/>
                <a:defRPr/>
              </a:pPr>
              <a:endParaRPr kumimoji="0" lang="ko-KR" altLang="en-US" sz="1800" b="0" i="0" u="none" strike="noStrike" kern="0" cap="none" spc="0" normalizeH="0" baseline="0" noProof="0">
                <a:ln>
                  <a:noFill/>
                </a:ln>
                <a:solidFill>
                  <a:prstClr val="black"/>
                </a:solidFill>
                <a:effectLst/>
                <a:uLnTx/>
                <a:uFillTx/>
                <a:latin typeface="나눔고딕 ExtraBold"/>
              </a:endParaRPr>
            </a:p>
          </p:txBody>
        </p:sp>
        <p:sp>
          <p:nvSpPr>
            <p:cNvPr id="482" name="Freeform 31"/>
            <p:cNvSpPr>
              <a:spLocks/>
            </p:cNvSpPr>
            <p:nvPr/>
          </p:nvSpPr>
          <p:spPr bwMode="auto">
            <a:xfrm>
              <a:off x="1395413" y="3602038"/>
              <a:ext cx="331788" cy="598488"/>
            </a:xfrm>
            <a:custGeom>
              <a:avLst/>
              <a:gdLst>
                <a:gd name="T0" fmla="*/ 209 w 209"/>
                <a:gd name="T1" fmla="*/ 335 h 377"/>
                <a:gd name="T2" fmla="*/ 163 w 209"/>
                <a:gd name="T3" fmla="*/ 218 h 377"/>
                <a:gd name="T4" fmla="*/ 109 w 209"/>
                <a:gd name="T5" fmla="*/ 182 h 377"/>
                <a:gd name="T6" fmla="*/ 65 w 209"/>
                <a:gd name="T7" fmla="*/ 42 h 377"/>
                <a:gd name="T8" fmla="*/ 79 w 209"/>
                <a:gd name="T9" fmla="*/ 0 h 377"/>
                <a:gd name="T10" fmla="*/ 0 w 209"/>
                <a:gd name="T11" fmla="*/ 0 h 377"/>
                <a:gd name="T12" fmla="*/ 0 w 209"/>
                <a:gd name="T13" fmla="*/ 0 h 377"/>
                <a:gd name="T14" fmla="*/ 1 w 209"/>
                <a:gd name="T15" fmla="*/ 25 h 377"/>
                <a:gd name="T16" fmla="*/ 4 w 209"/>
                <a:gd name="T17" fmla="*/ 52 h 377"/>
                <a:gd name="T18" fmla="*/ 7 w 209"/>
                <a:gd name="T19" fmla="*/ 78 h 377"/>
                <a:gd name="T20" fmla="*/ 12 w 209"/>
                <a:gd name="T21" fmla="*/ 103 h 377"/>
                <a:gd name="T22" fmla="*/ 17 w 209"/>
                <a:gd name="T23" fmla="*/ 129 h 377"/>
                <a:gd name="T24" fmla="*/ 23 w 209"/>
                <a:gd name="T25" fmla="*/ 153 h 377"/>
                <a:gd name="T26" fmla="*/ 30 w 209"/>
                <a:gd name="T27" fmla="*/ 178 h 377"/>
                <a:gd name="T28" fmla="*/ 38 w 209"/>
                <a:gd name="T29" fmla="*/ 202 h 377"/>
                <a:gd name="T30" fmla="*/ 48 w 209"/>
                <a:gd name="T31" fmla="*/ 225 h 377"/>
                <a:gd name="T32" fmla="*/ 58 w 209"/>
                <a:gd name="T33" fmla="*/ 249 h 377"/>
                <a:gd name="T34" fmla="*/ 69 w 209"/>
                <a:gd name="T35" fmla="*/ 272 h 377"/>
                <a:gd name="T36" fmla="*/ 80 w 209"/>
                <a:gd name="T37" fmla="*/ 294 h 377"/>
                <a:gd name="T38" fmla="*/ 93 w 209"/>
                <a:gd name="T39" fmla="*/ 315 h 377"/>
                <a:gd name="T40" fmla="*/ 107 w 209"/>
                <a:gd name="T41" fmla="*/ 336 h 377"/>
                <a:gd name="T42" fmla="*/ 121 w 209"/>
                <a:gd name="T43" fmla="*/ 357 h 377"/>
                <a:gd name="T44" fmla="*/ 136 w 209"/>
                <a:gd name="T45" fmla="*/ 377 h 377"/>
                <a:gd name="T46" fmla="*/ 136 w 209"/>
                <a:gd name="T47" fmla="*/ 377 h 377"/>
                <a:gd name="T48" fmla="*/ 157 w 209"/>
                <a:gd name="T49" fmla="*/ 364 h 377"/>
                <a:gd name="T50" fmla="*/ 179 w 209"/>
                <a:gd name="T51" fmla="*/ 351 h 377"/>
                <a:gd name="T52" fmla="*/ 179 w 209"/>
                <a:gd name="T53" fmla="*/ 351 h 377"/>
                <a:gd name="T54" fmla="*/ 209 w 209"/>
                <a:gd name="T55" fmla="*/ 335 h 377"/>
                <a:gd name="T56" fmla="*/ 209 w 209"/>
                <a:gd name="T57" fmla="*/ 335 h 3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09" h="377">
                  <a:moveTo>
                    <a:pt x="209" y="335"/>
                  </a:moveTo>
                  <a:lnTo>
                    <a:pt x="163" y="218"/>
                  </a:lnTo>
                  <a:lnTo>
                    <a:pt x="109" y="182"/>
                  </a:lnTo>
                  <a:lnTo>
                    <a:pt x="65" y="42"/>
                  </a:lnTo>
                  <a:lnTo>
                    <a:pt x="79" y="0"/>
                  </a:lnTo>
                  <a:lnTo>
                    <a:pt x="0" y="0"/>
                  </a:lnTo>
                  <a:lnTo>
                    <a:pt x="0" y="0"/>
                  </a:lnTo>
                  <a:lnTo>
                    <a:pt x="1" y="25"/>
                  </a:lnTo>
                  <a:lnTo>
                    <a:pt x="4" y="52"/>
                  </a:lnTo>
                  <a:lnTo>
                    <a:pt x="7" y="78"/>
                  </a:lnTo>
                  <a:lnTo>
                    <a:pt x="12" y="103"/>
                  </a:lnTo>
                  <a:lnTo>
                    <a:pt x="17" y="129"/>
                  </a:lnTo>
                  <a:lnTo>
                    <a:pt x="23" y="153"/>
                  </a:lnTo>
                  <a:lnTo>
                    <a:pt x="30" y="178"/>
                  </a:lnTo>
                  <a:lnTo>
                    <a:pt x="38" y="202"/>
                  </a:lnTo>
                  <a:lnTo>
                    <a:pt x="48" y="225"/>
                  </a:lnTo>
                  <a:lnTo>
                    <a:pt x="58" y="249"/>
                  </a:lnTo>
                  <a:lnTo>
                    <a:pt x="69" y="272"/>
                  </a:lnTo>
                  <a:lnTo>
                    <a:pt x="80" y="294"/>
                  </a:lnTo>
                  <a:lnTo>
                    <a:pt x="93" y="315"/>
                  </a:lnTo>
                  <a:lnTo>
                    <a:pt x="107" y="336"/>
                  </a:lnTo>
                  <a:lnTo>
                    <a:pt x="121" y="357"/>
                  </a:lnTo>
                  <a:lnTo>
                    <a:pt x="136" y="377"/>
                  </a:lnTo>
                  <a:lnTo>
                    <a:pt x="136" y="377"/>
                  </a:lnTo>
                  <a:lnTo>
                    <a:pt x="157" y="364"/>
                  </a:lnTo>
                  <a:lnTo>
                    <a:pt x="179" y="351"/>
                  </a:lnTo>
                  <a:lnTo>
                    <a:pt x="179" y="351"/>
                  </a:lnTo>
                  <a:lnTo>
                    <a:pt x="209" y="335"/>
                  </a:lnTo>
                  <a:lnTo>
                    <a:pt x="209" y="33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0631" eaLnBrk="1" fontAlgn="auto" latinLnBrk="0" hangingPunct="1">
                <a:lnSpc>
                  <a:spcPct val="100000"/>
                </a:lnSpc>
                <a:spcBef>
                  <a:spcPts val="0"/>
                </a:spcBef>
                <a:spcAft>
                  <a:spcPts val="0"/>
                </a:spcAft>
                <a:buClrTx/>
                <a:buSzTx/>
                <a:buFontTx/>
                <a:buNone/>
                <a:tabLst/>
                <a:defRPr/>
              </a:pPr>
              <a:endParaRPr kumimoji="0" lang="ko-KR" altLang="en-US" sz="1800" b="0" i="0" u="none" strike="noStrike" kern="0" cap="none" spc="0" normalizeH="0" baseline="0" noProof="0">
                <a:ln>
                  <a:noFill/>
                </a:ln>
                <a:solidFill>
                  <a:prstClr val="black"/>
                </a:solidFill>
                <a:effectLst/>
                <a:uLnTx/>
                <a:uFillTx/>
                <a:latin typeface="나눔고딕 ExtraBold"/>
              </a:endParaRPr>
            </a:p>
          </p:txBody>
        </p:sp>
        <p:sp>
          <p:nvSpPr>
            <p:cNvPr id="483" name="Freeform 32"/>
            <p:cNvSpPr>
              <a:spLocks/>
            </p:cNvSpPr>
            <p:nvPr/>
          </p:nvSpPr>
          <p:spPr bwMode="auto">
            <a:xfrm>
              <a:off x="2432050" y="2590801"/>
              <a:ext cx="439738" cy="515938"/>
            </a:xfrm>
            <a:custGeom>
              <a:avLst/>
              <a:gdLst>
                <a:gd name="T0" fmla="*/ 61 w 277"/>
                <a:gd name="T1" fmla="*/ 314 h 325"/>
                <a:gd name="T2" fmla="*/ 166 w 277"/>
                <a:gd name="T3" fmla="*/ 278 h 325"/>
                <a:gd name="T4" fmla="*/ 200 w 277"/>
                <a:gd name="T5" fmla="*/ 304 h 325"/>
                <a:gd name="T6" fmla="*/ 200 w 277"/>
                <a:gd name="T7" fmla="*/ 304 h 325"/>
                <a:gd name="T8" fmla="*/ 240 w 277"/>
                <a:gd name="T9" fmla="*/ 296 h 325"/>
                <a:gd name="T10" fmla="*/ 277 w 277"/>
                <a:gd name="T11" fmla="*/ 286 h 325"/>
                <a:gd name="T12" fmla="*/ 277 w 277"/>
                <a:gd name="T13" fmla="*/ 286 h 325"/>
                <a:gd name="T14" fmla="*/ 265 w 277"/>
                <a:gd name="T15" fmla="*/ 258 h 325"/>
                <a:gd name="T16" fmla="*/ 254 w 277"/>
                <a:gd name="T17" fmla="*/ 230 h 325"/>
                <a:gd name="T18" fmla="*/ 193 w 277"/>
                <a:gd name="T19" fmla="*/ 200 h 325"/>
                <a:gd name="T20" fmla="*/ 103 w 277"/>
                <a:gd name="T21" fmla="*/ 251 h 325"/>
                <a:gd name="T22" fmla="*/ 36 w 277"/>
                <a:gd name="T23" fmla="*/ 194 h 325"/>
                <a:gd name="T24" fmla="*/ 135 w 277"/>
                <a:gd name="T25" fmla="*/ 128 h 325"/>
                <a:gd name="T26" fmla="*/ 98 w 277"/>
                <a:gd name="T27" fmla="*/ 76 h 325"/>
                <a:gd name="T28" fmla="*/ 121 w 277"/>
                <a:gd name="T29" fmla="*/ 50 h 325"/>
                <a:gd name="T30" fmla="*/ 121 w 277"/>
                <a:gd name="T31" fmla="*/ 50 h 325"/>
                <a:gd name="T32" fmla="*/ 106 w 277"/>
                <a:gd name="T33" fmla="*/ 39 h 325"/>
                <a:gd name="T34" fmla="*/ 92 w 277"/>
                <a:gd name="T35" fmla="*/ 30 h 325"/>
                <a:gd name="T36" fmla="*/ 77 w 277"/>
                <a:gd name="T37" fmla="*/ 22 h 325"/>
                <a:gd name="T38" fmla="*/ 63 w 277"/>
                <a:gd name="T39" fmla="*/ 16 h 325"/>
                <a:gd name="T40" fmla="*/ 48 w 277"/>
                <a:gd name="T41" fmla="*/ 10 h 325"/>
                <a:gd name="T42" fmla="*/ 32 w 277"/>
                <a:gd name="T43" fmla="*/ 5 h 325"/>
                <a:gd name="T44" fmla="*/ 17 w 277"/>
                <a:gd name="T45" fmla="*/ 2 h 325"/>
                <a:gd name="T46" fmla="*/ 0 w 277"/>
                <a:gd name="T47" fmla="*/ 0 h 325"/>
                <a:gd name="T48" fmla="*/ 0 w 277"/>
                <a:gd name="T49" fmla="*/ 325 h 325"/>
                <a:gd name="T50" fmla="*/ 0 w 277"/>
                <a:gd name="T51" fmla="*/ 325 h 325"/>
                <a:gd name="T52" fmla="*/ 57 w 277"/>
                <a:gd name="T53" fmla="*/ 323 h 325"/>
                <a:gd name="T54" fmla="*/ 61 w 277"/>
                <a:gd name="T55" fmla="*/ 314 h 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77" h="325">
                  <a:moveTo>
                    <a:pt x="61" y="314"/>
                  </a:moveTo>
                  <a:lnTo>
                    <a:pt x="166" y="278"/>
                  </a:lnTo>
                  <a:lnTo>
                    <a:pt x="200" y="304"/>
                  </a:lnTo>
                  <a:lnTo>
                    <a:pt x="200" y="304"/>
                  </a:lnTo>
                  <a:lnTo>
                    <a:pt x="240" y="296"/>
                  </a:lnTo>
                  <a:lnTo>
                    <a:pt x="277" y="286"/>
                  </a:lnTo>
                  <a:lnTo>
                    <a:pt x="277" y="286"/>
                  </a:lnTo>
                  <a:lnTo>
                    <a:pt x="265" y="258"/>
                  </a:lnTo>
                  <a:lnTo>
                    <a:pt x="254" y="230"/>
                  </a:lnTo>
                  <a:lnTo>
                    <a:pt x="193" y="200"/>
                  </a:lnTo>
                  <a:lnTo>
                    <a:pt x="103" y="251"/>
                  </a:lnTo>
                  <a:lnTo>
                    <a:pt x="36" y="194"/>
                  </a:lnTo>
                  <a:lnTo>
                    <a:pt x="135" y="128"/>
                  </a:lnTo>
                  <a:lnTo>
                    <a:pt x="98" y="76"/>
                  </a:lnTo>
                  <a:lnTo>
                    <a:pt x="121" y="50"/>
                  </a:lnTo>
                  <a:lnTo>
                    <a:pt x="121" y="50"/>
                  </a:lnTo>
                  <a:lnTo>
                    <a:pt x="106" y="39"/>
                  </a:lnTo>
                  <a:lnTo>
                    <a:pt x="92" y="30"/>
                  </a:lnTo>
                  <a:lnTo>
                    <a:pt x="77" y="22"/>
                  </a:lnTo>
                  <a:lnTo>
                    <a:pt x="63" y="16"/>
                  </a:lnTo>
                  <a:lnTo>
                    <a:pt x="48" y="10"/>
                  </a:lnTo>
                  <a:lnTo>
                    <a:pt x="32" y="5"/>
                  </a:lnTo>
                  <a:lnTo>
                    <a:pt x="17" y="2"/>
                  </a:lnTo>
                  <a:lnTo>
                    <a:pt x="0" y="0"/>
                  </a:lnTo>
                  <a:lnTo>
                    <a:pt x="0" y="325"/>
                  </a:lnTo>
                  <a:lnTo>
                    <a:pt x="0" y="325"/>
                  </a:lnTo>
                  <a:lnTo>
                    <a:pt x="57" y="323"/>
                  </a:lnTo>
                  <a:lnTo>
                    <a:pt x="61" y="31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0631" eaLnBrk="1" fontAlgn="auto" latinLnBrk="0" hangingPunct="1">
                <a:lnSpc>
                  <a:spcPct val="100000"/>
                </a:lnSpc>
                <a:spcBef>
                  <a:spcPts val="0"/>
                </a:spcBef>
                <a:spcAft>
                  <a:spcPts val="0"/>
                </a:spcAft>
                <a:buClrTx/>
                <a:buSzTx/>
                <a:buFontTx/>
                <a:buNone/>
                <a:tabLst/>
                <a:defRPr/>
              </a:pPr>
              <a:endParaRPr kumimoji="0" lang="ko-KR" altLang="en-US" sz="1800" b="0" i="0" u="none" strike="noStrike" kern="0" cap="none" spc="0" normalizeH="0" baseline="0" noProof="0">
                <a:ln>
                  <a:noFill/>
                </a:ln>
                <a:solidFill>
                  <a:prstClr val="black"/>
                </a:solidFill>
                <a:effectLst/>
                <a:uLnTx/>
                <a:uFillTx/>
                <a:latin typeface="나눔고딕 ExtraBold"/>
              </a:endParaRPr>
            </a:p>
          </p:txBody>
        </p:sp>
        <p:sp>
          <p:nvSpPr>
            <p:cNvPr id="484" name="Freeform 33"/>
            <p:cNvSpPr>
              <a:spLocks/>
            </p:cNvSpPr>
            <p:nvPr/>
          </p:nvSpPr>
          <p:spPr bwMode="auto">
            <a:xfrm>
              <a:off x="1943100" y="2590801"/>
              <a:ext cx="438150" cy="515938"/>
            </a:xfrm>
            <a:custGeom>
              <a:avLst/>
              <a:gdLst>
                <a:gd name="T0" fmla="*/ 248 w 276"/>
                <a:gd name="T1" fmla="*/ 12 h 325"/>
                <a:gd name="T2" fmla="*/ 270 w 276"/>
                <a:gd name="T3" fmla="*/ 50 h 325"/>
                <a:gd name="T4" fmla="*/ 209 w 276"/>
                <a:gd name="T5" fmla="*/ 73 h 325"/>
                <a:gd name="T6" fmla="*/ 147 w 276"/>
                <a:gd name="T7" fmla="*/ 135 h 325"/>
                <a:gd name="T8" fmla="*/ 129 w 276"/>
                <a:gd name="T9" fmla="*/ 73 h 325"/>
                <a:gd name="T10" fmla="*/ 129 w 276"/>
                <a:gd name="T11" fmla="*/ 73 h 325"/>
                <a:gd name="T12" fmla="*/ 112 w 276"/>
                <a:gd name="T13" fmla="*/ 89 h 325"/>
                <a:gd name="T14" fmla="*/ 97 w 276"/>
                <a:gd name="T15" fmla="*/ 108 h 325"/>
                <a:gd name="T16" fmla="*/ 82 w 276"/>
                <a:gd name="T17" fmla="*/ 128 h 325"/>
                <a:gd name="T18" fmla="*/ 67 w 276"/>
                <a:gd name="T19" fmla="*/ 148 h 325"/>
                <a:gd name="T20" fmla="*/ 67 w 276"/>
                <a:gd name="T21" fmla="*/ 148 h 325"/>
                <a:gd name="T22" fmla="*/ 54 w 276"/>
                <a:gd name="T23" fmla="*/ 171 h 325"/>
                <a:gd name="T24" fmla="*/ 54 w 276"/>
                <a:gd name="T25" fmla="*/ 171 h 325"/>
                <a:gd name="T26" fmla="*/ 39 w 276"/>
                <a:gd name="T27" fmla="*/ 197 h 325"/>
                <a:gd name="T28" fmla="*/ 25 w 276"/>
                <a:gd name="T29" fmla="*/ 225 h 325"/>
                <a:gd name="T30" fmla="*/ 12 w 276"/>
                <a:gd name="T31" fmla="*/ 254 h 325"/>
                <a:gd name="T32" fmla="*/ 0 w 276"/>
                <a:gd name="T33" fmla="*/ 286 h 325"/>
                <a:gd name="T34" fmla="*/ 0 w 276"/>
                <a:gd name="T35" fmla="*/ 286 h 325"/>
                <a:gd name="T36" fmla="*/ 32 w 276"/>
                <a:gd name="T37" fmla="*/ 294 h 325"/>
                <a:gd name="T38" fmla="*/ 64 w 276"/>
                <a:gd name="T39" fmla="*/ 302 h 325"/>
                <a:gd name="T40" fmla="*/ 97 w 276"/>
                <a:gd name="T41" fmla="*/ 309 h 325"/>
                <a:gd name="T42" fmla="*/ 132 w 276"/>
                <a:gd name="T43" fmla="*/ 314 h 325"/>
                <a:gd name="T44" fmla="*/ 166 w 276"/>
                <a:gd name="T45" fmla="*/ 318 h 325"/>
                <a:gd name="T46" fmla="*/ 203 w 276"/>
                <a:gd name="T47" fmla="*/ 322 h 325"/>
                <a:gd name="T48" fmla="*/ 239 w 276"/>
                <a:gd name="T49" fmla="*/ 324 h 325"/>
                <a:gd name="T50" fmla="*/ 276 w 276"/>
                <a:gd name="T51" fmla="*/ 325 h 325"/>
                <a:gd name="T52" fmla="*/ 276 w 276"/>
                <a:gd name="T53" fmla="*/ 0 h 325"/>
                <a:gd name="T54" fmla="*/ 276 w 276"/>
                <a:gd name="T55" fmla="*/ 0 h 325"/>
                <a:gd name="T56" fmla="*/ 261 w 276"/>
                <a:gd name="T57" fmla="*/ 2 h 325"/>
                <a:gd name="T58" fmla="*/ 247 w 276"/>
                <a:gd name="T59" fmla="*/ 4 h 325"/>
                <a:gd name="T60" fmla="*/ 233 w 276"/>
                <a:gd name="T61" fmla="*/ 9 h 325"/>
                <a:gd name="T62" fmla="*/ 218 w 276"/>
                <a:gd name="T63" fmla="*/ 14 h 325"/>
                <a:gd name="T64" fmla="*/ 218 w 276"/>
                <a:gd name="T65" fmla="*/ 14 h 325"/>
                <a:gd name="T66" fmla="*/ 240 w 276"/>
                <a:gd name="T67" fmla="*/ 12 h 325"/>
                <a:gd name="T68" fmla="*/ 248 w 276"/>
                <a:gd name="T69" fmla="*/ 12 h 325"/>
                <a:gd name="T70" fmla="*/ 248 w 276"/>
                <a:gd name="T71" fmla="*/ 12 h 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76" h="325">
                  <a:moveTo>
                    <a:pt x="248" y="12"/>
                  </a:moveTo>
                  <a:lnTo>
                    <a:pt x="270" y="50"/>
                  </a:lnTo>
                  <a:lnTo>
                    <a:pt x="209" y="73"/>
                  </a:lnTo>
                  <a:lnTo>
                    <a:pt x="147" y="135"/>
                  </a:lnTo>
                  <a:lnTo>
                    <a:pt x="129" y="73"/>
                  </a:lnTo>
                  <a:lnTo>
                    <a:pt x="129" y="73"/>
                  </a:lnTo>
                  <a:lnTo>
                    <a:pt x="112" y="89"/>
                  </a:lnTo>
                  <a:lnTo>
                    <a:pt x="97" y="108"/>
                  </a:lnTo>
                  <a:lnTo>
                    <a:pt x="82" y="128"/>
                  </a:lnTo>
                  <a:lnTo>
                    <a:pt x="67" y="148"/>
                  </a:lnTo>
                  <a:lnTo>
                    <a:pt x="67" y="148"/>
                  </a:lnTo>
                  <a:lnTo>
                    <a:pt x="54" y="171"/>
                  </a:lnTo>
                  <a:lnTo>
                    <a:pt x="54" y="171"/>
                  </a:lnTo>
                  <a:lnTo>
                    <a:pt x="39" y="197"/>
                  </a:lnTo>
                  <a:lnTo>
                    <a:pt x="25" y="225"/>
                  </a:lnTo>
                  <a:lnTo>
                    <a:pt x="12" y="254"/>
                  </a:lnTo>
                  <a:lnTo>
                    <a:pt x="0" y="286"/>
                  </a:lnTo>
                  <a:lnTo>
                    <a:pt x="0" y="286"/>
                  </a:lnTo>
                  <a:lnTo>
                    <a:pt x="32" y="294"/>
                  </a:lnTo>
                  <a:lnTo>
                    <a:pt x="64" y="302"/>
                  </a:lnTo>
                  <a:lnTo>
                    <a:pt x="97" y="309"/>
                  </a:lnTo>
                  <a:lnTo>
                    <a:pt x="132" y="314"/>
                  </a:lnTo>
                  <a:lnTo>
                    <a:pt x="166" y="318"/>
                  </a:lnTo>
                  <a:lnTo>
                    <a:pt x="203" y="322"/>
                  </a:lnTo>
                  <a:lnTo>
                    <a:pt x="239" y="324"/>
                  </a:lnTo>
                  <a:lnTo>
                    <a:pt x="276" y="325"/>
                  </a:lnTo>
                  <a:lnTo>
                    <a:pt x="276" y="0"/>
                  </a:lnTo>
                  <a:lnTo>
                    <a:pt x="276" y="0"/>
                  </a:lnTo>
                  <a:lnTo>
                    <a:pt x="261" y="2"/>
                  </a:lnTo>
                  <a:lnTo>
                    <a:pt x="247" y="4"/>
                  </a:lnTo>
                  <a:lnTo>
                    <a:pt x="233" y="9"/>
                  </a:lnTo>
                  <a:lnTo>
                    <a:pt x="218" y="14"/>
                  </a:lnTo>
                  <a:lnTo>
                    <a:pt x="218" y="14"/>
                  </a:lnTo>
                  <a:lnTo>
                    <a:pt x="240" y="12"/>
                  </a:lnTo>
                  <a:lnTo>
                    <a:pt x="248" y="12"/>
                  </a:lnTo>
                  <a:lnTo>
                    <a:pt x="248" y="1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0631" eaLnBrk="1" fontAlgn="auto" latinLnBrk="0" hangingPunct="1">
                <a:lnSpc>
                  <a:spcPct val="100000"/>
                </a:lnSpc>
                <a:spcBef>
                  <a:spcPts val="0"/>
                </a:spcBef>
                <a:spcAft>
                  <a:spcPts val="0"/>
                </a:spcAft>
                <a:buClrTx/>
                <a:buSzTx/>
                <a:buFontTx/>
                <a:buNone/>
                <a:tabLst/>
                <a:defRPr/>
              </a:pPr>
              <a:endParaRPr kumimoji="0" lang="ko-KR" altLang="en-US" sz="1800" b="0" i="0" u="none" strike="noStrike" kern="0" cap="none" spc="0" normalizeH="0" baseline="0" noProof="0">
                <a:ln>
                  <a:noFill/>
                </a:ln>
                <a:solidFill>
                  <a:prstClr val="black"/>
                </a:solidFill>
                <a:effectLst/>
                <a:uLnTx/>
                <a:uFillTx/>
                <a:latin typeface="나눔고딕 ExtraBold"/>
              </a:endParaRPr>
            </a:p>
          </p:txBody>
        </p:sp>
        <p:sp>
          <p:nvSpPr>
            <p:cNvPr id="485" name="Freeform 34"/>
            <p:cNvSpPr>
              <a:spLocks/>
            </p:cNvSpPr>
            <p:nvPr/>
          </p:nvSpPr>
          <p:spPr bwMode="auto">
            <a:xfrm>
              <a:off x="1943100" y="4043363"/>
              <a:ext cx="438150" cy="515938"/>
            </a:xfrm>
            <a:custGeom>
              <a:avLst/>
              <a:gdLst>
                <a:gd name="T0" fmla="*/ 0 w 276"/>
                <a:gd name="T1" fmla="*/ 39 h 325"/>
                <a:gd name="T2" fmla="*/ 0 w 276"/>
                <a:gd name="T3" fmla="*/ 39 h 325"/>
                <a:gd name="T4" fmla="*/ 8 w 276"/>
                <a:gd name="T5" fmla="*/ 61 h 325"/>
                <a:gd name="T6" fmla="*/ 17 w 276"/>
                <a:gd name="T7" fmla="*/ 82 h 325"/>
                <a:gd name="T8" fmla="*/ 17 w 276"/>
                <a:gd name="T9" fmla="*/ 82 h 325"/>
                <a:gd name="T10" fmla="*/ 28 w 276"/>
                <a:gd name="T11" fmla="*/ 109 h 325"/>
                <a:gd name="T12" fmla="*/ 41 w 276"/>
                <a:gd name="T13" fmla="*/ 133 h 325"/>
                <a:gd name="T14" fmla="*/ 54 w 276"/>
                <a:gd name="T15" fmla="*/ 157 h 325"/>
                <a:gd name="T16" fmla="*/ 68 w 276"/>
                <a:gd name="T17" fmla="*/ 179 h 325"/>
                <a:gd name="T18" fmla="*/ 83 w 276"/>
                <a:gd name="T19" fmla="*/ 200 h 325"/>
                <a:gd name="T20" fmla="*/ 98 w 276"/>
                <a:gd name="T21" fmla="*/ 218 h 325"/>
                <a:gd name="T22" fmla="*/ 113 w 276"/>
                <a:gd name="T23" fmla="*/ 237 h 325"/>
                <a:gd name="T24" fmla="*/ 129 w 276"/>
                <a:gd name="T25" fmla="*/ 253 h 325"/>
                <a:gd name="T26" fmla="*/ 147 w 276"/>
                <a:gd name="T27" fmla="*/ 268 h 325"/>
                <a:gd name="T28" fmla="*/ 163 w 276"/>
                <a:gd name="T29" fmla="*/ 282 h 325"/>
                <a:gd name="T30" fmla="*/ 182 w 276"/>
                <a:gd name="T31" fmla="*/ 294 h 325"/>
                <a:gd name="T32" fmla="*/ 199 w 276"/>
                <a:gd name="T33" fmla="*/ 303 h 325"/>
                <a:gd name="T34" fmla="*/ 218 w 276"/>
                <a:gd name="T35" fmla="*/ 311 h 325"/>
                <a:gd name="T36" fmla="*/ 237 w 276"/>
                <a:gd name="T37" fmla="*/ 318 h 325"/>
                <a:gd name="T38" fmla="*/ 256 w 276"/>
                <a:gd name="T39" fmla="*/ 323 h 325"/>
                <a:gd name="T40" fmla="*/ 276 w 276"/>
                <a:gd name="T41" fmla="*/ 325 h 325"/>
                <a:gd name="T42" fmla="*/ 276 w 276"/>
                <a:gd name="T43" fmla="*/ 0 h 325"/>
                <a:gd name="T44" fmla="*/ 276 w 276"/>
                <a:gd name="T45" fmla="*/ 0 h 325"/>
                <a:gd name="T46" fmla="*/ 242 w 276"/>
                <a:gd name="T47" fmla="*/ 1 h 325"/>
                <a:gd name="T48" fmla="*/ 209 w 276"/>
                <a:gd name="T49" fmla="*/ 3 h 325"/>
                <a:gd name="T50" fmla="*/ 177 w 276"/>
                <a:gd name="T51" fmla="*/ 6 h 325"/>
                <a:gd name="T52" fmla="*/ 146 w 276"/>
                <a:gd name="T53" fmla="*/ 9 h 325"/>
                <a:gd name="T54" fmla="*/ 114 w 276"/>
                <a:gd name="T55" fmla="*/ 14 h 325"/>
                <a:gd name="T56" fmla="*/ 84 w 276"/>
                <a:gd name="T57" fmla="*/ 20 h 325"/>
                <a:gd name="T58" fmla="*/ 54 w 276"/>
                <a:gd name="T59" fmla="*/ 25 h 325"/>
                <a:gd name="T60" fmla="*/ 25 w 276"/>
                <a:gd name="T61" fmla="*/ 32 h 325"/>
                <a:gd name="T62" fmla="*/ 25 w 276"/>
                <a:gd name="T63" fmla="*/ 32 h 325"/>
                <a:gd name="T64" fmla="*/ 0 w 276"/>
                <a:gd name="T65" fmla="*/ 39 h 325"/>
                <a:gd name="T66" fmla="*/ 0 w 276"/>
                <a:gd name="T67" fmla="*/ 39 h 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6" h="325">
                  <a:moveTo>
                    <a:pt x="0" y="39"/>
                  </a:moveTo>
                  <a:lnTo>
                    <a:pt x="0" y="39"/>
                  </a:lnTo>
                  <a:lnTo>
                    <a:pt x="8" y="61"/>
                  </a:lnTo>
                  <a:lnTo>
                    <a:pt x="17" y="82"/>
                  </a:lnTo>
                  <a:lnTo>
                    <a:pt x="17" y="82"/>
                  </a:lnTo>
                  <a:lnTo>
                    <a:pt x="28" y="109"/>
                  </a:lnTo>
                  <a:lnTo>
                    <a:pt x="41" y="133"/>
                  </a:lnTo>
                  <a:lnTo>
                    <a:pt x="54" y="157"/>
                  </a:lnTo>
                  <a:lnTo>
                    <a:pt x="68" y="179"/>
                  </a:lnTo>
                  <a:lnTo>
                    <a:pt x="83" y="200"/>
                  </a:lnTo>
                  <a:lnTo>
                    <a:pt x="98" y="218"/>
                  </a:lnTo>
                  <a:lnTo>
                    <a:pt x="113" y="237"/>
                  </a:lnTo>
                  <a:lnTo>
                    <a:pt x="129" y="253"/>
                  </a:lnTo>
                  <a:lnTo>
                    <a:pt x="147" y="268"/>
                  </a:lnTo>
                  <a:lnTo>
                    <a:pt x="163" y="282"/>
                  </a:lnTo>
                  <a:lnTo>
                    <a:pt x="182" y="294"/>
                  </a:lnTo>
                  <a:lnTo>
                    <a:pt x="199" y="303"/>
                  </a:lnTo>
                  <a:lnTo>
                    <a:pt x="218" y="311"/>
                  </a:lnTo>
                  <a:lnTo>
                    <a:pt x="237" y="318"/>
                  </a:lnTo>
                  <a:lnTo>
                    <a:pt x="256" y="323"/>
                  </a:lnTo>
                  <a:lnTo>
                    <a:pt x="276" y="325"/>
                  </a:lnTo>
                  <a:lnTo>
                    <a:pt x="276" y="0"/>
                  </a:lnTo>
                  <a:lnTo>
                    <a:pt x="276" y="0"/>
                  </a:lnTo>
                  <a:lnTo>
                    <a:pt x="242" y="1"/>
                  </a:lnTo>
                  <a:lnTo>
                    <a:pt x="209" y="3"/>
                  </a:lnTo>
                  <a:lnTo>
                    <a:pt x="177" y="6"/>
                  </a:lnTo>
                  <a:lnTo>
                    <a:pt x="146" y="9"/>
                  </a:lnTo>
                  <a:lnTo>
                    <a:pt x="114" y="14"/>
                  </a:lnTo>
                  <a:lnTo>
                    <a:pt x="84" y="20"/>
                  </a:lnTo>
                  <a:lnTo>
                    <a:pt x="54" y="25"/>
                  </a:lnTo>
                  <a:lnTo>
                    <a:pt x="25" y="32"/>
                  </a:lnTo>
                  <a:lnTo>
                    <a:pt x="25" y="32"/>
                  </a:lnTo>
                  <a:lnTo>
                    <a:pt x="0" y="39"/>
                  </a:lnTo>
                  <a:lnTo>
                    <a:pt x="0" y="3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0631" eaLnBrk="1" fontAlgn="auto" latinLnBrk="0" hangingPunct="1">
                <a:lnSpc>
                  <a:spcPct val="100000"/>
                </a:lnSpc>
                <a:spcBef>
                  <a:spcPts val="0"/>
                </a:spcBef>
                <a:spcAft>
                  <a:spcPts val="0"/>
                </a:spcAft>
                <a:buClrTx/>
                <a:buSzTx/>
                <a:buFontTx/>
                <a:buNone/>
                <a:tabLst/>
                <a:defRPr/>
              </a:pPr>
              <a:endParaRPr kumimoji="0" lang="ko-KR" altLang="en-US" sz="1800" b="0" i="0" u="none" strike="noStrike" kern="0" cap="none" spc="0" normalizeH="0" baseline="0" noProof="0">
                <a:ln>
                  <a:noFill/>
                </a:ln>
                <a:solidFill>
                  <a:prstClr val="black"/>
                </a:solidFill>
                <a:effectLst/>
                <a:uLnTx/>
                <a:uFillTx/>
                <a:latin typeface="나눔고딕 ExtraBold"/>
              </a:endParaRPr>
            </a:p>
          </p:txBody>
        </p:sp>
        <p:sp>
          <p:nvSpPr>
            <p:cNvPr id="486" name="Freeform 35"/>
            <p:cNvSpPr>
              <a:spLocks/>
            </p:cNvSpPr>
            <p:nvPr/>
          </p:nvSpPr>
          <p:spPr bwMode="auto">
            <a:xfrm>
              <a:off x="1857375" y="3627438"/>
              <a:ext cx="298450" cy="430213"/>
            </a:xfrm>
            <a:custGeom>
              <a:avLst/>
              <a:gdLst>
                <a:gd name="T0" fmla="*/ 164 w 188"/>
                <a:gd name="T1" fmla="*/ 208 h 271"/>
                <a:gd name="T2" fmla="*/ 188 w 188"/>
                <a:gd name="T3" fmla="*/ 58 h 271"/>
                <a:gd name="T4" fmla="*/ 14 w 188"/>
                <a:gd name="T5" fmla="*/ 18 h 271"/>
                <a:gd name="T6" fmla="*/ 0 w 188"/>
                <a:gd name="T7" fmla="*/ 0 h 271"/>
                <a:gd name="T8" fmla="*/ 0 w 188"/>
                <a:gd name="T9" fmla="*/ 0 h 271"/>
                <a:gd name="T10" fmla="*/ 1 w 188"/>
                <a:gd name="T11" fmla="*/ 37 h 271"/>
                <a:gd name="T12" fmla="*/ 4 w 188"/>
                <a:gd name="T13" fmla="*/ 72 h 271"/>
                <a:gd name="T14" fmla="*/ 8 w 188"/>
                <a:gd name="T15" fmla="*/ 108 h 271"/>
                <a:gd name="T16" fmla="*/ 14 w 188"/>
                <a:gd name="T17" fmla="*/ 142 h 271"/>
                <a:gd name="T18" fmla="*/ 19 w 188"/>
                <a:gd name="T19" fmla="*/ 176 h 271"/>
                <a:gd name="T20" fmla="*/ 26 w 188"/>
                <a:gd name="T21" fmla="*/ 208 h 271"/>
                <a:gd name="T22" fmla="*/ 35 w 188"/>
                <a:gd name="T23" fmla="*/ 240 h 271"/>
                <a:gd name="T24" fmla="*/ 44 w 188"/>
                <a:gd name="T25" fmla="*/ 271 h 271"/>
                <a:gd name="T26" fmla="*/ 44 w 188"/>
                <a:gd name="T27" fmla="*/ 271 h 271"/>
                <a:gd name="T28" fmla="*/ 72 w 188"/>
                <a:gd name="T29" fmla="*/ 263 h 271"/>
                <a:gd name="T30" fmla="*/ 102 w 188"/>
                <a:gd name="T31" fmla="*/ 256 h 271"/>
                <a:gd name="T32" fmla="*/ 164 w 188"/>
                <a:gd name="T33" fmla="*/ 208 h 2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88" h="271">
                  <a:moveTo>
                    <a:pt x="164" y="208"/>
                  </a:moveTo>
                  <a:lnTo>
                    <a:pt x="188" y="58"/>
                  </a:lnTo>
                  <a:lnTo>
                    <a:pt x="14" y="18"/>
                  </a:lnTo>
                  <a:lnTo>
                    <a:pt x="0" y="0"/>
                  </a:lnTo>
                  <a:lnTo>
                    <a:pt x="0" y="0"/>
                  </a:lnTo>
                  <a:lnTo>
                    <a:pt x="1" y="37"/>
                  </a:lnTo>
                  <a:lnTo>
                    <a:pt x="4" y="72"/>
                  </a:lnTo>
                  <a:lnTo>
                    <a:pt x="8" y="108"/>
                  </a:lnTo>
                  <a:lnTo>
                    <a:pt x="14" y="142"/>
                  </a:lnTo>
                  <a:lnTo>
                    <a:pt x="19" y="176"/>
                  </a:lnTo>
                  <a:lnTo>
                    <a:pt x="26" y="208"/>
                  </a:lnTo>
                  <a:lnTo>
                    <a:pt x="35" y="240"/>
                  </a:lnTo>
                  <a:lnTo>
                    <a:pt x="44" y="271"/>
                  </a:lnTo>
                  <a:lnTo>
                    <a:pt x="44" y="271"/>
                  </a:lnTo>
                  <a:lnTo>
                    <a:pt x="72" y="263"/>
                  </a:lnTo>
                  <a:lnTo>
                    <a:pt x="102" y="256"/>
                  </a:lnTo>
                  <a:lnTo>
                    <a:pt x="164" y="208"/>
                  </a:lnTo>
                  <a:close/>
                </a:path>
              </a:pathLst>
            </a:custGeom>
            <a:solidFill>
              <a:srgbClr val="4E5B6F">
                <a:lumMod val="75000"/>
              </a:srgbClr>
            </a:solidFill>
            <a:ln>
              <a:noFill/>
            </a:ln>
          </p:spPr>
          <p:txBody>
            <a:bodyPr vert="horz" wrap="square" lIns="91440" tIns="45720" rIns="91440" bIns="45720" numCol="1" anchor="t" anchorCtr="0" compatLnSpc="1">
              <a:prstTxWarp prst="textNoShape">
                <a:avLst/>
              </a:prstTxWarp>
            </a:bodyPr>
            <a:lstStyle/>
            <a:p>
              <a:pPr marL="0" marR="0" lvl="0" indent="0" defTabSz="910631" eaLnBrk="1" fontAlgn="auto" latinLnBrk="0" hangingPunct="1">
                <a:lnSpc>
                  <a:spcPct val="100000"/>
                </a:lnSpc>
                <a:spcBef>
                  <a:spcPts val="0"/>
                </a:spcBef>
                <a:spcAft>
                  <a:spcPts val="0"/>
                </a:spcAft>
                <a:buClrTx/>
                <a:buSzTx/>
                <a:buFontTx/>
                <a:buNone/>
                <a:tabLst/>
                <a:defRPr/>
              </a:pPr>
              <a:endParaRPr kumimoji="0" lang="ko-KR" altLang="en-US" sz="1800" b="0" i="0" u="none" strike="noStrike" kern="0" cap="none" spc="0" normalizeH="0" baseline="0" noProof="0">
                <a:ln>
                  <a:noFill/>
                </a:ln>
                <a:solidFill>
                  <a:prstClr val="black"/>
                </a:solidFill>
                <a:effectLst/>
                <a:uLnTx/>
                <a:uFillTx/>
                <a:latin typeface="나눔고딕 ExtraBold"/>
              </a:endParaRPr>
            </a:p>
          </p:txBody>
        </p:sp>
        <p:sp>
          <p:nvSpPr>
            <p:cNvPr id="487" name="Freeform 36"/>
            <p:cNvSpPr>
              <a:spLocks/>
            </p:cNvSpPr>
            <p:nvPr/>
          </p:nvSpPr>
          <p:spPr bwMode="auto">
            <a:xfrm>
              <a:off x="2944813" y="2967038"/>
              <a:ext cx="379413" cy="582613"/>
            </a:xfrm>
            <a:custGeom>
              <a:avLst/>
              <a:gdLst>
                <a:gd name="T0" fmla="*/ 24 w 239"/>
                <a:gd name="T1" fmla="*/ 59 h 367"/>
                <a:gd name="T2" fmla="*/ 28 w 239"/>
                <a:gd name="T3" fmla="*/ 88 h 367"/>
                <a:gd name="T4" fmla="*/ 0 w 239"/>
                <a:gd name="T5" fmla="*/ 88 h 367"/>
                <a:gd name="T6" fmla="*/ 0 w 239"/>
                <a:gd name="T7" fmla="*/ 88 h 367"/>
                <a:gd name="T8" fmla="*/ 10 w 239"/>
                <a:gd name="T9" fmla="*/ 121 h 367"/>
                <a:gd name="T10" fmla="*/ 17 w 239"/>
                <a:gd name="T11" fmla="*/ 155 h 367"/>
                <a:gd name="T12" fmla="*/ 24 w 239"/>
                <a:gd name="T13" fmla="*/ 188 h 367"/>
                <a:gd name="T14" fmla="*/ 29 w 239"/>
                <a:gd name="T15" fmla="*/ 223 h 367"/>
                <a:gd name="T16" fmla="*/ 34 w 239"/>
                <a:gd name="T17" fmla="*/ 258 h 367"/>
                <a:gd name="T18" fmla="*/ 38 w 239"/>
                <a:gd name="T19" fmla="*/ 294 h 367"/>
                <a:gd name="T20" fmla="*/ 40 w 239"/>
                <a:gd name="T21" fmla="*/ 330 h 367"/>
                <a:gd name="T22" fmla="*/ 41 w 239"/>
                <a:gd name="T23" fmla="*/ 367 h 367"/>
                <a:gd name="T24" fmla="*/ 233 w 239"/>
                <a:gd name="T25" fmla="*/ 367 h 367"/>
                <a:gd name="T26" fmla="*/ 239 w 239"/>
                <a:gd name="T27" fmla="*/ 281 h 367"/>
                <a:gd name="T28" fmla="*/ 146 w 239"/>
                <a:gd name="T29" fmla="*/ 209 h 367"/>
                <a:gd name="T30" fmla="*/ 206 w 239"/>
                <a:gd name="T31" fmla="*/ 177 h 367"/>
                <a:gd name="T32" fmla="*/ 168 w 239"/>
                <a:gd name="T33" fmla="*/ 30 h 367"/>
                <a:gd name="T34" fmla="*/ 168 w 239"/>
                <a:gd name="T35" fmla="*/ 30 h 367"/>
                <a:gd name="T36" fmla="*/ 162 w 239"/>
                <a:gd name="T37" fmla="*/ 22 h 367"/>
                <a:gd name="T38" fmla="*/ 146 w 239"/>
                <a:gd name="T39" fmla="*/ 0 h 367"/>
                <a:gd name="T40" fmla="*/ 146 w 239"/>
                <a:gd name="T41" fmla="*/ 0 h 367"/>
                <a:gd name="T42" fmla="*/ 119 w 239"/>
                <a:gd name="T43" fmla="*/ 16 h 367"/>
                <a:gd name="T44" fmla="*/ 119 w 239"/>
                <a:gd name="T45" fmla="*/ 16 h 367"/>
                <a:gd name="T46" fmla="*/ 97 w 239"/>
                <a:gd name="T47" fmla="*/ 28 h 367"/>
                <a:gd name="T48" fmla="*/ 74 w 239"/>
                <a:gd name="T49" fmla="*/ 39 h 367"/>
                <a:gd name="T50" fmla="*/ 49 w 239"/>
                <a:gd name="T51" fmla="*/ 50 h 367"/>
                <a:gd name="T52" fmla="*/ 24 w 239"/>
                <a:gd name="T53" fmla="*/ 59 h 367"/>
                <a:gd name="T54" fmla="*/ 24 w 239"/>
                <a:gd name="T55" fmla="*/ 59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39" h="367">
                  <a:moveTo>
                    <a:pt x="24" y="59"/>
                  </a:moveTo>
                  <a:lnTo>
                    <a:pt x="28" y="88"/>
                  </a:lnTo>
                  <a:lnTo>
                    <a:pt x="0" y="88"/>
                  </a:lnTo>
                  <a:lnTo>
                    <a:pt x="0" y="88"/>
                  </a:lnTo>
                  <a:lnTo>
                    <a:pt x="10" y="121"/>
                  </a:lnTo>
                  <a:lnTo>
                    <a:pt x="17" y="155"/>
                  </a:lnTo>
                  <a:lnTo>
                    <a:pt x="24" y="188"/>
                  </a:lnTo>
                  <a:lnTo>
                    <a:pt x="29" y="223"/>
                  </a:lnTo>
                  <a:lnTo>
                    <a:pt x="34" y="258"/>
                  </a:lnTo>
                  <a:lnTo>
                    <a:pt x="38" y="294"/>
                  </a:lnTo>
                  <a:lnTo>
                    <a:pt x="40" y="330"/>
                  </a:lnTo>
                  <a:lnTo>
                    <a:pt x="41" y="367"/>
                  </a:lnTo>
                  <a:lnTo>
                    <a:pt x="233" y="367"/>
                  </a:lnTo>
                  <a:lnTo>
                    <a:pt x="239" y="281"/>
                  </a:lnTo>
                  <a:lnTo>
                    <a:pt x="146" y="209"/>
                  </a:lnTo>
                  <a:lnTo>
                    <a:pt x="206" y="177"/>
                  </a:lnTo>
                  <a:lnTo>
                    <a:pt x="168" y="30"/>
                  </a:lnTo>
                  <a:lnTo>
                    <a:pt x="168" y="30"/>
                  </a:lnTo>
                  <a:lnTo>
                    <a:pt x="162" y="22"/>
                  </a:lnTo>
                  <a:lnTo>
                    <a:pt x="146" y="0"/>
                  </a:lnTo>
                  <a:lnTo>
                    <a:pt x="146" y="0"/>
                  </a:lnTo>
                  <a:lnTo>
                    <a:pt x="119" y="16"/>
                  </a:lnTo>
                  <a:lnTo>
                    <a:pt x="119" y="16"/>
                  </a:lnTo>
                  <a:lnTo>
                    <a:pt x="97" y="28"/>
                  </a:lnTo>
                  <a:lnTo>
                    <a:pt x="74" y="39"/>
                  </a:lnTo>
                  <a:lnTo>
                    <a:pt x="49" y="50"/>
                  </a:lnTo>
                  <a:lnTo>
                    <a:pt x="24" y="59"/>
                  </a:lnTo>
                  <a:lnTo>
                    <a:pt x="24" y="59"/>
                  </a:lnTo>
                  <a:close/>
                </a:path>
              </a:pathLst>
            </a:custGeom>
            <a:solidFill>
              <a:srgbClr val="4E5B6F">
                <a:lumMod val="75000"/>
              </a:srgbClr>
            </a:solidFill>
            <a:ln>
              <a:noFill/>
            </a:ln>
          </p:spPr>
          <p:txBody>
            <a:bodyPr vert="horz" wrap="square" lIns="91440" tIns="45720" rIns="91440" bIns="45720" numCol="1" anchor="t" anchorCtr="0" compatLnSpc="1">
              <a:prstTxWarp prst="textNoShape">
                <a:avLst/>
              </a:prstTxWarp>
            </a:bodyPr>
            <a:lstStyle/>
            <a:p>
              <a:pPr marL="0" marR="0" lvl="0" indent="0" defTabSz="910631" eaLnBrk="1" fontAlgn="auto" latinLnBrk="0" hangingPunct="1">
                <a:lnSpc>
                  <a:spcPct val="100000"/>
                </a:lnSpc>
                <a:spcBef>
                  <a:spcPts val="0"/>
                </a:spcBef>
                <a:spcAft>
                  <a:spcPts val="0"/>
                </a:spcAft>
                <a:buClrTx/>
                <a:buSzTx/>
                <a:buFontTx/>
                <a:buNone/>
                <a:tabLst/>
                <a:defRPr/>
              </a:pPr>
              <a:endParaRPr kumimoji="0" lang="ko-KR" altLang="en-US" sz="1800" b="0" i="0" u="none" strike="noStrike" kern="0" cap="none" spc="0" normalizeH="0" baseline="0" noProof="0">
                <a:ln>
                  <a:noFill/>
                </a:ln>
                <a:solidFill>
                  <a:prstClr val="black"/>
                </a:solidFill>
                <a:effectLst/>
                <a:uLnTx/>
                <a:uFillTx/>
                <a:latin typeface="나눔고딕 ExtraBold"/>
              </a:endParaRPr>
            </a:p>
          </p:txBody>
        </p:sp>
        <p:sp>
          <p:nvSpPr>
            <p:cNvPr id="488" name="Freeform 37"/>
            <p:cNvSpPr>
              <a:spLocks/>
            </p:cNvSpPr>
            <p:nvPr/>
          </p:nvSpPr>
          <p:spPr bwMode="auto">
            <a:xfrm>
              <a:off x="2687638" y="2654301"/>
              <a:ext cx="455613" cy="355600"/>
            </a:xfrm>
            <a:custGeom>
              <a:avLst/>
              <a:gdLst>
                <a:gd name="T0" fmla="*/ 68 w 287"/>
                <a:gd name="T1" fmla="*/ 11 h 224"/>
                <a:gd name="T2" fmla="*/ 0 w 287"/>
                <a:gd name="T3" fmla="*/ 0 h 224"/>
                <a:gd name="T4" fmla="*/ 0 w 287"/>
                <a:gd name="T5" fmla="*/ 0 h 224"/>
                <a:gd name="T6" fmla="*/ 12 w 287"/>
                <a:gd name="T7" fmla="*/ 13 h 224"/>
                <a:gd name="T8" fmla="*/ 25 w 287"/>
                <a:gd name="T9" fmla="*/ 26 h 224"/>
                <a:gd name="T10" fmla="*/ 38 w 287"/>
                <a:gd name="T11" fmla="*/ 40 h 224"/>
                <a:gd name="T12" fmla="*/ 50 w 287"/>
                <a:gd name="T13" fmla="*/ 55 h 224"/>
                <a:gd name="T14" fmla="*/ 61 w 287"/>
                <a:gd name="T15" fmla="*/ 70 h 224"/>
                <a:gd name="T16" fmla="*/ 73 w 287"/>
                <a:gd name="T17" fmla="*/ 86 h 224"/>
                <a:gd name="T18" fmla="*/ 83 w 287"/>
                <a:gd name="T19" fmla="*/ 104 h 224"/>
                <a:gd name="T20" fmla="*/ 94 w 287"/>
                <a:gd name="T21" fmla="*/ 121 h 224"/>
                <a:gd name="T22" fmla="*/ 94 w 287"/>
                <a:gd name="T23" fmla="*/ 121 h 224"/>
                <a:gd name="T24" fmla="*/ 110 w 287"/>
                <a:gd name="T25" fmla="*/ 152 h 224"/>
                <a:gd name="T26" fmla="*/ 125 w 287"/>
                <a:gd name="T27" fmla="*/ 183 h 224"/>
                <a:gd name="T28" fmla="*/ 168 w 287"/>
                <a:gd name="T29" fmla="*/ 146 h 224"/>
                <a:gd name="T30" fmla="*/ 181 w 287"/>
                <a:gd name="T31" fmla="*/ 224 h 224"/>
                <a:gd name="T32" fmla="*/ 181 w 287"/>
                <a:gd name="T33" fmla="*/ 224 h 224"/>
                <a:gd name="T34" fmla="*/ 209 w 287"/>
                <a:gd name="T35" fmla="*/ 212 h 224"/>
                <a:gd name="T36" fmla="*/ 237 w 287"/>
                <a:gd name="T37" fmla="*/ 200 h 224"/>
                <a:gd name="T38" fmla="*/ 262 w 287"/>
                <a:gd name="T39" fmla="*/ 186 h 224"/>
                <a:gd name="T40" fmla="*/ 287 w 287"/>
                <a:gd name="T41" fmla="*/ 172 h 224"/>
                <a:gd name="T42" fmla="*/ 287 w 287"/>
                <a:gd name="T43" fmla="*/ 172 h 224"/>
                <a:gd name="T44" fmla="*/ 269 w 287"/>
                <a:gd name="T45" fmla="*/ 154 h 224"/>
                <a:gd name="T46" fmla="*/ 248 w 287"/>
                <a:gd name="T47" fmla="*/ 133 h 224"/>
                <a:gd name="T48" fmla="*/ 225 w 287"/>
                <a:gd name="T49" fmla="*/ 112 h 224"/>
                <a:gd name="T50" fmla="*/ 198 w 287"/>
                <a:gd name="T51" fmla="*/ 90 h 224"/>
                <a:gd name="T52" fmla="*/ 171 w 287"/>
                <a:gd name="T53" fmla="*/ 68 h 224"/>
                <a:gd name="T54" fmla="*/ 139 w 287"/>
                <a:gd name="T55" fmla="*/ 48 h 224"/>
                <a:gd name="T56" fmla="*/ 105 w 287"/>
                <a:gd name="T57" fmla="*/ 28 h 224"/>
                <a:gd name="T58" fmla="*/ 87 w 287"/>
                <a:gd name="T59" fmla="*/ 19 h 224"/>
                <a:gd name="T60" fmla="*/ 68 w 287"/>
                <a:gd name="T61" fmla="*/ 11 h 224"/>
                <a:gd name="T62" fmla="*/ 68 w 287"/>
                <a:gd name="T63" fmla="*/ 11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87" h="224">
                  <a:moveTo>
                    <a:pt x="68" y="11"/>
                  </a:moveTo>
                  <a:lnTo>
                    <a:pt x="0" y="0"/>
                  </a:lnTo>
                  <a:lnTo>
                    <a:pt x="0" y="0"/>
                  </a:lnTo>
                  <a:lnTo>
                    <a:pt x="12" y="13"/>
                  </a:lnTo>
                  <a:lnTo>
                    <a:pt x="25" y="26"/>
                  </a:lnTo>
                  <a:lnTo>
                    <a:pt x="38" y="40"/>
                  </a:lnTo>
                  <a:lnTo>
                    <a:pt x="50" y="55"/>
                  </a:lnTo>
                  <a:lnTo>
                    <a:pt x="61" y="70"/>
                  </a:lnTo>
                  <a:lnTo>
                    <a:pt x="73" y="86"/>
                  </a:lnTo>
                  <a:lnTo>
                    <a:pt x="83" y="104"/>
                  </a:lnTo>
                  <a:lnTo>
                    <a:pt x="94" y="121"/>
                  </a:lnTo>
                  <a:lnTo>
                    <a:pt x="94" y="121"/>
                  </a:lnTo>
                  <a:lnTo>
                    <a:pt x="110" y="152"/>
                  </a:lnTo>
                  <a:lnTo>
                    <a:pt x="125" y="183"/>
                  </a:lnTo>
                  <a:lnTo>
                    <a:pt x="168" y="146"/>
                  </a:lnTo>
                  <a:lnTo>
                    <a:pt x="181" y="224"/>
                  </a:lnTo>
                  <a:lnTo>
                    <a:pt x="181" y="224"/>
                  </a:lnTo>
                  <a:lnTo>
                    <a:pt x="209" y="212"/>
                  </a:lnTo>
                  <a:lnTo>
                    <a:pt x="237" y="200"/>
                  </a:lnTo>
                  <a:lnTo>
                    <a:pt x="262" y="186"/>
                  </a:lnTo>
                  <a:lnTo>
                    <a:pt x="287" y="172"/>
                  </a:lnTo>
                  <a:lnTo>
                    <a:pt x="287" y="172"/>
                  </a:lnTo>
                  <a:lnTo>
                    <a:pt x="269" y="154"/>
                  </a:lnTo>
                  <a:lnTo>
                    <a:pt x="248" y="133"/>
                  </a:lnTo>
                  <a:lnTo>
                    <a:pt x="225" y="112"/>
                  </a:lnTo>
                  <a:lnTo>
                    <a:pt x="198" y="90"/>
                  </a:lnTo>
                  <a:lnTo>
                    <a:pt x="171" y="68"/>
                  </a:lnTo>
                  <a:lnTo>
                    <a:pt x="139" y="48"/>
                  </a:lnTo>
                  <a:lnTo>
                    <a:pt x="105" y="28"/>
                  </a:lnTo>
                  <a:lnTo>
                    <a:pt x="87" y="19"/>
                  </a:lnTo>
                  <a:lnTo>
                    <a:pt x="68" y="11"/>
                  </a:lnTo>
                  <a:lnTo>
                    <a:pt x="68" y="11"/>
                  </a:lnTo>
                  <a:close/>
                </a:path>
              </a:pathLst>
            </a:custGeom>
            <a:solidFill>
              <a:srgbClr val="4E5B6F">
                <a:lumMod val="75000"/>
              </a:srgbClr>
            </a:solidFill>
            <a:ln>
              <a:noFill/>
            </a:ln>
          </p:spPr>
          <p:txBody>
            <a:bodyPr vert="horz" wrap="square" lIns="91440" tIns="45720" rIns="91440" bIns="45720" numCol="1" anchor="t" anchorCtr="0" compatLnSpc="1">
              <a:prstTxWarp prst="textNoShape">
                <a:avLst/>
              </a:prstTxWarp>
            </a:bodyPr>
            <a:lstStyle/>
            <a:p>
              <a:pPr marL="0" marR="0" lvl="0" indent="0" defTabSz="910631" eaLnBrk="1" fontAlgn="auto" latinLnBrk="0" hangingPunct="1">
                <a:lnSpc>
                  <a:spcPct val="100000"/>
                </a:lnSpc>
                <a:spcBef>
                  <a:spcPts val="0"/>
                </a:spcBef>
                <a:spcAft>
                  <a:spcPts val="0"/>
                </a:spcAft>
                <a:buClrTx/>
                <a:buSzTx/>
                <a:buFontTx/>
                <a:buNone/>
                <a:tabLst/>
                <a:defRPr/>
              </a:pPr>
              <a:endParaRPr kumimoji="0" lang="ko-KR" altLang="en-US" sz="1800" b="0" i="0" u="none" strike="noStrike" kern="0" cap="none" spc="0" normalizeH="0" baseline="0" noProof="0">
                <a:ln>
                  <a:noFill/>
                </a:ln>
                <a:solidFill>
                  <a:prstClr val="black"/>
                </a:solidFill>
                <a:effectLst/>
                <a:uLnTx/>
                <a:uFillTx/>
                <a:latin typeface="나눔고딕 ExtraBold"/>
              </a:endParaRPr>
            </a:p>
          </p:txBody>
        </p:sp>
        <p:sp>
          <p:nvSpPr>
            <p:cNvPr id="489" name="Freeform 38"/>
            <p:cNvSpPr>
              <a:spLocks/>
            </p:cNvSpPr>
            <p:nvPr/>
          </p:nvSpPr>
          <p:spPr bwMode="auto">
            <a:xfrm>
              <a:off x="2936875" y="3602038"/>
              <a:ext cx="376238" cy="544513"/>
            </a:xfrm>
            <a:custGeom>
              <a:avLst/>
              <a:gdLst>
                <a:gd name="T0" fmla="*/ 0 w 237"/>
                <a:gd name="T1" fmla="*/ 296 h 343"/>
                <a:gd name="T2" fmla="*/ 0 w 237"/>
                <a:gd name="T3" fmla="*/ 296 h 343"/>
                <a:gd name="T4" fmla="*/ 29 w 237"/>
                <a:gd name="T5" fmla="*/ 307 h 343"/>
                <a:gd name="T6" fmla="*/ 57 w 237"/>
                <a:gd name="T7" fmla="*/ 317 h 343"/>
                <a:gd name="T8" fmla="*/ 83 w 237"/>
                <a:gd name="T9" fmla="*/ 330 h 343"/>
                <a:gd name="T10" fmla="*/ 109 w 237"/>
                <a:gd name="T11" fmla="*/ 343 h 343"/>
                <a:gd name="T12" fmla="*/ 120 w 237"/>
                <a:gd name="T13" fmla="*/ 338 h 343"/>
                <a:gd name="T14" fmla="*/ 141 w 237"/>
                <a:gd name="T15" fmla="*/ 228 h 343"/>
                <a:gd name="T16" fmla="*/ 229 w 237"/>
                <a:gd name="T17" fmla="*/ 123 h 343"/>
                <a:gd name="T18" fmla="*/ 237 w 237"/>
                <a:gd name="T19" fmla="*/ 0 h 343"/>
                <a:gd name="T20" fmla="*/ 46 w 237"/>
                <a:gd name="T21" fmla="*/ 0 h 343"/>
                <a:gd name="T22" fmla="*/ 46 w 237"/>
                <a:gd name="T23" fmla="*/ 0 h 343"/>
                <a:gd name="T24" fmla="*/ 45 w 237"/>
                <a:gd name="T25" fmla="*/ 39 h 343"/>
                <a:gd name="T26" fmla="*/ 41 w 237"/>
                <a:gd name="T27" fmla="*/ 78 h 343"/>
                <a:gd name="T28" fmla="*/ 38 w 237"/>
                <a:gd name="T29" fmla="*/ 116 h 343"/>
                <a:gd name="T30" fmla="*/ 33 w 237"/>
                <a:gd name="T31" fmla="*/ 153 h 343"/>
                <a:gd name="T32" fmla="*/ 26 w 237"/>
                <a:gd name="T33" fmla="*/ 191 h 343"/>
                <a:gd name="T34" fmla="*/ 19 w 237"/>
                <a:gd name="T35" fmla="*/ 227 h 343"/>
                <a:gd name="T36" fmla="*/ 10 w 237"/>
                <a:gd name="T37" fmla="*/ 261 h 343"/>
                <a:gd name="T38" fmla="*/ 0 w 237"/>
                <a:gd name="T39" fmla="*/ 296 h 343"/>
                <a:gd name="T40" fmla="*/ 0 w 237"/>
                <a:gd name="T41" fmla="*/ 296 h 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37" h="343">
                  <a:moveTo>
                    <a:pt x="0" y="296"/>
                  </a:moveTo>
                  <a:lnTo>
                    <a:pt x="0" y="296"/>
                  </a:lnTo>
                  <a:lnTo>
                    <a:pt x="29" y="307"/>
                  </a:lnTo>
                  <a:lnTo>
                    <a:pt x="57" y="317"/>
                  </a:lnTo>
                  <a:lnTo>
                    <a:pt x="83" y="330"/>
                  </a:lnTo>
                  <a:lnTo>
                    <a:pt x="109" y="343"/>
                  </a:lnTo>
                  <a:lnTo>
                    <a:pt x="120" y="338"/>
                  </a:lnTo>
                  <a:lnTo>
                    <a:pt x="141" y="228"/>
                  </a:lnTo>
                  <a:lnTo>
                    <a:pt x="229" y="123"/>
                  </a:lnTo>
                  <a:lnTo>
                    <a:pt x="237" y="0"/>
                  </a:lnTo>
                  <a:lnTo>
                    <a:pt x="46" y="0"/>
                  </a:lnTo>
                  <a:lnTo>
                    <a:pt x="46" y="0"/>
                  </a:lnTo>
                  <a:lnTo>
                    <a:pt x="45" y="39"/>
                  </a:lnTo>
                  <a:lnTo>
                    <a:pt x="41" y="78"/>
                  </a:lnTo>
                  <a:lnTo>
                    <a:pt x="38" y="116"/>
                  </a:lnTo>
                  <a:lnTo>
                    <a:pt x="33" y="153"/>
                  </a:lnTo>
                  <a:lnTo>
                    <a:pt x="26" y="191"/>
                  </a:lnTo>
                  <a:lnTo>
                    <a:pt x="19" y="227"/>
                  </a:lnTo>
                  <a:lnTo>
                    <a:pt x="10" y="261"/>
                  </a:lnTo>
                  <a:lnTo>
                    <a:pt x="0" y="296"/>
                  </a:lnTo>
                  <a:lnTo>
                    <a:pt x="0" y="296"/>
                  </a:lnTo>
                  <a:close/>
                </a:path>
              </a:pathLst>
            </a:custGeom>
            <a:solidFill>
              <a:srgbClr val="4E5B6F">
                <a:lumMod val="75000"/>
              </a:srgbClr>
            </a:solidFill>
            <a:ln>
              <a:noFill/>
            </a:ln>
          </p:spPr>
          <p:txBody>
            <a:bodyPr vert="horz" wrap="square" lIns="91440" tIns="45720" rIns="91440" bIns="45720" numCol="1" anchor="t" anchorCtr="0" compatLnSpc="1">
              <a:prstTxWarp prst="textNoShape">
                <a:avLst/>
              </a:prstTxWarp>
            </a:bodyPr>
            <a:lstStyle/>
            <a:p>
              <a:pPr marL="0" marR="0" lvl="0" indent="0" defTabSz="910631" eaLnBrk="1" fontAlgn="auto" latinLnBrk="0" hangingPunct="1">
                <a:lnSpc>
                  <a:spcPct val="100000"/>
                </a:lnSpc>
                <a:spcBef>
                  <a:spcPts val="0"/>
                </a:spcBef>
                <a:spcAft>
                  <a:spcPts val="0"/>
                </a:spcAft>
                <a:buClrTx/>
                <a:buSzTx/>
                <a:buFontTx/>
                <a:buNone/>
                <a:tabLst/>
                <a:defRPr/>
              </a:pPr>
              <a:endParaRPr kumimoji="0" lang="ko-KR" altLang="en-US" sz="1800" b="0" i="0" u="none" strike="noStrike" kern="0" cap="none" spc="0" normalizeH="0" baseline="0" noProof="0">
                <a:ln>
                  <a:noFill/>
                </a:ln>
                <a:solidFill>
                  <a:prstClr val="black"/>
                </a:solidFill>
                <a:effectLst/>
                <a:uLnTx/>
                <a:uFillTx/>
                <a:latin typeface="나눔고딕 ExtraBold"/>
              </a:endParaRPr>
            </a:p>
          </p:txBody>
        </p:sp>
        <p:sp>
          <p:nvSpPr>
            <p:cNvPr id="490" name="Freeform 39"/>
            <p:cNvSpPr>
              <a:spLocks/>
            </p:cNvSpPr>
            <p:nvPr/>
          </p:nvSpPr>
          <p:spPr bwMode="auto">
            <a:xfrm>
              <a:off x="2894013" y="4121151"/>
              <a:ext cx="147638" cy="98425"/>
            </a:xfrm>
            <a:custGeom>
              <a:avLst/>
              <a:gdLst>
                <a:gd name="T0" fmla="*/ 8 w 93"/>
                <a:gd name="T1" fmla="*/ 22 h 62"/>
                <a:gd name="T2" fmla="*/ 0 w 93"/>
                <a:gd name="T3" fmla="*/ 62 h 62"/>
                <a:gd name="T4" fmla="*/ 93 w 93"/>
                <a:gd name="T5" fmla="*/ 30 h 62"/>
                <a:gd name="T6" fmla="*/ 93 w 93"/>
                <a:gd name="T7" fmla="*/ 30 h 62"/>
                <a:gd name="T8" fmla="*/ 56 w 93"/>
                <a:gd name="T9" fmla="*/ 15 h 62"/>
                <a:gd name="T10" fmla="*/ 16 w 93"/>
                <a:gd name="T11" fmla="*/ 0 h 62"/>
                <a:gd name="T12" fmla="*/ 16 w 93"/>
                <a:gd name="T13" fmla="*/ 0 h 62"/>
                <a:gd name="T14" fmla="*/ 8 w 93"/>
                <a:gd name="T15" fmla="*/ 22 h 62"/>
                <a:gd name="T16" fmla="*/ 8 w 93"/>
                <a:gd name="T17" fmla="*/ 22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3" h="62">
                  <a:moveTo>
                    <a:pt x="8" y="22"/>
                  </a:moveTo>
                  <a:lnTo>
                    <a:pt x="0" y="62"/>
                  </a:lnTo>
                  <a:lnTo>
                    <a:pt x="93" y="30"/>
                  </a:lnTo>
                  <a:lnTo>
                    <a:pt x="93" y="30"/>
                  </a:lnTo>
                  <a:lnTo>
                    <a:pt x="56" y="15"/>
                  </a:lnTo>
                  <a:lnTo>
                    <a:pt x="16" y="0"/>
                  </a:lnTo>
                  <a:lnTo>
                    <a:pt x="16" y="0"/>
                  </a:lnTo>
                  <a:lnTo>
                    <a:pt x="8" y="22"/>
                  </a:lnTo>
                  <a:lnTo>
                    <a:pt x="8" y="22"/>
                  </a:lnTo>
                  <a:close/>
                </a:path>
              </a:pathLst>
            </a:custGeom>
            <a:solidFill>
              <a:srgbClr val="4E5B6F">
                <a:lumMod val="75000"/>
              </a:srgbClr>
            </a:solidFill>
            <a:ln>
              <a:noFill/>
            </a:ln>
          </p:spPr>
          <p:txBody>
            <a:bodyPr vert="horz" wrap="square" lIns="91440" tIns="45720" rIns="91440" bIns="45720" numCol="1" anchor="t" anchorCtr="0" compatLnSpc="1">
              <a:prstTxWarp prst="textNoShape">
                <a:avLst/>
              </a:prstTxWarp>
            </a:bodyPr>
            <a:lstStyle/>
            <a:p>
              <a:pPr marL="0" marR="0" lvl="0" indent="0" defTabSz="910631" eaLnBrk="1" fontAlgn="auto" latinLnBrk="0" hangingPunct="1">
                <a:lnSpc>
                  <a:spcPct val="100000"/>
                </a:lnSpc>
                <a:spcBef>
                  <a:spcPts val="0"/>
                </a:spcBef>
                <a:spcAft>
                  <a:spcPts val="0"/>
                </a:spcAft>
                <a:buClrTx/>
                <a:buSzTx/>
                <a:buFontTx/>
                <a:buNone/>
                <a:tabLst/>
                <a:defRPr/>
              </a:pPr>
              <a:endParaRPr kumimoji="0" lang="ko-KR" altLang="en-US" sz="1800" b="0" i="0" u="none" strike="noStrike" kern="0" cap="none" spc="0" normalizeH="0" baseline="0" noProof="0">
                <a:ln>
                  <a:noFill/>
                </a:ln>
                <a:solidFill>
                  <a:prstClr val="black"/>
                </a:solidFill>
                <a:effectLst/>
                <a:uLnTx/>
                <a:uFillTx/>
                <a:latin typeface="나눔고딕 ExtraBold"/>
              </a:endParaRPr>
            </a:p>
          </p:txBody>
        </p:sp>
        <p:sp>
          <p:nvSpPr>
            <p:cNvPr id="491" name="Freeform 40"/>
            <p:cNvSpPr>
              <a:spLocks/>
            </p:cNvSpPr>
            <p:nvPr/>
          </p:nvSpPr>
          <p:spPr bwMode="auto">
            <a:xfrm>
              <a:off x="2432050" y="3108326"/>
              <a:ext cx="527050" cy="441325"/>
            </a:xfrm>
            <a:custGeom>
              <a:avLst/>
              <a:gdLst>
                <a:gd name="T0" fmla="*/ 41 w 332"/>
                <a:gd name="T1" fmla="*/ 31 h 278"/>
                <a:gd name="T2" fmla="*/ 0 w 332"/>
                <a:gd name="T3" fmla="*/ 114 h 278"/>
                <a:gd name="T4" fmla="*/ 0 w 332"/>
                <a:gd name="T5" fmla="*/ 143 h 278"/>
                <a:gd name="T6" fmla="*/ 90 w 332"/>
                <a:gd name="T7" fmla="*/ 278 h 278"/>
                <a:gd name="T8" fmla="*/ 99 w 332"/>
                <a:gd name="T9" fmla="*/ 278 h 278"/>
                <a:gd name="T10" fmla="*/ 242 w 332"/>
                <a:gd name="T11" fmla="*/ 198 h 278"/>
                <a:gd name="T12" fmla="*/ 290 w 332"/>
                <a:gd name="T13" fmla="*/ 278 h 278"/>
                <a:gd name="T14" fmla="*/ 332 w 332"/>
                <a:gd name="T15" fmla="*/ 278 h 278"/>
                <a:gd name="T16" fmla="*/ 332 w 332"/>
                <a:gd name="T17" fmla="*/ 278 h 278"/>
                <a:gd name="T18" fmla="*/ 330 w 332"/>
                <a:gd name="T19" fmla="*/ 241 h 278"/>
                <a:gd name="T20" fmla="*/ 328 w 332"/>
                <a:gd name="T21" fmla="*/ 204 h 278"/>
                <a:gd name="T22" fmla="*/ 323 w 332"/>
                <a:gd name="T23" fmla="*/ 168 h 278"/>
                <a:gd name="T24" fmla="*/ 319 w 332"/>
                <a:gd name="T25" fmla="*/ 133 h 278"/>
                <a:gd name="T26" fmla="*/ 314 w 332"/>
                <a:gd name="T27" fmla="*/ 98 h 278"/>
                <a:gd name="T28" fmla="*/ 307 w 332"/>
                <a:gd name="T29" fmla="*/ 64 h 278"/>
                <a:gd name="T30" fmla="*/ 299 w 332"/>
                <a:gd name="T31" fmla="*/ 32 h 278"/>
                <a:gd name="T32" fmla="*/ 290 w 332"/>
                <a:gd name="T33" fmla="*/ 0 h 278"/>
                <a:gd name="T34" fmla="*/ 244 w 332"/>
                <a:gd name="T35" fmla="*/ 2 h 278"/>
                <a:gd name="T36" fmla="*/ 244 w 332"/>
                <a:gd name="T37" fmla="*/ 2 h 278"/>
                <a:gd name="T38" fmla="*/ 196 w 332"/>
                <a:gd name="T39" fmla="*/ 13 h 278"/>
                <a:gd name="T40" fmla="*/ 144 w 332"/>
                <a:gd name="T41" fmla="*/ 21 h 278"/>
                <a:gd name="T42" fmla="*/ 93 w 332"/>
                <a:gd name="T43" fmla="*/ 27 h 278"/>
                <a:gd name="T44" fmla="*/ 41 w 332"/>
                <a:gd name="T45" fmla="*/ 31 h 278"/>
                <a:gd name="T46" fmla="*/ 41 w 332"/>
                <a:gd name="T47" fmla="*/ 31 h 2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32" h="278">
                  <a:moveTo>
                    <a:pt x="41" y="31"/>
                  </a:moveTo>
                  <a:lnTo>
                    <a:pt x="0" y="114"/>
                  </a:lnTo>
                  <a:lnTo>
                    <a:pt x="0" y="143"/>
                  </a:lnTo>
                  <a:lnTo>
                    <a:pt x="90" y="278"/>
                  </a:lnTo>
                  <a:lnTo>
                    <a:pt x="99" y="278"/>
                  </a:lnTo>
                  <a:lnTo>
                    <a:pt x="242" y="198"/>
                  </a:lnTo>
                  <a:lnTo>
                    <a:pt x="290" y="278"/>
                  </a:lnTo>
                  <a:lnTo>
                    <a:pt x="332" y="278"/>
                  </a:lnTo>
                  <a:lnTo>
                    <a:pt x="332" y="278"/>
                  </a:lnTo>
                  <a:lnTo>
                    <a:pt x="330" y="241"/>
                  </a:lnTo>
                  <a:lnTo>
                    <a:pt x="328" y="204"/>
                  </a:lnTo>
                  <a:lnTo>
                    <a:pt x="323" y="168"/>
                  </a:lnTo>
                  <a:lnTo>
                    <a:pt x="319" y="133"/>
                  </a:lnTo>
                  <a:lnTo>
                    <a:pt x="314" y="98"/>
                  </a:lnTo>
                  <a:lnTo>
                    <a:pt x="307" y="64"/>
                  </a:lnTo>
                  <a:lnTo>
                    <a:pt x="299" y="32"/>
                  </a:lnTo>
                  <a:lnTo>
                    <a:pt x="290" y="0"/>
                  </a:lnTo>
                  <a:lnTo>
                    <a:pt x="244" y="2"/>
                  </a:lnTo>
                  <a:lnTo>
                    <a:pt x="244" y="2"/>
                  </a:lnTo>
                  <a:lnTo>
                    <a:pt x="196" y="13"/>
                  </a:lnTo>
                  <a:lnTo>
                    <a:pt x="144" y="21"/>
                  </a:lnTo>
                  <a:lnTo>
                    <a:pt x="93" y="27"/>
                  </a:lnTo>
                  <a:lnTo>
                    <a:pt x="41" y="31"/>
                  </a:lnTo>
                  <a:lnTo>
                    <a:pt x="41" y="31"/>
                  </a:lnTo>
                  <a:close/>
                </a:path>
              </a:pathLst>
            </a:custGeom>
            <a:solidFill>
              <a:srgbClr val="4E5B6F">
                <a:lumMod val="75000"/>
              </a:srgbClr>
            </a:solidFill>
            <a:ln>
              <a:noFill/>
            </a:ln>
          </p:spPr>
          <p:txBody>
            <a:bodyPr vert="horz" wrap="square" lIns="91440" tIns="45720" rIns="91440" bIns="45720" numCol="1" anchor="t" anchorCtr="0" compatLnSpc="1">
              <a:prstTxWarp prst="textNoShape">
                <a:avLst/>
              </a:prstTxWarp>
            </a:bodyPr>
            <a:lstStyle/>
            <a:p>
              <a:pPr marL="0" marR="0" lvl="0" indent="0" defTabSz="910631" eaLnBrk="1" fontAlgn="auto" latinLnBrk="0" hangingPunct="1">
                <a:lnSpc>
                  <a:spcPct val="100000"/>
                </a:lnSpc>
                <a:spcBef>
                  <a:spcPts val="0"/>
                </a:spcBef>
                <a:spcAft>
                  <a:spcPts val="0"/>
                </a:spcAft>
                <a:buClrTx/>
                <a:buSzTx/>
                <a:buFontTx/>
                <a:buNone/>
                <a:tabLst/>
                <a:defRPr/>
              </a:pPr>
              <a:endParaRPr kumimoji="0" lang="ko-KR" altLang="en-US" sz="1800" b="0" i="0" u="none" strike="noStrike" kern="0" cap="none" spc="0" normalizeH="0" baseline="0" noProof="0">
                <a:ln>
                  <a:noFill/>
                </a:ln>
                <a:solidFill>
                  <a:prstClr val="black"/>
                </a:solidFill>
                <a:effectLst/>
                <a:uLnTx/>
                <a:uFillTx/>
                <a:latin typeface="나눔고딕 ExtraBold"/>
              </a:endParaRPr>
            </a:p>
          </p:txBody>
        </p:sp>
        <p:sp>
          <p:nvSpPr>
            <p:cNvPr id="492" name="Freeform 41"/>
            <p:cNvSpPr>
              <a:spLocks/>
            </p:cNvSpPr>
            <p:nvPr/>
          </p:nvSpPr>
          <p:spPr bwMode="auto">
            <a:xfrm>
              <a:off x="2489200" y="2670176"/>
              <a:ext cx="346075" cy="319088"/>
            </a:xfrm>
            <a:custGeom>
              <a:avLst/>
              <a:gdLst>
                <a:gd name="T0" fmla="*/ 99 w 218"/>
                <a:gd name="T1" fmla="*/ 78 h 201"/>
                <a:gd name="T2" fmla="*/ 0 w 218"/>
                <a:gd name="T3" fmla="*/ 144 h 201"/>
                <a:gd name="T4" fmla="*/ 67 w 218"/>
                <a:gd name="T5" fmla="*/ 201 h 201"/>
                <a:gd name="T6" fmla="*/ 157 w 218"/>
                <a:gd name="T7" fmla="*/ 150 h 201"/>
                <a:gd name="T8" fmla="*/ 218 w 218"/>
                <a:gd name="T9" fmla="*/ 180 h 201"/>
                <a:gd name="T10" fmla="*/ 218 w 218"/>
                <a:gd name="T11" fmla="*/ 180 h 201"/>
                <a:gd name="T12" fmla="*/ 204 w 218"/>
                <a:gd name="T13" fmla="*/ 152 h 201"/>
                <a:gd name="T14" fmla="*/ 190 w 218"/>
                <a:gd name="T15" fmla="*/ 124 h 201"/>
                <a:gd name="T16" fmla="*/ 173 w 218"/>
                <a:gd name="T17" fmla="*/ 100 h 201"/>
                <a:gd name="T18" fmla="*/ 157 w 218"/>
                <a:gd name="T19" fmla="*/ 75 h 201"/>
                <a:gd name="T20" fmla="*/ 141 w 218"/>
                <a:gd name="T21" fmla="*/ 53 h 201"/>
                <a:gd name="T22" fmla="*/ 122 w 218"/>
                <a:gd name="T23" fmla="*/ 33 h 201"/>
                <a:gd name="T24" fmla="*/ 104 w 218"/>
                <a:gd name="T25" fmla="*/ 16 h 201"/>
                <a:gd name="T26" fmla="*/ 85 w 218"/>
                <a:gd name="T27" fmla="*/ 0 h 201"/>
                <a:gd name="T28" fmla="*/ 62 w 218"/>
                <a:gd name="T29" fmla="*/ 26 h 201"/>
                <a:gd name="T30" fmla="*/ 99 w 218"/>
                <a:gd name="T31" fmla="*/ 78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18" h="201">
                  <a:moveTo>
                    <a:pt x="99" y="78"/>
                  </a:moveTo>
                  <a:lnTo>
                    <a:pt x="0" y="144"/>
                  </a:lnTo>
                  <a:lnTo>
                    <a:pt x="67" y="201"/>
                  </a:lnTo>
                  <a:lnTo>
                    <a:pt x="157" y="150"/>
                  </a:lnTo>
                  <a:lnTo>
                    <a:pt x="218" y="180"/>
                  </a:lnTo>
                  <a:lnTo>
                    <a:pt x="218" y="180"/>
                  </a:lnTo>
                  <a:lnTo>
                    <a:pt x="204" y="152"/>
                  </a:lnTo>
                  <a:lnTo>
                    <a:pt x="190" y="124"/>
                  </a:lnTo>
                  <a:lnTo>
                    <a:pt x="173" y="100"/>
                  </a:lnTo>
                  <a:lnTo>
                    <a:pt x="157" y="75"/>
                  </a:lnTo>
                  <a:lnTo>
                    <a:pt x="141" y="53"/>
                  </a:lnTo>
                  <a:lnTo>
                    <a:pt x="122" y="33"/>
                  </a:lnTo>
                  <a:lnTo>
                    <a:pt x="104" y="16"/>
                  </a:lnTo>
                  <a:lnTo>
                    <a:pt x="85" y="0"/>
                  </a:lnTo>
                  <a:lnTo>
                    <a:pt x="62" y="26"/>
                  </a:lnTo>
                  <a:lnTo>
                    <a:pt x="99" y="78"/>
                  </a:lnTo>
                  <a:close/>
                </a:path>
              </a:pathLst>
            </a:custGeom>
            <a:solidFill>
              <a:srgbClr val="4E5B6F">
                <a:lumMod val="75000"/>
              </a:srgbClr>
            </a:solidFill>
            <a:ln>
              <a:noFill/>
            </a:ln>
          </p:spPr>
          <p:txBody>
            <a:bodyPr vert="horz" wrap="square" lIns="91440" tIns="45720" rIns="91440" bIns="45720" numCol="1" anchor="t" anchorCtr="0" compatLnSpc="1">
              <a:prstTxWarp prst="textNoShape">
                <a:avLst/>
              </a:prstTxWarp>
            </a:bodyPr>
            <a:lstStyle/>
            <a:p>
              <a:pPr marL="0" marR="0" lvl="0" indent="0" defTabSz="910631" eaLnBrk="1" fontAlgn="auto" latinLnBrk="0" hangingPunct="1">
                <a:lnSpc>
                  <a:spcPct val="100000"/>
                </a:lnSpc>
                <a:spcBef>
                  <a:spcPts val="0"/>
                </a:spcBef>
                <a:spcAft>
                  <a:spcPts val="0"/>
                </a:spcAft>
                <a:buClrTx/>
                <a:buSzTx/>
                <a:buFontTx/>
                <a:buNone/>
                <a:tabLst/>
                <a:defRPr/>
              </a:pPr>
              <a:endParaRPr kumimoji="0" lang="ko-KR" altLang="en-US" sz="1800" b="0" i="0" u="none" strike="noStrike" kern="0" cap="none" spc="0" normalizeH="0" baseline="0" noProof="0">
                <a:ln>
                  <a:noFill/>
                </a:ln>
                <a:solidFill>
                  <a:prstClr val="black"/>
                </a:solidFill>
                <a:effectLst/>
                <a:uLnTx/>
                <a:uFillTx/>
                <a:latin typeface="나눔고딕 ExtraBold"/>
              </a:endParaRPr>
            </a:p>
          </p:txBody>
        </p:sp>
        <p:sp>
          <p:nvSpPr>
            <p:cNvPr id="493" name="Freeform 42"/>
            <p:cNvSpPr>
              <a:spLocks/>
            </p:cNvSpPr>
            <p:nvPr/>
          </p:nvSpPr>
          <p:spPr bwMode="auto">
            <a:xfrm>
              <a:off x="2522538" y="3032126"/>
              <a:ext cx="227013" cy="71438"/>
            </a:xfrm>
            <a:custGeom>
              <a:avLst/>
              <a:gdLst>
                <a:gd name="T0" fmla="*/ 109 w 143"/>
                <a:gd name="T1" fmla="*/ 0 h 45"/>
                <a:gd name="T2" fmla="*/ 4 w 143"/>
                <a:gd name="T3" fmla="*/ 36 h 45"/>
                <a:gd name="T4" fmla="*/ 0 w 143"/>
                <a:gd name="T5" fmla="*/ 45 h 45"/>
                <a:gd name="T6" fmla="*/ 0 w 143"/>
                <a:gd name="T7" fmla="*/ 45 h 45"/>
                <a:gd name="T8" fmla="*/ 37 w 143"/>
                <a:gd name="T9" fmla="*/ 43 h 45"/>
                <a:gd name="T10" fmla="*/ 73 w 143"/>
                <a:gd name="T11" fmla="*/ 38 h 45"/>
                <a:gd name="T12" fmla="*/ 109 w 143"/>
                <a:gd name="T13" fmla="*/ 33 h 45"/>
                <a:gd name="T14" fmla="*/ 143 w 143"/>
                <a:gd name="T15" fmla="*/ 26 h 45"/>
                <a:gd name="T16" fmla="*/ 109 w 143"/>
                <a:gd name="T17"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3" h="45">
                  <a:moveTo>
                    <a:pt x="109" y="0"/>
                  </a:moveTo>
                  <a:lnTo>
                    <a:pt x="4" y="36"/>
                  </a:lnTo>
                  <a:lnTo>
                    <a:pt x="0" y="45"/>
                  </a:lnTo>
                  <a:lnTo>
                    <a:pt x="0" y="45"/>
                  </a:lnTo>
                  <a:lnTo>
                    <a:pt x="37" y="43"/>
                  </a:lnTo>
                  <a:lnTo>
                    <a:pt x="73" y="38"/>
                  </a:lnTo>
                  <a:lnTo>
                    <a:pt x="109" y="33"/>
                  </a:lnTo>
                  <a:lnTo>
                    <a:pt x="143" y="26"/>
                  </a:lnTo>
                  <a:lnTo>
                    <a:pt x="109" y="0"/>
                  </a:lnTo>
                  <a:close/>
                </a:path>
              </a:pathLst>
            </a:custGeom>
            <a:solidFill>
              <a:srgbClr val="4E5B6F">
                <a:lumMod val="75000"/>
              </a:srgbClr>
            </a:solidFill>
            <a:ln>
              <a:noFill/>
            </a:ln>
          </p:spPr>
          <p:txBody>
            <a:bodyPr vert="horz" wrap="square" lIns="91440" tIns="45720" rIns="91440" bIns="45720" numCol="1" anchor="t" anchorCtr="0" compatLnSpc="1">
              <a:prstTxWarp prst="textNoShape">
                <a:avLst/>
              </a:prstTxWarp>
            </a:bodyPr>
            <a:lstStyle/>
            <a:p>
              <a:pPr marL="0" marR="0" lvl="0" indent="0" defTabSz="910631" eaLnBrk="1" fontAlgn="auto" latinLnBrk="0" hangingPunct="1">
                <a:lnSpc>
                  <a:spcPct val="100000"/>
                </a:lnSpc>
                <a:spcBef>
                  <a:spcPts val="0"/>
                </a:spcBef>
                <a:spcAft>
                  <a:spcPts val="0"/>
                </a:spcAft>
                <a:buClrTx/>
                <a:buSzTx/>
                <a:buFontTx/>
                <a:buNone/>
                <a:tabLst/>
                <a:defRPr/>
              </a:pPr>
              <a:endParaRPr kumimoji="0" lang="ko-KR" altLang="en-US" sz="1800" b="0" i="0" u="none" strike="noStrike" kern="0" cap="none" spc="0" normalizeH="0" baseline="0" noProof="0">
                <a:ln>
                  <a:noFill/>
                </a:ln>
                <a:solidFill>
                  <a:prstClr val="black"/>
                </a:solidFill>
                <a:effectLst/>
                <a:uLnTx/>
                <a:uFillTx/>
                <a:latin typeface="나눔고딕 ExtraBold"/>
              </a:endParaRPr>
            </a:p>
          </p:txBody>
        </p:sp>
        <p:sp>
          <p:nvSpPr>
            <p:cNvPr id="494" name="Freeform 43"/>
            <p:cNvSpPr>
              <a:spLocks/>
            </p:cNvSpPr>
            <p:nvPr/>
          </p:nvSpPr>
          <p:spPr bwMode="auto">
            <a:xfrm>
              <a:off x="2854325" y="3602038"/>
              <a:ext cx="104775" cy="287338"/>
            </a:xfrm>
            <a:custGeom>
              <a:avLst/>
              <a:gdLst>
                <a:gd name="T0" fmla="*/ 0 w 66"/>
                <a:gd name="T1" fmla="*/ 63 h 181"/>
                <a:gd name="T2" fmla="*/ 47 w 66"/>
                <a:gd name="T3" fmla="*/ 181 h 181"/>
                <a:gd name="T4" fmla="*/ 47 w 66"/>
                <a:gd name="T5" fmla="*/ 181 h 181"/>
                <a:gd name="T6" fmla="*/ 54 w 66"/>
                <a:gd name="T7" fmla="*/ 137 h 181"/>
                <a:gd name="T8" fmla="*/ 60 w 66"/>
                <a:gd name="T9" fmla="*/ 93 h 181"/>
                <a:gd name="T10" fmla="*/ 63 w 66"/>
                <a:gd name="T11" fmla="*/ 46 h 181"/>
                <a:gd name="T12" fmla="*/ 66 w 66"/>
                <a:gd name="T13" fmla="*/ 0 h 181"/>
                <a:gd name="T14" fmla="*/ 16 w 66"/>
                <a:gd name="T15" fmla="*/ 0 h 181"/>
                <a:gd name="T16" fmla="*/ 0 w 66"/>
                <a:gd name="T17" fmla="*/ 63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181">
                  <a:moveTo>
                    <a:pt x="0" y="63"/>
                  </a:moveTo>
                  <a:lnTo>
                    <a:pt x="47" y="181"/>
                  </a:lnTo>
                  <a:lnTo>
                    <a:pt x="47" y="181"/>
                  </a:lnTo>
                  <a:lnTo>
                    <a:pt x="54" y="137"/>
                  </a:lnTo>
                  <a:lnTo>
                    <a:pt x="60" y="93"/>
                  </a:lnTo>
                  <a:lnTo>
                    <a:pt x="63" y="46"/>
                  </a:lnTo>
                  <a:lnTo>
                    <a:pt x="66" y="0"/>
                  </a:lnTo>
                  <a:lnTo>
                    <a:pt x="16" y="0"/>
                  </a:lnTo>
                  <a:lnTo>
                    <a:pt x="0" y="63"/>
                  </a:lnTo>
                  <a:close/>
                </a:path>
              </a:pathLst>
            </a:custGeom>
            <a:solidFill>
              <a:srgbClr val="4E5B6F">
                <a:lumMod val="75000"/>
              </a:srgbClr>
            </a:solidFill>
            <a:ln>
              <a:noFill/>
            </a:ln>
          </p:spPr>
          <p:txBody>
            <a:bodyPr vert="horz" wrap="square" lIns="91440" tIns="45720" rIns="91440" bIns="45720" numCol="1" anchor="t" anchorCtr="0" compatLnSpc="1">
              <a:prstTxWarp prst="textNoShape">
                <a:avLst/>
              </a:prstTxWarp>
            </a:bodyPr>
            <a:lstStyle/>
            <a:p>
              <a:pPr marL="0" marR="0" lvl="0" indent="0" defTabSz="910631" eaLnBrk="1" fontAlgn="auto" latinLnBrk="0" hangingPunct="1">
                <a:lnSpc>
                  <a:spcPct val="100000"/>
                </a:lnSpc>
                <a:spcBef>
                  <a:spcPts val="0"/>
                </a:spcBef>
                <a:spcAft>
                  <a:spcPts val="0"/>
                </a:spcAft>
                <a:buClrTx/>
                <a:buSzTx/>
                <a:buFontTx/>
                <a:buNone/>
                <a:tabLst/>
                <a:defRPr/>
              </a:pPr>
              <a:endParaRPr kumimoji="0" lang="ko-KR" altLang="en-US" sz="1800" b="0" i="0" u="none" strike="noStrike" kern="0" cap="none" spc="0" normalizeH="0" baseline="0" noProof="0">
                <a:ln>
                  <a:noFill/>
                </a:ln>
                <a:solidFill>
                  <a:prstClr val="black"/>
                </a:solidFill>
                <a:effectLst/>
                <a:uLnTx/>
                <a:uFillTx/>
                <a:latin typeface="나눔고딕 ExtraBold"/>
              </a:endParaRPr>
            </a:p>
          </p:txBody>
        </p:sp>
      </p:grpSp>
      <p:sp>
        <p:nvSpPr>
          <p:cNvPr id="495" name="직사각형 494"/>
          <p:cNvSpPr/>
          <p:nvPr/>
        </p:nvSpPr>
        <p:spPr>
          <a:xfrm>
            <a:off x="107505" y="1189185"/>
            <a:ext cx="3744415" cy="523220"/>
          </a:xfrm>
          <a:prstGeom prst="rect">
            <a:avLst/>
          </a:prstGeom>
        </p:spPr>
        <p:txBody>
          <a:bodyPr wrap="square">
            <a:spAutoFit/>
          </a:bodyPr>
          <a:lstStyle/>
          <a:p>
            <a:pPr latinLnBrk="0"/>
            <a:r>
              <a:rPr lang="mn-MN" altLang="ko-KR" sz="2800" kern="0" dirty="0">
                <a:solidFill>
                  <a:srgbClr val="738AC8">
                    <a:lumMod val="50000"/>
                  </a:srgbClr>
                </a:solidFill>
                <a:latin typeface="Arial" panose="020B0604020202020204" pitchFamily="34" charset="0"/>
                <a:ea typeface="ic 모던고딕 B" panose="02020603020101020101" pitchFamily="18" charset="-127"/>
                <a:cs typeface="Arial" panose="020B0604020202020204" pitchFamily="34" charset="0"/>
              </a:rPr>
              <a:t>Газар зүйн хувьд</a:t>
            </a:r>
            <a:endParaRPr lang="en-US" altLang="ko-KR" sz="2800" kern="0" dirty="0">
              <a:solidFill>
                <a:srgbClr val="738AC8">
                  <a:lumMod val="50000"/>
                </a:srgbClr>
              </a:solidFill>
              <a:latin typeface="Arial" panose="020B0604020202020204" pitchFamily="34" charset="0"/>
              <a:ea typeface="ic 모던고딕 B" panose="02020603020101020101" pitchFamily="18" charset="-127"/>
              <a:cs typeface="Arial" panose="020B0604020202020204" pitchFamily="34" charset="0"/>
            </a:endParaRPr>
          </a:p>
        </p:txBody>
      </p:sp>
      <p:pic>
        <p:nvPicPr>
          <p:cNvPr id="496" name="Picture 4" descr="D:\ing\P1-01.png"/>
          <p:cNvPicPr/>
          <p:nvPr/>
        </p:nvPicPr>
        <p:blipFill>
          <a:blip r:embed="rId2" cstate="email">
            <a:extLst>
              <a:ext uri="{28A0092B-C50C-407E-A947-70E740481C1C}">
                <a14:useLocalDpi xmlns:a14="http://schemas.microsoft.com/office/drawing/2010/main"/>
              </a:ext>
            </a:extLst>
          </a:blip>
          <a:srcRect/>
          <a:stretch>
            <a:fillRect/>
          </a:stretch>
        </p:blipFill>
        <p:spPr bwMode="auto">
          <a:xfrm>
            <a:off x="2302787" y="1477217"/>
            <a:ext cx="6805725" cy="2736304"/>
          </a:xfrm>
          <a:prstGeom prst="rect">
            <a:avLst/>
          </a:prstGeom>
          <a:noFill/>
          <a:ln>
            <a:noFill/>
          </a:ln>
          <a:extLst/>
        </p:spPr>
      </p:pic>
      <p:sp>
        <p:nvSpPr>
          <p:cNvPr id="497" name="직사각형 496"/>
          <p:cNvSpPr/>
          <p:nvPr/>
        </p:nvSpPr>
        <p:spPr>
          <a:xfrm>
            <a:off x="4257404" y="3801246"/>
            <a:ext cx="1560433" cy="340268"/>
          </a:xfrm>
          <a:prstGeom prst="rect">
            <a:avLst/>
          </a:prstGeom>
          <a:solidFill>
            <a:srgbClr val="738AC8">
              <a:lumMod val="20000"/>
              <a:lumOff val="80000"/>
            </a:srgbClr>
          </a:solidFill>
          <a:ln w="25400" cap="flat" cmpd="sng" algn="ctr">
            <a:noFill/>
            <a:prstDash val="solid"/>
          </a:ln>
          <a:effectLst/>
        </p:spPr>
        <p:txBody>
          <a:bodyPr rtlCol="0" anchor="ctr"/>
          <a:lstStyle/>
          <a:p>
            <a:pPr marL="0" marR="0" lvl="0" indent="0" algn="ctr" defTabSz="910631" eaLnBrk="1" fontAlgn="auto" latinLnBrk="0" hangingPunct="1">
              <a:lnSpc>
                <a:spcPct val="100000"/>
              </a:lnSpc>
              <a:spcBef>
                <a:spcPts val="0"/>
              </a:spcBef>
              <a:spcAft>
                <a:spcPts val="0"/>
              </a:spcAft>
              <a:buClrTx/>
              <a:buSzTx/>
              <a:buFontTx/>
              <a:buNone/>
              <a:tabLst/>
              <a:defRPr/>
            </a:pPr>
            <a:endParaRPr kumimoji="0" lang="ko-KR" altLang="en-US" sz="1800" b="0" i="0" u="none" strike="noStrike" kern="0" cap="none" spc="0" normalizeH="0" baseline="0" noProof="0">
              <a:ln>
                <a:noFill/>
              </a:ln>
              <a:solidFill>
                <a:prstClr val="white"/>
              </a:solidFill>
              <a:effectLst/>
              <a:uLnTx/>
              <a:uFillTx/>
              <a:latin typeface="나눔고딕 ExtraBold"/>
              <a:cs typeface="+mn-cs"/>
            </a:endParaRPr>
          </a:p>
        </p:txBody>
      </p:sp>
      <p:sp>
        <p:nvSpPr>
          <p:cNvPr id="498" name="직사각형 497"/>
          <p:cNvSpPr/>
          <p:nvPr/>
        </p:nvSpPr>
        <p:spPr>
          <a:xfrm>
            <a:off x="295848" y="1797187"/>
            <a:ext cx="4276152" cy="400110"/>
          </a:xfrm>
          <a:prstGeom prst="rect">
            <a:avLst/>
          </a:prstGeom>
        </p:spPr>
        <p:txBody>
          <a:bodyPr wrap="square">
            <a:spAutoFit/>
          </a:bodyPr>
          <a:lstStyle/>
          <a:p>
            <a:pPr latinLnBrk="0"/>
            <a:r>
              <a:rPr lang="mn-MN" altLang="ko-KR" sz="2000" b="1" kern="0" dirty="0">
                <a:solidFill>
                  <a:srgbClr val="00ADDC">
                    <a:lumMod val="50000"/>
                  </a:srgbClr>
                </a:solidFill>
                <a:latin typeface="Arial" panose="020B0604020202020204" pitchFamily="34" charset="0"/>
                <a:ea typeface="ic 모던고딕 B" panose="02020603020101020101" pitchFamily="18" charset="-127"/>
                <a:cs typeface="Arial" panose="020B0604020202020204" pitchFamily="34" charset="0"/>
              </a:rPr>
              <a:t>Монгол улс - 21 аймаг</a:t>
            </a:r>
            <a:endParaRPr lang="en-US" altLang="ko-KR" sz="2000" b="1" kern="0" dirty="0">
              <a:solidFill>
                <a:srgbClr val="00ADDC">
                  <a:lumMod val="50000"/>
                </a:srgbClr>
              </a:solidFill>
              <a:latin typeface="Arial" panose="020B0604020202020204" pitchFamily="34" charset="0"/>
              <a:ea typeface="ic 모던고딕 B" panose="02020603020101020101" pitchFamily="18" charset="-127"/>
              <a:cs typeface="Arial" panose="020B0604020202020204" pitchFamily="34" charset="0"/>
            </a:endParaRPr>
          </a:p>
        </p:txBody>
      </p:sp>
      <p:sp>
        <p:nvSpPr>
          <p:cNvPr id="499" name="직사각형 498"/>
          <p:cNvSpPr/>
          <p:nvPr/>
        </p:nvSpPr>
        <p:spPr>
          <a:xfrm>
            <a:off x="2336935" y="4972152"/>
            <a:ext cx="4525760" cy="523220"/>
          </a:xfrm>
          <a:prstGeom prst="rect">
            <a:avLst/>
          </a:prstGeom>
        </p:spPr>
        <p:txBody>
          <a:bodyPr wrap="square">
            <a:spAutoFit/>
          </a:bodyPr>
          <a:lstStyle/>
          <a:p>
            <a:pPr algn="r" latinLnBrk="0"/>
            <a:r>
              <a:rPr lang="mn-MN" altLang="ko-KR" sz="2800" kern="0" dirty="0">
                <a:solidFill>
                  <a:srgbClr val="738AC8">
                    <a:lumMod val="50000"/>
                  </a:srgbClr>
                </a:solidFill>
                <a:latin typeface="Arial" panose="020B0604020202020204" pitchFamily="34" charset="0"/>
                <a:ea typeface="ic 모던고딕 B" panose="02020603020101020101" pitchFamily="18" charset="-127"/>
                <a:cs typeface="Arial" panose="020B0604020202020204" pitchFamily="34" charset="0"/>
              </a:rPr>
              <a:t>Төсөл хэрэгжих хугацаа</a:t>
            </a:r>
            <a:endParaRPr lang="en-US" altLang="ko-KR" sz="2800" kern="0" dirty="0">
              <a:solidFill>
                <a:srgbClr val="738AC8">
                  <a:lumMod val="50000"/>
                </a:srgbClr>
              </a:solidFill>
              <a:latin typeface="Arial" panose="020B0604020202020204" pitchFamily="34" charset="0"/>
              <a:ea typeface="ic 모던고딕 B" panose="02020603020101020101" pitchFamily="18" charset="-127"/>
              <a:cs typeface="Arial" panose="020B0604020202020204" pitchFamily="34" charset="0"/>
            </a:endParaRPr>
          </a:p>
        </p:txBody>
      </p:sp>
      <p:sp>
        <p:nvSpPr>
          <p:cNvPr id="500" name="직사각형 499"/>
          <p:cNvSpPr/>
          <p:nvPr/>
        </p:nvSpPr>
        <p:spPr>
          <a:xfrm>
            <a:off x="1886822" y="5505367"/>
            <a:ext cx="7130349" cy="1015663"/>
          </a:xfrm>
          <a:prstGeom prst="rect">
            <a:avLst/>
          </a:prstGeom>
        </p:spPr>
        <p:txBody>
          <a:bodyPr wrap="square">
            <a:spAutoFit/>
          </a:bodyPr>
          <a:lstStyle/>
          <a:p>
            <a:pPr latinLnBrk="0">
              <a:lnSpc>
                <a:spcPct val="150000"/>
              </a:lnSpc>
            </a:pPr>
            <a:r>
              <a:rPr lang="mn-MN" altLang="ko-KR" sz="2000" b="1" kern="0" dirty="0">
                <a:solidFill>
                  <a:srgbClr val="00ADDC">
                    <a:lumMod val="50000"/>
                  </a:srgbClr>
                </a:solidFill>
                <a:latin typeface="Arial" panose="020B0604020202020204" pitchFamily="34" charset="0"/>
                <a:ea typeface="ic 모던고딕 B" panose="02020603020101020101" pitchFamily="18" charset="-127"/>
                <a:cs typeface="Arial" panose="020B0604020202020204" pitchFamily="34" charset="0"/>
              </a:rPr>
              <a:t>Техникийн Зөвлөх Үйлчилгээний (ТЗҮ) Хугацаа: </a:t>
            </a:r>
          </a:p>
          <a:p>
            <a:pPr latinLnBrk="0">
              <a:lnSpc>
                <a:spcPct val="150000"/>
              </a:lnSpc>
            </a:pPr>
            <a:r>
              <a:rPr lang="mn-MN" altLang="ko-KR" sz="2000" b="1" kern="0" dirty="0">
                <a:solidFill>
                  <a:srgbClr val="00ADDC">
                    <a:lumMod val="50000"/>
                  </a:srgbClr>
                </a:solidFill>
                <a:latin typeface="Arial" panose="020B0604020202020204" pitchFamily="34" charset="0"/>
                <a:ea typeface="ic 모던고딕 B" panose="02020603020101020101" pitchFamily="18" charset="-127"/>
                <a:cs typeface="Arial" panose="020B0604020202020204" pitchFamily="34" charset="0"/>
              </a:rPr>
              <a:t>2017 оны 3-р сарын 17 ~ 2018 оны </a:t>
            </a:r>
            <a:r>
              <a:rPr lang="en-US" altLang="ko-KR" sz="2000" b="1" kern="0" dirty="0">
                <a:solidFill>
                  <a:srgbClr val="00ADDC">
                    <a:lumMod val="50000"/>
                  </a:srgbClr>
                </a:solidFill>
                <a:latin typeface="Arial" panose="020B0604020202020204" pitchFamily="34" charset="0"/>
                <a:ea typeface="ic 모던고딕 B" panose="02020603020101020101" pitchFamily="18" charset="-127"/>
                <a:cs typeface="Arial" panose="020B0604020202020204" pitchFamily="34" charset="0"/>
              </a:rPr>
              <a:t>7</a:t>
            </a:r>
            <a:r>
              <a:rPr lang="mn-MN" altLang="ko-KR" sz="2000" b="1" kern="0" dirty="0">
                <a:solidFill>
                  <a:srgbClr val="00ADDC">
                    <a:lumMod val="50000"/>
                  </a:srgbClr>
                </a:solidFill>
                <a:latin typeface="Arial" panose="020B0604020202020204" pitchFamily="34" charset="0"/>
                <a:ea typeface="ic 모던고딕 B" panose="02020603020101020101" pitchFamily="18" charset="-127"/>
                <a:cs typeface="Arial" panose="020B0604020202020204" pitchFamily="34" charset="0"/>
              </a:rPr>
              <a:t>-р сар /16 сар/  </a:t>
            </a:r>
            <a:endParaRPr lang="en-US" altLang="ko-KR" sz="2000" b="1" kern="0" dirty="0">
              <a:solidFill>
                <a:srgbClr val="00ADDC">
                  <a:lumMod val="50000"/>
                </a:srgbClr>
              </a:solidFill>
              <a:latin typeface="Arial" panose="020B0604020202020204" pitchFamily="34" charset="0"/>
              <a:ea typeface="ic 모던고딕 B" panose="02020603020101020101" pitchFamily="18" charset="-127"/>
              <a:cs typeface="Arial" panose="020B0604020202020204" pitchFamily="34" charset="0"/>
            </a:endParaRPr>
          </a:p>
        </p:txBody>
      </p:sp>
      <p:sp>
        <p:nvSpPr>
          <p:cNvPr id="252" name="슬라이드 번호 개체 틀 2"/>
          <p:cNvSpPr txBox="1">
            <a:spLocks/>
          </p:cNvSpPr>
          <p:nvPr/>
        </p:nvSpPr>
        <p:spPr>
          <a:xfrm>
            <a:off x="8820472" y="6597352"/>
            <a:ext cx="288032" cy="241086"/>
          </a:xfrm>
          <a:prstGeom prst="rect">
            <a:avLst/>
          </a:prstGeom>
        </p:spPr>
        <p:txBody>
          <a:bodyPr/>
          <a:lstStyle>
            <a:defPPr>
              <a:defRPr lang="ko-KR"/>
            </a:defPPr>
            <a:lvl1pPr marL="0" algn="l" defTabSz="914400" rtl="0" eaLnBrk="1" latinLnBrk="1" hangingPunct="1">
              <a:defRPr sz="1800" kern="1200">
                <a:solidFill>
                  <a:schemeClr val="tx1"/>
                </a:solidFill>
                <a:latin typeface="+mn-lt"/>
                <a:ea typeface="+mn-ea"/>
                <a:cs typeface="+mn-cs"/>
              </a:defRPr>
            </a:lvl1pPr>
            <a:lvl2pPr marL="457200" algn="l" defTabSz="914400" rtl="0" eaLnBrk="1" latinLnBrk="1" hangingPunct="1">
              <a:defRPr sz="1800" kern="1200">
                <a:solidFill>
                  <a:schemeClr val="tx1"/>
                </a:solidFill>
                <a:latin typeface="+mn-lt"/>
                <a:ea typeface="+mn-ea"/>
                <a:cs typeface="+mn-cs"/>
              </a:defRPr>
            </a:lvl2pPr>
            <a:lvl3pPr marL="914400" algn="l" defTabSz="914400" rtl="0" eaLnBrk="1" latinLnBrk="1" hangingPunct="1">
              <a:defRPr sz="1800" kern="1200">
                <a:solidFill>
                  <a:schemeClr val="tx1"/>
                </a:solidFill>
                <a:latin typeface="+mn-lt"/>
                <a:ea typeface="+mn-ea"/>
                <a:cs typeface="+mn-cs"/>
              </a:defRPr>
            </a:lvl3pPr>
            <a:lvl4pPr marL="1371600" algn="l" defTabSz="914400" rtl="0" eaLnBrk="1" latinLnBrk="1" hangingPunct="1">
              <a:defRPr sz="1800" kern="1200">
                <a:solidFill>
                  <a:schemeClr val="tx1"/>
                </a:solidFill>
                <a:latin typeface="+mn-lt"/>
                <a:ea typeface="+mn-ea"/>
                <a:cs typeface="+mn-cs"/>
              </a:defRPr>
            </a:lvl4pPr>
            <a:lvl5pPr marL="1828800" algn="l" defTabSz="914400" rtl="0" eaLnBrk="1" latinLnBrk="1" hangingPunct="1">
              <a:defRPr sz="1800" kern="1200">
                <a:solidFill>
                  <a:schemeClr val="tx1"/>
                </a:solidFill>
                <a:latin typeface="+mn-lt"/>
                <a:ea typeface="+mn-ea"/>
                <a:cs typeface="+mn-cs"/>
              </a:defRPr>
            </a:lvl5pPr>
            <a:lvl6pPr marL="2286000" algn="l" defTabSz="914400" rtl="0" eaLnBrk="1" latinLnBrk="1" hangingPunct="1">
              <a:defRPr sz="1800" kern="1200">
                <a:solidFill>
                  <a:schemeClr val="tx1"/>
                </a:solidFill>
                <a:latin typeface="+mn-lt"/>
                <a:ea typeface="+mn-ea"/>
                <a:cs typeface="+mn-cs"/>
              </a:defRPr>
            </a:lvl6pPr>
            <a:lvl7pPr marL="2743200" algn="l" defTabSz="914400" rtl="0" eaLnBrk="1" latinLnBrk="1" hangingPunct="1">
              <a:defRPr sz="1800" kern="1200">
                <a:solidFill>
                  <a:schemeClr val="tx1"/>
                </a:solidFill>
                <a:latin typeface="+mn-lt"/>
                <a:ea typeface="+mn-ea"/>
                <a:cs typeface="+mn-cs"/>
              </a:defRPr>
            </a:lvl7pPr>
            <a:lvl8pPr marL="3200400" algn="l" defTabSz="914400" rtl="0" eaLnBrk="1" latinLnBrk="1" hangingPunct="1">
              <a:defRPr sz="1800" kern="1200">
                <a:solidFill>
                  <a:schemeClr val="tx1"/>
                </a:solidFill>
                <a:latin typeface="+mn-lt"/>
                <a:ea typeface="+mn-ea"/>
                <a:cs typeface="+mn-cs"/>
              </a:defRPr>
            </a:lvl8pPr>
            <a:lvl9pPr marL="3657600" algn="l" defTabSz="914400" rtl="0" eaLnBrk="1" latinLnBrk="1" hangingPunct="1">
              <a:defRPr sz="1800" kern="1200">
                <a:solidFill>
                  <a:schemeClr val="tx1"/>
                </a:solidFill>
                <a:latin typeface="+mn-lt"/>
                <a:ea typeface="+mn-ea"/>
                <a:cs typeface="+mn-cs"/>
              </a:defRPr>
            </a:lvl9pPr>
          </a:lstStyle>
          <a:p>
            <a:pPr algn="r"/>
            <a:fld id="{CE58CB1E-F828-4F11-99E0-327109AF9DA4}" type="slidenum">
              <a:rPr lang="de-DE" sz="1000" smtClean="0">
                <a:latin typeface="Arial" panose="020B0604020202020204" pitchFamily="34" charset="0"/>
                <a:cs typeface="Arial" panose="020B0604020202020204" pitchFamily="34" charset="0"/>
              </a:rPr>
              <a:pPr algn="r"/>
              <a:t>6</a:t>
            </a:fld>
            <a:endParaRPr lang="de-DE" sz="1000"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933175390"/>
      </p:ext>
    </p:extLst>
  </p:cSld>
  <p:clrMapOvr>
    <a:masterClrMapping/>
  </p:clrMapOvr>
  <p:transition>
    <p:fade/>
  </p:transition>
  <p:timing>
    <p:tnLst>
      <p:par>
        <p:cTn id="1" dur="indefinite" restart="never" nodeType="tmRoot"/>
      </p:par>
    </p:tn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Box 4"/>
          <p:cNvSpPr txBox="1"/>
          <p:nvPr/>
        </p:nvSpPr>
        <p:spPr>
          <a:xfrm>
            <a:off x="143508" y="44624"/>
            <a:ext cx="8856984" cy="523220"/>
          </a:xfrm>
          <a:prstGeom prst="rect">
            <a:avLst/>
          </a:prstGeom>
          <a:noFill/>
        </p:spPr>
        <p:txBody>
          <a:bodyPr wrap="square" rtlCol="0">
            <a:spAutoFit/>
          </a:bodyPr>
          <a:lstStyle/>
          <a:p>
            <a:pPr algn="ctr" fontAlgn="base">
              <a:spcBef>
                <a:spcPct val="0"/>
              </a:spcBef>
              <a:spcAft>
                <a:spcPct val="0"/>
              </a:spcAft>
              <a:defRPr/>
            </a:pPr>
            <a:r>
              <a:rPr kumimoji="1" lang="mn-MN" altLang="ko-KR" sz="2800" dirty="0">
                <a:solidFill>
                  <a:srgbClr val="FFFFFF"/>
                </a:solidFill>
                <a:latin typeface="Arial" panose="020B0604020202020204" pitchFamily="34" charset="0"/>
                <a:ea typeface="나눔고딕 ExtraBold" panose="020D0904000000000000" pitchFamily="50" charset="-127"/>
                <a:cs typeface="Arial" panose="020B0604020202020204" pitchFamily="34" charset="0"/>
              </a:rPr>
              <a:t>ТУС-ыг хэрэгжүүлэхэд шаардлагатай нөхцөл</a:t>
            </a:r>
            <a:endParaRPr kumimoji="1" lang="ko-KR" altLang="en-US" sz="2800" dirty="0">
              <a:solidFill>
                <a:srgbClr val="FFFFFF"/>
              </a:solidFill>
              <a:latin typeface="Arial" panose="020B0604020202020204" pitchFamily="34" charset="0"/>
              <a:ea typeface="나눔고딕 ExtraBold" panose="020D0904000000000000" pitchFamily="50" charset="-127"/>
              <a:cs typeface="Arial" panose="020B0604020202020204" pitchFamily="34" charset="0"/>
            </a:endParaRPr>
          </a:p>
        </p:txBody>
      </p:sp>
      <p:sp>
        <p:nvSpPr>
          <p:cNvPr id="6" name="직사각형 5"/>
          <p:cNvSpPr/>
          <p:nvPr/>
        </p:nvSpPr>
        <p:spPr>
          <a:xfrm>
            <a:off x="0" y="2670003"/>
            <a:ext cx="9144000" cy="414337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062" tIns="45530" rIns="91062" bIns="45530" anchor="ctr"/>
          <a:lstStyle/>
          <a:p>
            <a:pPr algn="ctr">
              <a:defRPr/>
            </a:pPr>
            <a:endParaRPr lang="ko-KR" altLang="en-US" b="1">
              <a:solidFill>
                <a:prstClr val="white"/>
              </a:solidFill>
              <a:latin typeface="나눔고딕 ExtraBold" panose="020D0904000000000000" pitchFamily="50" charset="-127"/>
              <a:ea typeface="나눔고딕 ExtraBold" panose="020D0904000000000000" pitchFamily="50" charset="-127"/>
            </a:endParaRPr>
          </a:p>
        </p:txBody>
      </p:sp>
      <p:grpSp>
        <p:nvGrpSpPr>
          <p:cNvPr id="9" name="그룹 278"/>
          <p:cNvGrpSpPr/>
          <p:nvPr/>
        </p:nvGrpSpPr>
        <p:grpSpPr>
          <a:xfrm>
            <a:off x="399708" y="908722"/>
            <a:ext cx="5216231" cy="369332"/>
            <a:chOff x="467400" y="916363"/>
            <a:chExt cx="4313093" cy="407202"/>
          </a:xfrm>
        </p:grpSpPr>
        <p:grpSp>
          <p:nvGrpSpPr>
            <p:cNvPr id="10" name="Group 5"/>
            <p:cNvGrpSpPr>
              <a:grpSpLocks/>
            </p:cNvGrpSpPr>
            <p:nvPr/>
          </p:nvGrpSpPr>
          <p:grpSpPr bwMode="auto">
            <a:xfrm>
              <a:off x="467400" y="923111"/>
              <a:ext cx="4283469" cy="395288"/>
              <a:chOff x="752" y="1413"/>
              <a:chExt cx="1446" cy="294"/>
            </a:xfrm>
          </p:grpSpPr>
          <p:sp>
            <p:nvSpPr>
              <p:cNvPr id="12" name="AutoShape 6"/>
              <p:cNvSpPr>
                <a:spLocks noChangeArrowheads="1"/>
              </p:cNvSpPr>
              <p:nvPr/>
            </p:nvSpPr>
            <p:spPr bwMode="gray">
              <a:xfrm>
                <a:off x="752" y="1413"/>
                <a:ext cx="1446" cy="294"/>
              </a:xfrm>
              <a:prstGeom prst="roundRect">
                <a:avLst>
                  <a:gd name="adj" fmla="val 50000"/>
                </a:avLst>
              </a:prstGeom>
              <a:gradFill rotWithShape="1">
                <a:gsLst>
                  <a:gs pos="0">
                    <a:srgbClr val="0070C0"/>
                  </a:gs>
                  <a:gs pos="50000">
                    <a:srgbClr val="00B0F0"/>
                  </a:gs>
                  <a:gs pos="100000">
                    <a:srgbClr val="0070C0"/>
                  </a:gs>
                </a:gsLst>
                <a:lin ang="0" scaled="1"/>
              </a:gradFill>
              <a:ln w="12700">
                <a:noFill/>
                <a:round/>
                <a:headEnd/>
                <a:tailEnd/>
              </a:ln>
              <a:effectLst>
                <a:outerShdw dist="53882" dir="2700000" algn="ctr" rotWithShape="0">
                  <a:srgbClr val="292929">
                    <a:alpha val="50000"/>
                  </a:srgbClr>
                </a:outerShdw>
              </a:effectLst>
            </p:spPr>
            <p:txBody>
              <a:bodyPr wrap="none" anchor="ctr"/>
              <a:lstStyle/>
              <a:p>
                <a:pPr defTabSz="837945" latinLnBrk="0">
                  <a:defRPr/>
                </a:pPr>
                <a:endParaRPr lang="ko-KR" altLang="en-US" kern="0" dirty="0">
                  <a:solidFill>
                    <a:sysClr val="windowText" lastClr="000000"/>
                  </a:solidFill>
                  <a:latin typeface="나눔고딕 ExtraBold" panose="020D0904000000000000" pitchFamily="50" charset="-127"/>
                  <a:ea typeface="나눔고딕 ExtraBold" panose="020D0904000000000000" pitchFamily="50" charset="-127"/>
                </a:endParaRPr>
              </a:p>
            </p:txBody>
          </p:sp>
          <p:sp>
            <p:nvSpPr>
              <p:cNvPr id="13" name="AutoShape 7"/>
              <p:cNvSpPr>
                <a:spLocks noChangeArrowheads="1"/>
              </p:cNvSpPr>
              <p:nvPr/>
            </p:nvSpPr>
            <p:spPr bwMode="gray">
              <a:xfrm flipH="1">
                <a:off x="2157" y="1457"/>
                <a:ext cx="36" cy="204"/>
              </a:xfrm>
              <a:prstGeom prst="moon">
                <a:avLst>
                  <a:gd name="adj" fmla="val 22032"/>
                </a:avLst>
              </a:prstGeom>
              <a:gradFill rotWithShape="1">
                <a:gsLst>
                  <a:gs pos="0">
                    <a:srgbClr val="FFFFFF">
                      <a:gamma/>
                      <a:shade val="46275"/>
                      <a:invGamma/>
                      <a:alpha val="0"/>
                    </a:srgbClr>
                  </a:gs>
                  <a:gs pos="50000">
                    <a:srgbClr val="FFFFFF">
                      <a:alpha val="84000"/>
                    </a:srgbClr>
                  </a:gs>
                  <a:gs pos="100000">
                    <a:srgbClr val="FFFFFF">
                      <a:gamma/>
                      <a:shade val="46275"/>
                      <a:invGamma/>
                      <a:alpha val="0"/>
                    </a:srgbClr>
                  </a:gs>
                </a:gsLst>
                <a:lin ang="5400000" scaled="1"/>
              </a:gradFill>
              <a:ln w="9525">
                <a:noFill/>
                <a:miter lim="800000"/>
                <a:headEnd/>
                <a:tailEnd/>
              </a:ln>
              <a:effectLst/>
            </p:spPr>
            <p:txBody>
              <a:bodyPr wrap="none" anchor="ctr"/>
              <a:lstStyle/>
              <a:p>
                <a:pPr defTabSz="837945" latinLnBrk="0">
                  <a:defRPr/>
                </a:pPr>
                <a:endParaRPr lang="ko-KR" altLang="en-US" kern="0" dirty="0">
                  <a:solidFill>
                    <a:sysClr val="windowText" lastClr="000000"/>
                  </a:solidFill>
                  <a:latin typeface="나눔고딕 ExtraBold" panose="020D0904000000000000" pitchFamily="50" charset="-127"/>
                  <a:ea typeface="나눔고딕 ExtraBold" panose="020D0904000000000000" pitchFamily="50" charset="-127"/>
                </a:endParaRPr>
              </a:p>
            </p:txBody>
          </p:sp>
          <p:sp>
            <p:nvSpPr>
              <p:cNvPr id="14" name="AutoShape 8"/>
              <p:cNvSpPr>
                <a:spLocks noChangeArrowheads="1"/>
              </p:cNvSpPr>
              <p:nvPr/>
            </p:nvSpPr>
            <p:spPr bwMode="gray">
              <a:xfrm>
                <a:off x="762" y="1457"/>
                <a:ext cx="36" cy="204"/>
              </a:xfrm>
              <a:prstGeom prst="moon">
                <a:avLst>
                  <a:gd name="adj" fmla="val 22032"/>
                </a:avLst>
              </a:prstGeom>
              <a:gradFill rotWithShape="1">
                <a:gsLst>
                  <a:gs pos="0">
                    <a:srgbClr val="FFFFFF">
                      <a:gamma/>
                      <a:shade val="46275"/>
                      <a:invGamma/>
                      <a:alpha val="0"/>
                    </a:srgbClr>
                  </a:gs>
                  <a:gs pos="50000">
                    <a:srgbClr val="FFFFFF">
                      <a:alpha val="84000"/>
                    </a:srgbClr>
                  </a:gs>
                  <a:gs pos="100000">
                    <a:srgbClr val="FFFFFF">
                      <a:gamma/>
                      <a:shade val="46275"/>
                      <a:invGamma/>
                      <a:alpha val="0"/>
                    </a:srgbClr>
                  </a:gs>
                </a:gsLst>
                <a:lin ang="5400000" scaled="1"/>
              </a:gradFill>
              <a:ln w="9525">
                <a:noFill/>
                <a:miter lim="800000"/>
                <a:headEnd/>
                <a:tailEnd/>
              </a:ln>
              <a:effectLst/>
            </p:spPr>
            <p:txBody>
              <a:bodyPr wrap="none" anchor="ctr"/>
              <a:lstStyle/>
              <a:p>
                <a:pPr defTabSz="837945" latinLnBrk="0">
                  <a:defRPr/>
                </a:pPr>
                <a:endParaRPr lang="ko-KR" altLang="en-US" kern="0" dirty="0">
                  <a:solidFill>
                    <a:sysClr val="windowText" lastClr="000000"/>
                  </a:solidFill>
                  <a:latin typeface="나눔고딕 ExtraBold" panose="020D0904000000000000" pitchFamily="50" charset="-127"/>
                  <a:ea typeface="나눔고딕 ExtraBold" panose="020D0904000000000000" pitchFamily="50" charset="-127"/>
                </a:endParaRPr>
              </a:p>
            </p:txBody>
          </p:sp>
        </p:grpSp>
        <p:sp>
          <p:nvSpPr>
            <p:cNvPr id="11" name="Text Box 18"/>
            <p:cNvSpPr txBox="1">
              <a:spLocks noChangeArrowheads="1"/>
            </p:cNvSpPr>
            <p:nvPr/>
          </p:nvSpPr>
          <p:spPr bwMode="white">
            <a:xfrm>
              <a:off x="497024" y="916363"/>
              <a:ext cx="4283469" cy="407202"/>
            </a:xfrm>
            <a:prstGeom prst="rect">
              <a:avLst/>
            </a:prstGeom>
            <a:noFill/>
            <a:ln w="9525" algn="ctr">
              <a:noFill/>
              <a:miter lim="800000"/>
              <a:headEnd/>
              <a:tailEnd/>
            </a:ln>
          </p:spPr>
          <p:txBody>
            <a:bodyPr wrap="square" anchor="ctr">
              <a:spAutoFit/>
            </a:bodyPr>
            <a:lstStyle/>
            <a:p>
              <a:pPr algn="ctr" defTabSz="914400" fontAlgn="base">
                <a:spcBef>
                  <a:spcPct val="50000"/>
                </a:spcBef>
                <a:spcAft>
                  <a:spcPct val="0"/>
                </a:spcAft>
                <a:defRPr/>
              </a:pPr>
              <a:r>
                <a:rPr lang="mn-MN" altLang="ko-KR" b="1" dirty="0">
                  <a:solidFill>
                    <a:srgbClr val="F8F8F8"/>
                  </a:solidFill>
                  <a:effectLst>
                    <a:outerShdw blurRad="38100" dist="38100" dir="2700000" algn="tl">
                      <a:srgbClr val="000000">
                        <a:alpha val="43137"/>
                      </a:srgbClr>
                    </a:outerShdw>
                  </a:effectLst>
                  <a:latin typeface="Arial" panose="020B0604020202020204" pitchFamily="34" charset="0"/>
                  <a:ea typeface="나눔고딕 ExtraBold" panose="020D0904000000000000" pitchFamily="50" charset="-127"/>
                  <a:cs typeface="Arial" panose="020B0604020202020204" pitchFamily="34" charset="0"/>
                </a:rPr>
                <a:t>ТУС-н хяналт үнэлгээний тогтолцоо</a:t>
              </a:r>
              <a:endParaRPr lang="ko-KR" altLang="en-US" b="1" dirty="0">
                <a:solidFill>
                  <a:srgbClr val="F8F8F8"/>
                </a:solidFill>
                <a:effectLst>
                  <a:outerShdw blurRad="38100" dist="38100" dir="2700000" algn="tl">
                    <a:srgbClr val="000000">
                      <a:alpha val="43137"/>
                    </a:srgbClr>
                  </a:outerShdw>
                </a:effectLst>
                <a:latin typeface="Arial" panose="020B0604020202020204" pitchFamily="34" charset="0"/>
                <a:ea typeface="나눔고딕 ExtraBold" panose="020D0904000000000000" pitchFamily="50" charset="-127"/>
                <a:cs typeface="Arial" panose="020B0604020202020204" pitchFamily="34" charset="0"/>
              </a:endParaRPr>
            </a:p>
          </p:txBody>
        </p:sp>
      </p:grpSp>
      <p:grpSp>
        <p:nvGrpSpPr>
          <p:cNvPr id="25" name="그룹 24"/>
          <p:cNvGrpSpPr/>
          <p:nvPr/>
        </p:nvGrpSpPr>
        <p:grpSpPr>
          <a:xfrm>
            <a:off x="179513" y="1545077"/>
            <a:ext cx="8928991" cy="947819"/>
            <a:chOff x="2978360" y="2297347"/>
            <a:chExt cx="8181739" cy="1068478"/>
          </a:xfrm>
        </p:grpSpPr>
        <p:grpSp>
          <p:nvGrpSpPr>
            <p:cNvPr id="26" name="그룹 25"/>
            <p:cNvGrpSpPr/>
            <p:nvPr/>
          </p:nvGrpSpPr>
          <p:grpSpPr>
            <a:xfrm>
              <a:off x="2978360" y="2297347"/>
              <a:ext cx="8181739" cy="997952"/>
              <a:chOff x="722992" y="-183713"/>
              <a:chExt cx="7534016" cy="918948"/>
            </a:xfrm>
          </p:grpSpPr>
          <p:pic>
            <p:nvPicPr>
              <p:cNvPr id="28" name="Picture 3" descr="D:\[01]Showtime\[00]작업\이미지작업\제안서 이미지 작업\04.png"/>
              <p:cNvPicPr>
                <a:picLocks noChangeAspect="1" noChangeArrowheads="1"/>
              </p:cNvPicPr>
              <p:nvPr/>
            </p:nvPicPr>
            <p:blipFill>
              <a:blip r:embed="rId2"/>
              <a:srcRect/>
              <a:stretch>
                <a:fillRect/>
              </a:stretch>
            </p:blipFill>
            <p:spPr bwMode="auto">
              <a:xfrm>
                <a:off x="722992" y="-183713"/>
                <a:ext cx="3698501" cy="819901"/>
              </a:xfrm>
              <a:prstGeom prst="rect">
                <a:avLst/>
              </a:prstGeom>
              <a:noFill/>
            </p:spPr>
          </p:pic>
          <p:pic>
            <p:nvPicPr>
              <p:cNvPr id="29" name="Picture 3" descr="D:\[01]Showtime\[00]작업\이미지작업\제안서 이미지 작업\04.png"/>
              <p:cNvPicPr>
                <a:picLocks noChangeAspect="1" noChangeArrowheads="1"/>
              </p:cNvPicPr>
              <p:nvPr userDrawn="1"/>
            </p:nvPicPr>
            <p:blipFill>
              <a:blip r:embed="rId2"/>
              <a:srcRect/>
              <a:stretch>
                <a:fillRect/>
              </a:stretch>
            </p:blipFill>
            <p:spPr bwMode="auto">
              <a:xfrm>
                <a:off x="4558504" y="-84666"/>
                <a:ext cx="3698504" cy="819901"/>
              </a:xfrm>
              <a:prstGeom prst="rect">
                <a:avLst/>
              </a:prstGeom>
              <a:noFill/>
            </p:spPr>
          </p:pic>
        </p:grpSp>
        <p:pic>
          <p:nvPicPr>
            <p:cNvPr id="27" name="Picture 3" descr="H:\★소스\img\열기구.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8982701" y="2334383"/>
              <a:ext cx="2122678" cy="1031442"/>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30" name="그룹 29"/>
          <p:cNvGrpSpPr/>
          <p:nvPr/>
        </p:nvGrpSpPr>
        <p:grpSpPr>
          <a:xfrm>
            <a:off x="179512" y="1492857"/>
            <a:ext cx="1083528" cy="916316"/>
            <a:chOff x="1257866" y="1764407"/>
            <a:chExt cx="1083528" cy="916316"/>
          </a:xfrm>
        </p:grpSpPr>
        <p:pic>
          <p:nvPicPr>
            <p:cNvPr id="31" name="Picture 3"/>
            <p:cNvPicPr>
              <a:picLocks noChangeAspect="1" noChangeArrowheads="1"/>
            </p:cNvPicPr>
            <p:nvPr/>
          </p:nvPicPr>
          <p:blipFill>
            <a:blip r:embed="rId4" cstate="print">
              <a:duotone>
                <a:srgbClr val="C0504D">
                  <a:shade val="45000"/>
                  <a:satMod val="135000"/>
                </a:srgbClr>
                <a:prstClr val="white"/>
              </a:duotone>
              <a:extLst>
                <a:ext uri="{28A0092B-C50C-407E-A947-70E740481C1C}">
                  <a14:useLocalDpi xmlns:a14="http://schemas.microsoft.com/office/drawing/2010/main" val="0"/>
                </a:ext>
              </a:extLst>
            </a:blip>
            <a:srcRect/>
            <a:stretch>
              <a:fillRect/>
            </a:stretch>
          </p:blipFill>
          <p:spPr bwMode="auto">
            <a:xfrm>
              <a:off x="1336669" y="1764407"/>
              <a:ext cx="919467" cy="91631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32" name="TextBox 31"/>
            <p:cNvSpPr txBox="1"/>
            <p:nvPr/>
          </p:nvSpPr>
          <p:spPr>
            <a:xfrm>
              <a:off x="1257866" y="2068676"/>
              <a:ext cx="1083528" cy="307777"/>
            </a:xfrm>
            <a:prstGeom prst="rect">
              <a:avLst/>
            </a:prstGeom>
            <a:noFill/>
          </p:spPr>
          <p:txBody>
            <a:bodyPr wrap="square" rtlCol="0" anchor="ctr">
              <a:spAutoFit/>
            </a:bodyPr>
            <a:lstStyle/>
            <a:p>
              <a:pPr algn="ctr" fontAlgn="base">
                <a:spcBef>
                  <a:spcPct val="0"/>
                </a:spcBef>
                <a:spcAft>
                  <a:spcPct val="0"/>
                </a:spcAft>
              </a:pPr>
              <a:r>
                <a:rPr kumimoji="1" lang="mn-MN" altLang="ko-KR" sz="1400" b="1" spc="-30" dirty="0">
                  <a:ln w="3175">
                    <a:solidFill>
                      <a:srgbClr val="FFFFFF">
                        <a:alpha val="0"/>
                      </a:srgbClr>
                    </a:solidFill>
                  </a:ln>
                  <a:solidFill>
                    <a:srgbClr val="ED2024">
                      <a:lumMod val="75000"/>
                    </a:srgbClr>
                  </a:solidFill>
                  <a:latin typeface="나눔고딕 ExtraBold" panose="020D0904000000000000" pitchFamily="50" charset="-127"/>
                  <a:ea typeface="나눔고딕 ExtraBold" panose="020D0904000000000000" pitchFamily="50" charset="-127"/>
                </a:rPr>
                <a:t>Зорилт</a:t>
              </a:r>
              <a:endParaRPr kumimoji="1" lang="en-US" altLang="ko-KR" sz="1400" b="1" spc="-30" dirty="0">
                <a:ln w="3175">
                  <a:solidFill>
                    <a:srgbClr val="FFFFFF">
                      <a:alpha val="0"/>
                    </a:srgbClr>
                  </a:solidFill>
                </a:ln>
                <a:solidFill>
                  <a:srgbClr val="ED2024">
                    <a:lumMod val="75000"/>
                  </a:srgbClr>
                </a:solidFill>
                <a:latin typeface="나눔고딕 ExtraBold" panose="020D0904000000000000" pitchFamily="50" charset="-127"/>
                <a:ea typeface="나눔고딕 ExtraBold" panose="020D0904000000000000" pitchFamily="50" charset="-127"/>
              </a:endParaRPr>
            </a:p>
          </p:txBody>
        </p:sp>
      </p:grpSp>
      <p:grpSp>
        <p:nvGrpSpPr>
          <p:cNvPr id="33" name="그룹 32"/>
          <p:cNvGrpSpPr/>
          <p:nvPr/>
        </p:nvGrpSpPr>
        <p:grpSpPr>
          <a:xfrm>
            <a:off x="1259633" y="1484784"/>
            <a:ext cx="7201967" cy="1008112"/>
            <a:chOff x="1302430" y="1031263"/>
            <a:chExt cx="7089641" cy="855884"/>
          </a:xfrm>
        </p:grpSpPr>
        <p:sp>
          <p:nvSpPr>
            <p:cNvPr id="34" name="직사각형 33"/>
            <p:cNvSpPr/>
            <p:nvPr/>
          </p:nvSpPr>
          <p:spPr>
            <a:xfrm>
              <a:off x="1302431" y="1031263"/>
              <a:ext cx="7085993" cy="855883"/>
            </a:xfrm>
            <a:prstGeom prst="rect">
              <a:avLst/>
            </a:prstGeom>
            <a:solidFill>
              <a:sysClr val="window" lastClr="FFFFFF"/>
            </a:solidFill>
            <a:effectLst>
              <a:outerShdw blurRad="63500" algn="ctr" rotWithShape="0">
                <a:prstClr val="black">
                  <a:alpha val="45000"/>
                </a:prstClr>
              </a:outerShdw>
            </a:effectLst>
          </p:spPr>
          <p:txBody>
            <a:bodyPr lIns="180000" tIns="36000" rIns="180000" bIns="36000" anchor="ctr">
              <a:scene3d>
                <a:camera prst="orthographicFront"/>
                <a:lightRig rig="threePt" dir="t"/>
              </a:scene3d>
              <a:sp3d>
                <a:bevelT w="0" h="0" prst="artDeco"/>
                <a:bevelB w="0" h="0"/>
                <a:contourClr>
                  <a:schemeClr val="tx2">
                    <a:lumMod val="50000"/>
                  </a:schemeClr>
                </a:contourClr>
              </a:sp3d>
            </a:bodyPr>
            <a:lstStyle/>
            <a:p>
              <a:pPr lvl="0" fontAlgn="base" latinLnBrk="0">
                <a:lnSpc>
                  <a:spcPct val="70000"/>
                </a:lnSpc>
                <a:spcBef>
                  <a:spcPct val="0"/>
                </a:spcBef>
                <a:spcAft>
                  <a:spcPts val="600"/>
                </a:spcAft>
              </a:pPr>
              <a:r>
                <a:rPr kumimoji="1" lang="en-US" altLang="ko-KR" sz="1400" b="1" kern="0" spc="-30" dirty="0">
                  <a:ln w="3175">
                    <a:solidFill>
                      <a:srgbClr val="FFFFFF">
                        <a:alpha val="0"/>
                      </a:srgbClr>
                    </a:solidFill>
                  </a:ln>
                  <a:solidFill>
                    <a:srgbClr val="ED2024">
                      <a:lumMod val="50000"/>
                    </a:srgbClr>
                  </a:solidFill>
                  <a:latin typeface="Arial" panose="020B0604020202020204" pitchFamily="34" charset="0"/>
                  <a:ea typeface="나눔고딕 ExtraBold" panose="020D0904000000000000" pitchFamily="50" charset="-127"/>
                  <a:cs typeface="Arial" panose="020B0604020202020204" pitchFamily="34" charset="0"/>
                </a:rPr>
                <a:t>- </a:t>
              </a:r>
              <a:r>
                <a:rPr kumimoji="1" lang="mn-MN" altLang="ko-KR" sz="1400" b="1" kern="0" spc="-30" dirty="0">
                  <a:ln w="3175">
                    <a:solidFill>
                      <a:srgbClr val="FFFFFF">
                        <a:alpha val="0"/>
                      </a:srgbClr>
                    </a:solidFill>
                  </a:ln>
                  <a:solidFill>
                    <a:srgbClr val="ED2024">
                      <a:lumMod val="50000"/>
                    </a:srgbClr>
                  </a:solidFill>
                  <a:latin typeface="Arial" panose="020B0604020202020204" pitchFamily="34" charset="0"/>
                  <a:ea typeface="나눔고딕 ExtraBold" panose="020D0904000000000000" pitchFamily="50" charset="-127"/>
                  <a:cs typeface="Arial" panose="020B0604020202020204" pitchFamily="34" charset="0"/>
                </a:rPr>
                <a:t>ТУС-н системийн тогтвортой үйл ажиллагааг хангах</a:t>
              </a:r>
              <a:endParaRPr kumimoji="1" lang="en-US" altLang="ko-KR" sz="1400" b="1" kern="0" spc="-30" dirty="0">
                <a:ln w="3175">
                  <a:solidFill>
                    <a:srgbClr val="FFFFFF">
                      <a:alpha val="0"/>
                    </a:srgbClr>
                  </a:solidFill>
                </a:ln>
                <a:solidFill>
                  <a:srgbClr val="ED2024">
                    <a:lumMod val="50000"/>
                  </a:srgbClr>
                </a:solidFill>
                <a:latin typeface="Arial" panose="020B0604020202020204" pitchFamily="34" charset="0"/>
                <a:ea typeface="나눔고딕 ExtraBold" panose="020D0904000000000000" pitchFamily="50" charset="-127"/>
                <a:cs typeface="Arial" panose="020B0604020202020204" pitchFamily="34" charset="0"/>
              </a:endParaRPr>
            </a:p>
            <a:p>
              <a:pPr lvl="0" fontAlgn="base" latinLnBrk="0">
                <a:lnSpc>
                  <a:spcPct val="70000"/>
                </a:lnSpc>
                <a:spcBef>
                  <a:spcPct val="0"/>
                </a:spcBef>
                <a:spcAft>
                  <a:spcPts val="600"/>
                </a:spcAft>
              </a:pPr>
              <a:r>
                <a:rPr kumimoji="1" lang="en-US" altLang="ko-KR" sz="1400" b="1" kern="0" spc="-30" dirty="0">
                  <a:ln w="3175">
                    <a:solidFill>
                      <a:srgbClr val="FFFFFF">
                        <a:alpha val="0"/>
                      </a:srgbClr>
                    </a:solidFill>
                  </a:ln>
                  <a:solidFill>
                    <a:srgbClr val="ED2024">
                      <a:lumMod val="50000"/>
                    </a:srgbClr>
                  </a:solidFill>
                  <a:latin typeface="Arial" panose="020B0604020202020204" pitchFamily="34" charset="0"/>
                  <a:ea typeface="나눔고딕 ExtraBold" panose="020D0904000000000000" pitchFamily="50" charset="-127"/>
                  <a:cs typeface="Arial" panose="020B0604020202020204" pitchFamily="34" charset="0"/>
                </a:rPr>
                <a:t>- </a:t>
              </a:r>
              <a:r>
                <a:rPr kumimoji="1" lang="mn-MN" altLang="ko-KR" sz="1400" b="1" kern="0" spc="-30" dirty="0">
                  <a:ln w="3175">
                    <a:solidFill>
                      <a:srgbClr val="FFFFFF">
                        <a:alpha val="0"/>
                      </a:srgbClr>
                    </a:solidFill>
                  </a:ln>
                  <a:solidFill>
                    <a:srgbClr val="ED2024">
                      <a:lumMod val="50000"/>
                    </a:srgbClr>
                  </a:solidFill>
                  <a:latin typeface="Arial" panose="020B0604020202020204" pitchFamily="34" charset="0"/>
                  <a:ea typeface="나눔고딕 ExtraBold" panose="020D0904000000000000" pitchFamily="50" charset="-127"/>
                  <a:cs typeface="Arial" panose="020B0604020202020204" pitchFamily="34" charset="0"/>
                </a:rPr>
                <a:t>Цаашдын үйлчилгээ, дэмжлэг туслалцааг үзүүлэх</a:t>
              </a:r>
              <a:endParaRPr kumimoji="1" lang="en-US" altLang="ko-KR" sz="1400" b="1" kern="0" spc="-30" dirty="0">
                <a:ln w="3175">
                  <a:solidFill>
                    <a:srgbClr val="FFFFFF">
                      <a:alpha val="0"/>
                    </a:srgbClr>
                  </a:solidFill>
                </a:ln>
                <a:solidFill>
                  <a:srgbClr val="ED2024">
                    <a:lumMod val="50000"/>
                  </a:srgbClr>
                </a:solidFill>
                <a:latin typeface="Arial" panose="020B0604020202020204" pitchFamily="34" charset="0"/>
                <a:ea typeface="나눔고딕 ExtraBold" panose="020D0904000000000000" pitchFamily="50" charset="-127"/>
                <a:cs typeface="Arial" panose="020B0604020202020204" pitchFamily="34" charset="0"/>
              </a:endParaRPr>
            </a:p>
            <a:p>
              <a:pPr lvl="0" fontAlgn="base" latinLnBrk="0">
                <a:lnSpc>
                  <a:spcPct val="70000"/>
                </a:lnSpc>
                <a:spcBef>
                  <a:spcPct val="0"/>
                </a:spcBef>
                <a:spcAft>
                  <a:spcPts val="600"/>
                </a:spcAft>
              </a:pPr>
              <a:r>
                <a:rPr kumimoji="1" lang="en-US" altLang="ko-KR" sz="1400" b="1" kern="0" spc="-30" dirty="0">
                  <a:ln w="3175">
                    <a:solidFill>
                      <a:srgbClr val="FFFFFF">
                        <a:alpha val="0"/>
                      </a:srgbClr>
                    </a:solidFill>
                  </a:ln>
                  <a:solidFill>
                    <a:srgbClr val="ED2024">
                      <a:lumMod val="50000"/>
                    </a:srgbClr>
                  </a:solidFill>
                  <a:latin typeface="Arial" panose="020B0604020202020204" pitchFamily="34" charset="0"/>
                  <a:ea typeface="나눔고딕 ExtraBold" panose="020D0904000000000000" pitchFamily="50" charset="-127"/>
                  <a:cs typeface="Arial" panose="020B0604020202020204" pitchFamily="34" charset="0"/>
                </a:rPr>
                <a:t>- </a:t>
              </a:r>
              <a:r>
                <a:rPr kumimoji="1" lang="mn-MN" altLang="ko-KR" sz="1400" b="1" kern="0" spc="-30" dirty="0">
                  <a:ln w="3175">
                    <a:solidFill>
                      <a:srgbClr val="FFFFFF">
                        <a:alpha val="0"/>
                      </a:srgbClr>
                    </a:solidFill>
                  </a:ln>
                  <a:solidFill>
                    <a:srgbClr val="ED2024">
                      <a:lumMod val="50000"/>
                    </a:srgbClr>
                  </a:solidFill>
                  <a:latin typeface="Arial" panose="020B0604020202020204" pitchFamily="34" charset="0"/>
                  <a:ea typeface="나눔고딕 ExtraBold" panose="020D0904000000000000" pitchFamily="50" charset="-127"/>
                  <a:cs typeface="Arial" panose="020B0604020202020204" pitchFamily="34" charset="0"/>
                </a:rPr>
                <a:t>Системийн үйл ажиллагааны таатай орчинг бий болгох</a:t>
              </a:r>
              <a:endParaRPr kumimoji="1" lang="en-US" altLang="ko-KR" sz="1400" b="1" kern="0" spc="-30" dirty="0">
                <a:ln w="3175">
                  <a:solidFill>
                    <a:srgbClr val="FFFFFF">
                      <a:alpha val="0"/>
                    </a:srgbClr>
                  </a:solidFill>
                </a:ln>
                <a:solidFill>
                  <a:srgbClr val="ED2024">
                    <a:lumMod val="50000"/>
                  </a:srgbClr>
                </a:solidFill>
                <a:latin typeface="Arial" panose="020B0604020202020204" pitchFamily="34" charset="0"/>
                <a:ea typeface="나눔고딕 ExtraBold" panose="020D0904000000000000" pitchFamily="50" charset="-127"/>
                <a:cs typeface="Arial" panose="020B0604020202020204" pitchFamily="34" charset="0"/>
              </a:endParaRPr>
            </a:p>
          </p:txBody>
        </p:sp>
        <p:sp>
          <p:nvSpPr>
            <p:cNvPr id="35" name="직사각형 34"/>
            <p:cNvSpPr/>
            <p:nvPr/>
          </p:nvSpPr>
          <p:spPr>
            <a:xfrm>
              <a:off x="1302430" y="1031263"/>
              <a:ext cx="45006" cy="855884"/>
            </a:xfrm>
            <a:prstGeom prst="rect">
              <a:avLst/>
            </a:prstGeom>
            <a:gradFill>
              <a:gsLst>
                <a:gs pos="50000">
                  <a:srgbClr val="006E7C">
                    <a:lumMod val="60000"/>
                    <a:lumOff val="40000"/>
                  </a:srgbClr>
                </a:gs>
                <a:gs pos="99167">
                  <a:srgbClr val="006E7C"/>
                </a:gs>
                <a:gs pos="0">
                  <a:srgbClr val="006E7C"/>
                </a:gs>
              </a:gsLst>
              <a:lin ang="16200000" scaled="1"/>
            </a:gradFill>
            <a:ln w="25400" cap="flat" cmpd="sng" algn="ctr">
              <a:noFill/>
              <a:prstDash val="solid"/>
            </a:ln>
            <a:effectLst/>
          </p:spPr>
          <p:txBody>
            <a:bodyPr rtlCol="0" anchor="ctr">
              <a:scene3d>
                <a:camera prst="orthographicFront"/>
                <a:lightRig rig="threePt" dir="t"/>
              </a:scene3d>
              <a:sp3d>
                <a:bevelT w="0" h="0"/>
                <a:bevelB w="0" h="0"/>
              </a:sp3d>
            </a:bodyPr>
            <a:lstStyle/>
            <a:p>
              <a:pPr marL="0" marR="0" lvl="0" indent="0" algn="ctr" defTabSz="914400" eaLnBrk="1" fontAlgn="base" latinLnBrk="0" hangingPunct="1">
                <a:lnSpc>
                  <a:spcPct val="150000"/>
                </a:lnSpc>
                <a:spcBef>
                  <a:spcPct val="0"/>
                </a:spcBef>
                <a:spcAft>
                  <a:spcPct val="0"/>
                </a:spcAft>
                <a:buClrTx/>
                <a:buSzTx/>
                <a:buFontTx/>
                <a:buNone/>
                <a:tabLst/>
                <a:defRPr/>
              </a:pPr>
              <a:endParaRPr kumimoji="1" lang="ko-KR" altLang="en-US" sz="1300" b="0" i="0" u="none" strike="noStrike" kern="0" cap="none" spc="0" normalizeH="0" baseline="0" noProof="0">
                <a:ln w="3175">
                  <a:solidFill>
                    <a:srgbClr val="FFFFFF">
                      <a:alpha val="0"/>
                    </a:srgbClr>
                  </a:solidFill>
                </a:ln>
                <a:solidFill>
                  <a:srgbClr val="FFFFFF"/>
                </a:solidFill>
                <a:effectLst/>
                <a:uLnTx/>
                <a:uFillTx/>
                <a:latin typeface="나눔고딕 Bold" panose="020D0804000000000000" pitchFamily="50" charset="-127"/>
                <a:ea typeface="나눔고딕 Bold" panose="020D0804000000000000" pitchFamily="50" charset="-127"/>
                <a:cs typeface="+mn-cs"/>
              </a:endParaRPr>
            </a:p>
          </p:txBody>
        </p:sp>
        <p:sp>
          <p:nvSpPr>
            <p:cNvPr id="37" name="직사각형 36"/>
            <p:cNvSpPr/>
            <p:nvPr/>
          </p:nvSpPr>
          <p:spPr>
            <a:xfrm>
              <a:off x="8347065" y="1031263"/>
              <a:ext cx="45006" cy="855884"/>
            </a:xfrm>
            <a:prstGeom prst="rect">
              <a:avLst/>
            </a:prstGeom>
            <a:gradFill>
              <a:gsLst>
                <a:gs pos="50000">
                  <a:srgbClr val="006E7C">
                    <a:lumMod val="60000"/>
                    <a:lumOff val="40000"/>
                  </a:srgbClr>
                </a:gs>
                <a:gs pos="99167">
                  <a:srgbClr val="006E7C"/>
                </a:gs>
                <a:gs pos="0">
                  <a:srgbClr val="006E7C"/>
                </a:gs>
              </a:gsLst>
              <a:lin ang="16200000" scaled="1"/>
            </a:gradFill>
            <a:ln w="25400" cap="flat" cmpd="sng" algn="ctr">
              <a:noFill/>
              <a:prstDash val="solid"/>
            </a:ln>
            <a:effectLst/>
          </p:spPr>
          <p:txBody>
            <a:bodyPr rtlCol="0" anchor="ctr">
              <a:scene3d>
                <a:camera prst="orthographicFront"/>
                <a:lightRig rig="threePt" dir="t"/>
              </a:scene3d>
              <a:sp3d>
                <a:bevelT w="0" h="0"/>
                <a:bevelB w="0" h="0"/>
              </a:sp3d>
            </a:bodyPr>
            <a:lstStyle/>
            <a:p>
              <a:pPr marL="0" marR="0" lvl="0" indent="0" algn="ctr" defTabSz="914400" eaLnBrk="1" fontAlgn="base" latinLnBrk="0" hangingPunct="1">
                <a:lnSpc>
                  <a:spcPct val="150000"/>
                </a:lnSpc>
                <a:spcBef>
                  <a:spcPct val="0"/>
                </a:spcBef>
                <a:spcAft>
                  <a:spcPct val="0"/>
                </a:spcAft>
                <a:buClrTx/>
                <a:buSzTx/>
                <a:buFontTx/>
                <a:buNone/>
                <a:tabLst/>
                <a:defRPr/>
              </a:pPr>
              <a:endParaRPr kumimoji="1" lang="ko-KR" altLang="en-US" sz="1300" b="0" i="0" u="none" strike="noStrike" kern="0" cap="none" spc="0" normalizeH="0" baseline="0" noProof="0">
                <a:ln w="3175">
                  <a:solidFill>
                    <a:srgbClr val="FFFFFF">
                      <a:alpha val="0"/>
                    </a:srgbClr>
                  </a:solidFill>
                </a:ln>
                <a:solidFill>
                  <a:srgbClr val="FFFFFF"/>
                </a:solidFill>
                <a:effectLst/>
                <a:uLnTx/>
                <a:uFillTx/>
                <a:latin typeface="나눔고딕 Bold" panose="020D0804000000000000" pitchFamily="50" charset="-127"/>
                <a:ea typeface="나눔고딕 Bold" panose="020D0804000000000000" pitchFamily="50" charset="-127"/>
                <a:cs typeface="+mn-cs"/>
              </a:endParaRPr>
            </a:p>
          </p:txBody>
        </p:sp>
      </p:grpSp>
      <p:graphicFrame>
        <p:nvGraphicFramePr>
          <p:cNvPr id="3" name="다이어그램 2"/>
          <p:cNvGraphicFramePr/>
          <p:nvPr>
            <p:extLst>
              <p:ext uri="{D42A27DB-BD31-4B8C-83A1-F6EECF244321}">
                <p14:modId xmlns:p14="http://schemas.microsoft.com/office/powerpoint/2010/main" val="1303078380"/>
              </p:ext>
            </p:extLst>
          </p:nvPr>
        </p:nvGraphicFramePr>
        <p:xfrm>
          <a:off x="615732" y="567844"/>
          <a:ext cx="7916708" cy="4949387"/>
        </p:xfrm>
        <a:graphic>
          <a:graphicData uri="http://schemas.openxmlformats.org/drawingml/2006/diagram">
            <dgm:relIds xmlns:dgm="http://schemas.openxmlformats.org/drawingml/2006/diagram" xmlns:r="http://schemas.openxmlformats.org/officeDocument/2006/relationships" r:dm="rId5" r:lo="rId6" r:qs="rId7" r:cs="rId8"/>
          </a:graphicData>
        </a:graphic>
      </p:graphicFrame>
      <p:grpSp>
        <p:nvGrpSpPr>
          <p:cNvPr id="4" name="그룹 3"/>
          <p:cNvGrpSpPr/>
          <p:nvPr/>
        </p:nvGrpSpPr>
        <p:grpSpPr>
          <a:xfrm>
            <a:off x="616568" y="3356989"/>
            <a:ext cx="7830512" cy="3024338"/>
            <a:chOff x="616568" y="3356989"/>
            <a:chExt cx="7830512" cy="3024338"/>
          </a:xfrm>
        </p:grpSpPr>
        <p:grpSp>
          <p:nvGrpSpPr>
            <p:cNvPr id="45" name="그룹 44"/>
            <p:cNvGrpSpPr/>
            <p:nvPr/>
          </p:nvGrpSpPr>
          <p:grpSpPr>
            <a:xfrm>
              <a:off x="616568" y="3356989"/>
              <a:ext cx="1214956" cy="3024338"/>
              <a:chOff x="2980014" y="4572719"/>
              <a:chExt cx="3626826" cy="827417"/>
            </a:xfrm>
          </p:grpSpPr>
          <p:sp>
            <p:nvSpPr>
              <p:cNvPr id="48" name="직사각형 47"/>
              <p:cNvSpPr/>
              <p:nvPr/>
            </p:nvSpPr>
            <p:spPr>
              <a:xfrm>
                <a:off x="2980014" y="4572719"/>
                <a:ext cx="3626826" cy="792086"/>
              </a:xfrm>
              <a:prstGeom prst="rect">
                <a:avLst/>
              </a:prstGeom>
              <a:noFill/>
              <a:ln w="19050" cap="flat" cmpd="sng" algn="ctr">
                <a:solidFill>
                  <a:srgbClr val="FFFFFF">
                    <a:lumMod val="75000"/>
                  </a:srgbClr>
                </a:solidFill>
                <a:prstDash val="sysDot"/>
              </a:ln>
              <a:effectLst>
                <a:outerShdw blurRad="50800" dist="38100" dir="2700000" algn="tl" rotWithShape="0">
                  <a:prstClr val="black">
                    <a:alpha val="40000"/>
                  </a:prstClr>
                </a:outerShdw>
              </a:effectLst>
            </p:spPr>
            <p:txBody>
              <a:bodyPr rtlCol="0" anchor="t"/>
              <a:lstStyle/>
              <a:p>
                <a:pPr marL="88900" lvl="1" indent="-88900" defTabSz="831614" fontAlgn="base" latinLnBrk="0">
                  <a:spcBef>
                    <a:spcPct val="0"/>
                  </a:spcBef>
                  <a:spcAft>
                    <a:spcPts val="600"/>
                  </a:spcAft>
                  <a:buClr>
                    <a:srgbClr val="282828">
                      <a:lumMod val="50000"/>
                      <a:lumOff val="50000"/>
                    </a:srgbClr>
                  </a:buClr>
                  <a:buSzPct val="100000"/>
                  <a:buFont typeface="Arial" panose="020B0604020202020204" pitchFamily="34" charset="0"/>
                  <a:buChar char="•"/>
                </a:pPr>
                <a:endParaRPr kumimoji="1" lang="en-US" altLang="ko-KR" sz="1000" kern="0" dirty="0">
                  <a:ln w="0">
                    <a:solidFill>
                      <a:srgbClr val="FFFFFF">
                        <a:alpha val="0"/>
                      </a:srgbClr>
                    </a:solidFill>
                  </a:ln>
                  <a:solidFill>
                    <a:schemeClr val="accent2">
                      <a:lumMod val="50000"/>
                    </a:schemeClr>
                  </a:solidFill>
                  <a:latin typeface="나눔고딕 Bold" panose="020D0804000000000000" pitchFamily="50" charset="-127"/>
                  <a:ea typeface="나눔고딕 Bold" panose="020D0804000000000000" pitchFamily="50" charset="-127"/>
                </a:endParaRPr>
              </a:p>
            </p:txBody>
          </p:sp>
          <p:sp>
            <p:nvSpPr>
              <p:cNvPr id="49" name="직사각형 48"/>
              <p:cNvSpPr/>
              <p:nvPr/>
            </p:nvSpPr>
            <p:spPr>
              <a:xfrm>
                <a:off x="3072261" y="4598992"/>
                <a:ext cx="3442332" cy="801144"/>
              </a:xfrm>
              <a:prstGeom prst="rect">
                <a:avLst/>
              </a:prstGeom>
              <a:noFill/>
              <a:ln w="25400" cap="flat" cmpd="sng" algn="ctr">
                <a:noFill/>
                <a:prstDash val="solid"/>
              </a:ln>
              <a:effectLst/>
            </p:spPr>
            <p:txBody>
              <a:bodyPr wrap="square" lIns="36000" tIns="36000" rIns="36000" bIns="36000" rtlCol="0" anchor="t" anchorCtr="0">
                <a:noAutofit/>
              </a:bodyPr>
              <a:lstStyle/>
              <a:p>
                <a:pPr marL="171450" lvl="1" indent="-171450" defTabSz="831614" fontAlgn="base" latinLnBrk="0">
                  <a:spcBef>
                    <a:spcPct val="0"/>
                  </a:spcBef>
                  <a:spcAft>
                    <a:spcPts val="600"/>
                  </a:spcAft>
                  <a:buClr>
                    <a:srgbClr val="282828">
                      <a:lumMod val="50000"/>
                      <a:lumOff val="50000"/>
                    </a:srgbClr>
                  </a:buClr>
                  <a:buSzPct val="100000"/>
                  <a:buFont typeface="Wingdings" panose="05000000000000000000" pitchFamily="2" charset="2"/>
                  <a:buChar char="Ø"/>
                </a:pPr>
                <a:r>
                  <a:rPr kumimoji="1" lang="mn-MN" altLang="ko-KR" sz="1000" kern="0" dirty="0">
                    <a:ln>
                      <a:solidFill>
                        <a:srgbClr val="FFFFFF">
                          <a:alpha val="0"/>
                        </a:srgbClr>
                      </a:solidFill>
                    </a:ln>
                    <a:solidFill>
                      <a:schemeClr val="accent2">
                        <a:lumMod val="50000"/>
                      </a:schemeClr>
                    </a:solidFill>
                    <a:latin typeface="Arial" panose="020B0604020202020204" pitchFamily="34" charset="0"/>
                    <a:ea typeface="나눔고딕 Bold" panose="020D0804000000000000" pitchFamily="50" charset="-127"/>
                    <a:cs typeface="Arial" panose="020B0604020202020204" pitchFamily="34" charset="0"/>
                  </a:rPr>
                  <a:t>Үе шат бүрт үнэлгээний төлөвлөгөөг гаргах</a:t>
                </a:r>
                <a:r>
                  <a:rPr kumimoji="1" lang="en-US" altLang="ko-KR" sz="1000" kern="0" dirty="0">
                    <a:ln>
                      <a:solidFill>
                        <a:srgbClr val="FFFFFF">
                          <a:alpha val="0"/>
                        </a:srgbClr>
                      </a:solidFill>
                    </a:ln>
                    <a:solidFill>
                      <a:schemeClr val="accent2">
                        <a:lumMod val="50000"/>
                      </a:schemeClr>
                    </a:solidFill>
                    <a:latin typeface="Arial" panose="020B0604020202020204" pitchFamily="34" charset="0"/>
                    <a:ea typeface="나눔고딕 Bold" panose="020D0804000000000000" pitchFamily="50" charset="-127"/>
                    <a:cs typeface="Arial" panose="020B0604020202020204" pitchFamily="34" charset="0"/>
                  </a:rPr>
                  <a:t>.</a:t>
                </a:r>
              </a:p>
              <a:p>
                <a:pPr marL="171450" lvl="1" indent="-171450" defTabSz="831614" fontAlgn="base" latinLnBrk="0">
                  <a:spcBef>
                    <a:spcPct val="0"/>
                  </a:spcBef>
                  <a:spcAft>
                    <a:spcPts val="600"/>
                  </a:spcAft>
                  <a:buClr>
                    <a:srgbClr val="282828">
                      <a:lumMod val="50000"/>
                      <a:lumOff val="50000"/>
                    </a:srgbClr>
                  </a:buClr>
                  <a:buSzPct val="100000"/>
                  <a:buFont typeface="Wingdings" panose="05000000000000000000" pitchFamily="2" charset="2"/>
                  <a:buChar char="Ø"/>
                </a:pPr>
                <a:r>
                  <a:rPr kumimoji="1" lang="mn-MN" altLang="ko-KR" sz="1000" kern="0" dirty="0">
                    <a:ln>
                      <a:solidFill>
                        <a:srgbClr val="FFFFFF">
                          <a:alpha val="0"/>
                        </a:srgbClr>
                      </a:solidFill>
                    </a:ln>
                    <a:solidFill>
                      <a:schemeClr val="accent2">
                        <a:lumMod val="50000"/>
                      </a:schemeClr>
                    </a:solidFill>
                    <a:latin typeface="Arial" panose="020B0604020202020204" pitchFamily="34" charset="0"/>
                    <a:ea typeface="나눔고딕 Bold" panose="020D0804000000000000" pitchFamily="50" charset="-127"/>
                    <a:cs typeface="Arial" panose="020B0604020202020204" pitchFamily="34" charset="0"/>
                  </a:rPr>
                  <a:t>Үнэлгээний зорилт, цар хүрээ, аргачлалын шалгах хуудас гаргах</a:t>
                </a:r>
                <a:r>
                  <a:rPr kumimoji="1" lang="en-US" altLang="ko-KR" sz="1000" kern="0" dirty="0">
                    <a:ln>
                      <a:solidFill>
                        <a:srgbClr val="FFFFFF">
                          <a:alpha val="0"/>
                        </a:srgbClr>
                      </a:solidFill>
                    </a:ln>
                    <a:solidFill>
                      <a:schemeClr val="accent2">
                        <a:lumMod val="50000"/>
                      </a:schemeClr>
                    </a:solidFill>
                    <a:latin typeface="Arial" panose="020B0604020202020204" pitchFamily="34" charset="0"/>
                    <a:ea typeface="나눔고딕 Bold" panose="020D0804000000000000" pitchFamily="50" charset="-127"/>
                    <a:cs typeface="Arial" panose="020B0604020202020204" pitchFamily="34" charset="0"/>
                  </a:rPr>
                  <a:t>.</a:t>
                </a:r>
              </a:p>
              <a:p>
                <a:pPr marL="171450" lvl="1" indent="-171450" defTabSz="831614" fontAlgn="base" latinLnBrk="0">
                  <a:spcBef>
                    <a:spcPct val="0"/>
                  </a:spcBef>
                  <a:spcAft>
                    <a:spcPts val="600"/>
                  </a:spcAft>
                  <a:buClr>
                    <a:srgbClr val="282828">
                      <a:lumMod val="50000"/>
                      <a:lumOff val="50000"/>
                    </a:srgbClr>
                  </a:buClr>
                  <a:buSzPct val="100000"/>
                  <a:buFont typeface="Wingdings" panose="05000000000000000000" pitchFamily="2" charset="2"/>
                  <a:buChar char="Ø"/>
                </a:pPr>
                <a:r>
                  <a:rPr kumimoji="1" lang="mn-MN" altLang="ko-KR" sz="1000" kern="0" dirty="0">
                    <a:ln>
                      <a:solidFill>
                        <a:srgbClr val="FFFFFF">
                          <a:alpha val="0"/>
                        </a:srgbClr>
                      </a:solidFill>
                    </a:ln>
                    <a:solidFill>
                      <a:schemeClr val="accent2">
                        <a:lumMod val="50000"/>
                      </a:schemeClr>
                    </a:solidFill>
                    <a:latin typeface="Arial" panose="020B0604020202020204" pitchFamily="34" charset="0"/>
                    <a:ea typeface="나눔고딕 Bold" panose="020D0804000000000000" pitchFamily="50" charset="-127"/>
                    <a:cs typeface="Arial" panose="020B0604020202020204" pitchFamily="34" charset="0"/>
                  </a:rPr>
                  <a:t>Үнэлгээ хийх</a:t>
                </a:r>
                <a:r>
                  <a:rPr kumimoji="1" lang="en-US" altLang="ko-KR" sz="1000" kern="0" dirty="0">
                    <a:ln>
                      <a:solidFill>
                        <a:srgbClr val="FFFFFF">
                          <a:alpha val="0"/>
                        </a:srgbClr>
                      </a:solidFill>
                    </a:ln>
                    <a:solidFill>
                      <a:schemeClr val="accent2">
                        <a:lumMod val="50000"/>
                      </a:schemeClr>
                    </a:solidFill>
                    <a:latin typeface="Arial" panose="020B0604020202020204" pitchFamily="34" charset="0"/>
                    <a:ea typeface="나눔고딕 Bold" panose="020D0804000000000000" pitchFamily="50" charset="-127"/>
                    <a:cs typeface="Arial" panose="020B0604020202020204" pitchFamily="34" charset="0"/>
                  </a:rPr>
                  <a:t/>
                </a:r>
                <a:br>
                  <a:rPr kumimoji="1" lang="en-US" altLang="ko-KR" sz="1000" kern="0" dirty="0">
                    <a:ln>
                      <a:solidFill>
                        <a:srgbClr val="FFFFFF">
                          <a:alpha val="0"/>
                        </a:srgbClr>
                      </a:solidFill>
                    </a:ln>
                    <a:solidFill>
                      <a:schemeClr val="accent2">
                        <a:lumMod val="50000"/>
                      </a:schemeClr>
                    </a:solidFill>
                    <a:latin typeface="Arial" panose="020B0604020202020204" pitchFamily="34" charset="0"/>
                    <a:ea typeface="나눔고딕 Bold" panose="020D0804000000000000" pitchFamily="50" charset="-127"/>
                    <a:cs typeface="Arial" panose="020B0604020202020204" pitchFamily="34" charset="0"/>
                  </a:rPr>
                </a:br>
                <a:r>
                  <a:rPr kumimoji="1" lang="en-US" altLang="ko-KR" sz="900" kern="0" dirty="0">
                    <a:ln>
                      <a:solidFill>
                        <a:srgbClr val="FFFFFF">
                          <a:alpha val="0"/>
                        </a:srgbClr>
                      </a:solidFill>
                    </a:ln>
                    <a:solidFill>
                      <a:schemeClr val="accent2">
                        <a:lumMod val="50000"/>
                      </a:schemeClr>
                    </a:solidFill>
                    <a:latin typeface="Arial" panose="020B0604020202020204" pitchFamily="34" charset="0"/>
                    <a:ea typeface="나눔고딕 Bold" panose="020D0804000000000000" pitchFamily="50" charset="-127"/>
                    <a:cs typeface="Arial" panose="020B0604020202020204" pitchFamily="34" charset="0"/>
                  </a:rPr>
                  <a:t>- </a:t>
                </a:r>
                <a:r>
                  <a:rPr kumimoji="1" lang="mn-MN" altLang="ko-KR" sz="900" kern="0" dirty="0">
                    <a:ln>
                      <a:solidFill>
                        <a:srgbClr val="FFFFFF">
                          <a:alpha val="0"/>
                        </a:srgbClr>
                      </a:solidFill>
                    </a:ln>
                    <a:solidFill>
                      <a:schemeClr val="accent2">
                        <a:lumMod val="50000"/>
                      </a:schemeClr>
                    </a:solidFill>
                    <a:latin typeface="Arial" panose="020B0604020202020204" pitchFamily="34" charset="0"/>
                    <a:ea typeface="나눔고딕 Bold" panose="020D0804000000000000" pitchFamily="50" charset="-127"/>
                    <a:cs typeface="Arial" panose="020B0604020202020204" pitchFamily="34" charset="0"/>
                  </a:rPr>
                  <a:t>2 сард</a:t>
                </a:r>
                <a:r>
                  <a:rPr kumimoji="1" lang="en-US" altLang="ko-KR" sz="900" kern="0" dirty="0">
                    <a:ln>
                      <a:solidFill>
                        <a:srgbClr val="FFFFFF">
                          <a:alpha val="0"/>
                        </a:srgbClr>
                      </a:solidFill>
                    </a:ln>
                    <a:solidFill>
                      <a:schemeClr val="accent2">
                        <a:lumMod val="50000"/>
                      </a:schemeClr>
                    </a:solidFill>
                    <a:latin typeface="Arial" panose="020B0604020202020204" pitchFamily="34" charset="0"/>
                    <a:ea typeface="나눔고딕 Bold" panose="020D0804000000000000" pitchFamily="50" charset="-127"/>
                    <a:cs typeface="Arial" panose="020B0604020202020204" pitchFamily="34" charset="0"/>
                  </a:rPr>
                  <a:t/>
                </a:r>
                <a:br>
                  <a:rPr kumimoji="1" lang="en-US" altLang="ko-KR" sz="900" kern="0" dirty="0">
                    <a:ln>
                      <a:solidFill>
                        <a:srgbClr val="FFFFFF">
                          <a:alpha val="0"/>
                        </a:srgbClr>
                      </a:solidFill>
                    </a:ln>
                    <a:solidFill>
                      <a:schemeClr val="accent2">
                        <a:lumMod val="50000"/>
                      </a:schemeClr>
                    </a:solidFill>
                    <a:latin typeface="Arial" panose="020B0604020202020204" pitchFamily="34" charset="0"/>
                    <a:ea typeface="나눔고딕 Bold" panose="020D0804000000000000" pitchFamily="50" charset="-127"/>
                    <a:cs typeface="Arial" panose="020B0604020202020204" pitchFamily="34" charset="0"/>
                  </a:rPr>
                </a:br>
                <a:r>
                  <a:rPr kumimoji="1" lang="en-US" altLang="ko-KR" sz="900" kern="0" dirty="0">
                    <a:ln>
                      <a:solidFill>
                        <a:srgbClr val="FFFFFF">
                          <a:alpha val="0"/>
                        </a:srgbClr>
                      </a:solidFill>
                    </a:ln>
                    <a:solidFill>
                      <a:schemeClr val="accent2">
                        <a:lumMod val="50000"/>
                      </a:schemeClr>
                    </a:solidFill>
                    <a:latin typeface="Arial" panose="020B0604020202020204" pitchFamily="34" charset="0"/>
                    <a:ea typeface="나눔고딕 Bold" panose="020D0804000000000000" pitchFamily="50" charset="-127"/>
                    <a:cs typeface="Arial" panose="020B0604020202020204" pitchFamily="34" charset="0"/>
                  </a:rPr>
                  <a:t>- </a:t>
                </a:r>
                <a:r>
                  <a:rPr kumimoji="1" lang="mn-MN" altLang="ko-KR" sz="900" kern="0" dirty="0">
                    <a:ln>
                      <a:solidFill>
                        <a:srgbClr val="FFFFFF">
                          <a:alpha val="0"/>
                        </a:srgbClr>
                      </a:solidFill>
                    </a:ln>
                    <a:solidFill>
                      <a:schemeClr val="accent2">
                        <a:lumMod val="50000"/>
                      </a:schemeClr>
                    </a:solidFill>
                    <a:latin typeface="Arial" panose="020B0604020202020204" pitchFamily="34" charset="0"/>
                    <a:ea typeface="나눔고딕 Bold" panose="020D0804000000000000" pitchFamily="50" charset="-127"/>
                    <a:cs typeface="Arial" panose="020B0604020202020204" pitchFamily="34" charset="0"/>
                  </a:rPr>
                  <a:t>төсөл дууссаны дараах </a:t>
                </a:r>
                <a:r>
                  <a:rPr kumimoji="1" lang="en-US" altLang="ko-KR" sz="900" kern="0" dirty="0">
                    <a:ln>
                      <a:solidFill>
                        <a:srgbClr val="FFFFFF">
                          <a:alpha val="0"/>
                        </a:srgbClr>
                      </a:solidFill>
                    </a:ln>
                    <a:solidFill>
                      <a:schemeClr val="accent2">
                        <a:lumMod val="50000"/>
                      </a:schemeClr>
                    </a:solidFill>
                    <a:latin typeface="Arial" panose="020B0604020202020204" pitchFamily="34" charset="0"/>
                    <a:ea typeface="나눔고딕 Bold" panose="020D0804000000000000" pitchFamily="50" charset="-127"/>
                    <a:cs typeface="Arial" panose="020B0604020202020204" pitchFamily="34" charset="0"/>
                  </a:rPr>
                  <a:t>1~2 </a:t>
                </a:r>
                <a:r>
                  <a:rPr kumimoji="1" lang="mn-MN" altLang="ko-KR" sz="900" kern="0" dirty="0">
                    <a:ln>
                      <a:solidFill>
                        <a:srgbClr val="FFFFFF">
                          <a:alpha val="0"/>
                        </a:srgbClr>
                      </a:solidFill>
                    </a:ln>
                    <a:solidFill>
                      <a:schemeClr val="accent2">
                        <a:lumMod val="50000"/>
                      </a:schemeClr>
                    </a:solidFill>
                    <a:latin typeface="Arial" panose="020B0604020202020204" pitchFamily="34" charset="0"/>
                    <a:ea typeface="나눔고딕 Bold" panose="020D0804000000000000" pitchFamily="50" charset="-127"/>
                    <a:cs typeface="Arial" panose="020B0604020202020204" pitchFamily="34" charset="0"/>
                  </a:rPr>
                  <a:t>жил</a:t>
                </a:r>
                <a:endParaRPr kumimoji="1" lang="en-US" altLang="ko-KR" sz="900" kern="0" dirty="0">
                  <a:ln>
                    <a:solidFill>
                      <a:srgbClr val="FFFFFF">
                        <a:alpha val="0"/>
                      </a:srgbClr>
                    </a:solidFill>
                  </a:ln>
                  <a:solidFill>
                    <a:schemeClr val="accent2">
                      <a:lumMod val="50000"/>
                    </a:schemeClr>
                  </a:solidFill>
                  <a:latin typeface="Arial" panose="020B0604020202020204" pitchFamily="34" charset="0"/>
                  <a:ea typeface="나눔고딕 Bold" panose="020D0804000000000000" pitchFamily="50" charset="-127"/>
                  <a:cs typeface="Arial" panose="020B0604020202020204" pitchFamily="34" charset="0"/>
                </a:endParaRPr>
              </a:p>
            </p:txBody>
          </p:sp>
        </p:grpSp>
        <p:grpSp>
          <p:nvGrpSpPr>
            <p:cNvPr id="50" name="그룹 49"/>
            <p:cNvGrpSpPr/>
            <p:nvPr/>
          </p:nvGrpSpPr>
          <p:grpSpPr>
            <a:xfrm>
              <a:off x="1939679" y="3356992"/>
              <a:ext cx="1214956" cy="2895198"/>
              <a:chOff x="2980014" y="4572719"/>
              <a:chExt cx="3626826" cy="792086"/>
            </a:xfrm>
          </p:grpSpPr>
          <p:sp>
            <p:nvSpPr>
              <p:cNvPr id="51" name="직사각형 50"/>
              <p:cNvSpPr/>
              <p:nvPr/>
            </p:nvSpPr>
            <p:spPr>
              <a:xfrm>
                <a:off x="2980014" y="4572719"/>
                <a:ext cx="3626826" cy="792086"/>
              </a:xfrm>
              <a:prstGeom prst="rect">
                <a:avLst/>
              </a:prstGeom>
              <a:noFill/>
              <a:ln w="19050" cap="flat" cmpd="sng" algn="ctr">
                <a:solidFill>
                  <a:srgbClr val="FFFFFF">
                    <a:lumMod val="75000"/>
                  </a:srgbClr>
                </a:solidFill>
                <a:prstDash val="sysDot"/>
              </a:ln>
              <a:effectLst>
                <a:outerShdw blurRad="50800" dist="38100" dir="2700000" algn="tl" rotWithShape="0">
                  <a:prstClr val="black">
                    <a:alpha val="40000"/>
                  </a:prstClr>
                </a:outerShdw>
              </a:effectLst>
            </p:spPr>
            <p:txBody>
              <a:bodyPr rtlCol="0" anchor="t"/>
              <a:lstStyle/>
              <a:p>
                <a:pPr marL="88900" lvl="1" indent="-88900" defTabSz="831614" fontAlgn="base" latinLnBrk="0">
                  <a:spcBef>
                    <a:spcPct val="0"/>
                  </a:spcBef>
                  <a:spcAft>
                    <a:spcPts val="600"/>
                  </a:spcAft>
                  <a:buClr>
                    <a:srgbClr val="282828">
                      <a:lumMod val="50000"/>
                      <a:lumOff val="50000"/>
                    </a:srgbClr>
                  </a:buClr>
                  <a:buSzPct val="100000"/>
                  <a:buFont typeface="Arial" panose="020B0604020202020204" pitchFamily="34" charset="0"/>
                  <a:buChar char="•"/>
                </a:pPr>
                <a:endParaRPr kumimoji="1" lang="en-US" altLang="ko-KR" sz="1000" kern="0" dirty="0">
                  <a:ln w="0">
                    <a:solidFill>
                      <a:srgbClr val="FFFFFF">
                        <a:alpha val="0"/>
                      </a:srgbClr>
                    </a:solidFill>
                  </a:ln>
                  <a:solidFill>
                    <a:schemeClr val="accent2">
                      <a:lumMod val="50000"/>
                    </a:schemeClr>
                  </a:solidFill>
                  <a:latin typeface="나눔고딕 Bold" panose="020D0804000000000000" pitchFamily="50" charset="-127"/>
                  <a:ea typeface="나눔고딕 Bold" panose="020D0804000000000000" pitchFamily="50" charset="-127"/>
                </a:endParaRPr>
              </a:p>
            </p:txBody>
          </p:sp>
          <p:sp>
            <p:nvSpPr>
              <p:cNvPr id="52" name="직사각형 51"/>
              <p:cNvSpPr/>
              <p:nvPr/>
            </p:nvSpPr>
            <p:spPr>
              <a:xfrm>
                <a:off x="3072261" y="4598991"/>
                <a:ext cx="3442332" cy="765813"/>
              </a:xfrm>
              <a:prstGeom prst="rect">
                <a:avLst/>
              </a:prstGeom>
              <a:noFill/>
              <a:ln w="25400" cap="flat" cmpd="sng" algn="ctr">
                <a:noFill/>
                <a:prstDash val="solid"/>
              </a:ln>
              <a:effectLst/>
            </p:spPr>
            <p:txBody>
              <a:bodyPr wrap="square" lIns="36000" tIns="36000" rIns="36000" bIns="36000" rtlCol="0" anchor="t" anchorCtr="0">
                <a:noAutofit/>
              </a:bodyPr>
              <a:lstStyle/>
              <a:p>
                <a:pPr marL="171450" lvl="1" indent="-171450" defTabSz="831614" fontAlgn="base" latinLnBrk="0">
                  <a:spcBef>
                    <a:spcPct val="0"/>
                  </a:spcBef>
                  <a:spcAft>
                    <a:spcPts val="600"/>
                  </a:spcAft>
                  <a:buClr>
                    <a:srgbClr val="282828">
                      <a:lumMod val="50000"/>
                      <a:lumOff val="50000"/>
                    </a:srgbClr>
                  </a:buClr>
                  <a:buSzPct val="100000"/>
                  <a:buFont typeface="Wingdings" panose="05000000000000000000" pitchFamily="2" charset="2"/>
                  <a:buChar char="Ø"/>
                </a:pPr>
                <a:r>
                  <a:rPr kumimoji="1" lang="en-US" altLang="ko-KR" sz="1000" kern="0" dirty="0">
                    <a:ln>
                      <a:solidFill>
                        <a:srgbClr val="FFFFFF">
                          <a:alpha val="0"/>
                        </a:srgbClr>
                      </a:solidFill>
                    </a:ln>
                    <a:solidFill>
                      <a:schemeClr val="accent2">
                        <a:lumMod val="50000"/>
                      </a:schemeClr>
                    </a:solidFill>
                    <a:latin typeface="Arial" panose="020B0604020202020204" pitchFamily="34" charset="0"/>
                    <a:ea typeface="나눔고딕 Bold" panose="020D0804000000000000" pitchFamily="50" charset="-127"/>
                    <a:cs typeface="Arial" panose="020B0604020202020204" pitchFamily="34" charset="0"/>
                  </a:rPr>
                  <a:t>OECD/DAC </a:t>
                </a:r>
                <a:r>
                  <a:rPr kumimoji="1" lang="mn-MN" altLang="ko-KR" sz="1000" kern="0" dirty="0">
                    <a:ln>
                      <a:solidFill>
                        <a:srgbClr val="FFFFFF">
                          <a:alpha val="0"/>
                        </a:srgbClr>
                      </a:solidFill>
                    </a:ln>
                    <a:solidFill>
                      <a:schemeClr val="accent2">
                        <a:lumMod val="50000"/>
                      </a:schemeClr>
                    </a:solidFill>
                    <a:latin typeface="Arial" panose="020B0604020202020204" pitchFamily="34" charset="0"/>
                    <a:ea typeface="나눔고딕 Bold" panose="020D0804000000000000" pitchFamily="50" charset="-127"/>
                    <a:cs typeface="Arial" panose="020B0604020202020204" pitchFamily="34" charset="0"/>
                  </a:rPr>
                  <a:t>үнэлгээний зүйл</a:t>
                </a:r>
                <a:r>
                  <a:rPr kumimoji="1" lang="en-US" altLang="ko-KR" sz="1000" kern="0" dirty="0">
                    <a:ln>
                      <a:solidFill>
                        <a:srgbClr val="FFFFFF">
                          <a:alpha val="0"/>
                        </a:srgbClr>
                      </a:solidFill>
                    </a:ln>
                    <a:solidFill>
                      <a:schemeClr val="accent2">
                        <a:lumMod val="50000"/>
                      </a:schemeClr>
                    </a:solidFill>
                    <a:latin typeface="Arial" panose="020B0604020202020204" pitchFamily="34" charset="0"/>
                    <a:ea typeface="나눔고딕 Bold" panose="020D0804000000000000" pitchFamily="50" charset="-127"/>
                    <a:cs typeface="Arial" panose="020B0604020202020204" pitchFamily="34" charset="0"/>
                  </a:rPr>
                  <a:t/>
                </a:r>
                <a:br>
                  <a:rPr kumimoji="1" lang="en-US" altLang="ko-KR" sz="1000" kern="0" dirty="0">
                    <a:ln>
                      <a:solidFill>
                        <a:srgbClr val="FFFFFF">
                          <a:alpha val="0"/>
                        </a:srgbClr>
                      </a:solidFill>
                    </a:ln>
                    <a:solidFill>
                      <a:schemeClr val="accent2">
                        <a:lumMod val="50000"/>
                      </a:schemeClr>
                    </a:solidFill>
                    <a:latin typeface="Arial" panose="020B0604020202020204" pitchFamily="34" charset="0"/>
                    <a:ea typeface="나눔고딕 Bold" panose="020D0804000000000000" pitchFamily="50" charset="-127"/>
                    <a:cs typeface="Arial" panose="020B0604020202020204" pitchFamily="34" charset="0"/>
                  </a:rPr>
                </a:br>
                <a:r>
                  <a:rPr kumimoji="1" lang="en-US" altLang="ko-KR" sz="900" kern="0" dirty="0">
                    <a:ln>
                      <a:solidFill>
                        <a:srgbClr val="FFFFFF">
                          <a:alpha val="0"/>
                        </a:srgbClr>
                      </a:solidFill>
                    </a:ln>
                    <a:solidFill>
                      <a:schemeClr val="accent2">
                        <a:lumMod val="50000"/>
                      </a:schemeClr>
                    </a:solidFill>
                    <a:latin typeface="Arial" panose="020B0604020202020204" pitchFamily="34" charset="0"/>
                    <a:ea typeface="나눔고딕 Bold" panose="020D0804000000000000" pitchFamily="50" charset="-127"/>
                    <a:cs typeface="Arial" panose="020B0604020202020204" pitchFamily="34" charset="0"/>
                  </a:rPr>
                  <a:t>- </a:t>
                </a:r>
                <a:r>
                  <a:rPr kumimoji="1" lang="mn-MN" altLang="ko-KR" sz="900" kern="0" dirty="0">
                    <a:ln>
                      <a:solidFill>
                        <a:srgbClr val="FFFFFF">
                          <a:alpha val="0"/>
                        </a:srgbClr>
                      </a:solidFill>
                    </a:ln>
                    <a:solidFill>
                      <a:schemeClr val="accent2">
                        <a:lumMod val="50000"/>
                      </a:schemeClr>
                    </a:solidFill>
                    <a:latin typeface="Arial" panose="020B0604020202020204" pitchFamily="34" charset="0"/>
                    <a:ea typeface="나눔고딕 Bold" panose="020D0804000000000000" pitchFamily="50" charset="-127"/>
                    <a:cs typeface="Arial" panose="020B0604020202020204" pitchFamily="34" charset="0"/>
                  </a:rPr>
                  <a:t>Холбоотой байдал</a:t>
                </a:r>
                <a:r>
                  <a:rPr kumimoji="1" lang="en-US" altLang="ko-KR" sz="900" kern="0" dirty="0">
                    <a:ln>
                      <a:solidFill>
                        <a:srgbClr val="FFFFFF">
                          <a:alpha val="0"/>
                        </a:srgbClr>
                      </a:solidFill>
                    </a:ln>
                    <a:solidFill>
                      <a:schemeClr val="accent2">
                        <a:lumMod val="50000"/>
                      </a:schemeClr>
                    </a:solidFill>
                    <a:latin typeface="Arial" panose="020B0604020202020204" pitchFamily="34" charset="0"/>
                    <a:ea typeface="나눔고딕 Bold" panose="020D0804000000000000" pitchFamily="50" charset="-127"/>
                    <a:cs typeface="Arial" panose="020B0604020202020204" pitchFamily="34" charset="0"/>
                  </a:rPr>
                  <a:t/>
                </a:r>
                <a:br>
                  <a:rPr kumimoji="1" lang="en-US" altLang="ko-KR" sz="900" kern="0" dirty="0">
                    <a:ln>
                      <a:solidFill>
                        <a:srgbClr val="FFFFFF">
                          <a:alpha val="0"/>
                        </a:srgbClr>
                      </a:solidFill>
                    </a:ln>
                    <a:solidFill>
                      <a:schemeClr val="accent2">
                        <a:lumMod val="50000"/>
                      </a:schemeClr>
                    </a:solidFill>
                    <a:latin typeface="Arial" panose="020B0604020202020204" pitchFamily="34" charset="0"/>
                    <a:ea typeface="나눔고딕 Bold" panose="020D0804000000000000" pitchFamily="50" charset="-127"/>
                    <a:cs typeface="Arial" panose="020B0604020202020204" pitchFamily="34" charset="0"/>
                  </a:rPr>
                </a:br>
                <a:r>
                  <a:rPr kumimoji="1" lang="en-US" altLang="ko-KR" sz="900" kern="0" dirty="0">
                    <a:ln>
                      <a:solidFill>
                        <a:srgbClr val="FFFFFF">
                          <a:alpha val="0"/>
                        </a:srgbClr>
                      </a:solidFill>
                    </a:ln>
                    <a:solidFill>
                      <a:schemeClr val="accent2">
                        <a:lumMod val="50000"/>
                      </a:schemeClr>
                    </a:solidFill>
                    <a:latin typeface="Arial" panose="020B0604020202020204" pitchFamily="34" charset="0"/>
                    <a:ea typeface="나눔고딕 Bold" panose="020D0804000000000000" pitchFamily="50" charset="-127"/>
                    <a:cs typeface="Arial" panose="020B0604020202020204" pitchFamily="34" charset="0"/>
                  </a:rPr>
                  <a:t>- </a:t>
                </a:r>
                <a:r>
                  <a:rPr kumimoji="1" lang="mn-MN" altLang="ko-KR" sz="900" kern="0" dirty="0">
                    <a:ln>
                      <a:solidFill>
                        <a:srgbClr val="FFFFFF">
                          <a:alpha val="0"/>
                        </a:srgbClr>
                      </a:solidFill>
                    </a:ln>
                    <a:solidFill>
                      <a:schemeClr val="accent2">
                        <a:lumMod val="50000"/>
                      </a:schemeClr>
                    </a:solidFill>
                    <a:latin typeface="Arial" panose="020B0604020202020204" pitchFamily="34" charset="0"/>
                    <a:ea typeface="나눔고딕 Bold" panose="020D0804000000000000" pitchFamily="50" charset="-127"/>
                    <a:cs typeface="Arial" panose="020B0604020202020204" pitchFamily="34" charset="0"/>
                  </a:rPr>
                  <a:t>Үр ашиг</a:t>
                </a:r>
                <a:r>
                  <a:rPr kumimoji="1" lang="en-US" altLang="ko-KR" sz="900" kern="0" dirty="0">
                    <a:ln>
                      <a:solidFill>
                        <a:srgbClr val="FFFFFF">
                          <a:alpha val="0"/>
                        </a:srgbClr>
                      </a:solidFill>
                    </a:ln>
                    <a:solidFill>
                      <a:schemeClr val="accent2">
                        <a:lumMod val="50000"/>
                      </a:schemeClr>
                    </a:solidFill>
                    <a:latin typeface="Arial" panose="020B0604020202020204" pitchFamily="34" charset="0"/>
                    <a:ea typeface="나눔고딕 Bold" panose="020D0804000000000000" pitchFamily="50" charset="-127"/>
                    <a:cs typeface="Arial" panose="020B0604020202020204" pitchFamily="34" charset="0"/>
                  </a:rPr>
                  <a:t/>
                </a:r>
                <a:br>
                  <a:rPr kumimoji="1" lang="en-US" altLang="ko-KR" sz="900" kern="0" dirty="0">
                    <a:ln>
                      <a:solidFill>
                        <a:srgbClr val="FFFFFF">
                          <a:alpha val="0"/>
                        </a:srgbClr>
                      </a:solidFill>
                    </a:ln>
                    <a:solidFill>
                      <a:schemeClr val="accent2">
                        <a:lumMod val="50000"/>
                      </a:schemeClr>
                    </a:solidFill>
                    <a:latin typeface="Arial" panose="020B0604020202020204" pitchFamily="34" charset="0"/>
                    <a:ea typeface="나눔고딕 Bold" panose="020D0804000000000000" pitchFamily="50" charset="-127"/>
                    <a:cs typeface="Arial" panose="020B0604020202020204" pitchFamily="34" charset="0"/>
                  </a:rPr>
                </a:br>
                <a:r>
                  <a:rPr kumimoji="1" lang="en-US" altLang="ko-KR" sz="900" kern="0" dirty="0">
                    <a:ln>
                      <a:solidFill>
                        <a:srgbClr val="FFFFFF">
                          <a:alpha val="0"/>
                        </a:srgbClr>
                      </a:solidFill>
                    </a:ln>
                    <a:solidFill>
                      <a:schemeClr val="accent2">
                        <a:lumMod val="50000"/>
                      </a:schemeClr>
                    </a:solidFill>
                    <a:latin typeface="Arial" panose="020B0604020202020204" pitchFamily="34" charset="0"/>
                    <a:ea typeface="나눔고딕 Bold" panose="020D0804000000000000" pitchFamily="50" charset="-127"/>
                    <a:cs typeface="Arial" panose="020B0604020202020204" pitchFamily="34" charset="0"/>
                  </a:rPr>
                  <a:t>- </a:t>
                </a:r>
                <a:r>
                  <a:rPr kumimoji="1" lang="mn-MN" altLang="ko-KR" sz="900" kern="0" dirty="0">
                    <a:ln>
                      <a:solidFill>
                        <a:srgbClr val="FFFFFF">
                          <a:alpha val="0"/>
                        </a:srgbClr>
                      </a:solidFill>
                    </a:ln>
                    <a:solidFill>
                      <a:schemeClr val="accent2">
                        <a:lumMod val="50000"/>
                      </a:schemeClr>
                    </a:solidFill>
                    <a:latin typeface="Arial" panose="020B0604020202020204" pitchFamily="34" charset="0"/>
                    <a:ea typeface="나눔고딕 Bold" panose="020D0804000000000000" pitchFamily="50" charset="-127"/>
                    <a:cs typeface="Arial" panose="020B0604020202020204" pitchFamily="34" charset="0"/>
                  </a:rPr>
                  <a:t>Үр нөлөө</a:t>
                </a:r>
                <a:r>
                  <a:rPr kumimoji="1" lang="en-US" altLang="ko-KR" sz="900" kern="0" dirty="0">
                    <a:ln>
                      <a:solidFill>
                        <a:srgbClr val="FFFFFF">
                          <a:alpha val="0"/>
                        </a:srgbClr>
                      </a:solidFill>
                    </a:ln>
                    <a:solidFill>
                      <a:schemeClr val="accent2">
                        <a:lumMod val="50000"/>
                      </a:schemeClr>
                    </a:solidFill>
                    <a:latin typeface="Arial" panose="020B0604020202020204" pitchFamily="34" charset="0"/>
                    <a:ea typeface="나눔고딕 Bold" panose="020D0804000000000000" pitchFamily="50" charset="-127"/>
                    <a:cs typeface="Arial" panose="020B0604020202020204" pitchFamily="34" charset="0"/>
                  </a:rPr>
                  <a:t/>
                </a:r>
                <a:br>
                  <a:rPr kumimoji="1" lang="en-US" altLang="ko-KR" sz="900" kern="0" dirty="0">
                    <a:ln>
                      <a:solidFill>
                        <a:srgbClr val="FFFFFF">
                          <a:alpha val="0"/>
                        </a:srgbClr>
                      </a:solidFill>
                    </a:ln>
                    <a:solidFill>
                      <a:schemeClr val="accent2">
                        <a:lumMod val="50000"/>
                      </a:schemeClr>
                    </a:solidFill>
                    <a:latin typeface="Arial" panose="020B0604020202020204" pitchFamily="34" charset="0"/>
                    <a:ea typeface="나눔고딕 Bold" panose="020D0804000000000000" pitchFamily="50" charset="-127"/>
                    <a:cs typeface="Arial" panose="020B0604020202020204" pitchFamily="34" charset="0"/>
                  </a:rPr>
                </a:br>
                <a:r>
                  <a:rPr kumimoji="1" lang="en-US" altLang="ko-KR" sz="900" kern="0" dirty="0">
                    <a:ln>
                      <a:solidFill>
                        <a:srgbClr val="FFFFFF">
                          <a:alpha val="0"/>
                        </a:srgbClr>
                      </a:solidFill>
                    </a:ln>
                    <a:solidFill>
                      <a:schemeClr val="accent2">
                        <a:lumMod val="50000"/>
                      </a:schemeClr>
                    </a:solidFill>
                    <a:latin typeface="Arial" panose="020B0604020202020204" pitchFamily="34" charset="0"/>
                    <a:ea typeface="나눔고딕 Bold" panose="020D0804000000000000" pitchFamily="50" charset="-127"/>
                    <a:cs typeface="Arial" panose="020B0604020202020204" pitchFamily="34" charset="0"/>
                  </a:rPr>
                  <a:t>- </a:t>
                </a:r>
                <a:r>
                  <a:rPr kumimoji="1" lang="mn-MN" altLang="ko-KR" sz="900" kern="0" dirty="0">
                    <a:ln>
                      <a:solidFill>
                        <a:srgbClr val="FFFFFF">
                          <a:alpha val="0"/>
                        </a:srgbClr>
                      </a:solidFill>
                    </a:ln>
                    <a:solidFill>
                      <a:schemeClr val="accent2">
                        <a:lumMod val="50000"/>
                      </a:schemeClr>
                    </a:solidFill>
                    <a:latin typeface="Arial" panose="020B0604020202020204" pitchFamily="34" charset="0"/>
                    <a:ea typeface="나눔고딕 Bold" panose="020D0804000000000000" pitchFamily="50" charset="-127"/>
                    <a:cs typeface="Arial" panose="020B0604020202020204" pitchFamily="34" charset="0"/>
                  </a:rPr>
                  <a:t>Нөлөөлөл</a:t>
                </a:r>
                <a:r>
                  <a:rPr kumimoji="1" lang="en-US" altLang="ko-KR" sz="900" kern="0" dirty="0">
                    <a:ln>
                      <a:solidFill>
                        <a:srgbClr val="FFFFFF">
                          <a:alpha val="0"/>
                        </a:srgbClr>
                      </a:solidFill>
                    </a:ln>
                    <a:solidFill>
                      <a:schemeClr val="accent2">
                        <a:lumMod val="50000"/>
                      </a:schemeClr>
                    </a:solidFill>
                    <a:latin typeface="Arial" panose="020B0604020202020204" pitchFamily="34" charset="0"/>
                    <a:ea typeface="나눔고딕 Bold" panose="020D0804000000000000" pitchFamily="50" charset="-127"/>
                    <a:cs typeface="Arial" panose="020B0604020202020204" pitchFamily="34" charset="0"/>
                  </a:rPr>
                  <a:t/>
                </a:r>
                <a:br>
                  <a:rPr kumimoji="1" lang="en-US" altLang="ko-KR" sz="900" kern="0" dirty="0">
                    <a:ln>
                      <a:solidFill>
                        <a:srgbClr val="FFFFFF">
                          <a:alpha val="0"/>
                        </a:srgbClr>
                      </a:solidFill>
                    </a:ln>
                    <a:solidFill>
                      <a:schemeClr val="accent2">
                        <a:lumMod val="50000"/>
                      </a:schemeClr>
                    </a:solidFill>
                    <a:latin typeface="Arial" panose="020B0604020202020204" pitchFamily="34" charset="0"/>
                    <a:ea typeface="나눔고딕 Bold" panose="020D0804000000000000" pitchFamily="50" charset="-127"/>
                    <a:cs typeface="Arial" panose="020B0604020202020204" pitchFamily="34" charset="0"/>
                  </a:rPr>
                </a:br>
                <a:r>
                  <a:rPr kumimoji="1" lang="en-US" altLang="ko-KR" sz="900" kern="0" dirty="0">
                    <a:ln>
                      <a:solidFill>
                        <a:srgbClr val="FFFFFF">
                          <a:alpha val="0"/>
                        </a:srgbClr>
                      </a:solidFill>
                    </a:ln>
                    <a:solidFill>
                      <a:schemeClr val="accent2">
                        <a:lumMod val="50000"/>
                      </a:schemeClr>
                    </a:solidFill>
                    <a:latin typeface="Arial" panose="020B0604020202020204" pitchFamily="34" charset="0"/>
                    <a:ea typeface="나눔고딕 Bold" panose="020D0804000000000000" pitchFamily="50" charset="-127"/>
                    <a:cs typeface="Arial" panose="020B0604020202020204" pitchFamily="34" charset="0"/>
                  </a:rPr>
                  <a:t>- </a:t>
                </a:r>
                <a:r>
                  <a:rPr kumimoji="1" lang="mn-MN" altLang="ko-KR" sz="900" kern="0" dirty="0">
                    <a:ln>
                      <a:solidFill>
                        <a:srgbClr val="FFFFFF">
                          <a:alpha val="0"/>
                        </a:srgbClr>
                      </a:solidFill>
                    </a:ln>
                    <a:solidFill>
                      <a:schemeClr val="accent2">
                        <a:lumMod val="50000"/>
                      </a:schemeClr>
                    </a:solidFill>
                    <a:latin typeface="Arial" panose="020B0604020202020204" pitchFamily="34" charset="0"/>
                    <a:ea typeface="나눔고딕 Bold" panose="020D0804000000000000" pitchFamily="50" charset="-127"/>
                    <a:cs typeface="Arial" panose="020B0604020202020204" pitchFamily="34" charset="0"/>
                  </a:rPr>
                  <a:t>Тогтвортой байдал</a:t>
                </a:r>
                <a:endParaRPr kumimoji="1" lang="en-US" altLang="ko-KR" sz="900" kern="0" dirty="0">
                  <a:ln>
                    <a:solidFill>
                      <a:srgbClr val="FFFFFF">
                        <a:alpha val="0"/>
                      </a:srgbClr>
                    </a:solidFill>
                  </a:ln>
                  <a:solidFill>
                    <a:schemeClr val="accent2">
                      <a:lumMod val="50000"/>
                    </a:schemeClr>
                  </a:solidFill>
                  <a:latin typeface="Arial" panose="020B0604020202020204" pitchFamily="34" charset="0"/>
                  <a:ea typeface="나눔고딕 Bold" panose="020D0804000000000000" pitchFamily="50" charset="-127"/>
                  <a:cs typeface="Arial" panose="020B0604020202020204" pitchFamily="34" charset="0"/>
                </a:endParaRPr>
              </a:p>
              <a:p>
                <a:pPr marL="171450" lvl="1" indent="-171450" defTabSz="831614" fontAlgn="base" latinLnBrk="0">
                  <a:spcBef>
                    <a:spcPct val="0"/>
                  </a:spcBef>
                  <a:spcAft>
                    <a:spcPts val="600"/>
                  </a:spcAft>
                  <a:buClr>
                    <a:srgbClr val="282828">
                      <a:lumMod val="50000"/>
                      <a:lumOff val="50000"/>
                    </a:srgbClr>
                  </a:buClr>
                  <a:buSzPct val="100000"/>
                  <a:buFont typeface="Wingdings" panose="05000000000000000000" pitchFamily="2" charset="2"/>
                  <a:buChar char="Ø"/>
                </a:pPr>
                <a:r>
                  <a:rPr kumimoji="1" lang="en-US" altLang="ko-KR" sz="900" kern="0" dirty="0">
                    <a:ln>
                      <a:solidFill>
                        <a:srgbClr val="FFFFFF">
                          <a:alpha val="0"/>
                        </a:srgbClr>
                      </a:solidFill>
                    </a:ln>
                    <a:solidFill>
                      <a:schemeClr val="accent2">
                        <a:lumMod val="50000"/>
                      </a:schemeClr>
                    </a:solidFill>
                    <a:latin typeface="Arial" panose="020B0604020202020204" pitchFamily="34" charset="0"/>
                    <a:ea typeface="나눔고딕 Bold" panose="020D0804000000000000" pitchFamily="50" charset="-127"/>
                    <a:cs typeface="Arial" panose="020B0604020202020204" pitchFamily="34" charset="0"/>
                  </a:rPr>
                  <a:t>OECD/DAC</a:t>
                </a:r>
                <a:r>
                  <a:rPr kumimoji="1" lang="mn-MN" altLang="ko-KR" sz="900" kern="0" dirty="0">
                    <a:ln>
                      <a:solidFill>
                        <a:srgbClr val="FFFFFF">
                          <a:alpha val="0"/>
                        </a:srgbClr>
                      </a:solidFill>
                    </a:ln>
                    <a:solidFill>
                      <a:schemeClr val="accent2">
                        <a:lumMod val="50000"/>
                      </a:schemeClr>
                    </a:solidFill>
                    <a:latin typeface="Arial" panose="020B0604020202020204" pitchFamily="34" charset="0"/>
                    <a:ea typeface="나눔고딕 Bold" panose="020D0804000000000000" pitchFamily="50" charset="-127"/>
                    <a:cs typeface="Arial" panose="020B0604020202020204" pitchFamily="34" charset="0"/>
                  </a:rPr>
                  <a:t> зүйл бүрийн жинг тооцох</a:t>
                </a:r>
                <a:r>
                  <a:rPr kumimoji="1" lang="en-US" altLang="ko-KR" sz="900" kern="0" dirty="0">
                    <a:ln>
                      <a:solidFill>
                        <a:srgbClr val="FFFFFF">
                          <a:alpha val="0"/>
                        </a:srgbClr>
                      </a:solidFill>
                    </a:ln>
                    <a:solidFill>
                      <a:schemeClr val="accent2">
                        <a:lumMod val="50000"/>
                      </a:schemeClr>
                    </a:solidFill>
                    <a:latin typeface="Arial" panose="020B0604020202020204" pitchFamily="34" charset="0"/>
                    <a:ea typeface="나눔고딕 Bold" panose="020D0804000000000000" pitchFamily="50" charset="-127"/>
                    <a:cs typeface="Arial" panose="020B0604020202020204" pitchFamily="34" charset="0"/>
                  </a:rPr>
                  <a:t>.</a:t>
                </a:r>
              </a:p>
              <a:p>
                <a:pPr marL="0" lvl="1" defTabSz="831614" fontAlgn="base" latinLnBrk="0">
                  <a:spcBef>
                    <a:spcPct val="0"/>
                  </a:spcBef>
                  <a:spcAft>
                    <a:spcPts val="600"/>
                  </a:spcAft>
                  <a:buClr>
                    <a:srgbClr val="282828">
                      <a:lumMod val="50000"/>
                      <a:lumOff val="50000"/>
                    </a:srgbClr>
                  </a:buClr>
                  <a:buSzPct val="100000"/>
                </a:pPr>
                <a:endParaRPr kumimoji="1" lang="en-US" altLang="ko-KR" sz="900" kern="0" dirty="0">
                  <a:ln>
                    <a:solidFill>
                      <a:srgbClr val="FFFFFF">
                        <a:alpha val="0"/>
                      </a:srgbClr>
                    </a:solidFill>
                  </a:ln>
                  <a:solidFill>
                    <a:schemeClr val="accent2">
                      <a:lumMod val="50000"/>
                    </a:schemeClr>
                  </a:solidFill>
                  <a:latin typeface="Arial" panose="020B0604020202020204" pitchFamily="34" charset="0"/>
                  <a:ea typeface="나눔고딕 Bold" panose="020D0804000000000000" pitchFamily="50" charset="-127"/>
                  <a:cs typeface="Arial" panose="020B0604020202020204" pitchFamily="34" charset="0"/>
                </a:endParaRPr>
              </a:p>
            </p:txBody>
          </p:sp>
        </p:grpSp>
        <p:grpSp>
          <p:nvGrpSpPr>
            <p:cNvPr id="53" name="그룹 52"/>
            <p:cNvGrpSpPr/>
            <p:nvPr/>
          </p:nvGrpSpPr>
          <p:grpSpPr>
            <a:xfrm>
              <a:off x="3262790" y="3356992"/>
              <a:ext cx="1214956" cy="2895198"/>
              <a:chOff x="2980014" y="4572719"/>
              <a:chExt cx="3626826" cy="792086"/>
            </a:xfrm>
          </p:grpSpPr>
          <p:sp>
            <p:nvSpPr>
              <p:cNvPr id="54" name="직사각형 53"/>
              <p:cNvSpPr/>
              <p:nvPr/>
            </p:nvSpPr>
            <p:spPr>
              <a:xfrm>
                <a:off x="2980014" y="4572719"/>
                <a:ext cx="3626826" cy="792086"/>
              </a:xfrm>
              <a:prstGeom prst="rect">
                <a:avLst/>
              </a:prstGeom>
              <a:noFill/>
              <a:ln w="19050" cap="flat" cmpd="sng" algn="ctr">
                <a:solidFill>
                  <a:srgbClr val="FFFFFF">
                    <a:lumMod val="75000"/>
                  </a:srgbClr>
                </a:solidFill>
                <a:prstDash val="sysDot"/>
              </a:ln>
              <a:effectLst>
                <a:outerShdw blurRad="50800" dist="38100" dir="2700000" algn="tl" rotWithShape="0">
                  <a:prstClr val="black">
                    <a:alpha val="40000"/>
                  </a:prstClr>
                </a:outerShdw>
              </a:effectLst>
            </p:spPr>
            <p:txBody>
              <a:bodyPr rtlCol="0" anchor="t"/>
              <a:lstStyle/>
              <a:p>
                <a:pPr marL="88900" lvl="1" indent="-88900" defTabSz="831614" fontAlgn="base" latinLnBrk="0">
                  <a:spcBef>
                    <a:spcPct val="0"/>
                  </a:spcBef>
                  <a:spcAft>
                    <a:spcPts val="600"/>
                  </a:spcAft>
                  <a:buClr>
                    <a:srgbClr val="282828">
                      <a:lumMod val="50000"/>
                      <a:lumOff val="50000"/>
                    </a:srgbClr>
                  </a:buClr>
                  <a:buSzPct val="100000"/>
                  <a:buFont typeface="Arial" panose="020B0604020202020204" pitchFamily="34" charset="0"/>
                  <a:buChar char="•"/>
                </a:pPr>
                <a:endParaRPr kumimoji="1" lang="en-US" altLang="ko-KR" sz="1000" kern="0" dirty="0">
                  <a:ln w="0">
                    <a:solidFill>
                      <a:srgbClr val="FFFFFF">
                        <a:alpha val="0"/>
                      </a:srgbClr>
                    </a:solidFill>
                  </a:ln>
                  <a:solidFill>
                    <a:schemeClr val="accent2">
                      <a:lumMod val="50000"/>
                    </a:schemeClr>
                  </a:solidFill>
                  <a:latin typeface="나눔고딕 Bold" panose="020D0804000000000000" pitchFamily="50" charset="-127"/>
                  <a:ea typeface="나눔고딕 Bold" panose="020D0804000000000000" pitchFamily="50" charset="-127"/>
                </a:endParaRPr>
              </a:p>
            </p:txBody>
          </p:sp>
          <p:sp>
            <p:nvSpPr>
              <p:cNvPr id="55" name="직사각형 54"/>
              <p:cNvSpPr/>
              <p:nvPr/>
            </p:nvSpPr>
            <p:spPr>
              <a:xfrm>
                <a:off x="3072261" y="4598991"/>
                <a:ext cx="3442332" cy="765814"/>
              </a:xfrm>
              <a:prstGeom prst="rect">
                <a:avLst/>
              </a:prstGeom>
              <a:noFill/>
              <a:ln w="25400" cap="flat" cmpd="sng" algn="ctr">
                <a:noFill/>
                <a:prstDash val="solid"/>
              </a:ln>
              <a:effectLst/>
            </p:spPr>
            <p:txBody>
              <a:bodyPr wrap="square" lIns="36000" tIns="36000" rIns="36000" bIns="36000" rtlCol="0" anchor="t" anchorCtr="0">
                <a:noAutofit/>
              </a:bodyPr>
              <a:lstStyle/>
              <a:p>
                <a:pPr marL="171450" lvl="1" indent="-171450" defTabSz="831614" fontAlgn="base" latinLnBrk="0">
                  <a:spcBef>
                    <a:spcPct val="0"/>
                  </a:spcBef>
                  <a:spcAft>
                    <a:spcPts val="600"/>
                  </a:spcAft>
                  <a:buClr>
                    <a:srgbClr val="282828">
                      <a:lumMod val="50000"/>
                      <a:lumOff val="50000"/>
                    </a:srgbClr>
                  </a:buClr>
                  <a:buSzPct val="100000"/>
                  <a:buFont typeface="Wingdings" panose="05000000000000000000" pitchFamily="2" charset="2"/>
                  <a:buChar char="Ø"/>
                </a:pPr>
                <a:r>
                  <a:rPr kumimoji="1" lang="mn-MN" altLang="ko-KR" sz="1000" kern="0" dirty="0">
                    <a:ln>
                      <a:solidFill>
                        <a:srgbClr val="FFFFFF">
                          <a:alpha val="0"/>
                        </a:srgbClr>
                      </a:solidFill>
                    </a:ln>
                    <a:solidFill>
                      <a:schemeClr val="accent2">
                        <a:lumMod val="50000"/>
                      </a:schemeClr>
                    </a:solidFill>
                    <a:latin typeface="Arial" panose="020B0604020202020204" pitchFamily="34" charset="0"/>
                    <a:ea typeface="나눔고딕 Bold" panose="020D0804000000000000" pitchFamily="50" charset="-127"/>
                    <a:cs typeface="Arial" panose="020B0604020202020204" pitchFamily="34" charset="0"/>
                  </a:rPr>
                  <a:t>Үнэлгээний зүйлийг бэлдэхэд гол асуудлуудыг тодорхойлох</a:t>
                </a:r>
                <a:r>
                  <a:rPr kumimoji="1" lang="en-US" altLang="ko-KR" sz="1000" kern="0" dirty="0">
                    <a:ln>
                      <a:solidFill>
                        <a:srgbClr val="FFFFFF">
                          <a:alpha val="0"/>
                        </a:srgbClr>
                      </a:solidFill>
                    </a:ln>
                    <a:solidFill>
                      <a:schemeClr val="accent2">
                        <a:lumMod val="50000"/>
                      </a:schemeClr>
                    </a:solidFill>
                    <a:latin typeface="Arial" panose="020B0604020202020204" pitchFamily="34" charset="0"/>
                    <a:ea typeface="나눔고딕 Bold" panose="020D0804000000000000" pitchFamily="50" charset="-127"/>
                    <a:cs typeface="Arial" panose="020B0604020202020204" pitchFamily="34" charset="0"/>
                  </a:rPr>
                  <a:t>.</a:t>
                </a:r>
              </a:p>
              <a:p>
                <a:pPr marL="171450" lvl="1" indent="-171450" defTabSz="831614" fontAlgn="base" latinLnBrk="0">
                  <a:spcBef>
                    <a:spcPct val="0"/>
                  </a:spcBef>
                  <a:spcAft>
                    <a:spcPts val="600"/>
                  </a:spcAft>
                  <a:buClr>
                    <a:srgbClr val="282828">
                      <a:lumMod val="50000"/>
                      <a:lumOff val="50000"/>
                    </a:srgbClr>
                  </a:buClr>
                  <a:buSzPct val="100000"/>
                  <a:buFont typeface="Wingdings" panose="05000000000000000000" pitchFamily="2" charset="2"/>
                  <a:buChar char="Ø"/>
                </a:pPr>
                <a:r>
                  <a:rPr kumimoji="1" lang="mn-MN" altLang="ko-KR" sz="1000" kern="0" dirty="0">
                    <a:ln>
                      <a:solidFill>
                        <a:srgbClr val="FFFFFF">
                          <a:alpha val="0"/>
                        </a:srgbClr>
                      </a:solidFill>
                    </a:ln>
                    <a:solidFill>
                      <a:schemeClr val="accent2">
                        <a:lumMod val="50000"/>
                      </a:schemeClr>
                    </a:solidFill>
                    <a:latin typeface="Arial" panose="020B0604020202020204" pitchFamily="34" charset="0"/>
                    <a:ea typeface="나눔고딕 Bold" panose="020D0804000000000000" pitchFamily="50" charset="-127"/>
                    <a:cs typeface="Arial" panose="020B0604020202020204" pitchFamily="34" charset="0"/>
                  </a:rPr>
                  <a:t>Үнэлгээний зүйлийн агуулга, бүрэлдэхүүн хэсгүүдийг баталгаажуулах</a:t>
                </a:r>
                <a:r>
                  <a:rPr kumimoji="1" lang="en-US" altLang="ko-KR" sz="1000" kern="0" dirty="0">
                    <a:ln>
                      <a:solidFill>
                        <a:srgbClr val="FFFFFF">
                          <a:alpha val="0"/>
                        </a:srgbClr>
                      </a:solidFill>
                    </a:ln>
                    <a:solidFill>
                      <a:schemeClr val="accent2">
                        <a:lumMod val="50000"/>
                      </a:schemeClr>
                    </a:solidFill>
                    <a:latin typeface="Arial" panose="020B0604020202020204" pitchFamily="34" charset="0"/>
                    <a:ea typeface="나눔고딕 Bold" panose="020D0804000000000000" pitchFamily="50" charset="-127"/>
                    <a:cs typeface="Arial" panose="020B0604020202020204" pitchFamily="34" charset="0"/>
                  </a:rPr>
                  <a:t>.</a:t>
                </a:r>
                <a:endParaRPr kumimoji="1" lang="en-US" altLang="ko-KR" sz="900" kern="0" dirty="0">
                  <a:ln>
                    <a:solidFill>
                      <a:srgbClr val="FFFFFF">
                        <a:alpha val="0"/>
                      </a:srgbClr>
                    </a:solidFill>
                  </a:ln>
                  <a:solidFill>
                    <a:schemeClr val="accent2">
                      <a:lumMod val="50000"/>
                    </a:schemeClr>
                  </a:solidFill>
                  <a:latin typeface="Arial" panose="020B0604020202020204" pitchFamily="34" charset="0"/>
                  <a:ea typeface="나눔고딕 Bold" panose="020D0804000000000000" pitchFamily="50" charset="-127"/>
                  <a:cs typeface="Arial" panose="020B0604020202020204" pitchFamily="34" charset="0"/>
                </a:endParaRPr>
              </a:p>
            </p:txBody>
          </p:sp>
        </p:grpSp>
        <p:grpSp>
          <p:nvGrpSpPr>
            <p:cNvPr id="56" name="그룹 55"/>
            <p:cNvGrpSpPr/>
            <p:nvPr/>
          </p:nvGrpSpPr>
          <p:grpSpPr>
            <a:xfrm>
              <a:off x="4585901" y="3356992"/>
              <a:ext cx="1214956" cy="2895198"/>
              <a:chOff x="2980014" y="4572719"/>
              <a:chExt cx="3626826" cy="792086"/>
            </a:xfrm>
          </p:grpSpPr>
          <p:sp>
            <p:nvSpPr>
              <p:cNvPr id="57" name="직사각형 56"/>
              <p:cNvSpPr/>
              <p:nvPr/>
            </p:nvSpPr>
            <p:spPr>
              <a:xfrm>
                <a:off x="2980014" y="4572719"/>
                <a:ext cx="3626826" cy="792086"/>
              </a:xfrm>
              <a:prstGeom prst="rect">
                <a:avLst/>
              </a:prstGeom>
              <a:noFill/>
              <a:ln w="19050" cap="flat" cmpd="sng" algn="ctr">
                <a:solidFill>
                  <a:srgbClr val="FFFFFF">
                    <a:lumMod val="75000"/>
                  </a:srgbClr>
                </a:solidFill>
                <a:prstDash val="sysDot"/>
              </a:ln>
              <a:effectLst>
                <a:outerShdw blurRad="50800" dist="38100" dir="2700000" algn="tl" rotWithShape="0">
                  <a:prstClr val="black">
                    <a:alpha val="40000"/>
                  </a:prstClr>
                </a:outerShdw>
              </a:effectLst>
            </p:spPr>
            <p:txBody>
              <a:bodyPr rtlCol="0" anchor="t"/>
              <a:lstStyle/>
              <a:p>
                <a:pPr marL="88900" lvl="1" indent="-88900" defTabSz="831614" fontAlgn="base" latinLnBrk="0">
                  <a:spcBef>
                    <a:spcPct val="0"/>
                  </a:spcBef>
                  <a:spcAft>
                    <a:spcPts val="600"/>
                  </a:spcAft>
                  <a:buClr>
                    <a:srgbClr val="282828">
                      <a:lumMod val="50000"/>
                      <a:lumOff val="50000"/>
                    </a:srgbClr>
                  </a:buClr>
                  <a:buSzPct val="100000"/>
                  <a:buFont typeface="Arial" panose="020B0604020202020204" pitchFamily="34" charset="0"/>
                  <a:buChar char="•"/>
                </a:pPr>
                <a:endParaRPr kumimoji="1" lang="en-US" altLang="ko-KR" sz="1000" kern="0" dirty="0">
                  <a:ln w="0">
                    <a:solidFill>
                      <a:srgbClr val="FFFFFF">
                        <a:alpha val="0"/>
                      </a:srgbClr>
                    </a:solidFill>
                  </a:ln>
                  <a:solidFill>
                    <a:schemeClr val="accent2">
                      <a:lumMod val="50000"/>
                    </a:schemeClr>
                  </a:solidFill>
                  <a:latin typeface="나눔고딕 Bold" panose="020D0804000000000000" pitchFamily="50" charset="-127"/>
                  <a:ea typeface="나눔고딕 Bold" panose="020D0804000000000000" pitchFamily="50" charset="-127"/>
                </a:endParaRPr>
              </a:p>
            </p:txBody>
          </p:sp>
          <p:sp>
            <p:nvSpPr>
              <p:cNvPr id="58" name="직사각형 57"/>
              <p:cNvSpPr/>
              <p:nvPr/>
            </p:nvSpPr>
            <p:spPr>
              <a:xfrm>
                <a:off x="3072261" y="4598991"/>
                <a:ext cx="3442332" cy="714358"/>
              </a:xfrm>
              <a:prstGeom prst="rect">
                <a:avLst/>
              </a:prstGeom>
              <a:noFill/>
              <a:ln w="25400" cap="flat" cmpd="sng" algn="ctr">
                <a:noFill/>
                <a:prstDash val="solid"/>
              </a:ln>
              <a:effectLst/>
            </p:spPr>
            <p:txBody>
              <a:bodyPr wrap="square" lIns="36000" tIns="36000" rIns="36000" bIns="36000" rtlCol="0" anchor="t" anchorCtr="0">
                <a:noAutofit/>
              </a:bodyPr>
              <a:lstStyle/>
              <a:p>
                <a:pPr marL="171450" lvl="1" indent="-171450" defTabSz="831614" fontAlgn="base" latinLnBrk="0">
                  <a:spcBef>
                    <a:spcPct val="0"/>
                  </a:spcBef>
                  <a:spcAft>
                    <a:spcPts val="600"/>
                  </a:spcAft>
                  <a:buClr>
                    <a:srgbClr val="282828">
                      <a:lumMod val="50000"/>
                      <a:lumOff val="50000"/>
                    </a:srgbClr>
                  </a:buClr>
                  <a:buSzPct val="100000"/>
                  <a:buFont typeface="Wingdings" panose="05000000000000000000" pitchFamily="2" charset="2"/>
                  <a:buChar char="Ø"/>
                </a:pPr>
                <a:r>
                  <a:rPr kumimoji="1" lang="mn-MN" altLang="ko-KR" sz="1000" kern="0" dirty="0">
                    <a:ln>
                      <a:solidFill>
                        <a:srgbClr val="FFFFFF">
                          <a:alpha val="0"/>
                        </a:srgbClr>
                      </a:solidFill>
                    </a:ln>
                    <a:solidFill>
                      <a:schemeClr val="accent2">
                        <a:lumMod val="50000"/>
                      </a:schemeClr>
                    </a:solidFill>
                    <a:latin typeface="Arial" panose="020B0604020202020204" pitchFamily="34" charset="0"/>
                    <a:ea typeface="나눔고딕 Bold" panose="020D0804000000000000" pitchFamily="50" charset="-127"/>
                    <a:cs typeface="Arial" panose="020B0604020202020204" pitchFamily="34" charset="0"/>
                  </a:rPr>
                  <a:t>Үнэлгээ хийх тодорхой аргачлалыг сонгох</a:t>
                </a:r>
                <a:r>
                  <a:rPr kumimoji="1" lang="en-US" altLang="ko-KR" sz="1000" kern="0" dirty="0">
                    <a:ln>
                      <a:solidFill>
                        <a:srgbClr val="FFFFFF">
                          <a:alpha val="0"/>
                        </a:srgbClr>
                      </a:solidFill>
                    </a:ln>
                    <a:solidFill>
                      <a:schemeClr val="accent2">
                        <a:lumMod val="50000"/>
                      </a:schemeClr>
                    </a:solidFill>
                    <a:latin typeface="Arial" panose="020B0604020202020204" pitchFamily="34" charset="0"/>
                    <a:ea typeface="나눔고딕 Bold" panose="020D0804000000000000" pitchFamily="50" charset="-127"/>
                    <a:cs typeface="Arial" panose="020B0604020202020204" pitchFamily="34" charset="0"/>
                  </a:rPr>
                  <a:t>. </a:t>
                </a:r>
              </a:p>
              <a:p>
                <a:pPr marL="171450" lvl="1" indent="-171450" defTabSz="831614" fontAlgn="base" latinLnBrk="0">
                  <a:spcBef>
                    <a:spcPct val="0"/>
                  </a:spcBef>
                  <a:spcAft>
                    <a:spcPts val="600"/>
                  </a:spcAft>
                  <a:buClr>
                    <a:srgbClr val="282828">
                      <a:lumMod val="50000"/>
                      <a:lumOff val="50000"/>
                    </a:srgbClr>
                  </a:buClr>
                  <a:buSzPct val="100000"/>
                  <a:buFont typeface="Wingdings" panose="05000000000000000000" pitchFamily="2" charset="2"/>
                  <a:buChar char="Ø"/>
                </a:pPr>
                <a:r>
                  <a:rPr kumimoji="1" lang="mn-MN" altLang="ko-KR" sz="1000" kern="0" dirty="0">
                    <a:ln>
                      <a:solidFill>
                        <a:srgbClr val="FFFFFF">
                          <a:alpha val="0"/>
                        </a:srgbClr>
                      </a:solidFill>
                    </a:ln>
                    <a:solidFill>
                      <a:schemeClr val="accent2">
                        <a:lumMod val="50000"/>
                      </a:schemeClr>
                    </a:solidFill>
                    <a:latin typeface="Arial" panose="020B0604020202020204" pitchFamily="34" charset="0"/>
                    <a:ea typeface="나눔고딕 Bold" panose="020D0804000000000000" pitchFamily="50" charset="-127"/>
                    <a:cs typeface="Arial" panose="020B0604020202020204" pitchFamily="34" charset="0"/>
                  </a:rPr>
                  <a:t>Сүүлчийн үнэлгээний аргачлалууд</a:t>
                </a:r>
                <a:r>
                  <a:rPr kumimoji="1" lang="en-US" altLang="ko-KR" sz="1000" kern="0" dirty="0">
                    <a:ln>
                      <a:solidFill>
                        <a:srgbClr val="FFFFFF">
                          <a:alpha val="0"/>
                        </a:srgbClr>
                      </a:solidFill>
                    </a:ln>
                    <a:solidFill>
                      <a:schemeClr val="accent2">
                        <a:lumMod val="50000"/>
                      </a:schemeClr>
                    </a:solidFill>
                    <a:latin typeface="Arial" panose="020B0604020202020204" pitchFamily="34" charset="0"/>
                    <a:ea typeface="나눔고딕 Bold" panose="020D0804000000000000" pitchFamily="50" charset="-127"/>
                    <a:cs typeface="Arial" panose="020B0604020202020204" pitchFamily="34" charset="0"/>
                  </a:rPr>
                  <a:t/>
                </a:r>
                <a:br>
                  <a:rPr kumimoji="1" lang="en-US" altLang="ko-KR" sz="1000" kern="0" dirty="0">
                    <a:ln>
                      <a:solidFill>
                        <a:srgbClr val="FFFFFF">
                          <a:alpha val="0"/>
                        </a:srgbClr>
                      </a:solidFill>
                    </a:ln>
                    <a:solidFill>
                      <a:schemeClr val="accent2">
                        <a:lumMod val="50000"/>
                      </a:schemeClr>
                    </a:solidFill>
                    <a:latin typeface="Arial" panose="020B0604020202020204" pitchFamily="34" charset="0"/>
                    <a:ea typeface="나눔고딕 Bold" panose="020D0804000000000000" pitchFamily="50" charset="-127"/>
                    <a:cs typeface="Arial" panose="020B0604020202020204" pitchFamily="34" charset="0"/>
                  </a:rPr>
                </a:br>
                <a:r>
                  <a:rPr kumimoji="1" lang="en-US" altLang="ko-KR" sz="900" kern="0" dirty="0">
                    <a:ln>
                      <a:solidFill>
                        <a:srgbClr val="FFFFFF">
                          <a:alpha val="0"/>
                        </a:srgbClr>
                      </a:solidFill>
                    </a:ln>
                    <a:solidFill>
                      <a:schemeClr val="accent2">
                        <a:lumMod val="50000"/>
                      </a:schemeClr>
                    </a:solidFill>
                    <a:latin typeface="Arial" panose="020B0604020202020204" pitchFamily="34" charset="0"/>
                    <a:ea typeface="나눔고딕 Bold" panose="020D0804000000000000" pitchFamily="50" charset="-127"/>
                    <a:cs typeface="Arial" panose="020B0604020202020204" pitchFamily="34" charset="0"/>
                  </a:rPr>
                  <a:t>- </a:t>
                </a:r>
                <a:r>
                  <a:rPr kumimoji="1" lang="mn-MN" altLang="ko-KR" sz="900" kern="0" dirty="0">
                    <a:ln>
                      <a:solidFill>
                        <a:srgbClr val="FFFFFF">
                          <a:alpha val="0"/>
                        </a:srgbClr>
                      </a:solidFill>
                    </a:ln>
                    <a:solidFill>
                      <a:schemeClr val="accent2">
                        <a:lumMod val="50000"/>
                      </a:schemeClr>
                    </a:solidFill>
                    <a:latin typeface="Arial" panose="020B0604020202020204" pitchFamily="34" charset="0"/>
                    <a:ea typeface="나눔고딕 Bold" panose="020D0804000000000000" pitchFamily="50" charset="-127"/>
                    <a:cs typeface="Arial" panose="020B0604020202020204" pitchFamily="34" charset="0"/>
                  </a:rPr>
                  <a:t>Баримт бичгийг хянах</a:t>
                </a:r>
                <a:r>
                  <a:rPr kumimoji="1" lang="en-US" altLang="ko-KR" sz="900" kern="0" dirty="0">
                    <a:ln>
                      <a:solidFill>
                        <a:srgbClr val="FFFFFF">
                          <a:alpha val="0"/>
                        </a:srgbClr>
                      </a:solidFill>
                    </a:ln>
                    <a:solidFill>
                      <a:schemeClr val="accent2">
                        <a:lumMod val="50000"/>
                      </a:schemeClr>
                    </a:solidFill>
                    <a:latin typeface="Arial" panose="020B0604020202020204" pitchFamily="34" charset="0"/>
                    <a:ea typeface="나눔고딕 Bold" panose="020D0804000000000000" pitchFamily="50" charset="-127"/>
                    <a:cs typeface="Arial" panose="020B0604020202020204" pitchFamily="34" charset="0"/>
                  </a:rPr>
                  <a:t/>
                </a:r>
                <a:br>
                  <a:rPr kumimoji="1" lang="en-US" altLang="ko-KR" sz="900" kern="0" dirty="0">
                    <a:ln>
                      <a:solidFill>
                        <a:srgbClr val="FFFFFF">
                          <a:alpha val="0"/>
                        </a:srgbClr>
                      </a:solidFill>
                    </a:ln>
                    <a:solidFill>
                      <a:schemeClr val="accent2">
                        <a:lumMod val="50000"/>
                      </a:schemeClr>
                    </a:solidFill>
                    <a:latin typeface="Arial" panose="020B0604020202020204" pitchFamily="34" charset="0"/>
                    <a:ea typeface="나눔고딕 Bold" panose="020D0804000000000000" pitchFamily="50" charset="-127"/>
                    <a:cs typeface="Arial" panose="020B0604020202020204" pitchFamily="34" charset="0"/>
                  </a:rPr>
                </a:br>
                <a:r>
                  <a:rPr kumimoji="1" lang="en-US" altLang="ko-KR" sz="900" kern="0" dirty="0">
                    <a:ln>
                      <a:solidFill>
                        <a:srgbClr val="FFFFFF">
                          <a:alpha val="0"/>
                        </a:srgbClr>
                      </a:solidFill>
                    </a:ln>
                    <a:solidFill>
                      <a:schemeClr val="accent2">
                        <a:lumMod val="50000"/>
                      </a:schemeClr>
                    </a:solidFill>
                    <a:latin typeface="Arial" panose="020B0604020202020204" pitchFamily="34" charset="0"/>
                    <a:ea typeface="나눔고딕 Bold" panose="020D0804000000000000" pitchFamily="50" charset="-127"/>
                    <a:cs typeface="Arial" panose="020B0604020202020204" pitchFamily="34" charset="0"/>
                  </a:rPr>
                  <a:t>- </a:t>
                </a:r>
                <a:r>
                  <a:rPr kumimoji="1" lang="mn-MN" altLang="ko-KR" sz="900" kern="0" dirty="0">
                    <a:ln>
                      <a:solidFill>
                        <a:srgbClr val="FFFFFF">
                          <a:alpha val="0"/>
                        </a:srgbClr>
                      </a:solidFill>
                    </a:ln>
                    <a:solidFill>
                      <a:schemeClr val="accent2">
                        <a:lumMod val="50000"/>
                      </a:schemeClr>
                    </a:solidFill>
                    <a:latin typeface="Arial" panose="020B0604020202020204" pitchFamily="34" charset="0"/>
                    <a:ea typeface="나눔고딕 Bold" panose="020D0804000000000000" pitchFamily="50" charset="-127"/>
                    <a:cs typeface="Arial" panose="020B0604020202020204" pitchFamily="34" charset="0"/>
                  </a:rPr>
                  <a:t>Нарийвчилсан ярилцлага</a:t>
                </a:r>
                <a:r>
                  <a:rPr kumimoji="1" lang="en-US" altLang="ko-KR" sz="900" kern="0" dirty="0">
                    <a:ln>
                      <a:solidFill>
                        <a:srgbClr val="FFFFFF">
                          <a:alpha val="0"/>
                        </a:srgbClr>
                      </a:solidFill>
                    </a:ln>
                    <a:solidFill>
                      <a:schemeClr val="accent2">
                        <a:lumMod val="50000"/>
                      </a:schemeClr>
                    </a:solidFill>
                    <a:latin typeface="Arial" panose="020B0604020202020204" pitchFamily="34" charset="0"/>
                    <a:ea typeface="나눔고딕 Bold" panose="020D0804000000000000" pitchFamily="50" charset="-127"/>
                    <a:cs typeface="Arial" panose="020B0604020202020204" pitchFamily="34" charset="0"/>
                  </a:rPr>
                  <a:t/>
                </a:r>
                <a:br>
                  <a:rPr kumimoji="1" lang="en-US" altLang="ko-KR" sz="900" kern="0" dirty="0">
                    <a:ln>
                      <a:solidFill>
                        <a:srgbClr val="FFFFFF">
                          <a:alpha val="0"/>
                        </a:srgbClr>
                      </a:solidFill>
                    </a:ln>
                    <a:solidFill>
                      <a:schemeClr val="accent2">
                        <a:lumMod val="50000"/>
                      </a:schemeClr>
                    </a:solidFill>
                    <a:latin typeface="Arial" panose="020B0604020202020204" pitchFamily="34" charset="0"/>
                    <a:ea typeface="나눔고딕 Bold" panose="020D0804000000000000" pitchFamily="50" charset="-127"/>
                    <a:cs typeface="Arial" panose="020B0604020202020204" pitchFamily="34" charset="0"/>
                  </a:rPr>
                </a:br>
                <a:r>
                  <a:rPr kumimoji="1" lang="en-US" altLang="ko-KR" sz="900" kern="0" dirty="0">
                    <a:ln>
                      <a:solidFill>
                        <a:srgbClr val="FFFFFF">
                          <a:alpha val="0"/>
                        </a:srgbClr>
                      </a:solidFill>
                    </a:ln>
                    <a:solidFill>
                      <a:schemeClr val="accent2">
                        <a:lumMod val="50000"/>
                      </a:schemeClr>
                    </a:solidFill>
                    <a:latin typeface="Arial" panose="020B0604020202020204" pitchFamily="34" charset="0"/>
                    <a:ea typeface="나눔고딕 Bold" panose="020D0804000000000000" pitchFamily="50" charset="-127"/>
                    <a:cs typeface="Arial" panose="020B0604020202020204" pitchFamily="34" charset="0"/>
                  </a:rPr>
                  <a:t>- </a:t>
                </a:r>
                <a:r>
                  <a:rPr kumimoji="1" lang="mn-MN" altLang="ko-KR" sz="900" kern="0" dirty="0">
                    <a:ln>
                      <a:solidFill>
                        <a:srgbClr val="FFFFFF">
                          <a:alpha val="0"/>
                        </a:srgbClr>
                      </a:solidFill>
                    </a:ln>
                    <a:solidFill>
                      <a:schemeClr val="accent2">
                        <a:lumMod val="50000"/>
                      </a:schemeClr>
                    </a:solidFill>
                    <a:latin typeface="Arial" panose="020B0604020202020204" pitchFamily="34" charset="0"/>
                    <a:ea typeface="나눔고딕 Bold" panose="020D0804000000000000" pitchFamily="50" charset="-127"/>
                    <a:cs typeface="Arial" panose="020B0604020202020204" pitchFamily="34" charset="0"/>
                  </a:rPr>
                  <a:t>Судалгаа</a:t>
                </a:r>
              </a:p>
              <a:p>
                <a:pPr marL="171450" lvl="1" indent="-171450" defTabSz="831614" fontAlgn="base" latinLnBrk="0">
                  <a:spcBef>
                    <a:spcPct val="0"/>
                  </a:spcBef>
                  <a:spcAft>
                    <a:spcPts val="600"/>
                  </a:spcAft>
                  <a:buClr>
                    <a:srgbClr val="282828">
                      <a:lumMod val="50000"/>
                      <a:lumOff val="50000"/>
                    </a:srgbClr>
                  </a:buClr>
                  <a:buSzPct val="100000"/>
                  <a:buFont typeface="Wingdings" panose="05000000000000000000" pitchFamily="2" charset="2"/>
                  <a:buChar char="Ø"/>
                </a:pPr>
                <a:r>
                  <a:rPr kumimoji="1" lang="en-US" altLang="ko-KR" sz="900" kern="0" dirty="0">
                    <a:ln>
                      <a:solidFill>
                        <a:srgbClr val="FFFFFF">
                          <a:alpha val="0"/>
                        </a:srgbClr>
                      </a:solidFill>
                    </a:ln>
                    <a:solidFill>
                      <a:schemeClr val="accent2">
                        <a:lumMod val="50000"/>
                      </a:schemeClr>
                    </a:solidFill>
                    <a:latin typeface="Arial" panose="020B0604020202020204" pitchFamily="34" charset="0"/>
                    <a:ea typeface="나눔고딕 Bold" panose="020D0804000000000000" pitchFamily="50" charset="-127"/>
                    <a:cs typeface="Arial" panose="020B0604020202020204" pitchFamily="34" charset="0"/>
                  </a:rPr>
                  <a:t>- </a:t>
                </a:r>
                <a:r>
                  <a:rPr kumimoji="1" lang="mn-MN" altLang="ko-KR" sz="900" kern="0" dirty="0">
                    <a:ln>
                      <a:solidFill>
                        <a:srgbClr val="FFFFFF">
                          <a:alpha val="0"/>
                        </a:srgbClr>
                      </a:solidFill>
                    </a:ln>
                    <a:solidFill>
                      <a:schemeClr val="accent2">
                        <a:lumMod val="50000"/>
                      </a:schemeClr>
                    </a:solidFill>
                    <a:latin typeface="Arial" panose="020B0604020202020204" pitchFamily="34" charset="0"/>
                    <a:ea typeface="나눔고딕 Bold" panose="020D0804000000000000" pitchFamily="50" charset="-127"/>
                    <a:cs typeface="Arial" panose="020B0604020202020204" pitchFamily="34" charset="0"/>
                  </a:rPr>
                  <a:t>гэх мэт</a:t>
                </a:r>
                <a:r>
                  <a:rPr kumimoji="1" lang="en-US" altLang="ko-KR" sz="900" kern="0" dirty="0">
                    <a:ln>
                      <a:solidFill>
                        <a:srgbClr val="FFFFFF">
                          <a:alpha val="0"/>
                        </a:srgbClr>
                      </a:solidFill>
                    </a:ln>
                    <a:solidFill>
                      <a:schemeClr val="accent2">
                        <a:lumMod val="50000"/>
                      </a:schemeClr>
                    </a:solidFill>
                    <a:latin typeface="Arial" panose="020B0604020202020204" pitchFamily="34" charset="0"/>
                    <a:ea typeface="나눔고딕 Bold" panose="020D0804000000000000" pitchFamily="50" charset="-127"/>
                    <a:cs typeface="Arial" panose="020B0604020202020204" pitchFamily="34" charset="0"/>
                  </a:rPr>
                  <a:t>.</a:t>
                </a:r>
              </a:p>
              <a:p>
                <a:pPr marL="171450" lvl="1" indent="-171450" defTabSz="831614" fontAlgn="base" latinLnBrk="0">
                  <a:spcBef>
                    <a:spcPct val="0"/>
                  </a:spcBef>
                  <a:spcAft>
                    <a:spcPts val="600"/>
                  </a:spcAft>
                  <a:buClr>
                    <a:srgbClr val="282828">
                      <a:lumMod val="50000"/>
                      <a:lumOff val="50000"/>
                    </a:srgbClr>
                  </a:buClr>
                  <a:buSzPct val="100000"/>
                  <a:buFont typeface="Wingdings" panose="05000000000000000000" pitchFamily="2" charset="2"/>
                  <a:buChar char="Ø"/>
                </a:pPr>
                <a:endParaRPr kumimoji="1" lang="en-US" altLang="ko-KR" sz="900" kern="0" dirty="0">
                  <a:ln>
                    <a:solidFill>
                      <a:srgbClr val="FFFFFF">
                        <a:alpha val="0"/>
                      </a:srgbClr>
                    </a:solidFill>
                  </a:ln>
                  <a:solidFill>
                    <a:schemeClr val="accent2">
                      <a:lumMod val="50000"/>
                    </a:schemeClr>
                  </a:solidFill>
                  <a:latin typeface="Arial" panose="020B0604020202020204" pitchFamily="34" charset="0"/>
                  <a:ea typeface="나눔고딕 Bold" panose="020D0804000000000000" pitchFamily="50" charset="-127"/>
                  <a:cs typeface="Arial" panose="020B0604020202020204" pitchFamily="34" charset="0"/>
                </a:endParaRPr>
              </a:p>
            </p:txBody>
          </p:sp>
        </p:grpSp>
        <p:grpSp>
          <p:nvGrpSpPr>
            <p:cNvPr id="59" name="그룹 58"/>
            <p:cNvGrpSpPr/>
            <p:nvPr/>
          </p:nvGrpSpPr>
          <p:grpSpPr>
            <a:xfrm>
              <a:off x="5909012" y="3356992"/>
              <a:ext cx="1214956" cy="2895198"/>
              <a:chOff x="2980014" y="4572719"/>
              <a:chExt cx="3626826" cy="792086"/>
            </a:xfrm>
          </p:grpSpPr>
          <p:sp>
            <p:nvSpPr>
              <p:cNvPr id="60" name="직사각형 59"/>
              <p:cNvSpPr/>
              <p:nvPr/>
            </p:nvSpPr>
            <p:spPr>
              <a:xfrm>
                <a:off x="2980014" y="4572719"/>
                <a:ext cx="3626826" cy="792086"/>
              </a:xfrm>
              <a:prstGeom prst="rect">
                <a:avLst/>
              </a:prstGeom>
              <a:noFill/>
              <a:ln w="19050" cap="flat" cmpd="sng" algn="ctr">
                <a:solidFill>
                  <a:srgbClr val="FFFFFF">
                    <a:lumMod val="75000"/>
                  </a:srgbClr>
                </a:solidFill>
                <a:prstDash val="sysDot"/>
              </a:ln>
              <a:effectLst>
                <a:outerShdw blurRad="50800" dist="38100" dir="2700000" algn="tl" rotWithShape="0">
                  <a:prstClr val="black">
                    <a:alpha val="40000"/>
                  </a:prstClr>
                </a:outerShdw>
              </a:effectLst>
            </p:spPr>
            <p:txBody>
              <a:bodyPr rtlCol="0" anchor="t"/>
              <a:lstStyle/>
              <a:p>
                <a:pPr marL="88900" lvl="1" indent="-88900" defTabSz="831614" fontAlgn="base" latinLnBrk="0">
                  <a:spcBef>
                    <a:spcPct val="0"/>
                  </a:spcBef>
                  <a:spcAft>
                    <a:spcPts val="600"/>
                  </a:spcAft>
                  <a:buClr>
                    <a:srgbClr val="282828">
                      <a:lumMod val="50000"/>
                      <a:lumOff val="50000"/>
                    </a:srgbClr>
                  </a:buClr>
                  <a:buSzPct val="100000"/>
                  <a:buFont typeface="Arial" panose="020B0604020202020204" pitchFamily="34" charset="0"/>
                  <a:buChar char="•"/>
                </a:pPr>
                <a:endParaRPr kumimoji="1" lang="en-US" altLang="ko-KR" sz="1000" kern="0" dirty="0">
                  <a:ln w="0">
                    <a:solidFill>
                      <a:srgbClr val="FFFFFF">
                        <a:alpha val="0"/>
                      </a:srgbClr>
                    </a:solidFill>
                  </a:ln>
                  <a:solidFill>
                    <a:schemeClr val="accent2">
                      <a:lumMod val="50000"/>
                    </a:schemeClr>
                  </a:solidFill>
                  <a:latin typeface="나눔고딕 Bold" panose="020D0804000000000000" pitchFamily="50" charset="-127"/>
                  <a:ea typeface="나눔고딕 Bold" panose="020D0804000000000000" pitchFamily="50" charset="-127"/>
                </a:endParaRPr>
              </a:p>
            </p:txBody>
          </p:sp>
          <p:sp>
            <p:nvSpPr>
              <p:cNvPr id="61" name="직사각형 60"/>
              <p:cNvSpPr/>
              <p:nvPr/>
            </p:nvSpPr>
            <p:spPr>
              <a:xfrm>
                <a:off x="3072261" y="4598991"/>
                <a:ext cx="3442332" cy="765813"/>
              </a:xfrm>
              <a:prstGeom prst="rect">
                <a:avLst/>
              </a:prstGeom>
              <a:noFill/>
              <a:ln w="25400" cap="flat" cmpd="sng" algn="ctr">
                <a:noFill/>
                <a:prstDash val="solid"/>
              </a:ln>
              <a:effectLst/>
            </p:spPr>
            <p:txBody>
              <a:bodyPr wrap="square" lIns="36000" tIns="36000" rIns="36000" bIns="36000" rtlCol="0" anchor="t" anchorCtr="0">
                <a:noAutofit/>
              </a:bodyPr>
              <a:lstStyle/>
              <a:p>
                <a:pPr marL="171450" lvl="1" indent="-171450" defTabSz="831614" fontAlgn="base" latinLnBrk="0">
                  <a:spcBef>
                    <a:spcPct val="0"/>
                  </a:spcBef>
                  <a:spcAft>
                    <a:spcPts val="600"/>
                  </a:spcAft>
                  <a:buClr>
                    <a:srgbClr val="282828">
                      <a:lumMod val="50000"/>
                      <a:lumOff val="50000"/>
                    </a:srgbClr>
                  </a:buClr>
                  <a:buSzPct val="100000"/>
                  <a:buFont typeface="Wingdings" panose="05000000000000000000" pitchFamily="2" charset="2"/>
                  <a:buChar char="Ø"/>
                </a:pPr>
                <a:r>
                  <a:rPr kumimoji="1" lang="mn-MN" altLang="ko-KR" sz="1000" kern="0" dirty="0">
                    <a:ln>
                      <a:solidFill>
                        <a:srgbClr val="FFFFFF">
                          <a:alpha val="0"/>
                        </a:srgbClr>
                      </a:solidFill>
                    </a:ln>
                    <a:solidFill>
                      <a:schemeClr val="accent2">
                        <a:lumMod val="50000"/>
                      </a:schemeClr>
                    </a:solidFill>
                    <a:latin typeface="Arial" panose="020B0604020202020204" pitchFamily="34" charset="0"/>
                    <a:ea typeface="나눔고딕 Bold" panose="020D0804000000000000" pitchFamily="50" charset="-127"/>
                    <a:cs typeface="Arial" panose="020B0604020202020204" pitchFamily="34" charset="0"/>
                  </a:rPr>
                  <a:t>Төслийн онцлогуудыг тодорхойлж, үр дүнтэй үнэлгээний бүтцийг бий болгох</a:t>
                </a:r>
                <a:r>
                  <a:rPr kumimoji="1" lang="en-US" altLang="ko-KR" sz="1000" kern="0" dirty="0">
                    <a:ln>
                      <a:solidFill>
                        <a:srgbClr val="FFFFFF">
                          <a:alpha val="0"/>
                        </a:srgbClr>
                      </a:solidFill>
                    </a:ln>
                    <a:solidFill>
                      <a:schemeClr val="accent2">
                        <a:lumMod val="50000"/>
                      </a:schemeClr>
                    </a:solidFill>
                    <a:latin typeface="Arial" panose="020B0604020202020204" pitchFamily="34" charset="0"/>
                    <a:ea typeface="나눔고딕 Bold" panose="020D0804000000000000" pitchFamily="50" charset="-127"/>
                    <a:cs typeface="Arial" panose="020B0604020202020204" pitchFamily="34" charset="0"/>
                  </a:rPr>
                  <a:t>. </a:t>
                </a:r>
              </a:p>
              <a:p>
                <a:pPr marL="171450" lvl="1" indent="-171450" defTabSz="831614" fontAlgn="base" latinLnBrk="0">
                  <a:spcBef>
                    <a:spcPct val="0"/>
                  </a:spcBef>
                  <a:spcAft>
                    <a:spcPts val="600"/>
                  </a:spcAft>
                  <a:buClr>
                    <a:srgbClr val="282828">
                      <a:lumMod val="50000"/>
                      <a:lumOff val="50000"/>
                    </a:srgbClr>
                  </a:buClr>
                  <a:buSzPct val="100000"/>
                  <a:buFont typeface="Wingdings" panose="05000000000000000000" pitchFamily="2" charset="2"/>
                  <a:buChar char="Ø"/>
                </a:pPr>
                <a:r>
                  <a:rPr kumimoji="1" lang="mn-MN" altLang="ko-KR" sz="1000" kern="0" dirty="0">
                    <a:ln>
                      <a:solidFill>
                        <a:srgbClr val="FFFFFF">
                          <a:alpha val="0"/>
                        </a:srgbClr>
                      </a:solidFill>
                    </a:ln>
                    <a:solidFill>
                      <a:schemeClr val="accent2">
                        <a:lumMod val="50000"/>
                      </a:schemeClr>
                    </a:solidFill>
                    <a:latin typeface="Arial" panose="020B0604020202020204" pitchFamily="34" charset="0"/>
                    <a:ea typeface="나눔고딕 Bold" panose="020D0804000000000000" pitchFamily="50" charset="-127"/>
                    <a:cs typeface="Arial" panose="020B0604020202020204" pitchFamily="34" charset="0"/>
                  </a:rPr>
                  <a:t>Үнэлгээний аргачлал дээр суурилсан үнэлгээг хийх</a:t>
                </a:r>
                <a:r>
                  <a:rPr kumimoji="1" lang="en-US" altLang="ko-KR" sz="1000" kern="0" dirty="0">
                    <a:ln>
                      <a:solidFill>
                        <a:srgbClr val="FFFFFF">
                          <a:alpha val="0"/>
                        </a:srgbClr>
                      </a:solidFill>
                    </a:ln>
                    <a:solidFill>
                      <a:schemeClr val="accent2">
                        <a:lumMod val="50000"/>
                      </a:schemeClr>
                    </a:solidFill>
                    <a:latin typeface="Arial" panose="020B0604020202020204" pitchFamily="34" charset="0"/>
                    <a:ea typeface="나눔고딕 Bold" panose="020D0804000000000000" pitchFamily="50" charset="-127"/>
                    <a:cs typeface="Arial" panose="020B0604020202020204" pitchFamily="34" charset="0"/>
                  </a:rPr>
                  <a:t>.</a:t>
                </a:r>
              </a:p>
            </p:txBody>
          </p:sp>
        </p:grpSp>
        <p:grpSp>
          <p:nvGrpSpPr>
            <p:cNvPr id="62" name="그룹 61"/>
            <p:cNvGrpSpPr/>
            <p:nvPr/>
          </p:nvGrpSpPr>
          <p:grpSpPr>
            <a:xfrm>
              <a:off x="7232124" y="3356992"/>
              <a:ext cx="1214956" cy="2895198"/>
              <a:chOff x="2980014" y="4572719"/>
              <a:chExt cx="3626826" cy="792086"/>
            </a:xfrm>
          </p:grpSpPr>
          <p:sp>
            <p:nvSpPr>
              <p:cNvPr id="63" name="직사각형 62"/>
              <p:cNvSpPr/>
              <p:nvPr/>
            </p:nvSpPr>
            <p:spPr>
              <a:xfrm>
                <a:off x="2980014" y="4572719"/>
                <a:ext cx="3626826" cy="792086"/>
              </a:xfrm>
              <a:prstGeom prst="rect">
                <a:avLst/>
              </a:prstGeom>
              <a:noFill/>
              <a:ln w="19050" cap="flat" cmpd="sng" algn="ctr">
                <a:solidFill>
                  <a:srgbClr val="FFFFFF">
                    <a:lumMod val="75000"/>
                  </a:srgbClr>
                </a:solidFill>
                <a:prstDash val="sysDot"/>
              </a:ln>
              <a:effectLst>
                <a:outerShdw blurRad="50800" dist="38100" dir="2700000" algn="tl" rotWithShape="0">
                  <a:prstClr val="black">
                    <a:alpha val="40000"/>
                  </a:prstClr>
                </a:outerShdw>
              </a:effectLst>
            </p:spPr>
            <p:txBody>
              <a:bodyPr rtlCol="0" anchor="t"/>
              <a:lstStyle/>
              <a:p>
                <a:pPr marL="88900" lvl="1" indent="-88900" defTabSz="831614" fontAlgn="base" latinLnBrk="0">
                  <a:spcBef>
                    <a:spcPct val="0"/>
                  </a:spcBef>
                  <a:spcAft>
                    <a:spcPts val="600"/>
                  </a:spcAft>
                  <a:buClr>
                    <a:srgbClr val="282828">
                      <a:lumMod val="50000"/>
                      <a:lumOff val="50000"/>
                    </a:srgbClr>
                  </a:buClr>
                  <a:buSzPct val="100000"/>
                  <a:buFont typeface="Arial" panose="020B0604020202020204" pitchFamily="34" charset="0"/>
                  <a:buChar char="•"/>
                </a:pPr>
                <a:endParaRPr kumimoji="1" lang="en-US" altLang="ko-KR" sz="1000" kern="0" dirty="0">
                  <a:ln w="0">
                    <a:solidFill>
                      <a:srgbClr val="FFFFFF">
                        <a:alpha val="0"/>
                      </a:srgbClr>
                    </a:solidFill>
                  </a:ln>
                  <a:solidFill>
                    <a:schemeClr val="accent2">
                      <a:lumMod val="50000"/>
                    </a:schemeClr>
                  </a:solidFill>
                  <a:latin typeface="나눔고딕 Bold" panose="020D0804000000000000" pitchFamily="50" charset="-127"/>
                  <a:ea typeface="나눔고딕 Bold" panose="020D0804000000000000" pitchFamily="50" charset="-127"/>
                </a:endParaRPr>
              </a:p>
            </p:txBody>
          </p:sp>
          <p:sp>
            <p:nvSpPr>
              <p:cNvPr id="64" name="직사각형 63"/>
              <p:cNvSpPr/>
              <p:nvPr/>
            </p:nvSpPr>
            <p:spPr>
              <a:xfrm>
                <a:off x="3072261" y="4598991"/>
                <a:ext cx="3442332" cy="647127"/>
              </a:xfrm>
              <a:prstGeom prst="rect">
                <a:avLst/>
              </a:prstGeom>
              <a:noFill/>
              <a:ln w="25400" cap="flat" cmpd="sng" algn="ctr">
                <a:noFill/>
                <a:prstDash val="solid"/>
              </a:ln>
              <a:effectLst/>
            </p:spPr>
            <p:txBody>
              <a:bodyPr wrap="square" lIns="36000" tIns="36000" rIns="36000" bIns="36000" rtlCol="0" anchor="t" anchorCtr="0">
                <a:noAutofit/>
              </a:bodyPr>
              <a:lstStyle/>
              <a:p>
                <a:pPr marL="171450" lvl="1" indent="-171450" defTabSz="831614" fontAlgn="base" latinLnBrk="0">
                  <a:spcBef>
                    <a:spcPct val="0"/>
                  </a:spcBef>
                  <a:spcAft>
                    <a:spcPts val="600"/>
                  </a:spcAft>
                  <a:buClr>
                    <a:srgbClr val="282828">
                      <a:lumMod val="50000"/>
                      <a:lumOff val="50000"/>
                    </a:srgbClr>
                  </a:buClr>
                  <a:buSzPct val="100000"/>
                  <a:buFont typeface="Wingdings" panose="05000000000000000000" pitchFamily="2" charset="2"/>
                  <a:buChar char="Ø"/>
                </a:pPr>
                <a:r>
                  <a:rPr kumimoji="1" lang="mn-MN" altLang="ko-KR" sz="1000" kern="0" dirty="0">
                    <a:ln>
                      <a:solidFill>
                        <a:srgbClr val="FFFFFF">
                          <a:alpha val="0"/>
                        </a:srgbClr>
                      </a:solidFill>
                    </a:ln>
                    <a:solidFill>
                      <a:schemeClr val="accent2">
                        <a:lumMod val="50000"/>
                      </a:schemeClr>
                    </a:solidFill>
                    <a:latin typeface="Arial" panose="020B0604020202020204" pitchFamily="34" charset="0"/>
                    <a:ea typeface="나눔고딕 Bold" panose="020D0804000000000000" pitchFamily="50" charset="-127"/>
                    <a:cs typeface="Arial" panose="020B0604020202020204" pitchFamily="34" charset="0"/>
                  </a:rPr>
                  <a:t>Үнэлгээний үр дүнг шинжлэх</a:t>
                </a:r>
                <a:r>
                  <a:rPr kumimoji="1" lang="en-US" altLang="ko-KR" sz="1000" kern="0" dirty="0">
                    <a:ln>
                      <a:solidFill>
                        <a:srgbClr val="FFFFFF">
                          <a:alpha val="0"/>
                        </a:srgbClr>
                      </a:solidFill>
                    </a:ln>
                    <a:solidFill>
                      <a:schemeClr val="accent2">
                        <a:lumMod val="50000"/>
                      </a:schemeClr>
                    </a:solidFill>
                    <a:latin typeface="Arial" panose="020B0604020202020204" pitchFamily="34" charset="0"/>
                    <a:ea typeface="나눔고딕 Bold" panose="020D0804000000000000" pitchFamily="50" charset="-127"/>
                    <a:cs typeface="Arial" panose="020B0604020202020204" pitchFamily="34" charset="0"/>
                  </a:rPr>
                  <a:t>.</a:t>
                </a:r>
              </a:p>
              <a:p>
                <a:pPr marL="171450" lvl="1" indent="-171450" defTabSz="831614" fontAlgn="base" latinLnBrk="0">
                  <a:spcBef>
                    <a:spcPct val="0"/>
                  </a:spcBef>
                  <a:spcAft>
                    <a:spcPts val="600"/>
                  </a:spcAft>
                  <a:buClr>
                    <a:srgbClr val="282828">
                      <a:lumMod val="50000"/>
                      <a:lumOff val="50000"/>
                    </a:srgbClr>
                  </a:buClr>
                  <a:buSzPct val="100000"/>
                  <a:buFont typeface="Wingdings" panose="05000000000000000000" pitchFamily="2" charset="2"/>
                  <a:buChar char="Ø"/>
                </a:pPr>
                <a:r>
                  <a:rPr kumimoji="1" lang="mn-MN" altLang="ko-KR" sz="1000" kern="0" dirty="0">
                    <a:ln>
                      <a:solidFill>
                        <a:srgbClr val="FFFFFF">
                          <a:alpha val="0"/>
                        </a:srgbClr>
                      </a:solidFill>
                    </a:ln>
                    <a:solidFill>
                      <a:schemeClr val="accent2">
                        <a:lumMod val="50000"/>
                      </a:schemeClr>
                    </a:solidFill>
                    <a:latin typeface="Arial" panose="020B0604020202020204" pitchFamily="34" charset="0"/>
                    <a:ea typeface="나눔고딕 Bold" panose="020D0804000000000000" pitchFamily="50" charset="-127"/>
                    <a:cs typeface="Arial" panose="020B0604020202020204" pitchFamily="34" charset="0"/>
                  </a:rPr>
                  <a:t>Төслийн хүрэх зорилтыг үнэлэх</a:t>
                </a:r>
                <a:r>
                  <a:rPr kumimoji="1" lang="en-US" altLang="ko-KR" sz="1000" kern="0" dirty="0">
                    <a:ln>
                      <a:solidFill>
                        <a:srgbClr val="FFFFFF">
                          <a:alpha val="0"/>
                        </a:srgbClr>
                      </a:solidFill>
                    </a:ln>
                    <a:solidFill>
                      <a:schemeClr val="accent2">
                        <a:lumMod val="50000"/>
                      </a:schemeClr>
                    </a:solidFill>
                    <a:latin typeface="Arial" panose="020B0604020202020204" pitchFamily="34" charset="0"/>
                    <a:ea typeface="나눔고딕 Bold" panose="020D0804000000000000" pitchFamily="50" charset="-127"/>
                    <a:cs typeface="Arial" panose="020B0604020202020204" pitchFamily="34" charset="0"/>
                  </a:rPr>
                  <a:t>.</a:t>
                </a:r>
              </a:p>
              <a:p>
                <a:pPr marL="171450" lvl="1" indent="-171450" defTabSz="831614" fontAlgn="base" latinLnBrk="0">
                  <a:spcBef>
                    <a:spcPct val="0"/>
                  </a:spcBef>
                  <a:spcAft>
                    <a:spcPts val="600"/>
                  </a:spcAft>
                  <a:buClr>
                    <a:srgbClr val="282828">
                      <a:lumMod val="50000"/>
                      <a:lumOff val="50000"/>
                    </a:srgbClr>
                  </a:buClr>
                  <a:buSzPct val="100000"/>
                  <a:buFont typeface="Wingdings" panose="05000000000000000000" pitchFamily="2" charset="2"/>
                  <a:buChar char="Ø"/>
                </a:pPr>
                <a:r>
                  <a:rPr kumimoji="1" lang="mn-MN" altLang="ko-KR" sz="1000" kern="0" dirty="0">
                    <a:ln>
                      <a:solidFill>
                        <a:srgbClr val="FFFFFF">
                          <a:alpha val="0"/>
                        </a:srgbClr>
                      </a:solidFill>
                    </a:ln>
                    <a:solidFill>
                      <a:schemeClr val="accent2">
                        <a:lumMod val="50000"/>
                      </a:schemeClr>
                    </a:solidFill>
                    <a:latin typeface="Arial" panose="020B0604020202020204" pitchFamily="34" charset="0"/>
                    <a:ea typeface="나눔고딕 Bold" panose="020D0804000000000000" pitchFamily="50" charset="-127"/>
                    <a:cs typeface="Arial" panose="020B0604020202020204" pitchFamily="34" charset="0"/>
                  </a:rPr>
                  <a:t>Сайжруулах санал гаргах</a:t>
                </a:r>
                <a:r>
                  <a:rPr kumimoji="1" lang="en-US" altLang="ko-KR" sz="1000" kern="0" dirty="0">
                    <a:ln>
                      <a:solidFill>
                        <a:srgbClr val="FFFFFF">
                          <a:alpha val="0"/>
                        </a:srgbClr>
                      </a:solidFill>
                    </a:ln>
                    <a:solidFill>
                      <a:schemeClr val="accent2">
                        <a:lumMod val="50000"/>
                      </a:schemeClr>
                    </a:solidFill>
                    <a:latin typeface="Arial" panose="020B0604020202020204" pitchFamily="34" charset="0"/>
                    <a:ea typeface="나눔고딕 Bold" panose="020D0804000000000000" pitchFamily="50" charset="-127"/>
                    <a:cs typeface="Arial" panose="020B0604020202020204" pitchFamily="34" charset="0"/>
                  </a:rPr>
                  <a:t>. </a:t>
                </a:r>
              </a:p>
              <a:p>
                <a:pPr marL="171450" lvl="1" indent="-171450" defTabSz="831614" fontAlgn="base" latinLnBrk="0">
                  <a:spcBef>
                    <a:spcPct val="0"/>
                  </a:spcBef>
                  <a:spcAft>
                    <a:spcPts val="600"/>
                  </a:spcAft>
                  <a:buClr>
                    <a:srgbClr val="282828">
                      <a:lumMod val="50000"/>
                      <a:lumOff val="50000"/>
                    </a:srgbClr>
                  </a:buClr>
                  <a:buSzPct val="100000"/>
                  <a:buFont typeface="Wingdings" panose="05000000000000000000" pitchFamily="2" charset="2"/>
                  <a:buChar char="Ø"/>
                </a:pPr>
                <a:r>
                  <a:rPr kumimoji="1" lang="mn-MN" altLang="ko-KR" sz="1000" kern="0" dirty="0">
                    <a:ln>
                      <a:solidFill>
                        <a:srgbClr val="FFFFFF">
                          <a:alpha val="0"/>
                        </a:srgbClr>
                      </a:solidFill>
                    </a:ln>
                    <a:solidFill>
                      <a:schemeClr val="accent2">
                        <a:lumMod val="50000"/>
                      </a:schemeClr>
                    </a:solidFill>
                    <a:latin typeface="Arial" panose="020B0604020202020204" pitchFamily="34" charset="0"/>
                    <a:ea typeface="나눔고딕 Bold" panose="020D0804000000000000" pitchFamily="50" charset="-127"/>
                    <a:cs typeface="Arial" panose="020B0604020202020204" pitchFamily="34" charset="0"/>
                  </a:rPr>
                  <a:t>Хэрэгжүүлж буй ижи төстэй төслүүдэд асуудлууд </a:t>
                </a:r>
                <a:r>
                  <a:rPr kumimoji="1" lang="en-US" altLang="ko-KR" sz="1000" kern="0" dirty="0">
                    <a:ln>
                      <a:solidFill>
                        <a:srgbClr val="FFFFFF">
                          <a:alpha val="0"/>
                        </a:srgbClr>
                      </a:solidFill>
                    </a:ln>
                    <a:solidFill>
                      <a:schemeClr val="accent2">
                        <a:lumMod val="50000"/>
                      </a:schemeClr>
                    </a:solidFill>
                    <a:latin typeface="Arial" panose="020B0604020202020204" pitchFamily="34" charset="0"/>
                    <a:ea typeface="나눔고딕 Bold" panose="020D0804000000000000" pitchFamily="50" charset="-127"/>
                    <a:cs typeface="Arial" panose="020B0604020202020204" pitchFamily="34" charset="0"/>
                  </a:rPr>
                  <a:t>&amp; </a:t>
                </a:r>
                <a:r>
                  <a:rPr kumimoji="1" lang="mn-MN" altLang="ko-KR" sz="1000" kern="0" dirty="0">
                    <a:ln>
                      <a:solidFill>
                        <a:srgbClr val="FFFFFF">
                          <a:alpha val="0"/>
                        </a:srgbClr>
                      </a:solidFill>
                    </a:ln>
                    <a:solidFill>
                      <a:schemeClr val="accent2">
                        <a:lumMod val="50000"/>
                      </a:schemeClr>
                    </a:solidFill>
                    <a:latin typeface="Arial" panose="020B0604020202020204" pitchFamily="34" charset="0"/>
                    <a:ea typeface="나눔고딕 Bold" panose="020D0804000000000000" pitchFamily="50" charset="-127"/>
                    <a:cs typeface="Arial" panose="020B0604020202020204" pitchFamily="34" charset="0"/>
                  </a:rPr>
                  <a:t>саналуудыг тусгах</a:t>
                </a:r>
                <a:r>
                  <a:rPr kumimoji="1" lang="en-US" altLang="ko-KR" sz="1000" kern="0" dirty="0">
                    <a:ln>
                      <a:solidFill>
                        <a:srgbClr val="FFFFFF">
                          <a:alpha val="0"/>
                        </a:srgbClr>
                      </a:solidFill>
                    </a:ln>
                    <a:solidFill>
                      <a:schemeClr val="accent2">
                        <a:lumMod val="50000"/>
                      </a:schemeClr>
                    </a:solidFill>
                    <a:latin typeface="Arial" panose="020B0604020202020204" pitchFamily="34" charset="0"/>
                    <a:ea typeface="나눔고딕 Bold" panose="020D0804000000000000" pitchFamily="50" charset="-127"/>
                    <a:cs typeface="Arial" panose="020B0604020202020204" pitchFamily="34" charset="0"/>
                  </a:rPr>
                  <a:t>.</a:t>
                </a:r>
              </a:p>
            </p:txBody>
          </p:sp>
        </p:grpSp>
      </p:grpSp>
      <p:sp>
        <p:nvSpPr>
          <p:cNvPr id="43" name="슬라이드 번호 개체 틀 2"/>
          <p:cNvSpPr txBox="1">
            <a:spLocks/>
          </p:cNvSpPr>
          <p:nvPr/>
        </p:nvSpPr>
        <p:spPr>
          <a:xfrm>
            <a:off x="8748464" y="6597352"/>
            <a:ext cx="360040" cy="241086"/>
          </a:xfrm>
          <a:prstGeom prst="rect">
            <a:avLst/>
          </a:prstGeom>
        </p:spPr>
        <p:txBody>
          <a:bodyPr/>
          <a:lstStyle>
            <a:defPPr>
              <a:defRPr lang="ko-KR"/>
            </a:defPPr>
            <a:lvl1pPr marL="0" algn="l" defTabSz="914400" rtl="0" eaLnBrk="1" latinLnBrk="1" hangingPunct="1">
              <a:defRPr sz="1800" kern="1200">
                <a:solidFill>
                  <a:schemeClr val="tx1"/>
                </a:solidFill>
                <a:latin typeface="+mn-lt"/>
                <a:ea typeface="+mn-ea"/>
                <a:cs typeface="+mn-cs"/>
              </a:defRPr>
            </a:lvl1pPr>
            <a:lvl2pPr marL="457200" algn="l" defTabSz="914400" rtl="0" eaLnBrk="1" latinLnBrk="1" hangingPunct="1">
              <a:defRPr sz="1800" kern="1200">
                <a:solidFill>
                  <a:schemeClr val="tx1"/>
                </a:solidFill>
                <a:latin typeface="+mn-lt"/>
                <a:ea typeface="+mn-ea"/>
                <a:cs typeface="+mn-cs"/>
              </a:defRPr>
            </a:lvl2pPr>
            <a:lvl3pPr marL="914400" algn="l" defTabSz="914400" rtl="0" eaLnBrk="1" latinLnBrk="1" hangingPunct="1">
              <a:defRPr sz="1800" kern="1200">
                <a:solidFill>
                  <a:schemeClr val="tx1"/>
                </a:solidFill>
                <a:latin typeface="+mn-lt"/>
                <a:ea typeface="+mn-ea"/>
                <a:cs typeface="+mn-cs"/>
              </a:defRPr>
            </a:lvl3pPr>
            <a:lvl4pPr marL="1371600" algn="l" defTabSz="914400" rtl="0" eaLnBrk="1" latinLnBrk="1" hangingPunct="1">
              <a:defRPr sz="1800" kern="1200">
                <a:solidFill>
                  <a:schemeClr val="tx1"/>
                </a:solidFill>
                <a:latin typeface="+mn-lt"/>
                <a:ea typeface="+mn-ea"/>
                <a:cs typeface="+mn-cs"/>
              </a:defRPr>
            </a:lvl4pPr>
            <a:lvl5pPr marL="1828800" algn="l" defTabSz="914400" rtl="0" eaLnBrk="1" latinLnBrk="1" hangingPunct="1">
              <a:defRPr sz="1800" kern="1200">
                <a:solidFill>
                  <a:schemeClr val="tx1"/>
                </a:solidFill>
                <a:latin typeface="+mn-lt"/>
                <a:ea typeface="+mn-ea"/>
                <a:cs typeface="+mn-cs"/>
              </a:defRPr>
            </a:lvl5pPr>
            <a:lvl6pPr marL="2286000" algn="l" defTabSz="914400" rtl="0" eaLnBrk="1" latinLnBrk="1" hangingPunct="1">
              <a:defRPr sz="1800" kern="1200">
                <a:solidFill>
                  <a:schemeClr val="tx1"/>
                </a:solidFill>
                <a:latin typeface="+mn-lt"/>
                <a:ea typeface="+mn-ea"/>
                <a:cs typeface="+mn-cs"/>
              </a:defRPr>
            </a:lvl6pPr>
            <a:lvl7pPr marL="2743200" algn="l" defTabSz="914400" rtl="0" eaLnBrk="1" latinLnBrk="1" hangingPunct="1">
              <a:defRPr sz="1800" kern="1200">
                <a:solidFill>
                  <a:schemeClr val="tx1"/>
                </a:solidFill>
                <a:latin typeface="+mn-lt"/>
                <a:ea typeface="+mn-ea"/>
                <a:cs typeface="+mn-cs"/>
              </a:defRPr>
            </a:lvl7pPr>
            <a:lvl8pPr marL="3200400" algn="l" defTabSz="914400" rtl="0" eaLnBrk="1" latinLnBrk="1" hangingPunct="1">
              <a:defRPr sz="1800" kern="1200">
                <a:solidFill>
                  <a:schemeClr val="tx1"/>
                </a:solidFill>
                <a:latin typeface="+mn-lt"/>
                <a:ea typeface="+mn-ea"/>
                <a:cs typeface="+mn-cs"/>
              </a:defRPr>
            </a:lvl8pPr>
            <a:lvl9pPr marL="3657600" algn="l" defTabSz="914400" rtl="0" eaLnBrk="1" latinLnBrk="1" hangingPunct="1">
              <a:defRPr sz="1800" kern="1200">
                <a:solidFill>
                  <a:schemeClr val="tx1"/>
                </a:solidFill>
                <a:latin typeface="+mn-lt"/>
                <a:ea typeface="+mn-ea"/>
                <a:cs typeface="+mn-cs"/>
              </a:defRPr>
            </a:lvl9pPr>
          </a:lstStyle>
          <a:p>
            <a:pPr algn="r"/>
            <a:r>
              <a:rPr lang="de-DE" sz="1000" dirty="0">
                <a:latin typeface="나눔고딕 ExtraBold" panose="020D0904000000000000" pitchFamily="50" charset="-127"/>
                <a:ea typeface="나눔고딕 ExtraBold" panose="020D0904000000000000" pitchFamily="50" charset="-127"/>
                <a:cs typeface="Arial" panose="020B0604020202020204" pitchFamily="34" charset="0"/>
              </a:rPr>
              <a:t>55</a:t>
            </a:r>
          </a:p>
        </p:txBody>
      </p:sp>
    </p:spTree>
    <p:extLst>
      <p:ext uri="{BB962C8B-B14F-4D97-AF65-F5344CB8AC3E}">
        <p14:creationId xmlns:p14="http://schemas.microsoft.com/office/powerpoint/2010/main" val="2949035062"/>
      </p:ext>
    </p:extLst>
  </p:cSld>
  <p:clrMapOvr>
    <a:masterClrMapping/>
  </p:clrMapOvr>
  <p:transition>
    <p:fade/>
  </p:transition>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Rectangle 4"/>
          <p:cNvSpPr/>
          <p:nvPr/>
        </p:nvSpPr>
        <p:spPr>
          <a:xfrm>
            <a:off x="2609875" y="2112514"/>
            <a:ext cx="3924249" cy="2632972"/>
          </a:xfrm>
          <a:prstGeom prst="rect">
            <a:avLst/>
          </a:prstGeom>
          <a:noFill/>
        </p:spPr>
        <p:txBody>
          <a:bodyPr wrap="none" lIns="92917" tIns="46454" rIns="92917" bIns="46454">
            <a:spAutoFit/>
          </a:bodyPr>
          <a:lstStyle/>
          <a:p>
            <a:pPr algn="ctr" defTabSz="910631">
              <a:defRPr/>
            </a:pPr>
            <a:r>
              <a:rPr lang="az-Cyrl-AZ" altLang="ko-KR" sz="5500" b="1" dirty="0">
                <a:solidFill>
                  <a:srgbClr val="C00000"/>
                </a:solidFill>
                <a:effectLst>
                  <a:outerShdw blurRad="38100" dist="38100" dir="2700000" algn="tl">
                    <a:srgbClr val="000000">
                      <a:alpha val="43137"/>
                    </a:srgbClr>
                  </a:outerShdw>
                </a:effectLst>
                <a:latin typeface="Calibri" pitchFamily="34" charset="0"/>
                <a:cs typeface="Calibri" pitchFamily="34" charset="0"/>
              </a:rPr>
              <a:t>Баярлалаа</a:t>
            </a:r>
            <a:endParaRPr lang="en-US" altLang="ko-KR" sz="5500" b="1" dirty="0">
              <a:ln w="1905">
                <a:solidFill>
                  <a:srgbClr val="CCFFCC"/>
                </a:solidFill>
              </a:ln>
              <a:solidFill>
                <a:srgbClr val="C00000"/>
              </a:solidFill>
              <a:effectLst>
                <a:outerShdw blurRad="38100" dist="38100" dir="2700000" algn="tl">
                  <a:srgbClr val="000000">
                    <a:alpha val="43137"/>
                  </a:srgbClr>
                </a:outerShdw>
              </a:effectLst>
              <a:latin typeface="나눔고딕 ExtraBold"/>
            </a:endParaRPr>
          </a:p>
          <a:p>
            <a:pPr algn="ctr" defTabSz="910631">
              <a:defRPr/>
            </a:pPr>
            <a:r>
              <a:rPr lang="en-US" altLang="ko-KR" sz="5500" b="1" dirty="0">
                <a:ln w="1905">
                  <a:solidFill>
                    <a:srgbClr val="CCFFCC"/>
                  </a:solidFill>
                </a:ln>
                <a:solidFill>
                  <a:srgbClr val="C00000"/>
                </a:solidFill>
                <a:effectLst>
                  <a:innerShdw blurRad="69850" dist="43180" dir="5400000">
                    <a:srgbClr val="000000">
                      <a:alpha val="65000"/>
                    </a:srgbClr>
                  </a:innerShdw>
                </a:effectLst>
                <a:latin typeface="다음_Regular"/>
              </a:rPr>
              <a:t>Q&amp;A</a:t>
            </a:r>
          </a:p>
          <a:p>
            <a:pPr algn="ctr" defTabSz="910631">
              <a:defRPr/>
            </a:pPr>
            <a:r>
              <a:rPr lang="en-US" altLang="ko-KR" sz="5500" b="1" dirty="0">
                <a:ln w="1905">
                  <a:solidFill>
                    <a:srgbClr val="CCFFCC"/>
                  </a:solidFill>
                </a:ln>
                <a:solidFill>
                  <a:srgbClr val="C00000"/>
                </a:solidFill>
                <a:effectLst>
                  <a:innerShdw blurRad="69850" dist="43180" dir="5400000">
                    <a:srgbClr val="000000">
                      <a:alpha val="65000"/>
                    </a:srgbClr>
                  </a:innerShdw>
                </a:effectLst>
                <a:latin typeface="다음_Regular"/>
              </a:rPr>
              <a:t>Thank you!</a:t>
            </a:r>
          </a:p>
        </p:txBody>
      </p:sp>
    </p:spTree>
    <p:extLst>
      <p:ext uri="{BB962C8B-B14F-4D97-AF65-F5344CB8AC3E}">
        <p14:creationId xmlns:p14="http://schemas.microsoft.com/office/powerpoint/2010/main" val="2809616771"/>
      </p:ext>
    </p:extLst>
  </p:cSld>
  <p:clrMapOvr>
    <a:masterClrMapping/>
  </p:clrMapOvr>
  <p:transition>
    <p:fade/>
  </p:transition>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Box 4"/>
          <p:cNvSpPr txBox="1"/>
          <p:nvPr/>
        </p:nvSpPr>
        <p:spPr>
          <a:xfrm>
            <a:off x="143508" y="44624"/>
            <a:ext cx="8856984" cy="523220"/>
          </a:xfrm>
          <a:prstGeom prst="rect">
            <a:avLst/>
          </a:prstGeom>
          <a:noFill/>
        </p:spPr>
        <p:txBody>
          <a:bodyPr wrap="square" rtlCol="0">
            <a:spAutoFit/>
          </a:bodyPr>
          <a:lstStyle/>
          <a:p>
            <a:pPr algn="ctr" defTabSz="913860">
              <a:buSzPct val="130000"/>
            </a:pPr>
            <a:r>
              <a:rPr lang="mn-MN" altLang="ko-KR" sz="2800" dirty="0">
                <a:ln w="9000" cmpd="sng">
                  <a:noFill/>
                  <a:prstDash val="solid"/>
                </a:ln>
                <a:solidFill>
                  <a:schemeClr val="bg1"/>
                </a:solidFill>
                <a:effectLst>
                  <a:outerShdw blurRad="38100" dist="38100" dir="2700000" algn="tl">
                    <a:srgbClr val="000000">
                      <a:alpha val="43137"/>
                    </a:srgbClr>
                  </a:outerShdw>
                  <a:reflection blurRad="12700" stA="28000" endPos="45000" dist="1000" dir="5400000" sy="-100000" algn="bl" rotWithShape="0"/>
                </a:effectLst>
                <a:latin typeface="Arial" panose="020B0604020202020204" pitchFamily="34" charset="0"/>
                <a:ea typeface="나눔고딕 ExtraBold" panose="020D0904000000000000" pitchFamily="50" charset="-127"/>
                <a:cs typeface="Arial" panose="020B0604020202020204" pitchFamily="34" charset="0"/>
              </a:rPr>
              <a:t>Төслийн хамрах хүрээ</a:t>
            </a:r>
            <a:endParaRPr lang="ko-KR" altLang="en-US" sz="2800" dirty="0">
              <a:ln w="9000" cmpd="sng">
                <a:noFill/>
                <a:prstDash val="solid"/>
              </a:ln>
              <a:solidFill>
                <a:schemeClr val="bg1"/>
              </a:solidFill>
              <a:effectLst>
                <a:outerShdw blurRad="38100" dist="38100" dir="2700000" algn="tl">
                  <a:srgbClr val="000000">
                    <a:alpha val="43137"/>
                  </a:srgbClr>
                </a:outerShdw>
                <a:reflection blurRad="12700" stA="28000" endPos="45000" dist="1000" dir="5400000" sy="-100000" algn="bl" rotWithShape="0"/>
              </a:effectLst>
              <a:latin typeface="Arial" panose="020B0604020202020204" pitchFamily="34" charset="0"/>
              <a:ea typeface="나눔고딕 ExtraBold" panose="020D0904000000000000" pitchFamily="50" charset="-127"/>
              <a:cs typeface="Arial" panose="020B0604020202020204" pitchFamily="34" charset="0"/>
            </a:endParaRPr>
          </a:p>
        </p:txBody>
      </p:sp>
      <p:sp>
        <p:nvSpPr>
          <p:cNvPr id="6" name="직사각형 5"/>
          <p:cNvSpPr/>
          <p:nvPr/>
        </p:nvSpPr>
        <p:spPr>
          <a:xfrm>
            <a:off x="0" y="2670003"/>
            <a:ext cx="9144000" cy="414337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062" tIns="45530" rIns="91062" bIns="45530" anchor="ctr"/>
          <a:lstStyle/>
          <a:p>
            <a:pPr algn="ctr">
              <a:defRPr/>
            </a:pPr>
            <a:endParaRPr lang="ko-KR" altLang="en-US" b="1">
              <a:solidFill>
                <a:prstClr val="white"/>
              </a:solidFill>
            </a:endParaRPr>
          </a:p>
        </p:txBody>
      </p:sp>
      <p:grpSp>
        <p:nvGrpSpPr>
          <p:cNvPr id="252" name="Group 205"/>
          <p:cNvGrpSpPr>
            <a:grpSpLocks/>
          </p:cNvGrpSpPr>
          <p:nvPr/>
        </p:nvGrpSpPr>
        <p:grpSpPr bwMode="auto">
          <a:xfrm>
            <a:off x="4473934" y="980744"/>
            <a:ext cx="4346538" cy="1399501"/>
            <a:chOff x="516" y="950"/>
            <a:chExt cx="4686" cy="2420"/>
          </a:xfrm>
        </p:grpSpPr>
        <p:sp>
          <p:nvSpPr>
            <p:cNvPr id="501" name="Freeform 5"/>
            <p:cNvSpPr>
              <a:spLocks/>
            </p:cNvSpPr>
            <p:nvPr/>
          </p:nvSpPr>
          <p:spPr bwMode="auto">
            <a:xfrm>
              <a:off x="1180" y="978"/>
              <a:ext cx="178" cy="94"/>
            </a:xfrm>
            <a:custGeom>
              <a:avLst/>
              <a:gdLst>
                <a:gd name="T0" fmla="*/ 92 w 178"/>
                <a:gd name="T1" fmla="*/ 2 h 94"/>
                <a:gd name="T2" fmla="*/ 88 w 178"/>
                <a:gd name="T3" fmla="*/ 2 h 94"/>
                <a:gd name="T4" fmla="*/ 86 w 178"/>
                <a:gd name="T5" fmla="*/ 2 h 94"/>
                <a:gd name="T6" fmla="*/ 84 w 178"/>
                <a:gd name="T7" fmla="*/ 2 h 94"/>
                <a:gd name="T8" fmla="*/ 74 w 178"/>
                <a:gd name="T9" fmla="*/ 16 h 94"/>
                <a:gd name="T10" fmla="*/ 62 w 178"/>
                <a:gd name="T11" fmla="*/ 20 h 94"/>
                <a:gd name="T12" fmla="*/ 56 w 178"/>
                <a:gd name="T13" fmla="*/ 16 h 94"/>
                <a:gd name="T14" fmla="*/ 62 w 178"/>
                <a:gd name="T15" fmla="*/ 8 h 94"/>
                <a:gd name="T16" fmla="*/ 58 w 178"/>
                <a:gd name="T17" fmla="*/ 0 h 94"/>
                <a:gd name="T18" fmla="*/ 58 w 178"/>
                <a:gd name="T19" fmla="*/ 0 h 94"/>
                <a:gd name="T20" fmla="*/ 44 w 178"/>
                <a:gd name="T21" fmla="*/ 4 h 94"/>
                <a:gd name="T22" fmla="*/ 30 w 178"/>
                <a:gd name="T23" fmla="*/ 6 h 94"/>
                <a:gd name="T24" fmla="*/ 28 w 178"/>
                <a:gd name="T25" fmla="*/ 6 h 94"/>
                <a:gd name="T26" fmla="*/ 10 w 178"/>
                <a:gd name="T27" fmla="*/ 8 h 94"/>
                <a:gd name="T28" fmla="*/ 0 w 178"/>
                <a:gd name="T29" fmla="*/ 18 h 94"/>
                <a:gd name="T30" fmla="*/ 2 w 178"/>
                <a:gd name="T31" fmla="*/ 24 h 94"/>
                <a:gd name="T32" fmla="*/ 22 w 178"/>
                <a:gd name="T33" fmla="*/ 30 h 94"/>
                <a:gd name="T34" fmla="*/ 30 w 178"/>
                <a:gd name="T35" fmla="*/ 38 h 94"/>
                <a:gd name="T36" fmla="*/ 30 w 178"/>
                <a:gd name="T37" fmla="*/ 48 h 94"/>
                <a:gd name="T38" fmla="*/ 32 w 178"/>
                <a:gd name="T39" fmla="*/ 50 h 94"/>
                <a:gd name="T40" fmla="*/ 52 w 178"/>
                <a:gd name="T41" fmla="*/ 46 h 94"/>
                <a:gd name="T42" fmla="*/ 70 w 178"/>
                <a:gd name="T43" fmla="*/ 40 h 94"/>
                <a:gd name="T44" fmla="*/ 76 w 178"/>
                <a:gd name="T45" fmla="*/ 42 h 94"/>
                <a:gd name="T46" fmla="*/ 72 w 178"/>
                <a:gd name="T47" fmla="*/ 48 h 94"/>
                <a:gd name="T48" fmla="*/ 46 w 178"/>
                <a:gd name="T49" fmla="*/ 54 h 94"/>
                <a:gd name="T50" fmla="*/ 38 w 178"/>
                <a:gd name="T51" fmla="*/ 64 h 94"/>
                <a:gd name="T52" fmla="*/ 48 w 178"/>
                <a:gd name="T53" fmla="*/ 64 h 94"/>
                <a:gd name="T54" fmla="*/ 58 w 178"/>
                <a:gd name="T55" fmla="*/ 64 h 94"/>
                <a:gd name="T56" fmla="*/ 54 w 178"/>
                <a:gd name="T57" fmla="*/ 68 h 94"/>
                <a:gd name="T58" fmla="*/ 34 w 178"/>
                <a:gd name="T59" fmla="*/ 72 h 94"/>
                <a:gd name="T60" fmla="*/ 32 w 178"/>
                <a:gd name="T61" fmla="*/ 76 h 94"/>
                <a:gd name="T62" fmla="*/ 46 w 178"/>
                <a:gd name="T63" fmla="*/ 84 h 94"/>
                <a:gd name="T64" fmla="*/ 74 w 178"/>
                <a:gd name="T65" fmla="*/ 94 h 94"/>
                <a:gd name="T66" fmla="*/ 78 w 178"/>
                <a:gd name="T67" fmla="*/ 94 h 94"/>
                <a:gd name="T68" fmla="*/ 98 w 178"/>
                <a:gd name="T69" fmla="*/ 84 h 94"/>
                <a:gd name="T70" fmla="*/ 110 w 178"/>
                <a:gd name="T71" fmla="*/ 66 h 94"/>
                <a:gd name="T72" fmla="*/ 128 w 178"/>
                <a:gd name="T73" fmla="*/ 50 h 94"/>
                <a:gd name="T74" fmla="*/ 130 w 178"/>
                <a:gd name="T75" fmla="*/ 50 h 94"/>
                <a:gd name="T76" fmla="*/ 136 w 178"/>
                <a:gd name="T77" fmla="*/ 64 h 94"/>
                <a:gd name="T78" fmla="*/ 142 w 178"/>
                <a:gd name="T79" fmla="*/ 80 h 94"/>
                <a:gd name="T80" fmla="*/ 150 w 178"/>
                <a:gd name="T81" fmla="*/ 82 h 94"/>
                <a:gd name="T82" fmla="*/ 172 w 178"/>
                <a:gd name="T83" fmla="*/ 78 h 94"/>
                <a:gd name="T84" fmla="*/ 176 w 178"/>
                <a:gd name="T85" fmla="*/ 72 h 94"/>
                <a:gd name="T86" fmla="*/ 168 w 178"/>
                <a:gd name="T87" fmla="*/ 68 h 94"/>
                <a:gd name="T88" fmla="*/ 162 w 178"/>
                <a:gd name="T89" fmla="*/ 56 h 94"/>
                <a:gd name="T90" fmla="*/ 140 w 178"/>
                <a:gd name="T91" fmla="*/ 34 h 94"/>
                <a:gd name="T92" fmla="*/ 128 w 178"/>
                <a:gd name="T93" fmla="*/ 28 h 94"/>
                <a:gd name="T94" fmla="*/ 128 w 178"/>
                <a:gd name="T95" fmla="*/ 20 h 94"/>
                <a:gd name="T96" fmla="*/ 126 w 178"/>
                <a:gd name="T97" fmla="*/ 18 h 94"/>
                <a:gd name="T98" fmla="*/ 122 w 178"/>
                <a:gd name="T99" fmla="*/ 20 h 94"/>
                <a:gd name="T100" fmla="*/ 118 w 178"/>
                <a:gd name="T101" fmla="*/ 20 h 94"/>
                <a:gd name="T102" fmla="*/ 114 w 178"/>
                <a:gd name="T103" fmla="*/ 14 h 94"/>
                <a:gd name="T104" fmla="*/ 112 w 178"/>
                <a:gd name="T105" fmla="*/ 4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78" h="94">
                  <a:moveTo>
                    <a:pt x="104" y="0"/>
                  </a:moveTo>
                  <a:lnTo>
                    <a:pt x="104" y="0"/>
                  </a:lnTo>
                  <a:lnTo>
                    <a:pt x="92" y="2"/>
                  </a:lnTo>
                  <a:lnTo>
                    <a:pt x="92" y="2"/>
                  </a:lnTo>
                  <a:lnTo>
                    <a:pt x="88" y="2"/>
                  </a:lnTo>
                  <a:lnTo>
                    <a:pt x="88" y="2"/>
                  </a:lnTo>
                  <a:lnTo>
                    <a:pt x="88" y="2"/>
                  </a:lnTo>
                  <a:lnTo>
                    <a:pt x="88" y="2"/>
                  </a:lnTo>
                  <a:lnTo>
                    <a:pt x="86" y="2"/>
                  </a:lnTo>
                  <a:lnTo>
                    <a:pt x="86" y="2"/>
                  </a:lnTo>
                  <a:lnTo>
                    <a:pt x="84" y="2"/>
                  </a:lnTo>
                  <a:lnTo>
                    <a:pt x="84" y="2"/>
                  </a:lnTo>
                  <a:lnTo>
                    <a:pt x="82" y="6"/>
                  </a:lnTo>
                  <a:lnTo>
                    <a:pt x="82" y="6"/>
                  </a:lnTo>
                  <a:lnTo>
                    <a:pt x="74" y="16"/>
                  </a:lnTo>
                  <a:lnTo>
                    <a:pt x="68" y="20"/>
                  </a:lnTo>
                  <a:lnTo>
                    <a:pt x="62" y="20"/>
                  </a:lnTo>
                  <a:lnTo>
                    <a:pt x="62" y="20"/>
                  </a:lnTo>
                  <a:lnTo>
                    <a:pt x="58" y="20"/>
                  </a:lnTo>
                  <a:lnTo>
                    <a:pt x="56" y="16"/>
                  </a:lnTo>
                  <a:lnTo>
                    <a:pt x="56" y="16"/>
                  </a:lnTo>
                  <a:lnTo>
                    <a:pt x="56" y="14"/>
                  </a:lnTo>
                  <a:lnTo>
                    <a:pt x="58" y="12"/>
                  </a:lnTo>
                  <a:lnTo>
                    <a:pt x="62" y="8"/>
                  </a:lnTo>
                  <a:lnTo>
                    <a:pt x="64" y="4"/>
                  </a:lnTo>
                  <a:lnTo>
                    <a:pt x="62" y="2"/>
                  </a:lnTo>
                  <a:lnTo>
                    <a:pt x="58" y="0"/>
                  </a:lnTo>
                  <a:lnTo>
                    <a:pt x="58" y="0"/>
                  </a:lnTo>
                  <a:lnTo>
                    <a:pt x="58" y="0"/>
                  </a:lnTo>
                  <a:lnTo>
                    <a:pt x="58" y="0"/>
                  </a:lnTo>
                  <a:lnTo>
                    <a:pt x="50" y="2"/>
                  </a:lnTo>
                  <a:lnTo>
                    <a:pt x="44" y="4"/>
                  </a:lnTo>
                  <a:lnTo>
                    <a:pt x="44" y="4"/>
                  </a:lnTo>
                  <a:lnTo>
                    <a:pt x="36" y="4"/>
                  </a:lnTo>
                  <a:lnTo>
                    <a:pt x="30" y="6"/>
                  </a:lnTo>
                  <a:lnTo>
                    <a:pt x="30" y="6"/>
                  </a:lnTo>
                  <a:lnTo>
                    <a:pt x="30" y="6"/>
                  </a:lnTo>
                  <a:lnTo>
                    <a:pt x="30" y="6"/>
                  </a:lnTo>
                  <a:lnTo>
                    <a:pt x="28" y="6"/>
                  </a:lnTo>
                  <a:lnTo>
                    <a:pt x="28" y="6"/>
                  </a:lnTo>
                  <a:lnTo>
                    <a:pt x="20" y="6"/>
                  </a:lnTo>
                  <a:lnTo>
                    <a:pt x="10" y="8"/>
                  </a:lnTo>
                  <a:lnTo>
                    <a:pt x="4" y="10"/>
                  </a:lnTo>
                  <a:lnTo>
                    <a:pt x="2" y="14"/>
                  </a:lnTo>
                  <a:lnTo>
                    <a:pt x="0" y="18"/>
                  </a:lnTo>
                  <a:lnTo>
                    <a:pt x="0" y="18"/>
                  </a:lnTo>
                  <a:lnTo>
                    <a:pt x="0" y="20"/>
                  </a:lnTo>
                  <a:lnTo>
                    <a:pt x="2" y="24"/>
                  </a:lnTo>
                  <a:lnTo>
                    <a:pt x="8" y="26"/>
                  </a:lnTo>
                  <a:lnTo>
                    <a:pt x="22" y="30"/>
                  </a:lnTo>
                  <a:lnTo>
                    <a:pt x="22" y="30"/>
                  </a:lnTo>
                  <a:lnTo>
                    <a:pt x="26" y="32"/>
                  </a:lnTo>
                  <a:lnTo>
                    <a:pt x="28" y="34"/>
                  </a:lnTo>
                  <a:lnTo>
                    <a:pt x="30" y="38"/>
                  </a:lnTo>
                  <a:lnTo>
                    <a:pt x="28" y="44"/>
                  </a:lnTo>
                  <a:lnTo>
                    <a:pt x="28" y="46"/>
                  </a:lnTo>
                  <a:lnTo>
                    <a:pt x="30" y="48"/>
                  </a:lnTo>
                  <a:lnTo>
                    <a:pt x="30" y="48"/>
                  </a:lnTo>
                  <a:lnTo>
                    <a:pt x="30" y="50"/>
                  </a:lnTo>
                  <a:lnTo>
                    <a:pt x="32" y="50"/>
                  </a:lnTo>
                  <a:lnTo>
                    <a:pt x="32" y="50"/>
                  </a:lnTo>
                  <a:lnTo>
                    <a:pt x="42" y="50"/>
                  </a:lnTo>
                  <a:lnTo>
                    <a:pt x="52" y="46"/>
                  </a:lnTo>
                  <a:lnTo>
                    <a:pt x="52" y="46"/>
                  </a:lnTo>
                  <a:lnTo>
                    <a:pt x="62" y="42"/>
                  </a:lnTo>
                  <a:lnTo>
                    <a:pt x="70" y="40"/>
                  </a:lnTo>
                  <a:lnTo>
                    <a:pt x="70" y="40"/>
                  </a:lnTo>
                  <a:lnTo>
                    <a:pt x="76" y="42"/>
                  </a:lnTo>
                  <a:lnTo>
                    <a:pt x="76" y="42"/>
                  </a:lnTo>
                  <a:lnTo>
                    <a:pt x="76" y="44"/>
                  </a:lnTo>
                  <a:lnTo>
                    <a:pt x="76" y="44"/>
                  </a:lnTo>
                  <a:lnTo>
                    <a:pt x="72" y="48"/>
                  </a:lnTo>
                  <a:lnTo>
                    <a:pt x="58" y="50"/>
                  </a:lnTo>
                  <a:lnTo>
                    <a:pt x="58" y="50"/>
                  </a:lnTo>
                  <a:lnTo>
                    <a:pt x="46" y="54"/>
                  </a:lnTo>
                  <a:lnTo>
                    <a:pt x="40" y="58"/>
                  </a:lnTo>
                  <a:lnTo>
                    <a:pt x="38" y="64"/>
                  </a:lnTo>
                  <a:lnTo>
                    <a:pt x="38" y="64"/>
                  </a:lnTo>
                  <a:lnTo>
                    <a:pt x="40" y="64"/>
                  </a:lnTo>
                  <a:lnTo>
                    <a:pt x="40" y="64"/>
                  </a:lnTo>
                  <a:lnTo>
                    <a:pt x="48" y="64"/>
                  </a:lnTo>
                  <a:lnTo>
                    <a:pt x="48" y="64"/>
                  </a:lnTo>
                  <a:lnTo>
                    <a:pt x="58" y="64"/>
                  </a:lnTo>
                  <a:lnTo>
                    <a:pt x="58" y="64"/>
                  </a:lnTo>
                  <a:lnTo>
                    <a:pt x="62" y="64"/>
                  </a:lnTo>
                  <a:lnTo>
                    <a:pt x="62" y="64"/>
                  </a:lnTo>
                  <a:lnTo>
                    <a:pt x="54" y="68"/>
                  </a:lnTo>
                  <a:lnTo>
                    <a:pt x="46" y="68"/>
                  </a:lnTo>
                  <a:lnTo>
                    <a:pt x="38" y="70"/>
                  </a:lnTo>
                  <a:lnTo>
                    <a:pt x="34" y="72"/>
                  </a:lnTo>
                  <a:lnTo>
                    <a:pt x="32" y="74"/>
                  </a:lnTo>
                  <a:lnTo>
                    <a:pt x="32" y="74"/>
                  </a:lnTo>
                  <a:lnTo>
                    <a:pt x="32" y="76"/>
                  </a:lnTo>
                  <a:lnTo>
                    <a:pt x="32" y="78"/>
                  </a:lnTo>
                  <a:lnTo>
                    <a:pt x="36" y="80"/>
                  </a:lnTo>
                  <a:lnTo>
                    <a:pt x="46" y="84"/>
                  </a:lnTo>
                  <a:lnTo>
                    <a:pt x="46" y="84"/>
                  </a:lnTo>
                  <a:lnTo>
                    <a:pt x="60" y="88"/>
                  </a:lnTo>
                  <a:lnTo>
                    <a:pt x="74" y="94"/>
                  </a:lnTo>
                  <a:lnTo>
                    <a:pt x="74" y="94"/>
                  </a:lnTo>
                  <a:lnTo>
                    <a:pt x="78" y="94"/>
                  </a:lnTo>
                  <a:lnTo>
                    <a:pt x="78" y="94"/>
                  </a:lnTo>
                  <a:lnTo>
                    <a:pt x="84" y="94"/>
                  </a:lnTo>
                  <a:lnTo>
                    <a:pt x="90" y="90"/>
                  </a:lnTo>
                  <a:lnTo>
                    <a:pt x="98" y="84"/>
                  </a:lnTo>
                  <a:lnTo>
                    <a:pt x="104" y="74"/>
                  </a:lnTo>
                  <a:lnTo>
                    <a:pt x="110" y="66"/>
                  </a:lnTo>
                  <a:lnTo>
                    <a:pt x="110" y="66"/>
                  </a:lnTo>
                  <a:lnTo>
                    <a:pt x="118" y="56"/>
                  </a:lnTo>
                  <a:lnTo>
                    <a:pt x="122" y="52"/>
                  </a:lnTo>
                  <a:lnTo>
                    <a:pt x="128" y="50"/>
                  </a:lnTo>
                  <a:lnTo>
                    <a:pt x="128" y="50"/>
                  </a:lnTo>
                  <a:lnTo>
                    <a:pt x="130" y="50"/>
                  </a:lnTo>
                  <a:lnTo>
                    <a:pt x="130" y="50"/>
                  </a:lnTo>
                  <a:lnTo>
                    <a:pt x="136" y="52"/>
                  </a:lnTo>
                  <a:lnTo>
                    <a:pt x="136" y="56"/>
                  </a:lnTo>
                  <a:lnTo>
                    <a:pt x="136" y="64"/>
                  </a:lnTo>
                  <a:lnTo>
                    <a:pt x="136" y="64"/>
                  </a:lnTo>
                  <a:lnTo>
                    <a:pt x="140" y="76"/>
                  </a:lnTo>
                  <a:lnTo>
                    <a:pt x="142" y="80"/>
                  </a:lnTo>
                  <a:lnTo>
                    <a:pt x="146" y="82"/>
                  </a:lnTo>
                  <a:lnTo>
                    <a:pt x="146" y="82"/>
                  </a:lnTo>
                  <a:lnTo>
                    <a:pt x="150" y="82"/>
                  </a:lnTo>
                  <a:lnTo>
                    <a:pt x="150" y="82"/>
                  </a:lnTo>
                  <a:lnTo>
                    <a:pt x="166" y="80"/>
                  </a:lnTo>
                  <a:lnTo>
                    <a:pt x="172" y="78"/>
                  </a:lnTo>
                  <a:lnTo>
                    <a:pt x="178" y="76"/>
                  </a:lnTo>
                  <a:lnTo>
                    <a:pt x="178" y="76"/>
                  </a:lnTo>
                  <a:lnTo>
                    <a:pt x="176" y="72"/>
                  </a:lnTo>
                  <a:lnTo>
                    <a:pt x="174" y="72"/>
                  </a:lnTo>
                  <a:lnTo>
                    <a:pt x="168" y="68"/>
                  </a:lnTo>
                  <a:lnTo>
                    <a:pt x="168" y="68"/>
                  </a:lnTo>
                  <a:lnTo>
                    <a:pt x="164" y="62"/>
                  </a:lnTo>
                  <a:lnTo>
                    <a:pt x="162" y="56"/>
                  </a:lnTo>
                  <a:lnTo>
                    <a:pt x="162" y="56"/>
                  </a:lnTo>
                  <a:lnTo>
                    <a:pt x="158" y="50"/>
                  </a:lnTo>
                  <a:lnTo>
                    <a:pt x="152" y="44"/>
                  </a:lnTo>
                  <a:lnTo>
                    <a:pt x="140" y="34"/>
                  </a:lnTo>
                  <a:lnTo>
                    <a:pt x="140" y="34"/>
                  </a:lnTo>
                  <a:lnTo>
                    <a:pt x="134" y="32"/>
                  </a:lnTo>
                  <a:lnTo>
                    <a:pt x="128" y="28"/>
                  </a:lnTo>
                  <a:lnTo>
                    <a:pt x="128" y="28"/>
                  </a:lnTo>
                  <a:lnTo>
                    <a:pt x="128" y="24"/>
                  </a:lnTo>
                  <a:lnTo>
                    <a:pt x="128" y="20"/>
                  </a:lnTo>
                  <a:lnTo>
                    <a:pt x="126" y="18"/>
                  </a:lnTo>
                  <a:lnTo>
                    <a:pt x="126" y="18"/>
                  </a:lnTo>
                  <a:lnTo>
                    <a:pt x="126" y="18"/>
                  </a:lnTo>
                  <a:lnTo>
                    <a:pt x="126" y="18"/>
                  </a:lnTo>
                  <a:lnTo>
                    <a:pt x="122" y="20"/>
                  </a:lnTo>
                  <a:lnTo>
                    <a:pt x="122" y="20"/>
                  </a:lnTo>
                  <a:lnTo>
                    <a:pt x="120" y="20"/>
                  </a:lnTo>
                  <a:lnTo>
                    <a:pt x="120" y="20"/>
                  </a:lnTo>
                  <a:lnTo>
                    <a:pt x="118" y="20"/>
                  </a:lnTo>
                  <a:lnTo>
                    <a:pt x="118" y="20"/>
                  </a:lnTo>
                  <a:lnTo>
                    <a:pt x="114" y="18"/>
                  </a:lnTo>
                  <a:lnTo>
                    <a:pt x="114" y="14"/>
                  </a:lnTo>
                  <a:lnTo>
                    <a:pt x="114" y="10"/>
                  </a:lnTo>
                  <a:lnTo>
                    <a:pt x="112" y="4"/>
                  </a:lnTo>
                  <a:lnTo>
                    <a:pt x="112" y="4"/>
                  </a:lnTo>
                  <a:lnTo>
                    <a:pt x="108" y="2"/>
                  </a:lnTo>
                  <a:lnTo>
                    <a:pt x="104"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502" name="Freeform 6"/>
            <p:cNvSpPr>
              <a:spLocks/>
            </p:cNvSpPr>
            <p:nvPr/>
          </p:nvSpPr>
          <p:spPr bwMode="auto">
            <a:xfrm>
              <a:off x="1180" y="978"/>
              <a:ext cx="178" cy="94"/>
            </a:xfrm>
            <a:custGeom>
              <a:avLst/>
              <a:gdLst>
                <a:gd name="T0" fmla="*/ 92 w 178"/>
                <a:gd name="T1" fmla="*/ 2 h 94"/>
                <a:gd name="T2" fmla="*/ 88 w 178"/>
                <a:gd name="T3" fmla="*/ 2 h 94"/>
                <a:gd name="T4" fmla="*/ 86 w 178"/>
                <a:gd name="T5" fmla="*/ 2 h 94"/>
                <a:gd name="T6" fmla="*/ 84 w 178"/>
                <a:gd name="T7" fmla="*/ 2 h 94"/>
                <a:gd name="T8" fmla="*/ 74 w 178"/>
                <a:gd name="T9" fmla="*/ 16 h 94"/>
                <a:gd name="T10" fmla="*/ 62 w 178"/>
                <a:gd name="T11" fmla="*/ 20 h 94"/>
                <a:gd name="T12" fmla="*/ 56 w 178"/>
                <a:gd name="T13" fmla="*/ 16 h 94"/>
                <a:gd name="T14" fmla="*/ 62 w 178"/>
                <a:gd name="T15" fmla="*/ 8 h 94"/>
                <a:gd name="T16" fmla="*/ 58 w 178"/>
                <a:gd name="T17" fmla="*/ 0 h 94"/>
                <a:gd name="T18" fmla="*/ 58 w 178"/>
                <a:gd name="T19" fmla="*/ 0 h 94"/>
                <a:gd name="T20" fmla="*/ 44 w 178"/>
                <a:gd name="T21" fmla="*/ 4 h 94"/>
                <a:gd name="T22" fmla="*/ 30 w 178"/>
                <a:gd name="T23" fmla="*/ 6 h 94"/>
                <a:gd name="T24" fmla="*/ 28 w 178"/>
                <a:gd name="T25" fmla="*/ 6 h 94"/>
                <a:gd name="T26" fmla="*/ 10 w 178"/>
                <a:gd name="T27" fmla="*/ 8 h 94"/>
                <a:gd name="T28" fmla="*/ 0 w 178"/>
                <a:gd name="T29" fmla="*/ 18 h 94"/>
                <a:gd name="T30" fmla="*/ 2 w 178"/>
                <a:gd name="T31" fmla="*/ 24 h 94"/>
                <a:gd name="T32" fmla="*/ 22 w 178"/>
                <a:gd name="T33" fmla="*/ 30 h 94"/>
                <a:gd name="T34" fmla="*/ 30 w 178"/>
                <a:gd name="T35" fmla="*/ 38 h 94"/>
                <a:gd name="T36" fmla="*/ 30 w 178"/>
                <a:gd name="T37" fmla="*/ 48 h 94"/>
                <a:gd name="T38" fmla="*/ 32 w 178"/>
                <a:gd name="T39" fmla="*/ 50 h 94"/>
                <a:gd name="T40" fmla="*/ 52 w 178"/>
                <a:gd name="T41" fmla="*/ 46 h 94"/>
                <a:gd name="T42" fmla="*/ 70 w 178"/>
                <a:gd name="T43" fmla="*/ 40 h 94"/>
                <a:gd name="T44" fmla="*/ 76 w 178"/>
                <a:gd name="T45" fmla="*/ 42 h 94"/>
                <a:gd name="T46" fmla="*/ 72 w 178"/>
                <a:gd name="T47" fmla="*/ 48 h 94"/>
                <a:gd name="T48" fmla="*/ 46 w 178"/>
                <a:gd name="T49" fmla="*/ 54 h 94"/>
                <a:gd name="T50" fmla="*/ 38 w 178"/>
                <a:gd name="T51" fmla="*/ 64 h 94"/>
                <a:gd name="T52" fmla="*/ 48 w 178"/>
                <a:gd name="T53" fmla="*/ 64 h 94"/>
                <a:gd name="T54" fmla="*/ 58 w 178"/>
                <a:gd name="T55" fmla="*/ 64 h 94"/>
                <a:gd name="T56" fmla="*/ 54 w 178"/>
                <a:gd name="T57" fmla="*/ 68 h 94"/>
                <a:gd name="T58" fmla="*/ 34 w 178"/>
                <a:gd name="T59" fmla="*/ 72 h 94"/>
                <a:gd name="T60" fmla="*/ 32 w 178"/>
                <a:gd name="T61" fmla="*/ 76 h 94"/>
                <a:gd name="T62" fmla="*/ 46 w 178"/>
                <a:gd name="T63" fmla="*/ 84 h 94"/>
                <a:gd name="T64" fmla="*/ 74 w 178"/>
                <a:gd name="T65" fmla="*/ 94 h 94"/>
                <a:gd name="T66" fmla="*/ 78 w 178"/>
                <a:gd name="T67" fmla="*/ 94 h 94"/>
                <a:gd name="T68" fmla="*/ 98 w 178"/>
                <a:gd name="T69" fmla="*/ 84 h 94"/>
                <a:gd name="T70" fmla="*/ 110 w 178"/>
                <a:gd name="T71" fmla="*/ 66 h 94"/>
                <a:gd name="T72" fmla="*/ 128 w 178"/>
                <a:gd name="T73" fmla="*/ 50 h 94"/>
                <a:gd name="T74" fmla="*/ 130 w 178"/>
                <a:gd name="T75" fmla="*/ 50 h 94"/>
                <a:gd name="T76" fmla="*/ 136 w 178"/>
                <a:gd name="T77" fmla="*/ 64 h 94"/>
                <a:gd name="T78" fmla="*/ 142 w 178"/>
                <a:gd name="T79" fmla="*/ 80 h 94"/>
                <a:gd name="T80" fmla="*/ 150 w 178"/>
                <a:gd name="T81" fmla="*/ 82 h 94"/>
                <a:gd name="T82" fmla="*/ 172 w 178"/>
                <a:gd name="T83" fmla="*/ 78 h 94"/>
                <a:gd name="T84" fmla="*/ 176 w 178"/>
                <a:gd name="T85" fmla="*/ 72 h 94"/>
                <a:gd name="T86" fmla="*/ 168 w 178"/>
                <a:gd name="T87" fmla="*/ 68 h 94"/>
                <a:gd name="T88" fmla="*/ 162 w 178"/>
                <a:gd name="T89" fmla="*/ 56 h 94"/>
                <a:gd name="T90" fmla="*/ 140 w 178"/>
                <a:gd name="T91" fmla="*/ 34 h 94"/>
                <a:gd name="T92" fmla="*/ 128 w 178"/>
                <a:gd name="T93" fmla="*/ 28 h 94"/>
                <a:gd name="T94" fmla="*/ 128 w 178"/>
                <a:gd name="T95" fmla="*/ 20 h 94"/>
                <a:gd name="T96" fmla="*/ 126 w 178"/>
                <a:gd name="T97" fmla="*/ 18 h 94"/>
                <a:gd name="T98" fmla="*/ 122 w 178"/>
                <a:gd name="T99" fmla="*/ 20 h 94"/>
                <a:gd name="T100" fmla="*/ 118 w 178"/>
                <a:gd name="T101" fmla="*/ 20 h 94"/>
                <a:gd name="T102" fmla="*/ 114 w 178"/>
                <a:gd name="T103" fmla="*/ 14 h 94"/>
                <a:gd name="T104" fmla="*/ 112 w 178"/>
                <a:gd name="T105" fmla="*/ 4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78" h="94">
                  <a:moveTo>
                    <a:pt x="104" y="0"/>
                  </a:moveTo>
                  <a:lnTo>
                    <a:pt x="104" y="0"/>
                  </a:lnTo>
                  <a:lnTo>
                    <a:pt x="92" y="2"/>
                  </a:lnTo>
                  <a:lnTo>
                    <a:pt x="92" y="2"/>
                  </a:lnTo>
                  <a:lnTo>
                    <a:pt x="88" y="2"/>
                  </a:lnTo>
                  <a:lnTo>
                    <a:pt x="88" y="2"/>
                  </a:lnTo>
                  <a:lnTo>
                    <a:pt x="88" y="2"/>
                  </a:lnTo>
                  <a:lnTo>
                    <a:pt x="88" y="2"/>
                  </a:lnTo>
                  <a:lnTo>
                    <a:pt x="86" y="2"/>
                  </a:lnTo>
                  <a:lnTo>
                    <a:pt x="86" y="2"/>
                  </a:lnTo>
                  <a:lnTo>
                    <a:pt x="84" y="2"/>
                  </a:lnTo>
                  <a:lnTo>
                    <a:pt x="84" y="2"/>
                  </a:lnTo>
                  <a:lnTo>
                    <a:pt x="82" y="6"/>
                  </a:lnTo>
                  <a:lnTo>
                    <a:pt x="82" y="6"/>
                  </a:lnTo>
                  <a:lnTo>
                    <a:pt x="74" y="16"/>
                  </a:lnTo>
                  <a:lnTo>
                    <a:pt x="68" y="20"/>
                  </a:lnTo>
                  <a:lnTo>
                    <a:pt x="62" y="20"/>
                  </a:lnTo>
                  <a:lnTo>
                    <a:pt x="62" y="20"/>
                  </a:lnTo>
                  <a:lnTo>
                    <a:pt x="58" y="20"/>
                  </a:lnTo>
                  <a:lnTo>
                    <a:pt x="56" y="16"/>
                  </a:lnTo>
                  <a:lnTo>
                    <a:pt x="56" y="16"/>
                  </a:lnTo>
                  <a:lnTo>
                    <a:pt x="56" y="14"/>
                  </a:lnTo>
                  <a:lnTo>
                    <a:pt x="58" y="12"/>
                  </a:lnTo>
                  <a:lnTo>
                    <a:pt x="62" y="8"/>
                  </a:lnTo>
                  <a:lnTo>
                    <a:pt x="64" y="4"/>
                  </a:lnTo>
                  <a:lnTo>
                    <a:pt x="62" y="2"/>
                  </a:lnTo>
                  <a:lnTo>
                    <a:pt x="58" y="0"/>
                  </a:lnTo>
                  <a:lnTo>
                    <a:pt x="58" y="0"/>
                  </a:lnTo>
                  <a:lnTo>
                    <a:pt x="58" y="0"/>
                  </a:lnTo>
                  <a:lnTo>
                    <a:pt x="58" y="0"/>
                  </a:lnTo>
                  <a:lnTo>
                    <a:pt x="50" y="2"/>
                  </a:lnTo>
                  <a:lnTo>
                    <a:pt x="44" y="4"/>
                  </a:lnTo>
                  <a:lnTo>
                    <a:pt x="44" y="4"/>
                  </a:lnTo>
                  <a:lnTo>
                    <a:pt x="36" y="4"/>
                  </a:lnTo>
                  <a:lnTo>
                    <a:pt x="30" y="6"/>
                  </a:lnTo>
                  <a:lnTo>
                    <a:pt x="30" y="6"/>
                  </a:lnTo>
                  <a:lnTo>
                    <a:pt x="30" y="6"/>
                  </a:lnTo>
                  <a:lnTo>
                    <a:pt x="30" y="6"/>
                  </a:lnTo>
                  <a:lnTo>
                    <a:pt x="28" y="6"/>
                  </a:lnTo>
                  <a:lnTo>
                    <a:pt x="28" y="6"/>
                  </a:lnTo>
                  <a:lnTo>
                    <a:pt x="20" y="6"/>
                  </a:lnTo>
                  <a:lnTo>
                    <a:pt x="10" y="8"/>
                  </a:lnTo>
                  <a:lnTo>
                    <a:pt x="4" y="10"/>
                  </a:lnTo>
                  <a:lnTo>
                    <a:pt x="2" y="14"/>
                  </a:lnTo>
                  <a:lnTo>
                    <a:pt x="0" y="18"/>
                  </a:lnTo>
                  <a:lnTo>
                    <a:pt x="0" y="18"/>
                  </a:lnTo>
                  <a:lnTo>
                    <a:pt x="0" y="20"/>
                  </a:lnTo>
                  <a:lnTo>
                    <a:pt x="2" y="24"/>
                  </a:lnTo>
                  <a:lnTo>
                    <a:pt x="8" y="26"/>
                  </a:lnTo>
                  <a:lnTo>
                    <a:pt x="22" y="30"/>
                  </a:lnTo>
                  <a:lnTo>
                    <a:pt x="22" y="30"/>
                  </a:lnTo>
                  <a:lnTo>
                    <a:pt x="26" y="32"/>
                  </a:lnTo>
                  <a:lnTo>
                    <a:pt x="28" y="34"/>
                  </a:lnTo>
                  <a:lnTo>
                    <a:pt x="30" y="38"/>
                  </a:lnTo>
                  <a:lnTo>
                    <a:pt x="28" y="44"/>
                  </a:lnTo>
                  <a:lnTo>
                    <a:pt x="28" y="46"/>
                  </a:lnTo>
                  <a:lnTo>
                    <a:pt x="30" y="48"/>
                  </a:lnTo>
                  <a:lnTo>
                    <a:pt x="30" y="48"/>
                  </a:lnTo>
                  <a:lnTo>
                    <a:pt x="30" y="50"/>
                  </a:lnTo>
                  <a:lnTo>
                    <a:pt x="32" y="50"/>
                  </a:lnTo>
                  <a:lnTo>
                    <a:pt x="32" y="50"/>
                  </a:lnTo>
                  <a:lnTo>
                    <a:pt x="42" y="50"/>
                  </a:lnTo>
                  <a:lnTo>
                    <a:pt x="52" y="46"/>
                  </a:lnTo>
                  <a:lnTo>
                    <a:pt x="52" y="46"/>
                  </a:lnTo>
                  <a:lnTo>
                    <a:pt x="62" y="42"/>
                  </a:lnTo>
                  <a:lnTo>
                    <a:pt x="70" y="40"/>
                  </a:lnTo>
                  <a:lnTo>
                    <a:pt x="70" y="40"/>
                  </a:lnTo>
                  <a:lnTo>
                    <a:pt x="76" y="42"/>
                  </a:lnTo>
                  <a:lnTo>
                    <a:pt x="76" y="42"/>
                  </a:lnTo>
                  <a:lnTo>
                    <a:pt x="76" y="44"/>
                  </a:lnTo>
                  <a:lnTo>
                    <a:pt x="76" y="44"/>
                  </a:lnTo>
                  <a:lnTo>
                    <a:pt x="72" y="48"/>
                  </a:lnTo>
                  <a:lnTo>
                    <a:pt x="58" y="50"/>
                  </a:lnTo>
                  <a:lnTo>
                    <a:pt x="58" y="50"/>
                  </a:lnTo>
                  <a:lnTo>
                    <a:pt x="46" y="54"/>
                  </a:lnTo>
                  <a:lnTo>
                    <a:pt x="40" y="58"/>
                  </a:lnTo>
                  <a:lnTo>
                    <a:pt x="38" y="64"/>
                  </a:lnTo>
                  <a:lnTo>
                    <a:pt x="38" y="64"/>
                  </a:lnTo>
                  <a:lnTo>
                    <a:pt x="40" y="64"/>
                  </a:lnTo>
                  <a:lnTo>
                    <a:pt x="40" y="64"/>
                  </a:lnTo>
                  <a:lnTo>
                    <a:pt x="48" y="64"/>
                  </a:lnTo>
                  <a:lnTo>
                    <a:pt x="48" y="64"/>
                  </a:lnTo>
                  <a:lnTo>
                    <a:pt x="58" y="64"/>
                  </a:lnTo>
                  <a:lnTo>
                    <a:pt x="58" y="64"/>
                  </a:lnTo>
                  <a:lnTo>
                    <a:pt x="62" y="64"/>
                  </a:lnTo>
                  <a:lnTo>
                    <a:pt x="62" y="64"/>
                  </a:lnTo>
                  <a:lnTo>
                    <a:pt x="54" y="68"/>
                  </a:lnTo>
                  <a:lnTo>
                    <a:pt x="46" y="68"/>
                  </a:lnTo>
                  <a:lnTo>
                    <a:pt x="38" y="70"/>
                  </a:lnTo>
                  <a:lnTo>
                    <a:pt x="34" y="72"/>
                  </a:lnTo>
                  <a:lnTo>
                    <a:pt x="32" y="74"/>
                  </a:lnTo>
                  <a:lnTo>
                    <a:pt x="32" y="74"/>
                  </a:lnTo>
                  <a:lnTo>
                    <a:pt x="32" y="76"/>
                  </a:lnTo>
                  <a:lnTo>
                    <a:pt x="32" y="78"/>
                  </a:lnTo>
                  <a:lnTo>
                    <a:pt x="36" y="80"/>
                  </a:lnTo>
                  <a:lnTo>
                    <a:pt x="46" y="84"/>
                  </a:lnTo>
                  <a:lnTo>
                    <a:pt x="46" y="84"/>
                  </a:lnTo>
                  <a:lnTo>
                    <a:pt x="60" y="88"/>
                  </a:lnTo>
                  <a:lnTo>
                    <a:pt x="74" y="94"/>
                  </a:lnTo>
                  <a:lnTo>
                    <a:pt x="74" y="94"/>
                  </a:lnTo>
                  <a:lnTo>
                    <a:pt x="78" y="94"/>
                  </a:lnTo>
                  <a:lnTo>
                    <a:pt x="78" y="94"/>
                  </a:lnTo>
                  <a:lnTo>
                    <a:pt x="84" y="94"/>
                  </a:lnTo>
                  <a:lnTo>
                    <a:pt x="90" y="90"/>
                  </a:lnTo>
                  <a:lnTo>
                    <a:pt x="98" y="84"/>
                  </a:lnTo>
                  <a:lnTo>
                    <a:pt x="104" y="74"/>
                  </a:lnTo>
                  <a:lnTo>
                    <a:pt x="110" y="66"/>
                  </a:lnTo>
                  <a:lnTo>
                    <a:pt x="110" y="66"/>
                  </a:lnTo>
                  <a:lnTo>
                    <a:pt x="118" y="56"/>
                  </a:lnTo>
                  <a:lnTo>
                    <a:pt x="122" y="52"/>
                  </a:lnTo>
                  <a:lnTo>
                    <a:pt x="128" y="50"/>
                  </a:lnTo>
                  <a:lnTo>
                    <a:pt x="128" y="50"/>
                  </a:lnTo>
                  <a:lnTo>
                    <a:pt x="130" y="50"/>
                  </a:lnTo>
                  <a:lnTo>
                    <a:pt x="130" y="50"/>
                  </a:lnTo>
                  <a:lnTo>
                    <a:pt x="136" y="52"/>
                  </a:lnTo>
                  <a:lnTo>
                    <a:pt x="136" y="56"/>
                  </a:lnTo>
                  <a:lnTo>
                    <a:pt x="136" y="64"/>
                  </a:lnTo>
                  <a:lnTo>
                    <a:pt x="136" y="64"/>
                  </a:lnTo>
                  <a:lnTo>
                    <a:pt x="140" y="76"/>
                  </a:lnTo>
                  <a:lnTo>
                    <a:pt x="142" y="80"/>
                  </a:lnTo>
                  <a:lnTo>
                    <a:pt x="146" y="82"/>
                  </a:lnTo>
                  <a:lnTo>
                    <a:pt x="146" y="82"/>
                  </a:lnTo>
                  <a:lnTo>
                    <a:pt x="150" y="82"/>
                  </a:lnTo>
                  <a:lnTo>
                    <a:pt x="150" y="82"/>
                  </a:lnTo>
                  <a:lnTo>
                    <a:pt x="166" y="80"/>
                  </a:lnTo>
                  <a:lnTo>
                    <a:pt x="172" y="78"/>
                  </a:lnTo>
                  <a:lnTo>
                    <a:pt x="178" y="76"/>
                  </a:lnTo>
                  <a:lnTo>
                    <a:pt x="178" y="76"/>
                  </a:lnTo>
                  <a:lnTo>
                    <a:pt x="176" y="72"/>
                  </a:lnTo>
                  <a:lnTo>
                    <a:pt x="174" y="72"/>
                  </a:lnTo>
                  <a:lnTo>
                    <a:pt x="168" y="68"/>
                  </a:lnTo>
                  <a:lnTo>
                    <a:pt x="168" y="68"/>
                  </a:lnTo>
                  <a:lnTo>
                    <a:pt x="164" y="62"/>
                  </a:lnTo>
                  <a:lnTo>
                    <a:pt x="162" y="56"/>
                  </a:lnTo>
                  <a:lnTo>
                    <a:pt x="162" y="56"/>
                  </a:lnTo>
                  <a:lnTo>
                    <a:pt x="158" y="50"/>
                  </a:lnTo>
                  <a:lnTo>
                    <a:pt x="152" y="44"/>
                  </a:lnTo>
                  <a:lnTo>
                    <a:pt x="140" y="34"/>
                  </a:lnTo>
                  <a:lnTo>
                    <a:pt x="140" y="34"/>
                  </a:lnTo>
                  <a:lnTo>
                    <a:pt x="134" y="32"/>
                  </a:lnTo>
                  <a:lnTo>
                    <a:pt x="128" y="28"/>
                  </a:lnTo>
                  <a:lnTo>
                    <a:pt x="128" y="28"/>
                  </a:lnTo>
                  <a:lnTo>
                    <a:pt x="128" y="24"/>
                  </a:lnTo>
                  <a:lnTo>
                    <a:pt x="128" y="20"/>
                  </a:lnTo>
                  <a:lnTo>
                    <a:pt x="126" y="18"/>
                  </a:lnTo>
                  <a:lnTo>
                    <a:pt x="126" y="18"/>
                  </a:lnTo>
                  <a:lnTo>
                    <a:pt x="126" y="18"/>
                  </a:lnTo>
                  <a:lnTo>
                    <a:pt x="126" y="18"/>
                  </a:lnTo>
                  <a:lnTo>
                    <a:pt x="122" y="20"/>
                  </a:lnTo>
                  <a:lnTo>
                    <a:pt x="122" y="20"/>
                  </a:lnTo>
                  <a:lnTo>
                    <a:pt x="120" y="20"/>
                  </a:lnTo>
                  <a:lnTo>
                    <a:pt x="120" y="20"/>
                  </a:lnTo>
                  <a:lnTo>
                    <a:pt x="118" y="20"/>
                  </a:lnTo>
                  <a:lnTo>
                    <a:pt x="118" y="20"/>
                  </a:lnTo>
                  <a:lnTo>
                    <a:pt x="114" y="18"/>
                  </a:lnTo>
                  <a:lnTo>
                    <a:pt x="114" y="14"/>
                  </a:lnTo>
                  <a:lnTo>
                    <a:pt x="114" y="10"/>
                  </a:lnTo>
                  <a:lnTo>
                    <a:pt x="112" y="4"/>
                  </a:lnTo>
                  <a:lnTo>
                    <a:pt x="112" y="4"/>
                  </a:lnTo>
                  <a:lnTo>
                    <a:pt x="108" y="2"/>
                  </a:lnTo>
                  <a:lnTo>
                    <a:pt x="10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503" name="Freeform 7"/>
            <p:cNvSpPr>
              <a:spLocks/>
            </p:cNvSpPr>
            <p:nvPr/>
          </p:nvSpPr>
          <p:spPr bwMode="auto">
            <a:xfrm>
              <a:off x="1296" y="960"/>
              <a:ext cx="120" cy="48"/>
            </a:xfrm>
            <a:custGeom>
              <a:avLst/>
              <a:gdLst>
                <a:gd name="T0" fmla="*/ 42 w 120"/>
                <a:gd name="T1" fmla="*/ 0 h 48"/>
                <a:gd name="T2" fmla="*/ 42 w 120"/>
                <a:gd name="T3" fmla="*/ 0 h 48"/>
                <a:gd name="T4" fmla="*/ 36 w 120"/>
                <a:gd name="T5" fmla="*/ 0 h 48"/>
                <a:gd name="T6" fmla="*/ 32 w 120"/>
                <a:gd name="T7" fmla="*/ 2 h 48"/>
                <a:gd name="T8" fmla="*/ 26 w 120"/>
                <a:gd name="T9" fmla="*/ 10 h 48"/>
                <a:gd name="T10" fmla="*/ 26 w 120"/>
                <a:gd name="T11" fmla="*/ 10 h 48"/>
                <a:gd name="T12" fmla="*/ 18 w 120"/>
                <a:gd name="T13" fmla="*/ 14 h 48"/>
                <a:gd name="T14" fmla="*/ 10 w 120"/>
                <a:gd name="T15" fmla="*/ 18 h 48"/>
                <a:gd name="T16" fmla="*/ 10 w 120"/>
                <a:gd name="T17" fmla="*/ 18 h 48"/>
                <a:gd name="T18" fmla="*/ 4 w 120"/>
                <a:gd name="T19" fmla="*/ 20 h 48"/>
                <a:gd name="T20" fmla="*/ 2 w 120"/>
                <a:gd name="T21" fmla="*/ 22 h 48"/>
                <a:gd name="T22" fmla="*/ 0 w 120"/>
                <a:gd name="T23" fmla="*/ 24 h 48"/>
                <a:gd name="T24" fmla="*/ 0 w 120"/>
                <a:gd name="T25" fmla="*/ 24 h 48"/>
                <a:gd name="T26" fmla="*/ 2 w 120"/>
                <a:gd name="T27" fmla="*/ 28 h 48"/>
                <a:gd name="T28" fmla="*/ 4 w 120"/>
                <a:gd name="T29" fmla="*/ 30 h 48"/>
                <a:gd name="T30" fmla="*/ 12 w 120"/>
                <a:gd name="T31" fmla="*/ 32 h 48"/>
                <a:gd name="T32" fmla="*/ 12 w 120"/>
                <a:gd name="T33" fmla="*/ 32 h 48"/>
                <a:gd name="T34" fmla="*/ 12 w 120"/>
                <a:gd name="T35" fmla="*/ 32 h 48"/>
                <a:gd name="T36" fmla="*/ 12 w 120"/>
                <a:gd name="T37" fmla="*/ 32 h 48"/>
                <a:gd name="T38" fmla="*/ 22 w 120"/>
                <a:gd name="T39" fmla="*/ 30 h 48"/>
                <a:gd name="T40" fmla="*/ 22 w 120"/>
                <a:gd name="T41" fmla="*/ 30 h 48"/>
                <a:gd name="T42" fmla="*/ 34 w 120"/>
                <a:gd name="T43" fmla="*/ 28 h 48"/>
                <a:gd name="T44" fmla="*/ 34 w 120"/>
                <a:gd name="T45" fmla="*/ 28 h 48"/>
                <a:gd name="T46" fmla="*/ 38 w 120"/>
                <a:gd name="T47" fmla="*/ 28 h 48"/>
                <a:gd name="T48" fmla="*/ 40 w 120"/>
                <a:gd name="T49" fmla="*/ 32 h 48"/>
                <a:gd name="T50" fmla="*/ 40 w 120"/>
                <a:gd name="T51" fmla="*/ 32 h 48"/>
                <a:gd name="T52" fmla="*/ 30 w 120"/>
                <a:gd name="T53" fmla="*/ 40 h 48"/>
                <a:gd name="T54" fmla="*/ 30 w 120"/>
                <a:gd name="T55" fmla="*/ 40 h 48"/>
                <a:gd name="T56" fmla="*/ 34 w 120"/>
                <a:gd name="T57" fmla="*/ 42 h 48"/>
                <a:gd name="T58" fmla="*/ 38 w 120"/>
                <a:gd name="T59" fmla="*/ 46 h 48"/>
                <a:gd name="T60" fmla="*/ 48 w 120"/>
                <a:gd name="T61" fmla="*/ 48 h 48"/>
                <a:gd name="T62" fmla="*/ 48 w 120"/>
                <a:gd name="T63" fmla="*/ 48 h 48"/>
                <a:gd name="T64" fmla="*/ 62 w 120"/>
                <a:gd name="T65" fmla="*/ 46 h 48"/>
                <a:gd name="T66" fmla="*/ 76 w 120"/>
                <a:gd name="T67" fmla="*/ 44 h 48"/>
                <a:gd name="T68" fmla="*/ 76 w 120"/>
                <a:gd name="T69" fmla="*/ 44 h 48"/>
                <a:gd name="T70" fmla="*/ 96 w 120"/>
                <a:gd name="T71" fmla="*/ 38 h 48"/>
                <a:gd name="T72" fmla="*/ 108 w 120"/>
                <a:gd name="T73" fmla="*/ 32 h 48"/>
                <a:gd name="T74" fmla="*/ 118 w 120"/>
                <a:gd name="T75" fmla="*/ 26 h 48"/>
                <a:gd name="T76" fmla="*/ 118 w 120"/>
                <a:gd name="T77" fmla="*/ 26 h 48"/>
                <a:gd name="T78" fmla="*/ 120 w 120"/>
                <a:gd name="T79" fmla="*/ 20 h 48"/>
                <a:gd name="T80" fmla="*/ 118 w 120"/>
                <a:gd name="T81" fmla="*/ 18 h 48"/>
                <a:gd name="T82" fmla="*/ 116 w 120"/>
                <a:gd name="T83" fmla="*/ 16 h 48"/>
                <a:gd name="T84" fmla="*/ 116 w 120"/>
                <a:gd name="T85" fmla="*/ 16 h 48"/>
                <a:gd name="T86" fmla="*/ 108 w 120"/>
                <a:gd name="T87" fmla="*/ 14 h 48"/>
                <a:gd name="T88" fmla="*/ 108 w 120"/>
                <a:gd name="T89" fmla="*/ 14 h 48"/>
                <a:gd name="T90" fmla="*/ 96 w 120"/>
                <a:gd name="T91" fmla="*/ 16 h 48"/>
                <a:gd name="T92" fmla="*/ 96 w 120"/>
                <a:gd name="T93" fmla="*/ 16 h 48"/>
                <a:gd name="T94" fmla="*/ 86 w 120"/>
                <a:gd name="T95" fmla="*/ 18 h 48"/>
                <a:gd name="T96" fmla="*/ 86 w 120"/>
                <a:gd name="T97" fmla="*/ 18 h 48"/>
                <a:gd name="T98" fmla="*/ 84 w 120"/>
                <a:gd name="T99" fmla="*/ 18 h 48"/>
                <a:gd name="T100" fmla="*/ 84 w 120"/>
                <a:gd name="T101" fmla="*/ 18 h 48"/>
                <a:gd name="T102" fmla="*/ 78 w 120"/>
                <a:gd name="T103" fmla="*/ 16 h 48"/>
                <a:gd name="T104" fmla="*/ 74 w 120"/>
                <a:gd name="T105" fmla="*/ 12 h 48"/>
                <a:gd name="T106" fmla="*/ 70 w 120"/>
                <a:gd name="T107" fmla="*/ 8 h 48"/>
                <a:gd name="T108" fmla="*/ 66 w 120"/>
                <a:gd name="T109" fmla="*/ 4 h 48"/>
                <a:gd name="T110" fmla="*/ 66 w 120"/>
                <a:gd name="T111" fmla="*/ 4 h 48"/>
                <a:gd name="T112" fmla="*/ 54 w 120"/>
                <a:gd name="T113" fmla="*/ 2 h 48"/>
                <a:gd name="T114" fmla="*/ 44 w 120"/>
                <a:gd name="T115" fmla="*/ 0 h 48"/>
                <a:gd name="T116" fmla="*/ 44 w 120"/>
                <a:gd name="T117" fmla="*/ 0 h 48"/>
                <a:gd name="T118" fmla="*/ 42 w 120"/>
                <a:gd name="T119"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0" h="48">
                  <a:moveTo>
                    <a:pt x="42" y="0"/>
                  </a:moveTo>
                  <a:lnTo>
                    <a:pt x="42" y="0"/>
                  </a:lnTo>
                  <a:lnTo>
                    <a:pt x="36" y="0"/>
                  </a:lnTo>
                  <a:lnTo>
                    <a:pt x="32" y="2"/>
                  </a:lnTo>
                  <a:lnTo>
                    <a:pt x="26" y="10"/>
                  </a:lnTo>
                  <a:lnTo>
                    <a:pt x="26" y="10"/>
                  </a:lnTo>
                  <a:lnTo>
                    <a:pt x="18" y="14"/>
                  </a:lnTo>
                  <a:lnTo>
                    <a:pt x="10" y="18"/>
                  </a:lnTo>
                  <a:lnTo>
                    <a:pt x="10" y="18"/>
                  </a:lnTo>
                  <a:lnTo>
                    <a:pt x="4" y="20"/>
                  </a:lnTo>
                  <a:lnTo>
                    <a:pt x="2" y="22"/>
                  </a:lnTo>
                  <a:lnTo>
                    <a:pt x="0" y="24"/>
                  </a:lnTo>
                  <a:lnTo>
                    <a:pt x="0" y="24"/>
                  </a:lnTo>
                  <a:lnTo>
                    <a:pt x="2" y="28"/>
                  </a:lnTo>
                  <a:lnTo>
                    <a:pt x="4" y="30"/>
                  </a:lnTo>
                  <a:lnTo>
                    <a:pt x="12" y="32"/>
                  </a:lnTo>
                  <a:lnTo>
                    <a:pt x="12" y="32"/>
                  </a:lnTo>
                  <a:lnTo>
                    <a:pt x="12" y="32"/>
                  </a:lnTo>
                  <a:lnTo>
                    <a:pt x="12" y="32"/>
                  </a:lnTo>
                  <a:lnTo>
                    <a:pt x="22" y="30"/>
                  </a:lnTo>
                  <a:lnTo>
                    <a:pt x="22" y="30"/>
                  </a:lnTo>
                  <a:lnTo>
                    <a:pt x="34" y="28"/>
                  </a:lnTo>
                  <a:lnTo>
                    <a:pt x="34" y="28"/>
                  </a:lnTo>
                  <a:lnTo>
                    <a:pt x="38" y="28"/>
                  </a:lnTo>
                  <a:lnTo>
                    <a:pt x="40" y="32"/>
                  </a:lnTo>
                  <a:lnTo>
                    <a:pt x="40" y="32"/>
                  </a:lnTo>
                  <a:lnTo>
                    <a:pt x="30" y="40"/>
                  </a:lnTo>
                  <a:lnTo>
                    <a:pt x="30" y="40"/>
                  </a:lnTo>
                  <a:lnTo>
                    <a:pt x="34" y="42"/>
                  </a:lnTo>
                  <a:lnTo>
                    <a:pt x="38" y="46"/>
                  </a:lnTo>
                  <a:lnTo>
                    <a:pt x="48" y="48"/>
                  </a:lnTo>
                  <a:lnTo>
                    <a:pt x="48" y="48"/>
                  </a:lnTo>
                  <a:lnTo>
                    <a:pt x="62" y="46"/>
                  </a:lnTo>
                  <a:lnTo>
                    <a:pt x="76" y="44"/>
                  </a:lnTo>
                  <a:lnTo>
                    <a:pt x="76" y="44"/>
                  </a:lnTo>
                  <a:lnTo>
                    <a:pt x="96" y="38"/>
                  </a:lnTo>
                  <a:lnTo>
                    <a:pt x="108" y="32"/>
                  </a:lnTo>
                  <a:lnTo>
                    <a:pt x="118" y="26"/>
                  </a:lnTo>
                  <a:lnTo>
                    <a:pt x="118" y="26"/>
                  </a:lnTo>
                  <a:lnTo>
                    <a:pt x="120" y="20"/>
                  </a:lnTo>
                  <a:lnTo>
                    <a:pt x="118" y="18"/>
                  </a:lnTo>
                  <a:lnTo>
                    <a:pt x="116" y="16"/>
                  </a:lnTo>
                  <a:lnTo>
                    <a:pt x="116" y="16"/>
                  </a:lnTo>
                  <a:lnTo>
                    <a:pt x="108" y="14"/>
                  </a:lnTo>
                  <a:lnTo>
                    <a:pt x="108" y="14"/>
                  </a:lnTo>
                  <a:lnTo>
                    <a:pt x="96" y="16"/>
                  </a:lnTo>
                  <a:lnTo>
                    <a:pt x="96" y="16"/>
                  </a:lnTo>
                  <a:lnTo>
                    <a:pt x="86" y="18"/>
                  </a:lnTo>
                  <a:lnTo>
                    <a:pt x="86" y="18"/>
                  </a:lnTo>
                  <a:lnTo>
                    <a:pt x="84" y="18"/>
                  </a:lnTo>
                  <a:lnTo>
                    <a:pt x="84" y="18"/>
                  </a:lnTo>
                  <a:lnTo>
                    <a:pt x="78" y="16"/>
                  </a:lnTo>
                  <a:lnTo>
                    <a:pt x="74" y="12"/>
                  </a:lnTo>
                  <a:lnTo>
                    <a:pt x="70" y="8"/>
                  </a:lnTo>
                  <a:lnTo>
                    <a:pt x="66" y="4"/>
                  </a:lnTo>
                  <a:lnTo>
                    <a:pt x="66" y="4"/>
                  </a:lnTo>
                  <a:lnTo>
                    <a:pt x="54" y="2"/>
                  </a:lnTo>
                  <a:lnTo>
                    <a:pt x="44" y="0"/>
                  </a:lnTo>
                  <a:lnTo>
                    <a:pt x="44" y="0"/>
                  </a:lnTo>
                  <a:lnTo>
                    <a:pt x="42"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504" name="Freeform 8"/>
            <p:cNvSpPr>
              <a:spLocks/>
            </p:cNvSpPr>
            <p:nvPr/>
          </p:nvSpPr>
          <p:spPr bwMode="auto">
            <a:xfrm>
              <a:off x="1296" y="960"/>
              <a:ext cx="120" cy="48"/>
            </a:xfrm>
            <a:custGeom>
              <a:avLst/>
              <a:gdLst>
                <a:gd name="T0" fmla="*/ 42 w 120"/>
                <a:gd name="T1" fmla="*/ 0 h 48"/>
                <a:gd name="T2" fmla="*/ 42 w 120"/>
                <a:gd name="T3" fmla="*/ 0 h 48"/>
                <a:gd name="T4" fmla="*/ 36 w 120"/>
                <a:gd name="T5" fmla="*/ 0 h 48"/>
                <a:gd name="T6" fmla="*/ 32 w 120"/>
                <a:gd name="T7" fmla="*/ 2 h 48"/>
                <a:gd name="T8" fmla="*/ 26 w 120"/>
                <a:gd name="T9" fmla="*/ 10 h 48"/>
                <a:gd name="T10" fmla="*/ 26 w 120"/>
                <a:gd name="T11" fmla="*/ 10 h 48"/>
                <a:gd name="T12" fmla="*/ 18 w 120"/>
                <a:gd name="T13" fmla="*/ 14 h 48"/>
                <a:gd name="T14" fmla="*/ 10 w 120"/>
                <a:gd name="T15" fmla="*/ 18 h 48"/>
                <a:gd name="T16" fmla="*/ 10 w 120"/>
                <a:gd name="T17" fmla="*/ 18 h 48"/>
                <a:gd name="T18" fmla="*/ 4 w 120"/>
                <a:gd name="T19" fmla="*/ 20 h 48"/>
                <a:gd name="T20" fmla="*/ 2 w 120"/>
                <a:gd name="T21" fmla="*/ 22 h 48"/>
                <a:gd name="T22" fmla="*/ 0 w 120"/>
                <a:gd name="T23" fmla="*/ 24 h 48"/>
                <a:gd name="T24" fmla="*/ 0 w 120"/>
                <a:gd name="T25" fmla="*/ 24 h 48"/>
                <a:gd name="T26" fmla="*/ 2 w 120"/>
                <a:gd name="T27" fmla="*/ 28 h 48"/>
                <a:gd name="T28" fmla="*/ 4 w 120"/>
                <a:gd name="T29" fmla="*/ 30 h 48"/>
                <a:gd name="T30" fmla="*/ 12 w 120"/>
                <a:gd name="T31" fmla="*/ 32 h 48"/>
                <a:gd name="T32" fmla="*/ 12 w 120"/>
                <a:gd name="T33" fmla="*/ 32 h 48"/>
                <a:gd name="T34" fmla="*/ 12 w 120"/>
                <a:gd name="T35" fmla="*/ 32 h 48"/>
                <a:gd name="T36" fmla="*/ 12 w 120"/>
                <a:gd name="T37" fmla="*/ 32 h 48"/>
                <a:gd name="T38" fmla="*/ 22 w 120"/>
                <a:gd name="T39" fmla="*/ 30 h 48"/>
                <a:gd name="T40" fmla="*/ 22 w 120"/>
                <a:gd name="T41" fmla="*/ 30 h 48"/>
                <a:gd name="T42" fmla="*/ 34 w 120"/>
                <a:gd name="T43" fmla="*/ 28 h 48"/>
                <a:gd name="T44" fmla="*/ 34 w 120"/>
                <a:gd name="T45" fmla="*/ 28 h 48"/>
                <a:gd name="T46" fmla="*/ 38 w 120"/>
                <a:gd name="T47" fmla="*/ 28 h 48"/>
                <a:gd name="T48" fmla="*/ 40 w 120"/>
                <a:gd name="T49" fmla="*/ 32 h 48"/>
                <a:gd name="T50" fmla="*/ 40 w 120"/>
                <a:gd name="T51" fmla="*/ 32 h 48"/>
                <a:gd name="T52" fmla="*/ 30 w 120"/>
                <a:gd name="T53" fmla="*/ 40 h 48"/>
                <a:gd name="T54" fmla="*/ 30 w 120"/>
                <a:gd name="T55" fmla="*/ 40 h 48"/>
                <a:gd name="T56" fmla="*/ 34 w 120"/>
                <a:gd name="T57" fmla="*/ 42 h 48"/>
                <a:gd name="T58" fmla="*/ 38 w 120"/>
                <a:gd name="T59" fmla="*/ 46 h 48"/>
                <a:gd name="T60" fmla="*/ 48 w 120"/>
                <a:gd name="T61" fmla="*/ 48 h 48"/>
                <a:gd name="T62" fmla="*/ 48 w 120"/>
                <a:gd name="T63" fmla="*/ 48 h 48"/>
                <a:gd name="T64" fmla="*/ 62 w 120"/>
                <a:gd name="T65" fmla="*/ 46 h 48"/>
                <a:gd name="T66" fmla="*/ 76 w 120"/>
                <a:gd name="T67" fmla="*/ 44 h 48"/>
                <a:gd name="T68" fmla="*/ 76 w 120"/>
                <a:gd name="T69" fmla="*/ 44 h 48"/>
                <a:gd name="T70" fmla="*/ 96 w 120"/>
                <a:gd name="T71" fmla="*/ 38 h 48"/>
                <a:gd name="T72" fmla="*/ 108 w 120"/>
                <a:gd name="T73" fmla="*/ 32 h 48"/>
                <a:gd name="T74" fmla="*/ 118 w 120"/>
                <a:gd name="T75" fmla="*/ 26 h 48"/>
                <a:gd name="T76" fmla="*/ 118 w 120"/>
                <a:gd name="T77" fmla="*/ 26 h 48"/>
                <a:gd name="T78" fmla="*/ 120 w 120"/>
                <a:gd name="T79" fmla="*/ 20 h 48"/>
                <a:gd name="T80" fmla="*/ 118 w 120"/>
                <a:gd name="T81" fmla="*/ 18 h 48"/>
                <a:gd name="T82" fmla="*/ 116 w 120"/>
                <a:gd name="T83" fmla="*/ 16 h 48"/>
                <a:gd name="T84" fmla="*/ 116 w 120"/>
                <a:gd name="T85" fmla="*/ 16 h 48"/>
                <a:gd name="T86" fmla="*/ 108 w 120"/>
                <a:gd name="T87" fmla="*/ 14 h 48"/>
                <a:gd name="T88" fmla="*/ 108 w 120"/>
                <a:gd name="T89" fmla="*/ 14 h 48"/>
                <a:gd name="T90" fmla="*/ 96 w 120"/>
                <a:gd name="T91" fmla="*/ 16 h 48"/>
                <a:gd name="T92" fmla="*/ 96 w 120"/>
                <a:gd name="T93" fmla="*/ 16 h 48"/>
                <a:gd name="T94" fmla="*/ 86 w 120"/>
                <a:gd name="T95" fmla="*/ 18 h 48"/>
                <a:gd name="T96" fmla="*/ 86 w 120"/>
                <a:gd name="T97" fmla="*/ 18 h 48"/>
                <a:gd name="T98" fmla="*/ 84 w 120"/>
                <a:gd name="T99" fmla="*/ 18 h 48"/>
                <a:gd name="T100" fmla="*/ 84 w 120"/>
                <a:gd name="T101" fmla="*/ 18 h 48"/>
                <a:gd name="T102" fmla="*/ 78 w 120"/>
                <a:gd name="T103" fmla="*/ 16 h 48"/>
                <a:gd name="T104" fmla="*/ 74 w 120"/>
                <a:gd name="T105" fmla="*/ 12 h 48"/>
                <a:gd name="T106" fmla="*/ 70 w 120"/>
                <a:gd name="T107" fmla="*/ 8 h 48"/>
                <a:gd name="T108" fmla="*/ 66 w 120"/>
                <a:gd name="T109" fmla="*/ 4 h 48"/>
                <a:gd name="T110" fmla="*/ 66 w 120"/>
                <a:gd name="T111" fmla="*/ 4 h 48"/>
                <a:gd name="T112" fmla="*/ 54 w 120"/>
                <a:gd name="T113" fmla="*/ 2 h 48"/>
                <a:gd name="T114" fmla="*/ 44 w 120"/>
                <a:gd name="T115" fmla="*/ 0 h 48"/>
                <a:gd name="T116" fmla="*/ 44 w 120"/>
                <a:gd name="T117" fmla="*/ 0 h 48"/>
                <a:gd name="T118" fmla="*/ 42 w 120"/>
                <a:gd name="T119"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0" h="48">
                  <a:moveTo>
                    <a:pt x="42" y="0"/>
                  </a:moveTo>
                  <a:lnTo>
                    <a:pt x="42" y="0"/>
                  </a:lnTo>
                  <a:lnTo>
                    <a:pt x="36" y="0"/>
                  </a:lnTo>
                  <a:lnTo>
                    <a:pt x="32" y="2"/>
                  </a:lnTo>
                  <a:lnTo>
                    <a:pt x="26" y="10"/>
                  </a:lnTo>
                  <a:lnTo>
                    <a:pt x="26" y="10"/>
                  </a:lnTo>
                  <a:lnTo>
                    <a:pt x="18" y="14"/>
                  </a:lnTo>
                  <a:lnTo>
                    <a:pt x="10" y="18"/>
                  </a:lnTo>
                  <a:lnTo>
                    <a:pt x="10" y="18"/>
                  </a:lnTo>
                  <a:lnTo>
                    <a:pt x="4" y="20"/>
                  </a:lnTo>
                  <a:lnTo>
                    <a:pt x="2" y="22"/>
                  </a:lnTo>
                  <a:lnTo>
                    <a:pt x="0" y="24"/>
                  </a:lnTo>
                  <a:lnTo>
                    <a:pt x="0" y="24"/>
                  </a:lnTo>
                  <a:lnTo>
                    <a:pt x="2" y="28"/>
                  </a:lnTo>
                  <a:lnTo>
                    <a:pt x="4" y="30"/>
                  </a:lnTo>
                  <a:lnTo>
                    <a:pt x="12" y="32"/>
                  </a:lnTo>
                  <a:lnTo>
                    <a:pt x="12" y="32"/>
                  </a:lnTo>
                  <a:lnTo>
                    <a:pt x="12" y="32"/>
                  </a:lnTo>
                  <a:lnTo>
                    <a:pt x="12" y="32"/>
                  </a:lnTo>
                  <a:lnTo>
                    <a:pt x="22" y="30"/>
                  </a:lnTo>
                  <a:lnTo>
                    <a:pt x="22" y="30"/>
                  </a:lnTo>
                  <a:lnTo>
                    <a:pt x="34" y="28"/>
                  </a:lnTo>
                  <a:lnTo>
                    <a:pt x="34" y="28"/>
                  </a:lnTo>
                  <a:lnTo>
                    <a:pt x="38" y="28"/>
                  </a:lnTo>
                  <a:lnTo>
                    <a:pt x="40" y="32"/>
                  </a:lnTo>
                  <a:lnTo>
                    <a:pt x="40" y="32"/>
                  </a:lnTo>
                  <a:lnTo>
                    <a:pt x="30" y="40"/>
                  </a:lnTo>
                  <a:lnTo>
                    <a:pt x="30" y="40"/>
                  </a:lnTo>
                  <a:lnTo>
                    <a:pt x="34" y="42"/>
                  </a:lnTo>
                  <a:lnTo>
                    <a:pt x="38" y="46"/>
                  </a:lnTo>
                  <a:lnTo>
                    <a:pt x="48" y="48"/>
                  </a:lnTo>
                  <a:lnTo>
                    <a:pt x="48" y="48"/>
                  </a:lnTo>
                  <a:lnTo>
                    <a:pt x="62" y="46"/>
                  </a:lnTo>
                  <a:lnTo>
                    <a:pt x="76" y="44"/>
                  </a:lnTo>
                  <a:lnTo>
                    <a:pt x="76" y="44"/>
                  </a:lnTo>
                  <a:lnTo>
                    <a:pt x="96" y="38"/>
                  </a:lnTo>
                  <a:lnTo>
                    <a:pt x="108" y="32"/>
                  </a:lnTo>
                  <a:lnTo>
                    <a:pt x="118" y="26"/>
                  </a:lnTo>
                  <a:lnTo>
                    <a:pt x="118" y="26"/>
                  </a:lnTo>
                  <a:lnTo>
                    <a:pt x="120" y="20"/>
                  </a:lnTo>
                  <a:lnTo>
                    <a:pt x="118" y="18"/>
                  </a:lnTo>
                  <a:lnTo>
                    <a:pt x="116" y="16"/>
                  </a:lnTo>
                  <a:lnTo>
                    <a:pt x="116" y="16"/>
                  </a:lnTo>
                  <a:lnTo>
                    <a:pt x="108" y="14"/>
                  </a:lnTo>
                  <a:lnTo>
                    <a:pt x="108" y="14"/>
                  </a:lnTo>
                  <a:lnTo>
                    <a:pt x="96" y="16"/>
                  </a:lnTo>
                  <a:lnTo>
                    <a:pt x="96" y="16"/>
                  </a:lnTo>
                  <a:lnTo>
                    <a:pt x="86" y="18"/>
                  </a:lnTo>
                  <a:lnTo>
                    <a:pt x="86" y="18"/>
                  </a:lnTo>
                  <a:lnTo>
                    <a:pt x="84" y="18"/>
                  </a:lnTo>
                  <a:lnTo>
                    <a:pt x="84" y="18"/>
                  </a:lnTo>
                  <a:lnTo>
                    <a:pt x="78" y="16"/>
                  </a:lnTo>
                  <a:lnTo>
                    <a:pt x="74" y="12"/>
                  </a:lnTo>
                  <a:lnTo>
                    <a:pt x="70" y="8"/>
                  </a:lnTo>
                  <a:lnTo>
                    <a:pt x="66" y="4"/>
                  </a:lnTo>
                  <a:lnTo>
                    <a:pt x="66" y="4"/>
                  </a:lnTo>
                  <a:lnTo>
                    <a:pt x="54" y="2"/>
                  </a:lnTo>
                  <a:lnTo>
                    <a:pt x="44" y="0"/>
                  </a:lnTo>
                  <a:lnTo>
                    <a:pt x="44" y="0"/>
                  </a:lnTo>
                  <a:lnTo>
                    <a:pt x="4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505" name="Freeform 9"/>
            <p:cNvSpPr>
              <a:spLocks/>
            </p:cNvSpPr>
            <p:nvPr/>
          </p:nvSpPr>
          <p:spPr bwMode="auto">
            <a:xfrm>
              <a:off x="1584" y="962"/>
              <a:ext cx="82" cy="22"/>
            </a:xfrm>
            <a:custGeom>
              <a:avLst/>
              <a:gdLst>
                <a:gd name="T0" fmla="*/ 76 w 82"/>
                <a:gd name="T1" fmla="*/ 0 h 22"/>
                <a:gd name="T2" fmla="*/ 76 w 82"/>
                <a:gd name="T3" fmla="*/ 0 h 22"/>
                <a:gd name="T4" fmla="*/ 56 w 82"/>
                <a:gd name="T5" fmla="*/ 2 h 22"/>
                <a:gd name="T6" fmla="*/ 32 w 82"/>
                <a:gd name="T7" fmla="*/ 4 h 22"/>
                <a:gd name="T8" fmla="*/ 10 w 82"/>
                <a:gd name="T9" fmla="*/ 10 h 22"/>
                <a:gd name="T10" fmla="*/ 4 w 82"/>
                <a:gd name="T11" fmla="*/ 12 h 22"/>
                <a:gd name="T12" fmla="*/ 0 w 82"/>
                <a:gd name="T13" fmla="*/ 16 h 22"/>
                <a:gd name="T14" fmla="*/ 0 w 82"/>
                <a:gd name="T15" fmla="*/ 16 h 22"/>
                <a:gd name="T16" fmla="*/ 0 w 82"/>
                <a:gd name="T17" fmla="*/ 20 h 22"/>
                <a:gd name="T18" fmla="*/ 2 w 82"/>
                <a:gd name="T19" fmla="*/ 22 h 22"/>
                <a:gd name="T20" fmla="*/ 10 w 82"/>
                <a:gd name="T21" fmla="*/ 22 h 22"/>
                <a:gd name="T22" fmla="*/ 10 w 82"/>
                <a:gd name="T23" fmla="*/ 22 h 22"/>
                <a:gd name="T24" fmla="*/ 22 w 82"/>
                <a:gd name="T25" fmla="*/ 22 h 22"/>
                <a:gd name="T26" fmla="*/ 22 w 82"/>
                <a:gd name="T27" fmla="*/ 22 h 22"/>
                <a:gd name="T28" fmla="*/ 38 w 82"/>
                <a:gd name="T29" fmla="*/ 22 h 22"/>
                <a:gd name="T30" fmla="*/ 58 w 82"/>
                <a:gd name="T31" fmla="*/ 20 h 22"/>
                <a:gd name="T32" fmla="*/ 68 w 82"/>
                <a:gd name="T33" fmla="*/ 18 h 22"/>
                <a:gd name="T34" fmla="*/ 76 w 82"/>
                <a:gd name="T35" fmla="*/ 14 h 22"/>
                <a:gd name="T36" fmla="*/ 80 w 82"/>
                <a:gd name="T37" fmla="*/ 10 h 22"/>
                <a:gd name="T38" fmla="*/ 82 w 82"/>
                <a:gd name="T39" fmla="*/ 2 h 22"/>
                <a:gd name="T40" fmla="*/ 82 w 82"/>
                <a:gd name="T41" fmla="*/ 2 h 22"/>
                <a:gd name="T42" fmla="*/ 76 w 82"/>
                <a:gd name="T43"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2" h="22">
                  <a:moveTo>
                    <a:pt x="76" y="0"/>
                  </a:moveTo>
                  <a:lnTo>
                    <a:pt x="76" y="0"/>
                  </a:lnTo>
                  <a:lnTo>
                    <a:pt x="56" y="2"/>
                  </a:lnTo>
                  <a:lnTo>
                    <a:pt x="32" y="4"/>
                  </a:lnTo>
                  <a:lnTo>
                    <a:pt x="10" y="10"/>
                  </a:lnTo>
                  <a:lnTo>
                    <a:pt x="4" y="12"/>
                  </a:lnTo>
                  <a:lnTo>
                    <a:pt x="0" y="16"/>
                  </a:lnTo>
                  <a:lnTo>
                    <a:pt x="0" y="16"/>
                  </a:lnTo>
                  <a:lnTo>
                    <a:pt x="0" y="20"/>
                  </a:lnTo>
                  <a:lnTo>
                    <a:pt x="2" y="22"/>
                  </a:lnTo>
                  <a:lnTo>
                    <a:pt x="10" y="22"/>
                  </a:lnTo>
                  <a:lnTo>
                    <a:pt x="10" y="22"/>
                  </a:lnTo>
                  <a:lnTo>
                    <a:pt x="22" y="22"/>
                  </a:lnTo>
                  <a:lnTo>
                    <a:pt x="22" y="22"/>
                  </a:lnTo>
                  <a:lnTo>
                    <a:pt x="38" y="22"/>
                  </a:lnTo>
                  <a:lnTo>
                    <a:pt x="58" y="20"/>
                  </a:lnTo>
                  <a:lnTo>
                    <a:pt x="68" y="18"/>
                  </a:lnTo>
                  <a:lnTo>
                    <a:pt x="76" y="14"/>
                  </a:lnTo>
                  <a:lnTo>
                    <a:pt x="80" y="10"/>
                  </a:lnTo>
                  <a:lnTo>
                    <a:pt x="82" y="2"/>
                  </a:lnTo>
                  <a:lnTo>
                    <a:pt x="82" y="2"/>
                  </a:lnTo>
                  <a:lnTo>
                    <a:pt x="76"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506" name="Freeform 10"/>
            <p:cNvSpPr>
              <a:spLocks/>
            </p:cNvSpPr>
            <p:nvPr/>
          </p:nvSpPr>
          <p:spPr bwMode="auto">
            <a:xfrm>
              <a:off x="1584" y="962"/>
              <a:ext cx="82" cy="22"/>
            </a:xfrm>
            <a:custGeom>
              <a:avLst/>
              <a:gdLst>
                <a:gd name="T0" fmla="*/ 76 w 82"/>
                <a:gd name="T1" fmla="*/ 0 h 22"/>
                <a:gd name="T2" fmla="*/ 76 w 82"/>
                <a:gd name="T3" fmla="*/ 0 h 22"/>
                <a:gd name="T4" fmla="*/ 56 w 82"/>
                <a:gd name="T5" fmla="*/ 2 h 22"/>
                <a:gd name="T6" fmla="*/ 32 w 82"/>
                <a:gd name="T7" fmla="*/ 4 h 22"/>
                <a:gd name="T8" fmla="*/ 10 w 82"/>
                <a:gd name="T9" fmla="*/ 10 h 22"/>
                <a:gd name="T10" fmla="*/ 4 w 82"/>
                <a:gd name="T11" fmla="*/ 12 h 22"/>
                <a:gd name="T12" fmla="*/ 0 w 82"/>
                <a:gd name="T13" fmla="*/ 16 h 22"/>
                <a:gd name="T14" fmla="*/ 0 w 82"/>
                <a:gd name="T15" fmla="*/ 16 h 22"/>
                <a:gd name="T16" fmla="*/ 0 w 82"/>
                <a:gd name="T17" fmla="*/ 20 h 22"/>
                <a:gd name="T18" fmla="*/ 2 w 82"/>
                <a:gd name="T19" fmla="*/ 22 h 22"/>
                <a:gd name="T20" fmla="*/ 10 w 82"/>
                <a:gd name="T21" fmla="*/ 22 h 22"/>
                <a:gd name="T22" fmla="*/ 10 w 82"/>
                <a:gd name="T23" fmla="*/ 22 h 22"/>
                <a:gd name="T24" fmla="*/ 22 w 82"/>
                <a:gd name="T25" fmla="*/ 22 h 22"/>
                <a:gd name="T26" fmla="*/ 22 w 82"/>
                <a:gd name="T27" fmla="*/ 22 h 22"/>
                <a:gd name="T28" fmla="*/ 38 w 82"/>
                <a:gd name="T29" fmla="*/ 22 h 22"/>
                <a:gd name="T30" fmla="*/ 58 w 82"/>
                <a:gd name="T31" fmla="*/ 20 h 22"/>
                <a:gd name="T32" fmla="*/ 68 w 82"/>
                <a:gd name="T33" fmla="*/ 18 h 22"/>
                <a:gd name="T34" fmla="*/ 76 w 82"/>
                <a:gd name="T35" fmla="*/ 14 h 22"/>
                <a:gd name="T36" fmla="*/ 80 w 82"/>
                <a:gd name="T37" fmla="*/ 10 h 22"/>
                <a:gd name="T38" fmla="*/ 82 w 82"/>
                <a:gd name="T39" fmla="*/ 2 h 22"/>
                <a:gd name="T40" fmla="*/ 82 w 82"/>
                <a:gd name="T41" fmla="*/ 2 h 22"/>
                <a:gd name="T42" fmla="*/ 76 w 82"/>
                <a:gd name="T43"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2" h="22">
                  <a:moveTo>
                    <a:pt x="76" y="0"/>
                  </a:moveTo>
                  <a:lnTo>
                    <a:pt x="76" y="0"/>
                  </a:lnTo>
                  <a:lnTo>
                    <a:pt x="56" y="2"/>
                  </a:lnTo>
                  <a:lnTo>
                    <a:pt x="32" y="4"/>
                  </a:lnTo>
                  <a:lnTo>
                    <a:pt x="10" y="10"/>
                  </a:lnTo>
                  <a:lnTo>
                    <a:pt x="4" y="12"/>
                  </a:lnTo>
                  <a:lnTo>
                    <a:pt x="0" y="16"/>
                  </a:lnTo>
                  <a:lnTo>
                    <a:pt x="0" y="16"/>
                  </a:lnTo>
                  <a:lnTo>
                    <a:pt x="0" y="20"/>
                  </a:lnTo>
                  <a:lnTo>
                    <a:pt x="2" y="22"/>
                  </a:lnTo>
                  <a:lnTo>
                    <a:pt x="10" y="22"/>
                  </a:lnTo>
                  <a:lnTo>
                    <a:pt x="10" y="22"/>
                  </a:lnTo>
                  <a:lnTo>
                    <a:pt x="22" y="22"/>
                  </a:lnTo>
                  <a:lnTo>
                    <a:pt x="22" y="22"/>
                  </a:lnTo>
                  <a:lnTo>
                    <a:pt x="38" y="22"/>
                  </a:lnTo>
                  <a:lnTo>
                    <a:pt x="58" y="20"/>
                  </a:lnTo>
                  <a:lnTo>
                    <a:pt x="68" y="18"/>
                  </a:lnTo>
                  <a:lnTo>
                    <a:pt x="76" y="14"/>
                  </a:lnTo>
                  <a:lnTo>
                    <a:pt x="80" y="10"/>
                  </a:lnTo>
                  <a:lnTo>
                    <a:pt x="82" y="2"/>
                  </a:lnTo>
                  <a:lnTo>
                    <a:pt x="82" y="2"/>
                  </a:lnTo>
                  <a:lnTo>
                    <a:pt x="7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507" name="Freeform 11"/>
            <p:cNvSpPr>
              <a:spLocks/>
            </p:cNvSpPr>
            <p:nvPr/>
          </p:nvSpPr>
          <p:spPr bwMode="auto">
            <a:xfrm>
              <a:off x="1650" y="968"/>
              <a:ext cx="110" cy="30"/>
            </a:xfrm>
            <a:custGeom>
              <a:avLst/>
              <a:gdLst>
                <a:gd name="T0" fmla="*/ 76 w 110"/>
                <a:gd name="T1" fmla="*/ 0 h 30"/>
                <a:gd name="T2" fmla="*/ 76 w 110"/>
                <a:gd name="T3" fmla="*/ 0 h 30"/>
                <a:gd name="T4" fmla="*/ 62 w 110"/>
                <a:gd name="T5" fmla="*/ 2 h 30"/>
                <a:gd name="T6" fmla="*/ 48 w 110"/>
                <a:gd name="T7" fmla="*/ 6 h 30"/>
                <a:gd name="T8" fmla="*/ 18 w 110"/>
                <a:gd name="T9" fmla="*/ 16 h 30"/>
                <a:gd name="T10" fmla="*/ 18 w 110"/>
                <a:gd name="T11" fmla="*/ 16 h 30"/>
                <a:gd name="T12" fmla="*/ 6 w 110"/>
                <a:gd name="T13" fmla="*/ 20 h 30"/>
                <a:gd name="T14" fmla="*/ 0 w 110"/>
                <a:gd name="T15" fmla="*/ 24 h 30"/>
                <a:gd name="T16" fmla="*/ 2 w 110"/>
                <a:gd name="T17" fmla="*/ 28 h 30"/>
                <a:gd name="T18" fmla="*/ 4 w 110"/>
                <a:gd name="T19" fmla="*/ 30 h 30"/>
                <a:gd name="T20" fmla="*/ 4 w 110"/>
                <a:gd name="T21" fmla="*/ 30 h 30"/>
                <a:gd name="T22" fmla="*/ 10 w 110"/>
                <a:gd name="T23" fmla="*/ 30 h 30"/>
                <a:gd name="T24" fmla="*/ 10 w 110"/>
                <a:gd name="T25" fmla="*/ 30 h 30"/>
                <a:gd name="T26" fmla="*/ 20 w 110"/>
                <a:gd name="T27" fmla="*/ 30 h 30"/>
                <a:gd name="T28" fmla="*/ 32 w 110"/>
                <a:gd name="T29" fmla="*/ 26 h 30"/>
                <a:gd name="T30" fmla="*/ 52 w 110"/>
                <a:gd name="T31" fmla="*/ 20 h 30"/>
                <a:gd name="T32" fmla="*/ 52 w 110"/>
                <a:gd name="T33" fmla="*/ 20 h 30"/>
                <a:gd name="T34" fmla="*/ 60 w 110"/>
                <a:gd name="T35" fmla="*/ 16 h 30"/>
                <a:gd name="T36" fmla="*/ 70 w 110"/>
                <a:gd name="T37" fmla="*/ 14 h 30"/>
                <a:gd name="T38" fmla="*/ 70 w 110"/>
                <a:gd name="T39" fmla="*/ 14 h 30"/>
                <a:gd name="T40" fmla="*/ 74 w 110"/>
                <a:gd name="T41" fmla="*/ 12 h 30"/>
                <a:gd name="T42" fmla="*/ 74 w 110"/>
                <a:gd name="T43" fmla="*/ 12 h 30"/>
                <a:gd name="T44" fmla="*/ 84 w 110"/>
                <a:gd name="T45" fmla="*/ 14 h 30"/>
                <a:gd name="T46" fmla="*/ 84 w 110"/>
                <a:gd name="T47" fmla="*/ 14 h 30"/>
                <a:gd name="T48" fmla="*/ 94 w 110"/>
                <a:gd name="T49" fmla="*/ 16 h 30"/>
                <a:gd name="T50" fmla="*/ 94 w 110"/>
                <a:gd name="T51" fmla="*/ 16 h 30"/>
                <a:gd name="T52" fmla="*/ 94 w 110"/>
                <a:gd name="T53" fmla="*/ 16 h 30"/>
                <a:gd name="T54" fmla="*/ 94 w 110"/>
                <a:gd name="T55" fmla="*/ 16 h 30"/>
                <a:gd name="T56" fmla="*/ 100 w 110"/>
                <a:gd name="T57" fmla="*/ 16 h 30"/>
                <a:gd name="T58" fmla="*/ 106 w 110"/>
                <a:gd name="T59" fmla="*/ 14 h 30"/>
                <a:gd name="T60" fmla="*/ 110 w 110"/>
                <a:gd name="T61" fmla="*/ 10 h 30"/>
                <a:gd name="T62" fmla="*/ 110 w 110"/>
                <a:gd name="T63" fmla="*/ 8 h 30"/>
                <a:gd name="T64" fmla="*/ 108 w 110"/>
                <a:gd name="T65" fmla="*/ 6 h 30"/>
                <a:gd name="T66" fmla="*/ 108 w 110"/>
                <a:gd name="T67" fmla="*/ 6 h 30"/>
                <a:gd name="T68" fmla="*/ 104 w 110"/>
                <a:gd name="T69" fmla="*/ 2 h 30"/>
                <a:gd name="T70" fmla="*/ 96 w 110"/>
                <a:gd name="T71" fmla="*/ 2 h 30"/>
                <a:gd name="T72" fmla="*/ 82 w 110"/>
                <a:gd name="T73" fmla="*/ 0 h 30"/>
                <a:gd name="T74" fmla="*/ 82 w 110"/>
                <a:gd name="T75" fmla="*/ 0 h 30"/>
                <a:gd name="T76" fmla="*/ 76 w 110"/>
                <a:gd name="T77"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10" h="30">
                  <a:moveTo>
                    <a:pt x="76" y="0"/>
                  </a:moveTo>
                  <a:lnTo>
                    <a:pt x="76" y="0"/>
                  </a:lnTo>
                  <a:lnTo>
                    <a:pt x="62" y="2"/>
                  </a:lnTo>
                  <a:lnTo>
                    <a:pt x="48" y="6"/>
                  </a:lnTo>
                  <a:lnTo>
                    <a:pt x="18" y="16"/>
                  </a:lnTo>
                  <a:lnTo>
                    <a:pt x="18" y="16"/>
                  </a:lnTo>
                  <a:lnTo>
                    <a:pt x="6" y="20"/>
                  </a:lnTo>
                  <a:lnTo>
                    <a:pt x="0" y="24"/>
                  </a:lnTo>
                  <a:lnTo>
                    <a:pt x="2" y="28"/>
                  </a:lnTo>
                  <a:lnTo>
                    <a:pt x="4" y="30"/>
                  </a:lnTo>
                  <a:lnTo>
                    <a:pt x="4" y="30"/>
                  </a:lnTo>
                  <a:lnTo>
                    <a:pt x="10" y="30"/>
                  </a:lnTo>
                  <a:lnTo>
                    <a:pt x="10" y="30"/>
                  </a:lnTo>
                  <a:lnTo>
                    <a:pt x="20" y="30"/>
                  </a:lnTo>
                  <a:lnTo>
                    <a:pt x="32" y="26"/>
                  </a:lnTo>
                  <a:lnTo>
                    <a:pt x="52" y="20"/>
                  </a:lnTo>
                  <a:lnTo>
                    <a:pt x="52" y="20"/>
                  </a:lnTo>
                  <a:lnTo>
                    <a:pt x="60" y="16"/>
                  </a:lnTo>
                  <a:lnTo>
                    <a:pt x="70" y="14"/>
                  </a:lnTo>
                  <a:lnTo>
                    <a:pt x="70" y="14"/>
                  </a:lnTo>
                  <a:lnTo>
                    <a:pt x="74" y="12"/>
                  </a:lnTo>
                  <a:lnTo>
                    <a:pt x="74" y="12"/>
                  </a:lnTo>
                  <a:lnTo>
                    <a:pt x="84" y="14"/>
                  </a:lnTo>
                  <a:lnTo>
                    <a:pt x="84" y="14"/>
                  </a:lnTo>
                  <a:lnTo>
                    <a:pt x="94" y="16"/>
                  </a:lnTo>
                  <a:lnTo>
                    <a:pt x="94" y="16"/>
                  </a:lnTo>
                  <a:lnTo>
                    <a:pt x="94" y="16"/>
                  </a:lnTo>
                  <a:lnTo>
                    <a:pt x="94" y="16"/>
                  </a:lnTo>
                  <a:lnTo>
                    <a:pt x="100" y="16"/>
                  </a:lnTo>
                  <a:lnTo>
                    <a:pt x="106" y="14"/>
                  </a:lnTo>
                  <a:lnTo>
                    <a:pt x="110" y="10"/>
                  </a:lnTo>
                  <a:lnTo>
                    <a:pt x="110" y="8"/>
                  </a:lnTo>
                  <a:lnTo>
                    <a:pt x="108" y="6"/>
                  </a:lnTo>
                  <a:lnTo>
                    <a:pt x="108" y="6"/>
                  </a:lnTo>
                  <a:lnTo>
                    <a:pt x="104" y="2"/>
                  </a:lnTo>
                  <a:lnTo>
                    <a:pt x="96" y="2"/>
                  </a:lnTo>
                  <a:lnTo>
                    <a:pt x="82" y="0"/>
                  </a:lnTo>
                  <a:lnTo>
                    <a:pt x="82" y="0"/>
                  </a:lnTo>
                  <a:lnTo>
                    <a:pt x="76"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508" name="Freeform 12"/>
            <p:cNvSpPr>
              <a:spLocks/>
            </p:cNvSpPr>
            <p:nvPr/>
          </p:nvSpPr>
          <p:spPr bwMode="auto">
            <a:xfrm>
              <a:off x="1650" y="968"/>
              <a:ext cx="110" cy="30"/>
            </a:xfrm>
            <a:custGeom>
              <a:avLst/>
              <a:gdLst>
                <a:gd name="T0" fmla="*/ 76 w 110"/>
                <a:gd name="T1" fmla="*/ 0 h 30"/>
                <a:gd name="T2" fmla="*/ 76 w 110"/>
                <a:gd name="T3" fmla="*/ 0 h 30"/>
                <a:gd name="T4" fmla="*/ 62 w 110"/>
                <a:gd name="T5" fmla="*/ 2 h 30"/>
                <a:gd name="T6" fmla="*/ 48 w 110"/>
                <a:gd name="T7" fmla="*/ 6 h 30"/>
                <a:gd name="T8" fmla="*/ 18 w 110"/>
                <a:gd name="T9" fmla="*/ 16 h 30"/>
                <a:gd name="T10" fmla="*/ 18 w 110"/>
                <a:gd name="T11" fmla="*/ 16 h 30"/>
                <a:gd name="T12" fmla="*/ 6 w 110"/>
                <a:gd name="T13" fmla="*/ 20 h 30"/>
                <a:gd name="T14" fmla="*/ 0 w 110"/>
                <a:gd name="T15" fmla="*/ 24 h 30"/>
                <a:gd name="T16" fmla="*/ 2 w 110"/>
                <a:gd name="T17" fmla="*/ 28 h 30"/>
                <a:gd name="T18" fmla="*/ 4 w 110"/>
                <a:gd name="T19" fmla="*/ 30 h 30"/>
                <a:gd name="T20" fmla="*/ 4 w 110"/>
                <a:gd name="T21" fmla="*/ 30 h 30"/>
                <a:gd name="T22" fmla="*/ 10 w 110"/>
                <a:gd name="T23" fmla="*/ 30 h 30"/>
                <a:gd name="T24" fmla="*/ 10 w 110"/>
                <a:gd name="T25" fmla="*/ 30 h 30"/>
                <a:gd name="T26" fmla="*/ 20 w 110"/>
                <a:gd name="T27" fmla="*/ 30 h 30"/>
                <a:gd name="T28" fmla="*/ 32 w 110"/>
                <a:gd name="T29" fmla="*/ 26 h 30"/>
                <a:gd name="T30" fmla="*/ 52 w 110"/>
                <a:gd name="T31" fmla="*/ 20 h 30"/>
                <a:gd name="T32" fmla="*/ 52 w 110"/>
                <a:gd name="T33" fmla="*/ 20 h 30"/>
                <a:gd name="T34" fmla="*/ 60 w 110"/>
                <a:gd name="T35" fmla="*/ 16 h 30"/>
                <a:gd name="T36" fmla="*/ 70 w 110"/>
                <a:gd name="T37" fmla="*/ 14 h 30"/>
                <a:gd name="T38" fmla="*/ 70 w 110"/>
                <a:gd name="T39" fmla="*/ 14 h 30"/>
                <a:gd name="T40" fmla="*/ 74 w 110"/>
                <a:gd name="T41" fmla="*/ 12 h 30"/>
                <a:gd name="T42" fmla="*/ 74 w 110"/>
                <a:gd name="T43" fmla="*/ 12 h 30"/>
                <a:gd name="T44" fmla="*/ 84 w 110"/>
                <a:gd name="T45" fmla="*/ 14 h 30"/>
                <a:gd name="T46" fmla="*/ 84 w 110"/>
                <a:gd name="T47" fmla="*/ 14 h 30"/>
                <a:gd name="T48" fmla="*/ 94 w 110"/>
                <a:gd name="T49" fmla="*/ 16 h 30"/>
                <a:gd name="T50" fmla="*/ 94 w 110"/>
                <a:gd name="T51" fmla="*/ 16 h 30"/>
                <a:gd name="T52" fmla="*/ 94 w 110"/>
                <a:gd name="T53" fmla="*/ 16 h 30"/>
                <a:gd name="T54" fmla="*/ 94 w 110"/>
                <a:gd name="T55" fmla="*/ 16 h 30"/>
                <a:gd name="T56" fmla="*/ 100 w 110"/>
                <a:gd name="T57" fmla="*/ 16 h 30"/>
                <a:gd name="T58" fmla="*/ 106 w 110"/>
                <a:gd name="T59" fmla="*/ 14 h 30"/>
                <a:gd name="T60" fmla="*/ 110 w 110"/>
                <a:gd name="T61" fmla="*/ 10 h 30"/>
                <a:gd name="T62" fmla="*/ 110 w 110"/>
                <a:gd name="T63" fmla="*/ 8 h 30"/>
                <a:gd name="T64" fmla="*/ 108 w 110"/>
                <a:gd name="T65" fmla="*/ 6 h 30"/>
                <a:gd name="T66" fmla="*/ 108 w 110"/>
                <a:gd name="T67" fmla="*/ 6 h 30"/>
                <a:gd name="T68" fmla="*/ 104 w 110"/>
                <a:gd name="T69" fmla="*/ 2 h 30"/>
                <a:gd name="T70" fmla="*/ 96 w 110"/>
                <a:gd name="T71" fmla="*/ 2 h 30"/>
                <a:gd name="T72" fmla="*/ 82 w 110"/>
                <a:gd name="T73" fmla="*/ 0 h 30"/>
                <a:gd name="T74" fmla="*/ 82 w 110"/>
                <a:gd name="T75" fmla="*/ 0 h 30"/>
                <a:gd name="T76" fmla="*/ 76 w 110"/>
                <a:gd name="T77"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10" h="30">
                  <a:moveTo>
                    <a:pt x="76" y="0"/>
                  </a:moveTo>
                  <a:lnTo>
                    <a:pt x="76" y="0"/>
                  </a:lnTo>
                  <a:lnTo>
                    <a:pt x="62" y="2"/>
                  </a:lnTo>
                  <a:lnTo>
                    <a:pt x="48" y="6"/>
                  </a:lnTo>
                  <a:lnTo>
                    <a:pt x="18" y="16"/>
                  </a:lnTo>
                  <a:lnTo>
                    <a:pt x="18" y="16"/>
                  </a:lnTo>
                  <a:lnTo>
                    <a:pt x="6" y="20"/>
                  </a:lnTo>
                  <a:lnTo>
                    <a:pt x="0" y="24"/>
                  </a:lnTo>
                  <a:lnTo>
                    <a:pt x="2" y="28"/>
                  </a:lnTo>
                  <a:lnTo>
                    <a:pt x="4" y="30"/>
                  </a:lnTo>
                  <a:lnTo>
                    <a:pt x="4" y="30"/>
                  </a:lnTo>
                  <a:lnTo>
                    <a:pt x="10" y="30"/>
                  </a:lnTo>
                  <a:lnTo>
                    <a:pt x="10" y="30"/>
                  </a:lnTo>
                  <a:lnTo>
                    <a:pt x="20" y="30"/>
                  </a:lnTo>
                  <a:lnTo>
                    <a:pt x="32" y="26"/>
                  </a:lnTo>
                  <a:lnTo>
                    <a:pt x="52" y="20"/>
                  </a:lnTo>
                  <a:lnTo>
                    <a:pt x="52" y="20"/>
                  </a:lnTo>
                  <a:lnTo>
                    <a:pt x="60" y="16"/>
                  </a:lnTo>
                  <a:lnTo>
                    <a:pt x="70" y="14"/>
                  </a:lnTo>
                  <a:lnTo>
                    <a:pt x="70" y="14"/>
                  </a:lnTo>
                  <a:lnTo>
                    <a:pt x="74" y="12"/>
                  </a:lnTo>
                  <a:lnTo>
                    <a:pt x="74" y="12"/>
                  </a:lnTo>
                  <a:lnTo>
                    <a:pt x="84" y="14"/>
                  </a:lnTo>
                  <a:lnTo>
                    <a:pt x="84" y="14"/>
                  </a:lnTo>
                  <a:lnTo>
                    <a:pt x="94" y="16"/>
                  </a:lnTo>
                  <a:lnTo>
                    <a:pt x="94" y="16"/>
                  </a:lnTo>
                  <a:lnTo>
                    <a:pt x="94" y="16"/>
                  </a:lnTo>
                  <a:lnTo>
                    <a:pt x="94" y="16"/>
                  </a:lnTo>
                  <a:lnTo>
                    <a:pt x="100" y="16"/>
                  </a:lnTo>
                  <a:lnTo>
                    <a:pt x="106" y="14"/>
                  </a:lnTo>
                  <a:lnTo>
                    <a:pt x="110" y="10"/>
                  </a:lnTo>
                  <a:lnTo>
                    <a:pt x="110" y="8"/>
                  </a:lnTo>
                  <a:lnTo>
                    <a:pt x="108" y="6"/>
                  </a:lnTo>
                  <a:lnTo>
                    <a:pt x="108" y="6"/>
                  </a:lnTo>
                  <a:lnTo>
                    <a:pt x="104" y="2"/>
                  </a:lnTo>
                  <a:lnTo>
                    <a:pt x="96" y="2"/>
                  </a:lnTo>
                  <a:lnTo>
                    <a:pt x="82" y="0"/>
                  </a:lnTo>
                  <a:lnTo>
                    <a:pt x="82" y="0"/>
                  </a:lnTo>
                  <a:lnTo>
                    <a:pt x="7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509" name="Freeform 13"/>
            <p:cNvSpPr>
              <a:spLocks/>
            </p:cNvSpPr>
            <p:nvPr/>
          </p:nvSpPr>
          <p:spPr bwMode="auto">
            <a:xfrm>
              <a:off x="1762" y="950"/>
              <a:ext cx="64" cy="40"/>
            </a:xfrm>
            <a:custGeom>
              <a:avLst/>
              <a:gdLst>
                <a:gd name="T0" fmla="*/ 58 w 64"/>
                <a:gd name="T1" fmla="*/ 0 h 40"/>
                <a:gd name="T2" fmla="*/ 58 w 64"/>
                <a:gd name="T3" fmla="*/ 0 h 40"/>
                <a:gd name="T4" fmla="*/ 48 w 64"/>
                <a:gd name="T5" fmla="*/ 0 h 40"/>
                <a:gd name="T6" fmla="*/ 38 w 64"/>
                <a:gd name="T7" fmla="*/ 4 h 40"/>
                <a:gd name="T8" fmla="*/ 18 w 64"/>
                <a:gd name="T9" fmla="*/ 8 h 40"/>
                <a:gd name="T10" fmla="*/ 18 w 64"/>
                <a:gd name="T11" fmla="*/ 8 h 40"/>
                <a:gd name="T12" fmla="*/ 4 w 64"/>
                <a:gd name="T13" fmla="*/ 10 h 40"/>
                <a:gd name="T14" fmla="*/ 0 w 64"/>
                <a:gd name="T15" fmla="*/ 12 h 40"/>
                <a:gd name="T16" fmla="*/ 0 w 64"/>
                <a:gd name="T17" fmla="*/ 14 h 40"/>
                <a:gd name="T18" fmla="*/ 0 w 64"/>
                <a:gd name="T19" fmla="*/ 16 h 40"/>
                <a:gd name="T20" fmla="*/ 0 w 64"/>
                <a:gd name="T21" fmla="*/ 16 h 40"/>
                <a:gd name="T22" fmla="*/ 4 w 64"/>
                <a:gd name="T23" fmla="*/ 20 h 40"/>
                <a:gd name="T24" fmla="*/ 6 w 64"/>
                <a:gd name="T25" fmla="*/ 22 h 40"/>
                <a:gd name="T26" fmla="*/ 14 w 64"/>
                <a:gd name="T27" fmla="*/ 26 h 40"/>
                <a:gd name="T28" fmla="*/ 14 w 64"/>
                <a:gd name="T29" fmla="*/ 26 h 40"/>
                <a:gd name="T30" fmla="*/ 18 w 64"/>
                <a:gd name="T31" fmla="*/ 34 h 40"/>
                <a:gd name="T32" fmla="*/ 20 w 64"/>
                <a:gd name="T33" fmla="*/ 36 h 40"/>
                <a:gd name="T34" fmla="*/ 24 w 64"/>
                <a:gd name="T35" fmla="*/ 38 h 40"/>
                <a:gd name="T36" fmla="*/ 24 w 64"/>
                <a:gd name="T37" fmla="*/ 38 h 40"/>
                <a:gd name="T38" fmla="*/ 28 w 64"/>
                <a:gd name="T39" fmla="*/ 40 h 40"/>
                <a:gd name="T40" fmla="*/ 28 w 64"/>
                <a:gd name="T41" fmla="*/ 40 h 40"/>
                <a:gd name="T42" fmla="*/ 34 w 64"/>
                <a:gd name="T43" fmla="*/ 38 h 40"/>
                <a:gd name="T44" fmla="*/ 36 w 64"/>
                <a:gd name="T45" fmla="*/ 36 h 40"/>
                <a:gd name="T46" fmla="*/ 38 w 64"/>
                <a:gd name="T47" fmla="*/ 32 h 40"/>
                <a:gd name="T48" fmla="*/ 40 w 64"/>
                <a:gd name="T49" fmla="*/ 28 h 40"/>
                <a:gd name="T50" fmla="*/ 42 w 64"/>
                <a:gd name="T51" fmla="*/ 20 h 40"/>
                <a:gd name="T52" fmla="*/ 44 w 64"/>
                <a:gd name="T53" fmla="*/ 16 h 40"/>
                <a:gd name="T54" fmla="*/ 46 w 64"/>
                <a:gd name="T55" fmla="*/ 14 h 40"/>
                <a:gd name="T56" fmla="*/ 46 w 64"/>
                <a:gd name="T57" fmla="*/ 14 h 40"/>
                <a:gd name="T58" fmla="*/ 58 w 64"/>
                <a:gd name="T59" fmla="*/ 10 h 40"/>
                <a:gd name="T60" fmla="*/ 64 w 64"/>
                <a:gd name="T61" fmla="*/ 6 h 40"/>
                <a:gd name="T62" fmla="*/ 64 w 64"/>
                <a:gd name="T63" fmla="*/ 4 h 40"/>
                <a:gd name="T64" fmla="*/ 60 w 64"/>
                <a:gd name="T65" fmla="*/ 0 h 40"/>
                <a:gd name="T66" fmla="*/ 60 w 64"/>
                <a:gd name="T67" fmla="*/ 0 h 40"/>
                <a:gd name="T68" fmla="*/ 58 w 64"/>
                <a:gd name="T69"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4" h="40">
                  <a:moveTo>
                    <a:pt x="58" y="0"/>
                  </a:moveTo>
                  <a:lnTo>
                    <a:pt x="58" y="0"/>
                  </a:lnTo>
                  <a:lnTo>
                    <a:pt x="48" y="0"/>
                  </a:lnTo>
                  <a:lnTo>
                    <a:pt x="38" y="4"/>
                  </a:lnTo>
                  <a:lnTo>
                    <a:pt x="18" y="8"/>
                  </a:lnTo>
                  <a:lnTo>
                    <a:pt x="18" y="8"/>
                  </a:lnTo>
                  <a:lnTo>
                    <a:pt x="4" y="10"/>
                  </a:lnTo>
                  <a:lnTo>
                    <a:pt x="0" y="12"/>
                  </a:lnTo>
                  <a:lnTo>
                    <a:pt x="0" y="14"/>
                  </a:lnTo>
                  <a:lnTo>
                    <a:pt x="0" y="16"/>
                  </a:lnTo>
                  <a:lnTo>
                    <a:pt x="0" y="16"/>
                  </a:lnTo>
                  <a:lnTo>
                    <a:pt x="4" y="20"/>
                  </a:lnTo>
                  <a:lnTo>
                    <a:pt x="6" y="22"/>
                  </a:lnTo>
                  <a:lnTo>
                    <a:pt x="14" y="26"/>
                  </a:lnTo>
                  <a:lnTo>
                    <a:pt x="14" y="26"/>
                  </a:lnTo>
                  <a:lnTo>
                    <a:pt x="18" y="34"/>
                  </a:lnTo>
                  <a:lnTo>
                    <a:pt x="20" y="36"/>
                  </a:lnTo>
                  <a:lnTo>
                    <a:pt x="24" y="38"/>
                  </a:lnTo>
                  <a:lnTo>
                    <a:pt x="24" y="38"/>
                  </a:lnTo>
                  <a:lnTo>
                    <a:pt x="28" y="40"/>
                  </a:lnTo>
                  <a:lnTo>
                    <a:pt x="28" y="40"/>
                  </a:lnTo>
                  <a:lnTo>
                    <a:pt x="34" y="38"/>
                  </a:lnTo>
                  <a:lnTo>
                    <a:pt x="36" y="36"/>
                  </a:lnTo>
                  <a:lnTo>
                    <a:pt x="38" y="32"/>
                  </a:lnTo>
                  <a:lnTo>
                    <a:pt x="40" y="28"/>
                  </a:lnTo>
                  <a:lnTo>
                    <a:pt x="42" y="20"/>
                  </a:lnTo>
                  <a:lnTo>
                    <a:pt x="44" y="16"/>
                  </a:lnTo>
                  <a:lnTo>
                    <a:pt x="46" y="14"/>
                  </a:lnTo>
                  <a:lnTo>
                    <a:pt x="46" y="14"/>
                  </a:lnTo>
                  <a:lnTo>
                    <a:pt x="58" y="10"/>
                  </a:lnTo>
                  <a:lnTo>
                    <a:pt x="64" y="6"/>
                  </a:lnTo>
                  <a:lnTo>
                    <a:pt x="64" y="4"/>
                  </a:lnTo>
                  <a:lnTo>
                    <a:pt x="60" y="0"/>
                  </a:lnTo>
                  <a:lnTo>
                    <a:pt x="60" y="0"/>
                  </a:lnTo>
                  <a:lnTo>
                    <a:pt x="58"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510" name="Freeform 14"/>
            <p:cNvSpPr>
              <a:spLocks/>
            </p:cNvSpPr>
            <p:nvPr/>
          </p:nvSpPr>
          <p:spPr bwMode="auto">
            <a:xfrm>
              <a:off x="1762" y="950"/>
              <a:ext cx="64" cy="40"/>
            </a:xfrm>
            <a:custGeom>
              <a:avLst/>
              <a:gdLst>
                <a:gd name="T0" fmla="*/ 58 w 64"/>
                <a:gd name="T1" fmla="*/ 0 h 40"/>
                <a:gd name="T2" fmla="*/ 58 w 64"/>
                <a:gd name="T3" fmla="*/ 0 h 40"/>
                <a:gd name="T4" fmla="*/ 48 w 64"/>
                <a:gd name="T5" fmla="*/ 0 h 40"/>
                <a:gd name="T6" fmla="*/ 38 w 64"/>
                <a:gd name="T7" fmla="*/ 4 h 40"/>
                <a:gd name="T8" fmla="*/ 18 w 64"/>
                <a:gd name="T9" fmla="*/ 8 h 40"/>
                <a:gd name="T10" fmla="*/ 18 w 64"/>
                <a:gd name="T11" fmla="*/ 8 h 40"/>
                <a:gd name="T12" fmla="*/ 4 w 64"/>
                <a:gd name="T13" fmla="*/ 10 h 40"/>
                <a:gd name="T14" fmla="*/ 0 w 64"/>
                <a:gd name="T15" fmla="*/ 12 h 40"/>
                <a:gd name="T16" fmla="*/ 0 w 64"/>
                <a:gd name="T17" fmla="*/ 14 h 40"/>
                <a:gd name="T18" fmla="*/ 0 w 64"/>
                <a:gd name="T19" fmla="*/ 16 h 40"/>
                <a:gd name="T20" fmla="*/ 0 w 64"/>
                <a:gd name="T21" fmla="*/ 16 h 40"/>
                <a:gd name="T22" fmla="*/ 4 w 64"/>
                <a:gd name="T23" fmla="*/ 20 h 40"/>
                <a:gd name="T24" fmla="*/ 6 w 64"/>
                <a:gd name="T25" fmla="*/ 22 h 40"/>
                <a:gd name="T26" fmla="*/ 14 w 64"/>
                <a:gd name="T27" fmla="*/ 26 h 40"/>
                <a:gd name="T28" fmla="*/ 14 w 64"/>
                <a:gd name="T29" fmla="*/ 26 h 40"/>
                <a:gd name="T30" fmla="*/ 18 w 64"/>
                <a:gd name="T31" fmla="*/ 34 h 40"/>
                <a:gd name="T32" fmla="*/ 20 w 64"/>
                <a:gd name="T33" fmla="*/ 36 h 40"/>
                <a:gd name="T34" fmla="*/ 24 w 64"/>
                <a:gd name="T35" fmla="*/ 38 h 40"/>
                <a:gd name="T36" fmla="*/ 24 w 64"/>
                <a:gd name="T37" fmla="*/ 38 h 40"/>
                <a:gd name="T38" fmla="*/ 28 w 64"/>
                <a:gd name="T39" fmla="*/ 40 h 40"/>
                <a:gd name="T40" fmla="*/ 28 w 64"/>
                <a:gd name="T41" fmla="*/ 40 h 40"/>
                <a:gd name="T42" fmla="*/ 34 w 64"/>
                <a:gd name="T43" fmla="*/ 38 h 40"/>
                <a:gd name="T44" fmla="*/ 36 w 64"/>
                <a:gd name="T45" fmla="*/ 36 h 40"/>
                <a:gd name="T46" fmla="*/ 38 w 64"/>
                <a:gd name="T47" fmla="*/ 32 h 40"/>
                <a:gd name="T48" fmla="*/ 40 w 64"/>
                <a:gd name="T49" fmla="*/ 28 h 40"/>
                <a:gd name="T50" fmla="*/ 42 w 64"/>
                <a:gd name="T51" fmla="*/ 20 h 40"/>
                <a:gd name="T52" fmla="*/ 44 w 64"/>
                <a:gd name="T53" fmla="*/ 16 h 40"/>
                <a:gd name="T54" fmla="*/ 46 w 64"/>
                <a:gd name="T55" fmla="*/ 14 h 40"/>
                <a:gd name="T56" fmla="*/ 46 w 64"/>
                <a:gd name="T57" fmla="*/ 14 h 40"/>
                <a:gd name="T58" fmla="*/ 58 w 64"/>
                <a:gd name="T59" fmla="*/ 10 h 40"/>
                <a:gd name="T60" fmla="*/ 64 w 64"/>
                <a:gd name="T61" fmla="*/ 6 h 40"/>
                <a:gd name="T62" fmla="*/ 64 w 64"/>
                <a:gd name="T63" fmla="*/ 4 h 40"/>
                <a:gd name="T64" fmla="*/ 60 w 64"/>
                <a:gd name="T65" fmla="*/ 0 h 40"/>
                <a:gd name="T66" fmla="*/ 60 w 64"/>
                <a:gd name="T67" fmla="*/ 0 h 40"/>
                <a:gd name="T68" fmla="*/ 58 w 64"/>
                <a:gd name="T69"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4" h="40">
                  <a:moveTo>
                    <a:pt x="58" y="0"/>
                  </a:moveTo>
                  <a:lnTo>
                    <a:pt x="58" y="0"/>
                  </a:lnTo>
                  <a:lnTo>
                    <a:pt x="48" y="0"/>
                  </a:lnTo>
                  <a:lnTo>
                    <a:pt x="38" y="4"/>
                  </a:lnTo>
                  <a:lnTo>
                    <a:pt x="18" y="8"/>
                  </a:lnTo>
                  <a:lnTo>
                    <a:pt x="18" y="8"/>
                  </a:lnTo>
                  <a:lnTo>
                    <a:pt x="4" y="10"/>
                  </a:lnTo>
                  <a:lnTo>
                    <a:pt x="0" y="12"/>
                  </a:lnTo>
                  <a:lnTo>
                    <a:pt x="0" y="14"/>
                  </a:lnTo>
                  <a:lnTo>
                    <a:pt x="0" y="16"/>
                  </a:lnTo>
                  <a:lnTo>
                    <a:pt x="0" y="16"/>
                  </a:lnTo>
                  <a:lnTo>
                    <a:pt x="4" y="20"/>
                  </a:lnTo>
                  <a:lnTo>
                    <a:pt x="6" y="22"/>
                  </a:lnTo>
                  <a:lnTo>
                    <a:pt x="14" y="26"/>
                  </a:lnTo>
                  <a:lnTo>
                    <a:pt x="14" y="26"/>
                  </a:lnTo>
                  <a:lnTo>
                    <a:pt x="18" y="34"/>
                  </a:lnTo>
                  <a:lnTo>
                    <a:pt x="20" y="36"/>
                  </a:lnTo>
                  <a:lnTo>
                    <a:pt x="24" y="38"/>
                  </a:lnTo>
                  <a:lnTo>
                    <a:pt x="24" y="38"/>
                  </a:lnTo>
                  <a:lnTo>
                    <a:pt x="28" y="40"/>
                  </a:lnTo>
                  <a:lnTo>
                    <a:pt x="28" y="40"/>
                  </a:lnTo>
                  <a:lnTo>
                    <a:pt x="34" y="38"/>
                  </a:lnTo>
                  <a:lnTo>
                    <a:pt x="36" y="36"/>
                  </a:lnTo>
                  <a:lnTo>
                    <a:pt x="38" y="32"/>
                  </a:lnTo>
                  <a:lnTo>
                    <a:pt x="40" y="28"/>
                  </a:lnTo>
                  <a:lnTo>
                    <a:pt x="42" y="20"/>
                  </a:lnTo>
                  <a:lnTo>
                    <a:pt x="44" y="16"/>
                  </a:lnTo>
                  <a:lnTo>
                    <a:pt x="46" y="14"/>
                  </a:lnTo>
                  <a:lnTo>
                    <a:pt x="46" y="14"/>
                  </a:lnTo>
                  <a:lnTo>
                    <a:pt x="58" y="10"/>
                  </a:lnTo>
                  <a:lnTo>
                    <a:pt x="64" y="6"/>
                  </a:lnTo>
                  <a:lnTo>
                    <a:pt x="64" y="4"/>
                  </a:lnTo>
                  <a:lnTo>
                    <a:pt x="60" y="0"/>
                  </a:lnTo>
                  <a:lnTo>
                    <a:pt x="60" y="0"/>
                  </a:lnTo>
                  <a:lnTo>
                    <a:pt x="5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511" name="Freeform 15"/>
            <p:cNvSpPr>
              <a:spLocks/>
            </p:cNvSpPr>
            <p:nvPr/>
          </p:nvSpPr>
          <p:spPr bwMode="auto">
            <a:xfrm>
              <a:off x="1706" y="1086"/>
              <a:ext cx="218" cy="108"/>
            </a:xfrm>
            <a:custGeom>
              <a:avLst/>
              <a:gdLst>
                <a:gd name="T0" fmla="*/ 194 w 218"/>
                <a:gd name="T1" fmla="*/ 0 h 108"/>
                <a:gd name="T2" fmla="*/ 180 w 218"/>
                <a:gd name="T3" fmla="*/ 4 h 108"/>
                <a:gd name="T4" fmla="*/ 168 w 218"/>
                <a:gd name="T5" fmla="*/ 12 h 108"/>
                <a:gd name="T6" fmla="*/ 152 w 218"/>
                <a:gd name="T7" fmla="*/ 18 h 108"/>
                <a:gd name="T8" fmla="*/ 134 w 218"/>
                <a:gd name="T9" fmla="*/ 20 h 108"/>
                <a:gd name="T10" fmla="*/ 116 w 218"/>
                <a:gd name="T11" fmla="*/ 24 h 108"/>
                <a:gd name="T12" fmla="*/ 112 w 218"/>
                <a:gd name="T13" fmla="*/ 22 h 108"/>
                <a:gd name="T14" fmla="*/ 100 w 218"/>
                <a:gd name="T15" fmla="*/ 20 h 108"/>
                <a:gd name="T16" fmla="*/ 96 w 218"/>
                <a:gd name="T17" fmla="*/ 20 h 108"/>
                <a:gd name="T18" fmla="*/ 90 w 218"/>
                <a:gd name="T19" fmla="*/ 24 h 108"/>
                <a:gd name="T20" fmla="*/ 72 w 218"/>
                <a:gd name="T21" fmla="*/ 34 h 108"/>
                <a:gd name="T22" fmla="*/ 60 w 218"/>
                <a:gd name="T23" fmla="*/ 38 h 108"/>
                <a:gd name="T24" fmla="*/ 48 w 218"/>
                <a:gd name="T25" fmla="*/ 40 h 108"/>
                <a:gd name="T26" fmla="*/ 36 w 218"/>
                <a:gd name="T27" fmla="*/ 44 h 108"/>
                <a:gd name="T28" fmla="*/ 28 w 218"/>
                <a:gd name="T29" fmla="*/ 54 h 108"/>
                <a:gd name="T30" fmla="*/ 28 w 218"/>
                <a:gd name="T31" fmla="*/ 64 h 108"/>
                <a:gd name="T32" fmla="*/ 22 w 218"/>
                <a:gd name="T33" fmla="*/ 74 h 108"/>
                <a:gd name="T34" fmla="*/ 18 w 218"/>
                <a:gd name="T35" fmla="*/ 76 h 108"/>
                <a:gd name="T36" fmla="*/ 6 w 218"/>
                <a:gd name="T37" fmla="*/ 78 h 108"/>
                <a:gd name="T38" fmla="*/ 2 w 218"/>
                <a:gd name="T39" fmla="*/ 80 h 108"/>
                <a:gd name="T40" fmla="*/ 0 w 218"/>
                <a:gd name="T41" fmla="*/ 88 h 108"/>
                <a:gd name="T42" fmla="*/ 6 w 218"/>
                <a:gd name="T43" fmla="*/ 96 h 108"/>
                <a:gd name="T44" fmla="*/ 14 w 218"/>
                <a:gd name="T45" fmla="*/ 102 h 108"/>
                <a:gd name="T46" fmla="*/ 20 w 218"/>
                <a:gd name="T47" fmla="*/ 108 h 108"/>
                <a:gd name="T48" fmla="*/ 24 w 218"/>
                <a:gd name="T49" fmla="*/ 108 h 108"/>
                <a:gd name="T50" fmla="*/ 36 w 218"/>
                <a:gd name="T51" fmla="*/ 102 h 108"/>
                <a:gd name="T52" fmla="*/ 54 w 218"/>
                <a:gd name="T53" fmla="*/ 84 h 108"/>
                <a:gd name="T54" fmla="*/ 74 w 218"/>
                <a:gd name="T55" fmla="*/ 72 h 108"/>
                <a:gd name="T56" fmla="*/ 104 w 218"/>
                <a:gd name="T57" fmla="*/ 54 h 108"/>
                <a:gd name="T58" fmla="*/ 116 w 218"/>
                <a:gd name="T59" fmla="*/ 50 h 108"/>
                <a:gd name="T60" fmla="*/ 184 w 218"/>
                <a:gd name="T61" fmla="*/ 34 h 108"/>
                <a:gd name="T62" fmla="*/ 202 w 218"/>
                <a:gd name="T63" fmla="*/ 28 h 108"/>
                <a:gd name="T64" fmla="*/ 216 w 218"/>
                <a:gd name="T65" fmla="*/ 16 h 108"/>
                <a:gd name="T66" fmla="*/ 218 w 218"/>
                <a:gd name="T67" fmla="*/ 12 h 108"/>
                <a:gd name="T68" fmla="*/ 216 w 218"/>
                <a:gd name="T69" fmla="*/ 6 h 108"/>
                <a:gd name="T70" fmla="*/ 206 w 218"/>
                <a:gd name="T71" fmla="*/ 2 h 108"/>
                <a:gd name="T72" fmla="*/ 196 w 218"/>
                <a:gd name="T73"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18" h="108">
                  <a:moveTo>
                    <a:pt x="194" y="0"/>
                  </a:moveTo>
                  <a:lnTo>
                    <a:pt x="194" y="0"/>
                  </a:lnTo>
                  <a:lnTo>
                    <a:pt x="186" y="0"/>
                  </a:lnTo>
                  <a:lnTo>
                    <a:pt x="180" y="4"/>
                  </a:lnTo>
                  <a:lnTo>
                    <a:pt x="168" y="12"/>
                  </a:lnTo>
                  <a:lnTo>
                    <a:pt x="168" y="12"/>
                  </a:lnTo>
                  <a:lnTo>
                    <a:pt x="160" y="16"/>
                  </a:lnTo>
                  <a:lnTo>
                    <a:pt x="152" y="18"/>
                  </a:lnTo>
                  <a:lnTo>
                    <a:pt x="134" y="20"/>
                  </a:lnTo>
                  <a:lnTo>
                    <a:pt x="134" y="20"/>
                  </a:lnTo>
                  <a:lnTo>
                    <a:pt x="124" y="22"/>
                  </a:lnTo>
                  <a:lnTo>
                    <a:pt x="116" y="24"/>
                  </a:lnTo>
                  <a:lnTo>
                    <a:pt x="116" y="24"/>
                  </a:lnTo>
                  <a:lnTo>
                    <a:pt x="112" y="22"/>
                  </a:lnTo>
                  <a:lnTo>
                    <a:pt x="112" y="22"/>
                  </a:lnTo>
                  <a:lnTo>
                    <a:pt x="100" y="20"/>
                  </a:lnTo>
                  <a:lnTo>
                    <a:pt x="100" y="20"/>
                  </a:lnTo>
                  <a:lnTo>
                    <a:pt x="96" y="20"/>
                  </a:lnTo>
                  <a:lnTo>
                    <a:pt x="90" y="24"/>
                  </a:lnTo>
                  <a:lnTo>
                    <a:pt x="90" y="24"/>
                  </a:lnTo>
                  <a:lnTo>
                    <a:pt x="82" y="30"/>
                  </a:lnTo>
                  <a:lnTo>
                    <a:pt x="72" y="34"/>
                  </a:lnTo>
                  <a:lnTo>
                    <a:pt x="72" y="34"/>
                  </a:lnTo>
                  <a:lnTo>
                    <a:pt x="60" y="38"/>
                  </a:lnTo>
                  <a:lnTo>
                    <a:pt x="48" y="40"/>
                  </a:lnTo>
                  <a:lnTo>
                    <a:pt x="48" y="40"/>
                  </a:lnTo>
                  <a:lnTo>
                    <a:pt x="40" y="42"/>
                  </a:lnTo>
                  <a:lnTo>
                    <a:pt x="36" y="44"/>
                  </a:lnTo>
                  <a:lnTo>
                    <a:pt x="32" y="48"/>
                  </a:lnTo>
                  <a:lnTo>
                    <a:pt x="28" y="54"/>
                  </a:lnTo>
                  <a:lnTo>
                    <a:pt x="28" y="54"/>
                  </a:lnTo>
                  <a:lnTo>
                    <a:pt x="28" y="64"/>
                  </a:lnTo>
                  <a:lnTo>
                    <a:pt x="26" y="70"/>
                  </a:lnTo>
                  <a:lnTo>
                    <a:pt x="22" y="74"/>
                  </a:lnTo>
                  <a:lnTo>
                    <a:pt x="22" y="74"/>
                  </a:lnTo>
                  <a:lnTo>
                    <a:pt x="18" y="76"/>
                  </a:lnTo>
                  <a:lnTo>
                    <a:pt x="12" y="76"/>
                  </a:lnTo>
                  <a:lnTo>
                    <a:pt x="6" y="78"/>
                  </a:lnTo>
                  <a:lnTo>
                    <a:pt x="2" y="80"/>
                  </a:lnTo>
                  <a:lnTo>
                    <a:pt x="2" y="80"/>
                  </a:lnTo>
                  <a:lnTo>
                    <a:pt x="0" y="84"/>
                  </a:lnTo>
                  <a:lnTo>
                    <a:pt x="0" y="88"/>
                  </a:lnTo>
                  <a:lnTo>
                    <a:pt x="2" y="92"/>
                  </a:lnTo>
                  <a:lnTo>
                    <a:pt x="6" y="96"/>
                  </a:lnTo>
                  <a:lnTo>
                    <a:pt x="6" y="96"/>
                  </a:lnTo>
                  <a:lnTo>
                    <a:pt x="14" y="102"/>
                  </a:lnTo>
                  <a:lnTo>
                    <a:pt x="20" y="108"/>
                  </a:lnTo>
                  <a:lnTo>
                    <a:pt x="20" y="108"/>
                  </a:lnTo>
                  <a:lnTo>
                    <a:pt x="24" y="108"/>
                  </a:lnTo>
                  <a:lnTo>
                    <a:pt x="24" y="108"/>
                  </a:lnTo>
                  <a:lnTo>
                    <a:pt x="30" y="106"/>
                  </a:lnTo>
                  <a:lnTo>
                    <a:pt x="36" y="102"/>
                  </a:lnTo>
                  <a:lnTo>
                    <a:pt x="36" y="102"/>
                  </a:lnTo>
                  <a:lnTo>
                    <a:pt x="54" y="84"/>
                  </a:lnTo>
                  <a:lnTo>
                    <a:pt x="74" y="72"/>
                  </a:lnTo>
                  <a:lnTo>
                    <a:pt x="74" y="72"/>
                  </a:lnTo>
                  <a:lnTo>
                    <a:pt x="94" y="60"/>
                  </a:lnTo>
                  <a:lnTo>
                    <a:pt x="104" y="54"/>
                  </a:lnTo>
                  <a:lnTo>
                    <a:pt x="116" y="50"/>
                  </a:lnTo>
                  <a:lnTo>
                    <a:pt x="116" y="50"/>
                  </a:lnTo>
                  <a:lnTo>
                    <a:pt x="150" y="42"/>
                  </a:lnTo>
                  <a:lnTo>
                    <a:pt x="184" y="34"/>
                  </a:lnTo>
                  <a:lnTo>
                    <a:pt x="184" y="34"/>
                  </a:lnTo>
                  <a:lnTo>
                    <a:pt x="202" y="28"/>
                  </a:lnTo>
                  <a:lnTo>
                    <a:pt x="210" y="22"/>
                  </a:lnTo>
                  <a:lnTo>
                    <a:pt x="216" y="16"/>
                  </a:lnTo>
                  <a:lnTo>
                    <a:pt x="216" y="16"/>
                  </a:lnTo>
                  <a:lnTo>
                    <a:pt x="218" y="12"/>
                  </a:lnTo>
                  <a:lnTo>
                    <a:pt x="218" y="10"/>
                  </a:lnTo>
                  <a:lnTo>
                    <a:pt x="216" y="6"/>
                  </a:lnTo>
                  <a:lnTo>
                    <a:pt x="214" y="4"/>
                  </a:lnTo>
                  <a:lnTo>
                    <a:pt x="206" y="2"/>
                  </a:lnTo>
                  <a:lnTo>
                    <a:pt x="196" y="0"/>
                  </a:lnTo>
                  <a:lnTo>
                    <a:pt x="196" y="0"/>
                  </a:lnTo>
                  <a:lnTo>
                    <a:pt x="194"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512" name="Freeform 16"/>
            <p:cNvSpPr>
              <a:spLocks/>
            </p:cNvSpPr>
            <p:nvPr/>
          </p:nvSpPr>
          <p:spPr bwMode="auto">
            <a:xfrm>
              <a:off x="1706" y="1086"/>
              <a:ext cx="218" cy="108"/>
            </a:xfrm>
            <a:custGeom>
              <a:avLst/>
              <a:gdLst>
                <a:gd name="T0" fmla="*/ 194 w 218"/>
                <a:gd name="T1" fmla="*/ 0 h 108"/>
                <a:gd name="T2" fmla="*/ 180 w 218"/>
                <a:gd name="T3" fmla="*/ 4 h 108"/>
                <a:gd name="T4" fmla="*/ 168 w 218"/>
                <a:gd name="T5" fmla="*/ 12 h 108"/>
                <a:gd name="T6" fmla="*/ 152 w 218"/>
                <a:gd name="T7" fmla="*/ 18 h 108"/>
                <a:gd name="T8" fmla="*/ 134 w 218"/>
                <a:gd name="T9" fmla="*/ 20 h 108"/>
                <a:gd name="T10" fmla="*/ 116 w 218"/>
                <a:gd name="T11" fmla="*/ 24 h 108"/>
                <a:gd name="T12" fmla="*/ 112 w 218"/>
                <a:gd name="T13" fmla="*/ 22 h 108"/>
                <a:gd name="T14" fmla="*/ 100 w 218"/>
                <a:gd name="T15" fmla="*/ 20 h 108"/>
                <a:gd name="T16" fmla="*/ 96 w 218"/>
                <a:gd name="T17" fmla="*/ 20 h 108"/>
                <a:gd name="T18" fmla="*/ 90 w 218"/>
                <a:gd name="T19" fmla="*/ 24 h 108"/>
                <a:gd name="T20" fmla="*/ 72 w 218"/>
                <a:gd name="T21" fmla="*/ 34 h 108"/>
                <a:gd name="T22" fmla="*/ 60 w 218"/>
                <a:gd name="T23" fmla="*/ 38 h 108"/>
                <a:gd name="T24" fmla="*/ 48 w 218"/>
                <a:gd name="T25" fmla="*/ 40 h 108"/>
                <a:gd name="T26" fmla="*/ 36 w 218"/>
                <a:gd name="T27" fmla="*/ 44 h 108"/>
                <a:gd name="T28" fmla="*/ 28 w 218"/>
                <a:gd name="T29" fmla="*/ 54 h 108"/>
                <a:gd name="T30" fmla="*/ 28 w 218"/>
                <a:gd name="T31" fmla="*/ 64 h 108"/>
                <a:gd name="T32" fmla="*/ 22 w 218"/>
                <a:gd name="T33" fmla="*/ 74 h 108"/>
                <a:gd name="T34" fmla="*/ 18 w 218"/>
                <a:gd name="T35" fmla="*/ 76 h 108"/>
                <a:gd name="T36" fmla="*/ 6 w 218"/>
                <a:gd name="T37" fmla="*/ 78 h 108"/>
                <a:gd name="T38" fmla="*/ 2 w 218"/>
                <a:gd name="T39" fmla="*/ 80 h 108"/>
                <a:gd name="T40" fmla="*/ 0 w 218"/>
                <a:gd name="T41" fmla="*/ 88 h 108"/>
                <a:gd name="T42" fmla="*/ 6 w 218"/>
                <a:gd name="T43" fmla="*/ 96 h 108"/>
                <a:gd name="T44" fmla="*/ 14 w 218"/>
                <a:gd name="T45" fmla="*/ 102 h 108"/>
                <a:gd name="T46" fmla="*/ 20 w 218"/>
                <a:gd name="T47" fmla="*/ 108 h 108"/>
                <a:gd name="T48" fmla="*/ 24 w 218"/>
                <a:gd name="T49" fmla="*/ 108 h 108"/>
                <a:gd name="T50" fmla="*/ 36 w 218"/>
                <a:gd name="T51" fmla="*/ 102 h 108"/>
                <a:gd name="T52" fmla="*/ 54 w 218"/>
                <a:gd name="T53" fmla="*/ 84 h 108"/>
                <a:gd name="T54" fmla="*/ 74 w 218"/>
                <a:gd name="T55" fmla="*/ 72 h 108"/>
                <a:gd name="T56" fmla="*/ 104 w 218"/>
                <a:gd name="T57" fmla="*/ 54 h 108"/>
                <a:gd name="T58" fmla="*/ 116 w 218"/>
                <a:gd name="T59" fmla="*/ 50 h 108"/>
                <a:gd name="T60" fmla="*/ 184 w 218"/>
                <a:gd name="T61" fmla="*/ 34 h 108"/>
                <a:gd name="T62" fmla="*/ 202 w 218"/>
                <a:gd name="T63" fmla="*/ 28 h 108"/>
                <a:gd name="T64" fmla="*/ 216 w 218"/>
                <a:gd name="T65" fmla="*/ 16 h 108"/>
                <a:gd name="T66" fmla="*/ 218 w 218"/>
                <a:gd name="T67" fmla="*/ 12 h 108"/>
                <a:gd name="T68" fmla="*/ 216 w 218"/>
                <a:gd name="T69" fmla="*/ 6 h 108"/>
                <a:gd name="T70" fmla="*/ 206 w 218"/>
                <a:gd name="T71" fmla="*/ 2 h 108"/>
                <a:gd name="T72" fmla="*/ 196 w 218"/>
                <a:gd name="T73"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18" h="108">
                  <a:moveTo>
                    <a:pt x="194" y="0"/>
                  </a:moveTo>
                  <a:lnTo>
                    <a:pt x="194" y="0"/>
                  </a:lnTo>
                  <a:lnTo>
                    <a:pt x="186" y="0"/>
                  </a:lnTo>
                  <a:lnTo>
                    <a:pt x="180" y="4"/>
                  </a:lnTo>
                  <a:lnTo>
                    <a:pt x="168" y="12"/>
                  </a:lnTo>
                  <a:lnTo>
                    <a:pt x="168" y="12"/>
                  </a:lnTo>
                  <a:lnTo>
                    <a:pt x="160" y="16"/>
                  </a:lnTo>
                  <a:lnTo>
                    <a:pt x="152" y="18"/>
                  </a:lnTo>
                  <a:lnTo>
                    <a:pt x="134" y="20"/>
                  </a:lnTo>
                  <a:lnTo>
                    <a:pt x="134" y="20"/>
                  </a:lnTo>
                  <a:lnTo>
                    <a:pt x="124" y="22"/>
                  </a:lnTo>
                  <a:lnTo>
                    <a:pt x="116" y="24"/>
                  </a:lnTo>
                  <a:lnTo>
                    <a:pt x="116" y="24"/>
                  </a:lnTo>
                  <a:lnTo>
                    <a:pt x="112" y="22"/>
                  </a:lnTo>
                  <a:lnTo>
                    <a:pt x="112" y="22"/>
                  </a:lnTo>
                  <a:lnTo>
                    <a:pt x="100" y="20"/>
                  </a:lnTo>
                  <a:lnTo>
                    <a:pt x="100" y="20"/>
                  </a:lnTo>
                  <a:lnTo>
                    <a:pt x="96" y="20"/>
                  </a:lnTo>
                  <a:lnTo>
                    <a:pt x="90" y="24"/>
                  </a:lnTo>
                  <a:lnTo>
                    <a:pt x="90" y="24"/>
                  </a:lnTo>
                  <a:lnTo>
                    <a:pt x="82" y="30"/>
                  </a:lnTo>
                  <a:lnTo>
                    <a:pt x="72" y="34"/>
                  </a:lnTo>
                  <a:lnTo>
                    <a:pt x="72" y="34"/>
                  </a:lnTo>
                  <a:lnTo>
                    <a:pt x="60" y="38"/>
                  </a:lnTo>
                  <a:lnTo>
                    <a:pt x="48" y="40"/>
                  </a:lnTo>
                  <a:lnTo>
                    <a:pt x="48" y="40"/>
                  </a:lnTo>
                  <a:lnTo>
                    <a:pt x="40" y="42"/>
                  </a:lnTo>
                  <a:lnTo>
                    <a:pt x="36" y="44"/>
                  </a:lnTo>
                  <a:lnTo>
                    <a:pt x="32" y="48"/>
                  </a:lnTo>
                  <a:lnTo>
                    <a:pt x="28" y="54"/>
                  </a:lnTo>
                  <a:lnTo>
                    <a:pt x="28" y="54"/>
                  </a:lnTo>
                  <a:lnTo>
                    <a:pt x="28" y="64"/>
                  </a:lnTo>
                  <a:lnTo>
                    <a:pt x="26" y="70"/>
                  </a:lnTo>
                  <a:lnTo>
                    <a:pt x="22" y="74"/>
                  </a:lnTo>
                  <a:lnTo>
                    <a:pt x="22" y="74"/>
                  </a:lnTo>
                  <a:lnTo>
                    <a:pt x="18" y="76"/>
                  </a:lnTo>
                  <a:lnTo>
                    <a:pt x="12" y="76"/>
                  </a:lnTo>
                  <a:lnTo>
                    <a:pt x="6" y="78"/>
                  </a:lnTo>
                  <a:lnTo>
                    <a:pt x="2" y="80"/>
                  </a:lnTo>
                  <a:lnTo>
                    <a:pt x="2" y="80"/>
                  </a:lnTo>
                  <a:lnTo>
                    <a:pt x="0" y="84"/>
                  </a:lnTo>
                  <a:lnTo>
                    <a:pt x="0" y="88"/>
                  </a:lnTo>
                  <a:lnTo>
                    <a:pt x="2" y="92"/>
                  </a:lnTo>
                  <a:lnTo>
                    <a:pt x="6" y="96"/>
                  </a:lnTo>
                  <a:lnTo>
                    <a:pt x="6" y="96"/>
                  </a:lnTo>
                  <a:lnTo>
                    <a:pt x="14" y="102"/>
                  </a:lnTo>
                  <a:lnTo>
                    <a:pt x="20" y="108"/>
                  </a:lnTo>
                  <a:lnTo>
                    <a:pt x="20" y="108"/>
                  </a:lnTo>
                  <a:lnTo>
                    <a:pt x="24" y="108"/>
                  </a:lnTo>
                  <a:lnTo>
                    <a:pt x="24" y="108"/>
                  </a:lnTo>
                  <a:lnTo>
                    <a:pt x="30" y="106"/>
                  </a:lnTo>
                  <a:lnTo>
                    <a:pt x="36" y="102"/>
                  </a:lnTo>
                  <a:lnTo>
                    <a:pt x="36" y="102"/>
                  </a:lnTo>
                  <a:lnTo>
                    <a:pt x="54" y="84"/>
                  </a:lnTo>
                  <a:lnTo>
                    <a:pt x="74" y="72"/>
                  </a:lnTo>
                  <a:lnTo>
                    <a:pt x="74" y="72"/>
                  </a:lnTo>
                  <a:lnTo>
                    <a:pt x="94" y="60"/>
                  </a:lnTo>
                  <a:lnTo>
                    <a:pt x="104" y="54"/>
                  </a:lnTo>
                  <a:lnTo>
                    <a:pt x="116" y="50"/>
                  </a:lnTo>
                  <a:lnTo>
                    <a:pt x="116" y="50"/>
                  </a:lnTo>
                  <a:lnTo>
                    <a:pt x="150" y="42"/>
                  </a:lnTo>
                  <a:lnTo>
                    <a:pt x="184" y="34"/>
                  </a:lnTo>
                  <a:lnTo>
                    <a:pt x="184" y="34"/>
                  </a:lnTo>
                  <a:lnTo>
                    <a:pt x="202" y="28"/>
                  </a:lnTo>
                  <a:lnTo>
                    <a:pt x="210" y="22"/>
                  </a:lnTo>
                  <a:lnTo>
                    <a:pt x="216" y="16"/>
                  </a:lnTo>
                  <a:lnTo>
                    <a:pt x="216" y="16"/>
                  </a:lnTo>
                  <a:lnTo>
                    <a:pt x="218" y="12"/>
                  </a:lnTo>
                  <a:lnTo>
                    <a:pt x="218" y="10"/>
                  </a:lnTo>
                  <a:lnTo>
                    <a:pt x="216" y="6"/>
                  </a:lnTo>
                  <a:lnTo>
                    <a:pt x="214" y="4"/>
                  </a:lnTo>
                  <a:lnTo>
                    <a:pt x="206" y="2"/>
                  </a:lnTo>
                  <a:lnTo>
                    <a:pt x="196" y="0"/>
                  </a:lnTo>
                  <a:lnTo>
                    <a:pt x="196" y="0"/>
                  </a:lnTo>
                  <a:lnTo>
                    <a:pt x="19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513" name="Freeform 17"/>
            <p:cNvSpPr>
              <a:spLocks/>
            </p:cNvSpPr>
            <p:nvPr/>
          </p:nvSpPr>
          <p:spPr bwMode="auto">
            <a:xfrm>
              <a:off x="1660" y="1180"/>
              <a:ext cx="88" cy="70"/>
            </a:xfrm>
            <a:custGeom>
              <a:avLst/>
              <a:gdLst>
                <a:gd name="T0" fmla="*/ 36 w 88"/>
                <a:gd name="T1" fmla="*/ 0 h 70"/>
                <a:gd name="T2" fmla="*/ 36 w 88"/>
                <a:gd name="T3" fmla="*/ 0 h 70"/>
                <a:gd name="T4" fmla="*/ 26 w 88"/>
                <a:gd name="T5" fmla="*/ 8 h 70"/>
                <a:gd name="T6" fmla="*/ 22 w 88"/>
                <a:gd name="T7" fmla="*/ 20 h 70"/>
                <a:gd name="T8" fmla="*/ 16 w 88"/>
                <a:gd name="T9" fmla="*/ 28 h 70"/>
                <a:gd name="T10" fmla="*/ 8 w 88"/>
                <a:gd name="T11" fmla="*/ 32 h 70"/>
                <a:gd name="T12" fmla="*/ 0 w 88"/>
                <a:gd name="T13" fmla="*/ 40 h 70"/>
                <a:gd name="T14" fmla="*/ 2 w 88"/>
                <a:gd name="T15" fmla="*/ 48 h 70"/>
                <a:gd name="T16" fmla="*/ 6 w 88"/>
                <a:gd name="T17" fmla="*/ 50 h 70"/>
                <a:gd name="T18" fmla="*/ 10 w 88"/>
                <a:gd name="T19" fmla="*/ 50 h 70"/>
                <a:gd name="T20" fmla="*/ 14 w 88"/>
                <a:gd name="T21" fmla="*/ 48 h 70"/>
                <a:gd name="T22" fmla="*/ 14 w 88"/>
                <a:gd name="T23" fmla="*/ 48 h 70"/>
                <a:gd name="T24" fmla="*/ 26 w 88"/>
                <a:gd name="T25" fmla="*/ 52 h 70"/>
                <a:gd name="T26" fmla="*/ 32 w 88"/>
                <a:gd name="T27" fmla="*/ 54 h 70"/>
                <a:gd name="T28" fmla="*/ 36 w 88"/>
                <a:gd name="T29" fmla="*/ 64 h 70"/>
                <a:gd name="T30" fmla="*/ 40 w 88"/>
                <a:gd name="T31" fmla="*/ 68 h 70"/>
                <a:gd name="T32" fmla="*/ 48 w 88"/>
                <a:gd name="T33" fmla="*/ 70 h 70"/>
                <a:gd name="T34" fmla="*/ 58 w 88"/>
                <a:gd name="T35" fmla="*/ 68 h 70"/>
                <a:gd name="T36" fmla="*/ 70 w 88"/>
                <a:gd name="T37" fmla="*/ 66 h 70"/>
                <a:gd name="T38" fmla="*/ 70 w 88"/>
                <a:gd name="T39" fmla="*/ 66 h 70"/>
                <a:gd name="T40" fmla="*/ 74 w 88"/>
                <a:gd name="T41" fmla="*/ 68 h 70"/>
                <a:gd name="T42" fmla="*/ 80 w 88"/>
                <a:gd name="T43" fmla="*/ 68 h 70"/>
                <a:gd name="T44" fmla="*/ 86 w 88"/>
                <a:gd name="T45" fmla="*/ 64 h 70"/>
                <a:gd name="T46" fmla="*/ 88 w 88"/>
                <a:gd name="T47" fmla="*/ 62 h 70"/>
                <a:gd name="T48" fmla="*/ 80 w 88"/>
                <a:gd name="T49" fmla="*/ 54 h 70"/>
                <a:gd name="T50" fmla="*/ 66 w 88"/>
                <a:gd name="T51" fmla="*/ 46 h 70"/>
                <a:gd name="T52" fmla="*/ 66 w 88"/>
                <a:gd name="T53" fmla="*/ 40 h 70"/>
                <a:gd name="T54" fmla="*/ 68 w 88"/>
                <a:gd name="T55" fmla="*/ 28 h 70"/>
                <a:gd name="T56" fmla="*/ 68 w 88"/>
                <a:gd name="T57" fmla="*/ 22 h 70"/>
                <a:gd name="T58" fmla="*/ 60 w 88"/>
                <a:gd name="T59" fmla="*/ 16 h 70"/>
                <a:gd name="T60" fmla="*/ 48 w 88"/>
                <a:gd name="T61" fmla="*/ 12 h 70"/>
                <a:gd name="T62" fmla="*/ 46 w 88"/>
                <a:gd name="T63" fmla="*/ 10 h 70"/>
                <a:gd name="T64" fmla="*/ 40 w 88"/>
                <a:gd name="T65"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8" h="70">
                  <a:moveTo>
                    <a:pt x="36" y="0"/>
                  </a:moveTo>
                  <a:lnTo>
                    <a:pt x="36" y="0"/>
                  </a:lnTo>
                  <a:lnTo>
                    <a:pt x="36" y="0"/>
                  </a:lnTo>
                  <a:lnTo>
                    <a:pt x="36" y="0"/>
                  </a:lnTo>
                  <a:lnTo>
                    <a:pt x="30" y="4"/>
                  </a:lnTo>
                  <a:lnTo>
                    <a:pt x="26" y="8"/>
                  </a:lnTo>
                  <a:lnTo>
                    <a:pt x="22" y="20"/>
                  </a:lnTo>
                  <a:lnTo>
                    <a:pt x="22" y="20"/>
                  </a:lnTo>
                  <a:lnTo>
                    <a:pt x="20" y="24"/>
                  </a:lnTo>
                  <a:lnTo>
                    <a:pt x="16" y="28"/>
                  </a:lnTo>
                  <a:lnTo>
                    <a:pt x="8" y="32"/>
                  </a:lnTo>
                  <a:lnTo>
                    <a:pt x="8" y="32"/>
                  </a:lnTo>
                  <a:lnTo>
                    <a:pt x="4" y="36"/>
                  </a:lnTo>
                  <a:lnTo>
                    <a:pt x="0" y="40"/>
                  </a:lnTo>
                  <a:lnTo>
                    <a:pt x="0" y="46"/>
                  </a:lnTo>
                  <a:lnTo>
                    <a:pt x="2" y="48"/>
                  </a:lnTo>
                  <a:lnTo>
                    <a:pt x="2" y="48"/>
                  </a:lnTo>
                  <a:lnTo>
                    <a:pt x="6" y="50"/>
                  </a:lnTo>
                  <a:lnTo>
                    <a:pt x="6" y="50"/>
                  </a:lnTo>
                  <a:lnTo>
                    <a:pt x="10" y="50"/>
                  </a:lnTo>
                  <a:lnTo>
                    <a:pt x="10" y="50"/>
                  </a:lnTo>
                  <a:lnTo>
                    <a:pt x="14" y="48"/>
                  </a:lnTo>
                  <a:lnTo>
                    <a:pt x="14" y="48"/>
                  </a:lnTo>
                  <a:lnTo>
                    <a:pt x="14" y="48"/>
                  </a:lnTo>
                  <a:lnTo>
                    <a:pt x="14" y="48"/>
                  </a:lnTo>
                  <a:lnTo>
                    <a:pt x="26" y="52"/>
                  </a:lnTo>
                  <a:lnTo>
                    <a:pt x="26" y="52"/>
                  </a:lnTo>
                  <a:lnTo>
                    <a:pt x="32" y="54"/>
                  </a:lnTo>
                  <a:lnTo>
                    <a:pt x="34" y="58"/>
                  </a:lnTo>
                  <a:lnTo>
                    <a:pt x="36" y="64"/>
                  </a:lnTo>
                  <a:lnTo>
                    <a:pt x="40" y="68"/>
                  </a:lnTo>
                  <a:lnTo>
                    <a:pt x="40" y="68"/>
                  </a:lnTo>
                  <a:lnTo>
                    <a:pt x="44" y="70"/>
                  </a:lnTo>
                  <a:lnTo>
                    <a:pt x="48" y="70"/>
                  </a:lnTo>
                  <a:lnTo>
                    <a:pt x="48" y="70"/>
                  </a:lnTo>
                  <a:lnTo>
                    <a:pt x="58" y="68"/>
                  </a:lnTo>
                  <a:lnTo>
                    <a:pt x="70" y="66"/>
                  </a:lnTo>
                  <a:lnTo>
                    <a:pt x="70" y="66"/>
                  </a:lnTo>
                  <a:lnTo>
                    <a:pt x="70" y="66"/>
                  </a:lnTo>
                  <a:lnTo>
                    <a:pt x="70" y="66"/>
                  </a:lnTo>
                  <a:lnTo>
                    <a:pt x="74" y="68"/>
                  </a:lnTo>
                  <a:lnTo>
                    <a:pt x="74" y="68"/>
                  </a:lnTo>
                  <a:lnTo>
                    <a:pt x="80" y="68"/>
                  </a:lnTo>
                  <a:lnTo>
                    <a:pt x="80" y="68"/>
                  </a:lnTo>
                  <a:lnTo>
                    <a:pt x="84" y="68"/>
                  </a:lnTo>
                  <a:lnTo>
                    <a:pt x="86" y="64"/>
                  </a:lnTo>
                  <a:lnTo>
                    <a:pt x="86" y="64"/>
                  </a:lnTo>
                  <a:lnTo>
                    <a:pt x="88" y="62"/>
                  </a:lnTo>
                  <a:lnTo>
                    <a:pt x="86" y="58"/>
                  </a:lnTo>
                  <a:lnTo>
                    <a:pt x="80" y="54"/>
                  </a:lnTo>
                  <a:lnTo>
                    <a:pt x="72" y="50"/>
                  </a:lnTo>
                  <a:lnTo>
                    <a:pt x="66" y="46"/>
                  </a:lnTo>
                  <a:lnTo>
                    <a:pt x="66" y="46"/>
                  </a:lnTo>
                  <a:lnTo>
                    <a:pt x="66" y="40"/>
                  </a:lnTo>
                  <a:lnTo>
                    <a:pt x="66" y="34"/>
                  </a:lnTo>
                  <a:lnTo>
                    <a:pt x="68" y="28"/>
                  </a:lnTo>
                  <a:lnTo>
                    <a:pt x="68" y="22"/>
                  </a:lnTo>
                  <a:lnTo>
                    <a:pt x="68" y="22"/>
                  </a:lnTo>
                  <a:lnTo>
                    <a:pt x="66" y="18"/>
                  </a:lnTo>
                  <a:lnTo>
                    <a:pt x="60" y="16"/>
                  </a:lnTo>
                  <a:lnTo>
                    <a:pt x="54" y="14"/>
                  </a:lnTo>
                  <a:lnTo>
                    <a:pt x="48" y="12"/>
                  </a:lnTo>
                  <a:lnTo>
                    <a:pt x="48" y="12"/>
                  </a:lnTo>
                  <a:lnTo>
                    <a:pt x="46" y="10"/>
                  </a:lnTo>
                  <a:lnTo>
                    <a:pt x="44" y="6"/>
                  </a:lnTo>
                  <a:lnTo>
                    <a:pt x="40" y="2"/>
                  </a:lnTo>
                  <a:lnTo>
                    <a:pt x="36"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514" name="Freeform 18"/>
            <p:cNvSpPr>
              <a:spLocks/>
            </p:cNvSpPr>
            <p:nvPr/>
          </p:nvSpPr>
          <p:spPr bwMode="auto">
            <a:xfrm>
              <a:off x="1660" y="1180"/>
              <a:ext cx="88" cy="70"/>
            </a:xfrm>
            <a:custGeom>
              <a:avLst/>
              <a:gdLst>
                <a:gd name="T0" fmla="*/ 36 w 88"/>
                <a:gd name="T1" fmla="*/ 0 h 70"/>
                <a:gd name="T2" fmla="*/ 36 w 88"/>
                <a:gd name="T3" fmla="*/ 0 h 70"/>
                <a:gd name="T4" fmla="*/ 26 w 88"/>
                <a:gd name="T5" fmla="*/ 8 h 70"/>
                <a:gd name="T6" fmla="*/ 22 w 88"/>
                <a:gd name="T7" fmla="*/ 20 h 70"/>
                <a:gd name="T8" fmla="*/ 16 w 88"/>
                <a:gd name="T9" fmla="*/ 28 h 70"/>
                <a:gd name="T10" fmla="*/ 8 w 88"/>
                <a:gd name="T11" fmla="*/ 32 h 70"/>
                <a:gd name="T12" fmla="*/ 0 w 88"/>
                <a:gd name="T13" fmla="*/ 40 h 70"/>
                <a:gd name="T14" fmla="*/ 2 w 88"/>
                <a:gd name="T15" fmla="*/ 48 h 70"/>
                <a:gd name="T16" fmla="*/ 6 w 88"/>
                <a:gd name="T17" fmla="*/ 50 h 70"/>
                <a:gd name="T18" fmla="*/ 10 w 88"/>
                <a:gd name="T19" fmla="*/ 50 h 70"/>
                <a:gd name="T20" fmla="*/ 14 w 88"/>
                <a:gd name="T21" fmla="*/ 48 h 70"/>
                <a:gd name="T22" fmla="*/ 14 w 88"/>
                <a:gd name="T23" fmla="*/ 48 h 70"/>
                <a:gd name="T24" fmla="*/ 26 w 88"/>
                <a:gd name="T25" fmla="*/ 52 h 70"/>
                <a:gd name="T26" fmla="*/ 32 w 88"/>
                <a:gd name="T27" fmla="*/ 54 h 70"/>
                <a:gd name="T28" fmla="*/ 36 w 88"/>
                <a:gd name="T29" fmla="*/ 64 h 70"/>
                <a:gd name="T30" fmla="*/ 40 w 88"/>
                <a:gd name="T31" fmla="*/ 68 h 70"/>
                <a:gd name="T32" fmla="*/ 48 w 88"/>
                <a:gd name="T33" fmla="*/ 70 h 70"/>
                <a:gd name="T34" fmla="*/ 58 w 88"/>
                <a:gd name="T35" fmla="*/ 68 h 70"/>
                <a:gd name="T36" fmla="*/ 70 w 88"/>
                <a:gd name="T37" fmla="*/ 66 h 70"/>
                <a:gd name="T38" fmla="*/ 70 w 88"/>
                <a:gd name="T39" fmla="*/ 66 h 70"/>
                <a:gd name="T40" fmla="*/ 74 w 88"/>
                <a:gd name="T41" fmla="*/ 68 h 70"/>
                <a:gd name="T42" fmla="*/ 80 w 88"/>
                <a:gd name="T43" fmla="*/ 68 h 70"/>
                <a:gd name="T44" fmla="*/ 86 w 88"/>
                <a:gd name="T45" fmla="*/ 64 h 70"/>
                <a:gd name="T46" fmla="*/ 88 w 88"/>
                <a:gd name="T47" fmla="*/ 62 h 70"/>
                <a:gd name="T48" fmla="*/ 80 w 88"/>
                <a:gd name="T49" fmla="*/ 54 h 70"/>
                <a:gd name="T50" fmla="*/ 66 w 88"/>
                <a:gd name="T51" fmla="*/ 46 h 70"/>
                <a:gd name="T52" fmla="*/ 66 w 88"/>
                <a:gd name="T53" fmla="*/ 40 h 70"/>
                <a:gd name="T54" fmla="*/ 68 w 88"/>
                <a:gd name="T55" fmla="*/ 28 h 70"/>
                <a:gd name="T56" fmla="*/ 68 w 88"/>
                <a:gd name="T57" fmla="*/ 22 h 70"/>
                <a:gd name="T58" fmla="*/ 60 w 88"/>
                <a:gd name="T59" fmla="*/ 16 h 70"/>
                <a:gd name="T60" fmla="*/ 48 w 88"/>
                <a:gd name="T61" fmla="*/ 12 h 70"/>
                <a:gd name="T62" fmla="*/ 46 w 88"/>
                <a:gd name="T63" fmla="*/ 10 h 70"/>
                <a:gd name="T64" fmla="*/ 40 w 88"/>
                <a:gd name="T65"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8" h="70">
                  <a:moveTo>
                    <a:pt x="36" y="0"/>
                  </a:moveTo>
                  <a:lnTo>
                    <a:pt x="36" y="0"/>
                  </a:lnTo>
                  <a:lnTo>
                    <a:pt x="36" y="0"/>
                  </a:lnTo>
                  <a:lnTo>
                    <a:pt x="36" y="0"/>
                  </a:lnTo>
                  <a:lnTo>
                    <a:pt x="30" y="4"/>
                  </a:lnTo>
                  <a:lnTo>
                    <a:pt x="26" y="8"/>
                  </a:lnTo>
                  <a:lnTo>
                    <a:pt x="22" y="20"/>
                  </a:lnTo>
                  <a:lnTo>
                    <a:pt x="22" y="20"/>
                  </a:lnTo>
                  <a:lnTo>
                    <a:pt x="20" y="24"/>
                  </a:lnTo>
                  <a:lnTo>
                    <a:pt x="16" y="28"/>
                  </a:lnTo>
                  <a:lnTo>
                    <a:pt x="8" y="32"/>
                  </a:lnTo>
                  <a:lnTo>
                    <a:pt x="8" y="32"/>
                  </a:lnTo>
                  <a:lnTo>
                    <a:pt x="4" y="36"/>
                  </a:lnTo>
                  <a:lnTo>
                    <a:pt x="0" y="40"/>
                  </a:lnTo>
                  <a:lnTo>
                    <a:pt x="0" y="46"/>
                  </a:lnTo>
                  <a:lnTo>
                    <a:pt x="2" y="48"/>
                  </a:lnTo>
                  <a:lnTo>
                    <a:pt x="2" y="48"/>
                  </a:lnTo>
                  <a:lnTo>
                    <a:pt x="6" y="50"/>
                  </a:lnTo>
                  <a:lnTo>
                    <a:pt x="6" y="50"/>
                  </a:lnTo>
                  <a:lnTo>
                    <a:pt x="10" y="50"/>
                  </a:lnTo>
                  <a:lnTo>
                    <a:pt x="10" y="50"/>
                  </a:lnTo>
                  <a:lnTo>
                    <a:pt x="14" y="48"/>
                  </a:lnTo>
                  <a:lnTo>
                    <a:pt x="14" y="48"/>
                  </a:lnTo>
                  <a:lnTo>
                    <a:pt x="14" y="48"/>
                  </a:lnTo>
                  <a:lnTo>
                    <a:pt x="14" y="48"/>
                  </a:lnTo>
                  <a:lnTo>
                    <a:pt x="26" y="52"/>
                  </a:lnTo>
                  <a:lnTo>
                    <a:pt x="26" y="52"/>
                  </a:lnTo>
                  <a:lnTo>
                    <a:pt x="32" y="54"/>
                  </a:lnTo>
                  <a:lnTo>
                    <a:pt x="34" y="58"/>
                  </a:lnTo>
                  <a:lnTo>
                    <a:pt x="36" y="64"/>
                  </a:lnTo>
                  <a:lnTo>
                    <a:pt x="40" y="68"/>
                  </a:lnTo>
                  <a:lnTo>
                    <a:pt x="40" y="68"/>
                  </a:lnTo>
                  <a:lnTo>
                    <a:pt x="44" y="70"/>
                  </a:lnTo>
                  <a:lnTo>
                    <a:pt x="48" y="70"/>
                  </a:lnTo>
                  <a:lnTo>
                    <a:pt x="48" y="70"/>
                  </a:lnTo>
                  <a:lnTo>
                    <a:pt x="58" y="68"/>
                  </a:lnTo>
                  <a:lnTo>
                    <a:pt x="70" y="66"/>
                  </a:lnTo>
                  <a:lnTo>
                    <a:pt x="70" y="66"/>
                  </a:lnTo>
                  <a:lnTo>
                    <a:pt x="70" y="66"/>
                  </a:lnTo>
                  <a:lnTo>
                    <a:pt x="70" y="66"/>
                  </a:lnTo>
                  <a:lnTo>
                    <a:pt x="74" y="68"/>
                  </a:lnTo>
                  <a:lnTo>
                    <a:pt x="74" y="68"/>
                  </a:lnTo>
                  <a:lnTo>
                    <a:pt x="80" y="68"/>
                  </a:lnTo>
                  <a:lnTo>
                    <a:pt x="80" y="68"/>
                  </a:lnTo>
                  <a:lnTo>
                    <a:pt x="84" y="68"/>
                  </a:lnTo>
                  <a:lnTo>
                    <a:pt x="86" y="64"/>
                  </a:lnTo>
                  <a:lnTo>
                    <a:pt x="86" y="64"/>
                  </a:lnTo>
                  <a:lnTo>
                    <a:pt x="88" y="62"/>
                  </a:lnTo>
                  <a:lnTo>
                    <a:pt x="86" y="58"/>
                  </a:lnTo>
                  <a:lnTo>
                    <a:pt x="80" y="54"/>
                  </a:lnTo>
                  <a:lnTo>
                    <a:pt x="72" y="50"/>
                  </a:lnTo>
                  <a:lnTo>
                    <a:pt x="66" y="46"/>
                  </a:lnTo>
                  <a:lnTo>
                    <a:pt x="66" y="46"/>
                  </a:lnTo>
                  <a:lnTo>
                    <a:pt x="66" y="40"/>
                  </a:lnTo>
                  <a:lnTo>
                    <a:pt x="66" y="34"/>
                  </a:lnTo>
                  <a:lnTo>
                    <a:pt x="68" y="28"/>
                  </a:lnTo>
                  <a:lnTo>
                    <a:pt x="68" y="22"/>
                  </a:lnTo>
                  <a:lnTo>
                    <a:pt x="68" y="22"/>
                  </a:lnTo>
                  <a:lnTo>
                    <a:pt x="66" y="18"/>
                  </a:lnTo>
                  <a:lnTo>
                    <a:pt x="60" y="16"/>
                  </a:lnTo>
                  <a:lnTo>
                    <a:pt x="54" y="14"/>
                  </a:lnTo>
                  <a:lnTo>
                    <a:pt x="48" y="12"/>
                  </a:lnTo>
                  <a:lnTo>
                    <a:pt x="48" y="12"/>
                  </a:lnTo>
                  <a:lnTo>
                    <a:pt x="46" y="10"/>
                  </a:lnTo>
                  <a:lnTo>
                    <a:pt x="44" y="6"/>
                  </a:lnTo>
                  <a:lnTo>
                    <a:pt x="40" y="2"/>
                  </a:lnTo>
                  <a:lnTo>
                    <a:pt x="3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515" name="Freeform 19"/>
            <p:cNvSpPr>
              <a:spLocks/>
            </p:cNvSpPr>
            <p:nvPr/>
          </p:nvSpPr>
          <p:spPr bwMode="auto">
            <a:xfrm>
              <a:off x="1604" y="1266"/>
              <a:ext cx="36" cy="24"/>
            </a:xfrm>
            <a:custGeom>
              <a:avLst/>
              <a:gdLst>
                <a:gd name="T0" fmla="*/ 28 w 36"/>
                <a:gd name="T1" fmla="*/ 0 h 24"/>
                <a:gd name="T2" fmla="*/ 28 w 36"/>
                <a:gd name="T3" fmla="*/ 0 h 24"/>
                <a:gd name="T4" fmla="*/ 20 w 36"/>
                <a:gd name="T5" fmla="*/ 2 h 24"/>
                <a:gd name="T6" fmla="*/ 12 w 36"/>
                <a:gd name="T7" fmla="*/ 4 h 24"/>
                <a:gd name="T8" fmla="*/ 4 w 36"/>
                <a:gd name="T9" fmla="*/ 8 h 24"/>
                <a:gd name="T10" fmla="*/ 0 w 36"/>
                <a:gd name="T11" fmla="*/ 12 h 24"/>
                <a:gd name="T12" fmla="*/ 0 w 36"/>
                <a:gd name="T13" fmla="*/ 12 h 24"/>
                <a:gd name="T14" fmla="*/ 2 w 36"/>
                <a:gd name="T15" fmla="*/ 16 h 24"/>
                <a:gd name="T16" fmla="*/ 4 w 36"/>
                <a:gd name="T17" fmla="*/ 20 h 24"/>
                <a:gd name="T18" fmla="*/ 10 w 36"/>
                <a:gd name="T19" fmla="*/ 22 h 24"/>
                <a:gd name="T20" fmla="*/ 16 w 36"/>
                <a:gd name="T21" fmla="*/ 24 h 24"/>
                <a:gd name="T22" fmla="*/ 16 w 36"/>
                <a:gd name="T23" fmla="*/ 24 h 24"/>
                <a:gd name="T24" fmla="*/ 16 w 36"/>
                <a:gd name="T25" fmla="*/ 24 h 24"/>
                <a:gd name="T26" fmla="*/ 16 w 36"/>
                <a:gd name="T27" fmla="*/ 24 h 24"/>
                <a:gd name="T28" fmla="*/ 22 w 36"/>
                <a:gd name="T29" fmla="*/ 22 h 24"/>
                <a:gd name="T30" fmla="*/ 28 w 36"/>
                <a:gd name="T31" fmla="*/ 18 h 24"/>
                <a:gd name="T32" fmla="*/ 32 w 36"/>
                <a:gd name="T33" fmla="*/ 14 h 24"/>
                <a:gd name="T34" fmla="*/ 36 w 36"/>
                <a:gd name="T35" fmla="*/ 10 h 24"/>
                <a:gd name="T36" fmla="*/ 36 w 36"/>
                <a:gd name="T37" fmla="*/ 10 h 24"/>
                <a:gd name="T38" fmla="*/ 36 w 36"/>
                <a:gd name="T39" fmla="*/ 6 h 24"/>
                <a:gd name="T40" fmla="*/ 36 w 36"/>
                <a:gd name="T41" fmla="*/ 2 h 24"/>
                <a:gd name="T42" fmla="*/ 32 w 36"/>
                <a:gd name="T43" fmla="*/ 2 h 24"/>
                <a:gd name="T44" fmla="*/ 28 w 36"/>
                <a:gd name="T45"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6" h="24">
                  <a:moveTo>
                    <a:pt x="28" y="0"/>
                  </a:moveTo>
                  <a:lnTo>
                    <a:pt x="28" y="0"/>
                  </a:lnTo>
                  <a:lnTo>
                    <a:pt x="20" y="2"/>
                  </a:lnTo>
                  <a:lnTo>
                    <a:pt x="12" y="4"/>
                  </a:lnTo>
                  <a:lnTo>
                    <a:pt x="4" y="8"/>
                  </a:lnTo>
                  <a:lnTo>
                    <a:pt x="0" y="12"/>
                  </a:lnTo>
                  <a:lnTo>
                    <a:pt x="0" y="12"/>
                  </a:lnTo>
                  <a:lnTo>
                    <a:pt x="2" y="16"/>
                  </a:lnTo>
                  <a:lnTo>
                    <a:pt x="4" y="20"/>
                  </a:lnTo>
                  <a:lnTo>
                    <a:pt x="10" y="22"/>
                  </a:lnTo>
                  <a:lnTo>
                    <a:pt x="16" y="24"/>
                  </a:lnTo>
                  <a:lnTo>
                    <a:pt x="16" y="24"/>
                  </a:lnTo>
                  <a:lnTo>
                    <a:pt x="16" y="24"/>
                  </a:lnTo>
                  <a:lnTo>
                    <a:pt x="16" y="24"/>
                  </a:lnTo>
                  <a:lnTo>
                    <a:pt x="22" y="22"/>
                  </a:lnTo>
                  <a:lnTo>
                    <a:pt x="28" y="18"/>
                  </a:lnTo>
                  <a:lnTo>
                    <a:pt x="32" y="14"/>
                  </a:lnTo>
                  <a:lnTo>
                    <a:pt x="36" y="10"/>
                  </a:lnTo>
                  <a:lnTo>
                    <a:pt x="36" y="10"/>
                  </a:lnTo>
                  <a:lnTo>
                    <a:pt x="36" y="6"/>
                  </a:lnTo>
                  <a:lnTo>
                    <a:pt x="36" y="2"/>
                  </a:lnTo>
                  <a:lnTo>
                    <a:pt x="32" y="2"/>
                  </a:lnTo>
                  <a:lnTo>
                    <a:pt x="28"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516" name="Freeform 20"/>
            <p:cNvSpPr>
              <a:spLocks/>
            </p:cNvSpPr>
            <p:nvPr/>
          </p:nvSpPr>
          <p:spPr bwMode="auto">
            <a:xfrm>
              <a:off x="1604" y="1266"/>
              <a:ext cx="36" cy="24"/>
            </a:xfrm>
            <a:custGeom>
              <a:avLst/>
              <a:gdLst>
                <a:gd name="T0" fmla="*/ 28 w 36"/>
                <a:gd name="T1" fmla="*/ 0 h 24"/>
                <a:gd name="T2" fmla="*/ 28 w 36"/>
                <a:gd name="T3" fmla="*/ 0 h 24"/>
                <a:gd name="T4" fmla="*/ 20 w 36"/>
                <a:gd name="T5" fmla="*/ 2 h 24"/>
                <a:gd name="T6" fmla="*/ 12 w 36"/>
                <a:gd name="T7" fmla="*/ 4 h 24"/>
                <a:gd name="T8" fmla="*/ 4 w 36"/>
                <a:gd name="T9" fmla="*/ 8 h 24"/>
                <a:gd name="T10" fmla="*/ 0 w 36"/>
                <a:gd name="T11" fmla="*/ 12 h 24"/>
                <a:gd name="T12" fmla="*/ 0 w 36"/>
                <a:gd name="T13" fmla="*/ 12 h 24"/>
                <a:gd name="T14" fmla="*/ 2 w 36"/>
                <a:gd name="T15" fmla="*/ 16 h 24"/>
                <a:gd name="T16" fmla="*/ 4 w 36"/>
                <a:gd name="T17" fmla="*/ 20 h 24"/>
                <a:gd name="T18" fmla="*/ 10 w 36"/>
                <a:gd name="T19" fmla="*/ 22 h 24"/>
                <a:gd name="T20" fmla="*/ 16 w 36"/>
                <a:gd name="T21" fmla="*/ 24 h 24"/>
                <a:gd name="T22" fmla="*/ 16 w 36"/>
                <a:gd name="T23" fmla="*/ 24 h 24"/>
                <a:gd name="T24" fmla="*/ 16 w 36"/>
                <a:gd name="T25" fmla="*/ 24 h 24"/>
                <a:gd name="T26" fmla="*/ 16 w 36"/>
                <a:gd name="T27" fmla="*/ 24 h 24"/>
                <a:gd name="T28" fmla="*/ 22 w 36"/>
                <a:gd name="T29" fmla="*/ 22 h 24"/>
                <a:gd name="T30" fmla="*/ 28 w 36"/>
                <a:gd name="T31" fmla="*/ 18 h 24"/>
                <a:gd name="T32" fmla="*/ 32 w 36"/>
                <a:gd name="T33" fmla="*/ 14 h 24"/>
                <a:gd name="T34" fmla="*/ 36 w 36"/>
                <a:gd name="T35" fmla="*/ 10 h 24"/>
                <a:gd name="T36" fmla="*/ 36 w 36"/>
                <a:gd name="T37" fmla="*/ 10 h 24"/>
                <a:gd name="T38" fmla="*/ 36 w 36"/>
                <a:gd name="T39" fmla="*/ 6 h 24"/>
                <a:gd name="T40" fmla="*/ 36 w 36"/>
                <a:gd name="T41" fmla="*/ 2 h 24"/>
                <a:gd name="T42" fmla="*/ 32 w 36"/>
                <a:gd name="T43" fmla="*/ 2 h 24"/>
                <a:gd name="T44" fmla="*/ 28 w 36"/>
                <a:gd name="T45"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6" h="24">
                  <a:moveTo>
                    <a:pt x="28" y="0"/>
                  </a:moveTo>
                  <a:lnTo>
                    <a:pt x="28" y="0"/>
                  </a:lnTo>
                  <a:lnTo>
                    <a:pt x="20" y="2"/>
                  </a:lnTo>
                  <a:lnTo>
                    <a:pt x="12" y="4"/>
                  </a:lnTo>
                  <a:lnTo>
                    <a:pt x="4" y="8"/>
                  </a:lnTo>
                  <a:lnTo>
                    <a:pt x="0" y="12"/>
                  </a:lnTo>
                  <a:lnTo>
                    <a:pt x="0" y="12"/>
                  </a:lnTo>
                  <a:lnTo>
                    <a:pt x="2" y="16"/>
                  </a:lnTo>
                  <a:lnTo>
                    <a:pt x="4" y="20"/>
                  </a:lnTo>
                  <a:lnTo>
                    <a:pt x="10" y="22"/>
                  </a:lnTo>
                  <a:lnTo>
                    <a:pt x="16" y="24"/>
                  </a:lnTo>
                  <a:lnTo>
                    <a:pt x="16" y="24"/>
                  </a:lnTo>
                  <a:lnTo>
                    <a:pt x="16" y="24"/>
                  </a:lnTo>
                  <a:lnTo>
                    <a:pt x="16" y="24"/>
                  </a:lnTo>
                  <a:lnTo>
                    <a:pt x="22" y="22"/>
                  </a:lnTo>
                  <a:lnTo>
                    <a:pt x="28" y="18"/>
                  </a:lnTo>
                  <a:lnTo>
                    <a:pt x="32" y="14"/>
                  </a:lnTo>
                  <a:lnTo>
                    <a:pt x="36" y="10"/>
                  </a:lnTo>
                  <a:lnTo>
                    <a:pt x="36" y="10"/>
                  </a:lnTo>
                  <a:lnTo>
                    <a:pt x="36" y="6"/>
                  </a:lnTo>
                  <a:lnTo>
                    <a:pt x="36" y="2"/>
                  </a:lnTo>
                  <a:lnTo>
                    <a:pt x="32" y="2"/>
                  </a:lnTo>
                  <a:lnTo>
                    <a:pt x="2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517" name="Freeform 21"/>
            <p:cNvSpPr>
              <a:spLocks/>
            </p:cNvSpPr>
            <p:nvPr/>
          </p:nvSpPr>
          <p:spPr bwMode="auto">
            <a:xfrm>
              <a:off x="2294" y="1040"/>
              <a:ext cx="86" cy="40"/>
            </a:xfrm>
            <a:custGeom>
              <a:avLst/>
              <a:gdLst>
                <a:gd name="T0" fmla="*/ 42 w 86"/>
                <a:gd name="T1" fmla="*/ 0 h 40"/>
                <a:gd name="T2" fmla="*/ 42 w 86"/>
                <a:gd name="T3" fmla="*/ 0 h 40"/>
                <a:gd name="T4" fmla="*/ 40 w 86"/>
                <a:gd name="T5" fmla="*/ 0 h 40"/>
                <a:gd name="T6" fmla="*/ 40 w 86"/>
                <a:gd name="T7" fmla="*/ 0 h 40"/>
                <a:gd name="T8" fmla="*/ 36 w 86"/>
                <a:gd name="T9" fmla="*/ 4 h 40"/>
                <a:gd name="T10" fmla="*/ 30 w 86"/>
                <a:gd name="T11" fmla="*/ 8 h 40"/>
                <a:gd name="T12" fmla="*/ 24 w 86"/>
                <a:gd name="T13" fmla="*/ 20 h 40"/>
                <a:gd name="T14" fmla="*/ 24 w 86"/>
                <a:gd name="T15" fmla="*/ 20 h 40"/>
                <a:gd name="T16" fmla="*/ 18 w 86"/>
                <a:gd name="T17" fmla="*/ 22 h 40"/>
                <a:gd name="T18" fmla="*/ 12 w 86"/>
                <a:gd name="T19" fmla="*/ 26 h 40"/>
                <a:gd name="T20" fmla="*/ 6 w 86"/>
                <a:gd name="T21" fmla="*/ 28 h 40"/>
                <a:gd name="T22" fmla="*/ 2 w 86"/>
                <a:gd name="T23" fmla="*/ 32 h 40"/>
                <a:gd name="T24" fmla="*/ 2 w 86"/>
                <a:gd name="T25" fmla="*/ 32 h 40"/>
                <a:gd name="T26" fmla="*/ 0 w 86"/>
                <a:gd name="T27" fmla="*/ 36 h 40"/>
                <a:gd name="T28" fmla="*/ 2 w 86"/>
                <a:gd name="T29" fmla="*/ 38 h 40"/>
                <a:gd name="T30" fmla="*/ 6 w 86"/>
                <a:gd name="T31" fmla="*/ 40 h 40"/>
                <a:gd name="T32" fmla="*/ 10 w 86"/>
                <a:gd name="T33" fmla="*/ 40 h 40"/>
                <a:gd name="T34" fmla="*/ 10 w 86"/>
                <a:gd name="T35" fmla="*/ 40 h 40"/>
                <a:gd name="T36" fmla="*/ 14 w 86"/>
                <a:gd name="T37" fmla="*/ 40 h 40"/>
                <a:gd name="T38" fmla="*/ 14 w 86"/>
                <a:gd name="T39" fmla="*/ 40 h 40"/>
                <a:gd name="T40" fmla="*/ 20 w 86"/>
                <a:gd name="T41" fmla="*/ 40 h 40"/>
                <a:gd name="T42" fmla="*/ 24 w 86"/>
                <a:gd name="T43" fmla="*/ 38 h 40"/>
                <a:gd name="T44" fmla="*/ 36 w 86"/>
                <a:gd name="T45" fmla="*/ 32 h 40"/>
                <a:gd name="T46" fmla="*/ 36 w 86"/>
                <a:gd name="T47" fmla="*/ 32 h 40"/>
                <a:gd name="T48" fmla="*/ 46 w 86"/>
                <a:gd name="T49" fmla="*/ 32 h 40"/>
                <a:gd name="T50" fmla="*/ 46 w 86"/>
                <a:gd name="T51" fmla="*/ 32 h 40"/>
                <a:gd name="T52" fmla="*/ 54 w 86"/>
                <a:gd name="T53" fmla="*/ 32 h 40"/>
                <a:gd name="T54" fmla="*/ 54 w 86"/>
                <a:gd name="T55" fmla="*/ 32 h 40"/>
                <a:gd name="T56" fmla="*/ 62 w 86"/>
                <a:gd name="T57" fmla="*/ 32 h 40"/>
                <a:gd name="T58" fmla="*/ 62 w 86"/>
                <a:gd name="T59" fmla="*/ 32 h 40"/>
                <a:gd name="T60" fmla="*/ 74 w 86"/>
                <a:gd name="T61" fmla="*/ 32 h 40"/>
                <a:gd name="T62" fmla="*/ 80 w 86"/>
                <a:gd name="T63" fmla="*/ 30 h 40"/>
                <a:gd name="T64" fmla="*/ 84 w 86"/>
                <a:gd name="T65" fmla="*/ 26 h 40"/>
                <a:gd name="T66" fmla="*/ 84 w 86"/>
                <a:gd name="T67" fmla="*/ 26 h 40"/>
                <a:gd name="T68" fmla="*/ 86 w 86"/>
                <a:gd name="T69" fmla="*/ 22 h 40"/>
                <a:gd name="T70" fmla="*/ 86 w 86"/>
                <a:gd name="T71" fmla="*/ 18 h 40"/>
                <a:gd name="T72" fmla="*/ 84 w 86"/>
                <a:gd name="T73" fmla="*/ 14 h 40"/>
                <a:gd name="T74" fmla="*/ 78 w 86"/>
                <a:gd name="T75" fmla="*/ 12 h 40"/>
                <a:gd name="T76" fmla="*/ 68 w 86"/>
                <a:gd name="T77" fmla="*/ 8 h 40"/>
                <a:gd name="T78" fmla="*/ 60 w 86"/>
                <a:gd name="T79" fmla="*/ 6 h 40"/>
                <a:gd name="T80" fmla="*/ 60 w 86"/>
                <a:gd name="T81" fmla="*/ 6 h 40"/>
                <a:gd name="T82" fmla="*/ 52 w 86"/>
                <a:gd name="T83" fmla="*/ 2 h 40"/>
                <a:gd name="T84" fmla="*/ 42 w 86"/>
                <a:gd name="T85"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86" h="40">
                  <a:moveTo>
                    <a:pt x="42" y="0"/>
                  </a:moveTo>
                  <a:lnTo>
                    <a:pt x="42" y="0"/>
                  </a:lnTo>
                  <a:lnTo>
                    <a:pt x="40" y="0"/>
                  </a:lnTo>
                  <a:lnTo>
                    <a:pt x="40" y="0"/>
                  </a:lnTo>
                  <a:lnTo>
                    <a:pt x="36" y="4"/>
                  </a:lnTo>
                  <a:lnTo>
                    <a:pt x="30" y="8"/>
                  </a:lnTo>
                  <a:lnTo>
                    <a:pt x="24" y="20"/>
                  </a:lnTo>
                  <a:lnTo>
                    <a:pt x="24" y="20"/>
                  </a:lnTo>
                  <a:lnTo>
                    <a:pt x="18" y="22"/>
                  </a:lnTo>
                  <a:lnTo>
                    <a:pt x="12" y="26"/>
                  </a:lnTo>
                  <a:lnTo>
                    <a:pt x="6" y="28"/>
                  </a:lnTo>
                  <a:lnTo>
                    <a:pt x="2" y="32"/>
                  </a:lnTo>
                  <a:lnTo>
                    <a:pt x="2" y="32"/>
                  </a:lnTo>
                  <a:lnTo>
                    <a:pt x="0" y="36"/>
                  </a:lnTo>
                  <a:lnTo>
                    <a:pt x="2" y="38"/>
                  </a:lnTo>
                  <a:lnTo>
                    <a:pt x="6" y="40"/>
                  </a:lnTo>
                  <a:lnTo>
                    <a:pt x="10" y="40"/>
                  </a:lnTo>
                  <a:lnTo>
                    <a:pt x="10" y="40"/>
                  </a:lnTo>
                  <a:lnTo>
                    <a:pt x="14" y="40"/>
                  </a:lnTo>
                  <a:lnTo>
                    <a:pt x="14" y="40"/>
                  </a:lnTo>
                  <a:lnTo>
                    <a:pt x="20" y="40"/>
                  </a:lnTo>
                  <a:lnTo>
                    <a:pt x="24" y="38"/>
                  </a:lnTo>
                  <a:lnTo>
                    <a:pt x="36" y="32"/>
                  </a:lnTo>
                  <a:lnTo>
                    <a:pt x="36" y="32"/>
                  </a:lnTo>
                  <a:lnTo>
                    <a:pt x="46" y="32"/>
                  </a:lnTo>
                  <a:lnTo>
                    <a:pt x="46" y="32"/>
                  </a:lnTo>
                  <a:lnTo>
                    <a:pt x="54" y="32"/>
                  </a:lnTo>
                  <a:lnTo>
                    <a:pt x="54" y="32"/>
                  </a:lnTo>
                  <a:lnTo>
                    <a:pt x="62" y="32"/>
                  </a:lnTo>
                  <a:lnTo>
                    <a:pt x="62" y="32"/>
                  </a:lnTo>
                  <a:lnTo>
                    <a:pt x="74" y="32"/>
                  </a:lnTo>
                  <a:lnTo>
                    <a:pt x="80" y="30"/>
                  </a:lnTo>
                  <a:lnTo>
                    <a:pt x="84" y="26"/>
                  </a:lnTo>
                  <a:lnTo>
                    <a:pt x="84" y="26"/>
                  </a:lnTo>
                  <a:lnTo>
                    <a:pt x="86" y="22"/>
                  </a:lnTo>
                  <a:lnTo>
                    <a:pt x="86" y="18"/>
                  </a:lnTo>
                  <a:lnTo>
                    <a:pt x="84" y="14"/>
                  </a:lnTo>
                  <a:lnTo>
                    <a:pt x="78" y="12"/>
                  </a:lnTo>
                  <a:lnTo>
                    <a:pt x="68" y="8"/>
                  </a:lnTo>
                  <a:lnTo>
                    <a:pt x="60" y="6"/>
                  </a:lnTo>
                  <a:lnTo>
                    <a:pt x="60" y="6"/>
                  </a:lnTo>
                  <a:lnTo>
                    <a:pt x="52" y="2"/>
                  </a:lnTo>
                  <a:lnTo>
                    <a:pt x="42"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518" name="Freeform 22"/>
            <p:cNvSpPr>
              <a:spLocks/>
            </p:cNvSpPr>
            <p:nvPr/>
          </p:nvSpPr>
          <p:spPr bwMode="auto">
            <a:xfrm>
              <a:off x="2294" y="1040"/>
              <a:ext cx="86" cy="40"/>
            </a:xfrm>
            <a:custGeom>
              <a:avLst/>
              <a:gdLst>
                <a:gd name="T0" fmla="*/ 42 w 86"/>
                <a:gd name="T1" fmla="*/ 0 h 40"/>
                <a:gd name="T2" fmla="*/ 42 w 86"/>
                <a:gd name="T3" fmla="*/ 0 h 40"/>
                <a:gd name="T4" fmla="*/ 40 w 86"/>
                <a:gd name="T5" fmla="*/ 0 h 40"/>
                <a:gd name="T6" fmla="*/ 40 w 86"/>
                <a:gd name="T7" fmla="*/ 0 h 40"/>
                <a:gd name="T8" fmla="*/ 36 w 86"/>
                <a:gd name="T9" fmla="*/ 4 h 40"/>
                <a:gd name="T10" fmla="*/ 30 w 86"/>
                <a:gd name="T11" fmla="*/ 8 h 40"/>
                <a:gd name="T12" fmla="*/ 24 w 86"/>
                <a:gd name="T13" fmla="*/ 20 h 40"/>
                <a:gd name="T14" fmla="*/ 24 w 86"/>
                <a:gd name="T15" fmla="*/ 20 h 40"/>
                <a:gd name="T16" fmla="*/ 18 w 86"/>
                <a:gd name="T17" fmla="*/ 22 h 40"/>
                <a:gd name="T18" fmla="*/ 12 w 86"/>
                <a:gd name="T19" fmla="*/ 26 h 40"/>
                <a:gd name="T20" fmla="*/ 6 w 86"/>
                <a:gd name="T21" fmla="*/ 28 h 40"/>
                <a:gd name="T22" fmla="*/ 2 w 86"/>
                <a:gd name="T23" fmla="*/ 32 h 40"/>
                <a:gd name="T24" fmla="*/ 2 w 86"/>
                <a:gd name="T25" fmla="*/ 32 h 40"/>
                <a:gd name="T26" fmla="*/ 0 w 86"/>
                <a:gd name="T27" fmla="*/ 36 h 40"/>
                <a:gd name="T28" fmla="*/ 2 w 86"/>
                <a:gd name="T29" fmla="*/ 38 h 40"/>
                <a:gd name="T30" fmla="*/ 6 w 86"/>
                <a:gd name="T31" fmla="*/ 40 h 40"/>
                <a:gd name="T32" fmla="*/ 10 w 86"/>
                <a:gd name="T33" fmla="*/ 40 h 40"/>
                <a:gd name="T34" fmla="*/ 10 w 86"/>
                <a:gd name="T35" fmla="*/ 40 h 40"/>
                <a:gd name="T36" fmla="*/ 14 w 86"/>
                <a:gd name="T37" fmla="*/ 40 h 40"/>
                <a:gd name="T38" fmla="*/ 14 w 86"/>
                <a:gd name="T39" fmla="*/ 40 h 40"/>
                <a:gd name="T40" fmla="*/ 20 w 86"/>
                <a:gd name="T41" fmla="*/ 40 h 40"/>
                <a:gd name="T42" fmla="*/ 24 w 86"/>
                <a:gd name="T43" fmla="*/ 38 h 40"/>
                <a:gd name="T44" fmla="*/ 36 w 86"/>
                <a:gd name="T45" fmla="*/ 32 h 40"/>
                <a:gd name="T46" fmla="*/ 36 w 86"/>
                <a:gd name="T47" fmla="*/ 32 h 40"/>
                <a:gd name="T48" fmla="*/ 46 w 86"/>
                <a:gd name="T49" fmla="*/ 32 h 40"/>
                <a:gd name="T50" fmla="*/ 46 w 86"/>
                <a:gd name="T51" fmla="*/ 32 h 40"/>
                <a:gd name="T52" fmla="*/ 54 w 86"/>
                <a:gd name="T53" fmla="*/ 32 h 40"/>
                <a:gd name="T54" fmla="*/ 54 w 86"/>
                <a:gd name="T55" fmla="*/ 32 h 40"/>
                <a:gd name="T56" fmla="*/ 62 w 86"/>
                <a:gd name="T57" fmla="*/ 32 h 40"/>
                <a:gd name="T58" fmla="*/ 62 w 86"/>
                <a:gd name="T59" fmla="*/ 32 h 40"/>
                <a:gd name="T60" fmla="*/ 74 w 86"/>
                <a:gd name="T61" fmla="*/ 32 h 40"/>
                <a:gd name="T62" fmla="*/ 80 w 86"/>
                <a:gd name="T63" fmla="*/ 30 h 40"/>
                <a:gd name="T64" fmla="*/ 84 w 86"/>
                <a:gd name="T65" fmla="*/ 26 h 40"/>
                <a:gd name="T66" fmla="*/ 84 w 86"/>
                <a:gd name="T67" fmla="*/ 26 h 40"/>
                <a:gd name="T68" fmla="*/ 86 w 86"/>
                <a:gd name="T69" fmla="*/ 22 h 40"/>
                <a:gd name="T70" fmla="*/ 86 w 86"/>
                <a:gd name="T71" fmla="*/ 18 h 40"/>
                <a:gd name="T72" fmla="*/ 84 w 86"/>
                <a:gd name="T73" fmla="*/ 14 h 40"/>
                <a:gd name="T74" fmla="*/ 78 w 86"/>
                <a:gd name="T75" fmla="*/ 12 h 40"/>
                <a:gd name="T76" fmla="*/ 68 w 86"/>
                <a:gd name="T77" fmla="*/ 8 h 40"/>
                <a:gd name="T78" fmla="*/ 60 w 86"/>
                <a:gd name="T79" fmla="*/ 6 h 40"/>
                <a:gd name="T80" fmla="*/ 60 w 86"/>
                <a:gd name="T81" fmla="*/ 6 h 40"/>
                <a:gd name="T82" fmla="*/ 52 w 86"/>
                <a:gd name="T83" fmla="*/ 2 h 40"/>
                <a:gd name="T84" fmla="*/ 42 w 86"/>
                <a:gd name="T85"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86" h="40">
                  <a:moveTo>
                    <a:pt x="42" y="0"/>
                  </a:moveTo>
                  <a:lnTo>
                    <a:pt x="42" y="0"/>
                  </a:lnTo>
                  <a:lnTo>
                    <a:pt x="40" y="0"/>
                  </a:lnTo>
                  <a:lnTo>
                    <a:pt x="40" y="0"/>
                  </a:lnTo>
                  <a:lnTo>
                    <a:pt x="36" y="4"/>
                  </a:lnTo>
                  <a:lnTo>
                    <a:pt x="30" y="8"/>
                  </a:lnTo>
                  <a:lnTo>
                    <a:pt x="24" y="20"/>
                  </a:lnTo>
                  <a:lnTo>
                    <a:pt x="24" y="20"/>
                  </a:lnTo>
                  <a:lnTo>
                    <a:pt x="18" y="22"/>
                  </a:lnTo>
                  <a:lnTo>
                    <a:pt x="12" y="26"/>
                  </a:lnTo>
                  <a:lnTo>
                    <a:pt x="6" y="28"/>
                  </a:lnTo>
                  <a:lnTo>
                    <a:pt x="2" y="32"/>
                  </a:lnTo>
                  <a:lnTo>
                    <a:pt x="2" y="32"/>
                  </a:lnTo>
                  <a:lnTo>
                    <a:pt x="0" y="36"/>
                  </a:lnTo>
                  <a:lnTo>
                    <a:pt x="2" y="38"/>
                  </a:lnTo>
                  <a:lnTo>
                    <a:pt x="6" y="40"/>
                  </a:lnTo>
                  <a:lnTo>
                    <a:pt x="10" y="40"/>
                  </a:lnTo>
                  <a:lnTo>
                    <a:pt x="10" y="40"/>
                  </a:lnTo>
                  <a:lnTo>
                    <a:pt x="14" y="40"/>
                  </a:lnTo>
                  <a:lnTo>
                    <a:pt x="14" y="40"/>
                  </a:lnTo>
                  <a:lnTo>
                    <a:pt x="20" y="40"/>
                  </a:lnTo>
                  <a:lnTo>
                    <a:pt x="24" y="38"/>
                  </a:lnTo>
                  <a:lnTo>
                    <a:pt x="36" y="32"/>
                  </a:lnTo>
                  <a:lnTo>
                    <a:pt x="36" y="32"/>
                  </a:lnTo>
                  <a:lnTo>
                    <a:pt x="46" y="32"/>
                  </a:lnTo>
                  <a:lnTo>
                    <a:pt x="46" y="32"/>
                  </a:lnTo>
                  <a:lnTo>
                    <a:pt x="54" y="32"/>
                  </a:lnTo>
                  <a:lnTo>
                    <a:pt x="54" y="32"/>
                  </a:lnTo>
                  <a:lnTo>
                    <a:pt x="62" y="32"/>
                  </a:lnTo>
                  <a:lnTo>
                    <a:pt x="62" y="32"/>
                  </a:lnTo>
                  <a:lnTo>
                    <a:pt x="74" y="32"/>
                  </a:lnTo>
                  <a:lnTo>
                    <a:pt x="80" y="30"/>
                  </a:lnTo>
                  <a:lnTo>
                    <a:pt x="84" y="26"/>
                  </a:lnTo>
                  <a:lnTo>
                    <a:pt x="84" y="26"/>
                  </a:lnTo>
                  <a:lnTo>
                    <a:pt x="86" y="22"/>
                  </a:lnTo>
                  <a:lnTo>
                    <a:pt x="86" y="18"/>
                  </a:lnTo>
                  <a:lnTo>
                    <a:pt x="84" y="14"/>
                  </a:lnTo>
                  <a:lnTo>
                    <a:pt x="78" y="12"/>
                  </a:lnTo>
                  <a:lnTo>
                    <a:pt x="68" y="8"/>
                  </a:lnTo>
                  <a:lnTo>
                    <a:pt x="60" y="6"/>
                  </a:lnTo>
                  <a:lnTo>
                    <a:pt x="60" y="6"/>
                  </a:lnTo>
                  <a:lnTo>
                    <a:pt x="52" y="2"/>
                  </a:lnTo>
                  <a:lnTo>
                    <a:pt x="4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519" name="Freeform 23"/>
            <p:cNvSpPr>
              <a:spLocks/>
            </p:cNvSpPr>
            <p:nvPr/>
          </p:nvSpPr>
          <p:spPr bwMode="auto">
            <a:xfrm>
              <a:off x="2198" y="992"/>
              <a:ext cx="114" cy="66"/>
            </a:xfrm>
            <a:custGeom>
              <a:avLst/>
              <a:gdLst>
                <a:gd name="T0" fmla="*/ 64 w 114"/>
                <a:gd name="T1" fmla="*/ 0 h 66"/>
                <a:gd name="T2" fmla="*/ 48 w 114"/>
                <a:gd name="T3" fmla="*/ 4 h 66"/>
                <a:gd name="T4" fmla="*/ 36 w 114"/>
                <a:gd name="T5" fmla="*/ 10 h 66"/>
                <a:gd name="T6" fmla="*/ 24 w 114"/>
                <a:gd name="T7" fmla="*/ 14 h 66"/>
                <a:gd name="T8" fmla="*/ 20 w 114"/>
                <a:gd name="T9" fmla="*/ 18 h 66"/>
                <a:gd name="T10" fmla="*/ 16 w 114"/>
                <a:gd name="T11" fmla="*/ 28 h 66"/>
                <a:gd name="T12" fmla="*/ 8 w 114"/>
                <a:gd name="T13" fmla="*/ 30 h 66"/>
                <a:gd name="T14" fmla="*/ 2 w 114"/>
                <a:gd name="T15" fmla="*/ 34 h 66"/>
                <a:gd name="T16" fmla="*/ 0 w 114"/>
                <a:gd name="T17" fmla="*/ 36 h 66"/>
                <a:gd name="T18" fmla="*/ 4 w 114"/>
                <a:gd name="T19" fmla="*/ 42 h 66"/>
                <a:gd name="T20" fmla="*/ 14 w 114"/>
                <a:gd name="T21" fmla="*/ 44 h 66"/>
                <a:gd name="T22" fmla="*/ 30 w 114"/>
                <a:gd name="T23" fmla="*/ 48 h 66"/>
                <a:gd name="T24" fmla="*/ 34 w 114"/>
                <a:gd name="T25" fmla="*/ 52 h 66"/>
                <a:gd name="T26" fmla="*/ 46 w 114"/>
                <a:gd name="T27" fmla="*/ 64 h 66"/>
                <a:gd name="T28" fmla="*/ 52 w 114"/>
                <a:gd name="T29" fmla="*/ 66 h 66"/>
                <a:gd name="T30" fmla="*/ 54 w 114"/>
                <a:gd name="T31" fmla="*/ 66 h 66"/>
                <a:gd name="T32" fmla="*/ 64 w 114"/>
                <a:gd name="T33" fmla="*/ 66 h 66"/>
                <a:gd name="T34" fmla="*/ 72 w 114"/>
                <a:gd name="T35" fmla="*/ 64 h 66"/>
                <a:gd name="T36" fmla="*/ 74 w 114"/>
                <a:gd name="T37" fmla="*/ 64 h 66"/>
                <a:gd name="T38" fmla="*/ 94 w 114"/>
                <a:gd name="T39" fmla="*/ 66 h 66"/>
                <a:gd name="T40" fmla="*/ 112 w 114"/>
                <a:gd name="T41" fmla="*/ 64 h 66"/>
                <a:gd name="T42" fmla="*/ 114 w 114"/>
                <a:gd name="T43" fmla="*/ 60 h 66"/>
                <a:gd name="T44" fmla="*/ 112 w 114"/>
                <a:gd name="T45" fmla="*/ 50 h 66"/>
                <a:gd name="T46" fmla="*/ 112 w 114"/>
                <a:gd name="T47" fmla="*/ 46 h 66"/>
                <a:gd name="T48" fmla="*/ 112 w 114"/>
                <a:gd name="T49" fmla="*/ 40 h 66"/>
                <a:gd name="T50" fmla="*/ 104 w 114"/>
                <a:gd name="T51" fmla="*/ 32 h 66"/>
                <a:gd name="T52" fmla="*/ 94 w 114"/>
                <a:gd name="T53" fmla="*/ 28 h 66"/>
                <a:gd name="T54" fmla="*/ 82 w 114"/>
                <a:gd name="T55" fmla="*/ 26 h 66"/>
                <a:gd name="T56" fmla="*/ 70 w 114"/>
                <a:gd name="T57" fmla="*/ 26 h 66"/>
                <a:gd name="T58" fmla="*/ 60 w 114"/>
                <a:gd name="T59" fmla="*/ 28 h 66"/>
                <a:gd name="T60" fmla="*/ 46 w 114"/>
                <a:gd name="T61" fmla="*/ 34 h 66"/>
                <a:gd name="T62" fmla="*/ 42 w 114"/>
                <a:gd name="T63" fmla="*/ 34 h 66"/>
                <a:gd name="T64" fmla="*/ 40 w 114"/>
                <a:gd name="T65" fmla="*/ 34 h 66"/>
                <a:gd name="T66" fmla="*/ 34 w 114"/>
                <a:gd name="T67" fmla="*/ 30 h 66"/>
                <a:gd name="T68" fmla="*/ 34 w 114"/>
                <a:gd name="T69" fmla="*/ 20 h 66"/>
                <a:gd name="T70" fmla="*/ 54 w 114"/>
                <a:gd name="T71" fmla="*/ 20 h 66"/>
                <a:gd name="T72" fmla="*/ 72 w 114"/>
                <a:gd name="T73" fmla="*/ 18 h 66"/>
                <a:gd name="T74" fmla="*/ 74 w 114"/>
                <a:gd name="T75" fmla="*/ 18 h 66"/>
                <a:gd name="T76" fmla="*/ 78 w 114"/>
                <a:gd name="T77" fmla="*/ 16 h 66"/>
                <a:gd name="T78" fmla="*/ 78 w 114"/>
                <a:gd name="T79" fmla="*/ 10 h 66"/>
                <a:gd name="T80" fmla="*/ 70 w 114"/>
                <a:gd name="T81" fmla="*/ 6 h 66"/>
                <a:gd name="T82" fmla="*/ 66 w 114"/>
                <a:gd name="T83" fmla="*/ 6 h 66"/>
                <a:gd name="T84" fmla="*/ 66 w 114"/>
                <a:gd name="T85" fmla="*/ 6 h 66"/>
                <a:gd name="T86" fmla="*/ 64 w 114"/>
                <a:gd name="T87" fmla="*/ 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14" h="66">
                  <a:moveTo>
                    <a:pt x="64" y="0"/>
                  </a:moveTo>
                  <a:lnTo>
                    <a:pt x="64" y="0"/>
                  </a:lnTo>
                  <a:lnTo>
                    <a:pt x="58" y="0"/>
                  </a:lnTo>
                  <a:lnTo>
                    <a:pt x="48" y="4"/>
                  </a:lnTo>
                  <a:lnTo>
                    <a:pt x="36" y="10"/>
                  </a:lnTo>
                  <a:lnTo>
                    <a:pt x="36" y="10"/>
                  </a:lnTo>
                  <a:lnTo>
                    <a:pt x="26" y="12"/>
                  </a:lnTo>
                  <a:lnTo>
                    <a:pt x="24" y="14"/>
                  </a:lnTo>
                  <a:lnTo>
                    <a:pt x="20" y="18"/>
                  </a:lnTo>
                  <a:lnTo>
                    <a:pt x="20" y="18"/>
                  </a:lnTo>
                  <a:lnTo>
                    <a:pt x="20" y="24"/>
                  </a:lnTo>
                  <a:lnTo>
                    <a:pt x="16" y="28"/>
                  </a:lnTo>
                  <a:lnTo>
                    <a:pt x="16" y="28"/>
                  </a:lnTo>
                  <a:lnTo>
                    <a:pt x="8" y="30"/>
                  </a:lnTo>
                  <a:lnTo>
                    <a:pt x="4" y="32"/>
                  </a:lnTo>
                  <a:lnTo>
                    <a:pt x="2" y="34"/>
                  </a:lnTo>
                  <a:lnTo>
                    <a:pt x="2" y="34"/>
                  </a:lnTo>
                  <a:lnTo>
                    <a:pt x="0" y="36"/>
                  </a:lnTo>
                  <a:lnTo>
                    <a:pt x="0" y="38"/>
                  </a:lnTo>
                  <a:lnTo>
                    <a:pt x="4" y="42"/>
                  </a:lnTo>
                  <a:lnTo>
                    <a:pt x="14" y="44"/>
                  </a:lnTo>
                  <a:lnTo>
                    <a:pt x="14" y="44"/>
                  </a:lnTo>
                  <a:lnTo>
                    <a:pt x="26" y="46"/>
                  </a:lnTo>
                  <a:lnTo>
                    <a:pt x="30" y="48"/>
                  </a:lnTo>
                  <a:lnTo>
                    <a:pt x="34" y="52"/>
                  </a:lnTo>
                  <a:lnTo>
                    <a:pt x="34" y="52"/>
                  </a:lnTo>
                  <a:lnTo>
                    <a:pt x="42" y="60"/>
                  </a:lnTo>
                  <a:lnTo>
                    <a:pt x="46" y="64"/>
                  </a:lnTo>
                  <a:lnTo>
                    <a:pt x="52" y="66"/>
                  </a:lnTo>
                  <a:lnTo>
                    <a:pt x="52" y="66"/>
                  </a:lnTo>
                  <a:lnTo>
                    <a:pt x="54" y="66"/>
                  </a:lnTo>
                  <a:lnTo>
                    <a:pt x="54" y="66"/>
                  </a:lnTo>
                  <a:lnTo>
                    <a:pt x="64" y="66"/>
                  </a:lnTo>
                  <a:lnTo>
                    <a:pt x="64" y="66"/>
                  </a:lnTo>
                  <a:lnTo>
                    <a:pt x="72" y="64"/>
                  </a:lnTo>
                  <a:lnTo>
                    <a:pt x="72" y="64"/>
                  </a:lnTo>
                  <a:lnTo>
                    <a:pt x="74" y="64"/>
                  </a:lnTo>
                  <a:lnTo>
                    <a:pt x="74" y="64"/>
                  </a:lnTo>
                  <a:lnTo>
                    <a:pt x="94" y="66"/>
                  </a:lnTo>
                  <a:lnTo>
                    <a:pt x="94" y="66"/>
                  </a:lnTo>
                  <a:lnTo>
                    <a:pt x="108" y="66"/>
                  </a:lnTo>
                  <a:lnTo>
                    <a:pt x="112" y="64"/>
                  </a:lnTo>
                  <a:lnTo>
                    <a:pt x="114" y="60"/>
                  </a:lnTo>
                  <a:lnTo>
                    <a:pt x="114" y="60"/>
                  </a:lnTo>
                  <a:lnTo>
                    <a:pt x="114" y="56"/>
                  </a:lnTo>
                  <a:lnTo>
                    <a:pt x="112" y="50"/>
                  </a:lnTo>
                  <a:lnTo>
                    <a:pt x="112" y="50"/>
                  </a:lnTo>
                  <a:lnTo>
                    <a:pt x="112" y="46"/>
                  </a:lnTo>
                  <a:lnTo>
                    <a:pt x="112" y="40"/>
                  </a:lnTo>
                  <a:lnTo>
                    <a:pt x="112" y="40"/>
                  </a:lnTo>
                  <a:lnTo>
                    <a:pt x="110" y="36"/>
                  </a:lnTo>
                  <a:lnTo>
                    <a:pt x="104" y="32"/>
                  </a:lnTo>
                  <a:lnTo>
                    <a:pt x="100" y="28"/>
                  </a:lnTo>
                  <a:lnTo>
                    <a:pt x="94" y="28"/>
                  </a:lnTo>
                  <a:lnTo>
                    <a:pt x="94" y="28"/>
                  </a:lnTo>
                  <a:lnTo>
                    <a:pt x="82" y="26"/>
                  </a:lnTo>
                  <a:lnTo>
                    <a:pt x="82" y="26"/>
                  </a:lnTo>
                  <a:lnTo>
                    <a:pt x="70" y="26"/>
                  </a:lnTo>
                  <a:lnTo>
                    <a:pt x="60" y="28"/>
                  </a:lnTo>
                  <a:lnTo>
                    <a:pt x="60" y="28"/>
                  </a:lnTo>
                  <a:lnTo>
                    <a:pt x="52" y="32"/>
                  </a:lnTo>
                  <a:lnTo>
                    <a:pt x="46" y="34"/>
                  </a:lnTo>
                  <a:lnTo>
                    <a:pt x="42" y="34"/>
                  </a:lnTo>
                  <a:lnTo>
                    <a:pt x="42" y="34"/>
                  </a:lnTo>
                  <a:lnTo>
                    <a:pt x="40" y="34"/>
                  </a:lnTo>
                  <a:lnTo>
                    <a:pt x="40" y="34"/>
                  </a:lnTo>
                  <a:lnTo>
                    <a:pt x="36" y="32"/>
                  </a:lnTo>
                  <a:lnTo>
                    <a:pt x="34" y="30"/>
                  </a:lnTo>
                  <a:lnTo>
                    <a:pt x="32" y="26"/>
                  </a:lnTo>
                  <a:lnTo>
                    <a:pt x="34" y="20"/>
                  </a:lnTo>
                  <a:lnTo>
                    <a:pt x="34" y="20"/>
                  </a:lnTo>
                  <a:lnTo>
                    <a:pt x="54" y="20"/>
                  </a:lnTo>
                  <a:lnTo>
                    <a:pt x="64" y="20"/>
                  </a:lnTo>
                  <a:lnTo>
                    <a:pt x="72" y="18"/>
                  </a:lnTo>
                  <a:lnTo>
                    <a:pt x="72" y="18"/>
                  </a:lnTo>
                  <a:lnTo>
                    <a:pt x="74" y="18"/>
                  </a:lnTo>
                  <a:lnTo>
                    <a:pt x="74" y="18"/>
                  </a:lnTo>
                  <a:lnTo>
                    <a:pt x="78" y="16"/>
                  </a:lnTo>
                  <a:lnTo>
                    <a:pt x="80" y="14"/>
                  </a:lnTo>
                  <a:lnTo>
                    <a:pt x="78" y="10"/>
                  </a:lnTo>
                  <a:lnTo>
                    <a:pt x="76" y="10"/>
                  </a:lnTo>
                  <a:lnTo>
                    <a:pt x="70" y="6"/>
                  </a:lnTo>
                  <a:lnTo>
                    <a:pt x="66" y="6"/>
                  </a:lnTo>
                  <a:lnTo>
                    <a:pt x="66" y="6"/>
                  </a:lnTo>
                  <a:lnTo>
                    <a:pt x="66" y="6"/>
                  </a:lnTo>
                  <a:lnTo>
                    <a:pt x="66" y="6"/>
                  </a:lnTo>
                  <a:lnTo>
                    <a:pt x="66" y="0"/>
                  </a:lnTo>
                  <a:lnTo>
                    <a:pt x="64"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520" name="Freeform 24"/>
            <p:cNvSpPr>
              <a:spLocks/>
            </p:cNvSpPr>
            <p:nvPr/>
          </p:nvSpPr>
          <p:spPr bwMode="auto">
            <a:xfrm>
              <a:off x="2198" y="992"/>
              <a:ext cx="114" cy="66"/>
            </a:xfrm>
            <a:custGeom>
              <a:avLst/>
              <a:gdLst>
                <a:gd name="T0" fmla="*/ 64 w 114"/>
                <a:gd name="T1" fmla="*/ 0 h 66"/>
                <a:gd name="T2" fmla="*/ 48 w 114"/>
                <a:gd name="T3" fmla="*/ 4 h 66"/>
                <a:gd name="T4" fmla="*/ 36 w 114"/>
                <a:gd name="T5" fmla="*/ 10 h 66"/>
                <a:gd name="T6" fmla="*/ 24 w 114"/>
                <a:gd name="T7" fmla="*/ 14 h 66"/>
                <a:gd name="T8" fmla="*/ 20 w 114"/>
                <a:gd name="T9" fmla="*/ 18 h 66"/>
                <a:gd name="T10" fmla="*/ 16 w 114"/>
                <a:gd name="T11" fmla="*/ 28 h 66"/>
                <a:gd name="T12" fmla="*/ 8 w 114"/>
                <a:gd name="T13" fmla="*/ 30 h 66"/>
                <a:gd name="T14" fmla="*/ 2 w 114"/>
                <a:gd name="T15" fmla="*/ 34 h 66"/>
                <a:gd name="T16" fmla="*/ 0 w 114"/>
                <a:gd name="T17" fmla="*/ 36 h 66"/>
                <a:gd name="T18" fmla="*/ 4 w 114"/>
                <a:gd name="T19" fmla="*/ 42 h 66"/>
                <a:gd name="T20" fmla="*/ 14 w 114"/>
                <a:gd name="T21" fmla="*/ 44 h 66"/>
                <a:gd name="T22" fmla="*/ 30 w 114"/>
                <a:gd name="T23" fmla="*/ 48 h 66"/>
                <a:gd name="T24" fmla="*/ 34 w 114"/>
                <a:gd name="T25" fmla="*/ 52 h 66"/>
                <a:gd name="T26" fmla="*/ 46 w 114"/>
                <a:gd name="T27" fmla="*/ 64 h 66"/>
                <a:gd name="T28" fmla="*/ 52 w 114"/>
                <a:gd name="T29" fmla="*/ 66 h 66"/>
                <a:gd name="T30" fmla="*/ 54 w 114"/>
                <a:gd name="T31" fmla="*/ 66 h 66"/>
                <a:gd name="T32" fmla="*/ 64 w 114"/>
                <a:gd name="T33" fmla="*/ 66 h 66"/>
                <a:gd name="T34" fmla="*/ 72 w 114"/>
                <a:gd name="T35" fmla="*/ 64 h 66"/>
                <a:gd name="T36" fmla="*/ 74 w 114"/>
                <a:gd name="T37" fmla="*/ 64 h 66"/>
                <a:gd name="T38" fmla="*/ 94 w 114"/>
                <a:gd name="T39" fmla="*/ 66 h 66"/>
                <a:gd name="T40" fmla="*/ 112 w 114"/>
                <a:gd name="T41" fmla="*/ 64 h 66"/>
                <a:gd name="T42" fmla="*/ 114 w 114"/>
                <a:gd name="T43" fmla="*/ 60 h 66"/>
                <a:gd name="T44" fmla="*/ 112 w 114"/>
                <a:gd name="T45" fmla="*/ 50 h 66"/>
                <a:gd name="T46" fmla="*/ 112 w 114"/>
                <a:gd name="T47" fmla="*/ 46 h 66"/>
                <a:gd name="T48" fmla="*/ 112 w 114"/>
                <a:gd name="T49" fmla="*/ 40 h 66"/>
                <a:gd name="T50" fmla="*/ 104 w 114"/>
                <a:gd name="T51" fmla="*/ 32 h 66"/>
                <a:gd name="T52" fmla="*/ 94 w 114"/>
                <a:gd name="T53" fmla="*/ 28 h 66"/>
                <a:gd name="T54" fmla="*/ 82 w 114"/>
                <a:gd name="T55" fmla="*/ 26 h 66"/>
                <a:gd name="T56" fmla="*/ 70 w 114"/>
                <a:gd name="T57" fmla="*/ 26 h 66"/>
                <a:gd name="T58" fmla="*/ 60 w 114"/>
                <a:gd name="T59" fmla="*/ 28 h 66"/>
                <a:gd name="T60" fmla="*/ 46 w 114"/>
                <a:gd name="T61" fmla="*/ 34 h 66"/>
                <a:gd name="T62" fmla="*/ 42 w 114"/>
                <a:gd name="T63" fmla="*/ 34 h 66"/>
                <a:gd name="T64" fmla="*/ 40 w 114"/>
                <a:gd name="T65" fmla="*/ 34 h 66"/>
                <a:gd name="T66" fmla="*/ 34 w 114"/>
                <a:gd name="T67" fmla="*/ 30 h 66"/>
                <a:gd name="T68" fmla="*/ 34 w 114"/>
                <a:gd name="T69" fmla="*/ 20 h 66"/>
                <a:gd name="T70" fmla="*/ 54 w 114"/>
                <a:gd name="T71" fmla="*/ 20 h 66"/>
                <a:gd name="T72" fmla="*/ 72 w 114"/>
                <a:gd name="T73" fmla="*/ 18 h 66"/>
                <a:gd name="T74" fmla="*/ 74 w 114"/>
                <a:gd name="T75" fmla="*/ 18 h 66"/>
                <a:gd name="T76" fmla="*/ 78 w 114"/>
                <a:gd name="T77" fmla="*/ 16 h 66"/>
                <a:gd name="T78" fmla="*/ 78 w 114"/>
                <a:gd name="T79" fmla="*/ 10 h 66"/>
                <a:gd name="T80" fmla="*/ 70 w 114"/>
                <a:gd name="T81" fmla="*/ 6 h 66"/>
                <a:gd name="T82" fmla="*/ 66 w 114"/>
                <a:gd name="T83" fmla="*/ 6 h 66"/>
                <a:gd name="T84" fmla="*/ 66 w 114"/>
                <a:gd name="T85" fmla="*/ 6 h 66"/>
                <a:gd name="T86" fmla="*/ 64 w 114"/>
                <a:gd name="T87" fmla="*/ 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14" h="66">
                  <a:moveTo>
                    <a:pt x="64" y="0"/>
                  </a:moveTo>
                  <a:lnTo>
                    <a:pt x="64" y="0"/>
                  </a:lnTo>
                  <a:lnTo>
                    <a:pt x="58" y="0"/>
                  </a:lnTo>
                  <a:lnTo>
                    <a:pt x="48" y="4"/>
                  </a:lnTo>
                  <a:lnTo>
                    <a:pt x="36" y="10"/>
                  </a:lnTo>
                  <a:lnTo>
                    <a:pt x="36" y="10"/>
                  </a:lnTo>
                  <a:lnTo>
                    <a:pt x="26" y="12"/>
                  </a:lnTo>
                  <a:lnTo>
                    <a:pt x="24" y="14"/>
                  </a:lnTo>
                  <a:lnTo>
                    <a:pt x="20" y="18"/>
                  </a:lnTo>
                  <a:lnTo>
                    <a:pt x="20" y="18"/>
                  </a:lnTo>
                  <a:lnTo>
                    <a:pt x="20" y="24"/>
                  </a:lnTo>
                  <a:lnTo>
                    <a:pt x="16" y="28"/>
                  </a:lnTo>
                  <a:lnTo>
                    <a:pt x="16" y="28"/>
                  </a:lnTo>
                  <a:lnTo>
                    <a:pt x="8" y="30"/>
                  </a:lnTo>
                  <a:lnTo>
                    <a:pt x="4" y="32"/>
                  </a:lnTo>
                  <a:lnTo>
                    <a:pt x="2" y="34"/>
                  </a:lnTo>
                  <a:lnTo>
                    <a:pt x="2" y="34"/>
                  </a:lnTo>
                  <a:lnTo>
                    <a:pt x="0" y="36"/>
                  </a:lnTo>
                  <a:lnTo>
                    <a:pt x="0" y="38"/>
                  </a:lnTo>
                  <a:lnTo>
                    <a:pt x="4" y="42"/>
                  </a:lnTo>
                  <a:lnTo>
                    <a:pt x="14" y="44"/>
                  </a:lnTo>
                  <a:lnTo>
                    <a:pt x="14" y="44"/>
                  </a:lnTo>
                  <a:lnTo>
                    <a:pt x="26" y="46"/>
                  </a:lnTo>
                  <a:lnTo>
                    <a:pt x="30" y="48"/>
                  </a:lnTo>
                  <a:lnTo>
                    <a:pt x="34" y="52"/>
                  </a:lnTo>
                  <a:lnTo>
                    <a:pt x="34" y="52"/>
                  </a:lnTo>
                  <a:lnTo>
                    <a:pt x="42" y="60"/>
                  </a:lnTo>
                  <a:lnTo>
                    <a:pt x="46" y="64"/>
                  </a:lnTo>
                  <a:lnTo>
                    <a:pt x="52" y="66"/>
                  </a:lnTo>
                  <a:lnTo>
                    <a:pt x="52" y="66"/>
                  </a:lnTo>
                  <a:lnTo>
                    <a:pt x="54" y="66"/>
                  </a:lnTo>
                  <a:lnTo>
                    <a:pt x="54" y="66"/>
                  </a:lnTo>
                  <a:lnTo>
                    <a:pt x="64" y="66"/>
                  </a:lnTo>
                  <a:lnTo>
                    <a:pt x="64" y="66"/>
                  </a:lnTo>
                  <a:lnTo>
                    <a:pt x="72" y="64"/>
                  </a:lnTo>
                  <a:lnTo>
                    <a:pt x="72" y="64"/>
                  </a:lnTo>
                  <a:lnTo>
                    <a:pt x="74" y="64"/>
                  </a:lnTo>
                  <a:lnTo>
                    <a:pt x="74" y="64"/>
                  </a:lnTo>
                  <a:lnTo>
                    <a:pt x="94" y="66"/>
                  </a:lnTo>
                  <a:lnTo>
                    <a:pt x="94" y="66"/>
                  </a:lnTo>
                  <a:lnTo>
                    <a:pt x="108" y="66"/>
                  </a:lnTo>
                  <a:lnTo>
                    <a:pt x="112" y="64"/>
                  </a:lnTo>
                  <a:lnTo>
                    <a:pt x="114" y="60"/>
                  </a:lnTo>
                  <a:lnTo>
                    <a:pt x="114" y="60"/>
                  </a:lnTo>
                  <a:lnTo>
                    <a:pt x="114" y="56"/>
                  </a:lnTo>
                  <a:lnTo>
                    <a:pt x="112" y="50"/>
                  </a:lnTo>
                  <a:lnTo>
                    <a:pt x="112" y="50"/>
                  </a:lnTo>
                  <a:lnTo>
                    <a:pt x="112" y="46"/>
                  </a:lnTo>
                  <a:lnTo>
                    <a:pt x="112" y="40"/>
                  </a:lnTo>
                  <a:lnTo>
                    <a:pt x="112" y="40"/>
                  </a:lnTo>
                  <a:lnTo>
                    <a:pt x="110" y="36"/>
                  </a:lnTo>
                  <a:lnTo>
                    <a:pt x="104" y="32"/>
                  </a:lnTo>
                  <a:lnTo>
                    <a:pt x="100" y="28"/>
                  </a:lnTo>
                  <a:lnTo>
                    <a:pt x="94" y="28"/>
                  </a:lnTo>
                  <a:lnTo>
                    <a:pt x="94" y="28"/>
                  </a:lnTo>
                  <a:lnTo>
                    <a:pt x="82" y="26"/>
                  </a:lnTo>
                  <a:lnTo>
                    <a:pt x="82" y="26"/>
                  </a:lnTo>
                  <a:lnTo>
                    <a:pt x="70" y="26"/>
                  </a:lnTo>
                  <a:lnTo>
                    <a:pt x="60" y="28"/>
                  </a:lnTo>
                  <a:lnTo>
                    <a:pt x="60" y="28"/>
                  </a:lnTo>
                  <a:lnTo>
                    <a:pt x="52" y="32"/>
                  </a:lnTo>
                  <a:lnTo>
                    <a:pt x="46" y="34"/>
                  </a:lnTo>
                  <a:lnTo>
                    <a:pt x="42" y="34"/>
                  </a:lnTo>
                  <a:lnTo>
                    <a:pt x="42" y="34"/>
                  </a:lnTo>
                  <a:lnTo>
                    <a:pt x="40" y="34"/>
                  </a:lnTo>
                  <a:lnTo>
                    <a:pt x="40" y="34"/>
                  </a:lnTo>
                  <a:lnTo>
                    <a:pt x="36" y="32"/>
                  </a:lnTo>
                  <a:lnTo>
                    <a:pt x="34" y="30"/>
                  </a:lnTo>
                  <a:lnTo>
                    <a:pt x="32" y="26"/>
                  </a:lnTo>
                  <a:lnTo>
                    <a:pt x="34" y="20"/>
                  </a:lnTo>
                  <a:lnTo>
                    <a:pt x="34" y="20"/>
                  </a:lnTo>
                  <a:lnTo>
                    <a:pt x="54" y="20"/>
                  </a:lnTo>
                  <a:lnTo>
                    <a:pt x="64" y="20"/>
                  </a:lnTo>
                  <a:lnTo>
                    <a:pt x="72" y="18"/>
                  </a:lnTo>
                  <a:lnTo>
                    <a:pt x="72" y="18"/>
                  </a:lnTo>
                  <a:lnTo>
                    <a:pt x="74" y="18"/>
                  </a:lnTo>
                  <a:lnTo>
                    <a:pt x="74" y="18"/>
                  </a:lnTo>
                  <a:lnTo>
                    <a:pt x="78" y="16"/>
                  </a:lnTo>
                  <a:lnTo>
                    <a:pt x="80" y="14"/>
                  </a:lnTo>
                  <a:lnTo>
                    <a:pt x="78" y="10"/>
                  </a:lnTo>
                  <a:lnTo>
                    <a:pt x="76" y="10"/>
                  </a:lnTo>
                  <a:lnTo>
                    <a:pt x="70" y="6"/>
                  </a:lnTo>
                  <a:lnTo>
                    <a:pt x="66" y="6"/>
                  </a:lnTo>
                  <a:lnTo>
                    <a:pt x="66" y="6"/>
                  </a:lnTo>
                  <a:lnTo>
                    <a:pt x="66" y="6"/>
                  </a:lnTo>
                  <a:lnTo>
                    <a:pt x="66" y="6"/>
                  </a:lnTo>
                  <a:lnTo>
                    <a:pt x="66" y="0"/>
                  </a:lnTo>
                  <a:lnTo>
                    <a:pt x="6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521" name="Freeform 25"/>
            <p:cNvSpPr>
              <a:spLocks/>
            </p:cNvSpPr>
            <p:nvPr/>
          </p:nvSpPr>
          <p:spPr bwMode="auto">
            <a:xfrm>
              <a:off x="2738" y="1140"/>
              <a:ext cx="62" cy="50"/>
            </a:xfrm>
            <a:custGeom>
              <a:avLst/>
              <a:gdLst>
                <a:gd name="T0" fmla="*/ 34 w 62"/>
                <a:gd name="T1" fmla="*/ 0 h 50"/>
                <a:gd name="T2" fmla="*/ 34 w 62"/>
                <a:gd name="T3" fmla="*/ 0 h 50"/>
                <a:gd name="T4" fmla="*/ 30 w 62"/>
                <a:gd name="T5" fmla="*/ 0 h 50"/>
                <a:gd name="T6" fmla="*/ 30 w 62"/>
                <a:gd name="T7" fmla="*/ 0 h 50"/>
                <a:gd name="T8" fmla="*/ 26 w 62"/>
                <a:gd name="T9" fmla="*/ 4 h 50"/>
                <a:gd name="T10" fmla="*/ 22 w 62"/>
                <a:gd name="T11" fmla="*/ 6 h 50"/>
                <a:gd name="T12" fmla="*/ 20 w 62"/>
                <a:gd name="T13" fmla="*/ 10 h 50"/>
                <a:gd name="T14" fmla="*/ 14 w 62"/>
                <a:gd name="T15" fmla="*/ 14 h 50"/>
                <a:gd name="T16" fmla="*/ 14 w 62"/>
                <a:gd name="T17" fmla="*/ 14 h 50"/>
                <a:gd name="T18" fmla="*/ 6 w 62"/>
                <a:gd name="T19" fmla="*/ 16 h 50"/>
                <a:gd name="T20" fmla="*/ 0 w 62"/>
                <a:gd name="T21" fmla="*/ 18 h 50"/>
                <a:gd name="T22" fmla="*/ 0 w 62"/>
                <a:gd name="T23" fmla="*/ 22 h 50"/>
                <a:gd name="T24" fmla="*/ 0 w 62"/>
                <a:gd name="T25" fmla="*/ 22 h 50"/>
                <a:gd name="T26" fmla="*/ 2 w 62"/>
                <a:gd name="T27" fmla="*/ 26 h 50"/>
                <a:gd name="T28" fmla="*/ 10 w 62"/>
                <a:gd name="T29" fmla="*/ 32 h 50"/>
                <a:gd name="T30" fmla="*/ 22 w 62"/>
                <a:gd name="T31" fmla="*/ 42 h 50"/>
                <a:gd name="T32" fmla="*/ 22 w 62"/>
                <a:gd name="T33" fmla="*/ 42 h 50"/>
                <a:gd name="T34" fmla="*/ 28 w 62"/>
                <a:gd name="T35" fmla="*/ 48 h 50"/>
                <a:gd name="T36" fmla="*/ 32 w 62"/>
                <a:gd name="T37" fmla="*/ 50 h 50"/>
                <a:gd name="T38" fmla="*/ 32 w 62"/>
                <a:gd name="T39" fmla="*/ 50 h 50"/>
                <a:gd name="T40" fmla="*/ 36 w 62"/>
                <a:gd name="T41" fmla="*/ 48 h 50"/>
                <a:gd name="T42" fmla="*/ 38 w 62"/>
                <a:gd name="T43" fmla="*/ 46 h 50"/>
                <a:gd name="T44" fmla="*/ 38 w 62"/>
                <a:gd name="T45" fmla="*/ 46 h 50"/>
                <a:gd name="T46" fmla="*/ 42 w 62"/>
                <a:gd name="T47" fmla="*/ 44 h 50"/>
                <a:gd name="T48" fmla="*/ 44 w 62"/>
                <a:gd name="T49" fmla="*/ 40 h 50"/>
                <a:gd name="T50" fmla="*/ 44 w 62"/>
                <a:gd name="T51" fmla="*/ 40 h 50"/>
                <a:gd name="T52" fmla="*/ 48 w 62"/>
                <a:gd name="T53" fmla="*/ 38 h 50"/>
                <a:gd name="T54" fmla="*/ 52 w 62"/>
                <a:gd name="T55" fmla="*/ 36 h 50"/>
                <a:gd name="T56" fmla="*/ 52 w 62"/>
                <a:gd name="T57" fmla="*/ 36 h 50"/>
                <a:gd name="T58" fmla="*/ 58 w 62"/>
                <a:gd name="T59" fmla="*/ 34 h 50"/>
                <a:gd name="T60" fmla="*/ 62 w 62"/>
                <a:gd name="T61" fmla="*/ 30 h 50"/>
                <a:gd name="T62" fmla="*/ 62 w 62"/>
                <a:gd name="T63" fmla="*/ 26 h 50"/>
                <a:gd name="T64" fmla="*/ 60 w 62"/>
                <a:gd name="T65" fmla="*/ 22 h 50"/>
                <a:gd name="T66" fmla="*/ 60 w 62"/>
                <a:gd name="T67" fmla="*/ 22 h 50"/>
                <a:gd name="T68" fmla="*/ 56 w 62"/>
                <a:gd name="T69" fmla="*/ 18 h 50"/>
                <a:gd name="T70" fmla="*/ 50 w 62"/>
                <a:gd name="T71" fmla="*/ 16 h 50"/>
                <a:gd name="T72" fmla="*/ 42 w 62"/>
                <a:gd name="T73" fmla="*/ 12 h 50"/>
                <a:gd name="T74" fmla="*/ 42 w 62"/>
                <a:gd name="T75" fmla="*/ 12 h 50"/>
                <a:gd name="T76" fmla="*/ 38 w 62"/>
                <a:gd name="T77" fmla="*/ 8 h 50"/>
                <a:gd name="T78" fmla="*/ 38 w 62"/>
                <a:gd name="T79" fmla="*/ 4 h 50"/>
                <a:gd name="T80" fmla="*/ 36 w 62"/>
                <a:gd name="T81" fmla="*/ 2 h 50"/>
                <a:gd name="T82" fmla="*/ 34 w 62"/>
                <a:gd name="T8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2" h="50">
                  <a:moveTo>
                    <a:pt x="34" y="0"/>
                  </a:moveTo>
                  <a:lnTo>
                    <a:pt x="34" y="0"/>
                  </a:lnTo>
                  <a:lnTo>
                    <a:pt x="30" y="0"/>
                  </a:lnTo>
                  <a:lnTo>
                    <a:pt x="30" y="0"/>
                  </a:lnTo>
                  <a:lnTo>
                    <a:pt x="26" y="4"/>
                  </a:lnTo>
                  <a:lnTo>
                    <a:pt x="22" y="6"/>
                  </a:lnTo>
                  <a:lnTo>
                    <a:pt x="20" y="10"/>
                  </a:lnTo>
                  <a:lnTo>
                    <a:pt x="14" y="14"/>
                  </a:lnTo>
                  <a:lnTo>
                    <a:pt x="14" y="14"/>
                  </a:lnTo>
                  <a:lnTo>
                    <a:pt x="6" y="16"/>
                  </a:lnTo>
                  <a:lnTo>
                    <a:pt x="0" y="18"/>
                  </a:lnTo>
                  <a:lnTo>
                    <a:pt x="0" y="22"/>
                  </a:lnTo>
                  <a:lnTo>
                    <a:pt x="0" y="22"/>
                  </a:lnTo>
                  <a:lnTo>
                    <a:pt x="2" y="26"/>
                  </a:lnTo>
                  <a:lnTo>
                    <a:pt x="10" y="32"/>
                  </a:lnTo>
                  <a:lnTo>
                    <a:pt x="22" y="42"/>
                  </a:lnTo>
                  <a:lnTo>
                    <a:pt x="22" y="42"/>
                  </a:lnTo>
                  <a:lnTo>
                    <a:pt x="28" y="48"/>
                  </a:lnTo>
                  <a:lnTo>
                    <a:pt x="32" y="50"/>
                  </a:lnTo>
                  <a:lnTo>
                    <a:pt x="32" y="50"/>
                  </a:lnTo>
                  <a:lnTo>
                    <a:pt x="36" y="48"/>
                  </a:lnTo>
                  <a:lnTo>
                    <a:pt x="38" y="46"/>
                  </a:lnTo>
                  <a:lnTo>
                    <a:pt x="38" y="46"/>
                  </a:lnTo>
                  <a:lnTo>
                    <a:pt x="42" y="44"/>
                  </a:lnTo>
                  <a:lnTo>
                    <a:pt x="44" y="40"/>
                  </a:lnTo>
                  <a:lnTo>
                    <a:pt x="44" y="40"/>
                  </a:lnTo>
                  <a:lnTo>
                    <a:pt x="48" y="38"/>
                  </a:lnTo>
                  <a:lnTo>
                    <a:pt x="52" y="36"/>
                  </a:lnTo>
                  <a:lnTo>
                    <a:pt x="52" y="36"/>
                  </a:lnTo>
                  <a:lnTo>
                    <a:pt x="58" y="34"/>
                  </a:lnTo>
                  <a:lnTo>
                    <a:pt x="62" y="30"/>
                  </a:lnTo>
                  <a:lnTo>
                    <a:pt x="62" y="26"/>
                  </a:lnTo>
                  <a:lnTo>
                    <a:pt x="60" y="22"/>
                  </a:lnTo>
                  <a:lnTo>
                    <a:pt x="60" y="22"/>
                  </a:lnTo>
                  <a:lnTo>
                    <a:pt x="56" y="18"/>
                  </a:lnTo>
                  <a:lnTo>
                    <a:pt x="50" y="16"/>
                  </a:lnTo>
                  <a:lnTo>
                    <a:pt x="42" y="12"/>
                  </a:lnTo>
                  <a:lnTo>
                    <a:pt x="42" y="12"/>
                  </a:lnTo>
                  <a:lnTo>
                    <a:pt x="38" y="8"/>
                  </a:lnTo>
                  <a:lnTo>
                    <a:pt x="38" y="4"/>
                  </a:lnTo>
                  <a:lnTo>
                    <a:pt x="36" y="2"/>
                  </a:lnTo>
                  <a:lnTo>
                    <a:pt x="34"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522" name="Freeform 26"/>
            <p:cNvSpPr>
              <a:spLocks/>
            </p:cNvSpPr>
            <p:nvPr/>
          </p:nvSpPr>
          <p:spPr bwMode="auto">
            <a:xfrm>
              <a:off x="2738" y="1140"/>
              <a:ext cx="62" cy="50"/>
            </a:xfrm>
            <a:custGeom>
              <a:avLst/>
              <a:gdLst>
                <a:gd name="T0" fmla="*/ 34 w 62"/>
                <a:gd name="T1" fmla="*/ 0 h 50"/>
                <a:gd name="T2" fmla="*/ 34 w 62"/>
                <a:gd name="T3" fmla="*/ 0 h 50"/>
                <a:gd name="T4" fmla="*/ 30 w 62"/>
                <a:gd name="T5" fmla="*/ 0 h 50"/>
                <a:gd name="T6" fmla="*/ 30 w 62"/>
                <a:gd name="T7" fmla="*/ 0 h 50"/>
                <a:gd name="T8" fmla="*/ 26 w 62"/>
                <a:gd name="T9" fmla="*/ 4 h 50"/>
                <a:gd name="T10" fmla="*/ 22 w 62"/>
                <a:gd name="T11" fmla="*/ 6 h 50"/>
                <a:gd name="T12" fmla="*/ 20 w 62"/>
                <a:gd name="T13" fmla="*/ 10 h 50"/>
                <a:gd name="T14" fmla="*/ 14 w 62"/>
                <a:gd name="T15" fmla="*/ 14 h 50"/>
                <a:gd name="T16" fmla="*/ 14 w 62"/>
                <a:gd name="T17" fmla="*/ 14 h 50"/>
                <a:gd name="T18" fmla="*/ 6 w 62"/>
                <a:gd name="T19" fmla="*/ 16 h 50"/>
                <a:gd name="T20" fmla="*/ 0 w 62"/>
                <a:gd name="T21" fmla="*/ 18 h 50"/>
                <a:gd name="T22" fmla="*/ 0 w 62"/>
                <a:gd name="T23" fmla="*/ 22 h 50"/>
                <a:gd name="T24" fmla="*/ 0 w 62"/>
                <a:gd name="T25" fmla="*/ 22 h 50"/>
                <a:gd name="T26" fmla="*/ 2 w 62"/>
                <a:gd name="T27" fmla="*/ 26 h 50"/>
                <a:gd name="T28" fmla="*/ 10 w 62"/>
                <a:gd name="T29" fmla="*/ 32 h 50"/>
                <a:gd name="T30" fmla="*/ 22 w 62"/>
                <a:gd name="T31" fmla="*/ 42 h 50"/>
                <a:gd name="T32" fmla="*/ 22 w 62"/>
                <a:gd name="T33" fmla="*/ 42 h 50"/>
                <a:gd name="T34" fmla="*/ 28 w 62"/>
                <a:gd name="T35" fmla="*/ 48 h 50"/>
                <a:gd name="T36" fmla="*/ 32 w 62"/>
                <a:gd name="T37" fmla="*/ 50 h 50"/>
                <a:gd name="T38" fmla="*/ 32 w 62"/>
                <a:gd name="T39" fmla="*/ 50 h 50"/>
                <a:gd name="T40" fmla="*/ 36 w 62"/>
                <a:gd name="T41" fmla="*/ 48 h 50"/>
                <a:gd name="T42" fmla="*/ 38 w 62"/>
                <a:gd name="T43" fmla="*/ 46 h 50"/>
                <a:gd name="T44" fmla="*/ 38 w 62"/>
                <a:gd name="T45" fmla="*/ 46 h 50"/>
                <a:gd name="T46" fmla="*/ 42 w 62"/>
                <a:gd name="T47" fmla="*/ 44 h 50"/>
                <a:gd name="T48" fmla="*/ 44 w 62"/>
                <a:gd name="T49" fmla="*/ 40 h 50"/>
                <a:gd name="T50" fmla="*/ 44 w 62"/>
                <a:gd name="T51" fmla="*/ 40 h 50"/>
                <a:gd name="T52" fmla="*/ 48 w 62"/>
                <a:gd name="T53" fmla="*/ 38 h 50"/>
                <a:gd name="T54" fmla="*/ 52 w 62"/>
                <a:gd name="T55" fmla="*/ 36 h 50"/>
                <a:gd name="T56" fmla="*/ 52 w 62"/>
                <a:gd name="T57" fmla="*/ 36 h 50"/>
                <a:gd name="T58" fmla="*/ 58 w 62"/>
                <a:gd name="T59" fmla="*/ 34 h 50"/>
                <a:gd name="T60" fmla="*/ 62 w 62"/>
                <a:gd name="T61" fmla="*/ 30 h 50"/>
                <a:gd name="T62" fmla="*/ 62 w 62"/>
                <a:gd name="T63" fmla="*/ 26 h 50"/>
                <a:gd name="T64" fmla="*/ 60 w 62"/>
                <a:gd name="T65" fmla="*/ 22 h 50"/>
                <a:gd name="T66" fmla="*/ 60 w 62"/>
                <a:gd name="T67" fmla="*/ 22 h 50"/>
                <a:gd name="T68" fmla="*/ 56 w 62"/>
                <a:gd name="T69" fmla="*/ 18 h 50"/>
                <a:gd name="T70" fmla="*/ 50 w 62"/>
                <a:gd name="T71" fmla="*/ 16 h 50"/>
                <a:gd name="T72" fmla="*/ 42 w 62"/>
                <a:gd name="T73" fmla="*/ 12 h 50"/>
                <a:gd name="T74" fmla="*/ 42 w 62"/>
                <a:gd name="T75" fmla="*/ 12 h 50"/>
                <a:gd name="T76" fmla="*/ 38 w 62"/>
                <a:gd name="T77" fmla="*/ 8 h 50"/>
                <a:gd name="T78" fmla="*/ 38 w 62"/>
                <a:gd name="T79" fmla="*/ 4 h 50"/>
                <a:gd name="T80" fmla="*/ 36 w 62"/>
                <a:gd name="T81" fmla="*/ 2 h 50"/>
                <a:gd name="T82" fmla="*/ 34 w 62"/>
                <a:gd name="T8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2" h="50">
                  <a:moveTo>
                    <a:pt x="34" y="0"/>
                  </a:moveTo>
                  <a:lnTo>
                    <a:pt x="34" y="0"/>
                  </a:lnTo>
                  <a:lnTo>
                    <a:pt x="30" y="0"/>
                  </a:lnTo>
                  <a:lnTo>
                    <a:pt x="30" y="0"/>
                  </a:lnTo>
                  <a:lnTo>
                    <a:pt x="26" y="4"/>
                  </a:lnTo>
                  <a:lnTo>
                    <a:pt x="22" y="6"/>
                  </a:lnTo>
                  <a:lnTo>
                    <a:pt x="20" y="10"/>
                  </a:lnTo>
                  <a:lnTo>
                    <a:pt x="14" y="14"/>
                  </a:lnTo>
                  <a:lnTo>
                    <a:pt x="14" y="14"/>
                  </a:lnTo>
                  <a:lnTo>
                    <a:pt x="6" y="16"/>
                  </a:lnTo>
                  <a:lnTo>
                    <a:pt x="0" y="18"/>
                  </a:lnTo>
                  <a:lnTo>
                    <a:pt x="0" y="22"/>
                  </a:lnTo>
                  <a:lnTo>
                    <a:pt x="0" y="22"/>
                  </a:lnTo>
                  <a:lnTo>
                    <a:pt x="2" y="26"/>
                  </a:lnTo>
                  <a:lnTo>
                    <a:pt x="10" y="32"/>
                  </a:lnTo>
                  <a:lnTo>
                    <a:pt x="22" y="42"/>
                  </a:lnTo>
                  <a:lnTo>
                    <a:pt x="22" y="42"/>
                  </a:lnTo>
                  <a:lnTo>
                    <a:pt x="28" y="48"/>
                  </a:lnTo>
                  <a:lnTo>
                    <a:pt x="32" y="50"/>
                  </a:lnTo>
                  <a:lnTo>
                    <a:pt x="32" y="50"/>
                  </a:lnTo>
                  <a:lnTo>
                    <a:pt x="36" y="48"/>
                  </a:lnTo>
                  <a:lnTo>
                    <a:pt x="38" y="46"/>
                  </a:lnTo>
                  <a:lnTo>
                    <a:pt x="38" y="46"/>
                  </a:lnTo>
                  <a:lnTo>
                    <a:pt x="42" y="44"/>
                  </a:lnTo>
                  <a:lnTo>
                    <a:pt x="44" y="40"/>
                  </a:lnTo>
                  <a:lnTo>
                    <a:pt x="44" y="40"/>
                  </a:lnTo>
                  <a:lnTo>
                    <a:pt x="48" y="38"/>
                  </a:lnTo>
                  <a:lnTo>
                    <a:pt x="52" y="36"/>
                  </a:lnTo>
                  <a:lnTo>
                    <a:pt x="52" y="36"/>
                  </a:lnTo>
                  <a:lnTo>
                    <a:pt x="58" y="34"/>
                  </a:lnTo>
                  <a:lnTo>
                    <a:pt x="62" y="30"/>
                  </a:lnTo>
                  <a:lnTo>
                    <a:pt x="62" y="26"/>
                  </a:lnTo>
                  <a:lnTo>
                    <a:pt x="60" y="22"/>
                  </a:lnTo>
                  <a:lnTo>
                    <a:pt x="60" y="22"/>
                  </a:lnTo>
                  <a:lnTo>
                    <a:pt x="56" y="18"/>
                  </a:lnTo>
                  <a:lnTo>
                    <a:pt x="50" y="16"/>
                  </a:lnTo>
                  <a:lnTo>
                    <a:pt x="42" y="12"/>
                  </a:lnTo>
                  <a:lnTo>
                    <a:pt x="42" y="12"/>
                  </a:lnTo>
                  <a:lnTo>
                    <a:pt x="38" y="8"/>
                  </a:lnTo>
                  <a:lnTo>
                    <a:pt x="38" y="4"/>
                  </a:lnTo>
                  <a:lnTo>
                    <a:pt x="36" y="2"/>
                  </a:lnTo>
                  <a:lnTo>
                    <a:pt x="3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523" name="Freeform 27"/>
            <p:cNvSpPr>
              <a:spLocks/>
            </p:cNvSpPr>
            <p:nvPr/>
          </p:nvSpPr>
          <p:spPr bwMode="auto">
            <a:xfrm>
              <a:off x="2818" y="1152"/>
              <a:ext cx="34" cy="24"/>
            </a:xfrm>
            <a:custGeom>
              <a:avLst/>
              <a:gdLst>
                <a:gd name="T0" fmla="*/ 14 w 34"/>
                <a:gd name="T1" fmla="*/ 0 h 24"/>
                <a:gd name="T2" fmla="*/ 14 w 34"/>
                <a:gd name="T3" fmla="*/ 0 h 24"/>
                <a:gd name="T4" fmla="*/ 10 w 34"/>
                <a:gd name="T5" fmla="*/ 0 h 24"/>
                <a:gd name="T6" fmla="*/ 6 w 34"/>
                <a:gd name="T7" fmla="*/ 2 h 24"/>
                <a:gd name="T8" fmla="*/ 6 w 34"/>
                <a:gd name="T9" fmla="*/ 2 h 24"/>
                <a:gd name="T10" fmla="*/ 2 w 34"/>
                <a:gd name="T11" fmla="*/ 12 h 24"/>
                <a:gd name="T12" fmla="*/ 0 w 34"/>
                <a:gd name="T13" fmla="*/ 18 h 24"/>
                <a:gd name="T14" fmla="*/ 2 w 34"/>
                <a:gd name="T15" fmla="*/ 22 h 24"/>
                <a:gd name="T16" fmla="*/ 2 w 34"/>
                <a:gd name="T17" fmla="*/ 22 h 24"/>
                <a:gd name="T18" fmla="*/ 14 w 34"/>
                <a:gd name="T19" fmla="*/ 24 h 24"/>
                <a:gd name="T20" fmla="*/ 14 w 34"/>
                <a:gd name="T21" fmla="*/ 24 h 24"/>
                <a:gd name="T22" fmla="*/ 22 w 34"/>
                <a:gd name="T23" fmla="*/ 24 h 24"/>
                <a:gd name="T24" fmla="*/ 28 w 34"/>
                <a:gd name="T25" fmla="*/ 22 h 24"/>
                <a:gd name="T26" fmla="*/ 32 w 34"/>
                <a:gd name="T27" fmla="*/ 18 h 24"/>
                <a:gd name="T28" fmla="*/ 34 w 34"/>
                <a:gd name="T29" fmla="*/ 14 h 24"/>
                <a:gd name="T30" fmla="*/ 34 w 34"/>
                <a:gd name="T31" fmla="*/ 14 h 24"/>
                <a:gd name="T32" fmla="*/ 32 w 34"/>
                <a:gd name="T33" fmla="*/ 8 h 24"/>
                <a:gd name="T34" fmla="*/ 26 w 34"/>
                <a:gd name="T35" fmla="*/ 4 h 24"/>
                <a:gd name="T36" fmla="*/ 20 w 34"/>
                <a:gd name="T37" fmla="*/ 2 h 24"/>
                <a:gd name="T38" fmla="*/ 14 w 34"/>
                <a:gd name="T3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4" h="24">
                  <a:moveTo>
                    <a:pt x="14" y="0"/>
                  </a:moveTo>
                  <a:lnTo>
                    <a:pt x="14" y="0"/>
                  </a:lnTo>
                  <a:lnTo>
                    <a:pt x="10" y="0"/>
                  </a:lnTo>
                  <a:lnTo>
                    <a:pt x="6" y="2"/>
                  </a:lnTo>
                  <a:lnTo>
                    <a:pt x="6" y="2"/>
                  </a:lnTo>
                  <a:lnTo>
                    <a:pt x="2" y="12"/>
                  </a:lnTo>
                  <a:lnTo>
                    <a:pt x="0" y="18"/>
                  </a:lnTo>
                  <a:lnTo>
                    <a:pt x="2" y="22"/>
                  </a:lnTo>
                  <a:lnTo>
                    <a:pt x="2" y="22"/>
                  </a:lnTo>
                  <a:lnTo>
                    <a:pt x="14" y="24"/>
                  </a:lnTo>
                  <a:lnTo>
                    <a:pt x="14" y="24"/>
                  </a:lnTo>
                  <a:lnTo>
                    <a:pt x="22" y="24"/>
                  </a:lnTo>
                  <a:lnTo>
                    <a:pt x="28" y="22"/>
                  </a:lnTo>
                  <a:lnTo>
                    <a:pt x="32" y="18"/>
                  </a:lnTo>
                  <a:lnTo>
                    <a:pt x="34" y="14"/>
                  </a:lnTo>
                  <a:lnTo>
                    <a:pt x="34" y="14"/>
                  </a:lnTo>
                  <a:lnTo>
                    <a:pt x="32" y="8"/>
                  </a:lnTo>
                  <a:lnTo>
                    <a:pt x="26" y="4"/>
                  </a:lnTo>
                  <a:lnTo>
                    <a:pt x="20" y="2"/>
                  </a:lnTo>
                  <a:lnTo>
                    <a:pt x="14"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524" name="Freeform 28"/>
            <p:cNvSpPr>
              <a:spLocks/>
            </p:cNvSpPr>
            <p:nvPr/>
          </p:nvSpPr>
          <p:spPr bwMode="auto">
            <a:xfrm>
              <a:off x="2818" y="1152"/>
              <a:ext cx="34" cy="24"/>
            </a:xfrm>
            <a:custGeom>
              <a:avLst/>
              <a:gdLst>
                <a:gd name="T0" fmla="*/ 14 w 34"/>
                <a:gd name="T1" fmla="*/ 0 h 24"/>
                <a:gd name="T2" fmla="*/ 14 w 34"/>
                <a:gd name="T3" fmla="*/ 0 h 24"/>
                <a:gd name="T4" fmla="*/ 10 w 34"/>
                <a:gd name="T5" fmla="*/ 0 h 24"/>
                <a:gd name="T6" fmla="*/ 6 w 34"/>
                <a:gd name="T7" fmla="*/ 2 h 24"/>
                <a:gd name="T8" fmla="*/ 6 w 34"/>
                <a:gd name="T9" fmla="*/ 2 h 24"/>
                <a:gd name="T10" fmla="*/ 2 w 34"/>
                <a:gd name="T11" fmla="*/ 12 h 24"/>
                <a:gd name="T12" fmla="*/ 0 w 34"/>
                <a:gd name="T13" fmla="*/ 18 h 24"/>
                <a:gd name="T14" fmla="*/ 2 w 34"/>
                <a:gd name="T15" fmla="*/ 22 h 24"/>
                <a:gd name="T16" fmla="*/ 2 w 34"/>
                <a:gd name="T17" fmla="*/ 22 h 24"/>
                <a:gd name="T18" fmla="*/ 14 w 34"/>
                <a:gd name="T19" fmla="*/ 24 h 24"/>
                <a:gd name="T20" fmla="*/ 14 w 34"/>
                <a:gd name="T21" fmla="*/ 24 h 24"/>
                <a:gd name="T22" fmla="*/ 22 w 34"/>
                <a:gd name="T23" fmla="*/ 24 h 24"/>
                <a:gd name="T24" fmla="*/ 28 w 34"/>
                <a:gd name="T25" fmla="*/ 22 h 24"/>
                <a:gd name="T26" fmla="*/ 32 w 34"/>
                <a:gd name="T27" fmla="*/ 18 h 24"/>
                <a:gd name="T28" fmla="*/ 34 w 34"/>
                <a:gd name="T29" fmla="*/ 14 h 24"/>
                <a:gd name="T30" fmla="*/ 34 w 34"/>
                <a:gd name="T31" fmla="*/ 14 h 24"/>
                <a:gd name="T32" fmla="*/ 32 w 34"/>
                <a:gd name="T33" fmla="*/ 8 h 24"/>
                <a:gd name="T34" fmla="*/ 26 w 34"/>
                <a:gd name="T35" fmla="*/ 4 h 24"/>
                <a:gd name="T36" fmla="*/ 20 w 34"/>
                <a:gd name="T37" fmla="*/ 2 h 24"/>
                <a:gd name="T38" fmla="*/ 14 w 34"/>
                <a:gd name="T3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4" h="24">
                  <a:moveTo>
                    <a:pt x="14" y="0"/>
                  </a:moveTo>
                  <a:lnTo>
                    <a:pt x="14" y="0"/>
                  </a:lnTo>
                  <a:lnTo>
                    <a:pt x="10" y="0"/>
                  </a:lnTo>
                  <a:lnTo>
                    <a:pt x="6" y="2"/>
                  </a:lnTo>
                  <a:lnTo>
                    <a:pt x="6" y="2"/>
                  </a:lnTo>
                  <a:lnTo>
                    <a:pt x="2" y="12"/>
                  </a:lnTo>
                  <a:lnTo>
                    <a:pt x="0" y="18"/>
                  </a:lnTo>
                  <a:lnTo>
                    <a:pt x="2" y="22"/>
                  </a:lnTo>
                  <a:lnTo>
                    <a:pt x="2" y="22"/>
                  </a:lnTo>
                  <a:lnTo>
                    <a:pt x="14" y="24"/>
                  </a:lnTo>
                  <a:lnTo>
                    <a:pt x="14" y="24"/>
                  </a:lnTo>
                  <a:lnTo>
                    <a:pt x="22" y="24"/>
                  </a:lnTo>
                  <a:lnTo>
                    <a:pt x="28" y="22"/>
                  </a:lnTo>
                  <a:lnTo>
                    <a:pt x="32" y="18"/>
                  </a:lnTo>
                  <a:lnTo>
                    <a:pt x="34" y="14"/>
                  </a:lnTo>
                  <a:lnTo>
                    <a:pt x="34" y="14"/>
                  </a:lnTo>
                  <a:lnTo>
                    <a:pt x="32" y="8"/>
                  </a:lnTo>
                  <a:lnTo>
                    <a:pt x="26" y="4"/>
                  </a:lnTo>
                  <a:lnTo>
                    <a:pt x="20" y="2"/>
                  </a:lnTo>
                  <a:lnTo>
                    <a:pt x="1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525" name="Freeform 29"/>
            <p:cNvSpPr>
              <a:spLocks/>
            </p:cNvSpPr>
            <p:nvPr/>
          </p:nvSpPr>
          <p:spPr bwMode="auto">
            <a:xfrm>
              <a:off x="2868" y="1162"/>
              <a:ext cx="50" cy="30"/>
            </a:xfrm>
            <a:custGeom>
              <a:avLst/>
              <a:gdLst>
                <a:gd name="T0" fmla="*/ 16 w 50"/>
                <a:gd name="T1" fmla="*/ 0 h 30"/>
                <a:gd name="T2" fmla="*/ 16 w 50"/>
                <a:gd name="T3" fmla="*/ 0 h 30"/>
                <a:gd name="T4" fmla="*/ 6 w 50"/>
                <a:gd name="T5" fmla="*/ 2 h 30"/>
                <a:gd name="T6" fmla="*/ 2 w 50"/>
                <a:gd name="T7" fmla="*/ 4 h 30"/>
                <a:gd name="T8" fmla="*/ 0 w 50"/>
                <a:gd name="T9" fmla="*/ 6 h 30"/>
                <a:gd name="T10" fmla="*/ 0 w 50"/>
                <a:gd name="T11" fmla="*/ 6 h 30"/>
                <a:gd name="T12" fmla="*/ 2 w 50"/>
                <a:gd name="T13" fmla="*/ 10 h 30"/>
                <a:gd name="T14" fmla="*/ 4 w 50"/>
                <a:gd name="T15" fmla="*/ 14 h 30"/>
                <a:gd name="T16" fmla="*/ 10 w 50"/>
                <a:gd name="T17" fmla="*/ 18 h 30"/>
                <a:gd name="T18" fmla="*/ 10 w 50"/>
                <a:gd name="T19" fmla="*/ 18 h 30"/>
                <a:gd name="T20" fmla="*/ 26 w 50"/>
                <a:gd name="T21" fmla="*/ 26 h 30"/>
                <a:gd name="T22" fmla="*/ 26 w 50"/>
                <a:gd name="T23" fmla="*/ 26 h 30"/>
                <a:gd name="T24" fmla="*/ 32 w 50"/>
                <a:gd name="T25" fmla="*/ 28 h 30"/>
                <a:gd name="T26" fmla="*/ 38 w 50"/>
                <a:gd name="T27" fmla="*/ 30 h 30"/>
                <a:gd name="T28" fmla="*/ 38 w 50"/>
                <a:gd name="T29" fmla="*/ 30 h 30"/>
                <a:gd name="T30" fmla="*/ 42 w 50"/>
                <a:gd name="T31" fmla="*/ 30 h 30"/>
                <a:gd name="T32" fmla="*/ 42 w 50"/>
                <a:gd name="T33" fmla="*/ 30 h 30"/>
                <a:gd name="T34" fmla="*/ 48 w 50"/>
                <a:gd name="T35" fmla="*/ 28 h 30"/>
                <a:gd name="T36" fmla="*/ 50 w 50"/>
                <a:gd name="T37" fmla="*/ 26 h 30"/>
                <a:gd name="T38" fmla="*/ 50 w 50"/>
                <a:gd name="T39" fmla="*/ 24 h 30"/>
                <a:gd name="T40" fmla="*/ 46 w 50"/>
                <a:gd name="T41" fmla="*/ 22 h 30"/>
                <a:gd name="T42" fmla="*/ 40 w 50"/>
                <a:gd name="T43" fmla="*/ 16 h 30"/>
                <a:gd name="T44" fmla="*/ 32 w 50"/>
                <a:gd name="T45" fmla="*/ 14 h 30"/>
                <a:gd name="T46" fmla="*/ 32 w 50"/>
                <a:gd name="T47" fmla="*/ 14 h 30"/>
                <a:gd name="T48" fmla="*/ 28 w 50"/>
                <a:gd name="T49" fmla="*/ 10 h 30"/>
                <a:gd name="T50" fmla="*/ 24 w 50"/>
                <a:gd name="T51" fmla="*/ 6 h 30"/>
                <a:gd name="T52" fmla="*/ 22 w 50"/>
                <a:gd name="T53" fmla="*/ 2 h 30"/>
                <a:gd name="T54" fmla="*/ 18 w 50"/>
                <a:gd name="T55" fmla="*/ 0 h 30"/>
                <a:gd name="T56" fmla="*/ 18 w 50"/>
                <a:gd name="T57" fmla="*/ 0 h 30"/>
                <a:gd name="T58" fmla="*/ 16 w 50"/>
                <a:gd name="T59"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0" h="30">
                  <a:moveTo>
                    <a:pt x="16" y="0"/>
                  </a:moveTo>
                  <a:lnTo>
                    <a:pt x="16" y="0"/>
                  </a:lnTo>
                  <a:lnTo>
                    <a:pt x="6" y="2"/>
                  </a:lnTo>
                  <a:lnTo>
                    <a:pt x="2" y="4"/>
                  </a:lnTo>
                  <a:lnTo>
                    <a:pt x="0" y="6"/>
                  </a:lnTo>
                  <a:lnTo>
                    <a:pt x="0" y="6"/>
                  </a:lnTo>
                  <a:lnTo>
                    <a:pt x="2" y="10"/>
                  </a:lnTo>
                  <a:lnTo>
                    <a:pt x="4" y="14"/>
                  </a:lnTo>
                  <a:lnTo>
                    <a:pt x="10" y="18"/>
                  </a:lnTo>
                  <a:lnTo>
                    <a:pt x="10" y="18"/>
                  </a:lnTo>
                  <a:lnTo>
                    <a:pt x="26" y="26"/>
                  </a:lnTo>
                  <a:lnTo>
                    <a:pt x="26" y="26"/>
                  </a:lnTo>
                  <a:lnTo>
                    <a:pt x="32" y="28"/>
                  </a:lnTo>
                  <a:lnTo>
                    <a:pt x="38" y="30"/>
                  </a:lnTo>
                  <a:lnTo>
                    <a:pt x="38" y="30"/>
                  </a:lnTo>
                  <a:lnTo>
                    <a:pt x="42" y="30"/>
                  </a:lnTo>
                  <a:lnTo>
                    <a:pt x="42" y="30"/>
                  </a:lnTo>
                  <a:lnTo>
                    <a:pt x="48" y="28"/>
                  </a:lnTo>
                  <a:lnTo>
                    <a:pt x="50" y="26"/>
                  </a:lnTo>
                  <a:lnTo>
                    <a:pt x="50" y="24"/>
                  </a:lnTo>
                  <a:lnTo>
                    <a:pt x="46" y="22"/>
                  </a:lnTo>
                  <a:lnTo>
                    <a:pt x="40" y="16"/>
                  </a:lnTo>
                  <a:lnTo>
                    <a:pt x="32" y="14"/>
                  </a:lnTo>
                  <a:lnTo>
                    <a:pt x="32" y="14"/>
                  </a:lnTo>
                  <a:lnTo>
                    <a:pt x="28" y="10"/>
                  </a:lnTo>
                  <a:lnTo>
                    <a:pt x="24" y="6"/>
                  </a:lnTo>
                  <a:lnTo>
                    <a:pt x="22" y="2"/>
                  </a:lnTo>
                  <a:lnTo>
                    <a:pt x="18" y="0"/>
                  </a:lnTo>
                  <a:lnTo>
                    <a:pt x="18" y="0"/>
                  </a:lnTo>
                  <a:lnTo>
                    <a:pt x="16"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526" name="Freeform 30"/>
            <p:cNvSpPr>
              <a:spLocks/>
            </p:cNvSpPr>
            <p:nvPr/>
          </p:nvSpPr>
          <p:spPr bwMode="auto">
            <a:xfrm>
              <a:off x="2868" y="1162"/>
              <a:ext cx="50" cy="30"/>
            </a:xfrm>
            <a:custGeom>
              <a:avLst/>
              <a:gdLst>
                <a:gd name="T0" fmla="*/ 16 w 50"/>
                <a:gd name="T1" fmla="*/ 0 h 30"/>
                <a:gd name="T2" fmla="*/ 16 w 50"/>
                <a:gd name="T3" fmla="*/ 0 h 30"/>
                <a:gd name="T4" fmla="*/ 6 w 50"/>
                <a:gd name="T5" fmla="*/ 2 h 30"/>
                <a:gd name="T6" fmla="*/ 2 w 50"/>
                <a:gd name="T7" fmla="*/ 4 h 30"/>
                <a:gd name="T8" fmla="*/ 0 w 50"/>
                <a:gd name="T9" fmla="*/ 6 h 30"/>
                <a:gd name="T10" fmla="*/ 0 w 50"/>
                <a:gd name="T11" fmla="*/ 6 h 30"/>
                <a:gd name="T12" fmla="*/ 2 w 50"/>
                <a:gd name="T13" fmla="*/ 10 h 30"/>
                <a:gd name="T14" fmla="*/ 4 w 50"/>
                <a:gd name="T15" fmla="*/ 14 h 30"/>
                <a:gd name="T16" fmla="*/ 10 w 50"/>
                <a:gd name="T17" fmla="*/ 18 h 30"/>
                <a:gd name="T18" fmla="*/ 10 w 50"/>
                <a:gd name="T19" fmla="*/ 18 h 30"/>
                <a:gd name="T20" fmla="*/ 26 w 50"/>
                <a:gd name="T21" fmla="*/ 26 h 30"/>
                <a:gd name="T22" fmla="*/ 26 w 50"/>
                <a:gd name="T23" fmla="*/ 26 h 30"/>
                <a:gd name="T24" fmla="*/ 32 w 50"/>
                <a:gd name="T25" fmla="*/ 28 h 30"/>
                <a:gd name="T26" fmla="*/ 38 w 50"/>
                <a:gd name="T27" fmla="*/ 30 h 30"/>
                <a:gd name="T28" fmla="*/ 38 w 50"/>
                <a:gd name="T29" fmla="*/ 30 h 30"/>
                <a:gd name="T30" fmla="*/ 42 w 50"/>
                <a:gd name="T31" fmla="*/ 30 h 30"/>
                <a:gd name="T32" fmla="*/ 42 w 50"/>
                <a:gd name="T33" fmla="*/ 30 h 30"/>
                <a:gd name="T34" fmla="*/ 48 w 50"/>
                <a:gd name="T35" fmla="*/ 28 h 30"/>
                <a:gd name="T36" fmla="*/ 50 w 50"/>
                <a:gd name="T37" fmla="*/ 26 h 30"/>
                <a:gd name="T38" fmla="*/ 50 w 50"/>
                <a:gd name="T39" fmla="*/ 24 h 30"/>
                <a:gd name="T40" fmla="*/ 46 w 50"/>
                <a:gd name="T41" fmla="*/ 22 h 30"/>
                <a:gd name="T42" fmla="*/ 40 w 50"/>
                <a:gd name="T43" fmla="*/ 16 h 30"/>
                <a:gd name="T44" fmla="*/ 32 w 50"/>
                <a:gd name="T45" fmla="*/ 14 h 30"/>
                <a:gd name="T46" fmla="*/ 32 w 50"/>
                <a:gd name="T47" fmla="*/ 14 h 30"/>
                <a:gd name="T48" fmla="*/ 28 w 50"/>
                <a:gd name="T49" fmla="*/ 10 h 30"/>
                <a:gd name="T50" fmla="*/ 24 w 50"/>
                <a:gd name="T51" fmla="*/ 6 h 30"/>
                <a:gd name="T52" fmla="*/ 22 w 50"/>
                <a:gd name="T53" fmla="*/ 2 h 30"/>
                <a:gd name="T54" fmla="*/ 18 w 50"/>
                <a:gd name="T55" fmla="*/ 0 h 30"/>
                <a:gd name="T56" fmla="*/ 18 w 50"/>
                <a:gd name="T57" fmla="*/ 0 h 30"/>
                <a:gd name="T58" fmla="*/ 16 w 50"/>
                <a:gd name="T59"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0" h="30">
                  <a:moveTo>
                    <a:pt x="16" y="0"/>
                  </a:moveTo>
                  <a:lnTo>
                    <a:pt x="16" y="0"/>
                  </a:lnTo>
                  <a:lnTo>
                    <a:pt x="6" y="2"/>
                  </a:lnTo>
                  <a:lnTo>
                    <a:pt x="2" y="4"/>
                  </a:lnTo>
                  <a:lnTo>
                    <a:pt x="0" y="6"/>
                  </a:lnTo>
                  <a:lnTo>
                    <a:pt x="0" y="6"/>
                  </a:lnTo>
                  <a:lnTo>
                    <a:pt x="2" y="10"/>
                  </a:lnTo>
                  <a:lnTo>
                    <a:pt x="4" y="14"/>
                  </a:lnTo>
                  <a:lnTo>
                    <a:pt x="10" y="18"/>
                  </a:lnTo>
                  <a:lnTo>
                    <a:pt x="10" y="18"/>
                  </a:lnTo>
                  <a:lnTo>
                    <a:pt x="26" y="26"/>
                  </a:lnTo>
                  <a:lnTo>
                    <a:pt x="26" y="26"/>
                  </a:lnTo>
                  <a:lnTo>
                    <a:pt x="32" y="28"/>
                  </a:lnTo>
                  <a:lnTo>
                    <a:pt x="38" y="30"/>
                  </a:lnTo>
                  <a:lnTo>
                    <a:pt x="38" y="30"/>
                  </a:lnTo>
                  <a:lnTo>
                    <a:pt x="42" y="30"/>
                  </a:lnTo>
                  <a:lnTo>
                    <a:pt x="42" y="30"/>
                  </a:lnTo>
                  <a:lnTo>
                    <a:pt x="48" y="28"/>
                  </a:lnTo>
                  <a:lnTo>
                    <a:pt x="50" y="26"/>
                  </a:lnTo>
                  <a:lnTo>
                    <a:pt x="50" y="24"/>
                  </a:lnTo>
                  <a:lnTo>
                    <a:pt x="46" y="22"/>
                  </a:lnTo>
                  <a:lnTo>
                    <a:pt x="40" y="16"/>
                  </a:lnTo>
                  <a:lnTo>
                    <a:pt x="32" y="14"/>
                  </a:lnTo>
                  <a:lnTo>
                    <a:pt x="32" y="14"/>
                  </a:lnTo>
                  <a:lnTo>
                    <a:pt x="28" y="10"/>
                  </a:lnTo>
                  <a:lnTo>
                    <a:pt x="24" y="6"/>
                  </a:lnTo>
                  <a:lnTo>
                    <a:pt x="22" y="2"/>
                  </a:lnTo>
                  <a:lnTo>
                    <a:pt x="18" y="0"/>
                  </a:lnTo>
                  <a:lnTo>
                    <a:pt x="18" y="0"/>
                  </a:lnTo>
                  <a:lnTo>
                    <a:pt x="1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527" name="Freeform 31"/>
            <p:cNvSpPr>
              <a:spLocks/>
            </p:cNvSpPr>
            <p:nvPr/>
          </p:nvSpPr>
          <p:spPr bwMode="auto">
            <a:xfrm>
              <a:off x="2786" y="1194"/>
              <a:ext cx="48" cy="32"/>
            </a:xfrm>
            <a:custGeom>
              <a:avLst/>
              <a:gdLst>
                <a:gd name="T0" fmla="*/ 6 w 48"/>
                <a:gd name="T1" fmla="*/ 0 h 32"/>
                <a:gd name="T2" fmla="*/ 6 w 48"/>
                <a:gd name="T3" fmla="*/ 0 h 32"/>
                <a:gd name="T4" fmla="*/ 2 w 48"/>
                <a:gd name="T5" fmla="*/ 2 h 32"/>
                <a:gd name="T6" fmla="*/ 0 w 48"/>
                <a:gd name="T7" fmla="*/ 4 h 32"/>
                <a:gd name="T8" fmla="*/ 0 w 48"/>
                <a:gd name="T9" fmla="*/ 4 h 32"/>
                <a:gd name="T10" fmla="*/ 2 w 48"/>
                <a:gd name="T11" fmla="*/ 10 h 32"/>
                <a:gd name="T12" fmla="*/ 4 w 48"/>
                <a:gd name="T13" fmla="*/ 14 h 32"/>
                <a:gd name="T14" fmla="*/ 14 w 48"/>
                <a:gd name="T15" fmla="*/ 20 h 32"/>
                <a:gd name="T16" fmla="*/ 14 w 48"/>
                <a:gd name="T17" fmla="*/ 20 h 32"/>
                <a:gd name="T18" fmla="*/ 24 w 48"/>
                <a:gd name="T19" fmla="*/ 28 h 32"/>
                <a:gd name="T20" fmla="*/ 30 w 48"/>
                <a:gd name="T21" fmla="*/ 30 h 32"/>
                <a:gd name="T22" fmla="*/ 36 w 48"/>
                <a:gd name="T23" fmla="*/ 32 h 32"/>
                <a:gd name="T24" fmla="*/ 36 w 48"/>
                <a:gd name="T25" fmla="*/ 32 h 32"/>
                <a:gd name="T26" fmla="*/ 40 w 48"/>
                <a:gd name="T27" fmla="*/ 32 h 32"/>
                <a:gd name="T28" fmla="*/ 42 w 48"/>
                <a:gd name="T29" fmla="*/ 30 h 32"/>
                <a:gd name="T30" fmla="*/ 42 w 48"/>
                <a:gd name="T31" fmla="*/ 30 h 32"/>
                <a:gd name="T32" fmla="*/ 46 w 48"/>
                <a:gd name="T33" fmla="*/ 26 h 32"/>
                <a:gd name="T34" fmla="*/ 48 w 48"/>
                <a:gd name="T35" fmla="*/ 22 h 32"/>
                <a:gd name="T36" fmla="*/ 48 w 48"/>
                <a:gd name="T37" fmla="*/ 22 h 32"/>
                <a:gd name="T38" fmla="*/ 48 w 48"/>
                <a:gd name="T39" fmla="*/ 18 h 32"/>
                <a:gd name="T40" fmla="*/ 46 w 48"/>
                <a:gd name="T41" fmla="*/ 16 h 32"/>
                <a:gd name="T42" fmla="*/ 40 w 48"/>
                <a:gd name="T43" fmla="*/ 10 h 32"/>
                <a:gd name="T44" fmla="*/ 32 w 48"/>
                <a:gd name="T45" fmla="*/ 6 h 32"/>
                <a:gd name="T46" fmla="*/ 24 w 48"/>
                <a:gd name="T47" fmla="*/ 4 h 32"/>
                <a:gd name="T48" fmla="*/ 24 w 48"/>
                <a:gd name="T49" fmla="*/ 4 h 32"/>
                <a:gd name="T50" fmla="*/ 16 w 48"/>
                <a:gd name="T51" fmla="*/ 2 h 32"/>
                <a:gd name="T52" fmla="*/ 6 w 48"/>
                <a:gd name="T53"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8" h="32">
                  <a:moveTo>
                    <a:pt x="6" y="0"/>
                  </a:moveTo>
                  <a:lnTo>
                    <a:pt x="6" y="0"/>
                  </a:lnTo>
                  <a:lnTo>
                    <a:pt x="2" y="2"/>
                  </a:lnTo>
                  <a:lnTo>
                    <a:pt x="0" y="4"/>
                  </a:lnTo>
                  <a:lnTo>
                    <a:pt x="0" y="4"/>
                  </a:lnTo>
                  <a:lnTo>
                    <a:pt x="2" y="10"/>
                  </a:lnTo>
                  <a:lnTo>
                    <a:pt x="4" y="14"/>
                  </a:lnTo>
                  <a:lnTo>
                    <a:pt x="14" y="20"/>
                  </a:lnTo>
                  <a:lnTo>
                    <a:pt x="14" y="20"/>
                  </a:lnTo>
                  <a:lnTo>
                    <a:pt x="24" y="28"/>
                  </a:lnTo>
                  <a:lnTo>
                    <a:pt x="30" y="30"/>
                  </a:lnTo>
                  <a:lnTo>
                    <a:pt x="36" y="32"/>
                  </a:lnTo>
                  <a:lnTo>
                    <a:pt x="36" y="32"/>
                  </a:lnTo>
                  <a:lnTo>
                    <a:pt x="40" y="32"/>
                  </a:lnTo>
                  <a:lnTo>
                    <a:pt x="42" y="30"/>
                  </a:lnTo>
                  <a:lnTo>
                    <a:pt x="42" y="30"/>
                  </a:lnTo>
                  <a:lnTo>
                    <a:pt x="46" y="26"/>
                  </a:lnTo>
                  <a:lnTo>
                    <a:pt x="48" y="22"/>
                  </a:lnTo>
                  <a:lnTo>
                    <a:pt x="48" y="22"/>
                  </a:lnTo>
                  <a:lnTo>
                    <a:pt x="48" y="18"/>
                  </a:lnTo>
                  <a:lnTo>
                    <a:pt x="46" y="16"/>
                  </a:lnTo>
                  <a:lnTo>
                    <a:pt x="40" y="10"/>
                  </a:lnTo>
                  <a:lnTo>
                    <a:pt x="32" y="6"/>
                  </a:lnTo>
                  <a:lnTo>
                    <a:pt x="24" y="4"/>
                  </a:lnTo>
                  <a:lnTo>
                    <a:pt x="24" y="4"/>
                  </a:lnTo>
                  <a:lnTo>
                    <a:pt x="16" y="2"/>
                  </a:lnTo>
                  <a:lnTo>
                    <a:pt x="6"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528" name="Freeform 32"/>
            <p:cNvSpPr>
              <a:spLocks/>
            </p:cNvSpPr>
            <p:nvPr/>
          </p:nvSpPr>
          <p:spPr bwMode="auto">
            <a:xfrm>
              <a:off x="2786" y="1194"/>
              <a:ext cx="48" cy="32"/>
            </a:xfrm>
            <a:custGeom>
              <a:avLst/>
              <a:gdLst>
                <a:gd name="T0" fmla="*/ 6 w 48"/>
                <a:gd name="T1" fmla="*/ 0 h 32"/>
                <a:gd name="T2" fmla="*/ 6 w 48"/>
                <a:gd name="T3" fmla="*/ 0 h 32"/>
                <a:gd name="T4" fmla="*/ 2 w 48"/>
                <a:gd name="T5" fmla="*/ 2 h 32"/>
                <a:gd name="T6" fmla="*/ 0 w 48"/>
                <a:gd name="T7" fmla="*/ 4 h 32"/>
                <a:gd name="T8" fmla="*/ 0 w 48"/>
                <a:gd name="T9" fmla="*/ 4 h 32"/>
                <a:gd name="T10" fmla="*/ 2 w 48"/>
                <a:gd name="T11" fmla="*/ 10 h 32"/>
                <a:gd name="T12" fmla="*/ 4 w 48"/>
                <a:gd name="T13" fmla="*/ 14 h 32"/>
                <a:gd name="T14" fmla="*/ 14 w 48"/>
                <a:gd name="T15" fmla="*/ 20 h 32"/>
                <a:gd name="T16" fmla="*/ 14 w 48"/>
                <a:gd name="T17" fmla="*/ 20 h 32"/>
                <a:gd name="T18" fmla="*/ 24 w 48"/>
                <a:gd name="T19" fmla="*/ 28 h 32"/>
                <a:gd name="T20" fmla="*/ 30 w 48"/>
                <a:gd name="T21" fmla="*/ 30 h 32"/>
                <a:gd name="T22" fmla="*/ 36 w 48"/>
                <a:gd name="T23" fmla="*/ 32 h 32"/>
                <a:gd name="T24" fmla="*/ 36 w 48"/>
                <a:gd name="T25" fmla="*/ 32 h 32"/>
                <a:gd name="T26" fmla="*/ 40 w 48"/>
                <a:gd name="T27" fmla="*/ 32 h 32"/>
                <a:gd name="T28" fmla="*/ 42 w 48"/>
                <a:gd name="T29" fmla="*/ 30 h 32"/>
                <a:gd name="T30" fmla="*/ 42 w 48"/>
                <a:gd name="T31" fmla="*/ 30 h 32"/>
                <a:gd name="T32" fmla="*/ 46 w 48"/>
                <a:gd name="T33" fmla="*/ 26 h 32"/>
                <a:gd name="T34" fmla="*/ 48 w 48"/>
                <a:gd name="T35" fmla="*/ 22 h 32"/>
                <a:gd name="T36" fmla="*/ 48 w 48"/>
                <a:gd name="T37" fmla="*/ 22 h 32"/>
                <a:gd name="T38" fmla="*/ 48 w 48"/>
                <a:gd name="T39" fmla="*/ 18 h 32"/>
                <a:gd name="T40" fmla="*/ 46 w 48"/>
                <a:gd name="T41" fmla="*/ 16 h 32"/>
                <a:gd name="T42" fmla="*/ 40 w 48"/>
                <a:gd name="T43" fmla="*/ 10 h 32"/>
                <a:gd name="T44" fmla="*/ 32 w 48"/>
                <a:gd name="T45" fmla="*/ 6 h 32"/>
                <a:gd name="T46" fmla="*/ 24 w 48"/>
                <a:gd name="T47" fmla="*/ 4 h 32"/>
                <a:gd name="T48" fmla="*/ 24 w 48"/>
                <a:gd name="T49" fmla="*/ 4 h 32"/>
                <a:gd name="T50" fmla="*/ 16 w 48"/>
                <a:gd name="T51" fmla="*/ 2 h 32"/>
                <a:gd name="T52" fmla="*/ 6 w 48"/>
                <a:gd name="T53"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8" h="32">
                  <a:moveTo>
                    <a:pt x="6" y="0"/>
                  </a:moveTo>
                  <a:lnTo>
                    <a:pt x="6" y="0"/>
                  </a:lnTo>
                  <a:lnTo>
                    <a:pt x="2" y="2"/>
                  </a:lnTo>
                  <a:lnTo>
                    <a:pt x="0" y="4"/>
                  </a:lnTo>
                  <a:lnTo>
                    <a:pt x="0" y="4"/>
                  </a:lnTo>
                  <a:lnTo>
                    <a:pt x="2" y="10"/>
                  </a:lnTo>
                  <a:lnTo>
                    <a:pt x="4" y="14"/>
                  </a:lnTo>
                  <a:lnTo>
                    <a:pt x="14" y="20"/>
                  </a:lnTo>
                  <a:lnTo>
                    <a:pt x="14" y="20"/>
                  </a:lnTo>
                  <a:lnTo>
                    <a:pt x="24" y="28"/>
                  </a:lnTo>
                  <a:lnTo>
                    <a:pt x="30" y="30"/>
                  </a:lnTo>
                  <a:lnTo>
                    <a:pt x="36" y="32"/>
                  </a:lnTo>
                  <a:lnTo>
                    <a:pt x="36" y="32"/>
                  </a:lnTo>
                  <a:lnTo>
                    <a:pt x="40" y="32"/>
                  </a:lnTo>
                  <a:lnTo>
                    <a:pt x="42" y="30"/>
                  </a:lnTo>
                  <a:lnTo>
                    <a:pt x="42" y="30"/>
                  </a:lnTo>
                  <a:lnTo>
                    <a:pt x="46" y="26"/>
                  </a:lnTo>
                  <a:lnTo>
                    <a:pt x="48" y="22"/>
                  </a:lnTo>
                  <a:lnTo>
                    <a:pt x="48" y="22"/>
                  </a:lnTo>
                  <a:lnTo>
                    <a:pt x="48" y="18"/>
                  </a:lnTo>
                  <a:lnTo>
                    <a:pt x="46" y="16"/>
                  </a:lnTo>
                  <a:lnTo>
                    <a:pt x="40" y="10"/>
                  </a:lnTo>
                  <a:lnTo>
                    <a:pt x="32" y="6"/>
                  </a:lnTo>
                  <a:lnTo>
                    <a:pt x="24" y="4"/>
                  </a:lnTo>
                  <a:lnTo>
                    <a:pt x="24" y="4"/>
                  </a:lnTo>
                  <a:lnTo>
                    <a:pt x="16" y="2"/>
                  </a:lnTo>
                  <a:lnTo>
                    <a:pt x="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529" name="Freeform 33"/>
            <p:cNvSpPr>
              <a:spLocks/>
            </p:cNvSpPr>
            <p:nvPr/>
          </p:nvSpPr>
          <p:spPr bwMode="auto">
            <a:xfrm>
              <a:off x="974" y="1782"/>
              <a:ext cx="24" cy="26"/>
            </a:xfrm>
            <a:custGeom>
              <a:avLst/>
              <a:gdLst>
                <a:gd name="T0" fmla="*/ 16 w 24"/>
                <a:gd name="T1" fmla="*/ 0 h 26"/>
                <a:gd name="T2" fmla="*/ 16 w 24"/>
                <a:gd name="T3" fmla="*/ 0 h 26"/>
                <a:gd name="T4" fmla="*/ 12 w 24"/>
                <a:gd name="T5" fmla="*/ 0 h 26"/>
                <a:gd name="T6" fmla="*/ 8 w 24"/>
                <a:gd name="T7" fmla="*/ 2 h 26"/>
                <a:gd name="T8" fmla="*/ 8 w 24"/>
                <a:gd name="T9" fmla="*/ 2 h 26"/>
                <a:gd name="T10" fmla="*/ 6 w 24"/>
                <a:gd name="T11" fmla="*/ 8 h 26"/>
                <a:gd name="T12" fmla="*/ 2 w 24"/>
                <a:gd name="T13" fmla="*/ 12 h 26"/>
                <a:gd name="T14" fmla="*/ 0 w 24"/>
                <a:gd name="T15" fmla="*/ 18 h 26"/>
                <a:gd name="T16" fmla="*/ 0 w 24"/>
                <a:gd name="T17" fmla="*/ 22 h 26"/>
                <a:gd name="T18" fmla="*/ 0 w 24"/>
                <a:gd name="T19" fmla="*/ 22 h 26"/>
                <a:gd name="T20" fmla="*/ 4 w 24"/>
                <a:gd name="T21" fmla="*/ 24 h 26"/>
                <a:gd name="T22" fmla="*/ 6 w 24"/>
                <a:gd name="T23" fmla="*/ 26 h 26"/>
                <a:gd name="T24" fmla="*/ 6 w 24"/>
                <a:gd name="T25" fmla="*/ 26 h 26"/>
                <a:gd name="T26" fmla="*/ 12 w 24"/>
                <a:gd name="T27" fmla="*/ 24 h 26"/>
                <a:gd name="T28" fmla="*/ 18 w 24"/>
                <a:gd name="T29" fmla="*/ 22 h 26"/>
                <a:gd name="T30" fmla="*/ 18 w 24"/>
                <a:gd name="T31" fmla="*/ 22 h 26"/>
                <a:gd name="T32" fmla="*/ 22 w 24"/>
                <a:gd name="T33" fmla="*/ 14 h 26"/>
                <a:gd name="T34" fmla="*/ 24 w 24"/>
                <a:gd name="T35" fmla="*/ 8 h 26"/>
                <a:gd name="T36" fmla="*/ 20 w 24"/>
                <a:gd name="T37" fmla="*/ 2 h 26"/>
                <a:gd name="T38" fmla="*/ 18 w 24"/>
                <a:gd name="T39" fmla="*/ 0 h 26"/>
                <a:gd name="T40" fmla="*/ 16 w 24"/>
                <a:gd name="T41"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4" h="26">
                  <a:moveTo>
                    <a:pt x="16" y="0"/>
                  </a:moveTo>
                  <a:lnTo>
                    <a:pt x="16" y="0"/>
                  </a:lnTo>
                  <a:lnTo>
                    <a:pt x="12" y="0"/>
                  </a:lnTo>
                  <a:lnTo>
                    <a:pt x="8" y="2"/>
                  </a:lnTo>
                  <a:lnTo>
                    <a:pt x="8" y="2"/>
                  </a:lnTo>
                  <a:lnTo>
                    <a:pt x="6" y="8"/>
                  </a:lnTo>
                  <a:lnTo>
                    <a:pt x="2" y="12"/>
                  </a:lnTo>
                  <a:lnTo>
                    <a:pt x="0" y="18"/>
                  </a:lnTo>
                  <a:lnTo>
                    <a:pt x="0" y="22"/>
                  </a:lnTo>
                  <a:lnTo>
                    <a:pt x="0" y="22"/>
                  </a:lnTo>
                  <a:lnTo>
                    <a:pt x="4" y="24"/>
                  </a:lnTo>
                  <a:lnTo>
                    <a:pt x="6" y="26"/>
                  </a:lnTo>
                  <a:lnTo>
                    <a:pt x="6" y="26"/>
                  </a:lnTo>
                  <a:lnTo>
                    <a:pt x="12" y="24"/>
                  </a:lnTo>
                  <a:lnTo>
                    <a:pt x="18" y="22"/>
                  </a:lnTo>
                  <a:lnTo>
                    <a:pt x="18" y="22"/>
                  </a:lnTo>
                  <a:lnTo>
                    <a:pt x="22" y="14"/>
                  </a:lnTo>
                  <a:lnTo>
                    <a:pt x="24" y="8"/>
                  </a:lnTo>
                  <a:lnTo>
                    <a:pt x="20" y="2"/>
                  </a:lnTo>
                  <a:lnTo>
                    <a:pt x="18" y="0"/>
                  </a:lnTo>
                  <a:lnTo>
                    <a:pt x="16"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530" name="Freeform 34"/>
            <p:cNvSpPr>
              <a:spLocks/>
            </p:cNvSpPr>
            <p:nvPr/>
          </p:nvSpPr>
          <p:spPr bwMode="auto">
            <a:xfrm>
              <a:off x="974" y="1782"/>
              <a:ext cx="24" cy="26"/>
            </a:xfrm>
            <a:custGeom>
              <a:avLst/>
              <a:gdLst>
                <a:gd name="T0" fmla="*/ 16 w 24"/>
                <a:gd name="T1" fmla="*/ 0 h 26"/>
                <a:gd name="T2" fmla="*/ 16 w 24"/>
                <a:gd name="T3" fmla="*/ 0 h 26"/>
                <a:gd name="T4" fmla="*/ 12 w 24"/>
                <a:gd name="T5" fmla="*/ 0 h 26"/>
                <a:gd name="T6" fmla="*/ 8 w 24"/>
                <a:gd name="T7" fmla="*/ 2 h 26"/>
                <a:gd name="T8" fmla="*/ 8 w 24"/>
                <a:gd name="T9" fmla="*/ 2 h 26"/>
                <a:gd name="T10" fmla="*/ 6 w 24"/>
                <a:gd name="T11" fmla="*/ 8 h 26"/>
                <a:gd name="T12" fmla="*/ 2 w 24"/>
                <a:gd name="T13" fmla="*/ 12 h 26"/>
                <a:gd name="T14" fmla="*/ 0 w 24"/>
                <a:gd name="T15" fmla="*/ 18 h 26"/>
                <a:gd name="T16" fmla="*/ 0 w 24"/>
                <a:gd name="T17" fmla="*/ 22 h 26"/>
                <a:gd name="T18" fmla="*/ 0 w 24"/>
                <a:gd name="T19" fmla="*/ 22 h 26"/>
                <a:gd name="T20" fmla="*/ 4 w 24"/>
                <a:gd name="T21" fmla="*/ 24 h 26"/>
                <a:gd name="T22" fmla="*/ 6 w 24"/>
                <a:gd name="T23" fmla="*/ 26 h 26"/>
                <a:gd name="T24" fmla="*/ 6 w 24"/>
                <a:gd name="T25" fmla="*/ 26 h 26"/>
                <a:gd name="T26" fmla="*/ 12 w 24"/>
                <a:gd name="T27" fmla="*/ 24 h 26"/>
                <a:gd name="T28" fmla="*/ 18 w 24"/>
                <a:gd name="T29" fmla="*/ 22 h 26"/>
                <a:gd name="T30" fmla="*/ 18 w 24"/>
                <a:gd name="T31" fmla="*/ 22 h 26"/>
                <a:gd name="T32" fmla="*/ 22 w 24"/>
                <a:gd name="T33" fmla="*/ 14 h 26"/>
                <a:gd name="T34" fmla="*/ 24 w 24"/>
                <a:gd name="T35" fmla="*/ 8 h 26"/>
                <a:gd name="T36" fmla="*/ 20 w 24"/>
                <a:gd name="T37" fmla="*/ 2 h 26"/>
                <a:gd name="T38" fmla="*/ 18 w 24"/>
                <a:gd name="T39" fmla="*/ 0 h 26"/>
                <a:gd name="T40" fmla="*/ 16 w 24"/>
                <a:gd name="T41"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4" h="26">
                  <a:moveTo>
                    <a:pt x="16" y="0"/>
                  </a:moveTo>
                  <a:lnTo>
                    <a:pt x="16" y="0"/>
                  </a:lnTo>
                  <a:lnTo>
                    <a:pt x="12" y="0"/>
                  </a:lnTo>
                  <a:lnTo>
                    <a:pt x="8" y="2"/>
                  </a:lnTo>
                  <a:lnTo>
                    <a:pt x="8" y="2"/>
                  </a:lnTo>
                  <a:lnTo>
                    <a:pt x="6" y="8"/>
                  </a:lnTo>
                  <a:lnTo>
                    <a:pt x="2" y="12"/>
                  </a:lnTo>
                  <a:lnTo>
                    <a:pt x="0" y="18"/>
                  </a:lnTo>
                  <a:lnTo>
                    <a:pt x="0" y="22"/>
                  </a:lnTo>
                  <a:lnTo>
                    <a:pt x="0" y="22"/>
                  </a:lnTo>
                  <a:lnTo>
                    <a:pt x="4" y="24"/>
                  </a:lnTo>
                  <a:lnTo>
                    <a:pt x="6" y="26"/>
                  </a:lnTo>
                  <a:lnTo>
                    <a:pt x="6" y="26"/>
                  </a:lnTo>
                  <a:lnTo>
                    <a:pt x="12" y="24"/>
                  </a:lnTo>
                  <a:lnTo>
                    <a:pt x="18" y="22"/>
                  </a:lnTo>
                  <a:lnTo>
                    <a:pt x="18" y="22"/>
                  </a:lnTo>
                  <a:lnTo>
                    <a:pt x="22" y="14"/>
                  </a:lnTo>
                  <a:lnTo>
                    <a:pt x="24" y="8"/>
                  </a:lnTo>
                  <a:lnTo>
                    <a:pt x="20" y="2"/>
                  </a:lnTo>
                  <a:lnTo>
                    <a:pt x="18" y="0"/>
                  </a:lnTo>
                  <a:lnTo>
                    <a:pt x="1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531" name="Freeform 35"/>
            <p:cNvSpPr>
              <a:spLocks/>
            </p:cNvSpPr>
            <p:nvPr/>
          </p:nvSpPr>
          <p:spPr bwMode="auto">
            <a:xfrm>
              <a:off x="980" y="1784"/>
              <a:ext cx="2" cy="2"/>
            </a:xfrm>
            <a:custGeom>
              <a:avLst/>
              <a:gdLst>
                <a:gd name="T0" fmla="*/ 2 w 2"/>
                <a:gd name="T1" fmla="*/ 0 h 2"/>
                <a:gd name="T2" fmla="*/ 2 w 2"/>
                <a:gd name="T3" fmla="*/ 0 h 2"/>
                <a:gd name="T4" fmla="*/ 0 w 2"/>
                <a:gd name="T5" fmla="*/ 2 h 2"/>
                <a:gd name="T6" fmla="*/ 0 w 2"/>
                <a:gd name="T7" fmla="*/ 2 h 2"/>
                <a:gd name="T8" fmla="*/ 0 w 2"/>
                <a:gd name="T9" fmla="*/ 2 h 2"/>
                <a:gd name="T10" fmla="*/ 2 w 2"/>
                <a:gd name="T11" fmla="*/ 0 h 2"/>
                <a:gd name="T12" fmla="*/ 2 w 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2" y="0"/>
                  </a:moveTo>
                  <a:lnTo>
                    <a:pt x="2" y="0"/>
                  </a:lnTo>
                  <a:lnTo>
                    <a:pt x="0" y="2"/>
                  </a:lnTo>
                  <a:lnTo>
                    <a:pt x="0" y="2"/>
                  </a:lnTo>
                  <a:lnTo>
                    <a:pt x="0" y="2"/>
                  </a:lnTo>
                  <a:lnTo>
                    <a:pt x="2" y="0"/>
                  </a:lnTo>
                  <a:lnTo>
                    <a:pt x="2"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532" name="Freeform 36"/>
            <p:cNvSpPr>
              <a:spLocks/>
            </p:cNvSpPr>
            <p:nvPr/>
          </p:nvSpPr>
          <p:spPr bwMode="auto">
            <a:xfrm>
              <a:off x="980" y="1784"/>
              <a:ext cx="2" cy="2"/>
            </a:xfrm>
            <a:custGeom>
              <a:avLst/>
              <a:gdLst>
                <a:gd name="T0" fmla="*/ 2 w 2"/>
                <a:gd name="T1" fmla="*/ 0 h 2"/>
                <a:gd name="T2" fmla="*/ 2 w 2"/>
                <a:gd name="T3" fmla="*/ 0 h 2"/>
                <a:gd name="T4" fmla="*/ 0 w 2"/>
                <a:gd name="T5" fmla="*/ 2 h 2"/>
                <a:gd name="T6" fmla="*/ 0 w 2"/>
                <a:gd name="T7" fmla="*/ 2 h 2"/>
                <a:gd name="T8" fmla="*/ 0 w 2"/>
                <a:gd name="T9" fmla="*/ 2 h 2"/>
                <a:gd name="T10" fmla="*/ 2 w 2"/>
                <a:gd name="T11" fmla="*/ 0 h 2"/>
                <a:gd name="T12" fmla="*/ 2 w 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2" y="0"/>
                  </a:moveTo>
                  <a:lnTo>
                    <a:pt x="2" y="0"/>
                  </a:lnTo>
                  <a:lnTo>
                    <a:pt x="0" y="2"/>
                  </a:lnTo>
                  <a:lnTo>
                    <a:pt x="0" y="2"/>
                  </a:lnTo>
                  <a:lnTo>
                    <a:pt x="0" y="2"/>
                  </a:lnTo>
                  <a:lnTo>
                    <a:pt x="2" y="0"/>
                  </a:lnTo>
                  <a:lnTo>
                    <a:pt x="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533" name="Freeform 37"/>
            <p:cNvSpPr>
              <a:spLocks/>
            </p:cNvSpPr>
            <p:nvPr/>
          </p:nvSpPr>
          <p:spPr bwMode="auto">
            <a:xfrm>
              <a:off x="966" y="1818"/>
              <a:ext cx="32" cy="38"/>
            </a:xfrm>
            <a:custGeom>
              <a:avLst/>
              <a:gdLst>
                <a:gd name="T0" fmla="*/ 18 w 32"/>
                <a:gd name="T1" fmla="*/ 0 h 38"/>
                <a:gd name="T2" fmla="*/ 18 w 32"/>
                <a:gd name="T3" fmla="*/ 0 h 38"/>
                <a:gd name="T4" fmla="*/ 14 w 32"/>
                <a:gd name="T5" fmla="*/ 0 h 38"/>
                <a:gd name="T6" fmla="*/ 10 w 32"/>
                <a:gd name="T7" fmla="*/ 2 h 38"/>
                <a:gd name="T8" fmla="*/ 6 w 32"/>
                <a:gd name="T9" fmla="*/ 6 h 38"/>
                <a:gd name="T10" fmla="*/ 4 w 32"/>
                <a:gd name="T11" fmla="*/ 12 h 38"/>
                <a:gd name="T12" fmla="*/ 4 w 32"/>
                <a:gd name="T13" fmla="*/ 12 h 38"/>
                <a:gd name="T14" fmla="*/ 2 w 32"/>
                <a:gd name="T15" fmla="*/ 28 h 38"/>
                <a:gd name="T16" fmla="*/ 2 w 32"/>
                <a:gd name="T17" fmla="*/ 28 h 38"/>
                <a:gd name="T18" fmla="*/ 0 w 32"/>
                <a:gd name="T19" fmla="*/ 36 h 38"/>
                <a:gd name="T20" fmla="*/ 2 w 32"/>
                <a:gd name="T21" fmla="*/ 38 h 38"/>
                <a:gd name="T22" fmla="*/ 4 w 32"/>
                <a:gd name="T23" fmla="*/ 38 h 38"/>
                <a:gd name="T24" fmla="*/ 4 w 32"/>
                <a:gd name="T25" fmla="*/ 38 h 38"/>
                <a:gd name="T26" fmla="*/ 6 w 32"/>
                <a:gd name="T27" fmla="*/ 38 h 38"/>
                <a:gd name="T28" fmla="*/ 6 w 32"/>
                <a:gd name="T29" fmla="*/ 38 h 38"/>
                <a:gd name="T30" fmla="*/ 12 w 32"/>
                <a:gd name="T31" fmla="*/ 38 h 38"/>
                <a:gd name="T32" fmla="*/ 16 w 32"/>
                <a:gd name="T33" fmla="*/ 34 h 38"/>
                <a:gd name="T34" fmla="*/ 26 w 32"/>
                <a:gd name="T35" fmla="*/ 26 h 38"/>
                <a:gd name="T36" fmla="*/ 32 w 32"/>
                <a:gd name="T37" fmla="*/ 16 h 38"/>
                <a:gd name="T38" fmla="*/ 32 w 32"/>
                <a:gd name="T39" fmla="*/ 12 h 38"/>
                <a:gd name="T40" fmla="*/ 32 w 32"/>
                <a:gd name="T41" fmla="*/ 8 h 38"/>
                <a:gd name="T42" fmla="*/ 32 w 32"/>
                <a:gd name="T43" fmla="*/ 8 h 38"/>
                <a:gd name="T44" fmla="*/ 26 w 32"/>
                <a:gd name="T45" fmla="*/ 2 h 38"/>
                <a:gd name="T46" fmla="*/ 18 w 32"/>
                <a:gd name="T47"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2" h="38">
                  <a:moveTo>
                    <a:pt x="18" y="0"/>
                  </a:moveTo>
                  <a:lnTo>
                    <a:pt x="18" y="0"/>
                  </a:lnTo>
                  <a:lnTo>
                    <a:pt x="14" y="0"/>
                  </a:lnTo>
                  <a:lnTo>
                    <a:pt x="10" y="2"/>
                  </a:lnTo>
                  <a:lnTo>
                    <a:pt x="6" y="6"/>
                  </a:lnTo>
                  <a:lnTo>
                    <a:pt x="4" y="12"/>
                  </a:lnTo>
                  <a:lnTo>
                    <a:pt x="4" y="12"/>
                  </a:lnTo>
                  <a:lnTo>
                    <a:pt x="2" y="28"/>
                  </a:lnTo>
                  <a:lnTo>
                    <a:pt x="2" y="28"/>
                  </a:lnTo>
                  <a:lnTo>
                    <a:pt x="0" y="36"/>
                  </a:lnTo>
                  <a:lnTo>
                    <a:pt x="2" y="38"/>
                  </a:lnTo>
                  <a:lnTo>
                    <a:pt x="4" y="38"/>
                  </a:lnTo>
                  <a:lnTo>
                    <a:pt x="4" y="38"/>
                  </a:lnTo>
                  <a:lnTo>
                    <a:pt x="6" y="38"/>
                  </a:lnTo>
                  <a:lnTo>
                    <a:pt x="6" y="38"/>
                  </a:lnTo>
                  <a:lnTo>
                    <a:pt x="12" y="38"/>
                  </a:lnTo>
                  <a:lnTo>
                    <a:pt x="16" y="34"/>
                  </a:lnTo>
                  <a:lnTo>
                    <a:pt x="26" y="26"/>
                  </a:lnTo>
                  <a:lnTo>
                    <a:pt x="32" y="16"/>
                  </a:lnTo>
                  <a:lnTo>
                    <a:pt x="32" y="12"/>
                  </a:lnTo>
                  <a:lnTo>
                    <a:pt x="32" y="8"/>
                  </a:lnTo>
                  <a:lnTo>
                    <a:pt x="32" y="8"/>
                  </a:lnTo>
                  <a:lnTo>
                    <a:pt x="26" y="2"/>
                  </a:lnTo>
                  <a:lnTo>
                    <a:pt x="18"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534" name="Freeform 38"/>
            <p:cNvSpPr>
              <a:spLocks/>
            </p:cNvSpPr>
            <p:nvPr/>
          </p:nvSpPr>
          <p:spPr bwMode="auto">
            <a:xfrm>
              <a:off x="966" y="1818"/>
              <a:ext cx="32" cy="38"/>
            </a:xfrm>
            <a:custGeom>
              <a:avLst/>
              <a:gdLst>
                <a:gd name="T0" fmla="*/ 18 w 32"/>
                <a:gd name="T1" fmla="*/ 0 h 38"/>
                <a:gd name="T2" fmla="*/ 18 w 32"/>
                <a:gd name="T3" fmla="*/ 0 h 38"/>
                <a:gd name="T4" fmla="*/ 14 w 32"/>
                <a:gd name="T5" fmla="*/ 0 h 38"/>
                <a:gd name="T6" fmla="*/ 10 w 32"/>
                <a:gd name="T7" fmla="*/ 2 h 38"/>
                <a:gd name="T8" fmla="*/ 6 w 32"/>
                <a:gd name="T9" fmla="*/ 6 h 38"/>
                <a:gd name="T10" fmla="*/ 4 w 32"/>
                <a:gd name="T11" fmla="*/ 12 h 38"/>
                <a:gd name="T12" fmla="*/ 4 w 32"/>
                <a:gd name="T13" fmla="*/ 12 h 38"/>
                <a:gd name="T14" fmla="*/ 2 w 32"/>
                <a:gd name="T15" fmla="*/ 28 h 38"/>
                <a:gd name="T16" fmla="*/ 2 w 32"/>
                <a:gd name="T17" fmla="*/ 28 h 38"/>
                <a:gd name="T18" fmla="*/ 0 w 32"/>
                <a:gd name="T19" fmla="*/ 36 h 38"/>
                <a:gd name="T20" fmla="*/ 2 w 32"/>
                <a:gd name="T21" fmla="*/ 38 h 38"/>
                <a:gd name="T22" fmla="*/ 4 w 32"/>
                <a:gd name="T23" fmla="*/ 38 h 38"/>
                <a:gd name="T24" fmla="*/ 4 w 32"/>
                <a:gd name="T25" fmla="*/ 38 h 38"/>
                <a:gd name="T26" fmla="*/ 6 w 32"/>
                <a:gd name="T27" fmla="*/ 38 h 38"/>
                <a:gd name="T28" fmla="*/ 6 w 32"/>
                <a:gd name="T29" fmla="*/ 38 h 38"/>
                <a:gd name="T30" fmla="*/ 12 w 32"/>
                <a:gd name="T31" fmla="*/ 38 h 38"/>
                <a:gd name="T32" fmla="*/ 16 w 32"/>
                <a:gd name="T33" fmla="*/ 34 h 38"/>
                <a:gd name="T34" fmla="*/ 26 w 32"/>
                <a:gd name="T35" fmla="*/ 26 h 38"/>
                <a:gd name="T36" fmla="*/ 32 w 32"/>
                <a:gd name="T37" fmla="*/ 16 h 38"/>
                <a:gd name="T38" fmla="*/ 32 w 32"/>
                <a:gd name="T39" fmla="*/ 12 h 38"/>
                <a:gd name="T40" fmla="*/ 32 w 32"/>
                <a:gd name="T41" fmla="*/ 8 h 38"/>
                <a:gd name="T42" fmla="*/ 32 w 32"/>
                <a:gd name="T43" fmla="*/ 8 h 38"/>
                <a:gd name="T44" fmla="*/ 26 w 32"/>
                <a:gd name="T45" fmla="*/ 2 h 38"/>
                <a:gd name="T46" fmla="*/ 18 w 32"/>
                <a:gd name="T47"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2" h="38">
                  <a:moveTo>
                    <a:pt x="18" y="0"/>
                  </a:moveTo>
                  <a:lnTo>
                    <a:pt x="18" y="0"/>
                  </a:lnTo>
                  <a:lnTo>
                    <a:pt x="14" y="0"/>
                  </a:lnTo>
                  <a:lnTo>
                    <a:pt x="10" y="2"/>
                  </a:lnTo>
                  <a:lnTo>
                    <a:pt x="6" y="6"/>
                  </a:lnTo>
                  <a:lnTo>
                    <a:pt x="4" y="12"/>
                  </a:lnTo>
                  <a:lnTo>
                    <a:pt x="4" y="12"/>
                  </a:lnTo>
                  <a:lnTo>
                    <a:pt x="2" y="28"/>
                  </a:lnTo>
                  <a:lnTo>
                    <a:pt x="2" y="28"/>
                  </a:lnTo>
                  <a:lnTo>
                    <a:pt x="0" y="36"/>
                  </a:lnTo>
                  <a:lnTo>
                    <a:pt x="2" y="38"/>
                  </a:lnTo>
                  <a:lnTo>
                    <a:pt x="4" y="38"/>
                  </a:lnTo>
                  <a:lnTo>
                    <a:pt x="4" y="38"/>
                  </a:lnTo>
                  <a:lnTo>
                    <a:pt x="6" y="38"/>
                  </a:lnTo>
                  <a:lnTo>
                    <a:pt x="6" y="38"/>
                  </a:lnTo>
                  <a:lnTo>
                    <a:pt x="12" y="38"/>
                  </a:lnTo>
                  <a:lnTo>
                    <a:pt x="16" y="34"/>
                  </a:lnTo>
                  <a:lnTo>
                    <a:pt x="26" y="26"/>
                  </a:lnTo>
                  <a:lnTo>
                    <a:pt x="32" y="16"/>
                  </a:lnTo>
                  <a:lnTo>
                    <a:pt x="32" y="12"/>
                  </a:lnTo>
                  <a:lnTo>
                    <a:pt x="32" y="8"/>
                  </a:lnTo>
                  <a:lnTo>
                    <a:pt x="32" y="8"/>
                  </a:lnTo>
                  <a:lnTo>
                    <a:pt x="26" y="2"/>
                  </a:lnTo>
                  <a:lnTo>
                    <a:pt x="1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535" name="Freeform 39"/>
            <p:cNvSpPr>
              <a:spLocks/>
            </p:cNvSpPr>
            <p:nvPr/>
          </p:nvSpPr>
          <p:spPr bwMode="auto">
            <a:xfrm>
              <a:off x="1014" y="1864"/>
              <a:ext cx="44" cy="30"/>
            </a:xfrm>
            <a:custGeom>
              <a:avLst/>
              <a:gdLst>
                <a:gd name="T0" fmla="*/ 16 w 44"/>
                <a:gd name="T1" fmla="*/ 0 h 30"/>
                <a:gd name="T2" fmla="*/ 16 w 44"/>
                <a:gd name="T3" fmla="*/ 0 h 30"/>
                <a:gd name="T4" fmla="*/ 10 w 44"/>
                <a:gd name="T5" fmla="*/ 0 h 30"/>
                <a:gd name="T6" fmla="*/ 4 w 44"/>
                <a:gd name="T7" fmla="*/ 2 h 30"/>
                <a:gd name="T8" fmla="*/ 4 w 44"/>
                <a:gd name="T9" fmla="*/ 2 h 30"/>
                <a:gd name="T10" fmla="*/ 2 w 44"/>
                <a:gd name="T11" fmla="*/ 6 h 30"/>
                <a:gd name="T12" fmla="*/ 0 w 44"/>
                <a:gd name="T13" fmla="*/ 10 h 30"/>
                <a:gd name="T14" fmla="*/ 2 w 44"/>
                <a:gd name="T15" fmla="*/ 14 h 30"/>
                <a:gd name="T16" fmla="*/ 4 w 44"/>
                <a:gd name="T17" fmla="*/ 16 h 30"/>
                <a:gd name="T18" fmla="*/ 4 w 44"/>
                <a:gd name="T19" fmla="*/ 16 h 30"/>
                <a:gd name="T20" fmla="*/ 8 w 44"/>
                <a:gd name="T21" fmla="*/ 18 h 30"/>
                <a:gd name="T22" fmla="*/ 12 w 44"/>
                <a:gd name="T23" fmla="*/ 18 h 30"/>
                <a:gd name="T24" fmla="*/ 16 w 44"/>
                <a:gd name="T25" fmla="*/ 18 h 30"/>
                <a:gd name="T26" fmla="*/ 20 w 44"/>
                <a:gd name="T27" fmla="*/ 20 h 30"/>
                <a:gd name="T28" fmla="*/ 20 w 44"/>
                <a:gd name="T29" fmla="*/ 20 h 30"/>
                <a:gd name="T30" fmla="*/ 26 w 44"/>
                <a:gd name="T31" fmla="*/ 26 h 30"/>
                <a:gd name="T32" fmla="*/ 30 w 44"/>
                <a:gd name="T33" fmla="*/ 28 h 30"/>
                <a:gd name="T34" fmla="*/ 32 w 44"/>
                <a:gd name="T35" fmla="*/ 30 h 30"/>
                <a:gd name="T36" fmla="*/ 32 w 44"/>
                <a:gd name="T37" fmla="*/ 30 h 30"/>
                <a:gd name="T38" fmla="*/ 32 w 44"/>
                <a:gd name="T39" fmla="*/ 30 h 30"/>
                <a:gd name="T40" fmla="*/ 32 w 44"/>
                <a:gd name="T41" fmla="*/ 30 h 30"/>
                <a:gd name="T42" fmla="*/ 38 w 44"/>
                <a:gd name="T43" fmla="*/ 28 h 30"/>
                <a:gd name="T44" fmla="*/ 42 w 44"/>
                <a:gd name="T45" fmla="*/ 24 h 30"/>
                <a:gd name="T46" fmla="*/ 44 w 44"/>
                <a:gd name="T47" fmla="*/ 18 h 30"/>
                <a:gd name="T48" fmla="*/ 44 w 44"/>
                <a:gd name="T49" fmla="*/ 14 h 30"/>
                <a:gd name="T50" fmla="*/ 44 w 44"/>
                <a:gd name="T51" fmla="*/ 14 h 30"/>
                <a:gd name="T52" fmla="*/ 40 w 44"/>
                <a:gd name="T53" fmla="*/ 8 h 30"/>
                <a:gd name="T54" fmla="*/ 34 w 44"/>
                <a:gd name="T55" fmla="*/ 4 h 30"/>
                <a:gd name="T56" fmla="*/ 26 w 44"/>
                <a:gd name="T57" fmla="*/ 0 h 30"/>
                <a:gd name="T58" fmla="*/ 16 w 44"/>
                <a:gd name="T59"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4" h="30">
                  <a:moveTo>
                    <a:pt x="16" y="0"/>
                  </a:moveTo>
                  <a:lnTo>
                    <a:pt x="16" y="0"/>
                  </a:lnTo>
                  <a:lnTo>
                    <a:pt x="10" y="0"/>
                  </a:lnTo>
                  <a:lnTo>
                    <a:pt x="4" y="2"/>
                  </a:lnTo>
                  <a:lnTo>
                    <a:pt x="4" y="2"/>
                  </a:lnTo>
                  <a:lnTo>
                    <a:pt x="2" y="6"/>
                  </a:lnTo>
                  <a:lnTo>
                    <a:pt x="0" y="10"/>
                  </a:lnTo>
                  <a:lnTo>
                    <a:pt x="2" y="14"/>
                  </a:lnTo>
                  <a:lnTo>
                    <a:pt x="4" y="16"/>
                  </a:lnTo>
                  <a:lnTo>
                    <a:pt x="4" y="16"/>
                  </a:lnTo>
                  <a:lnTo>
                    <a:pt x="8" y="18"/>
                  </a:lnTo>
                  <a:lnTo>
                    <a:pt x="12" y="18"/>
                  </a:lnTo>
                  <a:lnTo>
                    <a:pt x="16" y="18"/>
                  </a:lnTo>
                  <a:lnTo>
                    <a:pt x="20" y="20"/>
                  </a:lnTo>
                  <a:lnTo>
                    <a:pt x="20" y="20"/>
                  </a:lnTo>
                  <a:lnTo>
                    <a:pt x="26" y="26"/>
                  </a:lnTo>
                  <a:lnTo>
                    <a:pt x="30" y="28"/>
                  </a:lnTo>
                  <a:lnTo>
                    <a:pt x="32" y="30"/>
                  </a:lnTo>
                  <a:lnTo>
                    <a:pt x="32" y="30"/>
                  </a:lnTo>
                  <a:lnTo>
                    <a:pt x="32" y="30"/>
                  </a:lnTo>
                  <a:lnTo>
                    <a:pt x="32" y="30"/>
                  </a:lnTo>
                  <a:lnTo>
                    <a:pt x="38" y="28"/>
                  </a:lnTo>
                  <a:lnTo>
                    <a:pt x="42" y="24"/>
                  </a:lnTo>
                  <a:lnTo>
                    <a:pt x="44" y="18"/>
                  </a:lnTo>
                  <a:lnTo>
                    <a:pt x="44" y="14"/>
                  </a:lnTo>
                  <a:lnTo>
                    <a:pt x="44" y="14"/>
                  </a:lnTo>
                  <a:lnTo>
                    <a:pt x="40" y="8"/>
                  </a:lnTo>
                  <a:lnTo>
                    <a:pt x="34" y="4"/>
                  </a:lnTo>
                  <a:lnTo>
                    <a:pt x="26" y="0"/>
                  </a:lnTo>
                  <a:lnTo>
                    <a:pt x="16"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536" name="Freeform 40"/>
            <p:cNvSpPr>
              <a:spLocks/>
            </p:cNvSpPr>
            <p:nvPr/>
          </p:nvSpPr>
          <p:spPr bwMode="auto">
            <a:xfrm>
              <a:off x="1014" y="1864"/>
              <a:ext cx="44" cy="30"/>
            </a:xfrm>
            <a:custGeom>
              <a:avLst/>
              <a:gdLst>
                <a:gd name="T0" fmla="*/ 16 w 44"/>
                <a:gd name="T1" fmla="*/ 0 h 30"/>
                <a:gd name="T2" fmla="*/ 16 w 44"/>
                <a:gd name="T3" fmla="*/ 0 h 30"/>
                <a:gd name="T4" fmla="*/ 10 w 44"/>
                <a:gd name="T5" fmla="*/ 0 h 30"/>
                <a:gd name="T6" fmla="*/ 4 w 44"/>
                <a:gd name="T7" fmla="*/ 2 h 30"/>
                <a:gd name="T8" fmla="*/ 4 w 44"/>
                <a:gd name="T9" fmla="*/ 2 h 30"/>
                <a:gd name="T10" fmla="*/ 2 w 44"/>
                <a:gd name="T11" fmla="*/ 6 h 30"/>
                <a:gd name="T12" fmla="*/ 0 w 44"/>
                <a:gd name="T13" fmla="*/ 10 h 30"/>
                <a:gd name="T14" fmla="*/ 2 w 44"/>
                <a:gd name="T15" fmla="*/ 14 h 30"/>
                <a:gd name="T16" fmla="*/ 4 w 44"/>
                <a:gd name="T17" fmla="*/ 16 h 30"/>
                <a:gd name="T18" fmla="*/ 4 w 44"/>
                <a:gd name="T19" fmla="*/ 16 h 30"/>
                <a:gd name="T20" fmla="*/ 8 w 44"/>
                <a:gd name="T21" fmla="*/ 18 h 30"/>
                <a:gd name="T22" fmla="*/ 12 w 44"/>
                <a:gd name="T23" fmla="*/ 18 h 30"/>
                <a:gd name="T24" fmla="*/ 16 w 44"/>
                <a:gd name="T25" fmla="*/ 18 h 30"/>
                <a:gd name="T26" fmla="*/ 20 w 44"/>
                <a:gd name="T27" fmla="*/ 20 h 30"/>
                <a:gd name="T28" fmla="*/ 20 w 44"/>
                <a:gd name="T29" fmla="*/ 20 h 30"/>
                <a:gd name="T30" fmla="*/ 26 w 44"/>
                <a:gd name="T31" fmla="*/ 26 h 30"/>
                <a:gd name="T32" fmla="*/ 30 w 44"/>
                <a:gd name="T33" fmla="*/ 28 h 30"/>
                <a:gd name="T34" fmla="*/ 32 w 44"/>
                <a:gd name="T35" fmla="*/ 30 h 30"/>
                <a:gd name="T36" fmla="*/ 32 w 44"/>
                <a:gd name="T37" fmla="*/ 30 h 30"/>
                <a:gd name="T38" fmla="*/ 32 w 44"/>
                <a:gd name="T39" fmla="*/ 30 h 30"/>
                <a:gd name="T40" fmla="*/ 32 w 44"/>
                <a:gd name="T41" fmla="*/ 30 h 30"/>
                <a:gd name="T42" fmla="*/ 38 w 44"/>
                <a:gd name="T43" fmla="*/ 28 h 30"/>
                <a:gd name="T44" fmla="*/ 42 w 44"/>
                <a:gd name="T45" fmla="*/ 24 h 30"/>
                <a:gd name="T46" fmla="*/ 44 w 44"/>
                <a:gd name="T47" fmla="*/ 18 h 30"/>
                <a:gd name="T48" fmla="*/ 44 w 44"/>
                <a:gd name="T49" fmla="*/ 14 h 30"/>
                <a:gd name="T50" fmla="*/ 44 w 44"/>
                <a:gd name="T51" fmla="*/ 14 h 30"/>
                <a:gd name="T52" fmla="*/ 40 w 44"/>
                <a:gd name="T53" fmla="*/ 8 h 30"/>
                <a:gd name="T54" fmla="*/ 34 w 44"/>
                <a:gd name="T55" fmla="*/ 4 h 30"/>
                <a:gd name="T56" fmla="*/ 26 w 44"/>
                <a:gd name="T57" fmla="*/ 0 h 30"/>
                <a:gd name="T58" fmla="*/ 16 w 44"/>
                <a:gd name="T59"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4" h="30">
                  <a:moveTo>
                    <a:pt x="16" y="0"/>
                  </a:moveTo>
                  <a:lnTo>
                    <a:pt x="16" y="0"/>
                  </a:lnTo>
                  <a:lnTo>
                    <a:pt x="10" y="0"/>
                  </a:lnTo>
                  <a:lnTo>
                    <a:pt x="4" y="2"/>
                  </a:lnTo>
                  <a:lnTo>
                    <a:pt x="4" y="2"/>
                  </a:lnTo>
                  <a:lnTo>
                    <a:pt x="2" y="6"/>
                  </a:lnTo>
                  <a:lnTo>
                    <a:pt x="0" y="10"/>
                  </a:lnTo>
                  <a:lnTo>
                    <a:pt x="2" y="14"/>
                  </a:lnTo>
                  <a:lnTo>
                    <a:pt x="4" y="16"/>
                  </a:lnTo>
                  <a:lnTo>
                    <a:pt x="4" y="16"/>
                  </a:lnTo>
                  <a:lnTo>
                    <a:pt x="8" y="18"/>
                  </a:lnTo>
                  <a:lnTo>
                    <a:pt x="12" y="18"/>
                  </a:lnTo>
                  <a:lnTo>
                    <a:pt x="16" y="18"/>
                  </a:lnTo>
                  <a:lnTo>
                    <a:pt x="20" y="20"/>
                  </a:lnTo>
                  <a:lnTo>
                    <a:pt x="20" y="20"/>
                  </a:lnTo>
                  <a:lnTo>
                    <a:pt x="26" y="26"/>
                  </a:lnTo>
                  <a:lnTo>
                    <a:pt x="30" y="28"/>
                  </a:lnTo>
                  <a:lnTo>
                    <a:pt x="32" y="30"/>
                  </a:lnTo>
                  <a:lnTo>
                    <a:pt x="32" y="30"/>
                  </a:lnTo>
                  <a:lnTo>
                    <a:pt x="32" y="30"/>
                  </a:lnTo>
                  <a:lnTo>
                    <a:pt x="32" y="30"/>
                  </a:lnTo>
                  <a:lnTo>
                    <a:pt x="38" y="28"/>
                  </a:lnTo>
                  <a:lnTo>
                    <a:pt x="42" y="24"/>
                  </a:lnTo>
                  <a:lnTo>
                    <a:pt x="44" y="18"/>
                  </a:lnTo>
                  <a:lnTo>
                    <a:pt x="44" y="14"/>
                  </a:lnTo>
                  <a:lnTo>
                    <a:pt x="44" y="14"/>
                  </a:lnTo>
                  <a:lnTo>
                    <a:pt x="40" y="8"/>
                  </a:lnTo>
                  <a:lnTo>
                    <a:pt x="34" y="4"/>
                  </a:lnTo>
                  <a:lnTo>
                    <a:pt x="26" y="0"/>
                  </a:lnTo>
                  <a:lnTo>
                    <a:pt x="1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537" name="Freeform 41"/>
            <p:cNvSpPr>
              <a:spLocks/>
            </p:cNvSpPr>
            <p:nvPr/>
          </p:nvSpPr>
          <p:spPr bwMode="auto">
            <a:xfrm>
              <a:off x="1138" y="1870"/>
              <a:ext cx="26" cy="30"/>
            </a:xfrm>
            <a:custGeom>
              <a:avLst/>
              <a:gdLst>
                <a:gd name="T0" fmla="*/ 8 w 26"/>
                <a:gd name="T1" fmla="*/ 0 h 30"/>
                <a:gd name="T2" fmla="*/ 8 w 26"/>
                <a:gd name="T3" fmla="*/ 0 h 30"/>
                <a:gd name="T4" fmla="*/ 0 w 26"/>
                <a:gd name="T5" fmla="*/ 2 h 30"/>
                <a:gd name="T6" fmla="*/ 4 w 26"/>
                <a:gd name="T7" fmla="*/ 0 h 30"/>
                <a:gd name="T8" fmla="*/ 4 w 26"/>
                <a:gd name="T9" fmla="*/ 0 h 30"/>
                <a:gd name="T10" fmla="*/ 2 w 26"/>
                <a:gd name="T11" fmla="*/ 4 h 30"/>
                <a:gd name="T12" fmla="*/ 4 w 26"/>
                <a:gd name="T13" fmla="*/ 10 h 30"/>
                <a:gd name="T14" fmla="*/ 8 w 26"/>
                <a:gd name="T15" fmla="*/ 18 h 30"/>
                <a:gd name="T16" fmla="*/ 8 w 26"/>
                <a:gd name="T17" fmla="*/ 18 h 30"/>
                <a:gd name="T18" fmla="*/ 10 w 26"/>
                <a:gd name="T19" fmla="*/ 26 h 30"/>
                <a:gd name="T20" fmla="*/ 12 w 26"/>
                <a:gd name="T21" fmla="*/ 30 h 30"/>
                <a:gd name="T22" fmla="*/ 14 w 26"/>
                <a:gd name="T23" fmla="*/ 30 h 30"/>
                <a:gd name="T24" fmla="*/ 14 w 26"/>
                <a:gd name="T25" fmla="*/ 30 h 30"/>
                <a:gd name="T26" fmla="*/ 18 w 26"/>
                <a:gd name="T27" fmla="*/ 30 h 30"/>
                <a:gd name="T28" fmla="*/ 22 w 26"/>
                <a:gd name="T29" fmla="*/ 28 h 30"/>
                <a:gd name="T30" fmla="*/ 22 w 26"/>
                <a:gd name="T31" fmla="*/ 28 h 30"/>
                <a:gd name="T32" fmla="*/ 26 w 26"/>
                <a:gd name="T33" fmla="*/ 24 h 30"/>
                <a:gd name="T34" fmla="*/ 26 w 26"/>
                <a:gd name="T35" fmla="*/ 18 h 30"/>
                <a:gd name="T36" fmla="*/ 22 w 26"/>
                <a:gd name="T37" fmla="*/ 10 h 30"/>
                <a:gd name="T38" fmla="*/ 22 w 26"/>
                <a:gd name="T39" fmla="*/ 10 h 30"/>
                <a:gd name="T40" fmla="*/ 16 w 26"/>
                <a:gd name="T41" fmla="*/ 4 h 30"/>
                <a:gd name="T42" fmla="*/ 12 w 26"/>
                <a:gd name="T43" fmla="*/ 2 h 30"/>
                <a:gd name="T44" fmla="*/ 8 w 26"/>
                <a:gd name="T45"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6" h="30">
                  <a:moveTo>
                    <a:pt x="8" y="0"/>
                  </a:moveTo>
                  <a:lnTo>
                    <a:pt x="8" y="0"/>
                  </a:lnTo>
                  <a:lnTo>
                    <a:pt x="0" y="2"/>
                  </a:lnTo>
                  <a:lnTo>
                    <a:pt x="4" y="0"/>
                  </a:lnTo>
                  <a:lnTo>
                    <a:pt x="4" y="0"/>
                  </a:lnTo>
                  <a:lnTo>
                    <a:pt x="2" y="4"/>
                  </a:lnTo>
                  <a:lnTo>
                    <a:pt x="4" y="10"/>
                  </a:lnTo>
                  <a:lnTo>
                    <a:pt x="8" y="18"/>
                  </a:lnTo>
                  <a:lnTo>
                    <a:pt x="8" y="18"/>
                  </a:lnTo>
                  <a:lnTo>
                    <a:pt x="10" y="26"/>
                  </a:lnTo>
                  <a:lnTo>
                    <a:pt x="12" y="30"/>
                  </a:lnTo>
                  <a:lnTo>
                    <a:pt x="14" y="30"/>
                  </a:lnTo>
                  <a:lnTo>
                    <a:pt x="14" y="30"/>
                  </a:lnTo>
                  <a:lnTo>
                    <a:pt x="18" y="30"/>
                  </a:lnTo>
                  <a:lnTo>
                    <a:pt x="22" y="28"/>
                  </a:lnTo>
                  <a:lnTo>
                    <a:pt x="22" y="28"/>
                  </a:lnTo>
                  <a:lnTo>
                    <a:pt x="26" y="24"/>
                  </a:lnTo>
                  <a:lnTo>
                    <a:pt x="26" y="18"/>
                  </a:lnTo>
                  <a:lnTo>
                    <a:pt x="22" y="10"/>
                  </a:lnTo>
                  <a:lnTo>
                    <a:pt x="22" y="10"/>
                  </a:lnTo>
                  <a:lnTo>
                    <a:pt x="16" y="4"/>
                  </a:lnTo>
                  <a:lnTo>
                    <a:pt x="12" y="2"/>
                  </a:lnTo>
                  <a:lnTo>
                    <a:pt x="8"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538" name="Freeform 42"/>
            <p:cNvSpPr>
              <a:spLocks/>
            </p:cNvSpPr>
            <p:nvPr/>
          </p:nvSpPr>
          <p:spPr bwMode="auto">
            <a:xfrm>
              <a:off x="1138" y="1870"/>
              <a:ext cx="26" cy="30"/>
            </a:xfrm>
            <a:custGeom>
              <a:avLst/>
              <a:gdLst>
                <a:gd name="T0" fmla="*/ 8 w 26"/>
                <a:gd name="T1" fmla="*/ 0 h 30"/>
                <a:gd name="T2" fmla="*/ 8 w 26"/>
                <a:gd name="T3" fmla="*/ 0 h 30"/>
                <a:gd name="T4" fmla="*/ 0 w 26"/>
                <a:gd name="T5" fmla="*/ 2 h 30"/>
                <a:gd name="T6" fmla="*/ 4 w 26"/>
                <a:gd name="T7" fmla="*/ 0 h 30"/>
                <a:gd name="T8" fmla="*/ 4 w 26"/>
                <a:gd name="T9" fmla="*/ 0 h 30"/>
                <a:gd name="T10" fmla="*/ 2 w 26"/>
                <a:gd name="T11" fmla="*/ 4 h 30"/>
                <a:gd name="T12" fmla="*/ 4 w 26"/>
                <a:gd name="T13" fmla="*/ 10 h 30"/>
                <a:gd name="T14" fmla="*/ 8 w 26"/>
                <a:gd name="T15" fmla="*/ 18 h 30"/>
                <a:gd name="T16" fmla="*/ 8 w 26"/>
                <a:gd name="T17" fmla="*/ 18 h 30"/>
                <a:gd name="T18" fmla="*/ 10 w 26"/>
                <a:gd name="T19" fmla="*/ 26 h 30"/>
                <a:gd name="T20" fmla="*/ 12 w 26"/>
                <a:gd name="T21" fmla="*/ 30 h 30"/>
                <a:gd name="T22" fmla="*/ 14 w 26"/>
                <a:gd name="T23" fmla="*/ 30 h 30"/>
                <a:gd name="T24" fmla="*/ 14 w 26"/>
                <a:gd name="T25" fmla="*/ 30 h 30"/>
                <a:gd name="T26" fmla="*/ 18 w 26"/>
                <a:gd name="T27" fmla="*/ 30 h 30"/>
                <a:gd name="T28" fmla="*/ 22 w 26"/>
                <a:gd name="T29" fmla="*/ 28 h 30"/>
                <a:gd name="T30" fmla="*/ 22 w 26"/>
                <a:gd name="T31" fmla="*/ 28 h 30"/>
                <a:gd name="T32" fmla="*/ 26 w 26"/>
                <a:gd name="T33" fmla="*/ 24 h 30"/>
                <a:gd name="T34" fmla="*/ 26 w 26"/>
                <a:gd name="T35" fmla="*/ 18 h 30"/>
                <a:gd name="T36" fmla="*/ 22 w 26"/>
                <a:gd name="T37" fmla="*/ 10 h 30"/>
                <a:gd name="T38" fmla="*/ 22 w 26"/>
                <a:gd name="T39" fmla="*/ 10 h 30"/>
                <a:gd name="T40" fmla="*/ 16 w 26"/>
                <a:gd name="T41" fmla="*/ 4 h 30"/>
                <a:gd name="T42" fmla="*/ 12 w 26"/>
                <a:gd name="T43" fmla="*/ 2 h 30"/>
                <a:gd name="T44" fmla="*/ 8 w 26"/>
                <a:gd name="T45"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6" h="30">
                  <a:moveTo>
                    <a:pt x="8" y="0"/>
                  </a:moveTo>
                  <a:lnTo>
                    <a:pt x="8" y="0"/>
                  </a:lnTo>
                  <a:lnTo>
                    <a:pt x="0" y="2"/>
                  </a:lnTo>
                  <a:lnTo>
                    <a:pt x="4" y="0"/>
                  </a:lnTo>
                  <a:lnTo>
                    <a:pt x="4" y="0"/>
                  </a:lnTo>
                  <a:lnTo>
                    <a:pt x="2" y="4"/>
                  </a:lnTo>
                  <a:lnTo>
                    <a:pt x="4" y="10"/>
                  </a:lnTo>
                  <a:lnTo>
                    <a:pt x="8" y="18"/>
                  </a:lnTo>
                  <a:lnTo>
                    <a:pt x="8" y="18"/>
                  </a:lnTo>
                  <a:lnTo>
                    <a:pt x="10" y="26"/>
                  </a:lnTo>
                  <a:lnTo>
                    <a:pt x="12" y="30"/>
                  </a:lnTo>
                  <a:lnTo>
                    <a:pt x="14" y="30"/>
                  </a:lnTo>
                  <a:lnTo>
                    <a:pt x="14" y="30"/>
                  </a:lnTo>
                  <a:lnTo>
                    <a:pt x="18" y="30"/>
                  </a:lnTo>
                  <a:lnTo>
                    <a:pt x="22" y="28"/>
                  </a:lnTo>
                  <a:lnTo>
                    <a:pt x="22" y="28"/>
                  </a:lnTo>
                  <a:lnTo>
                    <a:pt x="26" y="24"/>
                  </a:lnTo>
                  <a:lnTo>
                    <a:pt x="26" y="18"/>
                  </a:lnTo>
                  <a:lnTo>
                    <a:pt x="22" y="10"/>
                  </a:lnTo>
                  <a:lnTo>
                    <a:pt x="22" y="10"/>
                  </a:lnTo>
                  <a:lnTo>
                    <a:pt x="16" y="4"/>
                  </a:lnTo>
                  <a:lnTo>
                    <a:pt x="12" y="2"/>
                  </a:lnTo>
                  <a:lnTo>
                    <a:pt x="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539" name="Freeform 43"/>
            <p:cNvSpPr>
              <a:spLocks/>
            </p:cNvSpPr>
            <p:nvPr/>
          </p:nvSpPr>
          <p:spPr bwMode="auto">
            <a:xfrm>
              <a:off x="1166" y="1912"/>
              <a:ext cx="28" cy="26"/>
            </a:xfrm>
            <a:custGeom>
              <a:avLst/>
              <a:gdLst>
                <a:gd name="T0" fmla="*/ 12 w 28"/>
                <a:gd name="T1" fmla="*/ 0 h 26"/>
                <a:gd name="T2" fmla="*/ 12 w 28"/>
                <a:gd name="T3" fmla="*/ 0 h 26"/>
                <a:gd name="T4" fmla="*/ 4 w 28"/>
                <a:gd name="T5" fmla="*/ 0 h 26"/>
                <a:gd name="T6" fmla="*/ 0 w 28"/>
                <a:gd name="T7" fmla="*/ 4 h 26"/>
                <a:gd name="T8" fmla="*/ 0 w 28"/>
                <a:gd name="T9" fmla="*/ 6 h 26"/>
                <a:gd name="T10" fmla="*/ 0 w 28"/>
                <a:gd name="T11" fmla="*/ 6 h 26"/>
                <a:gd name="T12" fmla="*/ 0 w 28"/>
                <a:gd name="T13" fmla="*/ 12 h 26"/>
                <a:gd name="T14" fmla="*/ 4 w 28"/>
                <a:gd name="T15" fmla="*/ 16 h 26"/>
                <a:gd name="T16" fmla="*/ 14 w 28"/>
                <a:gd name="T17" fmla="*/ 24 h 26"/>
                <a:gd name="T18" fmla="*/ 14 w 28"/>
                <a:gd name="T19" fmla="*/ 24 h 26"/>
                <a:gd name="T20" fmla="*/ 18 w 28"/>
                <a:gd name="T21" fmla="*/ 26 h 26"/>
                <a:gd name="T22" fmla="*/ 18 w 28"/>
                <a:gd name="T23" fmla="*/ 26 h 26"/>
                <a:gd name="T24" fmla="*/ 22 w 28"/>
                <a:gd name="T25" fmla="*/ 26 h 26"/>
                <a:gd name="T26" fmla="*/ 24 w 28"/>
                <a:gd name="T27" fmla="*/ 24 h 26"/>
                <a:gd name="T28" fmla="*/ 26 w 28"/>
                <a:gd name="T29" fmla="*/ 16 h 26"/>
                <a:gd name="T30" fmla="*/ 28 w 28"/>
                <a:gd name="T31" fmla="*/ 8 h 26"/>
                <a:gd name="T32" fmla="*/ 24 w 28"/>
                <a:gd name="T33" fmla="*/ 2 h 26"/>
                <a:gd name="T34" fmla="*/ 24 w 28"/>
                <a:gd name="T35" fmla="*/ 2 h 26"/>
                <a:gd name="T36" fmla="*/ 20 w 28"/>
                <a:gd name="T37" fmla="*/ 0 h 26"/>
                <a:gd name="T38" fmla="*/ 12 w 28"/>
                <a:gd name="T39"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 h="26">
                  <a:moveTo>
                    <a:pt x="12" y="0"/>
                  </a:moveTo>
                  <a:lnTo>
                    <a:pt x="12" y="0"/>
                  </a:lnTo>
                  <a:lnTo>
                    <a:pt x="4" y="0"/>
                  </a:lnTo>
                  <a:lnTo>
                    <a:pt x="0" y="4"/>
                  </a:lnTo>
                  <a:lnTo>
                    <a:pt x="0" y="6"/>
                  </a:lnTo>
                  <a:lnTo>
                    <a:pt x="0" y="6"/>
                  </a:lnTo>
                  <a:lnTo>
                    <a:pt x="0" y="12"/>
                  </a:lnTo>
                  <a:lnTo>
                    <a:pt x="4" y="16"/>
                  </a:lnTo>
                  <a:lnTo>
                    <a:pt x="14" y="24"/>
                  </a:lnTo>
                  <a:lnTo>
                    <a:pt x="14" y="24"/>
                  </a:lnTo>
                  <a:lnTo>
                    <a:pt x="18" y="26"/>
                  </a:lnTo>
                  <a:lnTo>
                    <a:pt x="18" y="26"/>
                  </a:lnTo>
                  <a:lnTo>
                    <a:pt x="22" y="26"/>
                  </a:lnTo>
                  <a:lnTo>
                    <a:pt x="24" y="24"/>
                  </a:lnTo>
                  <a:lnTo>
                    <a:pt x="26" y="16"/>
                  </a:lnTo>
                  <a:lnTo>
                    <a:pt x="28" y="8"/>
                  </a:lnTo>
                  <a:lnTo>
                    <a:pt x="24" y="2"/>
                  </a:lnTo>
                  <a:lnTo>
                    <a:pt x="24" y="2"/>
                  </a:lnTo>
                  <a:lnTo>
                    <a:pt x="20" y="0"/>
                  </a:lnTo>
                  <a:lnTo>
                    <a:pt x="12"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540" name="Freeform 44"/>
            <p:cNvSpPr>
              <a:spLocks/>
            </p:cNvSpPr>
            <p:nvPr/>
          </p:nvSpPr>
          <p:spPr bwMode="auto">
            <a:xfrm>
              <a:off x="1166" y="1912"/>
              <a:ext cx="28" cy="26"/>
            </a:xfrm>
            <a:custGeom>
              <a:avLst/>
              <a:gdLst>
                <a:gd name="T0" fmla="*/ 12 w 28"/>
                <a:gd name="T1" fmla="*/ 0 h 26"/>
                <a:gd name="T2" fmla="*/ 12 w 28"/>
                <a:gd name="T3" fmla="*/ 0 h 26"/>
                <a:gd name="T4" fmla="*/ 4 w 28"/>
                <a:gd name="T5" fmla="*/ 0 h 26"/>
                <a:gd name="T6" fmla="*/ 0 w 28"/>
                <a:gd name="T7" fmla="*/ 4 h 26"/>
                <a:gd name="T8" fmla="*/ 0 w 28"/>
                <a:gd name="T9" fmla="*/ 6 h 26"/>
                <a:gd name="T10" fmla="*/ 0 w 28"/>
                <a:gd name="T11" fmla="*/ 6 h 26"/>
                <a:gd name="T12" fmla="*/ 0 w 28"/>
                <a:gd name="T13" fmla="*/ 12 h 26"/>
                <a:gd name="T14" fmla="*/ 4 w 28"/>
                <a:gd name="T15" fmla="*/ 16 h 26"/>
                <a:gd name="T16" fmla="*/ 14 w 28"/>
                <a:gd name="T17" fmla="*/ 24 h 26"/>
                <a:gd name="T18" fmla="*/ 14 w 28"/>
                <a:gd name="T19" fmla="*/ 24 h 26"/>
                <a:gd name="T20" fmla="*/ 18 w 28"/>
                <a:gd name="T21" fmla="*/ 26 h 26"/>
                <a:gd name="T22" fmla="*/ 18 w 28"/>
                <a:gd name="T23" fmla="*/ 26 h 26"/>
                <a:gd name="T24" fmla="*/ 22 w 28"/>
                <a:gd name="T25" fmla="*/ 26 h 26"/>
                <a:gd name="T26" fmla="*/ 24 w 28"/>
                <a:gd name="T27" fmla="*/ 24 h 26"/>
                <a:gd name="T28" fmla="*/ 26 w 28"/>
                <a:gd name="T29" fmla="*/ 16 h 26"/>
                <a:gd name="T30" fmla="*/ 28 w 28"/>
                <a:gd name="T31" fmla="*/ 8 h 26"/>
                <a:gd name="T32" fmla="*/ 24 w 28"/>
                <a:gd name="T33" fmla="*/ 2 h 26"/>
                <a:gd name="T34" fmla="*/ 24 w 28"/>
                <a:gd name="T35" fmla="*/ 2 h 26"/>
                <a:gd name="T36" fmla="*/ 20 w 28"/>
                <a:gd name="T37" fmla="*/ 0 h 26"/>
                <a:gd name="T38" fmla="*/ 12 w 28"/>
                <a:gd name="T39"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 h="26">
                  <a:moveTo>
                    <a:pt x="12" y="0"/>
                  </a:moveTo>
                  <a:lnTo>
                    <a:pt x="12" y="0"/>
                  </a:lnTo>
                  <a:lnTo>
                    <a:pt x="4" y="0"/>
                  </a:lnTo>
                  <a:lnTo>
                    <a:pt x="0" y="4"/>
                  </a:lnTo>
                  <a:lnTo>
                    <a:pt x="0" y="6"/>
                  </a:lnTo>
                  <a:lnTo>
                    <a:pt x="0" y="6"/>
                  </a:lnTo>
                  <a:lnTo>
                    <a:pt x="0" y="12"/>
                  </a:lnTo>
                  <a:lnTo>
                    <a:pt x="4" y="16"/>
                  </a:lnTo>
                  <a:lnTo>
                    <a:pt x="14" y="24"/>
                  </a:lnTo>
                  <a:lnTo>
                    <a:pt x="14" y="24"/>
                  </a:lnTo>
                  <a:lnTo>
                    <a:pt x="18" y="26"/>
                  </a:lnTo>
                  <a:lnTo>
                    <a:pt x="18" y="26"/>
                  </a:lnTo>
                  <a:lnTo>
                    <a:pt x="22" y="26"/>
                  </a:lnTo>
                  <a:lnTo>
                    <a:pt x="24" y="24"/>
                  </a:lnTo>
                  <a:lnTo>
                    <a:pt x="26" y="16"/>
                  </a:lnTo>
                  <a:lnTo>
                    <a:pt x="28" y="8"/>
                  </a:lnTo>
                  <a:lnTo>
                    <a:pt x="24" y="2"/>
                  </a:lnTo>
                  <a:lnTo>
                    <a:pt x="24" y="2"/>
                  </a:lnTo>
                  <a:lnTo>
                    <a:pt x="20" y="0"/>
                  </a:lnTo>
                  <a:lnTo>
                    <a:pt x="1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541" name="Freeform 45"/>
            <p:cNvSpPr>
              <a:spLocks/>
            </p:cNvSpPr>
            <p:nvPr/>
          </p:nvSpPr>
          <p:spPr bwMode="auto">
            <a:xfrm>
              <a:off x="1278" y="1920"/>
              <a:ext cx="26" cy="16"/>
            </a:xfrm>
            <a:custGeom>
              <a:avLst/>
              <a:gdLst>
                <a:gd name="T0" fmla="*/ 18 w 26"/>
                <a:gd name="T1" fmla="*/ 0 h 16"/>
                <a:gd name="T2" fmla="*/ 18 w 26"/>
                <a:gd name="T3" fmla="*/ 0 h 16"/>
                <a:gd name="T4" fmla="*/ 10 w 26"/>
                <a:gd name="T5" fmla="*/ 2 h 16"/>
                <a:gd name="T6" fmla="*/ 2 w 26"/>
                <a:gd name="T7" fmla="*/ 6 h 16"/>
                <a:gd name="T8" fmla="*/ 0 w 26"/>
                <a:gd name="T9" fmla="*/ 8 h 16"/>
                <a:gd name="T10" fmla="*/ 0 w 26"/>
                <a:gd name="T11" fmla="*/ 12 h 16"/>
                <a:gd name="T12" fmla="*/ 0 w 26"/>
                <a:gd name="T13" fmla="*/ 14 h 16"/>
                <a:gd name="T14" fmla="*/ 4 w 26"/>
                <a:gd name="T15" fmla="*/ 16 h 16"/>
                <a:gd name="T16" fmla="*/ 4 w 26"/>
                <a:gd name="T17" fmla="*/ 16 h 16"/>
                <a:gd name="T18" fmla="*/ 8 w 26"/>
                <a:gd name="T19" fmla="*/ 16 h 16"/>
                <a:gd name="T20" fmla="*/ 8 w 26"/>
                <a:gd name="T21" fmla="*/ 16 h 16"/>
                <a:gd name="T22" fmla="*/ 14 w 26"/>
                <a:gd name="T23" fmla="*/ 16 h 16"/>
                <a:gd name="T24" fmla="*/ 18 w 26"/>
                <a:gd name="T25" fmla="*/ 14 h 16"/>
                <a:gd name="T26" fmla="*/ 26 w 26"/>
                <a:gd name="T27" fmla="*/ 8 h 16"/>
                <a:gd name="T28" fmla="*/ 26 w 26"/>
                <a:gd name="T29" fmla="*/ 6 h 16"/>
                <a:gd name="T30" fmla="*/ 26 w 26"/>
                <a:gd name="T31" fmla="*/ 4 h 16"/>
                <a:gd name="T32" fmla="*/ 24 w 26"/>
                <a:gd name="T33" fmla="*/ 2 h 16"/>
                <a:gd name="T34" fmla="*/ 18 w 26"/>
                <a:gd name="T35" fmla="*/ 0 h 16"/>
                <a:gd name="T36" fmla="*/ 18 w 26"/>
                <a:gd name="T37" fmla="*/ 0 h 16"/>
                <a:gd name="T38" fmla="*/ 18 w 26"/>
                <a:gd name="T39"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6" h="16">
                  <a:moveTo>
                    <a:pt x="18" y="0"/>
                  </a:moveTo>
                  <a:lnTo>
                    <a:pt x="18" y="0"/>
                  </a:lnTo>
                  <a:lnTo>
                    <a:pt x="10" y="2"/>
                  </a:lnTo>
                  <a:lnTo>
                    <a:pt x="2" y="6"/>
                  </a:lnTo>
                  <a:lnTo>
                    <a:pt x="0" y="8"/>
                  </a:lnTo>
                  <a:lnTo>
                    <a:pt x="0" y="12"/>
                  </a:lnTo>
                  <a:lnTo>
                    <a:pt x="0" y="14"/>
                  </a:lnTo>
                  <a:lnTo>
                    <a:pt x="4" y="16"/>
                  </a:lnTo>
                  <a:lnTo>
                    <a:pt x="4" y="16"/>
                  </a:lnTo>
                  <a:lnTo>
                    <a:pt x="8" y="16"/>
                  </a:lnTo>
                  <a:lnTo>
                    <a:pt x="8" y="16"/>
                  </a:lnTo>
                  <a:lnTo>
                    <a:pt x="14" y="16"/>
                  </a:lnTo>
                  <a:lnTo>
                    <a:pt x="18" y="14"/>
                  </a:lnTo>
                  <a:lnTo>
                    <a:pt x="26" y="8"/>
                  </a:lnTo>
                  <a:lnTo>
                    <a:pt x="26" y="6"/>
                  </a:lnTo>
                  <a:lnTo>
                    <a:pt x="26" y="4"/>
                  </a:lnTo>
                  <a:lnTo>
                    <a:pt x="24" y="2"/>
                  </a:lnTo>
                  <a:lnTo>
                    <a:pt x="18" y="0"/>
                  </a:lnTo>
                  <a:lnTo>
                    <a:pt x="18" y="0"/>
                  </a:lnTo>
                  <a:lnTo>
                    <a:pt x="18"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542" name="Freeform 46"/>
            <p:cNvSpPr>
              <a:spLocks/>
            </p:cNvSpPr>
            <p:nvPr/>
          </p:nvSpPr>
          <p:spPr bwMode="auto">
            <a:xfrm>
              <a:off x="1278" y="1920"/>
              <a:ext cx="26" cy="16"/>
            </a:xfrm>
            <a:custGeom>
              <a:avLst/>
              <a:gdLst>
                <a:gd name="T0" fmla="*/ 18 w 26"/>
                <a:gd name="T1" fmla="*/ 0 h 16"/>
                <a:gd name="T2" fmla="*/ 18 w 26"/>
                <a:gd name="T3" fmla="*/ 0 h 16"/>
                <a:gd name="T4" fmla="*/ 10 w 26"/>
                <a:gd name="T5" fmla="*/ 2 h 16"/>
                <a:gd name="T6" fmla="*/ 2 w 26"/>
                <a:gd name="T7" fmla="*/ 6 h 16"/>
                <a:gd name="T8" fmla="*/ 0 w 26"/>
                <a:gd name="T9" fmla="*/ 8 h 16"/>
                <a:gd name="T10" fmla="*/ 0 w 26"/>
                <a:gd name="T11" fmla="*/ 12 h 16"/>
                <a:gd name="T12" fmla="*/ 0 w 26"/>
                <a:gd name="T13" fmla="*/ 14 h 16"/>
                <a:gd name="T14" fmla="*/ 4 w 26"/>
                <a:gd name="T15" fmla="*/ 16 h 16"/>
                <a:gd name="T16" fmla="*/ 4 w 26"/>
                <a:gd name="T17" fmla="*/ 16 h 16"/>
                <a:gd name="T18" fmla="*/ 8 w 26"/>
                <a:gd name="T19" fmla="*/ 16 h 16"/>
                <a:gd name="T20" fmla="*/ 8 w 26"/>
                <a:gd name="T21" fmla="*/ 16 h 16"/>
                <a:gd name="T22" fmla="*/ 14 w 26"/>
                <a:gd name="T23" fmla="*/ 16 h 16"/>
                <a:gd name="T24" fmla="*/ 18 w 26"/>
                <a:gd name="T25" fmla="*/ 14 h 16"/>
                <a:gd name="T26" fmla="*/ 26 w 26"/>
                <a:gd name="T27" fmla="*/ 8 h 16"/>
                <a:gd name="T28" fmla="*/ 26 w 26"/>
                <a:gd name="T29" fmla="*/ 6 h 16"/>
                <a:gd name="T30" fmla="*/ 26 w 26"/>
                <a:gd name="T31" fmla="*/ 4 h 16"/>
                <a:gd name="T32" fmla="*/ 24 w 26"/>
                <a:gd name="T33" fmla="*/ 2 h 16"/>
                <a:gd name="T34" fmla="*/ 18 w 26"/>
                <a:gd name="T35" fmla="*/ 0 h 16"/>
                <a:gd name="T36" fmla="*/ 18 w 26"/>
                <a:gd name="T37" fmla="*/ 0 h 16"/>
                <a:gd name="T38" fmla="*/ 18 w 26"/>
                <a:gd name="T39"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6" h="16">
                  <a:moveTo>
                    <a:pt x="18" y="0"/>
                  </a:moveTo>
                  <a:lnTo>
                    <a:pt x="18" y="0"/>
                  </a:lnTo>
                  <a:lnTo>
                    <a:pt x="10" y="2"/>
                  </a:lnTo>
                  <a:lnTo>
                    <a:pt x="2" y="6"/>
                  </a:lnTo>
                  <a:lnTo>
                    <a:pt x="0" y="8"/>
                  </a:lnTo>
                  <a:lnTo>
                    <a:pt x="0" y="12"/>
                  </a:lnTo>
                  <a:lnTo>
                    <a:pt x="0" y="14"/>
                  </a:lnTo>
                  <a:lnTo>
                    <a:pt x="4" y="16"/>
                  </a:lnTo>
                  <a:lnTo>
                    <a:pt x="4" y="16"/>
                  </a:lnTo>
                  <a:lnTo>
                    <a:pt x="8" y="16"/>
                  </a:lnTo>
                  <a:lnTo>
                    <a:pt x="8" y="16"/>
                  </a:lnTo>
                  <a:lnTo>
                    <a:pt x="14" y="16"/>
                  </a:lnTo>
                  <a:lnTo>
                    <a:pt x="18" y="14"/>
                  </a:lnTo>
                  <a:lnTo>
                    <a:pt x="26" y="8"/>
                  </a:lnTo>
                  <a:lnTo>
                    <a:pt x="26" y="6"/>
                  </a:lnTo>
                  <a:lnTo>
                    <a:pt x="26" y="4"/>
                  </a:lnTo>
                  <a:lnTo>
                    <a:pt x="24" y="2"/>
                  </a:lnTo>
                  <a:lnTo>
                    <a:pt x="18" y="0"/>
                  </a:lnTo>
                  <a:lnTo>
                    <a:pt x="18" y="0"/>
                  </a:lnTo>
                  <a:lnTo>
                    <a:pt x="1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543" name="Freeform 47"/>
            <p:cNvSpPr>
              <a:spLocks/>
            </p:cNvSpPr>
            <p:nvPr/>
          </p:nvSpPr>
          <p:spPr bwMode="auto">
            <a:xfrm>
              <a:off x="1074" y="1542"/>
              <a:ext cx="20" cy="18"/>
            </a:xfrm>
            <a:custGeom>
              <a:avLst/>
              <a:gdLst>
                <a:gd name="T0" fmla="*/ 12 w 20"/>
                <a:gd name="T1" fmla="*/ 0 h 18"/>
                <a:gd name="T2" fmla="*/ 12 w 20"/>
                <a:gd name="T3" fmla="*/ 0 h 18"/>
                <a:gd name="T4" fmla="*/ 8 w 20"/>
                <a:gd name="T5" fmla="*/ 0 h 18"/>
                <a:gd name="T6" fmla="*/ 10 w 20"/>
                <a:gd name="T7" fmla="*/ 0 h 18"/>
                <a:gd name="T8" fmla="*/ 10 w 20"/>
                <a:gd name="T9" fmla="*/ 0 h 18"/>
                <a:gd name="T10" fmla="*/ 4 w 20"/>
                <a:gd name="T11" fmla="*/ 8 h 18"/>
                <a:gd name="T12" fmla="*/ 2 w 20"/>
                <a:gd name="T13" fmla="*/ 12 h 18"/>
                <a:gd name="T14" fmla="*/ 0 w 20"/>
                <a:gd name="T15" fmla="*/ 16 h 18"/>
                <a:gd name="T16" fmla="*/ 0 w 20"/>
                <a:gd name="T17" fmla="*/ 16 h 18"/>
                <a:gd name="T18" fmla="*/ 2 w 20"/>
                <a:gd name="T19" fmla="*/ 18 h 18"/>
                <a:gd name="T20" fmla="*/ 6 w 20"/>
                <a:gd name="T21" fmla="*/ 18 h 18"/>
                <a:gd name="T22" fmla="*/ 6 w 20"/>
                <a:gd name="T23" fmla="*/ 18 h 18"/>
                <a:gd name="T24" fmla="*/ 12 w 20"/>
                <a:gd name="T25" fmla="*/ 18 h 18"/>
                <a:gd name="T26" fmla="*/ 16 w 20"/>
                <a:gd name="T27" fmla="*/ 16 h 18"/>
                <a:gd name="T28" fmla="*/ 16 w 20"/>
                <a:gd name="T29" fmla="*/ 16 h 18"/>
                <a:gd name="T30" fmla="*/ 20 w 20"/>
                <a:gd name="T31" fmla="*/ 10 h 18"/>
                <a:gd name="T32" fmla="*/ 20 w 20"/>
                <a:gd name="T33" fmla="*/ 6 h 18"/>
                <a:gd name="T34" fmla="*/ 18 w 20"/>
                <a:gd name="T35" fmla="*/ 2 h 18"/>
                <a:gd name="T36" fmla="*/ 12 w 20"/>
                <a:gd name="T3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 h="18">
                  <a:moveTo>
                    <a:pt x="12" y="0"/>
                  </a:moveTo>
                  <a:lnTo>
                    <a:pt x="12" y="0"/>
                  </a:lnTo>
                  <a:lnTo>
                    <a:pt x="8" y="0"/>
                  </a:lnTo>
                  <a:lnTo>
                    <a:pt x="10" y="0"/>
                  </a:lnTo>
                  <a:lnTo>
                    <a:pt x="10" y="0"/>
                  </a:lnTo>
                  <a:lnTo>
                    <a:pt x="4" y="8"/>
                  </a:lnTo>
                  <a:lnTo>
                    <a:pt x="2" y="12"/>
                  </a:lnTo>
                  <a:lnTo>
                    <a:pt x="0" y="16"/>
                  </a:lnTo>
                  <a:lnTo>
                    <a:pt x="0" y="16"/>
                  </a:lnTo>
                  <a:lnTo>
                    <a:pt x="2" y="18"/>
                  </a:lnTo>
                  <a:lnTo>
                    <a:pt x="6" y="18"/>
                  </a:lnTo>
                  <a:lnTo>
                    <a:pt x="6" y="18"/>
                  </a:lnTo>
                  <a:lnTo>
                    <a:pt x="12" y="18"/>
                  </a:lnTo>
                  <a:lnTo>
                    <a:pt x="16" y="16"/>
                  </a:lnTo>
                  <a:lnTo>
                    <a:pt x="16" y="16"/>
                  </a:lnTo>
                  <a:lnTo>
                    <a:pt x="20" y="10"/>
                  </a:lnTo>
                  <a:lnTo>
                    <a:pt x="20" y="6"/>
                  </a:lnTo>
                  <a:lnTo>
                    <a:pt x="18" y="2"/>
                  </a:lnTo>
                  <a:lnTo>
                    <a:pt x="12"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544" name="Freeform 48"/>
            <p:cNvSpPr>
              <a:spLocks/>
            </p:cNvSpPr>
            <p:nvPr/>
          </p:nvSpPr>
          <p:spPr bwMode="auto">
            <a:xfrm>
              <a:off x="1074" y="1542"/>
              <a:ext cx="20" cy="18"/>
            </a:xfrm>
            <a:custGeom>
              <a:avLst/>
              <a:gdLst>
                <a:gd name="T0" fmla="*/ 12 w 20"/>
                <a:gd name="T1" fmla="*/ 0 h 18"/>
                <a:gd name="T2" fmla="*/ 12 w 20"/>
                <a:gd name="T3" fmla="*/ 0 h 18"/>
                <a:gd name="T4" fmla="*/ 8 w 20"/>
                <a:gd name="T5" fmla="*/ 0 h 18"/>
                <a:gd name="T6" fmla="*/ 10 w 20"/>
                <a:gd name="T7" fmla="*/ 0 h 18"/>
                <a:gd name="T8" fmla="*/ 10 w 20"/>
                <a:gd name="T9" fmla="*/ 0 h 18"/>
                <a:gd name="T10" fmla="*/ 4 w 20"/>
                <a:gd name="T11" fmla="*/ 8 h 18"/>
                <a:gd name="T12" fmla="*/ 2 w 20"/>
                <a:gd name="T13" fmla="*/ 12 h 18"/>
                <a:gd name="T14" fmla="*/ 0 w 20"/>
                <a:gd name="T15" fmla="*/ 16 h 18"/>
                <a:gd name="T16" fmla="*/ 0 w 20"/>
                <a:gd name="T17" fmla="*/ 16 h 18"/>
                <a:gd name="T18" fmla="*/ 2 w 20"/>
                <a:gd name="T19" fmla="*/ 18 h 18"/>
                <a:gd name="T20" fmla="*/ 6 w 20"/>
                <a:gd name="T21" fmla="*/ 18 h 18"/>
                <a:gd name="T22" fmla="*/ 6 w 20"/>
                <a:gd name="T23" fmla="*/ 18 h 18"/>
                <a:gd name="T24" fmla="*/ 12 w 20"/>
                <a:gd name="T25" fmla="*/ 18 h 18"/>
                <a:gd name="T26" fmla="*/ 16 w 20"/>
                <a:gd name="T27" fmla="*/ 16 h 18"/>
                <a:gd name="T28" fmla="*/ 16 w 20"/>
                <a:gd name="T29" fmla="*/ 16 h 18"/>
                <a:gd name="T30" fmla="*/ 20 w 20"/>
                <a:gd name="T31" fmla="*/ 10 h 18"/>
                <a:gd name="T32" fmla="*/ 20 w 20"/>
                <a:gd name="T33" fmla="*/ 6 h 18"/>
                <a:gd name="T34" fmla="*/ 18 w 20"/>
                <a:gd name="T35" fmla="*/ 2 h 18"/>
                <a:gd name="T36" fmla="*/ 12 w 20"/>
                <a:gd name="T3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 h="18">
                  <a:moveTo>
                    <a:pt x="12" y="0"/>
                  </a:moveTo>
                  <a:lnTo>
                    <a:pt x="12" y="0"/>
                  </a:lnTo>
                  <a:lnTo>
                    <a:pt x="8" y="0"/>
                  </a:lnTo>
                  <a:lnTo>
                    <a:pt x="10" y="0"/>
                  </a:lnTo>
                  <a:lnTo>
                    <a:pt x="10" y="0"/>
                  </a:lnTo>
                  <a:lnTo>
                    <a:pt x="4" y="8"/>
                  </a:lnTo>
                  <a:lnTo>
                    <a:pt x="2" y="12"/>
                  </a:lnTo>
                  <a:lnTo>
                    <a:pt x="0" y="16"/>
                  </a:lnTo>
                  <a:lnTo>
                    <a:pt x="0" y="16"/>
                  </a:lnTo>
                  <a:lnTo>
                    <a:pt x="2" y="18"/>
                  </a:lnTo>
                  <a:lnTo>
                    <a:pt x="6" y="18"/>
                  </a:lnTo>
                  <a:lnTo>
                    <a:pt x="6" y="18"/>
                  </a:lnTo>
                  <a:lnTo>
                    <a:pt x="12" y="18"/>
                  </a:lnTo>
                  <a:lnTo>
                    <a:pt x="16" y="16"/>
                  </a:lnTo>
                  <a:lnTo>
                    <a:pt x="16" y="16"/>
                  </a:lnTo>
                  <a:lnTo>
                    <a:pt x="20" y="10"/>
                  </a:lnTo>
                  <a:lnTo>
                    <a:pt x="20" y="6"/>
                  </a:lnTo>
                  <a:lnTo>
                    <a:pt x="18" y="2"/>
                  </a:lnTo>
                  <a:lnTo>
                    <a:pt x="1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545" name="Freeform 49"/>
            <p:cNvSpPr>
              <a:spLocks/>
            </p:cNvSpPr>
            <p:nvPr/>
          </p:nvSpPr>
          <p:spPr bwMode="auto">
            <a:xfrm>
              <a:off x="824" y="1482"/>
              <a:ext cx="118" cy="172"/>
            </a:xfrm>
            <a:custGeom>
              <a:avLst/>
              <a:gdLst>
                <a:gd name="T0" fmla="*/ 72 w 118"/>
                <a:gd name="T1" fmla="*/ 2 h 172"/>
                <a:gd name="T2" fmla="*/ 62 w 118"/>
                <a:gd name="T3" fmla="*/ 2 h 172"/>
                <a:gd name="T4" fmla="*/ 56 w 118"/>
                <a:gd name="T5" fmla="*/ 2 h 172"/>
                <a:gd name="T6" fmla="*/ 42 w 118"/>
                <a:gd name="T7" fmla="*/ 2 h 172"/>
                <a:gd name="T8" fmla="*/ 36 w 118"/>
                <a:gd name="T9" fmla="*/ 8 h 172"/>
                <a:gd name="T10" fmla="*/ 32 w 118"/>
                <a:gd name="T11" fmla="*/ 16 h 172"/>
                <a:gd name="T12" fmla="*/ 20 w 118"/>
                <a:gd name="T13" fmla="*/ 20 h 172"/>
                <a:gd name="T14" fmla="*/ 20 w 118"/>
                <a:gd name="T15" fmla="*/ 30 h 172"/>
                <a:gd name="T16" fmla="*/ 30 w 118"/>
                <a:gd name="T17" fmla="*/ 42 h 172"/>
                <a:gd name="T18" fmla="*/ 30 w 118"/>
                <a:gd name="T19" fmla="*/ 58 h 172"/>
                <a:gd name="T20" fmla="*/ 28 w 118"/>
                <a:gd name="T21" fmla="*/ 66 h 172"/>
                <a:gd name="T22" fmla="*/ 40 w 118"/>
                <a:gd name="T23" fmla="*/ 74 h 172"/>
                <a:gd name="T24" fmla="*/ 44 w 118"/>
                <a:gd name="T25" fmla="*/ 78 h 172"/>
                <a:gd name="T26" fmla="*/ 48 w 118"/>
                <a:gd name="T27" fmla="*/ 90 h 172"/>
                <a:gd name="T28" fmla="*/ 50 w 118"/>
                <a:gd name="T29" fmla="*/ 98 h 172"/>
                <a:gd name="T30" fmla="*/ 52 w 118"/>
                <a:gd name="T31" fmla="*/ 104 h 172"/>
                <a:gd name="T32" fmla="*/ 44 w 118"/>
                <a:gd name="T33" fmla="*/ 108 h 172"/>
                <a:gd name="T34" fmla="*/ 34 w 118"/>
                <a:gd name="T35" fmla="*/ 106 h 172"/>
                <a:gd name="T36" fmla="*/ 32 w 118"/>
                <a:gd name="T37" fmla="*/ 106 h 172"/>
                <a:gd name="T38" fmla="*/ 30 w 118"/>
                <a:gd name="T39" fmla="*/ 114 h 172"/>
                <a:gd name="T40" fmla="*/ 30 w 118"/>
                <a:gd name="T41" fmla="*/ 122 h 172"/>
                <a:gd name="T42" fmla="*/ 16 w 118"/>
                <a:gd name="T43" fmla="*/ 128 h 172"/>
                <a:gd name="T44" fmla="*/ 8 w 118"/>
                <a:gd name="T45" fmla="*/ 134 h 172"/>
                <a:gd name="T46" fmla="*/ 18 w 118"/>
                <a:gd name="T47" fmla="*/ 136 h 172"/>
                <a:gd name="T48" fmla="*/ 24 w 118"/>
                <a:gd name="T49" fmla="*/ 136 h 172"/>
                <a:gd name="T50" fmla="*/ 32 w 118"/>
                <a:gd name="T51" fmla="*/ 138 h 172"/>
                <a:gd name="T52" fmla="*/ 38 w 118"/>
                <a:gd name="T53" fmla="*/ 148 h 172"/>
                <a:gd name="T54" fmla="*/ 28 w 118"/>
                <a:gd name="T55" fmla="*/ 152 h 172"/>
                <a:gd name="T56" fmla="*/ 8 w 118"/>
                <a:gd name="T57" fmla="*/ 154 h 172"/>
                <a:gd name="T58" fmla="*/ 2 w 118"/>
                <a:gd name="T59" fmla="*/ 170 h 172"/>
                <a:gd name="T60" fmla="*/ 4 w 118"/>
                <a:gd name="T61" fmla="*/ 172 h 172"/>
                <a:gd name="T62" fmla="*/ 18 w 118"/>
                <a:gd name="T63" fmla="*/ 168 h 172"/>
                <a:gd name="T64" fmla="*/ 44 w 118"/>
                <a:gd name="T65" fmla="*/ 158 h 172"/>
                <a:gd name="T66" fmla="*/ 56 w 118"/>
                <a:gd name="T67" fmla="*/ 154 h 172"/>
                <a:gd name="T68" fmla="*/ 62 w 118"/>
                <a:gd name="T69" fmla="*/ 156 h 172"/>
                <a:gd name="T70" fmla="*/ 66 w 118"/>
                <a:gd name="T71" fmla="*/ 158 h 172"/>
                <a:gd name="T72" fmla="*/ 70 w 118"/>
                <a:gd name="T73" fmla="*/ 156 h 172"/>
                <a:gd name="T74" fmla="*/ 76 w 118"/>
                <a:gd name="T75" fmla="*/ 152 h 172"/>
                <a:gd name="T76" fmla="*/ 80 w 118"/>
                <a:gd name="T77" fmla="*/ 154 h 172"/>
                <a:gd name="T78" fmla="*/ 86 w 118"/>
                <a:gd name="T79" fmla="*/ 158 h 172"/>
                <a:gd name="T80" fmla="*/ 92 w 118"/>
                <a:gd name="T81" fmla="*/ 160 h 172"/>
                <a:gd name="T82" fmla="*/ 98 w 118"/>
                <a:gd name="T83" fmla="*/ 152 h 172"/>
                <a:gd name="T84" fmla="*/ 94 w 118"/>
                <a:gd name="T85" fmla="*/ 138 h 172"/>
                <a:gd name="T86" fmla="*/ 104 w 118"/>
                <a:gd name="T87" fmla="*/ 132 h 172"/>
                <a:gd name="T88" fmla="*/ 118 w 118"/>
                <a:gd name="T89" fmla="*/ 114 h 172"/>
                <a:gd name="T90" fmla="*/ 108 w 118"/>
                <a:gd name="T91" fmla="*/ 108 h 172"/>
                <a:gd name="T92" fmla="*/ 100 w 118"/>
                <a:gd name="T93" fmla="*/ 108 h 172"/>
                <a:gd name="T94" fmla="*/ 98 w 118"/>
                <a:gd name="T95" fmla="*/ 86 h 172"/>
                <a:gd name="T96" fmla="*/ 90 w 118"/>
                <a:gd name="T97" fmla="*/ 66 h 172"/>
                <a:gd name="T98" fmla="*/ 76 w 118"/>
                <a:gd name="T99" fmla="*/ 60 h 172"/>
                <a:gd name="T100" fmla="*/ 64 w 118"/>
                <a:gd name="T101" fmla="*/ 50 h 172"/>
                <a:gd name="T102" fmla="*/ 64 w 118"/>
                <a:gd name="T103" fmla="*/ 44 h 172"/>
                <a:gd name="T104" fmla="*/ 84 w 118"/>
                <a:gd name="T105" fmla="*/ 32 h 172"/>
                <a:gd name="T106" fmla="*/ 84 w 118"/>
                <a:gd name="T107" fmla="*/ 24 h 172"/>
                <a:gd name="T108" fmla="*/ 76 w 118"/>
                <a:gd name="T109" fmla="*/ 18 h 172"/>
                <a:gd name="T110" fmla="*/ 74 w 118"/>
                <a:gd name="T111" fmla="*/ 12 h 172"/>
                <a:gd name="T112" fmla="*/ 82 w 118"/>
                <a:gd name="T113" fmla="*/ 0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8" h="172">
                  <a:moveTo>
                    <a:pt x="82" y="0"/>
                  </a:moveTo>
                  <a:lnTo>
                    <a:pt x="82" y="0"/>
                  </a:lnTo>
                  <a:lnTo>
                    <a:pt x="72" y="2"/>
                  </a:lnTo>
                  <a:lnTo>
                    <a:pt x="64" y="2"/>
                  </a:lnTo>
                  <a:lnTo>
                    <a:pt x="64" y="2"/>
                  </a:lnTo>
                  <a:lnTo>
                    <a:pt x="62" y="2"/>
                  </a:lnTo>
                  <a:lnTo>
                    <a:pt x="62" y="2"/>
                  </a:lnTo>
                  <a:lnTo>
                    <a:pt x="56" y="2"/>
                  </a:lnTo>
                  <a:lnTo>
                    <a:pt x="56" y="2"/>
                  </a:lnTo>
                  <a:lnTo>
                    <a:pt x="48" y="2"/>
                  </a:lnTo>
                  <a:lnTo>
                    <a:pt x="48" y="2"/>
                  </a:lnTo>
                  <a:lnTo>
                    <a:pt x="42" y="2"/>
                  </a:lnTo>
                  <a:lnTo>
                    <a:pt x="42" y="2"/>
                  </a:lnTo>
                  <a:lnTo>
                    <a:pt x="38" y="6"/>
                  </a:lnTo>
                  <a:lnTo>
                    <a:pt x="36" y="8"/>
                  </a:lnTo>
                  <a:lnTo>
                    <a:pt x="34" y="12"/>
                  </a:lnTo>
                  <a:lnTo>
                    <a:pt x="32" y="16"/>
                  </a:lnTo>
                  <a:lnTo>
                    <a:pt x="32" y="16"/>
                  </a:lnTo>
                  <a:lnTo>
                    <a:pt x="28" y="18"/>
                  </a:lnTo>
                  <a:lnTo>
                    <a:pt x="24" y="20"/>
                  </a:lnTo>
                  <a:lnTo>
                    <a:pt x="20" y="20"/>
                  </a:lnTo>
                  <a:lnTo>
                    <a:pt x="18" y="26"/>
                  </a:lnTo>
                  <a:lnTo>
                    <a:pt x="18" y="26"/>
                  </a:lnTo>
                  <a:lnTo>
                    <a:pt x="20" y="30"/>
                  </a:lnTo>
                  <a:lnTo>
                    <a:pt x="22" y="34"/>
                  </a:lnTo>
                  <a:lnTo>
                    <a:pt x="30" y="42"/>
                  </a:lnTo>
                  <a:lnTo>
                    <a:pt x="30" y="42"/>
                  </a:lnTo>
                  <a:lnTo>
                    <a:pt x="34" y="48"/>
                  </a:lnTo>
                  <a:lnTo>
                    <a:pt x="34" y="54"/>
                  </a:lnTo>
                  <a:lnTo>
                    <a:pt x="30" y="58"/>
                  </a:lnTo>
                  <a:lnTo>
                    <a:pt x="24" y="64"/>
                  </a:lnTo>
                  <a:lnTo>
                    <a:pt x="24" y="64"/>
                  </a:lnTo>
                  <a:lnTo>
                    <a:pt x="28" y="66"/>
                  </a:lnTo>
                  <a:lnTo>
                    <a:pt x="34" y="68"/>
                  </a:lnTo>
                  <a:lnTo>
                    <a:pt x="38" y="72"/>
                  </a:lnTo>
                  <a:lnTo>
                    <a:pt x="40" y="74"/>
                  </a:lnTo>
                  <a:lnTo>
                    <a:pt x="38" y="76"/>
                  </a:lnTo>
                  <a:lnTo>
                    <a:pt x="38" y="76"/>
                  </a:lnTo>
                  <a:lnTo>
                    <a:pt x="44" y="78"/>
                  </a:lnTo>
                  <a:lnTo>
                    <a:pt x="48" y="82"/>
                  </a:lnTo>
                  <a:lnTo>
                    <a:pt x="48" y="88"/>
                  </a:lnTo>
                  <a:lnTo>
                    <a:pt x="48" y="90"/>
                  </a:lnTo>
                  <a:lnTo>
                    <a:pt x="44" y="92"/>
                  </a:lnTo>
                  <a:lnTo>
                    <a:pt x="44" y="92"/>
                  </a:lnTo>
                  <a:lnTo>
                    <a:pt x="50" y="98"/>
                  </a:lnTo>
                  <a:lnTo>
                    <a:pt x="52" y="100"/>
                  </a:lnTo>
                  <a:lnTo>
                    <a:pt x="52" y="104"/>
                  </a:lnTo>
                  <a:lnTo>
                    <a:pt x="52" y="104"/>
                  </a:lnTo>
                  <a:lnTo>
                    <a:pt x="48" y="106"/>
                  </a:lnTo>
                  <a:lnTo>
                    <a:pt x="44" y="108"/>
                  </a:lnTo>
                  <a:lnTo>
                    <a:pt x="44" y="108"/>
                  </a:lnTo>
                  <a:lnTo>
                    <a:pt x="38" y="106"/>
                  </a:lnTo>
                  <a:lnTo>
                    <a:pt x="38" y="106"/>
                  </a:lnTo>
                  <a:lnTo>
                    <a:pt x="34" y="106"/>
                  </a:lnTo>
                  <a:lnTo>
                    <a:pt x="34" y="106"/>
                  </a:lnTo>
                  <a:lnTo>
                    <a:pt x="32" y="106"/>
                  </a:lnTo>
                  <a:lnTo>
                    <a:pt x="32" y="106"/>
                  </a:lnTo>
                  <a:lnTo>
                    <a:pt x="26" y="110"/>
                  </a:lnTo>
                  <a:lnTo>
                    <a:pt x="28" y="112"/>
                  </a:lnTo>
                  <a:lnTo>
                    <a:pt x="30" y="114"/>
                  </a:lnTo>
                  <a:lnTo>
                    <a:pt x="32" y="118"/>
                  </a:lnTo>
                  <a:lnTo>
                    <a:pt x="32" y="118"/>
                  </a:lnTo>
                  <a:lnTo>
                    <a:pt x="30" y="122"/>
                  </a:lnTo>
                  <a:lnTo>
                    <a:pt x="26" y="124"/>
                  </a:lnTo>
                  <a:lnTo>
                    <a:pt x="16" y="128"/>
                  </a:lnTo>
                  <a:lnTo>
                    <a:pt x="16" y="128"/>
                  </a:lnTo>
                  <a:lnTo>
                    <a:pt x="8" y="132"/>
                  </a:lnTo>
                  <a:lnTo>
                    <a:pt x="8" y="134"/>
                  </a:lnTo>
                  <a:lnTo>
                    <a:pt x="8" y="134"/>
                  </a:lnTo>
                  <a:lnTo>
                    <a:pt x="12" y="136"/>
                  </a:lnTo>
                  <a:lnTo>
                    <a:pt x="18" y="136"/>
                  </a:lnTo>
                  <a:lnTo>
                    <a:pt x="18" y="136"/>
                  </a:lnTo>
                  <a:lnTo>
                    <a:pt x="20" y="136"/>
                  </a:lnTo>
                  <a:lnTo>
                    <a:pt x="20" y="136"/>
                  </a:lnTo>
                  <a:lnTo>
                    <a:pt x="24" y="136"/>
                  </a:lnTo>
                  <a:lnTo>
                    <a:pt x="24" y="136"/>
                  </a:lnTo>
                  <a:lnTo>
                    <a:pt x="32" y="138"/>
                  </a:lnTo>
                  <a:lnTo>
                    <a:pt x="32" y="138"/>
                  </a:lnTo>
                  <a:lnTo>
                    <a:pt x="38" y="140"/>
                  </a:lnTo>
                  <a:lnTo>
                    <a:pt x="38" y="144"/>
                  </a:lnTo>
                  <a:lnTo>
                    <a:pt x="38" y="148"/>
                  </a:lnTo>
                  <a:lnTo>
                    <a:pt x="32" y="150"/>
                  </a:lnTo>
                  <a:lnTo>
                    <a:pt x="32" y="150"/>
                  </a:lnTo>
                  <a:lnTo>
                    <a:pt x="28" y="152"/>
                  </a:lnTo>
                  <a:lnTo>
                    <a:pt x="20" y="154"/>
                  </a:lnTo>
                  <a:lnTo>
                    <a:pt x="8" y="154"/>
                  </a:lnTo>
                  <a:lnTo>
                    <a:pt x="8" y="154"/>
                  </a:lnTo>
                  <a:lnTo>
                    <a:pt x="2" y="164"/>
                  </a:lnTo>
                  <a:lnTo>
                    <a:pt x="0" y="168"/>
                  </a:lnTo>
                  <a:lnTo>
                    <a:pt x="2" y="170"/>
                  </a:lnTo>
                  <a:lnTo>
                    <a:pt x="2" y="172"/>
                  </a:lnTo>
                  <a:lnTo>
                    <a:pt x="2" y="172"/>
                  </a:lnTo>
                  <a:lnTo>
                    <a:pt x="4" y="172"/>
                  </a:lnTo>
                  <a:lnTo>
                    <a:pt x="4" y="172"/>
                  </a:lnTo>
                  <a:lnTo>
                    <a:pt x="10" y="172"/>
                  </a:lnTo>
                  <a:lnTo>
                    <a:pt x="18" y="168"/>
                  </a:lnTo>
                  <a:lnTo>
                    <a:pt x="32" y="164"/>
                  </a:lnTo>
                  <a:lnTo>
                    <a:pt x="32" y="164"/>
                  </a:lnTo>
                  <a:lnTo>
                    <a:pt x="44" y="158"/>
                  </a:lnTo>
                  <a:lnTo>
                    <a:pt x="50" y="156"/>
                  </a:lnTo>
                  <a:lnTo>
                    <a:pt x="56" y="154"/>
                  </a:lnTo>
                  <a:lnTo>
                    <a:pt x="56" y="154"/>
                  </a:lnTo>
                  <a:lnTo>
                    <a:pt x="58" y="154"/>
                  </a:lnTo>
                  <a:lnTo>
                    <a:pt x="58" y="154"/>
                  </a:lnTo>
                  <a:lnTo>
                    <a:pt x="62" y="156"/>
                  </a:lnTo>
                  <a:lnTo>
                    <a:pt x="66" y="158"/>
                  </a:lnTo>
                  <a:lnTo>
                    <a:pt x="66" y="158"/>
                  </a:lnTo>
                  <a:lnTo>
                    <a:pt x="66" y="158"/>
                  </a:lnTo>
                  <a:lnTo>
                    <a:pt x="66" y="158"/>
                  </a:lnTo>
                  <a:lnTo>
                    <a:pt x="70" y="158"/>
                  </a:lnTo>
                  <a:lnTo>
                    <a:pt x="70" y="156"/>
                  </a:lnTo>
                  <a:lnTo>
                    <a:pt x="72" y="154"/>
                  </a:lnTo>
                  <a:lnTo>
                    <a:pt x="76" y="152"/>
                  </a:lnTo>
                  <a:lnTo>
                    <a:pt x="76" y="152"/>
                  </a:lnTo>
                  <a:lnTo>
                    <a:pt x="76" y="152"/>
                  </a:lnTo>
                  <a:lnTo>
                    <a:pt x="76" y="152"/>
                  </a:lnTo>
                  <a:lnTo>
                    <a:pt x="80" y="154"/>
                  </a:lnTo>
                  <a:lnTo>
                    <a:pt x="82" y="156"/>
                  </a:lnTo>
                  <a:lnTo>
                    <a:pt x="82" y="156"/>
                  </a:lnTo>
                  <a:lnTo>
                    <a:pt x="86" y="158"/>
                  </a:lnTo>
                  <a:lnTo>
                    <a:pt x="90" y="160"/>
                  </a:lnTo>
                  <a:lnTo>
                    <a:pt x="90" y="160"/>
                  </a:lnTo>
                  <a:lnTo>
                    <a:pt x="92" y="160"/>
                  </a:lnTo>
                  <a:lnTo>
                    <a:pt x="92" y="160"/>
                  </a:lnTo>
                  <a:lnTo>
                    <a:pt x="98" y="156"/>
                  </a:lnTo>
                  <a:lnTo>
                    <a:pt x="98" y="152"/>
                  </a:lnTo>
                  <a:lnTo>
                    <a:pt x="96" y="142"/>
                  </a:lnTo>
                  <a:lnTo>
                    <a:pt x="96" y="142"/>
                  </a:lnTo>
                  <a:lnTo>
                    <a:pt x="94" y="138"/>
                  </a:lnTo>
                  <a:lnTo>
                    <a:pt x="94" y="136"/>
                  </a:lnTo>
                  <a:lnTo>
                    <a:pt x="104" y="132"/>
                  </a:lnTo>
                  <a:lnTo>
                    <a:pt x="104" y="132"/>
                  </a:lnTo>
                  <a:lnTo>
                    <a:pt x="114" y="124"/>
                  </a:lnTo>
                  <a:lnTo>
                    <a:pt x="116" y="120"/>
                  </a:lnTo>
                  <a:lnTo>
                    <a:pt x="118" y="114"/>
                  </a:lnTo>
                  <a:lnTo>
                    <a:pt x="118" y="114"/>
                  </a:lnTo>
                  <a:lnTo>
                    <a:pt x="112" y="110"/>
                  </a:lnTo>
                  <a:lnTo>
                    <a:pt x="108" y="108"/>
                  </a:lnTo>
                  <a:lnTo>
                    <a:pt x="104" y="108"/>
                  </a:lnTo>
                  <a:lnTo>
                    <a:pt x="104" y="108"/>
                  </a:lnTo>
                  <a:lnTo>
                    <a:pt x="100" y="108"/>
                  </a:lnTo>
                  <a:lnTo>
                    <a:pt x="100" y="108"/>
                  </a:lnTo>
                  <a:lnTo>
                    <a:pt x="100" y="96"/>
                  </a:lnTo>
                  <a:lnTo>
                    <a:pt x="98" y="86"/>
                  </a:lnTo>
                  <a:lnTo>
                    <a:pt x="98" y="86"/>
                  </a:lnTo>
                  <a:lnTo>
                    <a:pt x="94" y="76"/>
                  </a:lnTo>
                  <a:lnTo>
                    <a:pt x="90" y="66"/>
                  </a:lnTo>
                  <a:lnTo>
                    <a:pt x="90" y="66"/>
                  </a:lnTo>
                  <a:lnTo>
                    <a:pt x="84" y="62"/>
                  </a:lnTo>
                  <a:lnTo>
                    <a:pt x="76" y="60"/>
                  </a:lnTo>
                  <a:lnTo>
                    <a:pt x="68" y="56"/>
                  </a:lnTo>
                  <a:lnTo>
                    <a:pt x="64" y="50"/>
                  </a:lnTo>
                  <a:lnTo>
                    <a:pt x="64" y="50"/>
                  </a:lnTo>
                  <a:lnTo>
                    <a:pt x="62" y="48"/>
                  </a:lnTo>
                  <a:lnTo>
                    <a:pt x="64" y="44"/>
                  </a:lnTo>
                  <a:lnTo>
                    <a:pt x="64" y="44"/>
                  </a:lnTo>
                  <a:lnTo>
                    <a:pt x="70" y="40"/>
                  </a:lnTo>
                  <a:lnTo>
                    <a:pt x="78" y="36"/>
                  </a:lnTo>
                  <a:lnTo>
                    <a:pt x="84" y="32"/>
                  </a:lnTo>
                  <a:lnTo>
                    <a:pt x="86" y="28"/>
                  </a:lnTo>
                  <a:lnTo>
                    <a:pt x="84" y="24"/>
                  </a:lnTo>
                  <a:lnTo>
                    <a:pt x="84" y="24"/>
                  </a:lnTo>
                  <a:lnTo>
                    <a:pt x="82" y="22"/>
                  </a:lnTo>
                  <a:lnTo>
                    <a:pt x="78" y="20"/>
                  </a:lnTo>
                  <a:lnTo>
                    <a:pt x="76" y="18"/>
                  </a:lnTo>
                  <a:lnTo>
                    <a:pt x="74" y="16"/>
                  </a:lnTo>
                  <a:lnTo>
                    <a:pt x="74" y="16"/>
                  </a:lnTo>
                  <a:lnTo>
                    <a:pt x="74" y="12"/>
                  </a:lnTo>
                  <a:lnTo>
                    <a:pt x="78" y="8"/>
                  </a:lnTo>
                  <a:lnTo>
                    <a:pt x="80" y="4"/>
                  </a:lnTo>
                  <a:lnTo>
                    <a:pt x="82"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546" name="Freeform 50"/>
            <p:cNvSpPr>
              <a:spLocks/>
            </p:cNvSpPr>
            <p:nvPr/>
          </p:nvSpPr>
          <p:spPr bwMode="auto">
            <a:xfrm>
              <a:off x="824" y="1482"/>
              <a:ext cx="118" cy="172"/>
            </a:xfrm>
            <a:custGeom>
              <a:avLst/>
              <a:gdLst>
                <a:gd name="T0" fmla="*/ 72 w 118"/>
                <a:gd name="T1" fmla="*/ 2 h 172"/>
                <a:gd name="T2" fmla="*/ 62 w 118"/>
                <a:gd name="T3" fmla="*/ 2 h 172"/>
                <a:gd name="T4" fmla="*/ 56 w 118"/>
                <a:gd name="T5" fmla="*/ 2 h 172"/>
                <a:gd name="T6" fmla="*/ 42 w 118"/>
                <a:gd name="T7" fmla="*/ 2 h 172"/>
                <a:gd name="T8" fmla="*/ 36 w 118"/>
                <a:gd name="T9" fmla="*/ 8 h 172"/>
                <a:gd name="T10" fmla="*/ 32 w 118"/>
                <a:gd name="T11" fmla="*/ 16 h 172"/>
                <a:gd name="T12" fmla="*/ 20 w 118"/>
                <a:gd name="T13" fmla="*/ 20 h 172"/>
                <a:gd name="T14" fmla="*/ 20 w 118"/>
                <a:gd name="T15" fmla="*/ 30 h 172"/>
                <a:gd name="T16" fmla="*/ 30 w 118"/>
                <a:gd name="T17" fmla="*/ 42 h 172"/>
                <a:gd name="T18" fmla="*/ 30 w 118"/>
                <a:gd name="T19" fmla="*/ 58 h 172"/>
                <a:gd name="T20" fmla="*/ 28 w 118"/>
                <a:gd name="T21" fmla="*/ 66 h 172"/>
                <a:gd name="T22" fmla="*/ 40 w 118"/>
                <a:gd name="T23" fmla="*/ 74 h 172"/>
                <a:gd name="T24" fmla="*/ 44 w 118"/>
                <a:gd name="T25" fmla="*/ 78 h 172"/>
                <a:gd name="T26" fmla="*/ 48 w 118"/>
                <a:gd name="T27" fmla="*/ 90 h 172"/>
                <a:gd name="T28" fmla="*/ 50 w 118"/>
                <a:gd name="T29" fmla="*/ 98 h 172"/>
                <a:gd name="T30" fmla="*/ 52 w 118"/>
                <a:gd name="T31" fmla="*/ 104 h 172"/>
                <a:gd name="T32" fmla="*/ 44 w 118"/>
                <a:gd name="T33" fmla="*/ 108 h 172"/>
                <a:gd name="T34" fmla="*/ 34 w 118"/>
                <a:gd name="T35" fmla="*/ 106 h 172"/>
                <a:gd name="T36" fmla="*/ 32 w 118"/>
                <a:gd name="T37" fmla="*/ 106 h 172"/>
                <a:gd name="T38" fmla="*/ 30 w 118"/>
                <a:gd name="T39" fmla="*/ 114 h 172"/>
                <a:gd name="T40" fmla="*/ 30 w 118"/>
                <a:gd name="T41" fmla="*/ 122 h 172"/>
                <a:gd name="T42" fmla="*/ 16 w 118"/>
                <a:gd name="T43" fmla="*/ 128 h 172"/>
                <a:gd name="T44" fmla="*/ 8 w 118"/>
                <a:gd name="T45" fmla="*/ 134 h 172"/>
                <a:gd name="T46" fmla="*/ 18 w 118"/>
                <a:gd name="T47" fmla="*/ 136 h 172"/>
                <a:gd name="T48" fmla="*/ 24 w 118"/>
                <a:gd name="T49" fmla="*/ 136 h 172"/>
                <a:gd name="T50" fmla="*/ 32 w 118"/>
                <a:gd name="T51" fmla="*/ 138 h 172"/>
                <a:gd name="T52" fmla="*/ 38 w 118"/>
                <a:gd name="T53" fmla="*/ 148 h 172"/>
                <a:gd name="T54" fmla="*/ 28 w 118"/>
                <a:gd name="T55" fmla="*/ 152 h 172"/>
                <a:gd name="T56" fmla="*/ 8 w 118"/>
                <a:gd name="T57" fmla="*/ 154 h 172"/>
                <a:gd name="T58" fmla="*/ 2 w 118"/>
                <a:gd name="T59" fmla="*/ 170 h 172"/>
                <a:gd name="T60" fmla="*/ 4 w 118"/>
                <a:gd name="T61" fmla="*/ 172 h 172"/>
                <a:gd name="T62" fmla="*/ 18 w 118"/>
                <a:gd name="T63" fmla="*/ 168 h 172"/>
                <a:gd name="T64" fmla="*/ 44 w 118"/>
                <a:gd name="T65" fmla="*/ 158 h 172"/>
                <a:gd name="T66" fmla="*/ 56 w 118"/>
                <a:gd name="T67" fmla="*/ 154 h 172"/>
                <a:gd name="T68" fmla="*/ 62 w 118"/>
                <a:gd name="T69" fmla="*/ 156 h 172"/>
                <a:gd name="T70" fmla="*/ 66 w 118"/>
                <a:gd name="T71" fmla="*/ 158 h 172"/>
                <a:gd name="T72" fmla="*/ 70 w 118"/>
                <a:gd name="T73" fmla="*/ 156 h 172"/>
                <a:gd name="T74" fmla="*/ 76 w 118"/>
                <a:gd name="T75" fmla="*/ 152 h 172"/>
                <a:gd name="T76" fmla="*/ 80 w 118"/>
                <a:gd name="T77" fmla="*/ 154 h 172"/>
                <a:gd name="T78" fmla="*/ 86 w 118"/>
                <a:gd name="T79" fmla="*/ 158 h 172"/>
                <a:gd name="T80" fmla="*/ 92 w 118"/>
                <a:gd name="T81" fmla="*/ 160 h 172"/>
                <a:gd name="T82" fmla="*/ 98 w 118"/>
                <a:gd name="T83" fmla="*/ 152 h 172"/>
                <a:gd name="T84" fmla="*/ 94 w 118"/>
                <a:gd name="T85" fmla="*/ 138 h 172"/>
                <a:gd name="T86" fmla="*/ 104 w 118"/>
                <a:gd name="T87" fmla="*/ 132 h 172"/>
                <a:gd name="T88" fmla="*/ 118 w 118"/>
                <a:gd name="T89" fmla="*/ 114 h 172"/>
                <a:gd name="T90" fmla="*/ 108 w 118"/>
                <a:gd name="T91" fmla="*/ 108 h 172"/>
                <a:gd name="T92" fmla="*/ 100 w 118"/>
                <a:gd name="T93" fmla="*/ 108 h 172"/>
                <a:gd name="T94" fmla="*/ 98 w 118"/>
                <a:gd name="T95" fmla="*/ 86 h 172"/>
                <a:gd name="T96" fmla="*/ 90 w 118"/>
                <a:gd name="T97" fmla="*/ 66 h 172"/>
                <a:gd name="T98" fmla="*/ 76 w 118"/>
                <a:gd name="T99" fmla="*/ 60 h 172"/>
                <a:gd name="T100" fmla="*/ 64 w 118"/>
                <a:gd name="T101" fmla="*/ 50 h 172"/>
                <a:gd name="T102" fmla="*/ 64 w 118"/>
                <a:gd name="T103" fmla="*/ 44 h 172"/>
                <a:gd name="T104" fmla="*/ 84 w 118"/>
                <a:gd name="T105" fmla="*/ 32 h 172"/>
                <a:gd name="T106" fmla="*/ 84 w 118"/>
                <a:gd name="T107" fmla="*/ 24 h 172"/>
                <a:gd name="T108" fmla="*/ 76 w 118"/>
                <a:gd name="T109" fmla="*/ 18 h 172"/>
                <a:gd name="T110" fmla="*/ 74 w 118"/>
                <a:gd name="T111" fmla="*/ 12 h 172"/>
                <a:gd name="T112" fmla="*/ 82 w 118"/>
                <a:gd name="T113" fmla="*/ 0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8" h="172">
                  <a:moveTo>
                    <a:pt x="82" y="0"/>
                  </a:moveTo>
                  <a:lnTo>
                    <a:pt x="82" y="0"/>
                  </a:lnTo>
                  <a:lnTo>
                    <a:pt x="72" y="2"/>
                  </a:lnTo>
                  <a:lnTo>
                    <a:pt x="64" y="2"/>
                  </a:lnTo>
                  <a:lnTo>
                    <a:pt x="64" y="2"/>
                  </a:lnTo>
                  <a:lnTo>
                    <a:pt x="62" y="2"/>
                  </a:lnTo>
                  <a:lnTo>
                    <a:pt x="62" y="2"/>
                  </a:lnTo>
                  <a:lnTo>
                    <a:pt x="56" y="2"/>
                  </a:lnTo>
                  <a:lnTo>
                    <a:pt x="56" y="2"/>
                  </a:lnTo>
                  <a:lnTo>
                    <a:pt x="48" y="2"/>
                  </a:lnTo>
                  <a:lnTo>
                    <a:pt x="48" y="2"/>
                  </a:lnTo>
                  <a:lnTo>
                    <a:pt x="42" y="2"/>
                  </a:lnTo>
                  <a:lnTo>
                    <a:pt x="42" y="2"/>
                  </a:lnTo>
                  <a:lnTo>
                    <a:pt x="38" y="6"/>
                  </a:lnTo>
                  <a:lnTo>
                    <a:pt x="36" y="8"/>
                  </a:lnTo>
                  <a:lnTo>
                    <a:pt x="34" y="12"/>
                  </a:lnTo>
                  <a:lnTo>
                    <a:pt x="32" y="16"/>
                  </a:lnTo>
                  <a:lnTo>
                    <a:pt x="32" y="16"/>
                  </a:lnTo>
                  <a:lnTo>
                    <a:pt x="28" y="18"/>
                  </a:lnTo>
                  <a:lnTo>
                    <a:pt x="24" y="20"/>
                  </a:lnTo>
                  <a:lnTo>
                    <a:pt x="20" y="20"/>
                  </a:lnTo>
                  <a:lnTo>
                    <a:pt x="18" y="26"/>
                  </a:lnTo>
                  <a:lnTo>
                    <a:pt x="18" y="26"/>
                  </a:lnTo>
                  <a:lnTo>
                    <a:pt x="20" y="30"/>
                  </a:lnTo>
                  <a:lnTo>
                    <a:pt x="22" y="34"/>
                  </a:lnTo>
                  <a:lnTo>
                    <a:pt x="30" y="42"/>
                  </a:lnTo>
                  <a:lnTo>
                    <a:pt x="30" y="42"/>
                  </a:lnTo>
                  <a:lnTo>
                    <a:pt x="34" y="48"/>
                  </a:lnTo>
                  <a:lnTo>
                    <a:pt x="34" y="54"/>
                  </a:lnTo>
                  <a:lnTo>
                    <a:pt x="30" y="58"/>
                  </a:lnTo>
                  <a:lnTo>
                    <a:pt x="24" y="64"/>
                  </a:lnTo>
                  <a:lnTo>
                    <a:pt x="24" y="64"/>
                  </a:lnTo>
                  <a:lnTo>
                    <a:pt x="28" y="66"/>
                  </a:lnTo>
                  <a:lnTo>
                    <a:pt x="34" y="68"/>
                  </a:lnTo>
                  <a:lnTo>
                    <a:pt x="38" y="72"/>
                  </a:lnTo>
                  <a:lnTo>
                    <a:pt x="40" y="74"/>
                  </a:lnTo>
                  <a:lnTo>
                    <a:pt x="38" y="76"/>
                  </a:lnTo>
                  <a:lnTo>
                    <a:pt x="38" y="76"/>
                  </a:lnTo>
                  <a:lnTo>
                    <a:pt x="44" y="78"/>
                  </a:lnTo>
                  <a:lnTo>
                    <a:pt x="48" y="82"/>
                  </a:lnTo>
                  <a:lnTo>
                    <a:pt x="48" y="88"/>
                  </a:lnTo>
                  <a:lnTo>
                    <a:pt x="48" y="90"/>
                  </a:lnTo>
                  <a:lnTo>
                    <a:pt x="44" y="92"/>
                  </a:lnTo>
                  <a:lnTo>
                    <a:pt x="44" y="92"/>
                  </a:lnTo>
                  <a:lnTo>
                    <a:pt x="50" y="98"/>
                  </a:lnTo>
                  <a:lnTo>
                    <a:pt x="52" y="100"/>
                  </a:lnTo>
                  <a:lnTo>
                    <a:pt x="52" y="104"/>
                  </a:lnTo>
                  <a:lnTo>
                    <a:pt x="52" y="104"/>
                  </a:lnTo>
                  <a:lnTo>
                    <a:pt x="48" y="106"/>
                  </a:lnTo>
                  <a:lnTo>
                    <a:pt x="44" y="108"/>
                  </a:lnTo>
                  <a:lnTo>
                    <a:pt x="44" y="108"/>
                  </a:lnTo>
                  <a:lnTo>
                    <a:pt x="38" y="106"/>
                  </a:lnTo>
                  <a:lnTo>
                    <a:pt x="38" y="106"/>
                  </a:lnTo>
                  <a:lnTo>
                    <a:pt x="34" y="106"/>
                  </a:lnTo>
                  <a:lnTo>
                    <a:pt x="34" y="106"/>
                  </a:lnTo>
                  <a:lnTo>
                    <a:pt x="32" y="106"/>
                  </a:lnTo>
                  <a:lnTo>
                    <a:pt x="32" y="106"/>
                  </a:lnTo>
                  <a:lnTo>
                    <a:pt x="26" y="110"/>
                  </a:lnTo>
                  <a:lnTo>
                    <a:pt x="28" y="112"/>
                  </a:lnTo>
                  <a:lnTo>
                    <a:pt x="30" y="114"/>
                  </a:lnTo>
                  <a:lnTo>
                    <a:pt x="32" y="118"/>
                  </a:lnTo>
                  <a:lnTo>
                    <a:pt x="32" y="118"/>
                  </a:lnTo>
                  <a:lnTo>
                    <a:pt x="30" y="122"/>
                  </a:lnTo>
                  <a:lnTo>
                    <a:pt x="26" y="124"/>
                  </a:lnTo>
                  <a:lnTo>
                    <a:pt x="16" y="128"/>
                  </a:lnTo>
                  <a:lnTo>
                    <a:pt x="16" y="128"/>
                  </a:lnTo>
                  <a:lnTo>
                    <a:pt x="8" y="132"/>
                  </a:lnTo>
                  <a:lnTo>
                    <a:pt x="8" y="134"/>
                  </a:lnTo>
                  <a:lnTo>
                    <a:pt x="8" y="134"/>
                  </a:lnTo>
                  <a:lnTo>
                    <a:pt x="12" y="136"/>
                  </a:lnTo>
                  <a:lnTo>
                    <a:pt x="18" y="136"/>
                  </a:lnTo>
                  <a:lnTo>
                    <a:pt x="18" y="136"/>
                  </a:lnTo>
                  <a:lnTo>
                    <a:pt x="20" y="136"/>
                  </a:lnTo>
                  <a:lnTo>
                    <a:pt x="20" y="136"/>
                  </a:lnTo>
                  <a:lnTo>
                    <a:pt x="24" y="136"/>
                  </a:lnTo>
                  <a:lnTo>
                    <a:pt x="24" y="136"/>
                  </a:lnTo>
                  <a:lnTo>
                    <a:pt x="32" y="138"/>
                  </a:lnTo>
                  <a:lnTo>
                    <a:pt x="32" y="138"/>
                  </a:lnTo>
                  <a:lnTo>
                    <a:pt x="38" y="140"/>
                  </a:lnTo>
                  <a:lnTo>
                    <a:pt x="38" y="144"/>
                  </a:lnTo>
                  <a:lnTo>
                    <a:pt x="38" y="148"/>
                  </a:lnTo>
                  <a:lnTo>
                    <a:pt x="32" y="150"/>
                  </a:lnTo>
                  <a:lnTo>
                    <a:pt x="32" y="150"/>
                  </a:lnTo>
                  <a:lnTo>
                    <a:pt x="28" y="152"/>
                  </a:lnTo>
                  <a:lnTo>
                    <a:pt x="20" y="154"/>
                  </a:lnTo>
                  <a:lnTo>
                    <a:pt x="8" y="154"/>
                  </a:lnTo>
                  <a:lnTo>
                    <a:pt x="8" y="154"/>
                  </a:lnTo>
                  <a:lnTo>
                    <a:pt x="2" y="164"/>
                  </a:lnTo>
                  <a:lnTo>
                    <a:pt x="0" y="168"/>
                  </a:lnTo>
                  <a:lnTo>
                    <a:pt x="2" y="170"/>
                  </a:lnTo>
                  <a:lnTo>
                    <a:pt x="2" y="172"/>
                  </a:lnTo>
                  <a:lnTo>
                    <a:pt x="2" y="172"/>
                  </a:lnTo>
                  <a:lnTo>
                    <a:pt x="4" y="172"/>
                  </a:lnTo>
                  <a:lnTo>
                    <a:pt x="4" y="172"/>
                  </a:lnTo>
                  <a:lnTo>
                    <a:pt x="10" y="172"/>
                  </a:lnTo>
                  <a:lnTo>
                    <a:pt x="18" y="168"/>
                  </a:lnTo>
                  <a:lnTo>
                    <a:pt x="32" y="164"/>
                  </a:lnTo>
                  <a:lnTo>
                    <a:pt x="32" y="164"/>
                  </a:lnTo>
                  <a:lnTo>
                    <a:pt x="44" y="158"/>
                  </a:lnTo>
                  <a:lnTo>
                    <a:pt x="50" y="156"/>
                  </a:lnTo>
                  <a:lnTo>
                    <a:pt x="56" y="154"/>
                  </a:lnTo>
                  <a:lnTo>
                    <a:pt x="56" y="154"/>
                  </a:lnTo>
                  <a:lnTo>
                    <a:pt x="58" y="154"/>
                  </a:lnTo>
                  <a:lnTo>
                    <a:pt x="58" y="154"/>
                  </a:lnTo>
                  <a:lnTo>
                    <a:pt x="62" y="156"/>
                  </a:lnTo>
                  <a:lnTo>
                    <a:pt x="66" y="158"/>
                  </a:lnTo>
                  <a:lnTo>
                    <a:pt x="66" y="158"/>
                  </a:lnTo>
                  <a:lnTo>
                    <a:pt x="66" y="158"/>
                  </a:lnTo>
                  <a:lnTo>
                    <a:pt x="66" y="158"/>
                  </a:lnTo>
                  <a:lnTo>
                    <a:pt x="70" y="158"/>
                  </a:lnTo>
                  <a:lnTo>
                    <a:pt x="70" y="156"/>
                  </a:lnTo>
                  <a:lnTo>
                    <a:pt x="72" y="154"/>
                  </a:lnTo>
                  <a:lnTo>
                    <a:pt x="76" y="152"/>
                  </a:lnTo>
                  <a:lnTo>
                    <a:pt x="76" y="152"/>
                  </a:lnTo>
                  <a:lnTo>
                    <a:pt x="76" y="152"/>
                  </a:lnTo>
                  <a:lnTo>
                    <a:pt x="76" y="152"/>
                  </a:lnTo>
                  <a:lnTo>
                    <a:pt x="80" y="154"/>
                  </a:lnTo>
                  <a:lnTo>
                    <a:pt x="82" y="156"/>
                  </a:lnTo>
                  <a:lnTo>
                    <a:pt x="82" y="156"/>
                  </a:lnTo>
                  <a:lnTo>
                    <a:pt x="86" y="158"/>
                  </a:lnTo>
                  <a:lnTo>
                    <a:pt x="90" y="160"/>
                  </a:lnTo>
                  <a:lnTo>
                    <a:pt x="90" y="160"/>
                  </a:lnTo>
                  <a:lnTo>
                    <a:pt x="92" y="160"/>
                  </a:lnTo>
                  <a:lnTo>
                    <a:pt x="92" y="160"/>
                  </a:lnTo>
                  <a:lnTo>
                    <a:pt x="98" y="156"/>
                  </a:lnTo>
                  <a:lnTo>
                    <a:pt x="98" y="152"/>
                  </a:lnTo>
                  <a:lnTo>
                    <a:pt x="96" y="142"/>
                  </a:lnTo>
                  <a:lnTo>
                    <a:pt x="96" y="142"/>
                  </a:lnTo>
                  <a:lnTo>
                    <a:pt x="94" y="138"/>
                  </a:lnTo>
                  <a:lnTo>
                    <a:pt x="94" y="136"/>
                  </a:lnTo>
                  <a:lnTo>
                    <a:pt x="104" y="132"/>
                  </a:lnTo>
                  <a:lnTo>
                    <a:pt x="104" y="132"/>
                  </a:lnTo>
                  <a:lnTo>
                    <a:pt x="114" y="124"/>
                  </a:lnTo>
                  <a:lnTo>
                    <a:pt x="116" y="120"/>
                  </a:lnTo>
                  <a:lnTo>
                    <a:pt x="118" y="114"/>
                  </a:lnTo>
                  <a:lnTo>
                    <a:pt x="118" y="114"/>
                  </a:lnTo>
                  <a:lnTo>
                    <a:pt x="112" y="110"/>
                  </a:lnTo>
                  <a:lnTo>
                    <a:pt x="108" y="108"/>
                  </a:lnTo>
                  <a:lnTo>
                    <a:pt x="104" y="108"/>
                  </a:lnTo>
                  <a:lnTo>
                    <a:pt x="104" y="108"/>
                  </a:lnTo>
                  <a:lnTo>
                    <a:pt x="100" y="108"/>
                  </a:lnTo>
                  <a:lnTo>
                    <a:pt x="100" y="108"/>
                  </a:lnTo>
                  <a:lnTo>
                    <a:pt x="100" y="96"/>
                  </a:lnTo>
                  <a:lnTo>
                    <a:pt x="98" y="86"/>
                  </a:lnTo>
                  <a:lnTo>
                    <a:pt x="98" y="86"/>
                  </a:lnTo>
                  <a:lnTo>
                    <a:pt x="94" y="76"/>
                  </a:lnTo>
                  <a:lnTo>
                    <a:pt x="90" y="66"/>
                  </a:lnTo>
                  <a:lnTo>
                    <a:pt x="90" y="66"/>
                  </a:lnTo>
                  <a:lnTo>
                    <a:pt x="84" y="62"/>
                  </a:lnTo>
                  <a:lnTo>
                    <a:pt x="76" y="60"/>
                  </a:lnTo>
                  <a:lnTo>
                    <a:pt x="68" y="56"/>
                  </a:lnTo>
                  <a:lnTo>
                    <a:pt x="64" y="50"/>
                  </a:lnTo>
                  <a:lnTo>
                    <a:pt x="64" y="50"/>
                  </a:lnTo>
                  <a:lnTo>
                    <a:pt x="62" y="48"/>
                  </a:lnTo>
                  <a:lnTo>
                    <a:pt x="64" y="44"/>
                  </a:lnTo>
                  <a:lnTo>
                    <a:pt x="64" y="44"/>
                  </a:lnTo>
                  <a:lnTo>
                    <a:pt x="70" y="40"/>
                  </a:lnTo>
                  <a:lnTo>
                    <a:pt x="78" y="36"/>
                  </a:lnTo>
                  <a:lnTo>
                    <a:pt x="84" y="32"/>
                  </a:lnTo>
                  <a:lnTo>
                    <a:pt x="86" y="28"/>
                  </a:lnTo>
                  <a:lnTo>
                    <a:pt x="84" y="24"/>
                  </a:lnTo>
                  <a:lnTo>
                    <a:pt x="84" y="24"/>
                  </a:lnTo>
                  <a:lnTo>
                    <a:pt x="82" y="22"/>
                  </a:lnTo>
                  <a:lnTo>
                    <a:pt x="78" y="20"/>
                  </a:lnTo>
                  <a:lnTo>
                    <a:pt x="76" y="18"/>
                  </a:lnTo>
                  <a:lnTo>
                    <a:pt x="74" y="16"/>
                  </a:lnTo>
                  <a:lnTo>
                    <a:pt x="74" y="16"/>
                  </a:lnTo>
                  <a:lnTo>
                    <a:pt x="74" y="12"/>
                  </a:lnTo>
                  <a:lnTo>
                    <a:pt x="78" y="8"/>
                  </a:lnTo>
                  <a:lnTo>
                    <a:pt x="80" y="4"/>
                  </a:lnTo>
                  <a:lnTo>
                    <a:pt x="8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547" name="Freeform 51"/>
            <p:cNvSpPr>
              <a:spLocks/>
            </p:cNvSpPr>
            <p:nvPr/>
          </p:nvSpPr>
          <p:spPr bwMode="auto">
            <a:xfrm>
              <a:off x="758" y="1544"/>
              <a:ext cx="88" cy="82"/>
            </a:xfrm>
            <a:custGeom>
              <a:avLst/>
              <a:gdLst>
                <a:gd name="T0" fmla="*/ 66 w 88"/>
                <a:gd name="T1" fmla="*/ 0 h 82"/>
                <a:gd name="T2" fmla="*/ 66 w 88"/>
                <a:gd name="T3" fmla="*/ 0 h 82"/>
                <a:gd name="T4" fmla="*/ 60 w 88"/>
                <a:gd name="T5" fmla="*/ 2 h 82"/>
                <a:gd name="T6" fmla="*/ 52 w 88"/>
                <a:gd name="T7" fmla="*/ 8 h 82"/>
                <a:gd name="T8" fmla="*/ 52 w 88"/>
                <a:gd name="T9" fmla="*/ 8 h 82"/>
                <a:gd name="T10" fmla="*/ 46 w 88"/>
                <a:gd name="T11" fmla="*/ 16 h 82"/>
                <a:gd name="T12" fmla="*/ 42 w 88"/>
                <a:gd name="T13" fmla="*/ 18 h 82"/>
                <a:gd name="T14" fmla="*/ 38 w 88"/>
                <a:gd name="T15" fmla="*/ 22 h 82"/>
                <a:gd name="T16" fmla="*/ 38 w 88"/>
                <a:gd name="T17" fmla="*/ 22 h 82"/>
                <a:gd name="T18" fmla="*/ 32 w 88"/>
                <a:gd name="T19" fmla="*/ 24 h 82"/>
                <a:gd name="T20" fmla="*/ 26 w 88"/>
                <a:gd name="T21" fmla="*/ 24 h 82"/>
                <a:gd name="T22" fmla="*/ 20 w 88"/>
                <a:gd name="T23" fmla="*/ 26 h 82"/>
                <a:gd name="T24" fmla="*/ 16 w 88"/>
                <a:gd name="T25" fmla="*/ 30 h 82"/>
                <a:gd name="T26" fmla="*/ 16 w 88"/>
                <a:gd name="T27" fmla="*/ 30 h 82"/>
                <a:gd name="T28" fmla="*/ 16 w 88"/>
                <a:gd name="T29" fmla="*/ 36 h 82"/>
                <a:gd name="T30" fmla="*/ 20 w 88"/>
                <a:gd name="T31" fmla="*/ 38 h 82"/>
                <a:gd name="T32" fmla="*/ 30 w 88"/>
                <a:gd name="T33" fmla="*/ 42 h 82"/>
                <a:gd name="T34" fmla="*/ 36 w 88"/>
                <a:gd name="T35" fmla="*/ 42 h 82"/>
                <a:gd name="T36" fmla="*/ 38 w 88"/>
                <a:gd name="T37" fmla="*/ 44 h 82"/>
                <a:gd name="T38" fmla="*/ 36 w 88"/>
                <a:gd name="T39" fmla="*/ 48 h 82"/>
                <a:gd name="T40" fmla="*/ 30 w 88"/>
                <a:gd name="T41" fmla="*/ 52 h 82"/>
                <a:gd name="T42" fmla="*/ 30 w 88"/>
                <a:gd name="T43" fmla="*/ 52 h 82"/>
                <a:gd name="T44" fmla="*/ 20 w 88"/>
                <a:gd name="T45" fmla="*/ 58 h 82"/>
                <a:gd name="T46" fmla="*/ 6 w 88"/>
                <a:gd name="T47" fmla="*/ 64 h 82"/>
                <a:gd name="T48" fmla="*/ 2 w 88"/>
                <a:gd name="T49" fmla="*/ 68 h 82"/>
                <a:gd name="T50" fmla="*/ 0 w 88"/>
                <a:gd name="T51" fmla="*/ 72 h 82"/>
                <a:gd name="T52" fmla="*/ 0 w 88"/>
                <a:gd name="T53" fmla="*/ 76 h 82"/>
                <a:gd name="T54" fmla="*/ 6 w 88"/>
                <a:gd name="T55" fmla="*/ 80 h 82"/>
                <a:gd name="T56" fmla="*/ 6 w 88"/>
                <a:gd name="T57" fmla="*/ 80 h 82"/>
                <a:gd name="T58" fmla="*/ 10 w 88"/>
                <a:gd name="T59" fmla="*/ 82 h 82"/>
                <a:gd name="T60" fmla="*/ 10 w 88"/>
                <a:gd name="T61" fmla="*/ 82 h 82"/>
                <a:gd name="T62" fmla="*/ 18 w 88"/>
                <a:gd name="T63" fmla="*/ 80 h 82"/>
                <a:gd name="T64" fmla="*/ 28 w 88"/>
                <a:gd name="T65" fmla="*/ 74 h 82"/>
                <a:gd name="T66" fmla="*/ 28 w 88"/>
                <a:gd name="T67" fmla="*/ 74 h 82"/>
                <a:gd name="T68" fmla="*/ 40 w 88"/>
                <a:gd name="T69" fmla="*/ 72 h 82"/>
                <a:gd name="T70" fmla="*/ 44 w 88"/>
                <a:gd name="T71" fmla="*/ 70 h 82"/>
                <a:gd name="T72" fmla="*/ 50 w 88"/>
                <a:gd name="T73" fmla="*/ 66 h 82"/>
                <a:gd name="T74" fmla="*/ 50 w 88"/>
                <a:gd name="T75" fmla="*/ 66 h 82"/>
                <a:gd name="T76" fmla="*/ 66 w 88"/>
                <a:gd name="T77" fmla="*/ 56 h 82"/>
                <a:gd name="T78" fmla="*/ 66 w 88"/>
                <a:gd name="T79" fmla="*/ 56 h 82"/>
                <a:gd name="T80" fmla="*/ 70 w 88"/>
                <a:gd name="T81" fmla="*/ 54 h 82"/>
                <a:gd name="T82" fmla="*/ 72 w 88"/>
                <a:gd name="T83" fmla="*/ 50 h 82"/>
                <a:gd name="T84" fmla="*/ 72 w 88"/>
                <a:gd name="T85" fmla="*/ 48 h 82"/>
                <a:gd name="T86" fmla="*/ 70 w 88"/>
                <a:gd name="T87" fmla="*/ 44 h 82"/>
                <a:gd name="T88" fmla="*/ 70 w 88"/>
                <a:gd name="T89" fmla="*/ 44 h 82"/>
                <a:gd name="T90" fmla="*/ 68 w 88"/>
                <a:gd name="T91" fmla="*/ 38 h 82"/>
                <a:gd name="T92" fmla="*/ 68 w 88"/>
                <a:gd name="T93" fmla="*/ 36 h 82"/>
                <a:gd name="T94" fmla="*/ 70 w 88"/>
                <a:gd name="T95" fmla="*/ 32 h 82"/>
                <a:gd name="T96" fmla="*/ 72 w 88"/>
                <a:gd name="T97" fmla="*/ 30 h 82"/>
                <a:gd name="T98" fmla="*/ 88 w 88"/>
                <a:gd name="T99" fmla="*/ 22 h 82"/>
                <a:gd name="T100" fmla="*/ 88 w 88"/>
                <a:gd name="T101" fmla="*/ 22 h 82"/>
                <a:gd name="T102" fmla="*/ 84 w 88"/>
                <a:gd name="T103" fmla="*/ 18 h 82"/>
                <a:gd name="T104" fmla="*/ 78 w 88"/>
                <a:gd name="T105" fmla="*/ 10 h 82"/>
                <a:gd name="T106" fmla="*/ 72 w 88"/>
                <a:gd name="T107" fmla="*/ 4 h 82"/>
                <a:gd name="T108" fmla="*/ 68 w 88"/>
                <a:gd name="T109" fmla="*/ 2 h 82"/>
                <a:gd name="T110" fmla="*/ 66 w 88"/>
                <a:gd name="T111"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8" h="82">
                  <a:moveTo>
                    <a:pt x="66" y="0"/>
                  </a:moveTo>
                  <a:lnTo>
                    <a:pt x="66" y="0"/>
                  </a:lnTo>
                  <a:lnTo>
                    <a:pt x="60" y="2"/>
                  </a:lnTo>
                  <a:lnTo>
                    <a:pt x="52" y="8"/>
                  </a:lnTo>
                  <a:lnTo>
                    <a:pt x="52" y="8"/>
                  </a:lnTo>
                  <a:lnTo>
                    <a:pt x="46" y="16"/>
                  </a:lnTo>
                  <a:lnTo>
                    <a:pt x="42" y="18"/>
                  </a:lnTo>
                  <a:lnTo>
                    <a:pt x="38" y="22"/>
                  </a:lnTo>
                  <a:lnTo>
                    <a:pt x="38" y="22"/>
                  </a:lnTo>
                  <a:lnTo>
                    <a:pt x="32" y="24"/>
                  </a:lnTo>
                  <a:lnTo>
                    <a:pt x="26" y="24"/>
                  </a:lnTo>
                  <a:lnTo>
                    <a:pt x="20" y="26"/>
                  </a:lnTo>
                  <a:lnTo>
                    <a:pt x="16" y="30"/>
                  </a:lnTo>
                  <a:lnTo>
                    <a:pt x="16" y="30"/>
                  </a:lnTo>
                  <a:lnTo>
                    <a:pt x="16" y="36"/>
                  </a:lnTo>
                  <a:lnTo>
                    <a:pt x="20" y="38"/>
                  </a:lnTo>
                  <a:lnTo>
                    <a:pt x="30" y="42"/>
                  </a:lnTo>
                  <a:lnTo>
                    <a:pt x="36" y="42"/>
                  </a:lnTo>
                  <a:lnTo>
                    <a:pt x="38" y="44"/>
                  </a:lnTo>
                  <a:lnTo>
                    <a:pt x="36" y="48"/>
                  </a:lnTo>
                  <a:lnTo>
                    <a:pt x="30" y="52"/>
                  </a:lnTo>
                  <a:lnTo>
                    <a:pt x="30" y="52"/>
                  </a:lnTo>
                  <a:lnTo>
                    <a:pt x="20" y="58"/>
                  </a:lnTo>
                  <a:lnTo>
                    <a:pt x="6" y="64"/>
                  </a:lnTo>
                  <a:lnTo>
                    <a:pt x="2" y="68"/>
                  </a:lnTo>
                  <a:lnTo>
                    <a:pt x="0" y="72"/>
                  </a:lnTo>
                  <a:lnTo>
                    <a:pt x="0" y="76"/>
                  </a:lnTo>
                  <a:lnTo>
                    <a:pt x="6" y="80"/>
                  </a:lnTo>
                  <a:lnTo>
                    <a:pt x="6" y="80"/>
                  </a:lnTo>
                  <a:lnTo>
                    <a:pt x="10" y="82"/>
                  </a:lnTo>
                  <a:lnTo>
                    <a:pt x="10" y="82"/>
                  </a:lnTo>
                  <a:lnTo>
                    <a:pt x="18" y="80"/>
                  </a:lnTo>
                  <a:lnTo>
                    <a:pt x="28" y="74"/>
                  </a:lnTo>
                  <a:lnTo>
                    <a:pt x="28" y="74"/>
                  </a:lnTo>
                  <a:lnTo>
                    <a:pt x="40" y="72"/>
                  </a:lnTo>
                  <a:lnTo>
                    <a:pt x="44" y="70"/>
                  </a:lnTo>
                  <a:lnTo>
                    <a:pt x="50" y="66"/>
                  </a:lnTo>
                  <a:lnTo>
                    <a:pt x="50" y="66"/>
                  </a:lnTo>
                  <a:lnTo>
                    <a:pt x="66" y="56"/>
                  </a:lnTo>
                  <a:lnTo>
                    <a:pt x="66" y="56"/>
                  </a:lnTo>
                  <a:lnTo>
                    <a:pt x="70" y="54"/>
                  </a:lnTo>
                  <a:lnTo>
                    <a:pt x="72" y="50"/>
                  </a:lnTo>
                  <a:lnTo>
                    <a:pt x="72" y="48"/>
                  </a:lnTo>
                  <a:lnTo>
                    <a:pt x="70" y="44"/>
                  </a:lnTo>
                  <a:lnTo>
                    <a:pt x="70" y="44"/>
                  </a:lnTo>
                  <a:lnTo>
                    <a:pt x="68" y="38"/>
                  </a:lnTo>
                  <a:lnTo>
                    <a:pt x="68" y="36"/>
                  </a:lnTo>
                  <a:lnTo>
                    <a:pt x="70" y="32"/>
                  </a:lnTo>
                  <a:lnTo>
                    <a:pt x="72" y="30"/>
                  </a:lnTo>
                  <a:lnTo>
                    <a:pt x="88" y="22"/>
                  </a:lnTo>
                  <a:lnTo>
                    <a:pt x="88" y="22"/>
                  </a:lnTo>
                  <a:lnTo>
                    <a:pt x="84" y="18"/>
                  </a:lnTo>
                  <a:lnTo>
                    <a:pt x="78" y="10"/>
                  </a:lnTo>
                  <a:lnTo>
                    <a:pt x="72" y="4"/>
                  </a:lnTo>
                  <a:lnTo>
                    <a:pt x="68" y="2"/>
                  </a:lnTo>
                  <a:lnTo>
                    <a:pt x="66"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548" name="Freeform 52"/>
            <p:cNvSpPr>
              <a:spLocks/>
            </p:cNvSpPr>
            <p:nvPr/>
          </p:nvSpPr>
          <p:spPr bwMode="auto">
            <a:xfrm>
              <a:off x="758" y="1544"/>
              <a:ext cx="88" cy="82"/>
            </a:xfrm>
            <a:custGeom>
              <a:avLst/>
              <a:gdLst>
                <a:gd name="T0" fmla="*/ 66 w 88"/>
                <a:gd name="T1" fmla="*/ 0 h 82"/>
                <a:gd name="T2" fmla="*/ 66 w 88"/>
                <a:gd name="T3" fmla="*/ 0 h 82"/>
                <a:gd name="T4" fmla="*/ 60 w 88"/>
                <a:gd name="T5" fmla="*/ 2 h 82"/>
                <a:gd name="T6" fmla="*/ 52 w 88"/>
                <a:gd name="T7" fmla="*/ 8 h 82"/>
                <a:gd name="T8" fmla="*/ 52 w 88"/>
                <a:gd name="T9" fmla="*/ 8 h 82"/>
                <a:gd name="T10" fmla="*/ 46 w 88"/>
                <a:gd name="T11" fmla="*/ 16 h 82"/>
                <a:gd name="T12" fmla="*/ 42 w 88"/>
                <a:gd name="T13" fmla="*/ 18 h 82"/>
                <a:gd name="T14" fmla="*/ 38 w 88"/>
                <a:gd name="T15" fmla="*/ 22 h 82"/>
                <a:gd name="T16" fmla="*/ 38 w 88"/>
                <a:gd name="T17" fmla="*/ 22 h 82"/>
                <a:gd name="T18" fmla="*/ 32 w 88"/>
                <a:gd name="T19" fmla="*/ 24 h 82"/>
                <a:gd name="T20" fmla="*/ 26 w 88"/>
                <a:gd name="T21" fmla="*/ 24 h 82"/>
                <a:gd name="T22" fmla="*/ 20 w 88"/>
                <a:gd name="T23" fmla="*/ 26 h 82"/>
                <a:gd name="T24" fmla="*/ 16 w 88"/>
                <a:gd name="T25" fmla="*/ 30 h 82"/>
                <a:gd name="T26" fmla="*/ 16 w 88"/>
                <a:gd name="T27" fmla="*/ 30 h 82"/>
                <a:gd name="T28" fmla="*/ 16 w 88"/>
                <a:gd name="T29" fmla="*/ 36 h 82"/>
                <a:gd name="T30" fmla="*/ 20 w 88"/>
                <a:gd name="T31" fmla="*/ 38 h 82"/>
                <a:gd name="T32" fmla="*/ 30 w 88"/>
                <a:gd name="T33" fmla="*/ 42 h 82"/>
                <a:gd name="T34" fmla="*/ 36 w 88"/>
                <a:gd name="T35" fmla="*/ 42 h 82"/>
                <a:gd name="T36" fmla="*/ 38 w 88"/>
                <a:gd name="T37" fmla="*/ 44 h 82"/>
                <a:gd name="T38" fmla="*/ 36 w 88"/>
                <a:gd name="T39" fmla="*/ 48 h 82"/>
                <a:gd name="T40" fmla="*/ 30 w 88"/>
                <a:gd name="T41" fmla="*/ 52 h 82"/>
                <a:gd name="T42" fmla="*/ 30 w 88"/>
                <a:gd name="T43" fmla="*/ 52 h 82"/>
                <a:gd name="T44" fmla="*/ 20 w 88"/>
                <a:gd name="T45" fmla="*/ 58 h 82"/>
                <a:gd name="T46" fmla="*/ 6 w 88"/>
                <a:gd name="T47" fmla="*/ 64 h 82"/>
                <a:gd name="T48" fmla="*/ 2 w 88"/>
                <a:gd name="T49" fmla="*/ 68 h 82"/>
                <a:gd name="T50" fmla="*/ 0 w 88"/>
                <a:gd name="T51" fmla="*/ 72 h 82"/>
                <a:gd name="T52" fmla="*/ 0 w 88"/>
                <a:gd name="T53" fmla="*/ 76 h 82"/>
                <a:gd name="T54" fmla="*/ 6 w 88"/>
                <a:gd name="T55" fmla="*/ 80 h 82"/>
                <a:gd name="T56" fmla="*/ 6 w 88"/>
                <a:gd name="T57" fmla="*/ 80 h 82"/>
                <a:gd name="T58" fmla="*/ 10 w 88"/>
                <a:gd name="T59" fmla="*/ 82 h 82"/>
                <a:gd name="T60" fmla="*/ 10 w 88"/>
                <a:gd name="T61" fmla="*/ 82 h 82"/>
                <a:gd name="T62" fmla="*/ 18 w 88"/>
                <a:gd name="T63" fmla="*/ 80 h 82"/>
                <a:gd name="T64" fmla="*/ 28 w 88"/>
                <a:gd name="T65" fmla="*/ 74 h 82"/>
                <a:gd name="T66" fmla="*/ 28 w 88"/>
                <a:gd name="T67" fmla="*/ 74 h 82"/>
                <a:gd name="T68" fmla="*/ 40 w 88"/>
                <a:gd name="T69" fmla="*/ 72 h 82"/>
                <a:gd name="T70" fmla="*/ 44 w 88"/>
                <a:gd name="T71" fmla="*/ 70 h 82"/>
                <a:gd name="T72" fmla="*/ 50 w 88"/>
                <a:gd name="T73" fmla="*/ 66 h 82"/>
                <a:gd name="T74" fmla="*/ 50 w 88"/>
                <a:gd name="T75" fmla="*/ 66 h 82"/>
                <a:gd name="T76" fmla="*/ 66 w 88"/>
                <a:gd name="T77" fmla="*/ 56 h 82"/>
                <a:gd name="T78" fmla="*/ 66 w 88"/>
                <a:gd name="T79" fmla="*/ 56 h 82"/>
                <a:gd name="T80" fmla="*/ 70 w 88"/>
                <a:gd name="T81" fmla="*/ 54 h 82"/>
                <a:gd name="T82" fmla="*/ 72 w 88"/>
                <a:gd name="T83" fmla="*/ 50 h 82"/>
                <a:gd name="T84" fmla="*/ 72 w 88"/>
                <a:gd name="T85" fmla="*/ 48 h 82"/>
                <a:gd name="T86" fmla="*/ 70 w 88"/>
                <a:gd name="T87" fmla="*/ 44 h 82"/>
                <a:gd name="T88" fmla="*/ 70 w 88"/>
                <a:gd name="T89" fmla="*/ 44 h 82"/>
                <a:gd name="T90" fmla="*/ 68 w 88"/>
                <a:gd name="T91" fmla="*/ 38 h 82"/>
                <a:gd name="T92" fmla="*/ 68 w 88"/>
                <a:gd name="T93" fmla="*/ 36 h 82"/>
                <a:gd name="T94" fmla="*/ 70 w 88"/>
                <a:gd name="T95" fmla="*/ 32 h 82"/>
                <a:gd name="T96" fmla="*/ 72 w 88"/>
                <a:gd name="T97" fmla="*/ 30 h 82"/>
                <a:gd name="T98" fmla="*/ 88 w 88"/>
                <a:gd name="T99" fmla="*/ 22 h 82"/>
                <a:gd name="T100" fmla="*/ 88 w 88"/>
                <a:gd name="T101" fmla="*/ 22 h 82"/>
                <a:gd name="T102" fmla="*/ 84 w 88"/>
                <a:gd name="T103" fmla="*/ 18 h 82"/>
                <a:gd name="T104" fmla="*/ 78 w 88"/>
                <a:gd name="T105" fmla="*/ 10 h 82"/>
                <a:gd name="T106" fmla="*/ 72 w 88"/>
                <a:gd name="T107" fmla="*/ 4 h 82"/>
                <a:gd name="T108" fmla="*/ 68 w 88"/>
                <a:gd name="T109" fmla="*/ 2 h 82"/>
                <a:gd name="T110" fmla="*/ 66 w 88"/>
                <a:gd name="T111"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8" h="82">
                  <a:moveTo>
                    <a:pt x="66" y="0"/>
                  </a:moveTo>
                  <a:lnTo>
                    <a:pt x="66" y="0"/>
                  </a:lnTo>
                  <a:lnTo>
                    <a:pt x="60" y="2"/>
                  </a:lnTo>
                  <a:lnTo>
                    <a:pt x="52" y="8"/>
                  </a:lnTo>
                  <a:lnTo>
                    <a:pt x="52" y="8"/>
                  </a:lnTo>
                  <a:lnTo>
                    <a:pt x="46" y="16"/>
                  </a:lnTo>
                  <a:lnTo>
                    <a:pt x="42" y="18"/>
                  </a:lnTo>
                  <a:lnTo>
                    <a:pt x="38" y="22"/>
                  </a:lnTo>
                  <a:lnTo>
                    <a:pt x="38" y="22"/>
                  </a:lnTo>
                  <a:lnTo>
                    <a:pt x="32" y="24"/>
                  </a:lnTo>
                  <a:lnTo>
                    <a:pt x="26" y="24"/>
                  </a:lnTo>
                  <a:lnTo>
                    <a:pt x="20" y="26"/>
                  </a:lnTo>
                  <a:lnTo>
                    <a:pt x="16" y="30"/>
                  </a:lnTo>
                  <a:lnTo>
                    <a:pt x="16" y="30"/>
                  </a:lnTo>
                  <a:lnTo>
                    <a:pt x="16" y="36"/>
                  </a:lnTo>
                  <a:lnTo>
                    <a:pt x="20" y="38"/>
                  </a:lnTo>
                  <a:lnTo>
                    <a:pt x="30" y="42"/>
                  </a:lnTo>
                  <a:lnTo>
                    <a:pt x="36" y="42"/>
                  </a:lnTo>
                  <a:lnTo>
                    <a:pt x="38" y="44"/>
                  </a:lnTo>
                  <a:lnTo>
                    <a:pt x="36" y="48"/>
                  </a:lnTo>
                  <a:lnTo>
                    <a:pt x="30" y="52"/>
                  </a:lnTo>
                  <a:lnTo>
                    <a:pt x="30" y="52"/>
                  </a:lnTo>
                  <a:lnTo>
                    <a:pt x="20" y="58"/>
                  </a:lnTo>
                  <a:lnTo>
                    <a:pt x="6" y="64"/>
                  </a:lnTo>
                  <a:lnTo>
                    <a:pt x="2" y="68"/>
                  </a:lnTo>
                  <a:lnTo>
                    <a:pt x="0" y="72"/>
                  </a:lnTo>
                  <a:lnTo>
                    <a:pt x="0" y="76"/>
                  </a:lnTo>
                  <a:lnTo>
                    <a:pt x="6" y="80"/>
                  </a:lnTo>
                  <a:lnTo>
                    <a:pt x="6" y="80"/>
                  </a:lnTo>
                  <a:lnTo>
                    <a:pt x="10" y="82"/>
                  </a:lnTo>
                  <a:lnTo>
                    <a:pt x="10" y="82"/>
                  </a:lnTo>
                  <a:lnTo>
                    <a:pt x="18" y="80"/>
                  </a:lnTo>
                  <a:lnTo>
                    <a:pt x="28" y="74"/>
                  </a:lnTo>
                  <a:lnTo>
                    <a:pt x="28" y="74"/>
                  </a:lnTo>
                  <a:lnTo>
                    <a:pt x="40" y="72"/>
                  </a:lnTo>
                  <a:lnTo>
                    <a:pt x="44" y="70"/>
                  </a:lnTo>
                  <a:lnTo>
                    <a:pt x="50" y="66"/>
                  </a:lnTo>
                  <a:lnTo>
                    <a:pt x="50" y="66"/>
                  </a:lnTo>
                  <a:lnTo>
                    <a:pt x="66" y="56"/>
                  </a:lnTo>
                  <a:lnTo>
                    <a:pt x="66" y="56"/>
                  </a:lnTo>
                  <a:lnTo>
                    <a:pt x="70" y="54"/>
                  </a:lnTo>
                  <a:lnTo>
                    <a:pt x="72" y="50"/>
                  </a:lnTo>
                  <a:lnTo>
                    <a:pt x="72" y="48"/>
                  </a:lnTo>
                  <a:lnTo>
                    <a:pt x="70" y="44"/>
                  </a:lnTo>
                  <a:lnTo>
                    <a:pt x="70" y="44"/>
                  </a:lnTo>
                  <a:lnTo>
                    <a:pt x="68" y="38"/>
                  </a:lnTo>
                  <a:lnTo>
                    <a:pt x="68" y="36"/>
                  </a:lnTo>
                  <a:lnTo>
                    <a:pt x="70" y="32"/>
                  </a:lnTo>
                  <a:lnTo>
                    <a:pt x="72" y="30"/>
                  </a:lnTo>
                  <a:lnTo>
                    <a:pt x="88" y="22"/>
                  </a:lnTo>
                  <a:lnTo>
                    <a:pt x="88" y="22"/>
                  </a:lnTo>
                  <a:lnTo>
                    <a:pt x="84" y="18"/>
                  </a:lnTo>
                  <a:lnTo>
                    <a:pt x="78" y="10"/>
                  </a:lnTo>
                  <a:lnTo>
                    <a:pt x="72" y="4"/>
                  </a:lnTo>
                  <a:lnTo>
                    <a:pt x="68" y="2"/>
                  </a:lnTo>
                  <a:lnTo>
                    <a:pt x="6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549" name="Freeform 53"/>
            <p:cNvSpPr>
              <a:spLocks/>
            </p:cNvSpPr>
            <p:nvPr/>
          </p:nvSpPr>
          <p:spPr bwMode="auto">
            <a:xfrm>
              <a:off x="3250" y="1274"/>
              <a:ext cx="60" cy="20"/>
            </a:xfrm>
            <a:custGeom>
              <a:avLst/>
              <a:gdLst>
                <a:gd name="T0" fmla="*/ 44 w 60"/>
                <a:gd name="T1" fmla="*/ 0 h 20"/>
                <a:gd name="T2" fmla="*/ 44 w 60"/>
                <a:gd name="T3" fmla="*/ 0 h 20"/>
                <a:gd name="T4" fmla="*/ 34 w 60"/>
                <a:gd name="T5" fmla="*/ 0 h 20"/>
                <a:gd name="T6" fmla="*/ 26 w 60"/>
                <a:gd name="T7" fmla="*/ 2 h 20"/>
                <a:gd name="T8" fmla="*/ 12 w 60"/>
                <a:gd name="T9" fmla="*/ 6 h 20"/>
                <a:gd name="T10" fmla="*/ 12 w 60"/>
                <a:gd name="T11" fmla="*/ 6 h 20"/>
                <a:gd name="T12" fmla="*/ 4 w 60"/>
                <a:gd name="T13" fmla="*/ 8 h 20"/>
                <a:gd name="T14" fmla="*/ 0 w 60"/>
                <a:gd name="T15" fmla="*/ 10 h 20"/>
                <a:gd name="T16" fmla="*/ 0 w 60"/>
                <a:gd name="T17" fmla="*/ 14 h 20"/>
                <a:gd name="T18" fmla="*/ 0 w 60"/>
                <a:gd name="T19" fmla="*/ 14 h 20"/>
                <a:gd name="T20" fmla="*/ 2 w 60"/>
                <a:gd name="T21" fmla="*/ 18 h 20"/>
                <a:gd name="T22" fmla="*/ 4 w 60"/>
                <a:gd name="T23" fmla="*/ 20 h 20"/>
                <a:gd name="T24" fmla="*/ 10 w 60"/>
                <a:gd name="T25" fmla="*/ 20 h 20"/>
                <a:gd name="T26" fmla="*/ 10 w 60"/>
                <a:gd name="T27" fmla="*/ 20 h 20"/>
                <a:gd name="T28" fmla="*/ 24 w 60"/>
                <a:gd name="T29" fmla="*/ 20 h 20"/>
                <a:gd name="T30" fmla="*/ 24 w 60"/>
                <a:gd name="T31" fmla="*/ 20 h 20"/>
                <a:gd name="T32" fmla="*/ 34 w 60"/>
                <a:gd name="T33" fmla="*/ 18 h 20"/>
                <a:gd name="T34" fmla="*/ 34 w 60"/>
                <a:gd name="T35" fmla="*/ 18 h 20"/>
                <a:gd name="T36" fmla="*/ 36 w 60"/>
                <a:gd name="T37" fmla="*/ 18 h 20"/>
                <a:gd name="T38" fmla="*/ 36 w 60"/>
                <a:gd name="T39" fmla="*/ 18 h 20"/>
                <a:gd name="T40" fmla="*/ 52 w 60"/>
                <a:gd name="T41" fmla="*/ 20 h 20"/>
                <a:gd name="T42" fmla="*/ 52 w 60"/>
                <a:gd name="T43" fmla="*/ 20 h 20"/>
                <a:gd name="T44" fmla="*/ 54 w 60"/>
                <a:gd name="T45" fmla="*/ 20 h 20"/>
                <a:gd name="T46" fmla="*/ 58 w 60"/>
                <a:gd name="T47" fmla="*/ 18 h 20"/>
                <a:gd name="T48" fmla="*/ 60 w 60"/>
                <a:gd name="T49" fmla="*/ 16 h 20"/>
                <a:gd name="T50" fmla="*/ 60 w 60"/>
                <a:gd name="T51" fmla="*/ 12 h 20"/>
                <a:gd name="T52" fmla="*/ 60 w 60"/>
                <a:gd name="T53" fmla="*/ 12 h 20"/>
                <a:gd name="T54" fmla="*/ 58 w 60"/>
                <a:gd name="T55" fmla="*/ 6 h 20"/>
                <a:gd name="T56" fmla="*/ 56 w 60"/>
                <a:gd name="T57" fmla="*/ 2 h 20"/>
                <a:gd name="T58" fmla="*/ 50 w 60"/>
                <a:gd name="T59" fmla="*/ 0 h 20"/>
                <a:gd name="T60" fmla="*/ 44 w 60"/>
                <a:gd name="T61"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60" h="20">
                  <a:moveTo>
                    <a:pt x="44" y="0"/>
                  </a:moveTo>
                  <a:lnTo>
                    <a:pt x="44" y="0"/>
                  </a:lnTo>
                  <a:lnTo>
                    <a:pt x="34" y="0"/>
                  </a:lnTo>
                  <a:lnTo>
                    <a:pt x="26" y="2"/>
                  </a:lnTo>
                  <a:lnTo>
                    <a:pt x="12" y="6"/>
                  </a:lnTo>
                  <a:lnTo>
                    <a:pt x="12" y="6"/>
                  </a:lnTo>
                  <a:lnTo>
                    <a:pt x="4" y="8"/>
                  </a:lnTo>
                  <a:lnTo>
                    <a:pt x="0" y="10"/>
                  </a:lnTo>
                  <a:lnTo>
                    <a:pt x="0" y="14"/>
                  </a:lnTo>
                  <a:lnTo>
                    <a:pt x="0" y="14"/>
                  </a:lnTo>
                  <a:lnTo>
                    <a:pt x="2" y="18"/>
                  </a:lnTo>
                  <a:lnTo>
                    <a:pt x="4" y="20"/>
                  </a:lnTo>
                  <a:lnTo>
                    <a:pt x="10" y="20"/>
                  </a:lnTo>
                  <a:lnTo>
                    <a:pt x="10" y="20"/>
                  </a:lnTo>
                  <a:lnTo>
                    <a:pt x="24" y="20"/>
                  </a:lnTo>
                  <a:lnTo>
                    <a:pt x="24" y="20"/>
                  </a:lnTo>
                  <a:lnTo>
                    <a:pt x="34" y="18"/>
                  </a:lnTo>
                  <a:lnTo>
                    <a:pt x="34" y="18"/>
                  </a:lnTo>
                  <a:lnTo>
                    <a:pt x="36" y="18"/>
                  </a:lnTo>
                  <a:lnTo>
                    <a:pt x="36" y="18"/>
                  </a:lnTo>
                  <a:lnTo>
                    <a:pt x="52" y="20"/>
                  </a:lnTo>
                  <a:lnTo>
                    <a:pt x="52" y="20"/>
                  </a:lnTo>
                  <a:lnTo>
                    <a:pt x="54" y="20"/>
                  </a:lnTo>
                  <a:lnTo>
                    <a:pt x="58" y="18"/>
                  </a:lnTo>
                  <a:lnTo>
                    <a:pt x="60" y="16"/>
                  </a:lnTo>
                  <a:lnTo>
                    <a:pt x="60" y="12"/>
                  </a:lnTo>
                  <a:lnTo>
                    <a:pt x="60" y="12"/>
                  </a:lnTo>
                  <a:lnTo>
                    <a:pt x="58" y="6"/>
                  </a:lnTo>
                  <a:lnTo>
                    <a:pt x="56" y="2"/>
                  </a:lnTo>
                  <a:lnTo>
                    <a:pt x="50" y="0"/>
                  </a:lnTo>
                  <a:lnTo>
                    <a:pt x="44"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550" name="Freeform 54"/>
            <p:cNvSpPr>
              <a:spLocks/>
            </p:cNvSpPr>
            <p:nvPr/>
          </p:nvSpPr>
          <p:spPr bwMode="auto">
            <a:xfrm>
              <a:off x="3250" y="1274"/>
              <a:ext cx="60" cy="20"/>
            </a:xfrm>
            <a:custGeom>
              <a:avLst/>
              <a:gdLst>
                <a:gd name="T0" fmla="*/ 44 w 60"/>
                <a:gd name="T1" fmla="*/ 0 h 20"/>
                <a:gd name="T2" fmla="*/ 44 w 60"/>
                <a:gd name="T3" fmla="*/ 0 h 20"/>
                <a:gd name="T4" fmla="*/ 34 w 60"/>
                <a:gd name="T5" fmla="*/ 0 h 20"/>
                <a:gd name="T6" fmla="*/ 26 w 60"/>
                <a:gd name="T7" fmla="*/ 2 h 20"/>
                <a:gd name="T8" fmla="*/ 12 w 60"/>
                <a:gd name="T9" fmla="*/ 6 h 20"/>
                <a:gd name="T10" fmla="*/ 12 w 60"/>
                <a:gd name="T11" fmla="*/ 6 h 20"/>
                <a:gd name="T12" fmla="*/ 4 w 60"/>
                <a:gd name="T13" fmla="*/ 8 h 20"/>
                <a:gd name="T14" fmla="*/ 0 w 60"/>
                <a:gd name="T15" fmla="*/ 10 h 20"/>
                <a:gd name="T16" fmla="*/ 0 w 60"/>
                <a:gd name="T17" fmla="*/ 14 h 20"/>
                <a:gd name="T18" fmla="*/ 0 w 60"/>
                <a:gd name="T19" fmla="*/ 14 h 20"/>
                <a:gd name="T20" fmla="*/ 2 w 60"/>
                <a:gd name="T21" fmla="*/ 18 h 20"/>
                <a:gd name="T22" fmla="*/ 4 w 60"/>
                <a:gd name="T23" fmla="*/ 20 h 20"/>
                <a:gd name="T24" fmla="*/ 10 w 60"/>
                <a:gd name="T25" fmla="*/ 20 h 20"/>
                <a:gd name="T26" fmla="*/ 10 w 60"/>
                <a:gd name="T27" fmla="*/ 20 h 20"/>
                <a:gd name="T28" fmla="*/ 24 w 60"/>
                <a:gd name="T29" fmla="*/ 20 h 20"/>
                <a:gd name="T30" fmla="*/ 24 w 60"/>
                <a:gd name="T31" fmla="*/ 20 h 20"/>
                <a:gd name="T32" fmla="*/ 34 w 60"/>
                <a:gd name="T33" fmla="*/ 18 h 20"/>
                <a:gd name="T34" fmla="*/ 34 w 60"/>
                <a:gd name="T35" fmla="*/ 18 h 20"/>
                <a:gd name="T36" fmla="*/ 36 w 60"/>
                <a:gd name="T37" fmla="*/ 18 h 20"/>
                <a:gd name="T38" fmla="*/ 36 w 60"/>
                <a:gd name="T39" fmla="*/ 18 h 20"/>
                <a:gd name="T40" fmla="*/ 52 w 60"/>
                <a:gd name="T41" fmla="*/ 20 h 20"/>
                <a:gd name="T42" fmla="*/ 52 w 60"/>
                <a:gd name="T43" fmla="*/ 20 h 20"/>
                <a:gd name="T44" fmla="*/ 54 w 60"/>
                <a:gd name="T45" fmla="*/ 20 h 20"/>
                <a:gd name="T46" fmla="*/ 58 w 60"/>
                <a:gd name="T47" fmla="*/ 18 h 20"/>
                <a:gd name="T48" fmla="*/ 60 w 60"/>
                <a:gd name="T49" fmla="*/ 16 h 20"/>
                <a:gd name="T50" fmla="*/ 60 w 60"/>
                <a:gd name="T51" fmla="*/ 12 h 20"/>
                <a:gd name="T52" fmla="*/ 60 w 60"/>
                <a:gd name="T53" fmla="*/ 12 h 20"/>
                <a:gd name="T54" fmla="*/ 58 w 60"/>
                <a:gd name="T55" fmla="*/ 6 h 20"/>
                <a:gd name="T56" fmla="*/ 56 w 60"/>
                <a:gd name="T57" fmla="*/ 2 h 20"/>
                <a:gd name="T58" fmla="*/ 50 w 60"/>
                <a:gd name="T59" fmla="*/ 0 h 20"/>
                <a:gd name="T60" fmla="*/ 44 w 60"/>
                <a:gd name="T61"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60" h="20">
                  <a:moveTo>
                    <a:pt x="44" y="0"/>
                  </a:moveTo>
                  <a:lnTo>
                    <a:pt x="44" y="0"/>
                  </a:lnTo>
                  <a:lnTo>
                    <a:pt x="34" y="0"/>
                  </a:lnTo>
                  <a:lnTo>
                    <a:pt x="26" y="2"/>
                  </a:lnTo>
                  <a:lnTo>
                    <a:pt x="12" y="6"/>
                  </a:lnTo>
                  <a:lnTo>
                    <a:pt x="12" y="6"/>
                  </a:lnTo>
                  <a:lnTo>
                    <a:pt x="4" y="8"/>
                  </a:lnTo>
                  <a:lnTo>
                    <a:pt x="0" y="10"/>
                  </a:lnTo>
                  <a:lnTo>
                    <a:pt x="0" y="14"/>
                  </a:lnTo>
                  <a:lnTo>
                    <a:pt x="0" y="14"/>
                  </a:lnTo>
                  <a:lnTo>
                    <a:pt x="2" y="18"/>
                  </a:lnTo>
                  <a:lnTo>
                    <a:pt x="4" y="20"/>
                  </a:lnTo>
                  <a:lnTo>
                    <a:pt x="10" y="20"/>
                  </a:lnTo>
                  <a:lnTo>
                    <a:pt x="10" y="20"/>
                  </a:lnTo>
                  <a:lnTo>
                    <a:pt x="24" y="20"/>
                  </a:lnTo>
                  <a:lnTo>
                    <a:pt x="24" y="20"/>
                  </a:lnTo>
                  <a:lnTo>
                    <a:pt x="34" y="18"/>
                  </a:lnTo>
                  <a:lnTo>
                    <a:pt x="34" y="18"/>
                  </a:lnTo>
                  <a:lnTo>
                    <a:pt x="36" y="18"/>
                  </a:lnTo>
                  <a:lnTo>
                    <a:pt x="36" y="18"/>
                  </a:lnTo>
                  <a:lnTo>
                    <a:pt x="52" y="20"/>
                  </a:lnTo>
                  <a:lnTo>
                    <a:pt x="52" y="20"/>
                  </a:lnTo>
                  <a:lnTo>
                    <a:pt x="54" y="20"/>
                  </a:lnTo>
                  <a:lnTo>
                    <a:pt x="58" y="18"/>
                  </a:lnTo>
                  <a:lnTo>
                    <a:pt x="60" y="16"/>
                  </a:lnTo>
                  <a:lnTo>
                    <a:pt x="60" y="12"/>
                  </a:lnTo>
                  <a:lnTo>
                    <a:pt x="60" y="12"/>
                  </a:lnTo>
                  <a:lnTo>
                    <a:pt x="58" y="6"/>
                  </a:lnTo>
                  <a:lnTo>
                    <a:pt x="56" y="2"/>
                  </a:lnTo>
                  <a:lnTo>
                    <a:pt x="50" y="0"/>
                  </a:lnTo>
                  <a:lnTo>
                    <a:pt x="4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551" name="Freeform 55"/>
            <p:cNvSpPr>
              <a:spLocks/>
            </p:cNvSpPr>
            <p:nvPr/>
          </p:nvSpPr>
          <p:spPr bwMode="auto">
            <a:xfrm>
              <a:off x="3378" y="1446"/>
              <a:ext cx="22" cy="18"/>
            </a:xfrm>
            <a:custGeom>
              <a:avLst/>
              <a:gdLst>
                <a:gd name="T0" fmla="*/ 8 w 22"/>
                <a:gd name="T1" fmla="*/ 0 h 18"/>
                <a:gd name="T2" fmla="*/ 8 w 22"/>
                <a:gd name="T3" fmla="*/ 0 h 18"/>
                <a:gd name="T4" fmla="*/ 4 w 22"/>
                <a:gd name="T5" fmla="*/ 2 h 18"/>
                <a:gd name="T6" fmla="*/ 0 w 22"/>
                <a:gd name="T7" fmla="*/ 4 h 18"/>
                <a:gd name="T8" fmla="*/ 0 w 22"/>
                <a:gd name="T9" fmla="*/ 8 h 18"/>
                <a:gd name="T10" fmla="*/ 2 w 22"/>
                <a:gd name="T11" fmla="*/ 12 h 18"/>
                <a:gd name="T12" fmla="*/ 2 w 22"/>
                <a:gd name="T13" fmla="*/ 12 h 18"/>
                <a:gd name="T14" fmla="*/ 6 w 22"/>
                <a:gd name="T15" fmla="*/ 16 h 18"/>
                <a:gd name="T16" fmla="*/ 10 w 22"/>
                <a:gd name="T17" fmla="*/ 18 h 18"/>
                <a:gd name="T18" fmla="*/ 10 w 22"/>
                <a:gd name="T19" fmla="*/ 18 h 18"/>
                <a:gd name="T20" fmla="*/ 18 w 22"/>
                <a:gd name="T21" fmla="*/ 16 h 18"/>
                <a:gd name="T22" fmla="*/ 20 w 22"/>
                <a:gd name="T23" fmla="*/ 12 h 18"/>
                <a:gd name="T24" fmla="*/ 22 w 22"/>
                <a:gd name="T25" fmla="*/ 10 h 18"/>
                <a:gd name="T26" fmla="*/ 20 w 22"/>
                <a:gd name="T27" fmla="*/ 6 h 18"/>
                <a:gd name="T28" fmla="*/ 18 w 22"/>
                <a:gd name="T29" fmla="*/ 4 h 18"/>
                <a:gd name="T30" fmla="*/ 14 w 22"/>
                <a:gd name="T31" fmla="*/ 2 h 18"/>
                <a:gd name="T32" fmla="*/ 14 w 22"/>
                <a:gd name="T33" fmla="*/ 2 h 18"/>
                <a:gd name="T34" fmla="*/ 8 w 22"/>
                <a:gd name="T35"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2" h="18">
                  <a:moveTo>
                    <a:pt x="8" y="0"/>
                  </a:moveTo>
                  <a:lnTo>
                    <a:pt x="8" y="0"/>
                  </a:lnTo>
                  <a:lnTo>
                    <a:pt x="4" y="2"/>
                  </a:lnTo>
                  <a:lnTo>
                    <a:pt x="0" y="4"/>
                  </a:lnTo>
                  <a:lnTo>
                    <a:pt x="0" y="8"/>
                  </a:lnTo>
                  <a:lnTo>
                    <a:pt x="2" y="12"/>
                  </a:lnTo>
                  <a:lnTo>
                    <a:pt x="2" y="12"/>
                  </a:lnTo>
                  <a:lnTo>
                    <a:pt x="6" y="16"/>
                  </a:lnTo>
                  <a:lnTo>
                    <a:pt x="10" y="18"/>
                  </a:lnTo>
                  <a:lnTo>
                    <a:pt x="10" y="18"/>
                  </a:lnTo>
                  <a:lnTo>
                    <a:pt x="18" y="16"/>
                  </a:lnTo>
                  <a:lnTo>
                    <a:pt x="20" y="12"/>
                  </a:lnTo>
                  <a:lnTo>
                    <a:pt x="22" y="10"/>
                  </a:lnTo>
                  <a:lnTo>
                    <a:pt x="20" y="6"/>
                  </a:lnTo>
                  <a:lnTo>
                    <a:pt x="18" y="4"/>
                  </a:lnTo>
                  <a:lnTo>
                    <a:pt x="14" y="2"/>
                  </a:lnTo>
                  <a:lnTo>
                    <a:pt x="14" y="2"/>
                  </a:lnTo>
                  <a:lnTo>
                    <a:pt x="8"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552" name="Freeform 56"/>
            <p:cNvSpPr>
              <a:spLocks/>
            </p:cNvSpPr>
            <p:nvPr/>
          </p:nvSpPr>
          <p:spPr bwMode="auto">
            <a:xfrm>
              <a:off x="3378" y="1446"/>
              <a:ext cx="22" cy="18"/>
            </a:xfrm>
            <a:custGeom>
              <a:avLst/>
              <a:gdLst>
                <a:gd name="T0" fmla="*/ 8 w 22"/>
                <a:gd name="T1" fmla="*/ 0 h 18"/>
                <a:gd name="T2" fmla="*/ 8 w 22"/>
                <a:gd name="T3" fmla="*/ 0 h 18"/>
                <a:gd name="T4" fmla="*/ 4 w 22"/>
                <a:gd name="T5" fmla="*/ 2 h 18"/>
                <a:gd name="T6" fmla="*/ 0 w 22"/>
                <a:gd name="T7" fmla="*/ 4 h 18"/>
                <a:gd name="T8" fmla="*/ 0 w 22"/>
                <a:gd name="T9" fmla="*/ 8 h 18"/>
                <a:gd name="T10" fmla="*/ 2 w 22"/>
                <a:gd name="T11" fmla="*/ 12 h 18"/>
                <a:gd name="T12" fmla="*/ 2 w 22"/>
                <a:gd name="T13" fmla="*/ 12 h 18"/>
                <a:gd name="T14" fmla="*/ 6 w 22"/>
                <a:gd name="T15" fmla="*/ 16 h 18"/>
                <a:gd name="T16" fmla="*/ 10 w 22"/>
                <a:gd name="T17" fmla="*/ 18 h 18"/>
                <a:gd name="T18" fmla="*/ 10 w 22"/>
                <a:gd name="T19" fmla="*/ 18 h 18"/>
                <a:gd name="T20" fmla="*/ 18 w 22"/>
                <a:gd name="T21" fmla="*/ 16 h 18"/>
                <a:gd name="T22" fmla="*/ 20 w 22"/>
                <a:gd name="T23" fmla="*/ 12 h 18"/>
                <a:gd name="T24" fmla="*/ 22 w 22"/>
                <a:gd name="T25" fmla="*/ 10 h 18"/>
                <a:gd name="T26" fmla="*/ 20 w 22"/>
                <a:gd name="T27" fmla="*/ 6 h 18"/>
                <a:gd name="T28" fmla="*/ 18 w 22"/>
                <a:gd name="T29" fmla="*/ 4 h 18"/>
                <a:gd name="T30" fmla="*/ 14 w 22"/>
                <a:gd name="T31" fmla="*/ 2 h 18"/>
                <a:gd name="T32" fmla="*/ 14 w 22"/>
                <a:gd name="T33" fmla="*/ 2 h 18"/>
                <a:gd name="T34" fmla="*/ 8 w 22"/>
                <a:gd name="T35"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2" h="18">
                  <a:moveTo>
                    <a:pt x="8" y="0"/>
                  </a:moveTo>
                  <a:lnTo>
                    <a:pt x="8" y="0"/>
                  </a:lnTo>
                  <a:lnTo>
                    <a:pt x="4" y="2"/>
                  </a:lnTo>
                  <a:lnTo>
                    <a:pt x="0" y="4"/>
                  </a:lnTo>
                  <a:lnTo>
                    <a:pt x="0" y="8"/>
                  </a:lnTo>
                  <a:lnTo>
                    <a:pt x="2" y="12"/>
                  </a:lnTo>
                  <a:lnTo>
                    <a:pt x="2" y="12"/>
                  </a:lnTo>
                  <a:lnTo>
                    <a:pt x="6" y="16"/>
                  </a:lnTo>
                  <a:lnTo>
                    <a:pt x="10" y="18"/>
                  </a:lnTo>
                  <a:lnTo>
                    <a:pt x="10" y="18"/>
                  </a:lnTo>
                  <a:lnTo>
                    <a:pt x="18" y="16"/>
                  </a:lnTo>
                  <a:lnTo>
                    <a:pt x="20" y="12"/>
                  </a:lnTo>
                  <a:lnTo>
                    <a:pt x="22" y="10"/>
                  </a:lnTo>
                  <a:lnTo>
                    <a:pt x="20" y="6"/>
                  </a:lnTo>
                  <a:lnTo>
                    <a:pt x="18" y="4"/>
                  </a:lnTo>
                  <a:lnTo>
                    <a:pt x="14" y="2"/>
                  </a:lnTo>
                  <a:lnTo>
                    <a:pt x="14" y="2"/>
                  </a:lnTo>
                  <a:lnTo>
                    <a:pt x="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553" name="Freeform 57"/>
            <p:cNvSpPr>
              <a:spLocks/>
            </p:cNvSpPr>
            <p:nvPr/>
          </p:nvSpPr>
          <p:spPr bwMode="auto">
            <a:xfrm>
              <a:off x="3122" y="1306"/>
              <a:ext cx="22" cy="10"/>
            </a:xfrm>
            <a:custGeom>
              <a:avLst/>
              <a:gdLst>
                <a:gd name="T0" fmla="*/ 12 w 22"/>
                <a:gd name="T1" fmla="*/ 0 h 10"/>
                <a:gd name="T2" fmla="*/ 12 w 22"/>
                <a:gd name="T3" fmla="*/ 0 h 10"/>
                <a:gd name="T4" fmla="*/ 0 w 22"/>
                <a:gd name="T5" fmla="*/ 0 h 10"/>
                <a:gd name="T6" fmla="*/ 0 w 22"/>
                <a:gd name="T7" fmla="*/ 0 h 10"/>
                <a:gd name="T8" fmla="*/ 0 w 22"/>
                <a:gd name="T9" fmla="*/ 0 h 10"/>
                <a:gd name="T10" fmla="*/ 6 w 22"/>
                <a:gd name="T11" fmla="*/ 6 h 10"/>
                <a:gd name="T12" fmla="*/ 6 w 22"/>
                <a:gd name="T13" fmla="*/ 6 h 10"/>
                <a:gd name="T14" fmla="*/ 10 w 22"/>
                <a:gd name="T15" fmla="*/ 8 h 10"/>
                <a:gd name="T16" fmla="*/ 16 w 22"/>
                <a:gd name="T17" fmla="*/ 10 h 10"/>
                <a:gd name="T18" fmla="*/ 16 w 22"/>
                <a:gd name="T19" fmla="*/ 10 h 10"/>
                <a:gd name="T20" fmla="*/ 18 w 22"/>
                <a:gd name="T21" fmla="*/ 10 h 10"/>
                <a:gd name="T22" fmla="*/ 22 w 22"/>
                <a:gd name="T23" fmla="*/ 8 h 10"/>
                <a:gd name="T24" fmla="*/ 22 w 22"/>
                <a:gd name="T25" fmla="*/ 8 h 10"/>
                <a:gd name="T26" fmla="*/ 22 w 22"/>
                <a:gd name="T27" fmla="*/ 4 h 10"/>
                <a:gd name="T28" fmla="*/ 22 w 22"/>
                <a:gd name="T29" fmla="*/ 2 h 10"/>
                <a:gd name="T30" fmla="*/ 18 w 22"/>
                <a:gd name="T31" fmla="*/ 0 h 10"/>
                <a:gd name="T32" fmla="*/ 12 w 22"/>
                <a:gd name="T3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 h="10">
                  <a:moveTo>
                    <a:pt x="12" y="0"/>
                  </a:moveTo>
                  <a:lnTo>
                    <a:pt x="12" y="0"/>
                  </a:lnTo>
                  <a:lnTo>
                    <a:pt x="0" y="0"/>
                  </a:lnTo>
                  <a:lnTo>
                    <a:pt x="0" y="0"/>
                  </a:lnTo>
                  <a:lnTo>
                    <a:pt x="0" y="0"/>
                  </a:lnTo>
                  <a:lnTo>
                    <a:pt x="6" y="6"/>
                  </a:lnTo>
                  <a:lnTo>
                    <a:pt x="6" y="6"/>
                  </a:lnTo>
                  <a:lnTo>
                    <a:pt x="10" y="8"/>
                  </a:lnTo>
                  <a:lnTo>
                    <a:pt x="16" y="10"/>
                  </a:lnTo>
                  <a:lnTo>
                    <a:pt x="16" y="10"/>
                  </a:lnTo>
                  <a:lnTo>
                    <a:pt x="18" y="10"/>
                  </a:lnTo>
                  <a:lnTo>
                    <a:pt x="22" y="8"/>
                  </a:lnTo>
                  <a:lnTo>
                    <a:pt x="22" y="8"/>
                  </a:lnTo>
                  <a:lnTo>
                    <a:pt x="22" y="4"/>
                  </a:lnTo>
                  <a:lnTo>
                    <a:pt x="22" y="2"/>
                  </a:lnTo>
                  <a:lnTo>
                    <a:pt x="18" y="0"/>
                  </a:lnTo>
                  <a:lnTo>
                    <a:pt x="12"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554" name="Freeform 58"/>
            <p:cNvSpPr>
              <a:spLocks/>
            </p:cNvSpPr>
            <p:nvPr/>
          </p:nvSpPr>
          <p:spPr bwMode="auto">
            <a:xfrm>
              <a:off x="3122" y="1306"/>
              <a:ext cx="22" cy="10"/>
            </a:xfrm>
            <a:custGeom>
              <a:avLst/>
              <a:gdLst>
                <a:gd name="T0" fmla="*/ 12 w 22"/>
                <a:gd name="T1" fmla="*/ 0 h 10"/>
                <a:gd name="T2" fmla="*/ 12 w 22"/>
                <a:gd name="T3" fmla="*/ 0 h 10"/>
                <a:gd name="T4" fmla="*/ 0 w 22"/>
                <a:gd name="T5" fmla="*/ 0 h 10"/>
                <a:gd name="T6" fmla="*/ 0 w 22"/>
                <a:gd name="T7" fmla="*/ 0 h 10"/>
                <a:gd name="T8" fmla="*/ 0 w 22"/>
                <a:gd name="T9" fmla="*/ 0 h 10"/>
                <a:gd name="T10" fmla="*/ 6 w 22"/>
                <a:gd name="T11" fmla="*/ 6 h 10"/>
                <a:gd name="T12" fmla="*/ 6 w 22"/>
                <a:gd name="T13" fmla="*/ 6 h 10"/>
                <a:gd name="T14" fmla="*/ 10 w 22"/>
                <a:gd name="T15" fmla="*/ 8 h 10"/>
                <a:gd name="T16" fmla="*/ 16 w 22"/>
                <a:gd name="T17" fmla="*/ 10 h 10"/>
                <a:gd name="T18" fmla="*/ 16 w 22"/>
                <a:gd name="T19" fmla="*/ 10 h 10"/>
                <a:gd name="T20" fmla="*/ 18 w 22"/>
                <a:gd name="T21" fmla="*/ 10 h 10"/>
                <a:gd name="T22" fmla="*/ 22 w 22"/>
                <a:gd name="T23" fmla="*/ 8 h 10"/>
                <a:gd name="T24" fmla="*/ 22 w 22"/>
                <a:gd name="T25" fmla="*/ 8 h 10"/>
                <a:gd name="T26" fmla="*/ 22 w 22"/>
                <a:gd name="T27" fmla="*/ 4 h 10"/>
                <a:gd name="T28" fmla="*/ 22 w 22"/>
                <a:gd name="T29" fmla="*/ 2 h 10"/>
                <a:gd name="T30" fmla="*/ 18 w 22"/>
                <a:gd name="T31" fmla="*/ 0 h 10"/>
                <a:gd name="T32" fmla="*/ 12 w 22"/>
                <a:gd name="T3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 h="10">
                  <a:moveTo>
                    <a:pt x="12" y="0"/>
                  </a:moveTo>
                  <a:lnTo>
                    <a:pt x="12" y="0"/>
                  </a:lnTo>
                  <a:lnTo>
                    <a:pt x="0" y="0"/>
                  </a:lnTo>
                  <a:lnTo>
                    <a:pt x="0" y="0"/>
                  </a:lnTo>
                  <a:lnTo>
                    <a:pt x="0" y="0"/>
                  </a:lnTo>
                  <a:lnTo>
                    <a:pt x="6" y="6"/>
                  </a:lnTo>
                  <a:lnTo>
                    <a:pt x="6" y="6"/>
                  </a:lnTo>
                  <a:lnTo>
                    <a:pt x="10" y="8"/>
                  </a:lnTo>
                  <a:lnTo>
                    <a:pt x="16" y="10"/>
                  </a:lnTo>
                  <a:lnTo>
                    <a:pt x="16" y="10"/>
                  </a:lnTo>
                  <a:lnTo>
                    <a:pt x="18" y="10"/>
                  </a:lnTo>
                  <a:lnTo>
                    <a:pt x="22" y="8"/>
                  </a:lnTo>
                  <a:lnTo>
                    <a:pt x="22" y="8"/>
                  </a:lnTo>
                  <a:lnTo>
                    <a:pt x="22" y="4"/>
                  </a:lnTo>
                  <a:lnTo>
                    <a:pt x="22" y="2"/>
                  </a:lnTo>
                  <a:lnTo>
                    <a:pt x="18" y="0"/>
                  </a:lnTo>
                  <a:lnTo>
                    <a:pt x="1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555" name="Freeform 59"/>
            <p:cNvSpPr>
              <a:spLocks/>
            </p:cNvSpPr>
            <p:nvPr/>
          </p:nvSpPr>
          <p:spPr bwMode="auto">
            <a:xfrm>
              <a:off x="2760" y="1636"/>
              <a:ext cx="34" cy="138"/>
            </a:xfrm>
            <a:custGeom>
              <a:avLst/>
              <a:gdLst>
                <a:gd name="T0" fmla="*/ 24 w 34"/>
                <a:gd name="T1" fmla="*/ 0 h 138"/>
                <a:gd name="T2" fmla="*/ 24 w 34"/>
                <a:gd name="T3" fmla="*/ 0 h 138"/>
                <a:gd name="T4" fmla="*/ 20 w 34"/>
                <a:gd name="T5" fmla="*/ 0 h 138"/>
                <a:gd name="T6" fmla="*/ 16 w 34"/>
                <a:gd name="T7" fmla="*/ 4 h 138"/>
                <a:gd name="T8" fmla="*/ 16 w 34"/>
                <a:gd name="T9" fmla="*/ 4 h 138"/>
                <a:gd name="T10" fmla="*/ 12 w 34"/>
                <a:gd name="T11" fmla="*/ 8 h 138"/>
                <a:gd name="T12" fmla="*/ 10 w 34"/>
                <a:gd name="T13" fmla="*/ 14 h 138"/>
                <a:gd name="T14" fmla="*/ 4 w 34"/>
                <a:gd name="T15" fmla="*/ 26 h 138"/>
                <a:gd name="T16" fmla="*/ 4 w 34"/>
                <a:gd name="T17" fmla="*/ 26 h 138"/>
                <a:gd name="T18" fmla="*/ 2 w 34"/>
                <a:gd name="T19" fmla="*/ 34 h 138"/>
                <a:gd name="T20" fmla="*/ 4 w 34"/>
                <a:gd name="T21" fmla="*/ 40 h 138"/>
                <a:gd name="T22" fmla="*/ 6 w 34"/>
                <a:gd name="T23" fmla="*/ 46 h 138"/>
                <a:gd name="T24" fmla="*/ 8 w 34"/>
                <a:gd name="T25" fmla="*/ 54 h 138"/>
                <a:gd name="T26" fmla="*/ 8 w 34"/>
                <a:gd name="T27" fmla="*/ 54 h 138"/>
                <a:gd name="T28" fmla="*/ 8 w 34"/>
                <a:gd name="T29" fmla="*/ 76 h 138"/>
                <a:gd name="T30" fmla="*/ 6 w 34"/>
                <a:gd name="T31" fmla="*/ 96 h 138"/>
                <a:gd name="T32" fmla="*/ 2 w 34"/>
                <a:gd name="T33" fmla="*/ 118 h 138"/>
                <a:gd name="T34" fmla="*/ 0 w 34"/>
                <a:gd name="T35" fmla="*/ 138 h 138"/>
                <a:gd name="T36" fmla="*/ 0 w 34"/>
                <a:gd name="T37" fmla="*/ 138 h 138"/>
                <a:gd name="T38" fmla="*/ 0 w 34"/>
                <a:gd name="T39" fmla="*/ 138 h 138"/>
                <a:gd name="T40" fmla="*/ 0 w 34"/>
                <a:gd name="T41" fmla="*/ 138 h 138"/>
                <a:gd name="T42" fmla="*/ 10 w 34"/>
                <a:gd name="T43" fmla="*/ 132 h 138"/>
                <a:gd name="T44" fmla="*/ 10 w 34"/>
                <a:gd name="T45" fmla="*/ 132 h 138"/>
                <a:gd name="T46" fmla="*/ 14 w 34"/>
                <a:gd name="T47" fmla="*/ 126 h 138"/>
                <a:gd name="T48" fmla="*/ 18 w 34"/>
                <a:gd name="T49" fmla="*/ 120 h 138"/>
                <a:gd name="T50" fmla="*/ 18 w 34"/>
                <a:gd name="T51" fmla="*/ 120 h 138"/>
                <a:gd name="T52" fmla="*/ 18 w 34"/>
                <a:gd name="T53" fmla="*/ 114 h 138"/>
                <a:gd name="T54" fmla="*/ 18 w 34"/>
                <a:gd name="T55" fmla="*/ 110 h 138"/>
                <a:gd name="T56" fmla="*/ 16 w 34"/>
                <a:gd name="T57" fmla="*/ 108 h 138"/>
                <a:gd name="T58" fmla="*/ 12 w 34"/>
                <a:gd name="T59" fmla="*/ 102 h 138"/>
                <a:gd name="T60" fmla="*/ 12 w 34"/>
                <a:gd name="T61" fmla="*/ 102 h 138"/>
                <a:gd name="T62" fmla="*/ 10 w 34"/>
                <a:gd name="T63" fmla="*/ 96 h 138"/>
                <a:gd name="T64" fmla="*/ 10 w 34"/>
                <a:gd name="T65" fmla="*/ 92 h 138"/>
                <a:gd name="T66" fmla="*/ 14 w 34"/>
                <a:gd name="T67" fmla="*/ 88 h 138"/>
                <a:gd name="T68" fmla="*/ 18 w 34"/>
                <a:gd name="T69" fmla="*/ 88 h 138"/>
                <a:gd name="T70" fmla="*/ 28 w 34"/>
                <a:gd name="T71" fmla="*/ 84 h 138"/>
                <a:gd name="T72" fmla="*/ 32 w 34"/>
                <a:gd name="T73" fmla="*/ 82 h 138"/>
                <a:gd name="T74" fmla="*/ 34 w 34"/>
                <a:gd name="T75" fmla="*/ 78 h 138"/>
                <a:gd name="T76" fmla="*/ 34 w 34"/>
                <a:gd name="T77" fmla="*/ 78 h 138"/>
                <a:gd name="T78" fmla="*/ 34 w 34"/>
                <a:gd name="T79" fmla="*/ 74 h 138"/>
                <a:gd name="T80" fmla="*/ 32 w 34"/>
                <a:gd name="T81" fmla="*/ 68 h 138"/>
                <a:gd name="T82" fmla="*/ 28 w 34"/>
                <a:gd name="T83" fmla="*/ 64 h 138"/>
                <a:gd name="T84" fmla="*/ 28 w 34"/>
                <a:gd name="T85" fmla="*/ 58 h 138"/>
                <a:gd name="T86" fmla="*/ 28 w 34"/>
                <a:gd name="T87" fmla="*/ 58 h 138"/>
                <a:gd name="T88" fmla="*/ 28 w 34"/>
                <a:gd name="T89" fmla="*/ 48 h 138"/>
                <a:gd name="T90" fmla="*/ 26 w 34"/>
                <a:gd name="T91" fmla="*/ 38 h 138"/>
                <a:gd name="T92" fmla="*/ 26 w 34"/>
                <a:gd name="T93" fmla="*/ 38 h 138"/>
                <a:gd name="T94" fmla="*/ 28 w 34"/>
                <a:gd name="T95" fmla="*/ 18 h 138"/>
                <a:gd name="T96" fmla="*/ 28 w 34"/>
                <a:gd name="T97" fmla="*/ 6 h 138"/>
                <a:gd name="T98" fmla="*/ 26 w 34"/>
                <a:gd name="T99" fmla="*/ 2 h 138"/>
                <a:gd name="T100" fmla="*/ 24 w 34"/>
                <a:gd name="T101"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4" h="138">
                  <a:moveTo>
                    <a:pt x="24" y="0"/>
                  </a:moveTo>
                  <a:lnTo>
                    <a:pt x="24" y="0"/>
                  </a:lnTo>
                  <a:lnTo>
                    <a:pt x="20" y="0"/>
                  </a:lnTo>
                  <a:lnTo>
                    <a:pt x="16" y="4"/>
                  </a:lnTo>
                  <a:lnTo>
                    <a:pt x="16" y="4"/>
                  </a:lnTo>
                  <a:lnTo>
                    <a:pt x="12" y="8"/>
                  </a:lnTo>
                  <a:lnTo>
                    <a:pt x="10" y="14"/>
                  </a:lnTo>
                  <a:lnTo>
                    <a:pt x="4" y="26"/>
                  </a:lnTo>
                  <a:lnTo>
                    <a:pt x="4" y="26"/>
                  </a:lnTo>
                  <a:lnTo>
                    <a:pt x="2" y="34"/>
                  </a:lnTo>
                  <a:lnTo>
                    <a:pt x="4" y="40"/>
                  </a:lnTo>
                  <a:lnTo>
                    <a:pt x="6" y="46"/>
                  </a:lnTo>
                  <a:lnTo>
                    <a:pt x="8" y="54"/>
                  </a:lnTo>
                  <a:lnTo>
                    <a:pt x="8" y="54"/>
                  </a:lnTo>
                  <a:lnTo>
                    <a:pt x="8" y="76"/>
                  </a:lnTo>
                  <a:lnTo>
                    <a:pt x="6" y="96"/>
                  </a:lnTo>
                  <a:lnTo>
                    <a:pt x="2" y="118"/>
                  </a:lnTo>
                  <a:lnTo>
                    <a:pt x="0" y="138"/>
                  </a:lnTo>
                  <a:lnTo>
                    <a:pt x="0" y="138"/>
                  </a:lnTo>
                  <a:lnTo>
                    <a:pt x="0" y="138"/>
                  </a:lnTo>
                  <a:lnTo>
                    <a:pt x="0" y="138"/>
                  </a:lnTo>
                  <a:lnTo>
                    <a:pt x="10" y="132"/>
                  </a:lnTo>
                  <a:lnTo>
                    <a:pt x="10" y="132"/>
                  </a:lnTo>
                  <a:lnTo>
                    <a:pt x="14" y="126"/>
                  </a:lnTo>
                  <a:lnTo>
                    <a:pt x="18" y="120"/>
                  </a:lnTo>
                  <a:lnTo>
                    <a:pt x="18" y="120"/>
                  </a:lnTo>
                  <a:lnTo>
                    <a:pt x="18" y="114"/>
                  </a:lnTo>
                  <a:lnTo>
                    <a:pt x="18" y="110"/>
                  </a:lnTo>
                  <a:lnTo>
                    <a:pt x="16" y="108"/>
                  </a:lnTo>
                  <a:lnTo>
                    <a:pt x="12" y="102"/>
                  </a:lnTo>
                  <a:lnTo>
                    <a:pt x="12" y="102"/>
                  </a:lnTo>
                  <a:lnTo>
                    <a:pt x="10" y="96"/>
                  </a:lnTo>
                  <a:lnTo>
                    <a:pt x="10" y="92"/>
                  </a:lnTo>
                  <a:lnTo>
                    <a:pt x="14" y="88"/>
                  </a:lnTo>
                  <a:lnTo>
                    <a:pt x="18" y="88"/>
                  </a:lnTo>
                  <a:lnTo>
                    <a:pt x="28" y="84"/>
                  </a:lnTo>
                  <a:lnTo>
                    <a:pt x="32" y="82"/>
                  </a:lnTo>
                  <a:lnTo>
                    <a:pt x="34" y="78"/>
                  </a:lnTo>
                  <a:lnTo>
                    <a:pt x="34" y="78"/>
                  </a:lnTo>
                  <a:lnTo>
                    <a:pt x="34" y="74"/>
                  </a:lnTo>
                  <a:lnTo>
                    <a:pt x="32" y="68"/>
                  </a:lnTo>
                  <a:lnTo>
                    <a:pt x="28" y="64"/>
                  </a:lnTo>
                  <a:lnTo>
                    <a:pt x="28" y="58"/>
                  </a:lnTo>
                  <a:lnTo>
                    <a:pt x="28" y="58"/>
                  </a:lnTo>
                  <a:lnTo>
                    <a:pt x="28" y="48"/>
                  </a:lnTo>
                  <a:lnTo>
                    <a:pt x="26" y="38"/>
                  </a:lnTo>
                  <a:lnTo>
                    <a:pt x="26" y="38"/>
                  </a:lnTo>
                  <a:lnTo>
                    <a:pt x="28" y="18"/>
                  </a:lnTo>
                  <a:lnTo>
                    <a:pt x="28" y="6"/>
                  </a:lnTo>
                  <a:lnTo>
                    <a:pt x="26" y="2"/>
                  </a:lnTo>
                  <a:lnTo>
                    <a:pt x="24"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556" name="Freeform 60"/>
            <p:cNvSpPr>
              <a:spLocks/>
            </p:cNvSpPr>
            <p:nvPr/>
          </p:nvSpPr>
          <p:spPr bwMode="auto">
            <a:xfrm>
              <a:off x="2760" y="1636"/>
              <a:ext cx="34" cy="138"/>
            </a:xfrm>
            <a:custGeom>
              <a:avLst/>
              <a:gdLst>
                <a:gd name="T0" fmla="*/ 24 w 34"/>
                <a:gd name="T1" fmla="*/ 0 h 138"/>
                <a:gd name="T2" fmla="*/ 24 w 34"/>
                <a:gd name="T3" fmla="*/ 0 h 138"/>
                <a:gd name="T4" fmla="*/ 20 w 34"/>
                <a:gd name="T5" fmla="*/ 0 h 138"/>
                <a:gd name="T6" fmla="*/ 16 w 34"/>
                <a:gd name="T7" fmla="*/ 4 h 138"/>
                <a:gd name="T8" fmla="*/ 16 w 34"/>
                <a:gd name="T9" fmla="*/ 4 h 138"/>
                <a:gd name="T10" fmla="*/ 12 w 34"/>
                <a:gd name="T11" fmla="*/ 8 h 138"/>
                <a:gd name="T12" fmla="*/ 10 w 34"/>
                <a:gd name="T13" fmla="*/ 14 h 138"/>
                <a:gd name="T14" fmla="*/ 4 w 34"/>
                <a:gd name="T15" fmla="*/ 26 h 138"/>
                <a:gd name="T16" fmla="*/ 4 w 34"/>
                <a:gd name="T17" fmla="*/ 26 h 138"/>
                <a:gd name="T18" fmla="*/ 2 w 34"/>
                <a:gd name="T19" fmla="*/ 34 h 138"/>
                <a:gd name="T20" fmla="*/ 4 w 34"/>
                <a:gd name="T21" fmla="*/ 40 h 138"/>
                <a:gd name="T22" fmla="*/ 6 w 34"/>
                <a:gd name="T23" fmla="*/ 46 h 138"/>
                <a:gd name="T24" fmla="*/ 8 w 34"/>
                <a:gd name="T25" fmla="*/ 54 h 138"/>
                <a:gd name="T26" fmla="*/ 8 w 34"/>
                <a:gd name="T27" fmla="*/ 54 h 138"/>
                <a:gd name="T28" fmla="*/ 8 w 34"/>
                <a:gd name="T29" fmla="*/ 76 h 138"/>
                <a:gd name="T30" fmla="*/ 6 w 34"/>
                <a:gd name="T31" fmla="*/ 96 h 138"/>
                <a:gd name="T32" fmla="*/ 2 w 34"/>
                <a:gd name="T33" fmla="*/ 118 h 138"/>
                <a:gd name="T34" fmla="*/ 0 w 34"/>
                <a:gd name="T35" fmla="*/ 138 h 138"/>
                <a:gd name="T36" fmla="*/ 0 w 34"/>
                <a:gd name="T37" fmla="*/ 138 h 138"/>
                <a:gd name="T38" fmla="*/ 0 w 34"/>
                <a:gd name="T39" fmla="*/ 138 h 138"/>
                <a:gd name="T40" fmla="*/ 0 w 34"/>
                <a:gd name="T41" fmla="*/ 138 h 138"/>
                <a:gd name="T42" fmla="*/ 10 w 34"/>
                <a:gd name="T43" fmla="*/ 132 h 138"/>
                <a:gd name="T44" fmla="*/ 10 w 34"/>
                <a:gd name="T45" fmla="*/ 132 h 138"/>
                <a:gd name="T46" fmla="*/ 14 w 34"/>
                <a:gd name="T47" fmla="*/ 126 h 138"/>
                <a:gd name="T48" fmla="*/ 18 w 34"/>
                <a:gd name="T49" fmla="*/ 120 h 138"/>
                <a:gd name="T50" fmla="*/ 18 w 34"/>
                <a:gd name="T51" fmla="*/ 120 h 138"/>
                <a:gd name="T52" fmla="*/ 18 w 34"/>
                <a:gd name="T53" fmla="*/ 114 h 138"/>
                <a:gd name="T54" fmla="*/ 18 w 34"/>
                <a:gd name="T55" fmla="*/ 110 h 138"/>
                <a:gd name="T56" fmla="*/ 16 w 34"/>
                <a:gd name="T57" fmla="*/ 108 h 138"/>
                <a:gd name="T58" fmla="*/ 12 w 34"/>
                <a:gd name="T59" fmla="*/ 102 h 138"/>
                <a:gd name="T60" fmla="*/ 12 w 34"/>
                <a:gd name="T61" fmla="*/ 102 h 138"/>
                <a:gd name="T62" fmla="*/ 10 w 34"/>
                <a:gd name="T63" fmla="*/ 96 h 138"/>
                <a:gd name="T64" fmla="*/ 10 w 34"/>
                <a:gd name="T65" fmla="*/ 92 h 138"/>
                <a:gd name="T66" fmla="*/ 14 w 34"/>
                <a:gd name="T67" fmla="*/ 88 h 138"/>
                <a:gd name="T68" fmla="*/ 18 w 34"/>
                <a:gd name="T69" fmla="*/ 88 h 138"/>
                <a:gd name="T70" fmla="*/ 28 w 34"/>
                <a:gd name="T71" fmla="*/ 84 h 138"/>
                <a:gd name="T72" fmla="*/ 32 w 34"/>
                <a:gd name="T73" fmla="*/ 82 h 138"/>
                <a:gd name="T74" fmla="*/ 34 w 34"/>
                <a:gd name="T75" fmla="*/ 78 h 138"/>
                <a:gd name="T76" fmla="*/ 34 w 34"/>
                <a:gd name="T77" fmla="*/ 78 h 138"/>
                <a:gd name="T78" fmla="*/ 34 w 34"/>
                <a:gd name="T79" fmla="*/ 74 h 138"/>
                <a:gd name="T80" fmla="*/ 32 w 34"/>
                <a:gd name="T81" fmla="*/ 68 h 138"/>
                <a:gd name="T82" fmla="*/ 28 w 34"/>
                <a:gd name="T83" fmla="*/ 64 h 138"/>
                <a:gd name="T84" fmla="*/ 28 w 34"/>
                <a:gd name="T85" fmla="*/ 58 h 138"/>
                <a:gd name="T86" fmla="*/ 28 w 34"/>
                <a:gd name="T87" fmla="*/ 58 h 138"/>
                <a:gd name="T88" fmla="*/ 28 w 34"/>
                <a:gd name="T89" fmla="*/ 48 h 138"/>
                <a:gd name="T90" fmla="*/ 26 w 34"/>
                <a:gd name="T91" fmla="*/ 38 h 138"/>
                <a:gd name="T92" fmla="*/ 26 w 34"/>
                <a:gd name="T93" fmla="*/ 38 h 138"/>
                <a:gd name="T94" fmla="*/ 28 w 34"/>
                <a:gd name="T95" fmla="*/ 18 h 138"/>
                <a:gd name="T96" fmla="*/ 28 w 34"/>
                <a:gd name="T97" fmla="*/ 6 h 138"/>
                <a:gd name="T98" fmla="*/ 26 w 34"/>
                <a:gd name="T99" fmla="*/ 2 h 138"/>
                <a:gd name="T100" fmla="*/ 24 w 34"/>
                <a:gd name="T101"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4" h="138">
                  <a:moveTo>
                    <a:pt x="24" y="0"/>
                  </a:moveTo>
                  <a:lnTo>
                    <a:pt x="24" y="0"/>
                  </a:lnTo>
                  <a:lnTo>
                    <a:pt x="20" y="0"/>
                  </a:lnTo>
                  <a:lnTo>
                    <a:pt x="16" y="4"/>
                  </a:lnTo>
                  <a:lnTo>
                    <a:pt x="16" y="4"/>
                  </a:lnTo>
                  <a:lnTo>
                    <a:pt x="12" y="8"/>
                  </a:lnTo>
                  <a:lnTo>
                    <a:pt x="10" y="14"/>
                  </a:lnTo>
                  <a:lnTo>
                    <a:pt x="4" y="26"/>
                  </a:lnTo>
                  <a:lnTo>
                    <a:pt x="4" y="26"/>
                  </a:lnTo>
                  <a:lnTo>
                    <a:pt x="2" y="34"/>
                  </a:lnTo>
                  <a:lnTo>
                    <a:pt x="4" y="40"/>
                  </a:lnTo>
                  <a:lnTo>
                    <a:pt x="6" y="46"/>
                  </a:lnTo>
                  <a:lnTo>
                    <a:pt x="8" y="54"/>
                  </a:lnTo>
                  <a:lnTo>
                    <a:pt x="8" y="54"/>
                  </a:lnTo>
                  <a:lnTo>
                    <a:pt x="8" y="76"/>
                  </a:lnTo>
                  <a:lnTo>
                    <a:pt x="6" y="96"/>
                  </a:lnTo>
                  <a:lnTo>
                    <a:pt x="2" y="118"/>
                  </a:lnTo>
                  <a:lnTo>
                    <a:pt x="0" y="138"/>
                  </a:lnTo>
                  <a:lnTo>
                    <a:pt x="0" y="138"/>
                  </a:lnTo>
                  <a:lnTo>
                    <a:pt x="0" y="138"/>
                  </a:lnTo>
                  <a:lnTo>
                    <a:pt x="0" y="138"/>
                  </a:lnTo>
                  <a:lnTo>
                    <a:pt x="10" y="132"/>
                  </a:lnTo>
                  <a:lnTo>
                    <a:pt x="10" y="132"/>
                  </a:lnTo>
                  <a:lnTo>
                    <a:pt x="14" y="126"/>
                  </a:lnTo>
                  <a:lnTo>
                    <a:pt x="18" y="120"/>
                  </a:lnTo>
                  <a:lnTo>
                    <a:pt x="18" y="120"/>
                  </a:lnTo>
                  <a:lnTo>
                    <a:pt x="18" y="114"/>
                  </a:lnTo>
                  <a:lnTo>
                    <a:pt x="18" y="110"/>
                  </a:lnTo>
                  <a:lnTo>
                    <a:pt x="16" y="108"/>
                  </a:lnTo>
                  <a:lnTo>
                    <a:pt x="12" y="102"/>
                  </a:lnTo>
                  <a:lnTo>
                    <a:pt x="12" y="102"/>
                  </a:lnTo>
                  <a:lnTo>
                    <a:pt x="10" y="96"/>
                  </a:lnTo>
                  <a:lnTo>
                    <a:pt x="10" y="92"/>
                  </a:lnTo>
                  <a:lnTo>
                    <a:pt x="14" y="88"/>
                  </a:lnTo>
                  <a:lnTo>
                    <a:pt x="18" y="88"/>
                  </a:lnTo>
                  <a:lnTo>
                    <a:pt x="28" y="84"/>
                  </a:lnTo>
                  <a:lnTo>
                    <a:pt x="32" y="82"/>
                  </a:lnTo>
                  <a:lnTo>
                    <a:pt x="34" y="78"/>
                  </a:lnTo>
                  <a:lnTo>
                    <a:pt x="34" y="78"/>
                  </a:lnTo>
                  <a:lnTo>
                    <a:pt x="34" y="74"/>
                  </a:lnTo>
                  <a:lnTo>
                    <a:pt x="32" y="68"/>
                  </a:lnTo>
                  <a:lnTo>
                    <a:pt x="28" y="64"/>
                  </a:lnTo>
                  <a:lnTo>
                    <a:pt x="28" y="58"/>
                  </a:lnTo>
                  <a:lnTo>
                    <a:pt x="28" y="58"/>
                  </a:lnTo>
                  <a:lnTo>
                    <a:pt x="28" y="48"/>
                  </a:lnTo>
                  <a:lnTo>
                    <a:pt x="26" y="38"/>
                  </a:lnTo>
                  <a:lnTo>
                    <a:pt x="26" y="38"/>
                  </a:lnTo>
                  <a:lnTo>
                    <a:pt x="28" y="18"/>
                  </a:lnTo>
                  <a:lnTo>
                    <a:pt x="28" y="6"/>
                  </a:lnTo>
                  <a:lnTo>
                    <a:pt x="26" y="2"/>
                  </a:lnTo>
                  <a:lnTo>
                    <a:pt x="2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557" name="Freeform 61"/>
            <p:cNvSpPr>
              <a:spLocks/>
            </p:cNvSpPr>
            <p:nvPr/>
          </p:nvSpPr>
          <p:spPr bwMode="auto">
            <a:xfrm>
              <a:off x="2736" y="1784"/>
              <a:ext cx="72" cy="64"/>
            </a:xfrm>
            <a:custGeom>
              <a:avLst/>
              <a:gdLst>
                <a:gd name="T0" fmla="*/ 20 w 72"/>
                <a:gd name="T1" fmla="*/ 0 h 64"/>
                <a:gd name="T2" fmla="*/ 20 w 72"/>
                <a:gd name="T3" fmla="*/ 0 h 64"/>
                <a:gd name="T4" fmla="*/ 18 w 72"/>
                <a:gd name="T5" fmla="*/ 2 h 64"/>
                <a:gd name="T6" fmla="*/ 18 w 72"/>
                <a:gd name="T7" fmla="*/ 2 h 64"/>
                <a:gd name="T8" fmla="*/ 14 w 72"/>
                <a:gd name="T9" fmla="*/ 8 h 64"/>
                <a:gd name="T10" fmla="*/ 12 w 72"/>
                <a:gd name="T11" fmla="*/ 16 h 64"/>
                <a:gd name="T12" fmla="*/ 10 w 72"/>
                <a:gd name="T13" fmla="*/ 24 h 64"/>
                <a:gd name="T14" fmla="*/ 10 w 72"/>
                <a:gd name="T15" fmla="*/ 30 h 64"/>
                <a:gd name="T16" fmla="*/ 10 w 72"/>
                <a:gd name="T17" fmla="*/ 30 h 64"/>
                <a:gd name="T18" fmla="*/ 4 w 72"/>
                <a:gd name="T19" fmla="*/ 38 h 64"/>
                <a:gd name="T20" fmla="*/ 0 w 72"/>
                <a:gd name="T21" fmla="*/ 40 h 64"/>
                <a:gd name="T22" fmla="*/ 0 w 72"/>
                <a:gd name="T23" fmla="*/ 44 h 64"/>
                <a:gd name="T24" fmla="*/ 0 w 72"/>
                <a:gd name="T25" fmla="*/ 44 h 64"/>
                <a:gd name="T26" fmla="*/ 2 w 72"/>
                <a:gd name="T27" fmla="*/ 48 h 64"/>
                <a:gd name="T28" fmla="*/ 4 w 72"/>
                <a:gd name="T29" fmla="*/ 50 h 64"/>
                <a:gd name="T30" fmla="*/ 4 w 72"/>
                <a:gd name="T31" fmla="*/ 50 h 64"/>
                <a:gd name="T32" fmla="*/ 8 w 72"/>
                <a:gd name="T33" fmla="*/ 50 h 64"/>
                <a:gd name="T34" fmla="*/ 8 w 72"/>
                <a:gd name="T35" fmla="*/ 50 h 64"/>
                <a:gd name="T36" fmla="*/ 12 w 72"/>
                <a:gd name="T37" fmla="*/ 50 h 64"/>
                <a:gd name="T38" fmla="*/ 12 w 72"/>
                <a:gd name="T39" fmla="*/ 50 h 64"/>
                <a:gd name="T40" fmla="*/ 16 w 72"/>
                <a:gd name="T41" fmla="*/ 50 h 64"/>
                <a:gd name="T42" fmla="*/ 16 w 72"/>
                <a:gd name="T43" fmla="*/ 50 h 64"/>
                <a:gd name="T44" fmla="*/ 20 w 72"/>
                <a:gd name="T45" fmla="*/ 52 h 64"/>
                <a:gd name="T46" fmla="*/ 24 w 72"/>
                <a:gd name="T47" fmla="*/ 56 h 64"/>
                <a:gd name="T48" fmla="*/ 24 w 72"/>
                <a:gd name="T49" fmla="*/ 56 h 64"/>
                <a:gd name="T50" fmla="*/ 26 w 72"/>
                <a:gd name="T51" fmla="*/ 60 h 64"/>
                <a:gd name="T52" fmla="*/ 28 w 72"/>
                <a:gd name="T53" fmla="*/ 62 h 64"/>
                <a:gd name="T54" fmla="*/ 30 w 72"/>
                <a:gd name="T55" fmla="*/ 64 h 64"/>
                <a:gd name="T56" fmla="*/ 30 w 72"/>
                <a:gd name="T57" fmla="*/ 64 h 64"/>
                <a:gd name="T58" fmla="*/ 32 w 72"/>
                <a:gd name="T59" fmla="*/ 64 h 64"/>
                <a:gd name="T60" fmla="*/ 32 w 72"/>
                <a:gd name="T61" fmla="*/ 64 h 64"/>
                <a:gd name="T62" fmla="*/ 36 w 72"/>
                <a:gd name="T63" fmla="*/ 62 h 64"/>
                <a:gd name="T64" fmla="*/ 36 w 72"/>
                <a:gd name="T65" fmla="*/ 60 h 64"/>
                <a:gd name="T66" fmla="*/ 38 w 72"/>
                <a:gd name="T67" fmla="*/ 56 h 64"/>
                <a:gd name="T68" fmla="*/ 40 w 72"/>
                <a:gd name="T69" fmla="*/ 54 h 64"/>
                <a:gd name="T70" fmla="*/ 40 w 72"/>
                <a:gd name="T71" fmla="*/ 54 h 64"/>
                <a:gd name="T72" fmla="*/ 50 w 72"/>
                <a:gd name="T73" fmla="*/ 48 h 64"/>
                <a:gd name="T74" fmla="*/ 64 w 72"/>
                <a:gd name="T75" fmla="*/ 42 h 64"/>
                <a:gd name="T76" fmla="*/ 70 w 72"/>
                <a:gd name="T77" fmla="*/ 38 h 64"/>
                <a:gd name="T78" fmla="*/ 72 w 72"/>
                <a:gd name="T79" fmla="*/ 34 h 64"/>
                <a:gd name="T80" fmla="*/ 70 w 72"/>
                <a:gd name="T81" fmla="*/ 30 h 64"/>
                <a:gd name="T82" fmla="*/ 60 w 72"/>
                <a:gd name="T83" fmla="*/ 26 h 64"/>
                <a:gd name="T84" fmla="*/ 60 w 72"/>
                <a:gd name="T85" fmla="*/ 26 h 64"/>
                <a:gd name="T86" fmla="*/ 46 w 72"/>
                <a:gd name="T87" fmla="*/ 20 h 64"/>
                <a:gd name="T88" fmla="*/ 40 w 72"/>
                <a:gd name="T89" fmla="*/ 16 h 64"/>
                <a:gd name="T90" fmla="*/ 34 w 72"/>
                <a:gd name="T91" fmla="*/ 12 h 64"/>
                <a:gd name="T92" fmla="*/ 34 w 72"/>
                <a:gd name="T93" fmla="*/ 12 h 64"/>
                <a:gd name="T94" fmla="*/ 28 w 72"/>
                <a:gd name="T95" fmla="*/ 4 h 64"/>
                <a:gd name="T96" fmla="*/ 24 w 72"/>
                <a:gd name="T97" fmla="*/ 2 h 64"/>
                <a:gd name="T98" fmla="*/ 20 w 72"/>
                <a:gd name="T99"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2" h="64">
                  <a:moveTo>
                    <a:pt x="20" y="0"/>
                  </a:moveTo>
                  <a:lnTo>
                    <a:pt x="20" y="0"/>
                  </a:lnTo>
                  <a:lnTo>
                    <a:pt x="18" y="2"/>
                  </a:lnTo>
                  <a:lnTo>
                    <a:pt x="18" y="2"/>
                  </a:lnTo>
                  <a:lnTo>
                    <a:pt x="14" y="8"/>
                  </a:lnTo>
                  <a:lnTo>
                    <a:pt x="12" y="16"/>
                  </a:lnTo>
                  <a:lnTo>
                    <a:pt x="10" y="24"/>
                  </a:lnTo>
                  <a:lnTo>
                    <a:pt x="10" y="30"/>
                  </a:lnTo>
                  <a:lnTo>
                    <a:pt x="10" y="30"/>
                  </a:lnTo>
                  <a:lnTo>
                    <a:pt x="4" y="38"/>
                  </a:lnTo>
                  <a:lnTo>
                    <a:pt x="0" y="40"/>
                  </a:lnTo>
                  <a:lnTo>
                    <a:pt x="0" y="44"/>
                  </a:lnTo>
                  <a:lnTo>
                    <a:pt x="0" y="44"/>
                  </a:lnTo>
                  <a:lnTo>
                    <a:pt x="2" y="48"/>
                  </a:lnTo>
                  <a:lnTo>
                    <a:pt x="4" y="50"/>
                  </a:lnTo>
                  <a:lnTo>
                    <a:pt x="4" y="50"/>
                  </a:lnTo>
                  <a:lnTo>
                    <a:pt x="8" y="50"/>
                  </a:lnTo>
                  <a:lnTo>
                    <a:pt x="8" y="50"/>
                  </a:lnTo>
                  <a:lnTo>
                    <a:pt x="12" y="50"/>
                  </a:lnTo>
                  <a:lnTo>
                    <a:pt x="12" y="50"/>
                  </a:lnTo>
                  <a:lnTo>
                    <a:pt x="16" y="50"/>
                  </a:lnTo>
                  <a:lnTo>
                    <a:pt x="16" y="50"/>
                  </a:lnTo>
                  <a:lnTo>
                    <a:pt x="20" y="52"/>
                  </a:lnTo>
                  <a:lnTo>
                    <a:pt x="24" y="56"/>
                  </a:lnTo>
                  <a:lnTo>
                    <a:pt x="24" y="56"/>
                  </a:lnTo>
                  <a:lnTo>
                    <a:pt x="26" y="60"/>
                  </a:lnTo>
                  <a:lnTo>
                    <a:pt x="28" y="62"/>
                  </a:lnTo>
                  <a:lnTo>
                    <a:pt x="30" y="64"/>
                  </a:lnTo>
                  <a:lnTo>
                    <a:pt x="30" y="64"/>
                  </a:lnTo>
                  <a:lnTo>
                    <a:pt x="32" y="64"/>
                  </a:lnTo>
                  <a:lnTo>
                    <a:pt x="32" y="64"/>
                  </a:lnTo>
                  <a:lnTo>
                    <a:pt x="36" y="62"/>
                  </a:lnTo>
                  <a:lnTo>
                    <a:pt x="36" y="60"/>
                  </a:lnTo>
                  <a:lnTo>
                    <a:pt x="38" y="56"/>
                  </a:lnTo>
                  <a:lnTo>
                    <a:pt x="40" y="54"/>
                  </a:lnTo>
                  <a:lnTo>
                    <a:pt x="40" y="54"/>
                  </a:lnTo>
                  <a:lnTo>
                    <a:pt x="50" y="48"/>
                  </a:lnTo>
                  <a:lnTo>
                    <a:pt x="64" y="42"/>
                  </a:lnTo>
                  <a:lnTo>
                    <a:pt x="70" y="38"/>
                  </a:lnTo>
                  <a:lnTo>
                    <a:pt x="72" y="34"/>
                  </a:lnTo>
                  <a:lnTo>
                    <a:pt x="70" y="30"/>
                  </a:lnTo>
                  <a:lnTo>
                    <a:pt x="60" y="26"/>
                  </a:lnTo>
                  <a:lnTo>
                    <a:pt x="60" y="26"/>
                  </a:lnTo>
                  <a:lnTo>
                    <a:pt x="46" y="20"/>
                  </a:lnTo>
                  <a:lnTo>
                    <a:pt x="40" y="16"/>
                  </a:lnTo>
                  <a:lnTo>
                    <a:pt x="34" y="12"/>
                  </a:lnTo>
                  <a:lnTo>
                    <a:pt x="34" y="12"/>
                  </a:lnTo>
                  <a:lnTo>
                    <a:pt x="28" y="4"/>
                  </a:lnTo>
                  <a:lnTo>
                    <a:pt x="24" y="2"/>
                  </a:lnTo>
                  <a:lnTo>
                    <a:pt x="20"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558" name="Freeform 62"/>
            <p:cNvSpPr>
              <a:spLocks/>
            </p:cNvSpPr>
            <p:nvPr/>
          </p:nvSpPr>
          <p:spPr bwMode="auto">
            <a:xfrm>
              <a:off x="2736" y="1784"/>
              <a:ext cx="72" cy="64"/>
            </a:xfrm>
            <a:custGeom>
              <a:avLst/>
              <a:gdLst>
                <a:gd name="T0" fmla="*/ 20 w 72"/>
                <a:gd name="T1" fmla="*/ 0 h 64"/>
                <a:gd name="T2" fmla="*/ 20 w 72"/>
                <a:gd name="T3" fmla="*/ 0 h 64"/>
                <a:gd name="T4" fmla="*/ 18 w 72"/>
                <a:gd name="T5" fmla="*/ 2 h 64"/>
                <a:gd name="T6" fmla="*/ 18 w 72"/>
                <a:gd name="T7" fmla="*/ 2 h 64"/>
                <a:gd name="T8" fmla="*/ 14 w 72"/>
                <a:gd name="T9" fmla="*/ 8 h 64"/>
                <a:gd name="T10" fmla="*/ 12 w 72"/>
                <a:gd name="T11" fmla="*/ 16 h 64"/>
                <a:gd name="T12" fmla="*/ 10 w 72"/>
                <a:gd name="T13" fmla="*/ 24 h 64"/>
                <a:gd name="T14" fmla="*/ 10 w 72"/>
                <a:gd name="T15" fmla="*/ 30 h 64"/>
                <a:gd name="T16" fmla="*/ 10 w 72"/>
                <a:gd name="T17" fmla="*/ 30 h 64"/>
                <a:gd name="T18" fmla="*/ 4 w 72"/>
                <a:gd name="T19" fmla="*/ 38 h 64"/>
                <a:gd name="T20" fmla="*/ 0 w 72"/>
                <a:gd name="T21" fmla="*/ 40 h 64"/>
                <a:gd name="T22" fmla="*/ 0 w 72"/>
                <a:gd name="T23" fmla="*/ 44 h 64"/>
                <a:gd name="T24" fmla="*/ 0 w 72"/>
                <a:gd name="T25" fmla="*/ 44 h 64"/>
                <a:gd name="T26" fmla="*/ 2 w 72"/>
                <a:gd name="T27" fmla="*/ 48 h 64"/>
                <a:gd name="T28" fmla="*/ 4 w 72"/>
                <a:gd name="T29" fmla="*/ 50 h 64"/>
                <a:gd name="T30" fmla="*/ 4 w 72"/>
                <a:gd name="T31" fmla="*/ 50 h 64"/>
                <a:gd name="T32" fmla="*/ 8 w 72"/>
                <a:gd name="T33" fmla="*/ 50 h 64"/>
                <a:gd name="T34" fmla="*/ 8 w 72"/>
                <a:gd name="T35" fmla="*/ 50 h 64"/>
                <a:gd name="T36" fmla="*/ 12 w 72"/>
                <a:gd name="T37" fmla="*/ 50 h 64"/>
                <a:gd name="T38" fmla="*/ 12 w 72"/>
                <a:gd name="T39" fmla="*/ 50 h 64"/>
                <a:gd name="T40" fmla="*/ 16 w 72"/>
                <a:gd name="T41" fmla="*/ 50 h 64"/>
                <a:gd name="T42" fmla="*/ 16 w 72"/>
                <a:gd name="T43" fmla="*/ 50 h 64"/>
                <a:gd name="T44" fmla="*/ 20 w 72"/>
                <a:gd name="T45" fmla="*/ 52 h 64"/>
                <a:gd name="T46" fmla="*/ 24 w 72"/>
                <a:gd name="T47" fmla="*/ 56 h 64"/>
                <a:gd name="T48" fmla="*/ 24 w 72"/>
                <a:gd name="T49" fmla="*/ 56 h 64"/>
                <a:gd name="T50" fmla="*/ 26 w 72"/>
                <a:gd name="T51" fmla="*/ 60 h 64"/>
                <a:gd name="T52" fmla="*/ 28 w 72"/>
                <a:gd name="T53" fmla="*/ 62 h 64"/>
                <a:gd name="T54" fmla="*/ 30 w 72"/>
                <a:gd name="T55" fmla="*/ 64 h 64"/>
                <a:gd name="T56" fmla="*/ 30 w 72"/>
                <a:gd name="T57" fmla="*/ 64 h 64"/>
                <a:gd name="T58" fmla="*/ 32 w 72"/>
                <a:gd name="T59" fmla="*/ 64 h 64"/>
                <a:gd name="T60" fmla="*/ 32 w 72"/>
                <a:gd name="T61" fmla="*/ 64 h 64"/>
                <a:gd name="T62" fmla="*/ 36 w 72"/>
                <a:gd name="T63" fmla="*/ 62 h 64"/>
                <a:gd name="T64" fmla="*/ 36 w 72"/>
                <a:gd name="T65" fmla="*/ 60 h 64"/>
                <a:gd name="T66" fmla="*/ 38 w 72"/>
                <a:gd name="T67" fmla="*/ 56 h 64"/>
                <a:gd name="T68" fmla="*/ 40 w 72"/>
                <a:gd name="T69" fmla="*/ 54 h 64"/>
                <a:gd name="T70" fmla="*/ 40 w 72"/>
                <a:gd name="T71" fmla="*/ 54 h 64"/>
                <a:gd name="T72" fmla="*/ 50 w 72"/>
                <a:gd name="T73" fmla="*/ 48 h 64"/>
                <a:gd name="T74" fmla="*/ 64 w 72"/>
                <a:gd name="T75" fmla="*/ 42 h 64"/>
                <a:gd name="T76" fmla="*/ 70 w 72"/>
                <a:gd name="T77" fmla="*/ 38 h 64"/>
                <a:gd name="T78" fmla="*/ 72 w 72"/>
                <a:gd name="T79" fmla="*/ 34 h 64"/>
                <a:gd name="T80" fmla="*/ 70 w 72"/>
                <a:gd name="T81" fmla="*/ 30 h 64"/>
                <a:gd name="T82" fmla="*/ 60 w 72"/>
                <a:gd name="T83" fmla="*/ 26 h 64"/>
                <a:gd name="T84" fmla="*/ 60 w 72"/>
                <a:gd name="T85" fmla="*/ 26 h 64"/>
                <a:gd name="T86" fmla="*/ 46 w 72"/>
                <a:gd name="T87" fmla="*/ 20 h 64"/>
                <a:gd name="T88" fmla="*/ 40 w 72"/>
                <a:gd name="T89" fmla="*/ 16 h 64"/>
                <a:gd name="T90" fmla="*/ 34 w 72"/>
                <a:gd name="T91" fmla="*/ 12 h 64"/>
                <a:gd name="T92" fmla="*/ 34 w 72"/>
                <a:gd name="T93" fmla="*/ 12 h 64"/>
                <a:gd name="T94" fmla="*/ 28 w 72"/>
                <a:gd name="T95" fmla="*/ 4 h 64"/>
                <a:gd name="T96" fmla="*/ 24 w 72"/>
                <a:gd name="T97" fmla="*/ 2 h 64"/>
                <a:gd name="T98" fmla="*/ 20 w 72"/>
                <a:gd name="T99"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2" h="64">
                  <a:moveTo>
                    <a:pt x="20" y="0"/>
                  </a:moveTo>
                  <a:lnTo>
                    <a:pt x="20" y="0"/>
                  </a:lnTo>
                  <a:lnTo>
                    <a:pt x="18" y="2"/>
                  </a:lnTo>
                  <a:lnTo>
                    <a:pt x="18" y="2"/>
                  </a:lnTo>
                  <a:lnTo>
                    <a:pt x="14" y="8"/>
                  </a:lnTo>
                  <a:lnTo>
                    <a:pt x="12" y="16"/>
                  </a:lnTo>
                  <a:lnTo>
                    <a:pt x="10" y="24"/>
                  </a:lnTo>
                  <a:lnTo>
                    <a:pt x="10" y="30"/>
                  </a:lnTo>
                  <a:lnTo>
                    <a:pt x="10" y="30"/>
                  </a:lnTo>
                  <a:lnTo>
                    <a:pt x="4" y="38"/>
                  </a:lnTo>
                  <a:lnTo>
                    <a:pt x="0" y="40"/>
                  </a:lnTo>
                  <a:lnTo>
                    <a:pt x="0" y="44"/>
                  </a:lnTo>
                  <a:lnTo>
                    <a:pt x="0" y="44"/>
                  </a:lnTo>
                  <a:lnTo>
                    <a:pt x="2" y="48"/>
                  </a:lnTo>
                  <a:lnTo>
                    <a:pt x="4" y="50"/>
                  </a:lnTo>
                  <a:lnTo>
                    <a:pt x="4" y="50"/>
                  </a:lnTo>
                  <a:lnTo>
                    <a:pt x="8" y="50"/>
                  </a:lnTo>
                  <a:lnTo>
                    <a:pt x="8" y="50"/>
                  </a:lnTo>
                  <a:lnTo>
                    <a:pt x="12" y="50"/>
                  </a:lnTo>
                  <a:lnTo>
                    <a:pt x="12" y="50"/>
                  </a:lnTo>
                  <a:lnTo>
                    <a:pt x="16" y="50"/>
                  </a:lnTo>
                  <a:lnTo>
                    <a:pt x="16" y="50"/>
                  </a:lnTo>
                  <a:lnTo>
                    <a:pt x="20" y="52"/>
                  </a:lnTo>
                  <a:lnTo>
                    <a:pt x="24" y="56"/>
                  </a:lnTo>
                  <a:lnTo>
                    <a:pt x="24" y="56"/>
                  </a:lnTo>
                  <a:lnTo>
                    <a:pt x="26" y="60"/>
                  </a:lnTo>
                  <a:lnTo>
                    <a:pt x="28" y="62"/>
                  </a:lnTo>
                  <a:lnTo>
                    <a:pt x="30" y="64"/>
                  </a:lnTo>
                  <a:lnTo>
                    <a:pt x="30" y="64"/>
                  </a:lnTo>
                  <a:lnTo>
                    <a:pt x="32" y="64"/>
                  </a:lnTo>
                  <a:lnTo>
                    <a:pt x="32" y="64"/>
                  </a:lnTo>
                  <a:lnTo>
                    <a:pt x="36" y="62"/>
                  </a:lnTo>
                  <a:lnTo>
                    <a:pt x="36" y="60"/>
                  </a:lnTo>
                  <a:lnTo>
                    <a:pt x="38" y="56"/>
                  </a:lnTo>
                  <a:lnTo>
                    <a:pt x="40" y="54"/>
                  </a:lnTo>
                  <a:lnTo>
                    <a:pt x="40" y="54"/>
                  </a:lnTo>
                  <a:lnTo>
                    <a:pt x="50" y="48"/>
                  </a:lnTo>
                  <a:lnTo>
                    <a:pt x="64" y="42"/>
                  </a:lnTo>
                  <a:lnTo>
                    <a:pt x="70" y="38"/>
                  </a:lnTo>
                  <a:lnTo>
                    <a:pt x="72" y="34"/>
                  </a:lnTo>
                  <a:lnTo>
                    <a:pt x="70" y="30"/>
                  </a:lnTo>
                  <a:lnTo>
                    <a:pt x="60" y="26"/>
                  </a:lnTo>
                  <a:lnTo>
                    <a:pt x="60" y="26"/>
                  </a:lnTo>
                  <a:lnTo>
                    <a:pt x="46" y="20"/>
                  </a:lnTo>
                  <a:lnTo>
                    <a:pt x="40" y="16"/>
                  </a:lnTo>
                  <a:lnTo>
                    <a:pt x="34" y="12"/>
                  </a:lnTo>
                  <a:lnTo>
                    <a:pt x="34" y="12"/>
                  </a:lnTo>
                  <a:lnTo>
                    <a:pt x="28" y="4"/>
                  </a:lnTo>
                  <a:lnTo>
                    <a:pt x="24" y="2"/>
                  </a:lnTo>
                  <a:lnTo>
                    <a:pt x="2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559" name="Freeform 63"/>
            <p:cNvSpPr>
              <a:spLocks/>
            </p:cNvSpPr>
            <p:nvPr/>
          </p:nvSpPr>
          <p:spPr bwMode="auto">
            <a:xfrm>
              <a:off x="2516" y="1982"/>
              <a:ext cx="16" cy="6"/>
            </a:xfrm>
            <a:custGeom>
              <a:avLst/>
              <a:gdLst>
                <a:gd name="T0" fmla="*/ 10 w 16"/>
                <a:gd name="T1" fmla="*/ 0 h 6"/>
                <a:gd name="T2" fmla="*/ 10 w 16"/>
                <a:gd name="T3" fmla="*/ 0 h 6"/>
                <a:gd name="T4" fmla="*/ 6 w 16"/>
                <a:gd name="T5" fmla="*/ 0 h 6"/>
                <a:gd name="T6" fmla="*/ 4 w 16"/>
                <a:gd name="T7" fmla="*/ 2 h 6"/>
                <a:gd name="T8" fmla="*/ 4 w 16"/>
                <a:gd name="T9" fmla="*/ 2 h 6"/>
                <a:gd name="T10" fmla="*/ 0 w 16"/>
                <a:gd name="T11" fmla="*/ 6 h 6"/>
                <a:gd name="T12" fmla="*/ 0 w 16"/>
                <a:gd name="T13" fmla="*/ 6 h 6"/>
                <a:gd name="T14" fmla="*/ 0 w 16"/>
                <a:gd name="T15" fmla="*/ 6 h 6"/>
                <a:gd name="T16" fmla="*/ 0 w 16"/>
                <a:gd name="T17" fmla="*/ 6 h 6"/>
                <a:gd name="T18" fmla="*/ 4 w 16"/>
                <a:gd name="T19" fmla="*/ 6 h 6"/>
                <a:gd name="T20" fmla="*/ 4 w 16"/>
                <a:gd name="T21" fmla="*/ 6 h 6"/>
                <a:gd name="T22" fmla="*/ 14 w 16"/>
                <a:gd name="T23" fmla="*/ 6 h 6"/>
                <a:gd name="T24" fmla="*/ 16 w 16"/>
                <a:gd name="T25" fmla="*/ 4 h 6"/>
                <a:gd name="T26" fmla="*/ 14 w 16"/>
                <a:gd name="T27" fmla="*/ 2 h 6"/>
                <a:gd name="T28" fmla="*/ 14 w 16"/>
                <a:gd name="T29" fmla="*/ 2 h 6"/>
                <a:gd name="T30" fmla="*/ 10 w 16"/>
                <a:gd name="T3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6" h="6">
                  <a:moveTo>
                    <a:pt x="10" y="0"/>
                  </a:moveTo>
                  <a:lnTo>
                    <a:pt x="10" y="0"/>
                  </a:lnTo>
                  <a:lnTo>
                    <a:pt x="6" y="0"/>
                  </a:lnTo>
                  <a:lnTo>
                    <a:pt x="4" y="2"/>
                  </a:lnTo>
                  <a:lnTo>
                    <a:pt x="4" y="2"/>
                  </a:lnTo>
                  <a:lnTo>
                    <a:pt x="0" y="6"/>
                  </a:lnTo>
                  <a:lnTo>
                    <a:pt x="0" y="6"/>
                  </a:lnTo>
                  <a:lnTo>
                    <a:pt x="0" y="6"/>
                  </a:lnTo>
                  <a:lnTo>
                    <a:pt x="0" y="6"/>
                  </a:lnTo>
                  <a:lnTo>
                    <a:pt x="4" y="6"/>
                  </a:lnTo>
                  <a:lnTo>
                    <a:pt x="4" y="6"/>
                  </a:lnTo>
                  <a:lnTo>
                    <a:pt x="14" y="6"/>
                  </a:lnTo>
                  <a:lnTo>
                    <a:pt x="16" y="4"/>
                  </a:lnTo>
                  <a:lnTo>
                    <a:pt x="14" y="2"/>
                  </a:lnTo>
                  <a:lnTo>
                    <a:pt x="14" y="2"/>
                  </a:lnTo>
                  <a:lnTo>
                    <a:pt x="10"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560" name="Freeform 64"/>
            <p:cNvSpPr>
              <a:spLocks/>
            </p:cNvSpPr>
            <p:nvPr/>
          </p:nvSpPr>
          <p:spPr bwMode="auto">
            <a:xfrm>
              <a:off x="2516" y="1982"/>
              <a:ext cx="16" cy="6"/>
            </a:xfrm>
            <a:custGeom>
              <a:avLst/>
              <a:gdLst>
                <a:gd name="T0" fmla="*/ 10 w 16"/>
                <a:gd name="T1" fmla="*/ 0 h 6"/>
                <a:gd name="T2" fmla="*/ 10 w 16"/>
                <a:gd name="T3" fmla="*/ 0 h 6"/>
                <a:gd name="T4" fmla="*/ 6 w 16"/>
                <a:gd name="T5" fmla="*/ 0 h 6"/>
                <a:gd name="T6" fmla="*/ 4 w 16"/>
                <a:gd name="T7" fmla="*/ 2 h 6"/>
                <a:gd name="T8" fmla="*/ 4 w 16"/>
                <a:gd name="T9" fmla="*/ 2 h 6"/>
                <a:gd name="T10" fmla="*/ 0 w 16"/>
                <a:gd name="T11" fmla="*/ 6 h 6"/>
                <a:gd name="T12" fmla="*/ 0 w 16"/>
                <a:gd name="T13" fmla="*/ 6 h 6"/>
                <a:gd name="T14" fmla="*/ 0 w 16"/>
                <a:gd name="T15" fmla="*/ 6 h 6"/>
                <a:gd name="T16" fmla="*/ 0 w 16"/>
                <a:gd name="T17" fmla="*/ 6 h 6"/>
                <a:gd name="T18" fmla="*/ 4 w 16"/>
                <a:gd name="T19" fmla="*/ 6 h 6"/>
                <a:gd name="T20" fmla="*/ 4 w 16"/>
                <a:gd name="T21" fmla="*/ 6 h 6"/>
                <a:gd name="T22" fmla="*/ 14 w 16"/>
                <a:gd name="T23" fmla="*/ 6 h 6"/>
                <a:gd name="T24" fmla="*/ 16 w 16"/>
                <a:gd name="T25" fmla="*/ 4 h 6"/>
                <a:gd name="T26" fmla="*/ 14 w 16"/>
                <a:gd name="T27" fmla="*/ 2 h 6"/>
                <a:gd name="T28" fmla="*/ 14 w 16"/>
                <a:gd name="T29" fmla="*/ 2 h 6"/>
                <a:gd name="T30" fmla="*/ 10 w 16"/>
                <a:gd name="T3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6" h="6">
                  <a:moveTo>
                    <a:pt x="10" y="0"/>
                  </a:moveTo>
                  <a:lnTo>
                    <a:pt x="10" y="0"/>
                  </a:lnTo>
                  <a:lnTo>
                    <a:pt x="6" y="0"/>
                  </a:lnTo>
                  <a:lnTo>
                    <a:pt x="4" y="2"/>
                  </a:lnTo>
                  <a:lnTo>
                    <a:pt x="4" y="2"/>
                  </a:lnTo>
                  <a:lnTo>
                    <a:pt x="0" y="6"/>
                  </a:lnTo>
                  <a:lnTo>
                    <a:pt x="0" y="6"/>
                  </a:lnTo>
                  <a:lnTo>
                    <a:pt x="0" y="6"/>
                  </a:lnTo>
                  <a:lnTo>
                    <a:pt x="0" y="6"/>
                  </a:lnTo>
                  <a:lnTo>
                    <a:pt x="4" y="6"/>
                  </a:lnTo>
                  <a:lnTo>
                    <a:pt x="4" y="6"/>
                  </a:lnTo>
                  <a:lnTo>
                    <a:pt x="14" y="6"/>
                  </a:lnTo>
                  <a:lnTo>
                    <a:pt x="16" y="4"/>
                  </a:lnTo>
                  <a:lnTo>
                    <a:pt x="14" y="2"/>
                  </a:lnTo>
                  <a:lnTo>
                    <a:pt x="14" y="2"/>
                  </a:lnTo>
                  <a:lnTo>
                    <a:pt x="1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561" name="Freeform 65"/>
            <p:cNvSpPr>
              <a:spLocks/>
            </p:cNvSpPr>
            <p:nvPr/>
          </p:nvSpPr>
          <p:spPr bwMode="auto">
            <a:xfrm>
              <a:off x="2564" y="1834"/>
              <a:ext cx="188" cy="188"/>
            </a:xfrm>
            <a:custGeom>
              <a:avLst/>
              <a:gdLst>
                <a:gd name="T0" fmla="*/ 170 w 188"/>
                <a:gd name="T1" fmla="*/ 0 h 188"/>
                <a:gd name="T2" fmla="*/ 164 w 188"/>
                <a:gd name="T3" fmla="*/ 6 h 188"/>
                <a:gd name="T4" fmla="*/ 160 w 188"/>
                <a:gd name="T5" fmla="*/ 24 h 188"/>
                <a:gd name="T6" fmla="*/ 158 w 188"/>
                <a:gd name="T7" fmla="*/ 42 h 188"/>
                <a:gd name="T8" fmla="*/ 158 w 188"/>
                <a:gd name="T9" fmla="*/ 56 h 188"/>
                <a:gd name="T10" fmla="*/ 144 w 188"/>
                <a:gd name="T11" fmla="*/ 74 h 188"/>
                <a:gd name="T12" fmla="*/ 128 w 188"/>
                <a:gd name="T13" fmla="*/ 80 h 188"/>
                <a:gd name="T14" fmla="*/ 116 w 188"/>
                <a:gd name="T15" fmla="*/ 86 h 188"/>
                <a:gd name="T16" fmla="*/ 108 w 188"/>
                <a:gd name="T17" fmla="*/ 104 h 188"/>
                <a:gd name="T18" fmla="*/ 96 w 188"/>
                <a:gd name="T19" fmla="*/ 112 h 188"/>
                <a:gd name="T20" fmla="*/ 74 w 188"/>
                <a:gd name="T21" fmla="*/ 106 h 188"/>
                <a:gd name="T22" fmla="*/ 62 w 188"/>
                <a:gd name="T23" fmla="*/ 114 h 188"/>
                <a:gd name="T24" fmla="*/ 42 w 188"/>
                <a:gd name="T25" fmla="*/ 124 h 188"/>
                <a:gd name="T26" fmla="*/ 36 w 188"/>
                <a:gd name="T27" fmla="*/ 134 h 188"/>
                <a:gd name="T28" fmla="*/ 32 w 188"/>
                <a:gd name="T29" fmla="*/ 142 h 188"/>
                <a:gd name="T30" fmla="*/ 18 w 188"/>
                <a:gd name="T31" fmla="*/ 146 h 188"/>
                <a:gd name="T32" fmla="*/ 6 w 188"/>
                <a:gd name="T33" fmla="*/ 154 h 188"/>
                <a:gd name="T34" fmla="*/ 0 w 188"/>
                <a:gd name="T35" fmla="*/ 166 h 188"/>
                <a:gd name="T36" fmla="*/ 10 w 188"/>
                <a:gd name="T37" fmla="*/ 168 h 188"/>
                <a:gd name="T38" fmla="*/ 16 w 188"/>
                <a:gd name="T39" fmla="*/ 174 h 188"/>
                <a:gd name="T40" fmla="*/ 22 w 188"/>
                <a:gd name="T41" fmla="*/ 188 h 188"/>
                <a:gd name="T42" fmla="*/ 30 w 188"/>
                <a:gd name="T43" fmla="*/ 180 h 188"/>
                <a:gd name="T44" fmla="*/ 38 w 188"/>
                <a:gd name="T45" fmla="*/ 164 h 188"/>
                <a:gd name="T46" fmla="*/ 42 w 188"/>
                <a:gd name="T47" fmla="*/ 156 h 188"/>
                <a:gd name="T48" fmla="*/ 44 w 188"/>
                <a:gd name="T49" fmla="*/ 146 h 188"/>
                <a:gd name="T50" fmla="*/ 56 w 188"/>
                <a:gd name="T51" fmla="*/ 140 h 188"/>
                <a:gd name="T52" fmla="*/ 72 w 188"/>
                <a:gd name="T53" fmla="*/ 134 h 188"/>
                <a:gd name="T54" fmla="*/ 80 w 188"/>
                <a:gd name="T55" fmla="*/ 134 h 188"/>
                <a:gd name="T56" fmla="*/ 84 w 188"/>
                <a:gd name="T57" fmla="*/ 138 h 188"/>
                <a:gd name="T58" fmla="*/ 90 w 188"/>
                <a:gd name="T59" fmla="*/ 148 h 188"/>
                <a:gd name="T60" fmla="*/ 92 w 188"/>
                <a:gd name="T61" fmla="*/ 150 h 188"/>
                <a:gd name="T62" fmla="*/ 100 w 188"/>
                <a:gd name="T63" fmla="*/ 140 h 188"/>
                <a:gd name="T64" fmla="*/ 108 w 188"/>
                <a:gd name="T65" fmla="*/ 128 h 188"/>
                <a:gd name="T66" fmla="*/ 116 w 188"/>
                <a:gd name="T67" fmla="*/ 134 h 188"/>
                <a:gd name="T68" fmla="*/ 118 w 188"/>
                <a:gd name="T69" fmla="*/ 132 h 188"/>
                <a:gd name="T70" fmla="*/ 124 w 188"/>
                <a:gd name="T71" fmla="*/ 130 h 188"/>
                <a:gd name="T72" fmla="*/ 128 w 188"/>
                <a:gd name="T73" fmla="*/ 130 h 188"/>
                <a:gd name="T74" fmla="*/ 136 w 188"/>
                <a:gd name="T75" fmla="*/ 130 h 188"/>
                <a:gd name="T76" fmla="*/ 148 w 188"/>
                <a:gd name="T77" fmla="*/ 124 h 188"/>
                <a:gd name="T78" fmla="*/ 160 w 188"/>
                <a:gd name="T79" fmla="*/ 118 h 188"/>
                <a:gd name="T80" fmla="*/ 166 w 188"/>
                <a:gd name="T81" fmla="*/ 106 h 188"/>
                <a:gd name="T82" fmla="*/ 170 w 188"/>
                <a:gd name="T83" fmla="*/ 88 h 188"/>
                <a:gd name="T84" fmla="*/ 174 w 188"/>
                <a:gd name="T85" fmla="*/ 78 h 188"/>
                <a:gd name="T86" fmla="*/ 186 w 188"/>
                <a:gd name="T87" fmla="*/ 70 h 188"/>
                <a:gd name="T88" fmla="*/ 188 w 188"/>
                <a:gd name="T89" fmla="*/ 56 h 188"/>
                <a:gd name="T90" fmla="*/ 182 w 188"/>
                <a:gd name="T91" fmla="*/ 36 h 188"/>
                <a:gd name="T92" fmla="*/ 178 w 188"/>
                <a:gd name="T93" fmla="*/ 24 h 188"/>
                <a:gd name="T94" fmla="*/ 174 w 188"/>
                <a:gd name="T95" fmla="*/ 16 h 188"/>
                <a:gd name="T96" fmla="*/ 172 w 188"/>
                <a:gd name="T97" fmla="*/ 0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88" h="188">
                  <a:moveTo>
                    <a:pt x="170" y="0"/>
                  </a:moveTo>
                  <a:lnTo>
                    <a:pt x="170" y="0"/>
                  </a:lnTo>
                  <a:lnTo>
                    <a:pt x="170" y="0"/>
                  </a:lnTo>
                  <a:lnTo>
                    <a:pt x="170" y="0"/>
                  </a:lnTo>
                  <a:lnTo>
                    <a:pt x="166" y="2"/>
                  </a:lnTo>
                  <a:lnTo>
                    <a:pt x="164" y="6"/>
                  </a:lnTo>
                  <a:lnTo>
                    <a:pt x="162" y="16"/>
                  </a:lnTo>
                  <a:lnTo>
                    <a:pt x="162" y="16"/>
                  </a:lnTo>
                  <a:lnTo>
                    <a:pt x="160" y="24"/>
                  </a:lnTo>
                  <a:lnTo>
                    <a:pt x="158" y="34"/>
                  </a:lnTo>
                  <a:lnTo>
                    <a:pt x="158" y="34"/>
                  </a:lnTo>
                  <a:lnTo>
                    <a:pt x="158" y="42"/>
                  </a:lnTo>
                  <a:lnTo>
                    <a:pt x="158" y="50"/>
                  </a:lnTo>
                  <a:lnTo>
                    <a:pt x="158" y="50"/>
                  </a:lnTo>
                  <a:lnTo>
                    <a:pt x="158" y="56"/>
                  </a:lnTo>
                  <a:lnTo>
                    <a:pt x="154" y="62"/>
                  </a:lnTo>
                  <a:lnTo>
                    <a:pt x="144" y="74"/>
                  </a:lnTo>
                  <a:lnTo>
                    <a:pt x="144" y="74"/>
                  </a:lnTo>
                  <a:lnTo>
                    <a:pt x="138" y="78"/>
                  </a:lnTo>
                  <a:lnTo>
                    <a:pt x="132" y="80"/>
                  </a:lnTo>
                  <a:lnTo>
                    <a:pt x="128" y="80"/>
                  </a:lnTo>
                  <a:lnTo>
                    <a:pt x="122" y="82"/>
                  </a:lnTo>
                  <a:lnTo>
                    <a:pt x="122" y="82"/>
                  </a:lnTo>
                  <a:lnTo>
                    <a:pt x="116" y="86"/>
                  </a:lnTo>
                  <a:lnTo>
                    <a:pt x="114" y="92"/>
                  </a:lnTo>
                  <a:lnTo>
                    <a:pt x="108" y="104"/>
                  </a:lnTo>
                  <a:lnTo>
                    <a:pt x="108" y="104"/>
                  </a:lnTo>
                  <a:lnTo>
                    <a:pt x="102" y="110"/>
                  </a:lnTo>
                  <a:lnTo>
                    <a:pt x="96" y="112"/>
                  </a:lnTo>
                  <a:lnTo>
                    <a:pt x="96" y="112"/>
                  </a:lnTo>
                  <a:lnTo>
                    <a:pt x="84" y="110"/>
                  </a:lnTo>
                  <a:lnTo>
                    <a:pt x="84" y="110"/>
                  </a:lnTo>
                  <a:lnTo>
                    <a:pt x="74" y="106"/>
                  </a:lnTo>
                  <a:lnTo>
                    <a:pt x="74" y="106"/>
                  </a:lnTo>
                  <a:lnTo>
                    <a:pt x="70" y="108"/>
                  </a:lnTo>
                  <a:lnTo>
                    <a:pt x="62" y="114"/>
                  </a:lnTo>
                  <a:lnTo>
                    <a:pt x="62" y="114"/>
                  </a:lnTo>
                  <a:lnTo>
                    <a:pt x="48" y="120"/>
                  </a:lnTo>
                  <a:lnTo>
                    <a:pt x="42" y="124"/>
                  </a:lnTo>
                  <a:lnTo>
                    <a:pt x="38" y="130"/>
                  </a:lnTo>
                  <a:lnTo>
                    <a:pt x="38" y="130"/>
                  </a:lnTo>
                  <a:lnTo>
                    <a:pt x="36" y="134"/>
                  </a:lnTo>
                  <a:lnTo>
                    <a:pt x="36" y="136"/>
                  </a:lnTo>
                  <a:lnTo>
                    <a:pt x="34" y="140"/>
                  </a:lnTo>
                  <a:lnTo>
                    <a:pt x="32" y="142"/>
                  </a:lnTo>
                  <a:lnTo>
                    <a:pt x="32" y="142"/>
                  </a:lnTo>
                  <a:lnTo>
                    <a:pt x="24" y="144"/>
                  </a:lnTo>
                  <a:lnTo>
                    <a:pt x="18" y="146"/>
                  </a:lnTo>
                  <a:lnTo>
                    <a:pt x="18" y="146"/>
                  </a:lnTo>
                  <a:lnTo>
                    <a:pt x="10" y="150"/>
                  </a:lnTo>
                  <a:lnTo>
                    <a:pt x="6" y="154"/>
                  </a:lnTo>
                  <a:lnTo>
                    <a:pt x="2" y="160"/>
                  </a:lnTo>
                  <a:lnTo>
                    <a:pt x="0" y="166"/>
                  </a:lnTo>
                  <a:lnTo>
                    <a:pt x="0" y="166"/>
                  </a:lnTo>
                  <a:lnTo>
                    <a:pt x="4" y="166"/>
                  </a:lnTo>
                  <a:lnTo>
                    <a:pt x="4" y="166"/>
                  </a:lnTo>
                  <a:lnTo>
                    <a:pt x="10" y="168"/>
                  </a:lnTo>
                  <a:lnTo>
                    <a:pt x="12" y="170"/>
                  </a:lnTo>
                  <a:lnTo>
                    <a:pt x="14" y="172"/>
                  </a:lnTo>
                  <a:lnTo>
                    <a:pt x="16" y="174"/>
                  </a:lnTo>
                  <a:lnTo>
                    <a:pt x="16" y="182"/>
                  </a:lnTo>
                  <a:lnTo>
                    <a:pt x="18" y="184"/>
                  </a:lnTo>
                  <a:lnTo>
                    <a:pt x="22" y="188"/>
                  </a:lnTo>
                  <a:lnTo>
                    <a:pt x="22" y="188"/>
                  </a:lnTo>
                  <a:lnTo>
                    <a:pt x="28" y="184"/>
                  </a:lnTo>
                  <a:lnTo>
                    <a:pt x="30" y="180"/>
                  </a:lnTo>
                  <a:lnTo>
                    <a:pt x="36" y="170"/>
                  </a:lnTo>
                  <a:lnTo>
                    <a:pt x="36" y="170"/>
                  </a:lnTo>
                  <a:lnTo>
                    <a:pt x="38" y="164"/>
                  </a:lnTo>
                  <a:lnTo>
                    <a:pt x="40" y="160"/>
                  </a:lnTo>
                  <a:lnTo>
                    <a:pt x="40" y="160"/>
                  </a:lnTo>
                  <a:lnTo>
                    <a:pt x="42" y="156"/>
                  </a:lnTo>
                  <a:lnTo>
                    <a:pt x="42" y="150"/>
                  </a:lnTo>
                  <a:lnTo>
                    <a:pt x="42" y="150"/>
                  </a:lnTo>
                  <a:lnTo>
                    <a:pt x="44" y="146"/>
                  </a:lnTo>
                  <a:lnTo>
                    <a:pt x="48" y="144"/>
                  </a:lnTo>
                  <a:lnTo>
                    <a:pt x="48" y="144"/>
                  </a:lnTo>
                  <a:lnTo>
                    <a:pt x="56" y="140"/>
                  </a:lnTo>
                  <a:lnTo>
                    <a:pt x="64" y="136"/>
                  </a:lnTo>
                  <a:lnTo>
                    <a:pt x="64" y="136"/>
                  </a:lnTo>
                  <a:lnTo>
                    <a:pt x="72" y="134"/>
                  </a:lnTo>
                  <a:lnTo>
                    <a:pt x="76" y="132"/>
                  </a:lnTo>
                  <a:lnTo>
                    <a:pt x="76" y="132"/>
                  </a:lnTo>
                  <a:lnTo>
                    <a:pt x="80" y="134"/>
                  </a:lnTo>
                  <a:lnTo>
                    <a:pt x="82" y="136"/>
                  </a:lnTo>
                  <a:lnTo>
                    <a:pt x="82" y="136"/>
                  </a:lnTo>
                  <a:lnTo>
                    <a:pt x="84" y="138"/>
                  </a:lnTo>
                  <a:lnTo>
                    <a:pt x="86" y="142"/>
                  </a:lnTo>
                  <a:lnTo>
                    <a:pt x="86" y="146"/>
                  </a:lnTo>
                  <a:lnTo>
                    <a:pt x="90" y="148"/>
                  </a:lnTo>
                  <a:lnTo>
                    <a:pt x="90" y="148"/>
                  </a:lnTo>
                  <a:lnTo>
                    <a:pt x="92" y="150"/>
                  </a:lnTo>
                  <a:lnTo>
                    <a:pt x="92" y="150"/>
                  </a:lnTo>
                  <a:lnTo>
                    <a:pt x="94" y="148"/>
                  </a:lnTo>
                  <a:lnTo>
                    <a:pt x="98" y="146"/>
                  </a:lnTo>
                  <a:lnTo>
                    <a:pt x="100" y="140"/>
                  </a:lnTo>
                  <a:lnTo>
                    <a:pt x="104" y="132"/>
                  </a:lnTo>
                  <a:lnTo>
                    <a:pt x="108" y="128"/>
                  </a:lnTo>
                  <a:lnTo>
                    <a:pt x="108" y="128"/>
                  </a:lnTo>
                  <a:lnTo>
                    <a:pt x="110" y="130"/>
                  </a:lnTo>
                  <a:lnTo>
                    <a:pt x="116" y="134"/>
                  </a:lnTo>
                  <a:lnTo>
                    <a:pt x="116" y="134"/>
                  </a:lnTo>
                  <a:lnTo>
                    <a:pt x="116" y="134"/>
                  </a:lnTo>
                  <a:lnTo>
                    <a:pt x="116" y="134"/>
                  </a:lnTo>
                  <a:lnTo>
                    <a:pt x="118" y="132"/>
                  </a:lnTo>
                  <a:lnTo>
                    <a:pt x="122" y="130"/>
                  </a:lnTo>
                  <a:lnTo>
                    <a:pt x="122" y="130"/>
                  </a:lnTo>
                  <a:lnTo>
                    <a:pt x="124" y="130"/>
                  </a:lnTo>
                  <a:lnTo>
                    <a:pt x="124" y="130"/>
                  </a:lnTo>
                  <a:lnTo>
                    <a:pt x="128" y="130"/>
                  </a:lnTo>
                  <a:lnTo>
                    <a:pt x="128" y="130"/>
                  </a:lnTo>
                  <a:lnTo>
                    <a:pt x="132" y="132"/>
                  </a:lnTo>
                  <a:lnTo>
                    <a:pt x="132" y="132"/>
                  </a:lnTo>
                  <a:lnTo>
                    <a:pt x="136" y="130"/>
                  </a:lnTo>
                  <a:lnTo>
                    <a:pt x="136" y="130"/>
                  </a:lnTo>
                  <a:lnTo>
                    <a:pt x="142" y="126"/>
                  </a:lnTo>
                  <a:lnTo>
                    <a:pt x="148" y="124"/>
                  </a:lnTo>
                  <a:lnTo>
                    <a:pt x="148" y="124"/>
                  </a:lnTo>
                  <a:lnTo>
                    <a:pt x="154" y="122"/>
                  </a:lnTo>
                  <a:lnTo>
                    <a:pt x="160" y="118"/>
                  </a:lnTo>
                  <a:lnTo>
                    <a:pt x="164" y="112"/>
                  </a:lnTo>
                  <a:lnTo>
                    <a:pt x="166" y="106"/>
                  </a:lnTo>
                  <a:lnTo>
                    <a:pt x="166" y="106"/>
                  </a:lnTo>
                  <a:lnTo>
                    <a:pt x="168" y="94"/>
                  </a:lnTo>
                  <a:lnTo>
                    <a:pt x="168" y="94"/>
                  </a:lnTo>
                  <a:lnTo>
                    <a:pt x="170" y="88"/>
                  </a:lnTo>
                  <a:lnTo>
                    <a:pt x="170" y="82"/>
                  </a:lnTo>
                  <a:lnTo>
                    <a:pt x="170" y="82"/>
                  </a:lnTo>
                  <a:lnTo>
                    <a:pt x="174" y="78"/>
                  </a:lnTo>
                  <a:lnTo>
                    <a:pt x="180" y="74"/>
                  </a:lnTo>
                  <a:lnTo>
                    <a:pt x="180" y="74"/>
                  </a:lnTo>
                  <a:lnTo>
                    <a:pt x="186" y="70"/>
                  </a:lnTo>
                  <a:lnTo>
                    <a:pt x="188" y="66"/>
                  </a:lnTo>
                  <a:lnTo>
                    <a:pt x="188" y="62"/>
                  </a:lnTo>
                  <a:lnTo>
                    <a:pt x="188" y="56"/>
                  </a:lnTo>
                  <a:lnTo>
                    <a:pt x="188" y="56"/>
                  </a:lnTo>
                  <a:lnTo>
                    <a:pt x="184" y="46"/>
                  </a:lnTo>
                  <a:lnTo>
                    <a:pt x="182" y="36"/>
                  </a:lnTo>
                  <a:lnTo>
                    <a:pt x="182" y="36"/>
                  </a:lnTo>
                  <a:lnTo>
                    <a:pt x="180" y="30"/>
                  </a:lnTo>
                  <a:lnTo>
                    <a:pt x="178" y="24"/>
                  </a:lnTo>
                  <a:lnTo>
                    <a:pt x="178" y="24"/>
                  </a:lnTo>
                  <a:lnTo>
                    <a:pt x="174" y="16"/>
                  </a:lnTo>
                  <a:lnTo>
                    <a:pt x="174" y="16"/>
                  </a:lnTo>
                  <a:lnTo>
                    <a:pt x="172" y="6"/>
                  </a:lnTo>
                  <a:lnTo>
                    <a:pt x="172" y="2"/>
                  </a:lnTo>
                  <a:lnTo>
                    <a:pt x="172" y="0"/>
                  </a:lnTo>
                  <a:lnTo>
                    <a:pt x="170"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562" name="Freeform 66"/>
            <p:cNvSpPr>
              <a:spLocks/>
            </p:cNvSpPr>
            <p:nvPr/>
          </p:nvSpPr>
          <p:spPr bwMode="auto">
            <a:xfrm>
              <a:off x="2564" y="1834"/>
              <a:ext cx="188" cy="188"/>
            </a:xfrm>
            <a:custGeom>
              <a:avLst/>
              <a:gdLst>
                <a:gd name="T0" fmla="*/ 170 w 188"/>
                <a:gd name="T1" fmla="*/ 0 h 188"/>
                <a:gd name="T2" fmla="*/ 164 w 188"/>
                <a:gd name="T3" fmla="*/ 6 h 188"/>
                <a:gd name="T4" fmla="*/ 160 w 188"/>
                <a:gd name="T5" fmla="*/ 24 h 188"/>
                <a:gd name="T6" fmla="*/ 158 w 188"/>
                <a:gd name="T7" fmla="*/ 42 h 188"/>
                <a:gd name="T8" fmla="*/ 158 w 188"/>
                <a:gd name="T9" fmla="*/ 56 h 188"/>
                <a:gd name="T10" fmla="*/ 144 w 188"/>
                <a:gd name="T11" fmla="*/ 74 h 188"/>
                <a:gd name="T12" fmla="*/ 128 w 188"/>
                <a:gd name="T13" fmla="*/ 80 h 188"/>
                <a:gd name="T14" fmla="*/ 116 w 188"/>
                <a:gd name="T15" fmla="*/ 86 h 188"/>
                <a:gd name="T16" fmla="*/ 108 w 188"/>
                <a:gd name="T17" fmla="*/ 104 h 188"/>
                <a:gd name="T18" fmla="*/ 96 w 188"/>
                <a:gd name="T19" fmla="*/ 112 h 188"/>
                <a:gd name="T20" fmla="*/ 74 w 188"/>
                <a:gd name="T21" fmla="*/ 106 h 188"/>
                <a:gd name="T22" fmla="*/ 62 w 188"/>
                <a:gd name="T23" fmla="*/ 114 h 188"/>
                <a:gd name="T24" fmla="*/ 42 w 188"/>
                <a:gd name="T25" fmla="*/ 124 h 188"/>
                <a:gd name="T26" fmla="*/ 36 w 188"/>
                <a:gd name="T27" fmla="*/ 134 h 188"/>
                <a:gd name="T28" fmla="*/ 32 w 188"/>
                <a:gd name="T29" fmla="*/ 142 h 188"/>
                <a:gd name="T30" fmla="*/ 18 w 188"/>
                <a:gd name="T31" fmla="*/ 146 h 188"/>
                <a:gd name="T32" fmla="*/ 6 w 188"/>
                <a:gd name="T33" fmla="*/ 154 h 188"/>
                <a:gd name="T34" fmla="*/ 0 w 188"/>
                <a:gd name="T35" fmla="*/ 166 h 188"/>
                <a:gd name="T36" fmla="*/ 10 w 188"/>
                <a:gd name="T37" fmla="*/ 168 h 188"/>
                <a:gd name="T38" fmla="*/ 16 w 188"/>
                <a:gd name="T39" fmla="*/ 174 h 188"/>
                <a:gd name="T40" fmla="*/ 22 w 188"/>
                <a:gd name="T41" fmla="*/ 188 h 188"/>
                <a:gd name="T42" fmla="*/ 30 w 188"/>
                <a:gd name="T43" fmla="*/ 180 h 188"/>
                <a:gd name="T44" fmla="*/ 38 w 188"/>
                <a:gd name="T45" fmla="*/ 164 h 188"/>
                <a:gd name="T46" fmla="*/ 42 w 188"/>
                <a:gd name="T47" fmla="*/ 156 h 188"/>
                <a:gd name="T48" fmla="*/ 44 w 188"/>
                <a:gd name="T49" fmla="*/ 146 h 188"/>
                <a:gd name="T50" fmla="*/ 56 w 188"/>
                <a:gd name="T51" fmla="*/ 140 h 188"/>
                <a:gd name="T52" fmla="*/ 72 w 188"/>
                <a:gd name="T53" fmla="*/ 134 h 188"/>
                <a:gd name="T54" fmla="*/ 80 w 188"/>
                <a:gd name="T55" fmla="*/ 134 h 188"/>
                <a:gd name="T56" fmla="*/ 84 w 188"/>
                <a:gd name="T57" fmla="*/ 138 h 188"/>
                <a:gd name="T58" fmla="*/ 90 w 188"/>
                <a:gd name="T59" fmla="*/ 148 h 188"/>
                <a:gd name="T60" fmla="*/ 92 w 188"/>
                <a:gd name="T61" fmla="*/ 150 h 188"/>
                <a:gd name="T62" fmla="*/ 100 w 188"/>
                <a:gd name="T63" fmla="*/ 140 h 188"/>
                <a:gd name="T64" fmla="*/ 108 w 188"/>
                <a:gd name="T65" fmla="*/ 128 h 188"/>
                <a:gd name="T66" fmla="*/ 116 w 188"/>
                <a:gd name="T67" fmla="*/ 134 h 188"/>
                <a:gd name="T68" fmla="*/ 118 w 188"/>
                <a:gd name="T69" fmla="*/ 132 h 188"/>
                <a:gd name="T70" fmla="*/ 124 w 188"/>
                <a:gd name="T71" fmla="*/ 130 h 188"/>
                <a:gd name="T72" fmla="*/ 128 w 188"/>
                <a:gd name="T73" fmla="*/ 130 h 188"/>
                <a:gd name="T74" fmla="*/ 136 w 188"/>
                <a:gd name="T75" fmla="*/ 130 h 188"/>
                <a:gd name="T76" fmla="*/ 148 w 188"/>
                <a:gd name="T77" fmla="*/ 124 h 188"/>
                <a:gd name="T78" fmla="*/ 160 w 188"/>
                <a:gd name="T79" fmla="*/ 118 h 188"/>
                <a:gd name="T80" fmla="*/ 166 w 188"/>
                <a:gd name="T81" fmla="*/ 106 h 188"/>
                <a:gd name="T82" fmla="*/ 170 w 188"/>
                <a:gd name="T83" fmla="*/ 88 h 188"/>
                <a:gd name="T84" fmla="*/ 174 w 188"/>
                <a:gd name="T85" fmla="*/ 78 h 188"/>
                <a:gd name="T86" fmla="*/ 186 w 188"/>
                <a:gd name="T87" fmla="*/ 70 h 188"/>
                <a:gd name="T88" fmla="*/ 188 w 188"/>
                <a:gd name="T89" fmla="*/ 56 h 188"/>
                <a:gd name="T90" fmla="*/ 182 w 188"/>
                <a:gd name="T91" fmla="*/ 36 h 188"/>
                <a:gd name="T92" fmla="*/ 178 w 188"/>
                <a:gd name="T93" fmla="*/ 24 h 188"/>
                <a:gd name="T94" fmla="*/ 174 w 188"/>
                <a:gd name="T95" fmla="*/ 16 h 188"/>
                <a:gd name="T96" fmla="*/ 172 w 188"/>
                <a:gd name="T97" fmla="*/ 0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88" h="188">
                  <a:moveTo>
                    <a:pt x="170" y="0"/>
                  </a:moveTo>
                  <a:lnTo>
                    <a:pt x="170" y="0"/>
                  </a:lnTo>
                  <a:lnTo>
                    <a:pt x="170" y="0"/>
                  </a:lnTo>
                  <a:lnTo>
                    <a:pt x="170" y="0"/>
                  </a:lnTo>
                  <a:lnTo>
                    <a:pt x="166" y="2"/>
                  </a:lnTo>
                  <a:lnTo>
                    <a:pt x="164" y="6"/>
                  </a:lnTo>
                  <a:lnTo>
                    <a:pt x="162" y="16"/>
                  </a:lnTo>
                  <a:lnTo>
                    <a:pt x="162" y="16"/>
                  </a:lnTo>
                  <a:lnTo>
                    <a:pt x="160" y="24"/>
                  </a:lnTo>
                  <a:lnTo>
                    <a:pt x="158" y="34"/>
                  </a:lnTo>
                  <a:lnTo>
                    <a:pt x="158" y="34"/>
                  </a:lnTo>
                  <a:lnTo>
                    <a:pt x="158" y="42"/>
                  </a:lnTo>
                  <a:lnTo>
                    <a:pt x="158" y="50"/>
                  </a:lnTo>
                  <a:lnTo>
                    <a:pt x="158" y="50"/>
                  </a:lnTo>
                  <a:lnTo>
                    <a:pt x="158" y="56"/>
                  </a:lnTo>
                  <a:lnTo>
                    <a:pt x="154" y="62"/>
                  </a:lnTo>
                  <a:lnTo>
                    <a:pt x="144" y="74"/>
                  </a:lnTo>
                  <a:lnTo>
                    <a:pt x="144" y="74"/>
                  </a:lnTo>
                  <a:lnTo>
                    <a:pt x="138" y="78"/>
                  </a:lnTo>
                  <a:lnTo>
                    <a:pt x="132" y="80"/>
                  </a:lnTo>
                  <a:lnTo>
                    <a:pt x="128" y="80"/>
                  </a:lnTo>
                  <a:lnTo>
                    <a:pt x="122" y="82"/>
                  </a:lnTo>
                  <a:lnTo>
                    <a:pt x="122" y="82"/>
                  </a:lnTo>
                  <a:lnTo>
                    <a:pt x="116" y="86"/>
                  </a:lnTo>
                  <a:lnTo>
                    <a:pt x="114" y="92"/>
                  </a:lnTo>
                  <a:lnTo>
                    <a:pt x="108" y="104"/>
                  </a:lnTo>
                  <a:lnTo>
                    <a:pt x="108" y="104"/>
                  </a:lnTo>
                  <a:lnTo>
                    <a:pt x="102" y="110"/>
                  </a:lnTo>
                  <a:lnTo>
                    <a:pt x="96" y="112"/>
                  </a:lnTo>
                  <a:lnTo>
                    <a:pt x="96" y="112"/>
                  </a:lnTo>
                  <a:lnTo>
                    <a:pt x="84" y="110"/>
                  </a:lnTo>
                  <a:lnTo>
                    <a:pt x="84" y="110"/>
                  </a:lnTo>
                  <a:lnTo>
                    <a:pt x="74" y="106"/>
                  </a:lnTo>
                  <a:lnTo>
                    <a:pt x="74" y="106"/>
                  </a:lnTo>
                  <a:lnTo>
                    <a:pt x="70" y="108"/>
                  </a:lnTo>
                  <a:lnTo>
                    <a:pt x="62" y="114"/>
                  </a:lnTo>
                  <a:lnTo>
                    <a:pt x="62" y="114"/>
                  </a:lnTo>
                  <a:lnTo>
                    <a:pt x="48" y="120"/>
                  </a:lnTo>
                  <a:lnTo>
                    <a:pt x="42" y="124"/>
                  </a:lnTo>
                  <a:lnTo>
                    <a:pt x="38" y="130"/>
                  </a:lnTo>
                  <a:lnTo>
                    <a:pt x="38" y="130"/>
                  </a:lnTo>
                  <a:lnTo>
                    <a:pt x="36" y="134"/>
                  </a:lnTo>
                  <a:lnTo>
                    <a:pt x="36" y="136"/>
                  </a:lnTo>
                  <a:lnTo>
                    <a:pt x="34" y="140"/>
                  </a:lnTo>
                  <a:lnTo>
                    <a:pt x="32" y="142"/>
                  </a:lnTo>
                  <a:lnTo>
                    <a:pt x="32" y="142"/>
                  </a:lnTo>
                  <a:lnTo>
                    <a:pt x="24" y="144"/>
                  </a:lnTo>
                  <a:lnTo>
                    <a:pt x="18" y="146"/>
                  </a:lnTo>
                  <a:lnTo>
                    <a:pt x="18" y="146"/>
                  </a:lnTo>
                  <a:lnTo>
                    <a:pt x="10" y="150"/>
                  </a:lnTo>
                  <a:lnTo>
                    <a:pt x="6" y="154"/>
                  </a:lnTo>
                  <a:lnTo>
                    <a:pt x="2" y="160"/>
                  </a:lnTo>
                  <a:lnTo>
                    <a:pt x="0" y="166"/>
                  </a:lnTo>
                  <a:lnTo>
                    <a:pt x="0" y="166"/>
                  </a:lnTo>
                  <a:lnTo>
                    <a:pt x="4" y="166"/>
                  </a:lnTo>
                  <a:lnTo>
                    <a:pt x="4" y="166"/>
                  </a:lnTo>
                  <a:lnTo>
                    <a:pt x="10" y="168"/>
                  </a:lnTo>
                  <a:lnTo>
                    <a:pt x="12" y="170"/>
                  </a:lnTo>
                  <a:lnTo>
                    <a:pt x="14" y="172"/>
                  </a:lnTo>
                  <a:lnTo>
                    <a:pt x="16" y="174"/>
                  </a:lnTo>
                  <a:lnTo>
                    <a:pt x="16" y="182"/>
                  </a:lnTo>
                  <a:lnTo>
                    <a:pt x="18" y="184"/>
                  </a:lnTo>
                  <a:lnTo>
                    <a:pt x="22" y="188"/>
                  </a:lnTo>
                  <a:lnTo>
                    <a:pt x="22" y="188"/>
                  </a:lnTo>
                  <a:lnTo>
                    <a:pt x="28" y="184"/>
                  </a:lnTo>
                  <a:lnTo>
                    <a:pt x="30" y="180"/>
                  </a:lnTo>
                  <a:lnTo>
                    <a:pt x="36" y="170"/>
                  </a:lnTo>
                  <a:lnTo>
                    <a:pt x="36" y="170"/>
                  </a:lnTo>
                  <a:lnTo>
                    <a:pt x="38" y="164"/>
                  </a:lnTo>
                  <a:lnTo>
                    <a:pt x="40" y="160"/>
                  </a:lnTo>
                  <a:lnTo>
                    <a:pt x="40" y="160"/>
                  </a:lnTo>
                  <a:lnTo>
                    <a:pt x="42" y="156"/>
                  </a:lnTo>
                  <a:lnTo>
                    <a:pt x="42" y="150"/>
                  </a:lnTo>
                  <a:lnTo>
                    <a:pt x="42" y="150"/>
                  </a:lnTo>
                  <a:lnTo>
                    <a:pt x="44" y="146"/>
                  </a:lnTo>
                  <a:lnTo>
                    <a:pt x="48" y="144"/>
                  </a:lnTo>
                  <a:lnTo>
                    <a:pt x="48" y="144"/>
                  </a:lnTo>
                  <a:lnTo>
                    <a:pt x="56" y="140"/>
                  </a:lnTo>
                  <a:lnTo>
                    <a:pt x="64" y="136"/>
                  </a:lnTo>
                  <a:lnTo>
                    <a:pt x="64" y="136"/>
                  </a:lnTo>
                  <a:lnTo>
                    <a:pt x="72" y="134"/>
                  </a:lnTo>
                  <a:lnTo>
                    <a:pt x="76" y="132"/>
                  </a:lnTo>
                  <a:lnTo>
                    <a:pt x="76" y="132"/>
                  </a:lnTo>
                  <a:lnTo>
                    <a:pt x="80" y="134"/>
                  </a:lnTo>
                  <a:lnTo>
                    <a:pt x="82" y="136"/>
                  </a:lnTo>
                  <a:lnTo>
                    <a:pt x="82" y="136"/>
                  </a:lnTo>
                  <a:lnTo>
                    <a:pt x="84" y="138"/>
                  </a:lnTo>
                  <a:lnTo>
                    <a:pt x="86" y="142"/>
                  </a:lnTo>
                  <a:lnTo>
                    <a:pt x="86" y="146"/>
                  </a:lnTo>
                  <a:lnTo>
                    <a:pt x="90" y="148"/>
                  </a:lnTo>
                  <a:lnTo>
                    <a:pt x="90" y="148"/>
                  </a:lnTo>
                  <a:lnTo>
                    <a:pt x="92" y="150"/>
                  </a:lnTo>
                  <a:lnTo>
                    <a:pt x="92" y="150"/>
                  </a:lnTo>
                  <a:lnTo>
                    <a:pt x="94" y="148"/>
                  </a:lnTo>
                  <a:lnTo>
                    <a:pt x="98" y="146"/>
                  </a:lnTo>
                  <a:lnTo>
                    <a:pt x="100" y="140"/>
                  </a:lnTo>
                  <a:lnTo>
                    <a:pt x="104" y="132"/>
                  </a:lnTo>
                  <a:lnTo>
                    <a:pt x="108" y="128"/>
                  </a:lnTo>
                  <a:lnTo>
                    <a:pt x="108" y="128"/>
                  </a:lnTo>
                  <a:lnTo>
                    <a:pt x="110" y="130"/>
                  </a:lnTo>
                  <a:lnTo>
                    <a:pt x="116" y="134"/>
                  </a:lnTo>
                  <a:lnTo>
                    <a:pt x="116" y="134"/>
                  </a:lnTo>
                  <a:lnTo>
                    <a:pt x="116" y="134"/>
                  </a:lnTo>
                  <a:lnTo>
                    <a:pt x="116" y="134"/>
                  </a:lnTo>
                  <a:lnTo>
                    <a:pt x="118" y="132"/>
                  </a:lnTo>
                  <a:lnTo>
                    <a:pt x="122" y="130"/>
                  </a:lnTo>
                  <a:lnTo>
                    <a:pt x="122" y="130"/>
                  </a:lnTo>
                  <a:lnTo>
                    <a:pt x="124" y="130"/>
                  </a:lnTo>
                  <a:lnTo>
                    <a:pt x="124" y="130"/>
                  </a:lnTo>
                  <a:lnTo>
                    <a:pt x="128" y="130"/>
                  </a:lnTo>
                  <a:lnTo>
                    <a:pt x="128" y="130"/>
                  </a:lnTo>
                  <a:lnTo>
                    <a:pt x="132" y="132"/>
                  </a:lnTo>
                  <a:lnTo>
                    <a:pt x="132" y="132"/>
                  </a:lnTo>
                  <a:lnTo>
                    <a:pt x="136" y="130"/>
                  </a:lnTo>
                  <a:lnTo>
                    <a:pt x="136" y="130"/>
                  </a:lnTo>
                  <a:lnTo>
                    <a:pt x="142" y="126"/>
                  </a:lnTo>
                  <a:lnTo>
                    <a:pt x="148" y="124"/>
                  </a:lnTo>
                  <a:lnTo>
                    <a:pt x="148" y="124"/>
                  </a:lnTo>
                  <a:lnTo>
                    <a:pt x="154" y="122"/>
                  </a:lnTo>
                  <a:lnTo>
                    <a:pt x="160" y="118"/>
                  </a:lnTo>
                  <a:lnTo>
                    <a:pt x="164" y="112"/>
                  </a:lnTo>
                  <a:lnTo>
                    <a:pt x="166" y="106"/>
                  </a:lnTo>
                  <a:lnTo>
                    <a:pt x="166" y="106"/>
                  </a:lnTo>
                  <a:lnTo>
                    <a:pt x="168" y="94"/>
                  </a:lnTo>
                  <a:lnTo>
                    <a:pt x="168" y="94"/>
                  </a:lnTo>
                  <a:lnTo>
                    <a:pt x="170" y="88"/>
                  </a:lnTo>
                  <a:lnTo>
                    <a:pt x="170" y="82"/>
                  </a:lnTo>
                  <a:lnTo>
                    <a:pt x="170" y="82"/>
                  </a:lnTo>
                  <a:lnTo>
                    <a:pt x="174" y="78"/>
                  </a:lnTo>
                  <a:lnTo>
                    <a:pt x="180" y="74"/>
                  </a:lnTo>
                  <a:lnTo>
                    <a:pt x="180" y="74"/>
                  </a:lnTo>
                  <a:lnTo>
                    <a:pt x="186" y="70"/>
                  </a:lnTo>
                  <a:lnTo>
                    <a:pt x="188" y="66"/>
                  </a:lnTo>
                  <a:lnTo>
                    <a:pt x="188" y="62"/>
                  </a:lnTo>
                  <a:lnTo>
                    <a:pt x="188" y="56"/>
                  </a:lnTo>
                  <a:lnTo>
                    <a:pt x="188" y="56"/>
                  </a:lnTo>
                  <a:lnTo>
                    <a:pt x="184" y="46"/>
                  </a:lnTo>
                  <a:lnTo>
                    <a:pt x="182" y="36"/>
                  </a:lnTo>
                  <a:lnTo>
                    <a:pt x="182" y="36"/>
                  </a:lnTo>
                  <a:lnTo>
                    <a:pt x="180" y="30"/>
                  </a:lnTo>
                  <a:lnTo>
                    <a:pt x="178" y="24"/>
                  </a:lnTo>
                  <a:lnTo>
                    <a:pt x="178" y="24"/>
                  </a:lnTo>
                  <a:lnTo>
                    <a:pt x="174" y="16"/>
                  </a:lnTo>
                  <a:lnTo>
                    <a:pt x="174" y="16"/>
                  </a:lnTo>
                  <a:lnTo>
                    <a:pt x="172" y="6"/>
                  </a:lnTo>
                  <a:lnTo>
                    <a:pt x="172" y="2"/>
                  </a:lnTo>
                  <a:lnTo>
                    <a:pt x="172" y="0"/>
                  </a:lnTo>
                  <a:lnTo>
                    <a:pt x="17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563" name="Freeform 67"/>
            <p:cNvSpPr>
              <a:spLocks/>
            </p:cNvSpPr>
            <p:nvPr/>
          </p:nvSpPr>
          <p:spPr bwMode="auto">
            <a:xfrm>
              <a:off x="2426" y="2110"/>
              <a:ext cx="38" cy="58"/>
            </a:xfrm>
            <a:custGeom>
              <a:avLst/>
              <a:gdLst>
                <a:gd name="T0" fmla="*/ 34 w 38"/>
                <a:gd name="T1" fmla="*/ 0 h 58"/>
                <a:gd name="T2" fmla="*/ 34 w 38"/>
                <a:gd name="T3" fmla="*/ 0 h 58"/>
                <a:gd name="T4" fmla="*/ 28 w 38"/>
                <a:gd name="T5" fmla="*/ 2 h 58"/>
                <a:gd name="T6" fmla="*/ 28 w 38"/>
                <a:gd name="T7" fmla="*/ 2 h 58"/>
                <a:gd name="T8" fmla="*/ 26 w 38"/>
                <a:gd name="T9" fmla="*/ 4 h 58"/>
                <a:gd name="T10" fmla="*/ 24 w 38"/>
                <a:gd name="T11" fmla="*/ 10 h 58"/>
                <a:gd name="T12" fmla="*/ 20 w 38"/>
                <a:gd name="T13" fmla="*/ 18 h 58"/>
                <a:gd name="T14" fmla="*/ 20 w 38"/>
                <a:gd name="T15" fmla="*/ 18 h 58"/>
                <a:gd name="T16" fmla="*/ 16 w 38"/>
                <a:gd name="T17" fmla="*/ 20 h 58"/>
                <a:gd name="T18" fmla="*/ 12 w 38"/>
                <a:gd name="T19" fmla="*/ 22 h 58"/>
                <a:gd name="T20" fmla="*/ 8 w 38"/>
                <a:gd name="T21" fmla="*/ 24 h 58"/>
                <a:gd name="T22" fmla="*/ 6 w 38"/>
                <a:gd name="T23" fmla="*/ 26 h 58"/>
                <a:gd name="T24" fmla="*/ 6 w 38"/>
                <a:gd name="T25" fmla="*/ 26 h 58"/>
                <a:gd name="T26" fmla="*/ 2 w 38"/>
                <a:gd name="T27" fmla="*/ 34 h 58"/>
                <a:gd name="T28" fmla="*/ 0 w 38"/>
                <a:gd name="T29" fmla="*/ 44 h 58"/>
                <a:gd name="T30" fmla="*/ 2 w 38"/>
                <a:gd name="T31" fmla="*/ 54 h 58"/>
                <a:gd name="T32" fmla="*/ 4 w 38"/>
                <a:gd name="T33" fmla="*/ 56 h 58"/>
                <a:gd name="T34" fmla="*/ 6 w 38"/>
                <a:gd name="T35" fmla="*/ 58 h 58"/>
                <a:gd name="T36" fmla="*/ 6 w 38"/>
                <a:gd name="T37" fmla="*/ 58 h 58"/>
                <a:gd name="T38" fmla="*/ 10 w 38"/>
                <a:gd name="T39" fmla="*/ 58 h 58"/>
                <a:gd name="T40" fmla="*/ 10 w 38"/>
                <a:gd name="T41" fmla="*/ 58 h 58"/>
                <a:gd name="T42" fmla="*/ 12 w 38"/>
                <a:gd name="T43" fmla="*/ 56 h 58"/>
                <a:gd name="T44" fmla="*/ 16 w 38"/>
                <a:gd name="T45" fmla="*/ 52 h 58"/>
                <a:gd name="T46" fmla="*/ 20 w 38"/>
                <a:gd name="T47" fmla="*/ 44 h 58"/>
                <a:gd name="T48" fmla="*/ 22 w 38"/>
                <a:gd name="T49" fmla="*/ 36 h 58"/>
                <a:gd name="T50" fmla="*/ 24 w 38"/>
                <a:gd name="T51" fmla="*/ 28 h 58"/>
                <a:gd name="T52" fmla="*/ 24 w 38"/>
                <a:gd name="T53" fmla="*/ 28 h 58"/>
                <a:gd name="T54" fmla="*/ 30 w 38"/>
                <a:gd name="T55" fmla="*/ 24 h 58"/>
                <a:gd name="T56" fmla="*/ 34 w 38"/>
                <a:gd name="T57" fmla="*/ 22 h 58"/>
                <a:gd name="T58" fmla="*/ 36 w 38"/>
                <a:gd name="T59" fmla="*/ 18 h 58"/>
                <a:gd name="T60" fmla="*/ 36 w 38"/>
                <a:gd name="T61" fmla="*/ 18 h 58"/>
                <a:gd name="T62" fmla="*/ 38 w 38"/>
                <a:gd name="T63" fmla="*/ 14 h 58"/>
                <a:gd name="T64" fmla="*/ 38 w 38"/>
                <a:gd name="T65" fmla="*/ 8 h 58"/>
                <a:gd name="T66" fmla="*/ 38 w 38"/>
                <a:gd name="T67" fmla="*/ 2 h 58"/>
                <a:gd name="T68" fmla="*/ 36 w 38"/>
                <a:gd name="T69" fmla="*/ 0 h 58"/>
                <a:gd name="T70" fmla="*/ 34 w 38"/>
                <a:gd name="T71"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8" h="58">
                  <a:moveTo>
                    <a:pt x="34" y="0"/>
                  </a:moveTo>
                  <a:lnTo>
                    <a:pt x="34" y="0"/>
                  </a:lnTo>
                  <a:lnTo>
                    <a:pt x="28" y="2"/>
                  </a:lnTo>
                  <a:lnTo>
                    <a:pt x="28" y="2"/>
                  </a:lnTo>
                  <a:lnTo>
                    <a:pt x="26" y="4"/>
                  </a:lnTo>
                  <a:lnTo>
                    <a:pt x="24" y="10"/>
                  </a:lnTo>
                  <a:lnTo>
                    <a:pt x="20" y="18"/>
                  </a:lnTo>
                  <a:lnTo>
                    <a:pt x="20" y="18"/>
                  </a:lnTo>
                  <a:lnTo>
                    <a:pt x="16" y="20"/>
                  </a:lnTo>
                  <a:lnTo>
                    <a:pt x="12" y="22"/>
                  </a:lnTo>
                  <a:lnTo>
                    <a:pt x="8" y="24"/>
                  </a:lnTo>
                  <a:lnTo>
                    <a:pt x="6" y="26"/>
                  </a:lnTo>
                  <a:lnTo>
                    <a:pt x="6" y="26"/>
                  </a:lnTo>
                  <a:lnTo>
                    <a:pt x="2" y="34"/>
                  </a:lnTo>
                  <a:lnTo>
                    <a:pt x="0" y="44"/>
                  </a:lnTo>
                  <a:lnTo>
                    <a:pt x="2" y="54"/>
                  </a:lnTo>
                  <a:lnTo>
                    <a:pt x="4" y="56"/>
                  </a:lnTo>
                  <a:lnTo>
                    <a:pt x="6" y="58"/>
                  </a:lnTo>
                  <a:lnTo>
                    <a:pt x="6" y="58"/>
                  </a:lnTo>
                  <a:lnTo>
                    <a:pt x="10" y="58"/>
                  </a:lnTo>
                  <a:lnTo>
                    <a:pt x="10" y="58"/>
                  </a:lnTo>
                  <a:lnTo>
                    <a:pt x="12" y="56"/>
                  </a:lnTo>
                  <a:lnTo>
                    <a:pt x="16" y="52"/>
                  </a:lnTo>
                  <a:lnTo>
                    <a:pt x="20" y="44"/>
                  </a:lnTo>
                  <a:lnTo>
                    <a:pt x="22" y="36"/>
                  </a:lnTo>
                  <a:lnTo>
                    <a:pt x="24" y="28"/>
                  </a:lnTo>
                  <a:lnTo>
                    <a:pt x="24" y="28"/>
                  </a:lnTo>
                  <a:lnTo>
                    <a:pt x="30" y="24"/>
                  </a:lnTo>
                  <a:lnTo>
                    <a:pt x="34" y="22"/>
                  </a:lnTo>
                  <a:lnTo>
                    <a:pt x="36" y="18"/>
                  </a:lnTo>
                  <a:lnTo>
                    <a:pt x="36" y="18"/>
                  </a:lnTo>
                  <a:lnTo>
                    <a:pt x="38" y="14"/>
                  </a:lnTo>
                  <a:lnTo>
                    <a:pt x="38" y="8"/>
                  </a:lnTo>
                  <a:lnTo>
                    <a:pt x="38" y="2"/>
                  </a:lnTo>
                  <a:lnTo>
                    <a:pt x="36" y="0"/>
                  </a:lnTo>
                  <a:lnTo>
                    <a:pt x="34"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564" name="Freeform 68"/>
            <p:cNvSpPr>
              <a:spLocks/>
            </p:cNvSpPr>
            <p:nvPr/>
          </p:nvSpPr>
          <p:spPr bwMode="auto">
            <a:xfrm>
              <a:off x="2426" y="2110"/>
              <a:ext cx="38" cy="58"/>
            </a:xfrm>
            <a:custGeom>
              <a:avLst/>
              <a:gdLst>
                <a:gd name="T0" fmla="*/ 34 w 38"/>
                <a:gd name="T1" fmla="*/ 0 h 58"/>
                <a:gd name="T2" fmla="*/ 34 w 38"/>
                <a:gd name="T3" fmla="*/ 0 h 58"/>
                <a:gd name="T4" fmla="*/ 28 w 38"/>
                <a:gd name="T5" fmla="*/ 2 h 58"/>
                <a:gd name="T6" fmla="*/ 28 w 38"/>
                <a:gd name="T7" fmla="*/ 2 h 58"/>
                <a:gd name="T8" fmla="*/ 26 w 38"/>
                <a:gd name="T9" fmla="*/ 4 h 58"/>
                <a:gd name="T10" fmla="*/ 24 w 38"/>
                <a:gd name="T11" fmla="*/ 10 h 58"/>
                <a:gd name="T12" fmla="*/ 20 w 38"/>
                <a:gd name="T13" fmla="*/ 18 h 58"/>
                <a:gd name="T14" fmla="*/ 20 w 38"/>
                <a:gd name="T15" fmla="*/ 18 h 58"/>
                <a:gd name="T16" fmla="*/ 16 w 38"/>
                <a:gd name="T17" fmla="*/ 20 h 58"/>
                <a:gd name="T18" fmla="*/ 12 w 38"/>
                <a:gd name="T19" fmla="*/ 22 h 58"/>
                <a:gd name="T20" fmla="*/ 8 w 38"/>
                <a:gd name="T21" fmla="*/ 24 h 58"/>
                <a:gd name="T22" fmla="*/ 6 w 38"/>
                <a:gd name="T23" fmla="*/ 26 h 58"/>
                <a:gd name="T24" fmla="*/ 6 w 38"/>
                <a:gd name="T25" fmla="*/ 26 h 58"/>
                <a:gd name="T26" fmla="*/ 2 w 38"/>
                <a:gd name="T27" fmla="*/ 34 h 58"/>
                <a:gd name="T28" fmla="*/ 0 w 38"/>
                <a:gd name="T29" fmla="*/ 44 h 58"/>
                <a:gd name="T30" fmla="*/ 2 w 38"/>
                <a:gd name="T31" fmla="*/ 54 h 58"/>
                <a:gd name="T32" fmla="*/ 4 w 38"/>
                <a:gd name="T33" fmla="*/ 56 h 58"/>
                <a:gd name="T34" fmla="*/ 6 w 38"/>
                <a:gd name="T35" fmla="*/ 58 h 58"/>
                <a:gd name="T36" fmla="*/ 6 w 38"/>
                <a:gd name="T37" fmla="*/ 58 h 58"/>
                <a:gd name="T38" fmla="*/ 10 w 38"/>
                <a:gd name="T39" fmla="*/ 58 h 58"/>
                <a:gd name="T40" fmla="*/ 10 w 38"/>
                <a:gd name="T41" fmla="*/ 58 h 58"/>
                <a:gd name="T42" fmla="*/ 12 w 38"/>
                <a:gd name="T43" fmla="*/ 56 h 58"/>
                <a:gd name="T44" fmla="*/ 16 w 38"/>
                <a:gd name="T45" fmla="*/ 52 h 58"/>
                <a:gd name="T46" fmla="*/ 20 w 38"/>
                <a:gd name="T47" fmla="*/ 44 h 58"/>
                <a:gd name="T48" fmla="*/ 22 w 38"/>
                <a:gd name="T49" fmla="*/ 36 h 58"/>
                <a:gd name="T50" fmla="*/ 24 w 38"/>
                <a:gd name="T51" fmla="*/ 28 h 58"/>
                <a:gd name="T52" fmla="*/ 24 w 38"/>
                <a:gd name="T53" fmla="*/ 28 h 58"/>
                <a:gd name="T54" fmla="*/ 30 w 38"/>
                <a:gd name="T55" fmla="*/ 24 h 58"/>
                <a:gd name="T56" fmla="*/ 34 w 38"/>
                <a:gd name="T57" fmla="*/ 22 h 58"/>
                <a:gd name="T58" fmla="*/ 36 w 38"/>
                <a:gd name="T59" fmla="*/ 18 h 58"/>
                <a:gd name="T60" fmla="*/ 36 w 38"/>
                <a:gd name="T61" fmla="*/ 18 h 58"/>
                <a:gd name="T62" fmla="*/ 38 w 38"/>
                <a:gd name="T63" fmla="*/ 14 h 58"/>
                <a:gd name="T64" fmla="*/ 38 w 38"/>
                <a:gd name="T65" fmla="*/ 8 h 58"/>
                <a:gd name="T66" fmla="*/ 38 w 38"/>
                <a:gd name="T67" fmla="*/ 2 h 58"/>
                <a:gd name="T68" fmla="*/ 36 w 38"/>
                <a:gd name="T69" fmla="*/ 0 h 58"/>
                <a:gd name="T70" fmla="*/ 34 w 38"/>
                <a:gd name="T71"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8" h="58">
                  <a:moveTo>
                    <a:pt x="34" y="0"/>
                  </a:moveTo>
                  <a:lnTo>
                    <a:pt x="34" y="0"/>
                  </a:lnTo>
                  <a:lnTo>
                    <a:pt x="28" y="2"/>
                  </a:lnTo>
                  <a:lnTo>
                    <a:pt x="28" y="2"/>
                  </a:lnTo>
                  <a:lnTo>
                    <a:pt x="26" y="4"/>
                  </a:lnTo>
                  <a:lnTo>
                    <a:pt x="24" y="10"/>
                  </a:lnTo>
                  <a:lnTo>
                    <a:pt x="20" y="18"/>
                  </a:lnTo>
                  <a:lnTo>
                    <a:pt x="20" y="18"/>
                  </a:lnTo>
                  <a:lnTo>
                    <a:pt x="16" y="20"/>
                  </a:lnTo>
                  <a:lnTo>
                    <a:pt x="12" y="22"/>
                  </a:lnTo>
                  <a:lnTo>
                    <a:pt x="8" y="24"/>
                  </a:lnTo>
                  <a:lnTo>
                    <a:pt x="6" y="26"/>
                  </a:lnTo>
                  <a:lnTo>
                    <a:pt x="6" y="26"/>
                  </a:lnTo>
                  <a:lnTo>
                    <a:pt x="2" y="34"/>
                  </a:lnTo>
                  <a:lnTo>
                    <a:pt x="0" y="44"/>
                  </a:lnTo>
                  <a:lnTo>
                    <a:pt x="2" y="54"/>
                  </a:lnTo>
                  <a:lnTo>
                    <a:pt x="4" y="56"/>
                  </a:lnTo>
                  <a:lnTo>
                    <a:pt x="6" y="58"/>
                  </a:lnTo>
                  <a:lnTo>
                    <a:pt x="6" y="58"/>
                  </a:lnTo>
                  <a:lnTo>
                    <a:pt x="10" y="58"/>
                  </a:lnTo>
                  <a:lnTo>
                    <a:pt x="10" y="58"/>
                  </a:lnTo>
                  <a:lnTo>
                    <a:pt x="12" y="56"/>
                  </a:lnTo>
                  <a:lnTo>
                    <a:pt x="16" y="52"/>
                  </a:lnTo>
                  <a:lnTo>
                    <a:pt x="20" y="44"/>
                  </a:lnTo>
                  <a:lnTo>
                    <a:pt x="22" y="36"/>
                  </a:lnTo>
                  <a:lnTo>
                    <a:pt x="24" y="28"/>
                  </a:lnTo>
                  <a:lnTo>
                    <a:pt x="24" y="28"/>
                  </a:lnTo>
                  <a:lnTo>
                    <a:pt x="30" y="24"/>
                  </a:lnTo>
                  <a:lnTo>
                    <a:pt x="34" y="22"/>
                  </a:lnTo>
                  <a:lnTo>
                    <a:pt x="36" y="18"/>
                  </a:lnTo>
                  <a:lnTo>
                    <a:pt x="36" y="18"/>
                  </a:lnTo>
                  <a:lnTo>
                    <a:pt x="38" y="14"/>
                  </a:lnTo>
                  <a:lnTo>
                    <a:pt x="38" y="8"/>
                  </a:lnTo>
                  <a:lnTo>
                    <a:pt x="38" y="2"/>
                  </a:lnTo>
                  <a:lnTo>
                    <a:pt x="36" y="0"/>
                  </a:lnTo>
                  <a:lnTo>
                    <a:pt x="3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565" name="Freeform 69"/>
            <p:cNvSpPr>
              <a:spLocks/>
            </p:cNvSpPr>
            <p:nvPr/>
          </p:nvSpPr>
          <p:spPr bwMode="auto">
            <a:xfrm>
              <a:off x="2604" y="1974"/>
              <a:ext cx="38" cy="32"/>
            </a:xfrm>
            <a:custGeom>
              <a:avLst/>
              <a:gdLst>
                <a:gd name="T0" fmla="*/ 32 w 38"/>
                <a:gd name="T1" fmla="*/ 0 h 32"/>
                <a:gd name="T2" fmla="*/ 32 w 38"/>
                <a:gd name="T3" fmla="*/ 0 h 32"/>
                <a:gd name="T4" fmla="*/ 28 w 38"/>
                <a:gd name="T5" fmla="*/ 2 h 32"/>
                <a:gd name="T6" fmla="*/ 24 w 38"/>
                <a:gd name="T7" fmla="*/ 4 h 32"/>
                <a:gd name="T8" fmla="*/ 24 w 38"/>
                <a:gd name="T9" fmla="*/ 4 h 32"/>
                <a:gd name="T10" fmla="*/ 16 w 38"/>
                <a:gd name="T11" fmla="*/ 10 h 32"/>
                <a:gd name="T12" fmla="*/ 10 w 38"/>
                <a:gd name="T13" fmla="*/ 18 h 32"/>
                <a:gd name="T14" fmla="*/ 10 w 38"/>
                <a:gd name="T15" fmla="*/ 18 h 32"/>
                <a:gd name="T16" fmla="*/ 8 w 38"/>
                <a:gd name="T17" fmla="*/ 20 h 32"/>
                <a:gd name="T18" fmla="*/ 4 w 38"/>
                <a:gd name="T19" fmla="*/ 22 h 32"/>
                <a:gd name="T20" fmla="*/ 4 w 38"/>
                <a:gd name="T21" fmla="*/ 22 h 32"/>
                <a:gd name="T22" fmla="*/ 0 w 38"/>
                <a:gd name="T23" fmla="*/ 24 h 32"/>
                <a:gd name="T24" fmla="*/ 0 w 38"/>
                <a:gd name="T25" fmla="*/ 28 h 32"/>
                <a:gd name="T26" fmla="*/ 0 w 38"/>
                <a:gd name="T27" fmla="*/ 32 h 32"/>
                <a:gd name="T28" fmla="*/ 4 w 38"/>
                <a:gd name="T29" fmla="*/ 32 h 32"/>
                <a:gd name="T30" fmla="*/ 4 w 38"/>
                <a:gd name="T31" fmla="*/ 32 h 32"/>
                <a:gd name="T32" fmla="*/ 4 w 38"/>
                <a:gd name="T33" fmla="*/ 32 h 32"/>
                <a:gd name="T34" fmla="*/ 4 w 38"/>
                <a:gd name="T35" fmla="*/ 32 h 32"/>
                <a:gd name="T36" fmla="*/ 12 w 38"/>
                <a:gd name="T37" fmla="*/ 30 h 32"/>
                <a:gd name="T38" fmla="*/ 18 w 38"/>
                <a:gd name="T39" fmla="*/ 26 h 32"/>
                <a:gd name="T40" fmla="*/ 18 w 38"/>
                <a:gd name="T41" fmla="*/ 26 h 32"/>
                <a:gd name="T42" fmla="*/ 24 w 38"/>
                <a:gd name="T43" fmla="*/ 22 h 32"/>
                <a:gd name="T44" fmla="*/ 32 w 38"/>
                <a:gd name="T45" fmla="*/ 16 h 32"/>
                <a:gd name="T46" fmla="*/ 36 w 38"/>
                <a:gd name="T47" fmla="*/ 10 h 32"/>
                <a:gd name="T48" fmla="*/ 38 w 38"/>
                <a:gd name="T49" fmla="*/ 6 h 32"/>
                <a:gd name="T50" fmla="*/ 38 w 38"/>
                <a:gd name="T51" fmla="*/ 4 h 32"/>
                <a:gd name="T52" fmla="*/ 38 w 38"/>
                <a:gd name="T53" fmla="*/ 4 h 32"/>
                <a:gd name="T54" fmla="*/ 36 w 38"/>
                <a:gd name="T55" fmla="*/ 2 h 32"/>
                <a:gd name="T56" fmla="*/ 32 w 38"/>
                <a:gd name="T57"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8" h="32">
                  <a:moveTo>
                    <a:pt x="32" y="0"/>
                  </a:moveTo>
                  <a:lnTo>
                    <a:pt x="32" y="0"/>
                  </a:lnTo>
                  <a:lnTo>
                    <a:pt x="28" y="2"/>
                  </a:lnTo>
                  <a:lnTo>
                    <a:pt x="24" y="4"/>
                  </a:lnTo>
                  <a:lnTo>
                    <a:pt x="24" y="4"/>
                  </a:lnTo>
                  <a:lnTo>
                    <a:pt x="16" y="10"/>
                  </a:lnTo>
                  <a:lnTo>
                    <a:pt x="10" y="18"/>
                  </a:lnTo>
                  <a:lnTo>
                    <a:pt x="10" y="18"/>
                  </a:lnTo>
                  <a:lnTo>
                    <a:pt x="8" y="20"/>
                  </a:lnTo>
                  <a:lnTo>
                    <a:pt x="4" y="22"/>
                  </a:lnTo>
                  <a:lnTo>
                    <a:pt x="4" y="22"/>
                  </a:lnTo>
                  <a:lnTo>
                    <a:pt x="0" y="24"/>
                  </a:lnTo>
                  <a:lnTo>
                    <a:pt x="0" y="28"/>
                  </a:lnTo>
                  <a:lnTo>
                    <a:pt x="0" y="32"/>
                  </a:lnTo>
                  <a:lnTo>
                    <a:pt x="4" y="32"/>
                  </a:lnTo>
                  <a:lnTo>
                    <a:pt x="4" y="32"/>
                  </a:lnTo>
                  <a:lnTo>
                    <a:pt x="4" y="32"/>
                  </a:lnTo>
                  <a:lnTo>
                    <a:pt x="4" y="32"/>
                  </a:lnTo>
                  <a:lnTo>
                    <a:pt x="12" y="30"/>
                  </a:lnTo>
                  <a:lnTo>
                    <a:pt x="18" y="26"/>
                  </a:lnTo>
                  <a:lnTo>
                    <a:pt x="18" y="26"/>
                  </a:lnTo>
                  <a:lnTo>
                    <a:pt x="24" y="22"/>
                  </a:lnTo>
                  <a:lnTo>
                    <a:pt x="32" y="16"/>
                  </a:lnTo>
                  <a:lnTo>
                    <a:pt x="36" y="10"/>
                  </a:lnTo>
                  <a:lnTo>
                    <a:pt x="38" y="6"/>
                  </a:lnTo>
                  <a:lnTo>
                    <a:pt x="38" y="4"/>
                  </a:lnTo>
                  <a:lnTo>
                    <a:pt x="38" y="4"/>
                  </a:lnTo>
                  <a:lnTo>
                    <a:pt x="36" y="2"/>
                  </a:lnTo>
                  <a:lnTo>
                    <a:pt x="32"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566" name="Freeform 70"/>
            <p:cNvSpPr>
              <a:spLocks/>
            </p:cNvSpPr>
            <p:nvPr/>
          </p:nvSpPr>
          <p:spPr bwMode="auto">
            <a:xfrm>
              <a:off x="2604" y="1974"/>
              <a:ext cx="38" cy="32"/>
            </a:xfrm>
            <a:custGeom>
              <a:avLst/>
              <a:gdLst>
                <a:gd name="T0" fmla="*/ 32 w 38"/>
                <a:gd name="T1" fmla="*/ 0 h 32"/>
                <a:gd name="T2" fmla="*/ 32 w 38"/>
                <a:gd name="T3" fmla="*/ 0 h 32"/>
                <a:gd name="T4" fmla="*/ 28 w 38"/>
                <a:gd name="T5" fmla="*/ 2 h 32"/>
                <a:gd name="T6" fmla="*/ 24 w 38"/>
                <a:gd name="T7" fmla="*/ 4 h 32"/>
                <a:gd name="T8" fmla="*/ 24 w 38"/>
                <a:gd name="T9" fmla="*/ 4 h 32"/>
                <a:gd name="T10" fmla="*/ 16 w 38"/>
                <a:gd name="T11" fmla="*/ 10 h 32"/>
                <a:gd name="T12" fmla="*/ 10 w 38"/>
                <a:gd name="T13" fmla="*/ 18 h 32"/>
                <a:gd name="T14" fmla="*/ 10 w 38"/>
                <a:gd name="T15" fmla="*/ 18 h 32"/>
                <a:gd name="T16" fmla="*/ 8 w 38"/>
                <a:gd name="T17" fmla="*/ 20 h 32"/>
                <a:gd name="T18" fmla="*/ 4 w 38"/>
                <a:gd name="T19" fmla="*/ 22 h 32"/>
                <a:gd name="T20" fmla="*/ 4 w 38"/>
                <a:gd name="T21" fmla="*/ 22 h 32"/>
                <a:gd name="T22" fmla="*/ 0 w 38"/>
                <a:gd name="T23" fmla="*/ 24 h 32"/>
                <a:gd name="T24" fmla="*/ 0 w 38"/>
                <a:gd name="T25" fmla="*/ 28 h 32"/>
                <a:gd name="T26" fmla="*/ 0 w 38"/>
                <a:gd name="T27" fmla="*/ 32 h 32"/>
                <a:gd name="T28" fmla="*/ 4 w 38"/>
                <a:gd name="T29" fmla="*/ 32 h 32"/>
                <a:gd name="T30" fmla="*/ 4 w 38"/>
                <a:gd name="T31" fmla="*/ 32 h 32"/>
                <a:gd name="T32" fmla="*/ 4 w 38"/>
                <a:gd name="T33" fmla="*/ 32 h 32"/>
                <a:gd name="T34" fmla="*/ 4 w 38"/>
                <a:gd name="T35" fmla="*/ 32 h 32"/>
                <a:gd name="T36" fmla="*/ 12 w 38"/>
                <a:gd name="T37" fmla="*/ 30 h 32"/>
                <a:gd name="T38" fmla="*/ 18 w 38"/>
                <a:gd name="T39" fmla="*/ 26 h 32"/>
                <a:gd name="T40" fmla="*/ 18 w 38"/>
                <a:gd name="T41" fmla="*/ 26 h 32"/>
                <a:gd name="T42" fmla="*/ 24 w 38"/>
                <a:gd name="T43" fmla="*/ 22 h 32"/>
                <a:gd name="T44" fmla="*/ 32 w 38"/>
                <a:gd name="T45" fmla="*/ 16 h 32"/>
                <a:gd name="T46" fmla="*/ 36 w 38"/>
                <a:gd name="T47" fmla="*/ 10 h 32"/>
                <a:gd name="T48" fmla="*/ 38 w 38"/>
                <a:gd name="T49" fmla="*/ 6 h 32"/>
                <a:gd name="T50" fmla="*/ 38 w 38"/>
                <a:gd name="T51" fmla="*/ 4 h 32"/>
                <a:gd name="T52" fmla="*/ 38 w 38"/>
                <a:gd name="T53" fmla="*/ 4 h 32"/>
                <a:gd name="T54" fmla="*/ 36 w 38"/>
                <a:gd name="T55" fmla="*/ 2 h 32"/>
                <a:gd name="T56" fmla="*/ 32 w 38"/>
                <a:gd name="T57"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8" h="32">
                  <a:moveTo>
                    <a:pt x="32" y="0"/>
                  </a:moveTo>
                  <a:lnTo>
                    <a:pt x="32" y="0"/>
                  </a:lnTo>
                  <a:lnTo>
                    <a:pt x="28" y="2"/>
                  </a:lnTo>
                  <a:lnTo>
                    <a:pt x="24" y="4"/>
                  </a:lnTo>
                  <a:lnTo>
                    <a:pt x="24" y="4"/>
                  </a:lnTo>
                  <a:lnTo>
                    <a:pt x="16" y="10"/>
                  </a:lnTo>
                  <a:lnTo>
                    <a:pt x="10" y="18"/>
                  </a:lnTo>
                  <a:lnTo>
                    <a:pt x="10" y="18"/>
                  </a:lnTo>
                  <a:lnTo>
                    <a:pt x="8" y="20"/>
                  </a:lnTo>
                  <a:lnTo>
                    <a:pt x="4" y="22"/>
                  </a:lnTo>
                  <a:lnTo>
                    <a:pt x="4" y="22"/>
                  </a:lnTo>
                  <a:lnTo>
                    <a:pt x="0" y="24"/>
                  </a:lnTo>
                  <a:lnTo>
                    <a:pt x="0" y="28"/>
                  </a:lnTo>
                  <a:lnTo>
                    <a:pt x="0" y="32"/>
                  </a:lnTo>
                  <a:lnTo>
                    <a:pt x="4" y="32"/>
                  </a:lnTo>
                  <a:lnTo>
                    <a:pt x="4" y="32"/>
                  </a:lnTo>
                  <a:lnTo>
                    <a:pt x="4" y="32"/>
                  </a:lnTo>
                  <a:lnTo>
                    <a:pt x="4" y="32"/>
                  </a:lnTo>
                  <a:lnTo>
                    <a:pt x="12" y="30"/>
                  </a:lnTo>
                  <a:lnTo>
                    <a:pt x="18" y="26"/>
                  </a:lnTo>
                  <a:lnTo>
                    <a:pt x="18" y="26"/>
                  </a:lnTo>
                  <a:lnTo>
                    <a:pt x="24" y="22"/>
                  </a:lnTo>
                  <a:lnTo>
                    <a:pt x="32" y="16"/>
                  </a:lnTo>
                  <a:lnTo>
                    <a:pt x="36" y="10"/>
                  </a:lnTo>
                  <a:lnTo>
                    <a:pt x="38" y="6"/>
                  </a:lnTo>
                  <a:lnTo>
                    <a:pt x="38" y="4"/>
                  </a:lnTo>
                  <a:lnTo>
                    <a:pt x="38" y="4"/>
                  </a:lnTo>
                  <a:lnTo>
                    <a:pt x="36" y="2"/>
                  </a:lnTo>
                  <a:lnTo>
                    <a:pt x="3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567" name="Freeform 71"/>
            <p:cNvSpPr>
              <a:spLocks/>
            </p:cNvSpPr>
            <p:nvPr/>
          </p:nvSpPr>
          <p:spPr bwMode="auto">
            <a:xfrm>
              <a:off x="2272" y="2186"/>
              <a:ext cx="36" cy="38"/>
            </a:xfrm>
            <a:custGeom>
              <a:avLst/>
              <a:gdLst>
                <a:gd name="T0" fmla="*/ 34 w 36"/>
                <a:gd name="T1" fmla="*/ 0 h 38"/>
                <a:gd name="T2" fmla="*/ 34 w 36"/>
                <a:gd name="T3" fmla="*/ 0 h 38"/>
                <a:gd name="T4" fmla="*/ 28 w 36"/>
                <a:gd name="T5" fmla="*/ 2 h 38"/>
                <a:gd name="T6" fmla="*/ 28 w 36"/>
                <a:gd name="T7" fmla="*/ 2 h 38"/>
                <a:gd name="T8" fmla="*/ 18 w 36"/>
                <a:gd name="T9" fmla="*/ 8 h 38"/>
                <a:gd name="T10" fmla="*/ 12 w 36"/>
                <a:gd name="T11" fmla="*/ 10 h 38"/>
                <a:gd name="T12" fmla="*/ 6 w 36"/>
                <a:gd name="T13" fmla="*/ 12 h 38"/>
                <a:gd name="T14" fmla="*/ 6 w 36"/>
                <a:gd name="T15" fmla="*/ 12 h 38"/>
                <a:gd name="T16" fmla="*/ 2 w 36"/>
                <a:gd name="T17" fmla="*/ 22 h 38"/>
                <a:gd name="T18" fmla="*/ 0 w 36"/>
                <a:gd name="T19" fmla="*/ 26 h 38"/>
                <a:gd name="T20" fmla="*/ 0 w 36"/>
                <a:gd name="T21" fmla="*/ 32 h 38"/>
                <a:gd name="T22" fmla="*/ 0 w 36"/>
                <a:gd name="T23" fmla="*/ 32 h 38"/>
                <a:gd name="T24" fmla="*/ 2 w 36"/>
                <a:gd name="T25" fmla="*/ 36 h 38"/>
                <a:gd name="T26" fmla="*/ 4 w 36"/>
                <a:gd name="T27" fmla="*/ 38 h 38"/>
                <a:gd name="T28" fmla="*/ 6 w 36"/>
                <a:gd name="T29" fmla="*/ 38 h 38"/>
                <a:gd name="T30" fmla="*/ 6 w 36"/>
                <a:gd name="T31" fmla="*/ 38 h 38"/>
                <a:gd name="T32" fmla="*/ 6 w 36"/>
                <a:gd name="T33" fmla="*/ 38 h 38"/>
                <a:gd name="T34" fmla="*/ 10 w 36"/>
                <a:gd name="T35" fmla="*/ 38 h 38"/>
                <a:gd name="T36" fmla="*/ 12 w 36"/>
                <a:gd name="T37" fmla="*/ 34 h 38"/>
                <a:gd name="T38" fmla="*/ 16 w 36"/>
                <a:gd name="T39" fmla="*/ 28 h 38"/>
                <a:gd name="T40" fmla="*/ 16 w 36"/>
                <a:gd name="T41" fmla="*/ 28 h 38"/>
                <a:gd name="T42" fmla="*/ 26 w 36"/>
                <a:gd name="T43" fmla="*/ 20 h 38"/>
                <a:gd name="T44" fmla="*/ 30 w 36"/>
                <a:gd name="T45" fmla="*/ 16 h 38"/>
                <a:gd name="T46" fmla="*/ 34 w 36"/>
                <a:gd name="T47" fmla="*/ 10 h 38"/>
                <a:gd name="T48" fmla="*/ 34 w 36"/>
                <a:gd name="T49" fmla="*/ 10 h 38"/>
                <a:gd name="T50" fmla="*/ 36 w 36"/>
                <a:gd name="T51" fmla="*/ 2 h 38"/>
                <a:gd name="T52" fmla="*/ 36 w 36"/>
                <a:gd name="T53" fmla="*/ 0 h 38"/>
                <a:gd name="T54" fmla="*/ 34 w 36"/>
                <a:gd name="T55"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6" h="38">
                  <a:moveTo>
                    <a:pt x="34" y="0"/>
                  </a:moveTo>
                  <a:lnTo>
                    <a:pt x="34" y="0"/>
                  </a:lnTo>
                  <a:lnTo>
                    <a:pt x="28" y="2"/>
                  </a:lnTo>
                  <a:lnTo>
                    <a:pt x="28" y="2"/>
                  </a:lnTo>
                  <a:lnTo>
                    <a:pt x="18" y="8"/>
                  </a:lnTo>
                  <a:lnTo>
                    <a:pt x="12" y="10"/>
                  </a:lnTo>
                  <a:lnTo>
                    <a:pt x="6" y="12"/>
                  </a:lnTo>
                  <a:lnTo>
                    <a:pt x="6" y="12"/>
                  </a:lnTo>
                  <a:lnTo>
                    <a:pt x="2" y="22"/>
                  </a:lnTo>
                  <a:lnTo>
                    <a:pt x="0" y="26"/>
                  </a:lnTo>
                  <a:lnTo>
                    <a:pt x="0" y="32"/>
                  </a:lnTo>
                  <a:lnTo>
                    <a:pt x="0" y="32"/>
                  </a:lnTo>
                  <a:lnTo>
                    <a:pt x="2" y="36"/>
                  </a:lnTo>
                  <a:lnTo>
                    <a:pt x="4" y="38"/>
                  </a:lnTo>
                  <a:lnTo>
                    <a:pt x="6" y="38"/>
                  </a:lnTo>
                  <a:lnTo>
                    <a:pt x="6" y="38"/>
                  </a:lnTo>
                  <a:lnTo>
                    <a:pt x="6" y="38"/>
                  </a:lnTo>
                  <a:lnTo>
                    <a:pt x="10" y="38"/>
                  </a:lnTo>
                  <a:lnTo>
                    <a:pt x="12" y="34"/>
                  </a:lnTo>
                  <a:lnTo>
                    <a:pt x="16" y="28"/>
                  </a:lnTo>
                  <a:lnTo>
                    <a:pt x="16" y="28"/>
                  </a:lnTo>
                  <a:lnTo>
                    <a:pt x="26" y="20"/>
                  </a:lnTo>
                  <a:lnTo>
                    <a:pt x="30" y="16"/>
                  </a:lnTo>
                  <a:lnTo>
                    <a:pt x="34" y="10"/>
                  </a:lnTo>
                  <a:lnTo>
                    <a:pt x="34" y="10"/>
                  </a:lnTo>
                  <a:lnTo>
                    <a:pt x="36" y="2"/>
                  </a:lnTo>
                  <a:lnTo>
                    <a:pt x="36" y="0"/>
                  </a:lnTo>
                  <a:lnTo>
                    <a:pt x="34"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568" name="Freeform 72"/>
            <p:cNvSpPr>
              <a:spLocks/>
            </p:cNvSpPr>
            <p:nvPr/>
          </p:nvSpPr>
          <p:spPr bwMode="auto">
            <a:xfrm>
              <a:off x="2272" y="2186"/>
              <a:ext cx="36" cy="38"/>
            </a:xfrm>
            <a:custGeom>
              <a:avLst/>
              <a:gdLst>
                <a:gd name="T0" fmla="*/ 34 w 36"/>
                <a:gd name="T1" fmla="*/ 0 h 38"/>
                <a:gd name="T2" fmla="*/ 34 w 36"/>
                <a:gd name="T3" fmla="*/ 0 h 38"/>
                <a:gd name="T4" fmla="*/ 28 w 36"/>
                <a:gd name="T5" fmla="*/ 2 h 38"/>
                <a:gd name="T6" fmla="*/ 28 w 36"/>
                <a:gd name="T7" fmla="*/ 2 h 38"/>
                <a:gd name="T8" fmla="*/ 18 w 36"/>
                <a:gd name="T9" fmla="*/ 8 h 38"/>
                <a:gd name="T10" fmla="*/ 12 w 36"/>
                <a:gd name="T11" fmla="*/ 10 h 38"/>
                <a:gd name="T12" fmla="*/ 6 w 36"/>
                <a:gd name="T13" fmla="*/ 12 h 38"/>
                <a:gd name="T14" fmla="*/ 6 w 36"/>
                <a:gd name="T15" fmla="*/ 12 h 38"/>
                <a:gd name="T16" fmla="*/ 2 w 36"/>
                <a:gd name="T17" fmla="*/ 22 h 38"/>
                <a:gd name="T18" fmla="*/ 0 w 36"/>
                <a:gd name="T19" fmla="*/ 26 h 38"/>
                <a:gd name="T20" fmla="*/ 0 w 36"/>
                <a:gd name="T21" fmla="*/ 32 h 38"/>
                <a:gd name="T22" fmla="*/ 0 w 36"/>
                <a:gd name="T23" fmla="*/ 32 h 38"/>
                <a:gd name="T24" fmla="*/ 2 w 36"/>
                <a:gd name="T25" fmla="*/ 36 h 38"/>
                <a:gd name="T26" fmla="*/ 4 w 36"/>
                <a:gd name="T27" fmla="*/ 38 h 38"/>
                <a:gd name="T28" fmla="*/ 6 w 36"/>
                <a:gd name="T29" fmla="*/ 38 h 38"/>
                <a:gd name="T30" fmla="*/ 6 w 36"/>
                <a:gd name="T31" fmla="*/ 38 h 38"/>
                <a:gd name="T32" fmla="*/ 6 w 36"/>
                <a:gd name="T33" fmla="*/ 38 h 38"/>
                <a:gd name="T34" fmla="*/ 10 w 36"/>
                <a:gd name="T35" fmla="*/ 38 h 38"/>
                <a:gd name="T36" fmla="*/ 12 w 36"/>
                <a:gd name="T37" fmla="*/ 34 h 38"/>
                <a:gd name="T38" fmla="*/ 16 w 36"/>
                <a:gd name="T39" fmla="*/ 28 h 38"/>
                <a:gd name="T40" fmla="*/ 16 w 36"/>
                <a:gd name="T41" fmla="*/ 28 h 38"/>
                <a:gd name="T42" fmla="*/ 26 w 36"/>
                <a:gd name="T43" fmla="*/ 20 h 38"/>
                <a:gd name="T44" fmla="*/ 30 w 36"/>
                <a:gd name="T45" fmla="*/ 16 h 38"/>
                <a:gd name="T46" fmla="*/ 34 w 36"/>
                <a:gd name="T47" fmla="*/ 10 h 38"/>
                <a:gd name="T48" fmla="*/ 34 w 36"/>
                <a:gd name="T49" fmla="*/ 10 h 38"/>
                <a:gd name="T50" fmla="*/ 36 w 36"/>
                <a:gd name="T51" fmla="*/ 2 h 38"/>
                <a:gd name="T52" fmla="*/ 36 w 36"/>
                <a:gd name="T53" fmla="*/ 0 h 38"/>
                <a:gd name="T54" fmla="*/ 34 w 36"/>
                <a:gd name="T55"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6" h="38">
                  <a:moveTo>
                    <a:pt x="34" y="0"/>
                  </a:moveTo>
                  <a:lnTo>
                    <a:pt x="34" y="0"/>
                  </a:lnTo>
                  <a:lnTo>
                    <a:pt x="28" y="2"/>
                  </a:lnTo>
                  <a:lnTo>
                    <a:pt x="28" y="2"/>
                  </a:lnTo>
                  <a:lnTo>
                    <a:pt x="18" y="8"/>
                  </a:lnTo>
                  <a:lnTo>
                    <a:pt x="12" y="10"/>
                  </a:lnTo>
                  <a:lnTo>
                    <a:pt x="6" y="12"/>
                  </a:lnTo>
                  <a:lnTo>
                    <a:pt x="6" y="12"/>
                  </a:lnTo>
                  <a:lnTo>
                    <a:pt x="2" y="22"/>
                  </a:lnTo>
                  <a:lnTo>
                    <a:pt x="0" y="26"/>
                  </a:lnTo>
                  <a:lnTo>
                    <a:pt x="0" y="32"/>
                  </a:lnTo>
                  <a:lnTo>
                    <a:pt x="0" y="32"/>
                  </a:lnTo>
                  <a:lnTo>
                    <a:pt x="2" y="36"/>
                  </a:lnTo>
                  <a:lnTo>
                    <a:pt x="4" y="38"/>
                  </a:lnTo>
                  <a:lnTo>
                    <a:pt x="6" y="38"/>
                  </a:lnTo>
                  <a:lnTo>
                    <a:pt x="6" y="38"/>
                  </a:lnTo>
                  <a:lnTo>
                    <a:pt x="6" y="38"/>
                  </a:lnTo>
                  <a:lnTo>
                    <a:pt x="10" y="38"/>
                  </a:lnTo>
                  <a:lnTo>
                    <a:pt x="12" y="34"/>
                  </a:lnTo>
                  <a:lnTo>
                    <a:pt x="16" y="28"/>
                  </a:lnTo>
                  <a:lnTo>
                    <a:pt x="16" y="28"/>
                  </a:lnTo>
                  <a:lnTo>
                    <a:pt x="26" y="20"/>
                  </a:lnTo>
                  <a:lnTo>
                    <a:pt x="30" y="16"/>
                  </a:lnTo>
                  <a:lnTo>
                    <a:pt x="34" y="10"/>
                  </a:lnTo>
                  <a:lnTo>
                    <a:pt x="34" y="10"/>
                  </a:lnTo>
                  <a:lnTo>
                    <a:pt x="36" y="2"/>
                  </a:lnTo>
                  <a:lnTo>
                    <a:pt x="36" y="0"/>
                  </a:lnTo>
                  <a:lnTo>
                    <a:pt x="3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569" name="Freeform 73"/>
            <p:cNvSpPr>
              <a:spLocks/>
            </p:cNvSpPr>
            <p:nvPr/>
          </p:nvSpPr>
          <p:spPr bwMode="auto">
            <a:xfrm>
              <a:off x="2414" y="2208"/>
              <a:ext cx="62" cy="108"/>
            </a:xfrm>
            <a:custGeom>
              <a:avLst/>
              <a:gdLst>
                <a:gd name="T0" fmla="*/ 28 w 62"/>
                <a:gd name="T1" fmla="*/ 0 h 108"/>
                <a:gd name="T2" fmla="*/ 24 w 62"/>
                <a:gd name="T3" fmla="*/ 2 h 108"/>
                <a:gd name="T4" fmla="*/ 20 w 62"/>
                <a:gd name="T5" fmla="*/ 8 h 108"/>
                <a:gd name="T6" fmla="*/ 20 w 62"/>
                <a:gd name="T7" fmla="*/ 20 h 108"/>
                <a:gd name="T8" fmla="*/ 18 w 62"/>
                <a:gd name="T9" fmla="*/ 24 h 108"/>
                <a:gd name="T10" fmla="*/ 10 w 62"/>
                <a:gd name="T11" fmla="*/ 32 h 108"/>
                <a:gd name="T12" fmla="*/ 4 w 62"/>
                <a:gd name="T13" fmla="*/ 40 h 108"/>
                <a:gd name="T14" fmla="*/ 4 w 62"/>
                <a:gd name="T15" fmla="*/ 48 h 108"/>
                <a:gd name="T16" fmla="*/ 0 w 62"/>
                <a:gd name="T17" fmla="*/ 60 h 108"/>
                <a:gd name="T18" fmla="*/ 0 w 62"/>
                <a:gd name="T19" fmla="*/ 68 h 108"/>
                <a:gd name="T20" fmla="*/ 4 w 62"/>
                <a:gd name="T21" fmla="*/ 76 h 108"/>
                <a:gd name="T22" fmla="*/ 10 w 62"/>
                <a:gd name="T23" fmla="*/ 80 h 108"/>
                <a:gd name="T24" fmla="*/ 14 w 62"/>
                <a:gd name="T25" fmla="*/ 86 h 108"/>
                <a:gd name="T26" fmla="*/ 14 w 62"/>
                <a:gd name="T27" fmla="*/ 92 h 108"/>
                <a:gd name="T28" fmla="*/ 10 w 62"/>
                <a:gd name="T29" fmla="*/ 102 h 108"/>
                <a:gd name="T30" fmla="*/ 12 w 62"/>
                <a:gd name="T31" fmla="*/ 106 h 108"/>
                <a:gd name="T32" fmla="*/ 16 w 62"/>
                <a:gd name="T33" fmla="*/ 108 h 108"/>
                <a:gd name="T34" fmla="*/ 20 w 62"/>
                <a:gd name="T35" fmla="*/ 106 h 108"/>
                <a:gd name="T36" fmla="*/ 24 w 62"/>
                <a:gd name="T37" fmla="*/ 102 h 108"/>
                <a:gd name="T38" fmla="*/ 22 w 62"/>
                <a:gd name="T39" fmla="*/ 98 h 108"/>
                <a:gd name="T40" fmla="*/ 18 w 62"/>
                <a:gd name="T41" fmla="*/ 92 h 108"/>
                <a:gd name="T42" fmla="*/ 24 w 62"/>
                <a:gd name="T43" fmla="*/ 90 h 108"/>
                <a:gd name="T44" fmla="*/ 26 w 62"/>
                <a:gd name="T45" fmla="*/ 88 h 108"/>
                <a:gd name="T46" fmla="*/ 34 w 62"/>
                <a:gd name="T47" fmla="*/ 90 h 108"/>
                <a:gd name="T48" fmla="*/ 36 w 62"/>
                <a:gd name="T49" fmla="*/ 90 h 108"/>
                <a:gd name="T50" fmla="*/ 38 w 62"/>
                <a:gd name="T51" fmla="*/ 90 h 108"/>
                <a:gd name="T52" fmla="*/ 42 w 62"/>
                <a:gd name="T53" fmla="*/ 90 h 108"/>
                <a:gd name="T54" fmla="*/ 44 w 62"/>
                <a:gd name="T55" fmla="*/ 90 h 108"/>
                <a:gd name="T56" fmla="*/ 48 w 62"/>
                <a:gd name="T57" fmla="*/ 96 h 108"/>
                <a:gd name="T58" fmla="*/ 54 w 62"/>
                <a:gd name="T59" fmla="*/ 100 h 108"/>
                <a:gd name="T60" fmla="*/ 56 w 62"/>
                <a:gd name="T61" fmla="*/ 102 h 108"/>
                <a:gd name="T62" fmla="*/ 60 w 62"/>
                <a:gd name="T63" fmla="*/ 100 h 108"/>
                <a:gd name="T64" fmla="*/ 62 w 62"/>
                <a:gd name="T65" fmla="*/ 92 h 108"/>
                <a:gd name="T66" fmla="*/ 62 w 62"/>
                <a:gd name="T67" fmla="*/ 88 h 108"/>
                <a:gd name="T68" fmla="*/ 56 w 62"/>
                <a:gd name="T69" fmla="*/ 80 h 108"/>
                <a:gd name="T70" fmla="*/ 48 w 62"/>
                <a:gd name="T71" fmla="*/ 76 h 108"/>
                <a:gd name="T72" fmla="*/ 44 w 62"/>
                <a:gd name="T73" fmla="*/ 74 h 108"/>
                <a:gd name="T74" fmla="*/ 40 w 62"/>
                <a:gd name="T75" fmla="*/ 74 h 108"/>
                <a:gd name="T76" fmla="*/ 34 w 62"/>
                <a:gd name="T77" fmla="*/ 74 h 108"/>
                <a:gd name="T78" fmla="*/ 28 w 62"/>
                <a:gd name="T79" fmla="*/ 74 h 108"/>
                <a:gd name="T80" fmla="*/ 24 w 62"/>
                <a:gd name="T81" fmla="*/ 56 h 108"/>
                <a:gd name="T82" fmla="*/ 26 w 62"/>
                <a:gd name="T83" fmla="*/ 54 h 108"/>
                <a:gd name="T84" fmla="*/ 32 w 62"/>
                <a:gd name="T85" fmla="*/ 50 h 108"/>
                <a:gd name="T86" fmla="*/ 36 w 62"/>
                <a:gd name="T87" fmla="*/ 48 h 108"/>
                <a:gd name="T88" fmla="*/ 42 w 62"/>
                <a:gd name="T89" fmla="*/ 34 h 108"/>
                <a:gd name="T90" fmla="*/ 42 w 62"/>
                <a:gd name="T91" fmla="*/ 26 h 108"/>
                <a:gd name="T92" fmla="*/ 34 w 62"/>
                <a:gd name="T93" fmla="*/ 4 h 108"/>
                <a:gd name="T94" fmla="*/ 28 w 62"/>
                <a:gd name="T95"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2" h="108">
                  <a:moveTo>
                    <a:pt x="28" y="0"/>
                  </a:moveTo>
                  <a:lnTo>
                    <a:pt x="28" y="0"/>
                  </a:lnTo>
                  <a:lnTo>
                    <a:pt x="26" y="0"/>
                  </a:lnTo>
                  <a:lnTo>
                    <a:pt x="24" y="2"/>
                  </a:lnTo>
                  <a:lnTo>
                    <a:pt x="24" y="2"/>
                  </a:lnTo>
                  <a:lnTo>
                    <a:pt x="20" y="8"/>
                  </a:lnTo>
                  <a:lnTo>
                    <a:pt x="20" y="14"/>
                  </a:lnTo>
                  <a:lnTo>
                    <a:pt x="20" y="20"/>
                  </a:lnTo>
                  <a:lnTo>
                    <a:pt x="18" y="24"/>
                  </a:lnTo>
                  <a:lnTo>
                    <a:pt x="18" y="24"/>
                  </a:lnTo>
                  <a:lnTo>
                    <a:pt x="14" y="28"/>
                  </a:lnTo>
                  <a:lnTo>
                    <a:pt x="10" y="32"/>
                  </a:lnTo>
                  <a:lnTo>
                    <a:pt x="6" y="34"/>
                  </a:lnTo>
                  <a:lnTo>
                    <a:pt x="4" y="40"/>
                  </a:lnTo>
                  <a:lnTo>
                    <a:pt x="4" y="40"/>
                  </a:lnTo>
                  <a:lnTo>
                    <a:pt x="4" y="48"/>
                  </a:lnTo>
                  <a:lnTo>
                    <a:pt x="4" y="48"/>
                  </a:lnTo>
                  <a:lnTo>
                    <a:pt x="0" y="60"/>
                  </a:lnTo>
                  <a:lnTo>
                    <a:pt x="0" y="60"/>
                  </a:lnTo>
                  <a:lnTo>
                    <a:pt x="0" y="68"/>
                  </a:lnTo>
                  <a:lnTo>
                    <a:pt x="2" y="72"/>
                  </a:lnTo>
                  <a:lnTo>
                    <a:pt x="4" y="76"/>
                  </a:lnTo>
                  <a:lnTo>
                    <a:pt x="4" y="76"/>
                  </a:lnTo>
                  <a:lnTo>
                    <a:pt x="10" y="80"/>
                  </a:lnTo>
                  <a:lnTo>
                    <a:pt x="12" y="82"/>
                  </a:lnTo>
                  <a:lnTo>
                    <a:pt x="14" y="86"/>
                  </a:lnTo>
                  <a:lnTo>
                    <a:pt x="14" y="86"/>
                  </a:lnTo>
                  <a:lnTo>
                    <a:pt x="14" y="92"/>
                  </a:lnTo>
                  <a:lnTo>
                    <a:pt x="12" y="96"/>
                  </a:lnTo>
                  <a:lnTo>
                    <a:pt x="10" y="102"/>
                  </a:lnTo>
                  <a:lnTo>
                    <a:pt x="12" y="106"/>
                  </a:lnTo>
                  <a:lnTo>
                    <a:pt x="12" y="106"/>
                  </a:lnTo>
                  <a:lnTo>
                    <a:pt x="14" y="108"/>
                  </a:lnTo>
                  <a:lnTo>
                    <a:pt x="16" y="108"/>
                  </a:lnTo>
                  <a:lnTo>
                    <a:pt x="16" y="108"/>
                  </a:lnTo>
                  <a:lnTo>
                    <a:pt x="20" y="106"/>
                  </a:lnTo>
                  <a:lnTo>
                    <a:pt x="22" y="104"/>
                  </a:lnTo>
                  <a:lnTo>
                    <a:pt x="24" y="102"/>
                  </a:lnTo>
                  <a:lnTo>
                    <a:pt x="24" y="102"/>
                  </a:lnTo>
                  <a:lnTo>
                    <a:pt x="22" y="98"/>
                  </a:lnTo>
                  <a:lnTo>
                    <a:pt x="20" y="96"/>
                  </a:lnTo>
                  <a:lnTo>
                    <a:pt x="18" y="92"/>
                  </a:lnTo>
                  <a:lnTo>
                    <a:pt x="24" y="90"/>
                  </a:lnTo>
                  <a:lnTo>
                    <a:pt x="24" y="90"/>
                  </a:lnTo>
                  <a:lnTo>
                    <a:pt x="26" y="88"/>
                  </a:lnTo>
                  <a:lnTo>
                    <a:pt x="26" y="88"/>
                  </a:lnTo>
                  <a:lnTo>
                    <a:pt x="34" y="90"/>
                  </a:lnTo>
                  <a:lnTo>
                    <a:pt x="34" y="90"/>
                  </a:lnTo>
                  <a:lnTo>
                    <a:pt x="36" y="90"/>
                  </a:lnTo>
                  <a:lnTo>
                    <a:pt x="36" y="90"/>
                  </a:lnTo>
                  <a:lnTo>
                    <a:pt x="38" y="90"/>
                  </a:lnTo>
                  <a:lnTo>
                    <a:pt x="38" y="90"/>
                  </a:lnTo>
                  <a:lnTo>
                    <a:pt x="42" y="90"/>
                  </a:lnTo>
                  <a:lnTo>
                    <a:pt x="42" y="90"/>
                  </a:lnTo>
                  <a:lnTo>
                    <a:pt x="44" y="90"/>
                  </a:lnTo>
                  <a:lnTo>
                    <a:pt x="44" y="90"/>
                  </a:lnTo>
                  <a:lnTo>
                    <a:pt x="46" y="92"/>
                  </a:lnTo>
                  <a:lnTo>
                    <a:pt x="48" y="96"/>
                  </a:lnTo>
                  <a:lnTo>
                    <a:pt x="50" y="98"/>
                  </a:lnTo>
                  <a:lnTo>
                    <a:pt x="54" y="100"/>
                  </a:lnTo>
                  <a:lnTo>
                    <a:pt x="54" y="100"/>
                  </a:lnTo>
                  <a:lnTo>
                    <a:pt x="56" y="102"/>
                  </a:lnTo>
                  <a:lnTo>
                    <a:pt x="56" y="102"/>
                  </a:lnTo>
                  <a:lnTo>
                    <a:pt x="60" y="100"/>
                  </a:lnTo>
                  <a:lnTo>
                    <a:pt x="62" y="96"/>
                  </a:lnTo>
                  <a:lnTo>
                    <a:pt x="62" y="92"/>
                  </a:lnTo>
                  <a:lnTo>
                    <a:pt x="62" y="88"/>
                  </a:lnTo>
                  <a:lnTo>
                    <a:pt x="62" y="88"/>
                  </a:lnTo>
                  <a:lnTo>
                    <a:pt x="60" y="84"/>
                  </a:lnTo>
                  <a:lnTo>
                    <a:pt x="56" y="80"/>
                  </a:lnTo>
                  <a:lnTo>
                    <a:pt x="48" y="76"/>
                  </a:lnTo>
                  <a:lnTo>
                    <a:pt x="48" y="76"/>
                  </a:lnTo>
                  <a:lnTo>
                    <a:pt x="44" y="74"/>
                  </a:lnTo>
                  <a:lnTo>
                    <a:pt x="44" y="74"/>
                  </a:lnTo>
                  <a:lnTo>
                    <a:pt x="40" y="74"/>
                  </a:lnTo>
                  <a:lnTo>
                    <a:pt x="40" y="74"/>
                  </a:lnTo>
                  <a:lnTo>
                    <a:pt x="34" y="74"/>
                  </a:lnTo>
                  <a:lnTo>
                    <a:pt x="34" y="74"/>
                  </a:lnTo>
                  <a:lnTo>
                    <a:pt x="28" y="74"/>
                  </a:lnTo>
                  <a:lnTo>
                    <a:pt x="28" y="74"/>
                  </a:lnTo>
                  <a:lnTo>
                    <a:pt x="26" y="66"/>
                  </a:lnTo>
                  <a:lnTo>
                    <a:pt x="24" y="56"/>
                  </a:lnTo>
                  <a:lnTo>
                    <a:pt x="24" y="56"/>
                  </a:lnTo>
                  <a:lnTo>
                    <a:pt x="26" y="54"/>
                  </a:lnTo>
                  <a:lnTo>
                    <a:pt x="30" y="52"/>
                  </a:lnTo>
                  <a:lnTo>
                    <a:pt x="32" y="50"/>
                  </a:lnTo>
                  <a:lnTo>
                    <a:pt x="36" y="48"/>
                  </a:lnTo>
                  <a:lnTo>
                    <a:pt x="36" y="48"/>
                  </a:lnTo>
                  <a:lnTo>
                    <a:pt x="40" y="42"/>
                  </a:lnTo>
                  <a:lnTo>
                    <a:pt x="42" y="34"/>
                  </a:lnTo>
                  <a:lnTo>
                    <a:pt x="42" y="34"/>
                  </a:lnTo>
                  <a:lnTo>
                    <a:pt x="42" y="26"/>
                  </a:lnTo>
                  <a:lnTo>
                    <a:pt x="38" y="14"/>
                  </a:lnTo>
                  <a:lnTo>
                    <a:pt x="34" y="4"/>
                  </a:lnTo>
                  <a:lnTo>
                    <a:pt x="32" y="0"/>
                  </a:lnTo>
                  <a:lnTo>
                    <a:pt x="28"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570" name="Freeform 74"/>
            <p:cNvSpPr>
              <a:spLocks/>
            </p:cNvSpPr>
            <p:nvPr/>
          </p:nvSpPr>
          <p:spPr bwMode="auto">
            <a:xfrm>
              <a:off x="2414" y="2208"/>
              <a:ext cx="62" cy="108"/>
            </a:xfrm>
            <a:custGeom>
              <a:avLst/>
              <a:gdLst>
                <a:gd name="T0" fmla="*/ 28 w 62"/>
                <a:gd name="T1" fmla="*/ 0 h 108"/>
                <a:gd name="T2" fmla="*/ 24 w 62"/>
                <a:gd name="T3" fmla="*/ 2 h 108"/>
                <a:gd name="T4" fmla="*/ 20 w 62"/>
                <a:gd name="T5" fmla="*/ 8 h 108"/>
                <a:gd name="T6" fmla="*/ 20 w 62"/>
                <a:gd name="T7" fmla="*/ 20 h 108"/>
                <a:gd name="T8" fmla="*/ 18 w 62"/>
                <a:gd name="T9" fmla="*/ 24 h 108"/>
                <a:gd name="T10" fmla="*/ 10 w 62"/>
                <a:gd name="T11" fmla="*/ 32 h 108"/>
                <a:gd name="T12" fmla="*/ 4 w 62"/>
                <a:gd name="T13" fmla="*/ 40 h 108"/>
                <a:gd name="T14" fmla="*/ 4 w 62"/>
                <a:gd name="T15" fmla="*/ 48 h 108"/>
                <a:gd name="T16" fmla="*/ 0 w 62"/>
                <a:gd name="T17" fmla="*/ 60 h 108"/>
                <a:gd name="T18" fmla="*/ 0 w 62"/>
                <a:gd name="T19" fmla="*/ 68 h 108"/>
                <a:gd name="T20" fmla="*/ 4 w 62"/>
                <a:gd name="T21" fmla="*/ 76 h 108"/>
                <a:gd name="T22" fmla="*/ 10 w 62"/>
                <a:gd name="T23" fmla="*/ 80 h 108"/>
                <a:gd name="T24" fmla="*/ 14 w 62"/>
                <a:gd name="T25" fmla="*/ 86 h 108"/>
                <a:gd name="T26" fmla="*/ 14 w 62"/>
                <a:gd name="T27" fmla="*/ 92 h 108"/>
                <a:gd name="T28" fmla="*/ 10 w 62"/>
                <a:gd name="T29" fmla="*/ 102 h 108"/>
                <a:gd name="T30" fmla="*/ 12 w 62"/>
                <a:gd name="T31" fmla="*/ 106 h 108"/>
                <a:gd name="T32" fmla="*/ 16 w 62"/>
                <a:gd name="T33" fmla="*/ 108 h 108"/>
                <a:gd name="T34" fmla="*/ 20 w 62"/>
                <a:gd name="T35" fmla="*/ 106 h 108"/>
                <a:gd name="T36" fmla="*/ 24 w 62"/>
                <a:gd name="T37" fmla="*/ 102 h 108"/>
                <a:gd name="T38" fmla="*/ 22 w 62"/>
                <a:gd name="T39" fmla="*/ 98 h 108"/>
                <a:gd name="T40" fmla="*/ 18 w 62"/>
                <a:gd name="T41" fmla="*/ 92 h 108"/>
                <a:gd name="T42" fmla="*/ 24 w 62"/>
                <a:gd name="T43" fmla="*/ 90 h 108"/>
                <a:gd name="T44" fmla="*/ 26 w 62"/>
                <a:gd name="T45" fmla="*/ 88 h 108"/>
                <a:gd name="T46" fmla="*/ 34 w 62"/>
                <a:gd name="T47" fmla="*/ 90 h 108"/>
                <a:gd name="T48" fmla="*/ 36 w 62"/>
                <a:gd name="T49" fmla="*/ 90 h 108"/>
                <a:gd name="T50" fmla="*/ 38 w 62"/>
                <a:gd name="T51" fmla="*/ 90 h 108"/>
                <a:gd name="T52" fmla="*/ 42 w 62"/>
                <a:gd name="T53" fmla="*/ 90 h 108"/>
                <a:gd name="T54" fmla="*/ 44 w 62"/>
                <a:gd name="T55" fmla="*/ 90 h 108"/>
                <a:gd name="T56" fmla="*/ 48 w 62"/>
                <a:gd name="T57" fmla="*/ 96 h 108"/>
                <a:gd name="T58" fmla="*/ 54 w 62"/>
                <a:gd name="T59" fmla="*/ 100 h 108"/>
                <a:gd name="T60" fmla="*/ 56 w 62"/>
                <a:gd name="T61" fmla="*/ 102 h 108"/>
                <a:gd name="T62" fmla="*/ 60 w 62"/>
                <a:gd name="T63" fmla="*/ 100 h 108"/>
                <a:gd name="T64" fmla="*/ 62 w 62"/>
                <a:gd name="T65" fmla="*/ 92 h 108"/>
                <a:gd name="T66" fmla="*/ 62 w 62"/>
                <a:gd name="T67" fmla="*/ 88 h 108"/>
                <a:gd name="T68" fmla="*/ 56 w 62"/>
                <a:gd name="T69" fmla="*/ 80 h 108"/>
                <a:gd name="T70" fmla="*/ 48 w 62"/>
                <a:gd name="T71" fmla="*/ 76 h 108"/>
                <a:gd name="T72" fmla="*/ 44 w 62"/>
                <a:gd name="T73" fmla="*/ 74 h 108"/>
                <a:gd name="T74" fmla="*/ 40 w 62"/>
                <a:gd name="T75" fmla="*/ 74 h 108"/>
                <a:gd name="T76" fmla="*/ 34 w 62"/>
                <a:gd name="T77" fmla="*/ 74 h 108"/>
                <a:gd name="T78" fmla="*/ 28 w 62"/>
                <a:gd name="T79" fmla="*/ 74 h 108"/>
                <a:gd name="T80" fmla="*/ 24 w 62"/>
                <a:gd name="T81" fmla="*/ 56 h 108"/>
                <a:gd name="T82" fmla="*/ 26 w 62"/>
                <a:gd name="T83" fmla="*/ 54 h 108"/>
                <a:gd name="T84" fmla="*/ 32 w 62"/>
                <a:gd name="T85" fmla="*/ 50 h 108"/>
                <a:gd name="T86" fmla="*/ 36 w 62"/>
                <a:gd name="T87" fmla="*/ 48 h 108"/>
                <a:gd name="T88" fmla="*/ 42 w 62"/>
                <a:gd name="T89" fmla="*/ 34 h 108"/>
                <a:gd name="T90" fmla="*/ 42 w 62"/>
                <a:gd name="T91" fmla="*/ 26 h 108"/>
                <a:gd name="T92" fmla="*/ 34 w 62"/>
                <a:gd name="T93" fmla="*/ 4 h 108"/>
                <a:gd name="T94" fmla="*/ 28 w 62"/>
                <a:gd name="T95"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2" h="108">
                  <a:moveTo>
                    <a:pt x="28" y="0"/>
                  </a:moveTo>
                  <a:lnTo>
                    <a:pt x="28" y="0"/>
                  </a:lnTo>
                  <a:lnTo>
                    <a:pt x="26" y="0"/>
                  </a:lnTo>
                  <a:lnTo>
                    <a:pt x="24" y="2"/>
                  </a:lnTo>
                  <a:lnTo>
                    <a:pt x="24" y="2"/>
                  </a:lnTo>
                  <a:lnTo>
                    <a:pt x="20" y="8"/>
                  </a:lnTo>
                  <a:lnTo>
                    <a:pt x="20" y="14"/>
                  </a:lnTo>
                  <a:lnTo>
                    <a:pt x="20" y="20"/>
                  </a:lnTo>
                  <a:lnTo>
                    <a:pt x="18" y="24"/>
                  </a:lnTo>
                  <a:lnTo>
                    <a:pt x="18" y="24"/>
                  </a:lnTo>
                  <a:lnTo>
                    <a:pt x="14" y="28"/>
                  </a:lnTo>
                  <a:lnTo>
                    <a:pt x="10" y="32"/>
                  </a:lnTo>
                  <a:lnTo>
                    <a:pt x="6" y="34"/>
                  </a:lnTo>
                  <a:lnTo>
                    <a:pt x="4" y="40"/>
                  </a:lnTo>
                  <a:lnTo>
                    <a:pt x="4" y="40"/>
                  </a:lnTo>
                  <a:lnTo>
                    <a:pt x="4" y="48"/>
                  </a:lnTo>
                  <a:lnTo>
                    <a:pt x="4" y="48"/>
                  </a:lnTo>
                  <a:lnTo>
                    <a:pt x="0" y="60"/>
                  </a:lnTo>
                  <a:lnTo>
                    <a:pt x="0" y="60"/>
                  </a:lnTo>
                  <a:lnTo>
                    <a:pt x="0" y="68"/>
                  </a:lnTo>
                  <a:lnTo>
                    <a:pt x="2" y="72"/>
                  </a:lnTo>
                  <a:lnTo>
                    <a:pt x="4" y="76"/>
                  </a:lnTo>
                  <a:lnTo>
                    <a:pt x="4" y="76"/>
                  </a:lnTo>
                  <a:lnTo>
                    <a:pt x="10" y="80"/>
                  </a:lnTo>
                  <a:lnTo>
                    <a:pt x="12" y="82"/>
                  </a:lnTo>
                  <a:lnTo>
                    <a:pt x="14" y="86"/>
                  </a:lnTo>
                  <a:lnTo>
                    <a:pt x="14" y="86"/>
                  </a:lnTo>
                  <a:lnTo>
                    <a:pt x="14" y="92"/>
                  </a:lnTo>
                  <a:lnTo>
                    <a:pt x="12" y="96"/>
                  </a:lnTo>
                  <a:lnTo>
                    <a:pt x="10" y="102"/>
                  </a:lnTo>
                  <a:lnTo>
                    <a:pt x="12" y="106"/>
                  </a:lnTo>
                  <a:lnTo>
                    <a:pt x="12" y="106"/>
                  </a:lnTo>
                  <a:lnTo>
                    <a:pt x="14" y="108"/>
                  </a:lnTo>
                  <a:lnTo>
                    <a:pt x="16" y="108"/>
                  </a:lnTo>
                  <a:lnTo>
                    <a:pt x="16" y="108"/>
                  </a:lnTo>
                  <a:lnTo>
                    <a:pt x="20" y="106"/>
                  </a:lnTo>
                  <a:lnTo>
                    <a:pt x="22" y="104"/>
                  </a:lnTo>
                  <a:lnTo>
                    <a:pt x="24" y="102"/>
                  </a:lnTo>
                  <a:lnTo>
                    <a:pt x="24" y="102"/>
                  </a:lnTo>
                  <a:lnTo>
                    <a:pt x="22" y="98"/>
                  </a:lnTo>
                  <a:lnTo>
                    <a:pt x="20" y="96"/>
                  </a:lnTo>
                  <a:lnTo>
                    <a:pt x="18" y="92"/>
                  </a:lnTo>
                  <a:lnTo>
                    <a:pt x="24" y="90"/>
                  </a:lnTo>
                  <a:lnTo>
                    <a:pt x="24" y="90"/>
                  </a:lnTo>
                  <a:lnTo>
                    <a:pt x="26" y="88"/>
                  </a:lnTo>
                  <a:lnTo>
                    <a:pt x="26" y="88"/>
                  </a:lnTo>
                  <a:lnTo>
                    <a:pt x="34" y="90"/>
                  </a:lnTo>
                  <a:lnTo>
                    <a:pt x="34" y="90"/>
                  </a:lnTo>
                  <a:lnTo>
                    <a:pt x="36" y="90"/>
                  </a:lnTo>
                  <a:lnTo>
                    <a:pt x="36" y="90"/>
                  </a:lnTo>
                  <a:lnTo>
                    <a:pt x="38" y="90"/>
                  </a:lnTo>
                  <a:lnTo>
                    <a:pt x="38" y="90"/>
                  </a:lnTo>
                  <a:lnTo>
                    <a:pt x="42" y="90"/>
                  </a:lnTo>
                  <a:lnTo>
                    <a:pt x="42" y="90"/>
                  </a:lnTo>
                  <a:lnTo>
                    <a:pt x="44" y="90"/>
                  </a:lnTo>
                  <a:lnTo>
                    <a:pt x="44" y="90"/>
                  </a:lnTo>
                  <a:lnTo>
                    <a:pt x="46" y="92"/>
                  </a:lnTo>
                  <a:lnTo>
                    <a:pt x="48" y="96"/>
                  </a:lnTo>
                  <a:lnTo>
                    <a:pt x="50" y="98"/>
                  </a:lnTo>
                  <a:lnTo>
                    <a:pt x="54" y="100"/>
                  </a:lnTo>
                  <a:lnTo>
                    <a:pt x="54" y="100"/>
                  </a:lnTo>
                  <a:lnTo>
                    <a:pt x="56" y="102"/>
                  </a:lnTo>
                  <a:lnTo>
                    <a:pt x="56" y="102"/>
                  </a:lnTo>
                  <a:lnTo>
                    <a:pt x="60" y="100"/>
                  </a:lnTo>
                  <a:lnTo>
                    <a:pt x="62" y="96"/>
                  </a:lnTo>
                  <a:lnTo>
                    <a:pt x="62" y="92"/>
                  </a:lnTo>
                  <a:lnTo>
                    <a:pt x="62" y="88"/>
                  </a:lnTo>
                  <a:lnTo>
                    <a:pt x="62" y="88"/>
                  </a:lnTo>
                  <a:lnTo>
                    <a:pt x="60" y="84"/>
                  </a:lnTo>
                  <a:lnTo>
                    <a:pt x="56" y="80"/>
                  </a:lnTo>
                  <a:lnTo>
                    <a:pt x="48" y="76"/>
                  </a:lnTo>
                  <a:lnTo>
                    <a:pt x="48" y="76"/>
                  </a:lnTo>
                  <a:lnTo>
                    <a:pt x="44" y="74"/>
                  </a:lnTo>
                  <a:lnTo>
                    <a:pt x="44" y="74"/>
                  </a:lnTo>
                  <a:lnTo>
                    <a:pt x="40" y="74"/>
                  </a:lnTo>
                  <a:lnTo>
                    <a:pt x="40" y="74"/>
                  </a:lnTo>
                  <a:lnTo>
                    <a:pt x="34" y="74"/>
                  </a:lnTo>
                  <a:lnTo>
                    <a:pt x="34" y="74"/>
                  </a:lnTo>
                  <a:lnTo>
                    <a:pt x="28" y="74"/>
                  </a:lnTo>
                  <a:lnTo>
                    <a:pt x="28" y="74"/>
                  </a:lnTo>
                  <a:lnTo>
                    <a:pt x="26" y="66"/>
                  </a:lnTo>
                  <a:lnTo>
                    <a:pt x="24" y="56"/>
                  </a:lnTo>
                  <a:lnTo>
                    <a:pt x="24" y="56"/>
                  </a:lnTo>
                  <a:lnTo>
                    <a:pt x="26" y="54"/>
                  </a:lnTo>
                  <a:lnTo>
                    <a:pt x="30" y="52"/>
                  </a:lnTo>
                  <a:lnTo>
                    <a:pt x="32" y="50"/>
                  </a:lnTo>
                  <a:lnTo>
                    <a:pt x="36" y="48"/>
                  </a:lnTo>
                  <a:lnTo>
                    <a:pt x="36" y="48"/>
                  </a:lnTo>
                  <a:lnTo>
                    <a:pt x="40" y="42"/>
                  </a:lnTo>
                  <a:lnTo>
                    <a:pt x="42" y="34"/>
                  </a:lnTo>
                  <a:lnTo>
                    <a:pt x="42" y="34"/>
                  </a:lnTo>
                  <a:lnTo>
                    <a:pt x="42" y="26"/>
                  </a:lnTo>
                  <a:lnTo>
                    <a:pt x="38" y="14"/>
                  </a:lnTo>
                  <a:lnTo>
                    <a:pt x="34" y="4"/>
                  </a:lnTo>
                  <a:lnTo>
                    <a:pt x="32" y="0"/>
                  </a:lnTo>
                  <a:lnTo>
                    <a:pt x="2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571" name="Freeform 75"/>
            <p:cNvSpPr>
              <a:spLocks/>
            </p:cNvSpPr>
            <p:nvPr/>
          </p:nvSpPr>
          <p:spPr bwMode="auto">
            <a:xfrm>
              <a:off x="2440" y="2364"/>
              <a:ext cx="58" cy="64"/>
            </a:xfrm>
            <a:custGeom>
              <a:avLst/>
              <a:gdLst>
                <a:gd name="T0" fmla="*/ 42 w 58"/>
                <a:gd name="T1" fmla="*/ 0 h 64"/>
                <a:gd name="T2" fmla="*/ 40 w 58"/>
                <a:gd name="T3" fmla="*/ 0 h 64"/>
                <a:gd name="T4" fmla="*/ 32 w 58"/>
                <a:gd name="T5" fmla="*/ 6 h 64"/>
                <a:gd name="T6" fmla="*/ 30 w 58"/>
                <a:gd name="T7" fmla="*/ 12 h 64"/>
                <a:gd name="T8" fmla="*/ 26 w 58"/>
                <a:gd name="T9" fmla="*/ 14 h 64"/>
                <a:gd name="T10" fmla="*/ 26 w 58"/>
                <a:gd name="T11" fmla="*/ 14 h 64"/>
                <a:gd name="T12" fmla="*/ 20 w 58"/>
                <a:gd name="T13" fmla="*/ 14 h 64"/>
                <a:gd name="T14" fmla="*/ 18 w 58"/>
                <a:gd name="T15" fmla="*/ 10 h 64"/>
                <a:gd name="T16" fmla="*/ 12 w 58"/>
                <a:gd name="T17" fmla="*/ 8 h 64"/>
                <a:gd name="T18" fmla="*/ 8 w 58"/>
                <a:gd name="T19" fmla="*/ 10 h 64"/>
                <a:gd name="T20" fmla="*/ 0 w 58"/>
                <a:gd name="T21" fmla="*/ 24 h 64"/>
                <a:gd name="T22" fmla="*/ 10 w 58"/>
                <a:gd name="T23" fmla="*/ 24 h 64"/>
                <a:gd name="T24" fmla="*/ 14 w 58"/>
                <a:gd name="T25" fmla="*/ 28 h 64"/>
                <a:gd name="T26" fmla="*/ 16 w 58"/>
                <a:gd name="T27" fmla="*/ 34 h 64"/>
                <a:gd name="T28" fmla="*/ 12 w 58"/>
                <a:gd name="T29" fmla="*/ 42 h 64"/>
                <a:gd name="T30" fmla="*/ 12 w 58"/>
                <a:gd name="T31" fmla="*/ 46 h 64"/>
                <a:gd name="T32" fmla="*/ 20 w 58"/>
                <a:gd name="T33" fmla="*/ 54 h 64"/>
                <a:gd name="T34" fmla="*/ 30 w 58"/>
                <a:gd name="T35" fmla="*/ 58 h 64"/>
                <a:gd name="T36" fmla="*/ 36 w 58"/>
                <a:gd name="T37" fmla="*/ 64 h 64"/>
                <a:gd name="T38" fmla="*/ 42 w 58"/>
                <a:gd name="T39" fmla="*/ 62 h 64"/>
                <a:gd name="T40" fmla="*/ 44 w 58"/>
                <a:gd name="T41" fmla="*/ 60 h 64"/>
                <a:gd name="T42" fmla="*/ 42 w 58"/>
                <a:gd name="T43" fmla="*/ 54 h 64"/>
                <a:gd name="T44" fmla="*/ 36 w 58"/>
                <a:gd name="T45" fmla="*/ 44 h 64"/>
                <a:gd name="T46" fmla="*/ 36 w 58"/>
                <a:gd name="T47" fmla="*/ 42 h 64"/>
                <a:gd name="T48" fmla="*/ 44 w 58"/>
                <a:gd name="T49" fmla="*/ 34 h 64"/>
                <a:gd name="T50" fmla="*/ 44 w 58"/>
                <a:gd name="T51" fmla="*/ 34 h 64"/>
                <a:gd name="T52" fmla="*/ 52 w 58"/>
                <a:gd name="T53" fmla="*/ 32 h 64"/>
                <a:gd name="T54" fmla="*/ 54 w 58"/>
                <a:gd name="T55" fmla="*/ 28 h 64"/>
                <a:gd name="T56" fmla="*/ 56 w 58"/>
                <a:gd name="T57" fmla="*/ 18 h 64"/>
                <a:gd name="T58" fmla="*/ 58 w 58"/>
                <a:gd name="T59" fmla="*/ 10 h 64"/>
                <a:gd name="T60" fmla="*/ 56 w 58"/>
                <a:gd name="T61" fmla="*/ 8 h 64"/>
                <a:gd name="T62" fmla="*/ 48 w 58"/>
                <a:gd name="T63" fmla="*/ 4 h 64"/>
                <a:gd name="T64" fmla="*/ 46 w 58"/>
                <a:gd name="T65" fmla="*/ 2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8" h="64">
                  <a:moveTo>
                    <a:pt x="42" y="0"/>
                  </a:moveTo>
                  <a:lnTo>
                    <a:pt x="42" y="0"/>
                  </a:lnTo>
                  <a:lnTo>
                    <a:pt x="40" y="0"/>
                  </a:lnTo>
                  <a:lnTo>
                    <a:pt x="40" y="0"/>
                  </a:lnTo>
                  <a:lnTo>
                    <a:pt x="36" y="2"/>
                  </a:lnTo>
                  <a:lnTo>
                    <a:pt x="32" y="6"/>
                  </a:lnTo>
                  <a:lnTo>
                    <a:pt x="32" y="6"/>
                  </a:lnTo>
                  <a:lnTo>
                    <a:pt x="30" y="12"/>
                  </a:lnTo>
                  <a:lnTo>
                    <a:pt x="30" y="14"/>
                  </a:lnTo>
                  <a:lnTo>
                    <a:pt x="26" y="14"/>
                  </a:lnTo>
                  <a:lnTo>
                    <a:pt x="26" y="14"/>
                  </a:lnTo>
                  <a:lnTo>
                    <a:pt x="26" y="14"/>
                  </a:lnTo>
                  <a:lnTo>
                    <a:pt x="26" y="14"/>
                  </a:lnTo>
                  <a:lnTo>
                    <a:pt x="20" y="14"/>
                  </a:lnTo>
                  <a:lnTo>
                    <a:pt x="18" y="10"/>
                  </a:lnTo>
                  <a:lnTo>
                    <a:pt x="18" y="10"/>
                  </a:lnTo>
                  <a:lnTo>
                    <a:pt x="12" y="8"/>
                  </a:lnTo>
                  <a:lnTo>
                    <a:pt x="12" y="8"/>
                  </a:lnTo>
                  <a:lnTo>
                    <a:pt x="8" y="10"/>
                  </a:lnTo>
                  <a:lnTo>
                    <a:pt x="8" y="10"/>
                  </a:lnTo>
                  <a:lnTo>
                    <a:pt x="2" y="16"/>
                  </a:lnTo>
                  <a:lnTo>
                    <a:pt x="0" y="24"/>
                  </a:lnTo>
                  <a:lnTo>
                    <a:pt x="0" y="24"/>
                  </a:lnTo>
                  <a:lnTo>
                    <a:pt x="10" y="24"/>
                  </a:lnTo>
                  <a:lnTo>
                    <a:pt x="12" y="26"/>
                  </a:lnTo>
                  <a:lnTo>
                    <a:pt x="14" y="28"/>
                  </a:lnTo>
                  <a:lnTo>
                    <a:pt x="14" y="28"/>
                  </a:lnTo>
                  <a:lnTo>
                    <a:pt x="16" y="34"/>
                  </a:lnTo>
                  <a:lnTo>
                    <a:pt x="14" y="38"/>
                  </a:lnTo>
                  <a:lnTo>
                    <a:pt x="12" y="42"/>
                  </a:lnTo>
                  <a:lnTo>
                    <a:pt x="12" y="46"/>
                  </a:lnTo>
                  <a:lnTo>
                    <a:pt x="12" y="46"/>
                  </a:lnTo>
                  <a:lnTo>
                    <a:pt x="14" y="52"/>
                  </a:lnTo>
                  <a:lnTo>
                    <a:pt x="20" y="54"/>
                  </a:lnTo>
                  <a:lnTo>
                    <a:pt x="30" y="58"/>
                  </a:lnTo>
                  <a:lnTo>
                    <a:pt x="30" y="58"/>
                  </a:lnTo>
                  <a:lnTo>
                    <a:pt x="34" y="62"/>
                  </a:lnTo>
                  <a:lnTo>
                    <a:pt x="36" y="64"/>
                  </a:lnTo>
                  <a:lnTo>
                    <a:pt x="36" y="64"/>
                  </a:lnTo>
                  <a:lnTo>
                    <a:pt x="42" y="62"/>
                  </a:lnTo>
                  <a:lnTo>
                    <a:pt x="42" y="62"/>
                  </a:lnTo>
                  <a:lnTo>
                    <a:pt x="44" y="60"/>
                  </a:lnTo>
                  <a:lnTo>
                    <a:pt x="44" y="58"/>
                  </a:lnTo>
                  <a:lnTo>
                    <a:pt x="42" y="54"/>
                  </a:lnTo>
                  <a:lnTo>
                    <a:pt x="38" y="48"/>
                  </a:lnTo>
                  <a:lnTo>
                    <a:pt x="36" y="44"/>
                  </a:lnTo>
                  <a:lnTo>
                    <a:pt x="36" y="44"/>
                  </a:lnTo>
                  <a:lnTo>
                    <a:pt x="36" y="42"/>
                  </a:lnTo>
                  <a:lnTo>
                    <a:pt x="38" y="38"/>
                  </a:lnTo>
                  <a:lnTo>
                    <a:pt x="44" y="34"/>
                  </a:lnTo>
                  <a:lnTo>
                    <a:pt x="44" y="34"/>
                  </a:lnTo>
                  <a:lnTo>
                    <a:pt x="44" y="34"/>
                  </a:lnTo>
                  <a:lnTo>
                    <a:pt x="50" y="34"/>
                  </a:lnTo>
                  <a:lnTo>
                    <a:pt x="52" y="32"/>
                  </a:lnTo>
                  <a:lnTo>
                    <a:pt x="54" y="28"/>
                  </a:lnTo>
                  <a:lnTo>
                    <a:pt x="54" y="28"/>
                  </a:lnTo>
                  <a:lnTo>
                    <a:pt x="56" y="18"/>
                  </a:lnTo>
                  <a:lnTo>
                    <a:pt x="56" y="18"/>
                  </a:lnTo>
                  <a:lnTo>
                    <a:pt x="58" y="12"/>
                  </a:lnTo>
                  <a:lnTo>
                    <a:pt x="58" y="10"/>
                  </a:lnTo>
                  <a:lnTo>
                    <a:pt x="56" y="8"/>
                  </a:lnTo>
                  <a:lnTo>
                    <a:pt x="56" y="8"/>
                  </a:lnTo>
                  <a:lnTo>
                    <a:pt x="52" y="6"/>
                  </a:lnTo>
                  <a:lnTo>
                    <a:pt x="48" y="4"/>
                  </a:lnTo>
                  <a:lnTo>
                    <a:pt x="48" y="4"/>
                  </a:lnTo>
                  <a:lnTo>
                    <a:pt x="46" y="2"/>
                  </a:lnTo>
                  <a:lnTo>
                    <a:pt x="42"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572" name="Freeform 76"/>
            <p:cNvSpPr>
              <a:spLocks/>
            </p:cNvSpPr>
            <p:nvPr/>
          </p:nvSpPr>
          <p:spPr bwMode="auto">
            <a:xfrm>
              <a:off x="2440" y="2364"/>
              <a:ext cx="58" cy="64"/>
            </a:xfrm>
            <a:custGeom>
              <a:avLst/>
              <a:gdLst>
                <a:gd name="T0" fmla="*/ 42 w 58"/>
                <a:gd name="T1" fmla="*/ 0 h 64"/>
                <a:gd name="T2" fmla="*/ 40 w 58"/>
                <a:gd name="T3" fmla="*/ 0 h 64"/>
                <a:gd name="T4" fmla="*/ 32 w 58"/>
                <a:gd name="T5" fmla="*/ 6 h 64"/>
                <a:gd name="T6" fmla="*/ 30 w 58"/>
                <a:gd name="T7" fmla="*/ 12 h 64"/>
                <a:gd name="T8" fmla="*/ 26 w 58"/>
                <a:gd name="T9" fmla="*/ 14 h 64"/>
                <a:gd name="T10" fmla="*/ 26 w 58"/>
                <a:gd name="T11" fmla="*/ 14 h 64"/>
                <a:gd name="T12" fmla="*/ 20 w 58"/>
                <a:gd name="T13" fmla="*/ 14 h 64"/>
                <a:gd name="T14" fmla="*/ 18 w 58"/>
                <a:gd name="T15" fmla="*/ 10 h 64"/>
                <a:gd name="T16" fmla="*/ 12 w 58"/>
                <a:gd name="T17" fmla="*/ 8 h 64"/>
                <a:gd name="T18" fmla="*/ 8 w 58"/>
                <a:gd name="T19" fmla="*/ 10 h 64"/>
                <a:gd name="T20" fmla="*/ 0 w 58"/>
                <a:gd name="T21" fmla="*/ 24 h 64"/>
                <a:gd name="T22" fmla="*/ 10 w 58"/>
                <a:gd name="T23" fmla="*/ 24 h 64"/>
                <a:gd name="T24" fmla="*/ 14 w 58"/>
                <a:gd name="T25" fmla="*/ 28 h 64"/>
                <a:gd name="T26" fmla="*/ 16 w 58"/>
                <a:gd name="T27" fmla="*/ 34 h 64"/>
                <a:gd name="T28" fmla="*/ 12 w 58"/>
                <a:gd name="T29" fmla="*/ 42 h 64"/>
                <a:gd name="T30" fmla="*/ 12 w 58"/>
                <a:gd name="T31" fmla="*/ 46 h 64"/>
                <a:gd name="T32" fmla="*/ 20 w 58"/>
                <a:gd name="T33" fmla="*/ 54 h 64"/>
                <a:gd name="T34" fmla="*/ 30 w 58"/>
                <a:gd name="T35" fmla="*/ 58 h 64"/>
                <a:gd name="T36" fmla="*/ 36 w 58"/>
                <a:gd name="T37" fmla="*/ 64 h 64"/>
                <a:gd name="T38" fmla="*/ 42 w 58"/>
                <a:gd name="T39" fmla="*/ 62 h 64"/>
                <a:gd name="T40" fmla="*/ 44 w 58"/>
                <a:gd name="T41" fmla="*/ 60 h 64"/>
                <a:gd name="T42" fmla="*/ 42 w 58"/>
                <a:gd name="T43" fmla="*/ 54 h 64"/>
                <a:gd name="T44" fmla="*/ 36 w 58"/>
                <a:gd name="T45" fmla="*/ 44 h 64"/>
                <a:gd name="T46" fmla="*/ 36 w 58"/>
                <a:gd name="T47" fmla="*/ 42 h 64"/>
                <a:gd name="T48" fmla="*/ 44 w 58"/>
                <a:gd name="T49" fmla="*/ 34 h 64"/>
                <a:gd name="T50" fmla="*/ 44 w 58"/>
                <a:gd name="T51" fmla="*/ 34 h 64"/>
                <a:gd name="T52" fmla="*/ 52 w 58"/>
                <a:gd name="T53" fmla="*/ 32 h 64"/>
                <a:gd name="T54" fmla="*/ 54 w 58"/>
                <a:gd name="T55" fmla="*/ 28 h 64"/>
                <a:gd name="T56" fmla="*/ 56 w 58"/>
                <a:gd name="T57" fmla="*/ 18 h 64"/>
                <a:gd name="T58" fmla="*/ 58 w 58"/>
                <a:gd name="T59" fmla="*/ 10 h 64"/>
                <a:gd name="T60" fmla="*/ 56 w 58"/>
                <a:gd name="T61" fmla="*/ 8 h 64"/>
                <a:gd name="T62" fmla="*/ 48 w 58"/>
                <a:gd name="T63" fmla="*/ 4 h 64"/>
                <a:gd name="T64" fmla="*/ 46 w 58"/>
                <a:gd name="T65" fmla="*/ 2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8" h="64">
                  <a:moveTo>
                    <a:pt x="42" y="0"/>
                  </a:moveTo>
                  <a:lnTo>
                    <a:pt x="42" y="0"/>
                  </a:lnTo>
                  <a:lnTo>
                    <a:pt x="40" y="0"/>
                  </a:lnTo>
                  <a:lnTo>
                    <a:pt x="40" y="0"/>
                  </a:lnTo>
                  <a:lnTo>
                    <a:pt x="36" y="2"/>
                  </a:lnTo>
                  <a:lnTo>
                    <a:pt x="32" y="6"/>
                  </a:lnTo>
                  <a:lnTo>
                    <a:pt x="32" y="6"/>
                  </a:lnTo>
                  <a:lnTo>
                    <a:pt x="30" y="12"/>
                  </a:lnTo>
                  <a:lnTo>
                    <a:pt x="30" y="14"/>
                  </a:lnTo>
                  <a:lnTo>
                    <a:pt x="26" y="14"/>
                  </a:lnTo>
                  <a:lnTo>
                    <a:pt x="26" y="14"/>
                  </a:lnTo>
                  <a:lnTo>
                    <a:pt x="26" y="14"/>
                  </a:lnTo>
                  <a:lnTo>
                    <a:pt x="26" y="14"/>
                  </a:lnTo>
                  <a:lnTo>
                    <a:pt x="20" y="14"/>
                  </a:lnTo>
                  <a:lnTo>
                    <a:pt x="18" y="10"/>
                  </a:lnTo>
                  <a:lnTo>
                    <a:pt x="18" y="10"/>
                  </a:lnTo>
                  <a:lnTo>
                    <a:pt x="12" y="8"/>
                  </a:lnTo>
                  <a:lnTo>
                    <a:pt x="12" y="8"/>
                  </a:lnTo>
                  <a:lnTo>
                    <a:pt x="8" y="10"/>
                  </a:lnTo>
                  <a:lnTo>
                    <a:pt x="8" y="10"/>
                  </a:lnTo>
                  <a:lnTo>
                    <a:pt x="2" y="16"/>
                  </a:lnTo>
                  <a:lnTo>
                    <a:pt x="0" y="24"/>
                  </a:lnTo>
                  <a:lnTo>
                    <a:pt x="0" y="24"/>
                  </a:lnTo>
                  <a:lnTo>
                    <a:pt x="10" y="24"/>
                  </a:lnTo>
                  <a:lnTo>
                    <a:pt x="12" y="26"/>
                  </a:lnTo>
                  <a:lnTo>
                    <a:pt x="14" y="28"/>
                  </a:lnTo>
                  <a:lnTo>
                    <a:pt x="14" y="28"/>
                  </a:lnTo>
                  <a:lnTo>
                    <a:pt x="16" y="34"/>
                  </a:lnTo>
                  <a:lnTo>
                    <a:pt x="14" y="38"/>
                  </a:lnTo>
                  <a:lnTo>
                    <a:pt x="12" y="42"/>
                  </a:lnTo>
                  <a:lnTo>
                    <a:pt x="12" y="46"/>
                  </a:lnTo>
                  <a:lnTo>
                    <a:pt x="12" y="46"/>
                  </a:lnTo>
                  <a:lnTo>
                    <a:pt x="14" y="52"/>
                  </a:lnTo>
                  <a:lnTo>
                    <a:pt x="20" y="54"/>
                  </a:lnTo>
                  <a:lnTo>
                    <a:pt x="30" y="58"/>
                  </a:lnTo>
                  <a:lnTo>
                    <a:pt x="30" y="58"/>
                  </a:lnTo>
                  <a:lnTo>
                    <a:pt x="34" y="62"/>
                  </a:lnTo>
                  <a:lnTo>
                    <a:pt x="36" y="64"/>
                  </a:lnTo>
                  <a:lnTo>
                    <a:pt x="36" y="64"/>
                  </a:lnTo>
                  <a:lnTo>
                    <a:pt x="42" y="62"/>
                  </a:lnTo>
                  <a:lnTo>
                    <a:pt x="42" y="62"/>
                  </a:lnTo>
                  <a:lnTo>
                    <a:pt x="44" y="60"/>
                  </a:lnTo>
                  <a:lnTo>
                    <a:pt x="44" y="58"/>
                  </a:lnTo>
                  <a:lnTo>
                    <a:pt x="42" y="54"/>
                  </a:lnTo>
                  <a:lnTo>
                    <a:pt x="38" y="48"/>
                  </a:lnTo>
                  <a:lnTo>
                    <a:pt x="36" y="44"/>
                  </a:lnTo>
                  <a:lnTo>
                    <a:pt x="36" y="44"/>
                  </a:lnTo>
                  <a:lnTo>
                    <a:pt x="36" y="42"/>
                  </a:lnTo>
                  <a:lnTo>
                    <a:pt x="38" y="38"/>
                  </a:lnTo>
                  <a:lnTo>
                    <a:pt x="44" y="34"/>
                  </a:lnTo>
                  <a:lnTo>
                    <a:pt x="44" y="34"/>
                  </a:lnTo>
                  <a:lnTo>
                    <a:pt x="44" y="34"/>
                  </a:lnTo>
                  <a:lnTo>
                    <a:pt x="50" y="34"/>
                  </a:lnTo>
                  <a:lnTo>
                    <a:pt x="52" y="32"/>
                  </a:lnTo>
                  <a:lnTo>
                    <a:pt x="54" y="28"/>
                  </a:lnTo>
                  <a:lnTo>
                    <a:pt x="54" y="28"/>
                  </a:lnTo>
                  <a:lnTo>
                    <a:pt x="56" y="18"/>
                  </a:lnTo>
                  <a:lnTo>
                    <a:pt x="56" y="18"/>
                  </a:lnTo>
                  <a:lnTo>
                    <a:pt x="58" y="12"/>
                  </a:lnTo>
                  <a:lnTo>
                    <a:pt x="58" y="10"/>
                  </a:lnTo>
                  <a:lnTo>
                    <a:pt x="56" y="8"/>
                  </a:lnTo>
                  <a:lnTo>
                    <a:pt x="56" y="8"/>
                  </a:lnTo>
                  <a:lnTo>
                    <a:pt x="52" y="6"/>
                  </a:lnTo>
                  <a:lnTo>
                    <a:pt x="48" y="4"/>
                  </a:lnTo>
                  <a:lnTo>
                    <a:pt x="48" y="4"/>
                  </a:lnTo>
                  <a:lnTo>
                    <a:pt x="46" y="2"/>
                  </a:lnTo>
                  <a:lnTo>
                    <a:pt x="4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573" name="Freeform 77"/>
            <p:cNvSpPr>
              <a:spLocks/>
            </p:cNvSpPr>
            <p:nvPr/>
          </p:nvSpPr>
          <p:spPr bwMode="auto">
            <a:xfrm>
              <a:off x="2472" y="2312"/>
              <a:ext cx="18" cy="36"/>
            </a:xfrm>
            <a:custGeom>
              <a:avLst/>
              <a:gdLst>
                <a:gd name="T0" fmla="*/ 8 w 18"/>
                <a:gd name="T1" fmla="*/ 0 h 36"/>
                <a:gd name="T2" fmla="*/ 8 w 18"/>
                <a:gd name="T3" fmla="*/ 0 h 36"/>
                <a:gd name="T4" fmla="*/ 6 w 18"/>
                <a:gd name="T5" fmla="*/ 2 h 36"/>
                <a:gd name="T6" fmla="*/ 4 w 18"/>
                <a:gd name="T7" fmla="*/ 8 h 36"/>
                <a:gd name="T8" fmla="*/ 2 w 18"/>
                <a:gd name="T9" fmla="*/ 18 h 36"/>
                <a:gd name="T10" fmla="*/ 2 w 18"/>
                <a:gd name="T11" fmla="*/ 18 h 36"/>
                <a:gd name="T12" fmla="*/ 2 w 18"/>
                <a:gd name="T13" fmla="*/ 22 h 36"/>
                <a:gd name="T14" fmla="*/ 4 w 18"/>
                <a:gd name="T15" fmla="*/ 26 h 36"/>
                <a:gd name="T16" fmla="*/ 4 w 18"/>
                <a:gd name="T17" fmla="*/ 26 h 36"/>
                <a:gd name="T18" fmla="*/ 2 w 18"/>
                <a:gd name="T19" fmla="*/ 32 h 36"/>
                <a:gd name="T20" fmla="*/ 0 w 18"/>
                <a:gd name="T21" fmla="*/ 36 h 36"/>
                <a:gd name="T22" fmla="*/ 0 w 18"/>
                <a:gd name="T23" fmla="*/ 36 h 36"/>
                <a:gd name="T24" fmla="*/ 2 w 18"/>
                <a:gd name="T25" fmla="*/ 36 h 36"/>
                <a:gd name="T26" fmla="*/ 2 w 18"/>
                <a:gd name="T27" fmla="*/ 36 h 36"/>
                <a:gd name="T28" fmla="*/ 8 w 18"/>
                <a:gd name="T29" fmla="*/ 36 h 36"/>
                <a:gd name="T30" fmla="*/ 12 w 18"/>
                <a:gd name="T31" fmla="*/ 32 h 36"/>
                <a:gd name="T32" fmla="*/ 14 w 18"/>
                <a:gd name="T33" fmla="*/ 26 h 36"/>
                <a:gd name="T34" fmla="*/ 16 w 18"/>
                <a:gd name="T35" fmla="*/ 20 h 36"/>
                <a:gd name="T36" fmla="*/ 16 w 18"/>
                <a:gd name="T37" fmla="*/ 20 h 36"/>
                <a:gd name="T38" fmla="*/ 18 w 18"/>
                <a:gd name="T39" fmla="*/ 12 h 36"/>
                <a:gd name="T40" fmla="*/ 18 w 18"/>
                <a:gd name="T41" fmla="*/ 8 h 36"/>
                <a:gd name="T42" fmla="*/ 14 w 18"/>
                <a:gd name="T43" fmla="*/ 4 h 36"/>
                <a:gd name="T44" fmla="*/ 10 w 18"/>
                <a:gd name="T45" fmla="*/ 2 h 36"/>
                <a:gd name="T46" fmla="*/ 10 w 18"/>
                <a:gd name="T47" fmla="*/ 2 h 36"/>
                <a:gd name="T48" fmla="*/ 6 w 18"/>
                <a:gd name="T49" fmla="*/ 2 h 36"/>
                <a:gd name="T50" fmla="*/ 10 w 18"/>
                <a:gd name="T51" fmla="*/ 0 h 36"/>
                <a:gd name="T52" fmla="*/ 10 w 18"/>
                <a:gd name="T53" fmla="*/ 0 h 36"/>
                <a:gd name="T54" fmla="*/ 8 w 18"/>
                <a:gd name="T55"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8" h="36">
                  <a:moveTo>
                    <a:pt x="8" y="0"/>
                  </a:moveTo>
                  <a:lnTo>
                    <a:pt x="8" y="0"/>
                  </a:lnTo>
                  <a:lnTo>
                    <a:pt x="6" y="2"/>
                  </a:lnTo>
                  <a:lnTo>
                    <a:pt x="4" y="8"/>
                  </a:lnTo>
                  <a:lnTo>
                    <a:pt x="2" y="18"/>
                  </a:lnTo>
                  <a:lnTo>
                    <a:pt x="2" y="18"/>
                  </a:lnTo>
                  <a:lnTo>
                    <a:pt x="2" y="22"/>
                  </a:lnTo>
                  <a:lnTo>
                    <a:pt x="4" y="26"/>
                  </a:lnTo>
                  <a:lnTo>
                    <a:pt x="4" y="26"/>
                  </a:lnTo>
                  <a:lnTo>
                    <a:pt x="2" y="32"/>
                  </a:lnTo>
                  <a:lnTo>
                    <a:pt x="0" y="36"/>
                  </a:lnTo>
                  <a:lnTo>
                    <a:pt x="0" y="36"/>
                  </a:lnTo>
                  <a:lnTo>
                    <a:pt x="2" y="36"/>
                  </a:lnTo>
                  <a:lnTo>
                    <a:pt x="2" y="36"/>
                  </a:lnTo>
                  <a:lnTo>
                    <a:pt x="8" y="36"/>
                  </a:lnTo>
                  <a:lnTo>
                    <a:pt x="12" y="32"/>
                  </a:lnTo>
                  <a:lnTo>
                    <a:pt x="14" y="26"/>
                  </a:lnTo>
                  <a:lnTo>
                    <a:pt x="16" y="20"/>
                  </a:lnTo>
                  <a:lnTo>
                    <a:pt x="16" y="20"/>
                  </a:lnTo>
                  <a:lnTo>
                    <a:pt x="18" y="12"/>
                  </a:lnTo>
                  <a:lnTo>
                    <a:pt x="18" y="8"/>
                  </a:lnTo>
                  <a:lnTo>
                    <a:pt x="14" y="4"/>
                  </a:lnTo>
                  <a:lnTo>
                    <a:pt x="10" y="2"/>
                  </a:lnTo>
                  <a:lnTo>
                    <a:pt x="10" y="2"/>
                  </a:lnTo>
                  <a:lnTo>
                    <a:pt x="6" y="2"/>
                  </a:lnTo>
                  <a:lnTo>
                    <a:pt x="10" y="0"/>
                  </a:lnTo>
                  <a:lnTo>
                    <a:pt x="10" y="0"/>
                  </a:lnTo>
                  <a:lnTo>
                    <a:pt x="8"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574" name="Freeform 78"/>
            <p:cNvSpPr>
              <a:spLocks/>
            </p:cNvSpPr>
            <p:nvPr/>
          </p:nvSpPr>
          <p:spPr bwMode="auto">
            <a:xfrm>
              <a:off x="2472" y="2312"/>
              <a:ext cx="18" cy="36"/>
            </a:xfrm>
            <a:custGeom>
              <a:avLst/>
              <a:gdLst>
                <a:gd name="T0" fmla="*/ 8 w 18"/>
                <a:gd name="T1" fmla="*/ 0 h 36"/>
                <a:gd name="T2" fmla="*/ 8 w 18"/>
                <a:gd name="T3" fmla="*/ 0 h 36"/>
                <a:gd name="T4" fmla="*/ 6 w 18"/>
                <a:gd name="T5" fmla="*/ 2 h 36"/>
                <a:gd name="T6" fmla="*/ 4 w 18"/>
                <a:gd name="T7" fmla="*/ 8 h 36"/>
                <a:gd name="T8" fmla="*/ 2 w 18"/>
                <a:gd name="T9" fmla="*/ 18 h 36"/>
                <a:gd name="T10" fmla="*/ 2 w 18"/>
                <a:gd name="T11" fmla="*/ 18 h 36"/>
                <a:gd name="T12" fmla="*/ 2 w 18"/>
                <a:gd name="T13" fmla="*/ 22 h 36"/>
                <a:gd name="T14" fmla="*/ 4 w 18"/>
                <a:gd name="T15" fmla="*/ 26 h 36"/>
                <a:gd name="T16" fmla="*/ 4 w 18"/>
                <a:gd name="T17" fmla="*/ 26 h 36"/>
                <a:gd name="T18" fmla="*/ 2 w 18"/>
                <a:gd name="T19" fmla="*/ 32 h 36"/>
                <a:gd name="T20" fmla="*/ 0 w 18"/>
                <a:gd name="T21" fmla="*/ 36 h 36"/>
                <a:gd name="T22" fmla="*/ 0 w 18"/>
                <a:gd name="T23" fmla="*/ 36 h 36"/>
                <a:gd name="T24" fmla="*/ 2 w 18"/>
                <a:gd name="T25" fmla="*/ 36 h 36"/>
                <a:gd name="T26" fmla="*/ 2 w 18"/>
                <a:gd name="T27" fmla="*/ 36 h 36"/>
                <a:gd name="T28" fmla="*/ 8 w 18"/>
                <a:gd name="T29" fmla="*/ 36 h 36"/>
                <a:gd name="T30" fmla="*/ 12 w 18"/>
                <a:gd name="T31" fmla="*/ 32 h 36"/>
                <a:gd name="T32" fmla="*/ 14 w 18"/>
                <a:gd name="T33" fmla="*/ 26 h 36"/>
                <a:gd name="T34" fmla="*/ 16 w 18"/>
                <a:gd name="T35" fmla="*/ 20 h 36"/>
                <a:gd name="T36" fmla="*/ 16 w 18"/>
                <a:gd name="T37" fmla="*/ 20 h 36"/>
                <a:gd name="T38" fmla="*/ 18 w 18"/>
                <a:gd name="T39" fmla="*/ 12 h 36"/>
                <a:gd name="T40" fmla="*/ 18 w 18"/>
                <a:gd name="T41" fmla="*/ 8 h 36"/>
                <a:gd name="T42" fmla="*/ 14 w 18"/>
                <a:gd name="T43" fmla="*/ 4 h 36"/>
                <a:gd name="T44" fmla="*/ 10 w 18"/>
                <a:gd name="T45" fmla="*/ 2 h 36"/>
                <a:gd name="T46" fmla="*/ 10 w 18"/>
                <a:gd name="T47" fmla="*/ 2 h 36"/>
                <a:gd name="T48" fmla="*/ 6 w 18"/>
                <a:gd name="T49" fmla="*/ 2 h 36"/>
                <a:gd name="T50" fmla="*/ 10 w 18"/>
                <a:gd name="T51" fmla="*/ 0 h 36"/>
                <a:gd name="T52" fmla="*/ 10 w 18"/>
                <a:gd name="T53" fmla="*/ 0 h 36"/>
                <a:gd name="T54" fmla="*/ 8 w 18"/>
                <a:gd name="T55"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8" h="36">
                  <a:moveTo>
                    <a:pt x="8" y="0"/>
                  </a:moveTo>
                  <a:lnTo>
                    <a:pt x="8" y="0"/>
                  </a:lnTo>
                  <a:lnTo>
                    <a:pt x="6" y="2"/>
                  </a:lnTo>
                  <a:lnTo>
                    <a:pt x="4" y="8"/>
                  </a:lnTo>
                  <a:lnTo>
                    <a:pt x="2" y="18"/>
                  </a:lnTo>
                  <a:lnTo>
                    <a:pt x="2" y="18"/>
                  </a:lnTo>
                  <a:lnTo>
                    <a:pt x="2" y="22"/>
                  </a:lnTo>
                  <a:lnTo>
                    <a:pt x="4" y="26"/>
                  </a:lnTo>
                  <a:lnTo>
                    <a:pt x="4" y="26"/>
                  </a:lnTo>
                  <a:lnTo>
                    <a:pt x="2" y="32"/>
                  </a:lnTo>
                  <a:lnTo>
                    <a:pt x="0" y="36"/>
                  </a:lnTo>
                  <a:lnTo>
                    <a:pt x="0" y="36"/>
                  </a:lnTo>
                  <a:lnTo>
                    <a:pt x="2" y="36"/>
                  </a:lnTo>
                  <a:lnTo>
                    <a:pt x="2" y="36"/>
                  </a:lnTo>
                  <a:lnTo>
                    <a:pt x="8" y="36"/>
                  </a:lnTo>
                  <a:lnTo>
                    <a:pt x="12" y="32"/>
                  </a:lnTo>
                  <a:lnTo>
                    <a:pt x="14" y="26"/>
                  </a:lnTo>
                  <a:lnTo>
                    <a:pt x="16" y="20"/>
                  </a:lnTo>
                  <a:lnTo>
                    <a:pt x="16" y="20"/>
                  </a:lnTo>
                  <a:lnTo>
                    <a:pt x="18" y="12"/>
                  </a:lnTo>
                  <a:lnTo>
                    <a:pt x="18" y="8"/>
                  </a:lnTo>
                  <a:lnTo>
                    <a:pt x="14" y="4"/>
                  </a:lnTo>
                  <a:lnTo>
                    <a:pt x="10" y="2"/>
                  </a:lnTo>
                  <a:lnTo>
                    <a:pt x="10" y="2"/>
                  </a:lnTo>
                  <a:lnTo>
                    <a:pt x="6" y="2"/>
                  </a:lnTo>
                  <a:lnTo>
                    <a:pt x="10" y="0"/>
                  </a:lnTo>
                  <a:lnTo>
                    <a:pt x="10" y="0"/>
                  </a:lnTo>
                  <a:lnTo>
                    <a:pt x="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575" name="Freeform 79"/>
            <p:cNvSpPr>
              <a:spLocks/>
            </p:cNvSpPr>
            <p:nvPr/>
          </p:nvSpPr>
          <p:spPr bwMode="auto">
            <a:xfrm>
              <a:off x="2430" y="2328"/>
              <a:ext cx="28" cy="24"/>
            </a:xfrm>
            <a:custGeom>
              <a:avLst/>
              <a:gdLst>
                <a:gd name="T0" fmla="*/ 16 w 28"/>
                <a:gd name="T1" fmla="*/ 0 h 24"/>
                <a:gd name="T2" fmla="*/ 16 w 28"/>
                <a:gd name="T3" fmla="*/ 0 h 24"/>
                <a:gd name="T4" fmla="*/ 10 w 28"/>
                <a:gd name="T5" fmla="*/ 0 h 24"/>
                <a:gd name="T6" fmla="*/ 4 w 28"/>
                <a:gd name="T7" fmla="*/ 2 h 24"/>
                <a:gd name="T8" fmla="*/ 4 w 28"/>
                <a:gd name="T9" fmla="*/ 2 h 24"/>
                <a:gd name="T10" fmla="*/ 0 w 28"/>
                <a:gd name="T11" fmla="*/ 4 h 24"/>
                <a:gd name="T12" fmla="*/ 0 w 28"/>
                <a:gd name="T13" fmla="*/ 6 h 24"/>
                <a:gd name="T14" fmla="*/ 6 w 28"/>
                <a:gd name="T15" fmla="*/ 12 h 24"/>
                <a:gd name="T16" fmla="*/ 6 w 28"/>
                <a:gd name="T17" fmla="*/ 12 h 24"/>
                <a:gd name="T18" fmla="*/ 6 w 28"/>
                <a:gd name="T19" fmla="*/ 16 h 24"/>
                <a:gd name="T20" fmla="*/ 8 w 28"/>
                <a:gd name="T21" fmla="*/ 20 h 24"/>
                <a:gd name="T22" fmla="*/ 8 w 28"/>
                <a:gd name="T23" fmla="*/ 24 h 24"/>
                <a:gd name="T24" fmla="*/ 10 w 28"/>
                <a:gd name="T25" fmla="*/ 24 h 24"/>
                <a:gd name="T26" fmla="*/ 10 w 28"/>
                <a:gd name="T27" fmla="*/ 24 h 24"/>
                <a:gd name="T28" fmla="*/ 12 w 28"/>
                <a:gd name="T29" fmla="*/ 24 h 24"/>
                <a:gd name="T30" fmla="*/ 12 w 28"/>
                <a:gd name="T31" fmla="*/ 24 h 24"/>
                <a:gd name="T32" fmla="*/ 14 w 28"/>
                <a:gd name="T33" fmla="*/ 22 h 24"/>
                <a:gd name="T34" fmla="*/ 16 w 28"/>
                <a:gd name="T35" fmla="*/ 18 h 24"/>
                <a:gd name="T36" fmla="*/ 18 w 28"/>
                <a:gd name="T37" fmla="*/ 10 h 24"/>
                <a:gd name="T38" fmla="*/ 18 w 28"/>
                <a:gd name="T39" fmla="*/ 10 h 24"/>
                <a:gd name="T40" fmla="*/ 20 w 28"/>
                <a:gd name="T41" fmla="*/ 10 h 24"/>
                <a:gd name="T42" fmla="*/ 24 w 28"/>
                <a:gd name="T43" fmla="*/ 8 h 24"/>
                <a:gd name="T44" fmla="*/ 28 w 28"/>
                <a:gd name="T45" fmla="*/ 8 h 24"/>
                <a:gd name="T46" fmla="*/ 28 w 28"/>
                <a:gd name="T47" fmla="*/ 6 h 24"/>
                <a:gd name="T48" fmla="*/ 28 w 28"/>
                <a:gd name="T49" fmla="*/ 2 h 24"/>
                <a:gd name="T50" fmla="*/ 28 w 28"/>
                <a:gd name="T51" fmla="*/ 2 h 24"/>
                <a:gd name="T52" fmla="*/ 24 w 28"/>
                <a:gd name="T53" fmla="*/ 0 h 24"/>
                <a:gd name="T54" fmla="*/ 16 w 28"/>
                <a:gd name="T55"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8" h="24">
                  <a:moveTo>
                    <a:pt x="16" y="0"/>
                  </a:moveTo>
                  <a:lnTo>
                    <a:pt x="16" y="0"/>
                  </a:lnTo>
                  <a:lnTo>
                    <a:pt x="10" y="0"/>
                  </a:lnTo>
                  <a:lnTo>
                    <a:pt x="4" y="2"/>
                  </a:lnTo>
                  <a:lnTo>
                    <a:pt x="4" y="2"/>
                  </a:lnTo>
                  <a:lnTo>
                    <a:pt x="0" y="4"/>
                  </a:lnTo>
                  <a:lnTo>
                    <a:pt x="0" y="6"/>
                  </a:lnTo>
                  <a:lnTo>
                    <a:pt x="6" y="12"/>
                  </a:lnTo>
                  <a:lnTo>
                    <a:pt x="6" y="12"/>
                  </a:lnTo>
                  <a:lnTo>
                    <a:pt x="6" y="16"/>
                  </a:lnTo>
                  <a:lnTo>
                    <a:pt x="8" y="20"/>
                  </a:lnTo>
                  <a:lnTo>
                    <a:pt x="8" y="24"/>
                  </a:lnTo>
                  <a:lnTo>
                    <a:pt x="10" y="24"/>
                  </a:lnTo>
                  <a:lnTo>
                    <a:pt x="10" y="24"/>
                  </a:lnTo>
                  <a:lnTo>
                    <a:pt x="12" y="24"/>
                  </a:lnTo>
                  <a:lnTo>
                    <a:pt x="12" y="24"/>
                  </a:lnTo>
                  <a:lnTo>
                    <a:pt x="14" y="22"/>
                  </a:lnTo>
                  <a:lnTo>
                    <a:pt x="16" y="18"/>
                  </a:lnTo>
                  <a:lnTo>
                    <a:pt x="18" y="10"/>
                  </a:lnTo>
                  <a:lnTo>
                    <a:pt x="18" y="10"/>
                  </a:lnTo>
                  <a:lnTo>
                    <a:pt x="20" y="10"/>
                  </a:lnTo>
                  <a:lnTo>
                    <a:pt x="24" y="8"/>
                  </a:lnTo>
                  <a:lnTo>
                    <a:pt x="28" y="8"/>
                  </a:lnTo>
                  <a:lnTo>
                    <a:pt x="28" y="6"/>
                  </a:lnTo>
                  <a:lnTo>
                    <a:pt x="28" y="2"/>
                  </a:lnTo>
                  <a:lnTo>
                    <a:pt x="28" y="2"/>
                  </a:lnTo>
                  <a:lnTo>
                    <a:pt x="24" y="0"/>
                  </a:lnTo>
                  <a:lnTo>
                    <a:pt x="16"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576" name="Freeform 80"/>
            <p:cNvSpPr>
              <a:spLocks/>
            </p:cNvSpPr>
            <p:nvPr/>
          </p:nvSpPr>
          <p:spPr bwMode="auto">
            <a:xfrm>
              <a:off x="2430" y="2328"/>
              <a:ext cx="28" cy="24"/>
            </a:xfrm>
            <a:custGeom>
              <a:avLst/>
              <a:gdLst>
                <a:gd name="T0" fmla="*/ 16 w 28"/>
                <a:gd name="T1" fmla="*/ 0 h 24"/>
                <a:gd name="T2" fmla="*/ 16 w 28"/>
                <a:gd name="T3" fmla="*/ 0 h 24"/>
                <a:gd name="T4" fmla="*/ 10 w 28"/>
                <a:gd name="T5" fmla="*/ 0 h 24"/>
                <a:gd name="T6" fmla="*/ 4 w 28"/>
                <a:gd name="T7" fmla="*/ 2 h 24"/>
                <a:gd name="T8" fmla="*/ 4 w 28"/>
                <a:gd name="T9" fmla="*/ 2 h 24"/>
                <a:gd name="T10" fmla="*/ 0 w 28"/>
                <a:gd name="T11" fmla="*/ 4 h 24"/>
                <a:gd name="T12" fmla="*/ 0 w 28"/>
                <a:gd name="T13" fmla="*/ 6 h 24"/>
                <a:gd name="T14" fmla="*/ 6 w 28"/>
                <a:gd name="T15" fmla="*/ 12 h 24"/>
                <a:gd name="T16" fmla="*/ 6 w 28"/>
                <a:gd name="T17" fmla="*/ 12 h 24"/>
                <a:gd name="T18" fmla="*/ 6 w 28"/>
                <a:gd name="T19" fmla="*/ 16 h 24"/>
                <a:gd name="T20" fmla="*/ 8 w 28"/>
                <a:gd name="T21" fmla="*/ 20 h 24"/>
                <a:gd name="T22" fmla="*/ 8 w 28"/>
                <a:gd name="T23" fmla="*/ 24 h 24"/>
                <a:gd name="T24" fmla="*/ 10 w 28"/>
                <a:gd name="T25" fmla="*/ 24 h 24"/>
                <a:gd name="T26" fmla="*/ 10 w 28"/>
                <a:gd name="T27" fmla="*/ 24 h 24"/>
                <a:gd name="T28" fmla="*/ 12 w 28"/>
                <a:gd name="T29" fmla="*/ 24 h 24"/>
                <a:gd name="T30" fmla="*/ 12 w 28"/>
                <a:gd name="T31" fmla="*/ 24 h 24"/>
                <a:gd name="T32" fmla="*/ 14 w 28"/>
                <a:gd name="T33" fmla="*/ 22 h 24"/>
                <a:gd name="T34" fmla="*/ 16 w 28"/>
                <a:gd name="T35" fmla="*/ 18 h 24"/>
                <a:gd name="T36" fmla="*/ 18 w 28"/>
                <a:gd name="T37" fmla="*/ 10 h 24"/>
                <a:gd name="T38" fmla="*/ 18 w 28"/>
                <a:gd name="T39" fmla="*/ 10 h 24"/>
                <a:gd name="T40" fmla="*/ 20 w 28"/>
                <a:gd name="T41" fmla="*/ 10 h 24"/>
                <a:gd name="T42" fmla="*/ 24 w 28"/>
                <a:gd name="T43" fmla="*/ 8 h 24"/>
                <a:gd name="T44" fmla="*/ 28 w 28"/>
                <a:gd name="T45" fmla="*/ 8 h 24"/>
                <a:gd name="T46" fmla="*/ 28 w 28"/>
                <a:gd name="T47" fmla="*/ 6 h 24"/>
                <a:gd name="T48" fmla="*/ 28 w 28"/>
                <a:gd name="T49" fmla="*/ 2 h 24"/>
                <a:gd name="T50" fmla="*/ 28 w 28"/>
                <a:gd name="T51" fmla="*/ 2 h 24"/>
                <a:gd name="T52" fmla="*/ 24 w 28"/>
                <a:gd name="T53" fmla="*/ 0 h 24"/>
                <a:gd name="T54" fmla="*/ 16 w 28"/>
                <a:gd name="T55"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8" h="24">
                  <a:moveTo>
                    <a:pt x="16" y="0"/>
                  </a:moveTo>
                  <a:lnTo>
                    <a:pt x="16" y="0"/>
                  </a:lnTo>
                  <a:lnTo>
                    <a:pt x="10" y="0"/>
                  </a:lnTo>
                  <a:lnTo>
                    <a:pt x="4" y="2"/>
                  </a:lnTo>
                  <a:lnTo>
                    <a:pt x="4" y="2"/>
                  </a:lnTo>
                  <a:lnTo>
                    <a:pt x="0" y="4"/>
                  </a:lnTo>
                  <a:lnTo>
                    <a:pt x="0" y="6"/>
                  </a:lnTo>
                  <a:lnTo>
                    <a:pt x="6" y="12"/>
                  </a:lnTo>
                  <a:lnTo>
                    <a:pt x="6" y="12"/>
                  </a:lnTo>
                  <a:lnTo>
                    <a:pt x="6" y="16"/>
                  </a:lnTo>
                  <a:lnTo>
                    <a:pt x="8" y="20"/>
                  </a:lnTo>
                  <a:lnTo>
                    <a:pt x="8" y="24"/>
                  </a:lnTo>
                  <a:lnTo>
                    <a:pt x="10" y="24"/>
                  </a:lnTo>
                  <a:lnTo>
                    <a:pt x="10" y="24"/>
                  </a:lnTo>
                  <a:lnTo>
                    <a:pt x="12" y="24"/>
                  </a:lnTo>
                  <a:lnTo>
                    <a:pt x="12" y="24"/>
                  </a:lnTo>
                  <a:lnTo>
                    <a:pt x="14" y="22"/>
                  </a:lnTo>
                  <a:lnTo>
                    <a:pt x="16" y="18"/>
                  </a:lnTo>
                  <a:lnTo>
                    <a:pt x="18" y="10"/>
                  </a:lnTo>
                  <a:lnTo>
                    <a:pt x="18" y="10"/>
                  </a:lnTo>
                  <a:lnTo>
                    <a:pt x="20" y="10"/>
                  </a:lnTo>
                  <a:lnTo>
                    <a:pt x="24" y="8"/>
                  </a:lnTo>
                  <a:lnTo>
                    <a:pt x="28" y="8"/>
                  </a:lnTo>
                  <a:lnTo>
                    <a:pt x="28" y="6"/>
                  </a:lnTo>
                  <a:lnTo>
                    <a:pt x="28" y="2"/>
                  </a:lnTo>
                  <a:lnTo>
                    <a:pt x="28" y="2"/>
                  </a:lnTo>
                  <a:lnTo>
                    <a:pt x="24" y="0"/>
                  </a:lnTo>
                  <a:lnTo>
                    <a:pt x="1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577" name="Freeform 81"/>
            <p:cNvSpPr>
              <a:spLocks/>
            </p:cNvSpPr>
            <p:nvPr/>
          </p:nvSpPr>
          <p:spPr bwMode="auto">
            <a:xfrm>
              <a:off x="1842" y="2342"/>
              <a:ext cx="44" cy="68"/>
            </a:xfrm>
            <a:custGeom>
              <a:avLst/>
              <a:gdLst>
                <a:gd name="T0" fmla="*/ 22 w 44"/>
                <a:gd name="T1" fmla="*/ 0 h 68"/>
                <a:gd name="T2" fmla="*/ 22 w 44"/>
                <a:gd name="T3" fmla="*/ 0 h 68"/>
                <a:gd name="T4" fmla="*/ 20 w 44"/>
                <a:gd name="T5" fmla="*/ 0 h 68"/>
                <a:gd name="T6" fmla="*/ 16 w 44"/>
                <a:gd name="T7" fmla="*/ 6 h 68"/>
                <a:gd name="T8" fmla="*/ 16 w 44"/>
                <a:gd name="T9" fmla="*/ 6 h 68"/>
                <a:gd name="T10" fmla="*/ 8 w 44"/>
                <a:gd name="T11" fmla="*/ 14 h 68"/>
                <a:gd name="T12" fmla="*/ 2 w 44"/>
                <a:gd name="T13" fmla="*/ 24 h 68"/>
                <a:gd name="T14" fmla="*/ 2 w 44"/>
                <a:gd name="T15" fmla="*/ 24 h 68"/>
                <a:gd name="T16" fmla="*/ 0 w 44"/>
                <a:gd name="T17" fmla="*/ 28 h 68"/>
                <a:gd name="T18" fmla="*/ 0 w 44"/>
                <a:gd name="T19" fmla="*/ 30 h 68"/>
                <a:gd name="T20" fmla="*/ 4 w 44"/>
                <a:gd name="T21" fmla="*/ 32 h 68"/>
                <a:gd name="T22" fmla="*/ 6 w 44"/>
                <a:gd name="T23" fmla="*/ 36 h 68"/>
                <a:gd name="T24" fmla="*/ 6 w 44"/>
                <a:gd name="T25" fmla="*/ 36 h 68"/>
                <a:gd name="T26" fmla="*/ 8 w 44"/>
                <a:gd name="T27" fmla="*/ 54 h 68"/>
                <a:gd name="T28" fmla="*/ 12 w 44"/>
                <a:gd name="T29" fmla="*/ 64 h 68"/>
                <a:gd name="T30" fmla="*/ 14 w 44"/>
                <a:gd name="T31" fmla="*/ 66 h 68"/>
                <a:gd name="T32" fmla="*/ 16 w 44"/>
                <a:gd name="T33" fmla="*/ 68 h 68"/>
                <a:gd name="T34" fmla="*/ 16 w 44"/>
                <a:gd name="T35" fmla="*/ 68 h 68"/>
                <a:gd name="T36" fmla="*/ 22 w 44"/>
                <a:gd name="T37" fmla="*/ 64 h 68"/>
                <a:gd name="T38" fmla="*/ 22 w 44"/>
                <a:gd name="T39" fmla="*/ 64 h 68"/>
                <a:gd name="T40" fmla="*/ 26 w 44"/>
                <a:gd name="T41" fmla="*/ 60 h 68"/>
                <a:gd name="T42" fmla="*/ 32 w 44"/>
                <a:gd name="T43" fmla="*/ 54 h 68"/>
                <a:gd name="T44" fmla="*/ 32 w 44"/>
                <a:gd name="T45" fmla="*/ 54 h 68"/>
                <a:gd name="T46" fmla="*/ 42 w 44"/>
                <a:gd name="T47" fmla="*/ 46 h 68"/>
                <a:gd name="T48" fmla="*/ 42 w 44"/>
                <a:gd name="T49" fmla="*/ 46 h 68"/>
                <a:gd name="T50" fmla="*/ 44 w 44"/>
                <a:gd name="T51" fmla="*/ 42 h 68"/>
                <a:gd name="T52" fmla="*/ 44 w 44"/>
                <a:gd name="T53" fmla="*/ 38 h 68"/>
                <a:gd name="T54" fmla="*/ 44 w 44"/>
                <a:gd name="T55" fmla="*/ 28 h 68"/>
                <a:gd name="T56" fmla="*/ 44 w 44"/>
                <a:gd name="T57" fmla="*/ 28 h 68"/>
                <a:gd name="T58" fmla="*/ 38 w 44"/>
                <a:gd name="T59" fmla="*/ 22 h 68"/>
                <a:gd name="T60" fmla="*/ 32 w 44"/>
                <a:gd name="T61" fmla="*/ 14 h 68"/>
                <a:gd name="T62" fmla="*/ 32 w 44"/>
                <a:gd name="T63" fmla="*/ 14 h 68"/>
                <a:gd name="T64" fmla="*/ 28 w 44"/>
                <a:gd name="T65" fmla="*/ 4 h 68"/>
                <a:gd name="T66" fmla="*/ 26 w 44"/>
                <a:gd name="T67" fmla="*/ 0 h 68"/>
                <a:gd name="T68" fmla="*/ 22 w 44"/>
                <a:gd name="T69"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4" h="68">
                  <a:moveTo>
                    <a:pt x="22" y="0"/>
                  </a:moveTo>
                  <a:lnTo>
                    <a:pt x="22" y="0"/>
                  </a:lnTo>
                  <a:lnTo>
                    <a:pt x="20" y="0"/>
                  </a:lnTo>
                  <a:lnTo>
                    <a:pt x="16" y="6"/>
                  </a:lnTo>
                  <a:lnTo>
                    <a:pt x="16" y="6"/>
                  </a:lnTo>
                  <a:lnTo>
                    <a:pt x="8" y="14"/>
                  </a:lnTo>
                  <a:lnTo>
                    <a:pt x="2" y="24"/>
                  </a:lnTo>
                  <a:lnTo>
                    <a:pt x="2" y="24"/>
                  </a:lnTo>
                  <a:lnTo>
                    <a:pt x="0" y="28"/>
                  </a:lnTo>
                  <a:lnTo>
                    <a:pt x="0" y="30"/>
                  </a:lnTo>
                  <a:lnTo>
                    <a:pt x="4" y="32"/>
                  </a:lnTo>
                  <a:lnTo>
                    <a:pt x="6" y="36"/>
                  </a:lnTo>
                  <a:lnTo>
                    <a:pt x="6" y="36"/>
                  </a:lnTo>
                  <a:lnTo>
                    <a:pt x="8" y="54"/>
                  </a:lnTo>
                  <a:lnTo>
                    <a:pt x="12" y="64"/>
                  </a:lnTo>
                  <a:lnTo>
                    <a:pt x="14" y="66"/>
                  </a:lnTo>
                  <a:lnTo>
                    <a:pt x="16" y="68"/>
                  </a:lnTo>
                  <a:lnTo>
                    <a:pt x="16" y="68"/>
                  </a:lnTo>
                  <a:lnTo>
                    <a:pt x="22" y="64"/>
                  </a:lnTo>
                  <a:lnTo>
                    <a:pt x="22" y="64"/>
                  </a:lnTo>
                  <a:lnTo>
                    <a:pt x="26" y="60"/>
                  </a:lnTo>
                  <a:lnTo>
                    <a:pt x="32" y="54"/>
                  </a:lnTo>
                  <a:lnTo>
                    <a:pt x="32" y="54"/>
                  </a:lnTo>
                  <a:lnTo>
                    <a:pt x="42" y="46"/>
                  </a:lnTo>
                  <a:lnTo>
                    <a:pt x="42" y="46"/>
                  </a:lnTo>
                  <a:lnTo>
                    <a:pt x="44" y="42"/>
                  </a:lnTo>
                  <a:lnTo>
                    <a:pt x="44" y="38"/>
                  </a:lnTo>
                  <a:lnTo>
                    <a:pt x="44" y="28"/>
                  </a:lnTo>
                  <a:lnTo>
                    <a:pt x="44" y="28"/>
                  </a:lnTo>
                  <a:lnTo>
                    <a:pt x="38" y="22"/>
                  </a:lnTo>
                  <a:lnTo>
                    <a:pt x="32" y="14"/>
                  </a:lnTo>
                  <a:lnTo>
                    <a:pt x="32" y="14"/>
                  </a:lnTo>
                  <a:lnTo>
                    <a:pt x="28" y="4"/>
                  </a:lnTo>
                  <a:lnTo>
                    <a:pt x="26" y="0"/>
                  </a:lnTo>
                  <a:lnTo>
                    <a:pt x="22"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578" name="Freeform 82"/>
            <p:cNvSpPr>
              <a:spLocks/>
            </p:cNvSpPr>
            <p:nvPr/>
          </p:nvSpPr>
          <p:spPr bwMode="auto">
            <a:xfrm>
              <a:off x="1842" y="2342"/>
              <a:ext cx="44" cy="68"/>
            </a:xfrm>
            <a:custGeom>
              <a:avLst/>
              <a:gdLst>
                <a:gd name="T0" fmla="*/ 22 w 44"/>
                <a:gd name="T1" fmla="*/ 0 h 68"/>
                <a:gd name="T2" fmla="*/ 22 w 44"/>
                <a:gd name="T3" fmla="*/ 0 h 68"/>
                <a:gd name="T4" fmla="*/ 20 w 44"/>
                <a:gd name="T5" fmla="*/ 0 h 68"/>
                <a:gd name="T6" fmla="*/ 16 w 44"/>
                <a:gd name="T7" fmla="*/ 6 h 68"/>
                <a:gd name="T8" fmla="*/ 16 w 44"/>
                <a:gd name="T9" fmla="*/ 6 h 68"/>
                <a:gd name="T10" fmla="*/ 8 w 44"/>
                <a:gd name="T11" fmla="*/ 14 h 68"/>
                <a:gd name="T12" fmla="*/ 2 w 44"/>
                <a:gd name="T13" fmla="*/ 24 h 68"/>
                <a:gd name="T14" fmla="*/ 2 w 44"/>
                <a:gd name="T15" fmla="*/ 24 h 68"/>
                <a:gd name="T16" fmla="*/ 0 w 44"/>
                <a:gd name="T17" fmla="*/ 28 h 68"/>
                <a:gd name="T18" fmla="*/ 0 w 44"/>
                <a:gd name="T19" fmla="*/ 30 h 68"/>
                <a:gd name="T20" fmla="*/ 4 w 44"/>
                <a:gd name="T21" fmla="*/ 32 h 68"/>
                <a:gd name="T22" fmla="*/ 6 w 44"/>
                <a:gd name="T23" fmla="*/ 36 h 68"/>
                <a:gd name="T24" fmla="*/ 6 w 44"/>
                <a:gd name="T25" fmla="*/ 36 h 68"/>
                <a:gd name="T26" fmla="*/ 8 w 44"/>
                <a:gd name="T27" fmla="*/ 54 h 68"/>
                <a:gd name="T28" fmla="*/ 12 w 44"/>
                <a:gd name="T29" fmla="*/ 64 h 68"/>
                <a:gd name="T30" fmla="*/ 14 w 44"/>
                <a:gd name="T31" fmla="*/ 66 h 68"/>
                <a:gd name="T32" fmla="*/ 16 w 44"/>
                <a:gd name="T33" fmla="*/ 68 h 68"/>
                <a:gd name="T34" fmla="*/ 16 w 44"/>
                <a:gd name="T35" fmla="*/ 68 h 68"/>
                <a:gd name="T36" fmla="*/ 22 w 44"/>
                <a:gd name="T37" fmla="*/ 64 h 68"/>
                <a:gd name="T38" fmla="*/ 22 w 44"/>
                <a:gd name="T39" fmla="*/ 64 h 68"/>
                <a:gd name="T40" fmla="*/ 26 w 44"/>
                <a:gd name="T41" fmla="*/ 60 h 68"/>
                <a:gd name="T42" fmla="*/ 32 w 44"/>
                <a:gd name="T43" fmla="*/ 54 h 68"/>
                <a:gd name="T44" fmla="*/ 32 w 44"/>
                <a:gd name="T45" fmla="*/ 54 h 68"/>
                <a:gd name="T46" fmla="*/ 42 w 44"/>
                <a:gd name="T47" fmla="*/ 46 h 68"/>
                <a:gd name="T48" fmla="*/ 42 w 44"/>
                <a:gd name="T49" fmla="*/ 46 h 68"/>
                <a:gd name="T50" fmla="*/ 44 w 44"/>
                <a:gd name="T51" fmla="*/ 42 h 68"/>
                <a:gd name="T52" fmla="*/ 44 w 44"/>
                <a:gd name="T53" fmla="*/ 38 h 68"/>
                <a:gd name="T54" fmla="*/ 44 w 44"/>
                <a:gd name="T55" fmla="*/ 28 h 68"/>
                <a:gd name="T56" fmla="*/ 44 w 44"/>
                <a:gd name="T57" fmla="*/ 28 h 68"/>
                <a:gd name="T58" fmla="*/ 38 w 44"/>
                <a:gd name="T59" fmla="*/ 22 h 68"/>
                <a:gd name="T60" fmla="*/ 32 w 44"/>
                <a:gd name="T61" fmla="*/ 14 h 68"/>
                <a:gd name="T62" fmla="*/ 32 w 44"/>
                <a:gd name="T63" fmla="*/ 14 h 68"/>
                <a:gd name="T64" fmla="*/ 28 w 44"/>
                <a:gd name="T65" fmla="*/ 4 h 68"/>
                <a:gd name="T66" fmla="*/ 26 w 44"/>
                <a:gd name="T67" fmla="*/ 0 h 68"/>
                <a:gd name="T68" fmla="*/ 22 w 44"/>
                <a:gd name="T69"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4" h="68">
                  <a:moveTo>
                    <a:pt x="22" y="0"/>
                  </a:moveTo>
                  <a:lnTo>
                    <a:pt x="22" y="0"/>
                  </a:lnTo>
                  <a:lnTo>
                    <a:pt x="20" y="0"/>
                  </a:lnTo>
                  <a:lnTo>
                    <a:pt x="16" y="6"/>
                  </a:lnTo>
                  <a:lnTo>
                    <a:pt x="16" y="6"/>
                  </a:lnTo>
                  <a:lnTo>
                    <a:pt x="8" y="14"/>
                  </a:lnTo>
                  <a:lnTo>
                    <a:pt x="2" y="24"/>
                  </a:lnTo>
                  <a:lnTo>
                    <a:pt x="2" y="24"/>
                  </a:lnTo>
                  <a:lnTo>
                    <a:pt x="0" y="28"/>
                  </a:lnTo>
                  <a:lnTo>
                    <a:pt x="0" y="30"/>
                  </a:lnTo>
                  <a:lnTo>
                    <a:pt x="4" y="32"/>
                  </a:lnTo>
                  <a:lnTo>
                    <a:pt x="6" y="36"/>
                  </a:lnTo>
                  <a:lnTo>
                    <a:pt x="6" y="36"/>
                  </a:lnTo>
                  <a:lnTo>
                    <a:pt x="8" y="54"/>
                  </a:lnTo>
                  <a:lnTo>
                    <a:pt x="12" y="64"/>
                  </a:lnTo>
                  <a:lnTo>
                    <a:pt x="14" y="66"/>
                  </a:lnTo>
                  <a:lnTo>
                    <a:pt x="16" y="68"/>
                  </a:lnTo>
                  <a:lnTo>
                    <a:pt x="16" y="68"/>
                  </a:lnTo>
                  <a:lnTo>
                    <a:pt x="22" y="64"/>
                  </a:lnTo>
                  <a:lnTo>
                    <a:pt x="22" y="64"/>
                  </a:lnTo>
                  <a:lnTo>
                    <a:pt x="26" y="60"/>
                  </a:lnTo>
                  <a:lnTo>
                    <a:pt x="32" y="54"/>
                  </a:lnTo>
                  <a:lnTo>
                    <a:pt x="32" y="54"/>
                  </a:lnTo>
                  <a:lnTo>
                    <a:pt x="42" y="46"/>
                  </a:lnTo>
                  <a:lnTo>
                    <a:pt x="42" y="46"/>
                  </a:lnTo>
                  <a:lnTo>
                    <a:pt x="44" y="42"/>
                  </a:lnTo>
                  <a:lnTo>
                    <a:pt x="44" y="38"/>
                  </a:lnTo>
                  <a:lnTo>
                    <a:pt x="44" y="28"/>
                  </a:lnTo>
                  <a:lnTo>
                    <a:pt x="44" y="28"/>
                  </a:lnTo>
                  <a:lnTo>
                    <a:pt x="38" y="22"/>
                  </a:lnTo>
                  <a:lnTo>
                    <a:pt x="32" y="14"/>
                  </a:lnTo>
                  <a:lnTo>
                    <a:pt x="32" y="14"/>
                  </a:lnTo>
                  <a:lnTo>
                    <a:pt x="28" y="4"/>
                  </a:lnTo>
                  <a:lnTo>
                    <a:pt x="26" y="0"/>
                  </a:lnTo>
                  <a:lnTo>
                    <a:pt x="2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579" name="Freeform 83"/>
            <p:cNvSpPr>
              <a:spLocks noEditPoints="1"/>
            </p:cNvSpPr>
            <p:nvPr/>
          </p:nvSpPr>
          <p:spPr bwMode="auto">
            <a:xfrm>
              <a:off x="516" y="1084"/>
              <a:ext cx="2872" cy="2022"/>
            </a:xfrm>
            <a:custGeom>
              <a:avLst/>
              <a:gdLst>
                <a:gd name="T0" fmla="*/ 1162 w 2872"/>
                <a:gd name="T1" fmla="*/ 706 h 2022"/>
                <a:gd name="T2" fmla="*/ 1008 w 2872"/>
                <a:gd name="T3" fmla="*/ 728 h 2022"/>
                <a:gd name="T4" fmla="*/ 1054 w 2872"/>
                <a:gd name="T5" fmla="*/ 712 h 2022"/>
                <a:gd name="T6" fmla="*/ 860 w 2872"/>
                <a:gd name="T7" fmla="*/ 640 h 2022"/>
                <a:gd name="T8" fmla="*/ 812 w 2872"/>
                <a:gd name="T9" fmla="*/ 722 h 2022"/>
                <a:gd name="T10" fmla="*/ 844 w 2872"/>
                <a:gd name="T11" fmla="*/ 384 h 2022"/>
                <a:gd name="T12" fmla="*/ 1802 w 2872"/>
                <a:gd name="T13" fmla="*/ 30 h 2022"/>
                <a:gd name="T14" fmla="*/ 1610 w 2872"/>
                <a:gd name="T15" fmla="*/ 96 h 2022"/>
                <a:gd name="T16" fmla="*/ 1514 w 2872"/>
                <a:gd name="T17" fmla="*/ 134 h 2022"/>
                <a:gd name="T18" fmla="*/ 1432 w 2872"/>
                <a:gd name="T19" fmla="*/ 198 h 2022"/>
                <a:gd name="T20" fmla="*/ 1394 w 2872"/>
                <a:gd name="T21" fmla="*/ 112 h 2022"/>
                <a:gd name="T22" fmla="*/ 1296 w 2872"/>
                <a:gd name="T23" fmla="*/ 186 h 2022"/>
                <a:gd name="T24" fmla="*/ 1166 w 2872"/>
                <a:gd name="T25" fmla="*/ 222 h 2022"/>
                <a:gd name="T26" fmla="*/ 1038 w 2872"/>
                <a:gd name="T27" fmla="*/ 244 h 2022"/>
                <a:gd name="T28" fmla="*/ 944 w 2872"/>
                <a:gd name="T29" fmla="*/ 306 h 2022"/>
                <a:gd name="T30" fmla="*/ 990 w 2872"/>
                <a:gd name="T31" fmla="*/ 208 h 2022"/>
                <a:gd name="T32" fmla="*/ 736 w 2872"/>
                <a:gd name="T33" fmla="*/ 170 h 2022"/>
                <a:gd name="T34" fmla="*/ 498 w 2872"/>
                <a:gd name="T35" fmla="*/ 378 h 2022"/>
                <a:gd name="T36" fmla="*/ 610 w 2872"/>
                <a:gd name="T37" fmla="*/ 464 h 2022"/>
                <a:gd name="T38" fmla="*/ 770 w 2872"/>
                <a:gd name="T39" fmla="*/ 256 h 2022"/>
                <a:gd name="T40" fmla="*/ 746 w 2872"/>
                <a:gd name="T41" fmla="*/ 402 h 2022"/>
                <a:gd name="T42" fmla="*/ 646 w 2872"/>
                <a:gd name="T43" fmla="*/ 488 h 2022"/>
                <a:gd name="T44" fmla="*/ 522 w 2872"/>
                <a:gd name="T45" fmla="*/ 474 h 2022"/>
                <a:gd name="T46" fmla="*/ 340 w 2872"/>
                <a:gd name="T47" fmla="*/ 598 h 2022"/>
                <a:gd name="T48" fmla="*/ 262 w 2872"/>
                <a:gd name="T49" fmla="*/ 670 h 2022"/>
                <a:gd name="T50" fmla="*/ 328 w 2872"/>
                <a:gd name="T51" fmla="*/ 782 h 2022"/>
                <a:gd name="T52" fmla="*/ 552 w 2872"/>
                <a:gd name="T53" fmla="*/ 786 h 2022"/>
                <a:gd name="T54" fmla="*/ 610 w 2872"/>
                <a:gd name="T55" fmla="*/ 748 h 2022"/>
                <a:gd name="T56" fmla="*/ 736 w 2872"/>
                <a:gd name="T57" fmla="*/ 822 h 2022"/>
                <a:gd name="T58" fmla="*/ 704 w 2872"/>
                <a:gd name="T59" fmla="*/ 910 h 2022"/>
                <a:gd name="T60" fmla="*/ 468 w 2872"/>
                <a:gd name="T61" fmla="*/ 862 h 2022"/>
                <a:gd name="T62" fmla="*/ 320 w 2872"/>
                <a:gd name="T63" fmla="*/ 822 h 2022"/>
                <a:gd name="T64" fmla="*/ 24 w 2872"/>
                <a:gd name="T65" fmla="*/ 1054 h 2022"/>
                <a:gd name="T66" fmla="*/ 152 w 2872"/>
                <a:gd name="T67" fmla="*/ 1310 h 2022"/>
                <a:gd name="T68" fmla="*/ 312 w 2872"/>
                <a:gd name="T69" fmla="*/ 1420 h 2022"/>
                <a:gd name="T70" fmla="*/ 302 w 2872"/>
                <a:gd name="T71" fmla="*/ 1770 h 2022"/>
                <a:gd name="T72" fmla="*/ 492 w 2872"/>
                <a:gd name="T73" fmla="*/ 1960 h 2022"/>
                <a:gd name="T74" fmla="*/ 726 w 2872"/>
                <a:gd name="T75" fmla="*/ 1540 h 2022"/>
                <a:gd name="T76" fmla="*/ 840 w 2872"/>
                <a:gd name="T77" fmla="*/ 1214 h 2022"/>
                <a:gd name="T78" fmla="*/ 750 w 2872"/>
                <a:gd name="T79" fmla="*/ 930 h 2022"/>
                <a:gd name="T80" fmla="*/ 986 w 2872"/>
                <a:gd name="T81" fmla="*/ 1152 h 2022"/>
                <a:gd name="T82" fmla="*/ 974 w 2872"/>
                <a:gd name="T83" fmla="*/ 954 h 2022"/>
                <a:gd name="T84" fmla="*/ 1204 w 2872"/>
                <a:gd name="T85" fmla="*/ 1016 h 2022"/>
                <a:gd name="T86" fmla="*/ 1360 w 2872"/>
                <a:gd name="T87" fmla="*/ 1208 h 2022"/>
                <a:gd name="T88" fmla="*/ 1558 w 2872"/>
                <a:gd name="T89" fmla="*/ 1168 h 2022"/>
                <a:gd name="T90" fmla="*/ 1636 w 2872"/>
                <a:gd name="T91" fmla="*/ 1304 h 2022"/>
                <a:gd name="T92" fmla="*/ 1750 w 2872"/>
                <a:gd name="T93" fmla="*/ 1086 h 2022"/>
                <a:gd name="T94" fmla="*/ 1942 w 2872"/>
                <a:gd name="T95" fmla="*/ 858 h 2022"/>
                <a:gd name="T96" fmla="*/ 1968 w 2872"/>
                <a:gd name="T97" fmla="*/ 788 h 2022"/>
                <a:gd name="T98" fmla="*/ 2070 w 2872"/>
                <a:gd name="T99" fmla="*/ 866 h 2022"/>
                <a:gd name="T100" fmla="*/ 2224 w 2872"/>
                <a:gd name="T101" fmla="*/ 650 h 2022"/>
                <a:gd name="T102" fmla="*/ 2284 w 2872"/>
                <a:gd name="T103" fmla="*/ 450 h 2022"/>
                <a:gd name="T104" fmla="*/ 2476 w 2872"/>
                <a:gd name="T105" fmla="*/ 400 h 2022"/>
                <a:gd name="T106" fmla="*/ 2482 w 2872"/>
                <a:gd name="T107" fmla="*/ 560 h 2022"/>
                <a:gd name="T108" fmla="*/ 2586 w 2872"/>
                <a:gd name="T109" fmla="*/ 434 h 2022"/>
                <a:gd name="T110" fmla="*/ 2730 w 2872"/>
                <a:gd name="T111" fmla="*/ 344 h 2022"/>
                <a:gd name="T112" fmla="*/ 2818 w 2872"/>
                <a:gd name="T113" fmla="*/ 304 h 2022"/>
                <a:gd name="T114" fmla="*/ 2574 w 2872"/>
                <a:gd name="T115" fmla="*/ 234 h 2022"/>
                <a:gd name="T116" fmla="*/ 2384 w 2872"/>
                <a:gd name="T117" fmla="*/ 174 h 2022"/>
                <a:gd name="T118" fmla="*/ 2248 w 2872"/>
                <a:gd name="T119" fmla="*/ 182 h 2022"/>
                <a:gd name="T120" fmla="*/ 2126 w 2872"/>
                <a:gd name="T121" fmla="*/ 154 h 2022"/>
                <a:gd name="T122" fmla="*/ 1938 w 2872"/>
                <a:gd name="T123" fmla="*/ 120 h 2022"/>
                <a:gd name="T124" fmla="*/ 1860 w 2872"/>
                <a:gd name="T125" fmla="*/ 28 h 20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72" h="2022">
                  <a:moveTo>
                    <a:pt x="632" y="1626"/>
                  </a:moveTo>
                  <a:lnTo>
                    <a:pt x="632" y="1626"/>
                  </a:lnTo>
                  <a:lnTo>
                    <a:pt x="630" y="1626"/>
                  </a:lnTo>
                  <a:lnTo>
                    <a:pt x="630" y="1626"/>
                  </a:lnTo>
                  <a:lnTo>
                    <a:pt x="628" y="1624"/>
                  </a:lnTo>
                  <a:lnTo>
                    <a:pt x="628" y="1620"/>
                  </a:lnTo>
                  <a:lnTo>
                    <a:pt x="630" y="1610"/>
                  </a:lnTo>
                  <a:lnTo>
                    <a:pt x="638" y="1592"/>
                  </a:lnTo>
                  <a:lnTo>
                    <a:pt x="638" y="1592"/>
                  </a:lnTo>
                  <a:lnTo>
                    <a:pt x="640" y="1584"/>
                  </a:lnTo>
                  <a:lnTo>
                    <a:pt x="640" y="1572"/>
                  </a:lnTo>
                  <a:lnTo>
                    <a:pt x="644" y="1562"/>
                  </a:lnTo>
                  <a:lnTo>
                    <a:pt x="646" y="1558"/>
                  </a:lnTo>
                  <a:lnTo>
                    <a:pt x="648" y="1558"/>
                  </a:lnTo>
                  <a:lnTo>
                    <a:pt x="648" y="1558"/>
                  </a:lnTo>
                  <a:lnTo>
                    <a:pt x="650" y="1558"/>
                  </a:lnTo>
                  <a:lnTo>
                    <a:pt x="650" y="1558"/>
                  </a:lnTo>
                  <a:lnTo>
                    <a:pt x="652" y="1558"/>
                  </a:lnTo>
                  <a:lnTo>
                    <a:pt x="652" y="1562"/>
                  </a:lnTo>
                  <a:lnTo>
                    <a:pt x="650" y="1574"/>
                  </a:lnTo>
                  <a:lnTo>
                    <a:pt x="646" y="1592"/>
                  </a:lnTo>
                  <a:lnTo>
                    <a:pt x="646" y="1592"/>
                  </a:lnTo>
                  <a:lnTo>
                    <a:pt x="642" y="1612"/>
                  </a:lnTo>
                  <a:lnTo>
                    <a:pt x="638" y="1622"/>
                  </a:lnTo>
                  <a:lnTo>
                    <a:pt x="636" y="1624"/>
                  </a:lnTo>
                  <a:lnTo>
                    <a:pt x="632" y="1626"/>
                  </a:lnTo>
                  <a:close/>
                  <a:moveTo>
                    <a:pt x="646" y="1450"/>
                  </a:moveTo>
                  <a:lnTo>
                    <a:pt x="646" y="1450"/>
                  </a:lnTo>
                  <a:lnTo>
                    <a:pt x="644" y="1450"/>
                  </a:lnTo>
                  <a:lnTo>
                    <a:pt x="642" y="1448"/>
                  </a:lnTo>
                  <a:lnTo>
                    <a:pt x="642" y="1442"/>
                  </a:lnTo>
                  <a:lnTo>
                    <a:pt x="644" y="1428"/>
                  </a:lnTo>
                  <a:lnTo>
                    <a:pt x="644" y="1428"/>
                  </a:lnTo>
                  <a:lnTo>
                    <a:pt x="646" y="1420"/>
                  </a:lnTo>
                  <a:lnTo>
                    <a:pt x="650" y="1412"/>
                  </a:lnTo>
                  <a:lnTo>
                    <a:pt x="650" y="1412"/>
                  </a:lnTo>
                  <a:lnTo>
                    <a:pt x="660" y="1402"/>
                  </a:lnTo>
                  <a:lnTo>
                    <a:pt x="668" y="1398"/>
                  </a:lnTo>
                  <a:lnTo>
                    <a:pt x="674" y="1396"/>
                  </a:lnTo>
                  <a:lnTo>
                    <a:pt x="674" y="1396"/>
                  </a:lnTo>
                  <a:lnTo>
                    <a:pt x="676" y="1398"/>
                  </a:lnTo>
                  <a:lnTo>
                    <a:pt x="680" y="1404"/>
                  </a:lnTo>
                  <a:lnTo>
                    <a:pt x="680" y="1404"/>
                  </a:lnTo>
                  <a:lnTo>
                    <a:pt x="678" y="1408"/>
                  </a:lnTo>
                  <a:lnTo>
                    <a:pt x="676" y="1412"/>
                  </a:lnTo>
                  <a:lnTo>
                    <a:pt x="670" y="1420"/>
                  </a:lnTo>
                  <a:lnTo>
                    <a:pt x="670" y="1420"/>
                  </a:lnTo>
                  <a:lnTo>
                    <a:pt x="664" y="1426"/>
                  </a:lnTo>
                  <a:lnTo>
                    <a:pt x="658" y="1434"/>
                  </a:lnTo>
                  <a:lnTo>
                    <a:pt x="658" y="1434"/>
                  </a:lnTo>
                  <a:lnTo>
                    <a:pt x="658" y="1442"/>
                  </a:lnTo>
                  <a:lnTo>
                    <a:pt x="656" y="1446"/>
                  </a:lnTo>
                  <a:lnTo>
                    <a:pt x="652" y="1448"/>
                  </a:lnTo>
                  <a:lnTo>
                    <a:pt x="652" y="1448"/>
                  </a:lnTo>
                  <a:lnTo>
                    <a:pt x="646" y="1450"/>
                  </a:lnTo>
                  <a:close/>
                  <a:moveTo>
                    <a:pt x="1162" y="706"/>
                  </a:moveTo>
                  <a:lnTo>
                    <a:pt x="1162" y="706"/>
                  </a:lnTo>
                  <a:lnTo>
                    <a:pt x="1162" y="706"/>
                  </a:lnTo>
                  <a:lnTo>
                    <a:pt x="1152" y="704"/>
                  </a:lnTo>
                  <a:lnTo>
                    <a:pt x="1148" y="702"/>
                  </a:lnTo>
                  <a:lnTo>
                    <a:pt x="1146" y="698"/>
                  </a:lnTo>
                  <a:lnTo>
                    <a:pt x="1146" y="698"/>
                  </a:lnTo>
                  <a:lnTo>
                    <a:pt x="1146" y="686"/>
                  </a:lnTo>
                  <a:lnTo>
                    <a:pt x="1150" y="676"/>
                  </a:lnTo>
                  <a:lnTo>
                    <a:pt x="1150" y="676"/>
                  </a:lnTo>
                  <a:lnTo>
                    <a:pt x="1156" y="672"/>
                  </a:lnTo>
                  <a:lnTo>
                    <a:pt x="1160" y="670"/>
                  </a:lnTo>
                  <a:lnTo>
                    <a:pt x="1160" y="670"/>
                  </a:lnTo>
                  <a:lnTo>
                    <a:pt x="1164" y="664"/>
                  </a:lnTo>
                  <a:lnTo>
                    <a:pt x="1168" y="660"/>
                  </a:lnTo>
                  <a:lnTo>
                    <a:pt x="1168" y="660"/>
                  </a:lnTo>
                  <a:lnTo>
                    <a:pt x="1174" y="654"/>
                  </a:lnTo>
                  <a:lnTo>
                    <a:pt x="1180" y="650"/>
                  </a:lnTo>
                  <a:lnTo>
                    <a:pt x="1180" y="650"/>
                  </a:lnTo>
                  <a:lnTo>
                    <a:pt x="1184" y="652"/>
                  </a:lnTo>
                  <a:lnTo>
                    <a:pt x="1184" y="656"/>
                  </a:lnTo>
                  <a:lnTo>
                    <a:pt x="1184" y="656"/>
                  </a:lnTo>
                  <a:lnTo>
                    <a:pt x="1184" y="662"/>
                  </a:lnTo>
                  <a:lnTo>
                    <a:pt x="1184" y="668"/>
                  </a:lnTo>
                  <a:lnTo>
                    <a:pt x="1184" y="668"/>
                  </a:lnTo>
                  <a:lnTo>
                    <a:pt x="1188" y="672"/>
                  </a:lnTo>
                  <a:lnTo>
                    <a:pt x="1190" y="676"/>
                  </a:lnTo>
                  <a:lnTo>
                    <a:pt x="1190" y="676"/>
                  </a:lnTo>
                  <a:lnTo>
                    <a:pt x="1190" y="682"/>
                  </a:lnTo>
                  <a:lnTo>
                    <a:pt x="1190" y="688"/>
                  </a:lnTo>
                  <a:lnTo>
                    <a:pt x="1190" y="688"/>
                  </a:lnTo>
                  <a:lnTo>
                    <a:pt x="1184" y="694"/>
                  </a:lnTo>
                  <a:lnTo>
                    <a:pt x="1178" y="698"/>
                  </a:lnTo>
                  <a:lnTo>
                    <a:pt x="1162" y="706"/>
                  </a:lnTo>
                  <a:close/>
                  <a:moveTo>
                    <a:pt x="1052" y="818"/>
                  </a:moveTo>
                  <a:lnTo>
                    <a:pt x="1052" y="818"/>
                  </a:lnTo>
                  <a:lnTo>
                    <a:pt x="1046" y="818"/>
                  </a:lnTo>
                  <a:lnTo>
                    <a:pt x="1046" y="818"/>
                  </a:lnTo>
                  <a:lnTo>
                    <a:pt x="1030" y="816"/>
                  </a:lnTo>
                  <a:lnTo>
                    <a:pt x="1024" y="816"/>
                  </a:lnTo>
                  <a:lnTo>
                    <a:pt x="1016" y="814"/>
                  </a:lnTo>
                  <a:lnTo>
                    <a:pt x="1016" y="814"/>
                  </a:lnTo>
                  <a:lnTo>
                    <a:pt x="1010" y="808"/>
                  </a:lnTo>
                  <a:lnTo>
                    <a:pt x="1006" y="800"/>
                  </a:lnTo>
                  <a:lnTo>
                    <a:pt x="1006" y="800"/>
                  </a:lnTo>
                  <a:lnTo>
                    <a:pt x="1006" y="796"/>
                  </a:lnTo>
                  <a:lnTo>
                    <a:pt x="1006" y="792"/>
                  </a:lnTo>
                  <a:lnTo>
                    <a:pt x="1010" y="784"/>
                  </a:lnTo>
                  <a:lnTo>
                    <a:pt x="1010" y="784"/>
                  </a:lnTo>
                  <a:lnTo>
                    <a:pt x="1010" y="776"/>
                  </a:lnTo>
                  <a:lnTo>
                    <a:pt x="1012" y="772"/>
                  </a:lnTo>
                  <a:lnTo>
                    <a:pt x="1014" y="766"/>
                  </a:lnTo>
                  <a:lnTo>
                    <a:pt x="1014" y="766"/>
                  </a:lnTo>
                  <a:lnTo>
                    <a:pt x="1020" y="758"/>
                  </a:lnTo>
                  <a:lnTo>
                    <a:pt x="1022" y="750"/>
                  </a:lnTo>
                  <a:lnTo>
                    <a:pt x="1022" y="746"/>
                  </a:lnTo>
                  <a:lnTo>
                    <a:pt x="1020" y="744"/>
                  </a:lnTo>
                  <a:lnTo>
                    <a:pt x="1014" y="736"/>
                  </a:lnTo>
                  <a:lnTo>
                    <a:pt x="1014" y="736"/>
                  </a:lnTo>
                  <a:lnTo>
                    <a:pt x="1010" y="732"/>
                  </a:lnTo>
                  <a:lnTo>
                    <a:pt x="1008" y="728"/>
                  </a:lnTo>
                  <a:lnTo>
                    <a:pt x="1006" y="720"/>
                  </a:lnTo>
                  <a:lnTo>
                    <a:pt x="1006" y="720"/>
                  </a:lnTo>
                  <a:lnTo>
                    <a:pt x="1002" y="714"/>
                  </a:lnTo>
                  <a:lnTo>
                    <a:pt x="998" y="708"/>
                  </a:lnTo>
                  <a:lnTo>
                    <a:pt x="998" y="708"/>
                  </a:lnTo>
                  <a:lnTo>
                    <a:pt x="998" y="702"/>
                  </a:lnTo>
                  <a:lnTo>
                    <a:pt x="998" y="698"/>
                  </a:lnTo>
                  <a:lnTo>
                    <a:pt x="998" y="698"/>
                  </a:lnTo>
                  <a:lnTo>
                    <a:pt x="994" y="690"/>
                  </a:lnTo>
                  <a:lnTo>
                    <a:pt x="994" y="686"/>
                  </a:lnTo>
                  <a:lnTo>
                    <a:pt x="994" y="680"/>
                  </a:lnTo>
                  <a:lnTo>
                    <a:pt x="994" y="680"/>
                  </a:lnTo>
                  <a:lnTo>
                    <a:pt x="994" y="678"/>
                  </a:lnTo>
                  <a:lnTo>
                    <a:pt x="994" y="678"/>
                  </a:lnTo>
                  <a:lnTo>
                    <a:pt x="1000" y="674"/>
                  </a:lnTo>
                  <a:lnTo>
                    <a:pt x="1004" y="668"/>
                  </a:lnTo>
                  <a:lnTo>
                    <a:pt x="1010" y="664"/>
                  </a:lnTo>
                  <a:lnTo>
                    <a:pt x="1016" y="658"/>
                  </a:lnTo>
                  <a:lnTo>
                    <a:pt x="1016" y="658"/>
                  </a:lnTo>
                  <a:lnTo>
                    <a:pt x="1022" y="654"/>
                  </a:lnTo>
                  <a:lnTo>
                    <a:pt x="1028" y="654"/>
                  </a:lnTo>
                  <a:lnTo>
                    <a:pt x="1040" y="652"/>
                  </a:lnTo>
                  <a:lnTo>
                    <a:pt x="1040" y="652"/>
                  </a:lnTo>
                  <a:lnTo>
                    <a:pt x="1044" y="652"/>
                  </a:lnTo>
                  <a:lnTo>
                    <a:pt x="1048" y="650"/>
                  </a:lnTo>
                  <a:lnTo>
                    <a:pt x="1056" y="644"/>
                  </a:lnTo>
                  <a:lnTo>
                    <a:pt x="1056" y="644"/>
                  </a:lnTo>
                  <a:lnTo>
                    <a:pt x="1062" y="640"/>
                  </a:lnTo>
                  <a:lnTo>
                    <a:pt x="1070" y="640"/>
                  </a:lnTo>
                  <a:lnTo>
                    <a:pt x="1070" y="640"/>
                  </a:lnTo>
                  <a:lnTo>
                    <a:pt x="1074" y="640"/>
                  </a:lnTo>
                  <a:lnTo>
                    <a:pt x="1080" y="644"/>
                  </a:lnTo>
                  <a:lnTo>
                    <a:pt x="1082" y="648"/>
                  </a:lnTo>
                  <a:lnTo>
                    <a:pt x="1086" y="652"/>
                  </a:lnTo>
                  <a:lnTo>
                    <a:pt x="1086" y="652"/>
                  </a:lnTo>
                  <a:lnTo>
                    <a:pt x="1088" y="656"/>
                  </a:lnTo>
                  <a:lnTo>
                    <a:pt x="1086" y="662"/>
                  </a:lnTo>
                  <a:lnTo>
                    <a:pt x="1084" y="668"/>
                  </a:lnTo>
                  <a:lnTo>
                    <a:pt x="1080" y="672"/>
                  </a:lnTo>
                  <a:lnTo>
                    <a:pt x="1080" y="672"/>
                  </a:lnTo>
                  <a:lnTo>
                    <a:pt x="1076" y="674"/>
                  </a:lnTo>
                  <a:lnTo>
                    <a:pt x="1072" y="674"/>
                  </a:lnTo>
                  <a:lnTo>
                    <a:pt x="1064" y="674"/>
                  </a:lnTo>
                  <a:lnTo>
                    <a:pt x="1064" y="674"/>
                  </a:lnTo>
                  <a:lnTo>
                    <a:pt x="1058" y="678"/>
                  </a:lnTo>
                  <a:lnTo>
                    <a:pt x="1056" y="680"/>
                  </a:lnTo>
                  <a:lnTo>
                    <a:pt x="1054" y="684"/>
                  </a:lnTo>
                  <a:lnTo>
                    <a:pt x="1048" y="688"/>
                  </a:lnTo>
                  <a:lnTo>
                    <a:pt x="1048" y="688"/>
                  </a:lnTo>
                  <a:lnTo>
                    <a:pt x="1044" y="688"/>
                  </a:lnTo>
                  <a:lnTo>
                    <a:pt x="1038" y="688"/>
                  </a:lnTo>
                  <a:lnTo>
                    <a:pt x="1036" y="690"/>
                  </a:lnTo>
                  <a:lnTo>
                    <a:pt x="1036" y="696"/>
                  </a:lnTo>
                  <a:lnTo>
                    <a:pt x="1036" y="696"/>
                  </a:lnTo>
                  <a:lnTo>
                    <a:pt x="1040" y="700"/>
                  </a:lnTo>
                  <a:lnTo>
                    <a:pt x="1042" y="702"/>
                  </a:lnTo>
                  <a:lnTo>
                    <a:pt x="1048" y="708"/>
                  </a:lnTo>
                  <a:lnTo>
                    <a:pt x="1054" y="712"/>
                  </a:lnTo>
                  <a:lnTo>
                    <a:pt x="1054" y="716"/>
                  </a:lnTo>
                  <a:lnTo>
                    <a:pt x="1054" y="722"/>
                  </a:lnTo>
                  <a:lnTo>
                    <a:pt x="1054" y="722"/>
                  </a:lnTo>
                  <a:lnTo>
                    <a:pt x="1062" y="724"/>
                  </a:lnTo>
                  <a:lnTo>
                    <a:pt x="1068" y="726"/>
                  </a:lnTo>
                  <a:lnTo>
                    <a:pt x="1068" y="726"/>
                  </a:lnTo>
                  <a:lnTo>
                    <a:pt x="1070" y="728"/>
                  </a:lnTo>
                  <a:lnTo>
                    <a:pt x="1070" y="730"/>
                  </a:lnTo>
                  <a:lnTo>
                    <a:pt x="1068" y="732"/>
                  </a:lnTo>
                  <a:lnTo>
                    <a:pt x="1070" y="736"/>
                  </a:lnTo>
                  <a:lnTo>
                    <a:pt x="1070" y="736"/>
                  </a:lnTo>
                  <a:lnTo>
                    <a:pt x="1076" y="738"/>
                  </a:lnTo>
                  <a:lnTo>
                    <a:pt x="1084" y="740"/>
                  </a:lnTo>
                  <a:lnTo>
                    <a:pt x="1090" y="742"/>
                  </a:lnTo>
                  <a:lnTo>
                    <a:pt x="1092" y="744"/>
                  </a:lnTo>
                  <a:lnTo>
                    <a:pt x="1092" y="748"/>
                  </a:lnTo>
                  <a:lnTo>
                    <a:pt x="1092" y="748"/>
                  </a:lnTo>
                  <a:lnTo>
                    <a:pt x="1092" y="752"/>
                  </a:lnTo>
                  <a:lnTo>
                    <a:pt x="1090" y="754"/>
                  </a:lnTo>
                  <a:lnTo>
                    <a:pt x="1082" y="756"/>
                  </a:lnTo>
                  <a:lnTo>
                    <a:pt x="1082" y="756"/>
                  </a:lnTo>
                  <a:lnTo>
                    <a:pt x="1076" y="754"/>
                  </a:lnTo>
                  <a:lnTo>
                    <a:pt x="1076" y="754"/>
                  </a:lnTo>
                  <a:lnTo>
                    <a:pt x="1070" y="754"/>
                  </a:lnTo>
                  <a:lnTo>
                    <a:pt x="1070" y="754"/>
                  </a:lnTo>
                  <a:lnTo>
                    <a:pt x="1066" y="754"/>
                  </a:lnTo>
                  <a:lnTo>
                    <a:pt x="1066" y="754"/>
                  </a:lnTo>
                  <a:lnTo>
                    <a:pt x="1060" y="756"/>
                  </a:lnTo>
                  <a:lnTo>
                    <a:pt x="1056" y="758"/>
                  </a:lnTo>
                  <a:lnTo>
                    <a:pt x="1056" y="762"/>
                  </a:lnTo>
                  <a:lnTo>
                    <a:pt x="1056" y="762"/>
                  </a:lnTo>
                  <a:lnTo>
                    <a:pt x="1058" y="766"/>
                  </a:lnTo>
                  <a:lnTo>
                    <a:pt x="1060" y="766"/>
                  </a:lnTo>
                  <a:lnTo>
                    <a:pt x="1068" y="768"/>
                  </a:lnTo>
                  <a:lnTo>
                    <a:pt x="1068" y="768"/>
                  </a:lnTo>
                  <a:lnTo>
                    <a:pt x="1068" y="770"/>
                  </a:lnTo>
                  <a:lnTo>
                    <a:pt x="1066" y="774"/>
                  </a:lnTo>
                  <a:lnTo>
                    <a:pt x="1062" y="780"/>
                  </a:lnTo>
                  <a:lnTo>
                    <a:pt x="1062" y="780"/>
                  </a:lnTo>
                  <a:lnTo>
                    <a:pt x="1062" y="788"/>
                  </a:lnTo>
                  <a:lnTo>
                    <a:pt x="1062" y="796"/>
                  </a:lnTo>
                  <a:lnTo>
                    <a:pt x="1062" y="796"/>
                  </a:lnTo>
                  <a:lnTo>
                    <a:pt x="1060" y="806"/>
                  </a:lnTo>
                  <a:lnTo>
                    <a:pt x="1058" y="814"/>
                  </a:lnTo>
                  <a:lnTo>
                    <a:pt x="1058" y="814"/>
                  </a:lnTo>
                  <a:lnTo>
                    <a:pt x="1052" y="818"/>
                  </a:lnTo>
                  <a:close/>
                  <a:moveTo>
                    <a:pt x="854" y="678"/>
                  </a:moveTo>
                  <a:lnTo>
                    <a:pt x="854" y="678"/>
                  </a:lnTo>
                  <a:lnTo>
                    <a:pt x="854" y="676"/>
                  </a:lnTo>
                  <a:lnTo>
                    <a:pt x="854" y="672"/>
                  </a:lnTo>
                  <a:lnTo>
                    <a:pt x="850" y="668"/>
                  </a:lnTo>
                  <a:lnTo>
                    <a:pt x="846" y="664"/>
                  </a:lnTo>
                  <a:lnTo>
                    <a:pt x="844" y="658"/>
                  </a:lnTo>
                  <a:lnTo>
                    <a:pt x="844" y="658"/>
                  </a:lnTo>
                  <a:lnTo>
                    <a:pt x="846" y="654"/>
                  </a:lnTo>
                  <a:lnTo>
                    <a:pt x="848" y="648"/>
                  </a:lnTo>
                  <a:lnTo>
                    <a:pt x="854" y="644"/>
                  </a:lnTo>
                  <a:lnTo>
                    <a:pt x="860" y="640"/>
                  </a:lnTo>
                  <a:lnTo>
                    <a:pt x="860" y="640"/>
                  </a:lnTo>
                  <a:lnTo>
                    <a:pt x="864" y="640"/>
                  </a:lnTo>
                  <a:lnTo>
                    <a:pt x="872" y="640"/>
                  </a:lnTo>
                  <a:lnTo>
                    <a:pt x="884" y="638"/>
                  </a:lnTo>
                  <a:lnTo>
                    <a:pt x="884" y="638"/>
                  </a:lnTo>
                  <a:lnTo>
                    <a:pt x="894" y="634"/>
                  </a:lnTo>
                  <a:lnTo>
                    <a:pt x="898" y="632"/>
                  </a:lnTo>
                  <a:lnTo>
                    <a:pt x="904" y="632"/>
                  </a:lnTo>
                  <a:lnTo>
                    <a:pt x="904" y="632"/>
                  </a:lnTo>
                  <a:lnTo>
                    <a:pt x="906" y="632"/>
                  </a:lnTo>
                  <a:lnTo>
                    <a:pt x="908" y="634"/>
                  </a:lnTo>
                  <a:lnTo>
                    <a:pt x="908" y="634"/>
                  </a:lnTo>
                  <a:lnTo>
                    <a:pt x="910" y="638"/>
                  </a:lnTo>
                  <a:lnTo>
                    <a:pt x="908" y="642"/>
                  </a:lnTo>
                  <a:lnTo>
                    <a:pt x="902" y="648"/>
                  </a:lnTo>
                  <a:lnTo>
                    <a:pt x="896" y="652"/>
                  </a:lnTo>
                  <a:lnTo>
                    <a:pt x="880" y="660"/>
                  </a:lnTo>
                  <a:lnTo>
                    <a:pt x="874" y="664"/>
                  </a:lnTo>
                  <a:lnTo>
                    <a:pt x="870" y="668"/>
                  </a:lnTo>
                  <a:lnTo>
                    <a:pt x="870" y="668"/>
                  </a:lnTo>
                  <a:lnTo>
                    <a:pt x="868" y="674"/>
                  </a:lnTo>
                  <a:lnTo>
                    <a:pt x="870" y="676"/>
                  </a:lnTo>
                  <a:lnTo>
                    <a:pt x="878" y="682"/>
                  </a:lnTo>
                  <a:lnTo>
                    <a:pt x="878" y="682"/>
                  </a:lnTo>
                  <a:lnTo>
                    <a:pt x="886" y="686"/>
                  </a:lnTo>
                  <a:lnTo>
                    <a:pt x="890" y="692"/>
                  </a:lnTo>
                  <a:lnTo>
                    <a:pt x="900" y="706"/>
                  </a:lnTo>
                  <a:lnTo>
                    <a:pt x="900" y="706"/>
                  </a:lnTo>
                  <a:lnTo>
                    <a:pt x="908" y="712"/>
                  </a:lnTo>
                  <a:lnTo>
                    <a:pt x="916" y="716"/>
                  </a:lnTo>
                  <a:lnTo>
                    <a:pt x="916" y="716"/>
                  </a:lnTo>
                  <a:lnTo>
                    <a:pt x="918" y="720"/>
                  </a:lnTo>
                  <a:lnTo>
                    <a:pt x="918" y="722"/>
                  </a:lnTo>
                  <a:lnTo>
                    <a:pt x="918" y="722"/>
                  </a:lnTo>
                  <a:lnTo>
                    <a:pt x="916" y="730"/>
                  </a:lnTo>
                  <a:lnTo>
                    <a:pt x="912" y="732"/>
                  </a:lnTo>
                  <a:lnTo>
                    <a:pt x="900" y="738"/>
                  </a:lnTo>
                  <a:lnTo>
                    <a:pt x="900" y="738"/>
                  </a:lnTo>
                  <a:lnTo>
                    <a:pt x="888" y="742"/>
                  </a:lnTo>
                  <a:lnTo>
                    <a:pt x="882" y="744"/>
                  </a:lnTo>
                  <a:lnTo>
                    <a:pt x="876" y="746"/>
                  </a:lnTo>
                  <a:lnTo>
                    <a:pt x="876" y="746"/>
                  </a:lnTo>
                  <a:lnTo>
                    <a:pt x="870" y="744"/>
                  </a:lnTo>
                  <a:lnTo>
                    <a:pt x="870" y="744"/>
                  </a:lnTo>
                  <a:lnTo>
                    <a:pt x="862" y="740"/>
                  </a:lnTo>
                  <a:lnTo>
                    <a:pt x="854" y="736"/>
                  </a:lnTo>
                  <a:lnTo>
                    <a:pt x="848" y="730"/>
                  </a:lnTo>
                  <a:lnTo>
                    <a:pt x="840" y="728"/>
                  </a:lnTo>
                  <a:lnTo>
                    <a:pt x="840" y="728"/>
                  </a:lnTo>
                  <a:lnTo>
                    <a:pt x="836" y="726"/>
                  </a:lnTo>
                  <a:lnTo>
                    <a:pt x="836" y="726"/>
                  </a:lnTo>
                  <a:lnTo>
                    <a:pt x="830" y="728"/>
                  </a:lnTo>
                  <a:lnTo>
                    <a:pt x="830" y="728"/>
                  </a:lnTo>
                  <a:lnTo>
                    <a:pt x="824" y="728"/>
                  </a:lnTo>
                  <a:lnTo>
                    <a:pt x="824" y="728"/>
                  </a:lnTo>
                  <a:lnTo>
                    <a:pt x="820" y="728"/>
                  </a:lnTo>
                  <a:lnTo>
                    <a:pt x="820" y="728"/>
                  </a:lnTo>
                  <a:lnTo>
                    <a:pt x="812" y="722"/>
                  </a:lnTo>
                  <a:lnTo>
                    <a:pt x="808" y="720"/>
                  </a:lnTo>
                  <a:lnTo>
                    <a:pt x="804" y="720"/>
                  </a:lnTo>
                  <a:lnTo>
                    <a:pt x="804" y="720"/>
                  </a:lnTo>
                  <a:lnTo>
                    <a:pt x="804" y="720"/>
                  </a:lnTo>
                  <a:lnTo>
                    <a:pt x="804" y="720"/>
                  </a:lnTo>
                  <a:lnTo>
                    <a:pt x="794" y="722"/>
                  </a:lnTo>
                  <a:lnTo>
                    <a:pt x="786" y="726"/>
                  </a:lnTo>
                  <a:lnTo>
                    <a:pt x="776" y="732"/>
                  </a:lnTo>
                  <a:lnTo>
                    <a:pt x="766" y="734"/>
                  </a:lnTo>
                  <a:lnTo>
                    <a:pt x="766" y="734"/>
                  </a:lnTo>
                  <a:lnTo>
                    <a:pt x="766" y="734"/>
                  </a:lnTo>
                  <a:lnTo>
                    <a:pt x="766" y="734"/>
                  </a:lnTo>
                  <a:lnTo>
                    <a:pt x="758" y="732"/>
                  </a:lnTo>
                  <a:lnTo>
                    <a:pt x="758" y="732"/>
                  </a:lnTo>
                  <a:lnTo>
                    <a:pt x="750" y="730"/>
                  </a:lnTo>
                  <a:lnTo>
                    <a:pt x="750" y="730"/>
                  </a:lnTo>
                  <a:lnTo>
                    <a:pt x="748" y="730"/>
                  </a:lnTo>
                  <a:lnTo>
                    <a:pt x="748" y="730"/>
                  </a:lnTo>
                  <a:lnTo>
                    <a:pt x="748" y="730"/>
                  </a:lnTo>
                  <a:lnTo>
                    <a:pt x="748" y="730"/>
                  </a:lnTo>
                  <a:lnTo>
                    <a:pt x="744" y="728"/>
                  </a:lnTo>
                  <a:lnTo>
                    <a:pt x="744" y="728"/>
                  </a:lnTo>
                  <a:lnTo>
                    <a:pt x="742" y="722"/>
                  </a:lnTo>
                  <a:lnTo>
                    <a:pt x="740" y="718"/>
                  </a:lnTo>
                  <a:lnTo>
                    <a:pt x="740" y="714"/>
                  </a:lnTo>
                  <a:lnTo>
                    <a:pt x="744" y="708"/>
                  </a:lnTo>
                  <a:lnTo>
                    <a:pt x="750" y="700"/>
                  </a:lnTo>
                  <a:lnTo>
                    <a:pt x="758" y="690"/>
                  </a:lnTo>
                  <a:lnTo>
                    <a:pt x="758" y="690"/>
                  </a:lnTo>
                  <a:lnTo>
                    <a:pt x="764" y="680"/>
                  </a:lnTo>
                  <a:lnTo>
                    <a:pt x="768" y="668"/>
                  </a:lnTo>
                  <a:lnTo>
                    <a:pt x="774" y="658"/>
                  </a:lnTo>
                  <a:lnTo>
                    <a:pt x="784" y="648"/>
                  </a:lnTo>
                  <a:lnTo>
                    <a:pt x="784" y="648"/>
                  </a:lnTo>
                  <a:lnTo>
                    <a:pt x="792" y="644"/>
                  </a:lnTo>
                  <a:lnTo>
                    <a:pt x="802" y="642"/>
                  </a:lnTo>
                  <a:lnTo>
                    <a:pt x="802" y="642"/>
                  </a:lnTo>
                  <a:lnTo>
                    <a:pt x="806" y="644"/>
                  </a:lnTo>
                  <a:lnTo>
                    <a:pt x="806" y="644"/>
                  </a:lnTo>
                  <a:lnTo>
                    <a:pt x="810" y="648"/>
                  </a:lnTo>
                  <a:lnTo>
                    <a:pt x="810" y="652"/>
                  </a:lnTo>
                  <a:lnTo>
                    <a:pt x="808" y="658"/>
                  </a:lnTo>
                  <a:lnTo>
                    <a:pt x="808" y="664"/>
                  </a:lnTo>
                  <a:lnTo>
                    <a:pt x="808" y="664"/>
                  </a:lnTo>
                  <a:lnTo>
                    <a:pt x="808" y="668"/>
                  </a:lnTo>
                  <a:lnTo>
                    <a:pt x="812" y="674"/>
                  </a:lnTo>
                  <a:lnTo>
                    <a:pt x="812" y="674"/>
                  </a:lnTo>
                  <a:lnTo>
                    <a:pt x="816" y="678"/>
                  </a:lnTo>
                  <a:lnTo>
                    <a:pt x="820" y="680"/>
                  </a:lnTo>
                  <a:lnTo>
                    <a:pt x="820" y="680"/>
                  </a:lnTo>
                  <a:lnTo>
                    <a:pt x="824" y="680"/>
                  </a:lnTo>
                  <a:lnTo>
                    <a:pt x="824" y="680"/>
                  </a:lnTo>
                  <a:lnTo>
                    <a:pt x="848" y="678"/>
                  </a:lnTo>
                  <a:lnTo>
                    <a:pt x="848" y="678"/>
                  </a:lnTo>
                  <a:lnTo>
                    <a:pt x="854" y="678"/>
                  </a:lnTo>
                  <a:close/>
                  <a:moveTo>
                    <a:pt x="848" y="386"/>
                  </a:moveTo>
                  <a:lnTo>
                    <a:pt x="848" y="386"/>
                  </a:lnTo>
                  <a:lnTo>
                    <a:pt x="844" y="384"/>
                  </a:lnTo>
                  <a:lnTo>
                    <a:pt x="840" y="378"/>
                  </a:lnTo>
                  <a:lnTo>
                    <a:pt x="838" y="374"/>
                  </a:lnTo>
                  <a:lnTo>
                    <a:pt x="836" y="368"/>
                  </a:lnTo>
                  <a:lnTo>
                    <a:pt x="836" y="368"/>
                  </a:lnTo>
                  <a:lnTo>
                    <a:pt x="832" y="364"/>
                  </a:lnTo>
                  <a:lnTo>
                    <a:pt x="832" y="360"/>
                  </a:lnTo>
                  <a:lnTo>
                    <a:pt x="832" y="360"/>
                  </a:lnTo>
                  <a:lnTo>
                    <a:pt x="838" y="354"/>
                  </a:lnTo>
                  <a:lnTo>
                    <a:pt x="842" y="352"/>
                  </a:lnTo>
                  <a:lnTo>
                    <a:pt x="846" y="350"/>
                  </a:lnTo>
                  <a:lnTo>
                    <a:pt x="846" y="350"/>
                  </a:lnTo>
                  <a:lnTo>
                    <a:pt x="848" y="352"/>
                  </a:lnTo>
                  <a:lnTo>
                    <a:pt x="848" y="352"/>
                  </a:lnTo>
                  <a:lnTo>
                    <a:pt x="852" y="354"/>
                  </a:lnTo>
                  <a:lnTo>
                    <a:pt x="854" y="358"/>
                  </a:lnTo>
                  <a:lnTo>
                    <a:pt x="854" y="358"/>
                  </a:lnTo>
                  <a:lnTo>
                    <a:pt x="860" y="362"/>
                  </a:lnTo>
                  <a:lnTo>
                    <a:pt x="864" y="364"/>
                  </a:lnTo>
                  <a:lnTo>
                    <a:pt x="864" y="364"/>
                  </a:lnTo>
                  <a:lnTo>
                    <a:pt x="866" y="370"/>
                  </a:lnTo>
                  <a:lnTo>
                    <a:pt x="866" y="376"/>
                  </a:lnTo>
                  <a:lnTo>
                    <a:pt x="860" y="382"/>
                  </a:lnTo>
                  <a:lnTo>
                    <a:pt x="852" y="384"/>
                  </a:lnTo>
                  <a:lnTo>
                    <a:pt x="852" y="384"/>
                  </a:lnTo>
                  <a:lnTo>
                    <a:pt x="848" y="386"/>
                  </a:lnTo>
                  <a:close/>
                  <a:moveTo>
                    <a:pt x="912" y="364"/>
                  </a:moveTo>
                  <a:lnTo>
                    <a:pt x="912" y="364"/>
                  </a:lnTo>
                  <a:lnTo>
                    <a:pt x="898" y="350"/>
                  </a:lnTo>
                  <a:lnTo>
                    <a:pt x="898" y="350"/>
                  </a:lnTo>
                  <a:lnTo>
                    <a:pt x="896" y="344"/>
                  </a:lnTo>
                  <a:lnTo>
                    <a:pt x="896" y="340"/>
                  </a:lnTo>
                  <a:lnTo>
                    <a:pt x="898" y="336"/>
                  </a:lnTo>
                  <a:lnTo>
                    <a:pt x="900" y="334"/>
                  </a:lnTo>
                  <a:lnTo>
                    <a:pt x="900" y="334"/>
                  </a:lnTo>
                  <a:lnTo>
                    <a:pt x="902" y="336"/>
                  </a:lnTo>
                  <a:lnTo>
                    <a:pt x="906" y="338"/>
                  </a:lnTo>
                  <a:lnTo>
                    <a:pt x="906" y="338"/>
                  </a:lnTo>
                  <a:lnTo>
                    <a:pt x="910" y="344"/>
                  </a:lnTo>
                  <a:lnTo>
                    <a:pt x="916" y="352"/>
                  </a:lnTo>
                  <a:lnTo>
                    <a:pt x="916" y="356"/>
                  </a:lnTo>
                  <a:lnTo>
                    <a:pt x="916" y="360"/>
                  </a:lnTo>
                  <a:lnTo>
                    <a:pt x="916" y="362"/>
                  </a:lnTo>
                  <a:lnTo>
                    <a:pt x="912" y="364"/>
                  </a:lnTo>
                  <a:lnTo>
                    <a:pt x="912" y="364"/>
                  </a:lnTo>
                  <a:close/>
                  <a:moveTo>
                    <a:pt x="1848" y="0"/>
                  </a:moveTo>
                  <a:lnTo>
                    <a:pt x="1848" y="0"/>
                  </a:lnTo>
                  <a:lnTo>
                    <a:pt x="1842" y="2"/>
                  </a:lnTo>
                  <a:lnTo>
                    <a:pt x="1836" y="4"/>
                  </a:lnTo>
                  <a:lnTo>
                    <a:pt x="1836" y="4"/>
                  </a:lnTo>
                  <a:lnTo>
                    <a:pt x="1826" y="8"/>
                  </a:lnTo>
                  <a:lnTo>
                    <a:pt x="1814" y="12"/>
                  </a:lnTo>
                  <a:lnTo>
                    <a:pt x="1814" y="12"/>
                  </a:lnTo>
                  <a:lnTo>
                    <a:pt x="1806" y="16"/>
                  </a:lnTo>
                  <a:lnTo>
                    <a:pt x="1802" y="24"/>
                  </a:lnTo>
                  <a:lnTo>
                    <a:pt x="1802" y="24"/>
                  </a:lnTo>
                  <a:lnTo>
                    <a:pt x="1802" y="26"/>
                  </a:lnTo>
                  <a:lnTo>
                    <a:pt x="1802" y="30"/>
                  </a:lnTo>
                  <a:lnTo>
                    <a:pt x="1802" y="30"/>
                  </a:lnTo>
                  <a:lnTo>
                    <a:pt x="1794" y="38"/>
                  </a:lnTo>
                  <a:lnTo>
                    <a:pt x="1794" y="38"/>
                  </a:lnTo>
                  <a:lnTo>
                    <a:pt x="1790" y="38"/>
                  </a:lnTo>
                  <a:lnTo>
                    <a:pt x="1790" y="38"/>
                  </a:lnTo>
                  <a:lnTo>
                    <a:pt x="1786" y="38"/>
                  </a:lnTo>
                  <a:lnTo>
                    <a:pt x="1786" y="38"/>
                  </a:lnTo>
                  <a:lnTo>
                    <a:pt x="1780" y="36"/>
                  </a:lnTo>
                  <a:lnTo>
                    <a:pt x="1780" y="36"/>
                  </a:lnTo>
                  <a:lnTo>
                    <a:pt x="1774" y="38"/>
                  </a:lnTo>
                  <a:lnTo>
                    <a:pt x="1774" y="38"/>
                  </a:lnTo>
                  <a:lnTo>
                    <a:pt x="1770" y="42"/>
                  </a:lnTo>
                  <a:lnTo>
                    <a:pt x="1768" y="44"/>
                  </a:lnTo>
                  <a:lnTo>
                    <a:pt x="1766" y="46"/>
                  </a:lnTo>
                  <a:lnTo>
                    <a:pt x="1758" y="48"/>
                  </a:lnTo>
                  <a:lnTo>
                    <a:pt x="1758" y="48"/>
                  </a:lnTo>
                  <a:lnTo>
                    <a:pt x="1748" y="50"/>
                  </a:lnTo>
                  <a:lnTo>
                    <a:pt x="1736" y="50"/>
                  </a:lnTo>
                  <a:lnTo>
                    <a:pt x="1736" y="50"/>
                  </a:lnTo>
                  <a:lnTo>
                    <a:pt x="1736" y="50"/>
                  </a:lnTo>
                  <a:lnTo>
                    <a:pt x="1736" y="50"/>
                  </a:lnTo>
                  <a:lnTo>
                    <a:pt x="1732" y="50"/>
                  </a:lnTo>
                  <a:lnTo>
                    <a:pt x="1728" y="48"/>
                  </a:lnTo>
                  <a:lnTo>
                    <a:pt x="1722" y="42"/>
                  </a:lnTo>
                  <a:lnTo>
                    <a:pt x="1722" y="42"/>
                  </a:lnTo>
                  <a:lnTo>
                    <a:pt x="1718" y="40"/>
                  </a:lnTo>
                  <a:lnTo>
                    <a:pt x="1714" y="38"/>
                  </a:lnTo>
                  <a:lnTo>
                    <a:pt x="1714" y="38"/>
                  </a:lnTo>
                  <a:lnTo>
                    <a:pt x="1708" y="40"/>
                  </a:lnTo>
                  <a:lnTo>
                    <a:pt x="1702" y="44"/>
                  </a:lnTo>
                  <a:lnTo>
                    <a:pt x="1702" y="44"/>
                  </a:lnTo>
                  <a:lnTo>
                    <a:pt x="1696" y="48"/>
                  </a:lnTo>
                  <a:lnTo>
                    <a:pt x="1688" y="50"/>
                  </a:lnTo>
                  <a:lnTo>
                    <a:pt x="1688" y="50"/>
                  </a:lnTo>
                  <a:lnTo>
                    <a:pt x="1686" y="50"/>
                  </a:lnTo>
                  <a:lnTo>
                    <a:pt x="1686" y="50"/>
                  </a:lnTo>
                  <a:lnTo>
                    <a:pt x="1678" y="48"/>
                  </a:lnTo>
                  <a:lnTo>
                    <a:pt x="1670" y="46"/>
                  </a:lnTo>
                  <a:lnTo>
                    <a:pt x="1670" y="46"/>
                  </a:lnTo>
                  <a:lnTo>
                    <a:pt x="1662" y="48"/>
                  </a:lnTo>
                  <a:lnTo>
                    <a:pt x="1662" y="48"/>
                  </a:lnTo>
                  <a:lnTo>
                    <a:pt x="1654" y="56"/>
                  </a:lnTo>
                  <a:lnTo>
                    <a:pt x="1646" y="62"/>
                  </a:lnTo>
                  <a:lnTo>
                    <a:pt x="1646" y="62"/>
                  </a:lnTo>
                  <a:lnTo>
                    <a:pt x="1634" y="68"/>
                  </a:lnTo>
                  <a:lnTo>
                    <a:pt x="1622" y="72"/>
                  </a:lnTo>
                  <a:lnTo>
                    <a:pt x="1622" y="72"/>
                  </a:lnTo>
                  <a:lnTo>
                    <a:pt x="1616" y="74"/>
                  </a:lnTo>
                  <a:lnTo>
                    <a:pt x="1610" y="76"/>
                  </a:lnTo>
                  <a:lnTo>
                    <a:pt x="1608" y="76"/>
                  </a:lnTo>
                  <a:lnTo>
                    <a:pt x="1606" y="80"/>
                  </a:lnTo>
                  <a:lnTo>
                    <a:pt x="1606" y="82"/>
                  </a:lnTo>
                  <a:lnTo>
                    <a:pt x="1608" y="86"/>
                  </a:lnTo>
                  <a:lnTo>
                    <a:pt x="1608" y="86"/>
                  </a:lnTo>
                  <a:lnTo>
                    <a:pt x="1616" y="92"/>
                  </a:lnTo>
                  <a:lnTo>
                    <a:pt x="1618" y="94"/>
                  </a:lnTo>
                  <a:lnTo>
                    <a:pt x="1612" y="96"/>
                  </a:lnTo>
                  <a:lnTo>
                    <a:pt x="1612" y="96"/>
                  </a:lnTo>
                  <a:lnTo>
                    <a:pt x="1610" y="96"/>
                  </a:lnTo>
                  <a:lnTo>
                    <a:pt x="1610" y="96"/>
                  </a:lnTo>
                  <a:lnTo>
                    <a:pt x="1602" y="94"/>
                  </a:lnTo>
                  <a:lnTo>
                    <a:pt x="1594" y="92"/>
                  </a:lnTo>
                  <a:lnTo>
                    <a:pt x="1594" y="92"/>
                  </a:lnTo>
                  <a:lnTo>
                    <a:pt x="1588" y="92"/>
                  </a:lnTo>
                  <a:lnTo>
                    <a:pt x="1588" y="92"/>
                  </a:lnTo>
                  <a:lnTo>
                    <a:pt x="1580" y="96"/>
                  </a:lnTo>
                  <a:lnTo>
                    <a:pt x="1572" y="98"/>
                  </a:lnTo>
                  <a:lnTo>
                    <a:pt x="1572" y="98"/>
                  </a:lnTo>
                  <a:lnTo>
                    <a:pt x="1564" y="96"/>
                  </a:lnTo>
                  <a:lnTo>
                    <a:pt x="1564" y="96"/>
                  </a:lnTo>
                  <a:lnTo>
                    <a:pt x="1538" y="86"/>
                  </a:lnTo>
                  <a:lnTo>
                    <a:pt x="1538" y="86"/>
                  </a:lnTo>
                  <a:lnTo>
                    <a:pt x="1538" y="86"/>
                  </a:lnTo>
                  <a:lnTo>
                    <a:pt x="1538" y="86"/>
                  </a:lnTo>
                  <a:lnTo>
                    <a:pt x="1534" y="90"/>
                  </a:lnTo>
                  <a:lnTo>
                    <a:pt x="1530" y="96"/>
                  </a:lnTo>
                  <a:lnTo>
                    <a:pt x="1524" y="108"/>
                  </a:lnTo>
                  <a:lnTo>
                    <a:pt x="1524" y="108"/>
                  </a:lnTo>
                  <a:lnTo>
                    <a:pt x="1518" y="112"/>
                  </a:lnTo>
                  <a:lnTo>
                    <a:pt x="1514" y="116"/>
                  </a:lnTo>
                  <a:lnTo>
                    <a:pt x="1514" y="116"/>
                  </a:lnTo>
                  <a:lnTo>
                    <a:pt x="1516" y="120"/>
                  </a:lnTo>
                  <a:lnTo>
                    <a:pt x="1518" y="122"/>
                  </a:lnTo>
                  <a:lnTo>
                    <a:pt x="1528" y="128"/>
                  </a:lnTo>
                  <a:lnTo>
                    <a:pt x="1528" y="128"/>
                  </a:lnTo>
                  <a:lnTo>
                    <a:pt x="1538" y="130"/>
                  </a:lnTo>
                  <a:lnTo>
                    <a:pt x="1540" y="132"/>
                  </a:lnTo>
                  <a:lnTo>
                    <a:pt x="1542" y="136"/>
                  </a:lnTo>
                  <a:lnTo>
                    <a:pt x="1542" y="136"/>
                  </a:lnTo>
                  <a:lnTo>
                    <a:pt x="1546" y="144"/>
                  </a:lnTo>
                  <a:lnTo>
                    <a:pt x="1552" y="150"/>
                  </a:lnTo>
                  <a:lnTo>
                    <a:pt x="1552" y="150"/>
                  </a:lnTo>
                  <a:lnTo>
                    <a:pt x="1558" y="156"/>
                  </a:lnTo>
                  <a:lnTo>
                    <a:pt x="1560" y="160"/>
                  </a:lnTo>
                  <a:lnTo>
                    <a:pt x="1560" y="166"/>
                  </a:lnTo>
                  <a:lnTo>
                    <a:pt x="1560" y="166"/>
                  </a:lnTo>
                  <a:lnTo>
                    <a:pt x="1558" y="174"/>
                  </a:lnTo>
                  <a:lnTo>
                    <a:pt x="1554" y="182"/>
                  </a:lnTo>
                  <a:lnTo>
                    <a:pt x="1554" y="182"/>
                  </a:lnTo>
                  <a:lnTo>
                    <a:pt x="1550" y="188"/>
                  </a:lnTo>
                  <a:lnTo>
                    <a:pt x="1548" y="190"/>
                  </a:lnTo>
                  <a:lnTo>
                    <a:pt x="1548" y="194"/>
                  </a:lnTo>
                  <a:lnTo>
                    <a:pt x="1548" y="194"/>
                  </a:lnTo>
                  <a:lnTo>
                    <a:pt x="1546" y="190"/>
                  </a:lnTo>
                  <a:lnTo>
                    <a:pt x="1546" y="184"/>
                  </a:lnTo>
                  <a:lnTo>
                    <a:pt x="1552" y="172"/>
                  </a:lnTo>
                  <a:lnTo>
                    <a:pt x="1556" y="168"/>
                  </a:lnTo>
                  <a:lnTo>
                    <a:pt x="1556" y="162"/>
                  </a:lnTo>
                  <a:lnTo>
                    <a:pt x="1554" y="158"/>
                  </a:lnTo>
                  <a:lnTo>
                    <a:pt x="1544" y="156"/>
                  </a:lnTo>
                  <a:lnTo>
                    <a:pt x="1544" y="156"/>
                  </a:lnTo>
                  <a:lnTo>
                    <a:pt x="1538" y="152"/>
                  </a:lnTo>
                  <a:lnTo>
                    <a:pt x="1534" y="150"/>
                  </a:lnTo>
                  <a:lnTo>
                    <a:pt x="1530" y="146"/>
                  </a:lnTo>
                  <a:lnTo>
                    <a:pt x="1526" y="140"/>
                  </a:lnTo>
                  <a:lnTo>
                    <a:pt x="1526" y="140"/>
                  </a:lnTo>
                  <a:lnTo>
                    <a:pt x="1514" y="134"/>
                  </a:lnTo>
                  <a:lnTo>
                    <a:pt x="1500" y="128"/>
                  </a:lnTo>
                  <a:lnTo>
                    <a:pt x="1500" y="128"/>
                  </a:lnTo>
                  <a:lnTo>
                    <a:pt x="1498" y="138"/>
                  </a:lnTo>
                  <a:lnTo>
                    <a:pt x="1498" y="142"/>
                  </a:lnTo>
                  <a:lnTo>
                    <a:pt x="1494" y="144"/>
                  </a:lnTo>
                  <a:lnTo>
                    <a:pt x="1494" y="144"/>
                  </a:lnTo>
                  <a:lnTo>
                    <a:pt x="1492" y="144"/>
                  </a:lnTo>
                  <a:lnTo>
                    <a:pt x="1492" y="144"/>
                  </a:lnTo>
                  <a:lnTo>
                    <a:pt x="1490" y="144"/>
                  </a:lnTo>
                  <a:lnTo>
                    <a:pt x="1488" y="142"/>
                  </a:lnTo>
                  <a:lnTo>
                    <a:pt x="1488" y="142"/>
                  </a:lnTo>
                  <a:lnTo>
                    <a:pt x="1484" y="138"/>
                  </a:lnTo>
                  <a:lnTo>
                    <a:pt x="1480" y="138"/>
                  </a:lnTo>
                  <a:lnTo>
                    <a:pt x="1480" y="138"/>
                  </a:lnTo>
                  <a:lnTo>
                    <a:pt x="1478" y="138"/>
                  </a:lnTo>
                  <a:lnTo>
                    <a:pt x="1478" y="138"/>
                  </a:lnTo>
                  <a:lnTo>
                    <a:pt x="1476" y="140"/>
                  </a:lnTo>
                  <a:lnTo>
                    <a:pt x="1476" y="142"/>
                  </a:lnTo>
                  <a:lnTo>
                    <a:pt x="1476" y="146"/>
                  </a:lnTo>
                  <a:lnTo>
                    <a:pt x="1474" y="150"/>
                  </a:lnTo>
                  <a:lnTo>
                    <a:pt x="1470" y="150"/>
                  </a:lnTo>
                  <a:lnTo>
                    <a:pt x="1470" y="150"/>
                  </a:lnTo>
                  <a:lnTo>
                    <a:pt x="1470" y="150"/>
                  </a:lnTo>
                  <a:lnTo>
                    <a:pt x="1470" y="150"/>
                  </a:lnTo>
                  <a:lnTo>
                    <a:pt x="1466" y="150"/>
                  </a:lnTo>
                  <a:lnTo>
                    <a:pt x="1462" y="146"/>
                  </a:lnTo>
                  <a:lnTo>
                    <a:pt x="1458" y="140"/>
                  </a:lnTo>
                  <a:lnTo>
                    <a:pt x="1458" y="140"/>
                  </a:lnTo>
                  <a:lnTo>
                    <a:pt x="1462" y="132"/>
                  </a:lnTo>
                  <a:lnTo>
                    <a:pt x="1464" y="128"/>
                  </a:lnTo>
                  <a:lnTo>
                    <a:pt x="1462" y="124"/>
                  </a:lnTo>
                  <a:lnTo>
                    <a:pt x="1462" y="124"/>
                  </a:lnTo>
                  <a:lnTo>
                    <a:pt x="1460" y="122"/>
                  </a:lnTo>
                  <a:lnTo>
                    <a:pt x="1460" y="122"/>
                  </a:lnTo>
                  <a:lnTo>
                    <a:pt x="1460" y="122"/>
                  </a:lnTo>
                  <a:lnTo>
                    <a:pt x="1456" y="122"/>
                  </a:lnTo>
                  <a:lnTo>
                    <a:pt x="1454" y="124"/>
                  </a:lnTo>
                  <a:lnTo>
                    <a:pt x="1448" y="130"/>
                  </a:lnTo>
                  <a:lnTo>
                    <a:pt x="1448" y="130"/>
                  </a:lnTo>
                  <a:lnTo>
                    <a:pt x="1442" y="138"/>
                  </a:lnTo>
                  <a:lnTo>
                    <a:pt x="1436" y="144"/>
                  </a:lnTo>
                  <a:lnTo>
                    <a:pt x="1436" y="144"/>
                  </a:lnTo>
                  <a:lnTo>
                    <a:pt x="1428" y="150"/>
                  </a:lnTo>
                  <a:lnTo>
                    <a:pt x="1426" y="152"/>
                  </a:lnTo>
                  <a:lnTo>
                    <a:pt x="1422" y="156"/>
                  </a:lnTo>
                  <a:lnTo>
                    <a:pt x="1422" y="156"/>
                  </a:lnTo>
                  <a:lnTo>
                    <a:pt x="1428" y="160"/>
                  </a:lnTo>
                  <a:lnTo>
                    <a:pt x="1434" y="166"/>
                  </a:lnTo>
                  <a:lnTo>
                    <a:pt x="1434" y="166"/>
                  </a:lnTo>
                  <a:lnTo>
                    <a:pt x="1436" y="170"/>
                  </a:lnTo>
                  <a:lnTo>
                    <a:pt x="1436" y="172"/>
                  </a:lnTo>
                  <a:lnTo>
                    <a:pt x="1430" y="178"/>
                  </a:lnTo>
                  <a:lnTo>
                    <a:pt x="1430" y="178"/>
                  </a:lnTo>
                  <a:lnTo>
                    <a:pt x="1426" y="184"/>
                  </a:lnTo>
                  <a:lnTo>
                    <a:pt x="1424" y="186"/>
                  </a:lnTo>
                  <a:lnTo>
                    <a:pt x="1424" y="190"/>
                  </a:lnTo>
                  <a:lnTo>
                    <a:pt x="1426" y="192"/>
                  </a:lnTo>
                  <a:lnTo>
                    <a:pt x="1432" y="198"/>
                  </a:lnTo>
                  <a:lnTo>
                    <a:pt x="1438" y="206"/>
                  </a:lnTo>
                  <a:lnTo>
                    <a:pt x="1438" y="206"/>
                  </a:lnTo>
                  <a:lnTo>
                    <a:pt x="1434" y="212"/>
                  </a:lnTo>
                  <a:lnTo>
                    <a:pt x="1430" y="218"/>
                  </a:lnTo>
                  <a:lnTo>
                    <a:pt x="1426" y="234"/>
                  </a:lnTo>
                  <a:lnTo>
                    <a:pt x="1426" y="234"/>
                  </a:lnTo>
                  <a:lnTo>
                    <a:pt x="1424" y="240"/>
                  </a:lnTo>
                  <a:lnTo>
                    <a:pt x="1416" y="246"/>
                  </a:lnTo>
                  <a:lnTo>
                    <a:pt x="1408" y="250"/>
                  </a:lnTo>
                  <a:lnTo>
                    <a:pt x="1400" y="252"/>
                  </a:lnTo>
                  <a:lnTo>
                    <a:pt x="1400" y="252"/>
                  </a:lnTo>
                  <a:lnTo>
                    <a:pt x="1398" y="252"/>
                  </a:lnTo>
                  <a:lnTo>
                    <a:pt x="1398" y="252"/>
                  </a:lnTo>
                  <a:lnTo>
                    <a:pt x="1406" y="246"/>
                  </a:lnTo>
                  <a:lnTo>
                    <a:pt x="1412" y="240"/>
                  </a:lnTo>
                  <a:lnTo>
                    <a:pt x="1416" y="232"/>
                  </a:lnTo>
                  <a:lnTo>
                    <a:pt x="1420" y="224"/>
                  </a:lnTo>
                  <a:lnTo>
                    <a:pt x="1420" y="224"/>
                  </a:lnTo>
                  <a:lnTo>
                    <a:pt x="1420" y="220"/>
                  </a:lnTo>
                  <a:lnTo>
                    <a:pt x="1420" y="216"/>
                  </a:lnTo>
                  <a:lnTo>
                    <a:pt x="1416" y="210"/>
                  </a:lnTo>
                  <a:lnTo>
                    <a:pt x="1412" y="206"/>
                  </a:lnTo>
                  <a:lnTo>
                    <a:pt x="1408" y="198"/>
                  </a:lnTo>
                  <a:lnTo>
                    <a:pt x="1408" y="198"/>
                  </a:lnTo>
                  <a:lnTo>
                    <a:pt x="1410" y="188"/>
                  </a:lnTo>
                  <a:lnTo>
                    <a:pt x="1414" y="178"/>
                  </a:lnTo>
                  <a:lnTo>
                    <a:pt x="1414" y="178"/>
                  </a:lnTo>
                  <a:lnTo>
                    <a:pt x="1418" y="170"/>
                  </a:lnTo>
                  <a:lnTo>
                    <a:pt x="1418" y="166"/>
                  </a:lnTo>
                  <a:lnTo>
                    <a:pt x="1414" y="162"/>
                  </a:lnTo>
                  <a:lnTo>
                    <a:pt x="1414" y="162"/>
                  </a:lnTo>
                  <a:lnTo>
                    <a:pt x="1408" y="154"/>
                  </a:lnTo>
                  <a:lnTo>
                    <a:pt x="1406" y="150"/>
                  </a:lnTo>
                  <a:lnTo>
                    <a:pt x="1408" y="146"/>
                  </a:lnTo>
                  <a:lnTo>
                    <a:pt x="1408" y="146"/>
                  </a:lnTo>
                  <a:lnTo>
                    <a:pt x="1414" y="142"/>
                  </a:lnTo>
                  <a:lnTo>
                    <a:pt x="1420" y="140"/>
                  </a:lnTo>
                  <a:lnTo>
                    <a:pt x="1428" y="138"/>
                  </a:lnTo>
                  <a:lnTo>
                    <a:pt x="1432" y="134"/>
                  </a:lnTo>
                  <a:lnTo>
                    <a:pt x="1432" y="134"/>
                  </a:lnTo>
                  <a:lnTo>
                    <a:pt x="1434" y="130"/>
                  </a:lnTo>
                  <a:lnTo>
                    <a:pt x="1432" y="126"/>
                  </a:lnTo>
                  <a:lnTo>
                    <a:pt x="1428" y="118"/>
                  </a:lnTo>
                  <a:lnTo>
                    <a:pt x="1428" y="118"/>
                  </a:lnTo>
                  <a:lnTo>
                    <a:pt x="1426" y="114"/>
                  </a:lnTo>
                  <a:lnTo>
                    <a:pt x="1426" y="110"/>
                  </a:lnTo>
                  <a:lnTo>
                    <a:pt x="1424" y="106"/>
                  </a:lnTo>
                  <a:lnTo>
                    <a:pt x="1422" y="104"/>
                  </a:lnTo>
                  <a:lnTo>
                    <a:pt x="1422" y="104"/>
                  </a:lnTo>
                  <a:lnTo>
                    <a:pt x="1420" y="102"/>
                  </a:lnTo>
                  <a:lnTo>
                    <a:pt x="1416" y="100"/>
                  </a:lnTo>
                  <a:lnTo>
                    <a:pt x="1416" y="100"/>
                  </a:lnTo>
                  <a:lnTo>
                    <a:pt x="1412" y="102"/>
                  </a:lnTo>
                  <a:lnTo>
                    <a:pt x="1406" y="106"/>
                  </a:lnTo>
                  <a:lnTo>
                    <a:pt x="1402" y="110"/>
                  </a:lnTo>
                  <a:lnTo>
                    <a:pt x="1396" y="112"/>
                  </a:lnTo>
                  <a:lnTo>
                    <a:pt x="1396" y="112"/>
                  </a:lnTo>
                  <a:lnTo>
                    <a:pt x="1394" y="112"/>
                  </a:lnTo>
                  <a:lnTo>
                    <a:pt x="1394" y="112"/>
                  </a:lnTo>
                  <a:lnTo>
                    <a:pt x="1392" y="112"/>
                  </a:lnTo>
                  <a:lnTo>
                    <a:pt x="1392" y="112"/>
                  </a:lnTo>
                  <a:lnTo>
                    <a:pt x="1386" y="110"/>
                  </a:lnTo>
                  <a:lnTo>
                    <a:pt x="1386" y="110"/>
                  </a:lnTo>
                  <a:lnTo>
                    <a:pt x="1382" y="112"/>
                  </a:lnTo>
                  <a:lnTo>
                    <a:pt x="1380" y="112"/>
                  </a:lnTo>
                  <a:lnTo>
                    <a:pt x="1380" y="112"/>
                  </a:lnTo>
                  <a:lnTo>
                    <a:pt x="1378" y="116"/>
                  </a:lnTo>
                  <a:lnTo>
                    <a:pt x="1378" y="122"/>
                  </a:lnTo>
                  <a:lnTo>
                    <a:pt x="1376" y="132"/>
                  </a:lnTo>
                  <a:lnTo>
                    <a:pt x="1376" y="132"/>
                  </a:lnTo>
                  <a:lnTo>
                    <a:pt x="1372" y="140"/>
                  </a:lnTo>
                  <a:lnTo>
                    <a:pt x="1370" y="144"/>
                  </a:lnTo>
                  <a:lnTo>
                    <a:pt x="1366" y="146"/>
                  </a:lnTo>
                  <a:lnTo>
                    <a:pt x="1366" y="146"/>
                  </a:lnTo>
                  <a:lnTo>
                    <a:pt x="1358" y="150"/>
                  </a:lnTo>
                  <a:lnTo>
                    <a:pt x="1348" y="152"/>
                  </a:lnTo>
                  <a:lnTo>
                    <a:pt x="1340" y="154"/>
                  </a:lnTo>
                  <a:lnTo>
                    <a:pt x="1332" y="158"/>
                  </a:lnTo>
                  <a:lnTo>
                    <a:pt x="1332" y="158"/>
                  </a:lnTo>
                  <a:lnTo>
                    <a:pt x="1332" y="162"/>
                  </a:lnTo>
                  <a:lnTo>
                    <a:pt x="1332" y="166"/>
                  </a:lnTo>
                  <a:lnTo>
                    <a:pt x="1336" y="166"/>
                  </a:lnTo>
                  <a:lnTo>
                    <a:pt x="1338" y="170"/>
                  </a:lnTo>
                  <a:lnTo>
                    <a:pt x="1338" y="170"/>
                  </a:lnTo>
                  <a:lnTo>
                    <a:pt x="1340" y="174"/>
                  </a:lnTo>
                  <a:lnTo>
                    <a:pt x="1338" y="178"/>
                  </a:lnTo>
                  <a:lnTo>
                    <a:pt x="1338" y="182"/>
                  </a:lnTo>
                  <a:lnTo>
                    <a:pt x="1336" y="186"/>
                  </a:lnTo>
                  <a:lnTo>
                    <a:pt x="1336" y="186"/>
                  </a:lnTo>
                  <a:lnTo>
                    <a:pt x="1338" y="190"/>
                  </a:lnTo>
                  <a:lnTo>
                    <a:pt x="1342" y="192"/>
                  </a:lnTo>
                  <a:lnTo>
                    <a:pt x="1346" y="194"/>
                  </a:lnTo>
                  <a:lnTo>
                    <a:pt x="1352" y="196"/>
                  </a:lnTo>
                  <a:lnTo>
                    <a:pt x="1352" y="196"/>
                  </a:lnTo>
                  <a:lnTo>
                    <a:pt x="1358" y="204"/>
                  </a:lnTo>
                  <a:lnTo>
                    <a:pt x="1364" y="212"/>
                  </a:lnTo>
                  <a:lnTo>
                    <a:pt x="1364" y="212"/>
                  </a:lnTo>
                  <a:lnTo>
                    <a:pt x="1364" y="216"/>
                  </a:lnTo>
                  <a:lnTo>
                    <a:pt x="1360" y="220"/>
                  </a:lnTo>
                  <a:lnTo>
                    <a:pt x="1354" y="222"/>
                  </a:lnTo>
                  <a:lnTo>
                    <a:pt x="1350" y="222"/>
                  </a:lnTo>
                  <a:lnTo>
                    <a:pt x="1350" y="222"/>
                  </a:lnTo>
                  <a:lnTo>
                    <a:pt x="1348" y="222"/>
                  </a:lnTo>
                  <a:lnTo>
                    <a:pt x="1348" y="222"/>
                  </a:lnTo>
                  <a:lnTo>
                    <a:pt x="1342" y="218"/>
                  </a:lnTo>
                  <a:lnTo>
                    <a:pt x="1336" y="212"/>
                  </a:lnTo>
                  <a:lnTo>
                    <a:pt x="1336" y="212"/>
                  </a:lnTo>
                  <a:lnTo>
                    <a:pt x="1330" y="206"/>
                  </a:lnTo>
                  <a:lnTo>
                    <a:pt x="1324" y="200"/>
                  </a:lnTo>
                  <a:lnTo>
                    <a:pt x="1324" y="200"/>
                  </a:lnTo>
                  <a:lnTo>
                    <a:pt x="1320" y="196"/>
                  </a:lnTo>
                  <a:lnTo>
                    <a:pt x="1314" y="194"/>
                  </a:lnTo>
                  <a:lnTo>
                    <a:pt x="1302" y="192"/>
                  </a:lnTo>
                  <a:lnTo>
                    <a:pt x="1302" y="192"/>
                  </a:lnTo>
                  <a:lnTo>
                    <a:pt x="1298" y="190"/>
                  </a:lnTo>
                  <a:lnTo>
                    <a:pt x="1296" y="186"/>
                  </a:lnTo>
                  <a:lnTo>
                    <a:pt x="1292" y="184"/>
                  </a:lnTo>
                  <a:lnTo>
                    <a:pt x="1290" y="180"/>
                  </a:lnTo>
                  <a:lnTo>
                    <a:pt x="1290" y="180"/>
                  </a:lnTo>
                  <a:lnTo>
                    <a:pt x="1286" y="180"/>
                  </a:lnTo>
                  <a:lnTo>
                    <a:pt x="1286" y="180"/>
                  </a:lnTo>
                  <a:lnTo>
                    <a:pt x="1280" y="180"/>
                  </a:lnTo>
                  <a:lnTo>
                    <a:pt x="1280" y="180"/>
                  </a:lnTo>
                  <a:lnTo>
                    <a:pt x="1274" y="182"/>
                  </a:lnTo>
                  <a:lnTo>
                    <a:pt x="1274" y="182"/>
                  </a:lnTo>
                  <a:lnTo>
                    <a:pt x="1272" y="180"/>
                  </a:lnTo>
                  <a:lnTo>
                    <a:pt x="1272" y="180"/>
                  </a:lnTo>
                  <a:lnTo>
                    <a:pt x="1268" y="180"/>
                  </a:lnTo>
                  <a:lnTo>
                    <a:pt x="1268" y="178"/>
                  </a:lnTo>
                  <a:lnTo>
                    <a:pt x="1264" y="172"/>
                  </a:lnTo>
                  <a:lnTo>
                    <a:pt x="1264" y="172"/>
                  </a:lnTo>
                  <a:lnTo>
                    <a:pt x="1258" y="168"/>
                  </a:lnTo>
                  <a:lnTo>
                    <a:pt x="1250" y="168"/>
                  </a:lnTo>
                  <a:lnTo>
                    <a:pt x="1242" y="166"/>
                  </a:lnTo>
                  <a:lnTo>
                    <a:pt x="1236" y="164"/>
                  </a:lnTo>
                  <a:lnTo>
                    <a:pt x="1236" y="164"/>
                  </a:lnTo>
                  <a:lnTo>
                    <a:pt x="1230" y="168"/>
                  </a:lnTo>
                  <a:lnTo>
                    <a:pt x="1230" y="172"/>
                  </a:lnTo>
                  <a:lnTo>
                    <a:pt x="1232" y="176"/>
                  </a:lnTo>
                  <a:lnTo>
                    <a:pt x="1236" y="178"/>
                  </a:lnTo>
                  <a:lnTo>
                    <a:pt x="1248" y="184"/>
                  </a:lnTo>
                  <a:lnTo>
                    <a:pt x="1254" y="186"/>
                  </a:lnTo>
                  <a:lnTo>
                    <a:pt x="1256" y="188"/>
                  </a:lnTo>
                  <a:lnTo>
                    <a:pt x="1256" y="188"/>
                  </a:lnTo>
                  <a:lnTo>
                    <a:pt x="1258" y="200"/>
                  </a:lnTo>
                  <a:lnTo>
                    <a:pt x="1258" y="210"/>
                  </a:lnTo>
                  <a:lnTo>
                    <a:pt x="1258" y="210"/>
                  </a:lnTo>
                  <a:lnTo>
                    <a:pt x="1254" y="212"/>
                  </a:lnTo>
                  <a:lnTo>
                    <a:pt x="1248" y="216"/>
                  </a:lnTo>
                  <a:lnTo>
                    <a:pt x="1236" y="222"/>
                  </a:lnTo>
                  <a:lnTo>
                    <a:pt x="1236" y="222"/>
                  </a:lnTo>
                  <a:lnTo>
                    <a:pt x="1234" y="216"/>
                  </a:lnTo>
                  <a:lnTo>
                    <a:pt x="1234" y="208"/>
                  </a:lnTo>
                  <a:lnTo>
                    <a:pt x="1232" y="202"/>
                  </a:lnTo>
                  <a:lnTo>
                    <a:pt x="1230" y="200"/>
                  </a:lnTo>
                  <a:lnTo>
                    <a:pt x="1226" y="200"/>
                  </a:lnTo>
                  <a:lnTo>
                    <a:pt x="1226" y="200"/>
                  </a:lnTo>
                  <a:lnTo>
                    <a:pt x="1222" y="200"/>
                  </a:lnTo>
                  <a:lnTo>
                    <a:pt x="1222" y="200"/>
                  </a:lnTo>
                  <a:lnTo>
                    <a:pt x="1218" y="202"/>
                  </a:lnTo>
                  <a:lnTo>
                    <a:pt x="1214" y="204"/>
                  </a:lnTo>
                  <a:lnTo>
                    <a:pt x="1206" y="210"/>
                  </a:lnTo>
                  <a:lnTo>
                    <a:pt x="1206" y="210"/>
                  </a:lnTo>
                  <a:lnTo>
                    <a:pt x="1200" y="214"/>
                  </a:lnTo>
                  <a:lnTo>
                    <a:pt x="1200" y="214"/>
                  </a:lnTo>
                  <a:lnTo>
                    <a:pt x="1192" y="212"/>
                  </a:lnTo>
                  <a:lnTo>
                    <a:pt x="1192" y="212"/>
                  </a:lnTo>
                  <a:lnTo>
                    <a:pt x="1186" y="210"/>
                  </a:lnTo>
                  <a:lnTo>
                    <a:pt x="1186" y="210"/>
                  </a:lnTo>
                  <a:lnTo>
                    <a:pt x="1180" y="212"/>
                  </a:lnTo>
                  <a:lnTo>
                    <a:pt x="1174" y="214"/>
                  </a:lnTo>
                  <a:lnTo>
                    <a:pt x="1174" y="214"/>
                  </a:lnTo>
                  <a:lnTo>
                    <a:pt x="1170" y="220"/>
                  </a:lnTo>
                  <a:lnTo>
                    <a:pt x="1166" y="222"/>
                  </a:lnTo>
                  <a:lnTo>
                    <a:pt x="1164" y="224"/>
                  </a:lnTo>
                  <a:lnTo>
                    <a:pt x="1164" y="224"/>
                  </a:lnTo>
                  <a:lnTo>
                    <a:pt x="1162" y="222"/>
                  </a:lnTo>
                  <a:lnTo>
                    <a:pt x="1162" y="222"/>
                  </a:lnTo>
                  <a:lnTo>
                    <a:pt x="1158" y="220"/>
                  </a:lnTo>
                  <a:lnTo>
                    <a:pt x="1158" y="218"/>
                  </a:lnTo>
                  <a:lnTo>
                    <a:pt x="1162" y="210"/>
                  </a:lnTo>
                  <a:lnTo>
                    <a:pt x="1164" y="204"/>
                  </a:lnTo>
                  <a:lnTo>
                    <a:pt x="1162" y="202"/>
                  </a:lnTo>
                  <a:lnTo>
                    <a:pt x="1158" y="200"/>
                  </a:lnTo>
                  <a:lnTo>
                    <a:pt x="1158" y="200"/>
                  </a:lnTo>
                  <a:lnTo>
                    <a:pt x="1158" y="200"/>
                  </a:lnTo>
                  <a:lnTo>
                    <a:pt x="1158" y="200"/>
                  </a:lnTo>
                  <a:lnTo>
                    <a:pt x="1152" y="202"/>
                  </a:lnTo>
                  <a:lnTo>
                    <a:pt x="1144" y="208"/>
                  </a:lnTo>
                  <a:lnTo>
                    <a:pt x="1138" y="212"/>
                  </a:lnTo>
                  <a:lnTo>
                    <a:pt x="1130" y="216"/>
                  </a:lnTo>
                  <a:lnTo>
                    <a:pt x="1130" y="216"/>
                  </a:lnTo>
                  <a:lnTo>
                    <a:pt x="1118" y="218"/>
                  </a:lnTo>
                  <a:lnTo>
                    <a:pt x="1112" y="220"/>
                  </a:lnTo>
                  <a:lnTo>
                    <a:pt x="1106" y="224"/>
                  </a:lnTo>
                  <a:lnTo>
                    <a:pt x="1106" y="224"/>
                  </a:lnTo>
                  <a:lnTo>
                    <a:pt x="1098" y="230"/>
                  </a:lnTo>
                  <a:lnTo>
                    <a:pt x="1088" y="236"/>
                  </a:lnTo>
                  <a:lnTo>
                    <a:pt x="1088" y="236"/>
                  </a:lnTo>
                  <a:lnTo>
                    <a:pt x="1078" y="240"/>
                  </a:lnTo>
                  <a:lnTo>
                    <a:pt x="1074" y="244"/>
                  </a:lnTo>
                  <a:lnTo>
                    <a:pt x="1070" y="248"/>
                  </a:lnTo>
                  <a:lnTo>
                    <a:pt x="1070" y="248"/>
                  </a:lnTo>
                  <a:lnTo>
                    <a:pt x="1064" y="246"/>
                  </a:lnTo>
                  <a:lnTo>
                    <a:pt x="1060" y="240"/>
                  </a:lnTo>
                  <a:lnTo>
                    <a:pt x="1058" y="234"/>
                  </a:lnTo>
                  <a:lnTo>
                    <a:pt x="1056" y="230"/>
                  </a:lnTo>
                  <a:lnTo>
                    <a:pt x="1056" y="230"/>
                  </a:lnTo>
                  <a:lnTo>
                    <a:pt x="1074" y="224"/>
                  </a:lnTo>
                  <a:lnTo>
                    <a:pt x="1078" y="222"/>
                  </a:lnTo>
                  <a:lnTo>
                    <a:pt x="1080" y="220"/>
                  </a:lnTo>
                  <a:lnTo>
                    <a:pt x="1080" y="218"/>
                  </a:lnTo>
                  <a:lnTo>
                    <a:pt x="1078" y="214"/>
                  </a:lnTo>
                  <a:lnTo>
                    <a:pt x="1078" y="214"/>
                  </a:lnTo>
                  <a:lnTo>
                    <a:pt x="1072" y="210"/>
                  </a:lnTo>
                  <a:lnTo>
                    <a:pt x="1064" y="206"/>
                  </a:lnTo>
                  <a:lnTo>
                    <a:pt x="1064" y="206"/>
                  </a:lnTo>
                  <a:lnTo>
                    <a:pt x="1060" y="202"/>
                  </a:lnTo>
                  <a:lnTo>
                    <a:pt x="1056" y="200"/>
                  </a:lnTo>
                  <a:lnTo>
                    <a:pt x="1056" y="200"/>
                  </a:lnTo>
                  <a:lnTo>
                    <a:pt x="1050" y="202"/>
                  </a:lnTo>
                  <a:lnTo>
                    <a:pt x="1050" y="202"/>
                  </a:lnTo>
                  <a:lnTo>
                    <a:pt x="1048" y="206"/>
                  </a:lnTo>
                  <a:lnTo>
                    <a:pt x="1046" y="210"/>
                  </a:lnTo>
                  <a:lnTo>
                    <a:pt x="1048" y="218"/>
                  </a:lnTo>
                  <a:lnTo>
                    <a:pt x="1048" y="218"/>
                  </a:lnTo>
                  <a:lnTo>
                    <a:pt x="1050" y="224"/>
                  </a:lnTo>
                  <a:lnTo>
                    <a:pt x="1046" y="230"/>
                  </a:lnTo>
                  <a:lnTo>
                    <a:pt x="1046" y="230"/>
                  </a:lnTo>
                  <a:lnTo>
                    <a:pt x="1038" y="236"/>
                  </a:lnTo>
                  <a:lnTo>
                    <a:pt x="1038" y="240"/>
                  </a:lnTo>
                  <a:lnTo>
                    <a:pt x="1038" y="244"/>
                  </a:lnTo>
                  <a:lnTo>
                    <a:pt x="1038" y="244"/>
                  </a:lnTo>
                  <a:lnTo>
                    <a:pt x="1040" y="250"/>
                  </a:lnTo>
                  <a:lnTo>
                    <a:pt x="1042" y="258"/>
                  </a:lnTo>
                  <a:lnTo>
                    <a:pt x="1042" y="258"/>
                  </a:lnTo>
                  <a:lnTo>
                    <a:pt x="1034" y="258"/>
                  </a:lnTo>
                  <a:lnTo>
                    <a:pt x="1034" y="258"/>
                  </a:lnTo>
                  <a:lnTo>
                    <a:pt x="1026" y="256"/>
                  </a:lnTo>
                  <a:lnTo>
                    <a:pt x="1026" y="256"/>
                  </a:lnTo>
                  <a:lnTo>
                    <a:pt x="1018" y="256"/>
                  </a:lnTo>
                  <a:lnTo>
                    <a:pt x="1018" y="256"/>
                  </a:lnTo>
                  <a:lnTo>
                    <a:pt x="1014" y="256"/>
                  </a:lnTo>
                  <a:lnTo>
                    <a:pt x="1014" y="256"/>
                  </a:lnTo>
                  <a:lnTo>
                    <a:pt x="1008" y="258"/>
                  </a:lnTo>
                  <a:lnTo>
                    <a:pt x="1002" y="260"/>
                  </a:lnTo>
                  <a:lnTo>
                    <a:pt x="996" y="264"/>
                  </a:lnTo>
                  <a:lnTo>
                    <a:pt x="990" y="266"/>
                  </a:lnTo>
                  <a:lnTo>
                    <a:pt x="990" y="266"/>
                  </a:lnTo>
                  <a:lnTo>
                    <a:pt x="976" y="266"/>
                  </a:lnTo>
                  <a:lnTo>
                    <a:pt x="974" y="266"/>
                  </a:lnTo>
                  <a:lnTo>
                    <a:pt x="972" y="268"/>
                  </a:lnTo>
                  <a:lnTo>
                    <a:pt x="972" y="270"/>
                  </a:lnTo>
                  <a:lnTo>
                    <a:pt x="974" y="274"/>
                  </a:lnTo>
                  <a:lnTo>
                    <a:pt x="974" y="274"/>
                  </a:lnTo>
                  <a:lnTo>
                    <a:pt x="978" y="280"/>
                  </a:lnTo>
                  <a:lnTo>
                    <a:pt x="984" y="282"/>
                  </a:lnTo>
                  <a:lnTo>
                    <a:pt x="988" y="288"/>
                  </a:lnTo>
                  <a:lnTo>
                    <a:pt x="990" y="290"/>
                  </a:lnTo>
                  <a:lnTo>
                    <a:pt x="988" y="294"/>
                  </a:lnTo>
                  <a:lnTo>
                    <a:pt x="988" y="294"/>
                  </a:lnTo>
                  <a:lnTo>
                    <a:pt x="986" y="294"/>
                  </a:lnTo>
                  <a:lnTo>
                    <a:pt x="986" y="294"/>
                  </a:lnTo>
                  <a:lnTo>
                    <a:pt x="982" y="292"/>
                  </a:lnTo>
                  <a:lnTo>
                    <a:pt x="978" y="290"/>
                  </a:lnTo>
                  <a:lnTo>
                    <a:pt x="978" y="290"/>
                  </a:lnTo>
                  <a:lnTo>
                    <a:pt x="974" y="288"/>
                  </a:lnTo>
                  <a:lnTo>
                    <a:pt x="970" y="288"/>
                  </a:lnTo>
                  <a:lnTo>
                    <a:pt x="970" y="288"/>
                  </a:lnTo>
                  <a:lnTo>
                    <a:pt x="964" y="288"/>
                  </a:lnTo>
                  <a:lnTo>
                    <a:pt x="964" y="288"/>
                  </a:lnTo>
                  <a:lnTo>
                    <a:pt x="956" y="280"/>
                  </a:lnTo>
                  <a:lnTo>
                    <a:pt x="952" y="278"/>
                  </a:lnTo>
                  <a:lnTo>
                    <a:pt x="948" y="276"/>
                  </a:lnTo>
                  <a:lnTo>
                    <a:pt x="948" y="276"/>
                  </a:lnTo>
                  <a:lnTo>
                    <a:pt x="944" y="276"/>
                  </a:lnTo>
                  <a:lnTo>
                    <a:pt x="944" y="276"/>
                  </a:lnTo>
                  <a:lnTo>
                    <a:pt x="940" y="280"/>
                  </a:lnTo>
                  <a:lnTo>
                    <a:pt x="938" y="284"/>
                  </a:lnTo>
                  <a:lnTo>
                    <a:pt x="938" y="288"/>
                  </a:lnTo>
                  <a:lnTo>
                    <a:pt x="942" y="292"/>
                  </a:lnTo>
                  <a:lnTo>
                    <a:pt x="942" y="292"/>
                  </a:lnTo>
                  <a:lnTo>
                    <a:pt x="946" y="294"/>
                  </a:lnTo>
                  <a:lnTo>
                    <a:pt x="952" y="298"/>
                  </a:lnTo>
                  <a:lnTo>
                    <a:pt x="954" y="300"/>
                  </a:lnTo>
                  <a:lnTo>
                    <a:pt x="954" y="302"/>
                  </a:lnTo>
                  <a:lnTo>
                    <a:pt x="954" y="304"/>
                  </a:lnTo>
                  <a:lnTo>
                    <a:pt x="950" y="306"/>
                  </a:lnTo>
                  <a:lnTo>
                    <a:pt x="950" y="306"/>
                  </a:lnTo>
                  <a:lnTo>
                    <a:pt x="944" y="306"/>
                  </a:lnTo>
                  <a:lnTo>
                    <a:pt x="944" y="306"/>
                  </a:lnTo>
                  <a:lnTo>
                    <a:pt x="936" y="304"/>
                  </a:lnTo>
                  <a:lnTo>
                    <a:pt x="930" y="300"/>
                  </a:lnTo>
                  <a:lnTo>
                    <a:pt x="930" y="300"/>
                  </a:lnTo>
                  <a:lnTo>
                    <a:pt x="922" y="294"/>
                  </a:lnTo>
                  <a:lnTo>
                    <a:pt x="914" y="290"/>
                  </a:lnTo>
                  <a:lnTo>
                    <a:pt x="914" y="290"/>
                  </a:lnTo>
                  <a:lnTo>
                    <a:pt x="914" y="286"/>
                  </a:lnTo>
                  <a:lnTo>
                    <a:pt x="914" y="284"/>
                  </a:lnTo>
                  <a:lnTo>
                    <a:pt x="918" y="276"/>
                  </a:lnTo>
                  <a:lnTo>
                    <a:pt x="920" y="270"/>
                  </a:lnTo>
                  <a:lnTo>
                    <a:pt x="920" y="262"/>
                  </a:lnTo>
                  <a:lnTo>
                    <a:pt x="920" y="262"/>
                  </a:lnTo>
                  <a:lnTo>
                    <a:pt x="918" y="260"/>
                  </a:lnTo>
                  <a:lnTo>
                    <a:pt x="914" y="256"/>
                  </a:lnTo>
                  <a:lnTo>
                    <a:pt x="904" y="252"/>
                  </a:lnTo>
                  <a:lnTo>
                    <a:pt x="904" y="252"/>
                  </a:lnTo>
                  <a:lnTo>
                    <a:pt x="900" y="250"/>
                  </a:lnTo>
                  <a:lnTo>
                    <a:pt x="898" y="246"/>
                  </a:lnTo>
                  <a:lnTo>
                    <a:pt x="896" y="240"/>
                  </a:lnTo>
                  <a:lnTo>
                    <a:pt x="898" y="236"/>
                  </a:lnTo>
                  <a:lnTo>
                    <a:pt x="898" y="236"/>
                  </a:lnTo>
                  <a:lnTo>
                    <a:pt x="902" y="234"/>
                  </a:lnTo>
                  <a:lnTo>
                    <a:pt x="906" y="234"/>
                  </a:lnTo>
                  <a:lnTo>
                    <a:pt x="906" y="234"/>
                  </a:lnTo>
                  <a:lnTo>
                    <a:pt x="906" y="234"/>
                  </a:lnTo>
                  <a:lnTo>
                    <a:pt x="906" y="234"/>
                  </a:lnTo>
                  <a:lnTo>
                    <a:pt x="910" y="242"/>
                  </a:lnTo>
                  <a:lnTo>
                    <a:pt x="918" y="250"/>
                  </a:lnTo>
                  <a:lnTo>
                    <a:pt x="918" y="250"/>
                  </a:lnTo>
                  <a:lnTo>
                    <a:pt x="922" y="252"/>
                  </a:lnTo>
                  <a:lnTo>
                    <a:pt x="926" y="252"/>
                  </a:lnTo>
                  <a:lnTo>
                    <a:pt x="926" y="252"/>
                  </a:lnTo>
                  <a:lnTo>
                    <a:pt x="930" y="252"/>
                  </a:lnTo>
                  <a:lnTo>
                    <a:pt x="930" y="252"/>
                  </a:lnTo>
                  <a:lnTo>
                    <a:pt x="936" y="252"/>
                  </a:lnTo>
                  <a:lnTo>
                    <a:pt x="936" y="252"/>
                  </a:lnTo>
                  <a:lnTo>
                    <a:pt x="938" y="252"/>
                  </a:lnTo>
                  <a:lnTo>
                    <a:pt x="938" y="252"/>
                  </a:lnTo>
                  <a:lnTo>
                    <a:pt x="944" y="254"/>
                  </a:lnTo>
                  <a:lnTo>
                    <a:pt x="948" y="256"/>
                  </a:lnTo>
                  <a:lnTo>
                    <a:pt x="952" y="260"/>
                  </a:lnTo>
                  <a:lnTo>
                    <a:pt x="956" y="262"/>
                  </a:lnTo>
                  <a:lnTo>
                    <a:pt x="956" y="262"/>
                  </a:lnTo>
                  <a:lnTo>
                    <a:pt x="962" y="262"/>
                  </a:lnTo>
                  <a:lnTo>
                    <a:pt x="962" y="262"/>
                  </a:lnTo>
                  <a:lnTo>
                    <a:pt x="970" y="262"/>
                  </a:lnTo>
                  <a:lnTo>
                    <a:pt x="980" y="260"/>
                  </a:lnTo>
                  <a:lnTo>
                    <a:pt x="990" y="256"/>
                  </a:lnTo>
                  <a:lnTo>
                    <a:pt x="998" y="252"/>
                  </a:lnTo>
                  <a:lnTo>
                    <a:pt x="1006" y="248"/>
                  </a:lnTo>
                  <a:lnTo>
                    <a:pt x="1010" y="242"/>
                  </a:lnTo>
                  <a:lnTo>
                    <a:pt x="1010" y="236"/>
                  </a:lnTo>
                  <a:lnTo>
                    <a:pt x="1006" y="230"/>
                  </a:lnTo>
                  <a:lnTo>
                    <a:pt x="1006" y="230"/>
                  </a:lnTo>
                  <a:lnTo>
                    <a:pt x="996" y="220"/>
                  </a:lnTo>
                  <a:lnTo>
                    <a:pt x="992" y="216"/>
                  </a:lnTo>
                  <a:lnTo>
                    <a:pt x="990" y="208"/>
                  </a:lnTo>
                  <a:lnTo>
                    <a:pt x="990" y="208"/>
                  </a:lnTo>
                  <a:lnTo>
                    <a:pt x="972" y="206"/>
                  </a:lnTo>
                  <a:lnTo>
                    <a:pt x="962" y="202"/>
                  </a:lnTo>
                  <a:lnTo>
                    <a:pt x="956" y="198"/>
                  </a:lnTo>
                  <a:lnTo>
                    <a:pt x="956" y="198"/>
                  </a:lnTo>
                  <a:lnTo>
                    <a:pt x="952" y="192"/>
                  </a:lnTo>
                  <a:lnTo>
                    <a:pt x="950" y="186"/>
                  </a:lnTo>
                  <a:lnTo>
                    <a:pt x="946" y="182"/>
                  </a:lnTo>
                  <a:lnTo>
                    <a:pt x="942" y="180"/>
                  </a:lnTo>
                  <a:lnTo>
                    <a:pt x="942" y="180"/>
                  </a:lnTo>
                  <a:lnTo>
                    <a:pt x="934" y="182"/>
                  </a:lnTo>
                  <a:lnTo>
                    <a:pt x="934" y="182"/>
                  </a:lnTo>
                  <a:lnTo>
                    <a:pt x="924" y="184"/>
                  </a:lnTo>
                  <a:lnTo>
                    <a:pt x="912" y="186"/>
                  </a:lnTo>
                  <a:lnTo>
                    <a:pt x="912" y="186"/>
                  </a:lnTo>
                  <a:lnTo>
                    <a:pt x="906" y="184"/>
                  </a:lnTo>
                  <a:lnTo>
                    <a:pt x="904" y="182"/>
                  </a:lnTo>
                  <a:lnTo>
                    <a:pt x="902" y="178"/>
                  </a:lnTo>
                  <a:lnTo>
                    <a:pt x="902" y="178"/>
                  </a:lnTo>
                  <a:lnTo>
                    <a:pt x="904" y="172"/>
                  </a:lnTo>
                  <a:lnTo>
                    <a:pt x="904" y="168"/>
                  </a:lnTo>
                  <a:lnTo>
                    <a:pt x="904" y="166"/>
                  </a:lnTo>
                  <a:lnTo>
                    <a:pt x="900" y="162"/>
                  </a:lnTo>
                  <a:lnTo>
                    <a:pt x="900" y="162"/>
                  </a:lnTo>
                  <a:lnTo>
                    <a:pt x="890" y="158"/>
                  </a:lnTo>
                  <a:lnTo>
                    <a:pt x="880" y="154"/>
                  </a:lnTo>
                  <a:lnTo>
                    <a:pt x="880" y="154"/>
                  </a:lnTo>
                  <a:lnTo>
                    <a:pt x="876" y="150"/>
                  </a:lnTo>
                  <a:lnTo>
                    <a:pt x="872" y="146"/>
                  </a:lnTo>
                  <a:lnTo>
                    <a:pt x="868" y="142"/>
                  </a:lnTo>
                  <a:lnTo>
                    <a:pt x="862" y="138"/>
                  </a:lnTo>
                  <a:lnTo>
                    <a:pt x="862" y="138"/>
                  </a:lnTo>
                  <a:lnTo>
                    <a:pt x="856" y="136"/>
                  </a:lnTo>
                  <a:lnTo>
                    <a:pt x="856" y="136"/>
                  </a:lnTo>
                  <a:lnTo>
                    <a:pt x="846" y="138"/>
                  </a:lnTo>
                  <a:lnTo>
                    <a:pt x="836" y="142"/>
                  </a:lnTo>
                  <a:lnTo>
                    <a:pt x="826" y="144"/>
                  </a:lnTo>
                  <a:lnTo>
                    <a:pt x="818" y="146"/>
                  </a:lnTo>
                  <a:lnTo>
                    <a:pt x="818" y="146"/>
                  </a:lnTo>
                  <a:lnTo>
                    <a:pt x="818" y="146"/>
                  </a:lnTo>
                  <a:lnTo>
                    <a:pt x="818" y="146"/>
                  </a:lnTo>
                  <a:lnTo>
                    <a:pt x="814" y="146"/>
                  </a:lnTo>
                  <a:lnTo>
                    <a:pt x="812" y="144"/>
                  </a:lnTo>
                  <a:lnTo>
                    <a:pt x="810" y="142"/>
                  </a:lnTo>
                  <a:lnTo>
                    <a:pt x="806" y="142"/>
                  </a:lnTo>
                  <a:lnTo>
                    <a:pt x="806" y="142"/>
                  </a:lnTo>
                  <a:lnTo>
                    <a:pt x="806" y="142"/>
                  </a:lnTo>
                  <a:lnTo>
                    <a:pt x="806" y="142"/>
                  </a:lnTo>
                  <a:lnTo>
                    <a:pt x="800" y="142"/>
                  </a:lnTo>
                  <a:lnTo>
                    <a:pt x="796" y="144"/>
                  </a:lnTo>
                  <a:lnTo>
                    <a:pt x="786" y="150"/>
                  </a:lnTo>
                  <a:lnTo>
                    <a:pt x="778" y="158"/>
                  </a:lnTo>
                  <a:lnTo>
                    <a:pt x="768" y="164"/>
                  </a:lnTo>
                  <a:lnTo>
                    <a:pt x="768" y="164"/>
                  </a:lnTo>
                  <a:lnTo>
                    <a:pt x="752" y="168"/>
                  </a:lnTo>
                  <a:lnTo>
                    <a:pt x="738" y="170"/>
                  </a:lnTo>
                  <a:lnTo>
                    <a:pt x="738" y="170"/>
                  </a:lnTo>
                  <a:lnTo>
                    <a:pt x="736" y="170"/>
                  </a:lnTo>
                  <a:lnTo>
                    <a:pt x="736" y="170"/>
                  </a:lnTo>
                  <a:lnTo>
                    <a:pt x="732" y="170"/>
                  </a:lnTo>
                  <a:lnTo>
                    <a:pt x="728" y="168"/>
                  </a:lnTo>
                  <a:lnTo>
                    <a:pt x="728" y="168"/>
                  </a:lnTo>
                  <a:lnTo>
                    <a:pt x="718" y="166"/>
                  </a:lnTo>
                  <a:lnTo>
                    <a:pt x="718" y="166"/>
                  </a:lnTo>
                  <a:lnTo>
                    <a:pt x="716" y="166"/>
                  </a:lnTo>
                  <a:lnTo>
                    <a:pt x="716" y="166"/>
                  </a:lnTo>
                  <a:lnTo>
                    <a:pt x="710" y="168"/>
                  </a:lnTo>
                  <a:lnTo>
                    <a:pt x="706" y="174"/>
                  </a:lnTo>
                  <a:lnTo>
                    <a:pt x="704" y="178"/>
                  </a:lnTo>
                  <a:lnTo>
                    <a:pt x="700" y="182"/>
                  </a:lnTo>
                  <a:lnTo>
                    <a:pt x="700" y="182"/>
                  </a:lnTo>
                  <a:lnTo>
                    <a:pt x="694" y="186"/>
                  </a:lnTo>
                  <a:lnTo>
                    <a:pt x="688" y="186"/>
                  </a:lnTo>
                  <a:lnTo>
                    <a:pt x="688" y="186"/>
                  </a:lnTo>
                  <a:lnTo>
                    <a:pt x="684" y="186"/>
                  </a:lnTo>
                  <a:lnTo>
                    <a:pt x="684" y="186"/>
                  </a:lnTo>
                  <a:lnTo>
                    <a:pt x="678" y="184"/>
                  </a:lnTo>
                  <a:lnTo>
                    <a:pt x="678" y="184"/>
                  </a:lnTo>
                  <a:lnTo>
                    <a:pt x="674" y="184"/>
                  </a:lnTo>
                  <a:lnTo>
                    <a:pt x="674" y="184"/>
                  </a:lnTo>
                  <a:lnTo>
                    <a:pt x="672" y="198"/>
                  </a:lnTo>
                  <a:lnTo>
                    <a:pt x="670" y="210"/>
                  </a:lnTo>
                  <a:lnTo>
                    <a:pt x="666" y="216"/>
                  </a:lnTo>
                  <a:lnTo>
                    <a:pt x="662" y="220"/>
                  </a:lnTo>
                  <a:lnTo>
                    <a:pt x="656" y="224"/>
                  </a:lnTo>
                  <a:lnTo>
                    <a:pt x="648" y="224"/>
                  </a:lnTo>
                  <a:lnTo>
                    <a:pt x="648" y="224"/>
                  </a:lnTo>
                  <a:lnTo>
                    <a:pt x="646" y="224"/>
                  </a:lnTo>
                  <a:lnTo>
                    <a:pt x="646" y="224"/>
                  </a:lnTo>
                  <a:lnTo>
                    <a:pt x="642" y="234"/>
                  </a:lnTo>
                  <a:lnTo>
                    <a:pt x="640" y="238"/>
                  </a:lnTo>
                  <a:lnTo>
                    <a:pt x="636" y="244"/>
                  </a:lnTo>
                  <a:lnTo>
                    <a:pt x="636" y="244"/>
                  </a:lnTo>
                  <a:lnTo>
                    <a:pt x="620" y="256"/>
                  </a:lnTo>
                  <a:lnTo>
                    <a:pt x="604" y="268"/>
                  </a:lnTo>
                  <a:lnTo>
                    <a:pt x="604" y="268"/>
                  </a:lnTo>
                  <a:lnTo>
                    <a:pt x="578" y="284"/>
                  </a:lnTo>
                  <a:lnTo>
                    <a:pt x="554" y="300"/>
                  </a:lnTo>
                  <a:lnTo>
                    <a:pt x="554" y="300"/>
                  </a:lnTo>
                  <a:lnTo>
                    <a:pt x="542" y="308"/>
                  </a:lnTo>
                  <a:lnTo>
                    <a:pt x="528" y="314"/>
                  </a:lnTo>
                  <a:lnTo>
                    <a:pt x="514" y="322"/>
                  </a:lnTo>
                  <a:lnTo>
                    <a:pt x="510" y="326"/>
                  </a:lnTo>
                  <a:lnTo>
                    <a:pt x="508" y="330"/>
                  </a:lnTo>
                  <a:lnTo>
                    <a:pt x="508" y="330"/>
                  </a:lnTo>
                  <a:lnTo>
                    <a:pt x="506" y="336"/>
                  </a:lnTo>
                  <a:lnTo>
                    <a:pt x="506" y="342"/>
                  </a:lnTo>
                  <a:lnTo>
                    <a:pt x="508" y="346"/>
                  </a:lnTo>
                  <a:lnTo>
                    <a:pt x="508" y="352"/>
                  </a:lnTo>
                  <a:lnTo>
                    <a:pt x="508" y="352"/>
                  </a:lnTo>
                  <a:lnTo>
                    <a:pt x="504" y="358"/>
                  </a:lnTo>
                  <a:lnTo>
                    <a:pt x="502" y="364"/>
                  </a:lnTo>
                  <a:lnTo>
                    <a:pt x="498" y="368"/>
                  </a:lnTo>
                  <a:lnTo>
                    <a:pt x="496" y="374"/>
                  </a:lnTo>
                  <a:lnTo>
                    <a:pt x="496" y="374"/>
                  </a:lnTo>
                  <a:lnTo>
                    <a:pt x="498" y="378"/>
                  </a:lnTo>
                  <a:lnTo>
                    <a:pt x="502" y="380"/>
                  </a:lnTo>
                  <a:lnTo>
                    <a:pt x="506" y="384"/>
                  </a:lnTo>
                  <a:lnTo>
                    <a:pt x="508" y="388"/>
                  </a:lnTo>
                  <a:lnTo>
                    <a:pt x="508" y="388"/>
                  </a:lnTo>
                  <a:lnTo>
                    <a:pt x="506" y="392"/>
                  </a:lnTo>
                  <a:lnTo>
                    <a:pt x="504" y="398"/>
                  </a:lnTo>
                  <a:lnTo>
                    <a:pt x="502" y="402"/>
                  </a:lnTo>
                  <a:lnTo>
                    <a:pt x="502" y="408"/>
                  </a:lnTo>
                  <a:lnTo>
                    <a:pt x="502" y="408"/>
                  </a:lnTo>
                  <a:lnTo>
                    <a:pt x="506" y="412"/>
                  </a:lnTo>
                  <a:lnTo>
                    <a:pt x="510" y="418"/>
                  </a:lnTo>
                  <a:lnTo>
                    <a:pt x="514" y="420"/>
                  </a:lnTo>
                  <a:lnTo>
                    <a:pt x="520" y="422"/>
                  </a:lnTo>
                  <a:lnTo>
                    <a:pt x="520" y="422"/>
                  </a:lnTo>
                  <a:lnTo>
                    <a:pt x="520" y="422"/>
                  </a:lnTo>
                  <a:lnTo>
                    <a:pt x="520" y="422"/>
                  </a:lnTo>
                  <a:lnTo>
                    <a:pt x="528" y="420"/>
                  </a:lnTo>
                  <a:lnTo>
                    <a:pt x="536" y="416"/>
                  </a:lnTo>
                  <a:lnTo>
                    <a:pt x="550" y="406"/>
                  </a:lnTo>
                  <a:lnTo>
                    <a:pt x="550" y="406"/>
                  </a:lnTo>
                  <a:lnTo>
                    <a:pt x="560" y="398"/>
                  </a:lnTo>
                  <a:lnTo>
                    <a:pt x="566" y="394"/>
                  </a:lnTo>
                  <a:lnTo>
                    <a:pt x="572" y="392"/>
                  </a:lnTo>
                  <a:lnTo>
                    <a:pt x="572" y="392"/>
                  </a:lnTo>
                  <a:lnTo>
                    <a:pt x="574" y="392"/>
                  </a:lnTo>
                  <a:lnTo>
                    <a:pt x="574" y="392"/>
                  </a:lnTo>
                  <a:lnTo>
                    <a:pt x="578" y="396"/>
                  </a:lnTo>
                  <a:lnTo>
                    <a:pt x="578" y="400"/>
                  </a:lnTo>
                  <a:lnTo>
                    <a:pt x="578" y="406"/>
                  </a:lnTo>
                  <a:lnTo>
                    <a:pt x="576" y="410"/>
                  </a:lnTo>
                  <a:lnTo>
                    <a:pt x="576" y="410"/>
                  </a:lnTo>
                  <a:lnTo>
                    <a:pt x="570" y="414"/>
                  </a:lnTo>
                  <a:lnTo>
                    <a:pt x="568" y="416"/>
                  </a:lnTo>
                  <a:lnTo>
                    <a:pt x="570" y="420"/>
                  </a:lnTo>
                  <a:lnTo>
                    <a:pt x="570" y="420"/>
                  </a:lnTo>
                  <a:lnTo>
                    <a:pt x="570" y="422"/>
                  </a:lnTo>
                  <a:lnTo>
                    <a:pt x="574" y="424"/>
                  </a:lnTo>
                  <a:lnTo>
                    <a:pt x="578" y="426"/>
                  </a:lnTo>
                  <a:lnTo>
                    <a:pt x="578" y="426"/>
                  </a:lnTo>
                  <a:lnTo>
                    <a:pt x="582" y="430"/>
                  </a:lnTo>
                  <a:lnTo>
                    <a:pt x="584" y="434"/>
                  </a:lnTo>
                  <a:lnTo>
                    <a:pt x="582" y="438"/>
                  </a:lnTo>
                  <a:lnTo>
                    <a:pt x="582" y="444"/>
                  </a:lnTo>
                  <a:lnTo>
                    <a:pt x="582" y="444"/>
                  </a:lnTo>
                  <a:lnTo>
                    <a:pt x="586" y="446"/>
                  </a:lnTo>
                  <a:lnTo>
                    <a:pt x="588" y="450"/>
                  </a:lnTo>
                  <a:lnTo>
                    <a:pt x="588" y="450"/>
                  </a:lnTo>
                  <a:lnTo>
                    <a:pt x="588" y="456"/>
                  </a:lnTo>
                  <a:lnTo>
                    <a:pt x="586" y="462"/>
                  </a:lnTo>
                  <a:lnTo>
                    <a:pt x="586" y="462"/>
                  </a:lnTo>
                  <a:lnTo>
                    <a:pt x="588" y="468"/>
                  </a:lnTo>
                  <a:lnTo>
                    <a:pt x="588" y="470"/>
                  </a:lnTo>
                  <a:lnTo>
                    <a:pt x="592" y="470"/>
                  </a:lnTo>
                  <a:lnTo>
                    <a:pt x="592" y="470"/>
                  </a:lnTo>
                  <a:lnTo>
                    <a:pt x="600" y="468"/>
                  </a:lnTo>
                  <a:lnTo>
                    <a:pt x="600" y="468"/>
                  </a:lnTo>
                  <a:lnTo>
                    <a:pt x="606" y="466"/>
                  </a:lnTo>
                  <a:lnTo>
                    <a:pt x="610" y="464"/>
                  </a:lnTo>
                  <a:lnTo>
                    <a:pt x="616" y="456"/>
                  </a:lnTo>
                  <a:lnTo>
                    <a:pt x="616" y="456"/>
                  </a:lnTo>
                  <a:lnTo>
                    <a:pt x="622" y="454"/>
                  </a:lnTo>
                  <a:lnTo>
                    <a:pt x="626" y="452"/>
                  </a:lnTo>
                  <a:lnTo>
                    <a:pt x="636" y="450"/>
                  </a:lnTo>
                  <a:lnTo>
                    <a:pt x="636" y="450"/>
                  </a:lnTo>
                  <a:lnTo>
                    <a:pt x="642" y="448"/>
                  </a:lnTo>
                  <a:lnTo>
                    <a:pt x="644" y="444"/>
                  </a:lnTo>
                  <a:lnTo>
                    <a:pt x="644" y="440"/>
                  </a:lnTo>
                  <a:lnTo>
                    <a:pt x="644" y="434"/>
                  </a:lnTo>
                  <a:lnTo>
                    <a:pt x="642" y="424"/>
                  </a:lnTo>
                  <a:lnTo>
                    <a:pt x="644" y="418"/>
                  </a:lnTo>
                  <a:lnTo>
                    <a:pt x="646" y="414"/>
                  </a:lnTo>
                  <a:lnTo>
                    <a:pt x="646" y="414"/>
                  </a:lnTo>
                  <a:lnTo>
                    <a:pt x="650" y="410"/>
                  </a:lnTo>
                  <a:lnTo>
                    <a:pt x="656" y="406"/>
                  </a:lnTo>
                  <a:lnTo>
                    <a:pt x="666" y="400"/>
                  </a:lnTo>
                  <a:lnTo>
                    <a:pt x="668" y="396"/>
                  </a:lnTo>
                  <a:lnTo>
                    <a:pt x="670" y="394"/>
                  </a:lnTo>
                  <a:lnTo>
                    <a:pt x="666" y="390"/>
                  </a:lnTo>
                  <a:lnTo>
                    <a:pt x="658" y="386"/>
                  </a:lnTo>
                  <a:lnTo>
                    <a:pt x="658" y="386"/>
                  </a:lnTo>
                  <a:lnTo>
                    <a:pt x="662" y="382"/>
                  </a:lnTo>
                  <a:lnTo>
                    <a:pt x="666" y="382"/>
                  </a:lnTo>
                  <a:lnTo>
                    <a:pt x="666" y="382"/>
                  </a:lnTo>
                  <a:lnTo>
                    <a:pt x="672" y="382"/>
                  </a:lnTo>
                  <a:lnTo>
                    <a:pt x="672" y="382"/>
                  </a:lnTo>
                  <a:lnTo>
                    <a:pt x="678" y="384"/>
                  </a:lnTo>
                  <a:lnTo>
                    <a:pt x="678" y="384"/>
                  </a:lnTo>
                  <a:lnTo>
                    <a:pt x="682" y="382"/>
                  </a:lnTo>
                  <a:lnTo>
                    <a:pt x="686" y="380"/>
                  </a:lnTo>
                  <a:lnTo>
                    <a:pt x="686" y="380"/>
                  </a:lnTo>
                  <a:lnTo>
                    <a:pt x="686" y="378"/>
                  </a:lnTo>
                  <a:lnTo>
                    <a:pt x="686" y="374"/>
                  </a:lnTo>
                  <a:lnTo>
                    <a:pt x="682" y="370"/>
                  </a:lnTo>
                  <a:lnTo>
                    <a:pt x="670" y="362"/>
                  </a:lnTo>
                  <a:lnTo>
                    <a:pt x="670" y="362"/>
                  </a:lnTo>
                  <a:lnTo>
                    <a:pt x="666" y="358"/>
                  </a:lnTo>
                  <a:lnTo>
                    <a:pt x="664" y="354"/>
                  </a:lnTo>
                  <a:lnTo>
                    <a:pt x="664" y="348"/>
                  </a:lnTo>
                  <a:lnTo>
                    <a:pt x="668" y="342"/>
                  </a:lnTo>
                  <a:lnTo>
                    <a:pt x="668" y="342"/>
                  </a:lnTo>
                  <a:lnTo>
                    <a:pt x="674" y="330"/>
                  </a:lnTo>
                  <a:lnTo>
                    <a:pt x="678" y="318"/>
                  </a:lnTo>
                  <a:lnTo>
                    <a:pt x="678" y="318"/>
                  </a:lnTo>
                  <a:lnTo>
                    <a:pt x="692" y="314"/>
                  </a:lnTo>
                  <a:lnTo>
                    <a:pt x="704" y="310"/>
                  </a:lnTo>
                  <a:lnTo>
                    <a:pt x="704" y="310"/>
                  </a:lnTo>
                  <a:lnTo>
                    <a:pt x="712" y="308"/>
                  </a:lnTo>
                  <a:lnTo>
                    <a:pt x="716" y="304"/>
                  </a:lnTo>
                  <a:lnTo>
                    <a:pt x="722" y="294"/>
                  </a:lnTo>
                  <a:lnTo>
                    <a:pt x="722" y="294"/>
                  </a:lnTo>
                  <a:lnTo>
                    <a:pt x="736" y="276"/>
                  </a:lnTo>
                  <a:lnTo>
                    <a:pt x="754" y="260"/>
                  </a:lnTo>
                  <a:lnTo>
                    <a:pt x="754" y="260"/>
                  </a:lnTo>
                  <a:lnTo>
                    <a:pt x="762" y="258"/>
                  </a:lnTo>
                  <a:lnTo>
                    <a:pt x="770" y="256"/>
                  </a:lnTo>
                  <a:lnTo>
                    <a:pt x="770" y="256"/>
                  </a:lnTo>
                  <a:lnTo>
                    <a:pt x="778" y="258"/>
                  </a:lnTo>
                  <a:lnTo>
                    <a:pt x="784" y="262"/>
                  </a:lnTo>
                  <a:lnTo>
                    <a:pt x="786" y="266"/>
                  </a:lnTo>
                  <a:lnTo>
                    <a:pt x="786" y="270"/>
                  </a:lnTo>
                  <a:lnTo>
                    <a:pt x="786" y="274"/>
                  </a:lnTo>
                  <a:lnTo>
                    <a:pt x="786" y="274"/>
                  </a:lnTo>
                  <a:lnTo>
                    <a:pt x="780" y="280"/>
                  </a:lnTo>
                  <a:lnTo>
                    <a:pt x="774" y="286"/>
                  </a:lnTo>
                  <a:lnTo>
                    <a:pt x="758" y="294"/>
                  </a:lnTo>
                  <a:lnTo>
                    <a:pt x="742" y="302"/>
                  </a:lnTo>
                  <a:lnTo>
                    <a:pt x="734" y="306"/>
                  </a:lnTo>
                  <a:lnTo>
                    <a:pt x="728" y="312"/>
                  </a:lnTo>
                  <a:lnTo>
                    <a:pt x="728" y="312"/>
                  </a:lnTo>
                  <a:lnTo>
                    <a:pt x="726" y="316"/>
                  </a:lnTo>
                  <a:lnTo>
                    <a:pt x="724" y="322"/>
                  </a:lnTo>
                  <a:lnTo>
                    <a:pt x="724" y="334"/>
                  </a:lnTo>
                  <a:lnTo>
                    <a:pt x="724" y="334"/>
                  </a:lnTo>
                  <a:lnTo>
                    <a:pt x="722" y="346"/>
                  </a:lnTo>
                  <a:lnTo>
                    <a:pt x="718" y="356"/>
                  </a:lnTo>
                  <a:lnTo>
                    <a:pt x="718" y="356"/>
                  </a:lnTo>
                  <a:lnTo>
                    <a:pt x="714" y="366"/>
                  </a:lnTo>
                  <a:lnTo>
                    <a:pt x="712" y="372"/>
                  </a:lnTo>
                  <a:lnTo>
                    <a:pt x="714" y="376"/>
                  </a:lnTo>
                  <a:lnTo>
                    <a:pt x="714" y="376"/>
                  </a:lnTo>
                  <a:lnTo>
                    <a:pt x="720" y="378"/>
                  </a:lnTo>
                  <a:lnTo>
                    <a:pt x="726" y="380"/>
                  </a:lnTo>
                  <a:lnTo>
                    <a:pt x="738" y="382"/>
                  </a:lnTo>
                  <a:lnTo>
                    <a:pt x="738" y="382"/>
                  </a:lnTo>
                  <a:lnTo>
                    <a:pt x="748" y="384"/>
                  </a:lnTo>
                  <a:lnTo>
                    <a:pt x="748" y="384"/>
                  </a:lnTo>
                  <a:lnTo>
                    <a:pt x="752" y="384"/>
                  </a:lnTo>
                  <a:lnTo>
                    <a:pt x="758" y="382"/>
                  </a:lnTo>
                  <a:lnTo>
                    <a:pt x="758" y="382"/>
                  </a:lnTo>
                  <a:lnTo>
                    <a:pt x="770" y="376"/>
                  </a:lnTo>
                  <a:lnTo>
                    <a:pt x="782" y="372"/>
                  </a:lnTo>
                  <a:lnTo>
                    <a:pt x="782" y="372"/>
                  </a:lnTo>
                  <a:lnTo>
                    <a:pt x="790" y="370"/>
                  </a:lnTo>
                  <a:lnTo>
                    <a:pt x="798" y="368"/>
                  </a:lnTo>
                  <a:lnTo>
                    <a:pt x="798" y="368"/>
                  </a:lnTo>
                  <a:lnTo>
                    <a:pt x="804" y="370"/>
                  </a:lnTo>
                  <a:lnTo>
                    <a:pt x="806" y="370"/>
                  </a:lnTo>
                  <a:lnTo>
                    <a:pt x="806" y="370"/>
                  </a:lnTo>
                  <a:lnTo>
                    <a:pt x="810" y="374"/>
                  </a:lnTo>
                  <a:lnTo>
                    <a:pt x="810" y="380"/>
                  </a:lnTo>
                  <a:lnTo>
                    <a:pt x="810" y="392"/>
                  </a:lnTo>
                  <a:lnTo>
                    <a:pt x="810" y="392"/>
                  </a:lnTo>
                  <a:lnTo>
                    <a:pt x="806" y="392"/>
                  </a:lnTo>
                  <a:lnTo>
                    <a:pt x="806" y="392"/>
                  </a:lnTo>
                  <a:lnTo>
                    <a:pt x="790" y="390"/>
                  </a:lnTo>
                  <a:lnTo>
                    <a:pt x="790" y="390"/>
                  </a:lnTo>
                  <a:lnTo>
                    <a:pt x="772" y="388"/>
                  </a:lnTo>
                  <a:lnTo>
                    <a:pt x="772" y="388"/>
                  </a:lnTo>
                  <a:lnTo>
                    <a:pt x="762" y="388"/>
                  </a:lnTo>
                  <a:lnTo>
                    <a:pt x="762" y="388"/>
                  </a:lnTo>
                  <a:lnTo>
                    <a:pt x="754" y="390"/>
                  </a:lnTo>
                  <a:lnTo>
                    <a:pt x="748" y="394"/>
                  </a:lnTo>
                  <a:lnTo>
                    <a:pt x="746" y="398"/>
                  </a:lnTo>
                  <a:lnTo>
                    <a:pt x="746" y="402"/>
                  </a:lnTo>
                  <a:lnTo>
                    <a:pt x="746" y="412"/>
                  </a:lnTo>
                  <a:lnTo>
                    <a:pt x="748" y="422"/>
                  </a:lnTo>
                  <a:lnTo>
                    <a:pt x="748" y="422"/>
                  </a:lnTo>
                  <a:lnTo>
                    <a:pt x="748" y="428"/>
                  </a:lnTo>
                  <a:lnTo>
                    <a:pt x="748" y="434"/>
                  </a:lnTo>
                  <a:lnTo>
                    <a:pt x="744" y="438"/>
                  </a:lnTo>
                  <a:lnTo>
                    <a:pt x="740" y="440"/>
                  </a:lnTo>
                  <a:lnTo>
                    <a:pt x="736" y="440"/>
                  </a:lnTo>
                  <a:lnTo>
                    <a:pt x="736" y="440"/>
                  </a:lnTo>
                  <a:lnTo>
                    <a:pt x="736" y="440"/>
                  </a:lnTo>
                  <a:lnTo>
                    <a:pt x="736" y="440"/>
                  </a:lnTo>
                  <a:lnTo>
                    <a:pt x="734" y="440"/>
                  </a:lnTo>
                  <a:lnTo>
                    <a:pt x="732" y="438"/>
                  </a:lnTo>
                  <a:lnTo>
                    <a:pt x="730" y="434"/>
                  </a:lnTo>
                  <a:lnTo>
                    <a:pt x="730" y="428"/>
                  </a:lnTo>
                  <a:lnTo>
                    <a:pt x="728" y="424"/>
                  </a:lnTo>
                  <a:lnTo>
                    <a:pt x="728" y="424"/>
                  </a:lnTo>
                  <a:lnTo>
                    <a:pt x="724" y="420"/>
                  </a:lnTo>
                  <a:lnTo>
                    <a:pt x="720" y="420"/>
                  </a:lnTo>
                  <a:lnTo>
                    <a:pt x="720" y="420"/>
                  </a:lnTo>
                  <a:lnTo>
                    <a:pt x="714" y="420"/>
                  </a:lnTo>
                  <a:lnTo>
                    <a:pt x="708" y="424"/>
                  </a:lnTo>
                  <a:lnTo>
                    <a:pt x="708" y="424"/>
                  </a:lnTo>
                  <a:lnTo>
                    <a:pt x="704" y="428"/>
                  </a:lnTo>
                  <a:lnTo>
                    <a:pt x="700" y="432"/>
                  </a:lnTo>
                  <a:lnTo>
                    <a:pt x="700" y="432"/>
                  </a:lnTo>
                  <a:lnTo>
                    <a:pt x="694" y="436"/>
                  </a:lnTo>
                  <a:lnTo>
                    <a:pt x="692" y="438"/>
                  </a:lnTo>
                  <a:lnTo>
                    <a:pt x="690" y="440"/>
                  </a:lnTo>
                  <a:lnTo>
                    <a:pt x="690" y="440"/>
                  </a:lnTo>
                  <a:lnTo>
                    <a:pt x="690" y="442"/>
                  </a:lnTo>
                  <a:lnTo>
                    <a:pt x="690" y="444"/>
                  </a:lnTo>
                  <a:lnTo>
                    <a:pt x="694" y="448"/>
                  </a:lnTo>
                  <a:lnTo>
                    <a:pt x="694" y="448"/>
                  </a:lnTo>
                  <a:lnTo>
                    <a:pt x="694" y="458"/>
                  </a:lnTo>
                  <a:lnTo>
                    <a:pt x="694" y="458"/>
                  </a:lnTo>
                  <a:lnTo>
                    <a:pt x="692" y="468"/>
                  </a:lnTo>
                  <a:lnTo>
                    <a:pt x="692" y="472"/>
                  </a:lnTo>
                  <a:lnTo>
                    <a:pt x="690" y="476"/>
                  </a:lnTo>
                  <a:lnTo>
                    <a:pt x="690" y="476"/>
                  </a:lnTo>
                  <a:lnTo>
                    <a:pt x="684" y="480"/>
                  </a:lnTo>
                  <a:lnTo>
                    <a:pt x="680" y="480"/>
                  </a:lnTo>
                  <a:lnTo>
                    <a:pt x="680" y="480"/>
                  </a:lnTo>
                  <a:lnTo>
                    <a:pt x="678" y="480"/>
                  </a:lnTo>
                  <a:lnTo>
                    <a:pt x="678" y="480"/>
                  </a:lnTo>
                  <a:lnTo>
                    <a:pt x="678" y="480"/>
                  </a:lnTo>
                  <a:lnTo>
                    <a:pt x="678" y="480"/>
                  </a:lnTo>
                  <a:lnTo>
                    <a:pt x="670" y="482"/>
                  </a:lnTo>
                  <a:lnTo>
                    <a:pt x="670" y="482"/>
                  </a:lnTo>
                  <a:lnTo>
                    <a:pt x="666" y="484"/>
                  </a:lnTo>
                  <a:lnTo>
                    <a:pt x="664" y="488"/>
                  </a:lnTo>
                  <a:lnTo>
                    <a:pt x="660" y="498"/>
                  </a:lnTo>
                  <a:lnTo>
                    <a:pt x="660" y="498"/>
                  </a:lnTo>
                  <a:lnTo>
                    <a:pt x="654" y="496"/>
                  </a:lnTo>
                  <a:lnTo>
                    <a:pt x="648" y="492"/>
                  </a:lnTo>
                  <a:lnTo>
                    <a:pt x="648" y="492"/>
                  </a:lnTo>
                  <a:lnTo>
                    <a:pt x="646" y="490"/>
                  </a:lnTo>
                  <a:lnTo>
                    <a:pt x="646" y="488"/>
                  </a:lnTo>
                  <a:lnTo>
                    <a:pt x="648" y="482"/>
                  </a:lnTo>
                  <a:lnTo>
                    <a:pt x="648" y="482"/>
                  </a:lnTo>
                  <a:lnTo>
                    <a:pt x="648" y="476"/>
                  </a:lnTo>
                  <a:lnTo>
                    <a:pt x="646" y="474"/>
                  </a:lnTo>
                  <a:lnTo>
                    <a:pt x="644" y="472"/>
                  </a:lnTo>
                  <a:lnTo>
                    <a:pt x="640" y="472"/>
                  </a:lnTo>
                  <a:lnTo>
                    <a:pt x="640" y="472"/>
                  </a:lnTo>
                  <a:lnTo>
                    <a:pt x="632" y="472"/>
                  </a:lnTo>
                  <a:lnTo>
                    <a:pt x="632" y="472"/>
                  </a:lnTo>
                  <a:lnTo>
                    <a:pt x="626" y="474"/>
                  </a:lnTo>
                  <a:lnTo>
                    <a:pt x="622" y="478"/>
                  </a:lnTo>
                  <a:lnTo>
                    <a:pt x="612" y="486"/>
                  </a:lnTo>
                  <a:lnTo>
                    <a:pt x="602" y="496"/>
                  </a:lnTo>
                  <a:lnTo>
                    <a:pt x="596" y="498"/>
                  </a:lnTo>
                  <a:lnTo>
                    <a:pt x="588" y="500"/>
                  </a:lnTo>
                  <a:lnTo>
                    <a:pt x="588" y="500"/>
                  </a:lnTo>
                  <a:lnTo>
                    <a:pt x="584" y="492"/>
                  </a:lnTo>
                  <a:lnTo>
                    <a:pt x="576" y="490"/>
                  </a:lnTo>
                  <a:lnTo>
                    <a:pt x="576" y="490"/>
                  </a:lnTo>
                  <a:lnTo>
                    <a:pt x="572" y="490"/>
                  </a:lnTo>
                  <a:lnTo>
                    <a:pt x="566" y="492"/>
                  </a:lnTo>
                  <a:lnTo>
                    <a:pt x="554" y="502"/>
                  </a:lnTo>
                  <a:lnTo>
                    <a:pt x="554" y="502"/>
                  </a:lnTo>
                  <a:lnTo>
                    <a:pt x="546" y="496"/>
                  </a:lnTo>
                  <a:lnTo>
                    <a:pt x="538" y="490"/>
                  </a:lnTo>
                  <a:lnTo>
                    <a:pt x="536" y="484"/>
                  </a:lnTo>
                  <a:lnTo>
                    <a:pt x="536" y="480"/>
                  </a:lnTo>
                  <a:lnTo>
                    <a:pt x="538" y="476"/>
                  </a:lnTo>
                  <a:lnTo>
                    <a:pt x="542" y="472"/>
                  </a:lnTo>
                  <a:lnTo>
                    <a:pt x="542" y="472"/>
                  </a:lnTo>
                  <a:lnTo>
                    <a:pt x="546" y="468"/>
                  </a:lnTo>
                  <a:lnTo>
                    <a:pt x="550" y="464"/>
                  </a:lnTo>
                  <a:lnTo>
                    <a:pt x="550" y="464"/>
                  </a:lnTo>
                  <a:lnTo>
                    <a:pt x="552" y="462"/>
                  </a:lnTo>
                  <a:lnTo>
                    <a:pt x="552" y="460"/>
                  </a:lnTo>
                  <a:lnTo>
                    <a:pt x="550" y="456"/>
                  </a:lnTo>
                  <a:lnTo>
                    <a:pt x="552" y="454"/>
                  </a:lnTo>
                  <a:lnTo>
                    <a:pt x="552" y="454"/>
                  </a:lnTo>
                  <a:lnTo>
                    <a:pt x="558" y="446"/>
                  </a:lnTo>
                  <a:lnTo>
                    <a:pt x="560" y="442"/>
                  </a:lnTo>
                  <a:lnTo>
                    <a:pt x="562" y="436"/>
                  </a:lnTo>
                  <a:lnTo>
                    <a:pt x="562" y="436"/>
                  </a:lnTo>
                  <a:lnTo>
                    <a:pt x="562" y="430"/>
                  </a:lnTo>
                  <a:lnTo>
                    <a:pt x="562" y="424"/>
                  </a:lnTo>
                  <a:lnTo>
                    <a:pt x="558" y="420"/>
                  </a:lnTo>
                  <a:lnTo>
                    <a:pt x="554" y="420"/>
                  </a:lnTo>
                  <a:lnTo>
                    <a:pt x="554" y="420"/>
                  </a:lnTo>
                  <a:lnTo>
                    <a:pt x="544" y="422"/>
                  </a:lnTo>
                  <a:lnTo>
                    <a:pt x="532" y="430"/>
                  </a:lnTo>
                  <a:lnTo>
                    <a:pt x="532" y="430"/>
                  </a:lnTo>
                  <a:lnTo>
                    <a:pt x="520" y="438"/>
                  </a:lnTo>
                  <a:lnTo>
                    <a:pt x="516" y="444"/>
                  </a:lnTo>
                  <a:lnTo>
                    <a:pt x="512" y="450"/>
                  </a:lnTo>
                  <a:lnTo>
                    <a:pt x="512" y="450"/>
                  </a:lnTo>
                  <a:lnTo>
                    <a:pt x="514" y="456"/>
                  </a:lnTo>
                  <a:lnTo>
                    <a:pt x="516" y="462"/>
                  </a:lnTo>
                  <a:lnTo>
                    <a:pt x="520" y="468"/>
                  </a:lnTo>
                  <a:lnTo>
                    <a:pt x="522" y="474"/>
                  </a:lnTo>
                  <a:lnTo>
                    <a:pt x="522" y="474"/>
                  </a:lnTo>
                  <a:lnTo>
                    <a:pt x="522" y="484"/>
                  </a:lnTo>
                  <a:lnTo>
                    <a:pt x="518" y="496"/>
                  </a:lnTo>
                  <a:lnTo>
                    <a:pt x="514" y="500"/>
                  </a:lnTo>
                  <a:lnTo>
                    <a:pt x="510" y="502"/>
                  </a:lnTo>
                  <a:lnTo>
                    <a:pt x="504" y="504"/>
                  </a:lnTo>
                  <a:lnTo>
                    <a:pt x="496" y="506"/>
                  </a:lnTo>
                  <a:lnTo>
                    <a:pt x="496" y="506"/>
                  </a:lnTo>
                  <a:lnTo>
                    <a:pt x="494" y="506"/>
                  </a:lnTo>
                  <a:lnTo>
                    <a:pt x="494" y="506"/>
                  </a:lnTo>
                  <a:lnTo>
                    <a:pt x="480" y="504"/>
                  </a:lnTo>
                  <a:lnTo>
                    <a:pt x="480" y="504"/>
                  </a:lnTo>
                  <a:lnTo>
                    <a:pt x="474" y="504"/>
                  </a:lnTo>
                  <a:lnTo>
                    <a:pt x="468" y="508"/>
                  </a:lnTo>
                  <a:lnTo>
                    <a:pt x="468" y="508"/>
                  </a:lnTo>
                  <a:lnTo>
                    <a:pt x="464" y="512"/>
                  </a:lnTo>
                  <a:lnTo>
                    <a:pt x="462" y="516"/>
                  </a:lnTo>
                  <a:lnTo>
                    <a:pt x="460" y="522"/>
                  </a:lnTo>
                  <a:lnTo>
                    <a:pt x="458" y="526"/>
                  </a:lnTo>
                  <a:lnTo>
                    <a:pt x="458" y="526"/>
                  </a:lnTo>
                  <a:lnTo>
                    <a:pt x="452" y="530"/>
                  </a:lnTo>
                  <a:lnTo>
                    <a:pt x="446" y="534"/>
                  </a:lnTo>
                  <a:lnTo>
                    <a:pt x="434" y="540"/>
                  </a:lnTo>
                  <a:lnTo>
                    <a:pt x="434" y="540"/>
                  </a:lnTo>
                  <a:lnTo>
                    <a:pt x="426" y="544"/>
                  </a:lnTo>
                  <a:lnTo>
                    <a:pt x="422" y="550"/>
                  </a:lnTo>
                  <a:lnTo>
                    <a:pt x="412" y="560"/>
                  </a:lnTo>
                  <a:lnTo>
                    <a:pt x="412" y="560"/>
                  </a:lnTo>
                  <a:lnTo>
                    <a:pt x="408" y="562"/>
                  </a:lnTo>
                  <a:lnTo>
                    <a:pt x="402" y="564"/>
                  </a:lnTo>
                  <a:lnTo>
                    <a:pt x="392" y="568"/>
                  </a:lnTo>
                  <a:lnTo>
                    <a:pt x="392" y="568"/>
                  </a:lnTo>
                  <a:lnTo>
                    <a:pt x="386" y="572"/>
                  </a:lnTo>
                  <a:lnTo>
                    <a:pt x="384" y="578"/>
                  </a:lnTo>
                  <a:lnTo>
                    <a:pt x="380" y="582"/>
                  </a:lnTo>
                  <a:lnTo>
                    <a:pt x="374" y="584"/>
                  </a:lnTo>
                  <a:lnTo>
                    <a:pt x="374" y="584"/>
                  </a:lnTo>
                  <a:lnTo>
                    <a:pt x="368" y="584"/>
                  </a:lnTo>
                  <a:lnTo>
                    <a:pt x="368" y="584"/>
                  </a:lnTo>
                  <a:lnTo>
                    <a:pt x="362" y="584"/>
                  </a:lnTo>
                  <a:lnTo>
                    <a:pt x="362" y="584"/>
                  </a:lnTo>
                  <a:lnTo>
                    <a:pt x="360" y="582"/>
                  </a:lnTo>
                  <a:lnTo>
                    <a:pt x="360" y="578"/>
                  </a:lnTo>
                  <a:lnTo>
                    <a:pt x="360" y="576"/>
                  </a:lnTo>
                  <a:lnTo>
                    <a:pt x="360" y="574"/>
                  </a:lnTo>
                  <a:lnTo>
                    <a:pt x="360" y="574"/>
                  </a:lnTo>
                  <a:lnTo>
                    <a:pt x="356" y="572"/>
                  </a:lnTo>
                  <a:lnTo>
                    <a:pt x="356" y="572"/>
                  </a:lnTo>
                  <a:lnTo>
                    <a:pt x="352" y="574"/>
                  </a:lnTo>
                  <a:lnTo>
                    <a:pt x="348" y="578"/>
                  </a:lnTo>
                  <a:lnTo>
                    <a:pt x="344" y="588"/>
                  </a:lnTo>
                  <a:lnTo>
                    <a:pt x="344" y="588"/>
                  </a:lnTo>
                  <a:lnTo>
                    <a:pt x="346" y="592"/>
                  </a:lnTo>
                  <a:lnTo>
                    <a:pt x="346" y="594"/>
                  </a:lnTo>
                  <a:lnTo>
                    <a:pt x="344" y="598"/>
                  </a:lnTo>
                  <a:lnTo>
                    <a:pt x="344" y="598"/>
                  </a:lnTo>
                  <a:lnTo>
                    <a:pt x="340" y="598"/>
                  </a:lnTo>
                  <a:lnTo>
                    <a:pt x="340" y="598"/>
                  </a:lnTo>
                  <a:lnTo>
                    <a:pt x="334" y="596"/>
                  </a:lnTo>
                  <a:lnTo>
                    <a:pt x="330" y="594"/>
                  </a:lnTo>
                  <a:lnTo>
                    <a:pt x="330" y="594"/>
                  </a:lnTo>
                  <a:lnTo>
                    <a:pt x="324" y="590"/>
                  </a:lnTo>
                  <a:lnTo>
                    <a:pt x="318" y="588"/>
                  </a:lnTo>
                  <a:lnTo>
                    <a:pt x="318" y="588"/>
                  </a:lnTo>
                  <a:lnTo>
                    <a:pt x="314" y="588"/>
                  </a:lnTo>
                  <a:lnTo>
                    <a:pt x="310" y="592"/>
                  </a:lnTo>
                  <a:lnTo>
                    <a:pt x="310" y="592"/>
                  </a:lnTo>
                  <a:lnTo>
                    <a:pt x="306" y="598"/>
                  </a:lnTo>
                  <a:lnTo>
                    <a:pt x="306" y="602"/>
                  </a:lnTo>
                  <a:lnTo>
                    <a:pt x="308" y="608"/>
                  </a:lnTo>
                  <a:lnTo>
                    <a:pt x="314" y="612"/>
                  </a:lnTo>
                  <a:lnTo>
                    <a:pt x="326" y="620"/>
                  </a:lnTo>
                  <a:lnTo>
                    <a:pt x="336" y="626"/>
                  </a:lnTo>
                  <a:lnTo>
                    <a:pt x="336" y="626"/>
                  </a:lnTo>
                  <a:lnTo>
                    <a:pt x="342" y="634"/>
                  </a:lnTo>
                  <a:lnTo>
                    <a:pt x="346" y="642"/>
                  </a:lnTo>
                  <a:lnTo>
                    <a:pt x="350" y="654"/>
                  </a:lnTo>
                  <a:lnTo>
                    <a:pt x="350" y="658"/>
                  </a:lnTo>
                  <a:lnTo>
                    <a:pt x="348" y="662"/>
                  </a:lnTo>
                  <a:lnTo>
                    <a:pt x="348" y="662"/>
                  </a:lnTo>
                  <a:lnTo>
                    <a:pt x="340" y="670"/>
                  </a:lnTo>
                  <a:lnTo>
                    <a:pt x="336" y="676"/>
                  </a:lnTo>
                  <a:lnTo>
                    <a:pt x="334" y="682"/>
                  </a:lnTo>
                  <a:lnTo>
                    <a:pt x="334" y="682"/>
                  </a:lnTo>
                  <a:lnTo>
                    <a:pt x="330" y="688"/>
                  </a:lnTo>
                  <a:lnTo>
                    <a:pt x="328" y="690"/>
                  </a:lnTo>
                  <a:lnTo>
                    <a:pt x="326" y="690"/>
                  </a:lnTo>
                  <a:lnTo>
                    <a:pt x="326" y="690"/>
                  </a:lnTo>
                  <a:lnTo>
                    <a:pt x="318" y="688"/>
                  </a:lnTo>
                  <a:lnTo>
                    <a:pt x="318" y="688"/>
                  </a:lnTo>
                  <a:lnTo>
                    <a:pt x="312" y="686"/>
                  </a:lnTo>
                  <a:lnTo>
                    <a:pt x="306" y="684"/>
                  </a:lnTo>
                  <a:lnTo>
                    <a:pt x="306" y="684"/>
                  </a:lnTo>
                  <a:lnTo>
                    <a:pt x="304" y="684"/>
                  </a:lnTo>
                  <a:lnTo>
                    <a:pt x="304" y="684"/>
                  </a:lnTo>
                  <a:lnTo>
                    <a:pt x="300" y="684"/>
                  </a:lnTo>
                  <a:lnTo>
                    <a:pt x="300" y="684"/>
                  </a:lnTo>
                  <a:lnTo>
                    <a:pt x="296" y="684"/>
                  </a:lnTo>
                  <a:lnTo>
                    <a:pt x="296" y="684"/>
                  </a:lnTo>
                  <a:lnTo>
                    <a:pt x="296" y="684"/>
                  </a:lnTo>
                  <a:lnTo>
                    <a:pt x="296" y="684"/>
                  </a:lnTo>
                  <a:lnTo>
                    <a:pt x="290" y="684"/>
                  </a:lnTo>
                  <a:lnTo>
                    <a:pt x="288" y="680"/>
                  </a:lnTo>
                  <a:lnTo>
                    <a:pt x="288" y="680"/>
                  </a:lnTo>
                  <a:lnTo>
                    <a:pt x="284" y="676"/>
                  </a:lnTo>
                  <a:lnTo>
                    <a:pt x="280" y="672"/>
                  </a:lnTo>
                  <a:lnTo>
                    <a:pt x="280" y="672"/>
                  </a:lnTo>
                  <a:lnTo>
                    <a:pt x="278" y="672"/>
                  </a:lnTo>
                  <a:lnTo>
                    <a:pt x="278" y="672"/>
                  </a:lnTo>
                  <a:lnTo>
                    <a:pt x="274" y="672"/>
                  </a:lnTo>
                  <a:lnTo>
                    <a:pt x="274" y="672"/>
                  </a:lnTo>
                  <a:lnTo>
                    <a:pt x="270" y="672"/>
                  </a:lnTo>
                  <a:lnTo>
                    <a:pt x="270" y="672"/>
                  </a:lnTo>
                  <a:lnTo>
                    <a:pt x="268" y="672"/>
                  </a:lnTo>
                  <a:lnTo>
                    <a:pt x="268" y="672"/>
                  </a:lnTo>
                  <a:lnTo>
                    <a:pt x="262" y="670"/>
                  </a:lnTo>
                  <a:lnTo>
                    <a:pt x="258" y="666"/>
                  </a:lnTo>
                  <a:lnTo>
                    <a:pt x="258" y="666"/>
                  </a:lnTo>
                  <a:lnTo>
                    <a:pt x="256" y="666"/>
                  </a:lnTo>
                  <a:lnTo>
                    <a:pt x="256" y="666"/>
                  </a:lnTo>
                  <a:lnTo>
                    <a:pt x="250" y="668"/>
                  </a:lnTo>
                  <a:lnTo>
                    <a:pt x="244" y="670"/>
                  </a:lnTo>
                  <a:lnTo>
                    <a:pt x="236" y="678"/>
                  </a:lnTo>
                  <a:lnTo>
                    <a:pt x="236" y="678"/>
                  </a:lnTo>
                  <a:lnTo>
                    <a:pt x="228" y="686"/>
                  </a:lnTo>
                  <a:lnTo>
                    <a:pt x="226" y="690"/>
                  </a:lnTo>
                  <a:lnTo>
                    <a:pt x="226" y="696"/>
                  </a:lnTo>
                  <a:lnTo>
                    <a:pt x="226" y="696"/>
                  </a:lnTo>
                  <a:lnTo>
                    <a:pt x="230" y="702"/>
                  </a:lnTo>
                  <a:lnTo>
                    <a:pt x="232" y="706"/>
                  </a:lnTo>
                  <a:lnTo>
                    <a:pt x="236" y="710"/>
                  </a:lnTo>
                  <a:lnTo>
                    <a:pt x="236" y="718"/>
                  </a:lnTo>
                  <a:lnTo>
                    <a:pt x="236" y="718"/>
                  </a:lnTo>
                  <a:lnTo>
                    <a:pt x="232" y="728"/>
                  </a:lnTo>
                  <a:lnTo>
                    <a:pt x="226" y="738"/>
                  </a:lnTo>
                  <a:lnTo>
                    <a:pt x="218" y="746"/>
                  </a:lnTo>
                  <a:lnTo>
                    <a:pt x="214" y="756"/>
                  </a:lnTo>
                  <a:lnTo>
                    <a:pt x="214" y="756"/>
                  </a:lnTo>
                  <a:lnTo>
                    <a:pt x="212" y="766"/>
                  </a:lnTo>
                  <a:lnTo>
                    <a:pt x="212" y="772"/>
                  </a:lnTo>
                  <a:lnTo>
                    <a:pt x="212" y="776"/>
                  </a:lnTo>
                  <a:lnTo>
                    <a:pt x="212" y="776"/>
                  </a:lnTo>
                  <a:lnTo>
                    <a:pt x="218" y="782"/>
                  </a:lnTo>
                  <a:lnTo>
                    <a:pt x="226" y="788"/>
                  </a:lnTo>
                  <a:lnTo>
                    <a:pt x="226" y="788"/>
                  </a:lnTo>
                  <a:lnTo>
                    <a:pt x="232" y="790"/>
                  </a:lnTo>
                  <a:lnTo>
                    <a:pt x="238" y="790"/>
                  </a:lnTo>
                  <a:lnTo>
                    <a:pt x="242" y="792"/>
                  </a:lnTo>
                  <a:lnTo>
                    <a:pt x="246" y="794"/>
                  </a:lnTo>
                  <a:lnTo>
                    <a:pt x="246" y="794"/>
                  </a:lnTo>
                  <a:lnTo>
                    <a:pt x="248" y="798"/>
                  </a:lnTo>
                  <a:lnTo>
                    <a:pt x="246" y="804"/>
                  </a:lnTo>
                  <a:lnTo>
                    <a:pt x="248" y="810"/>
                  </a:lnTo>
                  <a:lnTo>
                    <a:pt x="248" y="812"/>
                  </a:lnTo>
                  <a:lnTo>
                    <a:pt x="250" y="812"/>
                  </a:lnTo>
                  <a:lnTo>
                    <a:pt x="250" y="812"/>
                  </a:lnTo>
                  <a:lnTo>
                    <a:pt x="250" y="812"/>
                  </a:lnTo>
                  <a:lnTo>
                    <a:pt x="250" y="812"/>
                  </a:lnTo>
                  <a:lnTo>
                    <a:pt x="256" y="810"/>
                  </a:lnTo>
                  <a:lnTo>
                    <a:pt x="260" y="806"/>
                  </a:lnTo>
                  <a:lnTo>
                    <a:pt x="266" y="802"/>
                  </a:lnTo>
                  <a:lnTo>
                    <a:pt x="272" y="800"/>
                  </a:lnTo>
                  <a:lnTo>
                    <a:pt x="272" y="800"/>
                  </a:lnTo>
                  <a:lnTo>
                    <a:pt x="272" y="800"/>
                  </a:lnTo>
                  <a:lnTo>
                    <a:pt x="272" y="800"/>
                  </a:lnTo>
                  <a:lnTo>
                    <a:pt x="280" y="802"/>
                  </a:lnTo>
                  <a:lnTo>
                    <a:pt x="280" y="802"/>
                  </a:lnTo>
                  <a:lnTo>
                    <a:pt x="286" y="802"/>
                  </a:lnTo>
                  <a:lnTo>
                    <a:pt x="286" y="802"/>
                  </a:lnTo>
                  <a:lnTo>
                    <a:pt x="294" y="802"/>
                  </a:lnTo>
                  <a:lnTo>
                    <a:pt x="294" y="802"/>
                  </a:lnTo>
                  <a:lnTo>
                    <a:pt x="306" y="796"/>
                  </a:lnTo>
                  <a:lnTo>
                    <a:pt x="318" y="788"/>
                  </a:lnTo>
                  <a:lnTo>
                    <a:pt x="328" y="782"/>
                  </a:lnTo>
                  <a:lnTo>
                    <a:pt x="334" y="778"/>
                  </a:lnTo>
                  <a:lnTo>
                    <a:pt x="342" y="778"/>
                  </a:lnTo>
                  <a:lnTo>
                    <a:pt x="342" y="778"/>
                  </a:lnTo>
                  <a:lnTo>
                    <a:pt x="342" y="772"/>
                  </a:lnTo>
                  <a:lnTo>
                    <a:pt x="342" y="766"/>
                  </a:lnTo>
                  <a:lnTo>
                    <a:pt x="344" y="756"/>
                  </a:lnTo>
                  <a:lnTo>
                    <a:pt x="344" y="750"/>
                  </a:lnTo>
                  <a:lnTo>
                    <a:pt x="346" y="746"/>
                  </a:lnTo>
                  <a:lnTo>
                    <a:pt x="350" y="740"/>
                  </a:lnTo>
                  <a:lnTo>
                    <a:pt x="358" y="736"/>
                  </a:lnTo>
                  <a:lnTo>
                    <a:pt x="358" y="736"/>
                  </a:lnTo>
                  <a:lnTo>
                    <a:pt x="370" y="730"/>
                  </a:lnTo>
                  <a:lnTo>
                    <a:pt x="382" y="724"/>
                  </a:lnTo>
                  <a:lnTo>
                    <a:pt x="392" y="716"/>
                  </a:lnTo>
                  <a:lnTo>
                    <a:pt x="396" y="712"/>
                  </a:lnTo>
                  <a:lnTo>
                    <a:pt x="400" y="706"/>
                  </a:lnTo>
                  <a:lnTo>
                    <a:pt x="400" y="706"/>
                  </a:lnTo>
                  <a:lnTo>
                    <a:pt x="400" y="694"/>
                  </a:lnTo>
                  <a:lnTo>
                    <a:pt x="402" y="690"/>
                  </a:lnTo>
                  <a:lnTo>
                    <a:pt x="406" y="686"/>
                  </a:lnTo>
                  <a:lnTo>
                    <a:pt x="406" y="686"/>
                  </a:lnTo>
                  <a:lnTo>
                    <a:pt x="410" y="686"/>
                  </a:lnTo>
                  <a:lnTo>
                    <a:pt x="410" y="686"/>
                  </a:lnTo>
                  <a:lnTo>
                    <a:pt x="422" y="688"/>
                  </a:lnTo>
                  <a:lnTo>
                    <a:pt x="432" y="688"/>
                  </a:lnTo>
                  <a:lnTo>
                    <a:pt x="432" y="688"/>
                  </a:lnTo>
                  <a:lnTo>
                    <a:pt x="442" y="692"/>
                  </a:lnTo>
                  <a:lnTo>
                    <a:pt x="442" y="692"/>
                  </a:lnTo>
                  <a:lnTo>
                    <a:pt x="448" y="690"/>
                  </a:lnTo>
                  <a:lnTo>
                    <a:pt x="454" y="686"/>
                  </a:lnTo>
                  <a:lnTo>
                    <a:pt x="454" y="686"/>
                  </a:lnTo>
                  <a:lnTo>
                    <a:pt x="466" y="678"/>
                  </a:lnTo>
                  <a:lnTo>
                    <a:pt x="470" y="674"/>
                  </a:lnTo>
                  <a:lnTo>
                    <a:pt x="478" y="672"/>
                  </a:lnTo>
                  <a:lnTo>
                    <a:pt x="478" y="672"/>
                  </a:lnTo>
                  <a:lnTo>
                    <a:pt x="480" y="672"/>
                  </a:lnTo>
                  <a:lnTo>
                    <a:pt x="480" y="672"/>
                  </a:lnTo>
                  <a:lnTo>
                    <a:pt x="484" y="674"/>
                  </a:lnTo>
                  <a:lnTo>
                    <a:pt x="486" y="676"/>
                  </a:lnTo>
                  <a:lnTo>
                    <a:pt x="492" y="684"/>
                  </a:lnTo>
                  <a:lnTo>
                    <a:pt x="496" y="700"/>
                  </a:lnTo>
                  <a:lnTo>
                    <a:pt x="496" y="700"/>
                  </a:lnTo>
                  <a:lnTo>
                    <a:pt x="502" y="708"/>
                  </a:lnTo>
                  <a:lnTo>
                    <a:pt x="508" y="714"/>
                  </a:lnTo>
                  <a:lnTo>
                    <a:pt x="520" y="724"/>
                  </a:lnTo>
                  <a:lnTo>
                    <a:pt x="520" y="724"/>
                  </a:lnTo>
                  <a:lnTo>
                    <a:pt x="532" y="738"/>
                  </a:lnTo>
                  <a:lnTo>
                    <a:pt x="532" y="738"/>
                  </a:lnTo>
                  <a:lnTo>
                    <a:pt x="542" y="744"/>
                  </a:lnTo>
                  <a:lnTo>
                    <a:pt x="548" y="748"/>
                  </a:lnTo>
                  <a:lnTo>
                    <a:pt x="552" y="752"/>
                  </a:lnTo>
                  <a:lnTo>
                    <a:pt x="552" y="752"/>
                  </a:lnTo>
                  <a:lnTo>
                    <a:pt x="554" y="756"/>
                  </a:lnTo>
                  <a:lnTo>
                    <a:pt x="556" y="760"/>
                  </a:lnTo>
                  <a:lnTo>
                    <a:pt x="554" y="768"/>
                  </a:lnTo>
                  <a:lnTo>
                    <a:pt x="546" y="786"/>
                  </a:lnTo>
                  <a:lnTo>
                    <a:pt x="546" y="786"/>
                  </a:lnTo>
                  <a:lnTo>
                    <a:pt x="552" y="786"/>
                  </a:lnTo>
                  <a:lnTo>
                    <a:pt x="552" y="786"/>
                  </a:lnTo>
                  <a:lnTo>
                    <a:pt x="554" y="786"/>
                  </a:lnTo>
                  <a:lnTo>
                    <a:pt x="558" y="784"/>
                  </a:lnTo>
                  <a:lnTo>
                    <a:pt x="566" y="778"/>
                  </a:lnTo>
                  <a:lnTo>
                    <a:pt x="578" y="766"/>
                  </a:lnTo>
                  <a:lnTo>
                    <a:pt x="578" y="766"/>
                  </a:lnTo>
                  <a:lnTo>
                    <a:pt x="574" y="758"/>
                  </a:lnTo>
                  <a:lnTo>
                    <a:pt x="574" y="754"/>
                  </a:lnTo>
                  <a:lnTo>
                    <a:pt x="576" y="748"/>
                  </a:lnTo>
                  <a:lnTo>
                    <a:pt x="576" y="748"/>
                  </a:lnTo>
                  <a:lnTo>
                    <a:pt x="578" y="746"/>
                  </a:lnTo>
                  <a:lnTo>
                    <a:pt x="580" y="746"/>
                  </a:lnTo>
                  <a:lnTo>
                    <a:pt x="580" y="746"/>
                  </a:lnTo>
                  <a:lnTo>
                    <a:pt x="582" y="746"/>
                  </a:lnTo>
                  <a:lnTo>
                    <a:pt x="584" y="750"/>
                  </a:lnTo>
                  <a:lnTo>
                    <a:pt x="586" y="754"/>
                  </a:lnTo>
                  <a:lnTo>
                    <a:pt x="586" y="754"/>
                  </a:lnTo>
                  <a:lnTo>
                    <a:pt x="590" y="752"/>
                  </a:lnTo>
                  <a:lnTo>
                    <a:pt x="590" y="750"/>
                  </a:lnTo>
                  <a:lnTo>
                    <a:pt x="590" y="746"/>
                  </a:lnTo>
                  <a:lnTo>
                    <a:pt x="586" y="742"/>
                  </a:lnTo>
                  <a:lnTo>
                    <a:pt x="580" y="734"/>
                  </a:lnTo>
                  <a:lnTo>
                    <a:pt x="574" y="730"/>
                  </a:lnTo>
                  <a:lnTo>
                    <a:pt x="574" y="730"/>
                  </a:lnTo>
                  <a:lnTo>
                    <a:pt x="566" y="724"/>
                  </a:lnTo>
                  <a:lnTo>
                    <a:pt x="566" y="724"/>
                  </a:lnTo>
                  <a:lnTo>
                    <a:pt x="562" y="722"/>
                  </a:lnTo>
                  <a:lnTo>
                    <a:pt x="558" y="718"/>
                  </a:lnTo>
                  <a:lnTo>
                    <a:pt x="558" y="718"/>
                  </a:lnTo>
                  <a:lnTo>
                    <a:pt x="554" y="710"/>
                  </a:lnTo>
                  <a:lnTo>
                    <a:pt x="550" y="702"/>
                  </a:lnTo>
                  <a:lnTo>
                    <a:pt x="550" y="702"/>
                  </a:lnTo>
                  <a:lnTo>
                    <a:pt x="536" y="684"/>
                  </a:lnTo>
                  <a:lnTo>
                    <a:pt x="532" y="676"/>
                  </a:lnTo>
                  <a:lnTo>
                    <a:pt x="530" y="670"/>
                  </a:lnTo>
                  <a:lnTo>
                    <a:pt x="532" y="664"/>
                  </a:lnTo>
                  <a:lnTo>
                    <a:pt x="532" y="664"/>
                  </a:lnTo>
                  <a:lnTo>
                    <a:pt x="534" y="656"/>
                  </a:lnTo>
                  <a:lnTo>
                    <a:pt x="536" y="656"/>
                  </a:lnTo>
                  <a:lnTo>
                    <a:pt x="540" y="654"/>
                  </a:lnTo>
                  <a:lnTo>
                    <a:pt x="540" y="654"/>
                  </a:lnTo>
                  <a:lnTo>
                    <a:pt x="544" y="656"/>
                  </a:lnTo>
                  <a:lnTo>
                    <a:pt x="548" y="658"/>
                  </a:lnTo>
                  <a:lnTo>
                    <a:pt x="556" y="666"/>
                  </a:lnTo>
                  <a:lnTo>
                    <a:pt x="568" y="682"/>
                  </a:lnTo>
                  <a:lnTo>
                    <a:pt x="568" y="682"/>
                  </a:lnTo>
                  <a:lnTo>
                    <a:pt x="580" y="698"/>
                  </a:lnTo>
                  <a:lnTo>
                    <a:pt x="588" y="704"/>
                  </a:lnTo>
                  <a:lnTo>
                    <a:pt x="598" y="710"/>
                  </a:lnTo>
                  <a:lnTo>
                    <a:pt x="598" y="710"/>
                  </a:lnTo>
                  <a:lnTo>
                    <a:pt x="602" y="714"/>
                  </a:lnTo>
                  <a:lnTo>
                    <a:pt x="606" y="718"/>
                  </a:lnTo>
                  <a:lnTo>
                    <a:pt x="612" y="726"/>
                  </a:lnTo>
                  <a:lnTo>
                    <a:pt x="612" y="726"/>
                  </a:lnTo>
                  <a:lnTo>
                    <a:pt x="612" y="732"/>
                  </a:lnTo>
                  <a:lnTo>
                    <a:pt x="612" y="738"/>
                  </a:lnTo>
                  <a:lnTo>
                    <a:pt x="610" y="748"/>
                  </a:lnTo>
                  <a:lnTo>
                    <a:pt x="610" y="748"/>
                  </a:lnTo>
                  <a:lnTo>
                    <a:pt x="612" y="756"/>
                  </a:lnTo>
                  <a:lnTo>
                    <a:pt x="616" y="764"/>
                  </a:lnTo>
                  <a:lnTo>
                    <a:pt x="628" y="776"/>
                  </a:lnTo>
                  <a:lnTo>
                    <a:pt x="628" y="776"/>
                  </a:lnTo>
                  <a:lnTo>
                    <a:pt x="632" y="780"/>
                  </a:lnTo>
                  <a:lnTo>
                    <a:pt x="636" y="782"/>
                  </a:lnTo>
                  <a:lnTo>
                    <a:pt x="646" y="784"/>
                  </a:lnTo>
                  <a:lnTo>
                    <a:pt x="646" y="784"/>
                  </a:lnTo>
                  <a:lnTo>
                    <a:pt x="646" y="786"/>
                  </a:lnTo>
                  <a:lnTo>
                    <a:pt x="648" y="790"/>
                  </a:lnTo>
                  <a:lnTo>
                    <a:pt x="648" y="792"/>
                  </a:lnTo>
                  <a:lnTo>
                    <a:pt x="650" y="794"/>
                  </a:lnTo>
                  <a:lnTo>
                    <a:pt x="650" y="794"/>
                  </a:lnTo>
                  <a:lnTo>
                    <a:pt x="654" y="796"/>
                  </a:lnTo>
                  <a:lnTo>
                    <a:pt x="654" y="796"/>
                  </a:lnTo>
                  <a:lnTo>
                    <a:pt x="656" y="796"/>
                  </a:lnTo>
                  <a:lnTo>
                    <a:pt x="658" y="794"/>
                  </a:lnTo>
                  <a:lnTo>
                    <a:pt x="660" y="788"/>
                  </a:lnTo>
                  <a:lnTo>
                    <a:pt x="662" y="778"/>
                  </a:lnTo>
                  <a:lnTo>
                    <a:pt x="662" y="778"/>
                  </a:lnTo>
                  <a:lnTo>
                    <a:pt x="660" y="762"/>
                  </a:lnTo>
                  <a:lnTo>
                    <a:pt x="660" y="754"/>
                  </a:lnTo>
                  <a:lnTo>
                    <a:pt x="662" y="750"/>
                  </a:lnTo>
                  <a:lnTo>
                    <a:pt x="664" y="750"/>
                  </a:lnTo>
                  <a:lnTo>
                    <a:pt x="664" y="750"/>
                  </a:lnTo>
                  <a:lnTo>
                    <a:pt x="664" y="750"/>
                  </a:lnTo>
                  <a:lnTo>
                    <a:pt x="664" y="750"/>
                  </a:lnTo>
                  <a:lnTo>
                    <a:pt x="666" y="752"/>
                  </a:lnTo>
                  <a:lnTo>
                    <a:pt x="670" y="756"/>
                  </a:lnTo>
                  <a:lnTo>
                    <a:pt x="670" y="756"/>
                  </a:lnTo>
                  <a:lnTo>
                    <a:pt x="682" y="748"/>
                  </a:lnTo>
                  <a:lnTo>
                    <a:pt x="682" y="748"/>
                  </a:lnTo>
                  <a:lnTo>
                    <a:pt x="686" y="746"/>
                  </a:lnTo>
                  <a:lnTo>
                    <a:pt x="690" y="746"/>
                  </a:lnTo>
                  <a:lnTo>
                    <a:pt x="690" y="746"/>
                  </a:lnTo>
                  <a:lnTo>
                    <a:pt x="694" y="746"/>
                  </a:lnTo>
                  <a:lnTo>
                    <a:pt x="698" y="748"/>
                  </a:lnTo>
                  <a:lnTo>
                    <a:pt x="700" y="752"/>
                  </a:lnTo>
                  <a:lnTo>
                    <a:pt x="700" y="758"/>
                  </a:lnTo>
                  <a:lnTo>
                    <a:pt x="700" y="758"/>
                  </a:lnTo>
                  <a:lnTo>
                    <a:pt x="698" y="766"/>
                  </a:lnTo>
                  <a:lnTo>
                    <a:pt x="694" y="776"/>
                  </a:lnTo>
                  <a:lnTo>
                    <a:pt x="692" y="784"/>
                  </a:lnTo>
                  <a:lnTo>
                    <a:pt x="690" y="794"/>
                  </a:lnTo>
                  <a:lnTo>
                    <a:pt x="690" y="794"/>
                  </a:lnTo>
                  <a:lnTo>
                    <a:pt x="692" y="798"/>
                  </a:lnTo>
                  <a:lnTo>
                    <a:pt x="694" y="802"/>
                  </a:lnTo>
                  <a:lnTo>
                    <a:pt x="700" y="806"/>
                  </a:lnTo>
                  <a:lnTo>
                    <a:pt x="708" y="810"/>
                  </a:lnTo>
                  <a:lnTo>
                    <a:pt x="716" y="814"/>
                  </a:lnTo>
                  <a:lnTo>
                    <a:pt x="716" y="814"/>
                  </a:lnTo>
                  <a:lnTo>
                    <a:pt x="720" y="818"/>
                  </a:lnTo>
                  <a:lnTo>
                    <a:pt x="722" y="822"/>
                  </a:lnTo>
                  <a:lnTo>
                    <a:pt x="722" y="822"/>
                  </a:lnTo>
                  <a:lnTo>
                    <a:pt x="726" y="822"/>
                  </a:lnTo>
                  <a:lnTo>
                    <a:pt x="726" y="822"/>
                  </a:lnTo>
                  <a:lnTo>
                    <a:pt x="736" y="822"/>
                  </a:lnTo>
                  <a:lnTo>
                    <a:pt x="736" y="822"/>
                  </a:lnTo>
                  <a:lnTo>
                    <a:pt x="742" y="820"/>
                  </a:lnTo>
                  <a:lnTo>
                    <a:pt x="748" y="818"/>
                  </a:lnTo>
                  <a:lnTo>
                    <a:pt x="748" y="818"/>
                  </a:lnTo>
                  <a:lnTo>
                    <a:pt x="752" y="814"/>
                  </a:lnTo>
                  <a:lnTo>
                    <a:pt x="760" y="812"/>
                  </a:lnTo>
                  <a:lnTo>
                    <a:pt x="760" y="812"/>
                  </a:lnTo>
                  <a:lnTo>
                    <a:pt x="760" y="812"/>
                  </a:lnTo>
                  <a:lnTo>
                    <a:pt x="760" y="812"/>
                  </a:lnTo>
                  <a:lnTo>
                    <a:pt x="770" y="816"/>
                  </a:lnTo>
                  <a:lnTo>
                    <a:pt x="770" y="816"/>
                  </a:lnTo>
                  <a:lnTo>
                    <a:pt x="774" y="818"/>
                  </a:lnTo>
                  <a:lnTo>
                    <a:pt x="772" y="824"/>
                  </a:lnTo>
                  <a:lnTo>
                    <a:pt x="772" y="824"/>
                  </a:lnTo>
                  <a:lnTo>
                    <a:pt x="776" y="824"/>
                  </a:lnTo>
                  <a:lnTo>
                    <a:pt x="776" y="824"/>
                  </a:lnTo>
                  <a:lnTo>
                    <a:pt x="778" y="824"/>
                  </a:lnTo>
                  <a:lnTo>
                    <a:pt x="778" y="824"/>
                  </a:lnTo>
                  <a:lnTo>
                    <a:pt x="782" y="824"/>
                  </a:lnTo>
                  <a:lnTo>
                    <a:pt x="782" y="824"/>
                  </a:lnTo>
                  <a:lnTo>
                    <a:pt x="792" y="826"/>
                  </a:lnTo>
                  <a:lnTo>
                    <a:pt x="792" y="826"/>
                  </a:lnTo>
                  <a:lnTo>
                    <a:pt x="792" y="826"/>
                  </a:lnTo>
                  <a:lnTo>
                    <a:pt x="792" y="826"/>
                  </a:lnTo>
                  <a:lnTo>
                    <a:pt x="798" y="820"/>
                  </a:lnTo>
                  <a:lnTo>
                    <a:pt x="798" y="820"/>
                  </a:lnTo>
                  <a:lnTo>
                    <a:pt x="802" y="816"/>
                  </a:lnTo>
                  <a:lnTo>
                    <a:pt x="808" y="814"/>
                  </a:lnTo>
                  <a:lnTo>
                    <a:pt x="808" y="814"/>
                  </a:lnTo>
                  <a:lnTo>
                    <a:pt x="810" y="814"/>
                  </a:lnTo>
                  <a:lnTo>
                    <a:pt x="814" y="816"/>
                  </a:lnTo>
                  <a:lnTo>
                    <a:pt x="814" y="816"/>
                  </a:lnTo>
                  <a:lnTo>
                    <a:pt x="814" y="820"/>
                  </a:lnTo>
                  <a:lnTo>
                    <a:pt x="814" y="822"/>
                  </a:lnTo>
                  <a:lnTo>
                    <a:pt x="814" y="830"/>
                  </a:lnTo>
                  <a:lnTo>
                    <a:pt x="808" y="846"/>
                  </a:lnTo>
                  <a:lnTo>
                    <a:pt x="808" y="846"/>
                  </a:lnTo>
                  <a:lnTo>
                    <a:pt x="806" y="850"/>
                  </a:lnTo>
                  <a:lnTo>
                    <a:pt x="808" y="854"/>
                  </a:lnTo>
                  <a:lnTo>
                    <a:pt x="810" y="860"/>
                  </a:lnTo>
                  <a:lnTo>
                    <a:pt x="810" y="860"/>
                  </a:lnTo>
                  <a:lnTo>
                    <a:pt x="796" y="876"/>
                  </a:lnTo>
                  <a:lnTo>
                    <a:pt x="782" y="894"/>
                  </a:lnTo>
                  <a:lnTo>
                    <a:pt x="782" y="894"/>
                  </a:lnTo>
                  <a:lnTo>
                    <a:pt x="774" y="904"/>
                  </a:lnTo>
                  <a:lnTo>
                    <a:pt x="768" y="910"/>
                  </a:lnTo>
                  <a:lnTo>
                    <a:pt x="762" y="912"/>
                  </a:lnTo>
                  <a:lnTo>
                    <a:pt x="762" y="912"/>
                  </a:lnTo>
                  <a:lnTo>
                    <a:pt x="760" y="912"/>
                  </a:lnTo>
                  <a:lnTo>
                    <a:pt x="760" y="912"/>
                  </a:lnTo>
                  <a:lnTo>
                    <a:pt x="748" y="904"/>
                  </a:lnTo>
                  <a:lnTo>
                    <a:pt x="740" y="898"/>
                  </a:lnTo>
                  <a:lnTo>
                    <a:pt x="740" y="898"/>
                  </a:lnTo>
                  <a:lnTo>
                    <a:pt x="740" y="898"/>
                  </a:lnTo>
                  <a:lnTo>
                    <a:pt x="734" y="904"/>
                  </a:lnTo>
                  <a:lnTo>
                    <a:pt x="724" y="908"/>
                  </a:lnTo>
                  <a:lnTo>
                    <a:pt x="714" y="910"/>
                  </a:lnTo>
                  <a:lnTo>
                    <a:pt x="704" y="910"/>
                  </a:lnTo>
                  <a:lnTo>
                    <a:pt x="704" y="910"/>
                  </a:lnTo>
                  <a:lnTo>
                    <a:pt x="692" y="910"/>
                  </a:lnTo>
                  <a:lnTo>
                    <a:pt x="684" y="908"/>
                  </a:lnTo>
                  <a:lnTo>
                    <a:pt x="684" y="908"/>
                  </a:lnTo>
                  <a:lnTo>
                    <a:pt x="676" y="904"/>
                  </a:lnTo>
                  <a:lnTo>
                    <a:pt x="670" y="900"/>
                  </a:lnTo>
                  <a:lnTo>
                    <a:pt x="662" y="896"/>
                  </a:lnTo>
                  <a:lnTo>
                    <a:pt x="654" y="892"/>
                  </a:lnTo>
                  <a:lnTo>
                    <a:pt x="654" y="892"/>
                  </a:lnTo>
                  <a:lnTo>
                    <a:pt x="646" y="890"/>
                  </a:lnTo>
                  <a:lnTo>
                    <a:pt x="642" y="888"/>
                  </a:lnTo>
                  <a:lnTo>
                    <a:pt x="640" y="884"/>
                  </a:lnTo>
                  <a:lnTo>
                    <a:pt x="640" y="884"/>
                  </a:lnTo>
                  <a:lnTo>
                    <a:pt x="636" y="878"/>
                  </a:lnTo>
                  <a:lnTo>
                    <a:pt x="630" y="872"/>
                  </a:lnTo>
                  <a:lnTo>
                    <a:pt x="630" y="872"/>
                  </a:lnTo>
                  <a:lnTo>
                    <a:pt x="624" y="870"/>
                  </a:lnTo>
                  <a:lnTo>
                    <a:pt x="618" y="868"/>
                  </a:lnTo>
                  <a:lnTo>
                    <a:pt x="618" y="868"/>
                  </a:lnTo>
                  <a:lnTo>
                    <a:pt x="614" y="868"/>
                  </a:lnTo>
                  <a:lnTo>
                    <a:pt x="608" y="870"/>
                  </a:lnTo>
                  <a:lnTo>
                    <a:pt x="596" y="876"/>
                  </a:lnTo>
                  <a:lnTo>
                    <a:pt x="596" y="876"/>
                  </a:lnTo>
                  <a:lnTo>
                    <a:pt x="590" y="878"/>
                  </a:lnTo>
                  <a:lnTo>
                    <a:pt x="588" y="880"/>
                  </a:lnTo>
                  <a:lnTo>
                    <a:pt x="586" y="884"/>
                  </a:lnTo>
                  <a:lnTo>
                    <a:pt x="586" y="888"/>
                  </a:lnTo>
                  <a:lnTo>
                    <a:pt x="586" y="888"/>
                  </a:lnTo>
                  <a:lnTo>
                    <a:pt x="586" y="896"/>
                  </a:lnTo>
                  <a:lnTo>
                    <a:pt x="584" y="904"/>
                  </a:lnTo>
                  <a:lnTo>
                    <a:pt x="584" y="904"/>
                  </a:lnTo>
                  <a:lnTo>
                    <a:pt x="582" y="912"/>
                  </a:lnTo>
                  <a:lnTo>
                    <a:pt x="580" y="914"/>
                  </a:lnTo>
                  <a:lnTo>
                    <a:pt x="574" y="916"/>
                  </a:lnTo>
                  <a:lnTo>
                    <a:pt x="574" y="916"/>
                  </a:lnTo>
                  <a:lnTo>
                    <a:pt x="574" y="916"/>
                  </a:lnTo>
                  <a:lnTo>
                    <a:pt x="574" y="916"/>
                  </a:lnTo>
                  <a:lnTo>
                    <a:pt x="568" y="914"/>
                  </a:lnTo>
                  <a:lnTo>
                    <a:pt x="564" y="912"/>
                  </a:lnTo>
                  <a:lnTo>
                    <a:pt x="558" y="906"/>
                  </a:lnTo>
                  <a:lnTo>
                    <a:pt x="558" y="906"/>
                  </a:lnTo>
                  <a:lnTo>
                    <a:pt x="550" y="902"/>
                  </a:lnTo>
                  <a:lnTo>
                    <a:pt x="542" y="898"/>
                  </a:lnTo>
                  <a:lnTo>
                    <a:pt x="534" y="894"/>
                  </a:lnTo>
                  <a:lnTo>
                    <a:pt x="528" y="888"/>
                  </a:lnTo>
                  <a:lnTo>
                    <a:pt x="528" y="888"/>
                  </a:lnTo>
                  <a:lnTo>
                    <a:pt x="524" y="882"/>
                  </a:lnTo>
                  <a:lnTo>
                    <a:pt x="520" y="874"/>
                  </a:lnTo>
                  <a:lnTo>
                    <a:pt x="520" y="874"/>
                  </a:lnTo>
                  <a:lnTo>
                    <a:pt x="516" y="872"/>
                  </a:lnTo>
                  <a:lnTo>
                    <a:pt x="512" y="870"/>
                  </a:lnTo>
                  <a:lnTo>
                    <a:pt x="512" y="870"/>
                  </a:lnTo>
                  <a:lnTo>
                    <a:pt x="502" y="872"/>
                  </a:lnTo>
                  <a:lnTo>
                    <a:pt x="502" y="872"/>
                  </a:lnTo>
                  <a:lnTo>
                    <a:pt x="498" y="872"/>
                  </a:lnTo>
                  <a:lnTo>
                    <a:pt x="498" y="872"/>
                  </a:lnTo>
                  <a:lnTo>
                    <a:pt x="490" y="870"/>
                  </a:lnTo>
                  <a:lnTo>
                    <a:pt x="482" y="868"/>
                  </a:lnTo>
                  <a:lnTo>
                    <a:pt x="468" y="862"/>
                  </a:lnTo>
                  <a:lnTo>
                    <a:pt x="468" y="862"/>
                  </a:lnTo>
                  <a:lnTo>
                    <a:pt x="460" y="858"/>
                  </a:lnTo>
                  <a:lnTo>
                    <a:pt x="458" y="856"/>
                  </a:lnTo>
                  <a:lnTo>
                    <a:pt x="458" y="852"/>
                  </a:lnTo>
                  <a:lnTo>
                    <a:pt x="458" y="852"/>
                  </a:lnTo>
                  <a:lnTo>
                    <a:pt x="460" y="842"/>
                  </a:lnTo>
                  <a:lnTo>
                    <a:pt x="468" y="838"/>
                  </a:lnTo>
                  <a:lnTo>
                    <a:pt x="468" y="838"/>
                  </a:lnTo>
                  <a:lnTo>
                    <a:pt x="474" y="834"/>
                  </a:lnTo>
                  <a:lnTo>
                    <a:pt x="476" y="832"/>
                  </a:lnTo>
                  <a:lnTo>
                    <a:pt x="478" y="828"/>
                  </a:lnTo>
                  <a:lnTo>
                    <a:pt x="478" y="828"/>
                  </a:lnTo>
                  <a:lnTo>
                    <a:pt x="478" y="824"/>
                  </a:lnTo>
                  <a:lnTo>
                    <a:pt x="476" y="822"/>
                  </a:lnTo>
                  <a:lnTo>
                    <a:pt x="472" y="816"/>
                  </a:lnTo>
                  <a:lnTo>
                    <a:pt x="472" y="816"/>
                  </a:lnTo>
                  <a:lnTo>
                    <a:pt x="472" y="808"/>
                  </a:lnTo>
                  <a:lnTo>
                    <a:pt x="472" y="804"/>
                  </a:lnTo>
                  <a:lnTo>
                    <a:pt x="470" y="802"/>
                  </a:lnTo>
                  <a:lnTo>
                    <a:pt x="470" y="802"/>
                  </a:lnTo>
                  <a:lnTo>
                    <a:pt x="468" y="798"/>
                  </a:lnTo>
                  <a:lnTo>
                    <a:pt x="466" y="798"/>
                  </a:lnTo>
                  <a:lnTo>
                    <a:pt x="466" y="798"/>
                  </a:lnTo>
                  <a:lnTo>
                    <a:pt x="462" y="800"/>
                  </a:lnTo>
                  <a:lnTo>
                    <a:pt x="458" y="802"/>
                  </a:lnTo>
                  <a:lnTo>
                    <a:pt x="458" y="802"/>
                  </a:lnTo>
                  <a:lnTo>
                    <a:pt x="446" y="804"/>
                  </a:lnTo>
                  <a:lnTo>
                    <a:pt x="432" y="804"/>
                  </a:lnTo>
                  <a:lnTo>
                    <a:pt x="432" y="804"/>
                  </a:lnTo>
                  <a:lnTo>
                    <a:pt x="418" y="802"/>
                  </a:lnTo>
                  <a:lnTo>
                    <a:pt x="418" y="802"/>
                  </a:lnTo>
                  <a:lnTo>
                    <a:pt x="408" y="802"/>
                  </a:lnTo>
                  <a:lnTo>
                    <a:pt x="400" y="800"/>
                  </a:lnTo>
                  <a:lnTo>
                    <a:pt x="400" y="800"/>
                  </a:lnTo>
                  <a:lnTo>
                    <a:pt x="394" y="796"/>
                  </a:lnTo>
                  <a:lnTo>
                    <a:pt x="390" y="794"/>
                  </a:lnTo>
                  <a:lnTo>
                    <a:pt x="386" y="794"/>
                  </a:lnTo>
                  <a:lnTo>
                    <a:pt x="386" y="794"/>
                  </a:lnTo>
                  <a:lnTo>
                    <a:pt x="382" y="794"/>
                  </a:lnTo>
                  <a:lnTo>
                    <a:pt x="382" y="794"/>
                  </a:lnTo>
                  <a:lnTo>
                    <a:pt x="374" y="798"/>
                  </a:lnTo>
                  <a:lnTo>
                    <a:pt x="366" y="802"/>
                  </a:lnTo>
                  <a:lnTo>
                    <a:pt x="358" y="806"/>
                  </a:lnTo>
                  <a:lnTo>
                    <a:pt x="350" y="810"/>
                  </a:lnTo>
                  <a:lnTo>
                    <a:pt x="350" y="810"/>
                  </a:lnTo>
                  <a:lnTo>
                    <a:pt x="346" y="810"/>
                  </a:lnTo>
                  <a:lnTo>
                    <a:pt x="346" y="810"/>
                  </a:lnTo>
                  <a:lnTo>
                    <a:pt x="342" y="810"/>
                  </a:lnTo>
                  <a:lnTo>
                    <a:pt x="342" y="810"/>
                  </a:lnTo>
                  <a:lnTo>
                    <a:pt x="338" y="810"/>
                  </a:lnTo>
                  <a:lnTo>
                    <a:pt x="338" y="810"/>
                  </a:lnTo>
                  <a:lnTo>
                    <a:pt x="334" y="810"/>
                  </a:lnTo>
                  <a:lnTo>
                    <a:pt x="330" y="810"/>
                  </a:lnTo>
                  <a:lnTo>
                    <a:pt x="330" y="810"/>
                  </a:lnTo>
                  <a:lnTo>
                    <a:pt x="326" y="814"/>
                  </a:lnTo>
                  <a:lnTo>
                    <a:pt x="324" y="816"/>
                  </a:lnTo>
                  <a:lnTo>
                    <a:pt x="322" y="820"/>
                  </a:lnTo>
                  <a:lnTo>
                    <a:pt x="320" y="822"/>
                  </a:lnTo>
                  <a:lnTo>
                    <a:pt x="320" y="822"/>
                  </a:lnTo>
                  <a:lnTo>
                    <a:pt x="312" y="824"/>
                  </a:lnTo>
                  <a:lnTo>
                    <a:pt x="312" y="824"/>
                  </a:lnTo>
                  <a:lnTo>
                    <a:pt x="306" y="822"/>
                  </a:lnTo>
                  <a:lnTo>
                    <a:pt x="306" y="822"/>
                  </a:lnTo>
                  <a:lnTo>
                    <a:pt x="300" y="822"/>
                  </a:lnTo>
                  <a:lnTo>
                    <a:pt x="300" y="822"/>
                  </a:lnTo>
                  <a:lnTo>
                    <a:pt x="300" y="822"/>
                  </a:lnTo>
                  <a:lnTo>
                    <a:pt x="300" y="822"/>
                  </a:lnTo>
                  <a:lnTo>
                    <a:pt x="288" y="824"/>
                  </a:lnTo>
                  <a:lnTo>
                    <a:pt x="276" y="826"/>
                  </a:lnTo>
                  <a:lnTo>
                    <a:pt x="276" y="826"/>
                  </a:lnTo>
                  <a:lnTo>
                    <a:pt x="266" y="826"/>
                  </a:lnTo>
                  <a:lnTo>
                    <a:pt x="266" y="826"/>
                  </a:lnTo>
                  <a:lnTo>
                    <a:pt x="260" y="826"/>
                  </a:lnTo>
                  <a:lnTo>
                    <a:pt x="256" y="824"/>
                  </a:lnTo>
                  <a:lnTo>
                    <a:pt x="256" y="824"/>
                  </a:lnTo>
                  <a:lnTo>
                    <a:pt x="252" y="822"/>
                  </a:lnTo>
                  <a:lnTo>
                    <a:pt x="248" y="820"/>
                  </a:lnTo>
                  <a:lnTo>
                    <a:pt x="248" y="820"/>
                  </a:lnTo>
                  <a:lnTo>
                    <a:pt x="246" y="822"/>
                  </a:lnTo>
                  <a:lnTo>
                    <a:pt x="242" y="824"/>
                  </a:lnTo>
                  <a:lnTo>
                    <a:pt x="242" y="824"/>
                  </a:lnTo>
                  <a:lnTo>
                    <a:pt x="220" y="850"/>
                  </a:lnTo>
                  <a:lnTo>
                    <a:pt x="220" y="850"/>
                  </a:lnTo>
                  <a:lnTo>
                    <a:pt x="212" y="856"/>
                  </a:lnTo>
                  <a:lnTo>
                    <a:pt x="204" y="862"/>
                  </a:lnTo>
                  <a:lnTo>
                    <a:pt x="186" y="872"/>
                  </a:lnTo>
                  <a:lnTo>
                    <a:pt x="186" y="872"/>
                  </a:lnTo>
                  <a:lnTo>
                    <a:pt x="180" y="878"/>
                  </a:lnTo>
                  <a:lnTo>
                    <a:pt x="174" y="886"/>
                  </a:lnTo>
                  <a:lnTo>
                    <a:pt x="174" y="886"/>
                  </a:lnTo>
                  <a:lnTo>
                    <a:pt x="168" y="892"/>
                  </a:lnTo>
                  <a:lnTo>
                    <a:pt x="166" y="894"/>
                  </a:lnTo>
                  <a:lnTo>
                    <a:pt x="166" y="900"/>
                  </a:lnTo>
                  <a:lnTo>
                    <a:pt x="166" y="900"/>
                  </a:lnTo>
                  <a:lnTo>
                    <a:pt x="164" y="908"/>
                  </a:lnTo>
                  <a:lnTo>
                    <a:pt x="162" y="916"/>
                  </a:lnTo>
                  <a:lnTo>
                    <a:pt x="154" y="922"/>
                  </a:lnTo>
                  <a:lnTo>
                    <a:pt x="144" y="926"/>
                  </a:lnTo>
                  <a:lnTo>
                    <a:pt x="144" y="926"/>
                  </a:lnTo>
                  <a:lnTo>
                    <a:pt x="132" y="932"/>
                  </a:lnTo>
                  <a:lnTo>
                    <a:pt x="120" y="938"/>
                  </a:lnTo>
                  <a:lnTo>
                    <a:pt x="108" y="946"/>
                  </a:lnTo>
                  <a:lnTo>
                    <a:pt x="96" y="956"/>
                  </a:lnTo>
                  <a:lnTo>
                    <a:pt x="96" y="956"/>
                  </a:lnTo>
                  <a:lnTo>
                    <a:pt x="80" y="974"/>
                  </a:lnTo>
                  <a:lnTo>
                    <a:pt x="66" y="992"/>
                  </a:lnTo>
                  <a:lnTo>
                    <a:pt x="66" y="992"/>
                  </a:lnTo>
                  <a:lnTo>
                    <a:pt x="56" y="1010"/>
                  </a:lnTo>
                  <a:lnTo>
                    <a:pt x="50" y="1018"/>
                  </a:lnTo>
                  <a:lnTo>
                    <a:pt x="40" y="1026"/>
                  </a:lnTo>
                  <a:lnTo>
                    <a:pt x="40" y="1026"/>
                  </a:lnTo>
                  <a:lnTo>
                    <a:pt x="34" y="1032"/>
                  </a:lnTo>
                  <a:lnTo>
                    <a:pt x="28" y="1038"/>
                  </a:lnTo>
                  <a:lnTo>
                    <a:pt x="24" y="1046"/>
                  </a:lnTo>
                  <a:lnTo>
                    <a:pt x="24" y="1054"/>
                  </a:lnTo>
                  <a:lnTo>
                    <a:pt x="24" y="1054"/>
                  </a:lnTo>
                  <a:lnTo>
                    <a:pt x="26" y="1062"/>
                  </a:lnTo>
                  <a:lnTo>
                    <a:pt x="32" y="1070"/>
                  </a:lnTo>
                  <a:lnTo>
                    <a:pt x="38" y="1076"/>
                  </a:lnTo>
                  <a:lnTo>
                    <a:pt x="40" y="1080"/>
                  </a:lnTo>
                  <a:lnTo>
                    <a:pt x="40" y="1086"/>
                  </a:lnTo>
                  <a:lnTo>
                    <a:pt x="40" y="1086"/>
                  </a:lnTo>
                  <a:lnTo>
                    <a:pt x="38" y="1096"/>
                  </a:lnTo>
                  <a:lnTo>
                    <a:pt x="34" y="1108"/>
                  </a:lnTo>
                  <a:lnTo>
                    <a:pt x="28" y="1118"/>
                  </a:lnTo>
                  <a:lnTo>
                    <a:pt x="20" y="1128"/>
                  </a:lnTo>
                  <a:lnTo>
                    <a:pt x="20" y="1128"/>
                  </a:lnTo>
                  <a:lnTo>
                    <a:pt x="10" y="1140"/>
                  </a:lnTo>
                  <a:lnTo>
                    <a:pt x="2" y="1152"/>
                  </a:lnTo>
                  <a:lnTo>
                    <a:pt x="0" y="1166"/>
                  </a:lnTo>
                  <a:lnTo>
                    <a:pt x="0" y="1172"/>
                  </a:lnTo>
                  <a:lnTo>
                    <a:pt x="0" y="1180"/>
                  </a:lnTo>
                  <a:lnTo>
                    <a:pt x="0" y="1180"/>
                  </a:lnTo>
                  <a:lnTo>
                    <a:pt x="0" y="1188"/>
                  </a:lnTo>
                  <a:lnTo>
                    <a:pt x="2" y="1198"/>
                  </a:lnTo>
                  <a:lnTo>
                    <a:pt x="2" y="1198"/>
                  </a:lnTo>
                  <a:lnTo>
                    <a:pt x="4" y="1204"/>
                  </a:lnTo>
                  <a:lnTo>
                    <a:pt x="8" y="1208"/>
                  </a:lnTo>
                  <a:lnTo>
                    <a:pt x="14" y="1216"/>
                  </a:lnTo>
                  <a:lnTo>
                    <a:pt x="14" y="1216"/>
                  </a:lnTo>
                  <a:lnTo>
                    <a:pt x="20" y="1224"/>
                  </a:lnTo>
                  <a:lnTo>
                    <a:pt x="24" y="1232"/>
                  </a:lnTo>
                  <a:lnTo>
                    <a:pt x="26" y="1240"/>
                  </a:lnTo>
                  <a:lnTo>
                    <a:pt x="30" y="1248"/>
                  </a:lnTo>
                  <a:lnTo>
                    <a:pt x="30" y="1248"/>
                  </a:lnTo>
                  <a:lnTo>
                    <a:pt x="36" y="1254"/>
                  </a:lnTo>
                  <a:lnTo>
                    <a:pt x="40" y="1260"/>
                  </a:lnTo>
                  <a:lnTo>
                    <a:pt x="40" y="1260"/>
                  </a:lnTo>
                  <a:lnTo>
                    <a:pt x="42" y="1266"/>
                  </a:lnTo>
                  <a:lnTo>
                    <a:pt x="42" y="1272"/>
                  </a:lnTo>
                  <a:lnTo>
                    <a:pt x="42" y="1278"/>
                  </a:lnTo>
                  <a:lnTo>
                    <a:pt x="44" y="1284"/>
                  </a:lnTo>
                  <a:lnTo>
                    <a:pt x="44" y="1284"/>
                  </a:lnTo>
                  <a:lnTo>
                    <a:pt x="48" y="1290"/>
                  </a:lnTo>
                  <a:lnTo>
                    <a:pt x="56" y="1294"/>
                  </a:lnTo>
                  <a:lnTo>
                    <a:pt x="68" y="1300"/>
                  </a:lnTo>
                  <a:lnTo>
                    <a:pt x="68" y="1300"/>
                  </a:lnTo>
                  <a:lnTo>
                    <a:pt x="76" y="1306"/>
                  </a:lnTo>
                  <a:lnTo>
                    <a:pt x="80" y="1310"/>
                  </a:lnTo>
                  <a:lnTo>
                    <a:pt x="82" y="1314"/>
                  </a:lnTo>
                  <a:lnTo>
                    <a:pt x="82" y="1314"/>
                  </a:lnTo>
                  <a:lnTo>
                    <a:pt x="86" y="1322"/>
                  </a:lnTo>
                  <a:lnTo>
                    <a:pt x="90" y="1324"/>
                  </a:lnTo>
                  <a:lnTo>
                    <a:pt x="92" y="1328"/>
                  </a:lnTo>
                  <a:lnTo>
                    <a:pt x="92" y="1328"/>
                  </a:lnTo>
                  <a:lnTo>
                    <a:pt x="98" y="1328"/>
                  </a:lnTo>
                  <a:lnTo>
                    <a:pt x="98" y="1328"/>
                  </a:lnTo>
                  <a:lnTo>
                    <a:pt x="106" y="1328"/>
                  </a:lnTo>
                  <a:lnTo>
                    <a:pt x="114" y="1324"/>
                  </a:lnTo>
                  <a:lnTo>
                    <a:pt x="128" y="1316"/>
                  </a:lnTo>
                  <a:lnTo>
                    <a:pt x="128" y="1316"/>
                  </a:lnTo>
                  <a:lnTo>
                    <a:pt x="140" y="1312"/>
                  </a:lnTo>
                  <a:lnTo>
                    <a:pt x="152" y="1310"/>
                  </a:lnTo>
                  <a:lnTo>
                    <a:pt x="152" y="1310"/>
                  </a:lnTo>
                  <a:lnTo>
                    <a:pt x="160" y="1312"/>
                  </a:lnTo>
                  <a:lnTo>
                    <a:pt x="168" y="1316"/>
                  </a:lnTo>
                  <a:lnTo>
                    <a:pt x="168" y="1316"/>
                  </a:lnTo>
                  <a:lnTo>
                    <a:pt x="170" y="1320"/>
                  </a:lnTo>
                  <a:lnTo>
                    <a:pt x="172" y="1322"/>
                  </a:lnTo>
                  <a:lnTo>
                    <a:pt x="172" y="1322"/>
                  </a:lnTo>
                  <a:lnTo>
                    <a:pt x="174" y="1322"/>
                  </a:lnTo>
                  <a:lnTo>
                    <a:pt x="174" y="1322"/>
                  </a:lnTo>
                  <a:lnTo>
                    <a:pt x="182" y="1320"/>
                  </a:lnTo>
                  <a:lnTo>
                    <a:pt x="182" y="1320"/>
                  </a:lnTo>
                  <a:lnTo>
                    <a:pt x="190" y="1316"/>
                  </a:lnTo>
                  <a:lnTo>
                    <a:pt x="200" y="1312"/>
                  </a:lnTo>
                  <a:lnTo>
                    <a:pt x="200" y="1312"/>
                  </a:lnTo>
                  <a:lnTo>
                    <a:pt x="210" y="1308"/>
                  </a:lnTo>
                  <a:lnTo>
                    <a:pt x="220" y="1306"/>
                  </a:lnTo>
                  <a:lnTo>
                    <a:pt x="220" y="1306"/>
                  </a:lnTo>
                  <a:lnTo>
                    <a:pt x="238" y="1296"/>
                  </a:lnTo>
                  <a:lnTo>
                    <a:pt x="238" y="1296"/>
                  </a:lnTo>
                  <a:lnTo>
                    <a:pt x="250" y="1290"/>
                  </a:lnTo>
                  <a:lnTo>
                    <a:pt x="262" y="1288"/>
                  </a:lnTo>
                  <a:lnTo>
                    <a:pt x="262" y="1288"/>
                  </a:lnTo>
                  <a:lnTo>
                    <a:pt x="270" y="1290"/>
                  </a:lnTo>
                  <a:lnTo>
                    <a:pt x="276" y="1294"/>
                  </a:lnTo>
                  <a:lnTo>
                    <a:pt x="276" y="1294"/>
                  </a:lnTo>
                  <a:lnTo>
                    <a:pt x="280" y="1296"/>
                  </a:lnTo>
                  <a:lnTo>
                    <a:pt x="280" y="1300"/>
                  </a:lnTo>
                  <a:lnTo>
                    <a:pt x="282" y="1310"/>
                  </a:lnTo>
                  <a:lnTo>
                    <a:pt x="280" y="1318"/>
                  </a:lnTo>
                  <a:lnTo>
                    <a:pt x="282" y="1328"/>
                  </a:lnTo>
                  <a:lnTo>
                    <a:pt x="282" y="1328"/>
                  </a:lnTo>
                  <a:lnTo>
                    <a:pt x="284" y="1334"/>
                  </a:lnTo>
                  <a:lnTo>
                    <a:pt x="286" y="1336"/>
                  </a:lnTo>
                  <a:lnTo>
                    <a:pt x="290" y="1338"/>
                  </a:lnTo>
                  <a:lnTo>
                    <a:pt x="290" y="1338"/>
                  </a:lnTo>
                  <a:lnTo>
                    <a:pt x="292" y="1336"/>
                  </a:lnTo>
                  <a:lnTo>
                    <a:pt x="292" y="1336"/>
                  </a:lnTo>
                  <a:lnTo>
                    <a:pt x="304" y="1332"/>
                  </a:lnTo>
                  <a:lnTo>
                    <a:pt x="316" y="1328"/>
                  </a:lnTo>
                  <a:lnTo>
                    <a:pt x="316" y="1328"/>
                  </a:lnTo>
                  <a:lnTo>
                    <a:pt x="322" y="1328"/>
                  </a:lnTo>
                  <a:lnTo>
                    <a:pt x="322" y="1328"/>
                  </a:lnTo>
                  <a:lnTo>
                    <a:pt x="330" y="1330"/>
                  </a:lnTo>
                  <a:lnTo>
                    <a:pt x="334" y="1334"/>
                  </a:lnTo>
                  <a:lnTo>
                    <a:pt x="338" y="1340"/>
                  </a:lnTo>
                  <a:lnTo>
                    <a:pt x="338" y="1348"/>
                  </a:lnTo>
                  <a:lnTo>
                    <a:pt x="338" y="1348"/>
                  </a:lnTo>
                  <a:lnTo>
                    <a:pt x="338" y="1368"/>
                  </a:lnTo>
                  <a:lnTo>
                    <a:pt x="336" y="1378"/>
                  </a:lnTo>
                  <a:lnTo>
                    <a:pt x="330" y="1388"/>
                  </a:lnTo>
                  <a:lnTo>
                    <a:pt x="330" y="1388"/>
                  </a:lnTo>
                  <a:lnTo>
                    <a:pt x="326" y="1390"/>
                  </a:lnTo>
                  <a:lnTo>
                    <a:pt x="320" y="1392"/>
                  </a:lnTo>
                  <a:lnTo>
                    <a:pt x="320" y="1392"/>
                  </a:lnTo>
                  <a:lnTo>
                    <a:pt x="320" y="1396"/>
                  </a:lnTo>
                  <a:lnTo>
                    <a:pt x="318" y="1400"/>
                  </a:lnTo>
                  <a:lnTo>
                    <a:pt x="318" y="1400"/>
                  </a:lnTo>
                  <a:lnTo>
                    <a:pt x="314" y="1414"/>
                  </a:lnTo>
                  <a:lnTo>
                    <a:pt x="312" y="1420"/>
                  </a:lnTo>
                  <a:lnTo>
                    <a:pt x="312" y="1428"/>
                  </a:lnTo>
                  <a:lnTo>
                    <a:pt x="312" y="1428"/>
                  </a:lnTo>
                  <a:lnTo>
                    <a:pt x="314" y="1440"/>
                  </a:lnTo>
                  <a:lnTo>
                    <a:pt x="320" y="1448"/>
                  </a:lnTo>
                  <a:lnTo>
                    <a:pt x="336" y="1466"/>
                  </a:lnTo>
                  <a:lnTo>
                    <a:pt x="336" y="1466"/>
                  </a:lnTo>
                  <a:lnTo>
                    <a:pt x="340" y="1474"/>
                  </a:lnTo>
                  <a:lnTo>
                    <a:pt x="344" y="1484"/>
                  </a:lnTo>
                  <a:lnTo>
                    <a:pt x="348" y="1502"/>
                  </a:lnTo>
                  <a:lnTo>
                    <a:pt x="348" y="1502"/>
                  </a:lnTo>
                  <a:lnTo>
                    <a:pt x="348" y="1512"/>
                  </a:lnTo>
                  <a:lnTo>
                    <a:pt x="346" y="1522"/>
                  </a:lnTo>
                  <a:lnTo>
                    <a:pt x="346" y="1522"/>
                  </a:lnTo>
                  <a:lnTo>
                    <a:pt x="348" y="1530"/>
                  </a:lnTo>
                  <a:lnTo>
                    <a:pt x="352" y="1536"/>
                  </a:lnTo>
                  <a:lnTo>
                    <a:pt x="352" y="1536"/>
                  </a:lnTo>
                  <a:lnTo>
                    <a:pt x="352" y="1542"/>
                  </a:lnTo>
                  <a:lnTo>
                    <a:pt x="350" y="1544"/>
                  </a:lnTo>
                  <a:lnTo>
                    <a:pt x="346" y="1552"/>
                  </a:lnTo>
                  <a:lnTo>
                    <a:pt x="344" y="1560"/>
                  </a:lnTo>
                  <a:lnTo>
                    <a:pt x="344" y="1564"/>
                  </a:lnTo>
                  <a:lnTo>
                    <a:pt x="346" y="1568"/>
                  </a:lnTo>
                  <a:lnTo>
                    <a:pt x="346" y="1568"/>
                  </a:lnTo>
                  <a:lnTo>
                    <a:pt x="348" y="1572"/>
                  </a:lnTo>
                  <a:lnTo>
                    <a:pt x="348" y="1580"/>
                  </a:lnTo>
                  <a:lnTo>
                    <a:pt x="346" y="1586"/>
                  </a:lnTo>
                  <a:lnTo>
                    <a:pt x="344" y="1592"/>
                  </a:lnTo>
                  <a:lnTo>
                    <a:pt x="344" y="1592"/>
                  </a:lnTo>
                  <a:lnTo>
                    <a:pt x="336" y="1604"/>
                  </a:lnTo>
                  <a:lnTo>
                    <a:pt x="326" y="1614"/>
                  </a:lnTo>
                  <a:lnTo>
                    <a:pt x="326" y="1614"/>
                  </a:lnTo>
                  <a:lnTo>
                    <a:pt x="310" y="1624"/>
                  </a:lnTo>
                  <a:lnTo>
                    <a:pt x="304" y="1628"/>
                  </a:lnTo>
                  <a:lnTo>
                    <a:pt x="298" y="1636"/>
                  </a:lnTo>
                  <a:lnTo>
                    <a:pt x="298" y="1636"/>
                  </a:lnTo>
                  <a:lnTo>
                    <a:pt x="294" y="1648"/>
                  </a:lnTo>
                  <a:lnTo>
                    <a:pt x="292" y="1660"/>
                  </a:lnTo>
                  <a:lnTo>
                    <a:pt x="292" y="1660"/>
                  </a:lnTo>
                  <a:lnTo>
                    <a:pt x="286" y="1676"/>
                  </a:lnTo>
                  <a:lnTo>
                    <a:pt x="286" y="1682"/>
                  </a:lnTo>
                  <a:lnTo>
                    <a:pt x="286" y="1690"/>
                  </a:lnTo>
                  <a:lnTo>
                    <a:pt x="286" y="1690"/>
                  </a:lnTo>
                  <a:lnTo>
                    <a:pt x="286" y="1696"/>
                  </a:lnTo>
                  <a:lnTo>
                    <a:pt x="288" y="1700"/>
                  </a:lnTo>
                  <a:lnTo>
                    <a:pt x="288" y="1700"/>
                  </a:lnTo>
                  <a:lnTo>
                    <a:pt x="290" y="1706"/>
                  </a:lnTo>
                  <a:lnTo>
                    <a:pt x="294" y="1710"/>
                  </a:lnTo>
                  <a:lnTo>
                    <a:pt x="298" y="1714"/>
                  </a:lnTo>
                  <a:lnTo>
                    <a:pt x="300" y="1720"/>
                  </a:lnTo>
                  <a:lnTo>
                    <a:pt x="300" y="1720"/>
                  </a:lnTo>
                  <a:lnTo>
                    <a:pt x="298" y="1732"/>
                  </a:lnTo>
                  <a:lnTo>
                    <a:pt x="298" y="1732"/>
                  </a:lnTo>
                  <a:lnTo>
                    <a:pt x="298" y="1740"/>
                  </a:lnTo>
                  <a:lnTo>
                    <a:pt x="300" y="1748"/>
                  </a:lnTo>
                  <a:lnTo>
                    <a:pt x="300" y="1748"/>
                  </a:lnTo>
                  <a:lnTo>
                    <a:pt x="300" y="1760"/>
                  </a:lnTo>
                  <a:lnTo>
                    <a:pt x="302" y="1770"/>
                  </a:lnTo>
                  <a:lnTo>
                    <a:pt x="302" y="1770"/>
                  </a:lnTo>
                  <a:lnTo>
                    <a:pt x="306" y="1778"/>
                  </a:lnTo>
                  <a:lnTo>
                    <a:pt x="308" y="1788"/>
                  </a:lnTo>
                  <a:lnTo>
                    <a:pt x="308" y="1798"/>
                  </a:lnTo>
                  <a:lnTo>
                    <a:pt x="306" y="1806"/>
                  </a:lnTo>
                  <a:lnTo>
                    <a:pt x="306" y="1806"/>
                  </a:lnTo>
                  <a:lnTo>
                    <a:pt x="302" y="1818"/>
                  </a:lnTo>
                  <a:lnTo>
                    <a:pt x="300" y="1830"/>
                  </a:lnTo>
                  <a:lnTo>
                    <a:pt x="298" y="1842"/>
                  </a:lnTo>
                  <a:lnTo>
                    <a:pt x="298" y="1854"/>
                  </a:lnTo>
                  <a:lnTo>
                    <a:pt x="298" y="1854"/>
                  </a:lnTo>
                  <a:lnTo>
                    <a:pt x="304" y="1872"/>
                  </a:lnTo>
                  <a:lnTo>
                    <a:pt x="310" y="1888"/>
                  </a:lnTo>
                  <a:lnTo>
                    <a:pt x="310" y="1888"/>
                  </a:lnTo>
                  <a:lnTo>
                    <a:pt x="318" y="1908"/>
                  </a:lnTo>
                  <a:lnTo>
                    <a:pt x="326" y="1930"/>
                  </a:lnTo>
                  <a:lnTo>
                    <a:pt x="326" y="1930"/>
                  </a:lnTo>
                  <a:lnTo>
                    <a:pt x="328" y="1938"/>
                  </a:lnTo>
                  <a:lnTo>
                    <a:pt x="328" y="1946"/>
                  </a:lnTo>
                  <a:lnTo>
                    <a:pt x="328" y="1954"/>
                  </a:lnTo>
                  <a:lnTo>
                    <a:pt x="324" y="1962"/>
                  </a:lnTo>
                  <a:lnTo>
                    <a:pt x="324" y="1962"/>
                  </a:lnTo>
                  <a:lnTo>
                    <a:pt x="322" y="1972"/>
                  </a:lnTo>
                  <a:lnTo>
                    <a:pt x="322" y="1980"/>
                  </a:lnTo>
                  <a:lnTo>
                    <a:pt x="324" y="1988"/>
                  </a:lnTo>
                  <a:lnTo>
                    <a:pt x="328" y="1996"/>
                  </a:lnTo>
                  <a:lnTo>
                    <a:pt x="328" y="1996"/>
                  </a:lnTo>
                  <a:lnTo>
                    <a:pt x="332" y="2010"/>
                  </a:lnTo>
                  <a:lnTo>
                    <a:pt x="336" y="2016"/>
                  </a:lnTo>
                  <a:lnTo>
                    <a:pt x="340" y="2020"/>
                  </a:lnTo>
                  <a:lnTo>
                    <a:pt x="340" y="2020"/>
                  </a:lnTo>
                  <a:lnTo>
                    <a:pt x="346" y="2022"/>
                  </a:lnTo>
                  <a:lnTo>
                    <a:pt x="346" y="2022"/>
                  </a:lnTo>
                  <a:lnTo>
                    <a:pt x="352" y="2020"/>
                  </a:lnTo>
                  <a:lnTo>
                    <a:pt x="360" y="2018"/>
                  </a:lnTo>
                  <a:lnTo>
                    <a:pt x="372" y="2012"/>
                  </a:lnTo>
                  <a:lnTo>
                    <a:pt x="372" y="2012"/>
                  </a:lnTo>
                  <a:lnTo>
                    <a:pt x="384" y="2004"/>
                  </a:lnTo>
                  <a:lnTo>
                    <a:pt x="388" y="2002"/>
                  </a:lnTo>
                  <a:lnTo>
                    <a:pt x="396" y="2000"/>
                  </a:lnTo>
                  <a:lnTo>
                    <a:pt x="396" y="2000"/>
                  </a:lnTo>
                  <a:lnTo>
                    <a:pt x="404" y="1998"/>
                  </a:lnTo>
                  <a:lnTo>
                    <a:pt x="412" y="1998"/>
                  </a:lnTo>
                  <a:lnTo>
                    <a:pt x="412" y="1998"/>
                  </a:lnTo>
                  <a:lnTo>
                    <a:pt x="414" y="1998"/>
                  </a:lnTo>
                  <a:lnTo>
                    <a:pt x="414" y="1998"/>
                  </a:lnTo>
                  <a:lnTo>
                    <a:pt x="416" y="1998"/>
                  </a:lnTo>
                  <a:lnTo>
                    <a:pt x="416" y="1998"/>
                  </a:lnTo>
                  <a:lnTo>
                    <a:pt x="426" y="1998"/>
                  </a:lnTo>
                  <a:lnTo>
                    <a:pt x="434" y="1996"/>
                  </a:lnTo>
                  <a:lnTo>
                    <a:pt x="434" y="1996"/>
                  </a:lnTo>
                  <a:lnTo>
                    <a:pt x="444" y="1990"/>
                  </a:lnTo>
                  <a:lnTo>
                    <a:pt x="456" y="1984"/>
                  </a:lnTo>
                  <a:lnTo>
                    <a:pt x="456" y="1984"/>
                  </a:lnTo>
                  <a:lnTo>
                    <a:pt x="466" y="1982"/>
                  </a:lnTo>
                  <a:lnTo>
                    <a:pt x="474" y="1976"/>
                  </a:lnTo>
                  <a:lnTo>
                    <a:pt x="474" y="1976"/>
                  </a:lnTo>
                  <a:lnTo>
                    <a:pt x="484" y="1968"/>
                  </a:lnTo>
                  <a:lnTo>
                    <a:pt x="492" y="1960"/>
                  </a:lnTo>
                  <a:lnTo>
                    <a:pt x="510" y="1942"/>
                  </a:lnTo>
                  <a:lnTo>
                    <a:pt x="510" y="1942"/>
                  </a:lnTo>
                  <a:lnTo>
                    <a:pt x="528" y="1922"/>
                  </a:lnTo>
                  <a:lnTo>
                    <a:pt x="544" y="1902"/>
                  </a:lnTo>
                  <a:lnTo>
                    <a:pt x="544" y="1902"/>
                  </a:lnTo>
                  <a:lnTo>
                    <a:pt x="558" y="1884"/>
                  </a:lnTo>
                  <a:lnTo>
                    <a:pt x="562" y="1876"/>
                  </a:lnTo>
                  <a:lnTo>
                    <a:pt x="564" y="1866"/>
                  </a:lnTo>
                  <a:lnTo>
                    <a:pt x="564" y="1866"/>
                  </a:lnTo>
                  <a:lnTo>
                    <a:pt x="564" y="1848"/>
                  </a:lnTo>
                  <a:lnTo>
                    <a:pt x="566" y="1842"/>
                  </a:lnTo>
                  <a:lnTo>
                    <a:pt x="574" y="1832"/>
                  </a:lnTo>
                  <a:lnTo>
                    <a:pt x="574" y="1832"/>
                  </a:lnTo>
                  <a:lnTo>
                    <a:pt x="594" y="1820"/>
                  </a:lnTo>
                  <a:lnTo>
                    <a:pt x="594" y="1820"/>
                  </a:lnTo>
                  <a:lnTo>
                    <a:pt x="604" y="1816"/>
                  </a:lnTo>
                  <a:lnTo>
                    <a:pt x="608" y="1814"/>
                  </a:lnTo>
                  <a:lnTo>
                    <a:pt x="610" y="1808"/>
                  </a:lnTo>
                  <a:lnTo>
                    <a:pt x="610" y="1808"/>
                  </a:lnTo>
                  <a:lnTo>
                    <a:pt x="614" y="1800"/>
                  </a:lnTo>
                  <a:lnTo>
                    <a:pt x="616" y="1790"/>
                  </a:lnTo>
                  <a:lnTo>
                    <a:pt x="616" y="1790"/>
                  </a:lnTo>
                  <a:lnTo>
                    <a:pt x="618" y="1778"/>
                  </a:lnTo>
                  <a:lnTo>
                    <a:pt x="620" y="1768"/>
                  </a:lnTo>
                  <a:lnTo>
                    <a:pt x="620" y="1768"/>
                  </a:lnTo>
                  <a:lnTo>
                    <a:pt x="620" y="1758"/>
                  </a:lnTo>
                  <a:lnTo>
                    <a:pt x="618" y="1750"/>
                  </a:lnTo>
                  <a:lnTo>
                    <a:pt x="618" y="1750"/>
                  </a:lnTo>
                  <a:lnTo>
                    <a:pt x="614" y="1744"/>
                  </a:lnTo>
                  <a:lnTo>
                    <a:pt x="614" y="1740"/>
                  </a:lnTo>
                  <a:lnTo>
                    <a:pt x="616" y="1734"/>
                  </a:lnTo>
                  <a:lnTo>
                    <a:pt x="616" y="1734"/>
                  </a:lnTo>
                  <a:lnTo>
                    <a:pt x="626" y="1728"/>
                  </a:lnTo>
                  <a:lnTo>
                    <a:pt x="638" y="1720"/>
                  </a:lnTo>
                  <a:lnTo>
                    <a:pt x="638" y="1720"/>
                  </a:lnTo>
                  <a:lnTo>
                    <a:pt x="648" y="1714"/>
                  </a:lnTo>
                  <a:lnTo>
                    <a:pt x="658" y="1708"/>
                  </a:lnTo>
                  <a:lnTo>
                    <a:pt x="658" y="1708"/>
                  </a:lnTo>
                  <a:lnTo>
                    <a:pt x="668" y="1702"/>
                  </a:lnTo>
                  <a:lnTo>
                    <a:pt x="676" y="1694"/>
                  </a:lnTo>
                  <a:lnTo>
                    <a:pt x="694" y="1680"/>
                  </a:lnTo>
                  <a:lnTo>
                    <a:pt x="694" y="1680"/>
                  </a:lnTo>
                  <a:lnTo>
                    <a:pt x="704" y="1674"/>
                  </a:lnTo>
                  <a:lnTo>
                    <a:pt x="710" y="1668"/>
                  </a:lnTo>
                  <a:lnTo>
                    <a:pt x="716" y="1660"/>
                  </a:lnTo>
                  <a:lnTo>
                    <a:pt x="718" y="1650"/>
                  </a:lnTo>
                  <a:lnTo>
                    <a:pt x="718" y="1650"/>
                  </a:lnTo>
                  <a:lnTo>
                    <a:pt x="724" y="1628"/>
                  </a:lnTo>
                  <a:lnTo>
                    <a:pt x="732" y="1604"/>
                  </a:lnTo>
                  <a:lnTo>
                    <a:pt x="732" y="1604"/>
                  </a:lnTo>
                  <a:lnTo>
                    <a:pt x="736" y="1592"/>
                  </a:lnTo>
                  <a:lnTo>
                    <a:pt x="738" y="1584"/>
                  </a:lnTo>
                  <a:lnTo>
                    <a:pt x="738" y="1578"/>
                  </a:lnTo>
                  <a:lnTo>
                    <a:pt x="738" y="1578"/>
                  </a:lnTo>
                  <a:lnTo>
                    <a:pt x="734" y="1570"/>
                  </a:lnTo>
                  <a:lnTo>
                    <a:pt x="734" y="1570"/>
                  </a:lnTo>
                  <a:lnTo>
                    <a:pt x="730" y="1556"/>
                  </a:lnTo>
                  <a:lnTo>
                    <a:pt x="726" y="1540"/>
                  </a:lnTo>
                  <a:lnTo>
                    <a:pt x="726" y="1540"/>
                  </a:lnTo>
                  <a:lnTo>
                    <a:pt x="726" y="1522"/>
                  </a:lnTo>
                  <a:lnTo>
                    <a:pt x="726" y="1514"/>
                  </a:lnTo>
                  <a:lnTo>
                    <a:pt x="730" y="1506"/>
                  </a:lnTo>
                  <a:lnTo>
                    <a:pt x="730" y="1506"/>
                  </a:lnTo>
                  <a:lnTo>
                    <a:pt x="732" y="1496"/>
                  </a:lnTo>
                  <a:lnTo>
                    <a:pt x="734" y="1486"/>
                  </a:lnTo>
                  <a:lnTo>
                    <a:pt x="734" y="1486"/>
                  </a:lnTo>
                  <a:lnTo>
                    <a:pt x="738" y="1476"/>
                  </a:lnTo>
                  <a:lnTo>
                    <a:pt x="744" y="1468"/>
                  </a:lnTo>
                  <a:lnTo>
                    <a:pt x="744" y="1468"/>
                  </a:lnTo>
                  <a:lnTo>
                    <a:pt x="756" y="1454"/>
                  </a:lnTo>
                  <a:lnTo>
                    <a:pt x="762" y="1446"/>
                  </a:lnTo>
                  <a:lnTo>
                    <a:pt x="770" y="1440"/>
                  </a:lnTo>
                  <a:lnTo>
                    <a:pt x="770" y="1440"/>
                  </a:lnTo>
                  <a:lnTo>
                    <a:pt x="780" y="1432"/>
                  </a:lnTo>
                  <a:lnTo>
                    <a:pt x="786" y="1424"/>
                  </a:lnTo>
                  <a:lnTo>
                    <a:pt x="800" y="1408"/>
                  </a:lnTo>
                  <a:lnTo>
                    <a:pt x="800" y="1408"/>
                  </a:lnTo>
                  <a:lnTo>
                    <a:pt x="816" y="1392"/>
                  </a:lnTo>
                  <a:lnTo>
                    <a:pt x="834" y="1378"/>
                  </a:lnTo>
                  <a:lnTo>
                    <a:pt x="870" y="1352"/>
                  </a:lnTo>
                  <a:lnTo>
                    <a:pt x="870" y="1352"/>
                  </a:lnTo>
                  <a:lnTo>
                    <a:pt x="882" y="1344"/>
                  </a:lnTo>
                  <a:lnTo>
                    <a:pt x="882" y="1344"/>
                  </a:lnTo>
                  <a:lnTo>
                    <a:pt x="888" y="1336"/>
                  </a:lnTo>
                  <a:lnTo>
                    <a:pt x="892" y="1328"/>
                  </a:lnTo>
                  <a:lnTo>
                    <a:pt x="892" y="1328"/>
                  </a:lnTo>
                  <a:lnTo>
                    <a:pt x="904" y="1312"/>
                  </a:lnTo>
                  <a:lnTo>
                    <a:pt x="918" y="1296"/>
                  </a:lnTo>
                  <a:lnTo>
                    <a:pt x="918" y="1296"/>
                  </a:lnTo>
                  <a:lnTo>
                    <a:pt x="926" y="1286"/>
                  </a:lnTo>
                  <a:lnTo>
                    <a:pt x="932" y="1276"/>
                  </a:lnTo>
                  <a:lnTo>
                    <a:pt x="932" y="1276"/>
                  </a:lnTo>
                  <a:lnTo>
                    <a:pt x="944" y="1254"/>
                  </a:lnTo>
                  <a:lnTo>
                    <a:pt x="948" y="1242"/>
                  </a:lnTo>
                  <a:lnTo>
                    <a:pt x="952" y="1230"/>
                  </a:lnTo>
                  <a:lnTo>
                    <a:pt x="952" y="1230"/>
                  </a:lnTo>
                  <a:lnTo>
                    <a:pt x="954" y="1222"/>
                  </a:lnTo>
                  <a:lnTo>
                    <a:pt x="954" y="1218"/>
                  </a:lnTo>
                  <a:lnTo>
                    <a:pt x="952" y="1216"/>
                  </a:lnTo>
                  <a:lnTo>
                    <a:pt x="952" y="1216"/>
                  </a:lnTo>
                  <a:lnTo>
                    <a:pt x="946" y="1214"/>
                  </a:lnTo>
                  <a:lnTo>
                    <a:pt x="946" y="1214"/>
                  </a:lnTo>
                  <a:lnTo>
                    <a:pt x="940" y="1214"/>
                  </a:lnTo>
                  <a:lnTo>
                    <a:pt x="932" y="1218"/>
                  </a:lnTo>
                  <a:lnTo>
                    <a:pt x="932" y="1218"/>
                  </a:lnTo>
                  <a:lnTo>
                    <a:pt x="914" y="1224"/>
                  </a:lnTo>
                  <a:lnTo>
                    <a:pt x="896" y="1230"/>
                  </a:lnTo>
                  <a:lnTo>
                    <a:pt x="858" y="1240"/>
                  </a:lnTo>
                  <a:lnTo>
                    <a:pt x="858" y="1240"/>
                  </a:lnTo>
                  <a:lnTo>
                    <a:pt x="854" y="1240"/>
                  </a:lnTo>
                  <a:lnTo>
                    <a:pt x="854" y="1240"/>
                  </a:lnTo>
                  <a:lnTo>
                    <a:pt x="850" y="1238"/>
                  </a:lnTo>
                  <a:lnTo>
                    <a:pt x="846" y="1236"/>
                  </a:lnTo>
                  <a:lnTo>
                    <a:pt x="842" y="1230"/>
                  </a:lnTo>
                  <a:lnTo>
                    <a:pt x="840" y="1222"/>
                  </a:lnTo>
                  <a:lnTo>
                    <a:pt x="840" y="1214"/>
                  </a:lnTo>
                  <a:lnTo>
                    <a:pt x="840" y="1214"/>
                  </a:lnTo>
                  <a:lnTo>
                    <a:pt x="836" y="1198"/>
                  </a:lnTo>
                  <a:lnTo>
                    <a:pt x="834" y="1192"/>
                  </a:lnTo>
                  <a:lnTo>
                    <a:pt x="830" y="1184"/>
                  </a:lnTo>
                  <a:lnTo>
                    <a:pt x="830" y="1184"/>
                  </a:lnTo>
                  <a:lnTo>
                    <a:pt x="826" y="1178"/>
                  </a:lnTo>
                  <a:lnTo>
                    <a:pt x="820" y="1174"/>
                  </a:lnTo>
                  <a:lnTo>
                    <a:pt x="808" y="1164"/>
                  </a:lnTo>
                  <a:lnTo>
                    <a:pt x="808" y="1164"/>
                  </a:lnTo>
                  <a:lnTo>
                    <a:pt x="804" y="1158"/>
                  </a:lnTo>
                  <a:lnTo>
                    <a:pt x="802" y="1148"/>
                  </a:lnTo>
                  <a:lnTo>
                    <a:pt x="802" y="1148"/>
                  </a:lnTo>
                  <a:lnTo>
                    <a:pt x="800" y="1142"/>
                  </a:lnTo>
                  <a:lnTo>
                    <a:pt x="798" y="1136"/>
                  </a:lnTo>
                  <a:lnTo>
                    <a:pt x="798" y="1136"/>
                  </a:lnTo>
                  <a:lnTo>
                    <a:pt x="798" y="1126"/>
                  </a:lnTo>
                  <a:lnTo>
                    <a:pt x="800" y="1118"/>
                  </a:lnTo>
                  <a:lnTo>
                    <a:pt x="800" y="1118"/>
                  </a:lnTo>
                  <a:lnTo>
                    <a:pt x="794" y="1118"/>
                  </a:lnTo>
                  <a:lnTo>
                    <a:pt x="792" y="1116"/>
                  </a:lnTo>
                  <a:lnTo>
                    <a:pt x="790" y="1114"/>
                  </a:lnTo>
                  <a:lnTo>
                    <a:pt x="790" y="1114"/>
                  </a:lnTo>
                  <a:lnTo>
                    <a:pt x="788" y="1104"/>
                  </a:lnTo>
                  <a:lnTo>
                    <a:pt x="788" y="1104"/>
                  </a:lnTo>
                  <a:lnTo>
                    <a:pt x="782" y="1096"/>
                  </a:lnTo>
                  <a:lnTo>
                    <a:pt x="782" y="1090"/>
                  </a:lnTo>
                  <a:lnTo>
                    <a:pt x="780" y="1086"/>
                  </a:lnTo>
                  <a:lnTo>
                    <a:pt x="780" y="1086"/>
                  </a:lnTo>
                  <a:lnTo>
                    <a:pt x="784" y="1072"/>
                  </a:lnTo>
                  <a:lnTo>
                    <a:pt x="786" y="1066"/>
                  </a:lnTo>
                  <a:lnTo>
                    <a:pt x="786" y="1060"/>
                  </a:lnTo>
                  <a:lnTo>
                    <a:pt x="786" y="1060"/>
                  </a:lnTo>
                  <a:lnTo>
                    <a:pt x="786" y="1054"/>
                  </a:lnTo>
                  <a:lnTo>
                    <a:pt x="784" y="1050"/>
                  </a:lnTo>
                  <a:lnTo>
                    <a:pt x="778" y="1042"/>
                  </a:lnTo>
                  <a:lnTo>
                    <a:pt x="778" y="1042"/>
                  </a:lnTo>
                  <a:lnTo>
                    <a:pt x="774" y="1024"/>
                  </a:lnTo>
                  <a:lnTo>
                    <a:pt x="774" y="1024"/>
                  </a:lnTo>
                  <a:lnTo>
                    <a:pt x="770" y="1010"/>
                  </a:lnTo>
                  <a:lnTo>
                    <a:pt x="766" y="996"/>
                  </a:lnTo>
                  <a:lnTo>
                    <a:pt x="766" y="996"/>
                  </a:lnTo>
                  <a:lnTo>
                    <a:pt x="758" y="984"/>
                  </a:lnTo>
                  <a:lnTo>
                    <a:pt x="756" y="978"/>
                  </a:lnTo>
                  <a:lnTo>
                    <a:pt x="754" y="972"/>
                  </a:lnTo>
                  <a:lnTo>
                    <a:pt x="754" y="972"/>
                  </a:lnTo>
                  <a:lnTo>
                    <a:pt x="756" y="964"/>
                  </a:lnTo>
                  <a:lnTo>
                    <a:pt x="756" y="962"/>
                  </a:lnTo>
                  <a:lnTo>
                    <a:pt x="754" y="958"/>
                  </a:lnTo>
                  <a:lnTo>
                    <a:pt x="754" y="958"/>
                  </a:lnTo>
                  <a:lnTo>
                    <a:pt x="750" y="952"/>
                  </a:lnTo>
                  <a:lnTo>
                    <a:pt x="746" y="948"/>
                  </a:lnTo>
                  <a:lnTo>
                    <a:pt x="746" y="948"/>
                  </a:lnTo>
                  <a:lnTo>
                    <a:pt x="744" y="940"/>
                  </a:lnTo>
                  <a:lnTo>
                    <a:pt x="746" y="936"/>
                  </a:lnTo>
                  <a:lnTo>
                    <a:pt x="748" y="932"/>
                  </a:lnTo>
                  <a:lnTo>
                    <a:pt x="748" y="932"/>
                  </a:lnTo>
                  <a:lnTo>
                    <a:pt x="750" y="930"/>
                  </a:lnTo>
                  <a:lnTo>
                    <a:pt x="750" y="930"/>
                  </a:lnTo>
                  <a:lnTo>
                    <a:pt x="760" y="942"/>
                  </a:lnTo>
                  <a:lnTo>
                    <a:pt x="766" y="948"/>
                  </a:lnTo>
                  <a:lnTo>
                    <a:pt x="772" y="954"/>
                  </a:lnTo>
                  <a:lnTo>
                    <a:pt x="772" y="954"/>
                  </a:lnTo>
                  <a:lnTo>
                    <a:pt x="778" y="960"/>
                  </a:lnTo>
                  <a:lnTo>
                    <a:pt x="782" y="968"/>
                  </a:lnTo>
                  <a:lnTo>
                    <a:pt x="784" y="978"/>
                  </a:lnTo>
                  <a:lnTo>
                    <a:pt x="790" y="986"/>
                  </a:lnTo>
                  <a:lnTo>
                    <a:pt x="790" y="986"/>
                  </a:lnTo>
                  <a:lnTo>
                    <a:pt x="796" y="994"/>
                  </a:lnTo>
                  <a:lnTo>
                    <a:pt x="802" y="1000"/>
                  </a:lnTo>
                  <a:lnTo>
                    <a:pt x="802" y="1000"/>
                  </a:lnTo>
                  <a:lnTo>
                    <a:pt x="802" y="1004"/>
                  </a:lnTo>
                  <a:lnTo>
                    <a:pt x="804" y="1010"/>
                  </a:lnTo>
                  <a:lnTo>
                    <a:pt x="804" y="1020"/>
                  </a:lnTo>
                  <a:lnTo>
                    <a:pt x="804" y="1020"/>
                  </a:lnTo>
                  <a:lnTo>
                    <a:pt x="808" y="1032"/>
                  </a:lnTo>
                  <a:lnTo>
                    <a:pt x="812" y="1044"/>
                  </a:lnTo>
                  <a:lnTo>
                    <a:pt x="816" y="1056"/>
                  </a:lnTo>
                  <a:lnTo>
                    <a:pt x="816" y="1062"/>
                  </a:lnTo>
                  <a:lnTo>
                    <a:pt x="814" y="1068"/>
                  </a:lnTo>
                  <a:lnTo>
                    <a:pt x="814" y="1068"/>
                  </a:lnTo>
                  <a:lnTo>
                    <a:pt x="810" y="1080"/>
                  </a:lnTo>
                  <a:lnTo>
                    <a:pt x="812" y="1082"/>
                  </a:lnTo>
                  <a:lnTo>
                    <a:pt x="816" y="1088"/>
                  </a:lnTo>
                  <a:lnTo>
                    <a:pt x="816" y="1088"/>
                  </a:lnTo>
                  <a:lnTo>
                    <a:pt x="824" y="1098"/>
                  </a:lnTo>
                  <a:lnTo>
                    <a:pt x="830" y="1108"/>
                  </a:lnTo>
                  <a:lnTo>
                    <a:pt x="830" y="1108"/>
                  </a:lnTo>
                  <a:lnTo>
                    <a:pt x="844" y="1132"/>
                  </a:lnTo>
                  <a:lnTo>
                    <a:pt x="848" y="1144"/>
                  </a:lnTo>
                  <a:lnTo>
                    <a:pt x="850" y="1150"/>
                  </a:lnTo>
                  <a:lnTo>
                    <a:pt x="850" y="1156"/>
                  </a:lnTo>
                  <a:lnTo>
                    <a:pt x="850" y="1156"/>
                  </a:lnTo>
                  <a:lnTo>
                    <a:pt x="850" y="1164"/>
                  </a:lnTo>
                  <a:lnTo>
                    <a:pt x="846" y="1172"/>
                  </a:lnTo>
                  <a:lnTo>
                    <a:pt x="844" y="1182"/>
                  </a:lnTo>
                  <a:lnTo>
                    <a:pt x="844" y="1190"/>
                  </a:lnTo>
                  <a:lnTo>
                    <a:pt x="844" y="1190"/>
                  </a:lnTo>
                  <a:lnTo>
                    <a:pt x="846" y="1216"/>
                  </a:lnTo>
                  <a:lnTo>
                    <a:pt x="846" y="1216"/>
                  </a:lnTo>
                  <a:lnTo>
                    <a:pt x="852" y="1216"/>
                  </a:lnTo>
                  <a:lnTo>
                    <a:pt x="852" y="1216"/>
                  </a:lnTo>
                  <a:lnTo>
                    <a:pt x="860" y="1216"/>
                  </a:lnTo>
                  <a:lnTo>
                    <a:pt x="870" y="1212"/>
                  </a:lnTo>
                  <a:lnTo>
                    <a:pt x="888" y="1202"/>
                  </a:lnTo>
                  <a:lnTo>
                    <a:pt x="888" y="1202"/>
                  </a:lnTo>
                  <a:lnTo>
                    <a:pt x="912" y="1188"/>
                  </a:lnTo>
                  <a:lnTo>
                    <a:pt x="924" y="1182"/>
                  </a:lnTo>
                  <a:lnTo>
                    <a:pt x="936" y="1178"/>
                  </a:lnTo>
                  <a:lnTo>
                    <a:pt x="936" y="1178"/>
                  </a:lnTo>
                  <a:lnTo>
                    <a:pt x="948" y="1176"/>
                  </a:lnTo>
                  <a:lnTo>
                    <a:pt x="958" y="1172"/>
                  </a:lnTo>
                  <a:lnTo>
                    <a:pt x="958" y="1172"/>
                  </a:lnTo>
                  <a:lnTo>
                    <a:pt x="978" y="1160"/>
                  </a:lnTo>
                  <a:lnTo>
                    <a:pt x="978" y="1160"/>
                  </a:lnTo>
                  <a:lnTo>
                    <a:pt x="982" y="1156"/>
                  </a:lnTo>
                  <a:lnTo>
                    <a:pt x="986" y="1152"/>
                  </a:lnTo>
                  <a:lnTo>
                    <a:pt x="990" y="1148"/>
                  </a:lnTo>
                  <a:lnTo>
                    <a:pt x="996" y="1146"/>
                  </a:lnTo>
                  <a:lnTo>
                    <a:pt x="996" y="1146"/>
                  </a:lnTo>
                  <a:lnTo>
                    <a:pt x="1014" y="1142"/>
                  </a:lnTo>
                  <a:lnTo>
                    <a:pt x="1022" y="1140"/>
                  </a:lnTo>
                  <a:lnTo>
                    <a:pt x="1030" y="1136"/>
                  </a:lnTo>
                  <a:lnTo>
                    <a:pt x="1030" y="1136"/>
                  </a:lnTo>
                  <a:lnTo>
                    <a:pt x="1040" y="1126"/>
                  </a:lnTo>
                  <a:lnTo>
                    <a:pt x="1050" y="1118"/>
                  </a:lnTo>
                  <a:lnTo>
                    <a:pt x="1050" y="1118"/>
                  </a:lnTo>
                  <a:lnTo>
                    <a:pt x="1062" y="1108"/>
                  </a:lnTo>
                  <a:lnTo>
                    <a:pt x="1074" y="1096"/>
                  </a:lnTo>
                  <a:lnTo>
                    <a:pt x="1074" y="1096"/>
                  </a:lnTo>
                  <a:lnTo>
                    <a:pt x="1090" y="1084"/>
                  </a:lnTo>
                  <a:lnTo>
                    <a:pt x="1096" y="1076"/>
                  </a:lnTo>
                  <a:lnTo>
                    <a:pt x="1102" y="1068"/>
                  </a:lnTo>
                  <a:lnTo>
                    <a:pt x="1102" y="1068"/>
                  </a:lnTo>
                  <a:lnTo>
                    <a:pt x="1106" y="1060"/>
                  </a:lnTo>
                  <a:lnTo>
                    <a:pt x="1106" y="1052"/>
                  </a:lnTo>
                  <a:lnTo>
                    <a:pt x="1102" y="1046"/>
                  </a:lnTo>
                  <a:lnTo>
                    <a:pt x="1098" y="1042"/>
                  </a:lnTo>
                  <a:lnTo>
                    <a:pt x="1086" y="1034"/>
                  </a:lnTo>
                  <a:lnTo>
                    <a:pt x="1072" y="1028"/>
                  </a:lnTo>
                  <a:lnTo>
                    <a:pt x="1072" y="1028"/>
                  </a:lnTo>
                  <a:lnTo>
                    <a:pt x="1072" y="1018"/>
                  </a:lnTo>
                  <a:lnTo>
                    <a:pt x="1072" y="1008"/>
                  </a:lnTo>
                  <a:lnTo>
                    <a:pt x="1068" y="1000"/>
                  </a:lnTo>
                  <a:lnTo>
                    <a:pt x="1064" y="996"/>
                  </a:lnTo>
                  <a:lnTo>
                    <a:pt x="1062" y="996"/>
                  </a:lnTo>
                  <a:lnTo>
                    <a:pt x="1062" y="996"/>
                  </a:lnTo>
                  <a:lnTo>
                    <a:pt x="1058" y="996"/>
                  </a:lnTo>
                  <a:lnTo>
                    <a:pt x="1054" y="1000"/>
                  </a:lnTo>
                  <a:lnTo>
                    <a:pt x="1054" y="1000"/>
                  </a:lnTo>
                  <a:lnTo>
                    <a:pt x="1052" y="1002"/>
                  </a:lnTo>
                  <a:lnTo>
                    <a:pt x="1052" y="1004"/>
                  </a:lnTo>
                  <a:lnTo>
                    <a:pt x="1048" y="1010"/>
                  </a:lnTo>
                  <a:lnTo>
                    <a:pt x="1048" y="1010"/>
                  </a:lnTo>
                  <a:lnTo>
                    <a:pt x="1044" y="1012"/>
                  </a:lnTo>
                  <a:lnTo>
                    <a:pt x="1040" y="1016"/>
                  </a:lnTo>
                  <a:lnTo>
                    <a:pt x="1040" y="1016"/>
                  </a:lnTo>
                  <a:lnTo>
                    <a:pt x="1028" y="1022"/>
                  </a:lnTo>
                  <a:lnTo>
                    <a:pt x="1020" y="1024"/>
                  </a:lnTo>
                  <a:lnTo>
                    <a:pt x="1012" y="1026"/>
                  </a:lnTo>
                  <a:lnTo>
                    <a:pt x="1012" y="1026"/>
                  </a:lnTo>
                  <a:lnTo>
                    <a:pt x="1010" y="1026"/>
                  </a:lnTo>
                  <a:lnTo>
                    <a:pt x="1010" y="1026"/>
                  </a:lnTo>
                  <a:lnTo>
                    <a:pt x="1006" y="1022"/>
                  </a:lnTo>
                  <a:lnTo>
                    <a:pt x="1002" y="1018"/>
                  </a:lnTo>
                  <a:lnTo>
                    <a:pt x="996" y="1004"/>
                  </a:lnTo>
                  <a:lnTo>
                    <a:pt x="992" y="990"/>
                  </a:lnTo>
                  <a:lnTo>
                    <a:pt x="988" y="980"/>
                  </a:lnTo>
                  <a:lnTo>
                    <a:pt x="988" y="980"/>
                  </a:lnTo>
                  <a:lnTo>
                    <a:pt x="984" y="974"/>
                  </a:lnTo>
                  <a:lnTo>
                    <a:pt x="980" y="970"/>
                  </a:lnTo>
                  <a:lnTo>
                    <a:pt x="976" y="968"/>
                  </a:lnTo>
                  <a:lnTo>
                    <a:pt x="972" y="962"/>
                  </a:lnTo>
                  <a:lnTo>
                    <a:pt x="972" y="962"/>
                  </a:lnTo>
                  <a:lnTo>
                    <a:pt x="974" y="954"/>
                  </a:lnTo>
                  <a:lnTo>
                    <a:pt x="974" y="948"/>
                  </a:lnTo>
                  <a:lnTo>
                    <a:pt x="974" y="948"/>
                  </a:lnTo>
                  <a:lnTo>
                    <a:pt x="972" y="944"/>
                  </a:lnTo>
                  <a:lnTo>
                    <a:pt x="970" y="940"/>
                  </a:lnTo>
                  <a:lnTo>
                    <a:pt x="966" y="936"/>
                  </a:lnTo>
                  <a:lnTo>
                    <a:pt x="966" y="932"/>
                  </a:lnTo>
                  <a:lnTo>
                    <a:pt x="966" y="932"/>
                  </a:lnTo>
                  <a:lnTo>
                    <a:pt x="966" y="928"/>
                  </a:lnTo>
                  <a:lnTo>
                    <a:pt x="968" y="926"/>
                  </a:lnTo>
                  <a:lnTo>
                    <a:pt x="974" y="924"/>
                  </a:lnTo>
                  <a:lnTo>
                    <a:pt x="974" y="924"/>
                  </a:lnTo>
                  <a:lnTo>
                    <a:pt x="980" y="926"/>
                  </a:lnTo>
                  <a:lnTo>
                    <a:pt x="980" y="926"/>
                  </a:lnTo>
                  <a:lnTo>
                    <a:pt x="984" y="930"/>
                  </a:lnTo>
                  <a:lnTo>
                    <a:pt x="986" y="934"/>
                  </a:lnTo>
                  <a:lnTo>
                    <a:pt x="988" y="940"/>
                  </a:lnTo>
                  <a:lnTo>
                    <a:pt x="992" y="944"/>
                  </a:lnTo>
                  <a:lnTo>
                    <a:pt x="992" y="944"/>
                  </a:lnTo>
                  <a:lnTo>
                    <a:pt x="996" y="950"/>
                  </a:lnTo>
                  <a:lnTo>
                    <a:pt x="1002" y="956"/>
                  </a:lnTo>
                  <a:lnTo>
                    <a:pt x="1016" y="964"/>
                  </a:lnTo>
                  <a:lnTo>
                    <a:pt x="1016" y="964"/>
                  </a:lnTo>
                  <a:lnTo>
                    <a:pt x="1020" y="970"/>
                  </a:lnTo>
                  <a:lnTo>
                    <a:pt x="1022" y="978"/>
                  </a:lnTo>
                  <a:lnTo>
                    <a:pt x="1026" y="984"/>
                  </a:lnTo>
                  <a:lnTo>
                    <a:pt x="1030" y="988"/>
                  </a:lnTo>
                  <a:lnTo>
                    <a:pt x="1030" y="988"/>
                  </a:lnTo>
                  <a:lnTo>
                    <a:pt x="1036" y="990"/>
                  </a:lnTo>
                  <a:lnTo>
                    <a:pt x="1036" y="990"/>
                  </a:lnTo>
                  <a:lnTo>
                    <a:pt x="1042" y="988"/>
                  </a:lnTo>
                  <a:lnTo>
                    <a:pt x="1048" y="984"/>
                  </a:lnTo>
                  <a:lnTo>
                    <a:pt x="1054" y="980"/>
                  </a:lnTo>
                  <a:lnTo>
                    <a:pt x="1062" y="976"/>
                  </a:lnTo>
                  <a:lnTo>
                    <a:pt x="1062" y="976"/>
                  </a:lnTo>
                  <a:lnTo>
                    <a:pt x="1068" y="976"/>
                  </a:lnTo>
                  <a:lnTo>
                    <a:pt x="1068" y="976"/>
                  </a:lnTo>
                  <a:lnTo>
                    <a:pt x="1072" y="976"/>
                  </a:lnTo>
                  <a:lnTo>
                    <a:pt x="1072" y="978"/>
                  </a:lnTo>
                  <a:lnTo>
                    <a:pt x="1074" y="982"/>
                  </a:lnTo>
                  <a:lnTo>
                    <a:pt x="1072" y="990"/>
                  </a:lnTo>
                  <a:lnTo>
                    <a:pt x="1072" y="996"/>
                  </a:lnTo>
                  <a:lnTo>
                    <a:pt x="1072" y="996"/>
                  </a:lnTo>
                  <a:lnTo>
                    <a:pt x="1076" y="1002"/>
                  </a:lnTo>
                  <a:lnTo>
                    <a:pt x="1080" y="1006"/>
                  </a:lnTo>
                  <a:lnTo>
                    <a:pt x="1092" y="1010"/>
                  </a:lnTo>
                  <a:lnTo>
                    <a:pt x="1106" y="1014"/>
                  </a:lnTo>
                  <a:lnTo>
                    <a:pt x="1120" y="1014"/>
                  </a:lnTo>
                  <a:lnTo>
                    <a:pt x="1120" y="1014"/>
                  </a:lnTo>
                  <a:lnTo>
                    <a:pt x="1130" y="1014"/>
                  </a:lnTo>
                  <a:lnTo>
                    <a:pt x="1130" y="1014"/>
                  </a:lnTo>
                  <a:lnTo>
                    <a:pt x="1166" y="1012"/>
                  </a:lnTo>
                  <a:lnTo>
                    <a:pt x="1166" y="1012"/>
                  </a:lnTo>
                  <a:lnTo>
                    <a:pt x="1194" y="1010"/>
                  </a:lnTo>
                  <a:lnTo>
                    <a:pt x="1194" y="1010"/>
                  </a:lnTo>
                  <a:lnTo>
                    <a:pt x="1200" y="1012"/>
                  </a:lnTo>
                  <a:lnTo>
                    <a:pt x="1200" y="1012"/>
                  </a:lnTo>
                  <a:lnTo>
                    <a:pt x="1202" y="1014"/>
                  </a:lnTo>
                  <a:lnTo>
                    <a:pt x="1204" y="1016"/>
                  </a:lnTo>
                  <a:lnTo>
                    <a:pt x="1204" y="1024"/>
                  </a:lnTo>
                  <a:lnTo>
                    <a:pt x="1204" y="1032"/>
                  </a:lnTo>
                  <a:lnTo>
                    <a:pt x="1206" y="1038"/>
                  </a:lnTo>
                  <a:lnTo>
                    <a:pt x="1206" y="1038"/>
                  </a:lnTo>
                  <a:lnTo>
                    <a:pt x="1212" y="1042"/>
                  </a:lnTo>
                  <a:lnTo>
                    <a:pt x="1218" y="1046"/>
                  </a:lnTo>
                  <a:lnTo>
                    <a:pt x="1232" y="1052"/>
                  </a:lnTo>
                  <a:lnTo>
                    <a:pt x="1232" y="1052"/>
                  </a:lnTo>
                  <a:lnTo>
                    <a:pt x="1222" y="1058"/>
                  </a:lnTo>
                  <a:lnTo>
                    <a:pt x="1218" y="1060"/>
                  </a:lnTo>
                  <a:lnTo>
                    <a:pt x="1216" y="1064"/>
                  </a:lnTo>
                  <a:lnTo>
                    <a:pt x="1216" y="1064"/>
                  </a:lnTo>
                  <a:lnTo>
                    <a:pt x="1224" y="1070"/>
                  </a:lnTo>
                  <a:lnTo>
                    <a:pt x="1230" y="1078"/>
                  </a:lnTo>
                  <a:lnTo>
                    <a:pt x="1230" y="1078"/>
                  </a:lnTo>
                  <a:lnTo>
                    <a:pt x="1236" y="1086"/>
                  </a:lnTo>
                  <a:lnTo>
                    <a:pt x="1238" y="1090"/>
                  </a:lnTo>
                  <a:lnTo>
                    <a:pt x="1244" y="1092"/>
                  </a:lnTo>
                  <a:lnTo>
                    <a:pt x="1244" y="1092"/>
                  </a:lnTo>
                  <a:lnTo>
                    <a:pt x="1244" y="1092"/>
                  </a:lnTo>
                  <a:lnTo>
                    <a:pt x="1244" y="1092"/>
                  </a:lnTo>
                  <a:lnTo>
                    <a:pt x="1250" y="1090"/>
                  </a:lnTo>
                  <a:lnTo>
                    <a:pt x="1254" y="1088"/>
                  </a:lnTo>
                  <a:lnTo>
                    <a:pt x="1260" y="1080"/>
                  </a:lnTo>
                  <a:lnTo>
                    <a:pt x="1268" y="1072"/>
                  </a:lnTo>
                  <a:lnTo>
                    <a:pt x="1270" y="1070"/>
                  </a:lnTo>
                  <a:lnTo>
                    <a:pt x="1276" y="1068"/>
                  </a:lnTo>
                  <a:lnTo>
                    <a:pt x="1276" y="1068"/>
                  </a:lnTo>
                  <a:lnTo>
                    <a:pt x="1278" y="1074"/>
                  </a:lnTo>
                  <a:lnTo>
                    <a:pt x="1278" y="1082"/>
                  </a:lnTo>
                  <a:lnTo>
                    <a:pt x="1278" y="1096"/>
                  </a:lnTo>
                  <a:lnTo>
                    <a:pt x="1276" y="1112"/>
                  </a:lnTo>
                  <a:lnTo>
                    <a:pt x="1276" y="1126"/>
                  </a:lnTo>
                  <a:lnTo>
                    <a:pt x="1276" y="1126"/>
                  </a:lnTo>
                  <a:lnTo>
                    <a:pt x="1276" y="1152"/>
                  </a:lnTo>
                  <a:lnTo>
                    <a:pt x="1276" y="1178"/>
                  </a:lnTo>
                  <a:lnTo>
                    <a:pt x="1276" y="1190"/>
                  </a:lnTo>
                  <a:lnTo>
                    <a:pt x="1278" y="1202"/>
                  </a:lnTo>
                  <a:lnTo>
                    <a:pt x="1282" y="1214"/>
                  </a:lnTo>
                  <a:lnTo>
                    <a:pt x="1286" y="1226"/>
                  </a:lnTo>
                  <a:lnTo>
                    <a:pt x="1286" y="1226"/>
                  </a:lnTo>
                  <a:lnTo>
                    <a:pt x="1290" y="1236"/>
                  </a:lnTo>
                  <a:lnTo>
                    <a:pt x="1290" y="1248"/>
                  </a:lnTo>
                  <a:lnTo>
                    <a:pt x="1292" y="1260"/>
                  </a:lnTo>
                  <a:lnTo>
                    <a:pt x="1294" y="1272"/>
                  </a:lnTo>
                  <a:lnTo>
                    <a:pt x="1294" y="1272"/>
                  </a:lnTo>
                  <a:lnTo>
                    <a:pt x="1298" y="1276"/>
                  </a:lnTo>
                  <a:lnTo>
                    <a:pt x="1302" y="1278"/>
                  </a:lnTo>
                  <a:lnTo>
                    <a:pt x="1302" y="1278"/>
                  </a:lnTo>
                  <a:lnTo>
                    <a:pt x="1310" y="1276"/>
                  </a:lnTo>
                  <a:lnTo>
                    <a:pt x="1318" y="1270"/>
                  </a:lnTo>
                  <a:lnTo>
                    <a:pt x="1334" y="1260"/>
                  </a:lnTo>
                  <a:lnTo>
                    <a:pt x="1334" y="1260"/>
                  </a:lnTo>
                  <a:lnTo>
                    <a:pt x="1340" y="1256"/>
                  </a:lnTo>
                  <a:lnTo>
                    <a:pt x="1344" y="1250"/>
                  </a:lnTo>
                  <a:lnTo>
                    <a:pt x="1352" y="1236"/>
                  </a:lnTo>
                  <a:lnTo>
                    <a:pt x="1358" y="1220"/>
                  </a:lnTo>
                  <a:lnTo>
                    <a:pt x="1360" y="1208"/>
                  </a:lnTo>
                  <a:lnTo>
                    <a:pt x="1360" y="1208"/>
                  </a:lnTo>
                  <a:lnTo>
                    <a:pt x="1364" y="1194"/>
                  </a:lnTo>
                  <a:lnTo>
                    <a:pt x="1370" y="1180"/>
                  </a:lnTo>
                  <a:lnTo>
                    <a:pt x="1378" y="1168"/>
                  </a:lnTo>
                  <a:lnTo>
                    <a:pt x="1388" y="1156"/>
                  </a:lnTo>
                  <a:lnTo>
                    <a:pt x="1388" y="1156"/>
                  </a:lnTo>
                  <a:lnTo>
                    <a:pt x="1406" y="1146"/>
                  </a:lnTo>
                  <a:lnTo>
                    <a:pt x="1414" y="1142"/>
                  </a:lnTo>
                  <a:lnTo>
                    <a:pt x="1422" y="1136"/>
                  </a:lnTo>
                  <a:lnTo>
                    <a:pt x="1422" y="1136"/>
                  </a:lnTo>
                  <a:lnTo>
                    <a:pt x="1432" y="1126"/>
                  </a:lnTo>
                  <a:lnTo>
                    <a:pt x="1444" y="1118"/>
                  </a:lnTo>
                  <a:lnTo>
                    <a:pt x="1444" y="1118"/>
                  </a:lnTo>
                  <a:lnTo>
                    <a:pt x="1458" y="1108"/>
                  </a:lnTo>
                  <a:lnTo>
                    <a:pt x="1464" y="1104"/>
                  </a:lnTo>
                  <a:lnTo>
                    <a:pt x="1468" y="1096"/>
                  </a:lnTo>
                  <a:lnTo>
                    <a:pt x="1468" y="1096"/>
                  </a:lnTo>
                  <a:lnTo>
                    <a:pt x="1470" y="1088"/>
                  </a:lnTo>
                  <a:lnTo>
                    <a:pt x="1472" y="1082"/>
                  </a:lnTo>
                  <a:lnTo>
                    <a:pt x="1474" y="1080"/>
                  </a:lnTo>
                  <a:lnTo>
                    <a:pt x="1476" y="1080"/>
                  </a:lnTo>
                  <a:lnTo>
                    <a:pt x="1484" y="1078"/>
                  </a:lnTo>
                  <a:lnTo>
                    <a:pt x="1484" y="1078"/>
                  </a:lnTo>
                  <a:lnTo>
                    <a:pt x="1486" y="1078"/>
                  </a:lnTo>
                  <a:lnTo>
                    <a:pt x="1486" y="1078"/>
                  </a:lnTo>
                  <a:lnTo>
                    <a:pt x="1500" y="1080"/>
                  </a:lnTo>
                  <a:lnTo>
                    <a:pt x="1500" y="1080"/>
                  </a:lnTo>
                  <a:lnTo>
                    <a:pt x="1504" y="1080"/>
                  </a:lnTo>
                  <a:lnTo>
                    <a:pt x="1504" y="1080"/>
                  </a:lnTo>
                  <a:lnTo>
                    <a:pt x="1512" y="1076"/>
                  </a:lnTo>
                  <a:lnTo>
                    <a:pt x="1518" y="1070"/>
                  </a:lnTo>
                  <a:lnTo>
                    <a:pt x="1518" y="1070"/>
                  </a:lnTo>
                  <a:lnTo>
                    <a:pt x="1526" y="1068"/>
                  </a:lnTo>
                  <a:lnTo>
                    <a:pt x="1526" y="1068"/>
                  </a:lnTo>
                  <a:lnTo>
                    <a:pt x="1532" y="1070"/>
                  </a:lnTo>
                  <a:lnTo>
                    <a:pt x="1536" y="1072"/>
                  </a:lnTo>
                  <a:lnTo>
                    <a:pt x="1536" y="1072"/>
                  </a:lnTo>
                  <a:lnTo>
                    <a:pt x="1540" y="1078"/>
                  </a:lnTo>
                  <a:lnTo>
                    <a:pt x="1540" y="1082"/>
                  </a:lnTo>
                  <a:lnTo>
                    <a:pt x="1540" y="1094"/>
                  </a:lnTo>
                  <a:lnTo>
                    <a:pt x="1540" y="1094"/>
                  </a:lnTo>
                  <a:lnTo>
                    <a:pt x="1540" y="1098"/>
                  </a:lnTo>
                  <a:lnTo>
                    <a:pt x="1542" y="1100"/>
                  </a:lnTo>
                  <a:lnTo>
                    <a:pt x="1546" y="1106"/>
                  </a:lnTo>
                  <a:lnTo>
                    <a:pt x="1546" y="1106"/>
                  </a:lnTo>
                  <a:lnTo>
                    <a:pt x="1550" y="1110"/>
                  </a:lnTo>
                  <a:lnTo>
                    <a:pt x="1552" y="1116"/>
                  </a:lnTo>
                  <a:lnTo>
                    <a:pt x="1552" y="1116"/>
                  </a:lnTo>
                  <a:lnTo>
                    <a:pt x="1558" y="1118"/>
                  </a:lnTo>
                  <a:lnTo>
                    <a:pt x="1562" y="1122"/>
                  </a:lnTo>
                  <a:lnTo>
                    <a:pt x="1562" y="1122"/>
                  </a:lnTo>
                  <a:lnTo>
                    <a:pt x="1564" y="1130"/>
                  </a:lnTo>
                  <a:lnTo>
                    <a:pt x="1564" y="1138"/>
                  </a:lnTo>
                  <a:lnTo>
                    <a:pt x="1564" y="1138"/>
                  </a:lnTo>
                  <a:lnTo>
                    <a:pt x="1560" y="1150"/>
                  </a:lnTo>
                  <a:lnTo>
                    <a:pt x="1558" y="1162"/>
                  </a:lnTo>
                  <a:lnTo>
                    <a:pt x="1558" y="1162"/>
                  </a:lnTo>
                  <a:lnTo>
                    <a:pt x="1558" y="1168"/>
                  </a:lnTo>
                  <a:lnTo>
                    <a:pt x="1560" y="1170"/>
                  </a:lnTo>
                  <a:lnTo>
                    <a:pt x="1562" y="1172"/>
                  </a:lnTo>
                  <a:lnTo>
                    <a:pt x="1566" y="1174"/>
                  </a:lnTo>
                  <a:lnTo>
                    <a:pt x="1566" y="1174"/>
                  </a:lnTo>
                  <a:lnTo>
                    <a:pt x="1566" y="1174"/>
                  </a:lnTo>
                  <a:lnTo>
                    <a:pt x="1566" y="1174"/>
                  </a:lnTo>
                  <a:lnTo>
                    <a:pt x="1574" y="1172"/>
                  </a:lnTo>
                  <a:lnTo>
                    <a:pt x="1580" y="1164"/>
                  </a:lnTo>
                  <a:lnTo>
                    <a:pt x="1588" y="1158"/>
                  </a:lnTo>
                  <a:lnTo>
                    <a:pt x="1588" y="1156"/>
                  </a:lnTo>
                  <a:lnTo>
                    <a:pt x="1588" y="1156"/>
                  </a:lnTo>
                  <a:lnTo>
                    <a:pt x="1594" y="1158"/>
                  </a:lnTo>
                  <a:lnTo>
                    <a:pt x="1598" y="1164"/>
                  </a:lnTo>
                  <a:lnTo>
                    <a:pt x="1600" y="1176"/>
                  </a:lnTo>
                  <a:lnTo>
                    <a:pt x="1600" y="1176"/>
                  </a:lnTo>
                  <a:lnTo>
                    <a:pt x="1600" y="1190"/>
                  </a:lnTo>
                  <a:lnTo>
                    <a:pt x="1600" y="1196"/>
                  </a:lnTo>
                  <a:lnTo>
                    <a:pt x="1600" y="1198"/>
                  </a:lnTo>
                  <a:lnTo>
                    <a:pt x="1602" y="1198"/>
                  </a:lnTo>
                  <a:lnTo>
                    <a:pt x="1602" y="1198"/>
                  </a:lnTo>
                  <a:lnTo>
                    <a:pt x="1606" y="1198"/>
                  </a:lnTo>
                  <a:lnTo>
                    <a:pt x="1606" y="1198"/>
                  </a:lnTo>
                  <a:lnTo>
                    <a:pt x="1606" y="1198"/>
                  </a:lnTo>
                  <a:lnTo>
                    <a:pt x="1608" y="1204"/>
                  </a:lnTo>
                  <a:lnTo>
                    <a:pt x="1610" y="1212"/>
                  </a:lnTo>
                  <a:lnTo>
                    <a:pt x="1608" y="1228"/>
                  </a:lnTo>
                  <a:lnTo>
                    <a:pt x="1606" y="1244"/>
                  </a:lnTo>
                  <a:lnTo>
                    <a:pt x="1602" y="1258"/>
                  </a:lnTo>
                  <a:lnTo>
                    <a:pt x="1602" y="1258"/>
                  </a:lnTo>
                  <a:lnTo>
                    <a:pt x="1596" y="1272"/>
                  </a:lnTo>
                  <a:lnTo>
                    <a:pt x="1592" y="1278"/>
                  </a:lnTo>
                  <a:lnTo>
                    <a:pt x="1592" y="1284"/>
                  </a:lnTo>
                  <a:lnTo>
                    <a:pt x="1592" y="1284"/>
                  </a:lnTo>
                  <a:lnTo>
                    <a:pt x="1594" y="1290"/>
                  </a:lnTo>
                  <a:lnTo>
                    <a:pt x="1596" y="1296"/>
                  </a:lnTo>
                  <a:lnTo>
                    <a:pt x="1604" y="1306"/>
                  </a:lnTo>
                  <a:lnTo>
                    <a:pt x="1604" y="1306"/>
                  </a:lnTo>
                  <a:lnTo>
                    <a:pt x="1610" y="1318"/>
                  </a:lnTo>
                  <a:lnTo>
                    <a:pt x="1612" y="1332"/>
                  </a:lnTo>
                  <a:lnTo>
                    <a:pt x="1614" y="1362"/>
                  </a:lnTo>
                  <a:lnTo>
                    <a:pt x="1614" y="1362"/>
                  </a:lnTo>
                  <a:lnTo>
                    <a:pt x="1616" y="1368"/>
                  </a:lnTo>
                  <a:lnTo>
                    <a:pt x="1620" y="1374"/>
                  </a:lnTo>
                  <a:lnTo>
                    <a:pt x="1630" y="1382"/>
                  </a:lnTo>
                  <a:lnTo>
                    <a:pt x="1630" y="1382"/>
                  </a:lnTo>
                  <a:lnTo>
                    <a:pt x="1634" y="1390"/>
                  </a:lnTo>
                  <a:lnTo>
                    <a:pt x="1640" y="1396"/>
                  </a:lnTo>
                  <a:lnTo>
                    <a:pt x="1644" y="1404"/>
                  </a:lnTo>
                  <a:lnTo>
                    <a:pt x="1650" y="1410"/>
                  </a:lnTo>
                  <a:lnTo>
                    <a:pt x="1650" y="1410"/>
                  </a:lnTo>
                  <a:lnTo>
                    <a:pt x="1654" y="1384"/>
                  </a:lnTo>
                  <a:lnTo>
                    <a:pt x="1656" y="1358"/>
                  </a:lnTo>
                  <a:lnTo>
                    <a:pt x="1656" y="1348"/>
                  </a:lnTo>
                  <a:lnTo>
                    <a:pt x="1654" y="1336"/>
                  </a:lnTo>
                  <a:lnTo>
                    <a:pt x="1650" y="1324"/>
                  </a:lnTo>
                  <a:lnTo>
                    <a:pt x="1644" y="1314"/>
                  </a:lnTo>
                  <a:lnTo>
                    <a:pt x="1644" y="1314"/>
                  </a:lnTo>
                  <a:lnTo>
                    <a:pt x="1636" y="1304"/>
                  </a:lnTo>
                  <a:lnTo>
                    <a:pt x="1628" y="1292"/>
                  </a:lnTo>
                  <a:lnTo>
                    <a:pt x="1624" y="1282"/>
                  </a:lnTo>
                  <a:lnTo>
                    <a:pt x="1624" y="1268"/>
                  </a:lnTo>
                  <a:lnTo>
                    <a:pt x="1624" y="1268"/>
                  </a:lnTo>
                  <a:lnTo>
                    <a:pt x="1626" y="1254"/>
                  </a:lnTo>
                  <a:lnTo>
                    <a:pt x="1626" y="1240"/>
                  </a:lnTo>
                  <a:lnTo>
                    <a:pt x="1626" y="1240"/>
                  </a:lnTo>
                  <a:lnTo>
                    <a:pt x="1626" y="1226"/>
                  </a:lnTo>
                  <a:lnTo>
                    <a:pt x="1626" y="1220"/>
                  </a:lnTo>
                  <a:lnTo>
                    <a:pt x="1630" y="1212"/>
                  </a:lnTo>
                  <a:lnTo>
                    <a:pt x="1630" y="1212"/>
                  </a:lnTo>
                  <a:lnTo>
                    <a:pt x="1634" y="1218"/>
                  </a:lnTo>
                  <a:lnTo>
                    <a:pt x="1638" y="1222"/>
                  </a:lnTo>
                  <a:lnTo>
                    <a:pt x="1642" y="1234"/>
                  </a:lnTo>
                  <a:lnTo>
                    <a:pt x="1646" y="1244"/>
                  </a:lnTo>
                  <a:lnTo>
                    <a:pt x="1650" y="1250"/>
                  </a:lnTo>
                  <a:lnTo>
                    <a:pt x="1654" y="1254"/>
                  </a:lnTo>
                  <a:lnTo>
                    <a:pt x="1654" y="1254"/>
                  </a:lnTo>
                  <a:lnTo>
                    <a:pt x="1658" y="1256"/>
                  </a:lnTo>
                  <a:lnTo>
                    <a:pt x="1662" y="1258"/>
                  </a:lnTo>
                  <a:lnTo>
                    <a:pt x="1668" y="1260"/>
                  </a:lnTo>
                  <a:lnTo>
                    <a:pt x="1672" y="1262"/>
                  </a:lnTo>
                  <a:lnTo>
                    <a:pt x="1672" y="1262"/>
                  </a:lnTo>
                  <a:lnTo>
                    <a:pt x="1674" y="1268"/>
                  </a:lnTo>
                  <a:lnTo>
                    <a:pt x="1676" y="1274"/>
                  </a:lnTo>
                  <a:lnTo>
                    <a:pt x="1676" y="1288"/>
                  </a:lnTo>
                  <a:lnTo>
                    <a:pt x="1676" y="1288"/>
                  </a:lnTo>
                  <a:lnTo>
                    <a:pt x="1680" y="1290"/>
                  </a:lnTo>
                  <a:lnTo>
                    <a:pt x="1684" y="1292"/>
                  </a:lnTo>
                  <a:lnTo>
                    <a:pt x="1684" y="1292"/>
                  </a:lnTo>
                  <a:lnTo>
                    <a:pt x="1688" y="1290"/>
                  </a:lnTo>
                  <a:lnTo>
                    <a:pt x="1694" y="1288"/>
                  </a:lnTo>
                  <a:lnTo>
                    <a:pt x="1706" y="1280"/>
                  </a:lnTo>
                  <a:lnTo>
                    <a:pt x="1716" y="1272"/>
                  </a:lnTo>
                  <a:lnTo>
                    <a:pt x="1726" y="1266"/>
                  </a:lnTo>
                  <a:lnTo>
                    <a:pt x="1726" y="1266"/>
                  </a:lnTo>
                  <a:lnTo>
                    <a:pt x="1742" y="1260"/>
                  </a:lnTo>
                  <a:lnTo>
                    <a:pt x="1746" y="1256"/>
                  </a:lnTo>
                  <a:lnTo>
                    <a:pt x="1750" y="1250"/>
                  </a:lnTo>
                  <a:lnTo>
                    <a:pt x="1754" y="1240"/>
                  </a:lnTo>
                  <a:lnTo>
                    <a:pt x="1756" y="1226"/>
                  </a:lnTo>
                  <a:lnTo>
                    <a:pt x="1756" y="1226"/>
                  </a:lnTo>
                  <a:lnTo>
                    <a:pt x="1760" y="1194"/>
                  </a:lnTo>
                  <a:lnTo>
                    <a:pt x="1760" y="1194"/>
                  </a:lnTo>
                  <a:lnTo>
                    <a:pt x="1760" y="1184"/>
                  </a:lnTo>
                  <a:lnTo>
                    <a:pt x="1760" y="1178"/>
                  </a:lnTo>
                  <a:lnTo>
                    <a:pt x="1756" y="1174"/>
                  </a:lnTo>
                  <a:lnTo>
                    <a:pt x="1750" y="1168"/>
                  </a:lnTo>
                  <a:lnTo>
                    <a:pt x="1750" y="1168"/>
                  </a:lnTo>
                  <a:lnTo>
                    <a:pt x="1742" y="1160"/>
                  </a:lnTo>
                  <a:lnTo>
                    <a:pt x="1732" y="1148"/>
                  </a:lnTo>
                  <a:lnTo>
                    <a:pt x="1724" y="1134"/>
                  </a:lnTo>
                  <a:lnTo>
                    <a:pt x="1722" y="1128"/>
                  </a:lnTo>
                  <a:lnTo>
                    <a:pt x="1722" y="1122"/>
                  </a:lnTo>
                  <a:lnTo>
                    <a:pt x="1722" y="1122"/>
                  </a:lnTo>
                  <a:lnTo>
                    <a:pt x="1726" y="1112"/>
                  </a:lnTo>
                  <a:lnTo>
                    <a:pt x="1736" y="1098"/>
                  </a:lnTo>
                  <a:lnTo>
                    <a:pt x="1750" y="1086"/>
                  </a:lnTo>
                  <a:lnTo>
                    <a:pt x="1756" y="1082"/>
                  </a:lnTo>
                  <a:lnTo>
                    <a:pt x="1762" y="1080"/>
                  </a:lnTo>
                  <a:lnTo>
                    <a:pt x="1762" y="1080"/>
                  </a:lnTo>
                  <a:lnTo>
                    <a:pt x="1766" y="1080"/>
                  </a:lnTo>
                  <a:lnTo>
                    <a:pt x="1766" y="1080"/>
                  </a:lnTo>
                  <a:lnTo>
                    <a:pt x="1770" y="1080"/>
                  </a:lnTo>
                  <a:lnTo>
                    <a:pt x="1772" y="1082"/>
                  </a:lnTo>
                  <a:lnTo>
                    <a:pt x="1772" y="1086"/>
                  </a:lnTo>
                  <a:lnTo>
                    <a:pt x="1770" y="1092"/>
                  </a:lnTo>
                  <a:lnTo>
                    <a:pt x="1768" y="1096"/>
                  </a:lnTo>
                  <a:lnTo>
                    <a:pt x="1770" y="1098"/>
                  </a:lnTo>
                  <a:lnTo>
                    <a:pt x="1770" y="1098"/>
                  </a:lnTo>
                  <a:lnTo>
                    <a:pt x="1772" y="1104"/>
                  </a:lnTo>
                  <a:lnTo>
                    <a:pt x="1776" y="1104"/>
                  </a:lnTo>
                  <a:lnTo>
                    <a:pt x="1776" y="1104"/>
                  </a:lnTo>
                  <a:lnTo>
                    <a:pt x="1780" y="1104"/>
                  </a:lnTo>
                  <a:lnTo>
                    <a:pt x="1782" y="1100"/>
                  </a:lnTo>
                  <a:lnTo>
                    <a:pt x="1788" y="1092"/>
                  </a:lnTo>
                  <a:lnTo>
                    <a:pt x="1788" y="1092"/>
                  </a:lnTo>
                  <a:lnTo>
                    <a:pt x="1800" y="1086"/>
                  </a:lnTo>
                  <a:lnTo>
                    <a:pt x="1814" y="1080"/>
                  </a:lnTo>
                  <a:lnTo>
                    <a:pt x="1814" y="1080"/>
                  </a:lnTo>
                  <a:lnTo>
                    <a:pt x="1820" y="1076"/>
                  </a:lnTo>
                  <a:lnTo>
                    <a:pt x="1828" y="1076"/>
                  </a:lnTo>
                  <a:lnTo>
                    <a:pt x="1842" y="1074"/>
                  </a:lnTo>
                  <a:lnTo>
                    <a:pt x="1842" y="1074"/>
                  </a:lnTo>
                  <a:lnTo>
                    <a:pt x="1858" y="1070"/>
                  </a:lnTo>
                  <a:lnTo>
                    <a:pt x="1872" y="1062"/>
                  </a:lnTo>
                  <a:lnTo>
                    <a:pt x="1884" y="1052"/>
                  </a:lnTo>
                  <a:lnTo>
                    <a:pt x="1896" y="1042"/>
                  </a:lnTo>
                  <a:lnTo>
                    <a:pt x="1896" y="1042"/>
                  </a:lnTo>
                  <a:lnTo>
                    <a:pt x="1908" y="1032"/>
                  </a:lnTo>
                  <a:lnTo>
                    <a:pt x="1914" y="1026"/>
                  </a:lnTo>
                  <a:lnTo>
                    <a:pt x="1920" y="1018"/>
                  </a:lnTo>
                  <a:lnTo>
                    <a:pt x="1920" y="1018"/>
                  </a:lnTo>
                  <a:lnTo>
                    <a:pt x="1926" y="1006"/>
                  </a:lnTo>
                  <a:lnTo>
                    <a:pt x="1930" y="1000"/>
                  </a:lnTo>
                  <a:lnTo>
                    <a:pt x="1936" y="994"/>
                  </a:lnTo>
                  <a:lnTo>
                    <a:pt x="1936" y="994"/>
                  </a:lnTo>
                  <a:lnTo>
                    <a:pt x="1948" y="984"/>
                  </a:lnTo>
                  <a:lnTo>
                    <a:pt x="1952" y="978"/>
                  </a:lnTo>
                  <a:lnTo>
                    <a:pt x="1956" y="970"/>
                  </a:lnTo>
                  <a:lnTo>
                    <a:pt x="1956" y="970"/>
                  </a:lnTo>
                  <a:lnTo>
                    <a:pt x="1958" y="956"/>
                  </a:lnTo>
                  <a:lnTo>
                    <a:pt x="1958" y="940"/>
                  </a:lnTo>
                  <a:lnTo>
                    <a:pt x="1958" y="940"/>
                  </a:lnTo>
                  <a:lnTo>
                    <a:pt x="1960" y="920"/>
                  </a:lnTo>
                  <a:lnTo>
                    <a:pt x="1960" y="912"/>
                  </a:lnTo>
                  <a:lnTo>
                    <a:pt x="1956" y="902"/>
                  </a:lnTo>
                  <a:lnTo>
                    <a:pt x="1956" y="902"/>
                  </a:lnTo>
                  <a:lnTo>
                    <a:pt x="1950" y="886"/>
                  </a:lnTo>
                  <a:lnTo>
                    <a:pt x="1950" y="886"/>
                  </a:lnTo>
                  <a:lnTo>
                    <a:pt x="1944" y="880"/>
                  </a:lnTo>
                  <a:lnTo>
                    <a:pt x="1940" y="876"/>
                  </a:lnTo>
                  <a:lnTo>
                    <a:pt x="1940" y="876"/>
                  </a:lnTo>
                  <a:lnTo>
                    <a:pt x="1938" y="872"/>
                  </a:lnTo>
                  <a:lnTo>
                    <a:pt x="1940" y="868"/>
                  </a:lnTo>
                  <a:lnTo>
                    <a:pt x="1942" y="858"/>
                  </a:lnTo>
                  <a:lnTo>
                    <a:pt x="1942" y="858"/>
                  </a:lnTo>
                  <a:lnTo>
                    <a:pt x="1948" y="852"/>
                  </a:lnTo>
                  <a:lnTo>
                    <a:pt x="1956" y="848"/>
                  </a:lnTo>
                  <a:lnTo>
                    <a:pt x="1956" y="848"/>
                  </a:lnTo>
                  <a:lnTo>
                    <a:pt x="1964" y="840"/>
                  </a:lnTo>
                  <a:lnTo>
                    <a:pt x="1966" y="838"/>
                  </a:lnTo>
                  <a:lnTo>
                    <a:pt x="1968" y="834"/>
                  </a:lnTo>
                  <a:lnTo>
                    <a:pt x="1966" y="832"/>
                  </a:lnTo>
                  <a:lnTo>
                    <a:pt x="1964" y="830"/>
                  </a:lnTo>
                  <a:lnTo>
                    <a:pt x="1958" y="828"/>
                  </a:lnTo>
                  <a:lnTo>
                    <a:pt x="1958" y="828"/>
                  </a:lnTo>
                  <a:lnTo>
                    <a:pt x="1952" y="828"/>
                  </a:lnTo>
                  <a:lnTo>
                    <a:pt x="1946" y="830"/>
                  </a:lnTo>
                  <a:lnTo>
                    <a:pt x="1946" y="830"/>
                  </a:lnTo>
                  <a:lnTo>
                    <a:pt x="1938" y="836"/>
                  </a:lnTo>
                  <a:lnTo>
                    <a:pt x="1932" y="838"/>
                  </a:lnTo>
                  <a:lnTo>
                    <a:pt x="1932" y="838"/>
                  </a:lnTo>
                  <a:lnTo>
                    <a:pt x="1930" y="836"/>
                  </a:lnTo>
                  <a:lnTo>
                    <a:pt x="1928" y="830"/>
                  </a:lnTo>
                  <a:lnTo>
                    <a:pt x="1928" y="830"/>
                  </a:lnTo>
                  <a:lnTo>
                    <a:pt x="1928" y="824"/>
                  </a:lnTo>
                  <a:lnTo>
                    <a:pt x="1926" y="820"/>
                  </a:lnTo>
                  <a:lnTo>
                    <a:pt x="1926" y="820"/>
                  </a:lnTo>
                  <a:lnTo>
                    <a:pt x="1922" y="816"/>
                  </a:lnTo>
                  <a:lnTo>
                    <a:pt x="1922" y="816"/>
                  </a:lnTo>
                  <a:lnTo>
                    <a:pt x="1920" y="812"/>
                  </a:lnTo>
                  <a:lnTo>
                    <a:pt x="1920" y="808"/>
                  </a:lnTo>
                  <a:lnTo>
                    <a:pt x="1922" y="804"/>
                  </a:lnTo>
                  <a:lnTo>
                    <a:pt x="1926" y="802"/>
                  </a:lnTo>
                  <a:lnTo>
                    <a:pt x="1926" y="802"/>
                  </a:lnTo>
                  <a:lnTo>
                    <a:pt x="1930" y="802"/>
                  </a:lnTo>
                  <a:lnTo>
                    <a:pt x="1930" y="802"/>
                  </a:lnTo>
                  <a:lnTo>
                    <a:pt x="1930" y="802"/>
                  </a:lnTo>
                  <a:lnTo>
                    <a:pt x="1930" y="802"/>
                  </a:lnTo>
                  <a:lnTo>
                    <a:pt x="1932" y="802"/>
                  </a:lnTo>
                  <a:lnTo>
                    <a:pt x="1932" y="802"/>
                  </a:lnTo>
                  <a:lnTo>
                    <a:pt x="1934" y="802"/>
                  </a:lnTo>
                  <a:lnTo>
                    <a:pt x="1936" y="800"/>
                  </a:lnTo>
                  <a:lnTo>
                    <a:pt x="1936" y="800"/>
                  </a:lnTo>
                  <a:lnTo>
                    <a:pt x="1938" y="796"/>
                  </a:lnTo>
                  <a:lnTo>
                    <a:pt x="1942" y="794"/>
                  </a:lnTo>
                  <a:lnTo>
                    <a:pt x="1942" y="794"/>
                  </a:lnTo>
                  <a:lnTo>
                    <a:pt x="1946" y="792"/>
                  </a:lnTo>
                  <a:lnTo>
                    <a:pt x="1950" y="790"/>
                  </a:lnTo>
                  <a:lnTo>
                    <a:pt x="1950" y="790"/>
                  </a:lnTo>
                  <a:lnTo>
                    <a:pt x="1952" y="786"/>
                  </a:lnTo>
                  <a:lnTo>
                    <a:pt x="1954" y="782"/>
                  </a:lnTo>
                  <a:lnTo>
                    <a:pt x="1956" y="778"/>
                  </a:lnTo>
                  <a:lnTo>
                    <a:pt x="1960" y="774"/>
                  </a:lnTo>
                  <a:lnTo>
                    <a:pt x="1960" y="774"/>
                  </a:lnTo>
                  <a:lnTo>
                    <a:pt x="1964" y="772"/>
                  </a:lnTo>
                  <a:lnTo>
                    <a:pt x="1964" y="772"/>
                  </a:lnTo>
                  <a:lnTo>
                    <a:pt x="1966" y="774"/>
                  </a:lnTo>
                  <a:lnTo>
                    <a:pt x="1970" y="776"/>
                  </a:lnTo>
                  <a:lnTo>
                    <a:pt x="1970" y="776"/>
                  </a:lnTo>
                  <a:lnTo>
                    <a:pt x="1972" y="778"/>
                  </a:lnTo>
                  <a:lnTo>
                    <a:pt x="1972" y="780"/>
                  </a:lnTo>
                  <a:lnTo>
                    <a:pt x="1968" y="788"/>
                  </a:lnTo>
                  <a:lnTo>
                    <a:pt x="1964" y="794"/>
                  </a:lnTo>
                  <a:lnTo>
                    <a:pt x="1964" y="800"/>
                  </a:lnTo>
                  <a:lnTo>
                    <a:pt x="1964" y="800"/>
                  </a:lnTo>
                  <a:lnTo>
                    <a:pt x="1966" y="806"/>
                  </a:lnTo>
                  <a:lnTo>
                    <a:pt x="1970" y="808"/>
                  </a:lnTo>
                  <a:lnTo>
                    <a:pt x="1970" y="808"/>
                  </a:lnTo>
                  <a:lnTo>
                    <a:pt x="1978" y="806"/>
                  </a:lnTo>
                  <a:lnTo>
                    <a:pt x="1986" y="802"/>
                  </a:lnTo>
                  <a:lnTo>
                    <a:pt x="1994" y="796"/>
                  </a:lnTo>
                  <a:lnTo>
                    <a:pt x="2000" y="794"/>
                  </a:lnTo>
                  <a:lnTo>
                    <a:pt x="2000" y="794"/>
                  </a:lnTo>
                  <a:lnTo>
                    <a:pt x="2002" y="794"/>
                  </a:lnTo>
                  <a:lnTo>
                    <a:pt x="2002" y="794"/>
                  </a:lnTo>
                  <a:lnTo>
                    <a:pt x="2008" y="794"/>
                  </a:lnTo>
                  <a:lnTo>
                    <a:pt x="2012" y="796"/>
                  </a:lnTo>
                  <a:lnTo>
                    <a:pt x="2014" y="800"/>
                  </a:lnTo>
                  <a:lnTo>
                    <a:pt x="2014" y="804"/>
                  </a:lnTo>
                  <a:lnTo>
                    <a:pt x="2014" y="804"/>
                  </a:lnTo>
                  <a:lnTo>
                    <a:pt x="2014" y="808"/>
                  </a:lnTo>
                  <a:lnTo>
                    <a:pt x="2014" y="812"/>
                  </a:lnTo>
                  <a:lnTo>
                    <a:pt x="2010" y="814"/>
                  </a:lnTo>
                  <a:lnTo>
                    <a:pt x="2006" y="814"/>
                  </a:lnTo>
                  <a:lnTo>
                    <a:pt x="2006" y="814"/>
                  </a:lnTo>
                  <a:lnTo>
                    <a:pt x="2004" y="814"/>
                  </a:lnTo>
                  <a:lnTo>
                    <a:pt x="2004" y="814"/>
                  </a:lnTo>
                  <a:lnTo>
                    <a:pt x="2004" y="824"/>
                  </a:lnTo>
                  <a:lnTo>
                    <a:pt x="2004" y="826"/>
                  </a:lnTo>
                  <a:lnTo>
                    <a:pt x="2008" y="826"/>
                  </a:lnTo>
                  <a:lnTo>
                    <a:pt x="2014" y="826"/>
                  </a:lnTo>
                  <a:lnTo>
                    <a:pt x="2020" y="830"/>
                  </a:lnTo>
                  <a:lnTo>
                    <a:pt x="2020" y="830"/>
                  </a:lnTo>
                  <a:lnTo>
                    <a:pt x="2024" y="834"/>
                  </a:lnTo>
                  <a:lnTo>
                    <a:pt x="2024" y="840"/>
                  </a:lnTo>
                  <a:lnTo>
                    <a:pt x="2020" y="850"/>
                  </a:lnTo>
                  <a:lnTo>
                    <a:pt x="2020" y="850"/>
                  </a:lnTo>
                  <a:lnTo>
                    <a:pt x="2020" y="854"/>
                  </a:lnTo>
                  <a:lnTo>
                    <a:pt x="2020" y="856"/>
                  </a:lnTo>
                  <a:lnTo>
                    <a:pt x="2020" y="856"/>
                  </a:lnTo>
                  <a:lnTo>
                    <a:pt x="2022" y="864"/>
                  </a:lnTo>
                  <a:lnTo>
                    <a:pt x="2020" y="870"/>
                  </a:lnTo>
                  <a:lnTo>
                    <a:pt x="2020" y="870"/>
                  </a:lnTo>
                  <a:lnTo>
                    <a:pt x="2018" y="878"/>
                  </a:lnTo>
                  <a:lnTo>
                    <a:pt x="2016" y="882"/>
                  </a:lnTo>
                  <a:lnTo>
                    <a:pt x="2016" y="886"/>
                  </a:lnTo>
                  <a:lnTo>
                    <a:pt x="2016" y="886"/>
                  </a:lnTo>
                  <a:lnTo>
                    <a:pt x="2018" y="888"/>
                  </a:lnTo>
                  <a:lnTo>
                    <a:pt x="2020" y="888"/>
                  </a:lnTo>
                  <a:lnTo>
                    <a:pt x="2020" y="888"/>
                  </a:lnTo>
                  <a:lnTo>
                    <a:pt x="2026" y="886"/>
                  </a:lnTo>
                  <a:lnTo>
                    <a:pt x="2034" y="882"/>
                  </a:lnTo>
                  <a:lnTo>
                    <a:pt x="2046" y="876"/>
                  </a:lnTo>
                  <a:lnTo>
                    <a:pt x="2046" y="876"/>
                  </a:lnTo>
                  <a:lnTo>
                    <a:pt x="2056" y="876"/>
                  </a:lnTo>
                  <a:lnTo>
                    <a:pt x="2060" y="876"/>
                  </a:lnTo>
                  <a:lnTo>
                    <a:pt x="2064" y="874"/>
                  </a:lnTo>
                  <a:lnTo>
                    <a:pt x="2064" y="874"/>
                  </a:lnTo>
                  <a:lnTo>
                    <a:pt x="2068" y="870"/>
                  </a:lnTo>
                  <a:lnTo>
                    <a:pt x="2070" y="866"/>
                  </a:lnTo>
                  <a:lnTo>
                    <a:pt x="2072" y="856"/>
                  </a:lnTo>
                  <a:lnTo>
                    <a:pt x="2072" y="856"/>
                  </a:lnTo>
                  <a:lnTo>
                    <a:pt x="2066" y="856"/>
                  </a:lnTo>
                  <a:lnTo>
                    <a:pt x="2066" y="856"/>
                  </a:lnTo>
                  <a:lnTo>
                    <a:pt x="2068" y="846"/>
                  </a:lnTo>
                  <a:lnTo>
                    <a:pt x="2066" y="838"/>
                  </a:lnTo>
                  <a:lnTo>
                    <a:pt x="2060" y="818"/>
                  </a:lnTo>
                  <a:lnTo>
                    <a:pt x="2060" y="818"/>
                  </a:lnTo>
                  <a:lnTo>
                    <a:pt x="2058" y="814"/>
                  </a:lnTo>
                  <a:lnTo>
                    <a:pt x="2056" y="810"/>
                  </a:lnTo>
                  <a:lnTo>
                    <a:pt x="2056" y="810"/>
                  </a:lnTo>
                  <a:lnTo>
                    <a:pt x="2052" y="808"/>
                  </a:lnTo>
                  <a:lnTo>
                    <a:pt x="2048" y="806"/>
                  </a:lnTo>
                  <a:lnTo>
                    <a:pt x="2048" y="806"/>
                  </a:lnTo>
                  <a:lnTo>
                    <a:pt x="2046" y="804"/>
                  </a:lnTo>
                  <a:lnTo>
                    <a:pt x="2046" y="800"/>
                  </a:lnTo>
                  <a:lnTo>
                    <a:pt x="2046" y="796"/>
                  </a:lnTo>
                  <a:lnTo>
                    <a:pt x="2048" y="792"/>
                  </a:lnTo>
                  <a:lnTo>
                    <a:pt x="2048" y="792"/>
                  </a:lnTo>
                  <a:lnTo>
                    <a:pt x="2054" y="790"/>
                  </a:lnTo>
                  <a:lnTo>
                    <a:pt x="2058" y="790"/>
                  </a:lnTo>
                  <a:lnTo>
                    <a:pt x="2062" y="788"/>
                  </a:lnTo>
                  <a:lnTo>
                    <a:pt x="2068" y="784"/>
                  </a:lnTo>
                  <a:lnTo>
                    <a:pt x="2068" y="784"/>
                  </a:lnTo>
                  <a:lnTo>
                    <a:pt x="2082" y="768"/>
                  </a:lnTo>
                  <a:lnTo>
                    <a:pt x="2082" y="768"/>
                  </a:lnTo>
                  <a:lnTo>
                    <a:pt x="2090" y="754"/>
                  </a:lnTo>
                  <a:lnTo>
                    <a:pt x="2094" y="746"/>
                  </a:lnTo>
                  <a:lnTo>
                    <a:pt x="2102" y="742"/>
                  </a:lnTo>
                  <a:lnTo>
                    <a:pt x="2102" y="742"/>
                  </a:lnTo>
                  <a:lnTo>
                    <a:pt x="2108" y="740"/>
                  </a:lnTo>
                  <a:lnTo>
                    <a:pt x="2108" y="740"/>
                  </a:lnTo>
                  <a:lnTo>
                    <a:pt x="2112" y="742"/>
                  </a:lnTo>
                  <a:lnTo>
                    <a:pt x="2116" y="746"/>
                  </a:lnTo>
                  <a:lnTo>
                    <a:pt x="2120" y="750"/>
                  </a:lnTo>
                  <a:lnTo>
                    <a:pt x="2126" y="752"/>
                  </a:lnTo>
                  <a:lnTo>
                    <a:pt x="2126" y="752"/>
                  </a:lnTo>
                  <a:lnTo>
                    <a:pt x="2126" y="752"/>
                  </a:lnTo>
                  <a:lnTo>
                    <a:pt x="2126" y="752"/>
                  </a:lnTo>
                  <a:lnTo>
                    <a:pt x="2132" y="750"/>
                  </a:lnTo>
                  <a:lnTo>
                    <a:pt x="2138" y="748"/>
                  </a:lnTo>
                  <a:lnTo>
                    <a:pt x="2148" y="740"/>
                  </a:lnTo>
                  <a:lnTo>
                    <a:pt x="2148" y="740"/>
                  </a:lnTo>
                  <a:lnTo>
                    <a:pt x="2152" y="730"/>
                  </a:lnTo>
                  <a:lnTo>
                    <a:pt x="2156" y="724"/>
                  </a:lnTo>
                  <a:lnTo>
                    <a:pt x="2160" y="720"/>
                  </a:lnTo>
                  <a:lnTo>
                    <a:pt x="2160" y="720"/>
                  </a:lnTo>
                  <a:lnTo>
                    <a:pt x="2168" y="714"/>
                  </a:lnTo>
                  <a:lnTo>
                    <a:pt x="2178" y="708"/>
                  </a:lnTo>
                  <a:lnTo>
                    <a:pt x="2178" y="708"/>
                  </a:lnTo>
                  <a:lnTo>
                    <a:pt x="2182" y="706"/>
                  </a:lnTo>
                  <a:lnTo>
                    <a:pt x="2186" y="702"/>
                  </a:lnTo>
                  <a:lnTo>
                    <a:pt x="2190" y="692"/>
                  </a:lnTo>
                  <a:lnTo>
                    <a:pt x="2190" y="692"/>
                  </a:lnTo>
                  <a:lnTo>
                    <a:pt x="2196" y="684"/>
                  </a:lnTo>
                  <a:lnTo>
                    <a:pt x="2202" y="674"/>
                  </a:lnTo>
                  <a:lnTo>
                    <a:pt x="2202" y="674"/>
                  </a:lnTo>
                  <a:lnTo>
                    <a:pt x="2224" y="650"/>
                  </a:lnTo>
                  <a:lnTo>
                    <a:pt x="2228" y="644"/>
                  </a:lnTo>
                  <a:lnTo>
                    <a:pt x="2230" y="638"/>
                  </a:lnTo>
                  <a:lnTo>
                    <a:pt x="2232" y="632"/>
                  </a:lnTo>
                  <a:lnTo>
                    <a:pt x="2232" y="624"/>
                  </a:lnTo>
                  <a:lnTo>
                    <a:pt x="2232" y="624"/>
                  </a:lnTo>
                  <a:lnTo>
                    <a:pt x="2230" y="610"/>
                  </a:lnTo>
                  <a:lnTo>
                    <a:pt x="2230" y="604"/>
                  </a:lnTo>
                  <a:lnTo>
                    <a:pt x="2232" y="598"/>
                  </a:lnTo>
                  <a:lnTo>
                    <a:pt x="2232" y="598"/>
                  </a:lnTo>
                  <a:lnTo>
                    <a:pt x="2236" y="590"/>
                  </a:lnTo>
                  <a:lnTo>
                    <a:pt x="2240" y="582"/>
                  </a:lnTo>
                  <a:lnTo>
                    <a:pt x="2240" y="582"/>
                  </a:lnTo>
                  <a:lnTo>
                    <a:pt x="2244" y="572"/>
                  </a:lnTo>
                  <a:lnTo>
                    <a:pt x="2244" y="560"/>
                  </a:lnTo>
                  <a:lnTo>
                    <a:pt x="2242" y="550"/>
                  </a:lnTo>
                  <a:lnTo>
                    <a:pt x="2238" y="546"/>
                  </a:lnTo>
                  <a:lnTo>
                    <a:pt x="2234" y="542"/>
                  </a:lnTo>
                  <a:lnTo>
                    <a:pt x="2234" y="542"/>
                  </a:lnTo>
                  <a:lnTo>
                    <a:pt x="2228" y="540"/>
                  </a:lnTo>
                  <a:lnTo>
                    <a:pt x="2228" y="540"/>
                  </a:lnTo>
                  <a:lnTo>
                    <a:pt x="2222" y="542"/>
                  </a:lnTo>
                  <a:lnTo>
                    <a:pt x="2216" y="548"/>
                  </a:lnTo>
                  <a:lnTo>
                    <a:pt x="2216" y="548"/>
                  </a:lnTo>
                  <a:lnTo>
                    <a:pt x="2208" y="552"/>
                  </a:lnTo>
                  <a:lnTo>
                    <a:pt x="2202" y="554"/>
                  </a:lnTo>
                  <a:lnTo>
                    <a:pt x="2202" y="554"/>
                  </a:lnTo>
                  <a:lnTo>
                    <a:pt x="2200" y="552"/>
                  </a:lnTo>
                  <a:lnTo>
                    <a:pt x="2196" y="550"/>
                  </a:lnTo>
                  <a:lnTo>
                    <a:pt x="2196" y="550"/>
                  </a:lnTo>
                  <a:lnTo>
                    <a:pt x="2194" y="546"/>
                  </a:lnTo>
                  <a:lnTo>
                    <a:pt x="2192" y="542"/>
                  </a:lnTo>
                  <a:lnTo>
                    <a:pt x="2192" y="538"/>
                  </a:lnTo>
                  <a:lnTo>
                    <a:pt x="2188" y="536"/>
                  </a:lnTo>
                  <a:lnTo>
                    <a:pt x="2188" y="536"/>
                  </a:lnTo>
                  <a:lnTo>
                    <a:pt x="2182" y="536"/>
                  </a:lnTo>
                  <a:lnTo>
                    <a:pt x="2182" y="536"/>
                  </a:lnTo>
                  <a:lnTo>
                    <a:pt x="2180" y="536"/>
                  </a:lnTo>
                  <a:lnTo>
                    <a:pt x="2180" y="536"/>
                  </a:lnTo>
                  <a:lnTo>
                    <a:pt x="2176" y="536"/>
                  </a:lnTo>
                  <a:lnTo>
                    <a:pt x="2176" y="536"/>
                  </a:lnTo>
                  <a:lnTo>
                    <a:pt x="2172" y="534"/>
                  </a:lnTo>
                  <a:lnTo>
                    <a:pt x="2168" y="532"/>
                  </a:lnTo>
                  <a:lnTo>
                    <a:pt x="2168" y="532"/>
                  </a:lnTo>
                  <a:lnTo>
                    <a:pt x="2174" y="526"/>
                  </a:lnTo>
                  <a:lnTo>
                    <a:pt x="2182" y="524"/>
                  </a:lnTo>
                  <a:lnTo>
                    <a:pt x="2196" y="516"/>
                  </a:lnTo>
                  <a:lnTo>
                    <a:pt x="2196" y="516"/>
                  </a:lnTo>
                  <a:lnTo>
                    <a:pt x="2226" y="494"/>
                  </a:lnTo>
                  <a:lnTo>
                    <a:pt x="2226" y="494"/>
                  </a:lnTo>
                  <a:lnTo>
                    <a:pt x="2240" y="486"/>
                  </a:lnTo>
                  <a:lnTo>
                    <a:pt x="2248" y="480"/>
                  </a:lnTo>
                  <a:lnTo>
                    <a:pt x="2254" y="474"/>
                  </a:lnTo>
                  <a:lnTo>
                    <a:pt x="2254" y="474"/>
                  </a:lnTo>
                  <a:lnTo>
                    <a:pt x="2264" y="462"/>
                  </a:lnTo>
                  <a:lnTo>
                    <a:pt x="2268" y="456"/>
                  </a:lnTo>
                  <a:lnTo>
                    <a:pt x="2276" y="452"/>
                  </a:lnTo>
                  <a:lnTo>
                    <a:pt x="2276" y="452"/>
                  </a:lnTo>
                  <a:lnTo>
                    <a:pt x="2284" y="450"/>
                  </a:lnTo>
                  <a:lnTo>
                    <a:pt x="2284" y="450"/>
                  </a:lnTo>
                  <a:lnTo>
                    <a:pt x="2300" y="454"/>
                  </a:lnTo>
                  <a:lnTo>
                    <a:pt x="2314" y="456"/>
                  </a:lnTo>
                  <a:lnTo>
                    <a:pt x="2314" y="456"/>
                  </a:lnTo>
                  <a:lnTo>
                    <a:pt x="2328" y="458"/>
                  </a:lnTo>
                  <a:lnTo>
                    <a:pt x="2328" y="458"/>
                  </a:lnTo>
                  <a:lnTo>
                    <a:pt x="2342" y="456"/>
                  </a:lnTo>
                  <a:lnTo>
                    <a:pt x="2348" y="456"/>
                  </a:lnTo>
                  <a:lnTo>
                    <a:pt x="2354" y="454"/>
                  </a:lnTo>
                  <a:lnTo>
                    <a:pt x="2354" y="454"/>
                  </a:lnTo>
                  <a:lnTo>
                    <a:pt x="2358" y="446"/>
                  </a:lnTo>
                  <a:lnTo>
                    <a:pt x="2362" y="442"/>
                  </a:lnTo>
                  <a:lnTo>
                    <a:pt x="2366" y="442"/>
                  </a:lnTo>
                  <a:lnTo>
                    <a:pt x="2366" y="442"/>
                  </a:lnTo>
                  <a:lnTo>
                    <a:pt x="2370" y="442"/>
                  </a:lnTo>
                  <a:lnTo>
                    <a:pt x="2370" y="442"/>
                  </a:lnTo>
                  <a:lnTo>
                    <a:pt x="2372" y="444"/>
                  </a:lnTo>
                  <a:lnTo>
                    <a:pt x="2372" y="446"/>
                  </a:lnTo>
                  <a:lnTo>
                    <a:pt x="2374" y="452"/>
                  </a:lnTo>
                  <a:lnTo>
                    <a:pt x="2374" y="458"/>
                  </a:lnTo>
                  <a:lnTo>
                    <a:pt x="2376" y="460"/>
                  </a:lnTo>
                  <a:lnTo>
                    <a:pt x="2378" y="462"/>
                  </a:lnTo>
                  <a:lnTo>
                    <a:pt x="2378" y="462"/>
                  </a:lnTo>
                  <a:lnTo>
                    <a:pt x="2378" y="462"/>
                  </a:lnTo>
                  <a:lnTo>
                    <a:pt x="2378" y="462"/>
                  </a:lnTo>
                  <a:lnTo>
                    <a:pt x="2382" y="460"/>
                  </a:lnTo>
                  <a:lnTo>
                    <a:pt x="2384" y="458"/>
                  </a:lnTo>
                  <a:lnTo>
                    <a:pt x="2388" y="454"/>
                  </a:lnTo>
                  <a:lnTo>
                    <a:pt x="2388" y="454"/>
                  </a:lnTo>
                  <a:lnTo>
                    <a:pt x="2392" y="450"/>
                  </a:lnTo>
                  <a:lnTo>
                    <a:pt x="2398" y="450"/>
                  </a:lnTo>
                  <a:lnTo>
                    <a:pt x="2398" y="450"/>
                  </a:lnTo>
                  <a:lnTo>
                    <a:pt x="2400" y="450"/>
                  </a:lnTo>
                  <a:lnTo>
                    <a:pt x="2400" y="450"/>
                  </a:lnTo>
                  <a:lnTo>
                    <a:pt x="2404" y="450"/>
                  </a:lnTo>
                  <a:lnTo>
                    <a:pt x="2404" y="450"/>
                  </a:lnTo>
                  <a:lnTo>
                    <a:pt x="2408" y="450"/>
                  </a:lnTo>
                  <a:lnTo>
                    <a:pt x="2408" y="450"/>
                  </a:lnTo>
                  <a:lnTo>
                    <a:pt x="2416" y="450"/>
                  </a:lnTo>
                  <a:lnTo>
                    <a:pt x="2420" y="448"/>
                  </a:lnTo>
                  <a:lnTo>
                    <a:pt x="2420" y="448"/>
                  </a:lnTo>
                  <a:lnTo>
                    <a:pt x="2422" y="446"/>
                  </a:lnTo>
                  <a:lnTo>
                    <a:pt x="2422" y="444"/>
                  </a:lnTo>
                  <a:lnTo>
                    <a:pt x="2420" y="440"/>
                  </a:lnTo>
                  <a:lnTo>
                    <a:pt x="2418" y="436"/>
                  </a:lnTo>
                  <a:lnTo>
                    <a:pt x="2418" y="434"/>
                  </a:lnTo>
                  <a:lnTo>
                    <a:pt x="2420" y="432"/>
                  </a:lnTo>
                  <a:lnTo>
                    <a:pt x="2420" y="432"/>
                  </a:lnTo>
                  <a:lnTo>
                    <a:pt x="2426" y="430"/>
                  </a:lnTo>
                  <a:lnTo>
                    <a:pt x="2432" y="428"/>
                  </a:lnTo>
                  <a:lnTo>
                    <a:pt x="2442" y="420"/>
                  </a:lnTo>
                  <a:lnTo>
                    <a:pt x="2450" y="412"/>
                  </a:lnTo>
                  <a:lnTo>
                    <a:pt x="2460" y="404"/>
                  </a:lnTo>
                  <a:lnTo>
                    <a:pt x="2460" y="404"/>
                  </a:lnTo>
                  <a:lnTo>
                    <a:pt x="2468" y="400"/>
                  </a:lnTo>
                  <a:lnTo>
                    <a:pt x="2472" y="400"/>
                  </a:lnTo>
                  <a:lnTo>
                    <a:pt x="2472" y="400"/>
                  </a:lnTo>
                  <a:lnTo>
                    <a:pt x="2476" y="400"/>
                  </a:lnTo>
                  <a:lnTo>
                    <a:pt x="2478" y="402"/>
                  </a:lnTo>
                  <a:lnTo>
                    <a:pt x="2482" y="408"/>
                  </a:lnTo>
                  <a:lnTo>
                    <a:pt x="2486" y="414"/>
                  </a:lnTo>
                  <a:lnTo>
                    <a:pt x="2488" y="422"/>
                  </a:lnTo>
                  <a:lnTo>
                    <a:pt x="2488" y="422"/>
                  </a:lnTo>
                  <a:lnTo>
                    <a:pt x="2498" y="418"/>
                  </a:lnTo>
                  <a:lnTo>
                    <a:pt x="2508" y="414"/>
                  </a:lnTo>
                  <a:lnTo>
                    <a:pt x="2518" y="412"/>
                  </a:lnTo>
                  <a:lnTo>
                    <a:pt x="2522" y="408"/>
                  </a:lnTo>
                  <a:lnTo>
                    <a:pt x="2526" y="406"/>
                  </a:lnTo>
                  <a:lnTo>
                    <a:pt x="2526" y="406"/>
                  </a:lnTo>
                  <a:lnTo>
                    <a:pt x="2532" y="396"/>
                  </a:lnTo>
                  <a:lnTo>
                    <a:pt x="2540" y="390"/>
                  </a:lnTo>
                  <a:lnTo>
                    <a:pt x="2548" y="384"/>
                  </a:lnTo>
                  <a:lnTo>
                    <a:pt x="2560" y="382"/>
                  </a:lnTo>
                  <a:lnTo>
                    <a:pt x="2560" y="382"/>
                  </a:lnTo>
                  <a:lnTo>
                    <a:pt x="2554" y="394"/>
                  </a:lnTo>
                  <a:lnTo>
                    <a:pt x="2546" y="406"/>
                  </a:lnTo>
                  <a:lnTo>
                    <a:pt x="2546" y="406"/>
                  </a:lnTo>
                  <a:lnTo>
                    <a:pt x="2534" y="416"/>
                  </a:lnTo>
                  <a:lnTo>
                    <a:pt x="2522" y="424"/>
                  </a:lnTo>
                  <a:lnTo>
                    <a:pt x="2498" y="438"/>
                  </a:lnTo>
                  <a:lnTo>
                    <a:pt x="2498" y="438"/>
                  </a:lnTo>
                  <a:lnTo>
                    <a:pt x="2488" y="446"/>
                  </a:lnTo>
                  <a:lnTo>
                    <a:pt x="2480" y="456"/>
                  </a:lnTo>
                  <a:lnTo>
                    <a:pt x="2470" y="464"/>
                  </a:lnTo>
                  <a:lnTo>
                    <a:pt x="2460" y="472"/>
                  </a:lnTo>
                  <a:lnTo>
                    <a:pt x="2460" y="472"/>
                  </a:lnTo>
                  <a:lnTo>
                    <a:pt x="2448" y="480"/>
                  </a:lnTo>
                  <a:lnTo>
                    <a:pt x="2442" y="484"/>
                  </a:lnTo>
                  <a:lnTo>
                    <a:pt x="2436" y="490"/>
                  </a:lnTo>
                  <a:lnTo>
                    <a:pt x="2436" y="490"/>
                  </a:lnTo>
                  <a:lnTo>
                    <a:pt x="2430" y="502"/>
                  </a:lnTo>
                  <a:lnTo>
                    <a:pt x="2424" y="514"/>
                  </a:lnTo>
                  <a:lnTo>
                    <a:pt x="2424" y="514"/>
                  </a:lnTo>
                  <a:lnTo>
                    <a:pt x="2422" y="526"/>
                  </a:lnTo>
                  <a:lnTo>
                    <a:pt x="2422" y="536"/>
                  </a:lnTo>
                  <a:lnTo>
                    <a:pt x="2426" y="556"/>
                  </a:lnTo>
                  <a:lnTo>
                    <a:pt x="2426" y="556"/>
                  </a:lnTo>
                  <a:lnTo>
                    <a:pt x="2430" y="580"/>
                  </a:lnTo>
                  <a:lnTo>
                    <a:pt x="2430" y="580"/>
                  </a:lnTo>
                  <a:lnTo>
                    <a:pt x="2432" y="594"/>
                  </a:lnTo>
                  <a:lnTo>
                    <a:pt x="2434" y="600"/>
                  </a:lnTo>
                  <a:lnTo>
                    <a:pt x="2436" y="604"/>
                  </a:lnTo>
                  <a:lnTo>
                    <a:pt x="2438" y="604"/>
                  </a:lnTo>
                  <a:lnTo>
                    <a:pt x="2438" y="604"/>
                  </a:lnTo>
                  <a:lnTo>
                    <a:pt x="2440" y="606"/>
                  </a:lnTo>
                  <a:lnTo>
                    <a:pt x="2440" y="606"/>
                  </a:lnTo>
                  <a:lnTo>
                    <a:pt x="2444" y="604"/>
                  </a:lnTo>
                  <a:lnTo>
                    <a:pt x="2448" y="602"/>
                  </a:lnTo>
                  <a:lnTo>
                    <a:pt x="2454" y="592"/>
                  </a:lnTo>
                  <a:lnTo>
                    <a:pt x="2462" y="574"/>
                  </a:lnTo>
                  <a:lnTo>
                    <a:pt x="2462" y="574"/>
                  </a:lnTo>
                  <a:lnTo>
                    <a:pt x="2466" y="570"/>
                  </a:lnTo>
                  <a:lnTo>
                    <a:pt x="2472" y="566"/>
                  </a:lnTo>
                  <a:lnTo>
                    <a:pt x="2476" y="564"/>
                  </a:lnTo>
                  <a:lnTo>
                    <a:pt x="2482" y="560"/>
                  </a:lnTo>
                  <a:lnTo>
                    <a:pt x="2482" y="560"/>
                  </a:lnTo>
                  <a:lnTo>
                    <a:pt x="2484" y="556"/>
                  </a:lnTo>
                  <a:lnTo>
                    <a:pt x="2486" y="550"/>
                  </a:lnTo>
                  <a:lnTo>
                    <a:pt x="2488" y="546"/>
                  </a:lnTo>
                  <a:lnTo>
                    <a:pt x="2490" y="542"/>
                  </a:lnTo>
                  <a:lnTo>
                    <a:pt x="2490" y="542"/>
                  </a:lnTo>
                  <a:lnTo>
                    <a:pt x="2496" y="540"/>
                  </a:lnTo>
                  <a:lnTo>
                    <a:pt x="2504" y="540"/>
                  </a:lnTo>
                  <a:lnTo>
                    <a:pt x="2504" y="540"/>
                  </a:lnTo>
                  <a:lnTo>
                    <a:pt x="2506" y="536"/>
                  </a:lnTo>
                  <a:lnTo>
                    <a:pt x="2506" y="532"/>
                  </a:lnTo>
                  <a:lnTo>
                    <a:pt x="2506" y="532"/>
                  </a:lnTo>
                  <a:lnTo>
                    <a:pt x="2508" y="522"/>
                  </a:lnTo>
                  <a:lnTo>
                    <a:pt x="2510" y="516"/>
                  </a:lnTo>
                  <a:lnTo>
                    <a:pt x="2512" y="512"/>
                  </a:lnTo>
                  <a:lnTo>
                    <a:pt x="2512" y="512"/>
                  </a:lnTo>
                  <a:lnTo>
                    <a:pt x="2516" y="514"/>
                  </a:lnTo>
                  <a:lnTo>
                    <a:pt x="2522" y="516"/>
                  </a:lnTo>
                  <a:lnTo>
                    <a:pt x="2522" y="516"/>
                  </a:lnTo>
                  <a:lnTo>
                    <a:pt x="2526" y="514"/>
                  </a:lnTo>
                  <a:lnTo>
                    <a:pt x="2528" y="512"/>
                  </a:lnTo>
                  <a:lnTo>
                    <a:pt x="2528" y="512"/>
                  </a:lnTo>
                  <a:lnTo>
                    <a:pt x="2528" y="508"/>
                  </a:lnTo>
                  <a:lnTo>
                    <a:pt x="2526" y="506"/>
                  </a:lnTo>
                  <a:lnTo>
                    <a:pt x="2524" y="502"/>
                  </a:lnTo>
                  <a:lnTo>
                    <a:pt x="2524" y="498"/>
                  </a:lnTo>
                  <a:lnTo>
                    <a:pt x="2524" y="498"/>
                  </a:lnTo>
                  <a:lnTo>
                    <a:pt x="2526" y="492"/>
                  </a:lnTo>
                  <a:lnTo>
                    <a:pt x="2530" y="490"/>
                  </a:lnTo>
                  <a:lnTo>
                    <a:pt x="2530" y="486"/>
                  </a:lnTo>
                  <a:lnTo>
                    <a:pt x="2528" y="482"/>
                  </a:lnTo>
                  <a:lnTo>
                    <a:pt x="2528" y="482"/>
                  </a:lnTo>
                  <a:lnTo>
                    <a:pt x="2524" y="480"/>
                  </a:lnTo>
                  <a:lnTo>
                    <a:pt x="2520" y="478"/>
                  </a:lnTo>
                  <a:lnTo>
                    <a:pt x="2516" y="476"/>
                  </a:lnTo>
                  <a:lnTo>
                    <a:pt x="2514" y="472"/>
                  </a:lnTo>
                  <a:lnTo>
                    <a:pt x="2514" y="472"/>
                  </a:lnTo>
                  <a:lnTo>
                    <a:pt x="2516" y="468"/>
                  </a:lnTo>
                  <a:lnTo>
                    <a:pt x="2522" y="460"/>
                  </a:lnTo>
                  <a:lnTo>
                    <a:pt x="2534" y="448"/>
                  </a:lnTo>
                  <a:lnTo>
                    <a:pt x="2534" y="448"/>
                  </a:lnTo>
                  <a:lnTo>
                    <a:pt x="2542" y="442"/>
                  </a:lnTo>
                  <a:lnTo>
                    <a:pt x="2548" y="438"/>
                  </a:lnTo>
                  <a:lnTo>
                    <a:pt x="2552" y="438"/>
                  </a:lnTo>
                  <a:lnTo>
                    <a:pt x="2552" y="438"/>
                  </a:lnTo>
                  <a:lnTo>
                    <a:pt x="2552" y="438"/>
                  </a:lnTo>
                  <a:lnTo>
                    <a:pt x="2552" y="438"/>
                  </a:lnTo>
                  <a:lnTo>
                    <a:pt x="2556" y="438"/>
                  </a:lnTo>
                  <a:lnTo>
                    <a:pt x="2560" y="442"/>
                  </a:lnTo>
                  <a:lnTo>
                    <a:pt x="2562" y="446"/>
                  </a:lnTo>
                  <a:lnTo>
                    <a:pt x="2566" y="448"/>
                  </a:lnTo>
                  <a:lnTo>
                    <a:pt x="2566" y="448"/>
                  </a:lnTo>
                  <a:lnTo>
                    <a:pt x="2566" y="448"/>
                  </a:lnTo>
                  <a:lnTo>
                    <a:pt x="2566" y="448"/>
                  </a:lnTo>
                  <a:lnTo>
                    <a:pt x="2572" y="446"/>
                  </a:lnTo>
                  <a:lnTo>
                    <a:pt x="2576" y="442"/>
                  </a:lnTo>
                  <a:lnTo>
                    <a:pt x="2580" y="438"/>
                  </a:lnTo>
                  <a:lnTo>
                    <a:pt x="2586" y="434"/>
                  </a:lnTo>
                  <a:lnTo>
                    <a:pt x="2586" y="434"/>
                  </a:lnTo>
                  <a:lnTo>
                    <a:pt x="2592" y="430"/>
                  </a:lnTo>
                  <a:lnTo>
                    <a:pt x="2598" y="430"/>
                  </a:lnTo>
                  <a:lnTo>
                    <a:pt x="2598" y="430"/>
                  </a:lnTo>
                  <a:lnTo>
                    <a:pt x="2606" y="432"/>
                  </a:lnTo>
                  <a:lnTo>
                    <a:pt x="2606" y="432"/>
                  </a:lnTo>
                  <a:lnTo>
                    <a:pt x="2614" y="438"/>
                  </a:lnTo>
                  <a:lnTo>
                    <a:pt x="2616" y="440"/>
                  </a:lnTo>
                  <a:lnTo>
                    <a:pt x="2620" y="442"/>
                  </a:lnTo>
                  <a:lnTo>
                    <a:pt x="2620" y="442"/>
                  </a:lnTo>
                  <a:lnTo>
                    <a:pt x="2626" y="440"/>
                  </a:lnTo>
                  <a:lnTo>
                    <a:pt x="2626" y="440"/>
                  </a:lnTo>
                  <a:lnTo>
                    <a:pt x="2630" y="438"/>
                  </a:lnTo>
                  <a:lnTo>
                    <a:pt x="2636" y="434"/>
                  </a:lnTo>
                  <a:lnTo>
                    <a:pt x="2644" y="424"/>
                  </a:lnTo>
                  <a:lnTo>
                    <a:pt x="2644" y="424"/>
                  </a:lnTo>
                  <a:lnTo>
                    <a:pt x="2654" y="420"/>
                  </a:lnTo>
                  <a:lnTo>
                    <a:pt x="2666" y="414"/>
                  </a:lnTo>
                  <a:lnTo>
                    <a:pt x="2676" y="410"/>
                  </a:lnTo>
                  <a:lnTo>
                    <a:pt x="2686" y="406"/>
                  </a:lnTo>
                  <a:lnTo>
                    <a:pt x="2686" y="406"/>
                  </a:lnTo>
                  <a:lnTo>
                    <a:pt x="2694" y="400"/>
                  </a:lnTo>
                  <a:lnTo>
                    <a:pt x="2704" y="394"/>
                  </a:lnTo>
                  <a:lnTo>
                    <a:pt x="2704" y="394"/>
                  </a:lnTo>
                  <a:lnTo>
                    <a:pt x="2710" y="392"/>
                  </a:lnTo>
                  <a:lnTo>
                    <a:pt x="2710" y="392"/>
                  </a:lnTo>
                  <a:lnTo>
                    <a:pt x="2718" y="394"/>
                  </a:lnTo>
                  <a:lnTo>
                    <a:pt x="2718" y="394"/>
                  </a:lnTo>
                  <a:lnTo>
                    <a:pt x="2724" y="394"/>
                  </a:lnTo>
                  <a:lnTo>
                    <a:pt x="2724" y="394"/>
                  </a:lnTo>
                  <a:lnTo>
                    <a:pt x="2726" y="394"/>
                  </a:lnTo>
                  <a:lnTo>
                    <a:pt x="2726" y="394"/>
                  </a:lnTo>
                  <a:lnTo>
                    <a:pt x="2730" y="394"/>
                  </a:lnTo>
                  <a:lnTo>
                    <a:pt x="2736" y="392"/>
                  </a:lnTo>
                  <a:lnTo>
                    <a:pt x="2740" y="388"/>
                  </a:lnTo>
                  <a:lnTo>
                    <a:pt x="2740" y="384"/>
                  </a:lnTo>
                  <a:lnTo>
                    <a:pt x="2740" y="384"/>
                  </a:lnTo>
                  <a:lnTo>
                    <a:pt x="2738" y="382"/>
                  </a:lnTo>
                  <a:lnTo>
                    <a:pt x="2736" y="380"/>
                  </a:lnTo>
                  <a:lnTo>
                    <a:pt x="2732" y="378"/>
                  </a:lnTo>
                  <a:lnTo>
                    <a:pt x="2732" y="378"/>
                  </a:lnTo>
                  <a:lnTo>
                    <a:pt x="2730" y="372"/>
                  </a:lnTo>
                  <a:lnTo>
                    <a:pt x="2730" y="366"/>
                  </a:lnTo>
                  <a:lnTo>
                    <a:pt x="2730" y="366"/>
                  </a:lnTo>
                  <a:lnTo>
                    <a:pt x="2732" y="362"/>
                  </a:lnTo>
                  <a:lnTo>
                    <a:pt x="2730" y="358"/>
                  </a:lnTo>
                  <a:lnTo>
                    <a:pt x="2728" y="354"/>
                  </a:lnTo>
                  <a:lnTo>
                    <a:pt x="2722" y="352"/>
                  </a:lnTo>
                  <a:lnTo>
                    <a:pt x="2722" y="352"/>
                  </a:lnTo>
                  <a:lnTo>
                    <a:pt x="2708" y="348"/>
                  </a:lnTo>
                  <a:lnTo>
                    <a:pt x="2706" y="346"/>
                  </a:lnTo>
                  <a:lnTo>
                    <a:pt x="2704" y="344"/>
                  </a:lnTo>
                  <a:lnTo>
                    <a:pt x="2704" y="342"/>
                  </a:lnTo>
                  <a:lnTo>
                    <a:pt x="2708" y="340"/>
                  </a:lnTo>
                  <a:lnTo>
                    <a:pt x="2708" y="340"/>
                  </a:lnTo>
                  <a:lnTo>
                    <a:pt x="2710" y="340"/>
                  </a:lnTo>
                  <a:lnTo>
                    <a:pt x="2710" y="340"/>
                  </a:lnTo>
                  <a:lnTo>
                    <a:pt x="2730" y="344"/>
                  </a:lnTo>
                  <a:lnTo>
                    <a:pt x="2730" y="344"/>
                  </a:lnTo>
                  <a:lnTo>
                    <a:pt x="2744" y="346"/>
                  </a:lnTo>
                  <a:lnTo>
                    <a:pt x="2744" y="346"/>
                  </a:lnTo>
                  <a:lnTo>
                    <a:pt x="2750" y="346"/>
                  </a:lnTo>
                  <a:lnTo>
                    <a:pt x="2754" y="342"/>
                  </a:lnTo>
                  <a:lnTo>
                    <a:pt x="2754" y="342"/>
                  </a:lnTo>
                  <a:lnTo>
                    <a:pt x="2754" y="338"/>
                  </a:lnTo>
                  <a:lnTo>
                    <a:pt x="2754" y="332"/>
                  </a:lnTo>
                  <a:lnTo>
                    <a:pt x="2756" y="326"/>
                  </a:lnTo>
                  <a:lnTo>
                    <a:pt x="2756" y="324"/>
                  </a:lnTo>
                  <a:lnTo>
                    <a:pt x="2760" y="322"/>
                  </a:lnTo>
                  <a:lnTo>
                    <a:pt x="2760" y="322"/>
                  </a:lnTo>
                  <a:lnTo>
                    <a:pt x="2762" y="322"/>
                  </a:lnTo>
                  <a:lnTo>
                    <a:pt x="2762" y="322"/>
                  </a:lnTo>
                  <a:lnTo>
                    <a:pt x="2766" y="322"/>
                  </a:lnTo>
                  <a:lnTo>
                    <a:pt x="2768" y="326"/>
                  </a:lnTo>
                  <a:lnTo>
                    <a:pt x="2774" y="332"/>
                  </a:lnTo>
                  <a:lnTo>
                    <a:pt x="2774" y="332"/>
                  </a:lnTo>
                  <a:lnTo>
                    <a:pt x="2782" y="330"/>
                  </a:lnTo>
                  <a:lnTo>
                    <a:pt x="2782" y="330"/>
                  </a:lnTo>
                  <a:lnTo>
                    <a:pt x="2792" y="334"/>
                  </a:lnTo>
                  <a:lnTo>
                    <a:pt x="2800" y="338"/>
                  </a:lnTo>
                  <a:lnTo>
                    <a:pt x="2810" y="344"/>
                  </a:lnTo>
                  <a:lnTo>
                    <a:pt x="2818" y="350"/>
                  </a:lnTo>
                  <a:lnTo>
                    <a:pt x="2818" y="350"/>
                  </a:lnTo>
                  <a:lnTo>
                    <a:pt x="2828" y="352"/>
                  </a:lnTo>
                  <a:lnTo>
                    <a:pt x="2828" y="352"/>
                  </a:lnTo>
                  <a:lnTo>
                    <a:pt x="2834" y="352"/>
                  </a:lnTo>
                  <a:lnTo>
                    <a:pt x="2840" y="348"/>
                  </a:lnTo>
                  <a:lnTo>
                    <a:pt x="2840" y="348"/>
                  </a:lnTo>
                  <a:lnTo>
                    <a:pt x="2844" y="344"/>
                  </a:lnTo>
                  <a:lnTo>
                    <a:pt x="2844" y="340"/>
                  </a:lnTo>
                  <a:lnTo>
                    <a:pt x="2848" y="332"/>
                  </a:lnTo>
                  <a:lnTo>
                    <a:pt x="2848" y="332"/>
                  </a:lnTo>
                  <a:lnTo>
                    <a:pt x="2852" y="330"/>
                  </a:lnTo>
                  <a:lnTo>
                    <a:pt x="2856" y="328"/>
                  </a:lnTo>
                  <a:lnTo>
                    <a:pt x="2860" y="328"/>
                  </a:lnTo>
                  <a:lnTo>
                    <a:pt x="2864" y="326"/>
                  </a:lnTo>
                  <a:lnTo>
                    <a:pt x="2864" y="326"/>
                  </a:lnTo>
                  <a:lnTo>
                    <a:pt x="2870" y="324"/>
                  </a:lnTo>
                  <a:lnTo>
                    <a:pt x="2872" y="318"/>
                  </a:lnTo>
                  <a:lnTo>
                    <a:pt x="2872" y="314"/>
                  </a:lnTo>
                  <a:lnTo>
                    <a:pt x="2870" y="310"/>
                  </a:lnTo>
                  <a:lnTo>
                    <a:pt x="2870" y="310"/>
                  </a:lnTo>
                  <a:lnTo>
                    <a:pt x="2866" y="308"/>
                  </a:lnTo>
                  <a:lnTo>
                    <a:pt x="2860" y="306"/>
                  </a:lnTo>
                  <a:lnTo>
                    <a:pt x="2848" y="306"/>
                  </a:lnTo>
                  <a:lnTo>
                    <a:pt x="2848" y="306"/>
                  </a:lnTo>
                  <a:lnTo>
                    <a:pt x="2840" y="300"/>
                  </a:lnTo>
                  <a:lnTo>
                    <a:pt x="2836" y="298"/>
                  </a:lnTo>
                  <a:lnTo>
                    <a:pt x="2832" y="296"/>
                  </a:lnTo>
                  <a:lnTo>
                    <a:pt x="2832" y="296"/>
                  </a:lnTo>
                  <a:lnTo>
                    <a:pt x="2832" y="296"/>
                  </a:lnTo>
                  <a:lnTo>
                    <a:pt x="2832" y="296"/>
                  </a:lnTo>
                  <a:lnTo>
                    <a:pt x="2828" y="298"/>
                  </a:lnTo>
                  <a:lnTo>
                    <a:pt x="2824" y="300"/>
                  </a:lnTo>
                  <a:lnTo>
                    <a:pt x="2822" y="302"/>
                  </a:lnTo>
                  <a:lnTo>
                    <a:pt x="2818" y="304"/>
                  </a:lnTo>
                  <a:lnTo>
                    <a:pt x="2818" y="304"/>
                  </a:lnTo>
                  <a:lnTo>
                    <a:pt x="2816" y="302"/>
                  </a:lnTo>
                  <a:lnTo>
                    <a:pt x="2816" y="302"/>
                  </a:lnTo>
                  <a:lnTo>
                    <a:pt x="2812" y="298"/>
                  </a:lnTo>
                  <a:lnTo>
                    <a:pt x="2812" y="294"/>
                  </a:lnTo>
                  <a:lnTo>
                    <a:pt x="2810" y="288"/>
                  </a:lnTo>
                  <a:lnTo>
                    <a:pt x="2808" y="282"/>
                  </a:lnTo>
                  <a:lnTo>
                    <a:pt x="2808" y="282"/>
                  </a:lnTo>
                  <a:lnTo>
                    <a:pt x="2798" y="274"/>
                  </a:lnTo>
                  <a:lnTo>
                    <a:pt x="2788" y="266"/>
                  </a:lnTo>
                  <a:lnTo>
                    <a:pt x="2762" y="254"/>
                  </a:lnTo>
                  <a:lnTo>
                    <a:pt x="2762" y="254"/>
                  </a:lnTo>
                  <a:lnTo>
                    <a:pt x="2752" y="250"/>
                  </a:lnTo>
                  <a:lnTo>
                    <a:pt x="2744" y="242"/>
                  </a:lnTo>
                  <a:lnTo>
                    <a:pt x="2744" y="242"/>
                  </a:lnTo>
                  <a:lnTo>
                    <a:pt x="2738" y="234"/>
                  </a:lnTo>
                  <a:lnTo>
                    <a:pt x="2734" y="232"/>
                  </a:lnTo>
                  <a:lnTo>
                    <a:pt x="2728" y="232"/>
                  </a:lnTo>
                  <a:lnTo>
                    <a:pt x="2728" y="232"/>
                  </a:lnTo>
                  <a:lnTo>
                    <a:pt x="2720" y="230"/>
                  </a:lnTo>
                  <a:lnTo>
                    <a:pt x="2712" y="226"/>
                  </a:lnTo>
                  <a:lnTo>
                    <a:pt x="2706" y="224"/>
                  </a:lnTo>
                  <a:lnTo>
                    <a:pt x="2698" y="222"/>
                  </a:lnTo>
                  <a:lnTo>
                    <a:pt x="2698" y="222"/>
                  </a:lnTo>
                  <a:lnTo>
                    <a:pt x="2690" y="224"/>
                  </a:lnTo>
                  <a:lnTo>
                    <a:pt x="2690" y="224"/>
                  </a:lnTo>
                  <a:lnTo>
                    <a:pt x="2684" y="224"/>
                  </a:lnTo>
                  <a:lnTo>
                    <a:pt x="2684" y="224"/>
                  </a:lnTo>
                  <a:lnTo>
                    <a:pt x="2676" y="226"/>
                  </a:lnTo>
                  <a:lnTo>
                    <a:pt x="2676" y="226"/>
                  </a:lnTo>
                  <a:lnTo>
                    <a:pt x="2672" y="226"/>
                  </a:lnTo>
                  <a:lnTo>
                    <a:pt x="2666" y="222"/>
                  </a:lnTo>
                  <a:lnTo>
                    <a:pt x="2666" y="222"/>
                  </a:lnTo>
                  <a:lnTo>
                    <a:pt x="2660" y="220"/>
                  </a:lnTo>
                  <a:lnTo>
                    <a:pt x="2654" y="218"/>
                  </a:lnTo>
                  <a:lnTo>
                    <a:pt x="2654" y="218"/>
                  </a:lnTo>
                  <a:lnTo>
                    <a:pt x="2650" y="218"/>
                  </a:lnTo>
                  <a:lnTo>
                    <a:pt x="2646" y="222"/>
                  </a:lnTo>
                  <a:lnTo>
                    <a:pt x="2646" y="222"/>
                  </a:lnTo>
                  <a:lnTo>
                    <a:pt x="2644" y="226"/>
                  </a:lnTo>
                  <a:lnTo>
                    <a:pt x="2644" y="232"/>
                  </a:lnTo>
                  <a:lnTo>
                    <a:pt x="2644" y="238"/>
                  </a:lnTo>
                  <a:lnTo>
                    <a:pt x="2644" y="244"/>
                  </a:lnTo>
                  <a:lnTo>
                    <a:pt x="2644" y="244"/>
                  </a:lnTo>
                  <a:lnTo>
                    <a:pt x="2638" y="250"/>
                  </a:lnTo>
                  <a:lnTo>
                    <a:pt x="2632" y="250"/>
                  </a:lnTo>
                  <a:lnTo>
                    <a:pt x="2632" y="250"/>
                  </a:lnTo>
                  <a:lnTo>
                    <a:pt x="2626" y="250"/>
                  </a:lnTo>
                  <a:lnTo>
                    <a:pt x="2620" y="246"/>
                  </a:lnTo>
                  <a:lnTo>
                    <a:pt x="2612" y="240"/>
                  </a:lnTo>
                  <a:lnTo>
                    <a:pt x="2612" y="240"/>
                  </a:lnTo>
                  <a:lnTo>
                    <a:pt x="2606" y="234"/>
                  </a:lnTo>
                  <a:lnTo>
                    <a:pt x="2602" y="232"/>
                  </a:lnTo>
                  <a:lnTo>
                    <a:pt x="2598" y="230"/>
                  </a:lnTo>
                  <a:lnTo>
                    <a:pt x="2598" y="230"/>
                  </a:lnTo>
                  <a:lnTo>
                    <a:pt x="2594" y="232"/>
                  </a:lnTo>
                  <a:lnTo>
                    <a:pt x="2594" y="232"/>
                  </a:lnTo>
                  <a:lnTo>
                    <a:pt x="2584" y="232"/>
                  </a:lnTo>
                  <a:lnTo>
                    <a:pt x="2574" y="234"/>
                  </a:lnTo>
                  <a:lnTo>
                    <a:pt x="2574" y="234"/>
                  </a:lnTo>
                  <a:lnTo>
                    <a:pt x="2572" y="234"/>
                  </a:lnTo>
                  <a:lnTo>
                    <a:pt x="2572" y="234"/>
                  </a:lnTo>
                  <a:lnTo>
                    <a:pt x="2560" y="230"/>
                  </a:lnTo>
                  <a:lnTo>
                    <a:pt x="2550" y="228"/>
                  </a:lnTo>
                  <a:lnTo>
                    <a:pt x="2550" y="228"/>
                  </a:lnTo>
                  <a:lnTo>
                    <a:pt x="2548" y="228"/>
                  </a:lnTo>
                  <a:lnTo>
                    <a:pt x="2548" y="228"/>
                  </a:lnTo>
                  <a:lnTo>
                    <a:pt x="2542" y="230"/>
                  </a:lnTo>
                  <a:lnTo>
                    <a:pt x="2538" y="232"/>
                  </a:lnTo>
                  <a:lnTo>
                    <a:pt x="2534" y="236"/>
                  </a:lnTo>
                  <a:lnTo>
                    <a:pt x="2528" y="236"/>
                  </a:lnTo>
                  <a:lnTo>
                    <a:pt x="2528" y="236"/>
                  </a:lnTo>
                  <a:lnTo>
                    <a:pt x="2528" y="236"/>
                  </a:lnTo>
                  <a:lnTo>
                    <a:pt x="2528" y="236"/>
                  </a:lnTo>
                  <a:lnTo>
                    <a:pt x="2526" y="232"/>
                  </a:lnTo>
                  <a:lnTo>
                    <a:pt x="2522" y="230"/>
                  </a:lnTo>
                  <a:lnTo>
                    <a:pt x="2518" y="228"/>
                  </a:lnTo>
                  <a:lnTo>
                    <a:pt x="2514" y="224"/>
                  </a:lnTo>
                  <a:lnTo>
                    <a:pt x="2514" y="224"/>
                  </a:lnTo>
                  <a:lnTo>
                    <a:pt x="2512" y="220"/>
                  </a:lnTo>
                  <a:lnTo>
                    <a:pt x="2512" y="216"/>
                  </a:lnTo>
                  <a:lnTo>
                    <a:pt x="2510" y="212"/>
                  </a:lnTo>
                  <a:lnTo>
                    <a:pt x="2508" y="208"/>
                  </a:lnTo>
                  <a:lnTo>
                    <a:pt x="2508" y="208"/>
                  </a:lnTo>
                  <a:lnTo>
                    <a:pt x="2500" y="202"/>
                  </a:lnTo>
                  <a:lnTo>
                    <a:pt x="2488" y="200"/>
                  </a:lnTo>
                  <a:lnTo>
                    <a:pt x="2488" y="200"/>
                  </a:lnTo>
                  <a:lnTo>
                    <a:pt x="2478" y="196"/>
                  </a:lnTo>
                  <a:lnTo>
                    <a:pt x="2470" y="194"/>
                  </a:lnTo>
                  <a:lnTo>
                    <a:pt x="2470" y="194"/>
                  </a:lnTo>
                  <a:lnTo>
                    <a:pt x="2462" y="190"/>
                  </a:lnTo>
                  <a:lnTo>
                    <a:pt x="2462" y="190"/>
                  </a:lnTo>
                  <a:lnTo>
                    <a:pt x="2460" y="190"/>
                  </a:lnTo>
                  <a:lnTo>
                    <a:pt x="2456" y="192"/>
                  </a:lnTo>
                  <a:lnTo>
                    <a:pt x="2446" y="198"/>
                  </a:lnTo>
                  <a:lnTo>
                    <a:pt x="2446" y="198"/>
                  </a:lnTo>
                  <a:lnTo>
                    <a:pt x="2438" y="202"/>
                  </a:lnTo>
                  <a:lnTo>
                    <a:pt x="2430" y="202"/>
                  </a:lnTo>
                  <a:lnTo>
                    <a:pt x="2430" y="202"/>
                  </a:lnTo>
                  <a:lnTo>
                    <a:pt x="2428" y="202"/>
                  </a:lnTo>
                  <a:lnTo>
                    <a:pt x="2428" y="202"/>
                  </a:lnTo>
                  <a:lnTo>
                    <a:pt x="2424" y="200"/>
                  </a:lnTo>
                  <a:lnTo>
                    <a:pt x="2422" y="196"/>
                  </a:lnTo>
                  <a:lnTo>
                    <a:pt x="2420" y="192"/>
                  </a:lnTo>
                  <a:lnTo>
                    <a:pt x="2416" y="188"/>
                  </a:lnTo>
                  <a:lnTo>
                    <a:pt x="2416" y="188"/>
                  </a:lnTo>
                  <a:lnTo>
                    <a:pt x="2410" y="188"/>
                  </a:lnTo>
                  <a:lnTo>
                    <a:pt x="2410" y="188"/>
                  </a:lnTo>
                  <a:lnTo>
                    <a:pt x="2408" y="188"/>
                  </a:lnTo>
                  <a:lnTo>
                    <a:pt x="2408" y="188"/>
                  </a:lnTo>
                  <a:lnTo>
                    <a:pt x="2404" y="188"/>
                  </a:lnTo>
                  <a:lnTo>
                    <a:pt x="2404" y="188"/>
                  </a:lnTo>
                  <a:lnTo>
                    <a:pt x="2398" y="186"/>
                  </a:lnTo>
                  <a:lnTo>
                    <a:pt x="2398" y="186"/>
                  </a:lnTo>
                  <a:lnTo>
                    <a:pt x="2390" y="180"/>
                  </a:lnTo>
                  <a:lnTo>
                    <a:pt x="2390" y="180"/>
                  </a:lnTo>
                  <a:lnTo>
                    <a:pt x="2384" y="174"/>
                  </a:lnTo>
                  <a:lnTo>
                    <a:pt x="2380" y="166"/>
                  </a:lnTo>
                  <a:lnTo>
                    <a:pt x="2380" y="166"/>
                  </a:lnTo>
                  <a:lnTo>
                    <a:pt x="2376" y="162"/>
                  </a:lnTo>
                  <a:lnTo>
                    <a:pt x="2370" y="160"/>
                  </a:lnTo>
                  <a:lnTo>
                    <a:pt x="2370" y="160"/>
                  </a:lnTo>
                  <a:lnTo>
                    <a:pt x="2364" y="160"/>
                  </a:lnTo>
                  <a:lnTo>
                    <a:pt x="2358" y="162"/>
                  </a:lnTo>
                  <a:lnTo>
                    <a:pt x="2358" y="162"/>
                  </a:lnTo>
                  <a:lnTo>
                    <a:pt x="2354" y="166"/>
                  </a:lnTo>
                  <a:lnTo>
                    <a:pt x="2350" y="172"/>
                  </a:lnTo>
                  <a:lnTo>
                    <a:pt x="2348" y="176"/>
                  </a:lnTo>
                  <a:lnTo>
                    <a:pt x="2342" y="180"/>
                  </a:lnTo>
                  <a:lnTo>
                    <a:pt x="2342" y="180"/>
                  </a:lnTo>
                  <a:lnTo>
                    <a:pt x="2332" y="182"/>
                  </a:lnTo>
                  <a:lnTo>
                    <a:pt x="2332" y="182"/>
                  </a:lnTo>
                  <a:lnTo>
                    <a:pt x="2330" y="182"/>
                  </a:lnTo>
                  <a:lnTo>
                    <a:pt x="2330" y="182"/>
                  </a:lnTo>
                  <a:lnTo>
                    <a:pt x="2328" y="180"/>
                  </a:lnTo>
                  <a:lnTo>
                    <a:pt x="2328" y="180"/>
                  </a:lnTo>
                  <a:lnTo>
                    <a:pt x="2328" y="178"/>
                  </a:lnTo>
                  <a:lnTo>
                    <a:pt x="2328" y="176"/>
                  </a:lnTo>
                  <a:lnTo>
                    <a:pt x="2328" y="176"/>
                  </a:lnTo>
                  <a:lnTo>
                    <a:pt x="2326" y="164"/>
                  </a:lnTo>
                  <a:lnTo>
                    <a:pt x="2324" y="160"/>
                  </a:lnTo>
                  <a:lnTo>
                    <a:pt x="2320" y="156"/>
                  </a:lnTo>
                  <a:lnTo>
                    <a:pt x="2320" y="156"/>
                  </a:lnTo>
                  <a:lnTo>
                    <a:pt x="2314" y="154"/>
                  </a:lnTo>
                  <a:lnTo>
                    <a:pt x="2306" y="152"/>
                  </a:lnTo>
                  <a:lnTo>
                    <a:pt x="2306" y="152"/>
                  </a:lnTo>
                  <a:lnTo>
                    <a:pt x="2296" y="148"/>
                  </a:lnTo>
                  <a:lnTo>
                    <a:pt x="2296" y="148"/>
                  </a:lnTo>
                  <a:lnTo>
                    <a:pt x="2290" y="148"/>
                  </a:lnTo>
                  <a:lnTo>
                    <a:pt x="2290" y="148"/>
                  </a:lnTo>
                  <a:lnTo>
                    <a:pt x="2284" y="148"/>
                  </a:lnTo>
                  <a:lnTo>
                    <a:pt x="2278" y="150"/>
                  </a:lnTo>
                  <a:lnTo>
                    <a:pt x="2278" y="150"/>
                  </a:lnTo>
                  <a:lnTo>
                    <a:pt x="2274" y="150"/>
                  </a:lnTo>
                  <a:lnTo>
                    <a:pt x="2274" y="150"/>
                  </a:lnTo>
                  <a:lnTo>
                    <a:pt x="2274" y="150"/>
                  </a:lnTo>
                  <a:lnTo>
                    <a:pt x="2274" y="150"/>
                  </a:lnTo>
                  <a:lnTo>
                    <a:pt x="2272" y="150"/>
                  </a:lnTo>
                  <a:lnTo>
                    <a:pt x="2272" y="150"/>
                  </a:lnTo>
                  <a:lnTo>
                    <a:pt x="2268" y="154"/>
                  </a:lnTo>
                  <a:lnTo>
                    <a:pt x="2268" y="154"/>
                  </a:lnTo>
                  <a:lnTo>
                    <a:pt x="2262" y="158"/>
                  </a:lnTo>
                  <a:lnTo>
                    <a:pt x="2262" y="162"/>
                  </a:lnTo>
                  <a:lnTo>
                    <a:pt x="2262" y="162"/>
                  </a:lnTo>
                  <a:lnTo>
                    <a:pt x="2262" y="168"/>
                  </a:lnTo>
                  <a:lnTo>
                    <a:pt x="2264" y="172"/>
                  </a:lnTo>
                  <a:lnTo>
                    <a:pt x="2264" y="178"/>
                  </a:lnTo>
                  <a:lnTo>
                    <a:pt x="2262" y="180"/>
                  </a:lnTo>
                  <a:lnTo>
                    <a:pt x="2258" y="182"/>
                  </a:lnTo>
                  <a:lnTo>
                    <a:pt x="2258" y="182"/>
                  </a:lnTo>
                  <a:lnTo>
                    <a:pt x="2250" y="172"/>
                  </a:lnTo>
                  <a:lnTo>
                    <a:pt x="2250" y="172"/>
                  </a:lnTo>
                  <a:lnTo>
                    <a:pt x="2248" y="174"/>
                  </a:lnTo>
                  <a:lnTo>
                    <a:pt x="2246" y="178"/>
                  </a:lnTo>
                  <a:lnTo>
                    <a:pt x="2248" y="182"/>
                  </a:lnTo>
                  <a:lnTo>
                    <a:pt x="2248" y="182"/>
                  </a:lnTo>
                  <a:lnTo>
                    <a:pt x="2240" y="186"/>
                  </a:lnTo>
                  <a:lnTo>
                    <a:pt x="2234" y="188"/>
                  </a:lnTo>
                  <a:lnTo>
                    <a:pt x="2230" y="188"/>
                  </a:lnTo>
                  <a:lnTo>
                    <a:pt x="2230" y="188"/>
                  </a:lnTo>
                  <a:lnTo>
                    <a:pt x="2230" y="188"/>
                  </a:lnTo>
                  <a:lnTo>
                    <a:pt x="2230" y="188"/>
                  </a:lnTo>
                  <a:lnTo>
                    <a:pt x="2226" y="188"/>
                  </a:lnTo>
                  <a:lnTo>
                    <a:pt x="2222" y="184"/>
                  </a:lnTo>
                  <a:lnTo>
                    <a:pt x="2216" y="178"/>
                  </a:lnTo>
                  <a:lnTo>
                    <a:pt x="2216" y="178"/>
                  </a:lnTo>
                  <a:lnTo>
                    <a:pt x="2212" y="174"/>
                  </a:lnTo>
                  <a:lnTo>
                    <a:pt x="2208" y="172"/>
                  </a:lnTo>
                  <a:lnTo>
                    <a:pt x="2208" y="172"/>
                  </a:lnTo>
                  <a:lnTo>
                    <a:pt x="2204" y="174"/>
                  </a:lnTo>
                  <a:lnTo>
                    <a:pt x="2204" y="174"/>
                  </a:lnTo>
                  <a:lnTo>
                    <a:pt x="2202" y="178"/>
                  </a:lnTo>
                  <a:lnTo>
                    <a:pt x="2200" y="180"/>
                  </a:lnTo>
                  <a:lnTo>
                    <a:pt x="2198" y="180"/>
                  </a:lnTo>
                  <a:lnTo>
                    <a:pt x="2198" y="180"/>
                  </a:lnTo>
                  <a:lnTo>
                    <a:pt x="2194" y="182"/>
                  </a:lnTo>
                  <a:lnTo>
                    <a:pt x="2194" y="182"/>
                  </a:lnTo>
                  <a:lnTo>
                    <a:pt x="2190" y="182"/>
                  </a:lnTo>
                  <a:lnTo>
                    <a:pt x="2190" y="182"/>
                  </a:lnTo>
                  <a:lnTo>
                    <a:pt x="2184" y="180"/>
                  </a:lnTo>
                  <a:lnTo>
                    <a:pt x="2180" y="178"/>
                  </a:lnTo>
                  <a:lnTo>
                    <a:pt x="2180" y="178"/>
                  </a:lnTo>
                  <a:lnTo>
                    <a:pt x="2178" y="174"/>
                  </a:lnTo>
                  <a:lnTo>
                    <a:pt x="2178" y="170"/>
                  </a:lnTo>
                  <a:lnTo>
                    <a:pt x="2178" y="170"/>
                  </a:lnTo>
                  <a:lnTo>
                    <a:pt x="2176" y="168"/>
                  </a:lnTo>
                  <a:lnTo>
                    <a:pt x="2172" y="168"/>
                  </a:lnTo>
                  <a:lnTo>
                    <a:pt x="2172" y="168"/>
                  </a:lnTo>
                  <a:lnTo>
                    <a:pt x="2168" y="168"/>
                  </a:lnTo>
                  <a:lnTo>
                    <a:pt x="2164" y="172"/>
                  </a:lnTo>
                  <a:lnTo>
                    <a:pt x="2164" y="172"/>
                  </a:lnTo>
                  <a:lnTo>
                    <a:pt x="2162" y="176"/>
                  </a:lnTo>
                  <a:lnTo>
                    <a:pt x="2160" y="180"/>
                  </a:lnTo>
                  <a:lnTo>
                    <a:pt x="2160" y="184"/>
                  </a:lnTo>
                  <a:lnTo>
                    <a:pt x="2156" y="186"/>
                  </a:lnTo>
                  <a:lnTo>
                    <a:pt x="2156" y="186"/>
                  </a:lnTo>
                  <a:lnTo>
                    <a:pt x="2154" y="188"/>
                  </a:lnTo>
                  <a:lnTo>
                    <a:pt x="2154" y="188"/>
                  </a:lnTo>
                  <a:lnTo>
                    <a:pt x="2150" y="186"/>
                  </a:lnTo>
                  <a:lnTo>
                    <a:pt x="2150" y="186"/>
                  </a:lnTo>
                  <a:lnTo>
                    <a:pt x="2146" y="184"/>
                  </a:lnTo>
                  <a:lnTo>
                    <a:pt x="2142" y="180"/>
                  </a:lnTo>
                  <a:lnTo>
                    <a:pt x="2136" y="174"/>
                  </a:lnTo>
                  <a:lnTo>
                    <a:pt x="2136" y="174"/>
                  </a:lnTo>
                  <a:lnTo>
                    <a:pt x="2132" y="170"/>
                  </a:lnTo>
                  <a:lnTo>
                    <a:pt x="2124" y="166"/>
                  </a:lnTo>
                  <a:lnTo>
                    <a:pt x="2118" y="162"/>
                  </a:lnTo>
                  <a:lnTo>
                    <a:pt x="2118" y="160"/>
                  </a:lnTo>
                  <a:lnTo>
                    <a:pt x="2116" y="158"/>
                  </a:lnTo>
                  <a:lnTo>
                    <a:pt x="2116" y="158"/>
                  </a:lnTo>
                  <a:lnTo>
                    <a:pt x="2118" y="156"/>
                  </a:lnTo>
                  <a:lnTo>
                    <a:pt x="2120" y="154"/>
                  </a:lnTo>
                  <a:lnTo>
                    <a:pt x="2126" y="154"/>
                  </a:lnTo>
                  <a:lnTo>
                    <a:pt x="2126" y="154"/>
                  </a:lnTo>
                  <a:lnTo>
                    <a:pt x="2128" y="154"/>
                  </a:lnTo>
                  <a:lnTo>
                    <a:pt x="2128" y="154"/>
                  </a:lnTo>
                  <a:lnTo>
                    <a:pt x="2130" y="154"/>
                  </a:lnTo>
                  <a:lnTo>
                    <a:pt x="2130" y="154"/>
                  </a:lnTo>
                  <a:lnTo>
                    <a:pt x="2136" y="154"/>
                  </a:lnTo>
                  <a:lnTo>
                    <a:pt x="2136" y="154"/>
                  </a:lnTo>
                  <a:lnTo>
                    <a:pt x="2142" y="150"/>
                  </a:lnTo>
                  <a:lnTo>
                    <a:pt x="2144" y="148"/>
                  </a:lnTo>
                  <a:lnTo>
                    <a:pt x="2144" y="144"/>
                  </a:lnTo>
                  <a:lnTo>
                    <a:pt x="2142" y="142"/>
                  </a:lnTo>
                  <a:lnTo>
                    <a:pt x="2130" y="130"/>
                  </a:lnTo>
                  <a:lnTo>
                    <a:pt x="2130" y="130"/>
                  </a:lnTo>
                  <a:lnTo>
                    <a:pt x="2126" y="124"/>
                  </a:lnTo>
                  <a:lnTo>
                    <a:pt x="2124" y="124"/>
                  </a:lnTo>
                  <a:lnTo>
                    <a:pt x="2120" y="122"/>
                  </a:lnTo>
                  <a:lnTo>
                    <a:pt x="2120" y="122"/>
                  </a:lnTo>
                  <a:lnTo>
                    <a:pt x="2118" y="122"/>
                  </a:lnTo>
                  <a:lnTo>
                    <a:pt x="2118" y="122"/>
                  </a:lnTo>
                  <a:lnTo>
                    <a:pt x="2106" y="126"/>
                  </a:lnTo>
                  <a:lnTo>
                    <a:pt x="2096" y="126"/>
                  </a:lnTo>
                  <a:lnTo>
                    <a:pt x="2096" y="126"/>
                  </a:lnTo>
                  <a:lnTo>
                    <a:pt x="2092" y="126"/>
                  </a:lnTo>
                  <a:lnTo>
                    <a:pt x="2092" y="126"/>
                  </a:lnTo>
                  <a:lnTo>
                    <a:pt x="2088" y="122"/>
                  </a:lnTo>
                  <a:lnTo>
                    <a:pt x="2086" y="118"/>
                  </a:lnTo>
                  <a:lnTo>
                    <a:pt x="2082" y="114"/>
                  </a:lnTo>
                  <a:lnTo>
                    <a:pt x="2076" y="112"/>
                  </a:lnTo>
                  <a:lnTo>
                    <a:pt x="2076" y="112"/>
                  </a:lnTo>
                  <a:lnTo>
                    <a:pt x="2076" y="112"/>
                  </a:lnTo>
                  <a:lnTo>
                    <a:pt x="2076" y="112"/>
                  </a:lnTo>
                  <a:lnTo>
                    <a:pt x="2064" y="114"/>
                  </a:lnTo>
                  <a:lnTo>
                    <a:pt x="2052" y="118"/>
                  </a:lnTo>
                  <a:lnTo>
                    <a:pt x="2052" y="118"/>
                  </a:lnTo>
                  <a:lnTo>
                    <a:pt x="2054" y="124"/>
                  </a:lnTo>
                  <a:lnTo>
                    <a:pt x="2054" y="128"/>
                  </a:lnTo>
                  <a:lnTo>
                    <a:pt x="2050" y="138"/>
                  </a:lnTo>
                  <a:lnTo>
                    <a:pt x="2050" y="138"/>
                  </a:lnTo>
                  <a:lnTo>
                    <a:pt x="2050" y="138"/>
                  </a:lnTo>
                  <a:lnTo>
                    <a:pt x="2050" y="138"/>
                  </a:lnTo>
                  <a:lnTo>
                    <a:pt x="2032" y="134"/>
                  </a:lnTo>
                  <a:lnTo>
                    <a:pt x="2014" y="132"/>
                  </a:lnTo>
                  <a:lnTo>
                    <a:pt x="2014" y="132"/>
                  </a:lnTo>
                  <a:lnTo>
                    <a:pt x="2004" y="130"/>
                  </a:lnTo>
                  <a:lnTo>
                    <a:pt x="2000" y="128"/>
                  </a:lnTo>
                  <a:lnTo>
                    <a:pt x="1998" y="124"/>
                  </a:lnTo>
                  <a:lnTo>
                    <a:pt x="1998" y="124"/>
                  </a:lnTo>
                  <a:lnTo>
                    <a:pt x="1994" y="118"/>
                  </a:lnTo>
                  <a:lnTo>
                    <a:pt x="1988" y="114"/>
                  </a:lnTo>
                  <a:lnTo>
                    <a:pt x="1988" y="114"/>
                  </a:lnTo>
                  <a:lnTo>
                    <a:pt x="1980" y="110"/>
                  </a:lnTo>
                  <a:lnTo>
                    <a:pt x="1974" y="110"/>
                  </a:lnTo>
                  <a:lnTo>
                    <a:pt x="1974" y="110"/>
                  </a:lnTo>
                  <a:lnTo>
                    <a:pt x="1964" y="110"/>
                  </a:lnTo>
                  <a:lnTo>
                    <a:pt x="1954" y="116"/>
                  </a:lnTo>
                  <a:lnTo>
                    <a:pt x="1954" y="116"/>
                  </a:lnTo>
                  <a:lnTo>
                    <a:pt x="1946" y="118"/>
                  </a:lnTo>
                  <a:lnTo>
                    <a:pt x="1938" y="120"/>
                  </a:lnTo>
                  <a:lnTo>
                    <a:pt x="1938" y="120"/>
                  </a:lnTo>
                  <a:lnTo>
                    <a:pt x="1932" y="118"/>
                  </a:lnTo>
                  <a:lnTo>
                    <a:pt x="1924" y="114"/>
                  </a:lnTo>
                  <a:lnTo>
                    <a:pt x="1924" y="114"/>
                  </a:lnTo>
                  <a:lnTo>
                    <a:pt x="1920" y="110"/>
                  </a:lnTo>
                  <a:lnTo>
                    <a:pt x="1916" y="108"/>
                  </a:lnTo>
                  <a:lnTo>
                    <a:pt x="1916" y="108"/>
                  </a:lnTo>
                  <a:lnTo>
                    <a:pt x="1912" y="110"/>
                  </a:lnTo>
                  <a:lnTo>
                    <a:pt x="1904" y="114"/>
                  </a:lnTo>
                  <a:lnTo>
                    <a:pt x="1904" y="114"/>
                  </a:lnTo>
                  <a:lnTo>
                    <a:pt x="1894" y="120"/>
                  </a:lnTo>
                  <a:lnTo>
                    <a:pt x="1886" y="122"/>
                  </a:lnTo>
                  <a:lnTo>
                    <a:pt x="1880" y="124"/>
                  </a:lnTo>
                  <a:lnTo>
                    <a:pt x="1880" y="124"/>
                  </a:lnTo>
                  <a:lnTo>
                    <a:pt x="1876" y="122"/>
                  </a:lnTo>
                  <a:lnTo>
                    <a:pt x="1876" y="120"/>
                  </a:lnTo>
                  <a:lnTo>
                    <a:pt x="1876" y="120"/>
                  </a:lnTo>
                  <a:lnTo>
                    <a:pt x="1878" y="116"/>
                  </a:lnTo>
                  <a:lnTo>
                    <a:pt x="1884" y="112"/>
                  </a:lnTo>
                  <a:lnTo>
                    <a:pt x="1898" y="106"/>
                  </a:lnTo>
                  <a:lnTo>
                    <a:pt x="1898" y="106"/>
                  </a:lnTo>
                  <a:lnTo>
                    <a:pt x="1904" y="102"/>
                  </a:lnTo>
                  <a:lnTo>
                    <a:pt x="1912" y="102"/>
                  </a:lnTo>
                  <a:lnTo>
                    <a:pt x="1918" y="100"/>
                  </a:lnTo>
                  <a:lnTo>
                    <a:pt x="1924" y="96"/>
                  </a:lnTo>
                  <a:lnTo>
                    <a:pt x="1924" y="96"/>
                  </a:lnTo>
                  <a:lnTo>
                    <a:pt x="1942" y="88"/>
                  </a:lnTo>
                  <a:lnTo>
                    <a:pt x="1944" y="86"/>
                  </a:lnTo>
                  <a:lnTo>
                    <a:pt x="1946" y="82"/>
                  </a:lnTo>
                  <a:lnTo>
                    <a:pt x="1948" y="78"/>
                  </a:lnTo>
                  <a:lnTo>
                    <a:pt x="1948" y="72"/>
                  </a:lnTo>
                  <a:lnTo>
                    <a:pt x="1948" y="72"/>
                  </a:lnTo>
                  <a:lnTo>
                    <a:pt x="1946" y="52"/>
                  </a:lnTo>
                  <a:lnTo>
                    <a:pt x="1942" y="42"/>
                  </a:lnTo>
                  <a:lnTo>
                    <a:pt x="1938" y="38"/>
                  </a:lnTo>
                  <a:lnTo>
                    <a:pt x="1934" y="34"/>
                  </a:lnTo>
                  <a:lnTo>
                    <a:pt x="1934" y="34"/>
                  </a:lnTo>
                  <a:lnTo>
                    <a:pt x="1930" y="34"/>
                  </a:lnTo>
                  <a:lnTo>
                    <a:pt x="1924" y="32"/>
                  </a:lnTo>
                  <a:lnTo>
                    <a:pt x="1924" y="32"/>
                  </a:lnTo>
                  <a:lnTo>
                    <a:pt x="1922" y="28"/>
                  </a:lnTo>
                  <a:lnTo>
                    <a:pt x="1920" y="24"/>
                  </a:lnTo>
                  <a:lnTo>
                    <a:pt x="1920" y="24"/>
                  </a:lnTo>
                  <a:lnTo>
                    <a:pt x="1914" y="22"/>
                  </a:lnTo>
                  <a:lnTo>
                    <a:pt x="1914" y="22"/>
                  </a:lnTo>
                  <a:lnTo>
                    <a:pt x="1908" y="24"/>
                  </a:lnTo>
                  <a:lnTo>
                    <a:pt x="1902" y="28"/>
                  </a:lnTo>
                  <a:lnTo>
                    <a:pt x="1902" y="28"/>
                  </a:lnTo>
                  <a:lnTo>
                    <a:pt x="1892" y="34"/>
                  </a:lnTo>
                  <a:lnTo>
                    <a:pt x="1886" y="36"/>
                  </a:lnTo>
                  <a:lnTo>
                    <a:pt x="1882" y="36"/>
                  </a:lnTo>
                  <a:lnTo>
                    <a:pt x="1882" y="36"/>
                  </a:lnTo>
                  <a:lnTo>
                    <a:pt x="1878" y="36"/>
                  </a:lnTo>
                  <a:lnTo>
                    <a:pt x="1874" y="34"/>
                  </a:lnTo>
                  <a:lnTo>
                    <a:pt x="1872" y="30"/>
                  </a:lnTo>
                  <a:lnTo>
                    <a:pt x="1870" y="26"/>
                  </a:lnTo>
                  <a:lnTo>
                    <a:pt x="1870" y="26"/>
                  </a:lnTo>
                  <a:lnTo>
                    <a:pt x="1860" y="28"/>
                  </a:lnTo>
                  <a:lnTo>
                    <a:pt x="1856" y="30"/>
                  </a:lnTo>
                  <a:lnTo>
                    <a:pt x="1850" y="30"/>
                  </a:lnTo>
                  <a:lnTo>
                    <a:pt x="1850" y="30"/>
                  </a:lnTo>
                  <a:lnTo>
                    <a:pt x="1846" y="30"/>
                  </a:lnTo>
                  <a:lnTo>
                    <a:pt x="1844" y="26"/>
                  </a:lnTo>
                  <a:lnTo>
                    <a:pt x="1844" y="26"/>
                  </a:lnTo>
                  <a:lnTo>
                    <a:pt x="1842" y="24"/>
                  </a:lnTo>
                  <a:lnTo>
                    <a:pt x="1844" y="22"/>
                  </a:lnTo>
                  <a:lnTo>
                    <a:pt x="1848" y="18"/>
                  </a:lnTo>
                  <a:lnTo>
                    <a:pt x="1860" y="12"/>
                  </a:lnTo>
                  <a:lnTo>
                    <a:pt x="1860" y="12"/>
                  </a:lnTo>
                  <a:lnTo>
                    <a:pt x="1858" y="6"/>
                  </a:lnTo>
                  <a:lnTo>
                    <a:pt x="1856" y="4"/>
                  </a:lnTo>
                  <a:lnTo>
                    <a:pt x="1852" y="2"/>
                  </a:lnTo>
                  <a:lnTo>
                    <a:pt x="1848"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580" name="Freeform 84"/>
            <p:cNvSpPr>
              <a:spLocks/>
            </p:cNvSpPr>
            <p:nvPr/>
          </p:nvSpPr>
          <p:spPr bwMode="auto">
            <a:xfrm>
              <a:off x="1144" y="2642"/>
              <a:ext cx="24" cy="68"/>
            </a:xfrm>
            <a:custGeom>
              <a:avLst/>
              <a:gdLst>
                <a:gd name="T0" fmla="*/ 4 w 24"/>
                <a:gd name="T1" fmla="*/ 68 h 68"/>
                <a:gd name="T2" fmla="*/ 4 w 24"/>
                <a:gd name="T3" fmla="*/ 68 h 68"/>
                <a:gd name="T4" fmla="*/ 2 w 24"/>
                <a:gd name="T5" fmla="*/ 68 h 68"/>
                <a:gd name="T6" fmla="*/ 2 w 24"/>
                <a:gd name="T7" fmla="*/ 68 h 68"/>
                <a:gd name="T8" fmla="*/ 0 w 24"/>
                <a:gd name="T9" fmla="*/ 66 h 68"/>
                <a:gd name="T10" fmla="*/ 0 w 24"/>
                <a:gd name="T11" fmla="*/ 62 h 68"/>
                <a:gd name="T12" fmla="*/ 2 w 24"/>
                <a:gd name="T13" fmla="*/ 52 h 68"/>
                <a:gd name="T14" fmla="*/ 10 w 24"/>
                <a:gd name="T15" fmla="*/ 34 h 68"/>
                <a:gd name="T16" fmla="*/ 10 w 24"/>
                <a:gd name="T17" fmla="*/ 34 h 68"/>
                <a:gd name="T18" fmla="*/ 12 w 24"/>
                <a:gd name="T19" fmla="*/ 26 h 68"/>
                <a:gd name="T20" fmla="*/ 12 w 24"/>
                <a:gd name="T21" fmla="*/ 14 h 68"/>
                <a:gd name="T22" fmla="*/ 16 w 24"/>
                <a:gd name="T23" fmla="*/ 4 h 68"/>
                <a:gd name="T24" fmla="*/ 18 w 24"/>
                <a:gd name="T25" fmla="*/ 0 h 68"/>
                <a:gd name="T26" fmla="*/ 20 w 24"/>
                <a:gd name="T27" fmla="*/ 0 h 68"/>
                <a:gd name="T28" fmla="*/ 20 w 24"/>
                <a:gd name="T29" fmla="*/ 0 h 68"/>
                <a:gd name="T30" fmla="*/ 22 w 24"/>
                <a:gd name="T31" fmla="*/ 0 h 68"/>
                <a:gd name="T32" fmla="*/ 22 w 24"/>
                <a:gd name="T33" fmla="*/ 0 h 68"/>
                <a:gd name="T34" fmla="*/ 24 w 24"/>
                <a:gd name="T35" fmla="*/ 0 h 68"/>
                <a:gd name="T36" fmla="*/ 24 w 24"/>
                <a:gd name="T37" fmla="*/ 4 h 68"/>
                <a:gd name="T38" fmla="*/ 22 w 24"/>
                <a:gd name="T39" fmla="*/ 16 h 68"/>
                <a:gd name="T40" fmla="*/ 18 w 24"/>
                <a:gd name="T41" fmla="*/ 34 h 68"/>
                <a:gd name="T42" fmla="*/ 18 w 24"/>
                <a:gd name="T43" fmla="*/ 34 h 68"/>
                <a:gd name="T44" fmla="*/ 14 w 24"/>
                <a:gd name="T45" fmla="*/ 54 h 68"/>
                <a:gd name="T46" fmla="*/ 10 w 24"/>
                <a:gd name="T47" fmla="*/ 64 h 68"/>
                <a:gd name="T48" fmla="*/ 8 w 24"/>
                <a:gd name="T49" fmla="*/ 66 h 68"/>
                <a:gd name="T50" fmla="*/ 4 w 24"/>
                <a:gd name="T51" fmla="*/ 6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4" h="68">
                  <a:moveTo>
                    <a:pt x="4" y="68"/>
                  </a:moveTo>
                  <a:lnTo>
                    <a:pt x="4" y="68"/>
                  </a:lnTo>
                  <a:lnTo>
                    <a:pt x="2" y="68"/>
                  </a:lnTo>
                  <a:lnTo>
                    <a:pt x="2" y="68"/>
                  </a:lnTo>
                  <a:lnTo>
                    <a:pt x="0" y="66"/>
                  </a:lnTo>
                  <a:lnTo>
                    <a:pt x="0" y="62"/>
                  </a:lnTo>
                  <a:lnTo>
                    <a:pt x="2" y="52"/>
                  </a:lnTo>
                  <a:lnTo>
                    <a:pt x="10" y="34"/>
                  </a:lnTo>
                  <a:lnTo>
                    <a:pt x="10" y="34"/>
                  </a:lnTo>
                  <a:lnTo>
                    <a:pt x="12" y="26"/>
                  </a:lnTo>
                  <a:lnTo>
                    <a:pt x="12" y="14"/>
                  </a:lnTo>
                  <a:lnTo>
                    <a:pt x="16" y="4"/>
                  </a:lnTo>
                  <a:lnTo>
                    <a:pt x="18" y="0"/>
                  </a:lnTo>
                  <a:lnTo>
                    <a:pt x="20" y="0"/>
                  </a:lnTo>
                  <a:lnTo>
                    <a:pt x="20" y="0"/>
                  </a:lnTo>
                  <a:lnTo>
                    <a:pt x="22" y="0"/>
                  </a:lnTo>
                  <a:lnTo>
                    <a:pt x="22" y="0"/>
                  </a:lnTo>
                  <a:lnTo>
                    <a:pt x="24" y="0"/>
                  </a:lnTo>
                  <a:lnTo>
                    <a:pt x="24" y="4"/>
                  </a:lnTo>
                  <a:lnTo>
                    <a:pt x="22" y="16"/>
                  </a:lnTo>
                  <a:lnTo>
                    <a:pt x="18" y="34"/>
                  </a:lnTo>
                  <a:lnTo>
                    <a:pt x="18" y="34"/>
                  </a:lnTo>
                  <a:lnTo>
                    <a:pt x="14" y="54"/>
                  </a:lnTo>
                  <a:lnTo>
                    <a:pt x="10" y="64"/>
                  </a:lnTo>
                  <a:lnTo>
                    <a:pt x="8" y="66"/>
                  </a:lnTo>
                  <a:lnTo>
                    <a:pt x="4" y="6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581" name="Freeform 85"/>
            <p:cNvSpPr>
              <a:spLocks/>
            </p:cNvSpPr>
            <p:nvPr/>
          </p:nvSpPr>
          <p:spPr bwMode="auto">
            <a:xfrm>
              <a:off x="1158" y="2480"/>
              <a:ext cx="38" cy="54"/>
            </a:xfrm>
            <a:custGeom>
              <a:avLst/>
              <a:gdLst>
                <a:gd name="T0" fmla="*/ 4 w 38"/>
                <a:gd name="T1" fmla="*/ 54 h 54"/>
                <a:gd name="T2" fmla="*/ 4 w 38"/>
                <a:gd name="T3" fmla="*/ 54 h 54"/>
                <a:gd name="T4" fmla="*/ 2 w 38"/>
                <a:gd name="T5" fmla="*/ 54 h 54"/>
                <a:gd name="T6" fmla="*/ 0 w 38"/>
                <a:gd name="T7" fmla="*/ 52 h 54"/>
                <a:gd name="T8" fmla="*/ 0 w 38"/>
                <a:gd name="T9" fmla="*/ 46 h 54"/>
                <a:gd name="T10" fmla="*/ 2 w 38"/>
                <a:gd name="T11" fmla="*/ 32 h 54"/>
                <a:gd name="T12" fmla="*/ 2 w 38"/>
                <a:gd name="T13" fmla="*/ 32 h 54"/>
                <a:gd name="T14" fmla="*/ 4 w 38"/>
                <a:gd name="T15" fmla="*/ 24 h 54"/>
                <a:gd name="T16" fmla="*/ 8 w 38"/>
                <a:gd name="T17" fmla="*/ 16 h 54"/>
                <a:gd name="T18" fmla="*/ 8 w 38"/>
                <a:gd name="T19" fmla="*/ 16 h 54"/>
                <a:gd name="T20" fmla="*/ 18 w 38"/>
                <a:gd name="T21" fmla="*/ 6 h 54"/>
                <a:gd name="T22" fmla="*/ 26 w 38"/>
                <a:gd name="T23" fmla="*/ 2 h 54"/>
                <a:gd name="T24" fmla="*/ 32 w 38"/>
                <a:gd name="T25" fmla="*/ 0 h 54"/>
                <a:gd name="T26" fmla="*/ 32 w 38"/>
                <a:gd name="T27" fmla="*/ 0 h 54"/>
                <a:gd name="T28" fmla="*/ 34 w 38"/>
                <a:gd name="T29" fmla="*/ 2 h 54"/>
                <a:gd name="T30" fmla="*/ 38 w 38"/>
                <a:gd name="T31" fmla="*/ 8 h 54"/>
                <a:gd name="T32" fmla="*/ 38 w 38"/>
                <a:gd name="T33" fmla="*/ 8 h 54"/>
                <a:gd name="T34" fmla="*/ 36 w 38"/>
                <a:gd name="T35" fmla="*/ 12 h 54"/>
                <a:gd name="T36" fmla="*/ 34 w 38"/>
                <a:gd name="T37" fmla="*/ 16 h 54"/>
                <a:gd name="T38" fmla="*/ 28 w 38"/>
                <a:gd name="T39" fmla="*/ 24 h 54"/>
                <a:gd name="T40" fmla="*/ 28 w 38"/>
                <a:gd name="T41" fmla="*/ 24 h 54"/>
                <a:gd name="T42" fmla="*/ 22 w 38"/>
                <a:gd name="T43" fmla="*/ 30 h 54"/>
                <a:gd name="T44" fmla="*/ 16 w 38"/>
                <a:gd name="T45" fmla="*/ 38 h 54"/>
                <a:gd name="T46" fmla="*/ 16 w 38"/>
                <a:gd name="T47" fmla="*/ 38 h 54"/>
                <a:gd name="T48" fmla="*/ 16 w 38"/>
                <a:gd name="T49" fmla="*/ 46 h 54"/>
                <a:gd name="T50" fmla="*/ 14 w 38"/>
                <a:gd name="T51" fmla="*/ 50 h 54"/>
                <a:gd name="T52" fmla="*/ 10 w 38"/>
                <a:gd name="T53" fmla="*/ 52 h 54"/>
                <a:gd name="T54" fmla="*/ 10 w 38"/>
                <a:gd name="T55" fmla="*/ 52 h 54"/>
                <a:gd name="T56" fmla="*/ 4 w 38"/>
                <a:gd name="T57"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8" h="54">
                  <a:moveTo>
                    <a:pt x="4" y="54"/>
                  </a:moveTo>
                  <a:lnTo>
                    <a:pt x="4" y="54"/>
                  </a:lnTo>
                  <a:lnTo>
                    <a:pt x="2" y="54"/>
                  </a:lnTo>
                  <a:lnTo>
                    <a:pt x="0" y="52"/>
                  </a:lnTo>
                  <a:lnTo>
                    <a:pt x="0" y="46"/>
                  </a:lnTo>
                  <a:lnTo>
                    <a:pt x="2" y="32"/>
                  </a:lnTo>
                  <a:lnTo>
                    <a:pt x="2" y="32"/>
                  </a:lnTo>
                  <a:lnTo>
                    <a:pt x="4" y="24"/>
                  </a:lnTo>
                  <a:lnTo>
                    <a:pt x="8" y="16"/>
                  </a:lnTo>
                  <a:lnTo>
                    <a:pt x="8" y="16"/>
                  </a:lnTo>
                  <a:lnTo>
                    <a:pt x="18" y="6"/>
                  </a:lnTo>
                  <a:lnTo>
                    <a:pt x="26" y="2"/>
                  </a:lnTo>
                  <a:lnTo>
                    <a:pt x="32" y="0"/>
                  </a:lnTo>
                  <a:lnTo>
                    <a:pt x="32" y="0"/>
                  </a:lnTo>
                  <a:lnTo>
                    <a:pt x="34" y="2"/>
                  </a:lnTo>
                  <a:lnTo>
                    <a:pt x="38" y="8"/>
                  </a:lnTo>
                  <a:lnTo>
                    <a:pt x="38" y="8"/>
                  </a:lnTo>
                  <a:lnTo>
                    <a:pt x="36" y="12"/>
                  </a:lnTo>
                  <a:lnTo>
                    <a:pt x="34" y="16"/>
                  </a:lnTo>
                  <a:lnTo>
                    <a:pt x="28" y="24"/>
                  </a:lnTo>
                  <a:lnTo>
                    <a:pt x="28" y="24"/>
                  </a:lnTo>
                  <a:lnTo>
                    <a:pt x="22" y="30"/>
                  </a:lnTo>
                  <a:lnTo>
                    <a:pt x="16" y="38"/>
                  </a:lnTo>
                  <a:lnTo>
                    <a:pt x="16" y="38"/>
                  </a:lnTo>
                  <a:lnTo>
                    <a:pt x="16" y="46"/>
                  </a:lnTo>
                  <a:lnTo>
                    <a:pt x="14" y="50"/>
                  </a:lnTo>
                  <a:lnTo>
                    <a:pt x="10" y="52"/>
                  </a:lnTo>
                  <a:lnTo>
                    <a:pt x="10" y="52"/>
                  </a:lnTo>
                  <a:lnTo>
                    <a:pt x="4" y="5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582" name="Freeform 86"/>
            <p:cNvSpPr>
              <a:spLocks/>
            </p:cNvSpPr>
            <p:nvPr/>
          </p:nvSpPr>
          <p:spPr bwMode="auto">
            <a:xfrm>
              <a:off x="1662" y="1734"/>
              <a:ext cx="44" cy="56"/>
            </a:xfrm>
            <a:custGeom>
              <a:avLst/>
              <a:gdLst>
                <a:gd name="T0" fmla="*/ 16 w 44"/>
                <a:gd name="T1" fmla="*/ 56 h 56"/>
                <a:gd name="T2" fmla="*/ 16 w 44"/>
                <a:gd name="T3" fmla="*/ 56 h 56"/>
                <a:gd name="T4" fmla="*/ 16 w 44"/>
                <a:gd name="T5" fmla="*/ 56 h 56"/>
                <a:gd name="T6" fmla="*/ 6 w 44"/>
                <a:gd name="T7" fmla="*/ 54 h 56"/>
                <a:gd name="T8" fmla="*/ 2 w 44"/>
                <a:gd name="T9" fmla="*/ 52 h 56"/>
                <a:gd name="T10" fmla="*/ 0 w 44"/>
                <a:gd name="T11" fmla="*/ 48 h 56"/>
                <a:gd name="T12" fmla="*/ 0 w 44"/>
                <a:gd name="T13" fmla="*/ 48 h 56"/>
                <a:gd name="T14" fmla="*/ 0 w 44"/>
                <a:gd name="T15" fmla="*/ 36 h 56"/>
                <a:gd name="T16" fmla="*/ 4 w 44"/>
                <a:gd name="T17" fmla="*/ 26 h 56"/>
                <a:gd name="T18" fmla="*/ 4 w 44"/>
                <a:gd name="T19" fmla="*/ 26 h 56"/>
                <a:gd name="T20" fmla="*/ 10 w 44"/>
                <a:gd name="T21" fmla="*/ 22 h 56"/>
                <a:gd name="T22" fmla="*/ 14 w 44"/>
                <a:gd name="T23" fmla="*/ 20 h 56"/>
                <a:gd name="T24" fmla="*/ 14 w 44"/>
                <a:gd name="T25" fmla="*/ 20 h 56"/>
                <a:gd name="T26" fmla="*/ 18 w 44"/>
                <a:gd name="T27" fmla="*/ 14 h 56"/>
                <a:gd name="T28" fmla="*/ 22 w 44"/>
                <a:gd name="T29" fmla="*/ 10 h 56"/>
                <a:gd name="T30" fmla="*/ 22 w 44"/>
                <a:gd name="T31" fmla="*/ 10 h 56"/>
                <a:gd name="T32" fmla="*/ 28 w 44"/>
                <a:gd name="T33" fmla="*/ 4 h 56"/>
                <a:gd name="T34" fmla="*/ 34 w 44"/>
                <a:gd name="T35" fmla="*/ 0 h 56"/>
                <a:gd name="T36" fmla="*/ 34 w 44"/>
                <a:gd name="T37" fmla="*/ 0 h 56"/>
                <a:gd name="T38" fmla="*/ 38 w 44"/>
                <a:gd name="T39" fmla="*/ 2 h 56"/>
                <a:gd name="T40" fmla="*/ 38 w 44"/>
                <a:gd name="T41" fmla="*/ 6 h 56"/>
                <a:gd name="T42" fmla="*/ 38 w 44"/>
                <a:gd name="T43" fmla="*/ 6 h 56"/>
                <a:gd name="T44" fmla="*/ 38 w 44"/>
                <a:gd name="T45" fmla="*/ 12 h 56"/>
                <a:gd name="T46" fmla="*/ 38 w 44"/>
                <a:gd name="T47" fmla="*/ 18 h 56"/>
                <a:gd name="T48" fmla="*/ 38 w 44"/>
                <a:gd name="T49" fmla="*/ 18 h 56"/>
                <a:gd name="T50" fmla="*/ 42 w 44"/>
                <a:gd name="T51" fmla="*/ 22 h 56"/>
                <a:gd name="T52" fmla="*/ 44 w 44"/>
                <a:gd name="T53" fmla="*/ 26 h 56"/>
                <a:gd name="T54" fmla="*/ 44 w 44"/>
                <a:gd name="T55" fmla="*/ 26 h 56"/>
                <a:gd name="T56" fmla="*/ 44 w 44"/>
                <a:gd name="T57" fmla="*/ 32 h 56"/>
                <a:gd name="T58" fmla="*/ 44 w 44"/>
                <a:gd name="T59" fmla="*/ 38 h 56"/>
                <a:gd name="T60" fmla="*/ 44 w 44"/>
                <a:gd name="T61" fmla="*/ 38 h 56"/>
                <a:gd name="T62" fmla="*/ 38 w 44"/>
                <a:gd name="T63" fmla="*/ 44 h 56"/>
                <a:gd name="T64" fmla="*/ 32 w 44"/>
                <a:gd name="T65" fmla="*/ 48 h 56"/>
                <a:gd name="T66" fmla="*/ 16 w 44"/>
                <a:gd name="T67" fmla="*/ 5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4" h="56">
                  <a:moveTo>
                    <a:pt x="16" y="56"/>
                  </a:moveTo>
                  <a:lnTo>
                    <a:pt x="16" y="56"/>
                  </a:lnTo>
                  <a:lnTo>
                    <a:pt x="16" y="56"/>
                  </a:lnTo>
                  <a:lnTo>
                    <a:pt x="6" y="54"/>
                  </a:lnTo>
                  <a:lnTo>
                    <a:pt x="2" y="52"/>
                  </a:lnTo>
                  <a:lnTo>
                    <a:pt x="0" y="48"/>
                  </a:lnTo>
                  <a:lnTo>
                    <a:pt x="0" y="48"/>
                  </a:lnTo>
                  <a:lnTo>
                    <a:pt x="0" y="36"/>
                  </a:lnTo>
                  <a:lnTo>
                    <a:pt x="4" y="26"/>
                  </a:lnTo>
                  <a:lnTo>
                    <a:pt x="4" y="26"/>
                  </a:lnTo>
                  <a:lnTo>
                    <a:pt x="10" y="22"/>
                  </a:lnTo>
                  <a:lnTo>
                    <a:pt x="14" y="20"/>
                  </a:lnTo>
                  <a:lnTo>
                    <a:pt x="14" y="20"/>
                  </a:lnTo>
                  <a:lnTo>
                    <a:pt x="18" y="14"/>
                  </a:lnTo>
                  <a:lnTo>
                    <a:pt x="22" y="10"/>
                  </a:lnTo>
                  <a:lnTo>
                    <a:pt x="22" y="10"/>
                  </a:lnTo>
                  <a:lnTo>
                    <a:pt x="28" y="4"/>
                  </a:lnTo>
                  <a:lnTo>
                    <a:pt x="34" y="0"/>
                  </a:lnTo>
                  <a:lnTo>
                    <a:pt x="34" y="0"/>
                  </a:lnTo>
                  <a:lnTo>
                    <a:pt x="38" y="2"/>
                  </a:lnTo>
                  <a:lnTo>
                    <a:pt x="38" y="6"/>
                  </a:lnTo>
                  <a:lnTo>
                    <a:pt x="38" y="6"/>
                  </a:lnTo>
                  <a:lnTo>
                    <a:pt x="38" y="12"/>
                  </a:lnTo>
                  <a:lnTo>
                    <a:pt x="38" y="18"/>
                  </a:lnTo>
                  <a:lnTo>
                    <a:pt x="38" y="18"/>
                  </a:lnTo>
                  <a:lnTo>
                    <a:pt x="42" y="22"/>
                  </a:lnTo>
                  <a:lnTo>
                    <a:pt x="44" y="26"/>
                  </a:lnTo>
                  <a:lnTo>
                    <a:pt x="44" y="26"/>
                  </a:lnTo>
                  <a:lnTo>
                    <a:pt x="44" y="32"/>
                  </a:lnTo>
                  <a:lnTo>
                    <a:pt x="44" y="38"/>
                  </a:lnTo>
                  <a:lnTo>
                    <a:pt x="44" y="38"/>
                  </a:lnTo>
                  <a:lnTo>
                    <a:pt x="38" y="44"/>
                  </a:lnTo>
                  <a:lnTo>
                    <a:pt x="32" y="48"/>
                  </a:lnTo>
                  <a:lnTo>
                    <a:pt x="16" y="5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583" name="Freeform 87"/>
            <p:cNvSpPr>
              <a:spLocks/>
            </p:cNvSpPr>
            <p:nvPr/>
          </p:nvSpPr>
          <p:spPr bwMode="auto">
            <a:xfrm>
              <a:off x="1510" y="1724"/>
              <a:ext cx="98" cy="178"/>
            </a:xfrm>
            <a:custGeom>
              <a:avLst/>
              <a:gdLst>
                <a:gd name="T0" fmla="*/ 52 w 98"/>
                <a:gd name="T1" fmla="*/ 178 h 178"/>
                <a:gd name="T2" fmla="*/ 30 w 98"/>
                <a:gd name="T3" fmla="*/ 176 h 178"/>
                <a:gd name="T4" fmla="*/ 16 w 98"/>
                <a:gd name="T5" fmla="*/ 168 h 178"/>
                <a:gd name="T6" fmla="*/ 12 w 98"/>
                <a:gd name="T7" fmla="*/ 156 h 178"/>
                <a:gd name="T8" fmla="*/ 16 w 98"/>
                <a:gd name="T9" fmla="*/ 144 h 178"/>
                <a:gd name="T10" fmla="*/ 20 w 98"/>
                <a:gd name="T11" fmla="*/ 126 h 178"/>
                <a:gd name="T12" fmla="*/ 28 w 98"/>
                <a:gd name="T13" fmla="*/ 110 h 178"/>
                <a:gd name="T14" fmla="*/ 20 w 98"/>
                <a:gd name="T15" fmla="*/ 96 h 178"/>
                <a:gd name="T16" fmla="*/ 14 w 98"/>
                <a:gd name="T17" fmla="*/ 88 h 178"/>
                <a:gd name="T18" fmla="*/ 8 w 98"/>
                <a:gd name="T19" fmla="*/ 74 h 178"/>
                <a:gd name="T20" fmla="*/ 4 w 98"/>
                <a:gd name="T21" fmla="*/ 62 h 178"/>
                <a:gd name="T22" fmla="*/ 0 w 98"/>
                <a:gd name="T23" fmla="*/ 50 h 178"/>
                <a:gd name="T24" fmla="*/ 0 w 98"/>
                <a:gd name="T25" fmla="*/ 40 h 178"/>
                <a:gd name="T26" fmla="*/ 6 w 98"/>
                <a:gd name="T27" fmla="*/ 34 h 178"/>
                <a:gd name="T28" fmla="*/ 22 w 98"/>
                <a:gd name="T29" fmla="*/ 18 h 178"/>
                <a:gd name="T30" fmla="*/ 34 w 98"/>
                <a:gd name="T31" fmla="*/ 14 h 178"/>
                <a:gd name="T32" fmla="*/ 50 w 98"/>
                <a:gd name="T33" fmla="*/ 12 h 178"/>
                <a:gd name="T34" fmla="*/ 62 w 98"/>
                <a:gd name="T35" fmla="*/ 4 h 178"/>
                <a:gd name="T36" fmla="*/ 76 w 98"/>
                <a:gd name="T37" fmla="*/ 0 h 178"/>
                <a:gd name="T38" fmla="*/ 88 w 98"/>
                <a:gd name="T39" fmla="*/ 8 h 178"/>
                <a:gd name="T40" fmla="*/ 94 w 98"/>
                <a:gd name="T41" fmla="*/ 16 h 178"/>
                <a:gd name="T42" fmla="*/ 86 w 98"/>
                <a:gd name="T43" fmla="*/ 32 h 178"/>
                <a:gd name="T44" fmla="*/ 78 w 98"/>
                <a:gd name="T45" fmla="*/ 34 h 178"/>
                <a:gd name="T46" fmla="*/ 64 w 98"/>
                <a:gd name="T47" fmla="*/ 38 h 178"/>
                <a:gd name="T48" fmla="*/ 54 w 98"/>
                <a:gd name="T49" fmla="*/ 48 h 178"/>
                <a:gd name="T50" fmla="*/ 44 w 98"/>
                <a:gd name="T51" fmla="*/ 48 h 178"/>
                <a:gd name="T52" fmla="*/ 42 w 98"/>
                <a:gd name="T53" fmla="*/ 56 h 178"/>
                <a:gd name="T54" fmla="*/ 54 w 98"/>
                <a:gd name="T55" fmla="*/ 68 h 178"/>
                <a:gd name="T56" fmla="*/ 60 w 98"/>
                <a:gd name="T57" fmla="*/ 82 h 178"/>
                <a:gd name="T58" fmla="*/ 74 w 98"/>
                <a:gd name="T59" fmla="*/ 86 h 178"/>
                <a:gd name="T60" fmla="*/ 76 w 98"/>
                <a:gd name="T61" fmla="*/ 90 h 178"/>
                <a:gd name="T62" fmla="*/ 76 w 98"/>
                <a:gd name="T63" fmla="*/ 96 h 178"/>
                <a:gd name="T64" fmla="*/ 96 w 98"/>
                <a:gd name="T65" fmla="*/ 102 h 178"/>
                <a:gd name="T66" fmla="*/ 98 w 98"/>
                <a:gd name="T67" fmla="*/ 108 h 178"/>
                <a:gd name="T68" fmla="*/ 88 w 98"/>
                <a:gd name="T69" fmla="*/ 116 h 178"/>
                <a:gd name="T70" fmla="*/ 82 w 98"/>
                <a:gd name="T71" fmla="*/ 114 h 178"/>
                <a:gd name="T72" fmla="*/ 72 w 98"/>
                <a:gd name="T73" fmla="*/ 114 h 178"/>
                <a:gd name="T74" fmla="*/ 62 w 98"/>
                <a:gd name="T75" fmla="*/ 118 h 178"/>
                <a:gd name="T76" fmla="*/ 64 w 98"/>
                <a:gd name="T77" fmla="*/ 126 h 178"/>
                <a:gd name="T78" fmla="*/ 74 w 98"/>
                <a:gd name="T79" fmla="*/ 128 h 178"/>
                <a:gd name="T80" fmla="*/ 68 w 98"/>
                <a:gd name="T81" fmla="*/ 140 h 178"/>
                <a:gd name="T82" fmla="*/ 68 w 98"/>
                <a:gd name="T83" fmla="*/ 156 h 178"/>
                <a:gd name="T84" fmla="*/ 64 w 98"/>
                <a:gd name="T85" fmla="*/ 174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8" h="178">
                  <a:moveTo>
                    <a:pt x="58" y="178"/>
                  </a:moveTo>
                  <a:lnTo>
                    <a:pt x="58" y="178"/>
                  </a:lnTo>
                  <a:lnTo>
                    <a:pt x="52" y="178"/>
                  </a:lnTo>
                  <a:lnTo>
                    <a:pt x="52" y="178"/>
                  </a:lnTo>
                  <a:lnTo>
                    <a:pt x="36" y="176"/>
                  </a:lnTo>
                  <a:lnTo>
                    <a:pt x="30" y="176"/>
                  </a:lnTo>
                  <a:lnTo>
                    <a:pt x="22" y="174"/>
                  </a:lnTo>
                  <a:lnTo>
                    <a:pt x="22" y="174"/>
                  </a:lnTo>
                  <a:lnTo>
                    <a:pt x="16" y="168"/>
                  </a:lnTo>
                  <a:lnTo>
                    <a:pt x="12" y="160"/>
                  </a:lnTo>
                  <a:lnTo>
                    <a:pt x="12" y="160"/>
                  </a:lnTo>
                  <a:lnTo>
                    <a:pt x="12" y="156"/>
                  </a:lnTo>
                  <a:lnTo>
                    <a:pt x="12" y="152"/>
                  </a:lnTo>
                  <a:lnTo>
                    <a:pt x="16" y="144"/>
                  </a:lnTo>
                  <a:lnTo>
                    <a:pt x="16" y="144"/>
                  </a:lnTo>
                  <a:lnTo>
                    <a:pt x="16" y="136"/>
                  </a:lnTo>
                  <a:lnTo>
                    <a:pt x="18" y="132"/>
                  </a:lnTo>
                  <a:lnTo>
                    <a:pt x="20" y="126"/>
                  </a:lnTo>
                  <a:lnTo>
                    <a:pt x="20" y="126"/>
                  </a:lnTo>
                  <a:lnTo>
                    <a:pt x="26" y="118"/>
                  </a:lnTo>
                  <a:lnTo>
                    <a:pt x="28" y="110"/>
                  </a:lnTo>
                  <a:lnTo>
                    <a:pt x="28" y="106"/>
                  </a:lnTo>
                  <a:lnTo>
                    <a:pt x="26" y="104"/>
                  </a:lnTo>
                  <a:lnTo>
                    <a:pt x="20" y="96"/>
                  </a:lnTo>
                  <a:lnTo>
                    <a:pt x="20" y="96"/>
                  </a:lnTo>
                  <a:lnTo>
                    <a:pt x="16" y="92"/>
                  </a:lnTo>
                  <a:lnTo>
                    <a:pt x="14" y="88"/>
                  </a:lnTo>
                  <a:lnTo>
                    <a:pt x="12" y="80"/>
                  </a:lnTo>
                  <a:lnTo>
                    <a:pt x="12" y="80"/>
                  </a:lnTo>
                  <a:lnTo>
                    <a:pt x="8" y="74"/>
                  </a:lnTo>
                  <a:lnTo>
                    <a:pt x="4" y="68"/>
                  </a:lnTo>
                  <a:lnTo>
                    <a:pt x="4" y="68"/>
                  </a:lnTo>
                  <a:lnTo>
                    <a:pt x="4" y="62"/>
                  </a:lnTo>
                  <a:lnTo>
                    <a:pt x="4" y="58"/>
                  </a:lnTo>
                  <a:lnTo>
                    <a:pt x="4" y="58"/>
                  </a:lnTo>
                  <a:lnTo>
                    <a:pt x="0" y="50"/>
                  </a:lnTo>
                  <a:lnTo>
                    <a:pt x="0" y="46"/>
                  </a:lnTo>
                  <a:lnTo>
                    <a:pt x="0" y="40"/>
                  </a:lnTo>
                  <a:lnTo>
                    <a:pt x="0" y="40"/>
                  </a:lnTo>
                  <a:lnTo>
                    <a:pt x="0" y="38"/>
                  </a:lnTo>
                  <a:lnTo>
                    <a:pt x="0" y="38"/>
                  </a:lnTo>
                  <a:lnTo>
                    <a:pt x="6" y="34"/>
                  </a:lnTo>
                  <a:lnTo>
                    <a:pt x="10" y="28"/>
                  </a:lnTo>
                  <a:lnTo>
                    <a:pt x="16" y="24"/>
                  </a:lnTo>
                  <a:lnTo>
                    <a:pt x="22" y="18"/>
                  </a:lnTo>
                  <a:lnTo>
                    <a:pt x="22" y="18"/>
                  </a:lnTo>
                  <a:lnTo>
                    <a:pt x="28" y="14"/>
                  </a:lnTo>
                  <a:lnTo>
                    <a:pt x="34" y="14"/>
                  </a:lnTo>
                  <a:lnTo>
                    <a:pt x="46" y="12"/>
                  </a:lnTo>
                  <a:lnTo>
                    <a:pt x="46" y="12"/>
                  </a:lnTo>
                  <a:lnTo>
                    <a:pt x="50" y="12"/>
                  </a:lnTo>
                  <a:lnTo>
                    <a:pt x="54" y="10"/>
                  </a:lnTo>
                  <a:lnTo>
                    <a:pt x="62" y="4"/>
                  </a:lnTo>
                  <a:lnTo>
                    <a:pt x="62" y="4"/>
                  </a:lnTo>
                  <a:lnTo>
                    <a:pt x="68" y="0"/>
                  </a:lnTo>
                  <a:lnTo>
                    <a:pt x="76" y="0"/>
                  </a:lnTo>
                  <a:lnTo>
                    <a:pt x="76" y="0"/>
                  </a:lnTo>
                  <a:lnTo>
                    <a:pt x="80" y="0"/>
                  </a:lnTo>
                  <a:lnTo>
                    <a:pt x="86" y="4"/>
                  </a:lnTo>
                  <a:lnTo>
                    <a:pt x="88" y="8"/>
                  </a:lnTo>
                  <a:lnTo>
                    <a:pt x="92" y="12"/>
                  </a:lnTo>
                  <a:lnTo>
                    <a:pt x="92" y="12"/>
                  </a:lnTo>
                  <a:lnTo>
                    <a:pt x="94" y="16"/>
                  </a:lnTo>
                  <a:lnTo>
                    <a:pt x="92" y="22"/>
                  </a:lnTo>
                  <a:lnTo>
                    <a:pt x="90" y="28"/>
                  </a:lnTo>
                  <a:lnTo>
                    <a:pt x="86" y="32"/>
                  </a:lnTo>
                  <a:lnTo>
                    <a:pt x="86" y="32"/>
                  </a:lnTo>
                  <a:lnTo>
                    <a:pt x="82" y="34"/>
                  </a:lnTo>
                  <a:lnTo>
                    <a:pt x="78" y="34"/>
                  </a:lnTo>
                  <a:lnTo>
                    <a:pt x="70" y="34"/>
                  </a:lnTo>
                  <a:lnTo>
                    <a:pt x="70" y="34"/>
                  </a:lnTo>
                  <a:lnTo>
                    <a:pt x="64" y="38"/>
                  </a:lnTo>
                  <a:lnTo>
                    <a:pt x="62" y="40"/>
                  </a:lnTo>
                  <a:lnTo>
                    <a:pt x="60" y="44"/>
                  </a:lnTo>
                  <a:lnTo>
                    <a:pt x="54" y="48"/>
                  </a:lnTo>
                  <a:lnTo>
                    <a:pt x="54" y="48"/>
                  </a:lnTo>
                  <a:lnTo>
                    <a:pt x="50" y="48"/>
                  </a:lnTo>
                  <a:lnTo>
                    <a:pt x="44" y="48"/>
                  </a:lnTo>
                  <a:lnTo>
                    <a:pt x="42" y="50"/>
                  </a:lnTo>
                  <a:lnTo>
                    <a:pt x="42" y="56"/>
                  </a:lnTo>
                  <a:lnTo>
                    <a:pt x="42" y="56"/>
                  </a:lnTo>
                  <a:lnTo>
                    <a:pt x="46" y="60"/>
                  </a:lnTo>
                  <a:lnTo>
                    <a:pt x="48" y="62"/>
                  </a:lnTo>
                  <a:lnTo>
                    <a:pt x="54" y="68"/>
                  </a:lnTo>
                  <a:lnTo>
                    <a:pt x="60" y="72"/>
                  </a:lnTo>
                  <a:lnTo>
                    <a:pt x="60" y="76"/>
                  </a:lnTo>
                  <a:lnTo>
                    <a:pt x="60" y="82"/>
                  </a:lnTo>
                  <a:lnTo>
                    <a:pt x="60" y="82"/>
                  </a:lnTo>
                  <a:lnTo>
                    <a:pt x="68" y="84"/>
                  </a:lnTo>
                  <a:lnTo>
                    <a:pt x="74" y="86"/>
                  </a:lnTo>
                  <a:lnTo>
                    <a:pt x="74" y="86"/>
                  </a:lnTo>
                  <a:lnTo>
                    <a:pt x="76" y="88"/>
                  </a:lnTo>
                  <a:lnTo>
                    <a:pt x="76" y="90"/>
                  </a:lnTo>
                  <a:lnTo>
                    <a:pt x="74" y="92"/>
                  </a:lnTo>
                  <a:lnTo>
                    <a:pt x="76" y="96"/>
                  </a:lnTo>
                  <a:lnTo>
                    <a:pt x="76" y="96"/>
                  </a:lnTo>
                  <a:lnTo>
                    <a:pt x="82" y="98"/>
                  </a:lnTo>
                  <a:lnTo>
                    <a:pt x="90" y="100"/>
                  </a:lnTo>
                  <a:lnTo>
                    <a:pt x="96" y="102"/>
                  </a:lnTo>
                  <a:lnTo>
                    <a:pt x="98" y="104"/>
                  </a:lnTo>
                  <a:lnTo>
                    <a:pt x="98" y="108"/>
                  </a:lnTo>
                  <a:lnTo>
                    <a:pt x="98" y="108"/>
                  </a:lnTo>
                  <a:lnTo>
                    <a:pt x="98" y="112"/>
                  </a:lnTo>
                  <a:lnTo>
                    <a:pt x="96" y="114"/>
                  </a:lnTo>
                  <a:lnTo>
                    <a:pt x="88" y="116"/>
                  </a:lnTo>
                  <a:lnTo>
                    <a:pt x="88" y="116"/>
                  </a:lnTo>
                  <a:lnTo>
                    <a:pt x="82" y="114"/>
                  </a:lnTo>
                  <a:lnTo>
                    <a:pt x="82" y="114"/>
                  </a:lnTo>
                  <a:lnTo>
                    <a:pt x="76" y="114"/>
                  </a:lnTo>
                  <a:lnTo>
                    <a:pt x="76" y="114"/>
                  </a:lnTo>
                  <a:lnTo>
                    <a:pt x="72" y="114"/>
                  </a:lnTo>
                  <a:lnTo>
                    <a:pt x="72" y="114"/>
                  </a:lnTo>
                  <a:lnTo>
                    <a:pt x="66" y="116"/>
                  </a:lnTo>
                  <a:lnTo>
                    <a:pt x="62" y="118"/>
                  </a:lnTo>
                  <a:lnTo>
                    <a:pt x="62" y="122"/>
                  </a:lnTo>
                  <a:lnTo>
                    <a:pt x="62" y="122"/>
                  </a:lnTo>
                  <a:lnTo>
                    <a:pt x="64" y="126"/>
                  </a:lnTo>
                  <a:lnTo>
                    <a:pt x="66" y="126"/>
                  </a:lnTo>
                  <a:lnTo>
                    <a:pt x="74" y="128"/>
                  </a:lnTo>
                  <a:lnTo>
                    <a:pt x="74" y="128"/>
                  </a:lnTo>
                  <a:lnTo>
                    <a:pt x="74" y="130"/>
                  </a:lnTo>
                  <a:lnTo>
                    <a:pt x="72" y="134"/>
                  </a:lnTo>
                  <a:lnTo>
                    <a:pt x="68" y="140"/>
                  </a:lnTo>
                  <a:lnTo>
                    <a:pt x="68" y="140"/>
                  </a:lnTo>
                  <a:lnTo>
                    <a:pt x="68" y="148"/>
                  </a:lnTo>
                  <a:lnTo>
                    <a:pt x="68" y="156"/>
                  </a:lnTo>
                  <a:lnTo>
                    <a:pt x="68" y="156"/>
                  </a:lnTo>
                  <a:lnTo>
                    <a:pt x="66" y="166"/>
                  </a:lnTo>
                  <a:lnTo>
                    <a:pt x="64" y="174"/>
                  </a:lnTo>
                  <a:lnTo>
                    <a:pt x="64" y="174"/>
                  </a:lnTo>
                  <a:lnTo>
                    <a:pt x="58" y="17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584" name="Freeform 88"/>
            <p:cNvSpPr>
              <a:spLocks/>
            </p:cNvSpPr>
            <p:nvPr/>
          </p:nvSpPr>
          <p:spPr bwMode="auto">
            <a:xfrm>
              <a:off x="1256" y="1716"/>
              <a:ext cx="178" cy="114"/>
            </a:xfrm>
            <a:custGeom>
              <a:avLst/>
              <a:gdLst>
                <a:gd name="T0" fmla="*/ 114 w 178"/>
                <a:gd name="T1" fmla="*/ 46 h 114"/>
                <a:gd name="T2" fmla="*/ 114 w 178"/>
                <a:gd name="T3" fmla="*/ 40 h 114"/>
                <a:gd name="T4" fmla="*/ 106 w 178"/>
                <a:gd name="T5" fmla="*/ 32 h 114"/>
                <a:gd name="T6" fmla="*/ 104 w 178"/>
                <a:gd name="T7" fmla="*/ 26 h 114"/>
                <a:gd name="T8" fmla="*/ 108 w 178"/>
                <a:gd name="T9" fmla="*/ 16 h 114"/>
                <a:gd name="T10" fmla="*/ 120 w 178"/>
                <a:gd name="T11" fmla="*/ 8 h 114"/>
                <a:gd name="T12" fmla="*/ 124 w 178"/>
                <a:gd name="T13" fmla="*/ 8 h 114"/>
                <a:gd name="T14" fmla="*/ 144 w 178"/>
                <a:gd name="T15" fmla="*/ 6 h 114"/>
                <a:gd name="T16" fmla="*/ 154 w 178"/>
                <a:gd name="T17" fmla="*/ 2 h 114"/>
                <a:gd name="T18" fmla="*/ 164 w 178"/>
                <a:gd name="T19" fmla="*/ 0 h 114"/>
                <a:gd name="T20" fmla="*/ 166 w 178"/>
                <a:gd name="T21" fmla="*/ 0 h 114"/>
                <a:gd name="T22" fmla="*/ 168 w 178"/>
                <a:gd name="T23" fmla="*/ 2 h 114"/>
                <a:gd name="T24" fmla="*/ 168 w 178"/>
                <a:gd name="T25" fmla="*/ 10 h 114"/>
                <a:gd name="T26" fmla="*/ 156 w 178"/>
                <a:gd name="T27" fmla="*/ 20 h 114"/>
                <a:gd name="T28" fmla="*/ 134 w 178"/>
                <a:gd name="T29" fmla="*/ 32 h 114"/>
                <a:gd name="T30" fmla="*/ 130 w 178"/>
                <a:gd name="T31" fmla="*/ 36 h 114"/>
                <a:gd name="T32" fmla="*/ 130 w 178"/>
                <a:gd name="T33" fmla="*/ 44 h 114"/>
                <a:gd name="T34" fmla="*/ 138 w 178"/>
                <a:gd name="T35" fmla="*/ 50 h 114"/>
                <a:gd name="T36" fmla="*/ 150 w 178"/>
                <a:gd name="T37" fmla="*/ 60 h 114"/>
                <a:gd name="T38" fmla="*/ 160 w 178"/>
                <a:gd name="T39" fmla="*/ 74 h 114"/>
                <a:gd name="T40" fmla="*/ 176 w 178"/>
                <a:gd name="T41" fmla="*/ 84 h 114"/>
                <a:gd name="T42" fmla="*/ 178 w 178"/>
                <a:gd name="T43" fmla="*/ 88 h 114"/>
                <a:gd name="T44" fmla="*/ 178 w 178"/>
                <a:gd name="T45" fmla="*/ 90 h 114"/>
                <a:gd name="T46" fmla="*/ 172 w 178"/>
                <a:gd name="T47" fmla="*/ 100 h 114"/>
                <a:gd name="T48" fmla="*/ 160 w 178"/>
                <a:gd name="T49" fmla="*/ 106 h 114"/>
                <a:gd name="T50" fmla="*/ 142 w 178"/>
                <a:gd name="T51" fmla="*/ 112 h 114"/>
                <a:gd name="T52" fmla="*/ 136 w 178"/>
                <a:gd name="T53" fmla="*/ 114 h 114"/>
                <a:gd name="T54" fmla="*/ 130 w 178"/>
                <a:gd name="T55" fmla="*/ 112 h 114"/>
                <a:gd name="T56" fmla="*/ 114 w 178"/>
                <a:gd name="T57" fmla="*/ 104 h 114"/>
                <a:gd name="T58" fmla="*/ 100 w 178"/>
                <a:gd name="T59" fmla="*/ 96 h 114"/>
                <a:gd name="T60" fmla="*/ 96 w 178"/>
                <a:gd name="T61" fmla="*/ 94 h 114"/>
                <a:gd name="T62" fmla="*/ 90 w 178"/>
                <a:gd name="T63" fmla="*/ 96 h 114"/>
                <a:gd name="T64" fmla="*/ 84 w 178"/>
                <a:gd name="T65" fmla="*/ 96 h 114"/>
                <a:gd name="T66" fmla="*/ 80 w 178"/>
                <a:gd name="T67" fmla="*/ 96 h 114"/>
                <a:gd name="T68" fmla="*/ 72 w 178"/>
                <a:gd name="T69" fmla="*/ 90 h 114"/>
                <a:gd name="T70" fmla="*/ 64 w 178"/>
                <a:gd name="T71" fmla="*/ 88 h 114"/>
                <a:gd name="T72" fmla="*/ 64 w 178"/>
                <a:gd name="T73" fmla="*/ 88 h 114"/>
                <a:gd name="T74" fmla="*/ 54 w 178"/>
                <a:gd name="T75" fmla="*/ 90 h 114"/>
                <a:gd name="T76" fmla="*/ 36 w 178"/>
                <a:gd name="T77" fmla="*/ 100 h 114"/>
                <a:gd name="T78" fmla="*/ 26 w 178"/>
                <a:gd name="T79" fmla="*/ 102 h 114"/>
                <a:gd name="T80" fmla="*/ 26 w 178"/>
                <a:gd name="T81" fmla="*/ 102 h 114"/>
                <a:gd name="T82" fmla="*/ 18 w 178"/>
                <a:gd name="T83" fmla="*/ 100 h 114"/>
                <a:gd name="T84" fmla="*/ 10 w 178"/>
                <a:gd name="T85" fmla="*/ 98 h 114"/>
                <a:gd name="T86" fmla="*/ 8 w 178"/>
                <a:gd name="T87" fmla="*/ 98 h 114"/>
                <a:gd name="T88" fmla="*/ 8 w 178"/>
                <a:gd name="T89" fmla="*/ 98 h 114"/>
                <a:gd name="T90" fmla="*/ 4 w 178"/>
                <a:gd name="T91" fmla="*/ 96 h 114"/>
                <a:gd name="T92" fmla="*/ 0 w 178"/>
                <a:gd name="T93" fmla="*/ 86 h 114"/>
                <a:gd name="T94" fmla="*/ 4 w 178"/>
                <a:gd name="T95" fmla="*/ 76 h 114"/>
                <a:gd name="T96" fmla="*/ 18 w 178"/>
                <a:gd name="T97" fmla="*/ 58 h 114"/>
                <a:gd name="T98" fmla="*/ 24 w 178"/>
                <a:gd name="T99" fmla="*/ 48 h 114"/>
                <a:gd name="T100" fmla="*/ 34 w 178"/>
                <a:gd name="T101" fmla="*/ 26 h 114"/>
                <a:gd name="T102" fmla="*/ 44 w 178"/>
                <a:gd name="T103" fmla="*/ 16 h 114"/>
                <a:gd name="T104" fmla="*/ 62 w 178"/>
                <a:gd name="T105" fmla="*/ 10 h 114"/>
                <a:gd name="T106" fmla="*/ 66 w 178"/>
                <a:gd name="T107" fmla="*/ 12 h 114"/>
                <a:gd name="T108" fmla="*/ 70 w 178"/>
                <a:gd name="T109" fmla="*/ 16 h 114"/>
                <a:gd name="T110" fmla="*/ 68 w 178"/>
                <a:gd name="T111" fmla="*/ 26 h 114"/>
                <a:gd name="T112" fmla="*/ 68 w 178"/>
                <a:gd name="T113" fmla="*/ 32 h 114"/>
                <a:gd name="T114" fmla="*/ 72 w 178"/>
                <a:gd name="T115" fmla="*/ 42 h 114"/>
                <a:gd name="T116" fmla="*/ 76 w 178"/>
                <a:gd name="T117" fmla="*/ 46 h 114"/>
                <a:gd name="T118" fmla="*/ 80 w 178"/>
                <a:gd name="T119" fmla="*/ 48 h 114"/>
                <a:gd name="T120" fmla="*/ 84 w 178"/>
                <a:gd name="T121" fmla="*/ 48 h 114"/>
                <a:gd name="T122" fmla="*/ 108 w 178"/>
                <a:gd name="T123" fmla="*/ 46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8" h="114">
                  <a:moveTo>
                    <a:pt x="114" y="46"/>
                  </a:moveTo>
                  <a:lnTo>
                    <a:pt x="114" y="46"/>
                  </a:lnTo>
                  <a:lnTo>
                    <a:pt x="114" y="44"/>
                  </a:lnTo>
                  <a:lnTo>
                    <a:pt x="114" y="40"/>
                  </a:lnTo>
                  <a:lnTo>
                    <a:pt x="110" y="36"/>
                  </a:lnTo>
                  <a:lnTo>
                    <a:pt x="106" y="32"/>
                  </a:lnTo>
                  <a:lnTo>
                    <a:pt x="104" y="26"/>
                  </a:lnTo>
                  <a:lnTo>
                    <a:pt x="104" y="26"/>
                  </a:lnTo>
                  <a:lnTo>
                    <a:pt x="106" y="22"/>
                  </a:lnTo>
                  <a:lnTo>
                    <a:pt x="108" y="16"/>
                  </a:lnTo>
                  <a:lnTo>
                    <a:pt x="114" y="12"/>
                  </a:lnTo>
                  <a:lnTo>
                    <a:pt x="120" y="8"/>
                  </a:lnTo>
                  <a:lnTo>
                    <a:pt x="120" y="8"/>
                  </a:lnTo>
                  <a:lnTo>
                    <a:pt x="124" y="8"/>
                  </a:lnTo>
                  <a:lnTo>
                    <a:pt x="132" y="8"/>
                  </a:lnTo>
                  <a:lnTo>
                    <a:pt x="144" y="6"/>
                  </a:lnTo>
                  <a:lnTo>
                    <a:pt x="144" y="6"/>
                  </a:lnTo>
                  <a:lnTo>
                    <a:pt x="154" y="2"/>
                  </a:lnTo>
                  <a:lnTo>
                    <a:pt x="158" y="0"/>
                  </a:lnTo>
                  <a:lnTo>
                    <a:pt x="164" y="0"/>
                  </a:lnTo>
                  <a:lnTo>
                    <a:pt x="164" y="0"/>
                  </a:lnTo>
                  <a:lnTo>
                    <a:pt x="166" y="0"/>
                  </a:lnTo>
                  <a:lnTo>
                    <a:pt x="168" y="2"/>
                  </a:lnTo>
                  <a:lnTo>
                    <a:pt x="168" y="2"/>
                  </a:lnTo>
                  <a:lnTo>
                    <a:pt x="170" y="6"/>
                  </a:lnTo>
                  <a:lnTo>
                    <a:pt x="168" y="10"/>
                  </a:lnTo>
                  <a:lnTo>
                    <a:pt x="162" y="16"/>
                  </a:lnTo>
                  <a:lnTo>
                    <a:pt x="156" y="20"/>
                  </a:lnTo>
                  <a:lnTo>
                    <a:pt x="140" y="28"/>
                  </a:lnTo>
                  <a:lnTo>
                    <a:pt x="134" y="32"/>
                  </a:lnTo>
                  <a:lnTo>
                    <a:pt x="130" y="36"/>
                  </a:lnTo>
                  <a:lnTo>
                    <a:pt x="130" y="36"/>
                  </a:lnTo>
                  <a:lnTo>
                    <a:pt x="128" y="42"/>
                  </a:lnTo>
                  <a:lnTo>
                    <a:pt x="130" y="44"/>
                  </a:lnTo>
                  <a:lnTo>
                    <a:pt x="138" y="50"/>
                  </a:lnTo>
                  <a:lnTo>
                    <a:pt x="138" y="50"/>
                  </a:lnTo>
                  <a:lnTo>
                    <a:pt x="146" y="54"/>
                  </a:lnTo>
                  <a:lnTo>
                    <a:pt x="150" y="60"/>
                  </a:lnTo>
                  <a:lnTo>
                    <a:pt x="160" y="74"/>
                  </a:lnTo>
                  <a:lnTo>
                    <a:pt x="160" y="74"/>
                  </a:lnTo>
                  <a:lnTo>
                    <a:pt x="168" y="80"/>
                  </a:lnTo>
                  <a:lnTo>
                    <a:pt x="176" y="84"/>
                  </a:lnTo>
                  <a:lnTo>
                    <a:pt x="176" y="84"/>
                  </a:lnTo>
                  <a:lnTo>
                    <a:pt x="178" y="88"/>
                  </a:lnTo>
                  <a:lnTo>
                    <a:pt x="178" y="90"/>
                  </a:lnTo>
                  <a:lnTo>
                    <a:pt x="178" y="90"/>
                  </a:lnTo>
                  <a:lnTo>
                    <a:pt x="176" y="98"/>
                  </a:lnTo>
                  <a:lnTo>
                    <a:pt x="172" y="100"/>
                  </a:lnTo>
                  <a:lnTo>
                    <a:pt x="160" y="106"/>
                  </a:lnTo>
                  <a:lnTo>
                    <a:pt x="160" y="106"/>
                  </a:lnTo>
                  <a:lnTo>
                    <a:pt x="148" y="110"/>
                  </a:lnTo>
                  <a:lnTo>
                    <a:pt x="142" y="112"/>
                  </a:lnTo>
                  <a:lnTo>
                    <a:pt x="136" y="114"/>
                  </a:lnTo>
                  <a:lnTo>
                    <a:pt x="136" y="114"/>
                  </a:lnTo>
                  <a:lnTo>
                    <a:pt x="130" y="112"/>
                  </a:lnTo>
                  <a:lnTo>
                    <a:pt x="130" y="112"/>
                  </a:lnTo>
                  <a:lnTo>
                    <a:pt x="122" y="108"/>
                  </a:lnTo>
                  <a:lnTo>
                    <a:pt x="114" y="104"/>
                  </a:lnTo>
                  <a:lnTo>
                    <a:pt x="108" y="98"/>
                  </a:lnTo>
                  <a:lnTo>
                    <a:pt x="100" y="96"/>
                  </a:lnTo>
                  <a:lnTo>
                    <a:pt x="100" y="96"/>
                  </a:lnTo>
                  <a:lnTo>
                    <a:pt x="96" y="94"/>
                  </a:lnTo>
                  <a:lnTo>
                    <a:pt x="96" y="94"/>
                  </a:lnTo>
                  <a:lnTo>
                    <a:pt x="90" y="96"/>
                  </a:lnTo>
                  <a:lnTo>
                    <a:pt x="90" y="96"/>
                  </a:lnTo>
                  <a:lnTo>
                    <a:pt x="84" y="96"/>
                  </a:lnTo>
                  <a:lnTo>
                    <a:pt x="84" y="96"/>
                  </a:lnTo>
                  <a:lnTo>
                    <a:pt x="80" y="96"/>
                  </a:lnTo>
                  <a:lnTo>
                    <a:pt x="80" y="96"/>
                  </a:lnTo>
                  <a:lnTo>
                    <a:pt x="72" y="90"/>
                  </a:lnTo>
                  <a:lnTo>
                    <a:pt x="68" y="88"/>
                  </a:lnTo>
                  <a:lnTo>
                    <a:pt x="64" y="88"/>
                  </a:lnTo>
                  <a:lnTo>
                    <a:pt x="64" y="88"/>
                  </a:lnTo>
                  <a:lnTo>
                    <a:pt x="64" y="88"/>
                  </a:lnTo>
                  <a:lnTo>
                    <a:pt x="64" y="88"/>
                  </a:lnTo>
                  <a:lnTo>
                    <a:pt x="54" y="90"/>
                  </a:lnTo>
                  <a:lnTo>
                    <a:pt x="46" y="94"/>
                  </a:lnTo>
                  <a:lnTo>
                    <a:pt x="36" y="100"/>
                  </a:lnTo>
                  <a:lnTo>
                    <a:pt x="26" y="102"/>
                  </a:lnTo>
                  <a:lnTo>
                    <a:pt x="26" y="102"/>
                  </a:lnTo>
                  <a:lnTo>
                    <a:pt x="26" y="102"/>
                  </a:lnTo>
                  <a:lnTo>
                    <a:pt x="26" y="102"/>
                  </a:lnTo>
                  <a:lnTo>
                    <a:pt x="18" y="100"/>
                  </a:lnTo>
                  <a:lnTo>
                    <a:pt x="18" y="100"/>
                  </a:lnTo>
                  <a:lnTo>
                    <a:pt x="10" y="98"/>
                  </a:lnTo>
                  <a:lnTo>
                    <a:pt x="10" y="98"/>
                  </a:lnTo>
                  <a:lnTo>
                    <a:pt x="8" y="98"/>
                  </a:lnTo>
                  <a:lnTo>
                    <a:pt x="8" y="98"/>
                  </a:lnTo>
                  <a:lnTo>
                    <a:pt x="8" y="98"/>
                  </a:lnTo>
                  <a:lnTo>
                    <a:pt x="8" y="98"/>
                  </a:lnTo>
                  <a:lnTo>
                    <a:pt x="4" y="96"/>
                  </a:lnTo>
                  <a:lnTo>
                    <a:pt x="4" y="96"/>
                  </a:lnTo>
                  <a:lnTo>
                    <a:pt x="2" y="90"/>
                  </a:lnTo>
                  <a:lnTo>
                    <a:pt x="0" y="86"/>
                  </a:lnTo>
                  <a:lnTo>
                    <a:pt x="0" y="82"/>
                  </a:lnTo>
                  <a:lnTo>
                    <a:pt x="4" y="76"/>
                  </a:lnTo>
                  <a:lnTo>
                    <a:pt x="10" y="68"/>
                  </a:lnTo>
                  <a:lnTo>
                    <a:pt x="18" y="58"/>
                  </a:lnTo>
                  <a:lnTo>
                    <a:pt x="18" y="58"/>
                  </a:lnTo>
                  <a:lnTo>
                    <a:pt x="24" y="48"/>
                  </a:lnTo>
                  <a:lnTo>
                    <a:pt x="28" y="36"/>
                  </a:lnTo>
                  <a:lnTo>
                    <a:pt x="34" y="26"/>
                  </a:lnTo>
                  <a:lnTo>
                    <a:pt x="44" y="16"/>
                  </a:lnTo>
                  <a:lnTo>
                    <a:pt x="44" y="16"/>
                  </a:lnTo>
                  <a:lnTo>
                    <a:pt x="52" y="12"/>
                  </a:lnTo>
                  <a:lnTo>
                    <a:pt x="62" y="10"/>
                  </a:lnTo>
                  <a:lnTo>
                    <a:pt x="62" y="10"/>
                  </a:lnTo>
                  <a:lnTo>
                    <a:pt x="66" y="12"/>
                  </a:lnTo>
                  <a:lnTo>
                    <a:pt x="66" y="12"/>
                  </a:lnTo>
                  <a:lnTo>
                    <a:pt x="70" y="16"/>
                  </a:lnTo>
                  <a:lnTo>
                    <a:pt x="70" y="20"/>
                  </a:lnTo>
                  <a:lnTo>
                    <a:pt x="68" y="26"/>
                  </a:lnTo>
                  <a:lnTo>
                    <a:pt x="68" y="32"/>
                  </a:lnTo>
                  <a:lnTo>
                    <a:pt x="68" y="32"/>
                  </a:lnTo>
                  <a:lnTo>
                    <a:pt x="68" y="36"/>
                  </a:lnTo>
                  <a:lnTo>
                    <a:pt x="72" y="42"/>
                  </a:lnTo>
                  <a:lnTo>
                    <a:pt x="72" y="42"/>
                  </a:lnTo>
                  <a:lnTo>
                    <a:pt x="76" y="46"/>
                  </a:lnTo>
                  <a:lnTo>
                    <a:pt x="80" y="48"/>
                  </a:lnTo>
                  <a:lnTo>
                    <a:pt x="80" y="48"/>
                  </a:lnTo>
                  <a:lnTo>
                    <a:pt x="84" y="48"/>
                  </a:lnTo>
                  <a:lnTo>
                    <a:pt x="84" y="48"/>
                  </a:lnTo>
                  <a:lnTo>
                    <a:pt x="108" y="46"/>
                  </a:lnTo>
                  <a:lnTo>
                    <a:pt x="108" y="46"/>
                  </a:lnTo>
                  <a:lnTo>
                    <a:pt x="114" y="4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585" name="Freeform 89"/>
            <p:cNvSpPr>
              <a:spLocks/>
            </p:cNvSpPr>
            <p:nvPr/>
          </p:nvSpPr>
          <p:spPr bwMode="auto">
            <a:xfrm>
              <a:off x="1348" y="1434"/>
              <a:ext cx="34" cy="36"/>
            </a:xfrm>
            <a:custGeom>
              <a:avLst/>
              <a:gdLst>
                <a:gd name="T0" fmla="*/ 16 w 34"/>
                <a:gd name="T1" fmla="*/ 36 h 36"/>
                <a:gd name="T2" fmla="*/ 16 w 34"/>
                <a:gd name="T3" fmla="*/ 36 h 36"/>
                <a:gd name="T4" fmla="*/ 12 w 34"/>
                <a:gd name="T5" fmla="*/ 34 h 36"/>
                <a:gd name="T6" fmla="*/ 8 w 34"/>
                <a:gd name="T7" fmla="*/ 28 h 36"/>
                <a:gd name="T8" fmla="*/ 6 w 34"/>
                <a:gd name="T9" fmla="*/ 24 h 36"/>
                <a:gd name="T10" fmla="*/ 4 w 34"/>
                <a:gd name="T11" fmla="*/ 18 h 36"/>
                <a:gd name="T12" fmla="*/ 4 w 34"/>
                <a:gd name="T13" fmla="*/ 18 h 36"/>
                <a:gd name="T14" fmla="*/ 0 w 34"/>
                <a:gd name="T15" fmla="*/ 14 h 36"/>
                <a:gd name="T16" fmla="*/ 0 w 34"/>
                <a:gd name="T17" fmla="*/ 10 h 36"/>
                <a:gd name="T18" fmla="*/ 0 w 34"/>
                <a:gd name="T19" fmla="*/ 10 h 36"/>
                <a:gd name="T20" fmla="*/ 6 w 34"/>
                <a:gd name="T21" fmla="*/ 4 h 36"/>
                <a:gd name="T22" fmla="*/ 10 w 34"/>
                <a:gd name="T23" fmla="*/ 2 h 36"/>
                <a:gd name="T24" fmla="*/ 14 w 34"/>
                <a:gd name="T25" fmla="*/ 0 h 36"/>
                <a:gd name="T26" fmla="*/ 14 w 34"/>
                <a:gd name="T27" fmla="*/ 0 h 36"/>
                <a:gd name="T28" fmla="*/ 16 w 34"/>
                <a:gd name="T29" fmla="*/ 2 h 36"/>
                <a:gd name="T30" fmla="*/ 16 w 34"/>
                <a:gd name="T31" fmla="*/ 2 h 36"/>
                <a:gd name="T32" fmla="*/ 20 w 34"/>
                <a:gd name="T33" fmla="*/ 4 h 36"/>
                <a:gd name="T34" fmla="*/ 22 w 34"/>
                <a:gd name="T35" fmla="*/ 8 h 36"/>
                <a:gd name="T36" fmla="*/ 22 w 34"/>
                <a:gd name="T37" fmla="*/ 8 h 36"/>
                <a:gd name="T38" fmla="*/ 28 w 34"/>
                <a:gd name="T39" fmla="*/ 12 h 36"/>
                <a:gd name="T40" fmla="*/ 32 w 34"/>
                <a:gd name="T41" fmla="*/ 14 h 36"/>
                <a:gd name="T42" fmla="*/ 32 w 34"/>
                <a:gd name="T43" fmla="*/ 14 h 36"/>
                <a:gd name="T44" fmla="*/ 34 w 34"/>
                <a:gd name="T45" fmla="*/ 20 h 36"/>
                <a:gd name="T46" fmla="*/ 34 w 34"/>
                <a:gd name="T47" fmla="*/ 26 h 36"/>
                <a:gd name="T48" fmla="*/ 28 w 34"/>
                <a:gd name="T49" fmla="*/ 32 h 36"/>
                <a:gd name="T50" fmla="*/ 20 w 34"/>
                <a:gd name="T51" fmla="*/ 34 h 36"/>
                <a:gd name="T52" fmla="*/ 20 w 34"/>
                <a:gd name="T53" fmla="*/ 34 h 36"/>
                <a:gd name="T54" fmla="*/ 16 w 34"/>
                <a:gd name="T55" fmla="*/ 3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4" h="36">
                  <a:moveTo>
                    <a:pt x="16" y="36"/>
                  </a:moveTo>
                  <a:lnTo>
                    <a:pt x="16" y="36"/>
                  </a:lnTo>
                  <a:lnTo>
                    <a:pt x="12" y="34"/>
                  </a:lnTo>
                  <a:lnTo>
                    <a:pt x="8" y="28"/>
                  </a:lnTo>
                  <a:lnTo>
                    <a:pt x="6" y="24"/>
                  </a:lnTo>
                  <a:lnTo>
                    <a:pt x="4" y="18"/>
                  </a:lnTo>
                  <a:lnTo>
                    <a:pt x="4" y="18"/>
                  </a:lnTo>
                  <a:lnTo>
                    <a:pt x="0" y="14"/>
                  </a:lnTo>
                  <a:lnTo>
                    <a:pt x="0" y="10"/>
                  </a:lnTo>
                  <a:lnTo>
                    <a:pt x="0" y="10"/>
                  </a:lnTo>
                  <a:lnTo>
                    <a:pt x="6" y="4"/>
                  </a:lnTo>
                  <a:lnTo>
                    <a:pt x="10" y="2"/>
                  </a:lnTo>
                  <a:lnTo>
                    <a:pt x="14" y="0"/>
                  </a:lnTo>
                  <a:lnTo>
                    <a:pt x="14" y="0"/>
                  </a:lnTo>
                  <a:lnTo>
                    <a:pt x="16" y="2"/>
                  </a:lnTo>
                  <a:lnTo>
                    <a:pt x="16" y="2"/>
                  </a:lnTo>
                  <a:lnTo>
                    <a:pt x="20" y="4"/>
                  </a:lnTo>
                  <a:lnTo>
                    <a:pt x="22" y="8"/>
                  </a:lnTo>
                  <a:lnTo>
                    <a:pt x="22" y="8"/>
                  </a:lnTo>
                  <a:lnTo>
                    <a:pt x="28" y="12"/>
                  </a:lnTo>
                  <a:lnTo>
                    <a:pt x="32" y="14"/>
                  </a:lnTo>
                  <a:lnTo>
                    <a:pt x="32" y="14"/>
                  </a:lnTo>
                  <a:lnTo>
                    <a:pt x="34" y="20"/>
                  </a:lnTo>
                  <a:lnTo>
                    <a:pt x="34" y="26"/>
                  </a:lnTo>
                  <a:lnTo>
                    <a:pt x="28" y="32"/>
                  </a:lnTo>
                  <a:lnTo>
                    <a:pt x="20" y="34"/>
                  </a:lnTo>
                  <a:lnTo>
                    <a:pt x="20" y="34"/>
                  </a:lnTo>
                  <a:lnTo>
                    <a:pt x="16" y="3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586" name="Freeform 90"/>
            <p:cNvSpPr>
              <a:spLocks/>
            </p:cNvSpPr>
            <p:nvPr/>
          </p:nvSpPr>
          <p:spPr bwMode="auto">
            <a:xfrm>
              <a:off x="1412" y="1418"/>
              <a:ext cx="20" cy="30"/>
            </a:xfrm>
            <a:custGeom>
              <a:avLst/>
              <a:gdLst>
                <a:gd name="T0" fmla="*/ 16 w 20"/>
                <a:gd name="T1" fmla="*/ 30 h 30"/>
                <a:gd name="T2" fmla="*/ 16 w 20"/>
                <a:gd name="T3" fmla="*/ 30 h 30"/>
                <a:gd name="T4" fmla="*/ 2 w 20"/>
                <a:gd name="T5" fmla="*/ 16 h 30"/>
                <a:gd name="T6" fmla="*/ 2 w 20"/>
                <a:gd name="T7" fmla="*/ 16 h 30"/>
                <a:gd name="T8" fmla="*/ 0 w 20"/>
                <a:gd name="T9" fmla="*/ 10 h 30"/>
                <a:gd name="T10" fmla="*/ 0 w 20"/>
                <a:gd name="T11" fmla="*/ 6 h 30"/>
                <a:gd name="T12" fmla="*/ 2 w 20"/>
                <a:gd name="T13" fmla="*/ 2 h 30"/>
                <a:gd name="T14" fmla="*/ 4 w 20"/>
                <a:gd name="T15" fmla="*/ 0 h 30"/>
                <a:gd name="T16" fmla="*/ 4 w 20"/>
                <a:gd name="T17" fmla="*/ 0 h 30"/>
                <a:gd name="T18" fmla="*/ 6 w 20"/>
                <a:gd name="T19" fmla="*/ 2 h 30"/>
                <a:gd name="T20" fmla="*/ 10 w 20"/>
                <a:gd name="T21" fmla="*/ 4 h 30"/>
                <a:gd name="T22" fmla="*/ 10 w 20"/>
                <a:gd name="T23" fmla="*/ 4 h 30"/>
                <a:gd name="T24" fmla="*/ 14 w 20"/>
                <a:gd name="T25" fmla="*/ 10 h 30"/>
                <a:gd name="T26" fmla="*/ 20 w 20"/>
                <a:gd name="T27" fmla="*/ 18 h 30"/>
                <a:gd name="T28" fmla="*/ 20 w 20"/>
                <a:gd name="T29" fmla="*/ 22 h 30"/>
                <a:gd name="T30" fmla="*/ 20 w 20"/>
                <a:gd name="T31" fmla="*/ 26 h 30"/>
                <a:gd name="T32" fmla="*/ 20 w 20"/>
                <a:gd name="T33" fmla="*/ 28 h 30"/>
                <a:gd name="T34" fmla="*/ 16 w 20"/>
                <a:gd name="T35" fmla="*/ 30 h 30"/>
                <a:gd name="T36" fmla="*/ 16 w 20"/>
                <a:gd name="T37"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 h="30">
                  <a:moveTo>
                    <a:pt x="16" y="30"/>
                  </a:moveTo>
                  <a:lnTo>
                    <a:pt x="16" y="30"/>
                  </a:lnTo>
                  <a:lnTo>
                    <a:pt x="2" y="16"/>
                  </a:lnTo>
                  <a:lnTo>
                    <a:pt x="2" y="16"/>
                  </a:lnTo>
                  <a:lnTo>
                    <a:pt x="0" y="10"/>
                  </a:lnTo>
                  <a:lnTo>
                    <a:pt x="0" y="6"/>
                  </a:lnTo>
                  <a:lnTo>
                    <a:pt x="2" y="2"/>
                  </a:lnTo>
                  <a:lnTo>
                    <a:pt x="4" y="0"/>
                  </a:lnTo>
                  <a:lnTo>
                    <a:pt x="4" y="0"/>
                  </a:lnTo>
                  <a:lnTo>
                    <a:pt x="6" y="2"/>
                  </a:lnTo>
                  <a:lnTo>
                    <a:pt x="10" y="4"/>
                  </a:lnTo>
                  <a:lnTo>
                    <a:pt x="10" y="4"/>
                  </a:lnTo>
                  <a:lnTo>
                    <a:pt x="14" y="10"/>
                  </a:lnTo>
                  <a:lnTo>
                    <a:pt x="20" y="18"/>
                  </a:lnTo>
                  <a:lnTo>
                    <a:pt x="20" y="22"/>
                  </a:lnTo>
                  <a:lnTo>
                    <a:pt x="20" y="26"/>
                  </a:lnTo>
                  <a:lnTo>
                    <a:pt x="20" y="28"/>
                  </a:lnTo>
                  <a:lnTo>
                    <a:pt x="16" y="30"/>
                  </a:lnTo>
                  <a:lnTo>
                    <a:pt x="16" y="3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587" name="Freeform 91"/>
            <p:cNvSpPr>
              <a:spLocks/>
            </p:cNvSpPr>
            <p:nvPr/>
          </p:nvSpPr>
          <p:spPr bwMode="auto">
            <a:xfrm>
              <a:off x="516" y="1084"/>
              <a:ext cx="2872" cy="2022"/>
            </a:xfrm>
            <a:custGeom>
              <a:avLst/>
              <a:gdLst>
                <a:gd name="T0" fmla="*/ 1670 w 2872"/>
                <a:gd name="T1" fmla="*/ 46 h 2022"/>
                <a:gd name="T2" fmla="*/ 1552 w 2872"/>
                <a:gd name="T3" fmla="*/ 150 h 2022"/>
                <a:gd name="T4" fmla="*/ 1462 w 2872"/>
                <a:gd name="T5" fmla="*/ 146 h 2022"/>
                <a:gd name="T6" fmla="*/ 1420 w 2872"/>
                <a:gd name="T7" fmla="*/ 216 h 2022"/>
                <a:gd name="T8" fmla="*/ 1370 w 2872"/>
                <a:gd name="T9" fmla="*/ 144 h 2022"/>
                <a:gd name="T10" fmla="*/ 1274 w 2872"/>
                <a:gd name="T11" fmla="*/ 182 h 2022"/>
                <a:gd name="T12" fmla="*/ 1164 w 2872"/>
                <a:gd name="T13" fmla="*/ 224 h 2022"/>
                <a:gd name="T14" fmla="*/ 1046 w 2872"/>
                <a:gd name="T15" fmla="*/ 230 h 2022"/>
                <a:gd name="T16" fmla="*/ 938 w 2872"/>
                <a:gd name="T17" fmla="*/ 288 h 2022"/>
                <a:gd name="T18" fmla="*/ 952 w 2872"/>
                <a:gd name="T19" fmla="*/ 260 h 2022"/>
                <a:gd name="T20" fmla="*/ 836 w 2872"/>
                <a:gd name="T21" fmla="*/ 142 h 2022"/>
                <a:gd name="T22" fmla="*/ 646 w 2872"/>
                <a:gd name="T23" fmla="*/ 224 h 2022"/>
                <a:gd name="T24" fmla="*/ 572 w 2872"/>
                <a:gd name="T25" fmla="*/ 392 h 2022"/>
                <a:gd name="T26" fmla="*/ 668 w 2872"/>
                <a:gd name="T27" fmla="*/ 396 h 2022"/>
                <a:gd name="T28" fmla="*/ 728 w 2872"/>
                <a:gd name="T29" fmla="*/ 312 h 2022"/>
                <a:gd name="T30" fmla="*/ 744 w 2872"/>
                <a:gd name="T31" fmla="*/ 438 h 2022"/>
                <a:gd name="T32" fmla="*/ 646 w 2872"/>
                <a:gd name="T33" fmla="*/ 488 h 2022"/>
                <a:gd name="T34" fmla="*/ 516 w 2872"/>
                <a:gd name="T35" fmla="*/ 444 h 2022"/>
                <a:gd name="T36" fmla="*/ 360 w 2872"/>
                <a:gd name="T37" fmla="*/ 574 h 2022"/>
                <a:gd name="T38" fmla="*/ 296 w 2872"/>
                <a:gd name="T39" fmla="*/ 684 h 2022"/>
                <a:gd name="T40" fmla="*/ 246 w 2872"/>
                <a:gd name="T41" fmla="*/ 794 h 2022"/>
                <a:gd name="T42" fmla="*/ 442 w 2872"/>
                <a:gd name="T43" fmla="*/ 692 h 2022"/>
                <a:gd name="T44" fmla="*/ 580 w 2872"/>
                <a:gd name="T45" fmla="*/ 734 h 2022"/>
                <a:gd name="T46" fmla="*/ 656 w 2872"/>
                <a:gd name="T47" fmla="*/ 796 h 2022"/>
                <a:gd name="T48" fmla="*/ 770 w 2872"/>
                <a:gd name="T49" fmla="*/ 816 h 2022"/>
                <a:gd name="T50" fmla="*/ 676 w 2872"/>
                <a:gd name="T51" fmla="*/ 904 h 2022"/>
                <a:gd name="T52" fmla="*/ 490 w 2872"/>
                <a:gd name="T53" fmla="*/ 870 h 2022"/>
                <a:gd name="T54" fmla="*/ 338 w 2872"/>
                <a:gd name="T55" fmla="*/ 810 h 2022"/>
                <a:gd name="T56" fmla="*/ 108 w 2872"/>
                <a:gd name="T57" fmla="*/ 946 h 2022"/>
                <a:gd name="T58" fmla="*/ 48 w 2872"/>
                <a:gd name="T59" fmla="*/ 1290 h 2022"/>
                <a:gd name="T60" fmla="*/ 286 w 2872"/>
                <a:gd name="T61" fmla="*/ 1336 h 2022"/>
                <a:gd name="T62" fmla="*/ 346 w 2872"/>
                <a:gd name="T63" fmla="*/ 1586 h 2022"/>
                <a:gd name="T64" fmla="*/ 324 w 2872"/>
                <a:gd name="T65" fmla="*/ 1962 h 2022"/>
                <a:gd name="T66" fmla="*/ 594 w 2872"/>
                <a:gd name="T67" fmla="*/ 1820 h 2022"/>
                <a:gd name="T68" fmla="*/ 734 w 2872"/>
                <a:gd name="T69" fmla="*/ 1486 h 2022"/>
                <a:gd name="T70" fmla="*/ 836 w 2872"/>
                <a:gd name="T71" fmla="*/ 1198 h 2022"/>
                <a:gd name="T72" fmla="*/ 746 w 2872"/>
                <a:gd name="T73" fmla="*/ 936 h 2022"/>
                <a:gd name="T74" fmla="*/ 912 w 2872"/>
                <a:gd name="T75" fmla="*/ 1188 h 2022"/>
                <a:gd name="T76" fmla="*/ 1020 w 2872"/>
                <a:gd name="T77" fmla="*/ 1024 h 2022"/>
                <a:gd name="T78" fmla="*/ 1068 w 2872"/>
                <a:gd name="T79" fmla="*/ 976 h 2022"/>
                <a:gd name="T80" fmla="*/ 1278 w 2872"/>
                <a:gd name="T81" fmla="*/ 1082 h 2022"/>
                <a:gd name="T82" fmla="*/ 1486 w 2872"/>
                <a:gd name="T83" fmla="*/ 1078 h 2022"/>
                <a:gd name="T84" fmla="*/ 1600 w 2872"/>
                <a:gd name="T85" fmla="*/ 1198 h 2022"/>
                <a:gd name="T86" fmla="*/ 1634 w 2872"/>
                <a:gd name="T87" fmla="*/ 1218 h 2022"/>
                <a:gd name="T88" fmla="*/ 1770 w 2872"/>
                <a:gd name="T89" fmla="*/ 1080 h 2022"/>
                <a:gd name="T90" fmla="*/ 1942 w 2872"/>
                <a:gd name="T91" fmla="*/ 858 h 2022"/>
                <a:gd name="T92" fmla="*/ 1964 w 2872"/>
                <a:gd name="T93" fmla="*/ 772 h 2022"/>
                <a:gd name="T94" fmla="*/ 2018 w 2872"/>
                <a:gd name="T95" fmla="*/ 888 h 2022"/>
                <a:gd name="T96" fmla="*/ 2132 w 2872"/>
                <a:gd name="T97" fmla="*/ 750 h 2022"/>
                <a:gd name="T98" fmla="*/ 2188 w 2872"/>
                <a:gd name="T99" fmla="*/ 536 h 2022"/>
                <a:gd name="T100" fmla="*/ 2388 w 2872"/>
                <a:gd name="T101" fmla="*/ 454 h 2022"/>
                <a:gd name="T102" fmla="*/ 2498 w 2872"/>
                <a:gd name="T103" fmla="*/ 438 h 2022"/>
                <a:gd name="T104" fmla="*/ 2516 w 2872"/>
                <a:gd name="T105" fmla="*/ 514 h 2022"/>
                <a:gd name="T106" fmla="*/ 2626 w 2872"/>
                <a:gd name="T107" fmla="*/ 440 h 2022"/>
                <a:gd name="T108" fmla="*/ 2754 w 2872"/>
                <a:gd name="T109" fmla="*/ 342 h 2022"/>
                <a:gd name="T110" fmla="*/ 2822 w 2872"/>
                <a:gd name="T111" fmla="*/ 302 h 2022"/>
                <a:gd name="T112" fmla="*/ 2612 w 2872"/>
                <a:gd name="T113" fmla="*/ 240 h 2022"/>
                <a:gd name="T114" fmla="*/ 2422 w 2872"/>
                <a:gd name="T115" fmla="*/ 196 h 2022"/>
                <a:gd name="T116" fmla="*/ 2274 w 2872"/>
                <a:gd name="T117" fmla="*/ 150 h 2022"/>
                <a:gd name="T118" fmla="*/ 2172 w 2872"/>
                <a:gd name="T119" fmla="*/ 168 h 2022"/>
                <a:gd name="T120" fmla="*/ 2086 w 2872"/>
                <a:gd name="T121" fmla="*/ 118 h 2022"/>
                <a:gd name="T122" fmla="*/ 1898 w 2872"/>
                <a:gd name="T123" fmla="*/ 106 h 2022"/>
                <a:gd name="T124" fmla="*/ 1852 w 2872"/>
                <a:gd name="T125" fmla="*/ 2 h 20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72" h="2022">
                  <a:moveTo>
                    <a:pt x="1848" y="0"/>
                  </a:moveTo>
                  <a:lnTo>
                    <a:pt x="1848" y="0"/>
                  </a:lnTo>
                  <a:lnTo>
                    <a:pt x="1842" y="2"/>
                  </a:lnTo>
                  <a:lnTo>
                    <a:pt x="1836" y="4"/>
                  </a:lnTo>
                  <a:lnTo>
                    <a:pt x="1836" y="4"/>
                  </a:lnTo>
                  <a:lnTo>
                    <a:pt x="1826" y="8"/>
                  </a:lnTo>
                  <a:lnTo>
                    <a:pt x="1814" y="12"/>
                  </a:lnTo>
                  <a:lnTo>
                    <a:pt x="1814" y="12"/>
                  </a:lnTo>
                  <a:lnTo>
                    <a:pt x="1806" y="16"/>
                  </a:lnTo>
                  <a:lnTo>
                    <a:pt x="1802" y="24"/>
                  </a:lnTo>
                  <a:lnTo>
                    <a:pt x="1802" y="24"/>
                  </a:lnTo>
                  <a:lnTo>
                    <a:pt x="1802" y="26"/>
                  </a:lnTo>
                  <a:lnTo>
                    <a:pt x="1802" y="30"/>
                  </a:lnTo>
                  <a:lnTo>
                    <a:pt x="1802" y="30"/>
                  </a:lnTo>
                  <a:lnTo>
                    <a:pt x="1794" y="38"/>
                  </a:lnTo>
                  <a:lnTo>
                    <a:pt x="1794" y="38"/>
                  </a:lnTo>
                  <a:lnTo>
                    <a:pt x="1790" y="38"/>
                  </a:lnTo>
                  <a:lnTo>
                    <a:pt x="1790" y="38"/>
                  </a:lnTo>
                  <a:lnTo>
                    <a:pt x="1786" y="38"/>
                  </a:lnTo>
                  <a:lnTo>
                    <a:pt x="1786" y="38"/>
                  </a:lnTo>
                  <a:lnTo>
                    <a:pt x="1780" y="36"/>
                  </a:lnTo>
                  <a:lnTo>
                    <a:pt x="1780" y="36"/>
                  </a:lnTo>
                  <a:lnTo>
                    <a:pt x="1774" y="38"/>
                  </a:lnTo>
                  <a:lnTo>
                    <a:pt x="1774" y="38"/>
                  </a:lnTo>
                  <a:lnTo>
                    <a:pt x="1770" y="42"/>
                  </a:lnTo>
                  <a:lnTo>
                    <a:pt x="1768" y="44"/>
                  </a:lnTo>
                  <a:lnTo>
                    <a:pt x="1766" y="46"/>
                  </a:lnTo>
                  <a:lnTo>
                    <a:pt x="1758" y="48"/>
                  </a:lnTo>
                  <a:lnTo>
                    <a:pt x="1758" y="48"/>
                  </a:lnTo>
                  <a:lnTo>
                    <a:pt x="1748" y="50"/>
                  </a:lnTo>
                  <a:lnTo>
                    <a:pt x="1736" y="50"/>
                  </a:lnTo>
                  <a:lnTo>
                    <a:pt x="1736" y="50"/>
                  </a:lnTo>
                  <a:lnTo>
                    <a:pt x="1736" y="50"/>
                  </a:lnTo>
                  <a:lnTo>
                    <a:pt x="1736" y="50"/>
                  </a:lnTo>
                  <a:lnTo>
                    <a:pt x="1732" y="50"/>
                  </a:lnTo>
                  <a:lnTo>
                    <a:pt x="1728" y="48"/>
                  </a:lnTo>
                  <a:lnTo>
                    <a:pt x="1722" y="42"/>
                  </a:lnTo>
                  <a:lnTo>
                    <a:pt x="1722" y="42"/>
                  </a:lnTo>
                  <a:lnTo>
                    <a:pt x="1718" y="40"/>
                  </a:lnTo>
                  <a:lnTo>
                    <a:pt x="1714" y="38"/>
                  </a:lnTo>
                  <a:lnTo>
                    <a:pt x="1714" y="38"/>
                  </a:lnTo>
                  <a:lnTo>
                    <a:pt x="1708" y="40"/>
                  </a:lnTo>
                  <a:lnTo>
                    <a:pt x="1702" y="44"/>
                  </a:lnTo>
                  <a:lnTo>
                    <a:pt x="1702" y="44"/>
                  </a:lnTo>
                  <a:lnTo>
                    <a:pt x="1696" y="48"/>
                  </a:lnTo>
                  <a:lnTo>
                    <a:pt x="1688" y="50"/>
                  </a:lnTo>
                  <a:lnTo>
                    <a:pt x="1688" y="50"/>
                  </a:lnTo>
                  <a:lnTo>
                    <a:pt x="1686" y="50"/>
                  </a:lnTo>
                  <a:lnTo>
                    <a:pt x="1686" y="50"/>
                  </a:lnTo>
                  <a:lnTo>
                    <a:pt x="1678" y="48"/>
                  </a:lnTo>
                  <a:lnTo>
                    <a:pt x="1670" y="46"/>
                  </a:lnTo>
                  <a:lnTo>
                    <a:pt x="1670" y="46"/>
                  </a:lnTo>
                  <a:lnTo>
                    <a:pt x="1662" y="48"/>
                  </a:lnTo>
                  <a:lnTo>
                    <a:pt x="1662" y="48"/>
                  </a:lnTo>
                  <a:lnTo>
                    <a:pt x="1654" y="56"/>
                  </a:lnTo>
                  <a:lnTo>
                    <a:pt x="1646" y="62"/>
                  </a:lnTo>
                  <a:lnTo>
                    <a:pt x="1646" y="62"/>
                  </a:lnTo>
                  <a:lnTo>
                    <a:pt x="1634" y="68"/>
                  </a:lnTo>
                  <a:lnTo>
                    <a:pt x="1622" y="72"/>
                  </a:lnTo>
                  <a:lnTo>
                    <a:pt x="1622" y="72"/>
                  </a:lnTo>
                  <a:lnTo>
                    <a:pt x="1616" y="74"/>
                  </a:lnTo>
                  <a:lnTo>
                    <a:pt x="1610" y="76"/>
                  </a:lnTo>
                  <a:lnTo>
                    <a:pt x="1608" y="76"/>
                  </a:lnTo>
                  <a:lnTo>
                    <a:pt x="1606" y="80"/>
                  </a:lnTo>
                  <a:lnTo>
                    <a:pt x="1606" y="82"/>
                  </a:lnTo>
                  <a:lnTo>
                    <a:pt x="1608" y="86"/>
                  </a:lnTo>
                  <a:lnTo>
                    <a:pt x="1608" y="86"/>
                  </a:lnTo>
                  <a:lnTo>
                    <a:pt x="1616" y="92"/>
                  </a:lnTo>
                  <a:lnTo>
                    <a:pt x="1618" y="94"/>
                  </a:lnTo>
                  <a:lnTo>
                    <a:pt x="1612" y="96"/>
                  </a:lnTo>
                  <a:lnTo>
                    <a:pt x="1612" y="96"/>
                  </a:lnTo>
                  <a:lnTo>
                    <a:pt x="1610" y="96"/>
                  </a:lnTo>
                  <a:lnTo>
                    <a:pt x="1610" y="96"/>
                  </a:lnTo>
                  <a:lnTo>
                    <a:pt x="1602" y="94"/>
                  </a:lnTo>
                  <a:lnTo>
                    <a:pt x="1594" y="92"/>
                  </a:lnTo>
                  <a:lnTo>
                    <a:pt x="1594" y="92"/>
                  </a:lnTo>
                  <a:lnTo>
                    <a:pt x="1588" y="92"/>
                  </a:lnTo>
                  <a:lnTo>
                    <a:pt x="1588" y="92"/>
                  </a:lnTo>
                  <a:lnTo>
                    <a:pt x="1580" y="96"/>
                  </a:lnTo>
                  <a:lnTo>
                    <a:pt x="1572" y="98"/>
                  </a:lnTo>
                  <a:lnTo>
                    <a:pt x="1572" y="98"/>
                  </a:lnTo>
                  <a:lnTo>
                    <a:pt x="1564" y="96"/>
                  </a:lnTo>
                  <a:lnTo>
                    <a:pt x="1564" y="96"/>
                  </a:lnTo>
                  <a:lnTo>
                    <a:pt x="1538" y="86"/>
                  </a:lnTo>
                  <a:lnTo>
                    <a:pt x="1538" y="86"/>
                  </a:lnTo>
                  <a:lnTo>
                    <a:pt x="1538" y="86"/>
                  </a:lnTo>
                  <a:lnTo>
                    <a:pt x="1538" y="86"/>
                  </a:lnTo>
                  <a:lnTo>
                    <a:pt x="1534" y="90"/>
                  </a:lnTo>
                  <a:lnTo>
                    <a:pt x="1530" y="96"/>
                  </a:lnTo>
                  <a:lnTo>
                    <a:pt x="1524" y="108"/>
                  </a:lnTo>
                  <a:lnTo>
                    <a:pt x="1524" y="108"/>
                  </a:lnTo>
                  <a:lnTo>
                    <a:pt x="1518" y="112"/>
                  </a:lnTo>
                  <a:lnTo>
                    <a:pt x="1514" y="116"/>
                  </a:lnTo>
                  <a:lnTo>
                    <a:pt x="1514" y="116"/>
                  </a:lnTo>
                  <a:lnTo>
                    <a:pt x="1516" y="120"/>
                  </a:lnTo>
                  <a:lnTo>
                    <a:pt x="1518" y="122"/>
                  </a:lnTo>
                  <a:lnTo>
                    <a:pt x="1528" y="128"/>
                  </a:lnTo>
                  <a:lnTo>
                    <a:pt x="1528" y="128"/>
                  </a:lnTo>
                  <a:lnTo>
                    <a:pt x="1538" y="130"/>
                  </a:lnTo>
                  <a:lnTo>
                    <a:pt x="1540" y="132"/>
                  </a:lnTo>
                  <a:lnTo>
                    <a:pt x="1542" y="136"/>
                  </a:lnTo>
                  <a:lnTo>
                    <a:pt x="1542" y="136"/>
                  </a:lnTo>
                  <a:lnTo>
                    <a:pt x="1546" y="144"/>
                  </a:lnTo>
                  <a:lnTo>
                    <a:pt x="1552" y="150"/>
                  </a:lnTo>
                  <a:lnTo>
                    <a:pt x="1552" y="150"/>
                  </a:lnTo>
                  <a:lnTo>
                    <a:pt x="1558" y="156"/>
                  </a:lnTo>
                  <a:lnTo>
                    <a:pt x="1560" y="160"/>
                  </a:lnTo>
                  <a:lnTo>
                    <a:pt x="1560" y="166"/>
                  </a:lnTo>
                  <a:lnTo>
                    <a:pt x="1560" y="166"/>
                  </a:lnTo>
                  <a:lnTo>
                    <a:pt x="1558" y="174"/>
                  </a:lnTo>
                  <a:lnTo>
                    <a:pt x="1554" y="182"/>
                  </a:lnTo>
                  <a:lnTo>
                    <a:pt x="1554" y="182"/>
                  </a:lnTo>
                  <a:lnTo>
                    <a:pt x="1550" y="188"/>
                  </a:lnTo>
                  <a:lnTo>
                    <a:pt x="1548" y="190"/>
                  </a:lnTo>
                  <a:lnTo>
                    <a:pt x="1548" y="194"/>
                  </a:lnTo>
                  <a:lnTo>
                    <a:pt x="1548" y="194"/>
                  </a:lnTo>
                  <a:lnTo>
                    <a:pt x="1546" y="190"/>
                  </a:lnTo>
                  <a:lnTo>
                    <a:pt x="1546" y="184"/>
                  </a:lnTo>
                  <a:lnTo>
                    <a:pt x="1552" y="172"/>
                  </a:lnTo>
                  <a:lnTo>
                    <a:pt x="1556" y="168"/>
                  </a:lnTo>
                  <a:lnTo>
                    <a:pt x="1556" y="162"/>
                  </a:lnTo>
                  <a:lnTo>
                    <a:pt x="1554" y="158"/>
                  </a:lnTo>
                  <a:lnTo>
                    <a:pt x="1544" y="156"/>
                  </a:lnTo>
                  <a:lnTo>
                    <a:pt x="1544" y="156"/>
                  </a:lnTo>
                  <a:lnTo>
                    <a:pt x="1538" y="152"/>
                  </a:lnTo>
                  <a:lnTo>
                    <a:pt x="1534" y="150"/>
                  </a:lnTo>
                  <a:lnTo>
                    <a:pt x="1530" y="146"/>
                  </a:lnTo>
                  <a:lnTo>
                    <a:pt x="1526" y="140"/>
                  </a:lnTo>
                  <a:lnTo>
                    <a:pt x="1526" y="140"/>
                  </a:lnTo>
                  <a:lnTo>
                    <a:pt x="1514" y="134"/>
                  </a:lnTo>
                  <a:lnTo>
                    <a:pt x="1500" y="128"/>
                  </a:lnTo>
                  <a:lnTo>
                    <a:pt x="1500" y="128"/>
                  </a:lnTo>
                  <a:lnTo>
                    <a:pt x="1498" y="138"/>
                  </a:lnTo>
                  <a:lnTo>
                    <a:pt x="1498" y="142"/>
                  </a:lnTo>
                  <a:lnTo>
                    <a:pt x="1494" y="144"/>
                  </a:lnTo>
                  <a:lnTo>
                    <a:pt x="1494" y="144"/>
                  </a:lnTo>
                  <a:lnTo>
                    <a:pt x="1492" y="144"/>
                  </a:lnTo>
                  <a:lnTo>
                    <a:pt x="1492" y="144"/>
                  </a:lnTo>
                  <a:lnTo>
                    <a:pt x="1490" y="144"/>
                  </a:lnTo>
                  <a:lnTo>
                    <a:pt x="1488" y="142"/>
                  </a:lnTo>
                  <a:lnTo>
                    <a:pt x="1488" y="142"/>
                  </a:lnTo>
                  <a:lnTo>
                    <a:pt x="1484" y="138"/>
                  </a:lnTo>
                  <a:lnTo>
                    <a:pt x="1480" y="138"/>
                  </a:lnTo>
                  <a:lnTo>
                    <a:pt x="1480" y="138"/>
                  </a:lnTo>
                  <a:lnTo>
                    <a:pt x="1478" y="138"/>
                  </a:lnTo>
                  <a:lnTo>
                    <a:pt x="1478" y="138"/>
                  </a:lnTo>
                  <a:lnTo>
                    <a:pt x="1476" y="140"/>
                  </a:lnTo>
                  <a:lnTo>
                    <a:pt x="1476" y="142"/>
                  </a:lnTo>
                  <a:lnTo>
                    <a:pt x="1476" y="146"/>
                  </a:lnTo>
                  <a:lnTo>
                    <a:pt x="1474" y="150"/>
                  </a:lnTo>
                  <a:lnTo>
                    <a:pt x="1470" y="150"/>
                  </a:lnTo>
                  <a:lnTo>
                    <a:pt x="1470" y="150"/>
                  </a:lnTo>
                  <a:lnTo>
                    <a:pt x="1470" y="150"/>
                  </a:lnTo>
                  <a:lnTo>
                    <a:pt x="1470" y="150"/>
                  </a:lnTo>
                  <a:lnTo>
                    <a:pt x="1466" y="150"/>
                  </a:lnTo>
                  <a:lnTo>
                    <a:pt x="1462" y="146"/>
                  </a:lnTo>
                  <a:lnTo>
                    <a:pt x="1458" y="140"/>
                  </a:lnTo>
                  <a:lnTo>
                    <a:pt x="1458" y="140"/>
                  </a:lnTo>
                  <a:lnTo>
                    <a:pt x="1462" y="132"/>
                  </a:lnTo>
                  <a:lnTo>
                    <a:pt x="1464" y="128"/>
                  </a:lnTo>
                  <a:lnTo>
                    <a:pt x="1462" y="124"/>
                  </a:lnTo>
                  <a:lnTo>
                    <a:pt x="1462" y="124"/>
                  </a:lnTo>
                  <a:lnTo>
                    <a:pt x="1460" y="122"/>
                  </a:lnTo>
                  <a:lnTo>
                    <a:pt x="1460" y="122"/>
                  </a:lnTo>
                  <a:lnTo>
                    <a:pt x="1460" y="122"/>
                  </a:lnTo>
                  <a:lnTo>
                    <a:pt x="1456" y="122"/>
                  </a:lnTo>
                  <a:lnTo>
                    <a:pt x="1454" y="124"/>
                  </a:lnTo>
                  <a:lnTo>
                    <a:pt x="1448" y="130"/>
                  </a:lnTo>
                  <a:lnTo>
                    <a:pt x="1448" y="130"/>
                  </a:lnTo>
                  <a:lnTo>
                    <a:pt x="1442" y="138"/>
                  </a:lnTo>
                  <a:lnTo>
                    <a:pt x="1436" y="144"/>
                  </a:lnTo>
                  <a:lnTo>
                    <a:pt x="1436" y="144"/>
                  </a:lnTo>
                  <a:lnTo>
                    <a:pt x="1428" y="150"/>
                  </a:lnTo>
                  <a:lnTo>
                    <a:pt x="1426" y="152"/>
                  </a:lnTo>
                  <a:lnTo>
                    <a:pt x="1422" y="156"/>
                  </a:lnTo>
                  <a:lnTo>
                    <a:pt x="1422" y="156"/>
                  </a:lnTo>
                  <a:lnTo>
                    <a:pt x="1428" y="160"/>
                  </a:lnTo>
                  <a:lnTo>
                    <a:pt x="1434" y="166"/>
                  </a:lnTo>
                  <a:lnTo>
                    <a:pt x="1434" y="166"/>
                  </a:lnTo>
                  <a:lnTo>
                    <a:pt x="1436" y="170"/>
                  </a:lnTo>
                  <a:lnTo>
                    <a:pt x="1436" y="172"/>
                  </a:lnTo>
                  <a:lnTo>
                    <a:pt x="1430" y="178"/>
                  </a:lnTo>
                  <a:lnTo>
                    <a:pt x="1430" y="178"/>
                  </a:lnTo>
                  <a:lnTo>
                    <a:pt x="1426" y="184"/>
                  </a:lnTo>
                  <a:lnTo>
                    <a:pt x="1424" y="186"/>
                  </a:lnTo>
                  <a:lnTo>
                    <a:pt x="1424" y="190"/>
                  </a:lnTo>
                  <a:lnTo>
                    <a:pt x="1426" y="192"/>
                  </a:lnTo>
                  <a:lnTo>
                    <a:pt x="1432" y="198"/>
                  </a:lnTo>
                  <a:lnTo>
                    <a:pt x="1438" y="206"/>
                  </a:lnTo>
                  <a:lnTo>
                    <a:pt x="1438" y="206"/>
                  </a:lnTo>
                  <a:lnTo>
                    <a:pt x="1434" y="212"/>
                  </a:lnTo>
                  <a:lnTo>
                    <a:pt x="1430" y="218"/>
                  </a:lnTo>
                  <a:lnTo>
                    <a:pt x="1426" y="234"/>
                  </a:lnTo>
                  <a:lnTo>
                    <a:pt x="1426" y="234"/>
                  </a:lnTo>
                  <a:lnTo>
                    <a:pt x="1424" y="240"/>
                  </a:lnTo>
                  <a:lnTo>
                    <a:pt x="1416" y="246"/>
                  </a:lnTo>
                  <a:lnTo>
                    <a:pt x="1408" y="250"/>
                  </a:lnTo>
                  <a:lnTo>
                    <a:pt x="1400" y="252"/>
                  </a:lnTo>
                  <a:lnTo>
                    <a:pt x="1400" y="252"/>
                  </a:lnTo>
                  <a:lnTo>
                    <a:pt x="1398" y="252"/>
                  </a:lnTo>
                  <a:lnTo>
                    <a:pt x="1398" y="252"/>
                  </a:lnTo>
                  <a:lnTo>
                    <a:pt x="1406" y="246"/>
                  </a:lnTo>
                  <a:lnTo>
                    <a:pt x="1412" y="240"/>
                  </a:lnTo>
                  <a:lnTo>
                    <a:pt x="1416" y="232"/>
                  </a:lnTo>
                  <a:lnTo>
                    <a:pt x="1420" y="224"/>
                  </a:lnTo>
                  <a:lnTo>
                    <a:pt x="1420" y="224"/>
                  </a:lnTo>
                  <a:lnTo>
                    <a:pt x="1420" y="220"/>
                  </a:lnTo>
                  <a:lnTo>
                    <a:pt x="1420" y="216"/>
                  </a:lnTo>
                  <a:lnTo>
                    <a:pt x="1416" y="210"/>
                  </a:lnTo>
                  <a:lnTo>
                    <a:pt x="1412" y="206"/>
                  </a:lnTo>
                  <a:lnTo>
                    <a:pt x="1408" y="198"/>
                  </a:lnTo>
                  <a:lnTo>
                    <a:pt x="1408" y="198"/>
                  </a:lnTo>
                  <a:lnTo>
                    <a:pt x="1410" y="188"/>
                  </a:lnTo>
                  <a:lnTo>
                    <a:pt x="1414" y="178"/>
                  </a:lnTo>
                  <a:lnTo>
                    <a:pt x="1414" y="178"/>
                  </a:lnTo>
                  <a:lnTo>
                    <a:pt x="1418" y="170"/>
                  </a:lnTo>
                  <a:lnTo>
                    <a:pt x="1418" y="166"/>
                  </a:lnTo>
                  <a:lnTo>
                    <a:pt x="1414" y="162"/>
                  </a:lnTo>
                  <a:lnTo>
                    <a:pt x="1414" y="162"/>
                  </a:lnTo>
                  <a:lnTo>
                    <a:pt x="1408" y="154"/>
                  </a:lnTo>
                  <a:lnTo>
                    <a:pt x="1406" y="150"/>
                  </a:lnTo>
                  <a:lnTo>
                    <a:pt x="1408" y="146"/>
                  </a:lnTo>
                  <a:lnTo>
                    <a:pt x="1408" y="146"/>
                  </a:lnTo>
                  <a:lnTo>
                    <a:pt x="1414" y="142"/>
                  </a:lnTo>
                  <a:lnTo>
                    <a:pt x="1420" y="140"/>
                  </a:lnTo>
                  <a:lnTo>
                    <a:pt x="1428" y="138"/>
                  </a:lnTo>
                  <a:lnTo>
                    <a:pt x="1432" y="134"/>
                  </a:lnTo>
                  <a:lnTo>
                    <a:pt x="1432" y="134"/>
                  </a:lnTo>
                  <a:lnTo>
                    <a:pt x="1434" y="130"/>
                  </a:lnTo>
                  <a:lnTo>
                    <a:pt x="1432" y="126"/>
                  </a:lnTo>
                  <a:lnTo>
                    <a:pt x="1428" y="118"/>
                  </a:lnTo>
                  <a:lnTo>
                    <a:pt x="1428" y="118"/>
                  </a:lnTo>
                  <a:lnTo>
                    <a:pt x="1426" y="114"/>
                  </a:lnTo>
                  <a:lnTo>
                    <a:pt x="1426" y="110"/>
                  </a:lnTo>
                  <a:lnTo>
                    <a:pt x="1424" y="106"/>
                  </a:lnTo>
                  <a:lnTo>
                    <a:pt x="1422" y="104"/>
                  </a:lnTo>
                  <a:lnTo>
                    <a:pt x="1422" y="104"/>
                  </a:lnTo>
                  <a:lnTo>
                    <a:pt x="1420" y="102"/>
                  </a:lnTo>
                  <a:lnTo>
                    <a:pt x="1416" y="100"/>
                  </a:lnTo>
                  <a:lnTo>
                    <a:pt x="1416" y="100"/>
                  </a:lnTo>
                  <a:lnTo>
                    <a:pt x="1412" y="102"/>
                  </a:lnTo>
                  <a:lnTo>
                    <a:pt x="1406" y="106"/>
                  </a:lnTo>
                  <a:lnTo>
                    <a:pt x="1402" y="110"/>
                  </a:lnTo>
                  <a:lnTo>
                    <a:pt x="1396" y="112"/>
                  </a:lnTo>
                  <a:lnTo>
                    <a:pt x="1396" y="112"/>
                  </a:lnTo>
                  <a:lnTo>
                    <a:pt x="1394" y="112"/>
                  </a:lnTo>
                  <a:lnTo>
                    <a:pt x="1394" y="112"/>
                  </a:lnTo>
                  <a:lnTo>
                    <a:pt x="1392" y="112"/>
                  </a:lnTo>
                  <a:lnTo>
                    <a:pt x="1392" y="112"/>
                  </a:lnTo>
                  <a:lnTo>
                    <a:pt x="1386" y="110"/>
                  </a:lnTo>
                  <a:lnTo>
                    <a:pt x="1386" y="110"/>
                  </a:lnTo>
                  <a:lnTo>
                    <a:pt x="1382" y="112"/>
                  </a:lnTo>
                  <a:lnTo>
                    <a:pt x="1380" y="112"/>
                  </a:lnTo>
                  <a:lnTo>
                    <a:pt x="1380" y="112"/>
                  </a:lnTo>
                  <a:lnTo>
                    <a:pt x="1378" y="116"/>
                  </a:lnTo>
                  <a:lnTo>
                    <a:pt x="1378" y="122"/>
                  </a:lnTo>
                  <a:lnTo>
                    <a:pt x="1376" y="132"/>
                  </a:lnTo>
                  <a:lnTo>
                    <a:pt x="1376" y="132"/>
                  </a:lnTo>
                  <a:lnTo>
                    <a:pt x="1372" y="140"/>
                  </a:lnTo>
                  <a:lnTo>
                    <a:pt x="1370" y="144"/>
                  </a:lnTo>
                  <a:lnTo>
                    <a:pt x="1366" y="146"/>
                  </a:lnTo>
                  <a:lnTo>
                    <a:pt x="1366" y="146"/>
                  </a:lnTo>
                  <a:lnTo>
                    <a:pt x="1358" y="150"/>
                  </a:lnTo>
                  <a:lnTo>
                    <a:pt x="1348" y="152"/>
                  </a:lnTo>
                  <a:lnTo>
                    <a:pt x="1340" y="154"/>
                  </a:lnTo>
                  <a:lnTo>
                    <a:pt x="1332" y="158"/>
                  </a:lnTo>
                  <a:lnTo>
                    <a:pt x="1332" y="158"/>
                  </a:lnTo>
                  <a:lnTo>
                    <a:pt x="1332" y="162"/>
                  </a:lnTo>
                  <a:lnTo>
                    <a:pt x="1332" y="166"/>
                  </a:lnTo>
                  <a:lnTo>
                    <a:pt x="1336" y="166"/>
                  </a:lnTo>
                  <a:lnTo>
                    <a:pt x="1338" y="170"/>
                  </a:lnTo>
                  <a:lnTo>
                    <a:pt x="1338" y="170"/>
                  </a:lnTo>
                  <a:lnTo>
                    <a:pt x="1340" y="174"/>
                  </a:lnTo>
                  <a:lnTo>
                    <a:pt x="1338" y="178"/>
                  </a:lnTo>
                  <a:lnTo>
                    <a:pt x="1338" y="182"/>
                  </a:lnTo>
                  <a:lnTo>
                    <a:pt x="1336" y="186"/>
                  </a:lnTo>
                  <a:lnTo>
                    <a:pt x="1336" y="186"/>
                  </a:lnTo>
                  <a:lnTo>
                    <a:pt x="1338" y="190"/>
                  </a:lnTo>
                  <a:lnTo>
                    <a:pt x="1342" y="192"/>
                  </a:lnTo>
                  <a:lnTo>
                    <a:pt x="1346" y="194"/>
                  </a:lnTo>
                  <a:lnTo>
                    <a:pt x="1352" y="196"/>
                  </a:lnTo>
                  <a:lnTo>
                    <a:pt x="1352" y="196"/>
                  </a:lnTo>
                  <a:lnTo>
                    <a:pt x="1358" y="204"/>
                  </a:lnTo>
                  <a:lnTo>
                    <a:pt x="1364" y="212"/>
                  </a:lnTo>
                  <a:lnTo>
                    <a:pt x="1364" y="212"/>
                  </a:lnTo>
                  <a:lnTo>
                    <a:pt x="1364" y="216"/>
                  </a:lnTo>
                  <a:lnTo>
                    <a:pt x="1360" y="220"/>
                  </a:lnTo>
                  <a:lnTo>
                    <a:pt x="1354" y="222"/>
                  </a:lnTo>
                  <a:lnTo>
                    <a:pt x="1350" y="222"/>
                  </a:lnTo>
                  <a:lnTo>
                    <a:pt x="1350" y="222"/>
                  </a:lnTo>
                  <a:lnTo>
                    <a:pt x="1348" y="222"/>
                  </a:lnTo>
                  <a:lnTo>
                    <a:pt x="1348" y="222"/>
                  </a:lnTo>
                  <a:lnTo>
                    <a:pt x="1342" y="218"/>
                  </a:lnTo>
                  <a:lnTo>
                    <a:pt x="1336" y="212"/>
                  </a:lnTo>
                  <a:lnTo>
                    <a:pt x="1336" y="212"/>
                  </a:lnTo>
                  <a:lnTo>
                    <a:pt x="1330" y="206"/>
                  </a:lnTo>
                  <a:lnTo>
                    <a:pt x="1324" y="200"/>
                  </a:lnTo>
                  <a:lnTo>
                    <a:pt x="1324" y="200"/>
                  </a:lnTo>
                  <a:lnTo>
                    <a:pt x="1320" y="196"/>
                  </a:lnTo>
                  <a:lnTo>
                    <a:pt x="1314" y="194"/>
                  </a:lnTo>
                  <a:lnTo>
                    <a:pt x="1302" y="192"/>
                  </a:lnTo>
                  <a:lnTo>
                    <a:pt x="1302" y="192"/>
                  </a:lnTo>
                  <a:lnTo>
                    <a:pt x="1298" y="190"/>
                  </a:lnTo>
                  <a:lnTo>
                    <a:pt x="1296" y="186"/>
                  </a:lnTo>
                  <a:lnTo>
                    <a:pt x="1292" y="184"/>
                  </a:lnTo>
                  <a:lnTo>
                    <a:pt x="1290" y="180"/>
                  </a:lnTo>
                  <a:lnTo>
                    <a:pt x="1290" y="180"/>
                  </a:lnTo>
                  <a:lnTo>
                    <a:pt x="1286" y="180"/>
                  </a:lnTo>
                  <a:lnTo>
                    <a:pt x="1286" y="180"/>
                  </a:lnTo>
                  <a:lnTo>
                    <a:pt x="1280" y="180"/>
                  </a:lnTo>
                  <a:lnTo>
                    <a:pt x="1280" y="180"/>
                  </a:lnTo>
                  <a:lnTo>
                    <a:pt x="1274" y="182"/>
                  </a:lnTo>
                  <a:lnTo>
                    <a:pt x="1274" y="182"/>
                  </a:lnTo>
                  <a:lnTo>
                    <a:pt x="1272" y="180"/>
                  </a:lnTo>
                  <a:lnTo>
                    <a:pt x="1272" y="180"/>
                  </a:lnTo>
                  <a:lnTo>
                    <a:pt x="1268" y="180"/>
                  </a:lnTo>
                  <a:lnTo>
                    <a:pt x="1268" y="178"/>
                  </a:lnTo>
                  <a:lnTo>
                    <a:pt x="1264" y="172"/>
                  </a:lnTo>
                  <a:lnTo>
                    <a:pt x="1264" y="172"/>
                  </a:lnTo>
                  <a:lnTo>
                    <a:pt x="1258" y="168"/>
                  </a:lnTo>
                  <a:lnTo>
                    <a:pt x="1250" y="168"/>
                  </a:lnTo>
                  <a:lnTo>
                    <a:pt x="1242" y="166"/>
                  </a:lnTo>
                  <a:lnTo>
                    <a:pt x="1236" y="164"/>
                  </a:lnTo>
                  <a:lnTo>
                    <a:pt x="1236" y="164"/>
                  </a:lnTo>
                  <a:lnTo>
                    <a:pt x="1230" y="168"/>
                  </a:lnTo>
                  <a:lnTo>
                    <a:pt x="1230" y="172"/>
                  </a:lnTo>
                  <a:lnTo>
                    <a:pt x="1232" y="176"/>
                  </a:lnTo>
                  <a:lnTo>
                    <a:pt x="1236" y="178"/>
                  </a:lnTo>
                  <a:lnTo>
                    <a:pt x="1248" y="184"/>
                  </a:lnTo>
                  <a:lnTo>
                    <a:pt x="1254" y="186"/>
                  </a:lnTo>
                  <a:lnTo>
                    <a:pt x="1256" y="188"/>
                  </a:lnTo>
                  <a:lnTo>
                    <a:pt x="1256" y="188"/>
                  </a:lnTo>
                  <a:lnTo>
                    <a:pt x="1258" y="200"/>
                  </a:lnTo>
                  <a:lnTo>
                    <a:pt x="1258" y="210"/>
                  </a:lnTo>
                  <a:lnTo>
                    <a:pt x="1258" y="210"/>
                  </a:lnTo>
                  <a:lnTo>
                    <a:pt x="1254" y="212"/>
                  </a:lnTo>
                  <a:lnTo>
                    <a:pt x="1248" y="216"/>
                  </a:lnTo>
                  <a:lnTo>
                    <a:pt x="1236" y="222"/>
                  </a:lnTo>
                  <a:lnTo>
                    <a:pt x="1236" y="222"/>
                  </a:lnTo>
                  <a:lnTo>
                    <a:pt x="1234" y="216"/>
                  </a:lnTo>
                  <a:lnTo>
                    <a:pt x="1234" y="208"/>
                  </a:lnTo>
                  <a:lnTo>
                    <a:pt x="1232" y="202"/>
                  </a:lnTo>
                  <a:lnTo>
                    <a:pt x="1230" y="200"/>
                  </a:lnTo>
                  <a:lnTo>
                    <a:pt x="1226" y="200"/>
                  </a:lnTo>
                  <a:lnTo>
                    <a:pt x="1226" y="200"/>
                  </a:lnTo>
                  <a:lnTo>
                    <a:pt x="1222" y="200"/>
                  </a:lnTo>
                  <a:lnTo>
                    <a:pt x="1222" y="200"/>
                  </a:lnTo>
                  <a:lnTo>
                    <a:pt x="1218" y="202"/>
                  </a:lnTo>
                  <a:lnTo>
                    <a:pt x="1214" y="204"/>
                  </a:lnTo>
                  <a:lnTo>
                    <a:pt x="1206" y="210"/>
                  </a:lnTo>
                  <a:lnTo>
                    <a:pt x="1206" y="210"/>
                  </a:lnTo>
                  <a:lnTo>
                    <a:pt x="1200" y="214"/>
                  </a:lnTo>
                  <a:lnTo>
                    <a:pt x="1200" y="214"/>
                  </a:lnTo>
                  <a:lnTo>
                    <a:pt x="1192" y="212"/>
                  </a:lnTo>
                  <a:lnTo>
                    <a:pt x="1192" y="212"/>
                  </a:lnTo>
                  <a:lnTo>
                    <a:pt x="1186" y="210"/>
                  </a:lnTo>
                  <a:lnTo>
                    <a:pt x="1186" y="210"/>
                  </a:lnTo>
                  <a:lnTo>
                    <a:pt x="1180" y="212"/>
                  </a:lnTo>
                  <a:lnTo>
                    <a:pt x="1174" y="214"/>
                  </a:lnTo>
                  <a:lnTo>
                    <a:pt x="1174" y="214"/>
                  </a:lnTo>
                  <a:lnTo>
                    <a:pt x="1170" y="220"/>
                  </a:lnTo>
                  <a:lnTo>
                    <a:pt x="1166" y="222"/>
                  </a:lnTo>
                  <a:lnTo>
                    <a:pt x="1164" y="224"/>
                  </a:lnTo>
                  <a:lnTo>
                    <a:pt x="1164" y="224"/>
                  </a:lnTo>
                  <a:lnTo>
                    <a:pt x="1162" y="222"/>
                  </a:lnTo>
                  <a:lnTo>
                    <a:pt x="1162" y="222"/>
                  </a:lnTo>
                  <a:lnTo>
                    <a:pt x="1158" y="220"/>
                  </a:lnTo>
                  <a:lnTo>
                    <a:pt x="1158" y="218"/>
                  </a:lnTo>
                  <a:lnTo>
                    <a:pt x="1162" y="210"/>
                  </a:lnTo>
                  <a:lnTo>
                    <a:pt x="1164" y="204"/>
                  </a:lnTo>
                  <a:lnTo>
                    <a:pt x="1162" y="202"/>
                  </a:lnTo>
                  <a:lnTo>
                    <a:pt x="1158" y="200"/>
                  </a:lnTo>
                  <a:lnTo>
                    <a:pt x="1158" y="200"/>
                  </a:lnTo>
                  <a:lnTo>
                    <a:pt x="1158" y="200"/>
                  </a:lnTo>
                  <a:lnTo>
                    <a:pt x="1158" y="200"/>
                  </a:lnTo>
                  <a:lnTo>
                    <a:pt x="1152" y="202"/>
                  </a:lnTo>
                  <a:lnTo>
                    <a:pt x="1144" y="208"/>
                  </a:lnTo>
                  <a:lnTo>
                    <a:pt x="1138" y="212"/>
                  </a:lnTo>
                  <a:lnTo>
                    <a:pt x="1130" y="216"/>
                  </a:lnTo>
                  <a:lnTo>
                    <a:pt x="1130" y="216"/>
                  </a:lnTo>
                  <a:lnTo>
                    <a:pt x="1118" y="218"/>
                  </a:lnTo>
                  <a:lnTo>
                    <a:pt x="1112" y="220"/>
                  </a:lnTo>
                  <a:lnTo>
                    <a:pt x="1106" y="224"/>
                  </a:lnTo>
                  <a:lnTo>
                    <a:pt x="1106" y="224"/>
                  </a:lnTo>
                  <a:lnTo>
                    <a:pt x="1098" y="230"/>
                  </a:lnTo>
                  <a:lnTo>
                    <a:pt x="1088" y="236"/>
                  </a:lnTo>
                  <a:lnTo>
                    <a:pt x="1088" y="236"/>
                  </a:lnTo>
                  <a:lnTo>
                    <a:pt x="1078" y="240"/>
                  </a:lnTo>
                  <a:lnTo>
                    <a:pt x="1074" y="244"/>
                  </a:lnTo>
                  <a:lnTo>
                    <a:pt x="1070" y="248"/>
                  </a:lnTo>
                  <a:lnTo>
                    <a:pt x="1070" y="248"/>
                  </a:lnTo>
                  <a:lnTo>
                    <a:pt x="1064" y="246"/>
                  </a:lnTo>
                  <a:lnTo>
                    <a:pt x="1060" y="240"/>
                  </a:lnTo>
                  <a:lnTo>
                    <a:pt x="1058" y="234"/>
                  </a:lnTo>
                  <a:lnTo>
                    <a:pt x="1056" y="230"/>
                  </a:lnTo>
                  <a:lnTo>
                    <a:pt x="1056" y="230"/>
                  </a:lnTo>
                  <a:lnTo>
                    <a:pt x="1074" y="224"/>
                  </a:lnTo>
                  <a:lnTo>
                    <a:pt x="1078" y="222"/>
                  </a:lnTo>
                  <a:lnTo>
                    <a:pt x="1080" y="220"/>
                  </a:lnTo>
                  <a:lnTo>
                    <a:pt x="1080" y="218"/>
                  </a:lnTo>
                  <a:lnTo>
                    <a:pt x="1078" y="214"/>
                  </a:lnTo>
                  <a:lnTo>
                    <a:pt x="1078" y="214"/>
                  </a:lnTo>
                  <a:lnTo>
                    <a:pt x="1072" y="210"/>
                  </a:lnTo>
                  <a:lnTo>
                    <a:pt x="1064" y="206"/>
                  </a:lnTo>
                  <a:lnTo>
                    <a:pt x="1064" y="206"/>
                  </a:lnTo>
                  <a:lnTo>
                    <a:pt x="1060" y="202"/>
                  </a:lnTo>
                  <a:lnTo>
                    <a:pt x="1056" y="200"/>
                  </a:lnTo>
                  <a:lnTo>
                    <a:pt x="1056" y="200"/>
                  </a:lnTo>
                  <a:lnTo>
                    <a:pt x="1050" y="202"/>
                  </a:lnTo>
                  <a:lnTo>
                    <a:pt x="1050" y="202"/>
                  </a:lnTo>
                  <a:lnTo>
                    <a:pt x="1048" y="206"/>
                  </a:lnTo>
                  <a:lnTo>
                    <a:pt x="1046" y="210"/>
                  </a:lnTo>
                  <a:lnTo>
                    <a:pt x="1048" y="218"/>
                  </a:lnTo>
                  <a:lnTo>
                    <a:pt x="1048" y="218"/>
                  </a:lnTo>
                  <a:lnTo>
                    <a:pt x="1050" y="224"/>
                  </a:lnTo>
                  <a:lnTo>
                    <a:pt x="1046" y="230"/>
                  </a:lnTo>
                  <a:lnTo>
                    <a:pt x="1046" y="230"/>
                  </a:lnTo>
                  <a:lnTo>
                    <a:pt x="1038" y="236"/>
                  </a:lnTo>
                  <a:lnTo>
                    <a:pt x="1038" y="240"/>
                  </a:lnTo>
                  <a:lnTo>
                    <a:pt x="1038" y="244"/>
                  </a:lnTo>
                  <a:lnTo>
                    <a:pt x="1038" y="244"/>
                  </a:lnTo>
                  <a:lnTo>
                    <a:pt x="1040" y="250"/>
                  </a:lnTo>
                  <a:lnTo>
                    <a:pt x="1042" y="258"/>
                  </a:lnTo>
                  <a:lnTo>
                    <a:pt x="1042" y="258"/>
                  </a:lnTo>
                  <a:lnTo>
                    <a:pt x="1034" y="258"/>
                  </a:lnTo>
                  <a:lnTo>
                    <a:pt x="1034" y="258"/>
                  </a:lnTo>
                  <a:lnTo>
                    <a:pt x="1026" y="256"/>
                  </a:lnTo>
                  <a:lnTo>
                    <a:pt x="1026" y="256"/>
                  </a:lnTo>
                  <a:lnTo>
                    <a:pt x="1018" y="256"/>
                  </a:lnTo>
                  <a:lnTo>
                    <a:pt x="1018" y="256"/>
                  </a:lnTo>
                  <a:lnTo>
                    <a:pt x="1014" y="256"/>
                  </a:lnTo>
                  <a:lnTo>
                    <a:pt x="1014" y="256"/>
                  </a:lnTo>
                  <a:lnTo>
                    <a:pt x="1008" y="258"/>
                  </a:lnTo>
                  <a:lnTo>
                    <a:pt x="1002" y="260"/>
                  </a:lnTo>
                  <a:lnTo>
                    <a:pt x="996" y="264"/>
                  </a:lnTo>
                  <a:lnTo>
                    <a:pt x="990" y="266"/>
                  </a:lnTo>
                  <a:lnTo>
                    <a:pt x="990" y="266"/>
                  </a:lnTo>
                  <a:lnTo>
                    <a:pt x="976" y="266"/>
                  </a:lnTo>
                  <a:lnTo>
                    <a:pt x="974" y="266"/>
                  </a:lnTo>
                  <a:lnTo>
                    <a:pt x="972" y="268"/>
                  </a:lnTo>
                  <a:lnTo>
                    <a:pt x="972" y="270"/>
                  </a:lnTo>
                  <a:lnTo>
                    <a:pt x="974" y="274"/>
                  </a:lnTo>
                  <a:lnTo>
                    <a:pt x="974" y="274"/>
                  </a:lnTo>
                  <a:lnTo>
                    <a:pt x="978" y="280"/>
                  </a:lnTo>
                  <a:lnTo>
                    <a:pt x="984" y="282"/>
                  </a:lnTo>
                  <a:lnTo>
                    <a:pt x="988" y="288"/>
                  </a:lnTo>
                  <a:lnTo>
                    <a:pt x="990" y="290"/>
                  </a:lnTo>
                  <a:lnTo>
                    <a:pt x="988" y="294"/>
                  </a:lnTo>
                  <a:lnTo>
                    <a:pt x="988" y="294"/>
                  </a:lnTo>
                  <a:lnTo>
                    <a:pt x="986" y="294"/>
                  </a:lnTo>
                  <a:lnTo>
                    <a:pt x="986" y="294"/>
                  </a:lnTo>
                  <a:lnTo>
                    <a:pt x="982" y="292"/>
                  </a:lnTo>
                  <a:lnTo>
                    <a:pt x="978" y="290"/>
                  </a:lnTo>
                  <a:lnTo>
                    <a:pt x="978" y="290"/>
                  </a:lnTo>
                  <a:lnTo>
                    <a:pt x="974" y="288"/>
                  </a:lnTo>
                  <a:lnTo>
                    <a:pt x="970" y="288"/>
                  </a:lnTo>
                  <a:lnTo>
                    <a:pt x="970" y="288"/>
                  </a:lnTo>
                  <a:lnTo>
                    <a:pt x="964" y="288"/>
                  </a:lnTo>
                  <a:lnTo>
                    <a:pt x="964" y="288"/>
                  </a:lnTo>
                  <a:lnTo>
                    <a:pt x="956" y="280"/>
                  </a:lnTo>
                  <a:lnTo>
                    <a:pt x="952" y="278"/>
                  </a:lnTo>
                  <a:lnTo>
                    <a:pt x="948" y="276"/>
                  </a:lnTo>
                  <a:lnTo>
                    <a:pt x="948" y="276"/>
                  </a:lnTo>
                  <a:lnTo>
                    <a:pt x="944" y="276"/>
                  </a:lnTo>
                  <a:lnTo>
                    <a:pt x="944" y="276"/>
                  </a:lnTo>
                  <a:lnTo>
                    <a:pt x="940" y="280"/>
                  </a:lnTo>
                  <a:lnTo>
                    <a:pt x="938" y="284"/>
                  </a:lnTo>
                  <a:lnTo>
                    <a:pt x="938" y="288"/>
                  </a:lnTo>
                  <a:lnTo>
                    <a:pt x="942" y="292"/>
                  </a:lnTo>
                  <a:lnTo>
                    <a:pt x="942" y="292"/>
                  </a:lnTo>
                  <a:lnTo>
                    <a:pt x="946" y="294"/>
                  </a:lnTo>
                  <a:lnTo>
                    <a:pt x="952" y="298"/>
                  </a:lnTo>
                  <a:lnTo>
                    <a:pt x="954" y="300"/>
                  </a:lnTo>
                  <a:lnTo>
                    <a:pt x="954" y="302"/>
                  </a:lnTo>
                  <a:lnTo>
                    <a:pt x="954" y="304"/>
                  </a:lnTo>
                  <a:lnTo>
                    <a:pt x="950" y="306"/>
                  </a:lnTo>
                  <a:lnTo>
                    <a:pt x="950" y="306"/>
                  </a:lnTo>
                  <a:lnTo>
                    <a:pt x="944" y="306"/>
                  </a:lnTo>
                  <a:lnTo>
                    <a:pt x="944" y="306"/>
                  </a:lnTo>
                  <a:lnTo>
                    <a:pt x="936" y="304"/>
                  </a:lnTo>
                  <a:lnTo>
                    <a:pt x="930" y="300"/>
                  </a:lnTo>
                  <a:lnTo>
                    <a:pt x="930" y="300"/>
                  </a:lnTo>
                  <a:lnTo>
                    <a:pt x="922" y="294"/>
                  </a:lnTo>
                  <a:lnTo>
                    <a:pt x="914" y="290"/>
                  </a:lnTo>
                  <a:lnTo>
                    <a:pt x="914" y="290"/>
                  </a:lnTo>
                  <a:lnTo>
                    <a:pt x="914" y="286"/>
                  </a:lnTo>
                  <a:lnTo>
                    <a:pt x="914" y="284"/>
                  </a:lnTo>
                  <a:lnTo>
                    <a:pt x="918" y="276"/>
                  </a:lnTo>
                  <a:lnTo>
                    <a:pt x="920" y="270"/>
                  </a:lnTo>
                  <a:lnTo>
                    <a:pt x="920" y="262"/>
                  </a:lnTo>
                  <a:lnTo>
                    <a:pt x="920" y="262"/>
                  </a:lnTo>
                  <a:lnTo>
                    <a:pt x="918" y="260"/>
                  </a:lnTo>
                  <a:lnTo>
                    <a:pt x="914" y="256"/>
                  </a:lnTo>
                  <a:lnTo>
                    <a:pt x="904" y="252"/>
                  </a:lnTo>
                  <a:lnTo>
                    <a:pt x="904" y="252"/>
                  </a:lnTo>
                  <a:lnTo>
                    <a:pt x="900" y="250"/>
                  </a:lnTo>
                  <a:lnTo>
                    <a:pt x="898" y="246"/>
                  </a:lnTo>
                  <a:lnTo>
                    <a:pt x="896" y="240"/>
                  </a:lnTo>
                  <a:lnTo>
                    <a:pt x="898" y="236"/>
                  </a:lnTo>
                  <a:lnTo>
                    <a:pt x="898" y="236"/>
                  </a:lnTo>
                  <a:lnTo>
                    <a:pt x="902" y="234"/>
                  </a:lnTo>
                  <a:lnTo>
                    <a:pt x="906" y="234"/>
                  </a:lnTo>
                  <a:lnTo>
                    <a:pt x="906" y="234"/>
                  </a:lnTo>
                  <a:lnTo>
                    <a:pt x="906" y="234"/>
                  </a:lnTo>
                  <a:lnTo>
                    <a:pt x="906" y="234"/>
                  </a:lnTo>
                  <a:lnTo>
                    <a:pt x="910" y="242"/>
                  </a:lnTo>
                  <a:lnTo>
                    <a:pt x="918" y="250"/>
                  </a:lnTo>
                  <a:lnTo>
                    <a:pt x="918" y="250"/>
                  </a:lnTo>
                  <a:lnTo>
                    <a:pt x="922" y="252"/>
                  </a:lnTo>
                  <a:lnTo>
                    <a:pt x="926" y="252"/>
                  </a:lnTo>
                  <a:lnTo>
                    <a:pt x="926" y="252"/>
                  </a:lnTo>
                  <a:lnTo>
                    <a:pt x="930" y="252"/>
                  </a:lnTo>
                  <a:lnTo>
                    <a:pt x="930" y="252"/>
                  </a:lnTo>
                  <a:lnTo>
                    <a:pt x="936" y="252"/>
                  </a:lnTo>
                  <a:lnTo>
                    <a:pt x="936" y="252"/>
                  </a:lnTo>
                  <a:lnTo>
                    <a:pt x="938" y="252"/>
                  </a:lnTo>
                  <a:lnTo>
                    <a:pt x="938" y="252"/>
                  </a:lnTo>
                  <a:lnTo>
                    <a:pt x="944" y="254"/>
                  </a:lnTo>
                  <a:lnTo>
                    <a:pt x="948" y="256"/>
                  </a:lnTo>
                  <a:lnTo>
                    <a:pt x="952" y="260"/>
                  </a:lnTo>
                  <a:lnTo>
                    <a:pt x="956" y="262"/>
                  </a:lnTo>
                  <a:lnTo>
                    <a:pt x="956" y="262"/>
                  </a:lnTo>
                  <a:lnTo>
                    <a:pt x="962" y="262"/>
                  </a:lnTo>
                  <a:lnTo>
                    <a:pt x="962" y="262"/>
                  </a:lnTo>
                  <a:lnTo>
                    <a:pt x="970" y="262"/>
                  </a:lnTo>
                  <a:lnTo>
                    <a:pt x="980" y="260"/>
                  </a:lnTo>
                  <a:lnTo>
                    <a:pt x="990" y="256"/>
                  </a:lnTo>
                  <a:lnTo>
                    <a:pt x="998" y="252"/>
                  </a:lnTo>
                  <a:lnTo>
                    <a:pt x="1006" y="248"/>
                  </a:lnTo>
                  <a:lnTo>
                    <a:pt x="1010" y="242"/>
                  </a:lnTo>
                  <a:lnTo>
                    <a:pt x="1010" y="236"/>
                  </a:lnTo>
                  <a:lnTo>
                    <a:pt x="1006" y="230"/>
                  </a:lnTo>
                  <a:lnTo>
                    <a:pt x="1006" y="230"/>
                  </a:lnTo>
                  <a:lnTo>
                    <a:pt x="996" y="220"/>
                  </a:lnTo>
                  <a:lnTo>
                    <a:pt x="992" y="216"/>
                  </a:lnTo>
                  <a:lnTo>
                    <a:pt x="990" y="208"/>
                  </a:lnTo>
                  <a:lnTo>
                    <a:pt x="990" y="208"/>
                  </a:lnTo>
                  <a:lnTo>
                    <a:pt x="972" y="206"/>
                  </a:lnTo>
                  <a:lnTo>
                    <a:pt x="962" y="202"/>
                  </a:lnTo>
                  <a:lnTo>
                    <a:pt x="956" y="198"/>
                  </a:lnTo>
                  <a:lnTo>
                    <a:pt x="956" y="198"/>
                  </a:lnTo>
                  <a:lnTo>
                    <a:pt x="952" y="192"/>
                  </a:lnTo>
                  <a:lnTo>
                    <a:pt x="950" y="186"/>
                  </a:lnTo>
                  <a:lnTo>
                    <a:pt x="946" y="182"/>
                  </a:lnTo>
                  <a:lnTo>
                    <a:pt x="942" y="180"/>
                  </a:lnTo>
                  <a:lnTo>
                    <a:pt x="942" y="180"/>
                  </a:lnTo>
                  <a:lnTo>
                    <a:pt x="934" y="182"/>
                  </a:lnTo>
                  <a:lnTo>
                    <a:pt x="934" y="182"/>
                  </a:lnTo>
                  <a:lnTo>
                    <a:pt x="924" y="184"/>
                  </a:lnTo>
                  <a:lnTo>
                    <a:pt x="912" y="186"/>
                  </a:lnTo>
                  <a:lnTo>
                    <a:pt x="912" y="186"/>
                  </a:lnTo>
                  <a:lnTo>
                    <a:pt x="906" y="184"/>
                  </a:lnTo>
                  <a:lnTo>
                    <a:pt x="904" y="182"/>
                  </a:lnTo>
                  <a:lnTo>
                    <a:pt x="902" y="178"/>
                  </a:lnTo>
                  <a:lnTo>
                    <a:pt x="902" y="178"/>
                  </a:lnTo>
                  <a:lnTo>
                    <a:pt x="904" y="172"/>
                  </a:lnTo>
                  <a:lnTo>
                    <a:pt x="904" y="168"/>
                  </a:lnTo>
                  <a:lnTo>
                    <a:pt x="904" y="166"/>
                  </a:lnTo>
                  <a:lnTo>
                    <a:pt x="900" y="162"/>
                  </a:lnTo>
                  <a:lnTo>
                    <a:pt x="900" y="162"/>
                  </a:lnTo>
                  <a:lnTo>
                    <a:pt x="890" y="158"/>
                  </a:lnTo>
                  <a:lnTo>
                    <a:pt x="880" y="154"/>
                  </a:lnTo>
                  <a:lnTo>
                    <a:pt x="880" y="154"/>
                  </a:lnTo>
                  <a:lnTo>
                    <a:pt x="876" y="150"/>
                  </a:lnTo>
                  <a:lnTo>
                    <a:pt x="872" y="146"/>
                  </a:lnTo>
                  <a:lnTo>
                    <a:pt x="868" y="142"/>
                  </a:lnTo>
                  <a:lnTo>
                    <a:pt x="862" y="138"/>
                  </a:lnTo>
                  <a:lnTo>
                    <a:pt x="862" y="138"/>
                  </a:lnTo>
                  <a:lnTo>
                    <a:pt x="856" y="136"/>
                  </a:lnTo>
                  <a:lnTo>
                    <a:pt x="856" y="136"/>
                  </a:lnTo>
                  <a:lnTo>
                    <a:pt x="846" y="138"/>
                  </a:lnTo>
                  <a:lnTo>
                    <a:pt x="836" y="142"/>
                  </a:lnTo>
                  <a:lnTo>
                    <a:pt x="826" y="144"/>
                  </a:lnTo>
                  <a:lnTo>
                    <a:pt x="818" y="146"/>
                  </a:lnTo>
                  <a:lnTo>
                    <a:pt x="818" y="146"/>
                  </a:lnTo>
                  <a:lnTo>
                    <a:pt x="818" y="146"/>
                  </a:lnTo>
                  <a:lnTo>
                    <a:pt x="818" y="146"/>
                  </a:lnTo>
                  <a:lnTo>
                    <a:pt x="814" y="146"/>
                  </a:lnTo>
                  <a:lnTo>
                    <a:pt x="812" y="144"/>
                  </a:lnTo>
                  <a:lnTo>
                    <a:pt x="810" y="142"/>
                  </a:lnTo>
                  <a:lnTo>
                    <a:pt x="806" y="142"/>
                  </a:lnTo>
                  <a:lnTo>
                    <a:pt x="806" y="142"/>
                  </a:lnTo>
                  <a:lnTo>
                    <a:pt x="806" y="142"/>
                  </a:lnTo>
                  <a:lnTo>
                    <a:pt x="806" y="142"/>
                  </a:lnTo>
                  <a:lnTo>
                    <a:pt x="800" y="142"/>
                  </a:lnTo>
                  <a:lnTo>
                    <a:pt x="796" y="144"/>
                  </a:lnTo>
                  <a:lnTo>
                    <a:pt x="786" y="150"/>
                  </a:lnTo>
                  <a:lnTo>
                    <a:pt x="778" y="158"/>
                  </a:lnTo>
                  <a:lnTo>
                    <a:pt x="768" y="164"/>
                  </a:lnTo>
                  <a:lnTo>
                    <a:pt x="768" y="164"/>
                  </a:lnTo>
                  <a:lnTo>
                    <a:pt x="752" y="168"/>
                  </a:lnTo>
                  <a:lnTo>
                    <a:pt x="738" y="170"/>
                  </a:lnTo>
                  <a:lnTo>
                    <a:pt x="738" y="170"/>
                  </a:lnTo>
                  <a:lnTo>
                    <a:pt x="736" y="170"/>
                  </a:lnTo>
                  <a:lnTo>
                    <a:pt x="736" y="170"/>
                  </a:lnTo>
                  <a:lnTo>
                    <a:pt x="732" y="170"/>
                  </a:lnTo>
                  <a:lnTo>
                    <a:pt x="728" y="168"/>
                  </a:lnTo>
                  <a:lnTo>
                    <a:pt x="728" y="168"/>
                  </a:lnTo>
                  <a:lnTo>
                    <a:pt x="718" y="166"/>
                  </a:lnTo>
                  <a:lnTo>
                    <a:pt x="718" y="166"/>
                  </a:lnTo>
                  <a:lnTo>
                    <a:pt x="716" y="166"/>
                  </a:lnTo>
                  <a:lnTo>
                    <a:pt x="716" y="166"/>
                  </a:lnTo>
                  <a:lnTo>
                    <a:pt x="710" y="168"/>
                  </a:lnTo>
                  <a:lnTo>
                    <a:pt x="706" y="174"/>
                  </a:lnTo>
                  <a:lnTo>
                    <a:pt x="704" y="178"/>
                  </a:lnTo>
                  <a:lnTo>
                    <a:pt x="700" y="182"/>
                  </a:lnTo>
                  <a:lnTo>
                    <a:pt x="700" y="182"/>
                  </a:lnTo>
                  <a:lnTo>
                    <a:pt x="694" y="186"/>
                  </a:lnTo>
                  <a:lnTo>
                    <a:pt x="688" y="186"/>
                  </a:lnTo>
                  <a:lnTo>
                    <a:pt x="688" y="186"/>
                  </a:lnTo>
                  <a:lnTo>
                    <a:pt x="684" y="186"/>
                  </a:lnTo>
                  <a:lnTo>
                    <a:pt x="684" y="186"/>
                  </a:lnTo>
                  <a:lnTo>
                    <a:pt x="678" y="184"/>
                  </a:lnTo>
                  <a:lnTo>
                    <a:pt x="678" y="184"/>
                  </a:lnTo>
                  <a:lnTo>
                    <a:pt x="674" y="184"/>
                  </a:lnTo>
                  <a:lnTo>
                    <a:pt x="674" y="184"/>
                  </a:lnTo>
                  <a:lnTo>
                    <a:pt x="672" y="198"/>
                  </a:lnTo>
                  <a:lnTo>
                    <a:pt x="670" y="210"/>
                  </a:lnTo>
                  <a:lnTo>
                    <a:pt x="666" y="216"/>
                  </a:lnTo>
                  <a:lnTo>
                    <a:pt x="662" y="220"/>
                  </a:lnTo>
                  <a:lnTo>
                    <a:pt x="656" y="224"/>
                  </a:lnTo>
                  <a:lnTo>
                    <a:pt x="648" y="224"/>
                  </a:lnTo>
                  <a:lnTo>
                    <a:pt x="648" y="224"/>
                  </a:lnTo>
                  <a:lnTo>
                    <a:pt x="646" y="224"/>
                  </a:lnTo>
                  <a:lnTo>
                    <a:pt x="646" y="224"/>
                  </a:lnTo>
                  <a:lnTo>
                    <a:pt x="642" y="234"/>
                  </a:lnTo>
                  <a:lnTo>
                    <a:pt x="640" y="238"/>
                  </a:lnTo>
                  <a:lnTo>
                    <a:pt x="636" y="244"/>
                  </a:lnTo>
                  <a:lnTo>
                    <a:pt x="636" y="244"/>
                  </a:lnTo>
                  <a:lnTo>
                    <a:pt x="620" y="256"/>
                  </a:lnTo>
                  <a:lnTo>
                    <a:pt x="604" y="268"/>
                  </a:lnTo>
                  <a:lnTo>
                    <a:pt x="604" y="268"/>
                  </a:lnTo>
                  <a:lnTo>
                    <a:pt x="578" y="284"/>
                  </a:lnTo>
                  <a:lnTo>
                    <a:pt x="554" y="300"/>
                  </a:lnTo>
                  <a:lnTo>
                    <a:pt x="554" y="300"/>
                  </a:lnTo>
                  <a:lnTo>
                    <a:pt x="542" y="308"/>
                  </a:lnTo>
                  <a:lnTo>
                    <a:pt x="528" y="314"/>
                  </a:lnTo>
                  <a:lnTo>
                    <a:pt x="514" y="322"/>
                  </a:lnTo>
                  <a:lnTo>
                    <a:pt x="510" y="326"/>
                  </a:lnTo>
                  <a:lnTo>
                    <a:pt x="508" y="330"/>
                  </a:lnTo>
                  <a:lnTo>
                    <a:pt x="508" y="330"/>
                  </a:lnTo>
                  <a:lnTo>
                    <a:pt x="506" y="336"/>
                  </a:lnTo>
                  <a:lnTo>
                    <a:pt x="506" y="342"/>
                  </a:lnTo>
                  <a:lnTo>
                    <a:pt x="508" y="346"/>
                  </a:lnTo>
                  <a:lnTo>
                    <a:pt x="508" y="352"/>
                  </a:lnTo>
                  <a:lnTo>
                    <a:pt x="508" y="352"/>
                  </a:lnTo>
                  <a:lnTo>
                    <a:pt x="504" y="358"/>
                  </a:lnTo>
                  <a:lnTo>
                    <a:pt x="502" y="364"/>
                  </a:lnTo>
                  <a:lnTo>
                    <a:pt x="498" y="368"/>
                  </a:lnTo>
                  <a:lnTo>
                    <a:pt x="496" y="374"/>
                  </a:lnTo>
                  <a:lnTo>
                    <a:pt x="496" y="374"/>
                  </a:lnTo>
                  <a:lnTo>
                    <a:pt x="498" y="378"/>
                  </a:lnTo>
                  <a:lnTo>
                    <a:pt x="502" y="380"/>
                  </a:lnTo>
                  <a:lnTo>
                    <a:pt x="506" y="384"/>
                  </a:lnTo>
                  <a:lnTo>
                    <a:pt x="508" y="388"/>
                  </a:lnTo>
                  <a:lnTo>
                    <a:pt x="508" y="388"/>
                  </a:lnTo>
                  <a:lnTo>
                    <a:pt x="506" y="392"/>
                  </a:lnTo>
                  <a:lnTo>
                    <a:pt x="504" y="398"/>
                  </a:lnTo>
                  <a:lnTo>
                    <a:pt x="502" y="402"/>
                  </a:lnTo>
                  <a:lnTo>
                    <a:pt x="502" y="408"/>
                  </a:lnTo>
                  <a:lnTo>
                    <a:pt x="502" y="408"/>
                  </a:lnTo>
                  <a:lnTo>
                    <a:pt x="506" y="412"/>
                  </a:lnTo>
                  <a:lnTo>
                    <a:pt x="510" y="418"/>
                  </a:lnTo>
                  <a:lnTo>
                    <a:pt x="514" y="420"/>
                  </a:lnTo>
                  <a:lnTo>
                    <a:pt x="520" y="422"/>
                  </a:lnTo>
                  <a:lnTo>
                    <a:pt x="520" y="422"/>
                  </a:lnTo>
                  <a:lnTo>
                    <a:pt x="520" y="422"/>
                  </a:lnTo>
                  <a:lnTo>
                    <a:pt x="520" y="422"/>
                  </a:lnTo>
                  <a:lnTo>
                    <a:pt x="528" y="420"/>
                  </a:lnTo>
                  <a:lnTo>
                    <a:pt x="536" y="416"/>
                  </a:lnTo>
                  <a:lnTo>
                    <a:pt x="550" y="406"/>
                  </a:lnTo>
                  <a:lnTo>
                    <a:pt x="550" y="406"/>
                  </a:lnTo>
                  <a:lnTo>
                    <a:pt x="560" y="398"/>
                  </a:lnTo>
                  <a:lnTo>
                    <a:pt x="566" y="394"/>
                  </a:lnTo>
                  <a:lnTo>
                    <a:pt x="572" y="392"/>
                  </a:lnTo>
                  <a:lnTo>
                    <a:pt x="572" y="392"/>
                  </a:lnTo>
                  <a:lnTo>
                    <a:pt x="574" y="392"/>
                  </a:lnTo>
                  <a:lnTo>
                    <a:pt x="574" y="392"/>
                  </a:lnTo>
                  <a:lnTo>
                    <a:pt x="578" y="396"/>
                  </a:lnTo>
                  <a:lnTo>
                    <a:pt x="578" y="400"/>
                  </a:lnTo>
                  <a:lnTo>
                    <a:pt x="578" y="406"/>
                  </a:lnTo>
                  <a:lnTo>
                    <a:pt x="576" y="410"/>
                  </a:lnTo>
                  <a:lnTo>
                    <a:pt x="576" y="410"/>
                  </a:lnTo>
                  <a:lnTo>
                    <a:pt x="570" y="414"/>
                  </a:lnTo>
                  <a:lnTo>
                    <a:pt x="568" y="416"/>
                  </a:lnTo>
                  <a:lnTo>
                    <a:pt x="570" y="420"/>
                  </a:lnTo>
                  <a:lnTo>
                    <a:pt x="570" y="420"/>
                  </a:lnTo>
                  <a:lnTo>
                    <a:pt x="570" y="422"/>
                  </a:lnTo>
                  <a:lnTo>
                    <a:pt x="574" y="424"/>
                  </a:lnTo>
                  <a:lnTo>
                    <a:pt x="578" y="426"/>
                  </a:lnTo>
                  <a:lnTo>
                    <a:pt x="578" y="426"/>
                  </a:lnTo>
                  <a:lnTo>
                    <a:pt x="582" y="430"/>
                  </a:lnTo>
                  <a:lnTo>
                    <a:pt x="584" y="434"/>
                  </a:lnTo>
                  <a:lnTo>
                    <a:pt x="582" y="438"/>
                  </a:lnTo>
                  <a:lnTo>
                    <a:pt x="582" y="444"/>
                  </a:lnTo>
                  <a:lnTo>
                    <a:pt x="582" y="444"/>
                  </a:lnTo>
                  <a:lnTo>
                    <a:pt x="586" y="446"/>
                  </a:lnTo>
                  <a:lnTo>
                    <a:pt x="588" y="450"/>
                  </a:lnTo>
                  <a:lnTo>
                    <a:pt x="588" y="450"/>
                  </a:lnTo>
                  <a:lnTo>
                    <a:pt x="588" y="456"/>
                  </a:lnTo>
                  <a:lnTo>
                    <a:pt x="586" y="462"/>
                  </a:lnTo>
                  <a:lnTo>
                    <a:pt x="586" y="462"/>
                  </a:lnTo>
                  <a:lnTo>
                    <a:pt x="588" y="468"/>
                  </a:lnTo>
                  <a:lnTo>
                    <a:pt x="588" y="470"/>
                  </a:lnTo>
                  <a:lnTo>
                    <a:pt x="592" y="470"/>
                  </a:lnTo>
                  <a:lnTo>
                    <a:pt x="592" y="470"/>
                  </a:lnTo>
                  <a:lnTo>
                    <a:pt x="600" y="468"/>
                  </a:lnTo>
                  <a:lnTo>
                    <a:pt x="600" y="468"/>
                  </a:lnTo>
                  <a:lnTo>
                    <a:pt x="606" y="466"/>
                  </a:lnTo>
                  <a:lnTo>
                    <a:pt x="610" y="464"/>
                  </a:lnTo>
                  <a:lnTo>
                    <a:pt x="616" y="456"/>
                  </a:lnTo>
                  <a:lnTo>
                    <a:pt x="616" y="456"/>
                  </a:lnTo>
                  <a:lnTo>
                    <a:pt x="622" y="454"/>
                  </a:lnTo>
                  <a:lnTo>
                    <a:pt x="626" y="452"/>
                  </a:lnTo>
                  <a:lnTo>
                    <a:pt x="636" y="450"/>
                  </a:lnTo>
                  <a:lnTo>
                    <a:pt x="636" y="450"/>
                  </a:lnTo>
                  <a:lnTo>
                    <a:pt x="642" y="448"/>
                  </a:lnTo>
                  <a:lnTo>
                    <a:pt x="644" y="444"/>
                  </a:lnTo>
                  <a:lnTo>
                    <a:pt x="644" y="440"/>
                  </a:lnTo>
                  <a:lnTo>
                    <a:pt x="644" y="434"/>
                  </a:lnTo>
                  <a:lnTo>
                    <a:pt x="642" y="424"/>
                  </a:lnTo>
                  <a:lnTo>
                    <a:pt x="644" y="418"/>
                  </a:lnTo>
                  <a:lnTo>
                    <a:pt x="646" y="414"/>
                  </a:lnTo>
                  <a:lnTo>
                    <a:pt x="646" y="414"/>
                  </a:lnTo>
                  <a:lnTo>
                    <a:pt x="650" y="410"/>
                  </a:lnTo>
                  <a:lnTo>
                    <a:pt x="656" y="406"/>
                  </a:lnTo>
                  <a:lnTo>
                    <a:pt x="666" y="400"/>
                  </a:lnTo>
                  <a:lnTo>
                    <a:pt x="668" y="396"/>
                  </a:lnTo>
                  <a:lnTo>
                    <a:pt x="670" y="394"/>
                  </a:lnTo>
                  <a:lnTo>
                    <a:pt x="666" y="390"/>
                  </a:lnTo>
                  <a:lnTo>
                    <a:pt x="658" y="386"/>
                  </a:lnTo>
                  <a:lnTo>
                    <a:pt x="658" y="386"/>
                  </a:lnTo>
                  <a:lnTo>
                    <a:pt x="662" y="382"/>
                  </a:lnTo>
                  <a:lnTo>
                    <a:pt x="666" y="382"/>
                  </a:lnTo>
                  <a:lnTo>
                    <a:pt x="666" y="382"/>
                  </a:lnTo>
                  <a:lnTo>
                    <a:pt x="672" y="382"/>
                  </a:lnTo>
                  <a:lnTo>
                    <a:pt x="672" y="382"/>
                  </a:lnTo>
                  <a:lnTo>
                    <a:pt x="678" y="384"/>
                  </a:lnTo>
                  <a:lnTo>
                    <a:pt x="678" y="384"/>
                  </a:lnTo>
                  <a:lnTo>
                    <a:pt x="682" y="382"/>
                  </a:lnTo>
                  <a:lnTo>
                    <a:pt x="686" y="380"/>
                  </a:lnTo>
                  <a:lnTo>
                    <a:pt x="686" y="380"/>
                  </a:lnTo>
                  <a:lnTo>
                    <a:pt x="686" y="378"/>
                  </a:lnTo>
                  <a:lnTo>
                    <a:pt x="686" y="374"/>
                  </a:lnTo>
                  <a:lnTo>
                    <a:pt x="682" y="370"/>
                  </a:lnTo>
                  <a:lnTo>
                    <a:pt x="670" y="362"/>
                  </a:lnTo>
                  <a:lnTo>
                    <a:pt x="670" y="362"/>
                  </a:lnTo>
                  <a:lnTo>
                    <a:pt x="666" y="358"/>
                  </a:lnTo>
                  <a:lnTo>
                    <a:pt x="664" y="354"/>
                  </a:lnTo>
                  <a:lnTo>
                    <a:pt x="664" y="348"/>
                  </a:lnTo>
                  <a:lnTo>
                    <a:pt x="668" y="342"/>
                  </a:lnTo>
                  <a:lnTo>
                    <a:pt x="668" y="342"/>
                  </a:lnTo>
                  <a:lnTo>
                    <a:pt x="674" y="330"/>
                  </a:lnTo>
                  <a:lnTo>
                    <a:pt x="678" y="318"/>
                  </a:lnTo>
                  <a:lnTo>
                    <a:pt x="678" y="318"/>
                  </a:lnTo>
                  <a:lnTo>
                    <a:pt x="692" y="314"/>
                  </a:lnTo>
                  <a:lnTo>
                    <a:pt x="704" y="310"/>
                  </a:lnTo>
                  <a:lnTo>
                    <a:pt x="704" y="310"/>
                  </a:lnTo>
                  <a:lnTo>
                    <a:pt x="712" y="308"/>
                  </a:lnTo>
                  <a:lnTo>
                    <a:pt x="716" y="304"/>
                  </a:lnTo>
                  <a:lnTo>
                    <a:pt x="722" y="294"/>
                  </a:lnTo>
                  <a:lnTo>
                    <a:pt x="722" y="294"/>
                  </a:lnTo>
                  <a:lnTo>
                    <a:pt x="736" y="276"/>
                  </a:lnTo>
                  <a:lnTo>
                    <a:pt x="754" y="260"/>
                  </a:lnTo>
                  <a:lnTo>
                    <a:pt x="754" y="260"/>
                  </a:lnTo>
                  <a:lnTo>
                    <a:pt x="762" y="258"/>
                  </a:lnTo>
                  <a:lnTo>
                    <a:pt x="770" y="256"/>
                  </a:lnTo>
                  <a:lnTo>
                    <a:pt x="770" y="256"/>
                  </a:lnTo>
                  <a:lnTo>
                    <a:pt x="778" y="258"/>
                  </a:lnTo>
                  <a:lnTo>
                    <a:pt x="784" y="262"/>
                  </a:lnTo>
                  <a:lnTo>
                    <a:pt x="786" y="266"/>
                  </a:lnTo>
                  <a:lnTo>
                    <a:pt x="786" y="270"/>
                  </a:lnTo>
                  <a:lnTo>
                    <a:pt x="786" y="274"/>
                  </a:lnTo>
                  <a:lnTo>
                    <a:pt x="786" y="274"/>
                  </a:lnTo>
                  <a:lnTo>
                    <a:pt x="780" y="280"/>
                  </a:lnTo>
                  <a:lnTo>
                    <a:pt x="774" y="286"/>
                  </a:lnTo>
                  <a:lnTo>
                    <a:pt x="758" y="294"/>
                  </a:lnTo>
                  <a:lnTo>
                    <a:pt x="742" y="302"/>
                  </a:lnTo>
                  <a:lnTo>
                    <a:pt x="734" y="306"/>
                  </a:lnTo>
                  <a:lnTo>
                    <a:pt x="728" y="312"/>
                  </a:lnTo>
                  <a:lnTo>
                    <a:pt x="728" y="312"/>
                  </a:lnTo>
                  <a:lnTo>
                    <a:pt x="726" y="316"/>
                  </a:lnTo>
                  <a:lnTo>
                    <a:pt x="724" y="322"/>
                  </a:lnTo>
                  <a:lnTo>
                    <a:pt x="724" y="334"/>
                  </a:lnTo>
                  <a:lnTo>
                    <a:pt x="724" y="334"/>
                  </a:lnTo>
                  <a:lnTo>
                    <a:pt x="722" y="346"/>
                  </a:lnTo>
                  <a:lnTo>
                    <a:pt x="718" y="356"/>
                  </a:lnTo>
                  <a:lnTo>
                    <a:pt x="718" y="356"/>
                  </a:lnTo>
                  <a:lnTo>
                    <a:pt x="714" y="366"/>
                  </a:lnTo>
                  <a:lnTo>
                    <a:pt x="712" y="372"/>
                  </a:lnTo>
                  <a:lnTo>
                    <a:pt x="714" y="376"/>
                  </a:lnTo>
                  <a:lnTo>
                    <a:pt x="714" y="376"/>
                  </a:lnTo>
                  <a:lnTo>
                    <a:pt x="720" y="378"/>
                  </a:lnTo>
                  <a:lnTo>
                    <a:pt x="726" y="380"/>
                  </a:lnTo>
                  <a:lnTo>
                    <a:pt x="738" y="382"/>
                  </a:lnTo>
                  <a:lnTo>
                    <a:pt x="738" y="382"/>
                  </a:lnTo>
                  <a:lnTo>
                    <a:pt x="748" y="384"/>
                  </a:lnTo>
                  <a:lnTo>
                    <a:pt x="748" y="384"/>
                  </a:lnTo>
                  <a:lnTo>
                    <a:pt x="752" y="384"/>
                  </a:lnTo>
                  <a:lnTo>
                    <a:pt x="758" y="382"/>
                  </a:lnTo>
                  <a:lnTo>
                    <a:pt x="758" y="382"/>
                  </a:lnTo>
                  <a:lnTo>
                    <a:pt x="770" y="376"/>
                  </a:lnTo>
                  <a:lnTo>
                    <a:pt x="782" y="372"/>
                  </a:lnTo>
                  <a:lnTo>
                    <a:pt x="782" y="372"/>
                  </a:lnTo>
                  <a:lnTo>
                    <a:pt x="790" y="370"/>
                  </a:lnTo>
                  <a:lnTo>
                    <a:pt x="798" y="368"/>
                  </a:lnTo>
                  <a:lnTo>
                    <a:pt x="798" y="368"/>
                  </a:lnTo>
                  <a:lnTo>
                    <a:pt x="804" y="370"/>
                  </a:lnTo>
                  <a:lnTo>
                    <a:pt x="806" y="370"/>
                  </a:lnTo>
                  <a:lnTo>
                    <a:pt x="806" y="370"/>
                  </a:lnTo>
                  <a:lnTo>
                    <a:pt x="810" y="374"/>
                  </a:lnTo>
                  <a:lnTo>
                    <a:pt x="810" y="380"/>
                  </a:lnTo>
                  <a:lnTo>
                    <a:pt x="810" y="392"/>
                  </a:lnTo>
                  <a:lnTo>
                    <a:pt x="810" y="392"/>
                  </a:lnTo>
                  <a:lnTo>
                    <a:pt x="806" y="392"/>
                  </a:lnTo>
                  <a:lnTo>
                    <a:pt x="806" y="392"/>
                  </a:lnTo>
                  <a:lnTo>
                    <a:pt x="790" y="390"/>
                  </a:lnTo>
                  <a:lnTo>
                    <a:pt x="790" y="390"/>
                  </a:lnTo>
                  <a:lnTo>
                    <a:pt x="772" y="388"/>
                  </a:lnTo>
                  <a:lnTo>
                    <a:pt x="772" y="388"/>
                  </a:lnTo>
                  <a:lnTo>
                    <a:pt x="762" y="388"/>
                  </a:lnTo>
                  <a:lnTo>
                    <a:pt x="762" y="388"/>
                  </a:lnTo>
                  <a:lnTo>
                    <a:pt x="754" y="390"/>
                  </a:lnTo>
                  <a:lnTo>
                    <a:pt x="748" y="394"/>
                  </a:lnTo>
                  <a:lnTo>
                    <a:pt x="746" y="398"/>
                  </a:lnTo>
                  <a:lnTo>
                    <a:pt x="746" y="402"/>
                  </a:lnTo>
                  <a:lnTo>
                    <a:pt x="746" y="412"/>
                  </a:lnTo>
                  <a:lnTo>
                    <a:pt x="748" y="422"/>
                  </a:lnTo>
                  <a:lnTo>
                    <a:pt x="748" y="422"/>
                  </a:lnTo>
                  <a:lnTo>
                    <a:pt x="748" y="428"/>
                  </a:lnTo>
                  <a:lnTo>
                    <a:pt x="748" y="434"/>
                  </a:lnTo>
                  <a:lnTo>
                    <a:pt x="744" y="438"/>
                  </a:lnTo>
                  <a:lnTo>
                    <a:pt x="740" y="440"/>
                  </a:lnTo>
                  <a:lnTo>
                    <a:pt x="736" y="440"/>
                  </a:lnTo>
                  <a:lnTo>
                    <a:pt x="736" y="440"/>
                  </a:lnTo>
                  <a:lnTo>
                    <a:pt x="736" y="440"/>
                  </a:lnTo>
                  <a:lnTo>
                    <a:pt x="736" y="440"/>
                  </a:lnTo>
                  <a:lnTo>
                    <a:pt x="734" y="440"/>
                  </a:lnTo>
                  <a:lnTo>
                    <a:pt x="732" y="438"/>
                  </a:lnTo>
                  <a:lnTo>
                    <a:pt x="730" y="434"/>
                  </a:lnTo>
                  <a:lnTo>
                    <a:pt x="730" y="428"/>
                  </a:lnTo>
                  <a:lnTo>
                    <a:pt x="728" y="424"/>
                  </a:lnTo>
                  <a:lnTo>
                    <a:pt x="728" y="424"/>
                  </a:lnTo>
                  <a:lnTo>
                    <a:pt x="724" y="420"/>
                  </a:lnTo>
                  <a:lnTo>
                    <a:pt x="720" y="420"/>
                  </a:lnTo>
                  <a:lnTo>
                    <a:pt x="720" y="420"/>
                  </a:lnTo>
                  <a:lnTo>
                    <a:pt x="714" y="420"/>
                  </a:lnTo>
                  <a:lnTo>
                    <a:pt x="708" y="424"/>
                  </a:lnTo>
                  <a:lnTo>
                    <a:pt x="708" y="424"/>
                  </a:lnTo>
                  <a:lnTo>
                    <a:pt x="704" y="428"/>
                  </a:lnTo>
                  <a:lnTo>
                    <a:pt x="700" y="432"/>
                  </a:lnTo>
                  <a:lnTo>
                    <a:pt x="700" y="432"/>
                  </a:lnTo>
                  <a:lnTo>
                    <a:pt x="694" y="436"/>
                  </a:lnTo>
                  <a:lnTo>
                    <a:pt x="692" y="438"/>
                  </a:lnTo>
                  <a:lnTo>
                    <a:pt x="690" y="440"/>
                  </a:lnTo>
                  <a:lnTo>
                    <a:pt x="690" y="440"/>
                  </a:lnTo>
                  <a:lnTo>
                    <a:pt x="690" y="442"/>
                  </a:lnTo>
                  <a:lnTo>
                    <a:pt x="690" y="444"/>
                  </a:lnTo>
                  <a:lnTo>
                    <a:pt x="694" y="448"/>
                  </a:lnTo>
                  <a:lnTo>
                    <a:pt x="694" y="448"/>
                  </a:lnTo>
                  <a:lnTo>
                    <a:pt x="694" y="458"/>
                  </a:lnTo>
                  <a:lnTo>
                    <a:pt x="694" y="458"/>
                  </a:lnTo>
                  <a:lnTo>
                    <a:pt x="692" y="468"/>
                  </a:lnTo>
                  <a:lnTo>
                    <a:pt x="692" y="472"/>
                  </a:lnTo>
                  <a:lnTo>
                    <a:pt x="690" y="476"/>
                  </a:lnTo>
                  <a:lnTo>
                    <a:pt x="690" y="476"/>
                  </a:lnTo>
                  <a:lnTo>
                    <a:pt x="684" y="480"/>
                  </a:lnTo>
                  <a:lnTo>
                    <a:pt x="680" y="480"/>
                  </a:lnTo>
                  <a:lnTo>
                    <a:pt x="680" y="480"/>
                  </a:lnTo>
                  <a:lnTo>
                    <a:pt x="678" y="480"/>
                  </a:lnTo>
                  <a:lnTo>
                    <a:pt x="678" y="480"/>
                  </a:lnTo>
                  <a:lnTo>
                    <a:pt x="678" y="480"/>
                  </a:lnTo>
                  <a:lnTo>
                    <a:pt x="678" y="480"/>
                  </a:lnTo>
                  <a:lnTo>
                    <a:pt x="670" y="482"/>
                  </a:lnTo>
                  <a:lnTo>
                    <a:pt x="670" y="482"/>
                  </a:lnTo>
                  <a:lnTo>
                    <a:pt x="666" y="484"/>
                  </a:lnTo>
                  <a:lnTo>
                    <a:pt x="664" y="488"/>
                  </a:lnTo>
                  <a:lnTo>
                    <a:pt x="660" y="498"/>
                  </a:lnTo>
                  <a:lnTo>
                    <a:pt x="660" y="498"/>
                  </a:lnTo>
                  <a:lnTo>
                    <a:pt x="654" y="496"/>
                  </a:lnTo>
                  <a:lnTo>
                    <a:pt x="648" y="492"/>
                  </a:lnTo>
                  <a:lnTo>
                    <a:pt x="648" y="492"/>
                  </a:lnTo>
                  <a:lnTo>
                    <a:pt x="646" y="490"/>
                  </a:lnTo>
                  <a:lnTo>
                    <a:pt x="646" y="488"/>
                  </a:lnTo>
                  <a:lnTo>
                    <a:pt x="648" y="482"/>
                  </a:lnTo>
                  <a:lnTo>
                    <a:pt x="648" y="482"/>
                  </a:lnTo>
                  <a:lnTo>
                    <a:pt x="648" y="476"/>
                  </a:lnTo>
                  <a:lnTo>
                    <a:pt x="646" y="474"/>
                  </a:lnTo>
                  <a:lnTo>
                    <a:pt x="644" y="472"/>
                  </a:lnTo>
                  <a:lnTo>
                    <a:pt x="640" y="472"/>
                  </a:lnTo>
                  <a:lnTo>
                    <a:pt x="640" y="472"/>
                  </a:lnTo>
                  <a:lnTo>
                    <a:pt x="632" y="472"/>
                  </a:lnTo>
                  <a:lnTo>
                    <a:pt x="632" y="472"/>
                  </a:lnTo>
                  <a:lnTo>
                    <a:pt x="626" y="474"/>
                  </a:lnTo>
                  <a:lnTo>
                    <a:pt x="622" y="478"/>
                  </a:lnTo>
                  <a:lnTo>
                    <a:pt x="612" y="486"/>
                  </a:lnTo>
                  <a:lnTo>
                    <a:pt x="602" y="496"/>
                  </a:lnTo>
                  <a:lnTo>
                    <a:pt x="596" y="498"/>
                  </a:lnTo>
                  <a:lnTo>
                    <a:pt x="588" y="500"/>
                  </a:lnTo>
                  <a:lnTo>
                    <a:pt x="588" y="500"/>
                  </a:lnTo>
                  <a:lnTo>
                    <a:pt x="584" y="492"/>
                  </a:lnTo>
                  <a:lnTo>
                    <a:pt x="576" y="490"/>
                  </a:lnTo>
                  <a:lnTo>
                    <a:pt x="576" y="490"/>
                  </a:lnTo>
                  <a:lnTo>
                    <a:pt x="572" y="490"/>
                  </a:lnTo>
                  <a:lnTo>
                    <a:pt x="566" y="492"/>
                  </a:lnTo>
                  <a:lnTo>
                    <a:pt x="554" y="502"/>
                  </a:lnTo>
                  <a:lnTo>
                    <a:pt x="554" y="502"/>
                  </a:lnTo>
                  <a:lnTo>
                    <a:pt x="546" y="496"/>
                  </a:lnTo>
                  <a:lnTo>
                    <a:pt x="538" y="490"/>
                  </a:lnTo>
                  <a:lnTo>
                    <a:pt x="536" y="484"/>
                  </a:lnTo>
                  <a:lnTo>
                    <a:pt x="536" y="480"/>
                  </a:lnTo>
                  <a:lnTo>
                    <a:pt x="538" y="476"/>
                  </a:lnTo>
                  <a:lnTo>
                    <a:pt x="542" y="472"/>
                  </a:lnTo>
                  <a:lnTo>
                    <a:pt x="542" y="472"/>
                  </a:lnTo>
                  <a:lnTo>
                    <a:pt x="546" y="468"/>
                  </a:lnTo>
                  <a:lnTo>
                    <a:pt x="550" y="464"/>
                  </a:lnTo>
                  <a:lnTo>
                    <a:pt x="550" y="464"/>
                  </a:lnTo>
                  <a:lnTo>
                    <a:pt x="552" y="462"/>
                  </a:lnTo>
                  <a:lnTo>
                    <a:pt x="552" y="460"/>
                  </a:lnTo>
                  <a:lnTo>
                    <a:pt x="550" y="456"/>
                  </a:lnTo>
                  <a:lnTo>
                    <a:pt x="552" y="454"/>
                  </a:lnTo>
                  <a:lnTo>
                    <a:pt x="552" y="454"/>
                  </a:lnTo>
                  <a:lnTo>
                    <a:pt x="558" y="446"/>
                  </a:lnTo>
                  <a:lnTo>
                    <a:pt x="560" y="442"/>
                  </a:lnTo>
                  <a:lnTo>
                    <a:pt x="562" y="436"/>
                  </a:lnTo>
                  <a:lnTo>
                    <a:pt x="562" y="436"/>
                  </a:lnTo>
                  <a:lnTo>
                    <a:pt x="562" y="430"/>
                  </a:lnTo>
                  <a:lnTo>
                    <a:pt x="562" y="424"/>
                  </a:lnTo>
                  <a:lnTo>
                    <a:pt x="558" y="420"/>
                  </a:lnTo>
                  <a:lnTo>
                    <a:pt x="554" y="420"/>
                  </a:lnTo>
                  <a:lnTo>
                    <a:pt x="554" y="420"/>
                  </a:lnTo>
                  <a:lnTo>
                    <a:pt x="544" y="422"/>
                  </a:lnTo>
                  <a:lnTo>
                    <a:pt x="532" y="430"/>
                  </a:lnTo>
                  <a:lnTo>
                    <a:pt x="532" y="430"/>
                  </a:lnTo>
                  <a:lnTo>
                    <a:pt x="520" y="438"/>
                  </a:lnTo>
                  <a:lnTo>
                    <a:pt x="516" y="444"/>
                  </a:lnTo>
                  <a:lnTo>
                    <a:pt x="512" y="450"/>
                  </a:lnTo>
                  <a:lnTo>
                    <a:pt x="512" y="450"/>
                  </a:lnTo>
                  <a:lnTo>
                    <a:pt x="514" y="456"/>
                  </a:lnTo>
                  <a:lnTo>
                    <a:pt x="516" y="462"/>
                  </a:lnTo>
                  <a:lnTo>
                    <a:pt x="520" y="468"/>
                  </a:lnTo>
                  <a:lnTo>
                    <a:pt x="522" y="474"/>
                  </a:lnTo>
                  <a:lnTo>
                    <a:pt x="522" y="474"/>
                  </a:lnTo>
                  <a:lnTo>
                    <a:pt x="522" y="484"/>
                  </a:lnTo>
                  <a:lnTo>
                    <a:pt x="518" y="496"/>
                  </a:lnTo>
                  <a:lnTo>
                    <a:pt x="514" y="500"/>
                  </a:lnTo>
                  <a:lnTo>
                    <a:pt x="510" y="502"/>
                  </a:lnTo>
                  <a:lnTo>
                    <a:pt x="504" y="504"/>
                  </a:lnTo>
                  <a:lnTo>
                    <a:pt x="496" y="506"/>
                  </a:lnTo>
                  <a:lnTo>
                    <a:pt x="496" y="506"/>
                  </a:lnTo>
                  <a:lnTo>
                    <a:pt x="494" y="506"/>
                  </a:lnTo>
                  <a:lnTo>
                    <a:pt x="494" y="506"/>
                  </a:lnTo>
                  <a:lnTo>
                    <a:pt x="480" y="504"/>
                  </a:lnTo>
                  <a:lnTo>
                    <a:pt x="480" y="504"/>
                  </a:lnTo>
                  <a:lnTo>
                    <a:pt x="474" y="504"/>
                  </a:lnTo>
                  <a:lnTo>
                    <a:pt x="468" y="508"/>
                  </a:lnTo>
                  <a:lnTo>
                    <a:pt x="468" y="508"/>
                  </a:lnTo>
                  <a:lnTo>
                    <a:pt x="464" y="512"/>
                  </a:lnTo>
                  <a:lnTo>
                    <a:pt x="462" y="516"/>
                  </a:lnTo>
                  <a:lnTo>
                    <a:pt x="460" y="522"/>
                  </a:lnTo>
                  <a:lnTo>
                    <a:pt x="458" y="526"/>
                  </a:lnTo>
                  <a:lnTo>
                    <a:pt x="458" y="526"/>
                  </a:lnTo>
                  <a:lnTo>
                    <a:pt x="452" y="530"/>
                  </a:lnTo>
                  <a:lnTo>
                    <a:pt x="446" y="534"/>
                  </a:lnTo>
                  <a:lnTo>
                    <a:pt x="434" y="540"/>
                  </a:lnTo>
                  <a:lnTo>
                    <a:pt x="434" y="540"/>
                  </a:lnTo>
                  <a:lnTo>
                    <a:pt x="426" y="544"/>
                  </a:lnTo>
                  <a:lnTo>
                    <a:pt x="422" y="550"/>
                  </a:lnTo>
                  <a:lnTo>
                    <a:pt x="412" y="560"/>
                  </a:lnTo>
                  <a:lnTo>
                    <a:pt x="412" y="560"/>
                  </a:lnTo>
                  <a:lnTo>
                    <a:pt x="408" y="562"/>
                  </a:lnTo>
                  <a:lnTo>
                    <a:pt x="402" y="564"/>
                  </a:lnTo>
                  <a:lnTo>
                    <a:pt x="392" y="568"/>
                  </a:lnTo>
                  <a:lnTo>
                    <a:pt x="392" y="568"/>
                  </a:lnTo>
                  <a:lnTo>
                    <a:pt x="386" y="572"/>
                  </a:lnTo>
                  <a:lnTo>
                    <a:pt x="384" y="578"/>
                  </a:lnTo>
                  <a:lnTo>
                    <a:pt x="380" y="582"/>
                  </a:lnTo>
                  <a:lnTo>
                    <a:pt x="374" y="584"/>
                  </a:lnTo>
                  <a:lnTo>
                    <a:pt x="374" y="584"/>
                  </a:lnTo>
                  <a:lnTo>
                    <a:pt x="368" y="584"/>
                  </a:lnTo>
                  <a:lnTo>
                    <a:pt x="368" y="584"/>
                  </a:lnTo>
                  <a:lnTo>
                    <a:pt x="362" y="584"/>
                  </a:lnTo>
                  <a:lnTo>
                    <a:pt x="362" y="584"/>
                  </a:lnTo>
                  <a:lnTo>
                    <a:pt x="360" y="582"/>
                  </a:lnTo>
                  <a:lnTo>
                    <a:pt x="360" y="578"/>
                  </a:lnTo>
                  <a:lnTo>
                    <a:pt x="360" y="576"/>
                  </a:lnTo>
                  <a:lnTo>
                    <a:pt x="360" y="574"/>
                  </a:lnTo>
                  <a:lnTo>
                    <a:pt x="360" y="574"/>
                  </a:lnTo>
                  <a:lnTo>
                    <a:pt x="356" y="572"/>
                  </a:lnTo>
                  <a:lnTo>
                    <a:pt x="356" y="572"/>
                  </a:lnTo>
                  <a:lnTo>
                    <a:pt x="352" y="574"/>
                  </a:lnTo>
                  <a:lnTo>
                    <a:pt x="348" y="578"/>
                  </a:lnTo>
                  <a:lnTo>
                    <a:pt x="344" y="588"/>
                  </a:lnTo>
                  <a:lnTo>
                    <a:pt x="344" y="588"/>
                  </a:lnTo>
                  <a:lnTo>
                    <a:pt x="346" y="592"/>
                  </a:lnTo>
                  <a:lnTo>
                    <a:pt x="346" y="594"/>
                  </a:lnTo>
                  <a:lnTo>
                    <a:pt x="344" y="598"/>
                  </a:lnTo>
                  <a:lnTo>
                    <a:pt x="344" y="598"/>
                  </a:lnTo>
                  <a:lnTo>
                    <a:pt x="340" y="598"/>
                  </a:lnTo>
                  <a:lnTo>
                    <a:pt x="340" y="598"/>
                  </a:lnTo>
                  <a:lnTo>
                    <a:pt x="334" y="596"/>
                  </a:lnTo>
                  <a:lnTo>
                    <a:pt x="330" y="594"/>
                  </a:lnTo>
                  <a:lnTo>
                    <a:pt x="330" y="594"/>
                  </a:lnTo>
                  <a:lnTo>
                    <a:pt x="324" y="590"/>
                  </a:lnTo>
                  <a:lnTo>
                    <a:pt x="318" y="588"/>
                  </a:lnTo>
                  <a:lnTo>
                    <a:pt x="318" y="588"/>
                  </a:lnTo>
                  <a:lnTo>
                    <a:pt x="314" y="588"/>
                  </a:lnTo>
                  <a:lnTo>
                    <a:pt x="310" y="592"/>
                  </a:lnTo>
                  <a:lnTo>
                    <a:pt x="310" y="592"/>
                  </a:lnTo>
                  <a:lnTo>
                    <a:pt x="306" y="598"/>
                  </a:lnTo>
                  <a:lnTo>
                    <a:pt x="306" y="602"/>
                  </a:lnTo>
                  <a:lnTo>
                    <a:pt x="308" y="608"/>
                  </a:lnTo>
                  <a:lnTo>
                    <a:pt x="314" y="612"/>
                  </a:lnTo>
                  <a:lnTo>
                    <a:pt x="326" y="620"/>
                  </a:lnTo>
                  <a:lnTo>
                    <a:pt x="336" y="626"/>
                  </a:lnTo>
                  <a:lnTo>
                    <a:pt x="336" y="626"/>
                  </a:lnTo>
                  <a:lnTo>
                    <a:pt x="342" y="634"/>
                  </a:lnTo>
                  <a:lnTo>
                    <a:pt x="346" y="642"/>
                  </a:lnTo>
                  <a:lnTo>
                    <a:pt x="350" y="654"/>
                  </a:lnTo>
                  <a:lnTo>
                    <a:pt x="350" y="658"/>
                  </a:lnTo>
                  <a:lnTo>
                    <a:pt x="348" y="662"/>
                  </a:lnTo>
                  <a:lnTo>
                    <a:pt x="348" y="662"/>
                  </a:lnTo>
                  <a:lnTo>
                    <a:pt x="340" y="670"/>
                  </a:lnTo>
                  <a:lnTo>
                    <a:pt x="336" y="676"/>
                  </a:lnTo>
                  <a:lnTo>
                    <a:pt x="334" y="682"/>
                  </a:lnTo>
                  <a:lnTo>
                    <a:pt x="334" y="682"/>
                  </a:lnTo>
                  <a:lnTo>
                    <a:pt x="330" y="688"/>
                  </a:lnTo>
                  <a:lnTo>
                    <a:pt x="328" y="690"/>
                  </a:lnTo>
                  <a:lnTo>
                    <a:pt x="326" y="690"/>
                  </a:lnTo>
                  <a:lnTo>
                    <a:pt x="326" y="690"/>
                  </a:lnTo>
                  <a:lnTo>
                    <a:pt x="318" y="688"/>
                  </a:lnTo>
                  <a:lnTo>
                    <a:pt x="318" y="688"/>
                  </a:lnTo>
                  <a:lnTo>
                    <a:pt x="312" y="686"/>
                  </a:lnTo>
                  <a:lnTo>
                    <a:pt x="306" y="684"/>
                  </a:lnTo>
                  <a:lnTo>
                    <a:pt x="306" y="684"/>
                  </a:lnTo>
                  <a:lnTo>
                    <a:pt x="304" y="684"/>
                  </a:lnTo>
                  <a:lnTo>
                    <a:pt x="304" y="684"/>
                  </a:lnTo>
                  <a:lnTo>
                    <a:pt x="300" y="684"/>
                  </a:lnTo>
                  <a:lnTo>
                    <a:pt x="300" y="684"/>
                  </a:lnTo>
                  <a:lnTo>
                    <a:pt x="296" y="684"/>
                  </a:lnTo>
                  <a:lnTo>
                    <a:pt x="296" y="684"/>
                  </a:lnTo>
                  <a:lnTo>
                    <a:pt x="296" y="684"/>
                  </a:lnTo>
                  <a:lnTo>
                    <a:pt x="296" y="684"/>
                  </a:lnTo>
                  <a:lnTo>
                    <a:pt x="290" y="684"/>
                  </a:lnTo>
                  <a:lnTo>
                    <a:pt x="288" y="680"/>
                  </a:lnTo>
                  <a:lnTo>
                    <a:pt x="288" y="680"/>
                  </a:lnTo>
                  <a:lnTo>
                    <a:pt x="284" y="676"/>
                  </a:lnTo>
                  <a:lnTo>
                    <a:pt x="280" y="672"/>
                  </a:lnTo>
                  <a:lnTo>
                    <a:pt x="280" y="672"/>
                  </a:lnTo>
                  <a:lnTo>
                    <a:pt x="278" y="672"/>
                  </a:lnTo>
                  <a:lnTo>
                    <a:pt x="278" y="672"/>
                  </a:lnTo>
                  <a:lnTo>
                    <a:pt x="274" y="672"/>
                  </a:lnTo>
                  <a:lnTo>
                    <a:pt x="274" y="672"/>
                  </a:lnTo>
                  <a:lnTo>
                    <a:pt x="270" y="672"/>
                  </a:lnTo>
                  <a:lnTo>
                    <a:pt x="270" y="672"/>
                  </a:lnTo>
                  <a:lnTo>
                    <a:pt x="268" y="672"/>
                  </a:lnTo>
                  <a:lnTo>
                    <a:pt x="268" y="672"/>
                  </a:lnTo>
                  <a:lnTo>
                    <a:pt x="262" y="670"/>
                  </a:lnTo>
                  <a:lnTo>
                    <a:pt x="258" y="666"/>
                  </a:lnTo>
                  <a:lnTo>
                    <a:pt x="258" y="666"/>
                  </a:lnTo>
                  <a:lnTo>
                    <a:pt x="256" y="666"/>
                  </a:lnTo>
                  <a:lnTo>
                    <a:pt x="256" y="666"/>
                  </a:lnTo>
                  <a:lnTo>
                    <a:pt x="250" y="668"/>
                  </a:lnTo>
                  <a:lnTo>
                    <a:pt x="244" y="670"/>
                  </a:lnTo>
                  <a:lnTo>
                    <a:pt x="236" y="678"/>
                  </a:lnTo>
                  <a:lnTo>
                    <a:pt x="236" y="678"/>
                  </a:lnTo>
                  <a:lnTo>
                    <a:pt x="228" y="686"/>
                  </a:lnTo>
                  <a:lnTo>
                    <a:pt x="226" y="690"/>
                  </a:lnTo>
                  <a:lnTo>
                    <a:pt x="226" y="696"/>
                  </a:lnTo>
                  <a:lnTo>
                    <a:pt x="226" y="696"/>
                  </a:lnTo>
                  <a:lnTo>
                    <a:pt x="230" y="702"/>
                  </a:lnTo>
                  <a:lnTo>
                    <a:pt x="232" y="706"/>
                  </a:lnTo>
                  <a:lnTo>
                    <a:pt x="236" y="710"/>
                  </a:lnTo>
                  <a:lnTo>
                    <a:pt x="236" y="718"/>
                  </a:lnTo>
                  <a:lnTo>
                    <a:pt x="236" y="718"/>
                  </a:lnTo>
                  <a:lnTo>
                    <a:pt x="232" y="728"/>
                  </a:lnTo>
                  <a:lnTo>
                    <a:pt x="226" y="738"/>
                  </a:lnTo>
                  <a:lnTo>
                    <a:pt x="218" y="746"/>
                  </a:lnTo>
                  <a:lnTo>
                    <a:pt x="214" y="756"/>
                  </a:lnTo>
                  <a:lnTo>
                    <a:pt x="214" y="756"/>
                  </a:lnTo>
                  <a:lnTo>
                    <a:pt x="212" y="766"/>
                  </a:lnTo>
                  <a:lnTo>
                    <a:pt x="212" y="772"/>
                  </a:lnTo>
                  <a:lnTo>
                    <a:pt x="212" y="776"/>
                  </a:lnTo>
                  <a:lnTo>
                    <a:pt x="212" y="776"/>
                  </a:lnTo>
                  <a:lnTo>
                    <a:pt x="218" y="782"/>
                  </a:lnTo>
                  <a:lnTo>
                    <a:pt x="226" y="788"/>
                  </a:lnTo>
                  <a:lnTo>
                    <a:pt x="226" y="788"/>
                  </a:lnTo>
                  <a:lnTo>
                    <a:pt x="232" y="790"/>
                  </a:lnTo>
                  <a:lnTo>
                    <a:pt x="238" y="790"/>
                  </a:lnTo>
                  <a:lnTo>
                    <a:pt x="242" y="792"/>
                  </a:lnTo>
                  <a:lnTo>
                    <a:pt x="246" y="794"/>
                  </a:lnTo>
                  <a:lnTo>
                    <a:pt x="246" y="794"/>
                  </a:lnTo>
                  <a:lnTo>
                    <a:pt x="248" y="798"/>
                  </a:lnTo>
                  <a:lnTo>
                    <a:pt x="246" y="804"/>
                  </a:lnTo>
                  <a:lnTo>
                    <a:pt x="248" y="810"/>
                  </a:lnTo>
                  <a:lnTo>
                    <a:pt x="248" y="812"/>
                  </a:lnTo>
                  <a:lnTo>
                    <a:pt x="250" y="812"/>
                  </a:lnTo>
                  <a:lnTo>
                    <a:pt x="250" y="812"/>
                  </a:lnTo>
                  <a:lnTo>
                    <a:pt x="250" y="812"/>
                  </a:lnTo>
                  <a:lnTo>
                    <a:pt x="250" y="812"/>
                  </a:lnTo>
                  <a:lnTo>
                    <a:pt x="256" y="810"/>
                  </a:lnTo>
                  <a:lnTo>
                    <a:pt x="260" y="806"/>
                  </a:lnTo>
                  <a:lnTo>
                    <a:pt x="266" y="802"/>
                  </a:lnTo>
                  <a:lnTo>
                    <a:pt x="272" y="800"/>
                  </a:lnTo>
                  <a:lnTo>
                    <a:pt x="272" y="800"/>
                  </a:lnTo>
                  <a:lnTo>
                    <a:pt x="272" y="800"/>
                  </a:lnTo>
                  <a:lnTo>
                    <a:pt x="272" y="800"/>
                  </a:lnTo>
                  <a:lnTo>
                    <a:pt x="280" y="802"/>
                  </a:lnTo>
                  <a:lnTo>
                    <a:pt x="280" y="802"/>
                  </a:lnTo>
                  <a:lnTo>
                    <a:pt x="286" y="802"/>
                  </a:lnTo>
                  <a:lnTo>
                    <a:pt x="286" y="802"/>
                  </a:lnTo>
                  <a:lnTo>
                    <a:pt x="294" y="802"/>
                  </a:lnTo>
                  <a:lnTo>
                    <a:pt x="294" y="802"/>
                  </a:lnTo>
                  <a:lnTo>
                    <a:pt x="306" y="796"/>
                  </a:lnTo>
                  <a:lnTo>
                    <a:pt x="318" y="788"/>
                  </a:lnTo>
                  <a:lnTo>
                    <a:pt x="328" y="782"/>
                  </a:lnTo>
                  <a:lnTo>
                    <a:pt x="334" y="778"/>
                  </a:lnTo>
                  <a:lnTo>
                    <a:pt x="342" y="778"/>
                  </a:lnTo>
                  <a:lnTo>
                    <a:pt x="342" y="778"/>
                  </a:lnTo>
                  <a:lnTo>
                    <a:pt x="342" y="772"/>
                  </a:lnTo>
                  <a:lnTo>
                    <a:pt x="342" y="766"/>
                  </a:lnTo>
                  <a:lnTo>
                    <a:pt x="344" y="756"/>
                  </a:lnTo>
                  <a:lnTo>
                    <a:pt x="344" y="750"/>
                  </a:lnTo>
                  <a:lnTo>
                    <a:pt x="346" y="746"/>
                  </a:lnTo>
                  <a:lnTo>
                    <a:pt x="350" y="740"/>
                  </a:lnTo>
                  <a:lnTo>
                    <a:pt x="358" y="736"/>
                  </a:lnTo>
                  <a:lnTo>
                    <a:pt x="358" y="736"/>
                  </a:lnTo>
                  <a:lnTo>
                    <a:pt x="370" y="730"/>
                  </a:lnTo>
                  <a:lnTo>
                    <a:pt x="382" y="724"/>
                  </a:lnTo>
                  <a:lnTo>
                    <a:pt x="392" y="716"/>
                  </a:lnTo>
                  <a:lnTo>
                    <a:pt x="396" y="712"/>
                  </a:lnTo>
                  <a:lnTo>
                    <a:pt x="400" y="706"/>
                  </a:lnTo>
                  <a:lnTo>
                    <a:pt x="400" y="706"/>
                  </a:lnTo>
                  <a:lnTo>
                    <a:pt x="400" y="694"/>
                  </a:lnTo>
                  <a:lnTo>
                    <a:pt x="402" y="690"/>
                  </a:lnTo>
                  <a:lnTo>
                    <a:pt x="406" y="686"/>
                  </a:lnTo>
                  <a:lnTo>
                    <a:pt x="406" y="686"/>
                  </a:lnTo>
                  <a:lnTo>
                    <a:pt x="410" y="686"/>
                  </a:lnTo>
                  <a:lnTo>
                    <a:pt x="410" y="686"/>
                  </a:lnTo>
                  <a:lnTo>
                    <a:pt x="422" y="688"/>
                  </a:lnTo>
                  <a:lnTo>
                    <a:pt x="432" y="688"/>
                  </a:lnTo>
                  <a:lnTo>
                    <a:pt x="432" y="688"/>
                  </a:lnTo>
                  <a:lnTo>
                    <a:pt x="442" y="692"/>
                  </a:lnTo>
                  <a:lnTo>
                    <a:pt x="442" y="692"/>
                  </a:lnTo>
                  <a:lnTo>
                    <a:pt x="448" y="690"/>
                  </a:lnTo>
                  <a:lnTo>
                    <a:pt x="454" y="686"/>
                  </a:lnTo>
                  <a:lnTo>
                    <a:pt x="454" y="686"/>
                  </a:lnTo>
                  <a:lnTo>
                    <a:pt x="466" y="678"/>
                  </a:lnTo>
                  <a:lnTo>
                    <a:pt x="470" y="674"/>
                  </a:lnTo>
                  <a:lnTo>
                    <a:pt x="478" y="672"/>
                  </a:lnTo>
                  <a:lnTo>
                    <a:pt x="478" y="672"/>
                  </a:lnTo>
                  <a:lnTo>
                    <a:pt x="480" y="672"/>
                  </a:lnTo>
                  <a:lnTo>
                    <a:pt x="480" y="672"/>
                  </a:lnTo>
                  <a:lnTo>
                    <a:pt x="484" y="674"/>
                  </a:lnTo>
                  <a:lnTo>
                    <a:pt x="486" y="676"/>
                  </a:lnTo>
                  <a:lnTo>
                    <a:pt x="492" y="684"/>
                  </a:lnTo>
                  <a:lnTo>
                    <a:pt x="496" y="700"/>
                  </a:lnTo>
                  <a:lnTo>
                    <a:pt x="496" y="700"/>
                  </a:lnTo>
                  <a:lnTo>
                    <a:pt x="502" y="708"/>
                  </a:lnTo>
                  <a:lnTo>
                    <a:pt x="508" y="714"/>
                  </a:lnTo>
                  <a:lnTo>
                    <a:pt x="520" y="724"/>
                  </a:lnTo>
                  <a:lnTo>
                    <a:pt x="520" y="724"/>
                  </a:lnTo>
                  <a:lnTo>
                    <a:pt x="532" y="738"/>
                  </a:lnTo>
                  <a:lnTo>
                    <a:pt x="532" y="738"/>
                  </a:lnTo>
                  <a:lnTo>
                    <a:pt x="542" y="744"/>
                  </a:lnTo>
                  <a:lnTo>
                    <a:pt x="548" y="748"/>
                  </a:lnTo>
                  <a:lnTo>
                    <a:pt x="552" y="752"/>
                  </a:lnTo>
                  <a:lnTo>
                    <a:pt x="552" y="752"/>
                  </a:lnTo>
                  <a:lnTo>
                    <a:pt x="554" y="756"/>
                  </a:lnTo>
                  <a:lnTo>
                    <a:pt x="556" y="760"/>
                  </a:lnTo>
                  <a:lnTo>
                    <a:pt x="554" y="768"/>
                  </a:lnTo>
                  <a:lnTo>
                    <a:pt x="546" y="786"/>
                  </a:lnTo>
                  <a:lnTo>
                    <a:pt x="546" y="786"/>
                  </a:lnTo>
                  <a:lnTo>
                    <a:pt x="552" y="786"/>
                  </a:lnTo>
                  <a:lnTo>
                    <a:pt x="552" y="786"/>
                  </a:lnTo>
                  <a:lnTo>
                    <a:pt x="554" y="786"/>
                  </a:lnTo>
                  <a:lnTo>
                    <a:pt x="558" y="784"/>
                  </a:lnTo>
                  <a:lnTo>
                    <a:pt x="566" y="778"/>
                  </a:lnTo>
                  <a:lnTo>
                    <a:pt x="578" y="766"/>
                  </a:lnTo>
                  <a:lnTo>
                    <a:pt x="578" y="766"/>
                  </a:lnTo>
                  <a:lnTo>
                    <a:pt x="574" y="758"/>
                  </a:lnTo>
                  <a:lnTo>
                    <a:pt x="574" y="754"/>
                  </a:lnTo>
                  <a:lnTo>
                    <a:pt x="576" y="748"/>
                  </a:lnTo>
                  <a:lnTo>
                    <a:pt x="576" y="748"/>
                  </a:lnTo>
                  <a:lnTo>
                    <a:pt x="578" y="746"/>
                  </a:lnTo>
                  <a:lnTo>
                    <a:pt x="580" y="746"/>
                  </a:lnTo>
                  <a:lnTo>
                    <a:pt x="580" y="746"/>
                  </a:lnTo>
                  <a:lnTo>
                    <a:pt x="582" y="746"/>
                  </a:lnTo>
                  <a:lnTo>
                    <a:pt x="584" y="750"/>
                  </a:lnTo>
                  <a:lnTo>
                    <a:pt x="586" y="754"/>
                  </a:lnTo>
                  <a:lnTo>
                    <a:pt x="586" y="754"/>
                  </a:lnTo>
                  <a:lnTo>
                    <a:pt x="590" y="752"/>
                  </a:lnTo>
                  <a:lnTo>
                    <a:pt x="590" y="750"/>
                  </a:lnTo>
                  <a:lnTo>
                    <a:pt x="590" y="746"/>
                  </a:lnTo>
                  <a:lnTo>
                    <a:pt x="586" y="742"/>
                  </a:lnTo>
                  <a:lnTo>
                    <a:pt x="580" y="734"/>
                  </a:lnTo>
                  <a:lnTo>
                    <a:pt x="574" y="730"/>
                  </a:lnTo>
                  <a:lnTo>
                    <a:pt x="574" y="730"/>
                  </a:lnTo>
                  <a:lnTo>
                    <a:pt x="566" y="724"/>
                  </a:lnTo>
                  <a:lnTo>
                    <a:pt x="566" y="724"/>
                  </a:lnTo>
                  <a:lnTo>
                    <a:pt x="562" y="722"/>
                  </a:lnTo>
                  <a:lnTo>
                    <a:pt x="558" y="718"/>
                  </a:lnTo>
                  <a:lnTo>
                    <a:pt x="558" y="718"/>
                  </a:lnTo>
                  <a:lnTo>
                    <a:pt x="554" y="710"/>
                  </a:lnTo>
                  <a:lnTo>
                    <a:pt x="550" y="702"/>
                  </a:lnTo>
                  <a:lnTo>
                    <a:pt x="550" y="702"/>
                  </a:lnTo>
                  <a:lnTo>
                    <a:pt x="536" y="684"/>
                  </a:lnTo>
                  <a:lnTo>
                    <a:pt x="532" y="676"/>
                  </a:lnTo>
                  <a:lnTo>
                    <a:pt x="530" y="670"/>
                  </a:lnTo>
                  <a:lnTo>
                    <a:pt x="532" y="664"/>
                  </a:lnTo>
                  <a:lnTo>
                    <a:pt x="532" y="664"/>
                  </a:lnTo>
                  <a:lnTo>
                    <a:pt x="534" y="656"/>
                  </a:lnTo>
                  <a:lnTo>
                    <a:pt x="536" y="656"/>
                  </a:lnTo>
                  <a:lnTo>
                    <a:pt x="540" y="654"/>
                  </a:lnTo>
                  <a:lnTo>
                    <a:pt x="540" y="654"/>
                  </a:lnTo>
                  <a:lnTo>
                    <a:pt x="544" y="656"/>
                  </a:lnTo>
                  <a:lnTo>
                    <a:pt x="548" y="658"/>
                  </a:lnTo>
                  <a:lnTo>
                    <a:pt x="556" y="666"/>
                  </a:lnTo>
                  <a:lnTo>
                    <a:pt x="568" y="682"/>
                  </a:lnTo>
                  <a:lnTo>
                    <a:pt x="568" y="682"/>
                  </a:lnTo>
                  <a:lnTo>
                    <a:pt x="580" y="698"/>
                  </a:lnTo>
                  <a:lnTo>
                    <a:pt x="588" y="704"/>
                  </a:lnTo>
                  <a:lnTo>
                    <a:pt x="598" y="710"/>
                  </a:lnTo>
                  <a:lnTo>
                    <a:pt x="598" y="710"/>
                  </a:lnTo>
                  <a:lnTo>
                    <a:pt x="602" y="714"/>
                  </a:lnTo>
                  <a:lnTo>
                    <a:pt x="606" y="718"/>
                  </a:lnTo>
                  <a:lnTo>
                    <a:pt x="612" y="726"/>
                  </a:lnTo>
                  <a:lnTo>
                    <a:pt x="612" y="726"/>
                  </a:lnTo>
                  <a:lnTo>
                    <a:pt x="612" y="732"/>
                  </a:lnTo>
                  <a:lnTo>
                    <a:pt x="612" y="738"/>
                  </a:lnTo>
                  <a:lnTo>
                    <a:pt x="610" y="748"/>
                  </a:lnTo>
                  <a:lnTo>
                    <a:pt x="610" y="748"/>
                  </a:lnTo>
                  <a:lnTo>
                    <a:pt x="612" y="756"/>
                  </a:lnTo>
                  <a:lnTo>
                    <a:pt x="616" y="764"/>
                  </a:lnTo>
                  <a:lnTo>
                    <a:pt x="628" y="776"/>
                  </a:lnTo>
                  <a:lnTo>
                    <a:pt x="628" y="776"/>
                  </a:lnTo>
                  <a:lnTo>
                    <a:pt x="632" y="780"/>
                  </a:lnTo>
                  <a:lnTo>
                    <a:pt x="636" y="782"/>
                  </a:lnTo>
                  <a:lnTo>
                    <a:pt x="646" y="784"/>
                  </a:lnTo>
                  <a:lnTo>
                    <a:pt x="646" y="784"/>
                  </a:lnTo>
                  <a:lnTo>
                    <a:pt x="646" y="786"/>
                  </a:lnTo>
                  <a:lnTo>
                    <a:pt x="648" y="790"/>
                  </a:lnTo>
                  <a:lnTo>
                    <a:pt x="648" y="792"/>
                  </a:lnTo>
                  <a:lnTo>
                    <a:pt x="650" y="794"/>
                  </a:lnTo>
                  <a:lnTo>
                    <a:pt x="650" y="794"/>
                  </a:lnTo>
                  <a:lnTo>
                    <a:pt x="654" y="796"/>
                  </a:lnTo>
                  <a:lnTo>
                    <a:pt x="654" y="796"/>
                  </a:lnTo>
                  <a:lnTo>
                    <a:pt x="656" y="796"/>
                  </a:lnTo>
                  <a:lnTo>
                    <a:pt x="658" y="794"/>
                  </a:lnTo>
                  <a:lnTo>
                    <a:pt x="660" y="788"/>
                  </a:lnTo>
                  <a:lnTo>
                    <a:pt x="662" y="778"/>
                  </a:lnTo>
                  <a:lnTo>
                    <a:pt x="662" y="778"/>
                  </a:lnTo>
                  <a:lnTo>
                    <a:pt x="660" y="762"/>
                  </a:lnTo>
                  <a:lnTo>
                    <a:pt x="660" y="754"/>
                  </a:lnTo>
                  <a:lnTo>
                    <a:pt x="662" y="750"/>
                  </a:lnTo>
                  <a:lnTo>
                    <a:pt x="664" y="750"/>
                  </a:lnTo>
                  <a:lnTo>
                    <a:pt x="664" y="750"/>
                  </a:lnTo>
                  <a:lnTo>
                    <a:pt x="664" y="750"/>
                  </a:lnTo>
                  <a:lnTo>
                    <a:pt x="664" y="750"/>
                  </a:lnTo>
                  <a:lnTo>
                    <a:pt x="666" y="752"/>
                  </a:lnTo>
                  <a:lnTo>
                    <a:pt x="670" y="756"/>
                  </a:lnTo>
                  <a:lnTo>
                    <a:pt x="670" y="756"/>
                  </a:lnTo>
                  <a:lnTo>
                    <a:pt x="682" y="748"/>
                  </a:lnTo>
                  <a:lnTo>
                    <a:pt x="682" y="748"/>
                  </a:lnTo>
                  <a:lnTo>
                    <a:pt x="686" y="746"/>
                  </a:lnTo>
                  <a:lnTo>
                    <a:pt x="690" y="746"/>
                  </a:lnTo>
                  <a:lnTo>
                    <a:pt x="690" y="746"/>
                  </a:lnTo>
                  <a:lnTo>
                    <a:pt x="694" y="746"/>
                  </a:lnTo>
                  <a:lnTo>
                    <a:pt x="698" y="748"/>
                  </a:lnTo>
                  <a:lnTo>
                    <a:pt x="700" y="752"/>
                  </a:lnTo>
                  <a:lnTo>
                    <a:pt x="700" y="758"/>
                  </a:lnTo>
                  <a:lnTo>
                    <a:pt x="700" y="758"/>
                  </a:lnTo>
                  <a:lnTo>
                    <a:pt x="698" y="766"/>
                  </a:lnTo>
                  <a:lnTo>
                    <a:pt x="694" y="776"/>
                  </a:lnTo>
                  <a:lnTo>
                    <a:pt x="692" y="784"/>
                  </a:lnTo>
                  <a:lnTo>
                    <a:pt x="690" y="794"/>
                  </a:lnTo>
                  <a:lnTo>
                    <a:pt x="690" y="794"/>
                  </a:lnTo>
                  <a:lnTo>
                    <a:pt x="692" y="798"/>
                  </a:lnTo>
                  <a:lnTo>
                    <a:pt x="694" y="802"/>
                  </a:lnTo>
                  <a:lnTo>
                    <a:pt x="700" y="806"/>
                  </a:lnTo>
                  <a:lnTo>
                    <a:pt x="708" y="810"/>
                  </a:lnTo>
                  <a:lnTo>
                    <a:pt x="716" y="814"/>
                  </a:lnTo>
                  <a:lnTo>
                    <a:pt x="716" y="814"/>
                  </a:lnTo>
                  <a:lnTo>
                    <a:pt x="720" y="818"/>
                  </a:lnTo>
                  <a:lnTo>
                    <a:pt x="722" y="822"/>
                  </a:lnTo>
                  <a:lnTo>
                    <a:pt x="722" y="822"/>
                  </a:lnTo>
                  <a:lnTo>
                    <a:pt x="726" y="822"/>
                  </a:lnTo>
                  <a:lnTo>
                    <a:pt x="726" y="822"/>
                  </a:lnTo>
                  <a:lnTo>
                    <a:pt x="736" y="822"/>
                  </a:lnTo>
                  <a:lnTo>
                    <a:pt x="736" y="822"/>
                  </a:lnTo>
                  <a:lnTo>
                    <a:pt x="742" y="820"/>
                  </a:lnTo>
                  <a:lnTo>
                    <a:pt x="748" y="818"/>
                  </a:lnTo>
                  <a:lnTo>
                    <a:pt x="748" y="818"/>
                  </a:lnTo>
                  <a:lnTo>
                    <a:pt x="752" y="814"/>
                  </a:lnTo>
                  <a:lnTo>
                    <a:pt x="760" y="812"/>
                  </a:lnTo>
                  <a:lnTo>
                    <a:pt x="760" y="812"/>
                  </a:lnTo>
                  <a:lnTo>
                    <a:pt x="760" y="812"/>
                  </a:lnTo>
                  <a:lnTo>
                    <a:pt x="760" y="812"/>
                  </a:lnTo>
                  <a:lnTo>
                    <a:pt x="770" y="816"/>
                  </a:lnTo>
                  <a:lnTo>
                    <a:pt x="770" y="816"/>
                  </a:lnTo>
                  <a:lnTo>
                    <a:pt x="774" y="818"/>
                  </a:lnTo>
                  <a:lnTo>
                    <a:pt x="772" y="824"/>
                  </a:lnTo>
                  <a:lnTo>
                    <a:pt x="772" y="824"/>
                  </a:lnTo>
                  <a:lnTo>
                    <a:pt x="776" y="824"/>
                  </a:lnTo>
                  <a:lnTo>
                    <a:pt x="776" y="824"/>
                  </a:lnTo>
                  <a:lnTo>
                    <a:pt x="778" y="824"/>
                  </a:lnTo>
                  <a:lnTo>
                    <a:pt x="778" y="824"/>
                  </a:lnTo>
                  <a:lnTo>
                    <a:pt x="782" y="824"/>
                  </a:lnTo>
                  <a:lnTo>
                    <a:pt x="782" y="824"/>
                  </a:lnTo>
                  <a:lnTo>
                    <a:pt x="792" y="826"/>
                  </a:lnTo>
                  <a:lnTo>
                    <a:pt x="792" y="826"/>
                  </a:lnTo>
                  <a:lnTo>
                    <a:pt x="792" y="826"/>
                  </a:lnTo>
                  <a:lnTo>
                    <a:pt x="792" y="826"/>
                  </a:lnTo>
                  <a:lnTo>
                    <a:pt x="798" y="820"/>
                  </a:lnTo>
                  <a:lnTo>
                    <a:pt x="798" y="820"/>
                  </a:lnTo>
                  <a:lnTo>
                    <a:pt x="802" y="816"/>
                  </a:lnTo>
                  <a:lnTo>
                    <a:pt x="808" y="814"/>
                  </a:lnTo>
                  <a:lnTo>
                    <a:pt x="808" y="814"/>
                  </a:lnTo>
                  <a:lnTo>
                    <a:pt x="810" y="814"/>
                  </a:lnTo>
                  <a:lnTo>
                    <a:pt x="814" y="816"/>
                  </a:lnTo>
                  <a:lnTo>
                    <a:pt x="814" y="816"/>
                  </a:lnTo>
                  <a:lnTo>
                    <a:pt x="814" y="820"/>
                  </a:lnTo>
                  <a:lnTo>
                    <a:pt x="814" y="822"/>
                  </a:lnTo>
                  <a:lnTo>
                    <a:pt x="814" y="830"/>
                  </a:lnTo>
                  <a:lnTo>
                    <a:pt x="808" y="846"/>
                  </a:lnTo>
                  <a:lnTo>
                    <a:pt x="808" y="846"/>
                  </a:lnTo>
                  <a:lnTo>
                    <a:pt x="806" y="850"/>
                  </a:lnTo>
                  <a:lnTo>
                    <a:pt x="808" y="854"/>
                  </a:lnTo>
                  <a:lnTo>
                    <a:pt x="810" y="860"/>
                  </a:lnTo>
                  <a:lnTo>
                    <a:pt x="810" y="860"/>
                  </a:lnTo>
                  <a:lnTo>
                    <a:pt x="796" y="876"/>
                  </a:lnTo>
                  <a:lnTo>
                    <a:pt x="782" y="894"/>
                  </a:lnTo>
                  <a:lnTo>
                    <a:pt x="782" y="894"/>
                  </a:lnTo>
                  <a:lnTo>
                    <a:pt x="774" y="904"/>
                  </a:lnTo>
                  <a:lnTo>
                    <a:pt x="768" y="910"/>
                  </a:lnTo>
                  <a:lnTo>
                    <a:pt x="762" y="912"/>
                  </a:lnTo>
                  <a:lnTo>
                    <a:pt x="762" y="912"/>
                  </a:lnTo>
                  <a:lnTo>
                    <a:pt x="760" y="912"/>
                  </a:lnTo>
                  <a:lnTo>
                    <a:pt x="760" y="912"/>
                  </a:lnTo>
                  <a:lnTo>
                    <a:pt x="748" y="904"/>
                  </a:lnTo>
                  <a:lnTo>
                    <a:pt x="740" y="898"/>
                  </a:lnTo>
                  <a:lnTo>
                    <a:pt x="740" y="898"/>
                  </a:lnTo>
                  <a:lnTo>
                    <a:pt x="740" y="898"/>
                  </a:lnTo>
                  <a:lnTo>
                    <a:pt x="734" y="904"/>
                  </a:lnTo>
                  <a:lnTo>
                    <a:pt x="724" y="908"/>
                  </a:lnTo>
                  <a:lnTo>
                    <a:pt x="714" y="910"/>
                  </a:lnTo>
                  <a:lnTo>
                    <a:pt x="704" y="910"/>
                  </a:lnTo>
                  <a:lnTo>
                    <a:pt x="704" y="910"/>
                  </a:lnTo>
                  <a:lnTo>
                    <a:pt x="692" y="910"/>
                  </a:lnTo>
                  <a:lnTo>
                    <a:pt x="684" y="908"/>
                  </a:lnTo>
                  <a:lnTo>
                    <a:pt x="684" y="908"/>
                  </a:lnTo>
                  <a:lnTo>
                    <a:pt x="676" y="904"/>
                  </a:lnTo>
                  <a:lnTo>
                    <a:pt x="670" y="900"/>
                  </a:lnTo>
                  <a:lnTo>
                    <a:pt x="662" y="896"/>
                  </a:lnTo>
                  <a:lnTo>
                    <a:pt x="654" y="892"/>
                  </a:lnTo>
                  <a:lnTo>
                    <a:pt x="654" y="892"/>
                  </a:lnTo>
                  <a:lnTo>
                    <a:pt x="646" y="890"/>
                  </a:lnTo>
                  <a:lnTo>
                    <a:pt x="642" y="888"/>
                  </a:lnTo>
                  <a:lnTo>
                    <a:pt x="640" y="884"/>
                  </a:lnTo>
                  <a:lnTo>
                    <a:pt x="640" y="884"/>
                  </a:lnTo>
                  <a:lnTo>
                    <a:pt x="636" y="878"/>
                  </a:lnTo>
                  <a:lnTo>
                    <a:pt x="630" y="872"/>
                  </a:lnTo>
                  <a:lnTo>
                    <a:pt x="630" y="872"/>
                  </a:lnTo>
                  <a:lnTo>
                    <a:pt x="624" y="870"/>
                  </a:lnTo>
                  <a:lnTo>
                    <a:pt x="618" y="868"/>
                  </a:lnTo>
                  <a:lnTo>
                    <a:pt x="618" y="868"/>
                  </a:lnTo>
                  <a:lnTo>
                    <a:pt x="614" y="868"/>
                  </a:lnTo>
                  <a:lnTo>
                    <a:pt x="608" y="870"/>
                  </a:lnTo>
                  <a:lnTo>
                    <a:pt x="596" y="876"/>
                  </a:lnTo>
                  <a:lnTo>
                    <a:pt x="596" y="876"/>
                  </a:lnTo>
                  <a:lnTo>
                    <a:pt x="590" y="878"/>
                  </a:lnTo>
                  <a:lnTo>
                    <a:pt x="588" y="880"/>
                  </a:lnTo>
                  <a:lnTo>
                    <a:pt x="586" y="884"/>
                  </a:lnTo>
                  <a:lnTo>
                    <a:pt x="586" y="888"/>
                  </a:lnTo>
                  <a:lnTo>
                    <a:pt x="586" y="888"/>
                  </a:lnTo>
                  <a:lnTo>
                    <a:pt x="586" y="896"/>
                  </a:lnTo>
                  <a:lnTo>
                    <a:pt x="584" y="904"/>
                  </a:lnTo>
                  <a:lnTo>
                    <a:pt x="584" y="904"/>
                  </a:lnTo>
                  <a:lnTo>
                    <a:pt x="582" y="912"/>
                  </a:lnTo>
                  <a:lnTo>
                    <a:pt x="580" y="914"/>
                  </a:lnTo>
                  <a:lnTo>
                    <a:pt x="574" y="916"/>
                  </a:lnTo>
                  <a:lnTo>
                    <a:pt x="574" y="916"/>
                  </a:lnTo>
                  <a:lnTo>
                    <a:pt x="574" y="916"/>
                  </a:lnTo>
                  <a:lnTo>
                    <a:pt x="574" y="916"/>
                  </a:lnTo>
                  <a:lnTo>
                    <a:pt x="568" y="914"/>
                  </a:lnTo>
                  <a:lnTo>
                    <a:pt x="564" y="912"/>
                  </a:lnTo>
                  <a:lnTo>
                    <a:pt x="558" y="906"/>
                  </a:lnTo>
                  <a:lnTo>
                    <a:pt x="558" y="906"/>
                  </a:lnTo>
                  <a:lnTo>
                    <a:pt x="550" y="902"/>
                  </a:lnTo>
                  <a:lnTo>
                    <a:pt x="542" y="898"/>
                  </a:lnTo>
                  <a:lnTo>
                    <a:pt x="534" y="894"/>
                  </a:lnTo>
                  <a:lnTo>
                    <a:pt x="528" y="888"/>
                  </a:lnTo>
                  <a:lnTo>
                    <a:pt x="528" y="888"/>
                  </a:lnTo>
                  <a:lnTo>
                    <a:pt x="524" y="882"/>
                  </a:lnTo>
                  <a:lnTo>
                    <a:pt x="520" y="874"/>
                  </a:lnTo>
                  <a:lnTo>
                    <a:pt x="520" y="874"/>
                  </a:lnTo>
                  <a:lnTo>
                    <a:pt x="516" y="872"/>
                  </a:lnTo>
                  <a:lnTo>
                    <a:pt x="512" y="870"/>
                  </a:lnTo>
                  <a:lnTo>
                    <a:pt x="512" y="870"/>
                  </a:lnTo>
                  <a:lnTo>
                    <a:pt x="502" y="872"/>
                  </a:lnTo>
                  <a:lnTo>
                    <a:pt x="502" y="872"/>
                  </a:lnTo>
                  <a:lnTo>
                    <a:pt x="498" y="872"/>
                  </a:lnTo>
                  <a:lnTo>
                    <a:pt x="498" y="872"/>
                  </a:lnTo>
                  <a:lnTo>
                    <a:pt x="490" y="870"/>
                  </a:lnTo>
                  <a:lnTo>
                    <a:pt x="482" y="868"/>
                  </a:lnTo>
                  <a:lnTo>
                    <a:pt x="468" y="862"/>
                  </a:lnTo>
                  <a:lnTo>
                    <a:pt x="468" y="862"/>
                  </a:lnTo>
                  <a:lnTo>
                    <a:pt x="460" y="858"/>
                  </a:lnTo>
                  <a:lnTo>
                    <a:pt x="458" y="856"/>
                  </a:lnTo>
                  <a:lnTo>
                    <a:pt x="458" y="852"/>
                  </a:lnTo>
                  <a:lnTo>
                    <a:pt x="458" y="852"/>
                  </a:lnTo>
                  <a:lnTo>
                    <a:pt x="460" y="842"/>
                  </a:lnTo>
                  <a:lnTo>
                    <a:pt x="468" y="838"/>
                  </a:lnTo>
                  <a:lnTo>
                    <a:pt x="468" y="838"/>
                  </a:lnTo>
                  <a:lnTo>
                    <a:pt x="474" y="834"/>
                  </a:lnTo>
                  <a:lnTo>
                    <a:pt x="476" y="832"/>
                  </a:lnTo>
                  <a:lnTo>
                    <a:pt x="478" y="828"/>
                  </a:lnTo>
                  <a:lnTo>
                    <a:pt x="478" y="828"/>
                  </a:lnTo>
                  <a:lnTo>
                    <a:pt x="478" y="824"/>
                  </a:lnTo>
                  <a:lnTo>
                    <a:pt x="476" y="822"/>
                  </a:lnTo>
                  <a:lnTo>
                    <a:pt x="472" y="816"/>
                  </a:lnTo>
                  <a:lnTo>
                    <a:pt x="472" y="816"/>
                  </a:lnTo>
                  <a:lnTo>
                    <a:pt x="472" y="808"/>
                  </a:lnTo>
                  <a:lnTo>
                    <a:pt x="472" y="804"/>
                  </a:lnTo>
                  <a:lnTo>
                    <a:pt x="470" y="802"/>
                  </a:lnTo>
                  <a:lnTo>
                    <a:pt x="470" y="802"/>
                  </a:lnTo>
                  <a:lnTo>
                    <a:pt x="468" y="798"/>
                  </a:lnTo>
                  <a:lnTo>
                    <a:pt x="466" y="798"/>
                  </a:lnTo>
                  <a:lnTo>
                    <a:pt x="466" y="798"/>
                  </a:lnTo>
                  <a:lnTo>
                    <a:pt x="462" y="800"/>
                  </a:lnTo>
                  <a:lnTo>
                    <a:pt x="458" y="802"/>
                  </a:lnTo>
                  <a:lnTo>
                    <a:pt x="458" y="802"/>
                  </a:lnTo>
                  <a:lnTo>
                    <a:pt x="446" y="804"/>
                  </a:lnTo>
                  <a:lnTo>
                    <a:pt x="432" y="804"/>
                  </a:lnTo>
                  <a:lnTo>
                    <a:pt x="432" y="804"/>
                  </a:lnTo>
                  <a:lnTo>
                    <a:pt x="418" y="802"/>
                  </a:lnTo>
                  <a:lnTo>
                    <a:pt x="418" y="802"/>
                  </a:lnTo>
                  <a:lnTo>
                    <a:pt x="408" y="802"/>
                  </a:lnTo>
                  <a:lnTo>
                    <a:pt x="400" y="800"/>
                  </a:lnTo>
                  <a:lnTo>
                    <a:pt x="400" y="800"/>
                  </a:lnTo>
                  <a:lnTo>
                    <a:pt x="394" y="796"/>
                  </a:lnTo>
                  <a:lnTo>
                    <a:pt x="390" y="794"/>
                  </a:lnTo>
                  <a:lnTo>
                    <a:pt x="386" y="794"/>
                  </a:lnTo>
                  <a:lnTo>
                    <a:pt x="386" y="794"/>
                  </a:lnTo>
                  <a:lnTo>
                    <a:pt x="382" y="794"/>
                  </a:lnTo>
                  <a:lnTo>
                    <a:pt x="382" y="794"/>
                  </a:lnTo>
                  <a:lnTo>
                    <a:pt x="374" y="798"/>
                  </a:lnTo>
                  <a:lnTo>
                    <a:pt x="366" y="802"/>
                  </a:lnTo>
                  <a:lnTo>
                    <a:pt x="358" y="806"/>
                  </a:lnTo>
                  <a:lnTo>
                    <a:pt x="350" y="810"/>
                  </a:lnTo>
                  <a:lnTo>
                    <a:pt x="350" y="810"/>
                  </a:lnTo>
                  <a:lnTo>
                    <a:pt x="346" y="810"/>
                  </a:lnTo>
                  <a:lnTo>
                    <a:pt x="346" y="810"/>
                  </a:lnTo>
                  <a:lnTo>
                    <a:pt x="342" y="810"/>
                  </a:lnTo>
                  <a:lnTo>
                    <a:pt x="342" y="810"/>
                  </a:lnTo>
                  <a:lnTo>
                    <a:pt x="338" y="810"/>
                  </a:lnTo>
                  <a:lnTo>
                    <a:pt x="338" y="810"/>
                  </a:lnTo>
                  <a:lnTo>
                    <a:pt x="334" y="810"/>
                  </a:lnTo>
                  <a:lnTo>
                    <a:pt x="330" y="810"/>
                  </a:lnTo>
                  <a:lnTo>
                    <a:pt x="330" y="810"/>
                  </a:lnTo>
                  <a:lnTo>
                    <a:pt x="326" y="814"/>
                  </a:lnTo>
                  <a:lnTo>
                    <a:pt x="324" y="816"/>
                  </a:lnTo>
                  <a:lnTo>
                    <a:pt x="322" y="820"/>
                  </a:lnTo>
                  <a:lnTo>
                    <a:pt x="320" y="822"/>
                  </a:lnTo>
                  <a:lnTo>
                    <a:pt x="320" y="822"/>
                  </a:lnTo>
                  <a:lnTo>
                    <a:pt x="312" y="824"/>
                  </a:lnTo>
                  <a:lnTo>
                    <a:pt x="312" y="824"/>
                  </a:lnTo>
                  <a:lnTo>
                    <a:pt x="306" y="822"/>
                  </a:lnTo>
                  <a:lnTo>
                    <a:pt x="306" y="822"/>
                  </a:lnTo>
                  <a:lnTo>
                    <a:pt x="300" y="822"/>
                  </a:lnTo>
                  <a:lnTo>
                    <a:pt x="300" y="822"/>
                  </a:lnTo>
                  <a:lnTo>
                    <a:pt x="300" y="822"/>
                  </a:lnTo>
                  <a:lnTo>
                    <a:pt x="300" y="822"/>
                  </a:lnTo>
                  <a:lnTo>
                    <a:pt x="288" y="824"/>
                  </a:lnTo>
                  <a:lnTo>
                    <a:pt x="276" y="826"/>
                  </a:lnTo>
                  <a:lnTo>
                    <a:pt x="276" y="826"/>
                  </a:lnTo>
                  <a:lnTo>
                    <a:pt x="266" y="826"/>
                  </a:lnTo>
                  <a:lnTo>
                    <a:pt x="266" y="826"/>
                  </a:lnTo>
                  <a:lnTo>
                    <a:pt x="260" y="826"/>
                  </a:lnTo>
                  <a:lnTo>
                    <a:pt x="256" y="824"/>
                  </a:lnTo>
                  <a:lnTo>
                    <a:pt x="256" y="824"/>
                  </a:lnTo>
                  <a:lnTo>
                    <a:pt x="252" y="822"/>
                  </a:lnTo>
                  <a:lnTo>
                    <a:pt x="248" y="820"/>
                  </a:lnTo>
                  <a:lnTo>
                    <a:pt x="248" y="820"/>
                  </a:lnTo>
                  <a:lnTo>
                    <a:pt x="246" y="822"/>
                  </a:lnTo>
                  <a:lnTo>
                    <a:pt x="242" y="824"/>
                  </a:lnTo>
                  <a:lnTo>
                    <a:pt x="242" y="824"/>
                  </a:lnTo>
                  <a:lnTo>
                    <a:pt x="220" y="850"/>
                  </a:lnTo>
                  <a:lnTo>
                    <a:pt x="220" y="850"/>
                  </a:lnTo>
                  <a:lnTo>
                    <a:pt x="212" y="856"/>
                  </a:lnTo>
                  <a:lnTo>
                    <a:pt x="204" y="862"/>
                  </a:lnTo>
                  <a:lnTo>
                    <a:pt x="186" y="872"/>
                  </a:lnTo>
                  <a:lnTo>
                    <a:pt x="186" y="872"/>
                  </a:lnTo>
                  <a:lnTo>
                    <a:pt x="180" y="878"/>
                  </a:lnTo>
                  <a:lnTo>
                    <a:pt x="174" y="886"/>
                  </a:lnTo>
                  <a:lnTo>
                    <a:pt x="174" y="886"/>
                  </a:lnTo>
                  <a:lnTo>
                    <a:pt x="168" y="892"/>
                  </a:lnTo>
                  <a:lnTo>
                    <a:pt x="166" y="894"/>
                  </a:lnTo>
                  <a:lnTo>
                    <a:pt x="166" y="900"/>
                  </a:lnTo>
                  <a:lnTo>
                    <a:pt x="166" y="900"/>
                  </a:lnTo>
                  <a:lnTo>
                    <a:pt x="164" y="908"/>
                  </a:lnTo>
                  <a:lnTo>
                    <a:pt x="162" y="916"/>
                  </a:lnTo>
                  <a:lnTo>
                    <a:pt x="154" y="922"/>
                  </a:lnTo>
                  <a:lnTo>
                    <a:pt x="144" y="926"/>
                  </a:lnTo>
                  <a:lnTo>
                    <a:pt x="144" y="926"/>
                  </a:lnTo>
                  <a:lnTo>
                    <a:pt x="132" y="932"/>
                  </a:lnTo>
                  <a:lnTo>
                    <a:pt x="120" y="938"/>
                  </a:lnTo>
                  <a:lnTo>
                    <a:pt x="108" y="946"/>
                  </a:lnTo>
                  <a:lnTo>
                    <a:pt x="96" y="956"/>
                  </a:lnTo>
                  <a:lnTo>
                    <a:pt x="96" y="956"/>
                  </a:lnTo>
                  <a:lnTo>
                    <a:pt x="80" y="974"/>
                  </a:lnTo>
                  <a:lnTo>
                    <a:pt x="66" y="992"/>
                  </a:lnTo>
                  <a:lnTo>
                    <a:pt x="66" y="992"/>
                  </a:lnTo>
                  <a:lnTo>
                    <a:pt x="56" y="1010"/>
                  </a:lnTo>
                  <a:lnTo>
                    <a:pt x="50" y="1018"/>
                  </a:lnTo>
                  <a:lnTo>
                    <a:pt x="40" y="1026"/>
                  </a:lnTo>
                  <a:lnTo>
                    <a:pt x="40" y="1026"/>
                  </a:lnTo>
                  <a:lnTo>
                    <a:pt x="34" y="1032"/>
                  </a:lnTo>
                  <a:lnTo>
                    <a:pt x="28" y="1038"/>
                  </a:lnTo>
                  <a:lnTo>
                    <a:pt x="24" y="1046"/>
                  </a:lnTo>
                  <a:lnTo>
                    <a:pt x="24" y="1054"/>
                  </a:lnTo>
                  <a:lnTo>
                    <a:pt x="24" y="1054"/>
                  </a:lnTo>
                  <a:lnTo>
                    <a:pt x="26" y="1062"/>
                  </a:lnTo>
                  <a:lnTo>
                    <a:pt x="32" y="1070"/>
                  </a:lnTo>
                  <a:lnTo>
                    <a:pt x="38" y="1076"/>
                  </a:lnTo>
                  <a:lnTo>
                    <a:pt x="40" y="1080"/>
                  </a:lnTo>
                  <a:lnTo>
                    <a:pt x="40" y="1086"/>
                  </a:lnTo>
                  <a:lnTo>
                    <a:pt x="40" y="1086"/>
                  </a:lnTo>
                  <a:lnTo>
                    <a:pt x="38" y="1096"/>
                  </a:lnTo>
                  <a:lnTo>
                    <a:pt x="34" y="1108"/>
                  </a:lnTo>
                  <a:lnTo>
                    <a:pt x="28" y="1118"/>
                  </a:lnTo>
                  <a:lnTo>
                    <a:pt x="20" y="1128"/>
                  </a:lnTo>
                  <a:lnTo>
                    <a:pt x="20" y="1128"/>
                  </a:lnTo>
                  <a:lnTo>
                    <a:pt x="10" y="1140"/>
                  </a:lnTo>
                  <a:lnTo>
                    <a:pt x="2" y="1152"/>
                  </a:lnTo>
                  <a:lnTo>
                    <a:pt x="0" y="1166"/>
                  </a:lnTo>
                  <a:lnTo>
                    <a:pt x="0" y="1172"/>
                  </a:lnTo>
                  <a:lnTo>
                    <a:pt x="0" y="1180"/>
                  </a:lnTo>
                  <a:lnTo>
                    <a:pt x="0" y="1180"/>
                  </a:lnTo>
                  <a:lnTo>
                    <a:pt x="0" y="1188"/>
                  </a:lnTo>
                  <a:lnTo>
                    <a:pt x="2" y="1198"/>
                  </a:lnTo>
                  <a:lnTo>
                    <a:pt x="2" y="1198"/>
                  </a:lnTo>
                  <a:lnTo>
                    <a:pt x="4" y="1204"/>
                  </a:lnTo>
                  <a:lnTo>
                    <a:pt x="8" y="1208"/>
                  </a:lnTo>
                  <a:lnTo>
                    <a:pt x="14" y="1216"/>
                  </a:lnTo>
                  <a:lnTo>
                    <a:pt x="14" y="1216"/>
                  </a:lnTo>
                  <a:lnTo>
                    <a:pt x="20" y="1224"/>
                  </a:lnTo>
                  <a:lnTo>
                    <a:pt x="24" y="1232"/>
                  </a:lnTo>
                  <a:lnTo>
                    <a:pt x="26" y="1240"/>
                  </a:lnTo>
                  <a:lnTo>
                    <a:pt x="30" y="1248"/>
                  </a:lnTo>
                  <a:lnTo>
                    <a:pt x="30" y="1248"/>
                  </a:lnTo>
                  <a:lnTo>
                    <a:pt x="36" y="1254"/>
                  </a:lnTo>
                  <a:lnTo>
                    <a:pt x="40" y="1260"/>
                  </a:lnTo>
                  <a:lnTo>
                    <a:pt x="40" y="1260"/>
                  </a:lnTo>
                  <a:lnTo>
                    <a:pt x="42" y="1266"/>
                  </a:lnTo>
                  <a:lnTo>
                    <a:pt x="42" y="1272"/>
                  </a:lnTo>
                  <a:lnTo>
                    <a:pt x="42" y="1278"/>
                  </a:lnTo>
                  <a:lnTo>
                    <a:pt x="44" y="1284"/>
                  </a:lnTo>
                  <a:lnTo>
                    <a:pt x="44" y="1284"/>
                  </a:lnTo>
                  <a:lnTo>
                    <a:pt x="48" y="1290"/>
                  </a:lnTo>
                  <a:lnTo>
                    <a:pt x="56" y="1294"/>
                  </a:lnTo>
                  <a:lnTo>
                    <a:pt x="68" y="1300"/>
                  </a:lnTo>
                  <a:lnTo>
                    <a:pt x="68" y="1300"/>
                  </a:lnTo>
                  <a:lnTo>
                    <a:pt x="76" y="1306"/>
                  </a:lnTo>
                  <a:lnTo>
                    <a:pt x="80" y="1310"/>
                  </a:lnTo>
                  <a:lnTo>
                    <a:pt x="82" y="1314"/>
                  </a:lnTo>
                  <a:lnTo>
                    <a:pt x="82" y="1314"/>
                  </a:lnTo>
                  <a:lnTo>
                    <a:pt x="86" y="1322"/>
                  </a:lnTo>
                  <a:lnTo>
                    <a:pt x="90" y="1324"/>
                  </a:lnTo>
                  <a:lnTo>
                    <a:pt x="92" y="1328"/>
                  </a:lnTo>
                  <a:lnTo>
                    <a:pt x="92" y="1328"/>
                  </a:lnTo>
                  <a:lnTo>
                    <a:pt x="98" y="1328"/>
                  </a:lnTo>
                  <a:lnTo>
                    <a:pt x="98" y="1328"/>
                  </a:lnTo>
                  <a:lnTo>
                    <a:pt x="106" y="1328"/>
                  </a:lnTo>
                  <a:lnTo>
                    <a:pt x="114" y="1324"/>
                  </a:lnTo>
                  <a:lnTo>
                    <a:pt x="128" y="1316"/>
                  </a:lnTo>
                  <a:lnTo>
                    <a:pt x="128" y="1316"/>
                  </a:lnTo>
                  <a:lnTo>
                    <a:pt x="140" y="1312"/>
                  </a:lnTo>
                  <a:lnTo>
                    <a:pt x="152" y="1310"/>
                  </a:lnTo>
                  <a:lnTo>
                    <a:pt x="152" y="1310"/>
                  </a:lnTo>
                  <a:lnTo>
                    <a:pt x="160" y="1312"/>
                  </a:lnTo>
                  <a:lnTo>
                    <a:pt x="168" y="1316"/>
                  </a:lnTo>
                  <a:lnTo>
                    <a:pt x="168" y="1316"/>
                  </a:lnTo>
                  <a:lnTo>
                    <a:pt x="170" y="1320"/>
                  </a:lnTo>
                  <a:lnTo>
                    <a:pt x="172" y="1322"/>
                  </a:lnTo>
                  <a:lnTo>
                    <a:pt x="172" y="1322"/>
                  </a:lnTo>
                  <a:lnTo>
                    <a:pt x="174" y="1322"/>
                  </a:lnTo>
                  <a:lnTo>
                    <a:pt x="174" y="1322"/>
                  </a:lnTo>
                  <a:lnTo>
                    <a:pt x="182" y="1320"/>
                  </a:lnTo>
                  <a:lnTo>
                    <a:pt x="182" y="1320"/>
                  </a:lnTo>
                  <a:lnTo>
                    <a:pt x="190" y="1316"/>
                  </a:lnTo>
                  <a:lnTo>
                    <a:pt x="200" y="1312"/>
                  </a:lnTo>
                  <a:lnTo>
                    <a:pt x="200" y="1312"/>
                  </a:lnTo>
                  <a:lnTo>
                    <a:pt x="210" y="1308"/>
                  </a:lnTo>
                  <a:lnTo>
                    <a:pt x="220" y="1306"/>
                  </a:lnTo>
                  <a:lnTo>
                    <a:pt x="220" y="1306"/>
                  </a:lnTo>
                  <a:lnTo>
                    <a:pt x="238" y="1296"/>
                  </a:lnTo>
                  <a:lnTo>
                    <a:pt x="238" y="1296"/>
                  </a:lnTo>
                  <a:lnTo>
                    <a:pt x="250" y="1290"/>
                  </a:lnTo>
                  <a:lnTo>
                    <a:pt x="262" y="1288"/>
                  </a:lnTo>
                  <a:lnTo>
                    <a:pt x="262" y="1288"/>
                  </a:lnTo>
                  <a:lnTo>
                    <a:pt x="270" y="1290"/>
                  </a:lnTo>
                  <a:lnTo>
                    <a:pt x="276" y="1294"/>
                  </a:lnTo>
                  <a:lnTo>
                    <a:pt x="276" y="1294"/>
                  </a:lnTo>
                  <a:lnTo>
                    <a:pt x="280" y="1296"/>
                  </a:lnTo>
                  <a:lnTo>
                    <a:pt x="280" y="1300"/>
                  </a:lnTo>
                  <a:lnTo>
                    <a:pt x="282" y="1310"/>
                  </a:lnTo>
                  <a:lnTo>
                    <a:pt x="280" y="1318"/>
                  </a:lnTo>
                  <a:lnTo>
                    <a:pt x="282" y="1328"/>
                  </a:lnTo>
                  <a:lnTo>
                    <a:pt x="282" y="1328"/>
                  </a:lnTo>
                  <a:lnTo>
                    <a:pt x="284" y="1334"/>
                  </a:lnTo>
                  <a:lnTo>
                    <a:pt x="286" y="1336"/>
                  </a:lnTo>
                  <a:lnTo>
                    <a:pt x="290" y="1338"/>
                  </a:lnTo>
                  <a:lnTo>
                    <a:pt x="290" y="1338"/>
                  </a:lnTo>
                  <a:lnTo>
                    <a:pt x="292" y="1336"/>
                  </a:lnTo>
                  <a:lnTo>
                    <a:pt x="292" y="1336"/>
                  </a:lnTo>
                  <a:lnTo>
                    <a:pt x="304" y="1332"/>
                  </a:lnTo>
                  <a:lnTo>
                    <a:pt x="316" y="1328"/>
                  </a:lnTo>
                  <a:lnTo>
                    <a:pt x="316" y="1328"/>
                  </a:lnTo>
                  <a:lnTo>
                    <a:pt x="322" y="1328"/>
                  </a:lnTo>
                  <a:lnTo>
                    <a:pt x="322" y="1328"/>
                  </a:lnTo>
                  <a:lnTo>
                    <a:pt x="330" y="1330"/>
                  </a:lnTo>
                  <a:lnTo>
                    <a:pt x="334" y="1334"/>
                  </a:lnTo>
                  <a:lnTo>
                    <a:pt x="338" y="1340"/>
                  </a:lnTo>
                  <a:lnTo>
                    <a:pt x="338" y="1348"/>
                  </a:lnTo>
                  <a:lnTo>
                    <a:pt x="338" y="1348"/>
                  </a:lnTo>
                  <a:lnTo>
                    <a:pt x="338" y="1368"/>
                  </a:lnTo>
                  <a:lnTo>
                    <a:pt x="336" y="1378"/>
                  </a:lnTo>
                  <a:lnTo>
                    <a:pt x="330" y="1388"/>
                  </a:lnTo>
                  <a:lnTo>
                    <a:pt x="330" y="1388"/>
                  </a:lnTo>
                  <a:lnTo>
                    <a:pt x="326" y="1390"/>
                  </a:lnTo>
                  <a:lnTo>
                    <a:pt x="320" y="1392"/>
                  </a:lnTo>
                  <a:lnTo>
                    <a:pt x="320" y="1392"/>
                  </a:lnTo>
                  <a:lnTo>
                    <a:pt x="320" y="1396"/>
                  </a:lnTo>
                  <a:lnTo>
                    <a:pt x="318" y="1400"/>
                  </a:lnTo>
                  <a:lnTo>
                    <a:pt x="318" y="1400"/>
                  </a:lnTo>
                  <a:lnTo>
                    <a:pt x="314" y="1414"/>
                  </a:lnTo>
                  <a:lnTo>
                    <a:pt x="312" y="1420"/>
                  </a:lnTo>
                  <a:lnTo>
                    <a:pt x="312" y="1428"/>
                  </a:lnTo>
                  <a:lnTo>
                    <a:pt x="312" y="1428"/>
                  </a:lnTo>
                  <a:lnTo>
                    <a:pt x="314" y="1440"/>
                  </a:lnTo>
                  <a:lnTo>
                    <a:pt x="320" y="1448"/>
                  </a:lnTo>
                  <a:lnTo>
                    <a:pt x="336" y="1466"/>
                  </a:lnTo>
                  <a:lnTo>
                    <a:pt x="336" y="1466"/>
                  </a:lnTo>
                  <a:lnTo>
                    <a:pt x="340" y="1474"/>
                  </a:lnTo>
                  <a:lnTo>
                    <a:pt x="344" y="1484"/>
                  </a:lnTo>
                  <a:lnTo>
                    <a:pt x="348" y="1502"/>
                  </a:lnTo>
                  <a:lnTo>
                    <a:pt x="348" y="1502"/>
                  </a:lnTo>
                  <a:lnTo>
                    <a:pt x="348" y="1512"/>
                  </a:lnTo>
                  <a:lnTo>
                    <a:pt x="346" y="1522"/>
                  </a:lnTo>
                  <a:lnTo>
                    <a:pt x="346" y="1522"/>
                  </a:lnTo>
                  <a:lnTo>
                    <a:pt x="348" y="1530"/>
                  </a:lnTo>
                  <a:lnTo>
                    <a:pt x="352" y="1536"/>
                  </a:lnTo>
                  <a:lnTo>
                    <a:pt x="352" y="1536"/>
                  </a:lnTo>
                  <a:lnTo>
                    <a:pt x="352" y="1542"/>
                  </a:lnTo>
                  <a:lnTo>
                    <a:pt x="350" y="1544"/>
                  </a:lnTo>
                  <a:lnTo>
                    <a:pt x="346" y="1552"/>
                  </a:lnTo>
                  <a:lnTo>
                    <a:pt x="344" y="1560"/>
                  </a:lnTo>
                  <a:lnTo>
                    <a:pt x="344" y="1564"/>
                  </a:lnTo>
                  <a:lnTo>
                    <a:pt x="346" y="1568"/>
                  </a:lnTo>
                  <a:lnTo>
                    <a:pt x="346" y="1568"/>
                  </a:lnTo>
                  <a:lnTo>
                    <a:pt x="348" y="1572"/>
                  </a:lnTo>
                  <a:lnTo>
                    <a:pt x="348" y="1580"/>
                  </a:lnTo>
                  <a:lnTo>
                    <a:pt x="346" y="1586"/>
                  </a:lnTo>
                  <a:lnTo>
                    <a:pt x="344" y="1592"/>
                  </a:lnTo>
                  <a:lnTo>
                    <a:pt x="344" y="1592"/>
                  </a:lnTo>
                  <a:lnTo>
                    <a:pt x="336" y="1604"/>
                  </a:lnTo>
                  <a:lnTo>
                    <a:pt x="326" y="1614"/>
                  </a:lnTo>
                  <a:lnTo>
                    <a:pt x="326" y="1614"/>
                  </a:lnTo>
                  <a:lnTo>
                    <a:pt x="310" y="1624"/>
                  </a:lnTo>
                  <a:lnTo>
                    <a:pt x="304" y="1628"/>
                  </a:lnTo>
                  <a:lnTo>
                    <a:pt x="298" y="1636"/>
                  </a:lnTo>
                  <a:lnTo>
                    <a:pt x="298" y="1636"/>
                  </a:lnTo>
                  <a:lnTo>
                    <a:pt x="294" y="1648"/>
                  </a:lnTo>
                  <a:lnTo>
                    <a:pt x="292" y="1660"/>
                  </a:lnTo>
                  <a:lnTo>
                    <a:pt x="292" y="1660"/>
                  </a:lnTo>
                  <a:lnTo>
                    <a:pt x="286" y="1676"/>
                  </a:lnTo>
                  <a:lnTo>
                    <a:pt x="286" y="1682"/>
                  </a:lnTo>
                  <a:lnTo>
                    <a:pt x="286" y="1690"/>
                  </a:lnTo>
                  <a:lnTo>
                    <a:pt x="286" y="1690"/>
                  </a:lnTo>
                  <a:lnTo>
                    <a:pt x="286" y="1696"/>
                  </a:lnTo>
                  <a:lnTo>
                    <a:pt x="288" y="1700"/>
                  </a:lnTo>
                  <a:lnTo>
                    <a:pt x="288" y="1700"/>
                  </a:lnTo>
                  <a:lnTo>
                    <a:pt x="290" y="1706"/>
                  </a:lnTo>
                  <a:lnTo>
                    <a:pt x="294" y="1710"/>
                  </a:lnTo>
                  <a:lnTo>
                    <a:pt x="298" y="1714"/>
                  </a:lnTo>
                  <a:lnTo>
                    <a:pt x="300" y="1720"/>
                  </a:lnTo>
                  <a:lnTo>
                    <a:pt x="300" y="1720"/>
                  </a:lnTo>
                  <a:lnTo>
                    <a:pt x="298" y="1732"/>
                  </a:lnTo>
                  <a:lnTo>
                    <a:pt x="298" y="1732"/>
                  </a:lnTo>
                  <a:lnTo>
                    <a:pt x="298" y="1740"/>
                  </a:lnTo>
                  <a:lnTo>
                    <a:pt x="300" y="1748"/>
                  </a:lnTo>
                  <a:lnTo>
                    <a:pt x="300" y="1748"/>
                  </a:lnTo>
                  <a:lnTo>
                    <a:pt x="300" y="1760"/>
                  </a:lnTo>
                  <a:lnTo>
                    <a:pt x="302" y="1770"/>
                  </a:lnTo>
                  <a:lnTo>
                    <a:pt x="302" y="1770"/>
                  </a:lnTo>
                  <a:lnTo>
                    <a:pt x="306" y="1778"/>
                  </a:lnTo>
                  <a:lnTo>
                    <a:pt x="308" y="1788"/>
                  </a:lnTo>
                  <a:lnTo>
                    <a:pt x="308" y="1798"/>
                  </a:lnTo>
                  <a:lnTo>
                    <a:pt x="306" y="1806"/>
                  </a:lnTo>
                  <a:lnTo>
                    <a:pt x="306" y="1806"/>
                  </a:lnTo>
                  <a:lnTo>
                    <a:pt x="302" y="1818"/>
                  </a:lnTo>
                  <a:lnTo>
                    <a:pt x="300" y="1830"/>
                  </a:lnTo>
                  <a:lnTo>
                    <a:pt x="298" y="1842"/>
                  </a:lnTo>
                  <a:lnTo>
                    <a:pt x="298" y="1854"/>
                  </a:lnTo>
                  <a:lnTo>
                    <a:pt x="298" y="1854"/>
                  </a:lnTo>
                  <a:lnTo>
                    <a:pt x="304" y="1872"/>
                  </a:lnTo>
                  <a:lnTo>
                    <a:pt x="310" y="1888"/>
                  </a:lnTo>
                  <a:lnTo>
                    <a:pt x="310" y="1888"/>
                  </a:lnTo>
                  <a:lnTo>
                    <a:pt x="318" y="1908"/>
                  </a:lnTo>
                  <a:lnTo>
                    <a:pt x="326" y="1930"/>
                  </a:lnTo>
                  <a:lnTo>
                    <a:pt x="326" y="1930"/>
                  </a:lnTo>
                  <a:lnTo>
                    <a:pt x="328" y="1938"/>
                  </a:lnTo>
                  <a:lnTo>
                    <a:pt x="328" y="1946"/>
                  </a:lnTo>
                  <a:lnTo>
                    <a:pt x="328" y="1954"/>
                  </a:lnTo>
                  <a:lnTo>
                    <a:pt x="324" y="1962"/>
                  </a:lnTo>
                  <a:lnTo>
                    <a:pt x="324" y="1962"/>
                  </a:lnTo>
                  <a:lnTo>
                    <a:pt x="322" y="1972"/>
                  </a:lnTo>
                  <a:lnTo>
                    <a:pt x="322" y="1980"/>
                  </a:lnTo>
                  <a:lnTo>
                    <a:pt x="324" y="1988"/>
                  </a:lnTo>
                  <a:lnTo>
                    <a:pt x="328" y="1996"/>
                  </a:lnTo>
                  <a:lnTo>
                    <a:pt x="328" y="1996"/>
                  </a:lnTo>
                  <a:lnTo>
                    <a:pt x="332" y="2010"/>
                  </a:lnTo>
                  <a:lnTo>
                    <a:pt x="336" y="2016"/>
                  </a:lnTo>
                  <a:lnTo>
                    <a:pt x="340" y="2020"/>
                  </a:lnTo>
                  <a:lnTo>
                    <a:pt x="340" y="2020"/>
                  </a:lnTo>
                  <a:lnTo>
                    <a:pt x="346" y="2022"/>
                  </a:lnTo>
                  <a:lnTo>
                    <a:pt x="346" y="2022"/>
                  </a:lnTo>
                  <a:lnTo>
                    <a:pt x="352" y="2020"/>
                  </a:lnTo>
                  <a:lnTo>
                    <a:pt x="360" y="2018"/>
                  </a:lnTo>
                  <a:lnTo>
                    <a:pt x="372" y="2012"/>
                  </a:lnTo>
                  <a:lnTo>
                    <a:pt x="372" y="2012"/>
                  </a:lnTo>
                  <a:lnTo>
                    <a:pt x="384" y="2004"/>
                  </a:lnTo>
                  <a:lnTo>
                    <a:pt x="388" y="2002"/>
                  </a:lnTo>
                  <a:lnTo>
                    <a:pt x="396" y="2000"/>
                  </a:lnTo>
                  <a:lnTo>
                    <a:pt x="396" y="2000"/>
                  </a:lnTo>
                  <a:lnTo>
                    <a:pt x="404" y="1998"/>
                  </a:lnTo>
                  <a:lnTo>
                    <a:pt x="412" y="1998"/>
                  </a:lnTo>
                  <a:lnTo>
                    <a:pt x="412" y="1998"/>
                  </a:lnTo>
                  <a:lnTo>
                    <a:pt x="414" y="1998"/>
                  </a:lnTo>
                  <a:lnTo>
                    <a:pt x="414" y="1998"/>
                  </a:lnTo>
                  <a:lnTo>
                    <a:pt x="416" y="1998"/>
                  </a:lnTo>
                  <a:lnTo>
                    <a:pt x="416" y="1998"/>
                  </a:lnTo>
                  <a:lnTo>
                    <a:pt x="426" y="1998"/>
                  </a:lnTo>
                  <a:lnTo>
                    <a:pt x="434" y="1996"/>
                  </a:lnTo>
                  <a:lnTo>
                    <a:pt x="434" y="1996"/>
                  </a:lnTo>
                  <a:lnTo>
                    <a:pt x="444" y="1990"/>
                  </a:lnTo>
                  <a:lnTo>
                    <a:pt x="456" y="1984"/>
                  </a:lnTo>
                  <a:lnTo>
                    <a:pt x="456" y="1984"/>
                  </a:lnTo>
                  <a:lnTo>
                    <a:pt x="466" y="1982"/>
                  </a:lnTo>
                  <a:lnTo>
                    <a:pt x="474" y="1976"/>
                  </a:lnTo>
                  <a:lnTo>
                    <a:pt x="474" y="1976"/>
                  </a:lnTo>
                  <a:lnTo>
                    <a:pt x="484" y="1968"/>
                  </a:lnTo>
                  <a:lnTo>
                    <a:pt x="492" y="1960"/>
                  </a:lnTo>
                  <a:lnTo>
                    <a:pt x="510" y="1942"/>
                  </a:lnTo>
                  <a:lnTo>
                    <a:pt x="510" y="1942"/>
                  </a:lnTo>
                  <a:lnTo>
                    <a:pt x="528" y="1922"/>
                  </a:lnTo>
                  <a:lnTo>
                    <a:pt x="544" y="1902"/>
                  </a:lnTo>
                  <a:lnTo>
                    <a:pt x="544" y="1902"/>
                  </a:lnTo>
                  <a:lnTo>
                    <a:pt x="558" y="1884"/>
                  </a:lnTo>
                  <a:lnTo>
                    <a:pt x="562" y="1876"/>
                  </a:lnTo>
                  <a:lnTo>
                    <a:pt x="564" y="1866"/>
                  </a:lnTo>
                  <a:lnTo>
                    <a:pt x="564" y="1866"/>
                  </a:lnTo>
                  <a:lnTo>
                    <a:pt x="564" y="1848"/>
                  </a:lnTo>
                  <a:lnTo>
                    <a:pt x="566" y="1842"/>
                  </a:lnTo>
                  <a:lnTo>
                    <a:pt x="574" y="1832"/>
                  </a:lnTo>
                  <a:lnTo>
                    <a:pt x="574" y="1832"/>
                  </a:lnTo>
                  <a:lnTo>
                    <a:pt x="594" y="1820"/>
                  </a:lnTo>
                  <a:lnTo>
                    <a:pt x="594" y="1820"/>
                  </a:lnTo>
                  <a:lnTo>
                    <a:pt x="604" y="1816"/>
                  </a:lnTo>
                  <a:lnTo>
                    <a:pt x="608" y="1814"/>
                  </a:lnTo>
                  <a:lnTo>
                    <a:pt x="610" y="1808"/>
                  </a:lnTo>
                  <a:lnTo>
                    <a:pt x="610" y="1808"/>
                  </a:lnTo>
                  <a:lnTo>
                    <a:pt x="614" y="1800"/>
                  </a:lnTo>
                  <a:lnTo>
                    <a:pt x="616" y="1790"/>
                  </a:lnTo>
                  <a:lnTo>
                    <a:pt x="616" y="1790"/>
                  </a:lnTo>
                  <a:lnTo>
                    <a:pt x="618" y="1778"/>
                  </a:lnTo>
                  <a:lnTo>
                    <a:pt x="620" y="1768"/>
                  </a:lnTo>
                  <a:lnTo>
                    <a:pt x="620" y="1768"/>
                  </a:lnTo>
                  <a:lnTo>
                    <a:pt x="620" y="1758"/>
                  </a:lnTo>
                  <a:lnTo>
                    <a:pt x="618" y="1750"/>
                  </a:lnTo>
                  <a:lnTo>
                    <a:pt x="618" y="1750"/>
                  </a:lnTo>
                  <a:lnTo>
                    <a:pt x="614" y="1744"/>
                  </a:lnTo>
                  <a:lnTo>
                    <a:pt x="614" y="1740"/>
                  </a:lnTo>
                  <a:lnTo>
                    <a:pt x="616" y="1734"/>
                  </a:lnTo>
                  <a:lnTo>
                    <a:pt x="616" y="1734"/>
                  </a:lnTo>
                  <a:lnTo>
                    <a:pt x="626" y="1728"/>
                  </a:lnTo>
                  <a:lnTo>
                    <a:pt x="638" y="1720"/>
                  </a:lnTo>
                  <a:lnTo>
                    <a:pt x="638" y="1720"/>
                  </a:lnTo>
                  <a:lnTo>
                    <a:pt x="648" y="1714"/>
                  </a:lnTo>
                  <a:lnTo>
                    <a:pt x="658" y="1708"/>
                  </a:lnTo>
                  <a:lnTo>
                    <a:pt x="658" y="1708"/>
                  </a:lnTo>
                  <a:lnTo>
                    <a:pt x="668" y="1702"/>
                  </a:lnTo>
                  <a:lnTo>
                    <a:pt x="676" y="1694"/>
                  </a:lnTo>
                  <a:lnTo>
                    <a:pt x="694" y="1680"/>
                  </a:lnTo>
                  <a:lnTo>
                    <a:pt x="694" y="1680"/>
                  </a:lnTo>
                  <a:lnTo>
                    <a:pt x="704" y="1674"/>
                  </a:lnTo>
                  <a:lnTo>
                    <a:pt x="710" y="1668"/>
                  </a:lnTo>
                  <a:lnTo>
                    <a:pt x="716" y="1660"/>
                  </a:lnTo>
                  <a:lnTo>
                    <a:pt x="718" y="1650"/>
                  </a:lnTo>
                  <a:lnTo>
                    <a:pt x="718" y="1650"/>
                  </a:lnTo>
                  <a:lnTo>
                    <a:pt x="724" y="1628"/>
                  </a:lnTo>
                  <a:lnTo>
                    <a:pt x="732" y="1604"/>
                  </a:lnTo>
                  <a:lnTo>
                    <a:pt x="732" y="1604"/>
                  </a:lnTo>
                  <a:lnTo>
                    <a:pt x="736" y="1592"/>
                  </a:lnTo>
                  <a:lnTo>
                    <a:pt x="738" y="1584"/>
                  </a:lnTo>
                  <a:lnTo>
                    <a:pt x="738" y="1578"/>
                  </a:lnTo>
                  <a:lnTo>
                    <a:pt x="738" y="1578"/>
                  </a:lnTo>
                  <a:lnTo>
                    <a:pt x="734" y="1570"/>
                  </a:lnTo>
                  <a:lnTo>
                    <a:pt x="734" y="1570"/>
                  </a:lnTo>
                  <a:lnTo>
                    <a:pt x="730" y="1556"/>
                  </a:lnTo>
                  <a:lnTo>
                    <a:pt x="726" y="1540"/>
                  </a:lnTo>
                  <a:lnTo>
                    <a:pt x="726" y="1540"/>
                  </a:lnTo>
                  <a:lnTo>
                    <a:pt x="726" y="1522"/>
                  </a:lnTo>
                  <a:lnTo>
                    <a:pt x="726" y="1514"/>
                  </a:lnTo>
                  <a:lnTo>
                    <a:pt x="730" y="1506"/>
                  </a:lnTo>
                  <a:lnTo>
                    <a:pt x="730" y="1506"/>
                  </a:lnTo>
                  <a:lnTo>
                    <a:pt x="732" y="1496"/>
                  </a:lnTo>
                  <a:lnTo>
                    <a:pt x="734" y="1486"/>
                  </a:lnTo>
                  <a:lnTo>
                    <a:pt x="734" y="1486"/>
                  </a:lnTo>
                  <a:lnTo>
                    <a:pt x="738" y="1476"/>
                  </a:lnTo>
                  <a:lnTo>
                    <a:pt x="744" y="1468"/>
                  </a:lnTo>
                  <a:lnTo>
                    <a:pt x="744" y="1468"/>
                  </a:lnTo>
                  <a:lnTo>
                    <a:pt x="756" y="1454"/>
                  </a:lnTo>
                  <a:lnTo>
                    <a:pt x="762" y="1446"/>
                  </a:lnTo>
                  <a:lnTo>
                    <a:pt x="770" y="1440"/>
                  </a:lnTo>
                  <a:lnTo>
                    <a:pt x="770" y="1440"/>
                  </a:lnTo>
                  <a:lnTo>
                    <a:pt x="780" y="1432"/>
                  </a:lnTo>
                  <a:lnTo>
                    <a:pt x="786" y="1424"/>
                  </a:lnTo>
                  <a:lnTo>
                    <a:pt x="800" y="1408"/>
                  </a:lnTo>
                  <a:lnTo>
                    <a:pt x="800" y="1408"/>
                  </a:lnTo>
                  <a:lnTo>
                    <a:pt x="816" y="1392"/>
                  </a:lnTo>
                  <a:lnTo>
                    <a:pt x="834" y="1378"/>
                  </a:lnTo>
                  <a:lnTo>
                    <a:pt x="870" y="1352"/>
                  </a:lnTo>
                  <a:lnTo>
                    <a:pt x="870" y="1352"/>
                  </a:lnTo>
                  <a:lnTo>
                    <a:pt x="882" y="1344"/>
                  </a:lnTo>
                  <a:lnTo>
                    <a:pt x="882" y="1344"/>
                  </a:lnTo>
                  <a:lnTo>
                    <a:pt x="888" y="1336"/>
                  </a:lnTo>
                  <a:lnTo>
                    <a:pt x="892" y="1328"/>
                  </a:lnTo>
                  <a:lnTo>
                    <a:pt x="892" y="1328"/>
                  </a:lnTo>
                  <a:lnTo>
                    <a:pt x="904" y="1312"/>
                  </a:lnTo>
                  <a:lnTo>
                    <a:pt x="918" y="1296"/>
                  </a:lnTo>
                  <a:lnTo>
                    <a:pt x="918" y="1296"/>
                  </a:lnTo>
                  <a:lnTo>
                    <a:pt x="926" y="1286"/>
                  </a:lnTo>
                  <a:lnTo>
                    <a:pt x="932" y="1276"/>
                  </a:lnTo>
                  <a:lnTo>
                    <a:pt x="932" y="1276"/>
                  </a:lnTo>
                  <a:lnTo>
                    <a:pt x="944" y="1254"/>
                  </a:lnTo>
                  <a:lnTo>
                    <a:pt x="948" y="1242"/>
                  </a:lnTo>
                  <a:lnTo>
                    <a:pt x="952" y="1230"/>
                  </a:lnTo>
                  <a:lnTo>
                    <a:pt x="952" y="1230"/>
                  </a:lnTo>
                  <a:lnTo>
                    <a:pt x="954" y="1222"/>
                  </a:lnTo>
                  <a:lnTo>
                    <a:pt x="954" y="1218"/>
                  </a:lnTo>
                  <a:lnTo>
                    <a:pt x="952" y="1216"/>
                  </a:lnTo>
                  <a:lnTo>
                    <a:pt x="952" y="1216"/>
                  </a:lnTo>
                  <a:lnTo>
                    <a:pt x="946" y="1214"/>
                  </a:lnTo>
                  <a:lnTo>
                    <a:pt x="946" y="1214"/>
                  </a:lnTo>
                  <a:lnTo>
                    <a:pt x="940" y="1214"/>
                  </a:lnTo>
                  <a:lnTo>
                    <a:pt x="932" y="1218"/>
                  </a:lnTo>
                  <a:lnTo>
                    <a:pt x="932" y="1218"/>
                  </a:lnTo>
                  <a:lnTo>
                    <a:pt x="914" y="1224"/>
                  </a:lnTo>
                  <a:lnTo>
                    <a:pt x="896" y="1230"/>
                  </a:lnTo>
                  <a:lnTo>
                    <a:pt x="858" y="1240"/>
                  </a:lnTo>
                  <a:lnTo>
                    <a:pt x="858" y="1240"/>
                  </a:lnTo>
                  <a:lnTo>
                    <a:pt x="854" y="1240"/>
                  </a:lnTo>
                  <a:lnTo>
                    <a:pt x="854" y="1240"/>
                  </a:lnTo>
                  <a:lnTo>
                    <a:pt x="850" y="1238"/>
                  </a:lnTo>
                  <a:lnTo>
                    <a:pt x="846" y="1236"/>
                  </a:lnTo>
                  <a:lnTo>
                    <a:pt x="842" y="1230"/>
                  </a:lnTo>
                  <a:lnTo>
                    <a:pt x="840" y="1222"/>
                  </a:lnTo>
                  <a:lnTo>
                    <a:pt x="840" y="1214"/>
                  </a:lnTo>
                  <a:lnTo>
                    <a:pt x="840" y="1214"/>
                  </a:lnTo>
                  <a:lnTo>
                    <a:pt x="836" y="1198"/>
                  </a:lnTo>
                  <a:lnTo>
                    <a:pt x="834" y="1192"/>
                  </a:lnTo>
                  <a:lnTo>
                    <a:pt x="830" y="1184"/>
                  </a:lnTo>
                  <a:lnTo>
                    <a:pt x="830" y="1184"/>
                  </a:lnTo>
                  <a:lnTo>
                    <a:pt x="826" y="1178"/>
                  </a:lnTo>
                  <a:lnTo>
                    <a:pt x="820" y="1174"/>
                  </a:lnTo>
                  <a:lnTo>
                    <a:pt x="808" y="1164"/>
                  </a:lnTo>
                  <a:lnTo>
                    <a:pt x="808" y="1164"/>
                  </a:lnTo>
                  <a:lnTo>
                    <a:pt x="804" y="1158"/>
                  </a:lnTo>
                  <a:lnTo>
                    <a:pt x="802" y="1148"/>
                  </a:lnTo>
                  <a:lnTo>
                    <a:pt x="802" y="1148"/>
                  </a:lnTo>
                  <a:lnTo>
                    <a:pt x="800" y="1142"/>
                  </a:lnTo>
                  <a:lnTo>
                    <a:pt x="798" y="1136"/>
                  </a:lnTo>
                  <a:lnTo>
                    <a:pt x="798" y="1136"/>
                  </a:lnTo>
                  <a:lnTo>
                    <a:pt x="798" y="1126"/>
                  </a:lnTo>
                  <a:lnTo>
                    <a:pt x="800" y="1118"/>
                  </a:lnTo>
                  <a:lnTo>
                    <a:pt x="800" y="1118"/>
                  </a:lnTo>
                  <a:lnTo>
                    <a:pt x="794" y="1118"/>
                  </a:lnTo>
                  <a:lnTo>
                    <a:pt x="792" y="1116"/>
                  </a:lnTo>
                  <a:lnTo>
                    <a:pt x="790" y="1114"/>
                  </a:lnTo>
                  <a:lnTo>
                    <a:pt x="790" y="1114"/>
                  </a:lnTo>
                  <a:lnTo>
                    <a:pt x="788" y="1104"/>
                  </a:lnTo>
                  <a:lnTo>
                    <a:pt x="788" y="1104"/>
                  </a:lnTo>
                  <a:lnTo>
                    <a:pt x="782" y="1096"/>
                  </a:lnTo>
                  <a:lnTo>
                    <a:pt x="782" y="1090"/>
                  </a:lnTo>
                  <a:lnTo>
                    <a:pt x="780" y="1086"/>
                  </a:lnTo>
                  <a:lnTo>
                    <a:pt x="780" y="1086"/>
                  </a:lnTo>
                  <a:lnTo>
                    <a:pt x="784" y="1072"/>
                  </a:lnTo>
                  <a:lnTo>
                    <a:pt x="786" y="1066"/>
                  </a:lnTo>
                  <a:lnTo>
                    <a:pt x="786" y="1060"/>
                  </a:lnTo>
                  <a:lnTo>
                    <a:pt x="786" y="1060"/>
                  </a:lnTo>
                  <a:lnTo>
                    <a:pt x="786" y="1054"/>
                  </a:lnTo>
                  <a:lnTo>
                    <a:pt x="784" y="1050"/>
                  </a:lnTo>
                  <a:lnTo>
                    <a:pt x="778" y="1042"/>
                  </a:lnTo>
                  <a:lnTo>
                    <a:pt x="778" y="1042"/>
                  </a:lnTo>
                  <a:lnTo>
                    <a:pt x="774" y="1024"/>
                  </a:lnTo>
                  <a:lnTo>
                    <a:pt x="774" y="1024"/>
                  </a:lnTo>
                  <a:lnTo>
                    <a:pt x="770" y="1010"/>
                  </a:lnTo>
                  <a:lnTo>
                    <a:pt x="766" y="996"/>
                  </a:lnTo>
                  <a:lnTo>
                    <a:pt x="766" y="996"/>
                  </a:lnTo>
                  <a:lnTo>
                    <a:pt x="758" y="984"/>
                  </a:lnTo>
                  <a:lnTo>
                    <a:pt x="756" y="978"/>
                  </a:lnTo>
                  <a:lnTo>
                    <a:pt x="754" y="972"/>
                  </a:lnTo>
                  <a:lnTo>
                    <a:pt x="754" y="972"/>
                  </a:lnTo>
                  <a:lnTo>
                    <a:pt x="756" y="964"/>
                  </a:lnTo>
                  <a:lnTo>
                    <a:pt x="756" y="962"/>
                  </a:lnTo>
                  <a:lnTo>
                    <a:pt x="754" y="958"/>
                  </a:lnTo>
                  <a:lnTo>
                    <a:pt x="754" y="958"/>
                  </a:lnTo>
                  <a:lnTo>
                    <a:pt x="750" y="952"/>
                  </a:lnTo>
                  <a:lnTo>
                    <a:pt x="746" y="948"/>
                  </a:lnTo>
                  <a:lnTo>
                    <a:pt x="746" y="948"/>
                  </a:lnTo>
                  <a:lnTo>
                    <a:pt x="744" y="940"/>
                  </a:lnTo>
                  <a:lnTo>
                    <a:pt x="746" y="936"/>
                  </a:lnTo>
                  <a:lnTo>
                    <a:pt x="748" y="932"/>
                  </a:lnTo>
                  <a:lnTo>
                    <a:pt x="748" y="932"/>
                  </a:lnTo>
                  <a:lnTo>
                    <a:pt x="750" y="930"/>
                  </a:lnTo>
                  <a:lnTo>
                    <a:pt x="750" y="930"/>
                  </a:lnTo>
                  <a:lnTo>
                    <a:pt x="760" y="942"/>
                  </a:lnTo>
                  <a:lnTo>
                    <a:pt x="766" y="948"/>
                  </a:lnTo>
                  <a:lnTo>
                    <a:pt x="772" y="954"/>
                  </a:lnTo>
                  <a:lnTo>
                    <a:pt x="772" y="954"/>
                  </a:lnTo>
                  <a:lnTo>
                    <a:pt x="778" y="960"/>
                  </a:lnTo>
                  <a:lnTo>
                    <a:pt x="782" y="968"/>
                  </a:lnTo>
                  <a:lnTo>
                    <a:pt x="784" y="978"/>
                  </a:lnTo>
                  <a:lnTo>
                    <a:pt x="790" y="986"/>
                  </a:lnTo>
                  <a:lnTo>
                    <a:pt x="790" y="986"/>
                  </a:lnTo>
                  <a:lnTo>
                    <a:pt x="796" y="994"/>
                  </a:lnTo>
                  <a:lnTo>
                    <a:pt x="802" y="1000"/>
                  </a:lnTo>
                  <a:lnTo>
                    <a:pt x="802" y="1000"/>
                  </a:lnTo>
                  <a:lnTo>
                    <a:pt x="802" y="1004"/>
                  </a:lnTo>
                  <a:lnTo>
                    <a:pt x="804" y="1010"/>
                  </a:lnTo>
                  <a:lnTo>
                    <a:pt x="804" y="1020"/>
                  </a:lnTo>
                  <a:lnTo>
                    <a:pt x="804" y="1020"/>
                  </a:lnTo>
                  <a:lnTo>
                    <a:pt x="808" y="1032"/>
                  </a:lnTo>
                  <a:lnTo>
                    <a:pt x="812" y="1044"/>
                  </a:lnTo>
                  <a:lnTo>
                    <a:pt x="816" y="1056"/>
                  </a:lnTo>
                  <a:lnTo>
                    <a:pt x="816" y="1062"/>
                  </a:lnTo>
                  <a:lnTo>
                    <a:pt x="814" y="1068"/>
                  </a:lnTo>
                  <a:lnTo>
                    <a:pt x="814" y="1068"/>
                  </a:lnTo>
                  <a:lnTo>
                    <a:pt x="810" y="1080"/>
                  </a:lnTo>
                  <a:lnTo>
                    <a:pt x="812" y="1082"/>
                  </a:lnTo>
                  <a:lnTo>
                    <a:pt x="816" y="1088"/>
                  </a:lnTo>
                  <a:lnTo>
                    <a:pt x="816" y="1088"/>
                  </a:lnTo>
                  <a:lnTo>
                    <a:pt x="824" y="1098"/>
                  </a:lnTo>
                  <a:lnTo>
                    <a:pt x="830" y="1108"/>
                  </a:lnTo>
                  <a:lnTo>
                    <a:pt x="830" y="1108"/>
                  </a:lnTo>
                  <a:lnTo>
                    <a:pt x="844" y="1132"/>
                  </a:lnTo>
                  <a:lnTo>
                    <a:pt x="848" y="1144"/>
                  </a:lnTo>
                  <a:lnTo>
                    <a:pt x="850" y="1150"/>
                  </a:lnTo>
                  <a:lnTo>
                    <a:pt x="850" y="1156"/>
                  </a:lnTo>
                  <a:lnTo>
                    <a:pt x="850" y="1156"/>
                  </a:lnTo>
                  <a:lnTo>
                    <a:pt x="850" y="1164"/>
                  </a:lnTo>
                  <a:lnTo>
                    <a:pt x="846" y="1172"/>
                  </a:lnTo>
                  <a:lnTo>
                    <a:pt x="844" y="1182"/>
                  </a:lnTo>
                  <a:lnTo>
                    <a:pt x="844" y="1190"/>
                  </a:lnTo>
                  <a:lnTo>
                    <a:pt x="844" y="1190"/>
                  </a:lnTo>
                  <a:lnTo>
                    <a:pt x="846" y="1216"/>
                  </a:lnTo>
                  <a:lnTo>
                    <a:pt x="846" y="1216"/>
                  </a:lnTo>
                  <a:lnTo>
                    <a:pt x="852" y="1216"/>
                  </a:lnTo>
                  <a:lnTo>
                    <a:pt x="852" y="1216"/>
                  </a:lnTo>
                  <a:lnTo>
                    <a:pt x="860" y="1216"/>
                  </a:lnTo>
                  <a:lnTo>
                    <a:pt x="870" y="1212"/>
                  </a:lnTo>
                  <a:lnTo>
                    <a:pt x="888" y="1202"/>
                  </a:lnTo>
                  <a:lnTo>
                    <a:pt x="888" y="1202"/>
                  </a:lnTo>
                  <a:lnTo>
                    <a:pt x="912" y="1188"/>
                  </a:lnTo>
                  <a:lnTo>
                    <a:pt x="924" y="1182"/>
                  </a:lnTo>
                  <a:lnTo>
                    <a:pt x="936" y="1178"/>
                  </a:lnTo>
                  <a:lnTo>
                    <a:pt x="936" y="1178"/>
                  </a:lnTo>
                  <a:lnTo>
                    <a:pt x="948" y="1176"/>
                  </a:lnTo>
                  <a:lnTo>
                    <a:pt x="958" y="1172"/>
                  </a:lnTo>
                  <a:lnTo>
                    <a:pt x="958" y="1172"/>
                  </a:lnTo>
                  <a:lnTo>
                    <a:pt x="978" y="1160"/>
                  </a:lnTo>
                  <a:lnTo>
                    <a:pt x="978" y="1160"/>
                  </a:lnTo>
                  <a:lnTo>
                    <a:pt x="982" y="1156"/>
                  </a:lnTo>
                  <a:lnTo>
                    <a:pt x="986" y="1152"/>
                  </a:lnTo>
                  <a:lnTo>
                    <a:pt x="990" y="1148"/>
                  </a:lnTo>
                  <a:lnTo>
                    <a:pt x="996" y="1146"/>
                  </a:lnTo>
                  <a:lnTo>
                    <a:pt x="996" y="1146"/>
                  </a:lnTo>
                  <a:lnTo>
                    <a:pt x="1014" y="1142"/>
                  </a:lnTo>
                  <a:lnTo>
                    <a:pt x="1022" y="1140"/>
                  </a:lnTo>
                  <a:lnTo>
                    <a:pt x="1030" y="1136"/>
                  </a:lnTo>
                  <a:lnTo>
                    <a:pt x="1030" y="1136"/>
                  </a:lnTo>
                  <a:lnTo>
                    <a:pt x="1040" y="1126"/>
                  </a:lnTo>
                  <a:lnTo>
                    <a:pt x="1050" y="1118"/>
                  </a:lnTo>
                  <a:lnTo>
                    <a:pt x="1050" y="1118"/>
                  </a:lnTo>
                  <a:lnTo>
                    <a:pt x="1062" y="1108"/>
                  </a:lnTo>
                  <a:lnTo>
                    <a:pt x="1074" y="1096"/>
                  </a:lnTo>
                  <a:lnTo>
                    <a:pt x="1074" y="1096"/>
                  </a:lnTo>
                  <a:lnTo>
                    <a:pt x="1090" y="1084"/>
                  </a:lnTo>
                  <a:lnTo>
                    <a:pt x="1096" y="1076"/>
                  </a:lnTo>
                  <a:lnTo>
                    <a:pt x="1102" y="1068"/>
                  </a:lnTo>
                  <a:lnTo>
                    <a:pt x="1102" y="1068"/>
                  </a:lnTo>
                  <a:lnTo>
                    <a:pt x="1106" y="1060"/>
                  </a:lnTo>
                  <a:lnTo>
                    <a:pt x="1106" y="1052"/>
                  </a:lnTo>
                  <a:lnTo>
                    <a:pt x="1102" y="1046"/>
                  </a:lnTo>
                  <a:lnTo>
                    <a:pt x="1098" y="1042"/>
                  </a:lnTo>
                  <a:lnTo>
                    <a:pt x="1086" y="1034"/>
                  </a:lnTo>
                  <a:lnTo>
                    <a:pt x="1072" y="1028"/>
                  </a:lnTo>
                  <a:lnTo>
                    <a:pt x="1072" y="1028"/>
                  </a:lnTo>
                  <a:lnTo>
                    <a:pt x="1072" y="1018"/>
                  </a:lnTo>
                  <a:lnTo>
                    <a:pt x="1072" y="1008"/>
                  </a:lnTo>
                  <a:lnTo>
                    <a:pt x="1068" y="1000"/>
                  </a:lnTo>
                  <a:lnTo>
                    <a:pt x="1064" y="996"/>
                  </a:lnTo>
                  <a:lnTo>
                    <a:pt x="1062" y="996"/>
                  </a:lnTo>
                  <a:lnTo>
                    <a:pt x="1062" y="996"/>
                  </a:lnTo>
                  <a:lnTo>
                    <a:pt x="1058" y="996"/>
                  </a:lnTo>
                  <a:lnTo>
                    <a:pt x="1054" y="1000"/>
                  </a:lnTo>
                  <a:lnTo>
                    <a:pt x="1054" y="1000"/>
                  </a:lnTo>
                  <a:lnTo>
                    <a:pt x="1052" y="1002"/>
                  </a:lnTo>
                  <a:lnTo>
                    <a:pt x="1052" y="1004"/>
                  </a:lnTo>
                  <a:lnTo>
                    <a:pt x="1048" y="1010"/>
                  </a:lnTo>
                  <a:lnTo>
                    <a:pt x="1048" y="1010"/>
                  </a:lnTo>
                  <a:lnTo>
                    <a:pt x="1044" y="1012"/>
                  </a:lnTo>
                  <a:lnTo>
                    <a:pt x="1040" y="1016"/>
                  </a:lnTo>
                  <a:lnTo>
                    <a:pt x="1040" y="1016"/>
                  </a:lnTo>
                  <a:lnTo>
                    <a:pt x="1028" y="1022"/>
                  </a:lnTo>
                  <a:lnTo>
                    <a:pt x="1020" y="1024"/>
                  </a:lnTo>
                  <a:lnTo>
                    <a:pt x="1012" y="1026"/>
                  </a:lnTo>
                  <a:lnTo>
                    <a:pt x="1012" y="1026"/>
                  </a:lnTo>
                  <a:lnTo>
                    <a:pt x="1010" y="1026"/>
                  </a:lnTo>
                  <a:lnTo>
                    <a:pt x="1010" y="1026"/>
                  </a:lnTo>
                  <a:lnTo>
                    <a:pt x="1006" y="1022"/>
                  </a:lnTo>
                  <a:lnTo>
                    <a:pt x="1002" y="1018"/>
                  </a:lnTo>
                  <a:lnTo>
                    <a:pt x="996" y="1004"/>
                  </a:lnTo>
                  <a:lnTo>
                    <a:pt x="992" y="990"/>
                  </a:lnTo>
                  <a:lnTo>
                    <a:pt x="988" y="980"/>
                  </a:lnTo>
                  <a:lnTo>
                    <a:pt x="988" y="980"/>
                  </a:lnTo>
                  <a:lnTo>
                    <a:pt x="984" y="974"/>
                  </a:lnTo>
                  <a:lnTo>
                    <a:pt x="980" y="970"/>
                  </a:lnTo>
                  <a:lnTo>
                    <a:pt x="976" y="968"/>
                  </a:lnTo>
                  <a:lnTo>
                    <a:pt x="972" y="962"/>
                  </a:lnTo>
                  <a:lnTo>
                    <a:pt x="972" y="962"/>
                  </a:lnTo>
                  <a:lnTo>
                    <a:pt x="974" y="954"/>
                  </a:lnTo>
                  <a:lnTo>
                    <a:pt x="974" y="948"/>
                  </a:lnTo>
                  <a:lnTo>
                    <a:pt x="974" y="948"/>
                  </a:lnTo>
                  <a:lnTo>
                    <a:pt x="972" y="944"/>
                  </a:lnTo>
                  <a:lnTo>
                    <a:pt x="970" y="940"/>
                  </a:lnTo>
                  <a:lnTo>
                    <a:pt x="966" y="936"/>
                  </a:lnTo>
                  <a:lnTo>
                    <a:pt x="966" y="932"/>
                  </a:lnTo>
                  <a:lnTo>
                    <a:pt x="966" y="932"/>
                  </a:lnTo>
                  <a:lnTo>
                    <a:pt x="966" y="928"/>
                  </a:lnTo>
                  <a:lnTo>
                    <a:pt x="968" y="926"/>
                  </a:lnTo>
                  <a:lnTo>
                    <a:pt x="974" y="924"/>
                  </a:lnTo>
                  <a:lnTo>
                    <a:pt x="974" y="924"/>
                  </a:lnTo>
                  <a:lnTo>
                    <a:pt x="980" y="926"/>
                  </a:lnTo>
                  <a:lnTo>
                    <a:pt x="980" y="926"/>
                  </a:lnTo>
                  <a:lnTo>
                    <a:pt x="984" y="930"/>
                  </a:lnTo>
                  <a:lnTo>
                    <a:pt x="986" y="934"/>
                  </a:lnTo>
                  <a:lnTo>
                    <a:pt x="988" y="940"/>
                  </a:lnTo>
                  <a:lnTo>
                    <a:pt x="992" y="944"/>
                  </a:lnTo>
                  <a:lnTo>
                    <a:pt x="992" y="944"/>
                  </a:lnTo>
                  <a:lnTo>
                    <a:pt x="996" y="950"/>
                  </a:lnTo>
                  <a:lnTo>
                    <a:pt x="1002" y="956"/>
                  </a:lnTo>
                  <a:lnTo>
                    <a:pt x="1016" y="964"/>
                  </a:lnTo>
                  <a:lnTo>
                    <a:pt x="1016" y="964"/>
                  </a:lnTo>
                  <a:lnTo>
                    <a:pt x="1020" y="970"/>
                  </a:lnTo>
                  <a:lnTo>
                    <a:pt x="1022" y="978"/>
                  </a:lnTo>
                  <a:lnTo>
                    <a:pt x="1026" y="984"/>
                  </a:lnTo>
                  <a:lnTo>
                    <a:pt x="1030" y="988"/>
                  </a:lnTo>
                  <a:lnTo>
                    <a:pt x="1030" y="988"/>
                  </a:lnTo>
                  <a:lnTo>
                    <a:pt x="1036" y="990"/>
                  </a:lnTo>
                  <a:lnTo>
                    <a:pt x="1036" y="990"/>
                  </a:lnTo>
                  <a:lnTo>
                    <a:pt x="1042" y="988"/>
                  </a:lnTo>
                  <a:lnTo>
                    <a:pt x="1048" y="984"/>
                  </a:lnTo>
                  <a:lnTo>
                    <a:pt x="1054" y="980"/>
                  </a:lnTo>
                  <a:lnTo>
                    <a:pt x="1062" y="976"/>
                  </a:lnTo>
                  <a:lnTo>
                    <a:pt x="1062" y="976"/>
                  </a:lnTo>
                  <a:lnTo>
                    <a:pt x="1068" y="976"/>
                  </a:lnTo>
                  <a:lnTo>
                    <a:pt x="1068" y="976"/>
                  </a:lnTo>
                  <a:lnTo>
                    <a:pt x="1072" y="976"/>
                  </a:lnTo>
                  <a:lnTo>
                    <a:pt x="1072" y="978"/>
                  </a:lnTo>
                  <a:lnTo>
                    <a:pt x="1074" y="982"/>
                  </a:lnTo>
                  <a:lnTo>
                    <a:pt x="1072" y="990"/>
                  </a:lnTo>
                  <a:lnTo>
                    <a:pt x="1072" y="996"/>
                  </a:lnTo>
                  <a:lnTo>
                    <a:pt x="1072" y="996"/>
                  </a:lnTo>
                  <a:lnTo>
                    <a:pt x="1076" y="1002"/>
                  </a:lnTo>
                  <a:lnTo>
                    <a:pt x="1080" y="1006"/>
                  </a:lnTo>
                  <a:lnTo>
                    <a:pt x="1092" y="1010"/>
                  </a:lnTo>
                  <a:lnTo>
                    <a:pt x="1106" y="1014"/>
                  </a:lnTo>
                  <a:lnTo>
                    <a:pt x="1120" y="1014"/>
                  </a:lnTo>
                  <a:lnTo>
                    <a:pt x="1120" y="1014"/>
                  </a:lnTo>
                  <a:lnTo>
                    <a:pt x="1130" y="1014"/>
                  </a:lnTo>
                  <a:lnTo>
                    <a:pt x="1130" y="1014"/>
                  </a:lnTo>
                  <a:lnTo>
                    <a:pt x="1166" y="1012"/>
                  </a:lnTo>
                  <a:lnTo>
                    <a:pt x="1166" y="1012"/>
                  </a:lnTo>
                  <a:lnTo>
                    <a:pt x="1194" y="1010"/>
                  </a:lnTo>
                  <a:lnTo>
                    <a:pt x="1194" y="1010"/>
                  </a:lnTo>
                  <a:lnTo>
                    <a:pt x="1200" y="1012"/>
                  </a:lnTo>
                  <a:lnTo>
                    <a:pt x="1200" y="1012"/>
                  </a:lnTo>
                  <a:lnTo>
                    <a:pt x="1202" y="1014"/>
                  </a:lnTo>
                  <a:lnTo>
                    <a:pt x="1204" y="1016"/>
                  </a:lnTo>
                  <a:lnTo>
                    <a:pt x="1204" y="1024"/>
                  </a:lnTo>
                  <a:lnTo>
                    <a:pt x="1204" y="1032"/>
                  </a:lnTo>
                  <a:lnTo>
                    <a:pt x="1206" y="1038"/>
                  </a:lnTo>
                  <a:lnTo>
                    <a:pt x="1206" y="1038"/>
                  </a:lnTo>
                  <a:lnTo>
                    <a:pt x="1212" y="1042"/>
                  </a:lnTo>
                  <a:lnTo>
                    <a:pt x="1218" y="1046"/>
                  </a:lnTo>
                  <a:lnTo>
                    <a:pt x="1232" y="1052"/>
                  </a:lnTo>
                  <a:lnTo>
                    <a:pt x="1232" y="1052"/>
                  </a:lnTo>
                  <a:lnTo>
                    <a:pt x="1222" y="1058"/>
                  </a:lnTo>
                  <a:lnTo>
                    <a:pt x="1218" y="1060"/>
                  </a:lnTo>
                  <a:lnTo>
                    <a:pt x="1216" y="1064"/>
                  </a:lnTo>
                  <a:lnTo>
                    <a:pt x="1216" y="1064"/>
                  </a:lnTo>
                  <a:lnTo>
                    <a:pt x="1224" y="1070"/>
                  </a:lnTo>
                  <a:lnTo>
                    <a:pt x="1230" y="1078"/>
                  </a:lnTo>
                  <a:lnTo>
                    <a:pt x="1230" y="1078"/>
                  </a:lnTo>
                  <a:lnTo>
                    <a:pt x="1236" y="1086"/>
                  </a:lnTo>
                  <a:lnTo>
                    <a:pt x="1238" y="1090"/>
                  </a:lnTo>
                  <a:lnTo>
                    <a:pt x="1244" y="1092"/>
                  </a:lnTo>
                  <a:lnTo>
                    <a:pt x="1244" y="1092"/>
                  </a:lnTo>
                  <a:lnTo>
                    <a:pt x="1244" y="1092"/>
                  </a:lnTo>
                  <a:lnTo>
                    <a:pt x="1244" y="1092"/>
                  </a:lnTo>
                  <a:lnTo>
                    <a:pt x="1250" y="1090"/>
                  </a:lnTo>
                  <a:lnTo>
                    <a:pt x="1254" y="1088"/>
                  </a:lnTo>
                  <a:lnTo>
                    <a:pt x="1260" y="1080"/>
                  </a:lnTo>
                  <a:lnTo>
                    <a:pt x="1268" y="1072"/>
                  </a:lnTo>
                  <a:lnTo>
                    <a:pt x="1270" y="1070"/>
                  </a:lnTo>
                  <a:lnTo>
                    <a:pt x="1276" y="1068"/>
                  </a:lnTo>
                  <a:lnTo>
                    <a:pt x="1276" y="1068"/>
                  </a:lnTo>
                  <a:lnTo>
                    <a:pt x="1278" y="1074"/>
                  </a:lnTo>
                  <a:lnTo>
                    <a:pt x="1278" y="1082"/>
                  </a:lnTo>
                  <a:lnTo>
                    <a:pt x="1278" y="1096"/>
                  </a:lnTo>
                  <a:lnTo>
                    <a:pt x="1276" y="1112"/>
                  </a:lnTo>
                  <a:lnTo>
                    <a:pt x="1276" y="1126"/>
                  </a:lnTo>
                  <a:lnTo>
                    <a:pt x="1276" y="1126"/>
                  </a:lnTo>
                  <a:lnTo>
                    <a:pt x="1276" y="1152"/>
                  </a:lnTo>
                  <a:lnTo>
                    <a:pt x="1276" y="1178"/>
                  </a:lnTo>
                  <a:lnTo>
                    <a:pt x="1276" y="1190"/>
                  </a:lnTo>
                  <a:lnTo>
                    <a:pt x="1278" y="1202"/>
                  </a:lnTo>
                  <a:lnTo>
                    <a:pt x="1282" y="1214"/>
                  </a:lnTo>
                  <a:lnTo>
                    <a:pt x="1286" y="1226"/>
                  </a:lnTo>
                  <a:lnTo>
                    <a:pt x="1286" y="1226"/>
                  </a:lnTo>
                  <a:lnTo>
                    <a:pt x="1290" y="1236"/>
                  </a:lnTo>
                  <a:lnTo>
                    <a:pt x="1290" y="1248"/>
                  </a:lnTo>
                  <a:lnTo>
                    <a:pt x="1292" y="1260"/>
                  </a:lnTo>
                  <a:lnTo>
                    <a:pt x="1294" y="1272"/>
                  </a:lnTo>
                  <a:lnTo>
                    <a:pt x="1294" y="1272"/>
                  </a:lnTo>
                  <a:lnTo>
                    <a:pt x="1298" y="1276"/>
                  </a:lnTo>
                  <a:lnTo>
                    <a:pt x="1302" y="1278"/>
                  </a:lnTo>
                  <a:lnTo>
                    <a:pt x="1302" y="1278"/>
                  </a:lnTo>
                  <a:lnTo>
                    <a:pt x="1310" y="1276"/>
                  </a:lnTo>
                  <a:lnTo>
                    <a:pt x="1318" y="1270"/>
                  </a:lnTo>
                  <a:lnTo>
                    <a:pt x="1334" y="1260"/>
                  </a:lnTo>
                  <a:lnTo>
                    <a:pt x="1334" y="1260"/>
                  </a:lnTo>
                  <a:lnTo>
                    <a:pt x="1340" y="1256"/>
                  </a:lnTo>
                  <a:lnTo>
                    <a:pt x="1344" y="1250"/>
                  </a:lnTo>
                  <a:lnTo>
                    <a:pt x="1352" y="1236"/>
                  </a:lnTo>
                  <a:lnTo>
                    <a:pt x="1358" y="1220"/>
                  </a:lnTo>
                  <a:lnTo>
                    <a:pt x="1360" y="1208"/>
                  </a:lnTo>
                  <a:lnTo>
                    <a:pt x="1360" y="1208"/>
                  </a:lnTo>
                  <a:lnTo>
                    <a:pt x="1364" y="1194"/>
                  </a:lnTo>
                  <a:lnTo>
                    <a:pt x="1370" y="1180"/>
                  </a:lnTo>
                  <a:lnTo>
                    <a:pt x="1378" y="1168"/>
                  </a:lnTo>
                  <a:lnTo>
                    <a:pt x="1388" y="1156"/>
                  </a:lnTo>
                  <a:lnTo>
                    <a:pt x="1388" y="1156"/>
                  </a:lnTo>
                  <a:lnTo>
                    <a:pt x="1406" y="1146"/>
                  </a:lnTo>
                  <a:lnTo>
                    <a:pt x="1414" y="1142"/>
                  </a:lnTo>
                  <a:lnTo>
                    <a:pt x="1422" y="1136"/>
                  </a:lnTo>
                  <a:lnTo>
                    <a:pt x="1422" y="1136"/>
                  </a:lnTo>
                  <a:lnTo>
                    <a:pt x="1432" y="1126"/>
                  </a:lnTo>
                  <a:lnTo>
                    <a:pt x="1444" y="1118"/>
                  </a:lnTo>
                  <a:lnTo>
                    <a:pt x="1444" y="1118"/>
                  </a:lnTo>
                  <a:lnTo>
                    <a:pt x="1458" y="1108"/>
                  </a:lnTo>
                  <a:lnTo>
                    <a:pt x="1464" y="1104"/>
                  </a:lnTo>
                  <a:lnTo>
                    <a:pt x="1468" y="1096"/>
                  </a:lnTo>
                  <a:lnTo>
                    <a:pt x="1468" y="1096"/>
                  </a:lnTo>
                  <a:lnTo>
                    <a:pt x="1470" y="1088"/>
                  </a:lnTo>
                  <a:lnTo>
                    <a:pt x="1472" y="1082"/>
                  </a:lnTo>
                  <a:lnTo>
                    <a:pt x="1474" y="1080"/>
                  </a:lnTo>
                  <a:lnTo>
                    <a:pt x="1476" y="1080"/>
                  </a:lnTo>
                  <a:lnTo>
                    <a:pt x="1484" y="1078"/>
                  </a:lnTo>
                  <a:lnTo>
                    <a:pt x="1484" y="1078"/>
                  </a:lnTo>
                  <a:lnTo>
                    <a:pt x="1486" y="1078"/>
                  </a:lnTo>
                  <a:lnTo>
                    <a:pt x="1486" y="1078"/>
                  </a:lnTo>
                  <a:lnTo>
                    <a:pt x="1500" y="1080"/>
                  </a:lnTo>
                  <a:lnTo>
                    <a:pt x="1500" y="1080"/>
                  </a:lnTo>
                  <a:lnTo>
                    <a:pt x="1504" y="1080"/>
                  </a:lnTo>
                  <a:lnTo>
                    <a:pt x="1504" y="1080"/>
                  </a:lnTo>
                  <a:lnTo>
                    <a:pt x="1512" y="1076"/>
                  </a:lnTo>
                  <a:lnTo>
                    <a:pt x="1518" y="1070"/>
                  </a:lnTo>
                  <a:lnTo>
                    <a:pt x="1518" y="1070"/>
                  </a:lnTo>
                  <a:lnTo>
                    <a:pt x="1526" y="1068"/>
                  </a:lnTo>
                  <a:lnTo>
                    <a:pt x="1526" y="1068"/>
                  </a:lnTo>
                  <a:lnTo>
                    <a:pt x="1532" y="1070"/>
                  </a:lnTo>
                  <a:lnTo>
                    <a:pt x="1536" y="1072"/>
                  </a:lnTo>
                  <a:lnTo>
                    <a:pt x="1536" y="1072"/>
                  </a:lnTo>
                  <a:lnTo>
                    <a:pt x="1540" y="1078"/>
                  </a:lnTo>
                  <a:lnTo>
                    <a:pt x="1540" y="1082"/>
                  </a:lnTo>
                  <a:lnTo>
                    <a:pt x="1540" y="1094"/>
                  </a:lnTo>
                  <a:lnTo>
                    <a:pt x="1540" y="1094"/>
                  </a:lnTo>
                  <a:lnTo>
                    <a:pt x="1540" y="1098"/>
                  </a:lnTo>
                  <a:lnTo>
                    <a:pt x="1542" y="1100"/>
                  </a:lnTo>
                  <a:lnTo>
                    <a:pt x="1546" y="1106"/>
                  </a:lnTo>
                  <a:lnTo>
                    <a:pt x="1546" y="1106"/>
                  </a:lnTo>
                  <a:lnTo>
                    <a:pt x="1550" y="1110"/>
                  </a:lnTo>
                  <a:lnTo>
                    <a:pt x="1552" y="1116"/>
                  </a:lnTo>
                  <a:lnTo>
                    <a:pt x="1552" y="1116"/>
                  </a:lnTo>
                  <a:lnTo>
                    <a:pt x="1558" y="1118"/>
                  </a:lnTo>
                  <a:lnTo>
                    <a:pt x="1562" y="1122"/>
                  </a:lnTo>
                  <a:lnTo>
                    <a:pt x="1562" y="1122"/>
                  </a:lnTo>
                  <a:lnTo>
                    <a:pt x="1564" y="1130"/>
                  </a:lnTo>
                  <a:lnTo>
                    <a:pt x="1564" y="1138"/>
                  </a:lnTo>
                  <a:lnTo>
                    <a:pt x="1564" y="1138"/>
                  </a:lnTo>
                  <a:lnTo>
                    <a:pt x="1560" y="1150"/>
                  </a:lnTo>
                  <a:lnTo>
                    <a:pt x="1558" y="1162"/>
                  </a:lnTo>
                  <a:lnTo>
                    <a:pt x="1558" y="1162"/>
                  </a:lnTo>
                  <a:lnTo>
                    <a:pt x="1558" y="1168"/>
                  </a:lnTo>
                  <a:lnTo>
                    <a:pt x="1560" y="1170"/>
                  </a:lnTo>
                  <a:lnTo>
                    <a:pt x="1562" y="1172"/>
                  </a:lnTo>
                  <a:lnTo>
                    <a:pt x="1566" y="1174"/>
                  </a:lnTo>
                  <a:lnTo>
                    <a:pt x="1566" y="1174"/>
                  </a:lnTo>
                  <a:lnTo>
                    <a:pt x="1566" y="1174"/>
                  </a:lnTo>
                  <a:lnTo>
                    <a:pt x="1566" y="1174"/>
                  </a:lnTo>
                  <a:lnTo>
                    <a:pt x="1574" y="1172"/>
                  </a:lnTo>
                  <a:lnTo>
                    <a:pt x="1580" y="1164"/>
                  </a:lnTo>
                  <a:lnTo>
                    <a:pt x="1588" y="1158"/>
                  </a:lnTo>
                  <a:lnTo>
                    <a:pt x="1588" y="1156"/>
                  </a:lnTo>
                  <a:lnTo>
                    <a:pt x="1588" y="1156"/>
                  </a:lnTo>
                  <a:lnTo>
                    <a:pt x="1594" y="1158"/>
                  </a:lnTo>
                  <a:lnTo>
                    <a:pt x="1598" y="1164"/>
                  </a:lnTo>
                  <a:lnTo>
                    <a:pt x="1600" y="1176"/>
                  </a:lnTo>
                  <a:lnTo>
                    <a:pt x="1600" y="1176"/>
                  </a:lnTo>
                  <a:lnTo>
                    <a:pt x="1600" y="1190"/>
                  </a:lnTo>
                  <a:lnTo>
                    <a:pt x="1600" y="1196"/>
                  </a:lnTo>
                  <a:lnTo>
                    <a:pt x="1600" y="1198"/>
                  </a:lnTo>
                  <a:lnTo>
                    <a:pt x="1602" y="1198"/>
                  </a:lnTo>
                  <a:lnTo>
                    <a:pt x="1602" y="1198"/>
                  </a:lnTo>
                  <a:lnTo>
                    <a:pt x="1606" y="1198"/>
                  </a:lnTo>
                  <a:lnTo>
                    <a:pt x="1606" y="1198"/>
                  </a:lnTo>
                  <a:lnTo>
                    <a:pt x="1606" y="1198"/>
                  </a:lnTo>
                  <a:lnTo>
                    <a:pt x="1608" y="1204"/>
                  </a:lnTo>
                  <a:lnTo>
                    <a:pt x="1610" y="1212"/>
                  </a:lnTo>
                  <a:lnTo>
                    <a:pt x="1608" y="1228"/>
                  </a:lnTo>
                  <a:lnTo>
                    <a:pt x="1606" y="1244"/>
                  </a:lnTo>
                  <a:lnTo>
                    <a:pt x="1602" y="1258"/>
                  </a:lnTo>
                  <a:lnTo>
                    <a:pt x="1602" y="1258"/>
                  </a:lnTo>
                  <a:lnTo>
                    <a:pt x="1596" y="1272"/>
                  </a:lnTo>
                  <a:lnTo>
                    <a:pt x="1592" y="1278"/>
                  </a:lnTo>
                  <a:lnTo>
                    <a:pt x="1592" y="1284"/>
                  </a:lnTo>
                  <a:lnTo>
                    <a:pt x="1592" y="1284"/>
                  </a:lnTo>
                  <a:lnTo>
                    <a:pt x="1594" y="1290"/>
                  </a:lnTo>
                  <a:lnTo>
                    <a:pt x="1596" y="1296"/>
                  </a:lnTo>
                  <a:lnTo>
                    <a:pt x="1604" y="1306"/>
                  </a:lnTo>
                  <a:lnTo>
                    <a:pt x="1604" y="1306"/>
                  </a:lnTo>
                  <a:lnTo>
                    <a:pt x="1610" y="1318"/>
                  </a:lnTo>
                  <a:lnTo>
                    <a:pt x="1612" y="1332"/>
                  </a:lnTo>
                  <a:lnTo>
                    <a:pt x="1614" y="1362"/>
                  </a:lnTo>
                  <a:lnTo>
                    <a:pt x="1614" y="1362"/>
                  </a:lnTo>
                  <a:lnTo>
                    <a:pt x="1616" y="1368"/>
                  </a:lnTo>
                  <a:lnTo>
                    <a:pt x="1620" y="1374"/>
                  </a:lnTo>
                  <a:lnTo>
                    <a:pt x="1630" y="1382"/>
                  </a:lnTo>
                  <a:lnTo>
                    <a:pt x="1630" y="1382"/>
                  </a:lnTo>
                  <a:lnTo>
                    <a:pt x="1634" y="1390"/>
                  </a:lnTo>
                  <a:lnTo>
                    <a:pt x="1640" y="1396"/>
                  </a:lnTo>
                  <a:lnTo>
                    <a:pt x="1644" y="1404"/>
                  </a:lnTo>
                  <a:lnTo>
                    <a:pt x="1650" y="1410"/>
                  </a:lnTo>
                  <a:lnTo>
                    <a:pt x="1650" y="1410"/>
                  </a:lnTo>
                  <a:lnTo>
                    <a:pt x="1654" y="1384"/>
                  </a:lnTo>
                  <a:lnTo>
                    <a:pt x="1656" y="1358"/>
                  </a:lnTo>
                  <a:lnTo>
                    <a:pt x="1656" y="1348"/>
                  </a:lnTo>
                  <a:lnTo>
                    <a:pt x="1654" y="1336"/>
                  </a:lnTo>
                  <a:lnTo>
                    <a:pt x="1650" y="1324"/>
                  </a:lnTo>
                  <a:lnTo>
                    <a:pt x="1644" y="1314"/>
                  </a:lnTo>
                  <a:lnTo>
                    <a:pt x="1644" y="1314"/>
                  </a:lnTo>
                  <a:lnTo>
                    <a:pt x="1636" y="1304"/>
                  </a:lnTo>
                  <a:lnTo>
                    <a:pt x="1628" y="1292"/>
                  </a:lnTo>
                  <a:lnTo>
                    <a:pt x="1624" y="1282"/>
                  </a:lnTo>
                  <a:lnTo>
                    <a:pt x="1624" y="1268"/>
                  </a:lnTo>
                  <a:lnTo>
                    <a:pt x="1624" y="1268"/>
                  </a:lnTo>
                  <a:lnTo>
                    <a:pt x="1626" y="1254"/>
                  </a:lnTo>
                  <a:lnTo>
                    <a:pt x="1626" y="1240"/>
                  </a:lnTo>
                  <a:lnTo>
                    <a:pt x="1626" y="1240"/>
                  </a:lnTo>
                  <a:lnTo>
                    <a:pt x="1626" y="1226"/>
                  </a:lnTo>
                  <a:lnTo>
                    <a:pt x="1626" y="1220"/>
                  </a:lnTo>
                  <a:lnTo>
                    <a:pt x="1630" y="1212"/>
                  </a:lnTo>
                  <a:lnTo>
                    <a:pt x="1630" y="1212"/>
                  </a:lnTo>
                  <a:lnTo>
                    <a:pt x="1634" y="1218"/>
                  </a:lnTo>
                  <a:lnTo>
                    <a:pt x="1638" y="1222"/>
                  </a:lnTo>
                  <a:lnTo>
                    <a:pt x="1642" y="1234"/>
                  </a:lnTo>
                  <a:lnTo>
                    <a:pt x="1646" y="1244"/>
                  </a:lnTo>
                  <a:lnTo>
                    <a:pt x="1650" y="1250"/>
                  </a:lnTo>
                  <a:lnTo>
                    <a:pt x="1654" y="1254"/>
                  </a:lnTo>
                  <a:lnTo>
                    <a:pt x="1654" y="1254"/>
                  </a:lnTo>
                  <a:lnTo>
                    <a:pt x="1658" y="1256"/>
                  </a:lnTo>
                  <a:lnTo>
                    <a:pt x="1662" y="1258"/>
                  </a:lnTo>
                  <a:lnTo>
                    <a:pt x="1668" y="1260"/>
                  </a:lnTo>
                  <a:lnTo>
                    <a:pt x="1672" y="1262"/>
                  </a:lnTo>
                  <a:lnTo>
                    <a:pt x="1672" y="1262"/>
                  </a:lnTo>
                  <a:lnTo>
                    <a:pt x="1674" y="1268"/>
                  </a:lnTo>
                  <a:lnTo>
                    <a:pt x="1676" y="1274"/>
                  </a:lnTo>
                  <a:lnTo>
                    <a:pt x="1676" y="1288"/>
                  </a:lnTo>
                  <a:lnTo>
                    <a:pt x="1676" y="1288"/>
                  </a:lnTo>
                  <a:lnTo>
                    <a:pt x="1680" y="1290"/>
                  </a:lnTo>
                  <a:lnTo>
                    <a:pt x="1684" y="1292"/>
                  </a:lnTo>
                  <a:lnTo>
                    <a:pt x="1684" y="1292"/>
                  </a:lnTo>
                  <a:lnTo>
                    <a:pt x="1688" y="1290"/>
                  </a:lnTo>
                  <a:lnTo>
                    <a:pt x="1694" y="1288"/>
                  </a:lnTo>
                  <a:lnTo>
                    <a:pt x="1706" y="1280"/>
                  </a:lnTo>
                  <a:lnTo>
                    <a:pt x="1716" y="1272"/>
                  </a:lnTo>
                  <a:lnTo>
                    <a:pt x="1726" y="1266"/>
                  </a:lnTo>
                  <a:lnTo>
                    <a:pt x="1726" y="1266"/>
                  </a:lnTo>
                  <a:lnTo>
                    <a:pt x="1742" y="1260"/>
                  </a:lnTo>
                  <a:lnTo>
                    <a:pt x="1746" y="1256"/>
                  </a:lnTo>
                  <a:lnTo>
                    <a:pt x="1750" y="1250"/>
                  </a:lnTo>
                  <a:lnTo>
                    <a:pt x="1754" y="1240"/>
                  </a:lnTo>
                  <a:lnTo>
                    <a:pt x="1756" y="1226"/>
                  </a:lnTo>
                  <a:lnTo>
                    <a:pt x="1756" y="1226"/>
                  </a:lnTo>
                  <a:lnTo>
                    <a:pt x="1760" y="1194"/>
                  </a:lnTo>
                  <a:lnTo>
                    <a:pt x="1760" y="1194"/>
                  </a:lnTo>
                  <a:lnTo>
                    <a:pt x="1760" y="1184"/>
                  </a:lnTo>
                  <a:lnTo>
                    <a:pt x="1760" y="1178"/>
                  </a:lnTo>
                  <a:lnTo>
                    <a:pt x="1756" y="1174"/>
                  </a:lnTo>
                  <a:lnTo>
                    <a:pt x="1750" y="1168"/>
                  </a:lnTo>
                  <a:lnTo>
                    <a:pt x="1750" y="1168"/>
                  </a:lnTo>
                  <a:lnTo>
                    <a:pt x="1742" y="1160"/>
                  </a:lnTo>
                  <a:lnTo>
                    <a:pt x="1732" y="1148"/>
                  </a:lnTo>
                  <a:lnTo>
                    <a:pt x="1724" y="1134"/>
                  </a:lnTo>
                  <a:lnTo>
                    <a:pt x="1722" y="1128"/>
                  </a:lnTo>
                  <a:lnTo>
                    <a:pt x="1722" y="1122"/>
                  </a:lnTo>
                  <a:lnTo>
                    <a:pt x="1722" y="1122"/>
                  </a:lnTo>
                  <a:lnTo>
                    <a:pt x="1726" y="1112"/>
                  </a:lnTo>
                  <a:lnTo>
                    <a:pt x="1736" y="1098"/>
                  </a:lnTo>
                  <a:lnTo>
                    <a:pt x="1750" y="1086"/>
                  </a:lnTo>
                  <a:lnTo>
                    <a:pt x="1756" y="1082"/>
                  </a:lnTo>
                  <a:lnTo>
                    <a:pt x="1762" y="1080"/>
                  </a:lnTo>
                  <a:lnTo>
                    <a:pt x="1762" y="1080"/>
                  </a:lnTo>
                  <a:lnTo>
                    <a:pt x="1766" y="1080"/>
                  </a:lnTo>
                  <a:lnTo>
                    <a:pt x="1766" y="1080"/>
                  </a:lnTo>
                  <a:lnTo>
                    <a:pt x="1770" y="1080"/>
                  </a:lnTo>
                  <a:lnTo>
                    <a:pt x="1772" y="1082"/>
                  </a:lnTo>
                  <a:lnTo>
                    <a:pt x="1772" y="1086"/>
                  </a:lnTo>
                  <a:lnTo>
                    <a:pt x="1770" y="1092"/>
                  </a:lnTo>
                  <a:lnTo>
                    <a:pt x="1768" y="1096"/>
                  </a:lnTo>
                  <a:lnTo>
                    <a:pt x="1770" y="1098"/>
                  </a:lnTo>
                  <a:lnTo>
                    <a:pt x="1770" y="1098"/>
                  </a:lnTo>
                  <a:lnTo>
                    <a:pt x="1772" y="1104"/>
                  </a:lnTo>
                  <a:lnTo>
                    <a:pt x="1776" y="1104"/>
                  </a:lnTo>
                  <a:lnTo>
                    <a:pt x="1776" y="1104"/>
                  </a:lnTo>
                  <a:lnTo>
                    <a:pt x="1780" y="1104"/>
                  </a:lnTo>
                  <a:lnTo>
                    <a:pt x="1782" y="1100"/>
                  </a:lnTo>
                  <a:lnTo>
                    <a:pt x="1788" y="1092"/>
                  </a:lnTo>
                  <a:lnTo>
                    <a:pt x="1788" y="1092"/>
                  </a:lnTo>
                  <a:lnTo>
                    <a:pt x="1800" y="1086"/>
                  </a:lnTo>
                  <a:lnTo>
                    <a:pt x="1814" y="1080"/>
                  </a:lnTo>
                  <a:lnTo>
                    <a:pt x="1814" y="1080"/>
                  </a:lnTo>
                  <a:lnTo>
                    <a:pt x="1820" y="1076"/>
                  </a:lnTo>
                  <a:lnTo>
                    <a:pt x="1828" y="1076"/>
                  </a:lnTo>
                  <a:lnTo>
                    <a:pt x="1842" y="1074"/>
                  </a:lnTo>
                  <a:lnTo>
                    <a:pt x="1842" y="1074"/>
                  </a:lnTo>
                  <a:lnTo>
                    <a:pt x="1858" y="1070"/>
                  </a:lnTo>
                  <a:lnTo>
                    <a:pt x="1872" y="1062"/>
                  </a:lnTo>
                  <a:lnTo>
                    <a:pt x="1884" y="1052"/>
                  </a:lnTo>
                  <a:lnTo>
                    <a:pt x="1896" y="1042"/>
                  </a:lnTo>
                  <a:lnTo>
                    <a:pt x="1896" y="1042"/>
                  </a:lnTo>
                  <a:lnTo>
                    <a:pt x="1908" y="1032"/>
                  </a:lnTo>
                  <a:lnTo>
                    <a:pt x="1914" y="1026"/>
                  </a:lnTo>
                  <a:lnTo>
                    <a:pt x="1920" y="1018"/>
                  </a:lnTo>
                  <a:lnTo>
                    <a:pt x="1920" y="1018"/>
                  </a:lnTo>
                  <a:lnTo>
                    <a:pt x="1926" y="1006"/>
                  </a:lnTo>
                  <a:lnTo>
                    <a:pt x="1930" y="1000"/>
                  </a:lnTo>
                  <a:lnTo>
                    <a:pt x="1936" y="994"/>
                  </a:lnTo>
                  <a:lnTo>
                    <a:pt x="1936" y="994"/>
                  </a:lnTo>
                  <a:lnTo>
                    <a:pt x="1948" y="984"/>
                  </a:lnTo>
                  <a:lnTo>
                    <a:pt x="1952" y="978"/>
                  </a:lnTo>
                  <a:lnTo>
                    <a:pt x="1956" y="970"/>
                  </a:lnTo>
                  <a:lnTo>
                    <a:pt x="1956" y="970"/>
                  </a:lnTo>
                  <a:lnTo>
                    <a:pt x="1958" y="956"/>
                  </a:lnTo>
                  <a:lnTo>
                    <a:pt x="1958" y="940"/>
                  </a:lnTo>
                  <a:lnTo>
                    <a:pt x="1958" y="940"/>
                  </a:lnTo>
                  <a:lnTo>
                    <a:pt x="1960" y="920"/>
                  </a:lnTo>
                  <a:lnTo>
                    <a:pt x="1960" y="912"/>
                  </a:lnTo>
                  <a:lnTo>
                    <a:pt x="1956" y="902"/>
                  </a:lnTo>
                  <a:lnTo>
                    <a:pt x="1956" y="902"/>
                  </a:lnTo>
                  <a:lnTo>
                    <a:pt x="1950" y="886"/>
                  </a:lnTo>
                  <a:lnTo>
                    <a:pt x="1950" y="886"/>
                  </a:lnTo>
                  <a:lnTo>
                    <a:pt x="1944" y="880"/>
                  </a:lnTo>
                  <a:lnTo>
                    <a:pt x="1940" y="876"/>
                  </a:lnTo>
                  <a:lnTo>
                    <a:pt x="1940" y="876"/>
                  </a:lnTo>
                  <a:lnTo>
                    <a:pt x="1938" y="872"/>
                  </a:lnTo>
                  <a:lnTo>
                    <a:pt x="1940" y="868"/>
                  </a:lnTo>
                  <a:lnTo>
                    <a:pt x="1942" y="858"/>
                  </a:lnTo>
                  <a:lnTo>
                    <a:pt x="1942" y="858"/>
                  </a:lnTo>
                  <a:lnTo>
                    <a:pt x="1948" y="852"/>
                  </a:lnTo>
                  <a:lnTo>
                    <a:pt x="1956" y="848"/>
                  </a:lnTo>
                  <a:lnTo>
                    <a:pt x="1956" y="848"/>
                  </a:lnTo>
                  <a:lnTo>
                    <a:pt x="1964" y="840"/>
                  </a:lnTo>
                  <a:lnTo>
                    <a:pt x="1966" y="838"/>
                  </a:lnTo>
                  <a:lnTo>
                    <a:pt x="1968" y="834"/>
                  </a:lnTo>
                  <a:lnTo>
                    <a:pt x="1966" y="832"/>
                  </a:lnTo>
                  <a:lnTo>
                    <a:pt x="1964" y="830"/>
                  </a:lnTo>
                  <a:lnTo>
                    <a:pt x="1958" y="828"/>
                  </a:lnTo>
                  <a:lnTo>
                    <a:pt x="1958" y="828"/>
                  </a:lnTo>
                  <a:lnTo>
                    <a:pt x="1952" y="828"/>
                  </a:lnTo>
                  <a:lnTo>
                    <a:pt x="1946" y="830"/>
                  </a:lnTo>
                  <a:lnTo>
                    <a:pt x="1946" y="830"/>
                  </a:lnTo>
                  <a:lnTo>
                    <a:pt x="1938" y="836"/>
                  </a:lnTo>
                  <a:lnTo>
                    <a:pt x="1932" y="838"/>
                  </a:lnTo>
                  <a:lnTo>
                    <a:pt x="1932" y="838"/>
                  </a:lnTo>
                  <a:lnTo>
                    <a:pt x="1930" y="836"/>
                  </a:lnTo>
                  <a:lnTo>
                    <a:pt x="1928" y="830"/>
                  </a:lnTo>
                  <a:lnTo>
                    <a:pt x="1928" y="830"/>
                  </a:lnTo>
                  <a:lnTo>
                    <a:pt x="1928" y="824"/>
                  </a:lnTo>
                  <a:lnTo>
                    <a:pt x="1926" y="820"/>
                  </a:lnTo>
                  <a:lnTo>
                    <a:pt x="1926" y="820"/>
                  </a:lnTo>
                  <a:lnTo>
                    <a:pt x="1922" y="816"/>
                  </a:lnTo>
                  <a:lnTo>
                    <a:pt x="1922" y="816"/>
                  </a:lnTo>
                  <a:lnTo>
                    <a:pt x="1920" y="812"/>
                  </a:lnTo>
                  <a:lnTo>
                    <a:pt x="1920" y="808"/>
                  </a:lnTo>
                  <a:lnTo>
                    <a:pt x="1922" y="804"/>
                  </a:lnTo>
                  <a:lnTo>
                    <a:pt x="1926" y="802"/>
                  </a:lnTo>
                  <a:lnTo>
                    <a:pt x="1926" y="802"/>
                  </a:lnTo>
                  <a:lnTo>
                    <a:pt x="1930" y="802"/>
                  </a:lnTo>
                  <a:lnTo>
                    <a:pt x="1930" y="802"/>
                  </a:lnTo>
                  <a:lnTo>
                    <a:pt x="1930" y="802"/>
                  </a:lnTo>
                  <a:lnTo>
                    <a:pt x="1930" y="802"/>
                  </a:lnTo>
                  <a:lnTo>
                    <a:pt x="1932" y="802"/>
                  </a:lnTo>
                  <a:lnTo>
                    <a:pt x="1932" y="802"/>
                  </a:lnTo>
                  <a:lnTo>
                    <a:pt x="1934" y="802"/>
                  </a:lnTo>
                  <a:lnTo>
                    <a:pt x="1936" y="800"/>
                  </a:lnTo>
                  <a:lnTo>
                    <a:pt x="1936" y="800"/>
                  </a:lnTo>
                  <a:lnTo>
                    <a:pt x="1938" y="796"/>
                  </a:lnTo>
                  <a:lnTo>
                    <a:pt x="1942" y="794"/>
                  </a:lnTo>
                  <a:lnTo>
                    <a:pt x="1942" y="794"/>
                  </a:lnTo>
                  <a:lnTo>
                    <a:pt x="1946" y="792"/>
                  </a:lnTo>
                  <a:lnTo>
                    <a:pt x="1950" y="790"/>
                  </a:lnTo>
                  <a:lnTo>
                    <a:pt x="1950" y="790"/>
                  </a:lnTo>
                  <a:lnTo>
                    <a:pt x="1952" y="786"/>
                  </a:lnTo>
                  <a:lnTo>
                    <a:pt x="1954" y="782"/>
                  </a:lnTo>
                  <a:lnTo>
                    <a:pt x="1956" y="778"/>
                  </a:lnTo>
                  <a:lnTo>
                    <a:pt x="1960" y="774"/>
                  </a:lnTo>
                  <a:lnTo>
                    <a:pt x="1960" y="774"/>
                  </a:lnTo>
                  <a:lnTo>
                    <a:pt x="1964" y="772"/>
                  </a:lnTo>
                  <a:lnTo>
                    <a:pt x="1964" y="772"/>
                  </a:lnTo>
                  <a:lnTo>
                    <a:pt x="1966" y="774"/>
                  </a:lnTo>
                  <a:lnTo>
                    <a:pt x="1970" y="776"/>
                  </a:lnTo>
                  <a:lnTo>
                    <a:pt x="1970" y="776"/>
                  </a:lnTo>
                  <a:lnTo>
                    <a:pt x="1972" y="778"/>
                  </a:lnTo>
                  <a:lnTo>
                    <a:pt x="1972" y="780"/>
                  </a:lnTo>
                  <a:lnTo>
                    <a:pt x="1968" y="788"/>
                  </a:lnTo>
                  <a:lnTo>
                    <a:pt x="1964" y="794"/>
                  </a:lnTo>
                  <a:lnTo>
                    <a:pt x="1964" y="800"/>
                  </a:lnTo>
                  <a:lnTo>
                    <a:pt x="1964" y="800"/>
                  </a:lnTo>
                  <a:lnTo>
                    <a:pt x="1966" y="806"/>
                  </a:lnTo>
                  <a:lnTo>
                    <a:pt x="1970" y="808"/>
                  </a:lnTo>
                  <a:lnTo>
                    <a:pt x="1970" y="808"/>
                  </a:lnTo>
                  <a:lnTo>
                    <a:pt x="1978" y="806"/>
                  </a:lnTo>
                  <a:lnTo>
                    <a:pt x="1986" y="802"/>
                  </a:lnTo>
                  <a:lnTo>
                    <a:pt x="1994" y="796"/>
                  </a:lnTo>
                  <a:lnTo>
                    <a:pt x="2000" y="794"/>
                  </a:lnTo>
                  <a:lnTo>
                    <a:pt x="2000" y="794"/>
                  </a:lnTo>
                  <a:lnTo>
                    <a:pt x="2002" y="794"/>
                  </a:lnTo>
                  <a:lnTo>
                    <a:pt x="2002" y="794"/>
                  </a:lnTo>
                  <a:lnTo>
                    <a:pt x="2008" y="794"/>
                  </a:lnTo>
                  <a:lnTo>
                    <a:pt x="2012" y="796"/>
                  </a:lnTo>
                  <a:lnTo>
                    <a:pt x="2014" y="800"/>
                  </a:lnTo>
                  <a:lnTo>
                    <a:pt x="2014" y="804"/>
                  </a:lnTo>
                  <a:lnTo>
                    <a:pt x="2014" y="804"/>
                  </a:lnTo>
                  <a:lnTo>
                    <a:pt x="2014" y="808"/>
                  </a:lnTo>
                  <a:lnTo>
                    <a:pt x="2014" y="812"/>
                  </a:lnTo>
                  <a:lnTo>
                    <a:pt x="2010" y="814"/>
                  </a:lnTo>
                  <a:lnTo>
                    <a:pt x="2006" y="814"/>
                  </a:lnTo>
                  <a:lnTo>
                    <a:pt x="2006" y="814"/>
                  </a:lnTo>
                  <a:lnTo>
                    <a:pt x="2004" y="814"/>
                  </a:lnTo>
                  <a:lnTo>
                    <a:pt x="2004" y="814"/>
                  </a:lnTo>
                  <a:lnTo>
                    <a:pt x="2004" y="824"/>
                  </a:lnTo>
                  <a:lnTo>
                    <a:pt x="2004" y="826"/>
                  </a:lnTo>
                  <a:lnTo>
                    <a:pt x="2008" y="826"/>
                  </a:lnTo>
                  <a:lnTo>
                    <a:pt x="2014" y="826"/>
                  </a:lnTo>
                  <a:lnTo>
                    <a:pt x="2020" y="830"/>
                  </a:lnTo>
                  <a:lnTo>
                    <a:pt x="2020" y="830"/>
                  </a:lnTo>
                  <a:lnTo>
                    <a:pt x="2024" y="834"/>
                  </a:lnTo>
                  <a:lnTo>
                    <a:pt x="2024" y="840"/>
                  </a:lnTo>
                  <a:lnTo>
                    <a:pt x="2020" y="850"/>
                  </a:lnTo>
                  <a:lnTo>
                    <a:pt x="2020" y="850"/>
                  </a:lnTo>
                  <a:lnTo>
                    <a:pt x="2020" y="854"/>
                  </a:lnTo>
                  <a:lnTo>
                    <a:pt x="2020" y="856"/>
                  </a:lnTo>
                  <a:lnTo>
                    <a:pt x="2020" y="856"/>
                  </a:lnTo>
                  <a:lnTo>
                    <a:pt x="2022" y="864"/>
                  </a:lnTo>
                  <a:lnTo>
                    <a:pt x="2020" y="870"/>
                  </a:lnTo>
                  <a:lnTo>
                    <a:pt x="2020" y="870"/>
                  </a:lnTo>
                  <a:lnTo>
                    <a:pt x="2018" y="878"/>
                  </a:lnTo>
                  <a:lnTo>
                    <a:pt x="2016" y="882"/>
                  </a:lnTo>
                  <a:lnTo>
                    <a:pt x="2016" y="886"/>
                  </a:lnTo>
                  <a:lnTo>
                    <a:pt x="2016" y="886"/>
                  </a:lnTo>
                  <a:lnTo>
                    <a:pt x="2018" y="888"/>
                  </a:lnTo>
                  <a:lnTo>
                    <a:pt x="2020" y="888"/>
                  </a:lnTo>
                  <a:lnTo>
                    <a:pt x="2020" y="888"/>
                  </a:lnTo>
                  <a:lnTo>
                    <a:pt x="2026" y="886"/>
                  </a:lnTo>
                  <a:lnTo>
                    <a:pt x="2034" y="882"/>
                  </a:lnTo>
                  <a:lnTo>
                    <a:pt x="2046" y="876"/>
                  </a:lnTo>
                  <a:lnTo>
                    <a:pt x="2046" y="876"/>
                  </a:lnTo>
                  <a:lnTo>
                    <a:pt x="2056" y="876"/>
                  </a:lnTo>
                  <a:lnTo>
                    <a:pt x="2060" y="876"/>
                  </a:lnTo>
                  <a:lnTo>
                    <a:pt x="2064" y="874"/>
                  </a:lnTo>
                  <a:lnTo>
                    <a:pt x="2064" y="874"/>
                  </a:lnTo>
                  <a:lnTo>
                    <a:pt x="2068" y="870"/>
                  </a:lnTo>
                  <a:lnTo>
                    <a:pt x="2070" y="866"/>
                  </a:lnTo>
                  <a:lnTo>
                    <a:pt x="2072" y="856"/>
                  </a:lnTo>
                  <a:lnTo>
                    <a:pt x="2072" y="856"/>
                  </a:lnTo>
                  <a:lnTo>
                    <a:pt x="2066" y="856"/>
                  </a:lnTo>
                  <a:lnTo>
                    <a:pt x="2066" y="856"/>
                  </a:lnTo>
                  <a:lnTo>
                    <a:pt x="2068" y="846"/>
                  </a:lnTo>
                  <a:lnTo>
                    <a:pt x="2066" y="838"/>
                  </a:lnTo>
                  <a:lnTo>
                    <a:pt x="2060" y="818"/>
                  </a:lnTo>
                  <a:lnTo>
                    <a:pt x="2060" y="818"/>
                  </a:lnTo>
                  <a:lnTo>
                    <a:pt x="2058" y="814"/>
                  </a:lnTo>
                  <a:lnTo>
                    <a:pt x="2056" y="810"/>
                  </a:lnTo>
                  <a:lnTo>
                    <a:pt x="2056" y="810"/>
                  </a:lnTo>
                  <a:lnTo>
                    <a:pt x="2052" y="808"/>
                  </a:lnTo>
                  <a:lnTo>
                    <a:pt x="2048" y="806"/>
                  </a:lnTo>
                  <a:lnTo>
                    <a:pt x="2048" y="806"/>
                  </a:lnTo>
                  <a:lnTo>
                    <a:pt x="2046" y="804"/>
                  </a:lnTo>
                  <a:lnTo>
                    <a:pt x="2046" y="800"/>
                  </a:lnTo>
                  <a:lnTo>
                    <a:pt x="2046" y="796"/>
                  </a:lnTo>
                  <a:lnTo>
                    <a:pt x="2048" y="792"/>
                  </a:lnTo>
                  <a:lnTo>
                    <a:pt x="2048" y="792"/>
                  </a:lnTo>
                  <a:lnTo>
                    <a:pt x="2054" y="790"/>
                  </a:lnTo>
                  <a:lnTo>
                    <a:pt x="2058" y="790"/>
                  </a:lnTo>
                  <a:lnTo>
                    <a:pt x="2062" y="788"/>
                  </a:lnTo>
                  <a:lnTo>
                    <a:pt x="2068" y="784"/>
                  </a:lnTo>
                  <a:lnTo>
                    <a:pt x="2068" y="784"/>
                  </a:lnTo>
                  <a:lnTo>
                    <a:pt x="2082" y="768"/>
                  </a:lnTo>
                  <a:lnTo>
                    <a:pt x="2082" y="768"/>
                  </a:lnTo>
                  <a:lnTo>
                    <a:pt x="2090" y="754"/>
                  </a:lnTo>
                  <a:lnTo>
                    <a:pt x="2094" y="746"/>
                  </a:lnTo>
                  <a:lnTo>
                    <a:pt x="2102" y="742"/>
                  </a:lnTo>
                  <a:lnTo>
                    <a:pt x="2102" y="742"/>
                  </a:lnTo>
                  <a:lnTo>
                    <a:pt x="2108" y="740"/>
                  </a:lnTo>
                  <a:lnTo>
                    <a:pt x="2108" y="740"/>
                  </a:lnTo>
                  <a:lnTo>
                    <a:pt x="2112" y="742"/>
                  </a:lnTo>
                  <a:lnTo>
                    <a:pt x="2116" y="746"/>
                  </a:lnTo>
                  <a:lnTo>
                    <a:pt x="2120" y="750"/>
                  </a:lnTo>
                  <a:lnTo>
                    <a:pt x="2126" y="752"/>
                  </a:lnTo>
                  <a:lnTo>
                    <a:pt x="2126" y="752"/>
                  </a:lnTo>
                  <a:lnTo>
                    <a:pt x="2126" y="752"/>
                  </a:lnTo>
                  <a:lnTo>
                    <a:pt x="2126" y="752"/>
                  </a:lnTo>
                  <a:lnTo>
                    <a:pt x="2132" y="750"/>
                  </a:lnTo>
                  <a:lnTo>
                    <a:pt x="2138" y="748"/>
                  </a:lnTo>
                  <a:lnTo>
                    <a:pt x="2148" y="740"/>
                  </a:lnTo>
                  <a:lnTo>
                    <a:pt x="2148" y="740"/>
                  </a:lnTo>
                  <a:lnTo>
                    <a:pt x="2152" y="730"/>
                  </a:lnTo>
                  <a:lnTo>
                    <a:pt x="2156" y="724"/>
                  </a:lnTo>
                  <a:lnTo>
                    <a:pt x="2160" y="720"/>
                  </a:lnTo>
                  <a:lnTo>
                    <a:pt x="2160" y="720"/>
                  </a:lnTo>
                  <a:lnTo>
                    <a:pt x="2168" y="714"/>
                  </a:lnTo>
                  <a:lnTo>
                    <a:pt x="2178" y="708"/>
                  </a:lnTo>
                  <a:lnTo>
                    <a:pt x="2178" y="708"/>
                  </a:lnTo>
                  <a:lnTo>
                    <a:pt x="2182" y="706"/>
                  </a:lnTo>
                  <a:lnTo>
                    <a:pt x="2186" y="702"/>
                  </a:lnTo>
                  <a:lnTo>
                    <a:pt x="2190" y="692"/>
                  </a:lnTo>
                  <a:lnTo>
                    <a:pt x="2190" y="692"/>
                  </a:lnTo>
                  <a:lnTo>
                    <a:pt x="2196" y="684"/>
                  </a:lnTo>
                  <a:lnTo>
                    <a:pt x="2202" y="674"/>
                  </a:lnTo>
                  <a:lnTo>
                    <a:pt x="2202" y="674"/>
                  </a:lnTo>
                  <a:lnTo>
                    <a:pt x="2224" y="650"/>
                  </a:lnTo>
                  <a:lnTo>
                    <a:pt x="2228" y="644"/>
                  </a:lnTo>
                  <a:lnTo>
                    <a:pt x="2230" y="638"/>
                  </a:lnTo>
                  <a:lnTo>
                    <a:pt x="2232" y="632"/>
                  </a:lnTo>
                  <a:lnTo>
                    <a:pt x="2232" y="624"/>
                  </a:lnTo>
                  <a:lnTo>
                    <a:pt x="2232" y="624"/>
                  </a:lnTo>
                  <a:lnTo>
                    <a:pt x="2230" y="610"/>
                  </a:lnTo>
                  <a:lnTo>
                    <a:pt x="2230" y="604"/>
                  </a:lnTo>
                  <a:lnTo>
                    <a:pt x="2232" y="598"/>
                  </a:lnTo>
                  <a:lnTo>
                    <a:pt x="2232" y="598"/>
                  </a:lnTo>
                  <a:lnTo>
                    <a:pt x="2236" y="590"/>
                  </a:lnTo>
                  <a:lnTo>
                    <a:pt x="2240" y="582"/>
                  </a:lnTo>
                  <a:lnTo>
                    <a:pt x="2240" y="582"/>
                  </a:lnTo>
                  <a:lnTo>
                    <a:pt x="2244" y="572"/>
                  </a:lnTo>
                  <a:lnTo>
                    <a:pt x="2244" y="560"/>
                  </a:lnTo>
                  <a:lnTo>
                    <a:pt x="2242" y="550"/>
                  </a:lnTo>
                  <a:lnTo>
                    <a:pt x="2238" y="546"/>
                  </a:lnTo>
                  <a:lnTo>
                    <a:pt x="2234" y="542"/>
                  </a:lnTo>
                  <a:lnTo>
                    <a:pt x="2234" y="542"/>
                  </a:lnTo>
                  <a:lnTo>
                    <a:pt x="2228" y="540"/>
                  </a:lnTo>
                  <a:lnTo>
                    <a:pt x="2228" y="540"/>
                  </a:lnTo>
                  <a:lnTo>
                    <a:pt x="2222" y="542"/>
                  </a:lnTo>
                  <a:lnTo>
                    <a:pt x="2216" y="548"/>
                  </a:lnTo>
                  <a:lnTo>
                    <a:pt x="2216" y="548"/>
                  </a:lnTo>
                  <a:lnTo>
                    <a:pt x="2208" y="552"/>
                  </a:lnTo>
                  <a:lnTo>
                    <a:pt x="2202" y="554"/>
                  </a:lnTo>
                  <a:lnTo>
                    <a:pt x="2202" y="554"/>
                  </a:lnTo>
                  <a:lnTo>
                    <a:pt x="2200" y="552"/>
                  </a:lnTo>
                  <a:lnTo>
                    <a:pt x="2196" y="550"/>
                  </a:lnTo>
                  <a:lnTo>
                    <a:pt x="2196" y="550"/>
                  </a:lnTo>
                  <a:lnTo>
                    <a:pt x="2194" y="546"/>
                  </a:lnTo>
                  <a:lnTo>
                    <a:pt x="2192" y="542"/>
                  </a:lnTo>
                  <a:lnTo>
                    <a:pt x="2192" y="538"/>
                  </a:lnTo>
                  <a:lnTo>
                    <a:pt x="2188" y="536"/>
                  </a:lnTo>
                  <a:lnTo>
                    <a:pt x="2188" y="536"/>
                  </a:lnTo>
                  <a:lnTo>
                    <a:pt x="2182" y="536"/>
                  </a:lnTo>
                  <a:lnTo>
                    <a:pt x="2182" y="536"/>
                  </a:lnTo>
                  <a:lnTo>
                    <a:pt x="2180" y="536"/>
                  </a:lnTo>
                  <a:lnTo>
                    <a:pt x="2180" y="536"/>
                  </a:lnTo>
                  <a:lnTo>
                    <a:pt x="2176" y="536"/>
                  </a:lnTo>
                  <a:lnTo>
                    <a:pt x="2176" y="536"/>
                  </a:lnTo>
                  <a:lnTo>
                    <a:pt x="2172" y="534"/>
                  </a:lnTo>
                  <a:lnTo>
                    <a:pt x="2168" y="532"/>
                  </a:lnTo>
                  <a:lnTo>
                    <a:pt x="2168" y="532"/>
                  </a:lnTo>
                  <a:lnTo>
                    <a:pt x="2174" y="526"/>
                  </a:lnTo>
                  <a:lnTo>
                    <a:pt x="2182" y="524"/>
                  </a:lnTo>
                  <a:lnTo>
                    <a:pt x="2196" y="516"/>
                  </a:lnTo>
                  <a:lnTo>
                    <a:pt x="2196" y="516"/>
                  </a:lnTo>
                  <a:lnTo>
                    <a:pt x="2226" y="494"/>
                  </a:lnTo>
                  <a:lnTo>
                    <a:pt x="2226" y="494"/>
                  </a:lnTo>
                  <a:lnTo>
                    <a:pt x="2240" y="486"/>
                  </a:lnTo>
                  <a:lnTo>
                    <a:pt x="2248" y="480"/>
                  </a:lnTo>
                  <a:lnTo>
                    <a:pt x="2254" y="474"/>
                  </a:lnTo>
                  <a:lnTo>
                    <a:pt x="2254" y="474"/>
                  </a:lnTo>
                  <a:lnTo>
                    <a:pt x="2264" y="462"/>
                  </a:lnTo>
                  <a:lnTo>
                    <a:pt x="2268" y="456"/>
                  </a:lnTo>
                  <a:lnTo>
                    <a:pt x="2276" y="452"/>
                  </a:lnTo>
                  <a:lnTo>
                    <a:pt x="2276" y="452"/>
                  </a:lnTo>
                  <a:lnTo>
                    <a:pt x="2284" y="450"/>
                  </a:lnTo>
                  <a:lnTo>
                    <a:pt x="2284" y="450"/>
                  </a:lnTo>
                  <a:lnTo>
                    <a:pt x="2300" y="454"/>
                  </a:lnTo>
                  <a:lnTo>
                    <a:pt x="2314" y="456"/>
                  </a:lnTo>
                  <a:lnTo>
                    <a:pt x="2314" y="456"/>
                  </a:lnTo>
                  <a:lnTo>
                    <a:pt x="2328" y="458"/>
                  </a:lnTo>
                  <a:lnTo>
                    <a:pt x="2328" y="458"/>
                  </a:lnTo>
                  <a:lnTo>
                    <a:pt x="2342" y="456"/>
                  </a:lnTo>
                  <a:lnTo>
                    <a:pt x="2348" y="456"/>
                  </a:lnTo>
                  <a:lnTo>
                    <a:pt x="2354" y="454"/>
                  </a:lnTo>
                  <a:lnTo>
                    <a:pt x="2354" y="454"/>
                  </a:lnTo>
                  <a:lnTo>
                    <a:pt x="2358" y="446"/>
                  </a:lnTo>
                  <a:lnTo>
                    <a:pt x="2362" y="442"/>
                  </a:lnTo>
                  <a:lnTo>
                    <a:pt x="2366" y="442"/>
                  </a:lnTo>
                  <a:lnTo>
                    <a:pt x="2366" y="442"/>
                  </a:lnTo>
                  <a:lnTo>
                    <a:pt x="2370" y="442"/>
                  </a:lnTo>
                  <a:lnTo>
                    <a:pt x="2370" y="442"/>
                  </a:lnTo>
                  <a:lnTo>
                    <a:pt x="2372" y="444"/>
                  </a:lnTo>
                  <a:lnTo>
                    <a:pt x="2372" y="446"/>
                  </a:lnTo>
                  <a:lnTo>
                    <a:pt x="2374" y="452"/>
                  </a:lnTo>
                  <a:lnTo>
                    <a:pt x="2374" y="458"/>
                  </a:lnTo>
                  <a:lnTo>
                    <a:pt x="2376" y="460"/>
                  </a:lnTo>
                  <a:lnTo>
                    <a:pt x="2378" y="462"/>
                  </a:lnTo>
                  <a:lnTo>
                    <a:pt x="2378" y="462"/>
                  </a:lnTo>
                  <a:lnTo>
                    <a:pt x="2378" y="462"/>
                  </a:lnTo>
                  <a:lnTo>
                    <a:pt x="2378" y="462"/>
                  </a:lnTo>
                  <a:lnTo>
                    <a:pt x="2382" y="460"/>
                  </a:lnTo>
                  <a:lnTo>
                    <a:pt x="2384" y="458"/>
                  </a:lnTo>
                  <a:lnTo>
                    <a:pt x="2388" y="454"/>
                  </a:lnTo>
                  <a:lnTo>
                    <a:pt x="2388" y="454"/>
                  </a:lnTo>
                  <a:lnTo>
                    <a:pt x="2392" y="450"/>
                  </a:lnTo>
                  <a:lnTo>
                    <a:pt x="2398" y="450"/>
                  </a:lnTo>
                  <a:lnTo>
                    <a:pt x="2398" y="450"/>
                  </a:lnTo>
                  <a:lnTo>
                    <a:pt x="2400" y="450"/>
                  </a:lnTo>
                  <a:lnTo>
                    <a:pt x="2400" y="450"/>
                  </a:lnTo>
                  <a:lnTo>
                    <a:pt x="2404" y="450"/>
                  </a:lnTo>
                  <a:lnTo>
                    <a:pt x="2404" y="450"/>
                  </a:lnTo>
                  <a:lnTo>
                    <a:pt x="2408" y="450"/>
                  </a:lnTo>
                  <a:lnTo>
                    <a:pt x="2408" y="450"/>
                  </a:lnTo>
                  <a:lnTo>
                    <a:pt x="2416" y="450"/>
                  </a:lnTo>
                  <a:lnTo>
                    <a:pt x="2420" y="448"/>
                  </a:lnTo>
                  <a:lnTo>
                    <a:pt x="2420" y="448"/>
                  </a:lnTo>
                  <a:lnTo>
                    <a:pt x="2422" y="446"/>
                  </a:lnTo>
                  <a:lnTo>
                    <a:pt x="2422" y="444"/>
                  </a:lnTo>
                  <a:lnTo>
                    <a:pt x="2420" y="440"/>
                  </a:lnTo>
                  <a:lnTo>
                    <a:pt x="2418" y="436"/>
                  </a:lnTo>
                  <a:lnTo>
                    <a:pt x="2418" y="434"/>
                  </a:lnTo>
                  <a:lnTo>
                    <a:pt x="2420" y="432"/>
                  </a:lnTo>
                  <a:lnTo>
                    <a:pt x="2420" y="432"/>
                  </a:lnTo>
                  <a:lnTo>
                    <a:pt x="2426" y="430"/>
                  </a:lnTo>
                  <a:lnTo>
                    <a:pt x="2432" y="428"/>
                  </a:lnTo>
                  <a:lnTo>
                    <a:pt x="2442" y="420"/>
                  </a:lnTo>
                  <a:lnTo>
                    <a:pt x="2450" y="412"/>
                  </a:lnTo>
                  <a:lnTo>
                    <a:pt x="2460" y="404"/>
                  </a:lnTo>
                  <a:lnTo>
                    <a:pt x="2460" y="404"/>
                  </a:lnTo>
                  <a:lnTo>
                    <a:pt x="2468" y="400"/>
                  </a:lnTo>
                  <a:lnTo>
                    <a:pt x="2472" y="400"/>
                  </a:lnTo>
                  <a:lnTo>
                    <a:pt x="2472" y="400"/>
                  </a:lnTo>
                  <a:lnTo>
                    <a:pt x="2476" y="400"/>
                  </a:lnTo>
                  <a:lnTo>
                    <a:pt x="2478" y="402"/>
                  </a:lnTo>
                  <a:lnTo>
                    <a:pt x="2482" y="408"/>
                  </a:lnTo>
                  <a:lnTo>
                    <a:pt x="2486" y="414"/>
                  </a:lnTo>
                  <a:lnTo>
                    <a:pt x="2488" y="422"/>
                  </a:lnTo>
                  <a:lnTo>
                    <a:pt x="2488" y="422"/>
                  </a:lnTo>
                  <a:lnTo>
                    <a:pt x="2498" y="418"/>
                  </a:lnTo>
                  <a:lnTo>
                    <a:pt x="2508" y="414"/>
                  </a:lnTo>
                  <a:lnTo>
                    <a:pt x="2518" y="412"/>
                  </a:lnTo>
                  <a:lnTo>
                    <a:pt x="2522" y="408"/>
                  </a:lnTo>
                  <a:lnTo>
                    <a:pt x="2526" y="406"/>
                  </a:lnTo>
                  <a:lnTo>
                    <a:pt x="2526" y="406"/>
                  </a:lnTo>
                  <a:lnTo>
                    <a:pt x="2532" y="396"/>
                  </a:lnTo>
                  <a:lnTo>
                    <a:pt x="2540" y="390"/>
                  </a:lnTo>
                  <a:lnTo>
                    <a:pt x="2548" y="384"/>
                  </a:lnTo>
                  <a:lnTo>
                    <a:pt x="2560" y="382"/>
                  </a:lnTo>
                  <a:lnTo>
                    <a:pt x="2560" y="382"/>
                  </a:lnTo>
                  <a:lnTo>
                    <a:pt x="2554" y="394"/>
                  </a:lnTo>
                  <a:lnTo>
                    <a:pt x="2546" y="406"/>
                  </a:lnTo>
                  <a:lnTo>
                    <a:pt x="2546" y="406"/>
                  </a:lnTo>
                  <a:lnTo>
                    <a:pt x="2534" y="416"/>
                  </a:lnTo>
                  <a:lnTo>
                    <a:pt x="2522" y="424"/>
                  </a:lnTo>
                  <a:lnTo>
                    <a:pt x="2498" y="438"/>
                  </a:lnTo>
                  <a:lnTo>
                    <a:pt x="2498" y="438"/>
                  </a:lnTo>
                  <a:lnTo>
                    <a:pt x="2488" y="446"/>
                  </a:lnTo>
                  <a:lnTo>
                    <a:pt x="2480" y="456"/>
                  </a:lnTo>
                  <a:lnTo>
                    <a:pt x="2470" y="464"/>
                  </a:lnTo>
                  <a:lnTo>
                    <a:pt x="2460" y="472"/>
                  </a:lnTo>
                  <a:lnTo>
                    <a:pt x="2460" y="472"/>
                  </a:lnTo>
                  <a:lnTo>
                    <a:pt x="2448" y="480"/>
                  </a:lnTo>
                  <a:lnTo>
                    <a:pt x="2442" y="484"/>
                  </a:lnTo>
                  <a:lnTo>
                    <a:pt x="2436" y="490"/>
                  </a:lnTo>
                  <a:lnTo>
                    <a:pt x="2436" y="490"/>
                  </a:lnTo>
                  <a:lnTo>
                    <a:pt x="2430" y="502"/>
                  </a:lnTo>
                  <a:lnTo>
                    <a:pt x="2424" y="514"/>
                  </a:lnTo>
                  <a:lnTo>
                    <a:pt x="2424" y="514"/>
                  </a:lnTo>
                  <a:lnTo>
                    <a:pt x="2422" y="526"/>
                  </a:lnTo>
                  <a:lnTo>
                    <a:pt x="2422" y="536"/>
                  </a:lnTo>
                  <a:lnTo>
                    <a:pt x="2426" y="556"/>
                  </a:lnTo>
                  <a:lnTo>
                    <a:pt x="2426" y="556"/>
                  </a:lnTo>
                  <a:lnTo>
                    <a:pt x="2430" y="580"/>
                  </a:lnTo>
                  <a:lnTo>
                    <a:pt x="2430" y="580"/>
                  </a:lnTo>
                  <a:lnTo>
                    <a:pt x="2432" y="594"/>
                  </a:lnTo>
                  <a:lnTo>
                    <a:pt x="2434" y="600"/>
                  </a:lnTo>
                  <a:lnTo>
                    <a:pt x="2436" y="604"/>
                  </a:lnTo>
                  <a:lnTo>
                    <a:pt x="2438" y="604"/>
                  </a:lnTo>
                  <a:lnTo>
                    <a:pt x="2438" y="604"/>
                  </a:lnTo>
                  <a:lnTo>
                    <a:pt x="2440" y="606"/>
                  </a:lnTo>
                  <a:lnTo>
                    <a:pt x="2440" y="606"/>
                  </a:lnTo>
                  <a:lnTo>
                    <a:pt x="2444" y="604"/>
                  </a:lnTo>
                  <a:lnTo>
                    <a:pt x="2448" y="602"/>
                  </a:lnTo>
                  <a:lnTo>
                    <a:pt x="2454" y="592"/>
                  </a:lnTo>
                  <a:lnTo>
                    <a:pt x="2462" y="574"/>
                  </a:lnTo>
                  <a:lnTo>
                    <a:pt x="2462" y="574"/>
                  </a:lnTo>
                  <a:lnTo>
                    <a:pt x="2466" y="570"/>
                  </a:lnTo>
                  <a:lnTo>
                    <a:pt x="2472" y="566"/>
                  </a:lnTo>
                  <a:lnTo>
                    <a:pt x="2476" y="564"/>
                  </a:lnTo>
                  <a:lnTo>
                    <a:pt x="2482" y="560"/>
                  </a:lnTo>
                  <a:lnTo>
                    <a:pt x="2482" y="560"/>
                  </a:lnTo>
                  <a:lnTo>
                    <a:pt x="2484" y="556"/>
                  </a:lnTo>
                  <a:lnTo>
                    <a:pt x="2486" y="550"/>
                  </a:lnTo>
                  <a:lnTo>
                    <a:pt x="2488" y="546"/>
                  </a:lnTo>
                  <a:lnTo>
                    <a:pt x="2490" y="542"/>
                  </a:lnTo>
                  <a:lnTo>
                    <a:pt x="2490" y="542"/>
                  </a:lnTo>
                  <a:lnTo>
                    <a:pt x="2496" y="540"/>
                  </a:lnTo>
                  <a:lnTo>
                    <a:pt x="2504" y="540"/>
                  </a:lnTo>
                  <a:lnTo>
                    <a:pt x="2504" y="540"/>
                  </a:lnTo>
                  <a:lnTo>
                    <a:pt x="2506" y="536"/>
                  </a:lnTo>
                  <a:lnTo>
                    <a:pt x="2506" y="532"/>
                  </a:lnTo>
                  <a:lnTo>
                    <a:pt x="2506" y="532"/>
                  </a:lnTo>
                  <a:lnTo>
                    <a:pt x="2508" y="522"/>
                  </a:lnTo>
                  <a:lnTo>
                    <a:pt x="2510" y="516"/>
                  </a:lnTo>
                  <a:lnTo>
                    <a:pt x="2512" y="512"/>
                  </a:lnTo>
                  <a:lnTo>
                    <a:pt x="2512" y="512"/>
                  </a:lnTo>
                  <a:lnTo>
                    <a:pt x="2516" y="514"/>
                  </a:lnTo>
                  <a:lnTo>
                    <a:pt x="2522" y="516"/>
                  </a:lnTo>
                  <a:lnTo>
                    <a:pt x="2522" y="516"/>
                  </a:lnTo>
                  <a:lnTo>
                    <a:pt x="2526" y="514"/>
                  </a:lnTo>
                  <a:lnTo>
                    <a:pt x="2528" y="512"/>
                  </a:lnTo>
                  <a:lnTo>
                    <a:pt x="2528" y="512"/>
                  </a:lnTo>
                  <a:lnTo>
                    <a:pt x="2528" y="508"/>
                  </a:lnTo>
                  <a:lnTo>
                    <a:pt x="2526" y="506"/>
                  </a:lnTo>
                  <a:lnTo>
                    <a:pt x="2524" y="502"/>
                  </a:lnTo>
                  <a:lnTo>
                    <a:pt x="2524" y="498"/>
                  </a:lnTo>
                  <a:lnTo>
                    <a:pt x="2524" y="498"/>
                  </a:lnTo>
                  <a:lnTo>
                    <a:pt x="2526" y="492"/>
                  </a:lnTo>
                  <a:lnTo>
                    <a:pt x="2530" y="490"/>
                  </a:lnTo>
                  <a:lnTo>
                    <a:pt x="2530" y="486"/>
                  </a:lnTo>
                  <a:lnTo>
                    <a:pt x="2528" y="482"/>
                  </a:lnTo>
                  <a:lnTo>
                    <a:pt x="2528" y="482"/>
                  </a:lnTo>
                  <a:lnTo>
                    <a:pt x="2524" y="480"/>
                  </a:lnTo>
                  <a:lnTo>
                    <a:pt x="2520" y="478"/>
                  </a:lnTo>
                  <a:lnTo>
                    <a:pt x="2516" y="476"/>
                  </a:lnTo>
                  <a:lnTo>
                    <a:pt x="2514" y="472"/>
                  </a:lnTo>
                  <a:lnTo>
                    <a:pt x="2514" y="472"/>
                  </a:lnTo>
                  <a:lnTo>
                    <a:pt x="2516" y="468"/>
                  </a:lnTo>
                  <a:lnTo>
                    <a:pt x="2522" y="460"/>
                  </a:lnTo>
                  <a:lnTo>
                    <a:pt x="2534" y="448"/>
                  </a:lnTo>
                  <a:lnTo>
                    <a:pt x="2534" y="448"/>
                  </a:lnTo>
                  <a:lnTo>
                    <a:pt x="2542" y="442"/>
                  </a:lnTo>
                  <a:lnTo>
                    <a:pt x="2548" y="438"/>
                  </a:lnTo>
                  <a:lnTo>
                    <a:pt x="2552" y="438"/>
                  </a:lnTo>
                  <a:lnTo>
                    <a:pt x="2552" y="438"/>
                  </a:lnTo>
                  <a:lnTo>
                    <a:pt x="2552" y="438"/>
                  </a:lnTo>
                  <a:lnTo>
                    <a:pt x="2552" y="438"/>
                  </a:lnTo>
                  <a:lnTo>
                    <a:pt x="2556" y="438"/>
                  </a:lnTo>
                  <a:lnTo>
                    <a:pt x="2560" y="442"/>
                  </a:lnTo>
                  <a:lnTo>
                    <a:pt x="2562" y="446"/>
                  </a:lnTo>
                  <a:lnTo>
                    <a:pt x="2566" y="448"/>
                  </a:lnTo>
                  <a:lnTo>
                    <a:pt x="2566" y="448"/>
                  </a:lnTo>
                  <a:lnTo>
                    <a:pt x="2566" y="448"/>
                  </a:lnTo>
                  <a:lnTo>
                    <a:pt x="2566" y="448"/>
                  </a:lnTo>
                  <a:lnTo>
                    <a:pt x="2572" y="446"/>
                  </a:lnTo>
                  <a:lnTo>
                    <a:pt x="2576" y="442"/>
                  </a:lnTo>
                  <a:lnTo>
                    <a:pt x="2580" y="438"/>
                  </a:lnTo>
                  <a:lnTo>
                    <a:pt x="2586" y="434"/>
                  </a:lnTo>
                  <a:lnTo>
                    <a:pt x="2586" y="434"/>
                  </a:lnTo>
                  <a:lnTo>
                    <a:pt x="2592" y="430"/>
                  </a:lnTo>
                  <a:lnTo>
                    <a:pt x="2598" y="430"/>
                  </a:lnTo>
                  <a:lnTo>
                    <a:pt x="2598" y="430"/>
                  </a:lnTo>
                  <a:lnTo>
                    <a:pt x="2606" y="432"/>
                  </a:lnTo>
                  <a:lnTo>
                    <a:pt x="2606" y="432"/>
                  </a:lnTo>
                  <a:lnTo>
                    <a:pt x="2614" y="438"/>
                  </a:lnTo>
                  <a:lnTo>
                    <a:pt x="2616" y="440"/>
                  </a:lnTo>
                  <a:lnTo>
                    <a:pt x="2620" y="442"/>
                  </a:lnTo>
                  <a:lnTo>
                    <a:pt x="2620" y="442"/>
                  </a:lnTo>
                  <a:lnTo>
                    <a:pt x="2626" y="440"/>
                  </a:lnTo>
                  <a:lnTo>
                    <a:pt x="2626" y="440"/>
                  </a:lnTo>
                  <a:lnTo>
                    <a:pt x="2630" y="438"/>
                  </a:lnTo>
                  <a:lnTo>
                    <a:pt x="2636" y="434"/>
                  </a:lnTo>
                  <a:lnTo>
                    <a:pt x="2644" y="424"/>
                  </a:lnTo>
                  <a:lnTo>
                    <a:pt x="2644" y="424"/>
                  </a:lnTo>
                  <a:lnTo>
                    <a:pt x="2654" y="420"/>
                  </a:lnTo>
                  <a:lnTo>
                    <a:pt x="2666" y="414"/>
                  </a:lnTo>
                  <a:lnTo>
                    <a:pt x="2676" y="410"/>
                  </a:lnTo>
                  <a:lnTo>
                    <a:pt x="2686" y="406"/>
                  </a:lnTo>
                  <a:lnTo>
                    <a:pt x="2686" y="406"/>
                  </a:lnTo>
                  <a:lnTo>
                    <a:pt x="2694" y="400"/>
                  </a:lnTo>
                  <a:lnTo>
                    <a:pt x="2704" y="394"/>
                  </a:lnTo>
                  <a:lnTo>
                    <a:pt x="2704" y="394"/>
                  </a:lnTo>
                  <a:lnTo>
                    <a:pt x="2710" y="392"/>
                  </a:lnTo>
                  <a:lnTo>
                    <a:pt x="2710" y="392"/>
                  </a:lnTo>
                  <a:lnTo>
                    <a:pt x="2718" y="394"/>
                  </a:lnTo>
                  <a:lnTo>
                    <a:pt x="2718" y="394"/>
                  </a:lnTo>
                  <a:lnTo>
                    <a:pt x="2724" y="394"/>
                  </a:lnTo>
                  <a:lnTo>
                    <a:pt x="2724" y="394"/>
                  </a:lnTo>
                  <a:lnTo>
                    <a:pt x="2726" y="394"/>
                  </a:lnTo>
                  <a:lnTo>
                    <a:pt x="2726" y="394"/>
                  </a:lnTo>
                  <a:lnTo>
                    <a:pt x="2730" y="394"/>
                  </a:lnTo>
                  <a:lnTo>
                    <a:pt x="2736" y="392"/>
                  </a:lnTo>
                  <a:lnTo>
                    <a:pt x="2740" y="388"/>
                  </a:lnTo>
                  <a:lnTo>
                    <a:pt x="2740" y="384"/>
                  </a:lnTo>
                  <a:lnTo>
                    <a:pt x="2740" y="384"/>
                  </a:lnTo>
                  <a:lnTo>
                    <a:pt x="2738" y="382"/>
                  </a:lnTo>
                  <a:lnTo>
                    <a:pt x="2736" y="380"/>
                  </a:lnTo>
                  <a:lnTo>
                    <a:pt x="2732" y="378"/>
                  </a:lnTo>
                  <a:lnTo>
                    <a:pt x="2732" y="378"/>
                  </a:lnTo>
                  <a:lnTo>
                    <a:pt x="2730" y="372"/>
                  </a:lnTo>
                  <a:lnTo>
                    <a:pt x="2730" y="366"/>
                  </a:lnTo>
                  <a:lnTo>
                    <a:pt x="2730" y="366"/>
                  </a:lnTo>
                  <a:lnTo>
                    <a:pt x="2732" y="362"/>
                  </a:lnTo>
                  <a:lnTo>
                    <a:pt x="2730" y="358"/>
                  </a:lnTo>
                  <a:lnTo>
                    <a:pt x="2728" y="354"/>
                  </a:lnTo>
                  <a:lnTo>
                    <a:pt x="2722" y="352"/>
                  </a:lnTo>
                  <a:lnTo>
                    <a:pt x="2722" y="352"/>
                  </a:lnTo>
                  <a:lnTo>
                    <a:pt x="2708" y="348"/>
                  </a:lnTo>
                  <a:lnTo>
                    <a:pt x="2706" y="346"/>
                  </a:lnTo>
                  <a:lnTo>
                    <a:pt x="2704" y="344"/>
                  </a:lnTo>
                  <a:lnTo>
                    <a:pt x="2704" y="342"/>
                  </a:lnTo>
                  <a:lnTo>
                    <a:pt x="2708" y="340"/>
                  </a:lnTo>
                  <a:lnTo>
                    <a:pt x="2708" y="340"/>
                  </a:lnTo>
                  <a:lnTo>
                    <a:pt x="2710" y="340"/>
                  </a:lnTo>
                  <a:lnTo>
                    <a:pt x="2710" y="340"/>
                  </a:lnTo>
                  <a:lnTo>
                    <a:pt x="2730" y="344"/>
                  </a:lnTo>
                  <a:lnTo>
                    <a:pt x="2730" y="344"/>
                  </a:lnTo>
                  <a:lnTo>
                    <a:pt x="2744" y="346"/>
                  </a:lnTo>
                  <a:lnTo>
                    <a:pt x="2744" y="346"/>
                  </a:lnTo>
                  <a:lnTo>
                    <a:pt x="2750" y="346"/>
                  </a:lnTo>
                  <a:lnTo>
                    <a:pt x="2754" y="342"/>
                  </a:lnTo>
                  <a:lnTo>
                    <a:pt x="2754" y="342"/>
                  </a:lnTo>
                  <a:lnTo>
                    <a:pt x="2754" y="338"/>
                  </a:lnTo>
                  <a:lnTo>
                    <a:pt x="2754" y="332"/>
                  </a:lnTo>
                  <a:lnTo>
                    <a:pt x="2756" y="326"/>
                  </a:lnTo>
                  <a:lnTo>
                    <a:pt x="2756" y="324"/>
                  </a:lnTo>
                  <a:lnTo>
                    <a:pt x="2760" y="322"/>
                  </a:lnTo>
                  <a:lnTo>
                    <a:pt x="2760" y="322"/>
                  </a:lnTo>
                  <a:lnTo>
                    <a:pt x="2762" y="322"/>
                  </a:lnTo>
                  <a:lnTo>
                    <a:pt x="2762" y="322"/>
                  </a:lnTo>
                  <a:lnTo>
                    <a:pt x="2766" y="322"/>
                  </a:lnTo>
                  <a:lnTo>
                    <a:pt x="2768" y="326"/>
                  </a:lnTo>
                  <a:lnTo>
                    <a:pt x="2774" y="332"/>
                  </a:lnTo>
                  <a:lnTo>
                    <a:pt x="2774" y="332"/>
                  </a:lnTo>
                  <a:lnTo>
                    <a:pt x="2782" y="330"/>
                  </a:lnTo>
                  <a:lnTo>
                    <a:pt x="2782" y="330"/>
                  </a:lnTo>
                  <a:lnTo>
                    <a:pt x="2792" y="334"/>
                  </a:lnTo>
                  <a:lnTo>
                    <a:pt x="2800" y="338"/>
                  </a:lnTo>
                  <a:lnTo>
                    <a:pt x="2810" y="344"/>
                  </a:lnTo>
                  <a:lnTo>
                    <a:pt x="2818" y="350"/>
                  </a:lnTo>
                  <a:lnTo>
                    <a:pt x="2818" y="350"/>
                  </a:lnTo>
                  <a:lnTo>
                    <a:pt x="2828" y="352"/>
                  </a:lnTo>
                  <a:lnTo>
                    <a:pt x="2828" y="352"/>
                  </a:lnTo>
                  <a:lnTo>
                    <a:pt x="2834" y="352"/>
                  </a:lnTo>
                  <a:lnTo>
                    <a:pt x="2840" y="348"/>
                  </a:lnTo>
                  <a:lnTo>
                    <a:pt x="2840" y="348"/>
                  </a:lnTo>
                  <a:lnTo>
                    <a:pt x="2844" y="344"/>
                  </a:lnTo>
                  <a:lnTo>
                    <a:pt x="2844" y="340"/>
                  </a:lnTo>
                  <a:lnTo>
                    <a:pt x="2848" y="332"/>
                  </a:lnTo>
                  <a:lnTo>
                    <a:pt x="2848" y="332"/>
                  </a:lnTo>
                  <a:lnTo>
                    <a:pt x="2852" y="330"/>
                  </a:lnTo>
                  <a:lnTo>
                    <a:pt x="2856" y="328"/>
                  </a:lnTo>
                  <a:lnTo>
                    <a:pt x="2860" y="328"/>
                  </a:lnTo>
                  <a:lnTo>
                    <a:pt x="2864" y="326"/>
                  </a:lnTo>
                  <a:lnTo>
                    <a:pt x="2864" y="326"/>
                  </a:lnTo>
                  <a:lnTo>
                    <a:pt x="2870" y="324"/>
                  </a:lnTo>
                  <a:lnTo>
                    <a:pt x="2872" y="318"/>
                  </a:lnTo>
                  <a:lnTo>
                    <a:pt x="2872" y="314"/>
                  </a:lnTo>
                  <a:lnTo>
                    <a:pt x="2870" y="310"/>
                  </a:lnTo>
                  <a:lnTo>
                    <a:pt x="2870" y="310"/>
                  </a:lnTo>
                  <a:lnTo>
                    <a:pt x="2866" y="308"/>
                  </a:lnTo>
                  <a:lnTo>
                    <a:pt x="2860" y="306"/>
                  </a:lnTo>
                  <a:lnTo>
                    <a:pt x="2848" y="306"/>
                  </a:lnTo>
                  <a:lnTo>
                    <a:pt x="2848" y="306"/>
                  </a:lnTo>
                  <a:lnTo>
                    <a:pt x="2840" y="300"/>
                  </a:lnTo>
                  <a:lnTo>
                    <a:pt x="2836" y="298"/>
                  </a:lnTo>
                  <a:lnTo>
                    <a:pt x="2832" y="296"/>
                  </a:lnTo>
                  <a:lnTo>
                    <a:pt x="2832" y="296"/>
                  </a:lnTo>
                  <a:lnTo>
                    <a:pt x="2832" y="296"/>
                  </a:lnTo>
                  <a:lnTo>
                    <a:pt x="2832" y="296"/>
                  </a:lnTo>
                  <a:lnTo>
                    <a:pt x="2828" y="298"/>
                  </a:lnTo>
                  <a:lnTo>
                    <a:pt x="2824" y="300"/>
                  </a:lnTo>
                  <a:lnTo>
                    <a:pt x="2822" y="302"/>
                  </a:lnTo>
                  <a:lnTo>
                    <a:pt x="2818" y="304"/>
                  </a:lnTo>
                  <a:lnTo>
                    <a:pt x="2818" y="304"/>
                  </a:lnTo>
                  <a:lnTo>
                    <a:pt x="2816" y="302"/>
                  </a:lnTo>
                  <a:lnTo>
                    <a:pt x="2816" y="302"/>
                  </a:lnTo>
                  <a:lnTo>
                    <a:pt x="2812" y="298"/>
                  </a:lnTo>
                  <a:lnTo>
                    <a:pt x="2812" y="294"/>
                  </a:lnTo>
                  <a:lnTo>
                    <a:pt x="2810" y="288"/>
                  </a:lnTo>
                  <a:lnTo>
                    <a:pt x="2808" y="282"/>
                  </a:lnTo>
                  <a:lnTo>
                    <a:pt x="2808" y="282"/>
                  </a:lnTo>
                  <a:lnTo>
                    <a:pt x="2798" y="274"/>
                  </a:lnTo>
                  <a:lnTo>
                    <a:pt x="2788" y="266"/>
                  </a:lnTo>
                  <a:lnTo>
                    <a:pt x="2762" y="254"/>
                  </a:lnTo>
                  <a:lnTo>
                    <a:pt x="2762" y="254"/>
                  </a:lnTo>
                  <a:lnTo>
                    <a:pt x="2752" y="250"/>
                  </a:lnTo>
                  <a:lnTo>
                    <a:pt x="2744" y="242"/>
                  </a:lnTo>
                  <a:lnTo>
                    <a:pt x="2744" y="242"/>
                  </a:lnTo>
                  <a:lnTo>
                    <a:pt x="2738" y="234"/>
                  </a:lnTo>
                  <a:lnTo>
                    <a:pt x="2734" y="232"/>
                  </a:lnTo>
                  <a:lnTo>
                    <a:pt x="2728" y="232"/>
                  </a:lnTo>
                  <a:lnTo>
                    <a:pt x="2728" y="232"/>
                  </a:lnTo>
                  <a:lnTo>
                    <a:pt x="2720" y="230"/>
                  </a:lnTo>
                  <a:lnTo>
                    <a:pt x="2712" y="226"/>
                  </a:lnTo>
                  <a:lnTo>
                    <a:pt x="2706" y="224"/>
                  </a:lnTo>
                  <a:lnTo>
                    <a:pt x="2698" y="222"/>
                  </a:lnTo>
                  <a:lnTo>
                    <a:pt x="2698" y="222"/>
                  </a:lnTo>
                  <a:lnTo>
                    <a:pt x="2690" y="224"/>
                  </a:lnTo>
                  <a:lnTo>
                    <a:pt x="2690" y="224"/>
                  </a:lnTo>
                  <a:lnTo>
                    <a:pt x="2684" y="224"/>
                  </a:lnTo>
                  <a:lnTo>
                    <a:pt x="2684" y="224"/>
                  </a:lnTo>
                  <a:lnTo>
                    <a:pt x="2676" y="226"/>
                  </a:lnTo>
                  <a:lnTo>
                    <a:pt x="2676" y="226"/>
                  </a:lnTo>
                  <a:lnTo>
                    <a:pt x="2672" y="226"/>
                  </a:lnTo>
                  <a:lnTo>
                    <a:pt x="2666" y="222"/>
                  </a:lnTo>
                  <a:lnTo>
                    <a:pt x="2666" y="222"/>
                  </a:lnTo>
                  <a:lnTo>
                    <a:pt x="2660" y="220"/>
                  </a:lnTo>
                  <a:lnTo>
                    <a:pt x="2654" y="218"/>
                  </a:lnTo>
                  <a:lnTo>
                    <a:pt x="2654" y="218"/>
                  </a:lnTo>
                  <a:lnTo>
                    <a:pt x="2650" y="218"/>
                  </a:lnTo>
                  <a:lnTo>
                    <a:pt x="2646" y="222"/>
                  </a:lnTo>
                  <a:lnTo>
                    <a:pt x="2646" y="222"/>
                  </a:lnTo>
                  <a:lnTo>
                    <a:pt x="2644" y="226"/>
                  </a:lnTo>
                  <a:lnTo>
                    <a:pt x="2644" y="232"/>
                  </a:lnTo>
                  <a:lnTo>
                    <a:pt x="2644" y="238"/>
                  </a:lnTo>
                  <a:lnTo>
                    <a:pt x="2644" y="244"/>
                  </a:lnTo>
                  <a:lnTo>
                    <a:pt x="2644" y="244"/>
                  </a:lnTo>
                  <a:lnTo>
                    <a:pt x="2638" y="250"/>
                  </a:lnTo>
                  <a:lnTo>
                    <a:pt x="2632" y="250"/>
                  </a:lnTo>
                  <a:lnTo>
                    <a:pt x="2632" y="250"/>
                  </a:lnTo>
                  <a:lnTo>
                    <a:pt x="2626" y="250"/>
                  </a:lnTo>
                  <a:lnTo>
                    <a:pt x="2620" y="246"/>
                  </a:lnTo>
                  <a:lnTo>
                    <a:pt x="2612" y="240"/>
                  </a:lnTo>
                  <a:lnTo>
                    <a:pt x="2612" y="240"/>
                  </a:lnTo>
                  <a:lnTo>
                    <a:pt x="2606" y="234"/>
                  </a:lnTo>
                  <a:lnTo>
                    <a:pt x="2602" y="232"/>
                  </a:lnTo>
                  <a:lnTo>
                    <a:pt x="2598" y="230"/>
                  </a:lnTo>
                  <a:lnTo>
                    <a:pt x="2598" y="230"/>
                  </a:lnTo>
                  <a:lnTo>
                    <a:pt x="2594" y="232"/>
                  </a:lnTo>
                  <a:lnTo>
                    <a:pt x="2594" y="232"/>
                  </a:lnTo>
                  <a:lnTo>
                    <a:pt x="2584" y="232"/>
                  </a:lnTo>
                  <a:lnTo>
                    <a:pt x="2574" y="234"/>
                  </a:lnTo>
                  <a:lnTo>
                    <a:pt x="2574" y="234"/>
                  </a:lnTo>
                  <a:lnTo>
                    <a:pt x="2572" y="234"/>
                  </a:lnTo>
                  <a:lnTo>
                    <a:pt x="2572" y="234"/>
                  </a:lnTo>
                  <a:lnTo>
                    <a:pt x="2560" y="230"/>
                  </a:lnTo>
                  <a:lnTo>
                    <a:pt x="2550" y="228"/>
                  </a:lnTo>
                  <a:lnTo>
                    <a:pt x="2550" y="228"/>
                  </a:lnTo>
                  <a:lnTo>
                    <a:pt x="2548" y="228"/>
                  </a:lnTo>
                  <a:lnTo>
                    <a:pt x="2548" y="228"/>
                  </a:lnTo>
                  <a:lnTo>
                    <a:pt x="2542" y="230"/>
                  </a:lnTo>
                  <a:lnTo>
                    <a:pt x="2538" y="232"/>
                  </a:lnTo>
                  <a:lnTo>
                    <a:pt x="2534" y="236"/>
                  </a:lnTo>
                  <a:lnTo>
                    <a:pt x="2528" y="236"/>
                  </a:lnTo>
                  <a:lnTo>
                    <a:pt x="2528" y="236"/>
                  </a:lnTo>
                  <a:lnTo>
                    <a:pt x="2528" y="236"/>
                  </a:lnTo>
                  <a:lnTo>
                    <a:pt x="2528" y="236"/>
                  </a:lnTo>
                  <a:lnTo>
                    <a:pt x="2526" y="232"/>
                  </a:lnTo>
                  <a:lnTo>
                    <a:pt x="2522" y="230"/>
                  </a:lnTo>
                  <a:lnTo>
                    <a:pt x="2518" y="228"/>
                  </a:lnTo>
                  <a:lnTo>
                    <a:pt x="2514" y="224"/>
                  </a:lnTo>
                  <a:lnTo>
                    <a:pt x="2514" y="224"/>
                  </a:lnTo>
                  <a:lnTo>
                    <a:pt x="2512" y="220"/>
                  </a:lnTo>
                  <a:lnTo>
                    <a:pt x="2512" y="216"/>
                  </a:lnTo>
                  <a:lnTo>
                    <a:pt x="2510" y="212"/>
                  </a:lnTo>
                  <a:lnTo>
                    <a:pt x="2508" y="208"/>
                  </a:lnTo>
                  <a:lnTo>
                    <a:pt x="2508" y="208"/>
                  </a:lnTo>
                  <a:lnTo>
                    <a:pt x="2500" y="202"/>
                  </a:lnTo>
                  <a:lnTo>
                    <a:pt x="2488" y="200"/>
                  </a:lnTo>
                  <a:lnTo>
                    <a:pt x="2488" y="200"/>
                  </a:lnTo>
                  <a:lnTo>
                    <a:pt x="2478" y="196"/>
                  </a:lnTo>
                  <a:lnTo>
                    <a:pt x="2470" y="194"/>
                  </a:lnTo>
                  <a:lnTo>
                    <a:pt x="2470" y="194"/>
                  </a:lnTo>
                  <a:lnTo>
                    <a:pt x="2462" y="190"/>
                  </a:lnTo>
                  <a:lnTo>
                    <a:pt x="2462" y="190"/>
                  </a:lnTo>
                  <a:lnTo>
                    <a:pt x="2460" y="190"/>
                  </a:lnTo>
                  <a:lnTo>
                    <a:pt x="2456" y="192"/>
                  </a:lnTo>
                  <a:lnTo>
                    <a:pt x="2446" y="198"/>
                  </a:lnTo>
                  <a:lnTo>
                    <a:pt x="2446" y="198"/>
                  </a:lnTo>
                  <a:lnTo>
                    <a:pt x="2438" y="202"/>
                  </a:lnTo>
                  <a:lnTo>
                    <a:pt x="2430" y="202"/>
                  </a:lnTo>
                  <a:lnTo>
                    <a:pt x="2430" y="202"/>
                  </a:lnTo>
                  <a:lnTo>
                    <a:pt x="2428" y="202"/>
                  </a:lnTo>
                  <a:lnTo>
                    <a:pt x="2428" y="202"/>
                  </a:lnTo>
                  <a:lnTo>
                    <a:pt x="2424" y="200"/>
                  </a:lnTo>
                  <a:lnTo>
                    <a:pt x="2422" y="196"/>
                  </a:lnTo>
                  <a:lnTo>
                    <a:pt x="2420" y="192"/>
                  </a:lnTo>
                  <a:lnTo>
                    <a:pt x="2416" y="188"/>
                  </a:lnTo>
                  <a:lnTo>
                    <a:pt x="2416" y="188"/>
                  </a:lnTo>
                  <a:lnTo>
                    <a:pt x="2410" y="188"/>
                  </a:lnTo>
                  <a:lnTo>
                    <a:pt x="2410" y="188"/>
                  </a:lnTo>
                  <a:lnTo>
                    <a:pt x="2408" y="188"/>
                  </a:lnTo>
                  <a:lnTo>
                    <a:pt x="2408" y="188"/>
                  </a:lnTo>
                  <a:lnTo>
                    <a:pt x="2404" y="188"/>
                  </a:lnTo>
                  <a:lnTo>
                    <a:pt x="2404" y="188"/>
                  </a:lnTo>
                  <a:lnTo>
                    <a:pt x="2398" y="186"/>
                  </a:lnTo>
                  <a:lnTo>
                    <a:pt x="2398" y="186"/>
                  </a:lnTo>
                  <a:lnTo>
                    <a:pt x="2390" y="180"/>
                  </a:lnTo>
                  <a:lnTo>
                    <a:pt x="2390" y="180"/>
                  </a:lnTo>
                  <a:lnTo>
                    <a:pt x="2384" y="174"/>
                  </a:lnTo>
                  <a:lnTo>
                    <a:pt x="2380" y="166"/>
                  </a:lnTo>
                  <a:lnTo>
                    <a:pt x="2380" y="166"/>
                  </a:lnTo>
                  <a:lnTo>
                    <a:pt x="2376" y="162"/>
                  </a:lnTo>
                  <a:lnTo>
                    <a:pt x="2370" y="160"/>
                  </a:lnTo>
                  <a:lnTo>
                    <a:pt x="2370" y="160"/>
                  </a:lnTo>
                  <a:lnTo>
                    <a:pt x="2364" y="160"/>
                  </a:lnTo>
                  <a:lnTo>
                    <a:pt x="2358" y="162"/>
                  </a:lnTo>
                  <a:lnTo>
                    <a:pt x="2358" y="162"/>
                  </a:lnTo>
                  <a:lnTo>
                    <a:pt x="2354" y="166"/>
                  </a:lnTo>
                  <a:lnTo>
                    <a:pt x="2350" y="172"/>
                  </a:lnTo>
                  <a:lnTo>
                    <a:pt x="2348" y="176"/>
                  </a:lnTo>
                  <a:lnTo>
                    <a:pt x="2342" y="180"/>
                  </a:lnTo>
                  <a:lnTo>
                    <a:pt x="2342" y="180"/>
                  </a:lnTo>
                  <a:lnTo>
                    <a:pt x="2332" y="182"/>
                  </a:lnTo>
                  <a:lnTo>
                    <a:pt x="2332" y="182"/>
                  </a:lnTo>
                  <a:lnTo>
                    <a:pt x="2330" y="182"/>
                  </a:lnTo>
                  <a:lnTo>
                    <a:pt x="2330" y="182"/>
                  </a:lnTo>
                  <a:lnTo>
                    <a:pt x="2328" y="180"/>
                  </a:lnTo>
                  <a:lnTo>
                    <a:pt x="2328" y="180"/>
                  </a:lnTo>
                  <a:lnTo>
                    <a:pt x="2328" y="178"/>
                  </a:lnTo>
                  <a:lnTo>
                    <a:pt x="2328" y="176"/>
                  </a:lnTo>
                  <a:lnTo>
                    <a:pt x="2328" y="176"/>
                  </a:lnTo>
                  <a:lnTo>
                    <a:pt x="2326" y="164"/>
                  </a:lnTo>
                  <a:lnTo>
                    <a:pt x="2324" y="160"/>
                  </a:lnTo>
                  <a:lnTo>
                    <a:pt x="2320" y="156"/>
                  </a:lnTo>
                  <a:lnTo>
                    <a:pt x="2320" y="156"/>
                  </a:lnTo>
                  <a:lnTo>
                    <a:pt x="2314" y="154"/>
                  </a:lnTo>
                  <a:lnTo>
                    <a:pt x="2306" y="152"/>
                  </a:lnTo>
                  <a:lnTo>
                    <a:pt x="2306" y="152"/>
                  </a:lnTo>
                  <a:lnTo>
                    <a:pt x="2296" y="148"/>
                  </a:lnTo>
                  <a:lnTo>
                    <a:pt x="2296" y="148"/>
                  </a:lnTo>
                  <a:lnTo>
                    <a:pt x="2290" y="148"/>
                  </a:lnTo>
                  <a:lnTo>
                    <a:pt x="2290" y="148"/>
                  </a:lnTo>
                  <a:lnTo>
                    <a:pt x="2284" y="148"/>
                  </a:lnTo>
                  <a:lnTo>
                    <a:pt x="2278" y="150"/>
                  </a:lnTo>
                  <a:lnTo>
                    <a:pt x="2278" y="150"/>
                  </a:lnTo>
                  <a:lnTo>
                    <a:pt x="2274" y="150"/>
                  </a:lnTo>
                  <a:lnTo>
                    <a:pt x="2274" y="150"/>
                  </a:lnTo>
                  <a:lnTo>
                    <a:pt x="2274" y="150"/>
                  </a:lnTo>
                  <a:lnTo>
                    <a:pt x="2274" y="150"/>
                  </a:lnTo>
                  <a:lnTo>
                    <a:pt x="2272" y="150"/>
                  </a:lnTo>
                  <a:lnTo>
                    <a:pt x="2272" y="150"/>
                  </a:lnTo>
                  <a:lnTo>
                    <a:pt x="2268" y="154"/>
                  </a:lnTo>
                  <a:lnTo>
                    <a:pt x="2268" y="154"/>
                  </a:lnTo>
                  <a:lnTo>
                    <a:pt x="2262" y="158"/>
                  </a:lnTo>
                  <a:lnTo>
                    <a:pt x="2262" y="162"/>
                  </a:lnTo>
                  <a:lnTo>
                    <a:pt x="2262" y="162"/>
                  </a:lnTo>
                  <a:lnTo>
                    <a:pt x="2262" y="168"/>
                  </a:lnTo>
                  <a:lnTo>
                    <a:pt x="2264" y="172"/>
                  </a:lnTo>
                  <a:lnTo>
                    <a:pt x="2264" y="178"/>
                  </a:lnTo>
                  <a:lnTo>
                    <a:pt x="2262" y="180"/>
                  </a:lnTo>
                  <a:lnTo>
                    <a:pt x="2258" y="182"/>
                  </a:lnTo>
                  <a:lnTo>
                    <a:pt x="2258" y="182"/>
                  </a:lnTo>
                  <a:lnTo>
                    <a:pt x="2250" y="172"/>
                  </a:lnTo>
                  <a:lnTo>
                    <a:pt x="2250" y="172"/>
                  </a:lnTo>
                  <a:lnTo>
                    <a:pt x="2248" y="174"/>
                  </a:lnTo>
                  <a:lnTo>
                    <a:pt x="2246" y="178"/>
                  </a:lnTo>
                  <a:lnTo>
                    <a:pt x="2248" y="182"/>
                  </a:lnTo>
                  <a:lnTo>
                    <a:pt x="2248" y="182"/>
                  </a:lnTo>
                  <a:lnTo>
                    <a:pt x="2240" y="186"/>
                  </a:lnTo>
                  <a:lnTo>
                    <a:pt x="2234" y="188"/>
                  </a:lnTo>
                  <a:lnTo>
                    <a:pt x="2230" y="188"/>
                  </a:lnTo>
                  <a:lnTo>
                    <a:pt x="2230" y="188"/>
                  </a:lnTo>
                  <a:lnTo>
                    <a:pt x="2230" y="188"/>
                  </a:lnTo>
                  <a:lnTo>
                    <a:pt x="2230" y="188"/>
                  </a:lnTo>
                  <a:lnTo>
                    <a:pt x="2226" y="188"/>
                  </a:lnTo>
                  <a:lnTo>
                    <a:pt x="2222" y="184"/>
                  </a:lnTo>
                  <a:lnTo>
                    <a:pt x="2216" y="178"/>
                  </a:lnTo>
                  <a:lnTo>
                    <a:pt x="2216" y="178"/>
                  </a:lnTo>
                  <a:lnTo>
                    <a:pt x="2212" y="174"/>
                  </a:lnTo>
                  <a:lnTo>
                    <a:pt x="2208" y="172"/>
                  </a:lnTo>
                  <a:lnTo>
                    <a:pt x="2208" y="172"/>
                  </a:lnTo>
                  <a:lnTo>
                    <a:pt x="2204" y="174"/>
                  </a:lnTo>
                  <a:lnTo>
                    <a:pt x="2204" y="174"/>
                  </a:lnTo>
                  <a:lnTo>
                    <a:pt x="2202" y="178"/>
                  </a:lnTo>
                  <a:lnTo>
                    <a:pt x="2200" y="180"/>
                  </a:lnTo>
                  <a:lnTo>
                    <a:pt x="2198" y="180"/>
                  </a:lnTo>
                  <a:lnTo>
                    <a:pt x="2198" y="180"/>
                  </a:lnTo>
                  <a:lnTo>
                    <a:pt x="2194" y="182"/>
                  </a:lnTo>
                  <a:lnTo>
                    <a:pt x="2194" y="182"/>
                  </a:lnTo>
                  <a:lnTo>
                    <a:pt x="2190" y="182"/>
                  </a:lnTo>
                  <a:lnTo>
                    <a:pt x="2190" y="182"/>
                  </a:lnTo>
                  <a:lnTo>
                    <a:pt x="2184" y="180"/>
                  </a:lnTo>
                  <a:lnTo>
                    <a:pt x="2180" y="178"/>
                  </a:lnTo>
                  <a:lnTo>
                    <a:pt x="2180" y="178"/>
                  </a:lnTo>
                  <a:lnTo>
                    <a:pt x="2178" y="174"/>
                  </a:lnTo>
                  <a:lnTo>
                    <a:pt x="2178" y="170"/>
                  </a:lnTo>
                  <a:lnTo>
                    <a:pt x="2178" y="170"/>
                  </a:lnTo>
                  <a:lnTo>
                    <a:pt x="2176" y="168"/>
                  </a:lnTo>
                  <a:lnTo>
                    <a:pt x="2172" y="168"/>
                  </a:lnTo>
                  <a:lnTo>
                    <a:pt x="2172" y="168"/>
                  </a:lnTo>
                  <a:lnTo>
                    <a:pt x="2168" y="168"/>
                  </a:lnTo>
                  <a:lnTo>
                    <a:pt x="2164" y="172"/>
                  </a:lnTo>
                  <a:lnTo>
                    <a:pt x="2164" y="172"/>
                  </a:lnTo>
                  <a:lnTo>
                    <a:pt x="2162" y="176"/>
                  </a:lnTo>
                  <a:lnTo>
                    <a:pt x="2160" y="180"/>
                  </a:lnTo>
                  <a:lnTo>
                    <a:pt x="2160" y="184"/>
                  </a:lnTo>
                  <a:lnTo>
                    <a:pt x="2156" y="186"/>
                  </a:lnTo>
                  <a:lnTo>
                    <a:pt x="2156" y="186"/>
                  </a:lnTo>
                  <a:lnTo>
                    <a:pt x="2154" y="188"/>
                  </a:lnTo>
                  <a:lnTo>
                    <a:pt x="2154" y="188"/>
                  </a:lnTo>
                  <a:lnTo>
                    <a:pt x="2150" y="186"/>
                  </a:lnTo>
                  <a:lnTo>
                    <a:pt x="2150" y="186"/>
                  </a:lnTo>
                  <a:lnTo>
                    <a:pt x="2146" y="184"/>
                  </a:lnTo>
                  <a:lnTo>
                    <a:pt x="2142" y="180"/>
                  </a:lnTo>
                  <a:lnTo>
                    <a:pt x="2136" y="174"/>
                  </a:lnTo>
                  <a:lnTo>
                    <a:pt x="2136" y="174"/>
                  </a:lnTo>
                  <a:lnTo>
                    <a:pt x="2132" y="170"/>
                  </a:lnTo>
                  <a:lnTo>
                    <a:pt x="2124" y="166"/>
                  </a:lnTo>
                  <a:lnTo>
                    <a:pt x="2118" y="162"/>
                  </a:lnTo>
                  <a:lnTo>
                    <a:pt x="2118" y="160"/>
                  </a:lnTo>
                  <a:lnTo>
                    <a:pt x="2116" y="158"/>
                  </a:lnTo>
                  <a:lnTo>
                    <a:pt x="2116" y="158"/>
                  </a:lnTo>
                  <a:lnTo>
                    <a:pt x="2118" y="156"/>
                  </a:lnTo>
                  <a:lnTo>
                    <a:pt x="2120" y="154"/>
                  </a:lnTo>
                  <a:lnTo>
                    <a:pt x="2126" y="154"/>
                  </a:lnTo>
                  <a:lnTo>
                    <a:pt x="2126" y="154"/>
                  </a:lnTo>
                  <a:lnTo>
                    <a:pt x="2128" y="154"/>
                  </a:lnTo>
                  <a:lnTo>
                    <a:pt x="2128" y="154"/>
                  </a:lnTo>
                  <a:lnTo>
                    <a:pt x="2130" y="154"/>
                  </a:lnTo>
                  <a:lnTo>
                    <a:pt x="2130" y="154"/>
                  </a:lnTo>
                  <a:lnTo>
                    <a:pt x="2136" y="154"/>
                  </a:lnTo>
                  <a:lnTo>
                    <a:pt x="2136" y="154"/>
                  </a:lnTo>
                  <a:lnTo>
                    <a:pt x="2142" y="150"/>
                  </a:lnTo>
                  <a:lnTo>
                    <a:pt x="2144" y="148"/>
                  </a:lnTo>
                  <a:lnTo>
                    <a:pt x="2144" y="144"/>
                  </a:lnTo>
                  <a:lnTo>
                    <a:pt x="2142" y="142"/>
                  </a:lnTo>
                  <a:lnTo>
                    <a:pt x="2130" y="130"/>
                  </a:lnTo>
                  <a:lnTo>
                    <a:pt x="2130" y="130"/>
                  </a:lnTo>
                  <a:lnTo>
                    <a:pt x="2126" y="124"/>
                  </a:lnTo>
                  <a:lnTo>
                    <a:pt x="2124" y="124"/>
                  </a:lnTo>
                  <a:lnTo>
                    <a:pt x="2120" y="122"/>
                  </a:lnTo>
                  <a:lnTo>
                    <a:pt x="2120" y="122"/>
                  </a:lnTo>
                  <a:lnTo>
                    <a:pt x="2118" y="122"/>
                  </a:lnTo>
                  <a:lnTo>
                    <a:pt x="2118" y="122"/>
                  </a:lnTo>
                  <a:lnTo>
                    <a:pt x="2106" y="126"/>
                  </a:lnTo>
                  <a:lnTo>
                    <a:pt x="2096" y="126"/>
                  </a:lnTo>
                  <a:lnTo>
                    <a:pt x="2096" y="126"/>
                  </a:lnTo>
                  <a:lnTo>
                    <a:pt x="2092" y="126"/>
                  </a:lnTo>
                  <a:lnTo>
                    <a:pt x="2092" y="126"/>
                  </a:lnTo>
                  <a:lnTo>
                    <a:pt x="2088" y="122"/>
                  </a:lnTo>
                  <a:lnTo>
                    <a:pt x="2086" y="118"/>
                  </a:lnTo>
                  <a:lnTo>
                    <a:pt x="2082" y="114"/>
                  </a:lnTo>
                  <a:lnTo>
                    <a:pt x="2076" y="112"/>
                  </a:lnTo>
                  <a:lnTo>
                    <a:pt x="2076" y="112"/>
                  </a:lnTo>
                  <a:lnTo>
                    <a:pt x="2076" y="112"/>
                  </a:lnTo>
                  <a:lnTo>
                    <a:pt x="2076" y="112"/>
                  </a:lnTo>
                  <a:lnTo>
                    <a:pt x="2064" y="114"/>
                  </a:lnTo>
                  <a:lnTo>
                    <a:pt x="2052" y="118"/>
                  </a:lnTo>
                  <a:lnTo>
                    <a:pt x="2052" y="118"/>
                  </a:lnTo>
                  <a:lnTo>
                    <a:pt x="2054" y="124"/>
                  </a:lnTo>
                  <a:lnTo>
                    <a:pt x="2054" y="128"/>
                  </a:lnTo>
                  <a:lnTo>
                    <a:pt x="2050" y="138"/>
                  </a:lnTo>
                  <a:lnTo>
                    <a:pt x="2050" y="138"/>
                  </a:lnTo>
                  <a:lnTo>
                    <a:pt x="2050" y="138"/>
                  </a:lnTo>
                  <a:lnTo>
                    <a:pt x="2050" y="138"/>
                  </a:lnTo>
                  <a:lnTo>
                    <a:pt x="2032" y="134"/>
                  </a:lnTo>
                  <a:lnTo>
                    <a:pt x="2014" y="132"/>
                  </a:lnTo>
                  <a:lnTo>
                    <a:pt x="2014" y="132"/>
                  </a:lnTo>
                  <a:lnTo>
                    <a:pt x="2004" y="130"/>
                  </a:lnTo>
                  <a:lnTo>
                    <a:pt x="2000" y="128"/>
                  </a:lnTo>
                  <a:lnTo>
                    <a:pt x="1998" y="124"/>
                  </a:lnTo>
                  <a:lnTo>
                    <a:pt x="1998" y="124"/>
                  </a:lnTo>
                  <a:lnTo>
                    <a:pt x="1994" y="118"/>
                  </a:lnTo>
                  <a:lnTo>
                    <a:pt x="1988" y="114"/>
                  </a:lnTo>
                  <a:lnTo>
                    <a:pt x="1988" y="114"/>
                  </a:lnTo>
                  <a:lnTo>
                    <a:pt x="1980" y="110"/>
                  </a:lnTo>
                  <a:lnTo>
                    <a:pt x="1974" y="110"/>
                  </a:lnTo>
                  <a:lnTo>
                    <a:pt x="1974" y="110"/>
                  </a:lnTo>
                  <a:lnTo>
                    <a:pt x="1964" y="110"/>
                  </a:lnTo>
                  <a:lnTo>
                    <a:pt x="1954" y="116"/>
                  </a:lnTo>
                  <a:lnTo>
                    <a:pt x="1954" y="116"/>
                  </a:lnTo>
                  <a:lnTo>
                    <a:pt x="1946" y="118"/>
                  </a:lnTo>
                  <a:lnTo>
                    <a:pt x="1938" y="120"/>
                  </a:lnTo>
                  <a:lnTo>
                    <a:pt x="1938" y="120"/>
                  </a:lnTo>
                  <a:lnTo>
                    <a:pt x="1932" y="118"/>
                  </a:lnTo>
                  <a:lnTo>
                    <a:pt x="1924" y="114"/>
                  </a:lnTo>
                  <a:lnTo>
                    <a:pt x="1924" y="114"/>
                  </a:lnTo>
                  <a:lnTo>
                    <a:pt x="1920" y="110"/>
                  </a:lnTo>
                  <a:lnTo>
                    <a:pt x="1916" y="108"/>
                  </a:lnTo>
                  <a:lnTo>
                    <a:pt x="1916" y="108"/>
                  </a:lnTo>
                  <a:lnTo>
                    <a:pt x="1912" y="110"/>
                  </a:lnTo>
                  <a:lnTo>
                    <a:pt x="1904" y="114"/>
                  </a:lnTo>
                  <a:lnTo>
                    <a:pt x="1904" y="114"/>
                  </a:lnTo>
                  <a:lnTo>
                    <a:pt x="1894" y="120"/>
                  </a:lnTo>
                  <a:lnTo>
                    <a:pt x="1886" y="122"/>
                  </a:lnTo>
                  <a:lnTo>
                    <a:pt x="1880" y="124"/>
                  </a:lnTo>
                  <a:lnTo>
                    <a:pt x="1880" y="124"/>
                  </a:lnTo>
                  <a:lnTo>
                    <a:pt x="1876" y="122"/>
                  </a:lnTo>
                  <a:lnTo>
                    <a:pt x="1876" y="120"/>
                  </a:lnTo>
                  <a:lnTo>
                    <a:pt x="1876" y="120"/>
                  </a:lnTo>
                  <a:lnTo>
                    <a:pt x="1878" y="116"/>
                  </a:lnTo>
                  <a:lnTo>
                    <a:pt x="1884" y="112"/>
                  </a:lnTo>
                  <a:lnTo>
                    <a:pt x="1898" y="106"/>
                  </a:lnTo>
                  <a:lnTo>
                    <a:pt x="1898" y="106"/>
                  </a:lnTo>
                  <a:lnTo>
                    <a:pt x="1904" y="102"/>
                  </a:lnTo>
                  <a:lnTo>
                    <a:pt x="1912" y="102"/>
                  </a:lnTo>
                  <a:lnTo>
                    <a:pt x="1918" y="100"/>
                  </a:lnTo>
                  <a:lnTo>
                    <a:pt x="1924" y="96"/>
                  </a:lnTo>
                  <a:lnTo>
                    <a:pt x="1924" y="96"/>
                  </a:lnTo>
                  <a:lnTo>
                    <a:pt x="1942" y="88"/>
                  </a:lnTo>
                  <a:lnTo>
                    <a:pt x="1944" y="86"/>
                  </a:lnTo>
                  <a:lnTo>
                    <a:pt x="1946" y="82"/>
                  </a:lnTo>
                  <a:lnTo>
                    <a:pt x="1948" y="78"/>
                  </a:lnTo>
                  <a:lnTo>
                    <a:pt x="1948" y="72"/>
                  </a:lnTo>
                  <a:lnTo>
                    <a:pt x="1948" y="72"/>
                  </a:lnTo>
                  <a:lnTo>
                    <a:pt x="1946" y="52"/>
                  </a:lnTo>
                  <a:lnTo>
                    <a:pt x="1942" y="42"/>
                  </a:lnTo>
                  <a:lnTo>
                    <a:pt x="1938" y="38"/>
                  </a:lnTo>
                  <a:lnTo>
                    <a:pt x="1934" y="34"/>
                  </a:lnTo>
                  <a:lnTo>
                    <a:pt x="1934" y="34"/>
                  </a:lnTo>
                  <a:lnTo>
                    <a:pt x="1930" y="34"/>
                  </a:lnTo>
                  <a:lnTo>
                    <a:pt x="1924" y="32"/>
                  </a:lnTo>
                  <a:lnTo>
                    <a:pt x="1924" y="32"/>
                  </a:lnTo>
                  <a:lnTo>
                    <a:pt x="1922" y="28"/>
                  </a:lnTo>
                  <a:lnTo>
                    <a:pt x="1920" y="24"/>
                  </a:lnTo>
                  <a:lnTo>
                    <a:pt x="1920" y="24"/>
                  </a:lnTo>
                  <a:lnTo>
                    <a:pt x="1914" y="22"/>
                  </a:lnTo>
                  <a:lnTo>
                    <a:pt x="1914" y="22"/>
                  </a:lnTo>
                  <a:lnTo>
                    <a:pt x="1908" y="24"/>
                  </a:lnTo>
                  <a:lnTo>
                    <a:pt x="1902" y="28"/>
                  </a:lnTo>
                  <a:lnTo>
                    <a:pt x="1902" y="28"/>
                  </a:lnTo>
                  <a:lnTo>
                    <a:pt x="1892" y="34"/>
                  </a:lnTo>
                  <a:lnTo>
                    <a:pt x="1886" y="36"/>
                  </a:lnTo>
                  <a:lnTo>
                    <a:pt x="1882" y="36"/>
                  </a:lnTo>
                  <a:lnTo>
                    <a:pt x="1882" y="36"/>
                  </a:lnTo>
                  <a:lnTo>
                    <a:pt x="1878" y="36"/>
                  </a:lnTo>
                  <a:lnTo>
                    <a:pt x="1874" y="34"/>
                  </a:lnTo>
                  <a:lnTo>
                    <a:pt x="1872" y="30"/>
                  </a:lnTo>
                  <a:lnTo>
                    <a:pt x="1870" y="26"/>
                  </a:lnTo>
                  <a:lnTo>
                    <a:pt x="1870" y="26"/>
                  </a:lnTo>
                  <a:lnTo>
                    <a:pt x="1860" y="28"/>
                  </a:lnTo>
                  <a:lnTo>
                    <a:pt x="1856" y="30"/>
                  </a:lnTo>
                  <a:lnTo>
                    <a:pt x="1850" y="30"/>
                  </a:lnTo>
                  <a:lnTo>
                    <a:pt x="1850" y="30"/>
                  </a:lnTo>
                  <a:lnTo>
                    <a:pt x="1846" y="30"/>
                  </a:lnTo>
                  <a:lnTo>
                    <a:pt x="1844" y="26"/>
                  </a:lnTo>
                  <a:lnTo>
                    <a:pt x="1844" y="26"/>
                  </a:lnTo>
                  <a:lnTo>
                    <a:pt x="1842" y="24"/>
                  </a:lnTo>
                  <a:lnTo>
                    <a:pt x="1844" y="22"/>
                  </a:lnTo>
                  <a:lnTo>
                    <a:pt x="1848" y="18"/>
                  </a:lnTo>
                  <a:lnTo>
                    <a:pt x="1860" y="12"/>
                  </a:lnTo>
                  <a:lnTo>
                    <a:pt x="1860" y="12"/>
                  </a:lnTo>
                  <a:lnTo>
                    <a:pt x="1858" y="6"/>
                  </a:lnTo>
                  <a:lnTo>
                    <a:pt x="1856" y="4"/>
                  </a:lnTo>
                  <a:lnTo>
                    <a:pt x="1852" y="2"/>
                  </a:lnTo>
                  <a:lnTo>
                    <a:pt x="184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588" name="Freeform 92"/>
            <p:cNvSpPr>
              <a:spLocks/>
            </p:cNvSpPr>
            <p:nvPr/>
          </p:nvSpPr>
          <p:spPr bwMode="auto">
            <a:xfrm>
              <a:off x="1244" y="2682"/>
              <a:ext cx="136" cy="244"/>
            </a:xfrm>
            <a:custGeom>
              <a:avLst/>
              <a:gdLst>
                <a:gd name="T0" fmla="*/ 132 w 136"/>
                <a:gd name="T1" fmla="*/ 0 h 244"/>
                <a:gd name="T2" fmla="*/ 120 w 136"/>
                <a:gd name="T3" fmla="*/ 6 h 244"/>
                <a:gd name="T4" fmla="*/ 116 w 136"/>
                <a:gd name="T5" fmla="*/ 14 h 244"/>
                <a:gd name="T6" fmla="*/ 112 w 136"/>
                <a:gd name="T7" fmla="*/ 22 h 244"/>
                <a:gd name="T8" fmla="*/ 100 w 136"/>
                <a:gd name="T9" fmla="*/ 40 h 244"/>
                <a:gd name="T10" fmla="*/ 90 w 136"/>
                <a:gd name="T11" fmla="*/ 48 h 244"/>
                <a:gd name="T12" fmla="*/ 76 w 136"/>
                <a:gd name="T13" fmla="*/ 60 h 244"/>
                <a:gd name="T14" fmla="*/ 64 w 136"/>
                <a:gd name="T15" fmla="*/ 66 h 244"/>
                <a:gd name="T16" fmla="*/ 44 w 136"/>
                <a:gd name="T17" fmla="*/ 74 h 244"/>
                <a:gd name="T18" fmla="*/ 28 w 136"/>
                <a:gd name="T19" fmla="*/ 88 h 244"/>
                <a:gd name="T20" fmla="*/ 24 w 136"/>
                <a:gd name="T21" fmla="*/ 94 h 244"/>
                <a:gd name="T22" fmla="*/ 22 w 136"/>
                <a:gd name="T23" fmla="*/ 110 h 244"/>
                <a:gd name="T24" fmla="*/ 24 w 136"/>
                <a:gd name="T25" fmla="*/ 114 h 244"/>
                <a:gd name="T26" fmla="*/ 26 w 136"/>
                <a:gd name="T27" fmla="*/ 118 h 244"/>
                <a:gd name="T28" fmla="*/ 32 w 136"/>
                <a:gd name="T29" fmla="*/ 122 h 244"/>
                <a:gd name="T30" fmla="*/ 36 w 136"/>
                <a:gd name="T31" fmla="*/ 126 h 244"/>
                <a:gd name="T32" fmla="*/ 36 w 136"/>
                <a:gd name="T33" fmla="*/ 134 h 244"/>
                <a:gd name="T34" fmla="*/ 30 w 136"/>
                <a:gd name="T35" fmla="*/ 148 h 244"/>
                <a:gd name="T36" fmla="*/ 22 w 136"/>
                <a:gd name="T37" fmla="*/ 156 h 244"/>
                <a:gd name="T38" fmla="*/ 14 w 136"/>
                <a:gd name="T39" fmla="*/ 158 h 244"/>
                <a:gd name="T40" fmla="*/ 6 w 136"/>
                <a:gd name="T41" fmla="*/ 164 h 244"/>
                <a:gd name="T42" fmla="*/ 4 w 136"/>
                <a:gd name="T43" fmla="*/ 168 h 244"/>
                <a:gd name="T44" fmla="*/ 0 w 136"/>
                <a:gd name="T45" fmla="*/ 182 h 244"/>
                <a:gd name="T46" fmla="*/ 0 w 136"/>
                <a:gd name="T47" fmla="*/ 188 h 244"/>
                <a:gd name="T48" fmla="*/ 8 w 136"/>
                <a:gd name="T49" fmla="*/ 196 h 244"/>
                <a:gd name="T50" fmla="*/ 12 w 136"/>
                <a:gd name="T51" fmla="*/ 200 h 244"/>
                <a:gd name="T52" fmla="*/ 12 w 136"/>
                <a:gd name="T53" fmla="*/ 212 h 244"/>
                <a:gd name="T54" fmla="*/ 12 w 136"/>
                <a:gd name="T55" fmla="*/ 222 h 244"/>
                <a:gd name="T56" fmla="*/ 18 w 136"/>
                <a:gd name="T57" fmla="*/ 240 h 244"/>
                <a:gd name="T58" fmla="*/ 24 w 136"/>
                <a:gd name="T59" fmla="*/ 244 h 244"/>
                <a:gd name="T60" fmla="*/ 24 w 136"/>
                <a:gd name="T61" fmla="*/ 244 h 244"/>
                <a:gd name="T62" fmla="*/ 34 w 136"/>
                <a:gd name="T63" fmla="*/ 242 h 244"/>
                <a:gd name="T64" fmla="*/ 52 w 136"/>
                <a:gd name="T65" fmla="*/ 228 h 244"/>
                <a:gd name="T66" fmla="*/ 60 w 136"/>
                <a:gd name="T67" fmla="*/ 220 h 244"/>
                <a:gd name="T68" fmla="*/ 68 w 136"/>
                <a:gd name="T69" fmla="*/ 196 h 244"/>
                <a:gd name="T70" fmla="*/ 78 w 136"/>
                <a:gd name="T71" fmla="*/ 174 h 244"/>
                <a:gd name="T72" fmla="*/ 88 w 136"/>
                <a:gd name="T73" fmla="*/ 154 h 244"/>
                <a:gd name="T74" fmla="*/ 98 w 136"/>
                <a:gd name="T75" fmla="*/ 134 h 244"/>
                <a:gd name="T76" fmla="*/ 112 w 136"/>
                <a:gd name="T77" fmla="*/ 92 h 244"/>
                <a:gd name="T78" fmla="*/ 116 w 136"/>
                <a:gd name="T79" fmla="*/ 78 h 244"/>
                <a:gd name="T80" fmla="*/ 124 w 136"/>
                <a:gd name="T81" fmla="*/ 68 h 244"/>
                <a:gd name="T82" fmla="*/ 130 w 136"/>
                <a:gd name="T83" fmla="*/ 56 h 244"/>
                <a:gd name="T84" fmla="*/ 132 w 136"/>
                <a:gd name="T85" fmla="*/ 44 h 244"/>
                <a:gd name="T86" fmla="*/ 136 w 136"/>
                <a:gd name="T87" fmla="*/ 6 h 244"/>
                <a:gd name="T88" fmla="*/ 132 w 136"/>
                <a:gd name="T89" fmla="*/ 0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36" h="244">
                  <a:moveTo>
                    <a:pt x="132" y="0"/>
                  </a:moveTo>
                  <a:lnTo>
                    <a:pt x="132" y="0"/>
                  </a:lnTo>
                  <a:lnTo>
                    <a:pt x="126" y="0"/>
                  </a:lnTo>
                  <a:lnTo>
                    <a:pt x="120" y="6"/>
                  </a:lnTo>
                  <a:lnTo>
                    <a:pt x="120" y="6"/>
                  </a:lnTo>
                  <a:lnTo>
                    <a:pt x="116" y="14"/>
                  </a:lnTo>
                  <a:lnTo>
                    <a:pt x="112" y="22"/>
                  </a:lnTo>
                  <a:lnTo>
                    <a:pt x="112" y="22"/>
                  </a:lnTo>
                  <a:lnTo>
                    <a:pt x="106" y="32"/>
                  </a:lnTo>
                  <a:lnTo>
                    <a:pt x="100" y="40"/>
                  </a:lnTo>
                  <a:lnTo>
                    <a:pt x="100" y="40"/>
                  </a:lnTo>
                  <a:lnTo>
                    <a:pt x="90" y="48"/>
                  </a:lnTo>
                  <a:lnTo>
                    <a:pt x="84" y="54"/>
                  </a:lnTo>
                  <a:lnTo>
                    <a:pt x="76" y="60"/>
                  </a:lnTo>
                  <a:lnTo>
                    <a:pt x="64" y="66"/>
                  </a:lnTo>
                  <a:lnTo>
                    <a:pt x="64" y="66"/>
                  </a:lnTo>
                  <a:lnTo>
                    <a:pt x="54" y="70"/>
                  </a:lnTo>
                  <a:lnTo>
                    <a:pt x="44" y="74"/>
                  </a:lnTo>
                  <a:lnTo>
                    <a:pt x="34" y="80"/>
                  </a:lnTo>
                  <a:lnTo>
                    <a:pt x="28" y="88"/>
                  </a:lnTo>
                  <a:lnTo>
                    <a:pt x="28" y="88"/>
                  </a:lnTo>
                  <a:lnTo>
                    <a:pt x="24" y="94"/>
                  </a:lnTo>
                  <a:lnTo>
                    <a:pt x="22" y="98"/>
                  </a:lnTo>
                  <a:lnTo>
                    <a:pt x="22" y="110"/>
                  </a:lnTo>
                  <a:lnTo>
                    <a:pt x="22" y="110"/>
                  </a:lnTo>
                  <a:lnTo>
                    <a:pt x="24" y="114"/>
                  </a:lnTo>
                  <a:lnTo>
                    <a:pt x="26" y="118"/>
                  </a:lnTo>
                  <a:lnTo>
                    <a:pt x="26" y="118"/>
                  </a:lnTo>
                  <a:lnTo>
                    <a:pt x="30" y="120"/>
                  </a:lnTo>
                  <a:lnTo>
                    <a:pt x="32" y="122"/>
                  </a:lnTo>
                  <a:lnTo>
                    <a:pt x="32" y="122"/>
                  </a:lnTo>
                  <a:lnTo>
                    <a:pt x="36" y="126"/>
                  </a:lnTo>
                  <a:lnTo>
                    <a:pt x="36" y="130"/>
                  </a:lnTo>
                  <a:lnTo>
                    <a:pt x="36" y="134"/>
                  </a:lnTo>
                  <a:lnTo>
                    <a:pt x="36" y="140"/>
                  </a:lnTo>
                  <a:lnTo>
                    <a:pt x="30" y="148"/>
                  </a:lnTo>
                  <a:lnTo>
                    <a:pt x="26" y="152"/>
                  </a:lnTo>
                  <a:lnTo>
                    <a:pt x="22" y="156"/>
                  </a:lnTo>
                  <a:lnTo>
                    <a:pt x="22" y="156"/>
                  </a:lnTo>
                  <a:lnTo>
                    <a:pt x="14" y="158"/>
                  </a:lnTo>
                  <a:lnTo>
                    <a:pt x="10" y="160"/>
                  </a:lnTo>
                  <a:lnTo>
                    <a:pt x="6" y="164"/>
                  </a:lnTo>
                  <a:lnTo>
                    <a:pt x="6" y="164"/>
                  </a:lnTo>
                  <a:lnTo>
                    <a:pt x="4" y="168"/>
                  </a:lnTo>
                  <a:lnTo>
                    <a:pt x="2" y="174"/>
                  </a:lnTo>
                  <a:lnTo>
                    <a:pt x="0" y="182"/>
                  </a:lnTo>
                  <a:lnTo>
                    <a:pt x="0" y="182"/>
                  </a:lnTo>
                  <a:lnTo>
                    <a:pt x="0" y="188"/>
                  </a:lnTo>
                  <a:lnTo>
                    <a:pt x="2" y="192"/>
                  </a:lnTo>
                  <a:lnTo>
                    <a:pt x="8" y="196"/>
                  </a:lnTo>
                  <a:lnTo>
                    <a:pt x="8" y="196"/>
                  </a:lnTo>
                  <a:lnTo>
                    <a:pt x="12" y="200"/>
                  </a:lnTo>
                  <a:lnTo>
                    <a:pt x="12" y="204"/>
                  </a:lnTo>
                  <a:lnTo>
                    <a:pt x="12" y="212"/>
                  </a:lnTo>
                  <a:lnTo>
                    <a:pt x="12" y="212"/>
                  </a:lnTo>
                  <a:lnTo>
                    <a:pt x="12" y="222"/>
                  </a:lnTo>
                  <a:lnTo>
                    <a:pt x="14" y="232"/>
                  </a:lnTo>
                  <a:lnTo>
                    <a:pt x="18" y="240"/>
                  </a:lnTo>
                  <a:lnTo>
                    <a:pt x="20" y="242"/>
                  </a:lnTo>
                  <a:lnTo>
                    <a:pt x="24" y="244"/>
                  </a:lnTo>
                  <a:lnTo>
                    <a:pt x="24" y="244"/>
                  </a:lnTo>
                  <a:lnTo>
                    <a:pt x="24" y="244"/>
                  </a:lnTo>
                  <a:lnTo>
                    <a:pt x="24" y="244"/>
                  </a:lnTo>
                  <a:lnTo>
                    <a:pt x="34" y="242"/>
                  </a:lnTo>
                  <a:lnTo>
                    <a:pt x="44" y="236"/>
                  </a:lnTo>
                  <a:lnTo>
                    <a:pt x="52" y="228"/>
                  </a:lnTo>
                  <a:lnTo>
                    <a:pt x="60" y="220"/>
                  </a:lnTo>
                  <a:lnTo>
                    <a:pt x="60" y="220"/>
                  </a:lnTo>
                  <a:lnTo>
                    <a:pt x="64" y="208"/>
                  </a:lnTo>
                  <a:lnTo>
                    <a:pt x="68" y="196"/>
                  </a:lnTo>
                  <a:lnTo>
                    <a:pt x="72" y="186"/>
                  </a:lnTo>
                  <a:lnTo>
                    <a:pt x="78" y="174"/>
                  </a:lnTo>
                  <a:lnTo>
                    <a:pt x="78" y="174"/>
                  </a:lnTo>
                  <a:lnTo>
                    <a:pt x="88" y="154"/>
                  </a:lnTo>
                  <a:lnTo>
                    <a:pt x="94" y="144"/>
                  </a:lnTo>
                  <a:lnTo>
                    <a:pt x="98" y="134"/>
                  </a:lnTo>
                  <a:lnTo>
                    <a:pt x="98" y="134"/>
                  </a:lnTo>
                  <a:lnTo>
                    <a:pt x="112" y="92"/>
                  </a:lnTo>
                  <a:lnTo>
                    <a:pt x="112" y="92"/>
                  </a:lnTo>
                  <a:lnTo>
                    <a:pt x="116" y="78"/>
                  </a:lnTo>
                  <a:lnTo>
                    <a:pt x="124" y="68"/>
                  </a:lnTo>
                  <a:lnTo>
                    <a:pt x="124" y="68"/>
                  </a:lnTo>
                  <a:lnTo>
                    <a:pt x="128" y="62"/>
                  </a:lnTo>
                  <a:lnTo>
                    <a:pt x="130" y="56"/>
                  </a:lnTo>
                  <a:lnTo>
                    <a:pt x="132" y="44"/>
                  </a:lnTo>
                  <a:lnTo>
                    <a:pt x="132" y="44"/>
                  </a:lnTo>
                  <a:lnTo>
                    <a:pt x="136" y="20"/>
                  </a:lnTo>
                  <a:lnTo>
                    <a:pt x="136" y="6"/>
                  </a:lnTo>
                  <a:lnTo>
                    <a:pt x="134" y="0"/>
                  </a:lnTo>
                  <a:lnTo>
                    <a:pt x="132"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589" name="Freeform 93"/>
            <p:cNvSpPr>
              <a:spLocks/>
            </p:cNvSpPr>
            <p:nvPr/>
          </p:nvSpPr>
          <p:spPr bwMode="auto">
            <a:xfrm>
              <a:off x="1244" y="2682"/>
              <a:ext cx="136" cy="244"/>
            </a:xfrm>
            <a:custGeom>
              <a:avLst/>
              <a:gdLst>
                <a:gd name="T0" fmla="*/ 132 w 136"/>
                <a:gd name="T1" fmla="*/ 0 h 244"/>
                <a:gd name="T2" fmla="*/ 120 w 136"/>
                <a:gd name="T3" fmla="*/ 6 h 244"/>
                <a:gd name="T4" fmla="*/ 116 w 136"/>
                <a:gd name="T5" fmla="*/ 14 h 244"/>
                <a:gd name="T6" fmla="*/ 112 w 136"/>
                <a:gd name="T7" fmla="*/ 22 h 244"/>
                <a:gd name="T8" fmla="*/ 100 w 136"/>
                <a:gd name="T9" fmla="*/ 40 h 244"/>
                <a:gd name="T10" fmla="*/ 90 w 136"/>
                <a:gd name="T11" fmla="*/ 48 h 244"/>
                <a:gd name="T12" fmla="*/ 76 w 136"/>
                <a:gd name="T13" fmla="*/ 60 h 244"/>
                <a:gd name="T14" fmla="*/ 64 w 136"/>
                <a:gd name="T15" fmla="*/ 66 h 244"/>
                <a:gd name="T16" fmla="*/ 44 w 136"/>
                <a:gd name="T17" fmla="*/ 74 h 244"/>
                <a:gd name="T18" fmla="*/ 28 w 136"/>
                <a:gd name="T19" fmla="*/ 88 h 244"/>
                <a:gd name="T20" fmla="*/ 24 w 136"/>
                <a:gd name="T21" fmla="*/ 94 h 244"/>
                <a:gd name="T22" fmla="*/ 22 w 136"/>
                <a:gd name="T23" fmla="*/ 110 h 244"/>
                <a:gd name="T24" fmla="*/ 24 w 136"/>
                <a:gd name="T25" fmla="*/ 114 h 244"/>
                <a:gd name="T26" fmla="*/ 26 w 136"/>
                <a:gd name="T27" fmla="*/ 118 h 244"/>
                <a:gd name="T28" fmla="*/ 32 w 136"/>
                <a:gd name="T29" fmla="*/ 122 h 244"/>
                <a:gd name="T30" fmla="*/ 36 w 136"/>
                <a:gd name="T31" fmla="*/ 126 h 244"/>
                <a:gd name="T32" fmla="*/ 36 w 136"/>
                <a:gd name="T33" fmla="*/ 134 h 244"/>
                <a:gd name="T34" fmla="*/ 30 w 136"/>
                <a:gd name="T35" fmla="*/ 148 h 244"/>
                <a:gd name="T36" fmla="*/ 22 w 136"/>
                <a:gd name="T37" fmla="*/ 156 h 244"/>
                <a:gd name="T38" fmla="*/ 14 w 136"/>
                <a:gd name="T39" fmla="*/ 158 h 244"/>
                <a:gd name="T40" fmla="*/ 6 w 136"/>
                <a:gd name="T41" fmla="*/ 164 h 244"/>
                <a:gd name="T42" fmla="*/ 4 w 136"/>
                <a:gd name="T43" fmla="*/ 168 h 244"/>
                <a:gd name="T44" fmla="*/ 0 w 136"/>
                <a:gd name="T45" fmla="*/ 182 h 244"/>
                <a:gd name="T46" fmla="*/ 0 w 136"/>
                <a:gd name="T47" fmla="*/ 188 h 244"/>
                <a:gd name="T48" fmla="*/ 8 w 136"/>
                <a:gd name="T49" fmla="*/ 196 h 244"/>
                <a:gd name="T50" fmla="*/ 12 w 136"/>
                <a:gd name="T51" fmla="*/ 200 h 244"/>
                <a:gd name="T52" fmla="*/ 12 w 136"/>
                <a:gd name="T53" fmla="*/ 212 h 244"/>
                <a:gd name="T54" fmla="*/ 12 w 136"/>
                <a:gd name="T55" fmla="*/ 222 h 244"/>
                <a:gd name="T56" fmla="*/ 18 w 136"/>
                <a:gd name="T57" fmla="*/ 240 h 244"/>
                <a:gd name="T58" fmla="*/ 24 w 136"/>
                <a:gd name="T59" fmla="*/ 244 h 244"/>
                <a:gd name="T60" fmla="*/ 24 w 136"/>
                <a:gd name="T61" fmla="*/ 244 h 244"/>
                <a:gd name="T62" fmla="*/ 34 w 136"/>
                <a:gd name="T63" fmla="*/ 242 h 244"/>
                <a:gd name="T64" fmla="*/ 52 w 136"/>
                <a:gd name="T65" fmla="*/ 228 h 244"/>
                <a:gd name="T66" fmla="*/ 60 w 136"/>
                <a:gd name="T67" fmla="*/ 220 h 244"/>
                <a:gd name="T68" fmla="*/ 68 w 136"/>
                <a:gd name="T69" fmla="*/ 196 h 244"/>
                <a:gd name="T70" fmla="*/ 78 w 136"/>
                <a:gd name="T71" fmla="*/ 174 h 244"/>
                <a:gd name="T72" fmla="*/ 88 w 136"/>
                <a:gd name="T73" fmla="*/ 154 h 244"/>
                <a:gd name="T74" fmla="*/ 98 w 136"/>
                <a:gd name="T75" fmla="*/ 134 h 244"/>
                <a:gd name="T76" fmla="*/ 112 w 136"/>
                <a:gd name="T77" fmla="*/ 92 h 244"/>
                <a:gd name="T78" fmla="*/ 116 w 136"/>
                <a:gd name="T79" fmla="*/ 78 h 244"/>
                <a:gd name="T80" fmla="*/ 124 w 136"/>
                <a:gd name="T81" fmla="*/ 68 h 244"/>
                <a:gd name="T82" fmla="*/ 130 w 136"/>
                <a:gd name="T83" fmla="*/ 56 h 244"/>
                <a:gd name="T84" fmla="*/ 132 w 136"/>
                <a:gd name="T85" fmla="*/ 44 h 244"/>
                <a:gd name="T86" fmla="*/ 136 w 136"/>
                <a:gd name="T87" fmla="*/ 6 h 244"/>
                <a:gd name="T88" fmla="*/ 132 w 136"/>
                <a:gd name="T89" fmla="*/ 0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36" h="244">
                  <a:moveTo>
                    <a:pt x="132" y="0"/>
                  </a:moveTo>
                  <a:lnTo>
                    <a:pt x="132" y="0"/>
                  </a:lnTo>
                  <a:lnTo>
                    <a:pt x="126" y="0"/>
                  </a:lnTo>
                  <a:lnTo>
                    <a:pt x="120" y="6"/>
                  </a:lnTo>
                  <a:lnTo>
                    <a:pt x="120" y="6"/>
                  </a:lnTo>
                  <a:lnTo>
                    <a:pt x="116" y="14"/>
                  </a:lnTo>
                  <a:lnTo>
                    <a:pt x="112" y="22"/>
                  </a:lnTo>
                  <a:lnTo>
                    <a:pt x="112" y="22"/>
                  </a:lnTo>
                  <a:lnTo>
                    <a:pt x="106" y="32"/>
                  </a:lnTo>
                  <a:lnTo>
                    <a:pt x="100" y="40"/>
                  </a:lnTo>
                  <a:lnTo>
                    <a:pt x="100" y="40"/>
                  </a:lnTo>
                  <a:lnTo>
                    <a:pt x="90" y="48"/>
                  </a:lnTo>
                  <a:lnTo>
                    <a:pt x="84" y="54"/>
                  </a:lnTo>
                  <a:lnTo>
                    <a:pt x="76" y="60"/>
                  </a:lnTo>
                  <a:lnTo>
                    <a:pt x="64" y="66"/>
                  </a:lnTo>
                  <a:lnTo>
                    <a:pt x="64" y="66"/>
                  </a:lnTo>
                  <a:lnTo>
                    <a:pt x="54" y="70"/>
                  </a:lnTo>
                  <a:lnTo>
                    <a:pt x="44" y="74"/>
                  </a:lnTo>
                  <a:lnTo>
                    <a:pt x="34" y="80"/>
                  </a:lnTo>
                  <a:lnTo>
                    <a:pt x="28" y="88"/>
                  </a:lnTo>
                  <a:lnTo>
                    <a:pt x="28" y="88"/>
                  </a:lnTo>
                  <a:lnTo>
                    <a:pt x="24" y="94"/>
                  </a:lnTo>
                  <a:lnTo>
                    <a:pt x="22" y="98"/>
                  </a:lnTo>
                  <a:lnTo>
                    <a:pt x="22" y="110"/>
                  </a:lnTo>
                  <a:lnTo>
                    <a:pt x="22" y="110"/>
                  </a:lnTo>
                  <a:lnTo>
                    <a:pt x="24" y="114"/>
                  </a:lnTo>
                  <a:lnTo>
                    <a:pt x="26" y="118"/>
                  </a:lnTo>
                  <a:lnTo>
                    <a:pt x="26" y="118"/>
                  </a:lnTo>
                  <a:lnTo>
                    <a:pt x="30" y="120"/>
                  </a:lnTo>
                  <a:lnTo>
                    <a:pt x="32" y="122"/>
                  </a:lnTo>
                  <a:lnTo>
                    <a:pt x="32" y="122"/>
                  </a:lnTo>
                  <a:lnTo>
                    <a:pt x="36" y="126"/>
                  </a:lnTo>
                  <a:lnTo>
                    <a:pt x="36" y="130"/>
                  </a:lnTo>
                  <a:lnTo>
                    <a:pt x="36" y="134"/>
                  </a:lnTo>
                  <a:lnTo>
                    <a:pt x="36" y="140"/>
                  </a:lnTo>
                  <a:lnTo>
                    <a:pt x="30" y="148"/>
                  </a:lnTo>
                  <a:lnTo>
                    <a:pt x="26" y="152"/>
                  </a:lnTo>
                  <a:lnTo>
                    <a:pt x="22" y="156"/>
                  </a:lnTo>
                  <a:lnTo>
                    <a:pt x="22" y="156"/>
                  </a:lnTo>
                  <a:lnTo>
                    <a:pt x="14" y="158"/>
                  </a:lnTo>
                  <a:lnTo>
                    <a:pt x="10" y="160"/>
                  </a:lnTo>
                  <a:lnTo>
                    <a:pt x="6" y="164"/>
                  </a:lnTo>
                  <a:lnTo>
                    <a:pt x="6" y="164"/>
                  </a:lnTo>
                  <a:lnTo>
                    <a:pt x="4" y="168"/>
                  </a:lnTo>
                  <a:lnTo>
                    <a:pt x="2" y="174"/>
                  </a:lnTo>
                  <a:lnTo>
                    <a:pt x="0" y="182"/>
                  </a:lnTo>
                  <a:lnTo>
                    <a:pt x="0" y="182"/>
                  </a:lnTo>
                  <a:lnTo>
                    <a:pt x="0" y="188"/>
                  </a:lnTo>
                  <a:lnTo>
                    <a:pt x="2" y="192"/>
                  </a:lnTo>
                  <a:lnTo>
                    <a:pt x="8" y="196"/>
                  </a:lnTo>
                  <a:lnTo>
                    <a:pt x="8" y="196"/>
                  </a:lnTo>
                  <a:lnTo>
                    <a:pt x="12" y="200"/>
                  </a:lnTo>
                  <a:lnTo>
                    <a:pt x="12" y="204"/>
                  </a:lnTo>
                  <a:lnTo>
                    <a:pt x="12" y="212"/>
                  </a:lnTo>
                  <a:lnTo>
                    <a:pt x="12" y="212"/>
                  </a:lnTo>
                  <a:lnTo>
                    <a:pt x="12" y="222"/>
                  </a:lnTo>
                  <a:lnTo>
                    <a:pt x="14" y="232"/>
                  </a:lnTo>
                  <a:lnTo>
                    <a:pt x="18" y="240"/>
                  </a:lnTo>
                  <a:lnTo>
                    <a:pt x="20" y="242"/>
                  </a:lnTo>
                  <a:lnTo>
                    <a:pt x="24" y="244"/>
                  </a:lnTo>
                  <a:lnTo>
                    <a:pt x="24" y="244"/>
                  </a:lnTo>
                  <a:lnTo>
                    <a:pt x="24" y="244"/>
                  </a:lnTo>
                  <a:lnTo>
                    <a:pt x="24" y="244"/>
                  </a:lnTo>
                  <a:lnTo>
                    <a:pt x="34" y="242"/>
                  </a:lnTo>
                  <a:lnTo>
                    <a:pt x="44" y="236"/>
                  </a:lnTo>
                  <a:lnTo>
                    <a:pt x="52" y="228"/>
                  </a:lnTo>
                  <a:lnTo>
                    <a:pt x="60" y="220"/>
                  </a:lnTo>
                  <a:lnTo>
                    <a:pt x="60" y="220"/>
                  </a:lnTo>
                  <a:lnTo>
                    <a:pt x="64" y="208"/>
                  </a:lnTo>
                  <a:lnTo>
                    <a:pt x="68" y="196"/>
                  </a:lnTo>
                  <a:lnTo>
                    <a:pt x="72" y="186"/>
                  </a:lnTo>
                  <a:lnTo>
                    <a:pt x="78" y="174"/>
                  </a:lnTo>
                  <a:lnTo>
                    <a:pt x="78" y="174"/>
                  </a:lnTo>
                  <a:lnTo>
                    <a:pt x="88" y="154"/>
                  </a:lnTo>
                  <a:lnTo>
                    <a:pt x="94" y="144"/>
                  </a:lnTo>
                  <a:lnTo>
                    <a:pt x="98" y="134"/>
                  </a:lnTo>
                  <a:lnTo>
                    <a:pt x="98" y="134"/>
                  </a:lnTo>
                  <a:lnTo>
                    <a:pt x="112" y="92"/>
                  </a:lnTo>
                  <a:lnTo>
                    <a:pt x="112" y="92"/>
                  </a:lnTo>
                  <a:lnTo>
                    <a:pt x="116" y="78"/>
                  </a:lnTo>
                  <a:lnTo>
                    <a:pt x="124" y="68"/>
                  </a:lnTo>
                  <a:lnTo>
                    <a:pt x="124" y="68"/>
                  </a:lnTo>
                  <a:lnTo>
                    <a:pt x="128" y="62"/>
                  </a:lnTo>
                  <a:lnTo>
                    <a:pt x="130" y="56"/>
                  </a:lnTo>
                  <a:lnTo>
                    <a:pt x="132" y="44"/>
                  </a:lnTo>
                  <a:lnTo>
                    <a:pt x="132" y="44"/>
                  </a:lnTo>
                  <a:lnTo>
                    <a:pt x="136" y="20"/>
                  </a:lnTo>
                  <a:lnTo>
                    <a:pt x="136" y="6"/>
                  </a:lnTo>
                  <a:lnTo>
                    <a:pt x="134" y="0"/>
                  </a:lnTo>
                  <a:lnTo>
                    <a:pt x="13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590" name="Freeform 94"/>
            <p:cNvSpPr>
              <a:spLocks/>
            </p:cNvSpPr>
            <p:nvPr/>
          </p:nvSpPr>
          <p:spPr bwMode="auto">
            <a:xfrm>
              <a:off x="2064" y="2414"/>
              <a:ext cx="2" cy="4"/>
            </a:xfrm>
            <a:custGeom>
              <a:avLst/>
              <a:gdLst>
                <a:gd name="T0" fmla="*/ 2 w 2"/>
                <a:gd name="T1" fmla="*/ 0 h 4"/>
                <a:gd name="T2" fmla="*/ 2 w 2"/>
                <a:gd name="T3" fmla="*/ 0 h 4"/>
                <a:gd name="T4" fmla="*/ 0 w 2"/>
                <a:gd name="T5" fmla="*/ 4 h 4"/>
                <a:gd name="T6" fmla="*/ 2 w 2"/>
                <a:gd name="T7" fmla="*/ 0 h 4"/>
              </a:gdLst>
              <a:ahLst/>
              <a:cxnLst>
                <a:cxn ang="0">
                  <a:pos x="T0" y="T1"/>
                </a:cxn>
                <a:cxn ang="0">
                  <a:pos x="T2" y="T3"/>
                </a:cxn>
                <a:cxn ang="0">
                  <a:pos x="T4" y="T5"/>
                </a:cxn>
                <a:cxn ang="0">
                  <a:pos x="T6" y="T7"/>
                </a:cxn>
              </a:cxnLst>
              <a:rect l="0" t="0" r="r" b="b"/>
              <a:pathLst>
                <a:path w="2" h="4">
                  <a:moveTo>
                    <a:pt x="2" y="0"/>
                  </a:moveTo>
                  <a:lnTo>
                    <a:pt x="2" y="0"/>
                  </a:lnTo>
                  <a:lnTo>
                    <a:pt x="0" y="4"/>
                  </a:lnTo>
                  <a:lnTo>
                    <a:pt x="2"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591" name="Freeform 95"/>
            <p:cNvSpPr>
              <a:spLocks/>
            </p:cNvSpPr>
            <p:nvPr/>
          </p:nvSpPr>
          <p:spPr bwMode="auto">
            <a:xfrm>
              <a:off x="2064" y="2414"/>
              <a:ext cx="2" cy="4"/>
            </a:xfrm>
            <a:custGeom>
              <a:avLst/>
              <a:gdLst>
                <a:gd name="T0" fmla="*/ 2 w 2"/>
                <a:gd name="T1" fmla="*/ 0 h 4"/>
                <a:gd name="T2" fmla="*/ 2 w 2"/>
                <a:gd name="T3" fmla="*/ 0 h 4"/>
                <a:gd name="T4" fmla="*/ 0 w 2"/>
                <a:gd name="T5" fmla="*/ 4 h 4"/>
                <a:gd name="T6" fmla="*/ 2 w 2"/>
                <a:gd name="T7" fmla="*/ 0 h 4"/>
              </a:gdLst>
              <a:ahLst/>
              <a:cxnLst>
                <a:cxn ang="0">
                  <a:pos x="T0" y="T1"/>
                </a:cxn>
                <a:cxn ang="0">
                  <a:pos x="T2" y="T3"/>
                </a:cxn>
                <a:cxn ang="0">
                  <a:pos x="T4" y="T5"/>
                </a:cxn>
                <a:cxn ang="0">
                  <a:pos x="T6" y="T7"/>
                </a:cxn>
              </a:cxnLst>
              <a:rect l="0" t="0" r="r" b="b"/>
              <a:pathLst>
                <a:path w="2" h="4">
                  <a:moveTo>
                    <a:pt x="2" y="0"/>
                  </a:moveTo>
                  <a:lnTo>
                    <a:pt x="2" y="0"/>
                  </a:lnTo>
                  <a:lnTo>
                    <a:pt x="0" y="4"/>
                  </a:lnTo>
                  <a:lnTo>
                    <a:pt x="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592" name="Freeform 96"/>
            <p:cNvSpPr>
              <a:spLocks/>
            </p:cNvSpPr>
            <p:nvPr/>
          </p:nvSpPr>
          <p:spPr bwMode="auto">
            <a:xfrm>
              <a:off x="2066" y="2412"/>
              <a:ext cx="2" cy="2"/>
            </a:xfrm>
            <a:custGeom>
              <a:avLst/>
              <a:gdLst>
                <a:gd name="T0" fmla="*/ 2 w 2"/>
                <a:gd name="T1" fmla="*/ 0 h 2"/>
                <a:gd name="T2" fmla="*/ 0 w 2"/>
                <a:gd name="T3" fmla="*/ 2 h 2"/>
                <a:gd name="T4" fmla="*/ 2 w 2"/>
                <a:gd name="T5" fmla="*/ 2 h 2"/>
                <a:gd name="T6" fmla="*/ 2 w 2"/>
                <a:gd name="T7" fmla="*/ 0 h 2"/>
              </a:gdLst>
              <a:ahLst/>
              <a:cxnLst>
                <a:cxn ang="0">
                  <a:pos x="T0" y="T1"/>
                </a:cxn>
                <a:cxn ang="0">
                  <a:pos x="T2" y="T3"/>
                </a:cxn>
                <a:cxn ang="0">
                  <a:pos x="T4" y="T5"/>
                </a:cxn>
                <a:cxn ang="0">
                  <a:pos x="T6" y="T7"/>
                </a:cxn>
              </a:cxnLst>
              <a:rect l="0" t="0" r="r" b="b"/>
              <a:pathLst>
                <a:path w="2" h="2">
                  <a:moveTo>
                    <a:pt x="2" y="0"/>
                  </a:moveTo>
                  <a:lnTo>
                    <a:pt x="0" y="2"/>
                  </a:lnTo>
                  <a:lnTo>
                    <a:pt x="2" y="2"/>
                  </a:lnTo>
                  <a:lnTo>
                    <a:pt x="2"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593" name="Freeform 97"/>
            <p:cNvSpPr>
              <a:spLocks/>
            </p:cNvSpPr>
            <p:nvPr/>
          </p:nvSpPr>
          <p:spPr bwMode="auto">
            <a:xfrm>
              <a:off x="2066" y="2412"/>
              <a:ext cx="2" cy="2"/>
            </a:xfrm>
            <a:custGeom>
              <a:avLst/>
              <a:gdLst>
                <a:gd name="T0" fmla="*/ 2 w 2"/>
                <a:gd name="T1" fmla="*/ 0 h 2"/>
                <a:gd name="T2" fmla="*/ 0 w 2"/>
                <a:gd name="T3" fmla="*/ 2 h 2"/>
                <a:gd name="T4" fmla="*/ 2 w 2"/>
                <a:gd name="T5" fmla="*/ 2 h 2"/>
                <a:gd name="T6" fmla="*/ 2 w 2"/>
                <a:gd name="T7" fmla="*/ 0 h 2"/>
              </a:gdLst>
              <a:ahLst/>
              <a:cxnLst>
                <a:cxn ang="0">
                  <a:pos x="T0" y="T1"/>
                </a:cxn>
                <a:cxn ang="0">
                  <a:pos x="T2" y="T3"/>
                </a:cxn>
                <a:cxn ang="0">
                  <a:pos x="T4" y="T5"/>
                </a:cxn>
                <a:cxn ang="0">
                  <a:pos x="T6" y="T7"/>
                </a:cxn>
              </a:cxnLst>
              <a:rect l="0" t="0" r="r" b="b"/>
              <a:pathLst>
                <a:path w="2" h="2">
                  <a:moveTo>
                    <a:pt x="2" y="0"/>
                  </a:moveTo>
                  <a:lnTo>
                    <a:pt x="0" y="2"/>
                  </a:lnTo>
                  <a:lnTo>
                    <a:pt x="2" y="2"/>
                  </a:lnTo>
                  <a:lnTo>
                    <a:pt x="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594" name="Freeform 98"/>
            <p:cNvSpPr>
              <a:spLocks/>
            </p:cNvSpPr>
            <p:nvPr/>
          </p:nvSpPr>
          <p:spPr bwMode="auto">
            <a:xfrm>
              <a:off x="2068" y="2410"/>
              <a:ext cx="124" cy="192"/>
            </a:xfrm>
            <a:custGeom>
              <a:avLst/>
              <a:gdLst>
                <a:gd name="T0" fmla="*/ 6 w 124"/>
                <a:gd name="T1" fmla="*/ 0 h 192"/>
                <a:gd name="T2" fmla="*/ 0 w 124"/>
                <a:gd name="T3" fmla="*/ 4 h 192"/>
                <a:gd name="T4" fmla="*/ 0 w 124"/>
                <a:gd name="T5" fmla="*/ 10 h 192"/>
                <a:gd name="T6" fmla="*/ 4 w 124"/>
                <a:gd name="T7" fmla="*/ 24 h 192"/>
                <a:gd name="T8" fmla="*/ 8 w 124"/>
                <a:gd name="T9" fmla="*/ 30 h 192"/>
                <a:gd name="T10" fmla="*/ 26 w 124"/>
                <a:gd name="T11" fmla="*/ 50 h 192"/>
                <a:gd name="T12" fmla="*/ 30 w 124"/>
                <a:gd name="T13" fmla="*/ 58 h 192"/>
                <a:gd name="T14" fmla="*/ 44 w 124"/>
                <a:gd name="T15" fmla="*/ 96 h 192"/>
                <a:gd name="T16" fmla="*/ 48 w 124"/>
                <a:gd name="T17" fmla="*/ 104 h 192"/>
                <a:gd name="T18" fmla="*/ 52 w 124"/>
                <a:gd name="T19" fmla="*/ 124 h 192"/>
                <a:gd name="T20" fmla="*/ 58 w 124"/>
                <a:gd name="T21" fmla="*/ 132 h 192"/>
                <a:gd name="T22" fmla="*/ 84 w 124"/>
                <a:gd name="T23" fmla="*/ 162 h 192"/>
                <a:gd name="T24" fmla="*/ 94 w 124"/>
                <a:gd name="T25" fmla="*/ 176 h 192"/>
                <a:gd name="T26" fmla="*/ 106 w 124"/>
                <a:gd name="T27" fmla="*/ 190 h 192"/>
                <a:gd name="T28" fmla="*/ 112 w 124"/>
                <a:gd name="T29" fmla="*/ 192 h 192"/>
                <a:gd name="T30" fmla="*/ 120 w 124"/>
                <a:gd name="T31" fmla="*/ 186 h 192"/>
                <a:gd name="T32" fmla="*/ 124 w 124"/>
                <a:gd name="T33" fmla="*/ 168 h 192"/>
                <a:gd name="T34" fmla="*/ 124 w 124"/>
                <a:gd name="T35" fmla="*/ 140 h 192"/>
                <a:gd name="T36" fmla="*/ 122 w 124"/>
                <a:gd name="T37" fmla="*/ 136 h 192"/>
                <a:gd name="T38" fmla="*/ 114 w 124"/>
                <a:gd name="T39" fmla="*/ 130 h 192"/>
                <a:gd name="T40" fmla="*/ 110 w 124"/>
                <a:gd name="T41" fmla="*/ 122 h 192"/>
                <a:gd name="T42" fmla="*/ 104 w 124"/>
                <a:gd name="T43" fmla="*/ 104 h 192"/>
                <a:gd name="T44" fmla="*/ 94 w 124"/>
                <a:gd name="T45" fmla="*/ 90 h 192"/>
                <a:gd name="T46" fmla="*/ 80 w 124"/>
                <a:gd name="T47" fmla="*/ 78 h 192"/>
                <a:gd name="T48" fmla="*/ 68 w 124"/>
                <a:gd name="T49" fmla="*/ 62 h 192"/>
                <a:gd name="T50" fmla="*/ 56 w 124"/>
                <a:gd name="T51" fmla="*/ 52 h 192"/>
                <a:gd name="T52" fmla="*/ 48 w 124"/>
                <a:gd name="T53" fmla="*/ 50 h 192"/>
                <a:gd name="T54" fmla="*/ 42 w 124"/>
                <a:gd name="T55" fmla="*/ 42 h 192"/>
                <a:gd name="T56" fmla="*/ 40 w 124"/>
                <a:gd name="T57" fmla="*/ 34 h 192"/>
                <a:gd name="T58" fmla="*/ 38 w 124"/>
                <a:gd name="T59" fmla="*/ 24 h 192"/>
                <a:gd name="T60" fmla="*/ 32 w 124"/>
                <a:gd name="T61" fmla="*/ 18 h 192"/>
                <a:gd name="T62" fmla="*/ 26 w 124"/>
                <a:gd name="T63" fmla="*/ 12 h 192"/>
                <a:gd name="T64" fmla="*/ 12 w 124"/>
                <a:gd name="T65" fmla="*/ 2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4" h="192">
                  <a:moveTo>
                    <a:pt x="6" y="0"/>
                  </a:moveTo>
                  <a:lnTo>
                    <a:pt x="6" y="0"/>
                  </a:lnTo>
                  <a:lnTo>
                    <a:pt x="2" y="0"/>
                  </a:lnTo>
                  <a:lnTo>
                    <a:pt x="0" y="4"/>
                  </a:lnTo>
                  <a:lnTo>
                    <a:pt x="0" y="4"/>
                  </a:lnTo>
                  <a:lnTo>
                    <a:pt x="0" y="10"/>
                  </a:lnTo>
                  <a:lnTo>
                    <a:pt x="0" y="18"/>
                  </a:lnTo>
                  <a:lnTo>
                    <a:pt x="4" y="24"/>
                  </a:lnTo>
                  <a:lnTo>
                    <a:pt x="8" y="30"/>
                  </a:lnTo>
                  <a:lnTo>
                    <a:pt x="8" y="30"/>
                  </a:lnTo>
                  <a:lnTo>
                    <a:pt x="20" y="44"/>
                  </a:lnTo>
                  <a:lnTo>
                    <a:pt x="26" y="50"/>
                  </a:lnTo>
                  <a:lnTo>
                    <a:pt x="30" y="58"/>
                  </a:lnTo>
                  <a:lnTo>
                    <a:pt x="30" y="58"/>
                  </a:lnTo>
                  <a:lnTo>
                    <a:pt x="38" y="78"/>
                  </a:lnTo>
                  <a:lnTo>
                    <a:pt x="44" y="96"/>
                  </a:lnTo>
                  <a:lnTo>
                    <a:pt x="44" y="96"/>
                  </a:lnTo>
                  <a:lnTo>
                    <a:pt x="48" y="104"/>
                  </a:lnTo>
                  <a:lnTo>
                    <a:pt x="50" y="114"/>
                  </a:lnTo>
                  <a:lnTo>
                    <a:pt x="52" y="124"/>
                  </a:lnTo>
                  <a:lnTo>
                    <a:pt x="58" y="132"/>
                  </a:lnTo>
                  <a:lnTo>
                    <a:pt x="58" y="132"/>
                  </a:lnTo>
                  <a:lnTo>
                    <a:pt x="70" y="148"/>
                  </a:lnTo>
                  <a:lnTo>
                    <a:pt x="84" y="162"/>
                  </a:lnTo>
                  <a:lnTo>
                    <a:pt x="84" y="162"/>
                  </a:lnTo>
                  <a:lnTo>
                    <a:pt x="94" y="176"/>
                  </a:lnTo>
                  <a:lnTo>
                    <a:pt x="106" y="190"/>
                  </a:lnTo>
                  <a:lnTo>
                    <a:pt x="106" y="190"/>
                  </a:lnTo>
                  <a:lnTo>
                    <a:pt x="112" y="192"/>
                  </a:lnTo>
                  <a:lnTo>
                    <a:pt x="112" y="192"/>
                  </a:lnTo>
                  <a:lnTo>
                    <a:pt x="116" y="190"/>
                  </a:lnTo>
                  <a:lnTo>
                    <a:pt x="120" y="186"/>
                  </a:lnTo>
                  <a:lnTo>
                    <a:pt x="122" y="176"/>
                  </a:lnTo>
                  <a:lnTo>
                    <a:pt x="124" y="168"/>
                  </a:lnTo>
                  <a:lnTo>
                    <a:pt x="124" y="148"/>
                  </a:lnTo>
                  <a:lnTo>
                    <a:pt x="124" y="140"/>
                  </a:lnTo>
                  <a:lnTo>
                    <a:pt x="122" y="136"/>
                  </a:lnTo>
                  <a:lnTo>
                    <a:pt x="122" y="136"/>
                  </a:lnTo>
                  <a:lnTo>
                    <a:pt x="118" y="132"/>
                  </a:lnTo>
                  <a:lnTo>
                    <a:pt x="114" y="130"/>
                  </a:lnTo>
                  <a:lnTo>
                    <a:pt x="112" y="126"/>
                  </a:lnTo>
                  <a:lnTo>
                    <a:pt x="110" y="122"/>
                  </a:lnTo>
                  <a:lnTo>
                    <a:pt x="110" y="122"/>
                  </a:lnTo>
                  <a:lnTo>
                    <a:pt x="104" y="104"/>
                  </a:lnTo>
                  <a:lnTo>
                    <a:pt x="100" y="98"/>
                  </a:lnTo>
                  <a:lnTo>
                    <a:pt x="94" y="90"/>
                  </a:lnTo>
                  <a:lnTo>
                    <a:pt x="94" y="90"/>
                  </a:lnTo>
                  <a:lnTo>
                    <a:pt x="80" y="78"/>
                  </a:lnTo>
                  <a:lnTo>
                    <a:pt x="68" y="62"/>
                  </a:lnTo>
                  <a:lnTo>
                    <a:pt x="68" y="62"/>
                  </a:lnTo>
                  <a:lnTo>
                    <a:pt x="62" y="56"/>
                  </a:lnTo>
                  <a:lnTo>
                    <a:pt x="56" y="52"/>
                  </a:lnTo>
                  <a:lnTo>
                    <a:pt x="56" y="52"/>
                  </a:lnTo>
                  <a:lnTo>
                    <a:pt x="48" y="50"/>
                  </a:lnTo>
                  <a:lnTo>
                    <a:pt x="44" y="46"/>
                  </a:lnTo>
                  <a:lnTo>
                    <a:pt x="42" y="42"/>
                  </a:lnTo>
                  <a:lnTo>
                    <a:pt x="42" y="42"/>
                  </a:lnTo>
                  <a:lnTo>
                    <a:pt x="40" y="34"/>
                  </a:lnTo>
                  <a:lnTo>
                    <a:pt x="38" y="24"/>
                  </a:lnTo>
                  <a:lnTo>
                    <a:pt x="38" y="24"/>
                  </a:lnTo>
                  <a:lnTo>
                    <a:pt x="36" y="20"/>
                  </a:lnTo>
                  <a:lnTo>
                    <a:pt x="32" y="18"/>
                  </a:lnTo>
                  <a:lnTo>
                    <a:pt x="26" y="12"/>
                  </a:lnTo>
                  <a:lnTo>
                    <a:pt x="26" y="12"/>
                  </a:lnTo>
                  <a:lnTo>
                    <a:pt x="18" y="4"/>
                  </a:lnTo>
                  <a:lnTo>
                    <a:pt x="12" y="2"/>
                  </a:lnTo>
                  <a:lnTo>
                    <a:pt x="6"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595" name="Freeform 99"/>
            <p:cNvSpPr>
              <a:spLocks/>
            </p:cNvSpPr>
            <p:nvPr/>
          </p:nvSpPr>
          <p:spPr bwMode="auto">
            <a:xfrm>
              <a:off x="2068" y="2410"/>
              <a:ext cx="124" cy="192"/>
            </a:xfrm>
            <a:custGeom>
              <a:avLst/>
              <a:gdLst>
                <a:gd name="T0" fmla="*/ 6 w 124"/>
                <a:gd name="T1" fmla="*/ 0 h 192"/>
                <a:gd name="T2" fmla="*/ 0 w 124"/>
                <a:gd name="T3" fmla="*/ 4 h 192"/>
                <a:gd name="T4" fmla="*/ 0 w 124"/>
                <a:gd name="T5" fmla="*/ 10 h 192"/>
                <a:gd name="T6" fmla="*/ 4 w 124"/>
                <a:gd name="T7" fmla="*/ 24 h 192"/>
                <a:gd name="T8" fmla="*/ 8 w 124"/>
                <a:gd name="T9" fmla="*/ 30 h 192"/>
                <a:gd name="T10" fmla="*/ 26 w 124"/>
                <a:gd name="T11" fmla="*/ 50 h 192"/>
                <a:gd name="T12" fmla="*/ 30 w 124"/>
                <a:gd name="T13" fmla="*/ 58 h 192"/>
                <a:gd name="T14" fmla="*/ 44 w 124"/>
                <a:gd name="T15" fmla="*/ 96 h 192"/>
                <a:gd name="T16" fmla="*/ 48 w 124"/>
                <a:gd name="T17" fmla="*/ 104 h 192"/>
                <a:gd name="T18" fmla="*/ 52 w 124"/>
                <a:gd name="T19" fmla="*/ 124 h 192"/>
                <a:gd name="T20" fmla="*/ 58 w 124"/>
                <a:gd name="T21" fmla="*/ 132 h 192"/>
                <a:gd name="T22" fmla="*/ 84 w 124"/>
                <a:gd name="T23" fmla="*/ 162 h 192"/>
                <a:gd name="T24" fmla="*/ 94 w 124"/>
                <a:gd name="T25" fmla="*/ 176 h 192"/>
                <a:gd name="T26" fmla="*/ 106 w 124"/>
                <a:gd name="T27" fmla="*/ 190 h 192"/>
                <a:gd name="T28" fmla="*/ 112 w 124"/>
                <a:gd name="T29" fmla="*/ 192 h 192"/>
                <a:gd name="T30" fmla="*/ 120 w 124"/>
                <a:gd name="T31" fmla="*/ 186 h 192"/>
                <a:gd name="T32" fmla="*/ 124 w 124"/>
                <a:gd name="T33" fmla="*/ 168 h 192"/>
                <a:gd name="T34" fmla="*/ 124 w 124"/>
                <a:gd name="T35" fmla="*/ 140 h 192"/>
                <a:gd name="T36" fmla="*/ 122 w 124"/>
                <a:gd name="T37" fmla="*/ 136 h 192"/>
                <a:gd name="T38" fmla="*/ 114 w 124"/>
                <a:gd name="T39" fmla="*/ 130 h 192"/>
                <a:gd name="T40" fmla="*/ 110 w 124"/>
                <a:gd name="T41" fmla="*/ 122 h 192"/>
                <a:gd name="T42" fmla="*/ 104 w 124"/>
                <a:gd name="T43" fmla="*/ 104 h 192"/>
                <a:gd name="T44" fmla="*/ 94 w 124"/>
                <a:gd name="T45" fmla="*/ 90 h 192"/>
                <a:gd name="T46" fmla="*/ 80 w 124"/>
                <a:gd name="T47" fmla="*/ 78 h 192"/>
                <a:gd name="T48" fmla="*/ 68 w 124"/>
                <a:gd name="T49" fmla="*/ 62 h 192"/>
                <a:gd name="T50" fmla="*/ 56 w 124"/>
                <a:gd name="T51" fmla="*/ 52 h 192"/>
                <a:gd name="T52" fmla="*/ 48 w 124"/>
                <a:gd name="T53" fmla="*/ 50 h 192"/>
                <a:gd name="T54" fmla="*/ 42 w 124"/>
                <a:gd name="T55" fmla="*/ 42 h 192"/>
                <a:gd name="T56" fmla="*/ 40 w 124"/>
                <a:gd name="T57" fmla="*/ 34 h 192"/>
                <a:gd name="T58" fmla="*/ 38 w 124"/>
                <a:gd name="T59" fmla="*/ 24 h 192"/>
                <a:gd name="T60" fmla="*/ 32 w 124"/>
                <a:gd name="T61" fmla="*/ 18 h 192"/>
                <a:gd name="T62" fmla="*/ 26 w 124"/>
                <a:gd name="T63" fmla="*/ 12 h 192"/>
                <a:gd name="T64" fmla="*/ 12 w 124"/>
                <a:gd name="T65" fmla="*/ 2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4" h="192">
                  <a:moveTo>
                    <a:pt x="6" y="0"/>
                  </a:moveTo>
                  <a:lnTo>
                    <a:pt x="6" y="0"/>
                  </a:lnTo>
                  <a:lnTo>
                    <a:pt x="2" y="0"/>
                  </a:lnTo>
                  <a:lnTo>
                    <a:pt x="0" y="4"/>
                  </a:lnTo>
                  <a:lnTo>
                    <a:pt x="0" y="4"/>
                  </a:lnTo>
                  <a:lnTo>
                    <a:pt x="0" y="10"/>
                  </a:lnTo>
                  <a:lnTo>
                    <a:pt x="0" y="18"/>
                  </a:lnTo>
                  <a:lnTo>
                    <a:pt x="4" y="24"/>
                  </a:lnTo>
                  <a:lnTo>
                    <a:pt x="8" y="30"/>
                  </a:lnTo>
                  <a:lnTo>
                    <a:pt x="8" y="30"/>
                  </a:lnTo>
                  <a:lnTo>
                    <a:pt x="20" y="44"/>
                  </a:lnTo>
                  <a:lnTo>
                    <a:pt x="26" y="50"/>
                  </a:lnTo>
                  <a:lnTo>
                    <a:pt x="30" y="58"/>
                  </a:lnTo>
                  <a:lnTo>
                    <a:pt x="30" y="58"/>
                  </a:lnTo>
                  <a:lnTo>
                    <a:pt x="38" y="78"/>
                  </a:lnTo>
                  <a:lnTo>
                    <a:pt x="44" y="96"/>
                  </a:lnTo>
                  <a:lnTo>
                    <a:pt x="44" y="96"/>
                  </a:lnTo>
                  <a:lnTo>
                    <a:pt x="48" y="104"/>
                  </a:lnTo>
                  <a:lnTo>
                    <a:pt x="50" y="114"/>
                  </a:lnTo>
                  <a:lnTo>
                    <a:pt x="52" y="124"/>
                  </a:lnTo>
                  <a:lnTo>
                    <a:pt x="58" y="132"/>
                  </a:lnTo>
                  <a:lnTo>
                    <a:pt x="58" y="132"/>
                  </a:lnTo>
                  <a:lnTo>
                    <a:pt x="70" y="148"/>
                  </a:lnTo>
                  <a:lnTo>
                    <a:pt x="84" y="162"/>
                  </a:lnTo>
                  <a:lnTo>
                    <a:pt x="84" y="162"/>
                  </a:lnTo>
                  <a:lnTo>
                    <a:pt x="94" y="176"/>
                  </a:lnTo>
                  <a:lnTo>
                    <a:pt x="106" y="190"/>
                  </a:lnTo>
                  <a:lnTo>
                    <a:pt x="106" y="190"/>
                  </a:lnTo>
                  <a:lnTo>
                    <a:pt x="112" y="192"/>
                  </a:lnTo>
                  <a:lnTo>
                    <a:pt x="112" y="192"/>
                  </a:lnTo>
                  <a:lnTo>
                    <a:pt x="116" y="190"/>
                  </a:lnTo>
                  <a:lnTo>
                    <a:pt x="120" y="186"/>
                  </a:lnTo>
                  <a:lnTo>
                    <a:pt x="122" y="176"/>
                  </a:lnTo>
                  <a:lnTo>
                    <a:pt x="124" y="168"/>
                  </a:lnTo>
                  <a:lnTo>
                    <a:pt x="124" y="148"/>
                  </a:lnTo>
                  <a:lnTo>
                    <a:pt x="124" y="140"/>
                  </a:lnTo>
                  <a:lnTo>
                    <a:pt x="122" y="136"/>
                  </a:lnTo>
                  <a:lnTo>
                    <a:pt x="122" y="136"/>
                  </a:lnTo>
                  <a:lnTo>
                    <a:pt x="118" y="132"/>
                  </a:lnTo>
                  <a:lnTo>
                    <a:pt x="114" y="130"/>
                  </a:lnTo>
                  <a:lnTo>
                    <a:pt x="112" y="126"/>
                  </a:lnTo>
                  <a:lnTo>
                    <a:pt x="110" y="122"/>
                  </a:lnTo>
                  <a:lnTo>
                    <a:pt x="110" y="122"/>
                  </a:lnTo>
                  <a:lnTo>
                    <a:pt x="104" y="104"/>
                  </a:lnTo>
                  <a:lnTo>
                    <a:pt x="100" y="98"/>
                  </a:lnTo>
                  <a:lnTo>
                    <a:pt x="94" y="90"/>
                  </a:lnTo>
                  <a:lnTo>
                    <a:pt x="94" y="90"/>
                  </a:lnTo>
                  <a:lnTo>
                    <a:pt x="80" y="78"/>
                  </a:lnTo>
                  <a:lnTo>
                    <a:pt x="68" y="62"/>
                  </a:lnTo>
                  <a:lnTo>
                    <a:pt x="68" y="62"/>
                  </a:lnTo>
                  <a:lnTo>
                    <a:pt x="62" y="56"/>
                  </a:lnTo>
                  <a:lnTo>
                    <a:pt x="56" y="52"/>
                  </a:lnTo>
                  <a:lnTo>
                    <a:pt x="56" y="52"/>
                  </a:lnTo>
                  <a:lnTo>
                    <a:pt x="48" y="50"/>
                  </a:lnTo>
                  <a:lnTo>
                    <a:pt x="44" y="46"/>
                  </a:lnTo>
                  <a:lnTo>
                    <a:pt x="42" y="42"/>
                  </a:lnTo>
                  <a:lnTo>
                    <a:pt x="42" y="42"/>
                  </a:lnTo>
                  <a:lnTo>
                    <a:pt x="40" y="34"/>
                  </a:lnTo>
                  <a:lnTo>
                    <a:pt x="38" y="24"/>
                  </a:lnTo>
                  <a:lnTo>
                    <a:pt x="38" y="24"/>
                  </a:lnTo>
                  <a:lnTo>
                    <a:pt x="36" y="20"/>
                  </a:lnTo>
                  <a:lnTo>
                    <a:pt x="32" y="18"/>
                  </a:lnTo>
                  <a:lnTo>
                    <a:pt x="26" y="12"/>
                  </a:lnTo>
                  <a:lnTo>
                    <a:pt x="26" y="12"/>
                  </a:lnTo>
                  <a:lnTo>
                    <a:pt x="18" y="4"/>
                  </a:lnTo>
                  <a:lnTo>
                    <a:pt x="12" y="2"/>
                  </a:lnTo>
                  <a:lnTo>
                    <a:pt x="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596" name="Freeform 100"/>
            <p:cNvSpPr>
              <a:spLocks/>
            </p:cNvSpPr>
            <p:nvPr/>
          </p:nvSpPr>
          <p:spPr bwMode="auto">
            <a:xfrm>
              <a:off x="2240" y="2398"/>
              <a:ext cx="150" cy="178"/>
            </a:xfrm>
            <a:custGeom>
              <a:avLst/>
              <a:gdLst>
                <a:gd name="T0" fmla="*/ 128 w 150"/>
                <a:gd name="T1" fmla="*/ 0 h 178"/>
                <a:gd name="T2" fmla="*/ 122 w 150"/>
                <a:gd name="T3" fmla="*/ 4 h 178"/>
                <a:gd name="T4" fmla="*/ 118 w 150"/>
                <a:gd name="T5" fmla="*/ 10 h 178"/>
                <a:gd name="T6" fmla="*/ 104 w 150"/>
                <a:gd name="T7" fmla="*/ 22 h 178"/>
                <a:gd name="T8" fmla="*/ 96 w 150"/>
                <a:gd name="T9" fmla="*/ 30 h 178"/>
                <a:gd name="T10" fmla="*/ 88 w 150"/>
                <a:gd name="T11" fmla="*/ 40 h 178"/>
                <a:gd name="T12" fmla="*/ 66 w 150"/>
                <a:gd name="T13" fmla="*/ 52 h 178"/>
                <a:gd name="T14" fmla="*/ 58 w 150"/>
                <a:gd name="T15" fmla="*/ 60 h 178"/>
                <a:gd name="T16" fmla="*/ 48 w 150"/>
                <a:gd name="T17" fmla="*/ 70 h 178"/>
                <a:gd name="T18" fmla="*/ 36 w 150"/>
                <a:gd name="T19" fmla="*/ 76 h 178"/>
                <a:gd name="T20" fmla="*/ 30 w 150"/>
                <a:gd name="T21" fmla="*/ 88 h 178"/>
                <a:gd name="T22" fmla="*/ 24 w 150"/>
                <a:gd name="T23" fmla="*/ 88 h 178"/>
                <a:gd name="T24" fmla="*/ 16 w 150"/>
                <a:gd name="T25" fmla="*/ 88 h 178"/>
                <a:gd name="T26" fmla="*/ 2 w 150"/>
                <a:gd name="T27" fmla="*/ 100 h 178"/>
                <a:gd name="T28" fmla="*/ 0 w 150"/>
                <a:gd name="T29" fmla="*/ 108 h 178"/>
                <a:gd name="T30" fmla="*/ 4 w 150"/>
                <a:gd name="T31" fmla="*/ 124 h 178"/>
                <a:gd name="T32" fmla="*/ 12 w 150"/>
                <a:gd name="T33" fmla="*/ 140 h 178"/>
                <a:gd name="T34" fmla="*/ 12 w 150"/>
                <a:gd name="T35" fmla="*/ 150 h 178"/>
                <a:gd name="T36" fmla="*/ 18 w 150"/>
                <a:gd name="T37" fmla="*/ 158 h 178"/>
                <a:gd name="T38" fmla="*/ 26 w 150"/>
                <a:gd name="T39" fmla="*/ 162 h 178"/>
                <a:gd name="T40" fmla="*/ 36 w 150"/>
                <a:gd name="T41" fmla="*/ 162 h 178"/>
                <a:gd name="T42" fmla="*/ 62 w 150"/>
                <a:gd name="T43" fmla="*/ 170 h 178"/>
                <a:gd name="T44" fmla="*/ 70 w 150"/>
                <a:gd name="T45" fmla="*/ 174 h 178"/>
                <a:gd name="T46" fmla="*/ 80 w 150"/>
                <a:gd name="T47" fmla="*/ 178 h 178"/>
                <a:gd name="T48" fmla="*/ 82 w 150"/>
                <a:gd name="T49" fmla="*/ 178 h 178"/>
                <a:gd name="T50" fmla="*/ 92 w 150"/>
                <a:gd name="T51" fmla="*/ 166 h 178"/>
                <a:gd name="T52" fmla="*/ 100 w 150"/>
                <a:gd name="T53" fmla="*/ 150 h 178"/>
                <a:gd name="T54" fmla="*/ 102 w 150"/>
                <a:gd name="T55" fmla="*/ 142 h 178"/>
                <a:gd name="T56" fmla="*/ 104 w 150"/>
                <a:gd name="T57" fmla="*/ 140 h 178"/>
                <a:gd name="T58" fmla="*/ 106 w 150"/>
                <a:gd name="T59" fmla="*/ 136 h 178"/>
                <a:gd name="T60" fmla="*/ 112 w 150"/>
                <a:gd name="T61" fmla="*/ 124 h 178"/>
                <a:gd name="T62" fmla="*/ 116 w 150"/>
                <a:gd name="T63" fmla="*/ 110 h 178"/>
                <a:gd name="T64" fmla="*/ 120 w 150"/>
                <a:gd name="T65" fmla="*/ 98 h 178"/>
                <a:gd name="T66" fmla="*/ 124 w 150"/>
                <a:gd name="T67" fmla="*/ 96 h 178"/>
                <a:gd name="T68" fmla="*/ 130 w 150"/>
                <a:gd name="T69" fmla="*/ 96 h 178"/>
                <a:gd name="T70" fmla="*/ 134 w 150"/>
                <a:gd name="T71" fmla="*/ 96 h 178"/>
                <a:gd name="T72" fmla="*/ 136 w 150"/>
                <a:gd name="T73" fmla="*/ 96 h 178"/>
                <a:gd name="T74" fmla="*/ 138 w 150"/>
                <a:gd name="T75" fmla="*/ 96 h 178"/>
                <a:gd name="T76" fmla="*/ 138 w 150"/>
                <a:gd name="T77" fmla="*/ 80 h 178"/>
                <a:gd name="T78" fmla="*/ 136 w 150"/>
                <a:gd name="T79" fmla="*/ 76 h 178"/>
                <a:gd name="T80" fmla="*/ 126 w 150"/>
                <a:gd name="T81" fmla="*/ 70 h 178"/>
                <a:gd name="T82" fmla="*/ 120 w 150"/>
                <a:gd name="T83" fmla="*/ 64 h 178"/>
                <a:gd name="T84" fmla="*/ 120 w 150"/>
                <a:gd name="T85" fmla="*/ 48 h 178"/>
                <a:gd name="T86" fmla="*/ 126 w 150"/>
                <a:gd name="T87" fmla="*/ 42 h 178"/>
                <a:gd name="T88" fmla="*/ 130 w 150"/>
                <a:gd name="T89" fmla="*/ 42 h 178"/>
                <a:gd name="T90" fmla="*/ 132 w 150"/>
                <a:gd name="T91" fmla="*/ 42 h 178"/>
                <a:gd name="T92" fmla="*/ 134 w 150"/>
                <a:gd name="T93" fmla="*/ 40 h 178"/>
                <a:gd name="T94" fmla="*/ 138 w 150"/>
                <a:gd name="T95" fmla="*/ 36 h 178"/>
                <a:gd name="T96" fmla="*/ 138 w 150"/>
                <a:gd name="T97" fmla="*/ 32 h 178"/>
                <a:gd name="T98" fmla="*/ 148 w 150"/>
                <a:gd name="T99" fmla="*/ 26 h 178"/>
                <a:gd name="T100" fmla="*/ 150 w 150"/>
                <a:gd name="T101" fmla="*/ 22 h 178"/>
                <a:gd name="T102" fmla="*/ 148 w 150"/>
                <a:gd name="T103" fmla="*/ 18 h 178"/>
                <a:gd name="T104" fmla="*/ 138 w 150"/>
                <a:gd name="T105" fmla="*/ 16 h 178"/>
                <a:gd name="T106" fmla="*/ 134 w 150"/>
                <a:gd name="T107" fmla="*/ 14 h 178"/>
                <a:gd name="T108" fmla="*/ 132 w 150"/>
                <a:gd name="T109" fmla="*/ 8 h 178"/>
                <a:gd name="T110" fmla="*/ 130 w 150"/>
                <a:gd name="T111" fmla="*/ 2 h 178"/>
                <a:gd name="T112" fmla="*/ 128 w 150"/>
                <a:gd name="T113"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50" h="178">
                  <a:moveTo>
                    <a:pt x="128" y="0"/>
                  </a:moveTo>
                  <a:lnTo>
                    <a:pt x="128" y="0"/>
                  </a:lnTo>
                  <a:lnTo>
                    <a:pt x="124" y="2"/>
                  </a:lnTo>
                  <a:lnTo>
                    <a:pt x="122" y="4"/>
                  </a:lnTo>
                  <a:lnTo>
                    <a:pt x="118" y="10"/>
                  </a:lnTo>
                  <a:lnTo>
                    <a:pt x="118" y="10"/>
                  </a:lnTo>
                  <a:lnTo>
                    <a:pt x="110" y="16"/>
                  </a:lnTo>
                  <a:lnTo>
                    <a:pt x="104" y="22"/>
                  </a:lnTo>
                  <a:lnTo>
                    <a:pt x="104" y="22"/>
                  </a:lnTo>
                  <a:lnTo>
                    <a:pt x="96" y="30"/>
                  </a:lnTo>
                  <a:lnTo>
                    <a:pt x="88" y="40"/>
                  </a:lnTo>
                  <a:lnTo>
                    <a:pt x="88" y="40"/>
                  </a:lnTo>
                  <a:lnTo>
                    <a:pt x="76" y="46"/>
                  </a:lnTo>
                  <a:lnTo>
                    <a:pt x="66" y="52"/>
                  </a:lnTo>
                  <a:lnTo>
                    <a:pt x="66" y="52"/>
                  </a:lnTo>
                  <a:lnTo>
                    <a:pt x="58" y="60"/>
                  </a:lnTo>
                  <a:lnTo>
                    <a:pt x="52" y="66"/>
                  </a:lnTo>
                  <a:lnTo>
                    <a:pt x="48" y="70"/>
                  </a:lnTo>
                  <a:lnTo>
                    <a:pt x="48" y="70"/>
                  </a:lnTo>
                  <a:lnTo>
                    <a:pt x="36" y="76"/>
                  </a:lnTo>
                  <a:lnTo>
                    <a:pt x="32" y="82"/>
                  </a:lnTo>
                  <a:lnTo>
                    <a:pt x="30" y="88"/>
                  </a:lnTo>
                  <a:lnTo>
                    <a:pt x="30" y="88"/>
                  </a:lnTo>
                  <a:lnTo>
                    <a:pt x="24" y="88"/>
                  </a:lnTo>
                  <a:lnTo>
                    <a:pt x="24" y="88"/>
                  </a:lnTo>
                  <a:lnTo>
                    <a:pt x="16" y="88"/>
                  </a:lnTo>
                  <a:lnTo>
                    <a:pt x="8" y="92"/>
                  </a:lnTo>
                  <a:lnTo>
                    <a:pt x="2" y="100"/>
                  </a:lnTo>
                  <a:lnTo>
                    <a:pt x="0" y="108"/>
                  </a:lnTo>
                  <a:lnTo>
                    <a:pt x="0" y="108"/>
                  </a:lnTo>
                  <a:lnTo>
                    <a:pt x="2" y="116"/>
                  </a:lnTo>
                  <a:lnTo>
                    <a:pt x="4" y="124"/>
                  </a:lnTo>
                  <a:lnTo>
                    <a:pt x="8" y="132"/>
                  </a:lnTo>
                  <a:lnTo>
                    <a:pt x="12" y="140"/>
                  </a:lnTo>
                  <a:lnTo>
                    <a:pt x="12" y="140"/>
                  </a:lnTo>
                  <a:lnTo>
                    <a:pt x="12" y="150"/>
                  </a:lnTo>
                  <a:lnTo>
                    <a:pt x="14" y="154"/>
                  </a:lnTo>
                  <a:lnTo>
                    <a:pt x="18" y="158"/>
                  </a:lnTo>
                  <a:lnTo>
                    <a:pt x="18" y="158"/>
                  </a:lnTo>
                  <a:lnTo>
                    <a:pt x="26" y="162"/>
                  </a:lnTo>
                  <a:lnTo>
                    <a:pt x="36" y="162"/>
                  </a:lnTo>
                  <a:lnTo>
                    <a:pt x="36" y="162"/>
                  </a:lnTo>
                  <a:lnTo>
                    <a:pt x="54" y="166"/>
                  </a:lnTo>
                  <a:lnTo>
                    <a:pt x="62" y="170"/>
                  </a:lnTo>
                  <a:lnTo>
                    <a:pt x="70" y="174"/>
                  </a:lnTo>
                  <a:lnTo>
                    <a:pt x="70" y="174"/>
                  </a:lnTo>
                  <a:lnTo>
                    <a:pt x="76" y="176"/>
                  </a:lnTo>
                  <a:lnTo>
                    <a:pt x="80" y="178"/>
                  </a:lnTo>
                  <a:lnTo>
                    <a:pt x="80" y="178"/>
                  </a:lnTo>
                  <a:lnTo>
                    <a:pt x="82" y="178"/>
                  </a:lnTo>
                  <a:lnTo>
                    <a:pt x="86" y="174"/>
                  </a:lnTo>
                  <a:lnTo>
                    <a:pt x="92" y="166"/>
                  </a:lnTo>
                  <a:lnTo>
                    <a:pt x="92" y="166"/>
                  </a:lnTo>
                  <a:lnTo>
                    <a:pt x="100" y="150"/>
                  </a:lnTo>
                  <a:lnTo>
                    <a:pt x="100" y="150"/>
                  </a:lnTo>
                  <a:lnTo>
                    <a:pt x="102" y="142"/>
                  </a:lnTo>
                  <a:lnTo>
                    <a:pt x="102" y="142"/>
                  </a:lnTo>
                  <a:lnTo>
                    <a:pt x="104" y="140"/>
                  </a:lnTo>
                  <a:lnTo>
                    <a:pt x="106" y="136"/>
                  </a:lnTo>
                  <a:lnTo>
                    <a:pt x="106" y="136"/>
                  </a:lnTo>
                  <a:lnTo>
                    <a:pt x="110" y="130"/>
                  </a:lnTo>
                  <a:lnTo>
                    <a:pt x="112" y="124"/>
                  </a:lnTo>
                  <a:lnTo>
                    <a:pt x="116" y="110"/>
                  </a:lnTo>
                  <a:lnTo>
                    <a:pt x="116" y="110"/>
                  </a:lnTo>
                  <a:lnTo>
                    <a:pt x="118" y="104"/>
                  </a:lnTo>
                  <a:lnTo>
                    <a:pt x="120" y="98"/>
                  </a:lnTo>
                  <a:lnTo>
                    <a:pt x="120" y="98"/>
                  </a:lnTo>
                  <a:lnTo>
                    <a:pt x="124" y="96"/>
                  </a:lnTo>
                  <a:lnTo>
                    <a:pt x="130" y="96"/>
                  </a:lnTo>
                  <a:lnTo>
                    <a:pt x="130" y="96"/>
                  </a:lnTo>
                  <a:lnTo>
                    <a:pt x="134" y="96"/>
                  </a:lnTo>
                  <a:lnTo>
                    <a:pt x="134" y="96"/>
                  </a:lnTo>
                  <a:lnTo>
                    <a:pt x="136" y="96"/>
                  </a:lnTo>
                  <a:lnTo>
                    <a:pt x="136" y="96"/>
                  </a:lnTo>
                  <a:lnTo>
                    <a:pt x="138" y="96"/>
                  </a:lnTo>
                  <a:lnTo>
                    <a:pt x="138" y="96"/>
                  </a:lnTo>
                  <a:lnTo>
                    <a:pt x="140" y="88"/>
                  </a:lnTo>
                  <a:lnTo>
                    <a:pt x="138" y="80"/>
                  </a:lnTo>
                  <a:lnTo>
                    <a:pt x="138" y="80"/>
                  </a:lnTo>
                  <a:lnTo>
                    <a:pt x="136" y="76"/>
                  </a:lnTo>
                  <a:lnTo>
                    <a:pt x="132" y="74"/>
                  </a:lnTo>
                  <a:lnTo>
                    <a:pt x="126" y="70"/>
                  </a:lnTo>
                  <a:lnTo>
                    <a:pt x="126" y="70"/>
                  </a:lnTo>
                  <a:lnTo>
                    <a:pt x="120" y="64"/>
                  </a:lnTo>
                  <a:lnTo>
                    <a:pt x="118" y="56"/>
                  </a:lnTo>
                  <a:lnTo>
                    <a:pt x="120" y="48"/>
                  </a:lnTo>
                  <a:lnTo>
                    <a:pt x="122" y="44"/>
                  </a:lnTo>
                  <a:lnTo>
                    <a:pt x="126" y="42"/>
                  </a:lnTo>
                  <a:lnTo>
                    <a:pt x="126" y="42"/>
                  </a:lnTo>
                  <a:lnTo>
                    <a:pt x="130" y="42"/>
                  </a:lnTo>
                  <a:lnTo>
                    <a:pt x="130" y="42"/>
                  </a:lnTo>
                  <a:lnTo>
                    <a:pt x="132" y="42"/>
                  </a:lnTo>
                  <a:lnTo>
                    <a:pt x="132" y="42"/>
                  </a:lnTo>
                  <a:lnTo>
                    <a:pt x="134" y="40"/>
                  </a:lnTo>
                  <a:lnTo>
                    <a:pt x="134" y="40"/>
                  </a:lnTo>
                  <a:lnTo>
                    <a:pt x="138" y="36"/>
                  </a:lnTo>
                  <a:lnTo>
                    <a:pt x="138" y="32"/>
                  </a:lnTo>
                  <a:lnTo>
                    <a:pt x="138" y="32"/>
                  </a:lnTo>
                  <a:lnTo>
                    <a:pt x="146" y="28"/>
                  </a:lnTo>
                  <a:lnTo>
                    <a:pt x="148" y="26"/>
                  </a:lnTo>
                  <a:lnTo>
                    <a:pt x="150" y="22"/>
                  </a:lnTo>
                  <a:lnTo>
                    <a:pt x="150" y="22"/>
                  </a:lnTo>
                  <a:lnTo>
                    <a:pt x="150" y="20"/>
                  </a:lnTo>
                  <a:lnTo>
                    <a:pt x="148" y="18"/>
                  </a:lnTo>
                  <a:lnTo>
                    <a:pt x="144" y="16"/>
                  </a:lnTo>
                  <a:lnTo>
                    <a:pt x="138" y="16"/>
                  </a:lnTo>
                  <a:lnTo>
                    <a:pt x="134" y="14"/>
                  </a:lnTo>
                  <a:lnTo>
                    <a:pt x="134" y="14"/>
                  </a:lnTo>
                  <a:lnTo>
                    <a:pt x="132" y="12"/>
                  </a:lnTo>
                  <a:lnTo>
                    <a:pt x="132" y="8"/>
                  </a:lnTo>
                  <a:lnTo>
                    <a:pt x="132" y="4"/>
                  </a:lnTo>
                  <a:lnTo>
                    <a:pt x="130" y="2"/>
                  </a:lnTo>
                  <a:lnTo>
                    <a:pt x="130" y="2"/>
                  </a:lnTo>
                  <a:lnTo>
                    <a:pt x="128"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597" name="Freeform 101"/>
            <p:cNvSpPr>
              <a:spLocks/>
            </p:cNvSpPr>
            <p:nvPr/>
          </p:nvSpPr>
          <p:spPr bwMode="auto">
            <a:xfrm>
              <a:off x="2240" y="2398"/>
              <a:ext cx="150" cy="178"/>
            </a:xfrm>
            <a:custGeom>
              <a:avLst/>
              <a:gdLst>
                <a:gd name="T0" fmla="*/ 128 w 150"/>
                <a:gd name="T1" fmla="*/ 0 h 178"/>
                <a:gd name="T2" fmla="*/ 122 w 150"/>
                <a:gd name="T3" fmla="*/ 4 h 178"/>
                <a:gd name="T4" fmla="*/ 118 w 150"/>
                <a:gd name="T5" fmla="*/ 10 h 178"/>
                <a:gd name="T6" fmla="*/ 104 w 150"/>
                <a:gd name="T7" fmla="*/ 22 h 178"/>
                <a:gd name="T8" fmla="*/ 96 w 150"/>
                <a:gd name="T9" fmla="*/ 30 h 178"/>
                <a:gd name="T10" fmla="*/ 88 w 150"/>
                <a:gd name="T11" fmla="*/ 40 h 178"/>
                <a:gd name="T12" fmla="*/ 66 w 150"/>
                <a:gd name="T13" fmla="*/ 52 h 178"/>
                <a:gd name="T14" fmla="*/ 58 w 150"/>
                <a:gd name="T15" fmla="*/ 60 h 178"/>
                <a:gd name="T16" fmla="*/ 48 w 150"/>
                <a:gd name="T17" fmla="*/ 70 h 178"/>
                <a:gd name="T18" fmla="*/ 36 w 150"/>
                <a:gd name="T19" fmla="*/ 76 h 178"/>
                <a:gd name="T20" fmla="*/ 30 w 150"/>
                <a:gd name="T21" fmla="*/ 88 h 178"/>
                <a:gd name="T22" fmla="*/ 24 w 150"/>
                <a:gd name="T23" fmla="*/ 88 h 178"/>
                <a:gd name="T24" fmla="*/ 16 w 150"/>
                <a:gd name="T25" fmla="*/ 88 h 178"/>
                <a:gd name="T26" fmla="*/ 2 w 150"/>
                <a:gd name="T27" fmla="*/ 100 h 178"/>
                <a:gd name="T28" fmla="*/ 0 w 150"/>
                <a:gd name="T29" fmla="*/ 108 h 178"/>
                <a:gd name="T30" fmla="*/ 4 w 150"/>
                <a:gd name="T31" fmla="*/ 124 h 178"/>
                <a:gd name="T32" fmla="*/ 12 w 150"/>
                <a:gd name="T33" fmla="*/ 140 h 178"/>
                <a:gd name="T34" fmla="*/ 12 w 150"/>
                <a:gd name="T35" fmla="*/ 150 h 178"/>
                <a:gd name="T36" fmla="*/ 18 w 150"/>
                <a:gd name="T37" fmla="*/ 158 h 178"/>
                <a:gd name="T38" fmla="*/ 26 w 150"/>
                <a:gd name="T39" fmla="*/ 162 h 178"/>
                <a:gd name="T40" fmla="*/ 36 w 150"/>
                <a:gd name="T41" fmla="*/ 162 h 178"/>
                <a:gd name="T42" fmla="*/ 62 w 150"/>
                <a:gd name="T43" fmla="*/ 170 h 178"/>
                <a:gd name="T44" fmla="*/ 70 w 150"/>
                <a:gd name="T45" fmla="*/ 174 h 178"/>
                <a:gd name="T46" fmla="*/ 80 w 150"/>
                <a:gd name="T47" fmla="*/ 178 h 178"/>
                <a:gd name="T48" fmla="*/ 82 w 150"/>
                <a:gd name="T49" fmla="*/ 178 h 178"/>
                <a:gd name="T50" fmla="*/ 92 w 150"/>
                <a:gd name="T51" fmla="*/ 166 h 178"/>
                <a:gd name="T52" fmla="*/ 100 w 150"/>
                <a:gd name="T53" fmla="*/ 150 h 178"/>
                <a:gd name="T54" fmla="*/ 102 w 150"/>
                <a:gd name="T55" fmla="*/ 142 h 178"/>
                <a:gd name="T56" fmla="*/ 104 w 150"/>
                <a:gd name="T57" fmla="*/ 140 h 178"/>
                <a:gd name="T58" fmla="*/ 106 w 150"/>
                <a:gd name="T59" fmla="*/ 136 h 178"/>
                <a:gd name="T60" fmla="*/ 112 w 150"/>
                <a:gd name="T61" fmla="*/ 124 h 178"/>
                <a:gd name="T62" fmla="*/ 116 w 150"/>
                <a:gd name="T63" fmla="*/ 110 h 178"/>
                <a:gd name="T64" fmla="*/ 120 w 150"/>
                <a:gd name="T65" fmla="*/ 98 h 178"/>
                <a:gd name="T66" fmla="*/ 124 w 150"/>
                <a:gd name="T67" fmla="*/ 96 h 178"/>
                <a:gd name="T68" fmla="*/ 130 w 150"/>
                <a:gd name="T69" fmla="*/ 96 h 178"/>
                <a:gd name="T70" fmla="*/ 134 w 150"/>
                <a:gd name="T71" fmla="*/ 96 h 178"/>
                <a:gd name="T72" fmla="*/ 136 w 150"/>
                <a:gd name="T73" fmla="*/ 96 h 178"/>
                <a:gd name="T74" fmla="*/ 138 w 150"/>
                <a:gd name="T75" fmla="*/ 96 h 178"/>
                <a:gd name="T76" fmla="*/ 138 w 150"/>
                <a:gd name="T77" fmla="*/ 80 h 178"/>
                <a:gd name="T78" fmla="*/ 136 w 150"/>
                <a:gd name="T79" fmla="*/ 76 h 178"/>
                <a:gd name="T80" fmla="*/ 126 w 150"/>
                <a:gd name="T81" fmla="*/ 70 h 178"/>
                <a:gd name="T82" fmla="*/ 120 w 150"/>
                <a:gd name="T83" fmla="*/ 64 h 178"/>
                <a:gd name="T84" fmla="*/ 120 w 150"/>
                <a:gd name="T85" fmla="*/ 48 h 178"/>
                <a:gd name="T86" fmla="*/ 126 w 150"/>
                <a:gd name="T87" fmla="*/ 42 h 178"/>
                <a:gd name="T88" fmla="*/ 130 w 150"/>
                <a:gd name="T89" fmla="*/ 42 h 178"/>
                <a:gd name="T90" fmla="*/ 132 w 150"/>
                <a:gd name="T91" fmla="*/ 42 h 178"/>
                <a:gd name="T92" fmla="*/ 134 w 150"/>
                <a:gd name="T93" fmla="*/ 40 h 178"/>
                <a:gd name="T94" fmla="*/ 138 w 150"/>
                <a:gd name="T95" fmla="*/ 36 h 178"/>
                <a:gd name="T96" fmla="*/ 138 w 150"/>
                <a:gd name="T97" fmla="*/ 32 h 178"/>
                <a:gd name="T98" fmla="*/ 148 w 150"/>
                <a:gd name="T99" fmla="*/ 26 h 178"/>
                <a:gd name="T100" fmla="*/ 150 w 150"/>
                <a:gd name="T101" fmla="*/ 22 h 178"/>
                <a:gd name="T102" fmla="*/ 148 w 150"/>
                <a:gd name="T103" fmla="*/ 18 h 178"/>
                <a:gd name="T104" fmla="*/ 138 w 150"/>
                <a:gd name="T105" fmla="*/ 16 h 178"/>
                <a:gd name="T106" fmla="*/ 134 w 150"/>
                <a:gd name="T107" fmla="*/ 14 h 178"/>
                <a:gd name="T108" fmla="*/ 132 w 150"/>
                <a:gd name="T109" fmla="*/ 8 h 178"/>
                <a:gd name="T110" fmla="*/ 130 w 150"/>
                <a:gd name="T111" fmla="*/ 2 h 178"/>
                <a:gd name="T112" fmla="*/ 128 w 150"/>
                <a:gd name="T113"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50" h="178">
                  <a:moveTo>
                    <a:pt x="128" y="0"/>
                  </a:moveTo>
                  <a:lnTo>
                    <a:pt x="128" y="0"/>
                  </a:lnTo>
                  <a:lnTo>
                    <a:pt x="124" y="2"/>
                  </a:lnTo>
                  <a:lnTo>
                    <a:pt x="122" y="4"/>
                  </a:lnTo>
                  <a:lnTo>
                    <a:pt x="118" y="10"/>
                  </a:lnTo>
                  <a:lnTo>
                    <a:pt x="118" y="10"/>
                  </a:lnTo>
                  <a:lnTo>
                    <a:pt x="110" y="16"/>
                  </a:lnTo>
                  <a:lnTo>
                    <a:pt x="104" y="22"/>
                  </a:lnTo>
                  <a:lnTo>
                    <a:pt x="104" y="22"/>
                  </a:lnTo>
                  <a:lnTo>
                    <a:pt x="96" y="30"/>
                  </a:lnTo>
                  <a:lnTo>
                    <a:pt x="88" y="40"/>
                  </a:lnTo>
                  <a:lnTo>
                    <a:pt x="88" y="40"/>
                  </a:lnTo>
                  <a:lnTo>
                    <a:pt x="76" y="46"/>
                  </a:lnTo>
                  <a:lnTo>
                    <a:pt x="66" y="52"/>
                  </a:lnTo>
                  <a:lnTo>
                    <a:pt x="66" y="52"/>
                  </a:lnTo>
                  <a:lnTo>
                    <a:pt x="58" y="60"/>
                  </a:lnTo>
                  <a:lnTo>
                    <a:pt x="52" y="66"/>
                  </a:lnTo>
                  <a:lnTo>
                    <a:pt x="48" y="70"/>
                  </a:lnTo>
                  <a:lnTo>
                    <a:pt x="48" y="70"/>
                  </a:lnTo>
                  <a:lnTo>
                    <a:pt x="36" y="76"/>
                  </a:lnTo>
                  <a:lnTo>
                    <a:pt x="32" y="82"/>
                  </a:lnTo>
                  <a:lnTo>
                    <a:pt x="30" y="88"/>
                  </a:lnTo>
                  <a:lnTo>
                    <a:pt x="30" y="88"/>
                  </a:lnTo>
                  <a:lnTo>
                    <a:pt x="24" y="88"/>
                  </a:lnTo>
                  <a:lnTo>
                    <a:pt x="24" y="88"/>
                  </a:lnTo>
                  <a:lnTo>
                    <a:pt x="16" y="88"/>
                  </a:lnTo>
                  <a:lnTo>
                    <a:pt x="8" y="92"/>
                  </a:lnTo>
                  <a:lnTo>
                    <a:pt x="2" y="100"/>
                  </a:lnTo>
                  <a:lnTo>
                    <a:pt x="0" y="108"/>
                  </a:lnTo>
                  <a:lnTo>
                    <a:pt x="0" y="108"/>
                  </a:lnTo>
                  <a:lnTo>
                    <a:pt x="2" y="116"/>
                  </a:lnTo>
                  <a:lnTo>
                    <a:pt x="4" y="124"/>
                  </a:lnTo>
                  <a:lnTo>
                    <a:pt x="8" y="132"/>
                  </a:lnTo>
                  <a:lnTo>
                    <a:pt x="12" y="140"/>
                  </a:lnTo>
                  <a:lnTo>
                    <a:pt x="12" y="140"/>
                  </a:lnTo>
                  <a:lnTo>
                    <a:pt x="12" y="150"/>
                  </a:lnTo>
                  <a:lnTo>
                    <a:pt x="14" y="154"/>
                  </a:lnTo>
                  <a:lnTo>
                    <a:pt x="18" y="158"/>
                  </a:lnTo>
                  <a:lnTo>
                    <a:pt x="18" y="158"/>
                  </a:lnTo>
                  <a:lnTo>
                    <a:pt x="26" y="162"/>
                  </a:lnTo>
                  <a:lnTo>
                    <a:pt x="36" y="162"/>
                  </a:lnTo>
                  <a:lnTo>
                    <a:pt x="36" y="162"/>
                  </a:lnTo>
                  <a:lnTo>
                    <a:pt x="54" y="166"/>
                  </a:lnTo>
                  <a:lnTo>
                    <a:pt x="62" y="170"/>
                  </a:lnTo>
                  <a:lnTo>
                    <a:pt x="70" y="174"/>
                  </a:lnTo>
                  <a:lnTo>
                    <a:pt x="70" y="174"/>
                  </a:lnTo>
                  <a:lnTo>
                    <a:pt x="76" y="176"/>
                  </a:lnTo>
                  <a:lnTo>
                    <a:pt x="80" y="178"/>
                  </a:lnTo>
                  <a:lnTo>
                    <a:pt x="80" y="178"/>
                  </a:lnTo>
                  <a:lnTo>
                    <a:pt x="82" y="178"/>
                  </a:lnTo>
                  <a:lnTo>
                    <a:pt x="86" y="174"/>
                  </a:lnTo>
                  <a:lnTo>
                    <a:pt x="92" y="166"/>
                  </a:lnTo>
                  <a:lnTo>
                    <a:pt x="92" y="166"/>
                  </a:lnTo>
                  <a:lnTo>
                    <a:pt x="100" y="150"/>
                  </a:lnTo>
                  <a:lnTo>
                    <a:pt x="100" y="150"/>
                  </a:lnTo>
                  <a:lnTo>
                    <a:pt x="102" y="142"/>
                  </a:lnTo>
                  <a:lnTo>
                    <a:pt x="102" y="142"/>
                  </a:lnTo>
                  <a:lnTo>
                    <a:pt x="104" y="140"/>
                  </a:lnTo>
                  <a:lnTo>
                    <a:pt x="106" y="136"/>
                  </a:lnTo>
                  <a:lnTo>
                    <a:pt x="106" y="136"/>
                  </a:lnTo>
                  <a:lnTo>
                    <a:pt x="110" y="130"/>
                  </a:lnTo>
                  <a:lnTo>
                    <a:pt x="112" y="124"/>
                  </a:lnTo>
                  <a:lnTo>
                    <a:pt x="116" y="110"/>
                  </a:lnTo>
                  <a:lnTo>
                    <a:pt x="116" y="110"/>
                  </a:lnTo>
                  <a:lnTo>
                    <a:pt x="118" y="104"/>
                  </a:lnTo>
                  <a:lnTo>
                    <a:pt x="120" y="98"/>
                  </a:lnTo>
                  <a:lnTo>
                    <a:pt x="120" y="98"/>
                  </a:lnTo>
                  <a:lnTo>
                    <a:pt x="124" y="96"/>
                  </a:lnTo>
                  <a:lnTo>
                    <a:pt x="130" y="96"/>
                  </a:lnTo>
                  <a:lnTo>
                    <a:pt x="130" y="96"/>
                  </a:lnTo>
                  <a:lnTo>
                    <a:pt x="134" y="96"/>
                  </a:lnTo>
                  <a:lnTo>
                    <a:pt x="134" y="96"/>
                  </a:lnTo>
                  <a:lnTo>
                    <a:pt x="136" y="96"/>
                  </a:lnTo>
                  <a:lnTo>
                    <a:pt x="136" y="96"/>
                  </a:lnTo>
                  <a:lnTo>
                    <a:pt x="138" y="96"/>
                  </a:lnTo>
                  <a:lnTo>
                    <a:pt x="138" y="96"/>
                  </a:lnTo>
                  <a:lnTo>
                    <a:pt x="140" y="88"/>
                  </a:lnTo>
                  <a:lnTo>
                    <a:pt x="138" y="80"/>
                  </a:lnTo>
                  <a:lnTo>
                    <a:pt x="138" y="80"/>
                  </a:lnTo>
                  <a:lnTo>
                    <a:pt x="136" y="76"/>
                  </a:lnTo>
                  <a:lnTo>
                    <a:pt x="132" y="74"/>
                  </a:lnTo>
                  <a:lnTo>
                    <a:pt x="126" y="70"/>
                  </a:lnTo>
                  <a:lnTo>
                    <a:pt x="126" y="70"/>
                  </a:lnTo>
                  <a:lnTo>
                    <a:pt x="120" y="64"/>
                  </a:lnTo>
                  <a:lnTo>
                    <a:pt x="118" y="56"/>
                  </a:lnTo>
                  <a:lnTo>
                    <a:pt x="120" y="48"/>
                  </a:lnTo>
                  <a:lnTo>
                    <a:pt x="122" y="44"/>
                  </a:lnTo>
                  <a:lnTo>
                    <a:pt x="126" y="42"/>
                  </a:lnTo>
                  <a:lnTo>
                    <a:pt x="126" y="42"/>
                  </a:lnTo>
                  <a:lnTo>
                    <a:pt x="130" y="42"/>
                  </a:lnTo>
                  <a:lnTo>
                    <a:pt x="130" y="42"/>
                  </a:lnTo>
                  <a:lnTo>
                    <a:pt x="132" y="42"/>
                  </a:lnTo>
                  <a:lnTo>
                    <a:pt x="132" y="42"/>
                  </a:lnTo>
                  <a:lnTo>
                    <a:pt x="134" y="40"/>
                  </a:lnTo>
                  <a:lnTo>
                    <a:pt x="134" y="40"/>
                  </a:lnTo>
                  <a:lnTo>
                    <a:pt x="138" y="36"/>
                  </a:lnTo>
                  <a:lnTo>
                    <a:pt x="138" y="32"/>
                  </a:lnTo>
                  <a:lnTo>
                    <a:pt x="138" y="32"/>
                  </a:lnTo>
                  <a:lnTo>
                    <a:pt x="146" y="28"/>
                  </a:lnTo>
                  <a:lnTo>
                    <a:pt x="148" y="26"/>
                  </a:lnTo>
                  <a:lnTo>
                    <a:pt x="150" y="22"/>
                  </a:lnTo>
                  <a:lnTo>
                    <a:pt x="150" y="22"/>
                  </a:lnTo>
                  <a:lnTo>
                    <a:pt x="150" y="20"/>
                  </a:lnTo>
                  <a:lnTo>
                    <a:pt x="148" y="18"/>
                  </a:lnTo>
                  <a:lnTo>
                    <a:pt x="144" y="16"/>
                  </a:lnTo>
                  <a:lnTo>
                    <a:pt x="138" y="16"/>
                  </a:lnTo>
                  <a:lnTo>
                    <a:pt x="134" y="14"/>
                  </a:lnTo>
                  <a:lnTo>
                    <a:pt x="134" y="14"/>
                  </a:lnTo>
                  <a:lnTo>
                    <a:pt x="132" y="12"/>
                  </a:lnTo>
                  <a:lnTo>
                    <a:pt x="132" y="8"/>
                  </a:lnTo>
                  <a:lnTo>
                    <a:pt x="132" y="4"/>
                  </a:lnTo>
                  <a:lnTo>
                    <a:pt x="130" y="2"/>
                  </a:lnTo>
                  <a:lnTo>
                    <a:pt x="130" y="2"/>
                  </a:lnTo>
                  <a:lnTo>
                    <a:pt x="12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598" name="Freeform 102"/>
            <p:cNvSpPr>
              <a:spLocks/>
            </p:cNvSpPr>
            <p:nvPr/>
          </p:nvSpPr>
          <p:spPr bwMode="auto">
            <a:xfrm>
              <a:off x="2404" y="2486"/>
              <a:ext cx="64" cy="26"/>
            </a:xfrm>
            <a:custGeom>
              <a:avLst/>
              <a:gdLst>
                <a:gd name="T0" fmla="*/ 64 w 64"/>
                <a:gd name="T1" fmla="*/ 0 h 26"/>
                <a:gd name="T2" fmla="*/ 64 w 64"/>
                <a:gd name="T3" fmla="*/ 0 h 26"/>
                <a:gd name="T4" fmla="*/ 56 w 64"/>
                <a:gd name="T5" fmla="*/ 2 h 26"/>
                <a:gd name="T6" fmla="*/ 50 w 64"/>
                <a:gd name="T7" fmla="*/ 2 h 26"/>
                <a:gd name="T8" fmla="*/ 50 w 64"/>
                <a:gd name="T9" fmla="*/ 2 h 26"/>
                <a:gd name="T10" fmla="*/ 30 w 64"/>
                <a:gd name="T11" fmla="*/ 0 h 26"/>
                <a:gd name="T12" fmla="*/ 30 w 64"/>
                <a:gd name="T13" fmla="*/ 0 h 26"/>
                <a:gd name="T14" fmla="*/ 24 w 64"/>
                <a:gd name="T15" fmla="*/ 0 h 26"/>
                <a:gd name="T16" fmla="*/ 24 w 64"/>
                <a:gd name="T17" fmla="*/ 0 h 26"/>
                <a:gd name="T18" fmla="*/ 14 w 64"/>
                <a:gd name="T19" fmla="*/ 0 h 26"/>
                <a:gd name="T20" fmla="*/ 14 w 64"/>
                <a:gd name="T21" fmla="*/ 0 h 26"/>
                <a:gd name="T22" fmla="*/ 8 w 64"/>
                <a:gd name="T23" fmla="*/ 6 h 26"/>
                <a:gd name="T24" fmla="*/ 2 w 64"/>
                <a:gd name="T25" fmla="*/ 12 h 26"/>
                <a:gd name="T26" fmla="*/ 0 w 64"/>
                <a:gd name="T27" fmla="*/ 20 h 26"/>
                <a:gd name="T28" fmla="*/ 0 w 64"/>
                <a:gd name="T29" fmla="*/ 24 h 26"/>
                <a:gd name="T30" fmla="*/ 2 w 64"/>
                <a:gd name="T31" fmla="*/ 26 h 26"/>
                <a:gd name="T32" fmla="*/ 2 w 64"/>
                <a:gd name="T33" fmla="*/ 26 h 26"/>
                <a:gd name="T34" fmla="*/ 4 w 64"/>
                <a:gd name="T35" fmla="*/ 26 h 26"/>
                <a:gd name="T36" fmla="*/ 4 w 64"/>
                <a:gd name="T37" fmla="*/ 26 h 26"/>
                <a:gd name="T38" fmla="*/ 12 w 64"/>
                <a:gd name="T39" fmla="*/ 24 h 26"/>
                <a:gd name="T40" fmla="*/ 18 w 64"/>
                <a:gd name="T41" fmla="*/ 22 h 26"/>
                <a:gd name="T42" fmla="*/ 18 w 64"/>
                <a:gd name="T43" fmla="*/ 22 h 26"/>
                <a:gd name="T44" fmla="*/ 38 w 64"/>
                <a:gd name="T45" fmla="*/ 22 h 26"/>
                <a:gd name="T46" fmla="*/ 38 w 64"/>
                <a:gd name="T47" fmla="*/ 22 h 26"/>
                <a:gd name="T48" fmla="*/ 46 w 64"/>
                <a:gd name="T49" fmla="*/ 20 h 26"/>
                <a:gd name="T50" fmla="*/ 56 w 64"/>
                <a:gd name="T51" fmla="*/ 16 h 26"/>
                <a:gd name="T52" fmla="*/ 60 w 64"/>
                <a:gd name="T53" fmla="*/ 12 h 26"/>
                <a:gd name="T54" fmla="*/ 64 w 64"/>
                <a:gd name="T55" fmla="*/ 8 h 26"/>
                <a:gd name="T56" fmla="*/ 64 w 64"/>
                <a:gd name="T57" fmla="*/ 4 h 26"/>
                <a:gd name="T58" fmla="*/ 64 w 64"/>
                <a:gd name="T59"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4" h="26">
                  <a:moveTo>
                    <a:pt x="64" y="0"/>
                  </a:moveTo>
                  <a:lnTo>
                    <a:pt x="64" y="0"/>
                  </a:lnTo>
                  <a:lnTo>
                    <a:pt x="56" y="2"/>
                  </a:lnTo>
                  <a:lnTo>
                    <a:pt x="50" y="2"/>
                  </a:lnTo>
                  <a:lnTo>
                    <a:pt x="50" y="2"/>
                  </a:lnTo>
                  <a:lnTo>
                    <a:pt x="30" y="0"/>
                  </a:lnTo>
                  <a:lnTo>
                    <a:pt x="30" y="0"/>
                  </a:lnTo>
                  <a:lnTo>
                    <a:pt x="24" y="0"/>
                  </a:lnTo>
                  <a:lnTo>
                    <a:pt x="24" y="0"/>
                  </a:lnTo>
                  <a:lnTo>
                    <a:pt x="14" y="0"/>
                  </a:lnTo>
                  <a:lnTo>
                    <a:pt x="14" y="0"/>
                  </a:lnTo>
                  <a:lnTo>
                    <a:pt x="8" y="6"/>
                  </a:lnTo>
                  <a:lnTo>
                    <a:pt x="2" y="12"/>
                  </a:lnTo>
                  <a:lnTo>
                    <a:pt x="0" y="20"/>
                  </a:lnTo>
                  <a:lnTo>
                    <a:pt x="0" y="24"/>
                  </a:lnTo>
                  <a:lnTo>
                    <a:pt x="2" y="26"/>
                  </a:lnTo>
                  <a:lnTo>
                    <a:pt x="2" y="26"/>
                  </a:lnTo>
                  <a:lnTo>
                    <a:pt x="4" y="26"/>
                  </a:lnTo>
                  <a:lnTo>
                    <a:pt x="4" y="26"/>
                  </a:lnTo>
                  <a:lnTo>
                    <a:pt x="12" y="24"/>
                  </a:lnTo>
                  <a:lnTo>
                    <a:pt x="18" y="22"/>
                  </a:lnTo>
                  <a:lnTo>
                    <a:pt x="18" y="22"/>
                  </a:lnTo>
                  <a:lnTo>
                    <a:pt x="38" y="22"/>
                  </a:lnTo>
                  <a:lnTo>
                    <a:pt x="38" y="22"/>
                  </a:lnTo>
                  <a:lnTo>
                    <a:pt x="46" y="20"/>
                  </a:lnTo>
                  <a:lnTo>
                    <a:pt x="56" y="16"/>
                  </a:lnTo>
                  <a:lnTo>
                    <a:pt x="60" y="12"/>
                  </a:lnTo>
                  <a:lnTo>
                    <a:pt x="64" y="8"/>
                  </a:lnTo>
                  <a:lnTo>
                    <a:pt x="64" y="4"/>
                  </a:lnTo>
                  <a:lnTo>
                    <a:pt x="64"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599" name="Freeform 103"/>
            <p:cNvSpPr>
              <a:spLocks/>
            </p:cNvSpPr>
            <p:nvPr/>
          </p:nvSpPr>
          <p:spPr bwMode="auto">
            <a:xfrm>
              <a:off x="2404" y="2486"/>
              <a:ext cx="64" cy="26"/>
            </a:xfrm>
            <a:custGeom>
              <a:avLst/>
              <a:gdLst>
                <a:gd name="T0" fmla="*/ 64 w 64"/>
                <a:gd name="T1" fmla="*/ 0 h 26"/>
                <a:gd name="T2" fmla="*/ 64 w 64"/>
                <a:gd name="T3" fmla="*/ 0 h 26"/>
                <a:gd name="T4" fmla="*/ 56 w 64"/>
                <a:gd name="T5" fmla="*/ 2 h 26"/>
                <a:gd name="T6" fmla="*/ 50 w 64"/>
                <a:gd name="T7" fmla="*/ 2 h 26"/>
                <a:gd name="T8" fmla="*/ 50 w 64"/>
                <a:gd name="T9" fmla="*/ 2 h 26"/>
                <a:gd name="T10" fmla="*/ 30 w 64"/>
                <a:gd name="T11" fmla="*/ 0 h 26"/>
                <a:gd name="T12" fmla="*/ 30 w 64"/>
                <a:gd name="T13" fmla="*/ 0 h 26"/>
                <a:gd name="T14" fmla="*/ 24 w 64"/>
                <a:gd name="T15" fmla="*/ 0 h 26"/>
                <a:gd name="T16" fmla="*/ 24 w 64"/>
                <a:gd name="T17" fmla="*/ 0 h 26"/>
                <a:gd name="T18" fmla="*/ 14 w 64"/>
                <a:gd name="T19" fmla="*/ 0 h 26"/>
                <a:gd name="T20" fmla="*/ 14 w 64"/>
                <a:gd name="T21" fmla="*/ 0 h 26"/>
                <a:gd name="T22" fmla="*/ 8 w 64"/>
                <a:gd name="T23" fmla="*/ 6 h 26"/>
                <a:gd name="T24" fmla="*/ 2 w 64"/>
                <a:gd name="T25" fmla="*/ 12 h 26"/>
                <a:gd name="T26" fmla="*/ 0 w 64"/>
                <a:gd name="T27" fmla="*/ 20 h 26"/>
                <a:gd name="T28" fmla="*/ 0 w 64"/>
                <a:gd name="T29" fmla="*/ 24 h 26"/>
                <a:gd name="T30" fmla="*/ 2 w 64"/>
                <a:gd name="T31" fmla="*/ 26 h 26"/>
                <a:gd name="T32" fmla="*/ 2 w 64"/>
                <a:gd name="T33" fmla="*/ 26 h 26"/>
                <a:gd name="T34" fmla="*/ 4 w 64"/>
                <a:gd name="T35" fmla="*/ 26 h 26"/>
                <a:gd name="T36" fmla="*/ 4 w 64"/>
                <a:gd name="T37" fmla="*/ 26 h 26"/>
                <a:gd name="T38" fmla="*/ 12 w 64"/>
                <a:gd name="T39" fmla="*/ 24 h 26"/>
                <a:gd name="T40" fmla="*/ 18 w 64"/>
                <a:gd name="T41" fmla="*/ 22 h 26"/>
                <a:gd name="T42" fmla="*/ 18 w 64"/>
                <a:gd name="T43" fmla="*/ 22 h 26"/>
                <a:gd name="T44" fmla="*/ 38 w 64"/>
                <a:gd name="T45" fmla="*/ 22 h 26"/>
                <a:gd name="T46" fmla="*/ 38 w 64"/>
                <a:gd name="T47" fmla="*/ 22 h 26"/>
                <a:gd name="T48" fmla="*/ 46 w 64"/>
                <a:gd name="T49" fmla="*/ 20 h 26"/>
                <a:gd name="T50" fmla="*/ 56 w 64"/>
                <a:gd name="T51" fmla="*/ 16 h 26"/>
                <a:gd name="T52" fmla="*/ 60 w 64"/>
                <a:gd name="T53" fmla="*/ 12 h 26"/>
                <a:gd name="T54" fmla="*/ 64 w 64"/>
                <a:gd name="T55" fmla="*/ 8 h 26"/>
                <a:gd name="T56" fmla="*/ 64 w 64"/>
                <a:gd name="T57" fmla="*/ 4 h 26"/>
                <a:gd name="T58" fmla="*/ 64 w 64"/>
                <a:gd name="T59"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4" h="26">
                  <a:moveTo>
                    <a:pt x="64" y="0"/>
                  </a:moveTo>
                  <a:lnTo>
                    <a:pt x="64" y="0"/>
                  </a:lnTo>
                  <a:lnTo>
                    <a:pt x="56" y="2"/>
                  </a:lnTo>
                  <a:lnTo>
                    <a:pt x="50" y="2"/>
                  </a:lnTo>
                  <a:lnTo>
                    <a:pt x="50" y="2"/>
                  </a:lnTo>
                  <a:lnTo>
                    <a:pt x="30" y="0"/>
                  </a:lnTo>
                  <a:lnTo>
                    <a:pt x="30" y="0"/>
                  </a:lnTo>
                  <a:lnTo>
                    <a:pt x="24" y="0"/>
                  </a:lnTo>
                  <a:lnTo>
                    <a:pt x="24" y="0"/>
                  </a:lnTo>
                  <a:lnTo>
                    <a:pt x="14" y="0"/>
                  </a:lnTo>
                  <a:lnTo>
                    <a:pt x="14" y="0"/>
                  </a:lnTo>
                  <a:lnTo>
                    <a:pt x="8" y="6"/>
                  </a:lnTo>
                  <a:lnTo>
                    <a:pt x="2" y="12"/>
                  </a:lnTo>
                  <a:lnTo>
                    <a:pt x="0" y="20"/>
                  </a:lnTo>
                  <a:lnTo>
                    <a:pt x="0" y="24"/>
                  </a:lnTo>
                  <a:lnTo>
                    <a:pt x="2" y="26"/>
                  </a:lnTo>
                  <a:lnTo>
                    <a:pt x="2" y="26"/>
                  </a:lnTo>
                  <a:lnTo>
                    <a:pt x="4" y="26"/>
                  </a:lnTo>
                  <a:lnTo>
                    <a:pt x="4" y="26"/>
                  </a:lnTo>
                  <a:lnTo>
                    <a:pt x="12" y="24"/>
                  </a:lnTo>
                  <a:lnTo>
                    <a:pt x="18" y="22"/>
                  </a:lnTo>
                  <a:lnTo>
                    <a:pt x="18" y="22"/>
                  </a:lnTo>
                  <a:lnTo>
                    <a:pt x="38" y="22"/>
                  </a:lnTo>
                  <a:lnTo>
                    <a:pt x="38" y="22"/>
                  </a:lnTo>
                  <a:lnTo>
                    <a:pt x="46" y="20"/>
                  </a:lnTo>
                  <a:lnTo>
                    <a:pt x="56" y="16"/>
                  </a:lnTo>
                  <a:lnTo>
                    <a:pt x="60" y="12"/>
                  </a:lnTo>
                  <a:lnTo>
                    <a:pt x="64" y="8"/>
                  </a:lnTo>
                  <a:lnTo>
                    <a:pt x="64" y="4"/>
                  </a:lnTo>
                  <a:lnTo>
                    <a:pt x="6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600" name="Freeform 104"/>
            <p:cNvSpPr>
              <a:spLocks/>
            </p:cNvSpPr>
            <p:nvPr/>
          </p:nvSpPr>
          <p:spPr bwMode="auto">
            <a:xfrm>
              <a:off x="2366" y="2512"/>
              <a:ext cx="62" cy="96"/>
            </a:xfrm>
            <a:custGeom>
              <a:avLst/>
              <a:gdLst>
                <a:gd name="T0" fmla="*/ 26 w 62"/>
                <a:gd name="T1" fmla="*/ 0 h 96"/>
                <a:gd name="T2" fmla="*/ 24 w 62"/>
                <a:gd name="T3" fmla="*/ 0 h 96"/>
                <a:gd name="T4" fmla="*/ 18 w 62"/>
                <a:gd name="T5" fmla="*/ 6 h 96"/>
                <a:gd name="T6" fmla="*/ 16 w 62"/>
                <a:gd name="T7" fmla="*/ 12 h 96"/>
                <a:gd name="T8" fmla="*/ 2 w 62"/>
                <a:gd name="T9" fmla="*/ 34 h 96"/>
                <a:gd name="T10" fmla="*/ 0 w 62"/>
                <a:gd name="T11" fmla="*/ 40 h 96"/>
                <a:gd name="T12" fmla="*/ 2 w 62"/>
                <a:gd name="T13" fmla="*/ 50 h 96"/>
                <a:gd name="T14" fmla="*/ 6 w 62"/>
                <a:gd name="T15" fmla="*/ 56 h 96"/>
                <a:gd name="T16" fmla="*/ 10 w 62"/>
                <a:gd name="T17" fmla="*/ 72 h 96"/>
                <a:gd name="T18" fmla="*/ 6 w 62"/>
                <a:gd name="T19" fmla="*/ 88 h 96"/>
                <a:gd name="T20" fmla="*/ 8 w 62"/>
                <a:gd name="T21" fmla="*/ 94 h 96"/>
                <a:gd name="T22" fmla="*/ 12 w 62"/>
                <a:gd name="T23" fmla="*/ 96 h 96"/>
                <a:gd name="T24" fmla="*/ 18 w 62"/>
                <a:gd name="T25" fmla="*/ 94 h 96"/>
                <a:gd name="T26" fmla="*/ 26 w 62"/>
                <a:gd name="T27" fmla="*/ 86 h 96"/>
                <a:gd name="T28" fmla="*/ 30 w 62"/>
                <a:gd name="T29" fmla="*/ 76 h 96"/>
                <a:gd name="T30" fmla="*/ 30 w 62"/>
                <a:gd name="T31" fmla="*/ 60 h 96"/>
                <a:gd name="T32" fmla="*/ 26 w 62"/>
                <a:gd name="T33" fmla="*/ 44 h 96"/>
                <a:gd name="T34" fmla="*/ 36 w 62"/>
                <a:gd name="T35" fmla="*/ 42 h 96"/>
                <a:gd name="T36" fmla="*/ 36 w 62"/>
                <a:gd name="T37" fmla="*/ 42 h 96"/>
                <a:gd name="T38" fmla="*/ 38 w 62"/>
                <a:gd name="T39" fmla="*/ 50 h 96"/>
                <a:gd name="T40" fmla="*/ 40 w 62"/>
                <a:gd name="T41" fmla="*/ 62 h 96"/>
                <a:gd name="T42" fmla="*/ 44 w 62"/>
                <a:gd name="T43" fmla="*/ 70 h 96"/>
                <a:gd name="T44" fmla="*/ 50 w 62"/>
                <a:gd name="T45" fmla="*/ 72 h 96"/>
                <a:gd name="T46" fmla="*/ 56 w 62"/>
                <a:gd name="T47" fmla="*/ 72 h 96"/>
                <a:gd name="T48" fmla="*/ 60 w 62"/>
                <a:gd name="T49" fmla="*/ 68 h 96"/>
                <a:gd name="T50" fmla="*/ 60 w 62"/>
                <a:gd name="T51" fmla="*/ 58 h 96"/>
                <a:gd name="T52" fmla="*/ 56 w 62"/>
                <a:gd name="T53" fmla="*/ 50 h 96"/>
                <a:gd name="T54" fmla="*/ 48 w 62"/>
                <a:gd name="T55" fmla="*/ 36 h 96"/>
                <a:gd name="T56" fmla="*/ 48 w 62"/>
                <a:gd name="T57" fmla="*/ 30 h 96"/>
                <a:gd name="T58" fmla="*/ 54 w 62"/>
                <a:gd name="T59" fmla="*/ 22 h 96"/>
                <a:gd name="T60" fmla="*/ 60 w 62"/>
                <a:gd name="T61" fmla="*/ 18 h 96"/>
                <a:gd name="T62" fmla="*/ 60 w 62"/>
                <a:gd name="T63" fmla="*/ 12 h 96"/>
                <a:gd name="T64" fmla="*/ 54 w 62"/>
                <a:gd name="T65" fmla="*/ 10 h 96"/>
                <a:gd name="T66" fmla="*/ 48 w 62"/>
                <a:gd name="T67" fmla="*/ 12 h 96"/>
                <a:gd name="T68" fmla="*/ 44 w 62"/>
                <a:gd name="T69" fmla="*/ 14 h 96"/>
                <a:gd name="T70" fmla="*/ 38 w 62"/>
                <a:gd name="T71" fmla="*/ 18 h 96"/>
                <a:gd name="T72" fmla="*/ 36 w 62"/>
                <a:gd name="T73" fmla="*/ 18 h 96"/>
                <a:gd name="T74" fmla="*/ 32 w 62"/>
                <a:gd name="T75" fmla="*/ 14 h 96"/>
                <a:gd name="T76" fmla="*/ 30 w 62"/>
                <a:gd name="T77" fmla="*/ 2 h 96"/>
                <a:gd name="T78" fmla="*/ 28 w 62"/>
                <a:gd name="T79"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2" h="96">
                  <a:moveTo>
                    <a:pt x="26" y="0"/>
                  </a:moveTo>
                  <a:lnTo>
                    <a:pt x="26" y="0"/>
                  </a:lnTo>
                  <a:lnTo>
                    <a:pt x="24" y="0"/>
                  </a:lnTo>
                  <a:lnTo>
                    <a:pt x="24" y="0"/>
                  </a:lnTo>
                  <a:lnTo>
                    <a:pt x="20" y="2"/>
                  </a:lnTo>
                  <a:lnTo>
                    <a:pt x="18" y="6"/>
                  </a:lnTo>
                  <a:lnTo>
                    <a:pt x="16" y="12"/>
                  </a:lnTo>
                  <a:lnTo>
                    <a:pt x="16" y="12"/>
                  </a:lnTo>
                  <a:lnTo>
                    <a:pt x="10" y="24"/>
                  </a:lnTo>
                  <a:lnTo>
                    <a:pt x="2" y="34"/>
                  </a:lnTo>
                  <a:lnTo>
                    <a:pt x="2" y="34"/>
                  </a:lnTo>
                  <a:lnTo>
                    <a:pt x="0" y="40"/>
                  </a:lnTo>
                  <a:lnTo>
                    <a:pt x="0" y="46"/>
                  </a:lnTo>
                  <a:lnTo>
                    <a:pt x="2" y="50"/>
                  </a:lnTo>
                  <a:lnTo>
                    <a:pt x="6" y="56"/>
                  </a:lnTo>
                  <a:lnTo>
                    <a:pt x="6" y="56"/>
                  </a:lnTo>
                  <a:lnTo>
                    <a:pt x="10" y="64"/>
                  </a:lnTo>
                  <a:lnTo>
                    <a:pt x="10" y="72"/>
                  </a:lnTo>
                  <a:lnTo>
                    <a:pt x="8" y="80"/>
                  </a:lnTo>
                  <a:lnTo>
                    <a:pt x="6" y="88"/>
                  </a:lnTo>
                  <a:lnTo>
                    <a:pt x="6" y="88"/>
                  </a:lnTo>
                  <a:lnTo>
                    <a:pt x="8" y="94"/>
                  </a:lnTo>
                  <a:lnTo>
                    <a:pt x="12" y="96"/>
                  </a:lnTo>
                  <a:lnTo>
                    <a:pt x="12" y="96"/>
                  </a:lnTo>
                  <a:lnTo>
                    <a:pt x="18" y="94"/>
                  </a:lnTo>
                  <a:lnTo>
                    <a:pt x="18" y="94"/>
                  </a:lnTo>
                  <a:lnTo>
                    <a:pt x="22" y="90"/>
                  </a:lnTo>
                  <a:lnTo>
                    <a:pt x="26" y="86"/>
                  </a:lnTo>
                  <a:lnTo>
                    <a:pt x="30" y="76"/>
                  </a:lnTo>
                  <a:lnTo>
                    <a:pt x="30" y="76"/>
                  </a:lnTo>
                  <a:lnTo>
                    <a:pt x="32" y="68"/>
                  </a:lnTo>
                  <a:lnTo>
                    <a:pt x="30" y="60"/>
                  </a:lnTo>
                  <a:lnTo>
                    <a:pt x="26" y="52"/>
                  </a:lnTo>
                  <a:lnTo>
                    <a:pt x="26" y="44"/>
                  </a:lnTo>
                  <a:lnTo>
                    <a:pt x="26" y="44"/>
                  </a:lnTo>
                  <a:lnTo>
                    <a:pt x="36" y="42"/>
                  </a:lnTo>
                  <a:lnTo>
                    <a:pt x="36" y="42"/>
                  </a:lnTo>
                  <a:lnTo>
                    <a:pt x="36" y="42"/>
                  </a:lnTo>
                  <a:lnTo>
                    <a:pt x="38" y="44"/>
                  </a:lnTo>
                  <a:lnTo>
                    <a:pt x="38" y="50"/>
                  </a:lnTo>
                  <a:lnTo>
                    <a:pt x="38" y="50"/>
                  </a:lnTo>
                  <a:lnTo>
                    <a:pt x="40" y="62"/>
                  </a:lnTo>
                  <a:lnTo>
                    <a:pt x="44" y="70"/>
                  </a:lnTo>
                  <a:lnTo>
                    <a:pt x="44" y="70"/>
                  </a:lnTo>
                  <a:lnTo>
                    <a:pt x="48" y="72"/>
                  </a:lnTo>
                  <a:lnTo>
                    <a:pt x="50" y="72"/>
                  </a:lnTo>
                  <a:lnTo>
                    <a:pt x="50" y="72"/>
                  </a:lnTo>
                  <a:lnTo>
                    <a:pt x="56" y="72"/>
                  </a:lnTo>
                  <a:lnTo>
                    <a:pt x="60" y="68"/>
                  </a:lnTo>
                  <a:lnTo>
                    <a:pt x="60" y="68"/>
                  </a:lnTo>
                  <a:lnTo>
                    <a:pt x="62" y="64"/>
                  </a:lnTo>
                  <a:lnTo>
                    <a:pt x="60" y="58"/>
                  </a:lnTo>
                  <a:lnTo>
                    <a:pt x="56" y="50"/>
                  </a:lnTo>
                  <a:lnTo>
                    <a:pt x="56" y="50"/>
                  </a:lnTo>
                  <a:lnTo>
                    <a:pt x="52" y="42"/>
                  </a:lnTo>
                  <a:lnTo>
                    <a:pt x="48" y="36"/>
                  </a:lnTo>
                  <a:lnTo>
                    <a:pt x="46" y="34"/>
                  </a:lnTo>
                  <a:lnTo>
                    <a:pt x="48" y="30"/>
                  </a:lnTo>
                  <a:lnTo>
                    <a:pt x="50" y="26"/>
                  </a:lnTo>
                  <a:lnTo>
                    <a:pt x="54" y="22"/>
                  </a:lnTo>
                  <a:lnTo>
                    <a:pt x="54" y="22"/>
                  </a:lnTo>
                  <a:lnTo>
                    <a:pt x="60" y="18"/>
                  </a:lnTo>
                  <a:lnTo>
                    <a:pt x="62" y="16"/>
                  </a:lnTo>
                  <a:lnTo>
                    <a:pt x="60" y="12"/>
                  </a:lnTo>
                  <a:lnTo>
                    <a:pt x="60" y="12"/>
                  </a:lnTo>
                  <a:lnTo>
                    <a:pt x="54" y="10"/>
                  </a:lnTo>
                  <a:lnTo>
                    <a:pt x="54" y="10"/>
                  </a:lnTo>
                  <a:lnTo>
                    <a:pt x="48" y="12"/>
                  </a:lnTo>
                  <a:lnTo>
                    <a:pt x="44" y="14"/>
                  </a:lnTo>
                  <a:lnTo>
                    <a:pt x="44" y="14"/>
                  </a:lnTo>
                  <a:lnTo>
                    <a:pt x="40" y="18"/>
                  </a:lnTo>
                  <a:lnTo>
                    <a:pt x="38" y="18"/>
                  </a:lnTo>
                  <a:lnTo>
                    <a:pt x="38" y="18"/>
                  </a:lnTo>
                  <a:lnTo>
                    <a:pt x="36" y="18"/>
                  </a:lnTo>
                  <a:lnTo>
                    <a:pt x="32" y="14"/>
                  </a:lnTo>
                  <a:lnTo>
                    <a:pt x="32" y="14"/>
                  </a:lnTo>
                  <a:lnTo>
                    <a:pt x="32" y="6"/>
                  </a:lnTo>
                  <a:lnTo>
                    <a:pt x="30" y="2"/>
                  </a:lnTo>
                  <a:lnTo>
                    <a:pt x="28" y="0"/>
                  </a:lnTo>
                  <a:lnTo>
                    <a:pt x="28" y="0"/>
                  </a:lnTo>
                  <a:lnTo>
                    <a:pt x="26"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601" name="Freeform 105"/>
            <p:cNvSpPr>
              <a:spLocks/>
            </p:cNvSpPr>
            <p:nvPr/>
          </p:nvSpPr>
          <p:spPr bwMode="auto">
            <a:xfrm>
              <a:off x="2366" y="2512"/>
              <a:ext cx="62" cy="96"/>
            </a:xfrm>
            <a:custGeom>
              <a:avLst/>
              <a:gdLst>
                <a:gd name="T0" fmla="*/ 26 w 62"/>
                <a:gd name="T1" fmla="*/ 0 h 96"/>
                <a:gd name="T2" fmla="*/ 24 w 62"/>
                <a:gd name="T3" fmla="*/ 0 h 96"/>
                <a:gd name="T4" fmla="*/ 18 w 62"/>
                <a:gd name="T5" fmla="*/ 6 h 96"/>
                <a:gd name="T6" fmla="*/ 16 w 62"/>
                <a:gd name="T7" fmla="*/ 12 h 96"/>
                <a:gd name="T8" fmla="*/ 2 w 62"/>
                <a:gd name="T9" fmla="*/ 34 h 96"/>
                <a:gd name="T10" fmla="*/ 0 w 62"/>
                <a:gd name="T11" fmla="*/ 40 h 96"/>
                <a:gd name="T12" fmla="*/ 2 w 62"/>
                <a:gd name="T13" fmla="*/ 50 h 96"/>
                <a:gd name="T14" fmla="*/ 6 w 62"/>
                <a:gd name="T15" fmla="*/ 56 h 96"/>
                <a:gd name="T16" fmla="*/ 10 w 62"/>
                <a:gd name="T17" fmla="*/ 72 h 96"/>
                <a:gd name="T18" fmla="*/ 6 w 62"/>
                <a:gd name="T19" fmla="*/ 88 h 96"/>
                <a:gd name="T20" fmla="*/ 8 w 62"/>
                <a:gd name="T21" fmla="*/ 94 h 96"/>
                <a:gd name="T22" fmla="*/ 12 w 62"/>
                <a:gd name="T23" fmla="*/ 96 h 96"/>
                <a:gd name="T24" fmla="*/ 18 w 62"/>
                <a:gd name="T25" fmla="*/ 94 h 96"/>
                <a:gd name="T26" fmla="*/ 26 w 62"/>
                <a:gd name="T27" fmla="*/ 86 h 96"/>
                <a:gd name="T28" fmla="*/ 30 w 62"/>
                <a:gd name="T29" fmla="*/ 76 h 96"/>
                <a:gd name="T30" fmla="*/ 30 w 62"/>
                <a:gd name="T31" fmla="*/ 60 h 96"/>
                <a:gd name="T32" fmla="*/ 26 w 62"/>
                <a:gd name="T33" fmla="*/ 44 h 96"/>
                <a:gd name="T34" fmla="*/ 36 w 62"/>
                <a:gd name="T35" fmla="*/ 42 h 96"/>
                <a:gd name="T36" fmla="*/ 36 w 62"/>
                <a:gd name="T37" fmla="*/ 42 h 96"/>
                <a:gd name="T38" fmla="*/ 38 w 62"/>
                <a:gd name="T39" fmla="*/ 50 h 96"/>
                <a:gd name="T40" fmla="*/ 40 w 62"/>
                <a:gd name="T41" fmla="*/ 62 h 96"/>
                <a:gd name="T42" fmla="*/ 44 w 62"/>
                <a:gd name="T43" fmla="*/ 70 h 96"/>
                <a:gd name="T44" fmla="*/ 50 w 62"/>
                <a:gd name="T45" fmla="*/ 72 h 96"/>
                <a:gd name="T46" fmla="*/ 56 w 62"/>
                <a:gd name="T47" fmla="*/ 72 h 96"/>
                <a:gd name="T48" fmla="*/ 60 w 62"/>
                <a:gd name="T49" fmla="*/ 68 h 96"/>
                <a:gd name="T50" fmla="*/ 60 w 62"/>
                <a:gd name="T51" fmla="*/ 58 h 96"/>
                <a:gd name="T52" fmla="*/ 56 w 62"/>
                <a:gd name="T53" fmla="*/ 50 h 96"/>
                <a:gd name="T54" fmla="*/ 48 w 62"/>
                <a:gd name="T55" fmla="*/ 36 h 96"/>
                <a:gd name="T56" fmla="*/ 48 w 62"/>
                <a:gd name="T57" fmla="*/ 30 h 96"/>
                <a:gd name="T58" fmla="*/ 54 w 62"/>
                <a:gd name="T59" fmla="*/ 22 h 96"/>
                <a:gd name="T60" fmla="*/ 60 w 62"/>
                <a:gd name="T61" fmla="*/ 18 h 96"/>
                <a:gd name="T62" fmla="*/ 60 w 62"/>
                <a:gd name="T63" fmla="*/ 12 h 96"/>
                <a:gd name="T64" fmla="*/ 54 w 62"/>
                <a:gd name="T65" fmla="*/ 10 h 96"/>
                <a:gd name="T66" fmla="*/ 48 w 62"/>
                <a:gd name="T67" fmla="*/ 12 h 96"/>
                <a:gd name="T68" fmla="*/ 44 w 62"/>
                <a:gd name="T69" fmla="*/ 14 h 96"/>
                <a:gd name="T70" fmla="*/ 38 w 62"/>
                <a:gd name="T71" fmla="*/ 18 h 96"/>
                <a:gd name="T72" fmla="*/ 36 w 62"/>
                <a:gd name="T73" fmla="*/ 18 h 96"/>
                <a:gd name="T74" fmla="*/ 32 w 62"/>
                <a:gd name="T75" fmla="*/ 14 h 96"/>
                <a:gd name="T76" fmla="*/ 30 w 62"/>
                <a:gd name="T77" fmla="*/ 2 h 96"/>
                <a:gd name="T78" fmla="*/ 28 w 62"/>
                <a:gd name="T79"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2" h="96">
                  <a:moveTo>
                    <a:pt x="26" y="0"/>
                  </a:moveTo>
                  <a:lnTo>
                    <a:pt x="26" y="0"/>
                  </a:lnTo>
                  <a:lnTo>
                    <a:pt x="24" y="0"/>
                  </a:lnTo>
                  <a:lnTo>
                    <a:pt x="24" y="0"/>
                  </a:lnTo>
                  <a:lnTo>
                    <a:pt x="20" y="2"/>
                  </a:lnTo>
                  <a:lnTo>
                    <a:pt x="18" y="6"/>
                  </a:lnTo>
                  <a:lnTo>
                    <a:pt x="16" y="12"/>
                  </a:lnTo>
                  <a:lnTo>
                    <a:pt x="16" y="12"/>
                  </a:lnTo>
                  <a:lnTo>
                    <a:pt x="10" y="24"/>
                  </a:lnTo>
                  <a:lnTo>
                    <a:pt x="2" y="34"/>
                  </a:lnTo>
                  <a:lnTo>
                    <a:pt x="2" y="34"/>
                  </a:lnTo>
                  <a:lnTo>
                    <a:pt x="0" y="40"/>
                  </a:lnTo>
                  <a:lnTo>
                    <a:pt x="0" y="46"/>
                  </a:lnTo>
                  <a:lnTo>
                    <a:pt x="2" y="50"/>
                  </a:lnTo>
                  <a:lnTo>
                    <a:pt x="6" y="56"/>
                  </a:lnTo>
                  <a:lnTo>
                    <a:pt x="6" y="56"/>
                  </a:lnTo>
                  <a:lnTo>
                    <a:pt x="10" y="64"/>
                  </a:lnTo>
                  <a:lnTo>
                    <a:pt x="10" y="72"/>
                  </a:lnTo>
                  <a:lnTo>
                    <a:pt x="8" y="80"/>
                  </a:lnTo>
                  <a:lnTo>
                    <a:pt x="6" y="88"/>
                  </a:lnTo>
                  <a:lnTo>
                    <a:pt x="6" y="88"/>
                  </a:lnTo>
                  <a:lnTo>
                    <a:pt x="8" y="94"/>
                  </a:lnTo>
                  <a:lnTo>
                    <a:pt x="12" y="96"/>
                  </a:lnTo>
                  <a:lnTo>
                    <a:pt x="12" y="96"/>
                  </a:lnTo>
                  <a:lnTo>
                    <a:pt x="18" y="94"/>
                  </a:lnTo>
                  <a:lnTo>
                    <a:pt x="18" y="94"/>
                  </a:lnTo>
                  <a:lnTo>
                    <a:pt x="22" y="90"/>
                  </a:lnTo>
                  <a:lnTo>
                    <a:pt x="26" y="86"/>
                  </a:lnTo>
                  <a:lnTo>
                    <a:pt x="30" y="76"/>
                  </a:lnTo>
                  <a:lnTo>
                    <a:pt x="30" y="76"/>
                  </a:lnTo>
                  <a:lnTo>
                    <a:pt x="32" y="68"/>
                  </a:lnTo>
                  <a:lnTo>
                    <a:pt x="30" y="60"/>
                  </a:lnTo>
                  <a:lnTo>
                    <a:pt x="26" y="52"/>
                  </a:lnTo>
                  <a:lnTo>
                    <a:pt x="26" y="44"/>
                  </a:lnTo>
                  <a:lnTo>
                    <a:pt x="26" y="44"/>
                  </a:lnTo>
                  <a:lnTo>
                    <a:pt x="36" y="42"/>
                  </a:lnTo>
                  <a:lnTo>
                    <a:pt x="36" y="42"/>
                  </a:lnTo>
                  <a:lnTo>
                    <a:pt x="36" y="42"/>
                  </a:lnTo>
                  <a:lnTo>
                    <a:pt x="38" y="44"/>
                  </a:lnTo>
                  <a:lnTo>
                    <a:pt x="38" y="50"/>
                  </a:lnTo>
                  <a:lnTo>
                    <a:pt x="38" y="50"/>
                  </a:lnTo>
                  <a:lnTo>
                    <a:pt x="40" y="62"/>
                  </a:lnTo>
                  <a:lnTo>
                    <a:pt x="44" y="70"/>
                  </a:lnTo>
                  <a:lnTo>
                    <a:pt x="44" y="70"/>
                  </a:lnTo>
                  <a:lnTo>
                    <a:pt x="48" y="72"/>
                  </a:lnTo>
                  <a:lnTo>
                    <a:pt x="50" y="72"/>
                  </a:lnTo>
                  <a:lnTo>
                    <a:pt x="50" y="72"/>
                  </a:lnTo>
                  <a:lnTo>
                    <a:pt x="56" y="72"/>
                  </a:lnTo>
                  <a:lnTo>
                    <a:pt x="60" y="68"/>
                  </a:lnTo>
                  <a:lnTo>
                    <a:pt x="60" y="68"/>
                  </a:lnTo>
                  <a:lnTo>
                    <a:pt x="62" y="64"/>
                  </a:lnTo>
                  <a:lnTo>
                    <a:pt x="60" y="58"/>
                  </a:lnTo>
                  <a:lnTo>
                    <a:pt x="56" y="50"/>
                  </a:lnTo>
                  <a:lnTo>
                    <a:pt x="56" y="50"/>
                  </a:lnTo>
                  <a:lnTo>
                    <a:pt x="52" y="42"/>
                  </a:lnTo>
                  <a:lnTo>
                    <a:pt x="48" y="36"/>
                  </a:lnTo>
                  <a:lnTo>
                    <a:pt x="46" y="34"/>
                  </a:lnTo>
                  <a:lnTo>
                    <a:pt x="48" y="30"/>
                  </a:lnTo>
                  <a:lnTo>
                    <a:pt x="50" y="26"/>
                  </a:lnTo>
                  <a:lnTo>
                    <a:pt x="54" y="22"/>
                  </a:lnTo>
                  <a:lnTo>
                    <a:pt x="54" y="22"/>
                  </a:lnTo>
                  <a:lnTo>
                    <a:pt x="60" y="18"/>
                  </a:lnTo>
                  <a:lnTo>
                    <a:pt x="62" y="16"/>
                  </a:lnTo>
                  <a:lnTo>
                    <a:pt x="60" y="12"/>
                  </a:lnTo>
                  <a:lnTo>
                    <a:pt x="60" y="12"/>
                  </a:lnTo>
                  <a:lnTo>
                    <a:pt x="54" y="10"/>
                  </a:lnTo>
                  <a:lnTo>
                    <a:pt x="54" y="10"/>
                  </a:lnTo>
                  <a:lnTo>
                    <a:pt x="48" y="12"/>
                  </a:lnTo>
                  <a:lnTo>
                    <a:pt x="44" y="14"/>
                  </a:lnTo>
                  <a:lnTo>
                    <a:pt x="44" y="14"/>
                  </a:lnTo>
                  <a:lnTo>
                    <a:pt x="40" y="18"/>
                  </a:lnTo>
                  <a:lnTo>
                    <a:pt x="38" y="18"/>
                  </a:lnTo>
                  <a:lnTo>
                    <a:pt x="38" y="18"/>
                  </a:lnTo>
                  <a:lnTo>
                    <a:pt x="36" y="18"/>
                  </a:lnTo>
                  <a:lnTo>
                    <a:pt x="32" y="14"/>
                  </a:lnTo>
                  <a:lnTo>
                    <a:pt x="32" y="14"/>
                  </a:lnTo>
                  <a:lnTo>
                    <a:pt x="32" y="6"/>
                  </a:lnTo>
                  <a:lnTo>
                    <a:pt x="30" y="2"/>
                  </a:lnTo>
                  <a:lnTo>
                    <a:pt x="28" y="0"/>
                  </a:lnTo>
                  <a:lnTo>
                    <a:pt x="28" y="0"/>
                  </a:lnTo>
                  <a:lnTo>
                    <a:pt x="2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602" name="Freeform 106"/>
            <p:cNvSpPr>
              <a:spLocks/>
            </p:cNvSpPr>
            <p:nvPr/>
          </p:nvSpPr>
          <p:spPr bwMode="auto">
            <a:xfrm>
              <a:off x="2186" y="2600"/>
              <a:ext cx="142" cy="50"/>
            </a:xfrm>
            <a:custGeom>
              <a:avLst/>
              <a:gdLst>
                <a:gd name="T0" fmla="*/ 8 w 142"/>
                <a:gd name="T1" fmla="*/ 0 h 50"/>
                <a:gd name="T2" fmla="*/ 8 w 142"/>
                <a:gd name="T3" fmla="*/ 0 h 50"/>
                <a:gd name="T4" fmla="*/ 6 w 142"/>
                <a:gd name="T5" fmla="*/ 0 h 50"/>
                <a:gd name="T6" fmla="*/ 6 w 142"/>
                <a:gd name="T7" fmla="*/ 0 h 50"/>
                <a:gd name="T8" fmla="*/ 0 w 142"/>
                <a:gd name="T9" fmla="*/ 4 h 50"/>
                <a:gd name="T10" fmla="*/ 0 w 142"/>
                <a:gd name="T11" fmla="*/ 8 h 50"/>
                <a:gd name="T12" fmla="*/ 2 w 142"/>
                <a:gd name="T13" fmla="*/ 12 h 50"/>
                <a:gd name="T14" fmla="*/ 6 w 142"/>
                <a:gd name="T15" fmla="*/ 18 h 50"/>
                <a:gd name="T16" fmla="*/ 16 w 142"/>
                <a:gd name="T17" fmla="*/ 26 h 50"/>
                <a:gd name="T18" fmla="*/ 24 w 142"/>
                <a:gd name="T19" fmla="*/ 32 h 50"/>
                <a:gd name="T20" fmla="*/ 24 w 142"/>
                <a:gd name="T21" fmla="*/ 32 h 50"/>
                <a:gd name="T22" fmla="*/ 32 w 142"/>
                <a:gd name="T23" fmla="*/ 36 h 50"/>
                <a:gd name="T24" fmla="*/ 42 w 142"/>
                <a:gd name="T25" fmla="*/ 38 h 50"/>
                <a:gd name="T26" fmla="*/ 62 w 142"/>
                <a:gd name="T27" fmla="*/ 40 h 50"/>
                <a:gd name="T28" fmla="*/ 62 w 142"/>
                <a:gd name="T29" fmla="*/ 40 h 50"/>
                <a:gd name="T30" fmla="*/ 100 w 142"/>
                <a:gd name="T31" fmla="*/ 46 h 50"/>
                <a:gd name="T32" fmla="*/ 100 w 142"/>
                <a:gd name="T33" fmla="*/ 46 h 50"/>
                <a:gd name="T34" fmla="*/ 112 w 142"/>
                <a:gd name="T35" fmla="*/ 48 h 50"/>
                <a:gd name="T36" fmla="*/ 126 w 142"/>
                <a:gd name="T37" fmla="*/ 50 h 50"/>
                <a:gd name="T38" fmla="*/ 126 w 142"/>
                <a:gd name="T39" fmla="*/ 50 h 50"/>
                <a:gd name="T40" fmla="*/ 134 w 142"/>
                <a:gd name="T41" fmla="*/ 50 h 50"/>
                <a:gd name="T42" fmla="*/ 142 w 142"/>
                <a:gd name="T43" fmla="*/ 46 h 50"/>
                <a:gd name="T44" fmla="*/ 142 w 142"/>
                <a:gd name="T45" fmla="*/ 46 h 50"/>
                <a:gd name="T46" fmla="*/ 140 w 142"/>
                <a:gd name="T47" fmla="*/ 44 h 50"/>
                <a:gd name="T48" fmla="*/ 142 w 142"/>
                <a:gd name="T49" fmla="*/ 44 h 50"/>
                <a:gd name="T50" fmla="*/ 142 w 142"/>
                <a:gd name="T51" fmla="*/ 44 h 50"/>
                <a:gd name="T52" fmla="*/ 124 w 142"/>
                <a:gd name="T53" fmla="*/ 38 h 50"/>
                <a:gd name="T54" fmla="*/ 116 w 142"/>
                <a:gd name="T55" fmla="*/ 36 h 50"/>
                <a:gd name="T56" fmla="*/ 110 w 142"/>
                <a:gd name="T57" fmla="*/ 32 h 50"/>
                <a:gd name="T58" fmla="*/ 110 w 142"/>
                <a:gd name="T59" fmla="*/ 32 h 50"/>
                <a:gd name="T60" fmla="*/ 104 w 142"/>
                <a:gd name="T61" fmla="*/ 26 h 50"/>
                <a:gd name="T62" fmla="*/ 100 w 142"/>
                <a:gd name="T63" fmla="*/ 20 h 50"/>
                <a:gd name="T64" fmla="*/ 100 w 142"/>
                <a:gd name="T65" fmla="*/ 20 h 50"/>
                <a:gd name="T66" fmla="*/ 92 w 142"/>
                <a:gd name="T67" fmla="*/ 14 h 50"/>
                <a:gd name="T68" fmla="*/ 82 w 142"/>
                <a:gd name="T69" fmla="*/ 12 h 50"/>
                <a:gd name="T70" fmla="*/ 82 w 142"/>
                <a:gd name="T71" fmla="*/ 12 h 50"/>
                <a:gd name="T72" fmla="*/ 78 w 142"/>
                <a:gd name="T73" fmla="*/ 10 h 50"/>
                <a:gd name="T74" fmla="*/ 78 w 142"/>
                <a:gd name="T75" fmla="*/ 10 h 50"/>
                <a:gd name="T76" fmla="*/ 72 w 142"/>
                <a:gd name="T77" fmla="*/ 12 h 50"/>
                <a:gd name="T78" fmla="*/ 68 w 142"/>
                <a:gd name="T79" fmla="*/ 16 h 50"/>
                <a:gd name="T80" fmla="*/ 68 w 142"/>
                <a:gd name="T81" fmla="*/ 16 h 50"/>
                <a:gd name="T82" fmla="*/ 60 w 142"/>
                <a:gd name="T83" fmla="*/ 20 h 50"/>
                <a:gd name="T84" fmla="*/ 52 w 142"/>
                <a:gd name="T85" fmla="*/ 22 h 50"/>
                <a:gd name="T86" fmla="*/ 52 w 142"/>
                <a:gd name="T87" fmla="*/ 22 h 50"/>
                <a:gd name="T88" fmla="*/ 48 w 142"/>
                <a:gd name="T89" fmla="*/ 20 h 50"/>
                <a:gd name="T90" fmla="*/ 48 w 142"/>
                <a:gd name="T91" fmla="*/ 20 h 50"/>
                <a:gd name="T92" fmla="*/ 44 w 142"/>
                <a:gd name="T93" fmla="*/ 18 h 50"/>
                <a:gd name="T94" fmla="*/ 42 w 142"/>
                <a:gd name="T95" fmla="*/ 16 h 50"/>
                <a:gd name="T96" fmla="*/ 38 w 142"/>
                <a:gd name="T97" fmla="*/ 12 h 50"/>
                <a:gd name="T98" fmla="*/ 38 w 142"/>
                <a:gd name="T99" fmla="*/ 12 h 50"/>
                <a:gd name="T100" fmla="*/ 32 w 142"/>
                <a:gd name="T101" fmla="*/ 8 h 50"/>
                <a:gd name="T102" fmla="*/ 24 w 142"/>
                <a:gd name="T103" fmla="*/ 4 h 50"/>
                <a:gd name="T104" fmla="*/ 24 w 142"/>
                <a:gd name="T105" fmla="*/ 4 h 50"/>
                <a:gd name="T106" fmla="*/ 16 w 142"/>
                <a:gd name="T107" fmla="*/ 2 h 50"/>
                <a:gd name="T108" fmla="*/ 8 w 142"/>
                <a:gd name="T109"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42" h="50">
                  <a:moveTo>
                    <a:pt x="8" y="0"/>
                  </a:moveTo>
                  <a:lnTo>
                    <a:pt x="8" y="0"/>
                  </a:lnTo>
                  <a:lnTo>
                    <a:pt x="6" y="0"/>
                  </a:lnTo>
                  <a:lnTo>
                    <a:pt x="6" y="0"/>
                  </a:lnTo>
                  <a:lnTo>
                    <a:pt x="0" y="4"/>
                  </a:lnTo>
                  <a:lnTo>
                    <a:pt x="0" y="8"/>
                  </a:lnTo>
                  <a:lnTo>
                    <a:pt x="2" y="12"/>
                  </a:lnTo>
                  <a:lnTo>
                    <a:pt x="6" y="18"/>
                  </a:lnTo>
                  <a:lnTo>
                    <a:pt x="16" y="26"/>
                  </a:lnTo>
                  <a:lnTo>
                    <a:pt x="24" y="32"/>
                  </a:lnTo>
                  <a:lnTo>
                    <a:pt x="24" y="32"/>
                  </a:lnTo>
                  <a:lnTo>
                    <a:pt x="32" y="36"/>
                  </a:lnTo>
                  <a:lnTo>
                    <a:pt x="42" y="38"/>
                  </a:lnTo>
                  <a:lnTo>
                    <a:pt x="62" y="40"/>
                  </a:lnTo>
                  <a:lnTo>
                    <a:pt x="62" y="40"/>
                  </a:lnTo>
                  <a:lnTo>
                    <a:pt x="100" y="46"/>
                  </a:lnTo>
                  <a:lnTo>
                    <a:pt x="100" y="46"/>
                  </a:lnTo>
                  <a:lnTo>
                    <a:pt x="112" y="48"/>
                  </a:lnTo>
                  <a:lnTo>
                    <a:pt x="126" y="50"/>
                  </a:lnTo>
                  <a:lnTo>
                    <a:pt x="126" y="50"/>
                  </a:lnTo>
                  <a:lnTo>
                    <a:pt x="134" y="50"/>
                  </a:lnTo>
                  <a:lnTo>
                    <a:pt x="142" y="46"/>
                  </a:lnTo>
                  <a:lnTo>
                    <a:pt x="142" y="46"/>
                  </a:lnTo>
                  <a:lnTo>
                    <a:pt x="140" y="44"/>
                  </a:lnTo>
                  <a:lnTo>
                    <a:pt x="142" y="44"/>
                  </a:lnTo>
                  <a:lnTo>
                    <a:pt x="142" y="44"/>
                  </a:lnTo>
                  <a:lnTo>
                    <a:pt x="124" y="38"/>
                  </a:lnTo>
                  <a:lnTo>
                    <a:pt x="116" y="36"/>
                  </a:lnTo>
                  <a:lnTo>
                    <a:pt x="110" y="32"/>
                  </a:lnTo>
                  <a:lnTo>
                    <a:pt x="110" y="32"/>
                  </a:lnTo>
                  <a:lnTo>
                    <a:pt x="104" y="26"/>
                  </a:lnTo>
                  <a:lnTo>
                    <a:pt x="100" y="20"/>
                  </a:lnTo>
                  <a:lnTo>
                    <a:pt x="100" y="20"/>
                  </a:lnTo>
                  <a:lnTo>
                    <a:pt x="92" y="14"/>
                  </a:lnTo>
                  <a:lnTo>
                    <a:pt x="82" y="12"/>
                  </a:lnTo>
                  <a:lnTo>
                    <a:pt x="82" y="12"/>
                  </a:lnTo>
                  <a:lnTo>
                    <a:pt x="78" y="10"/>
                  </a:lnTo>
                  <a:lnTo>
                    <a:pt x="78" y="10"/>
                  </a:lnTo>
                  <a:lnTo>
                    <a:pt x="72" y="12"/>
                  </a:lnTo>
                  <a:lnTo>
                    <a:pt x="68" y="16"/>
                  </a:lnTo>
                  <a:lnTo>
                    <a:pt x="68" y="16"/>
                  </a:lnTo>
                  <a:lnTo>
                    <a:pt x="60" y="20"/>
                  </a:lnTo>
                  <a:lnTo>
                    <a:pt x="52" y="22"/>
                  </a:lnTo>
                  <a:lnTo>
                    <a:pt x="52" y="22"/>
                  </a:lnTo>
                  <a:lnTo>
                    <a:pt x="48" y="20"/>
                  </a:lnTo>
                  <a:lnTo>
                    <a:pt x="48" y="20"/>
                  </a:lnTo>
                  <a:lnTo>
                    <a:pt x="44" y="18"/>
                  </a:lnTo>
                  <a:lnTo>
                    <a:pt x="42" y="16"/>
                  </a:lnTo>
                  <a:lnTo>
                    <a:pt x="38" y="12"/>
                  </a:lnTo>
                  <a:lnTo>
                    <a:pt x="38" y="12"/>
                  </a:lnTo>
                  <a:lnTo>
                    <a:pt x="32" y="8"/>
                  </a:lnTo>
                  <a:lnTo>
                    <a:pt x="24" y="4"/>
                  </a:lnTo>
                  <a:lnTo>
                    <a:pt x="24" y="4"/>
                  </a:lnTo>
                  <a:lnTo>
                    <a:pt x="16" y="2"/>
                  </a:lnTo>
                  <a:lnTo>
                    <a:pt x="8"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603" name="Freeform 107"/>
            <p:cNvSpPr>
              <a:spLocks/>
            </p:cNvSpPr>
            <p:nvPr/>
          </p:nvSpPr>
          <p:spPr bwMode="auto">
            <a:xfrm>
              <a:off x="2186" y="2600"/>
              <a:ext cx="142" cy="50"/>
            </a:xfrm>
            <a:custGeom>
              <a:avLst/>
              <a:gdLst>
                <a:gd name="T0" fmla="*/ 8 w 142"/>
                <a:gd name="T1" fmla="*/ 0 h 50"/>
                <a:gd name="T2" fmla="*/ 8 w 142"/>
                <a:gd name="T3" fmla="*/ 0 h 50"/>
                <a:gd name="T4" fmla="*/ 6 w 142"/>
                <a:gd name="T5" fmla="*/ 0 h 50"/>
                <a:gd name="T6" fmla="*/ 6 w 142"/>
                <a:gd name="T7" fmla="*/ 0 h 50"/>
                <a:gd name="T8" fmla="*/ 0 w 142"/>
                <a:gd name="T9" fmla="*/ 4 h 50"/>
                <a:gd name="T10" fmla="*/ 0 w 142"/>
                <a:gd name="T11" fmla="*/ 8 h 50"/>
                <a:gd name="T12" fmla="*/ 2 w 142"/>
                <a:gd name="T13" fmla="*/ 12 h 50"/>
                <a:gd name="T14" fmla="*/ 6 w 142"/>
                <a:gd name="T15" fmla="*/ 18 h 50"/>
                <a:gd name="T16" fmla="*/ 16 w 142"/>
                <a:gd name="T17" fmla="*/ 26 h 50"/>
                <a:gd name="T18" fmla="*/ 24 w 142"/>
                <a:gd name="T19" fmla="*/ 32 h 50"/>
                <a:gd name="T20" fmla="*/ 24 w 142"/>
                <a:gd name="T21" fmla="*/ 32 h 50"/>
                <a:gd name="T22" fmla="*/ 32 w 142"/>
                <a:gd name="T23" fmla="*/ 36 h 50"/>
                <a:gd name="T24" fmla="*/ 42 w 142"/>
                <a:gd name="T25" fmla="*/ 38 h 50"/>
                <a:gd name="T26" fmla="*/ 62 w 142"/>
                <a:gd name="T27" fmla="*/ 40 h 50"/>
                <a:gd name="T28" fmla="*/ 62 w 142"/>
                <a:gd name="T29" fmla="*/ 40 h 50"/>
                <a:gd name="T30" fmla="*/ 100 w 142"/>
                <a:gd name="T31" fmla="*/ 46 h 50"/>
                <a:gd name="T32" fmla="*/ 100 w 142"/>
                <a:gd name="T33" fmla="*/ 46 h 50"/>
                <a:gd name="T34" fmla="*/ 112 w 142"/>
                <a:gd name="T35" fmla="*/ 48 h 50"/>
                <a:gd name="T36" fmla="*/ 126 w 142"/>
                <a:gd name="T37" fmla="*/ 50 h 50"/>
                <a:gd name="T38" fmla="*/ 126 w 142"/>
                <a:gd name="T39" fmla="*/ 50 h 50"/>
                <a:gd name="T40" fmla="*/ 134 w 142"/>
                <a:gd name="T41" fmla="*/ 50 h 50"/>
                <a:gd name="T42" fmla="*/ 142 w 142"/>
                <a:gd name="T43" fmla="*/ 46 h 50"/>
                <a:gd name="T44" fmla="*/ 142 w 142"/>
                <a:gd name="T45" fmla="*/ 46 h 50"/>
                <a:gd name="T46" fmla="*/ 140 w 142"/>
                <a:gd name="T47" fmla="*/ 44 h 50"/>
                <a:gd name="T48" fmla="*/ 142 w 142"/>
                <a:gd name="T49" fmla="*/ 44 h 50"/>
                <a:gd name="T50" fmla="*/ 142 w 142"/>
                <a:gd name="T51" fmla="*/ 44 h 50"/>
                <a:gd name="T52" fmla="*/ 124 w 142"/>
                <a:gd name="T53" fmla="*/ 38 h 50"/>
                <a:gd name="T54" fmla="*/ 116 w 142"/>
                <a:gd name="T55" fmla="*/ 36 h 50"/>
                <a:gd name="T56" fmla="*/ 110 w 142"/>
                <a:gd name="T57" fmla="*/ 32 h 50"/>
                <a:gd name="T58" fmla="*/ 110 w 142"/>
                <a:gd name="T59" fmla="*/ 32 h 50"/>
                <a:gd name="T60" fmla="*/ 104 w 142"/>
                <a:gd name="T61" fmla="*/ 26 h 50"/>
                <a:gd name="T62" fmla="*/ 100 w 142"/>
                <a:gd name="T63" fmla="*/ 20 h 50"/>
                <a:gd name="T64" fmla="*/ 100 w 142"/>
                <a:gd name="T65" fmla="*/ 20 h 50"/>
                <a:gd name="T66" fmla="*/ 92 w 142"/>
                <a:gd name="T67" fmla="*/ 14 h 50"/>
                <a:gd name="T68" fmla="*/ 82 w 142"/>
                <a:gd name="T69" fmla="*/ 12 h 50"/>
                <a:gd name="T70" fmla="*/ 82 w 142"/>
                <a:gd name="T71" fmla="*/ 12 h 50"/>
                <a:gd name="T72" fmla="*/ 78 w 142"/>
                <a:gd name="T73" fmla="*/ 10 h 50"/>
                <a:gd name="T74" fmla="*/ 78 w 142"/>
                <a:gd name="T75" fmla="*/ 10 h 50"/>
                <a:gd name="T76" fmla="*/ 72 w 142"/>
                <a:gd name="T77" fmla="*/ 12 h 50"/>
                <a:gd name="T78" fmla="*/ 68 w 142"/>
                <a:gd name="T79" fmla="*/ 16 h 50"/>
                <a:gd name="T80" fmla="*/ 68 w 142"/>
                <a:gd name="T81" fmla="*/ 16 h 50"/>
                <a:gd name="T82" fmla="*/ 60 w 142"/>
                <a:gd name="T83" fmla="*/ 20 h 50"/>
                <a:gd name="T84" fmla="*/ 52 w 142"/>
                <a:gd name="T85" fmla="*/ 22 h 50"/>
                <a:gd name="T86" fmla="*/ 52 w 142"/>
                <a:gd name="T87" fmla="*/ 22 h 50"/>
                <a:gd name="T88" fmla="*/ 48 w 142"/>
                <a:gd name="T89" fmla="*/ 20 h 50"/>
                <a:gd name="T90" fmla="*/ 48 w 142"/>
                <a:gd name="T91" fmla="*/ 20 h 50"/>
                <a:gd name="T92" fmla="*/ 44 w 142"/>
                <a:gd name="T93" fmla="*/ 18 h 50"/>
                <a:gd name="T94" fmla="*/ 42 w 142"/>
                <a:gd name="T95" fmla="*/ 16 h 50"/>
                <a:gd name="T96" fmla="*/ 38 w 142"/>
                <a:gd name="T97" fmla="*/ 12 h 50"/>
                <a:gd name="T98" fmla="*/ 38 w 142"/>
                <a:gd name="T99" fmla="*/ 12 h 50"/>
                <a:gd name="T100" fmla="*/ 32 w 142"/>
                <a:gd name="T101" fmla="*/ 8 h 50"/>
                <a:gd name="T102" fmla="*/ 24 w 142"/>
                <a:gd name="T103" fmla="*/ 4 h 50"/>
                <a:gd name="T104" fmla="*/ 24 w 142"/>
                <a:gd name="T105" fmla="*/ 4 h 50"/>
                <a:gd name="T106" fmla="*/ 16 w 142"/>
                <a:gd name="T107" fmla="*/ 2 h 50"/>
                <a:gd name="T108" fmla="*/ 8 w 142"/>
                <a:gd name="T109"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42" h="50">
                  <a:moveTo>
                    <a:pt x="8" y="0"/>
                  </a:moveTo>
                  <a:lnTo>
                    <a:pt x="8" y="0"/>
                  </a:lnTo>
                  <a:lnTo>
                    <a:pt x="6" y="0"/>
                  </a:lnTo>
                  <a:lnTo>
                    <a:pt x="6" y="0"/>
                  </a:lnTo>
                  <a:lnTo>
                    <a:pt x="0" y="4"/>
                  </a:lnTo>
                  <a:lnTo>
                    <a:pt x="0" y="8"/>
                  </a:lnTo>
                  <a:lnTo>
                    <a:pt x="2" y="12"/>
                  </a:lnTo>
                  <a:lnTo>
                    <a:pt x="6" y="18"/>
                  </a:lnTo>
                  <a:lnTo>
                    <a:pt x="16" y="26"/>
                  </a:lnTo>
                  <a:lnTo>
                    <a:pt x="24" y="32"/>
                  </a:lnTo>
                  <a:lnTo>
                    <a:pt x="24" y="32"/>
                  </a:lnTo>
                  <a:lnTo>
                    <a:pt x="32" y="36"/>
                  </a:lnTo>
                  <a:lnTo>
                    <a:pt x="42" y="38"/>
                  </a:lnTo>
                  <a:lnTo>
                    <a:pt x="62" y="40"/>
                  </a:lnTo>
                  <a:lnTo>
                    <a:pt x="62" y="40"/>
                  </a:lnTo>
                  <a:lnTo>
                    <a:pt x="100" y="46"/>
                  </a:lnTo>
                  <a:lnTo>
                    <a:pt x="100" y="46"/>
                  </a:lnTo>
                  <a:lnTo>
                    <a:pt x="112" y="48"/>
                  </a:lnTo>
                  <a:lnTo>
                    <a:pt x="126" y="50"/>
                  </a:lnTo>
                  <a:lnTo>
                    <a:pt x="126" y="50"/>
                  </a:lnTo>
                  <a:lnTo>
                    <a:pt x="134" y="50"/>
                  </a:lnTo>
                  <a:lnTo>
                    <a:pt x="142" y="46"/>
                  </a:lnTo>
                  <a:lnTo>
                    <a:pt x="142" y="46"/>
                  </a:lnTo>
                  <a:lnTo>
                    <a:pt x="140" y="44"/>
                  </a:lnTo>
                  <a:lnTo>
                    <a:pt x="142" y="44"/>
                  </a:lnTo>
                  <a:lnTo>
                    <a:pt x="142" y="44"/>
                  </a:lnTo>
                  <a:lnTo>
                    <a:pt x="124" y="38"/>
                  </a:lnTo>
                  <a:lnTo>
                    <a:pt x="116" y="36"/>
                  </a:lnTo>
                  <a:lnTo>
                    <a:pt x="110" y="32"/>
                  </a:lnTo>
                  <a:lnTo>
                    <a:pt x="110" y="32"/>
                  </a:lnTo>
                  <a:lnTo>
                    <a:pt x="104" y="26"/>
                  </a:lnTo>
                  <a:lnTo>
                    <a:pt x="100" y="20"/>
                  </a:lnTo>
                  <a:lnTo>
                    <a:pt x="100" y="20"/>
                  </a:lnTo>
                  <a:lnTo>
                    <a:pt x="92" y="14"/>
                  </a:lnTo>
                  <a:lnTo>
                    <a:pt x="82" y="12"/>
                  </a:lnTo>
                  <a:lnTo>
                    <a:pt x="82" y="12"/>
                  </a:lnTo>
                  <a:lnTo>
                    <a:pt x="78" y="10"/>
                  </a:lnTo>
                  <a:lnTo>
                    <a:pt x="78" y="10"/>
                  </a:lnTo>
                  <a:lnTo>
                    <a:pt x="72" y="12"/>
                  </a:lnTo>
                  <a:lnTo>
                    <a:pt x="68" y="16"/>
                  </a:lnTo>
                  <a:lnTo>
                    <a:pt x="68" y="16"/>
                  </a:lnTo>
                  <a:lnTo>
                    <a:pt x="60" y="20"/>
                  </a:lnTo>
                  <a:lnTo>
                    <a:pt x="52" y="22"/>
                  </a:lnTo>
                  <a:lnTo>
                    <a:pt x="52" y="22"/>
                  </a:lnTo>
                  <a:lnTo>
                    <a:pt x="48" y="20"/>
                  </a:lnTo>
                  <a:lnTo>
                    <a:pt x="48" y="20"/>
                  </a:lnTo>
                  <a:lnTo>
                    <a:pt x="44" y="18"/>
                  </a:lnTo>
                  <a:lnTo>
                    <a:pt x="42" y="16"/>
                  </a:lnTo>
                  <a:lnTo>
                    <a:pt x="38" y="12"/>
                  </a:lnTo>
                  <a:lnTo>
                    <a:pt x="38" y="12"/>
                  </a:lnTo>
                  <a:lnTo>
                    <a:pt x="32" y="8"/>
                  </a:lnTo>
                  <a:lnTo>
                    <a:pt x="24" y="4"/>
                  </a:lnTo>
                  <a:lnTo>
                    <a:pt x="24" y="4"/>
                  </a:lnTo>
                  <a:lnTo>
                    <a:pt x="16" y="2"/>
                  </a:lnTo>
                  <a:lnTo>
                    <a:pt x="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604" name="Freeform 108"/>
            <p:cNvSpPr>
              <a:spLocks/>
            </p:cNvSpPr>
            <p:nvPr/>
          </p:nvSpPr>
          <p:spPr bwMode="auto">
            <a:xfrm>
              <a:off x="2374" y="2636"/>
              <a:ext cx="34" cy="14"/>
            </a:xfrm>
            <a:custGeom>
              <a:avLst/>
              <a:gdLst>
                <a:gd name="T0" fmla="*/ 26 w 34"/>
                <a:gd name="T1" fmla="*/ 0 h 14"/>
                <a:gd name="T2" fmla="*/ 26 w 34"/>
                <a:gd name="T3" fmla="*/ 0 h 14"/>
                <a:gd name="T4" fmla="*/ 22 w 34"/>
                <a:gd name="T5" fmla="*/ 0 h 14"/>
                <a:gd name="T6" fmla="*/ 22 w 34"/>
                <a:gd name="T7" fmla="*/ 0 h 14"/>
                <a:gd name="T8" fmla="*/ 8 w 34"/>
                <a:gd name="T9" fmla="*/ 4 h 14"/>
                <a:gd name="T10" fmla="*/ 2 w 34"/>
                <a:gd name="T11" fmla="*/ 8 h 14"/>
                <a:gd name="T12" fmla="*/ 0 w 34"/>
                <a:gd name="T13" fmla="*/ 10 h 14"/>
                <a:gd name="T14" fmla="*/ 2 w 34"/>
                <a:gd name="T15" fmla="*/ 12 h 14"/>
                <a:gd name="T16" fmla="*/ 2 w 34"/>
                <a:gd name="T17" fmla="*/ 12 h 14"/>
                <a:gd name="T18" fmla="*/ 8 w 34"/>
                <a:gd name="T19" fmla="*/ 14 h 14"/>
                <a:gd name="T20" fmla="*/ 8 w 34"/>
                <a:gd name="T21" fmla="*/ 14 h 14"/>
                <a:gd name="T22" fmla="*/ 22 w 34"/>
                <a:gd name="T23" fmla="*/ 12 h 14"/>
                <a:gd name="T24" fmla="*/ 22 w 34"/>
                <a:gd name="T25" fmla="*/ 12 h 14"/>
                <a:gd name="T26" fmla="*/ 28 w 34"/>
                <a:gd name="T27" fmla="*/ 12 h 14"/>
                <a:gd name="T28" fmla="*/ 30 w 34"/>
                <a:gd name="T29" fmla="*/ 10 h 14"/>
                <a:gd name="T30" fmla="*/ 34 w 34"/>
                <a:gd name="T31" fmla="*/ 6 h 14"/>
                <a:gd name="T32" fmla="*/ 34 w 34"/>
                <a:gd name="T33" fmla="*/ 4 h 14"/>
                <a:gd name="T34" fmla="*/ 32 w 34"/>
                <a:gd name="T35" fmla="*/ 2 h 14"/>
                <a:gd name="T36" fmla="*/ 30 w 34"/>
                <a:gd name="T37" fmla="*/ 0 h 14"/>
                <a:gd name="T38" fmla="*/ 26 w 34"/>
                <a:gd name="T3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4" h="14">
                  <a:moveTo>
                    <a:pt x="26" y="0"/>
                  </a:moveTo>
                  <a:lnTo>
                    <a:pt x="26" y="0"/>
                  </a:lnTo>
                  <a:lnTo>
                    <a:pt x="22" y="0"/>
                  </a:lnTo>
                  <a:lnTo>
                    <a:pt x="22" y="0"/>
                  </a:lnTo>
                  <a:lnTo>
                    <a:pt x="8" y="4"/>
                  </a:lnTo>
                  <a:lnTo>
                    <a:pt x="2" y="8"/>
                  </a:lnTo>
                  <a:lnTo>
                    <a:pt x="0" y="10"/>
                  </a:lnTo>
                  <a:lnTo>
                    <a:pt x="2" y="12"/>
                  </a:lnTo>
                  <a:lnTo>
                    <a:pt x="2" y="12"/>
                  </a:lnTo>
                  <a:lnTo>
                    <a:pt x="8" y="14"/>
                  </a:lnTo>
                  <a:lnTo>
                    <a:pt x="8" y="14"/>
                  </a:lnTo>
                  <a:lnTo>
                    <a:pt x="22" y="12"/>
                  </a:lnTo>
                  <a:lnTo>
                    <a:pt x="22" y="12"/>
                  </a:lnTo>
                  <a:lnTo>
                    <a:pt x="28" y="12"/>
                  </a:lnTo>
                  <a:lnTo>
                    <a:pt x="30" y="10"/>
                  </a:lnTo>
                  <a:lnTo>
                    <a:pt x="34" y="6"/>
                  </a:lnTo>
                  <a:lnTo>
                    <a:pt x="34" y="4"/>
                  </a:lnTo>
                  <a:lnTo>
                    <a:pt x="32" y="2"/>
                  </a:lnTo>
                  <a:lnTo>
                    <a:pt x="30" y="0"/>
                  </a:lnTo>
                  <a:lnTo>
                    <a:pt x="26"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605" name="Freeform 109"/>
            <p:cNvSpPr>
              <a:spLocks/>
            </p:cNvSpPr>
            <p:nvPr/>
          </p:nvSpPr>
          <p:spPr bwMode="auto">
            <a:xfrm>
              <a:off x="2374" y="2636"/>
              <a:ext cx="34" cy="14"/>
            </a:xfrm>
            <a:custGeom>
              <a:avLst/>
              <a:gdLst>
                <a:gd name="T0" fmla="*/ 26 w 34"/>
                <a:gd name="T1" fmla="*/ 0 h 14"/>
                <a:gd name="T2" fmla="*/ 26 w 34"/>
                <a:gd name="T3" fmla="*/ 0 h 14"/>
                <a:gd name="T4" fmla="*/ 22 w 34"/>
                <a:gd name="T5" fmla="*/ 0 h 14"/>
                <a:gd name="T6" fmla="*/ 22 w 34"/>
                <a:gd name="T7" fmla="*/ 0 h 14"/>
                <a:gd name="T8" fmla="*/ 8 w 34"/>
                <a:gd name="T9" fmla="*/ 4 h 14"/>
                <a:gd name="T10" fmla="*/ 2 w 34"/>
                <a:gd name="T11" fmla="*/ 8 h 14"/>
                <a:gd name="T12" fmla="*/ 0 w 34"/>
                <a:gd name="T13" fmla="*/ 10 h 14"/>
                <a:gd name="T14" fmla="*/ 2 w 34"/>
                <a:gd name="T15" fmla="*/ 12 h 14"/>
                <a:gd name="T16" fmla="*/ 2 w 34"/>
                <a:gd name="T17" fmla="*/ 12 h 14"/>
                <a:gd name="T18" fmla="*/ 8 w 34"/>
                <a:gd name="T19" fmla="*/ 14 h 14"/>
                <a:gd name="T20" fmla="*/ 8 w 34"/>
                <a:gd name="T21" fmla="*/ 14 h 14"/>
                <a:gd name="T22" fmla="*/ 22 w 34"/>
                <a:gd name="T23" fmla="*/ 12 h 14"/>
                <a:gd name="T24" fmla="*/ 22 w 34"/>
                <a:gd name="T25" fmla="*/ 12 h 14"/>
                <a:gd name="T26" fmla="*/ 28 w 34"/>
                <a:gd name="T27" fmla="*/ 12 h 14"/>
                <a:gd name="T28" fmla="*/ 30 w 34"/>
                <a:gd name="T29" fmla="*/ 10 h 14"/>
                <a:gd name="T30" fmla="*/ 34 w 34"/>
                <a:gd name="T31" fmla="*/ 6 h 14"/>
                <a:gd name="T32" fmla="*/ 34 w 34"/>
                <a:gd name="T33" fmla="*/ 4 h 14"/>
                <a:gd name="T34" fmla="*/ 32 w 34"/>
                <a:gd name="T35" fmla="*/ 2 h 14"/>
                <a:gd name="T36" fmla="*/ 30 w 34"/>
                <a:gd name="T37" fmla="*/ 0 h 14"/>
                <a:gd name="T38" fmla="*/ 26 w 34"/>
                <a:gd name="T3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4" h="14">
                  <a:moveTo>
                    <a:pt x="26" y="0"/>
                  </a:moveTo>
                  <a:lnTo>
                    <a:pt x="26" y="0"/>
                  </a:lnTo>
                  <a:lnTo>
                    <a:pt x="22" y="0"/>
                  </a:lnTo>
                  <a:lnTo>
                    <a:pt x="22" y="0"/>
                  </a:lnTo>
                  <a:lnTo>
                    <a:pt x="8" y="4"/>
                  </a:lnTo>
                  <a:lnTo>
                    <a:pt x="2" y="8"/>
                  </a:lnTo>
                  <a:lnTo>
                    <a:pt x="0" y="10"/>
                  </a:lnTo>
                  <a:lnTo>
                    <a:pt x="2" y="12"/>
                  </a:lnTo>
                  <a:lnTo>
                    <a:pt x="2" y="12"/>
                  </a:lnTo>
                  <a:lnTo>
                    <a:pt x="8" y="14"/>
                  </a:lnTo>
                  <a:lnTo>
                    <a:pt x="8" y="14"/>
                  </a:lnTo>
                  <a:lnTo>
                    <a:pt x="22" y="12"/>
                  </a:lnTo>
                  <a:lnTo>
                    <a:pt x="22" y="12"/>
                  </a:lnTo>
                  <a:lnTo>
                    <a:pt x="28" y="12"/>
                  </a:lnTo>
                  <a:lnTo>
                    <a:pt x="30" y="10"/>
                  </a:lnTo>
                  <a:lnTo>
                    <a:pt x="34" y="6"/>
                  </a:lnTo>
                  <a:lnTo>
                    <a:pt x="34" y="4"/>
                  </a:lnTo>
                  <a:lnTo>
                    <a:pt x="32" y="2"/>
                  </a:lnTo>
                  <a:lnTo>
                    <a:pt x="30" y="0"/>
                  </a:lnTo>
                  <a:lnTo>
                    <a:pt x="2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606" name="Freeform 110"/>
            <p:cNvSpPr>
              <a:spLocks/>
            </p:cNvSpPr>
            <p:nvPr/>
          </p:nvSpPr>
          <p:spPr bwMode="auto">
            <a:xfrm>
              <a:off x="2328" y="2634"/>
              <a:ext cx="44" cy="24"/>
            </a:xfrm>
            <a:custGeom>
              <a:avLst/>
              <a:gdLst>
                <a:gd name="T0" fmla="*/ 24 w 44"/>
                <a:gd name="T1" fmla="*/ 0 h 24"/>
                <a:gd name="T2" fmla="*/ 24 w 44"/>
                <a:gd name="T3" fmla="*/ 0 h 24"/>
                <a:gd name="T4" fmla="*/ 14 w 44"/>
                <a:gd name="T5" fmla="*/ 0 h 24"/>
                <a:gd name="T6" fmla="*/ 6 w 44"/>
                <a:gd name="T7" fmla="*/ 2 h 24"/>
                <a:gd name="T8" fmla="*/ 6 w 44"/>
                <a:gd name="T9" fmla="*/ 2 h 24"/>
                <a:gd name="T10" fmla="*/ 2 w 44"/>
                <a:gd name="T11" fmla="*/ 6 h 24"/>
                <a:gd name="T12" fmla="*/ 0 w 44"/>
                <a:gd name="T13" fmla="*/ 10 h 24"/>
                <a:gd name="T14" fmla="*/ 0 w 44"/>
                <a:gd name="T15" fmla="*/ 10 h 24"/>
                <a:gd name="T16" fmla="*/ 0 w 44"/>
                <a:gd name="T17" fmla="*/ 10 h 24"/>
                <a:gd name="T18" fmla="*/ 0 w 44"/>
                <a:gd name="T19" fmla="*/ 10 h 24"/>
                <a:gd name="T20" fmla="*/ 2 w 44"/>
                <a:gd name="T21" fmla="*/ 12 h 24"/>
                <a:gd name="T22" fmla="*/ 2 w 44"/>
                <a:gd name="T23" fmla="*/ 12 h 24"/>
                <a:gd name="T24" fmla="*/ 2 w 44"/>
                <a:gd name="T25" fmla="*/ 12 h 24"/>
                <a:gd name="T26" fmla="*/ 2 w 44"/>
                <a:gd name="T27" fmla="*/ 12 h 24"/>
                <a:gd name="T28" fmla="*/ 0 w 44"/>
                <a:gd name="T29" fmla="*/ 12 h 24"/>
                <a:gd name="T30" fmla="*/ 0 w 44"/>
                <a:gd name="T31" fmla="*/ 12 h 24"/>
                <a:gd name="T32" fmla="*/ 6 w 44"/>
                <a:gd name="T33" fmla="*/ 16 h 24"/>
                <a:gd name="T34" fmla="*/ 12 w 44"/>
                <a:gd name="T35" fmla="*/ 18 h 24"/>
                <a:gd name="T36" fmla="*/ 12 w 44"/>
                <a:gd name="T37" fmla="*/ 18 h 24"/>
                <a:gd name="T38" fmla="*/ 16 w 44"/>
                <a:gd name="T39" fmla="*/ 22 h 24"/>
                <a:gd name="T40" fmla="*/ 20 w 44"/>
                <a:gd name="T41" fmla="*/ 24 h 24"/>
                <a:gd name="T42" fmla="*/ 20 w 44"/>
                <a:gd name="T43" fmla="*/ 24 h 24"/>
                <a:gd name="T44" fmla="*/ 24 w 44"/>
                <a:gd name="T45" fmla="*/ 24 h 24"/>
                <a:gd name="T46" fmla="*/ 24 w 44"/>
                <a:gd name="T47" fmla="*/ 24 h 24"/>
                <a:gd name="T48" fmla="*/ 28 w 44"/>
                <a:gd name="T49" fmla="*/ 18 h 24"/>
                <a:gd name="T50" fmla="*/ 32 w 44"/>
                <a:gd name="T51" fmla="*/ 14 h 24"/>
                <a:gd name="T52" fmla="*/ 32 w 44"/>
                <a:gd name="T53" fmla="*/ 14 h 24"/>
                <a:gd name="T54" fmla="*/ 38 w 44"/>
                <a:gd name="T55" fmla="*/ 12 h 24"/>
                <a:gd name="T56" fmla="*/ 40 w 44"/>
                <a:gd name="T57" fmla="*/ 12 h 24"/>
                <a:gd name="T58" fmla="*/ 42 w 44"/>
                <a:gd name="T59" fmla="*/ 10 h 24"/>
                <a:gd name="T60" fmla="*/ 42 w 44"/>
                <a:gd name="T61" fmla="*/ 10 h 24"/>
                <a:gd name="T62" fmla="*/ 44 w 44"/>
                <a:gd name="T63" fmla="*/ 8 h 24"/>
                <a:gd name="T64" fmla="*/ 42 w 44"/>
                <a:gd name="T65" fmla="*/ 6 h 24"/>
                <a:gd name="T66" fmla="*/ 38 w 44"/>
                <a:gd name="T67" fmla="*/ 2 h 24"/>
                <a:gd name="T68" fmla="*/ 38 w 44"/>
                <a:gd name="T69" fmla="*/ 2 h 24"/>
                <a:gd name="T70" fmla="*/ 32 w 44"/>
                <a:gd name="T71" fmla="*/ 0 h 24"/>
                <a:gd name="T72" fmla="*/ 24 w 44"/>
                <a:gd name="T73"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4" h="24">
                  <a:moveTo>
                    <a:pt x="24" y="0"/>
                  </a:moveTo>
                  <a:lnTo>
                    <a:pt x="24" y="0"/>
                  </a:lnTo>
                  <a:lnTo>
                    <a:pt x="14" y="0"/>
                  </a:lnTo>
                  <a:lnTo>
                    <a:pt x="6" y="2"/>
                  </a:lnTo>
                  <a:lnTo>
                    <a:pt x="6" y="2"/>
                  </a:lnTo>
                  <a:lnTo>
                    <a:pt x="2" y="6"/>
                  </a:lnTo>
                  <a:lnTo>
                    <a:pt x="0" y="10"/>
                  </a:lnTo>
                  <a:lnTo>
                    <a:pt x="0" y="10"/>
                  </a:lnTo>
                  <a:lnTo>
                    <a:pt x="0" y="10"/>
                  </a:lnTo>
                  <a:lnTo>
                    <a:pt x="0" y="10"/>
                  </a:lnTo>
                  <a:lnTo>
                    <a:pt x="2" y="12"/>
                  </a:lnTo>
                  <a:lnTo>
                    <a:pt x="2" y="12"/>
                  </a:lnTo>
                  <a:lnTo>
                    <a:pt x="2" y="12"/>
                  </a:lnTo>
                  <a:lnTo>
                    <a:pt x="2" y="12"/>
                  </a:lnTo>
                  <a:lnTo>
                    <a:pt x="0" y="12"/>
                  </a:lnTo>
                  <a:lnTo>
                    <a:pt x="0" y="12"/>
                  </a:lnTo>
                  <a:lnTo>
                    <a:pt x="6" y="16"/>
                  </a:lnTo>
                  <a:lnTo>
                    <a:pt x="12" y="18"/>
                  </a:lnTo>
                  <a:lnTo>
                    <a:pt x="12" y="18"/>
                  </a:lnTo>
                  <a:lnTo>
                    <a:pt x="16" y="22"/>
                  </a:lnTo>
                  <a:lnTo>
                    <a:pt x="20" y="24"/>
                  </a:lnTo>
                  <a:lnTo>
                    <a:pt x="20" y="24"/>
                  </a:lnTo>
                  <a:lnTo>
                    <a:pt x="24" y="24"/>
                  </a:lnTo>
                  <a:lnTo>
                    <a:pt x="24" y="24"/>
                  </a:lnTo>
                  <a:lnTo>
                    <a:pt x="28" y="18"/>
                  </a:lnTo>
                  <a:lnTo>
                    <a:pt x="32" y="14"/>
                  </a:lnTo>
                  <a:lnTo>
                    <a:pt x="32" y="14"/>
                  </a:lnTo>
                  <a:lnTo>
                    <a:pt x="38" y="12"/>
                  </a:lnTo>
                  <a:lnTo>
                    <a:pt x="40" y="12"/>
                  </a:lnTo>
                  <a:lnTo>
                    <a:pt x="42" y="10"/>
                  </a:lnTo>
                  <a:lnTo>
                    <a:pt x="42" y="10"/>
                  </a:lnTo>
                  <a:lnTo>
                    <a:pt x="44" y="8"/>
                  </a:lnTo>
                  <a:lnTo>
                    <a:pt x="42" y="6"/>
                  </a:lnTo>
                  <a:lnTo>
                    <a:pt x="38" y="2"/>
                  </a:lnTo>
                  <a:lnTo>
                    <a:pt x="38" y="2"/>
                  </a:lnTo>
                  <a:lnTo>
                    <a:pt x="32" y="0"/>
                  </a:lnTo>
                  <a:lnTo>
                    <a:pt x="24"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607" name="Freeform 111"/>
            <p:cNvSpPr>
              <a:spLocks/>
            </p:cNvSpPr>
            <p:nvPr/>
          </p:nvSpPr>
          <p:spPr bwMode="auto">
            <a:xfrm>
              <a:off x="2328" y="2634"/>
              <a:ext cx="44" cy="24"/>
            </a:xfrm>
            <a:custGeom>
              <a:avLst/>
              <a:gdLst>
                <a:gd name="T0" fmla="*/ 24 w 44"/>
                <a:gd name="T1" fmla="*/ 0 h 24"/>
                <a:gd name="T2" fmla="*/ 24 w 44"/>
                <a:gd name="T3" fmla="*/ 0 h 24"/>
                <a:gd name="T4" fmla="*/ 14 w 44"/>
                <a:gd name="T5" fmla="*/ 0 h 24"/>
                <a:gd name="T6" fmla="*/ 6 w 44"/>
                <a:gd name="T7" fmla="*/ 2 h 24"/>
                <a:gd name="T8" fmla="*/ 6 w 44"/>
                <a:gd name="T9" fmla="*/ 2 h 24"/>
                <a:gd name="T10" fmla="*/ 2 w 44"/>
                <a:gd name="T11" fmla="*/ 6 h 24"/>
                <a:gd name="T12" fmla="*/ 0 w 44"/>
                <a:gd name="T13" fmla="*/ 10 h 24"/>
                <a:gd name="T14" fmla="*/ 0 w 44"/>
                <a:gd name="T15" fmla="*/ 10 h 24"/>
                <a:gd name="T16" fmla="*/ 0 w 44"/>
                <a:gd name="T17" fmla="*/ 10 h 24"/>
                <a:gd name="T18" fmla="*/ 0 w 44"/>
                <a:gd name="T19" fmla="*/ 10 h 24"/>
                <a:gd name="T20" fmla="*/ 2 w 44"/>
                <a:gd name="T21" fmla="*/ 12 h 24"/>
                <a:gd name="T22" fmla="*/ 2 w 44"/>
                <a:gd name="T23" fmla="*/ 12 h 24"/>
                <a:gd name="T24" fmla="*/ 2 w 44"/>
                <a:gd name="T25" fmla="*/ 12 h 24"/>
                <a:gd name="T26" fmla="*/ 2 w 44"/>
                <a:gd name="T27" fmla="*/ 12 h 24"/>
                <a:gd name="T28" fmla="*/ 0 w 44"/>
                <a:gd name="T29" fmla="*/ 12 h 24"/>
                <a:gd name="T30" fmla="*/ 0 w 44"/>
                <a:gd name="T31" fmla="*/ 12 h 24"/>
                <a:gd name="T32" fmla="*/ 6 w 44"/>
                <a:gd name="T33" fmla="*/ 16 h 24"/>
                <a:gd name="T34" fmla="*/ 12 w 44"/>
                <a:gd name="T35" fmla="*/ 18 h 24"/>
                <a:gd name="T36" fmla="*/ 12 w 44"/>
                <a:gd name="T37" fmla="*/ 18 h 24"/>
                <a:gd name="T38" fmla="*/ 16 w 44"/>
                <a:gd name="T39" fmla="*/ 22 h 24"/>
                <a:gd name="T40" fmla="*/ 20 w 44"/>
                <a:gd name="T41" fmla="*/ 24 h 24"/>
                <a:gd name="T42" fmla="*/ 20 w 44"/>
                <a:gd name="T43" fmla="*/ 24 h 24"/>
                <a:gd name="T44" fmla="*/ 24 w 44"/>
                <a:gd name="T45" fmla="*/ 24 h 24"/>
                <a:gd name="T46" fmla="*/ 24 w 44"/>
                <a:gd name="T47" fmla="*/ 24 h 24"/>
                <a:gd name="T48" fmla="*/ 28 w 44"/>
                <a:gd name="T49" fmla="*/ 18 h 24"/>
                <a:gd name="T50" fmla="*/ 32 w 44"/>
                <a:gd name="T51" fmla="*/ 14 h 24"/>
                <a:gd name="T52" fmla="*/ 32 w 44"/>
                <a:gd name="T53" fmla="*/ 14 h 24"/>
                <a:gd name="T54" fmla="*/ 38 w 44"/>
                <a:gd name="T55" fmla="*/ 12 h 24"/>
                <a:gd name="T56" fmla="*/ 40 w 44"/>
                <a:gd name="T57" fmla="*/ 12 h 24"/>
                <a:gd name="T58" fmla="*/ 42 w 44"/>
                <a:gd name="T59" fmla="*/ 10 h 24"/>
                <a:gd name="T60" fmla="*/ 42 w 44"/>
                <a:gd name="T61" fmla="*/ 10 h 24"/>
                <a:gd name="T62" fmla="*/ 44 w 44"/>
                <a:gd name="T63" fmla="*/ 8 h 24"/>
                <a:gd name="T64" fmla="*/ 42 w 44"/>
                <a:gd name="T65" fmla="*/ 6 h 24"/>
                <a:gd name="T66" fmla="*/ 38 w 44"/>
                <a:gd name="T67" fmla="*/ 2 h 24"/>
                <a:gd name="T68" fmla="*/ 38 w 44"/>
                <a:gd name="T69" fmla="*/ 2 h 24"/>
                <a:gd name="T70" fmla="*/ 32 w 44"/>
                <a:gd name="T71" fmla="*/ 0 h 24"/>
                <a:gd name="T72" fmla="*/ 24 w 44"/>
                <a:gd name="T73"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4" h="24">
                  <a:moveTo>
                    <a:pt x="24" y="0"/>
                  </a:moveTo>
                  <a:lnTo>
                    <a:pt x="24" y="0"/>
                  </a:lnTo>
                  <a:lnTo>
                    <a:pt x="14" y="0"/>
                  </a:lnTo>
                  <a:lnTo>
                    <a:pt x="6" y="2"/>
                  </a:lnTo>
                  <a:lnTo>
                    <a:pt x="6" y="2"/>
                  </a:lnTo>
                  <a:lnTo>
                    <a:pt x="2" y="6"/>
                  </a:lnTo>
                  <a:lnTo>
                    <a:pt x="0" y="10"/>
                  </a:lnTo>
                  <a:lnTo>
                    <a:pt x="0" y="10"/>
                  </a:lnTo>
                  <a:lnTo>
                    <a:pt x="0" y="10"/>
                  </a:lnTo>
                  <a:lnTo>
                    <a:pt x="0" y="10"/>
                  </a:lnTo>
                  <a:lnTo>
                    <a:pt x="2" y="12"/>
                  </a:lnTo>
                  <a:lnTo>
                    <a:pt x="2" y="12"/>
                  </a:lnTo>
                  <a:lnTo>
                    <a:pt x="2" y="12"/>
                  </a:lnTo>
                  <a:lnTo>
                    <a:pt x="2" y="12"/>
                  </a:lnTo>
                  <a:lnTo>
                    <a:pt x="0" y="12"/>
                  </a:lnTo>
                  <a:lnTo>
                    <a:pt x="0" y="12"/>
                  </a:lnTo>
                  <a:lnTo>
                    <a:pt x="6" y="16"/>
                  </a:lnTo>
                  <a:lnTo>
                    <a:pt x="12" y="18"/>
                  </a:lnTo>
                  <a:lnTo>
                    <a:pt x="12" y="18"/>
                  </a:lnTo>
                  <a:lnTo>
                    <a:pt x="16" y="22"/>
                  </a:lnTo>
                  <a:lnTo>
                    <a:pt x="20" y="24"/>
                  </a:lnTo>
                  <a:lnTo>
                    <a:pt x="20" y="24"/>
                  </a:lnTo>
                  <a:lnTo>
                    <a:pt x="24" y="24"/>
                  </a:lnTo>
                  <a:lnTo>
                    <a:pt x="24" y="24"/>
                  </a:lnTo>
                  <a:lnTo>
                    <a:pt x="28" y="18"/>
                  </a:lnTo>
                  <a:lnTo>
                    <a:pt x="32" y="14"/>
                  </a:lnTo>
                  <a:lnTo>
                    <a:pt x="32" y="14"/>
                  </a:lnTo>
                  <a:lnTo>
                    <a:pt x="38" y="12"/>
                  </a:lnTo>
                  <a:lnTo>
                    <a:pt x="40" y="12"/>
                  </a:lnTo>
                  <a:lnTo>
                    <a:pt x="42" y="10"/>
                  </a:lnTo>
                  <a:lnTo>
                    <a:pt x="42" y="10"/>
                  </a:lnTo>
                  <a:lnTo>
                    <a:pt x="44" y="8"/>
                  </a:lnTo>
                  <a:lnTo>
                    <a:pt x="42" y="6"/>
                  </a:lnTo>
                  <a:lnTo>
                    <a:pt x="38" y="2"/>
                  </a:lnTo>
                  <a:lnTo>
                    <a:pt x="38" y="2"/>
                  </a:lnTo>
                  <a:lnTo>
                    <a:pt x="32" y="0"/>
                  </a:lnTo>
                  <a:lnTo>
                    <a:pt x="2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608" name="Freeform 112"/>
            <p:cNvSpPr>
              <a:spLocks/>
            </p:cNvSpPr>
            <p:nvPr/>
          </p:nvSpPr>
          <p:spPr bwMode="auto">
            <a:xfrm>
              <a:off x="2326" y="2644"/>
              <a:ext cx="4" cy="2"/>
            </a:xfrm>
            <a:custGeom>
              <a:avLst/>
              <a:gdLst>
                <a:gd name="T0" fmla="*/ 2 w 4"/>
                <a:gd name="T1" fmla="*/ 0 h 2"/>
                <a:gd name="T2" fmla="*/ 0 w 4"/>
                <a:gd name="T3" fmla="*/ 0 h 2"/>
                <a:gd name="T4" fmla="*/ 0 w 4"/>
                <a:gd name="T5" fmla="*/ 0 h 2"/>
                <a:gd name="T6" fmla="*/ 2 w 4"/>
                <a:gd name="T7" fmla="*/ 2 h 2"/>
                <a:gd name="T8" fmla="*/ 4 w 4"/>
                <a:gd name="T9" fmla="*/ 2 h 2"/>
                <a:gd name="T10" fmla="*/ 4 w 4"/>
                <a:gd name="T11" fmla="*/ 2 h 2"/>
                <a:gd name="T12" fmla="*/ 2 w 4"/>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4" h="2">
                  <a:moveTo>
                    <a:pt x="2" y="0"/>
                  </a:moveTo>
                  <a:lnTo>
                    <a:pt x="0" y="0"/>
                  </a:lnTo>
                  <a:lnTo>
                    <a:pt x="0" y="0"/>
                  </a:lnTo>
                  <a:lnTo>
                    <a:pt x="2" y="2"/>
                  </a:lnTo>
                  <a:lnTo>
                    <a:pt x="4" y="2"/>
                  </a:lnTo>
                  <a:lnTo>
                    <a:pt x="4" y="2"/>
                  </a:lnTo>
                  <a:lnTo>
                    <a:pt x="2"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609" name="Freeform 113"/>
            <p:cNvSpPr>
              <a:spLocks/>
            </p:cNvSpPr>
            <p:nvPr/>
          </p:nvSpPr>
          <p:spPr bwMode="auto">
            <a:xfrm>
              <a:off x="2326" y="2644"/>
              <a:ext cx="4" cy="2"/>
            </a:xfrm>
            <a:custGeom>
              <a:avLst/>
              <a:gdLst>
                <a:gd name="T0" fmla="*/ 2 w 4"/>
                <a:gd name="T1" fmla="*/ 0 h 2"/>
                <a:gd name="T2" fmla="*/ 0 w 4"/>
                <a:gd name="T3" fmla="*/ 0 h 2"/>
                <a:gd name="T4" fmla="*/ 0 w 4"/>
                <a:gd name="T5" fmla="*/ 0 h 2"/>
                <a:gd name="T6" fmla="*/ 2 w 4"/>
                <a:gd name="T7" fmla="*/ 2 h 2"/>
                <a:gd name="T8" fmla="*/ 4 w 4"/>
                <a:gd name="T9" fmla="*/ 2 h 2"/>
                <a:gd name="T10" fmla="*/ 4 w 4"/>
                <a:gd name="T11" fmla="*/ 2 h 2"/>
                <a:gd name="T12" fmla="*/ 2 w 4"/>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4" h="2">
                  <a:moveTo>
                    <a:pt x="2" y="0"/>
                  </a:moveTo>
                  <a:lnTo>
                    <a:pt x="0" y="0"/>
                  </a:lnTo>
                  <a:lnTo>
                    <a:pt x="0" y="0"/>
                  </a:lnTo>
                  <a:lnTo>
                    <a:pt x="2" y="2"/>
                  </a:lnTo>
                  <a:lnTo>
                    <a:pt x="4" y="2"/>
                  </a:lnTo>
                  <a:lnTo>
                    <a:pt x="4" y="2"/>
                  </a:lnTo>
                  <a:lnTo>
                    <a:pt x="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610" name="Freeform 114"/>
            <p:cNvSpPr>
              <a:spLocks/>
            </p:cNvSpPr>
            <p:nvPr/>
          </p:nvSpPr>
          <p:spPr bwMode="auto">
            <a:xfrm>
              <a:off x="2364" y="2660"/>
              <a:ext cx="20" cy="10"/>
            </a:xfrm>
            <a:custGeom>
              <a:avLst/>
              <a:gdLst>
                <a:gd name="T0" fmla="*/ 16 w 20"/>
                <a:gd name="T1" fmla="*/ 0 h 10"/>
                <a:gd name="T2" fmla="*/ 16 w 20"/>
                <a:gd name="T3" fmla="*/ 0 h 10"/>
                <a:gd name="T4" fmla="*/ 8 w 20"/>
                <a:gd name="T5" fmla="*/ 2 h 10"/>
                <a:gd name="T6" fmla="*/ 2 w 20"/>
                <a:gd name="T7" fmla="*/ 4 h 10"/>
                <a:gd name="T8" fmla="*/ 2 w 20"/>
                <a:gd name="T9" fmla="*/ 4 h 10"/>
                <a:gd name="T10" fmla="*/ 0 w 20"/>
                <a:gd name="T11" fmla="*/ 6 h 10"/>
                <a:gd name="T12" fmla="*/ 4 w 20"/>
                <a:gd name="T13" fmla="*/ 10 h 10"/>
                <a:gd name="T14" fmla="*/ 4 w 20"/>
                <a:gd name="T15" fmla="*/ 10 h 10"/>
                <a:gd name="T16" fmla="*/ 6 w 20"/>
                <a:gd name="T17" fmla="*/ 10 h 10"/>
                <a:gd name="T18" fmla="*/ 6 w 20"/>
                <a:gd name="T19" fmla="*/ 10 h 10"/>
                <a:gd name="T20" fmla="*/ 16 w 20"/>
                <a:gd name="T21" fmla="*/ 8 h 10"/>
                <a:gd name="T22" fmla="*/ 20 w 20"/>
                <a:gd name="T23" fmla="*/ 4 h 10"/>
                <a:gd name="T24" fmla="*/ 20 w 20"/>
                <a:gd name="T25" fmla="*/ 2 h 10"/>
                <a:gd name="T26" fmla="*/ 18 w 20"/>
                <a:gd name="T27" fmla="*/ 2 h 10"/>
                <a:gd name="T28" fmla="*/ 18 w 20"/>
                <a:gd name="T29" fmla="*/ 2 h 10"/>
                <a:gd name="T30" fmla="*/ 16 w 20"/>
                <a:gd name="T3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0" h="10">
                  <a:moveTo>
                    <a:pt x="16" y="0"/>
                  </a:moveTo>
                  <a:lnTo>
                    <a:pt x="16" y="0"/>
                  </a:lnTo>
                  <a:lnTo>
                    <a:pt x="8" y="2"/>
                  </a:lnTo>
                  <a:lnTo>
                    <a:pt x="2" y="4"/>
                  </a:lnTo>
                  <a:lnTo>
                    <a:pt x="2" y="4"/>
                  </a:lnTo>
                  <a:lnTo>
                    <a:pt x="0" y="6"/>
                  </a:lnTo>
                  <a:lnTo>
                    <a:pt x="4" y="10"/>
                  </a:lnTo>
                  <a:lnTo>
                    <a:pt x="4" y="10"/>
                  </a:lnTo>
                  <a:lnTo>
                    <a:pt x="6" y="10"/>
                  </a:lnTo>
                  <a:lnTo>
                    <a:pt x="6" y="10"/>
                  </a:lnTo>
                  <a:lnTo>
                    <a:pt x="16" y="8"/>
                  </a:lnTo>
                  <a:lnTo>
                    <a:pt x="20" y="4"/>
                  </a:lnTo>
                  <a:lnTo>
                    <a:pt x="20" y="2"/>
                  </a:lnTo>
                  <a:lnTo>
                    <a:pt x="18" y="2"/>
                  </a:lnTo>
                  <a:lnTo>
                    <a:pt x="18" y="2"/>
                  </a:lnTo>
                  <a:lnTo>
                    <a:pt x="16"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611" name="Freeform 115"/>
            <p:cNvSpPr>
              <a:spLocks/>
            </p:cNvSpPr>
            <p:nvPr/>
          </p:nvSpPr>
          <p:spPr bwMode="auto">
            <a:xfrm>
              <a:off x="2364" y="2660"/>
              <a:ext cx="20" cy="10"/>
            </a:xfrm>
            <a:custGeom>
              <a:avLst/>
              <a:gdLst>
                <a:gd name="T0" fmla="*/ 16 w 20"/>
                <a:gd name="T1" fmla="*/ 0 h 10"/>
                <a:gd name="T2" fmla="*/ 16 w 20"/>
                <a:gd name="T3" fmla="*/ 0 h 10"/>
                <a:gd name="T4" fmla="*/ 8 w 20"/>
                <a:gd name="T5" fmla="*/ 2 h 10"/>
                <a:gd name="T6" fmla="*/ 2 w 20"/>
                <a:gd name="T7" fmla="*/ 4 h 10"/>
                <a:gd name="T8" fmla="*/ 2 w 20"/>
                <a:gd name="T9" fmla="*/ 4 h 10"/>
                <a:gd name="T10" fmla="*/ 0 w 20"/>
                <a:gd name="T11" fmla="*/ 6 h 10"/>
                <a:gd name="T12" fmla="*/ 4 w 20"/>
                <a:gd name="T13" fmla="*/ 10 h 10"/>
                <a:gd name="T14" fmla="*/ 4 w 20"/>
                <a:gd name="T15" fmla="*/ 10 h 10"/>
                <a:gd name="T16" fmla="*/ 6 w 20"/>
                <a:gd name="T17" fmla="*/ 10 h 10"/>
                <a:gd name="T18" fmla="*/ 6 w 20"/>
                <a:gd name="T19" fmla="*/ 10 h 10"/>
                <a:gd name="T20" fmla="*/ 16 w 20"/>
                <a:gd name="T21" fmla="*/ 8 h 10"/>
                <a:gd name="T22" fmla="*/ 20 w 20"/>
                <a:gd name="T23" fmla="*/ 4 h 10"/>
                <a:gd name="T24" fmla="*/ 20 w 20"/>
                <a:gd name="T25" fmla="*/ 2 h 10"/>
                <a:gd name="T26" fmla="*/ 18 w 20"/>
                <a:gd name="T27" fmla="*/ 2 h 10"/>
                <a:gd name="T28" fmla="*/ 18 w 20"/>
                <a:gd name="T29" fmla="*/ 2 h 10"/>
                <a:gd name="T30" fmla="*/ 16 w 20"/>
                <a:gd name="T3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0" h="10">
                  <a:moveTo>
                    <a:pt x="16" y="0"/>
                  </a:moveTo>
                  <a:lnTo>
                    <a:pt x="16" y="0"/>
                  </a:lnTo>
                  <a:lnTo>
                    <a:pt x="8" y="2"/>
                  </a:lnTo>
                  <a:lnTo>
                    <a:pt x="2" y="4"/>
                  </a:lnTo>
                  <a:lnTo>
                    <a:pt x="2" y="4"/>
                  </a:lnTo>
                  <a:lnTo>
                    <a:pt x="0" y="6"/>
                  </a:lnTo>
                  <a:lnTo>
                    <a:pt x="4" y="10"/>
                  </a:lnTo>
                  <a:lnTo>
                    <a:pt x="4" y="10"/>
                  </a:lnTo>
                  <a:lnTo>
                    <a:pt x="6" y="10"/>
                  </a:lnTo>
                  <a:lnTo>
                    <a:pt x="6" y="10"/>
                  </a:lnTo>
                  <a:lnTo>
                    <a:pt x="16" y="8"/>
                  </a:lnTo>
                  <a:lnTo>
                    <a:pt x="20" y="4"/>
                  </a:lnTo>
                  <a:lnTo>
                    <a:pt x="20" y="2"/>
                  </a:lnTo>
                  <a:lnTo>
                    <a:pt x="18" y="2"/>
                  </a:lnTo>
                  <a:lnTo>
                    <a:pt x="18" y="2"/>
                  </a:lnTo>
                  <a:lnTo>
                    <a:pt x="1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612" name="Freeform 116"/>
            <p:cNvSpPr>
              <a:spLocks/>
            </p:cNvSpPr>
            <p:nvPr/>
          </p:nvSpPr>
          <p:spPr bwMode="auto">
            <a:xfrm>
              <a:off x="2424" y="2636"/>
              <a:ext cx="60" cy="38"/>
            </a:xfrm>
            <a:custGeom>
              <a:avLst/>
              <a:gdLst>
                <a:gd name="T0" fmla="*/ 50 w 60"/>
                <a:gd name="T1" fmla="*/ 0 h 38"/>
                <a:gd name="T2" fmla="*/ 50 w 60"/>
                <a:gd name="T3" fmla="*/ 0 h 38"/>
                <a:gd name="T4" fmla="*/ 50 w 60"/>
                <a:gd name="T5" fmla="*/ 0 h 38"/>
                <a:gd name="T6" fmla="*/ 50 w 60"/>
                <a:gd name="T7" fmla="*/ 0 h 38"/>
                <a:gd name="T8" fmla="*/ 44 w 60"/>
                <a:gd name="T9" fmla="*/ 0 h 38"/>
                <a:gd name="T10" fmla="*/ 40 w 60"/>
                <a:gd name="T11" fmla="*/ 2 h 38"/>
                <a:gd name="T12" fmla="*/ 28 w 60"/>
                <a:gd name="T13" fmla="*/ 10 h 38"/>
                <a:gd name="T14" fmla="*/ 18 w 60"/>
                <a:gd name="T15" fmla="*/ 18 h 38"/>
                <a:gd name="T16" fmla="*/ 8 w 60"/>
                <a:gd name="T17" fmla="*/ 24 h 38"/>
                <a:gd name="T18" fmla="*/ 8 w 60"/>
                <a:gd name="T19" fmla="*/ 24 h 38"/>
                <a:gd name="T20" fmla="*/ 4 w 60"/>
                <a:gd name="T21" fmla="*/ 28 h 38"/>
                <a:gd name="T22" fmla="*/ 0 w 60"/>
                <a:gd name="T23" fmla="*/ 32 h 38"/>
                <a:gd name="T24" fmla="*/ 2 w 60"/>
                <a:gd name="T25" fmla="*/ 36 h 38"/>
                <a:gd name="T26" fmla="*/ 6 w 60"/>
                <a:gd name="T27" fmla="*/ 38 h 38"/>
                <a:gd name="T28" fmla="*/ 6 w 60"/>
                <a:gd name="T29" fmla="*/ 38 h 38"/>
                <a:gd name="T30" fmla="*/ 8 w 60"/>
                <a:gd name="T31" fmla="*/ 38 h 38"/>
                <a:gd name="T32" fmla="*/ 8 w 60"/>
                <a:gd name="T33" fmla="*/ 38 h 38"/>
                <a:gd name="T34" fmla="*/ 18 w 60"/>
                <a:gd name="T35" fmla="*/ 36 h 38"/>
                <a:gd name="T36" fmla="*/ 26 w 60"/>
                <a:gd name="T37" fmla="*/ 30 h 38"/>
                <a:gd name="T38" fmla="*/ 42 w 60"/>
                <a:gd name="T39" fmla="*/ 18 h 38"/>
                <a:gd name="T40" fmla="*/ 42 w 60"/>
                <a:gd name="T41" fmla="*/ 18 h 38"/>
                <a:gd name="T42" fmla="*/ 52 w 60"/>
                <a:gd name="T43" fmla="*/ 14 h 38"/>
                <a:gd name="T44" fmla="*/ 56 w 60"/>
                <a:gd name="T45" fmla="*/ 12 h 38"/>
                <a:gd name="T46" fmla="*/ 60 w 60"/>
                <a:gd name="T47" fmla="*/ 8 h 38"/>
                <a:gd name="T48" fmla="*/ 60 w 60"/>
                <a:gd name="T49" fmla="*/ 8 h 38"/>
                <a:gd name="T50" fmla="*/ 60 w 60"/>
                <a:gd name="T51" fmla="*/ 4 h 38"/>
                <a:gd name="T52" fmla="*/ 58 w 60"/>
                <a:gd name="T53" fmla="*/ 2 h 38"/>
                <a:gd name="T54" fmla="*/ 54 w 60"/>
                <a:gd name="T55" fmla="*/ 0 h 38"/>
                <a:gd name="T56" fmla="*/ 50 w 60"/>
                <a:gd name="T57"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38">
                  <a:moveTo>
                    <a:pt x="50" y="0"/>
                  </a:moveTo>
                  <a:lnTo>
                    <a:pt x="50" y="0"/>
                  </a:lnTo>
                  <a:lnTo>
                    <a:pt x="50" y="0"/>
                  </a:lnTo>
                  <a:lnTo>
                    <a:pt x="50" y="0"/>
                  </a:lnTo>
                  <a:lnTo>
                    <a:pt x="44" y="0"/>
                  </a:lnTo>
                  <a:lnTo>
                    <a:pt x="40" y="2"/>
                  </a:lnTo>
                  <a:lnTo>
                    <a:pt x="28" y="10"/>
                  </a:lnTo>
                  <a:lnTo>
                    <a:pt x="18" y="18"/>
                  </a:lnTo>
                  <a:lnTo>
                    <a:pt x="8" y="24"/>
                  </a:lnTo>
                  <a:lnTo>
                    <a:pt x="8" y="24"/>
                  </a:lnTo>
                  <a:lnTo>
                    <a:pt x="4" y="28"/>
                  </a:lnTo>
                  <a:lnTo>
                    <a:pt x="0" y="32"/>
                  </a:lnTo>
                  <a:lnTo>
                    <a:pt x="2" y="36"/>
                  </a:lnTo>
                  <a:lnTo>
                    <a:pt x="6" y="38"/>
                  </a:lnTo>
                  <a:lnTo>
                    <a:pt x="6" y="38"/>
                  </a:lnTo>
                  <a:lnTo>
                    <a:pt x="8" y="38"/>
                  </a:lnTo>
                  <a:lnTo>
                    <a:pt x="8" y="38"/>
                  </a:lnTo>
                  <a:lnTo>
                    <a:pt x="18" y="36"/>
                  </a:lnTo>
                  <a:lnTo>
                    <a:pt x="26" y="30"/>
                  </a:lnTo>
                  <a:lnTo>
                    <a:pt x="42" y="18"/>
                  </a:lnTo>
                  <a:lnTo>
                    <a:pt x="42" y="18"/>
                  </a:lnTo>
                  <a:lnTo>
                    <a:pt x="52" y="14"/>
                  </a:lnTo>
                  <a:lnTo>
                    <a:pt x="56" y="12"/>
                  </a:lnTo>
                  <a:lnTo>
                    <a:pt x="60" y="8"/>
                  </a:lnTo>
                  <a:lnTo>
                    <a:pt x="60" y="8"/>
                  </a:lnTo>
                  <a:lnTo>
                    <a:pt x="60" y="4"/>
                  </a:lnTo>
                  <a:lnTo>
                    <a:pt x="58" y="2"/>
                  </a:lnTo>
                  <a:lnTo>
                    <a:pt x="54" y="0"/>
                  </a:lnTo>
                  <a:lnTo>
                    <a:pt x="50"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613" name="Freeform 117"/>
            <p:cNvSpPr>
              <a:spLocks/>
            </p:cNvSpPr>
            <p:nvPr/>
          </p:nvSpPr>
          <p:spPr bwMode="auto">
            <a:xfrm>
              <a:off x="2424" y="2636"/>
              <a:ext cx="60" cy="38"/>
            </a:xfrm>
            <a:custGeom>
              <a:avLst/>
              <a:gdLst>
                <a:gd name="T0" fmla="*/ 50 w 60"/>
                <a:gd name="T1" fmla="*/ 0 h 38"/>
                <a:gd name="T2" fmla="*/ 50 w 60"/>
                <a:gd name="T3" fmla="*/ 0 h 38"/>
                <a:gd name="T4" fmla="*/ 50 w 60"/>
                <a:gd name="T5" fmla="*/ 0 h 38"/>
                <a:gd name="T6" fmla="*/ 50 w 60"/>
                <a:gd name="T7" fmla="*/ 0 h 38"/>
                <a:gd name="T8" fmla="*/ 44 w 60"/>
                <a:gd name="T9" fmla="*/ 0 h 38"/>
                <a:gd name="T10" fmla="*/ 40 w 60"/>
                <a:gd name="T11" fmla="*/ 2 h 38"/>
                <a:gd name="T12" fmla="*/ 28 w 60"/>
                <a:gd name="T13" fmla="*/ 10 h 38"/>
                <a:gd name="T14" fmla="*/ 18 w 60"/>
                <a:gd name="T15" fmla="*/ 18 h 38"/>
                <a:gd name="T16" fmla="*/ 8 w 60"/>
                <a:gd name="T17" fmla="*/ 24 h 38"/>
                <a:gd name="T18" fmla="*/ 8 w 60"/>
                <a:gd name="T19" fmla="*/ 24 h 38"/>
                <a:gd name="T20" fmla="*/ 4 w 60"/>
                <a:gd name="T21" fmla="*/ 28 h 38"/>
                <a:gd name="T22" fmla="*/ 0 w 60"/>
                <a:gd name="T23" fmla="*/ 32 h 38"/>
                <a:gd name="T24" fmla="*/ 2 w 60"/>
                <a:gd name="T25" fmla="*/ 36 h 38"/>
                <a:gd name="T26" fmla="*/ 6 w 60"/>
                <a:gd name="T27" fmla="*/ 38 h 38"/>
                <a:gd name="T28" fmla="*/ 6 w 60"/>
                <a:gd name="T29" fmla="*/ 38 h 38"/>
                <a:gd name="T30" fmla="*/ 8 w 60"/>
                <a:gd name="T31" fmla="*/ 38 h 38"/>
                <a:gd name="T32" fmla="*/ 8 w 60"/>
                <a:gd name="T33" fmla="*/ 38 h 38"/>
                <a:gd name="T34" fmla="*/ 18 w 60"/>
                <a:gd name="T35" fmla="*/ 36 h 38"/>
                <a:gd name="T36" fmla="*/ 26 w 60"/>
                <a:gd name="T37" fmla="*/ 30 h 38"/>
                <a:gd name="T38" fmla="*/ 42 w 60"/>
                <a:gd name="T39" fmla="*/ 18 h 38"/>
                <a:gd name="T40" fmla="*/ 42 w 60"/>
                <a:gd name="T41" fmla="*/ 18 h 38"/>
                <a:gd name="T42" fmla="*/ 52 w 60"/>
                <a:gd name="T43" fmla="*/ 14 h 38"/>
                <a:gd name="T44" fmla="*/ 56 w 60"/>
                <a:gd name="T45" fmla="*/ 12 h 38"/>
                <a:gd name="T46" fmla="*/ 60 w 60"/>
                <a:gd name="T47" fmla="*/ 8 h 38"/>
                <a:gd name="T48" fmla="*/ 60 w 60"/>
                <a:gd name="T49" fmla="*/ 8 h 38"/>
                <a:gd name="T50" fmla="*/ 60 w 60"/>
                <a:gd name="T51" fmla="*/ 4 h 38"/>
                <a:gd name="T52" fmla="*/ 58 w 60"/>
                <a:gd name="T53" fmla="*/ 2 h 38"/>
                <a:gd name="T54" fmla="*/ 54 w 60"/>
                <a:gd name="T55" fmla="*/ 0 h 38"/>
                <a:gd name="T56" fmla="*/ 50 w 60"/>
                <a:gd name="T57"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38">
                  <a:moveTo>
                    <a:pt x="50" y="0"/>
                  </a:moveTo>
                  <a:lnTo>
                    <a:pt x="50" y="0"/>
                  </a:lnTo>
                  <a:lnTo>
                    <a:pt x="50" y="0"/>
                  </a:lnTo>
                  <a:lnTo>
                    <a:pt x="50" y="0"/>
                  </a:lnTo>
                  <a:lnTo>
                    <a:pt x="44" y="0"/>
                  </a:lnTo>
                  <a:lnTo>
                    <a:pt x="40" y="2"/>
                  </a:lnTo>
                  <a:lnTo>
                    <a:pt x="28" y="10"/>
                  </a:lnTo>
                  <a:lnTo>
                    <a:pt x="18" y="18"/>
                  </a:lnTo>
                  <a:lnTo>
                    <a:pt x="8" y="24"/>
                  </a:lnTo>
                  <a:lnTo>
                    <a:pt x="8" y="24"/>
                  </a:lnTo>
                  <a:lnTo>
                    <a:pt x="4" y="28"/>
                  </a:lnTo>
                  <a:lnTo>
                    <a:pt x="0" y="32"/>
                  </a:lnTo>
                  <a:lnTo>
                    <a:pt x="2" y="36"/>
                  </a:lnTo>
                  <a:lnTo>
                    <a:pt x="6" y="38"/>
                  </a:lnTo>
                  <a:lnTo>
                    <a:pt x="6" y="38"/>
                  </a:lnTo>
                  <a:lnTo>
                    <a:pt x="8" y="38"/>
                  </a:lnTo>
                  <a:lnTo>
                    <a:pt x="8" y="38"/>
                  </a:lnTo>
                  <a:lnTo>
                    <a:pt x="18" y="36"/>
                  </a:lnTo>
                  <a:lnTo>
                    <a:pt x="26" y="30"/>
                  </a:lnTo>
                  <a:lnTo>
                    <a:pt x="42" y="18"/>
                  </a:lnTo>
                  <a:lnTo>
                    <a:pt x="42" y="18"/>
                  </a:lnTo>
                  <a:lnTo>
                    <a:pt x="52" y="14"/>
                  </a:lnTo>
                  <a:lnTo>
                    <a:pt x="56" y="12"/>
                  </a:lnTo>
                  <a:lnTo>
                    <a:pt x="60" y="8"/>
                  </a:lnTo>
                  <a:lnTo>
                    <a:pt x="60" y="8"/>
                  </a:lnTo>
                  <a:lnTo>
                    <a:pt x="60" y="4"/>
                  </a:lnTo>
                  <a:lnTo>
                    <a:pt x="58" y="2"/>
                  </a:lnTo>
                  <a:lnTo>
                    <a:pt x="54" y="0"/>
                  </a:lnTo>
                  <a:lnTo>
                    <a:pt x="5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614" name="Freeform 118"/>
            <p:cNvSpPr>
              <a:spLocks/>
            </p:cNvSpPr>
            <p:nvPr/>
          </p:nvSpPr>
          <p:spPr bwMode="auto">
            <a:xfrm>
              <a:off x="2466" y="2562"/>
              <a:ext cx="24" cy="10"/>
            </a:xfrm>
            <a:custGeom>
              <a:avLst/>
              <a:gdLst>
                <a:gd name="T0" fmla="*/ 12 w 24"/>
                <a:gd name="T1" fmla="*/ 0 h 10"/>
                <a:gd name="T2" fmla="*/ 12 w 24"/>
                <a:gd name="T3" fmla="*/ 0 h 10"/>
                <a:gd name="T4" fmla="*/ 4 w 24"/>
                <a:gd name="T5" fmla="*/ 0 h 10"/>
                <a:gd name="T6" fmla="*/ 4 w 24"/>
                <a:gd name="T7" fmla="*/ 0 h 10"/>
                <a:gd name="T8" fmla="*/ 0 w 24"/>
                <a:gd name="T9" fmla="*/ 4 h 10"/>
                <a:gd name="T10" fmla="*/ 0 w 24"/>
                <a:gd name="T11" fmla="*/ 6 h 10"/>
                <a:gd name="T12" fmla="*/ 2 w 24"/>
                <a:gd name="T13" fmla="*/ 8 h 10"/>
                <a:gd name="T14" fmla="*/ 6 w 24"/>
                <a:gd name="T15" fmla="*/ 8 h 10"/>
                <a:gd name="T16" fmla="*/ 6 w 24"/>
                <a:gd name="T17" fmla="*/ 8 h 10"/>
                <a:gd name="T18" fmla="*/ 14 w 24"/>
                <a:gd name="T19" fmla="*/ 10 h 10"/>
                <a:gd name="T20" fmla="*/ 14 w 24"/>
                <a:gd name="T21" fmla="*/ 10 h 10"/>
                <a:gd name="T22" fmla="*/ 22 w 24"/>
                <a:gd name="T23" fmla="*/ 8 h 10"/>
                <a:gd name="T24" fmla="*/ 24 w 24"/>
                <a:gd name="T25" fmla="*/ 8 h 10"/>
                <a:gd name="T26" fmla="*/ 24 w 24"/>
                <a:gd name="T27" fmla="*/ 4 h 10"/>
                <a:gd name="T28" fmla="*/ 24 w 24"/>
                <a:gd name="T29" fmla="*/ 4 h 10"/>
                <a:gd name="T30" fmla="*/ 22 w 24"/>
                <a:gd name="T31" fmla="*/ 2 h 10"/>
                <a:gd name="T32" fmla="*/ 20 w 24"/>
                <a:gd name="T33" fmla="*/ 0 h 10"/>
                <a:gd name="T34" fmla="*/ 12 w 24"/>
                <a:gd name="T35"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4" h="10">
                  <a:moveTo>
                    <a:pt x="12" y="0"/>
                  </a:moveTo>
                  <a:lnTo>
                    <a:pt x="12" y="0"/>
                  </a:lnTo>
                  <a:lnTo>
                    <a:pt x="4" y="0"/>
                  </a:lnTo>
                  <a:lnTo>
                    <a:pt x="4" y="0"/>
                  </a:lnTo>
                  <a:lnTo>
                    <a:pt x="0" y="4"/>
                  </a:lnTo>
                  <a:lnTo>
                    <a:pt x="0" y="6"/>
                  </a:lnTo>
                  <a:lnTo>
                    <a:pt x="2" y="8"/>
                  </a:lnTo>
                  <a:lnTo>
                    <a:pt x="6" y="8"/>
                  </a:lnTo>
                  <a:lnTo>
                    <a:pt x="6" y="8"/>
                  </a:lnTo>
                  <a:lnTo>
                    <a:pt x="14" y="10"/>
                  </a:lnTo>
                  <a:lnTo>
                    <a:pt x="14" y="10"/>
                  </a:lnTo>
                  <a:lnTo>
                    <a:pt x="22" y="8"/>
                  </a:lnTo>
                  <a:lnTo>
                    <a:pt x="24" y="8"/>
                  </a:lnTo>
                  <a:lnTo>
                    <a:pt x="24" y="4"/>
                  </a:lnTo>
                  <a:lnTo>
                    <a:pt x="24" y="4"/>
                  </a:lnTo>
                  <a:lnTo>
                    <a:pt x="22" y="2"/>
                  </a:lnTo>
                  <a:lnTo>
                    <a:pt x="20" y="0"/>
                  </a:lnTo>
                  <a:lnTo>
                    <a:pt x="12"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615" name="Freeform 119"/>
            <p:cNvSpPr>
              <a:spLocks/>
            </p:cNvSpPr>
            <p:nvPr/>
          </p:nvSpPr>
          <p:spPr bwMode="auto">
            <a:xfrm>
              <a:off x="2466" y="2562"/>
              <a:ext cx="24" cy="10"/>
            </a:xfrm>
            <a:custGeom>
              <a:avLst/>
              <a:gdLst>
                <a:gd name="T0" fmla="*/ 12 w 24"/>
                <a:gd name="T1" fmla="*/ 0 h 10"/>
                <a:gd name="T2" fmla="*/ 12 w 24"/>
                <a:gd name="T3" fmla="*/ 0 h 10"/>
                <a:gd name="T4" fmla="*/ 4 w 24"/>
                <a:gd name="T5" fmla="*/ 0 h 10"/>
                <a:gd name="T6" fmla="*/ 4 w 24"/>
                <a:gd name="T7" fmla="*/ 0 h 10"/>
                <a:gd name="T8" fmla="*/ 0 w 24"/>
                <a:gd name="T9" fmla="*/ 4 h 10"/>
                <a:gd name="T10" fmla="*/ 0 w 24"/>
                <a:gd name="T11" fmla="*/ 6 h 10"/>
                <a:gd name="T12" fmla="*/ 2 w 24"/>
                <a:gd name="T13" fmla="*/ 8 h 10"/>
                <a:gd name="T14" fmla="*/ 6 w 24"/>
                <a:gd name="T15" fmla="*/ 8 h 10"/>
                <a:gd name="T16" fmla="*/ 6 w 24"/>
                <a:gd name="T17" fmla="*/ 8 h 10"/>
                <a:gd name="T18" fmla="*/ 14 w 24"/>
                <a:gd name="T19" fmla="*/ 10 h 10"/>
                <a:gd name="T20" fmla="*/ 14 w 24"/>
                <a:gd name="T21" fmla="*/ 10 h 10"/>
                <a:gd name="T22" fmla="*/ 22 w 24"/>
                <a:gd name="T23" fmla="*/ 8 h 10"/>
                <a:gd name="T24" fmla="*/ 24 w 24"/>
                <a:gd name="T25" fmla="*/ 8 h 10"/>
                <a:gd name="T26" fmla="*/ 24 w 24"/>
                <a:gd name="T27" fmla="*/ 4 h 10"/>
                <a:gd name="T28" fmla="*/ 24 w 24"/>
                <a:gd name="T29" fmla="*/ 4 h 10"/>
                <a:gd name="T30" fmla="*/ 22 w 24"/>
                <a:gd name="T31" fmla="*/ 2 h 10"/>
                <a:gd name="T32" fmla="*/ 20 w 24"/>
                <a:gd name="T33" fmla="*/ 0 h 10"/>
                <a:gd name="T34" fmla="*/ 12 w 24"/>
                <a:gd name="T35"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4" h="10">
                  <a:moveTo>
                    <a:pt x="12" y="0"/>
                  </a:moveTo>
                  <a:lnTo>
                    <a:pt x="12" y="0"/>
                  </a:lnTo>
                  <a:lnTo>
                    <a:pt x="4" y="0"/>
                  </a:lnTo>
                  <a:lnTo>
                    <a:pt x="4" y="0"/>
                  </a:lnTo>
                  <a:lnTo>
                    <a:pt x="0" y="4"/>
                  </a:lnTo>
                  <a:lnTo>
                    <a:pt x="0" y="6"/>
                  </a:lnTo>
                  <a:lnTo>
                    <a:pt x="2" y="8"/>
                  </a:lnTo>
                  <a:lnTo>
                    <a:pt x="6" y="8"/>
                  </a:lnTo>
                  <a:lnTo>
                    <a:pt x="6" y="8"/>
                  </a:lnTo>
                  <a:lnTo>
                    <a:pt x="14" y="10"/>
                  </a:lnTo>
                  <a:lnTo>
                    <a:pt x="14" y="10"/>
                  </a:lnTo>
                  <a:lnTo>
                    <a:pt x="22" y="8"/>
                  </a:lnTo>
                  <a:lnTo>
                    <a:pt x="24" y="8"/>
                  </a:lnTo>
                  <a:lnTo>
                    <a:pt x="24" y="4"/>
                  </a:lnTo>
                  <a:lnTo>
                    <a:pt x="24" y="4"/>
                  </a:lnTo>
                  <a:lnTo>
                    <a:pt x="22" y="2"/>
                  </a:lnTo>
                  <a:lnTo>
                    <a:pt x="20" y="0"/>
                  </a:lnTo>
                  <a:lnTo>
                    <a:pt x="1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616" name="Freeform 120"/>
            <p:cNvSpPr>
              <a:spLocks/>
            </p:cNvSpPr>
            <p:nvPr/>
          </p:nvSpPr>
          <p:spPr bwMode="auto">
            <a:xfrm>
              <a:off x="2500" y="2488"/>
              <a:ext cx="16" cy="16"/>
            </a:xfrm>
            <a:custGeom>
              <a:avLst/>
              <a:gdLst>
                <a:gd name="T0" fmla="*/ 10 w 16"/>
                <a:gd name="T1" fmla="*/ 0 h 16"/>
                <a:gd name="T2" fmla="*/ 10 w 16"/>
                <a:gd name="T3" fmla="*/ 0 h 16"/>
                <a:gd name="T4" fmla="*/ 4 w 16"/>
                <a:gd name="T5" fmla="*/ 2 h 16"/>
                <a:gd name="T6" fmla="*/ 4 w 16"/>
                <a:gd name="T7" fmla="*/ 2 h 16"/>
                <a:gd name="T8" fmla="*/ 0 w 16"/>
                <a:gd name="T9" fmla="*/ 4 h 16"/>
                <a:gd name="T10" fmla="*/ 0 w 16"/>
                <a:gd name="T11" fmla="*/ 8 h 16"/>
                <a:gd name="T12" fmla="*/ 0 w 16"/>
                <a:gd name="T13" fmla="*/ 10 h 16"/>
                <a:gd name="T14" fmla="*/ 4 w 16"/>
                <a:gd name="T15" fmla="*/ 12 h 16"/>
                <a:gd name="T16" fmla="*/ 4 w 16"/>
                <a:gd name="T17" fmla="*/ 12 h 16"/>
                <a:gd name="T18" fmla="*/ 10 w 16"/>
                <a:gd name="T19" fmla="*/ 16 h 16"/>
                <a:gd name="T20" fmla="*/ 10 w 16"/>
                <a:gd name="T21" fmla="*/ 16 h 16"/>
                <a:gd name="T22" fmla="*/ 12 w 16"/>
                <a:gd name="T23" fmla="*/ 14 h 16"/>
                <a:gd name="T24" fmla="*/ 14 w 16"/>
                <a:gd name="T25" fmla="*/ 12 h 16"/>
                <a:gd name="T26" fmla="*/ 16 w 16"/>
                <a:gd name="T27" fmla="*/ 8 h 16"/>
                <a:gd name="T28" fmla="*/ 16 w 16"/>
                <a:gd name="T29" fmla="*/ 8 h 16"/>
                <a:gd name="T30" fmla="*/ 14 w 16"/>
                <a:gd name="T31" fmla="*/ 2 h 16"/>
                <a:gd name="T32" fmla="*/ 12 w 16"/>
                <a:gd name="T33" fmla="*/ 2 h 16"/>
                <a:gd name="T34" fmla="*/ 10 w 16"/>
                <a:gd name="T35"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6" h="16">
                  <a:moveTo>
                    <a:pt x="10" y="0"/>
                  </a:moveTo>
                  <a:lnTo>
                    <a:pt x="10" y="0"/>
                  </a:lnTo>
                  <a:lnTo>
                    <a:pt x="4" y="2"/>
                  </a:lnTo>
                  <a:lnTo>
                    <a:pt x="4" y="2"/>
                  </a:lnTo>
                  <a:lnTo>
                    <a:pt x="0" y="4"/>
                  </a:lnTo>
                  <a:lnTo>
                    <a:pt x="0" y="8"/>
                  </a:lnTo>
                  <a:lnTo>
                    <a:pt x="0" y="10"/>
                  </a:lnTo>
                  <a:lnTo>
                    <a:pt x="4" y="12"/>
                  </a:lnTo>
                  <a:lnTo>
                    <a:pt x="4" y="12"/>
                  </a:lnTo>
                  <a:lnTo>
                    <a:pt x="10" y="16"/>
                  </a:lnTo>
                  <a:lnTo>
                    <a:pt x="10" y="16"/>
                  </a:lnTo>
                  <a:lnTo>
                    <a:pt x="12" y="14"/>
                  </a:lnTo>
                  <a:lnTo>
                    <a:pt x="14" y="12"/>
                  </a:lnTo>
                  <a:lnTo>
                    <a:pt x="16" y="8"/>
                  </a:lnTo>
                  <a:lnTo>
                    <a:pt x="16" y="8"/>
                  </a:lnTo>
                  <a:lnTo>
                    <a:pt x="14" y="2"/>
                  </a:lnTo>
                  <a:lnTo>
                    <a:pt x="12" y="2"/>
                  </a:lnTo>
                  <a:lnTo>
                    <a:pt x="10"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617" name="Freeform 121"/>
            <p:cNvSpPr>
              <a:spLocks/>
            </p:cNvSpPr>
            <p:nvPr/>
          </p:nvSpPr>
          <p:spPr bwMode="auto">
            <a:xfrm>
              <a:off x="2500" y="2488"/>
              <a:ext cx="16" cy="16"/>
            </a:xfrm>
            <a:custGeom>
              <a:avLst/>
              <a:gdLst>
                <a:gd name="T0" fmla="*/ 10 w 16"/>
                <a:gd name="T1" fmla="*/ 0 h 16"/>
                <a:gd name="T2" fmla="*/ 10 w 16"/>
                <a:gd name="T3" fmla="*/ 0 h 16"/>
                <a:gd name="T4" fmla="*/ 4 w 16"/>
                <a:gd name="T5" fmla="*/ 2 h 16"/>
                <a:gd name="T6" fmla="*/ 4 w 16"/>
                <a:gd name="T7" fmla="*/ 2 h 16"/>
                <a:gd name="T8" fmla="*/ 0 w 16"/>
                <a:gd name="T9" fmla="*/ 4 h 16"/>
                <a:gd name="T10" fmla="*/ 0 w 16"/>
                <a:gd name="T11" fmla="*/ 8 h 16"/>
                <a:gd name="T12" fmla="*/ 0 w 16"/>
                <a:gd name="T13" fmla="*/ 10 h 16"/>
                <a:gd name="T14" fmla="*/ 4 w 16"/>
                <a:gd name="T15" fmla="*/ 12 h 16"/>
                <a:gd name="T16" fmla="*/ 4 w 16"/>
                <a:gd name="T17" fmla="*/ 12 h 16"/>
                <a:gd name="T18" fmla="*/ 10 w 16"/>
                <a:gd name="T19" fmla="*/ 16 h 16"/>
                <a:gd name="T20" fmla="*/ 10 w 16"/>
                <a:gd name="T21" fmla="*/ 16 h 16"/>
                <a:gd name="T22" fmla="*/ 12 w 16"/>
                <a:gd name="T23" fmla="*/ 14 h 16"/>
                <a:gd name="T24" fmla="*/ 14 w 16"/>
                <a:gd name="T25" fmla="*/ 12 h 16"/>
                <a:gd name="T26" fmla="*/ 16 w 16"/>
                <a:gd name="T27" fmla="*/ 8 h 16"/>
                <a:gd name="T28" fmla="*/ 16 w 16"/>
                <a:gd name="T29" fmla="*/ 8 h 16"/>
                <a:gd name="T30" fmla="*/ 14 w 16"/>
                <a:gd name="T31" fmla="*/ 2 h 16"/>
                <a:gd name="T32" fmla="*/ 12 w 16"/>
                <a:gd name="T33" fmla="*/ 2 h 16"/>
                <a:gd name="T34" fmla="*/ 10 w 16"/>
                <a:gd name="T35"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6" h="16">
                  <a:moveTo>
                    <a:pt x="10" y="0"/>
                  </a:moveTo>
                  <a:lnTo>
                    <a:pt x="10" y="0"/>
                  </a:lnTo>
                  <a:lnTo>
                    <a:pt x="4" y="2"/>
                  </a:lnTo>
                  <a:lnTo>
                    <a:pt x="4" y="2"/>
                  </a:lnTo>
                  <a:lnTo>
                    <a:pt x="0" y="4"/>
                  </a:lnTo>
                  <a:lnTo>
                    <a:pt x="0" y="8"/>
                  </a:lnTo>
                  <a:lnTo>
                    <a:pt x="0" y="10"/>
                  </a:lnTo>
                  <a:lnTo>
                    <a:pt x="4" y="12"/>
                  </a:lnTo>
                  <a:lnTo>
                    <a:pt x="4" y="12"/>
                  </a:lnTo>
                  <a:lnTo>
                    <a:pt x="10" y="16"/>
                  </a:lnTo>
                  <a:lnTo>
                    <a:pt x="10" y="16"/>
                  </a:lnTo>
                  <a:lnTo>
                    <a:pt x="12" y="14"/>
                  </a:lnTo>
                  <a:lnTo>
                    <a:pt x="14" y="12"/>
                  </a:lnTo>
                  <a:lnTo>
                    <a:pt x="16" y="8"/>
                  </a:lnTo>
                  <a:lnTo>
                    <a:pt x="16" y="8"/>
                  </a:lnTo>
                  <a:lnTo>
                    <a:pt x="14" y="2"/>
                  </a:lnTo>
                  <a:lnTo>
                    <a:pt x="12" y="2"/>
                  </a:lnTo>
                  <a:lnTo>
                    <a:pt x="1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618" name="Freeform 122"/>
            <p:cNvSpPr>
              <a:spLocks/>
            </p:cNvSpPr>
            <p:nvPr/>
          </p:nvSpPr>
          <p:spPr bwMode="auto">
            <a:xfrm>
              <a:off x="2498" y="2552"/>
              <a:ext cx="42" cy="16"/>
            </a:xfrm>
            <a:custGeom>
              <a:avLst/>
              <a:gdLst>
                <a:gd name="T0" fmla="*/ 16 w 42"/>
                <a:gd name="T1" fmla="*/ 0 h 16"/>
                <a:gd name="T2" fmla="*/ 16 w 42"/>
                <a:gd name="T3" fmla="*/ 0 h 16"/>
                <a:gd name="T4" fmla="*/ 8 w 42"/>
                <a:gd name="T5" fmla="*/ 2 h 16"/>
                <a:gd name="T6" fmla="*/ 4 w 42"/>
                <a:gd name="T7" fmla="*/ 4 h 16"/>
                <a:gd name="T8" fmla="*/ 0 w 42"/>
                <a:gd name="T9" fmla="*/ 6 h 16"/>
                <a:gd name="T10" fmla="*/ 0 w 42"/>
                <a:gd name="T11" fmla="*/ 6 h 16"/>
                <a:gd name="T12" fmla="*/ 4 w 42"/>
                <a:gd name="T13" fmla="*/ 8 h 16"/>
                <a:gd name="T14" fmla="*/ 8 w 42"/>
                <a:gd name="T15" fmla="*/ 10 h 16"/>
                <a:gd name="T16" fmla="*/ 16 w 42"/>
                <a:gd name="T17" fmla="*/ 10 h 16"/>
                <a:gd name="T18" fmla="*/ 16 w 42"/>
                <a:gd name="T19" fmla="*/ 10 h 16"/>
                <a:gd name="T20" fmla="*/ 32 w 42"/>
                <a:gd name="T21" fmla="*/ 16 h 16"/>
                <a:gd name="T22" fmla="*/ 32 w 42"/>
                <a:gd name="T23" fmla="*/ 16 h 16"/>
                <a:gd name="T24" fmla="*/ 36 w 42"/>
                <a:gd name="T25" fmla="*/ 16 h 16"/>
                <a:gd name="T26" fmla="*/ 36 w 42"/>
                <a:gd name="T27" fmla="*/ 16 h 16"/>
                <a:gd name="T28" fmla="*/ 40 w 42"/>
                <a:gd name="T29" fmla="*/ 14 h 16"/>
                <a:gd name="T30" fmla="*/ 42 w 42"/>
                <a:gd name="T31" fmla="*/ 10 h 16"/>
                <a:gd name="T32" fmla="*/ 38 w 42"/>
                <a:gd name="T33" fmla="*/ 6 h 16"/>
                <a:gd name="T34" fmla="*/ 32 w 42"/>
                <a:gd name="T35" fmla="*/ 4 h 16"/>
                <a:gd name="T36" fmla="*/ 32 w 42"/>
                <a:gd name="T37" fmla="*/ 4 h 16"/>
                <a:gd name="T38" fmla="*/ 24 w 42"/>
                <a:gd name="T39" fmla="*/ 2 h 16"/>
                <a:gd name="T40" fmla="*/ 16 w 42"/>
                <a:gd name="T41"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2" h="16">
                  <a:moveTo>
                    <a:pt x="16" y="0"/>
                  </a:moveTo>
                  <a:lnTo>
                    <a:pt x="16" y="0"/>
                  </a:lnTo>
                  <a:lnTo>
                    <a:pt x="8" y="2"/>
                  </a:lnTo>
                  <a:lnTo>
                    <a:pt x="4" y="4"/>
                  </a:lnTo>
                  <a:lnTo>
                    <a:pt x="0" y="6"/>
                  </a:lnTo>
                  <a:lnTo>
                    <a:pt x="0" y="6"/>
                  </a:lnTo>
                  <a:lnTo>
                    <a:pt x="4" y="8"/>
                  </a:lnTo>
                  <a:lnTo>
                    <a:pt x="8" y="10"/>
                  </a:lnTo>
                  <a:lnTo>
                    <a:pt x="16" y="10"/>
                  </a:lnTo>
                  <a:lnTo>
                    <a:pt x="16" y="10"/>
                  </a:lnTo>
                  <a:lnTo>
                    <a:pt x="32" y="16"/>
                  </a:lnTo>
                  <a:lnTo>
                    <a:pt x="32" y="16"/>
                  </a:lnTo>
                  <a:lnTo>
                    <a:pt x="36" y="16"/>
                  </a:lnTo>
                  <a:lnTo>
                    <a:pt x="36" y="16"/>
                  </a:lnTo>
                  <a:lnTo>
                    <a:pt x="40" y="14"/>
                  </a:lnTo>
                  <a:lnTo>
                    <a:pt x="42" y="10"/>
                  </a:lnTo>
                  <a:lnTo>
                    <a:pt x="38" y="6"/>
                  </a:lnTo>
                  <a:lnTo>
                    <a:pt x="32" y="4"/>
                  </a:lnTo>
                  <a:lnTo>
                    <a:pt x="32" y="4"/>
                  </a:lnTo>
                  <a:lnTo>
                    <a:pt x="24" y="2"/>
                  </a:lnTo>
                  <a:lnTo>
                    <a:pt x="16"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619" name="Freeform 123"/>
            <p:cNvSpPr>
              <a:spLocks/>
            </p:cNvSpPr>
            <p:nvPr/>
          </p:nvSpPr>
          <p:spPr bwMode="auto">
            <a:xfrm>
              <a:off x="2498" y="2552"/>
              <a:ext cx="42" cy="16"/>
            </a:xfrm>
            <a:custGeom>
              <a:avLst/>
              <a:gdLst>
                <a:gd name="T0" fmla="*/ 16 w 42"/>
                <a:gd name="T1" fmla="*/ 0 h 16"/>
                <a:gd name="T2" fmla="*/ 16 w 42"/>
                <a:gd name="T3" fmla="*/ 0 h 16"/>
                <a:gd name="T4" fmla="*/ 8 w 42"/>
                <a:gd name="T5" fmla="*/ 2 h 16"/>
                <a:gd name="T6" fmla="*/ 4 w 42"/>
                <a:gd name="T7" fmla="*/ 4 h 16"/>
                <a:gd name="T8" fmla="*/ 0 w 42"/>
                <a:gd name="T9" fmla="*/ 6 h 16"/>
                <a:gd name="T10" fmla="*/ 0 w 42"/>
                <a:gd name="T11" fmla="*/ 6 h 16"/>
                <a:gd name="T12" fmla="*/ 4 w 42"/>
                <a:gd name="T13" fmla="*/ 8 h 16"/>
                <a:gd name="T14" fmla="*/ 8 w 42"/>
                <a:gd name="T15" fmla="*/ 10 h 16"/>
                <a:gd name="T16" fmla="*/ 16 w 42"/>
                <a:gd name="T17" fmla="*/ 10 h 16"/>
                <a:gd name="T18" fmla="*/ 16 w 42"/>
                <a:gd name="T19" fmla="*/ 10 h 16"/>
                <a:gd name="T20" fmla="*/ 32 w 42"/>
                <a:gd name="T21" fmla="*/ 16 h 16"/>
                <a:gd name="T22" fmla="*/ 32 w 42"/>
                <a:gd name="T23" fmla="*/ 16 h 16"/>
                <a:gd name="T24" fmla="*/ 36 w 42"/>
                <a:gd name="T25" fmla="*/ 16 h 16"/>
                <a:gd name="T26" fmla="*/ 36 w 42"/>
                <a:gd name="T27" fmla="*/ 16 h 16"/>
                <a:gd name="T28" fmla="*/ 40 w 42"/>
                <a:gd name="T29" fmla="*/ 14 h 16"/>
                <a:gd name="T30" fmla="*/ 42 w 42"/>
                <a:gd name="T31" fmla="*/ 10 h 16"/>
                <a:gd name="T32" fmla="*/ 38 w 42"/>
                <a:gd name="T33" fmla="*/ 6 h 16"/>
                <a:gd name="T34" fmla="*/ 32 w 42"/>
                <a:gd name="T35" fmla="*/ 4 h 16"/>
                <a:gd name="T36" fmla="*/ 32 w 42"/>
                <a:gd name="T37" fmla="*/ 4 h 16"/>
                <a:gd name="T38" fmla="*/ 24 w 42"/>
                <a:gd name="T39" fmla="*/ 2 h 16"/>
                <a:gd name="T40" fmla="*/ 16 w 42"/>
                <a:gd name="T41"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2" h="16">
                  <a:moveTo>
                    <a:pt x="16" y="0"/>
                  </a:moveTo>
                  <a:lnTo>
                    <a:pt x="16" y="0"/>
                  </a:lnTo>
                  <a:lnTo>
                    <a:pt x="8" y="2"/>
                  </a:lnTo>
                  <a:lnTo>
                    <a:pt x="4" y="4"/>
                  </a:lnTo>
                  <a:lnTo>
                    <a:pt x="0" y="6"/>
                  </a:lnTo>
                  <a:lnTo>
                    <a:pt x="0" y="6"/>
                  </a:lnTo>
                  <a:lnTo>
                    <a:pt x="4" y="8"/>
                  </a:lnTo>
                  <a:lnTo>
                    <a:pt x="8" y="10"/>
                  </a:lnTo>
                  <a:lnTo>
                    <a:pt x="16" y="10"/>
                  </a:lnTo>
                  <a:lnTo>
                    <a:pt x="16" y="10"/>
                  </a:lnTo>
                  <a:lnTo>
                    <a:pt x="32" y="16"/>
                  </a:lnTo>
                  <a:lnTo>
                    <a:pt x="32" y="16"/>
                  </a:lnTo>
                  <a:lnTo>
                    <a:pt x="36" y="16"/>
                  </a:lnTo>
                  <a:lnTo>
                    <a:pt x="36" y="16"/>
                  </a:lnTo>
                  <a:lnTo>
                    <a:pt x="40" y="14"/>
                  </a:lnTo>
                  <a:lnTo>
                    <a:pt x="42" y="10"/>
                  </a:lnTo>
                  <a:lnTo>
                    <a:pt x="38" y="6"/>
                  </a:lnTo>
                  <a:lnTo>
                    <a:pt x="32" y="4"/>
                  </a:lnTo>
                  <a:lnTo>
                    <a:pt x="32" y="4"/>
                  </a:lnTo>
                  <a:lnTo>
                    <a:pt x="24" y="2"/>
                  </a:lnTo>
                  <a:lnTo>
                    <a:pt x="1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620" name="Freeform 124"/>
            <p:cNvSpPr>
              <a:spLocks/>
            </p:cNvSpPr>
            <p:nvPr/>
          </p:nvSpPr>
          <p:spPr bwMode="auto">
            <a:xfrm>
              <a:off x="2572" y="2554"/>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lnTo>
                    <a:pt x="0" y="2"/>
                  </a:lnTo>
                  <a:lnTo>
                    <a:pt x="0"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621" name="Freeform 125"/>
            <p:cNvSpPr>
              <a:spLocks/>
            </p:cNvSpPr>
            <p:nvPr/>
          </p:nvSpPr>
          <p:spPr bwMode="auto">
            <a:xfrm>
              <a:off x="2572" y="2554"/>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622" name="Freeform 126"/>
            <p:cNvSpPr>
              <a:spLocks/>
            </p:cNvSpPr>
            <p:nvPr/>
          </p:nvSpPr>
          <p:spPr bwMode="auto">
            <a:xfrm>
              <a:off x="2542" y="2516"/>
              <a:ext cx="264" cy="172"/>
            </a:xfrm>
            <a:custGeom>
              <a:avLst/>
              <a:gdLst>
                <a:gd name="T0" fmla="*/ 16 w 264"/>
                <a:gd name="T1" fmla="*/ 0 h 172"/>
                <a:gd name="T2" fmla="*/ 12 w 264"/>
                <a:gd name="T3" fmla="*/ 8 h 172"/>
                <a:gd name="T4" fmla="*/ 4 w 264"/>
                <a:gd name="T5" fmla="*/ 14 h 172"/>
                <a:gd name="T6" fmla="*/ 0 w 264"/>
                <a:gd name="T7" fmla="*/ 20 h 172"/>
                <a:gd name="T8" fmla="*/ 12 w 264"/>
                <a:gd name="T9" fmla="*/ 26 h 172"/>
                <a:gd name="T10" fmla="*/ 20 w 264"/>
                <a:gd name="T11" fmla="*/ 26 h 172"/>
                <a:gd name="T12" fmla="*/ 22 w 264"/>
                <a:gd name="T13" fmla="*/ 26 h 172"/>
                <a:gd name="T14" fmla="*/ 32 w 264"/>
                <a:gd name="T15" fmla="*/ 36 h 172"/>
                <a:gd name="T16" fmla="*/ 30 w 264"/>
                <a:gd name="T17" fmla="*/ 40 h 172"/>
                <a:gd name="T18" fmla="*/ 14 w 264"/>
                <a:gd name="T19" fmla="*/ 44 h 172"/>
                <a:gd name="T20" fmla="*/ 14 w 264"/>
                <a:gd name="T21" fmla="*/ 50 h 172"/>
                <a:gd name="T22" fmla="*/ 22 w 264"/>
                <a:gd name="T23" fmla="*/ 54 h 172"/>
                <a:gd name="T24" fmla="*/ 36 w 264"/>
                <a:gd name="T25" fmla="*/ 54 h 172"/>
                <a:gd name="T26" fmla="*/ 40 w 264"/>
                <a:gd name="T27" fmla="*/ 54 h 172"/>
                <a:gd name="T28" fmla="*/ 56 w 264"/>
                <a:gd name="T29" fmla="*/ 66 h 172"/>
                <a:gd name="T30" fmla="*/ 74 w 264"/>
                <a:gd name="T31" fmla="*/ 70 h 172"/>
                <a:gd name="T32" fmla="*/ 86 w 264"/>
                <a:gd name="T33" fmla="*/ 78 h 172"/>
                <a:gd name="T34" fmla="*/ 98 w 264"/>
                <a:gd name="T35" fmla="*/ 90 h 172"/>
                <a:gd name="T36" fmla="*/ 100 w 264"/>
                <a:gd name="T37" fmla="*/ 104 h 172"/>
                <a:gd name="T38" fmla="*/ 108 w 264"/>
                <a:gd name="T39" fmla="*/ 120 h 172"/>
                <a:gd name="T40" fmla="*/ 122 w 264"/>
                <a:gd name="T41" fmla="*/ 136 h 172"/>
                <a:gd name="T42" fmla="*/ 144 w 264"/>
                <a:gd name="T43" fmla="*/ 146 h 172"/>
                <a:gd name="T44" fmla="*/ 150 w 264"/>
                <a:gd name="T45" fmla="*/ 146 h 172"/>
                <a:gd name="T46" fmla="*/ 158 w 264"/>
                <a:gd name="T47" fmla="*/ 132 h 172"/>
                <a:gd name="T48" fmla="*/ 166 w 264"/>
                <a:gd name="T49" fmla="*/ 128 h 172"/>
                <a:gd name="T50" fmla="*/ 172 w 264"/>
                <a:gd name="T51" fmla="*/ 124 h 172"/>
                <a:gd name="T52" fmla="*/ 178 w 264"/>
                <a:gd name="T53" fmla="*/ 114 h 172"/>
                <a:gd name="T54" fmla="*/ 182 w 264"/>
                <a:gd name="T55" fmla="*/ 114 h 172"/>
                <a:gd name="T56" fmla="*/ 208 w 264"/>
                <a:gd name="T57" fmla="*/ 140 h 172"/>
                <a:gd name="T58" fmla="*/ 224 w 264"/>
                <a:gd name="T59" fmla="*/ 152 h 172"/>
                <a:gd name="T60" fmla="*/ 238 w 264"/>
                <a:gd name="T61" fmla="*/ 164 h 172"/>
                <a:gd name="T62" fmla="*/ 256 w 264"/>
                <a:gd name="T63" fmla="*/ 172 h 172"/>
                <a:gd name="T64" fmla="*/ 262 w 264"/>
                <a:gd name="T65" fmla="*/ 168 h 172"/>
                <a:gd name="T66" fmla="*/ 264 w 264"/>
                <a:gd name="T67" fmla="*/ 162 h 172"/>
                <a:gd name="T68" fmla="*/ 248 w 264"/>
                <a:gd name="T69" fmla="*/ 146 h 172"/>
                <a:gd name="T70" fmla="*/ 224 w 264"/>
                <a:gd name="T71" fmla="*/ 122 h 172"/>
                <a:gd name="T72" fmla="*/ 216 w 264"/>
                <a:gd name="T73" fmla="*/ 114 h 172"/>
                <a:gd name="T74" fmla="*/ 220 w 264"/>
                <a:gd name="T75" fmla="*/ 102 h 172"/>
                <a:gd name="T76" fmla="*/ 220 w 264"/>
                <a:gd name="T77" fmla="*/ 92 h 172"/>
                <a:gd name="T78" fmla="*/ 202 w 264"/>
                <a:gd name="T79" fmla="*/ 82 h 172"/>
                <a:gd name="T80" fmla="*/ 196 w 264"/>
                <a:gd name="T81" fmla="*/ 68 h 172"/>
                <a:gd name="T82" fmla="*/ 190 w 264"/>
                <a:gd name="T83" fmla="*/ 62 h 172"/>
                <a:gd name="T84" fmla="*/ 166 w 264"/>
                <a:gd name="T85" fmla="*/ 50 h 172"/>
                <a:gd name="T86" fmla="*/ 136 w 264"/>
                <a:gd name="T87" fmla="*/ 40 h 172"/>
                <a:gd name="T88" fmla="*/ 122 w 264"/>
                <a:gd name="T89" fmla="*/ 34 h 172"/>
                <a:gd name="T90" fmla="*/ 110 w 264"/>
                <a:gd name="T91" fmla="*/ 22 h 172"/>
                <a:gd name="T92" fmla="*/ 100 w 264"/>
                <a:gd name="T93" fmla="*/ 20 h 172"/>
                <a:gd name="T94" fmla="*/ 84 w 264"/>
                <a:gd name="T95" fmla="*/ 26 h 172"/>
                <a:gd name="T96" fmla="*/ 66 w 264"/>
                <a:gd name="T97" fmla="*/ 44 h 172"/>
                <a:gd name="T98" fmla="*/ 60 w 264"/>
                <a:gd name="T99" fmla="*/ 52 h 172"/>
                <a:gd name="T100" fmla="*/ 54 w 264"/>
                <a:gd name="T101" fmla="*/ 50 h 172"/>
                <a:gd name="T102" fmla="*/ 48 w 264"/>
                <a:gd name="T103" fmla="*/ 34 h 172"/>
                <a:gd name="T104" fmla="*/ 44 w 264"/>
                <a:gd name="T105" fmla="*/ 22 h 172"/>
                <a:gd name="T106" fmla="*/ 34 w 264"/>
                <a:gd name="T107" fmla="*/ 4 h 172"/>
                <a:gd name="T108" fmla="*/ 20 w 264"/>
                <a:gd name="T109" fmla="*/ 0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64" h="172">
                  <a:moveTo>
                    <a:pt x="20" y="0"/>
                  </a:moveTo>
                  <a:lnTo>
                    <a:pt x="20" y="0"/>
                  </a:lnTo>
                  <a:lnTo>
                    <a:pt x="16" y="0"/>
                  </a:lnTo>
                  <a:lnTo>
                    <a:pt x="14" y="2"/>
                  </a:lnTo>
                  <a:lnTo>
                    <a:pt x="12" y="8"/>
                  </a:lnTo>
                  <a:lnTo>
                    <a:pt x="12" y="8"/>
                  </a:lnTo>
                  <a:lnTo>
                    <a:pt x="10" y="10"/>
                  </a:lnTo>
                  <a:lnTo>
                    <a:pt x="8" y="12"/>
                  </a:lnTo>
                  <a:lnTo>
                    <a:pt x="4" y="14"/>
                  </a:lnTo>
                  <a:lnTo>
                    <a:pt x="4" y="14"/>
                  </a:lnTo>
                  <a:lnTo>
                    <a:pt x="0" y="18"/>
                  </a:lnTo>
                  <a:lnTo>
                    <a:pt x="0" y="20"/>
                  </a:lnTo>
                  <a:lnTo>
                    <a:pt x="2" y="22"/>
                  </a:lnTo>
                  <a:lnTo>
                    <a:pt x="4" y="24"/>
                  </a:lnTo>
                  <a:lnTo>
                    <a:pt x="12" y="26"/>
                  </a:lnTo>
                  <a:lnTo>
                    <a:pt x="20" y="26"/>
                  </a:lnTo>
                  <a:lnTo>
                    <a:pt x="20" y="26"/>
                  </a:lnTo>
                  <a:lnTo>
                    <a:pt x="20" y="26"/>
                  </a:lnTo>
                  <a:lnTo>
                    <a:pt x="20" y="26"/>
                  </a:lnTo>
                  <a:lnTo>
                    <a:pt x="22" y="26"/>
                  </a:lnTo>
                  <a:lnTo>
                    <a:pt x="22" y="26"/>
                  </a:lnTo>
                  <a:lnTo>
                    <a:pt x="28" y="28"/>
                  </a:lnTo>
                  <a:lnTo>
                    <a:pt x="32" y="30"/>
                  </a:lnTo>
                  <a:lnTo>
                    <a:pt x="32" y="36"/>
                  </a:lnTo>
                  <a:lnTo>
                    <a:pt x="28" y="40"/>
                  </a:lnTo>
                  <a:lnTo>
                    <a:pt x="30" y="40"/>
                  </a:lnTo>
                  <a:lnTo>
                    <a:pt x="30" y="40"/>
                  </a:lnTo>
                  <a:lnTo>
                    <a:pt x="24" y="40"/>
                  </a:lnTo>
                  <a:lnTo>
                    <a:pt x="18" y="42"/>
                  </a:lnTo>
                  <a:lnTo>
                    <a:pt x="14" y="44"/>
                  </a:lnTo>
                  <a:lnTo>
                    <a:pt x="14" y="46"/>
                  </a:lnTo>
                  <a:lnTo>
                    <a:pt x="14" y="50"/>
                  </a:lnTo>
                  <a:lnTo>
                    <a:pt x="14" y="50"/>
                  </a:lnTo>
                  <a:lnTo>
                    <a:pt x="16" y="54"/>
                  </a:lnTo>
                  <a:lnTo>
                    <a:pt x="22" y="54"/>
                  </a:lnTo>
                  <a:lnTo>
                    <a:pt x="22" y="54"/>
                  </a:lnTo>
                  <a:lnTo>
                    <a:pt x="28" y="54"/>
                  </a:lnTo>
                  <a:lnTo>
                    <a:pt x="28" y="54"/>
                  </a:lnTo>
                  <a:lnTo>
                    <a:pt x="36" y="54"/>
                  </a:lnTo>
                  <a:lnTo>
                    <a:pt x="36" y="54"/>
                  </a:lnTo>
                  <a:lnTo>
                    <a:pt x="40" y="54"/>
                  </a:lnTo>
                  <a:lnTo>
                    <a:pt x="40" y="54"/>
                  </a:lnTo>
                  <a:lnTo>
                    <a:pt x="42" y="58"/>
                  </a:lnTo>
                  <a:lnTo>
                    <a:pt x="46" y="60"/>
                  </a:lnTo>
                  <a:lnTo>
                    <a:pt x="56" y="66"/>
                  </a:lnTo>
                  <a:lnTo>
                    <a:pt x="56" y="66"/>
                  </a:lnTo>
                  <a:lnTo>
                    <a:pt x="64" y="68"/>
                  </a:lnTo>
                  <a:lnTo>
                    <a:pt x="74" y="70"/>
                  </a:lnTo>
                  <a:lnTo>
                    <a:pt x="74" y="70"/>
                  </a:lnTo>
                  <a:lnTo>
                    <a:pt x="80" y="72"/>
                  </a:lnTo>
                  <a:lnTo>
                    <a:pt x="86" y="78"/>
                  </a:lnTo>
                  <a:lnTo>
                    <a:pt x="86" y="78"/>
                  </a:lnTo>
                  <a:lnTo>
                    <a:pt x="92" y="84"/>
                  </a:lnTo>
                  <a:lnTo>
                    <a:pt x="98" y="90"/>
                  </a:lnTo>
                  <a:lnTo>
                    <a:pt x="98" y="90"/>
                  </a:lnTo>
                  <a:lnTo>
                    <a:pt x="100" y="96"/>
                  </a:lnTo>
                  <a:lnTo>
                    <a:pt x="100" y="104"/>
                  </a:lnTo>
                  <a:lnTo>
                    <a:pt x="100" y="104"/>
                  </a:lnTo>
                  <a:lnTo>
                    <a:pt x="104" y="112"/>
                  </a:lnTo>
                  <a:lnTo>
                    <a:pt x="108" y="120"/>
                  </a:lnTo>
                  <a:lnTo>
                    <a:pt x="108" y="120"/>
                  </a:lnTo>
                  <a:lnTo>
                    <a:pt x="114" y="128"/>
                  </a:lnTo>
                  <a:lnTo>
                    <a:pt x="122" y="136"/>
                  </a:lnTo>
                  <a:lnTo>
                    <a:pt x="132" y="144"/>
                  </a:lnTo>
                  <a:lnTo>
                    <a:pt x="138" y="146"/>
                  </a:lnTo>
                  <a:lnTo>
                    <a:pt x="144" y="146"/>
                  </a:lnTo>
                  <a:lnTo>
                    <a:pt x="144" y="146"/>
                  </a:lnTo>
                  <a:lnTo>
                    <a:pt x="150" y="146"/>
                  </a:lnTo>
                  <a:lnTo>
                    <a:pt x="150" y="146"/>
                  </a:lnTo>
                  <a:lnTo>
                    <a:pt x="154" y="142"/>
                  </a:lnTo>
                  <a:lnTo>
                    <a:pt x="156" y="140"/>
                  </a:lnTo>
                  <a:lnTo>
                    <a:pt x="158" y="132"/>
                  </a:lnTo>
                  <a:lnTo>
                    <a:pt x="158" y="132"/>
                  </a:lnTo>
                  <a:lnTo>
                    <a:pt x="162" y="130"/>
                  </a:lnTo>
                  <a:lnTo>
                    <a:pt x="166" y="128"/>
                  </a:lnTo>
                  <a:lnTo>
                    <a:pt x="168" y="126"/>
                  </a:lnTo>
                  <a:lnTo>
                    <a:pt x="172" y="124"/>
                  </a:lnTo>
                  <a:lnTo>
                    <a:pt x="172" y="124"/>
                  </a:lnTo>
                  <a:lnTo>
                    <a:pt x="174" y="116"/>
                  </a:lnTo>
                  <a:lnTo>
                    <a:pt x="176" y="114"/>
                  </a:lnTo>
                  <a:lnTo>
                    <a:pt x="178" y="114"/>
                  </a:lnTo>
                  <a:lnTo>
                    <a:pt x="178" y="114"/>
                  </a:lnTo>
                  <a:lnTo>
                    <a:pt x="182" y="114"/>
                  </a:lnTo>
                  <a:lnTo>
                    <a:pt x="182" y="114"/>
                  </a:lnTo>
                  <a:lnTo>
                    <a:pt x="190" y="120"/>
                  </a:lnTo>
                  <a:lnTo>
                    <a:pt x="196" y="126"/>
                  </a:lnTo>
                  <a:lnTo>
                    <a:pt x="208" y="140"/>
                  </a:lnTo>
                  <a:lnTo>
                    <a:pt x="208" y="140"/>
                  </a:lnTo>
                  <a:lnTo>
                    <a:pt x="216" y="146"/>
                  </a:lnTo>
                  <a:lnTo>
                    <a:pt x="224" y="152"/>
                  </a:lnTo>
                  <a:lnTo>
                    <a:pt x="224" y="152"/>
                  </a:lnTo>
                  <a:lnTo>
                    <a:pt x="230" y="160"/>
                  </a:lnTo>
                  <a:lnTo>
                    <a:pt x="238" y="164"/>
                  </a:lnTo>
                  <a:lnTo>
                    <a:pt x="238" y="164"/>
                  </a:lnTo>
                  <a:lnTo>
                    <a:pt x="246" y="168"/>
                  </a:lnTo>
                  <a:lnTo>
                    <a:pt x="256" y="172"/>
                  </a:lnTo>
                  <a:lnTo>
                    <a:pt x="256" y="172"/>
                  </a:lnTo>
                  <a:lnTo>
                    <a:pt x="260" y="170"/>
                  </a:lnTo>
                  <a:lnTo>
                    <a:pt x="262" y="168"/>
                  </a:lnTo>
                  <a:lnTo>
                    <a:pt x="262" y="168"/>
                  </a:lnTo>
                  <a:lnTo>
                    <a:pt x="264" y="166"/>
                  </a:lnTo>
                  <a:lnTo>
                    <a:pt x="264" y="162"/>
                  </a:lnTo>
                  <a:lnTo>
                    <a:pt x="258" y="156"/>
                  </a:lnTo>
                  <a:lnTo>
                    <a:pt x="248" y="146"/>
                  </a:lnTo>
                  <a:lnTo>
                    <a:pt x="248" y="146"/>
                  </a:lnTo>
                  <a:lnTo>
                    <a:pt x="236" y="134"/>
                  </a:lnTo>
                  <a:lnTo>
                    <a:pt x="224" y="122"/>
                  </a:lnTo>
                  <a:lnTo>
                    <a:pt x="224" y="122"/>
                  </a:lnTo>
                  <a:lnTo>
                    <a:pt x="220" y="118"/>
                  </a:lnTo>
                  <a:lnTo>
                    <a:pt x="216" y="114"/>
                  </a:lnTo>
                  <a:lnTo>
                    <a:pt x="216" y="114"/>
                  </a:lnTo>
                  <a:lnTo>
                    <a:pt x="214" y="102"/>
                  </a:lnTo>
                  <a:lnTo>
                    <a:pt x="214" y="102"/>
                  </a:lnTo>
                  <a:lnTo>
                    <a:pt x="220" y="102"/>
                  </a:lnTo>
                  <a:lnTo>
                    <a:pt x="226" y="100"/>
                  </a:lnTo>
                  <a:lnTo>
                    <a:pt x="226" y="100"/>
                  </a:lnTo>
                  <a:lnTo>
                    <a:pt x="220" y="92"/>
                  </a:lnTo>
                  <a:lnTo>
                    <a:pt x="216" y="88"/>
                  </a:lnTo>
                  <a:lnTo>
                    <a:pt x="208" y="86"/>
                  </a:lnTo>
                  <a:lnTo>
                    <a:pt x="202" y="82"/>
                  </a:lnTo>
                  <a:lnTo>
                    <a:pt x="202" y="82"/>
                  </a:lnTo>
                  <a:lnTo>
                    <a:pt x="198" y="74"/>
                  </a:lnTo>
                  <a:lnTo>
                    <a:pt x="196" y="68"/>
                  </a:lnTo>
                  <a:lnTo>
                    <a:pt x="196" y="68"/>
                  </a:lnTo>
                  <a:lnTo>
                    <a:pt x="194" y="64"/>
                  </a:lnTo>
                  <a:lnTo>
                    <a:pt x="190" y="62"/>
                  </a:lnTo>
                  <a:lnTo>
                    <a:pt x="182" y="58"/>
                  </a:lnTo>
                  <a:lnTo>
                    <a:pt x="182" y="58"/>
                  </a:lnTo>
                  <a:lnTo>
                    <a:pt x="166" y="50"/>
                  </a:lnTo>
                  <a:lnTo>
                    <a:pt x="152" y="44"/>
                  </a:lnTo>
                  <a:lnTo>
                    <a:pt x="152" y="44"/>
                  </a:lnTo>
                  <a:lnTo>
                    <a:pt x="136" y="40"/>
                  </a:lnTo>
                  <a:lnTo>
                    <a:pt x="128" y="38"/>
                  </a:lnTo>
                  <a:lnTo>
                    <a:pt x="122" y="34"/>
                  </a:lnTo>
                  <a:lnTo>
                    <a:pt x="122" y="34"/>
                  </a:lnTo>
                  <a:lnTo>
                    <a:pt x="116" y="28"/>
                  </a:lnTo>
                  <a:lnTo>
                    <a:pt x="114" y="24"/>
                  </a:lnTo>
                  <a:lnTo>
                    <a:pt x="110" y="22"/>
                  </a:lnTo>
                  <a:lnTo>
                    <a:pt x="110" y="22"/>
                  </a:lnTo>
                  <a:lnTo>
                    <a:pt x="104" y="20"/>
                  </a:lnTo>
                  <a:lnTo>
                    <a:pt x="100" y="20"/>
                  </a:lnTo>
                  <a:lnTo>
                    <a:pt x="100" y="20"/>
                  </a:lnTo>
                  <a:lnTo>
                    <a:pt x="92" y="22"/>
                  </a:lnTo>
                  <a:lnTo>
                    <a:pt x="84" y="26"/>
                  </a:lnTo>
                  <a:lnTo>
                    <a:pt x="84" y="26"/>
                  </a:lnTo>
                  <a:lnTo>
                    <a:pt x="70" y="38"/>
                  </a:lnTo>
                  <a:lnTo>
                    <a:pt x="66" y="44"/>
                  </a:lnTo>
                  <a:lnTo>
                    <a:pt x="62" y="52"/>
                  </a:lnTo>
                  <a:lnTo>
                    <a:pt x="62" y="52"/>
                  </a:lnTo>
                  <a:lnTo>
                    <a:pt x="60" y="52"/>
                  </a:lnTo>
                  <a:lnTo>
                    <a:pt x="60" y="52"/>
                  </a:lnTo>
                  <a:lnTo>
                    <a:pt x="56" y="52"/>
                  </a:lnTo>
                  <a:lnTo>
                    <a:pt x="54" y="50"/>
                  </a:lnTo>
                  <a:lnTo>
                    <a:pt x="50" y="46"/>
                  </a:lnTo>
                  <a:lnTo>
                    <a:pt x="48" y="34"/>
                  </a:lnTo>
                  <a:lnTo>
                    <a:pt x="48" y="34"/>
                  </a:lnTo>
                  <a:lnTo>
                    <a:pt x="46" y="28"/>
                  </a:lnTo>
                  <a:lnTo>
                    <a:pt x="44" y="22"/>
                  </a:lnTo>
                  <a:lnTo>
                    <a:pt x="44" y="22"/>
                  </a:lnTo>
                  <a:lnTo>
                    <a:pt x="46" y="8"/>
                  </a:lnTo>
                  <a:lnTo>
                    <a:pt x="46" y="8"/>
                  </a:lnTo>
                  <a:lnTo>
                    <a:pt x="34" y="4"/>
                  </a:lnTo>
                  <a:lnTo>
                    <a:pt x="20" y="0"/>
                  </a:lnTo>
                  <a:lnTo>
                    <a:pt x="20" y="0"/>
                  </a:lnTo>
                  <a:lnTo>
                    <a:pt x="20"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623" name="Freeform 127"/>
            <p:cNvSpPr>
              <a:spLocks/>
            </p:cNvSpPr>
            <p:nvPr/>
          </p:nvSpPr>
          <p:spPr bwMode="auto">
            <a:xfrm>
              <a:off x="2542" y="2516"/>
              <a:ext cx="264" cy="172"/>
            </a:xfrm>
            <a:custGeom>
              <a:avLst/>
              <a:gdLst>
                <a:gd name="T0" fmla="*/ 16 w 264"/>
                <a:gd name="T1" fmla="*/ 0 h 172"/>
                <a:gd name="T2" fmla="*/ 12 w 264"/>
                <a:gd name="T3" fmla="*/ 8 h 172"/>
                <a:gd name="T4" fmla="*/ 4 w 264"/>
                <a:gd name="T5" fmla="*/ 14 h 172"/>
                <a:gd name="T6" fmla="*/ 0 w 264"/>
                <a:gd name="T7" fmla="*/ 20 h 172"/>
                <a:gd name="T8" fmla="*/ 12 w 264"/>
                <a:gd name="T9" fmla="*/ 26 h 172"/>
                <a:gd name="T10" fmla="*/ 20 w 264"/>
                <a:gd name="T11" fmla="*/ 26 h 172"/>
                <a:gd name="T12" fmla="*/ 22 w 264"/>
                <a:gd name="T13" fmla="*/ 26 h 172"/>
                <a:gd name="T14" fmla="*/ 32 w 264"/>
                <a:gd name="T15" fmla="*/ 36 h 172"/>
                <a:gd name="T16" fmla="*/ 30 w 264"/>
                <a:gd name="T17" fmla="*/ 40 h 172"/>
                <a:gd name="T18" fmla="*/ 14 w 264"/>
                <a:gd name="T19" fmla="*/ 44 h 172"/>
                <a:gd name="T20" fmla="*/ 14 w 264"/>
                <a:gd name="T21" fmla="*/ 50 h 172"/>
                <a:gd name="T22" fmla="*/ 22 w 264"/>
                <a:gd name="T23" fmla="*/ 54 h 172"/>
                <a:gd name="T24" fmla="*/ 36 w 264"/>
                <a:gd name="T25" fmla="*/ 54 h 172"/>
                <a:gd name="T26" fmla="*/ 40 w 264"/>
                <a:gd name="T27" fmla="*/ 54 h 172"/>
                <a:gd name="T28" fmla="*/ 56 w 264"/>
                <a:gd name="T29" fmla="*/ 66 h 172"/>
                <a:gd name="T30" fmla="*/ 74 w 264"/>
                <a:gd name="T31" fmla="*/ 70 h 172"/>
                <a:gd name="T32" fmla="*/ 86 w 264"/>
                <a:gd name="T33" fmla="*/ 78 h 172"/>
                <a:gd name="T34" fmla="*/ 98 w 264"/>
                <a:gd name="T35" fmla="*/ 90 h 172"/>
                <a:gd name="T36" fmla="*/ 100 w 264"/>
                <a:gd name="T37" fmla="*/ 104 h 172"/>
                <a:gd name="T38" fmla="*/ 108 w 264"/>
                <a:gd name="T39" fmla="*/ 120 h 172"/>
                <a:gd name="T40" fmla="*/ 122 w 264"/>
                <a:gd name="T41" fmla="*/ 136 h 172"/>
                <a:gd name="T42" fmla="*/ 144 w 264"/>
                <a:gd name="T43" fmla="*/ 146 h 172"/>
                <a:gd name="T44" fmla="*/ 150 w 264"/>
                <a:gd name="T45" fmla="*/ 146 h 172"/>
                <a:gd name="T46" fmla="*/ 158 w 264"/>
                <a:gd name="T47" fmla="*/ 132 h 172"/>
                <a:gd name="T48" fmla="*/ 166 w 264"/>
                <a:gd name="T49" fmla="*/ 128 h 172"/>
                <a:gd name="T50" fmla="*/ 172 w 264"/>
                <a:gd name="T51" fmla="*/ 124 h 172"/>
                <a:gd name="T52" fmla="*/ 178 w 264"/>
                <a:gd name="T53" fmla="*/ 114 h 172"/>
                <a:gd name="T54" fmla="*/ 182 w 264"/>
                <a:gd name="T55" fmla="*/ 114 h 172"/>
                <a:gd name="T56" fmla="*/ 208 w 264"/>
                <a:gd name="T57" fmla="*/ 140 h 172"/>
                <a:gd name="T58" fmla="*/ 224 w 264"/>
                <a:gd name="T59" fmla="*/ 152 h 172"/>
                <a:gd name="T60" fmla="*/ 238 w 264"/>
                <a:gd name="T61" fmla="*/ 164 h 172"/>
                <a:gd name="T62" fmla="*/ 256 w 264"/>
                <a:gd name="T63" fmla="*/ 172 h 172"/>
                <a:gd name="T64" fmla="*/ 262 w 264"/>
                <a:gd name="T65" fmla="*/ 168 h 172"/>
                <a:gd name="T66" fmla="*/ 264 w 264"/>
                <a:gd name="T67" fmla="*/ 162 h 172"/>
                <a:gd name="T68" fmla="*/ 248 w 264"/>
                <a:gd name="T69" fmla="*/ 146 h 172"/>
                <a:gd name="T70" fmla="*/ 224 w 264"/>
                <a:gd name="T71" fmla="*/ 122 h 172"/>
                <a:gd name="T72" fmla="*/ 216 w 264"/>
                <a:gd name="T73" fmla="*/ 114 h 172"/>
                <a:gd name="T74" fmla="*/ 220 w 264"/>
                <a:gd name="T75" fmla="*/ 102 h 172"/>
                <a:gd name="T76" fmla="*/ 220 w 264"/>
                <a:gd name="T77" fmla="*/ 92 h 172"/>
                <a:gd name="T78" fmla="*/ 202 w 264"/>
                <a:gd name="T79" fmla="*/ 82 h 172"/>
                <a:gd name="T80" fmla="*/ 196 w 264"/>
                <a:gd name="T81" fmla="*/ 68 h 172"/>
                <a:gd name="T82" fmla="*/ 190 w 264"/>
                <a:gd name="T83" fmla="*/ 62 h 172"/>
                <a:gd name="T84" fmla="*/ 166 w 264"/>
                <a:gd name="T85" fmla="*/ 50 h 172"/>
                <a:gd name="T86" fmla="*/ 136 w 264"/>
                <a:gd name="T87" fmla="*/ 40 h 172"/>
                <a:gd name="T88" fmla="*/ 122 w 264"/>
                <a:gd name="T89" fmla="*/ 34 h 172"/>
                <a:gd name="T90" fmla="*/ 110 w 264"/>
                <a:gd name="T91" fmla="*/ 22 h 172"/>
                <a:gd name="T92" fmla="*/ 100 w 264"/>
                <a:gd name="T93" fmla="*/ 20 h 172"/>
                <a:gd name="T94" fmla="*/ 84 w 264"/>
                <a:gd name="T95" fmla="*/ 26 h 172"/>
                <a:gd name="T96" fmla="*/ 66 w 264"/>
                <a:gd name="T97" fmla="*/ 44 h 172"/>
                <a:gd name="T98" fmla="*/ 60 w 264"/>
                <a:gd name="T99" fmla="*/ 52 h 172"/>
                <a:gd name="T100" fmla="*/ 54 w 264"/>
                <a:gd name="T101" fmla="*/ 50 h 172"/>
                <a:gd name="T102" fmla="*/ 48 w 264"/>
                <a:gd name="T103" fmla="*/ 34 h 172"/>
                <a:gd name="T104" fmla="*/ 44 w 264"/>
                <a:gd name="T105" fmla="*/ 22 h 172"/>
                <a:gd name="T106" fmla="*/ 34 w 264"/>
                <a:gd name="T107" fmla="*/ 4 h 172"/>
                <a:gd name="T108" fmla="*/ 20 w 264"/>
                <a:gd name="T109" fmla="*/ 0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64" h="172">
                  <a:moveTo>
                    <a:pt x="20" y="0"/>
                  </a:moveTo>
                  <a:lnTo>
                    <a:pt x="20" y="0"/>
                  </a:lnTo>
                  <a:lnTo>
                    <a:pt x="16" y="0"/>
                  </a:lnTo>
                  <a:lnTo>
                    <a:pt x="14" y="2"/>
                  </a:lnTo>
                  <a:lnTo>
                    <a:pt x="12" y="8"/>
                  </a:lnTo>
                  <a:lnTo>
                    <a:pt x="12" y="8"/>
                  </a:lnTo>
                  <a:lnTo>
                    <a:pt x="10" y="10"/>
                  </a:lnTo>
                  <a:lnTo>
                    <a:pt x="8" y="12"/>
                  </a:lnTo>
                  <a:lnTo>
                    <a:pt x="4" y="14"/>
                  </a:lnTo>
                  <a:lnTo>
                    <a:pt x="4" y="14"/>
                  </a:lnTo>
                  <a:lnTo>
                    <a:pt x="0" y="18"/>
                  </a:lnTo>
                  <a:lnTo>
                    <a:pt x="0" y="20"/>
                  </a:lnTo>
                  <a:lnTo>
                    <a:pt x="2" y="22"/>
                  </a:lnTo>
                  <a:lnTo>
                    <a:pt x="4" y="24"/>
                  </a:lnTo>
                  <a:lnTo>
                    <a:pt x="12" y="26"/>
                  </a:lnTo>
                  <a:lnTo>
                    <a:pt x="20" y="26"/>
                  </a:lnTo>
                  <a:lnTo>
                    <a:pt x="20" y="26"/>
                  </a:lnTo>
                  <a:lnTo>
                    <a:pt x="20" y="26"/>
                  </a:lnTo>
                  <a:lnTo>
                    <a:pt x="20" y="26"/>
                  </a:lnTo>
                  <a:lnTo>
                    <a:pt x="22" y="26"/>
                  </a:lnTo>
                  <a:lnTo>
                    <a:pt x="22" y="26"/>
                  </a:lnTo>
                  <a:lnTo>
                    <a:pt x="28" y="28"/>
                  </a:lnTo>
                  <a:lnTo>
                    <a:pt x="32" y="30"/>
                  </a:lnTo>
                  <a:lnTo>
                    <a:pt x="32" y="36"/>
                  </a:lnTo>
                  <a:lnTo>
                    <a:pt x="28" y="40"/>
                  </a:lnTo>
                  <a:lnTo>
                    <a:pt x="30" y="40"/>
                  </a:lnTo>
                  <a:lnTo>
                    <a:pt x="30" y="40"/>
                  </a:lnTo>
                  <a:lnTo>
                    <a:pt x="24" y="40"/>
                  </a:lnTo>
                  <a:lnTo>
                    <a:pt x="18" y="42"/>
                  </a:lnTo>
                  <a:lnTo>
                    <a:pt x="14" y="44"/>
                  </a:lnTo>
                  <a:lnTo>
                    <a:pt x="14" y="46"/>
                  </a:lnTo>
                  <a:lnTo>
                    <a:pt x="14" y="50"/>
                  </a:lnTo>
                  <a:lnTo>
                    <a:pt x="14" y="50"/>
                  </a:lnTo>
                  <a:lnTo>
                    <a:pt x="16" y="54"/>
                  </a:lnTo>
                  <a:lnTo>
                    <a:pt x="22" y="54"/>
                  </a:lnTo>
                  <a:lnTo>
                    <a:pt x="22" y="54"/>
                  </a:lnTo>
                  <a:lnTo>
                    <a:pt x="28" y="54"/>
                  </a:lnTo>
                  <a:lnTo>
                    <a:pt x="28" y="54"/>
                  </a:lnTo>
                  <a:lnTo>
                    <a:pt x="36" y="54"/>
                  </a:lnTo>
                  <a:lnTo>
                    <a:pt x="36" y="54"/>
                  </a:lnTo>
                  <a:lnTo>
                    <a:pt x="40" y="54"/>
                  </a:lnTo>
                  <a:lnTo>
                    <a:pt x="40" y="54"/>
                  </a:lnTo>
                  <a:lnTo>
                    <a:pt x="42" y="58"/>
                  </a:lnTo>
                  <a:lnTo>
                    <a:pt x="46" y="60"/>
                  </a:lnTo>
                  <a:lnTo>
                    <a:pt x="56" y="66"/>
                  </a:lnTo>
                  <a:lnTo>
                    <a:pt x="56" y="66"/>
                  </a:lnTo>
                  <a:lnTo>
                    <a:pt x="64" y="68"/>
                  </a:lnTo>
                  <a:lnTo>
                    <a:pt x="74" y="70"/>
                  </a:lnTo>
                  <a:lnTo>
                    <a:pt x="74" y="70"/>
                  </a:lnTo>
                  <a:lnTo>
                    <a:pt x="80" y="72"/>
                  </a:lnTo>
                  <a:lnTo>
                    <a:pt x="86" y="78"/>
                  </a:lnTo>
                  <a:lnTo>
                    <a:pt x="86" y="78"/>
                  </a:lnTo>
                  <a:lnTo>
                    <a:pt x="92" y="84"/>
                  </a:lnTo>
                  <a:lnTo>
                    <a:pt x="98" y="90"/>
                  </a:lnTo>
                  <a:lnTo>
                    <a:pt x="98" y="90"/>
                  </a:lnTo>
                  <a:lnTo>
                    <a:pt x="100" y="96"/>
                  </a:lnTo>
                  <a:lnTo>
                    <a:pt x="100" y="104"/>
                  </a:lnTo>
                  <a:lnTo>
                    <a:pt x="100" y="104"/>
                  </a:lnTo>
                  <a:lnTo>
                    <a:pt x="104" y="112"/>
                  </a:lnTo>
                  <a:lnTo>
                    <a:pt x="108" y="120"/>
                  </a:lnTo>
                  <a:lnTo>
                    <a:pt x="108" y="120"/>
                  </a:lnTo>
                  <a:lnTo>
                    <a:pt x="114" y="128"/>
                  </a:lnTo>
                  <a:lnTo>
                    <a:pt x="122" y="136"/>
                  </a:lnTo>
                  <a:lnTo>
                    <a:pt x="132" y="144"/>
                  </a:lnTo>
                  <a:lnTo>
                    <a:pt x="138" y="146"/>
                  </a:lnTo>
                  <a:lnTo>
                    <a:pt x="144" y="146"/>
                  </a:lnTo>
                  <a:lnTo>
                    <a:pt x="144" y="146"/>
                  </a:lnTo>
                  <a:lnTo>
                    <a:pt x="150" y="146"/>
                  </a:lnTo>
                  <a:lnTo>
                    <a:pt x="150" y="146"/>
                  </a:lnTo>
                  <a:lnTo>
                    <a:pt x="154" y="142"/>
                  </a:lnTo>
                  <a:lnTo>
                    <a:pt x="156" y="140"/>
                  </a:lnTo>
                  <a:lnTo>
                    <a:pt x="158" y="132"/>
                  </a:lnTo>
                  <a:lnTo>
                    <a:pt x="158" y="132"/>
                  </a:lnTo>
                  <a:lnTo>
                    <a:pt x="162" y="130"/>
                  </a:lnTo>
                  <a:lnTo>
                    <a:pt x="166" y="128"/>
                  </a:lnTo>
                  <a:lnTo>
                    <a:pt x="168" y="126"/>
                  </a:lnTo>
                  <a:lnTo>
                    <a:pt x="172" y="124"/>
                  </a:lnTo>
                  <a:lnTo>
                    <a:pt x="172" y="124"/>
                  </a:lnTo>
                  <a:lnTo>
                    <a:pt x="174" y="116"/>
                  </a:lnTo>
                  <a:lnTo>
                    <a:pt x="176" y="114"/>
                  </a:lnTo>
                  <a:lnTo>
                    <a:pt x="178" y="114"/>
                  </a:lnTo>
                  <a:lnTo>
                    <a:pt x="178" y="114"/>
                  </a:lnTo>
                  <a:lnTo>
                    <a:pt x="182" y="114"/>
                  </a:lnTo>
                  <a:lnTo>
                    <a:pt x="182" y="114"/>
                  </a:lnTo>
                  <a:lnTo>
                    <a:pt x="190" y="120"/>
                  </a:lnTo>
                  <a:lnTo>
                    <a:pt x="196" y="126"/>
                  </a:lnTo>
                  <a:lnTo>
                    <a:pt x="208" y="140"/>
                  </a:lnTo>
                  <a:lnTo>
                    <a:pt x="208" y="140"/>
                  </a:lnTo>
                  <a:lnTo>
                    <a:pt x="216" y="146"/>
                  </a:lnTo>
                  <a:lnTo>
                    <a:pt x="224" y="152"/>
                  </a:lnTo>
                  <a:lnTo>
                    <a:pt x="224" y="152"/>
                  </a:lnTo>
                  <a:lnTo>
                    <a:pt x="230" y="160"/>
                  </a:lnTo>
                  <a:lnTo>
                    <a:pt x="238" y="164"/>
                  </a:lnTo>
                  <a:lnTo>
                    <a:pt x="238" y="164"/>
                  </a:lnTo>
                  <a:lnTo>
                    <a:pt x="246" y="168"/>
                  </a:lnTo>
                  <a:lnTo>
                    <a:pt x="256" y="172"/>
                  </a:lnTo>
                  <a:lnTo>
                    <a:pt x="256" y="172"/>
                  </a:lnTo>
                  <a:lnTo>
                    <a:pt x="260" y="170"/>
                  </a:lnTo>
                  <a:lnTo>
                    <a:pt x="262" y="168"/>
                  </a:lnTo>
                  <a:lnTo>
                    <a:pt x="262" y="168"/>
                  </a:lnTo>
                  <a:lnTo>
                    <a:pt x="264" y="166"/>
                  </a:lnTo>
                  <a:lnTo>
                    <a:pt x="264" y="162"/>
                  </a:lnTo>
                  <a:lnTo>
                    <a:pt x="258" y="156"/>
                  </a:lnTo>
                  <a:lnTo>
                    <a:pt x="248" y="146"/>
                  </a:lnTo>
                  <a:lnTo>
                    <a:pt x="248" y="146"/>
                  </a:lnTo>
                  <a:lnTo>
                    <a:pt x="236" y="134"/>
                  </a:lnTo>
                  <a:lnTo>
                    <a:pt x="224" y="122"/>
                  </a:lnTo>
                  <a:lnTo>
                    <a:pt x="224" y="122"/>
                  </a:lnTo>
                  <a:lnTo>
                    <a:pt x="220" y="118"/>
                  </a:lnTo>
                  <a:lnTo>
                    <a:pt x="216" y="114"/>
                  </a:lnTo>
                  <a:lnTo>
                    <a:pt x="216" y="114"/>
                  </a:lnTo>
                  <a:lnTo>
                    <a:pt x="214" y="102"/>
                  </a:lnTo>
                  <a:lnTo>
                    <a:pt x="214" y="102"/>
                  </a:lnTo>
                  <a:lnTo>
                    <a:pt x="220" y="102"/>
                  </a:lnTo>
                  <a:lnTo>
                    <a:pt x="226" y="100"/>
                  </a:lnTo>
                  <a:lnTo>
                    <a:pt x="226" y="100"/>
                  </a:lnTo>
                  <a:lnTo>
                    <a:pt x="220" y="92"/>
                  </a:lnTo>
                  <a:lnTo>
                    <a:pt x="216" y="88"/>
                  </a:lnTo>
                  <a:lnTo>
                    <a:pt x="208" y="86"/>
                  </a:lnTo>
                  <a:lnTo>
                    <a:pt x="202" y="82"/>
                  </a:lnTo>
                  <a:lnTo>
                    <a:pt x="202" y="82"/>
                  </a:lnTo>
                  <a:lnTo>
                    <a:pt x="198" y="74"/>
                  </a:lnTo>
                  <a:lnTo>
                    <a:pt x="196" y="68"/>
                  </a:lnTo>
                  <a:lnTo>
                    <a:pt x="196" y="68"/>
                  </a:lnTo>
                  <a:lnTo>
                    <a:pt x="194" y="64"/>
                  </a:lnTo>
                  <a:lnTo>
                    <a:pt x="190" y="62"/>
                  </a:lnTo>
                  <a:lnTo>
                    <a:pt x="182" y="58"/>
                  </a:lnTo>
                  <a:lnTo>
                    <a:pt x="182" y="58"/>
                  </a:lnTo>
                  <a:lnTo>
                    <a:pt x="166" y="50"/>
                  </a:lnTo>
                  <a:lnTo>
                    <a:pt x="152" y="44"/>
                  </a:lnTo>
                  <a:lnTo>
                    <a:pt x="152" y="44"/>
                  </a:lnTo>
                  <a:lnTo>
                    <a:pt x="136" y="40"/>
                  </a:lnTo>
                  <a:lnTo>
                    <a:pt x="128" y="38"/>
                  </a:lnTo>
                  <a:lnTo>
                    <a:pt x="122" y="34"/>
                  </a:lnTo>
                  <a:lnTo>
                    <a:pt x="122" y="34"/>
                  </a:lnTo>
                  <a:lnTo>
                    <a:pt x="116" y="28"/>
                  </a:lnTo>
                  <a:lnTo>
                    <a:pt x="114" y="24"/>
                  </a:lnTo>
                  <a:lnTo>
                    <a:pt x="110" y="22"/>
                  </a:lnTo>
                  <a:lnTo>
                    <a:pt x="110" y="22"/>
                  </a:lnTo>
                  <a:lnTo>
                    <a:pt x="104" y="20"/>
                  </a:lnTo>
                  <a:lnTo>
                    <a:pt x="100" y="20"/>
                  </a:lnTo>
                  <a:lnTo>
                    <a:pt x="100" y="20"/>
                  </a:lnTo>
                  <a:lnTo>
                    <a:pt x="92" y="22"/>
                  </a:lnTo>
                  <a:lnTo>
                    <a:pt x="84" y="26"/>
                  </a:lnTo>
                  <a:lnTo>
                    <a:pt x="84" y="26"/>
                  </a:lnTo>
                  <a:lnTo>
                    <a:pt x="70" y="38"/>
                  </a:lnTo>
                  <a:lnTo>
                    <a:pt x="66" y="44"/>
                  </a:lnTo>
                  <a:lnTo>
                    <a:pt x="62" y="52"/>
                  </a:lnTo>
                  <a:lnTo>
                    <a:pt x="62" y="52"/>
                  </a:lnTo>
                  <a:lnTo>
                    <a:pt x="60" y="52"/>
                  </a:lnTo>
                  <a:lnTo>
                    <a:pt x="60" y="52"/>
                  </a:lnTo>
                  <a:lnTo>
                    <a:pt x="56" y="52"/>
                  </a:lnTo>
                  <a:lnTo>
                    <a:pt x="54" y="50"/>
                  </a:lnTo>
                  <a:lnTo>
                    <a:pt x="50" y="46"/>
                  </a:lnTo>
                  <a:lnTo>
                    <a:pt x="48" y="34"/>
                  </a:lnTo>
                  <a:lnTo>
                    <a:pt x="48" y="34"/>
                  </a:lnTo>
                  <a:lnTo>
                    <a:pt x="46" y="28"/>
                  </a:lnTo>
                  <a:lnTo>
                    <a:pt x="44" y="22"/>
                  </a:lnTo>
                  <a:lnTo>
                    <a:pt x="44" y="22"/>
                  </a:lnTo>
                  <a:lnTo>
                    <a:pt x="46" y="8"/>
                  </a:lnTo>
                  <a:lnTo>
                    <a:pt x="46" y="8"/>
                  </a:lnTo>
                  <a:lnTo>
                    <a:pt x="34" y="4"/>
                  </a:lnTo>
                  <a:lnTo>
                    <a:pt x="20" y="0"/>
                  </a:lnTo>
                  <a:lnTo>
                    <a:pt x="20" y="0"/>
                  </a:lnTo>
                  <a:lnTo>
                    <a:pt x="2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624" name="Freeform 128"/>
            <p:cNvSpPr>
              <a:spLocks/>
            </p:cNvSpPr>
            <p:nvPr/>
          </p:nvSpPr>
          <p:spPr bwMode="auto">
            <a:xfrm>
              <a:off x="2774" y="2572"/>
              <a:ext cx="74" cy="48"/>
            </a:xfrm>
            <a:custGeom>
              <a:avLst/>
              <a:gdLst>
                <a:gd name="T0" fmla="*/ 62 w 74"/>
                <a:gd name="T1" fmla="*/ 0 h 48"/>
                <a:gd name="T2" fmla="*/ 62 w 74"/>
                <a:gd name="T3" fmla="*/ 0 h 48"/>
                <a:gd name="T4" fmla="*/ 56 w 74"/>
                <a:gd name="T5" fmla="*/ 0 h 48"/>
                <a:gd name="T6" fmla="*/ 56 w 74"/>
                <a:gd name="T7" fmla="*/ 0 h 48"/>
                <a:gd name="T8" fmla="*/ 50 w 74"/>
                <a:gd name="T9" fmla="*/ 6 h 48"/>
                <a:gd name="T10" fmla="*/ 46 w 74"/>
                <a:gd name="T11" fmla="*/ 14 h 48"/>
                <a:gd name="T12" fmla="*/ 42 w 74"/>
                <a:gd name="T13" fmla="*/ 22 h 48"/>
                <a:gd name="T14" fmla="*/ 36 w 74"/>
                <a:gd name="T15" fmla="*/ 28 h 48"/>
                <a:gd name="T16" fmla="*/ 36 w 74"/>
                <a:gd name="T17" fmla="*/ 28 h 48"/>
                <a:gd name="T18" fmla="*/ 32 w 74"/>
                <a:gd name="T19" fmla="*/ 30 h 48"/>
                <a:gd name="T20" fmla="*/ 26 w 74"/>
                <a:gd name="T21" fmla="*/ 30 h 48"/>
                <a:gd name="T22" fmla="*/ 26 w 74"/>
                <a:gd name="T23" fmla="*/ 30 h 48"/>
                <a:gd name="T24" fmla="*/ 22 w 74"/>
                <a:gd name="T25" fmla="*/ 30 h 48"/>
                <a:gd name="T26" fmla="*/ 22 w 74"/>
                <a:gd name="T27" fmla="*/ 30 h 48"/>
                <a:gd name="T28" fmla="*/ 18 w 74"/>
                <a:gd name="T29" fmla="*/ 30 h 48"/>
                <a:gd name="T30" fmla="*/ 18 w 74"/>
                <a:gd name="T31" fmla="*/ 30 h 48"/>
                <a:gd name="T32" fmla="*/ 14 w 74"/>
                <a:gd name="T33" fmla="*/ 30 h 48"/>
                <a:gd name="T34" fmla="*/ 14 w 74"/>
                <a:gd name="T35" fmla="*/ 30 h 48"/>
                <a:gd name="T36" fmla="*/ 8 w 74"/>
                <a:gd name="T37" fmla="*/ 32 h 48"/>
                <a:gd name="T38" fmla="*/ 4 w 74"/>
                <a:gd name="T39" fmla="*/ 34 h 48"/>
                <a:gd name="T40" fmla="*/ 2 w 74"/>
                <a:gd name="T41" fmla="*/ 40 h 48"/>
                <a:gd name="T42" fmla="*/ 0 w 74"/>
                <a:gd name="T43" fmla="*/ 44 h 48"/>
                <a:gd name="T44" fmla="*/ 0 w 74"/>
                <a:gd name="T45" fmla="*/ 44 h 48"/>
                <a:gd name="T46" fmla="*/ 12 w 74"/>
                <a:gd name="T47" fmla="*/ 48 h 48"/>
                <a:gd name="T48" fmla="*/ 22 w 74"/>
                <a:gd name="T49" fmla="*/ 48 h 48"/>
                <a:gd name="T50" fmla="*/ 22 w 74"/>
                <a:gd name="T51" fmla="*/ 48 h 48"/>
                <a:gd name="T52" fmla="*/ 26 w 74"/>
                <a:gd name="T53" fmla="*/ 48 h 48"/>
                <a:gd name="T54" fmla="*/ 26 w 74"/>
                <a:gd name="T55" fmla="*/ 48 h 48"/>
                <a:gd name="T56" fmla="*/ 32 w 74"/>
                <a:gd name="T57" fmla="*/ 46 h 48"/>
                <a:gd name="T58" fmla="*/ 38 w 74"/>
                <a:gd name="T59" fmla="*/ 42 h 48"/>
                <a:gd name="T60" fmla="*/ 42 w 74"/>
                <a:gd name="T61" fmla="*/ 36 h 48"/>
                <a:gd name="T62" fmla="*/ 48 w 74"/>
                <a:gd name="T63" fmla="*/ 32 h 48"/>
                <a:gd name="T64" fmla="*/ 48 w 74"/>
                <a:gd name="T65" fmla="*/ 32 h 48"/>
                <a:gd name="T66" fmla="*/ 54 w 74"/>
                <a:gd name="T67" fmla="*/ 30 h 48"/>
                <a:gd name="T68" fmla="*/ 58 w 74"/>
                <a:gd name="T69" fmla="*/ 26 h 48"/>
                <a:gd name="T70" fmla="*/ 58 w 74"/>
                <a:gd name="T71" fmla="*/ 26 h 48"/>
                <a:gd name="T72" fmla="*/ 68 w 74"/>
                <a:gd name="T73" fmla="*/ 16 h 48"/>
                <a:gd name="T74" fmla="*/ 72 w 74"/>
                <a:gd name="T75" fmla="*/ 10 h 48"/>
                <a:gd name="T76" fmla="*/ 74 w 74"/>
                <a:gd name="T77" fmla="*/ 6 h 48"/>
                <a:gd name="T78" fmla="*/ 74 w 74"/>
                <a:gd name="T79" fmla="*/ 6 h 48"/>
                <a:gd name="T80" fmla="*/ 72 w 74"/>
                <a:gd name="T81" fmla="*/ 4 h 48"/>
                <a:gd name="T82" fmla="*/ 70 w 74"/>
                <a:gd name="T83" fmla="*/ 2 h 48"/>
                <a:gd name="T84" fmla="*/ 62 w 74"/>
                <a:gd name="T85"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4" h="48">
                  <a:moveTo>
                    <a:pt x="62" y="0"/>
                  </a:moveTo>
                  <a:lnTo>
                    <a:pt x="62" y="0"/>
                  </a:lnTo>
                  <a:lnTo>
                    <a:pt x="56" y="0"/>
                  </a:lnTo>
                  <a:lnTo>
                    <a:pt x="56" y="0"/>
                  </a:lnTo>
                  <a:lnTo>
                    <a:pt x="50" y="6"/>
                  </a:lnTo>
                  <a:lnTo>
                    <a:pt x="46" y="14"/>
                  </a:lnTo>
                  <a:lnTo>
                    <a:pt x="42" y="22"/>
                  </a:lnTo>
                  <a:lnTo>
                    <a:pt x="36" y="28"/>
                  </a:lnTo>
                  <a:lnTo>
                    <a:pt x="36" y="28"/>
                  </a:lnTo>
                  <a:lnTo>
                    <a:pt x="32" y="30"/>
                  </a:lnTo>
                  <a:lnTo>
                    <a:pt x="26" y="30"/>
                  </a:lnTo>
                  <a:lnTo>
                    <a:pt x="26" y="30"/>
                  </a:lnTo>
                  <a:lnTo>
                    <a:pt x="22" y="30"/>
                  </a:lnTo>
                  <a:lnTo>
                    <a:pt x="22" y="30"/>
                  </a:lnTo>
                  <a:lnTo>
                    <a:pt x="18" y="30"/>
                  </a:lnTo>
                  <a:lnTo>
                    <a:pt x="18" y="30"/>
                  </a:lnTo>
                  <a:lnTo>
                    <a:pt x="14" y="30"/>
                  </a:lnTo>
                  <a:lnTo>
                    <a:pt x="14" y="30"/>
                  </a:lnTo>
                  <a:lnTo>
                    <a:pt x="8" y="32"/>
                  </a:lnTo>
                  <a:lnTo>
                    <a:pt x="4" y="34"/>
                  </a:lnTo>
                  <a:lnTo>
                    <a:pt x="2" y="40"/>
                  </a:lnTo>
                  <a:lnTo>
                    <a:pt x="0" y="44"/>
                  </a:lnTo>
                  <a:lnTo>
                    <a:pt x="0" y="44"/>
                  </a:lnTo>
                  <a:lnTo>
                    <a:pt x="12" y="48"/>
                  </a:lnTo>
                  <a:lnTo>
                    <a:pt x="22" y="48"/>
                  </a:lnTo>
                  <a:lnTo>
                    <a:pt x="22" y="48"/>
                  </a:lnTo>
                  <a:lnTo>
                    <a:pt x="26" y="48"/>
                  </a:lnTo>
                  <a:lnTo>
                    <a:pt x="26" y="48"/>
                  </a:lnTo>
                  <a:lnTo>
                    <a:pt x="32" y="46"/>
                  </a:lnTo>
                  <a:lnTo>
                    <a:pt x="38" y="42"/>
                  </a:lnTo>
                  <a:lnTo>
                    <a:pt x="42" y="36"/>
                  </a:lnTo>
                  <a:lnTo>
                    <a:pt x="48" y="32"/>
                  </a:lnTo>
                  <a:lnTo>
                    <a:pt x="48" y="32"/>
                  </a:lnTo>
                  <a:lnTo>
                    <a:pt x="54" y="30"/>
                  </a:lnTo>
                  <a:lnTo>
                    <a:pt x="58" y="26"/>
                  </a:lnTo>
                  <a:lnTo>
                    <a:pt x="58" y="26"/>
                  </a:lnTo>
                  <a:lnTo>
                    <a:pt x="68" y="16"/>
                  </a:lnTo>
                  <a:lnTo>
                    <a:pt x="72" y="10"/>
                  </a:lnTo>
                  <a:lnTo>
                    <a:pt x="74" y="6"/>
                  </a:lnTo>
                  <a:lnTo>
                    <a:pt x="74" y="6"/>
                  </a:lnTo>
                  <a:lnTo>
                    <a:pt x="72" y="4"/>
                  </a:lnTo>
                  <a:lnTo>
                    <a:pt x="70" y="2"/>
                  </a:lnTo>
                  <a:lnTo>
                    <a:pt x="62"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625" name="Freeform 129"/>
            <p:cNvSpPr>
              <a:spLocks/>
            </p:cNvSpPr>
            <p:nvPr/>
          </p:nvSpPr>
          <p:spPr bwMode="auto">
            <a:xfrm>
              <a:off x="2774" y="2572"/>
              <a:ext cx="74" cy="48"/>
            </a:xfrm>
            <a:custGeom>
              <a:avLst/>
              <a:gdLst>
                <a:gd name="T0" fmla="*/ 62 w 74"/>
                <a:gd name="T1" fmla="*/ 0 h 48"/>
                <a:gd name="T2" fmla="*/ 62 w 74"/>
                <a:gd name="T3" fmla="*/ 0 h 48"/>
                <a:gd name="T4" fmla="*/ 56 w 74"/>
                <a:gd name="T5" fmla="*/ 0 h 48"/>
                <a:gd name="T6" fmla="*/ 56 w 74"/>
                <a:gd name="T7" fmla="*/ 0 h 48"/>
                <a:gd name="T8" fmla="*/ 50 w 74"/>
                <a:gd name="T9" fmla="*/ 6 h 48"/>
                <a:gd name="T10" fmla="*/ 46 w 74"/>
                <a:gd name="T11" fmla="*/ 14 h 48"/>
                <a:gd name="T12" fmla="*/ 42 w 74"/>
                <a:gd name="T13" fmla="*/ 22 h 48"/>
                <a:gd name="T14" fmla="*/ 36 w 74"/>
                <a:gd name="T15" fmla="*/ 28 h 48"/>
                <a:gd name="T16" fmla="*/ 36 w 74"/>
                <a:gd name="T17" fmla="*/ 28 h 48"/>
                <a:gd name="T18" fmla="*/ 32 w 74"/>
                <a:gd name="T19" fmla="*/ 30 h 48"/>
                <a:gd name="T20" fmla="*/ 26 w 74"/>
                <a:gd name="T21" fmla="*/ 30 h 48"/>
                <a:gd name="T22" fmla="*/ 26 w 74"/>
                <a:gd name="T23" fmla="*/ 30 h 48"/>
                <a:gd name="T24" fmla="*/ 22 w 74"/>
                <a:gd name="T25" fmla="*/ 30 h 48"/>
                <a:gd name="T26" fmla="*/ 22 w 74"/>
                <a:gd name="T27" fmla="*/ 30 h 48"/>
                <a:gd name="T28" fmla="*/ 18 w 74"/>
                <a:gd name="T29" fmla="*/ 30 h 48"/>
                <a:gd name="T30" fmla="*/ 18 w 74"/>
                <a:gd name="T31" fmla="*/ 30 h 48"/>
                <a:gd name="T32" fmla="*/ 14 w 74"/>
                <a:gd name="T33" fmla="*/ 30 h 48"/>
                <a:gd name="T34" fmla="*/ 14 w 74"/>
                <a:gd name="T35" fmla="*/ 30 h 48"/>
                <a:gd name="T36" fmla="*/ 8 w 74"/>
                <a:gd name="T37" fmla="*/ 32 h 48"/>
                <a:gd name="T38" fmla="*/ 4 w 74"/>
                <a:gd name="T39" fmla="*/ 34 h 48"/>
                <a:gd name="T40" fmla="*/ 2 w 74"/>
                <a:gd name="T41" fmla="*/ 40 h 48"/>
                <a:gd name="T42" fmla="*/ 0 w 74"/>
                <a:gd name="T43" fmla="*/ 44 h 48"/>
                <a:gd name="T44" fmla="*/ 0 w 74"/>
                <a:gd name="T45" fmla="*/ 44 h 48"/>
                <a:gd name="T46" fmla="*/ 12 w 74"/>
                <a:gd name="T47" fmla="*/ 48 h 48"/>
                <a:gd name="T48" fmla="*/ 22 w 74"/>
                <a:gd name="T49" fmla="*/ 48 h 48"/>
                <a:gd name="T50" fmla="*/ 22 w 74"/>
                <a:gd name="T51" fmla="*/ 48 h 48"/>
                <a:gd name="T52" fmla="*/ 26 w 74"/>
                <a:gd name="T53" fmla="*/ 48 h 48"/>
                <a:gd name="T54" fmla="*/ 26 w 74"/>
                <a:gd name="T55" fmla="*/ 48 h 48"/>
                <a:gd name="T56" fmla="*/ 32 w 74"/>
                <a:gd name="T57" fmla="*/ 46 h 48"/>
                <a:gd name="T58" fmla="*/ 38 w 74"/>
                <a:gd name="T59" fmla="*/ 42 h 48"/>
                <a:gd name="T60" fmla="*/ 42 w 74"/>
                <a:gd name="T61" fmla="*/ 36 h 48"/>
                <a:gd name="T62" fmla="*/ 48 w 74"/>
                <a:gd name="T63" fmla="*/ 32 h 48"/>
                <a:gd name="T64" fmla="*/ 48 w 74"/>
                <a:gd name="T65" fmla="*/ 32 h 48"/>
                <a:gd name="T66" fmla="*/ 54 w 74"/>
                <a:gd name="T67" fmla="*/ 30 h 48"/>
                <a:gd name="T68" fmla="*/ 58 w 74"/>
                <a:gd name="T69" fmla="*/ 26 h 48"/>
                <a:gd name="T70" fmla="*/ 58 w 74"/>
                <a:gd name="T71" fmla="*/ 26 h 48"/>
                <a:gd name="T72" fmla="*/ 68 w 74"/>
                <a:gd name="T73" fmla="*/ 16 h 48"/>
                <a:gd name="T74" fmla="*/ 72 w 74"/>
                <a:gd name="T75" fmla="*/ 10 h 48"/>
                <a:gd name="T76" fmla="*/ 74 w 74"/>
                <a:gd name="T77" fmla="*/ 6 h 48"/>
                <a:gd name="T78" fmla="*/ 74 w 74"/>
                <a:gd name="T79" fmla="*/ 6 h 48"/>
                <a:gd name="T80" fmla="*/ 72 w 74"/>
                <a:gd name="T81" fmla="*/ 4 h 48"/>
                <a:gd name="T82" fmla="*/ 70 w 74"/>
                <a:gd name="T83" fmla="*/ 2 h 48"/>
                <a:gd name="T84" fmla="*/ 62 w 74"/>
                <a:gd name="T85"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4" h="48">
                  <a:moveTo>
                    <a:pt x="62" y="0"/>
                  </a:moveTo>
                  <a:lnTo>
                    <a:pt x="62" y="0"/>
                  </a:lnTo>
                  <a:lnTo>
                    <a:pt x="56" y="0"/>
                  </a:lnTo>
                  <a:lnTo>
                    <a:pt x="56" y="0"/>
                  </a:lnTo>
                  <a:lnTo>
                    <a:pt x="50" y="6"/>
                  </a:lnTo>
                  <a:lnTo>
                    <a:pt x="46" y="14"/>
                  </a:lnTo>
                  <a:lnTo>
                    <a:pt x="42" y="22"/>
                  </a:lnTo>
                  <a:lnTo>
                    <a:pt x="36" y="28"/>
                  </a:lnTo>
                  <a:lnTo>
                    <a:pt x="36" y="28"/>
                  </a:lnTo>
                  <a:lnTo>
                    <a:pt x="32" y="30"/>
                  </a:lnTo>
                  <a:lnTo>
                    <a:pt x="26" y="30"/>
                  </a:lnTo>
                  <a:lnTo>
                    <a:pt x="26" y="30"/>
                  </a:lnTo>
                  <a:lnTo>
                    <a:pt x="22" y="30"/>
                  </a:lnTo>
                  <a:lnTo>
                    <a:pt x="22" y="30"/>
                  </a:lnTo>
                  <a:lnTo>
                    <a:pt x="18" y="30"/>
                  </a:lnTo>
                  <a:lnTo>
                    <a:pt x="18" y="30"/>
                  </a:lnTo>
                  <a:lnTo>
                    <a:pt x="14" y="30"/>
                  </a:lnTo>
                  <a:lnTo>
                    <a:pt x="14" y="30"/>
                  </a:lnTo>
                  <a:lnTo>
                    <a:pt x="8" y="32"/>
                  </a:lnTo>
                  <a:lnTo>
                    <a:pt x="4" y="34"/>
                  </a:lnTo>
                  <a:lnTo>
                    <a:pt x="2" y="40"/>
                  </a:lnTo>
                  <a:lnTo>
                    <a:pt x="0" y="44"/>
                  </a:lnTo>
                  <a:lnTo>
                    <a:pt x="0" y="44"/>
                  </a:lnTo>
                  <a:lnTo>
                    <a:pt x="12" y="48"/>
                  </a:lnTo>
                  <a:lnTo>
                    <a:pt x="22" y="48"/>
                  </a:lnTo>
                  <a:lnTo>
                    <a:pt x="22" y="48"/>
                  </a:lnTo>
                  <a:lnTo>
                    <a:pt x="26" y="48"/>
                  </a:lnTo>
                  <a:lnTo>
                    <a:pt x="26" y="48"/>
                  </a:lnTo>
                  <a:lnTo>
                    <a:pt x="32" y="46"/>
                  </a:lnTo>
                  <a:lnTo>
                    <a:pt x="38" y="42"/>
                  </a:lnTo>
                  <a:lnTo>
                    <a:pt x="42" y="36"/>
                  </a:lnTo>
                  <a:lnTo>
                    <a:pt x="48" y="32"/>
                  </a:lnTo>
                  <a:lnTo>
                    <a:pt x="48" y="32"/>
                  </a:lnTo>
                  <a:lnTo>
                    <a:pt x="54" y="30"/>
                  </a:lnTo>
                  <a:lnTo>
                    <a:pt x="58" y="26"/>
                  </a:lnTo>
                  <a:lnTo>
                    <a:pt x="58" y="26"/>
                  </a:lnTo>
                  <a:lnTo>
                    <a:pt x="68" y="16"/>
                  </a:lnTo>
                  <a:lnTo>
                    <a:pt x="72" y="10"/>
                  </a:lnTo>
                  <a:lnTo>
                    <a:pt x="74" y="6"/>
                  </a:lnTo>
                  <a:lnTo>
                    <a:pt x="74" y="6"/>
                  </a:lnTo>
                  <a:lnTo>
                    <a:pt x="72" y="4"/>
                  </a:lnTo>
                  <a:lnTo>
                    <a:pt x="70" y="2"/>
                  </a:lnTo>
                  <a:lnTo>
                    <a:pt x="6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626" name="Freeform 130"/>
            <p:cNvSpPr>
              <a:spLocks/>
            </p:cNvSpPr>
            <p:nvPr/>
          </p:nvSpPr>
          <p:spPr bwMode="auto">
            <a:xfrm>
              <a:off x="2862" y="2600"/>
              <a:ext cx="22" cy="24"/>
            </a:xfrm>
            <a:custGeom>
              <a:avLst/>
              <a:gdLst>
                <a:gd name="T0" fmla="*/ 4 w 22"/>
                <a:gd name="T1" fmla="*/ 0 h 24"/>
                <a:gd name="T2" fmla="*/ 4 w 22"/>
                <a:gd name="T3" fmla="*/ 0 h 24"/>
                <a:gd name="T4" fmla="*/ 2 w 22"/>
                <a:gd name="T5" fmla="*/ 0 h 24"/>
                <a:gd name="T6" fmla="*/ 0 w 22"/>
                <a:gd name="T7" fmla="*/ 4 h 24"/>
                <a:gd name="T8" fmla="*/ 0 w 22"/>
                <a:gd name="T9" fmla="*/ 4 h 24"/>
                <a:gd name="T10" fmla="*/ 0 w 22"/>
                <a:gd name="T11" fmla="*/ 6 h 24"/>
                <a:gd name="T12" fmla="*/ 0 w 22"/>
                <a:gd name="T13" fmla="*/ 10 h 24"/>
                <a:gd name="T14" fmla="*/ 2 w 22"/>
                <a:gd name="T15" fmla="*/ 18 h 24"/>
                <a:gd name="T16" fmla="*/ 2 w 22"/>
                <a:gd name="T17" fmla="*/ 18 h 24"/>
                <a:gd name="T18" fmla="*/ 10 w 22"/>
                <a:gd name="T19" fmla="*/ 22 h 24"/>
                <a:gd name="T20" fmla="*/ 18 w 22"/>
                <a:gd name="T21" fmla="*/ 24 h 24"/>
                <a:gd name="T22" fmla="*/ 18 w 22"/>
                <a:gd name="T23" fmla="*/ 24 h 24"/>
                <a:gd name="T24" fmla="*/ 18 w 22"/>
                <a:gd name="T25" fmla="*/ 24 h 24"/>
                <a:gd name="T26" fmla="*/ 18 w 22"/>
                <a:gd name="T27" fmla="*/ 24 h 24"/>
                <a:gd name="T28" fmla="*/ 20 w 22"/>
                <a:gd name="T29" fmla="*/ 22 h 24"/>
                <a:gd name="T30" fmla="*/ 22 w 22"/>
                <a:gd name="T31" fmla="*/ 20 h 24"/>
                <a:gd name="T32" fmla="*/ 18 w 22"/>
                <a:gd name="T33" fmla="*/ 12 h 24"/>
                <a:gd name="T34" fmla="*/ 12 w 22"/>
                <a:gd name="T35" fmla="*/ 4 h 24"/>
                <a:gd name="T36" fmla="*/ 8 w 22"/>
                <a:gd name="T37" fmla="*/ 2 h 24"/>
                <a:gd name="T38" fmla="*/ 4 w 22"/>
                <a:gd name="T3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4">
                  <a:moveTo>
                    <a:pt x="4" y="0"/>
                  </a:moveTo>
                  <a:lnTo>
                    <a:pt x="4" y="0"/>
                  </a:lnTo>
                  <a:lnTo>
                    <a:pt x="2" y="0"/>
                  </a:lnTo>
                  <a:lnTo>
                    <a:pt x="0" y="4"/>
                  </a:lnTo>
                  <a:lnTo>
                    <a:pt x="0" y="4"/>
                  </a:lnTo>
                  <a:lnTo>
                    <a:pt x="0" y="6"/>
                  </a:lnTo>
                  <a:lnTo>
                    <a:pt x="0" y="10"/>
                  </a:lnTo>
                  <a:lnTo>
                    <a:pt x="2" y="18"/>
                  </a:lnTo>
                  <a:lnTo>
                    <a:pt x="2" y="18"/>
                  </a:lnTo>
                  <a:lnTo>
                    <a:pt x="10" y="22"/>
                  </a:lnTo>
                  <a:lnTo>
                    <a:pt x="18" y="24"/>
                  </a:lnTo>
                  <a:lnTo>
                    <a:pt x="18" y="24"/>
                  </a:lnTo>
                  <a:lnTo>
                    <a:pt x="18" y="24"/>
                  </a:lnTo>
                  <a:lnTo>
                    <a:pt x="18" y="24"/>
                  </a:lnTo>
                  <a:lnTo>
                    <a:pt x="20" y="22"/>
                  </a:lnTo>
                  <a:lnTo>
                    <a:pt x="22" y="20"/>
                  </a:lnTo>
                  <a:lnTo>
                    <a:pt x="18" y="12"/>
                  </a:lnTo>
                  <a:lnTo>
                    <a:pt x="12" y="4"/>
                  </a:lnTo>
                  <a:lnTo>
                    <a:pt x="8" y="2"/>
                  </a:lnTo>
                  <a:lnTo>
                    <a:pt x="4"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627" name="Freeform 131"/>
            <p:cNvSpPr>
              <a:spLocks/>
            </p:cNvSpPr>
            <p:nvPr/>
          </p:nvSpPr>
          <p:spPr bwMode="auto">
            <a:xfrm>
              <a:off x="2862" y="2600"/>
              <a:ext cx="22" cy="24"/>
            </a:xfrm>
            <a:custGeom>
              <a:avLst/>
              <a:gdLst>
                <a:gd name="T0" fmla="*/ 4 w 22"/>
                <a:gd name="T1" fmla="*/ 0 h 24"/>
                <a:gd name="T2" fmla="*/ 4 w 22"/>
                <a:gd name="T3" fmla="*/ 0 h 24"/>
                <a:gd name="T4" fmla="*/ 2 w 22"/>
                <a:gd name="T5" fmla="*/ 0 h 24"/>
                <a:gd name="T6" fmla="*/ 0 w 22"/>
                <a:gd name="T7" fmla="*/ 4 h 24"/>
                <a:gd name="T8" fmla="*/ 0 w 22"/>
                <a:gd name="T9" fmla="*/ 4 h 24"/>
                <a:gd name="T10" fmla="*/ 0 w 22"/>
                <a:gd name="T11" fmla="*/ 6 h 24"/>
                <a:gd name="T12" fmla="*/ 0 w 22"/>
                <a:gd name="T13" fmla="*/ 10 h 24"/>
                <a:gd name="T14" fmla="*/ 2 w 22"/>
                <a:gd name="T15" fmla="*/ 18 h 24"/>
                <a:gd name="T16" fmla="*/ 2 w 22"/>
                <a:gd name="T17" fmla="*/ 18 h 24"/>
                <a:gd name="T18" fmla="*/ 10 w 22"/>
                <a:gd name="T19" fmla="*/ 22 h 24"/>
                <a:gd name="T20" fmla="*/ 18 w 22"/>
                <a:gd name="T21" fmla="*/ 24 h 24"/>
                <a:gd name="T22" fmla="*/ 18 w 22"/>
                <a:gd name="T23" fmla="*/ 24 h 24"/>
                <a:gd name="T24" fmla="*/ 18 w 22"/>
                <a:gd name="T25" fmla="*/ 24 h 24"/>
                <a:gd name="T26" fmla="*/ 18 w 22"/>
                <a:gd name="T27" fmla="*/ 24 h 24"/>
                <a:gd name="T28" fmla="*/ 20 w 22"/>
                <a:gd name="T29" fmla="*/ 22 h 24"/>
                <a:gd name="T30" fmla="*/ 22 w 22"/>
                <a:gd name="T31" fmla="*/ 20 h 24"/>
                <a:gd name="T32" fmla="*/ 18 w 22"/>
                <a:gd name="T33" fmla="*/ 12 h 24"/>
                <a:gd name="T34" fmla="*/ 12 w 22"/>
                <a:gd name="T35" fmla="*/ 4 h 24"/>
                <a:gd name="T36" fmla="*/ 8 w 22"/>
                <a:gd name="T37" fmla="*/ 2 h 24"/>
                <a:gd name="T38" fmla="*/ 4 w 22"/>
                <a:gd name="T3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4">
                  <a:moveTo>
                    <a:pt x="4" y="0"/>
                  </a:moveTo>
                  <a:lnTo>
                    <a:pt x="4" y="0"/>
                  </a:lnTo>
                  <a:lnTo>
                    <a:pt x="2" y="0"/>
                  </a:lnTo>
                  <a:lnTo>
                    <a:pt x="0" y="4"/>
                  </a:lnTo>
                  <a:lnTo>
                    <a:pt x="0" y="4"/>
                  </a:lnTo>
                  <a:lnTo>
                    <a:pt x="0" y="6"/>
                  </a:lnTo>
                  <a:lnTo>
                    <a:pt x="0" y="10"/>
                  </a:lnTo>
                  <a:lnTo>
                    <a:pt x="2" y="18"/>
                  </a:lnTo>
                  <a:lnTo>
                    <a:pt x="2" y="18"/>
                  </a:lnTo>
                  <a:lnTo>
                    <a:pt x="10" y="22"/>
                  </a:lnTo>
                  <a:lnTo>
                    <a:pt x="18" y="24"/>
                  </a:lnTo>
                  <a:lnTo>
                    <a:pt x="18" y="24"/>
                  </a:lnTo>
                  <a:lnTo>
                    <a:pt x="18" y="24"/>
                  </a:lnTo>
                  <a:lnTo>
                    <a:pt x="18" y="24"/>
                  </a:lnTo>
                  <a:lnTo>
                    <a:pt x="20" y="22"/>
                  </a:lnTo>
                  <a:lnTo>
                    <a:pt x="22" y="20"/>
                  </a:lnTo>
                  <a:lnTo>
                    <a:pt x="18" y="12"/>
                  </a:lnTo>
                  <a:lnTo>
                    <a:pt x="12" y="4"/>
                  </a:lnTo>
                  <a:lnTo>
                    <a:pt x="8" y="2"/>
                  </a:lnTo>
                  <a:lnTo>
                    <a:pt x="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628" name="Freeform 132"/>
            <p:cNvSpPr>
              <a:spLocks/>
            </p:cNvSpPr>
            <p:nvPr/>
          </p:nvSpPr>
          <p:spPr bwMode="auto">
            <a:xfrm>
              <a:off x="2920" y="2664"/>
              <a:ext cx="22" cy="14"/>
            </a:xfrm>
            <a:custGeom>
              <a:avLst/>
              <a:gdLst>
                <a:gd name="T0" fmla="*/ 0 w 22"/>
                <a:gd name="T1" fmla="*/ 0 h 14"/>
                <a:gd name="T2" fmla="*/ 0 w 22"/>
                <a:gd name="T3" fmla="*/ 0 h 14"/>
                <a:gd name="T4" fmla="*/ 0 w 22"/>
                <a:gd name="T5" fmla="*/ 0 h 14"/>
                <a:gd name="T6" fmla="*/ 0 w 22"/>
                <a:gd name="T7" fmla="*/ 0 h 14"/>
                <a:gd name="T8" fmla="*/ 0 w 22"/>
                <a:gd name="T9" fmla="*/ 4 h 14"/>
                <a:gd name="T10" fmla="*/ 4 w 22"/>
                <a:gd name="T11" fmla="*/ 8 h 14"/>
                <a:gd name="T12" fmla="*/ 10 w 22"/>
                <a:gd name="T13" fmla="*/ 12 h 14"/>
                <a:gd name="T14" fmla="*/ 14 w 22"/>
                <a:gd name="T15" fmla="*/ 14 h 14"/>
                <a:gd name="T16" fmla="*/ 14 w 22"/>
                <a:gd name="T17" fmla="*/ 14 h 14"/>
                <a:gd name="T18" fmla="*/ 18 w 22"/>
                <a:gd name="T19" fmla="*/ 14 h 14"/>
                <a:gd name="T20" fmla="*/ 18 w 22"/>
                <a:gd name="T21" fmla="*/ 14 h 14"/>
                <a:gd name="T22" fmla="*/ 20 w 22"/>
                <a:gd name="T23" fmla="*/ 12 h 14"/>
                <a:gd name="T24" fmla="*/ 22 w 22"/>
                <a:gd name="T25" fmla="*/ 8 h 14"/>
                <a:gd name="T26" fmla="*/ 20 w 22"/>
                <a:gd name="T27" fmla="*/ 6 h 14"/>
                <a:gd name="T28" fmla="*/ 16 w 22"/>
                <a:gd name="T29" fmla="*/ 4 h 14"/>
                <a:gd name="T30" fmla="*/ 8 w 22"/>
                <a:gd name="T31" fmla="*/ 0 h 14"/>
                <a:gd name="T32" fmla="*/ 0 w 22"/>
                <a:gd name="T33"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 h="14">
                  <a:moveTo>
                    <a:pt x="0" y="0"/>
                  </a:moveTo>
                  <a:lnTo>
                    <a:pt x="0" y="0"/>
                  </a:lnTo>
                  <a:lnTo>
                    <a:pt x="0" y="0"/>
                  </a:lnTo>
                  <a:lnTo>
                    <a:pt x="0" y="0"/>
                  </a:lnTo>
                  <a:lnTo>
                    <a:pt x="0" y="4"/>
                  </a:lnTo>
                  <a:lnTo>
                    <a:pt x="4" y="8"/>
                  </a:lnTo>
                  <a:lnTo>
                    <a:pt x="10" y="12"/>
                  </a:lnTo>
                  <a:lnTo>
                    <a:pt x="14" y="14"/>
                  </a:lnTo>
                  <a:lnTo>
                    <a:pt x="14" y="14"/>
                  </a:lnTo>
                  <a:lnTo>
                    <a:pt x="18" y="14"/>
                  </a:lnTo>
                  <a:lnTo>
                    <a:pt x="18" y="14"/>
                  </a:lnTo>
                  <a:lnTo>
                    <a:pt x="20" y="12"/>
                  </a:lnTo>
                  <a:lnTo>
                    <a:pt x="22" y="8"/>
                  </a:lnTo>
                  <a:lnTo>
                    <a:pt x="20" y="6"/>
                  </a:lnTo>
                  <a:lnTo>
                    <a:pt x="16" y="4"/>
                  </a:lnTo>
                  <a:lnTo>
                    <a:pt x="8" y="0"/>
                  </a:lnTo>
                  <a:lnTo>
                    <a:pt x="0"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629" name="Freeform 133"/>
            <p:cNvSpPr>
              <a:spLocks/>
            </p:cNvSpPr>
            <p:nvPr/>
          </p:nvSpPr>
          <p:spPr bwMode="auto">
            <a:xfrm>
              <a:off x="2920" y="2664"/>
              <a:ext cx="22" cy="14"/>
            </a:xfrm>
            <a:custGeom>
              <a:avLst/>
              <a:gdLst>
                <a:gd name="T0" fmla="*/ 0 w 22"/>
                <a:gd name="T1" fmla="*/ 0 h 14"/>
                <a:gd name="T2" fmla="*/ 0 w 22"/>
                <a:gd name="T3" fmla="*/ 0 h 14"/>
                <a:gd name="T4" fmla="*/ 0 w 22"/>
                <a:gd name="T5" fmla="*/ 0 h 14"/>
                <a:gd name="T6" fmla="*/ 0 w 22"/>
                <a:gd name="T7" fmla="*/ 0 h 14"/>
                <a:gd name="T8" fmla="*/ 0 w 22"/>
                <a:gd name="T9" fmla="*/ 4 h 14"/>
                <a:gd name="T10" fmla="*/ 4 w 22"/>
                <a:gd name="T11" fmla="*/ 8 h 14"/>
                <a:gd name="T12" fmla="*/ 10 w 22"/>
                <a:gd name="T13" fmla="*/ 12 h 14"/>
                <a:gd name="T14" fmla="*/ 14 w 22"/>
                <a:gd name="T15" fmla="*/ 14 h 14"/>
                <a:gd name="T16" fmla="*/ 14 w 22"/>
                <a:gd name="T17" fmla="*/ 14 h 14"/>
                <a:gd name="T18" fmla="*/ 18 w 22"/>
                <a:gd name="T19" fmla="*/ 14 h 14"/>
                <a:gd name="T20" fmla="*/ 18 w 22"/>
                <a:gd name="T21" fmla="*/ 14 h 14"/>
                <a:gd name="T22" fmla="*/ 20 w 22"/>
                <a:gd name="T23" fmla="*/ 12 h 14"/>
                <a:gd name="T24" fmla="*/ 22 w 22"/>
                <a:gd name="T25" fmla="*/ 8 h 14"/>
                <a:gd name="T26" fmla="*/ 20 w 22"/>
                <a:gd name="T27" fmla="*/ 6 h 14"/>
                <a:gd name="T28" fmla="*/ 16 w 22"/>
                <a:gd name="T29" fmla="*/ 4 h 14"/>
                <a:gd name="T30" fmla="*/ 8 w 22"/>
                <a:gd name="T31" fmla="*/ 0 h 14"/>
                <a:gd name="T32" fmla="*/ 0 w 22"/>
                <a:gd name="T33"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 h="14">
                  <a:moveTo>
                    <a:pt x="0" y="0"/>
                  </a:moveTo>
                  <a:lnTo>
                    <a:pt x="0" y="0"/>
                  </a:lnTo>
                  <a:lnTo>
                    <a:pt x="0" y="0"/>
                  </a:lnTo>
                  <a:lnTo>
                    <a:pt x="0" y="0"/>
                  </a:lnTo>
                  <a:lnTo>
                    <a:pt x="0" y="4"/>
                  </a:lnTo>
                  <a:lnTo>
                    <a:pt x="4" y="8"/>
                  </a:lnTo>
                  <a:lnTo>
                    <a:pt x="10" y="12"/>
                  </a:lnTo>
                  <a:lnTo>
                    <a:pt x="14" y="14"/>
                  </a:lnTo>
                  <a:lnTo>
                    <a:pt x="14" y="14"/>
                  </a:lnTo>
                  <a:lnTo>
                    <a:pt x="18" y="14"/>
                  </a:lnTo>
                  <a:lnTo>
                    <a:pt x="18" y="14"/>
                  </a:lnTo>
                  <a:lnTo>
                    <a:pt x="20" y="12"/>
                  </a:lnTo>
                  <a:lnTo>
                    <a:pt x="22" y="8"/>
                  </a:lnTo>
                  <a:lnTo>
                    <a:pt x="20" y="6"/>
                  </a:lnTo>
                  <a:lnTo>
                    <a:pt x="16" y="4"/>
                  </a:lnTo>
                  <a:lnTo>
                    <a:pt x="8"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630" name="Freeform 134"/>
            <p:cNvSpPr>
              <a:spLocks/>
            </p:cNvSpPr>
            <p:nvPr/>
          </p:nvSpPr>
          <p:spPr bwMode="auto">
            <a:xfrm>
              <a:off x="2978" y="2850"/>
              <a:ext cx="30" cy="32"/>
            </a:xfrm>
            <a:custGeom>
              <a:avLst/>
              <a:gdLst>
                <a:gd name="T0" fmla="*/ 4 w 30"/>
                <a:gd name="T1" fmla="*/ 0 h 32"/>
                <a:gd name="T2" fmla="*/ 4 w 30"/>
                <a:gd name="T3" fmla="*/ 0 h 32"/>
                <a:gd name="T4" fmla="*/ 2 w 30"/>
                <a:gd name="T5" fmla="*/ 2 h 32"/>
                <a:gd name="T6" fmla="*/ 0 w 30"/>
                <a:gd name="T7" fmla="*/ 4 h 32"/>
                <a:gd name="T8" fmla="*/ 0 w 30"/>
                <a:gd name="T9" fmla="*/ 4 h 32"/>
                <a:gd name="T10" fmla="*/ 0 w 30"/>
                <a:gd name="T11" fmla="*/ 8 h 32"/>
                <a:gd name="T12" fmla="*/ 2 w 30"/>
                <a:gd name="T13" fmla="*/ 12 h 32"/>
                <a:gd name="T14" fmla="*/ 8 w 30"/>
                <a:gd name="T15" fmla="*/ 16 h 32"/>
                <a:gd name="T16" fmla="*/ 8 w 30"/>
                <a:gd name="T17" fmla="*/ 16 h 32"/>
                <a:gd name="T18" fmla="*/ 14 w 30"/>
                <a:gd name="T19" fmla="*/ 24 h 32"/>
                <a:gd name="T20" fmla="*/ 16 w 30"/>
                <a:gd name="T21" fmla="*/ 28 h 32"/>
                <a:gd name="T22" fmla="*/ 18 w 30"/>
                <a:gd name="T23" fmla="*/ 32 h 32"/>
                <a:gd name="T24" fmla="*/ 18 w 30"/>
                <a:gd name="T25" fmla="*/ 32 h 32"/>
                <a:gd name="T26" fmla="*/ 24 w 30"/>
                <a:gd name="T27" fmla="*/ 32 h 32"/>
                <a:gd name="T28" fmla="*/ 24 w 30"/>
                <a:gd name="T29" fmla="*/ 32 h 32"/>
                <a:gd name="T30" fmla="*/ 28 w 30"/>
                <a:gd name="T31" fmla="*/ 32 h 32"/>
                <a:gd name="T32" fmla="*/ 30 w 30"/>
                <a:gd name="T33" fmla="*/ 30 h 32"/>
                <a:gd name="T34" fmla="*/ 30 w 30"/>
                <a:gd name="T35" fmla="*/ 28 h 32"/>
                <a:gd name="T36" fmla="*/ 30 w 30"/>
                <a:gd name="T37" fmla="*/ 24 h 32"/>
                <a:gd name="T38" fmla="*/ 30 w 30"/>
                <a:gd name="T39" fmla="*/ 24 h 32"/>
                <a:gd name="T40" fmla="*/ 24 w 30"/>
                <a:gd name="T41" fmla="*/ 16 h 32"/>
                <a:gd name="T42" fmla="*/ 16 w 30"/>
                <a:gd name="T43" fmla="*/ 8 h 32"/>
                <a:gd name="T44" fmla="*/ 16 w 30"/>
                <a:gd name="T45" fmla="*/ 8 h 32"/>
                <a:gd name="T46" fmla="*/ 12 w 30"/>
                <a:gd name="T47" fmla="*/ 4 h 32"/>
                <a:gd name="T48" fmla="*/ 8 w 30"/>
                <a:gd name="T49" fmla="*/ 2 h 32"/>
                <a:gd name="T50" fmla="*/ 4 w 30"/>
                <a:gd name="T51"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0" h="32">
                  <a:moveTo>
                    <a:pt x="4" y="0"/>
                  </a:moveTo>
                  <a:lnTo>
                    <a:pt x="4" y="0"/>
                  </a:lnTo>
                  <a:lnTo>
                    <a:pt x="2" y="2"/>
                  </a:lnTo>
                  <a:lnTo>
                    <a:pt x="0" y="4"/>
                  </a:lnTo>
                  <a:lnTo>
                    <a:pt x="0" y="4"/>
                  </a:lnTo>
                  <a:lnTo>
                    <a:pt x="0" y="8"/>
                  </a:lnTo>
                  <a:lnTo>
                    <a:pt x="2" y="12"/>
                  </a:lnTo>
                  <a:lnTo>
                    <a:pt x="8" y="16"/>
                  </a:lnTo>
                  <a:lnTo>
                    <a:pt x="8" y="16"/>
                  </a:lnTo>
                  <a:lnTo>
                    <a:pt x="14" y="24"/>
                  </a:lnTo>
                  <a:lnTo>
                    <a:pt x="16" y="28"/>
                  </a:lnTo>
                  <a:lnTo>
                    <a:pt x="18" y="32"/>
                  </a:lnTo>
                  <a:lnTo>
                    <a:pt x="18" y="32"/>
                  </a:lnTo>
                  <a:lnTo>
                    <a:pt x="24" y="32"/>
                  </a:lnTo>
                  <a:lnTo>
                    <a:pt x="24" y="32"/>
                  </a:lnTo>
                  <a:lnTo>
                    <a:pt x="28" y="32"/>
                  </a:lnTo>
                  <a:lnTo>
                    <a:pt x="30" y="30"/>
                  </a:lnTo>
                  <a:lnTo>
                    <a:pt x="30" y="28"/>
                  </a:lnTo>
                  <a:lnTo>
                    <a:pt x="30" y="24"/>
                  </a:lnTo>
                  <a:lnTo>
                    <a:pt x="30" y="24"/>
                  </a:lnTo>
                  <a:lnTo>
                    <a:pt x="24" y="16"/>
                  </a:lnTo>
                  <a:lnTo>
                    <a:pt x="16" y="8"/>
                  </a:lnTo>
                  <a:lnTo>
                    <a:pt x="16" y="8"/>
                  </a:lnTo>
                  <a:lnTo>
                    <a:pt x="12" y="4"/>
                  </a:lnTo>
                  <a:lnTo>
                    <a:pt x="8" y="2"/>
                  </a:lnTo>
                  <a:lnTo>
                    <a:pt x="4"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631" name="Freeform 135"/>
            <p:cNvSpPr>
              <a:spLocks/>
            </p:cNvSpPr>
            <p:nvPr/>
          </p:nvSpPr>
          <p:spPr bwMode="auto">
            <a:xfrm>
              <a:off x="2978" y="2850"/>
              <a:ext cx="30" cy="32"/>
            </a:xfrm>
            <a:custGeom>
              <a:avLst/>
              <a:gdLst>
                <a:gd name="T0" fmla="*/ 4 w 30"/>
                <a:gd name="T1" fmla="*/ 0 h 32"/>
                <a:gd name="T2" fmla="*/ 4 w 30"/>
                <a:gd name="T3" fmla="*/ 0 h 32"/>
                <a:gd name="T4" fmla="*/ 2 w 30"/>
                <a:gd name="T5" fmla="*/ 2 h 32"/>
                <a:gd name="T6" fmla="*/ 0 w 30"/>
                <a:gd name="T7" fmla="*/ 4 h 32"/>
                <a:gd name="T8" fmla="*/ 0 w 30"/>
                <a:gd name="T9" fmla="*/ 4 h 32"/>
                <a:gd name="T10" fmla="*/ 0 w 30"/>
                <a:gd name="T11" fmla="*/ 8 h 32"/>
                <a:gd name="T12" fmla="*/ 2 w 30"/>
                <a:gd name="T13" fmla="*/ 12 h 32"/>
                <a:gd name="T14" fmla="*/ 8 w 30"/>
                <a:gd name="T15" fmla="*/ 16 h 32"/>
                <a:gd name="T16" fmla="*/ 8 w 30"/>
                <a:gd name="T17" fmla="*/ 16 h 32"/>
                <a:gd name="T18" fmla="*/ 14 w 30"/>
                <a:gd name="T19" fmla="*/ 24 h 32"/>
                <a:gd name="T20" fmla="*/ 16 w 30"/>
                <a:gd name="T21" fmla="*/ 28 h 32"/>
                <a:gd name="T22" fmla="*/ 18 w 30"/>
                <a:gd name="T23" fmla="*/ 32 h 32"/>
                <a:gd name="T24" fmla="*/ 18 w 30"/>
                <a:gd name="T25" fmla="*/ 32 h 32"/>
                <a:gd name="T26" fmla="*/ 24 w 30"/>
                <a:gd name="T27" fmla="*/ 32 h 32"/>
                <a:gd name="T28" fmla="*/ 24 w 30"/>
                <a:gd name="T29" fmla="*/ 32 h 32"/>
                <a:gd name="T30" fmla="*/ 28 w 30"/>
                <a:gd name="T31" fmla="*/ 32 h 32"/>
                <a:gd name="T32" fmla="*/ 30 w 30"/>
                <a:gd name="T33" fmla="*/ 30 h 32"/>
                <a:gd name="T34" fmla="*/ 30 w 30"/>
                <a:gd name="T35" fmla="*/ 28 h 32"/>
                <a:gd name="T36" fmla="*/ 30 w 30"/>
                <a:gd name="T37" fmla="*/ 24 h 32"/>
                <a:gd name="T38" fmla="*/ 30 w 30"/>
                <a:gd name="T39" fmla="*/ 24 h 32"/>
                <a:gd name="T40" fmla="*/ 24 w 30"/>
                <a:gd name="T41" fmla="*/ 16 h 32"/>
                <a:gd name="T42" fmla="*/ 16 w 30"/>
                <a:gd name="T43" fmla="*/ 8 h 32"/>
                <a:gd name="T44" fmla="*/ 16 w 30"/>
                <a:gd name="T45" fmla="*/ 8 h 32"/>
                <a:gd name="T46" fmla="*/ 12 w 30"/>
                <a:gd name="T47" fmla="*/ 4 h 32"/>
                <a:gd name="T48" fmla="*/ 8 w 30"/>
                <a:gd name="T49" fmla="*/ 2 h 32"/>
                <a:gd name="T50" fmla="*/ 4 w 30"/>
                <a:gd name="T51"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0" h="32">
                  <a:moveTo>
                    <a:pt x="4" y="0"/>
                  </a:moveTo>
                  <a:lnTo>
                    <a:pt x="4" y="0"/>
                  </a:lnTo>
                  <a:lnTo>
                    <a:pt x="2" y="2"/>
                  </a:lnTo>
                  <a:lnTo>
                    <a:pt x="0" y="4"/>
                  </a:lnTo>
                  <a:lnTo>
                    <a:pt x="0" y="4"/>
                  </a:lnTo>
                  <a:lnTo>
                    <a:pt x="0" y="8"/>
                  </a:lnTo>
                  <a:lnTo>
                    <a:pt x="2" y="12"/>
                  </a:lnTo>
                  <a:lnTo>
                    <a:pt x="8" y="16"/>
                  </a:lnTo>
                  <a:lnTo>
                    <a:pt x="8" y="16"/>
                  </a:lnTo>
                  <a:lnTo>
                    <a:pt x="14" y="24"/>
                  </a:lnTo>
                  <a:lnTo>
                    <a:pt x="16" y="28"/>
                  </a:lnTo>
                  <a:lnTo>
                    <a:pt x="18" y="32"/>
                  </a:lnTo>
                  <a:lnTo>
                    <a:pt x="18" y="32"/>
                  </a:lnTo>
                  <a:lnTo>
                    <a:pt x="24" y="32"/>
                  </a:lnTo>
                  <a:lnTo>
                    <a:pt x="24" y="32"/>
                  </a:lnTo>
                  <a:lnTo>
                    <a:pt x="28" y="32"/>
                  </a:lnTo>
                  <a:lnTo>
                    <a:pt x="30" y="30"/>
                  </a:lnTo>
                  <a:lnTo>
                    <a:pt x="30" y="28"/>
                  </a:lnTo>
                  <a:lnTo>
                    <a:pt x="30" y="24"/>
                  </a:lnTo>
                  <a:lnTo>
                    <a:pt x="30" y="24"/>
                  </a:lnTo>
                  <a:lnTo>
                    <a:pt x="24" y="16"/>
                  </a:lnTo>
                  <a:lnTo>
                    <a:pt x="16" y="8"/>
                  </a:lnTo>
                  <a:lnTo>
                    <a:pt x="16" y="8"/>
                  </a:lnTo>
                  <a:lnTo>
                    <a:pt x="12" y="4"/>
                  </a:lnTo>
                  <a:lnTo>
                    <a:pt x="8" y="2"/>
                  </a:lnTo>
                  <a:lnTo>
                    <a:pt x="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632" name="Freeform 136"/>
            <p:cNvSpPr>
              <a:spLocks/>
            </p:cNvSpPr>
            <p:nvPr/>
          </p:nvSpPr>
          <p:spPr bwMode="auto">
            <a:xfrm>
              <a:off x="3184" y="2780"/>
              <a:ext cx="12" cy="16"/>
            </a:xfrm>
            <a:custGeom>
              <a:avLst/>
              <a:gdLst>
                <a:gd name="T0" fmla="*/ 8 w 12"/>
                <a:gd name="T1" fmla="*/ 0 h 16"/>
                <a:gd name="T2" fmla="*/ 8 w 12"/>
                <a:gd name="T3" fmla="*/ 0 h 16"/>
                <a:gd name="T4" fmla="*/ 4 w 12"/>
                <a:gd name="T5" fmla="*/ 2 h 16"/>
                <a:gd name="T6" fmla="*/ 4 w 12"/>
                <a:gd name="T7" fmla="*/ 2 h 16"/>
                <a:gd name="T8" fmla="*/ 2 w 12"/>
                <a:gd name="T9" fmla="*/ 4 h 16"/>
                <a:gd name="T10" fmla="*/ 0 w 12"/>
                <a:gd name="T11" fmla="*/ 6 h 16"/>
                <a:gd name="T12" fmla="*/ 0 w 12"/>
                <a:gd name="T13" fmla="*/ 10 h 16"/>
                <a:gd name="T14" fmla="*/ 2 w 12"/>
                <a:gd name="T15" fmla="*/ 12 h 16"/>
                <a:gd name="T16" fmla="*/ 2 w 12"/>
                <a:gd name="T17" fmla="*/ 12 h 16"/>
                <a:gd name="T18" fmla="*/ 4 w 12"/>
                <a:gd name="T19" fmla="*/ 16 h 16"/>
                <a:gd name="T20" fmla="*/ 6 w 12"/>
                <a:gd name="T21" fmla="*/ 16 h 16"/>
                <a:gd name="T22" fmla="*/ 6 w 12"/>
                <a:gd name="T23" fmla="*/ 16 h 16"/>
                <a:gd name="T24" fmla="*/ 8 w 12"/>
                <a:gd name="T25" fmla="*/ 16 h 16"/>
                <a:gd name="T26" fmla="*/ 10 w 12"/>
                <a:gd name="T27" fmla="*/ 14 h 16"/>
                <a:gd name="T28" fmla="*/ 12 w 12"/>
                <a:gd name="T29" fmla="*/ 8 h 16"/>
                <a:gd name="T30" fmla="*/ 12 w 12"/>
                <a:gd name="T31" fmla="*/ 8 h 16"/>
                <a:gd name="T32" fmla="*/ 12 w 12"/>
                <a:gd name="T33" fmla="*/ 2 h 16"/>
                <a:gd name="T34" fmla="*/ 10 w 12"/>
                <a:gd name="T35" fmla="*/ 0 h 16"/>
                <a:gd name="T36" fmla="*/ 8 w 12"/>
                <a:gd name="T37"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 h="16">
                  <a:moveTo>
                    <a:pt x="8" y="0"/>
                  </a:moveTo>
                  <a:lnTo>
                    <a:pt x="8" y="0"/>
                  </a:lnTo>
                  <a:lnTo>
                    <a:pt x="4" y="2"/>
                  </a:lnTo>
                  <a:lnTo>
                    <a:pt x="4" y="2"/>
                  </a:lnTo>
                  <a:lnTo>
                    <a:pt x="2" y="4"/>
                  </a:lnTo>
                  <a:lnTo>
                    <a:pt x="0" y="6"/>
                  </a:lnTo>
                  <a:lnTo>
                    <a:pt x="0" y="10"/>
                  </a:lnTo>
                  <a:lnTo>
                    <a:pt x="2" y="12"/>
                  </a:lnTo>
                  <a:lnTo>
                    <a:pt x="2" y="12"/>
                  </a:lnTo>
                  <a:lnTo>
                    <a:pt x="4" y="16"/>
                  </a:lnTo>
                  <a:lnTo>
                    <a:pt x="6" y="16"/>
                  </a:lnTo>
                  <a:lnTo>
                    <a:pt x="6" y="16"/>
                  </a:lnTo>
                  <a:lnTo>
                    <a:pt x="8" y="16"/>
                  </a:lnTo>
                  <a:lnTo>
                    <a:pt x="10" y="14"/>
                  </a:lnTo>
                  <a:lnTo>
                    <a:pt x="12" y="8"/>
                  </a:lnTo>
                  <a:lnTo>
                    <a:pt x="12" y="8"/>
                  </a:lnTo>
                  <a:lnTo>
                    <a:pt x="12" y="2"/>
                  </a:lnTo>
                  <a:lnTo>
                    <a:pt x="10" y="0"/>
                  </a:lnTo>
                  <a:lnTo>
                    <a:pt x="8"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633" name="Freeform 137"/>
            <p:cNvSpPr>
              <a:spLocks/>
            </p:cNvSpPr>
            <p:nvPr/>
          </p:nvSpPr>
          <p:spPr bwMode="auto">
            <a:xfrm>
              <a:off x="3184" y="2780"/>
              <a:ext cx="12" cy="16"/>
            </a:xfrm>
            <a:custGeom>
              <a:avLst/>
              <a:gdLst>
                <a:gd name="T0" fmla="*/ 8 w 12"/>
                <a:gd name="T1" fmla="*/ 0 h 16"/>
                <a:gd name="T2" fmla="*/ 8 w 12"/>
                <a:gd name="T3" fmla="*/ 0 h 16"/>
                <a:gd name="T4" fmla="*/ 4 w 12"/>
                <a:gd name="T5" fmla="*/ 2 h 16"/>
                <a:gd name="T6" fmla="*/ 4 w 12"/>
                <a:gd name="T7" fmla="*/ 2 h 16"/>
                <a:gd name="T8" fmla="*/ 2 w 12"/>
                <a:gd name="T9" fmla="*/ 4 h 16"/>
                <a:gd name="T10" fmla="*/ 0 w 12"/>
                <a:gd name="T11" fmla="*/ 6 h 16"/>
                <a:gd name="T12" fmla="*/ 0 w 12"/>
                <a:gd name="T13" fmla="*/ 10 h 16"/>
                <a:gd name="T14" fmla="*/ 2 w 12"/>
                <a:gd name="T15" fmla="*/ 12 h 16"/>
                <a:gd name="T16" fmla="*/ 2 w 12"/>
                <a:gd name="T17" fmla="*/ 12 h 16"/>
                <a:gd name="T18" fmla="*/ 4 w 12"/>
                <a:gd name="T19" fmla="*/ 16 h 16"/>
                <a:gd name="T20" fmla="*/ 6 w 12"/>
                <a:gd name="T21" fmla="*/ 16 h 16"/>
                <a:gd name="T22" fmla="*/ 6 w 12"/>
                <a:gd name="T23" fmla="*/ 16 h 16"/>
                <a:gd name="T24" fmla="*/ 8 w 12"/>
                <a:gd name="T25" fmla="*/ 16 h 16"/>
                <a:gd name="T26" fmla="*/ 10 w 12"/>
                <a:gd name="T27" fmla="*/ 14 h 16"/>
                <a:gd name="T28" fmla="*/ 12 w 12"/>
                <a:gd name="T29" fmla="*/ 8 h 16"/>
                <a:gd name="T30" fmla="*/ 12 w 12"/>
                <a:gd name="T31" fmla="*/ 8 h 16"/>
                <a:gd name="T32" fmla="*/ 12 w 12"/>
                <a:gd name="T33" fmla="*/ 2 h 16"/>
                <a:gd name="T34" fmla="*/ 10 w 12"/>
                <a:gd name="T35" fmla="*/ 0 h 16"/>
                <a:gd name="T36" fmla="*/ 8 w 12"/>
                <a:gd name="T37"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 h="16">
                  <a:moveTo>
                    <a:pt x="8" y="0"/>
                  </a:moveTo>
                  <a:lnTo>
                    <a:pt x="8" y="0"/>
                  </a:lnTo>
                  <a:lnTo>
                    <a:pt x="4" y="2"/>
                  </a:lnTo>
                  <a:lnTo>
                    <a:pt x="4" y="2"/>
                  </a:lnTo>
                  <a:lnTo>
                    <a:pt x="2" y="4"/>
                  </a:lnTo>
                  <a:lnTo>
                    <a:pt x="0" y="6"/>
                  </a:lnTo>
                  <a:lnTo>
                    <a:pt x="0" y="10"/>
                  </a:lnTo>
                  <a:lnTo>
                    <a:pt x="2" y="12"/>
                  </a:lnTo>
                  <a:lnTo>
                    <a:pt x="2" y="12"/>
                  </a:lnTo>
                  <a:lnTo>
                    <a:pt x="4" y="16"/>
                  </a:lnTo>
                  <a:lnTo>
                    <a:pt x="6" y="16"/>
                  </a:lnTo>
                  <a:lnTo>
                    <a:pt x="6" y="16"/>
                  </a:lnTo>
                  <a:lnTo>
                    <a:pt x="8" y="16"/>
                  </a:lnTo>
                  <a:lnTo>
                    <a:pt x="10" y="14"/>
                  </a:lnTo>
                  <a:lnTo>
                    <a:pt x="12" y="8"/>
                  </a:lnTo>
                  <a:lnTo>
                    <a:pt x="12" y="8"/>
                  </a:lnTo>
                  <a:lnTo>
                    <a:pt x="12" y="2"/>
                  </a:lnTo>
                  <a:lnTo>
                    <a:pt x="10" y="0"/>
                  </a:lnTo>
                  <a:lnTo>
                    <a:pt x="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634" name="Freeform 138"/>
            <p:cNvSpPr>
              <a:spLocks/>
            </p:cNvSpPr>
            <p:nvPr/>
          </p:nvSpPr>
          <p:spPr bwMode="auto">
            <a:xfrm>
              <a:off x="3156" y="2800"/>
              <a:ext cx="24" cy="30"/>
            </a:xfrm>
            <a:custGeom>
              <a:avLst/>
              <a:gdLst>
                <a:gd name="T0" fmla="*/ 14 w 24"/>
                <a:gd name="T1" fmla="*/ 0 h 30"/>
                <a:gd name="T2" fmla="*/ 14 w 24"/>
                <a:gd name="T3" fmla="*/ 0 h 30"/>
                <a:gd name="T4" fmla="*/ 10 w 24"/>
                <a:gd name="T5" fmla="*/ 0 h 30"/>
                <a:gd name="T6" fmla="*/ 4 w 24"/>
                <a:gd name="T7" fmla="*/ 4 h 30"/>
                <a:gd name="T8" fmla="*/ 2 w 24"/>
                <a:gd name="T9" fmla="*/ 8 h 30"/>
                <a:gd name="T10" fmla="*/ 0 w 24"/>
                <a:gd name="T11" fmla="*/ 12 h 30"/>
                <a:gd name="T12" fmla="*/ 0 w 24"/>
                <a:gd name="T13" fmla="*/ 12 h 30"/>
                <a:gd name="T14" fmla="*/ 4 w 24"/>
                <a:gd name="T15" fmla="*/ 26 h 30"/>
                <a:gd name="T16" fmla="*/ 4 w 24"/>
                <a:gd name="T17" fmla="*/ 26 h 30"/>
                <a:gd name="T18" fmla="*/ 6 w 24"/>
                <a:gd name="T19" fmla="*/ 30 h 30"/>
                <a:gd name="T20" fmla="*/ 6 w 24"/>
                <a:gd name="T21" fmla="*/ 30 h 30"/>
                <a:gd name="T22" fmla="*/ 6 w 24"/>
                <a:gd name="T23" fmla="*/ 30 h 30"/>
                <a:gd name="T24" fmla="*/ 10 w 24"/>
                <a:gd name="T25" fmla="*/ 30 h 30"/>
                <a:gd name="T26" fmla="*/ 10 w 24"/>
                <a:gd name="T27" fmla="*/ 30 h 30"/>
                <a:gd name="T28" fmla="*/ 18 w 24"/>
                <a:gd name="T29" fmla="*/ 24 h 30"/>
                <a:gd name="T30" fmla="*/ 22 w 24"/>
                <a:gd name="T31" fmla="*/ 18 h 30"/>
                <a:gd name="T32" fmla="*/ 24 w 24"/>
                <a:gd name="T33" fmla="*/ 8 h 30"/>
                <a:gd name="T34" fmla="*/ 24 w 24"/>
                <a:gd name="T35" fmla="*/ 6 h 30"/>
                <a:gd name="T36" fmla="*/ 22 w 24"/>
                <a:gd name="T37" fmla="*/ 2 h 30"/>
                <a:gd name="T38" fmla="*/ 22 w 24"/>
                <a:gd name="T39" fmla="*/ 2 h 30"/>
                <a:gd name="T40" fmla="*/ 18 w 24"/>
                <a:gd name="T41" fmla="*/ 0 h 30"/>
                <a:gd name="T42" fmla="*/ 14 w 24"/>
                <a:gd name="T43"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4" h="30">
                  <a:moveTo>
                    <a:pt x="14" y="0"/>
                  </a:moveTo>
                  <a:lnTo>
                    <a:pt x="14" y="0"/>
                  </a:lnTo>
                  <a:lnTo>
                    <a:pt x="10" y="0"/>
                  </a:lnTo>
                  <a:lnTo>
                    <a:pt x="4" y="4"/>
                  </a:lnTo>
                  <a:lnTo>
                    <a:pt x="2" y="8"/>
                  </a:lnTo>
                  <a:lnTo>
                    <a:pt x="0" y="12"/>
                  </a:lnTo>
                  <a:lnTo>
                    <a:pt x="0" y="12"/>
                  </a:lnTo>
                  <a:lnTo>
                    <a:pt x="4" y="26"/>
                  </a:lnTo>
                  <a:lnTo>
                    <a:pt x="4" y="26"/>
                  </a:lnTo>
                  <a:lnTo>
                    <a:pt x="6" y="30"/>
                  </a:lnTo>
                  <a:lnTo>
                    <a:pt x="6" y="30"/>
                  </a:lnTo>
                  <a:lnTo>
                    <a:pt x="6" y="30"/>
                  </a:lnTo>
                  <a:lnTo>
                    <a:pt x="10" y="30"/>
                  </a:lnTo>
                  <a:lnTo>
                    <a:pt x="10" y="30"/>
                  </a:lnTo>
                  <a:lnTo>
                    <a:pt x="18" y="24"/>
                  </a:lnTo>
                  <a:lnTo>
                    <a:pt x="22" y="18"/>
                  </a:lnTo>
                  <a:lnTo>
                    <a:pt x="24" y="8"/>
                  </a:lnTo>
                  <a:lnTo>
                    <a:pt x="24" y="6"/>
                  </a:lnTo>
                  <a:lnTo>
                    <a:pt x="22" y="2"/>
                  </a:lnTo>
                  <a:lnTo>
                    <a:pt x="22" y="2"/>
                  </a:lnTo>
                  <a:lnTo>
                    <a:pt x="18" y="0"/>
                  </a:lnTo>
                  <a:lnTo>
                    <a:pt x="14"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635" name="Freeform 139"/>
            <p:cNvSpPr>
              <a:spLocks/>
            </p:cNvSpPr>
            <p:nvPr/>
          </p:nvSpPr>
          <p:spPr bwMode="auto">
            <a:xfrm>
              <a:off x="3156" y="2800"/>
              <a:ext cx="24" cy="30"/>
            </a:xfrm>
            <a:custGeom>
              <a:avLst/>
              <a:gdLst>
                <a:gd name="T0" fmla="*/ 14 w 24"/>
                <a:gd name="T1" fmla="*/ 0 h 30"/>
                <a:gd name="T2" fmla="*/ 14 w 24"/>
                <a:gd name="T3" fmla="*/ 0 h 30"/>
                <a:gd name="T4" fmla="*/ 10 w 24"/>
                <a:gd name="T5" fmla="*/ 0 h 30"/>
                <a:gd name="T6" fmla="*/ 4 w 24"/>
                <a:gd name="T7" fmla="*/ 4 h 30"/>
                <a:gd name="T8" fmla="*/ 2 w 24"/>
                <a:gd name="T9" fmla="*/ 8 h 30"/>
                <a:gd name="T10" fmla="*/ 0 w 24"/>
                <a:gd name="T11" fmla="*/ 12 h 30"/>
                <a:gd name="T12" fmla="*/ 0 w 24"/>
                <a:gd name="T13" fmla="*/ 12 h 30"/>
                <a:gd name="T14" fmla="*/ 4 w 24"/>
                <a:gd name="T15" fmla="*/ 26 h 30"/>
                <a:gd name="T16" fmla="*/ 4 w 24"/>
                <a:gd name="T17" fmla="*/ 26 h 30"/>
                <a:gd name="T18" fmla="*/ 6 w 24"/>
                <a:gd name="T19" fmla="*/ 30 h 30"/>
                <a:gd name="T20" fmla="*/ 6 w 24"/>
                <a:gd name="T21" fmla="*/ 30 h 30"/>
                <a:gd name="T22" fmla="*/ 6 w 24"/>
                <a:gd name="T23" fmla="*/ 30 h 30"/>
                <a:gd name="T24" fmla="*/ 10 w 24"/>
                <a:gd name="T25" fmla="*/ 30 h 30"/>
                <a:gd name="T26" fmla="*/ 10 w 24"/>
                <a:gd name="T27" fmla="*/ 30 h 30"/>
                <a:gd name="T28" fmla="*/ 18 w 24"/>
                <a:gd name="T29" fmla="*/ 24 h 30"/>
                <a:gd name="T30" fmla="*/ 22 w 24"/>
                <a:gd name="T31" fmla="*/ 18 h 30"/>
                <a:gd name="T32" fmla="*/ 24 w 24"/>
                <a:gd name="T33" fmla="*/ 8 h 30"/>
                <a:gd name="T34" fmla="*/ 24 w 24"/>
                <a:gd name="T35" fmla="*/ 6 h 30"/>
                <a:gd name="T36" fmla="*/ 22 w 24"/>
                <a:gd name="T37" fmla="*/ 2 h 30"/>
                <a:gd name="T38" fmla="*/ 22 w 24"/>
                <a:gd name="T39" fmla="*/ 2 h 30"/>
                <a:gd name="T40" fmla="*/ 18 w 24"/>
                <a:gd name="T41" fmla="*/ 0 h 30"/>
                <a:gd name="T42" fmla="*/ 14 w 24"/>
                <a:gd name="T43"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4" h="30">
                  <a:moveTo>
                    <a:pt x="14" y="0"/>
                  </a:moveTo>
                  <a:lnTo>
                    <a:pt x="14" y="0"/>
                  </a:lnTo>
                  <a:lnTo>
                    <a:pt x="10" y="0"/>
                  </a:lnTo>
                  <a:lnTo>
                    <a:pt x="4" y="4"/>
                  </a:lnTo>
                  <a:lnTo>
                    <a:pt x="2" y="8"/>
                  </a:lnTo>
                  <a:lnTo>
                    <a:pt x="0" y="12"/>
                  </a:lnTo>
                  <a:lnTo>
                    <a:pt x="0" y="12"/>
                  </a:lnTo>
                  <a:lnTo>
                    <a:pt x="4" y="26"/>
                  </a:lnTo>
                  <a:lnTo>
                    <a:pt x="4" y="26"/>
                  </a:lnTo>
                  <a:lnTo>
                    <a:pt x="6" y="30"/>
                  </a:lnTo>
                  <a:lnTo>
                    <a:pt x="6" y="30"/>
                  </a:lnTo>
                  <a:lnTo>
                    <a:pt x="6" y="30"/>
                  </a:lnTo>
                  <a:lnTo>
                    <a:pt x="10" y="30"/>
                  </a:lnTo>
                  <a:lnTo>
                    <a:pt x="10" y="30"/>
                  </a:lnTo>
                  <a:lnTo>
                    <a:pt x="18" y="24"/>
                  </a:lnTo>
                  <a:lnTo>
                    <a:pt x="22" y="18"/>
                  </a:lnTo>
                  <a:lnTo>
                    <a:pt x="24" y="8"/>
                  </a:lnTo>
                  <a:lnTo>
                    <a:pt x="24" y="6"/>
                  </a:lnTo>
                  <a:lnTo>
                    <a:pt x="22" y="2"/>
                  </a:lnTo>
                  <a:lnTo>
                    <a:pt x="22" y="2"/>
                  </a:lnTo>
                  <a:lnTo>
                    <a:pt x="18" y="0"/>
                  </a:lnTo>
                  <a:lnTo>
                    <a:pt x="1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636" name="Freeform 140"/>
            <p:cNvSpPr>
              <a:spLocks/>
            </p:cNvSpPr>
            <p:nvPr/>
          </p:nvSpPr>
          <p:spPr bwMode="auto">
            <a:xfrm>
              <a:off x="3020" y="2756"/>
              <a:ext cx="12" cy="18"/>
            </a:xfrm>
            <a:custGeom>
              <a:avLst/>
              <a:gdLst>
                <a:gd name="T0" fmla="*/ 6 w 12"/>
                <a:gd name="T1" fmla="*/ 0 h 18"/>
                <a:gd name="T2" fmla="*/ 6 w 12"/>
                <a:gd name="T3" fmla="*/ 0 h 18"/>
                <a:gd name="T4" fmla="*/ 4 w 12"/>
                <a:gd name="T5" fmla="*/ 0 h 18"/>
                <a:gd name="T6" fmla="*/ 0 w 12"/>
                <a:gd name="T7" fmla="*/ 6 h 18"/>
                <a:gd name="T8" fmla="*/ 0 w 12"/>
                <a:gd name="T9" fmla="*/ 6 h 18"/>
                <a:gd name="T10" fmla="*/ 0 w 12"/>
                <a:gd name="T11" fmla="*/ 14 h 18"/>
                <a:gd name="T12" fmla="*/ 2 w 12"/>
                <a:gd name="T13" fmla="*/ 16 h 18"/>
                <a:gd name="T14" fmla="*/ 4 w 12"/>
                <a:gd name="T15" fmla="*/ 18 h 18"/>
                <a:gd name="T16" fmla="*/ 4 w 12"/>
                <a:gd name="T17" fmla="*/ 18 h 18"/>
                <a:gd name="T18" fmla="*/ 8 w 12"/>
                <a:gd name="T19" fmla="*/ 16 h 18"/>
                <a:gd name="T20" fmla="*/ 8 w 12"/>
                <a:gd name="T21" fmla="*/ 16 h 18"/>
                <a:gd name="T22" fmla="*/ 12 w 12"/>
                <a:gd name="T23" fmla="*/ 12 h 18"/>
                <a:gd name="T24" fmla="*/ 12 w 12"/>
                <a:gd name="T25" fmla="*/ 6 h 18"/>
                <a:gd name="T26" fmla="*/ 10 w 12"/>
                <a:gd name="T27" fmla="*/ 2 h 18"/>
                <a:gd name="T28" fmla="*/ 6 w 12"/>
                <a:gd name="T29"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 h="18">
                  <a:moveTo>
                    <a:pt x="6" y="0"/>
                  </a:moveTo>
                  <a:lnTo>
                    <a:pt x="6" y="0"/>
                  </a:lnTo>
                  <a:lnTo>
                    <a:pt x="4" y="0"/>
                  </a:lnTo>
                  <a:lnTo>
                    <a:pt x="0" y="6"/>
                  </a:lnTo>
                  <a:lnTo>
                    <a:pt x="0" y="6"/>
                  </a:lnTo>
                  <a:lnTo>
                    <a:pt x="0" y="14"/>
                  </a:lnTo>
                  <a:lnTo>
                    <a:pt x="2" y="16"/>
                  </a:lnTo>
                  <a:lnTo>
                    <a:pt x="4" y="18"/>
                  </a:lnTo>
                  <a:lnTo>
                    <a:pt x="4" y="18"/>
                  </a:lnTo>
                  <a:lnTo>
                    <a:pt x="8" y="16"/>
                  </a:lnTo>
                  <a:lnTo>
                    <a:pt x="8" y="16"/>
                  </a:lnTo>
                  <a:lnTo>
                    <a:pt x="12" y="12"/>
                  </a:lnTo>
                  <a:lnTo>
                    <a:pt x="12" y="6"/>
                  </a:lnTo>
                  <a:lnTo>
                    <a:pt x="10" y="2"/>
                  </a:lnTo>
                  <a:lnTo>
                    <a:pt x="6"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637" name="Freeform 141"/>
            <p:cNvSpPr>
              <a:spLocks/>
            </p:cNvSpPr>
            <p:nvPr/>
          </p:nvSpPr>
          <p:spPr bwMode="auto">
            <a:xfrm>
              <a:off x="3020" y="2756"/>
              <a:ext cx="12" cy="18"/>
            </a:xfrm>
            <a:custGeom>
              <a:avLst/>
              <a:gdLst>
                <a:gd name="T0" fmla="*/ 6 w 12"/>
                <a:gd name="T1" fmla="*/ 0 h 18"/>
                <a:gd name="T2" fmla="*/ 6 w 12"/>
                <a:gd name="T3" fmla="*/ 0 h 18"/>
                <a:gd name="T4" fmla="*/ 4 w 12"/>
                <a:gd name="T5" fmla="*/ 0 h 18"/>
                <a:gd name="T6" fmla="*/ 0 w 12"/>
                <a:gd name="T7" fmla="*/ 6 h 18"/>
                <a:gd name="T8" fmla="*/ 0 w 12"/>
                <a:gd name="T9" fmla="*/ 6 h 18"/>
                <a:gd name="T10" fmla="*/ 0 w 12"/>
                <a:gd name="T11" fmla="*/ 14 h 18"/>
                <a:gd name="T12" fmla="*/ 2 w 12"/>
                <a:gd name="T13" fmla="*/ 16 h 18"/>
                <a:gd name="T14" fmla="*/ 4 w 12"/>
                <a:gd name="T15" fmla="*/ 18 h 18"/>
                <a:gd name="T16" fmla="*/ 4 w 12"/>
                <a:gd name="T17" fmla="*/ 18 h 18"/>
                <a:gd name="T18" fmla="*/ 8 w 12"/>
                <a:gd name="T19" fmla="*/ 16 h 18"/>
                <a:gd name="T20" fmla="*/ 8 w 12"/>
                <a:gd name="T21" fmla="*/ 16 h 18"/>
                <a:gd name="T22" fmla="*/ 12 w 12"/>
                <a:gd name="T23" fmla="*/ 12 h 18"/>
                <a:gd name="T24" fmla="*/ 12 w 12"/>
                <a:gd name="T25" fmla="*/ 6 h 18"/>
                <a:gd name="T26" fmla="*/ 10 w 12"/>
                <a:gd name="T27" fmla="*/ 2 h 18"/>
                <a:gd name="T28" fmla="*/ 6 w 12"/>
                <a:gd name="T29"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 h="18">
                  <a:moveTo>
                    <a:pt x="6" y="0"/>
                  </a:moveTo>
                  <a:lnTo>
                    <a:pt x="6" y="0"/>
                  </a:lnTo>
                  <a:lnTo>
                    <a:pt x="4" y="0"/>
                  </a:lnTo>
                  <a:lnTo>
                    <a:pt x="0" y="6"/>
                  </a:lnTo>
                  <a:lnTo>
                    <a:pt x="0" y="6"/>
                  </a:lnTo>
                  <a:lnTo>
                    <a:pt x="0" y="14"/>
                  </a:lnTo>
                  <a:lnTo>
                    <a:pt x="2" y="16"/>
                  </a:lnTo>
                  <a:lnTo>
                    <a:pt x="4" y="18"/>
                  </a:lnTo>
                  <a:lnTo>
                    <a:pt x="4" y="18"/>
                  </a:lnTo>
                  <a:lnTo>
                    <a:pt x="8" y="16"/>
                  </a:lnTo>
                  <a:lnTo>
                    <a:pt x="8" y="16"/>
                  </a:lnTo>
                  <a:lnTo>
                    <a:pt x="12" y="12"/>
                  </a:lnTo>
                  <a:lnTo>
                    <a:pt x="12" y="6"/>
                  </a:lnTo>
                  <a:lnTo>
                    <a:pt x="10" y="2"/>
                  </a:lnTo>
                  <a:lnTo>
                    <a:pt x="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638" name="Freeform 142"/>
            <p:cNvSpPr>
              <a:spLocks/>
            </p:cNvSpPr>
            <p:nvPr/>
          </p:nvSpPr>
          <p:spPr bwMode="auto">
            <a:xfrm>
              <a:off x="2254" y="2688"/>
              <a:ext cx="570" cy="508"/>
            </a:xfrm>
            <a:custGeom>
              <a:avLst/>
              <a:gdLst>
                <a:gd name="T0" fmla="*/ 416 w 570"/>
                <a:gd name="T1" fmla="*/ 38 h 508"/>
                <a:gd name="T2" fmla="*/ 414 w 570"/>
                <a:gd name="T3" fmla="*/ 80 h 508"/>
                <a:gd name="T4" fmla="*/ 400 w 570"/>
                <a:gd name="T5" fmla="*/ 112 h 508"/>
                <a:gd name="T6" fmla="*/ 378 w 570"/>
                <a:gd name="T7" fmla="*/ 104 h 508"/>
                <a:gd name="T8" fmla="*/ 350 w 570"/>
                <a:gd name="T9" fmla="*/ 82 h 508"/>
                <a:gd name="T10" fmla="*/ 334 w 570"/>
                <a:gd name="T11" fmla="*/ 56 h 508"/>
                <a:gd name="T12" fmla="*/ 356 w 570"/>
                <a:gd name="T13" fmla="*/ 32 h 508"/>
                <a:gd name="T14" fmla="*/ 356 w 570"/>
                <a:gd name="T15" fmla="*/ 20 h 508"/>
                <a:gd name="T16" fmla="*/ 324 w 570"/>
                <a:gd name="T17" fmla="*/ 18 h 508"/>
                <a:gd name="T18" fmla="*/ 300 w 570"/>
                <a:gd name="T19" fmla="*/ 4 h 508"/>
                <a:gd name="T20" fmla="*/ 276 w 570"/>
                <a:gd name="T21" fmla="*/ 18 h 508"/>
                <a:gd name="T22" fmla="*/ 256 w 570"/>
                <a:gd name="T23" fmla="*/ 36 h 508"/>
                <a:gd name="T24" fmla="*/ 252 w 570"/>
                <a:gd name="T25" fmla="*/ 58 h 508"/>
                <a:gd name="T26" fmla="*/ 250 w 570"/>
                <a:gd name="T27" fmla="*/ 66 h 508"/>
                <a:gd name="T28" fmla="*/ 216 w 570"/>
                <a:gd name="T29" fmla="*/ 38 h 508"/>
                <a:gd name="T30" fmla="*/ 176 w 570"/>
                <a:gd name="T31" fmla="*/ 72 h 508"/>
                <a:gd name="T32" fmla="*/ 154 w 570"/>
                <a:gd name="T33" fmla="*/ 90 h 508"/>
                <a:gd name="T34" fmla="*/ 142 w 570"/>
                <a:gd name="T35" fmla="*/ 96 h 508"/>
                <a:gd name="T36" fmla="*/ 118 w 570"/>
                <a:gd name="T37" fmla="*/ 136 h 508"/>
                <a:gd name="T38" fmla="*/ 50 w 570"/>
                <a:gd name="T39" fmla="*/ 156 h 508"/>
                <a:gd name="T40" fmla="*/ 20 w 570"/>
                <a:gd name="T41" fmla="*/ 180 h 508"/>
                <a:gd name="T42" fmla="*/ 0 w 570"/>
                <a:gd name="T43" fmla="*/ 234 h 508"/>
                <a:gd name="T44" fmla="*/ 8 w 570"/>
                <a:gd name="T45" fmla="*/ 256 h 508"/>
                <a:gd name="T46" fmla="*/ 6 w 570"/>
                <a:gd name="T47" fmla="*/ 288 h 508"/>
                <a:gd name="T48" fmla="*/ 12 w 570"/>
                <a:gd name="T49" fmla="*/ 314 h 508"/>
                <a:gd name="T50" fmla="*/ 18 w 570"/>
                <a:gd name="T51" fmla="*/ 370 h 508"/>
                <a:gd name="T52" fmla="*/ 10 w 570"/>
                <a:gd name="T53" fmla="*/ 394 h 508"/>
                <a:gd name="T54" fmla="*/ 14 w 570"/>
                <a:gd name="T55" fmla="*/ 412 h 508"/>
                <a:gd name="T56" fmla="*/ 26 w 570"/>
                <a:gd name="T57" fmla="*/ 422 h 508"/>
                <a:gd name="T58" fmla="*/ 68 w 570"/>
                <a:gd name="T59" fmla="*/ 420 h 508"/>
                <a:gd name="T60" fmla="*/ 104 w 570"/>
                <a:gd name="T61" fmla="*/ 402 h 508"/>
                <a:gd name="T62" fmla="*/ 136 w 570"/>
                <a:gd name="T63" fmla="*/ 400 h 508"/>
                <a:gd name="T64" fmla="*/ 158 w 570"/>
                <a:gd name="T65" fmla="*/ 376 h 508"/>
                <a:gd name="T66" fmla="*/ 186 w 570"/>
                <a:gd name="T67" fmla="*/ 370 h 508"/>
                <a:gd name="T68" fmla="*/ 224 w 570"/>
                <a:gd name="T69" fmla="*/ 352 h 508"/>
                <a:gd name="T70" fmla="*/ 238 w 570"/>
                <a:gd name="T71" fmla="*/ 360 h 508"/>
                <a:gd name="T72" fmla="*/ 252 w 570"/>
                <a:gd name="T73" fmla="*/ 360 h 508"/>
                <a:gd name="T74" fmla="*/ 272 w 570"/>
                <a:gd name="T75" fmla="*/ 374 h 508"/>
                <a:gd name="T76" fmla="*/ 294 w 570"/>
                <a:gd name="T77" fmla="*/ 400 h 508"/>
                <a:gd name="T78" fmla="*/ 328 w 570"/>
                <a:gd name="T79" fmla="*/ 394 h 508"/>
                <a:gd name="T80" fmla="*/ 336 w 570"/>
                <a:gd name="T81" fmla="*/ 398 h 508"/>
                <a:gd name="T82" fmla="*/ 320 w 570"/>
                <a:gd name="T83" fmla="*/ 422 h 508"/>
                <a:gd name="T84" fmla="*/ 336 w 570"/>
                <a:gd name="T85" fmla="*/ 420 h 508"/>
                <a:gd name="T86" fmla="*/ 344 w 570"/>
                <a:gd name="T87" fmla="*/ 436 h 508"/>
                <a:gd name="T88" fmla="*/ 358 w 570"/>
                <a:gd name="T89" fmla="*/ 456 h 508"/>
                <a:gd name="T90" fmla="*/ 370 w 570"/>
                <a:gd name="T91" fmla="*/ 490 h 508"/>
                <a:gd name="T92" fmla="*/ 408 w 570"/>
                <a:gd name="T93" fmla="*/ 508 h 508"/>
                <a:gd name="T94" fmla="*/ 414 w 570"/>
                <a:gd name="T95" fmla="*/ 498 h 508"/>
                <a:gd name="T96" fmla="*/ 436 w 570"/>
                <a:gd name="T97" fmla="*/ 482 h 508"/>
                <a:gd name="T98" fmla="*/ 446 w 570"/>
                <a:gd name="T99" fmla="*/ 502 h 508"/>
                <a:gd name="T100" fmla="*/ 484 w 570"/>
                <a:gd name="T101" fmla="*/ 482 h 508"/>
                <a:gd name="T102" fmla="*/ 504 w 570"/>
                <a:gd name="T103" fmla="*/ 442 h 508"/>
                <a:gd name="T104" fmla="*/ 532 w 570"/>
                <a:gd name="T105" fmla="*/ 400 h 508"/>
                <a:gd name="T106" fmla="*/ 550 w 570"/>
                <a:gd name="T107" fmla="*/ 348 h 508"/>
                <a:gd name="T108" fmla="*/ 562 w 570"/>
                <a:gd name="T109" fmla="*/ 268 h 508"/>
                <a:gd name="T110" fmla="*/ 548 w 570"/>
                <a:gd name="T111" fmla="*/ 230 h 508"/>
                <a:gd name="T112" fmla="*/ 530 w 570"/>
                <a:gd name="T113" fmla="*/ 198 h 508"/>
                <a:gd name="T114" fmla="*/ 506 w 570"/>
                <a:gd name="T115" fmla="*/ 158 h 508"/>
                <a:gd name="T116" fmla="*/ 472 w 570"/>
                <a:gd name="T117" fmla="*/ 122 h 508"/>
                <a:gd name="T118" fmla="*/ 468 w 570"/>
                <a:gd name="T119" fmla="*/ 78 h 508"/>
                <a:gd name="T120" fmla="*/ 454 w 570"/>
                <a:gd name="T121" fmla="*/ 48 h 508"/>
                <a:gd name="T122" fmla="*/ 444 w 570"/>
                <a:gd name="T123" fmla="*/ 28 h 5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70" h="508">
                  <a:moveTo>
                    <a:pt x="434" y="0"/>
                  </a:moveTo>
                  <a:lnTo>
                    <a:pt x="434" y="0"/>
                  </a:lnTo>
                  <a:lnTo>
                    <a:pt x="430" y="2"/>
                  </a:lnTo>
                  <a:lnTo>
                    <a:pt x="426" y="6"/>
                  </a:lnTo>
                  <a:lnTo>
                    <a:pt x="426" y="6"/>
                  </a:lnTo>
                  <a:lnTo>
                    <a:pt x="420" y="22"/>
                  </a:lnTo>
                  <a:lnTo>
                    <a:pt x="416" y="38"/>
                  </a:lnTo>
                  <a:lnTo>
                    <a:pt x="416" y="38"/>
                  </a:lnTo>
                  <a:lnTo>
                    <a:pt x="416" y="46"/>
                  </a:lnTo>
                  <a:lnTo>
                    <a:pt x="416" y="52"/>
                  </a:lnTo>
                  <a:lnTo>
                    <a:pt x="416" y="52"/>
                  </a:lnTo>
                  <a:lnTo>
                    <a:pt x="416" y="66"/>
                  </a:lnTo>
                  <a:lnTo>
                    <a:pt x="416" y="66"/>
                  </a:lnTo>
                  <a:lnTo>
                    <a:pt x="414" y="80"/>
                  </a:lnTo>
                  <a:lnTo>
                    <a:pt x="412" y="94"/>
                  </a:lnTo>
                  <a:lnTo>
                    <a:pt x="412" y="94"/>
                  </a:lnTo>
                  <a:lnTo>
                    <a:pt x="410" y="100"/>
                  </a:lnTo>
                  <a:lnTo>
                    <a:pt x="406" y="104"/>
                  </a:lnTo>
                  <a:lnTo>
                    <a:pt x="406" y="104"/>
                  </a:lnTo>
                  <a:lnTo>
                    <a:pt x="402" y="108"/>
                  </a:lnTo>
                  <a:lnTo>
                    <a:pt x="400" y="112"/>
                  </a:lnTo>
                  <a:lnTo>
                    <a:pt x="396" y="116"/>
                  </a:lnTo>
                  <a:lnTo>
                    <a:pt x="390" y="118"/>
                  </a:lnTo>
                  <a:lnTo>
                    <a:pt x="390" y="118"/>
                  </a:lnTo>
                  <a:lnTo>
                    <a:pt x="386" y="118"/>
                  </a:lnTo>
                  <a:lnTo>
                    <a:pt x="382" y="114"/>
                  </a:lnTo>
                  <a:lnTo>
                    <a:pt x="378" y="104"/>
                  </a:lnTo>
                  <a:lnTo>
                    <a:pt x="378" y="104"/>
                  </a:lnTo>
                  <a:lnTo>
                    <a:pt x="374" y="96"/>
                  </a:lnTo>
                  <a:lnTo>
                    <a:pt x="370" y="94"/>
                  </a:lnTo>
                  <a:lnTo>
                    <a:pt x="366" y="90"/>
                  </a:lnTo>
                  <a:lnTo>
                    <a:pt x="366" y="90"/>
                  </a:lnTo>
                  <a:lnTo>
                    <a:pt x="356" y="88"/>
                  </a:lnTo>
                  <a:lnTo>
                    <a:pt x="350" y="82"/>
                  </a:lnTo>
                  <a:lnTo>
                    <a:pt x="350" y="82"/>
                  </a:lnTo>
                  <a:lnTo>
                    <a:pt x="344" y="76"/>
                  </a:lnTo>
                  <a:lnTo>
                    <a:pt x="338" y="72"/>
                  </a:lnTo>
                  <a:lnTo>
                    <a:pt x="338" y="72"/>
                  </a:lnTo>
                  <a:lnTo>
                    <a:pt x="334" y="68"/>
                  </a:lnTo>
                  <a:lnTo>
                    <a:pt x="332" y="64"/>
                  </a:lnTo>
                  <a:lnTo>
                    <a:pt x="332" y="60"/>
                  </a:lnTo>
                  <a:lnTo>
                    <a:pt x="334" y="56"/>
                  </a:lnTo>
                  <a:lnTo>
                    <a:pt x="338" y="50"/>
                  </a:lnTo>
                  <a:lnTo>
                    <a:pt x="344" y="42"/>
                  </a:lnTo>
                  <a:lnTo>
                    <a:pt x="344" y="42"/>
                  </a:lnTo>
                  <a:lnTo>
                    <a:pt x="348" y="38"/>
                  </a:lnTo>
                  <a:lnTo>
                    <a:pt x="352" y="34"/>
                  </a:lnTo>
                  <a:lnTo>
                    <a:pt x="352" y="34"/>
                  </a:lnTo>
                  <a:lnTo>
                    <a:pt x="356" y="32"/>
                  </a:lnTo>
                  <a:lnTo>
                    <a:pt x="360" y="30"/>
                  </a:lnTo>
                  <a:lnTo>
                    <a:pt x="360" y="30"/>
                  </a:lnTo>
                  <a:lnTo>
                    <a:pt x="364" y="24"/>
                  </a:lnTo>
                  <a:lnTo>
                    <a:pt x="364" y="22"/>
                  </a:lnTo>
                  <a:lnTo>
                    <a:pt x="362" y="20"/>
                  </a:lnTo>
                  <a:lnTo>
                    <a:pt x="356" y="20"/>
                  </a:lnTo>
                  <a:lnTo>
                    <a:pt x="356" y="20"/>
                  </a:lnTo>
                  <a:lnTo>
                    <a:pt x="348" y="16"/>
                  </a:lnTo>
                  <a:lnTo>
                    <a:pt x="340" y="14"/>
                  </a:lnTo>
                  <a:lnTo>
                    <a:pt x="340" y="14"/>
                  </a:lnTo>
                  <a:lnTo>
                    <a:pt x="338" y="14"/>
                  </a:lnTo>
                  <a:lnTo>
                    <a:pt x="338" y="14"/>
                  </a:lnTo>
                  <a:lnTo>
                    <a:pt x="330" y="16"/>
                  </a:lnTo>
                  <a:lnTo>
                    <a:pt x="324" y="18"/>
                  </a:lnTo>
                  <a:lnTo>
                    <a:pt x="324" y="18"/>
                  </a:lnTo>
                  <a:lnTo>
                    <a:pt x="320" y="18"/>
                  </a:lnTo>
                  <a:lnTo>
                    <a:pt x="320" y="18"/>
                  </a:lnTo>
                  <a:lnTo>
                    <a:pt x="316" y="14"/>
                  </a:lnTo>
                  <a:lnTo>
                    <a:pt x="310" y="10"/>
                  </a:lnTo>
                  <a:lnTo>
                    <a:pt x="304" y="6"/>
                  </a:lnTo>
                  <a:lnTo>
                    <a:pt x="300" y="4"/>
                  </a:lnTo>
                  <a:lnTo>
                    <a:pt x="300" y="4"/>
                  </a:lnTo>
                  <a:lnTo>
                    <a:pt x="296" y="4"/>
                  </a:lnTo>
                  <a:lnTo>
                    <a:pt x="292" y="6"/>
                  </a:lnTo>
                  <a:lnTo>
                    <a:pt x="292" y="6"/>
                  </a:lnTo>
                  <a:lnTo>
                    <a:pt x="284" y="14"/>
                  </a:lnTo>
                  <a:lnTo>
                    <a:pt x="280" y="16"/>
                  </a:lnTo>
                  <a:lnTo>
                    <a:pt x="276" y="18"/>
                  </a:lnTo>
                  <a:lnTo>
                    <a:pt x="276" y="18"/>
                  </a:lnTo>
                  <a:lnTo>
                    <a:pt x="266" y="22"/>
                  </a:lnTo>
                  <a:lnTo>
                    <a:pt x="262" y="24"/>
                  </a:lnTo>
                  <a:lnTo>
                    <a:pt x="260" y="28"/>
                  </a:lnTo>
                  <a:lnTo>
                    <a:pt x="260" y="28"/>
                  </a:lnTo>
                  <a:lnTo>
                    <a:pt x="258" y="32"/>
                  </a:lnTo>
                  <a:lnTo>
                    <a:pt x="256" y="36"/>
                  </a:lnTo>
                  <a:lnTo>
                    <a:pt x="256" y="36"/>
                  </a:lnTo>
                  <a:lnTo>
                    <a:pt x="252" y="40"/>
                  </a:lnTo>
                  <a:lnTo>
                    <a:pt x="250" y="44"/>
                  </a:lnTo>
                  <a:lnTo>
                    <a:pt x="250" y="44"/>
                  </a:lnTo>
                  <a:lnTo>
                    <a:pt x="248" y="48"/>
                  </a:lnTo>
                  <a:lnTo>
                    <a:pt x="248" y="52"/>
                  </a:lnTo>
                  <a:lnTo>
                    <a:pt x="252" y="58"/>
                  </a:lnTo>
                  <a:lnTo>
                    <a:pt x="252" y="58"/>
                  </a:lnTo>
                  <a:lnTo>
                    <a:pt x="256" y="64"/>
                  </a:lnTo>
                  <a:lnTo>
                    <a:pt x="256" y="66"/>
                  </a:lnTo>
                  <a:lnTo>
                    <a:pt x="254" y="66"/>
                  </a:lnTo>
                  <a:lnTo>
                    <a:pt x="254" y="66"/>
                  </a:lnTo>
                  <a:lnTo>
                    <a:pt x="250" y="66"/>
                  </a:lnTo>
                  <a:lnTo>
                    <a:pt x="250" y="66"/>
                  </a:lnTo>
                  <a:lnTo>
                    <a:pt x="242" y="58"/>
                  </a:lnTo>
                  <a:lnTo>
                    <a:pt x="234" y="52"/>
                  </a:lnTo>
                  <a:lnTo>
                    <a:pt x="234" y="52"/>
                  </a:lnTo>
                  <a:lnTo>
                    <a:pt x="226" y="42"/>
                  </a:lnTo>
                  <a:lnTo>
                    <a:pt x="222" y="38"/>
                  </a:lnTo>
                  <a:lnTo>
                    <a:pt x="216" y="38"/>
                  </a:lnTo>
                  <a:lnTo>
                    <a:pt x="216" y="38"/>
                  </a:lnTo>
                  <a:lnTo>
                    <a:pt x="212" y="38"/>
                  </a:lnTo>
                  <a:lnTo>
                    <a:pt x="206" y="42"/>
                  </a:lnTo>
                  <a:lnTo>
                    <a:pt x="206" y="42"/>
                  </a:lnTo>
                  <a:lnTo>
                    <a:pt x="198" y="48"/>
                  </a:lnTo>
                  <a:lnTo>
                    <a:pt x="190" y="56"/>
                  </a:lnTo>
                  <a:lnTo>
                    <a:pt x="176" y="72"/>
                  </a:lnTo>
                  <a:lnTo>
                    <a:pt x="176" y="72"/>
                  </a:lnTo>
                  <a:lnTo>
                    <a:pt x="170" y="82"/>
                  </a:lnTo>
                  <a:lnTo>
                    <a:pt x="166" y="86"/>
                  </a:lnTo>
                  <a:lnTo>
                    <a:pt x="164" y="90"/>
                  </a:lnTo>
                  <a:lnTo>
                    <a:pt x="164" y="90"/>
                  </a:lnTo>
                  <a:lnTo>
                    <a:pt x="160" y="92"/>
                  </a:lnTo>
                  <a:lnTo>
                    <a:pt x="160" y="92"/>
                  </a:lnTo>
                  <a:lnTo>
                    <a:pt x="154" y="90"/>
                  </a:lnTo>
                  <a:lnTo>
                    <a:pt x="154" y="90"/>
                  </a:lnTo>
                  <a:lnTo>
                    <a:pt x="150" y="88"/>
                  </a:lnTo>
                  <a:lnTo>
                    <a:pt x="150" y="88"/>
                  </a:lnTo>
                  <a:lnTo>
                    <a:pt x="146" y="90"/>
                  </a:lnTo>
                  <a:lnTo>
                    <a:pt x="146" y="90"/>
                  </a:lnTo>
                  <a:lnTo>
                    <a:pt x="144" y="92"/>
                  </a:lnTo>
                  <a:lnTo>
                    <a:pt x="142" y="96"/>
                  </a:lnTo>
                  <a:lnTo>
                    <a:pt x="142" y="106"/>
                  </a:lnTo>
                  <a:lnTo>
                    <a:pt x="142" y="106"/>
                  </a:lnTo>
                  <a:lnTo>
                    <a:pt x="140" y="116"/>
                  </a:lnTo>
                  <a:lnTo>
                    <a:pt x="138" y="120"/>
                  </a:lnTo>
                  <a:lnTo>
                    <a:pt x="132" y="124"/>
                  </a:lnTo>
                  <a:lnTo>
                    <a:pt x="132" y="124"/>
                  </a:lnTo>
                  <a:lnTo>
                    <a:pt x="118" y="136"/>
                  </a:lnTo>
                  <a:lnTo>
                    <a:pt x="108" y="140"/>
                  </a:lnTo>
                  <a:lnTo>
                    <a:pt x="100" y="144"/>
                  </a:lnTo>
                  <a:lnTo>
                    <a:pt x="100" y="144"/>
                  </a:lnTo>
                  <a:lnTo>
                    <a:pt x="74" y="148"/>
                  </a:lnTo>
                  <a:lnTo>
                    <a:pt x="62" y="150"/>
                  </a:lnTo>
                  <a:lnTo>
                    <a:pt x="50" y="156"/>
                  </a:lnTo>
                  <a:lnTo>
                    <a:pt x="50" y="156"/>
                  </a:lnTo>
                  <a:lnTo>
                    <a:pt x="46" y="160"/>
                  </a:lnTo>
                  <a:lnTo>
                    <a:pt x="44" y="162"/>
                  </a:lnTo>
                  <a:lnTo>
                    <a:pt x="40" y="166"/>
                  </a:lnTo>
                  <a:lnTo>
                    <a:pt x="36" y="170"/>
                  </a:lnTo>
                  <a:lnTo>
                    <a:pt x="36" y="170"/>
                  </a:lnTo>
                  <a:lnTo>
                    <a:pt x="26" y="178"/>
                  </a:lnTo>
                  <a:lnTo>
                    <a:pt x="20" y="180"/>
                  </a:lnTo>
                  <a:lnTo>
                    <a:pt x="16" y="184"/>
                  </a:lnTo>
                  <a:lnTo>
                    <a:pt x="16" y="184"/>
                  </a:lnTo>
                  <a:lnTo>
                    <a:pt x="10" y="194"/>
                  </a:lnTo>
                  <a:lnTo>
                    <a:pt x="8" y="202"/>
                  </a:lnTo>
                  <a:lnTo>
                    <a:pt x="2" y="222"/>
                  </a:lnTo>
                  <a:lnTo>
                    <a:pt x="2" y="222"/>
                  </a:lnTo>
                  <a:lnTo>
                    <a:pt x="0" y="234"/>
                  </a:lnTo>
                  <a:lnTo>
                    <a:pt x="0" y="238"/>
                  </a:lnTo>
                  <a:lnTo>
                    <a:pt x="4" y="242"/>
                  </a:lnTo>
                  <a:lnTo>
                    <a:pt x="4" y="242"/>
                  </a:lnTo>
                  <a:lnTo>
                    <a:pt x="10" y="246"/>
                  </a:lnTo>
                  <a:lnTo>
                    <a:pt x="12" y="250"/>
                  </a:lnTo>
                  <a:lnTo>
                    <a:pt x="8" y="256"/>
                  </a:lnTo>
                  <a:lnTo>
                    <a:pt x="8" y="256"/>
                  </a:lnTo>
                  <a:lnTo>
                    <a:pt x="4" y="262"/>
                  </a:lnTo>
                  <a:lnTo>
                    <a:pt x="2" y="266"/>
                  </a:lnTo>
                  <a:lnTo>
                    <a:pt x="0" y="270"/>
                  </a:lnTo>
                  <a:lnTo>
                    <a:pt x="0" y="270"/>
                  </a:lnTo>
                  <a:lnTo>
                    <a:pt x="0" y="274"/>
                  </a:lnTo>
                  <a:lnTo>
                    <a:pt x="2" y="280"/>
                  </a:lnTo>
                  <a:lnTo>
                    <a:pt x="6" y="288"/>
                  </a:lnTo>
                  <a:lnTo>
                    <a:pt x="6" y="288"/>
                  </a:lnTo>
                  <a:lnTo>
                    <a:pt x="12" y="298"/>
                  </a:lnTo>
                  <a:lnTo>
                    <a:pt x="12" y="298"/>
                  </a:lnTo>
                  <a:lnTo>
                    <a:pt x="12" y="304"/>
                  </a:lnTo>
                  <a:lnTo>
                    <a:pt x="10" y="310"/>
                  </a:lnTo>
                  <a:lnTo>
                    <a:pt x="10" y="310"/>
                  </a:lnTo>
                  <a:lnTo>
                    <a:pt x="12" y="314"/>
                  </a:lnTo>
                  <a:lnTo>
                    <a:pt x="12" y="318"/>
                  </a:lnTo>
                  <a:lnTo>
                    <a:pt x="16" y="326"/>
                  </a:lnTo>
                  <a:lnTo>
                    <a:pt x="16" y="326"/>
                  </a:lnTo>
                  <a:lnTo>
                    <a:pt x="16" y="336"/>
                  </a:lnTo>
                  <a:lnTo>
                    <a:pt x="16" y="348"/>
                  </a:lnTo>
                  <a:lnTo>
                    <a:pt x="16" y="348"/>
                  </a:lnTo>
                  <a:lnTo>
                    <a:pt x="18" y="370"/>
                  </a:lnTo>
                  <a:lnTo>
                    <a:pt x="18" y="370"/>
                  </a:lnTo>
                  <a:lnTo>
                    <a:pt x="18" y="378"/>
                  </a:lnTo>
                  <a:lnTo>
                    <a:pt x="18" y="384"/>
                  </a:lnTo>
                  <a:lnTo>
                    <a:pt x="16" y="388"/>
                  </a:lnTo>
                  <a:lnTo>
                    <a:pt x="16" y="388"/>
                  </a:lnTo>
                  <a:lnTo>
                    <a:pt x="14" y="392"/>
                  </a:lnTo>
                  <a:lnTo>
                    <a:pt x="10" y="394"/>
                  </a:lnTo>
                  <a:lnTo>
                    <a:pt x="8" y="396"/>
                  </a:lnTo>
                  <a:lnTo>
                    <a:pt x="4" y="400"/>
                  </a:lnTo>
                  <a:lnTo>
                    <a:pt x="4" y="400"/>
                  </a:lnTo>
                  <a:lnTo>
                    <a:pt x="4" y="404"/>
                  </a:lnTo>
                  <a:lnTo>
                    <a:pt x="8" y="408"/>
                  </a:lnTo>
                  <a:lnTo>
                    <a:pt x="14" y="412"/>
                  </a:lnTo>
                  <a:lnTo>
                    <a:pt x="14" y="412"/>
                  </a:lnTo>
                  <a:lnTo>
                    <a:pt x="20" y="412"/>
                  </a:lnTo>
                  <a:lnTo>
                    <a:pt x="24" y="414"/>
                  </a:lnTo>
                  <a:lnTo>
                    <a:pt x="24" y="414"/>
                  </a:lnTo>
                  <a:lnTo>
                    <a:pt x="26" y="416"/>
                  </a:lnTo>
                  <a:lnTo>
                    <a:pt x="26" y="418"/>
                  </a:lnTo>
                  <a:lnTo>
                    <a:pt x="26" y="420"/>
                  </a:lnTo>
                  <a:lnTo>
                    <a:pt x="26" y="422"/>
                  </a:lnTo>
                  <a:lnTo>
                    <a:pt x="26" y="422"/>
                  </a:lnTo>
                  <a:lnTo>
                    <a:pt x="32" y="426"/>
                  </a:lnTo>
                  <a:lnTo>
                    <a:pt x="42" y="428"/>
                  </a:lnTo>
                  <a:lnTo>
                    <a:pt x="42" y="428"/>
                  </a:lnTo>
                  <a:lnTo>
                    <a:pt x="56" y="426"/>
                  </a:lnTo>
                  <a:lnTo>
                    <a:pt x="68" y="420"/>
                  </a:lnTo>
                  <a:lnTo>
                    <a:pt x="68" y="420"/>
                  </a:lnTo>
                  <a:lnTo>
                    <a:pt x="78" y="412"/>
                  </a:lnTo>
                  <a:lnTo>
                    <a:pt x="86" y="404"/>
                  </a:lnTo>
                  <a:lnTo>
                    <a:pt x="86" y="404"/>
                  </a:lnTo>
                  <a:lnTo>
                    <a:pt x="90" y="400"/>
                  </a:lnTo>
                  <a:lnTo>
                    <a:pt x="94" y="400"/>
                  </a:lnTo>
                  <a:lnTo>
                    <a:pt x="94" y="400"/>
                  </a:lnTo>
                  <a:lnTo>
                    <a:pt x="104" y="402"/>
                  </a:lnTo>
                  <a:lnTo>
                    <a:pt x="104" y="402"/>
                  </a:lnTo>
                  <a:lnTo>
                    <a:pt x="112" y="404"/>
                  </a:lnTo>
                  <a:lnTo>
                    <a:pt x="122" y="404"/>
                  </a:lnTo>
                  <a:lnTo>
                    <a:pt x="122" y="404"/>
                  </a:lnTo>
                  <a:lnTo>
                    <a:pt x="128" y="404"/>
                  </a:lnTo>
                  <a:lnTo>
                    <a:pt x="132" y="402"/>
                  </a:lnTo>
                  <a:lnTo>
                    <a:pt x="136" y="400"/>
                  </a:lnTo>
                  <a:lnTo>
                    <a:pt x="138" y="394"/>
                  </a:lnTo>
                  <a:lnTo>
                    <a:pt x="138" y="394"/>
                  </a:lnTo>
                  <a:lnTo>
                    <a:pt x="140" y="384"/>
                  </a:lnTo>
                  <a:lnTo>
                    <a:pt x="142" y="382"/>
                  </a:lnTo>
                  <a:lnTo>
                    <a:pt x="148" y="380"/>
                  </a:lnTo>
                  <a:lnTo>
                    <a:pt x="148" y="380"/>
                  </a:lnTo>
                  <a:lnTo>
                    <a:pt x="158" y="376"/>
                  </a:lnTo>
                  <a:lnTo>
                    <a:pt x="168" y="374"/>
                  </a:lnTo>
                  <a:lnTo>
                    <a:pt x="168" y="374"/>
                  </a:lnTo>
                  <a:lnTo>
                    <a:pt x="176" y="370"/>
                  </a:lnTo>
                  <a:lnTo>
                    <a:pt x="182" y="370"/>
                  </a:lnTo>
                  <a:lnTo>
                    <a:pt x="182" y="370"/>
                  </a:lnTo>
                  <a:lnTo>
                    <a:pt x="186" y="370"/>
                  </a:lnTo>
                  <a:lnTo>
                    <a:pt x="186" y="370"/>
                  </a:lnTo>
                  <a:lnTo>
                    <a:pt x="194" y="370"/>
                  </a:lnTo>
                  <a:lnTo>
                    <a:pt x="194" y="370"/>
                  </a:lnTo>
                  <a:lnTo>
                    <a:pt x="200" y="370"/>
                  </a:lnTo>
                  <a:lnTo>
                    <a:pt x="206" y="366"/>
                  </a:lnTo>
                  <a:lnTo>
                    <a:pt x="206" y="366"/>
                  </a:lnTo>
                  <a:lnTo>
                    <a:pt x="214" y="358"/>
                  </a:lnTo>
                  <a:lnTo>
                    <a:pt x="224" y="352"/>
                  </a:lnTo>
                  <a:lnTo>
                    <a:pt x="224" y="352"/>
                  </a:lnTo>
                  <a:lnTo>
                    <a:pt x="224" y="352"/>
                  </a:lnTo>
                  <a:lnTo>
                    <a:pt x="224" y="352"/>
                  </a:lnTo>
                  <a:lnTo>
                    <a:pt x="228" y="354"/>
                  </a:lnTo>
                  <a:lnTo>
                    <a:pt x="232" y="356"/>
                  </a:lnTo>
                  <a:lnTo>
                    <a:pt x="238" y="360"/>
                  </a:lnTo>
                  <a:lnTo>
                    <a:pt x="238" y="360"/>
                  </a:lnTo>
                  <a:lnTo>
                    <a:pt x="244" y="360"/>
                  </a:lnTo>
                  <a:lnTo>
                    <a:pt x="244" y="360"/>
                  </a:lnTo>
                  <a:lnTo>
                    <a:pt x="246" y="360"/>
                  </a:lnTo>
                  <a:lnTo>
                    <a:pt x="246" y="360"/>
                  </a:lnTo>
                  <a:lnTo>
                    <a:pt x="248" y="360"/>
                  </a:lnTo>
                  <a:lnTo>
                    <a:pt x="248" y="360"/>
                  </a:lnTo>
                  <a:lnTo>
                    <a:pt x="252" y="360"/>
                  </a:lnTo>
                  <a:lnTo>
                    <a:pt x="258" y="362"/>
                  </a:lnTo>
                  <a:lnTo>
                    <a:pt x="258" y="362"/>
                  </a:lnTo>
                  <a:lnTo>
                    <a:pt x="260" y="366"/>
                  </a:lnTo>
                  <a:lnTo>
                    <a:pt x="264" y="372"/>
                  </a:lnTo>
                  <a:lnTo>
                    <a:pt x="264" y="372"/>
                  </a:lnTo>
                  <a:lnTo>
                    <a:pt x="268" y="374"/>
                  </a:lnTo>
                  <a:lnTo>
                    <a:pt x="272" y="374"/>
                  </a:lnTo>
                  <a:lnTo>
                    <a:pt x="272" y="374"/>
                  </a:lnTo>
                  <a:lnTo>
                    <a:pt x="278" y="378"/>
                  </a:lnTo>
                  <a:lnTo>
                    <a:pt x="282" y="384"/>
                  </a:lnTo>
                  <a:lnTo>
                    <a:pt x="284" y="390"/>
                  </a:lnTo>
                  <a:lnTo>
                    <a:pt x="288" y="396"/>
                  </a:lnTo>
                  <a:lnTo>
                    <a:pt x="288" y="396"/>
                  </a:lnTo>
                  <a:lnTo>
                    <a:pt x="294" y="400"/>
                  </a:lnTo>
                  <a:lnTo>
                    <a:pt x="300" y="406"/>
                  </a:lnTo>
                  <a:lnTo>
                    <a:pt x="300" y="406"/>
                  </a:lnTo>
                  <a:lnTo>
                    <a:pt x="304" y="410"/>
                  </a:lnTo>
                  <a:lnTo>
                    <a:pt x="308" y="416"/>
                  </a:lnTo>
                  <a:lnTo>
                    <a:pt x="308" y="416"/>
                  </a:lnTo>
                  <a:lnTo>
                    <a:pt x="320" y="402"/>
                  </a:lnTo>
                  <a:lnTo>
                    <a:pt x="328" y="394"/>
                  </a:lnTo>
                  <a:lnTo>
                    <a:pt x="332" y="392"/>
                  </a:lnTo>
                  <a:lnTo>
                    <a:pt x="336" y="392"/>
                  </a:lnTo>
                  <a:lnTo>
                    <a:pt x="336" y="392"/>
                  </a:lnTo>
                  <a:lnTo>
                    <a:pt x="340" y="392"/>
                  </a:lnTo>
                  <a:lnTo>
                    <a:pt x="340" y="392"/>
                  </a:lnTo>
                  <a:lnTo>
                    <a:pt x="336" y="394"/>
                  </a:lnTo>
                  <a:lnTo>
                    <a:pt x="336" y="398"/>
                  </a:lnTo>
                  <a:lnTo>
                    <a:pt x="334" y="404"/>
                  </a:lnTo>
                  <a:lnTo>
                    <a:pt x="332" y="406"/>
                  </a:lnTo>
                  <a:lnTo>
                    <a:pt x="332" y="406"/>
                  </a:lnTo>
                  <a:lnTo>
                    <a:pt x="326" y="414"/>
                  </a:lnTo>
                  <a:lnTo>
                    <a:pt x="322" y="418"/>
                  </a:lnTo>
                  <a:lnTo>
                    <a:pt x="320" y="422"/>
                  </a:lnTo>
                  <a:lnTo>
                    <a:pt x="320" y="422"/>
                  </a:lnTo>
                  <a:lnTo>
                    <a:pt x="320" y="422"/>
                  </a:lnTo>
                  <a:lnTo>
                    <a:pt x="320" y="422"/>
                  </a:lnTo>
                  <a:lnTo>
                    <a:pt x="330" y="422"/>
                  </a:lnTo>
                  <a:lnTo>
                    <a:pt x="330" y="422"/>
                  </a:lnTo>
                  <a:lnTo>
                    <a:pt x="336" y="420"/>
                  </a:lnTo>
                  <a:lnTo>
                    <a:pt x="336" y="420"/>
                  </a:lnTo>
                  <a:lnTo>
                    <a:pt x="336" y="420"/>
                  </a:lnTo>
                  <a:lnTo>
                    <a:pt x="336" y="420"/>
                  </a:lnTo>
                  <a:lnTo>
                    <a:pt x="340" y="424"/>
                  </a:lnTo>
                  <a:lnTo>
                    <a:pt x="342" y="426"/>
                  </a:lnTo>
                  <a:lnTo>
                    <a:pt x="342" y="430"/>
                  </a:lnTo>
                  <a:lnTo>
                    <a:pt x="342" y="434"/>
                  </a:lnTo>
                  <a:lnTo>
                    <a:pt x="342" y="434"/>
                  </a:lnTo>
                  <a:lnTo>
                    <a:pt x="344" y="436"/>
                  </a:lnTo>
                  <a:lnTo>
                    <a:pt x="346" y="438"/>
                  </a:lnTo>
                  <a:lnTo>
                    <a:pt x="350" y="438"/>
                  </a:lnTo>
                  <a:lnTo>
                    <a:pt x="352" y="442"/>
                  </a:lnTo>
                  <a:lnTo>
                    <a:pt x="352" y="442"/>
                  </a:lnTo>
                  <a:lnTo>
                    <a:pt x="356" y="448"/>
                  </a:lnTo>
                  <a:lnTo>
                    <a:pt x="358" y="456"/>
                  </a:lnTo>
                  <a:lnTo>
                    <a:pt x="358" y="456"/>
                  </a:lnTo>
                  <a:lnTo>
                    <a:pt x="360" y="464"/>
                  </a:lnTo>
                  <a:lnTo>
                    <a:pt x="360" y="472"/>
                  </a:lnTo>
                  <a:lnTo>
                    <a:pt x="360" y="480"/>
                  </a:lnTo>
                  <a:lnTo>
                    <a:pt x="362" y="484"/>
                  </a:lnTo>
                  <a:lnTo>
                    <a:pt x="364" y="486"/>
                  </a:lnTo>
                  <a:lnTo>
                    <a:pt x="364" y="486"/>
                  </a:lnTo>
                  <a:lnTo>
                    <a:pt x="370" y="490"/>
                  </a:lnTo>
                  <a:lnTo>
                    <a:pt x="378" y="494"/>
                  </a:lnTo>
                  <a:lnTo>
                    <a:pt x="386" y="496"/>
                  </a:lnTo>
                  <a:lnTo>
                    <a:pt x="394" y="500"/>
                  </a:lnTo>
                  <a:lnTo>
                    <a:pt x="394" y="500"/>
                  </a:lnTo>
                  <a:lnTo>
                    <a:pt x="400" y="504"/>
                  </a:lnTo>
                  <a:lnTo>
                    <a:pt x="404" y="506"/>
                  </a:lnTo>
                  <a:lnTo>
                    <a:pt x="408" y="508"/>
                  </a:lnTo>
                  <a:lnTo>
                    <a:pt x="408" y="508"/>
                  </a:lnTo>
                  <a:lnTo>
                    <a:pt x="410" y="508"/>
                  </a:lnTo>
                  <a:lnTo>
                    <a:pt x="410" y="508"/>
                  </a:lnTo>
                  <a:lnTo>
                    <a:pt x="412" y="506"/>
                  </a:lnTo>
                  <a:lnTo>
                    <a:pt x="412" y="504"/>
                  </a:lnTo>
                  <a:lnTo>
                    <a:pt x="414" y="498"/>
                  </a:lnTo>
                  <a:lnTo>
                    <a:pt x="414" y="498"/>
                  </a:lnTo>
                  <a:lnTo>
                    <a:pt x="416" y="492"/>
                  </a:lnTo>
                  <a:lnTo>
                    <a:pt x="420" y="486"/>
                  </a:lnTo>
                  <a:lnTo>
                    <a:pt x="424" y="480"/>
                  </a:lnTo>
                  <a:lnTo>
                    <a:pt x="432" y="478"/>
                  </a:lnTo>
                  <a:lnTo>
                    <a:pt x="432" y="478"/>
                  </a:lnTo>
                  <a:lnTo>
                    <a:pt x="434" y="478"/>
                  </a:lnTo>
                  <a:lnTo>
                    <a:pt x="436" y="482"/>
                  </a:lnTo>
                  <a:lnTo>
                    <a:pt x="434" y="490"/>
                  </a:lnTo>
                  <a:lnTo>
                    <a:pt x="434" y="500"/>
                  </a:lnTo>
                  <a:lnTo>
                    <a:pt x="436" y="502"/>
                  </a:lnTo>
                  <a:lnTo>
                    <a:pt x="440" y="504"/>
                  </a:lnTo>
                  <a:lnTo>
                    <a:pt x="440" y="504"/>
                  </a:lnTo>
                  <a:lnTo>
                    <a:pt x="446" y="502"/>
                  </a:lnTo>
                  <a:lnTo>
                    <a:pt x="446" y="502"/>
                  </a:lnTo>
                  <a:lnTo>
                    <a:pt x="452" y="500"/>
                  </a:lnTo>
                  <a:lnTo>
                    <a:pt x="456" y="496"/>
                  </a:lnTo>
                  <a:lnTo>
                    <a:pt x="464" y="490"/>
                  </a:lnTo>
                  <a:lnTo>
                    <a:pt x="464" y="490"/>
                  </a:lnTo>
                  <a:lnTo>
                    <a:pt x="472" y="486"/>
                  </a:lnTo>
                  <a:lnTo>
                    <a:pt x="484" y="482"/>
                  </a:lnTo>
                  <a:lnTo>
                    <a:pt x="484" y="482"/>
                  </a:lnTo>
                  <a:lnTo>
                    <a:pt x="492" y="478"/>
                  </a:lnTo>
                  <a:lnTo>
                    <a:pt x="496" y="476"/>
                  </a:lnTo>
                  <a:lnTo>
                    <a:pt x="498" y="474"/>
                  </a:lnTo>
                  <a:lnTo>
                    <a:pt x="498" y="474"/>
                  </a:lnTo>
                  <a:lnTo>
                    <a:pt x="502" y="464"/>
                  </a:lnTo>
                  <a:lnTo>
                    <a:pt x="504" y="454"/>
                  </a:lnTo>
                  <a:lnTo>
                    <a:pt x="504" y="442"/>
                  </a:lnTo>
                  <a:lnTo>
                    <a:pt x="508" y="434"/>
                  </a:lnTo>
                  <a:lnTo>
                    <a:pt x="508" y="434"/>
                  </a:lnTo>
                  <a:lnTo>
                    <a:pt x="516" y="424"/>
                  </a:lnTo>
                  <a:lnTo>
                    <a:pt x="520" y="420"/>
                  </a:lnTo>
                  <a:lnTo>
                    <a:pt x="524" y="416"/>
                  </a:lnTo>
                  <a:lnTo>
                    <a:pt x="524" y="416"/>
                  </a:lnTo>
                  <a:lnTo>
                    <a:pt x="532" y="400"/>
                  </a:lnTo>
                  <a:lnTo>
                    <a:pt x="532" y="400"/>
                  </a:lnTo>
                  <a:lnTo>
                    <a:pt x="542" y="382"/>
                  </a:lnTo>
                  <a:lnTo>
                    <a:pt x="544" y="372"/>
                  </a:lnTo>
                  <a:lnTo>
                    <a:pt x="546" y="362"/>
                  </a:lnTo>
                  <a:lnTo>
                    <a:pt x="546" y="362"/>
                  </a:lnTo>
                  <a:lnTo>
                    <a:pt x="548" y="356"/>
                  </a:lnTo>
                  <a:lnTo>
                    <a:pt x="550" y="348"/>
                  </a:lnTo>
                  <a:lnTo>
                    <a:pt x="556" y="338"/>
                  </a:lnTo>
                  <a:lnTo>
                    <a:pt x="564" y="326"/>
                  </a:lnTo>
                  <a:lnTo>
                    <a:pt x="568" y="314"/>
                  </a:lnTo>
                  <a:lnTo>
                    <a:pt x="568" y="314"/>
                  </a:lnTo>
                  <a:lnTo>
                    <a:pt x="570" y="302"/>
                  </a:lnTo>
                  <a:lnTo>
                    <a:pt x="568" y="290"/>
                  </a:lnTo>
                  <a:lnTo>
                    <a:pt x="562" y="268"/>
                  </a:lnTo>
                  <a:lnTo>
                    <a:pt x="562" y="268"/>
                  </a:lnTo>
                  <a:lnTo>
                    <a:pt x="562" y="258"/>
                  </a:lnTo>
                  <a:lnTo>
                    <a:pt x="560" y="248"/>
                  </a:lnTo>
                  <a:lnTo>
                    <a:pt x="560" y="248"/>
                  </a:lnTo>
                  <a:lnTo>
                    <a:pt x="554" y="238"/>
                  </a:lnTo>
                  <a:lnTo>
                    <a:pt x="548" y="230"/>
                  </a:lnTo>
                  <a:lnTo>
                    <a:pt x="548" y="230"/>
                  </a:lnTo>
                  <a:lnTo>
                    <a:pt x="542" y="224"/>
                  </a:lnTo>
                  <a:lnTo>
                    <a:pt x="538" y="218"/>
                  </a:lnTo>
                  <a:lnTo>
                    <a:pt x="538" y="218"/>
                  </a:lnTo>
                  <a:lnTo>
                    <a:pt x="538" y="212"/>
                  </a:lnTo>
                  <a:lnTo>
                    <a:pt x="534" y="204"/>
                  </a:lnTo>
                  <a:lnTo>
                    <a:pt x="534" y="204"/>
                  </a:lnTo>
                  <a:lnTo>
                    <a:pt x="530" y="198"/>
                  </a:lnTo>
                  <a:lnTo>
                    <a:pt x="526" y="196"/>
                  </a:lnTo>
                  <a:lnTo>
                    <a:pt x="522" y="192"/>
                  </a:lnTo>
                  <a:lnTo>
                    <a:pt x="518" y="186"/>
                  </a:lnTo>
                  <a:lnTo>
                    <a:pt x="518" y="186"/>
                  </a:lnTo>
                  <a:lnTo>
                    <a:pt x="514" y="172"/>
                  </a:lnTo>
                  <a:lnTo>
                    <a:pt x="510" y="164"/>
                  </a:lnTo>
                  <a:lnTo>
                    <a:pt x="506" y="158"/>
                  </a:lnTo>
                  <a:lnTo>
                    <a:pt x="506" y="158"/>
                  </a:lnTo>
                  <a:lnTo>
                    <a:pt x="498" y="148"/>
                  </a:lnTo>
                  <a:lnTo>
                    <a:pt x="486" y="140"/>
                  </a:lnTo>
                  <a:lnTo>
                    <a:pt x="486" y="140"/>
                  </a:lnTo>
                  <a:lnTo>
                    <a:pt x="476" y="132"/>
                  </a:lnTo>
                  <a:lnTo>
                    <a:pt x="472" y="128"/>
                  </a:lnTo>
                  <a:lnTo>
                    <a:pt x="472" y="122"/>
                  </a:lnTo>
                  <a:lnTo>
                    <a:pt x="472" y="122"/>
                  </a:lnTo>
                  <a:lnTo>
                    <a:pt x="472" y="104"/>
                  </a:lnTo>
                  <a:lnTo>
                    <a:pt x="472" y="104"/>
                  </a:lnTo>
                  <a:lnTo>
                    <a:pt x="470" y="94"/>
                  </a:lnTo>
                  <a:lnTo>
                    <a:pt x="468" y="86"/>
                  </a:lnTo>
                  <a:lnTo>
                    <a:pt x="468" y="86"/>
                  </a:lnTo>
                  <a:lnTo>
                    <a:pt x="468" y="78"/>
                  </a:lnTo>
                  <a:lnTo>
                    <a:pt x="470" y="68"/>
                  </a:lnTo>
                  <a:lnTo>
                    <a:pt x="470" y="68"/>
                  </a:lnTo>
                  <a:lnTo>
                    <a:pt x="468" y="64"/>
                  </a:lnTo>
                  <a:lnTo>
                    <a:pt x="466" y="60"/>
                  </a:lnTo>
                  <a:lnTo>
                    <a:pt x="460" y="56"/>
                  </a:lnTo>
                  <a:lnTo>
                    <a:pt x="460" y="56"/>
                  </a:lnTo>
                  <a:lnTo>
                    <a:pt x="454" y="48"/>
                  </a:lnTo>
                  <a:lnTo>
                    <a:pt x="454" y="48"/>
                  </a:lnTo>
                  <a:lnTo>
                    <a:pt x="448" y="46"/>
                  </a:lnTo>
                  <a:lnTo>
                    <a:pt x="444" y="44"/>
                  </a:lnTo>
                  <a:lnTo>
                    <a:pt x="444" y="44"/>
                  </a:lnTo>
                  <a:lnTo>
                    <a:pt x="442" y="40"/>
                  </a:lnTo>
                  <a:lnTo>
                    <a:pt x="442" y="36"/>
                  </a:lnTo>
                  <a:lnTo>
                    <a:pt x="444" y="28"/>
                  </a:lnTo>
                  <a:lnTo>
                    <a:pt x="444" y="28"/>
                  </a:lnTo>
                  <a:lnTo>
                    <a:pt x="442" y="12"/>
                  </a:lnTo>
                  <a:lnTo>
                    <a:pt x="438" y="4"/>
                  </a:lnTo>
                  <a:lnTo>
                    <a:pt x="436" y="2"/>
                  </a:lnTo>
                  <a:lnTo>
                    <a:pt x="434"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639" name="Freeform 143"/>
            <p:cNvSpPr>
              <a:spLocks/>
            </p:cNvSpPr>
            <p:nvPr/>
          </p:nvSpPr>
          <p:spPr bwMode="auto">
            <a:xfrm>
              <a:off x="2254" y="2688"/>
              <a:ext cx="570" cy="508"/>
            </a:xfrm>
            <a:custGeom>
              <a:avLst/>
              <a:gdLst>
                <a:gd name="T0" fmla="*/ 416 w 570"/>
                <a:gd name="T1" fmla="*/ 38 h 508"/>
                <a:gd name="T2" fmla="*/ 414 w 570"/>
                <a:gd name="T3" fmla="*/ 80 h 508"/>
                <a:gd name="T4" fmla="*/ 400 w 570"/>
                <a:gd name="T5" fmla="*/ 112 h 508"/>
                <a:gd name="T6" fmla="*/ 378 w 570"/>
                <a:gd name="T7" fmla="*/ 104 h 508"/>
                <a:gd name="T8" fmla="*/ 350 w 570"/>
                <a:gd name="T9" fmla="*/ 82 h 508"/>
                <a:gd name="T10" fmla="*/ 334 w 570"/>
                <a:gd name="T11" fmla="*/ 56 h 508"/>
                <a:gd name="T12" fmla="*/ 356 w 570"/>
                <a:gd name="T13" fmla="*/ 32 h 508"/>
                <a:gd name="T14" fmla="*/ 356 w 570"/>
                <a:gd name="T15" fmla="*/ 20 h 508"/>
                <a:gd name="T16" fmla="*/ 324 w 570"/>
                <a:gd name="T17" fmla="*/ 18 h 508"/>
                <a:gd name="T18" fmla="*/ 300 w 570"/>
                <a:gd name="T19" fmla="*/ 4 h 508"/>
                <a:gd name="T20" fmla="*/ 276 w 570"/>
                <a:gd name="T21" fmla="*/ 18 h 508"/>
                <a:gd name="T22" fmla="*/ 256 w 570"/>
                <a:gd name="T23" fmla="*/ 36 h 508"/>
                <a:gd name="T24" fmla="*/ 252 w 570"/>
                <a:gd name="T25" fmla="*/ 58 h 508"/>
                <a:gd name="T26" fmla="*/ 250 w 570"/>
                <a:gd name="T27" fmla="*/ 66 h 508"/>
                <a:gd name="T28" fmla="*/ 216 w 570"/>
                <a:gd name="T29" fmla="*/ 38 h 508"/>
                <a:gd name="T30" fmla="*/ 176 w 570"/>
                <a:gd name="T31" fmla="*/ 72 h 508"/>
                <a:gd name="T32" fmla="*/ 154 w 570"/>
                <a:gd name="T33" fmla="*/ 90 h 508"/>
                <a:gd name="T34" fmla="*/ 142 w 570"/>
                <a:gd name="T35" fmla="*/ 96 h 508"/>
                <a:gd name="T36" fmla="*/ 118 w 570"/>
                <a:gd name="T37" fmla="*/ 136 h 508"/>
                <a:gd name="T38" fmla="*/ 50 w 570"/>
                <a:gd name="T39" fmla="*/ 156 h 508"/>
                <a:gd name="T40" fmla="*/ 20 w 570"/>
                <a:gd name="T41" fmla="*/ 180 h 508"/>
                <a:gd name="T42" fmla="*/ 0 w 570"/>
                <a:gd name="T43" fmla="*/ 234 h 508"/>
                <a:gd name="T44" fmla="*/ 8 w 570"/>
                <a:gd name="T45" fmla="*/ 256 h 508"/>
                <a:gd name="T46" fmla="*/ 6 w 570"/>
                <a:gd name="T47" fmla="*/ 288 h 508"/>
                <a:gd name="T48" fmla="*/ 12 w 570"/>
                <a:gd name="T49" fmla="*/ 314 h 508"/>
                <a:gd name="T50" fmla="*/ 18 w 570"/>
                <a:gd name="T51" fmla="*/ 370 h 508"/>
                <a:gd name="T52" fmla="*/ 10 w 570"/>
                <a:gd name="T53" fmla="*/ 394 h 508"/>
                <a:gd name="T54" fmla="*/ 14 w 570"/>
                <a:gd name="T55" fmla="*/ 412 h 508"/>
                <a:gd name="T56" fmla="*/ 26 w 570"/>
                <a:gd name="T57" fmla="*/ 422 h 508"/>
                <a:gd name="T58" fmla="*/ 68 w 570"/>
                <a:gd name="T59" fmla="*/ 420 h 508"/>
                <a:gd name="T60" fmla="*/ 104 w 570"/>
                <a:gd name="T61" fmla="*/ 402 h 508"/>
                <a:gd name="T62" fmla="*/ 136 w 570"/>
                <a:gd name="T63" fmla="*/ 400 h 508"/>
                <a:gd name="T64" fmla="*/ 158 w 570"/>
                <a:gd name="T65" fmla="*/ 376 h 508"/>
                <a:gd name="T66" fmla="*/ 186 w 570"/>
                <a:gd name="T67" fmla="*/ 370 h 508"/>
                <a:gd name="T68" fmla="*/ 224 w 570"/>
                <a:gd name="T69" fmla="*/ 352 h 508"/>
                <a:gd name="T70" fmla="*/ 238 w 570"/>
                <a:gd name="T71" fmla="*/ 360 h 508"/>
                <a:gd name="T72" fmla="*/ 252 w 570"/>
                <a:gd name="T73" fmla="*/ 360 h 508"/>
                <a:gd name="T74" fmla="*/ 272 w 570"/>
                <a:gd name="T75" fmla="*/ 374 h 508"/>
                <a:gd name="T76" fmla="*/ 294 w 570"/>
                <a:gd name="T77" fmla="*/ 400 h 508"/>
                <a:gd name="T78" fmla="*/ 328 w 570"/>
                <a:gd name="T79" fmla="*/ 394 h 508"/>
                <a:gd name="T80" fmla="*/ 336 w 570"/>
                <a:gd name="T81" fmla="*/ 398 h 508"/>
                <a:gd name="T82" fmla="*/ 320 w 570"/>
                <a:gd name="T83" fmla="*/ 422 h 508"/>
                <a:gd name="T84" fmla="*/ 336 w 570"/>
                <a:gd name="T85" fmla="*/ 420 h 508"/>
                <a:gd name="T86" fmla="*/ 344 w 570"/>
                <a:gd name="T87" fmla="*/ 436 h 508"/>
                <a:gd name="T88" fmla="*/ 358 w 570"/>
                <a:gd name="T89" fmla="*/ 456 h 508"/>
                <a:gd name="T90" fmla="*/ 370 w 570"/>
                <a:gd name="T91" fmla="*/ 490 h 508"/>
                <a:gd name="T92" fmla="*/ 408 w 570"/>
                <a:gd name="T93" fmla="*/ 508 h 508"/>
                <a:gd name="T94" fmla="*/ 414 w 570"/>
                <a:gd name="T95" fmla="*/ 498 h 508"/>
                <a:gd name="T96" fmla="*/ 436 w 570"/>
                <a:gd name="T97" fmla="*/ 482 h 508"/>
                <a:gd name="T98" fmla="*/ 446 w 570"/>
                <a:gd name="T99" fmla="*/ 502 h 508"/>
                <a:gd name="T100" fmla="*/ 484 w 570"/>
                <a:gd name="T101" fmla="*/ 482 h 508"/>
                <a:gd name="T102" fmla="*/ 504 w 570"/>
                <a:gd name="T103" fmla="*/ 442 h 508"/>
                <a:gd name="T104" fmla="*/ 532 w 570"/>
                <a:gd name="T105" fmla="*/ 400 h 508"/>
                <a:gd name="T106" fmla="*/ 550 w 570"/>
                <a:gd name="T107" fmla="*/ 348 h 508"/>
                <a:gd name="T108" fmla="*/ 562 w 570"/>
                <a:gd name="T109" fmla="*/ 268 h 508"/>
                <a:gd name="T110" fmla="*/ 548 w 570"/>
                <a:gd name="T111" fmla="*/ 230 h 508"/>
                <a:gd name="T112" fmla="*/ 530 w 570"/>
                <a:gd name="T113" fmla="*/ 198 h 508"/>
                <a:gd name="T114" fmla="*/ 506 w 570"/>
                <a:gd name="T115" fmla="*/ 158 h 508"/>
                <a:gd name="T116" fmla="*/ 472 w 570"/>
                <a:gd name="T117" fmla="*/ 122 h 508"/>
                <a:gd name="T118" fmla="*/ 468 w 570"/>
                <a:gd name="T119" fmla="*/ 78 h 508"/>
                <a:gd name="T120" fmla="*/ 454 w 570"/>
                <a:gd name="T121" fmla="*/ 48 h 508"/>
                <a:gd name="T122" fmla="*/ 444 w 570"/>
                <a:gd name="T123" fmla="*/ 28 h 5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70" h="508">
                  <a:moveTo>
                    <a:pt x="434" y="0"/>
                  </a:moveTo>
                  <a:lnTo>
                    <a:pt x="434" y="0"/>
                  </a:lnTo>
                  <a:lnTo>
                    <a:pt x="430" y="2"/>
                  </a:lnTo>
                  <a:lnTo>
                    <a:pt x="426" y="6"/>
                  </a:lnTo>
                  <a:lnTo>
                    <a:pt x="426" y="6"/>
                  </a:lnTo>
                  <a:lnTo>
                    <a:pt x="420" y="22"/>
                  </a:lnTo>
                  <a:lnTo>
                    <a:pt x="416" y="38"/>
                  </a:lnTo>
                  <a:lnTo>
                    <a:pt x="416" y="38"/>
                  </a:lnTo>
                  <a:lnTo>
                    <a:pt x="416" y="46"/>
                  </a:lnTo>
                  <a:lnTo>
                    <a:pt x="416" y="52"/>
                  </a:lnTo>
                  <a:lnTo>
                    <a:pt x="416" y="52"/>
                  </a:lnTo>
                  <a:lnTo>
                    <a:pt x="416" y="66"/>
                  </a:lnTo>
                  <a:lnTo>
                    <a:pt x="416" y="66"/>
                  </a:lnTo>
                  <a:lnTo>
                    <a:pt x="414" y="80"/>
                  </a:lnTo>
                  <a:lnTo>
                    <a:pt x="412" y="94"/>
                  </a:lnTo>
                  <a:lnTo>
                    <a:pt x="412" y="94"/>
                  </a:lnTo>
                  <a:lnTo>
                    <a:pt x="410" y="100"/>
                  </a:lnTo>
                  <a:lnTo>
                    <a:pt x="406" y="104"/>
                  </a:lnTo>
                  <a:lnTo>
                    <a:pt x="406" y="104"/>
                  </a:lnTo>
                  <a:lnTo>
                    <a:pt x="402" y="108"/>
                  </a:lnTo>
                  <a:lnTo>
                    <a:pt x="400" y="112"/>
                  </a:lnTo>
                  <a:lnTo>
                    <a:pt x="396" y="116"/>
                  </a:lnTo>
                  <a:lnTo>
                    <a:pt x="390" y="118"/>
                  </a:lnTo>
                  <a:lnTo>
                    <a:pt x="390" y="118"/>
                  </a:lnTo>
                  <a:lnTo>
                    <a:pt x="386" y="118"/>
                  </a:lnTo>
                  <a:lnTo>
                    <a:pt x="382" y="114"/>
                  </a:lnTo>
                  <a:lnTo>
                    <a:pt x="378" y="104"/>
                  </a:lnTo>
                  <a:lnTo>
                    <a:pt x="378" y="104"/>
                  </a:lnTo>
                  <a:lnTo>
                    <a:pt x="374" y="96"/>
                  </a:lnTo>
                  <a:lnTo>
                    <a:pt x="370" y="94"/>
                  </a:lnTo>
                  <a:lnTo>
                    <a:pt x="366" y="90"/>
                  </a:lnTo>
                  <a:lnTo>
                    <a:pt x="366" y="90"/>
                  </a:lnTo>
                  <a:lnTo>
                    <a:pt x="356" y="88"/>
                  </a:lnTo>
                  <a:lnTo>
                    <a:pt x="350" y="82"/>
                  </a:lnTo>
                  <a:lnTo>
                    <a:pt x="350" y="82"/>
                  </a:lnTo>
                  <a:lnTo>
                    <a:pt x="344" y="76"/>
                  </a:lnTo>
                  <a:lnTo>
                    <a:pt x="338" y="72"/>
                  </a:lnTo>
                  <a:lnTo>
                    <a:pt x="338" y="72"/>
                  </a:lnTo>
                  <a:lnTo>
                    <a:pt x="334" y="68"/>
                  </a:lnTo>
                  <a:lnTo>
                    <a:pt x="332" y="64"/>
                  </a:lnTo>
                  <a:lnTo>
                    <a:pt x="332" y="60"/>
                  </a:lnTo>
                  <a:lnTo>
                    <a:pt x="334" y="56"/>
                  </a:lnTo>
                  <a:lnTo>
                    <a:pt x="338" y="50"/>
                  </a:lnTo>
                  <a:lnTo>
                    <a:pt x="344" y="42"/>
                  </a:lnTo>
                  <a:lnTo>
                    <a:pt x="344" y="42"/>
                  </a:lnTo>
                  <a:lnTo>
                    <a:pt x="348" y="38"/>
                  </a:lnTo>
                  <a:lnTo>
                    <a:pt x="352" y="34"/>
                  </a:lnTo>
                  <a:lnTo>
                    <a:pt x="352" y="34"/>
                  </a:lnTo>
                  <a:lnTo>
                    <a:pt x="356" y="32"/>
                  </a:lnTo>
                  <a:lnTo>
                    <a:pt x="360" y="30"/>
                  </a:lnTo>
                  <a:lnTo>
                    <a:pt x="360" y="30"/>
                  </a:lnTo>
                  <a:lnTo>
                    <a:pt x="364" y="24"/>
                  </a:lnTo>
                  <a:lnTo>
                    <a:pt x="364" y="22"/>
                  </a:lnTo>
                  <a:lnTo>
                    <a:pt x="362" y="20"/>
                  </a:lnTo>
                  <a:lnTo>
                    <a:pt x="356" y="20"/>
                  </a:lnTo>
                  <a:lnTo>
                    <a:pt x="356" y="20"/>
                  </a:lnTo>
                  <a:lnTo>
                    <a:pt x="348" y="16"/>
                  </a:lnTo>
                  <a:lnTo>
                    <a:pt x="340" y="14"/>
                  </a:lnTo>
                  <a:lnTo>
                    <a:pt x="340" y="14"/>
                  </a:lnTo>
                  <a:lnTo>
                    <a:pt x="338" y="14"/>
                  </a:lnTo>
                  <a:lnTo>
                    <a:pt x="338" y="14"/>
                  </a:lnTo>
                  <a:lnTo>
                    <a:pt x="330" y="16"/>
                  </a:lnTo>
                  <a:lnTo>
                    <a:pt x="324" y="18"/>
                  </a:lnTo>
                  <a:lnTo>
                    <a:pt x="324" y="18"/>
                  </a:lnTo>
                  <a:lnTo>
                    <a:pt x="320" y="18"/>
                  </a:lnTo>
                  <a:lnTo>
                    <a:pt x="320" y="18"/>
                  </a:lnTo>
                  <a:lnTo>
                    <a:pt x="316" y="14"/>
                  </a:lnTo>
                  <a:lnTo>
                    <a:pt x="310" y="10"/>
                  </a:lnTo>
                  <a:lnTo>
                    <a:pt x="304" y="6"/>
                  </a:lnTo>
                  <a:lnTo>
                    <a:pt x="300" y="4"/>
                  </a:lnTo>
                  <a:lnTo>
                    <a:pt x="300" y="4"/>
                  </a:lnTo>
                  <a:lnTo>
                    <a:pt x="296" y="4"/>
                  </a:lnTo>
                  <a:lnTo>
                    <a:pt x="292" y="6"/>
                  </a:lnTo>
                  <a:lnTo>
                    <a:pt x="292" y="6"/>
                  </a:lnTo>
                  <a:lnTo>
                    <a:pt x="284" y="14"/>
                  </a:lnTo>
                  <a:lnTo>
                    <a:pt x="280" y="16"/>
                  </a:lnTo>
                  <a:lnTo>
                    <a:pt x="276" y="18"/>
                  </a:lnTo>
                  <a:lnTo>
                    <a:pt x="276" y="18"/>
                  </a:lnTo>
                  <a:lnTo>
                    <a:pt x="266" y="22"/>
                  </a:lnTo>
                  <a:lnTo>
                    <a:pt x="262" y="24"/>
                  </a:lnTo>
                  <a:lnTo>
                    <a:pt x="260" y="28"/>
                  </a:lnTo>
                  <a:lnTo>
                    <a:pt x="260" y="28"/>
                  </a:lnTo>
                  <a:lnTo>
                    <a:pt x="258" y="32"/>
                  </a:lnTo>
                  <a:lnTo>
                    <a:pt x="256" y="36"/>
                  </a:lnTo>
                  <a:lnTo>
                    <a:pt x="256" y="36"/>
                  </a:lnTo>
                  <a:lnTo>
                    <a:pt x="252" y="40"/>
                  </a:lnTo>
                  <a:lnTo>
                    <a:pt x="250" y="44"/>
                  </a:lnTo>
                  <a:lnTo>
                    <a:pt x="250" y="44"/>
                  </a:lnTo>
                  <a:lnTo>
                    <a:pt x="248" y="48"/>
                  </a:lnTo>
                  <a:lnTo>
                    <a:pt x="248" y="52"/>
                  </a:lnTo>
                  <a:lnTo>
                    <a:pt x="252" y="58"/>
                  </a:lnTo>
                  <a:lnTo>
                    <a:pt x="252" y="58"/>
                  </a:lnTo>
                  <a:lnTo>
                    <a:pt x="256" y="64"/>
                  </a:lnTo>
                  <a:lnTo>
                    <a:pt x="256" y="66"/>
                  </a:lnTo>
                  <a:lnTo>
                    <a:pt x="254" y="66"/>
                  </a:lnTo>
                  <a:lnTo>
                    <a:pt x="254" y="66"/>
                  </a:lnTo>
                  <a:lnTo>
                    <a:pt x="250" y="66"/>
                  </a:lnTo>
                  <a:lnTo>
                    <a:pt x="250" y="66"/>
                  </a:lnTo>
                  <a:lnTo>
                    <a:pt x="242" y="58"/>
                  </a:lnTo>
                  <a:lnTo>
                    <a:pt x="234" y="52"/>
                  </a:lnTo>
                  <a:lnTo>
                    <a:pt x="234" y="52"/>
                  </a:lnTo>
                  <a:lnTo>
                    <a:pt x="226" y="42"/>
                  </a:lnTo>
                  <a:lnTo>
                    <a:pt x="222" y="38"/>
                  </a:lnTo>
                  <a:lnTo>
                    <a:pt x="216" y="38"/>
                  </a:lnTo>
                  <a:lnTo>
                    <a:pt x="216" y="38"/>
                  </a:lnTo>
                  <a:lnTo>
                    <a:pt x="212" y="38"/>
                  </a:lnTo>
                  <a:lnTo>
                    <a:pt x="206" y="42"/>
                  </a:lnTo>
                  <a:lnTo>
                    <a:pt x="206" y="42"/>
                  </a:lnTo>
                  <a:lnTo>
                    <a:pt x="198" y="48"/>
                  </a:lnTo>
                  <a:lnTo>
                    <a:pt x="190" y="56"/>
                  </a:lnTo>
                  <a:lnTo>
                    <a:pt x="176" y="72"/>
                  </a:lnTo>
                  <a:lnTo>
                    <a:pt x="176" y="72"/>
                  </a:lnTo>
                  <a:lnTo>
                    <a:pt x="170" y="82"/>
                  </a:lnTo>
                  <a:lnTo>
                    <a:pt x="166" y="86"/>
                  </a:lnTo>
                  <a:lnTo>
                    <a:pt x="164" y="90"/>
                  </a:lnTo>
                  <a:lnTo>
                    <a:pt x="164" y="90"/>
                  </a:lnTo>
                  <a:lnTo>
                    <a:pt x="160" y="92"/>
                  </a:lnTo>
                  <a:lnTo>
                    <a:pt x="160" y="92"/>
                  </a:lnTo>
                  <a:lnTo>
                    <a:pt x="154" y="90"/>
                  </a:lnTo>
                  <a:lnTo>
                    <a:pt x="154" y="90"/>
                  </a:lnTo>
                  <a:lnTo>
                    <a:pt x="150" y="88"/>
                  </a:lnTo>
                  <a:lnTo>
                    <a:pt x="150" y="88"/>
                  </a:lnTo>
                  <a:lnTo>
                    <a:pt x="146" y="90"/>
                  </a:lnTo>
                  <a:lnTo>
                    <a:pt x="146" y="90"/>
                  </a:lnTo>
                  <a:lnTo>
                    <a:pt x="144" y="92"/>
                  </a:lnTo>
                  <a:lnTo>
                    <a:pt x="142" y="96"/>
                  </a:lnTo>
                  <a:lnTo>
                    <a:pt x="142" y="106"/>
                  </a:lnTo>
                  <a:lnTo>
                    <a:pt x="142" y="106"/>
                  </a:lnTo>
                  <a:lnTo>
                    <a:pt x="140" y="116"/>
                  </a:lnTo>
                  <a:lnTo>
                    <a:pt x="138" y="120"/>
                  </a:lnTo>
                  <a:lnTo>
                    <a:pt x="132" y="124"/>
                  </a:lnTo>
                  <a:lnTo>
                    <a:pt x="132" y="124"/>
                  </a:lnTo>
                  <a:lnTo>
                    <a:pt x="118" y="136"/>
                  </a:lnTo>
                  <a:lnTo>
                    <a:pt x="108" y="140"/>
                  </a:lnTo>
                  <a:lnTo>
                    <a:pt x="100" y="144"/>
                  </a:lnTo>
                  <a:lnTo>
                    <a:pt x="100" y="144"/>
                  </a:lnTo>
                  <a:lnTo>
                    <a:pt x="74" y="148"/>
                  </a:lnTo>
                  <a:lnTo>
                    <a:pt x="62" y="150"/>
                  </a:lnTo>
                  <a:lnTo>
                    <a:pt x="50" y="156"/>
                  </a:lnTo>
                  <a:lnTo>
                    <a:pt x="50" y="156"/>
                  </a:lnTo>
                  <a:lnTo>
                    <a:pt x="46" y="160"/>
                  </a:lnTo>
                  <a:lnTo>
                    <a:pt x="44" y="162"/>
                  </a:lnTo>
                  <a:lnTo>
                    <a:pt x="40" y="166"/>
                  </a:lnTo>
                  <a:lnTo>
                    <a:pt x="36" y="170"/>
                  </a:lnTo>
                  <a:lnTo>
                    <a:pt x="36" y="170"/>
                  </a:lnTo>
                  <a:lnTo>
                    <a:pt x="26" y="178"/>
                  </a:lnTo>
                  <a:lnTo>
                    <a:pt x="20" y="180"/>
                  </a:lnTo>
                  <a:lnTo>
                    <a:pt x="16" y="184"/>
                  </a:lnTo>
                  <a:lnTo>
                    <a:pt x="16" y="184"/>
                  </a:lnTo>
                  <a:lnTo>
                    <a:pt x="10" y="194"/>
                  </a:lnTo>
                  <a:lnTo>
                    <a:pt x="8" y="202"/>
                  </a:lnTo>
                  <a:lnTo>
                    <a:pt x="2" y="222"/>
                  </a:lnTo>
                  <a:lnTo>
                    <a:pt x="2" y="222"/>
                  </a:lnTo>
                  <a:lnTo>
                    <a:pt x="0" y="234"/>
                  </a:lnTo>
                  <a:lnTo>
                    <a:pt x="0" y="238"/>
                  </a:lnTo>
                  <a:lnTo>
                    <a:pt x="4" y="242"/>
                  </a:lnTo>
                  <a:lnTo>
                    <a:pt x="4" y="242"/>
                  </a:lnTo>
                  <a:lnTo>
                    <a:pt x="10" y="246"/>
                  </a:lnTo>
                  <a:lnTo>
                    <a:pt x="12" y="250"/>
                  </a:lnTo>
                  <a:lnTo>
                    <a:pt x="8" y="256"/>
                  </a:lnTo>
                  <a:lnTo>
                    <a:pt x="8" y="256"/>
                  </a:lnTo>
                  <a:lnTo>
                    <a:pt x="4" y="262"/>
                  </a:lnTo>
                  <a:lnTo>
                    <a:pt x="2" y="266"/>
                  </a:lnTo>
                  <a:lnTo>
                    <a:pt x="0" y="270"/>
                  </a:lnTo>
                  <a:lnTo>
                    <a:pt x="0" y="270"/>
                  </a:lnTo>
                  <a:lnTo>
                    <a:pt x="0" y="274"/>
                  </a:lnTo>
                  <a:lnTo>
                    <a:pt x="2" y="280"/>
                  </a:lnTo>
                  <a:lnTo>
                    <a:pt x="6" y="288"/>
                  </a:lnTo>
                  <a:lnTo>
                    <a:pt x="6" y="288"/>
                  </a:lnTo>
                  <a:lnTo>
                    <a:pt x="12" y="298"/>
                  </a:lnTo>
                  <a:lnTo>
                    <a:pt x="12" y="298"/>
                  </a:lnTo>
                  <a:lnTo>
                    <a:pt x="12" y="304"/>
                  </a:lnTo>
                  <a:lnTo>
                    <a:pt x="10" y="310"/>
                  </a:lnTo>
                  <a:lnTo>
                    <a:pt x="10" y="310"/>
                  </a:lnTo>
                  <a:lnTo>
                    <a:pt x="12" y="314"/>
                  </a:lnTo>
                  <a:lnTo>
                    <a:pt x="12" y="318"/>
                  </a:lnTo>
                  <a:lnTo>
                    <a:pt x="16" y="326"/>
                  </a:lnTo>
                  <a:lnTo>
                    <a:pt x="16" y="326"/>
                  </a:lnTo>
                  <a:lnTo>
                    <a:pt x="16" y="336"/>
                  </a:lnTo>
                  <a:lnTo>
                    <a:pt x="16" y="348"/>
                  </a:lnTo>
                  <a:lnTo>
                    <a:pt x="16" y="348"/>
                  </a:lnTo>
                  <a:lnTo>
                    <a:pt x="18" y="370"/>
                  </a:lnTo>
                  <a:lnTo>
                    <a:pt x="18" y="370"/>
                  </a:lnTo>
                  <a:lnTo>
                    <a:pt x="18" y="378"/>
                  </a:lnTo>
                  <a:lnTo>
                    <a:pt x="18" y="384"/>
                  </a:lnTo>
                  <a:lnTo>
                    <a:pt x="16" y="388"/>
                  </a:lnTo>
                  <a:lnTo>
                    <a:pt x="16" y="388"/>
                  </a:lnTo>
                  <a:lnTo>
                    <a:pt x="14" y="392"/>
                  </a:lnTo>
                  <a:lnTo>
                    <a:pt x="10" y="394"/>
                  </a:lnTo>
                  <a:lnTo>
                    <a:pt x="8" y="396"/>
                  </a:lnTo>
                  <a:lnTo>
                    <a:pt x="4" y="400"/>
                  </a:lnTo>
                  <a:lnTo>
                    <a:pt x="4" y="400"/>
                  </a:lnTo>
                  <a:lnTo>
                    <a:pt x="4" y="404"/>
                  </a:lnTo>
                  <a:lnTo>
                    <a:pt x="8" y="408"/>
                  </a:lnTo>
                  <a:lnTo>
                    <a:pt x="14" y="412"/>
                  </a:lnTo>
                  <a:lnTo>
                    <a:pt x="14" y="412"/>
                  </a:lnTo>
                  <a:lnTo>
                    <a:pt x="20" y="412"/>
                  </a:lnTo>
                  <a:lnTo>
                    <a:pt x="24" y="414"/>
                  </a:lnTo>
                  <a:lnTo>
                    <a:pt x="24" y="414"/>
                  </a:lnTo>
                  <a:lnTo>
                    <a:pt x="26" y="416"/>
                  </a:lnTo>
                  <a:lnTo>
                    <a:pt x="26" y="418"/>
                  </a:lnTo>
                  <a:lnTo>
                    <a:pt x="26" y="420"/>
                  </a:lnTo>
                  <a:lnTo>
                    <a:pt x="26" y="422"/>
                  </a:lnTo>
                  <a:lnTo>
                    <a:pt x="26" y="422"/>
                  </a:lnTo>
                  <a:lnTo>
                    <a:pt x="32" y="426"/>
                  </a:lnTo>
                  <a:lnTo>
                    <a:pt x="42" y="428"/>
                  </a:lnTo>
                  <a:lnTo>
                    <a:pt x="42" y="428"/>
                  </a:lnTo>
                  <a:lnTo>
                    <a:pt x="56" y="426"/>
                  </a:lnTo>
                  <a:lnTo>
                    <a:pt x="68" y="420"/>
                  </a:lnTo>
                  <a:lnTo>
                    <a:pt x="68" y="420"/>
                  </a:lnTo>
                  <a:lnTo>
                    <a:pt x="78" y="412"/>
                  </a:lnTo>
                  <a:lnTo>
                    <a:pt x="86" y="404"/>
                  </a:lnTo>
                  <a:lnTo>
                    <a:pt x="86" y="404"/>
                  </a:lnTo>
                  <a:lnTo>
                    <a:pt x="90" y="400"/>
                  </a:lnTo>
                  <a:lnTo>
                    <a:pt x="94" y="400"/>
                  </a:lnTo>
                  <a:lnTo>
                    <a:pt x="94" y="400"/>
                  </a:lnTo>
                  <a:lnTo>
                    <a:pt x="104" y="402"/>
                  </a:lnTo>
                  <a:lnTo>
                    <a:pt x="104" y="402"/>
                  </a:lnTo>
                  <a:lnTo>
                    <a:pt x="112" y="404"/>
                  </a:lnTo>
                  <a:lnTo>
                    <a:pt x="122" y="404"/>
                  </a:lnTo>
                  <a:lnTo>
                    <a:pt x="122" y="404"/>
                  </a:lnTo>
                  <a:lnTo>
                    <a:pt x="128" y="404"/>
                  </a:lnTo>
                  <a:lnTo>
                    <a:pt x="132" y="402"/>
                  </a:lnTo>
                  <a:lnTo>
                    <a:pt x="136" y="400"/>
                  </a:lnTo>
                  <a:lnTo>
                    <a:pt x="138" y="394"/>
                  </a:lnTo>
                  <a:lnTo>
                    <a:pt x="138" y="394"/>
                  </a:lnTo>
                  <a:lnTo>
                    <a:pt x="140" y="384"/>
                  </a:lnTo>
                  <a:lnTo>
                    <a:pt x="142" y="382"/>
                  </a:lnTo>
                  <a:lnTo>
                    <a:pt x="148" y="380"/>
                  </a:lnTo>
                  <a:lnTo>
                    <a:pt x="148" y="380"/>
                  </a:lnTo>
                  <a:lnTo>
                    <a:pt x="158" y="376"/>
                  </a:lnTo>
                  <a:lnTo>
                    <a:pt x="168" y="374"/>
                  </a:lnTo>
                  <a:lnTo>
                    <a:pt x="168" y="374"/>
                  </a:lnTo>
                  <a:lnTo>
                    <a:pt x="176" y="370"/>
                  </a:lnTo>
                  <a:lnTo>
                    <a:pt x="182" y="370"/>
                  </a:lnTo>
                  <a:lnTo>
                    <a:pt x="182" y="370"/>
                  </a:lnTo>
                  <a:lnTo>
                    <a:pt x="186" y="370"/>
                  </a:lnTo>
                  <a:lnTo>
                    <a:pt x="186" y="370"/>
                  </a:lnTo>
                  <a:lnTo>
                    <a:pt x="194" y="370"/>
                  </a:lnTo>
                  <a:lnTo>
                    <a:pt x="194" y="370"/>
                  </a:lnTo>
                  <a:lnTo>
                    <a:pt x="200" y="370"/>
                  </a:lnTo>
                  <a:lnTo>
                    <a:pt x="206" y="366"/>
                  </a:lnTo>
                  <a:lnTo>
                    <a:pt x="206" y="366"/>
                  </a:lnTo>
                  <a:lnTo>
                    <a:pt x="214" y="358"/>
                  </a:lnTo>
                  <a:lnTo>
                    <a:pt x="224" y="352"/>
                  </a:lnTo>
                  <a:lnTo>
                    <a:pt x="224" y="352"/>
                  </a:lnTo>
                  <a:lnTo>
                    <a:pt x="224" y="352"/>
                  </a:lnTo>
                  <a:lnTo>
                    <a:pt x="224" y="352"/>
                  </a:lnTo>
                  <a:lnTo>
                    <a:pt x="228" y="354"/>
                  </a:lnTo>
                  <a:lnTo>
                    <a:pt x="232" y="356"/>
                  </a:lnTo>
                  <a:lnTo>
                    <a:pt x="238" y="360"/>
                  </a:lnTo>
                  <a:lnTo>
                    <a:pt x="238" y="360"/>
                  </a:lnTo>
                  <a:lnTo>
                    <a:pt x="244" y="360"/>
                  </a:lnTo>
                  <a:lnTo>
                    <a:pt x="244" y="360"/>
                  </a:lnTo>
                  <a:lnTo>
                    <a:pt x="246" y="360"/>
                  </a:lnTo>
                  <a:lnTo>
                    <a:pt x="246" y="360"/>
                  </a:lnTo>
                  <a:lnTo>
                    <a:pt x="248" y="360"/>
                  </a:lnTo>
                  <a:lnTo>
                    <a:pt x="248" y="360"/>
                  </a:lnTo>
                  <a:lnTo>
                    <a:pt x="252" y="360"/>
                  </a:lnTo>
                  <a:lnTo>
                    <a:pt x="258" y="362"/>
                  </a:lnTo>
                  <a:lnTo>
                    <a:pt x="258" y="362"/>
                  </a:lnTo>
                  <a:lnTo>
                    <a:pt x="260" y="366"/>
                  </a:lnTo>
                  <a:lnTo>
                    <a:pt x="264" y="372"/>
                  </a:lnTo>
                  <a:lnTo>
                    <a:pt x="264" y="372"/>
                  </a:lnTo>
                  <a:lnTo>
                    <a:pt x="268" y="374"/>
                  </a:lnTo>
                  <a:lnTo>
                    <a:pt x="272" y="374"/>
                  </a:lnTo>
                  <a:lnTo>
                    <a:pt x="272" y="374"/>
                  </a:lnTo>
                  <a:lnTo>
                    <a:pt x="278" y="378"/>
                  </a:lnTo>
                  <a:lnTo>
                    <a:pt x="282" y="384"/>
                  </a:lnTo>
                  <a:lnTo>
                    <a:pt x="284" y="390"/>
                  </a:lnTo>
                  <a:lnTo>
                    <a:pt x="288" y="396"/>
                  </a:lnTo>
                  <a:lnTo>
                    <a:pt x="288" y="396"/>
                  </a:lnTo>
                  <a:lnTo>
                    <a:pt x="294" y="400"/>
                  </a:lnTo>
                  <a:lnTo>
                    <a:pt x="300" y="406"/>
                  </a:lnTo>
                  <a:lnTo>
                    <a:pt x="300" y="406"/>
                  </a:lnTo>
                  <a:lnTo>
                    <a:pt x="304" y="410"/>
                  </a:lnTo>
                  <a:lnTo>
                    <a:pt x="308" y="416"/>
                  </a:lnTo>
                  <a:lnTo>
                    <a:pt x="308" y="416"/>
                  </a:lnTo>
                  <a:lnTo>
                    <a:pt x="320" y="402"/>
                  </a:lnTo>
                  <a:lnTo>
                    <a:pt x="328" y="394"/>
                  </a:lnTo>
                  <a:lnTo>
                    <a:pt x="332" y="392"/>
                  </a:lnTo>
                  <a:lnTo>
                    <a:pt x="336" y="392"/>
                  </a:lnTo>
                  <a:lnTo>
                    <a:pt x="336" y="392"/>
                  </a:lnTo>
                  <a:lnTo>
                    <a:pt x="340" y="392"/>
                  </a:lnTo>
                  <a:lnTo>
                    <a:pt x="340" y="392"/>
                  </a:lnTo>
                  <a:lnTo>
                    <a:pt x="336" y="394"/>
                  </a:lnTo>
                  <a:lnTo>
                    <a:pt x="336" y="398"/>
                  </a:lnTo>
                  <a:lnTo>
                    <a:pt x="334" y="404"/>
                  </a:lnTo>
                  <a:lnTo>
                    <a:pt x="332" y="406"/>
                  </a:lnTo>
                  <a:lnTo>
                    <a:pt x="332" y="406"/>
                  </a:lnTo>
                  <a:lnTo>
                    <a:pt x="326" y="414"/>
                  </a:lnTo>
                  <a:lnTo>
                    <a:pt x="322" y="418"/>
                  </a:lnTo>
                  <a:lnTo>
                    <a:pt x="320" y="422"/>
                  </a:lnTo>
                  <a:lnTo>
                    <a:pt x="320" y="422"/>
                  </a:lnTo>
                  <a:lnTo>
                    <a:pt x="320" y="422"/>
                  </a:lnTo>
                  <a:lnTo>
                    <a:pt x="320" y="422"/>
                  </a:lnTo>
                  <a:lnTo>
                    <a:pt x="330" y="422"/>
                  </a:lnTo>
                  <a:lnTo>
                    <a:pt x="330" y="422"/>
                  </a:lnTo>
                  <a:lnTo>
                    <a:pt x="336" y="420"/>
                  </a:lnTo>
                  <a:lnTo>
                    <a:pt x="336" y="420"/>
                  </a:lnTo>
                  <a:lnTo>
                    <a:pt x="336" y="420"/>
                  </a:lnTo>
                  <a:lnTo>
                    <a:pt x="336" y="420"/>
                  </a:lnTo>
                  <a:lnTo>
                    <a:pt x="340" y="424"/>
                  </a:lnTo>
                  <a:lnTo>
                    <a:pt x="342" y="426"/>
                  </a:lnTo>
                  <a:lnTo>
                    <a:pt x="342" y="430"/>
                  </a:lnTo>
                  <a:lnTo>
                    <a:pt x="342" y="434"/>
                  </a:lnTo>
                  <a:lnTo>
                    <a:pt x="342" y="434"/>
                  </a:lnTo>
                  <a:lnTo>
                    <a:pt x="344" y="436"/>
                  </a:lnTo>
                  <a:lnTo>
                    <a:pt x="346" y="438"/>
                  </a:lnTo>
                  <a:lnTo>
                    <a:pt x="350" y="438"/>
                  </a:lnTo>
                  <a:lnTo>
                    <a:pt x="352" y="442"/>
                  </a:lnTo>
                  <a:lnTo>
                    <a:pt x="352" y="442"/>
                  </a:lnTo>
                  <a:lnTo>
                    <a:pt x="356" y="448"/>
                  </a:lnTo>
                  <a:lnTo>
                    <a:pt x="358" y="456"/>
                  </a:lnTo>
                  <a:lnTo>
                    <a:pt x="358" y="456"/>
                  </a:lnTo>
                  <a:lnTo>
                    <a:pt x="360" y="464"/>
                  </a:lnTo>
                  <a:lnTo>
                    <a:pt x="360" y="472"/>
                  </a:lnTo>
                  <a:lnTo>
                    <a:pt x="360" y="480"/>
                  </a:lnTo>
                  <a:lnTo>
                    <a:pt x="362" y="484"/>
                  </a:lnTo>
                  <a:lnTo>
                    <a:pt x="364" y="486"/>
                  </a:lnTo>
                  <a:lnTo>
                    <a:pt x="364" y="486"/>
                  </a:lnTo>
                  <a:lnTo>
                    <a:pt x="370" y="490"/>
                  </a:lnTo>
                  <a:lnTo>
                    <a:pt x="378" y="494"/>
                  </a:lnTo>
                  <a:lnTo>
                    <a:pt x="386" y="496"/>
                  </a:lnTo>
                  <a:lnTo>
                    <a:pt x="394" y="500"/>
                  </a:lnTo>
                  <a:lnTo>
                    <a:pt x="394" y="500"/>
                  </a:lnTo>
                  <a:lnTo>
                    <a:pt x="400" y="504"/>
                  </a:lnTo>
                  <a:lnTo>
                    <a:pt x="404" y="506"/>
                  </a:lnTo>
                  <a:lnTo>
                    <a:pt x="408" y="508"/>
                  </a:lnTo>
                  <a:lnTo>
                    <a:pt x="408" y="508"/>
                  </a:lnTo>
                  <a:lnTo>
                    <a:pt x="410" y="508"/>
                  </a:lnTo>
                  <a:lnTo>
                    <a:pt x="410" y="508"/>
                  </a:lnTo>
                  <a:lnTo>
                    <a:pt x="412" y="506"/>
                  </a:lnTo>
                  <a:lnTo>
                    <a:pt x="412" y="504"/>
                  </a:lnTo>
                  <a:lnTo>
                    <a:pt x="414" y="498"/>
                  </a:lnTo>
                  <a:lnTo>
                    <a:pt x="414" y="498"/>
                  </a:lnTo>
                  <a:lnTo>
                    <a:pt x="416" y="492"/>
                  </a:lnTo>
                  <a:lnTo>
                    <a:pt x="420" y="486"/>
                  </a:lnTo>
                  <a:lnTo>
                    <a:pt x="424" y="480"/>
                  </a:lnTo>
                  <a:lnTo>
                    <a:pt x="432" y="478"/>
                  </a:lnTo>
                  <a:lnTo>
                    <a:pt x="432" y="478"/>
                  </a:lnTo>
                  <a:lnTo>
                    <a:pt x="434" y="478"/>
                  </a:lnTo>
                  <a:lnTo>
                    <a:pt x="436" y="482"/>
                  </a:lnTo>
                  <a:lnTo>
                    <a:pt x="434" y="490"/>
                  </a:lnTo>
                  <a:lnTo>
                    <a:pt x="434" y="500"/>
                  </a:lnTo>
                  <a:lnTo>
                    <a:pt x="436" y="502"/>
                  </a:lnTo>
                  <a:lnTo>
                    <a:pt x="440" y="504"/>
                  </a:lnTo>
                  <a:lnTo>
                    <a:pt x="440" y="504"/>
                  </a:lnTo>
                  <a:lnTo>
                    <a:pt x="446" y="502"/>
                  </a:lnTo>
                  <a:lnTo>
                    <a:pt x="446" y="502"/>
                  </a:lnTo>
                  <a:lnTo>
                    <a:pt x="452" y="500"/>
                  </a:lnTo>
                  <a:lnTo>
                    <a:pt x="456" y="496"/>
                  </a:lnTo>
                  <a:lnTo>
                    <a:pt x="464" y="490"/>
                  </a:lnTo>
                  <a:lnTo>
                    <a:pt x="464" y="490"/>
                  </a:lnTo>
                  <a:lnTo>
                    <a:pt x="472" y="486"/>
                  </a:lnTo>
                  <a:lnTo>
                    <a:pt x="484" y="482"/>
                  </a:lnTo>
                  <a:lnTo>
                    <a:pt x="484" y="482"/>
                  </a:lnTo>
                  <a:lnTo>
                    <a:pt x="492" y="478"/>
                  </a:lnTo>
                  <a:lnTo>
                    <a:pt x="496" y="476"/>
                  </a:lnTo>
                  <a:lnTo>
                    <a:pt x="498" y="474"/>
                  </a:lnTo>
                  <a:lnTo>
                    <a:pt x="498" y="474"/>
                  </a:lnTo>
                  <a:lnTo>
                    <a:pt x="502" y="464"/>
                  </a:lnTo>
                  <a:lnTo>
                    <a:pt x="504" y="454"/>
                  </a:lnTo>
                  <a:lnTo>
                    <a:pt x="504" y="442"/>
                  </a:lnTo>
                  <a:lnTo>
                    <a:pt x="508" y="434"/>
                  </a:lnTo>
                  <a:lnTo>
                    <a:pt x="508" y="434"/>
                  </a:lnTo>
                  <a:lnTo>
                    <a:pt x="516" y="424"/>
                  </a:lnTo>
                  <a:lnTo>
                    <a:pt x="520" y="420"/>
                  </a:lnTo>
                  <a:lnTo>
                    <a:pt x="524" y="416"/>
                  </a:lnTo>
                  <a:lnTo>
                    <a:pt x="524" y="416"/>
                  </a:lnTo>
                  <a:lnTo>
                    <a:pt x="532" y="400"/>
                  </a:lnTo>
                  <a:lnTo>
                    <a:pt x="532" y="400"/>
                  </a:lnTo>
                  <a:lnTo>
                    <a:pt x="542" y="382"/>
                  </a:lnTo>
                  <a:lnTo>
                    <a:pt x="544" y="372"/>
                  </a:lnTo>
                  <a:lnTo>
                    <a:pt x="546" y="362"/>
                  </a:lnTo>
                  <a:lnTo>
                    <a:pt x="546" y="362"/>
                  </a:lnTo>
                  <a:lnTo>
                    <a:pt x="548" y="356"/>
                  </a:lnTo>
                  <a:lnTo>
                    <a:pt x="550" y="348"/>
                  </a:lnTo>
                  <a:lnTo>
                    <a:pt x="556" y="338"/>
                  </a:lnTo>
                  <a:lnTo>
                    <a:pt x="564" y="326"/>
                  </a:lnTo>
                  <a:lnTo>
                    <a:pt x="568" y="314"/>
                  </a:lnTo>
                  <a:lnTo>
                    <a:pt x="568" y="314"/>
                  </a:lnTo>
                  <a:lnTo>
                    <a:pt x="570" y="302"/>
                  </a:lnTo>
                  <a:lnTo>
                    <a:pt x="568" y="290"/>
                  </a:lnTo>
                  <a:lnTo>
                    <a:pt x="562" y="268"/>
                  </a:lnTo>
                  <a:lnTo>
                    <a:pt x="562" y="268"/>
                  </a:lnTo>
                  <a:lnTo>
                    <a:pt x="562" y="258"/>
                  </a:lnTo>
                  <a:lnTo>
                    <a:pt x="560" y="248"/>
                  </a:lnTo>
                  <a:lnTo>
                    <a:pt x="560" y="248"/>
                  </a:lnTo>
                  <a:lnTo>
                    <a:pt x="554" y="238"/>
                  </a:lnTo>
                  <a:lnTo>
                    <a:pt x="548" y="230"/>
                  </a:lnTo>
                  <a:lnTo>
                    <a:pt x="548" y="230"/>
                  </a:lnTo>
                  <a:lnTo>
                    <a:pt x="542" y="224"/>
                  </a:lnTo>
                  <a:lnTo>
                    <a:pt x="538" y="218"/>
                  </a:lnTo>
                  <a:lnTo>
                    <a:pt x="538" y="218"/>
                  </a:lnTo>
                  <a:lnTo>
                    <a:pt x="538" y="212"/>
                  </a:lnTo>
                  <a:lnTo>
                    <a:pt x="534" y="204"/>
                  </a:lnTo>
                  <a:lnTo>
                    <a:pt x="534" y="204"/>
                  </a:lnTo>
                  <a:lnTo>
                    <a:pt x="530" y="198"/>
                  </a:lnTo>
                  <a:lnTo>
                    <a:pt x="526" y="196"/>
                  </a:lnTo>
                  <a:lnTo>
                    <a:pt x="522" y="192"/>
                  </a:lnTo>
                  <a:lnTo>
                    <a:pt x="518" y="186"/>
                  </a:lnTo>
                  <a:lnTo>
                    <a:pt x="518" y="186"/>
                  </a:lnTo>
                  <a:lnTo>
                    <a:pt x="514" y="172"/>
                  </a:lnTo>
                  <a:lnTo>
                    <a:pt x="510" y="164"/>
                  </a:lnTo>
                  <a:lnTo>
                    <a:pt x="506" y="158"/>
                  </a:lnTo>
                  <a:lnTo>
                    <a:pt x="506" y="158"/>
                  </a:lnTo>
                  <a:lnTo>
                    <a:pt x="498" y="148"/>
                  </a:lnTo>
                  <a:lnTo>
                    <a:pt x="486" y="140"/>
                  </a:lnTo>
                  <a:lnTo>
                    <a:pt x="486" y="140"/>
                  </a:lnTo>
                  <a:lnTo>
                    <a:pt x="476" y="132"/>
                  </a:lnTo>
                  <a:lnTo>
                    <a:pt x="472" y="128"/>
                  </a:lnTo>
                  <a:lnTo>
                    <a:pt x="472" y="122"/>
                  </a:lnTo>
                  <a:lnTo>
                    <a:pt x="472" y="122"/>
                  </a:lnTo>
                  <a:lnTo>
                    <a:pt x="472" y="104"/>
                  </a:lnTo>
                  <a:lnTo>
                    <a:pt x="472" y="104"/>
                  </a:lnTo>
                  <a:lnTo>
                    <a:pt x="470" y="94"/>
                  </a:lnTo>
                  <a:lnTo>
                    <a:pt x="468" y="86"/>
                  </a:lnTo>
                  <a:lnTo>
                    <a:pt x="468" y="86"/>
                  </a:lnTo>
                  <a:lnTo>
                    <a:pt x="468" y="78"/>
                  </a:lnTo>
                  <a:lnTo>
                    <a:pt x="470" y="68"/>
                  </a:lnTo>
                  <a:lnTo>
                    <a:pt x="470" y="68"/>
                  </a:lnTo>
                  <a:lnTo>
                    <a:pt x="468" y="64"/>
                  </a:lnTo>
                  <a:lnTo>
                    <a:pt x="466" y="60"/>
                  </a:lnTo>
                  <a:lnTo>
                    <a:pt x="460" y="56"/>
                  </a:lnTo>
                  <a:lnTo>
                    <a:pt x="460" y="56"/>
                  </a:lnTo>
                  <a:lnTo>
                    <a:pt x="454" y="48"/>
                  </a:lnTo>
                  <a:lnTo>
                    <a:pt x="454" y="48"/>
                  </a:lnTo>
                  <a:lnTo>
                    <a:pt x="448" y="46"/>
                  </a:lnTo>
                  <a:lnTo>
                    <a:pt x="444" y="44"/>
                  </a:lnTo>
                  <a:lnTo>
                    <a:pt x="444" y="44"/>
                  </a:lnTo>
                  <a:lnTo>
                    <a:pt x="442" y="40"/>
                  </a:lnTo>
                  <a:lnTo>
                    <a:pt x="442" y="36"/>
                  </a:lnTo>
                  <a:lnTo>
                    <a:pt x="444" y="28"/>
                  </a:lnTo>
                  <a:lnTo>
                    <a:pt x="444" y="28"/>
                  </a:lnTo>
                  <a:lnTo>
                    <a:pt x="442" y="12"/>
                  </a:lnTo>
                  <a:lnTo>
                    <a:pt x="438" y="4"/>
                  </a:lnTo>
                  <a:lnTo>
                    <a:pt x="436" y="2"/>
                  </a:lnTo>
                  <a:lnTo>
                    <a:pt x="43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640" name="Freeform 144"/>
            <p:cNvSpPr>
              <a:spLocks/>
            </p:cNvSpPr>
            <p:nvPr/>
          </p:nvSpPr>
          <p:spPr bwMode="auto">
            <a:xfrm>
              <a:off x="2670" y="3228"/>
              <a:ext cx="56" cy="68"/>
            </a:xfrm>
            <a:custGeom>
              <a:avLst/>
              <a:gdLst>
                <a:gd name="T0" fmla="*/ 6 w 56"/>
                <a:gd name="T1" fmla="*/ 0 h 68"/>
                <a:gd name="T2" fmla="*/ 6 w 56"/>
                <a:gd name="T3" fmla="*/ 0 h 68"/>
                <a:gd name="T4" fmla="*/ 4 w 56"/>
                <a:gd name="T5" fmla="*/ 0 h 68"/>
                <a:gd name="T6" fmla="*/ 4 w 56"/>
                <a:gd name="T7" fmla="*/ 4 h 68"/>
                <a:gd name="T8" fmla="*/ 4 w 56"/>
                <a:gd name="T9" fmla="*/ 4 h 68"/>
                <a:gd name="T10" fmla="*/ 2 w 56"/>
                <a:gd name="T11" fmla="*/ 6 h 68"/>
                <a:gd name="T12" fmla="*/ 0 w 56"/>
                <a:gd name="T13" fmla="*/ 8 h 68"/>
                <a:gd name="T14" fmla="*/ 2 w 56"/>
                <a:gd name="T15" fmla="*/ 14 h 68"/>
                <a:gd name="T16" fmla="*/ 2 w 56"/>
                <a:gd name="T17" fmla="*/ 14 h 68"/>
                <a:gd name="T18" fmla="*/ 4 w 56"/>
                <a:gd name="T19" fmla="*/ 18 h 68"/>
                <a:gd name="T20" fmla="*/ 8 w 56"/>
                <a:gd name="T21" fmla="*/ 22 h 68"/>
                <a:gd name="T22" fmla="*/ 8 w 56"/>
                <a:gd name="T23" fmla="*/ 22 h 68"/>
                <a:gd name="T24" fmla="*/ 8 w 56"/>
                <a:gd name="T25" fmla="*/ 26 h 68"/>
                <a:gd name="T26" fmla="*/ 8 w 56"/>
                <a:gd name="T27" fmla="*/ 32 h 68"/>
                <a:gd name="T28" fmla="*/ 8 w 56"/>
                <a:gd name="T29" fmla="*/ 42 h 68"/>
                <a:gd name="T30" fmla="*/ 8 w 56"/>
                <a:gd name="T31" fmla="*/ 42 h 68"/>
                <a:gd name="T32" fmla="*/ 12 w 56"/>
                <a:gd name="T33" fmla="*/ 58 h 68"/>
                <a:gd name="T34" fmla="*/ 14 w 56"/>
                <a:gd name="T35" fmla="*/ 66 h 68"/>
                <a:gd name="T36" fmla="*/ 16 w 56"/>
                <a:gd name="T37" fmla="*/ 68 h 68"/>
                <a:gd name="T38" fmla="*/ 20 w 56"/>
                <a:gd name="T39" fmla="*/ 68 h 68"/>
                <a:gd name="T40" fmla="*/ 20 w 56"/>
                <a:gd name="T41" fmla="*/ 68 h 68"/>
                <a:gd name="T42" fmla="*/ 26 w 56"/>
                <a:gd name="T43" fmla="*/ 66 h 68"/>
                <a:gd name="T44" fmla="*/ 26 w 56"/>
                <a:gd name="T45" fmla="*/ 66 h 68"/>
                <a:gd name="T46" fmla="*/ 36 w 56"/>
                <a:gd name="T47" fmla="*/ 56 h 68"/>
                <a:gd name="T48" fmla="*/ 48 w 56"/>
                <a:gd name="T49" fmla="*/ 42 h 68"/>
                <a:gd name="T50" fmla="*/ 52 w 56"/>
                <a:gd name="T51" fmla="*/ 34 h 68"/>
                <a:gd name="T52" fmla="*/ 56 w 56"/>
                <a:gd name="T53" fmla="*/ 26 h 68"/>
                <a:gd name="T54" fmla="*/ 56 w 56"/>
                <a:gd name="T55" fmla="*/ 20 h 68"/>
                <a:gd name="T56" fmla="*/ 54 w 56"/>
                <a:gd name="T57" fmla="*/ 12 h 68"/>
                <a:gd name="T58" fmla="*/ 54 w 56"/>
                <a:gd name="T59" fmla="*/ 12 h 68"/>
                <a:gd name="T60" fmla="*/ 50 w 56"/>
                <a:gd name="T61" fmla="*/ 10 h 68"/>
                <a:gd name="T62" fmla="*/ 48 w 56"/>
                <a:gd name="T63" fmla="*/ 10 h 68"/>
                <a:gd name="T64" fmla="*/ 48 w 56"/>
                <a:gd name="T65" fmla="*/ 10 h 68"/>
                <a:gd name="T66" fmla="*/ 34 w 56"/>
                <a:gd name="T67" fmla="*/ 12 h 68"/>
                <a:gd name="T68" fmla="*/ 34 w 56"/>
                <a:gd name="T69" fmla="*/ 12 h 68"/>
                <a:gd name="T70" fmla="*/ 28 w 56"/>
                <a:gd name="T71" fmla="*/ 14 h 68"/>
                <a:gd name="T72" fmla="*/ 20 w 56"/>
                <a:gd name="T73" fmla="*/ 14 h 68"/>
                <a:gd name="T74" fmla="*/ 20 w 56"/>
                <a:gd name="T75" fmla="*/ 14 h 68"/>
                <a:gd name="T76" fmla="*/ 16 w 56"/>
                <a:gd name="T77" fmla="*/ 14 h 68"/>
                <a:gd name="T78" fmla="*/ 16 w 56"/>
                <a:gd name="T79" fmla="*/ 14 h 68"/>
                <a:gd name="T80" fmla="*/ 14 w 56"/>
                <a:gd name="T81" fmla="*/ 10 h 68"/>
                <a:gd name="T82" fmla="*/ 12 w 56"/>
                <a:gd name="T83" fmla="*/ 6 h 68"/>
                <a:gd name="T84" fmla="*/ 10 w 56"/>
                <a:gd name="T85" fmla="*/ 2 h 68"/>
                <a:gd name="T86" fmla="*/ 6 w 56"/>
                <a:gd name="T87"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6" h="68">
                  <a:moveTo>
                    <a:pt x="6" y="0"/>
                  </a:moveTo>
                  <a:lnTo>
                    <a:pt x="6" y="0"/>
                  </a:lnTo>
                  <a:lnTo>
                    <a:pt x="4" y="0"/>
                  </a:lnTo>
                  <a:lnTo>
                    <a:pt x="4" y="4"/>
                  </a:lnTo>
                  <a:lnTo>
                    <a:pt x="4" y="4"/>
                  </a:lnTo>
                  <a:lnTo>
                    <a:pt x="2" y="6"/>
                  </a:lnTo>
                  <a:lnTo>
                    <a:pt x="0" y="8"/>
                  </a:lnTo>
                  <a:lnTo>
                    <a:pt x="2" y="14"/>
                  </a:lnTo>
                  <a:lnTo>
                    <a:pt x="2" y="14"/>
                  </a:lnTo>
                  <a:lnTo>
                    <a:pt x="4" y="18"/>
                  </a:lnTo>
                  <a:lnTo>
                    <a:pt x="8" y="22"/>
                  </a:lnTo>
                  <a:lnTo>
                    <a:pt x="8" y="22"/>
                  </a:lnTo>
                  <a:lnTo>
                    <a:pt x="8" y="26"/>
                  </a:lnTo>
                  <a:lnTo>
                    <a:pt x="8" y="32"/>
                  </a:lnTo>
                  <a:lnTo>
                    <a:pt x="8" y="42"/>
                  </a:lnTo>
                  <a:lnTo>
                    <a:pt x="8" y="42"/>
                  </a:lnTo>
                  <a:lnTo>
                    <a:pt x="12" y="58"/>
                  </a:lnTo>
                  <a:lnTo>
                    <a:pt x="14" y="66"/>
                  </a:lnTo>
                  <a:lnTo>
                    <a:pt x="16" y="68"/>
                  </a:lnTo>
                  <a:lnTo>
                    <a:pt x="20" y="68"/>
                  </a:lnTo>
                  <a:lnTo>
                    <a:pt x="20" y="68"/>
                  </a:lnTo>
                  <a:lnTo>
                    <a:pt x="26" y="66"/>
                  </a:lnTo>
                  <a:lnTo>
                    <a:pt x="26" y="66"/>
                  </a:lnTo>
                  <a:lnTo>
                    <a:pt x="36" y="56"/>
                  </a:lnTo>
                  <a:lnTo>
                    <a:pt x="48" y="42"/>
                  </a:lnTo>
                  <a:lnTo>
                    <a:pt x="52" y="34"/>
                  </a:lnTo>
                  <a:lnTo>
                    <a:pt x="56" y="26"/>
                  </a:lnTo>
                  <a:lnTo>
                    <a:pt x="56" y="20"/>
                  </a:lnTo>
                  <a:lnTo>
                    <a:pt x="54" y="12"/>
                  </a:lnTo>
                  <a:lnTo>
                    <a:pt x="54" y="12"/>
                  </a:lnTo>
                  <a:lnTo>
                    <a:pt x="50" y="10"/>
                  </a:lnTo>
                  <a:lnTo>
                    <a:pt x="48" y="10"/>
                  </a:lnTo>
                  <a:lnTo>
                    <a:pt x="48" y="10"/>
                  </a:lnTo>
                  <a:lnTo>
                    <a:pt x="34" y="12"/>
                  </a:lnTo>
                  <a:lnTo>
                    <a:pt x="34" y="12"/>
                  </a:lnTo>
                  <a:lnTo>
                    <a:pt x="28" y="14"/>
                  </a:lnTo>
                  <a:lnTo>
                    <a:pt x="20" y="14"/>
                  </a:lnTo>
                  <a:lnTo>
                    <a:pt x="20" y="14"/>
                  </a:lnTo>
                  <a:lnTo>
                    <a:pt x="16" y="14"/>
                  </a:lnTo>
                  <a:lnTo>
                    <a:pt x="16" y="14"/>
                  </a:lnTo>
                  <a:lnTo>
                    <a:pt x="14" y="10"/>
                  </a:lnTo>
                  <a:lnTo>
                    <a:pt x="12" y="6"/>
                  </a:lnTo>
                  <a:lnTo>
                    <a:pt x="10" y="2"/>
                  </a:lnTo>
                  <a:lnTo>
                    <a:pt x="6"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641" name="Freeform 145"/>
            <p:cNvSpPr>
              <a:spLocks/>
            </p:cNvSpPr>
            <p:nvPr/>
          </p:nvSpPr>
          <p:spPr bwMode="auto">
            <a:xfrm>
              <a:off x="2670" y="3228"/>
              <a:ext cx="56" cy="68"/>
            </a:xfrm>
            <a:custGeom>
              <a:avLst/>
              <a:gdLst>
                <a:gd name="T0" fmla="*/ 6 w 56"/>
                <a:gd name="T1" fmla="*/ 0 h 68"/>
                <a:gd name="T2" fmla="*/ 6 w 56"/>
                <a:gd name="T3" fmla="*/ 0 h 68"/>
                <a:gd name="T4" fmla="*/ 4 w 56"/>
                <a:gd name="T5" fmla="*/ 0 h 68"/>
                <a:gd name="T6" fmla="*/ 4 w 56"/>
                <a:gd name="T7" fmla="*/ 4 h 68"/>
                <a:gd name="T8" fmla="*/ 4 w 56"/>
                <a:gd name="T9" fmla="*/ 4 h 68"/>
                <a:gd name="T10" fmla="*/ 2 w 56"/>
                <a:gd name="T11" fmla="*/ 6 h 68"/>
                <a:gd name="T12" fmla="*/ 0 w 56"/>
                <a:gd name="T13" fmla="*/ 8 h 68"/>
                <a:gd name="T14" fmla="*/ 2 w 56"/>
                <a:gd name="T15" fmla="*/ 14 h 68"/>
                <a:gd name="T16" fmla="*/ 2 w 56"/>
                <a:gd name="T17" fmla="*/ 14 h 68"/>
                <a:gd name="T18" fmla="*/ 4 w 56"/>
                <a:gd name="T19" fmla="*/ 18 h 68"/>
                <a:gd name="T20" fmla="*/ 8 w 56"/>
                <a:gd name="T21" fmla="*/ 22 h 68"/>
                <a:gd name="T22" fmla="*/ 8 w 56"/>
                <a:gd name="T23" fmla="*/ 22 h 68"/>
                <a:gd name="T24" fmla="*/ 8 w 56"/>
                <a:gd name="T25" fmla="*/ 26 h 68"/>
                <a:gd name="T26" fmla="*/ 8 w 56"/>
                <a:gd name="T27" fmla="*/ 32 h 68"/>
                <a:gd name="T28" fmla="*/ 8 w 56"/>
                <a:gd name="T29" fmla="*/ 42 h 68"/>
                <a:gd name="T30" fmla="*/ 8 w 56"/>
                <a:gd name="T31" fmla="*/ 42 h 68"/>
                <a:gd name="T32" fmla="*/ 12 w 56"/>
                <a:gd name="T33" fmla="*/ 58 h 68"/>
                <a:gd name="T34" fmla="*/ 14 w 56"/>
                <a:gd name="T35" fmla="*/ 66 h 68"/>
                <a:gd name="T36" fmla="*/ 16 w 56"/>
                <a:gd name="T37" fmla="*/ 68 h 68"/>
                <a:gd name="T38" fmla="*/ 20 w 56"/>
                <a:gd name="T39" fmla="*/ 68 h 68"/>
                <a:gd name="T40" fmla="*/ 20 w 56"/>
                <a:gd name="T41" fmla="*/ 68 h 68"/>
                <a:gd name="T42" fmla="*/ 26 w 56"/>
                <a:gd name="T43" fmla="*/ 66 h 68"/>
                <a:gd name="T44" fmla="*/ 26 w 56"/>
                <a:gd name="T45" fmla="*/ 66 h 68"/>
                <a:gd name="T46" fmla="*/ 36 w 56"/>
                <a:gd name="T47" fmla="*/ 56 h 68"/>
                <a:gd name="T48" fmla="*/ 48 w 56"/>
                <a:gd name="T49" fmla="*/ 42 h 68"/>
                <a:gd name="T50" fmla="*/ 52 w 56"/>
                <a:gd name="T51" fmla="*/ 34 h 68"/>
                <a:gd name="T52" fmla="*/ 56 w 56"/>
                <a:gd name="T53" fmla="*/ 26 h 68"/>
                <a:gd name="T54" fmla="*/ 56 w 56"/>
                <a:gd name="T55" fmla="*/ 20 h 68"/>
                <a:gd name="T56" fmla="*/ 54 w 56"/>
                <a:gd name="T57" fmla="*/ 12 h 68"/>
                <a:gd name="T58" fmla="*/ 54 w 56"/>
                <a:gd name="T59" fmla="*/ 12 h 68"/>
                <a:gd name="T60" fmla="*/ 50 w 56"/>
                <a:gd name="T61" fmla="*/ 10 h 68"/>
                <a:gd name="T62" fmla="*/ 48 w 56"/>
                <a:gd name="T63" fmla="*/ 10 h 68"/>
                <a:gd name="T64" fmla="*/ 48 w 56"/>
                <a:gd name="T65" fmla="*/ 10 h 68"/>
                <a:gd name="T66" fmla="*/ 34 w 56"/>
                <a:gd name="T67" fmla="*/ 12 h 68"/>
                <a:gd name="T68" fmla="*/ 34 w 56"/>
                <a:gd name="T69" fmla="*/ 12 h 68"/>
                <a:gd name="T70" fmla="*/ 28 w 56"/>
                <a:gd name="T71" fmla="*/ 14 h 68"/>
                <a:gd name="T72" fmla="*/ 20 w 56"/>
                <a:gd name="T73" fmla="*/ 14 h 68"/>
                <a:gd name="T74" fmla="*/ 20 w 56"/>
                <a:gd name="T75" fmla="*/ 14 h 68"/>
                <a:gd name="T76" fmla="*/ 16 w 56"/>
                <a:gd name="T77" fmla="*/ 14 h 68"/>
                <a:gd name="T78" fmla="*/ 16 w 56"/>
                <a:gd name="T79" fmla="*/ 14 h 68"/>
                <a:gd name="T80" fmla="*/ 14 w 56"/>
                <a:gd name="T81" fmla="*/ 10 h 68"/>
                <a:gd name="T82" fmla="*/ 12 w 56"/>
                <a:gd name="T83" fmla="*/ 6 h 68"/>
                <a:gd name="T84" fmla="*/ 10 w 56"/>
                <a:gd name="T85" fmla="*/ 2 h 68"/>
                <a:gd name="T86" fmla="*/ 6 w 56"/>
                <a:gd name="T87"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6" h="68">
                  <a:moveTo>
                    <a:pt x="6" y="0"/>
                  </a:moveTo>
                  <a:lnTo>
                    <a:pt x="6" y="0"/>
                  </a:lnTo>
                  <a:lnTo>
                    <a:pt x="4" y="0"/>
                  </a:lnTo>
                  <a:lnTo>
                    <a:pt x="4" y="4"/>
                  </a:lnTo>
                  <a:lnTo>
                    <a:pt x="4" y="4"/>
                  </a:lnTo>
                  <a:lnTo>
                    <a:pt x="2" y="6"/>
                  </a:lnTo>
                  <a:lnTo>
                    <a:pt x="0" y="8"/>
                  </a:lnTo>
                  <a:lnTo>
                    <a:pt x="2" y="14"/>
                  </a:lnTo>
                  <a:lnTo>
                    <a:pt x="2" y="14"/>
                  </a:lnTo>
                  <a:lnTo>
                    <a:pt x="4" y="18"/>
                  </a:lnTo>
                  <a:lnTo>
                    <a:pt x="8" y="22"/>
                  </a:lnTo>
                  <a:lnTo>
                    <a:pt x="8" y="22"/>
                  </a:lnTo>
                  <a:lnTo>
                    <a:pt x="8" y="26"/>
                  </a:lnTo>
                  <a:lnTo>
                    <a:pt x="8" y="32"/>
                  </a:lnTo>
                  <a:lnTo>
                    <a:pt x="8" y="42"/>
                  </a:lnTo>
                  <a:lnTo>
                    <a:pt x="8" y="42"/>
                  </a:lnTo>
                  <a:lnTo>
                    <a:pt x="12" y="58"/>
                  </a:lnTo>
                  <a:lnTo>
                    <a:pt x="14" y="66"/>
                  </a:lnTo>
                  <a:lnTo>
                    <a:pt x="16" y="68"/>
                  </a:lnTo>
                  <a:lnTo>
                    <a:pt x="20" y="68"/>
                  </a:lnTo>
                  <a:lnTo>
                    <a:pt x="20" y="68"/>
                  </a:lnTo>
                  <a:lnTo>
                    <a:pt x="26" y="66"/>
                  </a:lnTo>
                  <a:lnTo>
                    <a:pt x="26" y="66"/>
                  </a:lnTo>
                  <a:lnTo>
                    <a:pt x="36" y="56"/>
                  </a:lnTo>
                  <a:lnTo>
                    <a:pt x="48" y="42"/>
                  </a:lnTo>
                  <a:lnTo>
                    <a:pt x="52" y="34"/>
                  </a:lnTo>
                  <a:lnTo>
                    <a:pt x="56" y="26"/>
                  </a:lnTo>
                  <a:lnTo>
                    <a:pt x="56" y="20"/>
                  </a:lnTo>
                  <a:lnTo>
                    <a:pt x="54" y="12"/>
                  </a:lnTo>
                  <a:lnTo>
                    <a:pt x="54" y="12"/>
                  </a:lnTo>
                  <a:lnTo>
                    <a:pt x="50" y="10"/>
                  </a:lnTo>
                  <a:lnTo>
                    <a:pt x="48" y="10"/>
                  </a:lnTo>
                  <a:lnTo>
                    <a:pt x="48" y="10"/>
                  </a:lnTo>
                  <a:lnTo>
                    <a:pt x="34" y="12"/>
                  </a:lnTo>
                  <a:lnTo>
                    <a:pt x="34" y="12"/>
                  </a:lnTo>
                  <a:lnTo>
                    <a:pt x="28" y="14"/>
                  </a:lnTo>
                  <a:lnTo>
                    <a:pt x="20" y="14"/>
                  </a:lnTo>
                  <a:lnTo>
                    <a:pt x="20" y="14"/>
                  </a:lnTo>
                  <a:lnTo>
                    <a:pt x="16" y="14"/>
                  </a:lnTo>
                  <a:lnTo>
                    <a:pt x="16" y="14"/>
                  </a:lnTo>
                  <a:lnTo>
                    <a:pt x="14" y="10"/>
                  </a:lnTo>
                  <a:lnTo>
                    <a:pt x="12" y="6"/>
                  </a:lnTo>
                  <a:lnTo>
                    <a:pt x="10" y="2"/>
                  </a:lnTo>
                  <a:lnTo>
                    <a:pt x="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642" name="Freeform 146"/>
            <p:cNvSpPr>
              <a:spLocks/>
            </p:cNvSpPr>
            <p:nvPr/>
          </p:nvSpPr>
          <p:spPr bwMode="auto">
            <a:xfrm>
              <a:off x="3084" y="3112"/>
              <a:ext cx="74" cy="144"/>
            </a:xfrm>
            <a:custGeom>
              <a:avLst/>
              <a:gdLst>
                <a:gd name="T0" fmla="*/ 6 w 74"/>
                <a:gd name="T1" fmla="*/ 0 h 144"/>
                <a:gd name="T2" fmla="*/ 0 w 74"/>
                <a:gd name="T3" fmla="*/ 4 h 144"/>
                <a:gd name="T4" fmla="*/ 0 w 74"/>
                <a:gd name="T5" fmla="*/ 10 h 144"/>
                <a:gd name="T6" fmla="*/ 12 w 74"/>
                <a:gd name="T7" fmla="*/ 22 h 144"/>
                <a:gd name="T8" fmla="*/ 16 w 74"/>
                <a:gd name="T9" fmla="*/ 28 h 144"/>
                <a:gd name="T10" fmla="*/ 20 w 74"/>
                <a:gd name="T11" fmla="*/ 42 h 144"/>
                <a:gd name="T12" fmla="*/ 24 w 74"/>
                <a:gd name="T13" fmla="*/ 48 h 144"/>
                <a:gd name="T14" fmla="*/ 26 w 74"/>
                <a:gd name="T15" fmla="*/ 52 h 144"/>
                <a:gd name="T16" fmla="*/ 28 w 74"/>
                <a:gd name="T17" fmla="*/ 70 h 144"/>
                <a:gd name="T18" fmla="*/ 20 w 74"/>
                <a:gd name="T19" fmla="*/ 84 h 144"/>
                <a:gd name="T20" fmla="*/ 16 w 74"/>
                <a:gd name="T21" fmla="*/ 84 h 144"/>
                <a:gd name="T22" fmla="*/ 14 w 74"/>
                <a:gd name="T23" fmla="*/ 84 h 144"/>
                <a:gd name="T24" fmla="*/ 12 w 74"/>
                <a:gd name="T25" fmla="*/ 84 h 144"/>
                <a:gd name="T26" fmla="*/ 10 w 74"/>
                <a:gd name="T27" fmla="*/ 84 h 144"/>
                <a:gd name="T28" fmla="*/ 6 w 74"/>
                <a:gd name="T29" fmla="*/ 86 h 144"/>
                <a:gd name="T30" fmla="*/ 4 w 74"/>
                <a:gd name="T31" fmla="*/ 94 h 144"/>
                <a:gd name="T32" fmla="*/ 4 w 74"/>
                <a:gd name="T33" fmla="*/ 102 h 144"/>
                <a:gd name="T34" fmla="*/ 24 w 74"/>
                <a:gd name="T35" fmla="*/ 108 h 144"/>
                <a:gd name="T36" fmla="*/ 28 w 74"/>
                <a:gd name="T37" fmla="*/ 116 h 144"/>
                <a:gd name="T38" fmla="*/ 26 w 74"/>
                <a:gd name="T39" fmla="*/ 124 h 144"/>
                <a:gd name="T40" fmla="*/ 20 w 74"/>
                <a:gd name="T41" fmla="*/ 138 h 144"/>
                <a:gd name="T42" fmla="*/ 26 w 74"/>
                <a:gd name="T43" fmla="*/ 144 h 144"/>
                <a:gd name="T44" fmla="*/ 32 w 74"/>
                <a:gd name="T45" fmla="*/ 136 h 144"/>
                <a:gd name="T46" fmla="*/ 48 w 74"/>
                <a:gd name="T47" fmla="*/ 110 h 144"/>
                <a:gd name="T48" fmla="*/ 50 w 74"/>
                <a:gd name="T49" fmla="*/ 104 h 144"/>
                <a:gd name="T50" fmla="*/ 60 w 74"/>
                <a:gd name="T51" fmla="*/ 98 h 144"/>
                <a:gd name="T52" fmla="*/ 62 w 74"/>
                <a:gd name="T53" fmla="*/ 92 h 144"/>
                <a:gd name="T54" fmla="*/ 74 w 74"/>
                <a:gd name="T55" fmla="*/ 66 h 144"/>
                <a:gd name="T56" fmla="*/ 74 w 74"/>
                <a:gd name="T57" fmla="*/ 62 h 144"/>
                <a:gd name="T58" fmla="*/ 70 w 74"/>
                <a:gd name="T59" fmla="*/ 54 h 144"/>
                <a:gd name="T60" fmla="*/ 66 w 74"/>
                <a:gd name="T61" fmla="*/ 54 h 144"/>
                <a:gd name="T62" fmla="*/ 62 w 74"/>
                <a:gd name="T63" fmla="*/ 56 h 144"/>
                <a:gd name="T64" fmla="*/ 54 w 74"/>
                <a:gd name="T65" fmla="*/ 64 h 144"/>
                <a:gd name="T66" fmla="*/ 52 w 74"/>
                <a:gd name="T67" fmla="*/ 66 h 144"/>
                <a:gd name="T68" fmla="*/ 46 w 74"/>
                <a:gd name="T69" fmla="*/ 64 h 144"/>
                <a:gd name="T70" fmla="*/ 42 w 74"/>
                <a:gd name="T71" fmla="*/ 54 h 144"/>
                <a:gd name="T72" fmla="*/ 40 w 74"/>
                <a:gd name="T73" fmla="*/ 46 h 144"/>
                <a:gd name="T74" fmla="*/ 36 w 74"/>
                <a:gd name="T75" fmla="*/ 46 h 144"/>
                <a:gd name="T76" fmla="*/ 32 w 74"/>
                <a:gd name="T77" fmla="*/ 44 h 144"/>
                <a:gd name="T78" fmla="*/ 26 w 74"/>
                <a:gd name="T79" fmla="*/ 40 h 144"/>
                <a:gd name="T80" fmla="*/ 22 w 74"/>
                <a:gd name="T81" fmla="*/ 32 h 144"/>
                <a:gd name="T82" fmla="*/ 20 w 74"/>
                <a:gd name="T83" fmla="*/ 20 h 144"/>
                <a:gd name="T84" fmla="*/ 18 w 74"/>
                <a:gd name="T85" fmla="*/ 12 h 144"/>
                <a:gd name="T86" fmla="*/ 16 w 74"/>
                <a:gd name="T87" fmla="*/ 8 h 144"/>
                <a:gd name="T88" fmla="*/ 6 w 74"/>
                <a:gd name="T89" fmla="*/ 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4" h="144">
                  <a:moveTo>
                    <a:pt x="6" y="0"/>
                  </a:moveTo>
                  <a:lnTo>
                    <a:pt x="6" y="0"/>
                  </a:lnTo>
                  <a:lnTo>
                    <a:pt x="2" y="2"/>
                  </a:lnTo>
                  <a:lnTo>
                    <a:pt x="0" y="4"/>
                  </a:lnTo>
                  <a:lnTo>
                    <a:pt x="0" y="4"/>
                  </a:lnTo>
                  <a:lnTo>
                    <a:pt x="0" y="10"/>
                  </a:lnTo>
                  <a:lnTo>
                    <a:pt x="4" y="14"/>
                  </a:lnTo>
                  <a:lnTo>
                    <a:pt x="12" y="22"/>
                  </a:lnTo>
                  <a:lnTo>
                    <a:pt x="12" y="22"/>
                  </a:lnTo>
                  <a:lnTo>
                    <a:pt x="16" y="28"/>
                  </a:lnTo>
                  <a:lnTo>
                    <a:pt x="16" y="32"/>
                  </a:lnTo>
                  <a:lnTo>
                    <a:pt x="20" y="42"/>
                  </a:lnTo>
                  <a:lnTo>
                    <a:pt x="20" y="42"/>
                  </a:lnTo>
                  <a:lnTo>
                    <a:pt x="24" y="48"/>
                  </a:lnTo>
                  <a:lnTo>
                    <a:pt x="26" y="52"/>
                  </a:lnTo>
                  <a:lnTo>
                    <a:pt x="26" y="52"/>
                  </a:lnTo>
                  <a:lnTo>
                    <a:pt x="28" y="60"/>
                  </a:lnTo>
                  <a:lnTo>
                    <a:pt x="28" y="70"/>
                  </a:lnTo>
                  <a:lnTo>
                    <a:pt x="24" y="78"/>
                  </a:lnTo>
                  <a:lnTo>
                    <a:pt x="20" y="84"/>
                  </a:lnTo>
                  <a:lnTo>
                    <a:pt x="20" y="84"/>
                  </a:lnTo>
                  <a:lnTo>
                    <a:pt x="16" y="84"/>
                  </a:lnTo>
                  <a:lnTo>
                    <a:pt x="16" y="84"/>
                  </a:lnTo>
                  <a:lnTo>
                    <a:pt x="14" y="84"/>
                  </a:lnTo>
                  <a:lnTo>
                    <a:pt x="14" y="84"/>
                  </a:lnTo>
                  <a:lnTo>
                    <a:pt x="12" y="84"/>
                  </a:lnTo>
                  <a:lnTo>
                    <a:pt x="12" y="84"/>
                  </a:lnTo>
                  <a:lnTo>
                    <a:pt x="10" y="84"/>
                  </a:lnTo>
                  <a:lnTo>
                    <a:pt x="6" y="86"/>
                  </a:lnTo>
                  <a:lnTo>
                    <a:pt x="6" y="86"/>
                  </a:lnTo>
                  <a:lnTo>
                    <a:pt x="4" y="90"/>
                  </a:lnTo>
                  <a:lnTo>
                    <a:pt x="4" y="94"/>
                  </a:lnTo>
                  <a:lnTo>
                    <a:pt x="4" y="102"/>
                  </a:lnTo>
                  <a:lnTo>
                    <a:pt x="4" y="102"/>
                  </a:lnTo>
                  <a:lnTo>
                    <a:pt x="18" y="106"/>
                  </a:lnTo>
                  <a:lnTo>
                    <a:pt x="24" y="108"/>
                  </a:lnTo>
                  <a:lnTo>
                    <a:pt x="26" y="112"/>
                  </a:lnTo>
                  <a:lnTo>
                    <a:pt x="28" y="116"/>
                  </a:lnTo>
                  <a:lnTo>
                    <a:pt x="28" y="116"/>
                  </a:lnTo>
                  <a:lnTo>
                    <a:pt x="26" y="124"/>
                  </a:lnTo>
                  <a:lnTo>
                    <a:pt x="22" y="130"/>
                  </a:lnTo>
                  <a:lnTo>
                    <a:pt x="20" y="138"/>
                  </a:lnTo>
                  <a:lnTo>
                    <a:pt x="22" y="142"/>
                  </a:lnTo>
                  <a:lnTo>
                    <a:pt x="26" y="144"/>
                  </a:lnTo>
                  <a:lnTo>
                    <a:pt x="26" y="144"/>
                  </a:lnTo>
                  <a:lnTo>
                    <a:pt x="32" y="136"/>
                  </a:lnTo>
                  <a:lnTo>
                    <a:pt x="38" y="128"/>
                  </a:lnTo>
                  <a:lnTo>
                    <a:pt x="48" y="110"/>
                  </a:lnTo>
                  <a:lnTo>
                    <a:pt x="48" y="110"/>
                  </a:lnTo>
                  <a:lnTo>
                    <a:pt x="50" y="104"/>
                  </a:lnTo>
                  <a:lnTo>
                    <a:pt x="54" y="100"/>
                  </a:lnTo>
                  <a:lnTo>
                    <a:pt x="60" y="98"/>
                  </a:lnTo>
                  <a:lnTo>
                    <a:pt x="62" y="92"/>
                  </a:lnTo>
                  <a:lnTo>
                    <a:pt x="62" y="92"/>
                  </a:lnTo>
                  <a:lnTo>
                    <a:pt x="70" y="78"/>
                  </a:lnTo>
                  <a:lnTo>
                    <a:pt x="74" y="66"/>
                  </a:lnTo>
                  <a:lnTo>
                    <a:pt x="74" y="66"/>
                  </a:lnTo>
                  <a:lnTo>
                    <a:pt x="74" y="62"/>
                  </a:lnTo>
                  <a:lnTo>
                    <a:pt x="74" y="58"/>
                  </a:lnTo>
                  <a:lnTo>
                    <a:pt x="70" y="54"/>
                  </a:lnTo>
                  <a:lnTo>
                    <a:pt x="66" y="54"/>
                  </a:lnTo>
                  <a:lnTo>
                    <a:pt x="66" y="54"/>
                  </a:lnTo>
                  <a:lnTo>
                    <a:pt x="62" y="56"/>
                  </a:lnTo>
                  <a:lnTo>
                    <a:pt x="62" y="56"/>
                  </a:lnTo>
                  <a:lnTo>
                    <a:pt x="56" y="62"/>
                  </a:lnTo>
                  <a:lnTo>
                    <a:pt x="54" y="64"/>
                  </a:lnTo>
                  <a:lnTo>
                    <a:pt x="52" y="66"/>
                  </a:lnTo>
                  <a:lnTo>
                    <a:pt x="52" y="66"/>
                  </a:lnTo>
                  <a:lnTo>
                    <a:pt x="46" y="64"/>
                  </a:lnTo>
                  <a:lnTo>
                    <a:pt x="46" y="64"/>
                  </a:lnTo>
                  <a:lnTo>
                    <a:pt x="44" y="60"/>
                  </a:lnTo>
                  <a:lnTo>
                    <a:pt x="42" y="54"/>
                  </a:lnTo>
                  <a:lnTo>
                    <a:pt x="42" y="50"/>
                  </a:lnTo>
                  <a:lnTo>
                    <a:pt x="40" y="46"/>
                  </a:lnTo>
                  <a:lnTo>
                    <a:pt x="40" y="46"/>
                  </a:lnTo>
                  <a:lnTo>
                    <a:pt x="36" y="46"/>
                  </a:lnTo>
                  <a:lnTo>
                    <a:pt x="32" y="44"/>
                  </a:lnTo>
                  <a:lnTo>
                    <a:pt x="32" y="44"/>
                  </a:lnTo>
                  <a:lnTo>
                    <a:pt x="28" y="42"/>
                  </a:lnTo>
                  <a:lnTo>
                    <a:pt x="26" y="40"/>
                  </a:lnTo>
                  <a:lnTo>
                    <a:pt x="26" y="40"/>
                  </a:lnTo>
                  <a:lnTo>
                    <a:pt x="22" y="32"/>
                  </a:lnTo>
                  <a:lnTo>
                    <a:pt x="22" y="26"/>
                  </a:lnTo>
                  <a:lnTo>
                    <a:pt x="20" y="20"/>
                  </a:lnTo>
                  <a:lnTo>
                    <a:pt x="18" y="12"/>
                  </a:lnTo>
                  <a:lnTo>
                    <a:pt x="18" y="12"/>
                  </a:lnTo>
                  <a:lnTo>
                    <a:pt x="16" y="8"/>
                  </a:lnTo>
                  <a:lnTo>
                    <a:pt x="16" y="8"/>
                  </a:lnTo>
                  <a:lnTo>
                    <a:pt x="12" y="4"/>
                  </a:lnTo>
                  <a:lnTo>
                    <a:pt x="6"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643" name="Freeform 147"/>
            <p:cNvSpPr>
              <a:spLocks/>
            </p:cNvSpPr>
            <p:nvPr/>
          </p:nvSpPr>
          <p:spPr bwMode="auto">
            <a:xfrm>
              <a:off x="3084" y="3112"/>
              <a:ext cx="74" cy="144"/>
            </a:xfrm>
            <a:custGeom>
              <a:avLst/>
              <a:gdLst>
                <a:gd name="T0" fmla="*/ 6 w 74"/>
                <a:gd name="T1" fmla="*/ 0 h 144"/>
                <a:gd name="T2" fmla="*/ 0 w 74"/>
                <a:gd name="T3" fmla="*/ 4 h 144"/>
                <a:gd name="T4" fmla="*/ 0 w 74"/>
                <a:gd name="T5" fmla="*/ 10 h 144"/>
                <a:gd name="T6" fmla="*/ 12 w 74"/>
                <a:gd name="T7" fmla="*/ 22 h 144"/>
                <a:gd name="T8" fmla="*/ 16 w 74"/>
                <a:gd name="T9" fmla="*/ 28 h 144"/>
                <a:gd name="T10" fmla="*/ 20 w 74"/>
                <a:gd name="T11" fmla="*/ 42 h 144"/>
                <a:gd name="T12" fmla="*/ 24 w 74"/>
                <a:gd name="T13" fmla="*/ 48 h 144"/>
                <a:gd name="T14" fmla="*/ 26 w 74"/>
                <a:gd name="T15" fmla="*/ 52 h 144"/>
                <a:gd name="T16" fmla="*/ 28 w 74"/>
                <a:gd name="T17" fmla="*/ 70 h 144"/>
                <a:gd name="T18" fmla="*/ 20 w 74"/>
                <a:gd name="T19" fmla="*/ 84 h 144"/>
                <a:gd name="T20" fmla="*/ 16 w 74"/>
                <a:gd name="T21" fmla="*/ 84 h 144"/>
                <a:gd name="T22" fmla="*/ 14 w 74"/>
                <a:gd name="T23" fmla="*/ 84 h 144"/>
                <a:gd name="T24" fmla="*/ 12 w 74"/>
                <a:gd name="T25" fmla="*/ 84 h 144"/>
                <a:gd name="T26" fmla="*/ 10 w 74"/>
                <a:gd name="T27" fmla="*/ 84 h 144"/>
                <a:gd name="T28" fmla="*/ 6 w 74"/>
                <a:gd name="T29" fmla="*/ 86 h 144"/>
                <a:gd name="T30" fmla="*/ 4 w 74"/>
                <a:gd name="T31" fmla="*/ 94 h 144"/>
                <a:gd name="T32" fmla="*/ 4 w 74"/>
                <a:gd name="T33" fmla="*/ 102 h 144"/>
                <a:gd name="T34" fmla="*/ 24 w 74"/>
                <a:gd name="T35" fmla="*/ 108 h 144"/>
                <a:gd name="T36" fmla="*/ 28 w 74"/>
                <a:gd name="T37" fmla="*/ 116 h 144"/>
                <a:gd name="T38" fmla="*/ 26 w 74"/>
                <a:gd name="T39" fmla="*/ 124 h 144"/>
                <a:gd name="T40" fmla="*/ 20 w 74"/>
                <a:gd name="T41" fmla="*/ 138 h 144"/>
                <a:gd name="T42" fmla="*/ 26 w 74"/>
                <a:gd name="T43" fmla="*/ 144 h 144"/>
                <a:gd name="T44" fmla="*/ 32 w 74"/>
                <a:gd name="T45" fmla="*/ 136 h 144"/>
                <a:gd name="T46" fmla="*/ 48 w 74"/>
                <a:gd name="T47" fmla="*/ 110 h 144"/>
                <a:gd name="T48" fmla="*/ 50 w 74"/>
                <a:gd name="T49" fmla="*/ 104 h 144"/>
                <a:gd name="T50" fmla="*/ 60 w 74"/>
                <a:gd name="T51" fmla="*/ 98 h 144"/>
                <a:gd name="T52" fmla="*/ 62 w 74"/>
                <a:gd name="T53" fmla="*/ 92 h 144"/>
                <a:gd name="T54" fmla="*/ 74 w 74"/>
                <a:gd name="T55" fmla="*/ 66 h 144"/>
                <a:gd name="T56" fmla="*/ 74 w 74"/>
                <a:gd name="T57" fmla="*/ 62 h 144"/>
                <a:gd name="T58" fmla="*/ 70 w 74"/>
                <a:gd name="T59" fmla="*/ 54 h 144"/>
                <a:gd name="T60" fmla="*/ 66 w 74"/>
                <a:gd name="T61" fmla="*/ 54 h 144"/>
                <a:gd name="T62" fmla="*/ 62 w 74"/>
                <a:gd name="T63" fmla="*/ 56 h 144"/>
                <a:gd name="T64" fmla="*/ 54 w 74"/>
                <a:gd name="T65" fmla="*/ 64 h 144"/>
                <a:gd name="T66" fmla="*/ 52 w 74"/>
                <a:gd name="T67" fmla="*/ 66 h 144"/>
                <a:gd name="T68" fmla="*/ 46 w 74"/>
                <a:gd name="T69" fmla="*/ 64 h 144"/>
                <a:gd name="T70" fmla="*/ 42 w 74"/>
                <a:gd name="T71" fmla="*/ 54 h 144"/>
                <a:gd name="T72" fmla="*/ 40 w 74"/>
                <a:gd name="T73" fmla="*/ 46 h 144"/>
                <a:gd name="T74" fmla="*/ 36 w 74"/>
                <a:gd name="T75" fmla="*/ 46 h 144"/>
                <a:gd name="T76" fmla="*/ 32 w 74"/>
                <a:gd name="T77" fmla="*/ 44 h 144"/>
                <a:gd name="T78" fmla="*/ 26 w 74"/>
                <a:gd name="T79" fmla="*/ 40 h 144"/>
                <a:gd name="T80" fmla="*/ 22 w 74"/>
                <a:gd name="T81" fmla="*/ 32 h 144"/>
                <a:gd name="T82" fmla="*/ 20 w 74"/>
                <a:gd name="T83" fmla="*/ 20 h 144"/>
                <a:gd name="T84" fmla="*/ 18 w 74"/>
                <a:gd name="T85" fmla="*/ 12 h 144"/>
                <a:gd name="T86" fmla="*/ 16 w 74"/>
                <a:gd name="T87" fmla="*/ 8 h 144"/>
                <a:gd name="T88" fmla="*/ 6 w 74"/>
                <a:gd name="T89" fmla="*/ 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4" h="144">
                  <a:moveTo>
                    <a:pt x="6" y="0"/>
                  </a:moveTo>
                  <a:lnTo>
                    <a:pt x="6" y="0"/>
                  </a:lnTo>
                  <a:lnTo>
                    <a:pt x="2" y="2"/>
                  </a:lnTo>
                  <a:lnTo>
                    <a:pt x="0" y="4"/>
                  </a:lnTo>
                  <a:lnTo>
                    <a:pt x="0" y="4"/>
                  </a:lnTo>
                  <a:lnTo>
                    <a:pt x="0" y="10"/>
                  </a:lnTo>
                  <a:lnTo>
                    <a:pt x="4" y="14"/>
                  </a:lnTo>
                  <a:lnTo>
                    <a:pt x="12" y="22"/>
                  </a:lnTo>
                  <a:lnTo>
                    <a:pt x="12" y="22"/>
                  </a:lnTo>
                  <a:lnTo>
                    <a:pt x="16" y="28"/>
                  </a:lnTo>
                  <a:lnTo>
                    <a:pt x="16" y="32"/>
                  </a:lnTo>
                  <a:lnTo>
                    <a:pt x="20" y="42"/>
                  </a:lnTo>
                  <a:lnTo>
                    <a:pt x="20" y="42"/>
                  </a:lnTo>
                  <a:lnTo>
                    <a:pt x="24" y="48"/>
                  </a:lnTo>
                  <a:lnTo>
                    <a:pt x="26" y="52"/>
                  </a:lnTo>
                  <a:lnTo>
                    <a:pt x="26" y="52"/>
                  </a:lnTo>
                  <a:lnTo>
                    <a:pt x="28" y="60"/>
                  </a:lnTo>
                  <a:lnTo>
                    <a:pt x="28" y="70"/>
                  </a:lnTo>
                  <a:lnTo>
                    <a:pt x="24" y="78"/>
                  </a:lnTo>
                  <a:lnTo>
                    <a:pt x="20" y="84"/>
                  </a:lnTo>
                  <a:lnTo>
                    <a:pt x="20" y="84"/>
                  </a:lnTo>
                  <a:lnTo>
                    <a:pt x="16" y="84"/>
                  </a:lnTo>
                  <a:lnTo>
                    <a:pt x="16" y="84"/>
                  </a:lnTo>
                  <a:lnTo>
                    <a:pt x="14" y="84"/>
                  </a:lnTo>
                  <a:lnTo>
                    <a:pt x="14" y="84"/>
                  </a:lnTo>
                  <a:lnTo>
                    <a:pt x="12" y="84"/>
                  </a:lnTo>
                  <a:lnTo>
                    <a:pt x="12" y="84"/>
                  </a:lnTo>
                  <a:lnTo>
                    <a:pt x="10" y="84"/>
                  </a:lnTo>
                  <a:lnTo>
                    <a:pt x="6" y="86"/>
                  </a:lnTo>
                  <a:lnTo>
                    <a:pt x="6" y="86"/>
                  </a:lnTo>
                  <a:lnTo>
                    <a:pt x="4" y="90"/>
                  </a:lnTo>
                  <a:lnTo>
                    <a:pt x="4" y="94"/>
                  </a:lnTo>
                  <a:lnTo>
                    <a:pt x="4" y="102"/>
                  </a:lnTo>
                  <a:lnTo>
                    <a:pt x="4" y="102"/>
                  </a:lnTo>
                  <a:lnTo>
                    <a:pt x="18" y="106"/>
                  </a:lnTo>
                  <a:lnTo>
                    <a:pt x="24" y="108"/>
                  </a:lnTo>
                  <a:lnTo>
                    <a:pt x="26" y="112"/>
                  </a:lnTo>
                  <a:lnTo>
                    <a:pt x="28" y="116"/>
                  </a:lnTo>
                  <a:lnTo>
                    <a:pt x="28" y="116"/>
                  </a:lnTo>
                  <a:lnTo>
                    <a:pt x="26" y="124"/>
                  </a:lnTo>
                  <a:lnTo>
                    <a:pt x="22" y="130"/>
                  </a:lnTo>
                  <a:lnTo>
                    <a:pt x="20" y="138"/>
                  </a:lnTo>
                  <a:lnTo>
                    <a:pt x="22" y="142"/>
                  </a:lnTo>
                  <a:lnTo>
                    <a:pt x="26" y="144"/>
                  </a:lnTo>
                  <a:lnTo>
                    <a:pt x="26" y="144"/>
                  </a:lnTo>
                  <a:lnTo>
                    <a:pt x="32" y="136"/>
                  </a:lnTo>
                  <a:lnTo>
                    <a:pt x="38" y="128"/>
                  </a:lnTo>
                  <a:lnTo>
                    <a:pt x="48" y="110"/>
                  </a:lnTo>
                  <a:lnTo>
                    <a:pt x="48" y="110"/>
                  </a:lnTo>
                  <a:lnTo>
                    <a:pt x="50" y="104"/>
                  </a:lnTo>
                  <a:lnTo>
                    <a:pt x="54" y="100"/>
                  </a:lnTo>
                  <a:lnTo>
                    <a:pt x="60" y="98"/>
                  </a:lnTo>
                  <a:lnTo>
                    <a:pt x="62" y="92"/>
                  </a:lnTo>
                  <a:lnTo>
                    <a:pt x="62" y="92"/>
                  </a:lnTo>
                  <a:lnTo>
                    <a:pt x="70" y="78"/>
                  </a:lnTo>
                  <a:lnTo>
                    <a:pt x="74" y="66"/>
                  </a:lnTo>
                  <a:lnTo>
                    <a:pt x="74" y="66"/>
                  </a:lnTo>
                  <a:lnTo>
                    <a:pt x="74" y="62"/>
                  </a:lnTo>
                  <a:lnTo>
                    <a:pt x="74" y="58"/>
                  </a:lnTo>
                  <a:lnTo>
                    <a:pt x="70" y="54"/>
                  </a:lnTo>
                  <a:lnTo>
                    <a:pt x="66" y="54"/>
                  </a:lnTo>
                  <a:lnTo>
                    <a:pt x="66" y="54"/>
                  </a:lnTo>
                  <a:lnTo>
                    <a:pt x="62" y="56"/>
                  </a:lnTo>
                  <a:lnTo>
                    <a:pt x="62" y="56"/>
                  </a:lnTo>
                  <a:lnTo>
                    <a:pt x="56" y="62"/>
                  </a:lnTo>
                  <a:lnTo>
                    <a:pt x="54" y="64"/>
                  </a:lnTo>
                  <a:lnTo>
                    <a:pt x="52" y="66"/>
                  </a:lnTo>
                  <a:lnTo>
                    <a:pt x="52" y="66"/>
                  </a:lnTo>
                  <a:lnTo>
                    <a:pt x="46" y="64"/>
                  </a:lnTo>
                  <a:lnTo>
                    <a:pt x="46" y="64"/>
                  </a:lnTo>
                  <a:lnTo>
                    <a:pt x="44" y="60"/>
                  </a:lnTo>
                  <a:lnTo>
                    <a:pt x="42" y="54"/>
                  </a:lnTo>
                  <a:lnTo>
                    <a:pt x="42" y="50"/>
                  </a:lnTo>
                  <a:lnTo>
                    <a:pt x="40" y="46"/>
                  </a:lnTo>
                  <a:lnTo>
                    <a:pt x="40" y="46"/>
                  </a:lnTo>
                  <a:lnTo>
                    <a:pt x="36" y="46"/>
                  </a:lnTo>
                  <a:lnTo>
                    <a:pt x="32" y="44"/>
                  </a:lnTo>
                  <a:lnTo>
                    <a:pt x="32" y="44"/>
                  </a:lnTo>
                  <a:lnTo>
                    <a:pt x="28" y="42"/>
                  </a:lnTo>
                  <a:lnTo>
                    <a:pt x="26" y="40"/>
                  </a:lnTo>
                  <a:lnTo>
                    <a:pt x="26" y="40"/>
                  </a:lnTo>
                  <a:lnTo>
                    <a:pt x="22" y="32"/>
                  </a:lnTo>
                  <a:lnTo>
                    <a:pt x="22" y="26"/>
                  </a:lnTo>
                  <a:lnTo>
                    <a:pt x="20" y="20"/>
                  </a:lnTo>
                  <a:lnTo>
                    <a:pt x="18" y="12"/>
                  </a:lnTo>
                  <a:lnTo>
                    <a:pt x="18" y="12"/>
                  </a:lnTo>
                  <a:lnTo>
                    <a:pt x="16" y="8"/>
                  </a:lnTo>
                  <a:lnTo>
                    <a:pt x="16" y="8"/>
                  </a:lnTo>
                  <a:lnTo>
                    <a:pt x="12" y="4"/>
                  </a:lnTo>
                  <a:lnTo>
                    <a:pt x="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644" name="Freeform 148"/>
            <p:cNvSpPr>
              <a:spLocks/>
            </p:cNvSpPr>
            <p:nvPr/>
          </p:nvSpPr>
          <p:spPr bwMode="auto">
            <a:xfrm>
              <a:off x="2974" y="3232"/>
              <a:ext cx="124" cy="138"/>
            </a:xfrm>
            <a:custGeom>
              <a:avLst/>
              <a:gdLst>
                <a:gd name="T0" fmla="*/ 102 w 124"/>
                <a:gd name="T1" fmla="*/ 0 h 138"/>
                <a:gd name="T2" fmla="*/ 100 w 124"/>
                <a:gd name="T3" fmla="*/ 0 h 138"/>
                <a:gd name="T4" fmla="*/ 92 w 124"/>
                <a:gd name="T5" fmla="*/ 4 h 138"/>
                <a:gd name="T6" fmla="*/ 88 w 124"/>
                <a:gd name="T7" fmla="*/ 12 h 138"/>
                <a:gd name="T8" fmla="*/ 66 w 124"/>
                <a:gd name="T9" fmla="*/ 48 h 138"/>
                <a:gd name="T10" fmla="*/ 58 w 124"/>
                <a:gd name="T11" fmla="*/ 54 h 138"/>
                <a:gd name="T12" fmla="*/ 50 w 124"/>
                <a:gd name="T13" fmla="*/ 58 h 138"/>
                <a:gd name="T14" fmla="*/ 34 w 124"/>
                <a:gd name="T15" fmla="*/ 74 h 138"/>
                <a:gd name="T16" fmla="*/ 26 w 124"/>
                <a:gd name="T17" fmla="*/ 80 h 138"/>
                <a:gd name="T18" fmla="*/ 10 w 124"/>
                <a:gd name="T19" fmla="*/ 92 h 138"/>
                <a:gd name="T20" fmla="*/ 4 w 124"/>
                <a:gd name="T21" fmla="*/ 98 h 138"/>
                <a:gd name="T22" fmla="*/ 0 w 124"/>
                <a:gd name="T23" fmla="*/ 110 h 138"/>
                <a:gd name="T24" fmla="*/ 8 w 124"/>
                <a:gd name="T25" fmla="*/ 114 h 138"/>
                <a:gd name="T26" fmla="*/ 24 w 124"/>
                <a:gd name="T27" fmla="*/ 118 h 138"/>
                <a:gd name="T28" fmla="*/ 28 w 124"/>
                <a:gd name="T29" fmla="*/ 122 h 138"/>
                <a:gd name="T30" fmla="*/ 28 w 124"/>
                <a:gd name="T31" fmla="*/ 130 h 138"/>
                <a:gd name="T32" fmla="*/ 32 w 124"/>
                <a:gd name="T33" fmla="*/ 136 h 138"/>
                <a:gd name="T34" fmla="*/ 36 w 124"/>
                <a:gd name="T35" fmla="*/ 138 h 138"/>
                <a:gd name="T36" fmla="*/ 40 w 124"/>
                <a:gd name="T37" fmla="*/ 136 h 138"/>
                <a:gd name="T38" fmla="*/ 44 w 124"/>
                <a:gd name="T39" fmla="*/ 132 h 138"/>
                <a:gd name="T40" fmla="*/ 54 w 124"/>
                <a:gd name="T41" fmla="*/ 126 h 138"/>
                <a:gd name="T42" fmla="*/ 64 w 124"/>
                <a:gd name="T43" fmla="*/ 120 h 138"/>
                <a:gd name="T44" fmla="*/ 66 w 124"/>
                <a:gd name="T45" fmla="*/ 116 h 138"/>
                <a:gd name="T46" fmla="*/ 70 w 124"/>
                <a:gd name="T47" fmla="*/ 102 h 138"/>
                <a:gd name="T48" fmla="*/ 72 w 124"/>
                <a:gd name="T49" fmla="*/ 94 h 138"/>
                <a:gd name="T50" fmla="*/ 76 w 124"/>
                <a:gd name="T51" fmla="*/ 84 h 138"/>
                <a:gd name="T52" fmla="*/ 84 w 124"/>
                <a:gd name="T53" fmla="*/ 78 h 138"/>
                <a:gd name="T54" fmla="*/ 94 w 124"/>
                <a:gd name="T55" fmla="*/ 76 h 138"/>
                <a:gd name="T56" fmla="*/ 98 w 124"/>
                <a:gd name="T57" fmla="*/ 72 h 138"/>
                <a:gd name="T58" fmla="*/ 98 w 124"/>
                <a:gd name="T59" fmla="*/ 64 h 138"/>
                <a:gd name="T60" fmla="*/ 100 w 124"/>
                <a:gd name="T61" fmla="*/ 58 h 138"/>
                <a:gd name="T62" fmla="*/ 108 w 124"/>
                <a:gd name="T63" fmla="*/ 50 h 138"/>
                <a:gd name="T64" fmla="*/ 118 w 124"/>
                <a:gd name="T65" fmla="*/ 44 h 138"/>
                <a:gd name="T66" fmla="*/ 122 w 124"/>
                <a:gd name="T67" fmla="*/ 34 h 138"/>
                <a:gd name="T68" fmla="*/ 124 w 124"/>
                <a:gd name="T69" fmla="*/ 22 h 138"/>
                <a:gd name="T70" fmla="*/ 120 w 124"/>
                <a:gd name="T71" fmla="*/ 18 h 138"/>
                <a:gd name="T72" fmla="*/ 112 w 124"/>
                <a:gd name="T73" fmla="*/ 18 h 138"/>
                <a:gd name="T74" fmla="*/ 108 w 124"/>
                <a:gd name="T75" fmla="*/ 16 h 138"/>
                <a:gd name="T76" fmla="*/ 108 w 124"/>
                <a:gd name="T77" fmla="*/ 6 h 138"/>
                <a:gd name="T78" fmla="*/ 106 w 124"/>
                <a:gd name="T79"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4" h="138">
                  <a:moveTo>
                    <a:pt x="102" y="0"/>
                  </a:moveTo>
                  <a:lnTo>
                    <a:pt x="102" y="0"/>
                  </a:lnTo>
                  <a:lnTo>
                    <a:pt x="100" y="0"/>
                  </a:lnTo>
                  <a:lnTo>
                    <a:pt x="100" y="0"/>
                  </a:lnTo>
                  <a:lnTo>
                    <a:pt x="96" y="2"/>
                  </a:lnTo>
                  <a:lnTo>
                    <a:pt x="92" y="4"/>
                  </a:lnTo>
                  <a:lnTo>
                    <a:pt x="88" y="12"/>
                  </a:lnTo>
                  <a:lnTo>
                    <a:pt x="88" y="12"/>
                  </a:lnTo>
                  <a:lnTo>
                    <a:pt x="80" y="30"/>
                  </a:lnTo>
                  <a:lnTo>
                    <a:pt x="66" y="48"/>
                  </a:lnTo>
                  <a:lnTo>
                    <a:pt x="66" y="48"/>
                  </a:lnTo>
                  <a:lnTo>
                    <a:pt x="58" y="54"/>
                  </a:lnTo>
                  <a:lnTo>
                    <a:pt x="50" y="58"/>
                  </a:lnTo>
                  <a:lnTo>
                    <a:pt x="50" y="58"/>
                  </a:lnTo>
                  <a:lnTo>
                    <a:pt x="42" y="66"/>
                  </a:lnTo>
                  <a:lnTo>
                    <a:pt x="34" y="74"/>
                  </a:lnTo>
                  <a:lnTo>
                    <a:pt x="34" y="74"/>
                  </a:lnTo>
                  <a:lnTo>
                    <a:pt x="26" y="80"/>
                  </a:lnTo>
                  <a:lnTo>
                    <a:pt x="18" y="86"/>
                  </a:lnTo>
                  <a:lnTo>
                    <a:pt x="10" y="92"/>
                  </a:lnTo>
                  <a:lnTo>
                    <a:pt x="4" y="98"/>
                  </a:lnTo>
                  <a:lnTo>
                    <a:pt x="4" y="98"/>
                  </a:lnTo>
                  <a:lnTo>
                    <a:pt x="0" y="104"/>
                  </a:lnTo>
                  <a:lnTo>
                    <a:pt x="0" y="110"/>
                  </a:lnTo>
                  <a:lnTo>
                    <a:pt x="4" y="112"/>
                  </a:lnTo>
                  <a:lnTo>
                    <a:pt x="8" y="114"/>
                  </a:lnTo>
                  <a:lnTo>
                    <a:pt x="20" y="116"/>
                  </a:lnTo>
                  <a:lnTo>
                    <a:pt x="24" y="118"/>
                  </a:lnTo>
                  <a:lnTo>
                    <a:pt x="28" y="122"/>
                  </a:lnTo>
                  <a:lnTo>
                    <a:pt x="28" y="122"/>
                  </a:lnTo>
                  <a:lnTo>
                    <a:pt x="28" y="126"/>
                  </a:lnTo>
                  <a:lnTo>
                    <a:pt x="28" y="130"/>
                  </a:lnTo>
                  <a:lnTo>
                    <a:pt x="30" y="134"/>
                  </a:lnTo>
                  <a:lnTo>
                    <a:pt x="32" y="136"/>
                  </a:lnTo>
                  <a:lnTo>
                    <a:pt x="32" y="136"/>
                  </a:lnTo>
                  <a:lnTo>
                    <a:pt x="36" y="138"/>
                  </a:lnTo>
                  <a:lnTo>
                    <a:pt x="36" y="138"/>
                  </a:lnTo>
                  <a:lnTo>
                    <a:pt x="40" y="136"/>
                  </a:lnTo>
                  <a:lnTo>
                    <a:pt x="44" y="132"/>
                  </a:lnTo>
                  <a:lnTo>
                    <a:pt x="44" y="132"/>
                  </a:lnTo>
                  <a:lnTo>
                    <a:pt x="50" y="128"/>
                  </a:lnTo>
                  <a:lnTo>
                    <a:pt x="54" y="126"/>
                  </a:lnTo>
                  <a:lnTo>
                    <a:pt x="60" y="124"/>
                  </a:lnTo>
                  <a:lnTo>
                    <a:pt x="64" y="120"/>
                  </a:lnTo>
                  <a:lnTo>
                    <a:pt x="64" y="120"/>
                  </a:lnTo>
                  <a:lnTo>
                    <a:pt x="66" y="116"/>
                  </a:lnTo>
                  <a:lnTo>
                    <a:pt x="68" y="112"/>
                  </a:lnTo>
                  <a:lnTo>
                    <a:pt x="70" y="102"/>
                  </a:lnTo>
                  <a:lnTo>
                    <a:pt x="70" y="102"/>
                  </a:lnTo>
                  <a:lnTo>
                    <a:pt x="72" y="94"/>
                  </a:lnTo>
                  <a:lnTo>
                    <a:pt x="76" y="84"/>
                  </a:lnTo>
                  <a:lnTo>
                    <a:pt x="76" y="84"/>
                  </a:lnTo>
                  <a:lnTo>
                    <a:pt x="80" y="80"/>
                  </a:lnTo>
                  <a:lnTo>
                    <a:pt x="84" y="78"/>
                  </a:lnTo>
                  <a:lnTo>
                    <a:pt x="90" y="78"/>
                  </a:lnTo>
                  <a:lnTo>
                    <a:pt x="94" y="76"/>
                  </a:lnTo>
                  <a:lnTo>
                    <a:pt x="94" y="76"/>
                  </a:lnTo>
                  <a:lnTo>
                    <a:pt x="98" y="72"/>
                  </a:lnTo>
                  <a:lnTo>
                    <a:pt x="98" y="68"/>
                  </a:lnTo>
                  <a:lnTo>
                    <a:pt x="98" y="64"/>
                  </a:lnTo>
                  <a:lnTo>
                    <a:pt x="100" y="58"/>
                  </a:lnTo>
                  <a:lnTo>
                    <a:pt x="100" y="58"/>
                  </a:lnTo>
                  <a:lnTo>
                    <a:pt x="104" y="54"/>
                  </a:lnTo>
                  <a:lnTo>
                    <a:pt x="108" y="50"/>
                  </a:lnTo>
                  <a:lnTo>
                    <a:pt x="114" y="48"/>
                  </a:lnTo>
                  <a:lnTo>
                    <a:pt x="118" y="44"/>
                  </a:lnTo>
                  <a:lnTo>
                    <a:pt x="118" y="44"/>
                  </a:lnTo>
                  <a:lnTo>
                    <a:pt x="122" y="34"/>
                  </a:lnTo>
                  <a:lnTo>
                    <a:pt x="124" y="28"/>
                  </a:lnTo>
                  <a:lnTo>
                    <a:pt x="124" y="22"/>
                  </a:lnTo>
                  <a:lnTo>
                    <a:pt x="124" y="22"/>
                  </a:lnTo>
                  <a:lnTo>
                    <a:pt x="120" y="18"/>
                  </a:lnTo>
                  <a:lnTo>
                    <a:pt x="116" y="18"/>
                  </a:lnTo>
                  <a:lnTo>
                    <a:pt x="112" y="18"/>
                  </a:lnTo>
                  <a:lnTo>
                    <a:pt x="108" y="16"/>
                  </a:lnTo>
                  <a:lnTo>
                    <a:pt x="108" y="16"/>
                  </a:lnTo>
                  <a:lnTo>
                    <a:pt x="108" y="10"/>
                  </a:lnTo>
                  <a:lnTo>
                    <a:pt x="108" y="6"/>
                  </a:lnTo>
                  <a:lnTo>
                    <a:pt x="108" y="2"/>
                  </a:lnTo>
                  <a:lnTo>
                    <a:pt x="106" y="0"/>
                  </a:lnTo>
                  <a:lnTo>
                    <a:pt x="102"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645" name="Freeform 149"/>
            <p:cNvSpPr>
              <a:spLocks/>
            </p:cNvSpPr>
            <p:nvPr/>
          </p:nvSpPr>
          <p:spPr bwMode="auto">
            <a:xfrm>
              <a:off x="2974" y="3232"/>
              <a:ext cx="124" cy="138"/>
            </a:xfrm>
            <a:custGeom>
              <a:avLst/>
              <a:gdLst>
                <a:gd name="T0" fmla="*/ 102 w 124"/>
                <a:gd name="T1" fmla="*/ 0 h 138"/>
                <a:gd name="T2" fmla="*/ 100 w 124"/>
                <a:gd name="T3" fmla="*/ 0 h 138"/>
                <a:gd name="T4" fmla="*/ 92 w 124"/>
                <a:gd name="T5" fmla="*/ 4 h 138"/>
                <a:gd name="T6" fmla="*/ 88 w 124"/>
                <a:gd name="T7" fmla="*/ 12 h 138"/>
                <a:gd name="T8" fmla="*/ 66 w 124"/>
                <a:gd name="T9" fmla="*/ 48 h 138"/>
                <a:gd name="T10" fmla="*/ 58 w 124"/>
                <a:gd name="T11" fmla="*/ 54 h 138"/>
                <a:gd name="T12" fmla="*/ 50 w 124"/>
                <a:gd name="T13" fmla="*/ 58 h 138"/>
                <a:gd name="T14" fmla="*/ 34 w 124"/>
                <a:gd name="T15" fmla="*/ 74 h 138"/>
                <a:gd name="T16" fmla="*/ 26 w 124"/>
                <a:gd name="T17" fmla="*/ 80 h 138"/>
                <a:gd name="T18" fmla="*/ 10 w 124"/>
                <a:gd name="T19" fmla="*/ 92 h 138"/>
                <a:gd name="T20" fmla="*/ 4 w 124"/>
                <a:gd name="T21" fmla="*/ 98 h 138"/>
                <a:gd name="T22" fmla="*/ 0 w 124"/>
                <a:gd name="T23" fmla="*/ 110 h 138"/>
                <a:gd name="T24" fmla="*/ 8 w 124"/>
                <a:gd name="T25" fmla="*/ 114 h 138"/>
                <a:gd name="T26" fmla="*/ 24 w 124"/>
                <a:gd name="T27" fmla="*/ 118 h 138"/>
                <a:gd name="T28" fmla="*/ 28 w 124"/>
                <a:gd name="T29" fmla="*/ 122 h 138"/>
                <a:gd name="T30" fmla="*/ 28 w 124"/>
                <a:gd name="T31" fmla="*/ 130 h 138"/>
                <a:gd name="T32" fmla="*/ 32 w 124"/>
                <a:gd name="T33" fmla="*/ 136 h 138"/>
                <a:gd name="T34" fmla="*/ 36 w 124"/>
                <a:gd name="T35" fmla="*/ 138 h 138"/>
                <a:gd name="T36" fmla="*/ 40 w 124"/>
                <a:gd name="T37" fmla="*/ 136 h 138"/>
                <a:gd name="T38" fmla="*/ 44 w 124"/>
                <a:gd name="T39" fmla="*/ 132 h 138"/>
                <a:gd name="T40" fmla="*/ 54 w 124"/>
                <a:gd name="T41" fmla="*/ 126 h 138"/>
                <a:gd name="T42" fmla="*/ 64 w 124"/>
                <a:gd name="T43" fmla="*/ 120 h 138"/>
                <a:gd name="T44" fmla="*/ 66 w 124"/>
                <a:gd name="T45" fmla="*/ 116 h 138"/>
                <a:gd name="T46" fmla="*/ 70 w 124"/>
                <a:gd name="T47" fmla="*/ 102 h 138"/>
                <a:gd name="T48" fmla="*/ 72 w 124"/>
                <a:gd name="T49" fmla="*/ 94 h 138"/>
                <a:gd name="T50" fmla="*/ 76 w 124"/>
                <a:gd name="T51" fmla="*/ 84 h 138"/>
                <a:gd name="T52" fmla="*/ 84 w 124"/>
                <a:gd name="T53" fmla="*/ 78 h 138"/>
                <a:gd name="T54" fmla="*/ 94 w 124"/>
                <a:gd name="T55" fmla="*/ 76 h 138"/>
                <a:gd name="T56" fmla="*/ 98 w 124"/>
                <a:gd name="T57" fmla="*/ 72 h 138"/>
                <a:gd name="T58" fmla="*/ 98 w 124"/>
                <a:gd name="T59" fmla="*/ 64 h 138"/>
                <a:gd name="T60" fmla="*/ 100 w 124"/>
                <a:gd name="T61" fmla="*/ 58 h 138"/>
                <a:gd name="T62" fmla="*/ 108 w 124"/>
                <a:gd name="T63" fmla="*/ 50 h 138"/>
                <a:gd name="T64" fmla="*/ 118 w 124"/>
                <a:gd name="T65" fmla="*/ 44 h 138"/>
                <a:gd name="T66" fmla="*/ 122 w 124"/>
                <a:gd name="T67" fmla="*/ 34 h 138"/>
                <a:gd name="T68" fmla="*/ 124 w 124"/>
                <a:gd name="T69" fmla="*/ 22 h 138"/>
                <a:gd name="T70" fmla="*/ 120 w 124"/>
                <a:gd name="T71" fmla="*/ 18 h 138"/>
                <a:gd name="T72" fmla="*/ 112 w 124"/>
                <a:gd name="T73" fmla="*/ 18 h 138"/>
                <a:gd name="T74" fmla="*/ 108 w 124"/>
                <a:gd name="T75" fmla="*/ 16 h 138"/>
                <a:gd name="T76" fmla="*/ 108 w 124"/>
                <a:gd name="T77" fmla="*/ 6 h 138"/>
                <a:gd name="T78" fmla="*/ 106 w 124"/>
                <a:gd name="T79"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4" h="138">
                  <a:moveTo>
                    <a:pt x="102" y="0"/>
                  </a:moveTo>
                  <a:lnTo>
                    <a:pt x="102" y="0"/>
                  </a:lnTo>
                  <a:lnTo>
                    <a:pt x="100" y="0"/>
                  </a:lnTo>
                  <a:lnTo>
                    <a:pt x="100" y="0"/>
                  </a:lnTo>
                  <a:lnTo>
                    <a:pt x="96" y="2"/>
                  </a:lnTo>
                  <a:lnTo>
                    <a:pt x="92" y="4"/>
                  </a:lnTo>
                  <a:lnTo>
                    <a:pt x="88" y="12"/>
                  </a:lnTo>
                  <a:lnTo>
                    <a:pt x="88" y="12"/>
                  </a:lnTo>
                  <a:lnTo>
                    <a:pt x="80" y="30"/>
                  </a:lnTo>
                  <a:lnTo>
                    <a:pt x="66" y="48"/>
                  </a:lnTo>
                  <a:lnTo>
                    <a:pt x="66" y="48"/>
                  </a:lnTo>
                  <a:lnTo>
                    <a:pt x="58" y="54"/>
                  </a:lnTo>
                  <a:lnTo>
                    <a:pt x="50" y="58"/>
                  </a:lnTo>
                  <a:lnTo>
                    <a:pt x="50" y="58"/>
                  </a:lnTo>
                  <a:lnTo>
                    <a:pt x="42" y="66"/>
                  </a:lnTo>
                  <a:lnTo>
                    <a:pt x="34" y="74"/>
                  </a:lnTo>
                  <a:lnTo>
                    <a:pt x="34" y="74"/>
                  </a:lnTo>
                  <a:lnTo>
                    <a:pt x="26" y="80"/>
                  </a:lnTo>
                  <a:lnTo>
                    <a:pt x="18" y="86"/>
                  </a:lnTo>
                  <a:lnTo>
                    <a:pt x="10" y="92"/>
                  </a:lnTo>
                  <a:lnTo>
                    <a:pt x="4" y="98"/>
                  </a:lnTo>
                  <a:lnTo>
                    <a:pt x="4" y="98"/>
                  </a:lnTo>
                  <a:lnTo>
                    <a:pt x="0" y="104"/>
                  </a:lnTo>
                  <a:lnTo>
                    <a:pt x="0" y="110"/>
                  </a:lnTo>
                  <a:lnTo>
                    <a:pt x="4" y="112"/>
                  </a:lnTo>
                  <a:lnTo>
                    <a:pt x="8" y="114"/>
                  </a:lnTo>
                  <a:lnTo>
                    <a:pt x="20" y="116"/>
                  </a:lnTo>
                  <a:lnTo>
                    <a:pt x="24" y="118"/>
                  </a:lnTo>
                  <a:lnTo>
                    <a:pt x="28" y="122"/>
                  </a:lnTo>
                  <a:lnTo>
                    <a:pt x="28" y="122"/>
                  </a:lnTo>
                  <a:lnTo>
                    <a:pt x="28" y="126"/>
                  </a:lnTo>
                  <a:lnTo>
                    <a:pt x="28" y="130"/>
                  </a:lnTo>
                  <a:lnTo>
                    <a:pt x="30" y="134"/>
                  </a:lnTo>
                  <a:lnTo>
                    <a:pt x="32" y="136"/>
                  </a:lnTo>
                  <a:lnTo>
                    <a:pt x="32" y="136"/>
                  </a:lnTo>
                  <a:lnTo>
                    <a:pt x="36" y="138"/>
                  </a:lnTo>
                  <a:lnTo>
                    <a:pt x="36" y="138"/>
                  </a:lnTo>
                  <a:lnTo>
                    <a:pt x="40" y="136"/>
                  </a:lnTo>
                  <a:lnTo>
                    <a:pt x="44" y="132"/>
                  </a:lnTo>
                  <a:lnTo>
                    <a:pt x="44" y="132"/>
                  </a:lnTo>
                  <a:lnTo>
                    <a:pt x="50" y="128"/>
                  </a:lnTo>
                  <a:lnTo>
                    <a:pt x="54" y="126"/>
                  </a:lnTo>
                  <a:lnTo>
                    <a:pt x="60" y="124"/>
                  </a:lnTo>
                  <a:lnTo>
                    <a:pt x="64" y="120"/>
                  </a:lnTo>
                  <a:lnTo>
                    <a:pt x="64" y="120"/>
                  </a:lnTo>
                  <a:lnTo>
                    <a:pt x="66" y="116"/>
                  </a:lnTo>
                  <a:lnTo>
                    <a:pt x="68" y="112"/>
                  </a:lnTo>
                  <a:lnTo>
                    <a:pt x="70" y="102"/>
                  </a:lnTo>
                  <a:lnTo>
                    <a:pt x="70" y="102"/>
                  </a:lnTo>
                  <a:lnTo>
                    <a:pt x="72" y="94"/>
                  </a:lnTo>
                  <a:lnTo>
                    <a:pt x="76" y="84"/>
                  </a:lnTo>
                  <a:lnTo>
                    <a:pt x="76" y="84"/>
                  </a:lnTo>
                  <a:lnTo>
                    <a:pt x="80" y="80"/>
                  </a:lnTo>
                  <a:lnTo>
                    <a:pt x="84" y="78"/>
                  </a:lnTo>
                  <a:lnTo>
                    <a:pt x="90" y="78"/>
                  </a:lnTo>
                  <a:lnTo>
                    <a:pt x="94" y="76"/>
                  </a:lnTo>
                  <a:lnTo>
                    <a:pt x="94" y="76"/>
                  </a:lnTo>
                  <a:lnTo>
                    <a:pt x="98" y="72"/>
                  </a:lnTo>
                  <a:lnTo>
                    <a:pt x="98" y="68"/>
                  </a:lnTo>
                  <a:lnTo>
                    <a:pt x="98" y="64"/>
                  </a:lnTo>
                  <a:lnTo>
                    <a:pt x="100" y="58"/>
                  </a:lnTo>
                  <a:lnTo>
                    <a:pt x="100" y="58"/>
                  </a:lnTo>
                  <a:lnTo>
                    <a:pt x="104" y="54"/>
                  </a:lnTo>
                  <a:lnTo>
                    <a:pt x="108" y="50"/>
                  </a:lnTo>
                  <a:lnTo>
                    <a:pt x="114" y="48"/>
                  </a:lnTo>
                  <a:lnTo>
                    <a:pt x="118" y="44"/>
                  </a:lnTo>
                  <a:lnTo>
                    <a:pt x="118" y="44"/>
                  </a:lnTo>
                  <a:lnTo>
                    <a:pt x="122" y="34"/>
                  </a:lnTo>
                  <a:lnTo>
                    <a:pt x="124" y="28"/>
                  </a:lnTo>
                  <a:lnTo>
                    <a:pt x="124" y="22"/>
                  </a:lnTo>
                  <a:lnTo>
                    <a:pt x="124" y="22"/>
                  </a:lnTo>
                  <a:lnTo>
                    <a:pt x="120" y="18"/>
                  </a:lnTo>
                  <a:lnTo>
                    <a:pt x="116" y="18"/>
                  </a:lnTo>
                  <a:lnTo>
                    <a:pt x="112" y="18"/>
                  </a:lnTo>
                  <a:lnTo>
                    <a:pt x="108" y="16"/>
                  </a:lnTo>
                  <a:lnTo>
                    <a:pt x="108" y="16"/>
                  </a:lnTo>
                  <a:lnTo>
                    <a:pt x="108" y="10"/>
                  </a:lnTo>
                  <a:lnTo>
                    <a:pt x="108" y="6"/>
                  </a:lnTo>
                  <a:lnTo>
                    <a:pt x="108" y="2"/>
                  </a:lnTo>
                  <a:lnTo>
                    <a:pt x="106" y="0"/>
                  </a:lnTo>
                  <a:lnTo>
                    <a:pt x="10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646" name="Freeform 150"/>
            <p:cNvSpPr>
              <a:spLocks/>
            </p:cNvSpPr>
            <p:nvPr/>
          </p:nvSpPr>
          <p:spPr bwMode="auto">
            <a:xfrm>
              <a:off x="1748" y="992"/>
              <a:ext cx="52" cy="20"/>
            </a:xfrm>
            <a:custGeom>
              <a:avLst/>
              <a:gdLst>
                <a:gd name="T0" fmla="*/ 24 w 52"/>
                <a:gd name="T1" fmla="*/ 0 h 20"/>
                <a:gd name="T2" fmla="*/ 24 w 52"/>
                <a:gd name="T3" fmla="*/ 0 h 20"/>
                <a:gd name="T4" fmla="*/ 22 w 52"/>
                <a:gd name="T5" fmla="*/ 0 h 20"/>
                <a:gd name="T6" fmla="*/ 22 w 52"/>
                <a:gd name="T7" fmla="*/ 0 h 20"/>
                <a:gd name="T8" fmla="*/ 10 w 52"/>
                <a:gd name="T9" fmla="*/ 4 h 20"/>
                <a:gd name="T10" fmla="*/ 2 w 52"/>
                <a:gd name="T11" fmla="*/ 10 h 20"/>
                <a:gd name="T12" fmla="*/ 0 w 52"/>
                <a:gd name="T13" fmla="*/ 12 h 20"/>
                <a:gd name="T14" fmla="*/ 0 w 52"/>
                <a:gd name="T15" fmla="*/ 16 h 20"/>
                <a:gd name="T16" fmla="*/ 2 w 52"/>
                <a:gd name="T17" fmla="*/ 18 h 20"/>
                <a:gd name="T18" fmla="*/ 8 w 52"/>
                <a:gd name="T19" fmla="*/ 20 h 20"/>
                <a:gd name="T20" fmla="*/ 8 w 52"/>
                <a:gd name="T21" fmla="*/ 20 h 20"/>
                <a:gd name="T22" fmla="*/ 26 w 52"/>
                <a:gd name="T23" fmla="*/ 20 h 20"/>
                <a:gd name="T24" fmla="*/ 26 w 52"/>
                <a:gd name="T25" fmla="*/ 20 h 20"/>
                <a:gd name="T26" fmla="*/ 36 w 52"/>
                <a:gd name="T27" fmla="*/ 20 h 20"/>
                <a:gd name="T28" fmla="*/ 46 w 52"/>
                <a:gd name="T29" fmla="*/ 20 h 20"/>
                <a:gd name="T30" fmla="*/ 52 w 52"/>
                <a:gd name="T31" fmla="*/ 18 h 20"/>
                <a:gd name="T32" fmla="*/ 52 w 52"/>
                <a:gd name="T33" fmla="*/ 16 h 20"/>
                <a:gd name="T34" fmla="*/ 52 w 52"/>
                <a:gd name="T35" fmla="*/ 12 h 20"/>
                <a:gd name="T36" fmla="*/ 52 w 52"/>
                <a:gd name="T37" fmla="*/ 12 h 20"/>
                <a:gd name="T38" fmla="*/ 50 w 52"/>
                <a:gd name="T39" fmla="*/ 10 h 20"/>
                <a:gd name="T40" fmla="*/ 46 w 52"/>
                <a:gd name="T41" fmla="*/ 10 h 20"/>
                <a:gd name="T42" fmla="*/ 46 w 52"/>
                <a:gd name="T43" fmla="*/ 10 h 20"/>
                <a:gd name="T44" fmla="*/ 44 w 52"/>
                <a:gd name="T45" fmla="*/ 10 h 20"/>
                <a:gd name="T46" fmla="*/ 44 w 52"/>
                <a:gd name="T47" fmla="*/ 10 h 20"/>
                <a:gd name="T48" fmla="*/ 42 w 52"/>
                <a:gd name="T49" fmla="*/ 10 h 20"/>
                <a:gd name="T50" fmla="*/ 42 w 52"/>
                <a:gd name="T51" fmla="*/ 10 h 20"/>
                <a:gd name="T52" fmla="*/ 38 w 52"/>
                <a:gd name="T53" fmla="*/ 10 h 20"/>
                <a:gd name="T54" fmla="*/ 38 w 52"/>
                <a:gd name="T55" fmla="*/ 10 h 20"/>
                <a:gd name="T56" fmla="*/ 34 w 52"/>
                <a:gd name="T57" fmla="*/ 6 h 20"/>
                <a:gd name="T58" fmla="*/ 32 w 52"/>
                <a:gd name="T59" fmla="*/ 2 h 20"/>
                <a:gd name="T60" fmla="*/ 28 w 52"/>
                <a:gd name="T61" fmla="*/ 0 h 20"/>
                <a:gd name="T62" fmla="*/ 28 w 52"/>
                <a:gd name="T63" fmla="*/ 0 h 20"/>
                <a:gd name="T64" fmla="*/ 24 w 52"/>
                <a:gd name="T65"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2" h="20">
                  <a:moveTo>
                    <a:pt x="24" y="0"/>
                  </a:moveTo>
                  <a:lnTo>
                    <a:pt x="24" y="0"/>
                  </a:lnTo>
                  <a:lnTo>
                    <a:pt x="22" y="0"/>
                  </a:lnTo>
                  <a:lnTo>
                    <a:pt x="22" y="0"/>
                  </a:lnTo>
                  <a:lnTo>
                    <a:pt x="10" y="4"/>
                  </a:lnTo>
                  <a:lnTo>
                    <a:pt x="2" y="10"/>
                  </a:lnTo>
                  <a:lnTo>
                    <a:pt x="0" y="12"/>
                  </a:lnTo>
                  <a:lnTo>
                    <a:pt x="0" y="16"/>
                  </a:lnTo>
                  <a:lnTo>
                    <a:pt x="2" y="18"/>
                  </a:lnTo>
                  <a:lnTo>
                    <a:pt x="8" y="20"/>
                  </a:lnTo>
                  <a:lnTo>
                    <a:pt x="8" y="20"/>
                  </a:lnTo>
                  <a:lnTo>
                    <a:pt x="26" y="20"/>
                  </a:lnTo>
                  <a:lnTo>
                    <a:pt x="26" y="20"/>
                  </a:lnTo>
                  <a:lnTo>
                    <a:pt x="36" y="20"/>
                  </a:lnTo>
                  <a:lnTo>
                    <a:pt x="46" y="20"/>
                  </a:lnTo>
                  <a:lnTo>
                    <a:pt x="52" y="18"/>
                  </a:lnTo>
                  <a:lnTo>
                    <a:pt x="52" y="16"/>
                  </a:lnTo>
                  <a:lnTo>
                    <a:pt x="52" y="12"/>
                  </a:lnTo>
                  <a:lnTo>
                    <a:pt x="52" y="12"/>
                  </a:lnTo>
                  <a:lnTo>
                    <a:pt x="50" y="10"/>
                  </a:lnTo>
                  <a:lnTo>
                    <a:pt x="46" y="10"/>
                  </a:lnTo>
                  <a:lnTo>
                    <a:pt x="46" y="10"/>
                  </a:lnTo>
                  <a:lnTo>
                    <a:pt x="44" y="10"/>
                  </a:lnTo>
                  <a:lnTo>
                    <a:pt x="44" y="10"/>
                  </a:lnTo>
                  <a:lnTo>
                    <a:pt x="42" y="10"/>
                  </a:lnTo>
                  <a:lnTo>
                    <a:pt x="42" y="10"/>
                  </a:lnTo>
                  <a:lnTo>
                    <a:pt x="38" y="10"/>
                  </a:lnTo>
                  <a:lnTo>
                    <a:pt x="38" y="10"/>
                  </a:lnTo>
                  <a:lnTo>
                    <a:pt x="34" y="6"/>
                  </a:lnTo>
                  <a:lnTo>
                    <a:pt x="32" y="2"/>
                  </a:lnTo>
                  <a:lnTo>
                    <a:pt x="28" y="0"/>
                  </a:lnTo>
                  <a:lnTo>
                    <a:pt x="28" y="0"/>
                  </a:lnTo>
                  <a:lnTo>
                    <a:pt x="24"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647" name="Freeform 151"/>
            <p:cNvSpPr>
              <a:spLocks/>
            </p:cNvSpPr>
            <p:nvPr/>
          </p:nvSpPr>
          <p:spPr bwMode="auto">
            <a:xfrm>
              <a:off x="1748" y="992"/>
              <a:ext cx="52" cy="20"/>
            </a:xfrm>
            <a:custGeom>
              <a:avLst/>
              <a:gdLst>
                <a:gd name="T0" fmla="*/ 24 w 52"/>
                <a:gd name="T1" fmla="*/ 0 h 20"/>
                <a:gd name="T2" fmla="*/ 24 w 52"/>
                <a:gd name="T3" fmla="*/ 0 h 20"/>
                <a:gd name="T4" fmla="*/ 22 w 52"/>
                <a:gd name="T5" fmla="*/ 0 h 20"/>
                <a:gd name="T6" fmla="*/ 22 w 52"/>
                <a:gd name="T7" fmla="*/ 0 h 20"/>
                <a:gd name="T8" fmla="*/ 10 w 52"/>
                <a:gd name="T9" fmla="*/ 4 h 20"/>
                <a:gd name="T10" fmla="*/ 2 w 52"/>
                <a:gd name="T11" fmla="*/ 10 h 20"/>
                <a:gd name="T12" fmla="*/ 0 w 52"/>
                <a:gd name="T13" fmla="*/ 12 h 20"/>
                <a:gd name="T14" fmla="*/ 0 w 52"/>
                <a:gd name="T15" fmla="*/ 16 h 20"/>
                <a:gd name="T16" fmla="*/ 2 w 52"/>
                <a:gd name="T17" fmla="*/ 18 h 20"/>
                <a:gd name="T18" fmla="*/ 8 w 52"/>
                <a:gd name="T19" fmla="*/ 20 h 20"/>
                <a:gd name="T20" fmla="*/ 8 w 52"/>
                <a:gd name="T21" fmla="*/ 20 h 20"/>
                <a:gd name="T22" fmla="*/ 26 w 52"/>
                <a:gd name="T23" fmla="*/ 20 h 20"/>
                <a:gd name="T24" fmla="*/ 26 w 52"/>
                <a:gd name="T25" fmla="*/ 20 h 20"/>
                <a:gd name="T26" fmla="*/ 36 w 52"/>
                <a:gd name="T27" fmla="*/ 20 h 20"/>
                <a:gd name="T28" fmla="*/ 46 w 52"/>
                <a:gd name="T29" fmla="*/ 20 h 20"/>
                <a:gd name="T30" fmla="*/ 52 w 52"/>
                <a:gd name="T31" fmla="*/ 18 h 20"/>
                <a:gd name="T32" fmla="*/ 52 w 52"/>
                <a:gd name="T33" fmla="*/ 16 h 20"/>
                <a:gd name="T34" fmla="*/ 52 w 52"/>
                <a:gd name="T35" fmla="*/ 12 h 20"/>
                <a:gd name="T36" fmla="*/ 52 w 52"/>
                <a:gd name="T37" fmla="*/ 12 h 20"/>
                <a:gd name="T38" fmla="*/ 50 w 52"/>
                <a:gd name="T39" fmla="*/ 10 h 20"/>
                <a:gd name="T40" fmla="*/ 46 w 52"/>
                <a:gd name="T41" fmla="*/ 10 h 20"/>
                <a:gd name="T42" fmla="*/ 46 w 52"/>
                <a:gd name="T43" fmla="*/ 10 h 20"/>
                <a:gd name="T44" fmla="*/ 44 w 52"/>
                <a:gd name="T45" fmla="*/ 10 h 20"/>
                <a:gd name="T46" fmla="*/ 44 w 52"/>
                <a:gd name="T47" fmla="*/ 10 h 20"/>
                <a:gd name="T48" fmla="*/ 42 w 52"/>
                <a:gd name="T49" fmla="*/ 10 h 20"/>
                <a:gd name="T50" fmla="*/ 42 w 52"/>
                <a:gd name="T51" fmla="*/ 10 h 20"/>
                <a:gd name="T52" fmla="*/ 38 w 52"/>
                <a:gd name="T53" fmla="*/ 10 h 20"/>
                <a:gd name="T54" fmla="*/ 38 w 52"/>
                <a:gd name="T55" fmla="*/ 10 h 20"/>
                <a:gd name="T56" fmla="*/ 34 w 52"/>
                <a:gd name="T57" fmla="*/ 6 h 20"/>
                <a:gd name="T58" fmla="*/ 32 w 52"/>
                <a:gd name="T59" fmla="*/ 2 h 20"/>
                <a:gd name="T60" fmla="*/ 28 w 52"/>
                <a:gd name="T61" fmla="*/ 0 h 20"/>
                <a:gd name="T62" fmla="*/ 28 w 52"/>
                <a:gd name="T63" fmla="*/ 0 h 20"/>
                <a:gd name="T64" fmla="*/ 24 w 52"/>
                <a:gd name="T65"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2" h="20">
                  <a:moveTo>
                    <a:pt x="24" y="0"/>
                  </a:moveTo>
                  <a:lnTo>
                    <a:pt x="24" y="0"/>
                  </a:lnTo>
                  <a:lnTo>
                    <a:pt x="22" y="0"/>
                  </a:lnTo>
                  <a:lnTo>
                    <a:pt x="22" y="0"/>
                  </a:lnTo>
                  <a:lnTo>
                    <a:pt x="10" y="4"/>
                  </a:lnTo>
                  <a:lnTo>
                    <a:pt x="2" y="10"/>
                  </a:lnTo>
                  <a:lnTo>
                    <a:pt x="0" y="12"/>
                  </a:lnTo>
                  <a:lnTo>
                    <a:pt x="0" y="16"/>
                  </a:lnTo>
                  <a:lnTo>
                    <a:pt x="2" y="18"/>
                  </a:lnTo>
                  <a:lnTo>
                    <a:pt x="8" y="20"/>
                  </a:lnTo>
                  <a:lnTo>
                    <a:pt x="8" y="20"/>
                  </a:lnTo>
                  <a:lnTo>
                    <a:pt x="26" y="20"/>
                  </a:lnTo>
                  <a:lnTo>
                    <a:pt x="26" y="20"/>
                  </a:lnTo>
                  <a:lnTo>
                    <a:pt x="36" y="20"/>
                  </a:lnTo>
                  <a:lnTo>
                    <a:pt x="46" y="20"/>
                  </a:lnTo>
                  <a:lnTo>
                    <a:pt x="52" y="18"/>
                  </a:lnTo>
                  <a:lnTo>
                    <a:pt x="52" y="16"/>
                  </a:lnTo>
                  <a:lnTo>
                    <a:pt x="52" y="12"/>
                  </a:lnTo>
                  <a:lnTo>
                    <a:pt x="52" y="12"/>
                  </a:lnTo>
                  <a:lnTo>
                    <a:pt x="50" y="10"/>
                  </a:lnTo>
                  <a:lnTo>
                    <a:pt x="46" y="10"/>
                  </a:lnTo>
                  <a:lnTo>
                    <a:pt x="46" y="10"/>
                  </a:lnTo>
                  <a:lnTo>
                    <a:pt x="44" y="10"/>
                  </a:lnTo>
                  <a:lnTo>
                    <a:pt x="44" y="10"/>
                  </a:lnTo>
                  <a:lnTo>
                    <a:pt x="42" y="10"/>
                  </a:lnTo>
                  <a:lnTo>
                    <a:pt x="42" y="10"/>
                  </a:lnTo>
                  <a:lnTo>
                    <a:pt x="38" y="10"/>
                  </a:lnTo>
                  <a:lnTo>
                    <a:pt x="38" y="10"/>
                  </a:lnTo>
                  <a:lnTo>
                    <a:pt x="34" y="6"/>
                  </a:lnTo>
                  <a:lnTo>
                    <a:pt x="32" y="2"/>
                  </a:lnTo>
                  <a:lnTo>
                    <a:pt x="28" y="0"/>
                  </a:lnTo>
                  <a:lnTo>
                    <a:pt x="28" y="0"/>
                  </a:lnTo>
                  <a:lnTo>
                    <a:pt x="2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648" name="Freeform 152"/>
            <p:cNvSpPr>
              <a:spLocks/>
            </p:cNvSpPr>
            <p:nvPr/>
          </p:nvSpPr>
          <p:spPr bwMode="auto">
            <a:xfrm>
              <a:off x="1806" y="956"/>
              <a:ext cx="98" cy="44"/>
            </a:xfrm>
            <a:custGeom>
              <a:avLst/>
              <a:gdLst>
                <a:gd name="T0" fmla="*/ 90 w 98"/>
                <a:gd name="T1" fmla="*/ 0 h 44"/>
                <a:gd name="T2" fmla="*/ 90 w 98"/>
                <a:gd name="T3" fmla="*/ 0 h 44"/>
                <a:gd name="T4" fmla="*/ 78 w 98"/>
                <a:gd name="T5" fmla="*/ 4 h 44"/>
                <a:gd name="T6" fmla="*/ 68 w 98"/>
                <a:gd name="T7" fmla="*/ 8 h 44"/>
                <a:gd name="T8" fmla="*/ 68 w 98"/>
                <a:gd name="T9" fmla="*/ 8 h 44"/>
                <a:gd name="T10" fmla="*/ 64 w 98"/>
                <a:gd name="T11" fmla="*/ 14 h 44"/>
                <a:gd name="T12" fmla="*/ 60 w 98"/>
                <a:gd name="T13" fmla="*/ 16 h 44"/>
                <a:gd name="T14" fmla="*/ 56 w 98"/>
                <a:gd name="T15" fmla="*/ 16 h 44"/>
                <a:gd name="T16" fmla="*/ 56 w 98"/>
                <a:gd name="T17" fmla="*/ 16 h 44"/>
                <a:gd name="T18" fmla="*/ 48 w 98"/>
                <a:gd name="T19" fmla="*/ 16 h 44"/>
                <a:gd name="T20" fmla="*/ 48 w 98"/>
                <a:gd name="T21" fmla="*/ 16 h 44"/>
                <a:gd name="T22" fmla="*/ 46 w 98"/>
                <a:gd name="T23" fmla="*/ 16 h 44"/>
                <a:gd name="T24" fmla="*/ 46 w 98"/>
                <a:gd name="T25" fmla="*/ 16 h 44"/>
                <a:gd name="T26" fmla="*/ 44 w 98"/>
                <a:gd name="T27" fmla="*/ 16 h 44"/>
                <a:gd name="T28" fmla="*/ 44 w 98"/>
                <a:gd name="T29" fmla="*/ 16 h 44"/>
                <a:gd name="T30" fmla="*/ 32 w 98"/>
                <a:gd name="T31" fmla="*/ 18 h 44"/>
                <a:gd name="T32" fmla="*/ 32 w 98"/>
                <a:gd name="T33" fmla="*/ 18 h 44"/>
                <a:gd name="T34" fmla="*/ 26 w 98"/>
                <a:gd name="T35" fmla="*/ 20 h 44"/>
                <a:gd name="T36" fmla="*/ 18 w 98"/>
                <a:gd name="T37" fmla="*/ 24 h 44"/>
                <a:gd name="T38" fmla="*/ 18 w 98"/>
                <a:gd name="T39" fmla="*/ 24 h 44"/>
                <a:gd name="T40" fmla="*/ 10 w 98"/>
                <a:gd name="T41" fmla="*/ 28 h 44"/>
                <a:gd name="T42" fmla="*/ 4 w 98"/>
                <a:gd name="T43" fmla="*/ 32 h 44"/>
                <a:gd name="T44" fmla="*/ 2 w 98"/>
                <a:gd name="T45" fmla="*/ 34 h 44"/>
                <a:gd name="T46" fmla="*/ 0 w 98"/>
                <a:gd name="T47" fmla="*/ 36 h 44"/>
                <a:gd name="T48" fmla="*/ 2 w 98"/>
                <a:gd name="T49" fmla="*/ 40 h 44"/>
                <a:gd name="T50" fmla="*/ 8 w 98"/>
                <a:gd name="T51" fmla="*/ 42 h 44"/>
                <a:gd name="T52" fmla="*/ 8 w 98"/>
                <a:gd name="T53" fmla="*/ 42 h 44"/>
                <a:gd name="T54" fmla="*/ 18 w 98"/>
                <a:gd name="T55" fmla="*/ 44 h 44"/>
                <a:gd name="T56" fmla="*/ 18 w 98"/>
                <a:gd name="T57" fmla="*/ 44 h 44"/>
                <a:gd name="T58" fmla="*/ 32 w 98"/>
                <a:gd name="T59" fmla="*/ 42 h 44"/>
                <a:gd name="T60" fmla="*/ 32 w 98"/>
                <a:gd name="T61" fmla="*/ 42 h 44"/>
                <a:gd name="T62" fmla="*/ 40 w 98"/>
                <a:gd name="T63" fmla="*/ 40 h 44"/>
                <a:gd name="T64" fmla="*/ 48 w 98"/>
                <a:gd name="T65" fmla="*/ 40 h 44"/>
                <a:gd name="T66" fmla="*/ 48 w 98"/>
                <a:gd name="T67" fmla="*/ 40 h 44"/>
                <a:gd name="T68" fmla="*/ 54 w 98"/>
                <a:gd name="T69" fmla="*/ 38 h 44"/>
                <a:gd name="T70" fmla="*/ 60 w 98"/>
                <a:gd name="T71" fmla="*/ 34 h 44"/>
                <a:gd name="T72" fmla="*/ 68 w 98"/>
                <a:gd name="T73" fmla="*/ 26 h 44"/>
                <a:gd name="T74" fmla="*/ 68 w 98"/>
                <a:gd name="T75" fmla="*/ 26 h 44"/>
                <a:gd name="T76" fmla="*/ 74 w 98"/>
                <a:gd name="T77" fmla="*/ 24 h 44"/>
                <a:gd name="T78" fmla="*/ 82 w 98"/>
                <a:gd name="T79" fmla="*/ 22 h 44"/>
                <a:gd name="T80" fmla="*/ 88 w 98"/>
                <a:gd name="T81" fmla="*/ 20 h 44"/>
                <a:gd name="T82" fmla="*/ 94 w 98"/>
                <a:gd name="T83" fmla="*/ 16 h 44"/>
                <a:gd name="T84" fmla="*/ 94 w 98"/>
                <a:gd name="T85" fmla="*/ 16 h 44"/>
                <a:gd name="T86" fmla="*/ 96 w 98"/>
                <a:gd name="T87" fmla="*/ 14 h 44"/>
                <a:gd name="T88" fmla="*/ 96 w 98"/>
                <a:gd name="T89" fmla="*/ 14 h 44"/>
                <a:gd name="T90" fmla="*/ 98 w 98"/>
                <a:gd name="T91" fmla="*/ 10 h 44"/>
                <a:gd name="T92" fmla="*/ 98 w 98"/>
                <a:gd name="T93" fmla="*/ 8 h 44"/>
                <a:gd name="T94" fmla="*/ 98 w 98"/>
                <a:gd name="T95" fmla="*/ 4 h 44"/>
                <a:gd name="T96" fmla="*/ 94 w 98"/>
                <a:gd name="T97" fmla="*/ 2 h 44"/>
                <a:gd name="T98" fmla="*/ 94 w 98"/>
                <a:gd name="T99" fmla="*/ 2 h 44"/>
                <a:gd name="T100" fmla="*/ 90 w 98"/>
                <a:gd name="T101"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8" h="44">
                  <a:moveTo>
                    <a:pt x="90" y="0"/>
                  </a:moveTo>
                  <a:lnTo>
                    <a:pt x="90" y="0"/>
                  </a:lnTo>
                  <a:lnTo>
                    <a:pt x="78" y="4"/>
                  </a:lnTo>
                  <a:lnTo>
                    <a:pt x="68" y="8"/>
                  </a:lnTo>
                  <a:lnTo>
                    <a:pt x="68" y="8"/>
                  </a:lnTo>
                  <a:lnTo>
                    <a:pt x="64" y="14"/>
                  </a:lnTo>
                  <a:lnTo>
                    <a:pt x="60" y="16"/>
                  </a:lnTo>
                  <a:lnTo>
                    <a:pt x="56" y="16"/>
                  </a:lnTo>
                  <a:lnTo>
                    <a:pt x="56" y="16"/>
                  </a:lnTo>
                  <a:lnTo>
                    <a:pt x="48" y="16"/>
                  </a:lnTo>
                  <a:lnTo>
                    <a:pt x="48" y="16"/>
                  </a:lnTo>
                  <a:lnTo>
                    <a:pt x="46" y="16"/>
                  </a:lnTo>
                  <a:lnTo>
                    <a:pt x="46" y="16"/>
                  </a:lnTo>
                  <a:lnTo>
                    <a:pt x="44" y="16"/>
                  </a:lnTo>
                  <a:lnTo>
                    <a:pt x="44" y="16"/>
                  </a:lnTo>
                  <a:lnTo>
                    <a:pt x="32" y="18"/>
                  </a:lnTo>
                  <a:lnTo>
                    <a:pt x="32" y="18"/>
                  </a:lnTo>
                  <a:lnTo>
                    <a:pt x="26" y="20"/>
                  </a:lnTo>
                  <a:lnTo>
                    <a:pt x="18" y="24"/>
                  </a:lnTo>
                  <a:lnTo>
                    <a:pt x="18" y="24"/>
                  </a:lnTo>
                  <a:lnTo>
                    <a:pt x="10" y="28"/>
                  </a:lnTo>
                  <a:lnTo>
                    <a:pt x="4" y="32"/>
                  </a:lnTo>
                  <a:lnTo>
                    <a:pt x="2" y="34"/>
                  </a:lnTo>
                  <a:lnTo>
                    <a:pt x="0" y="36"/>
                  </a:lnTo>
                  <a:lnTo>
                    <a:pt x="2" y="40"/>
                  </a:lnTo>
                  <a:lnTo>
                    <a:pt x="8" y="42"/>
                  </a:lnTo>
                  <a:lnTo>
                    <a:pt x="8" y="42"/>
                  </a:lnTo>
                  <a:lnTo>
                    <a:pt x="18" y="44"/>
                  </a:lnTo>
                  <a:lnTo>
                    <a:pt x="18" y="44"/>
                  </a:lnTo>
                  <a:lnTo>
                    <a:pt x="32" y="42"/>
                  </a:lnTo>
                  <a:lnTo>
                    <a:pt x="32" y="42"/>
                  </a:lnTo>
                  <a:lnTo>
                    <a:pt x="40" y="40"/>
                  </a:lnTo>
                  <a:lnTo>
                    <a:pt x="48" y="40"/>
                  </a:lnTo>
                  <a:lnTo>
                    <a:pt x="48" y="40"/>
                  </a:lnTo>
                  <a:lnTo>
                    <a:pt x="54" y="38"/>
                  </a:lnTo>
                  <a:lnTo>
                    <a:pt x="60" y="34"/>
                  </a:lnTo>
                  <a:lnTo>
                    <a:pt x="68" y="26"/>
                  </a:lnTo>
                  <a:lnTo>
                    <a:pt x="68" y="26"/>
                  </a:lnTo>
                  <a:lnTo>
                    <a:pt x="74" y="24"/>
                  </a:lnTo>
                  <a:lnTo>
                    <a:pt x="82" y="22"/>
                  </a:lnTo>
                  <a:lnTo>
                    <a:pt x="88" y="20"/>
                  </a:lnTo>
                  <a:lnTo>
                    <a:pt x="94" y="16"/>
                  </a:lnTo>
                  <a:lnTo>
                    <a:pt x="94" y="16"/>
                  </a:lnTo>
                  <a:lnTo>
                    <a:pt x="96" y="14"/>
                  </a:lnTo>
                  <a:lnTo>
                    <a:pt x="96" y="14"/>
                  </a:lnTo>
                  <a:lnTo>
                    <a:pt x="98" y="10"/>
                  </a:lnTo>
                  <a:lnTo>
                    <a:pt x="98" y="8"/>
                  </a:lnTo>
                  <a:lnTo>
                    <a:pt x="98" y="4"/>
                  </a:lnTo>
                  <a:lnTo>
                    <a:pt x="94" y="2"/>
                  </a:lnTo>
                  <a:lnTo>
                    <a:pt x="94" y="2"/>
                  </a:lnTo>
                  <a:lnTo>
                    <a:pt x="90"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649" name="Freeform 153"/>
            <p:cNvSpPr>
              <a:spLocks/>
            </p:cNvSpPr>
            <p:nvPr/>
          </p:nvSpPr>
          <p:spPr bwMode="auto">
            <a:xfrm>
              <a:off x="1806" y="956"/>
              <a:ext cx="98" cy="44"/>
            </a:xfrm>
            <a:custGeom>
              <a:avLst/>
              <a:gdLst>
                <a:gd name="T0" fmla="*/ 90 w 98"/>
                <a:gd name="T1" fmla="*/ 0 h 44"/>
                <a:gd name="T2" fmla="*/ 90 w 98"/>
                <a:gd name="T3" fmla="*/ 0 h 44"/>
                <a:gd name="T4" fmla="*/ 78 w 98"/>
                <a:gd name="T5" fmla="*/ 4 h 44"/>
                <a:gd name="T6" fmla="*/ 68 w 98"/>
                <a:gd name="T7" fmla="*/ 8 h 44"/>
                <a:gd name="T8" fmla="*/ 68 w 98"/>
                <a:gd name="T9" fmla="*/ 8 h 44"/>
                <a:gd name="T10" fmla="*/ 64 w 98"/>
                <a:gd name="T11" fmla="*/ 14 h 44"/>
                <a:gd name="T12" fmla="*/ 60 w 98"/>
                <a:gd name="T13" fmla="*/ 16 h 44"/>
                <a:gd name="T14" fmla="*/ 56 w 98"/>
                <a:gd name="T15" fmla="*/ 16 h 44"/>
                <a:gd name="T16" fmla="*/ 56 w 98"/>
                <a:gd name="T17" fmla="*/ 16 h 44"/>
                <a:gd name="T18" fmla="*/ 48 w 98"/>
                <a:gd name="T19" fmla="*/ 16 h 44"/>
                <a:gd name="T20" fmla="*/ 48 w 98"/>
                <a:gd name="T21" fmla="*/ 16 h 44"/>
                <a:gd name="T22" fmla="*/ 46 w 98"/>
                <a:gd name="T23" fmla="*/ 16 h 44"/>
                <a:gd name="T24" fmla="*/ 46 w 98"/>
                <a:gd name="T25" fmla="*/ 16 h 44"/>
                <a:gd name="T26" fmla="*/ 44 w 98"/>
                <a:gd name="T27" fmla="*/ 16 h 44"/>
                <a:gd name="T28" fmla="*/ 44 w 98"/>
                <a:gd name="T29" fmla="*/ 16 h 44"/>
                <a:gd name="T30" fmla="*/ 32 w 98"/>
                <a:gd name="T31" fmla="*/ 18 h 44"/>
                <a:gd name="T32" fmla="*/ 32 w 98"/>
                <a:gd name="T33" fmla="*/ 18 h 44"/>
                <a:gd name="T34" fmla="*/ 26 w 98"/>
                <a:gd name="T35" fmla="*/ 20 h 44"/>
                <a:gd name="T36" fmla="*/ 18 w 98"/>
                <a:gd name="T37" fmla="*/ 24 h 44"/>
                <a:gd name="T38" fmla="*/ 18 w 98"/>
                <a:gd name="T39" fmla="*/ 24 h 44"/>
                <a:gd name="T40" fmla="*/ 10 w 98"/>
                <a:gd name="T41" fmla="*/ 28 h 44"/>
                <a:gd name="T42" fmla="*/ 4 w 98"/>
                <a:gd name="T43" fmla="*/ 32 h 44"/>
                <a:gd name="T44" fmla="*/ 2 w 98"/>
                <a:gd name="T45" fmla="*/ 34 h 44"/>
                <a:gd name="T46" fmla="*/ 0 w 98"/>
                <a:gd name="T47" fmla="*/ 36 h 44"/>
                <a:gd name="T48" fmla="*/ 2 w 98"/>
                <a:gd name="T49" fmla="*/ 40 h 44"/>
                <a:gd name="T50" fmla="*/ 8 w 98"/>
                <a:gd name="T51" fmla="*/ 42 h 44"/>
                <a:gd name="T52" fmla="*/ 8 w 98"/>
                <a:gd name="T53" fmla="*/ 42 h 44"/>
                <a:gd name="T54" fmla="*/ 18 w 98"/>
                <a:gd name="T55" fmla="*/ 44 h 44"/>
                <a:gd name="T56" fmla="*/ 18 w 98"/>
                <a:gd name="T57" fmla="*/ 44 h 44"/>
                <a:gd name="T58" fmla="*/ 32 w 98"/>
                <a:gd name="T59" fmla="*/ 42 h 44"/>
                <a:gd name="T60" fmla="*/ 32 w 98"/>
                <a:gd name="T61" fmla="*/ 42 h 44"/>
                <a:gd name="T62" fmla="*/ 40 w 98"/>
                <a:gd name="T63" fmla="*/ 40 h 44"/>
                <a:gd name="T64" fmla="*/ 48 w 98"/>
                <a:gd name="T65" fmla="*/ 40 h 44"/>
                <a:gd name="T66" fmla="*/ 48 w 98"/>
                <a:gd name="T67" fmla="*/ 40 h 44"/>
                <a:gd name="T68" fmla="*/ 54 w 98"/>
                <a:gd name="T69" fmla="*/ 38 h 44"/>
                <a:gd name="T70" fmla="*/ 60 w 98"/>
                <a:gd name="T71" fmla="*/ 34 h 44"/>
                <a:gd name="T72" fmla="*/ 68 w 98"/>
                <a:gd name="T73" fmla="*/ 26 h 44"/>
                <a:gd name="T74" fmla="*/ 68 w 98"/>
                <a:gd name="T75" fmla="*/ 26 h 44"/>
                <a:gd name="T76" fmla="*/ 74 w 98"/>
                <a:gd name="T77" fmla="*/ 24 h 44"/>
                <a:gd name="T78" fmla="*/ 82 w 98"/>
                <a:gd name="T79" fmla="*/ 22 h 44"/>
                <a:gd name="T80" fmla="*/ 88 w 98"/>
                <a:gd name="T81" fmla="*/ 20 h 44"/>
                <a:gd name="T82" fmla="*/ 94 w 98"/>
                <a:gd name="T83" fmla="*/ 16 h 44"/>
                <a:gd name="T84" fmla="*/ 94 w 98"/>
                <a:gd name="T85" fmla="*/ 16 h 44"/>
                <a:gd name="T86" fmla="*/ 96 w 98"/>
                <a:gd name="T87" fmla="*/ 14 h 44"/>
                <a:gd name="T88" fmla="*/ 96 w 98"/>
                <a:gd name="T89" fmla="*/ 14 h 44"/>
                <a:gd name="T90" fmla="*/ 98 w 98"/>
                <a:gd name="T91" fmla="*/ 10 h 44"/>
                <a:gd name="T92" fmla="*/ 98 w 98"/>
                <a:gd name="T93" fmla="*/ 8 h 44"/>
                <a:gd name="T94" fmla="*/ 98 w 98"/>
                <a:gd name="T95" fmla="*/ 4 h 44"/>
                <a:gd name="T96" fmla="*/ 94 w 98"/>
                <a:gd name="T97" fmla="*/ 2 h 44"/>
                <a:gd name="T98" fmla="*/ 94 w 98"/>
                <a:gd name="T99" fmla="*/ 2 h 44"/>
                <a:gd name="T100" fmla="*/ 90 w 98"/>
                <a:gd name="T101"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8" h="44">
                  <a:moveTo>
                    <a:pt x="90" y="0"/>
                  </a:moveTo>
                  <a:lnTo>
                    <a:pt x="90" y="0"/>
                  </a:lnTo>
                  <a:lnTo>
                    <a:pt x="78" y="4"/>
                  </a:lnTo>
                  <a:lnTo>
                    <a:pt x="68" y="8"/>
                  </a:lnTo>
                  <a:lnTo>
                    <a:pt x="68" y="8"/>
                  </a:lnTo>
                  <a:lnTo>
                    <a:pt x="64" y="14"/>
                  </a:lnTo>
                  <a:lnTo>
                    <a:pt x="60" y="16"/>
                  </a:lnTo>
                  <a:lnTo>
                    <a:pt x="56" y="16"/>
                  </a:lnTo>
                  <a:lnTo>
                    <a:pt x="56" y="16"/>
                  </a:lnTo>
                  <a:lnTo>
                    <a:pt x="48" y="16"/>
                  </a:lnTo>
                  <a:lnTo>
                    <a:pt x="48" y="16"/>
                  </a:lnTo>
                  <a:lnTo>
                    <a:pt x="46" y="16"/>
                  </a:lnTo>
                  <a:lnTo>
                    <a:pt x="46" y="16"/>
                  </a:lnTo>
                  <a:lnTo>
                    <a:pt x="44" y="16"/>
                  </a:lnTo>
                  <a:lnTo>
                    <a:pt x="44" y="16"/>
                  </a:lnTo>
                  <a:lnTo>
                    <a:pt x="32" y="18"/>
                  </a:lnTo>
                  <a:lnTo>
                    <a:pt x="32" y="18"/>
                  </a:lnTo>
                  <a:lnTo>
                    <a:pt x="26" y="20"/>
                  </a:lnTo>
                  <a:lnTo>
                    <a:pt x="18" y="24"/>
                  </a:lnTo>
                  <a:lnTo>
                    <a:pt x="18" y="24"/>
                  </a:lnTo>
                  <a:lnTo>
                    <a:pt x="10" y="28"/>
                  </a:lnTo>
                  <a:lnTo>
                    <a:pt x="4" y="32"/>
                  </a:lnTo>
                  <a:lnTo>
                    <a:pt x="2" y="34"/>
                  </a:lnTo>
                  <a:lnTo>
                    <a:pt x="0" y="36"/>
                  </a:lnTo>
                  <a:lnTo>
                    <a:pt x="2" y="40"/>
                  </a:lnTo>
                  <a:lnTo>
                    <a:pt x="8" y="42"/>
                  </a:lnTo>
                  <a:lnTo>
                    <a:pt x="8" y="42"/>
                  </a:lnTo>
                  <a:lnTo>
                    <a:pt x="18" y="44"/>
                  </a:lnTo>
                  <a:lnTo>
                    <a:pt x="18" y="44"/>
                  </a:lnTo>
                  <a:lnTo>
                    <a:pt x="32" y="42"/>
                  </a:lnTo>
                  <a:lnTo>
                    <a:pt x="32" y="42"/>
                  </a:lnTo>
                  <a:lnTo>
                    <a:pt x="40" y="40"/>
                  </a:lnTo>
                  <a:lnTo>
                    <a:pt x="48" y="40"/>
                  </a:lnTo>
                  <a:lnTo>
                    <a:pt x="48" y="40"/>
                  </a:lnTo>
                  <a:lnTo>
                    <a:pt x="54" y="38"/>
                  </a:lnTo>
                  <a:lnTo>
                    <a:pt x="60" y="34"/>
                  </a:lnTo>
                  <a:lnTo>
                    <a:pt x="68" y="26"/>
                  </a:lnTo>
                  <a:lnTo>
                    <a:pt x="68" y="26"/>
                  </a:lnTo>
                  <a:lnTo>
                    <a:pt x="74" y="24"/>
                  </a:lnTo>
                  <a:lnTo>
                    <a:pt x="82" y="22"/>
                  </a:lnTo>
                  <a:lnTo>
                    <a:pt x="88" y="20"/>
                  </a:lnTo>
                  <a:lnTo>
                    <a:pt x="94" y="16"/>
                  </a:lnTo>
                  <a:lnTo>
                    <a:pt x="94" y="16"/>
                  </a:lnTo>
                  <a:lnTo>
                    <a:pt x="96" y="14"/>
                  </a:lnTo>
                  <a:lnTo>
                    <a:pt x="96" y="14"/>
                  </a:lnTo>
                  <a:lnTo>
                    <a:pt x="98" y="10"/>
                  </a:lnTo>
                  <a:lnTo>
                    <a:pt x="98" y="8"/>
                  </a:lnTo>
                  <a:lnTo>
                    <a:pt x="98" y="4"/>
                  </a:lnTo>
                  <a:lnTo>
                    <a:pt x="94" y="2"/>
                  </a:lnTo>
                  <a:lnTo>
                    <a:pt x="94" y="2"/>
                  </a:lnTo>
                  <a:lnTo>
                    <a:pt x="9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650" name="Freeform 154"/>
            <p:cNvSpPr>
              <a:spLocks/>
            </p:cNvSpPr>
            <p:nvPr/>
          </p:nvSpPr>
          <p:spPr bwMode="auto">
            <a:xfrm>
              <a:off x="658" y="1308"/>
              <a:ext cx="46" cy="26"/>
            </a:xfrm>
            <a:custGeom>
              <a:avLst/>
              <a:gdLst>
                <a:gd name="T0" fmla="*/ 34 w 46"/>
                <a:gd name="T1" fmla="*/ 0 h 26"/>
                <a:gd name="T2" fmla="*/ 34 w 46"/>
                <a:gd name="T3" fmla="*/ 0 h 26"/>
                <a:gd name="T4" fmla="*/ 30 w 46"/>
                <a:gd name="T5" fmla="*/ 0 h 26"/>
                <a:gd name="T6" fmla="*/ 26 w 46"/>
                <a:gd name="T7" fmla="*/ 2 h 26"/>
                <a:gd name="T8" fmla="*/ 26 w 46"/>
                <a:gd name="T9" fmla="*/ 2 h 26"/>
                <a:gd name="T10" fmla="*/ 20 w 46"/>
                <a:gd name="T11" fmla="*/ 6 h 26"/>
                <a:gd name="T12" fmla="*/ 12 w 46"/>
                <a:gd name="T13" fmla="*/ 10 h 26"/>
                <a:gd name="T14" fmla="*/ 12 w 46"/>
                <a:gd name="T15" fmla="*/ 10 h 26"/>
                <a:gd name="T16" fmla="*/ 6 w 46"/>
                <a:gd name="T17" fmla="*/ 12 h 26"/>
                <a:gd name="T18" fmla="*/ 4 w 46"/>
                <a:gd name="T19" fmla="*/ 16 h 26"/>
                <a:gd name="T20" fmla="*/ 0 w 46"/>
                <a:gd name="T21" fmla="*/ 26 h 26"/>
                <a:gd name="T22" fmla="*/ 0 w 46"/>
                <a:gd name="T23" fmla="*/ 26 h 26"/>
                <a:gd name="T24" fmla="*/ 2 w 46"/>
                <a:gd name="T25" fmla="*/ 26 h 26"/>
                <a:gd name="T26" fmla="*/ 2 w 46"/>
                <a:gd name="T27" fmla="*/ 26 h 26"/>
                <a:gd name="T28" fmla="*/ 6 w 46"/>
                <a:gd name="T29" fmla="*/ 26 h 26"/>
                <a:gd name="T30" fmla="*/ 10 w 46"/>
                <a:gd name="T31" fmla="*/ 24 h 26"/>
                <a:gd name="T32" fmla="*/ 16 w 46"/>
                <a:gd name="T33" fmla="*/ 20 h 26"/>
                <a:gd name="T34" fmla="*/ 16 w 46"/>
                <a:gd name="T35" fmla="*/ 20 h 26"/>
                <a:gd name="T36" fmla="*/ 22 w 46"/>
                <a:gd name="T37" fmla="*/ 18 h 26"/>
                <a:gd name="T38" fmla="*/ 26 w 46"/>
                <a:gd name="T39" fmla="*/ 18 h 26"/>
                <a:gd name="T40" fmla="*/ 26 w 46"/>
                <a:gd name="T41" fmla="*/ 18 h 26"/>
                <a:gd name="T42" fmla="*/ 28 w 46"/>
                <a:gd name="T43" fmla="*/ 18 h 26"/>
                <a:gd name="T44" fmla="*/ 28 w 46"/>
                <a:gd name="T45" fmla="*/ 18 h 26"/>
                <a:gd name="T46" fmla="*/ 28 w 46"/>
                <a:gd name="T47" fmla="*/ 18 h 26"/>
                <a:gd name="T48" fmla="*/ 28 w 46"/>
                <a:gd name="T49" fmla="*/ 18 h 26"/>
                <a:gd name="T50" fmla="*/ 32 w 46"/>
                <a:gd name="T51" fmla="*/ 18 h 26"/>
                <a:gd name="T52" fmla="*/ 32 w 46"/>
                <a:gd name="T53" fmla="*/ 18 h 26"/>
                <a:gd name="T54" fmla="*/ 40 w 46"/>
                <a:gd name="T55" fmla="*/ 16 h 26"/>
                <a:gd name="T56" fmla="*/ 46 w 46"/>
                <a:gd name="T57" fmla="*/ 10 h 26"/>
                <a:gd name="T58" fmla="*/ 46 w 46"/>
                <a:gd name="T59" fmla="*/ 10 h 26"/>
                <a:gd name="T60" fmla="*/ 46 w 46"/>
                <a:gd name="T61" fmla="*/ 6 h 26"/>
                <a:gd name="T62" fmla="*/ 44 w 46"/>
                <a:gd name="T63" fmla="*/ 2 h 26"/>
                <a:gd name="T64" fmla="*/ 40 w 46"/>
                <a:gd name="T65" fmla="*/ 0 h 26"/>
                <a:gd name="T66" fmla="*/ 34 w 46"/>
                <a:gd name="T67"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6" h="26">
                  <a:moveTo>
                    <a:pt x="34" y="0"/>
                  </a:moveTo>
                  <a:lnTo>
                    <a:pt x="34" y="0"/>
                  </a:lnTo>
                  <a:lnTo>
                    <a:pt x="30" y="0"/>
                  </a:lnTo>
                  <a:lnTo>
                    <a:pt x="26" y="2"/>
                  </a:lnTo>
                  <a:lnTo>
                    <a:pt x="26" y="2"/>
                  </a:lnTo>
                  <a:lnTo>
                    <a:pt x="20" y="6"/>
                  </a:lnTo>
                  <a:lnTo>
                    <a:pt x="12" y="10"/>
                  </a:lnTo>
                  <a:lnTo>
                    <a:pt x="12" y="10"/>
                  </a:lnTo>
                  <a:lnTo>
                    <a:pt x="6" y="12"/>
                  </a:lnTo>
                  <a:lnTo>
                    <a:pt x="4" y="16"/>
                  </a:lnTo>
                  <a:lnTo>
                    <a:pt x="0" y="26"/>
                  </a:lnTo>
                  <a:lnTo>
                    <a:pt x="0" y="26"/>
                  </a:lnTo>
                  <a:lnTo>
                    <a:pt x="2" y="26"/>
                  </a:lnTo>
                  <a:lnTo>
                    <a:pt x="2" y="26"/>
                  </a:lnTo>
                  <a:lnTo>
                    <a:pt x="6" y="26"/>
                  </a:lnTo>
                  <a:lnTo>
                    <a:pt x="10" y="24"/>
                  </a:lnTo>
                  <a:lnTo>
                    <a:pt x="16" y="20"/>
                  </a:lnTo>
                  <a:lnTo>
                    <a:pt x="16" y="20"/>
                  </a:lnTo>
                  <a:lnTo>
                    <a:pt x="22" y="18"/>
                  </a:lnTo>
                  <a:lnTo>
                    <a:pt x="26" y="18"/>
                  </a:lnTo>
                  <a:lnTo>
                    <a:pt x="26" y="18"/>
                  </a:lnTo>
                  <a:lnTo>
                    <a:pt x="28" y="18"/>
                  </a:lnTo>
                  <a:lnTo>
                    <a:pt x="28" y="18"/>
                  </a:lnTo>
                  <a:lnTo>
                    <a:pt x="28" y="18"/>
                  </a:lnTo>
                  <a:lnTo>
                    <a:pt x="28" y="18"/>
                  </a:lnTo>
                  <a:lnTo>
                    <a:pt x="32" y="18"/>
                  </a:lnTo>
                  <a:lnTo>
                    <a:pt x="32" y="18"/>
                  </a:lnTo>
                  <a:lnTo>
                    <a:pt x="40" y="16"/>
                  </a:lnTo>
                  <a:lnTo>
                    <a:pt x="46" y="10"/>
                  </a:lnTo>
                  <a:lnTo>
                    <a:pt x="46" y="10"/>
                  </a:lnTo>
                  <a:lnTo>
                    <a:pt x="46" y="6"/>
                  </a:lnTo>
                  <a:lnTo>
                    <a:pt x="44" y="2"/>
                  </a:lnTo>
                  <a:lnTo>
                    <a:pt x="40" y="0"/>
                  </a:lnTo>
                  <a:lnTo>
                    <a:pt x="34"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651" name="Freeform 155"/>
            <p:cNvSpPr>
              <a:spLocks/>
            </p:cNvSpPr>
            <p:nvPr/>
          </p:nvSpPr>
          <p:spPr bwMode="auto">
            <a:xfrm>
              <a:off x="658" y="1308"/>
              <a:ext cx="46" cy="26"/>
            </a:xfrm>
            <a:custGeom>
              <a:avLst/>
              <a:gdLst>
                <a:gd name="T0" fmla="*/ 34 w 46"/>
                <a:gd name="T1" fmla="*/ 0 h 26"/>
                <a:gd name="T2" fmla="*/ 34 w 46"/>
                <a:gd name="T3" fmla="*/ 0 h 26"/>
                <a:gd name="T4" fmla="*/ 30 w 46"/>
                <a:gd name="T5" fmla="*/ 0 h 26"/>
                <a:gd name="T6" fmla="*/ 26 w 46"/>
                <a:gd name="T7" fmla="*/ 2 h 26"/>
                <a:gd name="T8" fmla="*/ 26 w 46"/>
                <a:gd name="T9" fmla="*/ 2 h 26"/>
                <a:gd name="T10" fmla="*/ 20 w 46"/>
                <a:gd name="T11" fmla="*/ 6 h 26"/>
                <a:gd name="T12" fmla="*/ 12 w 46"/>
                <a:gd name="T13" fmla="*/ 10 h 26"/>
                <a:gd name="T14" fmla="*/ 12 w 46"/>
                <a:gd name="T15" fmla="*/ 10 h 26"/>
                <a:gd name="T16" fmla="*/ 6 w 46"/>
                <a:gd name="T17" fmla="*/ 12 h 26"/>
                <a:gd name="T18" fmla="*/ 4 w 46"/>
                <a:gd name="T19" fmla="*/ 16 h 26"/>
                <a:gd name="T20" fmla="*/ 0 w 46"/>
                <a:gd name="T21" fmla="*/ 26 h 26"/>
                <a:gd name="T22" fmla="*/ 0 w 46"/>
                <a:gd name="T23" fmla="*/ 26 h 26"/>
                <a:gd name="T24" fmla="*/ 2 w 46"/>
                <a:gd name="T25" fmla="*/ 26 h 26"/>
                <a:gd name="T26" fmla="*/ 2 w 46"/>
                <a:gd name="T27" fmla="*/ 26 h 26"/>
                <a:gd name="T28" fmla="*/ 6 w 46"/>
                <a:gd name="T29" fmla="*/ 26 h 26"/>
                <a:gd name="T30" fmla="*/ 10 w 46"/>
                <a:gd name="T31" fmla="*/ 24 h 26"/>
                <a:gd name="T32" fmla="*/ 16 w 46"/>
                <a:gd name="T33" fmla="*/ 20 h 26"/>
                <a:gd name="T34" fmla="*/ 16 w 46"/>
                <a:gd name="T35" fmla="*/ 20 h 26"/>
                <a:gd name="T36" fmla="*/ 22 w 46"/>
                <a:gd name="T37" fmla="*/ 18 h 26"/>
                <a:gd name="T38" fmla="*/ 26 w 46"/>
                <a:gd name="T39" fmla="*/ 18 h 26"/>
                <a:gd name="T40" fmla="*/ 26 w 46"/>
                <a:gd name="T41" fmla="*/ 18 h 26"/>
                <a:gd name="T42" fmla="*/ 28 w 46"/>
                <a:gd name="T43" fmla="*/ 18 h 26"/>
                <a:gd name="T44" fmla="*/ 28 w 46"/>
                <a:gd name="T45" fmla="*/ 18 h 26"/>
                <a:gd name="T46" fmla="*/ 28 w 46"/>
                <a:gd name="T47" fmla="*/ 18 h 26"/>
                <a:gd name="T48" fmla="*/ 28 w 46"/>
                <a:gd name="T49" fmla="*/ 18 h 26"/>
                <a:gd name="T50" fmla="*/ 32 w 46"/>
                <a:gd name="T51" fmla="*/ 18 h 26"/>
                <a:gd name="T52" fmla="*/ 32 w 46"/>
                <a:gd name="T53" fmla="*/ 18 h 26"/>
                <a:gd name="T54" fmla="*/ 40 w 46"/>
                <a:gd name="T55" fmla="*/ 16 h 26"/>
                <a:gd name="T56" fmla="*/ 46 w 46"/>
                <a:gd name="T57" fmla="*/ 10 h 26"/>
                <a:gd name="T58" fmla="*/ 46 w 46"/>
                <a:gd name="T59" fmla="*/ 10 h 26"/>
                <a:gd name="T60" fmla="*/ 46 w 46"/>
                <a:gd name="T61" fmla="*/ 6 h 26"/>
                <a:gd name="T62" fmla="*/ 44 w 46"/>
                <a:gd name="T63" fmla="*/ 2 h 26"/>
                <a:gd name="T64" fmla="*/ 40 w 46"/>
                <a:gd name="T65" fmla="*/ 0 h 26"/>
                <a:gd name="T66" fmla="*/ 34 w 46"/>
                <a:gd name="T67"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6" h="26">
                  <a:moveTo>
                    <a:pt x="34" y="0"/>
                  </a:moveTo>
                  <a:lnTo>
                    <a:pt x="34" y="0"/>
                  </a:lnTo>
                  <a:lnTo>
                    <a:pt x="30" y="0"/>
                  </a:lnTo>
                  <a:lnTo>
                    <a:pt x="26" y="2"/>
                  </a:lnTo>
                  <a:lnTo>
                    <a:pt x="26" y="2"/>
                  </a:lnTo>
                  <a:lnTo>
                    <a:pt x="20" y="6"/>
                  </a:lnTo>
                  <a:lnTo>
                    <a:pt x="12" y="10"/>
                  </a:lnTo>
                  <a:lnTo>
                    <a:pt x="12" y="10"/>
                  </a:lnTo>
                  <a:lnTo>
                    <a:pt x="6" y="12"/>
                  </a:lnTo>
                  <a:lnTo>
                    <a:pt x="4" y="16"/>
                  </a:lnTo>
                  <a:lnTo>
                    <a:pt x="0" y="26"/>
                  </a:lnTo>
                  <a:lnTo>
                    <a:pt x="0" y="26"/>
                  </a:lnTo>
                  <a:lnTo>
                    <a:pt x="2" y="26"/>
                  </a:lnTo>
                  <a:lnTo>
                    <a:pt x="2" y="26"/>
                  </a:lnTo>
                  <a:lnTo>
                    <a:pt x="6" y="26"/>
                  </a:lnTo>
                  <a:lnTo>
                    <a:pt x="10" y="24"/>
                  </a:lnTo>
                  <a:lnTo>
                    <a:pt x="16" y="20"/>
                  </a:lnTo>
                  <a:lnTo>
                    <a:pt x="16" y="20"/>
                  </a:lnTo>
                  <a:lnTo>
                    <a:pt x="22" y="18"/>
                  </a:lnTo>
                  <a:lnTo>
                    <a:pt x="26" y="18"/>
                  </a:lnTo>
                  <a:lnTo>
                    <a:pt x="26" y="18"/>
                  </a:lnTo>
                  <a:lnTo>
                    <a:pt x="28" y="18"/>
                  </a:lnTo>
                  <a:lnTo>
                    <a:pt x="28" y="18"/>
                  </a:lnTo>
                  <a:lnTo>
                    <a:pt x="28" y="18"/>
                  </a:lnTo>
                  <a:lnTo>
                    <a:pt x="28" y="18"/>
                  </a:lnTo>
                  <a:lnTo>
                    <a:pt x="32" y="18"/>
                  </a:lnTo>
                  <a:lnTo>
                    <a:pt x="32" y="18"/>
                  </a:lnTo>
                  <a:lnTo>
                    <a:pt x="40" y="16"/>
                  </a:lnTo>
                  <a:lnTo>
                    <a:pt x="46" y="10"/>
                  </a:lnTo>
                  <a:lnTo>
                    <a:pt x="46" y="10"/>
                  </a:lnTo>
                  <a:lnTo>
                    <a:pt x="46" y="6"/>
                  </a:lnTo>
                  <a:lnTo>
                    <a:pt x="44" y="2"/>
                  </a:lnTo>
                  <a:lnTo>
                    <a:pt x="40" y="0"/>
                  </a:lnTo>
                  <a:lnTo>
                    <a:pt x="3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652" name="Freeform 156"/>
            <p:cNvSpPr>
              <a:spLocks/>
            </p:cNvSpPr>
            <p:nvPr/>
          </p:nvSpPr>
          <p:spPr bwMode="auto">
            <a:xfrm>
              <a:off x="672" y="1304"/>
              <a:ext cx="130" cy="78"/>
            </a:xfrm>
            <a:custGeom>
              <a:avLst/>
              <a:gdLst>
                <a:gd name="T0" fmla="*/ 106 w 130"/>
                <a:gd name="T1" fmla="*/ 0 h 78"/>
                <a:gd name="T2" fmla="*/ 102 w 130"/>
                <a:gd name="T3" fmla="*/ 0 h 78"/>
                <a:gd name="T4" fmla="*/ 94 w 130"/>
                <a:gd name="T5" fmla="*/ 6 h 78"/>
                <a:gd name="T6" fmla="*/ 86 w 130"/>
                <a:gd name="T7" fmla="*/ 14 h 78"/>
                <a:gd name="T8" fmla="*/ 80 w 130"/>
                <a:gd name="T9" fmla="*/ 14 h 78"/>
                <a:gd name="T10" fmla="*/ 70 w 130"/>
                <a:gd name="T11" fmla="*/ 14 h 78"/>
                <a:gd name="T12" fmla="*/ 68 w 130"/>
                <a:gd name="T13" fmla="*/ 14 h 78"/>
                <a:gd name="T14" fmla="*/ 62 w 130"/>
                <a:gd name="T15" fmla="*/ 14 h 78"/>
                <a:gd name="T16" fmla="*/ 54 w 130"/>
                <a:gd name="T17" fmla="*/ 18 h 78"/>
                <a:gd name="T18" fmla="*/ 40 w 130"/>
                <a:gd name="T19" fmla="*/ 22 h 78"/>
                <a:gd name="T20" fmla="*/ 34 w 130"/>
                <a:gd name="T21" fmla="*/ 26 h 78"/>
                <a:gd name="T22" fmla="*/ 26 w 130"/>
                <a:gd name="T23" fmla="*/ 30 h 78"/>
                <a:gd name="T24" fmla="*/ 10 w 130"/>
                <a:gd name="T25" fmla="*/ 32 h 78"/>
                <a:gd name="T26" fmla="*/ 2 w 130"/>
                <a:gd name="T27" fmla="*/ 38 h 78"/>
                <a:gd name="T28" fmla="*/ 0 w 130"/>
                <a:gd name="T29" fmla="*/ 44 h 78"/>
                <a:gd name="T30" fmla="*/ 2 w 130"/>
                <a:gd name="T31" fmla="*/ 46 h 78"/>
                <a:gd name="T32" fmla="*/ 16 w 130"/>
                <a:gd name="T33" fmla="*/ 52 h 78"/>
                <a:gd name="T34" fmla="*/ 20 w 130"/>
                <a:gd name="T35" fmla="*/ 58 h 78"/>
                <a:gd name="T36" fmla="*/ 22 w 130"/>
                <a:gd name="T37" fmla="*/ 70 h 78"/>
                <a:gd name="T38" fmla="*/ 28 w 130"/>
                <a:gd name="T39" fmla="*/ 74 h 78"/>
                <a:gd name="T40" fmla="*/ 36 w 130"/>
                <a:gd name="T41" fmla="*/ 74 h 78"/>
                <a:gd name="T42" fmla="*/ 42 w 130"/>
                <a:gd name="T43" fmla="*/ 76 h 78"/>
                <a:gd name="T44" fmla="*/ 46 w 130"/>
                <a:gd name="T45" fmla="*/ 78 h 78"/>
                <a:gd name="T46" fmla="*/ 50 w 130"/>
                <a:gd name="T47" fmla="*/ 78 h 78"/>
                <a:gd name="T48" fmla="*/ 60 w 130"/>
                <a:gd name="T49" fmla="*/ 74 h 78"/>
                <a:gd name="T50" fmla="*/ 74 w 130"/>
                <a:gd name="T51" fmla="*/ 64 h 78"/>
                <a:gd name="T52" fmla="*/ 90 w 130"/>
                <a:gd name="T53" fmla="*/ 58 h 78"/>
                <a:gd name="T54" fmla="*/ 98 w 130"/>
                <a:gd name="T55" fmla="*/ 56 h 78"/>
                <a:gd name="T56" fmla="*/ 122 w 130"/>
                <a:gd name="T57" fmla="*/ 44 h 78"/>
                <a:gd name="T58" fmla="*/ 128 w 130"/>
                <a:gd name="T59" fmla="*/ 40 h 78"/>
                <a:gd name="T60" fmla="*/ 130 w 130"/>
                <a:gd name="T61" fmla="*/ 32 h 78"/>
                <a:gd name="T62" fmla="*/ 120 w 130"/>
                <a:gd name="T63" fmla="*/ 22 h 78"/>
                <a:gd name="T64" fmla="*/ 116 w 130"/>
                <a:gd name="T65" fmla="*/ 14 h 78"/>
                <a:gd name="T66" fmla="*/ 112 w 130"/>
                <a:gd name="T67" fmla="*/ 6 h 78"/>
                <a:gd name="T68" fmla="*/ 106 w 130"/>
                <a:gd name="T69"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30" h="78">
                  <a:moveTo>
                    <a:pt x="106" y="0"/>
                  </a:moveTo>
                  <a:lnTo>
                    <a:pt x="106" y="0"/>
                  </a:lnTo>
                  <a:lnTo>
                    <a:pt x="102" y="0"/>
                  </a:lnTo>
                  <a:lnTo>
                    <a:pt x="102" y="0"/>
                  </a:lnTo>
                  <a:lnTo>
                    <a:pt x="98" y="2"/>
                  </a:lnTo>
                  <a:lnTo>
                    <a:pt x="94" y="6"/>
                  </a:lnTo>
                  <a:lnTo>
                    <a:pt x="90" y="10"/>
                  </a:lnTo>
                  <a:lnTo>
                    <a:pt x="86" y="14"/>
                  </a:lnTo>
                  <a:lnTo>
                    <a:pt x="86" y="14"/>
                  </a:lnTo>
                  <a:lnTo>
                    <a:pt x="80" y="14"/>
                  </a:lnTo>
                  <a:lnTo>
                    <a:pt x="80" y="14"/>
                  </a:lnTo>
                  <a:lnTo>
                    <a:pt x="70" y="14"/>
                  </a:lnTo>
                  <a:lnTo>
                    <a:pt x="70" y="14"/>
                  </a:lnTo>
                  <a:lnTo>
                    <a:pt x="68" y="14"/>
                  </a:lnTo>
                  <a:lnTo>
                    <a:pt x="68" y="14"/>
                  </a:lnTo>
                  <a:lnTo>
                    <a:pt x="62" y="14"/>
                  </a:lnTo>
                  <a:lnTo>
                    <a:pt x="54" y="18"/>
                  </a:lnTo>
                  <a:lnTo>
                    <a:pt x="54" y="18"/>
                  </a:lnTo>
                  <a:lnTo>
                    <a:pt x="46" y="20"/>
                  </a:lnTo>
                  <a:lnTo>
                    <a:pt x="40" y="22"/>
                  </a:lnTo>
                  <a:lnTo>
                    <a:pt x="40" y="22"/>
                  </a:lnTo>
                  <a:lnTo>
                    <a:pt x="34" y="26"/>
                  </a:lnTo>
                  <a:lnTo>
                    <a:pt x="26" y="30"/>
                  </a:lnTo>
                  <a:lnTo>
                    <a:pt x="26" y="30"/>
                  </a:lnTo>
                  <a:lnTo>
                    <a:pt x="18" y="32"/>
                  </a:lnTo>
                  <a:lnTo>
                    <a:pt x="10" y="32"/>
                  </a:lnTo>
                  <a:lnTo>
                    <a:pt x="10" y="32"/>
                  </a:lnTo>
                  <a:lnTo>
                    <a:pt x="2" y="38"/>
                  </a:lnTo>
                  <a:lnTo>
                    <a:pt x="0" y="42"/>
                  </a:lnTo>
                  <a:lnTo>
                    <a:pt x="0" y="44"/>
                  </a:lnTo>
                  <a:lnTo>
                    <a:pt x="0" y="44"/>
                  </a:lnTo>
                  <a:lnTo>
                    <a:pt x="2" y="46"/>
                  </a:lnTo>
                  <a:lnTo>
                    <a:pt x="6" y="48"/>
                  </a:lnTo>
                  <a:lnTo>
                    <a:pt x="16" y="52"/>
                  </a:lnTo>
                  <a:lnTo>
                    <a:pt x="16" y="52"/>
                  </a:lnTo>
                  <a:lnTo>
                    <a:pt x="20" y="58"/>
                  </a:lnTo>
                  <a:lnTo>
                    <a:pt x="20" y="64"/>
                  </a:lnTo>
                  <a:lnTo>
                    <a:pt x="22" y="70"/>
                  </a:lnTo>
                  <a:lnTo>
                    <a:pt x="26" y="72"/>
                  </a:lnTo>
                  <a:lnTo>
                    <a:pt x="28" y="74"/>
                  </a:lnTo>
                  <a:lnTo>
                    <a:pt x="28" y="74"/>
                  </a:lnTo>
                  <a:lnTo>
                    <a:pt x="36" y="74"/>
                  </a:lnTo>
                  <a:lnTo>
                    <a:pt x="36" y="74"/>
                  </a:lnTo>
                  <a:lnTo>
                    <a:pt x="42" y="76"/>
                  </a:lnTo>
                  <a:lnTo>
                    <a:pt x="46" y="78"/>
                  </a:lnTo>
                  <a:lnTo>
                    <a:pt x="46" y="78"/>
                  </a:lnTo>
                  <a:lnTo>
                    <a:pt x="50" y="78"/>
                  </a:lnTo>
                  <a:lnTo>
                    <a:pt x="50" y="78"/>
                  </a:lnTo>
                  <a:lnTo>
                    <a:pt x="54" y="78"/>
                  </a:lnTo>
                  <a:lnTo>
                    <a:pt x="60" y="74"/>
                  </a:lnTo>
                  <a:lnTo>
                    <a:pt x="60" y="74"/>
                  </a:lnTo>
                  <a:lnTo>
                    <a:pt x="74" y="64"/>
                  </a:lnTo>
                  <a:lnTo>
                    <a:pt x="80" y="60"/>
                  </a:lnTo>
                  <a:lnTo>
                    <a:pt x="90" y="58"/>
                  </a:lnTo>
                  <a:lnTo>
                    <a:pt x="90" y="58"/>
                  </a:lnTo>
                  <a:lnTo>
                    <a:pt x="98" y="56"/>
                  </a:lnTo>
                  <a:lnTo>
                    <a:pt x="106" y="52"/>
                  </a:lnTo>
                  <a:lnTo>
                    <a:pt x="122" y="44"/>
                  </a:lnTo>
                  <a:lnTo>
                    <a:pt x="122" y="44"/>
                  </a:lnTo>
                  <a:lnTo>
                    <a:pt x="128" y="40"/>
                  </a:lnTo>
                  <a:lnTo>
                    <a:pt x="130" y="36"/>
                  </a:lnTo>
                  <a:lnTo>
                    <a:pt x="130" y="32"/>
                  </a:lnTo>
                  <a:lnTo>
                    <a:pt x="128" y="28"/>
                  </a:lnTo>
                  <a:lnTo>
                    <a:pt x="120" y="22"/>
                  </a:lnTo>
                  <a:lnTo>
                    <a:pt x="116" y="18"/>
                  </a:lnTo>
                  <a:lnTo>
                    <a:pt x="116" y="14"/>
                  </a:lnTo>
                  <a:lnTo>
                    <a:pt x="116" y="14"/>
                  </a:lnTo>
                  <a:lnTo>
                    <a:pt x="112" y="6"/>
                  </a:lnTo>
                  <a:lnTo>
                    <a:pt x="110" y="2"/>
                  </a:lnTo>
                  <a:lnTo>
                    <a:pt x="106"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653" name="Freeform 157"/>
            <p:cNvSpPr>
              <a:spLocks/>
            </p:cNvSpPr>
            <p:nvPr/>
          </p:nvSpPr>
          <p:spPr bwMode="auto">
            <a:xfrm>
              <a:off x="672" y="1304"/>
              <a:ext cx="130" cy="78"/>
            </a:xfrm>
            <a:custGeom>
              <a:avLst/>
              <a:gdLst>
                <a:gd name="T0" fmla="*/ 106 w 130"/>
                <a:gd name="T1" fmla="*/ 0 h 78"/>
                <a:gd name="T2" fmla="*/ 102 w 130"/>
                <a:gd name="T3" fmla="*/ 0 h 78"/>
                <a:gd name="T4" fmla="*/ 94 w 130"/>
                <a:gd name="T5" fmla="*/ 6 h 78"/>
                <a:gd name="T6" fmla="*/ 86 w 130"/>
                <a:gd name="T7" fmla="*/ 14 h 78"/>
                <a:gd name="T8" fmla="*/ 80 w 130"/>
                <a:gd name="T9" fmla="*/ 14 h 78"/>
                <a:gd name="T10" fmla="*/ 70 w 130"/>
                <a:gd name="T11" fmla="*/ 14 h 78"/>
                <a:gd name="T12" fmla="*/ 68 w 130"/>
                <a:gd name="T13" fmla="*/ 14 h 78"/>
                <a:gd name="T14" fmla="*/ 62 w 130"/>
                <a:gd name="T15" fmla="*/ 14 h 78"/>
                <a:gd name="T16" fmla="*/ 54 w 130"/>
                <a:gd name="T17" fmla="*/ 18 h 78"/>
                <a:gd name="T18" fmla="*/ 40 w 130"/>
                <a:gd name="T19" fmla="*/ 22 h 78"/>
                <a:gd name="T20" fmla="*/ 34 w 130"/>
                <a:gd name="T21" fmla="*/ 26 h 78"/>
                <a:gd name="T22" fmla="*/ 26 w 130"/>
                <a:gd name="T23" fmla="*/ 30 h 78"/>
                <a:gd name="T24" fmla="*/ 10 w 130"/>
                <a:gd name="T25" fmla="*/ 32 h 78"/>
                <a:gd name="T26" fmla="*/ 2 w 130"/>
                <a:gd name="T27" fmla="*/ 38 h 78"/>
                <a:gd name="T28" fmla="*/ 0 w 130"/>
                <a:gd name="T29" fmla="*/ 44 h 78"/>
                <a:gd name="T30" fmla="*/ 2 w 130"/>
                <a:gd name="T31" fmla="*/ 46 h 78"/>
                <a:gd name="T32" fmla="*/ 16 w 130"/>
                <a:gd name="T33" fmla="*/ 52 h 78"/>
                <a:gd name="T34" fmla="*/ 20 w 130"/>
                <a:gd name="T35" fmla="*/ 58 h 78"/>
                <a:gd name="T36" fmla="*/ 22 w 130"/>
                <a:gd name="T37" fmla="*/ 70 h 78"/>
                <a:gd name="T38" fmla="*/ 28 w 130"/>
                <a:gd name="T39" fmla="*/ 74 h 78"/>
                <a:gd name="T40" fmla="*/ 36 w 130"/>
                <a:gd name="T41" fmla="*/ 74 h 78"/>
                <a:gd name="T42" fmla="*/ 42 w 130"/>
                <a:gd name="T43" fmla="*/ 76 h 78"/>
                <a:gd name="T44" fmla="*/ 46 w 130"/>
                <a:gd name="T45" fmla="*/ 78 h 78"/>
                <a:gd name="T46" fmla="*/ 50 w 130"/>
                <a:gd name="T47" fmla="*/ 78 h 78"/>
                <a:gd name="T48" fmla="*/ 60 w 130"/>
                <a:gd name="T49" fmla="*/ 74 h 78"/>
                <a:gd name="T50" fmla="*/ 74 w 130"/>
                <a:gd name="T51" fmla="*/ 64 h 78"/>
                <a:gd name="T52" fmla="*/ 90 w 130"/>
                <a:gd name="T53" fmla="*/ 58 h 78"/>
                <a:gd name="T54" fmla="*/ 98 w 130"/>
                <a:gd name="T55" fmla="*/ 56 h 78"/>
                <a:gd name="T56" fmla="*/ 122 w 130"/>
                <a:gd name="T57" fmla="*/ 44 h 78"/>
                <a:gd name="T58" fmla="*/ 128 w 130"/>
                <a:gd name="T59" fmla="*/ 40 h 78"/>
                <a:gd name="T60" fmla="*/ 130 w 130"/>
                <a:gd name="T61" fmla="*/ 32 h 78"/>
                <a:gd name="T62" fmla="*/ 120 w 130"/>
                <a:gd name="T63" fmla="*/ 22 h 78"/>
                <a:gd name="T64" fmla="*/ 116 w 130"/>
                <a:gd name="T65" fmla="*/ 14 h 78"/>
                <a:gd name="T66" fmla="*/ 112 w 130"/>
                <a:gd name="T67" fmla="*/ 6 h 78"/>
                <a:gd name="T68" fmla="*/ 106 w 130"/>
                <a:gd name="T69"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30" h="78">
                  <a:moveTo>
                    <a:pt x="106" y="0"/>
                  </a:moveTo>
                  <a:lnTo>
                    <a:pt x="106" y="0"/>
                  </a:lnTo>
                  <a:lnTo>
                    <a:pt x="102" y="0"/>
                  </a:lnTo>
                  <a:lnTo>
                    <a:pt x="102" y="0"/>
                  </a:lnTo>
                  <a:lnTo>
                    <a:pt x="98" y="2"/>
                  </a:lnTo>
                  <a:lnTo>
                    <a:pt x="94" y="6"/>
                  </a:lnTo>
                  <a:lnTo>
                    <a:pt x="90" y="10"/>
                  </a:lnTo>
                  <a:lnTo>
                    <a:pt x="86" y="14"/>
                  </a:lnTo>
                  <a:lnTo>
                    <a:pt x="86" y="14"/>
                  </a:lnTo>
                  <a:lnTo>
                    <a:pt x="80" y="14"/>
                  </a:lnTo>
                  <a:lnTo>
                    <a:pt x="80" y="14"/>
                  </a:lnTo>
                  <a:lnTo>
                    <a:pt x="70" y="14"/>
                  </a:lnTo>
                  <a:lnTo>
                    <a:pt x="70" y="14"/>
                  </a:lnTo>
                  <a:lnTo>
                    <a:pt x="68" y="14"/>
                  </a:lnTo>
                  <a:lnTo>
                    <a:pt x="68" y="14"/>
                  </a:lnTo>
                  <a:lnTo>
                    <a:pt x="62" y="14"/>
                  </a:lnTo>
                  <a:lnTo>
                    <a:pt x="54" y="18"/>
                  </a:lnTo>
                  <a:lnTo>
                    <a:pt x="54" y="18"/>
                  </a:lnTo>
                  <a:lnTo>
                    <a:pt x="46" y="20"/>
                  </a:lnTo>
                  <a:lnTo>
                    <a:pt x="40" y="22"/>
                  </a:lnTo>
                  <a:lnTo>
                    <a:pt x="40" y="22"/>
                  </a:lnTo>
                  <a:lnTo>
                    <a:pt x="34" y="26"/>
                  </a:lnTo>
                  <a:lnTo>
                    <a:pt x="26" y="30"/>
                  </a:lnTo>
                  <a:lnTo>
                    <a:pt x="26" y="30"/>
                  </a:lnTo>
                  <a:lnTo>
                    <a:pt x="18" y="32"/>
                  </a:lnTo>
                  <a:lnTo>
                    <a:pt x="10" y="32"/>
                  </a:lnTo>
                  <a:lnTo>
                    <a:pt x="10" y="32"/>
                  </a:lnTo>
                  <a:lnTo>
                    <a:pt x="2" y="38"/>
                  </a:lnTo>
                  <a:lnTo>
                    <a:pt x="0" y="42"/>
                  </a:lnTo>
                  <a:lnTo>
                    <a:pt x="0" y="44"/>
                  </a:lnTo>
                  <a:lnTo>
                    <a:pt x="0" y="44"/>
                  </a:lnTo>
                  <a:lnTo>
                    <a:pt x="2" y="46"/>
                  </a:lnTo>
                  <a:lnTo>
                    <a:pt x="6" y="48"/>
                  </a:lnTo>
                  <a:lnTo>
                    <a:pt x="16" y="52"/>
                  </a:lnTo>
                  <a:lnTo>
                    <a:pt x="16" y="52"/>
                  </a:lnTo>
                  <a:lnTo>
                    <a:pt x="20" y="58"/>
                  </a:lnTo>
                  <a:lnTo>
                    <a:pt x="20" y="64"/>
                  </a:lnTo>
                  <a:lnTo>
                    <a:pt x="22" y="70"/>
                  </a:lnTo>
                  <a:lnTo>
                    <a:pt x="26" y="72"/>
                  </a:lnTo>
                  <a:lnTo>
                    <a:pt x="28" y="74"/>
                  </a:lnTo>
                  <a:lnTo>
                    <a:pt x="28" y="74"/>
                  </a:lnTo>
                  <a:lnTo>
                    <a:pt x="36" y="74"/>
                  </a:lnTo>
                  <a:lnTo>
                    <a:pt x="36" y="74"/>
                  </a:lnTo>
                  <a:lnTo>
                    <a:pt x="42" y="76"/>
                  </a:lnTo>
                  <a:lnTo>
                    <a:pt x="46" y="78"/>
                  </a:lnTo>
                  <a:lnTo>
                    <a:pt x="46" y="78"/>
                  </a:lnTo>
                  <a:lnTo>
                    <a:pt x="50" y="78"/>
                  </a:lnTo>
                  <a:lnTo>
                    <a:pt x="50" y="78"/>
                  </a:lnTo>
                  <a:lnTo>
                    <a:pt x="54" y="78"/>
                  </a:lnTo>
                  <a:lnTo>
                    <a:pt x="60" y="74"/>
                  </a:lnTo>
                  <a:lnTo>
                    <a:pt x="60" y="74"/>
                  </a:lnTo>
                  <a:lnTo>
                    <a:pt x="74" y="64"/>
                  </a:lnTo>
                  <a:lnTo>
                    <a:pt x="80" y="60"/>
                  </a:lnTo>
                  <a:lnTo>
                    <a:pt x="90" y="58"/>
                  </a:lnTo>
                  <a:lnTo>
                    <a:pt x="90" y="58"/>
                  </a:lnTo>
                  <a:lnTo>
                    <a:pt x="98" y="56"/>
                  </a:lnTo>
                  <a:lnTo>
                    <a:pt x="106" y="52"/>
                  </a:lnTo>
                  <a:lnTo>
                    <a:pt x="122" y="44"/>
                  </a:lnTo>
                  <a:lnTo>
                    <a:pt x="122" y="44"/>
                  </a:lnTo>
                  <a:lnTo>
                    <a:pt x="128" y="40"/>
                  </a:lnTo>
                  <a:lnTo>
                    <a:pt x="130" y="36"/>
                  </a:lnTo>
                  <a:lnTo>
                    <a:pt x="130" y="32"/>
                  </a:lnTo>
                  <a:lnTo>
                    <a:pt x="128" y="28"/>
                  </a:lnTo>
                  <a:lnTo>
                    <a:pt x="120" y="22"/>
                  </a:lnTo>
                  <a:lnTo>
                    <a:pt x="116" y="18"/>
                  </a:lnTo>
                  <a:lnTo>
                    <a:pt x="116" y="14"/>
                  </a:lnTo>
                  <a:lnTo>
                    <a:pt x="116" y="14"/>
                  </a:lnTo>
                  <a:lnTo>
                    <a:pt x="112" y="6"/>
                  </a:lnTo>
                  <a:lnTo>
                    <a:pt x="110" y="2"/>
                  </a:lnTo>
                  <a:lnTo>
                    <a:pt x="10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654" name="Freeform 158"/>
            <p:cNvSpPr>
              <a:spLocks/>
            </p:cNvSpPr>
            <p:nvPr/>
          </p:nvSpPr>
          <p:spPr bwMode="auto">
            <a:xfrm>
              <a:off x="4448" y="2170"/>
              <a:ext cx="138" cy="60"/>
            </a:xfrm>
            <a:custGeom>
              <a:avLst/>
              <a:gdLst>
                <a:gd name="T0" fmla="*/ 38 w 138"/>
                <a:gd name="T1" fmla="*/ 0 h 60"/>
                <a:gd name="T2" fmla="*/ 36 w 138"/>
                <a:gd name="T3" fmla="*/ 0 h 60"/>
                <a:gd name="T4" fmla="*/ 26 w 138"/>
                <a:gd name="T5" fmla="*/ 4 h 60"/>
                <a:gd name="T6" fmla="*/ 18 w 138"/>
                <a:gd name="T7" fmla="*/ 10 h 60"/>
                <a:gd name="T8" fmla="*/ 2 w 138"/>
                <a:gd name="T9" fmla="*/ 10 h 60"/>
                <a:gd name="T10" fmla="*/ 0 w 138"/>
                <a:gd name="T11" fmla="*/ 14 h 60"/>
                <a:gd name="T12" fmla="*/ 2 w 138"/>
                <a:gd name="T13" fmla="*/ 22 h 60"/>
                <a:gd name="T14" fmla="*/ 10 w 138"/>
                <a:gd name="T15" fmla="*/ 28 h 60"/>
                <a:gd name="T16" fmla="*/ 12 w 138"/>
                <a:gd name="T17" fmla="*/ 28 h 60"/>
                <a:gd name="T18" fmla="*/ 16 w 138"/>
                <a:gd name="T19" fmla="*/ 26 h 60"/>
                <a:gd name="T20" fmla="*/ 26 w 138"/>
                <a:gd name="T21" fmla="*/ 22 h 60"/>
                <a:gd name="T22" fmla="*/ 32 w 138"/>
                <a:gd name="T23" fmla="*/ 20 h 60"/>
                <a:gd name="T24" fmla="*/ 40 w 138"/>
                <a:gd name="T25" fmla="*/ 22 h 60"/>
                <a:gd name="T26" fmla="*/ 62 w 138"/>
                <a:gd name="T27" fmla="*/ 30 h 60"/>
                <a:gd name="T28" fmla="*/ 70 w 138"/>
                <a:gd name="T29" fmla="*/ 36 h 60"/>
                <a:gd name="T30" fmla="*/ 78 w 138"/>
                <a:gd name="T31" fmla="*/ 40 h 60"/>
                <a:gd name="T32" fmla="*/ 88 w 138"/>
                <a:gd name="T33" fmla="*/ 44 h 60"/>
                <a:gd name="T34" fmla="*/ 96 w 138"/>
                <a:gd name="T35" fmla="*/ 50 h 60"/>
                <a:gd name="T36" fmla="*/ 100 w 138"/>
                <a:gd name="T37" fmla="*/ 56 h 60"/>
                <a:gd name="T38" fmla="*/ 108 w 138"/>
                <a:gd name="T39" fmla="*/ 60 h 60"/>
                <a:gd name="T40" fmla="*/ 108 w 138"/>
                <a:gd name="T41" fmla="*/ 60 h 60"/>
                <a:gd name="T42" fmla="*/ 116 w 138"/>
                <a:gd name="T43" fmla="*/ 58 h 60"/>
                <a:gd name="T44" fmla="*/ 122 w 138"/>
                <a:gd name="T45" fmla="*/ 58 h 60"/>
                <a:gd name="T46" fmla="*/ 124 w 138"/>
                <a:gd name="T47" fmla="*/ 58 h 60"/>
                <a:gd name="T48" fmla="*/ 126 w 138"/>
                <a:gd name="T49" fmla="*/ 58 h 60"/>
                <a:gd name="T50" fmla="*/ 128 w 138"/>
                <a:gd name="T51" fmla="*/ 58 h 60"/>
                <a:gd name="T52" fmla="*/ 132 w 138"/>
                <a:gd name="T53" fmla="*/ 56 h 60"/>
                <a:gd name="T54" fmla="*/ 138 w 138"/>
                <a:gd name="T55" fmla="*/ 52 h 60"/>
                <a:gd name="T56" fmla="*/ 138 w 138"/>
                <a:gd name="T57" fmla="*/ 48 h 60"/>
                <a:gd name="T58" fmla="*/ 130 w 138"/>
                <a:gd name="T59" fmla="*/ 42 h 60"/>
                <a:gd name="T60" fmla="*/ 120 w 138"/>
                <a:gd name="T61" fmla="*/ 42 h 60"/>
                <a:gd name="T62" fmla="*/ 96 w 138"/>
                <a:gd name="T63" fmla="*/ 30 h 60"/>
                <a:gd name="T64" fmla="*/ 92 w 138"/>
                <a:gd name="T65" fmla="*/ 26 h 60"/>
                <a:gd name="T66" fmla="*/ 86 w 138"/>
                <a:gd name="T67" fmla="*/ 22 h 60"/>
                <a:gd name="T68" fmla="*/ 82 w 138"/>
                <a:gd name="T69" fmla="*/ 22 h 60"/>
                <a:gd name="T70" fmla="*/ 80 w 138"/>
                <a:gd name="T71" fmla="*/ 22 h 60"/>
                <a:gd name="T72" fmla="*/ 80 w 138"/>
                <a:gd name="T73" fmla="*/ 22 h 60"/>
                <a:gd name="T74" fmla="*/ 74 w 138"/>
                <a:gd name="T75" fmla="*/ 20 h 60"/>
                <a:gd name="T76" fmla="*/ 72 w 138"/>
                <a:gd name="T77" fmla="*/ 18 h 60"/>
                <a:gd name="T78" fmla="*/ 68 w 138"/>
                <a:gd name="T79" fmla="*/ 16 h 60"/>
                <a:gd name="T80" fmla="*/ 48 w 138"/>
                <a:gd name="T81" fmla="*/ 2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38" h="60">
                  <a:moveTo>
                    <a:pt x="38" y="0"/>
                  </a:moveTo>
                  <a:lnTo>
                    <a:pt x="38" y="0"/>
                  </a:lnTo>
                  <a:lnTo>
                    <a:pt x="36" y="0"/>
                  </a:lnTo>
                  <a:lnTo>
                    <a:pt x="36" y="0"/>
                  </a:lnTo>
                  <a:lnTo>
                    <a:pt x="30" y="2"/>
                  </a:lnTo>
                  <a:lnTo>
                    <a:pt x="26" y="4"/>
                  </a:lnTo>
                  <a:lnTo>
                    <a:pt x="18" y="10"/>
                  </a:lnTo>
                  <a:lnTo>
                    <a:pt x="18" y="10"/>
                  </a:lnTo>
                  <a:lnTo>
                    <a:pt x="6" y="10"/>
                  </a:lnTo>
                  <a:lnTo>
                    <a:pt x="2" y="10"/>
                  </a:lnTo>
                  <a:lnTo>
                    <a:pt x="0" y="14"/>
                  </a:lnTo>
                  <a:lnTo>
                    <a:pt x="0" y="14"/>
                  </a:lnTo>
                  <a:lnTo>
                    <a:pt x="0" y="18"/>
                  </a:lnTo>
                  <a:lnTo>
                    <a:pt x="2" y="22"/>
                  </a:lnTo>
                  <a:lnTo>
                    <a:pt x="6" y="26"/>
                  </a:lnTo>
                  <a:lnTo>
                    <a:pt x="10" y="28"/>
                  </a:lnTo>
                  <a:lnTo>
                    <a:pt x="10" y="28"/>
                  </a:lnTo>
                  <a:lnTo>
                    <a:pt x="12" y="28"/>
                  </a:lnTo>
                  <a:lnTo>
                    <a:pt x="12" y="28"/>
                  </a:lnTo>
                  <a:lnTo>
                    <a:pt x="16" y="26"/>
                  </a:lnTo>
                  <a:lnTo>
                    <a:pt x="18" y="26"/>
                  </a:lnTo>
                  <a:lnTo>
                    <a:pt x="26" y="22"/>
                  </a:lnTo>
                  <a:lnTo>
                    <a:pt x="26" y="22"/>
                  </a:lnTo>
                  <a:lnTo>
                    <a:pt x="32" y="20"/>
                  </a:lnTo>
                  <a:lnTo>
                    <a:pt x="32" y="20"/>
                  </a:lnTo>
                  <a:lnTo>
                    <a:pt x="40" y="22"/>
                  </a:lnTo>
                  <a:lnTo>
                    <a:pt x="48" y="24"/>
                  </a:lnTo>
                  <a:lnTo>
                    <a:pt x="62" y="30"/>
                  </a:lnTo>
                  <a:lnTo>
                    <a:pt x="62" y="30"/>
                  </a:lnTo>
                  <a:lnTo>
                    <a:pt x="70" y="36"/>
                  </a:lnTo>
                  <a:lnTo>
                    <a:pt x="74" y="38"/>
                  </a:lnTo>
                  <a:lnTo>
                    <a:pt x="78" y="40"/>
                  </a:lnTo>
                  <a:lnTo>
                    <a:pt x="78" y="40"/>
                  </a:lnTo>
                  <a:lnTo>
                    <a:pt x="88" y="44"/>
                  </a:lnTo>
                  <a:lnTo>
                    <a:pt x="92" y="46"/>
                  </a:lnTo>
                  <a:lnTo>
                    <a:pt x="96" y="50"/>
                  </a:lnTo>
                  <a:lnTo>
                    <a:pt x="96" y="50"/>
                  </a:lnTo>
                  <a:lnTo>
                    <a:pt x="100" y="56"/>
                  </a:lnTo>
                  <a:lnTo>
                    <a:pt x="104" y="58"/>
                  </a:lnTo>
                  <a:lnTo>
                    <a:pt x="108" y="60"/>
                  </a:lnTo>
                  <a:lnTo>
                    <a:pt x="108" y="60"/>
                  </a:lnTo>
                  <a:lnTo>
                    <a:pt x="108" y="60"/>
                  </a:lnTo>
                  <a:lnTo>
                    <a:pt x="108" y="60"/>
                  </a:lnTo>
                  <a:lnTo>
                    <a:pt x="116" y="58"/>
                  </a:lnTo>
                  <a:lnTo>
                    <a:pt x="116" y="58"/>
                  </a:lnTo>
                  <a:lnTo>
                    <a:pt x="122" y="58"/>
                  </a:lnTo>
                  <a:lnTo>
                    <a:pt x="122" y="58"/>
                  </a:lnTo>
                  <a:lnTo>
                    <a:pt x="124" y="58"/>
                  </a:lnTo>
                  <a:lnTo>
                    <a:pt x="124" y="58"/>
                  </a:lnTo>
                  <a:lnTo>
                    <a:pt x="126" y="58"/>
                  </a:lnTo>
                  <a:lnTo>
                    <a:pt x="126" y="58"/>
                  </a:lnTo>
                  <a:lnTo>
                    <a:pt x="128" y="58"/>
                  </a:lnTo>
                  <a:lnTo>
                    <a:pt x="128" y="58"/>
                  </a:lnTo>
                  <a:lnTo>
                    <a:pt x="132" y="56"/>
                  </a:lnTo>
                  <a:lnTo>
                    <a:pt x="136" y="56"/>
                  </a:lnTo>
                  <a:lnTo>
                    <a:pt x="138" y="52"/>
                  </a:lnTo>
                  <a:lnTo>
                    <a:pt x="138" y="48"/>
                  </a:lnTo>
                  <a:lnTo>
                    <a:pt x="138" y="48"/>
                  </a:lnTo>
                  <a:lnTo>
                    <a:pt x="134" y="44"/>
                  </a:lnTo>
                  <a:lnTo>
                    <a:pt x="130" y="42"/>
                  </a:lnTo>
                  <a:lnTo>
                    <a:pt x="120" y="42"/>
                  </a:lnTo>
                  <a:lnTo>
                    <a:pt x="120" y="42"/>
                  </a:lnTo>
                  <a:lnTo>
                    <a:pt x="108" y="38"/>
                  </a:lnTo>
                  <a:lnTo>
                    <a:pt x="96" y="30"/>
                  </a:lnTo>
                  <a:lnTo>
                    <a:pt x="96" y="30"/>
                  </a:lnTo>
                  <a:lnTo>
                    <a:pt x="92" y="26"/>
                  </a:lnTo>
                  <a:lnTo>
                    <a:pt x="88" y="22"/>
                  </a:lnTo>
                  <a:lnTo>
                    <a:pt x="86" y="22"/>
                  </a:lnTo>
                  <a:lnTo>
                    <a:pt x="86" y="22"/>
                  </a:lnTo>
                  <a:lnTo>
                    <a:pt x="82" y="22"/>
                  </a:lnTo>
                  <a:lnTo>
                    <a:pt x="82" y="22"/>
                  </a:lnTo>
                  <a:lnTo>
                    <a:pt x="80" y="22"/>
                  </a:lnTo>
                  <a:lnTo>
                    <a:pt x="80" y="22"/>
                  </a:lnTo>
                  <a:lnTo>
                    <a:pt x="80" y="22"/>
                  </a:lnTo>
                  <a:lnTo>
                    <a:pt x="80" y="22"/>
                  </a:lnTo>
                  <a:lnTo>
                    <a:pt x="74" y="20"/>
                  </a:lnTo>
                  <a:lnTo>
                    <a:pt x="74" y="20"/>
                  </a:lnTo>
                  <a:lnTo>
                    <a:pt x="72" y="18"/>
                  </a:lnTo>
                  <a:lnTo>
                    <a:pt x="68" y="16"/>
                  </a:lnTo>
                  <a:lnTo>
                    <a:pt x="68" y="16"/>
                  </a:lnTo>
                  <a:lnTo>
                    <a:pt x="54" y="4"/>
                  </a:lnTo>
                  <a:lnTo>
                    <a:pt x="48" y="2"/>
                  </a:lnTo>
                  <a:lnTo>
                    <a:pt x="38"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655" name="Freeform 159"/>
            <p:cNvSpPr>
              <a:spLocks/>
            </p:cNvSpPr>
            <p:nvPr/>
          </p:nvSpPr>
          <p:spPr bwMode="auto">
            <a:xfrm>
              <a:off x="4448" y="2170"/>
              <a:ext cx="138" cy="60"/>
            </a:xfrm>
            <a:custGeom>
              <a:avLst/>
              <a:gdLst>
                <a:gd name="T0" fmla="*/ 38 w 138"/>
                <a:gd name="T1" fmla="*/ 0 h 60"/>
                <a:gd name="T2" fmla="*/ 36 w 138"/>
                <a:gd name="T3" fmla="*/ 0 h 60"/>
                <a:gd name="T4" fmla="*/ 26 w 138"/>
                <a:gd name="T5" fmla="*/ 4 h 60"/>
                <a:gd name="T6" fmla="*/ 18 w 138"/>
                <a:gd name="T7" fmla="*/ 10 h 60"/>
                <a:gd name="T8" fmla="*/ 2 w 138"/>
                <a:gd name="T9" fmla="*/ 10 h 60"/>
                <a:gd name="T10" fmla="*/ 0 w 138"/>
                <a:gd name="T11" fmla="*/ 14 h 60"/>
                <a:gd name="T12" fmla="*/ 2 w 138"/>
                <a:gd name="T13" fmla="*/ 22 h 60"/>
                <a:gd name="T14" fmla="*/ 10 w 138"/>
                <a:gd name="T15" fmla="*/ 28 h 60"/>
                <a:gd name="T16" fmla="*/ 12 w 138"/>
                <a:gd name="T17" fmla="*/ 28 h 60"/>
                <a:gd name="T18" fmla="*/ 16 w 138"/>
                <a:gd name="T19" fmla="*/ 26 h 60"/>
                <a:gd name="T20" fmla="*/ 26 w 138"/>
                <a:gd name="T21" fmla="*/ 22 h 60"/>
                <a:gd name="T22" fmla="*/ 32 w 138"/>
                <a:gd name="T23" fmla="*/ 20 h 60"/>
                <a:gd name="T24" fmla="*/ 40 w 138"/>
                <a:gd name="T25" fmla="*/ 22 h 60"/>
                <a:gd name="T26" fmla="*/ 62 w 138"/>
                <a:gd name="T27" fmla="*/ 30 h 60"/>
                <a:gd name="T28" fmla="*/ 70 w 138"/>
                <a:gd name="T29" fmla="*/ 36 h 60"/>
                <a:gd name="T30" fmla="*/ 78 w 138"/>
                <a:gd name="T31" fmla="*/ 40 h 60"/>
                <a:gd name="T32" fmla="*/ 88 w 138"/>
                <a:gd name="T33" fmla="*/ 44 h 60"/>
                <a:gd name="T34" fmla="*/ 96 w 138"/>
                <a:gd name="T35" fmla="*/ 50 h 60"/>
                <a:gd name="T36" fmla="*/ 100 w 138"/>
                <a:gd name="T37" fmla="*/ 56 h 60"/>
                <a:gd name="T38" fmla="*/ 108 w 138"/>
                <a:gd name="T39" fmla="*/ 60 h 60"/>
                <a:gd name="T40" fmla="*/ 108 w 138"/>
                <a:gd name="T41" fmla="*/ 60 h 60"/>
                <a:gd name="T42" fmla="*/ 116 w 138"/>
                <a:gd name="T43" fmla="*/ 58 h 60"/>
                <a:gd name="T44" fmla="*/ 122 w 138"/>
                <a:gd name="T45" fmla="*/ 58 h 60"/>
                <a:gd name="T46" fmla="*/ 124 w 138"/>
                <a:gd name="T47" fmla="*/ 58 h 60"/>
                <a:gd name="T48" fmla="*/ 126 w 138"/>
                <a:gd name="T49" fmla="*/ 58 h 60"/>
                <a:gd name="T50" fmla="*/ 128 w 138"/>
                <a:gd name="T51" fmla="*/ 58 h 60"/>
                <a:gd name="T52" fmla="*/ 132 w 138"/>
                <a:gd name="T53" fmla="*/ 56 h 60"/>
                <a:gd name="T54" fmla="*/ 138 w 138"/>
                <a:gd name="T55" fmla="*/ 52 h 60"/>
                <a:gd name="T56" fmla="*/ 138 w 138"/>
                <a:gd name="T57" fmla="*/ 48 h 60"/>
                <a:gd name="T58" fmla="*/ 130 w 138"/>
                <a:gd name="T59" fmla="*/ 42 h 60"/>
                <a:gd name="T60" fmla="*/ 120 w 138"/>
                <a:gd name="T61" fmla="*/ 42 h 60"/>
                <a:gd name="T62" fmla="*/ 96 w 138"/>
                <a:gd name="T63" fmla="*/ 30 h 60"/>
                <a:gd name="T64" fmla="*/ 92 w 138"/>
                <a:gd name="T65" fmla="*/ 26 h 60"/>
                <a:gd name="T66" fmla="*/ 86 w 138"/>
                <a:gd name="T67" fmla="*/ 22 h 60"/>
                <a:gd name="T68" fmla="*/ 82 w 138"/>
                <a:gd name="T69" fmla="*/ 22 h 60"/>
                <a:gd name="T70" fmla="*/ 80 w 138"/>
                <a:gd name="T71" fmla="*/ 22 h 60"/>
                <a:gd name="T72" fmla="*/ 80 w 138"/>
                <a:gd name="T73" fmla="*/ 22 h 60"/>
                <a:gd name="T74" fmla="*/ 74 w 138"/>
                <a:gd name="T75" fmla="*/ 20 h 60"/>
                <a:gd name="T76" fmla="*/ 72 w 138"/>
                <a:gd name="T77" fmla="*/ 18 h 60"/>
                <a:gd name="T78" fmla="*/ 68 w 138"/>
                <a:gd name="T79" fmla="*/ 16 h 60"/>
                <a:gd name="T80" fmla="*/ 48 w 138"/>
                <a:gd name="T81" fmla="*/ 2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38" h="60">
                  <a:moveTo>
                    <a:pt x="38" y="0"/>
                  </a:moveTo>
                  <a:lnTo>
                    <a:pt x="38" y="0"/>
                  </a:lnTo>
                  <a:lnTo>
                    <a:pt x="36" y="0"/>
                  </a:lnTo>
                  <a:lnTo>
                    <a:pt x="36" y="0"/>
                  </a:lnTo>
                  <a:lnTo>
                    <a:pt x="30" y="2"/>
                  </a:lnTo>
                  <a:lnTo>
                    <a:pt x="26" y="4"/>
                  </a:lnTo>
                  <a:lnTo>
                    <a:pt x="18" y="10"/>
                  </a:lnTo>
                  <a:lnTo>
                    <a:pt x="18" y="10"/>
                  </a:lnTo>
                  <a:lnTo>
                    <a:pt x="6" y="10"/>
                  </a:lnTo>
                  <a:lnTo>
                    <a:pt x="2" y="10"/>
                  </a:lnTo>
                  <a:lnTo>
                    <a:pt x="0" y="14"/>
                  </a:lnTo>
                  <a:lnTo>
                    <a:pt x="0" y="14"/>
                  </a:lnTo>
                  <a:lnTo>
                    <a:pt x="0" y="18"/>
                  </a:lnTo>
                  <a:lnTo>
                    <a:pt x="2" y="22"/>
                  </a:lnTo>
                  <a:lnTo>
                    <a:pt x="6" y="26"/>
                  </a:lnTo>
                  <a:lnTo>
                    <a:pt x="10" y="28"/>
                  </a:lnTo>
                  <a:lnTo>
                    <a:pt x="10" y="28"/>
                  </a:lnTo>
                  <a:lnTo>
                    <a:pt x="12" y="28"/>
                  </a:lnTo>
                  <a:lnTo>
                    <a:pt x="12" y="28"/>
                  </a:lnTo>
                  <a:lnTo>
                    <a:pt x="16" y="26"/>
                  </a:lnTo>
                  <a:lnTo>
                    <a:pt x="18" y="26"/>
                  </a:lnTo>
                  <a:lnTo>
                    <a:pt x="26" y="22"/>
                  </a:lnTo>
                  <a:lnTo>
                    <a:pt x="26" y="22"/>
                  </a:lnTo>
                  <a:lnTo>
                    <a:pt x="32" y="20"/>
                  </a:lnTo>
                  <a:lnTo>
                    <a:pt x="32" y="20"/>
                  </a:lnTo>
                  <a:lnTo>
                    <a:pt x="40" y="22"/>
                  </a:lnTo>
                  <a:lnTo>
                    <a:pt x="48" y="24"/>
                  </a:lnTo>
                  <a:lnTo>
                    <a:pt x="62" y="30"/>
                  </a:lnTo>
                  <a:lnTo>
                    <a:pt x="62" y="30"/>
                  </a:lnTo>
                  <a:lnTo>
                    <a:pt x="70" y="36"/>
                  </a:lnTo>
                  <a:lnTo>
                    <a:pt x="74" y="38"/>
                  </a:lnTo>
                  <a:lnTo>
                    <a:pt x="78" y="40"/>
                  </a:lnTo>
                  <a:lnTo>
                    <a:pt x="78" y="40"/>
                  </a:lnTo>
                  <a:lnTo>
                    <a:pt x="88" y="44"/>
                  </a:lnTo>
                  <a:lnTo>
                    <a:pt x="92" y="46"/>
                  </a:lnTo>
                  <a:lnTo>
                    <a:pt x="96" y="50"/>
                  </a:lnTo>
                  <a:lnTo>
                    <a:pt x="96" y="50"/>
                  </a:lnTo>
                  <a:lnTo>
                    <a:pt x="100" y="56"/>
                  </a:lnTo>
                  <a:lnTo>
                    <a:pt x="104" y="58"/>
                  </a:lnTo>
                  <a:lnTo>
                    <a:pt x="108" y="60"/>
                  </a:lnTo>
                  <a:lnTo>
                    <a:pt x="108" y="60"/>
                  </a:lnTo>
                  <a:lnTo>
                    <a:pt x="108" y="60"/>
                  </a:lnTo>
                  <a:lnTo>
                    <a:pt x="108" y="60"/>
                  </a:lnTo>
                  <a:lnTo>
                    <a:pt x="116" y="58"/>
                  </a:lnTo>
                  <a:lnTo>
                    <a:pt x="116" y="58"/>
                  </a:lnTo>
                  <a:lnTo>
                    <a:pt x="122" y="58"/>
                  </a:lnTo>
                  <a:lnTo>
                    <a:pt x="122" y="58"/>
                  </a:lnTo>
                  <a:lnTo>
                    <a:pt x="124" y="58"/>
                  </a:lnTo>
                  <a:lnTo>
                    <a:pt x="124" y="58"/>
                  </a:lnTo>
                  <a:lnTo>
                    <a:pt x="126" y="58"/>
                  </a:lnTo>
                  <a:lnTo>
                    <a:pt x="126" y="58"/>
                  </a:lnTo>
                  <a:lnTo>
                    <a:pt x="128" y="58"/>
                  </a:lnTo>
                  <a:lnTo>
                    <a:pt x="128" y="58"/>
                  </a:lnTo>
                  <a:lnTo>
                    <a:pt x="132" y="56"/>
                  </a:lnTo>
                  <a:lnTo>
                    <a:pt x="136" y="56"/>
                  </a:lnTo>
                  <a:lnTo>
                    <a:pt x="138" y="52"/>
                  </a:lnTo>
                  <a:lnTo>
                    <a:pt x="138" y="48"/>
                  </a:lnTo>
                  <a:lnTo>
                    <a:pt x="138" y="48"/>
                  </a:lnTo>
                  <a:lnTo>
                    <a:pt x="134" y="44"/>
                  </a:lnTo>
                  <a:lnTo>
                    <a:pt x="130" y="42"/>
                  </a:lnTo>
                  <a:lnTo>
                    <a:pt x="120" y="42"/>
                  </a:lnTo>
                  <a:lnTo>
                    <a:pt x="120" y="42"/>
                  </a:lnTo>
                  <a:lnTo>
                    <a:pt x="108" y="38"/>
                  </a:lnTo>
                  <a:lnTo>
                    <a:pt x="96" y="30"/>
                  </a:lnTo>
                  <a:lnTo>
                    <a:pt x="96" y="30"/>
                  </a:lnTo>
                  <a:lnTo>
                    <a:pt x="92" y="26"/>
                  </a:lnTo>
                  <a:lnTo>
                    <a:pt x="88" y="22"/>
                  </a:lnTo>
                  <a:lnTo>
                    <a:pt x="86" y="22"/>
                  </a:lnTo>
                  <a:lnTo>
                    <a:pt x="86" y="22"/>
                  </a:lnTo>
                  <a:lnTo>
                    <a:pt x="82" y="22"/>
                  </a:lnTo>
                  <a:lnTo>
                    <a:pt x="82" y="22"/>
                  </a:lnTo>
                  <a:lnTo>
                    <a:pt x="80" y="22"/>
                  </a:lnTo>
                  <a:lnTo>
                    <a:pt x="80" y="22"/>
                  </a:lnTo>
                  <a:lnTo>
                    <a:pt x="80" y="22"/>
                  </a:lnTo>
                  <a:lnTo>
                    <a:pt x="80" y="22"/>
                  </a:lnTo>
                  <a:lnTo>
                    <a:pt x="74" y="20"/>
                  </a:lnTo>
                  <a:lnTo>
                    <a:pt x="74" y="20"/>
                  </a:lnTo>
                  <a:lnTo>
                    <a:pt x="72" y="18"/>
                  </a:lnTo>
                  <a:lnTo>
                    <a:pt x="68" y="16"/>
                  </a:lnTo>
                  <a:lnTo>
                    <a:pt x="68" y="16"/>
                  </a:lnTo>
                  <a:lnTo>
                    <a:pt x="54" y="4"/>
                  </a:lnTo>
                  <a:lnTo>
                    <a:pt x="48" y="2"/>
                  </a:lnTo>
                  <a:lnTo>
                    <a:pt x="3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656" name="Freeform 160"/>
            <p:cNvSpPr>
              <a:spLocks/>
            </p:cNvSpPr>
            <p:nvPr/>
          </p:nvSpPr>
          <p:spPr bwMode="auto">
            <a:xfrm>
              <a:off x="4534" y="2248"/>
              <a:ext cx="26" cy="20"/>
            </a:xfrm>
            <a:custGeom>
              <a:avLst/>
              <a:gdLst>
                <a:gd name="T0" fmla="*/ 8 w 26"/>
                <a:gd name="T1" fmla="*/ 0 h 20"/>
                <a:gd name="T2" fmla="*/ 8 w 26"/>
                <a:gd name="T3" fmla="*/ 0 h 20"/>
                <a:gd name="T4" fmla="*/ 2 w 26"/>
                <a:gd name="T5" fmla="*/ 0 h 20"/>
                <a:gd name="T6" fmla="*/ 0 w 26"/>
                <a:gd name="T7" fmla="*/ 4 h 20"/>
                <a:gd name="T8" fmla="*/ 0 w 26"/>
                <a:gd name="T9" fmla="*/ 6 h 20"/>
                <a:gd name="T10" fmla="*/ 0 w 26"/>
                <a:gd name="T11" fmla="*/ 6 h 20"/>
                <a:gd name="T12" fmla="*/ 0 w 26"/>
                <a:gd name="T13" fmla="*/ 10 h 20"/>
                <a:gd name="T14" fmla="*/ 2 w 26"/>
                <a:gd name="T15" fmla="*/ 12 h 20"/>
                <a:gd name="T16" fmla="*/ 10 w 26"/>
                <a:gd name="T17" fmla="*/ 16 h 20"/>
                <a:gd name="T18" fmla="*/ 10 w 26"/>
                <a:gd name="T19" fmla="*/ 16 h 20"/>
                <a:gd name="T20" fmla="*/ 14 w 26"/>
                <a:gd name="T21" fmla="*/ 18 h 20"/>
                <a:gd name="T22" fmla="*/ 20 w 26"/>
                <a:gd name="T23" fmla="*/ 20 h 20"/>
                <a:gd name="T24" fmla="*/ 20 w 26"/>
                <a:gd name="T25" fmla="*/ 20 h 20"/>
                <a:gd name="T26" fmla="*/ 24 w 26"/>
                <a:gd name="T27" fmla="*/ 18 h 20"/>
                <a:gd name="T28" fmla="*/ 26 w 26"/>
                <a:gd name="T29" fmla="*/ 14 h 20"/>
                <a:gd name="T30" fmla="*/ 26 w 26"/>
                <a:gd name="T31" fmla="*/ 14 h 20"/>
                <a:gd name="T32" fmla="*/ 26 w 26"/>
                <a:gd name="T33" fmla="*/ 10 h 20"/>
                <a:gd name="T34" fmla="*/ 22 w 26"/>
                <a:gd name="T35" fmla="*/ 6 h 20"/>
                <a:gd name="T36" fmla="*/ 16 w 26"/>
                <a:gd name="T37" fmla="*/ 0 h 20"/>
                <a:gd name="T38" fmla="*/ 16 w 26"/>
                <a:gd name="T39" fmla="*/ 0 h 20"/>
                <a:gd name="T40" fmla="*/ 8 w 26"/>
                <a:gd name="T41"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6" h="20">
                  <a:moveTo>
                    <a:pt x="8" y="0"/>
                  </a:moveTo>
                  <a:lnTo>
                    <a:pt x="8" y="0"/>
                  </a:lnTo>
                  <a:lnTo>
                    <a:pt x="2" y="0"/>
                  </a:lnTo>
                  <a:lnTo>
                    <a:pt x="0" y="4"/>
                  </a:lnTo>
                  <a:lnTo>
                    <a:pt x="0" y="6"/>
                  </a:lnTo>
                  <a:lnTo>
                    <a:pt x="0" y="6"/>
                  </a:lnTo>
                  <a:lnTo>
                    <a:pt x="0" y="10"/>
                  </a:lnTo>
                  <a:lnTo>
                    <a:pt x="2" y="12"/>
                  </a:lnTo>
                  <a:lnTo>
                    <a:pt x="10" y="16"/>
                  </a:lnTo>
                  <a:lnTo>
                    <a:pt x="10" y="16"/>
                  </a:lnTo>
                  <a:lnTo>
                    <a:pt x="14" y="18"/>
                  </a:lnTo>
                  <a:lnTo>
                    <a:pt x="20" y="20"/>
                  </a:lnTo>
                  <a:lnTo>
                    <a:pt x="20" y="20"/>
                  </a:lnTo>
                  <a:lnTo>
                    <a:pt x="24" y="18"/>
                  </a:lnTo>
                  <a:lnTo>
                    <a:pt x="26" y="14"/>
                  </a:lnTo>
                  <a:lnTo>
                    <a:pt x="26" y="14"/>
                  </a:lnTo>
                  <a:lnTo>
                    <a:pt x="26" y="10"/>
                  </a:lnTo>
                  <a:lnTo>
                    <a:pt x="22" y="6"/>
                  </a:lnTo>
                  <a:lnTo>
                    <a:pt x="16" y="0"/>
                  </a:lnTo>
                  <a:lnTo>
                    <a:pt x="16" y="0"/>
                  </a:lnTo>
                  <a:lnTo>
                    <a:pt x="8"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657" name="Freeform 161"/>
            <p:cNvSpPr>
              <a:spLocks/>
            </p:cNvSpPr>
            <p:nvPr/>
          </p:nvSpPr>
          <p:spPr bwMode="auto">
            <a:xfrm>
              <a:off x="4534" y="2248"/>
              <a:ext cx="26" cy="20"/>
            </a:xfrm>
            <a:custGeom>
              <a:avLst/>
              <a:gdLst>
                <a:gd name="T0" fmla="*/ 8 w 26"/>
                <a:gd name="T1" fmla="*/ 0 h 20"/>
                <a:gd name="T2" fmla="*/ 8 w 26"/>
                <a:gd name="T3" fmla="*/ 0 h 20"/>
                <a:gd name="T4" fmla="*/ 2 w 26"/>
                <a:gd name="T5" fmla="*/ 0 h 20"/>
                <a:gd name="T6" fmla="*/ 0 w 26"/>
                <a:gd name="T7" fmla="*/ 4 h 20"/>
                <a:gd name="T8" fmla="*/ 0 w 26"/>
                <a:gd name="T9" fmla="*/ 6 h 20"/>
                <a:gd name="T10" fmla="*/ 0 w 26"/>
                <a:gd name="T11" fmla="*/ 6 h 20"/>
                <a:gd name="T12" fmla="*/ 0 w 26"/>
                <a:gd name="T13" fmla="*/ 10 h 20"/>
                <a:gd name="T14" fmla="*/ 2 w 26"/>
                <a:gd name="T15" fmla="*/ 12 h 20"/>
                <a:gd name="T16" fmla="*/ 10 w 26"/>
                <a:gd name="T17" fmla="*/ 16 h 20"/>
                <a:gd name="T18" fmla="*/ 10 w 26"/>
                <a:gd name="T19" fmla="*/ 16 h 20"/>
                <a:gd name="T20" fmla="*/ 14 w 26"/>
                <a:gd name="T21" fmla="*/ 18 h 20"/>
                <a:gd name="T22" fmla="*/ 20 w 26"/>
                <a:gd name="T23" fmla="*/ 20 h 20"/>
                <a:gd name="T24" fmla="*/ 20 w 26"/>
                <a:gd name="T25" fmla="*/ 20 h 20"/>
                <a:gd name="T26" fmla="*/ 24 w 26"/>
                <a:gd name="T27" fmla="*/ 18 h 20"/>
                <a:gd name="T28" fmla="*/ 26 w 26"/>
                <a:gd name="T29" fmla="*/ 14 h 20"/>
                <a:gd name="T30" fmla="*/ 26 w 26"/>
                <a:gd name="T31" fmla="*/ 14 h 20"/>
                <a:gd name="T32" fmla="*/ 26 w 26"/>
                <a:gd name="T33" fmla="*/ 10 h 20"/>
                <a:gd name="T34" fmla="*/ 22 w 26"/>
                <a:gd name="T35" fmla="*/ 6 h 20"/>
                <a:gd name="T36" fmla="*/ 16 w 26"/>
                <a:gd name="T37" fmla="*/ 0 h 20"/>
                <a:gd name="T38" fmla="*/ 16 w 26"/>
                <a:gd name="T39" fmla="*/ 0 h 20"/>
                <a:gd name="T40" fmla="*/ 8 w 26"/>
                <a:gd name="T41"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6" h="20">
                  <a:moveTo>
                    <a:pt x="8" y="0"/>
                  </a:moveTo>
                  <a:lnTo>
                    <a:pt x="8" y="0"/>
                  </a:lnTo>
                  <a:lnTo>
                    <a:pt x="2" y="0"/>
                  </a:lnTo>
                  <a:lnTo>
                    <a:pt x="0" y="4"/>
                  </a:lnTo>
                  <a:lnTo>
                    <a:pt x="0" y="6"/>
                  </a:lnTo>
                  <a:lnTo>
                    <a:pt x="0" y="6"/>
                  </a:lnTo>
                  <a:lnTo>
                    <a:pt x="0" y="10"/>
                  </a:lnTo>
                  <a:lnTo>
                    <a:pt x="2" y="12"/>
                  </a:lnTo>
                  <a:lnTo>
                    <a:pt x="10" y="16"/>
                  </a:lnTo>
                  <a:lnTo>
                    <a:pt x="10" y="16"/>
                  </a:lnTo>
                  <a:lnTo>
                    <a:pt x="14" y="18"/>
                  </a:lnTo>
                  <a:lnTo>
                    <a:pt x="20" y="20"/>
                  </a:lnTo>
                  <a:lnTo>
                    <a:pt x="20" y="20"/>
                  </a:lnTo>
                  <a:lnTo>
                    <a:pt x="24" y="18"/>
                  </a:lnTo>
                  <a:lnTo>
                    <a:pt x="26" y="14"/>
                  </a:lnTo>
                  <a:lnTo>
                    <a:pt x="26" y="14"/>
                  </a:lnTo>
                  <a:lnTo>
                    <a:pt x="26" y="10"/>
                  </a:lnTo>
                  <a:lnTo>
                    <a:pt x="22" y="6"/>
                  </a:lnTo>
                  <a:lnTo>
                    <a:pt x="16" y="0"/>
                  </a:lnTo>
                  <a:lnTo>
                    <a:pt x="16" y="0"/>
                  </a:lnTo>
                  <a:lnTo>
                    <a:pt x="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658" name="Freeform 162"/>
            <p:cNvSpPr>
              <a:spLocks/>
            </p:cNvSpPr>
            <p:nvPr/>
          </p:nvSpPr>
          <p:spPr bwMode="auto">
            <a:xfrm>
              <a:off x="4578" y="2230"/>
              <a:ext cx="86" cy="40"/>
            </a:xfrm>
            <a:custGeom>
              <a:avLst/>
              <a:gdLst>
                <a:gd name="T0" fmla="*/ 46 w 86"/>
                <a:gd name="T1" fmla="*/ 0 h 40"/>
                <a:gd name="T2" fmla="*/ 40 w 86"/>
                <a:gd name="T3" fmla="*/ 2 h 40"/>
                <a:gd name="T4" fmla="*/ 36 w 86"/>
                <a:gd name="T5" fmla="*/ 4 h 40"/>
                <a:gd name="T6" fmla="*/ 36 w 86"/>
                <a:gd name="T7" fmla="*/ 4 h 40"/>
                <a:gd name="T8" fmla="*/ 34 w 86"/>
                <a:gd name="T9" fmla="*/ 4 h 40"/>
                <a:gd name="T10" fmla="*/ 32 w 86"/>
                <a:gd name="T11" fmla="*/ 2 h 40"/>
                <a:gd name="T12" fmla="*/ 28 w 86"/>
                <a:gd name="T13" fmla="*/ 0 h 40"/>
                <a:gd name="T14" fmla="*/ 26 w 86"/>
                <a:gd name="T15" fmla="*/ 0 h 40"/>
                <a:gd name="T16" fmla="*/ 24 w 86"/>
                <a:gd name="T17" fmla="*/ 0 h 40"/>
                <a:gd name="T18" fmla="*/ 22 w 86"/>
                <a:gd name="T19" fmla="*/ 4 h 40"/>
                <a:gd name="T20" fmla="*/ 24 w 86"/>
                <a:gd name="T21" fmla="*/ 14 h 40"/>
                <a:gd name="T22" fmla="*/ 22 w 86"/>
                <a:gd name="T23" fmla="*/ 18 h 40"/>
                <a:gd name="T24" fmla="*/ 16 w 86"/>
                <a:gd name="T25" fmla="*/ 18 h 40"/>
                <a:gd name="T26" fmla="*/ 12 w 86"/>
                <a:gd name="T27" fmla="*/ 18 h 40"/>
                <a:gd name="T28" fmla="*/ 8 w 86"/>
                <a:gd name="T29" fmla="*/ 18 h 40"/>
                <a:gd name="T30" fmla="*/ 2 w 86"/>
                <a:gd name="T31" fmla="*/ 20 h 40"/>
                <a:gd name="T32" fmla="*/ 0 w 86"/>
                <a:gd name="T33" fmla="*/ 22 h 40"/>
                <a:gd name="T34" fmla="*/ 4 w 86"/>
                <a:gd name="T35" fmla="*/ 26 h 40"/>
                <a:gd name="T36" fmla="*/ 12 w 86"/>
                <a:gd name="T37" fmla="*/ 30 h 40"/>
                <a:gd name="T38" fmla="*/ 14 w 86"/>
                <a:gd name="T39" fmla="*/ 30 h 40"/>
                <a:gd name="T40" fmla="*/ 20 w 86"/>
                <a:gd name="T41" fmla="*/ 30 h 40"/>
                <a:gd name="T42" fmla="*/ 26 w 86"/>
                <a:gd name="T43" fmla="*/ 28 h 40"/>
                <a:gd name="T44" fmla="*/ 32 w 86"/>
                <a:gd name="T45" fmla="*/ 30 h 40"/>
                <a:gd name="T46" fmla="*/ 40 w 86"/>
                <a:gd name="T47" fmla="*/ 38 h 40"/>
                <a:gd name="T48" fmla="*/ 42 w 86"/>
                <a:gd name="T49" fmla="*/ 40 h 40"/>
                <a:gd name="T50" fmla="*/ 44 w 86"/>
                <a:gd name="T51" fmla="*/ 38 h 40"/>
                <a:gd name="T52" fmla="*/ 46 w 86"/>
                <a:gd name="T53" fmla="*/ 32 h 40"/>
                <a:gd name="T54" fmla="*/ 52 w 86"/>
                <a:gd name="T55" fmla="*/ 28 h 40"/>
                <a:gd name="T56" fmla="*/ 72 w 86"/>
                <a:gd name="T57" fmla="*/ 24 h 40"/>
                <a:gd name="T58" fmla="*/ 86 w 86"/>
                <a:gd name="T59" fmla="*/ 18 h 40"/>
                <a:gd name="T60" fmla="*/ 84 w 86"/>
                <a:gd name="T61" fmla="*/ 16 h 40"/>
                <a:gd name="T62" fmla="*/ 72 w 86"/>
                <a:gd name="T63" fmla="*/ 12 h 40"/>
                <a:gd name="T64" fmla="*/ 58 w 86"/>
                <a:gd name="T65" fmla="*/ 10 h 40"/>
                <a:gd name="T66" fmla="*/ 52 w 86"/>
                <a:gd name="T67" fmla="*/ 4 h 40"/>
                <a:gd name="T68" fmla="*/ 46 w 86"/>
                <a:gd name="T69" fmla="*/ 0 h 40"/>
                <a:gd name="T70" fmla="*/ 46 w 86"/>
                <a:gd name="T71"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6" h="40">
                  <a:moveTo>
                    <a:pt x="46" y="0"/>
                  </a:moveTo>
                  <a:lnTo>
                    <a:pt x="46" y="0"/>
                  </a:lnTo>
                  <a:lnTo>
                    <a:pt x="42" y="0"/>
                  </a:lnTo>
                  <a:lnTo>
                    <a:pt x="40" y="2"/>
                  </a:lnTo>
                  <a:lnTo>
                    <a:pt x="40" y="4"/>
                  </a:lnTo>
                  <a:lnTo>
                    <a:pt x="36" y="4"/>
                  </a:lnTo>
                  <a:lnTo>
                    <a:pt x="36" y="4"/>
                  </a:lnTo>
                  <a:lnTo>
                    <a:pt x="36" y="4"/>
                  </a:lnTo>
                  <a:lnTo>
                    <a:pt x="36" y="4"/>
                  </a:lnTo>
                  <a:lnTo>
                    <a:pt x="34" y="4"/>
                  </a:lnTo>
                  <a:lnTo>
                    <a:pt x="32" y="2"/>
                  </a:lnTo>
                  <a:lnTo>
                    <a:pt x="32" y="2"/>
                  </a:lnTo>
                  <a:lnTo>
                    <a:pt x="30" y="0"/>
                  </a:lnTo>
                  <a:lnTo>
                    <a:pt x="28" y="0"/>
                  </a:lnTo>
                  <a:lnTo>
                    <a:pt x="28" y="0"/>
                  </a:lnTo>
                  <a:lnTo>
                    <a:pt x="26" y="0"/>
                  </a:lnTo>
                  <a:lnTo>
                    <a:pt x="26" y="0"/>
                  </a:lnTo>
                  <a:lnTo>
                    <a:pt x="24" y="0"/>
                  </a:lnTo>
                  <a:lnTo>
                    <a:pt x="24" y="0"/>
                  </a:lnTo>
                  <a:lnTo>
                    <a:pt x="22" y="4"/>
                  </a:lnTo>
                  <a:lnTo>
                    <a:pt x="24" y="10"/>
                  </a:lnTo>
                  <a:lnTo>
                    <a:pt x="24" y="14"/>
                  </a:lnTo>
                  <a:lnTo>
                    <a:pt x="22" y="18"/>
                  </a:lnTo>
                  <a:lnTo>
                    <a:pt x="22" y="18"/>
                  </a:lnTo>
                  <a:lnTo>
                    <a:pt x="16" y="18"/>
                  </a:lnTo>
                  <a:lnTo>
                    <a:pt x="16" y="18"/>
                  </a:lnTo>
                  <a:lnTo>
                    <a:pt x="12" y="18"/>
                  </a:lnTo>
                  <a:lnTo>
                    <a:pt x="12" y="18"/>
                  </a:lnTo>
                  <a:lnTo>
                    <a:pt x="8" y="18"/>
                  </a:lnTo>
                  <a:lnTo>
                    <a:pt x="8" y="18"/>
                  </a:lnTo>
                  <a:lnTo>
                    <a:pt x="6" y="18"/>
                  </a:lnTo>
                  <a:lnTo>
                    <a:pt x="2" y="20"/>
                  </a:lnTo>
                  <a:lnTo>
                    <a:pt x="2" y="20"/>
                  </a:lnTo>
                  <a:lnTo>
                    <a:pt x="0" y="22"/>
                  </a:lnTo>
                  <a:lnTo>
                    <a:pt x="0" y="24"/>
                  </a:lnTo>
                  <a:lnTo>
                    <a:pt x="4" y="26"/>
                  </a:lnTo>
                  <a:lnTo>
                    <a:pt x="12" y="30"/>
                  </a:lnTo>
                  <a:lnTo>
                    <a:pt x="12" y="30"/>
                  </a:lnTo>
                  <a:lnTo>
                    <a:pt x="14" y="30"/>
                  </a:lnTo>
                  <a:lnTo>
                    <a:pt x="14" y="30"/>
                  </a:lnTo>
                  <a:lnTo>
                    <a:pt x="20" y="30"/>
                  </a:lnTo>
                  <a:lnTo>
                    <a:pt x="20" y="30"/>
                  </a:lnTo>
                  <a:lnTo>
                    <a:pt x="26" y="28"/>
                  </a:lnTo>
                  <a:lnTo>
                    <a:pt x="26" y="28"/>
                  </a:lnTo>
                  <a:lnTo>
                    <a:pt x="32" y="30"/>
                  </a:lnTo>
                  <a:lnTo>
                    <a:pt x="32" y="30"/>
                  </a:lnTo>
                  <a:lnTo>
                    <a:pt x="38" y="36"/>
                  </a:lnTo>
                  <a:lnTo>
                    <a:pt x="40" y="38"/>
                  </a:lnTo>
                  <a:lnTo>
                    <a:pt x="42" y="40"/>
                  </a:lnTo>
                  <a:lnTo>
                    <a:pt x="42" y="40"/>
                  </a:lnTo>
                  <a:lnTo>
                    <a:pt x="44" y="38"/>
                  </a:lnTo>
                  <a:lnTo>
                    <a:pt x="44" y="38"/>
                  </a:lnTo>
                  <a:lnTo>
                    <a:pt x="46" y="36"/>
                  </a:lnTo>
                  <a:lnTo>
                    <a:pt x="46" y="32"/>
                  </a:lnTo>
                  <a:lnTo>
                    <a:pt x="48" y="30"/>
                  </a:lnTo>
                  <a:lnTo>
                    <a:pt x="52" y="28"/>
                  </a:lnTo>
                  <a:lnTo>
                    <a:pt x="52" y="28"/>
                  </a:lnTo>
                  <a:lnTo>
                    <a:pt x="72" y="24"/>
                  </a:lnTo>
                  <a:lnTo>
                    <a:pt x="84" y="20"/>
                  </a:lnTo>
                  <a:lnTo>
                    <a:pt x="86" y="18"/>
                  </a:lnTo>
                  <a:lnTo>
                    <a:pt x="84" y="16"/>
                  </a:lnTo>
                  <a:lnTo>
                    <a:pt x="84" y="16"/>
                  </a:lnTo>
                  <a:lnTo>
                    <a:pt x="72" y="12"/>
                  </a:lnTo>
                  <a:lnTo>
                    <a:pt x="72" y="12"/>
                  </a:lnTo>
                  <a:lnTo>
                    <a:pt x="66" y="12"/>
                  </a:lnTo>
                  <a:lnTo>
                    <a:pt x="58" y="10"/>
                  </a:lnTo>
                  <a:lnTo>
                    <a:pt x="58" y="10"/>
                  </a:lnTo>
                  <a:lnTo>
                    <a:pt x="52" y="4"/>
                  </a:lnTo>
                  <a:lnTo>
                    <a:pt x="50" y="2"/>
                  </a:lnTo>
                  <a:lnTo>
                    <a:pt x="46" y="0"/>
                  </a:lnTo>
                  <a:lnTo>
                    <a:pt x="46" y="0"/>
                  </a:lnTo>
                  <a:lnTo>
                    <a:pt x="46"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659" name="Freeform 163"/>
            <p:cNvSpPr>
              <a:spLocks/>
            </p:cNvSpPr>
            <p:nvPr/>
          </p:nvSpPr>
          <p:spPr bwMode="auto">
            <a:xfrm>
              <a:off x="4578" y="2230"/>
              <a:ext cx="86" cy="40"/>
            </a:xfrm>
            <a:custGeom>
              <a:avLst/>
              <a:gdLst>
                <a:gd name="T0" fmla="*/ 46 w 86"/>
                <a:gd name="T1" fmla="*/ 0 h 40"/>
                <a:gd name="T2" fmla="*/ 40 w 86"/>
                <a:gd name="T3" fmla="*/ 2 h 40"/>
                <a:gd name="T4" fmla="*/ 36 w 86"/>
                <a:gd name="T5" fmla="*/ 4 h 40"/>
                <a:gd name="T6" fmla="*/ 36 w 86"/>
                <a:gd name="T7" fmla="*/ 4 h 40"/>
                <a:gd name="T8" fmla="*/ 34 w 86"/>
                <a:gd name="T9" fmla="*/ 4 h 40"/>
                <a:gd name="T10" fmla="*/ 32 w 86"/>
                <a:gd name="T11" fmla="*/ 2 h 40"/>
                <a:gd name="T12" fmla="*/ 28 w 86"/>
                <a:gd name="T13" fmla="*/ 0 h 40"/>
                <a:gd name="T14" fmla="*/ 26 w 86"/>
                <a:gd name="T15" fmla="*/ 0 h 40"/>
                <a:gd name="T16" fmla="*/ 24 w 86"/>
                <a:gd name="T17" fmla="*/ 0 h 40"/>
                <a:gd name="T18" fmla="*/ 22 w 86"/>
                <a:gd name="T19" fmla="*/ 4 h 40"/>
                <a:gd name="T20" fmla="*/ 24 w 86"/>
                <a:gd name="T21" fmla="*/ 14 h 40"/>
                <a:gd name="T22" fmla="*/ 22 w 86"/>
                <a:gd name="T23" fmla="*/ 18 h 40"/>
                <a:gd name="T24" fmla="*/ 16 w 86"/>
                <a:gd name="T25" fmla="*/ 18 h 40"/>
                <a:gd name="T26" fmla="*/ 12 w 86"/>
                <a:gd name="T27" fmla="*/ 18 h 40"/>
                <a:gd name="T28" fmla="*/ 8 w 86"/>
                <a:gd name="T29" fmla="*/ 18 h 40"/>
                <a:gd name="T30" fmla="*/ 2 w 86"/>
                <a:gd name="T31" fmla="*/ 20 h 40"/>
                <a:gd name="T32" fmla="*/ 0 w 86"/>
                <a:gd name="T33" fmla="*/ 22 h 40"/>
                <a:gd name="T34" fmla="*/ 4 w 86"/>
                <a:gd name="T35" fmla="*/ 26 h 40"/>
                <a:gd name="T36" fmla="*/ 12 w 86"/>
                <a:gd name="T37" fmla="*/ 30 h 40"/>
                <a:gd name="T38" fmla="*/ 14 w 86"/>
                <a:gd name="T39" fmla="*/ 30 h 40"/>
                <a:gd name="T40" fmla="*/ 20 w 86"/>
                <a:gd name="T41" fmla="*/ 30 h 40"/>
                <a:gd name="T42" fmla="*/ 26 w 86"/>
                <a:gd name="T43" fmla="*/ 28 h 40"/>
                <a:gd name="T44" fmla="*/ 32 w 86"/>
                <a:gd name="T45" fmla="*/ 30 h 40"/>
                <a:gd name="T46" fmla="*/ 40 w 86"/>
                <a:gd name="T47" fmla="*/ 38 h 40"/>
                <a:gd name="T48" fmla="*/ 42 w 86"/>
                <a:gd name="T49" fmla="*/ 40 h 40"/>
                <a:gd name="T50" fmla="*/ 44 w 86"/>
                <a:gd name="T51" fmla="*/ 38 h 40"/>
                <a:gd name="T52" fmla="*/ 46 w 86"/>
                <a:gd name="T53" fmla="*/ 32 h 40"/>
                <a:gd name="T54" fmla="*/ 52 w 86"/>
                <a:gd name="T55" fmla="*/ 28 h 40"/>
                <a:gd name="T56" fmla="*/ 72 w 86"/>
                <a:gd name="T57" fmla="*/ 24 h 40"/>
                <a:gd name="T58" fmla="*/ 86 w 86"/>
                <a:gd name="T59" fmla="*/ 18 h 40"/>
                <a:gd name="T60" fmla="*/ 84 w 86"/>
                <a:gd name="T61" fmla="*/ 16 h 40"/>
                <a:gd name="T62" fmla="*/ 72 w 86"/>
                <a:gd name="T63" fmla="*/ 12 h 40"/>
                <a:gd name="T64" fmla="*/ 58 w 86"/>
                <a:gd name="T65" fmla="*/ 10 h 40"/>
                <a:gd name="T66" fmla="*/ 52 w 86"/>
                <a:gd name="T67" fmla="*/ 4 h 40"/>
                <a:gd name="T68" fmla="*/ 46 w 86"/>
                <a:gd name="T69" fmla="*/ 0 h 40"/>
                <a:gd name="T70" fmla="*/ 46 w 86"/>
                <a:gd name="T71"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6" h="40">
                  <a:moveTo>
                    <a:pt x="46" y="0"/>
                  </a:moveTo>
                  <a:lnTo>
                    <a:pt x="46" y="0"/>
                  </a:lnTo>
                  <a:lnTo>
                    <a:pt x="42" y="0"/>
                  </a:lnTo>
                  <a:lnTo>
                    <a:pt x="40" y="2"/>
                  </a:lnTo>
                  <a:lnTo>
                    <a:pt x="40" y="4"/>
                  </a:lnTo>
                  <a:lnTo>
                    <a:pt x="36" y="4"/>
                  </a:lnTo>
                  <a:lnTo>
                    <a:pt x="36" y="4"/>
                  </a:lnTo>
                  <a:lnTo>
                    <a:pt x="36" y="4"/>
                  </a:lnTo>
                  <a:lnTo>
                    <a:pt x="36" y="4"/>
                  </a:lnTo>
                  <a:lnTo>
                    <a:pt x="34" y="4"/>
                  </a:lnTo>
                  <a:lnTo>
                    <a:pt x="32" y="2"/>
                  </a:lnTo>
                  <a:lnTo>
                    <a:pt x="32" y="2"/>
                  </a:lnTo>
                  <a:lnTo>
                    <a:pt x="30" y="0"/>
                  </a:lnTo>
                  <a:lnTo>
                    <a:pt x="28" y="0"/>
                  </a:lnTo>
                  <a:lnTo>
                    <a:pt x="28" y="0"/>
                  </a:lnTo>
                  <a:lnTo>
                    <a:pt x="26" y="0"/>
                  </a:lnTo>
                  <a:lnTo>
                    <a:pt x="26" y="0"/>
                  </a:lnTo>
                  <a:lnTo>
                    <a:pt x="24" y="0"/>
                  </a:lnTo>
                  <a:lnTo>
                    <a:pt x="24" y="0"/>
                  </a:lnTo>
                  <a:lnTo>
                    <a:pt x="22" y="4"/>
                  </a:lnTo>
                  <a:lnTo>
                    <a:pt x="24" y="10"/>
                  </a:lnTo>
                  <a:lnTo>
                    <a:pt x="24" y="14"/>
                  </a:lnTo>
                  <a:lnTo>
                    <a:pt x="22" y="18"/>
                  </a:lnTo>
                  <a:lnTo>
                    <a:pt x="22" y="18"/>
                  </a:lnTo>
                  <a:lnTo>
                    <a:pt x="16" y="18"/>
                  </a:lnTo>
                  <a:lnTo>
                    <a:pt x="16" y="18"/>
                  </a:lnTo>
                  <a:lnTo>
                    <a:pt x="12" y="18"/>
                  </a:lnTo>
                  <a:lnTo>
                    <a:pt x="12" y="18"/>
                  </a:lnTo>
                  <a:lnTo>
                    <a:pt x="8" y="18"/>
                  </a:lnTo>
                  <a:lnTo>
                    <a:pt x="8" y="18"/>
                  </a:lnTo>
                  <a:lnTo>
                    <a:pt x="6" y="18"/>
                  </a:lnTo>
                  <a:lnTo>
                    <a:pt x="2" y="20"/>
                  </a:lnTo>
                  <a:lnTo>
                    <a:pt x="2" y="20"/>
                  </a:lnTo>
                  <a:lnTo>
                    <a:pt x="0" y="22"/>
                  </a:lnTo>
                  <a:lnTo>
                    <a:pt x="0" y="24"/>
                  </a:lnTo>
                  <a:lnTo>
                    <a:pt x="4" y="26"/>
                  </a:lnTo>
                  <a:lnTo>
                    <a:pt x="12" y="30"/>
                  </a:lnTo>
                  <a:lnTo>
                    <a:pt x="12" y="30"/>
                  </a:lnTo>
                  <a:lnTo>
                    <a:pt x="14" y="30"/>
                  </a:lnTo>
                  <a:lnTo>
                    <a:pt x="14" y="30"/>
                  </a:lnTo>
                  <a:lnTo>
                    <a:pt x="20" y="30"/>
                  </a:lnTo>
                  <a:lnTo>
                    <a:pt x="20" y="30"/>
                  </a:lnTo>
                  <a:lnTo>
                    <a:pt x="26" y="28"/>
                  </a:lnTo>
                  <a:lnTo>
                    <a:pt x="26" y="28"/>
                  </a:lnTo>
                  <a:lnTo>
                    <a:pt x="32" y="30"/>
                  </a:lnTo>
                  <a:lnTo>
                    <a:pt x="32" y="30"/>
                  </a:lnTo>
                  <a:lnTo>
                    <a:pt x="38" y="36"/>
                  </a:lnTo>
                  <a:lnTo>
                    <a:pt x="40" y="38"/>
                  </a:lnTo>
                  <a:lnTo>
                    <a:pt x="42" y="40"/>
                  </a:lnTo>
                  <a:lnTo>
                    <a:pt x="42" y="40"/>
                  </a:lnTo>
                  <a:lnTo>
                    <a:pt x="44" y="38"/>
                  </a:lnTo>
                  <a:lnTo>
                    <a:pt x="44" y="38"/>
                  </a:lnTo>
                  <a:lnTo>
                    <a:pt x="46" y="36"/>
                  </a:lnTo>
                  <a:lnTo>
                    <a:pt x="46" y="32"/>
                  </a:lnTo>
                  <a:lnTo>
                    <a:pt x="48" y="30"/>
                  </a:lnTo>
                  <a:lnTo>
                    <a:pt x="52" y="28"/>
                  </a:lnTo>
                  <a:lnTo>
                    <a:pt x="52" y="28"/>
                  </a:lnTo>
                  <a:lnTo>
                    <a:pt x="72" y="24"/>
                  </a:lnTo>
                  <a:lnTo>
                    <a:pt x="84" y="20"/>
                  </a:lnTo>
                  <a:lnTo>
                    <a:pt x="86" y="18"/>
                  </a:lnTo>
                  <a:lnTo>
                    <a:pt x="84" y="16"/>
                  </a:lnTo>
                  <a:lnTo>
                    <a:pt x="84" y="16"/>
                  </a:lnTo>
                  <a:lnTo>
                    <a:pt x="72" y="12"/>
                  </a:lnTo>
                  <a:lnTo>
                    <a:pt x="72" y="12"/>
                  </a:lnTo>
                  <a:lnTo>
                    <a:pt x="66" y="12"/>
                  </a:lnTo>
                  <a:lnTo>
                    <a:pt x="58" y="10"/>
                  </a:lnTo>
                  <a:lnTo>
                    <a:pt x="58" y="10"/>
                  </a:lnTo>
                  <a:lnTo>
                    <a:pt x="52" y="4"/>
                  </a:lnTo>
                  <a:lnTo>
                    <a:pt x="50" y="2"/>
                  </a:lnTo>
                  <a:lnTo>
                    <a:pt x="46" y="0"/>
                  </a:lnTo>
                  <a:lnTo>
                    <a:pt x="46" y="0"/>
                  </a:lnTo>
                  <a:lnTo>
                    <a:pt x="4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660" name="Freeform 164"/>
            <p:cNvSpPr>
              <a:spLocks/>
            </p:cNvSpPr>
            <p:nvPr/>
          </p:nvSpPr>
          <p:spPr bwMode="auto">
            <a:xfrm>
              <a:off x="4676" y="2248"/>
              <a:ext cx="20" cy="12"/>
            </a:xfrm>
            <a:custGeom>
              <a:avLst/>
              <a:gdLst>
                <a:gd name="T0" fmla="*/ 6 w 20"/>
                <a:gd name="T1" fmla="*/ 0 h 12"/>
                <a:gd name="T2" fmla="*/ 6 w 20"/>
                <a:gd name="T3" fmla="*/ 0 h 12"/>
                <a:gd name="T4" fmla="*/ 4 w 20"/>
                <a:gd name="T5" fmla="*/ 0 h 12"/>
                <a:gd name="T6" fmla="*/ 4 w 20"/>
                <a:gd name="T7" fmla="*/ 0 h 12"/>
                <a:gd name="T8" fmla="*/ 2 w 20"/>
                <a:gd name="T9" fmla="*/ 2 h 12"/>
                <a:gd name="T10" fmla="*/ 0 w 20"/>
                <a:gd name="T11" fmla="*/ 4 h 12"/>
                <a:gd name="T12" fmla="*/ 0 w 20"/>
                <a:gd name="T13" fmla="*/ 8 h 12"/>
                <a:gd name="T14" fmla="*/ 2 w 20"/>
                <a:gd name="T15" fmla="*/ 10 h 12"/>
                <a:gd name="T16" fmla="*/ 2 w 20"/>
                <a:gd name="T17" fmla="*/ 10 h 12"/>
                <a:gd name="T18" fmla="*/ 4 w 20"/>
                <a:gd name="T19" fmla="*/ 12 h 12"/>
                <a:gd name="T20" fmla="*/ 10 w 20"/>
                <a:gd name="T21" fmla="*/ 12 h 12"/>
                <a:gd name="T22" fmla="*/ 10 w 20"/>
                <a:gd name="T23" fmla="*/ 12 h 12"/>
                <a:gd name="T24" fmla="*/ 16 w 20"/>
                <a:gd name="T25" fmla="*/ 12 h 12"/>
                <a:gd name="T26" fmla="*/ 20 w 20"/>
                <a:gd name="T27" fmla="*/ 10 h 12"/>
                <a:gd name="T28" fmla="*/ 20 w 20"/>
                <a:gd name="T29" fmla="*/ 10 h 12"/>
                <a:gd name="T30" fmla="*/ 20 w 20"/>
                <a:gd name="T31" fmla="*/ 6 h 12"/>
                <a:gd name="T32" fmla="*/ 16 w 20"/>
                <a:gd name="T33" fmla="*/ 4 h 12"/>
                <a:gd name="T34" fmla="*/ 12 w 20"/>
                <a:gd name="T35" fmla="*/ 2 h 12"/>
                <a:gd name="T36" fmla="*/ 6 w 20"/>
                <a:gd name="T3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 h="12">
                  <a:moveTo>
                    <a:pt x="6" y="0"/>
                  </a:moveTo>
                  <a:lnTo>
                    <a:pt x="6" y="0"/>
                  </a:lnTo>
                  <a:lnTo>
                    <a:pt x="4" y="0"/>
                  </a:lnTo>
                  <a:lnTo>
                    <a:pt x="4" y="0"/>
                  </a:lnTo>
                  <a:lnTo>
                    <a:pt x="2" y="2"/>
                  </a:lnTo>
                  <a:lnTo>
                    <a:pt x="0" y="4"/>
                  </a:lnTo>
                  <a:lnTo>
                    <a:pt x="0" y="8"/>
                  </a:lnTo>
                  <a:lnTo>
                    <a:pt x="2" y="10"/>
                  </a:lnTo>
                  <a:lnTo>
                    <a:pt x="2" y="10"/>
                  </a:lnTo>
                  <a:lnTo>
                    <a:pt x="4" y="12"/>
                  </a:lnTo>
                  <a:lnTo>
                    <a:pt x="10" y="12"/>
                  </a:lnTo>
                  <a:lnTo>
                    <a:pt x="10" y="12"/>
                  </a:lnTo>
                  <a:lnTo>
                    <a:pt x="16" y="12"/>
                  </a:lnTo>
                  <a:lnTo>
                    <a:pt x="20" y="10"/>
                  </a:lnTo>
                  <a:lnTo>
                    <a:pt x="20" y="10"/>
                  </a:lnTo>
                  <a:lnTo>
                    <a:pt x="20" y="6"/>
                  </a:lnTo>
                  <a:lnTo>
                    <a:pt x="16" y="4"/>
                  </a:lnTo>
                  <a:lnTo>
                    <a:pt x="12" y="2"/>
                  </a:lnTo>
                  <a:lnTo>
                    <a:pt x="6"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661" name="Freeform 165"/>
            <p:cNvSpPr>
              <a:spLocks/>
            </p:cNvSpPr>
            <p:nvPr/>
          </p:nvSpPr>
          <p:spPr bwMode="auto">
            <a:xfrm>
              <a:off x="4676" y="2248"/>
              <a:ext cx="20" cy="12"/>
            </a:xfrm>
            <a:custGeom>
              <a:avLst/>
              <a:gdLst>
                <a:gd name="T0" fmla="*/ 6 w 20"/>
                <a:gd name="T1" fmla="*/ 0 h 12"/>
                <a:gd name="T2" fmla="*/ 6 w 20"/>
                <a:gd name="T3" fmla="*/ 0 h 12"/>
                <a:gd name="T4" fmla="*/ 4 w 20"/>
                <a:gd name="T5" fmla="*/ 0 h 12"/>
                <a:gd name="T6" fmla="*/ 4 w 20"/>
                <a:gd name="T7" fmla="*/ 0 h 12"/>
                <a:gd name="T8" fmla="*/ 2 w 20"/>
                <a:gd name="T9" fmla="*/ 2 h 12"/>
                <a:gd name="T10" fmla="*/ 0 w 20"/>
                <a:gd name="T11" fmla="*/ 4 h 12"/>
                <a:gd name="T12" fmla="*/ 0 w 20"/>
                <a:gd name="T13" fmla="*/ 8 h 12"/>
                <a:gd name="T14" fmla="*/ 2 w 20"/>
                <a:gd name="T15" fmla="*/ 10 h 12"/>
                <a:gd name="T16" fmla="*/ 2 w 20"/>
                <a:gd name="T17" fmla="*/ 10 h 12"/>
                <a:gd name="T18" fmla="*/ 4 w 20"/>
                <a:gd name="T19" fmla="*/ 12 h 12"/>
                <a:gd name="T20" fmla="*/ 10 w 20"/>
                <a:gd name="T21" fmla="*/ 12 h 12"/>
                <a:gd name="T22" fmla="*/ 10 w 20"/>
                <a:gd name="T23" fmla="*/ 12 h 12"/>
                <a:gd name="T24" fmla="*/ 16 w 20"/>
                <a:gd name="T25" fmla="*/ 12 h 12"/>
                <a:gd name="T26" fmla="*/ 20 w 20"/>
                <a:gd name="T27" fmla="*/ 10 h 12"/>
                <a:gd name="T28" fmla="*/ 20 w 20"/>
                <a:gd name="T29" fmla="*/ 10 h 12"/>
                <a:gd name="T30" fmla="*/ 20 w 20"/>
                <a:gd name="T31" fmla="*/ 6 h 12"/>
                <a:gd name="T32" fmla="*/ 16 w 20"/>
                <a:gd name="T33" fmla="*/ 4 h 12"/>
                <a:gd name="T34" fmla="*/ 12 w 20"/>
                <a:gd name="T35" fmla="*/ 2 h 12"/>
                <a:gd name="T36" fmla="*/ 6 w 20"/>
                <a:gd name="T3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 h="12">
                  <a:moveTo>
                    <a:pt x="6" y="0"/>
                  </a:moveTo>
                  <a:lnTo>
                    <a:pt x="6" y="0"/>
                  </a:lnTo>
                  <a:lnTo>
                    <a:pt x="4" y="0"/>
                  </a:lnTo>
                  <a:lnTo>
                    <a:pt x="4" y="0"/>
                  </a:lnTo>
                  <a:lnTo>
                    <a:pt x="2" y="2"/>
                  </a:lnTo>
                  <a:lnTo>
                    <a:pt x="0" y="4"/>
                  </a:lnTo>
                  <a:lnTo>
                    <a:pt x="0" y="8"/>
                  </a:lnTo>
                  <a:lnTo>
                    <a:pt x="2" y="10"/>
                  </a:lnTo>
                  <a:lnTo>
                    <a:pt x="2" y="10"/>
                  </a:lnTo>
                  <a:lnTo>
                    <a:pt x="4" y="12"/>
                  </a:lnTo>
                  <a:lnTo>
                    <a:pt x="10" y="12"/>
                  </a:lnTo>
                  <a:lnTo>
                    <a:pt x="10" y="12"/>
                  </a:lnTo>
                  <a:lnTo>
                    <a:pt x="16" y="12"/>
                  </a:lnTo>
                  <a:lnTo>
                    <a:pt x="20" y="10"/>
                  </a:lnTo>
                  <a:lnTo>
                    <a:pt x="20" y="10"/>
                  </a:lnTo>
                  <a:lnTo>
                    <a:pt x="20" y="6"/>
                  </a:lnTo>
                  <a:lnTo>
                    <a:pt x="16" y="4"/>
                  </a:lnTo>
                  <a:lnTo>
                    <a:pt x="12" y="2"/>
                  </a:lnTo>
                  <a:lnTo>
                    <a:pt x="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662" name="Freeform 166"/>
            <p:cNvSpPr>
              <a:spLocks/>
            </p:cNvSpPr>
            <p:nvPr/>
          </p:nvSpPr>
          <p:spPr bwMode="auto">
            <a:xfrm>
              <a:off x="4520" y="2342"/>
              <a:ext cx="682" cy="904"/>
            </a:xfrm>
            <a:custGeom>
              <a:avLst/>
              <a:gdLst>
                <a:gd name="T0" fmla="*/ 68 w 682"/>
                <a:gd name="T1" fmla="*/ 18 h 904"/>
                <a:gd name="T2" fmla="*/ 38 w 682"/>
                <a:gd name="T3" fmla="*/ 42 h 904"/>
                <a:gd name="T4" fmla="*/ 24 w 682"/>
                <a:gd name="T5" fmla="*/ 38 h 904"/>
                <a:gd name="T6" fmla="*/ 24 w 682"/>
                <a:gd name="T7" fmla="*/ 52 h 904"/>
                <a:gd name="T8" fmla="*/ 44 w 682"/>
                <a:gd name="T9" fmla="*/ 104 h 904"/>
                <a:gd name="T10" fmla="*/ 2 w 682"/>
                <a:gd name="T11" fmla="*/ 166 h 904"/>
                <a:gd name="T12" fmla="*/ 24 w 682"/>
                <a:gd name="T13" fmla="*/ 172 h 904"/>
                <a:gd name="T14" fmla="*/ 22 w 682"/>
                <a:gd name="T15" fmla="*/ 216 h 904"/>
                <a:gd name="T16" fmla="*/ 58 w 682"/>
                <a:gd name="T17" fmla="*/ 248 h 904"/>
                <a:gd name="T18" fmla="*/ 120 w 682"/>
                <a:gd name="T19" fmla="*/ 324 h 904"/>
                <a:gd name="T20" fmla="*/ 212 w 682"/>
                <a:gd name="T21" fmla="*/ 394 h 904"/>
                <a:gd name="T22" fmla="*/ 210 w 682"/>
                <a:gd name="T23" fmla="*/ 474 h 904"/>
                <a:gd name="T24" fmla="*/ 216 w 682"/>
                <a:gd name="T25" fmla="*/ 576 h 904"/>
                <a:gd name="T26" fmla="*/ 208 w 682"/>
                <a:gd name="T27" fmla="*/ 664 h 904"/>
                <a:gd name="T28" fmla="*/ 214 w 682"/>
                <a:gd name="T29" fmla="*/ 730 h 904"/>
                <a:gd name="T30" fmla="*/ 226 w 682"/>
                <a:gd name="T31" fmla="*/ 696 h 904"/>
                <a:gd name="T32" fmla="*/ 240 w 682"/>
                <a:gd name="T33" fmla="*/ 752 h 904"/>
                <a:gd name="T34" fmla="*/ 220 w 682"/>
                <a:gd name="T35" fmla="*/ 778 h 904"/>
                <a:gd name="T36" fmla="*/ 224 w 682"/>
                <a:gd name="T37" fmla="*/ 798 h 904"/>
                <a:gd name="T38" fmla="*/ 226 w 682"/>
                <a:gd name="T39" fmla="*/ 818 h 904"/>
                <a:gd name="T40" fmla="*/ 210 w 682"/>
                <a:gd name="T41" fmla="*/ 834 h 904"/>
                <a:gd name="T42" fmla="*/ 230 w 682"/>
                <a:gd name="T43" fmla="*/ 856 h 904"/>
                <a:gd name="T44" fmla="*/ 268 w 682"/>
                <a:gd name="T45" fmla="*/ 882 h 904"/>
                <a:gd name="T46" fmla="*/ 300 w 682"/>
                <a:gd name="T47" fmla="*/ 904 h 904"/>
                <a:gd name="T48" fmla="*/ 332 w 682"/>
                <a:gd name="T49" fmla="*/ 886 h 904"/>
                <a:gd name="T50" fmla="*/ 338 w 682"/>
                <a:gd name="T51" fmla="*/ 846 h 904"/>
                <a:gd name="T52" fmla="*/ 352 w 682"/>
                <a:gd name="T53" fmla="*/ 818 h 904"/>
                <a:gd name="T54" fmla="*/ 342 w 682"/>
                <a:gd name="T55" fmla="*/ 788 h 904"/>
                <a:gd name="T56" fmla="*/ 342 w 682"/>
                <a:gd name="T57" fmla="*/ 762 h 904"/>
                <a:gd name="T58" fmla="*/ 360 w 682"/>
                <a:gd name="T59" fmla="*/ 728 h 904"/>
                <a:gd name="T60" fmla="*/ 352 w 682"/>
                <a:gd name="T61" fmla="*/ 702 h 904"/>
                <a:gd name="T62" fmla="*/ 374 w 682"/>
                <a:gd name="T63" fmla="*/ 694 h 904"/>
                <a:gd name="T64" fmla="*/ 394 w 682"/>
                <a:gd name="T65" fmla="*/ 664 h 904"/>
                <a:gd name="T66" fmla="*/ 404 w 682"/>
                <a:gd name="T67" fmla="*/ 654 h 904"/>
                <a:gd name="T68" fmla="*/ 454 w 682"/>
                <a:gd name="T69" fmla="*/ 644 h 904"/>
                <a:gd name="T70" fmla="*/ 458 w 682"/>
                <a:gd name="T71" fmla="*/ 612 h 904"/>
                <a:gd name="T72" fmla="*/ 466 w 682"/>
                <a:gd name="T73" fmla="*/ 594 h 904"/>
                <a:gd name="T74" fmla="*/ 510 w 682"/>
                <a:gd name="T75" fmla="*/ 560 h 904"/>
                <a:gd name="T76" fmla="*/ 540 w 682"/>
                <a:gd name="T77" fmla="*/ 518 h 904"/>
                <a:gd name="T78" fmla="*/ 578 w 682"/>
                <a:gd name="T79" fmla="*/ 432 h 904"/>
                <a:gd name="T80" fmla="*/ 648 w 682"/>
                <a:gd name="T81" fmla="*/ 406 h 904"/>
                <a:gd name="T82" fmla="*/ 652 w 682"/>
                <a:gd name="T83" fmla="*/ 348 h 904"/>
                <a:gd name="T84" fmla="*/ 674 w 682"/>
                <a:gd name="T85" fmla="*/ 256 h 904"/>
                <a:gd name="T86" fmla="*/ 662 w 682"/>
                <a:gd name="T87" fmla="*/ 204 h 904"/>
                <a:gd name="T88" fmla="*/ 568 w 682"/>
                <a:gd name="T89" fmla="*/ 170 h 904"/>
                <a:gd name="T90" fmla="*/ 538 w 682"/>
                <a:gd name="T91" fmla="*/ 166 h 904"/>
                <a:gd name="T92" fmla="*/ 516 w 682"/>
                <a:gd name="T93" fmla="*/ 168 h 904"/>
                <a:gd name="T94" fmla="*/ 480 w 682"/>
                <a:gd name="T95" fmla="*/ 150 h 904"/>
                <a:gd name="T96" fmla="*/ 442 w 682"/>
                <a:gd name="T97" fmla="*/ 140 h 904"/>
                <a:gd name="T98" fmla="*/ 422 w 682"/>
                <a:gd name="T99" fmla="*/ 140 h 904"/>
                <a:gd name="T100" fmla="*/ 418 w 682"/>
                <a:gd name="T101" fmla="*/ 104 h 904"/>
                <a:gd name="T102" fmla="*/ 372 w 682"/>
                <a:gd name="T103" fmla="*/ 74 h 904"/>
                <a:gd name="T104" fmla="*/ 346 w 682"/>
                <a:gd name="T105" fmla="*/ 74 h 904"/>
                <a:gd name="T106" fmla="*/ 296 w 682"/>
                <a:gd name="T107" fmla="*/ 56 h 904"/>
                <a:gd name="T108" fmla="*/ 238 w 682"/>
                <a:gd name="T109" fmla="*/ 24 h 904"/>
                <a:gd name="T110" fmla="*/ 196 w 682"/>
                <a:gd name="T111" fmla="*/ 26 h 904"/>
                <a:gd name="T112" fmla="*/ 174 w 682"/>
                <a:gd name="T113" fmla="*/ 26 h 904"/>
                <a:gd name="T114" fmla="*/ 138 w 682"/>
                <a:gd name="T115" fmla="*/ 8 h 904"/>
                <a:gd name="T116" fmla="*/ 108 w 682"/>
                <a:gd name="T117" fmla="*/ 24 h 9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82" h="904">
                  <a:moveTo>
                    <a:pt x="104" y="0"/>
                  </a:moveTo>
                  <a:lnTo>
                    <a:pt x="104" y="0"/>
                  </a:lnTo>
                  <a:lnTo>
                    <a:pt x="100" y="2"/>
                  </a:lnTo>
                  <a:lnTo>
                    <a:pt x="94" y="6"/>
                  </a:lnTo>
                  <a:lnTo>
                    <a:pt x="84" y="14"/>
                  </a:lnTo>
                  <a:lnTo>
                    <a:pt x="84" y="14"/>
                  </a:lnTo>
                  <a:lnTo>
                    <a:pt x="76" y="14"/>
                  </a:lnTo>
                  <a:lnTo>
                    <a:pt x="76" y="14"/>
                  </a:lnTo>
                  <a:lnTo>
                    <a:pt x="70" y="16"/>
                  </a:lnTo>
                  <a:lnTo>
                    <a:pt x="68" y="18"/>
                  </a:lnTo>
                  <a:lnTo>
                    <a:pt x="68" y="18"/>
                  </a:lnTo>
                  <a:lnTo>
                    <a:pt x="60" y="26"/>
                  </a:lnTo>
                  <a:lnTo>
                    <a:pt x="60" y="26"/>
                  </a:lnTo>
                  <a:lnTo>
                    <a:pt x="56" y="32"/>
                  </a:lnTo>
                  <a:lnTo>
                    <a:pt x="54" y="38"/>
                  </a:lnTo>
                  <a:lnTo>
                    <a:pt x="52" y="42"/>
                  </a:lnTo>
                  <a:lnTo>
                    <a:pt x="48" y="42"/>
                  </a:lnTo>
                  <a:lnTo>
                    <a:pt x="44" y="44"/>
                  </a:lnTo>
                  <a:lnTo>
                    <a:pt x="44" y="44"/>
                  </a:lnTo>
                  <a:lnTo>
                    <a:pt x="42" y="44"/>
                  </a:lnTo>
                  <a:lnTo>
                    <a:pt x="42" y="44"/>
                  </a:lnTo>
                  <a:lnTo>
                    <a:pt x="38" y="42"/>
                  </a:lnTo>
                  <a:lnTo>
                    <a:pt x="34" y="40"/>
                  </a:lnTo>
                  <a:lnTo>
                    <a:pt x="28" y="36"/>
                  </a:lnTo>
                  <a:lnTo>
                    <a:pt x="22" y="32"/>
                  </a:lnTo>
                  <a:lnTo>
                    <a:pt x="20" y="30"/>
                  </a:lnTo>
                  <a:lnTo>
                    <a:pt x="14" y="30"/>
                  </a:lnTo>
                  <a:lnTo>
                    <a:pt x="14" y="30"/>
                  </a:lnTo>
                  <a:lnTo>
                    <a:pt x="12" y="30"/>
                  </a:lnTo>
                  <a:lnTo>
                    <a:pt x="12" y="30"/>
                  </a:lnTo>
                  <a:lnTo>
                    <a:pt x="20" y="34"/>
                  </a:lnTo>
                  <a:lnTo>
                    <a:pt x="24" y="38"/>
                  </a:lnTo>
                  <a:lnTo>
                    <a:pt x="24" y="38"/>
                  </a:lnTo>
                  <a:lnTo>
                    <a:pt x="24" y="38"/>
                  </a:lnTo>
                  <a:lnTo>
                    <a:pt x="24" y="38"/>
                  </a:lnTo>
                  <a:lnTo>
                    <a:pt x="24" y="38"/>
                  </a:lnTo>
                  <a:lnTo>
                    <a:pt x="10" y="40"/>
                  </a:lnTo>
                  <a:lnTo>
                    <a:pt x="10" y="40"/>
                  </a:lnTo>
                  <a:lnTo>
                    <a:pt x="16" y="42"/>
                  </a:lnTo>
                  <a:lnTo>
                    <a:pt x="16" y="42"/>
                  </a:lnTo>
                  <a:lnTo>
                    <a:pt x="20" y="48"/>
                  </a:lnTo>
                  <a:lnTo>
                    <a:pt x="22" y="50"/>
                  </a:lnTo>
                  <a:lnTo>
                    <a:pt x="24" y="52"/>
                  </a:lnTo>
                  <a:lnTo>
                    <a:pt x="24" y="52"/>
                  </a:lnTo>
                  <a:lnTo>
                    <a:pt x="34" y="56"/>
                  </a:lnTo>
                  <a:lnTo>
                    <a:pt x="36" y="58"/>
                  </a:lnTo>
                  <a:lnTo>
                    <a:pt x="40" y="62"/>
                  </a:lnTo>
                  <a:lnTo>
                    <a:pt x="40" y="62"/>
                  </a:lnTo>
                  <a:lnTo>
                    <a:pt x="42" y="68"/>
                  </a:lnTo>
                  <a:lnTo>
                    <a:pt x="42" y="76"/>
                  </a:lnTo>
                  <a:lnTo>
                    <a:pt x="42" y="76"/>
                  </a:lnTo>
                  <a:lnTo>
                    <a:pt x="44" y="90"/>
                  </a:lnTo>
                  <a:lnTo>
                    <a:pt x="44" y="96"/>
                  </a:lnTo>
                  <a:lnTo>
                    <a:pt x="44" y="104"/>
                  </a:lnTo>
                  <a:lnTo>
                    <a:pt x="44" y="104"/>
                  </a:lnTo>
                  <a:lnTo>
                    <a:pt x="40" y="110"/>
                  </a:lnTo>
                  <a:lnTo>
                    <a:pt x="34" y="116"/>
                  </a:lnTo>
                  <a:lnTo>
                    <a:pt x="20" y="126"/>
                  </a:lnTo>
                  <a:lnTo>
                    <a:pt x="20" y="126"/>
                  </a:lnTo>
                  <a:lnTo>
                    <a:pt x="10" y="138"/>
                  </a:lnTo>
                  <a:lnTo>
                    <a:pt x="4" y="146"/>
                  </a:lnTo>
                  <a:lnTo>
                    <a:pt x="2" y="152"/>
                  </a:lnTo>
                  <a:lnTo>
                    <a:pt x="2" y="152"/>
                  </a:lnTo>
                  <a:lnTo>
                    <a:pt x="0" y="160"/>
                  </a:lnTo>
                  <a:lnTo>
                    <a:pt x="0" y="164"/>
                  </a:lnTo>
                  <a:lnTo>
                    <a:pt x="2" y="166"/>
                  </a:lnTo>
                  <a:lnTo>
                    <a:pt x="2" y="166"/>
                  </a:lnTo>
                  <a:lnTo>
                    <a:pt x="6" y="168"/>
                  </a:lnTo>
                  <a:lnTo>
                    <a:pt x="8" y="170"/>
                  </a:lnTo>
                  <a:lnTo>
                    <a:pt x="8" y="170"/>
                  </a:lnTo>
                  <a:lnTo>
                    <a:pt x="12" y="170"/>
                  </a:lnTo>
                  <a:lnTo>
                    <a:pt x="12" y="170"/>
                  </a:lnTo>
                  <a:lnTo>
                    <a:pt x="16" y="168"/>
                  </a:lnTo>
                  <a:lnTo>
                    <a:pt x="16" y="168"/>
                  </a:lnTo>
                  <a:lnTo>
                    <a:pt x="20" y="170"/>
                  </a:lnTo>
                  <a:lnTo>
                    <a:pt x="20" y="170"/>
                  </a:lnTo>
                  <a:lnTo>
                    <a:pt x="24" y="172"/>
                  </a:lnTo>
                  <a:lnTo>
                    <a:pt x="24" y="174"/>
                  </a:lnTo>
                  <a:lnTo>
                    <a:pt x="16" y="180"/>
                  </a:lnTo>
                  <a:lnTo>
                    <a:pt x="8" y="186"/>
                  </a:lnTo>
                  <a:lnTo>
                    <a:pt x="4" y="190"/>
                  </a:lnTo>
                  <a:lnTo>
                    <a:pt x="4" y="192"/>
                  </a:lnTo>
                  <a:lnTo>
                    <a:pt x="4" y="192"/>
                  </a:lnTo>
                  <a:lnTo>
                    <a:pt x="6" y="198"/>
                  </a:lnTo>
                  <a:lnTo>
                    <a:pt x="12" y="204"/>
                  </a:lnTo>
                  <a:lnTo>
                    <a:pt x="12" y="204"/>
                  </a:lnTo>
                  <a:lnTo>
                    <a:pt x="16" y="210"/>
                  </a:lnTo>
                  <a:lnTo>
                    <a:pt x="22" y="216"/>
                  </a:lnTo>
                  <a:lnTo>
                    <a:pt x="22" y="216"/>
                  </a:lnTo>
                  <a:lnTo>
                    <a:pt x="28" y="220"/>
                  </a:lnTo>
                  <a:lnTo>
                    <a:pt x="36" y="224"/>
                  </a:lnTo>
                  <a:lnTo>
                    <a:pt x="36" y="224"/>
                  </a:lnTo>
                  <a:lnTo>
                    <a:pt x="40" y="226"/>
                  </a:lnTo>
                  <a:lnTo>
                    <a:pt x="42" y="230"/>
                  </a:lnTo>
                  <a:lnTo>
                    <a:pt x="46" y="236"/>
                  </a:lnTo>
                  <a:lnTo>
                    <a:pt x="46" y="236"/>
                  </a:lnTo>
                  <a:lnTo>
                    <a:pt x="52" y="242"/>
                  </a:lnTo>
                  <a:lnTo>
                    <a:pt x="58" y="248"/>
                  </a:lnTo>
                  <a:lnTo>
                    <a:pt x="58" y="248"/>
                  </a:lnTo>
                  <a:lnTo>
                    <a:pt x="62" y="256"/>
                  </a:lnTo>
                  <a:lnTo>
                    <a:pt x="68" y="262"/>
                  </a:lnTo>
                  <a:lnTo>
                    <a:pt x="68" y="262"/>
                  </a:lnTo>
                  <a:lnTo>
                    <a:pt x="94" y="290"/>
                  </a:lnTo>
                  <a:lnTo>
                    <a:pt x="94" y="290"/>
                  </a:lnTo>
                  <a:lnTo>
                    <a:pt x="98" y="296"/>
                  </a:lnTo>
                  <a:lnTo>
                    <a:pt x="102" y="304"/>
                  </a:lnTo>
                  <a:lnTo>
                    <a:pt x="106" y="310"/>
                  </a:lnTo>
                  <a:lnTo>
                    <a:pt x="110" y="316"/>
                  </a:lnTo>
                  <a:lnTo>
                    <a:pt x="110" y="316"/>
                  </a:lnTo>
                  <a:lnTo>
                    <a:pt x="120" y="324"/>
                  </a:lnTo>
                  <a:lnTo>
                    <a:pt x="130" y="332"/>
                  </a:lnTo>
                  <a:lnTo>
                    <a:pt x="154" y="344"/>
                  </a:lnTo>
                  <a:lnTo>
                    <a:pt x="154" y="344"/>
                  </a:lnTo>
                  <a:lnTo>
                    <a:pt x="176" y="352"/>
                  </a:lnTo>
                  <a:lnTo>
                    <a:pt x="188" y="356"/>
                  </a:lnTo>
                  <a:lnTo>
                    <a:pt x="198" y="362"/>
                  </a:lnTo>
                  <a:lnTo>
                    <a:pt x="198" y="362"/>
                  </a:lnTo>
                  <a:lnTo>
                    <a:pt x="204" y="370"/>
                  </a:lnTo>
                  <a:lnTo>
                    <a:pt x="208" y="378"/>
                  </a:lnTo>
                  <a:lnTo>
                    <a:pt x="210" y="386"/>
                  </a:lnTo>
                  <a:lnTo>
                    <a:pt x="212" y="394"/>
                  </a:lnTo>
                  <a:lnTo>
                    <a:pt x="212" y="394"/>
                  </a:lnTo>
                  <a:lnTo>
                    <a:pt x="210" y="410"/>
                  </a:lnTo>
                  <a:lnTo>
                    <a:pt x="210" y="410"/>
                  </a:lnTo>
                  <a:lnTo>
                    <a:pt x="212" y="418"/>
                  </a:lnTo>
                  <a:lnTo>
                    <a:pt x="212" y="428"/>
                  </a:lnTo>
                  <a:lnTo>
                    <a:pt x="212" y="428"/>
                  </a:lnTo>
                  <a:lnTo>
                    <a:pt x="208" y="442"/>
                  </a:lnTo>
                  <a:lnTo>
                    <a:pt x="208" y="448"/>
                  </a:lnTo>
                  <a:lnTo>
                    <a:pt x="208" y="456"/>
                  </a:lnTo>
                  <a:lnTo>
                    <a:pt x="208" y="456"/>
                  </a:lnTo>
                  <a:lnTo>
                    <a:pt x="210" y="474"/>
                  </a:lnTo>
                  <a:lnTo>
                    <a:pt x="210" y="482"/>
                  </a:lnTo>
                  <a:lnTo>
                    <a:pt x="208" y="490"/>
                  </a:lnTo>
                  <a:lnTo>
                    <a:pt x="208" y="490"/>
                  </a:lnTo>
                  <a:lnTo>
                    <a:pt x="206" y="504"/>
                  </a:lnTo>
                  <a:lnTo>
                    <a:pt x="206" y="510"/>
                  </a:lnTo>
                  <a:lnTo>
                    <a:pt x="206" y="518"/>
                  </a:lnTo>
                  <a:lnTo>
                    <a:pt x="206" y="518"/>
                  </a:lnTo>
                  <a:lnTo>
                    <a:pt x="214" y="552"/>
                  </a:lnTo>
                  <a:lnTo>
                    <a:pt x="214" y="552"/>
                  </a:lnTo>
                  <a:lnTo>
                    <a:pt x="216" y="568"/>
                  </a:lnTo>
                  <a:lnTo>
                    <a:pt x="216" y="576"/>
                  </a:lnTo>
                  <a:lnTo>
                    <a:pt x="214" y="584"/>
                  </a:lnTo>
                  <a:lnTo>
                    <a:pt x="214" y="584"/>
                  </a:lnTo>
                  <a:lnTo>
                    <a:pt x="210" y="594"/>
                  </a:lnTo>
                  <a:lnTo>
                    <a:pt x="208" y="604"/>
                  </a:lnTo>
                  <a:lnTo>
                    <a:pt x="208" y="604"/>
                  </a:lnTo>
                  <a:lnTo>
                    <a:pt x="204" y="614"/>
                  </a:lnTo>
                  <a:lnTo>
                    <a:pt x="200" y="622"/>
                  </a:lnTo>
                  <a:lnTo>
                    <a:pt x="200" y="622"/>
                  </a:lnTo>
                  <a:lnTo>
                    <a:pt x="198" y="634"/>
                  </a:lnTo>
                  <a:lnTo>
                    <a:pt x="202" y="644"/>
                  </a:lnTo>
                  <a:lnTo>
                    <a:pt x="208" y="664"/>
                  </a:lnTo>
                  <a:lnTo>
                    <a:pt x="208" y="664"/>
                  </a:lnTo>
                  <a:lnTo>
                    <a:pt x="210" y="672"/>
                  </a:lnTo>
                  <a:lnTo>
                    <a:pt x="208" y="678"/>
                  </a:lnTo>
                  <a:lnTo>
                    <a:pt x="206" y="692"/>
                  </a:lnTo>
                  <a:lnTo>
                    <a:pt x="206" y="692"/>
                  </a:lnTo>
                  <a:lnTo>
                    <a:pt x="204" y="700"/>
                  </a:lnTo>
                  <a:lnTo>
                    <a:pt x="204" y="714"/>
                  </a:lnTo>
                  <a:lnTo>
                    <a:pt x="204" y="720"/>
                  </a:lnTo>
                  <a:lnTo>
                    <a:pt x="206" y="726"/>
                  </a:lnTo>
                  <a:lnTo>
                    <a:pt x="208" y="730"/>
                  </a:lnTo>
                  <a:lnTo>
                    <a:pt x="214" y="730"/>
                  </a:lnTo>
                  <a:lnTo>
                    <a:pt x="214" y="730"/>
                  </a:lnTo>
                  <a:lnTo>
                    <a:pt x="214" y="730"/>
                  </a:lnTo>
                  <a:lnTo>
                    <a:pt x="214" y="730"/>
                  </a:lnTo>
                  <a:lnTo>
                    <a:pt x="218" y="730"/>
                  </a:lnTo>
                  <a:lnTo>
                    <a:pt x="220" y="726"/>
                  </a:lnTo>
                  <a:lnTo>
                    <a:pt x="220" y="716"/>
                  </a:lnTo>
                  <a:lnTo>
                    <a:pt x="220" y="716"/>
                  </a:lnTo>
                  <a:lnTo>
                    <a:pt x="220" y="712"/>
                  </a:lnTo>
                  <a:lnTo>
                    <a:pt x="220" y="706"/>
                  </a:lnTo>
                  <a:lnTo>
                    <a:pt x="222" y="700"/>
                  </a:lnTo>
                  <a:lnTo>
                    <a:pt x="226" y="696"/>
                  </a:lnTo>
                  <a:lnTo>
                    <a:pt x="226" y="696"/>
                  </a:lnTo>
                  <a:lnTo>
                    <a:pt x="232" y="722"/>
                  </a:lnTo>
                  <a:lnTo>
                    <a:pt x="232" y="722"/>
                  </a:lnTo>
                  <a:lnTo>
                    <a:pt x="232" y="728"/>
                  </a:lnTo>
                  <a:lnTo>
                    <a:pt x="234" y="734"/>
                  </a:lnTo>
                  <a:lnTo>
                    <a:pt x="234" y="734"/>
                  </a:lnTo>
                  <a:lnTo>
                    <a:pt x="238" y="740"/>
                  </a:lnTo>
                  <a:lnTo>
                    <a:pt x="242" y="746"/>
                  </a:lnTo>
                  <a:lnTo>
                    <a:pt x="242" y="746"/>
                  </a:lnTo>
                  <a:lnTo>
                    <a:pt x="242" y="750"/>
                  </a:lnTo>
                  <a:lnTo>
                    <a:pt x="240" y="752"/>
                  </a:lnTo>
                  <a:lnTo>
                    <a:pt x="240" y="752"/>
                  </a:lnTo>
                  <a:lnTo>
                    <a:pt x="236" y="758"/>
                  </a:lnTo>
                  <a:lnTo>
                    <a:pt x="236" y="762"/>
                  </a:lnTo>
                  <a:lnTo>
                    <a:pt x="236" y="762"/>
                  </a:lnTo>
                  <a:lnTo>
                    <a:pt x="234" y="766"/>
                  </a:lnTo>
                  <a:lnTo>
                    <a:pt x="232" y="770"/>
                  </a:lnTo>
                  <a:lnTo>
                    <a:pt x="232" y="770"/>
                  </a:lnTo>
                  <a:lnTo>
                    <a:pt x="228" y="774"/>
                  </a:lnTo>
                  <a:lnTo>
                    <a:pt x="226" y="780"/>
                  </a:lnTo>
                  <a:lnTo>
                    <a:pt x="226" y="780"/>
                  </a:lnTo>
                  <a:lnTo>
                    <a:pt x="220" y="778"/>
                  </a:lnTo>
                  <a:lnTo>
                    <a:pt x="218" y="776"/>
                  </a:lnTo>
                  <a:lnTo>
                    <a:pt x="218" y="776"/>
                  </a:lnTo>
                  <a:lnTo>
                    <a:pt x="216" y="776"/>
                  </a:lnTo>
                  <a:lnTo>
                    <a:pt x="214" y="780"/>
                  </a:lnTo>
                  <a:lnTo>
                    <a:pt x="214" y="780"/>
                  </a:lnTo>
                  <a:lnTo>
                    <a:pt x="212" y="786"/>
                  </a:lnTo>
                  <a:lnTo>
                    <a:pt x="214" y="790"/>
                  </a:lnTo>
                  <a:lnTo>
                    <a:pt x="214" y="794"/>
                  </a:lnTo>
                  <a:lnTo>
                    <a:pt x="214" y="794"/>
                  </a:lnTo>
                  <a:lnTo>
                    <a:pt x="220" y="796"/>
                  </a:lnTo>
                  <a:lnTo>
                    <a:pt x="224" y="798"/>
                  </a:lnTo>
                  <a:lnTo>
                    <a:pt x="224" y="798"/>
                  </a:lnTo>
                  <a:lnTo>
                    <a:pt x="226" y="800"/>
                  </a:lnTo>
                  <a:lnTo>
                    <a:pt x="226" y="802"/>
                  </a:lnTo>
                  <a:lnTo>
                    <a:pt x="226" y="806"/>
                  </a:lnTo>
                  <a:lnTo>
                    <a:pt x="226" y="806"/>
                  </a:lnTo>
                  <a:lnTo>
                    <a:pt x="232" y="812"/>
                  </a:lnTo>
                  <a:lnTo>
                    <a:pt x="234" y="816"/>
                  </a:lnTo>
                  <a:lnTo>
                    <a:pt x="230" y="818"/>
                  </a:lnTo>
                  <a:lnTo>
                    <a:pt x="230" y="818"/>
                  </a:lnTo>
                  <a:lnTo>
                    <a:pt x="226" y="818"/>
                  </a:lnTo>
                  <a:lnTo>
                    <a:pt x="226" y="818"/>
                  </a:lnTo>
                  <a:lnTo>
                    <a:pt x="220" y="818"/>
                  </a:lnTo>
                  <a:lnTo>
                    <a:pt x="220" y="818"/>
                  </a:lnTo>
                  <a:lnTo>
                    <a:pt x="214" y="816"/>
                  </a:lnTo>
                  <a:lnTo>
                    <a:pt x="214" y="816"/>
                  </a:lnTo>
                  <a:lnTo>
                    <a:pt x="210" y="818"/>
                  </a:lnTo>
                  <a:lnTo>
                    <a:pt x="210" y="818"/>
                  </a:lnTo>
                  <a:lnTo>
                    <a:pt x="206" y="820"/>
                  </a:lnTo>
                  <a:lnTo>
                    <a:pt x="206" y="826"/>
                  </a:lnTo>
                  <a:lnTo>
                    <a:pt x="208" y="830"/>
                  </a:lnTo>
                  <a:lnTo>
                    <a:pt x="210" y="834"/>
                  </a:lnTo>
                  <a:lnTo>
                    <a:pt x="210" y="834"/>
                  </a:lnTo>
                  <a:lnTo>
                    <a:pt x="214" y="838"/>
                  </a:lnTo>
                  <a:lnTo>
                    <a:pt x="218" y="838"/>
                  </a:lnTo>
                  <a:lnTo>
                    <a:pt x="226" y="842"/>
                  </a:lnTo>
                  <a:lnTo>
                    <a:pt x="226" y="842"/>
                  </a:lnTo>
                  <a:lnTo>
                    <a:pt x="232" y="846"/>
                  </a:lnTo>
                  <a:lnTo>
                    <a:pt x="236" y="850"/>
                  </a:lnTo>
                  <a:lnTo>
                    <a:pt x="236" y="850"/>
                  </a:lnTo>
                  <a:lnTo>
                    <a:pt x="236" y="852"/>
                  </a:lnTo>
                  <a:lnTo>
                    <a:pt x="234" y="854"/>
                  </a:lnTo>
                  <a:lnTo>
                    <a:pt x="232" y="856"/>
                  </a:lnTo>
                  <a:lnTo>
                    <a:pt x="230" y="856"/>
                  </a:lnTo>
                  <a:lnTo>
                    <a:pt x="230" y="856"/>
                  </a:lnTo>
                  <a:lnTo>
                    <a:pt x="232" y="860"/>
                  </a:lnTo>
                  <a:lnTo>
                    <a:pt x="234" y="864"/>
                  </a:lnTo>
                  <a:lnTo>
                    <a:pt x="242" y="870"/>
                  </a:lnTo>
                  <a:lnTo>
                    <a:pt x="242" y="870"/>
                  </a:lnTo>
                  <a:lnTo>
                    <a:pt x="252" y="874"/>
                  </a:lnTo>
                  <a:lnTo>
                    <a:pt x="252" y="876"/>
                  </a:lnTo>
                  <a:lnTo>
                    <a:pt x="254" y="880"/>
                  </a:lnTo>
                  <a:lnTo>
                    <a:pt x="254" y="880"/>
                  </a:lnTo>
                  <a:lnTo>
                    <a:pt x="260" y="882"/>
                  </a:lnTo>
                  <a:lnTo>
                    <a:pt x="268" y="882"/>
                  </a:lnTo>
                  <a:lnTo>
                    <a:pt x="268" y="882"/>
                  </a:lnTo>
                  <a:lnTo>
                    <a:pt x="270" y="884"/>
                  </a:lnTo>
                  <a:lnTo>
                    <a:pt x="270" y="888"/>
                  </a:lnTo>
                  <a:lnTo>
                    <a:pt x="272" y="892"/>
                  </a:lnTo>
                  <a:lnTo>
                    <a:pt x="272" y="892"/>
                  </a:lnTo>
                  <a:lnTo>
                    <a:pt x="276" y="896"/>
                  </a:lnTo>
                  <a:lnTo>
                    <a:pt x="282" y="898"/>
                  </a:lnTo>
                  <a:lnTo>
                    <a:pt x="282" y="898"/>
                  </a:lnTo>
                  <a:lnTo>
                    <a:pt x="290" y="902"/>
                  </a:lnTo>
                  <a:lnTo>
                    <a:pt x="300" y="904"/>
                  </a:lnTo>
                  <a:lnTo>
                    <a:pt x="300" y="904"/>
                  </a:lnTo>
                  <a:lnTo>
                    <a:pt x="308" y="902"/>
                  </a:lnTo>
                  <a:lnTo>
                    <a:pt x="308" y="902"/>
                  </a:lnTo>
                  <a:lnTo>
                    <a:pt x="310" y="900"/>
                  </a:lnTo>
                  <a:lnTo>
                    <a:pt x="312" y="896"/>
                  </a:lnTo>
                  <a:lnTo>
                    <a:pt x="312" y="896"/>
                  </a:lnTo>
                  <a:lnTo>
                    <a:pt x="314" y="894"/>
                  </a:lnTo>
                  <a:lnTo>
                    <a:pt x="322" y="892"/>
                  </a:lnTo>
                  <a:lnTo>
                    <a:pt x="322" y="892"/>
                  </a:lnTo>
                  <a:lnTo>
                    <a:pt x="328" y="892"/>
                  </a:lnTo>
                  <a:lnTo>
                    <a:pt x="332" y="890"/>
                  </a:lnTo>
                  <a:lnTo>
                    <a:pt x="332" y="886"/>
                  </a:lnTo>
                  <a:lnTo>
                    <a:pt x="330" y="884"/>
                  </a:lnTo>
                  <a:lnTo>
                    <a:pt x="326" y="876"/>
                  </a:lnTo>
                  <a:lnTo>
                    <a:pt x="322" y="872"/>
                  </a:lnTo>
                  <a:lnTo>
                    <a:pt x="322" y="868"/>
                  </a:lnTo>
                  <a:lnTo>
                    <a:pt x="322" y="868"/>
                  </a:lnTo>
                  <a:lnTo>
                    <a:pt x="324" y="860"/>
                  </a:lnTo>
                  <a:lnTo>
                    <a:pt x="326" y="852"/>
                  </a:lnTo>
                  <a:lnTo>
                    <a:pt x="326" y="852"/>
                  </a:lnTo>
                  <a:lnTo>
                    <a:pt x="330" y="850"/>
                  </a:lnTo>
                  <a:lnTo>
                    <a:pt x="334" y="848"/>
                  </a:lnTo>
                  <a:lnTo>
                    <a:pt x="338" y="846"/>
                  </a:lnTo>
                  <a:lnTo>
                    <a:pt x="340" y="844"/>
                  </a:lnTo>
                  <a:lnTo>
                    <a:pt x="340" y="844"/>
                  </a:lnTo>
                  <a:lnTo>
                    <a:pt x="342" y="840"/>
                  </a:lnTo>
                  <a:lnTo>
                    <a:pt x="340" y="834"/>
                  </a:lnTo>
                  <a:lnTo>
                    <a:pt x="338" y="830"/>
                  </a:lnTo>
                  <a:lnTo>
                    <a:pt x="336" y="826"/>
                  </a:lnTo>
                  <a:lnTo>
                    <a:pt x="336" y="826"/>
                  </a:lnTo>
                  <a:lnTo>
                    <a:pt x="338" y="822"/>
                  </a:lnTo>
                  <a:lnTo>
                    <a:pt x="342" y="822"/>
                  </a:lnTo>
                  <a:lnTo>
                    <a:pt x="352" y="818"/>
                  </a:lnTo>
                  <a:lnTo>
                    <a:pt x="352" y="818"/>
                  </a:lnTo>
                  <a:lnTo>
                    <a:pt x="356" y="816"/>
                  </a:lnTo>
                  <a:lnTo>
                    <a:pt x="356" y="814"/>
                  </a:lnTo>
                  <a:lnTo>
                    <a:pt x="358" y="806"/>
                  </a:lnTo>
                  <a:lnTo>
                    <a:pt x="358" y="806"/>
                  </a:lnTo>
                  <a:lnTo>
                    <a:pt x="362" y="800"/>
                  </a:lnTo>
                  <a:lnTo>
                    <a:pt x="362" y="798"/>
                  </a:lnTo>
                  <a:lnTo>
                    <a:pt x="358" y="796"/>
                  </a:lnTo>
                  <a:lnTo>
                    <a:pt x="358" y="796"/>
                  </a:lnTo>
                  <a:lnTo>
                    <a:pt x="350" y="792"/>
                  </a:lnTo>
                  <a:lnTo>
                    <a:pt x="342" y="788"/>
                  </a:lnTo>
                  <a:lnTo>
                    <a:pt x="342" y="788"/>
                  </a:lnTo>
                  <a:lnTo>
                    <a:pt x="334" y="784"/>
                  </a:lnTo>
                  <a:lnTo>
                    <a:pt x="326" y="778"/>
                  </a:lnTo>
                  <a:lnTo>
                    <a:pt x="326" y="778"/>
                  </a:lnTo>
                  <a:lnTo>
                    <a:pt x="324" y="774"/>
                  </a:lnTo>
                  <a:lnTo>
                    <a:pt x="324" y="772"/>
                  </a:lnTo>
                  <a:lnTo>
                    <a:pt x="326" y="768"/>
                  </a:lnTo>
                  <a:lnTo>
                    <a:pt x="330" y="764"/>
                  </a:lnTo>
                  <a:lnTo>
                    <a:pt x="330" y="764"/>
                  </a:lnTo>
                  <a:lnTo>
                    <a:pt x="334" y="762"/>
                  </a:lnTo>
                  <a:lnTo>
                    <a:pt x="338" y="762"/>
                  </a:lnTo>
                  <a:lnTo>
                    <a:pt x="342" y="762"/>
                  </a:lnTo>
                  <a:lnTo>
                    <a:pt x="346" y="760"/>
                  </a:lnTo>
                  <a:lnTo>
                    <a:pt x="346" y="760"/>
                  </a:lnTo>
                  <a:lnTo>
                    <a:pt x="350" y="756"/>
                  </a:lnTo>
                  <a:lnTo>
                    <a:pt x="352" y="750"/>
                  </a:lnTo>
                  <a:lnTo>
                    <a:pt x="352" y="750"/>
                  </a:lnTo>
                  <a:lnTo>
                    <a:pt x="356" y="746"/>
                  </a:lnTo>
                  <a:lnTo>
                    <a:pt x="354" y="738"/>
                  </a:lnTo>
                  <a:lnTo>
                    <a:pt x="354" y="738"/>
                  </a:lnTo>
                  <a:lnTo>
                    <a:pt x="354" y="734"/>
                  </a:lnTo>
                  <a:lnTo>
                    <a:pt x="356" y="732"/>
                  </a:lnTo>
                  <a:lnTo>
                    <a:pt x="360" y="728"/>
                  </a:lnTo>
                  <a:lnTo>
                    <a:pt x="366" y="724"/>
                  </a:lnTo>
                  <a:lnTo>
                    <a:pt x="368" y="722"/>
                  </a:lnTo>
                  <a:lnTo>
                    <a:pt x="370" y="718"/>
                  </a:lnTo>
                  <a:lnTo>
                    <a:pt x="370" y="718"/>
                  </a:lnTo>
                  <a:lnTo>
                    <a:pt x="362" y="716"/>
                  </a:lnTo>
                  <a:lnTo>
                    <a:pt x="356" y="714"/>
                  </a:lnTo>
                  <a:lnTo>
                    <a:pt x="356" y="714"/>
                  </a:lnTo>
                  <a:lnTo>
                    <a:pt x="354" y="712"/>
                  </a:lnTo>
                  <a:lnTo>
                    <a:pt x="352" y="708"/>
                  </a:lnTo>
                  <a:lnTo>
                    <a:pt x="352" y="702"/>
                  </a:lnTo>
                  <a:lnTo>
                    <a:pt x="352" y="702"/>
                  </a:lnTo>
                  <a:lnTo>
                    <a:pt x="350" y="694"/>
                  </a:lnTo>
                  <a:lnTo>
                    <a:pt x="350" y="690"/>
                  </a:lnTo>
                  <a:lnTo>
                    <a:pt x="350" y="688"/>
                  </a:lnTo>
                  <a:lnTo>
                    <a:pt x="350" y="688"/>
                  </a:lnTo>
                  <a:lnTo>
                    <a:pt x="352" y="688"/>
                  </a:lnTo>
                  <a:lnTo>
                    <a:pt x="352" y="688"/>
                  </a:lnTo>
                  <a:lnTo>
                    <a:pt x="360" y="690"/>
                  </a:lnTo>
                  <a:lnTo>
                    <a:pt x="366" y="694"/>
                  </a:lnTo>
                  <a:lnTo>
                    <a:pt x="366" y="694"/>
                  </a:lnTo>
                  <a:lnTo>
                    <a:pt x="374" y="694"/>
                  </a:lnTo>
                  <a:lnTo>
                    <a:pt x="374" y="694"/>
                  </a:lnTo>
                  <a:lnTo>
                    <a:pt x="386" y="692"/>
                  </a:lnTo>
                  <a:lnTo>
                    <a:pt x="392" y="690"/>
                  </a:lnTo>
                  <a:lnTo>
                    <a:pt x="396" y="686"/>
                  </a:lnTo>
                  <a:lnTo>
                    <a:pt x="396" y="686"/>
                  </a:lnTo>
                  <a:lnTo>
                    <a:pt x="396" y="682"/>
                  </a:lnTo>
                  <a:lnTo>
                    <a:pt x="394" y="678"/>
                  </a:lnTo>
                  <a:lnTo>
                    <a:pt x="392" y="674"/>
                  </a:lnTo>
                  <a:lnTo>
                    <a:pt x="390" y="670"/>
                  </a:lnTo>
                  <a:lnTo>
                    <a:pt x="390" y="670"/>
                  </a:lnTo>
                  <a:lnTo>
                    <a:pt x="392" y="668"/>
                  </a:lnTo>
                  <a:lnTo>
                    <a:pt x="394" y="664"/>
                  </a:lnTo>
                  <a:lnTo>
                    <a:pt x="394" y="664"/>
                  </a:lnTo>
                  <a:lnTo>
                    <a:pt x="392" y="662"/>
                  </a:lnTo>
                  <a:lnTo>
                    <a:pt x="390" y="662"/>
                  </a:lnTo>
                  <a:lnTo>
                    <a:pt x="384" y="658"/>
                  </a:lnTo>
                  <a:lnTo>
                    <a:pt x="384" y="658"/>
                  </a:lnTo>
                  <a:lnTo>
                    <a:pt x="382" y="654"/>
                  </a:lnTo>
                  <a:lnTo>
                    <a:pt x="384" y="652"/>
                  </a:lnTo>
                  <a:lnTo>
                    <a:pt x="388" y="650"/>
                  </a:lnTo>
                  <a:lnTo>
                    <a:pt x="388" y="650"/>
                  </a:lnTo>
                  <a:lnTo>
                    <a:pt x="404" y="654"/>
                  </a:lnTo>
                  <a:lnTo>
                    <a:pt x="404" y="654"/>
                  </a:lnTo>
                  <a:lnTo>
                    <a:pt x="416" y="656"/>
                  </a:lnTo>
                  <a:lnTo>
                    <a:pt x="416" y="656"/>
                  </a:lnTo>
                  <a:lnTo>
                    <a:pt x="416" y="656"/>
                  </a:lnTo>
                  <a:lnTo>
                    <a:pt x="416" y="656"/>
                  </a:lnTo>
                  <a:lnTo>
                    <a:pt x="420" y="656"/>
                  </a:lnTo>
                  <a:lnTo>
                    <a:pt x="426" y="654"/>
                  </a:lnTo>
                  <a:lnTo>
                    <a:pt x="436" y="648"/>
                  </a:lnTo>
                  <a:lnTo>
                    <a:pt x="436" y="648"/>
                  </a:lnTo>
                  <a:lnTo>
                    <a:pt x="446" y="648"/>
                  </a:lnTo>
                  <a:lnTo>
                    <a:pt x="450" y="646"/>
                  </a:lnTo>
                  <a:lnTo>
                    <a:pt x="454" y="644"/>
                  </a:lnTo>
                  <a:lnTo>
                    <a:pt x="454" y="644"/>
                  </a:lnTo>
                  <a:lnTo>
                    <a:pt x="456" y="640"/>
                  </a:lnTo>
                  <a:lnTo>
                    <a:pt x="458" y="636"/>
                  </a:lnTo>
                  <a:lnTo>
                    <a:pt x="460" y="628"/>
                  </a:lnTo>
                  <a:lnTo>
                    <a:pt x="460" y="628"/>
                  </a:lnTo>
                  <a:lnTo>
                    <a:pt x="462" y="624"/>
                  </a:lnTo>
                  <a:lnTo>
                    <a:pt x="462" y="620"/>
                  </a:lnTo>
                  <a:lnTo>
                    <a:pt x="462" y="620"/>
                  </a:lnTo>
                  <a:lnTo>
                    <a:pt x="462" y="616"/>
                  </a:lnTo>
                  <a:lnTo>
                    <a:pt x="458" y="612"/>
                  </a:lnTo>
                  <a:lnTo>
                    <a:pt x="458" y="612"/>
                  </a:lnTo>
                  <a:lnTo>
                    <a:pt x="452" y="604"/>
                  </a:lnTo>
                  <a:lnTo>
                    <a:pt x="446" y="596"/>
                  </a:lnTo>
                  <a:lnTo>
                    <a:pt x="446" y="596"/>
                  </a:lnTo>
                  <a:lnTo>
                    <a:pt x="440" y="588"/>
                  </a:lnTo>
                  <a:lnTo>
                    <a:pt x="432" y="582"/>
                  </a:lnTo>
                  <a:lnTo>
                    <a:pt x="432" y="582"/>
                  </a:lnTo>
                  <a:lnTo>
                    <a:pt x="440" y="584"/>
                  </a:lnTo>
                  <a:lnTo>
                    <a:pt x="446" y="586"/>
                  </a:lnTo>
                  <a:lnTo>
                    <a:pt x="460" y="592"/>
                  </a:lnTo>
                  <a:lnTo>
                    <a:pt x="460" y="592"/>
                  </a:lnTo>
                  <a:lnTo>
                    <a:pt x="466" y="594"/>
                  </a:lnTo>
                  <a:lnTo>
                    <a:pt x="472" y="596"/>
                  </a:lnTo>
                  <a:lnTo>
                    <a:pt x="472" y="596"/>
                  </a:lnTo>
                  <a:lnTo>
                    <a:pt x="480" y="594"/>
                  </a:lnTo>
                  <a:lnTo>
                    <a:pt x="480" y="594"/>
                  </a:lnTo>
                  <a:lnTo>
                    <a:pt x="488" y="590"/>
                  </a:lnTo>
                  <a:lnTo>
                    <a:pt x="492" y="584"/>
                  </a:lnTo>
                  <a:lnTo>
                    <a:pt x="502" y="572"/>
                  </a:lnTo>
                  <a:lnTo>
                    <a:pt x="502" y="572"/>
                  </a:lnTo>
                  <a:lnTo>
                    <a:pt x="508" y="566"/>
                  </a:lnTo>
                  <a:lnTo>
                    <a:pt x="508" y="564"/>
                  </a:lnTo>
                  <a:lnTo>
                    <a:pt x="510" y="560"/>
                  </a:lnTo>
                  <a:lnTo>
                    <a:pt x="510" y="560"/>
                  </a:lnTo>
                  <a:lnTo>
                    <a:pt x="506" y="552"/>
                  </a:lnTo>
                  <a:lnTo>
                    <a:pt x="506" y="548"/>
                  </a:lnTo>
                  <a:lnTo>
                    <a:pt x="506" y="544"/>
                  </a:lnTo>
                  <a:lnTo>
                    <a:pt x="506" y="544"/>
                  </a:lnTo>
                  <a:lnTo>
                    <a:pt x="508" y="540"/>
                  </a:lnTo>
                  <a:lnTo>
                    <a:pt x="510" y="536"/>
                  </a:lnTo>
                  <a:lnTo>
                    <a:pt x="520" y="530"/>
                  </a:lnTo>
                  <a:lnTo>
                    <a:pt x="530" y="524"/>
                  </a:lnTo>
                  <a:lnTo>
                    <a:pt x="540" y="518"/>
                  </a:lnTo>
                  <a:lnTo>
                    <a:pt x="540" y="518"/>
                  </a:lnTo>
                  <a:lnTo>
                    <a:pt x="546" y="510"/>
                  </a:lnTo>
                  <a:lnTo>
                    <a:pt x="548" y="504"/>
                  </a:lnTo>
                  <a:lnTo>
                    <a:pt x="550" y="496"/>
                  </a:lnTo>
                  <a:lnTo>
                    <a:pt x="550" y="488"/>
                  </a:lnTo>
                  <a:lnTo>
                    <a:pt x="550" y="488"/>
                  </a:lnTo>
                  <a:lnTo>
                    <a:pt x="548" y="470"/>
                  </a:lnTo>
                  <a:lnTo>
                    <a:pt x="548" y="462"/>
                  </a:lnTo>
                  <a:lnTo>
                    <a:pt x="552" y="454"/>
                  </a:lnTo>
                  <a:lnTo>
                    <a:pt x="552" y="454"/>
                  </a:lnTo>
                  <a:lnTo>
                    <a:pt x="566" y="442"/>
                  </a:lnTo>
                  <a:lnTo>
                    <a:pt x="578" y="432"/>
                  </a:lnTo>
                  <a:lnTo>
                    <a:pt x="578" y="432"/>
                  </a:lnTo>
                  <a:lnTo>
                    <a:pt x="586" y="426"/>
                  </a:lnTo>
                  <a:lnTo>
                    <a:pt x="596" y="424"/>
                  </a:lnTo>
                  <a:lnTo>
                    <a:pt x="616" y="422"/>
                  </a:lnTo>
                  <a:lnTo>
                    <a:pt x="616" y="422"/>
                  </a:lnTo>
                  <a:lnTo>
                    <a:pt x="626" y="418"/>
                  </a:lnTo>
                  <a:lnTo>
                    <a:pt x="634" y="416"/>
                  </a:lnTo>
                  <a:lnTo>
                    <a:pt x="634" y="416"/>
                  </a:lnTo>
                  <a:lnTo>
                    <a:pt x="642" y="412"/>
                  </a:lnTo>
                  <a:lnTo>
                    <a:pt x="646" y="410"/>
                  </a:lnTo>
                  <a:lnTo>
                    <a:pt x="648" y="406"/>
                  </a:lnTo>
                  <a:lnTo>
                    <a:pt x="648" y="406"/>
                  </a:lnTo>
                  <a:lnTo>
                    <a:pt x="652" y="400"/>
                  </a:lnTo>
                  <a:lnTo>
                    <a:pt x="652" y="392"/>
                  </a:lnTo>
                  <a:lnTo>
                    <a:pt x="656" y="376"/>
                  </a:lnTo>
                  <a:lnTo>
                    <a:pt x="656" y="376"/>
                  </a:lnTo>
                  <a:lnTo>
                    <a:pt x="658" y="368"/>
                  </a:lnTo>
                  <a:lnTo>
                    <a:pt x="658" y="362"/>
                  </a:lnTo>
                  <a:lnTo>
                    <a:pt x="658" y="362"/>
                  </a:lnTo>
                  <a:lnTo>
                    <a:pt x="658" y="356"/>
                  </a:lnTo>
                  <a:lnTo>
                    <a:pt x="654" y="352"/>
                  </a:lnTo>
                  <a:lnTo>
                    <a:pt x="652" y="348"/>
                  </a:lnTo>
                  <a:lnTo>
                    <a:pt x="650" y="342"/>
                  </a:lnTo>
                  <a:lnTo>
                    <a:pt x="650" y="342"/>
                  </a:lnTo>
                  <a:lnTo>
                    <a:pt x="644" y="310"/>
                  </a:lnTo>
                  <a:lnTo>
                    <a:pt x="644" y="310"/>
                  </a:lnTo>
                  <a:lnTo>
                    <a:pt x="644" y="302"/>
                  </a:lnTo>
                  <a:lnTo>
                    <a:pt x="646" y="294"/>
                  </a:lnTo>
                  <a:lnTo>
                    <a:pt x="650" y="288"/>
                  </a:lnTo>
                  <a:lnTo>
                    <a:pt x="656" y="282"/>
                  </a:lnTo>
                  <a:lnTo>
                    <a:pt x="666" y="270"/>
                  </a:lnTo>
                  <a:lnTo>
                    <a:pt x="670" y="262"/>
                  </a:lnTo>
                  <a:lnTo>
                    <a:pt x="674" y="256"/>
                  </a:lnTo>
                  <a:lnTo>
                    <a:pt x="674" y="256"/>
                  </a:lnTo>
                  <a:lnTo>
                    <a:pt x="680" y="242"/>
                  </a:lnTo>
                  <a:lnTo>
                    <a:pt x="682" y="234"/>
                  </a:lnTo>
                  <a:lnTo>
                    <a:pt x="682" y="228"/>
                  </a:lnTo>
                  <a:lnTo>
                    <a:pt x="682" y="228"/>
                  </a:lnTo>
                  <a:lnTo>
                    <a:pt x="676" y="222"/>
                  </a:lnTo>
                  <a:lnTo>
                    <a:pt x="672" y="216"/>
                  </a:lnTo>
                  <a:lnTo>
                    <a:pt x="672" y="216"/>
                  </a:lnTo>
                  <a:lnTo>
                    <a:pt x="668" y="208"/>
                  </a:lnTo>
                  <a:lnTo>
                    <a:pt x="666" y="206"/>
                  </a:lnTo>
                  <a:lnTo>
                    <a:pt x="662" y="204"/>
                  </a:lnTo>
                  <a:lnTo>
                    <a:pt x="662" y="204"/>
                  </a:lnTo>
                  <a:lnTo>
                    <a:pt x="652" y="200"/>
                  </a:lnTo>
                  <a:lnTo>
                    <a:pt x="642" y="198"/>
                  </a:lnTo>
                  <a:lnTo>
                    <a:pt x="632" y="196"/>
                  </a:lnTo>
                  <a:lnTo>
                    <a:pt x="624" y="192"/>
                  </a:lnTo>
                  <a:lnTo>
                    <a:pt x="624" y="192"/>
                  </a:lnTo>
                  <a:lnTo>
                    <a:pt x="606" y="182"/>
                  </a:lnTo>
                  <a:lnTo>
                    <a:pt x="598" y="178"/>
                  </a:lnTo>
                  <a:lnTo>
                    <a:pt x="588" y="174"/>
                  </a:lnTo>
                  <a:lnTo>
                    <a:pt x="588" y="174"/>
                  </a:lnTo>
                  <a:lnTo>
                    <a:pt x="568" y="170"/>
                  </a:lnTo>
                  <a:lnTo>
                    <a:pt x="568" y="170"/>
                  </a:lnTo>
                  <a:lnTo>
                    <a:pt x="566" y="170"/>
                  </a:lnTo>
                  <a:lnTo>
                    <a:pt x="566" y="170"/>
                  </a:lnTo>
                  <a:lnTo>
                    <a:pt x="560" y="170"/>
                  </a:lnTo>
                  <a:lnTo>
                    <a:pt x="560" y="170"/>
                  </a:lnTo>
                  <a:lnTo>
                    <a:pt x="554" y="172"/>
                  </a:lnTo>
                  <a:lnTo>
                    <a:pt x="554" y="172"/>
                  </a:lnTo>
                  <a:lnTo>
                    <a:pt x="548" y="170"/>
                  </a:lnTo>
                  <a:lnTo>
                    <a:pt x="548" y="170"/>
                  </a:lnTo>
                  <a:lnTo>
                    <a:pt x="542" y="168"/>
                  </a:lnTo>
                  <a:lnTo>
                    <a:pt x="538" y="166"/>
                  </a:lnTo>
                  <a:lnTo>
                    <a:pt x="534" y="166"/>
                  </a:lnTo>
                  <a:lnTo>
                    <a:pt x="534" y="166"/>
                  </a:lnTo>
                  <a:lnTo>
                    <a:pt x="534" y="166"/>
                  </a:lnTo>
                  <a:lnTo>
                    <a:pt x="530" y="166"/>
                  </a:lnTo>
                  <a:lnTo>
                    <a:pt x="526" y="168"/>
                  </a:lnTo>
                  <a:lnTo>
                    <a:pt x="524" y="172"/>
                  </a:lnTo>
                  <a:lnTo>
                    <a:pt x="518" y="174"/>
                  </a:lnTo>
                  <a:lnTo>
                    <a:pt x="518" y="174"/>
                  </a:lnTo>
                  <a:lnTo>
                    <a:pt x="516" y="170"/>
                  </a:lnTo>
                  <a:lnTo>
                    <a:pt x="516" y="168"/>
                  </a:lnTo>
                  <a:lnTo>
                    <a:pt x="516" y="168"/>
                  </a:lnTo>
                  <a:lnTo>
                    <a:pt x="518" y="166"/>
                  </a:lnTo>
                  <a:lnTo>
                    <a:pt x="522" y="164"/>
                  </a:lnTo>
                  <a:lnTo>
                    <a:pt x="522" y="164"/>
                  </a:lnTo>
                  <a:lnTo>
                    <a:pt x="520" y="160"/>
                  </a:lnTo>
                  <a:lnTo>
                    <a:pt x="518" y="158"/>
                  </a:lnTo>
                  <a:lnTo>
                    <a:pt x="510" y="156"/>
                  </a:lnTo>
                  <a:lnTo>
                    <a:pt x="510" y="156"/>
                  </a:lnTo>
                  <a:lnTo>
                    <a:pt x="498" y="150"/>
                  </a:lnTo>
                  <a:lnTo>
                    <a:pt x="486" y="148"/>
                  </a:lnTo>
                  <a:lnTo>
                    <a:pt x="486" y="148"/>
                  </a:lnTo>
                  <a:lnTo>
                    <a:pt x="480" y="150"/>
                  </a:lnTo>
                  <a:lnTo>
                    <a:pt x="480" y="150"/>
                  </a:lnTo>
                  <a:lnTo>
                    <a:pt x="476" y="150"/>
                  </a:lnTo>
                  <a:lnTo>
                    <a:pt x="476" y="150"/>
                  </a:lnTo>
                  <a:lnTo>
                    <a:pt x="470" y="148"/>
                  </a:lnTo>
                  <a:lnTo>
                    <a:pt x="470" y="148"/>
                  </a:lnTo>
                  <a:lnTo>
                    <a:pt x="464" y="146"/>
                  </a:lnTo>
                  <a:lnTo>
                    <a:pt x="460" y="142"/>
                  </a:lnTo>
                  <a:lnTo>
                    <a:pt x="454" y="140"/>
                  </a:lnTo>
                  <a:lnTo>
                    <a:pt x="448" y="138"/>
                  </a:lnTo>
                  <a:lnTo>
                    <a:pt x="448" y="138"/>
                  </a:lnTo>
                  <a:lnTo>
                    <a:pt x="442" y="140"/>
                  </a:lnTo>
                  <a:lnTo>
                    <a:pt x="442" y="140"/>
                  </a:lnTo>
                  <a:lnTo>
                    <a:pt x="438" y="142"/>
                  </a:lnTo>
                  <a:lnTo>
                    <a:pt x="434" y="146"/>
                  </a:lnTo>
                  <a:lnTo>
                    <a:pt x="430" y="150"/>
                  </a:lnTo>
                  <a:lnTo>
                    <a:pt x="424" y="150"/>
                  </a:lnTo>
                  <a:lnTo>
                    <a:pt x="424" y="150"/>
                  </a:lnTo>
                  <a:lnTo>
                    <a:pt x="422" y="150"/>
                  </a:lnTo>
                  <a:lnTo>
                    <a:pt x="422" y="150"/>
                  </a:lnTo>
                  <a:lnTo>
                    <a:pt x="420" y="148"/>
                  </a:lnTo>
                  <a:lnTo>
                    <a:pt x="420" y="144"/>
                  </a:lnTo>
                  <a:lnTo>
                    <a:pt x="422" y="140"/>
                  </a:lnTo>
                  <a:lnTo>
                    <a:pt x="426" y="136"/>
                  </a:lnTo>
                  <a:lnTo>
                    <a:pt x="434" y="130"/>
                  </a:lnTo>
                  <a:lnTo>
                    <a:pt x="436" y="128"/>
                  </a:lnTo>
                  <a:lnTo>
                    <a:pt x="438" y="124"/>
                  </a:lnTo>
                  <a:lnTo>
                    <a:pt x="438" y="124"/>
                  </a:lnTo>
                  <a:lnTo>
                    <a:pt x="436" y="122"/>
                  </a:lnTo>
                  <a:lnTo>
                    <a:pt x="432" y="120"/>
                  </a:lnTo>
                  <a:lnTo>
                    <a:pt x="426" y="116"/>
                  </a:lnTo>
                  <a:lnTo>
                    <a:pt x="426" y="116"/>
                  </a:lnTo>
                  <a:lnTo>
                    <a:pt x="422" y="110"/>
                  </a:lnTo>
                  <a:lnTo>
                    <a:pt x="418" y="104"/>
                  </a:lnTo>
                  <a:lnTo>
                    <a:pt x="418" y="104"/>
                  </a:lnTo>
                  <a:lnTo>
                    <a:pt x="416" y="98"/>
                  </a:lnTo>
                  <a:lnTo>
                    <a:pt x="412" y="94"/>
                  </a:lnTo>
                  <a:lnTo>
                    <a:pt x="406" y="90"/>
                  </a:lnTo>
                  <a:lnTo>
                    <a:pt x="398" y="86"/>
                  </a:lnTo>
                  <a:lnTo>
                    <a:pt x="398" y="86"/>
                  </a:lnTo>
                  <a:lnTo>
                    <a:pt x="386" y="80"/>
                  </a:lnTo>
                  <a:lnTo>
                    <a:pt x="380" y="76"/>
                  </a:lnTo>
                  <a:lnTo>
                    <a:pt x="374" y="74"/>
                  </a:lnTo>
                  <a:lnTo>
                    <a:pt x="374" y="74"/>
                  </a:lnTo>
                  <a:lnTo>
                    <a:pt x="372" y="74"/>
                  </a:lnTo>
                  <a:lnTo>
                    <a:pt x="372" y="74"/>
                  </a:lnTo>
                  <a:lnTo>
                    <a:pt x="368" y="74"/>
                  </a:lnTo>
                  <a:lnTo>
                    <a:pt x="368" y="74"/>
                  </a:lnTo>
                  <a:lnTo>
                    <a:pt x="362" y="74"/>
                  </a:lnTo>
                  <a:lnTo>
                    <a:pt x="362" y="74"/>
                  </a:lnTo>
                  <a:lnTo>
                    <a:pt x="360" y="74"/>
                  </a:lnTo>
                  <a:lnTo>
                    <a:pt x="360" y="74"/>
                  </a:lnTo>
                  <a:lnTo>
                    <a:pt x="350" y="74"/>
                  </a:lnTo>
                  <a:lnTo>
                    <a:pt x="350" y="74"/>
                  </a:lnTo>
                  <a:lnTo>
                    <a:pt x="346" y="74"/>
                  </a:lnTo>
                  <a:lnTo>
                    <a:pt x="346" y="74"/>
                  </a:lnTo>
                  <a:lnTo>
                    <a:pt x="332" y="76"/>
                  </a:lnTo>
                  <a:lnTo>
                    <a:pt x="332" y="76"/>
                  </a:lnTo>
                  <a:lnTo>
                    <a:pt x="324" y="74"/>
                  </a:lnTo>
                  <a:lnTo>
                    <a:pt x="318" y="70"/>
                  </a:lnTo>
                  <a:lnTo>
                    <a:pt x="318" y="70"/>
                  </a:lnTo>
                  <a:lnTo>
                    <a:pt x="316" y="66"/>
                  </a:lnTo>
                  <a:lnTo>
                    <a:pt x="314" y="64"/>
                  </a:lnTo>
                  <a:lnTo>
                    <a:pt x="310" y="62"/>
                  </a:lnTo>
                  <a:lnTo>
                    <a:pt x="310" y="62"/>
                  </a:lnTo>
                  <a:lnTo>
                    <a:pt x="304" y="60"/>
                  </a:lnTo>
                  <a:lnTo>
                    <a:pt x="296" y="56"/>
                  </a:lnTo>
                  <a:lnTo>
                    <a:pt x="296" y="56"/>
                  </a:lnTo>
                  <a:lnTo>
                    <a:pt x="290" y="52"/>
                  </a:lnTo>
                  <a:lnTo>
                    <a:pt x="284" y="46"/>
                  </a:lnTo>
                  <a:lnTo>
                    <a:pt x="284" y="46"/>
                  </a:lnTo>
                  <a:lnTo>
                    <a:pt x="274" y="44"/>
                  </a:lnTo>
                  <a:lnTo>
                    <a:pt x="270" y="42"/>
                  </a:lnTo>
                  <a:lnTo>
                    <a:pt x="266" y="40"/>
                  </a:lnTo>
                  <a:lnTo>
                    <a:pt x="266" y="40"/>
                  </a:lnTo>
                  <a:lnTo>
                    <a:pt x="254" y="30"/>
                  </a:lnTo>
                  <a:lnTo>
                    <a:pt x="254" y="30"/>
                  </a:lnTo>
                  <a:lnTo>
                    <a:pt x="238" y="24"/>
                  </a:lnTo>
                  <a:lnTo>
                    <a:pt x="228" y="20"/>
                  </a:lnTo>
                  <a:lnTo>
                    <a:pt x="222" y="20"/>
                  </a:lnTo>
                  <a:lnTo>
                    <a:pt x="222" y="20"/>
                  </a:lnTo>
                  <a:lnTo>
                    <a:pt x="220" y="20"/>
                  </a:lnTo>
                  <a:lnTo>
                    <a:pt x="220" y="20"/>
                  </a:lnTo>
                  <a:lnTo>
                    <a:pt x="212" y="22"/>
                  </a:lnTo>
                  <a:lnTo>
                    <a:pt x="206" y="26"/>
                  </a:lnTo>
                  <a:lnTo>
                    <a:pt x="206" y="26"/>
                  </a:lnTo>
                  <a:lnTo>
                    <a:pt x="202" y="26"/>
                  </a:lnTo>
                  <a:lnTo>
                    <a:pt x="202" y="26"/>
                  </a:lnTo>
                  <a:lnTo>
                    <a:pt x="196" y="26"/>
                  </a:lnTo>
                  <a:lnTo>
                    <a:pt x="196" y="26"/>
                  </a:lnTo>
                  <a:lnTo>
                    <a:pt x="192" y="24"/>
                  </a:lnTo>
                  <a:lnTo>
                    <a:pt x="188" y="22"/>
                  </a:lnTo>
                  <a:lnTo>
                    <a:pt x="188" y="22"/>
                  </a:lnTo>
                  <a:lnTo>
                    <a:pt x="182" y="20"/>
                  </a:lnTo>
                  <a:lnTo>
                    <a:pt x="182" y="20"/>
                  </a:lnTo>
                  <a:lnTo>
                    <a:pt x="180" y="20"/>
                  </a:lnTo>
                  <a:lnTo>
                    <a:pt x="180" y="20"/>
                  </a:lnTo>
                  <a:lnTo>
                    <a:pt x="176" y="22"/>
                  </a:lnTo>
                  <a:lnTo>
                    <a:pt x="174" y="26"/>
                  </a:lnTo>
                  <a:lnTo>
                    <a:pt x="174" y="26"/>
                  </a:lnTo>
                  <a:lnTo>
                    <a:pt x="172" y="26"/>
                  </a:lnTo>
                  <a:lnTo>
                    <a:pt x="172" y="26"/>
                  </a:lnTo>
                  <a:lnTo>
                    <a:pt x="170" y="24"/>
                  </a:lnTo>
                  <a:lnTo>
                    <a:pt x="166" y="22"/>
                  </a:lnTo>
                  <a:lnTo>
                    <a:pt x="162" y="18"/>
                  </a:lnTo>
                  <a:lnTo>
                    <a:pt x="162" y="18"/>
                  </a:lnTo>
                  <a:lnTo>
                    <a:pt x="152" y="10"/>
                  </a:lnTo>
                  <a:lnTo>
                    <a:pt x="148" y="8"/>
                  </a:lnTo>
                  <a:lnTo>
                    <a:pt x="140" y="6"/>
                  </a:lnTo>
                  <a:lnTo>
                    <a:pt x="140" y="6"/>
                  </a:lnTo>
                  <a:lnTo>
                    <a:pt x="138" y="8"/>
                  </a:lnTo>
                  <a:lnTo>
                    <a:pt x="138" y="8"/>
                  </a:lnTo>
                  <a:lnTo>
                    <a:pt x="132" y="10"/>
                  </a:lnTo>
                  <a:lnTo>
                    <a:pt x="128" y="14"/>
                  </a:lnTo>
                  <a:lnTo>
                    <a:pt x="128" y="14"/>
                  </a:lnTo>
                  <a:lnTo>
                    <a:pt x="122" y="16"/>
                  </a:lnTo>
                  <a:lnTo>
                    <a:pt x="116" y="18"/>
                  </a:lnTo>
                  <a:lnTo>
                    <a:pt x="116" y="18"/>
                  </a:lnTo>
                  <a:lnTo>
                    <a:pt x="116" y="22"/>
                  </a:lnTo>
                  <a:lnTo>
                    <a:pt x="112" y="26"/>
                  </a:lnTo>
                  <a:lnTo>
                    <a:pt x="112" y="26"/>
                  </a:lnTo>
                  <a:lnTo>
                    <a:pt x="108" y="24"/>
                  </a:lnTo>
                  <a:lnTo>
                    <a:pt x="106" y="20"/>
                  </a:lnTo>
                  <a:lnTo>
                    <a:pt x="106" y="18"/>
                  </a:lnTo>
                  <a:lnTo>
                    <a:pt x="108" y="14"/>
                  </a:lnTo>
                  <a:lnTo>
                    <a:pt x="112" y="8"/>
                  </a:lnTo>
                  <a:lnTo>
                    <a:pt x="112" y="4"/>
                  </a:lnTo>
                  <a:lnTo>
                    <a:pt x="110" y="2"/>
                  </a:lnTo>
                  <a:lnTo>
                    <a:pt x="110" y="2"/>
                  </a:lnTo>
                  <a:lnTo>
                    <a:pt x="104"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663" name="Freeform 167"/>
            <p:cNvSpPr>
              <a:spLocks/>
            </p:cNvSpPr>
            <p:nvPr/>
          </p:nvSpPr>
          <p:spPr bwMode="auto">
            <a:xfrm>
              <a:off x="4520" y="2342"/>
              <a:ext cx="682" cy="904"/>
            </a:xfrm>
            <a:custGeom>
              <a:avLst/>
              <a:gdLst>
                <a:gd name="T0" fmla="*/ 68 w 682"/>
                <a:gd name="T1" fmla="*/ 18 h 904"/>
                <a:gd name="T2" fmla="*/ 38 w 682"/>
                <a:gd name="T3" fmla="*/ 42 h 904"/>
                <a:gd name="T4" fmla="*/ 24 w 682"/>
                <a:gd name="T5" fmla="*/ 38 h 904"/>
                <a:gd name="T6" fmla="*/ 24 w 682"/>
                <a:gd name="T7" fmla="*/ 52 h 904"/>
                <a:gd name="T8" fmla="*/ 44 w 682"/>
                <a:gd name="T9" fmla="*/ 104 h 904"/>
                <a:gd name="T10" fmla="*/ 2 w 682"/>
                <a:gd name="T11" fmla="*/ 166 h 904"/>
                <a:gd name="T12" fmla="*/ 24 w 682"/>
                <a:gd name="T13" fmla="*/ 172 h 904"/>
                <a:gd name="T14" fmla="*/ 22 w 682"/>
                <a:gd name="T15" fmla="*/ 216 h 904"/>
                <a:gd name="T16" fmla="*/ 58 w 682"/>
                <a:gd name="T17" fmla="*/ 248 h 904"/>
                <a:gd name="T18" fmla="*/ 120 w 682"/>
                <a:gd name="T19" fmla="*/ 324 h 904"/>
                <a:gd name="T20" fmla="*/ 212 w 682"/>
                <a:gd name="T21" fmla="*/ 394 h 904"/>
                <a:gd name="T22" fmla="*/ 210 w 682"/>
                <a:gd name="T23" fmla="*/ 474 h 904"/>
                <a:gd name="T24" fmla="*/ 216 w 682"/>
                <a:gd name="T25" fmla="*/ 576 h 904"/>
                <a:gd name="T26" fmla="*/ 208 w 682"/>
                <a:gd name="T27" fmla="*/ 664 h 904"/>
                <a:gd name="T28" fmla="*/ 214 w 682"/>
                <a:gd name="T29" fmla="*/ 730 h 904"/>
                <a:gd name="T30" fmla="*/ 226 w 682"/>
                <a:gd name="T31" fmla="*/ 696 h 904"/>
                <a:gd name="T32" fmla="*/ 240 w 682"/>
                <a:gd name="T33" fmla="*/ 752 h 904"/>
                <a:gd name="T34" fmla="*/ 220 w 682"/>
                <a:gd name="T35" fmla="*/ 778 h 904"/>
                <a:gd name="T36" fmla="*/ 224 w 682"/>
                <a:gd name="T37" fmla="*/ 798 h 904"/>
                <a:gd name="T38" fmla="*/ 226 w 682"/>
                <a:gd name="T39" fmla="*/ 818 h 904"/>
                <a:gd name="T40" fmla="*/ 210 w 682"/>
                <a:gd name="T41" fmla="*/ 834 h 904"/>
                <a:gd name="T42" fmla="*/ 230 w 682"/>
                <a:gd name="T43" fmla="*/ 856 h 904"/>
                <a:gd name="T44" fmla="*/ 268 w 682"/>
                <a:gd name="T45" fmla="*/ 882 h 904"/>
                <a:gd name="T46" fmla="*/ 300 w 682"/>
                <a:gd name="T47" fmla="*/ 904 h 904"/>
                <a:gd name="T48" fmla="*/ 332 w 682"/>
                <a:gd name="T49" fmla="*/ 886 h 904"/>
                <a:gd name="T50" fmla="*/ 338 w 682"/>
                <a:gd name="T51" fmla="*/ 846 h 904"/>
                <a:gd name="T52" fmla="*/ 352 w 682"/>
                <a:gd name="T53" fmla="*/ 818 h 904"/>
                <a:gd name="T54" fmla="*/ 342 w 682"/>
                <a:gd name="T55" fmla="*/ 788 h 904"/>
                <a:gd name="T56" fmla="*/ 342 w 682"/>
                <a:gd name="T57" fmla="*/ 762 h 904"/>
                <a:gd name="T58" fmla="*/ 360 w 682"/>
                <a:gd name="T59" fmla="*/ 728 h 904"/>
                <a:gd name="T60" fmla="*/ 352 w 682"/>
                <a:gd name="T61" fmla="*/ 702 h 904"/>
                <a:gd name="T62" fmla="*/ 374 w 682"/>
                <a:gd name="T63" fmla="*/ 694 h 904"/>
                <a:gd name="T64" fmla="*/ 394 w 682"/>
                <a:gd name="T65" fmla="*/ 664 h 904"/>
                <a:gd name="T66" fmla="*/ 404 w 682"/>
                <a:gd name="T67" fmla="*/ 654 h 904"/>
                <a:gd name="T68" fmla="*/ 454 w 682"/>
                <a:gd name="T69" fmla="*/ 644 h 904"/>
                <a:gd name="T70" fmla="*/ 458 w 682"/>
                <a:gd name="T71" fmla="*/ 612 h 904"/>
                <a:gd name="T72" fmla="*/ 466 w 682"/>
                <a:gd name="T73" fmla="*/ 594 h 904"/>
                <a:gd name="T74" fmla="*/ 510 w 682"/>
                <a:gd name="T75" fmla="*/ 560 h 904"/>
                <a:gd name="T76" fmla="*/ 540 w 682"/>
                <a:gd name="T77" fmla="*/ 518 h 904"/>
                <a:gd name="T78" fmla="*/ 578 w 682"/>
                <a:gd name="T79" fmla="*/ 432 h 904"/>
                <a:gd name="T80" fmla="*/ 648 w 682"/>
                <a:gd name="T81" fmla="*/ 406 h 904"/>
                <a:gd name="T82" fmla="*/ 652 w 682"/>
                <a:gd name="T83" fmla="*/ 348 h 904"/>
                <a:gd name="T84" fmla="*/ 674 w 682"/>
                <a:gd name="T85" fmla="*/ 256 h 904"/>
                <a:gd name="T86" fmla="*/ 662 w 682"/>
                <a:gd name="T87" fmla="*/ 204 h 904"/>
                <a:gd name="T88" fmla="*/ 568 w 682"/>
                <a:gd name="T89" fmla="*/ 170 h 904"/>
                <a:gd name="T90" fmla="*/ 538 w 682"/>
                <a:gd name="T91" fmla="*/ 166 h 904"/>
                <a:gd name="T92" fmla="*/ 516 w 682"/>
                <a:gd name="T93" fmla="*/ 168 h 904"/>
                <a:gd name="T94" fmla="*/ 480 w 682"/>
                <a:gd name="T95" fmla="*/ 150 h 904"/>
                <a:gd name="T96" fmla="*/ 442 w 682"/>
                <a:gd name="T97" fmla="*/ 140 h 904"/>
                <a:gd name="T98" fmla="*/ 422 w 682"/>
                <a:gd name="T99" fmla="*/ 140 h 904"/>
                <a:gd name="T100" fmla="*/ 418 w 682"/>
                <a:gd name="T101" fmla="*/ 104 h 904"/>
                <a:gd name="T102" fmla="*/ 372 w 682"/>
                <a:gd name="T103" fmla="*/ 74 h 904"/>
                <a:gd name="T104" fmla="*/ 346 w 682"/>
                <a:gd name="T105" fmla="*/ 74 h 904"/>
                <a:gd name="T106" fmla="*/ 296 w 682"/>
                <a:gd name="T107" fmla="*/ 56 h 904"/>
                <a:gd name="T108" fmla="*/ 238 w 682"/>
                <a:gd name="T109" fmla="*/ 24 h 904"/>
                <a:gd name="T110" fmla="*/ 196 w 682"/>
                <a:gd name="T111" fmla="*/ 26 h 904"/>
                <a:gd name="T112" fmla="*/ 174 w 682"/>
                <a:gd name="T113" fmla="*/ 26 h 904"/>
                <a:gd name="T114" fmla="*/ 138 w 682"/>
                <a:gd name="T115" fmla="*/ 8 h 904"/>
                <a:gd name="T116" fmla="*/ 108 w 682"/>
                <a:gd name="T117" fmla="*/ 24 h 9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82" h="904">
                  <a:moveTo>
                    <a:pt x="104" y="0"/>
                  </a:moveTo>
                  <a:lnTo>
                    <a:pt x="104" y="0"/>
                  </a:lnTo>
                  <a:lnTo>
                    <a:pt x="100" y="2"/>
                  </a:lnTo>
                  <a:lnTo>
                    <a:pt x="94" y="6"/>
                  </a:lnTo>
                  <a:lnTo>
                    <a:pt x="84" y="14"/>
                  </a:lnTo>
                  <a:lnTo>
                    <a:pt x="84" y="14"/>
                  </a:lnTo>
                  <a:lnTo>
                    <a:pt x="76" y="14"/>
                  </a:lnTo>
                  <a:lnTo>
                    <a:pt x="76" y="14"/>
                  </a:lnTo>
                  <a:lnTo>
                    <a:pt x="70" y="16"/>
                  </a:lnTo>
                  <a:lnTo>
                    <a:pt x="68" y="18"/>
                  </a:lnTo>
                  <a:lnTo>
                    <a:pt x="68" y="18"/>
                  </a:lnTo>
                  <a:lnTo>
                    <a:pt x="60" y="26"/>
                  </a:lnTo>
                  <a:lnTo>
                    <a:pt x="60" y="26"/>
                  </a:lnTo>
                  <a:lnTo>
                    <a:pt x="56" y="32"/>
                  </a:lnTo>
                  <a:lnTo>
                    <a:pt x="54" y="38"/>
                  </a:lnTo>
                  <a:lnTo>
                    <a:pt x="52" y="42"/>
                  </a:lnTo>
                  <a:lnTo>
                    <a:pt x="48" y="42"/>
                  </a:lnTo>
                  <a:lnTo>
                    <a:pt x="44" y="44"/>
                  </a:lnTo>
                  <a:lnTo>
                    <a:pt x="44" y="44"/>
                  </a:lnTo>
                  <a:lnTo>
                    <a:pt x="42" y="44"/>
                  </a:lnTo>
                  <a:lnTo>
                    <a:pt x="42" y="44"/>
                  </a:lnTo>
                  <a:lnTo>
                    <a:pt x="38" y="42"/>
                  </a:lnTo>
                  <a:lnTo>
                    <a:pt x="34" y="40"/>
                  </a:lnTo>
                  <a:lnTo>
                    <a:pt x="28" y="36"/>
                  </a:lnTo>
                  <a:lnTo>
                    <a:pt x="22" y="32"/>
                  </a:lnTo>
                  <a:lnTo>
                    <a:pt x="20" y="30"/>
                  </a:lnTo>
                  <a:lnTo>
                    <a:pt x="14" y="30"/>
                  </a:lnTo>
                  <a:lnTo>
                    <a:pt x="14" y="30"/>
                  </a:lnTo>
                  <a:lnTo>
                    <a:pt x="12" y="30"/>
                  </a:lnTo>
                  <a:lnTo>
                    <a:pt x="12" y="30"/>
                  </a:lnTo>
                  <a:lnTo>
                    <a:pt x="20" y="34"/>
                  </a:lnTo>
                  <a:lnTo>
                    <a:pt x="24" y="38"/>
                  </a:lnTo>
                  <a:lnTo>
                    <a:pt x="24" y="38"/>
                  </a:lnTo>
                  <a:lnTo>
                    <a:pt x="24" y="38"/>
                  </a:lnTo>
                  <a:lnTo>
                    <a:pt x="24" y="38"/>
                  </a:lnTo>
                  <a:lnTo>
                    <a:pt x="24" y="38"/>
                  </a:lnTo>
                  <a:lnTo>
                    <a:pt x="10" y="40"/>
                  </a:lnTo>
                  <a:lnTo>
                    <a:pt x="10" y="40"/>
                  </a:lnTo>
                  <a:lnTo>
                    <a:pt x="16" y="42"/>
                  </a:lnTo>
                  <a:lnTo>
                    <a:pt x="16" y="42"/>
                  </a:lnTo>
                  <a:lnTo>
                    <a:pt x="20" y="48"/>
                  </a:lnTo>
                  <a:lnTo>
                    <a:pt x="22" y="50"/>
                  </a:lnTo>
                  <a:lnTo>
                    <a:pt x="24" y="52"/>
                  </a:lnTo>
                  <a:lnTo>
                    <a:pt x="24" y="52"/>
                  </a:lnTo>
                  <a:lnTo>
                    <a:pt x="34" y="56"/>
                  </a:lnTo>
                  <a:lnTo>
                    <a:pt x="36" y="58"/>
                  </a:lnTo>
                  <a:lnTo>
                    <a:pt x="40" y="62"/>
                  </a:lnTo>
                  <a:lnTo>
                    <a:pt x="40" y="62"/>
                  </a:lnTo>
                  <a:lnTo>
                    <a:pt x="42" y="68"/>
                  </a:lnTo>
                  <a:lnTo>
                    <a:pt x="42" y="76"/>
                  </a:lnTo>
                  <a:lnTo>
                    <a:pt x="42" y="76"/>
                  </a:lnTo>
                  <a:lnTo>
                    <a:pt x="44" y="90"/>
                  </a:lnTo>
                  <a:lnTo>
                    <a:pt x="44" y="96"/>
                  </a:lnTo>
                  <a:lnTo>
                    <a:pt x="44" y="104"/>
                  </a:lnTo>
                  <a:lnTo>
                    <a:pt x="44" y="104"/>
                  </a:lnTo>
                  <a:lnTo>
                    <a:pt x="40" y="110"/>
                  </a:lnTo>
                  <a:lnTo>
                    <a:pt x="34" y="116"/>
                  </a:lnTo>
                  <a:lnTo>
                    <a:pt x="20" y="126"/>
                  </a:lnTo>
                  <a:lnTo>
                    <a:pt x="20" y="126"/>
                  </a:lnTo>
                  <a:lnTo>
                    <a:pt x="10" y="138"/>
                  </a:lnTo>
                  <a:lnTo>
                    <a:pt x="4" y="146"/>
                  </a:lnTo>
                  <a:lnTo>
                    <a:pt x="2" y="152"/>
                  </a:lnTo>
                  <a:lnTo>
                    <a:pt x="2" y="152"/>
                  </a:lnTo>
                  <a:lnTo>
                    <a:pt x="0" y="160"/>
                  </a:lnTo>
                  <a:lnTo>
                    <a:pt x="0" y="164"/>
                  </a:lnTo>
                  <a:lnTo>
                    <a:pt x="2" y="166"/>
                  </a:lnTo>
                  <a:lnTo>
                    <a:pt x="2" y="166"/>
                  </a:lnTo>
                  <a:lnTo>
                    <a:pt x="6" y="168"/>
                  </a:lnTo>
                  <a:lnTo>
                    <a:pt x="8" y="170"/>
                  </a:lnTo>
                  <a:lnTo>
                    <a:pt x="8" y="170"/>
                  </a:lnTo>
                  <a:lnTo>
                    <a:pt x="12" y="170"/>
                  </a:lnTo>
                  <a:lnTo>
                    <a:pt x="12" y="170"/>
                  </a:lnTo>
                  <a:lnTo>
                    <a:pt x="16" y="168"/>
                  </a:lnTo>
                  <a:lnTo>
                    <a:pt x="16" y="168"/>
                  </a:lnTo>
                  <a:lnTo>
                    <a:pt x="20" y="170"/>
                  </a:lnTo>
                  <a:lnTo>
                    <a:pt x="20" y="170"/>
                  </a:lnTo>
                  <a:lnTo>
                    <a:pt x="24" y="172"/>
                  </a:lnTo>
                  <a:lnTo>
                    <a:pt x="24" y="174"/>
                  </a:lnTo>
                  <a:lnTo>
                    <a:pt x="16" y="180"/>
                  </a:lnTo>
                  <a:lnTo>
                    <a:pt x="8" y="186"/>
                  </a:lnTo>
                  <a:lnTo>
                    <a:pt x="4" y="190"/>
                  </a:lnTo>
                  <a:lnTo>
                    <a:pt x="4" y="192"/>
                  </a:lnTo>
                  <a:lnTo>
                    <a:pt x="4" y="192"/>
                  </a:lnTo>
                  <a:lnTo>
                    <a:pt x="6" y="198"/>
                  </a:lnTo>
                  <a:lnTo>
                    <a:pt x="12" y="204"/>
                  </a:lnTo>
                  <a:lnTo>
                    <a:pt x="12" y="204"/>
                  </a:lnTo>
                  <a:lnTo>
                    <a:pt x="16" y="210"/>
                  </a:lnTo>
                  <a:lnTo>
                    <a:pt x="22" y="216"/>
                  </a:lnTo>
                  <a:lnTo>
                    <a:pt x="22" y="216"/>
                  </a:lnTo>
                  <a:lnTo>
                    <a:pt x="28" y="220"/>
                  </a:lnTo>
                  <a:lnTo>
                    <a:pt x="36" y="224"/>
                  </a:lnTo>
                  <a:lnTo>
                    <a:pt x="36" y="224"/>
                  </a:lnTo>
                  <a:lnTo>
                    <a:pt x="40" y="226"/>
                  </a:lnTo>
                  <a:lnTo>
                    <a:pt x="42" y="230"/>
                  </a:lnTo>
                  <a:lnTo>
                    <a:pt x="46" y="236"/>
                  </a:lnTo>
                  <a:lnTo>
                    <a:pt x="46" y="236"/>
                  </a:lnTo>
                  <a:lnTo>
                    <a:pt x="52" y="242"/>
                  </a:lnTo>
                  <a:lnTo>
                    <a:pt x="58" y="248"/>
                  </a:lnTo>
                  <a:lnTo>
                    <a:pt x="58" y="248"/>
                  </a:lnTo>
                  <a:lnTo>
                    <a:pt x="62" y="256"/>
                  </a:lnTo>
                  <a:lnTo>
                    <a:pt x="68" y="262"/>
                  </a:lnTo>
                  <a:lnTo>
                    <a:pt x="68" y="262"/>
                  </a:lnTo>
                  <a:lnTo>
                    <a:pt x="94" y="290"/>
                  </a:lnTo>
                  <a:lnTo>
                    <a:pt x="94" y="290"/>
                  </a:lnTo>
                  <a:lnTo>
                    <a:pt x="98" y="296"/>
                  </a:lnTo>
                  <a:lnTo>
                    <a:pt x="102" y="304"/>
                  </a:lnTo>
                  <a:lnTo>
                    <a:pt x="106" y="310"/>
                  </a:lnTo>
                  <a:lnTo>
                    <a:pt x="110" y="316"/>
                  </a:lnTo>
                  <a:lnTo>
                    <a:pt x="110" y="316"/>
                  </a:lnTo>
                  <a:lnTo>
                    <a:pt x="120" y="324"/>
                  </a:lnTo>
                  <a:lnTo>
                    <a:pt x="130" y="332"/>
                  </a:lnTo>
                  <a:lnTo>
                    <a:pt x="154" y="344"/>
                  </a:lnTo>
                  <a:lnTo>
                    <a:pt x="154" y="344"/>
                  </a:lnTo>
                  <a:lnTo>
                    <a:pt x="176" y="352"/>
                  </a:lnTo>
                  <a:lnTo>
                    <a:pt x="188" y="356"/>
                  </a:lnTo>
                  <a:lnTo>
                    <a:pt x="198" y="362"/>
                  </a:lnTo>
                  <a:lnTo>
                    <a:pt x="198" y="362"/>
                  </a:lnTo>
                  <a:lnTo>
                    <a:pt x="204" y="370"/>
                  </a:lnTo>
                  <a:lnTo>
                    <a:pt x="208" y="378"/>
                  </a:lnTo>
                  <a:lnTo>
                    <a:pt x="210" y="386"/>
                  </a:lnTo>
                  <a:lnTo>
                    <a:pt x="212" y="394"/>
                  </a:lnTo>
                  <a:lnTo>
                    <a:pt x="212" y="394"/>
                  </a:lnTo>
                  <a:lnTo>
                    <a:pt x="210" y="410"/>
                  </a:lnTo>
                  <a:lnTo>
                    <a:pt x="210" y="410"/>
                  </a:lnTo>
                  <a:lnTo>
                    <a:pt x="212" y="418"/>
                  </a:lnTo>
                  <a:lnTo>
                    <a:pt x="212" y="428"/>
                  </a:lnTo>
                  <a:lnTo>
                    <a:pt x="212" y="428"/>
                  </a:lnTo>
                  <a:lnTo>
                    <a:pt x="208" y="442"/>
                  </a:lnTo>
                  <a:lnTo>
                    <a:pt x="208" y="448"/>
                  </a:lnTo>
                  <a:lnTo>
                    <a:pt x="208" y="456"/>
                  </a:lnTo>
                  <a:lnTo>
                    <a:pt x="208" y="456"/>
                  </a:lnTo>
                  <a:lnTo>
                    <a:pt x="210" y="474"/>
                  </a:lnTo>
                  <a:lnTo>
                    <a:pt x="210" y="482"/>
                  </a:lnTo>
                  <a:lnTo>
                    <a:pt x="208" y="490"/>
                  </a:lnTo>
                  <a:lnTo>
                    <a:pt x="208" y="490"/>
                  </a:lnTo>
                  <a:lnTo>
                    <a:pt x="206" y="504"/>
                  </a:lnTo>
                  <a:lnTo>
                    <a:pt x="206" y="510"/>
                  </a:lnTo>
                  <a:lnTo>
                    <a:pt x="206" y="518"/>
                  </a:lnTo>
                  <a:lnTo>
                    <a:pt x="206" y="518"/>
                  </a:lnTo>
                  <a:lnTo>
                    <a:pt x="214" y="552"/>
                  </a:lnTo>
                  <a:lnTo>
                    <a:pt x="214" y="552"/>
                  </a:lnTo>
                  <a:lnTo>
                    <a:pt x="216" y="568"/>
                  </a:lnTo>
                  <a:lnTo>
                    <a:pt x="216" y="576"/>
                  </a:lnTo>
                  <a:lnTo>
                    <a:pt x="214" y="584"/>
                  </a:lnTo>
                  <a:lnTo>
                    <a:pt x="214" y="584"/>
                  </a:lnTo>
                  <a:lnTo>
                    <a:pt x="210" y="594"/>
                  </a:lnTo>
                  <a:lnTo>
                    <a:pt x="208" y="604"/>
                  </a:lnTo>
                  <a:lnTo>
                    <a:pt x="208" y="604"/>
                  </a:lnTo>
                  <a:lnTo>
                    <a:pt x="204" y="614"/>
                  </a:lnTo>
                  <a:lnTo>
                    <a:pt x="200" y="622"/>
                  </a:lnTo>
                  <a:lnTo>
                    <a:pt x="200" y="622"/>
                  </a:lnTo>
                  <a:lnTo>
                    <a:pt x="198" y="634"/>
                  </a:lnTo>
                  <a:lnTo>
                    <a:pt x="202" y="644"/>
                  </a:lnTo>
                  <a:lnTo>
                    <a:pt x="208" y="664"/>
                  </a:lnTo>
                  <a:lnTo>
                    <a:pt x="208" y="664"/>
                  </a:lnTo>
                  <a:lnTo>
                    <a:pt x="210" y="672"/>
                  </a:lnTo>
                  <a:lnTo>
                    <a:pt x="208" y="678"/>
                  </a:lnTo>
                  <a:lnTo>
                    <a:pt x="206" y="692"/>
                  </a:lnTo>
                  <a:lnTo>
                    <a:pt x="206" y="692"/>
                  </a:lnTo>
                  <a:lnTo>
                    <a:pt x="204" y="700"/>
                  </a:lnTo>
                  <a:lnTo>
                    <a:pt x="204" y="714"/>
                  </a:lnTo>
                  <a:lnTo>
                    <a:pt x="204" y="720"/>
                  </a:lnTo>
                  <a:lnTo>
                    <a:pt x="206" y="726"/>
                  </a:lnTo>
                  <a:lnTo>
                    <a:pt x="208" y="730"/>
                  </a:lnTo>
                  <a:lnTo>
                    <a:pt x="214" y="730"/>
                  </a:lnTo>
                  <a:lnTo>
                    <a:pt x="214" y="730"/>
                  </a:lnTo>
                  <a:lnTo>
                    <a:pt x="214" y="730"/>
                  </a:lnTo>
                  <a:lnTo>
                    <a:pt x="214" y="730"/>
                  </a:lnTo>
                  <a:lnTo>
                    <a:pt x="218" y="730"/>
                  </a:lnTo>
                  <a:lnTo>
                    <a:pt x="220" y="726"/>
                  </a:lnTo>
                  <a:lnTo>
                    <a:pt x="220" y="716"/>
                  </a:lnTo>
                  <a:lnTo>
                    <a:pt x="220" y="716"/>
                  </a:lnTo>
                  <a:lnTo>
                    <a:pt x="220" y="712"/>
                  </a:lnTo>
                  <a:lnTo>
                    <a:pt x="220" y="706"/>
                  </a:lnTo>
                  <a:lnTo>
                    <a:pt x="222" y="700"/>
                  </a:lnTo>
                  <a:lnTo>
                    <a:pt x="226" y="696"/>
                  </a:lnTo>
                  <a:lnTo>
                    <a:pt x="226" y="696"/>
                  </a:lnTo>
                  <a:lnTo>
                    <a:pt x="232" y="722"/>
                  </a:lnTo>
                  <a:lnTo>
                    <a:pt x="232" y="722"/>
                  </a:lnTo>
                  <a:lnTo>
                    <a:pt x="232" y="728"/>
                  </a:lnTo>
                  <a:lnTo>
                    <a:pt x="234" y="734"/>
                  </a:lnTo>
                  <a:lnTo>
                    <a:pt x="234" y="734"/>
                  </a:lnTo>
                  <a:lnTo>
                    <a:pt x="238" y="740"/>
                  </a:lnTo>
                  <a:lnTo>
                    <a:pt x="242" y="746"/>
                  </a:lnTo>
                  <a:lnTo>
                    <a:pt x="242" y="746"/>
                  </a:lnTo>
                  <a:lnTo>
                    <a:pt x="242" y="750"/>
                  </a:lnTo>
                  <a:lnTo>
                    <a:pt x="240" y="752"/>
                  </a:lnTo>
                  <a:lnTo>
                    <a:pt x="240" y="752"/>
                  </a:lnTo>
                  <a:lnTo>
                    <a:pt x="236" y="758"/>
                  </a:lnTo>
                  <a:lnTo>
                    <a:pt x="236" y="762"/>
                  </a:lnTo>
                  <a:lnTo>
                    <a:pt x="236" y="762"/>
                  </a:lnTo>
                  <a:lnTo>
                    <a:pt x="234" y="766"/>
                  </a:lnTo>
                  <a:lnTo>
                    <a:pt x="232" y="770"/>
                  </a:lnTo>
                  <a:lnTo>
                    <a:pt x="232" y="770"/>
                  </a:lnTo>
                  <a:lnTo>
                    <a:pt x="228" y="774"/>
                  </a:lnTo>
                  <a:lnTo>
                    <a:pt x="226" y="780"/>
                  </a:lnTo>
                  <a:lnTo>
                    <a:pt x="226" y="780"/>
                  </a:lnTo>
                  <a:lnTo>
                    <a:pt x="220" y="778"/>
                  </a:lnTo>
                  <a:lnTo>
                    <a:pt x="218" y="776"/>
                  </a:lnTo>
                  <a:lnTo>
                    <a:pt x="218" y="776"/>
                  </a:lnTo>
                  <a:lnTo>
                    <a:pt x="216" y="776"/>
                  </a:lnTo>
                  <a:lnTo>
                    <a:pt x="214" y="780"/>
                  </a:lnTo>
                  <a:lnTo>
                    <a:pt x="214" y="780"/>
                  </a:lnTo>
                  <a:lnTo>
                    <a:pt x="212" y="786"/>
                  </a:lnTo>
                  <a:lnTo>
                    <a:pt x="214" y="790"/>
                  </a:lnTo>
                  <a:lnTo>
                    <a:pt x="214" y="794"/>
                  </a:lnTo>
                  <a:lnTo>
                    <a:pt x="214" y="794"/>
                  </a:lnTo>
                  <a:lnTo>
                    <a:pt x="220" y="796"/>
                  </a:lnTo>
                  <a:lnTo>
                    <a:pt x="224" y="798"/>
                  </a:lnTo>
                  <a:lnTo>
                    <a:pt x="224" y="798"/>
                  </a:lnTo>
                  <a:lnTo>
                    <a:pt x="226" y="800"/>
                  </a:lnTo>
                  <a:lnTo>
                    <a:pt x="226" y="802"/>
                  </a:lnTo>
                  <a:lnTo>
                    <a:pt x="226" y="806"/>
                  </a:lnTo>
                  <a:lnTo>
                    <a:pt x="226" y="806"/>
                  </a:lnTo>
                  <a:lnTo>
                    <a:pt x="232" y="812"/>
                  </a:lnTo>
                  <a:lnTo>
                    <a:pt x="234" y="816"/>
                  </a:lnTo>
                  <a:lnTo>
                    <a:pt x="230" y="818"/>
                  </a:lnTo>
                  <a:lnTo>
                    <a:pt x="230" y="818"/>
                  </a:lnTo>
                  <a:lnTo>
                    <a:pt x="226" y="818"/>
                  </a:lnTo>
                  <a:lnTo>
                    <a:pt x="226" y="818"/>
                  </a:lnTo>
                  <a:lnTo>
                    <a:pt x="220" y="818"/>
                  </a:lnTo>
                  <a:lnTo>
                    <a:pt x="220" y="818"/>
                  </a:lnTo>
                  <a:lnTo>
                    <a:pt x="214" y="816"/>
                  </a:lnTo>
                  <a:lnTo>
                    <a:pt x="214" y="816"/>
                  </a:lnTo>
                  <a:lnTo>
                    <a:pt x="210" y="818"/>
                  </a:lnTo>
                  <a:lnTo>
                    <a:pt x="210" y="818"/>
                  </a:lnTo>
                  <a:lnTo>
                    <a:pt x="206" y="820"/>
                  </a:lnTo>
                  <a:lnTo>
                    <a:pt x="206" y="826"/>
                  </a:lnTo>
                  <a:lnTo>
                    <a:pt x="208" y="830"/>
                  </a:lnTo>
                  <a:lnTo>
                    <a:pt x="210" y="834"/>
                  </a:lnTo>
                  <a:lnTo>
                    <a:pt x="210" y="834"/>
                  </a:lnTo>
                  <a:lnTo>
                    <a:pt x="214" y="838"/>
                  </a:lnTo>
                  <a:lnTo>
                    <a:pt x="218" y="838"/>
                  </a:lnTo>
                  <a:lnTo>
                    <a:pt x="226" y="842"/>
                  </a:lnTo>
                  <a:lnTo>
                    <a:pt x="226" y="842"/>
                  </a:lnTo>
                  <a:lnTo>
                    <a:pt x="232" y="846"/>
                  </a:lnTo>
                  <a:lnTo>
                    <a:pt x="236" y="850"/>
                  </a:lnTo>
                  <a:lnTo>
                    <a:pt x="236" y="850"/>
                  </a:lnTo>
                  <a:lnTo>
                    <a:pt x="236" y="852"/>
                  </a:lnTo>
                  <a:lnTo>
                    <a:pt x="234" y="854"/>
                  </a:lnTo>
                  <a:lnTo>
                    <a:pt x="232" y="856"/>
                  </a:lnTo>
                  <a:lnTo>
                    <a:pt x="230" y="856"/>
                  </a:lnTo>
                  <a:lnTo>
                    <a:pt x="230" y="856"/>
                  </a:lnTo>
                  <a:lnTo>
                    <a:pt x="232" y="860"/>
                  </a:lnTo>
                  <a:lnTo>
                    <a:pt x="234" y="864"/>
                  </a:lnTo>
                  <a:lnTo>
                    <a:pt x="242" y="870"/>
                  </a:lnTo>
                  <a:lnTo>
                    <a:pt x="242" y="870"/>
                  </a:lnTo>
                  <a:lnTo>
                    <a:pt x="252" y="874"/>
                  </a:lnTo>
                  <a:lnTo>
                    <a:pt x="252" y="876"/>
                  </a:lnTo>
                  <a:lnTo>
                    <a:pt x="254" y="880"/>
                  </a:lnTo>
                  <a:lnTo>
                    <a:pt x="254" y="880"/>
                  </a:lnTo>
                  <a:lnTo>
                    <a:pt x="260" y="882"/>
                  </a:lnTo>
                  <a:lnTo>
                    <a:pt x="268" y="882"/>
                  </a:lnTo>
                  <a:lnTo>
                    <a:pt x="268" y="882"/>
                  </a:lnTo>
                  <a:lnTo>
                    <a:pt x="270" y="884"/>
                  </a:lnTo>
                  <a:lnTo>
                    <a:pt x="270" y="888"/>
                  </a:lnTo>
                  <a:lnTo>
                    <a:pt x="272" y="892"/>
                  </a:lnTo>
                  <a:lnTo>
                    <a:pt x="272" y="892"/>
                  </a:lnTo>
                  <a:lnTo>
                    <a:pt x="276" y="896"/>
                  </a:lnTo>
                  <a:lnTo>
                    <a:pt x="282" y="898"/>
                  </a:lnTo>
                  <a:lnTo>
                    <a:pt x="282" y="898"/>
                  </a:lnTo>
                  <a:lnTo>
                    <a:pt x="290" y="902"/>
                  </a:lnTo>
                  <a:lnTo>
                    <a:pt x="300" y="904"/>
                  </a:lnTo>
                  <a:lnTo>
                    <a:pt x="300" y="904"/>
                  </a:lnTo>
                  <a:lnTo>
                    <a:pt x="308" y="902"/>
                  </a:lnTo>
                  <a:lnTo>
                    <a:pt x="308" y="902"/>
                  </a:lnTo>
                  <a:lnTo>
                    <a:pt x="310" y="900"/>
                  </a:lnTo>
                  <a:lnTo>
                    <a:pt x="312" y="896"/>
                  </a:lnTo>
                  <a:lnTo>
                    <a:pt x="312" y="896"/>
                  </a:lnTo>
                  <a:lnTo>
                    <a:pt x="314" y="894"/>
                  </a:lnTo>
                  <a:lnTo>
                    <a:pt x="322" y="892"/>
                  </a:lnTo>
                  <a:lnTo>
                    <a:pt x="322" y="892"/>
                  </a:lnTo>
                  <a:lnTo>
                    <a:pt x="328" y="892"/>
                  </a:lnTo>
                  <a:lnTo>
                    <a:pt x="332" y="890"/>
                  </a:lnTo>
                  <a:lnTo>
                    <a:pt x="332" y="886"/>
                  </a:lnTo>
                  <a:lnTo>
                    <a:pt x="330" y="884"/>
                  </a:lnTo>
                  <a:lnTo>
                    <a:pt x="326" y="876"/>
                  </a:lnTo>
                  <a:lnTo>
                    <a:pt x="322" y="872"/>
                  </a:lnTo>
                  <a:lnTo>
                    <a:pt x="322" y="868"/>
                  </a:lnTo>
                  <a:lnTo>
                    <a:pt x="322" y="868"/>
                  </a:lnTo>
                  <a:lnTo>
                    <a:pt x="324" y="860"/>
                  </a:lnTo>
                  <a:lnTo>
                    <a:pt x="326" y="852"/>
                  </a:lnTo>
                  <a:lnTo>
                    <a:pt x="326" y="852"/>
                  </a:lnTo>
                  <a:lnTo>
                    <a:pt x="330" y="850"/>
                  </a:lnTo>
                  <a:lnTo>
                    <a:pt x="334" y="848"/>
                  </a:lnTo>
                  <a:lnTo>
                    <a:pt x="338" y="846"/>
                  </a:lnTo>
                  <a:lnTo>
                    <a:pt x="340" y="844"/>
                  </a:lnTo>
                  <a:lnTo>
                    <a:pt x="340" y="844"/>
                  </a:lnTo>
                  <a:lnTo>
                    <a:pt x="342" y="840"/>
                  </a:lnTo>
                  <a:lnTo>
                    <a:pt x="340" y="834"/>
                  </a:lnTo>
                  <a:lnTo>
                    <a:pt x="338" y="830"/>
                  </a:lnTo>
                  <a:lnTo>
                    <a:pt x="336" y="826"/>
                  </a:lnTo>
                  <a:lnTo>
                    <a:pt x="336" y="826"/>
                  </a:lnTo>
                  <a:lnTo>
                    <a:pt x="338" y="822"/>
                  </a:lnTo>
                  <a:lnTo>
                    <a:pt x="342" y="822"/>
                  </a:lnTo>
                  <a:lnTo>
                    <a:pt x="352" y="818"/>
                  </a:lnTo>
                  <a:lnTo>
                    <a:pt x="352" y="818"/>
                  </a:lnTo>
                  <a:lnTo>
                    <a:pt x="356" y="816"/>
                  </a:lnTo>
                  <a:lnTo>
                    <a:pt x="356" y="814"/>
                  </a:lnTo>
                  <a:lnTo>
                    <a:pt x="358" y="806"/>
                  </a:lnTo>
                  <a:lnTo>
                    <a:pt x="358" y="806"/>
                  </a:lnTo>
                  <a:lnTo>
                    <a:pt x="362" y="800"/>
                  </a:lnTo>
                  <a:lnTo>
                    <a:pt x="362" y="798"/>
                  </a:lnTo>
                  <a:lnTo>
                    <a:pt x="358" y="796"/>
                  </a:lnTo>
                  <a:lnTo>
                    <a:pt x="358" y="796"/>
                  </a:lnTo>
                  <a:lnTo>
                    <a:pt x="350" y="792"/>
                  </a:lnTo>
                  <a:lnTo>
                    <a:pt x="342" y="788"/>
                  </a:lnTo>
                  <a:lnTo>
                    <a:pt x="342" y="788"/>
                  </a:lnTo>
                  <a:lnTo>
                    <a:pt x="334" y="784"/>
                  </a:lnTo>
                  <a:lnTo>
                    <a:pt x="326" y="778"/>
                  </a:lnTo>
                  <a:lnTo>
                    <a:pt x="326" y="778"/>
                  </a:lnTo>
                  <a:lnTo>
                    <a:pt x="324" y="774"/>
                  </a:lnTo>
                  <a:lnTo>
                    <a:pt x="324" y="772"/>
                  </a:lnTo>
                  <a:lnTo>
                    <a:pt x="326" y="768"/>
                  </a:lnTo>
                  <a:lnTo>
                    <a:pt x="330" y="764"/>
                  </a:lnTo>
                  <a:lnTo>
                    <a:pt x="330" y="764"/>
                  </a:lnTo>
                  <a:lnTo>
                    <a:pt x="334" y="762"/>
                  </a:lnTo>
                  <a:lnTo>
                    <a:pt x="338" y="762"/>
                  </a:lnTo>
                  <a:lnTo>
                    <a:pt x="342" y="762"/>
                  </a:lnTo>
                  <a:lnTo>
                    <a:pt x="346" y="760"/>
                  </a:lnTo>
                  <a:lnTo>
                    <a:pt x="346" y="760"/>
                  </a:lnTo>
                  <a:lnTo>
                    <a:pt x="350" y="756"/>
                  </a:lnTo>
                  <a:lnTo>
                    <a:pt x="352" y="750"/>
                  </a:lnTo>
                  <a:lnTo>
                    <a:pt x="352" y="750"/>
                  </a:lnTo>
                  <a:lnTo>
                    <a:pt x="356" y="746"/>
                  </a:lnTo>
                  <a:lnTo>
                    <a:pt x="354" y="738"/>
                  </a:lnTo>
                  <a:lnTo>
                    <a:pt x="354" y="738"/>
                  </a:lnTo>
                  <a:lnTo>
                    <a:pt x="354" y="734"/>
                  </a:lnTo>
                  <a:lnTo>
                    <a:pt x="356" y="732"/>
                  </a:lnTo>
                  <a:lnTo>
                    <a:pt x="360" y="728"/>
                  </a:lnTo>
                  <a:lnTo>
                    <a:pt x="366" y="724"/>
                  </a:lnTo>
                  <a:lnTo>
                    <a:pt x="368" y="722"/>
                  </a:lnTo>
                  <a:lnTo>
                    <a:pt x="370" y="718"/>
                  </a:lnTo>
                  <a:lnTo>
                    <a:pt x="370" y="718"/>
                  </a:lnTo>
                  <a:lnTo>
                    <a:pt x="362" y="716"/>
                  </a:lnTo>
                  <a:lnTo>
                    <a:pt x="356" y="714"/>
                  </a:lnTo>
                  <a:lnTo>
                    <a:pt x="356" y="714"/>
                  </a:lnTo>
                  <a:lnTo>
                    <a:pt x="354" y="712"/>
                  </a:lnTo>
                  <a:lnTo>
                    <a:pt x="352" y="708"/>
                  </a:lnTo>
                  <a:lnTo>
                    <a:pt x="352" y="702"/>
                  </a:lnTo>
                  <a:lnTo>
                    <a:pt x="352" y="702"/>
                  </a:lnTo>
                  <a:lnTo>
                    <a:pt x="350" y="694"/>
                  </a:lnTo>
                  <a:lnTo>
                    <a:pt x="350" y="690"/>
                  </a:lnTo>
                  <a:lnTo>
                    <a:pt x="350" y="688"/>
                  </a:lnTo>
                  <a:lnTo>
                    <a:pt x="350" y="688"/>
                  </a:lnTo>
                  <a:lnTo>
                    <a:pt x="352" y="688"/>
                  </a:lnTo>
                  <a:lnTo>
                    <a:pt x="352" y="688"/>
                  </a:lnTo>
                  <a:lnTo>
                    <a:pt x="360" y="690"/>
                  </a:lnTo>
                  <a:lnTo>
                    <a:pt x="366" y="694"/>
                  </a:lnTo>
                  <a:lnTo>
                    <a:pt x="366" y="694"/>
                  </a:lnTo>
                  <a:lnTo>
                    <a:pt x="374" y="694"/>
                  </a:lnTo>
                  <a:lnTo>
                    <a:pt x="374" y="694"/>
                  </a:lnTo>
                  <a:lnTo>
                    <a:pt x="386" y="692"/>
                  </a:lnTo>
                  <a:lnTo>
                    <a:pt x="392" y="690"/>
                  </a:lnTo>
                  <a:lnTo>
                    <a:pt x="396" y="686"/>
                  </a:lnTo>
                  <a:lnTo>
                    <a:pt x="396" y="686"/>
                  </a:lnTo>
                  <a:lnTo>
                    <a:pt x="396" y="682"/>
                  </a:lnTo>
                  <a:lnTo>
                    <a:pt x="394" y="678"/>
                  </a:lnTo>
                  <a:lnTo>
                    <a:pt x="392" y="674"/>
                  </a:lnTo>
                  <a:lnTo>
                    <a:pt x="390" y="670"/>
                  </a:lnTo>
                  <a:lnTo>
                    <a:pt x="390" y="670"/>
                  </a:lnTo>
                  <a:lnTo>
                    <a:pt x="392" y="668"/>
                  </a:lnTo>
                  <a:lnTo>
                    <a:pt x="394" y="664"/>
                  </a:lnTo>
                  <a:lnTo>
                    <a:pt x="394" y="664"/>
                  </a:lnTo>
                  <a:lnTo>
                    <a:pt x="392" y="662"/>
                  </a:lnTo>
                  <a:lnTo>
                    <a:pt x="390" y="662"/>
                  </a:lnTo>
                  <a:lnTo>
                    <a:pt x="384" y="658"/>
                  </a:lnTo>
                  <a:lnTo>
                    <a:pt x="384" y="658"/>
                  </a:lnTo>
                  <a:lnTo>
                    <a:pt x="382" y="654"/>
                  </a:lnTo>
                  <a:lnTo>
                    <a:pt x="384" y="652"/>
                  </a:lnTo>
                  <a:lnTo>
                    <a:pt x="388" y="650"/>
                  </a:lnTo>
                  <a:lnTo>
                    <a:pt x="388" y="650"/>
                  </a:lnTo>
                  <a:lnTo>
                    <a:pt x="404" y="654"/>
                  </a:lnTo>
                  <a:lnTo>
                    <a:pt x="404" y="654"/>
                  </a:lnTo>
                  <a:lnTo>
                    <a:pt x="416" y="656"/>
                  </a:lnTo>
                  <a:lnTo>
                    <a:pt x="416" y="656"/>
                  </a:lnTo>
                  <a:lnTo>
                    <a:pt x="416" y="656"/>
                  </a:lnTo>
                  <a:lnTo>
                    <a:pt x="416" y="656"/>
                  </a:lnTo>
                  <a:lnTo>
                    <a:pt x="420" y="656"/>
                  </a:lnTo>
                  <a:lnTo>
                    <a:pt x="426" y="654"/>
                  </a:lnTo>
                  <a:lnTo>
                    <a:pt x="436" y="648"/>
                  </a:lnTo>
                  <a:lnTo>
                    <a:pt x="436" y="648"/>
                  </a:lnTo>
                  <a:lnTo>
                    <a:pt x="446" y="648"/>
                  </a:lnTo>
                  <a:lnTo>
                    <a:pt x="450" y="646"/>
                  </a:lnTo>
                  <a:lnTo>
                    <a:pt x="454" y="644"/>
                  </a:lnTo>
                  <a:lnTo>
                    <a:pt x="454" y="644"/>
                  </a:lnTo>
                  <a:lnTo>
                    <a:pt x="456" y="640"/>
                  </a:lnTo>
                  <a:lnTo>
                    <a:pt x="458" y="636"/>
                  </a:lnTo>
                  <a:lnTo>
                    <a:pt x="460" y="628"/>
                  </a:lnTo>
                  <a:lnTo>
                    <a:pt x="460" y="628"/>
                  </a:lnTo>
                  <a:lnTo>
                    <a:pt x="462" y="624"/>
                  </a:lnTo>
                  <a:lnTo>
                    <a:pt x="462" y="620"/>
                  </a:lnTo>
                  <a:lnTo>
                    <a:pt x="462" y="620"/>
                  </a:lnTo>
                  <a:lnTo>
                    <a:pt x="462" y="616"/>
                  </a:lnTo>
                  <a:lnTo>
                    <a:pt x="458" y="612"/>
                  </a:lnTo>
                  <a:lnTo>
                    <a:pt x="458" y="612"/>
                  </a:lnTo>
                  <a:lnTo>
                    <a:pt x="452" y="604"/>
                  </a:lnTo>
                  <a:lnTo>
                    <a:pt x="446" y="596"/>
                  </a:lnTo>
                  <a:lnTo>
                    <a:pt x="446" y="596"/>
                  </a:lnTo>
                  <a:lnTo>
                    <a:pt x="440" y="588"/>
                  </a:lnTo>
                  <a:lnTo>
                    <a:pt x="432" y="582"/>
                  </a:lnTo>
                  <a:lnTo>
                    <a:pt x="432" y="582"/>
                  </a:lnTo>
                  <a:lnTo>
                    <a:pt x="440" y="584"/>
                  </a:lnTo>
                  <a:lnTo>
                    <a:pt x="446" y="586"/>
                  </a:lnTo>
                  <a:lnTo>
                    <a:pt x="460" y="592"/>
                  </a:lnTo>
                  <a:lnTo>
                    <a:pt x="460" y="592"/>
                  </a:lnTo>
                  <a:lnTo>
                    <a:pt x="466" y="594"/>
                  </a:lnTo>
                  <a:lnTo>
                    <a:pt x="472" y="596"/>
                  </a:lnTo>
                  <a:lnTo>
                    <a:pt x="472" y="596"/>
                  </a:lnTo>
                  <a:lnTo>
                    <a:pt x="480" y="594"/>
                  </a:lnTo>
                  <a:lnTo>
                    <a:pt x="480" y="594"/>
                  </a:lnTo>
                  <a:lnTo>
                    <a:pt x="488" y="590"/>
                  </a:lnTo>
                  <a:lnTo>
                    <a:pt x="492" y="584"/>
                  </a:lnTo>
                  <a:lnTo>
                    <a:pt x="502" y="572"/>
                  </a:lnTo>
                  <a:lnTo>
                    <a:pt x="502" y="572"/>
                  </a:lnTo>
                  <a:lnTo>
                    <a:pt x="508" y="566"/>
                  </a:lnTo>
                  <a:lnTo>
                    <a:pt x="508" y="564"/>
                  </a:lnTo>
                  <a:lnTo>
                    <a:pt x="510" y="560"/>
                  </a:lnTo>
                  <a:lnTo>
                    <a:pt x="510" y="560"/>
                  </a:lnTo>
                  <a:lnTo>
                    <a:pt x="506" y="552"/>
                  </a:lnTo>
                  <a:lnTo>
                    <a:pt x="506" y="548"/>
                  </a:lnTo>
                  <a:lnTo>
                    <a:pt x="506" y="544"/>
                  </a:lnTo>
                  <a:lnTo>
                    <a:pt x="506" y="544"/>
                  </a:lnTo>
                  <a:lnTo>
                    <a:pt x="508" y="540"/>
                  </a:lnTo>
                  <a:lnTo>
                    <a:pt x="510" y="536"/>
                  </a:lnTo>
                  <a:lnTo>
                    <a:pt x="520" y="530"/>
                  </a:lnTo>
                  <a:lnTo>
                    <a:pt x="530" y="524"/>
                  </a:lnTo>
                  <a:lnTo>
                    <a:pt x="540" y="518"/>
                  </a:lnTo>
                  <a:lnTo>
                    <a:pt x="540" y="518"/>
                  </a:lnTo>
                  <a:lnTo>
                    <a:pt x="546" y="510"/>
                  </a:lnTo>
                  <a:lnTo>
                    <a:pt x="548" y="504"/>
                  </a:lnTo>
                  <a:lnTo>
                    <a:pt x="550" y="496"/>
                  </a:lnTo>
                  <a:lnTo>
                    <a:pt x="550" y="488"/>
                  </a:lnTo>
                  <a:lnTo>
                    <a:pt x="550" y="488"/>
                  </a:lnTo>
                  <a:lnTo>
                    <a:pt x="548" y="470"/>
                  </a:lnTo>
                  <a:lnTo>
                    <a:pt x="548" y="462"/>
                  </a:lnTo>
                  <a:lnTo>
                    <a:pt x="552" y="454"/>
                  </a:lnTo>
                  <a:lnTo>
                    <a:pt x="552" y="454"/>
                  </a:lnTo>
                  <a:lnTo>
                    <a:pt x="566" y="442"/>
                  </a:lnTo>
                  <a:lnTo>
                    <a:pt x="578" y="432"/>
                  </a:lnTo>
                  <a:lnTo>
                    <a:pt x="578" y="432"/>
                  </a:lnTo>
                  <a:lnTo>
                    <a:pt x="586" y="426"/>
                  </a:lnTo>
                  <a:lnTo>
                    <a:pt x="596" y="424"/>
                  </a:lnTo>
                  <a:lnTo>
                    <a:pt x="616" y="422"/>
                  </a:lnTo>
                  <a:lnTo>
                    <a:pt x="616" y="422"/>
                  </a:lnTo>
                  <a:lnTo>
                    <a:pt x="626" y="418"/>
                  </a:lnTo>
                  <a:lnTo>
                    <a:pt x="634" y="416"/>
                  </a:lnTo>
                  <a:lnTo>
                    <a:pt x="634" y="416"/>
                  </a:lnTo>
                  <a:lnTo>
                    <a:pt x="642" y="412"/>
                  </a:lnTo>
                  <a:lnTo>
                    <a:pt x="646" y="410"/>
                  </a:lnTo>
                  <a:lnTo>
                    <a:pt x="648" y="406"/>
                  </a:lnTo>
                  <a:lnTo>
                    <a:pt x="648" y="406"/>
                  </a:lnTo>
                  <a:lnTo>
                    <a:pt x="652" y="400"/>
                  </a:lnTo>
                  <a:lnTo>
                    <a:pt x="652" y="392"/>
                  </a:lnTo>
                  <a:lnTo>
                    <a:pt x="656" y="376"/>
                  </a:lnTo>
                  <a:lnTo>
                    <a:pt x="656" y="376"/>
                  </a:lnTo>
                  <a:lnTo>
                    <a:pt x="658" y="368"/>
                  </a:lnTo>
                  <a:lnTo>
                    <a:pt x="658" y="362"/>
                  </a:lnTo>
                  <a:lnTo>
                    <a:pt x="658" y="362"/>
                  </a:lnTo>
                  <a:lnTo>
                    <a:pt x="658" y="356"/>
                  </a:lnTo>
                  <a:lnTo>
                    <a:pt x="654" y="352"/>
                  </a:lnTo>
                  <a:lnTo>
                    <a:pt x="652" y="348"/>
                  </a:lnTo>
                  <a:lnTo>
                    <a:pt x="650" y="342"/>
                  </a:lnTo>
                  <a:lnTo>
                    <a:pt x="650" y="342"/>
                  </a:lnTo>
                  <a:lnTo>
                    <a:pt x="644" y="310"/>
                  </a:lnTo>
                  <a:lnTo>
                    <a:pt x="644" y="310"/>
                  </a:lnTo>
                  <a:lnTo>
                    <a:pt x="644" y="302"/>
                  </a:lnTo>
                  <a:lnTo>
                    <a:pt x="646" y="294"/>
                  </a:lnTo>
                  <a:lnTo>
                    <a:pt x="650" y="288"/>
                  </a:lnTo>
                  <a:lnTo>
                    <a:pt x="656" y="282"/>
                  </a:lnTo>
                  <a:lnTo>
                    <a:pt x="666" y="270"/>
                  </a:lnTo>
                  <a:lnTo>
                    <a:pt x="670" y="262"/>
                  </a:lnTo>
                  <a:lnTo>
                    <a:pt x="674" y="256"/>
                  </a:lnTo>
                  <a:lnTo>
                    <a:pt x="674" y="256"/>
                  </a:lnTo>
                  <a:lnTo>
                    <a:pt x="680" y="242"/>
                  </a:lnTo>
                  <a:lnTo>
                    <a:pt x="682" y="234"/>
                  </a:lnTo>
                  <a:lnTo>
                    <a:pt x="682" y="228"/>
                  </a:lnTo>
                  <a:lnTo>
                    <a:pt x="682" y="228"/>
                  </a:lnTo>
                  <a:lnTo>
                    <a:pt x="676" y="222"/>
                  </a:lnTo>
                  <a:lnTo>
                    <a:pt x="672" y="216"/>
                  </a:lnTo>
                  <a:lnTo>
                    <a:pt x="672" y="216"/>
                  </a:lnTo>
                  <a:lnTo>
                    <a:pt x="668" y="208"/>
                  </a:lnTo>
                  <a:lnTo>
                    <a:pt x="666" y="206"/>
                  </a:lnTo>
                  <a:lnTo>
                    <a:pt x="662" y="204"/>
                  </a:lnTo>
                  <a:lnTo>
                    <a:pt x="662" y="204"/>
                  </a:lnTo>
                  <a:lnTo>
                    <a:pt x="652" y="200"/>
                  </a:lnTo>
                  <a:lnTo>
                    <a:pt x="642" y="198"/>
                  </a:lnTo>
                  <a:lnTo>
                    <a:pt x="632" y="196"/>
                  </a:lnTo>
                  <a:lnTo>
                    <a:pt x="624" y="192"/>
                  </a:lnTo>
                  <a:lnTo>
                    <a:pt x="624" y="192"/>
                  </a:lnTo>
                  <a:lnTo>
                    <a:pt x="606" y="182"/>
                  </a:lnTo>
                  <a:lnTo>
                    <a:pt x="598" y="178"/>
                  </a:lnTo>
                  <a:lnTo>
                    <a:pt x="588" y="174"/>
                  </a:lnTo>
                  <a:lnTo>
                    <a:pt x="588" y="174"/>
                  </a:lnTo>
                  <a:lnTo>
                    <a:pt x="568" y="170"/>
                  </a:lnTo>
                  <a:lnTo>
                    <a:pt x="568" y="170"/>
                  </a:lnTo>
                  <a:lnTo>
                    <a:pt x="566" y="170"/>
                  </a:lnTo>
                  <a:lnTo>
                    <a:pt x="566" y="170"/>
                  </a:lnTo>
                  <a:lnTo>
                    <a:pt x="560" y="170"/>
                  </a:lnTo>
                  <a:lnTo>
                    <a:pt x="560" y="170"/>
                  </a:lnTo>
                  <a:lnTo>
                    <a:pt x="554" y="172"/>
                  </a:lnTo>
                  <a:lnTo>
                    <a:pt x="554" y="172"/>
                  </a:lnTo>
                  <a:lnTo>
                    <a:pt x="548" y="170"/>
                  </a:lnTo>
                  <a:lnTo>
                    <a:pt x="548" y="170"/>
                  </a:lnTo>
                  <a:lnTo>
                    <a:pt x="542" y="168"/>
                  </a:lnTo>
                  <a:lnTo>
                    <a:pt x="538" y="166"/>
                  </a:lnTo>
                  <a:lnTo>
                    <a:pt x="534" y="166"/>
                  </a:lnTo>
                  <a:lnTo>
                    <a:pt x="534" y="166"/>
                  </a:lnTo>
                  <a:lnTo>
                    <a:pt x="534" y="166"/>
                  </a:lnTo>
                  <a:lnTo>
                    <a:pt x="530" y="166"/>
                  </a:lnTo>
                  <a:lnTo>
                    <a:pt x="526" y="168"/>
                  </a:lnTo>
                  <a:lnTo>
                    <a:pt x="524" y="172"/>
                  </a:lnTo>
                  <a:lnTo>
                    <a:pt x="518" y="174"/>
                  </a:lnTo>
                  <a:lnTo>
                    <a:pt x="518" y="174"/>
                  </a:lnTo>
                  <a:lnTo>
                    <a:pt x="516" y="170"/>
                  </a:lnTo>
                  <a:lnTo>
                    <a:pt x="516" y="168"/>
                  </a:lnTo>
                  <a:lnTo>
                    <a:pt x="516" y="168"/>
                  </a:lnTo>
                  <a:lnTo>
                    <a:pt x="518" y="166"/>
                  </a:lnTo>
                  <a:lnTo>
                    <a:pt x="522" y="164"/>
                  </a:lnTo>
                  <a:lnTo>
                    <a:pt x="522" y="164"/>
                  </a:lnTo>
                  <a:lnTo>
                    <a:pt x="520" y="160"/>
                  </a:lnTo>
                  <a:lnTo>
                    <a:pt x="518" y="158"/>
                  </a:lnTo>
                  <a:lnTo>
                    <a:pt x="510" y="156"/>
                  </a:lnTo>
                  <a:lnTo>
                    <a:pt x="510" y="156"/>
                  </a:lnTo>
                  <a:lnTo>
                    <a:pt x="498" y="150"/>
                  </a:lnTo>
                  <a:lnTo>
                    <a:pt x="486" y="148"/>
                  </a:lnTo>
                  <a:lnTo>
                    <a:pt x="486" y="148"/>
                  </a:lnTo>
                  <a:lnTo>
                    <a:pt x="480" y="150"/>
                  </a:lnTo>
                  <a:lnTo>
                    <a:pt x="480" y="150"/>
                  </a:lnTo>
                  <a:lnTo>
                    <a:pt x="476" y="150"/>
                  </a:lnTo>
                  <a:lnTo>
                    <a:pt x="476" y="150"/>
                  </a:lnTo>
                  <a:lnTo>
                    <a:pt x="470" y="148"/>
                  </a:lnTo>
                  <a:lnTo>
                    <a:pt x="470" y="148"/>
                  </a:lnTo>
                  <a:lnTo>
                    <a:pt x="464" y="146"/>
                  </a:lnTo>
                  <a:lnTo>
                    <a:pt x="460" y="142"/>
                  </a:lnTo>
                  <a:lnTo>
                    <a:pt x="454" y="140"/>
                  </a:lnTo>
                  <a:lnTo>
                    <a:pt x="448" y="138"/>
                  </a:lnTo>
                  <a:lnTo>
                    <a:pt x="448" y="138"/>
                  </a:lnTo>
                  <a:lnTo>
                    <a:pt x="442" y="140"/>
                  </a:lnTo>
                  <a:lnTo>
                    <a:pt x="442" y="140"/>
                  </a:lnTo>
                  <a:lnTo>
                    <a:pt x="438" y="142"/>
                  </a:lnTo>
                  <a:lnTo>
                    <a:pt x="434" y="146"/>
                  </a:lnTo>
                  <a:lnTo>
                    <a:pt x="430" y="150"/>
                  </a:lnTo>
                  <a:lnTo>
                    <a:pt x="424" y="150"/>
                  </a:lnTo>
                  <a:lnTo>
                    <a:pt x="424" y="150"/>
                  </a:lnTo>
                  <a:lnTo>
                    <a:pt x="422" y="150"/>
                  </a:lnTo>
                  <a:lnTo>
                    <a:pt x="422" y="150"/>
                  </a:lnTo>
                  <a:lnTo>
                    <a:pt x="420" y="148"/>
                  </a:lnTo>
                  <a:lnTo>
                    <a:pt x="420" y="144"/>
                  </a:lnTo>
                  <a:lnTo>
                    <a:pt x="422" y="140"/>
                  </a:lnTo>
                  <a:lnTo>
                    <a:pt x="426" y="136"/>
                  </a:lnTo>
                  <a:lnTo>
                    <a:pt x="434" y="130"/>
                  </a:lnTo>
                  <a:lnTo>
                    <a:pt x="436" y="128"/>
                  </a:lnTo>
                  <a:lnTo>
                    <a:pt x="438" y="124"/>
                  </a:lnTo>
                  <a:lnTo>
                    <a:pt x="438" y="124"/>
                  </a:lnTo>
                  <a:lnTo>
                    <a:pt x="436" y="122"/>
                  </a:lnTo>
                  <a:lnTo>
                    <a:pt x="432" y="120"/>
                  </a:lnTo>
                  <a:lnTo>
                    <a:pt x="426" y="116"/>
                  </a:lnTo>
                  <a:lnTo>
                    <a:pt x="426" y="116"/>
                  </a:lnTo>
                  <a:lnTo>
                    <a:pt x="422" y="110"/>
                  </a:lnTo>
                  <a:lnTo>
                    <a:pt x="418" y="104"/>
                  </a:lnTo>
                  <a:lnTo>
                    <a:pt x="418" y="104"/>
                  </a:lnTo>
                  <a:lnTo>
                    <a:pt x="416" y="98"/>
                  </a:lnTo>
                  <a:lnTo>
                    <a:pt x="412" y="94"/>
                  </a:lnTo>
                  <a:lnTo>
                    <a:pt x="406" y="90"/>
                  </a:lnTo>
                  <a:lnTo>
                    <a:pt x="398" y="86"/>
                  </a:lnTo>
                  <a:lnTo>
                    <a:pt x="398" y="86"/>
                  </a:lnTo>
                  <a:lnTo>
                    <a:pt x="386" y="80"/>
                  </a:lnTo>
                  <a:lnTo>
                    <a:pt x="380" y="76"/>
                  </a:lnTo>
                  <a:lnTo>
                    <a:pt x="374" y="74"/>
                  </a:lnTo>
                  <a:lnTo>
                    <a:pt x="374" y="74"/>
                  </a:lnTo>
                  <a:lnTo>
                    <a:pt x="372" y="74"/>
                  </a:lnTo>
                  <a:lnTo>
                    <a:pt x="372" y="74"/>
                  </a:lnTo>
                  <a:lnTo>
                    <a:pt x="368" y="74"/>
                  </a:lnTo>
                  <a:lnTo>
                    <a:pt x="368" y="74"/>
                  </a:lnTo>
                  <a:lnTo>
                    <a:pt x="362" y="74"/>
                  </a:lnTo>
                  <a:lnTo>
                    <a:pt x="362" y="74"/>
                  </a:lnTo>
                  <a:lnTo>
                    <a:pt x="360" y="74"/>
                  </a:lnTo>
                  <a:lnTo>
                    <a:pt x="360" y="74"/>
                  </a:lnTo>
                  <a:lnTo>
                    <a:pt x="350" y="74"/>
                  </a:lnTo>
                  <a:lnTo>
                    <a:pt x="350" y="74"/>
                  </a:lnTo>
                  <a:lnTo>
                    <a:pt x="346" y="74"/>
                  </a:lnTo>
                  <a:lnTo>
                    <a:pt x="346" y="74"/>
                  </a:lnTo>
                  <a:lnTo>
                    <a:pt x="332" y="76"/>
                  </a:lnTo>
                  <a:lnTo>
                    <a:pt x="332" y="76"/>
                  </a:lnTo>
                  <a:lnTo>
                    <a:pt x="324" y="74"/>
                  </a:lnTo>
                  <a:lnTo>
                    <a:pt x="318" y="70"/>
                  </a:lnTo>
                  <a:lnTo>
                    <a:pt x="318" y="70"/>
                  </a:lnTo>
                  <a:lnTo>
                    <a:pt x="316" y="66"/>
                  </a:lnTo>
                  <a:lnTo>
                    <a:pt x="314" y="64"/>
                  </a:lnTo>
                  <a:lnTo>
                    <a:pt x="310" y="62"/>
                  </a:lnTo>
                  <a:lnTo>
                    <a:pt x="310" y="62"/>
                  </a:lnTo>
                  <a:lnTo>
                    <a:pt x="304" y="60"/>
                  </a:lnTo>
                  <a:lnTo>
                    <a:pt x="296" y="56"/>
                  </a:lnTo>
                  <a:lnTo>
                    <a:pt x="296" y="56"/>
                  </a:lnTo>
                  <a:lnTo>
                    <a:pt x="290" y="52"/>
                  </a:lnTo>
                  <a:lnTo>
                    <a:pt x="284" y="46"/>
                  </a:lnTo>
                  <a:lnTo>
                    <a:pt x="284" y="46"/>
                  </a:lnTo>
                  <a:lnTo>
                    <a:pt x="274" y="44"/>
                  </a:lnTo>
                  <a:lnTo>
                    <a:pt x="270" y="42"/>
                  </a:lnTo>
                  <a:lnTo>
                    <a:pt x="266" y="40"/>
                  </a:lnTo>
                  <a:lnTo>
                    <a:pt x="266" y="40"/>
                  </a:lnTo>
                  <a:lnTo>
                    <a:pt x="254" y="30"/>
                  </a:lnTo>
                  <a:lnTo>
                    <a:pt x="254" y="30"/>
                  </a:lnTo>
                  <a:lnTo>
                    <a:pt x="238" y="24"/>
                  </a:lnTo>
                  <a:lnTo>
                    <a:pt x="228" y="20"/>
                  </a:lnTo>
                  <a:lnTo>
                    <a:pt x="222" y="20"/>
                  </a:lnTo>
                  <a:lnTo>
                    <a:pt x="222" y="20"/>
                  </a:lnTo>
                  <a:lnTo>
                    <a:pt x="220" y="20"/>
                  </a:lnTo>
                  <a:lnTo>
                    <a:pt x="220" y="20"/>
                  </a:lnTo>
                  <a:lnTo>
                    <a:pt x="212" y="22"/>
                  </a:lnTo>
                  <a:lnTo>
                    <a:pt x="206" y="26"/>
                  </a:lnTo>
                  <a:lnTo>
                    <a:pt x="206" y="26"/>
                  </a:lnTo>
                  <a:lnTo>
                    <a:pt x="202" y="26"/>
                  </a:lnTo>
                  <a:lnTo>
                    <a:pt x="202" y="26"/>
                  </a:lnTo>
                  <a:lnTo>
                    <a:pt x="196" y="26"/>
                  </a:lnTo>
                  <a:lnTo>
                    <a:pt x="196" y="26"/>
                  </a:lnTo>
                  <a:lnTo>
                    <a:pt x="192" y="24"/>
                  </a:lnTo>
                  <a:lnTo>
                    <a:pt x="188" y="22"/>
                  </a:lnTo>
                  <a:lnTo>
                    <a:pt x="188" y="22"/>
                  </a:lnTo>
                  <a:lnTo>
                    <a:pt x="182" y="20"/>
                  </a:lnTo>
                  <a:lnTo>
                    <a:pt x="182" y="20"/>
                  </a:lnTo>
                  <a:lnTo>
                    <a:pt x="180" y="20"/>
                  </a:lnTo>
                  <a:lnTo>
                    <a:pt x="180" y="20"/>
                  </a:lnTo>
                  <a:lnTo>
                    <a:pt x="176" y="22"/>
                  </a:lnTo>
                  <a:lnTo>
                    <a:pt x="174" y="26"/>
                  </a:lnTo>
                  <a:lnTo>
                    <a:pt x="174" y="26"/>
                  </a:lnTo>
                  <a:lnTo>
                    <a:pt x="172" y="26"/>
                  </a:lnTo>
                  <a:lnTo>
                    <a:pt x="172" y="26"/>
                  </a:lnTo>
                  <a:lnTo>
                    <a:pt x="170" y="24"/>
                  </a:lnTo>
                  <a:lnTo>
                    <a:pt x="166" y="22"/>
                  </a:lnTo>
                  <a:lnTo>
                    <a:pt x="162" y="18"/>
                  </a:lnTo>
                  <a:lnTo>
                    <a:pt x="162" y="18"/>
                  </a:lnTo>
                  <a:lnTo>
                    <a:pt x="152" y="10"/>
                  </a:lnTo>
                  <a:lnTo>
                    <a:pt x="148" y="8"/>
                  </a:lnTo>
                  <a:lnTo>
                    <a:pt x="140" y="6"/>
                  </a:lnTo>
                  <a:lnTo>
                    <a:pt x="140" y="6"/>
                  </a:lnTo>
                  <a:lnTo>
                    <a:pt x="138" y="8"/>
                  </a:lnTo>
                  <a:lnTo>
                    <a:pt x="138" y="8"/>
                  </a:lnTo>
                  <a:lnTo>
                    <a:pt x="132" y="10"/>
                  </a:lnTo>
                  <a:lnTo>
                    <a:pt x="128" y="14"/>
                  </a:lnTo>
                  <a:lnTo>
                    <a:pt x="128" y="14"/>
                  </a:lnTo>
                  <a:lnTo>
                    <a:pt x="122" y="16"/>
                  </a:lnTo>
                  <a:lnTo>
                    <a:pt x="116" y="18"/>
                  </a:lnTo>
                  <a:lnTo>
                    <a:pt x="116" y="18"/>
                  </a:lnTo>
                  <a:lnTo>
                    <a:pt x="116" y="22"/>
                  </a:lnTo>
                  <a:lnTo>
                    <a:pt x="112" y="26"/>
                  </a:lnTo>
                  <a:lnTo>
                    <a:pt x="112" y="26"/>
                  </a:lnTo>
                  <a:lnTo>
                    <a:pt x="108" y="24"/>
                  </a:lnTo>
                  <a:lnTo>
                    <a:pt x="106" y="20"/>
                  </a:lnTo>
                  <a:lnTo>
                    <a:pt x="106" y="18"/>
                  </a:lnTo>
                  <a:lnTo>
                    <a:pt x="108" y="14"/>
                  </a:lnTo>
                  <a:lnTo>
                    <a:pt x="112" y="8"/>
                  </a:lnTo>
                  <a:lnTo>
                    <a:pt x="112" y="4"/>
                  </a:lnTo>
                  <a:lnTo>
                    <a:pt x="110" y="2"/>
                  </a:lnTo>
                  <a:lnTo>
                    <a:pt x="110" y="2"/>
                  </a:lnTo>
                  <a:lnTo>
                    <a:pt x="10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664" name="Freeform 168"/>
            <p:cNvSpPr>
              <a:spLocks/>
            </p:cNvSpPr>
            <p:nvPr/>
          </p:nvSpPr>
          <p:spPr bwMode="auto">
            <a:xfrm>
              <a:off x="4974" y="3216"/>
              <a:ext cx="16" cy="14"/>
            </a:xfrm>
            <a:custGeom>
              <a:avLst/>
              <a:gdLst>
                <a:gd name="T0" fmla="*/ 4 w 16"/>
                <a:gd name="T1" fmla="*/ 0 h 14"/>
                <a:gd name="T2" fmla="*/ 4 w 16"/>
                <a:gd name="T3" fmla="*/ 0 h 14"/>
                <a:gd name="T4" fmla="*/ 2 w 16"/>
                <a:gd name="T5" fmla="*/ 0 h 14"/>
                <a:gd name="T6" fmla="*/ 0 w 16"/>
                <a:gd name="T7" fmla="*/ 2 h 14"/>
                <a:gd name="T8" fmla="*/ 0 w 16"/>
                <a:gd name="T9" fmla="*/ 4 h 14"/>
                <a:gd name="T10" fmla="*/ 0 w 16"/>
                <a:gd name="T11" fmla="*/ 8 h 14"/>
                <a:gd name="T12" fmla="*/ 0 w 16"/>
                <a:gd name="T13" fmla="*/ 8 h 14"/>
                <a:gd name="T14" fmla="*/ 2 w 16"/>
                <a:gd name="T15" fmla="*/ 12 h 14"/>
                <a:gd name="T16" fmla="*/ 6 w 16"/>
                <a:gd name="T17" fmla="*/ 14 h 14"/>
                <a:gd name="T18" fmla="*/ 6 w 16"/>
                <a:gd name="T19" fmla="*/ 14 h 14"/>
                <a:gd name="T20" fmla="*/ 12 w 16"/>
                <a:gd name="T21" fmla="*/ 12 h 14"/>
                <a:gd name="T22" fmla="*/ 12 w 16"/>
                <a:gd name="T23" fmla="*/ 12 h 14"/>
                <a:gd name="T24" fmla="*/ 14 w 16"/>
                <a:gd name="T25" fmla="*/ 10 h 14"/>
                <a:gd name="T26" fmla="*/ 16 w 16"/>
                <a:gd name="T27" fmla="*/ 8 h 14"/>
                <a:gd name="T28" fmla="*/ 16 w 16"/>
                <a:gd name="T29" fmla="*/ 6 h 14"/>
                <a:gd name="T30" fmla="*/ 16 w 16"/>
                <a:gd name="T31" fmla="*/ 4 h 14"/>
                <a:gd name="T32" fmla="*/ 10 w 16"/>
                <a:gd name="T33" fmla="*/ 2 h 14"/>
                <a:gd name="T34" fmla="*/ 4 w 16"/>
                <a:gd name="T35"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6" h="14">
                  <a:moveTo>
                    <a:pt x="4" y="0"/>
                  </a:moveTo>
                  <a:lnTo>
                    <a:pt x="4" y="0"/>
                  </a:lnTo>
                  <a:lnTo>
                    <a:pt x="2" y="0"/>
                  </a:lnTo>
                  <a:lnTo>
                    <a:pt x="0" y="2"/>
                  </a:lnTo>
                  <a:lnTo>
                    <a:pt x="0" y="4"/>
                  </a:lnTo>
                  <a:lnTo>
                    <a:pt x="0" y="8"/>
                  </a:lnTo>
                  <a:lnTo>
                    <a:pt x="0" y="8"/>
                  </a:lnTo>
                  <a:lnTo>
                    <a:pt x="2" y="12"/>
                  </a:lnTo>
                  <a:lnTo>
                    <a:pt x="6" y="14"/>
                  </a:lnTo>
                  <a:lnTo>
                    <a:pt x="6" y="14"/>
                  </a:lnTo>
                  <a:lnTo>
                    <a:pt x="12" y="12"/>
                  </a:lnTo>
                  <a:lnTo>
                    <a:pt x="12" y="12"/>
                  </a:lnTo>
                  <a:lnTo>
                    <a:pt x="14" y="10"/>
                  </a:lnTo>
                  <a:lnTo>
                    <a:pt x="16" y="8"/>
                  </a:lnTo>
                  <a:lnTo>
                    <a:pt x="16" y="6"/>
                  </a:lnTo>
                  <a:lnTo>
                    <a:pt x="16" y="4"/>
                  </a:lnTo>
                  <a:lnTo>
                    <a:pt x="10" y="2"/>
                  </a:lnTo>
                  <a:lnTo>
                    <a:pt x="4"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665" name="Freeform 169"/>
            <p:cNvSpPr>
              <a:spLocks/>
            </p:cNvSpPr>
            <p:nvPr/>
          </p:nvSpPr>
          <p:spPr bwMode="auto">
            <a:xfrm>
              <a:off x="4974" y="3216"/>
              <a:ext cx="16" cy="14"/>
            </a:xfrm>
            <a:custGeom>
              <a:avLst/>
              <a:gdLst>
                <a:gd name="T0" fmla="*/ 4 w 16"/>
                <a:gd name="T1" fmla="*/ 0 h 14"/>
                <a:gd name="T2" fmla="*/ 4 w 16"/>
                <a:gd name="T3" fmla="*/ 0 h 14"/>
                <a:gd name="T4" fmla="*/ 2 w 16"/>
                <a:gd name="T5" fmla="*/ 0 h 14"/>
                <a:gd name="T6" fmla="*/ 0 w 16"/>
                <a:gd name="T7" fmla="*/ 2 h 14"/>
                <a:gd name="T8" fmla="*/ 0 w 16"/>
                <a:gd name="T9" fmla="*/ 4 h 14"/>
                <a:gd name="T10" fmla="*/ 0 w 16"/>
                <a:gd name="T11" fmla="*/ 8 h 14"/>
                <a:gd name="T12" fmla="*/ 0 w 16"/>
                <a:gd name="T13" fmla="*/ 8 h 14"/>
                <a:gd name="T14" fmla="*/ 2 w 16"/>
                <a:gd name="T15" fmla="*/ 12 h 14"/>
                <a:gd name="T16" fmla="*/ 6 w 16"/>
                <a:gd name="T17" fmla="*/ 14 h 14"/>
                <a:gd name="T18" fmla="*/ 6 w 16"/>
                <a:gd name="T19" fmla="*/ 14 h 14"/>
                <a:gd name="T20" fmla="*/ 12 w 16"/>
                <a:gd name="T21" fmla="*/ 12 h 14"/>
                <a:gd name="T22" fmla="*/ 12 w 16"/>
                <a:gd name="T23" fmla="*/ 12 h 14"/>
                <a:gd name="T24" fmla="*/ 14 w 16"/>
                <a:gd name="T25" fmla="*/ 10 h 14"/>
                <a:gd name="T26" fmla="*/ 16 w 16"/>
                <a:gd name="T27" fmla="*/ 8 h 14"/>
                <a:gd name="T28" fmla="*/ 16 w 16"/>
                <a:gd name="T29" fmla="*/ 6 h 14"/>
                <a:gd name="T30" fmla="*/ 16 w 16"/>
                <a:gd name="T31" fmla="*/ 4 h 14"/>
                <a:gd name="T32" fmla="*/ 10 w 16"/>
                <a:gd name="T33" fmla="*/ 2 h 14"/>
                <a:gd name="T34" fmla="*/ 4 w 16"/>
                <a:gd name="T35"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6" h="14">
                  <a:moveTo>
                    <a:pt x="4" y="0"/>
                  </a:moveTo>
                  <a:lnTo>
                    <a:pt x="4" y="0"/>
                  </a:lnTo>
                  <a:lnTo>
                    <a:pt x="2" y="0"/>
                  </a:lnTo>
                  <a:lnTo>
                    <a:pt x="0" y="2"/>
                  </a:lnTo>
                  <a:lnTo>
                    <a:pt x="0" y="4"/>
                  </a:lnTo>
                  <a:lnTo>
                    <a:pt x="0" y="8"/>
                  </a:lnTo>
                  <a:lnTo>
                    <a:pt x="0" y="8"/>
                  </a:lnTo>
                  <a:lnTo>
                    <a:pt x="2" y="12"/>
                  </a:lnTo>
                  <a:lnTo>
                    <a:pt x="6" y="14"/>
                  </a:lnTo>
                  <a:lnTo>
                    <a:pt x="6" y="14"/>
                  </a:lnTo>
                  <a:lnTo>
                    <a:pt x="12" y="12"/>
                  </a:lnTo>
                  <a:lnTo>
                    <a:pt x="12" y="12"/>
                  </a:lnTo>
                  <a:lnTo>
                    <a:pt x="14" y="10"/>
                  </a:lnTo>
                  <a:lnTo>
                    <a:pt x="16" y="8"/>
                  </a:lnTo>
                  <a:lnTo>
                    <a:pt x="16" y="6"/>
                  </a:lnTo>
                  <a:lnTo>
                    <a:pt x="16" y="4"/>
                  </a:lnTo>
                  <a:lnTo>
                    <a:pt x="10" y="2"/>
                  </a:lnTo>
                  <a:lnTo>
                    <a:pt x="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666" name="Freeform 170"/>
            <p:cNvSpPr>
              <a:spLocks/>
            </p:cNvSpPr>
            <p:nvPr/>
          </p:nvSpPr>
          <p:spPr bwMode="auto">
            <a:xfrm>
              <a:off x="4996" y="3206"/>
              <a:ext cx="26" cy="28"/>
            </a:xfrm>
            <a:custGeom>
              <a:avLst/>
              <a:gdLst>
                <a:gd name="T0" fmla="*/ 18 w 26"/>
                <a:gd name="T1" fmla="*/ 0 h 28"/>
                <a:gd name="T2" fmla="*/ 18 w 26"/>
                <a:gd name="T3" fmla="*/ 0 h 28"/>
                <a:gd name="T4" fmla="*/ 14 w 26"/>
                <a:gd name="T5" fmla="*/ 0 h 28"/>
                <a:gd name="T6" fmla="*/ 14 w 26"/>
                <a:gd name="T7" fmla="*/ 0 h 28"/>
                <a:gd name="T8" fmla="*/ 12 w 26"/>
                <a:gd name="T9" fmla="*/ 2 h 28"/>
                <a:gd name="T10" fmla="*/ 12 w 26"/>
                <a:gd name="T11" fmla="*/ 4 h 28"/>
                <a:gd name="T12" fmla="*/ 10 w 26"/>
                <a:gd name="T13" fmla="*/ 10 h 28"/>
                <a:gd name="T14" fmla="*/ 10 w 26"/>
                <a:gd name="T15" fmla="*/ 10 h 28"/>
                <a:gd name="T16" fmla="*/ 2 w 26"/>
                <a:gd name="T17" fmla="*/ 14 h 28"/>
                <a:gd name="T18" fmla="*/ 0 w 26"/>
                <a:gd name="T19" fmla="*/ 18 h 28"/>
                <a:gd name="T20" fmla="*/ 2 w 26"/>
                <a:gd name="T21" fmla="*/ 22 h 28"/>
                <a:gd name="T22" fmla="*/ 2 w 26"/>
                <a:gd name="T23" fmla="*/ 22 h 28"/>
                <a:gd name="T24" fmla="*/ 8 w 26"/>
                <a:gd name="T25" fmla="*/ 26 h 28"/>
                <a:gd name="T26" fmla="*/ 12 w 26"/>
                <a:gd name="T27" fmla="*/ 28 h 28"/>
                <a:gd name="T28" fmla="*/ 12 w 26"/>
                <a:gd name="T29" fmla="*/ 28 h 28"/>
                <a:gd name="T30" fmla="*/ 20 w 26"/>
                <a:gd name="T31" fmla="*/ 26 h 28"/>
                <a:gd name="T32" fmla="*/ 26 w 26"/>
                <a:gd name="T33" fmla="*/ 20 h 28"/>
                <a:gd name="T34" fmla="*/ 26 w 26"/>
                <a:gd name="T35" fmla="*/ 20 h 28"/>
                <a:gd name="T36" fmla="*/ 26 w 26"/>
                <a:gd name="T37" fmla="*/ 16 h 28"/>
                <a:gd name="T38" fmla="*/ 26 w 26"/>
                <a:gd name="T39" fmla="*/ 8 h 28"/>
                <a:gd name="T40" fmla="*/ 22 w 26"/>
                <a:gd name="T41" fmla="*/ 2 h 28"/>
                <a:gd name="T42" fmla="*/ 20 w 26"/>
                <a:gd name="T43" fmla="*/ 0 h 28"/>
                <a:gd name="T44" fmla="*/ 18 w 26"/>
                <a:gd name="T45"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6" h="28">
                  <a:moveTo>
                    <a:pt x="18" y="0"/>
                  </a:moveTo>
                  <a:lnTo>
                    <a:pt x="18" y="0"/>
                  </a:lnTo>
                  <a:lnTo>
                    <a:pt x="14" y="0"/>
                  </a:lnTo>
                  <a:lnTo>
                    <a:pt x="14" y="0"/>
                  </a:lnTo>
                  <a:lnTo>
                    <a:pt x="12" y="2"/>
                  </a:lnTo>
                  <a:lnTo>
                    <a:pt x="12" y="4"/>
                  </a:lnTo>
                  <a:lnTo>
                    <a:pt x="10" y="10"/>
                  </a:lnTo>
                  <a:lnTo>
                    <a:pt x="10" y="10"/>
                  </a:lnTo>
                  <a:lnTo>
                    <a:pt x="2" y="14"/>
                  </a:lnTo>
                  <a:lnTo>
                    <a:pt x="0" y="18"/>
                  </a:lnTo>
                  <a:lnTo>
                    <a:pt x="2" y="22"/>
                  </a:lnTo>
                  <a:lnTo>
                    <a:pt x="2" y="22"/>
                  </a:lnTo>
                  <a:lnTo>
                    <a:pt x="8" y="26"/>
                  </a:lnTo>
                  <a:lnTo>
                    <a:pt x="12" y="28"/>
                  </a:lnTo>
                  <a:lnTo>
                    <a:pt x="12" y="28"/>
                  </a:lnTo>
                  <a:lnTo>
                    <a:pt x="20" y="26"/>
                  </a:lnTo>
                  <a:lnTo>
                    <a:pt x="26" y="20"/>
                  </a:lnTo>
                  <a:lnTo>
                    <a:pt x="26" y="20"/>
                  </a:lnTo>
                  <a:lnTo>
                    <a:pt x="26" y="16"/>
                  </a:lnTo>
                  <a:lnTo>
                    <a:pt x="26" y="8"/>
                  </a:lnTo>
                  <a:lnTo>
                    <a:pt x="22" y="2"/>
                  </a:lnTo>
                  <a:lnTo>
                    <a:pt x="20" y="0"/>
                  </a:lnTo>
                  <a:lnTo>
                    <a:pt x="18"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667" name="Freeform 171"/>
            <p:cNvSpPr>
              <a:spLocks/>
            </p:cNvSpPr>
            <p:nvPr/>
          </p:nvSpPr>
          <p:spPr bwMode="auto">
            <a:xfrm>
              <a:off x="4996" y="3206"/>
              <a:ext cx="26" cy="28"/>
            </a:xfrm>
            <a:custGeom>
              <a:avLst/>
              <a:gdLst>
                <a:gd name="T0" fmla="*/ 18 w 26"/>
                <a:gd name="T1" fmla="*/ 0 h 28"/>
                <a:gd name="T2" fmla="*/ 18 w 26"/>
                <a:gd name="T3" fmla="*/ 0 h 28"/>
                <a:gd name="T4" fmla="*/ 14 w 26"/>
                <a:gd name="T5" fmla="*/ 0 h 28"/>
                <a:gd name="T6" fmla="*/ 14 w 26"/>
                <a:gd name="T7" fmla="*/ 0 h 28"/>
                <a:gd name="T8" fmla="*/ 12 w 26"/>
                <a:gd name="T9" fmla="*/ 2 h 28"/>
                <a:gd name="T10" fmla="*/ 12 w 26"/>
                <a:gd name="T11" fmla="*/ 4 h 28"/>
                <a:gd name="T12" fmla="*/ 10 w 26"/>
                <a:gd name="T13" fmla="*/ 10 h 28"/>
                <a:gd name="T14" fmla="*/ 10 w 26"/>
                <a:gd name="T15" fmla="*/ 10 h 28"/>
                <a:gd name="T16" fmla="*/ 2 w 26"/>
                <a:gd name="T17" fmla="*/ 14 h 28"/>
                <a:gd name="T18" fmla="*/ 0 w 26"/>
                <a:gd name="T19" fmla="*/ 18 h 28"/>
                <a:gd name="T20" fmla="*/ 2 w 26"/>
                <a:gd name="T21" fmla="*/ 22 h 28"/>
                <a:gd name="T22" fmla="*/ 2 w 26"/>
                <a:gd name="T23" fmla="*/ 22 h 28"/>
                <a:gd name="T24" fmla="*/ 8 w 26"/>
                <a:gd name="T25" fmla="*/ 26 h 28"/>
                <a:gd name="T26" fmla="*/ 12 w 26"/>
                <a:gd name="T27" fmla="*/ 28 h 28"/>
                <a:gd name="T28" fmla="*/ 12 w 26"/>
                <a:gd name="T29" fmla="*/ 28 h 28"/>
                <a:gd name="T30" fmla="*/ 20 w 26"/>
                <a:gd name="T31" fmla="*/ 26 h 28"/>
                <a:gd name="T32" fmla="*/ 26 w 26"/>
                <a:gd name="T33" fmla="*/ 20 h 28"/>
                <a:gd name="T34" fmla="*/ 26 w 26"/>
                <a:gd name="T35" fmla="*/ 20 h 28"/>
                <a:gd name="T36" fmla="*/ 26 w 26"/>
                <a:gd name="T37" fmla="*/ 16 h 28"/>
                <a:gd name="T38" fmla="*/ 26 w 26"/>
                <a:gd name="T39" fmla="*/ 8 h 28"/>
                <a:gd name="T40" fmla="*/ 22 w 26"/>
                <a:gd name="T41" fmla="*/ 2 h 28"/>
                <a:gd name="T42" fmla="*/ 20 w 26"/>
                <a:gd name="T43" fmla="*/ 0 h 28"/>
                <a:gd name="T44" fmla="*/ 18 w 26"/>
                <a:gd name="T45"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6" h="28">
                  <a:moveTo>
                    <a:pt x="18" y="0"/>
                  </a:moveTo>
                  <a:lnTo>
                    <a:pt x="18" y="0"/>
                  </a:lnTo>
                  <a:lnTo>
                    <a:pt x="14" y="0"/>
                  </a:lnTo>
                  <a:lnTo>
                    <a:pt x="14" y="0"/>
                  </a:lnTo>
                  <a:lnTo>
                    <a:pt x="12" y="2"/>
                  </a:lnTo>
                  <a:lnTo>
                    <a:pt x="12" y="4"/>
                  </a:lnTo>
                  <a:lnTo>
                    <a:pt x="10" y="10"/>
                  </a:lnTo>
                  <a:lnTo>
                    <a:pt x="10" y="10"/>
                  </a:lnTo>
                  <a:lnTo>
                    <a:pt x="2" y="14"/>
                  </a:lnTo>
                  <a:lnTo>
                    <a:pt x="0" y="18"/>
                  </a:lnTo>
                  <a:lnTo>
                    <a:pt x="2" y="22"/>
                  </a:lnTo>
                  <a:lnTo>
                    <a:pt x="2" y="22"/>
                  </a:lnTo>
                  <a:lnTo>
                    <a:pt x="8" y="26"/>
                  </a:lnTo>
                  <a:lnTo>
                    <a:pt x="12" y="28"/>
                  </a:lnTo>
                  <a:lnTo>
                    <a:pt x="12" y="28"/>
                  </a:lnTo>
                  <a:lnTo>
                    <a:pt x="20" y="26"/>
                  </a:lnTo>
                  <a:lnTo>
                    <a:pt x="26" y="20"/>
                  </a:lnTo>
                  <a:lnTo>
                    <a:pt x="26" y="20"/>
                  </a:lnTo>
                  <a:lnTo>
                    <a:pt x="26" y="16"/>
                  </a:lnTo>
                  <a:lnTo>
                    <a:pt x="26" y="8"/>
                  </a:lnTo>
                  <a:lnTo>
                    <a:pt x="22" y="2"/>
                  </a:lnTo>
                  <a:lnTo>
                    <a:pt x="20" y="0"/>
                  </a:lnTo>
                  <a:lnTo>
                    <a:pt x="1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668" name="Freeform 172"/>
            <p:cNvSpPr>
              <a:spLocks/>
            </p:cNvSpPr>
            <p:nvPr/>
          </p:nvSpPr>
          <p:spPr bwMode="auto">
            <a:xfrm>
              <a:off x="4812" y="3240"/>
              <a:ext cx="104" cy="62"/>
            </a:xfrm>
            <a:custGeom>
              <a:avLst/>
              <a:gdLst>
                <a:gd name="T0" fmla="*/ 34 w 104"/>
                <a:gd name="T1" fmla="*/ 0 h 62"/>
                <a:gd name="T2" fmla="*/ 28 w 104"/>
                <a:gd name="T3" fmla="*/ 4 h 62"/>
                <a:gd name="T4" fmla="*/ 26 w 104"/>
                <a:gd name="T5" fmla="*/ 10 h 62"/>
                <a:gd name="T6" fmla="*/ 26 w 104"/>
                <a:gd name="T7" fmla="*/ 18 h 62"/>
                <a:gd name="T8" fmla="*/ 26 w 104"/>
                <a:gd name="T9" fmla="*/ 32 h 62"/>
                <a:gd name="T10" fmla="*/ 24 w 104"/>
                <a:gd name="T11" fmla="*/ 36 h 62"/>
                <a:gd name="T12" fmla="*/ 22 w 104"/>
                <a:gd name="T13" fmla="*/ 38 h 62"/>
                <a:gd name="T14" fmla="*/ 18 w 104"/>
                <a:gd name="T15" fmla="*/ 38 h 62"/>
                <a:gd name="T16" fmla="*/ 8 w 104"/>
                <a:gd name="T17" fmla="*/ 36 h 62"/>
                <a:gd name="T18" fmla="*/ 2 w 104"/>
                <a:gd name="T19" fmla="*/ 38 h 62"/>
                <a:gd name="T20" fmla="*/ 0 w 104"/>
                <a:gd name="T21" fmla="*/ 44 h 62"/>
                <a:gd name="T22" fmla="*/ 6 w 104"/>
                <a:gd name="T23" fmla="*/ 50 h 62"/>
                <a:gd name="T24" fmla="*/ 16 w 104"/>
                <a:gd name="T25" fmla="*/ 52 h 62"/>
                <a:gd name="T26" fmla="*/ 24 w 104"/>
                <a:gd name="T27" fmla="*/ 54 h 62"/>
                <a:gd name="T28" fmla="*/ 28 w 104"/>
                <a:gd name="T29" fmla="*/ 54 h 62"/>
                <a:gd name="T30" fmla="*/ 34 w 104"/>
                <a:gd name="T31" fmla="*/ 48 h 62"/>
                <a:gd name="T32" fmla="*/ 38 w 104"/>
                <a:gd name="T33" fmla="*/ 48 h 62"/>
                <a:gd name="T34" fmla="*/ 38 w 104"/>
                <a:gd name="T35" fmla="*/ 56 h 62"/>
                <a:gd name="T36" fmla="*/ 42 w 104"/>
                <a:gd name="T37" fmla="*/ 60 h 62"/>
                <a:gd name="T38" fmla="*/ 48 w 104"/>
                <a:gd name="T39" fmla="*/ 62 h 62"/>
                <a:gd name="T40" fmla="*/ 56 w 104"/>
                <a:gd name="T41" fmla="*/ 60 h 62"/>
                <a:gd name="T42" fmla="*/ 64 w 104"/>
                <a:gd name="T43" fmla="*/ 54 h 62"/>
                <a:gd name="T44" fmla="*/ 68 w 104"/>
                <a:gd name="T45" fmla="*/ 54 h 62"/>
                <a:gd name="T46" fmla="*/ 70 w 104"/>
                <a:gd name="T47" fmla="*/ 54 h 62"/>
                <a:gd name="T48" fmla="*/ 92 w 104"/>
                <a:gd name="T49" fmla="*/ 56 h 62"/>
                <a:gd name="T50" fmla="*/ 102 w 104"/>
                <a:gd name="T51" fmla="*/ 52 h 62"/>
                <a:gd name="T52" fmla="*/ 104 w 104"/>
                <a:gd name="T53" fmla="*/ 50 h 62"/>
                <a:gd name="T54" fmla="*/ 102 w 104"/>
                <a:gd name="T55" fmla="*/ 44 h 62"/>
                <a:gd name="T56" fmla="*/ 72 w 104"/>
                <a:gd name="T57" fmla="*/ 30 h 62"/>
                <a:gd name="T58" fmla="*/ 58 w 104"/>
                <a:gd name="T59" fmla="*/ 22 h 62"/>
                <a:gd name="T60" fmla="*/ 48 w 104"/>
                <a:gd name="T61" fmla="*/ 10 h 62"/>
                <a:gd name="T62" fmla="*/ 38 w 104"/>
                <a:gd name="T63" fmla="*/ 2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4" h="62">
                  <a:moveTo>
                    <a:pt x="34" y="0"/>
                  </a:moveTo>
                  <a:lnTo>
                    <a:pt x="34" y="0"/>
                  </a:lnTo>
                  <a:lnTo>
                    <a:pt x="28" y="4"/>
                  </a:lnTo>
                  <a:lnTo>
                    <a:pt x="28" y="4"/>
                  </a:lnTo>
                  <a:lnTo>
                    <a:pt x="26" y="6"/>
                  </a:lnTo>
                  <a:lnTo>
                    <a:pt x="26" y="10"/>
                  </a:lnTo>
                  <a:lnTo>
                    <a:pt x="26" y="18"/>
                  </a:lnTo>
                  <a:lnTo>
                    <a:pt x="26" y="18"/>
                  </a:lnTo>
                  <a:lnTo>
                    <a:pt x="26" y="24"/>
                  </a:lnTo>
                  <a:lnTo>
                    <a:pt x="26" y="32"/>
                  </a:lnTo>
                  <a:lnTo>
                    <a:pt x="26" y="32"/>
                  </a:lnTo>
                  <a:lnTo>
                    <a:pt x="24" y="36"/>
                  </a:lnTo>
                  <a:lnTo>
                    <a:pt x="22" y="38"/>
                  </a:lnTo>
                  <a:lnTo>
                    <a:pt x="22" y="38"/>
                  </a:lnTo>
                  <a:lnTo>
                    <a:pt x="18" y="38"/>
                  </a:lnTo>
                  <a:lnTo>
                    <a:pt x="18" y="38"/>
                  </a:lnTo>
                  <a:lnTo>
                    <a:pt x="8" y="36"/>
                  </a:lnTo>
                  <a:lnTo>
                    <a:pt x="8" y="36"/>
                  </a:lnTo>
                  <a:lnTo>
                    <a:pt x="2" y="38"/>
                  </a:lnTo>
                  <a:lnTo>
                    <a:pt x="2" y="38"/>
                  </a:lnTo>
                  <a:lnTo>
                    <a:pt x="0" y="40"/>
                  </a:lnTo>
                  <a:lnTo>
                    <a:pt x="0" y="44"/>
                  </a:lnTo>
                  <a:lnTo>
                    <a:pt x="2" y="46"/>
                  </a:lnTo>
                  <a:lnTo>
                    <a:pt x="6" y="50"/>
                  </a:lnTo>
                  <a:lnTo>
                    <a:pt x="6" y="50"/>
                  </a:lnTo>
                  <a:lnTo>
                    <a:pt x="16" y="52"/>
                  </a:lnTo>
                  <a:lnTo>
                    <a:pt x="24" y="54"/>
                  </a:lnTo>
                  <a:lnTo>
                    <a:pt x="24" y="54"/>
                  </a:lnTo>
                  <a:lnTo>
                    <a:pt x="24" y="54"/>
                  </a:lnTo>
                  <a:lnTo>
                    <a:pt x="28" y="54"/>
                  </a:lnTo>
                  <a:lnTo>
                    <a:pt x="30" y="52"/>
                  </a:lnTo>
                  <a:lnTo>
                    <a:pt x="34" y="48"/>
                  </a:lnTo>
                  <a:lnTo>
                    <a:pt x="38" y="48"/>
                  </a:lnTo>
                  <a:lnTo>
                    <a:pt x="38" y="48"/>
                  </a:lnTo>
                  <a:lnTo>
                    <a:pt x="38" y="54"/>
                  </a:lnTo>
                  <a:lnTo>
                    <a:pt x="38" y="56"/>
                  </a:lnTo>
                  <a:lnTo>
                    <a:pt x="42" y="60"/>
                  </a:lnTo>
                  <a:lnTo>
                    <a:pt x="42" y="60"/>
                  </a:lnTo>
                  <a:lnTo>
                    <a:pt x="48" y="62"/>
                  </a:lnTo>
                  <a:lnTo>
                    <a:pt x="48" y="62"/>
                  </a:lnTo>
                  <a:lnTo>
                    <a:pt x="56" y="60"/>
                  </a:lnTo>
                  <a:lnTo>
                    <a:pt x="56" y="60"/>
                  </a:lnTo>
                  <a:lnTo>
                    <a:pt x="62" y="56"/>
                  </a:lnTo>
                  <a:lnTo>
                    <a:pt x="64" y="54"/>
                  </a:lnTo>
                  <a:lnTo>
                    <a:pt x="68" y="54"/>
                  </a:lnTo>
                  <a:lnTo>
                    <a:pt x="68" y="54"/>
                  </a:lnTo>
                  <a:lnTo>
                    <a:pt x="70" y="54"/>
                  </a:lnTo>
                  <a:lnTo>
                    <a:pt x="70" y="54"/>
                  </a:lnTo>
                  <a:lnTo>
                    <a:pt x="92" y="56"/>
                  </a:lnTo>
                  <a:lnTo>
                    <a:pt x="92" y="56"/>
                  </a:lnTo>
                  <a:lnTo>
                    <a:pt x="100" y="54"/>
                  </a:lnTo>
                  <a:lnTo>
                    <a:pt x="102" y="52"/>
                  </a:lnTo>
                  <a:lnTo>
                    <a:pt x="104" y="50"/>
                  </a:lnTo>
                  <a:lnTo>
                    <a:pt x="104" y="50"/>
                  </a:lnTo>
                  <a:lnTo>
                    <a:pt x="104" y="46"/>
                  </a:lnTo>
                  <a:lnTo>
                    <a:pt x="102" y="44"/>
                  </a:lnTo>
                  <a:lnTo>
                    <a:pt x="94" y="38"/>
                  </a:lnTo>
                  <a:lnTo>
                    <a:pt x="72" y="30"/>
                  </a:lnTo>
                  <a:lnTo>
                    <a:pt x="72" y="30"/>
                  </a:lnTo>
                  <a:lnTo>
                    <a:pt x="58" y="22"/>
                  </a:lnTo>
                  <a:lnTo>
                    <a:pt x="58" y="22"/>
                  </a:lnTo>
                  <a:lnTo>
                    <a:pt x="48" y="10"/>
                  </a:lnTo>
                  <a:lnTo>
                    <a:pt x="42" y="4"/>
                  </a:lnTo>
                  <a:lnTo>
                    <a:pt x="38" y="2"/>
                  </a:lnTo>
                  <a:lnTo>
                    <a:pt x="34"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669" name="Freeform 173"/>
            <p:cNvSpPr>
              <a:spLocks/>
            </p:cNvSpPr>
            <p:nvPr/>
          </p:nvSpPr>
          <p:spPr bwMode="auto">
            <a:xfrm>
              <a:off x="4812" y="3240"/>
              <a:ext cx="104" cy="62"/>
            </a:xfrm>
            <a:custGeom>
              <a:avLst/>
              <a:gdLst>
                <a:gd name="T0" fmla="*/ 34 w 104"/>
                <a:gd name="T1" fmla="*/ 0 h 62"/>
                <a:gd name="T2" fmla="*/ 28 w 104"/>
                <a:gd name="T3" fmla="*/ 4 h 62"/>
                <a:gd name="T4" fmla="*/ 26 w 104"/>
                <a:gd name="T5" fmla="*/ 10 h 62"/>
                <a:gd name="T6" fmla="*/ 26 w 104"/>
                <a:gd name="T7" fmla="*/ 18 h 62"/>
                <a:gd name="T8" fmla="*/ 26 w 104"/>
                <a:gd name="T9" fmla="*/ 32 h 62"/>
                <a:gd name="T10" fmla="*/ 24 w 104"/>
                <a:gd name="T11" fmla="*/ 36 h 62"/>
                <a:gd name="T12" fmla="*/ 22 w 104"/>
                <a:gd name="T13" fmla="*/ 38 h 62"/>
                <a:gd name="T14" fmla="*/ 18 w 104"/>
                <a:gd name="T15" fmla="*/ 38 h 62"/>
                <a:gd name="T16" fmla="*/ 8 w 104"/>
                <a:gd name="T17" fmla="*/ 36 h 62"/>
                <a:gd name="T18" fmla="*/ 2 w 104"/>
                <a:gd name="T19" fmla="*/ 38 h 62"/>
                <a:gd name="T20" fmla="*/ 0 w 104"/>
                <a:gd name="T21" fmla="*/ 44 h 62"/>
                <a:gd name="T22" fmla="*/ 6 w 104"/>
                <a:gd name="T23" fmla="*/ 50 h 62"/>
                <a:gd name="T24" fmla="*/ 16 w 104"/>
                <a:gd name="T25" fmla="*/ 52 h 62"/>
                <a:gd name="T26" fmla="*/ 24 w 104"/>
                <a:gd name="T27" fmla="*/ 54 h 62"/>
                <a:gd name="T28" fmla="*/ 28 w 104"/>
                <a:gd name="T29" fmla="*/ 54 h 62"/>
                <a:gd name="T30" fmla="*/ 34 w 104"/>
                <a:gd name="T31" fmla="*/ 48 h 62"/>
                <a:gd name="T32" fmla="*/ 38 w 104"/>
                <a:gd name="T33" fmla="*/ 48 h 62"/>
                <a:gd name="T34" fmla="*/ 38 w 104"/>
                <a:gd name="T35" fmla="*/ 56 h 62"/>
                <a:gd name="T36" fmla="*/ 42 w 104"/>
                <a:gd name="T37" fmla="*/ 60 h 62"/>
                <a:gd name="T38" fmla="*/ 48 w 104"/>
                <a:gd name="T39" fmla="*/ 62 h 62"/>
                <a:gd name="T40" fmla="*/ 56 w 104"/>
                <a:gd name="T41" fmla="*/ 60 h 62"/>
                <a:gd name="T42" fmla="*/ 64 w 104"/>
                <a:gd name="T43" fmla="*/ 54 h 62"/>
                <a:gd name="T44" fmla="*/ 68 w 104"/>
                <a:gd name="T45" fmla="*/ 54 h 62"/>
                <a:gd name="T46" fmla="*/ 70 w 104"/>
                <a:gd name="T47" fmla="*/ 54 h 62"/>
                <a:gd name="T48" fmla="*/ 92 w 104"/>
                <a:gd name="T49" fmla="*/ 56 h 62"/>
                <a:gd name="T50" fmla="*/ 102 w 104"/>
                <a:gd name="T51" fmla="*/ 52 h 62"/>
                <a:gd name="T52" fmla="*/ 104 w 104"/>
                <a:gd name="T53" fmla="*/ 50 h 62"/>
                <a:gd name="T54" fmla="*/ 102 w 104"/>
                <a:gd name="T55" fmla="*/ 44 h 62"/>
                <a:gd name="T56" fmla="*/ 72 w 104"/>
                <a:gd name="T57" fmla="*/ 30 h 62"/>
                <a:gd name="T58" fmla="*/ 58 w 104"/>
                <a:gd name="T59" fmla="*/ 22 h 62"/>
                <a:gd name="T60" fmla="*/ 48 w 104"/>
                <a:gd name="T61" fmla="*/ 10 h 62"/>
                <a:gd name="T62" fmla="*/ 38 w 104"/>
                <a:gd name="T63" fmla="*/ 2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4" h="62">
                  <a:moveTo>
                    <a:pt x="34" y="0"/>
                  </a:moveTo>
                  <a:lnTo>
                    <a:pt x="34" y="0"/>
                  </a:lnTo>
                  <a:lnTo>
                    <a:pt x="28" y="4"/>
                  </a:lnTo>
                  <a:lnTo>
                    <a:pt x="28" y="4"/>
                  </a:lnTo>
                  <a:lnTo>
                    <a:pt x="26" y="6"/>
                  </a:lnTo>
                  <a:lnTo>
                    <a:pt x="26" y="10"/>
                  </a:lnTo>
                  <a:lnTo>
                    <a:pt x="26" y="18"/>
                  </a:lnTo>
                  <a:lnTo>
                    <a:pt x="26" y="18"/>
                  </a:lnTo>
                  <a:lnTo>
                    <a:pt x="26" y="24"/>
                  </a:lnTo>
                  <a:lnTo>
                    <a:pt x="26" y="32"/>
                  </a:lnTo>
                  <a:lnTo>
                    <a:pt x="26" y="32"/>
                  </a:lnTo>
                  <a:lnTo>
                    <a:pt x="24" y="36"/>
                  </a:lnTo>
                  <a:lnTo>
                    <a:pt x="22" y="38"/>
                  </a:lnTo>
                  <a:lnTo>
                    <a:pt x="22" y="38"/>
                  </a:lnTo>
                  <a:lnTo>
                    <a:pt x="18" y="38"/>
                  </a:lnTo>
                  <a:lnTo>
                    <a:pt x="18" y="38"/>
                  </a:lnTo>
                  <a:lnTo>
                    <a:pt x="8" y="36"/>
                  </a:lnTo>
                  <a:lnTo>
                    <a:pt x="8" y="36"/>
                  </a:lnTo>
                  <a:lnTo>
                    <a:pt x="2" y="38"/>
                  </a:lnTo>
                  <a:lnTo>
                    <a:pt x="2" y="38"/>
                  </a:lnTo>
                  <a:lnTo>
                    <a:pt x="0" y="40"/>
                  </a:lnTo>
                  <a:lnTo>
                    <a:pt x="0" y="44"/>
                  </a:lnTo>
                  <a:lnTo>
                    <a:pt x="2" y="46"/>
                  </a:lnTo>
                  <a:lnTo>
                    <a:pt x="6" y="50"/>
                  </a:lnTo>
                  <a:lnTo>
                    <a:pt x="6" y="50"/>
                  </a:lnTo>
                  <a:lnTo>
                    <a:pt x="16" y="52"/>
                  </a:lnTo>
                  <a:lnTo>
                    <a:pt x="24" y="54"/>
                  </a:lnTo>
                  <a:lnTo>
                    <a:pt x="24" y="54"/>
                  </a:lnTo>
                  <a:lnTo>
                    <a:pt x="24" y="54"/>
                  </a:lnTo>
                  <a:lnTo>
                    <a:pt x="28" y="54"/>
                  </a:lnTo>
                  <a:lnTo>
                    <a:pt x="30" y="52"/>
                  </a:lnTo>
                  <a:lnTo>
                    <a:pt x="34" y="48"/>
                  </a:lnTo>
                  <a:lnTo>
                    <a:pt x="38" y="48"/>
                  </a:lnTo>
                  <a:lnTo>
                    <a:pt x="38" y="48"/>
                  </a:lnTo>
                  <a:lnTo>
                    <a:pt x="38" y="54"/>
                  </a:lnTo>
                  <a:lnTo>
                    <a:pt x="38" y="56"/>
                  </a:lnTo>
                  <a:lnTo>
                    <a:pt x="42" y="60"/>
                  </a:lnTo>
                  <a:lnTo>
                    <a:pt x="42" y="60"/>
                  </a:lnTo>
                  <a:lnTo>
                    <a:pt x="48" y="62"/>
                  </a:lnTo>
                  <a:lnTo>
                    <a:pt x="48" y="62"/>
                  </a:lnTo>
                  <a:lnTo>
                    <a:pt x="56" y="60"/>
                  </a:lnTo>
                  <a:lnTo>
                    <a:pt x="56" y="60"/>
                  </a:lnTo>
                  <a:lnTo>
                    <a:pt x="62" y="56"/>
                  </a:lnTo>
                  <a:lnTo>
                    <a:pt x="64" y="54"/>
                  </a:lnTo>
                  <a:lnTo>
                    <a:pt x="68" y="54"/>
                  </a:lnTo>
                  <a:lnTo>
                    <a:pt x="68" y="54"/>
                  </a:lnTo>
                  <a:lnTo>
                    <a:pt x="70" y="54"/>
                  </a:lnTo>
                  <a:lnTo>
                    <a:pt x="70" y="54"/>
                  </a:lnTo>
                  <a:lnTo>
                    <a:pt x="92" y="56"/>
                  </a:lnTo>
                  <a:lnTo>
                    <a:pt x="92" y="56"/>
                  </a:lnTo>
                  <a:lnTo>
                    <a:pt x="100" y="54"/>
                  </a:lnTo>
                  <a:lnTo>
                    <a:pt x="102" y="52"/>
                  </a:lnTo>
                  <a:lnTo>
                    <a:pt x="104" y="50"/>
                  </a:lnTo>
                  <a:lnTo>
                    <a:pt x="104" y="50"/>
                  </a:lnTo>
                  <a:lnTo>
                    <a:pt x="104" y="46"/>
                  </a:lnTo>
                  <a:lnTo>
                    <a:pt x="102" y="44"/>
                  </a:lnTo>
                  <a:lnTo>
                    <a:pt x="94" y="38"/>
                  </a:lnTo>
                  <a:lnTo>
                    <a:pt x="72" y="30"/>
                  </a:lnTo>
                  <a:lnTo>
                    <a:pt x="72" y="30"/>
                  </a:lnTo>
                  <a:lnTo>
                    <a:pt x="58" y="22"/>
                  </a:lnTo>
                  <a:lnTo>
                    <a:pt x="58" y="22"/>
                  </a:lnTo>
                  <a:lnTo>
                    <a:pt x="48" y="10"/>
                  </a:lnTo>
                  <a:lnTo>
                    <a:pt x="42" y="4"/>
                  </a:lnTo>
                  <a:lnTo>
                    <a:pt x="38" y="2"/>
                  </a:lnTo>
                  <a:lnTo>
                    <a:pt x="3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670" name="Freeform 174"/>
            <p:cNvSpPr>
              <a:spLocks/>
            </p:cNvSpPr>
            <p:nvPr/>
          </p:nvSpPr>
          <p:spPr bwMode="auto">
            <a:xfrm>
              <a:off x="4806" y="3252"/>
              <a:ext cx="18" cy="18"/>
            </a:xfrm>
            <a:custGeom>
              <a:avLst/>
              <a:gdLst>
                <a:gd name="T0" fmla="*/ 6 w 18"/>
                <a:gd name="T1" fmla="*/ 0 h 18"/>
                <a:gd name="T2" fmla="*/ 6 w 18"/>
                <a:gd name="T3" fmla="*/ 0 h 18"/>
                <a:gd name="T4" fmla="*/ 4 w 18"/>
                <a:gd name="T5" fmla="*/ 2 h 18"/>
                <a:gd name="T6" fmla="*/ 2 w 18"/>
                <a:gd name="T7" fmla="*/ 4 h 18"/>
                <a:gd name="T8" fmla="*/ 2 w 18"/>
                <a:gd name="T9" fmla="*/ 4 h 18"/>
                <a:gd name="T10" fmla="*/ 0 w 18"/>
                <a:gd name="T11" fmla="*/ 8 h 18"/>
                <a:gd name="T12" fmla="*/ 2 w 18"/>
                <a:gd name="T13" fmla="*/ 12 h 18"/>
                <a:gd name="T14" fmla="*/ 4 w 18"/>
                <a:gd name="T15" fmla="*/ 16 h 18"/>
                <a:gd name="T16" fmla="*/ 10 w 18"/>
                <a:gd name="T17" fmla="*/ 18 h 18"/>
                <a:gd name="T18" fmla="*/ 10 w 18"/>
                <a:gd name="T19" fmla="*/ 18 h 18"/>
                <a:gd name="T20" fmla="*/ 14 w 18"/>
                <a:gd name="T21" fmla="*/ 16 h 18"/>
                <a:gd name="T22" fmla="*/ 14 w 18"/>
                <a:gd name="T23" fmla="*/ 16 h 18"/>
                <a:gd name="T24" fmla="*/ 16 w 18"/>
                <a:gd name="T25" fmla="*/ 14 h 18"/>
                <a:gd name="T26" fmla="*/ 18 w 18"/>
                <a:gd name="T27" fmla="*/ 12 h 18"/>
                <a:gd name="T28" fmla="*/ 16 w 18"/>
                <a:gd name="T29" fmla="*/ 8 h 18"/>
                <a:gd name="T30" fmla="*/ 12 w 18"/>
                <a:gd name="T31" fmla="*/ 2 h 18"/>
                <a:gd name="T32" fmla="*/ 6 w 18"/>
                <a:gd name="T3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8" h="18">
                  <a:moveTo>
                    <a:pt x="6" y="0"/>
                  </a:moveTo>
                  <a:lnTo>
                    <a:pt x="6" y="0"/>
                  </a:lnTo>
                  <a:lnTo>
                    <a:pt x="4" y="2"/>
                  </a:lnTo>
                  <a:lnTo>
                    <a:pt x="2" y="4"/>
                  </a:lnTo>
                  <a:lnTo>
                    <a:pt x="2" y="4"/>
                  </a:lnTo>
                  <a:lnTo>
                    <a:pt x="0" y="8"/>
                  </a:lnTo>
                  <a:lnTo>
                    <a:pt x="2" y="12"/>
                  </a:lnTo>
                  <a:lnTo>
                    <a:pt x="4" y="16"/>
                  </a:lnTo>
                  <a:lnTo>
                    <a:pt x="10" y="18"/>
                  </a:lnTo>
                  <a:lnTo>
                    <a:pt x="10" y="18"/>
                  </a:lnTo>
                  <a:lnTo>
                    <a:pt x="14" y="16"/>
                  </a:lnTo>
                  <a:lnTo>
                    <a:pt x="14" y="16"/>
                  </a:lnTo>
                  <a:lnTo>
                    <a:pt x="16" y="14"/>
                  </a:lnTo>
                  <a:lnTo>
                    <a:pt x="18" y="12"/>
                  </a:lnTo>
                  <a:lnTo>
                    <a:pt x="16" y="8"/>
                  </a:lnTo>
                  <a:lnTo>
                    <a:pt x="12" y="2"/>
                  </a:lnTo>
                  <a:lnTo>
                    <a:pt x="6"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671" name="Freeform 175"/>
            <p:cNvSpPr>
              <a:spLocks/>
            </p:cNvSpPr>
            <p:nvPr/>
          </p:nvSpPr>
          <p:spPr bwMode="auto">
            <a:xfrm>
              <a:off x="4806" y="3252"/>
              <a:ext cx="18" cy="18"/>
            </a:xfrm>
            <a:custGeom>
              <a:avLst/>
              <a:gdLst>
                <a:gd name="T0" fmla="*/ 6 w 18"/>
                <a:gd name="T1" fmla="*/ 0 h 18"/>
                <a:gd name="T2" fmla="*/ 6 w 18"/>
                <a:gd name="T3" fmla="*/ 0 h 18"/>
                <a:gd name="T4" fmla="*/ 4 w 18"/>
                <a:gd name="T5" fmla="*/ 2 h 18"/>
                <a:gd name="T6" fmla="*/ 2 w 18"/>
                <a:gd name="T7" fmla="*/ 4 h 18"/>
                <a:gd name="T8" fmla="*/ 2 w 18"/>
                <a:gd name="T9" fmla="*/ 4 h 18"/>
                <a:gd name="T10" fmla="*/ 0 w 18"/>
                <a:gd name="T11" fmla="*/ 8 h 18"/>
                <a:gd name="T12" fmla="*/ 2 w 18"/>
                <a:gd name="T13" fmla="*/ 12 h 18"/>
                <a:gd name="T14" fmla="*/ 4 w 18"/>
                <a:gd name="T15" fmla="*/ 16 h 18"/>
                <a:gd name="T16" fmla="*/ 10 w 18"/>
                <a:gd name="T17" fmla="*/ 18 h 18"/>
                <a:gd name="T18" fmla="*/ 10 w 18"/>
                <a:gd name="T19" fmla="*/ 18 h 18"/>
                <a:gd name="T20" fmla="*/ 14 w 18"/>
                <a:gd name="T21" fmla="*/ 16 h 18"/>
                <a:gd name="T22" fmla="*/ 14 w 18"/>
                <a:gd name="T23" fmla="*/ 16 h 18"/>
                <a:gd name="T24" fmla="*/ 16 w 18"/>
                <a:gd name="T25" fmla="*/ 14 h 18"/>
                <a:gd name="T26" fmla="*/ 18 w 18"/>
                <a:gd name="T27" fmla="*/ 12 h 18"/>
                <a:gd name="T28" fmla="*/ 16 w 18"/>
                <a:gd name="T29" fmla="*/ 8 h 18"/>
                <a:gd name="T30" fmla="*/ 12 w 18"/>
                <a:gd name="T31" fmla="*/ 2 h 18"/>
                <a:gd name="T32" fmla="*/ 6 w 18"/>
                <a:gd name="T3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8" h="18">
                  <a:moveTo>
                    <a:pt x="6" y="0"/>
                  </a:moveTo>
                  <a:lnTo>
                    <a:pt x="6" y="0"/>
                  </a:lnTo>
                  <a:lnTo>
                    <a:pt x="4" y="2"/>
                  </a:lnTo>
                  <a:lnTo>
                    <a:pt x="2" y="4"/>
                  </a:lnTo>
                  <a:lnTo>
                    <a:pt x="2" y="4"/>
                  </a:lnTo>
                  <a:lnTo>
                    <a:pt x="0" y="8"/>
                  </a:lnTo>
                  <a:lnTo>
                    <a:pt x="2" y="12"/>
                  </a:lnTo>
                  <a:lnTo>
                    <a:pt x="4" y="16"/>
                  </a:lnTo>
                  <a:lnTo>
                    <a:pt x="10" y="18"/>
                  </a:lnTo>
                  <a:lnTo>
                    <a:pt x="10" y="18"/>
                  </a:lnTo>
                  <a:lnTo>
                    <a:pt x="14" y="16"/>
                  </a:lnTo>
                  <a:lnTo>
                    <a:pt x="14" y="16"/>
                  </a:lnTo>
                  <a:lnTo>
                    <a:pt x="16" y="14"/>
                  </a:lnTo>
                  <a:lnTo>
                    <a:pt x="18" y="12"/>
                  </a:lnTo>
                  <a:lnTo>
                    <a:pt x="16" y="8"/>
                  </a:lnTo>
                  <a:lnTo>
                    <a:pt x="12" y="2"/>
                  </a:lnTo>
                  <a:lnTo>
                    <a:pt x="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672" name="Freeform 176"/>
            <p:cNvSpPr>
              <a:spLocks/>
            </p:cNvSpPr>
            <p:nvPr/>
          </p:nvSpPr>
          <p:spPr bwMode="auto">
            <a:xfrm>
              <a:off x="4766" y="3260"/>
              <a:ext cx="36" cy="12"/>
            </a:xfrm>
            <a:custGeom>
              <a:avLst/>
              <a:gdLst>
                <a:gd name="T0" fmla="*/ 18 w 36"/>
                <a:gd name="T1" fmla="*/ 0 h 12"/>
                <a:gd name="T2" fmla="*/ 18 w 36"/>
                <a:gd name="T3" fmla="*/ 0 h 12"/>
                <a:gd name="T4" fmla="*/ 6 w 36"/>
                <a:gd name="T5" fmla="*/ 0 h 12"/>
                <a:gd name="T6" fmla="*/ 0 w 36"/>
                <a:gd name="T7" fmla="*/ 2 h 12"/>
                <a:gd name="T8" fmla="*/ 0 w 36"/>
                <a:gd name="T9" fmla="*/ 2 h 12"/>
                <a:gd name="T10" fmla="*/ 0 w 36"/>
                <a:gd name="T11" fmla="*/ 6 h 12"/>
                <a:gd name="T12" fmla="*/ 2 w 36"/>
                <a:gd name="T13" fmla="*/ 8 h 12"/>
                <a:gd name="T14" fmla="*/ 10 w 36"/>
                <a:gd name="T15" fmla="*/ 10 h 12"/>
                <a:gd name="T16" fmla="*/ 26 w 36"/>
                <a:gd name="T17" fmla="*/ 12 h 12"/>
                <a:gd name="T18" fmla="*/ 26 w 36"/>
                <a:gd name="T19" fmla="*/ 12 h 12"/>
                <a:gd name="T20" fmla="*/ 32 w 36"/>
                <a:gd name="T21" fmla="*/ 12 h 12"/>
                <a:gd name="T22" fmla="*/ 32 w 36"/>
                <a:gd name="T23" fmla="*/ 12 h 12"/>
                <a:gd name="T24" fmla="*/ 34 w 36"/>
                <a:gd name="T25" fmla="*/ 12 h 12"/>
                <a:gd name="T26" fmla="*/ 36 w 36"/>
                <a:gd name="T27" fmla="*/ 10 h 12"/>
                <a:gd name="T28" fmla="*/ 36 w 36"/>
                <a:gd name="T29" fmla="*/ 10 h 12"/>
                <a:gd name="T30" fmla="*/ 36 w 36"/>
                <a:gd name="T31" fmla="*/ 4 h 12"/>
                <a:gd name="T32" fmla="*/ 32 w 36"/>
                <a:gd name="T33" fmla="*/ 2 h 12"/>
                <a:gd name="T34" fmla="*/ 26 w 36"/>
                <a:gd name="T35" fmla="*/ 0 h 12"/>
                <a:gd name="T36" fmla="*/ 18 w 36"/>
                <a:gd name="T3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6" h="12">
                  <a:moveTo>
                    <a:pt x="18" y="0"/>
                  </a:moveTo>
                  <a:lnTo>
                    <a:pt x="18" y="0"/>
                  </a:lnTo>
                  <a:lnTo>
                    <a:pt x="6" y="0"/>
                  </a:lnTo>
                  <a:lnTo>
                    <a:pt x="0" y="2"/>
                  </a:lnTo>
                  <a:lnTo>
                    <a:pt x="0" y="2"/>
                  </a:lnTo>
                  <a:lnTo>
                    <a:pt x="0" y="6"/>
                  </a:lnTo>
                  <a:lnTo>
                    <a:pt x="2" y="8"/>
                  </a:lnTo>
                  <a:lnTo>
                    <a:pt x="10" y="10"/>
                  </a:lnTo>
                  <a:lnTo>
                    <a:pt x="26" y="12"/>
                  </a:lnTo>
                  <a:lnTo>
                    <a:pt x="26" y="12"/>
                  </a:lnTo>
                  <a:lnTo>
                    <a:pt x="32" y="12"/>
                  </a:lnTo>
                  <a:lnTo>
                    <a:pt x="32" y="12"/>
                  </a:lnTo>
                  <a:lnTo>
                    <a:pt x="34" y="12"/>
                  </a:lnTo>
                  <a:lnTo>
                    <a:pt x="36" y="10"/>
                  </a:lnTo>
                  <a:lnTo>
                    <a:pt x="36" y="10"/>
                  </a:lnTo>
                  <a:lnTo>
                    <a:pt x="36" y="4"/>
                  </a:lnTo>
                  <a:lnTo>
                    <a:pt x="32" y="2"/>
                  </a:lnTo>
                  <a:lnTo>
                    <a:pt x="26" y="0"/>
                  </a:lnTo>
                  <a:lnTo>
                    <a:pt x="18"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673" name="Freeform 177"/>
            <p:cNvSpPr>
              <a:spLocks/>
            </p:cNvSpPr>
            <p:nvPr/>
          </p:nvSpPr>
          <p:spPr bwMode="auto">
            <a:xfrm>
              <a:off x="4766" y="3260"/>
              <a:ext cx="36" cy="12"/>
            </a:xfrm>
            <a:custGeom>
              <a:avLst/>
              <a:gdLst>
                <a:gd name="T0" fmla="*/ 18 w 36"/>
                <a:gd name="T1" fmla="*/ 0 h 12"/>
                <a:gd name="T2" fmla="*/ 18 w 36"/>
                <a:gd name="T3" fmla="*/ 0 h 12"/>
                <a:gd name="T4" fmla="*/ 6 w 36"/>
                <a:gd name="T5" fmla="*/ 0 h 12"/>
                <a:gd name="T6" fmla="*/ 0 w 36"/>
                <a:gd name="T7" fmla="*/ 2 h 12"/>
                <a:gd name="T8" fmla="*/ 0 w 36"/>
                <a:gd name="T9" fmla="*/ 2 h 12"/>
                <a:gd name="T10" fmla="*/ 0 w 36"/>
                <a:gd name="T11" fmla="*/ 6 h 12"/>
                <a:gd name="T12" fmla="*/ 2 w 36"/>
                <a:gd name="T13" fmla="*/ 8 h 12"/>
                <a:gd name="T14" fmla="*/ 10 w 36"/>
                <a:gd name="T15" fmla="*/ 10 h 12"/>
                <a:gd name="T16" fmla="*/ 26 w 36"/>
                <a:gd name="T17" fmla="*/ 12 h 12"/>
                <a:gd name="T18" fmla="*/ 26 w 36"/>
                <a:gd name="T19" fmla="*/ 12 h 12"/>
                <a:gd name="T20" fmla="*/ 32 w 36"/>
                <a:gd name="T21" fmla="*/ 12 h 12"/>
                <a:gd name="T22" fmla="*/ 32 w 36"/>
                <a:gd name="T23" fmla="*/ 12 h 12"/>
                <a:gd name="T24" fmla="*/ 34 w 36"/>
                <a:gd name="T25" fmla="*/ 12 h 12"/>
                <a:gd name="T26" fmla="*/ 36 w 36"/>
                <a:gd name="T27" fmla="*/ 10 h 12"/>
                <a:gd name="T28" fmla="*/ 36 w 36"/>
                <a:gd name="T29" fmla="*/ 10 h 12"/>
                <a:gd name="T30" fmla="*/ 36 w 36"/>
                <a:gd name="T31" fmla="*/ 4 h 12"/>
                <a:gd name="T32" fmla="*/ 32 w 36"/>
                <a:gd name="T33" fmla="*/ 2 h 12"/>
                <a:gd name="T34" fmla="*/ 26 w 36"/>
                <a:gd name="T35" fmla="*/ 0 h 12"/>
                <a:gd name="T36" fmla="*/ 18 w 36"/>
                <a:gd name="T3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6" h="12">
                  <a:moveTo>
                    <a:pt x="18" y="0"/>
                  </a:moveTo>
                  <a:lnTo>
                    <a:pt x="18" y="0"/>
                  </a:lnTo>
                  <a:lnTo>
                    <a:pt x="6" y="0"/>
                  </a:lnTo>
                  <a:lnTo>
                    <a:pt x="0" y="2"/>
                  </a:lnTo>
                  <a:lnTo>
                    <a:pt x="0" y="2"/>
                  </a:lnTo>
                  <a:lnTo>
                    <a:pt x="0" y="6"/>
                  </a:lnTo>
                  <a:lnTo>
                    <a:pt x="2" y="8"/>
                  </a:lnTo>
                  <a:lnTo>
                    <a:pt x="10" y="10"/>
                  </a:lnTo>
                  <a:lnTo>
                    <a:pt x="26" y="12"/>
                  </a:lnTo>
                  <a:lnTo>
                    <a:pt x="26" y="12"/>
                  </a:lnTo>
                  <a:lnTo>
                    <a:pt x="32" y="12"/>
                  </a:lnTo>
                  <a:lnTo>
                    <a:pt x="32" y="12"/>
                  </a:lnTo>
                  <a:lnTo>
                    <a:pt x="34" y="12"/>
                  </a:lnTo>
                  <a:lnTo>
                    <a:pt x="36" y="10"/>
                  </a:lnTo>
                  <a:lnTo>
                    <a:pt x="36" y="10"/>
                  </a:lnTo>
                  <a:lnTo>
                    <a:pt x="36" y="4"/>
                  </a:lnTo>
                  <a:lnTo>
                    <a:pt x="32" y="2"/>
                  </a:lnTo>
                  <a:lnTo>
                    <a:pt x="26" y="0"/>
                  </a:lnTo>
                  <a:lnTo>
                    <a:pt x="1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674" name="Freeform 178"/>
            <p:cNvSpPr>
              <a:spLocks/>
            </p:cNvSpPr>
            <p:nvPr/>
          </p:nvSpPr>
          <p:spPr bwMode="auto">
            <a:xfrm>
              <a:off x="4764" y="3228"/>
              <a:ext cx="34" cy="28"/>
            </a:xfrm>
            <a:custGeom>
              <a:avLst/>
              <a:gdLst>
                <a:gd name="T0" fmla="*/ 8 w 34"/>
                <a:gd name="T1" fmla="*/ 0 h 28"/>
                <a:gd name="T2" fmla="*/ 8 w 34"/>
                <a:gd name="T3" fmla="*/ 0 h 28"/>
                <a:gd name="T4" fmla="*/ 2 w 34"/>
                <a:gd name="T5" fmla="*/ 0 h 28"/>
                <a:gd name="T6" fmla="*/ 2 w 34"/>
                <a:gd name="T7" fmla="*/ 2 h 28"/>
                <a:gd name="T8" fmla="*/ 2 w 34"/>
                <a:gd name="T9" fmla="*/ 2 h 28"/>
                <a:gd name="T10" fmla="*/ 0 w 34"/>
                <a:gd name="T11" fmla="*/ 4 h 28"/>
                <a:gd name="T12" fmla="*/ 0 w 34"/>
                <a:gd name="T13" fmla="*/ 8 h 28"/>
                <a:gd name="T14" fmla="*/ 4 w 34"/>
                <a:gd name="T15" fmla="*/ 10 h 28"/>
                <a:gd name="T16" fmla="*/ 14 w 34"/>
                <a:gd name="T17" fmla="*/ 16 h 28"/>
                <a:gd name="T18" fmla="*/ 14 w 34"/>
                <a:gd name="T19" fmla="*/ 16 h 28"/>
                <a:gd name="T20" fmla="*/ 24 w 34"/>
                <a:gd name="T21" fmla="*/ 22 h 28"/>
                <a:gd name="T22" fmla="*/ 30 w 34"/>
                <a:gd name="T23" fmla="*/ 28 h 28"/>
                <a:gd name="T24" fmla="*/ 30 w 34"/>
                <a:gd name="T25" fmla="*/ 28 h 28"/>
                <a:gd name="T26" fmla="*/ 34 w 34"/>
                <a:gd name="T27" fmla="*/ 26 h 28"/>
                <a:gd name="T28" fmla="*/ 34 w 34"/>
                <a:gd name="T29" fmla="*/ 24 h 28"/>
                <a:gd name="T30" fmla="*/ 32 w 34"/>
                <a:gd name="T31" fmla="*/ 18 h 28"/>
                <a:gd name="T32" fmla="*/ 22 w 34"/>
                <a:gd name="T33" fmla="*/ 10 h 28"/>
                <a:gd name="T34" fmla="*/ 22 w 34"/>
                <a:gd name="T35" fmla="*/ 10 h 28"/>
                <a:gd name="T36" fmla="*/ 16 w 34"/>
                <a:gd name="T37" fmla="*/ 2 h 28"/>
                <a:gd name="T38" fmla="*/ 12 w 34"/>
                <a:gd name="T39" fmla="*/ 0 h 28"/>
                <a:gd name="T40" fmla="*/ 8 w 34"/>
                <a:gd name="T41"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4" h="28">
                  <a:moveTo>
                    <a:pt x="8" y="0"/>
                  </a:moveTo>
                  <a:lnTo>
                    <a:pt x="8" y="0"/>
                  </a:lnTo>
                  <a:lnTo>
                    <a:pt x="2" y="0"/>
                  </a:lnTo>
                  <a:lnTo>
                    <a:pt x="2" y="2"/>
                  </a:lnTo>
                  <a:lnTo>
                    <a:pt x="2" y="2"/>
                  </a:lnTo>
                  <a:lnTo>
                    <a:pt x="0" y="4"/>
                  </a:lnTo>
                  <a:lnTo>
                    <a:pt x="0" y="8"/>
                  </a:lnTo>
                  <a:lnTo>
                    <a:pt x="4" y="10"/>
                  </a:lnTo>
                  <a:lnTo>
                    <a:pt x="14" y="16"/>
                  </a:lnTo>
                  <a:lnTo>
                    <a:pt x="14" y="16"/>
                  </a:lnTo>
                  <a:lnTo>
                    <a:pt x="24" y="22"/>
                  </a:lnTo>
                  <a:lnTo>
                    <a:pt x="30" y="28"/>
                  </a:lnTo>
                  <a:lnTo>
                    <a:pt x="30" y="28"/>
                  </a:lnTo>
                  <a:lnTo>
                    <a:pt x="34" y="26"/>
                  </a:lnTo>
                  <a:lnTo>
                    <a:pt x="34" y="24"/>
                  </a:lnTo>
                  <a:lnTo>
                    <a:pt x="32" y="18"/>
                  </a:lnTo>
                  <a:lnTo>
                    <a:pt x="22" y="10"/>
                  </a:lnTo>
                  <a:lnTo>
                    <a:pt x="22" y="10"/>
                  </a:lnTo>
                  <a:lnTo>
                    <a:pt x="16" y="2"/>
                  </a:lnTo>
                  <a:lnTo>
                    <a:pt x="12" y="0"/>
                  </a:lnTo>
                  <a:lnTo>
                    <a:pt x="8"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675" name="Freeform 179"/>
            <p:cNvSpPr>
              <a:spLocks/>
            </p:cNvSpPr>
            <p:nvPr/>
          </p:nvSpPr>
          <p:spPr bwMode="auto">
            <a:xfrm>
              <a:off x="4764" y="3228"/>
              <a:ext cx="34" cy="28"/>
            </a:xfrm>
            <a:custGeom>
              <a:avLst/>
              <a:gdLst>
                <a:gd name="T0" fmla="*/ 8 w 34"/>
                <a:gd name="T1" fmla="*/ 0 h 28"/>
                <a:gd name="T2" fmla="*/ 8 w 34"/>
                <a:gd name="T3" fmla="*/ 0 h 28"/>
                <a:gd name="T4" fmla="*/ 2 w 34"/>
                <a:gd name="T5" fmla="*/ 0 h 28"/>
                <a:gd name="T6" fmla="*/ 2 w 34"/>
                <a:gd name="T7" fmla="*/ 2 h 28"/>
                <a:gd name="T8" fmla="*/ 2 w 34"/>
                <a:gd name="T9" fmla="*/ 2 h 28"/>
                <a:gd name="T10" fmla="*/ 0 w 34"/>
                <a:gd name="T11" fmla="*/ 4 h 28"/>
                <a:gd name="T12" fmla="*/ 0 w 34"/>
                <a:gd name="T13" fmla="*/ 8 h 28"/>
                <a:gd name="T14" fmla="*/ 4 w 34"/>
                <a:gd name="T15" fmla="*/ 10 h 28"/>
                <a:gd name="T16" fmla="*/ 14 w 34"/>
                <a:gd name="T17" fmla="*/ 16 h 28"/>
                <a:gd name="T18" fmla="*/ 14 w 34"/>
                <a:gd name="T19" fmla="*/ 16 h 28"/>
                <a:gd name="T20" fmla="*/ 24 w 34"/>
                <a:gd name="T21" fmla="*/ 22 h 28"/>
                <a:gd name="T22" fmla="*/ 30 w 34"/>
                <a:gd name="T23" fmla="*/ 28 h 28"/>
                <a:gd name="T24" fmla="*/ 30 w 34"/>
                <a:gd name="T25" fmla="*/ 28 h 28"/>
                <a:gd name="T26" fmla="*/ 34 w 34"/>
                <a:gd name="T27" fmla="*/ 26 h 28"/>
                <a:gd name="T28" fmla="*/ 34 w 34"/>
                <a:gd name="T29" fmla="*/ 24 h 28"/>
                <a:gd name="T30" fmla="*/ 32 w 34"/>
                <a:gd name="T31" fmla="*/ 18 h 28"/>
                <a:gd name="T32" fmla="*/ 22 w 34"/>
                <a:gd name="T33" fmla="*/ 10 h 28"/>
                <a:gd name="T34" fmla="*/ 22 w 34"/>
                <a:gd name="T35" fmla="*/ 10 h 28"/>
                <a:gd name="T36" fmla="*/ 16 w 34"/>
                <a:gd name="T37" fmla="*/ 2 h 28"/>
                <a:gd name="T38" fmla="*/ 12 w 34"/>
                <a:gd name="T39" fmla="*/ 0 h 28"/>
                <a:gd name="T40" fmla="*/ 8 w 34"/>
                <a:gd name="T41"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4" h="28">
                  <a:moveTo>
                    <a:pt x="8" y="0"/>
                  </a:moveTo>
                  <a:lnTo>
                    <a:pt x="8" y="0"/>
                  </a:lnTo>
                  <a:lnTo>
                    <a:pt x="2" y="0"/>
                  </a:lnTo>
                  <a:lnTo>
                    <a:pt x="2" y="2"/>
                  </a:lnTo>
                  <a:lnTo>
                    <a:pt x="2" y="2"/>
                  </a:lnTo>
                  <a:lnTo>
                    <a:pt x="0" y="4"/>
                  </a:lnTo>
                  <a:lnTo>
                    <a:pt x="0" y="8"/>
                  </a:lnTo>
                  <a:lnTo>
                    <a:pt x="4" y="10"/>
                  </a:lnTo>
                  <a:lnTo>
                    <a:pt x="14" y="16"/>
                  </a:lnTo>
                  <a:lnTo>
                    <a:pt x="14" y="16"/>
                  </a:lnTo>
                  <a:lnTo>
                    <a:pt x="24" y="22"/>
                  </a:lnTo>
                  <a:lnTo>
                    <a:pt x="30" y="28"/>
                  </a:lnTo>
                  <a:lnTo>
                    <a:pt x="30" y="28"/>
                  </a:lnTo>
                  <a:lnTo>
                    <a:pt x="34" y="26"/>
                  </a:lnTo>
                  <a:lnTo>
                    <a:pt x="34" y="24"/>
                  </a:lnTo>
                  <a:lnTo>
                    <a:pt x="32" y="18"/>
                  </a:lnTo>
                  <a:lnTo>
                    <a:pt x="22" y="10"/>
                  </a:lnTo>
                  <a:lnTo>
                    <a:pt x="22" y="10"/>
                  </a:lnTo>
                  <a:lnTo>
                    <a:pt x="16" y="2"/>
                  </a:lnTo>
                  <a:lnTo>
                    <a:pt x="12" y="0"/>
                  </a:lnTo>
                  <a:lnTo>
                    <a:pt x="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676" name="Freeform 180"/>
            <p:cNvSpPr>
              <a:spLocks/>
            </p:cNvSpPr>
            <p:nvPr/>
          </p:nvSpPr>
          <p:spPr bwMode="auto">
            <a:xfrm>
              <a:off x="4682" y="1752"/>
              <a:ext cx="26" cy="14"/>
            </a:xfrm>
            <a:custGeom>
              <a:avLst/>
              <a:gdLst>
                <a:gd name="T0" fmla="*/ 10 w 26"/>
                <a:gd name="T1" fmla="*/ 0 h 14"/>
                <a:gd name="T2" fmla="*/ 10 w 26"/>
                <a:gd name="T3" fmla="*/ 0 h 14"/>
                <a:gd name="T4" fmla="*/ 0 w 26"/>
                <a:gd name="T5" fmla="*/ 0 h 14"/>
                <a:gd name="T6" fmla="*/ 0 w 26"/>
                <a:gd name="T7" fmla="*/ 0 h 14"/>
                <a:gd name="T8" fmla="*/ 2 w 26"/>
                <a:gd name="T9" fmla="*/ 2 h 14"/>
                <a:gd name="T10" fmla="*/ 4 w 26"/>
                <a:gd name="T11" fmla="*/ 4 h 14"/>
                <a:gd name="T12" fmla="*/ 10 w 26"/>
                <a:gd name="T13" fmla="*/ 4 h 14"/>
                <a:gd name="T14" fmla="*/ 10 w 26"/>
                <a:gd name="T15" fmla="*/ 4 h 14"/>
                <a:gd name="T16" fmla="*/ 12 w 26"/>
                <a:gd name="T17" fmla="*/ 6 h 14"/>
                <a:gd name="T18" fmla="*/ 14 w 26"/>
                <a:gd name="T19" fmla="*/ 8 h 14"/>
                <a:gd name="T20" fmla="*/ 16 w 26"/>
                <a:gd name="T21" fmla="*/ 12 h 14"/>
                <a:gd name="T22" fmla="*/ 16 w 26"/>
                <a:gd name="T23" fmla="*/ 12 h 14"/>
                <a:gd name="T24" fmla="*/ 20 w 26"/>
                <a:gd name="T25" fmla="*/ 14 h 14"/>
                <a:gd name="T26" fmla="*/ 20 w 26"/>
                <a:gd name="T27" fmla="*/ 14 h 14"/>
                <a:gd name="T28" fmla="*/ 24 w 26"/>
                <a:gd name="T29" fmla="*/ 14 h 14"/>
                <a:gd name="T30" fmla="*/ 26 w 26"/>
                <a:gd name="T31" fmla="*/ 12 h 14"/>
                <a:gd name="T32" fmla="*/ 26 w 26"/>
                <a:gd name="T33" fmla="*/ 12 h 14"/>
                <a:gd name="T34" fmla="*/ 26 w 26"/>
                <a:gd name="T35" fmla="*/ 8 h 14"/>
                <a:gd name="T36" fmla="*/ 24 w 26"/>
                <a:gd name="T37" fmla="*/ 6 h 14"/>
                <a:gd name="T38" fmla="*/ 18 w 26"/>
                <a:gd name="T39" fmla="*/ 0 h 14"/>
                <a:gd name="T40" fmla="*/ 18 w 26"/>
                <a:gd name="T41" fmla="*/ 0 h 14"/>
                <a:gd name="T42" fmla="*/ 10 w 26"/>
                <a:gd name="T43"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6" h="14">
                  <a:moveTo>
                    <a:pt x="10" y="0"/>
                  </a:moveTo>
                  <a:lnTo>
                    <a:pt x="10" y="0"/>
                  </a:lnTo>
                  <a:lnTo>
                    <a:pt x="0" y="0"/>
                  </a:lnTo>
                  <a:lnTo>
                    <a:pt x="0" y="0"/>
                  </a:lnTo>
                  <a:lnTo>
                    <a:pt x="2" y="2"/>
                  </a:lnTo>
                  <a:lnTo>
                    <a:pt x="4" y="4"/>
                  </a:lnTo>
                  <a:lnTo>
                    <a:pt x="10" y="4"/>
                  </a:lnTo>
                  <a:lnTo>
                    <a:pt x="10" y="4"/>
                  </a:lnTo>
                  <a:lnTo>
                    <a:pt x="12" y="6"/>
                  </a:lnTo>
                  <a:lnTo>
                    <a:pt x="14" y="8"/>
                  </a:lnTo>
                  <a:lnTo>
                    <a:pt x="16" y="12"/>
                  </a:lnTo>
                  <a:lnTo>
                    <a:pt x="16" y="12"/>
                  </a:lnTo>
                  <a:lnTo>
                    <a:pt x="20" y="14"/>
                  </a:lnTo>
                  <a:lnTo>
                    <a:pt x="20" y="14"/>
                  </a:lnTo>
                  <a:lnTo>
                    <a:pt x="24" y="14"/>
                  </a:lnTo>
                  <a:lnTo>
                    <a:pt x="26" y="12"/>
                  </a:lnTo>
                  <a:lnTo>
                    <a:pt x="26" y="12"/>
                  </a:lnTo>
                  <a:lnTo>
                    <a:pt x="26" y="8"/>
                  </a:lnTo>
                  <a:lnTo>
                    <a:pt x="24" y="6"/>
                  </a:lnTo>
                  <a:lnTo>
                    <a:pt x="18" y="0"/>
                  </a:lnTo>
                  <a:lnTo>
                    <a:pt x="18" y="0"/>
                  </a:lnTo>
                  <a:lnTo>
                    <a:pt x="10"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677" name="Freeform 181"/>
            <p:cNvSpPr>
              <a:spLocks/>
            </p:cNvSpPr>
            <p:nvPr/>
          </p:nvSpPr>
          <p:spPr bwMode="auto">
            <a:xfrm>
              <a:off x="4682" y="1752"/>
              <a:ext cx="26" cy="14"/>
            </a:xfrm>
            <a:custGeom>
              <a:avLst/>
              <a:gdLst>
                <a:gd name="T0" fmla="*/ 10 w 26"/>
                <a:gd name="T1" fmla="*/ 0 h 14"/>
                <a:gd name="T2" fmla="*/ 10 w 26"/>
                <a:gd name="T3" fmla="*/ 0 h 14"/>
                <a:gd name="T4" fmla="*/ 0 w 26"/>
                <a:gd name="T5" fmla="*/ 0 h 14"/>
                <a:gd name="T6" fmla="*/ 0 w 26"/>
                <a:gd name="T7" fmla="*/ 0 h 14"/>
                <a:gd name="T8" fmla="*/ 2 w 26"/>
                <a:gd name="T9" fmla="*/ 2 h 14"/>
                <a:gd name="T10" fmla="*/ 4 w 26"/>
                <a:gd name="T11" fmla="*/ 4 h 14"/>
                <a:gd name="T12" fmla="*/ 10 w 26"/>
                <a:gd name="T13" fmla="*/ 4 h 14"/>
                <a:gd name="T14" fmla="*/ 10 w 26"/>
                <a:gd name="T15" fmla="*/ 4 h 14"/>
                <a:gd name="T16" fmla="*/ 12 w 26"/>
                <a:gd name="T17" fmla="*/ 6 h 14"/>
                <a:gd name="T18" fmla="*/ 14 w 26"/>
                <a:gd name="T19" fmla="*/ 8 h 14"/>
                <a:gd name="T20" fmla="*/ 16 w 26"/>
                <a:gd name="T21" fmla="*/ 12 h 14"/>
                <a:gd name="T22" fmla="*/ 16 w 26"/>
                <a:gd name="T23" fmla="*/ 12 h 14"/>
                <a:gd name="T24" fmla="*/ 20 w 26"/>
                <a:gd name="T25" fmla="*/ 14 h 14"/>
                <a:gd name="T26" fmla="*/ 20 w 26"/>
                <a:gd name="T27" fmla="*/ 14 h 14"/>
                <a:gd name="T28" fmla="*/ 24 w 26"/>
                <a:gd name="T29" fmla="*/ 14 h 14"/>
                <a:gd name="T30" fmla="*/ 26 w 26"/>
                <a:gd name="T31" fmla="*/ 12 h 14"/>
                <a:gd name="T32" fmla="*/ 26 w 26"/>
                <a:gd name="T33" fmla="*/ 12 h 14"/>
                <a:gd name="T34" fmla="*/ 26 w 26"/>
                <a:gd name="T35" fmla="*/ 8 h 14"/>
                <a:gd name="T36" fmla="*/ 24 w 26"/>
                <a:gd name="T37" fmla="*/ 6 h 14"/>
                <a:gd name="T38" fmla="*/ 18 w 26"/>
                <a:gd name="T39" fmla="*/ 0 h 14"/>
                <a:gd name="T40" fmla="*/ 18 w 26"/>
                <a:gd name="T41" fmla="*/ 0 h 14"/>
                <a:gd name="T42" fmla="*/ 10 w 26"/>
                <a:gd name="T43"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6" h="14">
                  <a:moveTo>
                    <a:pt x="10" y="0"/>
                  </a:moveTo>
                  <a:lnTo>
                    <a:pt x="10" y="0"/>
                  </a:lnTo>
                  <a:lnTo>
                    <a:pt x="0" y="0"/>
                  </a:lnTo>
                  <a:lnTo>
                    <a:pt x="0" y="0"/>
                  </a:lnTo>
                  <a:lnTo>
                    <a:pt x="2" y="2"/>
                  </a:lnTo>
                  <a:lnTo>
                    <a:pt x="4" y="4"/>
                  </a:lnTo>
                  <a:lnTo>
                    <a:pt x="10" y="4"/>
                  </a:lnTo>
                  <a:lnTo>
                    <a:pt x="10" y="4"/>
                  </a:lnTo>
                  <a:lnTo>
                    <a:pt x="12" y="6"/>
                  </a:lnTo>
                  <a:lnTo>
                    <a:pt x="14" y="8"/>
                  </a:lnTo>
                  <a:lnTo>
                    <a:pt x="16" y="12"/>
                  </a:lnTo>
                  <a:lnTo>
                    <a:pt x="16" y="12"/>
                  </a:lnTo>
                  <a:lnTo>
                    <a:pt x="20" y="14"/>
                  </a:lnTo>
                  <a:lnTo>
                    <a:pt x="20" y="14"/>
                  </a:lnTo>
                  <a:lnTo>
                    <a:pt x="24" y="14"/>
                  </a:lnTo>
                  <a:lnTo>
                    <a:pt x="26" y="12"/>
                  </a:lnTo>
                  <a:lnTo>
                    <a:pt x="26" y="12"/>
                  </a:lnTo>
                  <a:lnTo>
                    <a:pt x="26" y="8"/>
                  </a:lnTo>
                  <a:lnTo>
                    <a:pt x="24" y="6"/>
                  </a:lnTo>
                  <a:lnTo>
                    <a:pt x="18" y="0"/>
                  </a:lnTo>
                  <a:lnTo>
                    <a:pt x="18" y="0"/>
                  </a:lnTo>
                  <a:lnTo>
                    <a:pt x="1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678" name="Freeform 182"/>
            <p:cNvSpPr>
              <a:spLocks/>
            </p:cNvSpPr>
            <p:nvPr/>
          </p:nvSpPr>
          <p:spPr bwMode="auto">
            <a:xfrm>
              <a:off x="4744" y="1722"/>
              <a:ext cx="72" cy="78"/>
            </a:xfrm>
            <a:custGeom>
              <a:avLst/>
              <a:gdLst>
                <a:gd name="T0" fmla="*/ 40 w 72"/>
                <a:gd name="T1" fmla="*/ 2 h 78"/>
                <a:gd name="T2" fmla="*/ 38 w 72"/>
                <a:gd name="T3" fmla="*/ 0 h 78"/>
                <a:gd name="T4" fmla="*/ 36 w 72"/>
                <a:gd name="T5" fmla="*/ 2 h 78"/>
                <a:gd name="T6" fmla="*/ 32 w 72"/>
                <a:gd name="T7" fmla="*/ 10 h 78"/>
                <a:gd name="T8" fmla="*/ 26 w 72"/>
                <a:gd name="T9" fmla="*/ 12 h 78"/>
                <a:gd name="T10" fmla="*/ 22 w 72"/>
                <a:gd name="T11" fmla="*/ 14 h 78"/>
                <a:gd name="T12" fmla="*/ 18 w 72"/>
                <a:gd name="T13" fmla="*/ 26 h 78"/>
                <a:gd name="T14" fmla="*/ 16 w 72"/>
                <a:gd name="T15" fmla="*/ 36 h 78"/>
                <a:gd name="T16" fmla="*/ 10 w 72"/>
                <a:gd name="T17" fmla="*/ 40 h 78"/>
                <a:gd name="T18" fmla="*/ 8 w 72"/>
                <a:gd name="T19" fmla="*/ 46 h 78"/>
                <a:gd name="T20" fmla="*/ 6 w 72"/>
                <a:gd name="T21" fmla="*/ 58 h 78"/>
                <a:gd name="T22" fmla="*/ 2 w 72"/>
                <a:gd name="T23" fmla="*/ 62 h 78"/>
                <a:gd name="T24" fmla="*/ 0 w 72"/>
                <a:gd name="T25" fmla="*/ 66 h 78"/>
                <a:gd name="T26" fmla="*/ 0 w 72"/>
                <a:gd name="T27" fmla="*/ 70 h 78"/>
                <a:gd name="T28" fmla="*/ 6 w 72"/>
                <a:gd name="T29" fmla="*/ 74 h 78"/>
                <a:gd name="T30" fmla="*/ 8 w 72"/>
                <a:gd name="T31" fmla="*/ 74 h 78"/>
                <a:gd name="T32" fmla="*/ 18 w 72"/>
                <a:gd name="T33" fmla="*/ 72 h 78"/>
                <a:gd name="T34" fmla="*/ 28 w 72"/>
                <a:gd name="T35" fmla="*/ 70 h 78"/>
                <a:gd name="T36" fmla="*/ 36 w 72"/>
                <a:gd name="T37" fmla="*/ 72 h 78"/>
                <a:gd name="T38" fmla="*/ 54 w 72"/>
                <a:gd name="T39" fmla="*/ 78 h 78"/>
                <a:gd name="T40" fmla="*/ 60 w 72"/>
                <a:gd name="T41" fmla="*/ 78 h 78"/>
                <a:gd name="T42" fmla="*/ 64 w 72"/>
                <a:gd name="T43" fmla="*/ 72 h 78"/>
                <a:gd name="T44" fmla="*/ 66 w 72"/>
                <a:gd name="T45" fmla="*/ 68 h 78"/>
                <a:gd name="T46" fmla="*/ 72 w 72"/>
                <a:gd name="T47" fmla="*/ 62 h 78"/>
                <a:gd name="T48" fmla="*/ 72 w 72"/>
                <a:gd name="T49" fmla="*/ 58 h 78"/>
                <a:gd name="T50" fmla="*/ 68 w 72"/>
                <a:gd name="T51" fmla="*/ 40 h 78"/>
                <a:gd name="T52" fmla="*/ 62 w 72"/>
                <a:gd name="T53" fmla="*/ 38 h 78"/>
                <a:gd name="T54" fmla="*/ 58 w 72"/>
                <a:gd name="T55" fmla="*/ 40 h 78"/>
                <a:gd name="T56" fmla="*/ 50 w 72"/>
                <a:gd name="T57" fmla="*/ 42 h 78"/>
                <a:gd name="T58" fmla="*/ 44 w 72"/>
                <a:gd name="T59" fmla="*/ 38 h 78"/>
                <a:gd name="T60" fmla="*/ 44 w 72"/>
                <a:gd name="T61" fmla="*/ 34 h 78"/>
                <a:gd name="T62" fmla="*/ 40 w 72"/>
                <a:gd name="T63" fmla="*/ 32 h 78"/>
                <a:gd name="T64" fmla="*/ 38 w 72"/>
                <a:gd name="T65" fmla="*/ 32 h 78"/>
                <a:gd name="T66" fmla="*/ 30 w 72"/>
                <a:gd name="T67" fmla="*/ 32 h 78"/>
                <a:gd name="T68" fmla="*/ 30 w 72"/>
                <a:gd name="T69" fmla="*/ 24 h 78"/>
                <a:gd name="T70" fmla="*/ 34 w 72"/>
                <a:gd name="T71" fmla="*/ 20 h 78"/>
                <a:gd name="T72" fmla="*/ 36 w 72"/>
                <a:gd name="T73" fmla="*/ 18 h 78"/>
                <a:gd name="T74" fmla="*/ 42 w 72"/>
                <a:gd name="T75" fmla="*/ 4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2" h="78">
                  <a:moveTo>
                    <a:pt x="40" y="0"/>
                  </a:moveTo>
                  <a:lnTo>
                    <a:pt x="40" y="2"/>
                  </a:lnTo>
                  <a:lnTo>
                    <a:pt x="40" y="2"/>
                  </a:lnTo>
                  <a:lnTo>
                    <a:pt x="38" y="0"/>
                  </a:lnTo>
                  <a:lnTo>
                    <a:pt x="38" y="0"/>
                  </a:lnTo>
                  <a:lnTo>
                    <a:pt x="36" y="2"/>
                  </a:lnTo>
                  <a:lnTo>
                    <a:pt x="34" y="4"/>
                  </a:lnTo>
                  <a:lnTo>
                    <a:pt x="32" y="10"/>
                  </a:lnTo>
                  <a:lnTo>
                    <a:pt x="32" y="10"/>
                  </a:lnTo>
                  <a:lnTo>
                    <a:pt x="26" y="12"/>
                  </a:lnTo>
                  <a:lnTo>
                    <a:pt x="22" y="14"/>
                  </a:lnTo>
                  <a:lnTo>
                    <a:pt x="22" y="14"/>
                  </a:lnTo>
                  <a:lnTo>
                    <a:pt x="20" y="20"/>
                  </a:lnTo>
                  <a:lnTo>
                    <a:pt x="18" y="26"/>
                  </a:lnTo>
                  <a:lnTo>
                    <a:pt x="18" y="30"/>
                  </a:lnTo>
                  <a:lnTo>
                    <a:pt x="16" y="36"/>
                  </a:lnTo>
                  <a:lnTo>
                    <a:pt x="16" y="36"/>
                  </a:lnTo>
                  <a:lnTo>
                    <a:pt x="10" y="40"/>
                  </a:lnTo>
                  <a:lnTo>
                    <a:pt x="8" y="46"/>
                  </a:lnTo>
                  <a:lnTo>
                    <a:pt x="8" y="46"/>
                  </a:lnTo>
                  <a:lnTo>
                    <a:pt x="8" y="52"/>
                  </a:lnTo>
                  <a:lnTo>
                    <a:pt x="6" y="58"/>
                  </a:lnTo>
                  <a:lnTo>
                    <a:pt x="6" y="58"/>
                  </a:lnTo>
                  <a:lnTo>
                    <a:pt x="2" y="62"/>
                  </a:lnTo>
                  <a:lnTo>
                    <a:pt x="0" y="64"/>
                  </a:lnTo>
                  <a:lnTo>
                    <a:pt x="0" y="66"/>
                  </a:lnTo>
                  <a:lnTo>
                    <a:pt x="0" y="66"/>
                  </a:lnTo>
                  <a:lnTo>
                    <a:pt x="0" y="70"/>
                  </a:lnTo>
                  <a:lnTo>
                    <a:pt x="0" y="72"/>
                  </a:lnTo>
                  <a:lnTo>
                    <a:pt x="6" y="74"/>
                  </a:lnTo>
                  <a:lnTo>
                    <a:pt x="6" y="74"/>
                  </a:lnTo>
                  <a:lnTo>
                    <a:pt x="8" y="74"/>
                  </a:lnTo>
                  <a:lnTo>
                    <a:pt x="8" y="74"/>
                  </a:lnTo>
                  <a:lnTo>
                    <a:pt x="18" y="72"/>
                  </a:lnTo>
                  <a:lnTo>
                    <a:pt x="28" y="70"/>
                  </a:lnTo>
                  <a:lnTo>
                    <a:pt x="28" y="70"/>
                  </a:lnTo>
                  <a:lnTo>
                    <a:pt x="36" y="72"/>
                  </a:lnTo>
                  <a:lnTo>
                    <a:pt x="36" y="72"/>
                  </a:lnTo>
                  <a:lnTo>
                    <a:pt x="44" y="76"/>
                  </a:lnTo>
                  <a:lnTo>
                    <a:pt x="54" y="78"/>
                  </a:lnTo>
                  <a:lnTo>
                    <a:pt x="54" y="78"/>
                  </a:lnTo>
                  <a:lnTo>
                    <a:pt x="60" y="78"/>
                  </a:lnTo>
                  <a:lnTo>
                    <a:pt x="60" y="78"/>
                  </a:lnTo>
                  <a:lnTo>
                    <a:pt x="64" y="72"/>
                  </a:lnTo>
                  <a:lnTo>
                    <a:pt x="66" y="68"/>
                  </a:lnTo>
                  <a:lnTo>
                    <a:pt x="66" y="68"/>
                  </a:lnTo>
                  <a:lnTo>
                    <a:pt x="72" y="64"/>
                  </a:lnTo>
                  <a:lnTo>
                    <a:pt x="72" y="62"/>
                  </a:lnTo>
                  <a:lnTo>
                    <a:pt x="72" y="58"/>
                  </a:lnTo>
                  <a:lnTo>
                    <a:pt x="72" y="58"/>
                  </a:lnTo>
                  <a:lnTo>
                    <a:pt x="70" y="46"/>
                  </a:lnTo>
                  <a:lnTo>
                    <a:pt x="68" y="40"/>
                  </a:lnTo>
                  <a:lnTo>
                    <a:pt x="62" y="38"/>
                  </a:lnTo>
                  <a:lnTo>
                    <a:pt x="62" y="38"/>
                  </a:lnTo>
                  <a:lnTo>
                    <a:pt x="58" y="40"/>
                  </a:lnTo>
                  <a:lnTo>
                    <a:pt x="58" y="40"/>
                  </a:lnTo>
                  <a:lnTo>
                    <a:pt x="50" y="42"/>
                  </a:lnTo>
                  <a:lnTo>
                    <a:pt x="50" y="42"/>
                  </a:lnTo>
                  <a:lnTo>
                    <a:pt x="46" y="40"/>
                  </a:lnTo>
                  <a:lnTo>
                    <a:pt x="44" y="38"/>
                  </a:lnTo>
                  <a:lnTo>
                    <a:pt x="44" y="38"/>
                  </a:lnTo>
                  <a:lnTo>
                    <a:pt x="44" y="34"/>
                  </a:lnTo>
                  <a:lnTo>
                    <a:pt x="40" y="32"/>
                  </a:lnTo>
                  <a:lnTo>
                    <a:pt x="40" y="32"/>
                  </a:lnTo>
                  <a:lnTo>
                    <a:pt x="38" y="32"/>
                  </a:lnTo>
                  <a:lnTo>
                    <a:pt x="38" y="32"/>
                  </a:lnTo>
                  <a:lnTo>
                    <a:pt x="30" y="32"/>
                  </a:lnTo>
                  <a:lnTo>
                    <a:pt x="30" y="32"/>
                  </a:lnTo>
                  <a:lnTo>
                    <a:pt x="30" y="28"/>
                  </a:lnTo>
                  <a:lnTo>
                    <a:pt x="30" y="24"/>
                  </a:lnTo>
                  <a:lnTo>
                    <a:pt x="30" y="24"/>
                  </a:lnTo>
                  <a:lnTo>
                    <a:pt x="34" y="20"/>
                  </a:lnTo>
                  <a:lnTo>
                    <a:pt x="36" y="18"/>
                  </a:lnTo>
                  <a:lnTo>
                    <a:pt x="36" y="18"/>
                  </a:lnTo>
                  <a:lnTo>
                    <a:pt x="40" y="10"/>
                  </a:lnTo>
                  <a:lnTo>
                    <a:pt x="42" y="4"/>
                  </a:lnTo>
                  <a:lnTo>
                    <a:pt x="40"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679" name="Freeform 183"/>
            <p:cNvSpPr>
              <a:spLocks/>
            </p:cNvSpPr>
            <p:nvPr/>
          </p:nvSpPr>
          <p:spPr bwMode="auto">
            <a:xfrm>
              <a:off x="4744" y="1722"/>
              <a:ext cx="72" cy="78"/>
            </a:xfrm>
            <a:custGeom>
              <a:avLst/>
              <a:gdLst>
                <a:gd name="T0" fmla="*/ 40 w 72"/>
                <a:gd name="T1" fmla="*/ 2 h 78"/>
                <a:gd name="T2" fmla="*/ 38 w 72"/>
                <a:gd name="T3" fmla="*/ 0 h 78"/>
                <a:gd name="T4" fmla="*/ 36 w 72"/>
                <a:gd name="T5" fmla="*/ 2 h 78"/>
                <a:gd name="T6" fmla="*/ 32 w 72"/>
                <a:gd name="T7" fmla="*/ 10 h 78"/>
                <a:gd name="T8" fmla="*/ 26 w 72"/>
                <a:gd name="T9" fmla="*/ 12 h 78"/>
                <a:gd name="T10" fmla="*/ 22 w 72"/>
                <a:gd name="T11" fmla="*/ 14 h 78"/>
                <a:gd name="T12" fmla="*/ 18 w 72"/>
                <a:gd name="T13" fmla="*/ 26 h 78"/>
                <a:gd name="T14" fmla="*/ 16 w 72"/>
                <a:gd name="T15" fmla="*/ 36 h 78"/>
                <a:gd name="T16" fmla="*/ 10 w 72"/>
                <a:gd name="T17" fmla="*/ 40 h 78"/>
                <a:gd name="T18" fmla="*/ 8 w 72"/>
                <a:gd name="T19" fmla="*/ 46 h 78"/>
                <a:gd name="T20" fmla="*/ 6 w 72"/>
                <a:gd name="T21" fmla="*/ 58 h 78"/>
                <a:gd name="T22" fmla="*/ 2 w 72"/>
                <a:gd name="T23" fmla="*/ 62 h 78"/>
                <a:gd name="T24" fmla="*/ 0 w 72"/>
                <a:gd name="T25" fmla="*/ 66 h 78"/>
                <a:gd name="T26" fmla="*/ 0 w 72"/>
                <a:gd name="T27" fmla="*/ 70 h 78"/>
                <a:gd name="T28" fmla="*/ 6 w 72"/>
                <a:gd name="T29" fmla="*/ 74 h 78"/>
                <a:gd name="T30" fmla="*/ 8 w 72"/>
                <a:gd name="T31" fmla="*/ 74 h 78"/>
                <a:gd name="T32" fmla="*/ 18 w 72"/>
                <a:gd name="T33" fmla="*/ 72 h 78"/>
                <a:gd name="T34" fmla="*/ 28 w 72"/>
                <a:gd name="T35" fmla="*/ 70 h 78"/>
                <a:gd name="T36" fmla="*/ 36 w 72"/>
                <a:gd name="T37" fmla="*/ 72 h 78"/>
                <a:gd name="T38" fmla="*/ 54 w 72"/>
                <a:gd name="T39" fmla="*/ 78 h 78"/>
                <a:gd name="T40" fmla="*/ 60 w 72"/>
                <a:gd name="T41" fmla="*/ 78 h 78"/>
                <a:gd name="T42" fmla="*/ 64 w 72"/>
                <a:gd name="T43" fmla="*/ 72 h 78"/>
                <a:gd name="T44" fmla="*/ 66 w 72"/>
                <a:gd name="T45" fmla="*/ 68 h 78"/>
                <a:gd name="T46" fmla="*/ 72 w 72"/>
                <a:gd name="T47" fmla="*/ 62 h 78"/>
                <a:gd name="T48" fmla="*/ 72 w 72"/>
                <a:gd name="T49" fmla="*/ 58 h 78"/>
                <a:gd name="T50" fmla="*/ 68 w 72"/>
                <a:gd name="T51" fmla="*/ 40 h 78"/>
                <a:gd name="T52" fmla="*/ 62 w 72"/>
                <a:gd name="T53" fmla="*/ 38 h 78"/>
                <a:gd name="T54" fmla="*/ 58 w 72"/>
                <a:gd name="T55" fmla="*/ 40 h 78"/>
                <a:gd name="T56" fmla="*/ 50 w 72"/>
                <a:gd name="T57" fmla="*/ 42 h 78"/>
                <a:gd name="T58" fmla="*/ 44 w 72"/>
                <a:gd name="T59" fmla="*/ 38 h 78"/>
                <a:gd name="T60" fmla="*/ 44 w 72"/>
                <a:gd name="T61" fmla="*/ 34 h 78"/>
                <a:gd name="T62" fmla="*/ 40 w 72"/>
                <a:gd name="T63" fmla="*/ 32 h 78"/>
                <a:gd name="T64" fmla="*/ 38 w 72"/>
                <a:gd name="T65" fmla="*/ 32 h 78"/>
                <a:gd name="T66" fmla="*/ 30 w 72"/>
                <a:gd name="T67" fmla="*/ 32 h 78"/>
                <a:gd name="T68" fmla="*/ 30 w 72"/>
                <a:gd name="T69" fmla="*/ 24 h 78"/>
                <a:gd name="T70" fmla="*/ 34 w 72"/>
                <a:gd name="T71" fmla="*/ 20 h 78"/>
                <a:gd name="T72" fmla="*/ 36 w 72"/>
                <a:gd name="T73" fmla="*/ 18 h 78"/>
                <a:gd name="T74" fmla="*/ 42 w 72"/>
                <a:gd name="T75" fmla="*/ 4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2" h="78">
                  <a:moveTo>
                    <a:pt x="40" y="0"/>
                  </a:moveTo>
                  <a:lnTo>
                    <a:pt x="40" y="2"/>
                  </a:lnTo>
                  <a:lnTo>
                    <a:pt x="40" y="2"/>
                  </a:lnTo>
                  <a:lnTo>
                    <a:pt x="38" y="0"/>
                  </a:lnTo>
                  <a:lnTo>
                    <a:pt x="38" y="0"/>
                  </a:lnTo>
                  <a:lnTo>
                    <a:pt x="36" y="2"/>
                  </a:lnTo>
                  <a:lnTo>
                    <a:pt x="34" y="4"/>
                  </a:lnTo>
                  <a:lnTo>
                    <a:pt x="32" y="10"/>
                  </a:lnTo>
                  <a:lnTo>
                    <a:pt x="32" y="10"/>
                  </a:lnTo>
                  <a:lnTo>
                    <a:pt x="26" y="12"/>
                  </a:lnTo>
                  <a:lnTo>
                    <a:pt x="22" y="14"/>
                  </a:lnTo>
                  <a:lnTo>
                    <a:pt x="22" y="14"/>
                  </a:lnTo>
                  <a:lnTo>
                    <a:pt x="20" y="20"/>
                  </a:lnTo>
                  <a:lnTo>
                    <a:pt x="18" y="26"/>
                  </a:lnTo>
                  <a:lnTo>
                    <a:pt x="18" y="30"/>
                  </a:lnTo>
                  <a:lnTo>
                    <a:pt x="16" y="36"/>
                  </a:lnTo>
                  <a:lnTo>
                    <a:pt x="16" y="36"/>
                  </a:lnTo>
                  <a:lnTo>
                    <a:pt x="10" y="40"/>
                  </a:lnTo>
                  <a:lnTo>
                    <a:pt x="8" y="46"/>
                  </a:lnTo>
                  <a:lnTo>
                    <a:pt x="8" y="46"/>
                  </a:lnTo>
                  <a:lnTo>
                    <a:pt x="8" y="52"/>
                  </a:lnTo>
                  <a:lnTo>
                    <a:pt x="6" y="58"/>
                  </a:lnTo>
                  <a:lnTo>
                    <a:pt x="6" y="58"/>
                  </a:lnTo>
                  <a:lnTo>
                    <a:pt x="2" y="62"/>
                  </a:lnTo>
                  <a:lnTo>
                    <a:pt x="0" y="64"/>
                  </a:lnTo>
                  <a:lnTo>
                    <a:pt x="0" y="66"/>
                  </a:lnTo>
                  <a:lnTo>
                    <a:pt x="0" y="66"/>
                  </a:lnTo>
                  <a:lnTo>
                    <a:pt x="0" y="70"/>
                  </a:lnTo>
                  <a:lnTo>
                    <a:pt x="0" y="72"/>
                  </a:lnTo>
                  <a:lnTo>
                    <a:pt x="6" y="74"/>
                  </a:lnTo>
                  <a:lnTo>
                    <a:pt x="6" y="74"/>
                  </a:lnTo>
                  <a:lnTo>
                    <a:pt x="8" y="74"/>
                  </a:lnTo>
                  <a:lnTo>
                    <a:pt x="8" y="74"/>
                  </a:lnTo>
                  <a:lnTo>
                    <a:pt x="18" y="72"/>
                  </a:lnTo>
                  <a:lnTo>
                    <a:pt x="28" y="70"/>
                  </a:lnTo>
                  <a:lnTo>
                    <a:pt x="28" y="70"/>
                  </a:lnTo>
                  <a:lnTo>
                    <a:pt x="36" y="72"/>
                  </a:lnTo>
                  <a:lnTo>
                    <a:pt x="36" y="72"/>
                  </a:lnTo>
                  <a:lnTo>
                    <a:pt x="44" y="76"/>
                  </a:lnTo>
                  <a:lnTo>
                    <a:pt x="54" y="78"/>
                  </a:lnTo>
                  <a:lnTo>
                    <a:pt x="54" y="78"/>
                  </a:lnTo>
                  <a:lnTo>
                    <a:pt x="60" y="78"/>
                  </a:lnTo>
                  <a:lnTo>
                    <a:pt x="60" y="78"/>
                  </a:lnTo>
                  <a:lnTo>
                    <a:pt x="64" y="72"/>
                  </a:lnTo>
                  <a:lnTo>
                    <a:pt x="66" y="68"/>
                  </a:lnTo>
                  <a:lnTo>
                    <a:pt x="66" y="68"/>
                  </a:lnTo>
                  <a:lnTo>
                    <a:pt x="72" y="64"/>
                  </a:lnTo>
                  <a:lnTo>
                    <a:pt x="72" y="62"/>
                  </a:lnTo>
                  <a:lnTo>
                    <a:pt x="72" y="58"/>
                  </a:lnTo>
                  <a:lnTo>
                    <a:pt x="72" y="58"/>
                  </a:lnTo>
                  <a:lnTo>
                    <a:pt x="70" y="46"/>
                  </a:lnTo>
                  <a:lnTo>
                    <a:pt x="68" y="40"/>
                  </a:lnTo>
                  <a:lnTo>
                    <a:pt x="62" y="38"/>
                  </a:lnTo>
                  <a:lnTo>
                    <a:pt x="62" y="38"/>
                  </a:lnTo>
                  <a:lnTo>
                    <a:pt x="58" y="40"/>
                  </a:lnTo>
                  <a:lnTo>
                    <a:pt x="58" y="40"/>
                  </a:lnTo>
                  <a:lnTo>
                    <a:pt x="50" y="42"/>
                  </a:lnTo>
                  <a:lnTo>
                    <a:pt x="50" y="42"/>
                  </a:lnTo>
                  <a:lnTo>
                    <a:pt x="46" y="40"/>
                  </a:lnTo>
                  <a:lnTo>
                    <a:pt x="44" y="38"/>
                  </a:lnTo>
                  <a:lnTo>
                    <a:pt x="44" y="38"/>
                  </a:lnTo>
                  <a:lnTo>
                    <a:pt x="44" y="34"/>
                  </a:lnTo>
                  <a:lnTo>
                    <a:pt x="40" y="32"/>
                  </a:lnTo>
                  <a:lnTo>
                    <a:pt x="40" y="32"/>
                  </a:lnTo>
                  <a:lnTo>
                    <a:pt x="38" y="32"/>
                  </a:lnTo>
                  <a:lnTo>
                    <a:pt x="38" y="32"/>
                  </a:lnTo>
                  <a:lnTo>
                    <a:pt x="30" y="32"/>
                  </a:lnTo>
                  <a:lnTo>
                    <a:pt x="30" y="32"/>
                  </a:lnTo>
                  <a:lnTo>
                    <a:pt x="30" y="28"/>
                  </a:lnTo>
                  <a:lnTo>
                    <a:pt x="30" y="24"/>
                  </a:lnTo>
                  <a:lnTo>
                    <a:pt x="30" y="24"/>
                  </a:lnTo>
                  <a:lnTo>
                    <a:pt x="34" y="20"/>
                  </a:lnTo>
                  <a:lnTo>
                    <a:pt x="36" y="18"/>
                  </a:lnTo>
                  <a:lnTo>
                    <a:pt x="36" y="18"/>
                  </a:lnTo>
                  <a:lnTo>
                    <a:pt x="40" y="10"/>
                  </a:lnTo>
                  <a:lnTo>
                    <a:pt x="42" y="4"/>
                  </a:lnTo>
                  <a:lnTo>
                    <a:pt x="4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680" name="Freeform 184"/>
            <p:cNvSpPr>
              <a:spLocks/>
            </p:cNvSpPr>
            <p:nvPr/>
          </p:nvSpPr>
          <p:spPr bwMode="auto">
            <a:xfrm>
              <a:off x="4810" y="1794"/>
              <a:ext cx="16" cy="18"/>
            </a:xfrm>
            <a:custGeom>
              <a:avLst/>
              <a:gdLst>
                <a:gd name="T0" fmla="*/ 8 w 16"/>
                <a:gd name="T1" fmla="*/ 0 h 18"/>
                <a:gd name="T2" fmla="*/ 8 w 16"/>
                <a:gd name="T3" fmla="*/ 0 h 18"/>
                <a:gd name="T4" fmla="*/ 6 w 16"/>
                <a:gd name="T5" fmla="*/ 2 h 18"/>
                <a:gd name="T6" fmla="*/ 4 w 16"/>
                <a:gd name="T7" fmla="*/ 6 h 18"/>
                <a:gd name="T8" fmla="*/ 4 w 16"/>
                <a:gd name="T9" fmla="*/ 6 h 18"/>
                <a:gd name="T10" fmla="*/ 0 w 16"/>
                <a:gd name="T11" fmla="*/ 10 h 18"/>
                <a:gd name="T12" fmla="*/ 0 w 16"/>
                <a:gd name="T13" fmla="*/ 10 h 18"/>
                <a:gd name="T14" fmla="*/ 2 w 16"/>
                <a:gd name="T15" fmla="*/ 14 h 18"/>
                <a:gd name="T16" fmla="*/ 2 w 16"/>
                <a:gd name="T17" fmla="*/ 16 h 18"/>
                <a:gd name="T18" fmla="*/ 8 w 16"/>
                <a:gd name="T19" fmla="*/ 18 h 18"/>
                <a:gd name="T20" fmla="*/ 8 w 16"/>
                <a:gd name="T21" fmla="*/ 18 h 18"/>
                <a:gd name="T22" fmla="*/ 14 w 16"/>
                <a:gd name="T23" fmla="*/ 16 h 18"/>
                <a:gd name="T24" fmla="*/ 14 w 16"/>
                <a:gd name="T25" fmla="*/ 16 h 18"/>
                <a:gd name="T26" fmla="*/ 16 w 16"/>
                <a:gd name="T27" fmla="*/ 12 h 18"/>
                <a:gd name="T28" fmla="*/ 16 w 16"/>
                <a:gd name="T29" fmla="*/ 8 h 18"/>
                <a:gd name="T30" fmla="*/ 12 w 16"/>
                <a:gd name="T31" fmla="*/ 2 h 18"/>
                <a:gd name="T32" fmla="*/ 8 w 16"/>
                <a:gd name="T3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 h="18">
                  <a:moveTo>
                    <a:pt x="8" y="0"/>
                  </a:moveTo>
                  <a:lnTo>
                    <a:pt x="8" y="0"/>
                  </a:lnTo>
                  <a:lnTo>
                    <a:pt x="6" y="2"/>
                  </a:lnTo>
                  <a:lnTo>
                    <a:pt x="4" y="6"/>
                  </a:lnTo>
                  <a:lnTo>
                    <a:pt x="4" y="6"/>
                  </a:lnTo>
                  <a:lnTo>
                    <a:pt x="0" y="10"/>
                  </a:lnTo>
                  <a:lnTo>
                    <a:pt x="0" y="10"/>
                  </a:lnTo>
                  <a:lnTo>
                    <a:pt x="2" y="14"/>
                  </a:lnTo>
                  <a:lnTo>
                    <a:pt x="2" y="16"/>
                  </a:lnTo>
                  <a:lnTo>
                    <a:pt x="8" y="18"/>
                  </a:lnTo>
                  <a:lnTo>
                    <a:pt x="8" y="18"/>
                  </a:lnTo>
                  <a:lnTo>
                    <a:pt x="14" y="16"/>
                  </a:lnTo>
                  <a:lnTo>
                    <a:pt x="14" y="16"/>
                  </a:lnTo>
                  <a:lnTo>
                    <a:pt x="16" y="12"/>
                  </a:lnTo>
                  <a:lnTo>
                    <a:pt x="16" y="8"/>
                  </a:lnTo>
                  <a:lnTo>
                    <a:pt x="12" y="2"/>
                  </a:lnTo>
                  <a:lnTo>
                    <a:pt x="8"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681" name="Freeform 185"/>
            <p:cNvSpPr>
              <a:spLocks/>
            </p:cNvSpPr>
            <p:nvPr/>
          </p:nvSpPr>
          <p:spPr bwMode="auto">
            <a:xfrm>
              <a:off x="4810" y="1794"/>
              <a:ext cx="16" cy="18"/>
            </a:xfrm>
            <a:custGeom>
              <a:avLst/>
              <a:gdLst>
                <a:gd name="T0" fmla="*/ 8 w 16"/>
                <a:gd name="T1" fmla="*/ 0 h 18"/>
                <a:gd name="T2" fmla="*/ 8 w 16"/>
                <a:gd name="T3" fmla="*/ 0 h 18"/>
                <a:gd name="T4" fmla="*/ 6 w 16"/>
                <a:gd name="T5" fmla="*/ 2 h 18"/>
                <a:gd name="T6" fmla="*/ 4 w 16"/>
                <a:gd name="T7" fmla="*/ 6 h 18"/>
                <a:gd name="T8" fmla="*/ 4 w 16"/>
                <a:gd name="T9" fmla="*/ 6 h 18"/>
                <a:gd name="T10" fmla="*/ 0 w 16"/>
                <a:gd name="T11" fmla="*/ 10 h 18"/>
                <a:gd name="T12" fmla="*/ 0 w 16"/>
                <a:gd name="T13" fmla="*/ 10 h 18"/>
                <a:gd name="T14" fmla="*/ 2 w 16"/>
                <a:gd name="T15" fmla="*/ 14 h 18"/>
                <a:gd name="T16" fmla="*/ 2 w 16"/>
                <a:gd name="T17" fmla="*/ 16 h 18"/>
                <a:gd name="T18" fmla="*/ 8 w 16"/>
                <a:gd name="T19" fmla="*/ 18 h 18"/>
                <a:gd name="T20" fmla="*/ 8 w 16"/>
                <a:gd name="T21" fmla="*/ 18 h 18"/>
                <a:gd name="T22" fmla="*/ 14 w 16"/>
                <a:gd name="T23" fmla="*/ 16 h 18"/>
                <a:gd name="T24" fmla="*/ 14 w 16"/>
                <a:gd name="T25" fmla="*/ 16 h 18"/>
                <a:gd name="T26" fmla="*/ 16 w 16"/>
                <a:gd name="T27" fmla="*/ 12 h 18"/>
                <a:gd name="T28" fmla="*/ 16 w 16"/>
                <a:gd name="T29" fmla="*/ 8 h 18"/>
                <a:gd name="T30" fmla="*/ 12 w 16"/>
                <a:gd name="T31" fmla="*/ 2 h 18"/>
                <a:gd name="T32" fmla="*/ 8 w 16"/>
                <a:gd name="T3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 h="18">
                  <a:moveTo>
                    <a:pt x="8" y="0"/>
                  </a:moveTo>
                  <a:lnTo>
                    <a:pt x="8" y="0"/>
                  </a:lnTo>
                  <a:lnTo>
                    <a:pt x="6" y="2"/>
                  </a:lnTo>
                  <a:lnTo>
                    <a:pt x="4" y="6"/>
                  </a:lnTo>
                  <a:lnTo>
                    <a:pt x="4" y="6"/>
                  </a:lnTo>
                  <a:lnTo>
                    <a:pt x="0" y="10"/>
                  </a:lnTo>
                  <a:lnTo>
                    <a:pt x="0" y="10"/>
                  </a:lnTo>
                  <a:lnTo>
                    <a:pt x="2" y="14"/>
                  </a:lnTo>
                  <a:lnTo>
                    <a:pt x="2" y="16"/>
                  </a:lnTo>
                  <a:lnTo>
                    <a:pt x="8" y="18"/>
                  </a:lnTo>
                  <a:lnTo>
                    <a:pt x="8" y="18"/>
                  </a:lnTo>
                  <a:lnTo>
                    <a:pt x="14" y="16"/>
                  </a:lnTo>
                  <a:lnTo>
                    <a:pt x="14" y="16"/>
                  </a:lnTo>
                  <a:lnTo>
                    <a:pt x="16" y="12"/>
                  </a:lnTo>
                  <a:lnTo>
                    <a:pt x="16" y="8"/>
                  </a:lnTo>
                  <a:lnTo>
                    <a:pt x="12" y="2"/>
                  </a:lnTo>
                  <a:lnTo>
                    <a:pt x="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682" name="Freeform 186"/>
            <p:cNvSpPr>
              <a:spLocks/>
            </p:cNvSpPr>
            <p:nvPr/>
          </p:nvSpPr>
          <p:spPr bwMode="auto">
            <a:xfrm>
              <a:off x="4666" y="1826"/>
              <a:ext cx="56" cy="28"/>
            </a:xfrm>
            <a:custGeom>
              <a:avLst/>
              <a:gdLst>
                <a:gd name="T0" fmla="*/ 46 w 56"/>
                <a:gd name="T1" fmla="*/ 0 h 28"/>
                <a:gd name="T2" fmla="*/ 46 w 56"/>
                <a:gd name="T3" fmla="*/ 0 h 28"/>
                <a:gd name="T4" fmla="*/ 36 w 56"/>
                <a:gd name="T5" fmla="*/ 0 h 28"/>
                <a:gd name="T6" fmla="*/ 36 w 56"/>
                <a:gd name="T7" fmla="*/ 0 h 28"/>
                <a:gd name="T8" fmla="*/ 30 w 56"/>
                <a:gd name="T9" fmla="*/ 2 h 28"/>
                <a:gd name="T10" fmla="*/ 24 w 56"/>
                <a:gd name="T11" fmla="*/ 4 h 28"/>
                <a:gd name="T12" fmla="*/ 20 w 56"/>
                <a:gd name="T13" fmla="*/ 6 h 28"/>
                <a:gd name="T14" fmla="*/ 12 w 56"/>
                <a:gd name="T15" fmla="*/ 8 h 28"/>
                <a:gd name="T16" fmla="*/ 12 w 56"/>
                <a:gd name="T17" fmla="*/ 8 h 28"/>
                <a:gd name="T18" fmla="*/ 8 w 56"/>
                <a:gd name="T19" fmla="*/ 8 h 28"/>
                <a:gd name="T20" fmla="*/ 2 w 56"/>
                <a:gd name="T21" fmla="*/ 12 h 28"/>
                <a:gd name="T22" fmla="*/ 2 w 56"/>
                <a:gd name="T23" fmla="*/ 12 h 28"/>
                <a:gd name="T24" fmla="*/ 0 w 56"/>
                <a:gd name="T25" fmla="*/ 18 h 28"/>
                <a:gd name="T26" fmla="*/ 0 w 56"/>
                <a:gd name="T27" fmla="*/ 22 h 28"/>
                <a:gd name="T28" fmla="*/ 2 w 56"/>
                <a:gd name="T29" fmla="*/ 26 h 28"/>
                <a:gd name="T30" fmla="*/ 6 w 56"/>
                <a:gd name="T31" fmla="*/ 28 h 28"/>
                <a:gd name="T32" fmla="*/ 6 w 56"/>
                <a:gd name="T33" fmla="*/ 28 h 28"/>
                <a:gd name="T34" fmla="*/ 10 w 56"/>
                <a:gd name="T35" fmla="*/ 28 h 28"/>
                <a:gd name="T36" fmla="*/ 10 w 56"/>
                <a:gd name="T37" fmla="*/ 28 h 28"/>
                <a:gd name="T38" fmla="*/ 22 w 56"/>
                <a:gd name="T39" fmla="*/ 22 h 28"/>
                <a:gd name="T40" fmla="*/ 32 w 56"/>
                <a:gd name="T41" fmla="*/ 16 h 28"/>
                <a:gd name="T42" fmla="*/ 32 w 56"/>
                <a:gd name="T43" fmla="*/ 16 h 28"/>
                <a:gd name="T44" fmla="*/ 44 w 56"/>
                <a:gd name="T45" fmla="*/ 12 h 28"/>
                <a:gd name="T46" fmla="*/ 54 w 56"/>
                <a:gd name="T47" fmla="*/ 6 h 28"/>
                <a:gd name="T48" fmla="*/ 54 w 56"/>
                <a:gd name="T49" fmla="*/ 6 h 28"/>
                <a:gd name="T50" fmla="*/ 56 w 56"/>
                <a:gd name="T51" fmla="*/ 4 h 28"/>
                <a:gd name="T52" fmla="*/ 56 w 56"/>
                <a:gd name="T53" fmla="*/ 0 h 28"/>
                <a:gd name="T54" fmla="*/ 52 w 56"/>
                <a:gd name="T55" fmla="*/ 0 h 28"/>
                <a:gd name="T56" fmla="*/ 46 w 56"/>
                <a:gd name="T5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28">
                  <a:moveTo>
                    <a:pt x="46" y="0"/>
                  </a:moveTo>
                  <a:lnTo>
                    <a:pt x="46" y="0"/>
                  </a:lnTo>
                  <a:lnTo>
                    <a:pt x="36" y="0"/>
                  </a:lnTo>
                  <a:lnTo>
                    <a:pt x="36" y="0"/>
                  </a:lnTo>
                  <a:lnTo>
                    <a:pt x="30" y="2"/>
                  </a:lnTo>
                  <a:lnTo>
                    <a:pt x="24" y="4"/>
                  </a:lnTo>
                  <a:lnTo>
                    <a:pt x="20" y="6"/>
                  </a:lnTo>
                  <a:lnTo>
                    <a:pt x="12" y="8"/>
                  </a:lnTo>
                  <a:lnTo>
                    <a:pt x="12" y="8"/>
                  </a:lnTo>
                  <a:lnTo>
                    <a:pt x="8" y="8"/>
                  </a:lnTo>
                  <a:lnTo>
                    <a:pt x="2" y="12"/>
                  </a:lnTo>
                  <a:lnTo>
                    <a:pt x="2" y="12"/>
                  </a:lnTo>
                  <a:lnTo>
                    <a:pt x="0" y="18"/>
                  </a:lnTo>
                  <a:lnTo>
                    <a:pt x="0" y="22"/>
                  </a:lnTo>
                  <a:lnTo>
                    <a:pt x="2" y="26"/>
                  </a:lnTo>
                  <a:lnTo>
                    <a:pt x="6" y="28"/>
                  </a:lnTo>
                  <a:lnTo>
                    <a:pt x="6" y="28"/>
                  </a:lnTo>
                  <a:lnTo>
                    <a:pt x="10" y="28"/>
                  </a:lnTo>
                  <a:lnTo>
                    <a:pt x="10" y="28"/>
                  </a:lnTo>
                  <a:lnTo>
                    <a:pt x="22" y="22"/>
                  </a:lnTo>
                  <a:lnTo>
                    <a:pt x="32" y="16"/>
                  </a:lnTo>
                  <a:lnTo>
                    <a:pt x="32" y="16"/>
                  </a:lnTo>
                  <a:lnTo>
                    <a:pt x="44" y="12"/>
                  </a:lnTo>
                  <a:lnTo>
                    <a:pt x="54" y="6"/>
                  </a:lnTo>
                  <a:lnTo>
                    <a:pt x="54" y="6"/>
                  </a:lnTo>
                  <a:lnTo>
                    <a:pt x="56" y="4"/>
                  </a:lnTo>
                  <a:lnTo>
                    <a:pt x="56" y="0"/>
                  </a:lnTo>
                  <a:lnTo>
                    <a:pt x="52" y="0"/>
                  </a:lnTo>
                  <a:lnTo>
                    <a:pt x="46"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683" name="Freeform 187"/>
            <p:cNvSpPr>
              <a:spLocks/>
            </p:cNvSpPr>
            <p:nvPr/>
          </p:nvSpPr>
          <p:spPr bwMode="auto">
            <a:xfrm>
              <a:off x="4666" y="1826"/>
              <a:ext cx="56" cy="28"/>
            </a:xfrm>
            <a:custGeom>
              <a:avLst/>
              <a:gdLst>
                <a:gd name="T0" fmla="*/ 46 w 56"/>
                <a:gd name="T1" fmla="*/ 0 h 28"/>
                <a:gd name="T2" fmla="*/ 46 w 56"/>
                <a:gd name="T3" fmla="*/ 0 h 28"/>
                <a:gd name="T4" fmla="*/ 36 w 56"/>
                <a:gd name="T5" fmla="*/ 0 h 28"/>
                <a:gd name="T6" fmla="*/ 36 w 56"/>
                <a:gd name="T7" fmla="*/ 0 h 28"/>
                <a:gd name="T8" fmla="*/ 30 w 56"/>
                <a:gd name="T9" fmla="*/ 2 h 28"/>
                <a:gd name="T10" fmla="*/ 24 w 56"/>
                <a:gd name="T11" fmla="*/ 4 h 28"/>
                <a:gd name="T12" fmla="*/ 20 w 56"/>
                <a:gd name="T13" fmla="*/ 6 h 28"/>
                <a:gd name="T14" fmla="*/ 12 w 56"/>
                <a:gd name="T15" fmla="*/ 8 h 28"/>
                <a:gd name="T16" fmla="*/ 12 w 56"/>
                <a:gd name="T17" fmla="*/ 8 h 28"/>
                <a:gd name="T18" fmla="*/ 8 w 56"/>
                <a:gd name="T19" fmla="*/ 8 h 28"/>
                <a:gd name="T20" fmla="*/ 2 w 56"/>
                <a:gd name="T21" fmla="*/ 12 h 28"/>
                <a:gd name="T22" fmla="*/ 2 w 56"/>
                <a:gd name="T23" fmla="*/ 12 h 28"/>
                <a:gd name="T24" fmla="*/ 0 w 56"/>
                <a:gd name="T25" fmla="*/ 18 h 28"/>
                <a:gd name="T26" fmla="*/ 0 w 56"/>
                <a:gd name="T27" fmla="*/ 22 h 28"/>
                <a:gd name="T28" fmla="*/ 2 w 56"/>
                <a:gd name="T29" fmla="*/ 26 h 28"/>
                <a:gd name="T30" fmla="*/ 6 w 56"/>
                <a:gd name="T31" fmla="*/ 28 h 28"/>
                <a:gd name="T32" fmla="*/ 6 w 56"/>
                <a:gd name="T33" fmla="*/ 28 h 28"/>
                <a:gd name="T34" fmla="*/ 10 w 56"/>
                <a:gd name="T35" fmla="*/ 28 h 28"/>
                <a:gd name="T36" fmla="*/ 10 w 56"/>
                <a:gd name="T37" fmla="*/ 28 h 28"/>
                <a:gd name="T38" fmla="*/ 22 w 56"/>
                <a:gd name="T39" fmla="*/ 22 h 28"/>
                <a:gd name="T40" fmla="*/ 32 w 56"/>
                <a:gd name="T41" fmla="*/ 16 h 28"/>
                <a:gd name="T42" fmla="*/ 32 w 56"/>
                <a:gd name="T43" fmla="*/ 16 h 28"/>
                <a:gd name="T44" fmla="*/ 44 w 56"/>
                <a:gd name="T45" fmla="*/ 12 h 28"/>
                <a:gd name="T46" fmla="*/ 54 w 56"/>
                <a:gd name="T47" fmla="*/ 6 h 28"/>
                <a:gd name="T48" fmla="*/ 54 w 56"/>
                <a:gd name="T49" fmla="*/ 6 h 28"/>
                <a:gd name="T50" fmla="*/ 56 w 56"/>
                <a:gd name="T51" fmla="*/ 4 h 28"/>
                <a:gd name="T52" fmla="*/ 56 w 56"/>
                <a:gd name="T53" fmla="*/ 0 h 28"/>
                <a:gd name="T54" fmla="*/ 52 w 56"/>
                <a:gd name="T55" fmla="*/ 0 h 28"/>
                <a:gd name="T56" fmla="*/ 46 w 56"/>
                <a:gd name="T5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28">
                  <a:moveTo>
                    <a:pt x="46" y="0"/>
                  </a:moveTo>
                  <a:lnTo>
                    <a:pt x="46" y="0"/>
                  </a:lnTo>
                  <a:lnTo>
                    <a:pt x="36" y="0"/>
                  </a:lnTo>
                  <a:lnTo>
                    <a:pt x="36" y="0"/>
                  </a:lnTo>
                  <a:lnTo>
                    <a:pt x="30" y="2"/>
                  </a:lnTo>
                  <a:lnTo>
                    <a:pt x="24" y="4"/>
                  </a:lnTo>
                  <a:lnTo>
                    <a:pt x="20" y="6"/>
                  </a:lnTo>
                  <a:lnTo>
                    <a:pt x="12" y="8"/>
                  </a:lnTo>
                  <a:lnTo>
                    <a:pt x="12" y="8"/>
                  </a:lnTo>
                  <a:lnTo>
                    <a:pt x="8" y="8"/>
                  </a:lnTo>
                  <a:lnTo>
                    <a:pt x="2" y="12"/>
                  </a:lnTo>
                  <a:lnTo>
                    <a:pt x="2" y="12"/>
                  </a:lnTo>
                  <a:lnTo>
                    <a:pt x="0" y="18"/>
                  </a:lnTo>
                  <a:lnTo>
                    <a:pt x="0" y="22"/>
                  </a:lnTo>
                  <a:lnTo>
                    <a:pt x="2" y="26"/>
                  </a:lnTo>
                  <a:lnTo>
                    <a:pt x="6" y="28"/>
                  </a:lnTo>
                  <a:lnTo>
                    <a:pt x="6" y="28"/>
                  </a:lnTo>
                  <a:lnTo>
                    <a:pt x="10" y="28"/>
                  </a:lnTo>
                  <a:lnTo>
                    <a:pt x="10" y="28"/>
                  </a:lnTo>
                  <a:lnTo>
                    <a:pt x="22" y="22"/>
                  </a:lnTo>
                  <a:lnTo>
                    <a:pt x="32" y="16"/>
                  </a:lnTo>
                  <a:lnTo>
                    <a:pt x="32" y="16"/>
                  </a:lnTo>
                  <a:lnTo>
                    <a:pt x="44" y="12"/>
                  </a:lnTo>
                  <a:lnTo>
                    <a:pt x="54" y="6"/>
                  </a:lnTo>
                  <a:lnTo>
                    <a:pt x="54" y="6"/>
                  </a:lnTo>
                  <a:lnTo>
                    <a:pt x="56" y="4"/>
                  </a:lnTo>
                  <a:lnTo>
                    <a:pt x="56" y="0"/>
                  </a:lnTo>
                  <a:lnTo>
                    <a:pt x="52" y="0"/>
                  </a:lnTo>
                  <a:lnTo>
                    <a:pt x="4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684" name="Freeform 188"/>
            <p:cNvSpPr>
              <a:spLocks/>
            </p:cNvSpPr>
            <p:nvPr/>
          </p:nvSpPr>
          <p:spPr bwMode="auto">
            <a:xfrm>
              <a:off x="4722" y="1808"/>
              <a:ext cx="16" cy="18"/>
            </a:xfrm>
            <a:custGeom>
              <a:avLst/>
              <a:gdLst>
                <a:gd name="T0" fmla="*/ 10 w 16"/>
                <a:gd name="T1" fmla="*/ 0 h 18"/>
                <a:gd name="T2" fmla="*/ 10 w 16"/>
                <a:gd name="T3" fmla="*/ 0 h 18"/>
                <a:gd name="T4" fmla="*/ 4 w 16"/>
                <a:gd name="T5" fmla="*/ 2 h 18"/>
                <a:gd name="T6" fmla="*/ 4 w 16"/>
                <a:gd name="T7" fmla="*/ 2 h 18"/>
                <a:gd name="T8" fmla="*/ 0 w 16"/>
                <a:gd name="T9" fmla="*/ 8 h 18"/>
                <a:gd name="T10" fmla="*/ 0 w 16"/>
                <a:gd name="T11" fmla="*/ 12 h 18"/>
                <a:gd name="T12" fmla="*/ 0 w 16"/>
                <a:gd name="T13" fmla="*/ 14 h 18"/>
                <a:gd name="T14" fmla="*/ 0 w 16"/>
                <a:gd name="T15" fmla="*/ 14 h 18"/>
                <a:gd name="T16" fmla="*/ 4 w 16"/>
                <a:gd name="T17" fmla="*/ 16 h 18"/>
                <a:gd name="T18" fmla="*/ 6 w 16"/>
                <a:gd name="T19" fmla="*/ 18 h 18"/>
                <a:gd name="T20" fmla="*/ 6 w 16"/>
                <a:gd name="T21" fmla="*/ 18 h 18"/>
                <a:gd name="T22" fmla="*/ 10 w 16"/>
                <a:gd name="T23" fmla="*/ 16 h 18"/>
                <a:gd name="T24" fmla="*/ 12 w 16"/>
                <a:gd name="T25" fmla="*/ 14 h 18"/>
                <a:gd name="T26" fmla="*/ 16 w 16"/>
                <a:gd name="T27" fmla="*/ 8 h 18"/>
                <a:gd name="T28" fmla="*/ 16 w 16"/>
                <a:gd name="T29" fmla="*/ 8 h 18"/>
                <a:gd name="T30" fmla="*/ 14 w 16"/>
                <a:gd name="T31" fmla="*/ 2 h 18"/>
                <a:gd name="T32" fmla="*/ 10 w 16"/>
                <a:gd name="T3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 h="18">
                  <a:moveTo>
                    <a:pt x="10" y="0"/>
                  </a:moveTo>
                  <a:lnTo>
                    <a:pt x="10" y="0"/>
                  </a:lnTo>
                  <a:lnTo>
                    <a:pt x="4" y="2"/>
                  </a:lnTo>
                  <a:lnTo>
                    <a:pt x="4" y="2"/>
                  </a:lnTo>
                  <a:lnTo>
                    <a:pt x="0" y="8"/>
                  </a:lnTo>
                  <a:lnTo>
                    <a:pt x="0" y="12"/>
                  </a:lnTo>
                  <a:lnTo>
                    <a:pt x="0" y="14"/>
                  </a:lnTo>
                  <a:lnTo>
                    <a:pt x="0" y="14"/>
                  </a:lnTo>
                  <a:lnTo>
                    <a:pt x="4" y="16"/>
                  </a:lnTo>
                  <a:lnTo>
                    <a:pt x="6" y="18"/>
                  </a:lnTo>
                  <a:lnTo>
                    <a:pt x="6" y="18"/>
                  </a:lnTo>
                  <a:lnTo>
                    <a:pt x="10" y="16"/>
                  </a:lnTo>
                  <a:lnTo>
                    <a:pt x="12" y="14"/>
                  </a:lnTo>
                  <a:lnTo>
                    <a:pt x="16" y="8"/>
                  </a:lnTo>
                  <a:lnTo>
                    <a:pt x="16" y="8"/>
                  </a:lnTo>
                  <a:lnTo>
                    <a:pt x="14" y="2"/>
                  </a:lnTo>
                  <a:lnTo>
                    <a:pt x="10"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685" name="Freeform 189"/>
            <p:cNvSpPr>
              <a:spLocks/>
            </p:cNvSpPr>
            <p:nvPr/>
          </p:nvSpPr>
          <p:spPr bwMode="auto">
            <a:xfrm>
              <a:off x="4722" y="1808"/>
              <a:ext cx="16" cy="18"/>
            </a:xfrm>
            <a:custGeom>
              <a:avLst/>
              <a:gdLst>
                <a:gd name="T0" fmla="*/ 10 w 16"/>
                <a:gd name="T1" fmla="*/ 0 h 18"/>
                <a:gd name="T2" fmla="*/ 10 w 16"/>
                <a:gd name="T3" fmla="*/ 0 h 18"/>
                <a:gd name="T4" fmla="*/ 4 w 16"/>
                <a:gd name="T5" fmla="*/ 2 h 18"/>
                <a:gd name="T6" fmla="*/ 4 w 16"/>
                <a:gd name="T7" fmla="*/ 2 h 18"/>
                <a:gd name="T8" fmla="*/ 0 w 16"/>
                <a:gd name="T9" fmla="*/ 8 h 18"/>
                <a:gd name="T10" fmla="*/ 0 w 16"/>
                <a:gd name="T11" fmla="*/ 12 h 18"/>
                <a:gd name="T12" fmla="*/ 0 w 16"/>
                <a:gd name="T13" fmla="*/ 14 h 18"/>
                <a:gd name="T14" fmla="*/ 0 w 16"/>
                <a:gd name="T15" fmla="*/ 14 h 18"/>
                <a:gd name="T16" fmla="*/ 4 w 16"/>
                <a:gd name="T17" fmla="*/ 16 h 18"/>
                <a:gd name="T18" fmla="*/ 6 w 16"/>
                <a:gd name="T19" fmla="*/ 18 h 18"/>
                <a:gd name="T20" fmla="*/ 6 w 16"/>
                <a:gd name="T21" fmla="*/ 18 h 18"/>
                <a:gd name="T22" fmla="*/ 10 w 16"/>
                <a:gd name="T23" fmla="*/ 16 h 18"/>
                <a:gd name="T24" fmla="*/ 12 w 16"/>
                <a:gd name="T25" fmla="*/ 14 h 18"/>
                <a:gd name="T26" fmla="*/ 16 w 16"/>
                <a:gd name="T27" fmla="*/ 8 h 18"/>
                <a:gd name="T28" fmla="*/ 16 w 16"/>
                <a:gd name="T29" fmla="*/ 8 h 18"/>
                <a:gd name="T30" fmla="*/ 14 w 16"/>
                <a:gd name="T31" fmla="*/ 2 h 18"/>
                <a:gd name="T32" fmla="*/ 10 w 16"/>
                <a:gd name="T3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 h="18">
                  <a:moveTo>
                    <a:pt x="10" y="0"/>
                  </a:moveTo>
                  <a:lnTo>
                    <a:pt x="10" y="0"/>
                  </a:lnTo>
                  <a:lnTo>
                    <a:pt x="4" y="2"/>
                  </a:lnTo>
                  <a:lnTo>
                    <a:pt x="4" y="2"/>
                  </a:lnTo>
                  <a:lnTo>
                    <a:pt x="0" y="8"/>
                  </a:lnTo>
                  <a:lnTo>
                    <a:pt x="0" y="12"/>
                  </a:lnTo>
                  <a:lnTo>
                    <a:pt x="0" y="14"/>
                  </a:lnTo>
                  <a:lnTo>
                    <a:pt x="0" y="14"/>
                  </a:lnTo>
                  <a:lnTo>
                    <a:pt x="4" y="16"/>
                  </a:lnTo>
                  <a:lnTo>
                    <a:pt x="6" y="18"/>
                  </a:lnTo>
                  <a:lnTo>
                    <a:pt x="6" y="18"/>
                  </a:lnTo>
                  <a:lnTo>
                    <a:pt x="10" y="16"/>
                  </a:lnTo>
                  <a:lnTo>
                    <a:pt x="12" y="14"/>
                  </a:lnTo>
                  <a:lnTo>
                    <a:pt x="16" y="8"/>
                  </a:lnTo>
                  <a:lnTo>
                    <a:pt x="16" y="8"/>
                  </a:lnTo>
                  <a:lnTo>
                    <a:pt x="14" y="2"/>
                  </a:lnTo>
                  <a:lnTo>
                    <a:pt x="1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686" name="Freeform 190"/>
            <p:cNvSpPr>
              <a:spLocks/>
            </p:cNvSpPr>
            <p:nvPr/>
          </p:nvSpPr>
          <p:spPr bwMode="auto">
            <a:xfrm>
              <a:off x="4472" y="1510"/>
              <a:ext cx="16" cy="16"/>
            </a:xfrm>
            <a:custGeom>
              <a:avLst/>
              <a:gdLst>
                <a:gd name="T0" fmla="*/ 10 w 16"/>
                <a:gd name="T1" fmla="*/ 0 h 16"/>
                <a:gd name="T2" fmla="*/ 10 w 16"/>
                <a:gd name="T3" fmla="*/ 0 h 16"/>
                <a:gd name="T4" fmla="*/ 6 w 16"/>
                <a:gd name="T5" fmla="*/ 0 h 16"/>
                <a:gd name="T6" fmla="*/ 6 w 16"/>
                <a:gd name="T7" fmla="*/ 0 h 16"/>
                <a:gd name="T8" fmla="*/ 4 w 16"/>
                <a:gd name="T9" fmla="*/ 4 h 16"/>
                <a:gd name="T10" fmla="*/ 4 w 16"/>
                <a:gd name="T11" fmla="*/ 8 h 16"/>
                <a:gd name="T12" fmla="*/ 4 w 16"/>
                <a:gd name="T13" fmla="*/ 8 h 16"/>
                <a:gd name="T14" fmla="*/ 2 w 16"/>
                <a:gd name="T15" fmla="*/ 12 h 16"/>
                <a:gd name="T16" fmla="*/ 0 w 16"/>
                <a:gd name="T17" fmla="*/ 12 h 16"/>
                <a:gd name="T18" fmla="*/ 2 w 16"/>
                <a:gd name="T19" fmla="*/ 14 h 16"/>
                <a:gd name="T20" fmla="*/ 2 w 16"/>
                <a:gd name="T21" fmla="*/ 14 h 16"/>
                <a:gd name="T22" fmla="*/ 6 w 16"/>
                <a:gd name="T23" fmla="*/ 16 h 16"/>
                <a:gd name="T24" fmla="*/ 6 w 16"/>
                <a:gd name="T25" fmla="*/ 16 h 16"/>
                <a:gd name="T26" fmla="*/ 10 w 16"/>
                <a:gd name="T27" fmla="*/ 16 h 16"/>
                <a:gd name="T28" fmla="*/ 14 w 16"/>
                <a:gd name="T29" fmla="*/ 14 h 16"/>
                <a:gd name="T30" fmla="*/ 14 w 16"/>
                <a:gd name="T31" fmla="*/ 14 h 16"/>
                <a:gd name="T32" fmla="*/ 16 w 16"/>
                <a:gd name="T33" fmla="*/ 10 h 16"/>
                <a:gd name="T34" fmla="*/ 16 w 16"/>
                <a:gd name="T35" fmla="*/ 6 h 16"/>
                <a:gd name="T36" fmla="*/ 14 w 16"/>
                <a:gd name="T37" fmla="*/ 2 h 16"/>
                <a:gd name="T38" fmla="*/ 10 w 16"/>
                <a:gd name="T39"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6" h="16">
                  <a:moveTo>
                    <a:pt x="10" y="0"/>
                  </a:moveTo>
                  <a:lnTo>
                    <a:pt x="10" y="0"/>
                  </a:lnTo>
                  <a:lnTo>
                    <a:pt x="6" y="0"/>
                  </a:lnTo>
                  <a:lnTo>
                    <a:pt x="6" y="0"/>
                  </a:lnTo>
                  <a:lnTo>
                    <a:pt x="4" y="4"/>
                  </a:lnTo>
                  <a:lnTo>
                    <a:pt x="4" y="8"/>
                  </a:lnTo>
                  <a:lnTo>
                    <a:pt x="4" y="8"/>
                  </a:lnTo>
                  <a:lnTo>
                    <a:pt x="2" y="12"/>
                  </a:lnTo>
                  <a:lnTo>
                    <a:pt x="0" y="12"/>
                  </a:lnTo>
                  <a:lnTo>
                    <a:pt x="2" y="14"/>
                  </a:lnTo>
                  <a:lnTo>
                    <a:pt x="2" y="14"/>
                  </a:lnTo>
                  <a:lnTo>
                    <a:pt x="6" y="16"/>
                  </a:lnTo>
                  <a:lnTo>
                    <a:pt x="6" y="16"/>
                  </a:lnTo>
                  <a:lnTo>
                    <a:pt x="10" y="16"/>
                  </a:lnTo>
                  <a:lnTo>
                    <a:pt x="14" y="14"/>
                  </a:lnTo>
                  <a:lnTo>
                    <a:pt x="14" y="14"/>
                  </a:lnTo>
                  <a:lnTo>
                    <a:pt x="16" y="10"/>
                  </a:lnTo>
                  <a:lnTo>
                    <a:pt x="16" y="6"/>
                  </a:lnTo>
                  <a:lnTo>
                    <a:pt x="14" y="2"/>
                  </a:lnTo>
                  <a:lnTo>
                    <a:pt x="10"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687" name="Freeform 191"/>
            <p:cNvSpPr>
              <a:spLocks/>
            </p:cNvSpPr>
            <p:nvPr/>
          </p:nvSpPr>
          <p:spPr bwMode="auto">
            <a:xfrm>
              <a:off x="4472" y="1510"/>
              <a:ext cx="16" cy="16"/>
            </a:xfrm>
            <a:custGeom>
              <a:avLst/>
              <a:gdLst>
                <a:gd name="T0" fmla="*/ 10 w 16"/>
                <a:gd name="T1" fmla="*/ 0 h 16"/>
                <a:gd name="T2" fmla="*/ 10 w 16"/>
                <a:gd name="T3" fmla="*/ 0 h 16"/>
                <a:gd name="T4" fmla="*/ 6 w 16"/>
                <a:gd name="T5" fmla="*/ 0 h 16"/>
                <a:gd name="T6" fmla="*/ 6 w 16"/>
                <a:gd name="T7" fmla="*/ 0 h 16"/>
                <a:gd name="T8" fmla="*/ 4 w 16"/>
                <a:gd name="T9" fmla="*/ 4 h 16"/>
                <a:gd name="T10" fmla="*/ 4 w 16"/>
                <a:gd name="T11" fmla="*/ 8 h 16"/>
                <a:gd name="T12" fmla="*/ 4 w 16"/>
                <a:gd name="T13" fmla="*/ 8 h 16"/>
                <a:gd name="T14" fmla="*/ 2 w 16"/>
                <a:gd name="T15" fmla="*/ 12 h 16"/>
                <a:gd name="T16" fmla="*/ 0 w 16"/>
                <a:gd name="T17" fmla="*/ 12 h 16"/>
                <a:gd name="T18" fmla="*/ 2 w 16"/>
                <a:gd name="T19" fmla="*/ 14 h 16"/>
                <a:gd name="T20" fmla="*/ 2 w 16"/>
                <a:gd name="T21" fmla="*/ 14 h 16"/>
                <a:gd name="T22" fmla="*/ 6 w 16"/>
                <a:gd name="T23" fmla="*/ 16 h 16"/>
                <a:gd name="T24" fmla="*/ 6 w 16"/>
                <a:gd name="T25" fmla="*/ 16 h 16"/>
                <a:gd name="T26" fmla="*/ 10 w 16"/>
                <a:gd name="T27" fmla="*/ 16 h 16"/>
                <a:gd name="T28" fmla="*/ 14 w 16"/>
                <a:gd name="T29" fmla="*/ 14 h 16"/>
                <a:gd name="T30" fmla="*/ 14 w 16"/>
                <a:gd name="T31" fmla="*/ 14 h 16"/>
                <a:gd name="T32" fmla="*/ 16 w 16"/>
                <a:gd name="T33" fmla="*/ 10 h 16"/>
                <a:gd name="T34" fmla="*/ 16 w 16"/>
                <a:gd name="T35" fmla="*/ 6 h 16"/>
                <a:gd name="T36" fmla="*/ 14 w 16"/>
                <a:gd name="T37" fmla="*/ 2 h 16"/>
                <a:gd name="T38" fmla="*/ 10 w 16"/>
                <a:gd name="T39"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6" h="16">
                  <a:moveTo>
                    <a:pt x="10" y="0"/>
                  </a:moveTo>
                  <a:lnTo>
                    <a:pt x="10" y="0"/>
                  </a:lnTo>
                  <a:lnTo>
                    <a:pt x="6" y="0"/>
                  </a:lnTo>
                  <a:lnTo>
                    <a:pt x="6" y="0"/>
                  </a:lnTo>
                  <a:lnTo>
                    <a:pt x="4" y="4"/>
                  </a:lnTo>
                  <a:lnTo>
                    <a:pt x="4" y="8"/>
                  </a:lnTo>
                  <a:lnTo>
                    <a:pt x="4" y="8"/>
                  </a:lnTo>
                  <a:lnTo>
                    <a:pt x="2" y="12"/>
                  </a:lnTo>
                  <a:lnTo>
                    <a:pt x="0" y="12"/>
                  </a:lnTo>
                  <a:lnTo>
                    <a:pt x="2" y="14"/>
                  </a:lnTo>
                  <a:lnTo>
                    <a:pt x="2" y="14"/>
                  </a:lnTo>
                  <a:lnTo>
                    <a:pt x="6" y="16"/>
                  </a:lnTo>
                  <a:lnTo>
                    <a:pt x="6" y="16"/>
                  </a:lnTo>
                  <a:lnTo>
                    <a:pt x="10" y="16"/>
                  </a:lnTo>
                  <a:lnTo>
                    <a:pt x="14" y="14"/>
                  </a:lnTo>
                  <a:lnTo>
                    <a:pt x="14" y="14"/>
                  </a:lnTo>
                  <a:lnTo>
                    <a:pt x="16" y="10"/>
                  </a:lnTo>
                  <a:lnTo>
                    <a:pt x="16" y="6"/>
                  </a:lnTo>
                  <a:lnTo>
                    <a:pt x="14" y="2"/>
                  </a:lnTo>
                  <a:lnTo>
                    <a:pt x="1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688" name="Freeform 192"/>
            <p:cNvSpPr>
              <a:spLocks/>
            </p:cNvSpPr>
            <p:nvPr/>
          </p:nvSpPr>
          <p:spPr bwMode="auto">
            <a:xfrm>
              <a:off x="4506" y="1384"/>
              <a:ext cx="26" cy="30"/>
            </a:xfrm>
            <a:custGeom>
              <a:avLst/>
              <a:gdLst>
                <a:gd name="T0" fmla="*/ 14 w 26"/>
                <a:gd name="T1" fmla="*/ 0 h 30"/>
                <a:gd name="T2" fmla="*/ 14 w 26"/>
                <a:gd name="T3" fmla="*/ 0 h 30"/>
                <a:gd name="T4" fmla="*/ 14 w 26"/>
                <a:gd name="T5" fmla="*/ 0 h 30"/>
                <a:gd name="T6" fmla="*/ 14 w 26"/>
                <a:gd name="T7" fmla="*/ 0 h 30"/>
                <a:gd name="T8" fmla="*/ 10 w 26"/>
                <a:gd name="T9" fmla="*/ 2 h 30"/>
                <a:gd name="T10" fmla="*/ 8 w 26"/>
                <a:gd name="T11" fmla="*/ 4 h 30"/>
                <a:gd name="T12" fmla="*/ 4 w 26"/>
                <a:gd name="T13" fmla="*/ 8 h 30"/>
                <a:gd name="T14" fmla="*/ 4 w 26"/>
                <a:gd name="T15" fmla="*/ 8 h 30"/>
                <a:gd name="T16" fmla="*/ 0 w 26"/>
                <a:gd name="T17" fmla="*/ 14 h 30"/>
                <a:gd name="T18" fmla="*/ 0 w 26"/>
                <a:gd name="T19" fmla="*/ 20 h 30"/>
                <a:gd name="T20" fmla="*/ 0 w 26"/>
                <a:gd name="T21" fmla="*/ 20 h 30"/>
                <a:gd name="T22" fmla="*/ 2 w 26"/>
                <a:gd name="T23" fmla="*/ 26 h 30"/>
                <a:gd name="T24" fmla="*/ 2 w 26"/>
                <a:gd name="T25" fmla="*/ 28 h 30"/>
                <a:gd name="T26" fmla="*/ 6 w 26"/>
                <a:gd name="T27" fmla="*/ 30 h 30"/>
                <a:gd name="T28" fmla="*/ 6 w 26"/>
                <a:gd name="T29" fmla="*/ 30 h 30"/>
                <a:gd name="T30" fmla="*/ 8 w 26"/>
                <a:gd name="T31" fmla="*/ 30 h 30"/>
                <a:gd name="T32" fmla="*/ 8 w 26"/>
                <a:gd name="T33" fmla="*/ 30 h 30"/>
                <a:gd name="T34" fmla="*/ 12 w 26"/>
                <a:gd name="T35" fmla="*/ 28 h 30"/>
                <a:gd name="T36" fmla="*/ 16 w 26"/>
                <a:gd name="T37" fmla="*/ 26 h 30"/>
                <a:gd name="T38" fmla="*/ 22 w 26"/>
                <a:gd name="T39" fmla="*/ 22 h 30"/>
                <a:gd name="T40" fmla="*/ 22 w 26"/>
                <a:gd name="T41" fmla="*/ 22 h 30"/>
                <a:gd name="T42" fmla="*/ 26 w 26"/>
                <a:gd name="T43" fmla="*/ 16 h 30"/>
                <a:gd name="T44" fmla="*/ 26 w 26"/>
                <a:gd name="T45" fmla="*/ 10 h 30"/>
                <a:gd name="T46" fmla="*/ 22 w 26"/>
                <a:gd name="T47" fmla="*/ 4 h 30"/>
                <a:gd name="T48" fmla="*/ 18 w 26"/>
                <a:gd name="T49" fmla="*/ 2 h 30"/>
                <a:gd name="T50" fmla="*/ 14 w 26"/>
                <a:gd name="T51"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6" h="30">
                  <a:moveTo>
                    <a:pt x="14" y="0"/>
                  </a:moveTo>
                  <a:lnTo>
                    <a:pt x="14" y="0"/>
                  </a:lnTo>
                  <a:lnTo>
                    <a:pt x="14" y="0"/>
                  </a:lnTo>
                  <a:lnTo>
                    <a:pt x="14" y="0"/>
                  </a:lnTo>
                  <a:lnTo>
                    <a:pt x="10" y="2"/>
                  </a:lnTo>
                  <a:lnTo>
                    <a:pt x="8" y="4"/>
                  </a:lnTo>
                  <a:lnTo>
                    <a:pt x="4" y="8"/>
                  </a:lnTo>
                  <a:lnTo>
                    <a:pt x="4" y="8"/>
                  </a:lnTo>
                  <a:lnTo>
                    <a:pt x="0" y="14"/>
                  </a:lnTo>
                  <a:lnTo>
                    <a:pt x="0" y="20"/>
                  </a:lnTo>
                  <a:lnTo>
                    <a:pt x="0" y="20"/>
                  </a:lnTo>
                  <a:lnTo>
                    <a:pt x="2" y="26"/>
                  </a:lnTo>
                  <a:lnTo>
                    <a:pt x="2" y="28"/>
                  </a:lnTo>
                  <a:lnTo>
                    <a:pt x="6" y="30"/>
                  </a:lnTo>
                  <a:lnTo>
                    <a:pt x="6" y="30"/>
                  </a:lnTo>
                  <a:lnTo>
                    <a:pt x="8" y="30"/>
                  </a:lnTo>
                  <a:lnTo>
                    <a:pt x="8" y="30"/>
                  </a:lnTo>
                  <a:lnTo>
                    <a:pt x="12" y="28"/>
                  </a:lnTo>
                  <a:lnTo>
                    <a:pt x="16" y="26"/>
                  </a:lnTo>
                  <a:lnTo>
                    <a:pt x="22" y="22"/>
                  </a:lnTo>
                  <a:lnTo>
                    <a:pt x="22" y="22"/>
                  </a:lnTo>
                  <a:lnTo>
                    <a:pt x="26" y="16"/>
                  </a:lnTo>
                  <a:lnTo>
                    <a:pt x="26" y="10"/>
                  </a:lnTo>
                  <a:lnTo>
                    <a:pt x="22" y="4"/>
                  </a:lnTo>
                  <a:lnTo>
                    <a:pt x="18" y="2"/>
                  </a:lnTo>
                  <a:lnTo>
                    <a:pt x="14"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689" name="Freeform 193"/>
            <p:cNvSpPr>
              <a:spLocks/>
            </p:cNvSpPr>
            <p:nvPr/>
          </p:nvSpPr>
          <p:spPr bwMode="auto">
            <a:xfrm>
              <a:off x="4506" y="1384"/>
              <a:ext cx="26" cy="30"/>
            </a:xfrm>
            <a:custGeom>
              <a:avLst/>
              <a:gdLst>
                <a:gd name="T0" fmla="*/ 14 w 26"/>
                <a:gd name="T1" fmla="*/ 0 h 30"/>
                <a:gd name="T2" fmla="*/ 14 w 26"/>
                <a:gd name="T3" fmla="*/ 0 h 30"/>
                <a:gd name="T4" fmla="*/ 14 w 26"/>
                <a:gd name="T5" fmla="*/ 0 h 30"/>
                <a:gd name="T6" fmla="*/ 14 w 26"/>
                <a:gd name="T7" fmla="*/ 0 h 30"/>
                <a:gd name="T8" fmla="*/ 10 w 26"/>
                <a:gd name="T9" fmla="*/ 2 h 30"/>
                <a:gd name="T10" fmla="*/ 8 w 26"/>
                <a:gd name="T11" fmla="*/ 4 h 30"/>
                <a:gd name="T12" fmla="*/ 4 w 26"/>
                <a:gd name="T13" fmla="*/ 8 h 30"/>
                <a:gd name="T14" fmla="*/ 4 w 26"/>
                <a:gd name="T15" fmla="*/ 8 h 30"/>
                <a:gd name="T16" fmla="*/ 0 w 26"/>
                <a:gd name="T17" fmla="*/ 14 h 30"/>
                <a:gd name="T18" fmla="*/ 0 w 26"/>
                <a:gd name="T19" fmla="*/ 20 h 30"/>
                <a:gd name="T20" fmla="*/ 0 w 26"/>
                <a:gd name="T21" fmla="*/ 20 h 30"/>
                <a:gd name="T22" fmla="*/ 2 w 26"/>
                <a:gd name="T23" fmla="*/ 26 h 30"/>
                <a:gd name="T24" fmla="*/ 2 w 26"/>
                <a:gd name="T25" fmla="*/ 28 h 30"/>
                <a:gd name="T26" fmla="*/ 6 w 26"/>
                <a:gd name="T27" fmla="*/ 30 h 30"/>
                <a:gd name="T28" fmla="*/ 6 w 26"/>
                <a:gd name="T29" fmla="*/ 30 h 30"/>
                <a:gd name="T30" fmla="*/ 8 w 26"/>
                <a:gd name="T31" fmla="*/ 30 h 30"/>
                <a:gd name="T32" fmla="*/ 8 w 26"/>
                <a:gd name="T33" fmla="*/ 30 h 30"/>
                <a:gd name="T34" fmla="*/ 12 w 26"/>
                <a:gd name="T35" fmla="*/ 28 h 30"/>
                <a:gd name="T36" fmla="*/ 16 w 26"/>
                <a:gd name="T37" fmla="*/ 26 h 30"/>
                <a:gd name="T38" fmla="*/ 22 w 26"/>
                <a:gd name="T39" fmla="*/ 22 h 30"/>
                <a:gd name="T40" fmla="*/ 22 w 26"/>
                <a:gd name="T41" fmla="*/ 22 h 30"/>
                <a:gd name="T42" fmla="*/ 26 w 26"/>
                <a:gd name="T43" fmla="*/ 16 h 30"/>
                <a:gd name="T44" fmla="*/ 26 w 26"/>
                <a:gd name="T45" fmla="*/ 10 h 30"/>
                <a:gd name="T46" fmla="*/ 22 w 26"/>
                <a:gd name="T47" fmla="*/ 4 h 30"/>
                <a:gd name="T48" fmla="*/ 18 w 26"/>
                <a:gd name="T49" fmla="*/ 2 h 30"/>
                <a:gd name="T50" fmla="*/ 14 w 26"/>
                <a:gd name="T51"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6" h="30">
                  <a:moveTo>
                    <a:pt x="14" y="0"/>
                  </a:moveTo>
                  <a:lnTo>
                    <a:pt x="14" y="0"/>
                  </a:lnTo>
                  <a:lnTo>
                    <a:pt x="14" y="0"/>
                  </a:lnTo>
                  <a:lnTo>
                    <a:pt x="14" y="0"/>
                  </a:lnTo>
                  <a:lnTo>
                    <a:pt x="10" y="2"/>
                  </a:lnTo>
                  <a:lnTo>
                    <a:pt x="8" y="4"/>
                  </a:lnTo>
                  <a:lnTo>
                    <a:pt x="4" y="8"/>
                  </a:lnTo>
                  <a:lnTo>
                    <a:pt x="4" y="8"/>
                  </a:lnTo>
                  <a:lnTo>
                    <a:pt x="0" y="14"/>
                  </a:lnTo>
                  <a:lnTo>
                    <a:pt x="0" y="20"/>
                  </a:lnTo>
                  <a:lnTo>
                    <a:pt x="0" y="20"/>
                  </a:lnTo>
                  <a:lnTo>
                    <a:pt x="2" y="26"/>
                  </a:lnTo>
                  <a:lnTo>
                    <a:pt x="2" y="28"/>
                  </a:lnTo>
                  <a:lnTo>
                    <a:pt x="6" y="30"/>
                  </a:lnTo>
                  <a:lnTo>
                    <a:pt x="6" y="30"/>
                  </a:lnTo>
                  <a:lnTo>
                    <a:pt x="8" y="30"/>
                  </a:lnTo>
                  <a:lnTo>
                    <a:pt x="8" y="30"/>
                  </a:lnTo>
                  <a:lnTo>
                    <a:pt x="12" y="28"/>
                  </a:lnTo>
                  <a:lnTo>
                    <a:pt x="16" y="26"/>
                  </a:lnTo>
                  <a:lnTo>
                    <a:pt x="22" y="22"/>
                  </a:lnTo>
                  <a:lnTo>
                    <a:pt x="22" y="22"/>
                  </a:lnTo>
                  <a:lnTo>
                    <a:pt x="26" y="16"/>
                  </a:lnTo>
                  <a:lnTo>
                    <a:pt x="26" y="10"/>
                  </a:lnTo>
                  <a:lnTo>
                    <a:pt x="22" y="4"/>
                  </a:lnTo>
                  <a:lnTo>
                    <a:pt x="18" y="2"/>
                  </a:lnTo>
                  <a:lnTo>
                    <a:pt x="1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690" name="Freeform 194"/>
            <p:cNvSpPr>
              <a:spLocks/>
            </p:cNvSpPr>
            <p:nvPr/>
          </p:nvSpPr>
          <p:spPr bwMode="auto">
            <a:xfrm>
              <a:off x="4604" y="1344"/>
              <a:ext cx="16" cy="10"/>
            </a:xfrm>
            <a:custGeom>
              <a:avLst/>
              <a:gdLst>
                <a:gd name="T0" fmla="*/ 10 w 16"/>
                <a:gd name="T1" fmla="*/ 0 h 10"/>
                <a:gd name="T2" fmla="*/ 10 w 16"/>
                <a:gd name="T3" fmla="*/ 0 h 10"/>
                <a:gd name="T4" fmla="*/ 8 w 16"/>
                <a:gd name="T5" fmla="*/ 0 h 10"/>
                <a:gd name="T6" fmla="*/ 8 w 16"/>
                <a:gd name="T7" fmla="*/ 0 h 10"/>
                <a:gd name="T8" fmla="*/ 2 w 16"/>
                <a:gd name="T9" fmla="*/ 4 h 10"/>
                <a:gd name="T10" fmla="*/ 0 w 16"/>
                <a:gd name="T11" fmla="*/ 6 h 10"/>
                <a:gd name="T12" fmla="*/ 0 w 16"/>
                <a:gd name="T13" fmla="*/ 8 h 10"/>
                <a:gd name="T14" fmla="*/ 0 w 16"/>
                <a:gd name="T15" fmla="*/ 8 h 10"/>
                <a:gd name="T16" fmla="*/ 8 w 16"/>
                <a:gd name="T17" fmla="*/ 10 h 10"/>
                <a:gd name="T18" fmla="*/ 8 w 16"/>
                <a:gd name="T19" fmla="*/ 10 h 10"/>
                <a:gd name="T20" fmla="*/ 14 w 16"/>
                <a:gd name="T21" fmla="*/ 8 h 10"/>
                <a:gd name="T22" fmla="*/ 16 w 16"/>
                <a:gd name="T23" fmla="*/ 6 h 10"/>
                <a:gd name="T24" fmla="*/ 16 w 16"/>
                <a:gd name="T25" fmla="*/ 6 h 10"/>
                <a:gd name="T26" fmla="*/ 16 w 16"/>
                <a:gd name="T27" fmla="*/ 4 h 10"/>
                <a:gd name="T28" fmla="*/ 14 w 16"/>
                <a:gd name="T29" fmla="*/ 2 h 10"/>
                <a:gd name="T30" fmla="*/ 10 w 16"/>
                <a:gd name="T3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6" h="10">
                  <a:moveTo>
                    <a:pt x="10" y="0"/>
                  </a:moveTo>
                  <a:lnTo>
                    <a:pt x="10" y="0"/>
                  </a:lnTo>
                  <a:lnTo>
                    <a:pt x="8" y="0"/>
                  </a:lnTo>
                  <a:lnTo>
                    <a:pt x="8" y="0"/>
                  </a:lnTo>
                  <a:lnTo>
                    <a:pt x="2" y="4"/>
                  </a:lnTo>
                  <a:lnTo>
                    <a:pt x="0" y="6"/>
                  </a:lnTo>
                  <a:lnTo>
                    <a:pt x="0" y="8"/>
                  </a:lnTo>
                  <a:lnTo>
                    <a:pt x="0" y="8"/>
                  </a:lnTo>
                  <a:lnTo>
                    <a:pt x="8" y="10"/>
                  </a:lnTo>
                  <a:lnTo>
                    <a:pt x="8" y="10"/>
                  </a:lnTo>
                  <a:lnTo>
                    <a:pt x="14" y="8"/>
                  </a:lnTo>
                  <a:lnTo>
                    <a:pt x="16" y="6"/>
                  </a:lnTo>
                  <a:lnTo>
                    <a:pt x="16" y="6"/>
                  </a:lnTo>
                  <a:lnTo>
                    <a:pt x="16" y="4"/>
                  </a:lnTo>
                  <a:lnTo>
                    <a:pt x="14" y="2"/>
                  </a:lnTo>
                  <a:lnTo>
                    <a:pt x="10"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691" name="Freeform 195"/>
            <p:cNvSpPr>
              <a:spLocks/>
            </p:cNvSpPr>
            <p:nvPr/>
          </p:nvSpPr>
          <p:spPr bwMode="auto">
            <a:xfrm>
              <a:off x="4604" y="1344"/>
              <a:ext cx="16" cy="10"/>
            </a:xfrm>
            <a:custGeom>
              <a:avLst/>
              <a:gdLst>
                <a:gd name="T0" fmla="*/ 10 w 16"/>
                <a:gd name="T1" fmla="*/ 0 h 10"/>
                <a:gd name="T2" fmla="*/ 10 w 16"/>
                <a:gd name="T3" fmla="*/ 0 h 10"/>
                <a:gd name="T4" fmla="*/ 8 w 16"/>
                <a:gd name="T5" fmla="*/ 0 h 10"/>
                <a:gd name="T6" fmla="*/ 8 w 16"/>
                <a:gd name="T7" fmla="*/ 0 h 10"/>
                <a:gd name="T8" fmla="*/ 2 w 16"/>
                <a:gd name="T9" fmla="*/ 4 h 10"/>
                <a:gd name="T10" fmla="*/ 0 w 16"/>
                <a:gd name="T11" fmla="*/ 6 h 10"/>
                <a:gd name="T12" fmla="*/ 0 w 16"/>
                <a:gd name="T13" fmla="*/ 8 h 10"/>
                <a:gd name="T14" fmla="*/ 0 w 16"/>
                <a:gd name="T15" fmla="*/ 8 h 10"/>
                <a:gd name="T16" fmla="*/ 8 w 16"/>
                <a:gd name="T17" fmla="*/ 10 h 10"/>
                <a:gd name="T18" fmla="*/ 8 w 16"/>
                <a:gd name="T19" fmla="*/ 10 h 10"/>
                <a:gd name="T20" fmla="*/ 14 w 16"/>
                <a:gd name="T21" fmla="*/ 8 h 10"/>
                <a:gd name="T22" fmla="*/ 16 w 16"/>
                <a:gd name="T23" fmla="*/ 6 h 10"/>
                <a:gd name="T24" fmla="*/ 16 w 16"/>
                <a:gd name="T25" fmla="*/ 6 h 10"/>
                <a:gd name="T26" fmla="*/ 16 w 16"/>
                <a:gd name="T27" fmla="*/ 4 h 10"/>
                <a:gd name="T28" fmla="*/ 14 w 16"/>
                <a:gd name="T29" fmla="*/ 2 h 10"/>
                <a:gd name="T30" fmla="*/ 10 w 16"/>
                <a:gd name="T3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6" h="10">
                  <a:moveTo>
                    <a:pt x="10" y="0"/>
                  </a:moveTo>
                  <a:lnTo>
                    <a:pt x="10" y="0"/>
                  </a:lnTo>
                  <a:lnTo>
                    <a:pt x="8" y="0"/>
                  </a:lnTo>
                  <a:lnTo>
                    <a:pt x="8" y="0"/>
                  </a:lnTo>
                  <a:lnTo>
                    <a:pt x="2" y="4"/>
                  </a:lnTo>
                  <a:lnTo>
                    <a:pt x="0" y="6"/>
                  </a:lnTo>
                  <a:lnTo>
                    <a:pt x="0" y="8"/>
                  </a:lnTo>
                  <a:lnTo>
                    <a:pt x="0" y="8"/>
                  </a:lnTo>
                  <a:lnTo>
                    <a:pt x="8" y="10"/>
                  </a:lnTo>
                  <a:lnTo>
                    <a:pt x="8" y="10"/>
                  </a:lnTo>
                  <a:lnTo>
                    <a:pt x="14" y="8"/>
                  </a:lnTo>
                  <a:lnTo>
                    <a:pt x="16" y="6"/>
                  </a:lnTo>
                  <a:lnTo>
                    <a:pt x="16" y="6"/>
                  </a:lnTo>
                  <a:lnTo>
                    <a:pt x="16" y="4"/>
                  </a:lnTo>
                  <a:lnTo>
                    <a:pt x="14" y="2"/>
                  </a:lnTo>
                  <a:lnTo>
                    <a:pt x="1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692" name="Freeform 196"/>
            <p:cNvSpPr>
              <a:spLocks noEditPoints="1"/>
            </p:cNvSpPr>
            <p:nvPr/>
          </p:nvSpPr>
          <p:spPr bwMode="auto">
            <a:xfrm>
              <a:off x="3406" y="1248"/>
              <a:ext cx="1382" cy="1176"/>
            </a:xfrm>
            <a:custGeom>
              <a:avLst/>
              <a:gdLst>
                <a:gd name="T0" fmla="*/ 1092 w 1382"/>
                <a:gd name="T1" fmla="*/ 606 h 1176"/>
                <a:gd name="T2" fmla="*/ 1076 w 1382"/>
                <a:gd name="T3" fmla="*/ 562 h 1176"/>
                <a:gd name="T4" fmla="*/ 1004 w 1382"/>
                <a:gd name="T5" fmla="*/ 642 h 1176"/>
                <a:gd name="T6" fmla="*/ 998 w 1382"/>
                <a:gd name="T7" fmla="*/ 556 h 1176"/>
                <a:gd name="T8" fmla="*/ 876 w 1382"/>
                <a:gd name="T9" fmla="*/ 464 h 1176"/>
                <a:gd name="T10" fmla="*/ 836 w 1382"/>
                <a:gd name="T11" fmla="*/ 446 h 1176"/>
                <a:gd name="T12" fmla="*/ 758 w 1382"/>
                <a:gd name="T13" fmla="*/ 344 h 1176"/>
                <a:gd name="T14" fmla="*/ 746 w 1382"/>
                <a:gd name="T15" fmla="*/ 316 h 1176"/>
                <a:gd name="T16" fmla="*/ 648 w 1382"/>
                <a:gd name="T17" fmla="*/ 256 h 1176"/>
                <a:gd name="T18" fmla="*/ 566 w 1382"/>
                <a:gd name="T19" fmla="*/ 154 h 1176"/>
                <a:gd name="T20" fmla="*/ 1062 w 1382"/>
                <a:gd name="T21" fmla="*/ 34 h 1176"/>
                <a:gd name="T22" fmla="*/ 1058 w 1382"/>
                <a:gd name="T23" fmla="*/ 52 h 1176"/>
                <a:gd name="T24" fmla="*/ 996 w 1382"/>
                <a:gd name="T25" fmla="*/ 32 h 1176"/>
                <a:gd name="T26" fmla="*/ 1002 w 1382"/>
                <a:gd name="T27" fmla="*/ 4 h 1176"/>
                <a:gd name="T28" fmla="*/ 968 w 1382"/>
                <a:gd name="T29" fmla="*/ 80 h 1176"/>
                <a:gd name="T30" fmla="*/ 962 w 1382"/>
                <a:gd name="T31" fmla="*/ 110 h 1176"/>
                <a:gd name="T32" fmla="*/ 880 w 1382"/>
                <a:gd name="T33" fmla="*/ 52 h 1176"/>
                <a:gd name="T34" fmla="*/ 888 w 1382"/>
                <a:gd name="T35" fmla="*/ 134 h 1176"/>
                <a:gd name="T36" fmla="*/ 786 w 1382"/>
                <a:gd name="T37" fmla="*/ 130 h 1176"/>
                <a:gd name="T38" fmla="*/ 734 w 1382"/>
                <a:gd name="T39" fmla="*/ 154 h 1176"/>
                <a:gd name="T40" fmla="*/ 618 w 1382"/>
                <a:gd name="T41" fmla="*/ 102 h 1176"/>
                <a:gd name="T42" fmla="*/ 524 w 1382"/>
                <a:gd name="T43" fmla="*/ 96 h 1176"/>
                <a:gd name="T44" fmla="*/ 404 w 1382"/>
                <a:gd name="T45" fmla="*/ 94 h 1176"/>
                <a:gd name="T46" fmla="*/ 258 w 1382"/>
                <a:gd name="T47" fmla="*/ 66 h 1176"/>
                <a:gd name="T48" fmla="*/ 146 w 1382"/>
                <a:gd name="T49" fmla="*/ 34 h 1176"/>
                <a:gd name="T50" fmla="*/ 24 w 1382"/>
                <a:gd name="T51" fmla="*/ 102 h 1176"/>
                <a:gd name="T52" fmla="*/ 18 w 1382"/>
                <a:gd name="T53" fmla="*/ 144 h 1176"/>
                <a:gd name="T54" fmla="*/ 62 w 1382"/>
                <a:gd name="T55" fmla="*/ 210 h 1176"/>
                <a:gd name="T56" fmla="*/ 84 w 1382"/>
                <a:gd name="T57" fmla="*/ 294 h 1176"/>
                <a:gd name="T58" fmla="*/ 152 w 1382"/>
                <a:gd name="T59" fmla="*/ 322 h 1176"/>
                <a:gd name="T60" fmla="*/ 226 w 1382"/>
                <a:gd name="T61" fmla="*/ 282 h 1176"/>
                <a:gd name="T62" fmla="*/ 392 w 1382"/>
                <a:gd name="T63" fmla="*/ 322 h 1176"/>
                <a:gd name="T64" fmla="*/ 548 w 1382"/>
                <a:gd name="T65" fmla="*/ 500 h 1176"/>
                <a:gd name="T66" fmla="*/ 534 w 1382"/>
                <a:gd name="T67" fmla="*/ 642 h 1176"/>
                <a:gd name="T68" fmla="*/ 706 w 1382"/>
                <a:gd name="T69" fmla="*/ 910 h 1176"/>
                <a:gd name="T70" fmla="*/ 714 w 1382"/>
                <a:gd name="T71" fmla="*/ 852 h 1176"/>
                <a:gd name="T72" fmla="*/ 984 w 1382"/>
                <a:gd name="T73" fmla="*/ 1080 h 1176"/>
                <a:gd name="T74" fmla="*/ 1098 w 1382"/>
                <a:gd name="T75" fmla="*/ 1146 h 1176"/>
                <a:gd name="T76" fmla="*/ 990 w 1382"/>
                <a:gd name="T77" fmla="*/ 952 h 1176"/>
                <a:gd name="T78" fmla="*/ 880 w 1382"/>
                <a:gd name="T79" fmla="*/ 864 h 1176"/>
                <a:gd name="T80" fmla="*/ 1014 w 1382"/>
                <a:gd name="T81" fmla="*/ 818 h 1176"/>
                <a:gd name="T82" fmla="*/ 1086 w 1382"/>
                <a:gd name="T83" fmla="*/ 832 h 1176"/>
                <a:gd name="T84" fmla="*/ 1138 w 1382"/>
                <a:gd name="T85" fmla="*/ 682 h 1176"/>
                <a:gd name="T86" fmla="*/ 1250 w 1382"/>
                <a:gd name="T87" fmla="*/ 588 h 1176"/>
                <a:gd name="T88" fmla="*/ 1272 w 1382"/>
                <a:gd name="T89" fmla="*/ 530 h 1176"/>
                <a:gd name="T90" fmla="*/ 1312 w 1382"/>
                <a:gd name="T91" fmla="*/ 502 h 1176"/>
                <a:gd name="T92" fmla="*/ 1310 w 1382"/>
                <a:gd name="T93" fmla="*/ 396 h 1176"/>
                <a:gd name="T94" fmla="*/ 1238 w 1382"/>
                <a:gd name="T95" fmla="*/ 342 h 1176"/>
                <a:gd name="T96" fmla="*/ 1106 w 1382"/>
                <a:gd name="T97" fmla="*/ 248 h 1176"/>
                <a:gd name="T98" fmla="*/ 1116 w 1382"/>
                <a:gd name="T99" fmla="*/ 388 h 1176"/>
                <a:gd name="T100" fmla="*/ 1040 w 1382"/>
                <a:gd name="T101" fmla="*/ 396 h 1176"/>
                <a:gd name="T102" fmla="*/ 914 w 1382"/>
                <a:gd name="T103" fmla="*/ 324 h 1176"/>
                <a:gd name="T104" fmla="*/ 948 w 1382"/>
                <a:gd name="T105" fmla="*/ 226 h 1176"/>
                <a:gd name="T106" fmla="*/ 1002 w 1382"/>
                <a:gd name="T107" fmla="*/ 176 h 1176"/>
                <a:gd name="T108" fmla="*/ 1042 w 1382"/>
                <a:gd name="T109" fmla="*/ 114 h 1176"/>
                <a:gd name="T110" fmla="*/ 1110 w 1382"/>
                <a:gd name="T111" fmla="*/ 112 h 1176"/>
                <a:gd name="T112" fmla="*/ 1106 w 1382"/>
                <a:gd name="T113" fmla="*/ 194 h 1176"/>
                <a:gd name="T114" fmla="*/ 1228 w 1382"/>
                <a:gd name="T115" fmla="*/ 278 h 1176"/>
                <a:gd name="T116" fmla="*/ 1208 w 1382"/>
                <a:gd name="T117" fmla="*/ 192 h 1176"/>
                <a:gd name="T118" fmla="*/ 1264 w 1382"/>
                <a:gd name="T119" fmla="*/ 170 h 1176"/>
                <a:gd name="T120" fmla="*/ 1196 w 1382"/>
                <a:gd name="T121" fmla="*/ 114 h 1176"/>
                <a:gd name="T122" fmla="*/ 1154 w 1382"/>
                <a:gd name="T123" fmla="*/ 72 h 1176"/>
                <a:gd name="T124" fmla="*/ 1090 w 1382"/>
                <a:gd name="T125" fmla="*/ 32 h 1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82" h="1176">
                  <a:moveTo>
                    <a:pt x="1116" y="600"/>
                  </a:moveTo>
                  <a:lnTo>
                    <a:pt x="1116" y="600"/>
                  </a:lnTo>
                  <a:lnTo>
                    <a:pt x="1118" y="600"/>
                  </a:lnTo>
                  <a:lnTo>
                    <a:pt x="1118" y="600"/>
                  </a:lnTo>
                  <a:lnTo>
                    <a:pt x="1128" y="596"/>
                  </a:lnTo>
                  <a:lnTo>
                    <a:pt x="1134" y="594"/>
                  </a:lnTo>
                  <a:lnTo>
                    <a:pt x="1138" y="592"/>
                  </a:lnTo>
                  <a:lnTo>
                    <a:pt x="1138" y="592"/>
                  </a:lnTo>
                  <a:lnTo>
                    <a:pt x="1142" y="594"/>
                  </a:lnTo>
                  <a:lnTo>
                    <a:pt x="1142" y="594"/>
                  </a:lnTo>
                  <a:lnTo>
                    <a:pt x="1142" y="596"/>
                  </a:lnTo>
                  <a:lnTo>
                    <a:pt x="1142" y="600"/>
                  </a:lnTo>
                  <a:lnTo>
                    <a:pt x="1138" y="606"/>
                  </a:lnTo>
                  <a:lnTo>
                    <a:pt x="1130" y="610"/>
                  </a:lnTo>
                  <a:lnTo>
                    <a:pt x="1124" y="612"/>
                  </a:lnTo>
                  <a:lnTo>
                    <a:pt x="1124" y="612"/>
                  </a:lnTo>
                  <a:lnTo>
                    <a:pt x="1124" y="612"/>
                  </a:lnTo>
                  <a:lnTo>
                    <a:pt x="1124" y="612"/>
                  </a:lnTo>
                  <a:lnTo>
                    <a:pt x="1118" y="612"/>
                  </a:lnTo>
                  <a:lnTo>
                    <a:pt x="1118" y="612"/>
                  </a:lnTo>
                  <a:lnTo>
                    <a:pt x="1110" y="610"/>
                  </a:lnTo>
                  <a:lnTo>
                    <a:pt x="1110" y="610"/>
                  </a:lnTo>
                  <a:lnTo>
                    <a:pt x="1106" y="610"/>
                  </a:lnTo>
                  <a:lnTo>
                    <a:pt x="1106" y="610"/>
                  </a:lnTo>
                  <a:lnTo>
                    <a:pt x="1102" y="612"/>
                  </a:lnTo>
                  <a:lnTo>
                    <a:pt x="1102" y="614"/>
                  </a:lnTo>
                  <a:lnTo>
                    <a:pt x="1098" y="620"/>
                  </a:lnTo>
                  <a:lnTo>
                    <a:pt x="1098" y="620"/>
                  </a:lnTo>
                  <a:lnTo>
                    <a:pt x="1092" y="628"/>
                  </a:lnTo>
                  <a:lnTo>
                    <a:pt x="1082" y="632"/>
                  </a:lnTo>
                  <a:lnTo>
                    <a:pt x="1082" y="632"/>
                  </a:lnTo>
                  <a:lnTo>
                    <a:pt x="1072" y="636"/>
                  </a:lnTo>
                  <a:lnTo>
                    <a:pt x="1060" y="640"/>
                  </a:lnTo>
                  <a:lnTo>
                    <a:pt x="1060" y="640"/>
                  </a:lnTo>
                  <a:lnTo>
                    <a:pt x="1052" y="642"/>
                  </a:lnTo>
                  <a:lnTo>
                    <a:pt x="1052" y="642"/>
                  </a:lnTo>
                  <a:lnTo>
                    <a:pt x="1048" y="640"/>
                  </a:lnTo>
                  <a:lnTo>
                    <a:pt x="1048" y="638"/>
                  </a:lnTo>
                  <a:lnTo>
                    <a:pt x="1048" y="636"/>
                  </a:lnTo>
                  <a:lnTo>
                    <a:pt x="1052" y="632"/>
                  </a:lnTo>
                  <a:lnTo>
                    <a:pt x="1052" y="632"/>
                  </a:lnTo>
                  <a:lnTo>
                    <a:pt x="1062" y="628"/>
                  </a:lnTo>
                  <a:lnTo>
                    <a:pt x="1072" y="624"/>
                  </a:lnTo>
                  <a:lnTo>
                    <a:pt x="1072" y="624"/>
                  </a:lnTo>
                  <a:lnTo>
                    <a:pt x="1082" y="620"/>
                  </a:lnTo>
                  <a:lnTo>
                    <a:pt x="1088" y="618"/>
                  </a:lnTo>
                  <a:lnTo>
                    <a:pt x="1090" y="614"/>
                  </a:lnTo>
                  <a:lnTo>
                    <a:pt x="1090" y="614"/>
                  </a:lnTo>
                  <a:lnTo>
                    <a:pt x="1092" y="610"/>
                  </a:lnTo>
                  <a:lnTo>
                    <a:pt x="1092" y="606"/>
                  </a:lnTo>
                  <a:lnTo>
                    <a:pt x="1092" y="602"/>
                  </a:lnTo>
                  <a:lnTo>
                    <a:pt x="1098" y="598"/>
                  </a:lnTo>
                  <a:lnTo>
                    <a:pt x="1098" y="598"/>
                  </a:lnTo>
                  <a:lnTo>
                    <a:pt x="1102" y="598"/>
                  </a:lnTo>
                  <a:lnTo>
                    <a:pt x="1102" y="598"/>
                  </a:lnTo>
                  <a:lnTo>
                    <a:pt x="1110" y="598"/>
                  </a:lnTo>
                  <a:lnTo>
                    <a:pt x="1110" y="598"/>
                  </a:lnTo>
                  <a:lnTo>
                    <a:pt x="1116" y="600"/>
                  </a:lnTo>
                  <a:close/>
                  <a:moveTo>
                    <a:pt x="954" y="550"/>
                  </a:moveTo>
                  <a:lnTo>
                    <a:pt x="954" y="550"/>
                  </a:lnTo>
                  <a:lnTo>
                    <a:pt x="950" y="550"/>
                  </a:lnTo>
                  <a:lnTo>
                    <a:pt x="944" y="548"/>
                  </a:lnTo>
                  <a:lnTo>
                    <a:pt x="936" y="542"/>
                  </a:lnTo>
                  <a:lnTo>
                    <a:pt x="936" y="542"/>
                  </a:lnTo>
                  <a:lnTo>
                    <a:pt x="944" y="536"/>
                  </a:lnTo>
                  <a:lnTo>
                    <a:pt x="954" y="530"/>
                  </a:lnTo>
                  <a:lnTo>
                    <a:pt x="964" y="526"/>
                  </a:lnTo>
                  <a:lnTo>
                    <a:pt x="974" y="520"/>
                  </a:lnTo>
                  <a:lnTo>
                    <a:pt x="974" y="520"/>
                  </a:lnTo>
                  <a:lnTo>
                    <a:pt x="982" y="512"/>
                  </a:lnTo>
                  <a:lnTo>
                    <a:pt x="986" y="506"/>
                  </a:lnTo>
                  <a:lnTo>
                    <a:pt x="990" y="504"/>
                  </a:lnTo>
                  <a:lnTo>
                    <a:pt x="990" y="504"/>
                  </a:lnTo>
                  <a:lnTo>
                    <a:pt x="990" y="504"/>
                  </a:lnTo>
                  <a:lnTo>
                    <a:pt x="990" y="504"/>
                  </a:lnTo>
                  <a:lnTo>
                    <a:pt x="994" y="506"/>
                  </a:lnTo>
                  <a:lnTo>
                    <a:pt x="998" y="508"/>
                  </a:lnTo>
                  <a:lnTo>
                    <a:pt x="1004" y="514"/>
                  </a:lnTo>
                  <a:lnTo>
                    <a:pt x="1004" y="514"/>
                  </a:lnTo>
                  <a:lnTo>
                    <a:pt x="1010" y="522"/>
                  </a:lnTo>
                  <a:lnTo>
                    <a:pt x="1014" y="526"/>
                  </a:lnTo>
                  <a:lnTo>
                    <a:pt x="1018" y="530"/>
                  </a:lnTo>
                  <a:lnTo>
                    <a:pt x="1018" y="530"/>
                  </a:lnTo>
                  <a:lnTo>
                    <a:pt x="1028" y="534"/>
                  </a:lnTo>
                  <a:lnTo>
                    <a:pt x="1032" y="536"/>
                  </a:lnTo>
                  <a:lnTo>
                    <a:pt x="1032" y="542"/>
                  </a:lnTo>
                  <a:lnTo>
                    <a:pt x="1032" y="542"/>
                  </a:lnTo>
                  <a:lnTo>
                    <a:pt x="1034" y="548"/>
                  </a:lnTo>
                  <a:lnTo>
                    <a:pt x="1036" y="552"/>
                  </a:lnTo>
                  <a:lnTo>
                    <a:pt x="1038" y="554"/>
                  </a:lnTo>
                  <a:lnTo>
                    <a:pt x="1042" y="554"/>
                  </a:lnTo>
                  <a:lnTo>
                    <a:pt x="1042" y="554"/>
                  </a:lnTo>
                  <a:lnTo>
                    <a:pt x="1048" y="554"/>
                  </a:lnTo>
                  <a:lnTo>
                    <a:pt x="1048" y="554"/>
                  </a:lnTo>
                  <a:lnTo>
                    <a:pt x="1056" y="554"/>
                  </a:lnTo>
                  <a:lnTo>
                    <a:pt x="1056" y="554"/>
                  </a:lnTo>
                  <a:lnTo>
                    <a:pt x="1060" y="554"/>
                  </a:lnTo>
                  <a:lnTo>
                    <a:pt x="1060" y="554"/>
                  </a:lnTo>
                  <a:lnTo>
                    <a:pt x="1068" y="556"/>
                  </a:lnTo>
                  <a:lnTo>
                    <a:pt x="1076" y="562"/>
                  </a:lnTo>
                  <a:lnTo>
                    <a:pt x="1082" y="568"/>
                  </a:lnTo>
                  <a:lnTo>
                    <a:pt x="1086" y="576"/>
                  </a:lnTo>
                  <a:lnTo>
                    <a:pt x="1086" y="576"/>
                  </a:lnTo>
                  <a:lnTo>
                    <a:pt x="1088" y="584"/>
                  </a:lnTo>
                  <a:lnTo>
                    <a:pt x="1088" y="586"/>
                  </a:lnTo>
                  <a:lnTo>
                    <a:pt x="1086" y="586"/>
                  </a:lnTo>
                  <a:lnTo>
                    <a:pt x="1086" y="586"/>
                  </a:lnTo>
                  <a:lnTo>
                    <a:pt x="1078" y="582"/>
                  </a:lnTo>
                  <a:lnTo>
                    <a:pt x="1068" y="578"/>
                  </a:lnTo>
                  <a:lnTo>
                    <a:pt x="1068" y="578"/>
                  </a:lnTo>
                  <a:lnTo>
                    <a:pt x="1070" y="598"/>
                  </a:lnTo>
                  <a:lnTo>
                    <a:pt x="1068" y="610"/>
                  </a:lnTo>
                  <a:lnTo>
                    <a:pt x="1068" y="614"/>
                  </a:lnTo>
                  <a:lnTo>
                    <a:pt x="1064" y="616"/>
                  </a:lnTo>
                  <a:lnTo>
                    <a:pt x="1064" y="616"/>
                  </a:lnTo>
                  <a:lnTo>
                    <a:pt x="1064" y="616"/>
                  </a:lnTo>
                  <a:lnTo>
                    <a:pt x="1064" y="616"/>
                  </a:lnTo>
                  <a:lnTo>
                    <a:pt x="1060" y="614"/>
                  </a:lnTo>
                  <a:lnTo>
                    <a:pt x="1060" y="612"/>
                  </a:lnTo>
                  <a:lnTo>
                    <a:pt x="1060" y="606"/>
                  </a:lnTo>
                  <a:lnTo>
                    <a:pt x="1060" y="606"/>
                  </a:lnTo>
                  <a:lnTo>
                    <a:pt x="1054" y="600"/>
                  </a:lnTo>
                  <a:lnTo>
                    <a:pt x="1050" y="592"/>
                  </a:lnTo>
                  <a:lnTo>
                    <a:pt x="1050" y="592"/>
                  </a:lnTo>
                  <a:lnTo>
                    <a:pt x="1048" y="586"/>
                  </a:lnTo>
                  <a:lnTo>
                    <a:pt x="1048" y="580"/>
                  </a:lnTo>
                  <a:lnTo>
                    <a:pt x="1048" y="580"/>
                  </a:lnTo>
                  <a:lnTo>
                    <a:pt x="1042" y="572"/>
                  </a:lnTo>
                  <a:lnTo>
                    <a:pt x="1034" y="568"/>
                  </a:lnTo>
                  <a:lnTo>
                    <a:pt x="1034" y="568"/>
                  </a:lnTo>
                  <a:lnTo>
                    <a:pt x="1032" y="568"/>
                  </a:lnTo>
                  <a:lnTo>
                    <a:pt x="1032" y="568"/>
                  </a:lnTo>
                  <a:lnTo>
                    <a:pt x="1028" y="568"/>
                  </a:lnTo>
                  <a:lnTo>
                    <a:pt x="1024" y="570"/>
                  </a:lnTo>
                  <a:lnTo>
                    <a:pt x="1018" y="578"/>
                  </a:lnTo>
                  <a:lnTo>
                    <a:pt x="1018" y="578"/>
                  </a:lnTo>
                  <a:lnTo>
                    <a:pt x="1016" y="582"/>
                  </a:lnTo>
                  <a:lnTo>
                    <a:pt x="1014" y="586"/>
                  </a:lnTo>
                  <a:lnTo>
                    <a:pt x="1014" y="586"/>
                  </a:lnTo>
                  <a:lnTo>
                    <a:pt x="1012" y="588"/>
                  </a:lnTo>
                  <a:lnTo>
                    <a:pt x="1008" y="590"/>
                  </a:lnTo>
                  <a:lnTo>
                    <a:pt x="1008" y="590"/>
                  </a:lnTo>
                  <a:lnTo>
                    <a:pt x="1006" y="594"/>
                  </a:lnTo>
                  <a:lnTo>
                    <a:pt x="1006" y="598"/>
                  </a:lnTo>
                  <a:lnTo>
                    <a:pt x="1008" y="608"/>
                  </a:lnTo>
                  <a:lnTo>
                    <a:pt x="1008" y="608"/>
                  </a:lnTo>
                  <a:lnTo>
                    <a:pt x="1010" y="626"/>
                  </a:lnTo>
                  <a:lnTo>
                    <a:pt x="1008" y="636"/>
                  </a:lnTo>
                  <a:lnTo>
                    <a:pt x="1008" y="640"/>
                  </a:lnTo>
                  <a:lnTo>
                    <a:pt x="1004" y="642"/>
                  </a:lnTo>
                  <a:lnTo>
                    <a:pt x="1004" y="642"/>
                  </a:lnTo>
                  <a:lnTo>
                    <a:pt x="1004" y="642"/>
                  </a:lnTo>
                  <a:lnTo>
                    <a:pt x="1004" y="642"/>
                  </a:lnTo>
                  <a:lnTo>
                    <a:pt x="1002" y="642"/>
                  </a:lnTo>
                  <a:lnTo>
                    <a:pt x="1000" y="640"/>
                  </a:lnTo>
                  <a:lnTo>
                    <a:pt x="998" y="634"/>
                  </a:lnTo>
                  <a:lnTo>
                    <a:pt x="996" y="622"/>
                  </a:lnTo>
                  <a:lnTo>
                    <a:pt x="996" y="622"/>
                  </a:lnTo>
                  <a:lnTo>
                    <a:pt x="996" y="612"/>
                  </a:lnTo>
                  <a:lnTo>
                    <a:pt x="998" y="600"/>
                  </a:lnTo>
                  <a:lnTo>
                    <a:pt x="998" y="600"/>
                  </a:lnTo>
                  <a:lnTo>
                    <a:pt x="996" y="592"/>
                  </a:lnTo>
                  <a:lnTo>
                    <a:pt x="992" y="584"/>
                  </a:lnTo>
                  <a:lnTo>
                    <a:pt x="992" y="584"/>
                  </a:lnTo>
                  <a:lnTo>
                    <a:pt x="988" y="584"/>
                  </a:lnTo>
                  <a:lnTo>
                    <a:pt x="984" y="582"/>
                  </a:lnTo>
                  <a:lnTo>
                    <a:pt x="982" y="580"/>
                  </a:lnTo>
                  <a:lnTo>
                    <a:pt x="982" y="578"/>
                  </a:lnTo>
                  <a:lnTo>
                    <a:pt x="982" y="578"/>
                  </a:lnTo>
                  <a:lnTo>
                    <a:pt x="984" y="574"/>
                  </a:lnTo>
                  <a:lnTo>
                    <a:pt x="988" y="572"/>
                  </a:lnTo>
                  <a:lnTo>
                    <a:pt x="996" y="568"/>
                  </a:lnTo>
                  <a:lnTo>
                    <a:pt x="996" y="568"/>
                  </a:lnTo>
                  <a:lnTo>
                    <a:pt x="1000" y="562"/>
                  </a:lnTo>
                  <a:lnTo>
                    <a:pt x="1002" y="560"/>
                  </a:lnTo>
                  <a:lnTo>
                    <a:pt x="1004" y="558"/>
                  </a:lnTo>
                  <a:lnTo>
                    <a:pt x="1004" y="558"/>
                  </a:lnTo>
                  <a:lnTo>
                    <a:pt x="1004" y="558"/>
                  </a:lnTo>
                  <a:lnTo>
                    <a:pt x="1004" y="558"/>
                  </a:lnTo>
                  <a:lnTo>
                    <a:pt x="1008" y="560"/>
                  </a:lnTo>
                  <a:lnTo>
                    <a:pt x="1008" y="560"/>
                  </a:lnTo>
                  <a:lnTo>
                    <a:pt x="1012" y="560"/>
                  </a:lnTo>
                  <a:lnTo>
                    <a:pt x="1012" y="560"/>
                  </a:lnTo>
                  <a:lnTo>
                    <a:pt x="1012" y="560"/>
                  </a:lnTo>
                  <a:lnTo>
                    <a:pt x="1012" y="560"/>
                  </a:lnTo>
                  <a:lnTo>
                    <a:pt x="1016" y="558"/>
                  </a:lnTo>
                  <a:lnTo>
                    <a:pt x="1018" y="556"/>
                  </a:lnTo>
                  <a:lnTo>
                    <a:pt x="1018" y="554"/>
                  </a:lnTo>
                  <a:lnTo>
                    <a:pt x="1018" y="550"/>
                  </a:lnTo>
                  <a:lnTo>
                    <a:pt x="1020" y="554"/>
                  </a:lnTo>
                  <a:lnTo>
                    <a:pt x="1020" y="554"/>
                  </a:lnTo>
                  <a:lnTo>
                    <a:pt x="1018" y="550"/>
                  </a:lnTo>
                  <a:lnTo>
                    <a:pt x="1016" y="548"/>
                  </a:lnTo>
                  <a:lnTo>
                    <a:pt x="1016" y="548"/>
                  </a:lnTo>
                  <a:lnTo>
                    <a:pt x="1012" y="550"/>
                  </a:lnTo>
                  <a:lnTo>
                    <a:pt x="1006" y="552"/>
                  </a:lnTo>
                  <a:lnTo>
                    <a:pt x="998" y="556"/>
                  </a:lnTo>
                  <a:lnTo>
                    <a:pt x="998" y="556"/>
                  </a:lnTo>
                  <a:lnTo>
                    <a:pt x="998" y="556"/>
                  </a:lnTo>
                  <a:lnTo>
                    <a:pt x="998" y="556"/>
                  </a:lnTo>
                  <a:lnTo>
                    <a:pt x="994" y="554"/>
                  </a:lnTo>
                  <a:lnTo>
                    <a:pt x="992" y="552"/>
                  </a:lnTo>
                  <a:lnTo>
                    <a:pt x="990" y="548"/>
                  </a:lnTo>
                  <a:lnTo>
                    <a:pt x="986" y="542"/>
                  </a:lnTo>
                  <a:lnTo>
                    <a:pt x="984" y="540"/>
                  </a:lnTo>
                  <a:lnTo>
                    <a:pt x="980" y="540"/>
                  </a:lnTo>
                  <a:lnTo>
                    <a:pt x="980" y="540"/>
                  </a:lnTo>
                  <a:lnTo>
                    <a:pt x="980" y="540"/>
                  </a:lnTo>
                  <a:lnTo>
                    <a:pt x="980" y="540"/>
                  </a:lnTo>
                  <a:lnTo>
                    <a:pt x="974" y="540"/>
                  </a:lnTo>
                  <a:lnTo>
                    <a:pt x="968" y="544"/>
                  </a:lnTo>
                  <a:lnTo>
                    <a:pt x="964" y="548"/>
                  </a:lnTo>
                  <a:lnTo>
                    <a:pt x="958" y="550"/>
                  </a:lnTo>
                  <a:lnTo>
                    <a:pt x="958" y="550"/>
                  </a:lnTo>
                  <a:lnTo>
                    <a:pt x="954" y="550"/>
                  </a:lnTo>
                  <a:close/>
                  <a:moveTo>
                    <a:pt x="980" y="498"/>
                  </a:moveTo>
                  <a:lnTo>
                    <a:pt x="980" y="498"/>
                  </a:lnTo>
                  <a:lnTo>
                    <a:pt x="976" y="496"/>
                  </a:lnTo>
                  <a:lnTo>
                    <a:pt x="974" y="492"/>
                  </a:lnTo>
                  <a:lnTo>
                    <a:pt x="974" y="488"/>
                  </a:lnTo>
                  <a:lnTo>
                    <a:pt x="976" y="486"/>
                  </a:lnTo>
                  <a:lnTo>
                    <a:pt x="976" y="486"/>
                  </a:lnTo>
                  <a:lnTo>
                    <a:pt x="980" y="484"/>
                  </a:lnTo>
                  <a:lnTo>
                    <a:pt x="980" y="484"/>
                  </a:lnTo>
                  <a:lnTo>
                    <a:pt x="984" y="486"/>
                  </a:lnTo>
                  <a:lnTo>
                    <a:pt x="984" y="492"/>
                  </a:lnTo>
                  <a:lnTo>
                    <a:pt x="984" y="496"/>
                  </a:lnTo>
                  <a:lnTo>
                    <a:pt x="982" y="498"/>
                  </a:lnTo>
                  <a:lnTo>
                    <a:pt x="980" y="498"/>
                  </a:lnTo>
                  <a:lnTo>
                    <a:pt x="980" y="498"/>
                  </a:lnTo>
                  <a:lnTo>
                    <a:pt x="980" y="498"/>
                  </a:lnTo>
                  <a:close/>
                  <a:moveTo>
                    <a:pt x="838" y="426"/>
                  </a:moveTo>
                  <a:lnTo>
                    <a:pt x="838" y="426"/>
                  </a:lnTo>
                  <a:lnTo>
                    <a:pt x="844" y="426"/>
                  </a:lnTo>
                  <a:lnTo>
                    <a:pt x="848" y="426"/>
                  </a:lnTo>
                  <a:lnTo>
                    <a:pt x="848" y="426"/>
                  </a:lnTo>
                  <a:lnTo>
                    <a:pt x="852" y="420"/>
                  </a:lnTo>
                  <a:lnTo>
                    <a:pt x="852" y="418"/>
                  </a:lnTo>
                  <a:lnTo>
                    <a:pt x="854" y="418"/>
                  </a:lnTo>
                  <a:lnTo>
                    <a:pt x="854" y="418"/>
                  </a:lnTo>
                  <a:lnTo>
                    <a:pt x="860" y="420"/>
                  </a:lnTo>
                  <a:lnTo>
                    <a:pt x="860" y="420"/>
                  </a:lnTo>
                  <a:lnTo>
                    <a:pt x="864" y="424"/>
                  </a:lnTo>
                  <a:lnTo>
                    <a:pt x="866" y="430"/>
                  </a:lnTo>
                  <a:lnTo>
                    <a:pt x="868" y="442"/>
                  </a:lnTo>
                  <a:lnTo>
                    <a:pt x="868" y="442"/>
                  </a:lnTo>
                  <a:lnTo>
                    <a:pt x="870" y="450"/>
                  </a:lnTo>
                  <a:lnTo>
                    <a:pt x="872" y="458"/>
                  </a:lnTo>
                  <a:lnTo>
                    <a:pt x="872" y="458"/>
                  </a:lnTo>
                  <a:lnTo>
                    <a:pt x="876" y="464"/>
                  </a:lnTo>
                  <a:lnTo>
                    <a:pt x="880" y="470"/>
                  </a:lnTo>
                  <a:lnTo>
                    <a:pt x="880" y="470"/>
                  </a:lnTo>
                  <a:lnTo>
                    <a:pt x="882" y="476"/>
                  </a:lnTo>
                  <a:lnTo>
                    <a:pt x="884" y="480"/>
                  </a:lnTo>
                  <a:lnTo>
                    <a:pt x="884" y="480"/>
                  </a:lnTo>
                  <a:lnTo>
                    <a:pt x="890" y="486"/>
                  </a:lnTo>
                  <a:lnTo>
                    <a:pt x="896" y="488"/>
                  </a:lnTo>
                  <a:lnTo>
                    <a:pt x="896" y="488"/>
                  </a:lnTo>
                  <a:lnTo>
                    <a:pt x="900" y="488"/>
                  </a:lnTo>
                  <a:lnTo>
                    <a:pt x="900" y="488"/>
                  </a:lnTo>
                  <a:lnTo>
                    <a:pt x="904" y="488"/>
                  </a:lnTo>
                  <a:lnTo>
                    <a:pt x="904" y="488"/>
                  </a:lnTo>
                  <a:lnTo>
                    <a:pt x="908" y="488"/>
                  </a:lnTo>
                  <a:lnTo>
                    <a:pt x="908" y="488"/>
                  </a:lnTo>
                  <a:lnTo>
                    <a:pt x="910" y="496"/>
                  </a:lnTo>
                  <a:lnTo>
                    <a:pt x="910" y="504"/>
                  </a:lnTo>
                  <a:lnTo>
                    <a:pt x="908" y="510"/>
                  </a:lnTo>
                  <a:lnTo>
                    <a:pt x="906" y="512"/>
                  </a:lnTo>
                  <a:lnTo>
                    <a:pt x="902" y="512"/>
                  </a:lnTo>
                  <a:lnTo>
                    <a:pt x="902" y="512"/>
                  </a:lnTo>
                  <a:lnTo>
                    <a:pt x="900" y="512"/>
                  </a:lnTo>
                  <a:lnTo>
                    <a:pt x="900" y="512"/>
                  </a:lnTo>
                  <a:lnTo>
                    <a:pt x="900" y="504"/>
                  </a:lnTo>
                  <a:lnTo>
                    <a:pt x="900" y="500"/>
                  </a:lnTo>
                  <a:lnTo>
                    <a:pt x="898" y="496"/>
                  </a:lnTo>
                  <a:lnTo>
                    <a:pt x="898" y="496"/>
                  </a:lnTo>
                  <a:lnTo>
                    <a:pt x="890" y="492"/>
                  </a:lnTo>
                  <a:lnTo>
                    <a:pt x="884" y="488"/>
                  </a:lnTo>
                  <a:lnTo>
                    <a:pt x="884" y="488"/>
                  </a:lnTo>
                  <a:lnTo>
                    <a:pt x="876" y="476"/>
                  </a:lnTo>
                  <a:lnTo>
                    <a:pt x="868" y="460"/>
                  </a:lnTo>
                  <a:lnTo>
                    <a:pt x="868" y="460"/>
                  </a:lnTo>
                  <a:lnTo>
                    <a:pt x="860" y="446"/>
                  </a:lnTo>
                  <a:lnTo>
                    <a:pt x="852" y="438"/>
                  </a:lnTo>
                  <a:lnTo>
                    <a:pt x="850" y="436"/>
                  </a:lnTo>
                  <a:lnTo>
                    <a:pt x="846" y="436"/>
                  </a:lnTo>
                  <a:lnTo>
                    <a:pt x="846" y="436"/>
                  </a:lnTo>
                  <a:lnTo>
                    <a:pt x="842" y="436"/>
                  </a:lnTo>
                  <a:lnTo>
                    <a:pt x="842" y="436"/>
                  </a:lnTo>
                  <a:lnTo>
                    <a:pt x="842" y="440"/>
                  </a:lnTo>
                  <a:lnTo>
                    <a:pt x="842" y="444"/>
                  </a:lnTo>
                  <a:lnTo>
                    <a:pt x="848" y="454"/>
                  </a:lnTo>
                  <a:lnTo>
                    <a:pt x="852" y="462"/>
                  </a:lnTo>
                  <a:lnTo>
                    <a:pt x="852" y="466"/>
                  </a:lnTo>
                  <a:lnTo>
                    <a:pt x="850" y="470"/>
                  </a:lnTo>
                  <a:lnTo>
                    <a:pt x="850" y="470"/>
                  </a:lnTo>
                  <a:lnTo>
                    <a:pt x="846" y="464"/>
                  </a:lnTo>
                  <a:lnTo>
                    <a:pt x="842" y="458"/>
                  </a:lnTo>
                  <a:lnTo>
                    <a:pt x="836" y="446"/>
                  </a:lnTo>
                  <a:lnTo>
                    <a:pt x="836" y="446"/>
                  </a:lnTo>
                  <a:lnTo>
                    <a:pt x="832" y="442"/>
                  </a:lnTo>
                  <a:lnTo>
                    <a:pt x="826" y="438"/>
                  </a:lnTo>
                  <a:lnTo>
                    <a:pt x="822" y="434"/>
                  </a:lnTo>
                  <a:lnTo>
                    <a:pt x="820" y="430"/>
                  </a:lnTo>
                  <a:lnTo>
                    <a:pt x="820" y="430"/>
                  </a:lnTo>
                  <a:lnTo>
                    <a:pt x="820" y="428"/>
                  </a:lnTo>
                  <a:lnTo>
                    <a:pt x="824" y="428"/>
                  </a:lnTo>
                  <a:lnTo>
                    <a:pt x="834" y="426"/>
                  </a:lnTo>
                  <a:lnTo>
                    <a:pt x="834" y="426"/>
                  </a:lnTo>
                  <a:lnTo>
                    <a:pt x="836" y="426"/>
                  </a:lnTo>
                  <a:lnTo>
                    <a:pt x="836" y="426"/>
                  </a:lnTo>
                  <a:lnTo>
                    <a:pt x="838" y="426"/>
                  </a:lnTo>
                  <a:close/>
                  <a:moveTo>
                    <a:pt x="736" y="388"/>
                  </a:moveTo>
                  <a:lnTo>
                    <a:pt x="736" y="388"/>
                  </a:lnTo>
                  <a:lnTo>
                    <a:pt x="732" y="386"/>
                  </a:lnTo>
                  <a:lnTo>
                    <a:pt x="732" y="386"/>
                  </a:lnTo>
                  <a:lnTo>
                    <a:pt x="728" y="382"/>
                  </a:lnTo>
                  <a:lnTo>
                    <a:pt x="724" y="376"/>
                  </a:lnTo>
                  <a:lnTo>
                    <a:pt x="722" y="366"/>
                  </a:lnTo>
                  <a:lnTo>
                    <a:pt x="722" y="366"/>
                  </a:lnTo>
                  <a:lnTo>
                    <a:pt x="724" y="362"/>
                  </a:lnTo>
                  <a:lnTo>
                    <a:pt x="726" y="360"/>
                  </a:lnTo>
                  <a:lnTo>
                    <a:pt x="726" y="360"/>
                  </a:lnTo>
                  <a:lnTo>
                    <a:pt x="726" y="360"/>
                  </a:lnTo>
                  <a:lnTo>
                    <a:pt x="726" y="360"/>
                  </a:lnTo>
                  <a:lnTo>
                    <a:pt x="730" y="362"/>
                  </a:lnTo>
                  <a:lnTo>
                    <a:pt x="732" y="364"/>
                  </a:lnTo>
                  <a:lnTo>
                    <a:pt x="734" y="372"/>
                  </a:lnTo>
                  <a:lnTo>
                    <a:pt x="734" y="372"/>
                  </a:lnTo>
                  <a:lnTo>
                    <a:pt x="736" y="374"/>
                  </a:lnTo>
                  <a:lnTo>
                    <a:pt x="740" y="376"/>
                  </a:lnTo>
                  <a:lnTo>
                    <a:pt x="744" y="378"/>
                  </a:lnTo>
                  <a:lnTo>
                    <a:pt x="746" y="382"/>
                  </a:lnTo>
                  <a:lnTo>
                    <a:pt x="746" y="382"/>
                  </a:lnTo>
                  <a:lnTo>
                    <a:pt x="746" y="384"/>
                  </a:lnTo>
                  <a:lnTo>
                    <a:pt x="744" y="386"/>
                  </a:lnTo>
                  <a:lnTo>
                    <a:pt x="736" y="388"/>
                  </a:lnTo>
                  <a:close/>
                  <a:moveTo>
                    <a:pt x="744" y="358"/>
                  </a:moveTo>
                  <a:lnTo>
                    <a:pt x="744" y="358"/>
                  </a:lnTo>
                  <a:lnTo>
                    <a:pt x="740" y="356"/>
                  </a:lnTo>
                  <a:lnTo>
                    <a:pt x="738" y="352"/>
                  </a:lnTo>
                  <a:lnTo>
                    <a:pt x="738" y="352"/>
                  </a:lnTo>
                  <a:lnTo>
                    <a:pt x="738" y="350"/>
                  </a:lnTo>
                  <a:lnTo>
                    <a:pt x="744" y="346"/>
                  </a:lnTo>
                  <a:lnTo>
                    <a:pt x="750" y="342"/>
                  </a:lnTo>
                  <a:lnTo>
                    <a:pt x="754" y="342"/>
                  </a:lnTo>
                  <a:lnTo>
                    <a:pt x="754" y="342"/>
                  </a:lnTo>
                  <a:lnTo>
                    <a:pt x="756" y="342"/>
                  </a:lnTo>
                  <a:lnTo>
                    <a:pt x="756" y="342"/>
                  </a:lnTo>
                  <a:lnTo>
                    <a:pt x="758" y="344"/>
                  </a:lnTo>
                  <a:lnTo>
                    <a:pt x="758" y="346"/>
                  </a:lnTo>
                  <a:lnTo>
                    <a:pt x="756" y="352"/>
                  </a:lnTo>
                  <a:lnTo>
                    <a:pt x="750" y="356"/>
                  </a:lnTo>
                  <a:lnTo>
                    <a:pt x="744" y="358"/>
                  </a:lnTo>
                  <a:close/>
                  <a:moveTo>
                    <a:pt x="830" y="374"/>
                  </a:moveTo>
                  <a:lnTo>
                    <a:pt x="830" y="374"/>
                  </a:lnTo>
                  <a:lnTo>
                    <a:pt x="826" y="374"/>
                  </a:lnTo>
                  <a:lnTo>
                    <a:pt x="826" y="374"/>
                  </a:lnTo>
                  <a:lnTo>
                    <a:pt x="824" y="372"/>
                  </a:lnTo>
                  <a:lnTo>
                    <a:pt x="824" y="370"/>
                  </a:lnTo>
                  <a:lnTo>
                    <a:pt x="826" y="364"/>
                  </a:lnTo>
                  <a:lnTo>
                    <a:pt x="834" y="358"/>
                  </a:lnTo>
                  <a:lnTo>
                    <a:pt x="834" y="358"/>
                  </a:lnTo>
                  <a:lnTo>
                    <a:pt x="840" y="354"/>
                  </a:lnTo>
                  <a:lnTo>
                    <a:pt x="844" y="350"/>
                  </a:lnTo>
                  <a:lnTo>
                    <a:pt x="844" y="350"/>
                  </a:lnTo>
                  <a:lnTo>
                    <a:pt x="846" y="346"/>
                  </a:lnTo>
                  <a:lnTo>
                    <a:pt x="846" y="344"/>
                  </a:lnTo>
                  <a:lnTo>
                    <a:pt x="848" y="342"/>
                  </a:lnTo>
                  <a:lnTo>
                    <a:pt x="848" y="342"/>
                  </a:lnTo>
                  <a:lnTo>
                    <a:pt x="852" y="340"/>
                  </a:lnTo>
                  <a:lnTo>
                    <a:pt x="852" y="340"/>
                  </a:lnTo>
                  <a:lnTo>
                    <a:pt x="852" y="342"/>
                  </a:lnTo>
                  <a:lnTo>
                    <a:pt x="854" y="342"/>
                  </a:lnTo>
                  <a:lnTo>
                    <a:pt x="854" y="348"/>
                  </a:lnTo>
                  <a:lnTo>
                    <a:pt x="850" y="358"/>
                  </a:lnTo>
                  <a:lnTo>
                    <a:pt x="850" y="358"/>
                  </a:lnTo>
                  <a:lnTo>
                    <a:pt x="842" y="368"/>
                  </a:lnTo>
                  <a:lnTo>
                    <a:pt x="836" y="372"/>
                  </a:lnTo>
                  <a:lnTo>
                    <a:pt x="830" y="374"/>
                  </a:lnTo>
                  <a:close/>
                  <a:moveTo>
                    <a:pt x="694" y="324"/>
                  </a:moveTo>
                  <a:lnTo>
                    <a:pt x="694" y="324"/>
                  </a:lnTo>
                  <a:lnTo>
                    <a:pt x="690" y="322"/>
                  </a:lnTo>
                  <a:lnTo>
                    <a:pt x="688" y="320"/>
                  </a:lnTo>
                  <a:lnTo>
                    <a:pt x="688" y="320"/>
                  </a:lnTo>
                  <a:lnTo>
                    <a:pt x="692" y="318"/>
                  </a:lnTo>
                  <a:lnTo>
                    <a:pt x="696" y="314"/>
                  </a:lnTo>
                  <a:lnTo>
                    <a:pt x="704" y="308"/>
                  </a:lnTo>
                  <a:lnTo>
                    <a:pt x="704" y="308"/>
                  </a:lnTo>
                  <a:lnTo>
                    <a:pt x="710" y="306"/>
                  </a:lnTo>
                  <a:lnTo>
                    <a:pt x="716" y="304"/>
                  </a:lnTo>
                  <a:lnTo>
                    <a:pt x="716" y="304"/>
                  </a:lnTo>
                  <a:lnTo>
                    <a:pt x="728" y="308"/>
                  </a:lnTo>
                  <a:lnTo>
                    <a:pt x="728" y="308"/>
                  </a:lnTo>
                  <a:lnTo>
                    <a:pt x="742" y="308"/>
                  </a:lnTo>
                  <a:lnTo>
                    <a:pt x="750" y="310"/>
                  </a:lnTo>
                  <a:lnTo>
                    <a:pt x="756" y="314"/>
                  </a:lnTo>
                  <a:lnTo>
                    <a:pt x="756" y="314"/>
                  </a:lnTo>
                  <a:lnTo>
                    <a:pt x="750" y="316"/>
                  </a:lnTo>
                  <a:lnTo>
                    <a:pt x="746" y="316"/>
                  </a:lnTo>
                  <a:lnTo>
                    <a:pt x="746" y="316"/>
                  </a:lnTo>
                  <a:lnTo>
                    <a:pt x="736" y="316"/>
                  </a:lnTo>
                  <a:lnTo>
                    <a:pt x="736" y="316"/>
                  </a:lnTo>
                  <a:lnTo>
                    <a:pt x="728" y="314"/>
                  </a:lnTo>
                  <a:lnTo>
                    <a:pt x="728" y="314"/>
                  </a:lnTo>
                  <a:lnTo>
                    <a:pt x="718" y="316"/>
                  </a:lnTo>
                  <a:lnTo>
                    <a:pt x="718" y="316"/>
                  </a:lnTo>
                  <a:lnTo>
                    <a:pt x="708" y="320"/>
                  </a:lnTo>
                  <a:lnTo>
                    <a:pt x="700" y="324"/>
                  </a:lnTo>
                  <a:lnTo>
                    <a:pt x="694" y="324"/>
                  </a:lnTo>
                  <a:close/>
                  <a:moveTo>
                    <a:pt x="670" y="254"/>
                  </a:moveTo>
                  <a:lnTo>
                    <a:pt x="670" y="254"/>
                  </a:lnTo>
                  <a:lnTo>
                    <a:pt x="680" y="254"/>
                  </a:lnTo>
                  <a:lnTo>
                    <a:pt x="688" y="250"/>
                  </a:lnTo>
                  <a:lnTo>
                    <a:pt x="688" y="250"/>
                  </a:lnTo>
                  <a:lnTo>
                    <a:pt x="692" y="248"/>
                  </a:lnTo>
                  <a:lnTo>
                    <a:pt x="696" y="242"/>
                  </a:lnTo>
                  <a:lnTo>
                    <a:pt x="700" y="240"/>
                  </a:lnTo>
                  <a:lnTo>
                    <a:pt x="706" y="236"/>
                  </a:lnTo>
                  <a:lnTo>
                    <a:pt x="706" y="236"/>
                  </a:lnTo>
                  <a:lnTo>
                    <a:pt x="710" y="236"/>
                  </a:lnTo>
                  <a:lnTo>
                    <a:pt x="710" y="236"/>
                  </a:lnTo>
                  <a:lnTo>
                    <a:pt x="714" y="238"/>
                  </a:lnTo>
                  <a:lnTo>
                    <a:pt x="714" y="240"/>
                  </a:lnTo>
                  <a:lnTo>
                    <a:pt x="714" y="242"/>
                  </a:lnTo>
                  <a:lnTo>
                    <a:pt x="710" y="246"/>
                  </a:lnTo>
                  <a:lnTo>
                    <a:pt x="710" y="246"/>
                  </a:lnTo>
                  <a:lnTo>
                    <a:pt x="700" y="252"/>
                  </a:lnTo>
                  <a:lnTo>
                    <a:pt x="690" y="256"/>
                  </a:lnTo>
                  <a:lnTo>
                    <a:pt x="690" y="256"/>
                  </a:lnTo>
                  <a:lnTo>
                    <a:pt x="684" y="260"/>
                  </a:lnTo>
                  <a:lnTo>
                    <a:pt x="680" y="262"/>
                  </a:lnTo>
                  <a:lnTo>
                    <a:pt x="672" y="270"/>
                  </a:lnTo>
                  <a:lnTo>
                    <a:pt x="672" y="270"/>
                  </a:lnTo>
                  <a:lnTo>
                    <a:pt x="668" y="272"/>
                  </a:lnTo>
                  <a:lnTo>
                    <a:pt x="660" y="274"/>
                  </a:lnTo>
                  <a:lnTo>
                    <a:pt x="646" y="276"/>
                  </a:lnTo>
                  <a:lnTo>
                    <a:pt x="646" y="276"/>
                  </a:lnTo>
                  <a:lnTo>
                    <a:pt x="636" y="276"/>
                  </a:lnTo>
                  <a:lnTo>
                    <a:pt x="636" y="276"/>
                  </a:lnTo>
                  <a:lnTo>
                    <a:pt x="628" y="276"/>
                  </a:lnTo>
                  <a:lnTo>
                    <a:pt x="624" y="274"/>
                  </a:lnTo>
                  <a:lnTo>
                    <a:pt x="624" y="274"/>
                  </a:lnTo>
                  <a:lnTo>
                    <a:pt x="624" y="270"/>
                  </a:lnTo>
                  <a:lnTo>
                    <a:pt x="624" y="268"/>
                  </a:lnTo>
                  <a:lnTo>
                    <a:pt x="630" y="266"/>
                  </a:lnTo>
                  <a:lnTo>
                    <a:pt x="640" y="262"/>
                  </a:lnTo>
                  <a:lnTo>
                    <a:pt x="640" y="262"/>
                  </a:lnTo>
                  <a:lnTo>
                    <a:pt x="644" y="260"/>
                  </a:lnTo>
                  <a:lnTo>
                    <a:pt x="648" y="256"/>
                  </a:lnTo>
                  <a:lnTo>
                    <a:pt x="648" y="252"/>
                  </a:lnTo>
                  <a:lnTo>
                    <a:pt x="646" y="248"/>
                  </a:lnTo>
                  <a:lnTo>
                    <a:pt x="646" y="248"/>
                  </a:lnTo>
                  <a:lnTo>
                    <a:pt x="640" y="246"/>
                  </a:lnTo>
                  <a:lnTo>
                    <a:pt x="636" y="244"/>
                  </a:lnTo>
                  <a:lnTo>
                    <a:pt x="636" y="242"/>
                  </a:lnTo>
                  <a:lnTo>
                    <a:pt x="636" y="242"/>
                  </a:lnTo>
                  <a:lnTo>
                    <a:pt x="634" y="240"/>
                  </a:lnTo>
                  <a:lnTo>
                    <a:pt x="636" y="240"/>
                  </a:lnTo>
                  <a:lnTo>
                    <a:pt x="640" y="238"/>
                  </a:lnTo>
                  <a:lnTo>
                    <a:pt x="640" y="238"/>
                  </a:lnTo>
                  <a:lnTo>
                    <a:pt x="646" y="240"/>
                  </a:lnTo>
                  <a:lnTo>
                    <a:pt x="652" y="242"/>
                  </a:lnTo>
                  <a:lnTo>
                    <a:pt x="652" y="242"/>
                  </a:lnTo>
                  <a:lnTo>
                    <a:pt x="656" y="244"/>
                  </a:lnTo>
                  <a:lnTo>
                    <a:pt x="658" y="248"/>
                  </a:lnTo>
                  <a:lnTo>
                    <a:pt x="660" y="252"/>
                  </a:lnTo>
                  <a:lnTo>
                    <a:pt x="664" y="254"/>
                  </a:lnTo>
                  <a:lnTo>
                    <a:pt x="664" y="254"/>
                  </a:lnTo>
                  <a:lnTo>
                    <a:pt x="670" y="254"/>
                  </a:lnTo>
                  <a:close/>
                  <a:moveTo>
                    <a:pt x="1172" y="226"/>
                  </a:moveTo>
                  <a:lnTo>
                    <a:pt x="1172" y="226"/>
                  </a:lnTo>
                  <a:lnTo>
                    <a:pt x="1170" y="224"/>
                  </a:lnTo>
                  <a:lnTo>
                    <a:pt x="1168" y="222"/>
                  </a:lnTo>
                  <a:lnTo>
                    <a:pt x="1166" y="216"/>
                  </a:lnTo>
                  <a:lnTo>
                    <a:pt x="1166" y="216"/>
                  </a:lnTo>
                  <a:lnTo>
                    <a:pt x="1166" y="214"/>
                  </a:lnTo>
                  <a:lnTo>
                    <a:pt x="1168" y="212"/>
                  </a:lnTo>
                  <a:lnTo>
                    <a:pt x="1170" y="210"/>
                  </a:lnTo>
                  <a:lnTo>
                    <a:pt x="1174" y="208"/>
                  </a:lnTo>
                  <a:lnTo>
                    <a:pt x="1174" y="208"/>
                  </a:lnTo>
                  <a:lnTo>
                    <a:pt x="1176" y="210"/>
                  </a:lnTo>
                  <a:lnTo>
                    <a:pt x="1176" y="210"/>
                  </a:lnTo>
                  <a:lnTo>
                    <a:pt x="1182" y="212"/>
                  </a:lnTo>
                  <a:lnTo>
                    <a:pt x="1180" y="214"/>
                  </a:lnTo>
                  <a:lnTo>
                    <a:pt x="1180" y="214"/>
                  </a:lnTo>
                  <a:lnTo>
                    <a:pt x="1178" y="220"/>
                  </a:lnTo>
                  <a:lnTo>
                    <a:pt x="1174" y="226"/>
                  </a:lnTo>
                  <a:lnTo>
                    <a:pt x="1174" y="226"/>
                  </a:lnTo>
                  <a:lnTo>
                    <a:pt x="1172" y="226"/>
                  </a:lnTo>
                  <a:close/>
                  <a:moveTo>
                    <a:pt x="548" y="166"/>
                  </a:moveTo>
                  <a:lnTo>
                    <a:pt x="548" y="166"/>
                  </a:lnTo>
                  <a:lnTo>
                    <a:pt x="544" y="166"/>
                  </a:lnTo>
                  <a:lnTo>
                    <a:pt x="544" y="166"/>
                  </a:lnTo>
                  <a:lnTo>
                    <a:pt x="540" y="164"/>
                  </a:lnTo>
                  <a:lnTo>
                    <a:pt x="542" y="162"/>
                  </a:lnTo>
                  <a:lnTo>
                    <a:pt x="550" y="160"/>
                  </a:lnTo>
                  <a:lnTo>
                    <a:pt x="550" y="160"/>
                  </a:lnTo>
                  <a:lnTo>
                    <a:pt x="558" y="158"/>
                  </a:lnTo>
                  <a:lnTo>
                    <a:pt x="566" y="154"/>
                  </a:lnTo>
                  <a:lnTo>
                    <a:pt x="574" y="150"/>
                  </a:lnTo>
                  <a:lnTo>
                    <a:pt x="582" y="148"/>
                  </a:lnTo>
                  <a:lnTo>
                    <a:pt x="582" y="148"/>
                  </a:lnTo>
                  <a:lnTo>
                    <a:pt x="588" y="150"/>
                  </a:lnTo>
                  <a:lnTo>
                    <a:pt x="588" y="150"/>
                  </a:lnTo>
                  <a:lnTo>
                    <a:pt x="588" y="154"/>
                  </a:lnTo>
                  <a:lnTo>
                    <a:pt x="590" y="156"/>
                  </a:lnTo>
                  <a:lnTo>
                    <a:pt x="590" y="156"/>
                  </a:lnTo>
                  <a:lnTo>
                    <a:pt x="596" y="158"/>
                  </a:lnTo>
                  <a:lnTo>
                    <a:pt x="600" y="158"/>
                  </a:lnTo>
                  <a:lnTo>
                    <a:pt x="600" y="158"/>
                  </a:lnTo>
                  <a:lnTo>
                    <a:pt x="610" y="162"/>
                  </a:lnTo>
                  <a:lnTo>
                    <a:pt x="610" y="166"/>
                  </a:lnTo>
                  <a:lnTo>
                    <a:pt x="606" y="168"/>
                  </a:lnTo>
                  <a:lnTo>
                    <a:pt x="606" y="168"/>
                  </a:lnTo>
                  <a:lnTo>
                    <a:pt x="600" y="168"/>
                  </a:lnTo>
                  <a:lnTo>
                    <a:pt x="594" y="170"/>
                  </a:lnTo>
                  <a:lnTo>
                    <a:pt x="588" y="170"/>
                  </a:lnTo>
                  <a:lnTo>
                    <a:pt x="580" y="170"/>
                  </a:lnTo>
                  <a:lnTo>
                    <a:pt x="580" y="170"/>
                  </a:lnTo>
                  <a:lnTo>
                    <a:pt x="574" y="174"/>
                  </a:lnTo>
                  <a:lnTo>
                    <a:pt x="568" y="174"/>
                  </a:lnTo>
                  <a:lnTo>
                    <a:pt x="568" y="174"/>
                  </a:lnTo>
                  <a:lnTo>
                    <a:pt x="560" y="172"/>
                  </a:lnTo>
                  <a:lnTo>
                    <a:pt x="560" y="172"/>
                  </a:lnTo>
                  <a:lnTo>
                    <a:pt x="562" y="168"/>
                  </a:lnTo>
                  <a:lnTo>
                    <a:pt x="564" y="164"/>
                  </a:lnTo>
                  <a:lnTo>
                    <a:pt x="564" y="164"/>
                  </a:lnTo>
                  <a:lnTo>
                    <a:pt x="564" y="164"/>
                  </a:lnTo>
                  <a:lnTo>
                    <a:pt x="564" y="164"/>
                  </a:lnTo>
                  <a:lnTo>
                    <a:pt x="556" y="166"/>
                  </a:lnTo>
                  <a:lnTo>
                    <a:pt x="556" y="166"/>
                  </a:lnTo>
                  <a:lnTo>
                    <a:pt x="548" y="166"/>
                  </a:lnTo>
                  <a:close/>
                  <a:moveTo>
                    <a:pt x="1060" y="0"/>
                  </a:moveTo>
                  <a:lnTo>
                    <a:pt x="1060" y="0"/>
                  </a:lnTo>
                  <a:lnTo>
                    <a:pt x="1058" y="0"/>
                  </a:lnTo>
                  <a:lnTo>
                    <a:pt x="1056" y="2"/>
                  </a:lnTo>
                  <a:lnTo>
                    <a:pt x="1054" y="6"/>
                  </a:lnTo>
                  <a:lnTo>
                    <a:pt x="1054" y="18"/>
                  </a:lnTo>
                  <a:lnTo>
                    <a:pt x="1054" y="18"/>
                  </a:lnTo>
                  <a:lnTo>
                    <a:pt x="1052" y="22"/>
                  </a:lnTo>
                  <a:lnTo>
                    <a:pt x="1052" y="24"/>
                  </a:lnTo>
                  <a:lnTo>
                    <a:pt x="1054" y="26"/>
                  </a:lnTo>
                  <a:lnTo>
                    <a:pt x="1054" y="26"/>
                  </a:lnTo>
                  <a:lnTo>
                    <a:pt x="1058" y="28"/>
                  </a:lnTo>
                  <a:lnTo>
                    <a:pt x="1060" y="28"/>
                  </a:lnTo>
                  <a:lnTo>
                    <a:pt x="1060" y="28"/>
                  </a:lnTo>
                  <a:lnTo>
                    <a:pt x="1062" y="32"/>
                  </a:lnTo>
                  <a:lnTo>
                    <a:pt x="1062" y="34"/>
                  </a:lnTo>
                  <a:lnTo>
                    <a:pt x="1062" y="34"/>
                  </a:lnTo>
                  <a:lnTo>
                    <a:pt x="1066" y="36"/>
                  </a:lnTo>
                  <a:lnTo>
                    <a:pt x="1066" y="36"/>
                  </a:lnTo>
                  <a:lnTo>
                    <a:pt x="1068" y="36"/>
                  </a:lnTo>
                  <a:lnTo>
                    <a:pt x="1068" y="36"/>
                  </a:lnTo>
                  <a:lnTo>
                    <a:pt x="1072" y="34"/>
                  </a:lnTo>
                  <a:lnTo>
                    <a:pt x="1072" y="34"/>
                  </a:lnTo>
                  <a:lnTo>
                    <a:pt x="1072" y="34"/>
                  </a:lnTo>
                  <a:lnTo>
                    <a:pt x="1078" y="32"/>
                  </a:lnTo>
                  <a:lnTo>
                    <a:pt x="1084" y="32"/>
                  </a:lnTo>
                  <a:lnTo>
                    <a:pt x="1084" y="32"/>
                  </a:lnTo>
                  <a:lnTo>
                    <a:pt x="1084" y="32"/>
                  </a:lnTo>
                  <a:lnTo>
                    <a:pt x="1084" y="32"/>
                  </a:lnTo>
                  <a:lnTo>
                    <a:pt x="1084" y="38"/>
                  </a:lnTo>
                  <a:lnTo>
                    <a:pt x="1088" y="44"/>
                  </a:lnTo>
                  <a:lnTo>
                    <a:pt x="1088" y="44"/>
                  </a:lnTo>
                  <a:lnTo>
                    <a:pt x="1094" y="46"/>
                  </a:lnTo>
                  <a:lnTo>
                    <a:pt x="1096" y="46"/>
                  </a:lnTo>
                  <a:lnTo>
                    <a:pt x="1096" y="48"/>
                  </a:lnTo>
                  <a:lnTo>
                    <a:pt x="1096" y="48"/>
                  </a:lnTo>
                  <a:lnTo>
                    <a:pt x="1096" y="50"/>
                  </a:lnTo>
                  <a:lnTo>
                    <a:pt x="1094" y="50"/>
                  </a:lnTo>
                  <a:lnTo>
                    <a:pt x="1094" y="50"/>
                  </a:lnTo>
                  <a:lnTo>
                    <a:pt x="1092" y="50"/>
                  </a:lnTo>
                  <a:lnTo>
                    <a:pt x="1092" y="50"/>
                  </a:lnTo>
                  <a:lnTo>
                    <a:pt x="1092" y="50"/>
                  </a:lnTo>
                  <a:lnTo>
                    <a:pt x="1092" y="50"/>
                  </a:lnTo>
                  <a:lnTo>
                    <a:pt x="1090" y="50"/>
                  </a:lnTo>
                  <a:lnTo>
                    <a:pt x="1090" y="50"/>
                  </a:lnTo>
                  <a:lnTo>
                    <a:pt x="1088" y="50"/>
                  </a:lnTo>
                  <a:lnTo>
                    <a:pt x="1086" y="52"/>
                  </a:lnTo>
                  <a:lnTo>
                    <a:pt x="1086" y="52"/>
                  </a:lnTo>
                  <a:lnTo>
                    <a:pt x="1084" y="54"/>
                  </a:lnTo>
                  <a:lnTo>
                    <a:pt x="1080" y="56"/>
                  </a:lnTo>
                  <a:lnTo>
                    <a:pt x="1080" y="56"/>
                  </a:lnTo>
                  <a:lnTo>
                    <a:pt x="1078" y="56"/>
                  </a:lnTo>
                  <a:lnTo>
                    <a:pt x="1078" y="56"/>
                  </a:lnTo>
                  <a:lnTo>
                    <a:pt x="1074" y="56"/>
                  </a:lnTo>
                  <a:lnTo>
                    <a:pt x="1072" y="54"/>
                  </a:lnTo>
                  <a:lnTo>
                    <a:pt x="1072" y="48"/>
                  </a:lnTo>
                  <a:lnTo>
                    <a:pt x="1072" y="48"/>
                  </a:lnTo>
                  <a:lnTo>
                    <a:pt x="1070" y="44"/>
                  </a:lnTo>
                  <a:lnTo>
                    <a:pt x="1066" y="42"/>
                  </a:lnTo>
                  <a:lnTo>
                    <a:pt x="1066" y="42"/>
                  </a:lnTo>
                  <a:lnTo>
                    <a:pt x="1062" y="42"/>
                  </a:lnTo>
                  <a:lnTo>
                    <a:pt x="1062" y="42"/>
                  </a:lnTo>
                  <a:lnTo>
                    <a:pt x="1060" y="44"/>
                  </a:lnTo>
                  <a:lnTo>
                    <a:pt x="1060" y="46"/>
                  </a:lnTo>
                  <a:lnTo>
                    <a:pt x="1060" y="50"/>
                  </a:lnTo>
                  <a:lnTo>
                    <a:pt x="1058" y="52"/>
                  </a:lnTo>
                  <a:lnTo>
                    <a:pt x="1058" y="52"/>
                  </a:lnTo>
                  <a:lnTo>
                    <a:pt x="1056" y="54"/>
                  </a:lnTo>
                  <a:lnTo>
                    <a:pt x="1054" y="54"/>
                  </a:lnTo>
                  <a:lnTo>
                    <a:pt x="1054" y="54"/>
                  </a:lnTo>
                  <a:lnTo>
                    <a:pt x="1050" y="54"/>
                  </a:lnTo>
                  <a:lnTo>
                    <a:pt x="1048" y="52"/>
                  </a:lnTo>
                  <a:lnTo>
                    <a:pt x="1048" y="52"/>
                  </a:lnTo>
                  <a:lnTo>
                    <a:pt x="1046" y="48"/>
                  </a:lnTo>
                  <a:lnTo>
                    <a:pt x="1046" y="46"/>
                  </a:lnTo>
                  <a:lnTo>
                    <a:pt x="1048" y="42"/>
                  </a:lnTo>
                  <a:lnTo>
                    <a:pt x="1048" y="42"/>
                  </a:lnTo>
                  <a:lnTo>
                    <a:pt x="1052" y="36"/>
                  </a:lnTo>
                  <a:lnTo>
                    <a:pt x="1054" y="34"/>
                  </a:lnTo>
                  <a:lnTo>
                    <a:pt x="1052" y="32"/>
                  </a:lnTo>
                  <a:lnTo>
                    <a:pt x="1052" y="32"/>
                  </a:lnTo>
                  <a:lnTo>
                    <a:pt x="1050" y="30"/>
                  </a:lnTo>
                  <a:lnTo>
                    <a:pt x="1048" y="28"/>
                  </a:lnTo>
                  <a:lnTo>
                    <a:pt x="1044" y="28"/>
                  </a:lnTo>
                  <a:lnTo>
                    <a:pt x="1042" y="24"/>
                  </a:lnTo>
                  <a:lnTo>
                    <a:pt x="1042" y="24"/>
                  </a:lnTo>
                  <a:lnTo>
                    <a:pt x="1042" y="22"/>
                  </a:lnTo>
                  <a:lnTo>
                    <a:pt x="1044" y="20"/>
                  </a:lnTo>
                  <a:lnTo>
                    <a:pt x="1048" y="14"/>
                  </a:lnTo>
                  <a:lnTo>
                    <a:pt x="1050" y="10"/>
                  </a:lnTo>
                  <a:lnTo>
                    <a:pt x="1050" y="8"/>
                  </a:lnTo>
                  <a:lnTo>
                    <a:pt x="1048" y="4"/>
                  </a:lnTo>
                  <a:lnTo>
                    <a:pt x="1048" y="4"/>
                  </a:lnTo>
                  <a:lnTo>
                    <a:pt x="1046" y="4"/>
                  </a:lnTo>
                  <a:lnTo>
                    <a:pt x="1046" y="4"/>
                  </a:lnTo>
                  <a:lnTo>
                    <a:pt x="1038" y="6"/>
                  </a:lnTo>
                  <a:lnTo>
                    <a:pt x="1030" y="8"/>
                  </a:lnTo>
                  <a:lnTo>
                    <a:pt x="1030" y="8"/>
                  </a:lnTo>
                  <a:lnTo>
                    <a:pt x="1028" y="10"/>
                  </a:lnTo>
                  <a:lnTo>
                    <a:pt x="1026" y="12"/>
                  </a:lnTo>
                  <a:lnTo>
                    <a:pt x="1026" y="12"/>
                  </a:lnTo>
                  <a:lnTo>
                    <a:pt x="1022" y="14"/>
                  </a:lnTo>
                  <a:lnTo>
                    <a:pt x="1018" y="16"/>
                  </a:lnTo>
                  <a:lnTo>
                    <a:pt x="1018" y="16"/>
                  </a:lnTo>
                  <a:lnTo>
                    <a:pt x="1014" y="16"/>
                  </a:lnTo>
                  <a:lnTo>
                    <a:pt x="1012" y="18"/>
                  </a:lnTo>
                  <a:lnTo>
                    <a:pt x="1010" y="20"/>
                  </a:lnTo>
                  <a:lnTo>
                    <a:pt x="1010" y="20"/>
                  </a:lnTo>
                  <a:lnTo>
                    <a:pt x="1012" y="22"/>
                  </a:lnTo>
                  <a:lnTo>
                    <a:pt x="1012" y="24"/>
                  </a:lnTo>
                  <a:lnTo>
                    <a:pt x="1012" y="26"/>
                  </a:lnTo>
                  <a:lnTo>
                    <a:pt x="1012" y="26"/>
                  </a:lnTo>
                  <a:lnTo>
                    <a:pt x="1004" y="26"/>
                  </a:lnTo>
                  <a:lnTo>
                    <a:pt x="1004" y="26"/>
                  </a:lnTo>
                  <a:lnTo>
                    <a:pt x="996" y="28"/>
                  </a:lnTo>
                  <a:lnTo>
                    <a:pt x="996" y="28"/>
                  </a:lnTo>
                  <a:lnTo>
                    <a:pt x="996" y="32"/>
                  </a:lnTo>
                  <a:lnTo>
                    <a:pt x="1000" y="36"/>
                  </a:lnTo>
                  <a:lnTo>
                    <a:pt x="1000" y="36"/>
                  </a:lnTo>
                  <a:lnTo>
                    <a:pt x="1006" y="38"/>
                  </a:lnTo>
                  <a:lnTo>
                    <a:pt x="1006" y="38"/>
                  </a:lnTo>
                  <a:lnTo>
                    <a:pt x="1006" y="38"/>
                  </a:lnTo>
                  <a:lnTo>
                    <a:pt x="1006" y="38"/>
                  </a:lnTo>
                  <a:lnTo>
                    <a:pt x="1008" y="38"/>
                  </a:lnTo>
                  <a:lnTo>
                    <a:pt x="1008" y="38"/>
                  </a:lnTo>
                  <a:lnTo>
                    <a:pt x="1012" y="40"/>
                  </a:lnTo>
                  <a:lnTo>
                    <a:pt x="1012" y="40"/>
                  </a:lnTo>
                  <a:lnTo>
                    <a:pt x="1016" y="42"/>
                  </a:lnTo>
                  <a:lnTo>
                    <a:pt x="1016" y="46"/>
                  </a:lnTo>
                  <a:lnTo>
                    <a:pt x="1014" y="48"/>
                  </a:lnTo>
                  <a:lnTo>
                    <a:pt x="1014" y="48"/>
                  </a:lnTo>
                  <a:lnTo>
                    <a:pt x="1010" y="48"/>
                  </a:lnTo>
                  <a:lnTo>
                    <a:pt x="1004" y="50"/>
                  </a:lnTo>
                  <a:lnTo>
                    <a:pt x="1004" y="50"/>
                  </a:lnTo>
                  <a:lnTo>
                    <a:pt x="1008" y="58"/>
                  </a:lnTo>
                  <a:lnTo>
                    <a:pt x="1012" y="62"/>
                  </a:lnTo>
                  <a:lnTo>
                    <a:pt x="1012" y="66"/>
                  </a:lnTo>
                  <a:lnTo>
                    <a:pt x="1012" y="66"/>
                  </a:lnTo>
                  <a:lnTo>
                    <a:pt x="1008" y="68"/>
                  </a:lnTo>
                  <a:lnTo>
                    <a:pt x="1004" y="68"/>
                  </a:lnTo>
                  <a:lnTo>
                    <a:pt x="1004" y="68"/>
                  </a:lnTo>
                  <a:lnTo>
                    <a:pt x="1000" y="68"/>
                  </a:lnTo>
                  <a:lnTo>
                    <a:pt x="1000" y="68"/>
                  </a:lnTo>
                  <a:lnTo>
                    <a:pt x="998" y="62"/>
                  </a:lnTo>
                  <a:lnTo>
                    <a:pt x="996" y="58"/>
                  </a:lnTo>
                  <a:lnTo>
                    <a:pt x="996" y="58"/>
                  </a:lnTo>
                  <a:lnTo>
                    <a:pt x="992" y="56"/>
                  </a:lnTo>
                  <a:lnTo>
                    <a:pt x="988" y="54"/>
                  </a:lnTo>
                  <a:lnTo>
                    <a:pt x="988" y="54"/>
                  </a:lnTo>
                  <a:lnTo>
                    <a:pt x="986" y="50"/>
                  </a:lnTo>
                  <a:lnTo>
                    <a:pt x="986" y="44"/>
                  </a:lnTo>
                  <a:lnTo>
                    <a:pt x="986" y="44"/>
                  </a:lnTo>
                  <a:lnTo>
                    <a:pt x="986" y="32"/>
                  </a:lnTo>
                  <a:lnTo>
                    <a:pt x="986" y="32"/>
                  </a:lnTo>
                  <a:lnTo>
                    <a:pt x="988" y="28"/>
                  </a:lnTo>
                  <a:lnTo>
                    <a:pt x="990" y="24"/>
                  </a:lnTo>
                  <a:lnTo>
                    <a:pt x="990" y="24"/>
                  </a:lnTo>
                  <a:lnTo>
                    <a:pt x="990" y="20"/>
                  </a:lnTo>
                  <a:lnTo>
                    <a:pt x="990" y="18"/>
                  </a:lnTo>
                  <a:lnTo>
                    <a:pt x="992" y="16"/>
                  </a:lnTo>
                  <a:lnTo>
                    <a:pt x="992" y="16"/>
                  </a:lnTo>
                  <a:lnTo>
                    <a:pt x="1000" y="14"/>
                  </a:lnTo>
                  <a:lnTo>
                    <a:pt x="1002" y="12"/>
                  </a:lnTo>
                  <a:lnTo>
                    <a:pt x="1004" y="10"/>
                  </a:lnTo>
                  <a:lnTo>
                    <a:pt x="1004" y="10"/>
                  </a:lnTo>
                  <a:lnTo>
                    <a:pt x="1004" y="6"/>
                  </a:lnTo>
                  <a:lnTo>
                    <a:pt x="1002" y="4"/>
                  </a:lnTo>
                  <a:lnTo>
                    <a:pt x="1002" y="4"/>
                  </a:lnTo>
                  <a:lnTo>
                    <a:pt x="996" y="4"/>
                  </a:lnTo>
                  <a:lnTo>
                    <a:pt x="996" y="4"/>
                  </a:lnTo>
                  <a:lnTo>
                    <a:pt x="996" y="4"/>
                  </a:lnTo>
                  <a:lnTo>
                    <a:pt x="996" y="4"/>
                  </a:lnTo>
                  <a:lnTo>
                    <a:pt x="982" y="2"/>
                  </a:lnTo>
                  <a:lnTo>
                    <a:pt x="982" y="2"/>
                  </a:lnTo>
                  <a:lnTo>
                    <a:pt x="980" y="2"/>
                  </a:lnTo>
                  <a:lnTo>
                    <a:pt x="980" y="2"/>
                  </a:lnTo>
                  <a:lnTo>
                    <a:pt x="978" y="2"/>
                  </a:lnTo>
                  <a:lnTo>
                    <a:pt x="976" y="4"/>
                  </a:lnTo>
                  <a:lnTo>
                    <a:pt x="972" y="8"/>
                  </a:lnTo>
                  <a:lnTo>
                    <a:pt x="972" y="8"/>
                  </a:lnTo>
                  <a:lnTo>
                    <a:pt x="966" y="10"/>
                  </a:lnTo>
                  <a:lnTo>
                    <a:pt x="964" y="12"/>
                  </a:lnTo>
                  <a:lnTo>
                    <a:pt x="962" y="14"/>
                  </a:lnTo>
                  <a:lnTo>
                    <a:pt x="962" y="14"/>
                  </a:lnTo>
                  <a:lnTo>
                    <a:pt x="964" y="16"/>
                  </a:lnTo>
                  <a:lnTo>
                    <a:pt x="966" y="18"/>
                  </a:lnTo>
                  <a:lnTo>
                    <a:pt x="968" y="20"/>
                  </a:lnTo>
                  <a:lnTo>
                    <a:pt x="968" y="22"/>
                  </a:lnTo>
                  <a:lnTo>
                    <a:pt x="968" y="22"/>
                  </a:lnTo>
                  <a:lnTo>
                    <a:pt x="966" y="24"/>
                  </a:lnTo>
                  <a:lnTo>
                    <a:pt x="964" y="26"/>
                  </a:lnTo>
                  <a:lnTo>
                    <a:pt x="964" y="26"/>
                  </a:lnTo>
                  <a:lnTo>
                    <a:pt x="958" y="24"/>
                  </a:lnTo>
                  <a:lnTo>
                    <a:pt x="958" y="24"/>
                  </a:lnTo>
                  <a:lnTo>
                    <a:pt x="956" y="24"/>
                  </a:lnTo>
                  <a:lnTo>
                    <a:pt x="956" y="24"/>
                  </a:lnTo>
                  <a:lnTo>
                    <a:pt x="952" y="24"/>
                  </a:lnTo>
                  <a:lnTo>
                    <a:pt x="952" y="26"/>
                  </a:lnTo>
                  <a:lnTo>
                    <a:pt x="950" y="30"/>
                  </a:lnTo>
                  <a:lnTo>
                    <a:pt x="950" y="30"/>
                  </a:lnTo>
                  <a:lnTo>
                    <a:pt x="946" y="36"/>
                  </a:lnTo>
                  <a:lnTo>
                    <a:pt x="942" y="40"/>
                  </a:lnTo>
                  <a:lnTo>
                    <a:pt x="942" y="40"/>
                  </a:lnTo>
                  <a:lnTo>
                    <a:pt x="940" y="46"/>
                  </a:lnTo>
                  <a:lnTo>
                    <a:pt x="942" y="50"/>
                  </a:lnTo>
                  <a:lnTo>
                    <a:pt x="946" y="56"/>
                  </a:lnTo>
                  <a:lnTo>
                    <a:pt x="950" y="60"/>
                  </a:lnTo>
                  <a:lnTo>
                    <a:pt x="950" y="60"/>
                  </a:lnTo>
                  <a:lnTo>
                    <a:pt x="958" y="62"/>
                  </a:lnTo>
                  <a:lnTo>
                    <a:pt x="962" y="66"/>
                  </a:lnTo>
                  <a:lnTo>
                    <a:pt x="962" y="66"/>
                  </a:lnTo>
                  <a:lnTo>
                    <a:pt x="964" y="70"/>
                  </a:lnTo>
                  <a:lnTo>
                    <a:pt x="968" y="74"/>
                  </a:lnTo>
                  <a:lnTo>
                    <a:pt x="968" y="74"/>
                  </a:lnTo>
                  <a:lnTo>
                    <a:pt x="966" y="76"/>
                  </a:lnTo>
                  <a:lnTo>
                    <a:pt x="968" y="80"/>
                  </a:lnTo>
                  <a:lnTo>
                    <a:pt x="968" y="80"/>
                  </a:lnTo>
                  <a:lnTo>
                    <a:pt x="970" y="84"/>
                  </a:lnTo>
                  <a:lnTo>
                    <a:pt x="976" y="86"/>
                  </a:lnTo>
                  <a:lnTo>
                    <a:pt x="986" y="92"/>
                  </a:lnTo>
                  <a:lnTo>
                    <a:pt x="986" y="92"/>
                  </a:lnTo>
                  <a:lnTo>
                    <a:pt x="996" y="100"/>
                  </a:lnTo>
                  <a:lnTo>
                    <a:pt x="1000" y="104"/>
                  </a:lnTo>
                  <a:lnTo>
                    <a:pt x="1000" y="106"/>
                  </a:lnTo>
                  <a:lnTo>
                    <a:pt x="998" y="108"/>
                  </a:lnTo>
                  <a:lnTo>
                    <a:pt x="998" y="108"/>
                  </a:lnTo>
                  <a:lnTo>
                    <a:pt x="1002" y="112"/>
                  </a:lnTo>
                  <a:lnTo>
                    <a:pt x="1008" y="116"/>
                  </a:lnTo>
                  <a:lnTo>
                    <a:pt x="1010" y="120"/>
                  </a:lnTo>
                  <a:lnTo>
                    <a:pt x="1010" y="122"/>
                  </a:lnTo>
                  <a:lnTo>
                    <a:pt x="1006" y="124"/>
                  </a:lnTo>
                  <a:lnTo>
                    <a:pt x="1006" y="124"/>
                  </a:lnTo>
                  <a:lnTo>
                    <a:pt x="1004" y="124"/>
                  </a:lnTo>
                  <a:lnTo>
                    <a:pt x="1000" y="126"/>
                  </a:lnTo>
                  <a:lnTo>
                    <a:pt x="1000" y="126"/>
                  </a:lnTo>
                  <a:lnTo>
                    <a:pt x="1000" y="128"/>
                  </a:lnTo>
                  <a:lnTo>
                    <a:pt x="1000" y="132"/>
                  </a:lnTo>
                  <a:lnTo>
                    <a:pt x="1000" y="132"/>
                  </a:lnTo>
                  <a:lnTo>
                    <a:pt x="998" y="136"/>
                  </a:lnTo>
                  <a:lnTo>
                    <a:pt x="996" y="138"/>
                  </a:lnTo>
                  <a:lnTo>
                    <a:pt x="992" y="138"/>
                  </a:lnTo>
                  <a:lnTo>
                    <a:pt x="992" y="138"/>
                  </a:lnTo>
                  <a:lnTo>
                    <a:pt x="992" y="142"/>
                  </a:lnTo>
                  <a:lnTo>
                    <a:pt x="992" y="142"/>
                  </a:lnTo>
                  <a:lnTo>
                    <a:pt x="990" y="150"/>
                  </a:lnTo>
                  <a:lnTo>
                    <a:pt x="990" y="154"/>
                  </a:lnTo>
                  <a:lnTo>
                    <a:pt x="990" y="156"/>
                  </a:lnTo>
                  <a:lnTo>
                    <a:pt x="990" y="156"/>
                  </a:lnTo>
                  <a:lnTo>
                    <a:pt x="986" y="158"/>
                  </a:lnTo>
                  <a:lnTo>
                    <a:pt x="986" y="158"/>
                  </a:lnTo>
                  <a:lnTo>
                    <a:pt x="986" y="156"/>
                  </a:lnTo>
                  <a:lnTo>
                    <a:pt x="984" y="154"/>
                  </a:lnTo>
                  <a:lnTo>
                    <a:pt x="982" y="150"/>
                  </a:lnTo>
                  <a:lnTo>
                    <a:pt x="982" y="150"/>
                  </a:lnTo>
                  <a:lnTo>
                    <a:pt x="978" y="146"/>
                  </a:lnTo>
                  <a:lnTo>
                    <a:pt x="972" y="142"/>
                  </a:lnTo>
                  <a:lnTo>
                    <a:pt x="972" y="142"/>
                  </a:lnTo>
                  <a:lnTo>
                    <a:pt x="968" y="138"/>
                  </a:lnTo>
                  <a:lnTo>
                    <a:pt x="968" y="136"/>
                  </a:lnTo>
                  <a:lnTo>
                    <a:pt x="968" y="130"/>
                  </a:lnTo>
                  <a:lnTo>
                    <a:pt x="970" y="124"/>
                  </a:lnTo>
                  <a:lnTo>
                    <a:pt x="972" y="118"/>
                  </a:lnTo>
                  <a:lnTo>
                    <a:pt x="972" y="118"/>
                  </a:lnTo>
                  <a:lnTo>
                    <a:pt x="970" y="114"/>
                  </a:lnTo>
                  <a:lnTo>
                    <a:pt x="968" y="112"/>
                  </a:lnTo>
                  <a:lnTo>
                    <a:pt x="966" y="110"/>
                  </a:lnTo>
                  <a:lnTo>
                    <a:pt x="962" y="110"/>
                  </a:lnTo>
                  <a:lnTo>
                    <a:pt x="962" y="110"/>
                  </a:lnTo>
                  <a:lnTo>
                    <a:pt x="960" y="110"/>
                  </a:lnTo>
                  <a:lnTo>
                    <a:pt x="960" y="110"/>
                  </a:lnTo>
                  <a:lnTo>
                    <a:pt x="956" y="110"/>
                  </a:lnTo>
                  <a:lnTo>
                    <a:pt x="954" y="112"/>
                  </a:lnTo>
                  <a:lnTo>
                    <a:pt x="952" y="118"/>
                  </a:lnTo>
                  <a:lnTo>
                    <a:pt x="954" y="126"/>
                  </a:lnTo>
                  <a:lnTo>
                    <a:pt x="952" y="130"/>
                  </a:lnTo>
                  <a:lnTo>
                    <a:pt x="950" y="134"/>
                  </a:lnTo>
                  <a:lnTo>
                    <a:pt x="950" y="134"/>
                  </a:lnTo>
                  <a:lnTo>
                    <a:pt x="946" y="128"/>
                  </a:lnTo>
                  <a:lnTo>
                    <a:pt x="942" y="122"/>
                  </a:lnTo>
                  <a:lnTo>
                    <a:pt x="940" y="118"/>
                  </a:lnTo>
                  <a:lnTo>
                    <a:pt x="934" y="114"/>
                  </a:lnTo>
                  <a:lnTo>
                    <a:pt x="934" y="114"/>
                  </a:lnTo>
                  <a:lnTo>
                    <a:pt x="930" y="112"/>
                  </a:lnTo>
                  <a:lnTo>
                    <a:pt x="926" y="110"/>
                  </a:lnTo>
                  <a:lnTo>
                    <a:pt x="926" y="110"/>
                  </a:lnTo>
                  <a:lnTo>
                    <a:pt x="924" y="108"/>
                  </a:lnTo>
                  <a:lnTo>
                    <a:pt x="924" y="104"/>
                  </a:lnTo>
                  <a:lnTo>
                    <a:pt x="924" y="104"/>
                  </a:lnTo>
                  <a:lnTo>
                    <a:pt x="918" y="98"/>
                  </a:lnTo>
                  <a:lnTo>
                    <a:pt x="918" y="96"/>
                  </a:lnTo>
                  <a:lnTo>
                    <a:pt x="922" y="94"/>
                  </a:lnTo>
                  <a:lnTo>
                    <a:pt x="922" y="94"/>
                  </a:lnTo>
                  <a:lnTo>
                    <a:pt x="928" y="92"/>
                  </a:lnTo>
                  <a:lnTo>
                    <a:pt x="932" y="92"/>
                  </a:lnTo>
                  <a:lnTo>
                    <a:pt x="934" y="88"/>
                  </a:lnTo>
                  <a:lnTo>
                    <a:pt x="934" y="88"/>
                  </a:lnTo>
                  <a:lnTo>
                    <a:pt x="934" y="82"/>
                  </a:lnTo>
                  <a:lnTo>
                    <a:pt x="930" y="78"/>
                  </a:lnTo>
                  <a:lnTo>
                    <a:pt x="930" y="78"/>
                  </a:lnTo>
                  <a:lnTo>
                    <a:pt x="922" y="72"/>
                  </a:lnTo>
                  <a:lnTo>
                    <a:pt x="916" y="68"/>
                  </a:lnTo>
                  <a:lnTo>
                    <a:pt x="916" y="68"/>
                  </a:lnTo>
                  <a:lnTo>
                    <a:pt x="912" y="62"/>
                  </a:lnTo>
                  <a:lnTo>
                    <a:pt x="908" y="56"/>
                  </a:lnTo>
                  <a:lnTo>
                    <a:pt x="908" y="56"/>
                  </a:lnTo>
                  <a:lnTo>
                    <a:pt x="902" y="54"/>
                  </a:lnTo>
                  <a:lnTo>
                    <a:pt x="898" y="52"/>
                  </a:lnTo>
                  <a:lnTo>
                    <a:pt x="896" y="50"/>
                  </a:lnTo>
                  <a:lnTo>
                    <a:pt x="896" y="50"/>
                  </a:lnTo>
                  <a:lnTo>
                    <a:pt x="890" y="46"/>
                  </a:lnTo>
                  <a:lnTo>
                    <a:pt x="882" y="42"/>
                  </a:lnTo>
                  <a:lnTo>
                    <a:pt x="882" y="42"/>
                  </a:lnTo>
                  <a:lnTo>
                    <a:pt x="882" y="44"/>
                  </a:lnTo>
                  <a:lnTo>
                    <a:pt x="882" y="44"/>
                  </a:lnTo>
                  <a:lnTo>
                    <a:pt x="880" y="48"/>
                  </a:lnTo>
                  <a:lnTo>
                    <a:pt x="880" y="52"/>
                  </a:lnTo>
                  <a:lnTo>
                    <a:pt x="880" y="52"/>
                  </a:lnTo>
                  <a:lnTo>
                    <a:pt x="882" y="58"/>
                  </a:lnTo>
                  <a:lnTo>
                    <a:pt x="882" y="58"/>
                  </a:lnTo>
                  <a:lnTo>
                    <a:pt x="880" y="60"/>
                  </a:lnTo>
                  <a:lnTo>
                    <a:pt x="876" y="60"/>
                  </a:lnTo>
                  <a:lnTo>
                    <a:pt x="876" y="60"/>
                  </a:lnTo>
                  <a:lnTo>
                    <a:pt x="874" y="64"/>
                  </a:lnTo>
                  <a:lnTo>
                    <a:pt x="872" y="68"/>
                  </a:lnTo>
                  <a:lnTo>
                    <a:pt x="870" y="72"/>
                  </a:lnTo>
                  <a:lnTo>
                    <a:pt x="868" y="74"/>
                  </a:lnTo>
                  <a:lnTo>
                    <a:pt x="868" y="74"/>
                  </a:lnTo>
                  <a:lnTo>
                    <a:pt x="864" y="78"/>
                  </a:lnTo>
                  <a:lnTo>
                    <a:pt x="862" y="78"/>
                  </a:lnTo>
                  <a:lnTo>
                    <a:pt x="860" y="82"/>
                  </a:lnTo>
                  <a:lnTo>
                    <a:pt x="860" y="82"/>
                  </a:lnTo>
                  <a:lnTo>
                    <a:pt x="860" y="84"/>
                  </a:lnTo>
                  <a:lnTo>
                    <a:pt x="862" y="86"/>
                  </a:lnTo>
                  <a:lnTo>
                    <a:pt x="868" y="90"/>
                  </a:lnTo>
                  <a:lnTo>
                    <a:pt x="868" y="90"/>
                  </a:lnTo>
                  <a:lnTo>
                    <a:pt x="880" y="98"/>
                  </a:lnTo>
                  <a:lnTo>
                    <a:pt x="886" y="100"/>
                  </a:lnTo>
                  <a:lnTo>
                    <a:pt x="894" y="102"/>
                  </a:lnTo>
                  <a:lnTo>
                    <a:pt x="894" y="102"/>
                  </a:lnTo>
                  <a:lnTo>
                    <a:pt x="894" y="102"/>
                  </a:lnTo>
                  <a:lnTo>
                    <a:pt x="894" y="102"/>
                  </a:lnTo>
                  <a:lnTo>
                    <a:pt x="898" y="102"/>
                  </a:lnTo>
                  <a:lnTo>
                    <a:pt x="898" y="102"/>
                  </a:lnTo>
                  <a:lnTo>
                    <a:pt x="902" y="102"/>
                  </a:lnTo>
                  <a:lnTo>
                    <a:pt x="902" y="102"/>
                  </a:lnTo>
                  <a:lnTo>
                    <a:pt x="904" y="102"/>
                  </a:lnTo>
                  <a:lnTo>
                    <a:pt x="906" y="106"/>
                  </a:lnTo>
                  <a:lnTo>
                    <a:pt x="906" y="106"/>
                  </a:lnTo>
                  <a:lnTo>
                    <a:pt x="904" y="108"/>
                  </a:lnTo>
                  <a:lnTo>
                    <a:pt x="902" y="108"/>
                  </a:lnTo>
                  <a:lnTo>
                    <a:pt x="894" y="110"/>
                  </a:lnTo>
                  <a:lnTo>
                    <a:pt x="894" y="110"/>
                  </a:lnTo>
                  <a:lnTo>
                    <a:pt x="892" y="112"/>
                  </a:lnTo>
                  <a:lnTo>
                    <a:pt x="890" y="116"/>
                  </a:lnTo>
                  <a:lnTo>
                    <a:pt x="890" y="118"/>
                  </a:lnTo>
                  <a:lnTo>
                    <a:pt x="894" y="122"/>
                  </a:lnTo>
                  <a:lnTo>
                    <a:pt x="894" y="122"/>
                  </a:lnTo>
                  <a:lnTo>
                    <a:pt x="898" y="122"/>
                  </a:lnTo>
                  <a:lnTo>
                    <a:pt x="902" y="124"/>
                  </a:lnTo>
                  <a:lnTo>
                    <a:pt x="902" y="124"/>
                  </a:lnTo>
                  <a:lnTo>
                    <a:pt x="902" y="124"/>
                  </a:lnTo>
                  <a:lnTo>
                    <a:pt x="902" y="126"/>
                  </a:lnTo>
                  <a:lnTo>
                    <a:pt x="902" y="128"/>
                  </a:lnTo>
                  <a:lnTo>
                    <a:pt x="898" y="128"/>
                  </a:lnTo>
                  <a:lnTo>
                    <a:pt x="898" y="128"/>
                  </a:lnTo>
                  <a:lnTo>
                    <a:pt x="894" y="132"/>
                  </a:lnTo>
                  <a:lnTo>
                    <a:pt x="888" y="134"/>
                  </a:lnTo>
                  <a:lnTo>
                    <a:pt x="888" y="134"/>
                  </a:lnTo>
                  <a:lnTo>
                    <a:pt x="878" y="134"/>
                  </a:lnTo>
                  <a:lnTo>
                    <a:pt x="874" y="136"/>
                  </a:lnTo>
                  <a:lnTo>
                    <a:pt x="872" y="140"/>
                  </a:lnTo>
                  <a:lnTo>
                    <a:pt x="872" y="140"/>
                  </a:lnTo>
                  <a:lnTo>
                    <a:pt x="874" y="142"/>
                  </a:lnTo>
                  <a:lnTo>
                    <a:pt x="876" y="146"/>
                  </a:lnTo>
                  <a:lnTo>
                    <a:pt x="878" y="148"/>
                  </a:lnTo>
                  <a:lnTo>
                    <a:pt x="876" y="150"/>
                  </a:lnTo>
                  <a:lnTo>
                    <a:pt x="876" y="150"/>
                  </a:lnTo>
                  <a:lnTo>
                    <a:pt x="874" y="150"/>
                  </a:lnTo>
                  <a:lnTo>
                    <a:pt x="874" y="150"/>
                  </a:lnTo>
                  <a:lnTo>
                    <a:pt x="870" y="148"/>
                  </a:lnTo>
                  <a:lnTo>
                    <a:pt x="866" y="146"/>
                  </a:lnTo>
                  <a:lnTo>
                    <a:pt x="864" y="140"/>
                  </a:lnTo>
                  <a:lnTo>
                    <a:pt x="864" y="132"/>
                  </a:lnTo>
                  <a:lnTo>
                    <a:pt x="864" y="130"/>
                  </a:lnTo>
                  <a:lnTo>
                    <a:pt x="860" y="126"/>
                  </a:lnTo>
                  <a:lnTo>
                    <a:pt x="860" y="126"/>
                  </a:lnTo>
                  <a:lnTo>
                    <a:pt x="858" y="124"/>
                  </a:lnTo>
                  <a:lnTo>
                    <a:pt x="852" y="124"/>
                  </a:lnTo>
                  <a:lnTo>
                    <a:pt x="852" y="124"/>
                  </a:lnTo>
                  <a:lnTo>
                    <a:pt x="848" y="126"/>
                  </a:lnTo>
                  <a:lnTo>
                    <a:pt x="848" y="128"/>
                  </a:lnTo>
                  <a:lnTo>
                    <a:pt x="848" y="130"/>
                  </a:lnTo>
                  <a:lnTo>
                    <a:pt x="848" y="130"/>
                  </a:lnTo>
                  <a:lnTo>
                    <a:pt x="854" y="134"/>
                  </a:lnTo>
                  <a:lnTo>
                    <a:pt x="856" y="136"/>
                  </a:lnTo>
                  <a:lnTo>
                    <a:pt x="856" y="140"/>
                  </a:lnTo>
                  <a:lnTo>
                    <a:pt x="856" y="140"/>
                  </a:lnTo>
                  <a:lnTo>
                    <a:pt x="856" y="140"/>
                  </a:lnTo>
                  <a:lnTo>
                    <a:pt x="856" y="140"/>
                  </a:lnTo>
                  <a:lnTo>
                    <a:pt x="850" y="138"/>
                  </a:lnTo>
                  <a:lnTo>
                    <a:pt x="850" y="138"/>
                  </a:lnTo>
                  <a:lnTo>
                    <a:pt x="844" y="136"/>
                  </a:lnTo>
                  <a:lnTo>
                    <a:pt x="844" y="136"/>
                  </a:lnTo>
                  <a:lnTo>
                    <a:pt x="844" y="136"/>
                  </a:lnTo>
                  <a:lnTo>
                    <a:pt x="844" y="136"/>
                  </a:lnTo>
                  <a:lnTo>
                    <a:pt x="836" y="138"/>
                  </a:lnTo>
                  <a:lnTo>
                    <a:pt x="830" y="142"/>
                  </a:lnTo>
                  <a:lnTo>
                    <a:pt x="830" y="142"/>
                  </a:lnTo>
                  <a:lnTo>
                    <a:pt x="826" y="142"/>
                  </a:lnTo>
                  <a:lnTo>
                    <a:pt x="826" y="142"/>
                  </a:lnTo>
                  <a:lnTo>
                    <a:pt x="820" y="140"/>
                  </a:lnTo>
                  <a:lnTo>
                    <a:pt x="814" y="138"/>
                  </a:lnTo>
                  <a:lnTo>
                    <a:pt x="804" y="136"/>
                  </a:lnTo>
                  <a:lnTo>
                    <a:pt x="804" y="136"/>
                  </a:lnTo>
                  <a:lnTo>
                    <a:pt x="794" y="134"/>
                  </a:lnTo>
                  <a:lnTo>
                    <a:pt x="786" y="130"/>
                  </a:lnTo>
                  <a:lnTo>
                    <a:pt x="786" y="130"/>
                  </a:lnTo>
                  <a:lnTo>
                    <a:pt x="780" y="124"/>
                  </a:lnTo>
                  <a:lnTo>
                    <a:pt x="774" y="122"/>
                  </a:lnTo>
                  <a:lnTo>
                    <a:pt x="774" y="122"/>
                  </a:lnTo>
                  <a:lnTo>
                    <a:pt x="774" y="122"/>
                  </a:lnTo>
                  <a:lnTo>
                    <a:pt x="774" y="122"/>
                  </a:lnTo>
                  <a:lnTo>
                    <a:pt x="770" y="122"/>
                  </a:lnTo>
                  <a:lnTo>
                    <a:pt x="770" y="122"/>
                  </a:lnTo>
                  <a:lnTo>
                    <a:pt x="764" y="122"/>
                  </a:lnTo>
                  <a:lnTo>
                    <a:pt x="764" y="122"/>
                  </a:lnTo>
                  <a:lnTo>
                    <a:pt x="760" y="120"/>
                  </a:lnTo>
                  <a:lnTo>
                    <a:pt x="760" y="120"/>
                  </a:lnTo>
                  <a:lnTo>
                    <a:pt x="760" y="118"/>
                  </a:lnTo>
                  <a:lnTo>
                    <a:pt x="760" y="116"/>
                  </a:lnTo>
                  <a:lnTo>
                    <a:pt x="764" y="114"/>
                  </a:lnTo>
                  <a:lnTo>
                    <a:pt x="764" y="112"/>
                  </a:lnTo>
                  <a:lnTo>
                    <a:pt x="764" y="112"/>
                  </a:lnTo>
                  <a:lnTo>
                    <a:pt x="756" y="108"/>
                  </a:lnTo>
                  <a:lnTo>
                    <a:pt x="756" y="108"/>
                  </a:lnTo>
                  <a:lnTo>
                    <a:pt x="752" y="110"/>
                  </a:lnTo>
                  <a:lnTo>
                    <a:pt x="746" y="110"/>
                  </a:lnTo>
                  <a:lnTo>
                    <a:pt x="746" y="110"/>
                  </a:lnTo>
                  <a:lnTo>
                    <a:pt x="738" y="114"/>
                  </a:lnTo>
                  <a:lnTo>
                    <a:pt x="738" y="114"/>
                  </a:lnTo>
                  <a:lnTo>
                    <a:pt x="734" y="114"/>
                  </a:lnTo>
                  <a:lnTo>
                    <a:pt x="730" y="116"/>
                  </a:lnTo>
                  <a:lnTo>
                    <a:pt x="730" y="116"/>
                  </a:lnTo>
                  <a:lnTo>
                    <a:pt x="728" y="118"/>
                  </a:lnTo>
                  <a:lnTo>
                    <a:pt x="726" y="122"/>
                  </a:lnTo>
                  <a:lnTo>
                    <a:pt x="728" y="124"/>
                  </a:lnTo>
                  <a:lnTo>
                    <a:pt x="732" y="126"/>
                  </a:lnTo>
                  <a:lnTo>
                    <a:pt x="732" y="126"/>
                  </a:lnTo>
                  <a:lnTo>
                    <a:pt x="734" y="128"/>
                  </a:lnTo>
                  <a:lnTo>
                    <a:pt x="734" y="128"/>
                  </a:lnTo>
                  <a:lnTo>
                    <a:pt x="740" y="126"/>
                  </a:lnTo>
                  <a:lnTo>
                    <a:pt x="740" y="126"/>
                  </a:lnTo>
                  <a:lnTo>
                    <a:pt x="746" y="124"/>
                  </a:lnTo>
                  <a:lnTo>
                    <a:pt x="746" y="124"/>
                  </a:lnTo>
                  <a:lnTo>
                    <a:pt x="748" y="126"/>
                  </a:lnTo>
                  <a:lnTo>
                    <a:pt x="748" y="126"/>
                  </a:lnTo>
                  <a:lnTo>
                    <a:pt x="744" y="130"/>
                  </a:lnTo>
                  <a:lnTo>
                    <a:pt x="740" y="132"/>
                  </a:lnTo>
                  <a:lnTo>
                    <a:pt x="736" y="134"/>
                  </a:lnTo>
                  <a:lnTo>
                    <a:pt x="734" y="136"/>
                  </a:lnTo>
                  <a:lnTo>
                    <a:pt x="734" y="136"/>
                  </a:lnTo>
                  <a:lnTo>
                    <a:pt x="734" y="142"/>
                  </a:lnTo>
                  <a:lnTo>
                    <a:pt x="736" y="146"/>
                  </a:lnTo>
                  <a:lnTo>
                    <a:pt x="738" y="150"/>
                  </a:lnTo>
                  <a:lnTo>
                    <a:pt x="736" y="154"/>
                  </a:lnTo>
                  <a:lnTo>
                    <a:pt x="736" y="154"/>
                  </a:lnTo>
                  <a:lnTo>
                    <a:pt x="734" y="154"/>
                  </a:lnTo>
                  <a:lnTo>
                    <a:pt x="734" y="154"/>
                  </a:lnTo>
                  <a:lnTo>
                    <a:pt x="728" y="152"/>
                  </a:lnTo>
                  <a:lnTo>
                    <a:pt x="726" y="148"/>
                  </a:lnTo>
                  <a:lnTo>
                    <a:pt x="720" y="140"/>
                  </a:lnTo>
                  <a:lnTo>
                    <a:pt x="720" y="140"/>
                  </a:lnTo>
                  <a:lnTo>
                    <a:pt x="716" y="136"/>
                  </a:lnTo>
                  <a:lnTo>
                    <a:pt x="712" y="134"/>
                  </a:lnTo>
                  <a:lnTo>
                    <a:pt x="706" y="132"/>
                  </a:lnTo>
                  <a:lnTo>
                    <a:pt x="704" y="128"/>
                  </a:lnTo>
                  <a:lnTo>
                    <a:pt x="704" y="128"/>
                  </a:lnTo>
                  <a:lnTo>
                    <a:pt x="696" y="132"/>
                  </a:lnTo>
                  <a:lnTo>
                    <a:pt x="688" y="132"/>
                  </a:lnTo>
                  <a:lnTo>
                    <a:pt x="688" y="132"/>
                  </a:lnTo>
                  <a:lnTo>
                    <a:pt x="686" y="132"/>
                  </a:lnTo>
                  <a:lnTo>
                    <a:pt x="686" y="132"/>
                  </a:lnTo>
                  <a:lnTo>
                    <a:pt x="682" y="132"/>
                  </a:lnTo>
                  <a:lnTo>
                    <a:pt x="682" y="132"/>
                  </a:lnTo>
                  <a:lnTo>
                    <a:pt x="672" y="134"/>
                  </a:lnTo>
                  <a:lnTo>
                    <a:pt x="662" y="134"/>
                  </a:lnTo>
                  <a:lnTo>
                    <a:pt x="662" y="134"/>
                  </a:lnTo>
                  <a:lnTo>
                    <a:pt x="660" y="134"/>
                  </a:lnTo>
                  <a:lnTo>
                    <a:pt x="660" y="134"/>
                  </a:lnTo>
                  <a:lnTo>
                    <a:pt x="654" y="134"/>
                  </a:lnTo>
                  <a:lnTo>
                    <a:pt x="650" y="132"/>
                  </a:lnTo>
                  <a:lnTo>
                    <a:pt x="648" y="130"/>
                  </a:lnTo>
                  <a:lnTo>
                    <a:pt x="650" y="126"/>
                  </a:lnTo>
                  <a:lnTo>
                    <a:pt x="650" y="126"/>
                  </a:lnTo>
                  <a:lnTo>
                    <a:pt x="654" y="124"/>
                  </a:lnTo>
                  <a:lnTo>
                    <a:pt x="658" y="122"/>
                  </a:lnTo>
                  <a:lnTo>
                    <a:pt x="662" y="120"/>
                  </a:lnTo>
                  <a:lnTo>
                    <a:pt x="664" y="118"/>
                  </a:lnTo>
                  <a:lnTo>
                    <a:pt x="664" y="118"/>
                  </a:lnTo>
                  <a:lnTo>
                    <a:pt x="664" y="118"/>
                  </a:lnTo>
                  <a:lnTo>
                    <a:pt x="662" y="116"/>
                  </a:lnTo>
                  <a:lnTo>
                    <a:pt x="660" y="114"/>
                  </a:lnTo>
                  <a:lnTo>
                    <a:pt x="656" y="112"/>
                  </a:lnTo>
                  <a:lnTo>
                    <a:pt x="656" y="112"/>
                  </a:lnTo>
                  <a:lnTo>
                    <a:pt x="652" y="108"/>
                  </a:lnTo>
                  <a:lnTo>
                    <a:pt x="652" y="108"/>
                  </a:lnTo>
                  <a:lnTo>
                    <a:pt x="650" y="106"/>
                  </a:lnTo>
                  <a:lnTo>
                    <a:pt x="646" y="104"/>
                  </a:lnTo>
                  <a:lnTo>
                    <a:pt x="636" y="104"/>
                  </a:lnTo>
                  <a:lnTo>
                    <a:pt x="636" y="104"/>
                  </a:lnTo>
                  <a:lnTo>
                    <a:pt x="636" y="104"/>
                  </a:lnTo>
                  <a:lnTo>
                    <a:pt x="636" y="104"/>
                  </a:lnTo>
                  <a:lnTo>
                    <a:pt x="630" y="104"/>
                  </a:lnTo>
                  <a:lnTo>
                    <a:pt x="630" y="104"/>
                  </a:lnTo>
                  <a:lnTo>
                    <a:pt x="624" y="104"/>
                  </a:lnTo>
                  <a:lnTo>
                    <a:pt x="624" y="104"/>
                  </a:lnTo>
                  <a:lnTo>
                    <a:pt x="618" y="102"/>
                  </a:lnTo>
                  <a:lnTo>
                    <a:pt x="618" y="102"/>
                  </a:lnTo>
                  <a:lnTo>
                    <a:pt x="612" y="98"/>
                  </a:lnTo>
                  <a:lnTo>
                    <a:pt x="612" y="98"/>
                  </a:lnTo>
                  <a:lnTo>
                    <a:pt x="610" y="98"/>
                  </a:lnTo>
                  <a:lnTo>
                    <a:pt x="610" y="98"/>
                  </a:lnTo>
                  <a:lnTo>
                    <a:pt x="608" y="98"/>
                  </a:lnTo>
                  <a:lnTo>
                    <a:pt x="608" y="98"/>
                  </a:lnTo>
                  <a:lnTo>
                    <a:pt x="604" y="100"/>
                  </a:lnTo>
                  <a:lnTo>
                    <a:pt x="604" y="100"/>
                  </a:lnTo>
                  <a:lnTo>
                    <a:pt x="604" y="100"/>
                  </a:lnTo>
                  <a:lnTo>
                    <a:pt x="604" y="100"/>
                  </a:lnTo>
                  <a:lnTo>
                    <a:pt x="600" y="98"/>
                  </a:lnTo>
                  <a:lnTo>
                    <a:pt x="598" y="96"/>
                  </a:lnTo>
                  <a:lnTo>
                    <a:pt x="592" y="92"/>
                  </a:lnTo>
                  <a:lnTo>
                    <a:pt x="592" y="92"/>
                  </a:lnTo>
                  <a:lnTo>
                    <a:pt x="588" y="92"/>
                  </a:lnTo>
                  <a:lnTo>
                    <a:pt x="582" y="90"/>
                  </a:lnTo>
                  <a:lnTo>
                    <a:pt x="582" y="90"/>
                  </a:lnTo>
                  <a:lnTo>
                    <a:pt x="580" y="88"/>
                  </a:lnTo>
                  <a:lnTo>
                    <a:pt x="576" y="86"/>
                  </a:lnTo>
                  <a:lnTo>
                    <a:pt x="576" y="86"/>
                  </a:lnTo>
                  <a:lnTo>
                    <a:pt x="574" y="84"/>
                  </a:lnTo>
                  <a:lnTo>
                    <a:pt x="572" y="82"/>
                  </a:lnTo>
                  <a:lnTo>
                    <a:pt x="572" y="82"/>
                  </a:lnTo>
                  <a:lnTo>
                    <a:pt x="564" y="80"/>
                  </a:lnTo>
                  <a:lnTo>
                    <a:pt x="564" y="80"/>
                  </a:lnTo>
                  <a:lnTo>
                    <a:pt x="564" y="80"/>
                  </a:lnTo>
                  <a:lnTo>
                    <a:pt x="564" y="80"/>
                  </a:lnTo>
                  <a:lnTo>
                    <a:pt x="558" y="82"/>
                  </a:lnTo>
                  <a:lnTo>
                    <a:pt x="554" y="84"/>
                  </a:lnTo>
                  <a:lnTo>
                    <a:pt x="550" y="88"/>
                  </a:lnTo>
                  <a:lnTo>
                    <a:pt x="544" y="90"/>
                  </a:lnTo>
                  <a:lnTo>
                    <a:pt x="544" y="90"/>
                  </a:lnTo>
                  <a:lnTo>
                    <a:pt x="544" y="90"/>
                  </a:lnTo>
                  <a:lnTo>
                    <a:pt x="544" y="90"/>
                  </a:lnTo>
                  <a:lnTo>
                    <a:pt x="540" y="88"/>
                  </a:lnTo>
                  <a:lnTo>
                    <a:pt x="538" y="86"/>
                  </a:lnTo>
                  <a:lnTo>
                    <a:pt x="538" y="82"/>
                  </a:lnTo>
                  <a:lnTo>
                    <a:pt x="536" y="80"/>
                  </a:lnTo>
                  <a:lnTo>
                    <a:pt x="536" y="80"/>
                  </a:lnTo>
                  <a:lnTo>
                    <a:pt x="532" y="78"/>
                  </a:lnTo>
                  <a:lnTo>
                    <a:pt x="532" y="78"/>
                  </a:lnTo>
                  <a:lnTo>
                    <a:pt x="530" y="80"/>
                  </a:lnTo>
                  <a:lnTo>
                    <a:pt x="528" y="82"/>
                  </a:lnTo>
                  <a:lnTo>
                    <a:pt x="526" y="86"/>
                  </a:lnTo>
                  <a:lnTo>
                    <a:pt x="526" y="86"/>
                  </a:lnTo>
                  <a:lnTo>
                    <a:pt x="528" y="90"/>
                  </a:lnTo>
                  <a:lnTo>
                    <a:pt x="528" y="92"/>
                  </a:lnTo>
                  <a:lnTo>
                    <a:pt x="528" y="94"/>
                  </a:lnTo>
                  <a:lnTo>
                    <a:pt x="524" y="96"/>
                  </a:lnTo>
                  <a:lnTo>
                    <a:pt x="524" y="96"/>
                  </a:lnTo>
                  <a:lnTo>
                    <a:pt x="522" y="96"/>
                  </a:lnTo>
                  <a:lnTo>
                    <a:pt x="522" y="96"/>
                  </a:lnTo>
                  <a:lnTo>
                    <a:pt x="516" y="94"/>
                  </a:lnTo>
                  <a:lnTo>
                    <a:pt x="512" y="90"/>
                  </a:lnTo>
                  <a:lnTo>
                    <a:pt x="504" y="78"/>
                  </a:lnTo>
                  <a:lnTo>
                    <a:pt x="504" y="78"/>
                  </a:lnTo>
                  <a:lnTo>
                    <a:pt x="500" y="74"/>
                  </a:lnTo>
                  <a:lnTo>
                    <a:pt x="494" y="72"/>
                  </a:lnTo>
                  <a:lnTo>
                    <a:pt x="494" y="72"/>
                  </a:lnTo>
                  <a:lnTo>
                    <a:pt x="490" y="72"/>
                  </a:lnTo>
                  <a:lnTo>
                    <a:pt x="490" y="72"/>
                  </a:lnTo>
                  <a:lnTo>
                    <a:pt x="488" y="74"/>
                  </a:lnTo>
                  <a:lnTo>
                    <a:pt x="488" y="76"/>
                  </a:lnTo>
                  <a:lnTo>
                    <a:pt x="486" y="76"/>
                  </a:lnTo>
                  <a:lnTo>
                    <a:pt x="484" y="78"/>
                  </a:lnTo>
                  <a:lnTo>
                    <a:pt x="484" y="78"/>
                  </a:lnTo>
                  <a:lnTo>
                    <a:pt x="480" y="76"/>
                  </a:lnTo>
                  <a:lnTo>
                    <a:pt x="480" y="76"/>
                  </a:lnTo>
                  <a:lnTo>
                    <a:pt x="476" y="72"/>
                  </a:lnTo>
                  <a:lnTo>
                    <a:pt x="474" y="70"/>
                  </a:lnTo>
                  <a:lnTo>
                    <a:pt x="472" y="70"/>
                  </a:lnTo>
                  <a:lnTo>
                    <a:pt x="472" y="70"/>
                  </a:lnTo>
                  <a:lnTo>
                    <a:pt x="468" y="70"/>
                  </a:lnTo>
                  <a:lnTo>
                    <a:pt x="468" y="70"/>
                  </a:lnTo>
                  <a:lnTo>
                    <a:pt x="462" y="72"/>
                  </a:lnTo>
                  <a:lnTo>
                    <a:pt x="454" y="74"/>
                  </a:lnTo>
                  <a:lnTo>
                    <a:pt x="454" y="74"/>
                  </a:lnTo>
                  <a:lnTo>
                    <a:pt x="446" y="76"/>
                  </a:lnTo>
                  <a:lnTo>
                    <a:pt x="442" y="76"/>
                  </a:lnTo>
                  <a:lnTo>
                    <a:pt x="438" y="80"/>
                  </a:lnTo>
                  <a:lnTo>
                    <a:pt x="438" y="80"/>
                  </a:lnTo>
                  <a:lnTo>
                    <a:pt x="434" y="86"/>
                  </a:lnTo>
                  <a:lnTo>
                    <a:pt x="434" y="86"/>
                  </a:lnTo>
                  <a:lnTo>
                    <a:pt x="430" y="88"/>
                  </a:lnTo>
                  <a:lnTo>
                    <a:pt x="430" y="88"/>
                  </a:lnTo>
                  <a:lnTo>
                    <a:pt x="426" y="86"/>
                  </a:lnTo>
                  <a:lnTo>
                    <a:pt x="426" y="86"/>
                  </a:lnTo>
                  <a:lnTo>
                    <a:pt x="424" y="86"/>
                  </a:lnTo>
                  <a:lnTo>
                    <a:pt x="422" y="84"/>
                  </a:lnTo>
                  <a:lnTo>
                    <a:pt x="422" y="84"/>
                  </a:lnTo>
                  <a:lnTo>
                    <a:pt x="420" y="84"/>
                  </a:lnTo>
                  <a:lnTo>
                    <a:pt x="420" y="84"/>
                  </a:lnTo>
                  <a:lnTo>
                    <a:pt x="418" y="84"/>
                  </a:lnTo>
                  <a:lnTo>
                    <a:pt x="414" y="86"/>
                  </a:lnTo>
                  <a:lnTo>
                    <a:pt x="414" y="86"/>
                  </a:lnTo>
                  <a:lnTo>
                    <a:pt x="412" y="90"/>
                  </a:lnTo>
                  <a:lnTo>
                    <a:pt x="410" y="92"/>
                  </a:lnTo>
                  <a:lnTo>
                    <a:pt x="410" y="92"/>
                  </a:lnTo>
                  <a:lnTo>
                    <a:pt x="404" y="94"/>
                  </a:lnTo>
                  <a:lnTo>
                    <a:pt x="404" y="94"/>
                  </a:lnTo>
                  <a:lnTo>
                    <a:pt x="404" y="94"/>
                  </a:lnTo>
                  <a:lnTo>
                    <a:pt x="404" y="94"/>
                  </a:lnTo>
                  <a:lnTo>
                    <a:pt x="402" y="92"/>
                  </a:lnTo>
                  <a:lnTo>
                    <a:pt x="402" y="92"/>
                  </a:lnTo>
                  <a:lnTo>
                    <a:pt x="400" y="98"/>
                  </a:lnTo>
                  <a:lnTo>
                    <a:pt x="398" y="100"/>
                  </a:lnTo>
                  <a:lnTo>
                    <a:pt x="394" y="102"/>
                  </a:lnTo>
                  <a:lnTo>
                    <a:pt x="390" y="102"/>
                  </a:lnTo>
                  <a:lnTo>
                    <a:pt x="390" y="102"/>
                  </a:lnTo>
                  <a:lnTo>
                    <a:pt x="376" y="100"/>
                  </a:lnTo>
                  <a:lnTo>
                    <a:pt x="364" y="96"/>
                  </a:lnTo>
                  <a:lnTo>
                    <a:pt x="364" y="96"/>
                  </a:lnTo>
                  <a:lnTo>
                    <a:pt x="358" y="90"/>
                  </a:lnTo>
                  <a:lnTo>
                    <a:pt x="352" y="86"/>
                  </a:lnTo>
                  <a:lnTo>
                    <a:pt x="352" y="86"/>
                  </a:lnTo>
                  <a:lnTo>
                    <a:pt x="344" y="86"/>
                  </a:lnTo>
                  <a:lnTo>
                    <a:pt x="338" y="82"/>
                  </a:lnTo>
                  <a:lnTo>
                    <a:pt x="338" y="82"/>
                  </a:lnTo>
                  <a:lnTo>
                    <a:pt x="332" y="78"/>
                  </a:lnTo>
                  <a:lnTo>
                    <a:pt x="332" y="78"/>
                  </a:lnTo>
                  <a:lnTo>
                    <a:pt x="330" y="76"/>
                  </a:lnTo>
                  <a:lnTo>
                    <a:pt x="326" y="76"/>
                  </a:lnTo>
                  <a:lnTo>
                    <a:pt x="326" y="76"/>
                  </a:lnTo>
                  <a:lnTo>
                    <a:pt x="318" y="70"/>
                  </a:lnTo>
                  <a:lnTo>
                    <a:pt x="314" y="68"/>
                  </a:lnTo>
                  <a:lnTo>
                    <a:pt x="310" y="66"/>
                  </a:lnTo>
                  <a:lnTo>
                    <a:pt x="310" y="66"/>
                  </a:lnTo>
                  <a:lnTo>
                    <a:pt x="308" y="66"/>
                  </a:lnTo>
                  <a:lnTo>
                    <a:pt x="308" y="66"/>
                  </a:lnTo>
                  <a:lnTo>
                    <a:pt x="306" y="66"/>
                  </a:lnTo>
                  <a:lnTo>
                    <a:pt x="302" y="68"/>
                  </a:lnTo>
                  <a:lnTo>
                    <a:pt x="302" y="68"/>
                  </a:lnTo>
                  <a:lnTo>
                    <a:pt x="300" y="68"/>
                  </a:lnTo>
                  <a:lnTo>
                    <a:pt x="300" y="68"/>
                  </a:lnTo>
                  <a:lnTo>
                    <a:pt x="298" y="68"/>
                  </a:lnTo>
                  <a:lnTo>
                    <a:pt x="298" y="68"/>
                  </a:lnTo>
                  <a:lnTo>
                    <a:pt x="296" y="68"/>
                  </a:lnTo>
                  <a:lnTo>
                    <a:pt x="296" y="68"/>
                  </a:lnTo>
                  <a:lnTo>
                    <a:pt x="294" y="68"/>
                  </a:lnTo>
                  <a:lnTo>
                    <a:pt x="294" y="68"/>
                  </a:lnTo>
                  <a:lnTo>
                    <a:pt x="286" y="68"/>
                  </a:lnTo>
                  <a:lnTo>
                    <a:pt x="278" y="70"/>
                  </a:lnTo>
                  <a:lnTo>
                    <a:pt x="278" y="70"/>
                  </a:lnTo>
                  <a:lnTo>
                    <a:pt x="276" y="70"/>
                  </a:lnTo>
                  <a:lnTo>
                    <a:pt x="276" y="70"/>
                  </a:lnTo>
                  <a:lnTo>
                    <a:pt x="260" y="66"/>
                  </a:lnTo>
                  <a:lnTo>
                    <a:pt x="260" y="66"/>
                  </a:lnTo>
                  <a:lnTo>
                    <a:pt x="258" y="66"/>
                  </a:lnTo>
                  <a:lnTo>
                    <a:pt x="258" y="66"/>
                  </a:lnTo>
                  <a:lnTo>
                    <a:pt x="254" y="66"/>
                  </a:lnTo>
                  <a:lnTo>
                    <a:pt x="254" y="66"/>
                  </a:lnTo>
                  <a:lnTo>
                    <a:pt x="250" y="66"/>
                  </a:lnTo>
                  <a:lnTo>
                    <a:pt x="250" y="66"/>
                  </a:lnTo>
                  <a:lnTo>
                    <a:pt x="244" y="66"/>
                  </a:lnTo>
                  <a:lnTo>
                    <a:pt x="244" y="66"/>
                  </a:lnTo>
                  <a:lnTo>
                    <a:pt x="236" y="62"/>
                  </a:lnTo>
                  <a:lnTo>
                    <a:pt x="228" y="58"/>
                  </a:lnTo>
                  <a:lnTo>
                    <a:pt x="228" y="58"/>
                  </a:lnTo>
                  <a:lnTo>
                    <a:pt x="224" y="58"/>
                  </a:lnTo>
                  <a:lnTo>
                    <a:pt x="224" y="58"/>
                  </a:lnTo>
                  <a:lnTo>
                    <a:pt x="220" y="58"/>
                  </a:lnTo>
                  <a:lnTo>
                    <a:pt x="220" y="60"/>
                  </a:lnTo>
                  <a:lnTo>
                    <a:pt x="218" y="60"/>
                  </a:lnTo>
                  <a:lnTo>
                    <a:pt x="214" y="62"/>
                  </a:lnTo>
                  <a:lnTo>
                    <a:pt x="214" y="62"/>
                  </a:lnTo>
                  <a:lnTo>
                    <a:pt x="214" y="62"/>
                  </a:lnTo>
                  <a:lnTo>
                    <a:pt x="214" y="62"/>
                  </a:lnTo>
                  <a:lnTo>
                    <a:pt x="208" y="60"/>
                  </a:lnTo>
                  <a:lnTo>
                    <a:pt x="202" y="58"/>
                  </a:lnTo>
                  <a:lnTo>
                    <a:pt x="202" y="58"/>
                  </a:lnTo>
                  <a:lnTo>
                    <a:pt x="198" y="56"/>
                  </a:lnTo>
                  <a:lnTo>
                    <a:pt x="196" y="54"/>
                  </a:lnTo>
                  <a:lnTo>
                    <a:pt x="196" y="54"/>
                  </a:lnTo>
                  <a:lnTo>
                    <a:pt x="194" y="50"/>
                  </a:lnTo>
                  <a:lnTo>
                    <a:pt x="192" y="48"/>
                  </a:lnTo>
                  <a:lnTo>
                    <a:pt x="192" y="48"/>
                  </a:lnTo>
                  <a:lnTo>
                    <a:pt x="190" y="48"/>
                  </a:lnTo>
                  <a:lnTo>
                    <a:pt x="190" y="48"/>
                  </a:lnTo>
                  <a:lnTo>
                    <a:pt x="186" y="48"/>
                  </a:lnTo>
                  <a:lnTo>
                    <a:pt x="186" y="48"/>
                  </a:lnTo>
                  <a:lnTo>
                    <a:pt x="184" y="48"/>
                  </a:lnTo>
                  <a:lnTo>
                    <a:pt x="184" y="48"/>
                  </a:lnTo>
                  <a:lnTo>
                    <a:pt x="184" y="48"/>
                  </a:lnTo>
                  <a:lnTo>
                    <a:pt x="184" y="48"/>
                  </a:lnTo>
                  <a:lnTo>
                    <a:pt x="176" y="46"/>
                  </a:lnTo>
                  <a:lnTo>
                    <a:pt x="176" y="46"/>
                  </a:lnTo>
                  <a:lnTo>
                    <a:pt x="174" y="46"/>
                  </a:lnTo>
                  <a:lnTo>
                    <a:pt x="174" y="46"/>
                  </a:lnTo>
                  <a:lnTo>
                    <a:pt x="168" y="46"/>
                  </a:lnTo>
                  <a:lnTo>
                    <a:pt x="168" y="46"/>
                  </a:lnTo>
                  <a:lnTo>
                    <a:pt x="162" y="48"/>
                  </a:lnTo>
                  <a:lnTo>
                    <a:pt x="162" y="48"/>
                  </a:lnTo>
                  <a:lnTo>
                    <a:pt x="160" y="48"/>
                  </a:lnTo>
                  <a:lnTo>
                    <a:pt x="160" y="48"/>
                  </a:lnTo>
                  <a:lnTo>
                    <a:pt x="156" y="44"/>
                  </a:lnTo>
                  <a:lnTo>
                    <a:pt x="152" y="40"/>
                  </a:lnTo>
                  <a:lnTo>
                    <a:pt x="150" y="36"/>
                  </a:lnTo>
                  <a:lnTo>
                    <a:pt x="146" y="34"/>
                  </a:lnTo>
                  <a:lnTo>
                    <a:pt x="146" y="34"/>
                  </a:lnTo>
                  <a:lnTo>
                    <a:pt x="140" y="36"/>
                  </a:lnTo>
                  <a:lnTo>
                    <a:pt x="140" y="36"/>
                  </a:lnTo>
                  <a:lnTo>
                    <a:pt x="134" y="42"/>
                  </a:lnTo>
                  <a:lnTo>
                    <a:pt x="132" y="44"/>
                  </a:lnTo>
                  <a:lnTo>
                    <a:pt x="128" y="44"/>
                  </a:lnTo>
                  <a:lnTo>
                    <a:pt x="128" y="44"/>
                  </a:lnTo>
                  <a:lnTo>
                    <a:pt x="126" y="44"/>
                  </a:lnTo>
                  <a:lnTo>
                    <a:pt x="126" y="44"/>
                  </a:lnTo>
                  <a:lnTo>
                    <a:pt x="122" y="44"/>
                  </a:lnTo>
                  <a:lnTo>
                    <a:pt x="122" y="44"/>
                  </a:lnTo>
                  <a:lnTo>
                    <a:pt x="118" y="44"/>
                  </a:lnTo>
                  <a:lnTo>
                    <a:pt x="118" y="44"/>
                  </a:lnTo>
                  <a:lnTo>
                    <a:pt x="110" y="44"/>
                  </a:lnTo>
                  <a:lnTo>
                    <a:pt x="110" y="44"/>
                  </a:lnTo>
                  <a:lnTo>
                    <a:pt x="104" y="48"/>
                  </a:lnTo>
                  <a:lnTo>
                    <a:pt x="96" y="50"/>
                  </a:lnTo>
                  <a:lnTo>
                    <a:pt x="96" y="50"/>
                  </a:lnTo>
                  <a:lnTo>
                    <a:pt x="94" y="50"/>
                  </a:lnTo>
                  <a:lnTo>
                    <a:pt x="94" y="50"/>
                  </a:lnTo>
                  <a:lnTo>
                    <a:pt x="90" y="50"/>
                  </a:lnTo>
                  <a:lnTo>
                    <a:pt x="90" y="50"/>
                  </a:lnTo>
                  <a:lnTo>
                    <a:pt x="86" y="50"/>
                  </a:lnTo>
                  <a:lnTo>
                    <a:pt x="82" y="54"/>
                  </a:lnTo>
                  <a:lnTo>
                    <a:pt x="82" y="54"/>
                  </a:lnTo>
                  <a:lnTo>
                    <a:pt x="74" y="58"/>
                  </a:lnTo>
                  <a:lnTo>
                    <a:pt x="68" y="62"/>
                  </a:lnTo>
                  <a:lnTo>
                    <a:pt x="68" y="62"/>
                  </a:lnTo>
                  <a:lnTo>
                    <a:pt x="66" y="66"/>
                  </a:lnTo>
                  <a:lnTo>
                    <a:pt x="64" y="68"/>
                  </a:lnTo>
                  <a:lnTo>
                    <a:pt x="64" y="72"/>
                  </a:lnTo>
                  <a:lnTo>
                    <a:pt x="62" y="76"/>
                  </a:lnTo>
                  <a:lnTo>
                    <a:pt x="62" y="76"/>
                  </a:lnTo>
                  <a:lnTo>
                    <a:pt x="58" y="80"/>
                  </a:lnTo>
                  <a:lnTo>
                    <a:pt x="52" y="82"/>
                  </a:lnTo>
                  <a:lnTo>
                    <a:pt x="44" y="84"/>
                  </a:lnTo>
                  <a:lnTo>
                    <a:pt x="38" y="86"/>
                  </a:lnTo>
                  <a:lnTo>
                    <a:pt x="38" y="86"/>
                  </a:lnTo>
                  <a:lnTo>
                    <a:pt x="32" y="84"/>
                  </a:lnTo>
                  <a:lnTo>
                    <a:pt x="32" y="84"/>
                  </a:lnTo>
                  <a:lnTo>
                    <a:pt x="26" y="84"/>
                  </a:lnTo>
                  <a:lnTo>
                    <a:pt x="26" y="84"/>
                  </a:lnTo>
                  <a:lnTo>
                    <a:pt x="22" y="84"/>
                  </a:lnTo>
                  <a:lnTo>
                    <a:pt x="18" y="86"/>
                  </a:lnTo>
                  <a:lnTo>
                    <a:pt x="18" y="86"/>
                  </a:lnTo>
                  <a:lnTo>
                    <a:pt x="14" y="88"/>
                  </a:lnTo>
                  <a:lnTo>
                    <a:pt x="12" y="92"/>
                  </a:lnTo>
                  <a:lnTo>
                    <a:pt x="14" y="96"/>
                  </a:lnTo>
                  <a:lnTo>
                    <a:pt x="18" y="98"/>
                  </a:lnTo>
                  <a:lnTo>
                    <a:pt x="18" y="98"/>
                  </a:lnTo>
                  <a:lnTo>
                    <a:pt x="24" y="102"/>
                  </a:lnTo>
                  <a:lnTo>
                    <a:pt x="30" y="106"/>
                  </a:lnTo>
                  <a:lnTo>
                    <a:pt x="30" y="106"/>
                  </a:lnTo>
                  <a:lnTo>
                    <a:pt x="32" y="110"/>
                  </a:lnTo>
                  <a:lnTo>
                    <a:pt x="34" y="112"/>
                  </a:lnTo>
                  <a:lnTo>
                    <a:pt x="34" y="112"/>
                  </a:lnTo>
                  <a:lnTo>
                    <a:pt x="38" y="114"/>
                  </a:lnTo>
                  <a:lnTo>
                    <a:pt x="42" y="116"/>
                  </a:lnTo>
                  <a:lnTo>
                    <a:pt x="42" y="116"/>
                  </a:lnTo>
                  <a:lnTo>
                    <a:pt x="46" y="118"/>
                  </a:lnTo>
                  <a:lnTo>
                    <a:pt x="48" y="120"/>
                  </a:lnTo>
                  <a:lnTo>
                    <a:pt x="52" y="126"/>
                  </a:lnTo>
                  <a:lnTo>
                    <a:pt x="52" y="126"/>
                  </a:lnTo>
                  <a:lnTo>
                    <a:pt x="58" y="128"/>
                  </a:lnTo>
                  <a:lnTo>
                    <a:pt x="58" y="128"/>
                  </a:lnTo>
                  <a:lnTo>
                    <a:pt x="60" y="128"/>
                  </a:lnTo>
                  <a:lnTo>
                    <a:pt x="60" y="128"/>
                  </a:lnTo>
                  <a:lnTo>
                    <a:pt x="64" y="128"/>
                  </a:lnTo>
                  <a:lnTo>
                    <a:pt x="64" y="128"/>
                  </a:lnTo>
                  <a:lnTo>
                    <a:pt x="68" y="128"/>
                  </a:lnTo>
                  <a:lnTo>
                    <a:pt x="68" y="128"/>
                  </a:lnTo>
                  <a:lnTo>
                    <a:pt x="74" y="132"/>
                  </a:lnTo>
                  <a:lnTo>
                    <a:pt x="80" y="134"/>
                  </a:lnTo>
                  <a:lnTo>
                    <a:pt x="80" y="134"/>
                  </a:lnTo>
                  <a:lnTo>
                    <a:pt x="84" y="134"/>
                  </a:lnTo>
                  <a:lnTo>
                    <a:pt x="84" y="134"/>
                  </a:lnTo>
                  <a:lnTo>
                    <a:pt x="86" y="134"/>
                  </a:lnTo>
                  <a:lnTo>
                    <a:pt x="86" y="134"/>
                  </a:lnTo>
                  <a:lnTo>
                    <a:pt x="86" y="134"/>
                  </a:lnTo>
                  <a:lnTo>
                    <a:pt x="86" y="134"/>
                  </a:lnTo>
                  <a:lnTo>
                    <a:pt x="90" y="136"/>
                  </a:lnTo>
                  <a:lnTo>
                    <a:pt x="92" y="138"/>
                  </a:lnTo>
                  <a:lnTo>
                    <a:pt x="94" y="140"/>
                  </a:lnTo>
                  <a:lnTo>
                    <a:pt x="94" y="140"/>
                  </a:lnTo>
                  <a:lnTo>
                    <a:pt x="84" y="146"/>
                  </a:lnTo>
                  <a:lnTo>
                    <a:pt x="72" y="148"/>
                  </a:lnTo>
                  <a:lnTo>
                    <a:pt x="72" y="148"/>
                  </a:lnTo>
                  <a:lnTo>
                    <a:pt x="54" y="148"/>
                  </a:lnTo>
                  <a:lnTo>
                    <a:pt x="54" y="148"/>
                  </a:lnTo>
                  <a:lnTo>
                    <a:pt x="48" y="148"/>
                  </a:lnTo>
                  <a:lnTo>
                    <a:pt x="42" y="144"/>
                  </a:lnTo>
                  <a:lnTo>
                    <a:pt x="42" y="144"/>
                  </a:lnTo>
                  <a:lnTo>
                    <a:pt x="36" y="138"/>
                  </a:lnTo>
                  <a:lnTo>
                    <a:pt x="34" y="136"/>
                  </a:lnTo>
                  <a:lnTo>
                    <a:pt x="30" y="134"/>
                  </a:lnTo>
                  <a:lnTo>
                    <a:pt x="30" y="134"/>
                  </a:lnTo>
                  <a:lnTo>
                    <a:pt x="24" y="136"/>
                  </a:lnTo>
                  <a:lnTo>
                    <a:pt x="24" y="136"/>
                  </a:lnTo>
                  <a:lnTo>
                    <a:pt x="22" y="140"/>
                  </a:lnTo>
                  <a:lnTo>
                    <a:pt x="18" y="144"/>
                  </a:lnTo>
                  <a:lnTo>
                    <a:pt x="18" y="144"/>
                  </a:lnTo>
                  <a:lnTo>
                    <a:pt x="12" y="148"/>
                  </a:lnTo>
                  <a:lnTo>
                    <a:pt x="6" y="150"/>
                  </a:lnTo>
                  <a:lnTo>
                    <a:pt x="6" y="150"/>
                  </a:lnTo>
                  <a:lnTo>
                    <a:pt x="0" y="154"/>
                  </a:lnTo>
                  <a:lnTo>
                    <a:pt x="0" y="158"/>
                  </a:lnTo>
                  <a:lnTo>
                    <a:pt x="2" y="162"/>
                  </a:lnTo>
                  <a:lnTo>
                    <a:pt x="6" y="166"/>
                  </a:lnTo>
                  <a:lnTo>
                    <a:pt x="6" y="166"/>
                  </a:lnTo>
                  <a:lnTo>
                    <a:pt x="10" y="176"/>
                  </a:lnTo>
                  <a:lnTo>
                    <a:pt x="14" y="182"/>
                  </a:lnTo>
                  <a:lnTo>
                    <a:pt x="18" y="184"/>
                  </a:lnTo>
                  <a:lnTo>
                    <a:pt x="18" y="184"/>
                  </a:lnTo>
                  <a:lnTo>
                    <a:pt x="22" y="186"/>
                  </a:lnTo>
                  <a:lnTo>
                    <a:pt x="26" y="188"/>
                  </a:lnTo>
                  <a:lnTo>
                    <a:pt x="26" y="188"/>
                  </a:lnTo>
                  <a:lnTo>
                    <a:pt x="38" y="186"/>
                  </a:lnTo>
                  <a:lnTo>
                    <a:pt x="48" y="184"/>
                  </a:lnTo>
                  <a:lnTo>
                    <a:pt x="48" y="184"/>
                  </a:lnTo>
                  <a:lnTo>
                    <a:pt x="50" y="184"/>
                  </a:lnTo>
                  <a:lnTo>
                    <a:pt x="50" y="184"/>
                  </a:lnTo>
                  <a:lnTo>
                    <a:pt x="56" y="184"/>
                  </a:lnTo>
                  <a:lnTo>
                    <a:pt x="56" y="184"/>
                  </a:lnTo>
                  <a:lnTo>
                    <a:pt x="60" y="184"/>
                  </a:lnTo>
                  <a:lnTo>
                    <a:pt x="60" y="184"/>
                  </a:lnTo>
                  <a:lnTo>
                    <a:pt x="62" y="184"/>
                  </a:lnTo>
                  <a:lnTo>
                    <a:pt x="62" y="184"/>
                  </a:lnTo>
                  <a:lnTo>
                    <a:pt x="70" y="180"/>
                  </a:lnTo>
                  <a:lnTo>
                    <a:pt x="72" y="178"/>
                  </a:lnTo>
                  <a:lnTo>
                    <a:pt x="74" y="178"/>
                  </a:lnTo>
                  <a:lnTo>
                    <a:pt x="74" y="178"/>
                  </a:lnTo>
                  <a:lnTo>
                    <a:pt x="78" y="180"/>
                  </a:lnTo>
                  <a:lnTo>
                    <a:pt x="78" y="180"/>
                  </a:lnTo>
                  <a:lnTo>
                    <a:pt x="80" y="184"/>
                  </a:lnTo>
                  <a:lnTo>
                    <a:pt x="80" y="188"/>
                  </a:lnTo>
                  <a:lnTo>
                    <a:pt x="80" y="194"/>
                  </a:lnTo>
                  <a:lnTo>
                    <a:pt x="80" y="198"/>
                  </a:lnTo>
                  <a:lnTo>
                    <a:pt x="80" y="198"/>
                  </a:lnTo>
                  <a:lnTo>
                    <a:pt x="84" y="202"/>
                  </a:lnTo>
                  <a:lnTo>
                    <a:pt x="86" y="204"/>
                  </a:lnTo>
                  <a:lnTo>
                    <a:pt x="86" y="206"/>
                  </a:lnTo>
                  <a:lnTo>
                    <a:pt x="86" y="206"/>
                  </a:lnTo>
                  <a:lnTo>
                    <a:pt x="84" y="208"/>
                  </a:lnTo>
                  <a:lnTo>
                    <a:pt x="82" y="210"/>
                  </a:lnTo>
                  <a:lnTo>
                    <a:pt x="82" y="210"/>
                  </a:lnTo>
                  <a:lnTo>
                    <a:pt x="76" y="208"/>
                  </a:lnTo>
                  <a:lnTo>
                    <a:pt x="76" y="208"/>
                  </a:lnTo>
                  <a:lnTo>
                    <a:pt x="72" y="208"/>
                  </a:lnTo>
                  <a:lnTo>
                    <a:pt x="72" y="208"/>
                  </a:lnTo>
                  <a:lnTo>
                    <a:pt x="62" y="210"/>
                  </a:lnTo>
                  <a:lnTo>
                    <a:pt x="62" y="210"/>
                  </a:lnTo>
                  <a:lnTo>
                    <a:pt x="60" y="212"/>
                  </a:lnTo>
                  <a:lnTo>
                    <a:pt x="58" y="214"/>
                  </a:lnTo>
                  <a:lnTo>
                    <a:pt x="58" y="214"/>
                  </a:lnTo>
                  <a:lnTo>
                    <a:pt x="58" y="214"/>
                  </a:lnTo>
                  <a:lnTo>
                    <a:pt x="56" y="214"/>
                  </a:lnTo>
                  <a:lnTo>
                    <a:pt x="56" y="214"/>
                  </a:lnTo>
                  <a:lnTo>
                    <a:pt x="52" y="212"/>
                  </a:lnTo>
                  <a:lnTo>
                    <a:pt x="48" y="212"/>
                  </a:lnTo>
                  <a:lnTo>
                    <a:pt x="48" y="212"/>
                  </a:lnTo>
                  <a:lnTo>
                    <a:pt x="42" y="210"/>
                  </a:lnTo>
                  <a:lnTo>
                    <a:pt x="42" y="210"/>
                  </a:lnTo>
                  <a:lnTo>
                    <a:pt x="40" y="210"/>
                  </a:lnTo>
                  <a:lnTo>
                    <a:pt x="36" y="214"/>
                  </a:lnTo>
                  <a:lnTo>
                    <a:pt x="36" y="214"/>
                  </a:lnTo>
                  <a:lnTo>
                    <a:pt x="30" y="220"/>
                  </a:lnTo>
                  <a:lnTo>
                    <a:pt x="26" y="226"/>
                  </a:lnTo>
                  <a:lnTo>
                    <a:pt x="26" y="226"/>
                  </a:lnTo>
                  <a:lnTo>
                    <a:pt x="16" y="236"/>
                  </a:lnTo>
                  <a:lnTo>
                    <a:pt x="12" y="244"/>
                  </a:lnTo>
                  <a:lnTo>
                    <a:pt x="12" y="246"/>
                  </a:lnTo>
                  <a:lnTo>
                    <a:pt x="14" y="250"/>
                  </a:lnTo>
                  <a:lnTo>
                    <a:pt x="14" y="250"/>
                  </a:lnTo>
                  <a:lnTo>
                    <a:pt x="18" y="252"/>
                  </a:lnTo>
                  <a:lnTo>
                    <a:pt x="20" y="252"/>
                  </a:lnTo>
                  <a:lnTo>
                    <a:pt x="24" y="254"/>
                  </a:lnTo>
                  <a:lnTo>
                    <a:pt x="26" y="258"/>
                  </a:lnTo>
                  <a:lnTo>
                    <a:pt x="26" y="258"/>
                  </a:lnTo>
                  <a:lnTo>
                    <a:pt x="30" y="274"/>
                  </a:lnTo>
                  <a:lnTo>
                    <a:pt x="30" y="274"/>
                  </a:lnTo>
                  <a:lnTo>
                    <a:pt x="40" y="280"/>
                  </a:lnTo>
                  <a:lnTo>
                    <a:pt x="46" y="284"/>
                  </a:lnTo>
                  <a:lnTo>
                    <a:pt x="50" y="286"/>
                  </a:lnTo>
                  <a:lnTo>
                    <a:pt x="50" y="286"/>
                  </a:lnTo>
                  <a:lnTo>
                    <a:pt x="50" y="286"/>
                  </a:lnTo>
                  <a:lnTo>
                    <a:pt x="50" y="286"/>
                  </a:lnTo>
                  <a:lnTo>
                    <a:pt x="54" y="284"/>
                  </a:lnTo>
                  <a:lnTo>
                    <a:pt x="56" y="280"/>
                  </a:lnTo>
                  <a:lnTo>
                    <a:pt x="60" y="274"/>
                  </a:lnTo>
                  <a:lnTo>
                    <a:pt x="62" y="272"/>
                  </a:lnTo>
                  <a:lnTo>
                    <a:pt x="62" y="272"/>
                  </a:lnTo>
                  <a:lnTo>
                    <a:pt x="64" y="274"/>
                  </a:lnTo>
                  <a:lnTo>
                    <a:pt x="66" y="278"/>
                  </a:lnTo>
                  <a:lnTo>
                    <a:pt x="68" y="288"/>
                  </a:lnTo>
                  <a:lnTo>
                    <a:pt x="72" y="298"/>
                  </a:lnTo>
                  <a:lnTo>
                    <a:pt x="74" y="302"/>
                  </a:lnTo>
                  <a:lnTo>
                    <a:pt x="76" y="302"/>
                  </a:lnTo>
                  <a:lnTo>
                    <a:pt x="76" y="302"/>
                  </a:lnTo>
                  <a:lnTo>
                    <a:pt x="78" y="300"/>
                  </a:lnTo>
                  <a:lnTo>
                    <a:pt x="84" y="294"/>
                  </a:lnTo>
                  <a:lnTo>
                    <a:pt x="84" y="294"/>
                  </a:lnTo>
                  <a:lnTo>
                    <a:pt x="88" y="298"/>
                  </a:lnTo>
                  <a:lnTo>
                    <a:pt x="94" y="300"/>
                  </a:lnTo>
                  <a:lnTo>
                    <a:pt x="94" y="300"/>
                  </a:lnTo>
                  <a:lnTo>
                    <a:pt x="106" y="298"/>
                  </a:lnTo>
                  <a:lnTo>
                    <a:pt x="106" y="298"/>
                  </a:lnTo>
                  <a:lnTo>
                    <a:pt x="116" y="296"/>
                  </a:lnTo>
                  <a:lnTo>
                    <a:pt x="116" y="296"/>
                  </a:lnTo>
                  <a:lnTo>
                    <a:pt x="120" y="296"/>
                  </a:lnTo>
                  <a:lnTo>
                    <a:pt x="124" y="300"/>
                  </a:lnTo>
                  <a:lnTo>
                    <a:pt x="124" y="300"/>
                  </a:lnTo>
                  <a:lnTo>
                    <a:pt x="126" y="306"/>
                  </a:lnTo>
                  <a:lnTo>
                    <a:pt x="124" y="310"/>
                  </a:lnTo>
                  <a:lnTo>
                    <a:pt x="118" y="318"/>
                  </a:lnTo>
                  <a:lnTo>
                    <a:pt x="118" y="318"/>
                  </a:lnTo>
                  <a:lnTo>
                    <a:pt x="112" y="326"/>
                  </a:lnTo>
                  <a:lnTo>
                    <a:pt x="108" y="336"/>
                  </a:lnTo>
                  <a:lnTo>
                    <a:pt x="108" y="336"/>
                  </a:lnTo>
                  <a:lnTo>
                    <a:pt x="96" y="344"/>
                  </a:lnTo>
                  <a:lnTo>
                    <a:pt x="84" y="350"/>
                  </a:lnTo>
                  <a:lnTo>
                    <a:pt x="72" y="356"/>
                  </a:lnTo>
                  <a:lnTo>
                    <a:pt x="60" y="364"/>
                  </a:lnTo>
                  <a:lnTo>
                    <a:pt x="60" y="364"/>
                  </a:lnTo>
                  <a:lnTo>
                    <a:pt x="50" y="368"/>
                  </a:lnTo>
                  <a:lnTo>
                    <a:pt x="38" y="372"/>
                  </a:lnTo>
                  <a:lnTo>
                    <a:pt x="26" y="378"/>
                  </a:lnTo>
                  <a:lnTo>
                    <a:pt x="22" y="382"/>
                  </a:lnTo>
                  <a:lnTo>
                    <a:pt x="20" y="386"/>
                  </a:lnTo>
                  <a:lnTo>
                    <a:pt x="20" y="386"/>
                  </a:lnTo>
                  <a:lnTo>
                    <a:pt x="24" y="386"/>
                  </a:lnTo>
                  <a:lnTo>
                    <a:pt x="24" y="386"/>
                  </a:lnTo>
                  <a:lnTo>
                    <a:pt x="40" y="384"/>
                  </a:lnTo>
                  <a:lnTo>
                    <a:pt x="54" y="380"/>
                  </a:lnTo>
                  <a:lnTo>
                    <a:pt x="54" y="380"/>
                  </a:lnTo>
                  <a:lnTo>
                    <a:pt x="68" y="370"/>
                  </a:lnTo>
                  <a:lnTo>
                    <a:pt x="82" y="362"/>
                  </a:lnTo>
                  <a:lnTo>
                    <a:pt x="82" y="362"/>
                  </a:lnTo>
                  <a:lnTo>
                    <a:pt x="86" y="358"/>
                  </a:lnTo>
                  <a:lnTo>
                    <a:pt x="90" y="356"/>
                  </a:lnTo>
                  <a:lnTo>
                    <a:pt x="90" y="356"/>
                  </a:lnTo>
                  <a:lnTo>
                    <a:pt x="96" y="354"/>
                  </a:lnTo>
                  <a:lnTo>
                    <a:pt x="104" y="352"/>
                  </a:lnTo>
                  <a:lnTo>
                    <a:pt x="104" y="352"/>
                  </a:lnTo>
                  <a:lnTo>
                    <a:pt x="114" y="348"/>
                  </a:lnTo>
                  <a:lnTo>
                    <a:pt x="124" y="340"/>
                  </a:lnTo>
                  <a:lnTo>
                    <a:pt x="124" y="340"/>
                  </a:lnTo>
                  <a:lnTo>
                    <a:pt x="138" y="334"/>
                  </a:lnTo>
                  <a:lnTo>
                    <a:pt x="144" y="330"/>
                  </a:lnTo>
                  <a:lnTo>
                    <a:pt x="150" y="326"/>
                  </a:lnTo>
                  <a:lnTo>
                    <a:pt x="150" y="326"/>
                  </a:lnTo>
                  <a:lnTo>
                    <a:pt x="152" y="322"/>
                  </a:lnTo>
                  <a:lnTo>
                    <a:pt x="156" y="316"/>
                  </a:lnTo>
                  <a:lnTo>
                    <a:pt x="156" y="316"/>
                  </a:lnTo>
                  <a:lnTo>
                    <a:pt x="160" y="314"/>
                  </a:lnTo>
                  <a:lnTo>
                    <a:pt x="166" y="310"/>
                  </a:lnTo>
                  <a:lnTo>
                    <a:pt x="170" y="306"/>
                  </a:lnTo>
                  <a:lnTo>
                    <a:pt x="172" y="300"/>
                  </a:lnTo>
                  <a:lnTo>
                    <a:pt x="172" y="300"/>
                  </a:lnTo>
                  <a:lnTo>
                    <a:pt x="168" y="298"/>
                  </a:lnTo>
                  <a:lnTo>
                    <a:pt x="162" y="298"/>
                  </a:lnTo>
                  <a:lnTo>
                    <a:pt x="162" y="298"/>
                  </a:lnTo>
                  <a:lnTo>
                    <a:pt x="166" y="292"/>
                  </a:lnTo>
                  <a:lnTo>
                    <a:pt x="170" y="290"/>
                  </a:lnTo>
                  <a:lnTo>
                    <a:pt x="178" y="282"/>
                  </a:lnTo>
                  <a:lnTo>
                    <a:pt x="178" y="282"/>
                  </a:lnTo>
                  <a:lnTo>
                    <a:pt x="188" y="270"/>
                  </a:lnTo>
                  <a:lnTo>
                    <a:pt x="192" y="266"/>
                  </a:lnTo>
                  <a:lnTo>
                    <a:pt x="198" y="262"/>
                  </a:lnTo>
                  <a:lnTo>
                    <a:pt x="198" y="262"/>
                  </a:lnTo>
                  <a:lnTo>
                    <a:pt x="206" y="260"/>
                  </a:lnTo>
                  <a:lnTo>
                    <a:pt x="206" y="260"/>
                  </a:lnTo>
                  <a:lnTo>
                    <a:pt x="208" y="260"/>
                  </a:lnTo>
                  <a:lnTo>
                    <a:pt x="208" y="264"/>
                  </a:lnTo>
                  <a:lnTo>
                    <a:pt x="208" y="264"/>
                  </a:lnTo>
                  <a:lnTo>
                    <a:pt x="204" y="268"/>
                  </a:lnTo>
                  <a:lnTo>
                    <a:pt x="202" y="268"/>
                  </a:lnTo>
                  <a:lnTo>
                    <a:pt x="198" y="270"/>
                  </a:lnTo>
                  <a:lnTo>
                    <a:pt x="196" y="272"/>
                  </a:lnTo>
                  <a:lnTo>
                    <a:pt x="196" y="272"/>
                  </a:lnTo>
                  <a:lnTo>
                    <a:pt x="196" y="276"/>
                  </a:lnTo>
                  <a:lnTo>
                    <a:pt x="196" y="280"/>
                  </a:lnTo>
                  <a:lnTo>
                    <a:pt x="196" y="280"/>
                  </a:lnTo>
                  <a:lnTo>
                    <a:pt x="194" y="284"/>
                  </a:lnTo>
                  <a:lnTo>
                    <a:pt x="192" y="288"/>
                  </a:lnTo>
                  <a:lnTo>
                    <a:pt x="192" y="288"/>
                  </a:lnTo>
                  <a:lnTo>
                    <a:pt x="190" y="292"/>
                  </a:lnTo>
                  <a:lnTo>
                    <a:pt x="190" y="296"/>
                  </a:lnTo>
                  <a:lnTo>
                    <a:pt x="192" y="298"/>
                  </a:lnTo>
                  <a:lnTo>
                    <a:pt x="196" y="300"/>
                  </a:lnTo>
                  <a:lnTo>
                    <a:pt x="196" y="300"/>
                  </a:lnTo>
                  <a:lnTo>
                    <a:pt x="198" y="300"/>
                  </a:lnTo>
                  <a:lnTo>
                    <a:pt x="198" y="300"/>
                  </a:lnTo>
                  <a:lnTo>
                    <a:pt x="202" y="298"/>
                  </a:lnTo>
                  <a:lnTo>
                    <a:pt x="206" y="296"/>
                  </a:lnTo>
                  <a:lnTo>
                    <a:pt x="212" y="290"/>
                  </a:lnTo>
                  <a:lnTo>
                    <a:pt x="212" y="290"/>
                  </a:lnTo>
                  <a:lnTo>
                    <a:pt x="218" y="286"/>
                  </a:lnTo>
                  <a:lnTo>
                    <a:pt x="224" y="284"/>
                  </a:lnTo>
                  <a:lnTo>
                    <a:pt x="224" y="284"/>
                  </a:lnTo>
                  <a:lnTo>
                    <a:pt x="226" y="282"/>
                  </a:lnTo>
                  <a:lnTo>
                    <a:pt x="226" y="282"/>
                  </a:lnTo>
                  <a:lnTo>
                    <a:pt x="230" y="284"/>
                  </a:lnTo>
                  <a:lnTo>
                    <a:pt x="230" y="284"/>
                  </a:lnTo>
                  <a:lnTo>
                    <a:pt x="232" y="284"/>
                  </a:lnTo>
                  <a:lnTo>
                    <a:pt x="232" y="284"/>
                  </a:lnTo>
                  <a:lnTo>
                    <a:pt x="234" y="284"/>
                  </a:lnTo>
                  <a:lnTo>
                    <a:pt x="238" y="282"/>
                  </a:lnTo>
                  <a:lnTo>
                    <a:pt x="238" y="282"/>
                  </a:lnTo>
                  <a:lnTo>
                    <a:pt x="238" y="278"/>
                  </a:lnTo>
                  <a:lnTo>
                    <a:pt x="238" y="274"/>
                  </a:lnTo>
                  <a:lnTo>
                    <a:pt x="236" y="270"/>
                  </a:lnTo>
                  <a:lnTo>
                    <a:pt x="236" y="266"/>
                  </a:lnTo>
                  <a:lnTo>
                    <a:pt x="236" y="266"/>
                  </a:lnTo>
                  <a:lnTo>
                    <a:pt x="240" y="262"/>
                  </a:lnTo>
                  <a:lnTo>
                    <a:pt x="244" y="262"/>
                  </a:lnTo>
                  <a:lnTo>
                    <a:pt x="244" y="262"/>
                  </a:lnTo>
                  <a:lnTo>
                    <a:pt x="250" y="262"/>
                  </a:lnTo>
                  <a:lnTo>
                    <a:pt x="250" y="262"/>
                  </a:lnTo>
                  <a:lnTo>
                    <a:pt x="258" y="266"/>
                  </a:lnTo>
                  <a:lnTo>
                    <a:pt x="264" y="270"/>
                  </a:lnTo>
                  <a:lnTo>
                    <a:pt x="264" y="270"/>
                  </a:lnTo>
                  <a:lnTo>
                    <a:pt x="270" y="276"/>
                  </a:lnTo>
                  <a:lnTo>
                    <a:pt x="278" y="280"/>
                  </a:lnTo>
                  <a:lnTo>
                    <a:pt x="278" y="280"/>
                  </a:lnTo>
                  <a:lnTo>
                    <a:pt x="290" y="280"/>
                  </a:lnTo>
                  <a:lnTo>
                    <a:pt x="302" y="282"/>
                  </a:lnTo>
                  <a:lnTo>
                    <a:pt x="302" y="282"/>
                  </a:lnTo>
                  <a:lnTo>
                    <a:pt x="312" y="286"/>
                  </a:lnTo>
                  <a:lnTo>
                    <a:pt x="322" y="288"/>
                  </a:lnTo>
                  <a:lnTo>
                    <a:pt x="322" y="288"/>
                  </a:lnTo>
                  <a:lnTo>
                    <a:pt x="334" y="290"/>
                  </a:lnTo>
                  <a:lnTo>
                    <a:pt x="338" y="290"/>
                  </a:lnTo>
                  <a:lnTo>
                    <a:pt x="344" y="294"/>
                  </a:lnTo>
                  <a:lnTo>
                    <a:pt x="344" y="294"/>
                  </a:lnTo>
                  <a:lnTo>
                    <a:pt x="360" y="308"/>
                  </a:lnTo>
                  <a:lnTo>
                    <a:pt x="360" y="308"/>
                  </a:lnTo>
                  <a:lnTo>
                    <a:pt x="370" y="312"/>
                  </a:lnTo>
                  <a:lnTo>
                    <a:pt x="376" y="316"/>
                  </a:lnTo>
                  <a:lnTo>
                    <a:pt x="380" y="318"/>
                  </a:lnTo>
                  <a:lnTo>
                    <a:pt x="380" y="318"/>
                  </a:lnTo>
                  <a:lnTo>
                    <a:pt x="386" y="326"/>
                  </a:lnTo>
                  <a:lnTo>
                    <a:pt x="390" y="338"/>
                  </a:lnTo>
                  <a:lnTo>
                    <a:pt x="396" y="348"/>
                  </a:lnTo>
                  <a:lnTo>
                    <a:pt x="400" y="350"/>
                  </a:lnTo>
                  <a:lnTo>
                    <a:pt x="404" y="352"/>
                  </a:lnTo>
                  <a:lnTo>
                    <a:pt x="404" y="352"/>
                  </a:lnTo>
                  <a:lnTo>
                    <a:pt x="408" y="348"/>
                  </a:lnTo>
                  <a:lnTo>
                    <a:pt x="408" y="342"/>
                  </a:lnTo>
                  <a:lnTo>
                    <a:pt x="404" y="338"/>
                  </a:lnTo>
                  <a:lnTo>
                    <a:pt x="400" y="332"/>
                  </a:lnTo>
                  <a:lnTo>
                    <a:pt x="392" y="322"/>
                  </a:lnTo>
                  <a:lnTo>
                    <a:pt x="390" y="318"/>
                  </a:lnTo>
                  <a:lnTo>
                    <a:pt x="390" y="312"/>
                  </a:lnTo>
                  <a:lnTo>
                    <a:pt x="390" y="312"/>
                  </a:lnTo>
                  <a:lnTo>
                    <a:pt x="392" y="314"/>
                  </a:lnTo>
                  <a:lnTo>
                    <a:pt x="396" y="316"/>
                  </a:lnTo>
                  <a:lnTo>
                    <a:pt x="400" y="322"/>
                  </a:lnTo>
                  <a:lnTo>
                    <a:pt x="400" y="322"/>
                  </a:lnTo>
                  <a:lnTo>
                    <a:pt x="408" y="330"/>
                  </a:lnTo>
                  <a:lnTo>
                    <a:pt x="416" y="340"/>
                  </a:lnTo>
                  <a:lnTo>
                    <a:pt x="416" y="340"/>
                  </a:lnTo>
                  <a:lnTo>
                    <a:pt x="420" y="346"/>
                  </a:lnTo>
                  <a:lnTo>
                    <a:pt x="428" y="352"/>
                  </a:lnTo>
                  <a:lnTo>
                    <a:pt x="436" y="358"/>
                  </a:lnTo>
                  <a:lnTo>
                    <a:pt x="440" y="364"/>
                  </a:lnTo>
                  <a:lnTo>
                    <a:pt x="440" y="364"/>
                  </a:lnTo>
                  <a:lnTo>
                    <a:pt x="444" y="370"/>
                  </a:lnTo>
                  <a:lnTo>
                    <a:pt x="446" y="374"/>
                  </a:lnTo>
                  <a:lnTo>
                    <a:pt x="448" y="380"/>
                  </a:lnTo>
                  <a:lnTo>
                    <a:pt x="452" y="386"/>
                  </a:lnTo>
                  <a:lnTo>
                    <a:pt x="452" y="386"/>
                  </a:lnTo>
                  <a:lnTo>
                    <a:pt x="472" y="404"/>
                  </a:lnTo>
                  <a:lnTo>
                    <a:pt x="472" y="404"/>
                  </a:lnTo>
                  <a:lnTo>
                    <a:pt x="474" y="406"/>
                  </a:lnTo>
                  <a:lnTo>
                    <a:pt x="474" y="406"/>
                  </a:lnTo>
                  <a:lnTo>
                    <a:pt x="476" y="410"/>
                  </a:lnTo>
                  <a:lnTo>
                    <a:pt x="478" y="414"/>
                  </a:lnTo>
                  <a:lnTo>
                    <a:pt x="478" y="414"/>
                  </a:lnTo>
                  <a:lnTo>
                    <a:pt x="484" y="420"/>
                  </a:lnTo>
                  <a:lnTo>
                    <a:pt x="486" y="422"/>
                  </a:lnTo>
                  <a:lnTo>
                    <a:pt x="488" y="426"/>
                  </a:lnTo>
                  <a:lnTo>
                    <a:pt x="488" y="426"/>
                  </a:lnTo>
                  <a:lnTo>
                    <a:pt x="490" y="434"/>
                  </a:lnTo>
                  <a:lnTo>
                    <a:pt x="490" y="440"/>
                  </a:lnTo>
                  <a:lnTo>
                    <a:pt x="490" y="440"/>
                  </a:lnTo>
                  <a:lnTo>
                    <a:pt x="494" y="446"/>
                  </a:lnTo>
                  <a:lnTo>
                    <a:pt x="500" y="450"/>
                  </a:lnTo>
                  <a:lnTo>
                    <a:pt x="500" y="450"/>
                  </a:lnTo>
                  <a:lnTo>
                    <a:pt x="504" y="456"/>
                  </a:lnTo>
                  <a:lnTo>
                    <a:pt x="506" y="460"/>
                  </a:lnTo>
                  <a:lnTo>
                    <a:pt x="510" y="462"/>
                  </a:lnTo>
                  <a:lnTo>
                    <a:pt x="510" y="462"/>
                  </a:lnTo>
                  <a:lnTo>
                    <a:pt x="526" y="468"/>
                  </a:lnTo>
                  <a:lnTo>
                    <a:pt x="532" y="472"/>
                  </a:lnTo>
                  <a:lnTo>
                    <a:pt x="540" y="476"/>
                  </a:lnTo>
                  <a:lnTo>
                    <a:pt x="540" y="476"/>
                  </a:lnTo>
                  <a:lnTo>
                    <a:pt x="548" y="488"/>
                  </a:lnTo>
                  <a:lnTo>
                    <a:pt x="550" y="496"/>
                  </a:lnTo>
                  <a:lnTo>
                    <a:pt x="550" y="500"/>
                  </a:lnTo>
                  <a:lnTo>
                    <a:pt x="548" y="500"/>
                  </a:lnTo>
                  <a:lnTo>
                    <a:pt x="548" y="500"/>
                  </a:lnTo>
                  <a:lnTo>
                    <a:pt x="548" y="500"/>
                  </a:lnTo>
                  <a:lnTo>
                    <a:pt x="548" y="500"/>
                  </a:lnTo>
                  <a:lnTo>
                    <a:pt x="544" y="500"/>
                  </a:lnTo>
                  <a:lnTo>
                    <a:pt x="540" y="496"/>
                  </a:lnTo>
                  <a:lnTo>
                    <a:pt x="536" y="490"/>
                  </a:lnTo>
                  <a:lnTo>
                    <a:pt x="536" y="490"/>
                  </a:lnTo>
                  <a:lnTo>
                    <a:pt x="532" y="482"/>
                  </a:lnTo>
                  <a:lnTo>
                    <a:pt x="528" y="480"/>
                  </a:lnTo>
                  <a:lnTo>
                    <a:pt x="524" y="478"/>
                  </a:lnTo>
                  <a:lnTo>
                    <a:pt x="524" y="478"/>
                  </a:lnTo>
                  <a:lnTo>
                    <a:pt x="518" y="476"/>
                  </a:lnTo>
                  <a:lnTo>
                    <a:pt x="510" y="474"/>
                  </a:lnTo>
                  <a:lnTo>
                    <a:pt x="510" y="474"/>
                  </a:lnTo>
                  <a:lnTo>
                    <a:pt x="498" y="464"/>
                  </a:lnTo>
                  <a:lnTo>
                    <a:pt x="498" y="464"/>
                  </a:lnTo>
                  <a:lnTo>
                    <a:pt x="490" y="460"/>
                  </a:lnTo>
                  <a:lnTo>
                    <a:pt x="480" y="456"/>
                  </a:lnTo>
                  <a:lnTo>
                    <a:pt x="480" y="456"/>
                  </a:lnTo>
                  <a:lnTo>
                    <a:pt x="476" y="458"/>
                  </a:lnTo>
                  <a:lnTo>
                    <a:pt x="476" y="458"/>
                  </a:lnTo>
                  <a:lnTo>
                    <a:pt x="476" y="460"/>
                  </a:lnTo>
                  <a:lnTo>
                    <a:pt x="476" y="462"/>
                  </a:lnTo>
                  <a:lnTo>
                    <a:pt x="478" y="466"/>
                  </a:lnTo>
                  <a:lnTo>
                    <a:pt x="480" y="472"/>
                  </a:lnTo>
                  <a:lnTo>
                    <a:pt x="484" y="474"/>
                  </a:lnTo>
                  <a:lnTo>
                    <a:pt x="484" y="474"/>
                  </a:lnTo>
                  <a:lnTo>
                    <a:pt x="492" y="478"/>
                  </a:lnTo>
                  <a:lnTo>
                    <a:pt x="498" y="480"/>
                  </a:lnTo>
                  <a:lnTo>
                    <a:pt x="498" y="480"/>
                  </a:lnTo>
                  <a:lnTo>
                    <a:pt x="508" y="486"/>
                  </a:lnTo>
                  <a:lnTo>
                    <a:pt x="508" y="486"/>
                  </a:lnTo>
                  <a:lnTo>
                    <a:pt x="526" y="500"/>
                  </a:lnTo>
                  <a:lnTo>
                    <a:pt x="526" y="500"/>
                  </a:lnTo>
                  <a:lnTo>
                    <a:pt x="532" y="508"/>
                  </a:lnTo>
                  <a:lnTo>
                    <a:pt x="538" y="516"/>
                  </a:lnTo>
                  <a:lnTo>
                    <a:pt x="544" y="526"/>
                  </a:lnTo>
                  <a:lnTo>
                    <a:pt x="544" y="532"/>
                  </a:lnTo>
                  <a:lnTo>
                    <a:pt x="544" y="536"/>
                  </a:lnTo>
                  <a:lnTo>
                    <a:pt x="544" y="536"/>
                  </a:lnTo>
                  <a:lnTo>
                    <a:pt x="542" y="546"/>
                  </a:lnTo>
                  <a:lnTo>
                    <a:pt x="540" y="550"/>
                  </a:lnTo>
                  <a:lnTo>
                    <a:pt x="542" y="556"/>
                  </a:lnTo>
                  <a:lnTo>
                    <a:pt x="542" y="556"/>
                  </a:lnTo>
                  <a:lnTo>
                    <a:pt x="540" y="568"/>
                  </a:lnTo>
                  <a:lnTo>
                    <a:pt x="538" y="580"/>
                  </a:lnTo>
                  <a:lnTo>
                    <a:pt x="538" y="580"/>
                  </a:lnTo>
                  <a:lnTo>
                    <a:pt x="536" y="600"/>
                  </a:lnTo>
                  <a:lnTo>
                    <a:pt x="534" y="622"/>
                  </a:lnTo>
                  <a:lnTo>
                    <a:pt x="534" y="622"/>
                  </a:lnTo>
                  <a:lnTo>
                    <a:pt x="534" y="642"/>
                  </a:lnTo>
                  <a:lnTo>
                    <a:pt x="536" y="652"/>
                  </a:lnTo>
                  <a:lnTo>
                    <a:pt x="538" y="662"/>
                  </a:lnTo>
                  <a:lnTo>
                    <a:pt x="538" y="662"/>
                  </a:lnTo>
                  <a:lnTo>
                    <a:pt x="540" y="670"/>
                  </a:lnTo>
                  <a:lnTo>
                    <a:pt x="546" y="676"/>
                  </a:lnTo>
                  <a:lnTo>
                    <a:pt x="556" y="690"/>
                  </a:lnTo>
                  <a:lnTo>
                    <a:pt x="556" y="690"/>
                  </a:lnTo>
                  <a:lnTo>
                    <a:pt x="560" y="698"/>
                  </a:lnTo>
                  <a:lnTo>
                    <a:pt x="564" y="708"/>
                  </a:lnTo>
                  <a:lnTo>
                    <a:pt x="564" y="708"/>
                  </a:lnTo>
                  <a:lnTo>
                    <a:pt x="568" y="716"/>
                  </a:lnTo>
                  <a:lnTo>
                    <a:pt x="574" y="726"/>
                  </a:lnTo>
                  <a:lnTo>
                    <a:pt x="580" y="736"/>
                  </a:lnTo>
                  <a:lnTo>
                    <a:pt x="588" y="742"/>
                  </a:lnTo>
                  <a:lnTo>
                    <a:pt x="588" y="742"/>
                  </a:lnTo>
                  <a:lnTo>
                    <a:pt x="598" y="746"/>
                  </a:lnTo>
                  <a:lnTo>
                    <a:pt x="606" y="748"/>
                  </a:lnTo>
                  <a:lnTo>
                    <a:pt x="606" y="748"/>
                  </a:lnTo>
                  <a:lnTo>
                    <a:pt x="614" y="754"/>
                  </a:lnTo>
                  <a:lnTo>
                    <a:pt x="618" y="762"/>
                  </a:lnTo>
                  <a:lnTo>
                    <a:pt x="618" y="762"/>
                  </a:lnTo>
                  <a:lnTo>
                    <a:pt x="626" y="776"/>
                  </a:lnTo>
                  <a:lnTo>
                    <a:pt x="634" y="792"/>
                  </a:lnTo>
                  <a:lnTo>
                    <a:pt x="634" y="792"/>
                  </a:lnTo>
                  <a:lnTo>
                    <a:pt x="642" y="800"/>
                  </a:lnTo>
                  <a:lnTo>
                    <a:pt x="642" y="800"/>
                  </a:lnTo>
                  <a:lnTo>
                    <a:pt x="646" y="806"/>
                  </a:lnTo>
                  <a:lnTo>
                    <a:pt x="648" y="810"/>
                  </a:lnTo>
                  <a:lnTo>
                    <a:pt x="648" y="810"/>
                  </a:lnTo>
                  <a:lnTo>
                    <a:pt x="650" y="818"/>
                  </a:lnTo>
                  <a:lnTo>
                    <a:pt x="656" y="824"/>
                  </a:lnTo>
                  <a:lnTo>
                    <a:pt x="656" y="824"/>
                  </a:lnTo>
                  <a:lnTo>
                    <a:pt x="662" y="828"/>
                  </a:lnTo>
                  <a:lnTo>
                    <a:pt x="666" y="836"/>
                  </a:lnTo>
                  <a:lnTo>
                    <a:pt x="666" y="836"/>
                  </a:lnTo>
                  <a:lnTo>
                    <a:pt x="668" y="842"/>
                  </a:lnTo>
                  <a:lnTo>
                    <a:pt x="668" y="842"/>
                  </a:lnTo>
                  <a:lnTo>
                    <a:pt x="666" y="846"/>
                  </a:lnTo>
                  <a:lnTo>
                    <a:pt x="666" y="852"/>
                  </a:lnTo>
                  <a:lnTo>
                    <a:pt x="666" y="852"/>
                  </a:lnTo>
                  <a:lnTo>
                    <a:pt x="672" y="856"/>
                  </a:lnTo>
                  <a:lnTo>
                    <a:pt x="678" y="860"/>
                  </a:lnTo>
                  <a:lnTo>
                    <a:pt x="678" y="860"/>
                  </a:lnTo>
                  <a:lnTo>
                    <a:pt x="686" y="876"/>
                  </a:lnTo>
                  <a:lnTo>
                    <a:pt x="686" y="876"/>
                  </a:lnTo>
                  <a:lnTo>
                    <a:pt x="700" y="894"/>
                  </a:lnTo>
                  <a:lnTo>
                    <a:pt x="700" y="894"/>
                  </a:lnTo>
                  <a:lnTo>
                    <a:pt x="702" y="902"/>
                  </a:lnTo>
                  <a:lnTo>
                    <a:pt x="704" y="906"/>
                  </a:lnTo>
                  <a:lnTo>
                    <a:pt x="706" y="910"/>
                  </a:lnTo>
                  <a:lnTo>
                    <a:pt x="706" y="910"/>
                  </a:lnTo>
                  <a:lnTo>
                    <a:pt x="712" y="914"/>
                  </a:lnTo>
                  <a:lnTo>
                    <a:pt x="716" y="916"/>
                  </a:lnTo>
                  <a:lnTo>
                    <a:pt x="716" y="916"/>
                  </a:lnTo>
                  <a:lnTo>
                    <a:pt x="720" y="916"/>
                  </a:lnTo>
                  <a:lnTo>
                    <a:pt x="722" y="912"/>
                  </a:lnTo>
                  <a:lnTo>
                    <a:pt x="722" y="908"/>
                  </a:lnTo>
                  <a:lnTo>
                    <a:pt x="718" y="904"/>
                  </a:lnTo>
                  <a:lnTo>
                    <a:pt x="718" y="904"/>
                  </a:lnTo>
                  <a:lnTo>
                    <a:pt x="714" y="900"/>
                  </a:lnTo>
                  <a:lnTo>
                    <a:pt x="710" y="896"/>
                  </a:lnTo>
                  <a:lnTo>
                    <a:pt x="710" y="896"/>
                  </a:lnTo>
                  <a:lnTo>
                    <a:pt x="708" y="886"/>
                  </a:lnTo>
                  <a:lnTo>
                    <a:pt x="708" y="886"/>
                  </a:lnTo>
                  <a:lnTo>
                    <a:pt x="700" y="870"/>
                  </a:lnTo>
                  <a:lnTo>
                    <a:pt x="696" y="862"/>
                  </a:lnTo>
                  <a:lnTo>
                    <a:pt x="690" y="856"/>
                  </a:lnTo>
                  <a:lnTo>
                    <a:pt x="690" y="856"/>
                  </a:lnTo>
                  <a:lnTo>
                    <a:pt x="688" y="850"/>
                  </a:lnTo>
                  <a:lnTo>
                    <a:pt x="686" y="844"/>
                  </a:lnTo>
                  <a:lnTo>
                    <a:pt x="686" y="844"/>
                  </a:lnTo>
                  <a:lnTo>
                    <a:pt x="684" y="838"/>
                  </a:lnTo>
                  <a:lnTo>
                    <a:pt x="680" y="832"/>
                  </a:lnTo>
                  <a:lnTo>
                    <a:pt x="680" y="832"/>
                  </a:lnTo>
                  <a:lnTo>
                    <a:pt x="670" y="818"/>
                  </a:lnTo>
                  <a:lnTo>
                    <a:pt x="670" y="818"/>
                  </a:lnTo>
                  <a:lnTo>
                    <a:pt x="664" y="810"/>
                  </a:lnTo>
                  <a:lnTo>
                    <a:pt x="662" y="800"/>
                  </a:lnTo>
                  <a:lnTo>
                    <a:pt x="662" y="790"/>
                  </a:lnTo>
                  <a:lnTo>
                    <a:pt x="662" y="780"/>
                  </a:lnTo>
                  <a:lnTo>
                    <a:pt x="662" y="780"/>
                  </a:lnTo>
                  <a:lnTo>
                    <a:pt x="662" y="780"/>
                  </a:lnTo>
                  <a:lnTo>
                    <a:pt x="662" y="780"/>
                  </a:lnTo>
                  <a:lnTo>
                    <a:pt x="664" y="780"/>
                  </a:lnTo>
                  <a:lnTo>
                    <a:pt x="664" y="780"/>
                  </a:lnTo>
                  <a:lnTo>
                    <a:pt x="668" y="784"/>
                  </a:lnTo>
                  <a:lnTo>
                    <a:pt x="668" y="788"/>
                  </a:lnTo>
                  <a:lnTo>
                    <a:pt x="672" y="796"/>
                  </a:lnTo>
                  <a:lnTo>
                    <a:pt x="672" y="796"/>
                  </a:lnTo>
                  <a:lnTo>
                    <a:pt x="676" y="802"/>
                  </a:lnTo>
                  <a:lnTo>
                    <a:pt x="682" y="808"/>
                  </a:lnTo>
                  <a:lnTo>
                    <a:pt x="682" y="808"/>
                  </a:lnTo>
                  <a:lnTo>
                    <a:pt x="686" y="814"/>
                  </a:lnTo>
                  <a:lnTo>
                    <a:pt x="688" y="822"/>
                  </a:lnTo>
                  <a:lnTo>
                    <a:pt x="692" y="830"/>
                  </a:lnTo>
                  <a:lnTo>
                    <a:pt x="696" y="838"/>
                  </a:lnTo>
                  <a:lnTo>
                    <a:pt x="696" y="838"/>
                  </a:lnTo>
                  <a:lnTo>
                    <a:pt x="702" y="844"/>
                  </a:lnTo>
                  <a:lnTo>
                    <a:pt x="708" y="848"/>
                  </a:lnTo>
                  <a:lnTo>
                    <a:pt x="714" y="852"/>
                  </a:lnTo>
                  <a:lnTo>
                    <a:pt x="720" y="858"/>
                  </a:lnTo>
                  <a:lnTo>
                    <a:pt x="720" y="858"/>
                  </a:lnTo>
                  <a:lnTo>
                    <a:pt x="724" y="866"/>
                  </a:lnTo>
                  <a:lnTo>
                    <a:pt x="726" y="876"/>
                  </a:lnTo>
                  <a:lnTo>
                    <a:pt x="726" y="876"/>
                  </a:lnTo>
                  <a:lnTo>
                    <a:pt x="730" y="884"/>
                  </a:lnTo>
                  <a:lnTo>
                    <a:pt x="738" y="892"/>
                  </a:lnTo>
                  <a:lnTo>
                    <a:pt x="738" y="892"/>
                  </a:lnTo>
                  <a:lnTo>
                    <a:pt x="750" y="904"/>
                  </a:lnTo>
                  <a:lnTo>
                    <a:pt x="762" y="918"/>
                  </a:lnTo>
                  <a:lnTo>
                    <a:pt x="762" y="918"/>
                  </a:lnTo>
                  <a:lnTo>
                    <a:pt x="772" y="930"/>
                  </a:lnTo>
                  <a:lnTo>
                    <a:pt x="776" y="936"/>
                  </a:lnTo>
                  <a:lnTo>
                    <a:pt x="776" y="944"/>
                  </a:lnTo>
                  <a:lnTo>
                    <a:pt x="776" y="944"/>
                  </a:lnTo>
                  <a:lnTo>
                    <a:pt x="778" y="960"/>
                  </a:lnTo>
                  <a:lnTo>
                    <a:pt x="778" y="968"/>
                  </a:lnTo>
                  <a:lnTo>
                    <a:pt x="782" y="978"/>
                  </a:lnTo>
                  <a:lnTo>
                    <a:pt x="782" y="978"/>
                  </a:lnTo>
                  <a:lnTo>
                    <a:pt x="788" y="988"/>
                  </a:lnTo>
                  <a:lnTo>
                    <a:pt x="794" y="994"/>
                  </a:lnTo>
                  <a:lnTo>
                    <a:pt x="802" y="1000"/>
                  </a:lnTo>
                  <a:lnTo>
                    <a:pt x="812" y="1004"/>
                  </a:lnTo>
                  <a:lnTo>
                    <a:pt x="812" y="1004"/>
                  </a:lnTo>
                  <a:lnTo>
                    <a:pt x="836" y="1014"/>
                  </a:lnTo>
                  <a:lnTo>
                    <a:pt x="858" y="1024"/>
                  </a:lnTo>
                  <a:lnTo>
                    <a:pt x="858" y="1024"/>
                  </a:lnTo>
                  <a:lnTo>
                    <a:pt x="876" y="1036"/>
                  </a:lnTo>
                  <a:lnTo>
                    <a:pt x="886" y="1040"/>
                  </a:lnTo>
                  <a:lnTo>
                    <a:pt x="896" y="1042"/>
                  </a:lnTo>
                  <a:lnTo>
                    <a:pt x="896" y="1042"/>
                  </a:lnTo>
                  <a:lnTo>
                    <a:pt x="898" y="1042"/>
                  </a:lnTo>
                  <a:lnTo>
                    <a:pt x="898" y="1042"/>
                  </a:lnTo>
                  <a:lnTo>
                    <a:pt x="904" y="1040"/>
                  </a:lnTo>
                  <a:lnTo>
                    <a:pt x="910" y="1036"/>
                  </a:lnTo>
                  <a:lnTo>
                    <a:pt x="914" y="1032"/>
                  </a:lnTo>
                  <a:lnTo>
                    <a:pt x="918" y="1032"/>
                  </a:lnTo>
                  <a:lnTo>
                    <a:pt x="918" y="1032"/>
                  </a:lnTo>
                  <a:lnTo>
                    <a:pt x="926" y="1034"/>
                  </a:lnTo>
                  <a:lnTo>
                    <a:pt x="926" y="1034"/>
                  </a:lnTo>
                  <a:lnTo>
                    <a:pt x="932" y="1040"/>
                  </a:lnTo>
                  <a:lnTo>
                    <a:pt x="936" y="1046"/>
                  </a:lnTo>
                  <a:lnTo>
                    <a:pt x="936" y="1046"/>
                  </a:lnTo>
                  <a:lnTo>
                    <a:pt x="942" y="1054"/>
                  </a:lnTo>
                  <a:lnTo>
                    <a:pt x="950" y="1058"/>
                  </a:lnTo>
                  <a:lnTo>
                    <a:pt x="950" y="1058"/>
                  </a:lnTo>
                  <a:lnTo>
                    <a:pt x="960" y="1064"/>
                  </a:lnTo>
                  <a:lnTo>
                    <a:pt x="970" y="1072"/>
                  </a:lnTo>
                  <a:lnTo>
                    <a:pt x="978" y="1078"/>
                  </a:lnTo>
                  <a:lnTo>
                    <a:pt x="984" y="1080"/>
                  </a:lnTo>
                  <a:lnTo>
                    <a:pt x="990" y="1082"/>
                  </a:lnTo>
                  <a:lnTo>
                    <a:pt x="990" y="1082"/>
                  </a:lnTo>
                  <a:lnTo>
                    <a:pt x="1000" y="1082"/>
                  </a:lnTo>
                  <a:lnTo>
                    <a:pt x="1004" y="1084"/>
                  </a:lnTo>
                  <a:lnTo>
                    <a:pt x="1010" y="1086"/>
                  </a:lnTo>
                  <a:lnTo>
                    <a:pt x="1010" y="1086"/>
                  </a:lnTo>
                  <a:lnTo>
                    <a:pt x="1022" y="1100"/>
                  </a:lnTo>
                  <a:lnTo>
                    <a:pt x="1030" y="1108"/>
                  </a:lnTo>
                  <a:lnTo>
                    <a:pt x="1034" y="1114"/>
                  </a:lnTo>
                  <a:lnTo>
                    <a:pt x="1034" y="1114"/>
                  </a:lnTo>
                  <a:lnTo>
                    <a:pt x="1040" y="1128"/>
                  </a:lnTo>
                  <a:lnTo>
                    <a:pt x="1052" y="1138"/>
                  </a:lnTo>
                  <a:lnTo>
                    <a:pt x="1052" y="1138"/>
                  </a:lnTo>
                  <a:lnTo>
                    <a:pt x="1066" y="1146"/>
                  </a:lnTo>
                  <a:lnTo>
                    <a:pt x="1078" y="1156"/>
                  </a:lnTo>
                  <a:lnTo>
                    <a:pt x="1078" y="1156"/>
                  </a:lnTo>
                  <a:lnTo>
                    <a:pt x="1088" y="1168"/>
                  </a:lnTo>
                  <a:lnTo>
                    <a:pt x="1094" y="1174"/>
                  </a:lnTo>
                  <a:lnTo>
                    <a:pt x="1102" y="1176"/>
                  </a:lnTo>
                  <a:lnTo>
                    <a:pt x="1102" y="1176"/>
                  </a:lnTo>
                  <a:lnTo>
                    <a:pt x="1102" y="1176"/>
                  </a:lnTo>
                  <a:lnTo>
                    <a:pt x="1102" y="1172"/>
                  </a:lnTo>
                  <a:lnTo>
                    <a:pt x="1106" y="1166"/>
                  </a:lnTo>
                  <a:lnTo>
                    <a:pt x="1112" y="1160"/>
                  </a:lnTo>
                  <a:lnTo>
                    <a:pt x="1114" y="1156"/>
                  </a:lnTo>
                  <a:lnTo>
                    <a:pt x="1114" y="1156"/>
                  </a:lnTo>
                  <a:lnTo>
                    <a:pt x="1116" y="1150"/>
                  </a:lnTo>
                  <a:lnTo>
                    <a:pt x="1120" y="1148"/>
                  </a:lnTo>
                  <a:lnTo>
                    <a:pt x="1120" y="1148"/>
                  </a:lnTo>
                  <a:lnTo>
                    <a:pt x="1118" y="1146"/>
                  </a:lnTo>
                  <a:lnTo>
                    <a:pt x="1116" y="1144"/>
                  </a:lnTo>
                  <a:lnTo>
                    <a:pt x="1116" y="1144"/>
                  </a:lnTo>
                  <a:lnTo>
                    <a:pt x="1116" y="1142"/>
                  </a:lnTo>
                  <a:lnTo>
                    <a:pt x="1116" y="1142"/>
                  </a:lnTo>
                  <a:lnTo>
                    <a:pt x="1116" y="1142"/>
                  </a:lnTo>
                  <a:lnTo>
                    <a:pt x="1116" y="1138"/>
                  </a:lnTo>
                  <a:lnTo>
                    <a:pt x="1118" y="1136"/>
                  </a:lnTo>
                  <a:lnTo>
                    <a:pt x="1124" y="1132"/>
                  </a:lnTo>
                  <a:lnTo>
                    <a:pt x="1124" y="1132"/>
                  </a:lnTo>
                  <a:lnTo>
                    <a:pt x="1124" y="1132"/>
                  </a:lnTo>
                  <a:lnTo>
                    <a:pt x="1120" y="1130"/>
                  </a:lnTo>
                  <a:lnTo>
                    <a:pt x="1120" y="1130"/>
                  </a:lnTo>
                  <a:lnTo>
                    <a:pt x="1120" y="1130"/>
                  </a:lnTo>
                  <a:lnTo>
                    <a:pt x="1120" y="1130"/>
                  </a:lnTo>
                  <a:lnTo>
                    <a:pt x="1116" y="1132"/>
                  </a:lnTo>
                  <a:lnTo>
                    <a:pt x="1112" y="1136"/>
                  </a:lnTo>
                  <a:lnTo>
                    <a:pt x="1108" y="1142"/>
                  </a:lnTo>
                  <a:lnTo>
                    <a:pt x="1104" y="1144"/>
                  </a:lnTo>
                  <a:lnTo>
                    <a:pt x="1104" y="1144"/>
                  </a:lnTo>
                  <a:lnTo>
                    <a:pt x="1098" y="1146"/>
                  </a:lnTo>
                  <a:lnTo>
                    <a:pt x="1098" y="1146"/>
                  </a:lnTo>
                  <a:lnTo>
                    <a:pt x="1094" y="1144"/>
                  </a:lnTo>
                  <a:lnTo>
                    <a:pt x="1090" y="1144"/>
                  </a:lnTo>
                  <a:lnTo>
                    <a:pt x="1084" y="1138"/>
                  </a:lnTo>
                  <a:lnTo>
                    <a:pt x="1078" y="1130"/>
                  </a:lnTo>
                  <a:lnTo>
                    <a:pt x="1076" y="1122"/>
                  </a:lnTo>
                  <a:lnTo>
                    <a:pt x="1076" y="1122"/>
                  </a:lnTo>
                  <a:lnTo>
                    <a:pt x="1068" y="1104"/>
                  </a:lnTo>
                  <a:lnTo>
                    <a:pt x="1062" y="1086"/>
                  </a:lnTo>
                  <a:lnTo>
                    <a:pt x="1062" y="1086"/>
                  </a:lnTo>
                  <a:lnTo>
                    <a:pt x="1062" y="1078"/>
                  </a:lnTo>
                  <a:lnTo>
                    <a:pt x="1064" y="1070"/>
                  </a:lnTo>
                  <a:lnTo>
                    <a:pt x="1066" y="1062"/>
                  </a:lnTo>
                  <a:lnTo>
                    <a:pt x="1068" y="1054"/>
                  </a:lnTo>
                  <a:lnTo>
                    <a:pt x="1068" y="1054"/>
                  </a:lnTo>
                  <a:lnTo>
                    <a:pt x="1066" y="1050"/>
                  </a:lnTo>
                  <a:lnTo>
                    <a:pt x="1064" y="1046"/>
                  </a:lnTo>
                  <a:lnTo>
                    <a:pt x="1056" y="1040"/>
                  </a:lnTo>
                  <a:lnTo>
                    <a:pt x="1046" y="1036"/>
                  </a:lnTo>
                  <a:lnTo>
                    <a:pt x="1036" y="1034"/>
                  </a:lnTo>
                  <a:lnTo>
                    <a:pt x="1036" y="1034"/>
                  </a:lnTo>
                  <a:lnTo>
                    <a:pt x="1036" y="1034"/>
                  </a:lnTo>
                  <a:lnTo>
                    <a:pt x="1036" y="1034"/>
                  </a:lnTo>
                  <a:lnTo>
                    <a:pt x="1026" y="1036"/>
                  </a:lnTo>
                  <a:lnTo>
                    <a:pt x="1026" y="1036"/>
                  </a:lnTo>
                  <a:lnTo>
                    <a:pt x="1016" y="1038"/>
                  </a:lnTo>
                  <a:lnTo>
                    <a:pt x="1016" y="1038"/>
                  </a:lnTo>
                  <a:lnTo>
                    <a:pt x="1008" y="1036"/>
                  </a:lnTo>
                  <a:lnTo>
                    <a:pt x="1004" y="1030"/>
                  </a:lnTo>
                  <a:lnTo>
                    <a:pt x="1004" y="1030"/>
                  </a:lnTo>
                  <a:lnTo>
                    <a:pt x="1000" y="1022"/>
                  </a:lnTo>
                  <a:lnTo>
                    <a:pt x="1000" y="1014"/>
                  </a:lnTo>
                  <a:lnTo>
                    <a:pt x="1006" y="998"/>
                  </a:lnTo>
                  <a:lnTo>
                    <a:pt x="1006" y="998"/>
                  </a:lnTo>
                  <a:lnTo>
                    <a:pt x="1010" y="982"/>
                  </a:lnTo>
                  <a:lnTo>
                    <a:pt x="1012" y="974"/>
                  </a:lnTo>
                  <a:lnTo>
                    <a:pt x="1016" y="966"/>
                  </a:lnTo>
                  <a:lnTo>
                    <a:pt x="1016" y="966"/>
                  </a:lnTo>
                  <a:lnTo>
                    <a:pt x="1020" y="960"/>
                  </a:lnTo>
                  <a:lnTo>
                    <a:pt x="1022" y="956"/>
                  </a:lnTo>
                  <a:lnTo>
                    <a:pt x="1020" y="952"/>
                  </a:lnTo>
                  <a:lnTo>
                    <a:pt x="1020" y="952"/>
                  </a:lnTo>
                  <a:lnTo>
                    <a:pt x="1014" y="946"/>
                  </a:lnTo>
                  <a:lnTo>
                    <a:pt x="1006" y="944"/>
                  </a:lnTo>
                  <a:lnTo>
                    <a:pt x="1006" y="944"/>
                  </a:lnTo>
                  <a:lnTo>
                    <a:pt x="1004" y="944"/>
                  </a:lnTo>
                  <a:lnTo>
                    <a:pt x="1004" y="944"/>
                  </a:lnTo>
                  <a:lnTo>
                    <a:pt x="1000" y="946"/>
                  </a:lnTo>
                  <a:lnTo>
                    <a:pt x="996" y="948"/>
                  </a:lnTo>
                  <a:lnTo>
                    <a:pt x="990" y="952"/>
                  </a:lnTo>
                  <a:lnTo>
                    <a:pt x="990" y="952"/>
                  </a:lnTo>
                  <a:lnTo>
                    <a:pt x="982" y="956"/>
                  </a:lnTo>
                  <a:lnTo>
                    <a:pt x="974" y="958"/>
                  </a:lnTo>
                  <a:lnTo>
                    <a:pt x="974" y="958"/>
                  </a:lnTo>
                  <a:lnTo>
                    <a:pt x="970" y="960"/>
                  </a:lnTo>
                  <a:lnTo>
                    <a:pt x="970" y="964"/>
                  </a:lnTo>
                  <a:lnTo>
                    <a:pt x="970" y="970"/>
                  </a:lnTo>
                  <a:lnTo>
                    <a:pt x="970" y="970"/>
                  </a:lnTo>
                  <a:lnTo>
                    <a:pt x="970" y="974"/>
                  </a:lnTo>
                  <a:lnTo>
                    <a:pt x="968" y="978"/>
                  </a:lnTo>
                  <a:lnTo>
                    <a:pt x="968" y="978"/>
                  </a:lnTo>
                  <a:lnTo>
                    <a:pt x="966" y="980"/>
                  </a:lnTo>
                  <a:lnTo>
                    <a:pt x="962" y="982"/>
                  </a:lnTo>
                  <a:lnTo>
                    <a:pt x="962" y="982"/>
                  </a:lnTo>
                  <a:lnTo>
                    <a:pt x="960" y="986"/>
                  </a:lnTo>
                  <a:lnTo>
                    <a:pt x="960" y="988"/>
                  </a:lnTo>
                  <a:lnTo>
                    <a:pt x="958" y="990"/>
                  </a:lnTo>
                  <a:lnTo>
                    <a:pt x="954" y="992"/>
                  </a:lnTo>
                  <a:lnTo>
                    <a:pt x="954" y="992"/>
                  </a:lnTo>
                  <a:lnTo>
                    <a:pt x="946" y="996"/>
                  </a:lnTo>
                  <a:lnTo>
                    <a:pt x="938" y="996"/>
                  </a:lnTo>
                  <a:lnTo>
                    <a:pt x="938" y="996"/>
                  </a:lnTo>
                  <a:lnTo>
                    <a:pt x="936" y="996"/>
                  </a:lnTo>
                  <a:lnTo>
                    <a:pt x="936" y="996"/>
                  </a:lnTo>
                  <a:lnTo>
                    <a:pt x="928" y="996"/>
                  </a:lnTo>
                  <a:lnTo>
                    <a:pt x="920" y="994"/>
                  </a:lnTo>
                  <a:lnTo>
                    <a:pt x="910" y="990"/>
                  </a:lnTo>
                  <a:lnTo>
                    <a:pt x="904" y="986"/>
                  </a:lnTo>
                  <a:lnTo>
                    <a:pt x="904" y="986"/>
                  </a:lnTo>
                  <a:lnTo>
                    <a:pt x="900" y="982"/>
                  </a:lnTo>
                  <a:lnTo>
                    <a:pt x="898" y="978"/>
                  </a:lnTo>
                  <a:lnTo>
                    <a:pt x="896" y="970"/>
                  </a:lnTo>
                  <a:lnTo>
                    <a:pt x="896" y="970"/>
                  </a:lnTo>
                  <a:lnTo>
                    <a:pt x="890" y="966"/>
                  </a:lnTo>
                  <a:lnTo>
                    <a:pt x="886" y="962"/>
                  </a:lnTo>
                  <a:lnTo>
                    <a:pt x="886" y="962"/>
                  </a:lnTo>
                  <a:lnTo>
                    <a:pt x="884" y="958"/>
                  </a:lnTo>
                  <a:lnTo>
                    <a:pt x="884" y="952"/>
                  </a:lnTo>
                  <a:lnTo>
                    <a:pt x="884" y="952"/>
                  </a:lnTo>
                  <a:lnTo>
                    <a:pt x="874" y="924"/>
                  </a:lnTo>
                  <a:lnTo>
                    <a:pt x="874" y="924"/>
                  </a:lnTo>
                  <a:lnTo>
                    <a:pt x="872" y="914"/>
                  </a:lnTo>
                  <a:lnTo>
                    <a:pt x="872" y="904"/>
                  </a:lnTo>
                  <a:lnTo>
                    <a:pt x="872" y="896"/>
                  </a:lnTo>
                  <a:lnTo>
                    <a:pt x="876" y="888"/>
                  </a:lnTo>
                  <a:lnTo>
                    <a:pt x="876" y="888"/>
                  </a:lnTo>
                  <a:lnTo>
                    <a:pt x="880" y="882"/>
                  </a:lnTo>
                  <a:lnTo>
                    <a:pt x="880" y="874"/>
                  </a:lnTo>
                  <a:lnTo>
                    <a:pt x="880" y="874"/>
                  </a:lnTo>
                  <a:lnTo>
                    <a:pt x="880" y="864"/>
                  </a:lnTo>
                  <a:lnTo>
                    <a:pt x="880" y="860"/>
                  </a:lnTo>
                  <a:lnTo>
                    <a:pt x="882" y="856"/>
                  </a:lnTo>
                  <a:lnTo>
                    <a:pt x="882" y="856"/>
                  </a:lnTo>
                  <a:lnTo>
                    <a:pt x="888" y="848"/>
                  </a:lnTo>
                  <a:lnTo>
                    <a:pt x="896" y="842"/>
                  </a:lnTo>
                  <a:lnTo>
                    <a:pt x="896" y="842"/>
                  </a:lnTo>
                  <a:lnTo>
                    <a:pt x="908" y="834"/>
                  </a:lnTo>
                  <a:lnTo>
                    <a:pt x="908" y="834"/>
                  </a:lnTo>
                  <a:lnTo>
                    <a:pt x="918" y="828"/>
                  </a:lnTo>
                  <a:lnTo>
                    <a:pt x="930" y="826"/>
                  </a:lnTo>
                  <a:lnTo>
                    <a:pt x="930" y="826"/>
                  </a:lnTo>
                  <a:lnTo>
                    <a:pt x="936" y="828"/>
                  </a:lnTo>
                  <a:lnTo>
                    <a:pt x="944" y="830"/>
                  </a:lnTo>
                  <a:lnTo>
                    <a:pt x="944" y="830"/>
                  </a:lnTo>
                  <a:lnTo>
                    <a:pt x="952" y="834"/>
                  </a:lnTo>
                  <a:lnTo>
                    <a:pt x="960" y="836"/>
                  </a:lnTo>
                  <a:lnTo>
                    <a:pt x="960" y="836"/>
                  </a:lnTo>
                  <a:lnTo>
                    <a:pt x="962" y="836"/>
                  </a:lnTo>
                  <a:lnTo>
                    <a:pt x="962" y="836"/>
                  </a:lnTo>
                  <a:lnTo>
                    <a:pt x="964" y="836"/>
                  </a:lnTo>
                  <a:lnTo>
                    <a:pt x="964" y="836"/>
                  </a:lnTo>
                  <a:lnTo>
                    <a:pt x="968" y="836"/>
                  </a:lnTo>
                  <a:lnTo>
                    <a:pt x="968" y="836"/>
                  </a:lnTo>
                  <a:lnTo>
                    <a:pt x="970" y="836"/>
                  </a:lnTo>
                  <a:lnTo>
                    <a:pt x="970" y="836"/>
                  </a:lnTo>
                  <a:lnTo>
                    <a:pt x="982" y="838"/>
                  </a:lnTo>
                  <a:lnTo>
                    <a:pt x="982" y="838"/>
                  </a:lnTo>
                  <a:lnTo>
                    <a:pt x="982" y="838"/>
                  </a:lnTo>
                  <a:lnTo>
                    <a:pt x="982" y="838"/>
                  </a:lnTo>
                  <a:lnTo>
                    <a:pt x="986" y="838"/>
                  </a:lnTo>
                  <a:lnTo>
                    <a:pt x="986" y="836"/>
                  </a:lnTo>
                  <a:lnTo>
                    <a:pt x="984" y="832"/>
                  </a:lnTo>
                  <a:lnTo>
                    <a:pt x="974" y="824"/>
                  </a:lnTo>
                  <a:lnTo>
                    <a:pt x="974" y="824"/>
                  </a:lnTo>
                  <a:lnTo>
                    <a:pt x="970" y="818"/>
                  </a:lnTo>
                  <a:lnTo>
                    <a:pt x="970" y="816"/>
                  </a:lnTo>
                  <a:lnTo>
                    <a:pt x="972" y="814"/>
                  </a:lnTo>
                  <a:lnTo>
                    <a:pt x="972" y="814"/>
                  </a:lnTo>
                  <a:lnTo>
                    <a:pt x="974" y="814"/>
                  </a:lnTo>
                  <a:lnTo>
                    <a:pt x="974" y="814"/>
                  </a:lnTo>
                  <a:lnTo>
                    <a:pt x="982" y="816"/>
                  </a:lnTo>
                  <a:lnTo>
                    <a:pt x="982" y="816"/>
                  </a:lnTo>
                  <a:lnTo>
                    <a:pt x="988" y="816"/>
                  </a:lnTo>
                  <a:lnTo>
                    <a:pt x="988" y="816"/>
                  </a:lnTo>
                  <a:lnTo>
                    <a:pt x="990" y="816"/>
                  </a:lnTo>
                  <a:lnTo>
                    <a:pt x="990" y="816"/>
                  </a:lnTo>
                  <a:lnTo>
                    <a:pt x="1000" y="816"/>
                  </a:lnTo>
                  <a:lnTo>
                    <a:pt x="1000" y="816"/>
                  </a:lnTo>
                  <a:lnTo>
                    <a:pt x="1014" y="818"/>
                  </a:lnTo>
                  <a:lnTo>
                    <a:pt x="1014" y="818"/>
                  </a:lnTo>
                  <a:lnTo>
                    <a:pt x="1018" y="820"/>
                  </a:lnTo>
                  <a:lnTo>
                    <a:pt x="1022" y="822"/>
                  </a:lnTo>
                  <a:lnTo>
                    <a:pt x="1026" y="824"/>
                  </a:lnTo>
                  <a:lnTo>
                    <a:pt x="1030" y="824"/>
                  </a:lnTo>
                  <a:lnTo>
                    <a:pt x="1030" y="824"/>
                  </a:lnTo>
                  <a:lnTo>
                    <a:pt x="1030" y="824"/>
                  </a:lnTo>
                  <a:lnTo>
                    <a:pt x="1030" y="824"/>
                  </a:lnTo>
                  <a:lnTo>
                    <a:pt x="1042" y="822"/>
                  </a:lnTo>
                  <a:lnTo>
                    <a:pt x="1042" y="822"/>
                  </a:lnTo>
                  <a:lnTo>
                    <a:pt x="1044" y="824"/>
                  </a:lnTo>
                  <a:lnTo>
                    <a:pt x="1044" y="824"/>
                  </a:lnTo>
                  <a:lnTo>
                    <a:pt x="1048" y="824"/>
                  </a:lnTo>
                  <a:lnTo>
                    <a:pt x="1050" y="826"/>
                  </a:lnTo>
                  <a:lnTo>
                    <a:pt x="1056" y="832"/>
                  </a:lnTo>
                  <a:lnTo>
                    <a:pt x="1056" y="832"/>
                  </a:lnTo>
                  <a:lnTo>
                    <a:pt x="1060" y="836"/>
                  </a:lnTo>
                  <a:lnTo>
                    <a:pt x="1062" y="844"/>
                  </a:lnTo>
                  <a:lnTo>
                    <a:pt x="1062" y="844"/>
                  </a:lnTo>
                  <a:lnTo>
                    <a:pt x="1064" y="850"/>
                  </a:lnTo>
                  <a:lnTo>
                    <a:pt x="1064" y="858"/>
                  </a:lnTo>
                  <a:lnTo>
                    <a:pt x="1064" y="858"/>
                  </a:lnTo>
                  <a:lnTo>
                    <a:pt x="1066" y="864"/>
                  </a:lnTo>
                  <a:lnTo>
                    <a:pt x="1070" y="870"/>
                  </a:lnTo>
                  <a:lnTo>
                    <a:pt x="1070" y="870"/>
                  </a:lnTo>
                  <a:lnTo>
                    <a:pt x="1072" y="876"/>
                  </a:lnTo>
                  <a:lnTo>
                    <a:pt x="1074" y="882"/>
                  </a:lnTo>
                  <a:lnTo>
                    <a:pt x="1074" y="882"/>
                  </a:lnTo>
                  <a:lnTo>
                    <a:pt x="1078" y="886"/>
                  </a:lnTo>
                  <a:lnTo>
                    <a:pt x="1084" y="892"/>
                  </a:lnTo>
                  <a:lnTo>
                    <a:pt x="1084" y="892"/>
                  </a:lnTo>
                  <a:lnTo>
                    <a:pt x="1088" y="896"/>
                  </a:lnTo>
                  <a:lnTo>
                    <a:pt x="1092" y="898"/>
                  </a:lnTo>
                  <a:lnTo>
                    <a:pt x="1092" y="898"/>
                  </a:lnTo>
                  <a:lnTo>
                    <a:pt x="1092" y="898"/>
                  </a:lnTo>
                  <a:lnTo>
                    <a:pt x="1094" y="896"/>
                  </a:lnTo>
                  <a:lnTo>
                    <a:pt x="1094" y="896"/>
                  </a:lnTo>
                  <a:lnTo>
                    <a:pt x="1096" y="892"/>
                  </a:lnTo>
                  <a:lnTo>
                    <a:pt x="1096" y="886"/>
                  </a:lnTo>
                  <a:lnTo>
                    <a:pt x="1092" y="878"/>
                  </a:lnTo>
                  <a:lnTo>
                    <a:pt x="1092" y="878"/>
                  </a:lnTo>
                  <a:lnTo>
                    <a:pt x="1086" y="872"/>
                  </a:lnTo>
                  <a:lnTo>
                    <a:pt x="1084" y="870"/>
                  </a:lnTo>
                  <a:lnTo>
                    <a:pt x="1086" y="866"/>
                  </a:lnTo>
                  <a:lnTo>
                    <a:pt x="1086" y="866"/>
                  </a:lnTo>
                  <a:lnTo>
                    <a:pt x="1092" y="858"/>
                  </a:lnTo>
                  <a:lnTo>
                    <a:pt x="1092" y="856"/>
                  </a:lnTo>
                  <a:lnTo>
                    <a:pt x="1092" y="850"/>
                  </a:lnTo>
                  <a:lnTo>
                    <a:pt x="1092" y="850"/>
                  </a:lnTo>
                  <a:lnTo>
                    <a:pt x="1090" y="840"/>
                  </a:lnTo>
                  <a:lnTo>
                    <a:pt x="1086" y="832"/>
                  </a:lnTo>
                  <a:lnTo>
                    <a:pt x="1086" y="832"/>
                  </a:lnTo>
                  <a:lnTo>
                    <a:pt x="1082" y="826"/>
                  </a:lnTo>
                  <a:lnTo>
                    <a:pt x="1078" y="820"/>
                  </a:lnTo>
                  <a:lnTo>
                    <a:pt x="1074" y="816"/>
                  </a:lnTo>
                  <a:lnTo>
                    <a:pt x="1078" y="808"/>
                  </a:lnTo>
                  <a:lnTo>
                    <a:pt x="1078" y="808"/>
                  </a:lnTo>
                  <a:lnTo>
                    <a:pt x="1078" y="804"/>
                  </a:lnTo>
                  <a:lnTo>
                    <a:pt x="1080" y="802"/>
                  </a:lnTo>
                  <a:lnTo>
                    <a:pt x="1080" y="802"/>
                  </a:lnTo>
                  <a:lnTo>
                    <a:pt x="1082" y="798"/>
                  </a:lnTo>
                  <a:lnTo>
                    <a:pt x="1084" y="794"/>
                  </a:lnTo>
                  <a:lnTo>
                    <a:pt x="1092" y="788"/>
                  </a:lnTo>
                  <a:lnTo>
                    <a:pt x="1092" y="788"/>
                  </a:lnTo>
                  <a:lnTo>
                    <a:pt x="1096" y="784"/>
                  </a:lnTo>
                  <a:lnTo>
                    <a:pt x="1102" y="780"/>
                  </a:lnTo>
                  <a:lnTo>
                    <a:pt x="1102" y="780"/>
                  </a:lnTo>
                  <a:lnTo>
                    <a:pt x="1106" y="776"/>
                  </a:lnTo>
                  <a:lnTo>
                    <a:pt x="1108" y="772"/>
                  </a:lnTo>
                  <a:lnTo>
                    <a:pt x="1108" y="768"/>
                  </a:lnTo>
                  <a:lnTo>
                    <a:pt x="1112" y="764"/>
                  </a:lnTo>
                  <a:lnTo>
                    <a:pt x="1112" y="764"/>
                  </a:lnTo>
                  <a:lnTo>
                    <a:pt x="1118" y="760"/>
                  </a:lnTo>
                  <a:lnTo>
                    <a:pt x="1126" y="756"/>
                  </a:lnTo>
                  <a:lnTo>
                    <a:pt x="1126" y="756"/>
                  </a:lnTo>
                  <a:lnTo>
                    <a:pt x="1132" y="750"/>
                  </a:lnTo>
                  <a:lnTo>
                    <a:pt x="1136" y="744"/>
                  </a:lnTo>
                  <a:lnTo>
                    <a:pt x="1136" y="744"/>
                  </a:lnTo>
                  <a:lnTo>
                    <a:pt x="1142" y="738"/>
                  </a:lnTo>
                  <a:lnTo>
                    <a:pt x="1144" y="734"/>
                  </a:lnTo>
                  <a:lnTo>
                    <a:pt x="1142" y="730"/>
                  </a:lnTo>
                  <a:lnTo>
                    <a:pt x="1142" y="730"/>
                  </a:lnTo>
                  <a:lnTo>
                    <a:pt x="1138" y="728"/>
                  </a:lnTo>
                  <a:lnTo>
                    <a:pt x="1138" y="728"/>
                  </a:lnTo>
                  <a:lnTo>
                    <a:pt x="1136" y="724"/>
                  </a:lnTo>
                  <a:lnTo>
                    <a:pt x="1136" y="724"/>
                  </a:lnTo>
                  <a:lnTo>
                    <a:pt x="1136" y="720"/>
                  </a:lnTo>
                  <a:lnTo>
                    <a:pt x="1138" y="718"/>
                  </a:lnTo>
                  <a:lnTo>
                    <a:pt x="1140" y="718"/>
                  </a:lnTo>
                  <a:lnTo>
                    <a:pt x="1140" y="718"/>
                  </a:lnTo>
                  <a:lnTo>
                    <a:pt x="1138" y="714"/>
                  </a:lnTo>
                  <a:lnTo>
                    <a:pt x="1134" y="708"/>
                  </a:lnTo>
                  <a:lnTo>
                    <a:pt x="1134" y="708"/>
                  </a:lnTo>
                  <a:lnTo>
                    <a:pt x="1132" y="698"/>
                  </a:lnTo>
                  <a:lnTo>
                    <a:pt x="1132" y="698"/>
                  </a:lnTo>
                  <a:lnTo>
                    <a:pt x="1134" y="690"/>
                  </a:lnTo>
                  <a:lnTo>
                    <a:pt x="1136" y="684"/>
                  </a:lnTo>
                  <a:lnTo>
                    <a:pt x="1138" y="682"/>
                  </a:lnTo>
                  <a:lnTo>
                    <a:pt x="1138" y="682"/>
                  </a:lnTo>
                  <a:lnTo>
                    <a:pt x="1138" y="682"/>
                  </a:lnTo>
                  <a:lnTo>
                    <a:pt x="1138" y="682"/>
                  </a:lnTo>
                  <a:lnTo>
                    <a:pt x="1140" y="684"/>
                  </a:lnTo>
                  <a:lnTo>
                    <a:pt x="1142" y="686"/>
                  </a:lnTo>
                  <a:lnTo>
                    <a:pt x="1142" y="690"/>
                  </a:lnTo>
                  <a:lnTo>
                    <a:pt x="1142" y="698"/>
                  </a:lnTo>
                  <a:lnTo>
                    <a:pt x="1144" y="702"/>
                  </a:lnTo>
                  <a:lnTo>
                    <a:pt x="1144" y="702"/>
                  </a:lnTo>
                  <a:lnTo>
                    <a:pt x="1148" y="704"/>
                  </a:lnTo>
                  <a:lnTo>
                    <a:pt x="1148" y="704"/>
                  </a:lnTo>
                  <a:lnTo>
                    <a:pt x="1150" y="702"/>
                  </a:lnTo>
                  <a:lnTo>
                    <a:pt x="1150" y="700"/>
                  </a:lnTo>
                  <a:lnTo>
                    <a:pt x="1150" y="696"/>
                  </a:lnTo>
                  <a:lnTo>
                    <a:pt x="1150" y="696"/>
                  </a:lnTo>
                  <a:lnTo>
                    <a:pt x="1150" y="688"/>
                  </a:lnTo>
                  <a:lnTo>
                    <a:pt x="1150" y="686"/>
                  </a:lnTo>
                  <a:lnTo>
                    <a:pt x="1152" y="682"/>
                  </a:lnTo>
                  <a:lnTo>
                    <a:pt x="1152" y="682"/>
                  </a:lnTo>
                  <a:lnTo>
                    <a:pt x="1156" y="680"/>
                  </a:lnTo>
                  <a:lnTo>
                    <a:pt x="1158" y="678"/>
                  </a:lnTo>
                  <a:lnTo>
                    <a:pt x="1160" y="676"/>
                  </a:lnTo>
                  <a:lnTo>
                    <a:pt x="1160" y="676"/>
                  </a:lnTo>
                  <a:lnTo>
                    <a:pt x="1162" y="670"/>
                  </a:lnTo>
                  <a:lnTo>
                    <a:pt x="1162" y="664"/>
                  </a:lnTo>
                  <a:lnTo>
                    <a:pt x="1162" y="664"/>
                  </a:lnTo>
                  <a:lnTo>
                    <a:pt x="1166" y="660"/>
                  </a:lnTo>
                  <a:lnTo>
                    <a:pt x="1168" y="654"/>
                  </a:lnTo>
                  <a:lnTo>
                    <a:pt x="1168" y="654"/>
                  </a:lnTo>
                  <a:lnTo>
                    <a:pt x="1172" y="648"/>
                  </a:lnTo>
                  <a:lnTo>
                    <a:pt x="1176" y="644"/>
                  </a:lnTo>
                  <a:lnTo>
                    <a:pt x="1190" y="644"/>
                  </a:lnTo>
                  <a:lnTo>
                    <a:pt x="1190" y="644"/>
                  </a:lnTo>
                  <a:lnTo>
                    <a:pt x="1194" y="642"/>
                  </a:lnTo>
                  <a:lnTo>
                    <a:pt x="1196" y="640"/>
                  </a:lnTo>
                  <a:lnTo>
                    <a:pt x="1198" y="638"/>
                  </a:lnTo>
                  <a:lnTo>
                    <a:pt x="1198" y="636"/>
                  </a:lnTo>
                  <a:lnTo>
                    <a:pt x="1196" y="630"/>
                  </a:lnTo>
                  <a:lnTo>
                    <a:pt x="1196" y="622"/>
                  </a:lnTo>
                  <a:lnTo>
                    <a:pt x="1196" y="622"/>
                  </a:lnTo>
                  <a:lnTo>
                    <a:pt x="1196" y="620"/>
                  </a:lnTo>
                  <a:lnTo>
                    <a:pt x="1198" y="618"/>
                  </a:lnTo>
                  <a:lnTo>
                    <a:pt x="1202" y="614"/>
                  </a:lnTo>
                  <a:lnTo>
                    <a:pt x="1202" y="614"/>
                  </a:lnTo>
                  <a:lnTo>
                    <a:pt x="1212" y="604"/>
                  </a:lnTo>
                  <a:lnTo>
                    <a:pt x="1212" y="604"/>
                  </a:lnTo>
                  <a:lnTo>
                    <a:pt x="1216" y="602"/>
                  </a:lnTo>
                  <a:lnTo>
                    <a:pt x="1220" y="602"/>
                  </a:lnTo>
                  <a:lnTo>
                    <a:pt x="1228" y="600"/>
                  </a:lnTo>
                  <a:lnTo>
                    <a:pt x="1228" y="600"/>
                  </a:lnTo>
                  <a:lnTo>
                    <a:pt x="1238" y="594"/>
                  </a:lnTo>
                  <a:lnTo>
                    <a:pt x="1238" y="594"/>
                  </a:lnTo>
                  <a:lnTo>
                    <a:pt x="1250" y="588"/>
                  </a:lnTo>
                  <a:lnTo>
                    <a:pt x="1262" y="582"/>
                  </a:lnTo>
                  <a:lnTo>
                    <a:pt x="1262" y="582"/>
                  </a:lnTo>
                  <a:lnTo>
                    <a:pt x="1268" y="580"/>
                  </a:lnTo>
                  <a:lnTo>
                    <a:pt x="1274" y="580"/>
                  </a:lnTo>
                  <a:lnTo>
                    <a:pt x="1282" y="580"/>
                  </a:lnTo>
                  <a:lnTo>
                    <a:pt x="1288" y="576"/>
                  </a:lnTo>
                  <a:lnTo>
                    <a:pt x="1288" y="576"/>
                  </a:lnTo>
                  <a:lnTo>
                    <a:pt x="1292" y="572"/>
                  </a:lnTo>
                  <a:lnTo>
                    <a:pt x="1296" y="568"/>
                  </a:lnTo>
                  <a:lnTo>
                    <a:pt x="1296" y="568"/>
                  </a:lnTo>
                  <a:lnTo>
                    <a:pt x="1302" y="566"/>
                  </a:lnTo>
                  <a:lnTo>
                    <a:pt x="1304" y="566"/>
                  </a:lnTo>
                  <a:lnTo>
                    <a:pt x="1306" y="564"/>
                  </a:lnTo>
                  <a:lnTo>
                    <a:pt x="1306" y="564"/>
                  </a:lnTo>
                  <a:lnTo>
                    <a:pt x="1306" y="562"/>
                  </a:lnTo>
                  <a:lnTo>
                    <a:pt x="1302" y="560"/>
                  </a:lnTo>
                  <a:lnTo>
                    <a:pt x="1302" y="560"/>
                  </a:lnTo>
                  <a:lnTo>
                    <a:pt x="1294" y="562"/>
                  </a:lnTo>
                  <a:lnTo>
                    <a:pt x="1288" y="564"/>
                  </a:lnTo>
                  <a:lnTo>
                    <a:pt x="1288" y="564"/>
                  </a:lnTo>
                  <a:lnTo>
                    <a:pt x="1282" y="566"/>
                  </a:lnTo>
                  <a:lnTo>
                    <a:pt x="1282" y="566"/>
                  </a:lnTo>
                  <a:lnTo>
                    <a:pt x="1280" y="566"/>
                  </a:lnTo>
                  <a:lnTo>
                    <a:pt x="1280" y="566"/>
                  </a:lnTo>
                  <a:lnTo>
                    <a:pt x="1276" y="562"/>
                  </a:lnTo>
                  <a:lnTo>
                    <a:pt x="1276" y="558"/>
                  </a:lnTo>
                  <a:lnTo>
                    <a:pt x="1274" y="552"/>
                  </a:lnTo>
                  <a:lnTo>
                    <a:pt x="1274" y="552"/>
                  </a:lnTo>
                  <a:lnTo>
                    <a:pt x="1268" y="542"/>
                  </a:lnTo>
                  <a:lnTo>
                    <a:pt x="1268" y="542"/>
                  </a:lnTo>
                  <a:lnTo>
                    <a:pt x="1266" y="540"/>
                  </a:lnTo>
                  <a:lnTo>
                    <a:pt x="1264" y="540"/>
                  </a:lnTo>
                  <a:lnTo>
                    <a:pt x="1264" y="540"/>
                  </a:lnTo>
                  <a:lnTo>
                    <a:pt x="1262" y="540"/>
                  </a:lnTo>
                  <a:lnTo>
                    <a:pt x="1262" y="540"/>
                  </a:lnTo>
                  <a:lnTo>
                    <a:pt x="1262" y="540"/>
                  </a:lnTo>
                  <a:lnTo>
                    <a:pt x="1262" y="540"/>
                  </a:lnTo>
                  <a:lnTo>
                    <a:pt x="1258" y="538"/>
                  </a:lnTo>
                  <a:lnTo>
                    <a:pt x="1258" y="538"/>
                  </a:lnTo>
                  <a:lnTo>
                    <a:pt x="1254" y="538"/>
                  </a:lnTo>
                  <a:lnTo>
                    <a:pt x="1252" y="534"/>
                  </a:lnTo>
                  <a:lnTo>
                    <a:pt x="1254" y="532"/>
                  </a:lnTo>
                  <a:lnTo>
                    <a:pt x="1256" y="530"/>
                  </a:lnTo>
                  <a:lnTo>
                    <a:pt x="1256" y="530"/>
                  </a:lnTo>
                  <a:lnTo>
                    <a:pt x="1260" y="530"/>
                  </a:lnTo>
                  <a:lnTo>
                    <a:pt x="1260" y="530"/>
                  </a:lnTo>
                  <a:lnTo>
                    <a:pt x="1266" y="530"/>
                  </a:lnTo>
                  <a:lnTo>
                    <a:pt x="1266" y="530"/>
                  </a:lnTo>
                  <a:lnTo>
                    <a:pt x="1272" y="530"/>
                  </a:lnTo>
                  <a:lnTo>
                    <a:pt x="1272" y="530"/>
                  </a:lnTo>
                  <a:lnTo>
                    <a:pt x="1278" y="530"/>
                  </a:lnTo>
                  <a:lnTo>
                    <a:pt x="1280" y="528"/>
                  </a:lnTo>
                  <a:lnTo>
                    <a:pt x="1282" y="524"/>
                  </a:lnTo>
                  <a:lnTo>
                    <a:pt x="1282" y="524"/>
                  </a:lnTo>
                  <a:lnTo>
                    <a:pt x="1280" y="518"/>
                  </a:lnTo>
                  <a:lnTo>
                    <a:pt x="1276" y="516"/>
                  </a:lnTo>
                  <a:lnTo>
                    <a:pt x="1264" y="514"/>
                  </a:lnTo>
                  <a:lnTo>
                    <a:pt x="1264" y="514"/>
                  </a:lnTo>
                  <a:lnTo>
                    <a:pt x="1260" y="512"/>
                  </a:lnTo>
                  <a:lnTo>
                    <a:pt x="1256" y="510"/>
                  </a:lnTo>
                  <a:lnTo>
                    <a:pt x="1256" y="510"/>
                  </a:lnTo>
                  <a:lnTo>
                    <a:pt x="1256" y="510"/>
                  </a:lnTo>
                  <a:lnTo>
                    <a:pt x="1256" y="510"/>
                  </a:lnTo>
                  <a:lnTo>
                    <a:pt x="1252" y="512"/>
                  </a:lnTo>
                  <a:lnTo>
                    <a:pt x="1248" y="516"/>
                  </a:lnTo>
                  <a:lnTo>
                    <a:pt x="1240" y="522"/>
                  </a:lnTo>
                  <a:lnTo>
                    <a:pt x="1240" y="522"/>
                  </a:lnTo>
                  <a:lnTo>
                    <a:pt x="1224" y="528"/>
                  </a:lnTo>
                  <a:lnTo>
                    <a:pt x="1224" y="528"/>
                  </a:lnTo>
                  <a:lnTo>
                    <a:pt x="1214" y="538"/>
                  </a:lnTo>
                  <a:lnTo>
                    <a:pt x="1206" y="544"/>
                  </a:lnTo>
                  <a:lnTo>
                    <a:pt x="1206" y="544"/>
                  </a:lnTo>
                  <a:lnTo>
                    <a:pt x="1206" y="544"/>
                  </a:lnTo>
                  <a:lnTo>
                    <a:pt x="1206" y="544"/>
                  </a:lnTo>
                  <a:lnTo>
                    <a:pt x="1204" y="542"/>
                  </a:lnTo>
                  <a:lnTo>
                    <a:pt x="1206" y="538"/>
                  </a:lnTo>
                  <a:lnTo>
                    <a:pt x="1210" y="532"/>
                  </a:lnTo>
                  <a:lnTo>
                    <a:pt x="1210" y="532"/>
                  </a:lnTo>
                  <a:lnTo>
                    <a:pt x="1220" y="522"/>
                  </a:lnTo>
                  <a:lnTo>
                    <a:pt x="1232" y="516"/>
                  </a:lnTo>
                  <a:lnTo>
                    <a:pt x="1232" y="516"/>
                  </a:lnTo>
                  <a:lnTo>
                    <a:pt x="1240" y="508"/>
                  </a:lnTo>
                  <a:lnTo>
                    <a:pt x="1244" y="504"/>
                  </a:lnTo>
                  <a:lnTo>
                    <a:pt x="1248" y="502"/>
                  </a:lnTo>
                  <a:lnTo>
                    <a:pt x="1248" y="502"/>
                  </a:lnTo>
                  <a:lnTo>
                    <a:pt x="1258" y="498"/>
                  </a:lnTo>
                  <a:lnTo>
                    <a:pt x="1266" y="498"/>
                  </a:lnTo>
                  <a:lnTo>
                    <a:pt x="1266" y="498"/>
                  </a:lnTo>
                  <a:lnTo>
                    <a:pt x="1284" y="494"/>
                  </a:lnTo>
                  <a:lnTo>
                    <a:pt x="1284" y="494"/>
                  </a:lnTo>
                  <a:lnTo>
                    <a:pt x="1284" y="494"/>
                  </a:lnTo>
                  <a:lnTo>
                    <a:pt x="1284" y="494"/>
                  </a:lnTo>
                  <a:lnTo>
                    <a:pt x="1292" y="496"/>
                  </a:lnTo>
                  <a:lnTo>
                    <a:pt x="1298" y="498"/>
                  </a:lnTo>
                  <a:lnTo>
                    <a:pt x="1298" y="498"/>
                  </a:lnTo>
                  <a:lnTo>
                    <a:pt x="1304" y="502"/>
                  </a:lnTo>
                  <a:lnTo>
                    <a:pt x="1310" y="502"/>
                  </a:lnTo>
                  <a:lnTo>
                    <a:pt x="1310" y="502"/>
                  </a:lnTo>
                  <a:lnTo>
                    <a:pt x="1312" y="502"/>
                  </a:lnTo>
                  <a:lnTo>
                    <a:pt x="1312" y="502"/>
                  </a:lnTo>
                  <a:lnTo>
                    <a:pt x="1318" y="502"/>
                  </a:lnTo>
                  <a:lnTo>
                    <a:pt x="1324" y="500"/>
                  </a:lnTo>
                  <a:lnTo>
                    <a:pt x="1330" y="496"/>
                  </a:lnTo>
                  <a:lnTo>
                    <a:pt x="1334" y="492"/>
                  </a:lnTo>
                  <a:lnTo>
                    <a:pt x="1334" y="492"/>
                  </a:lnTo>
                  <a:lnTo>
                    <a:pt x="1338" y="488"/>
                  </a:lnTo>
                  <a:lnTo>
                    <a:pt x="1344" y="486"/>
                  </a:lnTo>
                  <a:lnTo>
                    <a:pt x="1344" y="486"/>
                  </a:lnTo>
                  <a:lnTo>
                    <a:pt x="1348" y="482"/>
                  </a:lnTo>
                  <a:lnTo>
                    <a:pt x="1352" y="478"/>
                  </a:lnTo>
                  <a:lnTo>
                    <a:pt x="1352" y="478"/>
                  </a:lnTo>
                  <a:lnTo>
                    <a:pt x="1358" y="476"/>
                  </a:lnTo>
                  <a:lnTo>
                    <a:pt x="1364" y="476"/>
                  </a:lnTo>
                  <a:lnTo>
                    <a:pt x="1364" y="476"/>
                  </a:lnTo>
                  <a:lnTo>
                    <a:pt x="1368" y="472"/>
                  </a:lnTo>
                  <a:lnTo>
                    <a:pt x="1372" y="470"/>
                  </a:lnTo>
                  <a:lnTo>
                    <a:pt x="1372" y="470"/>
                  </a:lnTo>
                  <a:lnTo>
                    <a:pt x="1376" y="468"/>
                  </a:lnTo>
                  <a:lnTo>
                    <a:pt x="1380" y="466"/>
                  </a:lnTo>
                  <a:lnTo>
                    <a:pt x="1382" y="464"/>
                  </a:lnTo>
                  <a:lnTo>
                    <a:pt x="1382" y="464"/>
                  </a:lnTo>
                  <a:lnTo>
                    <a:pt x="1382" y="460"/>
                  </a:lnTo>
                  <a:lnTo>
                    <a:pt x="1382" y="456"/>
                  </a:lnTo>
                  <a:lnTo>
                    <a:pt x="1380" y="446"/>
                  </a:lnTo>
                  <a:lnTo>
                    <a:pt x="1380" y="446"/>
                  </a:lnTo>
                  <a:lnTo>
                    <a:pt x="1378" y="442"/>
                  </a:lnTo>
                  <a:lnTo>
                    <a:pt x="1374" y="442"/>
                  </a:lnTo>
                  <a:lnTo>
                    <a:pt x="1366" y="440"/>
                  </a:lnTo>
                  <a:lnTo>
                    <a:pt x="1366" y="440"/>
                  </a:lnTo>
                  <a:lnTo>
                    <a:pt x="1362" y="436"/>
                  </a:lnTo>
                  <a:lnTo>
                    <a:pt x="1358" y="432"/>
                  </a:lnTo>
                  <a:lnTo>
                    <a:pt x="1358" y="430"/>
                  </a:lnTo>
                  <a:lnTo>
                    <a:pt x="1358" y="430"/>
                  </a:lnTo>
                  <a:lnTo>
                    <a:pt x="1358" y="430"/>
                  </a:lnTo>
                  <a:lnTo>
                    <a:pt x="1352" y="430"/>
                  </a:lnTo>
                  <a:lnTo>
                    <a:pt x="1348" y="430"/>
                  </a:lnTo>
                  <a:lnTo>
                    <a:pt x="1346" y="426"/>
                  </a:lnTo>
                  <a:lnTo>
                    <a:pt x="1346" y="426"/>
                  </a:lnTo>
                  <a:lnTo>
                    <a:pt x="1348" y="426"/>
                  </a:lnTo>
                  <a:lnTo>
                    <a:pt x="1348" y="426"/>
                  </a:lnTo>
                  <a:lnTo>
                    <a:pt x="1350" y="428"/>
                  </a:lnTo>
                  <a:lnTo>
                    <a:pt x="1350" y="428"/>
                  </a:lnTo>
                  <a:lnTo>
                    <a:pt x="1350" y="422"/>
                  </a:lnTo>
                  <a:lnTo>
                    <a:pt x="1348" y="420"/>
                  </a:lnTo>
                  <a:lnTo>
                    <a:pt x="1340" y="416"/>
                  </a:lnTo>
                  <a:lnTo>
                    <a:pt x="1340" y="416"/>
                  </a:lnTo>
                  <a:lnTo>
                    <a:pt x="1328" y="410"/>
                  </a:lnTo>
                  <a:lnTo>
                    <a:pt x="1318" y="402"/>
                  </a:lnTo>
                  <a:lnTo>
                    <a:pt x="1318" y="402"/>
                  </a:lnTo>
                  <a:lnTo>
                    <a:pt x="1310" y="396"/>
                  </a:lnTo>
                  <a:lnTo>
                    <a:pt x="1304" y="388"/>
                  </a:lnTo>
                  <a:lnTo>
                    <a:pt x="1304" y="388"/>
                  </a:lnTo>
                  <a:lnTo>
                    <a:pt x="1298" y="386"/>
                  </a:lnTo>
                  <a:lnTo>
                    <a:pt x="1296" y="386"/>
                  </a:lnTo>
                  <a:lnTo>
                    <a:pt x="1294" y="384"/>
                  </a:lnTo>
                  <a:lnTo>
                    <a:pt x="1294" y="384"/>
                  </a:lnTo>
                  <a:lnTo>
                    <a:pt x="1296" y="380"/>
                  </a:lnTo>
                  <a:lnTo>
                    <a:pt x="1298" y="378"/>
                  </a:lnTo>
                  <a:lnTo>
                    <a:pt x="1298" y="378"/>
                  </a:lnTo>
                  <a:lnTo>
                    <a:pt x="1302" y="376"/>
                  </a:lnTo>
                  <a:lnTo>
                    <a:pt x="1304" y="374"/>
                  </a:lnTo>
                  <a:lnTo>
                    <a:pt x="1302" y="372"/>
                  </a:lnTo>
                  <a:lnTo>
                    <a:pt x="1302" y="372"/>
                  </a:lnTo>
                  <a:lnTo>
                    <a:pt x="1298" y="370"/>
                  </a:lnTo>
                  <a:lnTo>
                    <a:pt x="1296" y="370"/>
                  </a:lnTo>
                  <a:lnTo>
                    <a:pt x="1296" y="368"/>
                  </a:lnTo>
                  <a:lnTo>
                    <a:pt x="1296" y="368"/>
                  </a:lnTo>
                  <a:lnTo>
                    <a:pt x="1296" y="364"/>
                  </a:lnTo>
                  <a:lnTo>
                    <a:pt x="1296" y="360"/>
                  </a:lnTo>
                  <a:lnTo>
                    <a:pt x="1296" y="360"/>
                  </a:lnTo>
                  <a:lnTo>
                    <a:pt x="1292" y="356"/>
                  </a:lnTo>
                  <a:lnTo>
                    <a:pt x="1288" y="354"/>
                  </a:lnTo>
                  <a:lnTo>
                    <a:pt x="1288" y="354"/>
                  </a:lnTo>
                  <a:lnTo>
                    <a:pt x="1286" y="350"/>
                  </a:lnTo>
                  <a:lnTo>
                    <a:pt x="1286" y="346"/>
                  </a:lnTo>
                  <a:lnTo>
                    <a:pt x="1286" y="346"/>
                  </a:lnTo>
                  <a:lnTo>
                    <a:pt x="1286" y="338"/>
                  </a:lnTo>
                  <a:lnTo>
                    <a:pt x="1280" y="332"/>
                  </a:lnTo>
                  <a:lnTo>
                    <a:pt x="1280" y="332"/>
                  </a:lnTo>
                  <a:lnTo>
                    <a:pt x="1274" y="326"/>
                  </a:lnTo>
                  <a:lnTo>
                    <a:pt x="1272" y="318"/>
                  </a:lnTo>
                  <a:lnTo>
                    <a:pt x="1272" y="318"/>
                  </a:lnTo>
                  <a:lnTo>
                    <a:pt x="1272" y="314"/>
                  </a:lnTo>
                  <a:lnTo>
                    <a:pt x="1270" y="312"/>
                  </a:lnTo>
                  <a:lnTo>
                    <a:pt x="1270" y="310"/>
                  </a:lnTo>
                  <a:lnTo>
                    <a:pt x="1270" y="310"/>
                  </a:lnTo>
                  <a:lnTo>
                    <a:pt x="1264" y="308"/>
                  </a:lnTo>
                  <a:lnTo>
                    <a:pt x="1264" y="308"/>
                  </a:lnTo>
                  <a:lnTo>
                    <a:pt x="1258" y="308"/>
                  </a:lnTo>
                  <a:lnTo>
                    <a:pt x="1254" y="312"/>
                  </a:lnTo>
                  <a:lnTo>
                    <a:pt x="1254" y="312"/>
                  </a:lnTo>
                  <a:lnTo>
                    <a:pt x="1252" y="316"/>
                  </a:lnTo>
                  <a:lnTo>
                    <a:pt x="1252" y="322"/>
                  </a:lnTo>
                  <a:lnTo>
                    <a:pt x="1252" y="326"/>
                  </a:lnTo>
                  <a:lnTo>
                    <a:pt x="1250" y="332"/>
                  </a:lnTo>
                  <a:lnTo>
                    <a:pt x="1250" y="332"/>
                  </a:lnTo>
                  <a:lnTo>
                    <a:pt x="1248" y="334"/>
                  </a:lnTo>
                  <a:lnTo>
                    <a:pt x="1246" y="334"/>
                  </a:lnTo>
                  <a:lnTo>
                    <a:pt x="1246" y="334"/>
                  </a:lnTo>
                  <a:lnTo>
                    <a:pt x="1238" y="342"/>
                  </a:lnTo>
                  <a:lnTo>
                    <a:pt x="1234" y="346"/>
                  </a:lnTo>
                  <a:lnTo>
                    <a:pt x="1228" y="348"/>
                  </a:lnTo>
                  <a:lnTo>
                    <a:pt x="1228" y="348"/>
                  </a:lnTo>
                  <a:lnTo>
                    <a:pt x="1224" y="348"/>
                  </a:lnTo>
                  <a:lnTo>
                    <a:pt x="1220" y="344"/>
                  </a:lnTo>
                  <a:lnTo>
                    <a:pt x="1220" y="344"/>
                  </a:lnTo>
                  <a:lnTo>
                    <a:pt x="1220" y="340"/>
                  </a:lnTo>
                  <a:lnTo>
                    <a:pt x="1218" y="340"/>
                  </a:lnTo>
                  <a:lnTo>
                    <a:pt x="1216" y="338"/>
                  </a:lnTo>
                  <a:lnTo>
                    <a:pt x="1216" y="338"/>
                  </a:lnTo>
                  <a:lnTo>
                    <a:pt x="1210" y="336"/>
                  </a:lnTo>
                  <a:lnTo>
                    <a:pt x="1204" y="334"/>
                  </a:lnTo>
                  <a:lnTo>
                    <a:pt x="1204" y="334"/>
                  </a:lnTo>
                  <a:lnTo>
                    <a:pt x="1200" y="326"/>
                  </a:lnTo>
                  <a:lnTo>
                    <a:pt x="1198" y="320"/>
                  </a:lnTo>
                  <a:lnTo>
                    <a:pt x="1198" y="320"/>
                  </a:lnTo>
                  <a:lnTo>
                    <a:pt x="1200" y="312"/>
                  </a:lnTo>
                  <a:lnTo>
                    <a:pt x="1202" y="306"/>
                  </a:lnTo>
                  <a:lnTo>
                    <a:pt x="1202" y="306"/>
                  </a:lnTo>
                  <a:lnTo>
                    <a:pt x="1202" y="300"/>
                  </a:lnTo>
                  <a:lnTo>
                    <a:pt x="1200" y="298"/>
                  </a:lnTo>
                  <a:lnTo>
                    <a:pt x="1192" y="294"/>
                  </a:lnTo>
                  <a:lnTo>
                    <a:pt x="1192" y="294"/>
                  </a:lnTo>
                  <a:lnTo>
                    <a:pt x="1184" y="290"/>
                  </a:lnTo>
                  <a:lnTo>
                    <a:pt x="1176" y="284"/>
                  </a:lnTo>
                  <a:lnTo>
                    <a:pt x="1176" y="284"/>
                  </a:lnTo>
                  <a:lnTo>
                    <a:pt x="1170" y="282"/>
                  </a:lnTo>
                  <a:lnTo>
                    <a:pt x="1166" y="278"/>
                  </a:lnTo>
                  <a:lnTo>
                    <a:pt x="1166" y="278"/>
                  </a:lnTo>
                  <a:lnTo>
                    <a:pt x="1162" y="274"/>
                  </a:lnTo>
                  <a:lnTo>
                    <a:pt x="1160" y="270"/>
                  </a:lnTo>
                  <a:lnTo>
                    <a:pt x="1160" y="270"/>
                  </a:lnTo>
                  <a:lnTo>
                    <a:pt x="1154" y="264"/>
                  </a:lnTo>
                  <a:lnTo>
                    <a:pt x="1150" y="260"/>
                  </a:lnTo>
                  <a:lnTo>
                    <a:pt x="1146" y="260"/>
                  </a:lnTo>
                  <a:lnTo>
                    <a:pt x="1146" y="260"/>
                  </a:lnTo>
                  <a:lnTo>
                    <a:pt x="1142" y="260"/>
                  </a:lnTo>
                  <a:lnTo>
                    <a:pt x="1142" y="260"/>
                  </a:lnTo>
                  <a:lnTo>
                    <a:pt x="1134" y="264"/>
                  </a:lnTo>
                  <a:lnTo>
                    <a:pt x="1132" y="266"/>
                  </a:lnTo>
                  <a:lnTo>
                    <a:pt x="1130" y="268"/>
                  </a:lnTo>
                  <a:lnTo>
                    <a:pt x="1130" y="268"/>
                  </a:lnTo>
                  <a:lnTo>
                    <a:pt x="1128" y="266"/>
                  </a:lnTo>
                  <a:lnTo>
                    <a:pt x="1124" y="262"/>
                  </a:lnTo>
                  <a:lnTo>
                    <a:pt x="1124" y="262"/>
                  </a:lnTo>
                  <a:lnTo>
                    <a:pt x="1120" y="258"/>
                  </a:lnTo>
                  <a:lnTo>
                    <a:pt x="1114" y="256"/>
                  </a:lnTo>
                  <a:lnTo>
                    <a:pt x="1114" y="256"/>
                  </a:lnTo>
                  <a:lnTo>
                    <a:pt x="1110" y="252"/>
                  </a:lnTo>
                  <a:lnTo>
                    <a:pt x="1106" y="248"/>
                  </a:lnTo>
                  <a:lnTo>
                    <a:pt x="1106" y="248"/>
                  </a:lnTo>
                  <a:lnTo>
                    <a:pt x="1104" y="252"/>
                  </a:lnTo>
                  <a:lnTo>
                    <a:pt x="1102" y="252"/>
                  </a:lnTo>
                  <a:lnTo>
                    <a:pt x="1098" y="256"/>
                  </a:lnTo>
                  <a:lnTo>
                    <a:pt x="1098" y="256"/>
                  </a:lnTo>
                  <a:lnTo>
                    <a:pt x="1096" y="258"/>
                  </a:lnTo>
                  <a:lnTo>
                    <a:pt x="1094" y="264"/>
                  </a:lnTo>
                  <a:lnTo>
                    <a:pt x="1094" y="264"/>
                  </a:lnTo>
                  <a:lnTo>
                    <a:pt x="1094" y="268"/>
                  </a:lnTo>
                  <a:lnTo>
                    <a:pt x="1094" y="272"/>
                  </a:lnTo>
                  <a:lnTo>
                    <a:pt x="1094" y="272"/>
                  </a:lnTo>
                  <a:lnTo>
                    <a:pt x="1098" y="274"/>
                  </a:lnTo>
                  <a:lnTo>
                    <a:pt x="1104" y="276"/>
                  </a:lnTo>
                  <a:lnTo>
                    <a:pt x="1104" y="276"/>
                  </a:lnTo>
                  <a:lnTo>
                    <a:pt x="1106" y="280"/>
                  </a:lnTo>
                  <a:lnTo>
                    <a:pt x="1104" y="284"/>
                  </a:lnTo>
                  <a:lnTo>
                    <a:pt x="1100" y="286"/>
                  </a:lnTo>
                  <a:lnTo>
                    <a:pt x="1098" y="288"/>
                  </a:lnTo>
                  <a:lnTo>
                    <a:pt x="1098" y="288"/>
                  </a:lnTo>
                  <a:lnTo>
                    <a:pt x="1096" y="292"/>
                  </a:lnTo>
                  <a:lnTo>
                    <a:pt x="1096" y="294"/>
                  </a:lnTo>
                  <a:lnTo>
                    <a:pt x="1100" y="298"/>
                  </a:lnTo>
                  <a:lnTo>
                    <a:pt x="1106" y="302"/>
                  </a:lnTo>
                  <a:lnTo>
                    <a:pt x="1114" y="306"/>
                  </a:lnTo>
                  <a:lnTo>
                    <a:pt x="1114" y="306"/>
                  </a:lnTo>
                  <a:lnTo>
                    <a:pt x="1114" y="308"/>
                  </a:lnTo>
                  <a:lnTo>
                    <a:pt x="1114" y="310"/>
                  </a:lnTo>
                  <a:lnTo>
                    <a:pt x="1112" y="316"/>
                  </a:lnTo>
                  <a:lnTo>
                    <a:pt x="1112" y="316"/>
                  </a:lnTo>
                  <a:lnTo>
                    <a:pt x="1106" y="318"/>
                  </a:lnTo>
                  <a:lnTo>
                    <a:pt x="1100" y="322"/>
                  </a:lnTo>
                  <a:lnTo>
                    <a:pt x="1096" y="324"/>
                  </a:lnTo>
                  <a:lnTo>
                    <a:pt x="1092" y="330"/>
                  </a:lnTo>
                  <a:lnTo>
                    <a:pt x="1092" y="330"/>
                  </a:lnTo>
                  <a:lnTo>
                    <a:pt x="1094" y="336"/>
                  </a:lnTo>
                  <a:lnTo>
                    <a:pt x="1100" y="340"/>
                  </a:lnTo>
                  <a:lnTo>
                    <a:pt x="1104" y="344"/>
                  </a:lnTo>
                  <a:lnTo>
                    <a:pt x="1108" y="350"/>
                  </a:lnTo>
                  <a:lnTo>
                    <a:pt x="1108" y="350"/>
                  </a:lnTo>
                  <a:lnTo>
                    <a:pt x="1108" y="354"/>
                  </a:lnTo>
                  <a:lnTo>
                    <a:pt x="1110" y="360"/>
                  </a:lnTo>
                  <a:lnTo>
                    <a:pt x="1110" y="360"/>
                  </a:lnTo>
                  <a:lnTo>
                    <a:pt x="1114" y="364"/>
                  </a:lnTo>
                  <a:lnTo>
                    <a:pt x="1120" y="368"/>
                  </a:lnTo>
                  <a:lnTo>
                    <a:pt x="1120" y="368"/>
                  </a:lnTo>
                  <a:lnTo>
                    <a:pt x="1120" y="372"/>
                  </a:lnTo>
                  <a:lnTo>
                    <a:pt x="1120" y="376"/>
                  </a:lnTo>
                  <a:lnTo>
                    <a:pt x="1120" y="376"/>
                  </a:lnTo>
                  <a:lnTo>
                    <a:pt x="1116" y="388"/>
                  </a:lnTo>
                  <a:lnTo>
                    <a:pt x="1116" y="388"/>
                  </a:lnTo>
                  <a:lnTo>
                    <a:pt x="1112" y="394"/>
                  </a:lnTo>
                  <a:lnTo>
                    <a:pt x="1106" y="396"/>
                  </a:lnTo>
                  <a:lnTo>
                    <a:pt x="1102" y="398"/>
                  </a:lnTo>
                  <a:lnTo>
                    <a:pt x="1096" y="402"/>
                  </a:lnTo>
                  <a:lnTo>
                    <a:pt x="1096" y="402"/>
                  </a:lnTo>
                  <a:lnTo>
                    <a:pt x="1092" y="406"/>
                  </a:lnTo>
                  <a:lnTo>
                    <a:pt x="1088" y="412"/>
                  </a:lnTo>
                  <a:lnTo>
                    <a:pt x="1088" y="412"/>
                  </a:lnTo>
                  <a:lnTo>
                    <a:pt x="1088" y="416"/>
                  </a:lnTo>
                  <a:lnTo>
                    <a:pt x="1088" y="418"/>
                  </a:lnTo>
                  <a:lnTo>
                    <a:pt x="1090" y="426"/>
                  </a:lnTo>
                  <a:lnTo>
                    <a:pt x="1090" y="426"/>
                  </a:lnTo>
                  <a:lnTo>
                    <a:pt x="1090" y="434"/>
                  </a:lnTo>
                  <a:lnTo>
                    <a:pt x="1090" y="440"/>
                  </a:lnTo>
                  <a:lnTo>
                    <a:pt x="1092" y="446"/>
                  </a:lnTo>
                  <a:lnTo>
                    <a:pt x="1100" y="450"/>
                  </a:lnTo>
                  <a:lnTo>
                    <a:pt x="1100" y="450"/>
                  </a:lnTo>
                  <a:lnTo>
                    <a:pt x="1092" y="462"/>
                  </a:lnTo>
                  <a:lnTo>
                    <a:pt x="1088" y="466"/>
                  </a:lnTo>
                  <a:lnTo>
                    <a:pt x="1082" y="470"/>
                  </a:lnTo>
                  <a:lnTo>
                    <a:pt x="1082" y="470"/>
                  </a:lnTo>
                  <a:lnTo>
                    <a:pt x="1082" y="466"/>
                  </a:lnTo>
                  <a:lnTo>
                    <a:pt x="1080" y="464"/>
                  </a:lnTo>
                  <a:lnTo>
                    <a:pt x="1074" y="462"/>
                  </a:lnTo>
                  <a:lnTo>
                    <a:pt x="1074" y="462"/>
                  </a:lnTo>
                  <a:lnTo>
                    <a:pt x="1068" y="458"/>
                  </a:lnTo>
                  <a:lnTo>
                    <a:pt x="1064" y="454"/>
                  </a:lnTo>
                  <a:lnTo>
                    <a:pt x="1064" y="454"/>
                  </a:lnTo>
                  <a:lnTo>
                    <a:pt x="1062" y="450"/>
                  </a:lnTo>
                  <a:lnTo>
                    <a:pt x="1058" y="446"/>
                  </a:lnTo>
                  <a:lnTo>
                    <a:pt x="1058" y="446"/>
                  </a:lnTo>
                  <a:lnTo>
                    <a:pt x="1054" y="444"/>
                  </a:lnTo>
                  <a:lnTo>
                    <a:pt x="1048" y="440"/>
                  </a:lnTo>
                  <a:lnTo>
                    <a:pt x="1048" y="440"/>
                  </a:lnTo>
                  <a:lnTo>
                    <a:pt x="1046" y="438"/>
                  </a:lnTo>
                  <a:lnTo>
                    <a:pt x="1048" y="436"/>
                  </a:lnTo>
                  <a:lnTo>
                    <a:pt x="1052" y="432"/>
                  </a:lnTo>
                  <a:lnTo>
                    <a:pt x="1052" y="432"/>
                  </a:lnTo>
                  <a:lnTo>
                    <a:pt x="1054" y="428"/>
                  </a:lnTo>
                  <a:lnTo>
                    <a:pt x="1054" y="426"/>
                  </a:lnTo>
                  <a:lnTo>
                    <a:pt x="1050" y="424"/>
                  </a:lnTo>
                  <a:lnTo>
                    <a:pt x="1050" y="424"/>
                  </a:lnTo>
                  <a:lnTo>
                    <a:pt x="1048" y="418"/>
                  </a:lnTo>
                  <a:lnTo>
                    <a:pt x="1048" y="414"/>
                  </a:lnTo>
                  <a:lnTo>
                    <a:pt x="1050" y="408"/>
                  </a:lnTo>
                  <a:lnTo>
                    <a:pt x="1050" y="404"/>
                  </a:lnTo>
                  <a:lnTo>
                    <a:pt x="1050" y="404"/>
                  </a:lnTo>
                  <a:lnTo>
                    <a:pt x="1048" y="400"/>
                  </a:lnTo>
                  <a:lnTo>
                    <a:pt x="1046" y="398"/>
                  </a:lnTo>
                  <a:lnTo>
                    <a:pt x="1040" y="396"/>
                  </a:lnTo>
                  <a:lnTo>
                    <a:pt x="1040" y="396"/>
                  </a:lnTo>
                  <a:lnTo>
                    <a:pt x="1032" y="396"/>
                  </a:lnTo>
                  <a:lnTo>
                    <a:pt x="1032" y="396"/>
                  </a:lnTo>
                  <a:lnTo>
                    <a:pt x="1024" y="398"/>
                  </a:lnTo>
                  <a:lnTo>
                    <a:pt x="1024" y="398"/>
                  </a:lnTo>
                  <a:lnTo>
                    <a:pt x="1018" y="396"/>
                  </a:lnTo>
                  <a:lnTo>
                    <a:pt x="1012" y="394"/>
                  </a:lnTo>
                  <a:lnTo>
                    <a:pt x="1006" y="392"/>
                  </a:lnTo>
                  <a:lnTo>
                    <a:pt x="1002" y="386"/>
                  </a:lnTo>
                  <a:lnTo>
                    <a:pt x="1002" y="386"/>
                  </a:lnTo>
                  <a:lnTo>
                    <a:pt x="996" y="380"/>
                  </a:lnTo>
                  <a:lnTo>
                    <a:pt x="986" y="378"/>
                  </a:lnTo>
                  <a:lnTo>
                    <a:pt x="986" y="378"/>
                  </a:lnTo>
                  <a:lnTo>
                    <a:pt x="982" y="378"/>
                  </a:lnTo>
                  <a:lnTo>
                    <a:pt x="980" y="374"/>
                  </a:lnTo>
                  <a:lnTo>
                    <a:pt x="974" y="368"/>
                  </a:lnTo>
                  <a:lnTo>
                    <a:pt x="974" y="368"/>
                  </a:lnTo>
                  <a:lnTo>
                    <a:pt x="970" y="364"/>
                  </a:lnTo>
                  <a:lnTo>
                    <a:pt x="962" y="360"/>
                  </a:lnTo>
                  <a:lnTo>
                    <a:pt x="962" y="360"/>
                  </a:lnTo>
                  <a:lnTo>
                    <a:pt x="960" y="360"/>
                  </a:lnTo>
                  <a:lnTo>
                    <a:pt x="960" y="360"/>
                  </a:lnTo>
                  <a:lnTo>
                    <a:pt x="956" y="360"/>
                  </a:lnTo>
                  <a:lnTo>
                    <a:pt x="956" y="360"/>
                  </a:lnTo>
                  <a:lnTo>
                    <a:pt x="952" y="360"/>
                  </a:lnTo>
                  <a:lnTo>
                    <a:pt x="952" y="360"/>
                  </a:lnTo>
                  <a:lnTo>
                    <a:pt x="948" y="360"/>
                  </a:lnTo>
                  <a:lnTo>
                    <a:pt x="946" y="356"/>
                  </a:lnTo>
                  <a:lnTo>
                    <a:pt x="946" y="356"/>
                  </a:lnTo>
                  <a:lnTo>
                    <a:pt x="942" y="356"/>
                  </a:lnTo>
                  <a:lnTo>
                    <a:pt x="942" y="356"/>
                  </a:lnTo>
                  <a:lnTo>
                    <a:pt x="938" y="356"/>
                  </a:lnTo>
                  <a:lnTo>
                    <a:pt x="936" y="358"/>
                  </a:lnTo>
                  <a:lnTo>
                    <a:pt x="934" y="360"/>
                  </a:lnTo>
                  <a:lnTo>
                    <a:pt x="930" y="362"/>
                  </a:lnTo>
                  <a:lnTo>
                    <a:pt x="930" y="362"/>
                  </a:lnTo>
                  <a:lnTo>
                    <a:pt x="928" y="362"/>
                  </a:lnTo>
                  <a:lnTo>
                    <a:pt x="928" y="362"/>
                  </a:lnTo>
                  <a:lnTo>
                    <a:pt x="926" y="362"/>
                  </a:lnTo>
                  <a:lnTo>
                    <a:pt x="924" y="358"/>
                  </a:lnTo>
                  <a:lnTo>
                    <a:pt x="920" y="350"/>
                  </a:lnTo>
                  <a:lnTo>
                    <a:pt x="920" y="350"/>
                  </a:lnTo>
                  <a:lnTo>
                    <a:pt x="918" y="342"/>
                  </a:lnTo>
                  <a:lnTo>
                    <a:pt x="918" y="334"/>
                  </a:lnTo>
                  <a:lnTo>
                    <a:pt x="918" y="334"/>
                  </a:lnTo>
                  <a:lnTo>
                    <a:pt x="920" y="330"/>
                  </a:lnTo>
                  <a:lnTo>
                    <a:pt x="920" y="328"/>
                  </a:lnTo>
                  <a:lnTo>
                    <a:pt x="918" y="326"/>
                  </a:lnTo>
                  <a:lnTo>
                    <a:pt x="918" y="326"/>
                  </a:lnTo>
                  <a:lnTo>
                    <a:pt x="914" y="324"/>
                  </a:lnTo>
                  <a:lnTo>
                    <a:pt x="914" y="324"/>
                  </a:lnTo>
                  <a:lnTo>
                    <a:pt x="908" y="326"/>
                  </a:lnTo>
                  <a:lnTo>
                    <a:pt x="908" y="326"/>
                  </a:lnTo>
                  <a:lnTo>
                    <a:pt x="900" y="328"/>
                  </a:lnTo>
                  <a:lnTo>
                    <a:pt x="900" y="328"/>
                  </a:lnTo>
                  <a:lnTo>
                    <a:pt x="900" y="328"/>
                  </a:lnTo>
                  <a:lnTo>
                    <a:pt x="900" y="328"/>
                  </a:lnTo>
                  <a:lnTo>
                    <a:pt x="896" y="326"/>
                  </a:lnTo>
                  <a:lnTo>
                    <a:pt x="896" y="324"/>
                  </a:lnTo>
                  <a:lnTo>
                    <a:pt x="894" y="316"/>
                  </a:lnTo>
                  <a:lnTo>
                    <a:pt x="894" y="316"/>
                  </a:lnTo>
                  <a:lnTo>
                    <a:pt x="894" y="308"/>
                  </a:lnTo>
                  <a:lnTo>
                    <a:pt x="894" y="300"/>
                  </a:lnTo>
                  <a:lnTo>
                    <a:pt x="894" y="300"/>
                  </a:lnTo>
                  <a:lnTo>
                    <a:pt x="898" y="292"/>
                  </a:lnTo>
                  <a:lnTo>
                    <a:pt x="900" y="282"/>
                  </a:lnTo>
                  <a:lnTo>
                    <a:pt x="900" y="282"/>
                  </a:lnTo>
                  <a:lnTo>
                    <a:pt x="902" y="276"/>
                  </a:lnTo>
                  <a:lnTo>
                    <a:pt x="908" y="270"/>
                  </a:lnTo>
                  <a:lnTo>
                    <a:pt x="914" y="266"/>
                  </a:lnTo>
                  <a:lnTo>
                    <a:pt x="918" y="262"/>
                  </a:lnTo>
                  <a:lnTo>
                    <a:pt x="918" y="262"/>
                  </a:lnTo>
                  <a:lnTo>
                    <a:pt x="920" y="258"/>
                  </a:lnTo>
                  <a:lnTo>
                    <a:pt x="920" y="254"/>
                  </a:lnTo>
                  <a:lnTo>
                    <a:pt x="922" y="252"/>
                  </a:lnTo>
                  <a:lnTo>
                    <a:pt x="924" y="248"/>
                  </a:lnTo>
                  <a:lnTo>
                    <a:pt x="924" y="248"/>
                  </a:lnTo>
                  <a:lnTo>
                    <a:pt x="938" y="244"/>
                  </a:lnTo>
                  <a:lnTo>
                    <a:pt x="940" y="244"/>
                  </a:lnTo>
                  <a:lnTo>
                    <a:pt x="942" y="242"/>
                  </a:lnTo>
                  <a:lnTo>
                    <a:pt x="940" y="240"/>
                  </a:lnTo>
                  <a:lnTo>
                    <a:pt x="938" y="238"/>
                  </a:lnTo>
                  <a:lnTo>
                    <a:pt x="938" y="238"/>
                  </a:lnTo>
                  <a:lnTo>
                    <a:pt x="932" y="236"/>
                  </a:lnTo>
                  <a:lnTo>
                    <a:pt x="924" y="234"/>
                  </a:lnTo>
                  <a:lnTo>
                    <a:pt x="918" y="232"/>
                  </a:lnTo>
                  <a:lnTo>
                    <a:pt x="914" y="230"/>
                  </a:lnTo>
                  <a:lnTo>
                    <a:pt x="914" y="230"/>
                  </a:lnTo>
                  <a:lnTo>
                    <a:pt x="914" y="228"/>
                  </a:lnTo>
                  <a:lnTo>
                    <a:pt x="916" y="226"/>
                  </a:lnTo>
                  <a:lnTo>
                    <a:pt x="916" y="226"/>
                  </a:lnTo>
                  <a:lnTo>
                    <a:pt x="928" y="230"/>
                  </a:lnTo>
                  <a:lnTo>
                    <a:pt x="928" y="230"/>
                  </a:lnTo>
                  <a:lnTo>
                    <a:pt x="940" y="232"/>
                  </a:lnTo>
                  <a:lnTo>
                    <a:pt x="940" y="232"/>
                  </a:lnTo>
                  <a:lnTo>
                    <a:pt x="942" y="232"/>
                  </a:lnTo>
                  <a:lnTo>
                    <a:pt x="942" y="232"/>
                  </a:lnTo>
                  <a:lnTo>
                    <a:pt x="944" y="230"/>
                  </a:lnTo>
                  <a:lnTo>
                    <a:pt x="948" y="226"/>
                  </a:lnTo>
                  <a:lnTo>
                    <a:pt x="948" y="226"/>
                  </a:lnTo>
                  <a:lnTo>
                    <a:pt x="956" y="224"/>
                  </a:lnTo>
                  <a:lnTo>
                    <a:pt x="964" y="222"/>
                  </a:lnTo>
                  <a:lnTo>
                    <a:pt x="972" y="220"/>
                  </a:lnTo>
                  <a:lnTo>
                    <a:pt x="974" y="218"/>
                  </a:lnTo>
                  <a:lnTo>
                    <a:pt x="976" y="214"/>
                  </a:lnTo>
                  <a:lnTo>
                    <a:pt x="976" y="214"/>
                  </a:lnTo>
                  <a:lnTo>
                    <a:pt x="976" y="206"/>
                  </a:lnTo>
                  <a:lnTo>
                    <a:pt x="974" y="202"/>
                  </a:lnTo>
                  <a:lnTo>
                    <a:pt x="972" y="198"/>
                  </a:lnTo>
                  <a:lnTo>
                    <a:pt x="972" y="198"/>
                  </a:lnTo>
                  <a:lnTo>
                    <a:pt x="968" y="196"/>
                  </a:lnTo>
                  <a:lnTo>
                    <a:pt x="964" y="196"/>
                  </a:lnTo>
                  <a:lnTo>
                    <a:pt x="964" y="196"/>
                  </a:lnTo>
                  <a:lnTo>
                    <a:pt x="960" y="196"/>
                  </a:lnTo>
                  <a:lnTo>
                    <a:pt x="960" y="196"/>
                  </a:lnTo>
                  <a:lnTo>
                    <a:pt x="956" y="196"/>
                  </a:lnTo>
                  <a:lnTo>
                    <a:pt x="956" y="196"/>
                  </a:lnTo>
                  <a:lnTo>
                    <a:pt x="952" y="196"/>
                  </a:lnTo>
                  <a:lnTo>
                    <a:pt x="952" y="196"/>
                  </a:lnTo>
                  <a:lnTo>
                    <a:pt x="946" y="194"/>
                  </a:lnTo>
                  <a:lnTo>
                    <a:pt x="944" y="190"/>
                  </a:lnTo>
                  <a:lnTo>
                    <a:pt x="944" y="188"/>
                  </a:lnTo>
                  <a:lnTo>
                    <a:pt x="948" y="188"/>
                  </a:lnTo>
                  <a:lnTo>
                    <a:pt x="948" y="188"/>
                  </a:lnTo>
                  <a:lnTo>
                    <a:pt x="950" y="188"/>
                  </a:lnTo>
                  <a:lnTo>
                    <a:pt x="950" y="188"/>
                  </a:lnTo>
                  <a:lnTo>
                    <a:pt x="956" y="188"/>
                  </a:lnTo>
                  <a:lnTo>
                    <a:pt x="962" y="192"/>
                  </a:lnTo>
                  <a:lnTo>
                    <a:pt x="962" y="192"/>
                  </a:lnTo>
                  <a:lnTo>
                    <a:pt x="968" y="194"/>
                  </a:lnTo>
                  <a:lnTo>
                    <a:pt x="974" y="196"/>
                  </a:lnTo>
                  <a:lnTo>
                    <a:pt x="974" y="196"/>
                  </a:lnTo>
                  <a:lnTo>
                    <a:pt x="980" y="194"/>
                  </a:lnTo>
                  <a:lnTo>
                    <a:pt x="980" y="194"/>
                  </a:lnTo>
                  <a:lnTo>
                    <a:pt x="980" y="192"/>
                  </a:lnTo>
                  <a:lnTo>
                    <a:pt x="982" y="188"/>
                  </a:lnTo>
                  <a:lnTo>
                    <a:pt x="982" y="188"/>
                  </a:lnTo>
                  <a:lnTo>
                    <a:pt x="986" y="188"/>
                  </a:lnTo>
                  <a:lnTo>
                    <a:pt x="990" y="188"/>
                  </a:lnTo>
                  <a:lnTo>
                    <a:pt x="990" y="188"/>
                  </a:lnTo>
                  <a:lnTo>
                    <a:pt x="992" y="184"/>
                  </a:lnTo>
                  <a:lnTo>
                    <a:pt x="990" y="182"/>
                  </a:lnTo>
                  <a:lnTo>
                    <a:pt x="988" y="178"/>
                  </a:lnTo>
                  <a:lnTo>
                    <a:pt x="986" y="176"/>
                  </a:lnTo>
                  <a:lnTo>
                    <a:pt x="986" y="176"/>
                  </a:lnTo>
                  <a:lnTo>
                    <a:pt x="988" y="172"/>
                  </a:lnTo>
                  <a:lnTo>
                    <a:pt x="990" y="172"/>
                  </a:lnTo>
                  <a:lnTo>
                    <a:pt x="990" y="172"/>
                  </a:lnTo>
                  <a:lnTo>
                    <a:pt x="996" y="174"/>
                  </a:lnTo>
                  <a:lnTo>
                    <a:pt x="1002" y="176"/>
                  </a:lnTo>
                  <a:lnTo>
                    <a:pt x="1002" y="176"/>
                  </a:lnTo>
                  <a:lnTo>
                    <a:pt x="1008" y="178"/>
                  </a:lnTo>
                  <a:lnTo>
                    <a:pt x="1008" y="178"/>
                  </a:lnTo>
                  <a:lnTo>
                    <a:pt x="1014" y="178"/>
                  </a:lnTo>
                  <a:lnTo>
                    <a:pt x="1018" y="176"/>
                  </a:lnTo>
                  <a:lnTo>
                    <a:pt x="1018" y="176"/>
                  </a:lnTo>
                  <a:lnTo>
                    <a:pt x="1014" y="172"/>
                  </a:lnTo>
                  <a:lnTo>
                    <a:pt x="1010" y="168"/>
                  </a:lnTo>
                  <a:lnTo>
                    <a:pt x="1010" y="168"/>
                  </a:lnTo>
                  <a:lnTo>
                    <a:pt x="1010" y="166"/>
                  </a:lnTo>
                  <a:lnTo>
                    <a:pt x="1012" y="166"/>
                  </a:lnTo>
                  <a:lnTo>
                    <a:pt x="1012" y="166"/>
                  </a:lnTo>
                  <a:lnTo>
                    <a:pt x="1018" y="168"/>
                  </a:lnTo>
                  <a:lnTo>
                    <a:pt x="1018" y="168"/>
                  </a:lnTo>
                  <a:lnTo>
                    <a:pt x="1022" y="172"/>
                  </a:lnTo>
                  <a:lnTo>
                    <a:pt x="1028" y="174"/>
                  </a:lnTo>
                  <a:lnTo>
                    <a:pt x="1028" y="174"/>
                  </a:lnTo>
                  <a:lnTo>
                    <a:pt x="1030" y="174"/>
                  </a:lnTo>
                  <a:lnTo>
                    <a:pt x="1030" y="174"/>
                  </a:lnTo>
                  <a:lnTo>
                    <a:pt x="1034" y="174"/>
                  </a:lnTo>
                  <a:lnTo>
                    <a:pt x="1034" y="174"/>
                  </a:lnTo>
                  <a:lnTo>
                    <a:pt x="1040" y="172"/>
                  </a:lnTo>
                  <a:lnTo>
                    <a:pt x="1040" y="172"/>
                  </a:lnTo>
                  <a:lnTo>
                    <a:pt x="1040" y="172"/>
                  </a:lnTo>
                  <a:lnTo>
                    <a:pt x="1040" y="172"/>
                  </a:lnTo>
                  <a:lnTo>
                    <a:pt x="1042" y="166"/>
                  </a:lnTo>
                  <a:lnTo>
                    <a:pt x="1042" y="166"/>
                  </a:lnTo>
                  <a:lnTo>
                    <a:pt x="1048" y="160"/>
                  </a:lnTo>
                  <a:lnTo>
                    <a:pt x="1052" y="156"/>
                  </a:lnTo>
                  <a:lnTo>
                    <a:pt x="1052" y="154"/>
                  </a:lnTo>
                  <a:lnTo>
                    <a:pt x="1052" y="152"/>
                  </a:lnTo>
                  <a:lnTo>
                    <a:pt x="1052" y="152"/>
                  </a:lnTo>
                  <a:lnTo>
                    <a:pt x="1048" y="150"/>
                  </a:lnTo>
                  <a:lnTo>
                    <a:pt x="1044" y="148"/>
                  </a:lnTo>
                  <a:lnTo>
                    <a:pt x="1042" y="148"/>
                  </a:lnTo>
                  <a:lnTo>
                    <a:pt x="1038" y="146"/>
                  </a:lnTo>
                  <a:lnTo>
                    <a:pt x="1038" y="146"/>
                  </a:lnTo>
                  <a:lnTo>
                    <a:pt x="1038" y="144"/>
                  </a:lnTo>
                  <a:lnTo>
                    <a:pt x="1036" y="140"/>
                  </a:lnTo>
                  <a:lnTo>
                    <a:pt x="1038" y="134"/>
                  </a:lnTo>
                  <a:lnTo>
                    <a:pt x="1038" y="134"/>
                  </a:lnTo>
                  <a:lnTo>
                    <a:pt x="1038" y="130"/>
                  </a:lnTo>
                  <a:lnTo>
                    <a:pt x="1040" y="130"/>
                  </a:lnTo>
                  <a:lnTo>
                    <a:pt x="1044" y="126"/>
                  </a:lnTo>
                  <a:lnTo>
                    <a:pt x="1044" y="126"/>
                  </a:lnTo>
                  <a:lnTo>
                    <a:pt x="1048" y="122"/>
                  </a:lnTo>
                  <a:lnTo>
                    <a:pt x="1048" y="118"/>
                  </a:lnTo>
                  <a:lnTo>
                    <a:pt x="1046" y="116"/>
                  </a:lnTo>
                  <a:lnTo>
                    <a:pt x="1046" y="116"/>
                  </a:lnTo>
                  <a:lnTo>
                    <a:pt x="1042" y="114"/>
                  </a:lnTo>
                  <a:lnTo>
                    <a:pt x="1038" y="112"/>
                  </a:lnTo>
                  <a:lnTo>
                    <a:pt x="1032" y="110"/>
                  </a:lnTo>
                  <a:lnTo>
                    <a:pt x="1032" y="110"/>
                  </a:lnTo>
                  <a:lnTo>
                    <a:pt x="1026" y="108"/>
                  </a:lnTo>
                  <a:lnTo>
                    <a:pt x="1020" y="104"/>
                  </a:lnTo>
                  <a:lnTo>
                    <a:pt x="1020" y="104"/>
                  </a:lnTo>
                  <a:lnTo>
                    <a:pt x="1012" y="102"/>
                  </a:lnTo>
                  <a:lnTo>
                    <a:pt x="1010" y="100"/>
                  </a:lnTo>
                  <a:lnTo>
                    <a:pt x="1008" y="96"/>
                  </a:lnTo>
                  <a:lnTo>
                    <a:pt x="1008" y="96"/>
                  </a:lnTo>
                  <a:lnTo>
                    <a:pt x="1010" y="92"/>
                  </a:lnTo>
                  <a:lnTo>
                    <a:pt x="1012" y="92"/>
                  </a:lnTo>
                  <a:lnTo>
                    <a:pt x="1014" y="90"/>
                  </a:lnTo>
                  <a:lnTo>
                    <a:pt x="1014" y="88"/>
                  </a:lnTo>
                  <a:lnTo>
                    <a:pt x="1014" y="88"/>
                  </a:lnTo>
                  <a:lnTo>
                    <a:pt x="1024" y="86"/>
                  </a:lnTo>
                  <a:lnTo>
                    <a:pt x="1024" y="86"/>
                  </a:lnTo>
                  <a:lnTo>
                    <a:pt x="1032" y="88"/>
                  </a:lnTo>
                  <a:lnTo>
                    <a:pt x="1032" y="88"/>
                  </a:lnTo>
                  <a:lnTo>
                    <a:pt x="1040" y="90"/>
                  </a:lnTo>
                  <a:lnTo>
                    <a:pt x="1040" y="90"/>
                  </a:lnTo>
                  <a:lnTo>
                    <a:pt x="1050" y="88"/>
                  </a:lnTo>
                  <a:lnTo>
                    <a:pt x="1050" y="88"/>
                  </a:lnTo>
                  <a:lnTo>
                    <a:pt x="1052" y="88"/>
                  </a:lnTo>
                  <a:lnTo>
                    <a:pt x="1052" y="88"/>
                  </a:lnTo>
                  <a:lnTo>
                    <a:pt x="1058" y="90"/>
                  </a:lnTo>
                  <a:lnTo>
                    <a:pt x="1066" y="92"/>
                  </a:lnTo>
                  <a:lnTo>
                    <a:pt x="1066" y="92"/>
                  </a:lnTo>
                  <a:lnTo>
                    <a:pt x="1066" y="92"/>
                  </a:lnTo>
                  <a:lnTo>
                    <a:pt x="1066" y="92"/>
                  </a:lnTo>
                  <a:lnTo>
                    <a:pt x="1072" y="90"/>
                  </a:lnTo>
                  <a:lnTo>
                    <a:pt x="1078" y="86"/>
                  </a:lnTo>
                  <a:lnTo>
                    <a:pt x="1078" y="86"/>
                  </a:lnTo>
                  <a:lnTo>
                    <a:pt x="1082" y="84"/>
                  </a:lnTo>
                  <a:lnTo>
                    <a:pt x="1084" y="84"/>
                  </a:lnTo>
                  <a:lnTo>
                    <a:pt x="1084" y="84"/>
                  </a:lnTo>
                  <a:lnTo>
                    <a:pt x="1088" y="86"/>
                  </a:lnTo>
                  <a:lnTo>
                    <a:pt x="1088" y="86"/>
                  </a:lnTo>
                  <a:lnTo>
                    <a:pt x="1090" y="88"/>
                  </a:lnTo>
                  <a:lnTo>
                    <a:pt x="1090" y="92"/>
                  </a:lnTo>
                  <a:lnTo>
                    <a:pt x="1090" y="94"/>
                  </a:lnTo>
                  <a:lnTo>
                    <a:pt x="1092" y="98"/>
                  </a:lnTo>
                  <a:lnTo>
                    <a:pt x="1092" y="98"/>
                  </a:lnTo>
                  <a:lnTo>
                    <a:pt x="1098" y="100"/>
                  </a:lnTo>
                  <a:lnTo>
                    <a:pt x="1104" y="104"/>
                  </a:lnTo>
                  <a:lnTo>
                    <a:pt x="1104" y="104"/>
                  </a:lnTo>
                  <a:lnTo>
                    <a:pt x="1106" y="106"/>
                  </a:lnTo>
                  <a:lnTo>
                    <a:pt x="1106" y="110"/>
                  </a:lnTo>
                  <a:lnTo>
                    <a:pt x="1106" y="110"/>
                  </a:lnTo>
                  <a:lnTo>
                    <a:pt x="1110" y="112"/>
                  </a:lnTo>
                  <a:lnTo>
                    <a:pt x="1112" y="114"/>
                  </a:lnTo>
                  <a:lnTo>
                    <a:pt x="1112" y="114"/>
                  </a:lnTo>
                  <a:lnTo>
                    <a:pt x="1114" y="116"/>
                  </a:lnTo>
                  <a:lnTo>
                    <a:pt x="1114" y="118"/>
                  </a:lnTo>
                  <a:lnTo>
                    <a:pt x="1114" y="120"/>
                  </a:lnTo>
                  <a:lnTo>
                    <a:pt x="1116" y="122"/>
                  </a:lnTo>
                  <a:lnTo>
                    <a:pt x="1116" y="122"/>
                  </a:lnTo>
                  <a:lnTo>
                    <a:pt x="1122" y="124"/>
                  </a:lnTo>
                  <a:lnTo>
                    <a:pt x="1130" y="126"/>
                  </a:lnTo>
                  <a:lnTo>
                    <a:pt x="1130" y="126"/>
                  </a:lnTo>
                  <a:lnTo>
                    <a:pt x="1134" y="130"/>
                  </a:lnTo>
                  <a:lnTo>
                    <a:pt x="1138" y="134"/>
                  </a:lnTo>
                  <a:lnTo>
                    <a:pt x="1138" y="134"/>
                  </a:lnTo>
                  <a:lnTo>
                    <a:pt x="1142" y="138"/>
                  </a:lnTo>
                  <a:lnTo>
                    <a:pt x="1148" y="142"/>
                  </a:lnTo>
                  <a:lnTo>
                    <a:pt x="1148" y="142"/>
                  </a:lnTo>
                  <a:lnTo>
                    <a:pt x="1156" y="148"/>
                  </a:lnTo>
                  <a:lnTo>
                    <a:pt x="1158" y="152"/>
                  </a:lnTo>
                  <a:lnTo>
                    <a:pt x="1160" y="158"/>
                  </a:lnTo>
                  <a:lnTo>
                    <a:pt x="1160" y="158"/>
                  </a:lnTo>
                  <a:lnTo>
                    <a:pt x="1156" y="166"/>
                  </a:lnTo>
                  <a:lnTo>
                    <a:pt x="1148" y="172"/>
                  </a:lnTo>
                  <a:lnTo>
                    <a:pt x="1148" y="172"/>
                  </a:lnTo>
                  <a:lnTo>
                    <a:pt x="1142" y="178"/>
                  </a:lnTo>
                  <a:lnTo>
                    <a:pt x="1140" y="180"/>
                  </a:lnTo>
                  <a:lnTo>
                    <a:pt x="1142" y="186"/>
                  </a:lnTo>
                  <a:lnTo>
                    <a:pt x="1142" y="186"/>
                  </a:lnTo>
                  <a:lnTo>
                    <a:pt x="1146" y="190"/>
                  </a:lnTo>
                  <a:lnTo>
                    <a:pt x="1148" y="192"/>
                  </a:lnTo>
                  <a:lnTo>
                    <a:pt x="1148" y="196"/>
                  </a:lnTo>
                  <a:lnTo>
                    <a:pt x="1148" y="196"/>
                  </a:lnTo>
                  <a:lnTo>
                    <a:pt x="1146" y="196"/>
                  </a:lnTo>
                  <a:lnTo>
                    <a:pt x="1144" y="198"/>
                  </a:lnTo>
                  <a:lnTo>
                    <a:pt x="1136" y="198"/>
                  </a:lnTo>
                  <a:lnTo>
                    <a:pt x="1136" y="198"/>
                  </a:lnTo>
                  <a:lnTo>
                    <a:pt x="1134" y="200"/>
                  </a:lnTo>
                  <a:lnTo>
                    <a:pt x="1132" y="202"/>
                  </a:lnTo>
                  <a:lnTo>
                    <a:pt x="1132" y="206"/>
                  </a:lnTo>
                  <a:lnTo>
                    <a:pt x="1130" y="208"/>
                  </a:lnTo>
                  <a:lnTo>
                    <a:pt x="1130" y="208"/>
                  </a:lnTo>
                  <a:lnTo>
                    <a:pt x="1128" y="208"/>
                  </a:lnTo>
                  <a:lnTo>
                    <a:pt x="1128" y="208"/>
                  </a:lnTo>
                  <a:lnTo>
                    <a:pt x="1122" y="204"/>
                  </a:lnTo>
                  <a:lnTo>
                    <a:pt x="1116" y="200"/>
                  </a:lnTo>
                  <a:lnTo>
                    <a:pt x="1116" y="200"/>
                  </a:lnTo>
                  <a:lnTo>
                    <a:pt x="1112" y="196"/>
                  </a:lnTo>
                  <a:lnTo>
                    <a:pt x="1106" y="194"/>
                  </a:lnTo>
                  <a:lnTo>
                    <a:pt x="1106" y="194"/>
                  </a:lnTo>
                  <a:lnTo>
                    <a:pt x="1106" y="194"/>
                  </a:lnTo>
                  <a:lnTo>
                    <a:pt x="1106" y="194"/>
                  </a:lnTo>
                  <a:lnTo>
                    <a:pt x="1102" y="196"/>
                  </a:lnTo>
                  <a:lnTo>
                    <a:pt x="1098" y="200"/>
                  </a:lnTo>
                  <a:lnTo>
                    <a:pt x="1098" y="200"/>
                  </a:lnTo>
                  <a:lnTo>
                    <a:pt x="1092" y="204"/>
                  </a:lnTo>
                  <a:lnTo>
                    <a:pt x="1092" y="204"/>
                  </a:lnTo>
                  <a:lnTo>
                    <a:pt x="1090" y="206"/>
                  </a:lnTo>
                  <a:lnTo>
                    <a:pt x="1086" y="208"/>
                  </a:lnTo>
                  <a:lnTo>
                    <a:pt x="1086" y="208"/>
                  </a:lnTo>
                  <a:lnTo>
                    <a:pt x="1084" y="210"/>
                  </a:lnTo>
                  <a:lnTo>
                    <a:pt x="1084" y="212"/>
                  </a:lnTo>
                  <a:lnTo>
                    <a:pt x="1088" y="218"/>
                  </a:lnTo>
                  <a:lnTo>
                    <a:pt x="1092" y="222"/>
                  </a:lnTo>
                  <a:lnTo>
                    <a:pt x="1098" y="224"/>
                  </a:lnTo>
                  <a:lnTo>
                    <a:pt x="1098" y="224"/>
                  </a:lnTo>
                  <a:lnTo>
                    <a:pt x="1104" y="226"/>
                  </a:lnTo>
                  <a:lnTo>
                    <a:pt x="1108" y="228"/>
                  </a:lnTo>
                  <a:lnTo>
                    <a:pt x="1112" y="232"/>
                  </a:lnTo>
                  <a:lnTo>
                    <a:pt x="1116" y="232"/>
                  </a:lnTo>
                  <a:lnTo>
                    <a:pt x="1116" y="232"/>
                  </a:lnTo>
                  <a:lnTo>
                    <a:pt x="1118" y="232"/>
                  </a:lnTo>
                  <a:lnTo>
                    <a:pt x="1122" y="230"/>
                  </a:lnTo>
                  <a:lnTo>
                    <a:pt x="1122" y="230"/>
                  </a:lnTo>
                  <a:lnTo>
                    <a:pt x="1124" y="226"/>
                  </a:lnTo>
                  <a:lnTo>
                    <a:pt x="1126" y="222"/>
                  </a:lnTo>
                  <a:lnTo>
                    <a:pt x="1126" y="222"/>
                  </a:lnTo>
                  <a:lnTo>
                    <a:pt x="1134" y="220"/>
                  </a:lnTo>
                  <a:lnTo>
                    <a:pt x="1138" y="220"/>
                  </a:lnTo>
                  <a:lnTo>
                    <a:pt x="1140" y="218"/>
                  </a:lnTo>
                  <a:lnTo>
                    <a:pt x="1140" y="218"/>
                  </a:lnTo>
                  <a:lnTo>
                    <a:pt x="1146" y="214"/>
                  </a:lnTo>
                  <a:lnTo>
                    <a:pt x="1146" y="214"/>
                  </a:lnTo>
                  <a:lnTo>
                    <a:pt x="1150" y="218"/>
                  </a:lnTo>
                  <a:lnTo>
                    <a:pt x="1150" y="218"/>
                  </a:lnTo>
                  <a:lnTo>
                    <a:pt x="1154" y="224"/>
                  </a:lnTo>
                  <a:lnTo>
                    <a:pt x="1154" y="224"/>
                  </a:lnTo>
                  <a:lnTo>
                    <a:pt x="1156" y="232"/>
                  </a:lnTo>
                  <a:lnTo>
                    <a:pt x="1156" y="232"/>
                  </a:lnTo>
                  <a:lnTo>
                    <a:pt x="1162" y="236"/>
                  </a:lnTo>
                  <a:lnTo>
                    <a:pt x="1170" y="238"/>
                  </a:lnTo>
                  <a:lnTo>
                    <a:pt x="1170" y="238"/>
                  </a:lnTo>
                  <a:lnTo>
                    <a:pt x="1174" y="242"/>
                  </a:lnTo>
                  <a:lnTo>
                    <a:pt x="1178" y="246"/>
                  </a:lnTo>
                  <a:lnTo>
                    <a:pt x="1178" y="246"/>
                  </a:lnTo>
                  <a:lnTo>
                    <a:pt x="1188" y="256"/>
                  </a:lnTo>
                  <a:lnTo>
                    <a:pt x="1200" y="262"/>
                  </a:lnTo>
                  <a:lnTo>
                    <a:pt x="1200" y="262"/>
                  </a:lnTo>
                  <a:lnTo>
                    <a:pt x="1210" y="270"/>
                  </a:lnTo>
                  <a:lnTo>
                    <a:pt x="1222" y="276"/>
                  </a:lnTo>
                  <a:lnTo>
                    <a:pt x="1222" y="276"/>
                  </a:lnTo>
                  <a:lnTo>
                    <a:pt x="1228" y="278"/>
                  </a:lnTo>
                  <a:lnTo>
                    <a:pt x="1228" y="278"/>
                  </a:lnTo>
                  <a:lnTo>
                    <a:pt x="1236" y="276"/>
                  </a:lnTo>
                  <a:lnTo>
                    <a:pt x="1238" y="274"/>
                  </a:lnTo>
                  <a:lnTo>
                    <a:pt x="1240" y="272"/>
                  </a:lnTo>
                  <a:lnTo>
                    <a:pt x="1240" y="272"/>
                  </a:lnTo>
                  <a:lnTo>
                    <a:pt x="1238" y="268"/>
                  </a:lnTo>
                  <a:lnTo>
                    <a:pt x="1232" y="264"/>
                  </a:lnTo>
                  <a:lnTo>
                    <a:pt x="1220" y="256"/>
                  </a:lnTo>
                  <a:lnTo>
                    <a:pt x="1220" y="256"/>
                  </a:lnTo>
                  <a:lnTo>
                    <a:pt x="1216" y="252"/>
                  </a:lnTo>
                  <a:lnTo>
                    <a:pt x="1214" y="246"/>
                  </a:lnTo>
                  <a:lnTo>
                    <a:pt x="1210" y="242"/>
                  </a:lnTo>
                  <a:lnTo>
                    <a:pt x="1204" y="238"/>
                  </a:lnTo>
                  <a:lnTo>
                    <a:pt x="1204" y="238"/>
                  </a:lnTo>
                  <a:lnTo>
                    <a:pt x="1204" y="238"/>
                  </a:lnTo>
                  <a:lnTo>
                    <a:pt x="1204" y="238"/>
                  </a:lnTo>
                  <a:lnTo>
                    <a:pt x="1212" y="240"/>
                  </a:lnTo>
                  <a:lnTo>
                    <a:pt x="1218" y="244"/>
                  </a:lnTo>
                  <a:lnTo>
                    <a:pt x="1230" y="252"/>
                  </a:lnTo>
                  <a:lnTo>
                    <a:pt x="1230" y="252"/>
                  </a:lnTo>
                  <a:lnTo>
                    <a:pt x="1236" y="256"/>
                  </a:lnTo>
                  <a:lnTo>
                    <a:pt x="1242" y="256"/>
                  </a:lnTo>
                  <a:lnTo>
                    <a:pt x="1242" y="256"/>
                  </a:lnTo>
                  <a:lnTo>
                    <a:pt x="1244" y="258"/>
                  </a:lnTo>
                  <a:lnTo>
                    <a:pt x="1244" y="258"/>
                  </a:lnTo>
                  <a:lnTo>
                    <a:pt x="1248" y="258"/>
                  </a:lnTo>
                  <a:lnTo>
                    <a:pt x="1248" y="258"/>
                  </a:lnTo>
                  <a:lnTo>
                    <a:pt x="1254" y="258"/>
                  </a:lnTo>
                  <a:lnTo>
                    <a:pt x="1254" y="258"/>
                  </a:lnTo>
                  <a:lnTo>
                    <a:pt x="1256" y="258"/>
                  </a:lnTo>
                  <a:lnTo>
                    <a:pt x="1256" y="258"/>
                  </a:lnTo>
                  <a:lnTo>
                    <a:pt x="1260" y="256"/>
                  </a:lnTo>
                  <a:lnTo>
                    <a:pt x="1260" y="254"/>
                  </a:lnTo>
                  <a:lnTo>
                    <a:pt x="1258" y="248"/>
                  </a:lnTo>
                  <a:lnTo>
                    <a:pt x="1258" y="248"/>
                  </a:lnTo>
                  <a:lnTo>
                    <a:pt x="1254" y="242"/>
                  </a:lnTo>
                  <a:lnTo>
                    <a:pt x="1254" y="242"/>
                  </a:lnTo>
                  <a:lnTo>
                    <a:pt x="1254" y="240"/>
                  </a:lnTo>
                  <a:lnTo>
                    <a:pt x="1254" y="236"/>
                  </a:lnTo>
                  <a:lnTo>
                    <a:pt x="1254" y="236"/>
                  </a:lnTo>
                  <a:lnTo>
                    <a:pt x="1246" y="230"/>
                  </a:lnTo>
                  <a:lnTo>
                    <a:pt x="1238" y="224"/>
                  </a:lnTo>
                  <a:lnTo>
                    <a:pt x="1238" y="224"/>
                  </a:lnTo>
                  <a:lnTo>
                    <a:pt x="1228" y="212"/>
                  </a:lnTo>
                  <a:lnTo>
                    <a:pt x="1228" y="212"/>
                  </a:lnTo>
                  <a:lnTo>
                    <a:pt x="1222" y="206"/>
                  </a:lnTo>
                  <a:lnTo>
                    <a:pt x="1214" y="200"/>
                  </a:lnTo>
                  <a:lnTo>
                    <a:pt x="1214" y="200"/>
                  </a:lnTo>
                  <a:lnTo>
                    <a:pt x="1210" y="196"/>
                  </a:lnTo>
                  <a:lnTo>
                    <a:pt x="1208" y="192"/>
                  </a:lnTo>
                  <a:lnTo>
                    <a:pt x="1208" y="190"/>
                  </a:lnTo>
                  <a:lnTo>
                    <a:pt x="1208" y="190"/>
                  </a:lnTo>
                  <a:lnTo>
                    <a:pt x="1214" y="176"/>
                  </a:lnTo>
                  <a:lnTo>
                    <a:pt x="1214" y="176"/>
                  </a:lnTo>
                  <a:lnTo>
                    <a:pt x="1214" y="176"/>
                  </a:lnTo>
                  <a:lnTo>
                    <a:pt x="1218" y="176"/>
                  </a:lnTo>
                  <a:lnTo>
                    <a:pt x="1218" y="176"/>
                  </a:lnTo>
                  <a:lnTo>
                    <a:pt x="1226" y="178"/>
                  </a:lnTo>
                  <a:lnTo>
                    <a:pt x="1232" y="184"/>
                  </a:lnTo>
                  <a:lnTo>
                    <a:pt x="1232" y="184"/>
                  </a:lnTo>
                  <a:lnTo>
                    <a:pt x="1234" y="188"/>
                  </a:lnTo>
                  <a:lnTo>
                    <a:pt x="1236" y="190"/>
                  </a:lnTo>
                  <a:lnTo>
                    <a:pt x="1236" y="190"/>
                  </a:lnTo>
                  <a:lnTo>
                    <a:pt x="1242" y="192"/>
                  </a:lnTo>
                  <a:lnTo>
                    <a:pt x="1248" y="194"/>
                  </a:lnTo>
                  <a:lnTo>
                    <a:pt x="1248" y="194"/>
                  </a:lnTo>
                  <a:lnTo>
                    <a:pt x="1250" y="196"/>
                  </a:lnTo>
                  <a:lnTo>
                    <a:pt x="1252" y="200"/>
                  </a:lnTo>
                  <a:lnTo>
                    <a:pt x="1254" y="204"/>
                  </a:lnTo>
                  <a:lnTo>
                    <a:pt x="1258" y="206"/>
                  </a:lnTo>
                  <a:lnTo>
                    <a:pt x="1258" y="206"/>
                  </a:lnTo>
                  <a:lnTo>
                    <a:pt x="1266" y="208"/>
                  </a:lnTo>
                  <a:lnTo>
                    <a:pt x="1266" y="208"/>
                  </a:lnTo>
                  <a:lnTo>
                    <a:pt x="1268" y="208"/>
                  </a:lnTo>
                  <a:lnTo>
                    <a:pt x="1268" y="208"/>
                  </a:lnTo>
                  <a:lnTo>
                    <a:pt x="1268" y="204"/>
                  </a:lnTo>
                  <a:lnTo>
                    <a:pt x="1268" y="200"/>
                  </a:lnTo>
                  <a:lnTo>
                    <a:pt x="1268" y="200"/>
                  </a:lnTo>
                  <a:lnTo>
                    <a:pt x="1270" y="200"/>
                  </a:lnTo>
                  <a:lnTo>
                    <a:pt x="1270" y="200"/>
                  </a:lnTo>
                  <a:lnTo>
                    <a:pt x="1274" y="200"/>
                  </a:lnTo>
                  <a:lnTo>
                    <a:pt x="1274" y="200"/>
                  </a:lnTo>
                  <a:lnTo>
                    <a:pt x="1278" y="200"/>
                  </a:lnTo>
                  <a:lnTo>
                    <a:pt x="1278" y="200"/>
                  </a:lnTo>
                  <a:lnTo>
                    <a:pt x="1282" y="200"/>
                  </a:lnTo>
                  <a:lnTo>
                    <a:pt x="1286" y="200"/>
                  </a:lnTo>
                  <a:lnTo>
                    <a:pt x="1288" y="196"/>
                  </a:lnTo>
                  <a:lnTo>
                    <a:pt x="1290" y="192"/>
                  </a:lnTo>
                  <a:lnTo>
                    <a:pt x="1290" y="192"/>
                  </a:lnTo>
                  <a:lnTo>
                    <a:pt x="1288" y="186"/>
                  </a:lnTo>
                  <a:lnTo>
                    <a:pt x="1282" y="180"/>
                  </a:lnTo>
                  <a:lnTo>
                    <a:pt x="1276" y="174"/>
                  </a:lnTo>
                  <a:lnTo>
                    <a:pt x="1270" y="172"/>
                  </a:lnTo>
                  <a:lnTo>
                    <a:pt x="1270" y="172"/>
                  </a:lnTo>
                  <a:lnTo>
                    <a:pt x="1268" y="170"/>
                  </a:lnTo>
                  <a:lnTo>
                    <a:pt x="1268" y="170"/>
                  </a:lnTo>
                  <a:lnTo>
                    <a:pt x="1266" y="170"/>
                  </a:lnTo>
                  <a:lnTo>
                    <a:pt x="1266" y="170"/>
                  </a:lnTo>
                  <a:lnTo>
                    <a:pt x="1264" y="170"/>
                  </a:lnTo>
                  <a:lnTo>
                    <a:pt x="1264" y="170"/>
                  </a:lnTo>
                  <a:lnTo>
                    <a:pt x="1256" y="168"/>
                  </a:lnTo>
                  <a:lnTo>
                    <a:pt x="1256" y="168"/>
                  </a:lnTo>
                  <a:lnTo>
                    <a:pt x="1250" y="164"/>
                  </a:lnTo>
                  <a:lnTo>
                    <a:pt x="1248" y="162"/>
                  </a:lnTo>
                  <a:lnTo>
                    <a:pt x="1248" y="160"/>
                  </a:lnTo>
                  <a:lnTo>
                    <a:pt x="1248" y="160"/>
                  </a:lnTo>
                  <a:lnTo>
                    <a:pt x="1252" y="158"/>
                  </a:lnTo>
                  <a:lnTo>
                    <a:pt x="1254" y="156"/>
                  </a:lnTo>
                  <a:lnTo>
                    <a:pt x="1256" y="156"/>
                  </a:lnTo>
                  <a:lnTo>
                    <a:pt x="1254" y="152"/>
                  </a:lnTo>
                  <a:lnTo>
                    <a:pt x="1254" y="152"/>
                  </a:lnTo>
                  <a:lnTo>
                    <a:pt x="1250" y="150"/>
                  </a:lnTo>
                  <a:lnTo>
                    <a:pt x="1246" y="150"/>
                  </a:lnTo>
                  <a:lnTo>
                    <a:pt x="1246" y="150"/>
                  </a:lnTo>
                  <a:lnTo>
                    <a:pt x="1238" y="150"/>
                  </a:lnTo>
                  <a:lnTo>
                    <a:pt x="1238" y="150"/>
                  </a:lnTo>
                  <a:lnTo>
                    <a:pt x="1234" y="150"/>
                  </a:lnTo>
                  <a:lnTo>
                    <a:pt x="1234" y="150"/>
                  </a:lnTo>
                  <a:lnTo>
                    <a:pt x="1224" y="148"/>
                  </a:lnTo>
                  <a:lnTo>
                    <a:pt x="1224" y="148"/>
                  </a:lnTo>
                  <a:lnTo>
                    <a:pt x="1218" y="144"/>
                  </a:lnTo>
                  <a:lnTo>
                    <a:pt x="1212" y="138"/>
                  </a:lnTo>
                  <a:lnTo>
                    <a:pt x="1212" y="138"/>
                  </a:lnTo>
                  <a:lnTo>
                    <a:pt x="1206" y="136"/>
                  </a:lnTo>
                  <a:lnTo>
                    <a:pt x="1202" y="134"/>
                  </a:lnTo>
                  <a:lnTo>
                    <a:pt x="1202" y="134"/>
                  </a:lnTo>
                  <a:lnTo>
                    <a:pt x="1198" y="130"/>
                  </a:lnTo>
                  <a:lnTo>
                    <a:pt x="1198" y="128"/>
                  </a:lnTo>
                  <a:lnTo>
                    <a:pt x="1200" y="126"/>
                  </a:lnTo>
                  <a:lnTo>
                    <a:pt x="1202" y="126"/>
                  </a:lnTo>
                  <a:lnTo>
                    <a:pt x="1202" y="126"/>
                  </a:lnTo>
                  <a:lnTo>
                    <a:pt x="1206" y="126"/>
                  </a:lnTo>
                  <a:lnTo>
                    <a:pt x="1206" y="126"/>
                  </a:lnTo>
                  <a:lnTo>
                    <a:pt x="1208" y="126"/>
                  </a:lnTo>
                  <a:lnTo>
                    <a:pt x="1208" y="126"/>
                  </a:lnTo>
                  <a:lnTo>
                    <a:pt x="1212" y="126"/>
                  </a:lnTo>
                  <a:lnTo>
                    <a:pt x="1212" y="126"/>
                  </a:lnTo>
                  <a:lnTo>
                    <a:pt x="1216" y="124"/>
                  </a:lnTo>
                  <a:lnTo>
                    <a:pt x="1216" y="124"/>
                  </a:lnTo>
                  <a:lnTo>
                    <a:pt x="1218" y="122"/>
                  </a:lnTo>
                  <a:lnTo>
                    <a:pt x="1216" y="120"/>
                  </a:lnTo>
                  <a:lnTo>
                    <a:pt x="1210" y="116"/>
                  </a:lnTo>
                  <a:lnTo>
                    <a:pt x="1210" y="116"/>
                  </a:lnTo>
                  <a:lnTo>
                    <a:pt x="1208" y="116"/>
                  </a:lnTo>
                  <a:lnTo>
                    <a:pt x="1208" y="116"/>
                  </a:lnTo>
                  <a:lnTo>
                    <a:pt x="1204" y="116"/>
                  </a:lnTo>
                  <a:lnTo>
                    <a:pt x="1204" y="116"/>
                  </a:lnTo>
                  <a:lnTo>
                    <a:pt x="1200" y="116"/>
                  </a:lnTo>
                  <a:lnTo>
                    <a:pt x="1200" y="116"/>
                  </a:lnTo>
                  <a:lnTo>
                    <a:pt x="1196" y="114"/>
                  </a:lnTo>
                  <a:lnTo>
                    <a:pt x="1196" y="114"/>
                  </a:lnTo>
                  <a:lnTo>
                    <a:pt x="1192" y="110"/>
                  </a:lnTo>
                  <a:lnTo>
                    <a:pt x="1192" y="110"/>
                  </a:lnTo>
                  <a:lnTo>
                    <a:pt x="1186" y="108"/>
                  </a:lnTo>
                  <a:lnTo>
                    <a:pt x="1186" y="108"/>
                  </a:lnTo>
                  <a:lnTo>
                    <a:pt x="1180" y="106"/>
                  </a:lnTo>
                  <a:lnTo>
                    <a:pt x="1178" y="104"/>
                  </a:lnTo>
                  <a:lnTo>
                    <a:pt x="1176" y="100"/>
                  </a:lnTo>
                  <a:lnTo>
                    <a:pt x="1176" y="100"/>
                  </a:lnTo>
                  <a:lnTo>
                    <a:pt x="1176" y="98"/>
                  </a:lnTo>
                  <a:lnTo>
                    <a:pt x="1178" y="96"/>
                  </a:lnTo>
                  <a:lnTo>
                    <a:pt x="1184" y="96"/>
                  </a:lnTo>
                  <a:lnTo>
                    <a:pt x="1184" y="96"/>
                  </a:lnTo>
                  <a:lnTo>
                    <a:pt x="1194" y="94"/>
                  </a:lnTo>
                  <a:lnTo>
                    <a:pt x="1198" y="90"/>
                  </a:lnTo>
                  <a:lnTo>
                    <a:pt x="1200" y="88"/>
                  </a:lnTo>
                  <a:lnTo>
                    <a:pt x="1200" y="88"/>
                  </a:lnTo>
                  <a:lnTo>
                    <a:pt x="1200" y="84"/>
                  </a:lnTo>
                  <a:lnTo>
                    <a:pt x="1198" y="82"/>
                  </a:lnTo>
                  <a:lnTo>
                    <a:pt x="1194" y="82"/>
                  </a:lnTo>
                  <a:lnTo>
                    <a:pt x="1194" y="82"/>
                  </a:lnTo>
                  <a:lnTo>
                    <a:pt x="1188" y="82"/>
                  </a:lnTo>
                  <a:lnTo>
                    <a:pt x="1188" y="82"/>
                  </a:lnTo>
                  <a:lnTo>
                    <a:pt x="1180" y="84"/>
                  </a:lnTo>
                  <a:lnTo>
                    <a:pt x="1180" y="84"/>
                  </a:lnTo>
                  <a:lnTo>
                    <a:pt x="1176" y="84"/>
                  </a:lnTo>
                  <a:lnTo>
                    <a:pt x="1176" y="84"/>
                  </a:lnTo>
                  <a:lnTo>
                    <a:pt x="1172" y="82"/>
                  </a:lnTo>
                  <a:lnTo>
                    <a:pt x="1172" y="82"/>
                  </a:lnTo>
                  <a:lnTo>
                    <a:pt x="1168" y="82"/>
                  </a:lnTo>
                  <a:lnTo>
                    <a:pt x="1164" y="86"/>
                  </a:lnTo>
                  <a:lnTo>
                    <a:pt x="1164" y="86"/>
                  </a:lnTo>
                  <a:lnTo>
                    <a:pt x="1160" y="86"/>
                  </a:lnTo>
                  <a:lnTo>
                    <a:pt x="1160" y="86"/>
                  </a:lnTo>
                  <a:lnTo>
                    <a:pt x="1152" y="86"/>
                  </a:lnTo>
                  <a:lnTo>
                    <a:pt x="1152" y="86"/>
                  </a:lnTo>
                  <a:lnTo>
                    <a:pt x="1152" y="82"/>
                  </a:lnTo>
                  <a:lnTo>
                    <a:pt x="1152" y="80"/>
                  </a:lnTo>
                  <a:lnTo>
                    <a:pt x="1156" y="78"/>
                  </a:lnTo>
                  <a:lnTo>
                    <a:pt x="1162" y="78"/>
                  </a:lnTo>
                  <a:lnTo>
                    <a:pt x="1166" y="76"/>
                  </a:lnTo>
                  <a:lnTo>
                    <a:pt x="1166" y="76"/>
                  </a:lnTo>
                  <a:lnTo>
                    <a:pt x="1170" y="74"/>
                  </a:lnTo>
                  <a:lnTo>
                    <a:pt x="1168" y="70"/>
                  </a:lnTo>
                  <a:lnTo>
                    <a:pt x="1166" y="68"/>
                  </a:lnTo>
                  <a:lnTo>
                    <a:pt x="1162" y="68"/>
                  </a:lnTo>
                  <a:lnTo>
                    <a:pt x="1162" y="68"/>
                  </a:lnTo>
                  <a:lnTo>
                    <a:pt x="1158" y="68"/>
                  </a:lnTo>
                  <a:lnTo>
                    <a:pt x="1154" y="72"/>
                  </a:lnTo>
                  <a:lnTo>
                    <a:pt x="1154" y="72"/>
                  </a:lnTo>
                  <a:lnTo>
                    <a:pt x="1150" y="76"/>
                  </a:lnTo>
                  <a:lnTo>
                    <a:pt x="1146" y="78"/>
                  </a:lnTo>
                  <a:lnTo>
                    <a:pt x="1146" y="78"/>
                  </a:lnTo>
                  <a:lnTo>
                    <a:pt x="1142" y="78"/>
                  </a:lnTo>
                  <a:lnTo>
                    <a:pt x="1142" y="78"/>
                  </a:lnTo>
                  <a:lnTo>
                    <a:pt x="1136" y="76"/>
                  </a:lnTo>
                  <a:lnTo>
                    <a:pt x="1136" y="76"/>
                  </a:lnTo>
                  <a:lnTo>
                    <a:pt x="1136" y="72"/>
                  </a:lnTo>
                  <a:lnTo>
                    <a:pt x="1138" y="68"/>
                  </a:lnTo>
                  <a:lnTo>
                    <a:pt x="1138" y="68"/>
                  </a:lnTo>
                  <a:lnTo>
                    <a:pt x="1136" y="68"/>
                  </a:lnTo>
                  <a:lnTo>
                    <a:pt x="1136" y="68"/>
                  </a:lnTo>
                  <a:lnTo>
                    <a:pt x="1132" y="70"/>
                  </a:lnTo>
                  <a:lnTo>
                    <a:pt x="1132" y="70"/>
                  </a:lnTo>
                  <a:lnTo>
                    <a:pt x="1126" y="70"/>
                  </a:lnTo>
                  <a:lnTo>
                    <a:pt x="1126" y="70"/>
                  </a:lnTo>
                  <a:lnTo>
                    <a:pt x="1124" y="70"/>
                  </a:lnTo>
                  <a:lnTo>
                    <a:pt x="1122" y="68"/>
                  </a:lnTo>
                  <a:lnTo>
                    <a:pt x="1122" y="68"/>
                  </a:lnTo>
                  <a:lnTo>
                    <a:pt x="1124" y="64"/>
                  </a:lnTo>
                  <a:lnTo>
                    <a:pt x="1126" y="60"/>
                  </a:lnTo>
                  <a:lnTo>
                    <a:pt x="1130" y="60"/>
                  </a:lnTo>
                  <a:lnTo>
                    <a:pt x="1132" y="56"/>
                  </a:lnTo>
                  <a:lnTo>
                    <a:pt x="1132" y="56"/>
                  </a:lnTo>
                  <a:lnTo>
                    <a:pt x="1132" y="54"/>
                  </a:lnTo>
                  <a:lnTo>
                    <a:pt x="1130" y="52"/>
                  </a:lnTo>
                  <a:lnTo>
                    <a:pt x="1128" y="50"/>
                  </a:lnTo>
                  <a:lnTo>
                    <a:pt x="1126" y="48"/>
                  </a:lnTo>
                  <a:lnTo>
                    <a:pt x="1126" y="48"/>
                  </a:lnTo>
                  <a:lnTo>
                    <a:pt x="1126" y="46"/>
                  </a:lnTo>
                  <a:lnTo>
                    <a:pt x="1126" y="44"/>
                  </a:lnTo>
                  <a:lnTo>
                    <a:pt x="1128" y="42"/>
                  </a:lnTo>
                  <a:lnTo>
                    <a:pt x="1126" y="40"/>
                  </a:lnTo>
                  <a:lnTo>
                    <a:pt x="1126" y="40"/>
                  </a:lnTo>
                  <a:lnTo>
                    <a:pt x="1122" y="38"/>
                  </a:lnTo>
                  <a:lnTo>
                    <a:pt x="1122" y="38"/>
                  </a:lnTo>
                  <a:lnTo>
                    <a:pt x="1118" y="40"/>
                  </a:lnTo>
                  <a:lnTo>
                    <a:pt x="1118" y="40"/>
                  </a:lnTo>
                  <a:lnTo>
                    <a:pt x="1114" y="42"/>
                  </a:lnTo>
                  <a:lnTo>
                    <a:pt x="1114" y="42"/>
                  </a:lnTo>
                  <a:lnTo>
                    <a:pt x="1110" y="44"/>
                  </a:lnTo>
                  <a:lnTo>
                    <a:pt x="1106" y="44"/>
                  </a:lnTo>
                  <a:lnTo>
                    <a:pt x="1106" y="44"/>
                  </a:lnTo>
                  <a:lnTo>
                    <a:pt x="1104" y="40"/>
                  </a:lnTo>
                  <a:lnTo>
                    <a:pt x="1100" y="38"/>
                  </a:lnTo>
                  <a:lnTo>
                    <a:pt x="1100" y="38"/>
                  </a:lnTo>
                  <a:lnTo>
                    <a:pt x="1096" y="36"/>
                  </a:lnTo>
                  <a:lnTo>
                    <a:pt x="1092" y="34"/>
                  </a:lnTo>
                  <a:lnTo>
                    <a:pt x="1092" y="34"/>
                  </a:lnTo>
                  <a:lnTo>
                    <a:pt x="1090" y="32"/>
                  </a:lnTo>
                  <a:lnTo>
                    <a:pt x="1092" y="30"/>
                  </a:lnTo>
                  <a:lnTo>
                    <a:pt x="1098" y="28"/>
                  </a:lnTo>
                  <a:lnTo>
                    <a:pt x="1098" y="28"/>
                  </a:lnTo>
                  <a:lnTo>
                    <a:pt x="1102" y="26"/>
                  </a:lnTo>
                  <a:lnTo>
                    <a:pt x="1104" y="22"/>
                  </a:lnTo>
                  <a:lnTo>
                    <a:pt x="1104" y="22"/>
                  </a:lnTo>
                  <a:lnTo>
                    <a:pt x="1104" y="18"/>
                  </a:lnTo>
                  <a:lnTo>
                    <a:pt x="1104" y="16"/>
                  </a:lnTo>
                  <a:lnTo>
                    <a:pt x="1104" y="14"/>
                  </a:lnTo>
                  <a:lnTo>
                    <a:pt x="1104" y="14"/>
                  </a:lnTo>
                  <a:lnTo>
                    <a:pt x="1102" y="12"/>
                  </a:lnTo>
                  <a:lnTo>
                    <a:pt x="1102" y="12"/>
                  </a:lnTo>
                  <a:lnTo>
                    <a:pt x="1100" y="14"/>
                  </a:lnTo>
                  <a:lnTo>
                    <a:pt x="1100" y="14"/>
                  </a:lnTo>
                  <a:lnTo>
                    <a:pt x="1096" y="14"/>
                  </a:lnTo>
                  <a:lnTo>
                    <a:pt x="1096" y="14"/>
                  </a:lnTo>
                  <a:lnTo>
                    <a:pt x="1096" y="14"/>
                  </a:lnTo>
                  <a:lnTo>
                    <a:pt x="1096" y="14"/>
                  </a:lnTo>
                  <a:lnTo>
                    <a:pt x="1088" y="10"/>
                  </a:lnTo>
                  <a:lnTo>
                    <a:pt x="1088" y="10"/>
                  </a:lnTo>
                  <a:lnTo>
                    <a:pt x="1084" y="10"/>
                  </a:lnTo>
                  <a:lnTo>
                    <a:pt x="1084" y="10"/>
                  </a:lnTo>
                  <a:lnTo>
                    <a:pt x="1080" y="10"/>
                  </a:lnTo>
                  <a:lnTo>
                    <a:pt x="1080" y="10"/>
                  </a:lnTo>
                  <a:lnTo>
                    <a:pt x="1078" y="10"/>
                  </a:lnTo>
                  <a:lnTo>
                    <a:pt x="1078" y="10"/>
                  </a:lnTo>
                  <a:lnTo>
                    <a:pt x="1074" y="8"/>
                  </a:lnTo>
                  <a:lnTo>
                    <a:pt x="1074" y="8"/>
                  </a:lnTo>
                  <a:lnTo>
                    <a:pt x="1070" y="6"/>
                  </a:lnTo>
                  <a:lnTo>
                    <a:pt x="1068" y="4"/>
                  </a:lnTo>
                  <a:lnTo>
                    <a:pt x="1066" y="2"/>
                  </a:lnTo>
                  <a:lnTo>
                    <a:pt x="1064" y="0"/>
                  </a:lnTo>
                  <a:lnTo>
                    <a:pt x="1064" y="0"/>
                  </a:lnTo>
                  <a:lnTo>
                    <a:pt x="1060"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693" name="Freeform 197"/>
            <p:cNvSpPr>
              <a:spLocks/>
            </p:cNvSpPr>
            <p:nvPr/>
          </p:nvSpPr>
          <p:spPr bwMode="auto">
            <a:xfrm>
              <a:off x="4454" y="1840"/>
              <a:ext cx="94" cy="50"/>
            </a:xfrm>
            <a:custGeom>
              <a:avLst/>
              <a:gdLst>
                <a:gd name="T0" fmla="*/ 68 w 94"/>
                <a:gd name="T1" fmla="*/ 8 h 50"/>
                <a:gd name="T2" fmla="*/ 68 w 94"/>
                <a:gd name="T3" fmla="*/ 8 h 50"/>
                <a:gd name="T4" fmla="*/ 70 w 94"/>
                <a:gd name="T5" fmla="*/ 8 h 50"/>
                <a:gd name="T6" fmla="*/ 70 w 94"/>
                <a:gd name="T7" fmla="*/ 8 h 50"/>
                <a:gd name="T8" fmla="*/ 80 w 94"/>
                <a:gd name="T9" fmla="*/ 4 h 50"/>
                <a:gd name="T10" fmla="*/ 86 w 94"/>
                <a:gd name="T11" fmla="*/ 2 h 50"/>
                <a:gd name="T12" fmla="*/ 90 w 94"/>
                <a:gd name="T13" fmla="*/ 0 h 50"/>
                <a:gd name="T14" fmla="*/ 90 w 94"/>
                <a:gd name="T15" fmla="*/ 0 h 50"/>
                <a:gd name="T16" fmla="*/ 94 w 94"/>
                <a:gd name="T17" fmla="*/ 2 h 50"/>
                <a:gd name="T18" fmla="*/ 94 w 94"/>
                <a:gd name="T19" fmla="*/ 2 h 50"/>
                <a:gd name="T20" fmla="*/ 94 w 94"/>
                <a:gd name="T21" fmla="*/ 4 h 50"/>
                <a:gd name="T22" fmla="*/ 94 w 94"/>
                <a:gd name="T23" fmla="*/ 8 h 50"/>
                <a:gd name="T24" fmla="*/ 90 w 94"/>
                <a:gd name="T25" fmla="*/ 14 h 50"/>
                <a:gd name="T26" fmla="*/ 82 w 94"/>
                <a:gd name="T27" fmla="*/ 18 h 50"/>
                <a:gd name="T28" fmla="*/ 76 w 94"/>
                <a:gd name="T29" fmla="*/ 20 h 50"/>
                <a:gd name="T30" fmla="*/ 76 w 94"/>
                <a:gd name="T31" fmla="*/ 20 h 50"/>
                <a:gd name="T32" fmla="*/ 76 w 94"/>
                <a:gd name="T33" fmla="*/ 20 h 50"/>
                <a:gd name="T34" fmla="*/ 76 w 94"/>
                <a:gd name="T35" fmla="*/ 20 h 50"/>
                <a:gd name="T36" fmla="*/ 70 w 94"/>
                <a:gd name="T37" fmla="*/ 20 h 50"/>
                <a:gd name="T38" fmla="*/ 70 w 94"/>
                <a:gd name="T39" fmla="*/ 20 h 50"/>
                <a:gd name="T40" fmla="*/ 62 w 94"/>
                <a:gd name="T41" fmla="*/ 18 h 50"/>
                <a:gd name="T42" fmla="*/ 62 w 94"/>
                <a:gd name="T43" fmla="*/ 18 h 50"/>
                <a:gd name="T44" fmla="*/ 58 w 94"/>
                <a:gd name="T45" fmla="*/ 18 h 50"/>
                <a:gd name="T46" fmla="*/ 58 w 94"/>
                <a:gd name="T47" fmla="*/ 18 h 50"/>
                <a:gd name="T48" fmla="*/ 54 w 94"/>
                <a:gd name="T49" fmla="*/ 20 h 50"/>
                <a:gd name="T50" fmla="*/ 54 w 94"/>
                <a:gd name="T51" fmla="*/ 22 h 50"/>
                <a:gd name="T52" fmla="*/ 50 w 94"/>
                <a:gd name="T53" fmla="*/ 28 h 50"/>
                <a:gd name="T54" fmla="*/ 50 w 94"/>
                <a:gd name="T55" fmla="*/ 28 h 50"/>
                <a:gd name="T56" fmla="*/ 44 w 94"/>
                <a:gd name="T57" fmla="*/ 36 h 50"/>
                <a:gd name="T58" fmla="*/ 34 w 94"/>
                <a:gd name="T59" fmla="*/ 40 h 50"/>
                <a:gd name="T60" fmla="*/ 34 w 94"/>
                <a:gd name="T61" fmla="*/ 40 h 50"/>
                <a:gd name="T62" fmla="*/ 24 w 94"/>
                <a:gd name="T63" fmla="*/ 44 h 50"/>
                <a:gd name="T64" fmla="*/ 12 w 94"/>
                <a:gd name="T65" fmla="*/ 48 h 50"/>
                <a:gd name="T66" fmla="*/ 12 w 94"/>
                <a:gd name="T67" fmla="*/ 48 h 50"/>
                <a:gd name="T68" fmla="*/ 4 w 94"/>
                <a:gd name="T69" fmla="*/ 50 h 50"/>
                <a:gd name="T70" fmla="*/ 4 w 94"/>
                <a:gd name="T71" fmla="*/ 50 h 50"/>
                <a:gd name="T72" fmla="*/ 0 w 94"/>
                <a:gd name="T73" fmla="*/ 48 h 50"/>
                <a:gd name="T74" fmla="*/ 0 w 94"/>
                <a:gd name="T75" fmla="*/ 46 h 50"/>
                <a:gd name="T76" fmla="*/ 0 w 94"/>
                <a:gd name="T77" fmla="*/ 44 h 50"/>
                <a:gd name="T78" fmla="*/ 4 w 94"/>
                <a:gd name="T79" fmla="*/ 40 h 50"/>
                <a:gd name="T80" fmla="*/ 4 w 94"/>
                <a:gd name="T81" fmla="*/ 40 h 50"/>
                <a:gd name="T82" fmla="*/ 14 w 94"/>
                <a:gd name="T83" fmla="*/ 36 h 50"/>
                <a:gd name="T84" fmla="*/ 24 w 94"/>
                <a:gd name="T85" fmla="*/ 32 h 50"/>
                <a:gd name="T86" fmla="*/ 24 w 94"/>
                <a:gd name="T87" fmla="*/ 32 h 50"/>
                <a:gd name="T88" fmla="*/ 34 w 94"/>
                <a:gd name="T89" fmla="*/ 28 h 50"/>
                <a:gd name="T90" fmla="*/ 40 w 94"/>
                <a:gd name="T91" fmla="*/ 26 h 50"/>
                <a:gd name="T92" fmla="*/ 42 w 94"/>
                <a:gd name="T93" fmla="*/ 22 h 50"/>
                <a:gd name="T94" fmla="*/ 42 w 94"/>
                <a:gd name="T95" fmla="*/ 22 h 50"/>
                <a:gd name="T96" fmla="*/ 44 w 94"/>
                <a:gd name="T97" fmla="*/ 18 h 50"/>
                <a:gd name="T98" fmla="*/ 44 w 94"/>
                <a:gd name="T99" fmla="*/ 14 h 50"/>
                <a:gd name="T100" fmla="*/ 44 w 94"/>
                <a:gd name="T101" fmla="*/ 10 h 50"/>
                <a:gd name="T102" fmla="*/ 50 w 94"/>
                <a:gd name="T103" fmla="*/ 6 h 50"/>
                <a:gd name="T104" fmla="*/ 50 w 94"/>
                <a:gd name="T105" fmla="*/ 6 h 50"/>
                <a:gd name="T106" fmla="*/ 54 w 94"/>
                <a:gd name="T107" fmla="*/ 6 h 50"/>
                <a:gd name="T108" fmla="*/ 54 w 94"/>
                <a:gd name="T109" fmla="*/ 6 h 50"/>
                <a:gd name="T110" fmla="*/ 62 w 94"/>
                <a:gd name="T111" fmla="*/ 6 h 50"/>
                <a:gd name="T112" fmla="*/ 62 w 94"/>
                <a:gd name="T113" fmla="*/ 6 h 50"/>
                <a:gd name="T114" fmla="*/ 68 w 94"/>
                <a:gd name="T115" fmla="*/ 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94" h="50">
                  <a:moveTo>
                    <a:pt x="68" y="8"/>
                  </a:moveTo>
                  <a:lnTo>
                    <a:pt x="68" y="8"/>
                  </a:lnTo>
                  <a:lnTo>
                    <a:pt x="70" y="8"/>
                  </a:lnTo>
                  <a:lnTo>
                    <a:pt x="70" y="8"/>
                  </a:lnTo>
                  <a:lnTo>
                    <a:pt x="80" y="4"/>
                  </a:lnTo>
                  <a:lnTo>
                    <a:pt x="86" y="2"/>
                  </a:lnTo>
                  <a:lnTo>
                    <a:pt x="90" y="0"/>
                  </a:lnTo>
                  <a:lnTo>
                    <a:pt x="90" y="0"/>
                  </a:lnTo>
                  <a:lnTo>
                    <a:pt x="94" y="2"/>
                  </a:lnTo>
                  <a:lnTo>
                    <a:pt x="94" y="2"/>
                  </a:lnTo>
                  <a:lnTo>
                    <a:pt x="94" y="4"/>
                  </a:lnTo>
                  <a:lnTo>
                    <a:pt x="94" y="8"/>
                  </a:lnTo>
                  <a:lnTo>
                    <a:pt x="90" y="14"/>
                  </a:lnTo>
                  <a:lnTo>
                    <a:pt x="82" y="18"/>
                  </a:lnTo>
                  <a:lnTo>
                    <a:pt x="76" y="20"/>
                  </a:lnTo>
                  <a:lnTo>
                    <a:pt x="76" y="20"/>
                  </a:lnTo>
                  <a:lnTo>
                    <a:pt x="76" y="20"/>
                  </a:lnTo>
                  <a:lnTo>
                    <a:pt x="76" y="20"/>
                  </a:lnTo>
                  <a:lnTo>
                    <a:pt x="70" y="20"/>
                  </a:lnTo>
                  <a:lnTo>
                    <a:pt x="70" y="20"/>
                  </a:lnTo>
                  <a:lnTo>
                    <a:pt x="62" y="18"/>
                  </a:lnTo>
                  <a:lnTo>
                    <a:pt x="62" y="18"/>
                  </a:lnTo>
                  <a:lnTo>
                    <a:pt x="58" y="18"/>
                  </a:lnTo>
                  <a:lnTo>
                    <a:pt x="58" y="18"/>
                  </a:lnTo>
                  <a:lnTo>
                    <a:pt x="54" y="20"/>
                  </a:lnTo>
                  <a:lnTo>
                    <a:pt x="54" y="22"/>
                  </a:lnTo>
                  <a:lnTo>
                    <a:pt x="50" y="28"/>
                  </a:lnTo>
                  <a:lnTo>
                    <a:pt x="50" y="28"/>
                  </a:lnTo>
                  <a:lnTo>
                    <a:pt x="44" y="36"/>
                  </a:lnTo>
                  <a:lnTo>
                    <a:pt x="34" y="40"/>
                  </a:lnTo>
                  <a:lnTo>
                    <a:pt x="34" y="40"/>
                  </a:lnTo>
                  <a:lnTo>
                    <a:pt x="24" y="44"/>
                  </a:lnTo>
                  <a:lnTo>
                    <a:pt x="12" y="48"/>
                  </a:lnTo>
                  <a:lnTo>
                    <a:pt x="12" y="48"/>
                  </a:lnTo>
                  <a:lnTo>
                    <a:pt x="4" y="50"/>
                  </a:lnTo>
                  <a:lnTo>
                    <a:pt x="4" y="50"/>
                  </a:lnTo>
                  <a:lnTo>
                    <a:pt x="0" y="48"/>
                  </a:lnTo>
                  <a:lnTo>
                    <a:pt x="0" y="46"/>
                  </a:lnTo>
                  <a:lnTo>
                    <a:pt x="0" y="44"/>
                  </a:lnTo>
                  <a:lnTo>
                    <a:pt x="4" y="40"/>
                  </a:lnTo>
                  <a:lnTo>
                    <a:pt x="4" y="40"/>
                  </a:lnTo>
                  <a:lnTo>
                    <a:pt x="14" y="36"/>
                  </a:lnTo>
                  <a:lnTo>
                    <a:pt x="24" y="32"/>
                  </a:lnTo>
                  <a:lnTo>
                    <a:pt x="24" y="32"/>
                  </a:lnTo>
                  <a:lnTo>
                    <a:pt x="34" y="28"/>
                  </a:lnTo>
                  <a:lnTo>
                    <a:pt x="40" y="26"/>
                  </a:lnTo>
                  <a:lnTo>
                    <a:pt x="42" y="22"/>
                  </a:lnTo>
                  <a:lnTo>
                    <a:pt x="42" y="22"/>
                  </a:lnTo>
                  <a:lnTo>
                    <a:pt x="44" y="18"/>
                  </a:lnTo>
                  <a:lnTo>
                    <a:pt x="44" y="14"/>
                  </a:lnTo>
                  <a:lnTo>
                    <a:pt x="44" y="10"/>
                  </a:lnTo>
                  <a:lnTo>
                    <a:pt x="50" y="6"/>
                  </a:lnTo>
                  <a:lnTo>
                    <a:pt x="50" y="6"/>
                  </a:lnTo>
                  <a:lnTo>
                    <a:pt x="54" y="6"/>
                  </a:lnTo>
                  <a:lnTo>
                    <a:pt x="54" y="6"/>
                  </a:lnTo>
                  <a:lnTo>
                    <a:pt x="62" y="6"/>
                  </a:lnTo>
                  <a:lnTo>
                    <a:pt x="62" y="6"/>
                  </a:lnTo>
                  <a:lnTo>
                    <a:pt x="68" y="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694" name="Freeform 198"/>
            <p:cNvSpPr>
              <a:spLocks/>
            </p:cNvSpPr>
            <p:nvPr/>
          </p:nvSpPr>
          <p:spPr bwMode="auto">
            <a:xfrm>
              <a:off x="4342" y="1752"/>
              <a:ext cx="152" cy="138"/>
            </a:xfrm>
            <a:custGeom>
              <a:avLst/>
              <a:gdLst>
                <a:gd name="T0" fmla="*/ 14 w 152"/>
                <a:gd name="T1" fmla="*/ 46 h 138"/>
                <a:gd name="T2" fmla="*/ 0 w 152"/>
                <a:gd name="T3" fmla="*/ 38 h 138"/>
                <a:gd name="T4" fmla="*/ 28 w 152"/>
                <a:gd name="T5" fmla="*/ 22 h 138"/>
                <a:gd name="T6" fmla="*/ 46 w 152"/>
                <a:gd name="T7" fmla="*/ 8 h 138"/>
                <a:gd name="T8" fmla="*/ 54 w 152"/>
                <a:gd name="T9" fmla="*/ 0 h 138"/>
                <a:gd name="T10" fmla="*/ 58 w 152"/>
                <a:gd name="T11" fmla="*/ 2 h 138"/>
                <a:gd name="T12" fmla="*/ 68 w 152"/>
                <a:gd name="T13" fmla="*/ 10 h 138"/>
                <a:gd name="T14" fmla="*/ 82 w 152"/>
                <a:gd name="T15" fmla="*/ 26 h 138"/>
                <a:gd name="T16" fmla="*/ 96 w 152"/>
                <a:gd name="T17" fmla="*/ 32 h 138"/>
                <a:gd name="T18" fmla="*/ 98 w 152"/>
                <a:gd name="T19" fmla="*/ 44 h 138"/>
                <a:gd name="T20" fmla="*/ 106 w 152"/>
                <a:gd name="T21" fmla="*/ 50 h 138"/>
                <a:gd name="T22" fmla="*/ 112 w 152"/>
                <a:gd name="T23" fmla="*/ 50 h 138"/>
                <a:gd name="T24" fmla="*/ 124 w 152"/>
                <a:gd name="T25" fmla="*/ 50 h 138"/>
                <a:gd name="T26" fmla="*/ 140 w 152"/>
                <a:gd name="T27" fmla="*/ 58 h 138"/>
                <a:gd name="T28" fmla="*/ 150 w 152"/>
                <a:gd name="T29" fmla="*/ 72 h 138"/>
                <a:gd name="T30" fmla="*/ 150 w 152"/>
                <a:gd name="T31" fmla="*/ 82 h 138"/>
                <a:gd name="T32" fmla="*/ 132 w 152"/>
                <a:gd name="T33" fmla="*/ 74 h 138"/>
                <a:gd name="T34" fmla="*/ 132 w 152"/>
                <a:gd name="T35" fmla="*/ 106 h 138"/>
                <a:gd name="T36" fmla="*/ 128 w 152"/>
                <a:gd name="T37" fmla="*/ 112 h 138"/>
                <a:gd name="T38" fmla="*/ 124 w 152"/>
                <a:gd name="T39" fmla="*/ 110 h 138"/>
                <a:gd name="T40" fmla="*/ 124 w 152"/>
                <a:gd name="T41" fmla="*/ 102 h 138"/>
                <a:gd name="T42" fmla="*/ 114 w 152"/>
                <a:gd name="T43" fmla="*/ 88 h 138"/>
                <a:gd name="T44" fmla="*/ 112 w 152"/>
                <a:gd name="T45" fmla="*/ 76 h 138"/>
                <a:gd name="T46" fmla="*/ 98 w 152"/>
                <a:gd name="T47" fmla="*/ 64 h 138"/>
                <a:gd name="T48" fmla="*/ 92 w 152"/>
                <a:gd name="T49" fmla="*/ 64 h 138"/>
                <a:gd name="T50" fmla="*/ 82 w 152"/>
                <a:gd name="T51" fmla="*/ 74 h 138"/>
                <a:gd name="T52" fmla="*/ 78 w 152"/>
                <a:gd name="T53" fmla="*/ 82 h 138"/>
                <a:gd name="T54" fmla="*/ 72 w 152"/>
                <a:gd name="T55" fmla="*/ 86 h 138"/>
                <a:gd name="T56" fmla="*/ 72 w 152"/>
                <a:gd name="T57" fmla="*/ 104 h 138"/>
                <a:gd name="T58" fmla="*/ 72 w 152"/>
                <a:gd name="T59" fmla="*/ 132 h 138"/>
                <a:gd name="T60" fmla="*/ 68 w 152"/>
                <a:gd name="T61" fmla="*/ 138 h 138"/>
                <a:gd name="T62" fmla="*/ 66 w 152"/>
                <a:gd name="T63" fmla="*/ 138 h 138"/>
                <a:gd name="T64" fmla="*/ 60 w 152"/>
                <a:gd name="T65" fmla="*/ 118 h 138"/>
                <a:gd name="T66" fmla="*/ 62 w 152"/>
                <a:gd name="T67" fmla="*/ 96 h 138"/>
                <a:gd name="T68" fmla="*/ 56 w 152"/>
                <a:gd name="T69" fmla="*/ 80 h 138"/>
                <a:gd name="T70" fmla="*/ 48 w 152"/>
                <a:gd name="T71" fmla="*/ 78 h 138"/>
                <a:gd name="T72" fmla="*/ 46 w 152"/>
                <a:gd name="T73" fmla="*/ 74 h 138"/>
                <a:gd name="T74" fmla="*/ 60 w 152"/>
                <a:gd name="T75" fmla="*/ 64 h 138"/>
                <a:gd name="T76" fmla="*/ 66 w 152"/>
                <a:gd name="T77" fmla="*/ 56 h 138"/>
                <a:gd name="T78" fmla="*/ 68 w 152"/>
                <a:gd name="T79" fmla="*/ 54 h 138"/>
                <a:gd name="T80" fmla="*/ 72 w 152"/>
                <a:gd name="T81" fmla="*/ 56 h 138"/>
                <a:gd name="T82" fmla="*/ 76 w 152"/>
                <a:gd name="T83" fmla="*/ 56 h 138"/>
                <a:gd name="T84" fmla="*/ 82 w 152"/>
                <a:gd name="T85" fmla="*/ 52 h 138"/>
                <a:gd name="T86" fmla="*/ 84 w 152"/>
                <a:gd name="T87" fmla="*/ 50 h 138"/>
                <a:gd name="T88" fmla="*/ 80 w 152"/>
                <a:gd name="T89" fmla="*/ 44 h 138"/>
                <a:gd name="T90" fmla="*/ 70 w 152"/>
                <a:gd name="T91" fmla="*/ 48 h 138"/>
                <a:gd name="T92" fmla="*/ 62 w 152"/>
                <a:gd name="T93" fmla="*/ 52 h 138"/>
                <a:gd name="T94" fmla="*/ 56 w 152"/>
                <a:gd name="T95" fmla="*/ 48 h 138"/>
                <a:gd name="T96" fmla="*/ 48 w 152"/>
                <a:gd name="T97" fmla="*/ 36 h 138"/>
                <a:gd name="T98" fmla="*/ 44 w 152"/>
                <a:gd name="T99" fmla="*/ 36 h 138"/>
                <a:gd name="T100" fmla="*/ 32 w 152"/>
                <a:gd name="T101" fmla="*/ 40 h 138"/>
                <a:gd name="T102" fmla="*/ 22 w 152"/>
                <a:gd name="T103" fmla="*/ 46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52" h="138">
                  <a:moveTo>
                    <a:pt x="18" y="46"/>
                  </a:moveTo>
                  <a:lnTo>
                    <a:pt x="18" y="46"/>
                  </a:lnTo>
                  <a:lnTo>
                    <a:pt x="14" y="46"/>
                  </a:lnTo>
                  <a:lnTo>
                    <a:pt x="8" y="44"/>
                  </a:lnTo>
                  <a:lnTo>
                    <a:pt x="0" y="38"/>
                  </a:lnTo>
                  <a:lnTo>
                    <a:pt x="0" y="38"/>
                  </a:lnTo>
                  <a:lnTo>
                    <a:pt x="8" y="32"/>
                  </a:lnTo>
                  <a:lnTo>
                    <a:pt x="18" y="26"/>
                  </a:lnTo>
                  <a:lnTo>
                    <a:pt x="28" y="22"/>
                  </a:lnTo>
                  <a:lnTo>
                    <a:pt x="38" y="16"/>
                  </a:lnTo>
                  <a:lnTo>
                    <a:pt x="38" y="16"/>
                  </a:lnTo>
                  <a:lnTo>
                    <a:pt x="46" y="8"/>
                  </a:lnTo>
                  <a:lnTo>
                    <a:pt x="50" y="2"/>
                  </a:lnTo>
                  <a:lnTo>
                    <a:pt x="54" y="0"/>
                  </a:lnTo>
                  <a:lnTo>
                    <a:pt x="54" y="0"/>
                  </a:lnTo>
                  <a:lnTo>
                    <a:pt x="54" y="0"/>
                  </a:lnTo>
                  <a:lnTo>
                    <a:pt x="54" y="0"/>
                  </a:lnTo>
                  <a:lnTo>
                    <a:pt x="58" y="2"/>
                  </a:lnTo>
                  <a:lnTo>
                    <a:pt x="62" y="4"/>
                  </a:lnTo>
                  <a:lnTo>
                    <a:pt x="68" y="10"/>
                  </a:lnTo>
                  <a:lnTo>
                    <a:pt x="68" y="10"/>
                  </a:lnTo>
                  <a:lnTo>
                    <a:pt x="74" y="18"/>
                  </a:lnTo>
                  <a:lnTo>
                    <a:pt x="78" y="22"/>
                  </a:lnTo>
                  <a:lnTo>
                    <a:pt x="82" y="26"/>
                  </a:lnTo>
                  <a:lnTo>
                    <a:pt x="82" y="26"/>
                  </a:lnTo>
                  <a:lnTo>
                    <a:pt x="92" y="30"/>
                  </a:lnTo>
                  <a:lnTo>
                    <a:pt x="96" y="32"/>
                  </a:lnTo>
                  <a:lnTo>
                    <a:pt x="96" y="38"/>
                  </a:lnTo>
                  <a:lnTo>
                    <a:pt x="96" y="38"/>
                  </a:lnTo>
                  <a:lnTo>
                    <a:pt x="98" y="44"/>
                  </a:lnTo>
                  <a:lnTo>
                    <a:pt x="100" y="48"/>
                  </a:lnTo>
                  <a:lnTo>
                    <a:pt x="102" y="50"/>
                  </a:lnTo>
                  <a:lnTo>
                    <a:pt x="106" y="50"/>
                  </a:lnTo>
                  <a:lnTo>
                    <a:pt x="106" y="50"/>
                  </a:lnTo>
                  <a:lnTo>
                    <a:pt x="112" y="50"/>
                  </a:lnTo>
                  <a:lnTo>
                    <a:pt x="112" y="50"/>
                  </a:lnTo>
                  <a:lnTo>
                    <a:pt x="120" y="50"/>
                  </a:lnTo>
                  <a:lnTo>
                    <a:pt x="120" y="50"/>
                  </a:lnTo>
                  <a:lnTo>
                    <a:pt x="124" y="50"/>
                  </a:lnTo>
                  <a:lnTo>
                    <a:pt x="124" y="50"/>
                  </a:lnTo>
                  <a:lnTo>
                    <a:pt x="132" y="52"/>
                  </a:lnTo>
                  <a:lnTo>
                    <a:pt x="140" y="58"/>
                  </a:lnTo>
                  <a:lnTo>
                    <a:pt x="146" y="64"/>
                  </a:lnTo>
                  <a:lnTo>
                    <a:pt x="150" y="72"/>
                  </a:lnTo>
                  <a:lnTo>
                    <a:pt x="150" y="72"/>
                  </a:lnTo>
                  <a:lnTo>
                    <a:pt x="152" y="80"/>
                  </a:lnTo>
                  <a:lnTo>
                    <a:pt x="152" y="82"/>
                  </a:lnTo>
                  <a:lnTo>
                    <a:pt x="150" y="82"/>
                  </a:lnTo>
                  <a:lnTo>
                    <a:pt x="150" y="82"/>
                  </a:lnTo>
                  <a:lnTo>
                    <a:pt x="142" y="78"/>
                  </a:lnTo>
                  <a:lnTo>
                    <a:pt x="132" y="74"/>
                  </a:lnTo>
                  <a:lnTo>
                    <a:pt x="132" y="74"/>
                  </a:lnTo>
                  <a:lnTo>
                    <a:pt x="134" y="94"/>
                  </a:lnTo>
                  <a:lnTo>
                    <a:pt x="132" y="106"/>
                  </a:lnTo>
                  <a:lnTo>
                    <a:pt x="132" y="110"/>
                  </a:lnTo>
                  <a:lnTo>
                    <a:pt x="128" y="112"/>
                  </a:lnTo>
                  <a:lnTo>
                    <a:pt x="128" y="112"/>
                  </a:lnTo>
                  <a:lnTo>
                    <a:pt x="128" y="112"/>
                  </a:lnTo>
                  <a:lnTo>
                    <a:pt x="128" y="112"/>
                  </a:lnTo>
                  <a:lnTo>
                    <a:pt x="124" y="110"/>
                  </a:lnTo>
                  <a:lnTo>
                    <a:pt x="124" y="108"/>
                  </a:lnTo>
                  <a:lnTo>
                    <a:pt x="124" y="102"/>
                  </a:lnTo>
                  <a:lnTo>
                    <a:pt x="124" y="102"/>
                  </a:lnTo>
                  <a:lnTo>
                    <a:pt x="118" y="96"/>
                  </a:lnTo>
                  <a:lnTo>
                    <a:pt x="114" y="88"/>
                  </a:lnTo>
                  <a:lnTo>
                    <a:pt x="114" y="88"/>
                  </a:lnTo>
                  <a:lnTo>
                    <a:pt x="112" y="82"/>
                  </a:lnTo>
                  <a:lnTo>
                    <a:pt x="112" y="76"/>
                  </a:lnTo>
                  <a:lnTo>
                    <a:pt x="112" y="76"/>
                  </a:lnTo>
                  <a:lnTo>
                    <a:pt x="106" y="68"/>
                  </a:lnTo>
                  <a:lnTo>
                    <a:pt x="98" y="64"/>
                  </a:lnTo>
                  <a:lnTo>
                    <a:pt x="98" y="64"/>
                  </a:lnTo>
                  <a:lnTo>
                    <a:pt x="96" y="64"/>
                  </a:lnTo>
                  <a:lnTo>
                    <a:pt x="96" y="64"/>
                  </a:lnTo>
                  <a:lnTo>
                    <a:pt x="92" y="64"/>
                  </a:lnTo>
                  <a:lnTo>
                    <a:pt x="88" y="66"/>
                  </a:lnTo>
                  <a:lnTo>
                    <a:pt x="82" y="74"/>
                  </a:lnTo>
                  <a:lnTo>
                    <a:pt x="82" y="74"/>
                  </a:lnTo>
                  <a:lnTo>
                    <a:pt x="80" y="78"/>
                  </a:lnTo>
                  <a:lnTo>
                    <a:pt x="78" y="82"/>
                  </a:lnTo>
                  <a:lnTo>
                    <a:pt x="78" y="82"/>
                  </a:lnTo>
                  <a:lnTo>
                    <a:pt x="76" y="84"/>
                  </a:lnTo>
                  <a:lnTo>
                    <a:pt x="72" y="86"/>
                  </a:lnTo>
                  <a:lnTo>
                    <a:pt x="72" y="86"/>
                  </a:lnTo>
                  <a:lnTo>
                    <a:pt x="70" y="90"/>
                  </a:lnTo>
                  <a:lnTo>
                    <a:pt x="70" y="94"/>
                  </a:lnTo>
                  <a:lnTo>
                    <a:pt x="72" y="104"/>
                  </a:lnTo>
                  <a:lnTo>
                    <a:pt x="72" y="104"/>
                  </a:lnTo>
                  <a:lnTo>
                    <a:pt x="74" y="122"/>
                  </a:lnTo>
                  <a:lnTo>
                    <a:pt x="72" y="132"/>
                  </a:lnTo>
                  <a:lnTo>
                    <a:pt x="72" y="136"/>
                  </a:lnTo>
                  <a:lnTo>
                    <a:pt x="68" y="138"/>
                  </a:lnTo>
                  <a:lnTo>
                    <a:pt x="68" y="138"/>
                  </a:lnTo>
                  <a:lnTo>
                    <a:pt x="68" y="138"/>
                  </a:lnTo>
                  <a:lnTo>
                    <a:pt x="68" y="138"/>
                  </a:lnTo>
                  <a:lnTo>
                    <a:pt x="66" y="138"/>
                  </a:lnTo>
                  <a:lnTo>
                    <a:pt x="64" y="136"/>
                  </a:lnTo>
                  <a:lnTo>
                    <a:pt x="62" y="130"/>
                  </a:lnTo>
                  <a:lnTo>
                    <a:pt x="60" y="118"/>
                  </a:lnTo>
                  <a:lnTo>
                    <a:pt x="60" y="118"/>
                  </a:lnTo>
                  <a:lnTo>
                    <a:pt x="60" y="108"/>
                  </a:lnTo>
                  <a:lnTo>
                    <a:pt x="62" y="96"/>
                  </a:lnTo>
                  <a:lnTo>
                    <a:pt x="62" y="96"/>
                  </a:lnTo>
                  <a:lnTo>
                    <a:pt x="60" y="88"/>
                  </a:lnTo>
                  <a:lnTo>
                    <a:pt x="56" y="80"/>
                  </a:lnTo>
                  <a:lnTo>
                    <a:pt x="56" y="80"/>
                  </a:lnTo>
                  <a:lnTo>
                    <a:pt x="52" y="80"/>
                  </a:lnTo>
                  <a:lnTo>
                    <a:pt x="48" y="78"/>
                  </a:lnTo>
                  <a:lnTo>
                    <a:pt x="46" y="76"/>
                  </a:lnTo>
                  <a:lnTo>
                    <a:pt x="46" y="74"/>
                  </a:lnTo>
                  <a:lnTo>
                    <a:pt x="46" y="74"/>
                  </a:lnTo>
                  <a:lnTo>
                    <a:pt x="48" y="70"/>
                  </a:lnTo>
                  <a:lnTo>
                    <a:pt x="52" y="68"/>
                  </a:lnTo>
                  <a:lnTo>
                    <a:pt x="60" y="64"/>
                  </a:lnTo>
                  <a:lnTo>
                    <a:pt x="60" y="64"/>
                  </a:lnTo>
                  <a:lnTo>
                    <a:pt x="64" y="58"/>
                  </a:lnTo>
                  <a:lnTo>
                    <a:pt x="66" y="56"/>
                  </a:lnTo>
                  <a:lnTo>
                    <a:pt x="68" y="54"/>
                  </a:lnTo>
                  <a:lnTo>
                    <a:pt x="68" y="54"/>
                  </a:lnTo>
                  <a:lnTo>
                    <a:pt x="68" y="54"/>
                  </a:lnTo>
                  <a:lnTo>
                    <a:pt x="68" y="54"/>
                  </a:lnTo>
                  <a:lnTo>
                    <a:pt x="72" y="56"/>
                  </a:lnTo>
                  <a:lnTo>
                    <a:pt x="72" y="56"/>
                  </a:lnTo>
                  <a:lnTo>
                    <a:pt x="76" y="56"/>
                  </a:lnTo>
                  <a:lnTo>
                    <a:pt x="76" y="56"/>
                  </a:lnTo>
                  <a:lnTo>
                    <a:pt x="76" y="56"/>
                  </a:lnTo>
                  <a:lnTo>
                    <a:pt x="76" y="56"/>
                  </a:lnTo>
                  <a:lnTo>
                    <a:pt x="80" y="54"/>
                  </a:lnTo>
                  <a:lnTo>
                    <a:pt x="82" y="52"/>
                  </a:lnTo>
                  <a:lnTo>
                    <a:pt x="82" y="50"/>
                  </a:lnTo>
                  <a:lnTo>
                    <a:pt x="82" y="46"/>
                  </a:lnTo>
                  <a:lnTo>
                    <a:pt x="84" y="50"/>
                  </a:lnTo>
                  <a:lnTo>
                    <a:pt x="84" y="50"/>
                  </a:lnTo>
                  <a:lnTo>
                    <a:pt x="82" y="46"/>
                  </a:lnTo>
                  <a:lnTo>
                    <a:pt x="80" y="44"/>
                  </a:lnTo>
                  <a:lnTo>
                    <a:pt x="80" y="44"/>
                  </a:lnTo>
                  <a:lnTo>
                    <a:pt x="76" y="46"/>
                  </a:lnTo>
                  <a:lnTo>
                    <a:pt x="70" y="48"/>
                  </a:lnTo>
                  <a:lnTo>
                    <a:pt x="62" y="52"/>
                  </a:lnTo>
                  <a:lnTo>
                    <a:pt x="62" y="52"/>
                  </a:lnTo>
                  <a:lnTo>
                    <a:pt x="62" y="52"/>
                  </a:lnTo>
                  <a:lnTo>
                    <a:pt x="62" y="52"/>
                  </a:lnTo>
                  <a:lnTo>
                    <a:pt x="58" y="50"/>
                  </a:lnTo>
                  <a:lnTo>
                    <a:pt x="56" y="48"/>
                  </a:lnTo>
                  <a:lnTo>
                    <a:pt x="54" y="44"/>
                  </a:lnTo>
                  <a:lnTo>
                    <a:pt x="50" y="38"/>
                  </a:lnTo>
                  <a:lnTo>
                    <a:pt x="48" y="36"/>
                  </a:lnTo>
                  <a:lnTo>
                    <a:pt x="44" y="36"/>
                  </a:lnTo>
                  <a:lnTo>
                    <a:pt x="44" y="36"/>
                  </a:lnTo>
                  <a:lnTo>
                    <a:pt x="44" y="36"/>
                  </a:lnTo>
                  <a:lnTo>
                    <a:pt x="44" y="36"/>
                  </a:lnTo>
                  <a:lnTo>
                    <a:pt x="38" y="36"/>
                  </a:lnTo>
                  <a:lnTo>
                    <a:pt x="32" y="40"/>
                  </a:lnTo>
                  <a:lnTo>
                    <a:pt x="28" y="44"/>
                  </a:lnTo>
                  <a:lnTo>
                    <a:pt x="22" y="46"/>
                  </a:lnTo>
                  <a:lnTo>
                    <a:pt x="22" y="46"/>
                  </a:lnTo>
                  <a:lnTo>
                    <a:pt x="18" y="4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695" name="Freeform 199"/>
            <p:cNvSpPr>
              <a:spLocks/>
            </p:cNvSpPr>
            <p:nvPr/>
          </p:nvSpPr>
          <p:spPr bwMode="auto">
            <a:xfrm>
              <a:off x="4380" y="1732"/>
              <a:ext cx="10" cy="14"/>
            </a:xfrm>
            <a:custGeom>
              <a:avLst/>
              <a:gdLst>
                <a:gd name="T0" fmla="*/ 6 w 10"/>
                <a:gd name="T1" fmla="*/ 14 h 14"/>
                <a:gd name="T2" fmla="*/ 6 w 10"/>
                <a:gd name="T3" fmla="*/ 14 h 14"/>
                <a:gd name="T4" fmla="*/ 2 w 10"/>
                <a:gd name="T5" fmla="*/ 12 h 14"/>
                <a:gd name="T6" fmla="*/ 0 w 10"/>
                <a:gd name="T7" fmla="*/ 8 h 14"/>
                <a:gd name="T8" fmla="*/ 0 w 10"/>
                <a:gd name="T9" fmla="*/ 4 h 14"/>
                <a:gd name="T10" fmla="*/ 2 w 10"/>
                <a:gd name="T11" fmla="*/ 2 h 14"/>
                <a:gd name="T12" fmla="*/ 2 w 10"/>
                <a:gd name="T13" fmla="*/ 2 h 14"/>
                <a:gd name="T14" fmla="*/ 6 w 10"/>
                <a:gd name="T15" fmla="*/ 0 h 14"/>
                <a:gd name="T16" fmla="*/ 6 w 10"/>
                <a:gd name="T17" fmla="*/ 0 h 14"/>
                <a:gd name="T18" fmla="*/ 10 w 10"/>
                <a:gd name="T19" fmla="*/ 2 h 14"/>
                <a:gd name="T20" fmla="*/ 10 w 10"/>
                <a:gd name="T21" fmla="*/ 8 h 14"/>
                <a:gd name="T22" fmla="*/ 10 w 10"/>
                <a:gd name="T23" fmla="*/ 12 h 14"/>
                <a:gd name="T24" fmla="*/ 8 w 10"/>
                <a:gd name="T25" fmla="*/ 14 h 14"/>
                <a:gd name="T26" fmla="*/ 6 w 10"/>
                <a:gd name="T27" fmla="*/ 14 h 14"/>
                <a:gd name="T28" fmla="*/ 6 w 10"/>
                <a:gd name="T29" fmla="*/ 14 h 14"/>
                <a:gd name="T30" fmla="*/ 6 w 10"/>
                <a:gd name="T31"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 h="14">
                  <a:moveTo>
                    <a:pt x="6" y="14"/>
                  </a:moveTo>
                  <a:lnTo>
                    <a:pt x="6" y="14"/>
                  </a:lnTo>
                  <a:lnTo>
                    <a:pt x="2" y="12"/>
                  </a:lnTo>
                  <a:lnTo>
                    <a:pt x="0" y="8"/>
                  </a:lnTo>
                  <a:lnTo>
                    <a:pt x="0" y="4"/>
                  </a:lnTo>
                  <a:lnTo>
                    <a:pt x="2" y="2"/>
                  </a:lnTo>
                  <a:lnTo>
                    <a:pt x="2" y="2"/>
                  </a:lnTo>
                  <a:lnTo>
                    <a:pt x="6" y="0"/>
                  </a:lnTo>
                  <a:lnTo>
                    <a:pt x="6" y="0"/>
                  </a:lnTo>
                  <a:lnTo>
                    <a:pt x="10" y="2"/>
                  </a:lnTo>
                  <a:lnTo>
                    <a:pt x="10" y="8"/>
                  </a:lnTo>
                  <a:lnTo>
                    <a:pt x="10" y="12"/>
                  </a:lnTo>
                  <a:lnTo>
                    <a:pt x="8" y="14"/>
                  </a:lnTo>
                  <a:lnTo>
                    <a:pt x="6" y="14"/>
                  </a:lnTo>
                  <a:lnTo>
                    <a:pt x="6" y="14"/>
                  </a:lnTo>
                  <a:lnTo>
                    <a:pt x="6" y="1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696" name="Freeform 200"/>
            <p:cNvSpPr>
              <a:spLocks/>
            </p:cNvSpPr>
            <p:nvPr/>
          </p:nvSpPr>
          <p:spPr bwMode="auto">
            <a:xfrm>
              <a:off x="4226" y="1666"/>
              <a:ext cx="90" cy="94"/>
            </a:xfrm>
            <a:custGeom>
              <a:avLst/>
              <a:gdLst>
                <a:gd name="T0" fmla="*/ 18 w 90"/>
                <a:gd name="T1" fmla="*/ 8 h 94"/>
                <a:gd name="T2" fmla="*/ 28 w 90"/>
                <a:gd name="T3" fmla="*/ 8 h 94"/>
                <a:gd name="T4" fmla="*/ 32 w 90"/>
                <a:gd name="T5" fmla="*/ 2 h 94"/>
                <a:gd name="T6" fmla="*/ 34 w 90"/>
                <a:gd name="T7" fmla="*/ 0 h 94"/>
                <a:gd name="T8" fmla="*/ 40 w 90"/>
                <a:gd name="T9" fmla="*/ 2 h 94"/>
                <a:gd name="T10" fmla="*/ 44 w 90"/>
                <a:gd name="T11" fmla="*/ 6 h 94"/>
                <a:gd name="T12" fmla="*/ 48 w 90"/>
                <a:gd name="T13" fmla="*/ 24 h 94"/>
                <a:gd name="T14" fmla="*/ 50 w 90"/>
                <a:gd name="T15" fmla="*/ 32 h 94"/>
                <a:gd name="T16" fmla="*/ 52 w 90"/>
                <a:gd name="T17" fmla="*/ 40 h 94"/>
                <a:gd name="T18" fmla="*/ 60 w 90"/>
                <a:gd name="T19" fmla="*/ 52 h 94"/>
                <a:gd name="T20" fmla="*/ 62 w 90"/>
                <a:gd name="T21" fmla="*/ 58 h 94"/>
                <a:gd name="T22" fmla="*/ 64 w 90"/>
                <a:gd name="T23" fmla="*/ 62 h 94"/>
                <a:gd name="T24" fmla="*/ 76 w 90"/>
                <a:gd name="T25" fmla="*/ 70 h 94"/>
                <a:gd name="T26" fmla="*/ 80 w 90"/>
                <a:gd name="T27" fmla="*/ 70 h 94"/>
                <a:gd name="T28" fmla="*/ 84 w 90"/>
                <a:gd name="T29" fmla="*/ 70 h 94"/>
                <a:gd name="T30" fmla="*/ 88 w 90"/>
                <a:gd name="T31" fmla="*/ 70 h 94"/>
                <a:gd name="T32" fmla="*/ 90 w 90"/>
                <a:gd name="T33" fmla="*/ 78 h 94"/>
                <a:gd name="T34" fmla="*/ 88 w 90"/>
                <a:gd name="T35" fmla="*/ 92 h 94"/>
                <a:gd name="T36" fmla="*/ 82 w 90"/>
                <a:gd name="T37" fmla="*/ 94 h 94"/>
                <a:gd name="T38" fmla="*/ 80 w 90"/>
                <a:gd name="T39" fmla="*/ 94 h 94"/>
                <a:gd name="T40" fmla="*/ 80 w 90"/>
                <a:gd name="T41" fmla="*/ 86 h 94"/>
                <a:gd name="T42" fmla="*/ 78 w 90"/>
                <a:gd name="T43" fmla="*/ 78 h 94"/>
                <a:gd name="T44" fmla="*/ 70 w 90"/>
                <a:gd name="T45" fmla="*/ 74 h 94"/>
                <a:gd name="T46" fmla="*/ 64 w 90"/>
                <a:gd name="T47" fmla="*/ 70 h 94"/>
                <a:gd name="T48" fmla="*/ 48 w 90"/>
                <a:gd name="T49" fmla="*/ 42 h 94"/>
                <a:gd name="T50" fmla="*/ 40 w 90"/>
                <a:gd name="T51" fmla="*/ 28 h 94"/>
                <a:gd name="T52" fmla="*/ 30 w 90"/>
                <a:gd name="T53" fmla="*/ 18 h 94"/>
                <a:gd name="T54" fmla="*/ 26 w 90"/>
                <a:gd name="T55" fmla="*/ 18 h 94"/>
                <a:gd name="T56" fmla="*/ 22 w 90"/>
                <a:gd name="T57" fmla="*/ 18 h 94"/>
                <a:gd name="T58" fmla="*/ 22 w 90"/>
                <a:gd name="T59" fmla="*/ 26 h 94"/>
                <a:gd name="T60" fmla="*/ 32 w 90"/>
                <a:gd name="T61" fmla="*/ 44 h 94"/>
                <a:gd name="T62" fmla="*/ 30 w 90"/>
                <a:gd name="T63" fmla="*/ 52 h 94"/>
                <a:gd name="T64" fmla="*/ 26 w 90"/>
                <a:gd name="T65" fmla="*/ 46 h 94"/>
                <a:gd name="T66" fmla="*/ 16 w 90"/>
                <a:gd name="T67" fmla="*/ 28 h 94"/>
                <a:gd name="T68" fmla="*/ 12 w 90"/>
                <a:gd name="T69" fmla="*/ 24 h 94"/>
                <a:gd name="T70" fmla="*/ 2 w 90"/>
                <a:gd name="T71" fmla="*/ 16 h 94"/>
                <a:gd name="T72" fmla="*/ 0 w 90"/>
                <a:gd name="T73" fmla="*/ 12 h 94"/>
                <a:gd name="T74" fmla="*/ 4 w 90"/>
                <a:gd name="T75" fmla="*/ 10 h 94"/>
                <a:gd name="T76" fmla="*/ 14 w 90"/>
                <a:gd name="T77" fmla="*/ 8 h 94"/>
                <a:gd name="T78" fmla="*/ 16 w 90"/>
                <a:gd name="T79" fmla="*/ 8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90" h="94">
                  <a:moveTo>
                    <a:pt x="18" y="8"/>
                  </a:moveTo>
                  <a:lnTo>
                    <a:pt x="18" y="8"/>
                  </a:lnTo>
                  <a:lnTo>
                    <a:pt x="24" y="8"/>
                  </a:lnTo>
                  <a:lnTo>
                    <a:pt x="28" y="8"/>
                  </a:lnTo>
                  <a:lnTo>
                    <a:pt x="28" y="8"/>
                  </a:lnTo>
                  <a:lnTo>
                    <a:pt x="32" y="2"/>
                  </a:lnTo>
                  <a:lnTo>
                    <a:pt x="32" y="0"/>
                  </a:lnTo>
                  <a:lnTo>
                    <a:pt x="34" y="0"/>
                  </a:lnTo>
                  <a:lnTo>
                    <a:pt x="34" y="0"/>
                  </a:lnTo>
                  <a:lnTo>
                    <a:pt x="40" y="2"/>
                  </a:lnTo>
                  <a:lnTo>
                    <a:pt x="40" y="2"/>
                  </a:lnTo>
                  <a:lnTo>
                    <a:pt x="44" y="6"/>
                  </a:lnTo>
                  <a:lnTo>
                    <a:pt x="46" y="12"/>
                  </a:lnTo>
                  <a:lnTo>
                    <a:pt x="48" y="24"/>
                  </a:lnTo>
                  <a:lnTo>
                    <a:pt x="48" y="24"/>
                  </a:lnTo>
                  <a:lnTo>
                    <a:pt x="50" y="32"/>
                  </a:lnTo>
                  <a:lnTo>
                    <a:pt x="52" y="40"/>
                  </a:lnTo>
                  <a:lnTo>
                    <a:pt x="52" y="40"/>
                  </a:lnTo>
                  <a:lnTo>
                    <a:pt x="56" y="46"/>
                  </a:lnTo>
                  <a:lnTo>
                    <a:pt x="60" y="52"/>
                  </a:lnTo>
                  <a:lnTo>
                    <a:pt x="60" y="52"/>
                  </a:lnTo>
                  <a:lnTo>
                    <a:pt x="62" y="58"/>
                  </a:lnTo>
                  <a:lnTo>
                    <a:pt x="64" y="62"/>
                  </a:lnTo>
                  <a:lnTo>
                    <a:pt x="64" y="62"/>
                  </a:lnTo>
                  <a:lnTo>
                    <a:pt x="70" y="68"/>
                  </a:lnTo>
                  <a:lnTo>
                    <a:pt x="76" y="70"/>
                  </a:lnTo>
                  <a:lnTo>
                    <a:pt x="76" y="70"/>
                  </a:lnTo>
                  <a:lnTo>
                    <a:pt x="80" y="70"/>
                  </a:lnTo>
                  <a:lnTo>
                    <a:pt x="80" y="70"/>
                  </a:lnTo>
                  <a:lnTo>
                    <a:pt x="84" y="70"/>
                  </a:lnTo>
                  <a:lnTo>
                    <a:pt x="84" y="70"/>
                  </a:lnTo>
                  <a:lnTo>
                    <a:pt x="88" y="70"/>
                  </a:lnTo>
                  <a:lnTo>
                    <a:pt x="88" y="70"/>
                  </a:lnTo>
                  <a:lnTo>
                    <a:pt x="90" y="78"/>
                  </a:lnTo>
                  <a:lnTo>
                    <a:pt x="90" y="86"/>
                  </a:lnTo>
                  <a:lnTo>
                    <a:pt x="88" y="92"/>
                  </a:lnTo>
                  <a:lnTo>
                    <a:pt x="86" y="94"/>
                  </a:lnTo>
                  <a:lnTo>
                    <a:pt x="82" y="94"/>
                  </a:lnTo>
                  <a:lnTo>
                    <a:pt x="82" y="94"/>
                  </a:lnTo>
                  <a:lnTo>
                    <a:pt x="80" y="94"/>
                  </a:lnTo>
                  <a:lnTo>
                    <a:pt x="80" y="94"/>
                  </a:lnTo>
                  <a:lnTo>
                    <a:pt x="80" y="86"/>
                  </a:lnTo>
                  <a:lnTo>
                    <a:pt x="80" y="82"/>
                  </a:lnTo>
                  <a:lnTo>
                    <a:pt x="78" y="78"/>
                  </a:lnTo>
                  <a:lnTo>
                    <a:pt x="78" y="78"/>
                  </a:lnTo>
                  <a:lnTo>
                    <a:pt x="70" y="74"/>
                  </a:lnTo>
                  <a:lnTo>
                    <a:pt x="64" y="70"/>
                  </a:lnTo>
                  <a:lnTo>
                    <a:pt x="64" y="70"/>
                  </a:lnTo>
                  <a:lnTo>
                    <a:pt x="56" y="58"/>
                  </a:lnTo>
                  <a:lnTo>
                    <a:pt x="48" y="42"/>
                  </a:lnTo>
                  <a:lnTo>
                    <a:pt x="48" y="42"/>
                  </a:lnTo>
                  <a:lnTo>
                    <a:pt x="40" y="28"/>
                  </a:lnTo>
                  <a:lnTo>
                    <a:pt x="32" y="20"/>
                  </a:lnTo>
                  <a:lnTo>
                    <a:pt x="30" y="18"/>
                  </a:lnTo>
                  <a:lnTo>
                    <a:pt x="26" y="18"/>
                  </a:lnTo>
                  <a:lnTo>
                    <a:pt x="26" y="18"/>
                  </a:lnTo>
                  <a:lnTo>
                    <a:pt x="22" y="18"/>
                  </a:lnTo>
                  <a:lnTo>
                    <a:pt x="22" y="18"/>
                  </a:lnTo>
                  <a:lnTo>
                    <a:pt x="22" y="22"/>
                  </a:lnTo>
                  <a:lnTo>
                    <a:pt x="22" y="26"/>
                  </a:lnTo>
                  <a:lnTo>
                    <a:pt x="28" y="36"/>
                  </a:lnTo>
                  <a:lnTo>
                    <a:pt x="32" y="44"/>
                  </a:lnTo>
                  <a:lnTo>
                    <a:pt x="32" y="48"/>
                  </a:lnTo>
                  <a:lnTo>
                    <a:pt x="30" y="52"/>
                  </a:lnTo>
                  <a:lnTo>
                    <a:pt x="30" y="52"/>
                  </a:lnTo>
                  <a:lnTo>
                    <a:pt x="26" y="46"/>
                  </a:lnTo>
                  <a:lnTo>
                    <a:pt x="22" y="40"/>
                  </a:lnTo>
                  <a:lnTo>
                    <a:pt x="16" y="28"/>
                  </a:lnTo>
                  <a:lnTo>
                    <a:pt x="16" y="28"/>
                  </a:lnTo>
                  <a:lnTo>
                    <a:pt x="12" y="24"/>
                  </a:lnTo>
                  <a:lnTo>
                    <a:pt x="6" y="20"/>
                  </a:lnTo>
                  <a:lnTo>
                    <a:pt x="2" y="16"/>
                  </a:lnTo>
                  <a:lnTo>
                    <a:pt x="0" y="12"/>
                  </a:lnTo>
                  <a:lnTo>
                    <a:pt x="0" y="12"/>
                  </a:lnTo>
                  <a:lnTo>
                    <a:pt x="0" y="10"/>
                  </a:lnTo>
                  <a:lnTo>
                    <a:pt x="4" y="10"/>
                  </a:lnTo>
                  <a:lnTo>
                    <a:pt x="14" y="8"/>
                  </a:lnTo>
                  <a:lnTo>
                    <a:pt x="14" y="8"/>
                  </a:lnTo>
                  <a:lnTo>
                    <a:pt x="16" y="8"/>
                  </a:lnTo>
                  <a:lnTo>
                    <a:pt x="16" y="8"/>
                  </a:lnTo>
                  <a:lnTo>
                    <a:pt x="18" y="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697" name="Freeform 201"/>
            <p:cNvSpPr>
              <a:spLocks/>
            </p:cNvSpPr>
            <p:nvPr/>
          </p:nvSpPr>
          <p:spPr bwMode="auto">
            <a:xfrm>
              <a:off x="4128" y="1608"/>
              <a:ext cx="24" cy="28"/>
            </a:xfrm>
            <a:custGeom>
              <a:avLst/>
              <a:gdLst>
                <a:gd name="T0" fmla="*/ 14 w 24"/>
                <a:gd name="T1" fmla="*/ 28 h 28"/>
                <a:gd name="T2" fmla="*/ 14 w 24"/>
                <a:gd name="T3" fmla="*/ 28 h 28"/>
                <a:gd name="T4" fmla="*/ 10 w 24"/>
                <a:gd name="T5" fmla="*/ 26 h 28"/>
                <a:gd name="T6" fmla="*/ 10 w 24"/>
                <a:gd name="T7" fmla="*/ 26 h 28"/>
                <a:gd name="T8" fmla="*/ 6 w 24"/>
                <a:gd name="T9" fmla="*/ 22 h 28"/>
                <a:gd name="T10" fmla="*/ 2 w 24"/>
                <a:gd name="T11" fmla="*/ 16 h 28"/>
                <a:gd name="T12" fmla="*/ 0 w 24"/>
                <a:gd name="T13" fmla="*/ 6 h 28"/>
                <a:gd name="T14" fmla="*/ 0 w 24"/>
                <a:gd name="T15" fmla="*/ 6 h 28"/>
                <a:gd name="T16" fmla="*/ 2 w 24"/>
                <a:gd name="T17" fmla="*/ 2 h 28"/>
                <a:gd name="T18" fmla="*/ 4 w 24"/>
                <a:gd name="T19" fmla="*/ 0 h 28"/>
                <a:gd name="T20" fmla="*/ 4 w 24"/>
                <a:gd name="T21" fmla="*/ 0 h 28"/>
                <a:gd name="T22" fmla="*/ 4 w 24"/>
                <a:gd name="T23" fmla="*/ 0 h 28"/>
                <a:gd name="T24" fmla="*/ 4 w 24"/>
                <a:gd name="T25" fmla="*/ 0 h 28"/>
                <a:gd name="T26" fmla="*/ 8 w 24"/>
                <a:gd name="T27" fmla="*/ 2 h 28"/>
                <a:gd name="T28" fmla="*/ 10 w 24"/>
                <a:gd name="T29" fmla="*/ 4 h 28"/>
                <a:gd name="T30" fmla="*/ 12 w 24"/>
                <a:gd name="T31" fmla="*/ 12 h 28"/>
                <a:gd name="T32" fmla="*/ 12 w 24"/>
                <a:gd name="T33" fmla="*/ 12 h 28"/>
                <a:gd name="T34" fmla="*/ 14 w 24"/>
                <a:gd name="T35" fmla="*/ 14 h 28"/>
                <a:gd name="T36" fmla="*/ 18 w 24"/>
                <a:gd name="T37" fmla="*/ 16 h 28"/>
                <a:gd name="T38" fmla="*/ 22 w 24"/>
                <a:gd name="T39" fmla="*/ 18 h 28"/>
                <a:gd name="T40" fmla="*/ 24 w 24"/>
                <a:gd name="T41" fmla="*/ 22 h 28"/>
                <a:gd name="T42" fmla="*/ 24 w 24"/>
                <a:gd name="T43" fmla="*/ 22 h 28"/>
                <a:gd name="T44" fmla="*/ 24 w 24"/>
                <a:gd name="T45" fmla="*/ 24 h 28"/>
                <a:gd name="T46" fmla="*/ 22 w 24"/>
                <a:gd name="T47" fmla="*/ 26 h 28"/>
                <a:gd name="T48" fmla="*/ 14 w 24"/>
                <a:gd name="T49"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4" h="28">
                  <a:moveTo>
                    <a:pt x="14" y="28"/>
                  </a:moveTo>
                  <a:lnTo>
                    <a:pt x="14" y="28"/>
                  </a:lnTo>
                  <a:lnTo>
                    <a:pt x="10" y="26"/>
                  </a:lnTo>
                  <a:lnTo>
                    <a:pt x="10" y="26"/>
                  </a:lnTo>
                  <a:lnTo>
                    <a:pt x="6" y="22"/>
                  </a:lnTo>
                  <a:lnTo>
                    <a:pt x="2" y="16"/>
                  </a:lnTo>
                  <a:lnTo>
                    <a:pt x="0" y="6"/>
                  </a:lnTo>
                  <a:lnTo>
                    <a:pt x="0" y="6"/>
                  </a:lnTo>
                  <a:lnTo>
                    <a:pt x="2" y="2"/>
                  </a:lnTo>
                  <a:lnTo>
                    <a:pt x="4" y="0"/>
                  </a:lnTo>
                  <a:lnTo>
                    <a:pt x="4" y="0"/>
                  </a:lnTo>
                  <a:lnTo>
                    <a:pt x="4" y="0"/>
                  </a:lnTo>
                  <a:lnTo>
                    <a:pt x="4" y="0"/>
                  </a:lnTo>
                  <a:lnTo>
                    <a:pt x="8" y="2"/>
                  </a:lnTo>
                  <a:lnTo>
                    <a:pt x="10" y="4"/>
                  </a:lnTo>
                  <a:lnTo>
                    <a:pt x="12" y="12"/>
                  </a:lnTo>
                  <a:lnTo>
                    <a:pt x="12" y="12"/>
                  </a:lnTo>
                  <a:lnTo>
                    <a:pt x="14" y="14"/>
                  </a:lnTo>
                  <a:lnTo>
                    <a:pt x="18" y="16"/>
                  </a:lnTo>
                  <a:lnTo>
                    <a:pt x="22" y="18"/>
                  </a:lnTo>
                  <a:lnTo>
                    <a:pt x="24" y="22"/>
                  </a:lnTo>
                  <a:lnTo>
                    <a:pt x="24" y="22"/>
                  </a:lnTo>
                  <a:lnTo>
                    <a:pt x="24" y="24"/>
                  </a:lnTo>
                  <a:lnTo>
                    <a:pt x="22" y="26"/>
                  </a:lnTo>
                  <a:lnTo>
                    <a:pt x="14" y="2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698" name="Freeform 202"/>
            <p:cNvSpPr>
              <a:spLocks/>
            </p:cNvSpPr>
            <p:nvPr/>
          </p:nvSpPr>
          <p:spPr bwMode="auto">
            <a:xfrm>
              <a:off x="4144" y="1590"/>
              <a:ext cx="20" cy="16"/>
            </a:xfrm>
            <a:custGeom>
              <a:avLst/>
              <a:gdLst>
                <a:gd name="T0" fmla="*/ 6 w 20"/>
                <a:gd name="T1" fmla="*/ 16 h 16"/>
                <a:gd name="T2" fmla="*/ 6 w 20"/>
                <a:gd name="T3" fmla="*/ 16 h 16"/>
                <a:gd name="T4" fmla="*/ 2 w 20"/>
                <a:gd name="T5" fmla="*/ 14 h 16"/>
                <a:gd name="T6" fmla="*/ 0 w 20"/>
                <a:gd name="T7" fmla="*/ 10 h 16"/>
                <a:gd name="T8" fmla="*/ 0 w 20"/>
                <a:gd name="T9" fmla="*/ 10 h 16"/>
                <a:gd name="T10" fmla="*/ 0 w 20"/>
                <a:gd name="T11" fmla="*/ 8 h 16"/>
                <a:gd name="T12" fmla="*/ 6 w 20"/>
                <a:gd name="T13" fmla="*/ 4 h 16"/>
                <a:gd name="T14" fmla="*/ 12 w 20"/>
                <a:gd name="T15" fmla="*/ 0 h 16"/>
                <a:gd name="T16" fmla="*/ 16 w 20"/>
                <a:gd name="T17" fmla="*/ 0 h 16"/>
                <a:gd name="T18" fmla="*/ 16 w 20"/>
                <a:gd name="T19" fmla="*/ 0 h 16"/>
                <a:gd name="T20" fmla="*/ 18 w 20"/>
                <a:gd name="T21" fmla="*/ 0 h 16"/>
                <a:gd name="T22" fmla="*/ 18 w 20"/>
                <a:gd name="T23" fmla="*/ 0 h 16"/>
                <a:gd name="T24" fmla="*/ 20 w 20"/>
                <a:gd name="T25" fmla="*/ 2 h 16"/>
                <a:gd name="T26" fmla="*/ 20 w 20"/>
                <a:gd name="T27" fmla="*/ 4 h 16"/>
                <a:gd name="T28" fmla="*/ 18 w 20"/>
                <a:gd name="T29" fmla="*/ 10 h 16"/>
                <a:gd name="T30" fmla="*/ 12 w 20"/>
                <a:gd name="T31" fmla="*/ 14 h 16"/>
                <a:gd name="T32" fmla="*/ 6 w 20"/>
                <a:gd name="T33"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 h="16">
                  <a:moveTo>
                    <a:pt x="6" y="16"/>
                  </a:moveTo>
                  <a:lnTo>
                    <a:pt x="6" y="16"/>
                  </a:lnTo>
                  <a:lnTo>
                    <a:pt x="2" y="14"/>
                  </a:lnTo>
                  <a:lnTo>
                    <a:pt x="0" y="10"/>
                  </a:lnTo>
                  <a:lnTo>
                    <a:pt x="0" y="10"/>
                  </a:lnTo>
                  <a:lnTo>
                    <a:pt x="0" y="8"/>
                  </a:lnTo>
                  <a:lnTo>
                    <a:pt x="6" y="4"/>
                  </a:lnTo>
                  <a:lnTo>
                    <a:pt x="12" y="0"/>
                  </a:lnTo>
                  <a:lnTo>
                    <a:pt x="16" y="0"/>
                  </a:lnTo>
                  <a:lnTo>
                    <a:pt x="16" y="0"/>
                  </a:lnTo>
                  <a:lnTo>
                    <a:pt x="18" y="0"/>
                  </a:lnTo>
                  <a:lnTo>
                    <a:pt x="18" y="0"/>
                  </a:lnTo>
                  <a:lnTo>
                    <a:pt x="20" y="2"/>
                  </a:lnTo>
                  <a:lnTo>
                    <a:pt x="20" y="4"/>
                  </a:lnTo>
                  <a:lnTo>
                    <a:pt x="18" y="10"/>
                  </a:lnTo>
                  <a:lnTo>
                    <a:pt x="12" y="14"/>
                  </a:lnTo>
                  <a:lnTo>
                    <a:pt x="6" y="1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699" name="Freeform 203"/>
            <p:cNvSpPr>
              <a:spLocks/>
            </p:cNvSpPr>
            <p:nvPr/>
          </p:nvSpPr>
          <p:spPr bwMode="auto">
            <a:xfrm>
              <a:off x="4230" y="1588"/>
              <a:ext cx="30" cy="34"/>
            </a:xfrm>
            <a:custGeom>
              <a:avLst/>
              <a:gdLst>
                <a:gd name="T0" fmla="*/ 6 w 30"/>
                <a:gd name="T1" fmla="*/ 34 h 34"/>
                <a:gd name="T2" fmla="*/ 6 w 30"/>
                <a:gd name="T3" fmla="*/ 34 h 34"/>
                <a:gd name="T4" fmla="*/ 2 w 30"/>
                <a:gd name="T5" fmla="*/ 34 h 34"/>
                <a:gd name="T6" fmla="*/ 2 w 30"/>
                <a:gd name="T7" fmla="*/ 34 h 34"/>
                <a:gd name="T8" fmla="*/ 0 w 30"/>
                <a:gd name="T9" fmla="*/ 32 h 34"/>
                <a:gd name="T10" fmla="*/ 0 w 30"/>
                <a:gd name="T11" fmla="*/ 30 h 34"/>
                <a:gd name="T12" fmla="*/ 2 w 30"/>
                <a:gd name="T13" fmla="*/ 24 h 34"/>
                <a:gd name="T14" fmla="*/ 10 w 30"/>
                <a:gd name="T15" fmla="*/ 18 h 34"/>
                <a:gd name="T16" fmla="*/ 10 w 30"/>
                <a:gd name="T17" fmla="*/ 18 h 34"/>
                <a:gd name="T18" fmla="*/ 16 w 30"/>
                <a:gd name="T19" fmla="*/ 14 h 34"/>
                <a:gd name="T20" fmla="*/ 20 w 30"/>
                <a:gd name="T21" fmla="*/ 10 h 34"/>
                <a:gd name="T22" fmla="*/ 20 w 30"/>
                <a:gd name="T23" fmla="*/ 10 h 34"/>
                <a:gd name="T24" fmla="*/ 22 w 30"/>
                <a:gd name="T25" fmla="*/ 6 h 34"/>
                <a:gd name="T26" fmla="*/ 22 w 30"/>
                <a:gd name="T27" fmla="*/ 4 h 34"/>
                <a:gd name="T28" fmla="*/ 24 w 30"/>
                <a:gd name="T29" fmla="*/ 2 h 34"/>
                <a:gd name="T30" fmla="*/ 24 w 30"/>
                <a:gd name="T31" fmla="*/ 2 h 34"/>
                <a:gd name="T32" fmla="*/ 28 w 30"/>
                <a:gd name="T33" fmla="*/ 0 h 34"/>
                <a:gd name="T34" fmla="*/ 28 w 30"/>
                <a:gd name="T35" fmla="*/ 0 h 34"/>
                <a:gd name="T36" fmla="*/ 28 w 30"/>
                <a:gd name="T37" fmla="*/ 2 h 34"/>
                <a:gd name="T38" fmla="*/ 30 w 30"/>
                <a:gd name="T39" fmla="*/ 2 h 34"/>
                <a:gd name="T40" fmla="*/ 30 w 30"/>
                <a:gd name="T41" fmla="*/ 8 h 34"/>
                <a:gd name="T42" fmla="*/ 26 w 30"/>
                <a:gd name="T43" fmla="*/ 18 h 34"/>
                <a:gd name="T44" fmla="*/ 26 w 30"/>
                <a:gd name="T45" fmla="*/ 18 h 34"/>
                <a:gd name="T46" fmla="*/ 18 w 30"/>
                <a:gd name="T47" fmla="*/ 28 h 34"/>
                <a:gd name="T48" fmla="*/ 12 w 30"/>
                <a:gd name="T49" fmla="*/ 32 h 34"/>
                <a:gd name="T50" fmla="*/ 6 w 30"/>
                <a:gd name="T51"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0" h="34">
                  <a:moveTo>
                    <a:pt x="6" y="34"/>
                  </a:moveTo>
                  <a:lnTo>
                    <a:pt x="6" y="34"/>
                  </a:lnTo>
                  <a:lnTo>
                    <a:pt x="2" y="34"/>
                  </a:lnTo>
                  <a:lnTo>
                    <a:pt x="2" y="34"/>
                  </a:lnTo>
                  <a:lnTo>
                    <a:pt x="0" y="32"/>
                  </a:lnTo>
                  <a:lnTo>
                    <a:pt x="0" y="30"/>
                  </a:lnTo>
                  <a:lnTo>
                    <a:pt x="2" y="24"/>
                  </a:lnTo>
                  <a:lnTo>
                    <a:pt x="10" y="18"/>
                  </a:lnTo>
                  <a:lnTo>
                    <a:pt x="10" y="18"/>
                  </a:lnTo>
                  <a:lnTo>
                    <a:pt x="16" y="14"/>
                  </a:lnTo>
                  <a:lnTo>
                    <a:pt x="20" y="10"/>
                  </a:lnTo>
                  <a:lnTo>
                    <a:pt x="20" y="10"/>
                  </a:lnTo>
                  <a:lnTo>
                    <a:pt x="22" y="6"/>
                  </a:lnTo>
                  <a:lnTo>
                    <a:pt x="22" y="4"/>
                  </a:lnTo>
                  <a:lnTo>
                    <a:pt x="24" y="2"/>
                  </a:lnTo>
                  <a:lnTo>
                    <a:pt x="24" y="2"/>
                  </a:lnTo>
                  <a:lnTo>
                    <a:pt x="28" y="0"/>
                  </a:lnTo>
                  <a:lnTo>
                    <a:pt x="28" y="0"/>
                  </a:lnTo>
                  <a:lnTo>
                    <a:pt x="28" y="2"/>
                  </a:lnTo>
                  <a:lnTo>
                    <a:pt x="30" y="2"/>
                  </a:lnTo>
                  <a:lnTo>
                    <a:pt x="30" y="8"/>
                  </a:lnTo>
                  <a:lnTo>
                    <a:pt x="26" y="18"/>
                  </a:lnTo>
                  <a:lnTo>
                    <a:pt x="26" y="18"/>
                  </a:lnTo>
                  <a:lnTo>
                    <a:pt x="18" y="28"/>
                  </a:lnTo>
                  <a:lnTo>
                    <a:pt x="12" y="32"/>
                  </a:lnTo>
                  <a:lnTo>
                    <a:pt x="6" y="3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700" name="Freeform 204"/>
            <p:cNvSpPr>
              <a:spLocks/>
            </p:cNvSpPr>
            <p:nvPr/>
          </p:nvSpPr>
          <p:spPr bwMode="auto">
            <a:xfrm>
              <a:off x="4094" y="1552"/>
              <a:ext cx="68" cy="20"/>
            </a:xfrm>
            <a:custGeom>
              <a:avLst/>
              <a:gdLst>
                <a:gd name="T0" fmla="*/ 6 w 68"/>
                <a:gd name="T1" fmla="*/ 20 h 20"/>
                <a:gd name="T2" fmla="*/ 6 w 68"/>
                <a:gd name="T3" fmla="*/ 20 h 20"/>
                <a:gd name="T4" fmla="*/ 2 w 68"/>
                <a:gd name="T5" fmla="*/ 18 h 20"/>
                <a:gd name="T6" fmla="*/ 0 w 68"/>
                <a:gd name="T7" fmla="*/ 16 h 20"/>
                <a:gd name="T8" fmla="*/ 0 w 68"/>
                <a:gd name="T9" fmla="*/ 16 h 20"/>
                <a:gd name="T10" fmla="*/ 4 w 68"/>
                <a:gd name="T11" fmla="*/ 14 h 20"/>
                <a:gd name="T12" fmla="*/ 8 w 68"/>
                <a:gd name="T13" fmla="*/ 10 h 20"/>
                <a:gd name="T14" fmla="*/ 16 w 68"/>
                <a:gd name="T15" fmla="*/ 4 h 20"/>
                <a:gd name="T16" fmla="*/ 16 w 68"/>
                <a:gd name="T17" fmla="*/ 4 h 20"/>
                <a:gd name="T18" fmla="*/ 22 w 68"/>
                <a:gd name="T19" fmla="*/ 2 h 20"/>
                <a:gd name="T20" fmla="*/ 28 w 68"/>
                <a:gd name="T21" fmla="*/ 0 h 20"/>
                <a:gd name="T22" fmla="*/ 28 w 68"/>
                <a:gd name="T23" fmla="*/ 0 h 20"/>
                <a:gd name="T24" fmla="*/ 40 w 68"/>
                <a:gd name="T25" fmla="*/ 4 h 20"/>
                <a:gd name="T26" fmla="*/ 40 w 68"/>
                <a:gd name="T27" fmla="*/ 4 h 20"/>
                <a:gd name="T28" fmla="*/ 54 w 68"/>
                <a:gd name="T29" fmla="*/ 4 h 20"/>
                <a:gd name="T30" fmla="*/ 62 w 68"/>
                <a:gd name="T31" fmla="*/ 6 h 20"/>
                <a:gd name="T32" fmla="*/ 68 w 68"/>
                <a:gd name="T33" fmla="*/ 10 h 20"/>
                <a:gd name="T34" fmla="*/ 68 w 68"/>
                <a:gd name="T35" fmla="*/ 10 h 20"/>
                <a:gd name="T36" fmla="*/ 62 w 68"/>
                <a:gd name="T37" fmla="*/ 12 h 20"/>
                <a:gd name="T38" fmla="*/ 58 w 68"/>
                <a:gd name="T39" fmla="*/ 12 h 20"/>
                <a:gd name="T40" fmla="*/ 58 w 68"/>
                <a:gd name="T41" fmla="*/ 12 h 20"/>
                <a:gd name="T42" fmla="*/ 48 w 68"/>
                <a:gd name="T43" fmla="*/ 12 h 20"/>
                <a:gd name="T44" fmla="*/ 48 w 68"/>
                <a:gd name="T45" fmla="*/ 12 h 20"/>
                <a:gd name="T46" fmla="*/ 40 w 68"/>
                <a:gd name="T47" fmla="*/ 10 h 20"/>
                <a:gd name="T48" fmla="*/ 40 w 68"/>
                <a:gd name="T49" fmla="*/ 10 h 20"/>
                <a:gd name="T50" fmla="*/ 30 w 68"/>
                <a:gd name="T51" fmla="*/ 12 h 20"/>
                <a:gd name="T52" fmla="*/ 30 w 68"/>
                <a:gd name="T53" fmla="*/ 12 h 20"/>
                <a:gd name="T54" fmla="*/ 20 w 68"/>
                <a:gd name="T55" fmla="*/ 16 h 20"/>
                <a:gd name="T56" fmla="*/ 12 w 68"/>
                <a:gd name="T57" fmla="*/ 20 h 20"/>
                <a:gd name="T58" fmla="*/ 6 w 68"/>
                <a:gd name="T59" fmla="*/ 2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8" h="20">
                  <a:moveTo>
                    <a:pt x="6" y="20"/>
                  </a:moveTo>
                  <a:lnTo>
                    <a:pt x="6" y="20"/>
                  </a:lnTo>
                  <a:lnTo>
                    <a:pt x="2" y="18"/>
                  </a:lnTo>
                  <a:lnTo>
                    <a:pt x="0" y="16"/>
                  </a:lnTo>
                  <a:lnTo>
                    <a:pt x="0" y="16"/>
                  </a:lnTo>
                  <a:lnTo>
                    <a:pt x="4" y="14"/>
                  </a:lnTo>
                  <a:lnTo>
                    <a:pt x="8" y="10"/>
                  </a:lnTo>
                  <a:lnTo>
                    <a:pt x="16" y="4"/>
                  </a:lnTo>
                  <a:lnTo>
                    <a:pt x="16" y="4"/>
                  </a:lnTo>
                  <a:lnTo>
                    <a:pt x="22" y="2"/>
                  </a:lnTo>
                  <a:lnTo>
                    <a:pt x="28" y="0"/>
                  </a:lnTo>
                  <a:lnTo>
                    <a:pt x="28" y="0"/>
                  </a:lnTo>
                  <a:lnTo>
                    <a:pt x="40" y="4"/>
                  </a:lnTo>
                  <a:lnTo>
                    <a:pt x="40" y="4"/>
                  </a:lnTo>
                  <a:lnTo>
                    <a:pt x="54" y="4"/>
                  </a:lnTo>
                  <a:lnTo>
                    <a:pt x="62" y="6"/>
                  </a:lnTo>
                  <a:lnTo>
                    <a:pt x="68" y="10"/>
                  </a:lnTo>
                  <a:lnTo>
                    <a:pt x="68" y="10"/>
                  </a:lnTo>
                  <a:lnTo>
                    <a:pt x="62" y="12"/>
                  </a:lnTo>
                  <a:lnTo>
                    <a:pt x="58" y="12"/>
                  </a:lnTo>
                  <a:lnTo>
                    <a:pt x="58" y="12"/>
                  </a:lnTo>
                  <a:lnTo>
                    <a:pt x="48" y="12"/>
                  </a:lnTo>
                  <a:lnTo>
                    <a:pt x="48" y="12"/>
                  </a:lnTo>
                  <a:lnTo>
                    <a:pt x="40" y="10"/>
                  </a:lnTo>
                  <a:lnTo>
                    <a:pt x="40" y="10"/>
                  </a:lnTo>
                  <a:lnTo>
                    <a:pt x="30" y="12"/>
                  </a:lnTo>
                  <a:lnTo>
                    <a:pt x="30" y="12"/>
                  </a:lnTo>
                  <a:lnTo>
                    <a:pt x="20" y="16"/>
                  </a:lnTo>
                  <a:lnTo>
                    <a:pt x="12" y="20"/>
                  </a:lnTo>
                  <a:lnTo>
                    <a:pt x="6" y="2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grpSp>
      <p:graphicFrame>
        <p:nvGraphicFramePr>
          <p:cNvPr id="701" name="표 700"/>
          <p:cNvGraphicFramePr>
            <a:graphicFrameLocks noGrp="1"/>
          </p:cNvGraphicFramePr>
          <p:nvPr>
            <p:extLst>
              <p:ext uri="{D42A27DB-BD31-4B8C-83A1-F6EECF244321}">
                <p14:modId xmlns:p14="http://schemas.microsoft.com/office/powerpoint/2010/main" val="1599453677"/>
              </p:ext>
            </p:extLst>
          </p:nvPr>
        </p:nvGraphicFramePr>
        <p:xfrm>
          <a:off x="179518" y="1772832"/>
          <a:ext cx="8784976" cy="4642672"/>
        </p:xfrm>
        <a:graphic>
          <a:graphicData uri="http://schemas.openxmlformats.org/drawingml/2006/table">
            <a:tbl>
              <a:tblPr firstRow="1" firstCol="1" bandRow="1"/>
              <a:tblGrid>
                <a:gridCol w="2016218">
                  <a:extLst>
                    <a:ext uri="{9D8B030D-6E8A-4147-A177-3AD203B41FA5}">
                      <a16:colId xmlns:a16="http://schemas.microsoft.com/office/drawing/2014/main" val="20000"/>
                    </a:ext>
                  </a:extLst>
                </a:gridCol>
                <a:gridCol w="1800200">
                  <a:extLst>
                    <a:ext uri="{9D8B030D-6E8A-4147-A177-3AD203B41FA5}">
                      <a16:colId xmlns:a16="http://schemas.microsoft.com/office/drawing/2014/main" val="20001"/>
                    </a:ext>
                  </a:extLst>
                </a:gridCol>
                <a:gridCol w="4968558">
                  <a:extLst>
                    <a:ext uri="{9D8B030D-6E8A-4147-A177-3AD203B41FA5}">
                      <a16:colId xmlns:a16="http://schemas.microsoft.com/office/drawing/2014/main" val="20002"/>
                    </a:ext>
                  </a:extLst>
                </a:gridCol>
              </a:tblGrid>
              <a:tr h="255029">
                <a:tc>
                  <a:txBody>
                    <a:bodyPr/>
                    <a:lstStyle>
                      <a:lvl1pPr marL="0" algn="l" defTabSz="912330" rtl="0" eaLnBrk="1" latinLnBrk="1" hangingPunct="1">
                        <a:defRPr sz="1800" kern="1200">
                          <a:solidFill>
                            <a:schemeClr val="tx1"/>
                          </a:solidFill>
                          <a:latin typeface="나눔고딕 ExtraBold"/>
                          <a:ea typeface="다음_Regular"/>
                        </a:defRPr>
                      </a:lvl1pPr>
                      <a:lvl2pPr marL="456163" algn="l" defTabSz="912330" rtl="0" eaLnBrk="1" latinLnBrk="1" hangingPunct="1">
                        <a:defRPr sz="1800" kern="1200">
                          <a:solidFill>
                            <a:schemeClr val="tx1"/>
                          </a:solidFill>
                          <a:latin typeface="나눔고딕 ExtraBold"/>
                          <a:ea typeface="다음_Regular"/>
                        </a:defRPr>
                      </a:lvl2pPr>
                      <a:lvl3pPr marL="912330" algn="l" defTabSz="912330" rtl="0" eaLnBrk="1" latinLnBrk="1" hangingPunct="1">
                        <a:defRPr sz="1800" kern="1200">
                          <a:solidFill>
                            <a:schemeClr val="tx1"/>
                          </a:solidFill>
                          <a:latin typeface="나눔고딕 ExtraBold"/>
                          <a:ea typeface="다음_Regular"/>
                        </a:defRPr>
                      </a:lvl3pPr>
                      <a:lvl4pPr marL="1368487" algn="l" defTabSz="912330" rtl="0" eaLnBrk="1" latinLnBrk="1" hangingPunct="1">
                        <a:defRPr sz="1800" kern="1200">
                          <a:solidFill>
                            <a:schemeClr val="tx1"/>
                          </a:solidFill>
                          <a:latin typeface="나눔고딕 ExtraBold"/>
                          <a:ea typeface="다음_Regular"/>
                        </a:defRPr>
                      </a:lvl4pPr>
                      <a:lvl5pPr marL="1824651" algn="l" defTabSz="912330" rtl="0" eaLnBrk="1" latinLnBrk="1" hangingPunct="1">
                        <a:defRPr sz="1800" kern="1200">
                          <a:solidFill>
                            <a:schemeClr val="tx1"/>
                          </a:solidFill>
                          <a:latin typeface="나눔고딕 ExtraBold"/>
                          <a:ea typeface="다음_Regular"/>
                        </a:defRPr>
                      </a:lvl5pPr>
                      <a:lvl6pPr marL="2280811" algn="l" defTabSz="912330" rtl="0" eaLnBrk="1" latinLnBrk="1" hangingPunct="1">
                        <a:defRPr sz="1800" kern="1200">
                          <a:solidFill>
                            <a:schemeClr val="tx1"/>
                          </a:solidFill>
                          <a:latin typeface="나눔고딕 ExtraBold"/>
                          <a:ea typeface="다음_Regular"/>
                        </a:defRPr>
                      </a:lvl6pPr>
                      <a:lvl7pPr marL="2736971" algn="l" defTabSz="912330" rtl="0" eaLnBrk="1" latinLnBrk="1" hangingPunct="1">
                        <a:defRPr sz="1800" kern="1200">
                          <a:solidFill>
                            <a:schemeClr val="tx1"/>
                          </a:solidFill>
                          <a:latin typeface="나눔고딕 ExtraBold"/>
                          <a:ea typeface="다음_Regular"/>
                        </a:defRPr>
                      </a:lvl7pPr>
                      <a:lvl8pPr marL="3193130" algn="l" defTabSz="912330" rtl="0" eaLnBrk="1" latinLnBrk="1" hangingPunct="1">
                        <a:defRPr sz="1800" kern="1200">
                          <a:solidFill>
                            <a:schemeClr val="tx1"/>
                          </a:solidFill>
                          <a:latin typeface="나눔고딕 ExtraBold"/>
                          <a:ea typeface="다음_Regular"/>
                        </a:defRPr>
                      </a:lvl8pPr>
                      <a:lvl9pPr marL="3649301" algn="l" defTabSz="912330" rtl="0" eaLnBrk="1" latinLnBrk="1" hangingPunct="1">
                        <a:defRPr sz="1800" kern="1200">
                          <a:solidFill>
                            <a:schemeClr val="tx1"/>
                          </a:solidFill>
                          <a:latin typeface="나눔고딕 ExtraBold"/>
                          <a:ea typeface="다음_Regular"/>
                        </a:defRPr>
                      </a:lvl9pPr>
                    </a:lstStyle>
                    <a:p>
                      <a:pPr algn="ctr">
                        <a:lnSpc>
                          <a:spcPct val="115000"/>
                        </a:lnSpc>
                        <a:spcAft>
                          <a:spcPts val="0"/>
                        </a:spcAft>
                      </a:pPr>
                      <a:r>
                        <a:rPr lang="mn-MN" sz="1400" kern="1200" dirty="0">
                          <a:solidFill>
                            <a:schemeClr val="tx1"/>
                          </a:solidFill>
                          <a:effectLst/>
                          <a:latin typeface="Arial" panose="020B0604020202020204" pitchFamily="34" charset="0"/>
                          <a:ea typeface="다음_Regular"/>
                          <a:cs typeface="Arial" panose="020B0604020202020204" pitchFamily="34" charset="0"/>
                        </a:rPr>
                        <a:t>Зорилго</a:t>
                      </a:r>
                      <a:endParaRPr lang="ko-KR" sz="1400" kern="0" dirty="0">
                        <a:solidFill>
                          <a:schemeClr val="accent4">
                            <a:lumMod val="50000"/>
                          </a:schemeClr>
                        </a:solidFill>
                        <a:latin typeface="Arial" panose="020B0604020202020204" pitchFamily="34" charset="0"/>
                        <a:ea typeface="나눔고딕 ExtraBold" panose="020D0904000000000000" pitchFamily="50" charset="-127"/>
                        <a:cs typeface="Arial" panose="020B0604020202020204" pitchFamily="34" charset="0"/>
                      </a:endParaRPr>
                    </a:p>
                  </a:txBody>
                  <a:tcPr marL="43689" marR="43689" marT="0" marB="0" anchor="ctr">
                    <a:lnL w="12700" cmpd="sng">
                      <a:solidFill>
                        <a:sysClr val="windowText" lastClr="000000"/>
                      </a:solidFill>
                    </a:lnL>
                    <a:lnR w="12700" cmpd="sng">
                      <a:solidFill>
                        <a:sysClr val="windowText" lastClr="000000"/>
                      </a:solidFill>
                    </a:lnR>
                    <a:lnT w="12700" cmpd="sng">
                      <a:solidFill>
                        <a:sysClr val="windowText" lastClr="000000"/>
                      </a:solidFill>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D6ECFF">
                        <a:lumMod val="90000"/>
                      </a:srgbClr>
                    </a:solidFill>
                  </a:tcPr>
                </a:tc>
                <a:tc>
                  <a:txBody>
                    <a:bodyPr/>
                    <a:lstStyle>
                      <a:lvl1pPr marL="0" algn="l" defTabSz="912330" rtl="0" eaLnBrk="1" latinLnBrk="1" hangingPunct="1">
                        <a:defRPr sz="1800" kern="1200">
                          <a:solidFill>
                            <a:schemeClr val="tx1"/>
                          </a:solidFill>
                          <a:latin typeface="나눔고딕 ExtraBold"/>
                          <a:ea typeface="다음_Regular"/>
                        </a:defRPr>
                      </a:lvl1pPr>
                      <a:lvl2pPr marL="456163" algn="l" defTabSz="912330" rtl="0" eaLnBrk="1" latinLnBrk="1" hangingPunct="1">
                        <a:defRPr sz="1800" kern="1200">
                          <a:solidFill>
                            <a:schemeClr val="tx1"/>
                          </a:solidFill>
                          <a:latin typeface="나눔고딕 ExtraBold"/>
                          <a:ea typeface="다음_Regular"/>
                        </a:defRPr>
                      </a:lvl2pPr>
                      <a:lvl3pPr marL="912330" algn="l" defTabSz="912330" rtl="0" eaLnBrk="1" latinLnBrk="1" hangingPunct="1">
                        <a:defRPr sz="1800" kern="1200">
                          <a:solidFill>
                            <a:schemeClr val="tx1"/>
                          </a:solidFill>
                          <a:latin typeface="나눔고딕 ExtraBold"/>
                          <a:ea typeface="다음_Regular"/>
                        </a:defRPr>
                      </a:lvl3pPr>
                      <a:lvl4pPr marL="1368487" algn="l" defTabSz="912330" rtl="0" eaLnBrk="1" latinLnBrk="1" hangingPunct="1">
                        <a:defRPr sz="1800" kern="1200">
                          <a:solidFill>
                            <a:schemeClr val="tx1"/>
                          </a:solidFill>
                          <a:latin typeface="나눔고딕 ExtraBold"/>
                          <a:ea typeface="다음_Regular"/>
                        </a:defRPr>
                      </a:lvl4pPr>
                      <a:lvl5pPr marL="1824651" algn="l" defTabSz="912330" rtl="0" eaLnBrk="1" latinLnBrk="1" hangingPunct="1">
                        <a:defRPr sz="1800" kern="1200">
                          <a:solidFill>
                            <a:schemeClr val="tx1"/>
                          </a:solidFill>
                          <a:latin typeface="나눔고딕 ExtraBold"/>
                          <a:ea typeface="다음_Regular"/>
                        </a:defRPr>
                      </a:lvl5pPr>
                      <a:lvl6pPr marL="2280811" algn="l" defTabSz="912330" rtl="0" eaLnBrk="1" latinLnBrk="1" hangingPunct="1">
                        <a:defRPr sz="1800" kern="1200">
                          <a:solidFill>
                            <a:schemeClr val="tx1"/>
                          </a:solidFill>
                          <a:latin typeface="나눔고딕 ExtraBold"/>
                          <a:ea typeface="다음_Regular"/>
                        </a:defRPr>
                      </a:lvl6pPr>
                      <a:lvl7pPr marL="2736971" algn="l" defTabSz="912330" rtl="0" eaLnBrk="1" latinLnBrk="1" hangingPunct="1">
                        <a:defRPr sz="1800" kern="1200">
                          <a:solidFill>
                            <a:schemeClr val="tx1"/>
                          </a:solidFill>
                          <a:latin typeface="나눔고딕 ExtraBold"/>
                          <a:ea typeface="다음_Regular"/>
                        </a:defRPr>
                      </a:lvl7pPr>
                      <a:lvl8pPr marL="3193130" algn="l" defTabSz="912330" rtl="0" eaLnBrk="1" latinLnBrk="1" hangingPunct="1">
                        <a:defRPr sz="1800" kern="1200">
                          <a:solidFill>
                            <a:schemeClr val="tx1"/>
                          </a:solidFill>
                          <a:latin typeface="나눔고딕 ExtraBold"/>
                          <a:ea typeface="다음_Regular"/>
                        </a:defRPr>
                      </a:lvl8pPr>
                      <a:lvl9pPr marL="3649301" algn="l" defTabSz="912330" rtl="0" eaLnBrk="1" latinLnBrk="1" hangingPunct="1">
                        <a:defRPr sz="1800" kern="1200">
                          <a:solidFill>
                            <a:schemeClr val="tx1"/>
                          </a:solidFill>
                          <a:latin typeface="나눔고딕 ExtraBold"/>
                          <a:ea typeface="다음_Regular"/>
                        </a:defRPr>
                      </a:lvl9pPr>
                    </a:lstStyle>
                    <a:p>
                      <a:pPr algn="ctr">
                        <a:lnSpc>
                          <a:spcPct val="115000"/>
                        </a:lnSpc>
                        <a:spcAft>
                          <a:spcPts val="0"/>
                        </a:spcAft>
                      </a:pPr>
                      <a:r>
                        <a:rPr lang="mn-MN" sz="1400" kern="1200" dirty="0">
                          <a:solidFill>
                            <a:schemeClr val="tx1"/>
                          </a:solidFill>
                          <a:effectLst/>
                          <a:latin typeface="Arial" panose="020B0604020202020204" pitchFamily="34" charset="0"/>
                          <a:ea typeface="다음_Regular"/>
                          <a:cs typeface="Arial" panose="020B0604020202020204" pitchFamily="34" charset="0"/>
                        </a:rPr>
                        <a:t>Үйл ажиллагаа</a:t>
                      </a:r>
                      <a:endParaRPr lang="ko-KR" sz="1400" kern="0" dirty="0">
                        <a:solidFill>
                          <a:schemeClr val="accent4">
                            <a:lumMod val="50000"/>
                          </a:schemeClr>
                        </a:solidFill>
                        <a:latin typeface="Arial" panose="020B0604020202020204" pitchFamily="34" charset="0"/>
                        <a:ea typeface="나눔고딕 ExtraBold" panose="020D0904000000000000" pitchFamily="50" charset="-127"/>
                        <a:cs typeface="Arial" panose="020B0604020202020204" pitchFamily="34" charset="0"/>
                      </a:endParaRPr>
                    </a:p>
                  </a:txBody>
                  <a:tcPr marL="43689" marR="43689" marT="0" marB="0" anchor="ctr">
                    <a:lnL w="12700" cmpd="sng">
                      <a:solidFill>
                        <a:sysClr val="windowText" lastClr="000000"/>
                      </a:solidFill>
                    </a:lnL>
                    <a:lnR w="12700" cmpd="sng">
                      <a:solidFill>
                        <a:sysClr val="windowText" lastClr="000000"/>
                      </a:solidFill>
                    </a:lnR>
                    <a:lnT w="12700" cmpd="sng">
                      <a:solidFill>
                        <a:sysClr val="windowText" lastClr="000000"/>
                      </a:solidFill>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D6ECFF">
                        <a:lumMod val="90000"/>
                      </a:srgbClr>
                    </a:solidFill>
                  </a:tcPr>
                </a:tc>
                <a:tc>
                  <a:txBody>
                    <a:bodyPr/>
                    <a:lstStyle>
                      <a:lvl1pPr marL="0" algn="l" defTabSz="912330" rtl="0" eaLnBrk="1" latinLnBrk="1" hangingPunct="1">
                        <a:defRPr sz="1800" kern="1200">
                          <a:solidFill>
                            <a:schemeClr val="tx1"/>
                          </a:solidFill>
                          <a:latin typeface="나눔고딕 ExtraBold"/>
                          <a:ea typeface="다음_Regular"/>
                        </a:defRPr>
                      </a:lvl1pPr>
                      <a:lvl2pPr marL="456163" algn="l" defTabSz="912330" rtl="0" eaLnBrk="1" latinLnBrk="1" hangingPunct="1">
                        <a:defRPr sz="1800" kern="1200">
                          <a:solidFill>
                            <a:schemeClr val="tx1"/>
                          </a:solidFill>
                          <a:latin typeface="나눔고딕 ExtraBold"/>
                          <a:ea typeface="다음_Regular"/>
                        </a:defRPr>
                      </a:lvl2pPr>
                      <a:lvl3pPr marL="912330" algn="l" defTabSz="912330" rtl="0" eaLnBrk="1" latinLnBrk="1" hangingPunct="1">
                        <a:defRPr sz="1800" kern="1200">
                          <a:solidFill>
                            <a:schemeClr val="tx1"/>
                          </a:solidFill>
                          <a:latin typeface="나눔고딕 ExtraBold"/>
                          <a:ea typeface="다음_Regular"/>
                        </a:defRPr>
                      </a:lvl3pPr>
                      <a:lvl4pPr marL="1368487" algn="l" defTabSz="912330" rtl="0" eaLnBrk="1" latinLnBrk="1" hangingPunct="1">
                        <a:defRPr sz="1800" kern="1200">
                          <a:solidFill>
                            <a:schemeClr val="tx1"/>
                          </a:solidFill>
                          <a:latin typeface="나눔고딕 ExtraBold"/>
                          <a:ea typeface="다음_Regular"/>
                        </a:defRPr>
                      </a:lvl4pPr>
                      <a:lvl5pPr marL="1824651" algn="l" defTabSz="912330" rtl="0" eaLnBrk="1" latinLnBrk="1" hangingPunct="1">
                        <a:defRPr sz="1800" kern="1200">
                          <a:solidFill>
                            <a:schemeClr val="tx1"/>
                          </a:solidFill>
                          <a:latin typeface="나눔고딕 ExtraBold"/>
                          <a:ea typeface="다음_Regular"/>
                        </a:defRPr>
                      </a:lvl5pPr>
                      <a:lvl6pPr marL="2280811" algn="l" defTabSz="912330" rtl="0" eaLnBrk="1" latinLnBrk="1" hangingPunct="1">
                        <a:defRPr sz="1800" kern="1200">
                          <a:solidFill>
                            <a:schemeClr val="tx1"/>
                          </a:solidFill>
                          <a:latin typeface="나눔고딕 ExtraBold"/>
                          <a:ea typeface="다음_Regular"/>
                        </a:defRPr>
                      </a:lvl6pPr>
                      <a:lvl7pPr marL="2736971" algn="l" defTabSz="912330" rtl="0" eaLnBrk="1" latinLnBrk="1" hangingPunct="1">
                        <a:defRPr sz="1800" kern="1200">
                          <a:solidFill>
                            <a:schemeClr val="tx1"/>
                          </a:solidFill>
                          <a:latin typeface="나눔고딕 ExtraBold"/>
                          <a:ea typeface="다음_Regular"/>
                        </a:defRPr>
                      </a:lvl7pPr>
                      <a:lvl8pPr marL="3193130" algn="l" defTabSz="912330" rtl="0" eaLnBrk="1" latinLnBrk="1" hangingPunct="1">
                        <a:defRPr sz="1800" kern="1200">
                          <a:solidFill>
                            <a:schemeClr val="tx1"/>
                          </a:solidFill>
                          <a:latin typeface="나눔고딕 ExtraBold"/>
                          <a:ea typeface="다음_Regular"/>
                        </a:defRPr>
                      </a:lvl8pPr>
                      <a:lvl9pPr marL="3649301" algn="l" defTabSz="912330" rtl="0" eaLnBrk="1" latinLnBrk="1" hangingPunct="1">
                        <a:defRPr sz="1800" kern="1200">
                          <a:solidFill>
                            <a:schemeClr val="tx1"/>
                          </a:solidFill>
                          <a:latin typeface="나눔고딕 ExtraBold"/>
                          <a:ea typeface="다음_Regular"/>
                        </a:defRPr>
                      </a:lvl9pPr>
                    </a:lstStyle>
                    <a:p>
                      <a:pPr algn="ctr">
                        <a:lnSpc>
                          <a:spcPct val="115000"/>
                        </a:lnSpc>
                        <a:spcAft>
                          <a:spcPts val="0"/>
                        </a:spcAft>
                      </a:pPr>
                      <a:r>
                        <a:rPr lang="mn-MN" sz="1400" kern="1200" dirty="0">
                          <a:solidFill>
                            <a:schemeClr val="tx1"/>
                          </a:solidFill>
                          <a:effectLst/>
                          <a:latin typeface="Arial" panose="020B0604020202020204" pitchFamily="34" charset="0"/>
                          <a:ea typeface="다음_Regular"/>
                          <a:cs typeface="Arial" panose="020B0604020202020204" pitchFamily="34" charset="0"/>
                        </a:rPr>
                        <a:t>Тайлбар</a:t>
                      </a:r>
                      <a:endParaRPr lang="ko-KR" sz="1400" kern="0" dirty="0">
                        <a:solidFill>
                          <a:schemeClr val="accent4">
                            <a:lumMod val="50000"/>
                          </a:schemeClr>
                        </a:solidFill>
                        <a:latin typeface="Arial" panose="020B0604020202020204" pitchFamily="34" charset="0"/>
                        <a:ea typeface="나눔고딕 ExtraBold" panose="020D0904000000000000" pitchFamily="50" charset="-127"/>
                        <a:cs typeface="Arial" panose="020B0604020202020204" pitchFamily="34" charset="0"/>
                      </a:endParaRPr>
                    </a:p>
                  </a:txBody>
                  <a:tcPr marL="43689" marR="43689" marT="0" marB="0" anchor="ctr">
                    <a:lnL w="12700" cmpd="sng">
                      <a:solidFill>
                        <a:sysClr val="windowText" lastClr="000000"/>
                      </a:solidFill>
                    </a:lnL>
                    <a:lnR w="12700" cmpd="sng">
                      <a:solidFill>
                        <a:sysClr val="windowText" lastClr="000000"/>
                      </a:solidFill>
                    </a:lnR>
                    <a:lnT w="12700" cmpd="sng">
                      <a:solidFill>
                        <a:sysClr val="windowText" lastClr="000000"/>
                      </a:solidFill>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D6ECFF">
                        <a:lumMod val="90000"/>
                      </a:srgbClr>
                    </a:solidFill>
                  </a:tcPr>
                </a:tc>
                <a:extLst>
                  <a:ext uri="{0D108BD9-81ED-4DB2-BD59-A6C34878D82A}">
                    <a16:rowId xmlns:a16="http://schemas.microsoft.com/office/drawing/2014/main" val="10000"/>
                  </a:ext>
                </a:extLst>
              </a:tr>
              <a:tr h="2463273">
                <a:tc>
                  <a:txBody>
                    <a:bodyPr/>
                    <a:lstStyle/>
                    <a:p>
                      <a:pPr marL="0" marR="0" algn="ctr">
                        <a:lnSpc>
                          <a:spcPct val="115000"/>
                        </a:lnSpc>
                      </a:pPr>
                      <a:r>
                        <a:rPr lang="mn-MN" sz="1400" kern="1200" dirty="0">
                          <a:solidFill>
                            <a:srgbClr val="000000"/>
                          </a:solidFill>
                          <a:effectLst/>
                          <a:latin typeface="Arial" panose="020B0604020202020204" pitchFamily="34" charset="0"/>
                          <a:ea typeface="Malgun Gothic" panose="020B0503020000020004" pitchFamily="34" charset="-127"/>
                          <a:cs typeface="Arial" panose="020B0604020202020204" pitchFamily="34" charset="0"/>
                        </a:rPr>
                        <a:t>ТУС бодлого,               хэрэгжүүлэх үйл ажиллагааны төлөвлөгөө</a:t>
                      </a:r>
                      <a:endParaRPr lang="en-US" sz="1400" kern="1200" dirty="0">
                        <a:solidFill>
                          <a:srgbClr val="000000"/>
                        </a:solidFill>
                        <a:effectLst/>
                        <a:latin typeface="Arial" panose="020B0604020202020204" pitchFamily="34" charset="0"/>
                        <a:ea typeface="Malgun Gothic" panose="020B0503020000020004" pitchFamily="34" charset="-127"/>
                        <a:cs typeface="Arial" panose="020B0604020202020204" pitchFamily="34" charset="0"/>
                      </a:endParaRPr>
                    </a:p>
                  </a:txBody>
                  <a:tcPr marL="62865" marR="62865" marT="0" marB="0" anchor="ct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mpd="sng">
                      <a:solidFill>
                        <a:sysClr val="windowText" lastClr="000000"/>
                      </a:solidFill>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algn="ctr">
                        <a:lnSpc>
                          <a:spcPct val="115000"/>
                        </a:lnSpc>
                      </a:pPr>
                      <a:r>
                        <a:rPr lang="mn-MN" sz="1400" kern="1200" dirty="0">
                          <a:solidFill>
                            <a:srgbClr val="000000"/>
                          </a:solidFill>
                          <a:effectLst/>
                          <a:latin typeface="Arial" panose="020B0604020202020204" pitchFamily="34" charset="0"/>
                          <a:ea typeface="Malgun Gothic" panose="020B0503020000020004" pitchFamily="34" charset="-127"/>
                          <a:cs typeface="Arial" panose="020B0604020202020204" pitchFamily="34" charset="0"/>
                        </a:rPr>
                        <a:t>Монгол улсын  ТУС-ийн          Мастер              төлөвлөгөөг     боловсруулах</a:t>
                      </a:r>
                      <a:endParaRPr lang="en-US" sz="1400" kern="1200" dirty="0">
                        <a:solidFill>
                          <a:srgbClr val="000000"/>
                        </a:solidFill>
                        <a:effectLst/>
                        <a:latin typeface="Arial" panose="020B0604020202020204" pitchFamily="34" charset="0"/>
                        <a:ea typeface="Malgun Gothic" panose="020B0503020000020004" pitchFamily="34" charset="-127"/>
                        <a:cs typeface="Arial" panose="020B0604020202020204" pitchFamily="34" charset="0"/>
                      </a:endParaRPr>
                    </a:p>
                  </a:txBody>
                  <a:tcPr marL="62865" marR="62865" marT="0" marB="0" anchor="ctr">
                    <a:lnL w="12700" cmpd="sng">
                      <a:solidFill>
                        <a:sysClr val="windowText" lastClr="000000"/>
                      </a:solidFill>
                    </a:lnL>
                    <a:lnR w="12700" cmpd="sng">
                      <a:solidFill>
                        <a:sysClr val="windowText" lastClr="000000"/>
                      </a:solidFill>
                    </a:lnR>
                    <a:lnT w="12700" cmpd="sng">
                      <a:solidFill>
                        <a:sysClr val="windowText" lastClr="000000"/>
                      </a:solidFill>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342900" marR="0" lvl="0" indent="-342900">
                        <a:lnSpc>
                          <a:spcPct val="115000"/>
                        </a:lnSpc>
                        <a:spcBef>
                          <a:spcPts val="0"/>
                        </a:spcBef>
                        <a:spcAft>
                          <a:spcPts val="0"/>
                        </a:spcAft>
                        <a:buSzPts val="900"/>
                        <a:buFont typeface="Times New Roman" panose="02020603050405020304" pitchFamily="18" charset="0"/>
                        <a:buChar char="▪"/>
                      </a:pPr>
                      <a:r>
                        <a:rPr lang="mn-MN" sz="1400" dirty="0">
                          <a:solidFill>
                            <a:srgbClr val="000000"/>
                          </a:solidFill>
                          <a:effectLst/>
                          <a:latin typeface="Arial" panose="020B0604020202020204" pitchFamily="34" charset="0"/>
                          <a:ea typeface="Malgun Gothic" panose="020B0503020000020004" pitchFamily="34" charset="-127"/>
                          <a:cs typeface="Arial" panose="020B0604020202020204" pitchFamily="34" charset="0"/>
                        </a:rPr>
                        <a:t>Зам, тээврийн нөхцөл, ТУС-ийн бодлого, нэвтэрсэн системийг судлах, судалгаа явуулах зэргээр өнөөгийн нөхцлийг шинжлэх. </a:t>
                      </a:r>
                    </a:p>
                    <a:p>
                      <a:pPr marL="342900" marR="0" lvl="0" indent="-342900">
                        <a:lnSpc>
                          <a:spcPct val="115000"/>
                        </a:lnSpc>
                        <a:spcBef>
                          <a:spcPts val="0"/>
                        </a:spcBef>
                        <a:spcAft>
                          <a:spcPts val="0"/>
                        </a:spcAft>
                        <a:buSzPts val="900"/>
                        <a:buFont typeface="Times New Roman" panose="02020603050405020304" pitchFamily="18" charset="0"/>
                        <a:buChar char="▪"/>
                      </a:pPr>
                      <a:r>
                        <a:rPr lang="mn-MN" sz="1400" dirty="0">
                          <a:solidFill>
                            <a:srgbClr val="000000"/>
                          </a:solidFill>
                          <a:effectLst/>
                          <a:latin typeface="Arial" panose="020B0604020202020204" pitchFamily="34" charset="0"/>
                          <a:ea typeface="Malgun Gothic" panose="020B0503020000020004" pitchFamily="34" charset="-127"/>
                          <a:cs typeface="Arial" panose="020B0604020202020204" pitchFamily="34" charset="0"/>
                        </a:rPr>
                        <a:t>Монгол Улсын ТУС-ийн мастер төлөвлөгөөний зорилго, стратегийг тодорхойлох.</a:t>
                      </a:r>
                    </a:p>
                    <a:p>
                      <a:pPr marL="342900" marR="0" lvl="0" indent="-342900">
                        <a:lnSpc>
                          <a:spcPct val="115000"/>
                        </a:lnSpc>
                        <a:spcBef>
                          <a:spcPts val="0"/>
                        </a:spcBef>
                        <a:spcAft>
                          <a:spcPts val="0"/>
                        </a:spcAft>
                        <a:buSzPts val="900"/>
                        <a:buFont typeface="Times New Roman" panose="02020603050405020304" pitchFamily="18" charset="0"/>
                        <a:buChar char="▪"/>
                      </a:pPr>
                      <a:r>
                        <a:rPr lang="mn-MN" sz="1400" dirty="0">
                          <a:solidFill>
                            <a:srgbClr val="000000"/>
                          </a:solidFill>
                          <a:effectLst/>
                          <a:latin typeface="Arial" panose="020B0604020202020204" pitchFamily="34" charset="0"/>
                          <a:ea typeface="Malgun Gothic" panose="020B0503020000020004" pitchFamily="34" charset="-127"/>
                          <a:cs typeface="Arial" panose="020B0604020202020204" pitchFamily="34" charset="0"/>
                        </a:rPr>
                        <a:t>Шаардлагатай байгаа ТУС-ийн үйлчилгээнүүдийг сонгож эрэмбэлэх.</a:t>
                      </a:r>
                    </a:p>
                    <a:p>
                      <a:pPr marL="342900" marR="0" lvl="0" indent="-342900">
                        <a:lnSpc>
                          <a:spcPct val="115000"/>
                        </a:lnSpc>
                        <a:spcBef>
                          <a:spcPts val="0"/>
                        </a:spcBef>
                        <a:spcAft>
                          <a:spcPts val="0"/>
                        </a:spcAft>
                        <a:buSzPts val="900"/>
                        <a:buFont typeface="Times New Roman" panose="02020603050405020304" pitchFamily="18" charset="0"/>
                        <a:buChar char="▪"/>
                      </a:pPr>
                      <a:r>
                        <a:rPr lang="mn-MN" sz="1400" dirty="0">
                          <a:solidFill>
                            <a:srgbClr val="000000"/>
                          </a:solidFill>
                          <a:effectLst/>
                          <a:latin typeface="Arial" panose="020B0604020202020204" pitchFamily="34" charset="0"/>
                          <a:ea typeface="Malgun Gothic" panose="020B0503020000020004" pitchFamily="34" charset="-127"/>
                          <a:cs typeface="Arial" panose="020B0604020202020204" pitchFamily="34" charset="0"/>
                        </a:rPr>
                        <a:t>ТУС-ийн үйлчилгээнүүдийн загвар болон хэрэгжүүлэх төлөвлөгөөг боловсруулах.</a:t>
                      </a:r>
                    </a:p>
                    <a:p>
                      <a:pPr marL="342900" marR="0" lvl="0" indent="-342900">
                        <a:lnSpc>
                          <a:spcPct val="115000"/>
                        </a:lnSpc>
                        <a:spcBef>
                          <a:spcPts val="0"/>
                        </a:spcBef>
                        <a:spcAft>
                          <a:spcPts val="0"/>
                        </a:spcAft>
                        <a:buSzPts val="900"/>
                        <a:buFont typeface="Times New Roman" panose="02020603050405020304" pitchFamily="18" charset="0"/>
                        <a:buChar char="▪"/>
                      </a:pPr>
                      <a:r>
                        <a:rPr lang="mn-MN" sz="1400" dirty="0">
                          <a:solidFill>
                            <a:srgbClr val="000000"/>
                          </a:solidFill>
                          <a:effectLst/>
                          <a:latin typeface="Arial" panose="020B0604020202020204" pitchFamily="34" charset="0"/>
                          <a:ea typeface="Malgun Gothic" panose="020B0503020000020004" pitchFamily="34" charset="-127"/>
                          <a:cs typeface="Arial" panose="020B0604020202020204" pitchFamily="34" charset="0"/>
                        </a:rPr>
                        <a:t>10 жилийн хөрөнгө оруулалтын тооцоог хийх </a:t>
                      </a:r>
                    </a:p>
                  </a:txBody>
                  <a:tcPr marL="62865" marR="62865" marT="0" marB="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mpd="sng">
                      <a:solidFill>
                        <a:sysClr val="windowText" lastClr="000000"/>
                      </a:solidFill>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541561">
                <a:tc rowSpan="2">
                  <a:txBody>
                    <a:bodyPr/>
                    <a:lstStyle/>
                    <a:p>
                      <a:pPr marL="0" marR="0" algn="ctr">
                        <a:lnSpc>
                          <a:spcPct val="115000"/>
                        </a:lnSpc>
                      </a:pPr>
                      <a:r>
                        <a:rPr lang="mn-MN" sz="1400" kern="1200" dirty="0">
                          <a:solidFill>
                            <a:srgbClr val="000000"/>
                          </a:solidFill>
                          <a:effectLst/>
                          <a:latin typeface="Arial" panose="020B0604020202020204" pitchFamily="34" charset="0"/>
                          <a:ea typeface="Malgun Gothic" panose="020B0503020000020004" pitchFamily="34" charset="-127"/>
                          <a:cs typeface="Arial" panose="020B0604020202020204" pitchFamily="34" charset="0"/>
                        </a:rPr>
                        <a:t>Албан хаагчдын чадавхийг бэхжүүлэх</a:t>
                      </a:r>
                      <a:endParaRPr lang="en-US" sz="1400" kern="1200" dirty="0">
                        <a:solidFill>
                          <a:srgbClr val="000000"/>
                        </a:solidFill>
                        <a:effectLst/>
                        <a:latin typeface="Arial" panose="020B0604020202020204" pitchFamily="34" charset="0"/>
                        <a:ea typeface="Malgun Gothic" panose="020B0503020000020004" pitchFamily="34" charset="-127"/>
                        <a:cs typeface="Arial" panose="020B0604020202020204" pitchFamily="34" charset="0"/>
                      </a:endParaRPr>
                    </a:p>
                  </a:txBody>
                  <a:tcPr marL="62865" marR="62865" marT="0" marB="0" anchor="ct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mpd="sng">
                      <a:solidFill>
                        <a:sysClr val="windowText" lastClr="000000"/>
                      </a:solidFill>
                    </a:lnB>
                    <a:lnTlToBr w="12700" cmpd="sng">
                      <a:noFill/>
                      <a:prstDash val="solid"/>
                    </a:lnTlToBr>
                    <a:lnBlToTr w="12700" cmpd="sng">
                      <a:noFill/>
                      <a:prstDash val="solid"/>
                    </a:lnBlToTr>
                    <a:noFill/>
                  </a:tcPr>
                </a:tc>
                <a:tc>
                  <a:txBody>
                    <a:bodyPr/>
                    <a:lstStyle/>
                    <a:p>
                      <a:pPr marL="0" marR="0" algn="ctr">
                        <a:lnSpc>
                          <a:spcPct val="115000"/>
                        </a:lnSpc>
                      </a:pPr>
                      <a:r>
                        <a:rPr lang="mn-MN" sz="1400" kern="1200">
                          <a:solidFill>
                            <a:srgbClr val="000000"/>
                          </a:solidFill>
                          <a:effectLst/>
                          <a:latin typeface="Arial" panose="020B0604020202020204" pitchFamily="34" charset="0"/>
                          <a:ea typeface="Malgun Gothic" panose="020B0503020000020004" pitchFamily="34" charset="-127"/>
                          <a:cs typeface="Arial" panose="020B0604020202020204" pitchFamily="34" charset="0"/>
                        </a:rPr>
                        <a:t>Семинар</a:t>
                      </a:r>
                      <a:r>
                        <a:rPr lang="en-US" sz="1400" kern="1200">
                          <a:solidFill>
                            <a:srgbClr val="000000"/>
                          </a:solidFill>
                          <a:effectLst/>
                          <a:latin typeface="Arial" panose="020B0604020202020204" pitchFamily="34" charset="0"/>
                          <a:ea typeface="Malgun Gothic" panose="020B0503020000020004" pitchFamily="34" charset="-127"/>
                          <a:cs typeface="Arial" panose="020B0604020202020204" pitchFamily="34" charset="0"/>
                        </a:rPr>
                        <a:t>, Сургалт</a:t>
                      </a:r>
                    </a:p>
                  </a:txBody>
                  <a:tcPr marL="62865" marR="62865" marT="0" marB="0" anchor="ctr">
                    <a:lnL w="12700" cmpd="sng">
                      <a:solidFill>
                        <a:sysClr val="windowText" lastClr="000000"/>
                      </a:solidFill>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342900" marR="0" lvl="0" indent="-342900">
                        <a:lnSpc>
                          <a:spcPct val="115000"/>
                        </a:lnSpc>
                        <a:spcBef>
                          <a:spcPts val="0"/>
                        </a:spcBef>
                        <a:spcAft>
                          <a:spcPts val="0"/>
                        </a:spcAft>
                        <a:buSzPts val="900"/>
                        <a:buFont typeface="Times New Roman" panose="02020603050405020304" pitchFamily="18" charset="0"/>
                        <a:buChar char="▪"/>
                      </a:pPr>
                      <a:r>
                        <a:rPr lang="mn-MN" sz="1400" kern="1200" dirty="0">
                          <a:solidFill>
                            <a:srgbClr val="000000"/>
                          </a:solidFill>
                          <a:effectLst/>
                          <a:latin typeface="Arial" panose="020B0604020202020204" pitchFamily="34" charset="0"/>
                          <a:ea typeface="Malgun Gothic" panose="020B0503020000020004" pitchFamily="34" charset="-127"/>
                          <a:cs typeface="Arial" panose="020B0604020202020204" pitchFamily="34" charset="0"/>
                        </a:rPr>
                        <a:t>3 семинар, 2 сургалт зохион </a:t>
                      </a:r>
                      <a:r>
                        <a:rPr lang="mn-MN" sz="1400" kern="1200" dirty="0" smtClean="0">
                          <a:solidFill>
                            <a:srgbClr val="000000"/>
                          </a:solidFill>
                          <a:effectLst/>
                          <a:latin typeface="Arial" panose="020B0604020202020204" pitchFamily="34" charset="0"/>
                          <a:ea typeface="Malgun Gothic" panose="020B0503020000020004" pitchFamily="34" charset="-127"/>
                          <a:cs typeface="Arial" panose="020B0604020202020204" pitchFamily="34" charset="0"/>
                        </a:rPr>
                        <a:t>байгуулсан</a:t>
                      </a:r>
                      <a:endParaRPr lang="en-US" sz="1400" kern="1200" dirty="0">
                        <a:solidFill>
                          <a:srgbClr val="000000"/>
                        </a:solidFill>
                        <a:effectLst/>
                        <a:latin typeface="Arial" panose="020B0604020202020204" pitchFamily="34" charset="0"/>
                        <a:ea typeface="Malgun Gothic" panose="020B0503020000020004" pitchFamily="34" charset="-127"/>
                        <a:cs typeface="Arial" panose="020B0604020202020204" pitchFamily="34" charset="0"/>
                      </a:endParaRPr>
                    </a:p>
                  </a:txBody>
                  <a:tcPr marL="62865" marR="62865" marT="0" marB="0" anchor="ctr">
                    <a:lnL w="12700" cmpd="sng">
                      <a:solidFill>
                        <a:sysClr val="windowText" lastClr="000000"/>
                      </a:solidFill>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r h="541561">
                <a:tc vMerge="1">
                  <a:txBody>
                    <a:bodyPr/>
                    <a:lstStyle/>
                    <a:p>
                      <a:endParaRPr lang="en-US"/>
                    </a:p>
                  </a:txBody>
                  <a:tcPr/>
                </a:tc>
                <a:tc>
                  <a:txBody>
                    <a:bodyPr/>
                    <a:lstStyle/>
                    <a:p>
                      <a:pPr marL="0" marR="0" algn="ctr">
                        <a:lnSpc>
                          <a:spcPct val="115000"/>
                        </a:lnSpc>
                      </a:pPr>
                      <a:r>
                        <a:rPr lang="mn-MN" sz="1400" kern="1200" dirty="0">
                          <a:solidFill>
                            <a:srgbClr val="000000"/>
                          </a:solidFill>
                          <a:effectLst/>
                          <a:latin typeface="Arial" panose="020B0604020202020204" pitchFamily="34" charset="0"/>
                          <a:ea typeface="Malgun Gothic" panose="020B0503020000020004" pitchFamily="34" charset="-127"/>
                          <a:cs typeface="Arial" panose="020B0604020202020204" pitchFamily="34" charset="0"/>
                        </a:rPr>
                        <a:t>Туршлага судлах </a:t>
                      </a:r>
                      <a:endParaRPr lang="mn-MN" sz="1400" kern="1200" dirty="0" smtClean="0">
                        <a:solidFill>
                          <a:srgbClr val="000000"/>
                        </a:solidFill>
                        <a:effectLst/>
                        <a:latin typeface="Arial" panose="020B0604020202020204" pitchFamily="34" charset="0"/>
                        <a:ea typeface="Malgun Gothic" panose="020B0503020000020004" pitchFamily="34" charset="-127"/>
                        <a:cs typeface="Arial" panose="020B0604020202020204" pitchFamily="34" charset="0"/>
                      </a:endParaRPr>
                    </a:p>
                    <a:p>
                      <a:pPr marL="0" marR="0" algn="ctr">
                        <a:lnSpc>
                          <a:spcPct val="115000"/>
                        </a:lnSpc>
                      </a:pPr>
                      <a:r>
                        <a:rPr lang="mn-MN" sz="1400" kern="1200" dirty="0" smtClean="0">
                          <a:solidFill>
                            <a:srgbClr val="000000"/>
                          </a:solidFill>
                          <a:effectLst/>
                          <a:latin typeface="Arial" panose="020B0604020202020204" pitchFamily="34" charset="0"/>
                          <a:ea typeface="Malgun Gothic" panose="020B0503020000020004" pitchFamily="34" charset="-127"/>
                          <a:cs typeface="Arial" panose="020B0604020202020204" pitchFamily="34" charset="0"/>
                        </a:rPr>
                        <a:t>аялал</a:t>
                      </a:r>
                      <a:endParaRPr lang="en-US" sz="1400" kern="1200" dirty="0">
                        <a:solidFill>
                          <a:srgbClr val="000000"/>
                        </a:solidFill>
                        <a:effectLst/>
                        <a:latin typeface="Arial" panose="020B0604020202020204" pitchFamily="34" charset="0"/>
                        <a:ea typeface="Malgun Gothic" panose="020B0503020000020004" pitchFamily="34" charset="-127"/>
                        <a:cs typeface="Arial" panose="020B0604020202020204" pitchFamily="34" charset="0"/>
                      </a:endParaRPr>
                    </a:p>
                  </a:txBody>
                  <a:tcPr marL="62865" marR="62865" marT="0" marB="0" anchor="ctr">
                    <a:lnL w="12700" cmpd="sng">
                      <a:solidFill>
                        <a:sysClr val="windowText" lastClr="000000"/>
                      </a:solidFill>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mpd="sng">
                      <a:solidFill>
                        <a:sysClr val="windowText" lastClr="000000"/>
                      </a:solidFill>
                    </a:lnB>
                    <a:lnTlToBr w="12700" cmpd="sng">
                      <a:noFill/>
                      <a:prstDash val="solid"/>
                    </a:lnTlToBr>
                    <a:lnBlToTr w="12700" cmpd="sng">
                      <a:noFill/>
                      <a:prstDash val="solid"/>
                    </a:lnBlToTr>
                    <a:noFill/>
                  </a:tcPr>
                </a:tc>
                <a:tc>
                  <a:txBody>
                    <a:bodyPr/>
                    <a:lstStyle/>
                    <a:p>
                      <a:pPr marL="342900" marR="0" lvl="0" indent="-342900">
                        <a:lnSpc>
                          <a:spcPct val="115000"/>
                        </a:lnSpc>
                        <a:spcBef>
                          <a:spcPts val="0"/>
                        </a:spcBef>
                        <a:spcAft>
                          <a:spcPts val="0"/>
                        </a:spcAft>
                        <a:buSzPts val="900"/>
                        <a:buFont typeface="Times New Roman" panose="02020603050405020304" pitchFamily="18" charset="0"/>
                        <a:buChar char="▪"/>
                      </a:pPr>
                      <a:r>
                        <a:rPr lang="en-US" sz="1400" kern="1200" dirty="0" err="1">
                          <a:solidFill>
                            <a:srgbClr val="000000"/>
                          </a:solidFill>
                          <a:effectLst/>
                          <a:latin typeface="Arial" panose="020B0604020202020204" pitchFamily="34" charset="0"/>
                          <a:ea typeface="Malgun Gothic" panose="020B0503020000020004" pitchFamily="34" charset="-127"/>
                          <a:cs typeface="Arial" panose="020B0604020202020204" pitchFamily="34" charset="0"/>
                        </a:rPr>
                        <a:t>Солонгос</a:t>
                      </a:r>
                      <a:r>
                        <a:rPr lang="en-US" sz="1400" kern="1200" dirty="0">
                          <a:solidFill>
                            <a:srgbClr val="000000"/>
                          </a:solidFill>
                          <a:effectLst/>
                          <a:latin typeface="Arial" panose="020B0604020202020204" pitchFamily="34" charset="0"/>
                          <a:ea typeface="Malgun Gothic" panose="020B0503020000020004" pitchFamily="34" charset="-127"/>
                          <a:cs typeface="Arial" panose="020B0604020202020204" pitchFamily="34" charset="0"/>
                        </a:rPr>
                        <a:t> </a:t>
                      </a:r>
                      <a:r>
                        <a:rPr lang="mn-MN" sz="1400" kern="1200" dirty="0">
                          <a:solidFill>
                            <a:srgbClr val="000000"/>
                          </a:solidFill>
                          <a:effectLst/>
                          <a:latin typeface="Arial" panose="020B0604020202020204" pitchFamily="34" charset="0"/>
                          <a:ea typeface="Malgun Gothic" panose="020B0503020000020004" pitchFamily="34" charset="-127"/>
                          <a:cs typeface="Arial" panose="020B0604020202020204" pitchFamily="34" charset="0"/>
                        </a:rPr>
                        <a:t>Улсын туршлага </a:t>
                      </a:r>
                      <a:r>
                        <a:rPr lang="mn-MN" sz="1400" kern="1200" dirty="0" smtClean="0">
                          <a:solidFill>
                            <a:srgbClr val="000000"/>
                          </a:solidFill>
                          <a:effectLst/>
                          <a:latin typeface="Arial" panose="020B0604020202020204" pitchFamily="34" charset="0"/>
                          <a:ea typeface="Malgun Gothic" panose="020B0503020000020004" pitchFamily="34" charset="-127"/>
                          <a:cs typeface="Arial" panose="020B0604020202020204" pitchFamily="34" charset="0"/>
                        </a:rPr>
                        <a:t>судалсан</a:t>
                      </a:r>
                      <a:endParaRPr lang="en-US" sz="1400" kern="1200" dirty="0">
                        <a:solidFill>
                          <a:srgbClr val="000000"/>
                        </a:solidFill>
                        <a:effectLst/>
                        <a:latin typeface="Arial" panose="020B0604020202020204" pitchFamily="34" charset="0"/>
                        <a:ea typeface="Malgun Gothic" panose="020B0503020000020004" pitchFamily="34" charset="-127"/>
                        <a:cs typeface="Arial" panose="020B0604020202020204" pitchFamily="34" charset="0"/>
                      </a:endParaRPr>
                    </a:p>
                  </a:txBody>
                  <a:tcPr marL="62865" marR="62865" marT="0" marB="0" anchor="ctr">
                    <a:lnL w="12700" cmpd="sng">
                      <a:solidFill>
                        <a:sysClr val="windowText" lastClr="000000"/>
                      </a:solidFill>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mpd="sng">
                      <a:solidFill>
                        <a:sysClr val="windowText" lastClr="000000"/>
                      </a:solidFill>
                    </a:lnB>
                    <a:lnTlToBr w="12700" cmpd="sng">
                      <a:noFill/>
                      <a:prstDash val="solid"/>
                    </a:lnTlToBr>
                    <a:lnBlToTr w="12700" cmpd="sng">
                      <a:noFill/>
                      <a:prstDash val="solid"/>
                    </a:lnBlToTr>
                    <a:noFill/>
                  </a:tcPr>
                </a:tc>
                <a:extLst>
                  <a:ext uri="{0D108BD9-81ED-4DB2-BD59-A6C34878D82A}">
                    <a16:rowId xmlns:a16="http://schemas.microsoft.com/office/drawing/2014/main" val="10003"/>
                  </a:ext>
                </a:extLst>
              </a:tr>
              <a:tr h="807089">
                <a:tc>
                  <a:txBody>
                    <a:bodyPr/>
                    <a:lstStyle>
                      <a:lvl1pPr marL="0" algn="l" defTabSz="912330" rtl="0" eaLnBrk="1" latinLnBrk="1" hangingPunct="1">
                        <a:defRPr sz="1800" kern="1200">
                          <a:solidFill>
                            <a:schemeClr val="tx1"/>
                          </a:solidFill>
                          <a:latin typeface="나눔고딕 ExtraBold"/>
                          <a:ea typeface="다음_Regular"/>
                        </a:defRPr>
                      </a:lvl1pPr>
                      <a:lvl2pPr marL="456163" algn="l" defTabSz="912330" rtl="0" eaLnBrk="1" latinLnBrk="1" hangingPunct="1">
                        <a:defRPr sz="1800" kern="1200">
                          <a:solidFill>
                            <a:schemeClr val="tx1"/>
                          </a:solidFill>
                          <a:latin typeface="나눔고딕 ExtraBold"/>
                          <a:ea typeface="다음_Regular"/>
                        </a:defRPr>
                      </a:lvl2pPr>
                      <a:lvl3pPr marL="912330" algn="l" defTabSz="912330" rtl="0" eaLnBrk="1" latinLnBrk="1" hangingPunct="1">
                        <a:defRPr sz="1800" kern="1200">
                          <a:solidFill>
                            <a:schemeClr val="tx1"/>
                          </a:solidFill>
                          <a:latin typeface="나눔고딕 ExtraBold"/>
                          <a:ea typeface="다음_Regular"/>
                        </a:defRPr>
                      </a:lvl3pPr>
                      <a:lvl4pPr marL="1368487" algn="l" defTabSz="912330" rtl="0" eaLnBrk="1" latinLnBrk="1" hangingPunct="1">
                        <a:defRPr sz="1800" kern="1200">
                          <a:solidFill>
                            <a:schemeClr val="tx1"/>
                          </a:solidFill>
                          <a:latin typeface="나눔고딕 ExtraBold"/>
                          <a:ea typeface="다음_Regular"/>
                        </a:defRPr>
                      </a:lvl4pPr>
                      <a:lvl5pPr marL="1824651" algn="l" defTabSz="912330" rtl="0" eaLnBrk="1" latinLnBrk="1" hangingPunct="1">
                        <a:defRPr sz="1800" kern="1200">
                          <a:solidFill>
                            <a:schemeClr val="tx1"/>
                          </a:solidFill>
                          <a:latin typeface="나눔고딕 ExtraBold"/>
                          <a:ea typeface="다음_Regular"/>
                        </a:defRPr>
                      </a:lvl5pPr>
                      <a:lvl6pPr marL="2280811" algn="l" defTabSz="912330" rtl="0" eaLnBrk="1" latinLnBrk="1" hangingPunct="1">
                        <a:defRPr sz="1800" kern="1200">
                          <a:solidFill>
                            <a:schemeClr val="tx1"/>
                          </a:solidFill>
                          <a:latin typeface="나눔고딕 ExtraBold"/>
                          <a:ea typeface="다음_Regular"/>
                        </a:defRPr>
                      </a:lvl6pPr>
                      <a:lvl7pPr marL="2736971" algn="l" defTabSz="912330" rtl="0" eaLnBrk="1" latinLnBrk="1" hangingPunct="1">
                        <a:defRPr sz="1800" kern="1200">
                          <a:solidFill>
                            <a:schemeClr val="tx1"/>
                          </a:solidFill>
                          <a:latin typeface="나눔고딕 ExtraBold"/>
                          <a:ea typeface="다음_Regular"/>
                        </a:defRPr>
                      </a:lvl7pPr>
                      <a:lvl8pPr marL="3193130" algn="l" defTabSz="912330" rtl="0" eaLnBrk="1" latinLnBrk="1" hangingPunct="1">
                        <a:defRPr sz="1800" kern="1200">
                          <a:solidFill>
                            <a:schemeClr val="tx1"/>
                          </a:solidFill>
                          <a:latin typeface="나눔고딕 ExtraBold"/>
                          <a:ea typeface="다음_Regular"/>
                        </a:defRPr>
                      </a:lvl8pPr>
                      <a:lvl9pPr marL="3649301" algn="l" defTabSz="912330" rtl="0" eaLnBrk="1" latinLnBrk="1" hangingPunct="1">
                        <a:defRPr sz="1800" kern="1200">
                          <a:solidFill>
                            <a:schemeClr val="tx1"/>
                          </a:solidFill>
                          <a:latin typeface="나눔고딕 ExtraBold"/>
                          <a:ea typeface="다음_Regular"/>
                        </a:defRPr>
                      </a:lvl9pPr>
                    </a:lstStyle>
                    <a:p>
                      <a:pPr algn="ctr">
                        <a:lnSpc>
                          <a:spcPct val="115000"/>
                        </a:lnSpc>
                      </a:pPr>
                      <a:r>
                        <a:rPr lang="mn-MN" sz="1400" kern="1200" dirty="0">
                          <a:solidFill>
                            <a:schemeClr val="tx1"/>
                          </a:solidFill>
                          <a:effectLst/>
                          <a:latin typeface="Arial" panose="020B0604020202020204" pitchFamily="34" charset="0"/>
                          <a:ea typeface="다음_Regular"/>
                          <a:cs typeface="Arial" panose="020B0604020202020204" pitchFamily="34" charset="0"/>
                        </a:rPr>
                        <a:t>Мэдлэгийн </a:t>
                      </a:r>
                      <a:endParaRPr lang="en-US" sz="1400" kern="1200" dirty="0">
                        <a:solidFill>
                          <a:schemeClr val="tx1"/>
                        </a:solidFill>
                        <a:effectLst/>
                        <a:latin typeface="Arial" panose="020B0604020202020204" pitchFamily="34" charset="0"/>
                        <a:ea typeface="다음_Regular"/>
                        <a:cs typeface="Arial" panose="020B0604020202020204" pitchFamily="34" charset="0"/>
                      </a:endParaRPr>
                    </a:p>
                    <a:p>
                      <a:pPr algn="ctr">
                        <a:lnSpc>
                          <a:spcPct val="115000"/>
                        </a:lnSpc>
                      </a:pPr>
                      <a:r>
                        <a:rPr lang="mn-MN" sz="1400" kern="1200" dirty="0">
                          <a:solidFill>
                            <a:schemeClr val="tx1"/>
                          </a:solidFill>
                          <a:effectLst/>
                          <a:latin typeface="Arial" panose="020B0604020202020204" pitchFamily="34" charset="0"/>
                          <a:ea typeface="다음_Regular"/>
                          <a:cs typeface="Arial" panose="020B0604020202020204" pitchFamily="34" charset="0"/>
                        </a:rPr>
                        <a:t>Бүтээгдэхүүн</a:t>
                      </a:r>
                      <a:endParaRPr lang="ko-KR" sz="1400" kern="0" dirty="0">
                        <a:solidFill>
                          <a:schemeClr val="accent4">
                            <a:lumMod val="50000"/>
                          </a:schemeClr>
                        </a:solidFill>
                        <a:latin typeface="Arial" panose="020B0604020202020204" pitchFamily="34" charset="0"/>
                        <a:ea typeface="나눔고딕 ExtraBold" panose="020D0904000000000000" pitchFamily="50" charset="-127"/>
                        <a:cs typeface="Arial" panose="020B0604020202020204" pitchFamily="34" charset="0"/>
                      </a:endParaRPr>
                    </a:p>
                  </a:txBody>
                  <a:tcPr marL="43689" marR="43689" marT="0" marB="0" anchor="ctr">
                    <a:lnL w="12700" cmpd="sng">
                      <a:solidFill>
                        <a:sysClr val="windowText" lastClr="000000"/>
                      </a:solidFill>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mpd="sng">
                      <a:solidFill>
                        <a:sysClr val="windowText" lastClr="000000"/>
                      </a:solidFill>
                    </a:lnB>
                    <a:lnTlToBr w="12700" cmpd="sng">
                      <a:noFill/>
                      <a:prstDash val="solid"/>
                    </a:lnTlToBr>
                    <a:lnBlToTr w="12700" cmpd="sng">
                      <a:noFill/>
                      <a:prstDash val="solid"/>
                    </a:lnBlToTr>
                    <a:noFill/>
                  </a:tcPr>
                </a:tc>
                <a:tc>
                  <a:txBody>
                    <a:bodyPr/>
                    <a:lstStyle>
                      <a:lvl1pPr marL="0" algn="l" defTabSz="912330" rtl="0" eaLnBrk="1" latinLnBrk="1" hangingPunct="1">
                        <a:defRPr sz="1800" kern="1200">
                          <a:solidFill>
                            <a:schemeClr val="tx1"/>
                          </a:solidFill>
                          <a:latin typeface="나눔고딕 ExtraBold"/>
                          <a:ea typeface="다음_Regular"/>
                        </a:defRPr>
                      </a:lvl1pPr>
                      <a:lvl2pPr marL="456163" algn="l" defTabSz="912330" rtl="0" eaLnBrk="1" latinLnBrk="1" hangingPunct="1">
                        <a:defRPr sz="1800" kern="1200">
                          <a:solidFill>
                            <a:schemeClr val="tx1"/>
                          </a:solidFill>
                          <a:latin typeface="나눔고딕 ExtraBold"/>
                          <a:ea typeface="다음_Regular"/>
                        </a:defRPr>
                      </a:lvl2pPr>
                      <a:lvl3pPr marL="912330" algn="l" defTabSz="912330" rtl="0" eaLnBrk="1" latinLnBrk="1" hangingPunct="1">
                        <a:defRPr sz="1800" kern="1200">
                          <a:solidFill>
                            <a:schemeClr val="tx1"/>
                          </a:solidFill>
                          <a:latin typeface="나눔고딕 ExtraBold"/>
                          <a:ea typeface="다음_Regular"/>
                        </a:defRPr>
                      </a:lvl3pPr>
                      <a:lvl4pPr marL="1368487" algn="l" defTabSz="912330" rtl="0" eaLnBrk="1" latinLnBrk="1" hangingPunct="1">
                        <a:defRPr sz="1800" kern="1200">
                          <a:solidFill>
                            <a:schemeClr val="tx1"/>
                          </a:solidFill>
                          <a:latin typeface="나눔고딕 ExtraBold"/>
                          <a:ea typeface="다음_Regular"/>
                        </a:defRPr>
                      </a:lvl4pPr>
                      <a:lvl5pPr marL="1824651" algn="l" defTabSz="912330" rtl="0" eaLnBrk="1" latinLnBrk="1" hangingPunct="1">
                        <a:defRPr sz="1800" kern="1200">
                          <a:solidFill>
                            <a:schemeClr val="tx1"/>
                          </a:solidFill>
                          <a:latin typeface="나눔고딕 ExtraBold"/>
                          <a:ea typeface="다음_Regular"/>
                        </a:defRPr>
                      </a:lvl5pPr>
                      <a:lvl6pPr marL="2280811" algn="l" defTabSz="912330" rtl="0" eaLnBrk="1" latinLnBrk="1" hangingPunct="1">
                        <a:defRPr sz="1800" kern="1200">
                          <a:solidFill>
                            <a:schemeClr val="tx1"/>
                          </a:solidFill>
                          <a:latin typeface="나눔고딕 ExtraBold"/>
                          <a:ea typeface="다음_Regular"/>
                        </a:defRPr>
                      </a:lvl6pPr>
                      <a:lvl7pPr marL="2736971" algn="l" defTabSz="912330" rtl="0" eaLnBrk="1" latinLnBrk="1" hangingPunct="1">
                        <a:defRPr sz="1800" kern="1200">
                          <a:solidFill>
                            <a:schemeClr val="tx1"/>
                          </a:solidFill>
                          <a:latin typeface="나눔고딕 ExtraBold"/>
                          <a:ea typeface="다음_Regular"/>
                        </a:defRPr>
                      </a:lvl7pPr>
                      <a:lvl8pPr marL="3193130" algn="l" defTabSz="912330" rtl="0" eaLnBrk="1" latinLnBrk="1" hangingPunct="1">
                        <a:defRPr sz="1800" kern="1200">
                          <a:solidFill>
                            <a:schemeClr val="tx1"/>
                          </a:solidFill>
                          <a:latin typeface="나눔고딕 ExtraBold"/>
                          <a:ea typeface="다음_Regular"/>
                        </a:defRPr>
                      </a:lvl8pPr>
                      <a:lvl9pPr marL="3649301" algn="l" defTabSz="912330" rtl="0" eaLnBrk="1" latinLnBrk="1" hangingPunct="1">
                        <a:defRPr sz="1800" kern="1200">
                          <a:solidFill>
                            <a:schemeClr val="tx1"/>
                          </a:solidFill>
                          <a:latin typeface="나눔고딕 ExtraBold"/>
                          <a:ea typeface="다음_Regular"/>
                        </a:defRPr>
                      </a:lvl9pPr>
                    </a:lstStyle>
                    <a:p>
                      <a:pPr algn="ctr">
                        <a:lnSpc>
                          <a:spcPct val="115000"/>
                        </a:lnSpc>
                      </a:pPr>
                      <a:r>
                        <a:rPr lang="mn-MN" sz="1200" kern="1200" dirty="0">
                          <a:solidFill>
                            <a:schemeClr val="tx1"/>
                          </a:solidFill>
                          <a:effectLst/>
                          <a:latin typeface="Arial" panose="020B0604020202020204" pitchFamily="34" charset="0"/>
                          <a:ea typeface="다음_Regular"/>
                          <a:cs typeface="Arial" panose="020B0604020202020204" pitchFamily="34" charset="0"/>
                        </a:rPr>
                        <a:t>Монгол Улсын жишээг судлах, судалгааны материалыг олон нийтийн хүртээл болгох</a:t>
                      </a:r>
                      <a:endParaRPr lang="ko-KR" sz="1200" kern="0" dirty="0">
                        <a:solidFill>
                          <a:schemeClr val="accent4">
                            <a:lumMod val="50000"/>
                          </a:schemeClr>
                        </a:solidFill>
                        <a:latin typeface="Arial" panose="020B0604020202020204" pitchFamily="34" charset="0"/>
                        <a:ea typeface="나눔고딕 ExtraBold" panose="020D0904000000000000" pitchFamily="50" charset="-127"/>
                        <a:cs typeface="Arial" panose="020B0604020202020204" pitchFamily="34" charset="0"/>
                      </a:endParaRPr>
                    </a:p>
                  </a:txBody>
                  <a:tcPr marL="43689" marR="43689" marT="0" marB="0" anchor="ctr">
                    <a:lnL w="12700" cmpd="sng">
                      <a:solidFill>
                        <a:sysClr val="windowText" lastClr="000000"/>
                      </a:solidFill>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mpd="sng">
                      <a:solidFill>
                        <a:sysClr val="windowText" lastClr="000000"/>
                      </a:solidFill>
                    </a:lnB>
                    <a:lnTlToBr w="12700" cmpd="sng">
                      <a:noFill/>
                      <a:prstDash val="solid"/>
                    </a:lnTlToBr>
                    <a:lnBlToTr w="12700" cmpd="sng">
                      <a:noFill/>
                      <a:prstDash val="solid"/>
                    </a:lnBlToTr>
                    <a:noFill/>
                  </a:tcPr>
                </a:tc>
                <a:tc>
                  <a:txBody>
                    <a:bodyPr/>
                    <a:lstStyle>
                      <a:lvl1pPr marL="0" algn="l" defTabSz="912330" rtl="0" eaLnBrk="1" latinLnBrk="1" hangingPunct="1">
                        <a:defRPr sz="1800" kern="1200">
                          <a:solidFill>
                            <a:schemeClr val="tx1"/>
                          </a:solidFill>
                          <a:latin typeface="나눔고딕 ExtraBold"/>
                          <a:ea typeface="다음_Regular"/>
                        </a:defRPr>
                      </a:lvl1pPr>
                      <a:lvl2pPr marL="456163" algn="l" defTabSz="912330" rtl="0" eaLnBrk="1" latinLnBrk="1" hangingPunct="1">
                        <a:defRPr sz="1800" kern="1200">
                          <a:solidFill>
                            <a:schemeClr val="tx1"/>
                          </a:solidFill>
                          <a:latin typeface="나눔고딕 ExtraBold"/>
                          <a:ea typeface="다음_Regular"/>
                        </a:defRPr>
                      </a:lvl2pPr>
                      <a:lvl3pPr marL="912330" algn="l" defTabSz="912330" rtl="0" eaLnBrk="1" latinLnBrk="1" hangingPunct="1">
                        <a:defRPr sz="1800" kern="1200">
                          <a:solidFill>
                            <a:schemeClr val="tx1"/>
                          </a:solidFill>
                          <a:latin typeface="나눔고딕 ExtraBold"/>
                          <a:ea typeface="다음_Regular"/>
                        </a:defRPr>
                      </a:lvl3pPr>
                      <a:lvl4pPr marL="1368487" algn="l" defTabSz="912330" rtl="0" eaLnBrk="1" latinLnBrk="1" hangingPunct="1">
                        <a:defRPr sz="1800" kern="1200">
                          <a:solidFill>
                            <a:schemeClr val="tx1"/>
                          </a:solidFill>
                          <a:latin typeface="나눔고딕 ExtraBold"/>
                          <a:ea typeface="다음_Regular"/>
                        </a:defRPr>
                      </a:lvl4pPr>
                      <a:lvl5pPr marL="1824651" algn="l" defTabSz="912330" rtl="0" eaLnBrk="1" latinLnBrk="1" hangingPunct="1">
                        <a:defRPr sz="1800" kern="1200">
                          <a:solidFill>
                            <a:schemeClr val="tx1"/>
                          </a:solidFill>
                          <a:latin typeface="나눔고딕 ExtraBold"/>
                          <a:ea typeface="다음_Regular"/>
                        </a:defRPr>
                      </a:lvl5pPr>
                      <a:lvl6pPr marL="2280811" algn="l" defTabSz="912330" rtl="0" eaLnBrk="1" latinLnBrk="1" hangingPunct="1">
                        <a:defRPr sz="1800" kern="1200">
                          <a:solidFill>
                            <a:schemeClr val="tx1"/>
                          </a:solidFill>
                          <a:latin typeface="나눔고딕 ExtraBold"/>
                          <a:ea typeface="다음_Regular"/>
                        </a:defRPr>
                      </a:lvl6pPr>
                      <a:lvl7pPr marL="2736971" algn="l" defTabSz="912330" rtl="0" eaLnBrk="1" latinLnBrk="1" hangingPunct="1">
                        <a:defRPr sz="1800" kern="1200">
                          <a:solidFill>
                            <a:schemeClr val="tx1"/>
                          </a:solidFill>
                          <a:latin typeface="나눔고딕 ExtraBold"/>
                          <a:ea typeface="다음_Regular"/>
                        </a:defRPr>
                      </a:lvl7pPr>
                      <a:lvl8pPr marL="3193130" algn="l" defTabSz="912330" rtl="0" eaLnBrk="1" latinLnBrk="1" hangingPunct="1">
                        <a:defRPr sz="1800" kern="1200">
                          <a:solidFill>
                            <a:schemeClr val="tx1"/>
                          </a:solidFill>
                          <a:latin typeface="나눔고딕 ExtraBold"/>
                          <a:ea typeface="다음_Regular"/>
                        </a:defRPr>
                      </a:lvl8pPr>
                      <a:lvl9pPr marL="3649301" algn="l" defTabSz="912330" rtl="0" eaLnBrk="1" latinLnBrk="1" hangingPunct="1">
                        <a:defRPr sz="1800" kern="1200">
                          <a:solidFill>
                            <a:schemeClr val="tx1"/>
                          </a:solidFill>
                          <a:latin typeface="나눔고딕 ExtraBold"/>
                          <a:ea typeface="다음_Regular"/>
                        </a:defRPr>
                      </a:lvl9pPr>
                    </a:lstStyle>
                    <a:p>
                      <a:pPr marL="266700" lvl="0" indent="-266700" algn="l">
                        <a:lnSpc>
                          <a:spcPct val="115000"/>
                        </a:lnSpc>
                        <a:spcAft>
                          <a:spcPts val="0"/>
                        </a:spcAft>
                        <a:buSzPts val="900"/>
                        <a:buFont typeface="Wingdings" panose="05000000000000000000" pitchFamily="2" charset="2"/>
                        <a:buChar char="§"/>
                      </a:pPr>
                      <a:r>
                        <a:rPr lang="mn-MN" sz="1400" kern="1200" dirty="0">
                          <a:solidFill>
                            <a:schemeClr val="tx1"/>
                          </a:solidFill>
                          <a:effectLst/>
                          <a:latin typeface="Arial" panose="020B0604020202020204" pitchFamily="34" charset="0"/>
                          <a:ea typeface="다음_Regular"/>
                          <a:cs typeface="Arial" panose="020B0604020202020204" pitchFamily="34" charset="0"/>
                        </a:rPr>
                        <a:t>“Монгол улстай адилхан өргөн уудам газар нутагтай, хүн ам цөөтэй улс оронд ТУС хөгжүүлэх стратеги төлөвлөгөө боловсруулах ”</a:t>
                      </a:r>
                      <a:endParaRPr lang="ko-KR" sz="1400" kern="0" dirty="0">
                        <a:solidFill>
                          <a:schemeClr val="accent4">
                            <a:lumMod val="50000"/>
                          </a:schemeClr>
                        </a:solidFill>
                        <a:latin typeface="Arial" panose="020B0604020202020204" pitchFamily="34" charset="0"/>
                        <a:ea typeface="나눔고딕 ExtraBold" panose="020D0904000000000000" pitchFamily="50" charset="-127"/>
                        <a:cs typeface="Arial" panose="020B0604020202020204" pitchFamily="34" charset="0"/>
                      </a:endParaRPr>
                    </a:p>
                  </a:txBody>
                  <a:tcPr marL="43689" marR="43689" marT="0" marB="0" anchor="ctr">
                    <a:lnL w="12700" cmpd="sng">
                      <a:solidFill>
                        <a:sysClr val="windowText" lastClr="000000"/>
                      </a:solidFill>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mpd="sng">
                      <a:solidFill>
                        <a:sysClr val="windowText" lastClr="000000"/>
                      </a:solidFill>
                    </a:lnB>
                    <a:lnTlToBr w="12700" cmpd="sng">
                      <a:noFill/>
                      <a:prstDash val="solid"/>
                    </a:lnTlToBr>
                    <a:lnBlToTr w="12700" cmpd="sng">
                      <a:noFill/>
                      <a:prstDash val="solid"/>
                    </a:lnBlToTr>
                    <a:noFill/>
                  </a:tcPr>
                </a:tc>
                <a:extLst>
                  <a:ext uri="{0D108BD9-81ED-4DB2-BD59-A6C34878D82A}">
                    <a16:rowId xmlns:a16="http://schemas.microsoft.com/office/drawing/2014/main" val="10004"/>
                  </a:ext>
                </a:extLst>
              </a:tr>
            </a:tbl>
          </a:graphicData>
        </a:graphic>
      </p:graphicFrame>
      <p:sp>
        <p:nvSpPr>
          <p:cNvPr id="702" name="직사각형 701"/>
          <p:cNvSpPr/>
          <p:nvPr/>
        </p:nvSpPr>
        <p:spPr>
          <a:xfrm>
            <a:off x="107502" y="1124744"/>
            <a:ext cx="7278963" cy="523220"/>
          </a:xfrm>
          <a:prstGeom prst="rect">
            <a:avLst/>
          </a:prstGeom>
        </p:spPr>
        <p:txBody>
          <a:bodyPr wrap="square">
            <a:spAutoFit/>
          </a:bodyPr>
          <a:lstStyle/>
          <a:p>
            <a:pPr latinLnBrk="0"/>
            <a:r>
              <a:rPr lang="mn-MN" altLang="ko-KR" sz="2800" b="1" kern="0" dirty="0">
                <a:solidFill>
                  <a:srgbClr val="738AC8">
                    <a:lumMod val="50000"/>
                  </a:srgbClr>
                </a:solidFill>
                <a:latin typeface="Arial" panose="020B0604020202020204" pitchFamily="34" charset="0"/>
                <a:ea typeface="ic 모던고딕 B" panose="02020603020101020101" pitchFamily="18" charset="-127"/>
                <a:cs typeface="Arial" panose="020B0604020202020204" pitchFamily="34" charset="0"/>
              </a:rPr>
              <a:t>Агуулгын хувьд </a:t>
            </a:r>
            <a:r>
              <a:rPr lang="en-US" altLang="ko-KR" sz="2800" b="1" kern="0" dirty="0">
                <a:solidFill>
                  <a:srgbClr val="738AC8">
                    <a:lumMod val="50000"/>
                  </a:srgbClr>
                </a:solidFill>
                <a:latin typeface="Arial" panose="020B0604020202020204" pitchFamily="34" charset="0"/>
                <a:ea typeface="ic 모던고딕 B" panose="02020603020101020101" pitchFamily="18" charset="-127"/>
                <a:cs typeface="Arial" panose="020B0604020202020204" pitchFamily="34" charset="0"/>
              </a:rPr>
              <a:t>(</a:t>
            </a:r>
            <a:r>
              <a:rPr lang="mn-MN" altLang="ko-KR" sz="2800" b="1" kern="0" dirty="0">
                <a:solidFill>
                  <a:srgbClr val="738AC8">
                    <a:lumMod val="50000"/>
                  </a:srgbClr>
                </a:solidFill>
                <a:latin typeface="Arial" panose="020B0604020202020204" pitchFamily="34" charset="0"/>
                <a:ea typeface="ic 모던고딕 B" panose="02020603020101020101" pitchFamily="18" charset="-127"/>
                <a:cs typeface="Arial" panose="020B0604020202020204" pitchFamily="34" charset="0"/>
              </a:rPr>
              <a:t>хүрэх үр дүн</a:t>
            </a:r>
            <a:r>
              <a:rPr lang="en-US" altLang="ko-KR" sz="2800" b="1" kern="0" dirty="0">
                <a:solidFill>
                  <a:srgbClr val="738AC8">
                    <a:lumMod val="50000"/>
                  </a:srgbClr>
                </a:solidFill>
                <a:latin typeface="Arial" panose="020B0604020202020204" pitchFamily="34" charset="0"/>
                <a:ea typeface="ic 모던고딕 B" panose="02020603020101020101" pitchFamily="18" charset="-127"/>
                <a:cs typeface="Arial" panose="020B0604020202020204" pitchFamily="34" charset="0"/>
              </a:rPr>
              <a:t>)</a:t>
            </a:r>
          </a:p>
        </p:txBody>
      </p:sp>
      <p:sp>
        <p:nvSpPr>
          <p:cNvPr id="207" name="슬라이드 번호 개체 틀 2"/>
          <p:cNvSpPr txBox="1">
            <a:spLocks/>
          </p:cNvSpPr>
          <p:nvPr/>
        </p:nvSpPr>
        <p:spPr>
          <a:xfrm>
            <a:off x="8820472" y="6597352"/>
            <a:ext cx="288032" cy="241086"/>
          </a:xfrm>
          <a:prstGeom prst="rect">
            <a:avLst/>
          </a:prstGeom>
        </p:spPr>
        <p:txBody>
          <a:bodyPr/>
          <a:lstStyle>
            <a:defPPr>
              <a:defRPr lang="ko-KR"/>
            </a:defPPr>
            <a:lvl1pPr marL="0" algn="l" defTabSz="914400" rtl="0" eaLnBrk="1" latinLnBrk="1" hangingPunct="1">
              <a:defRPr sz="1800" kern="1200">
                <a:solidFill>
                  <a:schemeClr val="tx1"/>
                </a:solidFill>
                <a:latin typeface="+mn-lt"/>
                <a:ea typeface="+mn-ea"/>
                <a:cs typeface="+mn-cs"/>
              </a:defRPr>
            </a:lvl1pPr>
            <a:lvl2pPr marL="457200" algn="l" defTabSz="914400" rtl="0" eaLnBrk="1" latinLnBrk="1" hangingPunct="1">
              <a:defRPr sz="1800" kern="1200">
                <a:solidFill>
                  <a:schemeClr val="tx1"/>
                </a:solidFill>
                <a:latin typeface="+mn-lt"/>
                <a:ea typeface="+mn-ea"/>
                <a:cs typeface="+mn-cs"/>
              </a:defRPr>
            </a:lvl2pPr>
            <a:lvl3pPr marL="914400" algn="l" defTabSz="914400" rtl="0" eaLnBrk="1" latinLnBrk="1" hangingPunct="1">
              <a:defRPr sz="1800" kern="1200">
                <a:solidFill>
                  <a:schemeClr val="tx1"/>
                </a:solidFill>
                <a:latin typeface="+mn-lt"/>
                <a:ea typeface="+mn-ea"/>
                <a:cs typeface="+mn-cs"/>
              </a:defRPr>
            </a:lvl3pPr>
            <a:lvl4pPr marL="1371600" algn="l" defTabSz="914400" rtl="0" eaLnBrk="1" latinLnBrk="1" hangingPunct="1">
              <a:defRPr sz="1800" kern="1200">
                <a:solidFill>
                  <a:schemeClr val="tx1"/>
                </a:solidFill>
                <a:latin typeface="+mn-lt"/>
                <a:ea typeface="+mn-ea"/>
                <a:cs typeface="+mn-cs"/>
              </a:defRPr>
            </a:lvl4pPr>
            <a:lvl5pPr marL="1828800" algn="l" defTabSz="914400" rtl="0" eaLnBrk="1" latinLnBrk="1" hangingPunct="1">
              <a:defRPr sz="1800" kern="1200">
                <a:solidFill>
                  <a:schemeClr val="tx1"/>
                </a:solidFill>
                <a:latin typeface="+mn-lt"/>
                <a:ea typeface="+mn-ea"/>
                <a:cs typeface="+mn-cs"/>
              </a:defRPr>
            </a:lvl5pPr>
            <a:lvl6pPr marL="2286000" algn="l" defTabSz="914400" rtl="0" eaLnBrk="1" latinLnBrk="1" hangingPunct="1">
              <a:defRPr sz="1800" kern="1200">
                <a:solidFill>
                  <a:schemeClr val="tx1"/>
                </a:solidFill>
                <a:latin typeface="+mn-lt"/>
                <a:ea typeface="+mn-ea"/>
                <a:cs typeface="+mn-cs"/>
              </a:defRPr>
            </a:lvl6pPr>
            <a:lvl7pPr marL="2743200" algn="l" defTabSz="914400" rtl="0" eaLnBrk="1" latinLnBrk="1" hangingPunct="1">
              <a:defRPr sz="1800" kern="1200">
                <a:solidFill>
                  <a:schemeClr val="tx1"/>
                </a:solidFill>
                <a:latin typeface="+mn-lt"/>
                <a:ea typeface="+mn-ea"/>
                <a:cs typeface="+mn-cs"/>
              </a:defRPr>
            </a:lvl7pPr>
            <a:lvl8pPr marL="3200400" algn="l" defTabSz="914400" rtl="0" eaLnBrk="1" latinLnBrk="1" hangingPunct="1">
              <a:defRPr sz="1800" kern="1200">
                <a:solidFill>
                  <a:schemeClr val="tx1"/>
                </a:solidFill>
                <a:latin typeface="+mn-lt"/>
                <a:ea typeface="+mn-ea"/>
                <a:cs typeface="+mn-cs"/>
              </a:defRPr>
            </a:lvl8pPr>
            <a:lvl9pPr marL="3657600" algn="l" defTabSz="914400" rtl="0" eaLnBrk="1" latinLnBrk="1" hangingPunct="1">
              <a:defRPr sz="1800" kern="1200">
                <a:solidFill>
                  <a:schemeClr val="tx1"/>
                </a:solidFill>
                <a:latin typeface="+mn-lt"/>
                <a:ea typeface="+mn-ea"/>
                <a:cs typeface="+mn-cs"/>
              </a:defRPr>
            </a:lvl9pPr>
          </a:lstStyle>
          <a:p>
            <a:pPr algn="r"/>
            <a:fld id="{CE58CB1E-F828-4F11-99E0-327109AF9DA4}" type="slidenum">
              <a:rPr lang="de-DE" sz="1000" smtClean="0">
                <a:latin typeface="Arial" panose="020B0604020202020204" pitchFamily="34" charset="0"/>
                <a:cs typeface="Arial" panose="020B0604020202020204" pitchFamily="34" charset="0"/>
              </a:rPr>
              <a:pPr algn="r"/>
              <a:t>7</a:t>
            </a:fld>
            <a:endParaRPr lang="de-DE" sz="1000"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565944421"/>
      </p:ext>
    </p:extLst>
  </p:cSld>
  <p:clrMapOvr>
    <a:masterClrMapping/>
  </p:clrMapOvr>
  <p:transition>
    <p:fade/>
  </p:transition>
  <p:timing>
    <p:tnLst>
      <p:par>
        <p:cTn id="1" dur="indefinite" restart="never" nodeType="tmRoot"/>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8" name="Group 205"/>
          <p:cNvGrpSpPr>
            <a:grpSpLocks/>
          </p:cNvGrpSpPr>
          <p:nvPr/>
        </p:nvGrpSpPr>
        <p:grpSpPr bwMode="auto">
          <a:xfrm>
            <a:off x="4759622" y="2034714"/>
            <a:ext cx="4346538" cy="1399501"/>
            <a:chOff x="516" y="950"/>
            <a:chExt cx="4686" cy="2420"/>
          </a:xfrm>
        </p:grpSpPr>
        <p:sp>
          <p:nvSpPr>
            <p:cNvPr id="20" name="Freeform 5"/>
            <p:cNvSpPr>
              <a:spLocks/>
            </p:cNvSpPr>
            <p:nvPr/>
          </p:nvSpPr>
          <p:spPr bwMode="auto">
            <a:xfrm>
              <a:off x="1180" y="978"/>
              <a:ext cx="178" cy="94"/>
            </a:xfrm>
            <a:custGeom>
              <a:avLst/>
              <a:gdLst>
                <a:gd name="T0" fmla="*/ 92 w 178"/>
                <a:gd name="T1" fmla="*/ 2 h 94"/>
                <a:gd name="T2" fmla="*/ 88 w 178"/>
                <a:gd name="T3" fmla="*/ 2 h 94"/>
                <a:gd name="T4" fmla="*/ 86 w 178"/>
                <a:gd name="T5" fmla="*/ 2 h 94"/>
                <a:gd name="T6" fmla="*/ 84 w 178"/>
                <a:gd name="T7" fmla="*/ 2 h 94"/>
                <a:gd name="T8" fmla="*/ 74 w 178"/>
                <a:gd name="T9" fmla="*/ 16 h 94"/>
                <a:gd name="T10" fmla="*/ 62 w 178"/>
                <a:gd name="T11" fmla="*/ 20 h 94"/>
                <a:gd name="T12" fmla="*/ 56 w 178"/>
                <a:gd name="T13" fmla="*/ 16 h 94"/>
                <a:gd name="T14" fmla="*/ 62 w 178"/>
                <a:gd name="T15" fmla="*/ 8 h 94"/>
                <a:gd name="T16" fmla="*/ 58 w 178"/>
                <a:gd name="T17" fmla="*/ 0 h 94"/>
                <a:gd name="T18" fmla="*/ 58 w 178"/>
                <a:gd name="T19" fmla="*/ 0 h 94"/>
                <a:gd name="T20" fmla="*/ 44 w 178"/>
                <a:gd name="T21" fmla="*/ 4 h 94"/>
                <a:gd name="T22" fmla="*/ 30 w 178"/>
                <a:gd name="T23" fmla="*/ 6 h 94"/>
                <a:gd name="T24" fmla="*/ 28 w 178"/>
                <a:gd name="T25" fmla="*/ 6 h 94"/>
                <a:gd name="T26" fmla="*/ 10 w 178"/>
                <a:gd name="T27" fmla="*/ 8 h 94"/>
                <a:gd name="T28" fmla="*/ 0 w 178"/>
                <a:gd name="T29" fmla="*/ 18 h 94"/>
                <a:gd name="T30" fmla="*/ 2 w 178"/>
                <a:gd name="T31" fmla="*/ 24 h 94"/>
                <a:gd name="T32" fmla="*/ 22 w 178"/>
                <a:gd name="T33" fmla="*/ 30 h 94"/>
                <a:gd name="T34" fmla="*/ 30 w 178"/>
                <a:gd name="T35" fmla="*/ 38 h 94"/>
                <a:gd name="T36" fmla="*/ 30 w 178"/>
                <a:gd name="T37" fmla="*/ 48 h 94"/>
                <a:gd name="T38" fmla="*/ 32 w 178"/>
                <a:gd name="T39" fmla="*/ 50 h 94"/>
                <a:gd name="T40" fmla="*/ 52 w 178"/>
                <a:gd name="T41" fmla="*/ 46 h 94"/>
                <a:gd name="T42" fmla="*/ 70 w 178"/>
                <a:gd name="T43" fmla="*/ 40 h 94"/>
                <a:gd name="T44" fmla="*/ 76 w 178"/>
                <a:gd name="T45" fmla="*/ 42 h 94"/>
                <a:gd name="T46" fmla="*/ 72 w 178"/>
                <a:gd name="T47" fmla="*/ 48 h 94"/>
                <a:gd name="T48" fmla="*/ 46 w 178"/>
                <a:gd name="T49" fmla="*/ 54 h 94"/>
                <a:gd name="T50" fmla="*/ 38 w 178"/>
                <a:gd name="T51" fmla="*/ 64 h 94"/>
                <a:gd name="T52" fmla="*/ 48 w 178"/>
                <a:gd name="T53" fmla="*/ 64 h 94"/>
                <a:gd name="T54" fmla="*/ 58 w 178"/>
                <a:gd name="T55" fmla="*/ 64 h 94"/>
                <a:gd name="T56" fmla="*/ 54 w 178"/>
                <a:gd name="T57" fmla="*/ 68 h 94"/>
                <a:gd name="T58" fmla="*/ 34 w 178"/>
                <a:gd name="T59" fmla="*/ 72 h 94"/>
                <a:gd name="T60" fmla="*/ 32 w 178"/>
                <a:gd name="T61" fmla="*/ 76 h 94"/>
                <a:gd name="T62" fmla="*/ 46 w 178"/>
                <a:gd name="T63" fmla="*/ 84 h 94"/>
                <a:gd name="T64" fmla="*/ 74 w 178"/>
                <a:gd name="T65" fmla="*/ 94 h 94"/>
                <a:gd name="T66" fmla="*/ 78 w 178"/>
                <a:gd name="T67" fmla="*/ 94 h 94"/>
                <a:gd name="T68" fmla="*/ 98 w 178"/>
                <a:gd name="T69" fmla="*/ 84 h 94"/>
                <a:gd name="T70" fmla="*/ 110 w 178"/>
                <a:gd name="T71" fmla="*/ 66 h 94"/>
                <a:gd name="T72" fmla="*/ 128 w 178"/>
                <a:gd name="T73" fmla="*/ 50 h 94"/>
                <a:gd name="T74" fmla="*/ 130 w 178"/>
                <a:gd name="T75" fmla="*/ 50 h 94"/>
                <a:gd name="T76" fmla="*/ 136 w 178"/>
                <a:gd name="T77" fmla="*/ 64 h 94"/>
                <a:gd name="T78" fmla="*/ 142 w 178"/>
                <a:gd name="T79" fmla="*/ 80 h 94"/>
                <a:gd name="T80" fmla="*/ 150 w 178"/>
                <a:gd name="T81" fmla="*/ 82 h 94"/>
                <a:gd name="T82" fmla="*/ 172 w 178"/>
                <a:gd name="T83" fmla="*/ 78 h 94"/>
                <a:gd name="T84" fmla="*/ 176 w 178"/>
                <a:gd name="T85" fmla="*/ 72 h 94"/>
                <a:gd name="T86" fmla="*/ 168 w 178"/>
                <a:gd name="T87" fmla="*/ 68 h 94"/>
                <a:gd name="T88" fmla="*/ 162 w 178"/>
                <a:gd name="T89" fmla="*/ 56 h 94"/>
                <a:gd name="T90" fmla="*/ 140 w 178"/>
                <a:gd name="T91" fmla="*/ 34 h 94"/>
                <a:gd name="T92" fmla="*/ 128 w 178"/>
                <a:gd name="T93" fmla="*/ 28 h 94"/>
                <a:gd name="T94" fmla="*/ 128 w 178"/>
                <a:gd name="T95" fmla="*/ 20 h 94"/>
                <a:gd name="T96" fmla="*/ 126 w 178"/>
                <a:gd name="T97" fmla="*/ 18 h 94"/>
                <a:gd name="T98" fmla="*/ 122 w 178"/>
                <a:gd name="T99" fmla="*/ 20 h 94"/>
                <a:gd name="T100" fmla="*/ 118 w 178"/>
                <a:gd name="T101" fmla="*/ 20 h 94"/>
                <a:gd name="T102" fmla="*/ 114 w 178"/>
                <a:gd name="T103" fmla="*/ 14 h 94"/>
                <a:gd name="T104" fmla="*/ 112 w 178"/>
                <a:gd name="T105" fmla="*/ 4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78" h="94">
                  <a:moveTo>
                    <a:pt x="104" y="0"/>
                  </a:moveTo>
                  <a:lnTo>
                    <a:pt x="104" y="0"/>
                  </a:lnTo>
                  <a:lnTo>
                    <a:pt x="92" y="2"/>
                  </a:lnTo>
                  <a:lnTo>
                    <a:pt x="92" y="2"/>
                  </a:lnTo>
                  <a:lnTo>
                    <a:pt x="88" y="2"/>
                  </a:lnTo>
                  <a:lnTo>
                    <a:pt x="88" y="2"/>
                  </a:lnTo>
                  <a:lnTo>
                    <a:pt x="88" y="2"/>
                  </a:lnTo>
                  <a:lnTo>
                    <a:pt x="88" y="2"/>
                  </a:lnTo>
                  <a:lnTo>
                    <a:pt x="86" y="2"/>
                  </a:lnTo>
                  <a:lnTo>
                    <a:pt x="86" y="2"/>
                  </a:lnTo>
                  <a:lnTo>
                    <a:pt x="84" y="2"/>
                  </a:lnTo>
                  <a:lnTo>
                    <a:pt x="84" y="2"/>
                  </a:lnTo>
                  <a:lnTo>
                    <a:pt x="82" y="6"/>
                  </a:lnTo>
                  <a:lnTo>
                    <a:pt x="82" y="6"/>
                  </a:lnTo>
                  <a:lnTo>
                    <a:pt x="74" y="16"/>
                  </a:lnTo>
                  <a:lnTo>
                    <a:pt x="68" y="20"/>
                  </a:lnTo>
                  <a:lnTo>
                    <a:pt x="62" y="20"/>
                  </a:lnTo>
                  <a:lnTo>
                    <a:pt x="62" y="20"/>
                  </a:lnTo>
                  <a:lnTo>
                    <a:pt x="58" y="20"/>
                  </a:lnTo>
                  <a:lnTo>
                    <a:pt x="56" y="16"/>
                  </a:lnTo>
                  <a:lnTo>
                    <a:pt x="56" y="16"/>
                  </a:lnTo>
                  <a:lnTo>
                    <a:pt x="56" y="14"/>
                  </a:lnTo>
                  <a:lnTo>
                    <a:pt x="58" y="12"/>
                  </a:lnTo>
                  <a:lnTo>
                    <a:pt x="62" y="8"/>
                  </a:lnTo>
                  <a:lnTo>
                    <a:pt x="64" y="4"/>
                  </a:lnTo>
                  <a:lnTo>
                    <a:pt x="62" y="2"/>
                  </a:lnTo>
                  <a:lnTo>
                    <a:pt x="58" y="0"/>
                  </a:lnTo>
                  <a:lnTo>
                    <a:pt x="58" y="0"/>
                  </a:lnTo>
                  <a:lnTo>
                    <a:pt x="58" y="0"/>
                  </a:lnTo>
                  <a:lnTo>
                    <a:pt x="58" y="0"/>
                  </a:lnTo>
                  <a:lnTo>
                    <a:pt x="50" y="2"/>
                  </a:lnTo>
                  <a:lnTo>
                    <a:pt x="44" y="4"/>
                  </a:lnTo>
                  <a:lnTo>
                    <a:pt x="44" y="4"/>
                  </a:lnTo>
                  <a:lnTo>
                    <a:pt x="36" y="4"/>
                  </a:lnTo>
                  <a:lnTo>
                    <a:pt x="30" y="6"/>
                  </a:lnTo>
                  <a:lnTo>
                    <a:pt x="30" y="6"/>
                  </a:lnTo>
                  <a:lnTo>
                    <a:pt x="30" y="6"/>
                  </a:lnTo>
                  <a:lnTo>
                    <a:pt x="30" y="6"/>
                  </a:lnTo>
                  <a:lnTo>
                    <a:pt x="28" y="6"/>
                  </a:lnTo>
                  <a:lnTo>
                    <a:pt x="28" y="6"/>
                  </a:lnTo>
                  <a:lnTo>
                    <a:pt x="20" y="6"/>
                  </a:lnTo>
                  <a:lnTo>
                    <a:pt x="10" y="8"/>
                  </a:lnTo>
                  <a:lnTo>
                    <a:pt x="4" y="10"/>
                  </a:lnTo>
                  <a:lnTo>
                    <a:pt x="2" y="14"/>
                  </a:lnTo>
                  <a:lnTo>
                    <a:pt x="0" y="18"/>
                  </a:lnTo>
                  <a:lnTo>
                    <a:pt x="0" y="18"/>
                  </a:lnTo>
                  <a:lnTo>
                    <a:pt x="0" y="20"/>
                  </a:lnTo>
                  <a:lnTo>
                    <a:pt x="2" y="24"/>
                  </a:lnTo>
                  <a:lnTo>
                    <a:pt x="8" y="26"/>
                  </a:lnTo>
                  <a:lnTo>
                    <a:pt x="22" y="30"/>
                  </a:lnTo>
                  <a:lnTo>
                    <a:pt x="22" y="30"/>
                  </a:lnTo>
                  <a:lnTo>
                    <a:pt x="26" y="32"/>
                  </a:lnTo>
                  <a:lnTo>
                    <a:pt x="28" y="34"/>
                  </a:lnTo>
                  <a:lnTo>
                    <a:pt x="30" y="38"/>
                  </a:lnTo>
                  <a:lnTo>
                    <a:pt x="28" y="44"/>
                  </a:lnTo>
                  <a:lnTo>
                    <a:pt x="28" y="46"/>
                  </a:lnTo>
                  <a:lnTo>
                    <a:pt x="30" y="48"/>
                  </a:lnTo>
                  <a:lnTo>
                    <a:pt x="30" y="48"/>
                  </a:lnTo>
                  <a:lnTo>
                    <a:pt x="30" y="50"/>
                  </a:lnTo>
                  <a:lnTo>
                    <a:pt x="32" y="50"/>
                  </a:lnTo>
                  <a:lnTo>
                    <a:pt x="32" y="50"/>
                  </a:lnTo>
                  <a:lnTo>
                    <a:pt x="42" y="50"/>
                  </a:lnTo>
                  <a:lnTo>
                    <a:pt x="52" y="46"/>
                  </a:lnTo>
                  <a:lnTo>
                    <a:pt x="52" y="46"/>
                  </a:lnTo>
                  <a:lnTo>
                    <a:pt x="62" y="42"/>
                  </a:lnTo>
                  <a:lnTo>
                    <a:pt x="70" y="40"/>
                  </a:lnTo>
                  <a:lnTo>
                    <a:pt x="70" y="40"/>
                  </a:lnTo>
                  <a:lnTo>
                    <a:pt x="76" y="42"/>
                  </a:lnTo>
                  <a:lnTo>
                    <a:pt x="76" y="42"/>
                  </a:lnTo>
                  <a:lnTo>
                    <a:pt x="76" y="44"/>
                  </a:lnTo>
                  <a:lnTo>
                    <a:pt x="76" y="44"/>
                  </a:lnTo>
                  <a:lnTo>
                    <a:pt x="72" y="48"/>
                  </a:lnTo>
                  <a:lnTo>
                    <a:pt x="58" y="50"/>
                  </a:lnTo>
                  <a:lnTo>
                    <a:pt x="58" y="50"/>
                  </a:lnTo>
                  <a:lnTo>
                    <a:pt x="46" y="54"/>
                  </a:lnTo>
                  <a:lnTo>
                    <a:pt x="40" y="58"/>
                  </a:lnTo>
                  <a:lnTo>
                    <a:pt x="38" y="64"/>
                  </a:lnTo>
                  <a:lnTo>
                    <a:pt x="38" y="64"/>
                  </a:lnTo>
                  <a:lnTo>
                    <a:pt x="40" y="64"/>
                  </a:lnTo>
                  <a:lnTo>
                    <a:pt x="40" y="64"/>
                  </a:lnTo>
                  <a:lnTo>
                    <a:pt x="48" y="64"/>
                  </a:lnTo>
                  <a:lnTo>
                    <a:pt x="48" y="64"/>
                  </a:lnTo>
                  <a:lnTo>
                    <a:pt x="58" y="64"/>
                  </a:lnTo>
                  <a:lnTo>
                    <a:pt x="58" y="64"/>
                  </a:lnTo>
                  <a:lnTo>
                    <a:pt x="62" y="64"/>
                  </a:lnTo>
                  <a:lnTo>
                    <a:pt x="62" y="64"/>
                  </a:lnTo>
                  <a:lnTo>
                    <a:pt x="54" y="68"/>
                  </a:lnTo>
                  <a:lnTo>
                    <a:pt x="46" y="68"/>
                  </a:lnTo>
                  <a:lnTo>
                    <a:pt x="38" y="70"/>
                  </a:lnTo>
                  <a:lnTo>
                    <a:pt x="34" y="72"/>
                  </a:lnTo>
                  <a:lnTo>
                    <a:pt x="32" y="74"/>
                  </a:lnTo>
                  <a:lnTo>
                    <a:pt x="32" y="74"/>
                  </a:lnTo>
                  <a:lnTo>
                    <a:pt x="32" y="76"/>
                  </a:lnTo>
                  <a:lnTo>
                    <a:pt x="32" y="78"/>
                  </a:lnTo>
                  <a:lnTo>
                    <a:pt x="36" y="80"/>
                  </a:lnTo>
                  <a:lnTo>
                    <a:pt x="46" y="84"/>
                  </a:lnTo>
                  <a:lnTo>
                    <a:pt x="46" y="84"/>
                  </a:lnTo>
                  <a:lnTo>
                    <a:pt x="60" y="88"/>
                  </a:lnTo>
                  <a:lnTo>
                    <a:pt x="74" y="94"/>
                  </a:lnTo>
                  <a:lnTo>
                    <a:pt x="74" y="94"/>
                  </a:lnTo>
                  <a:lnTo>
                    <a:pt x="78" y="94"/>
                  </a:lnTo>
                  <a:lnTo>
                    <a:pt x="78" y="94"/>
                  </a:lnTo>
                  <a:lnTo>
                    <a:pt x="84" y="94"/>
                  </a:lnTo>
                  <a:lnTo>
                    <a:pt x="90" y="90"/>
                  </a:lnTo>
                  <a:lnTo>
                    <a:pt x="98" y="84"/>
                  </a:lnTo>
                  <a:lnTo>
                    <a:pt x="104" y="74"/>
                  </a:lnTo>
                  <a:lnTo>
                    <a:pt x="110" y="66"/>
                  </a:lnTo>
                  <a:lnTo>
                    <a:pt x="110" y="66"/>
                  </a:lnTo>
                  <a:lnTo>
                    <a:pt x="118" y="56"/>
                  </a:lnTo>
                  <a:lnTo>
                    <a:pt x="122" y="52"/>
                  </a:lnTo>
                  <a:lnTo>
                    <a:pt x="128" y="50"/>
                  </a:lnTo>
                  <a:lnTo>
                    <a:pt x="128" y="50"/>
                  </a:lnTo>
                  <a:lnTo>
                    <a:pt x="130" y="50"/>
                  </a:lnTo>
                  <a:lnTo>
                    <a:pt x="130" y="50"/>
                  </a:lnTo>
                  <a:lnTo>
                    <a:pt x="136" y="52"/>
                  </a:lnTo>
                  <a:lnTo>
                    <a:pt x="136" y="56"/>
                  </a:lnTo>
                  <a:lnTo>
                    <a:pt x="136" y="64"/>
                  </a:lnTo>
                  <a:lnTo>
                    <a:pt x="136" y="64"/>
                  </a:lnTo>
                  <a:lnTo>
                    <a:pt x="140" y="76"/>
                  </a:lnTo>
                  <a:lnTo>
                    <a:pt x="142" y="80"/>
                  </a:lnTo>
                  <a:lnTo>
                    <a:pt x="146" y="82"/>
                  </a:lnTo>
                  <a:lnTo>
                    <a:pt x="146" y="82"/>
                  </a:lnTo>
                  <a:lnTo>
                    <a:pt x="150" y="82"/>
                  </a:lnTo>
                  <a:lnTo>
                    <a:pt x="150" y="82"/>
                  </a:lnTo>
                  <a:lnTo>
                    <a:pt x="166" y="80"/>
                  </a:lnTo>
                  <a:lnTo>
                    <a:pt x="172" y="78"/>
                  </a:lnTo>
                  <a:lnTo>
                    <a:pt x="178" y="76"/>
                  </a:lnTo>
                  <a:lnTo>
                    <a:pt x="178" y="76"/>
                  </a:lnTo>
                  <a:lnTo>
                    <a:pt x="176" y="72"/>
                  </a:lnTo>
                  <a:lnTo>
                    <a:pt x="174" y="72"/>
                  </a:lnTo>
                  <a:lnTo>
                    <a:pt x="168" y="68"/>
                  </a:lnTo>
                  <a:lnTo>
                    <a:pt x="168" y="68"/>
                  </a:lnTo>
                  <a:lnTo>
                    <a:pt x="164" y="62"/>
                  </a:lnTo>
                  <a:lnTo>
                    <a:pt x="162" y="56"/>
                  </a:lnTo>
                  <a:lnTo>
                    <a:pt x="162" y="56"/>
                  </a:lnTo>
                  <a:lnTo>
                    <a:pt x="158" y="50"/>
                  </a:lnTo>
                  <a:lnTo>
                    <a:pt x="152" y="44"/>
                  </a:lnTo>
                  <a:lnTo>
                    <a:pt x="140" y="34"/>
                  </a:lnTo>
                  <a:lnTo>
                    <a:pt x="140" y="34"/>
                  </a:lnTo>
                  <a:lnTo>
                    <a:pt x="134" y="32"/>
                  </a:lnTo>
                  <a:lnTo>
                    <a:pt x="128" y="28"/>
                  </a:lnTo>
                  <a:lnTo>
                    <a:pt x="128" y="28"/>
                  </a:lnTo>
                  <a:lnTo>
                    <a:pt x="128" y="24"/>
                  </a:lnTo>
                  <a:lnTo>
                    <a:pt x="128" y="20"/>
                  </a:lnTo>
                  <a:lnTo>
                    <a:pt x="126" y="18"/>
                  </a:lnTo>
                  <a:lnTo>
                    <a:pt x="126" y="18"/>
                  </a:lnTo>
                  <a:lnTo>
                    <a:pt x="126" y="18"/>
                  </a:lnTo>
                  <a:lnTo>
                    <a:pt x="126" y="18"/>
                  </a:lnTo>
                  <a:lnTo>
                    <a:pt x="122" y="20"/>
                  </a:lnTo>
                  <a:lnTo>
                    <a:pt x="122" y="20"/>
                  </a:lnTo>
                  <a:lnTo>
                    <a:pt x="120" y="20"/>
                  </a:lnTo>
                  <a:lnTo>
                    <a:pt x="120" y="20"/>
                  </a:lnTo>
                  <a:lnTo>
                    <a:pt x="118" y="20"/>
                  </a:lnTo>
                  <a:lnTo>
                    <a:pt x="118" y="20"/>
                  </a:lnTo>
                  <a:lnTo>
                    <a:pt x="114" y="18"/>
                  </a:lnTo>
                  <a:lnTo>
                    <a:pt x="114" y="14"/>
                  </a:lnTo>
                  <a:lnTo>
                    <a:pt x="114" y="10"/>
                  </a:lnTo>
                  <a:lnTo>
                    <a:pt x="112" y="4"/>
                  </a:lnTo>
                  <a:lnTo>
                    <a:pt x="112" y="4"/>
                  </a:lnTo>
                  <a:lnTo>
                    <a:pt x="108" y="2"/>
                  </a:lnTo>
                  <a:lnTo>
                    <a:pt x="104"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21" name="Freeform 6"/>
            <p:cNvSpPr>
              <a:spLocks/>
            </p:cNvSpPr>
            <p:nvPr/>
          </p:nvSpPr>
          <p:spPr bwMode="auto">
            <a:xfrm>
              <a:off x="1180" y="978"/>
              <a:ext cx="178" cy="94"/>
            </a:xfrm>
            <a:custGeom>
              <a:avLst/>
              <a:gdLst>
                <a:gd name="T0" fmla="*/ 92 w 178"/>
                <a:gd name="T1" fmla="*/ 2 h 94"/>
                <a:gd name="T2" fmla="*/ 88 w 178"/>
                <a:gd name="T3" fmla="*/ 2 h 94"/>
                <a:gd name="T4" fmla="*/ 86 w 178"/>
                <a:gd name="T5" fmla="*/ 2 h 94"/>
                <a:gd name="T6" fmla="*/ 84 w 178"/>
                <a:gd name="T7" fmla="*/ 2 h 94"/>
                <a:gd name="T8" fmla="*/ 74 w 178"/>
                <a:gd name="T9" fmla="*/ 16 h 94"/>
                <a:gd name="T10" fmla="*/ 62 w 178"/>
                <a:gd name="T11" fmla="*/ 20 h 94"/>
                <a:gd name="T12" fmla="*/ 56 w 178"/>
                <a:gd name="T13" fmla="*/ 16 h 94"/>
                <a:gd name="T14" fmla="*/ 62 w 178"/>
                <a:gd name="T15" fmla="*/ 8 h 94"/>
                <a:gd name="T16" fmla="*/ 58 w 178"/>
                <a:gd name="T17" fmla="*/ 0 h 94"/>
                <a:gd name="T18" fmla="*/ 58 w 178"/>
                <a:gd name="T19" fmla="*/ 0 h 94"/>
                <a:gd name="T20" fmla="*/ 44 w 178"/>
                <a:gd name="T21" fmla="*/ 4 h 94"/>
                <a:gd name="T22" fmla="*/ 30 w 178"/>
                <a:gd name="T23" fmla="*/ 6 h 94"/>
                <a:gd name="T24" fmla="*/ 28 w 178"/>
                <a:gd name="T25" fmla="*/ 6 h 94"/>
                <a:gd name="T26" fmla="*/ 10 w 178"/>
                <a:gd name="T27" fmla="*/ 8 h 94"/>
                <a:gd name="T28" fmla="*/ 0 w 178"/>
                <a:gd name="T29" fmla="*/ 18 h 94"/>
                <a:gd name="T30" fmla="*/ 2 w 178"/>
                <a:gd name="T31" fmla="*/ 24 h 94"/>
                <a:gd name="T32" fmla="*/ 22 w 178"/>
                <a:gd name="T33" fmla="*/ 30 h 94"/>
                <a:gd name="T34" fmla="*/ 30 w 178"/>
                <a:gd name="T35" fmla="*/ 38 h 94"/>
                <a:gd name="T36" fmla="*/ 30 w 178"/>
                <a:gd name="T37" fmla="*/ 48 h 94"/>
                <a:gd name="T38" fmla="*/ 32 w 178"/>
                <a:gd name="T39" fmla="*/ 50 h 94"/>
                <a:gd name="T40" fmla="*/ 52 w 178"/>
                <a:gd name="T41" fmla="*/ 46 h 94"/>
                <a:gd name="T42" fmla="*/ 70 w 178"/>
                <a:gd name="T43" fmla="*/ 40 h 94"/>
                <a:gd name="T44" fmla="*/ 76 w 178"/>
                <a:gd name="T45" fmla="*/ 42 h 94"/>
                <a:gd name="T46" fmla="*/ 72 w 178"/>
                <a:gd name="T47" fmla="*/ 48 h 94"/>
                <a:gd name="T48" fmla="*/ 46 w 178"/>
                <a:gd name="T49" fmla="*/ 54 h 94"/>
                <a:gd name="T50" fmla="*/ 38 w 178"/>
                <a:gd name="T51" fmla="*/ 64 h 94"/>
                <a:gd name="T52" fmla="*/ 48 w 178"/>
                <a:gd name="T53" fmla="*/ 64 h 94"/>
                <a:gd name="T54" fmla="*/ 58 w 178"/>
                <a:gd name="T55" fmla="*/ 64 h 94"/>
                <a:gd name="T56" fmla="*/ 54 w 178"/>
                <a:gd name="T57" fmla="*/ 68 h 94"/>
                <a:gd name="T58" fmla="*/ 34 w 178"/>
                <a:gd name="T59" fmla="*/ 72 h 94"/>
                <a:gd name="T60" fmla="*/ 32 w 178"/>
                <a:gd name="T61" fmla="*/ 76 h 94"/>
                <a:gd name="T62" fmla="*/ 46 w 178"/>
                <a:gd name="T63" fmla="*/ 84 h 94"/>
                <a:gd name="T64" fmla="*/ 74 w 178"/>
                <a:gd name="T65" fmla="*/ 94 h 94"/>
                <a:gd name="T66" fmla="*/ 78 w 178"/>
                <a:gd name="T67" fmla="*/ 94 h 94"/>
                <a:gd name="T68" fmla="*/ 98 w 178"/>
                <a:gd name="T69" fmla="*/ 84 h 94"/>
                <a:gd name="T70" fmla="*/ 110 w 178"/>
                <a:gd name="T71" fmla="*/ 66 h 94"/>
                <a:gd name="T72" fmla="*/ 128 w 178"/>
                <a:gd name="T73" fmla="*/ 50 h 94"/>
                <a:gd name="T74" fmla="*/ 130 w 178"/>
                <a:gd name="T75" fmla="*/ 50 h 94"/>
                <a:gd name="T76" fmla="*/ 136 w 178"/>
                <a:gd name="T77" fmla="*/ 64 h 94"/>
                <a:gd name="T78" fmla="*/ 142 w 178"/>
                <a:gd name="T79" fmla="*/ 80 h 94"/>
                <a:gd name="T80" fmla="*/ 150 w 178"/>
                <a:gd name="T81" fmla="*/ 82 h 94"/>
                <a:gd name="T82" fmla="*/ 172 w 178"/>
                <a:gd name="T83" fmla="*/ 78 h 94"/>
                <a:gd name="T84" fmla="*/ 176 w 178"/>
                <a:gd name="T85" fmla="*/ 72 h 94"/>
                <a:gd name="T86" fmla="*/ 168 w 178"/>
                <a:gd name="T87" fmla="*/ 68 h 94"/>
                <a:gd name="T88" fmla="*/ 162 w 178"/>
                <a:gd name="T89" fmla="*/ 56 h 94"/>
                <a:gd name="T90" fmla="*/ 140 w 178"/>
                <a:gd name="T91" fmla="*/ 34 h 94"/>
                <a:gd name="T92" fmla="*/ 128 w 178"/>
                <a:gd name="T93" fmla="*/ 28 h 94"/>
                <a:gd name="T94" fmla="*/ 128 w 178"/>
                <a:gd name="T95" fmla="*/ 20 h 94"/>
                <a:gd name="T96" fmla="*/ 126 w 178"/>
                <a:gd name="T97" fmla="*/ 18 h 94"/>
                <a:gd name="T98" fmla="*/ 122 w 178"/>
                <a:gd name="T99" fmla="*/ 20 h 94"/>
                <a:gd name="T100" fmla="*/ 118 w 178"/>
                <a:gd name="T101" fmla="*/ 20 h 94"/>
                <a:gd name="T102" fmla="*/ 114 w 178"/>
                <a:gd name="T103" fmla="*/ 14 h 94"/>
                <a:gd name="T104" fmla="*/ 112 w 178"/>
                <a:gd name="T105" fmla="*/ 4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78" h="94">
                  <a:moveTo>
                    <a:pt x="104" y="0"/>
                  </a:moveTo>
                  <a:lnTo>
                    <a:pt x="104" y="0"/>
                  </a:lnTo>
                  <a:lnTo>
                    <a:pt x="92" y="2"/>
                  </a:lnTo>
                  <a:lnTo>
                    <a:pt x="92" y="2"/>
                  </a:lnTo>
                  <a:lnTo>
                    <a:pt x="88" y="2"/>
                  </a:lnTo>
                  <a:lnTo>
                    <a:pt x="88" y="2"/>
                  </a:lnTo>
                  <a:lnTo>
                    <a:pt x="88" y="2"/>
                  </a:lnTo>
                  <a:lnTo>
                    <a:pt x="88" y="2"/>
                  </a:lnTo>
                  <a:lnTo>
                    <a:pt x="86" y="2"/>
                  </a:lnTo>
                  <a:lnTo>
                    <a:pt x="86" y="2"/>
                  </a:lnTo>
                  <a:lnTo>
                    <a:pt x="84" y="2"/>
                  </a:lnTo>
                  <a:lnTo>
                    <a:pt x="84" y="2"/>
                  </a:lnTo>
                  <a:lnTo>
                    <a:pt x="82" y="6"/>
                  </a:lnTo>
                  <a:lnTo>
                    <a:pt x="82" y="6"/>
                  </a:lnTo>
                  <a:lnTo>
                    <a:pt x="74" y="16"/>
                  </a:lnTo>
                  <a:lnTo>
                    <a:pt x="68" y="20"/>
                  </a:lnTo>
                  <a:lnTo>
                    <a:pt x="62" y="20"/>
                  </a:lnTo>
                  <a:lnTo>
                    <a:pt x="62" y="20"/>
                  </a:lnTo>
                  <a:lnTo>
                    <a:pt x="58" y="20"/>
                  </a:lnTo>
                  <a:lnTo>
                    <a:pt x="56" y="16"/>
                  </a:lnTo>
                  <a:lnTo>
                    <a:pt x="56" y="16"/>
                  </a:lnTo>
                  <a:lnTo>
                    <a:pt x="56" y="14"/>
                  </a:lnTo>
                  <a:lnTo>
                    <a:pt x="58" y="12"/>
                  </a:lnTo>
                  <a:lnTo>
                    <a:pt x="62" y="8"/>
                  </a:lnTo>
                  <a:lnTo>
                    <a:pt x="64" y="4"/>
                  </a:lnTo>
                  <a:lnTo>
                    <a:pt x="62" y="2"/>
                  </a:lnTo>
                  <a:lnTo>
                    <a:pt x="58" y="0"/>
                  </a:lnTo>
                  <a:lnTo>
                    <a:pt x="58" y="0"/>
                  </a:lnTo>
                  <a:lnTo>
                    <a:pt x="58" y="0"/>
                  </a:lnTo>
                  <a:lnTo>
                    <a:pt x="58" y="0"/>
                  </a:lnTo>
                  <a:lnTo>
                    <a:pt x="50" y="2"/>
                  </a:lnTo>
                  <a:lnTo>
                    <a:pt x="44" y="4"/>
                  </a:lnTo>
                  <a:lnTo>
                    <a:pt x="44" y="4"/>
                  </a:lnTo>
                  <a:lnTo>
                    <a:pt x="36" y="4"/>
                  </a:lnTo>
                  <a:lnTo>
                    <a:pt x="30" y="6"/>
                  </a:lnTo>
                  <a:lnTo>
                    <a:pt x="30" y="6"/>
                  </a:lnTo>
                  <a:lnTo>
                    <a:pt x="30" y="6"/>
                  </a:lnTo>
                  <a:lnTo>
                    <a:pt x="30" y="6"/>
                  </a:lnTo>
                  <a:lnTo>
                    <a:pt x="28" y="6"/>
                  </a:lnTo>
                  <a:lnTo>
                    <a:pt x="28" y="6"/>
                  </a:lnTo>
                  <a:lnTo>
                    <a:pt x="20" y="6"/>
                  </a:lnTo>
                  <a:lnTo>
                    <a:pt x="10" y="8"/>
                  </a:lnTo>
                  <a:lnTo>
                    <a:pt x="4" y="10"/>
                  </a:lnTo>
                  <a:lnTo>
                    <a:pt x="2" y="14"/>
                  </a:lnTo>
                  <a:lnTo>
                    <a:pt x="0" y="18"/>
                  </a:lnTo>
                  <a:lnTo>
                    <a:pt x="0" y="18"/>
                  </a:lnTo>
                  <a:lnTo>
                    <a:pt x="0" y="20"/>
                  </a:lnTo>
                  <a:lnTo>
                    <a:pt x="2" y="24"/>
                  </a:lnTo>
                  <a:lnTo>
                    <a:pt x="8" y="26"/>
                  </a:lnTo>
                  <a:lnTo>
                    <a:pt x="22" y="30"/>
                  </a:lnTo>
                  <a:lnTo>
                    <a:pt x="22" y="30"/>
                  </a:lnTo>
                  <a:lnTo>
                    <a:pt x="26" y="32"/>
                  </a:lnTo>
                  <a:lnTo>
                    <a:pt x="28" y="34"/>
                  </a:lnTo>
                  <a:lnTo>
                    <a:pt x="30" y="38"/>
                  </a:lnTo>
                  <a:lnTo>
                    <a:pt x="28" y="44"/>
                  </a:lnTo>
                  <a:lnTo>
                    <a:pt x="28" y="46"/>
                  </a:lnTo>
                  <a:lnTo>
                    <a:pt x="30" y="48"/>
                  </a:lnTo>
                  <a:lnTo>
                    <a:pt x="30" y="48"/>
                  </a:lnTo>
                  <a:lnTo>
                    <a:pt x="30" y="50"/>
                  </a:lnTo>
                  <a:lnTo>
                    <a:pt x="32" y="50"/>
                  </a:lnTo>
                  <a:lnTo>
                    <a:pt x="32" y="50"/>
                  </a:lnTo>
                  <a:lnTo>
                    <a:pt x="42" y="50"/>
                  </a:lnTo>
                  <a:lnTo>
                    <a:pt x="52" y="46"/>
                  </a:lnTo>
                  <a:lnTo>
                    <a:pt x="52" y="46"/>
                  </a:lnTo>
                  <a:lnTo>
                    <a:pt x="62" y="42"/>
                  </a:lnTo>
                  <a:lnTo>
                    <a:pt x="70" y="40"/>
                  </a:lnTo>
                  <a:lnTo>
                    <a:pt x="70" y="40"/>
                  </a:lnTo>
                  <a:lnTo>
                    <a:pt x="76" y="42"/>
                  </a:lnTo>
                  <a:lnTo>
                    <a:pt x="76" y="42"/>
                  </a:lnTo>
                  <a:lnTo>
                    <a:pt x="76" y="44"/>
                  </a:lnTo>
                  <a:lnTo>
                    <a:pt x="76" y="44"/>
                  </a:lnTo>
                  <a:lnTo>
                    <a:pt x="72" y="48"/>
                  </a:lnTo>
                  <a:lnTo>
                    <a:pt x="58" y="50"/>
                  </a:lnTo>
                  <a:lnTo>
                    <a:pt x="58" y="50"/>
                  </a:lnTo>
                  <a:lnTo>
                    <a:pt x="46" y="54"/>
                  </a:lnTo>
                  <a:lnTo>
                    <a:pt x="40" y="58"/>
                  </a:lnTo>
                  <a:lnTo>
                    <a:pt x="38" y="64"/>
                  </a:lnTo>
                  <a:lnTo>
                    <a:pt x="38" y="64"/>
                  </a:lnTo>
                  <a:lnTo>
                    <a:pt x="40" y="64"/>
                  </a:lnTo>
                  <a:lnTo>
                    <a:pt x="40" y="64"/>
                  </a:lnTo>
                  <a:lnTo>
                    <a:pt x="48" y="64"/>
                  </a:lnTo>
                  <a:lnTo>
                    <a:pt x="48" y="64"/>
                  </a:lnTo>
                  <a:lnTo>
                    <a:pt x="58" y="64"/>
                  </a:lnTo>
                  <a:lnTo>
                    <a:pt x="58" y="64"/>
                  </a:lnTo>
                  <a:lnTo>
                    <a:pt x="62" y="64"/>
                  </a:lnTo>
                  <a:lnTo>
                    <a:pt x="62" y="64"/>
                  </a:lnTo>
                  <a:lnTo>
                    <a:pt x="54" y="68"/>
                  </a:lnTo>
                  <a:lnTo>
                    <a:pt x="46" y="68"/>
                  </a:lnTo>
                  <a:lnTo>
                    <a:pt x="38" y="70"/>
                  </a:lnTo>
                  <a:lnTo>
                    <a:pt x="34" y="72"/>
                  </a:lnTo>
                  <a:lnTo>
                    <a:pt x="32" y="74"/>
                  </a:lnTo>
                  <a:lnTo>
                    <a:pt x="32" y="74"/>
                  </a:lnTo>
                  <a:lnTo>
                    <a:pt x="32" y="76"/>
                  </a:lnTo>
                  <a:lnTo>
                    <a:pt x="32" y="78"/>
                  </a:lnTo>
                  <a:lnTo>
                    <a:pt x="36" y="80"/>
                  </a:lnTo>
                  <a:lnTo>
                    <a:pt x="46" y="84"/>
                  </a:lnTo>
                  <a:lnTo>
                    <a:pt x="46" y="84"/>
                  </a:lnTo>
                  <a:lnTo>
                    <a:pt x="60" y="88"/>
                  </a:lnTo>
                  <a:lnTo>
                    <a:pt x="74" y="94"/>
                  </a:lnTo>
                  <a:lnTo>
                    <a:pt x="74" y="94"/>
                  </a:lnTo>
                  <a:lnTo>
                    <a:pt x="78" y="94"/>
                  </a:lnTo>
                  <a:lnTo>
                    <a:pt x="78" y="94"/>
                  </a:lnTo>
                  <a:lnTo>
                    <a:pt x="84" y="94"/>
                  </a:lnTo>
                  <a:lnTo>
                    <a:pt x="90" y="90"/>
                  </a:lnTo>
                  <a:lnTo>
                    <a:pt x="98" y="84"/>
                  </a:lnTo>
                  <a:lnTo>
                    <a:pt x="104" y="74"/>
                  </a:lnTo>
                  <a:lnTo>
                    <a:pt x="110" y="66"/>
                  </a:lnTo>
                  <a:lnTo>
                    <a:pt x="110" y="66"/>
                  </a:lnTo>
                  <a:lnTo>
                    <a:pt x="118" y="56"/>
                  </a:lnTo>
                  <a:lnTo>
                    <a:pt x="122" y="52"/>
                  </a:lnTo>
                  <a:lnTo>
                    <a:pt x="128" y="50"/>
                  </a:lnTo>
                  <a:lnTo>
                    <a:pt x="128" y="50"/>
                  </a:lnTo>
                  <a:lnTo>
                    <a:pt x="130" y="50"/>
                  </a:lnTo>
                  <a:lnTo>
                    <a:pt x="130" y="50"/>
                  </a:lnTo>
                  <a:lnTo>
                    <a:pt x="136" y="52"/>
                  </a:lnTo>
                  <a:lnTo>
                    <a:pt x="136" y="56"/>
                  </a:lnTo>
                  <a:lnTo>
                    <a:pt x="136" y="64"/>
                  </a:lnTo>
                  <a:lnTo>
                    <a:pt x="136" y="64"/>
                  </a:lnTo>
                  <a:lnTo>
                    <a:pt x="140" y="76"/>
                  </a:lnTo>
                  <a:lnTo>
                    <a:pt x="142" y="80"/>
                  </a:lnTo>
                  <a:lnTo>
                    <a:pt x="146" y="82"/>
                  </a:lnTo>
                  <a:lnTo>
                    <a:pt x="146" y="82"/>
                  </a:lnTo>
                  <a:lnTo>
                    <a:pt x="150" y="82"/>
                  </a:lnTo>
                  <a:lnTo>
                    <a:pt x="150" y="82"/>
                  </a:lnTo>
                  <a:lnTo>
                    <a:pt x="166" y="80"/>
                  </a:lnTo>
                  <a:lnTo>
                    <a:pt x="172" y="78"/>
                  </a:lnTo>
                  <a:lnTo>
                    <a:pt x="178" y="76"/>
                  </a:lnTo>
                  <a:lnTo>
                    <a:pt x="178" y="76"/>
                  </a:lnTo>
                  <a:lnTo>
                    <a:pt x="176" y="72"/>
                  </a:lnTo>
                  <a:lnTo>
                    <a:pt x="174" y="72"/>
                  </a:lnTo>
                  <a:lnTo>
                    <a:pt x="168" y="68"/>
                  </a:lnTo>
                  <a:lnTo>
                    <a:pt x="168" y="68"/>
                  </a:lnTo>
                  <a:lnTo>
                    <a:pt x="164" y="62"/>
                  </a:lnTo>
                  <a:lnTo>
                    <a:pt x="162" y="56"/>
                  </a:lnTo>
                  <a:lnTo>
                    <a:pt x="162" y="56"/>
                  </a:lnTo>
                  <a:lnTo>
                    <a:pt x="158" y="50"/>
                  </a:lnTo>
                  <a:lnTo>
                    <a:pt x="152" y="44"/>
                  </a:lnTo>
                  <a:lnTo>
                    <a:pt x="140" y="34"/>
                  </a:lnTo>
                  <a:lnTo>
                    <a:pt x="140" y="34"/>
                  </a:lnTo>
                  <a:lnTo>
                    <a:pt x="134" y="32"/>
                  </a:lnTo>
                  <a:lnTo>
                    <a:pt x="128" y="28"/>
                  </a:lnTo>
                  <a:lnTo>
                    <a:pt x="128" y="28"/>
                  </a:lnTo>
                  <a:lnTo>
                    <a:pt x="128" y="24"/>
                  </a:lnTo>
                  <a:lnTo>
                    <a:pt x="128" y="20"/>
                  </a:lnTo>
                  <a:lnTo>
                    <a:pt x="126" y="18"/>
                  </a:lnTo>
                  <a:lnTo>
                    <a:pt x="126" y="18"/>
                  </a:lnTo>
                  <a:lnTo>
                    <a:pt x="126" y="18"/>
                  </a:lnTo>
                  <a:lnTo>
                    <a:pt x="126" y="18"/>
                  </a:lnTo>
                  <a:lnTo>
                    <a:pt x="122" y="20"/>
                  </a:lnTo>
                  <a:lnTo>
                    <a:pt x="122" y="20"/>
                  </a:lnTo>
                  <a:lnTo>
                    <a:pt x="120" y="20"/>
                  </a:lnTo>
                  <a:lnTo>
                    <a:pt x="120" y="20"/>
                  </a:lnTo>
                  <a:lnTo>
                    <a:pt x="118" y="20"/>
                  </a:lnTo>
                  <a:lnTo>
                    <a:pt x="118" y="20"/>
                  </a:lnTo>
                  <a:lnTo>
                    <a:pt x="114" y="18"/>
                  </a:lnTo>
                  <a:lnTo>
                    <a:pt x="114" y="14"/>
                  </a:lnTo>
                  <a:lnTo>
                    <a:pt x="114" y="10"/>
                  </a:lnTo>
                  <a:lnTo>
                    <a:pt x="112" y="4"/>
                  </a:lnTo>
                  <a:lnTo>
                    <a:pt x="112" y="4"/>
                  </a:lnTo>
                  <a:lnTo>
                    <a:pt x="108" y="2"/>
                  </a:lnTo>
                  <a:lnTo>
                    <a:pt x="10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22" name="Freeform 7"/>
            <p:cNvSpPr>
              <a:spLocks/>
            </p:cNvSpPr>
            <p:nvPr/>
          </p:nvSpPr>
          <p:spPr bwMode="auto">
            <a:xfrm>
              <a:off x="1296" y="960"/>
              <a:ext cx="120" cy="48"/>
            </a:xfrm>
            <a:custGeom>
              <a:avLst/>
              <a:gdLst>
                <a:gd name="T0" fmla="*/ 42 w 120"/>
                <a:gd name="T1" fmla="*/ 0 h 48"/>
                <a:gd name="T2" fmla="*/ 42 w 120"/>
                <a:gd name="T3" fmla="*/ 0 h 48"/>
                <a:gd name="T4" fmla="*/ 36 w 120"/>
                <a:gd name="T5" fmla="*/ 0 h 48"/>
                <a:gd name="T6" fmla="*/ 32 w 120"/>
                <a:gd name="T7" fmla="*/ 2 h 48"/>
                <a:gd name="T8" fmla="*/ 26 w 120"/>
                <a:gd name="T9" fmla="*/ 10 h 48"/>
                <a:gd name="T10" fmla="*/ 26 w 120"/>
                <a:gd name="T11" fmla="*/ 10 h 48"/>
                <a:gd name="T12" fmla="*/ 18 w 120"/>
                <a:gd name="T13" fmla="*/ 14 h 48"/>
                <a:gd name="T14" fmla="*/ 10 w 120"/>
                <a:gd name="T15" fmla="*/ 18 h 48"/>
                <a:gd name="T16" fmla="*/ 10 w 120"/>
                <a:gd name="T17" fmla="*/ 18 h 48"/>
                <a:gd name="T18" fmla="*/ 4 w 120"/>
                <a:gd name="T19" fmla="*/ 20 h 48"/>
                <a:gd name="T20" fmla="*/ 2 w 120"/>
                <a:gd name="T21" fmla="*/ 22 h 48"/>
                <a:gd name="T22" fmla="*/ 0 w 120"/>
                <a:gd name="T23" fmla="*/ 24 h 48"/>
                <a:gd name="T24" fmla="*/ 0 w 120"/>
                <a:gd name="T25" fmla="*/ 24 h 48"/>
                <a:gd name="T26" fmla="*/ 2 w 120"/>
                <a:gd name="T27" fmla="*/ 28 h 48"/>
                <a:gd name="T28" fmla="*/ 4 w 120"/>
                <a:gd name="T29" fmla="*/ 30 h 48"/>
                <a:gd name="T30" fmla="*/ 12 w 120"/>
                <a:gd name="T31" fmla="*/ 32 h 48"/>
                <a:gd name="T32" fmla="*/ 12 w 120"/>
                <a:gd name="T33" fmla="*/ 32 h 48"/>
                <a:gd name="T34" fmla="*/ 12 w 120"/>
                <a:gd name="T35" fmla="*/ 32 h 48"/>
                <a:gd name="T36" fmla="*/ 12 w 120"/>
                <a:gd name="T37" fmla="*/ 32 h 48"/>
                <a:gd name="T38" fmla="*/ 22 w 120"/>
                <a:gd name="T39" fmla="*/ 30 h 48"/>
                <a:gd name="T40" fmla="*/ 22 w 120"/>
                <a:gd name="T41" fmla="*/ 30 h 48"/>
                <a:gd name="T42" fmla="*/ 34 w 120"/>
                <a:gd name="T43" fmla="*/ 28 h 48"/>
                <a:gd name="T44" fmla="*/ 34 w 120"/>
                <a:gd name="T45" fmla="*/ 28 h 48"/>
                <a:gd name="T46" fmla="*/ 38 w 120"/>
                <a:gd name="T47" fmla="*/ 28 h 48"/>
                <a:gd name="T48" fmla="*/ 40 w 120"/>
                <a:gd name="T49" fmla="*/ 32 h 48"/>
                <a:gd name="T50" fmla="*/ 40 w 120"/>
                <a:gd name="T51" fmla="*/ 32 h 48"/>
                <a:gd name="T52" fmla="*/ 30 w 120"/>
                <a:gd name="T53" fmla="*/ 40 h 48"/>
                <a:gd name="T54" fmla="*/ 30 w 120"/>
                <a:gd name="T55" fmla="*/ 40 h 48"/>
                <a:gd name="T56" fmla="*/ 34 w 120"/>
                <a:gd name="T57" fmla="*/ 42 h 48"/>
                <a:gd name="T58" fmla="*/ 38 w 120"/>
                <a:gd name="T59" fmla="*/ 46 h 48"/>
                <a:gd name="T60" fmla="*/ 48 w 120"/>
                <a:gd name="T61" fmla="*/ 48 h 48"/>
                <a:gd name="T62" fmla="*/ 48 w 120"/>
                <a:gd name="T63" fmla="*/ 48 h 48"/>
                <a:gd name="T64" fmla="*/ 62 w 120"/>
                <a:gd name="T65" fmla="*/ 46 h 48"/>
                <a:gd name="T66" fmla="*/ 76 w 120"/>
                <a:gd name="T67" fmla="*/ 44 h 48"/>
                <a:gd name="T68" fmla="*/ 76 w 120"/>
                <a:gd name="T69" fmla="*/ 44 h 48"/>
                <a:gd name="T70" fmla="*/ 96 w 120"/>
                <a:gd name="T71" fmla="*/ 38 h 48"/>
                <a:gd name="T72" fmla="*/ 108 w 120"/>
                <a:gd name="T73" fmla="*/ 32 h 48"/>
                <a:gd name="T74" fmla="*/ 118 w 120"/>
                <a:gd name="T75" fmla="*/ 26 h 48"/>
                <a:gd name="T76" fmla="*/ 118 w 120"/>
                <a:gd name="T77" fmla="*/ 26 h 48"/>
                <a:gd name="T78" fmla="*/ 120 w 120"/>
                <a:gd name="T79" fmla="*/ 20 h 48"/>
                <a:gd name="T80" fmla="*/ 118 w 120"/>
                <a:gd name="T81" fmla="*/ 18 h 48"/>
                <a:gd name="T82" fmla="*/ 116 w 120"/>
                <a:gd name="T83" fmla="*/ 16 h 48"/>
                <a:gd name="T84" fmla="*/ 116 w 120"/>
                <a:gd name="T85" fmla="*/ 16 h 48"/>
                <a:gd name="T86" fmla="*/ 108 w 120"/>
                <a:gd name="T87" fmla="*/ 14 h 48"/>
                <a:gd name="T88" fmla="*/ 108 w 120"/>
                <a:gd name="T89" fmla="*/ 14 h 48"/>
                <a:gd name="T90" fmla="*/ 96 w 120"/>
                <a:gd name="T91" fmla="*/ 16 h 48"/>
                <a:gd name="T92" fmla="*/ 96 w 120"/>
                <a:gd name="T93" fmla="*/ 16 h 48"/>
                <a:gd name="T94" fmla="*/ 86 w 120"/>
                <a:gd name="T95" fmla="*/ 18 h 48"/>
                <a:gd name="T96" fmla="*/ 86 w 120"/>
                <a:gd name="T97" fmla="*/ 18 h 48"/>
                <a:gd name="T98" fmla="*/ 84 w 120"/>
                <a:gd name="T99" fmla="*/ 18 h 48"/>
                <a:gd name="T100" fmla="*/ 84 w 120"/>
                <a:gd name="T101" fmla="*/ 18 h 48"/>
                <a:gd name="T102" fmla="*/ 78 w 120"/>
                <a:gd name="T103" fmla="*/ 16 h 48"/>
                <a:gd name="T104" fmla="*/ 74 w 120"/>
                <a:gd name="T105" fmla="*/ 12 h 48"/>
                <a:gd name="T106" fmla="*/ 70 w 120"/>
                <a:gd name="T107" fmla="*/ 8 h 48"/>
                <a:gd name="T108" fmla="*/ 66 w 120"/>
                <a:gd name="T109" fmla="*/ 4 h 48"/>
                <a:gd name="T110" fmla="*/ 66 w 120"/>
                <a:gd name="T111" fmla="*/ 4 h 48"/>
                <a:gd name="T112" fmla="*/ 54 w 120"/>
                <a:gd name="T113" fmla="*/ 2 h 48"/>
                <a:gd name="T114" fmla="*/ 44 w 120"/>
                <a:gd name="T115" fmla="*/ 0 h 48"/>
                <a:gd name="T116" fmla="*/ 44 w 120"/>
                <a:gd name="T117" fmla="*/ 0 h 48"/>
                <a:gd name="T118" fmla="*/ 42 w 120"/>
                <a:gd name="T119"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0" h="48">
                  <a:moveTo>
                    <a:pt x="42" y="0"/>
                  </a:moveTo>
                  <a:lnTo>
                    <a:pt x="42" y="0"/>
                  </a:lnTo>
                  <a:lnTo>
                    <a:pt x="36" y="0"/>
                  </a:lnTo>
                  <a:lnTo>
                    <a:pt x="32" y="2"/>
                  </a:lnTo>
                  <a:lnTo>
                    <a:pt x="26" y="10"/>
                  </a:lnTo>
                  <a:lnTo>
                    <a:pt x="26" y="10"/>
                  </a:lnTo>
                  <a:lnTo>
                    <a:pt x="18" y="14"/>
                  </a:lnTo>
                  <a:lnTo>
                    <a:pt x="10" y="18"/>
                  </a:lnTo>
                  <a:lnTo>
                    <a:pt x="10" y="18"/>
                  </a:lnTo>
                  <a:lnTo>
                    <a:pt x="4" y="20"/>
                  </a:lnTo>
                  <a:lnTo>
                    <a:pt x="2" y="22"/>
                  </a:lnTo>
                  <a:lnTo>
                    <a:pt x="0" y="24"/>
                  </a:lnTo>
                  <a:lnTo>
                    <a:pt x="0" y="24"/>
                  </a:lnTo>
                  <a:lnTo>
                    <a:pt x="2" y="28"/>
                  </a:lnTo>
                  <a:lnTo>
                    <a:pt x="4" y="30"/>
                  </a:lnTo>
                  <a:lnTo>
                    <a:pt x="12" y="32"/>
                  </a:lnTo>
                  <a:lnTo>
                    <a:pt x="12" y="32"/>
                  </a:lnTo>
                  <a:lnTo>
                    <a:pt x="12" y="32"/>
                  </a:lnTo>
                  <a:lnTo>
                    <a:pt x="12" y="32"/>
                  </a:lnTo>
                  <a:lnTo>
                    <a:pt x="22" y="30"/>
                  </a:lnTo>
                  <a:lnTo>
                    <a:pt x="22" y="30"/>
                  </a:lnTo>
                  <a:lnTo>
                    <a:pt x="34" y="28"/>
                  </a:lnTo>
                  <a:lnTo>
                    <a:pt x="34" y="28"/>
                  </a:lnTo>
                  <a:lnTo>
                    <a:pt x="38" y="28"/>
                  </a:lnTo>
                  <a:lnTo>
                    <a:pt x="40" y="32"/>
                  </a:lnTo>
                  <a:lnTo>
                    <a:pt x="40" y="32"/>
                  </a:lnTo>
                  <a:lnTo>
                    <a:pt x="30" y="40"/>
                  </a:lnTo>
                  <a:lnTo>
                    <a:pt x="30" y="40"/>
                  </a:lnTo>
                  <a:lnTo>
                    <a:pt x="34" y="42"/>
                  </a:lnTo>
                  <a:lnTo>
                    <a:pt x="38" y="46"/>
                  </a:lnTo>
                  <a:lnTo>
                    <a:pt x="48" y="48"/>
                  </a:lnTo>
                  <a:lnTo>
                    <a:pt x="48" y="48"/>
                  </a:lnTo>
                  <a:lnTo>
                    <a:pt x="62" y="46"/>
                  </a:lnTo>
                  <a:lnTo>
                    <a:pt x="76" y="44"/>
                  </a:lnTo>
                  <a:lnTo>
                    <a:pt x="76" y="44"/>
                  </a:lnTo>
                  <a:lnTo>
                    <a:pt x="96" y="38"/>
                  </a:lnTo>
                  <a:lnTo>
                    <a:pt x="108" y="32"/>
                  </a:lnTo>
                  <a:lnTo>
                    <a:pt x="118" y="26"/>
                  </a:lnTo>
                  <a:lnTo>
                    <a:pt x="118" y="26"/>
                  </a:lnTo>
                  <a:lnTo>
                    <a:pt x="120" y="20"/>
                  </a:lnTo>
                  <a:lnTo>
                    <a:pt x="118" y="18"/>
                  </a:lnTo>
                  <a:lnTo>
                    <a:pt x="116" y="16"/>
                  </a:lnTo>
                  <a:lnTo>
                    <a:pt x="116" y="16"/>
                  </a:lnTo>
                  <a:lnTo>
                    <a:pt x="108" y="14"/>
                  </a:lnTo>
                  <a:lnTo>
                    <a:pt x="108" y="14"/>
                  </a:lnTo>
                  <a:lnTo>
                    <a:pt x="96" y="16"/>
                  </a:lnTo>
                  <a:lnTo>
                    <a:pt x="96" y="16"/>
                  </a:lnTo>
                  <a:lnTo>
                    <a:pt x="86" y="18"/>
                  </a:lnTo>
                  <a:lnTo>
                    <a:pt x="86" y="18"/>
                  </a:lnTo>
                  <a:lnTo>
                    <a:pt x="84" y="18"/>
                  </a:lnTo>
                  <a:lnTo>
                    <a:pt x="84" y="18"/>
                  </a:lnTo>
                  <a:lnTo>
                    <a:pt x="78" y="16"/>
                  </a:lnTo>
                  <a:lnTo>
                    <a:pt x="74" y="12"/>
                  </a:lnTo>
                  <a:lnTo>
                    <a:pt x="70" y="8"/>
                  </a:lnTo>
                  <a:lnTo>
                    <a:pt x="66" y="4"/>
                  </a:lnTo>
                  <a:lnTo>
                    <a:pt x="66" y="4"/>
                  </a:lnTo>
                  <a:lnTo>
                    <a:pt x="54" y="2"/>
                  </a:lnTo>
                  <a:lnTo>
                    <a:pt x="44" y="0"/>
                  </a:lnTo>
                  <a:lnTo>
                    <a:pt x="44" y="0"/>
                  </a:lnTo>
                  <a:lnTo>
                    <a:pt x="42"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23" name="Freeform 8"/>
            <p:cNvSpPr>
              <a:spLocks/>
            </p:cNvSpPr>
            <p:nvPr/>
          </p:nvSpPr>
          <p:spPr bwMode="auto">
            <a:xfrm>
              <a:off x="1296" y="960"/>
              <a:ext cx="120" cy="48"/>
            </a:xfrm>
            <a:custGeom>
              <a:avLst/>
              <a:gdLst>
                <a:gd name="T0" fmla="*/ 42 w 120"/>
                <a:gd name="T1" fmla="*/ 0 h 48"/>
                <a:gd name="T2" fmla="*/ 42 w 120"/>
                <a:gd name="T3" fmla="*/ 0 h 48"/>
                <a:gd name="T4" fmla="*/ 36 w 120"/>
                <a:gd name="T5" fmla="*/ 0 h 48"/>
                <a:gd name="T6" fmla="*/ 32 w 120"/>
                <a:gd name="T7" fmla="*/ 2 h 48"/>
                <a:gd name="T8" fmla="*/ 26 w 120"/>
                <a:gd name="T9" fmla="*/ 10 h 48"/>
                <a:gd name="T10" fmla="*/ 26 w 120"/>
                <a:gd name="T11" fmla="*/ 10 h 48"/>
                <a:gd name="T12" fmla="*/ 18 w 120"/>
                <a:gd name="T13" fmla="*/ 14 h 48"/>
                <a:gd name="T14" fmla="*/ 10 w 120"/>
                <a:gd name="T15" fmla="*/ 18 h 48"/>
                <a:gd name="T16" fmla="*/ 10 w 120"/>
                <a:gd name="T17" fmla="*/ 18 h 48"/>
                <a:gd name="T18" fmla="*/ 4 w 120"/>
                <a:gd name="T19" fmla="*/ 20 h 48"/>
                <a:gd name="T20" fmla="*/ 2 w 120"/>
                <a:gd name="T21" fmla="*/ 22 h 48"/>
                <a:gd name="T22" fmla="*/ 0 w 120"/>
                <a:gd name="T23" fmla="*/ 24 h 48"/>
                <a:gd name="T24" fmla="*/ 0 w 120"/>
                <a:gd name="T25" fmla="*/ 24 h 48"/>
                <a:gd name="T26" fmla="*/ 2 w 120"/>
                <a:gd name="T27" fmla="*/ 28 h 48"/>
                <a:gd name="T28" fmla="*/ 4 w 120"/>
                <a:gd name="T29" fmla="*/ 30 h 48"/>
                <a:gd name="T30" fmla="*/ 12 w 120"/>
                <a:gd name="T31" fmla="*/ 32 h 48"/>
                <a:gd name="T32" fmla="*/ 12 w 120"/>
                <a:gd name="T33" fmla="*/ 32 h 48"/>
                <a:gd name="T34" fmla="*/ 12 w 120"/>
                <a:gd name="T35" fmla="*/ 32 h 48"/>
                <a:gd name="T36" fmla="*/ 12 w 120"/>
                <a:gd name="T37" fmla="*/ 32 h 48"/>
                <a:gd name="T38" fmla="*/ 22 w 120"/>
                <a:gd name="T39" fmla="*/ 30 h 48"/>
                <a:gd name="T40" fmla="*/ 22 w 120"/>
                <a:gd name="T41" fmla="*/ 30 h 48"/>
                <a:gd name="T42" fmla="*/ 34 w 120"/>
                <a:gd name="T43" fmla="*/ 28 h 48"/>
                <a:gd name="T44" fmla="*/ 34 w 120"/>
                <a:gd name="T45" fmla="*/ 28 h 48"/>
                <a:gd name="T46" fmla="*/ 38 w 120"/>
                <a:gd name="T47" fmla="*/ 28 h 48"/>
                <a:gd name="T48" fmla="*/ 40 w 120"/>
                <a:gd name="T49" fmla="*/ 32 h 48"/>
                <a:gd name="T50" fmla="*/ 40 w 120"/>
                <a:gd name="T51" fmla="*/ 32 h 48"/>
                <a:gd name="T52" fmla="*/ 30 w 120"/>
                <a:gd name="T53" fmla="*/ 40 h 48"/>
                <a:gd name="T54" fmla="*/ 30 w 120"/>
                <a:gd name="T55" fmla="*/ 40 h 48"/>
                <a:gd name="T56" fmla="*/ 34 w 120"/>
                <a:gd name="T57" fmla="*/ 42 h 48"/>
                <a:gd name="T58" fmla="*/ 38 w 120"/>
                <a:gd name="T59" fmla="*/ 46 h 48"/>
                <a:gd name="T60" fmla="*/ 48 w 120"/>
                <a:gd name="T61" fmla="*/ 48 h 48"/>
                <a:gd name="T62" fmla="*/ 48 w 120"/>
                <a:gd name="T63" fmla="*/ 48 h 48"/>
                <a:gd name="T64" fmla="*/ 62 w 120"/>
                <a:gd name="T65" fmla="*/ 46 h 48"/>
                <a:gd name="T66" fmla="*/ 76 w 120"/>
                <a:gd name="T67" fmla="*/ 44 h 48"/>
                <a:gd name="T68" fmla="*/ 76 w 120"/>
                <a:gd name="T69" fmla="*/ 44 h 48"/>
                <a:gd name="T70" fmla="*/ 96 w 120"/>
                <a:gd name="T71" fmla="*/ 38 h 48"/>
                <a:gd name="T72" fmla="*/ 108 w 120"/>
                <a:gd name="T73" fmla="*/ 32 h 48"/>
                <a:gd name="T74" fmla="*/ 118 w 120"/>
                <a:gd name="T75" fmla="*/ 26 h 48"/>
                <a:gd name="T76" fmla="*/ 118 w 120"/>
                <a:gd name="T77" fmla="*/ 26 h 48"/>
                <a:gd name="T78" fmla="*/ 120 w 120"/>
                <a:gd name="T79" fmla="*/ 20 h 48"/>
                <a:gd name="T80" fmla="*/ 118 w 120"/>
                <a:gd name="T81" fmla="*/ 18 h 48"/>
                <a:gd name="T82" fmla="*/ 116 w 120"/>
                <a:gd name="T83" fmla="*/ 16 h 48"/>
                <a:gd name="T84" fmla="*/ 116 w 120"/>
                <a:gd name="T85" fmla="*/ 16 h 48"/>
                <a:gd name="T86" fmla="*/ 108 w 120"/>
                <a:gd name="T87" fmla="*/ 14 h 48"/>
                <a:gd name="T88" fmla="*/ 108 w 120"/>
                <a:gd name="T89" fmla="*/ 14 h 48"/>
                <a:gd name="T90" fmla="*/ 96 w 120"/>
                <a:gd name="T91" fmla="*/ 16 h 48"/>
                <a:gd name="T92" fmla="*/ 96 w 120"/>
                <a:gd name="T93" fmla="*/ 16 h 48"/>
                <a:gd name="T94" fmla="*/ 86 w 120"/>
                <a:gd name="T95" fmla="*/ 18 h 48"/>
                <a:gd name="T96" fmla="*/ 86 w 120"/>
                <a:gd name="T97" fmla="*/ 18 h 48"/>
                <a:gd name="T98" fmla="*/ 84 w 120"/>
                <a:gd name="T99" fmla="*/ 18 h 48"/>
                <a:gd name="T100" fmla="*/ 84 w 120"/>
                <a:gd name="T101" fmla="*/ 18 h 48"/>
                <a:gd name="T102" fmla="*/ 78 w 120"/>
                <a:gd name="T103" fmla="*/ 16 h 48"/>
                <a:gd name="T104" fmla="*/ 74 w 120"/>
                <a:gd name="T105" fmla="*/ 12 h 48"/>
                <a:gd name="T106" fmla="*/ 70 w 120"/>
                <a:gd name="T107" fmla="*/ 8 h 48"/>
                <a:gd name="T108" fmla="*/ 66 w 120"/>
                <a:gd name="T109" fmla="*/ 4 h 48"/>
                <a:gd name="T110" fmla="*/ 66 w 120"/>
                <a:gd name="T111" fmla="*/ 4 h 48"/>
                <a:gd name="T112" fmla="*/ 54 w 120"/>
                <a:gd name="T113" fmla="*/ 2 h 48"/>
                <a:gd name="T114" fmla="*/ 44 w 120"/>
                <a:gd name="T115" fmla="*/ 0 h 48"/>
                <a:gd name="T116" fmla="*/ 44 w 120"/>
                <a:gd name="T117" fmla="*/ 0 h 48"/>
                <a:gd name="T118" fmla="*/ 42 w 120"/>
                <a:gd name="T119"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0" h="48">
                  <a:moveTo>
                    <a:pt x="42" y="0"/>
                  </a:moveTo>
                  <a:lnTo>
                    <a:pt x="42" y="0"/>
                  </a:lnTo>
                  <a:lnTo>
                    <a:pt x="36" y="0"/>
                  </a:lnTo>
                  <a:lnTo>
                    <a:pt x="32" y="2"/>
                  </a:lnTo>
                  <a:lnTo>
                    <a:pt x="26" y="10"/>
                  </a:lnTo>
                  <a:lnTo>
                    <a:pt x="26" y="10"/>
                  </a:lnTo>
                  <a:lnTo>
                    <a:pt x="18" y="14"/>
                  </a:lnTo>
                  <a:lnTo>
                    <a:pt x="10" y="18"/>
                  </a:lnTo>
                  <a:lnTo>
                    <a:pt x="10" y="18"/>
                  </a:lnTo>
                  <a:lnTo>
                    <a:pt x="4" y="20"/>
                  </a:lnTo>
                  <a:lnTo>
                    <a:pt x="2" y="22"/>
                  </a:lnTo>
                  <a:lnTo>
                    <a:pt x="0" y="24"/>
                  </a:lnTo>
                  <a:lnTo>
                    <a:pt x="0" y="24"/>
                  </a:lnTo>
                  <a:lnTo>
                    <a:pt x="2" y="28"/>
                  </a:lnTo>
                  <a:lnTo>
                    <a:pt x="4" y="30"/>
                  </a:lnTo>
                  <a:lnTo>
                    <a:pt x="12" y="32"/>
                  </a:lnTo>
                  <a:lnTo>
                    <a:pt x="12" y="32"/>
                  </a:lnTo>
                  <a:lnTo>
                    <a:pt x="12" y="32"/>
                  </a:lnTo>
                  <a:lnTo>
                    <a:pt x="12" y="32"/>
                  </a:lnTo>
                  <a:lnTo>
                    <a:pt x="22" y="30"/>
                  </a:lnTo>
                  <a:lnTo>
                    <a:pt x="22" y="30"/>
                  </a:lnTo>
                  <a:lnTo>
                    <a:pt x="34" y="28"/>
                  </a:lnTo>
                  <a:lnTo>
                    <a:pt x="34" y="28"/>
                  </a:lnTo>
                  <a:lnTo>
                    <a:pt x="38" y="28"/>
                  </a:lnTo>
                  <a:lnTo>
                    <a:pt x="40" y="32"/>
                  </a:lnTo>
                  <a:lnTo>
                    <a:pt x="40" y="32"/>
                  </a:lnTo>
                  <a:lnTo>
                    <a:pt x="30" y="40"/>
                  </a:lnTo>
                  <a:lnTo>
                    <a:pt x="30" y="40"/>
                  </a:lnTo>
                  <a:lnTo>
                    <a:pt x="34" y="42"/>
                  </a:lnTo>
                  <a:lnTo>
                    <a:pt x="38" y="46"/>
                  </a:lnTo>
                  <a:lnTo>
                    <a:pt x="48" y="48"/>
                  </a:lnTo>
                  <a:lnTo>
                    <a:pt x="48" y="48"/>
                  </a:lnTo>
                  <a:lnTo>
                    <a:pt x="62" y="46"/>
                  </a:lnTo>
                  <a:lnTo>
                    <a:pt x="76" y="44"/>
                  </a:lnTo>
                  <a:lnTo>
                    <a:pt x="76" y="44"/>
                  </a:lnTo>
                  <a:lnTo>
                    <a:pt x="96" y="38"/>
                  </a:lnTo>
                  <a:lnTo>
                    <a:pt x="108" y="32"/>
                  </a:lnTo>
                  <a:lnTo>
                    <a:pt x="118" y="26"/>
                  </a:lnTo>
                  <a:lnTo>
                    <a:pt x="118" y="26"/>
                  </a:lnTo>
                  <a:lnTo>
                    <a:pt x="120" y="20"/>
                  </a:lnTo>
                  <a:lnTo>
                    <a:pt x="118" y="18"/>
                  </a:lnTo>
                  <a:lnTo>
                    <a:pt x="116" y="16"/>
                  </a:lnTo>
                  <a:lnTo>
                    <a:pt x="116" y="16"/>
                  </a:lnTo>
                  <a:lnTo>
                    <a:pt x="108" y="14"/>
                  </a:lnTo>
                  <a:lnTo>
                    <a:pt x="108" y="14"/>
                  </a:lnTo>
                  <a:lnTo>
                    <a:pt x="96" y="16"/>
                  </a:lnTo>
                  <a:lnTo>
                    <a:pt x="96" y="16"/>
                  </a:lnTo>
                  <a:lnTo>
                    <a:pt x="86" y="18"/>
                  </a:lnTo>
                  <a:lnTo>
                    <a:pt x="86" y="18"/>
                  </a:lnTo>
                  <a:lnTo>
                    <a:pt x="84" y="18"/>
                  </a:lnTo>
                  <a:lnTo>
                    <a:pt x="84" y="18"/>
                  </a:lnTo>
                  <a:lnTo>
                    <a:pt x="78" y="16"/>
                  </a:lnTo>
                  <a:lnTo>
                    <a:pt x="74" y="12"/>
                  </a:lnTo>
                  <a:lnTo>
                    <a:pt x="70" y="8"/>
                  </a:lnTo>
                  <a:lnTo>
                    <a:pt x="66" y="4"/>
                  </a:lnTo>
                  <a:lnTo>
                    <a:pt x="66" y="4"/>
                  </a:lnTo>
                  <a:lnTo>
                    <a:pt x="54" y="2"/>
                  </a:lnTo>
                  <a:lnTo>
                    <a:pt x="44" y="0"/>
                  </a:lnTo>
                  <a:lnTo>
                    <a:pt x="44" y="0"/>
                  </a:lnTo>
                  <a:lnTo>
                    <a:pt x="4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24" name="Freeform 9"/>
            <p:cNvSpPr>
              <a:spLocks/>
            </p:cNvSpPr>
            <p:nvPr/>
          </p:nvSpPr>
          <p:spPr bwMode="auto">
            <a:xfrm>
              <a:off x="1584" y="962"/>
              <a:ext cx="82" cy="22"/>
            </a:xfrm>
            <a:custGeom>
              <a:avLst/>
              <a:gdLst>
                <a:gd name="T0" fmla="*/ 76 w 82"/>
                <a:gd name="T1" fmla="*/ 0 h 22"/>
                <a:gd name="T2" fmla="*/ 76 w 82"/>
                <a:gd name="T3" fmla="*/ 0 h 22"/>
                <a:gd name="T4" fmla="*/ 56 w 82"/>
                <a:gd name="T5" fmla="*/ 2 h 22"/>
                <a:gd name="T6" fmla="*/ 32 w 82"/>
                <a:gd name="T7" fmla="*/ 4 h 22"/>
                <a:gd name="T8" fmla="*/ 10 w 82"/>
                <a:gd name="T9" fmla="*/ 10 h 22"/>
                <a:gd name="T10" fmla="*/ 4 w 82"/>
                <a:gd name="T11" fmla="*/ 12 h 22"/>
                <a:gd name="T12" fmla="*/ 0 w 82"/>
                <a:gd name="T13" fmla="*/ 16 h 22"/>
                <a:gd name="T14" fmla="*/ 0 w 82"/>
                <a:gd name="T15" fmla="*/ 16 h 22"/>
                <a:gd name="T16" fmla="*/ 0 w 82"/>
                <a:gd name="T17" fmla="*/ 20 h 22"/>
                <a:gd name="T18" fmla="*/ 2 w 82"/>
                <a:gd name="T19" fmla="*/ 22 h 22"/>
                <a:gd name="T20" fmla="*/ 10 w 82"/>
                <a:gd name="T21" fmla="*/ 22 h 22"/>
                <a:gd name="T22" fmla="*/ 10 w 82"/>
                <a:gd name="T23" fmla="*/ 22 h 22"/>
                <a:gd name="T24" fmla="*/ 22 w 82"/>
                <a:gd name="T25" fmla="*/ 22 h 22"/>
                <a:gd name="T26" fmla="*/ 22 w 82"/>
                <a:gd name="T27" fmla="*/ 22 h 22"/>
                <a:gd name="T28" fmla="*/ 38 w 82"/>
                <a:gd name="T29" fmla="*/ 22 h 22"/>
                <a:gd name="T30" fmla="*/ 58 w 82"/>
                <a:gd name="T31" fmla="*/ 20 h 22"/>
                <a:gd name="T32" fmla="*/ 68 w 82"/>
                <a:gd name="T33" fmla="*/ 18 h 22"/>
                <a:gd name="T34" fmla="*/ 76 w 82"/>
                <a:gd name="T35" fmla="*/ 14 h 22"/>
                <a:gd name="T36" fmla="*/ 80 w 82"/>
                <a:gd name="T37" fmla="*/ 10 h 22"/>
                <a:gd name="T38" fmla="*/ 82 w 82"/>
                <a:gd name="T39" fmla="*/ 2 h 22"/>
                <a:gd name="T40" fmla="*/ 82 w 82"/>
                <a:gd name="T41" fmla="*/ 2 h 22"/>
                <a:gd name="T42" fmla="*/ 76 w 82"/>
                <a:gd name="T43"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2" h="22">
                  <a:moveTo>
                    <a:pt x="76" y="0"/>
                  </a:moveTo>
                  <a:lnTo>
                    <a:pt x="76" y="0"/>
                  </a:lnTo>
                  <a:lnTo>
                    <a:pt x="56" y="2"/>
                  </a:lnTo>
                  <a:lnTo>
                    <a:pt x="32" y="4"/>
                  </a:lnTo>
                  <a:lnTo>
                    <a:pt x="10" y="10"/>
                  </a:lnTo>
                  <a:lnTo>
                    <a:pt x="4" y="12"/>
                  </a:lnTo>
                  <a:lnTo>
                    <a:pt x="0" y="16"/>
                  </a:lnTo>
                  <a:lnTo>
                    <a:pt x="0" y="16"/>
                  </a:lnTo>
                  <a:lnTo>
                    <a:pt x="0" y="20"/>
                  </a:lnTo>
                  <a:lnTo>
                    <a:pt x="2" y="22"/>
                  </a:lnTo>
                  <a:lnTo>
                    <a:pt x="10" y="22"/>
                  </a:lnTo>
                  <a:lnTo>
                    <a:pt x="10" y="22"/>
                  </a:lnTo>
                  <a:lnTo>
                    <a:pt x="22" y="22"/>
                  </a:lnTo>
                  <a:lnTo>
                    <a:pt x="22" y="22"/>
                  </a:lnTo>
                  <a:lnTo>
                    <a:pt x="38" y="22"/>
                  </a:lnTo>
                  <a:lnTo>
                    <a:pt x="58" y="20"/>
                  </a:lnTo>
                  <a:lnTo>
                    <a:pt x="68" y="18"/>
                  </a:lnTo>
                  <a:lnTo>
                    <a:pt x="76" y="14"/>
                  </a:lnTo>
                  <a:lnTo>
                    <a:pt x="80" y="10"/>
                  </a:lnTo>
                  <a:lnTo>
                    <a:pt x="82" y="2"/>
                  </a:lnTo>
                  <a:lnTo>
                    <a:pt x="82" y="2"/>
                  </a:lnTo>
                  <a:lnTo>
                    <a:pt x="76"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25" name="Freeform 10"/>
            <p:cNvSpPr>
              <a:spLocks/>
            </p:cNvSpPr>
            <p:nvPr/>
          </p:nvSpPr>
          <p:spPr bwMode="auto">
            <a:xfrm>
              <a:off x="1584" y="962"/>
              <a:ext cx="82" cy="22"/>
            </a:xfrm>
            <a:custGeom>
              <a:avLst/>
              <a:gdLst>
                <a:gd name="T0" fmla="*/ 76 w 82"/>
                <a:gd name="T1" fmla="*/ 0 h 22"/>
                <a:gd name="T2" fmla="*/ 76 w 82"/>
                <a:gd name="T3" fmla="*/ 0 h 22"/>
                <a:gd name="T4" fmla="*/ 56 w 82"/>
                <a:gd name="T5" fmla="*/ 2 h 22"/>
                <a:gd name="T6" fmla="*/ 32 w 82"/>
                <a:gd name="T7" fmla="*/ 4 h 22"/>
                <a:gd name="T8" fmla="*/ 10 w 82"/>
                <a:gd name="T9" fmla="*/ 10 h 22"/>
                <a:gd name="T10" fmla="*/ 4 w 82"/>
                <a:gd name="T11" fmla="*/ 12 h 22"/>
                <a:gd name="T12" fmla="*/ 0 w 82"/>
                <a:gd name="T13" fmla="*/ 16 h 22"/>
                <a:gd name="T14" fmla="*/ 0 w 82"/>
                <a:gd name="T15" fmla="*/ 16 h 22"/>
                <a:gd name="T16" fmla="*/ 0 w 82"/>
                <a:gd name="T17" fmla="*/ 20 h 22"/>
                <a:gd name="T18" fmla="*/ 2 w 82"/>
                <a:gd name="T19" fmla="*/ 22 h 22"/>
                <a:gd name="T20" fmla="*/ 10 w 82"/>
                <a:gd name="T21" fmla="*/ 22 h 22"/>
                <a:gd name="T22" fmla="*/ 10 w 82"/>
                <a:gd name="T23" fmla="*/ 22 h 22"/>
                <a:gd name="T24" fmla="*/ 22 w 82"/>
                <a:gd name="T25" fmla="*/ 22 h 22"/>
                <a:gd name="T26" fmla="*/ 22 w 82"/>
                <a:gd name="T27" fmla="*/ 22 h 22"/>
                <a:gd name="T28" fmla="*/ 38 w 82"/>
                <a:gd name="T29" fmla="*/ 22 h 22"/>
                <a:gd name="T30" fmla="*/ 58 w 82"/>
                <a:gd name="T31" fmla="*/ 20 h 22"/>
                <a:gd name="T32" fmla="*/ 68 w 82"/>
                <a:gd name="T33" fmla="*/ 18 h 22"/>
                <a:gd name="T34" fmla="*/ 76 w 82"/>
                <a:gd name="T35" fmla="*/ 14 h 22"/>
                <a:gd name="T36" fmla="*/ 80 w 82"/>
                <a:gd name="T37" fmla="*/ 10 h 22"/>
                <a:gd name="T38" fmla="*/ 82 w 82"/>
                <a:gd name="T39" fmla="*/ 2 h 22"/>
                <a:gd name="T40" fmla="*/ 82 w 82"/>
                <a:gd name="T41" fmla="*/ 2 h 22"/>
                <a:gd name="T42" fmla="*/ 76 w 82"/>
                <a:gd name="T43"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2" h="22">
                  <a:moveTo>
                    <a:pt x="76" y="0"/>
                  </a:moveTo>
                  <a:lnTo>
                    <a:pt x="76" y="0"/>
                  </a:lnTo>
                  <a:lnTo>
                    <a:pt x="56" y="2"/>
                  </a:lnTo>
                  <a:lnTo>
                    <a:pt x="32" y="4"/>
                  </a:lnTo>
                  <a:lnTo>
                    <a:pt x="10" y="10"/>
                  </a:lnTo>
                  <a:lnTo>
                    <a:pt x="4" y="12"/>
                  </a:lnTo>
                  <a:lnTo>
                    <a:pt x="0" y="16"/>
                  </a:lnTo>
                  <a:lnTo>
                    <a:pt x="0" y="16"/>
                  </a:lnTo>
                  <a:lnTo>
                    <a:pt x="0" y="20"/>
                  </a:lnTo>
                  <a:lnTo>
                    <a:pt x="2" y="22"/>
                  </a:lnTo>
                  <a:lnTo>
                    <a:pt x="10" y="22"/>
                  </a:lnTo>
                  <a:lnTo>
                    <a:pt x="10" y="22"/>
                  </a:lnTo>
                  <a:lnTo>
                    <a:pt x="22" y="22"/>
                  </a:lnTo>
                  <a:lnTo>
                    <a:pt x="22" y="22"/>
                  </a:lnTo>
                  <a:lnTo>
                    <a:pt x="38" y="22"/>
                  </a:lnTo>
                  <a:lnTo>
                    <a:pt x="58" y="20"/>
                  </a:lnTo>
                  <a:lnTo>
                    <a:pt x="68" y="18"/>
                  </a:lnTo>
                  <a:lnTo>
                    <a:pt x="76" y="14"/>
                  </a:lnTo>
                  <a:lnTo>
                    <a:pt x="80" y="10"/>
                  </a:lnTo>
                  <a:lnTo>
                    <a:pt x="82" y="2"/>
                  </a:lnTo>
                  <a:lnTo>
                    <a:pt x="82" y="2"/>
                  </a:lnTo>
                  <a:lnTo>
                    <a:pt x="7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26" name="Freeform 11"/>
            <p:cNvSpPr>
              <a:spLocks/>
            </p:cNvSpPr>
            <p:nvPr/>
          </p:nvSpPr>
          <p:spPr bwMode="auto">
            <a:xfrm>
              <a:off x="1650" y="968"/>
              <a:ext cx="110" cy="30"/>
            </a:xfrm>
            <a:custGeom>
              <a:avLst/>
              <a:gdLst>
                <a:gd name="T0" fmla="*/ 76 w 110"/>
                <a:gd name="T1" fmla="*/ 0 h 30"/>
                <a:gd name="T2" fmla="*/ 76 w 110"/>
                <a:gd name="T3" fmla="*/ 0 h 30"/>
                <a:gd name="T4" fmla="*/ 62 w 110"/>
                <a:gd name="T5" fmla="*/ 2 h 30"/>
                <a:gd name="T6" fmla="*/ 48 w 110"/>
                <a:gd name="T7" fmla="*/ 6 h 30"/>
                <a:gd name="T8" fmla="*/ 18 w 110"/>
                <a:gd name="T9" fmla="*/ 16 h 30"/>
                <a:gd name="T10" fmla="*/ 18 w 110"/>
                <a:gd name="T11" fmla="*/ 16 h 30"/>
                <a:gd name="T12" fmla="*/ 6 w 110"/>
                <a:gd name="T13" fmla="*/ 20 h 30"/>
                <a:gd name="T14" fmla="*/ 0 w 110"/>
                <a:gd name="T15" fmla="*/ 24 h 30"/>
                <a:gd name="T16" fmla="*/ 2 w 110"/>
                <a:gd name="T17" fmla="*/ 28 h 30"/>
                <a:gd name="T18" fmla="*/ 4 w 110"/>
                <a:gd name="T19" fmla="*/ 30 h 30"/>
                <a:gd name="T20" fmla="*/ 4 w 110"/>
                <a:gd name="T21" fmla="*/ 30 h 30"/>
                <a:gd name="T22" fmla="*/ 10 w 110"/>
                <a:gd name="T23" fmla="*/ 30 h 30"/>
                <a:gd name="T24" fmla="*/ 10 w 110"/>
                <a:gd name="T25" fmla="*/ 30 h 30"/>
                <a:gd name="T26" fmla="*/ 20 w 110"/>
                <a:gd name="T27" fmla="*/ 30 h 30"/>
                <a:gd name="T28" fmla="*/ 32 w 110"/>
                <a:gd name="T29" fmla="*/ 26 h 30"/>
                <a:gd name="T30" fmla="*/ 52 w 110"/>
                <a:gd name="T31" fmla="*/ 20 h 30"/>
                <a:gd name="T32" fmla="*/ 52 w 110"/>
                <a:gd name="T33" fmla="*/ 20 h 30"/>
                <a:gd name="T34" fmla="*/ 60 w 110"/>
                <a:gd name="T35" fmla="*/ 16 h 30"/>
                <a:gd name="T36" fmla="*/ 70 w 110"/>
                <a:gd name="T37" fmla="*/ 14 h 30"/>
                <a:gd name="T38" fmla="*/ 70 w 110"/>
                <a:gd name="T39" fmla="*/ 14 h 30"/>
                <a:gd name="T40" fmla="*/ 74 w 110"/>
                <a:gd name="T41" fmla="*/ 12 h 30"/>
                <a:gd name="T42" fmla="*/ 74 w 110"/>
                <a:gd name="T43" fmla="*/ 12 h 30"/>
                <a:gd name="T44" fmla="*/ 84 w 110"/>
                <a:gd name="T45" fmla="*/ 14 h 30"/>
                <a:gd name="T46" fmla="*/ 84 w 110"/>
                <a:gd name="T47" fmla="*/ 14 h 30"/>
                <a:gd name="T48" fmla="*/ 94 w 110"/>
                <a:gd name="T49" fmla="*/ 16 h 30"/>
                <a:gd name="T50" fmla="*/ 94 w 110"/>
                <a:gd name="T51" fmla="*/ 16 h 30"/>
                <a:gd name="T52" fmla="*/ 94 w 110"/>
                <a:gd name="T53" fmla="*/ 16 h 30"/>
                <a:gd name="T54" fmla="*/ 94 w 110"/>
                <a:gd name="T55" fmla="*/ 16 h 30"/>
                <a:gd name="T56" fmla="*/ 100 w 110"/>
                <a:gd name="T57" fmla="*/ 16 h 30"/>
                <a:gd name="T58" fmla="*/ 106 w 110"/>
                <a:gd name="T59" fmla="*/ 14 h 30"/>
                <a:gd name="T60" fmla="*/ 110 w 110"/>
                <a:gd name="T61" fmla="*/ 10 h 30"/>
                <a:gd name="T62" fmla="*/ 110 w 110"/>
                <a:gd name="T63" fmla="*/ 8 h 30"/>
                <a:gd name="T64" fmla="*/ 108 w 110"/>
                <a:gd name="T65" fmla="*/ 6 h 30"/>
                <a:gd name="T66" fmla="*/ 108 w 110"/>
                <a:gd name="T67" fmla="*/ 6 h 30"/>
                <a:gd name="T68" fmla="*/ 104 w 110"/>
                <a:gd name="T69" fmla="*/ 2 h 30"/>
                <a:gd name="T70" fmla="*/ 96 w 110"/>
                <a:gd name="T71" fmla="*/ 2 h 30"/>
                <a:gd name="T72" fmla="*/ 82 w 110"/>
                <a:gd name="T73" fmla="*/ 0 h 30"/>
                <a:gd name="T74" fmla="*/ 82 w 110"/>
                <a:gd name="T75" fmla="*/ 0 h 30"/>
                <a:gd name="T76" fmla="*/ 76 w 110"/>
                <a:gd name="T77"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10" h="30">
                  <a:moveTo>
                    <a:pt x="76" y="0"/>
                  </a:moveTo>
                  <a:lnTo>
                    <a:pt x="76" y="0"/>
                  </a:lnTo>
                  <a:lnTo>
                    <a:pt x="62" y="2"/>
                  </a:lnTo>
                  <a:lnTo>
                    <a:pt x="48" y="6"/>
                  </a:lnTo>
                  <a:lnTo>
                    <a:pt x="18" y="16"/>
                  </a:lnTo>
                  <a:lnTo>
                    <a:pt x="18" y="16"/>
                  </a:lnTo>
                  <a:lnTo>
                    <a:pt x="6" y="20"/>
                  </a:lnTo>
                  <a:lnTo>
                    <a:pt x="0" y="24"/>
                  </a:lnTo>
                  <a:lnTo>
                    <a:pt x="2" y="28"/>
                  </a:lnTo>
                  <a:lnTo>
                    <a:pt x="4" y="30"/>
                  </a:lnTo>
                  <a:lnTo>
                    <a:pt x="4" y="30"/>
                  </a:lnTo>
                  <a:lnTo>
                    <a:pt x="10" y="30"/>
                  </a:lnTo>
                  <a:lnTo>
                    <a:pt x="10" y="30"/>
                  </a:lnTo>
                  <a:lnTo>
                    <a:pt x="20" y="30"/>
                  </a:lnTo>
                  <a:lnTo>
                    <a:pt x="32" y="26"/>
                  </a:lnTo>
                  <a:lnTo>
                    <a:pt x="52" y="20"/>
                  </a:lnTo>
                  <a:lnTo>
                    <a:pt x="52" y="20"/>
                  </a:lnTo>
                  <a:lnTo>
                    <a:pt x="60" y="16"/>
                  </a:lnTo>
                  <a:lnTo>
                    <a:pt x="70" y="14"/>
                  </a:lnTo>
                  <a:lnTo>
                    <a:pt x="70" y="14"/>
                  </a:lnTo>
                  <a:lnTo>
                    <a:pt x="74" y="12"/>
                  </a:lnTo>
                  <a:lnTo>
                    <a:pt x="74" y="12"/>
                  </a:lnTo>
                  <a:lnTo>
                    <a:pt x="84" y="14"/>
                  </a:lnTo>
                  <a:lnTo>
                    <a:pt x="84" y="14"/>
                  </a:lnTo>
                  <a:lnTo>
                    <a:pt x="94" y="16"/>
                  </a:lnTo>
                  <a:lnTo>
                    <a:pt x="94" y="16"/>
                  </a:lnTo>
                  <a:lnTo>
                    <a:pt x="94" y="16"/>
                  </a:lnTo>
                  <a:lnTo>
                    <a:pt x="94" y="16"/>
                  </a:lnTo>
                  <a:lnTo>
                    <a:pt x="100" y="16"/>
                  </a:lnTo>
                  <a:lnTo>
                    <a:pt x="106" y="14"/>
                  </a:lnTo>
                  <a:lnTo>
                    <a:pt x="110" y="10"/>
                  </a:lnTo>
                  <a:lnTo>
                    <a:pt x="110" y="8"/>
                  </a:lnTo>
                  <a:lnTo>
                    <a:pt x="108" y="6"/>
                  </a:lnTo>
                  <a:lnTo>
                    <a:pt x="108" y="6"/>
                  </a:lnTo>
                  <a:lnTo>
                    <a:pt x="104" y="2"/>
                  </a:lnTo>
                  <a:lnTo>
                    <a:pt x="96" y="2"/>
                  </a:lnTo>
                  <a:lnTo>
                    <a:pt x="82" y="0"/>
                  </a:lnTo>
                  <a:lnTo>
                    <a:pt x="82" y="0"/>
                  </a:lnTo>
                  <a:lnTo>
                    <a:pt x="76"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27" name="Freeform 12"/>
            <p:cNvSpPr>
              <a:spLocks/>
            </p:cNvSpPr>
            <p:nvPr/>
          </p:nvSpPr>
          <p:spPr bwMode="auto">
            <a:xfrm>
              <a:off x="1650" y="968"/>
              <a:ext cx="110" cy="30"/>
            </a:xfrm>
            <a:custGeom>
              <a:avLst/>
              <a:gdLst>
                <a:gd name="T0" fmla="*/ 76 w 110"/>
                <a:gd name="T1" fmla="*/ 0 h 30"/>
                <a:gd name="T2" fmla="*/ 76 w 110"/>
                <a:gd name="T3" fmla="*/ 0 h 30"/>
                <a:gd name="T4" fmla="*/ 62 w 110"/>
                <a:gd name="T5" fmla="*/ 2 h 30"/>
                <a:gd name="T6" fmla="*/ 48 w 110"/>
                <a:gd name="T7" fmla="*/ 6 h 30"/>
                <a:gd name="T8" fmla="*/ 18 w 110"/>
                <a:gd name="T9" fmla="*/ 16 h 30"/>
                <a:gd name="T10" fmla="*/ 18 w 110"/>
                <a:gd name="T11" fmla="*/ 16 h 30"/>
                <a:gd name="T12" fmla="*/ 6 w 110"/>
                <a:gd name="T13" fmla="*/ 20 h 30"/>
                <a:gd name="T14" fmla="*/ 0 w 110"/>
                <a:gd name="T15" fmla="*/ 24 h 30"/>
                <a:gd name="T16" fmla="*/ 2 w 110"/>
                <a:gd name="T17" fmla="*/ 28 h 30"/>
                <a:gd name="T18" fmla="*/ 4 w 110"/>
                <a:gd name="T19" fmla="*/ 30 h 30"/>
                <a:gd name="T20" fmla="*/ 4 w 110"/>
                <a:gd name="T21" fmla="*/ 30 h 30"/>
                <a:gd name="T22" fmla="*/ 10 w 110"/>
                <a:gd name="T23" fmla="*/ 30 h 30"/>
                <a:gd name="T24" fmla="*/ 10 w 110"/>
                <a:gd name="T25" fmla="*/ 30 h 30"/>
                <a:gd name="T26" fmla="*/ 20 w 110"/>
                <a:gd name="T27" fmla="*/ 30 h 30"/>
                <a:gd name="T28" fmla="*/ 32 w 110"/>
                <a:gd name="T29" fmla="*/ 26 h 30"/>
                <a:gd name="T30" fmla="*/ 52 w 110"/>
                <a:gd name="T31" fmla="*/ 20 h 30"/>
                <a:gd name="T32" fmla="*/ 52 w 110"/>
                <a:gd name="T33" fmla="*/ 20 h 30"/>
                <a:gd name="T34" fmla="*/ 60 w 110"/>
                <a:gd name="T35" fmla="*/ 16 h 30"/>
                <a:gd name="T36" fmla="*/ 70 w 110"/>
                <a:gd name="T37" fmla="*/ 14 h 30"/>
                <a:gd name="T38" fmla="*/ 70 w 110"/>
                <a:gd name="T39" fmla="*/ 14 h 30"/>
                <a:gd name="T40" fmla="*/ 74 w 110"/>
                <a:gd name="T41" fmla="*/ 12 h 30"/>
                <a:gd name="T42" fmla="*/ 74 w 110"/>
                <a:gd name="T43" fmla="*/ 12 h 30"/>
                <a:gd name="T44" fmla="*/ 84 w 110"/>
                <a:gd name="T45" fmla="*/ 14 h 30"/>
                <a:gd name="T46" fmla="*/ 84 w 110"/>
                <a:gd name="T47" fmla="*/ 14 h 30"/>
                <a:gd name="T48" fmla="*/ 94 w 110"/>
                <a:gd name="T49" fmla="*/ 16 h 30"/>
                <a:gd name="T50" fmla="*/ 94 w 110"/>
                <a:gd name="T51" fmla="*/ 16 h 30"/>
                <a:gd name="T52" fmla="*/ 94 w 110"/>
                <a:gd name="T53" fmla="*/ 16 h 30"/>
                <a:gd name="T54" fmla="*/ 94 w 110"/>
                <a:gd name="T55" fmla="*/ 16 h 30"/>
                <a:gd name="T56" fmla="*/ 100 w 110"/>
                <a:gd name="T57" fmla="*/ 16 h 30"/>
                <a:gd name="T58" fmla="*/ 106 w 110"/>
                <a:gd name="T59" fmla="*/ 14 h 30"/>
                <a:gd name="T60" fmla="*/ 110 w 110"/>
                <a:gd name="T61" fmla="*/ 10 h 30"/>
                <a:gd name="T62" fmla="*/ 110 w 110"/>
                <a:gd name="T63" fmla="*/ 8 h 30"/>
                <a:gd name="T64" fmla="*/ 108 w 110"/>
                <a:gd name="T65" fmla="*/ 6 h 30"/>
                <a:gd name="T66" fmla="*/ 108 w 110"/>
                <a:gd name="T67" fmla="*/ 6 h 30"/>
                <a:gd name="T68" fmla="*/ 104 w 110"/>
                <a:gd name="T69" fmla="*/ 2 h 30"/>
                <a:gd name="T70" fmla="*/ 96 w 110"/>
                <a:gd name="T71" fmla="*/ 2 h 30"/>
                <a:gd name="T72" fmla="*/ 82 w 110"/>
                <a:gd name="T73" fmla="*/ 0 h 30"/>
                <a:gd name="T74" fmla="*/ 82 w 110"/>
                <a:gd name="T75" fmla="*/ 0 h 30"/>
                <a:gd name="T76" fmla="*/ 76 w 110"/>
                <a:gd name="T77"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10" h="30">
                  <a:moveTo>
                    <a:pt x="76" y="0"/>
                  </a:moveTo>
                  <a:lnTo>
                    <a:pt x="76" y="0"/>
                  </a:lnTo>
                  <a:lnTo>
                    <a:pt x="62" y="2"/>
                  </a:lnTo>
                  <a:lnTo>
                    <a:pt x="48" y="6"/>
                  </a:lnTo>
                  <a:lnTo>
                    <a:pt x="18" y="16"/>
                  </a:lnTo>
                  <a:lnTo>
                    <a:pt x="18" y="16"/>
                  </a:lnTo>
                  <a:lnTo>
                    <a:pt x="6" y="20"/>
                  </a:lnTo>
                  <a:lnTo>
                    <a:pt x="0" y="24"/>
                  </a:lnTo>
                  <a:lnTo>
                    <a:pt x="2" y="28"/>
                  </a:lnTo>
                  <a:lnTo>
                    <a:pt x="4" y="30"/>
                  </a:lnTo>
                  <a:lnTo>
                    <a:pt x="4" y="30"/>
                  </a:lnTo>
                  <a:lnTo>
                    <a:pt x="10" y="30"/>
                  </a:lnTo>
                  <a:lnTo>
                    <a:pt x="10" y="30"/>
                  </a:lnTo>
                  <a:lnTo>
                    <a:pt x="20" y="30"/>
                  </a:lnTo>
                  <a:lnTo>
                    <a:pt x="32" y="26"/>
                  </a:lnTo>
                  <a:lnTo>
                    <a:pt x="52" y="20"/>
                  </a:lnTo>
                  <a:lnTo>
                    <a:pt x="52" y="20"/>
                  </a:lnTo>
                  <a:lnTo>
                    <a:pt x="60" y="16"/>
                  </a:lnTo>
                  <a:lnTo>
                    <a:pt x="70" y="14"/>
                  </a:lnTo>
                  <a:lnTo>
                    <a:pt x="70" y="14"/>
                  </a:lnTo>
                  <a:lnTo>
                    <a:pt x="74" y="12"/>
                  </a:lnTo>
                  <a:lnTo>
                    <a:pt x="74" y="12"/>
                  </a:lnTo>
                  <a:lnTo>
                    <a:pt x="84" y="14"/>
                  </a:lnTo>
                  <a:lnTo>
                    <a:pt x="84" y="14"/>
                  </a:lnTo>
                  <a:lnTo>
                    <a:pt x="94" y="16"/>
                  </a:lnTo>
                  <a:lnTo>
                    <a:pt x="94" y="16"/>
                  </a:lnTo>
                  <a:lnTo>
                    <a:pt x="94" y="16"/>
                  </a:lnTo>
                  <a:lnTo>
                    <a:pt x="94" y="16"/>
                  </a:lnTo>
                  <a:lnTo>
                    <a:pt x="100" y="16"/>
                  </a:lnTo>
                  <a:lnTo>
                    <a:pt x="106" y="14"/>
                  </a:lnTo>
                  <a:lnTo>
                    <a:pt x="110" y="10"/>
                  </a:lnTo>
                  <a:lnTo>
                    <a:pt x="110" y="8"/>
                  </a:lnTo>
                  <a:lnTo>
                    <a:pt x="108" y="6"/>
                  </a:lnTo>
                  <a:lnTo>
                    <a:pt x="108" y="6"/>
                  </a:lnTo>
                  <a:lnTo>
                    <a:pt x="104" y="2"/>
                  </a:lnTo>
                  <a:lnTo>
                    <a:pt x="96" y="2"/>
                  </a:lnTo>
                  <a:lnTo>
                    <a:pt x="82" y="0"/>
                  </a:lnTo>
                  <a:lnTo>
                    <a:pt x="82" y="0"/>
                  </a:lnTo>
                  <a:lnTo>
                    <a:pt x="7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28" name="Freeform 13"/>
            <p:cNvSpPr>
              <a:spLocks/>
            </p:cNvSpPr>
            <p:nvPr/>
          </p:nvSpPr>
          <p:spPr bwMode="auto">
            <a:xfrm>
              <a:off x="1762" y="950"/>
              <a:ext cx="64" cy="40"/>
            </a:xfrm>
            <a:custGeom>
              <a:avLst/>
              <a:gdLst>
                <a:gd name="T0" fmla="*/ 58 w 64"/>
                <a:gd name="T1" fmla="*/ 0 h 40"/>
                <a:gd name="T2" fmla="*/ 58 w 64"/>
                <a:gd name="T3" fmla="*/ 0 h 40"/>
                <a:gd name="T4" fmla="*/ 48 w 64"/>
                <a:gd name="T5" fmla="*/ 0 h 40"/>
                <a:gd name="T6" fmla="*/ 38 w 64"/>
                <a:gd name="T7" fmla="*/ 4 h 40"/>
                <a:gd name="T8" fmla="*/ 18 w 64"/>
                <a:gd name="T9" fmla="*/ 8 h 40"/>
                <a:gd name="T10" fmla="*/ 18 w 64"/>
                <a:gd name="T11" fmla="*/ 8 h 40"/>
                <a:gd name="T12" fmla="*/ 4 w 64"/>
                <a:gd name="T13" fmla="*/ 10 h 40"/>
                <a:gd name="T14" fmla="*/ 0 w 64"/>
                <a:gd name="T15" fmla="*/ 12 h 40"/>
                <a:gd name="T16" fmla="*/ 0 w 64"/>
                <a:gd name="T17" fmla="*/ 14 h 40"/>
                <a:gd name="T18" fmla="*/ 0 w 64"/>
                <a:gd name="T19" fmla="*/ 16 h 40"/>
                <a:gd name="T20" fmla="*/ 0 w 64"/>
                <a:gd name="T21" fmla="*/ 16 h 40"/>
                <a:gd name="T22" fmla="*/ 4 w 64"/>
                <a:gd name="T23" fmla="*/ 20 h 40"/>
                <a:gd name="T24" fmla="*/ 6 w 64"/>
                <a:gd name="T25" fmla="*/ 22 h 40"/>
                <a:gd name="T26" fmla="*/ 14 w 64"/>
                <a:gd name="T27" fmla="*/ 26 h 40"/>
                <a:gd name="T28" fmla="*/ 14 w 64"/>
                <a:gd name="T29" fmla="*/ 26 h 40"/>
                <a:gd name="T30" fmla="*/ 18 w 64"/>
                <a:gd name="T31" fmla="*/ 34 h 40"/>
                <a:gd name="T32" fmla="*/ 20 w 64"/>
                <a:gd name="T33" fmla="*/ 36 h 40"/>
                <a:gd name="T34" fmla="*/ 24 w 64"/>
                <a:gd name="T35" fmla="*/ 38 h 40"/>
                <a:gd name="T36" fmla="*/ 24 w 64"/>
                <a:gd name="T37" fmla="*/ 38 h 40"/>
                <a:gd name="T38" fmla="*/ 28 w 64"/>
                <a:gd name="T39" fmla="*/ 40 h 40"/>
                <a:gd name="T40" fmla="*/ 28 w 64"/>
                <a:gd name="T41" fmla="*/ 40 h 40"/>
                <a:gd name="T42" fmla="*/ 34 w 64"/>
                <a:gd name="T43" fmla="*/ 38 h 40"/>
                <a:gd name="T44" fmla="*/ 36 w 64"/>
                <a:gd name="T45" fmla="*/ 36 h 40"/>
                <a:gd name="T46" fmla="*/ 38 w 64"/>
                <a:gd name="T47" fmla="*/ 32 h 40"/>
                <a:gd name="T48" fmla="*/ 40 w 64"/>
                <a:gd name="T49" fmla="*/ 28 h 40"/>
                <a:gd name="T50" fmla="*/ 42 w 64"/>
                <a:gd name="T51" fmla="*/ 20 h 40"/>
                <a:gd name="T52" fmla="*/ 44 w 64"/>
                <a:gd name="T53" fmla="*/ 16 h 40"/>
                <a:gd name="T54" fmla="*/ 46 w 64"/>
                <a:gd name="T55" fmla="*/ 14 h 40"/>
                <a:gd name="T56" fmla="*/ 46 w 64"/>
                <a:gd name="T57" fmla="*/ 14 h 40"/>
                <a:gd name="T58" fmla="*/ 58 w 64"/>
                <a:gd name="T59" fmla="*/ 10 h 40"/>
                <a:gd name="T60" fmla="*/ 64 w 64"/>
                <a:gd name="T61" fmla="*/ 6 h 40"/>
                <a:gd name="T62" fmla="*/ 64 w 64"/>
                <a:gd name="T63" fmla="*/ 4 h 40"/>
                <a:gd name="T64" fmla="*/ 60 w 64"/>
                <a:gd name="T65" fmla="*/ 0 h 40"/>
                <a:gd name="T66" fmla="*/ 60 w 64"/>
                <a:gd name="T67" fmla="*/ 0 h 40"/>
                <a:gd name="T68" fmla="*/ 58 w 64"/>
                <a:gd name="T69"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4" h="40">
                  <a:moveTo>
                    <a:pt x="58" y="0"/>
                  </a:moveTo>
                  <a:lnTo>
                    <a:pt x="58" y="0"/>
                  </a:lnTo>
                  <a:lnTo>
                    <a:pt x="48" y="0"/>
                  </a:lnTo>
                  <a:lnTo>
                    <a:pt x="38" y="4"/>
                  </a:lnTo>
                  <a:lnTo>
                    <a:pt x="18" y="8"/>
                  </a:lnTo>
                  <a:lnTo>
                    <a:pt x="18" y="8"/>
                  </a:lnTo>
                  <a:lnTo>
                    <a:pt x="4" y="10"/>
                  </a:lnTo>
                  <a:lnTo>
                    <a:pt x="0" y="12"/>
                  </a:lnTo>
                  <a:lnTo>
                    <a:pt x="0" y="14"/>
                  </a:lnTo>
                  <a:lnTo>
                    <a:pt x="0" y="16"/>
                  </a:lnTo>
                  <a:lnTo>
                    <a:pt x="0" y="16"/>
                  </a:lnTo>
                  <a:lnTo>
                    <a:pt x="4" y="20"/>
                  </a:lnTo>
                  <a:lnTo>
                    <a:pt x="6" y="22"/>
                  </a:lnTo>
                  <a:lnTo>
                    <a:pt x="14" y="26"/>
                  </a:lnTo>
                  <a:lnTo>
                    <a:pt x="14" y="26"/>
                  </a:lnTo>
                  <a:lnTo>
                    <a:pt x="18" y="34"/>
                  </a:lnTo>
                  <a:lnTo>
                    <a:pt x="20" y="36"/>
                  </a:lnTo>
                  <a:lnTo>
                    <a:pt x="24" y="38"/>
                  </a:lnTo>
                  <a:lnTo>
                    <a:pt x="24" y="38"/>
                  </a:lnTo>
                  <a:lnTo>
                    <a:pt x="28" y="40"/>
                  </a:lnTo>
                  <a:lnTo>
                    <a:pt x="28" y="40"/>
                  </a:lnTo>
                  <a:lnTo>
                    <a:pt x="34" y="38"/>
                  </a:lnTo>
                  <a:lnTo>
                    <a:pt x="36" y="36"/>
                  </a:lnTo>
                  <a:lnTo>
                    <a:pt x="38" y="32"/>
                  </a:lnTo>
                  <a:lnTo>
                    <a:pt x="40" y="28"/>
                  </a:lnTo>
                  <a:lnTo>
                    <a:pt x="42" y="20"/>
                  </a:lnTo>
                  <a:lnTo>
                    <a:pt x="44" y="16"/>
                  </a:lnTo>
                  <a:lnTo>
                    <a:pt x="46" y="14"/>
                  </a:lnTo>
                  <a:lnTo>
                    <a:pt x="46" y="14"/>
                  </a:lnTo>
                  <a:lnTo>
                    <a:pt x="58" y="10"/>
                  </a:lnTo>
                  <a:lnTo>
                    <a:pt x="64" y="6"/>
                  </a:lnTo>
                  <a:lnTo>
                    <a:pt x="64" y="4"/>
                  </a:lnTo>
                  <a:lnTo>
                    <a:pt x="60" y="0"/>
                  </a:lnTo>
                  <a:lnTo>
                    <a:pt x="60" y="0"/>
                  </a:lnTo>
                  <a:lnTo>
                    <a:pt x="58"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29" name="Freeform 14"/>
            <p:cNvSpPr>
              <a:spLocks/>
            </p:cNvSpPr>
            <p:nvPr/>
          </p:nvSpPr>
          <p:spPr bwMode="auto">
            <a:xfrm>
              <a:off x="1762" y="950"/>
              <a:ext cx="64" cy="40"/>
            </a:xfrm>
            <a:custGeom>
              <a:avLst/>
              <a:gdLst>
                <a:gd name="T0" fmla="*/ 58 w 64"/>
                <a:gd name="T1" fmla="*/ 0 h 40"/>
                <a:gd name="T2" fmla="*/ 58 w 64"/>
                <a:gd name="T3" fmla="*/ 0 h 40"/>
                <a:gd name="T4" fmla="*/ 48 w 64"/>
                <a:gd name="T5" fmla="*/ 0 h 40"/>
                <a:gd name="T6" fmla="*/ 38 w 64"/>
                <a:gd name="T7" fmla="*/ 4 h 40"/>
                <a:gd name="T8" fmla="*/ 18 w 64"/>
                <a:gd name="T9" fmla="*/ 8 h 40"/>
                <a:gd name="T10" fmla="*/ 18 w 64"/>
                <a:gd name="T11" fmla="*/ 8 h 40"/>
                <a:gd name="T12" fmla="*/ 4 w 64"/>
                <a:gd name="T13" fmla="*/ 10 h 40"/>
                <a:gd name="T14" fmla="*/ 0 w 64"/>
                <a:gd name="T15" fmla="*/ 12 h 40"/>
                <a:gd name="T16" fmla="*/ 0 w 64"/>
                <a:gd name="T17" fmla="*/ 14 h 40"/>
                <a:gd name="T18" fmla="*/ 0 w 64"/>
                <a:gd name="T19" fmla="*/ 16 h 40"/>
                <a:gd name="T20" fmla="*/ 0 w 64"/>
                <a:gd name="T21" fmla="*/ 16 h 40"/>
                <a:gd name="T22" fmla="*/ 4 w 64"/>
                <a:gd name="T23" fmla="*/ 20 h 40"/>
                <a:gd name="T24" fmla="*/ 6 w 64"/>
                <a:gd name="T25" fmla="*/ 22 h 40"/>
                <a:gd name="T26" fmla="*/ 14 w 64"/>
                <a:gd name="T27" fmla="*/ 26 h 40"/>
                <a:gd name="T28" fmla="*/ 14 w 64"/>
                <a:gd name="T29" fmla="*/ 26 h 40"/>
                <a:gd name="T30" fmla="*/ 18 w 64"/>
                <a:gd name="T31" fmla="*/ 34 h 40"/>
                <a:gd name="T32" fmla="*/ 20 w 64"/>
                <a:gd name="T33" fmla="*/ 36 h 40"/>
                <a:gd name="T34" fmla="*/ 24 w 64"/>
                <a:gd name="T35" fmla="*/ 38 h 40"/>
                <a:gd name="T36" fmla="*/ 24 w 64"/>
                <a:gd name="T37" fmla="*/ 38 h 40"/>
                <a:gd name="T38" fmla="*/ 28 w 64"/>
                <a:gd name="T39" fmla="*/ 40 h 40"/>
                <a:gd name="T40" fmla="*/ 28 w 64"/>
                <a:gd name="T41" fmla="*/ 40 h 40"/>
                <a:gd name="T42" fmla="*/ 34 w 64"/>
                <a:gd name="T43" fmla="*/ 38 h 40"/>
                <a:gd name="T44" fmla="*/ 36 w 64"/>
                <a:gd name="T45" fmla="*/ 36 h 40"/>
                <a:gd name="T46" fmla="*/ 38 w 64"/>
                <a:gd name="T47" fmla="*/ 32 h 40"/>
                <a:gd name="T48" fmla="*/ 40 w 64"/>
                <a:gd name="T49" fmla="*/ 28 h 40"/>
                <a:gd name="T50" fmla="*/ 42 w 64"/>
                <a:gd name="T51" fmla="*/ 20 h 40"/>
                <a:gd name="T52" fmla="*/ 44 w 64"/>
                <a:gd name="T53" fmla="*/ 16 h 40"/>
                <a:gd name="T54" fmla="*/ 46 w 64"/>
                <a:gd name="T55" fmla="*/ 14 h 40"/>
                <a:gd name="T56" fmla="*/ 46 w 64"/>
                <a:gd name="T57" fmla="*/ 14 h 40"/>
                <a:gd name="T58" fmla="*/ 58 w 64"/>
                <a:gd name="T59" fmla="*/ 10 h 40"/>
                <a:gd name="T60" fmla="*/ 64 w 64"/>
                <a:gd name="T61" fmla="*/ 6 h 40"/>
                <a:gd name="T62" fmla="*/ 64 w 64"/>
                <a:gd name="T63" fmla="*/ 4 h 40"/>
                <a:gd name="T64" fmla="*/ 60 w 64"/>
                <a:gd name="T65" fmla="*/ 0 h 40"/>
                <a:gd name="T66" fmla="*/ 60 w 64"/>
                <a:gd name="T67" fmla="*/ 0 h 40"/>
                <a:gd name="T68" fmla="*/ 58 w 64"/>
                <a:gd name="T69"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4" h="40">
                  <a:moveTo>
                    <a:pt x="58" y="0"/>
                  </a:moveTo>
                  <a:lnTo>
                    <a:pt x="58" y="0"/>
                  </a:lnTo>
                  <a:lnTo>
                    <a:pt x="48" y="0"/>
                  </a:lnTo>
                  <a:lnTo>
                    <a:pt x="38" y="4"/>
                  </a:lnTo>
                  <a:lnTo>
                    <a:pt x="18" y="8"/>
                  </a:lnTo>
                  <a:lnTo>
                    <a:pt x="18" y="8"/>
                  </a:lnTo>
                  <a:lnTo>
                    <a:pt x="4" y="10"/>
                  </a:lnTo>
                  <a:lnTo>
                    <a:pt x="0" y="12"/>
                  </a:lnTo>
                  <a:lnTo>
                    <a:pt x="0" y="14"/>
                  </a:lnTo>
                  <a:lnTo>
                    <a:pt x="0" y="16"/>
                  </a:lnTo>
                  <a:lnTo>
                    <a:pt x="0" y="16"/>
                  </a:lnTo>
                  <a:lnTo>
                    <a:pt x="4" y="20"/>
                  </a:lnTo>
                  <a:lnTo>
                    <a:pt x="6" y="22"/>
                  </a:lnTo>
                  <a:lnTo>
                    <a:pt x="14" y="26"/>
                  </a:lnTo>
                  <a:lnTo>
                    <a:pt x="14" y="26"/>
                  </a:lnTo>
                  <a:lnTo>
                    <a:pt x="18" y="34"/>
                  </a:lnTo>
                  <a:lnTo>
                    <a:pt x="20" y="36"/>
                  </a:lnTo>
                  <a:lnTo>
                    <a:pt x="24" y="38"/>
                  </a:lnTo>
                  <a:lnTo>
                    <a:pt x="24" y="38"/>
                  </a:lnTo>
                  <a:lnTo>
                    <a:pt x="28" y="40"/>
                  </a:lnTo>
                  <a:lnTo>
                    <a:pt x="28" y="40"/>
                  </a:lnTo>
                  <a:lnTo>
                    <a:pt x="34" y="38"/>
                  </a:lnTo>
                  <a:lnTo>
                    <a:pt x="36" y="36"/>
                  </a:lnTo>
                  <a:lnTo>
                    <a:pt x="38" y="32"/>
                  </a:lnTo>
                  <a:lnTo>
                    <a:pt x="40" y="28"/>
                  </a:lnTo>
                  <a:lnTo>
                    <a:pt x="42" y="20"/>
                  </a:lnTo>
                  <a:lnTo>
                    <a:pt x="44" y="16"/>
                  </a:lnTo>
                  <a:lnTo>
                    <a:pt x="46" y="14"/>
                  </a:lnTo>
                  <a:lnTo>
                    <a:pt x="46" y="14"/>
                  </a:lnTo>
                  <a:lnTo>
                    <a:pt x="58" y="10"/>
                  </a:lnTo>
                  <a:lnTo>
                    <a:pt x="64" y="6"/>
                  </a:lnTo>
                  <a:lnTo>
                    <a:pt x="64" y="4"/>
                  </a:lnTo>
                  <a:lnTo>
                    <a:pt x="60" y="0"/>
                  </a:lnTo>
                  <a:lnTo>
                    <a:pt x="60" y="0"/>
                  </a:lnTo>
                  <a:lnTo>
                    <a:pt x="5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30" name="Freeform 15"/>
            <p:cNvSpPr>
              <a:spLocks/>
            </p:cNvSpPr>
            <p:nvPr/>
          </p:nvSpPr>
          <p:spPr bwMode="auto">
            <a:xfrm>
              <a:off x="1706" y="1086"/>
              <a:ext cx="218" cy="108"/>
            </a:xfrm>
            <a:custGeom>
              <a:avLst/>
              <a:gdLst>
                <a:gd name="T0" fmla="*/ 194 w 218"/>
                <a:gd name="T1" fmla="*/ 0 h 108"/>
                <a:gd name="T2" fmla="*/ 180 w 218"/>
                <a:gd name="T3" fmla="*/ 4 h 108"/>
                <a:gd name="T4" fmla="*/ 168 w 218"/>
                <a:gd name="T5" fmla="*/ 12 h 108"/>
                <a:gd name="T6" fmla="*/ 152 w 218"/>
                <a:gd name="T7" fmla="*/ 18 h 108"/>
                <a:gd name="T8" fmla="*/ 134 w 218"/>
                <a:gd name="T9" fmla="*/ 20 h 108"/>
                <a:gd name="T10" fmla="*/ 116 w 218"/>
                <a:gd name="T11" fmla="*/ 24 h 108"/>
                <a:gd name="T12" fmla="*/ 112 w 218"/>
                <a:gd name="T13" fmla="*/ 22 h 108"/>
                <a:gd name="T14" fmla="*/ 100 w 218"/>
                <a:gd name="T15" fmla="*/ 20 h 108"/>
                <a:gd name="T16" fmla="*/ 96 w 218"/>
                <a:gd name="T17" fmla="*/ 20 h 108"/>
                <a:gd name="T18" fmla="*/ 90 w 218"/>
                <a:gd name="T19" fmla="*/ 24 h 108"/>
                <a:gd name="T20" fmla="*/ 72 w 218"/>
                <a:gd name="T21" fmla="*/ 34 h 108"/>
                <a:gd name="T22" fmla="*/ 60 w 218"/>
                <a:gd name="T23" fmla="*/ 38 h 108"/>
                <a:gd name="T24" fmla="*/ 48 w 218"/>
                <a:gd name="T25" fmla="*/ 40 h 108"/>
                <a:gd name="T26" fmla="*/ 36 w 218"/>
                <a:gd name="T27" fmla="*/ 44 h 108"/>
                <a:gd name="T28" fmla="*/ 28 w 218"/>
                <a:gd name="T29" fmla="*/ 54 h 108"/>
                <a:gd name="T30" fmla="*/ 28 w 218"/>
                <a:gd name="T31" fmla="*/ 64 h 108"/>
                <a:gd name="T32" fmla="*/ 22 w 218"/>
                <a:gd name="T33" fmla="*/ 74 h 108"/>
                <a:gd name="T34" fmla="*/ 18 w 218"/>
                <a:gd name="T35" fmla="*/ 76 h 108"/>
                <a:gd name="T36" fmla="*/ 6 w 218"/>
                <a:gd name="T37" fmla="*/ 78 h 108"/>
                <a:gd name="T38" fmla="*/ 2 w 218"/>
                <a:gd name="T39" fmla="*/ 80 h 108"/>
                <a:gd name="T40" fmla="*/ 0 w 218"/>
                <a:gd name="T41" fmla="*/ 88 h 108"/>
                <a:gd name="T42" fmla="*/ 6 w 218"/>
                <a:gd name="T43" fmla="*/ 96 h 108"/>
                <a:gd name="T44" fmla="*/ 14 w 218"/>
                <a:gd name="T45" fmla="*/ 102 h 108"/>
                <a:gd name="T46" fmla="*/ 20 w 218"/>
                <a:gd name="T47" fmla="*/ 108 h 108"/>
                <a:gd name="T48" fmla="*/ 24 w 218"/>
                <a:gd name="T49" fmla="*/ 108 h 108"/>
                <a:gd name="T50" fmla="*/ 36 w 218"/>
                <a:gd name="T51" fmla="*/ 102 h 108"/>
                <a:gd name="T52" fmla="*/ 54 w 218"/>
                <a:gd name="T53" fmla="*/ 84 h 108"/>
                <a:gd name="T54" fmla="*/ 74 w 218"/>
                <a:gd name="T55" fmla="*/ 72 h 108"/>
                <a:gd name="T56" fmla="*/ 104 w 218"/>
                <a:gd name="T57" fmla="*/ 54 h 108"/>
                <a:gd name="T58" fmla="*/ 116 w 218"/>
                <a:gd name="T59" fmla="*/ 50 h 108"/>
                <a:gd name="T60" fmla="*/ 184 w 218"/>
                <a:gd name="T61" fmla="*/ 34 h 108"/>
                <a:gd name="T62" fmla="*/ 202 w 218"/>
                <a:gd name="T63" fmla="*/ 28 h 108"/>
                <a:gd name="T64" fmla="*/ 216 w 218"/>
                <a:gd name="T65" fmla="*/ 16 h 108"/>
                <a:gd name="T66" fmla="*/ 218 w 218"/>
                <a:gd name="T67" fmla="*/ 12 h 108"/>
                <a:gd name="T68" fmla="*/ 216 w 218"/>
                <a:gd name="T69" fmla="*/ 6 h 108"/>
                <a:gd name="T70" fmla="*/ 206 w 218"/>
                <a:gd name="T71" fmla="*/ 2 h 108"/>
                <a:gd name="T72" fmla="*/ 196 w 218"/>
                <a:gd name="T73"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18" h="108">
                  <a:moveTo>
                    <a:pt x="194" y="0"/>
                  </a:moveTo>
                  <a:lnTo>
                    <a:pt x="194" y="0"/>
                  </a:lnTo>
                  <a:lnTo>
                    <a:pt x="186" y="0"/>
                  </a:lnTo>
                  <a:lnTo>
                    <a:pt x="180" y="4"/>
                  </a:lnTo>
                  <a:lnTo>
                    <a:pt x="168" y="12"/>
                  </a:lnTo>
                  <a:lnTo>
                    <a:pt x="168" y="12"/>
                  </a:lnTo>
                  <a:lnTo>
                    <a:pt x="160" y="16"/>
                  </a:lnTo>
                  <a:lnTo>
                    <a:pt x="152" y="18"/>
                  </a:lnTo>
                  <a:lnTo>
                    <a:pt x="134" y="20"/>
                  </a:lnTo>
                  <a:lnTo>
                    <a:pt x="134" y="20"/>
                  </a:lnTo>
                  <a:lnTo>
                    <a:pt x="124" y="22"/>
                  </a:lnTo>
                  <a:lnTo>
                    <a:pt x="116" y="24"/>
                  </a:lnTo>
                  <a:lnTo>
                    <a:pt x="116" y="24"/>
                  </a:lnTo>
                  <a:lnTo>
                    <a:pt x="112" y="22"/>
                  </a:lnTo>
                  <a:lnTo>
                    <a:pt x="112" y="22"/>
                  </a:lnTo>
                  <a:lnTo>
                    <a:pt x="100" y="20"/>
                  </a:lnTo>
                  <a:lnTo>
                    <a:pt x="100" y="20"/>
                  </a:lnTo>
                  <a:lnTo>
                    <a:pt x="96" y="20"/>
                  </a:lnTo>
                  <a:lnTo>
                    <a:pt x="90" y="24"/>
                  </a:lnTo>
                  <a:lnTo>
                    <a:pt x="90" y="24"/>
                  </a:lnTo>
                  <a:lnTo>
                    <a:pt x="82" y="30"/>
                  </a:lnTo>
                  <a:lnTo>
                    <a:pt x="72" y="34"/>
                  </a:lnTo>
                  <a:lnTo>
                    <a:pt x="72" y="34"/>
                  </a:lnTo>
                  <a:lnTo>
                    <a:pt x="60" y="38"/>
                  </a:lnTo>
                  <a:lnTo>
                    <a:pt x="48" y="40"/>
                  </a:lnTo>
                  <a:lnTo>
                    <a:pt x="48" y="40"/>
                  </a:lnTo>
                  <a:lnTo>
                    <a:pt x="40" y="42"/>
                  </a:lnTo>
                  <a:lnTo>
                    <a:pt x="36" y="44"/>
                  </a:lnTo>
                  <a:lnTo>
                    <a:pt x="32" y="48"/>
                  </a:lnTo>
                  <a:lnTo>
                    <a:pt x="28" y="54"/>
                  </a:lnTo>
                  <a:lnTo>
                    <a:pt x="28" y="54"/>
                  </a:lnTo>
                  <a:lnTo>
                    <a:pt x="28" y="64"/>
                  </a:lnTo>
                  <a:lnTo>
                    <a:pt x="26" y="70"/>
                  </a:lnTo>
                  <a:lnTo>
                    <a:pt x="22" y="74"/>
                  </a:lnTo>
                  <a:lnTo>
                    <a:pt x="22" y="74"/>
                  </a:lnTo>
                  <a:lnTo>
                    <a:pt x="18" y="76"/>
                  </a:lnTo>
                  <a:lnTo>
                    <a:pt x="12" y="76"/>
                  </a:lnTo>
                  <a:lnTo>
                    <a:pt x="6" y="78"/>
                  </a:lnTo>
                  <a:lnTo>
                    <a:pt x="2" y="80"/>
                  </a:lnTo>
                  <a:lnTo>
                    <a:pt x="2" y="80"/>
                  </a:lnTo>
                  <a:lnTo>
                    <a:pt x="0" y="84"/>
                  </a:lnTo>
                  <a:lnTo>
                    <a:pt x="0" y="88"/>
                  </a:lnTo>
                  <a:lnTo>
                    <a:pt x="2" y="92"/>
                  </a:lnTo>
                  <a:lnTo>
                    <a:pt x="6" y="96"/>
                  </a:lnTo>
                  <a:lnTo>
                    <a:pt x="6" y="96"/>
                  </a:lnTo>
                  <a:lnTo>
                    <a:pt x="14" y="102"/>
                  </a:lnTo>
                  <a:lnTo>
                    <a:pt x="20" y="108"/>
                  </a:lnTo>
                  <a:lnTo>
                    <a:pt x="20" y="108"/>
                  </a:lnTo>
                  <a:lnTo>
                    <a:pt x="24" y="108"/>
                  </a:lnTo>
                  <a:lnTo>
                    <a:pt x="24" y="108"/>
                  </a:lnTo>
                  <a:lnTo>
                    <a:pt x="30" y="106"/>
                  </a:lnTo>
                  <a:lnTo>
                    <a:pt x="36" y="102"/>
                  </a:lnTo>
                  <a:lnTo>
                    <a:pt x="36" y="102"/>
                  </a:lnTo>
                  <a:lnTo>
                    <a:pt x="54" y="84"/>
                  </a:lnTo>
                  <a:lnTo>
                    <a:pt x="74" y="72"/>
                  </a:lnTo>
                  <a:lnTo>
                    <a:pt x="74" y="72"/>
                  </a:lnTo>
                  <a:lnTo>
                    <a:pt x="94" y="60"/>
                  </a:lnTo>
                  <a:lnTo>
                    <a:pt x="104" y="54"/>
                  </a:lnTo>
                  <a:lnTo>
                    <a:pt x="116" y="50"/>
                  </a:lnTo>
                  <a:lnTo>
                    <a:pt x="116" y="50"/>
                  </a:lnTo>
                  <a:lnTo>
                    <a:pt x="150" y="42"/>
                  </a:lnTo>
                  <a:lnTo>
                    <a:pt x="184" y="34"/>
                  </a:lnTo>
                  <a:lnTo>
                    <a:pt x="184" y="34"/>
                  </a:lnTo>
                  <a:lnTo>
                    <a:pt x="202" y="28"/>
                  </a:lnTo>
                  <a:lnTo>
                    <a:pt x="210" y="22"/>
                  </a:lnTo>
                  <a:lnTo>
                    <a:pt x="216" y="16"/>
                  </a:lnTo>
                  <a:lnTo>
                    <a:pt x="216" y="16"/>
                  </a:lnTo>
                  <a:lnTo>
                    <a:pt x="218" y="12"/>
                  </a:lnTo>
                  <a:lnTo>
                    <a:pt x="218" y="10"/>
                  </a:lnTo>
                  <a:lnTo>
                    <a:pt x="216" y="6"/>
                  </a:lnTo>
                  <a:lnTo>
                    <a:pt x="214" y="4"/>
                  </a:lnTo>
                  <a:lnTo>
                    <a:pt x="206" y="2"/>
                  </a:lnTo>
                  <a:lnTo>
                    <a:pt x="196" y="0"/>
                  </a:lnTo>
                  <a:lnTo>
                    <a:pt x="196" y="0"/>
                  </a:lnTo>
                  <a:lnTo>
                    <a:pt x="194"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31" name="Freeform 16"/>
            <p:cNvSpPr>
              <a:spLocks/>
            </p:cNvSpPr>
            <p:nvPr/>
          </p:nvSpPr>
          <p:spPr bwMode="auto">
            <a:xfrm>
              <a:off x="1706" y="1086"/>
              <a:ext cx="218" cy="108"/>
            </a:xfrm>
            <a:custGeom>
              <a:avLst/>
              <a:gdLst>
                <a:gd name="T0" fmla="*/ 194 w 218"/>
                <a:gd name="T1" fmla="*/ 0 h 108"/>
                <a:gd name="T2" fmla="*/ 180 w 218"/>
                <a:gd name="T3" fmla="*/ 4 h 108"/>
                <a:gd name="T4" fmla="*/ 168 w 218"/>
                <a:gd name="T5" fmla="*/ 12 h 108"/>
                <a:gd name="T6" fmla="*/ 152 w 218"/>
                <a:gd name="T7" fmla="*/ 18 h 108"/>
                <a:gd name="T8" fmla="*/ 134 w 218"/>
                <a:gd name="T9" fmla="*/ 20 h 108"/>
                <a:gd name="T10" fmla="*/ 116 w 218"/>
                <a:gd name="T11" fmla="*/ 24 h 108"/>
                <a:gd name="T12" fmla="*/ 112 w 218"/>
                <a:gd name="T13" fmla="*/ 22 h 108"/>
                <a:gd name="T14" fmla="*/ 100 w 218"/>
                <a:gd name="T15" fmla="*/ 20 h 108"/>
                <a:gd name="T16" fmla="*/ 96 w 218"/>
                <a:gd name="T17" fmla="*/ 20 h 108"/>
                <a:gd name="T18" fmla="*/ 90 w 218"/>
                <a:gd name="T19" fmla="*/ 24 h 108"/>
                <a:gd name="T20" fmla="*/ 72 w 218"/>
                <a:gd name="T21" fmla="*/ 34 h 108"/>
                <a:gd name="T22" fmla="*/ 60 w 218"/>
                <a:gd name="T23" fmla="*/ 38 h 108"/>
                <a:gd name="T24" fmla="*/ 48 w 218"/>
                <a:gd name="T25" fmla="*/ 40 h 108"/>
                <a:gd name="T26" fmla="*/ 36 w 218"/>
                <a:gd name="T27" fmla="*/ 44 h 108"/>
                <a:gd name="T28" fmla="*/ 28 w 218"/>
                <a:gd name="T29" fmla="*/ 54 h 108"/>
                <a:gd name="T30" fmla="*/ 28 w 218"/>
                <a:gd name="T31" fmla="*/ 64 h 108"/>
                <a:gd name="T32" fmla="*/ 22 w 218"/>
                <a:gd name="T33" fmla="*/ 74 h 108"/>
                <a:gd name="T34" fmla="*/ 18 w 218"/>
                <a:gd name="T35" fmla="*/ 76 h 108"/>
                <a:gd name="T36" fmla="*/ 6 w 218"/>
                <a:gd name="T37" fmla="*/ 78 h 108"/>
                <a:gd name="T38" fmla="*/ 2 w 218"/>
                <a:gd name="T39" fmla="*/ 80 h 108"/>
                <a:gd name="T40" fmla="*/ 0 w 218"/>
                <a:gd name="T41" fmla="*/ 88 h 108"/>
                <a:gd name="T42" fmla="*/ 6 w 218"/>
                <a:gd name="T43" fmla="*/ 96 h 108"/>
                <a:gd name="T44" fmla="*/ 14 w 218"/>
                <a:gd name="T45" fmla="*/ 102 h 108"/>
                <a:gd name="T46" fmla="*/ 20 w 218"/>
                <a:gd name="T47" fmla="*/ 108 h 108"/>
                <a:gd name="T48" fmla="*/ 24 w 218"/>
                <a:gd name="T49" fmla="*/ 108 h 108"/>
                <a:gd name="T50" fmla="*/ 36 w 218"/>
                <a:gd name="T51" fmla="*/ 102 h 108"/>
                <a:gd name="T52" fmla="*/ 54 w 218"/>
                <a:gd name="T53" fmla="*/ 84 h 108"/>
                <a:gd name="T54" fmla="*/ 74 w 218"/>
                <a:gd name="T55" fmla="*/ 72 h 108"/>
                <a:gd name="T56" fmla="*/ 104 w 218"/>
                <a:gd name="T57" fmla="*/ 54 h 108"/>
                <a:gd name="T58" fmla="*/ 116 w 218"/>
                <a:gd name="T59" fmla="*/ 50 h 108"/>
                <a:gd name="T60" fmla="*/ 184 w 218"/>
                <a:gd name="T61" fmla="*/ 34 h 108"/>
                <a:gd name="T62" fmla="*/ 202 w 218"/>
                <a:gd name="T63" fmla="*/ 28 h 108"/>
                <a:gd name="T64" fmla="*/ 216 w 218"/>
                <a:gd name="T65" fmla="*/ 16 h 108"/>
                <a:gd name="T66" fmla="*/ 218 w 218"/>
                <a:gd name="T67" fmla="*/ 12 h 108"/>
                <a:gd name="T68" fmla="*/ 216 w 218"/>
                <a:gd name="T69" fmla="*/ 6 h 108"/>
                <a:gd name="T70" fmla="*/ 206 w 218"/>
                <a:gd name="T71" fmla="*/ 2 h 108"/>
                <a:gd name="T72" fmla="*/ 196 w 218"/>
                <a:gd name="T73"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18" h="108">
                  <a:moveTo>
                    <a:pt x="194" y="0"/>
                  </a:moveTo>
                  <a:lnTo>
                    <a:pt x="194" y="0"/>
                  </a:lnTo>
                  <a:lnTo>
                    <a:pt x="186" y="0"/>
                  </a:lnTo>
                  <a:lnTo>
                    <a:pt x="180" y="4"/>
                  </a:lnTo>
                  <a:lnTo>
                    <a:pt x="168" y="12"/>
                  </a:lnTo>
                  <a:lnTo>
                    <a:pt x="168" y="12"/>
                  </a:lnTo>
                  <a:lnTo>
                    <a:pt x="160" y="16"/>
                  </a:lnTo>
                  <a:lnTo>
                    <a:pt x="152" y="18"/>
                  </a:lnTo>
                  <a:lnTo>
                    <a:pt x="134" y="20"/>
                  </a:lnTo>
                  <a:lnTo>
                    <a:pt x="134" y="20"/>
                  </a:lnTo>
                  <a:lnTo>
                    <a:pt x="124" y="22"/>
                  </a:lnTo>
                  <a:lnTo>
                    <a:pt x="116" y="24"/>
                  </a:lnTo>
                  <a:lnTo>
                    <a:pt x="116" y="24"/>
                  </a:lnTo>
                  <a:lnTo>
                    <a:pt x="112" y="22"/>
                  </a:lnTo>
                  <a:lnTo>
                    <a:pt x="112" y="22"/>
                  </a:lnTo>
                  <a:lnTo>
                    <a:pt x="100" y="20"/>
                  </a:lnTo>
                  <a:lnTo>
                    <a:pt x="100" y="20"/>
                  </a:lnTo>
                  <a:lnTo>
                    <a:pt x="96" y="20"/>
                  </a:lnTo>
                  <a:lnTo>
                    <a:pt x="90" y="24"/>
                  </a:lnTo>
                  <a:lnTo>
                    <a:pt x="90" y="24"/>
                  </a:lnTo>
                  <a:lnTo>
                    <a:pt x="82" y="30"/>
                  </a:lnTo>
                  <a:lnTo>
                    <a:pt x="72" y="34"/>
                  </a:lnTo>
                  <a:lnTo>
                    <a:pt x="72" y="34"/>
                  </a:lnTo>
                  <a:lnTo>
                    <a:pt x="60" y="38"/>
                  </a:lnTo>
                  <a:lnTo>
                    <a:pt x="48" y="40"/>
                  </a:lnTo>
                  <a:lnTo>
                    <a:pt x="48" y="40"/>
                  </a:lnTo>
                  <a:lnTo>
                    <a:pt x="40" y="42"/>
                  </a:lnTo>
                  <a:lnTo>
                    <a:pt x="36" y="44"/>
                  </a:lnTo>
                  <a:lnTo>
                    <a:pt x="32" y="48"/>
                  </a:lnTo>
                  <a:lnTo>
                    <a:pt x="28" y="54"/>
                  </a:lnTo>
                  <a:lnTo>
                    <a:pt x="28" y="54"/>
                  </a:lnTo>
                  <a:lnTo>
                    <a:pt x="28" y="64"/>
                  </a:lnTo>
                  <a:lnTo>
                    <a:pt x="26" y="70"/>
                  </a:lnTo>
                  <a:lnTo>
                    <a:pt x="22" y="74"/>
                  </a:lnTo>
                  <a:lnTo>
                    <a:pt x="22" y="74"/>
                  </a:lnTo>
                  <a:lnTo>
                    <a:pt x="18" y="76"/>
                  </a:lnTo>
                  <a:lnTo>
                    <a:pt x="12" y="76"/>
                  </a:lnTo>
                  <a:lnTo>
                    <a:pt x="6" y="78"/>
                  </a:lnTo>
                  <a:lnTo>
                    <a:pt x="2" y="80"/>
                  </a:lnTo>
                  <a:lnTo>
                    <a:pt x="2" y="80"/>
                  </a:lnTo>
                  <a:lnTo>
                    <a:pt x="0" y="84"/>
                  </a:lnTo>
                  <a:lnTo>
                    <a:pt x="0" y="88"/>
                  </a:lnTo>
                  <a:lnTo>
                    <a:pt x="2" y="92"/>
                  </a:lnTo>
                  <a:lnTo>
                    <a:pt x="6" y="96"/>
                  </a:lnTo>
                  <a:lnTo>
                    <a:pt x="6" y="96"/>
                  </a:lnTo>
                  <a:lnTo>
                    <a:pt x="14" y="102"/>
                  </a:lnTo>
                  <a:lnTo>
                    <a:pt x="20" y="108"/>
                  </a:lnTo>
                  <a:lnTo>
                    <a:pt x="20" y="108"/>
                  </a:lnTo>
                  <a:lnTo>
                    <a:pt x="24" y="108"/>
                  </a:lnTo>
                  <a:lnTo>
                    <a:pt x="24" y="108"/>
                  </a:lnTo>
                  <a:lnTo>
                    <a:pt x="30" y="106"/>
                  </a:lnTo>
                  <a:lnTo>
                    <a:pt x="36" y="102"/>
                  </a:lnTo>
                  <a:lnTo>
                    <a:pt x="36" y="102"/>
                  </a:lnTo>
                  <a:lnTo>
                    <a:pt x="54" y="84"/>
                  </a:lnTo>
                  <a:lnTo>
                    <a:pt x="74" y="72"/>
                  </a:lnTo>
                  <a:lnTo>
                    <a:pt x="74" y="72"/>
                  </a:lnTo>
                  <a:lnTo>
                    <a:pt x="94" y="60"/>
                  </a:lnTo>
                  <a:lnTo>
                    <a:pt x="104" y="54"/>
                  </a:lnTo>
                  <a:lnTo>
                    <a:pt x="116" y="50"/>
                  </a:lnTo>
                  <a:lnTo>
                    <a:pt x="116" y="50"/>
                  </a:lnTo>
                  <a:lnTo>
                    <a:pt x="150" y="42"/>
                  </a:lnTo>
                  <a:lnTo>
                    <a:pt x="184" y="34"/>
                  </a:lnTo>
                  <a:lnTo>
                    <a:pt x="184" y="34"/>
                  </a:lnTo>
                  <a:lnTo>
                    <a:pt x="202" y="28"/>
                  </a:lnTo>
                  <a:lnTo>
                    <a:pt x="210" y="22"/>
                  </a:lnTo>
                  <a:lnTo>
                    <a:pt x="216" y="16"/>
                  </a:lnTo>
                  <a:lnTo>
                    <a:pt x="216" y="16"/>
                  </a:lnTo>
                  <a:lnTo>
                    <a:pt x="218" y="12"/>
                  </a:lnTo>
                  <a:lnTo>
                    <a:pt x="218" y="10"/>
                  </a:lnTo>
                  <a:lnTo>
                    <a:pt x="216" y="6"/>
                  </a:lnTo>
                  <a:lnTo>
                    <a:pt x="214" y="4"/>
                  </a:lnTo>
                  <a:lnTo>
                    <a:pt x="206" y="2"/>
                  </a:lnTo>
                  <a:lnTo>
                    <a:pt x="196" y="0"/>
                  </a:lnTo>
                  <a:lnTo>
                    <a:pt x="196" y="0"/>
                  </a:lnTo>
                  <a:lnTo>
                    <a:pt x="19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32" name="Freeform 17"/>
            <p:cNvSpPr>
              <a:spLocks/>
            </p:cNvSpPr>
            <p:nvPr/>
          </p:nvSpPr>
          <p:spPr bwMode="auto">
            <a:xfrm>
              <a:off x="1660" y="1180"/>
              <a:ext cx="88" cy="70"/>
            </a:xfrm>
            <a:custGeom>
              <a:avLst/>
              <a:gdLst>
                <a:gd name="T0" fmla="*/ 36 w 88"/>
                <a:gd name="T1" fmla="*/ 0 h 70"/>
                <a:gd name="T2" fmla="*/ 36 w 88"/>
                <a:gd name="T3" fmla="*/ 0 h 70"/>
                <a:gd name="T4" fmla="*/ 26 w 88"/>
                <a:gd name="T5" fmla="*/ 8 h 70"/>
                <a:gd name="T6" fmla="*/ 22 w 88"/>
                <a:gd name="T7" fmla="*/ 20 h 70"/>
                <a:gd name="T8" fmla="*/ 16 w 88"/>
                <a:gd name="T9" fmla="*/ 28 h 70"/>
                <a:gd name="T10" fmla="*/ 8 w 88"/>
                <a:gd name="T11" fmla="*/ 32 h 70"/>
                <a:gd name="T12" fmla="*/ 0 w 88"/>
                <a:gd name="T13" fmla="*/ 40 h 70"/>
                <a:gd name="T14" fmla="*/ 2 w 88"/>
                <a:gd name="T15" fmla="*/ 48 h 70"/>
                <a:gd name="T16" fmla="*/ 6 w 88"/>
                <a:gd name="T17" fmla="*/ 50 h 70"/>
                <a:gd name="T18" fmla="*/ 10 w 88"/>
                <a:gd name="T19" fmla="*/ 50 h 70"/>
                <a:gd name="T20" fmla="*/ 14 w 88"/>
                <a:gd name="T21" fmla="*/ 48 h 70"/>
                <a:gd name="T22" fmla="*/ 14 w 88"/>
                <a:gd name="T23" fmla="*/ 48 h 70"/>
                <a:gd name="T24" fmla="*/ 26 w 88"/>
                <a:gd name="T25" fmla="*/ 52 h 70"/>
                <a:gd name="T26" fmla="*/ 32 w 88"/>
                <a:gd name="T27" fmla="*/ 54 h 70"/>
                <a:gd name="T28" fmla="*/ 36 w 88"/>
                <a:gd name="T29" fmla="*/ 64 h 70"/>
                <a:gd name="T30" fmla="*/ 40 w 88"/>
                <a:gd name="T31" fmla="*/ 68 h 70"/>
                <a:gd name="T32" fmla="*/ 48 w 88"/>
                <a:gd name="T33" fmla="*/ 70 h 70"/>
                <a:gd name="T34" fmla="*/ 58 w 88"/>
                <a:gd name="T35" fmla="*/ 68 h 70"/>
                <a:gd name="T36" fmla="*/ 70 w 88"/>
                <a:gd name="T37" fmla="*/ 66 h 70"/>
                <a:gd name="T38" fmla="*/ 70 w 88"/>
                <a:gd name="T39" fmla="*/ 66 h 70"/>
                <a:gd name="T40" fmla="*/ 74 w 88"/>
                <a:gd name="T41" fmla="*/ 68 h 70"/>
                <a:gd name="T42" fmla="*/ 80 w 88"/>
                <a:gd name="T43" fmla="*/ 68 h 70"/>
                <a:gd name="T44" fmla="*/ 86 w 88"/>
                <a:gd name="T45" fmla="*/ 64 h 70"/>
                <a:gd name="T46" fmla="*/ 88 w 88"/>
                <a:gd name="T47" fmla="*/ 62 h 70"/>
                <a:gd name="T48" fmla="*/ 80 w 88"/>
                <a:gd name="T49" fmla="*/ 54 h 70"/>
                <a:gd name="T50" fmla="*/ 66 w 88"/>
                <a:gd name="T51" fmla="*/ 46 h 70"/>
                <a:gd name="T52" fmla="*/ 66 w 88"/>
                <a:gd name="T53" fmla="*/ 40 h 70"/>
                <a:gd name="T54" fmla="*/ 68 w 88"/>
                <a:gd name="T55" fmla="*/ 28 h 70"/>
                <a:gd name="T56" fmla="*/ 68 w 88"/>
                <a:gd name="T57" fmla="*/ 22 h 70"/>
                <a:gd name="T58" fmla="*/ 60 w 88"/>
                <a:gd name="T59" fmla="*/ 16 h 70"/>
                <a:gd name="T60" fmla="*/ 48 w 88"/>
                <a:gd name="T61" fmla="*/ 12 h 70"/>
                <a:gd name="T62" fmla="*/ 46 w 88"/>
                <a:gd name="T63" fmla="*/ 10 h 70"/>
                <a:gd name="T64" fmla="*/ 40 w 88"/>
                <a:gd name="T65"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8" h="70">
                  <a:moveTo>
                    <a:pt x="36" y="0"/>
                  </a:moveTo>
                  <a:lnTo>
                    <a:pt x="36" y="0"/>
                  </a:lnTo>
                  <a:lnTo>
                    <a:pt x="36" y="0"/>
                  </a:lnTo>
                  <a:lnTo>
                    <a:pt x="36" y="0"/>
                  </a:lnTo>
                  <a:lnTo>
                    <a:pt x="30" y="4"/>
                  </a:lnTo>
                  <a:lnTo>
                    <a:pt x="26" y="8"/>
                  </a:lnTo>
                  <a:lnTo>
                    <a:pt x="22" y="20"/>
                  </a:lnTo>
                  <a:lnTo>
                    <a:pt x="22" y="20"/>
                  </a:lnTo>
                  <a:lnTo>
                    <a:pt x="20" y="24"/>
                  </a:lnTo>
                  <a:lnTo>
                    <a:pt x="16" y="28"/>
                  </a:lnTo>
                  <a:lnTo>
                    <a:pt x="8" y="32"/>
                  </a:lnTo>
                  <a:lnTo>
                    <a:pt x="8" y="32"/>
                  </a:lnTo>
                  <a:lnTo>
                    <a:pt x="4" y="36"/>
                  </a:lnTo>
                  <a:lnTo>
                    <a:pt x="0" y="40"/>
                  </a:lnTo>
                  <a:lnTo>
                    <a:pt x="0" y="46"/>
                  </a:lnTo>
                  <a:lnTo>
                    <a:pt x="2" y="48"/>
                  </a:lnTo>
                  <a:lnTo>
                    <a:pt x="2" y="48"/>
                  </a:lnTo>
                  <a:lnTo>
                    <a:pt x="6" y="50"/>
                  </a:lnTo>
                  <a:lnTo>
                    <a:pt x="6" y="50"/>
                  </a:lnTo>
                  <a:lnTo>
                    <a:pt x="10" y="50"/>
                  </a:lnTo>
                  <a:lnTo>
                    <a:pt x="10" y="50"/>
                  </a:lnTo>
                  <a:lnTo>
                    <a:pt x="14" y="48"/>
                  </a:lnTo>
                  <a:lnTo>
                    <a:pt x="14" y="48"/>
                  </a:lnTo>
                  <a:lnTo>
                    <a:pt x="14" y="48"/>
                  </a:lnTo>
                  <a:lnTo>
                    <a:pt x="14" y="48"/>
                  </a:lnTo>
                  <a:lnTo>
                    <a:pt x="26" y="52"/>
                  </a:lnTo>
                  <a:lnTo>
                    <a:pt x="26" y="52"/>
                  </a:lnTo>
                  <a:lnTo>
                    <a:pt x="32" y="54"/>
                  </a:lnTo>
                  <a:lnTo>
                    <a:pt x="34" y="58"/>
                  </a:lnTo>
                  <a:lnTo>
                    <a:pt x="36" y="64"/>
                  </a:lnTo>
                  <a:lnTo>
                    <a:pt x="40" y="68"/>
                  </a:lnTo>
                  <a:lnTo>
                    <a:pt x="40" y="68"/>
                  </a:lnTo>
                  <a:lnTo>
                    <a:pt x="44" y="70"/>
                  </a:lnTo>
                  <a:lnTo>
                    <a:pt x="48" y="70"/>
                  </a:lnTo>
                  <a:lnTo>
                    <a:pt x="48" y="70"/>
                  </a:lnTo>
                  <a:lnTo>
                    <a:pt x="58" y="68"/>
                  </a:lnTo>
                  <a:lnTo>
                    <a:pt x="70" y="66"/>
                  </a:lnTo>
                  <a:lnTo>
                    <a:pt x="70" y="66"/>
                  </a:lnTo>
                  <a:lnTo>
                    <a:pt x="70" y="66"/>
                  </a:lnTo>
                  <a:lnTo>
                    <a:pt x="70" y="66"/>
                  </a:lnTo>
                  <a:lnTo>
                    <a:pt x="74" y="68"/>
                  </a:lnTo>
                  <a:lnTo>
                    <a:pt x="74" y="68"/>
                  </a:lnTo>
                  <a:lnTo>
                    <a:pt x="80" y="68"/>
                  </a:lnTo>
                  <a:lnTo>
                    <a:pt x="80" y="68"/>
                  </a:lnTo>
                  <a:lnTo>
                    <a:pt x="84" y="68"/>
                  </a:lnTo>
                  <a:lnTo>
                    <a:pt x="86" y="64"/>
                  </a:lnTo>
                  <a:lnTo>
                    <a:pt x="86" y="64"/>
                  </a:lnTo>
                  <a:lnTo>
                    <a:pt x="88" y="62"/>
                  </a:lnTo>
                  <a:lnTo>
                    <a:pt x="86" y="58"/>
                  </a:lnTo>
                  <a:lnTo>
                    <a:pt x="80" y="54"/>
                  </a:lnTo>
                  <a:lnTo>
                    <a:pt x="72" y="50"/>
                  </a:lnTo>
                  <a:lnTo>
                    <a:pt x="66" y="46"/>
                  </a:lnTo>
                  <a:lnTo>
                    <a:pt x="66" y="46"/>
                  </a:lnTo>
                  <a:lnTo>
                    <a:pt x="66" y="40"/>
                  </a:lnTo>
                  <a:lnTo>
                    <a:pt x="66" y="34"/>
                  </a:lnTo>
                  <a:lnTo>
                    <a:pt x="68" y="28"/>
                  </a:lnTo>
                  <a:lnTo>
                    <a:pt x="68" y="22"/>
                  </a:lnTo>
                  <a:lnTo>
                    <a:pt x="68" y="22"/>
                  </a:lnTo>
                  <a:lnTo>
                    <a:pt x="66" y="18"/>
                  </a:lnTo>
                  <a:lnTo>
                    <a:pt x="60" y="16"/>
                  </a:lnTo>
                  <a:lnTo>
                    <a:pt x="54" y="14"/>
                  </a:lnTo>
                  <a:lnTo>
                    <a:pt x="48" y="12"/>
                  </a:lnTo>
                  <a:lnTo>
                    <a:pt x="48" y="12"/>
                  </a:lnTo>
                  <a:lnTo>
                    <a:pt x="46" y="10"/>
                  </a:lnTo>
                  <a:lnTo>
                    <a:pt x="44" y="6"/>
                  </a:lnTo>
                  <a:lnTo>
                    <a:pt x="40" y="2"/>
                  </a:lnTo>
                  <a:lnTo>
                    <a:pt x="36"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33" name="Freeform 18"/>
            <p:cNvSpPr>
              <a:spLocks/>
            </p:cNvSpPr>
            <p:nvPr/>
          </p:nvSpPr>
          <p:spPr bwMode="auto">
            <a:xfrm>
              <a:off x="1660" y="1180"/>
              <a:ext cx="88" cy="70"/>
            </a:xfrm>
            <a:custGeom>
              <a:avLst/>
              <a:gdLst>
                <a:gd name="T0" fmla="*/ 36 w 88"/>
                <a:gd name="T1" fmla="*/ 0 h 70"/>
                <a:gd name="T2" fmla="*/ 36 w 88"/>
                <a:gd name="T3" fmla="*/ 0 h 70"/>
                <a:gd name="T4" fmla="*/ 26 w 88"/>
                <a:gd name="T5" fmla="*/ 8 h 70"/>
                <a:gd name="T6" fmla="*/ 22 w 88"/>
                <a:gd name="T7" fmla="*/ 20 h 70"/>
                <a:gd name="T8" fmla="*/ 16 w 88"/>
                <a:gd name="T9" fmla="*/ 28 h 70"/>
                <a:gd name="T10" fmla="*/ 8 w 88"/>
                <a:gd name="T11" fmla="*/ 32 h 70"/>
                <a:gd name="T12" fmla="*/ 0 w 88"/>
                <a:gd name="T13" fmla="*/ 40 h 70"/>
                <a:gd name="T14" fmla="*/ 2 w 88"/>
                <a:gd name="T15" fmla="*/ 48 h 70"/>
                <a:gd name="T16" fmla="*/ 6 w 88"/>
                <a:gd name="T17" fmla="*/ 50 h 70"/>
                <a:gd name="T18" fmla="*/ 10 w 88"/>
                <a:gd name="T19" fmla="*/ 50 h 70"/>
                <a:gd name="T20" fmla="*/ 14 w 88"/>
                <a:gd name="T21" fmla="*/ 48 h 70"/>
                <a:gd name="T22" fmla="*/ 14 w 88"/>
                <a:gd name="T23" fmla="*/ 48 h 70"/>
                <a:gd name="T24" fmla="*/ 26 w 88"/>
                <a:gd name="T25" fmla="*/ 52 h 70"/>
                <a:gd name="T26" fmla="*/ 32 w 88"/>
                <a:gd name="T27" fmla="*/ 54 h 70"/>
                <a:gd name="T28" fmla="*/ 36 w 88"/>
                <a:gd name="T29" fmla="*/ 64 h 70"/>
                <a:gd name="T30" fmla="*/ 40 w 88"/>
                <a:gd name="T31" fmla="*/ 68 h 70"/>
                <a:gd name="T32" fmla="*/ 48 w 88"/>
                <a:gd name="T33" fmla="*/ 70 h 70"/>
                <a:gd name="T34" fmla="*/ 58 w 88"/>
                <a:gd name="T35" fmla="*/ 68 h 70"/>
                <a:gd name="T36" fmla="*/ 70 w 88"/>
                <a:gd name="T37" fmla="*/ 66 h 70"/>
                <a:gd name="T38" fmla="*/ 70 w 88"/>
                <a:gd name="T39" fmla="*/ 66 h 70"/>
                <a:gd name="T40" fmla="*/ 74 w 88"/>
                <a:gd name="T41" fmla="*/ 68 h 70"/>
                <a:gd name="T42" fmla="*/ 80 w 88"/>
                <a:gd name="T43" fmla="*/ 68 h 70"/>
                <a:gd name="T44" fmla="*/ 86 w 88"/>
                <a:gd name="T45" fmla="*/ 64 h 70"/>
                <a:gd name="T46" fmla="*/ 88 w 88"/>
                <a:gd name="T47" fmla="*/ 62 h 70"/>
                <a:gd name="T48" fmla="*/ 80 w 88"/>
                <a:gd name="T49" fmla="*/ 54 h 70"/>
                <a:gd name="T50" fmla="*/ 66 w 88"/>
                <a:gd name="T51" fmla="*/ 46 h 70"/>
                <a:gd name="T52" fmla="*/ 66 w 88"/>
                <a:gd name="T53" fmla="*/ 40 h 70"/>
                <a:gd name="T54" fmla="*/ 68 w 88"/>
                <a:gd name="T55" fmla="*/ 28 h 70"/>
                <a:gd name="T56" fmla="*/ 68 w 88"/>
                <a:gd name="T57" fmla="*/ 22 h 70"/>
                <a:gd name="T58" fmla="*/ 60 w 88"/>
                <a:gd name="T59" fmla="*/ 16 h 70"/>
                <a:gd name="T60" fmla="*/ 48 w 88"/>
                <a:gd name="T61" fmla="*/ 12 h 70"/>
                <a:gd name="T62" fmla="*/ 46 w 88"/>
                <a:gd name="T63" fmla="*/ 10 h 70"/>
                <a:gd name="T64" fmla="*/ 40 w 88"/>
                <a:gd name="T65"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8" h="70">
                  <a:moveTo>
                    <a:pt x="36" y="0"/>
                  </a:moveTo>
                  <a:lnTo>
                    <a:pt x="36" y="0"/>
                  </a:lnTo>
                  <a:lnTo>
                    <a:pt x="36" y="0"/>
                  </a:lnTo>
                  <a:lnTo>
                    <a:pt x="36" y="0"/>
                  </a:lnTo>
                  <a:lnTo>
                    <a:pt x="30" y="4"/>
                  </a:lnTo>
                  <a:lnTo>
                    <a:pt x="26" y="8"/>
                  </a:lnTo>
                  <a:lnTo>
                    <a:pt x="22" y="20"/>
                  </a:lnTo>
                  <a:lnTo>
                    <a:pt x="22" y="20"/>
                  </a:lnTo>
                  <a:lnTo>
                    <a:pt x="20" y="24"/>
                  </a:lnTo>
                  <a:lnTo>
                    <a:pt x="16" y="28"/>
                  </a:lnTo>
                  <a:lnTo>
                    <a:pt x="8" y="32"/>
                  </a:lnTo>
                  <a:lnTo>
                    <a:pt x="8" y="32"/>
                  </a:lnTo>
                  <a:lnTo>
                    <a:pt x="4" y="36"/>
                  </a:lnTo>
                  <a:lnTo>
                    <a:pt x="0" y="40"/>
                  </a:lnTo>
                  <a:lnTo>
                    <a:pt x="0" y="46"/>
                  </a:lnTo>
                  <a:lnTo>
                    <a:pt x="2" y="48"/>
                  </a:lnTo>
                  <a:lnTo>
                    <a:pt x="2" y="48"/>
                  </a:lnTo>
                  <a:lnTo>
                    <a:pt x="6" y="50"/>
                  </a:lnTo>
                  <a:lnTo>
                    <a:pt x="6" y="50"/>
                  </a:lnTo>
                  <a:lnTo>
                    <a:pt x="10" y="50"/>
                  </a:lnTo>
                  <a:lnTo>
                    <a:pt x="10" y="50"/>
                  </a:lnTo>
                  <a:lnTo>
                    <a:pt x="14" y="48"/>
                  </a:lnTo>
                  <a:lnTo>
                    <a:pt x="14" y="48"/>
                  </a:lnTo>
                  <a:lnTo>
                    <a:pt x="14" y="48"/>
                  </a:lnTo>
                  <a:lnTo>
                    <a:pt x="14" y="48"/>
                  </a:lnTo>
                  <a:lnTo>
                    <a:pt x="26" y="52"/>
                  </a:lnTo>
                  <a:lnTo>
                    <a:pt x="26" y="52"/>
                  </a:lnTo>
                  <a:lnTo>
                    <a:pt x="32" y="54"/>
                  </a:lnTo>
                  <a:lnTo>
                    <a:pt x="34" y="58"/>
                  </a:lnTo>
                  <a:lnTo>
                    <a:pt x="36" y="64"/>
                  </a:lnTo>
                  <a:lnTo>
                    <a:pt x="40" y="68"/>
                  </a:lnTo>
                  <a:lnTo>
                    <a:pt x="40" y="68"/>
                  </a:lnTo>
                  <a:lnTo>
                    <a:pt x="44" y="70"/>
                  </a:lnTo>
                  <a:lnTo>
                    <a:pt x="48" y="70"/>
                  </a:lnTo>
                  <a:lnTo>
                    <a:pt x="48" y="70"/>
                  </a:lnTo>
                  <a:lnTo>
                    <a:pt x="58" y="68"/>
                  </a:lnTo>
                  <a:lnTo>
                    <a:pt x="70" y="66"/>
                  </a:lnTo>
                  <a:lnTo>
                    <a:pt x="70" y="66"/>
                  </a:lnTo>
                  <a:lnTo>
                    <a:pt x="70" y="66"/>
                  </a:lnTo>
                  <a:lnTo>
                    <a:pt x="70" y="66"/>
                  </a:lnTo>
                  <a:lnTo>
                    <a:pt x="74" y="68"/>
                  </a:lnTo>
                  <a:lnTo>
                    <a:pt x="74" y="68"/>
                  </a:lnTo>
                  <a:lnTo>
                    <a:pt x="80" y="68"/>
                  </a:lnTo>
                  <a:lnTo>
                    <a:pt x="80" y="68"/>
                  </a:lnTo>
                  <a:lnTo>
                    <a:pt x="84" y="68"/>
                  </a:lnTo>
                  <a:lnTo>
                    <a:pt x="86" y="64"/>
                  </a:lnTo>
                  <a:lnTo>
                    <a:pt x="86" y="64"/>
                  </a:lnTo>
                  <a:lnTo>
                    <a:pt x="88" y="62"/>
                  </a:lnTo>
                  <a:lnTo>
                    <a:pt x="86" y="58"/>
                  </a:lnTo>
                  <a:lnTo>
                    <a:pt x="80" y="54"/>
                  </a:lnTo>
                  <a:lnTo>
                    <a:pt x="72" y="50"/>
                  </a:lnTo>
                  <a:lnTo>
                    <a:pt x="66" y="46"/>
                  </a:lnTo>
                  <a:lnTo>
                    <a:pt x="66" y="46"/>
                  </a:lnTo>
                  <a:lnTo>
                    <a:pt x="66" y="40"/>
                  </a:lnTo>
                  <a:lnTo>
                    <a:pt x="66" y="34"/>
                  </a:lnTo>
                  <a:lnTo>
                    <a:pt x="68" y="28"/>
                  </a:lnTo>
                  <a:lnTo>
                    <a:pt x="68" y="22"/>
                  </a:lnTo>
                  <a:lnTo>
                    <a:pt x="68" y="22"/>
                  </a:lnTo>
                  <a:lnTo>
                    <a:pt x="66" y="18"/>
                  </a:lnTo>
                  <a:lnTo>
                    <a:pt x="60" y="16"/>
                  </a:lnTo>
                  <a:lnTo>
                    <a:pt x="54" y="14"/>
                  </a:lnTo>
                  <a:lnTo>
                    <a:pt x="48" y="12"/>
                  </a:lnTo>
                  <a:lnTo>
                    <a:pt x="48" y="12"/>
                  </a:lnTo>
                  <a:lnTo>
                    <a:pt x="46" y="10"/>
                  </a:lnTo>
                  <a:lnTo>
                    <a:pt x="44" y="6"/>
                  </a:lnTo>
                  <a:lnTo>
                    <a:pt x="40" y="2"/>
                  </a:lnTo>
                  <a:lnTo>
                    <a:pt x="3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34" name="Freeform 19"/>
            <p:cNvSpPr>
              <a:spLocks/>
            </p:cNvSpPr>
            <p:nvPr/>
          </p:nvSpPr>
          <p:spPr bwMode="auto">
            <a:xfrm>
              <a:off x="1604" y="1266"/>
              <a:ext cx="36" cy="24"/>
            </a:xfrm>
            <a:custGeom>
              <a:avLst/>
              <a:gdLst>
                <a:gd name="T0" fmla="*/ 28 w 36"/>
                <a:gd name="T1" fmla="*/ 0 h 24"/>
                <a:gd name="T2" fmla="*/ 28 w 36"/>
                <a:gd name="T3" fmla="*/ 0 h 24"/>
                <a:gd name="T4" fmla="*/ 20 w 36"/>
                <a:gd name="T5" fmla="*/ 2 h 24"/>
                <a:gd name="T6" fmla="*/ 12 w 36"/>
                <a:gd name="T7" fmla="*/ 4 h 24"/>
                <a:gd name="T8" fmla="*/ 4 w 36"/>
                <a:gd name="T9" fmla="*/ 8 h 24"/>
                <a:gd name="T10" fmla="*/ 0 w 36"/>
                <a:gd name="T11" fmla="*/ 12 h 24"/>
                <a:gd name="T12" fmla="*/ 0 w 36"/>
                <a:gd name="T13" fmla="*/ 12 h 24"/>
                <a:gd name="T14" fmla="*/ 2 w 36"/>
                <a:gd name="T15" fmla="*/ 16 h 24"/>
                <a:gd name="T16" fmla="*/ 4 w 36"/>
                <a:gd name="T17" fmla="*/ 20 h 24"/>
                <a:gd name="T18" fmla="*/ 10 w 36"/>
                <a:gd name="T19" fmla="*/ 22 h 24"/>
                <a:gd name="T20" fmla="*/ 16 w 36"/>
                <a:gd name="T21" fmla="*/ 24 h 24"/>
                <a:gd name="T22" fmla="*/ 16 w 36"/>
                <a:gd name="T23" fmla="*/ 24 h 24"/>
                <a:gd name="T24" fmla="*/ 16 w 36"/>
                <a:gd name="T25" fmla="*/ 24 h 24"/>
                <a:gd name="T26" fmla="*/ 16 w 36"/>
                <a:gd name="T27" fmla="*/ 24 h 24"/>
                <a:gd name="T28" fmla="*/ 22 w 36"/>
                <a:gd name="T29" fmla="*/ 22 h 24"/>
                <a:gd name="T30" fmla="*/ 28 w 36"/>
                <a:gd name="T31" fmla="*/ 18 h 24"/>
                <a:gd name="T32" fmla="*/ 32 w 36"/>
                <a:gd name="T33" fmla="*/ 14 h 24"/>
                <a:gd name="T34" fmla="*/ 36 w 36"/>
                <a:gd name="T35" fmla="*/ 10 h 24"/>
                <a:gd name="T36" fmla="*/ 36 w 36"/>
                <a:gd name="T37" fmla="*/ 10 h 24"/>
                <a:gd name="T38" fmla="*/ 36 w 36"/>
                <a:gd name="T39" fmla="*/ 6 h 24"/>
                <a:gd name="T40" fmla="*/ 36 w 36"/>
                <a:gd name="T41" fmla="*/ 2 h 24"/>
                <a:gd name="T42" fmla="*/ 32 w 36"/>
                <a:gd name="T43" fmla="*/ 2 h 24"/>
                <a:gd name="T44" fmla="*/ 28 w 36"/>
                <a:gd name="T45"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6" h="24">
                  <a:moveTo>
                    <a:pt x="28" y="0"/>
                  </a:moveTo>
                  <a:lnTo>
                    <a:pt x="28" y="0"/>
                  </a:lnTo>
                  <a:lnTo>
                    <a:pt x="20" y="2"/>
                  </a:lnTo>
                  <a:lnTo>
                    <a:pt x="12" y="4"/>
                  </a:lnTo>
                  <a:lnTo>
                    <a:pt x="4" y="8"/>
                  </a:lnTo>
                  <a:lnTo>
                    <a:pt x="0" y="12"/>
                  </a:lnTo>
                  <a:lnTo>
                    <a:pt x="0" y="12"/>
                  </a:lnTo>
                  <a:lnTo>
                    <a:pt x="2" y="16"/>
                  </a:lnTo>
                  <a:lnTo>
                    <a:pt x="4" y="20"/>
                  </a:lnTo>
                  <a:lnTo>
                    <a:pt x="10" y="22"/>
                  </a:lnTo>
                  <a:lnTo>
                    <a:pt x="16" y="24"/>
                  </a:lnTo>
                  <a:lnTo>
                    <a:pt x="16" y="24"/>
                  </a:lnTo>
                  <a:lnTo>
                    <a:pt x="16" y="24"/>
                  </a:lnTo>
                  <a:lnTo>
                    <a:pt x="16" y="24"/>
                  </a:lnTo>
                  <a:lnTo>
                    <a:pt x="22" y="22"/>
                  </a:lnTo>
                  <a:lnTo>
                    <a:pt x="28" y="18"/>
                  </a:lnTo>
                  <a:lnTo>
                    <a:pt x="32" y="14"/>
                  </a:lnTo>
                  <a:lnTo>
                    <a:pt x="36" y="10"/>
                  </a:lnTo>
                  <a:lnTo>
                    <a:pt x="36" y="10"/>
                  </a:lnTo>
                  <a:lnTo>
                    <a:pt x="36" y="6"/>
                  </a:lnTo>
                  <a:lnTo>
                    <a:pt x="36" y="2"/>
                  </a:lnTo>
                  <a:lnTo>
                    <a:pt x="32" y="2"/>
                  </a:lnTo>
                  <a:lnTo>
                    <a:pt x="28"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35" name="Freeform 20"/>
            <p:cNvSpPr>
              <a:spLocks/>
            </p:cNvSpPr>
            <p:nvPr/>
          </p:nvSpPr>
          <p:spPr bwMode="auto">
            <a:xfrm>
              <a:off x="1604" y="1266"/>
              <a:ext cx="36" cy="24"/>
            </a:xfrm>
            <a:custGeom>
              <a:avLst/>
              <a:gdLst>
                <a:gd name="T0" fmla="*/ 28 w 36"/>
                <a:gd name="T1" fmla="*/ 0 h 24"/>
                <a:gd name="T2" fmla="*/ 28 w 36"/>
                <a:gd name="T3" fmla="*/ 0 h 24"/>
                <a:gd name="T4" fmla="*/ 20 w 36"/>
                <a:gd name="T5" fmla="*/ 2 h 24"/>
                <a:gd name="T6" fmla="*/ 12 w 36"/>
                <a:gd name="T7" fmla="*/ 4 h 24"/>
                <a:gd name="T8" fmla="*/ 4 w 36"/>
                <a:gd name="T9" fmla="*/ 8 h 24"/>
                <a:gd name="T10" fmla="*/ 0 w 36"/>
                <a:gd name="T11" fmla="*/ 12 h 24"/>
                <a:gd name="T12" fmla="*/ 0 w 36"/>
                <a:gd name="T13" fmla="*/ 12 h 24"/>
                <a:gd name="T14" fmla="*/ 2 w 36"/>
                <a:gd name="T15" fmla="*/ 16 h 24"/>
                <a:gd name="T16" fmla="*/ 4 w 36"/>
                <a:gd name="T17" fmla="*/ 20 h 24"/>
                <a:gd name="T18" fmla="*/ 10 w 36"/>
                <a:gd name="T19" fmla="*/ 22 h 24"/>
                <a:gd name="T20" fmla="*/ 16 w 36"/>
                <a:gd name="T21" fmla="*/ 24 h 24"/>
                <a:gd name="T22" fmla="*/ 16 w 36"/>
                <a:gd name="T23" fmla="*/ 24 h 24"/>
                <a:gd name="T24" fmla="*/ 16 w 36"/>
                <a:gd name="T25" fmla="*/ 24 h 24"/>
                <a:gd name="T26" fmla="*/ 16 w 36"/>
                <a:gd name="T27" fmla="*/ 24 h 24"/>
                <a:gd name="T28" fmla="*/ 22 w 36"/>
                <a:gd name="T29" fmla="*/ 22 h 24"/>
                <a:gd name="T30" fmla="*/ 28 w 36"/>
                <a:gd name="T31" fmla="*/ 18 h 24"/>
                <a:gd name="T32" fmla="*/ 32 w 36"/>
                <a:gd name="T33" fmla="*/ 14 h 24"/>
                <a:gd name="T34" fmla="*/ 36 w 36"/>
                <a:gd name="T35" fmla="*/ 10 h 24"/>
                <a:gd name="T36" fmla="*/ 36 w 36"/>
                <a:gd name="T37" fmla="*/ 10 h 24"/>
                <a:gd name="T38" fmla="*/ 36 w 36"/>
                <a:gd name="T39" fmla="*/ 6 h 24"/>
                <a:gd name="T40" fmla="*/ 36 w 36"/>
                <a:gd name="T41" fmla="*/ 2 h 24"/>
                <a:gd name="T42" fmla="*/ 32 w 36"/>
                <a:gd name="T43" fmla="*/ 2 h 24"/>
                <a:gd name="T44" fmla="*/ 28 w 36"/>
                <a:gd name="T45"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6" h="24">
                  <a:moveTo>
                    <a:pt x="28" y="0"/>
                  </a:moveTo>
                  <a:lnTo>
                    <a:pt x="28" y="0"/>
                  </a:lnTo>
                  <a:lnTo>
                    <a:pt x="20" y="2"/>
                  </a:lnTo>
                  <a:lnTo>
                    <a:pt x="12" y="4"/>
                  </a:lnTo>
                  <a:lnTo>
                    <a:pt x="4" y="8"/>
                  </a:lnTo>
                  <a:lnTo>
                    <a:pt x="0" y="12"/>
                  </a:lnTo>
                  <a:lnTo>
                    <a:pt x="0" y="12"/>
                  </a:lnTo>
                  <a:lnTo>
                    <a:pt x="2" y="16"/>
                  </a:lnTo>
                  <a:lnTo>
                    <a:pt x="4" y="20"/>
                  </a:lnTo>
                  <a:lnTo>
                    <a:pt x="10" y="22"/>
                  </a:lnTo>
                  <a:lnTo>
                    <a:pt x="16" y="24"/>
                  </a:lnTo>
                  <a:lnTo>
                    <a:pt x="16" y="24"/>
                  </a:lnTo>
                  <a:lnTo>
                    <a:pt x="16" y="24"/>
                  </a:lnTo>
                  <a:lnTo>
                    <a:pt x="16" y="24"/>
                  </a:lnTo>
                  <a:lnTo>
                    <a:pt x="22" y="22"/>
                  </a:lnTo>
                  <a:lnTo>
                    <a:pt x="28" y="18"/>
                  </a:lnTo>
                  <a:lnTo>
                    <a:pt x="32" y="14"/>
                  </a:lnTo>
                  <a:lnTo>
                    <a:pt x="36" y="10"/>
                  </a:lnTo>
                  <a:lnTo>
                    <a:pt x="36" y="10"/>
                  </a:lnTo>
                  <a:lnTo>
                    <a:pt x="36" y="6"/>
                  </a:lnTo>
                  <a:lnTo>
                    <a:pt x="36" y="2"/>
                  </a:lnTo>
                  <a:lnTo>
                    <a:pt x="32" y="2"/>
                  </a:lnTo>
                  <a:lnTo>
                    <a:pt x="2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36" name="Freeform 21"/>
            <p:cNvSpPr>
              <a:spLocks/>
            </p:cNvSpPr>
            <p:nvPr/>
          </p:nvSpPr>
          <p:spPr bwMode="auto">
            <a:xfrm>
              <a:off x="2294" y="1040"/>
              <a:ext cx="86" cy="40"/>
            </a:xfrm>
            <a:custGeom>
              <a:avLst/>
              <a:gdLst>
                <a:gd name="T0" fmla="*/ 42 w 86"/>
                <a:gd name="T1" fmla="*/ 0 h 40"/>
                <a:gd name="T2" fmla="*/ 42 w 86"/>
                <a:gd name="T3" fmla="*/ 0 h 40"/>
                <a:gd name="T4" fmla="*/ 40 w 86"/>
                <a:gd name="T5" fmla="*/ 0 h 40"/>
                <a:gd name="T6" fmla="*/ 40 w 86"/>
                <a:gd name="T7" fmla="*/ 0 h 40"/>
                <a:gd name="T8" fmla="*/ 36 w 86"/>
                <a:gd name="T9" fmla="*/ 4 h 40"/>
                <a:gd name="T10" fmla="*/ 30 w 86"/>
                <a:gd name="T11" fmla="*/ 8 h 40"/>
                <a:gd name="T12" fmla="*/ 24 w 86"/>
                <a:gd name="T13" fmla="*/ 20 h 40"/>
                <a:gd name="T14" fmla="*/ 24 w 86"/>
                <a:gd name="T15" fmla="*/ 20 h 40"/>
                <a:gd name="T16" fmla="*/ 18 w 86"/>
                <a:gd name="T17" fmla="*/ 22 h 40"/>
                <a:gd name="T18" fmla="*/ 12 w 86"/>
                <a:gd name="T19" fmla="*/ 26 h 40"/>
                <a:gd name="T20" fmla="*/ 6 w 86"/>
                <a:gd name="T21" fmla="*/ 28 h 40"/>
                <a:gd name="T22" fmla="*/ 2 w 86"/>
                <a:gd name="T23" fmla="*/ 32 h 40"/>
                <a:gd name="T24" fmla="*/ 2 w 86"/>
                <a:gd name="T25" fmla="*/ 32 h 40"/>
                <a:gd name="T26" fmla="*/ 0 w 86"/>
                <a:gd name="T27" fmla="*/ 36 h 40"/>
                <a:gd name="T28" fmla="*/ 2 w 86"/>
                <a:gd name="T29" fmla="*/ 38 h 40"/>
                <a:gd name="T30" fmla="*/ 6 w 86"/>
                <a:gd name="T31" fmla="*/ 40 h 40"/>
                <a:gd name="T32" fmla="*/ 10 w 86"/>
                <a:gd name="T33" fmla="*/ 40 h 40"/>
                <a:gd name="T34" fmla="*/ 10 w 86"/>
                <a:gd name="T35" fmla="*/ 40 h 40"/>
                <a:gd name="T36" fmla="*/ 14 w 86"/>
                <a:gd name="T37" fmla="*/ 40 h 40"/>
                <a:gd name="T38" fmla="*/ 14 w 86"/>
                <a:gd name="T39" fmla="*/ 40 h 40"/>
                <a:gd name="T40" fmla="*/ 20 w 86"/>
                <a:gd name="T41" fmla="*/ 40 h 40"/>
                <a:gd name="T42" fmla="*/ 24 w 86"/>
                <a:gd name="T43" fmla="*/ 38 h 40"/>
                <a:gd name="T44" fmla="*/ 36 w 86"/>
                <a:gd name="T45" fmla="*/ 32 h 40"/>
                <a:gd name="T46" fmla="*/ 36 w 86"/>
                <a:gd name="T47" fmla="*/ 32 h 40"/>
                <a:gd name="T48" fmla="*/ 46 w 86"/>
                <a:gd name="T49" fmla="*/ 32 h 40"/>
                <a:gd name="T50" fmla="*/ 46 w 86"/>
                <a:gd name="T51" fmla="*/ 32 h 40"/>
                <a:gd name="T52" fmla="*/ 54 w 86"/>
                <a:gd name="T53" fmla="*/ 32 h 40"/>
                <a:gd name="T54" fmla="*/ 54 w 86"/>
                <a:gd name="T55" fmla="*/ 32 h 40"/>
                <a:gd name="T56" fmla="*/ 62 w 86"/>
                <a:gd name="T57" fmla="*/ 32 h 40"/>
                <a:gd name="T58" fmla="*/ 62 w 86"/>
                <a:gd name="T59" fmla="*/ 32 h 40"/>
                <a:gd name="T60" fmla="*/ 74 w 86"/>
                <a:gd name="T61" fmla="*/ 32 h 40"/>
                <a:gd name="T62" fmla="*/ 80 w 86"/>
                <a:gd name="T63" fmla="*/ 30 h 40"/>
                <a:gd name="T64" fmla="*/ 84 w 86"/>
                <a:gd name="T65" fmla="*/ 26 h 40"/>
                <a:gd name="T66" fmla="*/ 84 w 86"/>
                <a:gd name="T67" fmla="*/ 26 h 40"/>
                <a:gd name="T68" fmla="*/ 86 w 86"/>
                <a:gd name="T69" fmla="*/ 22 h 40"/>
                <a:gd name="T70" fmla="*/ 86 w 86"/>
                <a:gd name="T71" fmla="*/ 18 h 40"/>
                <a:gd name="T72" fmla="*/ 84 w 86"/>
                <a:gd name="T73" fmla="*/ 14 h 40"/>
                <a:gd name="T74" fmla="*/ 78 w 86"/>
                <a:gd name="T75" fmla="*/ 12 h 40"/>
                <a:gd name="T76" fmla="*/ 68 w 86"/>
                <a:gd name="T77" fmla="*/ 8 h 40"/>
                <a:gd name="T78" fmla="*/ 60 w 86"/>
                <a:gd name="T79" fmla="*/ 6 h 40"/>
                <a:gd name="T80" fmla="*/ 60 w 86"/>
                <a:gd name="T81" fmla="*/ 6 h 40"/>
                <a:gd name="T82" fmla="*/ 52 w 86"/>
                <a:gd name="T83" fmla="*/ 2 h 40"/>
                <a:gd name="T84" fmla="*/ 42 w 86"/>
                <a:gd name="T85"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86" h="40">
                  <a:moveTo>
                    <a:pt x="42" y="0"/>
                  </a:moveTo>
                  <a:lnTo>
                    <a:pt x="42" y="0"/>
                  </a:lnTo>
                  <a:lnTo>
                    <a:pt x="40" y="0"/>
                  </a:lnTo>
                  <a:lnTo>
                    <a:pt x="40" y="0"/>
                  </a:lnTo>
                  <a:lnTo>
                    <a:pt x="36" y="4"/>
                  </a:lnTo>
                  <a:lnTo>
                    <a:pt x="30" y="8"/>
                  </a:lnTo>
                  <a:lnTo>
                    <a:pt x="24" y="20"/>
                  </a:lnTo>
                  <a:lnTo>
                    <a:pt x="24" y="20"/>
                  </a:lnTo>
                  <a:lnTo>
                    <a:pt x="18" y="22"/>
                  </a:lnTo>
                  <a:lnTo>
                    <a:pt x="12" y="26"/>
                  </a:lnTo>
                  <a:lnTo>
                    <a:pt x="6" y="28"/>
                  </a:lnTo>
                  <a:lnTo>
                    <a:pt x="2" y="32"/>
                  </a:lnTo>
                  <a:lnTo>
                    <a:pt x="2" y="32"/>
                  </a:lnTo>
                  <a:lnTo>
                    <a:pt x="0" y="36"/>
                  </a:lnTo>
                  <a:lnTo>
                    <a:pt x="2" y="38"/>
                  </a:lnTo>
                  <a:lnTo>
                    <a:pt x="6" y="40"/>
                  </a:lnTo>
                  <a:lnTo>
                    <a:pt x="10" y="40"/>
                  </a:lnTo>
                  <a:lnTo>
                    <a:pt x="10" y="40"/>
                  </a:lnTo>
                  <a:lnTo>
                    <a:pt x="14" y="40"/>
                  </a:lnTo>
                  <a:lnTo>
                    <a:pt x="14" y="40"/>
                  </a:lnTo>
                  <a:lnTo>
                    <a:pt x="20" y="40"/>
                  </a:lnTo>
                  <a:lnTo>
                    <a:pt x="24" y="38"/>
                  </a:lnTo>
                  <a:lnTo>
                    <a:pt x="36" y="32"/>
                  </a:lnTo>
                  <a:lnTo>
                    <a:pt x="36" y="32"/>
                  </a:lnTo>
                  <a:lnTo>
                    <a:pt x="46" y="32"/>
                  </a:lnTo>
                  <a:lnTo>
                    <a:pt x="46" y="32"/>
                  </a:lnTo>
                  <a:lnTo>
                    <a:pt x="54" y="32"/>
                  </a:lnTo>
                  <a:lnTo>
                    <a:pt x="54" y="32"/>
                  </a:lnTo>
                  <a:lnTo>
                    <a:pt x="62" y="32"/>
                  </a:lnTo>
                  <a:lnTo>
                    <a:pt x="62" y="32"/>
                  </a:lnTo>
                  <a:lnTo>
                    <a:pt x="74" y="32"/>
                  </a:lnTo>
                  <a:lnTo>
                    <a:pt x="80" y="30"/>
                  </a:lnTo>
                  <a:lnTo>
                    <a:pt x="84" y="26"/>
                  </a:lnTo>
                  <a:lnTo>
                    <a:pt x="84" y="26"/>
                  </a:lnTo>
                  <a:lnTo>
                    <a:pt x="86" y="22"/>
                  </a:lnTo>
                  <a:lnTo>
                    <a:pt x="86" y="18"/>
                  </a:lnTo>
                  <a:lnTo>
                    <a:pt x="84" y="14"/>
                  </a:lnTo>
                  <a:lnTo>
                    <a:pt x="78" y="12"/>
                  </a:lnTo>
                  <a:lnTo>
                    <a:pt x="68" y="8"/>
                  </a:lnTo>
                  <a:lnTo>
                    <a:pt x="60" y="6"/>
                  </a:lnTo>
                  <a:lnTo>
                    <a:pt x="60" y="6"/>
                  </a:lnTo>
                  <a:lnTo>
                    <a:pt x="52" y="2"/>
                  </a:lnTo>
                  <a:lnTo>
                    <a:pt x="42"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37" name="Freeform 22"/>
            <p:cNvSpPr>
              <a:spLocks/>
            </p:cNvSpPr>
            <p:nvPr/>
          </p:nvSpPr>
          <p:spPr bwMode="auto">
            <a:xfrm>
              <a:off x="2294" y="1040"/>
              <a:ext cx="86" cy="40"/>
            </a:xfrm>
            <a:custGeom>
              <a:avLst/>
              <a:gdLst>
                <a:gd name="T0" fmla="*/ 42 w 86"/>
                <a:gd name="T1" fmla="*/ 0 h 40"/>
                <a:gd name="T2" fmla="*/ 42 w 86"/>
                <a:gd name="T3" fmla="*/ 0 h 40"/>
                <a:gd name="T4" fmla="*/ 40 w 86"/>
                <a:gd name="T5" fmla="*/ 0 h 40"/>
                <a:gd name="T6" fmla="*/ 40 w 86"/>
                <a:gd name="T7" fmla="*/ 0 h 40"/>
                <a:gd name="T8" fmla="*/ 36 w 86"/>
                <a:gd name="T9" fmla="*/ 4 h 40"/>
                <a:gd name="T10" fmla="*/ 30 w 86"/>
                <a:gd name="T11" fmla="*/ 8 h 40"/>
                <a:gd name="T12" fmla="*/ 24 w 86"/>
                <a:gd name="T13" fmla="*/ 20 h 40"/>
                <a:gd name="T14" fmla="*/ 24 w 86"/>
                <a:gd name="T15" fmla="*/ 20 h 40"/>
                <a:gd name="T16" fmla="*/ 18 w 86"/>
                <a:gd name="T17" fmla="*/ 22 h 40"/>
                <a:gd name="T18" fmla="*/ 12 w 86"/>
                <a:gd name="T19" fmla="*/ 26 h 40"/>
                <a:gd name="T20" fmla="*/ 6 w 86"/>
                <a:gd name="T21" fmla="*/ 28 h 40"/>
                <a:gd name="T22" fmla="*/ 2 w 86"/>
                <a:gd name="T23" fmla="*/ 32 h 40"/>
                <a:gd name="T24" fmla="*/ 2 w 86"/>
                <a:gd name="T25" fmla="*/ 32 h 40"/>
                <a:gd name="T26" fmla="*/ 0 w 86"/>
                <a:gd name="T27" fmla="*/ 36 h 40"/>
                <a:gd name="T28" fmla="*/ 2 w 86"/>
                <a:gd name="T29" fmla="*/ 38 h 40"/>
                <a:gd name="T30" fmla="*/ 6 w 86"/>
                <a:gd name="T31" fmla="*/ 40 h 40"/>
                <a:gd name="T32" fmla="*/ 10 w 86"/>
                <a:gd name="T33" fmla="*/ 40 h 40"/>
                <a:gd name="T34" fmla="*/ 10 w 86"/>
                <a:gd name="T35" fmla="*/ 40 h 40"/>
                <a:gd name="T36" fmla="*/ 14 w 86"/>
                <a:gd name="T37" fmla="*/ 40 h 40"/>
                <a:gd name="T38" fmla="*/ 14 w 86"/>
                <a:gd name="T39" fmla="*/ 40 h 40"/>
                <a:gd name="T40" fmla="*/ 20 w 86"/>
                <a:gd name="T41" fmla="*/ 40 h 40"/>
                <a:gd name="T42" fmla="*/ 24 w 86"/>
                <a:gd name="T43" fmla="*/ 38 h 40"/>
                <a:gd name="T44" fmla="*/ 36 w 86"/>
                <a:gd name="T45" fmla="*/ 32 h 40"/>
                <a:gd name="T46" fmla="*/ 36 w 86"/>
                <a:gd name="T47" fmla="*/ 32 h 40"/>
                <a:gd name="T48" fmla="*/ 46 w 86"/>
                <a:gd name="T49" fmla="*/ 32 h 40"/>
                <a:gd name="T50" fmla="*/ 46 w 86"/>
                <a:gd name="T51" fmla="*/ 32 h 40"/>
                <a:gd name="T52" fmla="*/ 54 w 86"/>
                <a:gd name="T53" fmla="*/ 32 h 40"/>
                <a:gd name="T54" fmla="*/ 54 w 86"/>
                <a:gd name="T55" fmla="*/ 32 h 40"/>
                <a:gd name="T56" fmla="*/ 62 w 86"/>
                <a:gd name="T57" fmla="*/ 32 h 40"/>
                <a:gd name="T58" fmla="*/ 62 w 86"/>
                <a:gd name="T59" fmla="*/ 32 h 40"/>
                <a:gd name="T60" fmla="*/ 74 w 86"/>
                <a:gd name="T61" fmla="*/ 32 h 40"/>
                <a:gd name="T62" fmla="*/ 80 w 86"/>
                <a:gd name="T63" fmla="*/ 30 h 40"/>
                <a:gd name="T64" fmla="*/ 84 w 86"/>
                <a:gd name="T65" fmla="*/ 26 h 40"/>
                <a:gd name="T66" fmla="*/ 84 w 86"/>
                <a:gd name="T67" fmla="*/ 26 h 40"/>
                <a:gd name="T68" fmla="*/ 86 w 86"/>
                <a:gd name="T69" fmla="*/ 22 h 40"/>
                <a:gd name="T70" fmla="*/ 86 w 86"/>
                <a:gd name="T71" fmla="*/ 18 h 40"/>
                <a:gd name="T72" fmla="*/ 84 w 86"/>
                <a:gd name="T73" fmla="*/ 14 h 40"/>
                <a:gd name="T74" fmla="*/ 78 w 86"/>
                <a:gd name="T75" fmla="*/ 12 h 40"/>
                <a:gd name="T76" fmla="*/ 68 w 86"/>
                <a:gd name="T77" fmla="*/ 8 h 40"/>
                <a:gd name="T78" fmla="*/ 60 w 86"/>
                <a:gd name="T79" fmla="*/ 6 h 40"/>
                <a:gd name="T80" fmla="*/ 60 w 86"/>
                <a:gd name="T81" fmla="*/ 6 h 40"/>
                <a:gd name="T82" fmla="*/ 52 w 86"/>
                <a:gd name="T83" fmla="*/ 2 h 40"/>
                <a:gd name="T84" fmla="*/ 42 w 86"/>
                <a:gd name="T85"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86" h="40">
                  <a:moveTo>
                    <a:pt x="42" y="0"/>
                  </a:moveTo>
                  <a:lnTo>
                    <a:pt x="42" y="0"/>
                  </a:lnTo>
                  <a:lnTo>
                    <a:pt x="40" y="0"/>
                  </a:lnTo>
                  <a:lnTo>
                    <a:pt x="40" y="0"/>
                  </a:lnTo>
                  <a:lnTo>
                    <a:pt x="36" y="4"/>
                  </a:lnTo>
                  <a:lnTo>
                    <a:pt x="30" y="8"/>
                  </a:lnTo>
                  <a:lnTo>
                    <a:pt x="24" y="20"/>
                  </a:lnTo>
                  <a:lnTo>
                    <a:pt x="24" y="20"/>
                  </a:lnTo>
                  <a:lnTo>
                    <a:pt x="18" y="22"/>
                  </a:lnTo>
                  <a:lnTo>
                    <a:pt x="12" y="26"/>
                  </a:lnTo>
                  <a:lnTo>
                    <a:pt x="6" y="28"/>
                  </a:lnTo>
                  <a:lnTo>
                    <a:pt x="2" y="32"/>
                  </a:lnTo>
                  <a:lnTo>
                    <a:pt x="2" y="32"/>
                  </a:lnTo>
                  <a:lnTo>
                    <a:pt x="0" y="36"/>
                  </a:lnTo>
                  <a:lnTo>
                    <a:pt x="2" y="38"/>
                  </a:lnTo>
                  <a:lnTo>
                    <a:pt x="6" y="40"/>
                  </a:lnTo>
                  <a:lnTo>
                    <a:pt x="10" y="40"/>
                  </a:lnTo>
                  <a:lnTo>
                    <a:pt x="10" y="40"/>
                  </a:lnTo>
                  <a:lnTo>
                    <a:pt x="14" y="40"/>
                  </a:lnTo>
                  <a:lnTo>
                    <a:pt x="14" y="40"/>
                  </a:lnTo>
                  <a:lnTo>
                    <a:pt x="20" y="40"/>
                  </a:lnTo>
                  <a:lnTo>
                    <a:pt x="24" y="38"/>
                  </a:lnTo>
                  <a:lnTo>
                    <a:pt x="36" y="32"/>
                  </a:lnTo>
                  <a:lnTo>
                    <a:pt x="36" y="32"/>
                  </a:lnTo>
                  <a:lnTo>
                    <a:pt x="46" y="32"/>
                  </a:lnTo>
                  <a:lnTo>
                    <a:pt x="46" y="32"/>
                  </a:lnTo>
                  <a:lnTo>
                    <a:pt x="54" y="32"/>
                  </a:lnTo>
                  <a:lnTo>
                    <a:pt x="54" y="32"/>
                  </a:lnTo>
                  <a:lnTo>
                    <a:pt x="62" y="32"/>
                  </a:lnTo>
                  <a:lnTo>
                    <a:pt x="62" y="32"/>
                  </a:lnTo>
                  <a:lnTo>
                    <a:pt x="74" y="32"/>
                  </a:lnTo>
                  <a:lnTo>
                    <a:pt x="80" y="30"/>
                  </a:lnTo>
                  <a:lnTo>
                    <a:pt x="84" y="26"/>
                  </a:lnTo>
                  <a:lnTo>
                    <a:pt x="84" y="26"/>
                  </a:lnTo>
                  <a:lnTo>
                    <a:pt x="86" y="22"/>
                  </a:lnTo>
                  <a:lnTo>
                    <a:pt x="86" y="18"/>
                  </a:lnTo>
                  <a:lnTo>
                    <a:pt x="84" y="14"/>
                  </a:lnTo>
                  <a:lnTo>
                    <a:pt x="78" y="12"/>
                  </a:lnTo>
                  <a:lnTo>
                    <a:pt x="68" y="8"/>
                  </a:lnTo>
                  <a:lnTo>
                    <a:pt x="60" y="6"/>
                  </a:lnTo>
                  <a:lnTo>
                    <a:pt x="60" y="6"/>
                  </a:lnTo>
                  <a:lnTo>
                    <a:pt x="52" y="2"/>
                  </a:lnTo>
                  <a:lnTo>
                    <a:pt x="4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38" name="Freeform 23"/>
            <p:cNvSpPr>
              <a:spLocks/>
            </p:cNvSpPr>
            <p:nvPr/>
          </p:nvSpPr>
          <p:spPr bwMode="auto">
            <a:xfrm>
              <a:off x="2198" y="992"/>
              <a:ext cx="114" cy="66"/>
            </a:xfrm>
            <a:custGeom>
              <a:avLst/>
              <a:gdLst>
                <a:gd name="T0" fmla="*/ 64 w 114"/>
                <a:gd name="T1" fmla="*/ 0 h 66"/>
                <a:gd name="T2" fmla="*/ 48 w 114"/>
                <a:gd name="T3" fmla="*/ 4 h 66"/>
                <a:gd name="T4" fmla="*/ 36 w 114"/>
                <a:gd name="T5" fmla="*/ 10 h 66"/>
                <a:gd name="T6" fmla="*/ 24 w 114"/>
                <a:gd name="T7" fmla="*/ 14 h 66"/>
                <a:gd name="T8" fmla="*/ 20 w 114"/>
                <a:gd name="T9" fmla="*/ 18 h 66"/>
                <a:gd name="T10" fmla="*/ 16 w 114"/>
                <a:gd name="T11" fmla="*/ 28 h 66"/>
                <a:gd name="T12" fmla="*/ 8 w 114"/>
                <a:gd name="T13" fmla="*/ 30 h 66"/>
                <a:gd name="T14" fmla="*/ 2 w 114"/>
                <a:gd name="T15" fmla="*/ 34 h 66"/>
                <a:gd name="T16" fmla="*/ 0 w 114"/>
                <a:gd name="T17" fmla="*/ 36 h 66"/>
                <a:gd name="T18" fmla="*/ 4 w 114"/>
                <a:gd name="T19" fmla="*/ 42 h 66"/>
                <a:gd name="T20" fmla="*/ 14 w 114"/>
                <a:gd name="T21" fmla="*/ 44 h 66"/>
                <a:gd name="T22" fmla="*/ 30 w 114"/>
                <a:gd name="T23" fmla="*/ 48 h 66"/>
                <a:gd name="T24" fmla="*/ 34 w 114"/>
                <a:gd name="T25" fmla="*/ 52 h 66"/>
                <a:gd name="T26" fmla="*/ 46 w 114"/>
                <a:gd name="T27" fmla="*/ 64 h 66"/>
                <a:gd name="T28" fmla="*/ 52 w 114"/>
                <a:gd name="T29" fmla="*/ 66 h 66"/>
                <a:gd name="T30" fmla="*/ 54 w 114"/>
                <a:gd name="T31" fmla="*/ 66 h 66"/>
                <a:gd name="T32" fmla="*/ 64 w 114"/>
                <a:gd name="T33" fmla="*/ 66 h 66"/>
                <a:gd name="T34" fmla="*/ 72 w 114"/>
                <a:gd name="T35" fmla="*/ 64 h 66"/>
                <a:gd name="T36" fmla="*/ 74 w 114"/>
                <a:gd name="T37" fmla="*/ 64 h 66"/>
                <a:gd name="T38" fmla="*/ 94 w 114"/>
                <a:gd name="T39" fmla="*/ 66 h 66"/>
                <a:gd name="T40" fmla="*/ 112 w 114"/>
                <a:gd name="T41" fmla="*/ 64 h 66"/>
                <a:gd name="T42" fmla="*/ 114 w 114"/>
                <a:gd name="T43" fmla="*/ 60 h 66"/>
                <a:gd name="T44" fmla="*/ 112 w 114"/>
                <a:gd name="T45" fmla="*/ 50 h 66"/>
                <a:gd name="T46" fmla="*/ 112 w 114"/>
                <a:gd name="T47" fmla="*/ 46 h 66"/>
                <a:gd name="T48" fmla="*/ 112 w 114"/>
                <a:gd name="T49" fmla="*/ 40 h 66"/>
                <a:gd name="T50" fmla="*/ 104 w 114"/>
                <a:gd name="T51" fmla="*/ 32 h 66"/>
                <a:gd name="T52" fmla="*/ 94 w 114"/>
                <a:gd name="T53" fmla="*/ 28 h 66"/>
                <a:gd name="T54" fmla="*/ 82 w 114"/>
                <a:gd name="T55" fmla="*/ 26 h 66"/>
                <a:gd name="T56" fmla="*/ 70 w 114"/>
                <a:gd name="T57" fmla="*/ 26 h 66"/>
                <a:gd name="T58" fmla="*/ 60 w 114"/>
                <a:gd name="T59" fmla="*/ 28 h 66"/>
                <a:gd name="T60" fmla="*/ 46 w 114"/>
                <a:gd name="T61" fmla="*/ 34 h 66"/>
                <a:gd name="T62" fmla="*/ 42 w 114"/>
                <a:gd name="T63" fmla="*/ 34 h 66"/>
                <a:gd name="T64" fmla="*/ 40 w 114"/>
                <a:gd name="T65" fmla="*/ 34 h 66"/>
                <a:gd name="T66" fmla="*/ 34 w 114"/>
                <a:gd name="T67" fmla="*/ 30 h 66"/>
                <a:gd name="T68" fmla="*/ 34 w 114"/>
                <a:gd name="T69" fmla="*/ 20 h 66"/>
                <a:gd name="T70" fmla="*/ 54 w 114"/>
                <a:gd name="T71" fmla="*/ 20 h 66"/>
                <a:gd name="T72" fmla="*/ 72 w 114"/>
                <a:gd name="T73" fmla="*/ 18 h 66"/>
                <a:gd name="T74" fmla="*/ 74 w 114"/>
                <a:gd name="T75" fmla="*/ 18 h 66"/>
                <a:gd name="T76" fmla="*/ 78 w 114"/>
                <a:gd name="T77" fmla="*/ 16 h 66"/>
                <a:gd name="T78" fmla="*/ 78 w 114"/>
                <a:gd name="T79" fmla="*/ 10 h 66"/>
                <a:gd name="T80" fmla="*/ 70 w 114"/>
                <a:gd name="T81" fmla="*/ 6 h 66"/>
                <a:gd name="T82" fmla="*/ 66 w 114"/>
                <a:gd name="T83" fmla="*/ 6 h 66"/>
                <a:gd name="T84" fmla="*/ 66 w 114"/>
                <a:gd name="T85" fmla="*/ 6 h 66"/>
                <a:gd name="T86" fmla="*/ 64 w 114"/>
                <a:gd name="T87" fmla="*/ 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14" h="66">
                  <a:moveTo>
                    <a:pt x="64" y="0"/>
                  </a:moveTo>
                  <a:lnTo>
                    <a:pt x="64" y="0"/>
                  </a:lnTo>
                  <a:lnTo>
                    <a:pt x="58" y="0"/>
                  </a:lnTo>
                  <a:lnTo>
                    <a:pt x="48" y="4"/>
                  </a:lnTo>
                  <a:lnTo>
                    <a:pt x="36" y="10"/>
                  </a:lnTo>
                  <a:lnTo>
                    <a:pt x="36" y="10"/>
                  </a:lnTo>
                  <a:lnTo>
                    <a:pt x="26" y="12"/>
                  </a:lnTo>
                  <a:lnTo>
                    <a:pt x="24" y="14"/>
                  </a:lnTo>
                  <a:lnTo>
                    <a:pt x="20" y="18"/>
                  </a:lnTo>
                  <a:lnTo>
                    <a:pt x="20" y="18"/>
                  </a:lnTo>
                  <a:lnTo>
                    <a:pt x="20" y="24"/>
                  </a:lnTo>
                  <a:lnTo>
                    <a:pt x="16" y="28"/>
                  </a:lnTo>
                  <a:lnTo>
                    <a:pt x="16" y="28"/>
                  </a:lnTo>
                  <a:lnTo>
                    <a:pt x="8" y="30"/>
                  </a:lnTo>
                  <a:lnTo>
                    <a:pt x="4" y="32"/>
                  </a:lnTo>
                  <a:lnTo>
                    <a:pt x="2" y="34"/>
                  </a:lnTo>
                  <a:lnTo>
                    <a:pt x="2" y="34"/>
                  </a:lnTo>
                  <a:lnTo>
                    <a:pt x="0" y="36"/>
                  </a:lnTo>
                  <a:lnTo>
                    <a:pt x="0" y="38"/>
                  </a:lnTo>
                  <a:lnTo>
                    <a:pt x="4" y="42"/>
                  </a:lnTo>
                  <a:lnTo>
                    <a:pt x="14" y="44"/>
                  </a:lnTo>
                  <a:lnTo>
                    <a:pt x="14" y="44"/>
                  </a:lnTo>
                  <a:lnTo>
                    <a:pt x="26" y="46"/>
                  </a:lnTo>
                  <a:lnTo>
                    <a:pt x="30" y="48"/>
                  </a:lnTo>
                  <a:lnTo>
                    <a:pt x="34" y="52"/>
                  </a:lnTo>
                  <a:lnTo>
                    <a:pt x="34" y="52"/>
                  </a:lnTo>
                  <a:lnTo>
                    <a:pt x="42" y="60"/>
                  </a:lnTo>
                  <a:lnTo>
                    <a:pt x="46" y="64"/>
                  </a:lnTo>
                  <a:lnTo>
                    <a:pt x="52" y="66"/>
                  </a:lnTo>
                  <a:lnTo>
                    <a:pt x="52" y="66"/>
                  </a:lnTo>
                  <a:lnTo>
                    <a:pt x="54" y="66"/>
                  </a:lnTo>
                  <a:lnTo>
                    <a:pt x="54" y="66"/>
                  </a:lnTo>
                  <a:lnTo>
                    <a:pt x="64" y="66"/>
                  </a:lnTo>
                  <a:lnTo>
                    <a:pt x="64" y="66"/>
                  </a:lnTo>
                  <a:lnTo>
                    <a:pt x="72" y="64"/>
                  </a:lnTo>
                  <a:lnTo>
                    <a:pt x="72" y="64"/>
                  </a:lnTo>
                  <a:lnTo>
                    <a:pt x="74" y="64"/>
                  </a:lnTo>
                  <a:lnTo>
                    <a:pt x="74" y="64"/>
                  </a:lnTo>
                  <a:lnTo>
                    <a:pt x="94" y="66"/>
                  </a:lnTo>
                  <a:lnTo>
                    <a:pt x="94" y="66"/>
                  </a:lnTo>
                  <a:lnTo>
                    <a:pt x="108" y="66"/>
                  </a:lnTo>
                  <a:lnTo>
                    <a:pt x="112" y="64"/>
                  </a:lnTo>
                  <a:lnTo>
                    <a:pt x="114" y="60"/>
                  </a:lnTo>
                  <a:lnTo>
                    <a:pt x="114" y="60"/>
                  </a:lnTo>
                  <a:lnTo>
                    <a:pt x="114" y="56"/>
                  </a:lnTo>
                  <a:lnTo>
                    <a:pt x="112" y="50"/>
                  </a:lnTo>
                  <a:lnTo>
                    <a:pt x="112" y="50"/>
                  </a:lnTo>
                  <a:lnTo>
                    <a:pt x="112" y="46"/>
                  </a:lnTo>
                  <a:lnTo>
                    <a:pt x="112" y="40"/>
                  </a:lnTo>
                  <a:lnTo>
                    <a:pt x="112" y="40"/>
                  </a:lnTo>
                  <a:lnTo>
                    <a:pt x="110" y="36"/>
                  </a:lnTo>
                  <a:lnTo>
                    <a:pt x="104" y="32"/>
                  </a:lnTo>
                  <a:lnTo>
                    <a:pt x="100" y="28"/>
                  </a:lnTo>
                  <a:lnTo>
                    <a:pt x="94" y="28"/>
                  </a:lnTo>
                  <a:lnTo>
                    <a:pt x="94" y="28"/>
                  </a:lnTo>
                  <a:lnTo>
                    <a:pt x="82" y="26"/>
                  </a:lnTo>
                  <a:lnTo>
                    <a:pt x="82" y="26"/>
                  </a:lnTo>
                  <a:lnTo>
                    <a:pt x="70" y="26"/>
                  </a:lnTo>
                  <a:lnTo>
                    <a:pt x="60" y="28"/>
                  </a:lnTo>
                  <a:lnTo>
                    <a:pt x="60" y="28"/>
                  </a:lnTo>
                  <a:lnTo>
                    <a:pt x="52" y="32"/>
                  </a:lnTo>
                  <a:lnTo>
                    <a:pt x="46" y="34"/>
                  </a:lnTo>
                  <a:lnTo>
                    <a:pt x="42" y="34"/>
                  </a:lnTo>
                  <a:lnTo>
                    <a:pt x="42" y="34"/>
                  </a:lnTo>
                  <a:lnTo>
                    <a:pt x="40" y="34"/>
                  </a:lnTo>
                  <a:lnTo>
                    <a:pt x="40" y="34"/>
                  </a:lnTo>
                  <a:lnTo>
                    <a:pt x="36" y="32"/>
                  </a:lnTo>
                  <a:lnTo>
                    <a:pt x="34" y="30"/>
                  </a:lnTo>
                  <a:lnTo>
                    <a:pt x="32" y="26"/>
                  </a:lnTo>
                  <a:lnTo>
                    <a:pt x="34" y="20"/>
                  </a:lnTo>
                  <a:lnTo>
                    <a:pt x="34" y="20"/>
                  </a:lnTo>
                  <a:lnTo>
                    <a:pt x="54" y="20"/>
                  </a:lnTo>
                  <a:lnTo>
                    <a:pt x="64" y="20"/>
                  </a:lnTo>
                  <a:lnTo>
                    <a:pt x="72" y="18"/>
                  </a:lnTo>
                  <a:lnTo>
                    <a:pt x="72" y="18"/>
                  </a:lnTo>
                  <a:lnTo>
                    <a:pt x="74" y="18"/>
                  </a:lnTo>
                  <a:lnTo>
                    <a:pt x="74" y="18"/>
                  </a:lnTo>
                  <a:lnTo>
                    <a:pt x="78" y="16"/>
                  </a:lnTo>
                  <a:lnTo>
                    <a:pt x="80" y="14"/>
                  </a:lnTo>
                  <a:lnTo>
                    <a:pt x="78" y="10"/>
                  </a:lnTo>
                  <a:lnTo>
                    <a:pt x="76" y="10"/>
                  </a:lnTo>
                  <a:lnTo>
                    <a:pt x="70" y="6"/>
                  </a:lnTo>
                  <a:lnTo>
                    <a:pt x="66" y="6"/>
                  </a:lnTo>
                  <a:lnTo>
                    <a:pt x="66" y="6"/>
                  </a:lnTo>
                  <a:lnTo>
                    <a:pt x="66" y="6"/>
                  </a:lnTo>
                  <a:lnTo>
                    <a:pt x="66" y="6"/>
                  </a:lnTo>
                  <a:lnTo>
                    <a:pt x="66" y="0"/>
                  </a:lnTo>
                  <a:lnTo>
                    <a:pt x="64"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39" name="Freeform 24"/>
            <p:cNvSpPr>
              <a:spLocks/>
            </p:cNvSpPr>
            <p:nvPr/>
          </p:nvSpPr>
          <p:spPr bwMode="auto">
            <a:xfrm>
              <a:off x="2198" y="992"/>
              <a:ext cx="114" cy="66"/>
            </a:xfrm>
            <a:custGeom>
              <a:avLst/>
              <a:gdLst>
                <a:gd name="T0" fmla="*/ 64 w 114"/>
                <a:gd name="T1" fmla="*/ 0 h 66"/>
                <a:gd name="T2" fmla="*/ 48 w 114"/>
                <a:gd name="T3" fmla="*/ 4 h 66"/>
                <a:gd name="T4" fmla="*/ 36 w 114"/>
                <a:gd name="T5" fmla="*/ 10 h 66"/>
                <a:gd name="T6" fmla="*/ 24 w 114"/>
                <a:gd name="T7" fmla="*/ 14 h 66"/>
                <a:gd name="T8" fmla="*/ 20 w 114"/>
                <a:gd name="T9" fmla="*/ 18 h 66"/>
                <a:gd name="T10" fmla="*/ 16 w 114"/>
                <a:gd name="T11" fmla="*/ 28 h 66"/>
                <a:gd name="T12" fmla="*/ 8 w 114"/>
                <a:gd name="T13" fmla="*/ 30 h 66"/>
                <a:gd name="T14" fmla="*/ 2 w 114"/>
                <a:gd name="T15" fmla="*/ 34 h 66"/>
                <a:gd name="T16" fmla="*/ 0 w 114"/>
                <a:gd name="T17" fmla="*/ 36 h 66"/>
                <a:gd name="T18" fmla="*/ 4 w 114"/>
                <a:gd name="T19" fmla="*/ 42 h 66"/>
                <a:gd name="T20" fmla="*/ 14 w 114"/>
                <a:gd name="T21" fmla="*/ 44 h 66"/>
                <a:gd name="T22" fmla="*/ 30 w 114"/>
                <a:gd name="T23" fmla="*/ 48 h 66"/>
                <a:gd name="T24" fmla="*/ 34 w 114"/>
                <a:gd name="T25" fmla="*/ 52 h 66"/>
                <a:gd name="T26" fmla="*/ 46 w 114"/>
                <a:gd name="T27" fmla="*/ 64 h 66"/>
                <a:gd name="T28" fmla="*/ 52 w 114"/>
                <a:gd name="T29" fmla="*/ 66 h 66"/>
                <a:gd name="T30" fmla="*/ 54 w 114"/>
                <a:gd name="T31" fmla="*/ 66 h 66"/>
                <a:gd name="T32" fmla="*/ 64 w 114"/>
                <a:gd name="T33" fmla="*/ 66 h 66"/>
                <a:gd name="T34" fmla="*/ 72 w 114"/>
                <a:gd name="T35" fmla="*/ 64 h 66"/>
                <a:gd name="T36" fmla="*/ 74 w 114"/>
                <a:gd name="T37" fmla="*/ 64 h 66"/>
                <a:gd name="T38" fmla="*/ 94 w 114"/>
                <a:gd name="T39" fmla="*/ 66 h 66"/>
                <a:gd name="T40" fmla="*/ 112 w 114"/>
                <a:gd name="T41" fmla="*/ 64 h 66"/>
                <a:gd name="T42" fmla="*/ 114 w 114"/>
                <a:gd name="T43" fmla="*/ 60 h 66"/>
                <a:gd name="T44" fmla="*/ 112 w 114"/>
                <a:gd name="T45" fmla="*/ 50 h 66"/>
                <a:gd name="T46" fmla="*/ 112 w 114"/>
                <a:gd name="T47" fmla="*/ 46 h 66"/>
                <a:gd name="T48" fmla="*/ 112 w 114"/>
                <a:gd name="T49" fmla="*/ 40 h 66"/>
                <a:gd name="T50" fmla="*/ 104 w 114"/>
                <a:gd name="T51" fmla="*/ 32 h 66"/>
                <a:gd name="T52" fmla="*/ 94 w 114"/>
                <a:gd name="T53" fmla="*/ 28 h 66"/>
                <a:gd name="T54" fmla="*/ 82 w 114"/>
                <a:gd name="T55" fmla="*/ 26 h 66"/>
                <a:gd name="T56" fmla="*/ 70 w 114"/>
                <a:gd name="T57" fmla="*/ 26 h 66"/>
                <a:gd name="T58" fmla="*/ 60 w 114"/>
                <a:gd name="T59" fmla="*/ 28 h 66"/>
                <a:gd name="T60" fmla="*/ 46 w 114"/>
                <a:gd name="T61" fmla="*/ 34 h 66"/>
                <a:gd name="T62" fmla="*/ 42 w 114"/>
                <a:gd name="T63" fmla="*/ 34 h 66"/>
                <a:gd name="T64" fmla="*/ 40 w 114"/>
                <a:gd name="T65" fmla="*/ 34 h 66"/>
                <a:gd name="T66" fmla="*/ 34 w 114"/>
                <a:gd name="T67" fmla="*/ 30 h 66"/>
                <a:gd name="T68" fmla="*/ 34 w 114"/>
                <a:gd name="T69" fmla="*/ 20 h 66"/>
                <a:gd name="T70" fmla="*/ 54 w 114"/>
                <a:gd name="T71" fmla="*/ 20 h 66"/>
                <a:gd name="T72" fmla="*/ 72 w 114"/>
                <a:gd name="T73" fmla="*/ 18 h 66"/>
                <a:gd name="T74" fmla="*/ 74 w 114"/>
                <a:gd name="T75" fmla="*/ 18 h 66"/>
                <a:gd name="T76" fmla="*/ 78 w 114"/>
                <a:gd name="T77" fmla="*/ 16 h 66"/>
                <a:gd name="T78" fmla="*/ 78 w 114"/>
                <a:gd name="T79" fmla="*/ 10 h 66"/>
                <a:gd name="T80" fmla="*/ 70 w 114"/>
                <a:gd name="T81" fmla="*/ 6 h 66"/>
                <a:gd name="T82" fmla="*/ 66 w 114"/>
                <a:gd name="T83" fmla="*/ 6 h 66"/>
                <a:gd name="T84" fmla="*/ 66 w 114"/>
                <a:gd name="T85" fmla="*/ 6 h 66"/>
                <a:gd name="T86" fmla="*/ 64 w 114"/>
                <a:gd name="T87" fmla="*/ 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14" h="66">
                  <a:moveTo>
                    <a:pt x="64" y="0"/>
                  </a:moveTo>
                  <a:lnTo>
                    <a:pt x="64" y="0"/>
                  </a:lnTo>
                  <a:lnTo>
                    <a:pt x="58" y="0"/>
                  </a:lnTo>
                  <a:lnTo>
                    <a:pt x="48" y="4"/>
                  </a:lnTo>
                  <a:lnTo>
                    <a:pt x="36" y="10"/>
                  </a:lnTo>
                  <a:lnTo>
                    <a:pt x="36" y="10"/>
                  </a:lnTo>
                  <a:lnTo>
                    <a:pt x="26" y="12"/>
                  </a:lnTo>
                  <a:lnTo>
                    <a:pt x="24" y="14"/>
                  </a:lnTo>
                  <a:lnTo>
                    <a:pt x="20" y="18"/>
                  </a:lnTo>
                  <a:lnTo>
                    <a:pt x="20" y="18"/>
                  </a:lnTo>
                  <a:lnTo>
                    <a:pt x="20" y="24"/>
                  </a:lnTo>
                  <a:lnTo>
                    <a:pt x="16" y="28"/>
                  </a:lnTo>
                  <a:lnTo>
                    <a:pt x="16" y="28"/>
                  </a:lnTo>
                  <a:lnTo>
                    <a:pt x="8" y="30"/>
                  </a:lnTo>
                  <a:lnTo>
                    <a:pt x="4" y="32"/>
                  </a:lnTo>
                  <a:lnTo>
                    <a:pt x="2" y="34"/>
                  </a:lnTo>
                  <a:lnTo>
                    <a:pt x="2" y="34"/>
                  </a:lnTo>
                  <a:lnTo>
                    <a:pt x="0" y="36"/>
                  </a:lnTo>
                  <a:lnTo>
                    <a:pt x="0" y="38"/>
                  </a:lnTo>
                  <a:lnTo>
                    <a:pt x="4" y="42"/>
                  </a:lnTo>
                  <a:lnTo>
                    <a:pt x="14" y="44"/>
                  </a:lnTo>
                  <a:lnTo>
                    <a:pt x="14" y="44"/>
                  </a:lnTo>
                  <a:lnTo>
                    <a:pt x="26" y="46"/>
                  </a:lnTo>
                  <a:lnTo>
                    <a:pt x="30" y="48"/>
                  </a:lnTo>
                  <a:lnTo>
                    <a:pt x="34" y="52"/>
                  </a:lnTo>
                  <a:lnTo>
                    <a:pt x="34" y="52"/>
                  </a:lnTo>
                  <a:lnTo>
                    <a:pt x="42" y="60"/>
                  </a:lnTo>
                  <a:lnTo>
                    <a:pt x="46" y="64"/>
                  </a:lnTo>
                  <a:lnTo>
                    <a:pt x="52" y="66"/>
                  </a:lnTo>
                  <a:lnTo>
                    <a:pt x="52" y="66"/>
                  </a:lnTo>
                  <a:lnTo>
                    <a:pt x="54" y="66"/>
                  </a:lnTo>
                  <a:lnTo>
                    <a:pt x="54" y="66"/>
                  </a:lnTo>
                  <a:lnTo>
                    <a:pt x="64" y="66"/>
                  </a:lnTo>
                  <a:lnTo>
                    <a:pt x="64" y="66"/>
                  </a:lnTo>
                  <a:lnTo>
                    <a:pt x="72" y="64"/>
                  </a:lnTo>
                  <a:lnTo>
                    <a:pt x="72" y="64"/>
                  </a:lnTo>
                  <a:lnTo>
                    <a:pt x="74" y="64"/>
                  </a:lnTo>
                  <a:lnTo>
                    <a:pt x="74" y="64"/>
                  </a:lnTo>
                  <a:lnTo>
                    <a:pt x="94" y="66"/>
                  </a:lnTo>
                  <a:lnTo>
                    <a:pt x="94" y="66"/>
                  </a:lnTo>
                  <a:lnTo>
                    <a:pt x="108" y="66"/>
                  </a:lnTo>
                  <a:lnTo>
                    <a:pt x="112" y="64"/>
                  </a:lnTo>
                  <a:lnTo>
                    <a:pt x="114" y="60"/>
                  </a:lnTo>
                  <a:lnTo>
                    <a:pt x="114" y="60"/>
                  </a:lnTo>
                  <a:lnTo>
                    <a:pt x="114" y="56"/>
                  </a:lnTo>
                  <a:lnTo>
                    <a:pt x="112" y="50"/>
                  </a:lnTo>
                  <a:lnTo>
                    <a:pt x="112" y="50"/>
                  </a:lnTo>
                  <a:lnTo>
                    <a:pt x="112" y="46"/>
                  </a:lnTo>
                  <a:lnTo>
                    <a:pt x="112" y="40"/>
                  </a:lnTo>
                  <a:lnTo>
                    <a:pt x="112" y="40"/>
                  </a:lnTo>
                  <a:lnTo>
                    <a:pt x="110" y="36"/>
                  </a:lnTo>
                  <a:lnTo>
                    <a:pt x="104" y="32"/>
                  </a:lnTo>
                  <a:lnTo>
                    <a:pt x="100" y="28"/>
                  </a:lnTo>
                  <a:lnTo>
                    <a:pt x="94" y="28"/>
                  </a:lnTo>
                  <a:lnTo>
                    <a:pt x="94" y="28"/>
                  </a:lnTo>
                  <a:lnTo>
                    <a:pt x="82" y="26"/>
                  </a:lnTo>
                  <a:lnTo>
                    <a:pt x="82" y="26"/>
                  </a:lnTo>
                  <a:lnTo>
                    <a:pt x="70" y="26"/>
                  </a:lnTo>
                  <a:lnTo>
                    <a:pt x="60" y="28"/>
                  </a:lnTo>
                  <a:lnTo>
                    <a:pt x="60" y="28"/>
                  </a:lnTo>
                  <a:lnTo>
                    <a:pt x="52" y="32"/>
                  </a:lnTo>
                  <a:lnTo>
                    <a:pt x="46" y="34"/>
                  </a:lnTo>
                  <a:lnTo>
                    <a:pt x="42" y="34"/>
                  </a:lnTo>
                  <a:lnTo>
                    <a:pt x="42" y="34"/>
                  </a:lnTo>
                  <a:lnTo>
                    <a:pt x="40" y="34"/>
                  </a:lnTo>
                  <a:lnTo>
                    <a:pt x="40" y="34"/>
                  </a:lnTo>
                  <a:lnTo>
                    <a:pt x="36" y="32"/>
                  </a:lnTo>
                  <a:lnTo>
                    <a:pt x="34" y="30"/>
                  </a:lnTo>
                  <a:lnTo>
                    <a:pt x="32" y="26"/>
                  </a:lnTo>
                  <a:lnTo>
                    <a:pt x="34" y="20"/>
                  </a:lnTo>
                  <a:lnTo>
                    <a:pt x="34" y="20"/>
                  </a:lnTo>
                  <a:lnTo>
                    <a:pt x="54" y="20"/>
                  </a:lnTo>
                  <a:lnTo>
                    <a:pt x="64" y="20"/>
                  </a:lnTo>
                  <a:lnTo>
                    <a:pt x="72" y="18"/>
                  </a:lnTo>
                  <a:lnTo>
                    <a:pt x="72" y="18"/>
                  </a:lnTo>
                  <a:lnTo>
                    <a:pt x="74" y="18"/>
                  </a:lnTo>
                  <a:lnTo>
                    <a:pt x="74" y="18"/>
                  </a:lnTo>
                  <a:lnTo>
                    <a:pt x="78" y="16"/>
                  </a:lnTo>
                  <a:lnTo>
                    <a:pt x="80" y="14"/>
                  </a:lnTo>
                  <a:lnTo>
                    <a:pt x="78" y="10"/>
                  </a:lnTo>
                  <a:lnTo>
                    <a:pt x="76" y="10"/>
                  </a:lnTo>
                  <a:lnTo>
                    <a:pt x="70" y="6"/>
                  </a:lnTo>
                  <a:lnTo>
                    <a:pt x="66" y="6"/>
                  </a:lnTo>
                  <a:lnTo>
                    <a:pt x="66" y="6"/>
                  </a:lnTo>
                  <a:lnTo>
                    <a:pt x="66" y="6"/>
                  </a:lnTo>
                  <a:lnTo>
                    <a:pt x="66" y="6"/>
                  </a:lnTo>
                  <a:lnTo>
                    <a:pt x="66" y="0"/>
                  </a:lnTo>
                  <a:lnTo>
                    <a:pt x="6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40" name="Freeform 25"/>
            <p:cNvSpPr>
              <a:spLocks/>
            </p:cNvSpPr>
            <p:nvPr/>
          </p:nvSpPr>
          <p:spPr bwMode="auto">
            <a:xfrm>
              <a:off x="2738" y="1140"/>
              <a:ext cx="62" cy="50"/>
            </a:xfrm>
            <a:custGeom>
              <a:avLst/>
              <a:gdLst>
                <a:gd name="T0" fmla="*/ 34 w 62"/>
                <a:gd name="T1" fmla="*/ 0 h 50"/>
                <a:gd name="T2" fmla="*/ 34 w 62"/>
                <a:gd name="T3" fmla="*/ 0 h 50"/>
                <a:gd name="T4" fmla="*/ 30 w 62"/>
                <a:gd name="T5" fmla="*/ 0 h 50"/>
                <a:gd name="T6" fmla="*/ 30 w 62"/>
                <a:gd name="T7" fmla="*/ 0 h 50"/>
                <a:gd name="T8" fmla="*/ 26 w 62"/>
                <a:gd name="T9" fmla="*/ 4 h 50"/>
                <a:gd name="T10" fmla="*/ 22 w 62"/>
                <a:gd name="T11" fmla="*/ 6 h 50"/>
                <a:gd name="T12" fmla="*/ 20 w 62"/>
                <a:gd name="T13" fmla="*/ 10 h 50"/>
                <a:gd name="T14" fmla="*/ 14 w 62"/>
                <a:gd name="T15" fmla="*/ 14 h 50"/>
                <a:gd name="T16" fmla="*/ 14 w 62"/>
                <a:gd name="T17" fmla="*/ 14 h 50"/>
                <a:gd name="T18" fmla="*/ 6 w 62"/>
                <a:gd name="T19" fmla="*/ 16 h 50"/>
                <a:gd name="T20" fmla="*/ 0 w 62"/>
                <a:gd name="T21" fmla="*/ 18 h 50"/>
                <a:gd name="T22" fmla="*/ 0 w 62"/>
                <a:gd name="T23" fmla="*/ 22 h 50"/>
                <a:gd name="T24" fmla="*/ 0 w 62"/>
                <a:gd name="T25" fmla="*/ 22 h 50"/>
                <a:gd name="T26" fmla="*/ 2 w 62"/>
                <a:gd name="T27" fmla="*/ 26 h 50"/>
                <a:gd name="T28" fmla="*/ 10 w 62"/>
                <a:gd name="T29" fmla="*/ 32 h 50"/>
                <a:gd name="T30" fmla="*/ 22 w 62"/>
                <a:gd name="T31" fmla="*/ 42 h 50"/>
                <a:gd name="T32" fmla="*/ 22 w 62"/>
                <a:gd name="T33" fmla="*/ 42 h 50"/>
                <a:gd name="T34" fmla="*/ 28 w 62"/>
                <a:gd name="T35" fmla="*/ 48 h 50"/>
                <a:gd name="T36" fmla="*/ 32 w 62"/>
                <a:gd name="T37" fmla="*/ 50 h 50"/>
                <a:gd name="T38" fmla="*/ 32 w 62"/>
                <a:gd name="T39" fmla="*/ 50 h 50"/>
                <a:gd name="T40" fmla="*/ 36 w 62"/>
                <a:gd name="T41" fmla="*/ 48 h 50"/>
                <a:gd name="T42" fmla="*/ 38 w 62"/>
                <a:gd name="T43" fmla="*/ 46 h 50"/>
                <a:gd name="T44" fmla="*/ 38 w 62"/>
                <a:gd name="T45" fmla="*/ 46 h 50"/>
                <a:gd name="T46" fmla="*/ 42 w 62"/>
                <a:gd name="T47" fmla="*/ 44 h 50"/>
                <a:gd name="T48" fmla="*/ 44 w 62"/>
                <a:gd name="T49" fmla="*/ 40 h 50"/>
                <a:gd name="T50" fmla="*/ 44 w 62"/>
                <a:gd name="T51" fmla="*/ 40 h 50"/>
                <a:gd name="T52" fmla="*/ 48 w 62"/>
                <a:gd name="T53" fmla="*/ 38 h 50"/>
                <a:gd name="T54" fmla="*/ 52 w 62"/>
                <a:gd name="T55" fmla="*/ 36 h 50"/>
                <a:gd name="T56" fmla="*/ 52 w 62"/>
                <a:gd name="T57" fmla="*/ 36 h 50"/>
                <a:gd name="T58" fmla="*/ 58 w 62"/>
                <a:gd name="T59" fmla="*/ 34 h 50"/>
                <a:gd name="T60" fmla="*/ 62 w 62"/>
                <a:gd name="T61" fmla="*/ 30 h 50"/>
                <a:gd name="T62" fmla="*/ 62 w 62"/>
                <a:gd name="T63" fmla="*/ 26 h 50"/>
                <a:gd name="T64" fmla="*/ 60 w 62"/>
                <a:gd name="T65" fmla="*/ 22 h 50"/>
                <a:gd name="T66" fmla="*/ 60 w 62"/>
                <a:gd name="T67" fmla="*/ 22 h 50"/>
                <a:gd name="T68" fmla="*/ 56 w 62"/>
                <a:gd name="T69" fmla="*/ 18 h 50"/>
                <a:gd name="T70" fmla="*/ 50 w 62"/>
                <a:gd name="T71" fmla="*/ 16 h 50"/>
                <a:gd name="T72" fmla="*/ 42 w 62"/>
                <a:gd name="T73" fmla="*/ 12 h 50"/>
                <a:gd name="T74" fmla="*/ 42 w 62"/>
                <a:gd name="T75" fmla="*/ 12 h 50"/>
                <a:gd name="T76" fmla="*/ 38 w 62"/>
                <a:gd name="T77" fmla="*/ 8 h 50"/>
                <a:gd name="T78" fmla="*/ 38 w 62"/>
                <a:gd name="T79" fmla="*/ 4 h 50"/>
                <a:gd name="T80" fmla="*/ 36 w 62"/>
                <a:gd name="T81" fmla="*/ 2 h 50"/>
                <a:gd name="T82" fmla="*/ 34 w 62"/>
                <a:gd name="T8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2" h="50">
                  <a:moveTo>
                    <a:pt x="34" y="0"/>
                  </a:moveTo>
                  <a:lnTo>
                    <a:pt x="34" y="0"/>
                  </a:lnTo>
                  <a:lnTo>
                    <a:pt x="30" y="0"/>
                  </a:lnTo>
                  <a:lnTo>
                    <a:pt x="30" y="0"/>
                  </a:lnTo>
                  <a:lnTo>
                    <a:pt x="26" y="4"/>
                  </a:lnTo>
                  <a:lnTo>
                    <a:pt x="22" y="6"/>
                  </a:lnTo>
                  <a:lnTo>
                    <a:pt x="20" y="10"/>
                  </a:lnTo>
                  <a:lnTo>
                    <a:pt x="14" y="14"/>
                  </a:lnTo>
                  <a:lnTo>
                    <a:pt x="14" y="14"/>
                  </a:lnTo>
                  <a:lnTo>
                    <a:pt x="6" y="16"/>
                  </a:lnTo>
                  <a:lnTo>
                    <a:pt x="0" y="18"/>
                  </a:lnTo>
                  <a:lnTo>
                    <a:pt x="0" y="22"/>
                  </a:lnTo>
                  <a:lnTo>
                    <a:pt x="0" y="22"/>
                  </a:lnTo>
                  <a:lnTo>
                    <a:pt x="2" y="26"/>
                  </a:lnTo>
                  <a:lnTo>
                    <a:pt x="10" y="32"/>
                  </a:lnTo>
                  <a:lnTo>
                    <a:pt x="22" y="42"/>
                  </a:lnTo>
                  <a:lnTo>
                    <a:pt x="22" y="42"/>
                  </a:lnTo>
                  <a:lnTo>
                    <a:pt x="28" y="48"/>
                  </a:lnTo>
                  <a:lnTo>
                    <a:pt x="32" y="50"/>
                  </a:lnTo>
                  <a:lnTo>
                    <a:pt x="32" y="50"/>
                  </a:lnTo>
                  <a:lnTo>
                    <a:pt x="36" y="48"/>
                  </a:lnTo>
                  <a:lnTo>
                    <a:pt x="38" y="46"/>
                  </a:lnTo>
                  <a:lnTo>
                    <a:pt x="38" y="46"/>
                  </a:lnTo>
                  <a:lnTo>
                    <a:pt x="42" y="44"/>
                  </a:lnTo>
                  <a:lnTo>
                    <a:pt x="44" y="40"/>
                  </a:lnTo>
                  <a:lnTo>
                    <a:pt x="44" y="40"/>
                  </a:lnTo>
                  <a:lnTo>
                    <a:pt x="48" y="38"/>
                  </a:lnTo>
                  <a:lnTo>
                    <a:pt x="52" y="36"/>
                  </a:lnTo>
                  <a:lnTo>
                    <a:pt x="52" y="36"/>
                  </a:lnTo>
                  <a:lnTo>
                    <a:pt x="58" y="34"/>
                  </a:lnTo>
                  <a:lnTo>
                    <a:pt x="62" y="30"/>
                  </a:lnTo>
                  <a:lnTo>
                    <a:pt x="62" y="26"/>
                  </a:lnTo>
                  <a:lnTo>
                    <a:pt x="60" y="22"/>
                  </a:lnTo>
                  <a:lnTo>
                    <a:pt x="60" y="22"/>
                  </a:lnTo>
                  <a:lnTo>
                    <a:pt x="56" y="18"/>
                  </a:lnTo>
                  <a:lnTo>
                    <a:pt x="50" y="16"/>
                  </a:lnTo>
                  <a:lnTo>
                    <a:pt x="42" y="12"/>
                  </a:lnTo>
                  <a:lnTo>
                    <a:pt x="42" y="12"/>
                  </a:lnTo>
                  <a:lnTo>
                    <a:pt x="38" y="8"/>
                  </a:lnTo>
                  <a:lnTo>
                    <a:pt x="38" y="4"/>
                  </a:lnTo>
                  <a:lnTo>
                    <a:pt x="36" y="2"/>
                  </a:lnTo>
                  <a:lnTo>
                    <a:pt x="34"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41" name="Freeform 26"/>
            <p:cNvSpPr>
              <a:spLocks/>
            </p:cNvSpPr>
            <p:nvPr/>
          </p:nvSpPr>
          <p:spPr bwMode="auto">
            <a:xfrm>
              <a:off x="2738" y="1140"/>
              <a:ext cx="62" cy="50"/>
            </a:xfrm>
            <a:custGeom>
              <a:avLst/>
              <a:gdLst>
                <a:gd name="T0" fmla="*/ 34 w 62"/>
                <a:gd name="T1" fmla="*/ 0 h 50"/>
                <a:gd name="T2" fmla="*/ 34 w 62"/>
                <a:gd name="T3" fmla="*/ 0 h 50"/>
                <a:gd name="T4" fmla="*/ 30 w 62"/>
                <a:gd name="T5" fmla="*/ 0 h 50"/>
                <a:gd name="T6" fmla="*/ 30 w 62"/>
                <a:gd name="T7" fmla="*/ 0 h 50"/>
                <a:gd name="T8" fmla="*/ 26 w 62"/>
                <a:gd name="T9" fmla="*/ 4 h 50"/>
                <a:gd name="T10" fmla="*/ 22 w 62"/>
                <a:gd name="T11" fmla="*/ 6 h 50"/>
                <a:gd name="T12" fmla="*/ 20 w 62"/>
                <a:gd name="T13" fmla="*/ 10 h 50"/>
                <a:gd name="T14" fmla="*/ 14 w 62"/>
                <a:gd name="T15" fmla="*/ 14 h 50"/>
                <a:gd name="T16" fmla="*/ 14 w 62"/>
                <a:gd name="T17" fmla="*/ 14 h 50"/>
                <a:gd name="T18" fmla="*/ 6 w 62"/>
                <a:gd name="T19" fmla="*/ 16 h 50"/>
                <a:gd name="T20" fmla="*/ 0 w 62"/>
                <a:gd name="T21" fmla="*/ 18 h 50"/>
                <a:gd name="T22" fmla="*/ 0 w 62"/>
                <a:gd name="T23" fmla="*/ 22 h 50"/>
                <a:gd name="T24" fmla="*/ 0 w 62"/>
                <a:gd name="T25" fmla="*/ 22 h 50"/>
                <a:gd name="T26" fmla="*/ 2 w 62"/>
                <a:gd name="T27" fmla="*/ 26 h 50"/>
                <a:gd name="T28" fmla="*/ 10 w 62"/>
                <a:gd name="T29" fmla="*/ 32 h 50"/>
                <a:gd name="T30" fmla="*/ 22 w 62"/>
                <a:gd name="T31" fmla="*/ 42 h 50"/>
                <a:gd name="T32" fmla="*/ 22 w 62"/>
                <a:gd name="T33" fmla="*/ 42 h 50"/>
                <a:gd name="T34" fmla="*/ 28 w 62"/>
                <a:gd name="T35" fmla="*/ 48 h 50"/>
                <a:gd name="T36" fmla="*/ 32 w 62"/>
                <a:gd name="T37" fmla="*/ 50 h 50"/>
                <a:gd name="T38" fmla="*/ 32 w 62"/>
                <a:gd name="T39" fmla="*/ 50 h 50"/>
                <a:gd name="T40" fmla="*/ 36 w 62"/>
                <a:gd name="T41" fmla="*/ 48 h 50"/>
                <a:gd name="T42" fmla="*/ 38 w 62"/>
                <a:gd name="T43" fmla="*/ 46 h 50"/>
                <a:gd name="T44" fmla="*/ 38 w 62"/>
                <a:gd name="T45" fmla="*/ 46 h 50"/>
                <a:gd name="T46" fmla="*/ 42 w 62"/>
                <a:gd name="T47" fmla="*/ 44 h 50"/>
                <a:gd name="T48" fmla="*/ 44 w 62"/>
                <a:gd name="T49" fmla="*/ 40 h 50"/>
                <a:gd name="T50" fmla="*/ 44 w 62"/>
                <a:gd name="T51" fmla="*/ 40 h 50"/>
                <a:gd name="T52" fmla="*/ 48 w 62"/>
                <a:gd name="T53" fmla="*/ 38 h 50"/>
                <a:gd name="T54" fmla="*/ 52 w 62"/>
                <a:gd name="T55" fmla="*/ 36 h 50"/>
                <a:gd name="T56" fmla="*/ 52 w 62"/>
                <a:gd name="T57" fmla="*/ 36 h 50"/>
                <a:gd name="T58" fmla="*/ 58 w 62"/>
                <a:gd name="T59" fmla="*/ 34 h 50"/>
                <a:gd name="T60" fmla="*/ 62 w 62"/>
                <a:gd name="T61" fmla="*/ 30 h 50"/>
                <a:gd name="T62" fmla="*/ 62 w 62"/>
                <a:gd name="T63" fmla="*/ 26 h 50"/>
                <a:gd name="T64" fmla="*/ 60 w 62"/>
                <a:gd name="T65" fmla="*/ 22 h 50"/>
                <a:gd name="T66" fmla="*/ 60 w 62"/>
                <a:gd name="T67" fmla="*/ 22 h 50"/>
                <a:gd name="T68" fmla="*/ 56 w 62"/>
                <a:gd name="T69" fmla="*/ 18 h 50"/>
                <a:gd name="T70" fmla="*/ 50 w 62"/>
                <a:gd name="T71" fmla="*/ 16 h 50"/>
                <a:gd name="T72" fmla="*/ 42 w 62"/>
                <a:gd name="T73" fmla="*/ 12 h 50"/>
                <a:gd name="T74" fmla="*/ 42 w 62"/>
                <a:gd name="T75" fmla="*/ 12 h 50"/>
                <a:gd name="T76" fmla="*/ 38 w 62"/>
                <a:gd name="T77" fmla="*/ 8 h 50"/>
                <a:gd name="T78" fmla="*/ 38 w 62"/>
                <a:gd name="T79" fmla="*/ 4 h 50"/>
                <a:gd name="T80" fmla="*/ 36 w 62"/>
                <a:gd name="T81" fmla="*/ 2 h 50"/>
                <a:gd name="T82" fmla="*/ 34 w 62"/>
                <a:gd name="T8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2" h="50">
                  <a:moveTo>
                    <a:pt x="34" y="0"/>
                  </a:moveTo>
                  <a:lnTo>
                    <a:pt x="34" y="0"/>
                  </a:lnTo>
                  <a:lnTo>
                    <a:pt x="30" y="0"/>
                  </a:lnTo>
                  <a:lnTo>
                    <a:pt x="30" y="0"/>
                  </a:lnTo>
                  <a:lnTo>
                    <a:pt x="26" y="4"/>
                  </a:lnTo>
                  <a:lnTo>
                    <a:pt x="22" y="6"/>
                  </a:lnTo>
                  <a:lnTo>
                    <a:pt x="20" y="10"/>
                  </a:lnTo>
                  <a:lnTo>
                    <a:pt x="14" y="14"/>
                  </a:lnTo>
                  <a:lnTo>
                    <a:pt x="14" y="14"/>
                  </a:lnTo>
                  <a:lnTo>
                    <a:pt x="6" y="16"/>
                  </a:lnTo>
                  <a:lnTo>
                    <a:pt x="0" y="18"/>
                  </a:lnTo>
                  <a:lnTo>
                    <a:pt x="0" y="22"/>
                  </a:lnTo>
                  <a:lnTo>
                    <a:pt x="0" y="22"/>
                  </a:lnTo>
                  <a:lnTo>
                    <a:pt x="2" y="26"/>
                  </a:lnTo>
                  <a:lnTo>
                    <a:pt x="10" y="32"/>
                  </a:lnTo>
                  <a:lnTo>
                    <a:pt x="22" y="42"/>
                  </a:lnTo>
                  <a:lnTo>
                    <a:pt x="22" y="42"/>
                  </a:lnTo>
                  <a:lnTo>
                    <a:pt x="28" y="48"/>
                  </a:lnTo>
                  <a:lnTo>
                    <a:pt x="32" y="50"/>
                  </a:lnTo>
                  <a:lnTo>
                    <a:pt x="32" y="50"/>
                  </a:lnTo>
                  <a:lnTo>
                    <a:pt x="36" y="48"/>
                  </a:lnTo>
                  <a:lnTo>
                    <a:pt x="38" y="46"/>
                  </a:lnTo>
                  <a:lnTo>
                    <a:pt x="38" y="46"/>
                  </a:lnTo>
                  <a:lnTo>
                    <a:pt x="42" y="44"/>
                  </a:lnTo>
                  <a:lnTo>
                    <a:pt x="44" y="40"/>
                  </a:lnTo>
                  <a:lnTo>
                    <a:pt x="44" y="40"/>
                  </a:lnTo>
                  <a:lnTo>
                    <a:pt x="48" y="38"/>
                  </a:lnTo>
                  <a:lnTo>
                    <a:pt x="52" y="36"/>
                  </a:lnTo>
                  <a:lnTo>
                    <a:pt x="52" y="36"/>
                  </a:lnTo>
                  <a:lnTo>
                    <a:pt x="58" y="34"/>
                  </a:lnTo>
                  <a:lnTo>
                    <a:pt x="62" y="30"/>
                  </a:lnTo>
                  <a:lnTo>
                    <a:pt x="62" y="26"/>
                  </a:lnTo>
                  <a:lnTo>
                    <a:pt x="60" y="22"/>
                  </a:lnTo>
                  <a:lnTo>
                    <a:pt x="60" y="22"/>
                  </a:lnTo>
                  <a:lnTo>
                    <a:pt x="56" y="18"/>
                  </a:lnTo>
                  <a:lnTo>
                    <a:pt x="50" y="16"/>
                  </a:lnTo>
                  <a:lnTo>
                    <a:pt x="42" y="12"/>
                  </a:lnTo>
                  <a:lnTo>
                    <a:pt x="42" y="12"/>
                  </a:lnTo>
                  <a:lnTo>
                    <a:pt x="38" y="8"/>
                  </a:lnTo>
                  <a:lnTo>
                    <a:pt x="38" y="4"/>
                  </a:lnTo>
                  <a:lnTo>
                    <a:pt x="36" y="2"/>
                  </a:lnTo>
                  <a:lnTo>
                    <a:pt x="3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42" name="Freeform 27"/>
            <p:cNvSpPr>
              <a:spLocks/>
            </p:cNvSpPr>
            <p:nvPr/>
          </p:nvSpPr>
          <p:spPr bwMode="auto">
            <a:xfrm>
              <a:off x="2818" y="1152"/>
              <a:ext cx="34" cy="24"/>
            </a:xfrm>
            <a:custGeom>
              <a:avLst/>
              <a:gdLst>
                <a:gd name="T0" fmla="*/ 14 w 34"/>
                <a:gd name="T1" fmla="*/ 0 h 24"/>
                <a:gd name="T2" fmla="*/ 14 w 34"/>
                <a:gd name="T3" fmla="*/ 0 h 24"/>
                <a:gd name="T4" fmla="*/ 10 w 34"/>
                <a:gd name="T5" fmla="*/ 0 h 24"/>
                <a:gd name="T6" fmla="*/ 6 w 34"/>
                <a:gd name="T7" fmla="*/ 2 h 24"/>
                <a:gd name="T8" fmla="*/ 6 w 34"/>
                <a:gd name="T9" fmla="*/ 2 h 24"/>
                <a:gd name="T10" fmla="*/ 2 w 34"/>
                <a:gd name="T11" fmla="*/ 12 h 24"/>
                <a:gd name="T12" fmla="*/ 0 w 34"/>
                <a:gd name="T13" fmla="*/ 18 h 24"/>
                <a:gd name="T14" fmla="*/ 2 w 34"/>
                <a:gd name="T15" fmla="*/ 22 h 24"/>
                <a:gd name="T16" fmla="*/ 2 w 34"/>
                <a:gd name="T17" fmla="*/ 22 h 24"/>
                <a:gd name="T18" fmla="*/ 14 w 34"/>
                <a:gd name="T19" fmla="*/ 24 h 24"/>
                <a:gd name="T20" fmla="*/ 14 w 34"/>
                <a:gd name="T21" fmla="*/ 24 h 24"/>
                <a:gd name="T22" fmla="*/ 22 w 34"/>
                <a:gd name="T23" fmla="*/ 24 h 24"/>
                <a:gd name="T24" fmla="*/ 28 w 34"/>
                <a:gd name="T25" fmla="*/ 22 h 24"/>
                <a:gd name="T26" fmla="*/ 32 w 34"/>
                <a:gd name="T27" fmla="*/ 18 h 24"/>
                <a:gd name="T28" fmla="*/ 34 w 34"/>
                <a:gd name="T29" fmla="*/ 14 h 24"/>
                <a:gd name="T30" fmla="*/ 34 w 34"/>
                <a:gd name="T31" fmla="*/ 14 h 24"/>
                <a:gd name="T32" fmla="*/ 32 w 34"/>
                <a:gd name="T33" fmla="*/ 8 h 24"/>
                <a:gd name="T34" fmla="*/ 26 w 34"/>
                <a:gd name="T35" fmla="*/ 4 h 24"/>
                <a:gd name="T36" fmla="*/ 20 w 34"/>
                <a:gd name="T37" fmla="*/ 2 h 24"/>
                <a:gd name="T38" fmla="*/ 14 w 34"/>
                <a:gd name="T3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4" h="24">
                  <a:moveTo>
                    <a:pt x="14" y="0"/>
                  </a:moveTo>
                  <a:lnTo>
                    <a:pt x="14" y="0"/>
                  </a:lnTo>
                  <a:lnTo>
                    <a:pt x="10" y="0"/>
                  </a:lnTo>
                  <a:lnTo>
                    <a:pt x="6" y="2"/>
                  </a:lnTo>
                  <a:lnTo>
                    <a:pt x="6" y="2"/>
                  </a:lnTo>
                  <a:lnTo>
                    <a:pt x="2" y="12"/>
                  </a:lnTo>
                  <a:lnTo>
                    <a:pt x="0" y="18"/>
                  </a:lnTo>
                  <a:lnTo>
                    <a:pt x="2" y="22"/>
                  </a:lnTo>
                  <a:lnTo>
                    <a:pt x="2" y="22"/>
                  </a:lnTo>
                  <a:lnTo>
                    <a:pt x="14" y="24"/>
                  </a:lnTo>
                  <a:lnTo>
                    <a:pt x="14" y="24"/>
                  </a:lnTo>
                  <a:lnTo>
                    <a:pt x="22" y="24"/>
                  </a:lnTo>
                  <a:lnTo>
                    <a:pt x="28" y="22"/>
                  </a:lnTo>
                  <a:lnTo>
                    <a:pt x="32" y="18"/>
                  </a:lnTo>
                  <a:lnTo>
                    <a:pt x="34" y="14"/>
                  </a:lnTo>
                  <a:lnTo>
                    <a:pt x="34" y="14"/>
                  </a:lnTo>
                  <a:lnTo>
                    <a:pt x="32" y="8"/>
                  </a:lnTo>
                  <a:lnTo>
                    <a:pt x="26" y="4"/>
                  </a:lnTo>
                  <a:lnTo>
                    <a:pt x="20" y="2"/>
                  </a:lnTo>
                  <a:lnTo>
                    <a:pt x="14"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43" name="Freeform 28"/>
            <p:cNvSpPr>
              <a:spLocks/>
            </p:cNvSpPr>
            <p:nvPr/>
          </p:nvSpPr>
          <p:spPr bwMode="auto">
            <a:xfrm>
              <a:off x="2818" y="1152"/>
              <a:ext cx="34" cy="24"/>
            </a:xfrm>
            <a:custGeom>
              <a:avLst/>
              <a:gdLst>
                <a:gd name="T0" fmla="*/ 14 w 34"/>
                <a:gd name="T1" fmla="*/ 0 h 24"/>
                <a:gd name="T2" fmla="*/ 14 w 34"/>
                <a:gd name="T3" fmla="*/ 0 h 24"/>
                <a:gd name="T4" fmla="*/ 10 w 34"/>
                <a:gd name="T5" fmla="*/ 0 h 24"/>
                <a:gd name="T6" fmla="*/ 6 w 34"/>
                <a:gd name="T7" fmla="*/ 2 h 24"/>
                <a:gd name="T8" fmla="*/ 6 w 34"/>
                <a:gd name="T9" fmla="*/ 2 h 24"/>
                <a:gd name="T10" fmla="*/ 2 w 34"/>
                <a:gd name="T11" fmla="*/ 12 h 24"/>
                <a:gd name="T12" fmla="*/ 0 w 34"/>
                <a:gd name="T13" fmla="*/ 18 h 24"/>
                <a:gd name="T14" fmla="*/ 2 w 34"/>
                <a:gd name="T15" fmla="*/ 22 h 24"/>
                <a:gd name="T16" fmla="*/ 2 w 34"/>
                <a:gd name="T17" fmla="*/ 22 h 24"/>
                <a:gd name="T18" fmla="*/ 14 w 34"/>
                <a:gd name="T19" fmla="*/ 24 h 24"/>
                <a:gd name="T20" fmla="*/ 14 w 34"/>
                <a:gd name="T21" fmla="*/ 24 h 24"/>
                <a:gd name="T22" fmla="*/ 22 w 34"/>
                <a:gd name="T23" fmla="*/ 24 h 24"/>
                <a:gd name="T24" fmla="*/ 28 w 34"/>
                <a:gd name="T25" fmla="*/ 22 h 24"/>
                <a:gd name="T26" fmla="*/ 32 w 34"/>
                <a:gd name="T27" fmla="*/ 18 h 24"/>
                <a:gd name="T28" fmla="*/ 34 w 34"/>
                <a:gd name="T29" fmla="*/ 14 h 24"/>
                <a:gd name="T30" fmla="*/ 34 w 34"/>
                <a:gd name="T31" fmla="*/ 14 h 24"/>
                <a:gd name="T32" fmla="*/ 32 w 34"/>
                <a:gd name="T33" fmla="*/ 8 h 24"/>
                <a:gd name="T34" fmla="*/ 26 w 34"/>
                <a:gd name="T35" fmla="*/ 4 h 24"/>
                <a:gd name="T36" fmla="*/ 20 w 34"/>
                <a:gd name="T37" fmla="*/ 2 h 24"/>
                <a:gd name="T38" fmla="*/ 14 w 34"/>
                <a:gd name="T3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4" h="24">
                  <a:moveTo>
                    <a:pt x="14" y="0"/>
                  </a:moveTo>
                  <a:lnTo>
                    <a:pt x="14" y="0"/>
                  </a:lnTo>
                  <a:lnTo>
                    <a:pt x="10" y="0"/>
                  </a:lnTo>
                  <a:lnTo>
                    <a:pt x="6" y="2"/>
                  </a:lnTo>
                  <a:lnTo>
                    <a:pt x="6" y="2"/>
                  </a:lnTo>
                  <a:lnTo>
                    <a:pt x="2" y="12"/>
                  </a:lnTo>
                  <a:lnTo>
                    <a:pt x="0" y="18"/>
                  </a:lnTo>
                  <a:lnTo>
                    <a:pt x="2" y="22"/>
                  </a:lnTo>
                  <a:lnTo>
                    <a:pt x="2" y="22"/>
                  </a:lnTo>
                  <a:lnTo>
                    <a:pt x="14" y="24"/>
                  </a:lnTo>
                  <a:lnTo>
                    <a:pt x="14" y="24"/>
                  </a:lnTo>
                  <a:lnTo>
                    <a:pt x="22" y="24"/>
                  </a:lnTo>
                  <a:lnTo>
                    <a:pt x="28" y="22"/>
                  </a:lnTo>
                  <a:lnTo>
                    <a:pt x="32" y="18"/>
                  </a:lnTo>
                  <a:lnTo>
                    <a:pt x="34" y="14"/>
                  </a:lnTo>
                  <a:lnTo>
                    <a:pt x="34" y="14"/>
                  </a:lnTo>
                  <a:lnTo>
                    <a:pt x="32" y="8"/>
                  </a:lnTo>
                  <a:lnTo>
                    <a:pt x="26" y="4"/>
                  </a:lnTo>
                  <a:lnTo>
                    <a:pt x="20" y="2"/>
                  </a:lnTo>
                  <a:lnTo>
                    <a:pt x="1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44" name="Freeform 29"/>
            <p:cNvSpPr>
              <a:spLocks/>
            </p:cNvSpPr>
            <p:nvPr/>
          </p:nvSpPr>
          <p:spPr bwMode="auto">
            <a:xfrm>
              <a:off x="2868" y="1162"/>
              <a:ext cx="50" cy="30"/>
            </a:xfrm>
            <a:custGeom>
              <a:avLst/>
              <a:gdLst>
                <a:gd name="T0" fmla="*/ 16 w 50"/>
                <a:gd name="T1" fmla="*/ 0 h 30"/>
                <a:gd name="T2" fmla="*/ 16 w 50"/>
                <a:gd name="T3" fmla="*/ 0 h 30"/>
                <a:gd name="T4" fmla="*/ 6 w 50"/>
                <a:gd name="T5" fmla="*/ 2 h 30"/>
                <a:gd name="T6" fmla="*/ 2 w 50"/>
                <a:gd name="T7" fmla="*/ 4 h 30"/>
                <a:gd name="T8" fmla="*/ 0 w 50"/>
                <a:gd name="T9" fmla="*/ 6 h 30"/>
                <a:gd name="T10" fmla="*/ 0 w 50"/>
                <a:gd name="T11" fmla="*/ 6 h 30"/>
                <a:gd name="T12" fmla="*/ 2 w 50"/>
                <a:gd name="T13" fmla="*/ 10 h 30"/>
                <a:gd name="T14" fmla="*/ 4 w 50"/>
                <a:gd name="T15" fmla="*/ 14 h 30"/>
                <a:gd name="T16" fmla="*/ 10 w 50"/>
                <a:gd name="T17" fmla="*/ 18 h 30"/>
                <a:gd name="T18" fmla="*/ 10 w 50"/>
                <a:gd name="T19" fmla="*/ 18 h 30"/>
                <a:gd name="T20" fmla="*/ 26 w 50"/>
                <a:gd name="T21" fmla="*/ 26 h 30"/>
                <a:gd name="T22" fmla="*/ 26 w 50"/>
                <a:gd name="T23" fmla="*/ 26 h 30"/>
                <a:gd name="T24" fmla="*/ 32 w 50"/>
                <a:gd name="T25" fmla="*/ 28 h 30"/>
                <a:gd name="T26" fmla="*/ 38 w 50"/>
                <a:gd name="T27" fmla="*/ 30 h 30"/>
                <a:gd name="T28" fmla="*/ 38 w 50"/>
                <a:gd name="T29" fmla="*/ 30 h 30"/>
                <a:gd name="T30" fmla="*/ 42 w 50"/>
                <a:gd name="T31" fmla="*/ 30 h 30"/>
                <a:gd name="T32" fmla="*/ 42 w 50"/>
                <a:gd name="T33" fmla="*/ 30 h 30"/>
                <a:gd name="T34" fmla="*/ 48 w 50"/>
                <a:gd name="T35" fmla="*/ 28 h 30"/>
                <a:gd name="T36" fmla="*/ 50 w 50"/>
                <a:gd name="T37" fmla="*/ 26 h 30"/>
                <a:gd name="T38" fmla="*/ 50 w 50"/>
                <a:gd name="T39" fmla="*/ 24 h 30"/>
                <a:gd name="T40" fmla="*/ 46 w 50"/>
                <a:gd name="T41" fmla="*/ 22 h 30"/>
                <a:gd name="T42" fmla="*/ 40 w 50"/>
                <a:gd name="T43" fmla="*/ 16 h 30"/>
                <a:gd name="T44" fmla="*/ 32 w 50"/>
                <a:gd name="T45" fmla="*/ 14 h 30"/>
                <a:gd name="T46" fmla="*/ 32 w 50"/>
                <a:gd name="T47" fmla="*/ 14 h 30"/>
                <a:gd name="T48" fmla="*/ 28 w 50"/>
                <a:gd name="T49" fmla="*/ 10 h 30"/>
                <a:gd name="T50" fmla="*/ 24 w 50"/>
                <a:gd name="T51" fmla="*/ 6 h 30"/>
                <a:gd name="T52" fmla="*/ 22 w 50"/>
                <a:gd name="T53" fmla="*/ 2 h 30"/>
                <a:gd name="T54" fmla="*/ 18 w 50"/>
                <a:gd name="T55" fmla="*/ 0 h 30"/>
                <a:gd name="T56" fmla="*/ 18 w 50"/>
                <a:gd name="T57" fmla="*/ 0 h 30"/>
                <a:gd name="T58" fmla="*/ 16 w 50"/>
                <a:gd name="T59"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0" h="30">
                  <a:moveTo>
                    <a:pt x="16" y="0"/>
                  </a:moveTo>
                  <a:lnTo>
                    <a:pt x="16" y="0"/>
                  </a:lnTo>
                  <a:lnTo>
                    <a:pt x="6" y="2"/>
                  </a:lnTo>
                  <a:lnTo>
                    <a:pt x="2" y="4"/>
                  </a:lnTo>
                  <a:lnTo>
                    <a:pt x="0" y="6"/>
                  </a:lnTo>
                  <a:lnTo>
                    <a:pt x="0" y="6"/>
                  </a:lnTo>
                  <a:lnTo>
                    <a:pt x="2" y="10"/>
                  </a:lnTo>
                  <a:lnTo>
                    <a:pt x="4" y="14"/>
                  </a:lnTo>
                  <a:lnTo>
                    <a:pt x="10" y="18"/>
                  </a:lnTo>
                  <a:lnTo>
                    <a:pt x="10" y="18"/>
                  </a:lnTo>
                  <a:lnTo>
                    <a:pt x="26" y="26"/>
                  </a:lnTo>
                  <a:lnTo>
                    <a:pt x="26" y="26"/>
                  </a:lnTo>
                  <a:lnTo>
                    <a:pt x="32" y="28"/>
                  </a:lnTo>
                  <a:lnTo>
                    <a:pt x="38" y="30"/>
                  </a:lnTo>
                  <a:lnTo>
                    <a:pt x="38" y="30"/>
                  </a:lnTo>
                  <a:lnTo>
                    <a:pt x="42" y="30"/>
                  </a:lnTo>
                  <a:lnTo>
                    <a:pt x="42" y="30"/>
                  </a:lnTo>
                  <a:lnTo>
                    <a:pt x="48" y="28"/>
                  </a:lnTo>
                  <a:lnTo>
                    <a:pt x="50" y="26"/>
                  </a:lnTo>
                  <a:lnTo>
                    <a:pt x="50" y="24"/>
                  </a:lnTo>
                  <a:lnTo>
                    <a:pt x="46" y="22"/>
                  </a:lnTo>
                  <a:lnTo>
                    <a:pt x="40" y="16"/>
                  </a:lnTo>
                  <a:lnTo>
                    <a:pt x="32" y="14"/>
                  </a:lnTo>
                  <a:lnTo>
                    <a:pt x="32" y="14"/>
                  </a:lnTo>
                  <a:lnTo>
                    <a:pt x="28" y="10"/>
                  </a:lnTo>
                  <a:lnTo>
                    <a:pt x="24" y="6"/>
                  </a:lnTo>
                  <a:lnTo>
                    <a:pt x="22" y="2"/>
                  </a:lnTo>
                  <a:lnTo>
                    <a:pt x="18" y="0"/>
                  </a:lnTo>
                  <a:lnTo>
                    <a:pt x="18" y="0"/>
                  </a:lnTo>
                  <a:lnTo>
                    <a:pt x="16"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45" name="Freeform 30"/>
            <p:cNvSpPr>
              <a:spLocks/>
            </p:cNvSpPr>
            <p:nvPr/>
          </p:nvSpPr>
          <p:spPr bwMode="auto">
            <a:xfrm>
              <a:off x="2868" y="1162"/>
              <a:ext cx="50" cy="30"/>
            </a:xfrm>
            <a:custGeom>
              <a:avLst/>
              <a:gdLst>
                <a:gd name="T0" fmla="*/ 16 w 50"/>
                <a:gd name="T1" fmla="*/ 0 h 30"/>
                <a:gd name="T2" fmla="*/ 16 w 50"/>
                <a:gd name="T3" fmla="*/ 0 h 30"/>
                <a:gd name="T4" fmla="*/ 6 w 50"/>
                <a:gd name="T5" fmla="*/ 2 h 30"/>
                <a:gd name="T6" fmla="*/ 2 w 50"/>
                <a:gd name="T7" fmla="*/ 4 h 30"/>
                <a:gd name="T8" fmla="*/ 0 w 50"/>
                <a:gd name="T9" fmla="*/ 6 h 30"/>
                <a:gd name="T10" fmla="*/ 0 w 50"/>
                <a:gd name="T11" fmla="*/ 6 h 30"/>
                <a:gd name="T12" fmla="*/ 2 w 50"/>
                <a:gd name="T13" fmla="*/ 10 h 30"/>
                <a:gd name="T14" fmla="*/ 4 w 50"/>
                <a:gd name="T15" fmla="*/ 14 h 30"/>
                <a:gd name="T16" fmla="*/ 10 w 50"/>
                <a:gd name="T17" fmla="*/ 18 h 30"/>
                <a:gd name="T18" fmla="*/ 10 w 50"/>
                <a:gd name="T19" fmla="*/ 18 h 30"/>
                <a:gd name="T20" fmla="*/ 26 w 50"/>
                <a:gd name="T21" fmla="*/ 26 h 30"/>
                <a:gd name="T22" fmla="*/ 26 w 50"/>
                <a:gd name="T23" fmla="*/ 26 h 30"/>
                <a:gd name="T24" fmla="*/ 32 w 50"/>
                <a:gd name="T25" fmla="*/ 28 h 30"/>
                <a:gd name="T26" fmla="*/ 38 w 50"/>
                <a:gd name="T27" fmla="*/ 30 h 30"/>
                <a:gd name="T28" fmla="*/ 38 w 50"/>
                <a:gd name="T29" fmla="*/ 30 h 30"/>
                <a:gd name="T30" fmla="*/ 42 w 50"/>
                <a:gd name="T31" fmla="*/ 30 h 30"/>
                <a:gd name="T32" fmla="*/ 42 w 50"/>
                <a:gd name="T33" fmla="*/ 30 h 30"/>
                <a:gd name="T34" fmla="*/ 48 w 50"/>
                <a:gd name="T35" fmla="*/ 28 h 30"/>
                <a:gd name="T36" fmla="*/ 50 w 50"/>
                <a:gd name="T37" fmla="*/ 26 h 30"/>
                <a:gd name="T38" fmla="*/ 50 w 50"/>
                <a:gd name="T39" fmla="*/ 24 h 30"/>
                <a:gd name="T40" fmla="*/ 46 w 50"/>
                <a:gd name="T41" fmla="*/ 22 h 30"/>
                <a:gd name="T42" fmla="*/ 40 w 50"/>
                <a:gd name="T43" fmla="*/ 16 h 30"/>
                <a:gd name="T44" fmla="*/ 32 w 50"/>
                <a:gd name="T45" fmla="*/ 14 h 30"/>
                <a:gd name="T46" fmla="*/ 32 w 50"/>
                <a:gd name="T47" fmla="*/ 14 h 30"/>
                <a:gd name="T48" fmla="*/ 28 w 50"/>
                <a:gd name="T49" fmla="*/ 10 h 30"/>
                <a:gd name="T50" fmla="*/ 24 w 50"/>
                <a:gd name="T51" fmla="*/ 6 h 30"/>
                <a:gd name="T52" fmla="*/ 22 w 50"/>
                <a:gd name="T53" fmla="*/ 2 h 30"/>
                <a:gd name="T54" fmla="*/ 18 w 50"/>
                <a:gd name="T55" fmla="*/ 0 h 30"/>
                <a:gd name="T56" fmla="*/ 18 w 50"/>
                <a:gd name="T57" fmla="*/ 0 h 30"/>
                <a:gd name="T58" fmla="*/ 16 w 50"/>
                <a:gd name="T59"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0" h="30">
                  <a:moveTo>
                    <a:pt x="16" y="0"/>
                  </a:moveTo>
                  <a:lnTo>
                    <a:pt x="16" y="0"/>
                  </a:lnTo>
                  <a:lnTo>
                    <a:pt x="6" y="2"/>
                  </a:lnTo>
                  <a:lnTo>
                    <a:pt x="2" y="4"/>
                  </a:lnTo>
                  <a:lnTo>
                    <a:pt x="0" y="6"/>
                  </a:lnTo>
                  <a:lnTo>
                    <a:pt x="0" y="6"/>
                  </a:lnTo>
                  <a:lnTo>
                    <a:pt x="2" y="10"/>
                  </a:lnTo>
                  <a:lnTo>
                    <a:pt x="4" y="14"/>
                  </a:lnTo>
                  <a:lnTo>
                    <a:pt x="10" y="18"/>
                  </a:lnTo>
                  <a:lnTo>
                    <a:pt x="10" y="18"/>
                  </a:lnTo>
                  <a:lnTo>
                    <a:pt x="26" y="26"/>
                  </a:lnTo>
                  <a:lnTo>
                    <a:pt x="26" y="26"/>
                  </a:lnTo>
                  <a:lnTo>
                    <a:pt x="32" y="28"/>
                  </a:lnTo>
                  <a:lnTo>
                    <a:pt x="38" y="30"/>
                  </a:lnTo>
                  <a:lnTo>
                    <a:pt x="38" y="30"/>
                  </a:lnTo>
                  <a:lnTo>
                    <a:pt x="42" y="30"/>
                  </a:lnTo>
                  <a:lnTo>
                    <a:pt x="42" y="30"/>
                  </a:lnTo>
                  <a:lnTo>
                    <a:pt x="48" y="28"/>
                  </a:lnTo>
                  <a:lnTo>
                    <a:pt x="50" y="26"/>
                  </a:lnTo>
                  <a:lnTo>
                    <a:pt x="50" y="24"/>
                  </a:lnTo>
                  <a:lnTo>
                    <a:pt x="46" y="22"/>
                  </a:lnTo>
                  <a:lnTo>
                    <a:pt x="40" y="16"/>
                  </a:lnTo>
                  <a:lnTo>
                    <a:pt x="32" y="14"/>
                  </a:lnTo>
                  <a:lnTo>
                    <a:pt x="32" y="14"/>
                  </a:lnTo>
                  <a:lnTo>
                    <a:pt x="28" y="10"/>
                  </a:lnTo>
                  <a:lnTo>
                    <a:pt x="24" y="6"/>
                  </a:lnTo>
                  <a:lnTo>
                    <a:pt x="22" y="2"/>
                  </a:lnTo>
                  <a:lnTo>
                    <a:pt x="18" y="0"/>
                  </a:lnTo>
                  <a:lnTo>
                    <a:pt x="18" y="0"/>
                  </a:lnTo>
                  <a:lnTo>
                    <a:pt x="1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46" name="Freeform 31"/>
            <p:cNvSpPr>
              <a:spLocks/>
            </p:cNvSpPr>
            <p:nvPr/>
          </p:nvSpPr>
          <p:spPr bwMode="auto">
            <a:xfrm>
              <a:off x="2786" y="1194"/>
              <a:ext cx="48" cy="32"/>
            </a:xfrm>
            <a:custGeom>
              <a:avLst/>
              <a:gdLst>
                <a:gd name="T0" fmla="*/ 6 w 48"/>
                <a:gd name="T1" fmla="*/ 0 h 32"/>
                <a:gd name="T2" fmla="*/ 6 w 48"/>
                <a:gd name="T3" fmla="*/ 0 h 32"/>
                <a:gd name="T4" fmla="*/ 2 w 48"/>
                <a:gd name="T5" fmla="*/ 2 h 32"/>
                <a:gd name="T6" fmla="*/ 0 w 48"/>
                <a:gd name="T7" fmla="*/ 4 h 32"/>
                <a:gd name="T8" fmla="*/ 0 w 48"/>
                <a:gd name="T9" fmla="*/ 4 h 32"/>
                <a:gd name="T10" fmla="*/ 2 w 48"/>
                <a:gd name="T11" fmla="*/ 10 h 32"/>
                <a:gd name="T12" fmla="*/ 4 w 48"/>
                <a:gd name="T13" fmla="*/ 14 h 32"/>
                <a:gd name="T14" fmla="*/ 14 w 48"/>
                <a:gd name="T15" fmla="*/ 20 h 32"/>
                <a:gd name="T16" fmla="*/ 14 w 48"/>
                <a:gd name="T17" fmla="*/ 20 h 32"/>
                <a:gd name="T18" fmla="*/ 24 w 48"/>
                <a:gd name="T19" fmla="*/ 28 h 32"/>
                <a:gd name="T20" fmla="*/ 30 w 48"/>
                <a:gd name="T21" fmla="*/ 30 h 32"/>
                <a:gd name="T22" fmla="*/ 36 w 48"/>
                <a:gd name="T23" fmla="*/ 32 h 32"/>
                <a:gd name="T24" fmla="*/ 36 w 48"/>
                <a:gd name="T25" fmla="*/ 32 h 32"/>
                <a:gd name="T26" fmla="*/ 40 w 48"/>
                <a:gd name="T27" fmla="*/ 32 h 32"/>
                <a:gd name="T28" fmla="*/ 42 w 48"/>
                <a:gd name="T29" fmla="*/ 30 h 32"/>
                <a:gd name="T30" fmla="*/ 42 w 48"/>
                <a:gd name="T31" fmla="*/ 30 h 32"/>
                <a:gd name="T32" fmla="*/ 46 w 48"/>
                <a:gd name="T33" fmla="*/ 26 h 32"/>
                <a:gd name="T34" fmla="*/ 48 w 48"/>
                <a:gd name="T35" fmla="*/ 22 h 32"/>
                <a:gd name="T36" fmla="*/ 48 w 48"/>
                <a:gd name="T37" fmla="*/ 22 h 32"/>
                <a:gd name="T38" fmla="*/ 48 w 48"/>
                <a:gd name="T39" fmla="*/ 18 h 32"/>
                <a:gd name="T40" fmla="*/ 46 w 48"/>
                <a:gd name="T41" fmla="*/ 16 h 32"/>
                <a:gd name="T42" fmla="*/ 40 w 48"/>
                <a:gd name="T43" fmla="*/ 10 h 32"/>
                <a:gd name="T44" fmla="*/ 32 w 48"/>
                <a:gd name="T45" fmla="*/ 6 h 32"/>
                <a:gd name="T46" fmla="*/ 24 w 48"/>
                <a:gd name="T47" fmla="*/ 4 h 32"/>
                <a:gd name="T48" fmla="*/ 24 w 48"/>
                <a:gd name="T49" fmla="*/ 4 h 32"/>
                <a:gd name="T50" fmla="*/ 16 w 48"/>
                <a:gd name="T51" fmla="*/ 2 h 32"/>
                <a:gd name="T52" fmla="*/ 6 w 48"/>
                <a:gd name="T53"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8" h="32">
                  <a:moveTo>
                    <a:pt x="6" y="0"/>
                  </a:moveTo>
                  <a:lnTo>
                    <a:pt x="6" y="0"/>
                  </a:lnTo>
                  <a:lnTo>
                    <a:pt x="2" y="2"/>
                  </a:lnTo>
                  <a:lnTo>
                    <a:pt x="0" y="4"/>
                  </a:lnTo>
                  <a:lnTo>
                    <a:pt x="0" y="4"/>
                  </a:lnTo>
                  <a:lnTo>
                    <a:pt x="2" y="10"/>
                  </a:lnTo>
                  <a:lnTo>
                    <a:pt x="4" y="14"/>
                  </a:lnTo>
                  <a:lnTo>
                    <a:pt x="14" y="20"/>
                  </a:lnTo>
                  <a:lnTo>
                    <a:pt x="14" y="20"/>
                  </a:lnTo>
                  <a:lnTo>
                    <a:pt x="24" y="28"/>
                  </a:lnTo>
                  <a:lnTo>
                    <a:pt x="30" y="30"/>
                  </a:lnTo>
                  <a:lnTo>
                    <a:pt x="36" y="32"/>
                  </a:lnTo>
                  <a:lnTo>
                    <a:pt x="36" y="32"/>
                  </a:lnTo>
                  <a:lnTo>
                    <a:pt x="40" y="32"/>
                  </a:lnTo>
                  <a:lnTo>
                    <a:pt x="42" y="30"/>
                  </a:lnTo>
                  <a:lnTo>
                    <a:pt x="42" y="30"/>
                  </a:lnTo>
                  <a:lnTo>
                    <a:pt x="46" y="26"/>
                  </a:lnTo>
                  <a:lnTo>
                    <a:pt x="48" y="22"/>
                  </a:lnTo>
                  <a:lnTo>
                    <a:pt x="48" y="22"/>
                  </a:lnTo>
                  <a:lnTo>
                    <a:pt x="48" y="18"/>
                  </a:lnTo>
                  <a:lnTo>
                    <a:pt x="46" y="16"/>
                  </a:lnTo>
                  <a:lnTo>
                    <a:pt x="40" y="10"/>
                  </a:lnTo>
                  <a:lnTo>
                    <a:pt x="32" y="6"/>
                  </a:lnTo>
                  <a:lnTo>
                    <a:pt x="24" y="4"/>
                  </a:lnTo>
                  <a:lnTo>
                    <a:pt x="24" y="4"/>
                  </a:lnTo>
                  <a:lnTo>
                    <a:pt x="16" y="2"/>
                  </a:lnTo>
                  <a:lnTo>
                    <a:pt x="6"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47" name="Freeform 32"/>
            <p:cNvSpPr>
              <a:spLocks/>
            </p:cNvSpPr>
            <p:nvPr/>
          </p:nvSpPr>
          <p:spPr bwMode="auto">
            <a:xfrm>
              <a:off x="2786" y="1194"/>
              <a:ext cx="48" cy="32"/>
            </a:xfrm>
            <a:custGeom>
              <a:avLst/>
              <a:gdLst>
                <a:gd name="T0" fmla="*/ 6 w 48"/>
                <a:gd name="T1" fmla="*/ 0 h 32"/>
                <a:gd name="T2" fmla="*/ 6 w 48"/>
                <a:gd name="T3" fmla="*/ 0 h 32"/>
                <a:gd name="T4" fmla="*/ 2 w 48"/>
                <a:gd name="T5" fmla="*/ 2 h 32"/>
                <a:gd name="T6" fmla="*/ 0 w 48"/>
                <a:gd name="T7" fmla="*/ 4 h 32"/>
                <a:gd name="T8" fmla="*/ 0 w 48"/>
                <a:gd name="T9" fmla="*/ 4 h 32"/>
                <a:gd name="T10" fmla="*/ 2 w 48"/>
                <a:gd name="T11" fmla="*/ 10 h 32"/>
                <a:gd name="T12" fmla="*/ 4 w 48"/>
                <a:gd name="T13" fmla="*/ 14 h 32"/>
                <a:gd name="T14" fmla="*/ 14 w 48"/>
                <a:gd name="T15" fmla="*/ 20 h 32"/>
                <a:gd name="T16" fmla="*/ 14 w 48"/>
                <a:gd name="T17" fmla="*/ 20 h 32"/>
                <a:gd name="T18" fmla="*/ 24 w 48"/>
                <a:gd name="T19" fmla="*/ 28 h 32"/>
                <a:gd name="T20" fmla="*/ 30 w 48"/>
                <a:gd name="T21" fmla="*/ 30 h 32"/>
                <a:gd name="T22" fmla="*/ 36 w 48"/>
                <a:gd name="T23" fmla="*/ 32 h 32"/>
                <a:gd name="T24" fmla="*/ 36 w 48"/>
                <a:gd name="T25" fmla="*/ 32 h 32"/>
                <a:gd name="T26" fmla="*/ 40 w 48"/>
                <a:gd name="T27" fmla="*/ 32 h 32"/>
                <a:gd name="T28" fmla="*/ 42 w 48"/>
                <a:gd name="T29" fmla="*/ 30 h 32"/>
                <a:gd name="T30" fmla="*/ 42 w 48"/>
                <a:gd name="T31" fmla="*/ 30 h 32"/>
                <a:gd name="T32" fmla="*/ 46 w 48"/>
                <a:gd name="T33" fmla="*/ 26 h 32"/>
                <a:gd name="T34" fmla="*/ 48 w 48"/>
                <a:gd name="T35" fmla="*/ 22 h 32"/>
                <a:gd name="T36" fmla="*/ 48 w 48"/>
                <a:gd name="T37" fmla="*/ 22 h 32"/>
                <a:gd name="T38" fmla="*/ 48 w 48"/>
                <a:gd name="T39" fmla="*/ 18 h 32"/>
                <a:gd name="T40" fmla="*/ 46 w 48"/>
                <a:gd name="T41" fmla="*/ 16 h 32"/>
                <a:gd name="T42" fmla="*/ 40 w 48"/>
                <a:gd name="T43" fmla="*/ 10 h 32"/>
                <a:gd name="T44" fmla="*/ 32 w 48"/>
                <a:gd name="T45" fmla="*/ 6 h 32"/>
                <a:gd name="T46" fmla="*/ 24 w 48"/>
                <a:gd name="T47" fmla="*/ 4 h 32"/>
                <a:gd name="T48" fmla="*/ 24 w 48"/>
                <a:gd name="T49" fmla="*/ 4 h 32"/>
                <a:gd name="T50" fmla="*/ 16 w 48"/>
                <a:gd name="T51" fmla="*/ 2 h 32"/>
                <a:gd name="T52" fmla="*/ 6 w 48"/>
                <a:gd name="T53"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8" h="32">
                  <a:moveTo>
                    <a:pt x="6" y="0"/>
                  </a:moveTo>
                  <a:lnTo>
                    <a:pt x="6" y="0"/>
                  </a:lnTo>
                  <a:lnTo>
                    <a:pt x="2" y="2"/>
                  </a:lnTo>
                  <a:lnTo>
                    <a:pt x="0" y="4"/>
                  </a:lnTo>
                  <a:lnTo>
                    <a:pt x="0" y="4"/>
                  </a:lnTo>
                  <a:lnTo>
                    <a:pt x="2" y="10"/>
                  </a:lnTo>
                  <a:lnTo>
                    <a:pt x="4" y="14"/>
                  </a:lnTo>
                  <a:lnTo>
                    <a:pt x="14" y="20"/>
                  </a:lnTo>
                  <a:lnTo>
                    <a:pt x="14" y="20"/>
                  </a:lnTo>
                  <a:lnTo>
                    <a:pt x="24" y="28"/>
                  </a:lnTo>
                  <a:lnTo>
                    <a:pt x="30" y="30"/>
                  </a:lnTo>
                  <a:lnTo>
                    <a:pt x="36" y="32"/>
                  </a:lnTo>
                  <a:lnTo>
                    <a:pt x="36" y="32"/>
                  </a:lnTo>
                  <a:lnTo>
                    <a:pt x="40" y="32"/>
                  </a:lnTo>
                  <a:lnTo>
                    <a:pt x="42" y="30"/>
                  </a:lnTo>
                  <a:lnTo>
                    <a:pt x="42" y="30"/>
                  </a:lnTo>
                  <a:lnTo>
                    <a:pt x="46" y="26"/>
                  </a:lnTo>
                  <a:lnTo>
                    <a:pt x="48" y="22"/>
                  </a:lnTo>
                  <a:lnTo>
                    <a:pt x="48" y="22"/>
                  </a:lnTo>
                  <a:lnTo>
                    <a:pt x="48" y="18"/>
                  </a:lnTo>
                  <a:lnTo>
                    <a:pt x="46" y="16"/>
                  </a:lnTo>
                  <a:lnTo>
                    <a:pt x="40" y="10"/>
                  </a:lnTo>
                  <a:lnTo>
                    <a:pt x="32" y="6"/>
                  </a:lnTo>
                  <a:lnTo>
                    <a:pt x="24" y="4"/>
                  </a:lnTo>
                  <a:lnTo>
                    <a:pt x="24" y="4"/>
                  </a:lnTo>
                  <a:lnTo>
                    <a:pt x="16" y="2"/>
                  </a:lnTo>
                  <a:lnTo>
                    <a:pt x="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48" name="Freeform 33"/>
            <p:cNvSpPr>
              <a:spLocks/>
            </p:cNvSpPr>
            <p:nvPr/>
          </p:nvSpPr>
          <p:spPr bwMode="auto">
            <a:xfrm>
              <a:off x="974" y="1782"/>
              <a:ext cx="24" cy="26"/>
            </a:xfrm>
            <a:custGeom>
              <a:avLst/>
              <a:gdLst>
                <a:gd name="T0" fmla="*/ 16 w 24"/>
                <a:gd name="T1" fmla="*/ 0 h 26"/>
                <a:gd name="T2" fmla="*/ 16 w 24"/>
                <a:gd name="T3" fmla="*/ 0 h 26"/>
                <a:gd name="T4" fmla="*/ 12 w 24"/>
                <a:gd name="T5" fmla="*/ 0 h 26"/>
                <a:gd name="T6" fmla="*/ 8 w 24"/>
                <a:gd name="T7" fmla="*/ 2 h 26"/>
                <a:gd name="T8" fmla="*/ 8 w 24"/>
                <a:gd name="T9" fmla="*/ 2 h 26"/>
                <a:gd name="T10" fmla="*/ 6 w 24"/>
                <a:gd name="T11" fmla="*/ 8 h 26"/>
                <a:gd name="T12" fmla="*/ 2 w 24"/>
                <a:gd name="T13" fmla="*/ 12 h 26"/>
                <a:gd name="T14" fmla="*/ 0 w 24"/>
                <a:gd name="T15" fmla="*/ 18 h 26"/>
                <a:gd name="T16" fmla="*/ 0 w 24"/>
                <a:gd name="T17" fmla="*/ 22 h 26"/>
                <a:gd name="T18" fmla="*/ 0 w 24"/>
                <a:gd name="T19" fmla="*/ 22 h 26"/>
                <a:gd name="T20" fmla="*/ 4 w 24"/>
                <a:gd name="T21" fmla="*/ 24 h 26"/>
                <a:gd name="T22" fmla="*/ 6 w 24"/>
                <a:gd name="T23" fmla="*/ 26 h 26"/>
                <a:gd name="T24" fmla="*/ 6 w 24"/>
                <a:gd name="T25" fmla="*/ 26 h 26"/>
                <a:gd name="T26" fmla="*/ 12 w 24"/>
                <a:gd name="T27" fmla="*/ 24 h 26"/>
                <a:gd name="T28" fmla="*/ 18 w 24"/>
                <a:gd name="T29" fmla="*/ 22 h 26"/>
                <a:gd name="T30" fmla="*/ 18 w 24"/>
                <a:gd name="T31" fmla="*/ 22 h 26"/>
                <a:gd name="T32" fmla="*/ 22 w 24"/>
                <a:gd name="T33" fmla="*/ 14 h 26"/>
                <a:gd name="T34" fmla="*/ 24 w 24"/>
                <a:gd name="T35" fmla="*/ 8 h 26"/>
                <a:gd name="T36" fmla="*/ 20 w 24"/>
                <a:gd name="T37" fmla="*/ 2 h 26"/>
                <a:gd name="T38" fmla="*/ 18 w 24"/>
                <a:gd name="T39" fmla="*/ 0 h 26"/>
                <a:gd name="T40" fmla="*/ 16 w 24"/>
                <a:gd name="T41"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4" h="26">
                  <a:moveTo>
                    <a:pt x="16" y="0"/>
                  </a:moveTo>
                  <a:lnTo>
                    <a:pt x="16" y="0"/>
                  </a:lnTo>
                  <a:lnTo>
                    <a:pt x="12" y="0"/>
                  </a:lnTo>
                  <a:lnTo>
                    <a:pt x="8" y="2"/>
                  </a:lnTo>
                  <a:lnTo>
                    <a:pt x="8" y="2"/>
                  </a:lnTo>
                  <a:lnTo>
                    <a:pt x="6" y="8"/>
                  </a:lnTo>
                  <a:lnTo>
                    <a:pt x="2" y="12"/>
                  </a:lnTo>
                  <a:lnTo>
                    <a:pt x="0" y="18"/>
                  </a:lnTo>
                  <a:lnTo>
                    <a:pt x="0" y="22"/>
                  </a:lnTo>
                  <a:lnTo>
                    <a:pt x="0" y="22"/>
                  </a:lnTo>
                  <a:lnTo>
                    <a:pt x="4" y="24"/>
                  </a:lnTo>
                  <a:lnTo>
                    <a:pt x="6" y="26"/>
                  </a:lnTo>
                  <a:lnTo>
                    <a:pt x="6" y="26"/>
                  </a:lnTo>
                  <a:lnTo>
                    <a:pt x="12" y="24"/>
                  </a:lnTo>
                  <a:lnTo>
                    <a:pt x="18" y="22"/>
                  </a:lnTo>
                  <a:lnTo>
                    <a:pt x="18" y="22"/>
                  </a:lnTo>
                  <a:lnTo>
                    <a:pt x="22" y="14"/>
                  </a:lnTo>
                  <a:lnTo>
                    <a:pt x="24" y="8"/>
                  </a:lnTo>
                  <a:lnTo>
                    <a:pt x="20" y="2"/>
                  </a:lnTo>
                  <a:lnTo>
                    <a:pt x="18" y="0"/>
                  </a:lnTo>
                  <a:lnTo>
                    <a:pt x="16"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49" name="Freeform 34"/>
            <p:cNvSpPr>
              <a:spLocks/>
            </p:cNvSpPr>
            <p:nvPr/>
          </p:nvSpPr>
          <p:spPr bwMode="auto">
            <a:xfrm>
              <a:off x="974" y="1782"/>
              <a:ext cx="24" cy="26"/>
            </a:xfrm>
            <a:custGeom>
              <a:avLst/>
              <a:gdLst>
                <a:gd name="T0" fmla="*/ 16 w 24"/>
                <a:gd name="T1" fmla="*/ 0 h 26"/>
                <a:gd name="T2" fmla="*/ 16 w 24"/>
                <a:gd name="T3" fmla="*/ 0 h 26"/>
                <a:gd name="T4" fmla="*/ 12 w 24"/>
                <a:gd name="T5" fmla="*/ 0 h 26"/>
                <a:gd name="T6" fmla="*/ 8 w 24"/>
                <a:gd name="T7" fmla="*/ 2 h 26"/>
                <a:gd name="T8" fmla="*/ 8 w 24"/>
                <a:gd name="T9" fmla="*/ 2 h 26"/>
                <a:gd name="T10" fmla="*/ 6 w 24"/>
                <a:gd name="T11" fmla="*/ 8 h 26"/>
                <a:gd name="T12" fmla="*/ 2 w 24"/>
                <a:gd name="T13" fmla="*/ 12 h 26"/>
                <a:gd name="T14" fmla="*/ 0 w 24"/>
                <a:gd name="T15" fmla="*/ 18 h 26"/>
                <a:gd name="T16" fmla="*/ 0 w 24"/>
                <a:gd name="T17" fmla="*/ 22 h 26"/>
                <a:gd name="T18" fmla="*/ 0 w 24"/>
                <a:gd name="T19" fmla="*/ 22 h 26"/>
                <a:gd name="T20" fmla="*/ 4 w 24"/>
                <a:gd name="T21" fmla="*/ 24 h 26"/>
                <a:gd name="T22" fmla="*/ 6 w 24"/>
                <a:gd name="T23" fmla="*/ 26 h 26"/>
                <a:gd name="T24" fmla="*/ 6 w 24"/>
                <a:gd name="T25" fmla="*/ 26 h 26"/>
                <a:gd name="T26" fmla="*/ 12 w 24"/>
                <a:gd name="T27" fmla="*/ 24 h 26"/>
                <a:gd name="T28" fmla="*/ 18 w 24"/>
                <a:gd name="T29" fmla="*/ 22 h 26"/>
                <a:gd name="T30" fmla="*/ 18 w 24"/>
                <a:gd name="T31" fmla="*/ 22 h 26"/>
                <a:gd name="T32" fmla="*/ 22 w 24"/>
                <a:gd name="T33" fmla="*/ 14 h 26"/>
                <a:gd name="T34" fmla="*/ 24 w 24"/>
                <a:gd name="T35" fmla="*/ 8 h 26"/>
                <a:gd name="T36" fmla="*/ 20 w 24"/>
                <a:gd name="T37" fmla="*/ 2 h 26"/>
                <a:gd name="T38" fmla="*/ 18 w 24"/>
                <a:gd name="T39" fmla="*/ 0 h 26"/>
                <a:gd name="T40" fmla="*/ 16 w 24"/>
                <a:gd name="T41"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4" h="26">
                  <a:moveTo>
                    <a:pt x="16" y="0"/>
                  </a:moveTo>
                  <a:lnTo>
                    <a:pt x="16" y="0"/>
                  </a:lnTo>
                  <a:lnTo>
                    <a:pt x="12" y="0"/>
                  </a:lnTo>
                  <a:lnTo>
                    <a:pt x="8" y="2"/>
                  </a:lnTo>
                  <a:lnTo>
                    <a:pt x="8" y="2"/>
                  </a:lnTo>
                  <a:lnTo>
                    <a:pt x="6" y="8"/>
                  </a:lnTo>
                  <a:lnTo>
                    <a:pt x="2" y="12"/>
                  </a:lnTo>
                  <a:lnTo>
                    <a:pt x="0" y="18"/>
                  </a:lnTo>
                  <a:lnTo>
                    <a:pt x="0" y="22"/>
                  </a:lnTo>
                  <a:lnTo>
                    <a:pt x="0" y="22"/>
                  </a:lnTo>
                  <a:lnTo>
                    <a:pt x="4" y="24"/>
                  </a:lnTo>
                  <a:lnTo>
                    <a:pt x="6" y="26"/>
                  </a:lnTo>
                  <a:lnTo>
                    <a:pt x="6" y="26"/>
                  </a:lnTo>
                  <a:lnTo>
                    <a:pt x="12" y="24"/>
                  </a:lnTo>
                  <a:lnTo>
                    <a:pt x="18" y="22"/>
                  </a:lnTo>
                  <a:lnTo>
                    <a:pt x="18" y="22"/>
                  </a:lnTo>
                  <a:lnTo>
                    <a:pt x="22" y="14"/>
                  </a:lnTo>
                  <a:lnTo>
                    <a:pt x="24" y="8"/>
                  </a:lnTo>
                  <a:lnTo>
                    <a:pt x="20" y="2"/>
                  </a:lnTo>
                  <a:lnTo>
                    <a:pt x="18" y="0"/>
                  </a:lnTo>
                  <a:lnTo>
                    <a:pt x="1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50" name="Freeform 35"/>
            <p:cNvSpPr>
              <a:spLocks/>
            </p:cNvSpPr>
            <p:nvPr/>
          </p:nvSpPr>
          <p:spPr bwMode="auto">
            <a:xfrm>
              <a:off x="980" y="1784"/>
              <a:ext cx="2" cy="2"/>
            </a:xfrm>
            <a:custGeom>
              <a:avLst/>
              <a:gdLst>
                <a:gd name="T0" fmla="*/ 2 w 2"/>
                <a:gd name="T1" fmla="*/ 0 h 2"/>
                <a:gd name="T2" fmla="*/ 2 w 2"/>
                <a:gd name="T3" fmla="*/ 0 h 2"/>
                <a:gd name="T4" fmla="*/ 0 w 2"/>
                <a:gd name="T5" fmla="*/ 2 h 2"/>
                <a:gd name="T6" fmla="*/ 0 w 2"/>
                <a:gd name="T7" fmla="*/ 2 h 2"/>
                <a:gd name="T8" fmla="*/ 0 w 2"/>
                <a:gd name="T9" fmla="*/ 2 h 2"/>
                <a:gd name="T10" fmla="*/ 2 w 2"/>
                <a:gd name="T11" fmla="*/ 0 h 2"/>
                <a:gd name="T12" fmla="*/ 2 w 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2" y="0"/>
                  </a:moveTo>
                  <a:lnTo>
                    <a:pt x="2" y="0"/>
                  </a:lnTo>
                  <a:lnTo>
                    <a:pt x="0" y="2"/>
                  </a:lnTo>
                  <a:lnTo>
                    <a:pt x="0" y="2"/>
                  </a:lnTo>
                  <a:lnTo>
                    <a:pt x="0" y="2"/>
                  </a:lnTo>
                  <a:lnTo>
                    <a:pt x="2" y="0"/>
                  </a:lnTo>
                  <a:lnTo>
                    <a:pt x="2"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51" name="Freeform 36"/>
            <p:cNvSpPr>
              <a:spLocks/>
            </p:cNvSpPr>
            <p:nvPr/>
          </p:nvSpPr>
          <p:spPr bwMode="auto">
            <a:xfrm>
              <a:off x="980" y="1784"/>
              <a:ext cx="2" cy="2"/>
            </a:xfrm>
            <a:custGeom>
              <a:avLst/>
              <a:gdLst>
                <a:gd name="T0" fmla="*/ 2 w 2"/>
                <a:gd name="T1" fmla="*/ 0 h 2"/>
                <a:gd name="T2" fmla="*/ 2 w 2"/>
                <a:gd name="T3" fmla="*/ 0 h 2"/>
                <a:gd name="T4" fmla="*/ 0 w 2"/>
                <a:gd name="T5" fmla="*/ 2 h 2"/>
                <a:gd name="T6" fmla="*/ 0 w 2"/>
                <a:gd name="T7" fmla="*/ 2 h 2"/>
                <a:gd name="T8" fmla="*/ 0 w 2"/>
                <a:gd name="T9" fmla="*/ 2 h 2"/>
                <a:gd name="T10" fmla="*/ 2 w 2"/>
                <a:gd name="T11" fmla="*/ 0 h 2"/>
                <a:gd name="T12" fmla="*/ 2 w 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2" y="0"/>
                  </a:moveTo>
                  <a:lnTo>
                    <a:pt x="2" y="0"/>
                  </a:lnTo>
                  <a:lnTo>
                    <a:pt x="0" y="2"/>
                  </a:lnTo>
                  <a:lnTo>
                    <a:pt x="0" y="2"/>
                  </a:lnTo>
                  <a:lnTo>
                    <a:pt x="0" y="2"/>
                  </a:lnTo>
                  <a:lnTo>
                    <a:pt x="2" y="0"/>
                  </a:lnTo>
                  <a:lnTo>
                    <a:pt x="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52" name="Freeform 37"/>
            <p:cNvSpPr>
              <a:spLocks/>
            </p:cNvSpPr>
            <p:nvPr/>
          </p:nvSpPr>
          <p:spPr bwMode="auto">
            <a:xfrm>
              <a:off x="966" y="1818"/>
              <a:ext cx="32" cy="38"/>
            </a:xfrm>
            <a:custGeom>
              <a:avLst/>
              <a:gdLst>
                <a:gd name="T0" fmla="*/ 18 w 32"/>
                <a:gd name="T1" fmla="*/ 0 h 38"/>
                <a:gd name="T2" fmla="*/ 18 w 32"/>
                <a:gd name="T3" fmla="*/ 0 h 38"/>
                <a:gd name="T4" fmla="*/ 14 w 32"/>
                <a:gd name="T5" fmla="*/ 0 h 38"/>
                <a:gd name="T6" fmla="*/ 10 w 32"/>
                <a:gd name="T7" fmla="*/ 2 h 38"/>
                <a:gd name="T8" fmla="*/ 6 w 32"/>
                <a:gd name="T9" fmla="*/ 6 h 38"/>
                <a:gd name="T10" fmla="*/ 4 w 32"/>
                <a:gd name="T11" fmla="*/ 12 h 38"/>
                <a:gd name="T12" fmla="*/ 4 w 32"/>
                <a:gd name="T13" fmla="*/ 12 h 38"/>
                <a:gd name="T14" fmla="*/ 2 w 32"/>
                <a:gd name="T15" fmla="*/ 28 h 38"/>
                <a:gd name="T16" fmla="*/ 2 w 32"/>
                <a:gd name="T17" fmla="*/ 28 h 38"/>
                <a:gd name="T18" fmla="*/ 0 w 32"/>
                <a:gd name="T19" fmla="*/ 36 h 38"/>
                <a:gd name="T20" fmla="*/ 2 w 32"/>
                <a:gd name="T21" fmla="*/ 38 h 38"/>
                <a:gd name="T22" fmla="*/ 4 w 32"/>
                <a:gd name="T23" fmla="*/ 38 h 38"/>
                <a:gd name="T24" fmla="*/ 4 w 32"/>
                <a:gd name="T25" fmla="*/ 38 h 38"/>
                <a:gd name="T26" fmla="*/ 6 w 32"/>
                <a:gd name="T27" fmla="*/ 38 h 38"/>
                <a:gd name="T28" fmla="*/ 6 w 32"/>
                <a:gd name="T29" fmla="*/ 38 h 38"/>
                <a:gd name="T30" fmla="*/ 12 w 32"/>
                <a:gd name="T31" fmla="*/ 38 h 38"/>
                <a:gd name="T32" fmla="*/ 16 w 32"/>
                <a:gd name="T33" fmla="*/ 34 h 38"/>
                <a:gd name="T34" fmla="*/ 26 w 32"/>
                <a:gd name="T35" fmla="*/ 26 h 38"/>
                <a:gd name="T36" fmla="*/ 32 w 32"/>
                <a:gd name="T37" fmla="*/ 16 h 38"/>
                <a:gd name="T38" fmla="*/ 32 w 32"/>
                <a:gd name="T39" fmla="*/ 12 h 38"/>
                <a:gd name="T40" fmla="*/ 32 w 32"/>
                <a:gd name="T41" fmla="*/ 8 h 38"/>
                <a:gd name="T42" fmla="*/ 32 w 32"/>
                <a:gd name="T43" fmla="*/ 8 h 38"/>
                <a:gd name="T44" fmla="*/ 26 w 32"/>
                <a:gd name="T45" fmla="*/ 2 h 38"/>
                <a:gd name="T46" fmla="*/ 18 w 32"/>
                <a:gd name="T47"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2" h="38">
                  <a:moveTo>
                    <a:pt x="18" y="0"/>
                  </a:moveTo>
                  <a:lnTo>
                    <a:pt x="18" y="0"/>
                  </a:lnTo>
                  <a:lnTo>
                    <a:pt x="14" y="0"/>
                  </a:lnTo>
                  <a:lnTo>
                    <a:pt x="10" y="2"/>
                  </a:lnTo>
                  <a:lnTo>
                    <a:pt x="6" y="6"/>
                  </a:lnTo>
                  <a:lnTo>
                    <a:pt x="4" y="12"/>
                  </a:lnTo>
                  <a:lnTo>
                    <a:pt x="4" y="12"/>
                  </a:lnTo>
                  <a:lnTo>
                    <a:pt x="2" y="28"/>
                  </a:lnTo>
                  <a:lnTo>
                    <a:pt x="2" y="28"/>
                  </a:lnTo>
                  <a:lnTo>
                    <a:pt x="0" y="36"/>
                  </a:lnTo>
                  <a:lnTo>
                    <a:pt x="2" y="38"/>
                  </a:lnTo>
                  <a:lnTo>
                    <a:pt x="4" y="38"/>
                  </a:lnTo>
                  <a:lnTo>
                    <a:pt x="4" y="38"/>
                  </a:lnTo>
                  <a:lnTo>
                    <a:pt x="6" y="38"/>
                  </a:lnTo>
                  <a:lnTo>
                    <a:pt x="6" y="38"/>
                  </a:lnTo>
                  <a:lnTo>
                    <a:pt x="12" y="38"/>
                  </a:lnTo>
                  <a:lnTo>
                    <a:pt x="16" y="34"/>
                  </a:lnTo>
                  <a:lnTo>
                    <a:pt x="26" y="26"/>
                  </a:lnTo>
                  <a:lnTo>
                    <a:pt x="32" y="16"/>
                  </a:lnTo>
                  <a:lnTo>
                    <a:pt x="32" y="12"/>
                  </a:lnTo>
                  <a:lnTo>
                    <a:pt x="32" y="8"/>
                  </a:lnTo>
                  <a:lnTo>
                    <a:pt x="32" y="8"/>
                  </a:lnTo>
                  <a:lnTo>
                    <a:pt x="26" y="2"/>
                  </a:lnTo>
                  <a:lnTo>
                    <a:pt x="18"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53" name="Freeform 38"/>
            <p:cNvSpPr>
              <a:spLocks/>
            </p:cNvSpPr>
            <p:nvPr/>
          </p:nvSpPr>
          <p:spPr bwMode="auto">
            <a:xfrm>
              <a:off x="966" y="1818"/>
              <a:ext cx="32" cy="38"/>
            </a:xfrm>
            <a:custGeom>
              <a:avLst/>
              <a:gdLst>
                <a:gd name="T0" fmla="*/ 18 w 32"/>
                <a:gd name="T1" fmla="*/ 0 h 38"/>
                <a:gd name="T2" fmla="*/ 18 w 32"/>
                <a:gd name="T3" fmla="*/ 0 h 38"/>
                <a:gd name="T4" fmla="*/ 14 w 32"/>
                <a:gd name="T5" fmla="*/ 0 h 38"/>
                <a:gd name="T6" fmla="*/ 10 w 32"/>
                <a:gd name="T7" fmla="*/ 2 h 38"/>
                <a:gd name="T8" fmla="*/ 6 w 32"/>
                <a:gd name="T9" fmla="*/ 6 h 38"/>
                <a:gd name="T10" fmla="*/ 4 w 32"/>
                <a:gd name="T11" fmla="*/ 12 h 38"/>
                <a:gd name="T12" fmla="*/ 4 w 32"/>
                <a:gd name="T13" fmla="*/ 12 h 38"/>
                <a:gd name="T14" fmla="*/ 2 w 32"/>
                <a:gd name="T15" fmla="*/ 28 h 38"/>
                <a:gd name="T16" fmla="*/ 2 w 32"/>
                <a:gd name="T17" fmla="*/ 28 h 38"/>
                <a:gd name="T18" fmla="*/ 0 w 32"/>
                <a:gd name="T19" fmla="*/ 36 h 38"/>
                <a:gd name="T20" fmla="*/ 2 w 32"/>
                <a:gd name="T21" fmla="*/ 38 h 38"/>
                <a:gd name="T22" fmla="*/ 4 w 32"/>
                <a:gd name="T23" fmla="*/ 38 h 38"/>
                <a:gd name="T24" fmla="*/ 4 w 32"/>
                <a:gd name="T25" fmla="*/ 38 h 38"/>
                <a:gd name="T26" fmla="*/ 6 w 32"/>
                <a:gd name="T27" fmla="*/ 38 h 38"/>
                <a:gd name="T28" fmla="*/ 6 w 32"/>
                <a:gd name="T29" fmla="*/ 38 h 38"/>
                <a:gd name="T30" fmla="*/ 12 w 32"/>
                <a:gd name="T31" fmla="*/ 38 h 38"/>
                <a:gd name="T32" fmla="*/ 16 w 32"/>
                <a:gd name="T33" fmla="*/ 34 h 38"/>
                <a:gd name="T34" fmla="*/ 26 w 32"/>
                <a:gd name="T35" fmla="*/ 26 h 38"/>
                <a:gd name="T36" fmla="*/ 32 w 32"/>
                <a:gd name="T37" fmla="*/ 16 h 38"/>
                <a:gd name="T38" fmla="*/ 32 w 32"/>
                <a:gd name="T39" fmla="*/ 12 h 38"/>
                <a:gd name="T40" fmla="*/ 32 w 32"/>
                <a:gd name="T41" fmla="*/ 8 h 38"/>
                <a:gd name="T42" fmla="*/ 32 w 32"/>
                <a:gd name="T43" fmla="*/ 8 h 38"/>
                <a:gd name="T44" fmla="*/ 26 w 32"/>
                <a:gd name="T45" fmla="*/ 2 h 38"/>
                <a:gd name="T46" fmla="*/ 18 w 32"/>
                <a:gd name="T47"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2" h="38">
                  <a:moveTo>
                    <a:pt x="18" y="0"/>
                  </a:moveTo>
                  <a:lnTo>
                    <a:pt x="18" y="0"/>
                  </a:lnTo>
                  <a:lnTo>
                    <a:pt x="14" y="0"/>
                  </a:lnTo>
                  <a:lnTo>
                    <a:pt x="10" y="2"/>
                  </a:lnTo>
                  <a:lnTo>
                    <a:pt x="6" y="6"/>
                  </a:lnTo>
                  <a:lnTo>
                    <a:pt x="4" y="12"/>
                  </a:lnTo>
                  <a:lnTo>
                    <a:pt x="4" y="12"/>
                  </a:lnTo>
                  <a:lnTo>
                    <a:pt x="2" y="28"/>
                  </a:lnTo>
                  <a:lnTo>
                    <a:pt x="2" y="28"/>
                  </a:lnTo>
                  <a:lnTo>
                    <a:pt x="0" y="36"/>
                  </a:lnTo>
                  <a:lnTo>
                    <a:pt x="2" y="38"/>
                  </a:lnTo>
                  <a:lnTo>
                    <a:pt x="4" y="38"/>
                  </a:lnTo>
                  <a:lnTo>
                    <a:pt x="4" y="38"/>
                  </a:lnTo>
                  <a:lnTo>
                    <a:pt x="6" y="38"/>
                  </a:lnTo>
                  <a:lnTo>
                    <a:pt x="6" y="38"/>
                  </a:lnTo>
                  <a:lnTo>
                    <a:pt x="12" y="38"/>
                  </a:lnTo>
                  <a:lnTo>
                    <a:pt x="16" y="34"/>
                  </a:lnTo>
                  <a:lnTo>
                    <a:pt x="26" y="26"/>
                  </a:lnTo>
                  <a:lnTo>
                    <a:pt x="32" y="16"/>
                  </a:lnTo>
                  <a:lnTo>
                    <a:pt x="32" y="12"/>
                  </a:lnTo>
                  <a:lnTo>
                    <a:pt x="32" y="8"/>
                  </a:lnTo>
                  <a:lnTo>
                    <a:pt x="32" y="8"/>
                  </a:lnTo>
                  <a:lnTo>
                    <a:pt x="26" y="2"/>
                  </a:lnTo>
                  <a:lnTo>
                    <a:pt x="1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54" name="Freeform 39"/>
            <p:cNvSpPr>
              <a:spLocks/>
            </p:cNvSpPr>
            <p:nvPr/>
          </p:nvSpPr>
          <p:spPr bwMode="auto">
            <a:xfrm>
              <a:off x="1014" y="1864"/>
              <a:ext cx="44" cy="30"/>
            </a:xfrm>
            <a:custGeom>
              <a:avLst/>
              <a:gdLst>
                <a:gd name="T0" fmla="*/ 16 w 44"/>
                <a:gd name="T1" fmla="*/ 0 h 30"/>
                <a:gd name="T2" fmla="*/ 16 w 44"/>
                <a:gd name="T3" fmla="*/ 0 h 30"/>
                <a:gd name="T4" fmla="*/ 10 w 44"/>
                <a:gd name="T5" fmla="*/ 0 h 30"/>
                <a:gd name="T6" fmla="*/ 4 w 44"/>
                <a:gd name="T7" fmla="*/ 2 h 30"/>
                <a:gd name="T8" fmla="*/ 4 w 44"/>
                <a:gd name="T9" fmla="*/ 2 h 30"/>
                <a:gd name="T10" fmla="*/ 2 w 44"/>
                <a:gd name="T11" fmla="*/ 6 h 30"/>
                <a:gd name="T12" fmla="*/ 0 w 44"/>
                <a:gd name="T13" fmla="*/ 10 h 30"/>
                <a:gd name="T14" fmla="*/ 2 w 44"/>
                <a:gd name="T15" fmla="*/ 14 h 30"/>
                <a:gd name="T16" fmla="*/ 4 w 44"/>
                <a:gd name="T17" fmla="*/ 16 h 30"/>
                <a:gd name="T18" fmla="*/ 4 w 44"/>
                <a:gd name="T19" fmla="*/ 16 h 30"/>
                <a:gd name="T20" fmla="*/ 8 w 44"/>
                <a:gd name="T21" fmla="*/ 18 h 30"/>
                <a:gd name="T22" fmla="*/ 12 w 44"/>
                <a:gd name="T23" fmla="*/ 18 h 30"/>
                <a:gd name="T24" fmla="*/ 16 w 44"/>
                <a:gd name="T25" fmla="*/ 18 h 30"/>
                <a:gd name="T26" fmla="*/ 20 w 44"/>
                <a:gd name="T27" fmla="*/ 20 h 30"/>
                <a:gd name="T28" fmla="*/ 20 w 44"/>
                <a:gd name="T29" fmla="*/ 20 h 30"/>
                <a:gd name="T30" fmla="*/ 26 w 44"/>
                <a:gd name="T31" fmla="*/ 26 h 30"/>
                <a:gd name="T32" fmla="*/ 30 w 44"/>
                <a:gd name="T33" fmla="*/ 28 h 30"/>
                <a:gd name="T34" fmla="*/ 32 w 44"/>
                <a:gd name="T35" fmla="*/ 30 h 30"/>
                <a:gd name="T36" fmla="*/ 32 w 44"/>
                <a:gd name="T37" fmla="*/ 30 h 30"/>
                <a:gd name="T38" fmla="*/ 32 w 44"/>
                <a:gd name="T39" fmla="*/ 30 h 30"/>
                <a:gd name="T40" fmla="*/ 32 w 44"/>
                <a:gd name="T41" fmla="*/ 30 h 30"/>
                <a:gd name="T42" fmla="*/ 38 w 44"/>
                <a:gd name="T43" fmla="*/ 28 h 30"/>
                <a:gd name="T44" fmla="*/ 42 w 44"/>
                <a:gd name="T45" fmla="*/ 24 h 30"/>
                <a:gd name="T46" fmla="*/ 44 w 44"/>
                <a:gd name="T47" fmla="*/ 18 h 30"/>
                <a:gd name="T48" fmla="*/ 44 w 44"/>
                <a:gd name="T49" fmla="*/ 14 h 30"/>
                <a:gd name="T50" fmla="*/ 44 w 44"/>
                <a:gd name="T51" fmla="*/ 14 h 30"/>
                <a:gd name="T52" fmla="*/ 40 w 44"/>
                <a:gd name="T53" fmla="*/ 8 h 30"/>
                <a:gd name="T54" fmla="*/ 34 w 44"/>
                <a:gd name="T55" fmla="*/ 4 h 30"/>
                <a:gd name="T56" fmla="*/ 26 w 44"/>
                <a:gd name="T57" fmla="*/ 0 h 30"/>
                <a:gd name="T58" fmla="*/ 16 w 44"/>
                <a:gd name="T59"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4" h="30">
                  <a:moveTo>
                    <a:pt x="16" y="0"/>
                  </a:moveTo>
                  <a:lnTo>
                    <a:pt x="16" y="0"/>
                  </a:lnTo>
                  <a:lnTo>
                    <a:pt x="10" y="0"/>
                  </a:lnTo>
                  <a:lnTo>
                    <a:pt x="4" y="2"/>
                  </a:lnTo>
                  <a:lnTo>
                    <a:pt x="4" y="2"/>
                  </a:lnTo>
                  <a:lnTo>
                    <a:pt x="2" y="6"/>
                  </a:lnTo>
                  <a:lnTo>
                    <a:pt x="0" y="10"/>
                  </a:lnTo>
                  <a:lnTo>
                    <a:pt x="2" y="14"/>
                  </a:lnTo>
                  <a:lnTo>
                    <a:pt x="4" y="16"/>
                  </a:lnTo>
                  <a:lnTo>
                    <a:pt x="4" y="16"/>
                  </a:lnTo>
                  <a:lnTo>
                    <a:pt x="8" y="18"/>
                  </a:lnTo>
                  <a:lnTo>
                    <a:pt x="12" y="18"/>
                  </a:lnTo>
                  <a:lnTo>
                    <a:pt x="16" y="18"/>
                  </a:lnTo>
                  <a:lnTo>
                    <a:pt x="20" y="20"/>
                  </a:lnTo>
                  <a:lnTo>
                    <a:pt x="20" y="20"/>
                  </a:lnTo>
                  <a:lnTo>
                    <a:pt x="26" y="26"/>
                  </a:lnTo>
                  <a:lnTo>
                    <a:pt x="30" y="28"/>
                  </a:lnTo>
                  <a:lnTo>
                    <a:pt x="32" y="30"/>
                  </a:lnTo>
                  <a:lnTo>
                    <a:pt x="32" y="30"/>
                  </a:lnTo>
                  <a:lnTo>
                    <a:pt x="32" y="30"/>
                  </a:lnTo>
                  <a:lnTo>
                    <a:pt x="32" y="30"/>
                  </a:lnTo>
                  <a:lnTo>
                    <a:pt x="38" y="28"/>
                  </a:lnTo>
                  <a:lnTo>
                    <a:pt x="42" y="24"/>
                  </a:lnTo>
                  <a:lnTo>
                    <a:pt x="44" y="18"/>
                  </a:lnTo>
                  <a:lnTo>
                    <a:pt x="44" y="14"/>
                  </a:lnTo>
                  <a:lnTo>
                    <a:pt x="44" y="14"/>
                  </a:lnTo>
                  <a:lnTo>
                    <a:pt x="40" y="8"/>
                  </a:lnTo>
                  <a:lnTo>
                    <a:pt x="34" y="4"/>
                  </a:lnTo>
                  <a:lnTo>
                    <a:pt x="26" y="0"/>
                  </a:lnTo>
                  <a:lnTo>
                    <a:pt x="16"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55" name="Freeform 40"/>
            <p:cNvSpPr>
              <a:spLocks/>
            </p:cNvSpPr>
            <p:nvPr/>
          </p:nvSpPr>
          <p:spPr bwMode="auto">
            <a:xfrm>
              <a:off x="1014" y="1864"/>
              <a:ext cx="44" cy="30"/>
            </a:xfrm>
            <a:custGeom>
              <a:avLst/>
              <a:gdLst>
                <a:gd name="T0" fmla="*/ 16 w 44"/>
                <a:gd name="T1" fmla="*/ 0 h 30"/>
                <a:gd name="T2" fmla="*/ 16 w 44"/>
                <a:gd name="T3" fmla="*/ 0 h 30"/>
                <a:gd name="T4" fmla="*/ 10 w 44"/>
                <a:gd name="T5" fmla="*/ 0 h 30"/>
                <a:gd name="T6" fmla="*/ 4 w 44"/>
                <a:gd name="T7" fmla="*/ 2 h 30"/>
                <a:gd name="T8" fmla="*/ 4 w 44"/>
                <a:gd name="T9" fmla="*/ 2 h 30"/>
                <a:gd name="T10" fmla="*/ 2 w 44"/>
                <a:gd name="T11" fmla="*/ 6 h 30"/>
                <a:gd name="T12" fmla="*/ 0 w 44"/>
                <a:gd name="T13" fmla="*/ 10 h 30"/>
                <a:gd name="T14" fmla="*/ 2 w 44"/>
                <a:gd name="T15" fmla="*/ 14 h 30"/>
                <a:gd name="T16" fmla="*/ 4 w 44"/>
                <a:gd name="T17" fmla="*/ 16 h 30"/>
                <a:gd name="T18" fmla="*/ 4 w 44"/>
                <a:gd name="T19" fmla="*/ 16 h 30"/>
                <a:gd name="T20" fmla="*/ 8 w 44"/>
                <a:gd name="T21" fmla="*/ 18 h 30"/>
                <a:gd name="T22" fmla="*/ 12 w 44"/>
                <a:gd name="T23" fmla="*/ 18 h 30"/>
                <a:gd name="T24" fmla="*/ 16 w 44"/>
                <a:gd name="T25" fmla="*/ 18 h 30"/>
                <a:gd name="T26" fmla="*/ 20 w 44"/>
                <a:gd name="T27" fmla="*/ 20 h 30"/>
                <a:gd name="T28" fmla="*/ 20 w 44"/>
                <a:gd name="T29" fmla="*/ 20 h 30"/>
                <a:gd name="T30" fmla="*/ 26 w 44"/>
                <a:gd name="T31" fmla="*/ 26 h 30"/>
                <a:gd name="T32" fmla="*/ 30 w 44"/>
                <a:gd name="T33" fmla="*/ 28 h 30"/>
                <a:gd name="T34" fmla="*/ 32 w 44"/>
                <a:gd name="T35" fmla="*/ 30 h 30"/>
                <a:gd name="T36" fmla="*/ 32 w 44"/>
                <a:gd name="T37" fmla="*/ 30 h 30"/>
                <a:gd name="T38" fmla="*/ 32 w 44"/>
                <a:gd name="T39" fmla="*/ 30 h 30"/>
                <a:gd name="T40" fmla="*/ 32 w 44"/>
                <a:gd name="T41" fmla="*/ 30 h 30"/>
                <a:gd name="T42" fmla="*/ 38 w 44"/>
                <a:gd name="T43" fmla="*/ 28 h 30"/>
                <a:gd name="T44" fmla="*/ 42 w 44"/>
                <a:gd name="T45" fmla="*/ 24 h 30"/>
                <a:gd name="T46" fmla="*/ 44 w 44"/>
                <a:gd name="T47" fmla="*/ 18 h 30"/>
                <a:gd name="T48" fmla="*/ 44 w 44"/>
                <a:gd name="T49" fmla="*/ 14 h 30"/>
                <a:gd name="T50" fmla="*/ 44 w 44"/>
                <a:gd name="T51" fmla="*/ 14 h 30"/>
                <a:gd name="T52" fmla="*/ 40 w 44"/>
                <a:gd name="T53" fmla="*/ 8 h 30"/>
                <a:gd name="T54" fmla="*/ 34 w 44"/>
                <a:gd name="T55" fmla="*/ 4 h 30"/>
                <a:gd name="T56" fmla="*/ 26 w 44"/>
                <a:gd name="T57" fmla="*/ 0 h 30"/>
                <a:gd name="T58" fmla="*/ 16 w 44"/>
                <a:gd name="T59"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4" h="30">
                  <a:moveTo>
                    <a:pt x="16" y="0"/>
                  </a:moveTo>
                  <a:lnTo>
                    <a:pt x="16" y="0"/>
                  </a:lnTo>
                  <a:lnTo>
                    <a:pt x="10" y="0"/>
                  </a:lnTo>
                  <a:lnTo>
                    <a:pt x="4" y="2"/>
                  </a:lnTo>
                  <a:lnTo>
                    <a:pt x="4" y="2"/>
                  </a:lnTo>
                  <a:lnTo>
                    <a:pt x="2" y="6"/>
                  </a:lnTo>
                  <a:lnTo>
                    <a:pt x="0" y="10"/>
                  </a:lnTo>
                  <a:lnTo>
                    <a:pt x="2" y="14"/>
                  </a:lnTo>
                  <a:lnTo>
                    <a:pt x="4" y="16"/>
                  </a:lnTo>
                  <a:lnTo>
                    <a:pt x="4" y="16"/>
                  </a:lnTo>
                  <a:lnTo>
                    <a:pt x="8" y="18"/>
                  </a:lnTo>
                  <a:lnTo>
                    <a:pt x="12" y="18"/>
                  </a:lnTo>
                  <a:lnTo>
                    <a:pt x="16" y="18"/>
                  </a:lnTo>
                  <a:lnTo>
                    <a:pt x="20" y="20"/>
                  </a:lnTo>
                  <a:lnTo>
                    <a:pt x="20" y="20"/>
                  </a:lnTo>
                  <a:lnTo>
                    <a:pt x="26" y="26"/>
                  </a:lnTo>
                  <a:lnTo>
                    <a:pt x="30" y="28"/>
                  </a:lnTo>
                  <a:lnTo>
                    <a:pt x="32" y="30"/>
                  </a:lnTo>
                  <a:lnTo>
                    <a:pt x="32" y="30"/>
                  </a:lnTo>
                  <a:lnTo>
                    <a:pt x="32" y="30"/>
                  </a:lnTo>
                  <a:lnTo>
                    <a:pt x="32" y="30"/>
                  </a:lnTo>
                  <a:lnTo>
                    <a:pt x="38" y="28"/>
                  </a:lnTo>
                  <a:lnTo>
                    <a:pt x="42" y="24"/>
                  </a:lnTo>
                  <a:lnTo>
                    <a:pt x="44" y="18"/>
                  </a:lnTo>
                  <a:lnTo>
                    <a:pt x="44" y="14"/>
                  </a:lnTo>
                  <a:lnTo>
                    <a:pt x="44" y="14"/>
                  </a:lnTo>
                  <a:lnTo>
                    <a:pt x="40" y="8"/>
                  </a:lnTo>
                  <a:lnTo>
                    <a:pt x="34" y="4"/>
                  </a:lnTo>
                  <a:lnTo>
                    <a:pt x="26" y="0"/>
                  </a:lnTo>
                  <a:lnTo>
                    <a:pt x="1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56" name="Freeform 41"/>
            <p:cNvSpPr>
              <a:spLocks/>
            </p:cNvSpPr>
            <p:nvPr/>
          </p:nvSpPr>
          <p:spPr bwMode="auto">
            <a:xfrm>
              <a:off x="1138" y="1870"/>
              <a:ext cx="26" cy="30"/>
            </a:xfrm>
            <a:custGeom>
              <a:avLst/>
              <a:gdLst>
                <a:gd name="T0" fmla="*/ 8 w 26"/>
                <a:gd name="T1" fmla="*/ 0 h 30"/>
                <a:gd name="T2" fmla="*/ 8 w 26"/>
                <a:gd name="T3" fmla="*/ 0 h 30"/>
                <a:gd name="T4" fmla="*/ 0 w 26"/>
                <a:gd name="T5" fmla="*/ 2 h 30"/>
                <a:gd name="T6" fmla="*/ 4 w 26"/>
                <a:gd name="T7" fmla="*/ 0 h 30"/>
                <a:gd name="T8" fmla="*/ 4 w 26"/>
                <a:gd name="T9" fmla="*/ 0 h 30"/>
                <a:gd name="T10" fmla="*/ 2 w 26"/>
                <a:gd name="T11" fmla="*/ 4 h 30"/>
                <a:gd name="T12" fmla="*/ 4 w 26"/>
                <a:gd name="T13" fmla="*/ 10 h 30"/>
                <a:gd name="T14" fmla="*/ 8 w 26"/>
                <a:gd name="T15" fmla="*/ 18 h 30"/>
                <a:gd name="T16" fmla="*/ 8 w 26"/>
                <a:gd name="T17" fmla="*/ 18 h 30"/>
                <a:gd name="T18" fmla="*/ 10 w 26"/>
                <a:gd name="T19" fmla="*/ 26 h 30"/>
                <a:gd name="T20" fmla="*/ 12 w 26"/>
                <a:gd name="T21" fmla="*/ 30 h 30"/>
                <a:gd name="T22" fmla="*/ 14 w 26"/>
                <a:gd name="T23" fmla="*/ 30 h 30"/>
                <a:gd name="T24" fmla="*/ 14 w 26"/>
                <a:gd name="T25" fmla="*/ 30 h 30"/>
                <a:gd name="T26" fmla="*/ 18 w 26"/>
                <a:gd name="T27" fmla="*/ 30 h 30"/>
                <a:gd name="T28" fmla="*/ 22 w 26"/>
                <a:gd name="T29" fmla="*/ 28 h 30"/>
                <a:gd name="T30" fmla="*/ 22 w 26"/>
                <a:gd name="T31" fmla="*/ 28 h 30"/>
                <a:gd name="T32" fmla="*/ 26 w 26"/>
                <a:gd name="T33" fmla="*/ 24 h 30"/>
                <a:gd name="T34" fmla="*/ 26 w 26"/>
                <a:gd name="T35" fmla="*/ 18 h 30"/>
                <a:gd name="T36" fmla="*/ 22 w 26"/>
                <a:gd name="T37" fmla="*/ 10 h 30"/>
                <a:gd name="T38" fmla="*/ 22 w 26"/>
                <a:gd name="T39" fmla="*/ 10 h 30"/>
                <a:gd name="T40" fmla="*/ 16 w 26"/>
                <a:gd name="T41" fmla="*/ 4 h 30"/>
                <a:gd name="T42" fmla="*/ 12 w 26"/>
                <a:gd name="T43" fmla="*/ 2 h 30"/>
                <a:gd name="T44" fmla="*/ 8 w 26"/>
                <a:gd name="T45"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6" h="30">
                  <a:moveTo>
                    <a:pt x="8" y="0"/>
                  </a:moveTo>
                  <a:lnTo>
                    <a:pt x="8" y="0"/>
                  </a:lnTo>
                  <a:lnTo>
                    <a:pt x="0" y="2"/>
                  </a:lnTo>
                  <a:lnTo>
                    <a:pt x="4" y="0"/>
                  </a:lnTo>
                  <a:lnTo>
                    <a:pt x="4" y="0"/>
                  </a:lnTo>
                  <a:lnTo>
                    <a:pt x="2" y="4"/>
                  </a:lnTo>
                  <a:lnTo>
                    <a:pt x="4" y="10"/>
                  </a:lnTo>
                  <a:lnTo>
                    <a:pt x="8" y="18"/>
                  </a:lnTo>
                  <a:lnTo>
                    <a:pt x="8" y="18"/>
                  </a:lnTo>
                  <a:lnTo>
                    <a:pt x="10" y="26"/>
                  </a:lnTo>
                  <a:lnTo>
                    <a:pt x="12" y="30"/>
                  </a:lnTo>
                  <a:lnTo>
                    <a:pt x="14" y="30"/>
                  </a:lnTo>
                  <a:lnTo>
                    <a:pt x="14" y="30"/>
                  </a:lnTo>
                  <a:lnTo>
                    <a:pt x="18" y="30"/>
                  </a:lnTo>
                  <a:lnTo>
                    <a:pt x="22" y="28"/>
                  </a:lnTo>
                  <a:lnTo>
                    <a:pt x="22" y="28"/>
                  </a:lnTo>
                  <a:lnTo>
                    <a:pt x="26" y="24"/>
                  </a:lnTo>
                  <a:lnTo>
                    <a:pt x="26" y="18"/>
                  </a:lnTo>
                  <a:lnTo>
                    <a:pt x="22" y="10"/>
                  </a:lnTo>
                  <a:lnTo>
                    <a:pt x="22" y="10"/>
                  </a:lnTo>
                  <a:lnTo>
                    <a:pt x="16" y="4"/>
                  </a:lnTo>
                  <a:lnTo>
                    <a:pt x="12" y="2"/>
                  </a:lnTo>
                  <a:lnTo>
                    <a:pt x="8"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57" name="Freeform 42"/>
            <p:cNvSpPr>
              <a:spLocks/>
            </p:cNvSpPr>
            <p:nvPr/>
          </p:nvSpPr>
          <p:spPr bwMode="auto">
            <a:xfrm>
              <a:off x="1138" y="1870"/>
              <a:ext cx="26" cy="30"/>
            </a:xfrm>
            <a:custGeom>
              <a:avLst/>
              <a:gdLst>
                <a:gd name="T0" fmla="*/ 8 w 26"/>
                <a:gd name="T1" fmla="*/ 0 h 30"/>
                <a:gd name="T2" fmla="*/ 8 w 26"/>
                <a:gd name="T3" fmla="*/ 0 h 30"/>
                <a:gd name="T4" fmla="*/ 0 w 26"/>
                <a:gd name="T5" fmla="*/ 2 h 30"/>
                <a:gd name="T6" fmla="*/ 4 w 26"/>
                <a:gd name="T7" fmla="*/ 0 h 30"/>
                <a:gd name="T8" fmla="*/ 4 w 26"/>
                <a:gd name="T9" fmla="*/ 0 h 30"/>
                <a:gd name="T10" fmla="*/ 2 w 26"/>
                <a:gd name="T11" fmla="*/ 4 h 30"/>
                <a:gd name="T12" fmla="*/ 4 w 26"/>
                <a:gd name="T13" fmla="*/ 10 h 30"/>
                <a:gd name="T14" fmla="*/ 8 w 26"/>
                <a:gd name="T15" fmla="*/ 18 h 30"/>
                <a:gd name="T16" fmla="*/ 8 w 26"/>
                <a:gd name="T17" fmla="*/ 18 h 30"/>
                <a:gd name="T18" fmla="*/ 10 w 26"/>
                <a:gd name="T19" fmla="*/ 26 h 30"/>
                <a:gd name="T20" fmla="*/ 12 w 26"/>
                <a:gd name="T21" fmla="*/ 30 h 30"/>
                <a:gd name="T22" fmla="*/ 14 w 26"/>
                <a:gd name="T23" fmla="*/ 30 h 30"/>
                <a:gd name="T24" fmla="*/ 14 w 26"/>
                <a:gd name="T25" fmla="*/ 30 h 30"/>
                <a:gd name="T26" fmla="*/ 18 w 26"/>
                <a:gd name="T27" fmla="*/ 30 h 30"/>
                <a:gd name="T28" fmla="*/ 22 w 26"/>
                <a:gd name="T29" fmla="*/ 28 h 30"/>
                <a:gd name="T30" fmla="*/ 22 w 26"/>
                <a:gd name="T31" fmla="*/ 28 h 30"/>
                <a:gd name="T32" fmla="*/ 26 w 26"/>
                <a:gd name="T33" fmla="*/ 24 h 30"/>
                <a:gd name="T34" fmla="*/ 26 w 26"/>
                <a:gd name="T35" fmla="*/ 18 h 30"/>
                <a:gd name="T36" fmla="*/ 22 w 26"/>
                <a:gd name="T37" fmla="*/ 10 h 30"/>
                <a:gd name="T38" fmla="*/ 22 w 26"/>
                <a:gd name="T39" fmla="*/ 10 h 30"/>
                <a:gd name="T40" fmla="*/ 16 w 26"/>
                <a:gd name="T41" fmla="*/ 4 h 30"/>
                <a:gd name="T42" fmla="*/ 12 w 26"/>
                <a:gd name="T43" fmla="*/ 2 h 30"/>
                <a:gd name="T44" fmla="*/ 8 w 26"/>
                <a:gd name="T45"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6" h="30">
                  <a:moveTo>
                    <a:pt x="8" y="0"/>
                  </a:moveTo>
                  <a:lnTo>
                    <a:pt x="8" y="0"/>
                  </a:lnTo>
                  <a:lnTo>
                    <a:pt x="0" y="2"/>
                  </a:lnTo>
                  <a:lnTo>
                    <a:pt x="4" y="0"/>
                  </a:lnTo>
                  <a:lnTo>
                    <a:pt x="4" y="0"/>
                  </a:lnTo>
                  <a:lnTo>
                    <a:pt x="2" y="4"/>
                  </a:lnTo>
                  <a:lnTo>
                    <a:pt x="4" y="10"/>
                  </a:lnTo>
                  <a:lnTo>
                    <a:pt x="8" y="18"/>
                  </a:lnTo>
                  <a:lnTo>
                    <a:pt x="8" y="18"/>
                  </a:lnTo>
                  <a:lnTo>
                    <a:pt x="10" y="26"/>
                  </a:lnTo>
                  <a:lnTo>
                    <a:pt x="12" y="30"/>
                  </a:lnTo>
                  <a:lnTo>
                    <a:pt x="14" y="30"/>
                  </a:lnTo>
                  <a:lnTo>
                    <a:pt x="14" y="30"/>
                  </a:lnTo>
                  <a:lnTo>
                    <a:pt x="18" y="30"/>
                  </a:lnTo>
                  <a:lnTo>
                    <a:pt x="22" y="28"/>
                  </a:lnTo>
                  <a:lnTo>
                    <a:pt x="22" y="28"/>
                  </a:lnTo>
                  <a:lnTo>
                    <a:pt x="26" y="24"/>
                  </a:lnTo>
                  <a:lnTo>
                    <a:pt x="26" y="18"/>
                  </a:lnTo>
                  <a:lnTo>
                    <a:pt x="22" y="10"/>
                  </a:lnTo>
                  <a:lnTo>
                    <a:pt x="22" y="10"/>
                  </a:lnTo>
                  <a:lnTo>
                    <a:pt x="16" y="4"/>
                  </a:lnTo>
                  <a:lnTo>
                    <a:pt x="12" y="2"/>
                  </a:lnTo>
                  <a:lnTo>
                    <a:pt x="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58" name="Freeform 43"/>
            <p:cNvSpPr>
              <a:spLocks/>
            </p:cNvSpPr>
            <p:nvPr/>
          </p:nvSpPr>
          <p:spPr bwMode="auto">
            <a:xfrm>
              <a:off x="1166" y="1912"/>
              <a:ext cx="28" cy="26"/>
            </a:xfrm>
            <a:custGeom>
              <a:avLst/>
              <a:gdLst>
                <a:gd name="T0" fmla="*/ 12 w 28"/>
                <a:gd name="T1" fmla="*/ 0 h 26"/>
                <a:gd name="T2" fmla="*/ 12 w 28"/>
                <a:gd name="T3" fmla="*/ 0 h 26"/>
                <a:gd name="T4" fmla="*/ 4 w 28"/>
                <a:gd name="T5" fmla="*/ 0 h 26"/>
                <a:gd name="T6" fmla="*/ 0 w 28"/>
                <a:gd name="T7" fmla="*/ 4 h 26"/>
                <a:gd name="T8" fmla="*/ 0 w 28"/>
                <a:gd name="T9" fmla="*/ 6 h 26"/>
                <a:gd name="T10" fmla="*/ 0 w 28"/>
                <a:gd name="T11" fmla="*/ 6 h 26"/>
                <a:gd name="T12" fmla="*/ 0 w 28"/>
                <a:gd name="T13" fmla="*/ 12 h 26"/>
                <a:gd name="T14" fmla="*/ 4 w 28"/>
                <a:gd name="T15" fmla="*/ 16 h 26"/>
                <a:gd name="T16" fmla="*/ 14 w 28"/>
                <a:gd name="T17" fmla="*/ 24 h 26"/>
                <a:gd name="T18" fmla="*/ 14 w 28"/>
                <a:gd name="T19" fmla="*/ 24 h 26"/>
                <a:gd name="T20" fmla="*/ 18 w 28"/>
                <a:gd name="T21" fmla="*/ 26 h 26"/>
                <a:gd name="T22" fmla="*/ 18 w 28"/>
                <a:gd name="T23" fmla="*/ 26 h 26"/>
                <a:gd name="T24" fmla="*/ 22 w 28"/>
                <a:gd name="T25" fmla="*/ 26 h 26"/>
                <a:gd name="T26" fmla="*/ 24 w 28"/>
                <a:gd name="T27" fmla="*/ 24 h 26"/>
                <a:gd name="T28" fmla="*/ 26 w 28"/>
                <a:gd name="T29" fmla="*/ 16 h 26"/>
                <a:gd name="T30" fmla="*/ 28 w 28"/>
                <a:gd name="T31" fmla="*/ 8 h 26"/>
                <a:gd name="T32" fmla="*/ 24 w 28"/>
                <a:gd name="T33" fmla="*/ 2 h 26"/>
                <a:gd name="T34" fmla="*/ 24 w 28"/>
                <a:gd name="T35" fmla="*/ 2 h 26"/>
                <a:gd name="T36" fmla="*/ 20 w 28"/>
                <a:gd name="T37" fmla="*/ 0 h 26"/>
                <a:gd name="T38" fmla="*/ 12 w 28"/>
                <a:gd name="T39"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 h="26">
                  <a:moveTo>
                    <a:pt x="12" y="0"/>
                  </a:moveTo>
                  <a:lnTo>
                    <a:pt x="12" y="0"/>
                  </a:lnTo>
                  <a:lnTo>
                    <a:pt x="4" y="0"/>
                  </a:lnTo>
                  <a:lnTo>
                    <a:pt x="0" y="4"/>
                  </a:lnTo>
                  <a:lnTo>
                    <a:pt x="0" y="6"/>
                  </a:lnTo>
                  <a:lnTo>
                    <a:pt x="0" y="6"/>
                  </a:lnTo>
                  <a:lnTo>
                    <a:pt x="0" y="12"/>
                  </a:lnTo>
                  <a:lnTo>
                    <a:pt x="4" y="16"/>
                  </a:lnTo>
                  <a:lnTo>
                    <a:pt x="14" y="24"/>
                  </a:lnTo>
                  <a:lnTo>
                    <a:pt x="14" y="24"/>
                  </a:lnTo>
                  <a:lnTo>
                    <a:pt x="18" y="26"/>
                  </a:lnTo>
                  <a:lnTo>
                    <a:pt x="18" y="26"/>
                  </a:lnTo>
                  <a:lnTo>
                    <a:pt x="22" y="26"/>
                  </a:lnTo>
                  <a:lnTo>
                    <a:pt x="24" y="24"/>
                  </a:lnTo>
                  <a:lnTo>
                    <a:pt x="26" y="16"/>
                  </a:lnTo>
                  <a:lnTo>
                    <a:pt x="28" y="8"/>
                  </a:lnTo>
                  <a:lnTo>
                    <a:pt x="24" y="2"/>
                  </a:lnTo>
                  <a:lnTo>
                    <a:pt x="24" y="2"/>
                  </a:lnTo>
                  <a:lnTo>
                    <a:pt x="20" y="0"/>
                  </a:lnTo>
                  <a:lnTo>
                    <a:pt x="12"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59" name="Freeform 44"/>
            <p:cNvSpPr>
              <a:spLocks/>
            </p:cNvSpPr>
            <p:nvPr/>
          </p:nvSpPr>
          <p:spPr bwMode="auto">
            <a:xfrm>
              <a:off x="1166" y="1912"/>
              <a:ext cx="28" cy="26"/>
            </a:xfrm>
            <a:custGeom>
              <a:avLst/>
              <a:gdLst>
                <a:gd name="T0" fmla="*/ 12 w 28"/>
                <a:gd name="T1" fmla="*/ 0 h 26"/>
                <a:gd name="T2" fmla="*/ 12 w 28"/>
                <a:gd name="T3" fmla="*/ 0 h 26"/>
                <a:gd name="T4" fmla="*/ 4 w 28"/>
                <a:gd name="T5" fmla="*/ 0 h 26"/>
                <a:gd name="T6" fmla="*/ 0 w 28"/>
                <a:gd name="T7" fmla="*/ 4 h 26"/>
                <a:gd name="T8" fmla="*/ 0 w 28"/>
                <a:gd name="T9" fmla="*/ 6 h 26"/>
                <a:gd name="T10" fmla="*/ 0 w 28"/>
                <a:gd name="T11" fmla="*/ 6 h 26"/>
                <a:gd name="T12" fmla="*/ 0 w 28"/>
                <a:gd name="T13" fmla="*/ 12 h 26"/>
                <a:gd name="T14" fmla="*/ 4 w 28"/>
                <a:gd name="T15" fmla="*/ 16 h 26"/>
                <a:gd name="T16" fmla="*/ 14 w 28"/>
                <a:gd name="T17" fmla="*/ 24 h 26"/>
                <a:gd name="T18" fmla="*/ 14 w 28"/>
                <a:gd name="T19" fmla="*/ 24 h 26"/>
                <a:gd name="T20" fmla="*/ 18 w 28"/>
                <a:gd name="T21" fmla="*/ 26 h 26"/>
                <a:gd name="T22" fmla="*/ 18 w 28"/>
                <a:gd name="T23" fmla="*/ 26 h 26"/>
                <a:gd name="T24" fmla="*/ 22 w 28"/>
                <a:gd name="T25" fmla="*/ 26 h 26"/>
                <a:gd name="T26" fmla="*/ 24 w 28"/>
                <a:gd name="T27" fmla="*/ 24 h 26"/>
                <a:gd name="T28" fmla="*/ 26 w 28"/>
                <a:gd name="T29" fmla="*/ 16 h 26"/>
                <a:gd name="T30" fmla="*/ 28 w 28"/>
                <a:gd name="T31" fmla="*/ 8 h 26"/>
                <a:gd name="T32" fmla="*/ 24 w 28"/>
                <a:gd name="T33" fmla="*/ 2 h 26"/>
                <a:gd name="T34" fmla="*/ 24 w 28"/>
                <a:gd name="T35" fmla="*/ 2 h 26"/>
                <a:gd name="T36" fmla="*/ 20 w 28"/>
                <a:gd name="T37" fmla="*/ 0 h 26"/>
                <a:gd name="T38" fmla="*/ 12 w 28"/>
                <a:gd name="T39"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 h="26">
                  <a:moveTo>
                    <a:pt x="12" y="0"/>
                  </a:moveTo>
                  <a:lnTo>
                    <a:pt x="12" y="0"/>
                  </a:lnTo>
                  <a:lnTo>
                    <a:pt x="4" y="0"/>
                  </a:lnTo>
                  <a:lnTo>
                    <a:pt x="0" y="4"/>
                  </a:lnTo>
                  <a:lnTo>
                    <a:pt x="0" y="6"/>
                  </a:lnTo>
                  <a:lnTo>
                    <a:pt x="0" y="6"/>
                  </a:lnTo>
                  <a:lnTo>
                    <a:pt x="0" y="12"/>
                  </a:lnTo>
                  <a:lnTo>
                    <a:pt x="4" y="16"/>
                  </a:lnTo>
                  <a:lnTo>
                    <a:pt x="14" y="24"/>
                  </a:lnTo>
                  <a:lnTo>
                    <a:pt x="14" y="24"/>
                  </a:lnTo>
                  <a:lnTo>
                    <a:pt x="18" y="26"/>
                  </a:lnTo>
                  <a:lnTo>
                    <a:pt x="18" y="26"/>
                  </a:lnTo>
                  <a:lnTo>
                    <a:pt x="22" y="26"/>
                  </a:lnTo>
                  <a:lnTo>
                    <a:pt x="24" y="24"/>
                  </a:lnTo>
                  <a:lnTo>
                    <a:pt x="26" y="16"/>
                  </a:lnTo>
                  <a:lnTo>
                    <a:pt x="28" y="8"/>
                  </a:lnTo>
                  <a:lnTo>
                    <a:pt x="24" y="2"/>
                  </a:lnTo>
                  <a:lnTo>
                    <a:pt x="24" y="2"/>
                  </a:lnTo>
                  <a:lnTo>
                    <a:pt x="20" y="0"/>
                  </a:lnTo>
                  <a:lnTo>
                    <a:pt x="1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60" name="Freeform 45"/>
            <p:cNvSpPr>
              <a:spLocks/>
            </p:cNvSpPr>
            <p:nvPr/>
          </p:nvSpPr>
          <p:spPr bwMode="auto">
            <a:xfrm>
              <a:off x="1278" y="1920"/>
              <a:ext cx="26" cy="16"/>
            </a:xfrm>
            <a:custGeom>
              <a:avLst/>
              <a:gdLst>
                <a:gd name="T0" fmla="*/ 18 w 26"/>
                <a:gd name="T1" fmla="*/ 0 h 16"/>
                <a:gd name="T2" fmla="*/ 18 w 26"/>
                <a:gd name="T3" fmla="*/ 0 h 16"/>
                <a:gd name="T4" fmla="*/ 10 w 26"/>
                <a:gd name="T5" fmla="*/ 2 h 16"/>
                <a:gd name="T6" fmla="*/ 2 w 26"/>
                <a:gd name="T7" fmla="*/ 6 h 16"/>
                <a:gd name="T8" fmla="*/ 0 w 26"/>
                <a:gd name="T9" fmla="*/ 8 h 16"/>
                <a:gd name="T10" fmla="*/ 0 w 26"/>
                <a:gd name="T11" fmla="*/ 12 h 16"/>
                <a:gd name="T12" fmla="*/ 0 w 26"/>
                <a:gd name="T13" fmla="*/ 14 h 16"/>
                <a:gd name="T14" fmla="*/ 4 w 26"/>
                <a:gd name="T15" fmla="*/ 16 h 16"/>
                <a:gd name="T16" fmla="*/ 4 w 26"/>
                <a:gd name="T17" fmla="*/ 16 h 16"/>
                <a:gd name="T18" fmla="*/ 8 w 26"/>
                <a:gd name="T19" fmla="*/ 16 h 16"/>
                <a:gd name="T20" fmla="*/ 8 w 26"/>
                <a:gd name="T21" fmla="*/ 16 h 16"/>
                <a:gd name="T22" fmla="*/ 14 w 26"/>
                <a:gd name="T23" fmla="*/ 16 h 16"/>
                <a:gd name="T24" fmla="*/ 18 w 26"/>
                <a:gd name="T25" fmla="*/ 14 h 16"/>
                <a:gd name="T26" fmla="*/ 26 w 26"/>
                <a:gd name="T27" fmla="*/ 8 h 16"/>
                <a:gd name="T28" fmla="*/ 26 w 26"/>
                <a:gd name="T29" fmla="*/ 6 h 16"/>
                <a:gd name="T30" fmla="*/ 26 w 26"/>
                <a:gd name="T31" fmla="*/ 4 h 16"/>
                <a:gd name="T32" fmla="*/ 24 w 26"/>
                <a:gd name="T33" fmla="*/ 2 h 16"/>
                <a:gd name="T34" fmla="*/ 18 w 26"/>
                <a:gd name="T35" fmla="*/ 0 h 16"/>
                <a:gd name="T36" fmla="*/ 18 w 26"/>
                <a:gd name="T37" fmla="*/ 0 h 16"/>
                <a:gd name="T38" fmla="*/ 18 w 26"/>
                <a:gd name="T39"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6" h="16">
                  <a:moveTo>
                    <a:pt x="18" y="0"/>
                  </a:moveTo>
                  <a:lnTo>
                    <a:pt x="18" y="0"/>
                  </a:lnTo>
                  <a:lnTo>
                    <a:pt x="10" y="2"/>
                  </a:lnTo>
                  <a:lnTo>
                    <a:pt x="2" y="6"/>
                  </a:lnTo>
                  <a:lnTo>
                    <a:pt x="0" y="8"/>
                  </a:lnTo>
                  <a:lnTo>
                    <a:pt x="0" y="12"/>
                  </a:lnTo>
                  <a:lnTo>
                    <a:pt x="0" y="14"/>
                  </a:lnTo>
                  <a:lnTo>
                    <a:pt x="4" y="16"/>
                  </a:lnTo>
                  <a:lnTo>
                    <a:pt x="4" y="16"/>
                  </a:lnTo>
                  <a:lnTo>
                    <a:pt x="8" y="16"/>
                  </a:lnTo>
                  <a:lnTo>
                    <a:pt x="8" y="16"/>
                  </a:lnTo>
                  <a:lnTo>
                    <a:pt x="14" y="16"/>
                  </a:lnTo>
                  <a:lnTo>
                    <a:pt x="18" y="14"/>
                  </a:lnTo>
                  <a:lnTo>
                    <a:pt x="26" y="8"/>
                  </a:lnTo>
                  <a:lnTo>
                    <a:pt x="26" y="6"/>
                  </a:lnTo>
                  <a:lnTo>
                    <a:pt x="26" y="4"/>
                  </a:lnTo>
                  <a:lnTo>
                    <a:pt x="24" y="2"/>
                  </a:lnTo>
                  <a:lnTo>
                    <a:pt x="18" y="0"/>
                  </a:lnTo>
                  <a:lnTo>
                    <a:pt x="18" y="0"/>
                  </a:lnTo>
                  <a:lnTo>
                    <a:pt x="18"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61" name="Freeform 46"/>
            <p:cNvSpPr>
              <a:spLocks/>
            </p:cNvSpPr>
            <p:nvPr/>
          </p:nvSpPr>
          <p:spPr bwMode="auto">
            <a:xfrm>
              <a:off x="1278" y="1920"/>
              <a:ext cx="26" cy="16"/>
            </a:xfrm>
            <a:custGeom>
              <a:avLst/>
              <a:gdLst>
                <a:gd name="T0" fmla="*/ 18 w 26"/>
                <a:gd name="T1" fmla="*/ 0 h 16"/>
                <a:gd name="T2" fmla="*/ 18 w 26"/>
                <a:gd name="T3" fmla="*/ 0 h 16"/>
                <a:gd name="T4" fmla="*/ 10 w 26"/>
                <a:gd name="T5" fmla="*/ 2 h 16"/>
                <a:gd name="T6" fmla="*/ 2 w 26"/>
                <a:gd name="T7" fmla="*/ 6 h 16"/>
                <a:gd name="T8" fmla="*/ 0 w 26"/>
                <a:gd name="T9" fmla="*/ 8 h 16"/>
                <a:gd name="T10" fmla="*/ 0 w 26"/>
                <a:gd name="T11" fmla="*/ 12 h 16"/>
                <a:gd name="T12" fmla="*/ 0 w 26"/>
                <a:gd name="T13" fmla="*/ 14 h 16"/>
                <a:gd name="T14" fmla="*/ 4 w 26"/>
                <a:gd name="T15" fmla="*/ 16 h 16"/>
                <a:gd name="T16" fmla="*/ 4 w 26"/>
                <a:gd name="T17" fmla="*/ 16 h 16"/>
                <a:gd name="T18" fmla="*/ 8 w 26"/>
                <a:gd name="T19" fmla="*/ 16 h 16"/>
                <a:gd name="T20" fmla="*/ 8 w 26"/>
                <a:gd name="T21" fmla="*/ 16 h 16"/>
                <a:gd name="T22" fmla="*/ 14 w 26"/>
                <a:gd name="T23" fmla="*/ 16 h 16"/>
                <a:gd name="T24" fmla="*/ 18 w 26"/>
                <a:gd name="T25" fmla="*/ 14 h 16"/>
                <a:gd name="T26" fmla="*/ 26 w 26"/>
                <a:gd name="T27" fmla="*/ 8 h 16"/>
                <a:gd name="T28" fmla="*/ 26 w 26"/>
                <a:gd name="T29" fmla="*/ 6 h 16"/>
                <a:gd name="T30" fmla="*/ 26 w 26"/>
                <a:gd name="T31" fmla="*/ 4 h 16"/>
                <a:gd name="T32" fmla="*/ 24 w 26"/>
                <a:gd name="T33" fmla="*/ 2 h 16"/>
                <a:gd name="T34" fmla="*/ 18 w 26"/>
                <a:gd name="T35" fmla="*/ 0 h 16"/>
                <a:gd name="T36" fmla="*/ 18 w 26"/>
                <a:gd name="T37" fmla="*/ 0 h 16"/>
                <a:gd name="T38" fmla="*/ 18 w 26"/>
                <a:gd name="T39"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6" h="16">
                  <a:moveTo>
                    <a:pt x="18" y="0"/>
                  </a:moveTo>
                  <a:lnTo>
                    <a:pt x="18" y="0"/>
                  </a:lnTo>
                  <a:lnTo>
                    <a:pt x="10" y="2"/>
                  </a:lnTo>
                  <a:lnTo>
                    <a:pt x="2" y="6"/>
                  </a:lnTo>
                  <a:lnTo>
                    <a:pt x="0" y="8"/>
                  </a:lnTo>
                  <a:lnTo>
                    <a:pt x="0" y="12"/>
                  </a:lnTo>
                  <a:lnTo>
                    <a:pt x="0" y="14"/>
                  </a:lnTo>
                  <a:lnTo>
                    <a:pt x="4" y="16"/>
                  </a:lnTo>
                  <a:lnTo>
                    <a:pt x="4" y="16"/>
                  </a:lnTo>
                  <a:lnTo>
                    <a:pt x="8" y="16"/>
                  </a:lnTo>
                  <a:lnTo>
                    <a:pt x="8" y="16"/>
                  </a:lnTo>
                  <a:lnTo>
                    <a:pt x="14" y="16"/>
                  </a:lnTo>
                  <a:lnTo>
                    <a:pt x="18" y="14"/>
                  </a:lnTo>
                  <a:lnTo>
                    <a:pt x="26" y="8"/>
                  </a:lnTo>
                  <a:lnTo>
                    <a:pt x="26" y="6"/>
                  </a:lnTo>
                  <a:lnTo>
                    <a:pt x="26" y="4"/>
                  </a:lnTo>
                  <a:lnTo>
                    <a:pt x="24" y="2"/>
                  </a:lnTo>
                  <a:lnTo>
                    <a:pt x="18" y="0"/>
                  </a:lnTo>
                  <a:lnTo>
                    <a:pt x="18" y="0"/>
                  </a:lnTo>
                  <a:lnTo>
                    <a:pt x="1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62" name="Freeform 47"/>
            <p:cNvSpPr>
              <a:spLocks/>
            </p:cNvSpPr>
            <p:nvPr/>
          </p:nvSpPr>
          <p:spPr bwMode="auto">
            <a:xfrm>
              <a:off x="1074" y="1542"/>
              <a:ext cx="20" cy="18"/>
            </a:xfrm>
            <a:custGeom>
              <a:avLst/>
              <a:gdLst>
                <a:gd name="T0" fmla="*/ 12 w 20"/>
                <a:gd name="T1" fmla="*/ 0 h 18"/>
                <a:gd name="T2" fmla="*/ 12 w 20"/>
                <a:gd name="T3" fmla="*/ 0 h 18"/>
                <a:gd name="T4" fmla="*/ 8 w 20"/>
                <a:gd name="T5" fmla="*/ 0 h 18"/>
                <a:gd name="T6" fmla="*/ 10 w 20"/>
                <a:gd name="T7" fmla="*/ 0 h 18"/>
                <a:gd name="T8" fmla="*/ 10 w 20"/>
                <a:gd name="T9" fmla="*/ 0 h 18"/>
                <a:gd name="T10" fmla="*/ 4 w 20"/>
                <a:gd name="T11" fmla="*/ 8 h 18"/>
                <a:gd name="T12" fmla="*/ 2 w 20"/>
                <a:gd name="T13" fmla="*/ 12 h 18"/>
                <a:gd name="T14" fmla="*/ 0 w 20"/>
                <a:gd name="T15" fmla="*/ 16 h 18"/>
                <a:gd name="T16" fmla="*/ 0 w 20"/>
                <a:gd name="T17" fmla="*/ 16 h 18"/>
                <a:gd name="T18" fmla="*/ 2 w 20"/>
                <a:gd name="T19" fmla="*/ 18 h 18"/>
                <a:gd name="T20" fmla="*/ 6 w 20"/>
                <a:gd name="T21" fmla="*/ 18 h 18"/>
                <a:gd name="T22" fmla="*/ 6 w 20"/>
                <a:gd name="T23" fmla="*/ 18 h 18"/>
                <a:gd name="T24" fmla="*/ 12 w 20"/>
                <a:gd name="T25" fmla="*/ 18 h 18"/>
                <a:gd name="T26" fmla="*/ 16 w 20"/>
                <a:gd name="T27" fmla="*/ 16 h 18"/>
                <a:gd name="T28" fmla="*/ 16 w 20"/>
                <a:gd name="T29" fmla="*/ 16 h 18"/>
                <a:gd name="T30" fmla="*/ 20 w 20"/>
                <a:gd name="T31" fmla="*/ 10 h 18"/>
                <a:gd name="T32" fmla="*/ 20 w 20"/>
                <a:gd name="T33" fmla="*/ 6 h 18"/>
                <a:gd name="T34" fmla="*/ 18 w 20"/>
                <a:gd name="T35" fmla="*/ 2 h 18"/>
                <a:gd name="T36" fmla="*/ 12 w 20"/>
                <a:gd name="T3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 h="18">
                  <a:moveTo>
                    <a:pt x="12" y="0"/>
                  </a:moveTo>
                  <a:lnTo>
                    <a:pt x="12" y="0"/>
                  </a:lnTo>
                  <a:lnTo>
                    <a:pt x="8" y="0"/>
                  </a:lnTo>
                  <a:lnTo>
                    <a:pt x="10" y="0"/>
                  </a:lnTo>
                  <a:lnTo>
                    <a:pt x="10" y="0"/>
                  </a:lnTo>
                  <a:lnTo>
                    <a:pt x="4" y="8"/>
                  </a:lnTo>
                  <a:lnTo>
                    <a:pt x="2" y="12"/>
                  </a:lnTo>
                  <a:lnTo>
                    <a:pt x="0" y="16"/>
                  </a:lnTo>
                  <a:lnTo>
                    <a:pt x="0" y="16"/>
                  </a:lnTo>
                  <a:lnTo>
                    <a:pt x="2" y="18"/>
                  </a:lnTo>
                  <a:lnTo>
                    <a:pt x="6" y="18"/>
                  </a:lnTo>
                  <a:lnTo>
                    <a:pt x="6" y="18"/>
                  </a:lnTo>
                  <a:lnTo>
                    <a:pt x="12" y="18"/>
                  </a:lnTo>
                  <a:lnTo>
                    <a:pt x="16" y="16"/>
                  </a:lnTo>
                  <a:lnTo>
                    <a:pt x="16" y="16"/>
                  </a:lnTo>
                  <a:lnTo>
                    <a:pt x="20" y="10"/>
                  </a:lnTo>
                  <a:lnTo>
                    <a:pt x="20" y="6"/>
                  </a:lnTo>
                  <a:lnTo>
                    <a:pt x="18" y="2"/>
                  </a:lnTo>
                  <a:lnTo>
                    <a:pt x="12"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63" name="Freeform 48"/>
            <p:cNvSpPr>
              <a:spLocks/>
            </p:cNvSpPr>
            <p:nvPr/>
          </p:nvSpPr>
          <p:spPr bwMode="auto">
            <a:xfrm>
              <a:off x="1074" y="1542"/>
              <a:ext cx="20" cy="18"/>
            </a:xfrm>
            <a:custGeom>
              <a:avLst/>
              <a:gdLst>
                <a:gd name="T0" fmla="*/ 12 w 20"/>
                <a:gd name="T1" fmla="*/ 0 h 18"/>
                <a:gd name="T2" fmla="*/ 12 w 20"/>
                <a:gd name="T3" fmla="*/ 0 h 18"/>
                <a:gd name="T4" fmla="*/ 8 w 20"/>
                <a:gd name="T5" fmla="*/ 0 h 18"/>
                <a:gd name="T6" fmla="*/ 10 w 20"/>
                <a:gd name="T7" fmla="*/ 0 h 18"/>
                <a:gd name="T8" fmla="*/ 10 w 20"/>
                <a:gd name="T9" fmla="*/ 0 h 18"/>
                <a:gd name="T10" fmla="*/ 4 w 20"/>
                <a:gd name="T11" fmla="*/ 8 h 18"/>
                <a:gd name="T12" fmla="*/ 2 w 20"/>
                <a:gd name="T13" fmla="*/ 12 h 18"/>
                <a:gd name="T14" fmla="*/ 0 w 20"/>
                <a:gd name="T15" fmla="*/ 16 h 18"/>
                <a:gd name="T16" fmla="*/ 0 w 20"/>
                <a:gd name="T17" fmla="*/ 16 h 18"/>
                <a:gd name="T18" fmla="*/ 2 w 20"/>
                <a:gd name="T19" fmla="*/ 18 h 18"/>
                <a:gd name="T20" fmla="*/ 6 w 20"/>
                <a:gd name="T21" fmla="*/ 18 h 18"/>
                <a:gd name="T22" fmla="*/ 6 w 20"/>
                <a:gd name="T23" fmla="*/ 18 h 18"/>
                <a:gd name="T24" fmla="*/ 12 w 20"/>
                <a:gd name="T25" fmla="*/ 18 h 18"/>
                <a:gd name="T26" fmla="*/ 16 w 20"/>
                <a:gd name="T27" fmla="*/ 16 h 18"/>
                <a:gd name="T28" fmla="*/ 16 w 20"/>
                <a:gd name="T29" fmla="*/ 16 h 18"/>
                <a:gd name="T30" fmla="*/ 20 w 20"/>
                <a:gd name="T31" fmla="*/ 10 h 18"/>
                <a:gd name="T32" fmla="*/ 20 w 20"/>
                <a:gd name="T33" fmla="*/ 6 h 18"/>
                <a:gd name="T34" fmla="*/ 18 w 20"/>
                <a:gd name="T35" fmla="*/ 2 h 18"/>
                <a:gd name="T36" fmla="*/ 12 w 20"/>
                <a:gd name="T3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 h="18">
                  <a:moveTo>
                    <a:pt x="12" y="0"/>
                  </a:moveTo>
                  <a:lnTo>
                    <a:pt x="12" y="0"/>
                  </a:lnTo>
                  <a:lnTo>
                    <a:pt x="8" y="0"/>
                  </a:lnTo>
                  <a:lnTo>
                    <a:pt x="10" y="0"/>
                  </a:lnTo>
                  <a:lnTo>
                    <a:pt x="10" y="0"/>
                  </a:lnTo>
                  <a:lnTo>
                    <a:pt x="4" y="8"/>
                  </a:lnTo>
                  <a:lnTo>
                    <a:pt x="2" y="12"/>
                  </a:lnTo>
                  <a:lnTo>
                    <a:pt x="0" y="16"/>
                  </a:lnTo>
                  <a:lnTo>
                    <a:pt x="0" y="16"/>
                  </a:lnTo>
                  <a:lnTo>
                    <a:pt x="2" y="18"/>
                  </a:lnTo>
                  <a:lnTo>
                    <a:pt x="6" y="18"/>
                  </a:lnTo>
                  <a:lnTo>
                    <a:pt x="6" y="18"/>
                  </a:lnTo>
                  <a:lnTo>
                    <a:pt x="12" y="18"/>
                  </a:lnTo>
                  <a:lnTo>
                    <a:pt x="16" y="16"/>
                  </a:lnTo>
                  <a:lnTo>
                    <a:pt x="16" y="16"/>
                  </a:lnTo>
                  <a:lnTo>
                    <a:pt x="20" y="10"/>
                  </a:lnTo>
                  <a:lnTo>
                    <a:pt x="20" y="6"/>
                  </a:lnTo>
                  <a:lnTo>
                    <a:pt x="18" y="2"/>
                  </a:lnTo>
                  <a:lnTo>
                    <a:pt x="1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64" name="Freeform 49"/>
            <p:cNvSpPr>
              <a:spLocks/>
            </p:cNvSpPr>
            <p:nvPr/>
          </p:nvSpPr>
          <p:spPr bwMode="auto">
            <a:xfrm>
              <a:off x="824" y="1482"/>
              <a:ext cx="118" cy="172"/>
            </a:xfrm>
            <a:custGeom>
              <a:avLst/>
              <a:gdLst>
                <a:gd name="T0" fmla="*/ 72 w 118"/>
                <a:gd name="T1" fmla="*/ 2 h 172"/>
                <a:gd name="T2" fmla="*/ 62 w 118"/>
                <a:gd name="T3" fmla="*/ 2 h 172"/>
                <a:gd name="T4" fmla="*/ 56 w 118"/>
                <a:gd name="T5" fmla="*/ 2 h 172"/>
                <a:gd name="T6" fmla="*/ 42 w 118"/>
                <a:gd name="T7" fmla="*/ 2 h 172"/>
                <a:gd name="T8" fmla="*/ 36 w 118"/>
                <a:gd name="T9" fmla="*/ 8 h 172"/>
                <a:gd name="T10" fmla="*/ 32 w 118"/>
                <a:gd name="T11" fmla="*/ 16 h 172"/>
                <a:gd name="T12" fmla="*/ 20 w 118"/>
                <a:gd name="T13" fmla="*/ 20 h 172"/>
                <a:gd name="T14" fmla="*/ 20 w 118"/>
                <a:gd name="T15" fmla="*/ 30 h 172"/>
                <a:gd name="T16" fmla="*/ 30 w 118"/>
                <a:gd name="T17" fmla="*/ 42 h 172"/>
                <a:gd name="T18" fmla="*/ 30 w 118"/>
                <a:gd name="T19" fmla="*/ 58 h 172"/>
                <a:gd name="T20" fmla="*/ 28 w 118"/>
                <a:gd name="T21" fmla="*/ 66 h 172"/>
                <a:gd name="T22" fmla="*/ 40 w 118"/>
                <a:gd name="T23" fmla="*/ 74 h 172"/>
                <a:gd name="T24" fmla="*/ 44 w 118"/>
                <a:gd name="T25" fmla="*/ 78 h 172"/>
                <a:gd name="T26" fmla="*/ 48 w 118"/>
                <a:gd name="T27" fmla="*/ 90 h 172"/>
                <a:gd name="T28" fmla="*/ 50 w 118"/>
                <a:gd name="T29" fmla="*/ 98 h 172"/>
                <a:gd name="T30" fmla="*/ 52 w 118"/>
                <a:gd name="T31" fmla="*/ 104 h 172"/>
                <a:gd name="T32" fmla="*/ 44 w 118"/>
                <a:gd name="T33" fmla="*/ 108 h 172"/>
                <a:gd name="T34" fmla="*/ 34 w 118"/>
                <a:gd name="T35" fmla="*/ 106 h 172"/>
                <a:gd name="T36" fmla="*/ 32 w 118"/>
                <a:gd name="T37" fmla="*/ 106 h 172"/>
                <a:gd name="T38" fmla="*/ 30 w 118"/>
                <a:gd name="T39" fmla="*/ 114 h 172"/>
                <a:gd name="T40" fmla="*/ 30 w 118"/>
                <a:gd name="T41" fmla="*/ 122 h 172"/>
                <a:gd name="T42" fmla="*/ 16 w 118"/>
                <a:gd name="T43" fmla="*/ 128 h 172"/>
                <a:gd name="T44" fmla="*/ 8 w 118"/>
                <a:gd name="T45" fmla="*/ 134 h 172"/>
                <a:gd name="T46" fmla="*/ 18 w 118"/>
                <a:gd name="T47" fmla="*/ 136 h 172"/>
                <a:gd name="T48" fmla="*/ 24 w 118"/>
                <a:gd name="T49" fmla="*/ 136 h 172"/>
                <a:gd name="T50" fmla="*/ 32 w 118"/>
                <a:gd name="T51" fmla="*/ 138 h 172"/>
                <a:gd name="T52" fmla="*/ 38 w 118"/>
                <a:gd name="T53" fmla="*/ 148 h 172"/>
                <a:gd name="T54" fmla="*/ 28 w 118"/>
                <a:gd name="T55" fmla="*/ 152 h 172"/>
                <a:gd name="T56" fmla="*/ 8 w 118"/>
                <a:gd name="T57" fmla="*/ 154 h 172"/>
                <a:gd name="T58" fmla="*/ 2 w 118"/>
                <a:gd name="T59" fmla="*/ 170 h 172"/>
                <a:gd name="T60" fmla="*/ 4 w 118"/>
                <a:gd name="T61" fmla="*/ 172 h 172"/>
                <a:gd name="T62" fmla="*/ 18 w 118"/>
                <a:gd name="T63" fmla="*/ 168 h 172"/>
                <a:gd name="T64" fmla="*/ 44 w 118"/>
                <a:gd name="T65" fmla="*/ 158 h 172"/>
                <a:gd name="T66" fmla="*/ 56 w 118"/>
                <a:gd name="T67" fmla="*/ 154 h 172"/>
                <a:gd name="T68" fmla="*/ 62 w 118"/>
                <a:gd name="T69" fmla="*/ 156 h 172"/>
                <a:gd name="T70" fmla="*/ 66 w 118"/>
                <a:gd name="T71" fmla="*/ 158 h 172"/>
                <a:gd name="T72" fmla="*/ 70 w 118"/>
                <a:gd name="T73" fmla="*/ 156 h 172"/>
                <a:gd name="T74" fmla="*/ 76 w 118"/>
                <a:gd name="T75" fmla="*/ 152 h 172"/>
                <a:gd name="T76" fmla="*/ 80 w 118"/>
                <a:gd name="T77" fmla="*/ 154 h 172"/>
                <a:gd name="T78" fmla="*/ 86 w 118"/>
                <a:gd name="T79" fmla="*/ 158 h 172"/>
                <a:gd name="T80" fmla="*/ 92 w 118"/>
                <a:gd name="T81" fmla="*/ 160 h 172"/>
                <a:gd name="T82" fmla="*/ 98 w 118"/>
                <a:gd name="T83" fmla="*/ 152 h 172"/>
                <a:gd name="T84" fmla="*/ 94 w 118"/>
                <a:gd name="T85" fmla="*/ 138 h 172"/>
                <a:gd name="T86" fmla="*/ 104 w 118"/>
                <a:gd name="T87" fmla="*/ 132 h 172"/>
                <a:gd name="T88" fmla="*/ 118 w 118"/>
                <a:gd name="T89" fmla="*/ 114 h 172"/>
                <a:gd name="T90" fmla="*/ 108 w 118"/>
                <a:gd name="T91" fmla="*/ 108 h 172"/>
                <a:gd name="T92" fmla="*/ 100 w 118"/>
                <a:gd name="T93" fmla="*/ 108 h 172"/>
                <a:gd name="T94" fmla="*/ 98 w 118"/>
                <a:gd name="T95" fmla="*/ 86 h 172"/>
                <a:gd name="T96" fmla="*/ 90 w 118"/>
                <a:gd name="T97" fmla="*/ 66 h 172"/>
                <a:gd name="T98" fmla="*/ 76 w 118"/>
                <a:gd name="T99" fmla="*/ 60 h 172"/>
                <a:gd name="T100" fmla="*/ 64 w 118"/>
                <a:gd name="T101" fmla="*/ 50 h 172"/>
                <a:gd name="T102" fmla="*/ 64 w 118"/>
                <a:gd name="T103" fmla="*/ 44 h 172"/>
                <a:gd name="T104" fmla="*/ 84 w 118"/>
                <a:gd name="T105" fmla="*/ 32 h 172"/>
                <a:gd name="T106" fmla="*/ 84 w 118"/>
                <a:gd name="T107" fmla="*/ 24 h 172"/>
                <a:gd name="T108" fmla="*/ 76 w 118"/>
                <a:gd name="T109" fmla="*/ 18 h 172"/>
                <a:gd name="T110" fmla="*/ 74 w 118"/>
                <a:gd name="T111" fmla="*/ 12 h 172"/>
                <a:gd name="T112" fmla="*/ 82 w 118"/>
                <a:gd name="T113" fmla="*/ 0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8" h="172">
                  <a:moveTo>
                    <a:pt x="82" y="0"/>
                  </a:moveTo>
                  <a:lnTo>
                    <a:pt x="82" y="0"/>
                  </a:lnTo>
                  <a:lnTo>
                    <a:pt x="72" y="2"/>
                  </a:lnTo>
                  <a:lnTo>
                    <a:pt x="64" y="2"/>
                  </a:lnTo>
                  <a:lnTo>
                    <a:pt x="64" y="2"/>
                  </a:lnTo>
                  <a:lnTo>
                    <a:pt x="62" y="2"/>
                  </a:lnTo>
                  <a:lnTo>
                    <a:pt x="62" y="2"/>
                  </a:lnTo>
                  <a:lnTo>
                    <a:pt x="56" y="2"/>
                  </a:lnTo>
                  <a:lnTo>
                    <a:pt x="56" y="2"/>
                  </a:lnTo>
                  <a:lnTo>
                    <a:pt x="48" y="2"/>
                  </a:lnTo>
                  <a:lnTo>
                    <a:pt x="48" y="2"/>
                  </a:lnTo>
                  <a:lnTo>
                    <a:pt x="42" y="2"/>
                  </a:lnTo>
                  <a:lnTo>
                    <a:pt x="42" y="2"/>
                  </a:lnTo>
                  <a:lnTo>
                    <a:pt x="38" y="6"/>
                  </a:lnTo>
                  <a:lnTo>
                    <a:pt x="36" y="8"/>
                  </a:lnTo>
                  <a:lnTo>
                    <a:pt x="34" y="12"/>
                  </a:lnTo>
                  <a:lnTo>
                    <a:pt x="32" y="16"/>
                  </a:lnTo>
                  <a:lnTo>
                    <a:pt x="32" y="16"/>
                  </a:lnTo>
                  <a:lnTo>
                    <a:pt x="28" y="18"/>
                  </a:lnTo>
                  <a:lnTo>
                    <a:pt x="24" y="20"/>
                  </a:lnTo>
                  <a:lnTo>
                    <a:pt x="20" y="20"/>
                  </a:lnTo>
                  <a:lnTo>
                    <a:pt x="18" y="26"/>
                  </a:lnTo>
                  <a:lnTo>
                    <a:pt x="18" y="26"/>
                  </a:lnTo>
                  <a:lnTo>
                    <a:pt x="20" y="30"/>
                  </a:lnTo>
                  <a:lnTo>
                    <a:pt x="22" y="34"/>
                  </a:lnTo>
                  <a:lnTo>
                    <a:pt x="30" y="42"/>
                  </a:lnTo>
                  <a:lnTo>
                    <a:pt x="30" y="42"/>
                  </a:lnTo>
                  <a:lnTo>
                    <a:pt x="34" y="48"/>
                  </a:lnTo>
                  <a:lnTo>
                    <a:pt x="34" y="54"/>
                  </a:lnTo>
                  <a:lnTo>
                    <a:pt x="30" y="58"/>
                  </a:lnTo>
                  <a:lnTo>
                    <a:pt x="24" y="64"/>
                  </a:lnTo>
                  <a:lnTo>
                    <a:pt x="24" y="64"/>
                  </a:lnTo>
                  <a:lnTo>
                    <a:pt x="28" y="66"/>
                  </a:lnTo>
                  <a:lnTo>
                    <a:pt x="34" y="68"/>
                  </a:lnTo>
                  <a:lnTo>
                    <a:pt x="38" y="72"/>
                  </a:lnTo>
                  <a:lnTo>
                    <a:pt x="40" y="74"/>
                  </a:lnTo>
                  <a:lnTo>
                    <a:pt x="38" y="76"/>
                  </a:lnTo>
                  <a:lnTo>
                    <a:pt x="38" y="76"/>
                  </a:lnTo>
                  <a:lnTo>
                    <a:pt x="44" y="78"/>
                  </a:lnTo>
                  <a:lnTo>
                    <a:pt x="48" y="82"/>
                  </a:lnTo>
                  <a:lnTo>
                    <a:pt x="48" y="88"/>
                  </a:lnTo>
                  <a:lnTo>
                    <a:pt x="48" y="90"/>
                  </a:lnTo>
                  <a:lnTo>
                    <a:pt x="44" y="92"/>
                  </a:lnTo>
                  <a:lnTo>
                    <a:pt x="44" y="92"/>
                  </a:lnTo>
                  <a:lnTo>
                    <a:pt x="50" y="98"/>
                  </a:lnTo>
                  <a:lnTo>
                    <a:pt x="52" y="100"/>
                  </a:lnTo>
                  <a:lnTo>
                    <a:pt x="52" y="104"/>
                  </a:lnTo>
                  <a:lnTo>
                    <a:pt x="52" y="104"/>
                  </a:lnTo>
                  <a:lnTo>
                    <a:pt x="48" y="106"/>
                  </a:lnTo>
                  <a:lnTo>
                    <a:pt x="44" y="108"/>
                  </a:lnTo>
                  <a:lnTo>
                    <a:pt x="44" y="108"/>
                  </a:lnTo>
                  <a:lnTo>
                    <a:pt x="38" y="106"/>
                  </a:lnTo>
                  <a:lnTo>
                    <a:pt x="38" y="106"/>
                  </a:lnTo>
                  <a:lnTo>
                    <a:pt x="34" y="106"/>
                  </a:lnTo>
                  <a:lnTo>
                    <a:pt x="34" y="106"/>
                  </a:lnTo>
                  <a:lnTo>
                    <a:pt x="32" y="106"/>
                  </a:lnTo>
                  <a:lnTo>
                    <a:pt x="32" y="106"/>
                  </a:lnTo>
                  <a:lnTo>
                    <a:pt x="26" y="110"/>
                  </a:lnTo>
                  <a:lnTo>
                    <a:pt x="28" y="112"/>
                  </a:lnTo>
                  <a:lnTo>
                    <a:pt x="30" y="114"/>
                  </a:lnTo>
                  <a:lnTo>
                    <a:pt x="32" y="118"/>
                  </a:lnTo>
                  <a:lnTo>
                    <a:pt x="32" y="118"/>
                  </a:lnTo>
                  <a:lnTo>
                    <a:pt x="30" y="122"/>
                  </a:lnTo>
                  <a:lnTo>
                    <a:pt x="26" y="124"/>
                  </a:lnTo>
                  <a:lnTo>
                    <a:pt x="16" y="128"/>
                  </a:lnTo>
                  <a:lnTo>
                    <a:pt x="16" y="128"/>
                  </a:lnTo>
                  <a:lnTo>
                    <a:pt x="8" y="132"/>
                  </a:lnTo>
                  <a:lnTo>
                    <a:pt x="8" y="134"/>
                  </a:lnTo>
                  <a:lnTo>
                    <a:pt x="8" y="134"/>
                  </a:lnTo>
                  <a:lnTo>
                    <a:pt x="12" y="136"/>
                  </a:lnTo>
                  <a:lnTo>
                    <a:pt x="18" y="136"/>
                  </a:lnTo>
                  <a:lnTo>
                    <a:pt x="18" y="136"/>
                  </a:lnTo>
                  <a:lnTo>
                    <a:pt x="20" y="136"/>
                  </a:lnTo>
                  <a:lnTo>
                    <a:pt x="20" y="136"/>
                  </a:lnTo>
                  <a:lnTo>
                    <a:pt x="24" y="136"/>
                  </a:lnTo>
                  <a:lnTo>
                    <a:pt x="24" y="136"/>
                  </a:lnTo>
                  <a:lnTo>
                    <a:pt x="32" y="138"/>
                  </a:lnTo>
                  <a:lnTo>
                    <a:pt x="32" y="138"/>
                  </a:lnTo>
                  <a:lnTo>
                    <a:pt x="38" y="140"/>
                  </a:lnTo>
                  <a:lnTo>
                    <a:pt x="38" y="144"/>
                  </a:lnTo>
                  <a:lnTo>
                    <a:pt x="38" y="148"/>
                  </a:lnTo>
                  <a:lnTo>
                    <a:pt x="32" y="150"/>
                  </a:lnTo>
                  <a:lnTo>
                    <a:pt x="32" y="150"/>
                  </a:lnTo>
                  <a:lnTo>
                    <a:pt x="28" y="152"/>
                  </a:lnTo>
                  <a:lnTo>
                    <a:pt x="20" y="154"/>
                  </a:lnTo>
                  <a:lnTo>
                    <a:pt x="8" y="154"/>
                  </a:lnTo>
                  <a:lnTo>
                    <a:pt x="8" y="154"/>
                  </a:lnTo>
                  <a:lnTo>
                    <a:pt x="2" y="164"/>
                  </a:lnTo>
                  <a:lnTo>
                    <a:pt x="0" y="168"/>
                  </a:lnTo>
                  <a:lnTo>
                    <a:pt x="2" y="170"/>
                  </a:lnTo>
                  <a:lnTo>
                    <a:pt x="2" y="172"/>
                  </a:lnTo>
                  <a:lnTo>
                    <a:pt x="2" y="172"/>
                  </a:lnTo>
                  <a:lnTo>
                    <a:pt x="4" y="172"/>
                  </a:lnTo>
                  <a:lnTo>
                    <a:pt x="4" y="172"/>
                  </a:lnTo>
                  <a:lnTo>
                    <a:pt x="10" y="172"/>
                  </a:lnTo>
                  <a:lnTo>
                    <a:pt x="18" y="168"/>
                  </a:lnTo>
                  <a:lnTo>
                    <a:pt x="32" y="164"/>
                  </a:lnTo>
                  <a:lnTo>
                    <a:pt x="32" y="164"/>
                  </a:lnTo>
                  <a:lnTo>
                    <a:pt x="44" y="158"/>
                  </a:lnTo>
                  <a:lnTo>
                    <a:pt x="50" y="156"/>
                  </a:lnTo>
                  <a:lnTo>
                    <a:pt x="56" y="154"/>
                  </a:lnTo>
                  <a:lnTo>
                    <a:pt x="56" y="154"/>
                  </a:lnTo>
                  <a:lnTo>
                    <a:pt x="58" y="154"/>
                  </a:lnTo>
                  <a:lnTo>
                    <a:pt x="58" y="154"/>
                  </a:lnTo>
                  <a:lnTo>
                    <a:pt x="62" y="156"/>
                  </a:lnTo>
                  <a:lnTo>
                    <a:pt x="66" y="158"/>
                  </a:lnTo>
                  <a:lnTo>
                    <a:pt x="66" y="158"/>
                  </a:lnTo>
                  <a:lnTo>
                    <a:pt x="66" y="158"/>
                  </a:lnTo>
                  <a:lnTo>
                    <a:pt x="66" y="158"/>
                  </a:lnTo>
                  <a:lnTo>
                    <a:pt x="70" y="158"/>
                  </a:lnTo>
                  <a:lnTo>
                    <a:pt x="70" y="156"/>
                  </a:lnTo>
                  <a:lnTo>
                    <a:pt x="72" y="154"/>
                  </a:lnTo>
                  <a:lnTo>
                    <a:pt x="76" y="152"/>
                  </a:lnTo>
                  <a:lnTo>
                    <a:pt x="76" y="152"/>
                  </a:lnTo>
                  <a:lnTo>
                    <a:pt x="76" y="152"/>
                  </a:lnTo>
                  <a:lnTo>
                    <a:pt x="76" y="152"/>
                  </a:lnTo>
                  <a:lnTo>
                    <a:pt x="80" y="154"/>
                  </a:lnTo>
                  <a:lnTo>
                    <a:pt x="82" y="156"/>
                  </a:lnTo>
                  <a:lnTo>
                    <a:pt x="82" y="156"/>
                  </a:lnTo>
                  <a:lnTo>
                    <a:pt x="86" y="158"/>
                  </a:lnTo>
                  <a:lnTo>
                    <a:pt x="90" y="160"/>
                  </a:lnTo>
                  <a:lnTo>
                    <a:pt x="90" y="160"/>
                  </a:lnTo>
                  <a:lnTo>
                    <a:pt x="92" y="160"/>
                  </a:lnTo>
                  <a:lnTo>
                    <a:pt x="92" y="160"/>
                  </a:lnTo>
                  <a:lnTo>
                    <a:pt x="98" y="156"/>
                  </a:lnTo>
                  <a:lnTo>
                    <a:pt x="98" y="152"/>
                  </a:lnTo>
                  <a:lnTo>
                    <a:pt x="96" y="142"/>
                  </a:lnTo>
                  <a:lnTo>
                    <a:pt x="96" y="142"/>
                  </a:lnTo>
                  <a:lnTo>
                    <a:pt x="94" y="138"/>
                  </a:lnTo>
                  <a:lnTo>
                    <a:pt x="94" y="136"/>
                  </a:lnTo>
                  <a:lnTo>
                    <a:pt x="104" y="132"/>
                  </a:lnTo>
                  <a:lnTo>
                    <a:pt x="104" y="132"/>
                  </a:lnTo>
                  <a:lnTo>
                    <a:pt x="114" y="124"/>
                  </a:lnTo>
                  <a:lnTo>
                    <a:pt x="116" y="120"/>
                  </a:lnTo>
                  <a:lnTo>
                    <a:pt x="118" y="114"/>
                  </a:lnTo>
                  <a:lnTo>
                    <a:pt x="118" y="114"/>
                  </a:lnTo>
                  <a:lnTo>
                    <a:pt x="112" y="110"/>
                  </a:lnTo>
                  <a:lnTo>
                    <a:pt x="108" y="108"/>
                  </a:lnTo>
                  <a:lnTo>
                    <a:pt x="104" y="108"/>
                  </a:lnTo>
                  <a:lnTo>
                    <a:pt x="104" y="108"/>
                  </a:lnTo>
                  <a:lnTo>
                    <a:pt x="100" y="108"/>
                  </a:lnTo>
                  <a:lnTo>
                    <a:pt x="100" y="108"/>
                  </a:lnTo>
                  <a:lnTo>
                    <a:pt x="100" y="96"/>
                  </a:lnTo>
                  <a:lnTo>
                    <a:pt x="98" y="86"/>
                  </a:lnTo>
                  <a:lnTo>
                    <a:pt x="98" y="86"/>
                  </a:lnTo>
                  <a:lnTo>
                    <a:pt x="94" y="76"/>
                  </a:lnTo>
                  <a:lnTo>
                    <a:pt x="90" y="66"/>
                  </a:lnTo>
                  <a:lnTo>
                    <a:pt x="90" y="66"/>
                  </a:lnTo>
                  <a:lnTo>
                    <a:pt x="84" y="62"/>
                  </a:lnTo>
                  <a:lnTo>
                    <a:pt x="76" y="60"/>
                  </a:lnTo>
                  <a:lnTo>
                    <a:pt x="68" y="56"/>
                  </a:lnTo>
                  <a:lnTo>
                    <a:pt x="64" y="50"/>
                  </a:lnTo>
                  <a:lnTo>
                    <a:pt x="64" y="50"/>
                  </a:lnTo>
                  <a:lnTo>
                    <a:pt x="62" y="48"/>
                  </a:lnTo>
                  <a:lnTo>
                    <a:pt x="64" y="44"/>
                  </a:lnTo>
                  <a:lnTo>
                    <a:pt x="64" y="44"/>
                  </a:lnTo>
                  <a:lnTo>
                    <a:pt x="70" y="40"/>
                  </a:lnTo>
                  <a:lnTo>
                    <a:pt x="78" y="36"/>
                  </a:lnTo>
                  <a:lnTo>
                    <a:pt x="84" y="32"/>
                  </a:lnTo>
                  <a:lnTo>
                    <a:pt x="86" y="28"/>
                  </a:lnTo>
                  <a:lnTo>
                    <a:pt x="84" y="24"/>
                  </a:lnTo>
                  <a:lnTo>
                    <a:pt x="84" y="24"/>
                  </a:lnTo>
                  <a:lnTo>
                    <a:pt x="82" y="22"/>
                  </a:lnTo>
                  <a:lnTo>
                    <a:pt x="78" y="20"/>
                  </a:lnTo>
                  <a:lnTo>
                    <a:pt x="76" y="18"/>
                  </a:lnTo>
                  <a:lnTo>
                    <a:pt x="74" y="16"/>
                  </a:lnTo>
                  <a:lnTo>
                    <a:pt x="74" y="16"/>
                  </a:lnTo>
                  <a:lnTo>
                    <a:pt x="74" y="12"/>
                  </a:lnTo>
                  <a:lnTo>
                    <a:pt x="78" y="8"/>
                  </a:lnTo>
                  <a:lnTo>
                    <a:pt x="80" y="4"/>
                  </a:lnTo>
                  <a:lnTo>
                    <a:pt x="82"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65" name="Freeform 50"/>
            <p:cNvSpPr>
              <a:spLocks/>
            </p:cNvSpPr>
            <p:nvPr/>
          </p:nvSpPr>
          <p:spPr bwMode="auto">
            <a:xfrm>
              <a:off x="824" y="1482"/>
              <a:ext cx="118" cy="172"/>
            </a:xfrm>
            <a:custGeom>
              <a:avLst/>
              <a:gdLst>
                <a:gd name="T0" fmla="*/ 72 w 118"/>
                <a:gd name="T1" fmla="*/ 2 h 172"/>
                <a:gd name="T2" fmla="*/ 62 w 118"/>
                <a:gd name="T3" fmla="*/ 2 h 172"/>
                <a:gd name="T4" fmla="*/ 56 w 118"/>
                <a:gd name="T5" fmla="*/ 2 h 172"/>
                <a:gd name="T6" fmla="*/ 42 w 118"/>
                <a:gd name="T7" fmla="*/ 2 h 172"/>
                <a:gd name="T8" fmla="*/ 36 w 118"/>
                <a:gd name="T9" fmla="*/ 8 h 172"/>
                <a:gd name="T10" fmla="*/ 32 w 118"/>
                <a:gd name="T11" fmla="*/ 16 h 172"/>
                <a:gd name="T12" fmla="*/ 20 w 118"/>
                <a:gd name="T13" fmla="*/ 20 h 172"/>
                <a:gd name="T14" fmla="*/ 20 w 118"/>
                <a:gd name="T15" fmla="*/ 30 h 172"/>
                <a:gd name="T16" fmla="*/ 30 w 118"/>
                <a:gd name="T17" fmla="*/ 42 h 172"/>
                <a:gd name="T18" fmla="*/ 30 w 118"/>
                <a:gd name="T19" fmla="*/ 58 h 172"/>
                <a:gd name="T20" fmla="*/ 28 w 118"/>
                <a:gd name="T21" fmla="*/ 66 h 172"/>
                <a:gd name="T22" fmla="*/ 40 w 118"/>
                <a:gd name="T23" fmla="*/ 74 h 172"/>
                <a:gd name="T24" fmla="*/ 44 w 118"/>
                <a:gd name="T25" fmla="*/ 78 h 172"/>
                <a:gd name="T26" fmla="*/ 48 w 118"/>
                <a:gd name="T27" fmla="*/ 90 h 172"/>
                <a:gd name="T28" fmla="*/ 50 w 118"/>
                <a:gd name="T29" fmla="*/ 98 h 172"/>
                <a:gd name="T30" fmla="*/ 52 w 118"/>
                <a:gd name="T31" fmla="*/ 104 h 172"/>
                <a:gd name="T32" fmla="*/ 44 w 118"/>
                <a:gd name="T33" fmla="*/ 108 h 172"/>
                <a:gd name="T34" fmla="*/ 34 w 118"/>
                <a:gd name="T35" fmla="*/ 106 h 172"/>
                <a:gd name="T36" fmla="*/ 32 w 118"/>
                <a:gd name="T37" fmla="*/ 106 h 172"/>
                <a:gd name="T38" fmla="*/ 30 w 118"/>
                <a:gd name="T39" fmla="*/ 114 h 172"/>
                <a:gd name="T40" fmla="*/ 30 w 118"/>
                <a:gd name="T41" fmla="*/ 122 h 172"/>
                <a:gd name="T42" fmla="*/ 16 w 118"/>
                <a:gd name="T43" fmla="*/ 128 h 172"/>
                <a:gd name="T44" fmla="*/ 8 w 118"/>
                <a:gd name="T45" fmla="*/ 134 h 172"/>
                <a:gd name="T46" fmla="*/ 18 w 118"/>
                <a:gd name="T47" fmla="*/ 136 h 172"/>
                <a:gd name="T48" fmla="*/ 24 w 118"/>
                <a:gd name="T49" fmla="*/ 136 h 172"/>
                <a:gd name="T50" fmla="*/ 32 w 118"/>
                <a:gd name="T51" fmla="*/ 138 h 172"/>
                <a:gd name="T52" fmla="*/ 38 w 118"/>
                <a:gd name="T53" fmla="*/ 148 h 172"/>
                <a:gd name="T54" fmla="*/ 28 w 118"/>
                <a:gd name="T55" fmla="*/ 152 h 172"/>
                <a:gd name="T56" fmla="*/ 8 w 118"/>
                <a:gd name="T57" fmla="*/ 154 h 172"/>
                <a:gd name="T58" fmla="*/ 2 w 118"/>
                <a:gd name="T59" fmla="*/ 170 h 172"/>
                <a:gd name="T60" fmla="*/ 4 w 118"/>
                <a:gd name="T61" fmla="*/ 172 h 172"/>
                <a:gd name="T62" fmla="*/ 18 w 118"/>
                <a:gd name="T63" fmla="*/ 168 h 172"/>
                <a:gd name="T64" fmla="*/ 44 w 118"/>
                <a:gd name="T65" fmla="*/ 158 h 172"/>
                <a:gd name="T66" fmla="*/ 56 w 118"/>
                <a:gd name="T67" fmla="*/ 154 h 172"/>
                <a:gd name="T68" fmla="*/ 62 w 118"/>
                <a:gd name="T69" fmla="*/ 156 h 172"/>
                <a:gd name="T70" fmla="*/ 66 w 118"/>
                <a:gd name="T71" fmla="*/ 158 h 172"/>
                <a:gd name="T72" fmla="*/ 70 w 118"/>
                <a:gd name="T73" fmla="*/ 156 h 172"/>
                <a:gd name="T74" fmla="*/ 76 w 118"/>
                <a:gd name="T75" fmla="*/ 152 h 172"/>
                <a:gd name="T76" fmla="*/ 80 w 118"/>
                <a:gd name="T77" fmla="*/ 154 h 172"/>
                <a:gd name="T78" fmla="*/ 86 w 118"/>
                <a:gd name="T79" fmla="*/ 158 h 172"/>
                <a:gd name="T80" fmla="*/ 92 w 118"/>
                <a:gd name="T81" fmla="*/ 160 h 172"/>
                <a:gd name="T82" fmla="*/ 98 w 118"/>
                <a:gd name="T83" fmla="*/ 152 h 172"/>
                <a:gd name="T84" fmla="*/ 94 w 118"/>
                <a:gd name="T85" fmla="*/ 138 h 172"/>
                <a:gd name="T86" fmla="*/ 104 w 118"/>
                <a:gd name="T87" fmla="*/ 132 h 172"/>
                <a:gd name="T88" fmla="*/ 118 w 118"/>
                <a:gd name="T89" fmla="*/ 114 h 172"/>
                <a:gd name="T90" fmla="*/ 108 w 118"/>
                <a:gd name="T91" fmla="*/ 108 h 172"/>
                <a:gd name="T92" fmla="*/ 100 w 118"/>
                <a:gd name="T93" fmla="*/ 108 h 172"/>
                <a:gd name="T94" fmla="*/ 98 w 118"/>
                <a:gd name="T95" fmla="*/ 86 h 172"/>
                <a:gd name="T96" fmla="*/ 90 w 118"/>
                <a:gd name="T97" fmla="*/ 66 h 172"/>
                <a:gd name="T98" fmla="*/ 76 w 118"/>
                <a:gd name="T99" fmla="*/ 60 h 172"/>
                <a:gd name="T100" fmla="*/ 64 w 118"/>
                <a:gd name="T101" fmla="*/ 50 h 172"/>
                <a:gd name="T102" fmla="*/ 64 w 118"/>
                <a:gd name="T103" fmla="*/ 44 h 172"/>
                <a:gd name="T104" fmla="*/ 84 w 118"/>
                <a:gd name="T105" fmla="*/ 32 h 172"/>
                <a:gd name="T106" fmla="*/ 84 w 118"/>
                <a:gd name="T107" fmla="*/ 24 h 172"/>
                <a:gd name="T108" fmla="*/ 76 w 118"/>
                <a:gd name="T109" fmla="*/ 18 h 172"/>
                <a:gd name="T110" fmla="*/ 74 w 118"/>
                <a:gd name="T111" fmla="*/ 12 h 172"/>
                <a:gd name="T112" fmla="*/ 82 w 118"/>
                <a:gd name="T113" fmla="*/ 0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8" h="172">
                  <a:moveTo>
                    <a:pt x="82" y="0"/>
                  </a:moveTo>
                  <a:lnTo>
                    <a:pt x="82" y="0"/>
                  </a:lnTo>
                  <a:lnTo>
                    <a:pt x="72" y="2"/>
                  </a:lnTo>
                  <a:lnTo>
                    <a:pt x="64" y="2"/>
                  </a:lnTo>
                  <a:lnTo>
                    <a:pt x="64" y="2"/>
                  </a:lnTo>
                  <a:lnTo>
                    <a:pt x="62" y="2"/>
                  </a:lnTo>
                  <a:lnTo>
                    <a:pt x="62" y="2"/>
                  </a:lnTo>
                  <a:lnTo>
                    <a:pt x="56" y="2"/>
                  </a:lnTo>
                  <a:lnTo>
                    <a:pt x="56" y="2"/>
                  </a:lnTo>
                  <a:lnTo>
                    <a:pt x="48" y="2"/>
                  </a:lnTo>
                  <a:lnTo>
                    <a:pt x="48" y="2"/>
                  </a:lnTo>
                  <a:lnTo>
                    <a:pt x="42" y="2"/>
                  </a:lnTo>
                  <a:lnTo>
                    <a:pt x="42" y="2"/>
                  </a:lnTo>
                  <a:lnTo>
                    <a:pt x="38" y="6"/>
                  </a:lnTo>
                  <a:lnTo>
                    <a:pt x="36" y="8"/>
                  </a:lnTo>
                  <a:lnTo>
                    <a:pt x="34" y="12"/>
                  </a:lnTo>
                  <a:lnTo>
                    <a:pt x="32" y="16"/>
                  </a:lnTo>
                  <a:lnTo>
                    <a:pt x="32" y="16"/>
                  </a:lnTo>
                  <a:lnTo>
                    <a:pt x="28" y="18"/>
                  </a:lnTo>
                  <a:lnTo>
                    <a:pt x="24" y="20"/>
                  </a:lnTo>
                  <a:lnTo>
                    <a:pt x="20" y="20"/>
                  </a:lnTo>
                  <a:lnTo>
                    <a:pt x="18" y="26"/>
                  </a:lnTo>
                  <a:lnTo>
                    <a:pt x="18" y="26"/>
                  </a:lnTo>
                  <a:lnTo>
                    <a:pt x="20" y="30"/>
                  </a:lnTo>
                  <a:lnTo>
                    <a:pt x="22" y="34"/>
                  </a:lnTo>
                  <a:lnTo>
                    <a:pt x="30" y="42"/>
                  </a:lnTo>
                  <a:lnTo>
                    <a:pt x="30" y="42"/>
                  </a:lnTo>
                  <a:lnTo>
                    <a:pt x="34" y="48"/>
                  </a:lnTo>
                  <a:lnTo>
                    <a:pt x="34" y="54"/>
                  </a:lnTo>
                  <a:lnTo>
                    <a:pt x="30" y="58"/>
                  </a:lnTo>
                  <a:lnTo>
                    <a:pt x="24" y="64"/>
                  </a:lnTo>
                  <a:lnTo>
                    <a:pt x="24" y="64"/>
                  </a:lnTo>
                  <a:lnTo>
                    <a:pt x="28" y="66"/>
                  </a:lnTo>
                  <a:lnTo>
                    <a:pt x="34" y="68"/>
                  </a:lnTo>
                  <a:lnTo>
                    <a:pt x="38" y="72"/>
                  </a:lnTo>
                  <a:lnTo>
                    <a:pt x="40" y="74"/>
                  </a:lnTo>
                  <a:lnTo>
                    <a:pt x="38" y="76"/>
                  </a:lnTo>
                  <a:lnTo>
                    <a:pt x="38" y="76"/>
                  </a:lnTo>
                  <a:lnTo>
                    <a:pt x="44" y="78"/>
                  </a:lnTo>
                  <a:lnTo>
                    <a:pt x="48" y="82"/>
                  </a:lnTo>
                  <a:lnTo>
                    <a:pt x="48" y="88"/>
                  </a:lnTo>
                  <a:lnTo>
                    <a:pt x="48" y="90"/>
                  </a:lnTo>
                  <a:lnTo>
                    <a:pt x="44" y="92"/>
                  </a:lnTo>
                  <a:lnTo>
                    <a:pt x="44" y="92"/>
                  </a:lnTo>
                  <a:lnTo>
                    <a:pt x="50" y="98"/>
                  </a:lnTo>
                  <a:lnTo>
                    <a:pt x="52" y="100"/>
                  </a:lnTo>
                  <a:lnTo>
                    <a:pt x="52" y="104"/>
                  </a:lnTo>
                  <a:lnTo>
                    <a:pt x="52" y="104"/>
                  </a:lnTo>
                  <a:lnTo>
                    <a:pt x="48" y="106"/>
                  </a:lnTo>
                  <a:lnTo>
                    <a:pt x="44" y="108"/>
                  </a:lnTo>
                  <a:lnTo>
                    <a:pt x="44" y="108"/>
                  </a:lnTo>
                  <a:lnTo>
                    <a:pt x="38" y="106"/>
                  </a:lnTo>
                  <a:lnTo>
                    <a:pt x="38" y="106"/>
                  </a:lnTo>
                  <a:lnTo>
                    <a:pt x="34" y="106"/>
                  </a:lnTo>
                  <a:lnTo>
                    <a:pt x="34" y="106"/>
                  </a:lnTo>
                  <a:lnTo>
                    <a:pt x="32" y="106"/>
                  </a:lnTo>
                  <a:lnTo>
                    <a:pt x="32" y="106"/>
                  </a:lnTo>
                  <a:lnTo>
                    <a:pt x="26" y="110"/>
                  </a:lnTo>
                  <a:lnTo>
                    <a:pt x="28" y="112"/>
                  </a:lnTo>
                  <a:lnTo>
                    <a:pt x="30" y="114"/>
                  </a:lnTo>
                  <a:lnTo>
                    <a:pt x="32" y="118"/>
                  </a:lnTo>
                  <a:lnTo>
                    <a:pt x="32" y="118"/>
                  </a:lnTo>
                  <a:lnTo>
                    <a:pt x="30" y="122"/>
                  </a:lnTo>
                  <a:lnTo>
                    <a:pt x="26" y="124"/>
                  </a:lnTo>
                  <a:lnTo>
                    <a:pt x="16" y="128"/>
                  </a:lnTo>
                  <a:lnTo>
                    <a:pt x="16" y="128"/>
                  </a:lnTo>
                  <a:lnTo>
                    <a:pt x="8" y="132"/>
                  </a:lnTo>
                  <a:lnTo>
                    <a:pt x="8" y="134"/>
                  </a:lnTo>
                  <a:lnTo>
                    <a:pt x="8" y="134"/>
                  </a:lnTo>
                  <a:lnTo>
                    <a:pt x="12" y="136"/>
                  </a:lnTo>
                  <a:lnTo>
                    <a:pt x="18" y="136"/>
                  </a:lnTo>
                  <a:lnTo>
                    <a:pt x="18" y="136"/>
                  </a:lnTo>
                  <a:lnTo>
                    <a:pt x="20" y="136"/>
                  </a:lnTo>
                  <a:lnTo>
                    <a:pt x="20" y="136"/>
                  </a:lnTo>
                  <a:lnTo>
                    <a:pt x="24" y="136"/>
                  </a:lnTo>
                  <a:lnTo>
                    <a:pt x="24" y="136"/>
                  </a:lnTo>
                  <a:lnTo>
                    <a:pt x="32" y="138"/>
                  </a:lnTo>
                  <a:lnTo>
                    <a:pt x="32" y="138"/>
                  </a:lnTo>
                  <a:lnTo>
                    <a:pt x="38" y="140"/>
                  </a:lnTo>
                  <a:lnTo>
                    <a:pt x="38" y="144"/>
                  </a:lnTo>
                  <a:lnTo>
                    <a:pt x="38" y="148"/>
                  </a:lnTo>
                  <a:lnTo>
                    <a:pt x="32" y="150"/>
                  </a:lnTo>
                  <a:lnTo>
                    <a:pt x="32" y="150"/>
                  </a:lnTo>
                  <a:lnTo>
                    <a:pt x="28" y="152"/>
                  </a:lnTo>
                  <a:lnTo>
                    <a:pt x="20" y="154"/>
                  </a:lnTo>
                  <a:lnTo>
                    <a:pt x="8" y="154"/>
                  </a:lnTo>
                  <a:lnTo>
                    <a:pt x="8" y="154"/>
                  </a:lnTo>
                  <a:lnTo>
                    <a:pt x="2" y="164"/>
                  </a:lnTo>
                  <a:lnTo>
                    <a:pt x="0" y="168"/>
                  </a:lnTo>
                  <a:lnTo>
                    <a:pt x="2" y="170"/>
                  </a:lnTo>
                  <a:lnTo>
                    <a:pt x="2" y="172"/>
                  </a:lnTo>
                  <a:lnTo>
                    <a:pt x="2" y="172"/>
                  </a:lnTo>
                  <a:lnTo>
                    <a:pt x="4" y="172"/>
                  </a:lnTo>
                  <a:lnTo>
                    <a:pt x="4" y="172"/>
                  </a:lnTo>
                  <a:lnTo>
                    <a:pt x="10" y="172"/>
                  </a:lnTo>
                  <a:lnTo>
                    <a:pt x="18" y="168"/>
                  </a:lnTo>
                  <a:lnTo>
                    <a:pt x="32" y="164"/>
                  </a:lnTo>
                  <a:lnTo>
                    <a:pt x="32" y="164"/>
                  </a:lnTo>
                  <a:lnTo>
                    <a:pt x="44" y="158"/>
                  </a:lnTo>
                  <a:lnTo>
                    <a:pt x="50" y="156"/>
                  </a:lnTo>
                  <a:lnTo>
                    <a:pt x="56" y="154"/>
                  </a:lnTo>
                  <a:lnTo>
                    <a:pt x="56" y="154"/>
                  </a:lnTo>
                  <a:lnTo>
                    <a:pt x="58" y="154"/>
                  </a:lnTo>
                  <a:lnTo>
                    <a:pt x="58" y="154"/>
                  </a:lnTo>
                  <a:lnTo>
                    <a:pt x="62" y="156"/>
                  </a:lnTo>
                  <a:lnTo>
                    <a:pt x="66" y="158"/>
                  </a:lnTo>
                  <a:lnTo>
                    <a:pt x="66" y="158"/>
                  </a:lnTo>
                  <a:lnTo>
                    <a:pt x="66" y="158"/>
                  </a:lnTo>
                  <a:lnTo>
                    <a:pt x="66" y="158"/>
                  </a:lnTo>
                  <a:lnTo>
                    <a:pt x="70" y="158"/>
                  </a:lnTo>
                  <a:lnTo>
                    <a:pt x="70" y="156"/>
                  </a:lnTo>
                  <a:lnTo>
                    <a:pt x="72" y="154"/>
                  </a:lnTo>
                  <a:lnTo>
                    <a:pt x="76" y="152"/>
                  </a:lnTo>
                  <a:lnTo>
                    <a:pt x="76" y="152"/>
                  </a:lnTo>
                  <a:lnTo>
                    <a:pt x="76" y="152"/>
                  </a:lnTo>
                  <a:lnTo>
                    <a:pt x="76" y="152"/>
                  </a:lnTo>
                  <a:lnTo>
                    <a:pt x="80" y="154"/>
                  </a:lnTo>
                  <a:lnTo>
                    <a:pt x="82" y="156"/>
                  </a:lnTo>
                  <a:lnTo>
                    <a:pt x="82" y="156"/>
                  </a:lnTo>
                  <a:lnTo>
                    <a:pt x="86" y="158"/>
                  </a:lnTo>
                  <a:lnTo>
                    <a:pt x="90" y="160"/>
                  </a:lnTo>
                  <a:lnTo>
                    <a:pt x="90" y="160"/>
                  </a:lnTo>
                  <a:lnTo>
                    <a:pt x="92" y="160"/>
                  </a:lnTo>
                  <a:lnTo>
                    <a:pt x="92" y="160"/>
                  </a:lnTo>
                  <a:lnTo>
                    <a:pt x="98" y="156"/>
                  </a:lnTo>
                  <a:lnTo>
                    <a:pt x="98" y="152"/>
                  </a:lnTo>
                  <a:lnTo>
                    <a:pt x="96" y="142"/>
                  </a:lnTo>
                  <a:lnTo>
                    <a:pt x="96" y="142"/>
                  </a:lnTo>
                  <a:lnTo>
                    <a:pt x="94" y="138"/>
                  </a:lnTo>
                  <a:lnTo>
                    <a:pt x="94" y="136"/>
                  </a:lnTo>
                  <a:lnTo>
                    <a:pt x="104" y="132"/>
                  </a:lnTo>
                  <a:lnTo>
                    <a:pt x="104" y="132"/>
                  </a:lnTo>
                  <a:lnTo>
                    <a:pt x="114" y="124"/>
                  </a:lnTo>
                  <a:lnTo>
                    <a:pt x="116" y="120"/>
                  </a:lnTo>
                  <a:lnTo>
                    <a:pt x="118" y="114"/>
                  </a:lnTo>
                  <a:lnTo>
                    <a:pt x="118" y="114"/>
                  </a:lnTo>
                  <a:lnTo>
                    <a:pt x="112" y="110"/>
                  </a:lnTo>
                  <a:lnTo>
                    <a:pt x="108" y="108"/>
                  </a:lnTo>
                  <a:lnTo>
                    <a:pt x="104" y="108"/>
                  </a:lnTo>
                  <a:lnTo>
                    <a:pt x="104" y="108"/>
                  </a:lnTo>
                  <a:lnTo>
                    <a:pt x="100" y="108"/>
                  </a:lnTo>
                  <a:lnTo>
                    <a:pt x="100" y="108"/>
                  </a:lnTo>
                  <a:lnTo>
                    <a:pt x="100" y="96"/>
                  </a:lnTo>
                  <a:lnTo>
                    <a:pt x="98" y="86"/>
                  </a:lnTo>
                  <a:lnTo>
                    <a:pt x="98" y="86"/>
                  </a:lnTo>
                  <a:lnTo>
                    <a:pt x="94" y="76"/>
                  </a:lnTo>
                  <a:lnTo>
                    <a:pt x="90" y="66"/>
                  </a:lnTo>
                  <a:lnTo>
                    <a:pt x="90" y="66"/>
                  </a:lnTo>
                  <a:lnTo>
                    <a:pt x="84" y="62"/>
                  </a:lnTo>
                  <a:lnTo>
                    <a:pt x="76" y="60"/>
                  </a:lnTo>
                  <a:lnTo>
                    <a:pt x="68" y="56"/>
                  </a:lnTo>
                  <a:lnTo>
                    <a:pt x="64" y="50"/>
                  </a:lnTo>
                  <a:lnTo>
                    <a:pt x="64" y="50"/>
                  </a:lnTo>
                  <a:lnTo>
                    <a:pt x="62" y="48"/>
                  </a:lnTo>
                  <a:lnTo>
                    <a:pt x="64" y="44"/>
                  </a:lnTo>
                  <a:lnTo>
                    <a:pt x="64" y="44"/>
                  </a:lnTo>
                  <a:lnTo>
                    <a:pt x="70" y="40"/>
                  </a:lnTo>
                  <a:lnTo>
                    <a:pt x="78" y="36"/>
                  </a:lnTo>
                  <a:lnTo>
                    <a:pt x="84" y="32"/>
                  </a:lnTo>
                  <a:lnTo>
                    <a:pt x="86" y="28"/>
                  </a:lnTo>
                  <a:lnTo>
                    <a:pt x="84" y="24"/>
                  </a:lnTo>
                  <a:lnTo>
                    <a:pt x="84" y="24"/>
                  </a:lnTo>
                  <a:lnTo>
                    <a:pt x="82" y="22"/>
                  </a:lnTo>
                  <a:lnTo>
                    <a:pt x="78" y="20"/>
                  </a:lnTo>
                  <a:lnTo>
                    <a:pt x="76" y="18"/>
                  </a:lnTo>
                  <a:lnTo>
                    <a:pt x="74" y="16"/>
                  </a:lnTo>
                  <a:lnTo>
                    <a:pt x="74" y="16"/>
                  </a:lnTo>
                  <a:lnTo>
                    <a:pt x="74" y="12"/>
                  </a:lnTo>
                  <a:lnTo>
                    <a:pt x="78" y="8"/>
                  </a:lnTo>
                  <a:lnTo>
                    <a:pt x="80" y="4"/>
                  </a:lnTo>
                  <a:lnTo>
                    <a:pt x="8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66" name="Freeform 51"/>
            <p:cNvSpPr>
              <a:spLocks/>
            </p:cNvSpPr>
            <p:nvPr/>
          </p:nvSpPr>
          <p:spPr bwMode="auto">
            <a:xfrm>
              <a:off x="758" y="1544"/>
              <a:ext cx="88" cy="82"/>
            </a:xfrm>
            <a:custGeom>
              <a:avLst/>
              <a:gdLst>
                <a:gd name="T0" fmla="*/ 66 w 88"/>
                <a:gd name="T1" fmla="*/ 0 h 82"/>
                <a:gd name="T2" fmla="*/ 66 w 88"/>
                <a:gd name="T3" fmla="*/ 0 h 82"/>
                <a:gd name="T4" fmla="*/ 60 w 88"/>
                <a:gd name="T5" fmla="*/ 2 h 82"/>
                <a:gd name="T6" fmla="*/ 52 w 88"/>
                <a:gd name="T7" fmla="*/ 8 h 82"/>
                <a:gd name="T8" fmla="*/ 52 w 88"/>
                <a:gd name="T9" fmla="*/ 8 h 82"/>
                <a:gd name="T10" fmla="*/ 46 w 88"/>
                <a:gd name="T11" fmla="*/ 16 h 82"/>
                <a:gd name="T12" fmla="*/ 42 w 88"/>
                <a:gd name="T13" fmla="*/ 18 h 82"/>
                <a:gd name="T14" fmla="*/ 38 w 88"/>
                <a:gd name="T15" fmla="*/ 22 h 82"/>
                <a:gd name="T16" fmla="*/ 38 w 88"/>
                <a:gd name="T17" fmla="*/ 22 h 82"/>
                <a:gd name="T18" fmla="*/ 32 w 88"/>
                <a:gd name="T19" fmla="*/ 24 h 82"/>
                <a:gd name="T20" fmla="*/ 26 w 88"/>
                <a:gd name="T21" fmla="*/ 24 h 82"/>
                <a:gd name="T22" fmla="*/ 20 w 88"/>
                <a:gd name="T23" fmla="*/ 26 h 82"/>
                <a:gd name="T24" fmla="*/ 16 w 88"/>
                <a:gd name="T25" fmla="*/ 30 h 82"/>
                <a:gd name="T26" fmla="*/ 16 w 88"/>
                <a:gd name="T27" fmla="*/ 30 h 82"/>
                <a:gd name="T28" fmla="*/ 16 w 88"/>
                <a:gd name="T29" fmla="*/ 36 h 82"/>
                <a:gd name="T30" fmla="*/ 20 w 88"/>
                <a:gd name="T31" fmla="*/ 38 h 82"/>
                <a:gd name="T32" fmla="*/ 30 w 88"/>
                <a:gd name="T33" fmla="*/ 42 h 82"/>
                <a:gd name="T34" fmla="*/ 36 w 88"/>
                <a:gd name="T35" fmla="*/ 42 h 82"/>
                <a:gd name="T36" fmla="*/ 38 w 88"/>
                <a:gd name="T37" fmla="*/ 44 h 82"/>
                <a:gd name="T38" fmla="*/ 36 w 88"/>
                <a:gd name="T39" fmla="*/ 48 h 82"/>
                <a:gd name="T40" fmla="*/ 30 w 88"/>
                <a:gd name="T41" fmla="*/ 52 h 82"/>
                <a:gd name="T42" fmla="*/ 30 w 88"/>
                <a:gd name="T43" fmla="*/ 52 h 82"/>
                <a:gd name="T44" fmla="*/ 20 w 88"/>
                <a:gd name="T45" fmla="*/ 58 h 82"/>
                <a:gd name="T46" fmla="*/ 6 w 88"/>
                <a:gd name="T47" fmla="*/ 64 h 82"/>
                <a:gd name="T48" fmla="*/ 2 w 88"/>
                <a:gd name="T49" fmla="*/ 68 h 82"/>
                <a:gd name="T50" fmla="*/ 0 w 88"/>
                <a:gd name="T51" fmla="*/ 72 h 82"/>
                <a:gd name="T52" fmla="*/ 0 w 88"/>
                <a:gd name="T53" fmla="*/ 76 h 82"/>
                <a:gd name="T54" fmla="*/ 6 w 88"/>
                <a:gd name="T55" fmla="*/ 80 h 82"/>
                <a:gd name="T56" fmla="*/ 6 w 88"/>
                <a:gd name="T57" fmla="*/ 80 h 82"/>
                <a:gd name="T58" fmla="*/ 10 w 88"/>
                <a:gd name="T59" fmla="*/ 82 h 82"/>
                <a:gd name="T60" fmla="*/ 10 w 88"/>
                <a:gd name="T61" fmla="*/ 82 h 82"/>
                <a:gd name="T62" fmla="*/ 18 w 88"/>
                <a:gd name="T63" fmla="*/ 80 h 82"/>
                <a:gd name="T64" fmla="*/ 28 w 88"/>
                <a:gd name="T65" fmla="*/ 74 h 82"/>
                <a:gd name="T66" fmla="*/ 28 w 88"/>
                <a:gd name="T67" fmla="*/ 74 h 82"/>
                <a:gd name="T68" fmla="*/ 40 w 88"/>
                <a:gd name="T69" fmla="*/ 72 h 82"/>
                <a:gd name="T70" fmla="*/ 44 w 88"/>
                <a:gd name="T71" fmla="*/ 70 h 82"/>
                <a:gd name="T72" fmla="*/ 50 w 88"/>
                <a:gd name="T73" fmla="*/ 66 h 82"/>
                <a:gd name="T74" fmla="*/ 50 w 88"/>
                <a:gd name="T75" fmla="*/ 66 h 82"/>
                <a:gd name="T76" fmla="*/ 66 w 88"/>
                <a:gd name="T77" fmla="*/ 56 h 82"/>
                <a:gd name="T78" fmla="*/ 66 w 88"/>
                <a:gd name="T79" fmla="*/ 56 h 82"/>
                <a:gd name="T80" fmla="*/ 70 w 88"/>
                <a:gd name="T81" fmla="*/ 54 h 82"/>
                <a:gd name="T82" fmla="*/ 72 w 88"/>
                <a:gd name="T83" fmla="*/ 50 h 82"/>
                <a:gd name="T84" fmla="*/ 72 w 88"/>
                <a:gd name="T85" fmla="*/ 48 h 82"/>
                <a:gd name="T86" fmla="*/ 70 w 88"/>
                <a:gd name="T87" fmla="*/ 44 h 82"/>
                <a:gd name="T88" fmla="*/ 70 w 88"/>
                <a:gd name="T89" fmla="*/ 44 h 82"/>
                <a:gd name="T90" fmla="*/ 68 w 88"/>
                <a:gd name="T91" fmla="*/ 38 h 82"/>
                <a:gd name="T92" fmla="*/ 68 w 88"/>
                <a:gd name="T93" fmla="*/ 36 h 82"/>
                <a:gd name="T94" fmla="*/ 70 w 88"/>
                <a:gd name="T95" fmla="*/ 32 h 82"/>
                <a:gd name="T96" fmla="*/ 72 w 88"/>
                <a:gd name="T97" fmla="*/ 30 h 82"/>
                <a:gd name="T98" fmla="*/ 88 w 88"/>
                <a:gd name="T99" fmla="*/ 22 h 82"/>
                <a:gd name="T100" fmla="*/ 88 w 88"/>
                <a:gd name="T101" fmla="*/ 22 h 82"/>
                <a:gd name="T102" fmla="*/ 84 w 88"/>
                <a:gd name="T103" fmla="*/ 18 h 82"/>
                <a:gd name="T104" fmla="*/ 78 w 88"/>
                <a:gd name="T105" fmla="*/ 10 h 82"/>
                <a:gd name="T106" fmla="*/ 72 w 88"/>
                <a:gd name="T107" fmla="*/ 4 h 82"/>
                <a:gd name="T108" fmla="*/ 68 w 88"/>
                <a:gd name="T109" fmla="*/ 2 h 82"/>
                <a:gd name="T110" fmla="*/ 66 w 88"/>
                <a:gd name="T111"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8" h="82">
                  <a:moveTo>
                    <a:pt x="66" y="0"/>
                  </a:moveTo>
                  <a:lnTo>
                    <a:pt x="66" y="0"/>
                  </a:lnTo>
                  <a:lnTo>
                    <a:pt x="60" y="2"/>
                  </a:lnTo>
                  <a:lnTo>
                    <a:pt x="52" y="8"/>
                  </a:lnTo>
                  <a:lnTo>
                    <a:pt x="52" y="8"/>
                  </a:lnTo>
                  <a:lnTo>
                    <a:pt x="46" y="16"/>
                  </a:lnTo>
                  <a:lnTo>
                    <a:pt x="42" y="18"/>
                  </a:lnTo>
                  <a:lnTo>
                    <a:pt x="38" y="22"/>
                  </a:lnTo>
                  <a:lnTo>
                    <a:pt x="38" y="22"/>
                  </a:lnTo>
                  <a:lnTo>
                    <a:pt x="32" y="24"/>
                  </a:lnTo>
                  <a:lnTo>
                    <a:pt x="26" y="24"/>
                  </a:lnTo>
                  <a:lnTo>
                    <a:pt x="20" y="26"/>
                  </a:lnTo>
                  <a:lnTo>
                    <a:pt x="16" y="30"/>
                  </a:lnTo>
                  <a:lnTo>
                    <a:pt x="16" y="30"/>
                  </a:lnTo>
                  <a:lnTo>
                    <a:pt x="16" y="36"/>
                  </a:lnTo>
                  <a:lnTo>
                    <a:pt x="20" y="38"/>
                  </a:lnTo>
                  <a:lnTo>
                    <a:pt x="30" y="42"/>
                  </a:lnTo>
                  <a:lnTo>
                    <a:pt x="36" y="42"/>
                  </a:lnTo>
                  <a:lnTo>
                    <a:pt x="38" y="44"/>
                  </a:lnTo>
                  <a:lnTo>
                    <a:pt x="36" y="48"/>
                  </a:lnTo>
                  <a:lnTo>
                    <a:pt x="30" y="52"/>
                  </a:lnTo>
                  <a:lnTo>
                    <a:pt x="30" y="52"/>
                  </a:lnTo>
                  <a:lnTo>
                    <a:pt x="20" y="58"/>
                  </a:lnTo>
                  <a:lnTo>
                    <a:pt x="6" y="64"/>
                  </a:lnTo>
                  <a:lnTo>
                    <a:pt x="2" y="68"/>
                  </a:lnTo>
                  <a:lnTo>
                    <a:pt x="0" y="72"/>
                  </a:lnTo>
                  <a:lnTo>
                    <a:pt x="0" y="76"/>
                  </a:lnTo>
                  <a:lnTo>
                    <a:pt x="6" y="80"/>
                  </a:lnTo>
                  <a:lnTo>
                    <a:pt x="6" y="80"/>
                  </a:lnTo>
                  <a:lnTo>
                    <a:pt x="10" y="82"/>
                  </a:lnTo>
                  <a:lnTo>
                    <a:pt x="10" y="82"/>
                  </a:lnTo>
                  <a:lnTo>
                    <a:pt x="18" y="80"/>
                  </a:lnTo>
                  <a:lnTo>
                    <a:pt x="28" y="74"/>
                  </a:lnTo>
                  <a:lnTo>
                    <a:pt x="28" y="74"/>
                  </a:lnTo>
                  <a:lnTo>
                    <a:pt x="40" y="72"/>
                  </a:lnTo>
                  <a:lnTo>
                    <a:pt x="44" y="70"/>
                  </a:lnTo>
                  <a:lnTo>
                    <a:pt x="50" y="66"/>
                  </a:lnTo>
                  <a:lnTo>
                    <a:pt x="50" y="66"/>
                  </a:lnTo>
                  <a:lnTo>
                    <a:pt x="66" y="56"/>
                  </a:lnTo>
                  <a:lnTo>
                    <a:pt x="66" y="56"/>
                  </a:lnTo>
                  <a:lnTo>
                    <a:pt x="70" y="54"/>
                  </a:lnTo>
                  <a:lnTo>
                    <a:pt x="72" y="50"/>
                  </a:lnTo>
                  <a:lnTo>
                    <a:pt x="72" y="48"/>
                  </a:lnTo>
                  <a:lnTo>
                    <a:pt x="70" y="44"/>
                  </a:lnTo>
                  <a:lnTo>
                    <a:pt x="70" y="44"/>
                  </a:lnTo>
                  <a:lnTo>
                    <a:pt x="68" y="38"/>
                  </a:lnTo>
                  <a:lnTo>
                    <a:pt x="68" y="36"/>
                  </a:lnTo>
                  <a:lnTo>
                    <a:pt x="70" y="32"/>
                  </a:lnTo>
                  <a:lnTo>
                    <a:pt x="72" y="30"/>
                  </a:lnTo>
                  <a:lnTo>
                    <a:pt x="88" y="22"/>
                  </a:lnTo>
                  <a:lnTo>
                    <a:pt x="88" y="22"/>
                  </a:lnTo>
                  <a:lnTo>
                    <a:pt x="84" y="18"/>
                  </a:lnTo>
                  <a:lnTo>
                    <a:pt x="78" y="10"/>
                  </a:lnTo>
                  <a:lnTo>
                    <a:pt x="72" y="4"/>
                  </a:lnTo>
                  <a:lnTo>
                    <a:pt x="68" y="2"/>
                  </a:lnTo>
                  <a:lnTo>
                    <a:pt x="66"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67" name="Freeform 52"/>
            <p:cNvSpPr>
              <a:spLocks/>
            </p:cNvSpPr>
            <p:nvPr/>
          </p:nvSpPr>
          <p:spPr bwMode="auto">
            <a:xfrm>
              <a:off x="758" y="1544"/>
              <a:ext cx="88" cy="82"/>
            </a:xfrm>
            <a:custGeom>
              <a:avLst/>
              <a:gdLst>
                <a:gd name="T0" fmla="*/ 66 w 88"/>
                <a:gd name="T1" fmla="*/ 0 h 82"/>
                <a:gd name="T2" fmla="*/ 66 w 88"/>
                <a:gd name="T3" fmla="*/ 0 h 82"/>
                <a:gd name="T4" fmla="*/ 60 w 88"/>
                <a:gd name="T5" fmla="*/ 2 h 82"/>
                <a:gd name="T6" fmla="*/ 52 w 88"/>
                <a:gd name="T7" fmla="*/ 8 h 82"/>
                <a:gd name="T8" fmla="*/ 52 w 88"/>
                <a:gd name="T9" fmla="*/ 8 h 82"/>
                <a:gd name="T10" fmla="*/ 46 w 88"/>
                <a:gd name="T11" fmla="*/ 16 h 82"/>
                <a:gd name="T12" fmla="*/ 42 w 88"/>
                <a:gd name="T13" fmla="*/ 18 h 82"/>
                <a:gd name="T14" fmla="*/ 38 w 88"/>
                <a:gd name="T15" fmla="*/ 22 h 82"/>
                <a:gd name="T16" fmla="*/ 38 w 88"/>
                <a:gd name="T17" fmla="*/ 22 h 82"/>
                <a:gd name="T18" fmla="*/ 32 w 88"/>
                <a:gd name="T19" fmla="*/ 24 h 82"/>
                <a:gd name="T20" fmla="*/ 26 w 88"/>
                <a:gd name="T21" fmla="*/ 24 h 82"/>
                <a:gd name="T22" fmla="*/ 20 w 88"/>
                <a:gd name="T23" fmla="*/ 26 h 82"/>
                <a:gd name="T24" fmla="*/ 16 w 88"/>
                <a:gd name="T25" fmla="*/ 30 h 82"/>
                <a:gd name="T26" fmla="*/ 16 w 88"/>
                <a:gd name="T27" fmla="*/ 30 h 82"/>
                <a:gd name="T28" fmla="*/ 16 w 88"/>
                <a:gd name="T29" fmla="*/ 36 h 82"/>
                <a:gd name="T30" fmla="*/ 20 w 88"/>
                <a:gd name="T31" fmla="*/ 38 h 82"/>
                <a:gd name="T32" fmla="*/ 30 w 88"/>
                <a:gd name="T33" fmla="*/ 42 h 82"/>
                <a:gd name="T34" fmla="*/ 36 w 88"/>
                <a:gd name="T35" fmla="*/ 42 h 82"/>
                <a:gd name="T36" fmla="*/ 38 w 88"/>
                <a:gd name="T37" fmla="*/ 44 h 82"/>
                <a:gd name="T38" fmla="*/ 36 w 88"/>
                <a:gd name="T39" fmla="*/ 48 h 82"/>
                <a:gd name="T40" fmla="*/ 30 w 88"/>
                <a:gd name="T41" fmla="*/ 52 h 82"/>
                <a:gd name="T42" fmla="*/ 30 w 88"/>
                <a:gd name="T43" fmla="*/ 52 h 82"/>
                <a:gd name="T44" fmla="*/ 20 w 88"/>
                <a:gd name="T45" fmla="*/ 58 h 82"/>
                <a:gd name="T46" fmla="*/ 6 w 88"/>
                <a:gd name="T47" fmla="*/ 64 h 82"/>
                <a:gd name="T48" fmla="*/ 2 w 88"/>
                <a:gd name="T49" fmla="*/ 68 h 82"/>
                <a:gd name="T50" fmla="*/ 0 w 88"/>
                <a:gd name="T51" fmla="*/ 72 h 82"/>
                <a:gd name="T52" fmla="*/ 0 w 88"/>
                <a:gd name="T53" fmla="*/ 76 h 82"/>
                <a:gd name="T54" fmla="*/ 6 w 88"/>
                <a:gd name="T55" fmla="*/ 80 h 82"/>
                <a:gd name="T56" fmla="*/ 6 w 88"/>
                <a:gd name="T57" fmla="*/ 80 h 82"/>
                <a:gd name="T58" fmla="*/ 10 w 88"/>
                <a:gd name="T59" fmla="*/ 82 h 82"/>
                <a:gd name="T60" fmla="*/ 10 w 88"/>
                <a:gd name="T61" fmla="*/ 82 h 82"/>
                <a:gd name="T62" fmla="*/ 18 w 88"/>
                <a:gd name="T63" fmla="*/ 80 h 82"/>
                <a:gd name="T64" fmla="*/ 28 w 88"/>
                <a:gd name="T65" fmla="*/ 74 h 82"/>
                <a:gd name="T66" fmla="*/ 28 w 88"/>
                <a:gd name="T67" fmla="*/ 74 h 82"/>
                <a:gd name="T68" fmla="*/ 40 w 88"/>
                <a:gd name="T69" fmla="*/ 72 h 82"/>
                <a:gd name="T70" fmla="*/ 44 w 88"/>
                <a:gd name="T71" fmla="*/ 70 h 82"/>
                <a:gd name="T72" fmla="*/ 50 w 88"/>
                <a:gd name="T73" fmla="*/ 66 h 82"/>
                <a:gd name="T74" fmla="*/ 50 w 88"/>
                <a:gd name="T75" fmla="*/ 66 h 82"/>
                <a:gd name="T76" fmla="*/ 66 w 88"/>
                <a:gd name="T77" fmla="*/ 56 h 82"/>
                <a:gd name="T78" fmla="*/ 66 w 88"/>
                <a:gd name="T79" fmla="*/ 56 h 82"/>
                <a:gd name="T80" fmla="*/ 70 w 88"/>
                <a:gd name="T81" fmla="*/ 54 h 82"/>
                <a:gd name="T82" fmla="*/ 72 w 88"/>
                <a:gd name="T83" fmla="*/ 50 h 82"/>
                <a:gd name="T84" fmla="*/ 72 w 88"/>
                <a:gd name="T85" fmla="*/ 48 h 82"/>
                <a:gd name="T86" fmla="*/ 70 w 88"/>
                <a:gd name="T87" fmla="*/ 44 h 82"/>
                <a:gd name="T88" fmla="*/ 70 w 88"/>
                <a:gd name="T89" fmla="*/ 44 h 82"/>
                <a:gd name="T90" fmla="*/ 68 w 88"/>
                <a:gd name="T91" fmla="*/ 38 h 82"/>
                <a:gd name="T92" fmla="*/ 68 w 88"/>
                <a:gd name="T93" fmla="*/ 36 h 82"/>
                <a:gd name="T94" fmla="*/ 70 w 88"/>
                <a:gd name="T95" fmla="*/ 32 h 82"/>
                <a:gd name="T96" fmla="*/ 72 w 88"/>
                <a:gd name="T97" fmla="*/ 30 h 82"/>
                <a:gd name="T98" fmla="*/ 88 w 88"/>
                <a:gd name="T99" fmla="*/ 22 h 82"/>
                <a:gd name="T100" fmla="*/ 88 w 88"/>
                <a:gd name="T101" fmla="*/ 22 h 82"/>
                <a:gd name="T102" fmla="*/ 84 w 88"/>
                <a:gd name="T103" fmla="*/ 18 h 82"/>
                <a:gd name="T104" fmla="*/ 78 w 88"/>
                <a:gd name="T105" fmla="*/ 10 h 82"/>
                <a:gd name="T106" fmla="*/ 72 w 88"/>
                <a:gd name="T107" fmla="*/ 4 h 82"/>
                <a:gd name="T108" fmla="*/ 68 w 88"/>
                <a:gd name="T109" fmla="*/ 2 h 82"/>
                <a:gd name="T110" fmla="*/ 66 w 88"/>
                <a:gd name="T111"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8" h="82">
                  <a:moveTo>
                    <a:pt x="66" y="0"/>
                  </a:moveTo>
                  <a:lnTo>
                    <a:pt x="66" y="0"/>
                  </a:lnTo>
                  <a:lnTo>
                    <a:pt x="60" y="2"/>
                  </a:lnTo>
                  <a:lnTo>
                    <a:pt x="52" y="8"/>
                  </a:lnTo>
                  <a:lnTo>
                    <a:pt x="52" y="8"/>
                  </a:lnTo>
                  <a:lnTo>
                    <a:pt x="46" y="16"/>
                  </a:lnTo>
                  <a:lnTo>
                    <a:pt x="42" y="18"/>
                  </a:lnTo>
                  <a:lnTo>
                    <a:pt x="38" y="22"/>
                  </a:lnTo>
                  <a:lnTo>
                    <a:pt x="38" y="22"/>
                  </a:lnTo>
                  <a:lnTo>
                    <a:pt x="32" y="24"/>
                  </a:lnTo>
                  <a:lnTo>
                    <a:pt x="26" y="24"/>
                  </a:lnTo>
                  <a:lnTo>
                    <a:pt x="20" y="26"/>
                  </a:lnTo>
                  <a:lnTo>
                    <a:pt x="16" y="30"/>
                  </a:lnTo>
                  <a:lnTo>
                    <a:pt x="16" y="30"/>
                  </a:lnTo>
                  <a:lnTo>
                    <a:pt x="16" y="36"/>
                  </a:lnTo>
                  <a:lnTo>
                    <a:pt x="20" y="38"/>
                  </a:lnTo>
                  <a:lnTo>
                    <a:pt x="30" y="42"/>
                  </a:lnTo>
                  <a:lnTo>
                    <a:pt x="36" y="42"/>
                  </a:lnTo>
                  <a:lnTo>
                    <a:pt x="38" y="44"/>
                  </a:lnTo>
                  <a:lnTo>
                    <a:pt x="36" y="48"/>
                  </a:lnTo>
                  <a:lnTo>
                    <a:pt x="30" y="52"/>
                  </a:lnTo>
                  <a:lnTo>
                    <a:pt x="30" y="52"/>
                  </a:lnTo>
                  <a:lnTo>
                    <a:pt x="20" y="58"/>
                  </a:lnTo>
                  <a:lnTo>
                    <a:pt x="6" y="64"/>
                  </a:lnTo>
                  <a:lnTo>
                    <a:pt x="2" y="68"/>
                  </a:lnTo>
                  <a:lnTo>
                    <a:pt x="0" y="72"/>
                  </a:lnTo>
                  <a:lnTo>
                    <a:pt x="0" y="76"/>
                  </a:lnTo>
                  <a:lnTo>
                    <a:pt x="6" y="80"/>
                  </a:lnTo>
                  <a:lnTo>
                    <a:pt x="6" y="80"/>
                  </a:lnTo>
                  <a:lnTo>
                    <a:pt x="10" y="82"/>
                  </a:lnTo>
                  <a:lnTo>
                    <a:pt x="10" y="82"/>
                  </a:lnTo>
                  <a:lnTo>
                    <a:pt x="18" y="80"/>
                  </a:lnTo>
                  <a:lnTo>
                    <a:pt x="28" y="74"/>
                  </a:lnTo>
                  <a:lnTo>
                    <a:pt x="28" y="74"/>
                  </a:lnTo>
                  <a:lnTo>
                    <a:pt x="40" y="72"/>
                  </a:lnTo>
                  <a:lnTo>
                    <a:pt x="44" y="70"/>
                  </a:lnTo>
                  <a:lnTo>
                    <a:pt x="50" y="66"/>
                  </a:lnTo>
                  <a:lnTo>
                    <a:pt x="50" y="66"/>
                  </a:lnTo>
                  <a:lnTo>
                    <a:pt x="66" y="56"/>
                  </a:lnTo>
                  <a:lnTo>
                    <a:pt x="66" y="56"/>
                  </a:lnTo>
                  <a:lnTo>
                    <a:pt x="70" y="54"/>
                  </a:lnTo>
                  <a:lnTo>
                    <a:pt x="72" y="50"/>
                  </a:lnTo>
                  <a:lnTo>
                    <a:pt x="72" y="48"/>
                  </a:lnTo>
                  <a:lnTo>
                    <a:pt x="70" y="44"/>
                  </a:lnTo>
                  <a:lnTo>
                    <a:pt x="70" y="44"/>
                  </a:lnTo>
                  <a:lnTo>
                    <a:pt x="68" y="38"/>
                  </a:lnTo>
                  <a:lnTo>
                    <a:pt x="68" y="36"/>
                  </a:lnTo>
                  <a:lnTo>
                    <a:pt x="70" y="32"/>
                  </a:lnTo>
                  <a:lnTo>
                    <a:pt x="72" y="30"/>
                  </a:lnTo>
                  <a:lnTo>
                    <a:pt x="88" y="22"/>
                  </a:lnTo>
                  <a:lnTo>
                    <a:pt x="88" y="22"/>
                  </a:lnTo>
                  <a:lnTo>
                    <a:pt x="84" y="18"/>
                  </a:lnTo>
                  <a:lnTo>
                    <a:pt x="78" y="10"/>
                  </a:lnTo>
                  <a:lnTo>
                    <a:pt x="72" y="4"/>
                  </a:lnTo>
                  <a:lnTo>
                    <a:pt x="68" y="2"/>
                  </a:lnTo>
                  <a:lnTo>
                    <a:pt x="6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68" name="Freeform 53"/>
            <p:cNvSpPr>
              <a:spLocks/>
            </p:cNvSpPr>
            <p:nvPr/>
          </p:nvSpPr>
          <p:spPr bwMode="auto">
            <a:xfrm>
              <a:off x="3250" y="1274"/>
              <a:ext cx="60" cy="20"/>
            </a:xfrm>
            <a:custGeom>
              <a:avLst/>
              <a:gdLst>
                <a:gd name="T0" fmla="*/ 44 w 60"/>
                <a:gd name="T1" fmla="*/ 0 h 20"/>
                <a:gd name="T2" fmla="*/ 44 w 60"/>
                <a:gd name="T3" fmla="*/ 0 h 20"/>
                <a:gd name="T4" fmla="*/ 34 w 60"/>
                <a:gd name="T5" fmla="*/ 0 h 20"/>
                <a:gd name="T6" fmla="*/ 26 w 60"/>
                <a:gd name="T7" fmla="*/ 2 h 20"/>
                <a:gd name="T8" fmla="*/ 12 w 60"/>
                <a:gd name="T9" fmla="*/ 6 h 20"/>
                <a:gd name="T10" fmla="*/ 12 w 60"/>
                <a:gd name="T11" fmla="*/ 6 h 20"/>
                <a:gd name="T12" fmla="*/ 4 w 60"/>
                <a:gd name="T13" fmla="*/ 8 h 20"/>
                <a:gd name="T14" fmla="*/ 0 w 60"/>
                <a:gd name="T15" fmla="*/ 10 h 20"/>
                <a:gd name="T16" fmla="*/ 0 w 60"/>
                <a:gd name="T17" fmla="*/ 14 h 20"/>
                <a:gd name="T18" fmla="*/ 0 w 60"/>
                <a:gd name="T19" fmla="*/ 14 h 20"/>
                <a:gd name="T20" fmla="*/ 2 w 60"/>
                <a:gd name="T21" fmla="*/ 18 h 20"/>
                <a:gd name="T22" fmla="*/ 4 w 60"/>
                <a:gd name="T23" fmla="*/ 20 h 20"/>
                <a:gd name="T24" fmla="*/ 10 w 60"/>
                <a:gd name="T25" fmla="*/ 20 h 20"/>
                <a:gd name="T26" fmla="*/ 10 w 60"/>
                <a:gd name="T27" fmla="*/ 20 h 20"/>
                <a:gd name="T28" fmla="*/ 24 w 60"/>
                <a:gd name="T29" fmla="*/ 20 h 20"/>
                <a:gd name="T30" fmla="*/ 24 w 60"/>
                <a:gd name="T31" fmla="*/ 20 h 20"/>
                <a:gd name="T32" fmla="*/ 34 w 60"/>
                <a:gd name="T33" fmla="*/ 18 h 20"/>
                <a:gd name="T34" fmla="*/ 34 w 60"/>
                <a:gd name="T35" fmla="*/ 18 h 20"/>
                <a:gd name="T36" fmla="*/ 36 w 60"/>
                <a:gd name="T37" fmla="*/ 18 h 20"/>
                <a:gd name="T38" fmla="*/ 36 w 60"/>
                <a:gd name="T39" fmla="*/ 18 h 20"/>
                <a:gd name="T40" fmla="*/ 52 w 60"/>
                <a:gd name="T41" fmla="*/ 20 h 20"/>
                <a:gd name="T42" fmla="*/ 52 w 60"/>
                <a:gd name="T43" fmla="*/ 20 h 20"/>
                <a:gd name="T44" fmla="*/ 54 w 60"/>
                <a:gd name="T45" fmla="*/ 20 h 20"/>
                <a:gd name="T46" fmla="*/ 58 w 60"/>
                <a:gd name="T47" fmla="*/ 18 h 20"/>
                <a:gd name="T48" fmla="*/ 60 w 60"/>
                <a:gd name="T49" fmla="*/ 16 h 20"/>
                <a:gd name="T50" fmla="*/ 60 w 60"/>
                <a:gd name="T51" fmla="*/ 12 h 20"/>
                <a:gd name="T52" fmla="*/ 60 w 60"/>
                <a:gd name="T53" fmla="*/ 12 h 20"/>
                <a:gd name="T54" fmla="*/ 58 w 60"/>
                <a:gd name="T55" fmla="*/ 6 h 20"/>
                <a:gd name="T56" fmla="*/ 56 w 60"/>
                <a:gd name="T57" fmla="*/ 2 h 20"/>
                <a:gd name="T58" fmla="*/ 50 w 60"/>
                <a:gd name="T59" fmla="*/ 0 h 20"/>
                <a:gd name="T60" fmla="*/ 44 w 60"/>
                <a:gd name="T61"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60" h="20">
                  <a:moveTo>
                    <a:pt x="44" y="0"/>
                  </a:moveTo>
                  <a:lnTo>
                    <a:pt x="44" y="0"/>
                  </a:lnTo>
                  <a:lnTo>
                    <a:pt x="34" y="0"/>
                  </a:lnTo>
                  <a:lnTo>
                    <a:pt x="26" y="2"/>
                  </a:lnTo>
                  <a:lnTo>
                    <a:pt x="12" y="6"/>
                  </a:lnTo>
                  <a:lnTo>
                    <a:pt x="12" y="6"/>
                  </a:lnTo>
                  <a:lnTo>
                    <a:pt x="4" y="8"/>
                  </a:lnTo>
                  <a:lnTo>
                    <a:pt x="0" y="10"/>
                  </a:lnTo>
                  <a:lnTo>
                    <a:pt x="0" y="14"/>
                  </a:lnTo>
                  <a:lnTo>
                    <a:pt x="0" y="14"/>
                  </a:lnTo>
                  <a:lnTo>
                    <a:pt x="2" y="18"/>
                  </a:lnTo>
                  <a:lnTo>
                    <a:pt x="4" y="20"/>
                  </a:lnTo>
                  <a:lnTo>
                    <a:pt x="10" y="20"/>
                  </a:lnTo>
                  <a:lnTo>
                    <a:pt x="10" y="20"/>
                  </a:lnTo>
                  <a:lnTo>
                    <a:pt x="24" y="20"/>
                  </a:lnTo>
                  <a:lnTo>
                    <a:pt x="24" y="20"/>
                  </a:lnTo>
                  <a:lnTo>
                    <a:pt x="34" y="18"/>
                  </a:lnTo>
                  <a:lnTo>
                    <a:pt x="34" y="18"/>
                  </a:lnTo>
                  <a:lnTo>
                    <a:pt x="36" y="18"/>
                  </a:lnTo>
                  <a:lnTo>
                    <a:pt x="36" y="18"/>
                  </a:lnTo>
                  <a:lnTo>
                    <a:pt x="52" y="20"/>
                  </a:lnTo>
                  <a:lnTo>
                    <a:pt x="52" y="20"/>
                  </a:lnTo>
                  <a:lnTo>
                    <a:pt x="54" y="20"/>
                  </a:lnTo>
                  <a:lnTo>
                    <a:pt x="58" y="18"/>
                  </a:lnTo>
                  <a:lnTo>
                    <a:pt x="60" y="16"/>
                  </a:lnTo>
                  <a:lnTo>
                    <a:pt x="60" y="12"/>
                  </a:lnTo>
                  <a:lnTo>
                    <a:pt x="60" y="12"/>
                  </a:lnTo>
                  <a:lnTo>
                    <a:pt x="58" y="6"/>
                  </a:lnTo>
                  <a:lnTo>
                    <a:pt x="56" y="2"/>
                  </a:lnTo>
                  <a:lnTo>
                    <a:pt x="50" y="0"/>
                  </a:lnTo>
                  <a:lnTo>
                    <a:pt x="44"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69" name="Freeform 54"/>
            <p:cNvSpPr>
              <a:spLocks/>
            </p:cNvSpPr>
            <p:nvPr/>
          </p:nvSpPr>
          <p:spPr bwMode="auto">
            <a:xfrm>
              <a:off x="3250" y="1274"/>
              <a:ext cx="60" cy="20"/>
            </a:xfrm>
            <a:custGeom>
              <a:avLst/>
              <a:gdLst>
                <a:gd name="T0" fmla="*/ 44 w 60"/>
                <a:gd name="T1" fmla="*/ 0 h 20"/>
                <a:gd name="T2" fmla="*/ 44 w 60"/>
                <a:gd name="T3" fmla="*/ 0 h 20"/>
                <a:gd name="T4" fmla="*/ 34 w 60"/>
                <a:gd name="T5" fmla="*/ 0 h 20"/>
                <a:gd name="T6" fmla="*/ 26 w 60"/>
                <a:gd name="T7" fmla="*/ 2 h 20"/>
                <a:gd name="T8" fmla="*/ 12 w 60"/>
                <a:gd name="T9" fmla="*/ 6 h 20"/>
                <a:gd name="T10" fmla="*/ 12 w 60"/>
                <a:gd name="T11" fmla="*/ 6 h 20"/>
                <a:gd name="T12" fmla="*/ 4 w 60"/>
                <a:gd name="T13" fmla="*/ 8 h 20"/>
                <a:gd name="T14" fmla="*/ 0 w 60"/>
                <a:gd name="T15" fmla="*/ 10 h 20"/>
                <a:gd name="T16" fmla="*/ 0 w 60"/>
                <a:gd name="T17" fmla="*/ 14 h 20"/>
                <a:gd name="T18" fmla="*/ 0 w 60"/>
                <a:gd name="T19" fmla="*/ 14 h 20"/>
                <a:gd name="T20" fmla="*/ 2 w 60"/>
                <a:gd name="T21" fmla="*/ 18 h 20"/>
                <a:gd name="T22" fmla="*/ 4 w 60"/>
                <a:gd name="T23" fmla="*/ 20 h 20"/>
                <a:gd name="T24" fmla="*/ 10 w 60"/>
                <a:gd name="T25" fmla="*/ 20 h 20"/>
                <a:gd name="T26" fmla="*/ 10 w 60"/>
                <a:gd name="T27" fmla="*/ 20 h 20"/>
                <a:gd name="T28" fmla="*/ 24 w 60"/>
                <a:gd name="T29" fmla="*/ 20 h 20"/>
                <a:gd name="T30" fmla="*/ 24 w 60"/>
                <a:gd name="T31" fmla="*/ 20 h 20"/>
                <a:gd name="T32" fmla="*/ 34 w 60"/>
                <a:gd name="T33" fmla="*/ 18 h 20"/>
                <a:gd name="T34" fmla="*/ 34 w 60"/>
                <a:gd name="T35" fmla="*/ 18 h 20"/>
                <a:gd name="T36" fmla="*/ 36 w 60"/>
                <a:gd name="T37" fmla="*/ 18 h 20"/>
                <a:gd name="T38" fmla="*/ 36 w 60"/>
                <a:gd name="T39" fmla="*/ 18 h 20"/>
                <a:gd name="T40" fmla="*/ 52 w 60"/>
                <a:gd name="T41" fmla="*/ 20 h 20"/>
                <a:gd name="T42" fmla="*/ 52 w 60"/>
                <a:gd name="T43" fmla="*/ 20 h 20"/>
                <a:gd name="T44" fmla="*/ 54 w 60"/>
                <a:gd name="T45" fmla="*/ 20 h 20"/>
                <a:gd name="T46" fmla="*/ 58 w 60"/>
                <a:gd name="T47" fmla="*/ 18 h 20"/>
                <a:gd name="T48" fmla="*/ 60 w 60"/>
                <a:gd name="T49" fmla="*/ 16 h 20"/>
                <a:gd name="T50" fmla="*/ 60 w 60"/>
                <a:gd name="T51" fmla="*/ 12 h 20"/>
                <a:gd name="T52" fmla="*/ 60 w 60"/>
                <a:gd name="T53" fmla="*/ 12 h 20"/>
                <a:gd name="T54" fmla="*/ 58 w 60"/>
                <a:gd name="T55" fmla="*/ 6 h 20"/>
                <a:gd name="T56" fmla="*/ 56 w 60"/>
                <a:gd name="T57" fmla="*/ 2 h 20"/>
                <a:gd name="T58" fmla="*/ 50 w 60"/>
                <a:gd name="T59" fmla="*/ 0 h 20"/>
                <a:gd name="T60" fmla="*/ 44 w 60"/>
                <a:gd name="T61"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60" h="20">
                  <a:moveTo>
                    <a:pt x="44" y="0"/>
                  </a:moveTo>
                  <a:lnTo>
                    <a:pt x="44" y="0"/>
                  </a:lnTo>
                  <a:lnTo>
                    <a:pt x="34" y="0"/>
                  </a:lnTo>
                  <a:lnTo>
                    <a:pt x="26" y="2"/>
                  </a:lnTo>
                  <a:lnTo>
                    <a:pt x="12" y="6"/>
                  </a:lnTo>
                  <a:lnTo>
                    <a:pt x="12" y="6"/>
                  </a:lnTo>
                  <a:lnTo>
                    <a:pt x="4" y="8"/>
                  </a:lnTo>
                  <a:lnTo>
                    <a:pt x="0" y="10"/>
                  </a:lnTo>
                  <a:lnTo>
                    <a:pt x="0" y="14"/>
                  </a:lnTo>
                  <a:lnTo>
                    <a:pt x="0" y="14"/>
                  </a:lnTo>
                  <a:lnTo>
                    <a:pt x="2" y="18"/>
                  </a:lnTo>
                  <a:lnTo>
                    <a:pt x="4" y="20"/>
                  </a:lnTo>
                  <a:lnTo>
                    <a:pt x="10" y="20"/>
                  </a:lnTo>
                  <a:lnTo>
                    <a:pt x="10" y="20"/>
                  </a:lnTo>
                  <a:lnTo>
                    <a:pt x="24" y="20"/>
                  </a:lnTo>
                  <a:lnTo>
                    <a:pt x="24" y="20"/>
                  </a:lnTo>
                  <a:lnTo>
                    <a:pt x="34" y="18"/>
                  </a:lnTo>
                  <a:lnTo>
                    <a:pt x="34" y="18"/>
                  </a:lnTo>
                  <a:lnTo>
                    <a:pt x="36" y="18"/>
                  </a:lnTo>
                  <a:lnTo>
                    <a:pt x="36" y="18"/>
                  </a:lnTo>
                  <a:lnTo>
                    <a:pt x="52" y="20"/>
                  </a:lnTo>
                  <a:lnTo>
                    <a:pt x="52" y="20"/>
                  </a:lnTo>
                  <a:lnTo>
                    <a:pt x="54" y="20"/>
                  </a:lnTo>
                  <a:lnTo>
                    <a:pt x="58" y="18"/>
                  </a:lnTo>
                  <a:lnTo>
                    <a:pt x="60" y="16"/>
                  </a:lnTo>
                  <a:lnTo>
                    <a:pt x="60" y="12"/>
                  </a:lnTo>
                  <a:lnTo>
                    <a:pt x="60" y="12"/>
                  </a:lnTo>
                  <a:lnTo>
                    <a:pt x="58" y="6"/>
                  </a:lnTo>
                  <a:lnTo>
                    <a:pt x="56" y="2"/>
                  </a:lnTo>
                  <a:lnTo>
                    <a:pt x="50" y="0"/>
                  </a:lnTo>
                  <a:lnTo>
                    <a:pt x="4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70" name="Freeform 55"/>
            <p:cNvSpPr>
              <a:spLocks/>
            </p:cNvSpPr>
            <p:nvPr/>
          </p:nvSpPr>
          <p:spPr bwMode="auto">
            <a:xfrm>
              <a:off x="3378" y="1446"/>
              <a:ext cx="22" cy="18"/>
            </a:xfrm>
            <a:custGeom>
              <a:avLst/>
              <a:gdLst>
                <a:gd name="T0" fmla="*/ 8 w 22"/>
                <a:gd name="T1" fmla="*/ 0 h 18"/>
                <a:gd name="T2" fmla="*/ 8 w 22"/>
                <a:gd name="T3" fmla="*/ 0 h 18"/>
                <a:gd name="T4" fmla="*/ 4 w 22"/>
                <a:gd name="T5" fmla="*/ 2 h 18"/>
                <a:gd name="T6" fmla="*/ 0 w 22"/>
                <a:gd name="T7" fmla="*/ 4 h 18"/>
                <a:gd name="T8" fmla="*/ 0 w 22"/>
                <a:gd name="T9" fmla="*/ 8 h 18"/>
                <a:gd name="T10" fmla="*/ 2 w 22"/>
                <a:gd name="T11" fmla="*/ 12 h 18"/>
                <a:gd name="T12" fmla="*/ 2 w 22"/>
                <a:gd name="T13" fmla="*/ 12 h 18"/>
                <a:gd name="T14" fmla="*/ 6 w 22"/>
                <a:gd name="T15" fmla="*/ 16 h 18"/>
                <a:gd name="T16" fmla="*/ 10 w 22"/>
                <a:gd name="T17" fmla="*/ 18 h 18"/>
                <a:gd name="T18" fmla="*/ 10 w 22"/>
                <a:gd name="T19" fmla="*/ 18 h 18"/>
                <a:gd name="T20" fmla="*/ 18 w 22"/>
                <a:gd name="T21" fmla="*/ 16 h 18"/>
                <a:gd name="T22" fmla="*/ 20 w 22"/>
                <a:gd name="T23" fmla="*/ 12 h 18"/>
                <a:gd name="T24" fmla="*/ 22 w 22"/>
                <a:gd name="T25" fmla="*/ 10 h 18"/>
                <a:gd name="T26" fmla="*/ 20 w 22"/>
                <a:gd name="T27" fmla="*/ 6 h 18"/>
                <a:gd name="T28" fmla="*/ 18 w 22"/>
                <a:gd name="T29" fmla="*/ 4 h 18"/>
                <a:gd name="T30" fmla="*/ 14 w 22"/>
                <a:gd name="T31" fmla="*/ 2 h 18"/>
                <a:gd name="T32" fmla="*/ 14 w 22"/>
                <a:gd name="T33" fmla="*/ 2 h 18"/>
                <a:gd name="T34" fmla="*/ 8 w 22"/>
                <a:gd name="T35"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2" h="18">
                  <a:moveTo>
                    <a:pt x="8" y="0"/>
                  </a:moveTo>
                  <a:lnTo>
                    <a:pt x="8" y="0"/>
                  </a:lnTo>
                  <a:lnTo>
                    <a:pt x="4" y="2"/>
                  </a:lnTo>
                  <a:lnTo>
                    <a:pt x="0" y="4"/>
                  </a:lnTo>
                  <a:lnTo>
                    <a:pt x="0" y="8"/>
                  </a:lnTo>
                  <a:lnTo>
                    <a:pt x="2" y="12"/>
                  </a:lnTo>
                  <a:lnTo>
                    <a:pt x="2" y="12"/>
                  </a:lnTo>
                  <a:lnTo>
                    <a:pt x="6" y="16"/>
                  </a:lnTo>
                  <a:lnTo>
                    <a:pt x="10" y="18"/>
                  </a:lnTo>
                  <a:lnTo>
                    <a:pt x="10" y="18"/>
                  </a:lnTo>
                  <a:lnTo>
                    <a:pt x="18" y="16"/>
                  </a:lnTo>
                  <a:lnTo>
                    <a:pt x="20" y="12"/>
                  </a:lnTo>
                  <a:lnTo>
                    <a:pt x="22" y="10"/>
                  </a:lnTo>
                  <a:lnTo>
                    <a:pt x="20" y="6"/>
                  </a:lnTo>
                  <a:lnTo>
                    <a:pt x="18" y="4"/>
                  </a:lnTo>
                  <a:lnTo>
                    <a:pt x="14" y="2"/>
                  </a:lnTo>
                  <a:lnTo>
                    <a:pt x="14" y="2"/>
                  </a:lnTo>
                  <a:lnTo>
                    <a:pt x="8"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71" name="Freeform 56"/>
            <p:cNvSpPr>
              <a:spLocks/>
            </p:cNvSpPr>
            <p:nvPr/>
          </p:nvSpPr>
          <p:spPr bwMode="auto">
            <a:xfrm>
              <a:off x="3378" y="1446"/>
              <a:ext cx="22" cy="18"/>
            </a:xfrm>
            <a:custGeom>
              <a:avLst/>
              <a:gdLst>
                <a:gd name="T0" fmla="*/ 8 w 22"/>
                <a:gd name="T1" fmla="*/ 0 h 18"/>
                <a:gd name="T2" fmla="*/ 8 w 22"/>
                <a:gd name="T3" fmla="*/ 0 h 18"/>
                <a:gd name="T4" fmla="*/ 4 w 22"/>
                <a:gd name="T5" fmla="*/ 2 h 18"/>
                <a:gd name="T6" fmla="*/ 0 w 22"/>
                <a:gd name="T7" fmla="*/ 4 h 18"/>
                <a:gd name="T8" fmla="*/ 0 w 22"/>
                <a:gd name="T9" fmla="*/ 8 h 18"/>
                <a:gd name="T10" fmla="*/ 2 w 22"/>
                <a:gd name="T11" fmla="*/ 12 h 18"/>
                <a:gd name="T12" fmla="*/ 2 w 22"/>
                <a:gd name="T13" fmla="*/ 12 h 18"/>
                <a:gd name="T14" fmla="*/ 6 w 22"/>
                <a:gd name="T15" fmla="*/ 16 h 18"/>
                <a:gd name="T16" fmla="*/ 10 w 22"/>
                <a:gd name="T17" fmla="*/ 18 h 18"/>
                <a:gd name="T18" fmla="*/ 10 w 22"/>
                <a:gd name="T19" fmla="*/ 18 h 18"/>
                <a:gd name="T20" fmla="*/ 18 w 22"/>
                <a:gd name="T21" fmla="*/ 16 h 18"/>
                <a:gd name="T22" fmla="*/ 20 w 22"/>
                <a:gd name="T23" fmla="*/ 12 h 18"/>
                <a:gd name="T24" fmla="*/ 22 w 22"/>
                <a:gd name="T25" fmla="*/ 10 h 18"/>
                <a:gd name="T26" fmla="*/ 20 w 22"/>
                <a:gd name="T27" fmla="*/ 6 h 18"/>
                <a:gd name="T28" fmla="*/ 18 w 22"/>
                <a:gd name="T29" fmla="*/ 4 h 18"/>
                <a:gd name="T30" fmla="*/ 14 w 22"/>
                <a:gd name="T31" fmla="*/ 2 h 18"/>
                <a:gd name="T32" fmla="*/ 14 w 22"/>
                <a:gd name="T33" fmla="*/ 2 h 18"/>
                <a:gd name="T34" fmla="*/ 8 w 22"/>
                <a:gd name="T35"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2" h="18">
                  <a:moveTo>
                    <a:pt x="8" y="0"/>
                  </a:moveTo>
                  <a:lnTo>
                    <a:pt x="8" y="0"/>
                  </a:lnTo>
                  <a:lnTo>
                    <a:pt x="4" y="2"/>
                  </a:lnTo>
                  <a:lnTo>
                    <a:pt x="0" y="4"/>
                  </a:lnTo>
                  <a:lnTo>
                    <a:pt x="0" y="8"/>
                  </a:lnTo>
                  <a:lnTo>
                    <a:pt x="2" y="12"/>
                  </a:lnTo>
                  <a:lnTo>
                    <a:pt x="2" y="12"/>
                  </a:lnTo>
                  <a:lnTo>
                    <a:pt x="6" y="16"/>
                  </a:lnTo>
                  <a:lnTo>
                    <a:pt x="10" y="18"/>
                  </a:lnTo>
                  <a:lnTo>
                    <a:pt x="10" y="18"/>
                  </a:lnTo>
                  <a:lnTo>
                    <a:pt x="18" y="16"/>
                  </a:lnTo>
                  <a:lnTo>
                    <a:pt x="20" y="12"/>
                  </a:lnTo>
                  <a:lnTo>
                    <a:pt x="22" y="10"/>
                  </a:lnTo>
                  <a:lnTo>
                    <a:pt x="20" y="6"/>
                  </a:lnTo>
                  <a:lnTo>
                    <a:pt x="18" y="4"/>
                  </a:lnTo>
                  <a:lnTo>
                    <a:pt x="14" y="2"/>
                  </a:lnTo>
                  <a:lnTo>
                    <a:pt x="14" y="2"/>
                  </a:lnTo>
                  <a:lnTo>
                    <a:pt x="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72" name="Freeform 57"/>
            <p:cNvSpPr>
              <a:spLocks/>
            </p:cNvSpPr>
            <p:nvPr/>
          </p:nvSpPr>
          <p:spPr bwMode="auto">
            <a:xfrm>
              <a:off x="3122" y="1306"/>
              <a:ext cx="22" cy="10"/>
            </a:xfrm>
            <a:custGeom>
              <a:avLst/>
              <a:gdLst>
                <a:gd name="T0" fmla="*/ 12 w 22"/>
                <a:gd name="T1" fmla="*/ 0 h 10"/>
                <a:gd name="T2" fmla="*/ 12 w 22"/>
                <a:gd name="T3" fmla="*/ 0 h 10"/>
                <a:gd name="T4" fmla="*/ 0 w 22"/>
                <a:gd name="T5" fmla="*/ 0 h 10"/>
                <a:gd name="T6" fmla="*/ 0 w 22"/>
                <a:gd name="T7" fmla="*/ 0 h 10"/>
                <a:gd name="T8" fmla="*/ 0 w 22"/>
                <a:gd name="T9" fmla="*/ 0 h 10"/>
                <a:gd name="T10" fmla="*/ 6 w 22"/>
                <a:gd name="T11" fmla="*/ 6 h 10"/>
                <a:gd name="T12" fmla="*/ 6 w 22"/>
                <a:gd name="T13" fmla="*/ 6 h 10"/>
                <a:gd name="T14" fmla="*/ 10 w 22"/>
                <a:gd name="T15" fmla="*/ 8 h 10"/>
                <a:gd name="T16" fmla="*/ 16 w 22"/>
                <a:gd name="T17" fmla="*/ 10 h 10"/>
                <a:gd name="T18" fmla="*/ 16 w 22"/>
                <a:gd name="T19" fmla="*/ 10 h 10"/>
                <a:gd name="T20" fmla="*/ 18 w 22"/>
                <a:gd name="T21" fmla="*/ 10 h 10"/>
                <a:gd name="T22" fmla="*/ 22 w 22"/>
                <a:gd name="T23" fmla="*/ 8 h 10"/>
                <a:gd name="T24" fmla="*/ 22 w 22"/>
                <a:gd name="T25" fmla="*/ 8 h 10"/>
                <a:gd name="T26" fmla="*/ 22 w 22"/>
                <a:gd name="T27" fmla="*/ 4 h 10"/>
                <a:gd name="T28" fmla="*/ 22 w 22"/>
                <a:gd name="T29" fmla="*/ 2 h 10"/>
                <a:gd name="T30" fmla="*/ 18 w 22"/>
                <a:gd name="T31" fmla="*/ 0 h 10"/>
                <a:gd name="T32" fmla="*/ 12 w 22"/>
                <a:gd name="T3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 h="10">
                  <a:moveTo>
                    <a:pt x="12" y="0"/>
                  </a:moveTo>
                  <a:lnTo>
                    <a:pt x="12" y="0"/>
                  </a:lnTo>
                  <a:lnTo>
                    <a:pt x="0" y="0"/>
                  </a:lnTo>
                  <a:lnTo>
                    <a:pt x="0" y="0"/>
                  </a:lnTo>
                  <a:lnTo>
                    <a:pt x="0" y="0"/>
                  </a:lnTo>
                  <a:lnTo>
                    <a:pt x="6" y="6"/>
                  </a:lnTo>
                  <a:lnTo>
                    <a:pt x="6" y="6"/>
                  </a:lnTo>
                  <a:lnTo>
                    <a:pt x="10" y="8"/>
                  </a:lnTo>
                  <a:lnTo>
                    <a:pt x="16" y="10"/>
                  </a:lnTo>
                  <a:lnTo>
                    <a:pt x="16" y="10"/>
                  </a:lnTo>
                  <a:lnTo>
                    <a:pt x="18" y="10"/>
                  </a:lnTo>
                  <a:lnTo>
                    <a:pt x="22" y="8"/>
                  </a:lnTo>
                  <a:lnTo>
                    <a:pt x="22" y="8"/>
                  </a:lnTo>
                  <a:lnTo>
                    <a:pt x="22" y="4"/>
                  </a:lnTo>
                  <a:lnTo>
                    <a:pt x="22" y="2"/>
                  </a:lnTo>
                  <a:lnTo>
                    <a:pt x="18" y="0"/>
                  </a:lnTo>
                  <a:lnTo>
                    <a:pt x="12"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73" name="Freeform 58"/>
            <p:cNvSpPr>
              <a:spLocks/>
            </p:cNvSpPr>
            <p:nvPr/>
          </p:nvSpPr>
          <p:spPr bwMode="auto">
            <a:xfrm>
              <a:off x="3122" y="1306"/>
              <a:ext cx="22" cy="10"/>
            </a:xfrm>
            <a:custGeom>
              <a:avLst/>
              <a:gdLst>
                <a:gd name="T0" fmla="*/ 12 w 22"/>
                <a:gd name="T1" fmla="*/ 0 h 10"/>
                <a:gd name="T2" fmla="*/ 12 w 22"/>
                <a:gd name="T3" fmla="*/ 0 h 10"/>
                <a:gd name="T4" fmla="*/ 0 w 22"/>
                <a:gd name="T5" fmla="*/ 0 h 10"/>
                <a:gd name="T6" fmla="*/ 0 w 22"/>
                <a:gd name="T7" fmla="*/ 0 h 10"/>
                <a:gd name="T8" fmla="*/ 0 w 22"/>
                <a:gd name="T9" fmla="*/ 0 h 10"/>
                <a:gd name="T10" fmla="*/ 6 w 22"/>
                <a:gd name="T11" fmla="*/ 6 h 10"/>
                <a:gd name="T12" fmla="*/ 6 w 22"/>
                <a:gd name="T13" fmla="*/ 6 h 10"/>
                <a:gd name="T14" fmla="*/ 10 w 22"/>
                <a:gd name="T15" fmla="*/ 8 h 10"/>
                <a:gd name="T16" fmla="*/ 16 w 22"/>
                <a:gd name="T17" fmla="*/ 10 h 10"/>
                <a:gd name="T18" fmla="*/ 16 w 22"/>
                <a:gd name="T19" fmla="*/ 10 h 10"/>
                <a:gd name="T20" fmla="*/ 18 w 22"/>
                <a:gd name="T21" fmla="*/ 10 h 10"/>
                <a:gd name="T22" fmla="*/ 22 w 22"/>
                <a:gd name="T23" fmla="*/ 8 h 10"/>
                <a:gd name="T24" fmla="*/ 22 w 22"/>
                <a:gd name="T25" fmla="*/ 8 h 10"/>
                <a:gd name="T26" fmla="*/ 22 w 22"/>
                <a:gd name="T27" fmla="*/ 4 h 10"/>
                <a:gd name="T28" fmla="*/ 22 w 22"/>
                <a:gd name="T29" fmla="*/ 2 h 10"/>
                <a:gd name="T30" fmla="*/ 18 w 22"/>
                <a:gd name="T31" fmla="*/ 0 h 10"/>
                <a:gd name="T32" fmla="*/ 12 w 22"/>
                <a:gd name="T3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 h="10">
                  <a:moveTo>
                    <a:pt x="12" y="0"/>
                  </a:moveTo>
                  <a:lnTo>
                    <a:pt x="12" y="0"/>
                  </a:lnTo>
                  <a:lnTo>
                    <a:pt x="0" y="0"/>
                  </a:lnTo>
                  <a:lnTo>
                    <a:pt x="0" y="0"/>
                  </a:lnTo>
                  <a:lnTo>
                    <a:pt x="0" y="0"/>
                  </a:lnTo>
                  <a:lnTo>
                    <a:pt x="6" y="6"/>
                  </a:lnTo>
                  <a:lnTo>
                    <a:pt x="6" y="6"/>
                  </a:lnTo>
                  <a:lnTo>
                    <a:pt x="10" y="8"/>
                  </a:lnTo>
                  <a:lnTo>
                    <a:pt x="16" y="10"/>
                  </a:lnTo>
                  <a:lnTo>
                    <a:pt x="16" y="10"/>
                  </a:lnTo>
                  <a:lnTo>
                    <a:pt x="18" y="10"/>
                  </a:lnTo>
                  <a:lnTo>
                    <a:pt x="22" y="8"/>
                  </a:lnTo>
                  <a:lnTo>
                    <a:pt x="22" y="8"/>
                  </a:lnTo>
                  <a:lnTo>
                    <a:pt x="22" y="4"/>
                  </a:lnTo>
                  <a:lnTo>
                    <a:pt x="22" y="2"/>
                  </a:lnTo>
                  <a:lnTo>
                    <a:pt x="18" y="0"/>
                  </a:lnTo>
                  <a:lnTo>
                    <a:pt x="1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74" name="Freeform 59"/>
            <p:cNvSpPr>
              <a:spLocks/>
            </p:cNvSpPr>
            <p:nvPr/>
          </p:nvSpPr>
          <p:spPr bwMode="auto">
            <a:xfrm>
              <a:off x="2760" y="1636"/>
              <a:ext cx="34" cy="138"/>
            </a:xfrm>
            <a:custGeom>
              <a:avLst/>
              <a:gdLst>
                <a:gd name="T0" fmla="*/ 24 w 34"/>
                <a:gd name="T1" fmla="*/ 0 h 138"/>
                <a:gd name="T2" fmla="*/ 24 w 34"/>
                <a:gd name="T3" fmla="*/ 0 h 138"/>
                <a:gd name="T4" fmla="*/ 20 w 34"/>
                <a:gd name="T5" fmla="*/ 0 h 138"/>
                <a:gd name="T6" fmla="*/ 16 w 34"/>
                <a:gd name="T7" fmla="*/ 4 h 138"/>
                <a:gd name="T8" fmla="*/ 16 w 34"/>
                <a:gd name="T9" fmla="*/ 4 h 138"/>
                <a:gd name="T10" fmla="*/ 12 w 34"/>
                <a:gd name="T11" fmla="*/ 8 h 138"/>
                <a:gd name="T12" fmla="*/ 10 w 34"/>
                <a:gd name="T13" fmla="*/ 14 h 138"/>
                <a:gd name="T14" fmla="*/ 4 w 34"/>
                <a:gd name="T15" fmla="*/ 26 h 138"/>
                <a:gd name="T16" fmla="*/ 4 w 34"/>
                <a:gd name="T17" fmla="*/ 26 h 138"/>
                <a:gd name="T18" fmla="*/ 2 w 34"/>
                <a:gd name="T19" fmla="*/ 34 h 138"/>
                <a:gd name="T20" fmla="*/ 4 w 34"/>
                <a:gd name="T21" fmla="*/ 40 h 138"/>
                <a:gd name="T22" fmla="*/ 6 w 34"/>
                <a:gd name="T23" fmla="*/ 46 h 138"/>
                <a:gd name="T24" fmla="*/ 8 w 34"/>
                <a:gd name="T25" fmla="*/ 54 h 138"/>
                <a:gd name="T26" fmla="*/ 8 w 34"/>
                <a:gd name="T27" fmla="*/ 54 h 138"/>
                <a:gd name="T28" fmla="*/ 8 w 34"/>
                <a:gd name="T29" fmla="*/ 76 h 138"/>
                <a:gd name="T30" fmla="*/ 6 w 34"/>
                <a:gd name="T31" fmla="*/ 96 h 138"/>
                <a:gd name="T32" fmla="*/ 2 w 34"/>
                <a:gd name="T33" fmla="*/ 118 h 138"/>
                <a:gd name="T34" fmla="*/ 0 w 34"/>
                <a:gd name="T35" fmla="*/ 138 h 138"/>
                <a:gd name="T36" fmla="*/ 0 w 34"/>
                <a:gd name="T37" fmla="*/ 138 h 138"/>
                <a:gd name="T38" fmla="*/ 0 w 34"/>
                <a:gd name="T39" fmla="*/ 138 h 138"/>
                <a:gd name="T40" fmla="*/ 0 w 34"/>
                <a:gd name="T41" fmla="*/ 138 h 138"/>
                <a:gd name="T42" fmla="*/ 10 w 34"/>
                <a:gd name="T43" fmla="*/ 132 h 138"/>
                <a:gd name="T44" fmla="*/ 10 w 34"/>
                <a:gd name="T45" fmla="*/ 132 h 138"/>
                <a:gd name="T46" fmla="*/ 14 w 34"/>
                <a:gd name="T47" fmla="*/ 126 h 138"/>
                <a:gd name="T48" fmla="*/ 18 w 34"/>
                <a:gd name="T49" fmla="*/ 120 h 138"/>
                <a:gd name="T50" fmla="*/ 18 w 34"/>
                <a:gd name="T51" fmla="*/ 120 h 138"/>
                <a:gd name="T52" fmla="*/ 18 w 34"/>
                <a:gd name="T53" fmla="*/ 114 h 138"/>
                <a:gd name="T54" fmla="*/ 18 w 34"/>
                <a:gd name="T55" fmla="*/ 110 h 138"/>
                <a:gd name="T56" fmla="*/ 16 w 34"/>
                <a:gd name="T57" fmla="*/ 108 h 138"/>
                <a:gd name="T58" fmla="*/ 12 w 34"/>
                <a:gd name="T59" fmla="*/ 102 h 138"/>
                <a:gd name="T60" fmla="*/ 12 w 34"/>
                <a:gd name="T61" fmla="*/ 102 h 138"/>
                <a:gd name="T62" fmla="*/ 10 w 34"/>
                <a:gd name="T63" fmla="*/ 96 h 138"/>
                <a:gd name="T64" fmla="*/ 10 w 34"/>
                <a:gd name="T65" fmla="*/ 92 h 138"/>
                <a:gd name="T66" fmla="*/ 14 w 34"/>
                <a:gd name="T67" fmla="*/ 88 h 138"/>
                <a:gd name="T68" fmla="*/ 18 w 34"/>
                <a:gd name="T69" fmla="*/ 88 h 138"/>
                <a:gd name="T70" fmla="*/ 28 w 34"/>
                <a:gd name="T71" fmla="*/ 84 h 138"/>
                <a:gd name="T72" fmla="*/ 32 w 34"/>
                <a:gd name="T73" fmla="*/ 82 h 138"/>
                <a:gd name="T74" fmla="*/ 34 w 34"/>
                <a:gd name="T75" fmla="*/ 78 h 138"/>
                <a:gd name="T76" fmla="*/ 34 w 34"/>
                <a:gd name="T77" fmla="*/ 78 h 138"/>
                <a:gd name="T78" fmla="*/ 34 w 34"/>
                <a:gd name="T79" fmla="*/ 74 h 138"/>
                <a:gd name="T80" fmla="*/ 32 w 34"/>
                <a:gd name="T81" fmla="*/ 68 h 138"/>
                <a:gd name="T82" fmla="*/ 28 w 34"/>
                <a:gd name="T83" fmla="*/ 64 h 138"/>
                <a:gd name="T84" fmla="*/ 28 w 34"/>
                <a:gd name="T85" fmla="*/ 58 h 138"/>
                <a:gd name="T86" fmla="*/ 28 w 34"/>
                <a:gd name="T87" fmla="*/ 58 h 138"/>
                <a:gd name="T88" fmla="*/ 28 w 34"/>
                <a:gd name="T89" fmla="*/ 48 h 138"/>
                <a:gd name="T90" fmla="*/ 26 w 34"/>
                <a:gd name="T91" fmla="*/ 38 h 138"/>
                <a:gd name="T92" fmla="*/ 26 w 34"/>
                <a:gd name="T93" fmla="*/ 38 h 138"/>
                <a:gd name="T94" fmla="*/ 28 w 34"/>
                <a:gd name="T95" fmla="*/ 18 h 138"/>
                <a:gd name="T96" fmla="*/ 28 w 34"/>
                <a:gd name="T97" fmla="*/ 6 h 138"/>
                <a:gd name="T98" fmla="*/ 26 w 34"/>
                <a:gd name="T99" fmla="*/ 2 h 138"/>
                <a:gd name="T100" fmla="*/ 24 w 34"/>
                <a:gd name="T101"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4" h="138">
                  <a:moveTo>
                    <a:pt x="24" y="0"/>
                  </a:moveTo>
                  <a:lnTo>
                    <a:pt x="24" y="0"/>
                  </a:lnTo>
                  <a:lnTo>
                    <a:pt x="20" y="0"/>
                  </a:lnTo>
                  <a:lnTo>
                    <a:pt x="16" y="4"/>
                  </a:lnTo>
                  <a:lnTo>
                    <a:pt x="16" y="4"/>
                  </a:lnTo>
                  <a:lnTo>
                    <a:pt x="12" y="8"/>
                  </a:lnTo>
                  <a:lnTo>
                    <a:pt x="10" y="14"/>
                  </a:lnTo>
                  <a:lnTo>
                    <a:pt x="4" y="26"/>
                  </a:lnTo>
                  <a:lnTo>
                    <a:pt x="4" y="26"/>
                  </a:lnTo>
                  <a:lnTo>
                    <a:pt x="2" y="34"/>
                  </a:lnTo>
                  <a:lnTo>
                    <a:pt x="4" y="40"/>
                  </a:lnTo>
                  <a:lnTo>
                    <a:pt x="6" y="46"/>
                  </a:lnTo>
                  <a:lnTo>
                    <a:pt x="8" y="54"/>
                  </a:lnTo>
                  <a:lnTo>
                    <a:pt x="8" y="54"/>
                  </a:lnTo>
                  <a:lnTo>
                    <a:pt x="8" y="76"/>
                  </a:lnTo>
                  <a:lnTo>
                    <a:pt x="6" y="96"/>
                  </a:lnTo>
                  <a:lnTo>
                    <a:pt x="2" y="118"/>
                  </a:lnTo>
                  <a:lnTo>
                    <a:pt x="0" y="138"/>
                  </a:lnTo>
                  <a:lnTo>
                    <a:pt x="0" y="138"/>
                  </a:lnTo>
                  <a:lnTo>
                    <a:pt x="0" y="138"/>
                  </a:lnTo>
                  <a:lnTo>
                    <a:pt x="0" y="138"/>
                  </a:lnTo>
                  <a:lnTo>
                    <a:pt x="10" y="132"/>
                  </a:lnTo>
                  <a:lnTo>
                    <a:pt x="10" y="132"/>
                  </a:lnTo>
                  <a:lnTo>
                    <a:pt x="14" y="126"/>
                  </a:lnTo>
                  <a:lnTo>
                    <a:pt x="18" y="120"/>
                  </a:lnTo>
                  <a:lnTo>
                    <a:pt x="18" y="120"/>
                  </a:lnTo>
                  <a:lnTo>
                    <a:pt x="18" y="114"/>
                  </a:lnTo>
                  <a:lnTo>
                    <a:pt x="18" y="110"/>
                  </a:lnTo>
                  <a:lnTo>
                    <a:pt x="16" y="108"/>
                  </a:lnTo>
                  <a:lnTo>
                    <a:pt x="12" y="102"/>
                  </a:lnTo>
                  <a:lnTo>
                    <a:pt x="12" y="102"/>
                  </a:lnTo>
                  <a:lnTo>
                    <a:pt x="10" y="96"/>
                  </a:lnTo>
                  <a:lnTo>
                    <a:pt x="10" y="92"/>
                  </a:lnTo>
                  <a:lnTo>
                    <a:pt x="14" y="88"/>
                  </a:lnTo>
                  <a:lnTo>
                    <a:pt x="18" y="88"/>
                  </a:lnTo>
                  <a:lnTo>
                    <a:pt x="28" y="84"/>
                  </a:lnTo>
                  <a:lnTo>
                    <a:pt x="32" y="82"/>
                  </a:lnTo>
                  <a:lnTo>
                    <a:pt x="34" y="78"/>
                  </a:lnTo>
                  <a:lnTo>
                    <a:pt x="34" y="78"/>
                  </a:lnTo>
                  <a:lnTo>
                    <a:pt x="34" y="74"/>
                  </a:lnTo>
                  <a:lnTo>
                    <a:pt x="32" y="68"/>
                  </a:lnTo>
                  <a:lnTo>
                    <a:pt x="28" y="64"/>
                  </a:lnTo>
                  <a:lnTo>
                    <a:pt x="28" y="58"/>
                  </a:lnTo>
                  <a:lnTo>
                    <a:pt x="28" y="58"/>
                  </a:lnTo>
                  <a:lnTo>
                    <a:pt x="28" y="48"/>
                  </a:lnTo>
                  <a:lnTo>
                    <a:pt x="26" y="38"/>
                  </a:lnTo>
                  <a:lnTo>
                    <a:pt x="26" y="38"/>
                  </a:lnTo>
                  <a:lnTo>
                    <a:pt x="28" y="18"/>
                  </a:lnTo>
                  <a:lnTo>
                    <a:pt x="28" y="6"/>
                  </a:lnTo>
                  <a:lnTo>
                    <a:pt x="26" y="2"/>
                  </a:lnTo>
                  <a:lnTo>
                    <a:pt x="24"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75" name="Freeform 60"/>
            <p:cNvSpPr>
              <a:spLocks/>
            </p:cNvSpPr>
            <p:nvPr/>
          </p:nvSpPr>
          <p:spPr bwMode="auto">
            <a:xfrm>
              <a:off x="2760" y="1636"/>
              <a:ext cx="34" cy="138"/>
            </a:xfrm>
            <a:custGeom>
              <a:avLst/>
              <a:gdLst>
                <a:gd name="T0" fmla="*/ 24 w 34"/>
                <a:gd name="T1" fmla="*/ 0 h 138"/>
                <a:gd name="T2" fmla="*/ 24 w 34"/>
                <a:gd name="T3" fmla="*/ 0 h 138"/>
                <a:gd name="T4" fmla="*/ 20 w 34"/>
                <a:gd name="T5" fmla="*/ 0 h 138"/>
                <a:gd name="T6" fmla="*/ 16 w 34"/>
                <a:gd name="T7" fmla="*/ 4 h 138"/>
                <a:gd name="T8" fmla="*/ 16 w 34"/>
                <a:gd name="T9" fmla="*/ 4 h 138"/>
                <a:gd name="T10" fmla="*/ 12 w 34"/>
                <a:gd name="T11" fmla="*/ 8 h 138"/>
                <a:gd name="T12" fmla="*/ 10 w 34"/>
                <a:gd name="T13" fmla="*/ 14 h 138"/>
                <a:gd name="T14" fmla="*/ 4 w 34"/>
                <a:gd name="T15" fmla="*/ 26 h 138"/>
                <a:gd name="T16" fmla="*/ 4 w 34"/>
                <a:gd name="T17" fmla="*/ 26 h 138"/>
                <a:gd name="T18" fmla="*/ 2 w 34"/>
                <a:gd name="T19" fmla="*/ 34 h 138"/>
                <a:gd name="T20" fmla="*/ 4 w 34"/>
                <a:gd name="T21" fmla="*/ 40 h 138"/>
                <a:gd name="T22" fmla="*/ 6 w 34"/>
                <a:gd name="T23" fmla="*/ 46 h 138"/>
                <a:gd name="T24" fmla="*/ 8 w 34"/>
                <a:gd name="T25" fmla="*/ 54 h 138"/>
                <a:gd name="T26" fmla="*/ 8 w 34"/>
                <a:gd name="T27" fmla="*/ 54 h 138"/>
                <a:gd name="T28" fmla="*/ 8 w 34"/>
                <a:gd name="T29" fmla="*/ 76 h 138"/>
                <a:gd name="T30" fmla="*/ 6 w 34"/>
                <a:gd name="T31" fmla="*/ 96 h 138"/>
                <a:gd name="T32" fmla="*/ 2 w 34"/>
                <a:gd name="T33" fmla="*/ 118 h 138"/>
                <a:gd name="T34" fmla="*/ 0 w 34"/>
                <a:gd name="T35" fmla="*/ 138 h 138"/>
                <a:gd name="T36" fmla="*/ 0 w 34"/>
                <a:gd name="T37" fmla="*/ 138 h 138"/>
                <a:gd name="T38" fmla="*/ 0 w 34"/>
                <a:gd name="T39" fmla="*/ 138 h 138"/>
                <a:gd name="T40" fmla="*/ 0 w 34"/>
                <a:gd name="T41" fmla="*/ 138 h 138"/>
                <a:gd name="T42" fmla="*/ 10 w 34"/>
                <a:gd name="T43" fmla="*/ 132 h 138"/>
                <a:gd name="T44" fmla="*/ 10 w 34"/>
                <a:gd name="T45" fmla="*/ 132 h 138"/>
                <a:gd name="T46" fmla="*/ 14 w 34"/>
                <a:gd name="T47" fmla="*/ 126 h 138"/>
                <a:gd name="T48" fmla="*/ 18 w 34"/>
                <a:gd name="T49" fmla="*/ 120 h 138"/>
                <a:gd name="T50" fmla="*/ 18 w 34"/>
                <a:gd name="T51" fmla="*/ 120 h 138"/>
                <a:gd name="T52" fmla="*/ 18 w 34"/>
                <a:gd name="T53" fmla="*/ 114 h 138"/>
                <a:gd name="T54" fmla="*/ 18 w 34"/>
                <a:gd name="T55" fmla="*/ 110 h 138"/>
                <a:gd name="T56" fmla="*/ 16 w 34"/>
                <a:gd name="T57" fmla="*/ 108 h 138"/>
                <a:gd name="T58" fmla="*/ 12 w 34"/>
                <a:gd name="T59" fmla="*/ 102 h 138"/>
                <a:gd name="T60" fmla="*/ 12 w 34"/>
                <a:gd name="T61" fmla="*/ 102 h 138"/>
                <a:gd name="T62" fmla="*/ 10 w 34"/>
                <a:gd name="T63" fmla="*/ 96 h 138"/>
                <a:gd name="T64" fmla="*/ 10 w 34"/>
                <a:gd name="T65" fmla="*/ 92 h 138"/>
                <a:gd name="T66" fmla="*/ 14 w 34"/>
                <a:gd name="T67" fmla="*/ 88 h 138"/>
                <a:gd name="T68" fmla="*/ 18 w 34"/>
                <a:gd name="T69" fmla="*/ 88 h 138"/>
                <a:gd name="T70" fmla="*/ 28 w 34"/>
                <a:gd name="T71" fmla="*/ 84 h 138"/>
                <a:gd name="T72" fmla="*/ 32 w 34"/>
                <a:gd name="T73" fmla="*/ 82 h 138"/>
                <a:gd name="T74" fmla="*/ 34 w 34"/>
                <a:gd name="T75" fmla="*/ 78 h 138"/>
                <a:gd name="T76" fmla="*/ 34 w 34"/>
                <a:gd name="T77" fmla="*/ 78 h 138"/>
                <a:gd name="T78" fmla="*/ 34 w 34"/>
                <a:gd name="T79" fmla="*/ 74 h 138"/>
                <a:gd name="T80" fmla="*/ 32 w 34"/>
                <a:gd name="T81" fmla="*/ 68 h 138"/>
                <a:gd name="T82" fmla="*/ 28 w 34"/>
                <a:gd name="T83" fmla="*/ 64 h 138"/>
                <a:gd name="T84" fmla="*/ 28 w 34"/>
                <a:gd name="T85" fmla="*/ 58 h 138"/>
                <a:gd name="T86" fmla="*/ 28 w 34"/>
                <a:gd name="T87" fmla="*/ 58 h 138"/>
                <a:gd name="T88" fmla="*/ 28 w 34"/>
                <a:gd name="T89" fmla="*/ 48 h 138"/>
                <a:gd name="T90" fmla="*/ 26 w 34"/>
                <a:gd name="T91" fmla="*/ 38 h 138"/>
                <a:gd name="T92" fmla="*/ 26 w 34"/>
                <a:gd name="T93" fmla="*/ 38 h 138"/>
                <a:gd name="T94" fmla="*/ 28 w 34"/>
                <a:gd name="T95" fmla="*/ 18 h 138"/>
                <a:gd name="T96" fmla="*/ 28 w 34"/>
                <a:gd name="T97" fmla="*/ 6 h 138"/>
                <a:gd name="T98" fmla="*/ 26 w 34"/>
                <a:gd name="T99" fmla="*/ 2 h 138"/>
                <a:gd name="T100" fmla="*/ 24 w 34"/>
                <a:gd name="T101"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4" h="138">
                  <a:moveTo>
                    <a:pt x="24" y="0"/>
                  </a:moveTo>
                  <a:lnTo>
                    <a:pt x="24" y="0"/>
                  </a:lnTo>
                  <a:lnTo>
                    <a:pt x="20" y="0"/>
                  </a:lnTo>
                  <a:lnTo>
                    <a:pt x="16" y="4"/>
                  </a:lnTo>
                  <a:lnTo>
                    <a:pt x="16" y="4"/>
                  </a:lnTo>
                  <a:lnTo>
                    <a:pt x="12" y="8"/>
                  </a:lnTo>
                  <a:lnTo>
                    <a:pt x="10" y="14"/>
                  </a:lnTo>
                  <a:lnTo>
                    <a:pt x="4" y="26"/>
                  </a:lnTo>
                  <a:lnTo>
                    <a:pt x="4" y="26"/>
                  </a:lnTo>
                  <a:lnTo>
                    <a:pt x="2" y="34"/>
                  </a:lnTo>
                  <a:lnTo>
                    <a:pt x="4" y="40"/>
                  </a:lnTo>
                  <a:lnTo>
                    <a:pt x="6" y="46"/>
                  </a:lnTo>
                  <a:lnTo>
                    <a:pt x="8" y="54"/>
                  </a:lnTo>
                  <a:lnTo>
                    <a:pt x="8" y="54"/>
                  </a:lnTo>
                  <a:lnTo>
                    <a:pt x="8" y="76"/>
                  </a:lnTo>
                  <a:lnTo>
                    <a:pt x="6" y="96"/>
                  </a:lnTo>
                  <a:lnTo>
                    <a:pt x="2" y="118"/>
                  </a:lnTo>
                  <a:lnTo>
                    <a:pt x="0" y="138"/>
                  </a:lnTo>
                  <a:lnTo>
                    <a:pt x="0" y="138"/>
                  </a:lnTo>
                  <a:lnTo>
                    <a:pt x="0" y="138"/>
                  </a:lnTo>
                  <a:lnTo>
                    <a:pt x="0" y="138"/>
                  </a:lnTo>
                  <a:lnTo>
                    <a:pt x="10" y="132"/>
                  </a:lnTo>
                  <a:lnTo>
                    <a:pt x="10" y="132"/>
                  </a:lnTo>
                  <a:lnTo>
                    <a:pt x="14" y="126"/>
                  </a:lnTo>
                  <a:lnTo>
                    <a:pt x="18" y="120"/>
                  </a:lnTo>
                  <a:lnTo>
                    <a:pt x="18" y="120"/>
                  </a:lnTo>
                  <a:lnTo>
                    <a:pt x="18" y="114"/>
                  </a:lnTo>
                  <a:lnTo>
                    <a:pt x="18" y="110"/>
                  </a:lnTo>
                  <a:lnTo>
                    <a:pt x="16" y="108"/>
                  </a:lnTo>
                  <a:lnTo>
                    <a:pt x="12" y="102"/>
                  </a:lnTo>
                  <a:lnTo>
                    <a:pt x="12" y="102"/>
                  </a:lnTo>
                  <a:lnTo>
                    <a:pt x="10" y="96"/>
                  </a:lnTo>
                  <a:lnTo>
                    <a:pt x="10" y="92"/>
                  </a:lnTo>
                  <a:lnTo>
                    <a:pt x="14" y="88"/>
                  </a:lnTo>
                  <a:lnTo>
                    <a:pt x="18" y="88"/>
                  </a:lnTo>
                  <a:lnTo>
                    <a:pt x="28" y="84"/>
                  </a:lnTo>
                  <a:lnTo>
                    <a:pt x="32" y="82"/>
                  </a:lnTo>
                  <a:lnTo>
                    <a:pt x="34" y="78"/>
                  </a:lnTo>
                  <a:lnTo>
                    <a:pt x="34" y="78"/>
                  </a:lnTo>
                  <a:lnTo>
                    <a:pt x="34" y="74"/>
                  </a:lnTo>
                  <a:lnTo>
                    <a:pt x="32" y="68"/>
                  </a:lnTo>
                  <a:lnTo>
                    <a:pt x="28" y="64"/>
                  </a:lnTo>
                  <a:lnTo>
                    <a:pt x="28" y="58"/>
                  </a:lnTo>
                  <a:lnTo>
                    <a:pt x="28" y="58"/>
                  </a:lnTo>
                  <a:lnTo>
                    <a:pt x="28" y="48"/>
                  </a:lnTo>
                  <a:lnTo>
                    <a:pt x="26" y="38"/>
                  </a:lnTo>
                  <a:lnTo>
                    <a:pt x="26" y="38"/>
                  </a:lnTo>
                  <a:lnTo>
                    <a:pt x="28" y="18"/>
                  </a:lnTo>
                  <a:lnTo>
                    <a:pt x="28" y="6"/>
                  </a:lnTo>
                  <a:lnTo>
                    <a:pt x="26" y="2"/>
                  </a:lnTo>
                  <a:lnTo>
                    <a:pt x="2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76" name="Freeform 61"/>
            <p:cNvSpPr>
              <a:spLocks/>
            </p:cNvSpPr>
            <p:nvPr/>
          </p:nvSpPr>
          <p:spPr bwMode="auto">
            <a:xfrm>
              <a:off x="2736" y="1784"/>
              <a:ext cx="72" cy="64"/>
            </a:xfrm>
            <a:custGeom>
              <a:avLst/>
              <a:gdLst>
                <a:gd name="T0" fmla="*/ 20 w 72"/>
                <a:gd name="T1" fmla="*/ 0 h 64"/>
                <a:gd name="T2" fmla="*/ 20 w 72"/>
                <a:gd name="T3" fmla="*/ 0 h 64"/>
                <a:gd name="T4" fmla="*/ 18 w 72"/>
                <a:gd name="T5" fmla="*/ 2 h 64"/>
                <a:gd name="T6" fmla="*/ 18 w 72"/>
                <a:gd name="T7" fmla="*/ 2 h 64"/>
                <a:gd name="T8" fmla="*/ 14 w 72"/>
                <a:gd name="T9" fmla="*/ 8 h 64"/>
                <a:gd name="T10" fmla="*/ 12 w 72"/>
                <a:gd name="T11" fmla="*/ 16 h 64"/>
                <a:gd name="T12" fmla="*/ 10 w 72"/>
                <a:gd name="T13" fmla="*/ 24 h 64"/>
                <a:gd name="T14" fmla="*/ 10 w 72"/>
                <a:gd name="T15" fmla="*/ 30 h 64"/>
                <a:gd name="T16" fmla="*/ 10 w 72"/>
                <a:gd name="T17" fmla="*/ 30 h 64"/>
                <a:gd name="T18" fmla="*/ 4 w 72"/>
                <a:gd name="T19" fmla="*/ 38 h 64"/>
                <a:gd name="T20" fmla="*/ 0 w 72"/>
                <a:gd name="T21" fmla="*/ 40 h 64"/>
                <a:gd name="T22" fmla="*/ 0 w 72"/>
                <a:gd name="T23" fmla="*/ 44 h 64"/>
                <a:gd name="T24" fmla="*/ 0 w 72"/>
                <a:gd name="T25" fmla="*/ 44 h 64"/>
                <a:gd name="T26" fmla="*/ 2 w 72"/>
                <a:gd name="T27" fmla="*/ 48 h 64"/>
                <a:gd name="T28" fmla="*/ 4 w 72"/>
                <a:gd name="T29" fmla="*/ 50 h 64"/>
                <a:gd name="T30" fmla="*/ 4 w 72"/>
                <a:gd name="T31" fmla="*/ 50 h 64"/>
                <a:gd name="T32" fmla="*/ 8 w 72"/>
                <a:gd name="T33" fmla="*/ 50 h 64"/>
                <a:gd name="T34" fmla="*/ 8 w 72"/>
                <a:gd name="T35" fmla="*/ 50 h 64"/>
                <a:gd name="T36" fmla="*/ 12 w 72"/>
                <a:gd name="T37" fmla="*/ 50 h 64"/>
                <a:gd name="T38" fmla="*/ 12 w 72"/>
                <a:gd name="T39" fmla="*/ 50 h 64"/>
                <a:gd name="T40" fmla="*/ 16 w 72"/>
                <a:gd name="T41" fmla="*/ 50 h 64"/>
                <a:gd name="T42" fmla="*/ 16 w 72"/>
                <a:gd name="T43" fmla="*/ 50 h 64"/>
                <a:gd name="T44" fmla="*/ 20 w 72"/>
                <a:gd name="T45" fmla="*/ 52 h 64"/>
                <a:gd name="T46" fmla="*/ 24 w 72"/>
                <a:gd name="T47" fmla="*/ 56 h 64"/>
                <a:gd name="T48" fmla="*/ 24 w 72"/>
                <a:gd name="T49" fmla="*/ 56 h 64"/>
                <a:gd name="T50" fmla="*/ 26 w 72"/>
                <a:gd name="T51" fmla="*/ 60 h 64"/>
                <a:gd name="T52" fmla="*/ 28 w 72"/>
                <a:gd name="T53" fmla="*/ 62 h 64"/>
                <a:gd name="T54" fmla="*/ 30 w 72"/>
                <a:gd name="T55" fmla="*/ 64 h 64"/>
                <a:gd name="T56" fmla="*/ 30 w 72"/>
                <a:gd name="T57" fmla="*/ 64 h 64"/>
                <a:gd name="T58" fmla="*/ 32 w 72"/>
                <a:gd name="T59" fmla="*/ 64 h 64"/>
                <a:gd name="T60" fmla="*/ 32 w 72"/>
                <a:gd name="T61" fmla="*/ 64 h 64"/>
                <a:gd name="T62" fmla="*/ 36 w 72"/>
                <a:gd name="T63" fmla="*/ 62 h 64"/>
                <a:gd name="T64" fmla="*/ 36 w 72"/>
                <a:gd name="T65" fmla="*/ 60 h 64"/>
                <a:gd name="T66" fmla="*/ 38 w 72"/>
                <a:gd name="T67" fmla="*/ 56 h 64"/>
                <a:gd name="T68" fmla="*/ 40 w 72"/>
                <a:gd name="T69" fmla="*/ 54 h 64"/>
                <a:gd name="T70" fmla="*/ 40 w 72"/>
                <a:gd name="T71" fmla="*/ 54 h 64"/>
                <a:gd name="T72" fmla="*/ 50 w 72"/>
                <a:gd name="T73" fmla="*/ 48 h 64"/>
                <a:gd name="T74" fmla="*/ 64 w 72"/>
                <a:gd name="T75" fmla="*/ 42 h 64"/>
                <a:gd name="T76" fmla="*/ 70 w 72"/>
                <a:gd name="T77" fmla="*/ 38 h 64"/>
                <a:gd name="T78" fmla="*/ 72 w 72"/>
                <a:gd name="T79" fmla="*/ 34 h 64"/>
                <a:gd name="T80" fmla="*/ 70 w 72"/>
                <a:gd name="T81" fmla="*/ 30 h 64"/>
                <a:gd name="T82" fmla="*/ 60 w 72"/>
                <a:gd name="T83" fmla="*/ 26 h 64"/>
                <a:gd name="T84" fmla="*/ 60 w 72"/>
                <a:gd name="T85" fmla="*/ 26 h 64"/>
                <a:gd name="T86" fmla="*/ 46 w 72"/>
                <a:gd name="T87" fmla="*/ 20 h 64"/>
                <a:gd name="T88" fmla="*/ 40 w 72"/>
                <a:gd name="T89" fmla="*/ 16 h 64"/>
                <a:gd name="T90" fmla="*/ 34 w 72"/>
                <a:gd name="T91" fmla="*/ 12 h 64"/>
                <a:gd name="T92" fmla="*/ 34 w 72"/>
                <a:gd name="T93" fmla="*/ 12 h 64"/>
                <a:gd name="T94" fmla="*/ 28 w 72"/>
                <a:gd name="T95" fmla="*/ 4 h 64"/>
                <a:gd name="T96" fmla="*/ 24 w 72"/>
                <a:gd name="T97" fmla="*/ 2 h 64"/>
                <a:gd name="T98" fmla="*/ 20 w 72"/>
                <a:gd name="T99"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2" h="64">
                  <a:moveTo>
                    <a:pt x="20" y="0"/>
                  </a:moveTo>
                  <a:lnTo>
                    <a:pt x="20" y="0"/>
                  </a:lnTo>
                  <a:lnTo>
                    <a:pt x="18" y="2"/>
                  </a:lnTo>
                  <a:lnTo>
                    <a:pt x="18" y="2"/>
                  </a:lnTo>
                  <a:lnTo>
                    <a:pt x="14" y="8"/>
                  </a:lnTo>
                  <a:lnTo>
                    <a:pt x="12" y="16"/>
                  </a:lnTo>
                  <a:lnTo>
                    <a:pt x="10" y="24"/>
                  </a:lnTo>
                  <a:lnTo>
                    <a:pt x="10" y="30"/>
                  </a:lnTo>
                  <a:lnTo>
                    <a:pt x="10" y="30"/>
                  </a:lnTo>
                  <a:lnTo>
                    <a:pt x="4" y="38"/>
                  </a:lnTo>
                  <a:lnTo>
                    <a:pt x="0" y="40"/>
                  </a:lnTo>
                  <a:lnTo>
                    <a:pt x="0" y="44"/>
                  </a:lnTo>
                  <a:lnTo>
                    <a:pt x="0" y="44"/>
                  </a:lnTo>
                  <a:lnTo>
                    <a:pt x="2" y="48"/>
                  </a:lnTo>
                  <a:lnTo>
                    <a:pt x="4" y="50"/>
                  </a:lnTo>
                  <a:lnTo>
                    <a:pt x="4" y="50"/>
                  </a:lnTo>
                  <a:lnTo>
                    <a:pt x="8" y="50"/>
                  </a:lnTo>
                  <a:lnTo>
                    <a:pt x="8" y="50"/>
                  </a:lnTo>
                  <a:lnTo>
                    <a:pt x="12" y="50"/>
                  </a:lnTo>
                  <a:lnTo>
                    <a:pt x="12" y="50"/>
                  </a:lnTo>
                  <a:lnTo>
                    <a:pt x="16" y="50"/>
                  </a:lnTo>
                  <a:lnTo>
                    <a:pt x="16" y="50"/>
                  </a:lnTo>
                  <a:lnTo>
                    <a:pt x="20" y="52"/>
                  </a:lnTo>
                  <a:lnTo>
                    <a:pt x="24" y="56"/>
                  </a:lnTo>
                  <a:lnTo>
                    <a:pt x="24" y="56"/>
                  </a:lnTo>
                  <a:lnTo>
                    <a:pt x="26" y="60"/>
                  </a:lnTo>
                  <a:lnTo>
                    <a:pt x="28" y="62"/>
                  </a:lnTo>
                  <a:lnTo>
                    <a:pt x="30" y="64"/>
                  </a:lnTo>
                  <a:lnTo>
                    <a:pt x="30" y="64"/>
                  </a:lnTo>
                  <a:lnTo>
                    <a:pt x="32" y="64"/>
                  </a:lnTo>
                  <a:lnTo>
                    <a:pt x="32" y="64"/>
                  </a:lnTo>
                  <a:lnTo>
                    <a:pt x="36" y="62"/>
                  </a:lnTo>
                  <a:lnTo>
                    <a:pt x="36" y="60"/>
                  </a:lnTo>
                  <a:lnTo>
                    <a:pt x="38" y="56"/>
                  </a:lnTo>
                  <a:lnTo>
                    <a:pt x="40" y="54"/>
                  </a:lnTo>
                  <a:lnTo>
                    <a:pt x="40" y="54"/>
                  </a:lnTo>
                  <a:lnTo>
                    <a:pt x="50" y="48"/>
                  </a:lnTo>
                  <a:lnTo>
                    <a:pt x="64" y="42"/>
                  </a:lnTo>
                  <a:lnTo>
                    <a:pt x="70" y="38"/>
                  </a:lnTo>
                  <a:lnTo>
                    <a:pt x="72" y="34"/>
                  </a:lnTo>
                  <a:lnTo>
                    <a:pt x="70" y="30"/>
                  </a:lnTo>
                  <a:lnTo>
                    <a:pt x="60" y="26"/>
                  </a:lnTo>
                  <a:lnTo>
                    <a:pt x="60" y="26"/>
                  </a:lnTo>
                  <a:lnTo>
                    <a:pt x="46" y="20"/>
                  </a:lnTo>
                  <a:lnTo>
                    <a:pt x="40" y="16"/>
                  </a:lnTo>
                  <a:lnTo>
                    <a:pt x="34" y="12"/>
                  </a:lnTo>
                  <a:lnTo>
                    <a:pt x="34" y="12"/>
                  </a:lnTo>
                  <a:lnTo>
                    <a:pt x="28" y="4"/>
                  </a:lnTo>
                  <a:lnTo>
                    <a:pt x="24" y="2"/>
                  </a:lnTo>
                  <a:lnTo>
                    <a:pt x="20"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77" name="Freeform 62"/>
            <p:cNvSpPr>
              <a:spLocks/>
            </p:cNvSpPr>
            <p:nvPr/>
          </p:nvSpPr>
          <p:spPr bwMode="auto">
            <a:xfrm>
              <a:off x="2736" y="1784"/>
              <a:ext cx="72" cy="64"/>
            </a:xfrm>
            <a:custGeom>
              <a:avLst/>
              <a:gdLst>
                <a:gd name="T0" fmla="*/ 20 w 72"/>
                <a:gd name="T1" fmla="*/ 0 h 64"/>
                <a:gd name="T2" fmla="*/ 20 w 72"/>
                <a:gd name="T3" fmla="*/ 0 h 64"/>
                <a:gd name="T4" fmla="*/ 18 w 72"/>
                <a:gd name="T5" fmla="*/ 2 h 64"/>
                <a:gd name="T6" fmla="*/ 18 w 72"/>
                <a:gd name="T7" fmla="*/ 2 h 64"/>
                <a:gd name="T8" fmla="*/ 14 w 72"/>
                <a:gd name="T9" fmla="*/ 8 h 64"/>
                <a:gd name="T10" fmla="*/ 12 w 72"/>
                <a:gd name="T11" fmla="*/ 16 h 64"/>
                <a:gd name="T12" fmla="*/ 10 w 72"/>
                <a:gd name="T13" fmla="*/ 24 h 64"/>
                <a:gd name="T14" fmla="*/ 10 w 72"/>
                <a:gd name="T15" fmla="*/ 30 h 64"/>
                <a:gd name="T16" fmla="*/ 10 w 72"/>
                <a:gd name="T17" fmla="*/ 30 h 64"/>
                <a:gd name="T18" fmla="*/ 4 w 72"/>
                <a:gd name="T19" fmla="*/ 38 h 64"/>
                <a:gd name="T20" fmla="*/ 0 w 72"/>
                <a:gd name="T21" fmla="*/ 40 h 64"/>
                <a:gd name="T22" fmla="*/ 0 w 72"/>
                <a:gd name="T23" fmla="*/ 44 h 64"/>
                <a:gd name="T24" fmla="*/ 0 w 72"/>
                <a:gd name="T25" fmla="*/ 44 h 64"/>
                <a:gd name="T26" fmla="*/ 2 w 72"/>
                <a:gd name="T27" fmla="*/ 48 h 64"/>
                <a:gd name="T28" fmla="*/ 4 w 72"/>
                <a:gd name="T29" fmla="*/ 50 h 64"/>
                <a:gd name="T30" fmla="*/ 4 w 72"/>
                <a:gd name="T31" fmla="*/ 50 h 64"/>
                <a:gd name="T32" fmla="*/ 8 w 72"/>
                <a:gd name="T33" fmla="*/ 50 h 64"/>
                <a:gd name="T34" fmla="*/ 8 w 72"/>
                <a:gd name="T35" fmla="*/ 50 h 64"/>
                <a:gd name="T36" fmla="*/ 12 w 72"/>
                <a:gd name="T37" fmla="*/ 50 h 64"/>
                <a:gd name="T38" fmla="*/ 12 w 72"/>
                <a:gd name="T39" fmla="*/ 50 h 64"/>
                <a:gd name="T40" fmla="*/ 16 w 72"/>
                <a:gd name="T41" fmla="*/ 50 h 64"/>
                <a:gd name="T42" fmla="*/ 16 w 72"/>
                <a:gd name="T43" fmla="*/ 50 h 64"/>
                <a:gd name="T44" fmla="*/ 20 w 72"/>
                <a:gd name="T45" fmla="*/ 52 h 64"/>
                <a:gd name="T46" fmla="*/ 24 w 72"/>
                <a:gd name="T47" fmla="*/ 56 h 64"/>
                <a:gd name="T48" fmla="*/ 24 w 72"/>
                <a:gd name="T49" fmla="*/ 56 h 64"/>
                <a:gd name="T50" fmla="*/ 26 w 72"/>
                <a:gd name="T51" fmla="*/ 60 h 64"/>
                <a:gd name="T52" fmla="*/ 28 w 72"/>
                <a:gd name="T53" fmla="*/ 62 h 64"/>
                <a:gd name="T54" fmla="*/ 30 w 72"/>
                <a:gd name="T55" fmla="*/ 64 h 64"/>
                <a:gd name="T56" fmla="*/ 30 w 72"/>
                <a:gd name="T57" fmla="*/ 64 h 64"/>
                <a:gd name="T58" fmla="*/ 32 w 72"/>
                <a:gd name="T59" fmla="*/ 64 h 64"/>
                <a:gd name="T60" fmla="*/ 32 w 72"/>
                <a:gd name="T61" fmla="*/ 64 h 64"/>
                <a:gd name="T62" fmla="*/ 36 w 72"/>
                <a:gd name="T63" fmla="*/ 62 h 64"/>
                <a:gd name="T64" fmla="*/ 36 w 72"/>
                <a:gd name="T65" fmla="*/ 60 h 64"/>
                <a:gd name="T66" fmla="*/ 38 w 72"/>
                <a:gd name="T67" fmla="*/ 56 h 64"/>
                <a:gd name="T68" fmla="*/ 40 w 72"/>
                <a:gd name="T69" fmla="*/ 54 h 64"/>
                <a:gd name="T70" fmla="*/ 40 w 72"/>
                <a:gd name="T71" fmla="*/ 54 h 64"/>
                <a:gd name="T72" fmla="*/ 50 w 72"/>
                <a:gd name="T73" fmla="*/ 48 h 64"/>
                <a:gd name="T74" fmla="*/ 64 w 72"/>
                <a:gd name="T75" fmla="*/ 42 h 64"/>
                <a:gd name="T76" fmla="*/ 70 w 72"/>
                <a:gd name="T77" fmla="*/ 38 h 64"/>
                <a:gd name="T78" fmla="*/ 72 w 72"/>
                <a:gd name="T79" fmla="*/ 34 h 64"/>
                <a:gd name="T80" fmla="*/ 70 w 72"/>
                <a:gd name="T81" fmla="*/ 30 h 64"/>
                <a:gd name="T82" fmla="*/ 60 w 72"/>
                <a:gd name="T83" fmla="*/ 26 h 64"/>
                <a:gd name="T84" fmla="*/ 60 w 72"/>
                <a:gd name="T85" fmla="*/ 26 h 64"/>
                <a:gd name="T86" fmla="*/ 46 w 72"/>
                <a:gd name="T87" fmla="*/ 20 h 64"/>
                <a:gd name="T88" fmla="*/ 40 w 72"/>
                <a:gd name="T89" fmla="*/ 16 h 64"/>
                <a:gd name="T90" fmla="*/ 34 w 72"/>
                <a:gd name="T91" fmla="*/ 12 h 64"/>
                <a:gd name="T92" fmla="*/ 34 w 72"/>
                <a:gd name="T93" fmla="*/ 12 h 64"/>
                <a:gd name="T94" fmla="*/ 28 w 72"/>
                <a:gd name="T95" fmla="*/ 4 h 64"/>
                <a:gd name="T96" fmla="*/ 24 w 72"/>
                <a:gd name="T97" fmla="*/ 2 h 64"/>
                <a:gd name="T98" fmla="*/ 20 w 72"/>
                <a:gd name="T99"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2" h="64">
                  <a:moveTo>
                    <a:pt x="20" y="0"/>
                  </a:moveTo>
                  <a:lnTo>
                    <a:pt x="20" y="0"/>
                  </a:lnTo>
                  <a:lnTo>
                    <a:pt x="18" y="2"/>
                  </a:lnTo>
                  <a:lnTo>
                    <a:pt x="18" y="2"/>
                  </a:lnTo>
                  <a:lnTo>
                    <a:pt x="14" y="8"/>
                  </a:lnTo>
                  <a:lnTo>
                    <a:pt x="12" y="16"/>
                  </a:lnTo>
                  <a:lnTo>
                    <a:pt x="10" y="24"/>
                  </a:lnTo>
                  <a:lnTo>
                    <a:pt x="10" y="30"/>
                  </a:lnTo>
                  <a:lnTo>
                    <a:pt x="10" y="30"/>
                  </a:lnTo>
                  <a:lnTo>
                    <a:pt x="4" y="38"/>
                  </a:lnTo>
                  <a:lnTo>
                    <a:pt x="0" y="40"/>
                  </a:lnTo>
                  <a:lnTo>
                    <a:pt x="0" y="44"/>
                  </a:lnTo>
                  <a:lnTo>
                    <a:pt x="0" y="44"/>
                  </a:lnTo>
                  <a:lnTo>
                    <a:pt x="2" y="48"/>
                  </a:lnTo>
                  <a:lnTo>
                    <a:pt x="4" y="50"/>
                  </a:lnTo>
                  <a:lnTo>
                    <a:pt x="4" y="50"/>
                  </a:lnTo>
                  <a:lnTo>
                    <a:pt x="8" y="50"/>
                  </a:lnTo>
                  <a:lnTo>
                    <a:pt x="8" y="50"/>
                  </a:lnTo>
                  <a:lnTo>
                    <a:pt x="12" y="50"/>
                  </a:lnTo>
                  <a:lnTo>
                    <a:pt x="12" y="50"/>
                  </a:lnTo>
                  <a:lnTo>
                    <a:pt x="16" y="50"/>
                  </a:lnTo>
                  <a:lnTo>
                    <a:pt x="16" y="50"/>
                  </a:lnTo>
                  <a:lnTo>
                    <a:pt x="20" y="52"/>
                  </a:lnTo>
                  <a:lnTo>
                    <a:pt x="24" y="56"/>
                  </a:lnTo>
                  <a:lnTo>
                    <a:pt x="24" y="56"/>
                  </a:lnTo>
                  <a:lnTo>
                    <a:pt x="26" y="60"/>
                  </a:lnTo>
                  <a:lnTo>
                    <a:pt x="28" y="62"/>
                  </a:lnTo>
                  <a:lnTo>
                    <a:pt x="30" y="64"/>
                  </a:lnTo>
                  <a:lnTo>
                    <a:pt x="30" y="64"/>
                  </a:lnTo>
                  <a:lnTo>
                    <a:pt x="32" y="64"/>
                  </a:lnTo>
                  <a:lnTo>
                    <a:pt x="32" y="64"/>
                  </a:lnTo>
                  <a:lnTo>
                    <a:pt x="36" y="62"/>
                  </a:lnTo>
                  <a:lnTo>
                    <a:pt x="36" y="60"/>
                  </a:lnTo>
                  <a:lnTo>
                    <a:pt x="38" y="56"/>
                  </a:lnTo>
                  <a:lnTo>
                    <a:pt x="40" y="54"/>
                  </a:lnTo>
                  <a:lnTo>
                    <a:pt x="40" y="54"/>
                  </a:lnTo>
                  <a:lnTo>
                    <a:pt x="50" y="48"/>
                  </a:lnTo>
                  <a:lnTo>
                    <a:pt x="64" y="42"/>
                  </a:lnTo>
                  <a:lnTo>
                    <a:pt x="70" y="38"/>
                  </a:lnTo>
                  <a:lnTo>
                    <a:pt x="72" y="34"/>
                  </a:lnTo>
                  <a:lnTo>
                    <a:pt x="70" y="30"/>
                  </a:lnTo>
                  <a:lnTo>
                    <a:pt x="60" y="26"/>
                  </a:lnTo>
                  <a:lnTo>
                    <a:pt x="60" y="26"/>
                  </a:lnTo>
                  <a:lnTo>
                    <a:pt x="46" y="20"/>
                  </a:lnTo>
                  <a:lnTo>
                    <a:pt x="40" y="16"/>
                  </a:lnTo>
                  <a:lnTo>
                    <a:pt x="34" y="12"/>
                  </a:lnTo>
                  <a:lnTo>
                    <a:pt x="34" y="12"/>
                  </a:lnTo>
                  <a:lnTo>
                    <a:pt x="28" y="4"/>
                  </a:lnTo>
                  <a:lnTo>
                    <a:pt x="24" y="2"/>
                  </a:lnTo>
                  <a:lnTo>
                    <a:pt x="2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78" name="Freeform 63"/>
            <p:cNvSpPr>
              <a:spLocks/>
            </p:cNvSpPr>
            <p:nvPr/>
          </p:nvSpPr>
          <p:spPr bwMode="auto">
            <a:xfrm>
              <a:off x="2516" y="1982"/>
              <a:ext cx="16" cy="6"/>
            </a:xfrm>
            <a:custGeom>
              <a:avLst/>
              <a:gdLst>
                <a:gd name="T0" fmla="*/ 10 w 16"/>
                <a:gd name="T1" fmla="*/ 0 h 6"/>
                <a:gd name="T2" fmla="*/ 10 w 16"/>
                <a:gd name="T3" fmla="*/ 0 h 6"/>
                <a:gd name="T4" fmla="*/ 6 w 16"/>
                <a:gd name="T5" fmla="*/ 0 h 6"/>
                <a:gd name="T6" fmla="*/ 4 w 16"/>
                <a:gd name="T7" fmla="*/ 2 h 6"/>
                <a:gd name="T8" fmla="*/ 4 w 16"/>
                <a:gd name="T9" fmla="*/ 2 h 6"/>
                <a:gd name="T10" fmla="*/ 0 w 16"/>
                <a:gd name="T11" fmla="*/ 6 h 6"/>
                <a:gd name="T12" fmla="*/ 0 w 16"/>
                <a:gd name="T13" fmla="*/ 6 h 6"/>
                <a:gd name="T14" fmla="*/ 0 w 16"/>
                <a:gd name="T15" fmla="*/ 6 h 6"/>
                <a:gd name="T16" fmla="*/ 0 w 16"/>
                <a:gd name="T17" fmla="*/ 6 h 6"/>
                <a:gd name="T18" fmla="*/ 4 w 16"/>
                <a:gd name="T19" fmla="*/ 6 h 6"/>
                <a:gd name="T20" fmla="*/ 4 w 16"/>
                <a:gd name="T21" fmla="*/ 6 h 6"/>
                <a:gd name="T22" fmla="*/ 14 w 16"/>
                <a:gd name="T23" fmla="*/ 6 h 6"/>
                <a:gd name="T24" fmla="*/ 16 w 16"/>
                <a:gd name="T25" fmla="*/ 4 h 6"/>
                <a:gd name="T26" fmla="*/ 14 w 16"/>
                <a:gd name="T27" fmla="*/ 2 h 6"/>
                <a:gd name="T28" fmla="*/ 14 w 16"/>
                <a:gd name="T29" fmla="*/ 2 h 6"/>
                <a:gd name="T30" fmla="*/ 10 w 16"/>
                <a:gd name="T3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6" h="6">
                  <a:moveTo>
                    <a:pt x="10" y="0"/>
                  </a:moveTo>
                  <a:lnTo>
                    <a:pt x="10" y="0"/>
                  </a:lnTo>
                  <a:lnTo>
                    <a:pt x="6" y="0"/>
                  </a:lnTo>
                  <a:lnTo>
                    <a:pt x="4" y="2"/>
                  </a:lnTo>
                  <a:lnTo>
                    <a:pt x="4" y="2"/>
                  </a:lnTo>
                  <a:lnTo>
                    <a:pt x="0" y="6"/>
                  </a:lnTo>
                  <a:lnTo>
                    <a:pt x="0" y="6"/>
                  </a:lnTo>
                  <a:lnTo>
                    <a:pt x="0" y="6"/>
                  </a:lnTo>
                  <a:lnTo>
                    <a:pt x="0" y="6"/>
                  </a:lnTo>
                  <a:lnTo>
                    <a:pt x="4" y="6"/>
                  </a:lnTo>
                  <a:lnTo>
                    <a:pt x="4" y="6"/>
                  </a:lnTo>
                  <a:lnTo>
                    <a:pt x="14" y="6"/>
                  </a:lnTo>
                  <a:lnTo>
                    <a:pt x="16" y="4"/>
                  </a:lnTo>
                  <a:lnTo>
                    <a:pt x="14" y="2"/>
                  </a:lnTo>
                  <a:lnTo>
                    <a:pt x="14" y="2"/>
                  </a:lnTo>
                  <a:lnTo>
                    <a:pt x="10"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79" name="Freeform 64"/>
            <p:cNvSpPr>
              <a:spLocks/>
            </p:cNvSpPr>
            <p:nvPr/>
          </p:nvSpPr>
          <p:spPr bwMode="auto">
            <a:xfrm>
              <a:off x="2516" y="1982"/>
              <a:ext cx="16" cy="6"/>
            </a:xfrm>
            <a:custGeom>
              <a:avLst/>
              <a:gdLst>
                <a:gd name="T0" fmla="*/ 10 w 16"/>
                <a:gd name="T1" fmla="*/ 0 h 6"/>
                <a:gd name="T2" fmla="*/ 10 w 16"/>
                <a:gd name="T3" fmla="*/ 0 h 6"/>
                <a:gd name="T4" fmla="*/ 6 w 16"/>
                <a:gd name="T5" fmla="*/ 0 h 6"/>
                <a:gd name="T6" fmla="*/ 4 w 16"/>
                <a:gd name="T7" fmla="*/ 2 h 6"/>
                <a:gd name="T8" fmla="*/ 4 w 16"/>
                <a:gd name="T9" fmla="*/ 2 h 6"/>
                <a:gd name="T10" fmla="*/ 0 w 16"/>
                <a:gd name="T11" fmla="*/ 6 h 6"/>
                <a:gd name="T12" fmla="*/ 0 w 16"/>
                <a:gd name="T13" fmla="*/ 6 h 6"/>
                <a:gd name="T14" fmla="*/ 0 w 16"/>
                <a:gd name="T15" fmla="*/ 6 h 6"/>
                <a:gd name="T16" fmla="*/ 0 w 16"/>
                <a:gd name="T17" fmla="*/ 6 h 6"/>
                <a:gd name="T18" fmla="*/ 4 w 16"/>
                <a:gd name="T19" fmla="*/ 6 h 6"/>
                <a:gd name="T20" fmla="*/ 4 w 16"/>
                <a:gd name="T21" fmla="*/ 6 h 6"/>
                <a:gd name="T22" fmla="*/ 14 w 16"/>
                <a:gd name="T23" fmla="*/ 6 h 6"/>
                <a:gd name="T24" fmla="*/ 16 w 16"/>
                <a:gd name="T25" fmla="*/ 4 h 6"/>
                <a:gd name="T26" fmla="*/ 14 w 16"/>
                <a:gd name="T27" fmla="*/ 2 h 6"/>
                <a:gd name="T28" fmla="*/ 14 w 16"/>
                <a:gd name="T29" fmla="*/ 2 h 6"/>
                <a:gd name="T30" fmla="*/ 10 w 16"/>
                <a:gd name="T3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6" h="6">
                  <a:moveTo>
                    <a:pt x="10" y="0"/>
                  </a:moveTo>
                  <a:lnTo>
                    <a:pt x="10" y="0"/>
                  </a:lnTo>
                  <a:lnTo>
                    <a:pt x="6" y="0"/>
                  </a:lnTo>
                  <a:lnTo>
                    <a:pt x="4" y="2"/>
                  </a:lnTo>
                  <a:lnTo>
                    <a:pt x="4" y="2"/>
                  </a:lnTo>
                  <a:lnTo>
                    <a:pt x="0" y="6"/>
                  </a:lnTo>
                  <a:lnTo>
                    <a:pt x="0" y="6"/>
                  </a:lnTo>
                  <a:lnTo>
                    <a:pt x="0" y="6"/>
                  </a:lnTo>
                  <a:lnTo>
                    <a:pt x="0" y="6"/>
                  </a:lnTo>
                  <a:lnTo>
                    <a:pt x="4" y="6"/>
                  </a:lnTo>
                  <a:lnTo>
                    <a:pt x="4" y="6"/>
                  </a:lnTo>
                  <a:lnTo>
                    <a:pt x="14" y="6"/>
                  </a:lnTo>
                  <a:lnTo>
                    <a:pt x="16" y="4"/>
                  </a:lnTo>
                  <a:lnTo>
                    <a:pt x="14" y="2"/>
                  </a:lnTo>
                  <a:lnTo>
                    <a:pt x="14" y="2"/>
                  </a:lnTo>
                  <a:lnTo>
                    <a:pt x="1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80" name="Freeform 65"/>
            <p:cNvSpPr>
              <a:spLocks/>
            </p:cNvSpPr>
            <p:nvPr/>
          </p:nvSpPr>
          <p:spPr bwMode="auto">
            <a:xfrm>
              <a:off x="2564" y="1834"/>
              <a:ext cx="188" cy="188"/>
            </a:xfrm>
            <a:custGeom>
              <a:avLst/>
              <a:gdLst>
                <a:gd name="T0" fmla="*/ 170 w 188"/>
                <a:gd name="T1" fmla="*/ 0 h 188"/>
                <a:gd name="T2" fmla="*/ 164 w 188"/>
                <a:gd name="T3" fmla="*/ 6 h 188"/>
                <a:gd name="T4" fmla="*/ 160 w 188"/>
                <a:gd name="T5" fmla="*/ 24 h 188"/>
                <a:gd name="T6" fmla="*/ 158 w 188"/>
                <a:gd name="T7" fmla="*/ 42 h 188"/>
                <a:gd name="T8" fmla="*/ 158 w 188"/>
                <a:gd name="T9" fmla="*/ 56 h 188"/>
                <a:gd name="T10" fmla="*/ 144 w 188"/>
                <a:gd name="T11" fmla="*/ 74 h 188"/>
                <a:gd name="T12" fmla="*/ 128 w 188"/>
                <a:gd name="T13" fmla="*/ 80 h 188"/>
                <a:gd name="T14" fmla="*/ 116 w 188"/>
                <a:gd name="T15" fmla="*/ 86 h 188"/>
                <a:gd name="T16" fmla="*/ 108 w 188"/>
                <a:gd name="T17" fmla="*/ 104 h 188"/>
                <a:gd name="T18" fmla="*/ 96 w 188"/>
                <a:gd name="T19" fmla="*/ 112 h 188"/>
                <a:gd name="T20" fmla="*/ 74 w 188"/>
                <a:gd name="T21" fmla="*/ 106 h 188"/>
                <a:gd name="T22" fmla="*/ 62 w 188"/>
                <a:gd name="T23" fmla="*/ 114 h 188"/>
                <a:gd name="T24" fmla="*/ 42 w 188"/>
                <a:gd name="T25" fmla="*/ 124 h 188"/>
                <a:gd name="T26" fmla="*/ 36 w 188"/>
                <a:gd name="T27" fmla="*/ 134 h 188"/>
                <a:gd name="T28" fmla="*/ 32 w 188"/>
                <a:gd name="T29" fmla="*/ 142 h 188"/>
                <a:gd name="T30" fmla="*/ 18 w 188"/>
                <a:gd name="T31" fmla="*/ 146 h 188"/>
                <a:gd name="T32" fmla="*/ 6 w 188"/>
                <a:gd name="T33" fmla="*/ 154 h 188"/>
                <a:gd name="T34" fmla="*/ 0 w 188"/>
                <a:gd name="T35" fmla="*/ 166 h 188"/>
                <a:gd name="T36" fmla="*/ 10 w 188"/>
                <a:gd name="T37" fmla="*/ 168 h 188"/>
                <a:gd name="T38" fmla="*/ 16 w 188"/>
                <a:gd name="T39" fmla="*/ 174 h 188"/>
                <a:gd name="T40" fmla="*/ 22 w 188"/>
                <a:gd name="T41" fmla="*/ 188 h 188"/>
                <a:gd name="T42" fmla="*/ 30 w 188"/>
                <a:gd name="T43" fmla="*/ 180 h 188"/>
                <a:gd name="T44" fmla="*/ 38 w 188"/>
                <a:gd name="T45" fmla="*/ 164 h 188"/>
                <a:gd name="T46" fmla="*/ 42 w 188"/>
                <a:gd name="T47" fmla="*/ 156 h 188"/>
                <a:gd name="T48" fmla="*/ 44 w 188"/>
                <a:gd name="T49" fmla="*/ 146 h 188"/>
                <a:gd name="T50" fmla="*/ 56 w 188"/>
                <a:gd name="T51" fmla="*/ 140 h 188"/>
                <a:gd name="T52" fmla="*/ 72 w 188"/>
                <a:gd name="T53" fmla="*/ 134 h 188"/>
                <a:gd name="T54" fmla="*/ 80 w 188"/>
                <a:gd name="T55" fmla="*/ 134 h 188"/>
                <a:gd name="T56" fmla="*/ 84 w 188"/>
                <a:gd name="T57" fmla="*/ 138 h 188"/>
                <a:gd name="T58" fmla="*/ 90 w 188"/>
                <a:gd name="T59" fmla="*/ 148 h 188"/>
                <a:gd name="T60" fmla="*/ 92 w 188"/>
                <a:gd name="T61" fmla="*/ 150 h 188"/>
                <a:gd name="T62" fmla="*/ 100 w 188"/>
                <a:gd name="T63" fmla="*/ 140 h 188"/>
                <a:gd name="T64" fmla="*/ 108 w 188"/>
                <a:gd name="T65" fmla="*/ 128 h 188"/>
                <a:gd name="T66" fmla="*/ 116 w 188"/>
                <a:gd name="T67" fmla="*/ 134 h 188"/>
                <a:gd name="T68" fmla="*/ 118 w 188"/>
                <a:gd name="T69" fmla="*/ 132 h 188"/>
                <a:gd name="T70" fmla="*/ 124 w 188"/>
                <a:gd name="T71" fmla="*/ 130 h 188"/>
                <a:gd name="T72" fmla="*/ 128 w 188"/>
                <a:gd name="T73" fmla="*/ 130 h 188"/>
                <a:gd name="T74" fmla="*/ 136 w 188"/>
                <a:gd name="T75" fmla="*/ 130 h 188"/>
                <a:gd name="T76" fmla="*/ 148 w 188"/>
                <a:gd name="T77" fmla="*/ 124 h 188"/>
                <a:gd name="T78" fmla="*/ 160 w 188"/>
                <a:gd name="T79" fmla="*/ 118 h 188"/>
                <a:gd name="T80" fmla="*/ 166 w 188"/>
                <a:gd name="T81" fmla="*/ 106 h 188"/>
                <a:gd name="T82" fmla="*/ 170 w 188"/>
                <a:gd name="T83" fmla="*/ 88 h 188"/>
                <a:gd name="T84" fmla="*/ 174 w 188"/>
                <a:gd name="T85" fmla="*/ 78 h 188"/>
                <a:gd name="T86" fmla="*/ 186 w 188"/>
                <a:gd name="T87" fmla="*/ 70 h 188"/>
                <a:gd name="T88" fmla="*/ 188 w 188"/>
                <a:gd name="T89" fmla="*/ 56 h 188"/>
                <a:gd name="T90" fmla="*/ 182 w 188"/>
                <a:gd name="T91" fmla="*/ 36 h 188"/>
                <a:gd name="T92" fmla="*/ 178 w 188"/>
                <a:gd name="T93" fmla="*/ 24 h 188"/>
                <a:gd name="T94" fmla="*/ 174 w 188"/>
                <a:gd name="T95" fmla="*/ 16 h 188"/>
                <a:gd name="T96" fmla="*/ 172 w 188"/>
                <a:gd name="T97" fmla="*/ 0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88" h="188">
                  <a:moveTo>
                    <a:pt x="170" y="0"/>
                  </a:moveTo>
                  <a:lnTo>
                    <a:pt x="170" y="0"/>
                  </a:lnTo>
                  <a:lnTo>
                    <a:pt x="170" y="0"/>
                  </a:lnTo>
                  <a:lnTo>
                    <a:pt x="170" y="0"/>
                  </a:lnTo>
                  <a:lnTo>
                    <a:pt x="166" y="2"/>
                  </a:lnTo>
                  <a:lnTo>
                    <a:pt x="164" y="6"/>
                  </a:lnTo>
                  <a:lnTo>
                    <a:pt x="162" y="16"/>
                  </a:lnTo>
                  <a:lnTo>
                    <a:pt x="162" y="16"/>
                  </a:lnTo>
                  <a:lnTo>
                    <a:pt x="160" y="24"/>
                  </a:lnTo>
                  <a:lnTo>
                    <a:pt x="158" y="34"/>
                  </a:lnTo>
                  <a:lnTo>
                    <a:pt x="158" y="34"/>
                  </a:lnTo>
                  <a:lnTo>
                    <a:pt x="158" y="42"/>
                  </a:lnTo>
                  <a:lnTo>
                    <a:pt x="158" y="50"/>
                  </a:lnTo>
                  <a:lnTo>
                    <a:pt x="158" y="50"/>
                  </a:lnTo>
                  <a:lnTo>
                    <a:pt x="158" y="56"/>
                  </a:lnTo>
                  <a:lnTo>
                    <a:pt x="154" y="62"/>
                  </a:lnTo>
                  <a:lnTo>
                    <a:pt x="144" y="74"/>
                  </a:lnTo>
                  <a:lnTo>
                    <a:pt x="144" y="74"/>
                  </a:lnTo>
                  <a:lnTo>
                    <a:pt x="138" y="78"/>
                  </a:lnTo>
                  <a:lnTo>
                    <a:pt x="132" y="80"/>
                  </a:lnTo>
                  <a:lnTo>
                    <a:pt x="128" y="80"/>
                  </a:lnTo>
                  <a:lnTo>
                    <a:pt x="122" y="82"/>
                  </a:lnTo>
                  <a:lnTo>
                    <a:pt x="122" y="82"/>
                  </a:lnTo>
                  <a:lnTo>
                    <a:pt x="116" y="86"/>
                  </a:lnTo>
                  <a:lnTo>
                    <a:pt x="114" y="92"/>
                  </a:lnTo>
                  <a:lnTo>
                    <a:pt x="108" y="104"/>
                  </a:lnTo>
                  <a:lnTo>
                    <a:pt x="108" y="104"/>
                  </a:lnTo>
                  <a:lnTo>
                    <a:pt x="102" y="110"/>
                  </a:lnTo>
                  <a:lnTo>
                    <a:pt x="96" y="112"/>
                  </a:lnTo>
                  <a:lnTo>
                    <a:pt x="96" y="112"/>
                  </a:lnTo>
                  <a:lnTo>
                    <a:pt x="84" y="110"/>
                  </a:lnTo>
                  <a:lnTo>
                    <a:pt x="84" y="110"/>
                  </a:lnTo>
                  <a:lnTo>
                    <a:pt x="74" y="106"/>
                  </a:lnTo>
                  <a:lnTo>
                    <a:pt x="74" y="106"/>
                  </a:lnTo>
                  <a:lnTo>
                    <a:pt x="70" y="108"/>
                  </a:lnTo>
                  <a:lnTo>
                    <a:pt x="62" y="114"/>
                  </a:lnTo>
                  <a:lnTo>
                    <a:pt x="62" y="114"/>
                  </a:lnTo>
                  <a:lnTo>
                    <a:pt x="48" y="120"/>
                  </a:lnTo>
                  <a:lnTo>
                    <a:pt x="42" y="124"/>
                  </a:lnTo>
                  <a:lnTo>
                    <a:pt x="38" y="130"/>
                  </a:lnTo>
                  <a:lnTo>
                    <a:pt x="38" y="130"/>
                  </a:lnTo>
                  <a:lnTo>
                    <a:pt x="36" y="134"/>
                  </a:lnTo>
                  <a:lnTo>
                    <a:pt x="36" y="136"/>
                  </a:lnTo>
                  <a:lnTo>
                    <a:pt x="34" y="140"/>
                  </a:lnTo>
                  <a:lnTo>
                    <a:pt x="32" y="142"/>
                  </a:lnTo>
                  <a:lnTo>
                    <a:pt x="32" y="142"/>
                  </a:lnTo>
                  <a:lnTo>
                    <a:pt x="24" y="144"/>
                  </a:lnTo>
                  <a:lnTo>
                    <a:pt x="18" y="146"/>
                  </a:lnTo>
                  <a:lnTo>
                    <a:pt x="18" y="146"/>
                  </a:lnTo>
                  <a:lnTo>
                    <a:pt x="10" y="150"/>
                  </a:lnTo>
                  <a:lnTo>
                    <a:pt x="6" y="154"/>
                  </a:lnTo>
                  <a:lnTo>
                    <a:pt x="2" y="160"/>
                  </a:lnTo>
                  <a:lnTo>
                    <a:pt x="0" y="166"/>
                  </a:lnTo>
                  <a:lnTo>
                    <a:pt x="0" y="166"/>
                  </a:lnTo>
                  <a:lnTo>
                    <a:pt x="4" y="166"/>
                  </a:lnTo>
                  <a:lnTo>
                    <a:pt x="4" y="166"/>
                  </a:lnTo>
                  <a:lnTo>
                    <a:pt x="10" y="168"/>
                  </a:lnTo>
                  <a:lnTo>
                    <a:pt x="12" y="170"/>
                  </a:lnTo>
                  <a:lnTo>
                    <a:pt x="14" y="172"/>
                  </a:lnTo>
                  <a:lnTo>
                    <a:pt x="16" y="174"/>
                  </a:lnTo>
                  <a:lnTo>
                    <a:pt x="16" y="182"/>
                  </a:lnTo>
                  <a:lnTo>
                    <a:pt x="18" y="184"/>
                  </a:lnTo>
                  <a:lnTo>
                    <a:pt x="22" y="188"/>
                  </a:lnTo>
                  <a:lnTo>
                    <a:pt x="22" y="188"/>
                  </a:lnTo>
                  <a:lnTo>
                    <a:pt x="28" y="184"/>
                  </a:lnTo>
                  <a:lnTo>
                    <a:pt x="30" y="180"/>
                  </a:lnTo>
                  <a:lnTo>
                    <a:pt x="36" y="170"/>
                  </a:lnTo>
                  <a:lnTo>
                    <a:pt x="36" y="170"/>
                  </a:lnTo>
                  <a:lnTo>
                    <a:pt x="38" y="164"/>
                  </a:lnTo>
                  <a:lnTo>
                    <a:pt x="40" y="160"/>
                  </a:lnTo>
                  <a:lnTo>
                    <a:pt x="40" y="160"/>
                  </a:lnTo>
                  <a:lnTo>
                    <a:pt x="42" y="156"/>
                  </a:lnTo>
                  <a:lnTo>
                    <a:pt x="42" y="150"/>
                  </a:lnTo>
                  <a:lnTo>
                    <a:pt x="42" y="150"/>
                  </a:lnTo>
                  <a:lnTo>
                    <a:pt x="44" y="146"/>
                  </a:lnTo>
                  <a:lnTo>
                    <a:pt x="48" y="144"/>
                  </a:lnTo>
                  <a:lnTo>
                    <a:pt x="48" y="144"/>
                  </a:lnTo>
                  <a:lnTo>
                    <a:pt x="56" y="140"/>
                  </a:lnTo>
                  <a:lnTo>
                    <a:pt x="64" y="136"/>
                  </a:lnTo>
                  <a:lnTo>
                    <a:pt x="64" y="136"/>
                  </a:lnTo>
                  <a:lnTo>
                    <a:pt x="72" y="134"/>
                  </a:lnTo>
                  <a:lnTo>
                    <a:pt x="76" y="132"/>
                  </a:lnTo>
                  <a:lnTo>
                    <a:pt x="76" y="132"/>
                  </a:lnTo>
                  <a:lnTo>
                    <a:pt x="80" y="134"/>
                  </a:lnTo>
                  <a:lnTo>
                    <a:pt x="82" y="136"/>
                  </a:lnTo>
                  <a:lnTo>
                    <a:pt x="82" y="136"/>
                  </a:lnTo>
                  <a:lnTo>
                    <a:pt x="84" y="138"/>
                  </a:lnTo>
                  <a:lnTo>
                    <a:pt x="86" y="142"/>
                  </a:lnTo>
                  <a:lnTo>
                    <a:pt x="86" y="146"/>
                  </a:lnTo>
                  <a:lnTo>
                    <a:pt x="90" y="148"/>
                  </a:lnTo>
                  <a:lnTo>
                    <a:pt x="90" y="148"/>
                  </a:lnTo>
                  <a:lnTo>
                    <a:pt x="92" y="150"/>
                  </a:lnTo>
                  <a:lnTo>
                    <a:pt x="92" y="150"/>
                  </a:lnTo>
                  <a:lnTo>
                    <a:pt x="94" y="148"/>
                  </a:lnTo>
                  <a:lnTo>
                    <a:pt x="98" y="146"/>
                  </a:lnTo>
                  <a:lnTo>
                    <a:pt x="100" y="140"/>
                  </a:lnTo>
                  <a:lnTo>
                    <a:pt x="104" y="132"/>
                  </a:lnTo>
                  <a:lnTo>
                    <a:pt x="108" y="128"/>
                  </a:lnTo>
                  <a:lnTo>
                    <a:pt x="108" y="128"/>
                  </a:lnTo>
                  <a:lnTo>
                    <a:pt x="110" y="130"/>
                  </a:lnTo>
                  <a:lnTo>
                    <a:pt x="116" y="134"/>
                  </a:lnTo>
                  <a:lnTo>
                    <a:pt x="116" y="134"/>
                  </a:lnTo>
                  <a:lnTo>
                    <a:pt x="116" y="134"/>
                  </a:lnTo>
                  <a:lnTo>
                    <a:pt x="116" y="134"/>
                  </a:lnTo>
                  <a:lnTo>
                    <a:pt x="118" y="132"/>
                  </a:lnTo>
                  <a:lnTo>
                    <a:pt x="122" y="130"/>
                  </a:lnTo>
                  <a:lnTo>
                    <a:pt x="122" y="130"/>
                  </a:lnTo>
                  <a:lnTo>
                    <a:pt x="124" y="130"/>
                  </a:lnTo>
                  <a:lnTo>
                    <a:pt x="124" y="130"/>
                  </a:lnTo>
                  <a:lnTo>
                    <a:pt x="128" y="130"/>
                  </a:lnTo>
                  <a:lnTo>
                    <a:pt x="128" y="130"/>
                  </a:lnTo>
                  <a:lnTo>
                    <a:pt x="132" y="132"/>
                  </a:lnTo>
                  <a:lnTo>
                    <a:pt x="132" y="132"/>
                  </a:lnTo>
                  <a:lnTo>
                    <a:pt x="136" y="130"/>
                  </a:lnTo>
                  <a:lnTo>
                    <a:pt x="136" y="130"/>
                  </a:lnTo>
                  <a:lnTo>
                    <a:pt x="142" y="126"/>
                  </a:lnTo>
                  <a:lnTo>
                    <a:pt x="148" y="124"/>
                  </a:lnTo>
                  <a:lnTo>
                    <a:pt x="148" y="124"/>
                  </a:lnTo>
                  <a:lnTo>
                    <a:pt x="154" y="122"/>
                  </a:lnTo>
                  <a:lnTo>
                    <a:pt x="160" y="118"/>
                  </a:lnTo>
                  <a:lnTo>
                    <a:pt x="164" y="112"/>
                  </a:lnTo>
                  <a:lnTo>
                    <a:pt x="166" y="106"/>
                  </a:lnTo>
                  <a:lnTo>
                    <a:pt x="166" y="106"/>
                  </a:lnTo>
                  <a:lnTo>
                    <a:pt x="168" y="94"/>
                  </a:lnTo>
                  <a:lnTo>
                    <a:pt x="168" y="94"/>
                  </a:lnTo>
                  <a:lnTo>
                    <a:pt x="170" y="88"/>
                  </a:lnTo>
                  <a:lnTo>
                    <a:pt x="170" y="82"/>
                  </a:lnTo>
                  <a:lnTo>
                    <a:pt x="170" y="82"/>
                  </a:lnTo>
                  <a:lnTo>
                    <a:pt x="174" y="78"/>
                  </a:lnTo>
                  <a:lnTo>
                    <a:pt x="180" y="74"/>
                  </a:lnTo>
                  <a:lnTo>
                    <a:pt x="180" y="74"/>
                  </a:lnTo>
                  <a:lnTo>
                    <a:pt x="186" y="70"/>
                  </a:lnTo>
                  <a:lnTo>
                    <a:pt x="188" y="66"/>
                  </a:lnTo>
                  <a:lnTo>
                    <a:pt x="188" y="62"/>
                  </a:lnTo>
                  <a:lnTo>
                    <a:pt x="188" y="56"/>
                  </a:lnTo>
                  <a:lnTo>
                    <a:pt x="188" y="56"/>
                  </a:lnTo>
                  <a:lnTo>
                    <a:pt x="184" y="46"/>
                  </a:lnTo>
                  <a:lnTo>
                    <a:pt x="182" y="36"/>
                  </a:lnTo>
                  <a:lnTo>
                    <a:pt x="182" y="36"/>
                  </a:lnTo>
                  <a:lnTo>
                    <a:pt x="180" y="30"/>
                  </a:lnTo>
                  <a:lnTo>
                    <a:pt x="178" y="24"/>
                  </a:lnTo>
                  <a:lnTo>
                    <a:pt x="178" y="24"/>
                  </a:lnTo>
                  <a:lnTo>
                    <a:pt x="174" y="16"/>
                  </a:lnTo>
                  <a:lnTo>
                    <a:pt x="174" y="16"/>
                  </a:lnTo>
                  <a:lnTo>
                    <a:pt x="172" y="6"/>
                  </a:lnTo>
                  <a:lnTo>
                    <a:pt x="172" y="2"/>
                  </a:lnTo>
                  <a:lnTo>
                    <a:pt x="172" y="0"/>
                  </a:lnTo>
                  <a:lnTo>
                    <a:pt x="170"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81" name="Freeform 66"/>
            <p:cNvSpPr>
              <a:spLocks/>
            </p:cNvSpPr>
            <p:nvPr/>
          </p:nvSpPr>
          <p:spPr bwMode="auto">
            <a:xfrm>
              <a:off x="2564" y="1834"/>
              <a:ext cx="188" cy="188"/>
            </a:xfrm>
            <a:custGeom>
              <a:avLst/>
              <a:gdLst>
                <a:gd name="T0" fmla="*/ 170 w 188"/>
                <a:gd name="T1" fmla="*/ 0 h 188"/>
                <a:gd name="T2" fmla="*/ 164 w 188"/>
                <a:gd name="T3" fmla="*/ 6 h 188"/>
                <a:gd name="T4" fmla="*/ 160 w 188"/>
                <a:gd name="T5" fmla="*/ 24 h 188"/>
                <a:gd name="T6" fmla="*/ 158 w 188"/>
                <a:gd name="T7" fmla="*/ 42 h 188"/>
                <a:gd name="T8" fmla="*/ 158 w 188"/>
                <a:gd name="T9" fmla="*/ 56 h 188"/>
                <a:gd name="T10" fmla="*/ 144 w 188"/>
                <a:gd name="T11" fmla="*/ 74 h 188"/>
                <a:gd name="T12" fmla="*/ 128 w 188"/>
                <a:gd name="T13" fmla="*/ 80 h 188"/>
                <a:gd name="T14" fmla="*/ 116 w 188"/>
                <a:gd name="T15" fmla="*/ 86 h 188"/>
                <a:gd name="T16" fmla="*/ 108 w 188"/>
                <a:gd name="T17" fmla="*/ 104 h 188"/>
                <a:gd name="T18" fmla="*/ 96 w 188"/>
                <a:gd name="T19" fmla="*/ 112 h 188"/>
                <a:gd name="T20" fmla="*/ 74 w 188"/>
                <a:gd name="T21" fmla="*/ 106 h 188"/>
                <a:gd name="T22" fmla="*/ 62 w 188"/>
                <a:gd name="T23" fmla="*/ 114 h 188"/>
                <a:gd name="T24" fmla="*/ 42 w 188"/>
                <a:gd name="T25" fmla="*/ 124 h 188"/>
                <a:gd name="T26" fmla="*/ 36 w 188"/>
                <a:gd name="T27" fmla="*/ 134 h 188"/>
                <a:gd name="T28" fmla="*/ 32 w 188"/>
                <a:gd name="T29" fmla="*/ 142 h 188"/>
                <a:gd name="T30" fmla="*/ 18 w 188"/>
                <a:gd name="T31" fmla="*/ 146 h 188"/>
                <a:gd name="T32" fmla="*/ 6 w 188"/>
                <a:gd name="T33" fmla="*/ 154 h 188"/>
                <a:gd name="T34" fmla="*/ 0 w 188"/>
                <a:gd name="T35" fmla="*/ 166 h 188"/>
                <a:gd name="T36" fmla="*/ 10 w 188"/>
                <a:gd name="T37" fmla="*/ 168 h 188"/>
                <a:gd name="T38" fmla="*/ 16 w 188"/>
                <a:gd name="T39" fmla="*/ 174 h 188"/>
                <a:gd name="T40" fmla="*/ 22 w 188"/>
                <a:gd name="T41" fmla="*/ 188 h 188"/>
                <a:gd name="T42" fmla="*/ 30 w 188"/>
                <a:gd name="T43" fmla="*/ 180 h 188"/>
                <a:gd name="T44" fmla="*/ 38 w 188"/>
                <a:gd name="T45" fmla="*/ 164 h 188"/>
                <a:gd name="T46" fmla="*/ 42 w 188"/>
                <a:gd name="T47" fmla="*/ 156 h 188"/>
                <a:gd name="T48" fmla="*/ 44 w 188"/>
                <a:gd name="T49" fmla="*/ 146 h 188"/>
                <a:gd name="T50" fmla="*/ 56 w 188"/>
                <a:gd name="T51" fmla="*/ 140 h 188"/>
                <a:gd name="T52" fmla="*/ 72 w 188"/>
                <a:gd name="T53" fmla="*/ 134 h 188"/>
                <a:gd name="T54" fmla="*/ 80 w 188"/>
                <a:gd name="T55" fmla="*/ 134 h 188"/>
                <a:gd name="T56" fmla="*/ 84 w 188"/>
                <a:gd name="T57" fmla="*/ 138 h 188"/>
                <a:gd name="T58" fmla="*/ 90 w 188"/>
                <a:gd name="T59" fmla="*/ 148 h 188"/>
                <a:gd name="T60" fmla="*/ 92 w 188"/>
                <a:gd name="T61" fmla="*/ 150 h 188"/>
                <a:gd name="T62" fmla="*/ 100 w 188"/>
                <a:gd name="T63" fmla="*/ 140 h 188"/>
                <a:gd name="T64" fmla="*/ 108 w 188"/>
                <a:gd name="T65" fmla="*/ 128 h 188"/>
                <a:gd name="T66" fmla="*/ 116 w 188"/>
                <a:gd name="T67" fmla="*/ 134 h 188"/>
                <a:gd name="T68" fmla="*/ 118 w 188"/>
                <a:gd name="T69" fmla="*/ 132 h 188"/>
                <a:gd name="T70" fmla="*/ 124 w 188"/>
                <a:gd name="T71" fmla="*/ 130 h 188"/>
                <a:gd name="T72" fmla="*/ 128 w 188"/>
                <a:gd name="T73" fmla="*/ 130 h 188"/>
                <a:gd name="T74" fmla="*/ 136 w 188"/>
                <a:gd name="T75" fmla="*/ 130 h 188"/>
                <a:gd name="T76" fmla="*/ 148 w 188"/>
                <a:gd name="T77" fmla="*/ 124 h 188"/>
                <a:gd name="T78" fmla="*/ 160 w 188"/>
                <a:gd name="T79" fmla="*/ 118 h 188"/>
                <a:gd name="T80" fmla="*/ 166 w 188"/>
                <a:gd name="T81" fmla="*/ 106 h 188"/>
                <a:gd name="T82" fmla="*/ 170 w 188"/>
                <a:gd name="T83" fmla="*/ 88 h 188"/>
                <a:gd name="T84" fmla="*/ 174 w 188"/>
                <a:gd name="T85" fmla="*/ 78 h 188"/>
                <a:gd name="T86" fmla="*/ 186 w 188"/>
                <a:gd name="T87" fmla="*/ 70 h 188"/>
                <a:gd name="T88" fmla="*/ 188 w 188"/>
                <a:gd name="T89" fmla="*/ 56 h 188"/>
                <a:gd name="T90" fmla="*/ 182 w 188"/>
                <a:gd name="T91" fmla="*/ 36 h 188"/>
                <a:gd name="T92" fmla="*/ 178 w 188"/>
                <a:gd name="T93" fmla="*/ 24 h 188"/>
                <a:gd name="T94" fmla="*/ 174 w 188"/>
                <a:gd name="T95" fmla="*/ 16 h 188"/>
                <a:gd name="T96" fmla="*/ 172 w 188"/>
                <a:gd name="T97" fmla="*/ 0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88" h="188">
                  <a:moveTo>
                    <a:pt x="170" y="0"/>
                  </a:moveTo>
                  <a:lnTo>
                    <a:pt x="170" y="0"/>
                  </a:lnTo>
                  <a:lnTo>
                    <a:pt x="170" y="0"/>
                  </a:lnTo>
                  <a:lnTo>
                    <a:pt x="170" y="0"/>
                  </a:lnTo>
                  <a:lnTo>
                    <a:pt x="166" y="2"/>
                  </a:lnTo>
                  <a:lnTo>
                    <a:pt x="164" y="6"/>
                  </a:lnTo>
                  <a:lnTo>
                    <a:pt x="162" y="16"/>
                  </a:lnTo>
                  <a:lnTo>
                    <a:pt x="162" y="16"/>
                  </a:lnTo>
                  <a:lnTo>
                    <a:pt x="160" y="24"/>
                  </a:lnTo>
                  <a:lnTo>
                    <a:pt x="158" y="34"/>
                  </a:lnTo>
                  <a:lnTo>
                    <a:pt x="158" y="34"/>
                  </a:lnTo>
                  <a:lnTo>
                    <a:pt x="158" y="42"/>
                  </a:lnTo>
                  <a:lnTo>
                    <a:pt x="158" y="50"/>
                  </a:lnTo>
                  <a:lnTo>
                    <a:pt x="158" y="50"/>
                  </a:lnTo>
                  <a:lnTo>
                    <a:pt x="158" y="56"/>
                  </a:lnTo>
                  <a:lnTo>
                    <a:pt x="154" y="62"/>
                  </a:lnTo>
                  <a:lnTo>
                    <a:pt x="144" y="74"/>
                  </a:lnTo>
                  <a:lnTo>
                    <a:pt x="144" y="74"/>
                  </a:lnTo>
                  <a:lnTo>
                    <a:pt x="138" y="78"/>
                  </a:lnTo>
                  <a:lnTo>
                    <a:pt x="132" y="80"/>
                  </a:lnTo>
                  <a:lnTo>
                    <a:pt x="128" y="80"/>
                  </a:lnTo>
                  <a:lnTo>
                    <a:pt x="122" y="82"/>
                  </a:lnTo>
                  <a:lnTo>
                    <a:pt x="122" y="82"/>
                  </a:lnTo>
                  <a:lnTo>
                    <a:pt x="116" y="86"/>
                  </a:lnTo>
                  <a:lnTo>
                    <a:pt x="114" y="92"/>
                  </a:lnTo>
                  <a:lnTo>
                    <a:pt x="108" y="104"/>
                  </a:lnTo>
                  <a:lnTo>
                    <a:pt x="108" y="104"/>
                  </a:lnTo>
                  <a:lnTo>
                    <a:pt x="102" y="110"/>
                  </a:lnTo>
                  <a:lnTo>
                    <a:pt x="96" y="112"/>
                  </a:lnTo>
                  <a:lnTo>
                    <a:pt x="96" y="112"/>
                  </a:lnTo>
                  <a:lnTo>
                    <a:pt x="84" y="110"/>
                  </a:lnTo>
                  <a:lnTo>
                    <a:pt x="84" y="110"/>
                  </a:lnTo>
                  <a:lnTo>
                    <a:pt x="74" y="106"/>
                  </a:lnTo>
                  <a:lnTo>
                    <a:pt x="74" y="106"/>
                  </a:lnTo>
                  <a:lnTo>
                    <a:pt x="70" y="108"/>
                  </a:lnTo>
                  <a:lnTo>
                    <a:pt x="62" y="114"/>
                  </a:lnTo>
                  <a:lnTo>
                    <a:pt x="62" y="114"/>
                  </a:lnTo>
                  <a:lnTo>
                    <a:pt x="48" y="120"/>
                  </a:lnTo>
                  <a:lnTo>
                    <a:pt x="42" y="124"/>
                  </a:lnTo>
                  <a:lnTo>
                    <a:pt x="38" y="130"/>
                  </a:lnTo>
                  <a:lnTo>
                    <a:pt x="38" y="130"/>
                  </a:lnTo>
                  <a:lnTo>
                    <a:pt x="36" y="134"/>
                  </a:lnTo>
                  <a:lnTo>
                    <a:pt x="36" y="136"/>
                  </a:lnTo>
                  <a:lnTo>
                    <a:pt x="34" y="140"/>
                  </a:lnTo>
                  <a:lnTo>
                    <a:pt x="32" y="142"/>
                  </a:lnTo>
                  <a:lnTo>
                    <a:pt x="32" y="142"/>
                  </a:lnTo>
                  <a:lnTo>
                    <a:pt x="24" y="144"/>
                  </a:lnTo>
                  <a:lnTo>
                    <a:pt x="18" y="146"/>
                  </a:lnTo>
                  <a:lnTo>
                    <a:pt x="18" y="146"/>
                  </a:lnTo>
                  <a:lnTo>
                    <a:pt x="10" y="150"/>
                  </a:lnTo>
                  <a:lnTo>
                    <a:pt x="6" y="154"/>
                  </a:lnTo>
                  <a:lnTo>
                    <a:pt x="2" y="160"/>
                  </a:lnTo>
                  <a:lnTo>
                    <a:pt x="0" y="166"/>
                  </a:lnTo>
                  <a:lnTo>
                    <a:pt x="0" y="166"/>
                  </a:lnTo>
                  <a:lnTo>
                    <a:pt x="4" y="166"/>
                  </a:lnTo>
                  <a:lnTo>
                    <a:pt x="4" y="166"/>
                  </a:lnTo>
                  <a:lnTo>
                    <a:pt x="10" y="168"/>
                  </a:lnTo>
                  <a:lnTo>
                    <a:pt x="12" y="170"/>
                  </a:lnTo>
                  <a:lnTo>
                    <a:pt x="14" y="172"/>
                  </a:lnTo>
                  <a:lnTo>
                    <a:pt x="16" y="174"/>
                  </a:lnTo>
                  <a:lnTo>
                    <a:pt x="16" y="182"/>
                  </a:lnTo>
                  <a:lnTo>
                    <a:pt x="18" y="184"/>
                  </a:lnTo>
                  <a:lnTo>
                    <a:pt x="22" y="188"/>
                  </a:lnTo>
                  <a:lnTo>
                    <a:pt x="22" y="188"/>
                  </a:lnTo>
                  <a:lnTo>
                    <a:pt x="28" y="184"/>
                  </a:lnTo>
                  <a:lnTo>
                    <a:pt x="30" y="180"/>
                  </a:lnTo>
                  <a:lnTo>
                    <a:pt x="36" y="170"/>
                  </a:lnTo>
                  <a:lnTo>
                    <a:pt x="36" y="170"/>
                  </a:lnTo>
                  <a:lnTo>
                    <a:pt x="38" y="164"/>
                  </a:lnTo>
                  <a:lnTo>
                    <a:pt x="40" y="160"/>
                  </a:lnTo>
                  <a:lnTo>
                    <a:pt x="40" y="160"/>
                  </a:lnTo>
                  <a:lnTo>
                    <a:pt x="42" y="156"/>
                  </a:lnTo>
                  <a:lnTo>
                    <a:pt x="42" y="150"/>
                  </a:lnTo>
                  <a:lnTo>
                    <a:pt x="42" y="150"/>
                  </a:lnTo>
                  <a:lnTo>
                    <a:pt x="44" y="146"/>
                  </a:lnTo>
                  <a:lnTo>
                    <a:pt x="48" y="144"/>
                  </a:lnTo>
                  <a:lnTo>
                    <a:pt x="48" y="144"/>
                  </a:lnTo>
                  <a:lnTo>
                    <a:pt x="56" y="140"/>
                  </a:lnTo>
                  <a:lnTo>
                    <a:pt x="64" y="136"/>
                  </a:lnTo>
                  <a:lnTo>
                    <a:pt x="64" y="136"/>
                  </a:lnTo>
                  <a:lnTo>
                    <a:pt x="72" y="134"/>
                  </a:lnTo>
                  <a:lnTo>
                    <a:pt x="76" y="132"/>
                  </a:lnTo>
                  <a:lnTo>
                    <a:pt x="76" y="132"/>
                  </a:lnTo>
                  <a:lnTo>
                    <a:pt x="80" y="134"/>
                  </a:lnTo>
                  <a:lnTo>
                    <a:pt x="82" y="136"/>
                  </a:lnTo>
                  <a:lnTo>
                    <a:pt x="82" y="136"/>
                  </a:lnTo>
                  <a:lnTo>
                    <a:pt x="84" y="138"/>
                  </a:lnTo>
                  <a:lnTo>
                    <a:pt x="86" y="142"/>
                  </a:lnTo>
                  <a:lnTo>
                    <a:pt x="86" y="146"/>
                  </a:lnTo>
                  <a:lnTo>
                    <a:pt x="90" y="148"/>
                  </a:lnTo>
                  <a:lnTo>
                    <a:pt x="90" y="148"/>
                  </a:lnTo>
                  <a:lnTo>
                    <a:pt x="92" y="150"/>
                  </a:lnTo>
                  <a:lnTo>
                    <a:pt x="92" y="150"/>
                  </a:lnTo>
                  <a:lnTo>
                    <a:pt x="94" y="148"/>
                  </a:lnTo>
                  <a:lnTo>
                    <a:pt x="98" y="146"/>
                  </a:lnTo>
                  <a:lnTo>
                    <a:pt x="100" y="140"/>
                  </a:lnTo>
                  <a:lnTo>
                    <a:pt x="104" y="132"/>
                  </a:lnTo>
                  <a:lnTo>
                    <a:pt x="108" y="128"/>
                  </a:lnTo>
                  <a:lnTo>
                    <a:pt x="108" y="128"/>
                  </a:lnTo>
                  <a:lnTo>
                    <a:pt x="110" y="130"/>
                  </a:lnTo>
                  <a:lnTo>
                    <a:pt x="116" y="134"/>
                  </a:lnTo>
                  <a:lnTo>
                    <a:pt x="116" y="134"/>
                  </a:lnTo>
                  <a:lnTo>
                    <a:pt x="116" y="134"/>
                  </a:lnTo>
                  <a:lnTo>
                    <a:pt x="116" y="134"/>
                  </a:lnTo>
                  <a:lnTo>
                    <a:pt x="118" y="132"/>
                  </a:lnTo>
                  <a:lnTo>
                    <a:pt x="122" y="130"/>
                  </a:lnTo>
                  <a:lnTo>
                    <a:pt x="122" y="130"/>
                  </a:lnTo>
                  <a:lnTo>
                    <a:pt x="124" y="130"/>
                  </a:lnTo>
                  <a:lnTo>
                    <a:pt x="124" y="130"/>
                  </a:lnTo>
                  <a:lnTo>
                    <a:pt x="128" y="130"/>
                  </a:lnTo>
                  <a:lnTo>
                    <a:pt x="128" y="130"/>
                  </a:lnTo>
                  <a:lnTo>
                    <a:pt x="132" y="132"/>
                  </a:lnTo>
                  <a:lnTo>
                    <a:pt x="132" y="132"/>
                  </a:lnTo>
                  <a:lnTo>
                    <a:pt x="136" y="130"/>
                  </a:lnTo>
                  <a:lnTo>
                    <a:pt x="136" y="130"/>
                  </a:lnTo>
                  <a:lnTo>
                    <a:pt x="142" y="126"/>
                  </a:lnTo>
                  <a:lnTo>
                    <a:pt x="148" y="124"/>
                  </a:lnTo>
                  <a:lnTo>
                    <a:pt x="148" y="124"/>
                  </a:lnTo>
                  <a:lnTo>
                    <a:pt x="154" y="122"/>
                  </a:lnTo>
                  <a:lnTo>
                    <a:pt x="160" y="118"/>
                  </a:lnTo>
                  <a:lnTo>
                    <a:pt x="164" y="112"/>
                  </a:lnTo>
                  <a:lnTo>
                    <a:pt x="166" y="106"/>
                  </a:lnTo>
                  <a:lnTo>
                    <a:pt x="166" y="106"/>
                  </a:lnTo>
                  <a:lnTo>
                    <a:pt x="168" y="94"/>
                  </a:lnTo>
                  <a:lnTo>
                    <a:pt x="168" y="94"/>
                  </a:lnTo>
                  <a:lnTo>
                    <a:pt x="170" y="88"/>
                  </a:lnTo>
                  <a:lnTo>
                    <a:pt x="170" y="82"/>
                  </a:lnTo>
                  <a:lnTo>
                    <a:pt x="170" y="82"/>
                  </a:lnTo>
                  <a:lnTo>
                    <a:pt x="174" y="78"/>
                  </a:lnTo>
                  <a:lnTo>
                    <a:pt x="180" y="74"/>
                  </a:lnTo>
                  <a:lnTo>
                    <a:pt x="180" y="74"/>
                  </a:lnTo>
                  <a:lnTo>
                    <a:pt x="186" y="70"/>
                  </a:lnTo>
                  <a:lnTo>
                    <a:pt x="188" y="66"/>
                  </a:lnTo>
                  <a:lnTo>
                    <a:pt x="188" y="62"/>
                  </a:lnTo>
                  <a:lnTo>
                    <a:pt x="188" y="56"/>
                  </a:lnTo>
                  <a:lnTo>
                    <a:pt x="188" y="56"/>
                  </a:lnTo>
                  <a:lnTo>
                    <a:pt x="184" y="46"/>
                  </a:lnTo>
                  <a:lnTo>
                    <a:pt x="182" y="36"/>
                  </a:lnTo>
                  <a:lnTo>
                    <a:pt x="182" y="36"/>
                  </a:lnTo>
                  <a:lnTo>
                    <a:pt x="180" y="30"/>
                  </a:lnTo>
                  <a:lnTo>
                    <a:pt x="178" y="24"/>
                  </a:lnTo>
                  <a:lnTo>
                    <a:pt x="178" y="24"/>
                  </a:lnTo>
                  <a:lnTo>
                    <a:pt x="174" y="16"/>
                  </a:lnTo>
                  <a:lnTo>
                    <a:pt x="174" y="16"/>
                  </a:lnTo>
                  <a:lnTo>
                    <a:pt x="172" y="6"/>
                  </a:lnTo>
                  <a:lnTo>
                    <a:pt x="172" y="2"/>
                  </a:lnTo>
                  <a:lnTo>
                    <a:pt x="172" y="0"/>
                  </a:lnTo>
                  <a:lnTo>
                    <a:pt x="17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82" name="Freeform 67"/>
            <p:cNvSpPr>
              <a:spLocks/>
            </p:cNvSpPr>
            <p:nvPr/>
          </p:nvSpPr>
          <p:spPr bwMode="auto">
            <a:xfrm>
              <a:off x="2426" y="2110"/>
              <a:ext cx="38" cy="58"/>
            </a:xfrm>
            <a:custGeom>
              <a:avLst/>
              <a:gdLst>
                <a:gd name="T0" fmla="*/ 34 w 38"/>
                <a:gd name="T1" fmla="*/ 0 h 58"/>
                <a:gd name="T2" fmla="*/ 34 w 38"/>
                <a:gd name="T3" fmla="*/ 0 h 58"/>
                <a:gd name="T4" fmla="*/ 28 w 38"/>
                <a:gd name="T5" fmla="*/ 2 h 58"/>
                <a:gd name="T6" fmla="*/ 28 w 38"/>
                <a:gd name="T7" fmla="*/ 2 h 58"/>
                <a:gd name="T8" fmla="*/ 26 w 38"/>
                <a:gd name="T9" fmla="*/ 4 h 58"/>
                <a:gd name="T10" fmla="*/ 24 w 38"/>
                <a:gd name="T11" fmla="*/ 10 h 58"/>
                <a:gd name="T12" fmla="*/ 20 w 38"/>
                <a:gd name="T13" fmla="*/ 18 h 58"/>
                <a:gd name="T14" fmla="*/ 20 w 38"/>
                <a:gd name="T15" fmla="*/ 18 h 58"/>
                <a:gd name="T16" fmla="*/ 16 w 38"/>
                <a:gd name="T17" fmla="*/ 20 h 58"/>
                <a:gd name="T18" fmla="*/ 12 w 38"/>
                <a:gd name="T19" fmla="*/ 22 h 58"/>
                <a:gd name="T20" fmla="*/ 8 w 38"/>
                <a:gd name="T21" fmla="*/ 24 h 58"/>
                <a:gd name="T22" fmla="*/ 6 w 38"/>
                <a:gd name="T23" fmla="*/ 26 h 58"/>
                <a:gd name="T24" fmla="*/ 6 w 38"/>
                <a:gd name="T25" fmla="*/ 26 h 58"/>
                <a:gd name="T26" fmla="*/ 2 w 38"/>
                <a:gd name="T27" fmla="*/ 34 h 58"/>
                <a:gd name="T28" fmla="*/ 0 w 38"/>
                <a:gd name="T29" fmla="*/ 44 h 58"/>
                <a:gd name="T30" fmla="*/ 2 w 38"/>
                <a:gd name="T31" fmla="*/ 54 h 58"/>
                <a:gd name="T32" fmla="*/ 4 w 38"/>
                <a:gd name="T33" fmla="*/ 56 h 58"/>
                <a:gd name="T34" fmla="*/ 6 w 38"/>
                <a:gd name="T35" fmla="*/ 58 h 58"/>
                <a:gd name="T36" fmla="*/ 6 w 38"/>
                <a:gd name="T37" fmla="*/ 58 h 58"/>
                <a:gd name="T38" fmla="*/ 10 w 38"/>
                <a:gd name="T39" fmla="*/ 58 h 58"/>
                <a:gd name="T40" fmla="*/ 10 w 38"/>
                <a:gd name="T41" fmla="*/ 58 h 58"/>
                <a:gd name="T42" fmla="*/ 12 w 38"/>
                <a:gd name="T43" fmla="*/ 56 h 58"/>
                <a:gd name="T44" fmla="*/ 16 w 38"/>
                <a:gd name="T45" fmla="*/ 52 h 58"/>
                <a:gd name="T46" fmla="*/ 20 w 38"/>
                <a:gd name="T47" fmla="*/ 44 h 58"/>
                <a:gd name="T48" fmla="*/ 22 w 38"/>
                <a:gd name="T49" fmla="*/ 36 h 58"/>
                <a:gd name="T50" fmla="*/ 24 w 38"/>
                <a:gd name="T51" fmla="*/ 28 h 58"/>
                <a:gd name="T52" fmla="*/ 24 w 38"/>
                <a:gd name="T53" fmla="*/ 28 h 58"/>
                <a:gd name="T54" fmla="*/ 30 w 38"/>
                <a:gd name="T55" fmla="*/ 24 h 58"/>
                <a:gd name="T56" fmla="*/ 34 w 38"/>
                <a:gd name="T57" fmla="*/ 22 h 58"/>
                <a:gd name="T58" fmla="*/ 36 w 38"/>
                <a:gd name="T59" fmla="*/ 18 h 58"/>
                <a:gd name="T60" fmla="*/ 36 w 38"/>
                <a:gd name="T61" fmla="*/ 18 h 58"/>
                <a:gd name="T62" fmla="*/ 38 w 38"/>
                <a:gd name="T63" fmla="*/ 14 h 58"/>
                <a:gd name="T64" fmla="*/ 38 w 38"/>
                <a:gd name="T65" fmla="*/ 8 h 58"/>
                <a:gd name="T66" fmla="*/ 38 w 38"/>
                <a:gd name="T67" fmla="*/ 2 h 58"/>
                <a:gd name="T68" fmla="*/ 36 w 38"/>
                <a:gd name="T69" fmla="*/ 0 h 58"/>
                <a:gd name="T70" fmla="*/ 34 w 38"/>
                <a:gd name="T71"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8" h="58">
                  <a:moveTo>
                    <a:pt x="34" y="0"/>
                  </a:moveTo>
                  <a:lnTo>
                    <a:pt x="34" y="0"/>
                  </a:lnTo>
                  <a:lnTo>
                    <a:pt x="28" y="2"/>
                  </a:lnTo>
                  <a:lnTo>
                    <a:pt x="28" y="2"/>
                  </a:lnTo>
                  <a:lnTo>
                    <a:pt x="26" y="4"/>
                  </a:lnTo>
                  <a:lnTo>
                    <a:pt x="24" y="10"/>
                  </a:lnTo>
                  <a:lnTo>
                    <a:pt x="20" y="18"/>
                  </a:lnTo>
                  <a:lnTo>
                    <a:pt x="20" y="18"/>
                  </a:lnTo>
                  <a:lnTo>
                    <a:pt x="16" y="20"/>
                  </a:lnTo>
                  <a:lnTo>
                    <a:pt x="12" y="22"/>
                  </a:lnTo>
                  <a:lnTo>
                    <a:pt x="8" y="24"/>
                  </a:lnTo>
                  <a:lnTo>
                    <a:pt x="6" y="26"/>
                  </a:lnTo>
                  <a:lnTo>
                    <a:pt x="6" y="26"/>
                  </a:lnTo>
                  <a:lnTo>
                    <a:pt x="2" y="34"/>
                  </a:lnTo>
                  <a:lnTo>
                    <a:pt x="0" y="44"/>
                  </a:lnTo>
                  <a:lnTo>
                    <a:pt x="2" y="54"/>
                  </a:lnTo>
                  <a:lnTo>
                    <a:pt x="4" y="56"/>
                  </a:lnTo>
                  <a:lnTo>
                    <a:pt x="6" y="58"/>
                  </a:lnTo>
                  <a:lnTo>
                    <a:pt x="6" y="58"/>
                  </a:lnTo>
                  <a:lnTo>
                    <a:pt x="10" y="58"/>
                  </a:lnTo>
                  <a:lnTo>
                    <a:pt x="10" y="58"/>
                  </a:lnTo>
                  <a:lnTo>
                    <a:pt x="12" y="56"/>
                  </a:lnTo>
                  <a:lnTo>
                    <a:pt x="16" y="52"/>
                  </a:lnTo>
                  <a:lnTo>
                    <a:pt x="20" y="44"/>
                  </a:lnTo>
                  <a:lnTo>
                    <a:pt x="22" y="36"/>
                  </a:lnTo>
                  <a:lnTo>
                    <a:pt x="24" y="28"/>
                  </a:lnTo>
                  <a:lnTo>
                    <a:pt x="24" y="28"/>
                  </a:lnTo>
                  <a:lnTo>
                    <a:pt x="30" y="24"/>
                  </a:lnTo>
                  <a:lnTo>
                    <a:pt x="34" y="22"/>
                  </a:lnTo>
                  <a:lnTo>
                    <a:pt x="36" y="18"/>
                  </a:lnTo>
                  <a:lnTo>
                    <a:pt x="36" y="18"/>
                  </a:lnTo>
                  <a:lnTo>
                    <a:pt x="38" y="14"/>
                  </a:lnTo>
                  <a:lnTo>
                    <a:pt x="38" y="8"/>
                  </a:lnTo>
                  <a:lnTo>
                    <a:pt x="38" y="2"/>
                  </a:lnTo>
                  <a:lnTo>
                    <a:pt x="36" y="0"/>
                  </a:lnTo>
                  <a:lnTo>
                    <a:pt x="34"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83" name="Freeform 68"/>
            <p:cNvSpPr>
              <a:spLocks/>
            </p:cNvSpPr>
            <p:nvPr/>
          </p:nvSpPr>
          <p:spPr bwMode="auto">
            <a:xfrm>
              <a:off x="2426" y="2110"/>
              <a:ext cx="38" cy="58"/>
            </a:xfrm>
            <a:custGeom>
              <a:avLst/>
              <a:gdLst>
                <a:gd name="T0" fmla="*/ 34 w 38"/>
                <a:gd name="T1" fmla="*/ 0 h 58"/>
                <a:gd name="T2" fmla="*/ 34 w 38"/>
                <a:gd name="T3" fmla="*/ 0 h 58"/>
                <a:gd name="T4" fmla="*/ 28 w 38"/>
                <a:gd name="T5" fmla="*/ 2 h 58"/>
                <a:gd name="T6" fmla="*/ 28 w 38"/>
                <a:gd name="T7" fmla="*/ 2 h 58"/>
                <a:gd name="T8" fmla="*/ 26 w 38"/>
                <a:gd name="T9" fmla="*/ 4 h 58"/>
                <a:gd name="T10" fmla="*/ 24 w 38"/>
                <a:gd name="T11" fmla="*/ 10 h 58"/>
                <a:gd name="T12" fmla="*/ 20 w 38"/>
                <a:gd name="T13" fmla="*/ 18 h 58"/>
                <a:gd name="T14" fmla="*/ 20 w 38"/>
                <a:gd name="T15" fmla="*/ 18 h 58"/>
                <a:gd name="T16" fmla="*/ 16 w 38"/>
                <a:gd name="T17" fmla="*/ 20 h 58"/>
                <a:gd name="T18" fmla="*/ 12 w 38"/>
                <a:gd name="T19" fmla="*/ 22 h 58"/>
                <a:gd name="T20" fmla="*/ 8 w 38"/>
                <a:gd name="T21" fmla="*/ 24 h 58"/>
                <a:gd name="T22" fmla="*/ 6 w 38"/>
                <a:gd name="T23" fmla="*/ 26 h 58"/>
                <a:gd name="T24" fmla="*/ 6 w 38"/>
                <a:gd name="T25" fmla="*/ 26 h 58"/>
                <a:gd name="T26" fmla="*/ 2 w 38"/>
                <a:gd name="T27" fmla="*/ 34 h 58"/>
                <a:gd name="T28" fmla="*/ 0 w 38"/>
                <a:gd name="T29" fmla="*/ 44 h 58"/>
                <a:gd name="T30" fmla="*/ 2 w 38"/>
                <a:gd name="T31" fmla="*/ 54 h 58"/>
                <a:gd name="T32" fmla="*/ 4 w 38"/>
                <a:gd name="T33" fmla="*/ 56 h 58"/>
                <a:gd name="T34" fmla="*/ 6 w 38"/>
                <a:gd name="T35" fmla="*/ 58 h 58"/>
                <a:gd name="T36" fmla="*/ 6 w 38"/>
                <a:gd name="T37" fmla="*/ 58 h 58"/>
                <a:gd name="T38" fmla="*/ 10 w 38"/>
                <a:gd name="T39" fmla="*/ 58 h 58"/>
                <a:gd name="T40" fmla="*/ 10 w 38"/>
                <a:gd name="T41" fmla="*/ 58 h 58"/>
                <a:gd name="T42" fmla="*/ 12 w 38"/>
                <a:gd name="T43" fmla="*/ 56 h 58"/>
                <a:gd name="T44" fmla="*/ 16 w 38"/>
                <a:gd name="T45" fmla="*/ 52 h 58"/>
                <a:gd name="T46" fmla="*/ 20 w 38"/>
                <a:gd name="T47" fmla="*/ 44 h 58"/>
                <a:gd name="T48" fmla="*/ 22 w 38"/>
                <a:gd name="T49" fmla="*/ 36 h 58"/>
                <a:gd name="T50" fmla="*/ 24 w 38"/>
                <a:gd name="T51" fmla="*/ 28 h 58"/>
                <a:gd name="T52" fmla="*/ 24 w 38"/>
                <a:gd name="T53" fmla="*/ 28 h 58"/>
                <a:gd name="T54" fmla="*/ 30 w 38"/>
                <a:gd name="T55" fmla="*/ 24 h 58"/>
                <a:gd name="T56" fmla="*/ 34 w 38"/>
                <a:gd name="T57" fmla="*/ 22 h 58"/>
                <a:gd name="T58" fmla="*/ 36 w 38"/>
                <a:gd name="T59" fmla="*/ 18 h 58"/>
                <a:gd name="T60" fmla="*/ 36 w 38"/>
                <a:gd name="T61" fmla="*/ 18 h 58"/>
                <a:gd name="T62" fmla="*/ 38 w 38"/>
                <a:gd name="T63" fmla="*/ 14 h 58"/>
                <a:gd name="T64" fmla="*/ 38 w 38"/>
                <a:gd name="T65" fmla="*/ 8 h 58"/>
                <a:gd name="T66" fmla="*/ 38 w 38"/>
                <a:gd name="T67" fmla="*/ 2 h 58"/>
                <a:gd name="T68" fmla="*/ 36 w 38"/>
                <a:gd name="T69" fmla="*/ 0 h 58"/>
                <a:gd name="T70" fmla="*/ 34 w 38"/>
                <a:gd name="T71"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8" h="58">
                  <a:moveTo>
                    <a:pt x="34" y="0"/>
                  </a:moveTo>
                  <a:lnTo>
                    <a:pt x="34" y="0"/>
                  </a:lnTo>
                  <a:lnTo>
                    <a:pt x="28" y="2"/>
                  </a:lnTo>
                  <a:lnTo>
                    <a:pt x="28" y="2"/>
                  </a:lnTo>
                  <a:lnTo>
                    <a:pt x="26" y="4"/>
                  </a:lnTo>
                  <a:lnTo>
                    <a:pt x="24" y="10"/>
                  </a:lnTo>
                  <a:lnTo>
                    <a:pt x="20" y="18"/>
                  </a:lnTo>
                  <a:lnTo>
                    <a:pt x="20" y="18"/>
                  </a:lnTo>
                  <a:lnTo>
                    <a:pt x="16" y="20"/>
                  </a:lnTo>
                  <a:lnTo>
                    <a:pt x="12" y="22"/>
                  </a:lnTo>
                  <a:lnTo>
                    <a:pt x="8" y="24"/>
                  </a:lnTo>
                  <a:lnTo>
                    <a:pt x="6" y="26"/>
                  </a:lnTo>
                  <a:lnTo>
                    <a:pt x="6" y="26"/>
                  </a:lnTo>
                  <a:lnTo>
                    <a:pt x="2" y="34"/>
                  </a:lnTo>
                  <a:lnTo>
                    <a:pt x="0" y="44"/>
                  </a:lnTo>
                  <a:lnTo>
                    <a:pt x="2" y="54"/>
                  </a:lnTo>
                  <a:lnTo>
                    <a:pt x="4" y="56"/>
                  </a:lnTo>
                  <a:lnTo>
                    <a:pt x="6" y="58"/>
                  </a:lnTo>
                  <a:lnTo>
                    <a:pt x="6" y="58"/>
                  </a:lnTo>
                  <a:lnTo>
                    <a:pt x="10" y="58"/>
                  </a:lnTo>
                  <a:lnTo>
                    <a:pt x="10" y="58"/>
                  </a:lnTo>
                  <a:lnTo>
                    <a:pt x="12" y="56"/>
                  </a:lnTo>
                  <a:lnTo>
                    <a:pt x="16" y="52"/>
                  </a:lnTo>
                  <a:lnTo>
                    <a:pt x="20" y="44"/>
                  </a:lnTo>
                  <a:lnTo>
                    <a:pt x="22" y="36"/>
                  </a:lnTo>
                  <a:lnTo>
                    <a:pt x="24" y="28"/>
                  </a:lnTo>
                  <a:lnTo>
                    <a:pt x="24" y="28"/>
                  </a:lnTo>
                  <a:lnTo>
                    <a:pt x="30" y="24"/>
                  </a:lnTo>
                  <a:lnTo>
                    <a:pt x="34" y="22"/>
                  </a:lnTo>
                  <a:lnTo>
                    <a:pt x="36" y="18"/>
                  </a:lnTo>
                  <a:lnTo>
                    <a:pt x="36" y="18"/>
                  </a:lnTo>
                  <a:lnTo>
                    <a:pt x="38" y="14"/>
                  </a:lnTo>
                  <a:lnTo>
                    <a:pt x="38" y="8"/>
                  </a:lnTo>
                  <a:lnTo>
                    <a:pt x="38" y="2"/>
                  </a:lnTo>
                  <a:lnTo>
                    <a:pt x="36" y="0"/>
                  </a:lnTo>
                  <a:lnTo>
                    <a:pt x="3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84" name="Freeform 69"/>
            <p:cNvSpPr>
              <a:spLocks/>
            </p:cNvSpPr>
            <p:nvPr/>
          </p:nvSpPr>
          <p:spPr bwMode="auto">
            <a:xfrm>
              <a:off x="2604" y="1974"/>
              <a:ext cx="38" cy="32"/>
            </a:xfrm>
            <a:custGeom>
              <a:avLst/>
              <a:gdLst>
                <a:gd name="T0" fmla="*/ 32 w 38"/>
                <a:gd name="T1" fmla="*/ 0 h 32"/>
                <a:gd name="T2" fmla="*/ 32 w 38"/>
                <a:gd name="T3" fmla="*/ 0 h 32"/>
                <a:gd name="T4" fmla="*/ 28 w 38"/>
                <a:gd name="T5" fmla="*/ 2 h 32"/>
                <a:gd name="T6" fmla="*/ 24 w 38"/>
                <a:gd name="T7" fmla="*/ 4 h 32"/>
                <a:gd name="T8" fmla="*/ 24 w 38"/>
                <a:gd name="T9" fmla="*/ 4 h 32"/>
                <a:gd name="T10" fmla="*/ 16 w 38"/>
                <a:gd name="T11" fmla="*/ 10 h 32"/>
                <a:gd name="T12" fmla="*/ 10 w 38"/>
                <a:gd name="T13" fmla="*/ 18 h 32"/>
                <a:gd name="T14" fmla="*/ 10 w 38"/>
                <a:gd name="T15" fmla="*/ 18 h 32"/>
                <a:gd name="T16" fmla="*/ 8 w 38"/>
                <a:gd name="T17" fmla="*/ 20 h 32"/>
                <a:gd name="T18" fmla="*/ 4 w 38"/>
                <a:gd name="T19" fmla="*/ 22 h 32"/>
                <a:gd name="T20" fmla="*/ 4 w 38"/>
                <a:gd name="T21" fmla="*/ 22 h 32"/>
                <a:gd name="T22" fmla="*/ 0 w 38"/>
                <a:gd name="T23" fmla="*/ 24 h 32"/>
                <a:gd name="T24" fmla="*/ 0 w 38"/>
                <a:gd name="T25" fmla="*/ 28 h 32"/>
                <a:gd name="T26" fmla="*/ 0 w 38"/>
                <a:gd name="T27" fmla="*/ 32 h 32"/>
                <a:gd name="T28" fmla="*/ 4 w 38"/>
                <a:gd name="T29" fmla="*/ 32 h 32"/>
                <a:gd name="T30" fmla="*/ 4 w 38"/>
                <a:gd name="T31" fmla="*/ 32 h 32"/>
                <a:gd name="T32" fmla="*/ 4 w 38"/>
                <a:gd name="T33" fmla="*/ 32 h 32"/>
                <a:gd name="T34" fmla="*/ 4 w 38"/>
                <a:gd name="T35" fmla="*/ 32 h 32"/>
                <a:gd name="T36" fmla="*/ 12 w 38"/>
                <a:gd name="T37" fmla="*/ 30 h 32"/>
                <a:gd name="T38" fmla="*/ 18 w 38"/>
                <a:gd name="T39" fmla="*/ 26 h 32"/>
                <a:gd name="T40" fmla="*/ 18 w 38"/>
                <a:gd name="T41" fmla="*/ 26 h 32"/>
                <a:gd name="T42" fmla="*/ 24 w 38"/>
                <a:gd name="T43" fmla="*/ 22 h 32"/>
                <a:gd name="T44" fmla="*/ 32 w 38"/>
                <a:gd name="T45" fmla="*/ 16 h 32"/>
                <a:gd name="T46" fmla="*/ 36 w 38"/>
                <a:gd name="T47" fmla="*/ 10 h 32"/>
                <a:gd name="T48" fmla="*/ 38 w 38"/>
                <a:gd name="T49" fmla="*/ 6 h 32"/>
                <a:gd name="T50" fmla="*/ 38 w 38"/>
                <a:gd name="T51" fmla="*/ 4 h 32"/>
                <a:gd name="T52" fmla="*/ 38 w 38"/>
                <a:gd name="T53" fmla="*/ 4 h 32"/>
                <a:gd name="T54" fmla="*/ 36 w 38"/>
                <a:gd name="T55" fmla="*/ 2 h 32"/>
                <a:gd name="T56" fmla="*/ 32 w 38"/>
                <a:gd name="T57"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8" h="32">
                  <a:moveTo>
                    <a:pt x="32" y="0"/>
                  </a:moveTo>
                  <a:lnTo>
                    <a:pt x="32" y="0"/>
                  </a:lnTo>
                  <a:lnTo>
                    <a:pt x="28" y="2"/>
                  </a:lnTo>
                  <a:lnTo>
                    <a:pt x="24" y="4"/>
                  </a:lnTo>
                  <a:lnTo>
                    <a:pt x="24" y="4"/>
                  </a:lnTo>
                  <a:lnTo>
                    <a:pt x="16" y="10"/>
                  </a:lnTo>
                  <a:lnTo>
                    <a:pt x="10" y="18"/>
                  </a:lnTo>
                  <a:lnTo>
                    <a:pt x="10" y="18"/>
                  </a:lnTo>
                  <a:lnTo>
                    <a:pt x="8" y="20"/>
                  </a:lnTo>
                  <a:lnTo>
                    <a:pt x="4" y="22"/>
                  </a:lnTo>
                  <a:lnTo>
                    <a:pt x="4" y="22"/>
                  </a:lnTo>
                  <a:lnTo>
                    <a:pt x="0" y="24"/>
                  </a:lnTo>
                  <a:lnTo>
                    <a:pt x="0" y="28"/>
                  </a:lnTo>
                  <a:lnTo>
                    <a:pt x="0" y="32"/>
                  </a:lnTo>
                  <a:lnTo>
                    <a:pt x="4" y="32"/>
                  </a:lnTo>
                  <a:lnTo>
                    <a:pt x="4" y="32"/>
                  </a:lnTo>
                  <a:lnTo>
                    <a:pt x="4" y="32"/>
                  </a:lnTo>
                  <a:lnTo>
                    <a:pt x="4" y="32"/>
                  </a:lnTo>
                  <a:lnTo>
                    <a:pt x="12" y="30"/>
                  </a:lnTo>
                  <a:lnTo>
                    <a:pt x="18" y="26"/>
                  </a:lnTo>
                  <a:lnTo>
                    <a:pt x="18" y="26"/>
                  </a:lnTo>
                  <a:lnTo>
                    <a:pt x="24" y="22"/>
                  </a:lnTo>
                  <a:lnTo>
                    <a:pt x="32" y="16"/>
                  </a:lnTo>
                  <a:lnTo>
                    <a:pt x="36" y="10"/>
                  </a:lnTo>
                  <a:lnTo>
                    <a:pt x="38" y="6"/>
                  </a:lnTo>
                  <a:lnTo>
                    <a:pt x="38" y="4"/>
                  </a:lnTo>
                  <a:lnTo>
                    <a:pt x="38" y="4"/>
                  </a:lnTo>
                  <a:lnTo>
                    <a:pt x="36" y="2"/>
                  </a:lnTo>
                  <a:lnTo>
                    <a:pt x="32"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85" name="Freeform 70"/>
            <p:cNvSpPr>
              <a:spLocks/>
            </p:cNvSpPr>
            <p:nvPr/>
          </p:nvSpPr>
          <p:spPr bwMode="auto">
            <a:xfrm>
              <a:off x="2604" y="1974"/>
              <a:ext cx="38" cy="32"/>
            </a:xfrm>
            <a:custGeom>
              <a:avLst/>
              <a:gdLst>
                <a:gd name="T0" fmla="*/ 32 w 38"/>
                <a:gd name="T1" fmla="*/ 0 h 32"/>
                <a:gd name="T2" fmla="*/ 32 w 38"/>
                <a:gd name="T3" fmla="*/ 0 h 32"/>
                <a:gd name="T4" fmla="*/ 28 w 38"/>
                <a:gd name="T5" fmla="*/ 2 h 32"/>
                <a:gd name="T6" fmla="*/ 24 w 38"/>
                <a:gd name="T7" fmla="*/ 4 h 32"/>
                <a:gd name="T8" fmla="*/ 24 w 38"/>
                <a:gd name="T9" fmla="*/ 4 h 32"/>
                <a:gd name="T10" fmla="*/ 16 w 38"/>
                <a:gd name="T11" fmla="*/ 10 h 32"/>
                <a:gd name="T12" fmla="*/ 10 w 38"/>
                <a:gd name="T13" fmla="*/ 18 h 32"/>
                <a:gd name="T14" fmla="*/ 10 w 38"/>
                <a:gd name="T15" fmla="*/ 18 h 32"/>
                <a:gd name="T16" fmla="*/ 8 w 38"/>
                <a:gd name="T17" fmla="*/ 20 h 32"/>
                <a:gd name="T18" fmla="*/ 4 w 38"/>
                <a:gd name="T19" fmla="*/ 22 h 32"/>
                <a:gd name="T20" fmla="*/ 4 w 38"/>
                <a:gd name="T21" fmla="*/ 22 h 32"/>
                <a:gd name="T22" fmla="*/ 0 w 38"/>
                <a:gd name="T23" fmla="*/ 24 h 32"/>
                <a:gd name="T24" fmla="*/ 0 w 38"/>
                <a:gd name="T25" fmla="*/ 28 h 32"/>
                <a:gd name="T26" fmla="*/ 0 w 38"/>
                <a:gd name="T27" fmla="*/ 32 h 32"/>
                <a:gd name="T28" fmla="*/ 4 w 38"/>
                <a:gd name="T29" fmla="*/ 32 h 32"/>
                <a:gd name="T30" fmla="*/ 4 w 38"/>
                <a:gd name="T31" fmla="*/ 32 h 32"/>
                <a:gd name="T32" fmla="*/ 4 w 38"/>
                <a:gd name="T33" fmla="*/ 32 h 32"/>
                <a:gd name="T34" fmla="*/ 4 w 38"/>
                <a:gd name="T35" fmla="*/ 32 h 32"/>
                <a:gd name="T36" fmla="*/ 12 w 38"/>
                <a:gd name="T37" fmla="*/ 30 h 32"/>
                <a:gd name="T38" fmla="*/ 18 w 38"/>
                <a:gd name="T39" fmla="*/ 26 h 32"/>
                <a:gd name="T40" fmla="*/ 18 w 38"/>
                <a:gd name="T41" fmla="*/ 26 h 32"/>
                <a:gd name="T42" fmla="*/ 24 w 38"/>
                <a:gd name="T43" fmla="*/ 22 h 32"/>
                <a:gd name="T44" fmla="*/ 32 w 38"/>
                <a:gd name="T45" fmla="*/ 16 h 32"/>
                <a:gd name="T46" fmla="*/ 36 w 38"/>
                <a:gd name="T47" fmla="*/ 10 h 32"/>
                <a:gd name="T48" fmla="*/ 38 w 38"/>
                <a:gd name="T49" fmla="*/ 6 h 32"/>
                <a:gd name="T50" fmla="*/ 38 w 38"/>
                <a:gd name="T51" fmla="*/ 4 h 32"/>
                <a:gd name="T52" fmla="*/ 38 w 38"/>
                <a:gd name="T53" fmla="*/ 4 h 32"/>
                <a:gd name="T54" fmla="*/ 36 w 38"/>
                <a:gd name="T55" fmla="*/ 2 h 32"/>
                <a:gd name="T56" fmla="*/ 32 w 38"/>
                <a:gd name="T57"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8" h="32">
                  <a:moveTo>
                    <a:pt x="32" y="0"/>
                  </a:moveTo>
                  <a:lnTo>
                    <a:pt x="32" y="0"/>
                  </a:lnTo>
                  <a:lnTo>
                    <a:pt x="28" y="2"/>
                  </a:lnTo>
                  <a:lnTo>
                    <a:pt x="24" y="4"/>
                  </a:lnTo>
                  <a:lnTo>
                    <a:pt x="24" y="4"/>
                  </a:lnTo>
                  <a:lnTo>
                    <a:pt x="16" y="10"/>
                  </a:lnTo>
                  <a:lnTo>
                    <a:pt x="10" y="18"/>
                  </a:lnTo>
                  <a:lnTo>
                    <a:pt x="10" y="18"/>
                  </a:lnTo>
                  <a:lnTo>
                    <a:pt x="8" y="20"/>
                  </a:lnTo>
                  <a:lnTo>
                    <a:pt x="4" y="22"/>
                  </a:lnTo>
                  <a:lnTo>
                    <a:pt x="4" y="22"/>
                  </a:lnTo>
                  <a:lnTo>
                    <a:pt x="0" y="24"/>
                  </a:lnTo>
                  <a:lnTo>
                    <a:pt x="0" y="28"/>
                  </a:lnTo>
                  <a:lnTo>
                    <a:pt x="0" y="32"/>
                  </a:lnTo>
                  <a:lnTo>
                    <a:pt x="4" y="32"/>
                  </a:lnTo>
                  <a:lnTo>
                    <a:pt x="4" y="32"/>
                  </a:lnTo>
                  <a:lnTo>
                    <a:pt x="4" y="32"/>
                  </a:lnTo>
                  <a:lnTo>
                    <a:pt x="4" y="32"/>
                  </a:lnTo>
                  <a:lnTo>
                    <a:pt x="12" y="30"/>
                  </a:lnTo>
                  <a:lnTo>
                    <a:pt x="18" y="26"/>
                  </a:lnTo>
                  <a:lnTo>
                    <a:pt x="18" y="26"/>
                  </a:lnTo>
                  <a:lnTo>
                    <a:pt x="24" y="22"/>
                  </a:lnTo>
                  <a:lnTo>
                    <a:pt x="32" y="16"/>
                  </a:lnTo>
                  <a:lnTo>
                    <a:pt x="36" y="10"/>
                  </a:lnTo>
                  <a:lnTo>
                    <a:pt x="38" y="6"/>
                  </a:lnTo>
                  <a:lnTo>
                    <a:pt x="38" y="4"/>
                  </a:lnTo>
                  <a:lnTo>
                    <a:pt x="38" y="4"/>
                  </a:lnTo>
                  <a:lnTo>
                    <a:pt x="36" y="2"/>
                  </a:lnTo>
                  <a:lnTo>
                    <a:pt x="3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86" name="Freeform 71"/>
            <p:cNvSpPr>
              <a:spLocks/>
            </p:cNvSpPr>
            <p:nvPr/>
          </p:nvSpPr>
          <p:spPr bwMode="auto">
            <a:xfrm>
              <a:off x="2272" y="2186"/>
              <a:ext cx="36" cy="38"/>
            </a:xfrm>
            <a:custGeom>
              <a:avLst/>
              <a:gdLst>
                <a:gd name="T0" fmla="*/ 34 w 36"/>
                <a:gd name="T1" fmla="*/ 0 h 38"/>
                <a:gd name="T2" fmla="*/ 34 w 36"/>
                <a:gd name="T3" fmla="*/ 0 h 38"/>
                <a:gd name="T4" fmla="*/ 28 w 36"/>
                <a:gd name="T5" fmla="*/ 2 h 38"/>
                <a:gd name="T6" fmla="*/ 28 w 36"/>
                <a:gd name="T7" fmla="*/ 2 h 38"/>
                <a:gd name="T8" fmla="*/ 18 w 36"/>
                <a:gd name="T9" fmla="*/ 8 h 38"/>
                <a:gd name="T10" fmla="*/ 12 w 36"/>
                <a:gd name="T11" fmla="*/ 10 h 38"/>
                <a:gd name="T12" fmla="*/ 6 w 36"/>
                <a:gd name="T13" fmla="*/ 12 h 38"/>
                <a:gd name="T14" fmla="*/ 6 w 36"/>
                <a:gd name="T15" fmla="*/ 12 h 38"/>
                <a:gd name="T16" fmla="*/ 2 w 36"/>
                <a:gd name="T17" fmla="*/ 22 h 38"/>
                <a:gd name="T18" fmla="*/ 0 w 36"/>
                <a:gd name="T19" fmla="*/ 26 h 38"/>
                <a:gd name="T20" fmla="*/ 0 w 36"/>
                <a:gd name="T21" fmla="*/ 32 h 38"/>
                <a:gd name="T22" fmla="*/ 0 w 36"/>
                <a:gd name="T23" fmla="*/ 32 h 38"/>
                <a:gd name="T24" fmla="*/ 2 w 36"/>
                <a:gd name="T25" fmla="*/ 36 h 38"/>
                <a:gd name="T26" fmla="*/ 4 w 36"/>
                <a:gd name="T27" fmla="*/ 38 h 38"/>
                <a:gd name="T28" fmla="*/ 6 w 36"/>
                <a:gd name="T29" fmla="*/ 38 h 38"/>
                <a:gd name="T30" fmla="*/ 6 w 36"/>
                <a:gd name="T31" fmla="*/ 38 h 38"/>
                <a:gd name="T32" fmla="*/ 6 w 36"/>
                <a:gd name="T33" fmla="*/ 38 h 38"/>
                <a:gd name="T34" fmla="*/ 10 w 36"/>
                <a:gd name="T35" fmla="*/ 38 h 38"/>
                <a:gd name="T36" fmla="*/ 12 w 36"/>
                <a:gd name="T37" fmla="*/ 34 h 38"/>
                <a:gd name="T38" fmla="*/ 16 w 36"/>
                <a:gd name="T39" fmla="*/ 28 h 38"/>
                <a:gd name="T40" fmla="*/ 16 w 36"/>
                <a:gd name="T41" fmla="*/ 28 h 38"/>
                <a:gd name="T42" fmla="*/ 26 w 36"/>
                <a:gd name="T43" fmla="*/ 20 h 38"/>
                <a:gd name="T44" fmla="*/ 30 w 36"/>
                <a:gd name="T45" fmla="*/ 16 h 38"/>
                <a:gd name="T46" fmla="*/ 34 w 36"/>
                <a:gd name="T47" fmla="*/ 10 h 38"/>
                <a:gd name="T48" fmla="*/ 34 w 36"/>
                <a:gd name="T49" fmla="*/ 10 h 38"/>
                <a:gd name="T50" fmla="*/ 36 w 36"/>
                <a:gd name="T51" fmla="*/ 2 h 38"/>
                <a:gd name="T52" fmla="*/ 36 w 36"/>
                <a:gd name="T53" fmla="*/ 0 h 38"/>
                <a:gd name="T54" fmla="*/ 34 w 36"/>
                <a:gd name="T55"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6" h="38">
                  <a:moveTo>
                    <a:pt x="34" y="0"/>
                  </a:moveTo>
                  <a:lnTo>
                    <a:pt x="34" y="0"/>
                  </a:lnTo>
                  <a:lnTo>
                    <a:pt x="28" y="2"/>
                  </a:lnTo>
                  <a:lnTo>
                    <a:pt x="28" y="2"/>
                  </a:lnTo>
                  <a:lnTo>
                    <a:pt x="18" y="8"/>
                  </a:lnTo>
                  <a:lnTo>
                    <a:pt x="12" y="10"/>
                  </a:lnTo>
                  <a:lnTo>
                    <a:pt x="6" y="12"/>
                  </a:lnTo>
                  <a:lnTo>
                    <a:pt x="6" y="12"/>
                  </a:lnTo>
                  <a:lnTo>
                    <a:pt x="2" y="22"/>
                  </a:lnTo>
                  <a:lnTo>
                    <a:pt x="0" y="26"/>
                  </a:lnTo>
                  <a:lnTo>
                    <a:pt x="0" y="32"/>
                  </a:lnTo>
                  <a:lnTo>
                    <a:pt x="0" y="32"/>
                  </a:lnTo>
                  <a:lnTo>
                    <a:pt x="2" y="36"/>
                  </a:lnTo>
                  <a:lnTo>
                    <a:pt x="4" y="38"/>
                  </a:lnTo>
                  <a:lnTo>
                    <a:pt x="6" y="38"/>
                  </a:lnTo>
                  <a:lnTo>
                    <a:pt x="6" y="38"/>
                  </a:lnTo>
                  <a:lnTo>
                    <a:pt x="6" y="38"/>
                  </a:lnTo>
                  <a:lnTo>
                    <a:pt x="10" y="38"/>
                  </a:lnTo>
                  <a:lnTo>
                    <a:pt x="12" y="34"/>
                  </a:lnTo>
                  <a:lnTo>
                    <a:pt x="16" y="28"/>
                  </a:lnTo>
                  <a:lnTo>
                    <a:pt x="16" y="28"/>
                  </a:lnTo>
                  <a:lnTo>
                    <a:pt x="26" y="20"/>
                  </a:lnTo>
                  <a:lnTo>
                    <a:pt x="30" y="16"/>
                  </a:lnTo>
                  <a:lnTo>
                    <a:pt x="34" y="10"/>
                  </a:lnTo>
                  <a:lnTo>
                    <a:pt x="34" y="10"/>
                  </a:lnTo>
                  <a:lnTo>
                    <a:pt x="36" y="2"/>
                  </a:lnTo>
                  <a:lnTo>
                    <a:pt x="36" y="0"/>
                  </a:lnTo>
                  <a:lnTo>
                    <a:pt x="34"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87" name="Freeform 72"/>
            <p:cNvSpPr>
              <a:spLocks/>
            </p:cNvSpPr>
            <p:nvPr/>
          </p:nvSpPr>
          <p:spPr bwMode="auto">
            <a:xfrm>
              <a:off x="2272" y="2186"/>
              <a:ext cx="36" cy="38"/>
            </a:xfrm>
            <a:custGeom>
              <a:avLst/>
              <a:gdLst>
                <a:gd name="T0" fmla="*/ 34 w 36"/>
                <a:gd name="T1" fmla="*/ 0 h 38"/>
                <a:gd name="T2" fmla="*/ 34 w 36"/>
                <a:gd name="T3" fmla="*/ 0 h 38"/>
                <a:gd name="T4" fmla="*/ 28 w 36"/>
                <a:gd name="T5" fmla="*/ 2 h 38"/>
                <a:gd name="T6" fmla="*/ 28 w 36"/>
                <a:gd name="T7" fmla="*/ 2 h 38"/>
                <a:gd name="T8" fmla="*/ 18 w 36"/>
                <a:gd name="T9" fmla="*/ 8 h 38"/>
                <a:gd name="T10" fmla="*/ 12 w 36"/>
                <a:gd name="T11" fmla="*/ 10 h 38"/>
                <a:gd name="T12" fmla="*/ 6 w 36"/>
                <a:gd name="T13" fmla="*/ 12 h 38"/>
                <a:gd name="T14" fmla="*/ 6 w 36"/>
                <a:gd name="T15" fmla="*/ 12 h 38"/>
                <a:gd name="T16" fmla="*/ 2 w 36"/>
                <a:gd name="T17" fmla="*/ 22 h 38"/>
                <a:gd name="T18" fmla="*/ 0 w 36"/>
                <a:gd name="T19" fmla="*/ 26 h 38"/>
                <a:gd name="T20" fmla="*/ 0 w 36"/>
                <a:gd name="T21" fmla="*/ 32 h 38"/>
                <a:gd name="T22" fmla="*/ 0 w 36"/>
                <a:gd name="T23" fmla="*/ 32 h 38"/>
                <a:gd name="T24" fmla="*/ 2 w 36"/>
                <a:gd name="T25" fmla="*/ 36 h 38"/>
                <a:gd name="T26" fmla="*/ 4 w 36"/>
                <a:gd name="T27" fmla="*/ 38 h 38"/>
                <a:gd name="T28" fmla="*/ 6 w 36"/>
                <a:gd name="T29" fmla="*/ 38 h 38"/>
                <a:gd name="T30" fmla="*/ 6 w 36"/>
                <a:gd name="T31" fmla="*/ 38 h 38"/>
                <a:gd name="T32" fmla="*/ 6 w 36"/>
                <a:gd name="T33" fmla="*/ 38 h 38"/>
                <a:gd name="T34" fmla="*/ 10 w 36"/>
                <a:gd name="T35" fmla="*/ 38 h 38"/>
                <a:gd name="T36" fmla="*/ 12 w 36"/>
                <a:gd name="T37" fmla="*/ 34 h 38"/>
                <a:gd name="T38" fmla="*/ 16 w 36"/>
                <a:gd name="T39" fmla="*/ 28 h 38"/>
                <a:gd name="T40" fmla="*/ 16 w 36"/>
                <a:gd name="T41" fmla="*/ 28 h 38"/>
                <a:gd name="T42" fmla="*/ 26 w 36"/>
                <a:gd name="T43" fmla="*/ 20 h 38"/>
                <a:gd name="T44" fmla="*/ 30 w 36"/>
                <a:gd name="T45" fmla="*/ 16 h 38"/>
                <a:gd name="T46" fmla="*/ 34 w 36"/>
                <a:gd name="T47" fmla="*/ 10 h 38"/>
                <a:gd name="T48" fmla="*/ 34 w 36"/>
                <a:gd name="T49" fmla="*/ 10 h 38"/>
                <a:gd name="T50" fmla="*/ 36 w 36"/>
                <a:gd name="T51" fmla="*/ 2 h 38"/>
                <a:gd name="T52" fmla="*/ 36 w 36"/>
                <a:gd name="T53" fmla="*/ 0 h 38"/>
                <a:gd name="T54" fmla="*/ 34 w 36"/>
                <a:gd name="T55"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6" h="38">
                  <a:moveTo>
                    <a:pt x="34" y="0"/>
                  </a:moveTo>
                  <a:lnTo>
                    <a:pt x="34" y="0"/>
                  </a:lnTo>
                  <a:lnTo>
                    <a:pt x="28" y="2"/>
                  </a:lnTo>
                  <a:lnTo>
                    <a:pt x="28" y="2"/>
                  </a:lnTo>
                  <a:lnTo>
                    <a:pt x="18" y="8"/>
                  </a:lnTo>
                  <a:lnTo>
                    <a:pt x="12" y="10"/>
                  </a:lnTo>
                  <a:lnTo>
                    <a:pt x="6" y="12"/>
                  </a:lnTo>
                  <a:lnTo>
                    <a:pt x="6" y="12"/>
                  </a:lnTo>
                  <a:lnTo>
                    <a:pt x="2" y="22"/>
                  </a:lnTo>
                  <a:lnTo>
                    <a:pt x="0" y="26"/>
                  </a:lnTo>
                  <a:lnTo>
                    <a:pt x="0" y="32"/>
                  </a:lnTo>
                  <a:lnTo>
                    <a:pt x="0" y="32"/>
                  </a:lnTo>
                  <a:lnTo>
                    <a:pt x="2" y="36"/>
                  </a:lnTo>
                  <a:lnTo>
                    <a:pt x="4" y="38"/>
                  </a:lnTo>
                  <a:lnTo>
                    <a:pt x="6" y="38"/>
                  </a:lnTo>
                  <a:lnTo>
                    <a:pt x="6" y="38"/>
                  </a:lnTo>
                  <a:lnTo>
                    <a:pt x="6" y="38"/>
                  </a:lnTo>
                  <a:lnTo>
                    <a:pt x="10" y="38"/>
                  </a:lnTo>
                  <a:lnTo>
                    <a:pt x="12" y="34"/>
                  </a:lnTo>
                  <a:lnTo>
                    <a:pt x="16" y="28"/>
                  </a:lnTo>
                  <a:lnTo>
                    <a:pt x="16" y="28"/>
                  </a:lnTo>
                  <a:lnTo>
                    <a:pt x="26" y="20"/>
                  </a:lnTo>
                  <a:lnTo>
                    <a:pt x="30" y="16"/>
                  </a:lnTo>
                  <a:lnTo>
                    <a:pt x="34" y="10"/>
                  </a:lnTo>
                  <a:lnTo>
                    <a:pt x="34" y="10"/>
                  </a:lnTo>
                  <a:lnTo>
                    <a:pt x="36" y="2"/>
                  </a:lnTo>
                  <a:lnTo>
                    <a:pt x="36" y="0"/>
                  </a:lnTo>
                  <a:lnTo>
                    <a:pt x="3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88" name="Freeform 73"/>
            <p:cNvSpPr>
              <a:spLocks/>
            </p:cNvSpPr>
            <p:nvPr/>
          </p:nvSpPr>
          <p:spPr bwMode="auto">
            <a:xfrm>
              <a:off x="2414" y="2208"/>
              <a:ext cx="62" cy="108"/>
            </a:xfrm>
            <a:custGeom>
              <a:avLst/>
              <a:gdLst>
                <a:gd name="T0" fmla="*/ 28 w 62"/>
                <a:gd name="T1" fmla="*/ 0 h 108"/>
                <a:gd name="T2" fmla="*/ 24 w 62"/>
                <a:gd name="T3" fmla="*/ 2 h 108"/>
                <a:gd name="T4" fmla="*/ 20 w 62"/>
                <a:gd name="T5" fmla="*/ 8 h 108"/>
                <a:gd name="T6" fmla="*/ 20 w 62"/>
                <a:gd name="T7" fmla="*/ 20 h 108"/>
                <a:gd name="T8" fmla="*/ 18 w 62"/>
                <a:gd name="T9" fmla="*/ 24 h 108"/>
                <a:gd name="T10" fmla="*/ 10 w 62"/>
                <a:gd name="T11" fmla="*/ 32 h 108"/>
                <a:gd name="T12" fmla="*/ 4 w 62"/>
                <a:gd name="T13" fmla="*/ 40 h 108"/>
                <a:gd name="T14" fmla="*/ 4 w 62"/>
                <a:gd name="T15" fmla="*/ 48 h 108"/>
                <a:gd name="T16" fmla="*/ 0 w 62"/>
                <a:gd name="T17" fmla="*/ 60 h 108"/>
                <a:gd name="T18" fmla="*/ 0 w 62"/>
                <a:gd name="T19" fmla="*/ 68 h 108"/>
                <a:gd name="T20" fmla="*/ 4 w 62"/>
                <a:gd name="T21" fmla="*/ 76 h 108"/>
                <a:gd name="T22" fmla="*/ 10 w 62"/>
                <a:gd name="T23" fmla="*/ 80 h 108"/>
                <a:gd name="T24" fmla="*/ 14 w 62"/>
                <a:gd name="T25" fmla="*/ 86 h 108"/>
                <a:gd name="T26" fmla="*/ 14 w 62"/>
                <a:gd name="T27" fmla="*/ 92 h 108"/>
                <a:gd name="T28" fmla="*/ 10 w 62"/>
                <a:gd name="T29" fmla="*/ 102 h 108"/>
                <a:gd name="T30" fmla="*/ 12 w 62"/>
                <a:gd name="T31" fmla="*/ 106 h 108"/>
                <a:gd name="T32" fmla="*/ 16 w 62"/>
                <a:gd name="T33" fmla="*/ 108 h 108"/>
                <a:gd name="T34" fmla="*/ 20 w 62"/>
                <a:gd name="T35" fmla="*/ 106 h 108"/>
                <a:gd name="T36" fmla="*/ 24 w 62"/>
                <a:gd name="T37" fmla="*/ 102 h 108"/>
                <a:gd name="T38" fmla="*/ 22 w 62"/>
                <a:gd name="T39" fmla="*/ 98 h 108"/>
                <a:gd name="T40" fmla="*/ 18 w 62"/>
                <a:gd name="T41" fmla="*/ 92 h 108"/>
                <a:gd name="T42" fmla="*/ 24 w 62"/>
                <a:gd name="T43" fmla="*/ 90 h 108"/>
                <a:gd name="T44" fmla="*/ 26 w 62"/>
                <a:gd name="T45" fmla="*/ 88 h 108"/>
                <a:gd name="T46" fmla="*/ 34 w 62"/>
                <a:gd name="T47" fmla="*/ 90 h 108"/>
                <a:gd name="T48" fmla="*/ 36 w 62"/>
                <a:gd name="T49" fmla="*/ 90 h 108"/>
                <a:gd name="T50" fmla="*/ 38 w 62"/>
                <a:gd name="T51" fmla="*/ 90 h 108"/>
                <a:gd name="T52" fmla="*/ 42 w 62"/>
                <a:gd name="T53" fmla="*/ 90 h 108"/>
                <a:gd name="T54" fmla="*/ 44 w 62"/>
                <a:gd name="T55" fmla="*/ 90 h 108"/>
                <a:gd name="T56" fmla="*/ 48 w 62"/>
                <a:gd name="T57" fmla="*/ 96 h 108"/>
                <a:gd name="T58" fmla="*/ 54 w 62"/>
                <a:gd name="T59" fmla="*/ 100 h 108"/>
                <a:gd name="T60" fmla="*/ 56 w 62"/>
                <a:gd name="T61" fmla="*/ 102 h 108"/>
                <a:gd name="T62" fmla="*/ 60 w 62"/>
                <a:gd name="T63" fmla="*/ 100 h 108"/>
                <a:gd name="T64" fmla="*/ 62 w 62"/>
                <a:gd name="T65" fmla="*/ 92 h 108"/>
                <a:gd name="T66" fmla="*/ 62 w 62"/>
                <a:gd name="T67" fmla="*/ 88 h 108"/>
                <a:gd name="T68" fmla="*/ 56 w 62"/>
                <a:gd name="T69" fmla="*/ 80 h 108"/>
                <a:gd name="T70" fmla="*/ 48 w 62"/>
                <a:gd name="T71" fmla="*/ 76 h 108"/>
                <a:gd name="T72" fmla="*/ 44 w 62"/>
                <a:gd name="T73" fmla="*/ 74 h 108"/>
                <a:gd name="T74" fmla="*/ 40 w 62"/>
                <a:gd name="T75" fmla="*/ 74 h 108"/>
                <a:gd name="T76" fmla="*/ 34 w 62"/>
                <a:gd name="T77" fmla="*/ 74 h 108"/>
                <a:gd name="T78" fmla="*/ 28 w 62"/>
                <a:gd name="T79" fmla="*/ 74 h 108"/>
                <a:gd name="T80" fmla="*/ 24 w 62"/>
                <a:gd name="T81" fmla="*/ 56 h 108"/>
                <a:gd name="T82" fmla="*/ 26 w 62"/>
                <a:gd name="T83" fmla="*/ 54 h 108"/>
                <a:gd name="T84" fmla="*/ 32 w 62"/>
                <a:gd name="T85" fmla="*/ 50 h 108"/>
                <a:gd name="T86" fmla="*/ 36 w 62"/>
                <a:gd name="T87" fmla="*/ 48 h 108"/>
                <a:gd name="T88" fmla="*/ 42 w 62"/>
                <a:gd name="T89" fmla="*/ 34 h 108"/>
                <a:gd name="T90" fmla="*/ 42 w 62"/>
                <a:gd name="T91" fmla="*/ 26 h 108"/>
                <a:gd name="T92" fmla="*/ 34 w 62"/>
                <a:gd name="T93" fmla="*/ 4 h 108"/>
                <a:gd name="T94" fmla="*/ 28 w 62"/>
                <a:gd name="T95"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2" h="108">
                  <a:moveTo>
                    <a:pt x="28" y="0"/>
                  </a:moveTo>
                  <a:lnTo>
                    <a:pt x="28" y="0"/>
                  </a:lnTo>
                  <a:lnTo>
                    <a:pt x="26" y="0"/>
                  </a:lnTo>
                  <a:lnTo>
                    <a:pt x="24" y="2"/>
                  </a:lnTo>
                  <a:lnTo>
                    <a:pt x="24" y="2"/>
                  </a:lnTo>
                  <a:lnTo>
                    <a:pt x="20" y="8"/>
                  </a:lnTo>
                  <a:lnTo>
                    <a:pt x="20" y="14"/>
                  </a:lnTo>
                  <a:lnTo>
                    <a:pt x="20" y="20"/>
                  </a:lnTo>
                  <a:lnTo>
                    <a:pt x="18" y="24"/>
                  </a:lnTo>
                  <a:lnTo>
                    <a:pt x="18" y="24"/>
                  </a:lnTo>
                  <a:lnTo>
                    <a:pt x="14" y="28"/>
                  </a:lnTo>
                  <a:lnTo>
                    <a:pt x="10" y="32"/>
                  </a:lnTo>
                  <a:lnTo>
                    <a:pt x="6" y="34"/>
                  </a:lnTo>
                  <a:lnTo>
                    <a:pt x="4" y="40"/>
                  </a:lnTo>
                  <a:lnTo>
                    <a:pt x="4" y="40"/>
                  </a:lnTo>
                  <a:lnTo>
                    <a:pt x="4" y="48"/>
                  </a:lnTo>
                  <a:lnTo>
                    <a:pt x="4" y="48"/>
                  </a:lnTo>
                  <a:lnTo>
                    <a:pt x="0" y="60"/>
                  </a:lnTo>
                  <a:lnTo>
                    <a:pt x="0" y="60"/>
                  </a:lnTo>
                  <a:lnTo>
                    <a:pt x="0" y="68"/>
                  </a:lnTo>
                  <a:lnTo>
                    <a:pt x="2" y="72"/>
                  </a:lnTo>
                  <a:lnTo>
                    <a:pt x="4" y="76"/>
                  </a:lnTo>
                  <a:lnTo>
                    <a:pt x="4" y="76"/>
                  </a:lnTo>
                  <a:lnTo>
                    <a:pt x="10" y="80"/>
                  </a:lnTo>
                  <a:lnTo>
                    <a:pt x="12" y="82"/>
                  </a:lnTo>
                  <a:lnTo>
                    <a:pt x="14" y="86"/>
                  </a:lnTo>
                  <a:lnTo>
                    <a:pt x="14" y="86"/>
                  </a:lnTo>
                  <a:lnTo>
                    <a:pt x="14" y="92"/>
                  </a:lnTo>
                  <a:lnTo>
                    <a:pt x="12" y="96"/>
                  </a:lnTo>
                  <a:lnTo>
                    <a:pt x="10" y="102"/>
                  </a:lnTo>
                  <a:lnTo>
                    <a:pt x="12" y="106"/>
                  </a:lnTo>
                  <a:lnTo>
                    <a:pt x="12" y="106"/>
                  </a:lnTo>
                  <a:lnTo>
                    <a:pt x="14" y="108"/>
                  </a:lnTo>
                  <a:lnTo>
                    <a:pt x="16" y="108"/>
                  </a:lnTo>
                  <a:lnTo>
                    <a:pt x="16" y="108"/>
                  </a:lnTo>
                  <a:lnTo>
                    <a:pt x="20" y="106"/>
                  </a:lnTo>
                  <a:lnTo>
                    <a:pt x="22" y="104"/>
                  </a:lnTo>
                  <a:lnTo>
                    <a:pt x="24" y="102"/>
                  </a:lnTo>
                  <a:lnTo>
                    <a:pt x="24" y="102"/>
                  </a:lnTo>
                  <a:lnTo>
                    <a:pt x="22" y="98"/>
                  </a:lnTo>
                  <a:lnTo>
                    <a:pt x="20" y="96"/>
                  </a:lnTo>
                  <a:lnTo>
                    <a:pt x="18" y="92"/>
                  </a:lnTo>
                  <a:lnTo>
                    <a:pt x="24" y="90"/>
                  </a:lnTo>
                  <a:lnTo>
                    <a:pt x="24" y="90"/>
                  </a:lnTo>
                  <a:lnTo>
                    <a:pt x="26" y="88"/>
                  </a:lnTo>
                  <a:lnTo>
                    <a:pt x="26" y="88"/>
                  </a:lnTo>
                  <a:lnTo>
                    <a:pt x="34" y="90"/>
                  </a:lnTo>
                  <a:lnTo>
                    <a:pt x="34" y="90"/>
                  </a:lnTo>
                  <a:lnTo>
                    <a:pt x="36" y="90"/>
                  </a:lnTo>
                  <a:lnTo>
                    <a:pt x="36" y="90"/>
                  </a:lnTo>
                  <a:lnTo>
                    <a:pt x="38" y="90"/>
                  </a:lnTo>
                  <a:lnTo>
                    <a:pt x="38" y="90"/>
                  </a:lnTo>
                  <a:lnTo>
                    <a:pt x="42" y="90"/>
                  </a:lnTo>
                  <a:lnTo>
                    <a:pt x="42" y="90"/>
                  </a:lnTo>
                  <a:lnTo>
                    <a:pt x="44" y="90"/>
                  </a:lnTo>
                  <a:lnTo>
                    <a:pt x="44" y="90"/>
                  </a:lnTo>
                  <a:lnTo>
                    <a:pt x="46" y="92"/>
                  </a:lnTo>
                  <a:lnTo>
                    <a:pt x="48" y="96"/>
                  </a:lnTo>
                  <a:lnTo>
                    <a:pt x="50" y="98"/>
                  </a:lnTo>
                  <a:lnTo>
                    <a:pt x="54" y="100"/>
                  </a:lnTo>
                  <a:lnTo>
                    <a:pt x="54" y="100"/>
                  </a:lnTo>
                  <a:lnTo>
                    <a:pt x="56" y="102"/>
                  </a:lnTo>
                  <a:lnTo>
                    <a:pt x="56" y="102"/>
                  </a:lnTo>
                  <a:lnTo>
                    <a:pt x="60" y="100"/>
                  </a:lnTo>
                  <a:lnTo>
                    <a:pt x="62" y="96"/>
                  </a:lnTo>
                  <a:lnTo>
                    <a:pt x="62" y="92"/>
                  </a:lnTo>
                  <a:lnTo>
                    <a:pt x="62" y="88"/>
                  </a:lnTo>
                  <a:lnTo>
                    <a:pt x="62" y="88"/>
                  </a:lnTo>
                  <a:lnTo>
                    <a:pt x="60" y="84"/>
                  </a:lnTo>
                  <a:lnTo>
                    <a:pt x="56" y="80"/>
                  </a:lnTo>
                  <a:lnTo>
                    <a:pt x="48" y="76"/>
                  </a:lnTo>
                  <a:lnTo>
                    <a:pt x="48" y="76"/>
                  </a:lnTo>
                  <a:lnTo>
                    <a:pt x="44" y="74"/>
                  </a:lnTo>
                  <a:lnTo>
                    <a:pt x="44" y="74"/>
                  </a:lnTo>
                  <a:lnTo>
                    <a:pt x="40" y="74"/>
                  </a:lnTo>
                  <a:lnTo>
                    <a:pt x="40" y="74"/>
                  </a:lnTo>
                  <a:lnTo>
                    <a:pt x="34" y="74"/>
                  </a:lnTo>
                  <a:lnTo>
                    <a:pt x="34" y="74"/>
                  </a:lnTo>
                  <a:lnTo>
                    <a:pt x="28" y="74"/>
                  </a:lnTo>
                  <a:lnTo>
                    <a:pt x="28" y="74"/>
                  </a:lnTo>
                  <a:lnTo>
                    <a:pt x="26" y="66"/>
                  </a:lnTo>
                  <a:lnTo>
                    <a:pt x="24" y="56"/>
                  </a:lnTo>
                  <a:lnTo>
                    <a:pt x="24" y="56"/>
                  </a:lnTo>
                  <a:lnTo>
                    <a:pt x="26" y="54"/>
                  </a:lnTo>
                  <a:lnTo>
                    <a:pt x="30" y="52"/>
                  </a:lnTo>
                  <a:lnTo>
                    <a:pt x="32" y="50"/>
                  </a:lnTo>
                  <a:lnTo>
                    <a:pt x="36" y="48"/>
                  </a:lnTo>
                  <a:lnTo>
                    <a:pt x="36" y="48"/>
                  </a:lnTo>
                  <a:lnTo>
                    <a:pt x="40" y="42"/>
                  </a:lnTo>
                  <a:lnTo>
                    <a:pt x="42" y="34"/>
                  </a:lnTo>
                  <a:lnTo>
                    <a:pt x="42" y="34"/>
                  </a:lnTo>
                  <a:lnTo>
                    <a:pt x="42" y="26"/>
                  </a:lnTo>
                  <a:lnTo>
                    <a:pt x="38" y="14"/>
                  </a:lnTo>
                  <a:lnTo>
                    <a:pt x="34" y="4"/>
                  </a:lnTo>
                  <a:lnTo>
                    <a:pt x="32" y="0"/>
                  </a:lnTo>
                  <a:lnTo>
                    <a:pt x="28"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89" name="Freeform 74"/>
            <p:cNvSpPr>
              <a:spLocks/>
            </p:cNvSpPr>
            <p:nvPr/>
          </p:nvSpPr>
          <p:spPr bwMode="auto">
            <a:xfrm>
              <a:off x="2414" y="2208"/>
              <a:ext cx="62" cy="108"/>
            </a:xfrm>
            <a:custGeom>
              <a:avLst/>
              <a:gdLst>
                <a:gd name="T0" fmla="*/ 28 w 62"/>
                <a:gd name="T1" fmla="*/ 0 h 108"/>
                <a:gd name="T2" fmla="*/ 24 w 62"/>
                <a:gd name="T3" fmla="*/ 2 h 108"/>
                <a:gd name="T4" fmla="*/ 20 w 62"/>
                <a:gd name="T5" fmla="*/ 8 h 108"/>
                <a:gd name="T6" fmla="*/ 20 w 62"/>
                <a:gd name="T7" fmla="*/ 20 h 108"/>
                <a:gd name="T8" fmla="*/ 18 w 62"/>
                <a:gd name="T9" fmla="*/ 24 h 108"/>
                <a:gd name="T10" fmla="*/ 10 w 62"/>
                <a:gd name="T11" fmla="*/ 32 h 108"/>
                <a:gd name="T12" fmla="*/ 4 w 62"/>
                <a:gd name="T13" fmla="*/ 40 h 108"/>
                <a:gd name="T14" fmla="*/ 4 w 62"/>
                <a:gd name="T15" fmla="*/ 48 h 108"/>
                <a:gd name="T16" fmla="*/ 0 w 62"/>
                <a:gd name="T17" fmla="*/ 60 h 108"/>
                <a:gd name="T18" fmla="*/ 0 w 62"/>
                <a:gd name="T19" fmla="*/ 68 h 108"/>
                <a:gd name="T20" fmla="*/ 4 w 62"/>
                <a:gd name="T21" fmla="*/ 76 h 108"/>
                <a:gd name="T22" fmla="*/ 10 w 62"/>
                <a:gd name="T23" fmla="*/ 80 h 108"/>
                <a:gd name="T24" fmla="*/ 14 w 62"/>
                <a:gd name="T25" fmla="*/ 86 h 108"/>
                <a:gd name="T26" fmla="*/ 14 w 62"/>
                <a:gd name="T27" fmla="*/ 92 h 108"/>
                <a:gd name="T28" fmla="*/ 10 w 62"/>
                <a:gd name="T29" fmla="*/ 102 h 108"/>
                <a:gd name="T30" fmla="*/ 12 w 62"/>
                <a:gd name="T31" fmla="*/ 106 h 108"/>
                <a:gd name="T32" fmla="*/ 16 w 62"/>
                <a:gd name="T33" fmla="*/ 108 h 108"/>
                <a:gd name="T34" fmla="*/ 20 w 62"/>
                <a:gd name="T35" fmla="*/ 106 h 108"/>
                <a:gd name="T36" fmla="*/ 24 w 62"/>
                <a:gd name="T37" fmla="*/ 102 h 108"/>
                <a:gd name="T38" fmla="*/ 22 w 62"/>
                <a:gd name="T39" fmla="*/ 98 h 108"/>
                <a:gd name="T40" fmla="*/ 18 w 62"/>
                <a:gd name="T41" fmla="*/ 92 h 108"/>
                <a:gd name="T42" fmla="*/ 24 w 62"/>
                <a:gd name="T43" fmla="*/ 90 h 108"/>
                <a:gd name="T44" fmla="*/ 26 w 62"/>
                <a:gd name="T45" fmla="*/ 88 h 108"/>
                <a:gd name="T46" fmla="*/ 34 w 62"/>
                <a:gd name="T47" fmla="*/ 90 h 108"/>
                <a:gd name="T48" fmla="*/ 36 w 62"/>
                <a:gd name="T49" fmla="*/ 90 h 108"/>
                <a:gd name="T50" fmla="*/ 38 w 62"/>
                <a:gd name="T51" fmla="*/ 90 h 108"/>
                <a:gd name="T52" fmla="*/ 42 w 62"/>
                <a:gd name="T53" fmla="*/ 90 h 108"/>
                <a:gd name="T54" fmla="*/ 44 w 62"/>
                <a:gd name="T55" fmla="*/ 90 h 108"/>
                <a:gd name="T56" fmla="*/ 48 w 62"/>
                <a:gd name="T57" fmla="*/ 96 h 108"/>
                <a:gd name="T58" fmla="*/ 54 w 62"/>
                <a:gd name="T59" fmla="*/ 100 h 108"/>
                <a:gd name="T60" fmla="*/ 56 w 62"/>
                <a:gd name="T61" fmla="*/ 102 h 108"/>
                <a:gd name="T62" fmla="*/ 60 w 62"/>
                <a:gd name="T63" fmla="*/ 100 h 108"/>
                <a:gd name="T64" fmla="*/ 62 w 62"/>
                <a:gd name="T65" fmla="*/ 92 h 108"/>
                <a:gd name="T66" fmla="*/ 62 w 62"/>
                <a:gd name="T67" fmla="*/ 88 h 108"/>
                <a:gd name="T68" fmla="*/ 56 w 62"/>
                <a:gd name="T69" fmla="*/ 80 h 108"/>
                <a:gd name="T70" fmla="*/ 48 w 62"/>
                <a:gd name="T71" fmla="*/ 76 h 108"/>
                <a:gd name="T72" fmla="*/ 44 w 62"/>
                <a:gd name="T73" fmla="*/ 74 h 108"/>
                <a:gd name="T74" fmla="*/ 40 w 62"/>
                <a:gd name="T75" fmla="*/ 74 h 108"/>
                <a:gd name="T76" fmla="*/ 34 w 62"/>
                <a:gd name="T77" fmla="*/ 74 h 108"/>
                <a:gd name="T78" fmla="*/ 28 w 62"/>
                <a:gd name="T79" fmla="*/ 74 h 108"/>
                <a:gd name="T80" fmla="*/ 24 w 62"/>
                <a:gd name="T81" fmla="*/ 56 h 108"/>
                <a:gd name="T82" fmla="*/ 26 w 62"/>
                <a:gd name="T83" fmla="*/ 54 h 108"/>
                <a:gd name="T84" fmla="*/ 32 w 62"/>
                <a:gd name="T85" fmla="*/ 50 h 108"/>
                <a:gd name="T86" fmla="*/ 36 w 62"/>
                <a:gd name="T87" fmla="*/ 48 h 108"/>
                <a:gd name="T88" fmla="*/ 42 w 62"/>
                <a:gd name="T89" fmla="*/ 34 h 108"/>
                <a:gd name="T90" fmla="*/ 42 w 62"/>
                <a:gd name="T91" fmla="*/ 26 h 108"/>
                <a:gd name="T92" fmla="*/ 34 w 62"/>
                <a:gd name="T93" fmla="*/ 4 h 108"/>
                <a:gd name="T94" fmla="*/ 28 w 62"/>
                <a:gd name="T95"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2" h="108">
                  <a:moveTo>
                    <a:pt x="28" y="0"/>
                  </a:moveTo>
                  <a:lnTo>
                    <a:pt x="28" y="0"/>
                  </a:lnTo>
                  <a:lnTo>
                    <a:pt x="26" y="0"/>
                  </a:lnTo>
                  <a:lnTo>
                    <a:pt x="24" y="2"/>
                  </a:lnTo>
                  <a:lnTo>
                    <a:pt x="24" y="2"/>
                  </a:lnTo>
                  <a:lnTo>
                    <a:pt x="20" y="8"/>
                  </a:lnTo>
                  <a:lnTo>
                    <a:pt x="20" y="14"/>
                  </a:lnTo>
                  <a:lnTo>
                    <a:pt x="20" y="20"/>
                  </a:lnTo>
                  <a:lnTo>
                    <a:pt x="18" y="24"/>
                  </a:lnTo>
                  <a:lnTo>
                    <a:pt x="18" y="24"/>
                  </a:lnTo>
                  <a:lnTo>
                    <a:pt x="14" y="28"/>
                  </a:lnTo>
                  <a:lnTo>
                    <a:pt x="10" y="32"/>
                  </a:lnTo>
                  <a:lnTo>
                    <a:pt x="6" y="34"/>
                  </a:lnTo>
                  <a:lnTo>
                    <a:pt x="4" y="40"/>
                  </a:lnTo>
                  <a:lnTo>
                    <a:pt x="4" y="40"/>
                  </a:lnTo>
                  <a:lnTo>
                    <a:pt x="4" y="48"/>
                  </a:lnTo>
                  <a:lnTo>
                    <a:pt x="4" y="48"/>
                  </a:lnTo>
                  <a:lnTo>
                    <a:pt x="0" y="60"/>
                  </a:lnTo>
                  <a:lnTo>
                    <a:pt x="0" y="60"/>
                  </a:lnTo>
                  <a:lnTo>
                    <a:pt x="0" y="68"/>
                  </a:lnTo>
                  <a:lnTo>
                    <a:pt x="2" y="72"/>
                  </a:lnTo>
                  <a:lnTo>
                    <a:pt x="4" y="76"/>
                  </a:lnTo>
                  <a:lnTo>
                    <a:pt x="4" y="76"/>
                  </a:lnTo>
                  <a:lnTo>
                    <a:pt x="10" y="80"/>
                  </a:lnTo>
                  <a:lnTo>
                    <a:pt x="12" y="82"/>
                  </a:lnTo>
                  <a:lnTo>
                    <a:pt x="14" y="86"/>
                  </a:lnTo>
                  <a:lnTo>
                    <a:pt x="14" y="86"/>
                  </a:lnTo>
                  <a:lnTo>
                    <a:pt x="14" y="92"/>
                  </a:lnTo>
                  <a:lnTo>
                    <a:pt x="12" y="96"/>
                  </a:lnTo>
                  <a:lnTo>
                    <a:pt x="10" y="102"/>
                  </a:lnTo>
                  <a:lnTo>
                    <a:pt x="12" y="106"/>
                  </a:lnTo>
                  <a:lnTo>
                    <a:pt x="12" y="106"/>
                  </a:lnTo>
                  <a:lnTo>
                    <a:pt x="14" y="108"/>
                  </a:lnTo>
                  <a:lnTo>
                    <a:pt x="16" y="108"/>
                  </a:lnTo>
                  <a:lnTo>
                    <a:pt x="16" y="108"/>
                  </a:lnTo>
                  <a:lnTo>
                    <a:pt x="20" y="106"/>
                  </a:lnTo>
                  <a:lnTo>
                    <a:pt x="22" y="104"/>
                  </a:lnTo>
                  <a:lnTo>
                    <a:pt x="24" y="102"/>
                  </a:lnTo>
                  <a:lnTo>
                    <a:pt x="24" y="102"/>
                  </a:lnTo>
                  <a:lnTo>
                    <a:pt x="22" y="98"/>
                  </a:lnTo>
                  <a:lnTo>
                    <a:pt x="20" y="96"/>
                  </a:lnTo>
                  <a:lnTo>
                    <a:pt x="18" y="92"/>
                  </a:lnTo>
                  <a:lnTo>
                    <a:pt x="24" y="90"/>
                  </a:lnTo>
                  <a:lnTo>
                    <a:pt x="24" y="90"/>
                  </a:lnTo>
                  <a:lnTo>
                    <a:pt x="26" y="88"/>
                  </a:lnTo>
                  <a:lnTo>
                    <a:pt x="26" y="88"/>
                  </a:lnTo>
                  <a:lnTo>
                    <a:pt x="34" y="90"/>
                  </a:lnTo>
                  <a:lnTo>
                    <a:pt x="34" y="90"/>
                  </a:lnTo>
                  <a:lnTo>
                    <a:pt x="36" y="90"/>
                  </a:lnTo>
                  <a:lnTo>
                    <a:pt x="36" y="90"/>
                  </a:lnTo>
                  <a:lnTo>
                    <a:pt x="38" y="90"/>
                  </a:lnTo>
                  <a:lnTo>
                    <a:pt x="38" y="90"/>
                  </a:lnTo>
                  <a:lnTo>
                    <a:pt x="42" y="90"/>
                  </a:lnTo>
                  <a:lnTo>
                    <a:pt x="42" y="90"/>
                  </a:lnTo>
                  <a:lnTo>
                    <a:pt x="44" y="90"/>
                  </a:lnTo>
                  <a:lnTo>
                    <a:pt x="44" y="90"/>
                  </a:lnTo>
                  <a:lnTo>
                    <a:pt x="46" y="92"/>
                  </a:lnTo>
                  <a:lnTo>
                    <a:pt x="48" y="96"/>
                  </a:lnTo>
                  <a:lnTo>
                    <a:pt x="50" y="98"/>
                  </a:lnTo>
                  <a:lnTo>
                    <a:pt x="54" y="100"/>
                  </a:lnTo>
                  <a:lnTo>
                    <a:pt x="54" y="100"/>
                  </a:lnTo>
                  <a:lnTo>
                    <a:pt x="56" y="102"/>
                  </a:lnTo>
                  <a:lnTo>
                    <a:pt x="56" y="102"/>
                  </a:lnTo>
                  <a:lnTo>
                    <a:pt x="60" y="100"/>
                  </a:lnTo>
                  <a:lnTo>
                    <a:pt x="62" y="96"/>
                  </a:lnTo>
                  <a:lnTo>
                    <a:pt x="62" y="92"/>
                  </a:lnTo>
                  <a:lnTo>
                    <a:pt x="62" y="88"/>
                  </a:lnTo>
                  <a:lnTo>
                    <a:pt x="62" y="88"/>
                  </a:lnTo>
                  <a:lnTo>
                    <a:pt x="60" y="84"/>
                  </a:lnTo>
                  <a:lnTo>
                    <a:pt x="56" y="80"/>
                  </a:lnTo>
                  <a:lnTo>
                    <a:pt x="48" y="76"/>
                  </a:lnTo>
                  <a:lnTo>
                    <a:pt x="48" y="76"/>
                  </a:lnTo>
                  <a:lnTo>
                    <a:pt x="44" y="74"/>
                  </a:lnTo>
                  <a:lnTo>
                    <a:pt x="44" y="74"/>
                  </a:lnTo>
                  <a:lnTo>
                    <a:pt x="40" y="74"/>
                  </a:lnTo>
                  <a:lnTo>
                    <a:pt x="40" y="74"/>
                  </a:lnTo>
                  <a:lnTo>
                    <a:pt x="34" y="74"/>
                  </a:lnTo>
                  <a:lnTo>
                    <a:pt x="34" y="74"/>
                  </a:lnTo>
                  <a:lnTo>
                    <a:pt x="28" y="74"/>
                  </a:lnTo>
                  <a:lnTo>
                    <a:pt x="28" y="74"/>
                  </a:lnTo>
                  <a:lnTo>
                    <a:pt x="26" y="66"/>
                  </a:lnTo>
                  <a:lnTo>
                    <a:pt x="24" y="56"/>
                  </a:lnTo>
                  <a:lnTo>
                    <a:pt x="24" y="56"/>
                  </a:lnTo>
                  <a:lnTo>
                    <a:pt x="26" y="54"/>
                  </a:lnTo>
                  <a:lnTo>
                    <a:pt x="30" y="52"/>
                  </a:lnTo>
                  <a:lnTo>
                    <a:pt x="32" y="50"/>
                  </a:lnTo>
                  <a:lnTo>
                    <a:pt x="36" y="48"/>
                  </a:lnTo>
                  <a:lnTo>
                    <a:pt x="36" y="48"/>
                  </a:lnTo>
                  <a:lnTo>
                    <a:pt x="40" y="42"/>
                  </a:lnTo>
                  <a:lnTo>
                    <a:pt x="42" y="34"/>
                  </a:lnTo>
                  <a:lnTo>
                    <a:pt x="42" y="34"/>
                  </a:lnTo>
                  <a:lnTo>
                    <a:pt x="42" y="26"/>
                  </a:lnTo>
                  <a:lnTo>
                    <a:pt x="38" y="14"/>
                  </a:lnTo>
                  <a:lnTo>
                    <a:pt x="34" y="4"/>
                  </a:lnTo>
                  <a:lnTo>
                    <a:pt x="32" y="0"/>
                  </a:lnTo>
                  <a:lnTo>
                    <a:pt x="2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90" name="Freeform 75"/>
            <p:cNvSpPr>
              <a:spLocks/>
            </p:cNvSpPr>
            <p:nvPr/>
          </p:nvSpPr>
          <p:spPr bwMode="auto">
            <a:xfrm>
              <a:off x="2440" y="2364"/>
              <a:ext cx="58" cy="64"/>
            </a:xfrm>
            <a:custGeom>
              <a:avLst/>
              <a:gdLst>
                <a:gd name="T0" fmla="*/ 42 w 58"/>
                <a:gd name="T1" fmla="*/ 0 h 64"/>
                <a:gd name="T2" fmla="*/ 40 w 58"/>
                <a:gd name="T3" fmla="*/ 0 h 64"/>
                <a:gd name="T4" fmla="*/ 32 w 58"/>
                <a:gd name="T5" fmla="*/ 6 h 64"/>
                <a:gd name="T6" fmla="*/ 30 w 58"/>
                <a:gd name="T7" fmla="*/ 12 h 64"/>
                <a:gd name="T8" fmla="*/ 26 w 58"/>
                <a:gd name="T9" fmla="*/ 14 h 64"/>
                <a:gd name="T10" fmla="*/ 26 w 58"/>
                <a:gd name="T11" fmla="*/ 14 h 64"/>
                <a:gd name="T12" fmla="*/ 20 w 58"/>
                <a:gd name="T13" fmla="*/ 14 h 64"/>
                <a:gd name="T14" fmla="*/ 18 w 58"/>
                <a:gd name="T15" fmla="*/ 10 h 64"/>
                <a:gd name="T16" fmla="*/ 12 w 58"/>
                <a:gd name="T17" fmla="*/ 8 h 64"/>
                <a:gd name="T18" fmla="*/ 8 w 58"/>
                <a:gd name="T19" fmla="*/ 10 h 64"/>
                <a:gd name="T20" fmla="*/ 0 w 58"/>
                <a:gd name="T21" fmla="*/ 24 h 64"/>
                <a:gd name="T22" fmla="*/ 10 w 58"/>
                <a:gd name="T23" fmla="*/ 24 h 64"/>
                <a:gd name="T24" fmla="*/ 14 w 58"/>
                <a:gd name="T25" fmla="*/ 28 h 64"/>
                <a:gd name="T26" fmla="*/ 16 w 58"/>
                <a:gd name="T27" fmla="*/ 34 h 64"/>
                <a:gd name="T28" fmla="*/ 12 w 58"/>
                <a:gd name="T29" fmla="*/ 42 h 64"/>
                <a:gd name="T30" fmla="*/ 12 w 58"/>
                <a:gd name="T31" fmla="*/ 46 h 64"/>
                <a:gd name="T32" fmla="*/ 20 w 58"/>
                <a:gd name="T33" fmla="*/ 54 h 64"/>
                <a:gd name="T34" fmla="*/ 30 w 58"/>
                <a:gd name="T35" fmla="*/ 58 h 64"/>
                <a:gd name="T36" fmla="*/ 36 w 58"/>
                <a:gd name="T37" fmla="*/ 64 h 64"/>
                <a:gd name="T38" fmla="*/ 42 w 58"/>
                <a:gd name="T39" fmla="*/ 62 h 64"/>
                <a:gd name="T40" fmla="*/ 44 w 58"/>
                <a:gd name="T41" fmla="*/ 60 h 64"/>
                <a:gd name="T42" fmla="*/ 42 w 58"/>
                <a:gd name="T43" fmla="*/ 54 h 64"/>
                <a:gd name="T44" fmla="*/ 36 w 58"/>
                <a:gd name="T45" fmla="*/ 44 h 64"/>
                <a:gd name="T46" fmla="*/ 36 w 58"/>
                <a:gd name="T47" fmla="*/ 42 h 64"/>
                <a:gd name="T48" fmla="*/ 44 w 58"/>
                <a:gd name="T49" fmla="*/ 34 h 64"/>
                <a:gd name="T50" fmla="*/ 44 w 58"/>
                <a:gd name="T51" fmla="*/ 34 h 64"/>
                <a:gd name="T52" fmla="*/ 52 w 58"/>
                <a:gd name="T53" fmla="*/ 32 h 64"/>
                <a:gd name="T54" fmla="*/ 54 w 58"/>
                <a:gd name="T55" fmla="*/ 28 h 64"/>
                <a:gd name="T56" fmla="*/ 56 w 58"/>
                <a:gd name="T57" fmla="*/ 18 h 64"/>
                <a:gd name="T58" fmla="*/ 58 w 58"/>
                <a:gd name="T59" fmla="*/ 10 h 64"/>
                <a:gd name="T60" fmla="*/ 56 w 58"/>
                <a:gd name="T61" fmla="*/ 8 h 64"/>
                <a:gd name="T62" fmla="*/ 48 w 58"/>
                <a:gd name="T63" fmla="*/ 4 h 64"/>
                <a:gd name="T64" fmla="*/ 46 w 58"/>
                <a:gd name="T65" fmla="*/ 2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8" h="64">
                  <a:moveTo>
                    <a:pt x="42" y="0"/>
                  </a:moveTo>
                  <a:lnTo>
                    <a:pt x="42" y="0"/>
                  </a:lnTo>
                  <a:lnTo>
                    <a:pt x="40" y="0"/>
                  </a:lnTo>
                  <a:lnTo>
                    <a:pt x="40" y="0"/>
                  </a:lnTo>
                  <a:lnTo>
                    <a:pt x="36" y="2"/>
                  </a:lnTo>
                  <a:lnTo>
                    <a:pt x="32" y="6"/>
                  </a:lnTo>
                  <a:lnTo>
                    <a:pt x="32" y="6"/>
                  </a:lnTo>
                  <a:lnTo>
                    <a:pt x="30" y="12"/>
                  </a:lnTo>
                  <a:lnTo>
                    <a:pt x="30" y="14"/>
                  </a:lnTo>
                  <a:lnTo>
                    <a:pt x="26" y="14"/>
                  </a:lnTo>
                  <a:lnTo>
                    <a:pt x="26" y="14"/>
                  </a:lnTo>
                  <a:lnTo>
                    <a:pt x="26" y="14"/>
                  </a:lnTo>
                  <a:lnTo>
                    <a:pt x="26" y="14"/>
                  </a:lnTo>
                  <a:lnTo>
                    <a:pt x="20" y="14"/>
                  </a:lnTo>
                  <a:lnTo>
                    <a:pt x="18" y="10"/>
                  </a:lnTo>
                  <a:lnTo>
                    <a:pt x="18" y="10"/>
                  </a:lnTo>
                  <a:lnTo>
                    <a:pt x="12" y="8"/>
                  </a:lnTo>
                  <a:lnTo>
                    <a:pt x="12" y="8"/>
                  </a:lnTo>
                  <a:lnTo>
                    <a:pt x="8" y="10"/>
                  </a:lnTo>
                  <a:lnTo>
                    <a:pt x="8" y="10"/>
                  </a:lnTo>
                  <a:lnTo>
                    <a:pt x="2" y="16"/>
                  </a:lnTo>
                  <a:lnTo>
                    <a:pt x="0" y="24"/>
                  </a:lnTo>
                  <a:lnTo>
                    <a:pt x="0" y="24"/>
                  </a:lnTo>
                  <a:lnTo>
                    <a:pt x="10" y="24"/>
                  </a:lnTo>
                  <a:lnTo>
                    <a:pt x="12" y="26"/>
                  </a:lnTo>
                  <a:lnTo>
                    <a:pt x="14" y="28"/>
                  </a:lnTo>
                  <a:lnTo>
                    <a:pt x="14" y="28"/>
                  </a:lnTo>
                  <a:lnTo>
                    <a:pt x="16" y="34"/>
                  </a:lnTo>
                  <a:lnTo>
                    <a:pt x="14" y="38"/>
                  </a:lnTo>
                  <a:lnTo>
                    <a:pt x="12" y="42"/>
                  </a:lnTo>
                  <a:lnTo>
                    <a:pt x="12" y="46"/>
                  </a:lnTo>
                  <a:lnTo>
                    <a:pt x="12" y="46"/>
                  </a:lnTo>
                  <a:lnTo>
                    <a:pt x="14" y="52"/>
                  </a:lnTo>
                  <a:lnTo>
                    <a:pt x="20" y="54"/>
                  </a:lnTo>
                  <a:lnTo>
                    <a:pt x="30" y="58"/>
                  </a:lnTo>
                  <a:lnTo>
                    <a:pt x="30" y="58"/>
                  </a:lnTo>
                  <a:lnTo>
                    <a:pt x="34" y="62"/>
                  </a:lnTo>
                  <a:lnTo>
                    <a:pt x="36" y="64"/>
                  </a:lnTo>
                  <a:lnTo>
                    <a:pt x="36" y="64"/>
                  </a:lnTo>
                  <a:lnTo>
                    <a:pt x="42" y="62"/>
                  </a:lnTo>
                  <a:lnTo>
                    <a:pt x="42" y="62"/>
                  </a:lnTo>
                  <a:lnTo>
                    <a:pt x="44" y="60"/>
                  </a:lnTo>
                  <a:lnTo>
                    <a:pt x="44" y="58"/>
                  </a:lnTo>
                  <a:lnTo>
                    <a:pt x="42" y="54"/>
                  </a:lnTo>
                  <a:lnTo>
                    <a:pt x="38" y="48"/>
                  </a:lnTo>
                  <a:lnTo>
                    <a:pt x="36" y="44"/>
                  </a:lnTo>
                  <a:lnTo>
                    <a:pt x="36" y="44"/>
                  </a:lnTo>
                  <a:lnTo>
                    <a:pt x="36" y="42"/>
                  </a:lnTo>
                  <a:lnTo>
                    <a:pt x="38" y="38"/>
                  </a:lnTo>
                  <a:lnTo>
                    <a:pt x="44" y="34"/>
                  </a:lnTo>
                  <a:lnTo>
                    <a:pt x="44" y="34"/>
                  </a:lnTo>
                  <a:lnTo>
                    <a:pt x="44" y="34"/>
                  </a:lnTo>
                  <a:lnTo>
                    <a:pt x="50" y="34"/>
                  </a:lnTo>
                  <a:lnTo>
                    <a:pt x="52" y="32"/>
                  </a:lnTo>
                  <a:lnTo>
                    <a:pt x="54" y="28"/>
                  </a:lnTo>
                  <a:lnTo>
                    <a:pt x="54" y="28"/>
                  </a:lnTo>
                  <a:lnTo>
                    <a:pt x="56" y="18"/>
                  </a:lnTo>
                  <a:lnTo>
                    <a:pt x="56" y="18"/>
                  </a:lnTo>
                  <a:lnTo>
                    <a:pt x="58" y="12"/>
                  </a:lnTo>
                  <a:lnTo>
                    <a:pt x="58" y="10"/>
                  </a:lnTo>
                  <a:lnTo>
                    <a:pt x="56" y="8"/>
                  </a:lnTo>
                  <a:lnTo>
                    <a:pt x="56" y="8"/>
                  </a:lnTo>
                  <a:lnTo>
                    <a:pt x="52" y="6"/>
                  </a:lnTo>
                  <a:lnTo>
                    <a:pt x="48" y="4"/>
                  </a:lnTo>
                  <a:lnTo>
                    <a:pt x="48" y="4"/>
                  </a:lnTo>
                  <a:lnTo>
                    <a:pt x="46" y="2"/>
                  </a:lnTo>
                  <a:lnTo>
                    <a:pt x="42"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91" name="Freeform 76"/>
            <p:cNvSpPr>
              <a:spLocks/>
            </p:cNvSpPr>
            <p:nvPr/>
          </p:nvSpPr>
          <p:spPr bwMode="auto">
            <a:xfrm>
              <a:off x="2440" y="2364"/>
              <a:ext cx="58" cy="64"/>
            </a:xfrm>
            <a:custGeom>
              <a:avLst/>
              <a:gdLst>
                <a:gd name="T0" fmla="*/ 42 w 58"/>
                <a:gd name="T1" fmla="*/ 0 h 64"/>
                <a:gd name="T2" fmla="*/ 40 w 58"/>
                <a:gd name="T3" fmla="*/ 0 h 64"/>
                <a:gd name="T4" fmla="*/ 32 w 58"/>
                <a:gd name="T5" fmla="*/ 6 h 64"/>
                <a:gd name="T6" fmla="*/ 30 w 58"/>
                <a:gd name="T7" fmla="*/ 12 h 64"/>
                <a:gd name="T8" fmla="*/ 26 w 58"/>
                <a:gd name="T9" fmla="*/ 14 h 64"/>
                <a:gd name="T10" fmla="*/ 26 w 58"/>
                <a:gd name="T11" fmla="*/ 14 h 64"/>
                <a:gd name="T12" fmla="*/ 20 w 58"/>
                <a:gd name="T13" fmla="*/ 14 h 64"/>
                <a:gd name="T14" fmla="*/ 18 w 58"/>
                <a:gd name="T15" fmla="*/ 10 h 64"/>
                <a:gd name="T16" fmla="*/ 12 w 58"/>
                <a:gd name="T17" fmla="*/ 8 h 64"/>
                <a:gd name="T18" fmla="*/ 8 w 58"/>
                <a:gd name="T19" fmla="*/ 10 h 64"/>
                <a:gd name="T20" fmla="*/ 0 w 58"/>
                <a:gd name="T21" fmla="*/ 24 h 64"/>
                <a:gd name="T22" fmla="*/ 10 w 58"/>
                <a:gd name="T23" fmla="*/ 24 h 64"/>
                <a:gd name="T24" fmla="*/ 14 w 58"/>
                <a:gd name="T25" fmla="*/ 28 h 64"/>
                <a:gd name="T26" fmla="*/ 16 w 58"/>
                <a:gd name="T27" fmla="*/ 34 h 64"/>
                <a:gd name="T28" fmla="*/ 12 w 58"/>
                <a:gd name="T29" fmla="*/ 42 h 64"/>
                <a:gd name="T30" fmla="*/ 12 w 58"/>
                <a:gd name="T31" fmla="*/ 46 h 64"/>
                <a:gd name="T32" fmla="*/ 20 w 58"/>
                <a:gd name="T33" fmla="*/ 54 h 64"/>
                <a:gd name="T34" fmla="*/ 30 w 58"/>
                <a:gd name="T35" fmla="*/ 58 h 64"/>
                <a:gd name="T36" fmla="*/ 36 w 58"/>
                <a:gd name="T37" fmla="*/ 64 h 64"/>
                <a:gd name="T38" fmla="*/ 42 w 58"/>
                <a:gd name="T39" fmla="*/ 62 h 64"/>
                <a:gd name="T40" fmla="*/ 44 w 58"/>
                <a:gd name="T41" fmla="*/ 60 h 64"/>
                <a:gd name="T42" fmla="*/ 42 w 58"/>
                <a:gd name="T43" fmla="*/ 54 h 64"/>
                <a:gd name="T44" fmla="*/ 36 w 58"/>
                <a:gd name="T45" fmla="*/ 44 h 64"/>
                <a:gd name="T46" fmla="*/ 36 w 58"/>
                <a:gd name="T47" fmla="*/ 42 h 64"/>
                <a:gd name="T48" fmla="*/ 44 w 58"/>
                <a:gd name="T49" fmla="*/ 34 h 64"/>
                <a:gd name="T50" fmla="*/ 44 w 58"/>
                <a:gd name="T51" fmla="*/ 34 h 64"/>
                <a:gd name="T52" fmla="*/ 52 w 58"/>
                <a:gd name="T53" fmla="*/ 32 h 64"/>
                <a:gd name="T54" fmla="*/ 54 w 58"/>
                <a:gd name="T55" fmla="*/ 28 h 64"/>
                <a:gd name="T56" fmla="*/ 56 w 58"/>
                <a:gd name="T57" fmla="*/ 18 h 64"/>
                <a:gd name="T58" fmla="*/ 58 w 58"/>
                <a:gd name="T59" fmla="*/ 10 h 64"/>
                <a:gd name="T60" fmla="*/ 56 w 58"/>
                <a:gd name="T61" fmla="*/ 8 h 64"/>
                <a:gd name="T62" fmla="*/ 48 w 58"/>
                <a:gd name="T63" fmla="*/ 4 h 64"/>
                <a:gd name="T64" fmla="*/ 46 w 58"/>
                <a:gd name="T65" fmla="*/ 2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8" h="64">
                  <a:moveTo>
                    <a:pt x="42" y="0"/>
                  </a:moveTo>
                  <a:lnTo>
                    <a:pt x="42" y="0"/>
                  </a:lnTo>
                  <a:lnTo>
                    <a:pt x="40" y="0"/>
                  </a:lnTo>
                  <a:lnTo>
                    <a:pt x="40" y="0"/>
                  </a:lnTo>
                  <a:lnTo>
                    <a:pt x="36" y="2"/>
                  </a:lnTo>
                  <a:lnTo>
                    <a:pt x="32" y="6"/>
                  </a:lnTo>
                  <a:lnTo>
                    <a:pt x="32" y="6"/>
                  </a:lnTo>
                  <a:lnTo>
                    <a:pt x="30" y="12"/>
                  </a:lnTo>
                  <a:lnTo>
                    <a:pt x="30" y="14"/>
                  </a:lnTo>
                  <a:lnTo>
                    <a:pt x="26" y="14"/>
                  </a:lnTo>
                  <a:lnTo>
                    <a:pt x="26" y="14"/>
                  </a:lnTo>
                  <a:lnTo>
                    <a:pt x="26" y="14"/>
                  </a:lnTo>
                  <a:lnTo>
                    <a:pt x="26" y="14"/>
                  </a:lnTo>
                  <a:lnTo>
                    <a:pt x="20" y="14"/>
                  </a:lnTo>
                  <a:lnTo>
                    <a:pt x="18" y="10"/>
                  </a:lnTo>
                  <a:lnTo>
                    <a:pt x="18" y="10"/>
                  </a:lnTo>
                  <a:lnTo>
                    <a:pt x="12" y="8"/>
                  </a:lnTo>
                  <a:lnTo>
                    <a:pt x="12" y="8"/>
                  </a:lnTo>
                  <a:lnTo>
                    <a:pt x="8" y="10"/>
                  </a:lnTo>
                  <a:lnTo>
                    <a:pt x="8" y="10"/>
                  </a:lnTo>
                  <a:lnTo>
                    <a:pt x="2" y="16"/>
                  </a:lnTo>
                  <a:lnTo>
                    <a:pt x="0" y="24"/>
                  </a:lnTo>
                  <a:lnTo>
                    <a:pt x="0" y="24"/>
                  </a:lnTo>
                  <a:lnTo>
                    <a:pt x="10" y="24"/>
                  </a:lnTo>
                  <a:lnTo>
                    <a:pt x="12" y="26"/>
                  </a:lnTo>
                  <a:lnTo>
                    <a:pt x="14" y="28"/>
                  </a:lnTo>
                  <a:lnTo>
                    <a:pt x="14" y="28"/>
                  </a:lnTo>
                  <a:lnTo>
                    <a:pt x="16" y="34"/>
                  </a:lnTo>
                  <a:lnTo>
                    <a:pt x="14" y="38"/>
                  </a:lnTo>
                  <a:lnTo>
                    <a:pt x="12" y="42"/>
                  </a:lnTo>
                  <a:lnTo>
                    <a:pt x="12" y="46"/>
                  </a:lnTo>
                  <a:lnTo>
                    <a:pt x="12" y="46"/>
                  </a:lnTo>
                  <a:lnTo>
                    <a:pt x="14" y="52"/>
                  </a:lnTo>
                  <a:lnTo>
                    <a:pt x="20" y="54"/>
                  </a:lnTo>
                  <a:lnTo>
                    <a:pt x="30" y="58"/>
                  </a:lnTo>
                  <a:lnTo>
                    <a:pt x="30" y="58"/>
                  </a:lnTo>
                  <a:lnTo>
                    <a:pt x="34" y="62"/>
                  </a:lnTo>
                  <a:lnTo>
                    <a:pt x="36" y="64"/>
                  </a:lnTo>
                  <a:lnTo>
                    <a:pt x="36" y="64"/>
                  </a:lnTo>
                  <a:lnTo>
                    <a:pt x="42" y="62"/>
                  </a:lnTo>
                  <a:lnTo>
                    <a:pt x="42" y="62"/>
                  </a:lnTo>
                  <a:lnTo>
                    <a:pt x="44" y="60"/>
                  </a:lnTo>
                  <a:lnTo>
                    <a:pt x="44" y="58"/>
                  </a:lnTo>
                  <a:lnTo>
                    <a:pt x="42" y="54"/>
                  </a:lnTo>
                  <a:lnTo>
                    <a:pt x="38" y="48"/>
                  </a:lnTo>
                  <a:lnTo>
                    <a:pt x="36" y="44"/>
                  </a:lnTo>
                  <a:lnTo>
                    <a:pt x="36" y="44"/>
                  </a:lnTo>
                  <a:lnTo>
                    <a:pt x="36" y="42"/>
                  </a:lnTo>
                  <a:lnTo>
                    <a:pt x="38" y="38"/>
                  </a:lnTo>
                  <a:lnTo>
                    <a:pt x="44" y="34"/>
                  </a:lnTo>
                  <a:lnTo>
                    <a:pt x="44" y="34"/>
                  </a:lnTo>
                  <a:lnTo>
                    <a:pt x="44" y="34"/>
                  </a:lnTo>
                  <a:lnTo>
                    <a:pt x="50" y="34"/>
                  </a:lnTo>
                  <a:lnTo>
                    <a:pt x="52" y="32"/>
                  </a:lnTo>
                  <a:lnTo>
                    <a:pt x="54" y="28"/>
                  </a:lnTo>
                  <a:lnTo>
                    <a:pt x="54" y="28"/>
                  </a:lnTo>
                  <a:lnTo>
                    <a:pt x="56" y="18"/>
                  </a:lnTo>
                  <a:lnTo>
                    <a:pt x="56" y="18"/>
                  </a:lnTo>
                  <a:lnTo>
                    <a:pt x="58" y="12"/>
                  </a:lnTo>
                  <a:lnTo>
                    <a:pt x="58" y="10"/>
                  </a:lnTo>
                  <a:lnTo>
                    <a:pt x="56" y="8"/>
                  </a:lnTo>
                  <a:lnTo>
                    <a:pt x="56" y="8"/>
                  </a:lnTo>
                  <a:lnTo>
                    <a:pt x="52" y="6"/>
                  </a:lnTo>
                  <a:lnTo>
                    <a:pt x="48" y="4"/>
                  </a:lnTo>
                  <a:lnTo>
                    <a:pt x="48" y="4"/>
                  </a:lnTo>
                  <a:lnTo>
                    <a:pt x="46" y="2"/>
                  </a:lnTo>
                  <a:lnTo>
                    <a:pt x="4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92" name="Freeform 77"/>
            <p:cNvSpPr>
              <a:spLocks/>
            </p:cNvSpPr>
            <p:nvPr/>
          </p:nvSpPr>
          <p:spPr bwMode="auto">
            <a:xfrm>
              <a:off x="2472" y="2312"/>
              <a:ext cx="18" cy="36"/>
            </a:xfrm>
            <a:custGeom>
              <a:avLst/>
              <a:gdLst>
                <a:gd name="T0" fmla="*/ 8 w 18"/>
                <a:gd name="T1" fmla="*/ 0 h 36"/>
                <a:gd name="T2" fmla="*/ 8 w 18"/>
                <a:gd name="T3" fmla="*/ 0 h 36"/>
                <a:gd name="T4" fmla="*/ 6 w 18"/>
                <a:gd name="T5" fmla="*/ 2 h 36"/>
                <a:gd name="T6" fmla="*/ 4 w 18"/>
                <a:gd name="T7" fmla="*/ 8 h 36"/>
                <a:gd name="T8" fmla="*/ 2 w 18"/>
                <a:gd name="T9" fmla="*/ 18 h 36"/>
                <a:gd name="T10" fmla="*/ 2 w 18"/>
                <a:gd name="T11" fmla="*/ 18 h 36"/>
                <a:gd name="T12" fmla="*/ 2 w 18"/>
                <a:gd name="T13" fmla="*/ 22 h 36"/>
                <a:gd name="T14" fmla="*/ 4 w 18"/>
                <a:gd name="T15" fmla="*/ 26 h 36"/>
                <a:gd name="T16" fmla="*/ 4 w 18"/>
                <a:gd name="T17" fmla="*/ 26 h 36"/>
                <a:gd name="T18" fmla="*/ 2 w 18"/>
                <a:gd name="T19" fmla="*/ 32 h 36"/>
                <a:gd name="T20" fmla="*/ 0 w 18"/>
                <a:gd name="T21" fmla="*/ 36 h 36"/>
                <a:gd name="T22" fmla="*/ 0 w 18"/>
                <a:gd name="T23" fmla="*/ 36 h 36"/>
                <a:gd name="T24" fmla="*/ 2 w 18"/>
                <a:gd name="T25" fmla="*/ 36 h 36"/>
                <a:gd name="T26" fmla="*/ 2 w 18"/>
                <a:gd name="T27" fmla="*/ 36 h 36"/>
                <a:gd name="T28" fmla="*/ 8 w 18"/>
                <a:gd name="T29" fmla="*/ 36 h 36"/>
                <a:gd name="T30" fmla="*/ 12 w 18"/>
                <a:gd name="T31" fmla="*/ 32 h 36"/>
                <a:gd name="T32" fmla="*/ 14 w 18"/>
                <a:gd name="T33" fmla="*/ 26 h 36"/>
                <a:gd name="T34" fmla="*/ 16 w 18"/>
                <a:gd name="T35" fmla="*/ 20 h 36"/>
                <a:gd name="T36" fmla="*/ 16 w 18"/>
                <a:gd name="T37" fmla="*/ 20 h 36"/>
                <a:gd name="T38" fmla="*/ 18 w 18"/>
                <a:gd name="T39" fmla="*/ 12 h 36"/>
                <a:gd name="T40" fmla="*/ 18 w 18"/>
                <a:gd name="T41" fmla="*/ 8 h 36"/>
                <a:gd name="T42" fmla="*/ 14 w 18"/>
                <a:gd name="T43" fmla="*/ 4 h 36"/>
                <a:gd name="T44" fmla="*/ 10 w 18"/>
                <a:gd name="T45" fmla="*/ 2 h 36"/>
                <a:gd name="T46" fmla="*/ 10 w 18"/>
                <a:gd name="T47" fmla="*/ 2 h 36"/>
                <a:gd name="T48" fmla="*/ 6 w 18"/>
                <a:gd name="T49" fmla="*/ 2 h 36"/>
                <a:gd name="T50" fmla="*/ 10 w 18"/>
                <a:gd name="T51" fmla="*/ 0 h 36"/>
                <a:gd name="T52" fmla="*/ 10 w 18"/>
                <a:gd name="T53" fmla="*/ 0 h 36"/>
                <a:gd name="T54" fmla="*/ 8 w 18"/>
                <a:gd name="T55"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8" h="36">
                  <a:moveTo>
                    <a:pt x="8" y="0"/>
                  </a:moveTo>
                  <a:lnTo>
                    <a:pt x="8" y="0"/>
                  </a:lnTo>
                  <a:lnTo>
                    <a:pt x="6" y="2"/>
                  </a:lnTo>
                  <a:lnTo>
                    <a:pt x="4" y="8"/>
                  </a:lnTo>
                  <a:lnTo>
                    <a:pt x="2" y="18"/>
                  </a:lnTo>
                  <a:lnTo>
                    <a:pt x="2" y="18"/>
                  </a:lnTo>
                  <a:lnTo>
                    <a:pt x="2" y="22"/>
                  </a:lnTo>
                  <a:lnTo>
                    <a:pt x="4" y="26"/>
                  </a:lnTo>
                  <a:lnTo>
                    <a:pt x="4" y="26"/>
                  </a:lnTo>
                  <a:lnTo>
                    <a:pt x="2" y="32"/>
                  </a:lnTo>
                  <a:lnTo>
                    <a:pt x="0" y="36"/>
                  </a:lnTo>
                  <a:lnTo>
                    <a:pt x="0" y="36"/>
                  </a:lnTo>
                  <a:lnTo>
                    <a:pt x="2" y="36"/>
                  </a:lnTo>
                  <a:lnTo>
                    <a:pt x="2" y="36"/>
                  </a:lnTo>
                  <a:lnTo>
                    <a:pt x="8" y="36"/>
                  </a:lnTo>
                  <a:lnTo>
                    <a:pt x="12" y="32"/>
                  </a:lnTo>
                  <a:lnTo>
                    <a:pt x="14" y="26"/>
                  </a:lnTo>
                  <a:lnTo>
                    <a:pt x="16" y="20"/>
                  </a:lnTo>
                  <a:lnTo>
                    <a:pt x="16" y="20"/>
                  </a:lnTo>
                  <a:lnTo>
                    <a:pt x="18" y="12"/>
                  </a:lnTo>
                  <a:lnTo>
                    <a:pt x="18" y="8"/>
                  </a:lnTo>
                  <a:lnTo>
                    <a:pt x="14" y="4"/>
                  </a:lnTo>
                  <a:lnTo>
                    <a:pt x="10" y="2"/>
                  </a:lnTo>
                  <a:lnTo>
                    <a:pt x="10" y="2"/>
                  </a:lnTo>
                  <a:lnTo>
                    <a:pt x="6" y="2"/>
                  </a:lnTo>
                  <a:lnTo>
                    <a:pt x="10" y="0"/>
                  </a:lnTo>
                  <a:lnTo>
                    <a:pt x="10" y="0"/>
                  </a:lnTo>
                  <a:lnTo>
                    <a:pt x="8"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93" name="Freeform 78"/>
            <p:cNvSpPr>
              <a:spLocks/>
            </p:cNvSpPr>
            <p:nvPr/>
          </p:nvSpPr>
          <p:spPr bwMode="auto">
            <a:xfrm>
              <a:off x="2472" y="2312"/>
              <a:ext cx="18" cy="36"/>
            </a:xfrm>
            <a:custGeom>
              <a:avLst/>
              <a:gdLst>
                <a:gd name="T0" fmla="*/ 8 w 18"/>
                <a:gd name="T1" fmla="*/ 0 h 36"/>
                <a:gd name="T2" fmla="*/ 8 w 18"/>
                <a:gd name="T3" fmla="*/ 0 h 36"/>
                <a:gd name="T4" fmla="*/ 6 w 18"/>
                <a:gd name="T5" fmla="*/ 2 h 36"/>
                <a:gd name="T6" fmla="*/ 4 w 18"/>
                <a:gd name="T7" fmla="*/ 8 h 36"/>
                <a:gd name="T8" fmla="*/ 2 w 18"/>
                <a:gd name="T9" fmla="*/ 18 h 36"/>
                <a:gd name="T10" fmla="*/ 2 w 18"/>
                <a:gd name="T11" fmla="*/ 18 h 36"/>
                <a:gd name="T12" fmla="*/ 2 w 18"/>
                <a:gd name="T13" fmla="*/ 22 h 36"/>
                <a:gd name="T14" fmla="*/ 4 w 18"/>
                <a:gd name="T15" fmla="*/ 26 h 36"/>
                <a:gd name="T16" fmla="*/ 4 w 18"/>
                <a:gd name="T17" fmla="*/ 26 h 36"/>
                <a:gd name="T18" fmla="*/ 2 w 18"/>
                <a:gd name="T19" fmla="*/ 32 h 36"/>
                <a:gd name="T20" fmla="*/ 0 w 18"/>
                <a:gd name="T21" fmla="*/ 36 h 36"/>
                <a:gd name="T22" fmla="*/ 0 w 18"/>
                <a:gd name="T23" fmla="*/ 36 h 36"/>
                <a:gd name="T24" fmla="*/ 2 w 18"/>
                <a:gd name="T25" fmla="*/ 36 h 36"/>
                <a:gd name="T26" fmla="*/ 2 w 18"/>
                <a:gd name="T27" fmla="*/ 36 h 36"/>
                <a:gd name="T28" fmla="*/ 8 w 18"/>
                <a:gd name="T29" fmla="*/ 36 h 36"/>
                <a:gd name="T30" fmla="*/ 12 w 18"/>
                <a:gd name="T31" fmla="*/ 32 h 36"/>
                <a:gd name="T32" fmla="*/ 14 w 18"/>
                <a:gd name="T33" fmla="*/ 26 h 36"/>
                <a:gd name="T34" fmla="*/ 16 w 18"/>
                <a:gd name="T35" fmla="*/ 20 h 36"/>
                <a:gd name="T36" fmla="*/ 16 w 18"/>
                <a:gd name="T37" fmla="*/ 20 h 36"/>
                <a:gd name="T38" fmla="*/ 18 w 18"/>
                <a:gd name="T39" fmla="*/ 12 h 36"/>
                <a:gd name="T40" fmla="*/ 18 w 18"/>
                <a:gd name="T41" fmla="*/ 8 h 36"/>
                <a:gd name="T42" fmla="*/ 14 w 18"/>
                <a:gd name="T43" fmla="*/ 4 h 36"/>
                <a:gd name="T44" fmla="*/ 10 w 18"/>
                <a:gd name="T45" fmla="*/ 2 h 36"/>
                <a:gd name="T46" fmla="*/ 10 w 18"/>
                <a:gd name="T47" fmla="*/ 2 h 36"/>
                <a:gd name="T48" fmla="*/ 6 w 18"/>
                <a:gd name="T49" fmla="*/ 2 h 36"/>
                <a:gd name="T50" fmla="*/ 10 w 18"/>
                <a:gd name="T51" fmla="*/ 0 h 36"/>
                <a:gd name="T52" fmla="*/ 10 w 18"/>
                <a:gd name="T53" fmla="*/ 0 h 36"/>
                <a:gd name="T54" fmla="*/ 8 w 18"/>
                <a:gd name="T55"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8" h="36">
                  <a:moveTo>
                    <a:pt x="8" y="0"/>
                  </a:moveTo>
                  <a:lnTo>
                    <a:pt x="8" y="0"/>
                  </a:lnTo>
                  <a:lnTo>
                    <a:pt x="6" y="2"/>
                  </a:lnTo>
                  <a:lnTo>
                    <a:pt x="4" y="8"/>
                  </a:lnTo>
                  <a:lnTo>
                    <a:pt x="2" y="18"/>
                  </a:lnTo>
                  <a:lnTo>
                    <a:pt x="2" y="18"/>
                  </a:lnTo>
                  <a:lnTo>
                    <a:pt x="2" y="22"/>
                  </a:lnTo>
                  <a:lnTo>
                    <a:pt x="4" y="26"/>
                  </a:lnTo>
                  <a:lnTo>
                    <a:pt x="4" y="26"/>
                  </a:lnTo>
                  <a:lnTo>
                    <a:pt x="2" y="32"/>
                  </a:lnTo>
                  <a:lnTo>
                    <a:pt x="0" y="36"/>
                  </a:lnTo>
                  <a:lnTo>
                    <a:pt x="0" y="36"/>
                  </a:lnTo>
                  <a:lnTo>
                    <a:pt x="2" y="36"/>
                  </a:lnTo>
                  <a:lnTo>
                    <a:pt x="2" y="36"/>
                  </a:lnTo>
                  <a:lnTo>
                    <a:pt x="8" y="36"/>
                  </a:lnTo>
                  <a:lnTo>
                    <a:pt x="12" y="32"/>
                  </a:lnTo>
                  <a:lnTo>
                    <a:pt x="14" y="26"/>
                  </a:lnTo>
                  <a:lnTo>
                    <a:pt x="16" y="20"/>
                  </a:lnTo>
                  <a:lnTo>
                    <a:pt x="16" y="20"/>
                  </a:lnTo>
                  <a:lnTo>
                    <a:pt x="18" y="12"/>
                  </a:lnTo>
                  <a:lnTo>
                    <a:pt x="18" y="8"/>
                  </a:lnTo>
                  <a:lnTo>
                    <a:pt x="14" y="4"/>
                  </a:lnTo>
                  <a:lnTo>
                    <a:pt x="10" y="2"/>
                  </a:lnTo>
                  <a:lnTo>
                    <a:pt x="10" y="2"/>
                  </a:lnTo>
                  <a:lnTo>
                    <a:pt x="6" y="2"/>
                  </a:lnTo>
                  <a:lnTo>
                    <a:pt x="10" y="0"/>
                  </a:lnTo>
                  <a:lnTo>
                    <a:pt x="10" y="0"/>
                  </a:lnTo>
                  <a:lnTo>
                    <a:pt x="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94" name="Freeform 79"/>
            <p:cNvSpPr>
              <a:spLocks/>
            </p:cNvSpPr>
            <p:nvPr/>
          </p:nvSpPr>
          <p:spPr bwMode="auto">
            <a:xfrm>
              <a:off x="2430" y="2328"/>
              <a:ext cx="28" cy="24"/>
            </a:xfrm>
            <a:custGeom>
              <a:avLst/>
              <a:gdLst>
                <a:gd name="T0" fmla="*/ 16 w 28"/>
                <a:gd name="T1" fmla="*/ 0 h 24"/>
                <a:gd name="T2" fmla="*/ 16 w 28"/>
                <a:gd name="T3" fmla="*/ 0 h 24"/>
                <a:gd name="T4" fmla="*/ 10 w 28"/>
                <a:gd name="T5" fmla="*/ 0 h 24"/>
                <a:gd name="T6" fmla="*/ 4 w 28"/>
                <a:gd name="T7" fmla="*/ 2 h 24"/>
                <a:gd name="T8" fmla="*/ 4 w 28"/>
                <a:gd name="T9" fmla="*/ 2 h 24"/>
                <a:gd name="T10" fmla="*/ 0 w 28"/>
                <a:gd name="T11" fmla="*/ 4 h 24"/>
                <a:gd name="T12" fmla="*/ 0 w 28"/>
                <a:gd name="T13" fmla="*/ 6 h 24"/>
                <a:gd name="T14" fmla="*/ 6 w 28"/>
                <a:gd name="T15" fmla="*/ 12 h 24"/>
                <a:gd name="T16" fmla="*/ 6 w 28"/>
                <a:gd name="T17" fmla="*/ 12 h 24"/>
                <a:gd name="T18" fmla="*/ 6 w 28"/>
                <a:gd name="T19" fmla="*/ 16 h 24"/>
                <a:gd name="T20" fmla="*/ 8 w 28"/>
                <a:gd name="T21" fmla="*/ 20 h 24"/>
                <a:gd name="T22" fmla="*/ 8 w 28"/>
                <a:gd name="T23" fmla="*/ 24 h 24"/>
                <a:gd name="T24" fmla="*/ 10 w 28"/>
                <a:gd name="T25" fmla="*/ 24 h 24"/>
                <a:gd name="T26" fmla="*/ 10 w 28"/>
                <a:gd name="T27" fmla="*/ 24 h 24"/>
                <a:gd name="T28" fmla="*/ 12 w 28"/>
                <a:gd name="T29" fmla="*/ 24 h 24"/>
                <a:gd name="T30" fmla="*/ 12 w 28"/>
                <a:gd name="T31" fmla="*/ 24 h 24"/>
                <a:gd name="T32" fmla="*/ 14 w 28"/>
                <a:gd name="T33" fmla="*/ 22 h 24"/>
                <a:gd name="T34" fmla="*/ 16 w 28"/>
                <a:gd name="T35" fmla="*/ 18 h 24"/>
                <a:gd name="T36" fmla="*/ 18 w 28"/>
                <a:gd name="T37" fmla="*/ 10 h 24"/>
                <a:gd name="T38" fmla="*/ 18 w 28"/>
                <a:gd name="T39" fmla="*/ 10 h 24"/>
                <a:gd name="T40" fmla="*/ 20 w 28"/>
                <a:gd name="T41" fmla="*/ 10 h 24"/>
                <a:gd name="T42" fmla="*/ 24 w 28"/>
                <a:gd name="T43" fmla="*/ 8 h 24"/>
                <a:gd name="T44" fmla="*/ 28 w 28"/>
                <a:gd name="T45" fmla="*/ 8 h 24"/>
                <a:gd name="T46" fmla="*/ 28 w 28"/>
                <a:gd name="T47" fmla="*/ 6 h 24"/>
                <a:gd name="T48" fmla="*/ 28 w 28"/>
                <a:gd name="T49" fmla="*/ 2 h 24"/>
                <a:gd name="T50" fmla="*/ 28 w 28"/>
                <a:gd name="T51" fmla="*/ 2 h 24"/>
                <a:gd name="T52" fmla="*/ 24 w 28"/>
                <a:gd name="T53" fmla="*/ 0 h 24"/>
                <a:gd name="T54" fmla="*/ 16 w 28"/>
                <a:gd name="T55"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8" h="24">
                  <a:moveTo>
                    <a:pt x="16" y="0"/>
                  </a:moveTo>
                  <a:lnTo>
                    <a:pt x="16" y="0"/>
                  </a:lnTo>
                  <a:lnTo>
                    <a:pt x="10" y="0"/>
                  </a:lnTo>
                  <a:lnTo>
                    <a:pt x="4" y="2"/>
                  </a:lnTo>
                  <a:lnTo>
                    <a:pt x="4" y="2"/>
                  </a:lnTo>
                  <a:lnTo>
                    <a:pt x="0" y="4"/>
                  </a:lnTo>
                  <a:lnTo>
                    <a:pt x="0" y="6"/>
                  </a:lnTo>
                  <a:lnTo>
                    <a:pt x="6" y="12"/>
                  </a:lnTo>
                  <a:lnTo>
                    <a:pt x="6" y="12"/>
                  </a:lnTo>
                  <a:lnTo>
                    <a:pt x="6" y="16"/>
                  </a:lnTo>
                  <a:lnTo>
                    <a:pt x="8" y="20"/>
                  </a:lnTo>
                  <a:lnTo>
                    <a:pt x="8" y="24"/>
                  </a:lnTo>
                  <a:lnTo>
                    <a:pt x="10" y="24"/>
                  </a:lnTo>
                  <a:lnTo>
                    <a:pt x="10" y="24"/>
                  </a:lnTo>
                  <a:lnTo>
                    <a:pt x="12" y="24"/>
                  </a:lnTo>
                  <a:lnTo>
                    <a:pt x="12" y="24"/>
                  </a:lnTo>
                  <a:lnTo>
                    <a:pt x="14" y="22"/>
                  </a:lnTo>
                  <a:lnTo>
                    <a:pt x="16" y="18"/>
                  </a:lnTo>
                  <a:lnTo>
                    <a:pt x="18" y="10"/>
                  </a:lnTo>
                  <a:lnTo>
                    <a:pt x="18" y="10"/>
                  </a:lnTo>
                  <a:lnTo>
                    <a:pt x="20" y="10"/>
                  </a:lnTo>
                  <a:lnTo>
                    <a:pt x="24" y="8"/>
                  </a:lnTo>
                  <a:lnTo>
                    <a:pt x="28" y="8"/>
                  </a:lnTo>
                  <a:lnTo>
                    <a:pt x="28" y="6"/>
                  </a:lnTo>
                  <a:lnTo>
                    <a:pt x="28" y="2"/>
                  </a:lnTo>
                  <a:lnTo>
                    <a:pt x="28" y="2"/>
                  </a:lnTo>
                  <a:lnTo>
                    <a:pt x="24" y="0"/>
                  </a:lnTo>
                  <a:lnTo>
                    <a:pt x="16"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95" name="Freeform 80"/>
            <p:cNvSpPr>
              <a:spLocks/>
            </p:cNvSpPr>
            <p:nvPr/>
          </p:nvSpPr>
          <p:spPr bwMode="auto">
            <a:xfrm>
              <a:off x="2430" y="2328"/>
              <a:ext cx="28" cy="24"/>
            </a:xfrm>
            <a:custGeom>
              <a:avLst/>
              <a:gdLst>
                <a:gd name="T0" fmla="*/ 16 w 28"/>
                <a:gd name="T1" fmla="*/ 0 h 24"/>
                <a:gd name="T2" fmla="*/ 16 w 28"/>
                <a:gd name="T3" fmla="*/ 0 h 24"/>
                <a:gd name="T4" fmla="*/ 10 w 28"/>
                <a:gd name="T5" fmla="*/ 0 h 24"/>
                <a:gd name="T6" fmla="*/ 4 w 28"/>
                <a:gd name="T7" fmla="*/ 2 h 24"/>
                <a:gd name="T8" fmla="*/ 4 w 28"/>
                <a:gd name="T9" fmla="*/ 2 h 24"/>
                <a:gd name="T10" fmla="*/ 0 w 28"/>
                <a:gd name="T11" fmla="*/ 4 h 24"/>
                <a:gd name="T12" fmla="*/ 0 w 28"/>
                <a:gd name="T13" fmla="*/ 6 h 24"/>
                <a:gd name="T14" fmla="*/ 6 w 28"/>
                <a:gd name="T15" fmla="*/ 12 h 24"/>
                <a:gd name="T16" fmla="*/ 6 w 28"/>
                <a:gd name="T17" fmla="*/ 12 h 24"/>
                <a:gd name="T18" fmla="*/ 6 w 28"/>
                <a:gd name="T19" fmla="*/ 16 h 24"/>
                <a:gd name="T20" fmla="*/ 8 w 28"/>
                <a:gd name="T21" fmla="*/ 20 h 24"/>
                <a:gd name="T22" fmla="*/ 8 w 28"/>
                <a:gd name="T23" fmla="*/ 24 h 24"/>
                <a:gd name="T24" fmla="*/ 10 w 28"/>
                <a:gd name="T25" fmla="*/ 24 h 24"/>
                <a:gd name="T26" fmla="*/ 10 w 28"/>
                <a:gd name="T27" fmla="*/ 24 h 24"/>
                <a:gd name="T28" fmla="*/ 12 w 28"/>
                <a:gd name="T29" fmla="*/ 24 h 24"/>
                <a:gd name="T30" fmla="*/ 12 w 28"/>
                <a:gd name="T31" fmla="*/ 24 h 24"/>
                <a:gd name="T32" fmla="*/ 14 w 28"/>
                <a:gd name="T33" fmla="*/ 22 h 24"/>
                <a:gd name="T34" fmla="*/ 16 w 28"/>
                <a:gd name="T35" fmla="*/ 18 h 24"/>
                <a:gd name="T36" fmla="*/ 18 w 28"/>
                <a:gd name="T37" fmla="*/ 10 h 24"/>
                <a:gd name="T38" fmla="*/ 18 w 28"/>
                <a:gd name="T39" fmla="*/ 10 h 24"/>
                <a:gd name="T40" fmla="*/ 20 w 28"/>
                <a:gd name="T41" fmla="*/ 10 h 24"/>
                <a:gd name="T42" fmla="*/ 24 w 28"/>
                <a:gd name="T43" fmla="*/ 8 h 24"/>
                <a:gd name="T44" fmla="*/ 28 w 28"/>
                <a:gd name="T45" fmla="*/ 8 h 24"/>
                <a:gd name="T46" fmla="*/ 28 w 28"/>
                <a:gd name="T47" fmla="*/ 6 h 24"/>
                <a:gd name="T48" fmla="*/ 28 w 28"/>
                <a:gd name="T49" fmla="*/ 2 h 24"/>
                <a:gd name="T50" fmla="*/ 28 w 28"/>
                <a:gd name="T51" fmla="*/ 2 h 24"/>
                <a:gd name="T52" fmla="*/ 24 w 28"/>
                <a:gd name="T53" fmla="*/ 0 h 24"/>
                <a:gd name="T54" fmla="*/ 16 w 28"/>
                <a:gd name="T55"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8" h="24">
                  <a:moveTo>
                    <a:pt x="16" y="0"/>
                  </a:moveTo>
                  <a:lnTo>
                    <a:pt x="16" y="0"/>
                  </a:lnTo>
                  <a:lnTo>
                    <a:pt x="10" y="0"/>
                  </a:lnTo>
                  <a:lnTo>
                    <a:pt x="4" y="2"/>
                  </a:lnTo>
                  <a:lnTo>
                    <a:pt x="4" y="2"/>
                  </a:lnTo>
                  <a:lnTo>
                    <a:pt x="0" y="4"/>
                  </a:lnTo>
                  <a:lnTo>
                    <a:pt x="0" y="6"/>
                  </a:lnTo>
                  <a:lnTo>
                    <a:pt x="6" y="12"/>
                  </a:lnTo>
                  <a:lnTo>
                    <a:pt x="6" y="12"/>
                  </a:lnTo>
                  <a:lnTo>
                    <a:pt x="6" y="16"/>
                  </a:lnTo>
                  <a:lnTo>
                    <a:pt x="8" y="20"/>
                  </a:lnTo>
                  <a:lnTo>
                    <a:pt x="8" y="24"/>
                  </a:lnTo>
                  <a:lnTo>
                    <a:pt x="10" y="24"/>
                  </a:lnTo>
                  <a:lnTo>
                    <a:pt x="10" y="24"/>
                  </a:lnTo>
                  <a:lnTo>
                    <a:pt x="12" y="24"/>
                  </a:lnTo>
                  <a:lnTo>
                    <a:pt x="12" y="24"/>
                  </a:lnTo>
                  <a:lnTo>
                    <a:pt x="14" y="22"/>
                  </a:lnTo>
                  <a:lnTo>
                    <a:pt x="16" y="18"/>
                  </a:lnTo>
                  <a:lnTo>
                    <a:pt x="18" y="10"/>
                  </a:lnTo>
                  <a:lnTo>
                    <a:pt x="18" y="10"/>
                  </a:lnTo>
                  <a:lnTo>
                    <a:pt x="20" y="10"/>
                  </a:lnTo>
                  <a:lnTo>
                    <a:pt x="24" y="8"/>
                  </a:lnTo>
                  <a:lnTo>
                    <a:pt x="28" y="8"/>
                  </a:lnTo>
                  <a:lnTo>
                    <a:pt x="28" y="6"/>
                  </a:lnTo>
                  <a:lnTo>
                    <a:pt x="28" y="2"/>
                  </a:lnTo>
                  <a:lnTo>
                    <a:pt x="28" y="2"/>
                  </a:lnTo>
                  <a:lnTo>
                    <a:pt x="24" y="0"/>
                  </a:lnTo>
                  <a:lnTo>
                    <a:pt x="1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96" name="Freeform 81"/>
            <p:cNvSpPr>
              <a:spLocks/>
            </p:cNvSpPr>
            <p:nvPr/>
          </p:nvSpPr>
          <p:spPr bwMode="auto">
            <a:xfrm>
              <a:off x="1842" y="2342"/>
              <a:ext cx="44" cy="68"/>
            </a:xfrm>
            <a:custGeom>
              <a:avLst/>
              <a:gdLst>
                <a:gd name="T0" fmla="*/ 22 w 44"/>
                <a:gd name="T1" fmla="*/ 0 h 68"/>
                <a:gd name="T2" fmla="*/ 22 w 44"/>
                <a:gd name="T3" fmla="*/ 0 h 68"/>
                <a:gd name="T4" fmla="*/ 20 w 44"/>
                <a:gd name="T5" fmla="*/ 0 h 68"/>
                <a:gd name="T6" fmla="*/ 16 w 44"/>
                <a:gd name="T7" fmla="*/ 6 h 68"/>
                <a:gd name="T8" fmla="*/ 16 w 44"/>
                <a:gd name="T9" fmla="*/ 6 h 68"/>
                <a:gd name="T10" fmla="*/ 8 w 44"/>
                <a:gd name="T11" fmla="*/ 14 h 68"/>
                <a:gd name="T12" fmla="*/ 2 w 44"/>
                <a:gd name="T13" fmla="*/ 24 h 68"/>
                <a:gd name="T14" fmla="*/ 2 w 44"/>
                <a:gd name="T15" fmla="*/ 24 h 68"/>
                <a:gd name="T16" fmla="*/ 0 w 44"/>
                <a:gd name="T17" fmla="*/ 28 h 68"/>
                <a:gd name="T18" fmla="*/ 0 w 44"/>
                <a:gd name="T19" fmla="*/ 30 h 68"/>
                <a:gd name="T20" fmla="*/ 4 w 44"/>
                <a:gd name="T21" fmla="*/ 32 h 68"/>
                <a:gd name="T22" fmla="*/ 6 w 44"/>
                <a:gd name="T23" fmla="*/ 36 h 68"/>
                <a:gd name="T24" fmla="*/ 6 w 44"/>
                <a:gd name="T25" fmla="*/ 36 h 68"/>
                <a:gd name="T26" fmla="*/ 8 w 44"/>
                <a:gd name="T27" fmla="*/ 54 h 68"/>
                <a:gd name="T28" fmla="*/ 12 w 44"/>
                <a:gd name="T29" fmla="*/ 64 h 68"/>
                <a:gd name="T30" fmla="*/ 14 w 44"/>
                <a:gd name="T31" fmla="*/ 66 h 68"/>
                <a:gd name="T32" fmla="*/ 16 w 44"/>
                <a:gd name="T33" fmla="*/ 68 h 68"/>
                <a:gd name="T34" fmla="*/ 16 w 44"/>
                <a:gd name="T35" fmla="*/ 68 h 68"/>
                <a:gd name="T36" fmla="*/ 22 w 44"/>
                <a:gd name="T37" fmla="*/ 64 h 68"/>
                <a:gd name="T38" fmla="*/ 22 w 44"/>
                <a:gd name="T39" fmla="*/ 64 h 68"/>
                <a:gd name="T40" fmla="*/ 26 w 44"/>
                <a:gd name="T41" fmla="*/ 60 h 68"/>
                <a:gd name="T42" fmla="*/ 32 w 44"/>
                <a:gd name="T43" fmla="*/ 54 h 68"/>
                <a:gd name="T44" fmla="*/ 32 w 44"/>
                <a:gd name="T45" fmla="*/ 54 h 68"/>
                <a:gd name="T46" fmla="*/ 42 w 44"/>
                <a:gd name="T47" fmla="*/ 46 h 68"/>
                <a:gd name="T48" fmla="*/ 42 w 44"/>
                <a:gd name="T49" fmla="*/ 46 h 68"/>
                <a:gd name="T50" fmla="*/ 44 w 44"/>
                <a:gd name="T51" fmla="*/ 42 h 68"/>
                <a:gd name="T52" fmla="*/ 44 w 44"/>
                <a:gd name="T53" fmla="*/ 38 h 68"/>
                <a:gd name="T54" fmla="*/ 44 w 44"/>
                <a:gd name="T55" fmla="*/ 28 h 68"/>
                <a:gd name="T56" fmla="*/ 44 w 44"/>
                <a:gd name="T57" fmla="*/ 28 h 68"/>
                <a:gd name="T58" fmla="*/ 38 w 44"/>
                <a:gd name="T59" fmla="*/ 22 h 68"/>
                <a:gd name="T60" fmla="*/ 32 w 44"/>
                <a:gd name="T61" fmla="*/ 14 h 68"/>
                <a:gd name="T62" fmla="*/ 32 w 44"/>
                <a:gd name="T63" fmla="*/ 14 h 68"/>
                <a:gd name="T64" fmla="*/ 28 w 44"/>
                <a:gd name="T65" fmla="*/ 4 h 68"/>
                <a:gd name="T66" fmla="*/ 26 w 44"/>
                <a:gd name="T67" fmla="*/ 0 h 68"/>
                <a:gd name="T68" fmla="*/ 22 w 44"/>
                <a:gd name="T69"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4" h="68">
                  <a:moveTo>
                    <a:pt x="22" y="0"/>
                  </a:moveTo>
                  <a:lnTo>
                    <a:pt x="22" y="0"/>
                  </a:lnTo>
                  <a:lnTo>
                    <a:pt x="20" y="0"/>
                  </a:lnTo>
                  <a:lnTo>
                    <a:pt x="16" y="6"/>
                  </a:lnTo>
                  <a:lnTo>
                    <a:pt x="16" y="6"/>
                  </a:lnTo>
                  <a:lnTo>
                    <a:pt x="8" y="14"/>
                  </a:lnTo>
                  <a:lnTo>
                    <a:pt x="2" y="24"/>
                  </a:lnTo>
                  <a:lnTo>
                    <a:pt x="2" y="24"/>
                  </a:lnTo>
                  <a:lnTo>
                    <a:pt x="0" y="28"/>
                  </a:lnTo>
                  <a:lnTo>
                    <a:pt x="0" y="30"/>
                  </a:lnTo>
                  <a:lnTo>
                    <a:pt x="4" y="32"/>
                  </a:lnTo>
                  <a:lnTo>
                    <a:pt x="6" y="36"/>
                  </a:lnTo>
                  <a:lnTo>
                    <a:pt x="6" y="36"/>
                  </a:lnTo>
                  <a:lnTo>
                    <a:pt x="8" y="54"/>
                  </a:lnTo>
                  <a:lnTo>
                    <a:pt x="12" y="64"/>
                  </a:lnTo>
                  <a:lnTo>
                    <a:pt x="14" y="66"/>
                  </a:lnTo>
                  <a:lnTo>
                    <a:pt x="16" y="68"/>
                  </a:lnTo>
                  <a:lnTo>
                    <a:pt x="16" y="68"/>
                  </a:lnTo>
                  <a:lnTo>
                    <a:pt x="22" y="64"/>
                  </a:lnTo>
                  <a:lnTo>
                    <a:pt x="22" y="64"/>
                  </a:lnTo>
                  <a:lnTo>
                    <a:pt x="26" y="60"/>
                  </a:lnTo>
                  <a:lnTo>
                    <a:pt x="32" y="54"/>
                  </a:lnTo>
                  <a:lnTo>
                    <a:pt x="32" y="54"/>
                  </a:lnTo>
                  <a:lnTo>
                    <a:pt x="42" y="46"/>
                  </a:lnTo>
                  <a:lnTo>
                    <a:pt x="42" y="46"/>
                  </a:lnTo>
                  <a:lnTo>
                    <a:pt x="44" y="42"/>
                  </a:lnTo>
                  <a:lnTo>
                    <a:pt x="44" y="38"/>
                  </a:lnTo>
                  <a:lnTo>
                    <a:pt x="44" y="28"/>
                  </a:lnTo>
                  <a:lnTo>
                    <a:pt x="44" y="28"/>
                  </a:lnTo>
                  <a:lnTo>
                    <a:pt x="38" y="22"/>
                  </a:lnTo>
                  <a:lnTo>
                    <a:pt x="32" y="14"/>
                  </a:lnTo>
                  <a:lnTo>
                    <a:pt x="32" y="14"/>
                  </a:lnTo>
                  <a:lnTo>
                    <a:pt x="28" y="4"/>
                  </a:lnTo>
                  <a:lnTo>
                    <a:pt x="26" y="0"/>
                  </a:lnTo>
                  <a:lnTo>
                    <a:pt x="22"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97" name="Freeform 82"/>
            <p:cNvSpPr>
              <a:spLocks/>
            </p:cNvSpPr>
            <p:nvPr/>
          </p:nvSpPr>
          <p:spPr bwMode="auto">
            <a:xfrm>
              <a:off x="1842" y="2342"/>
              <a:ext cx="44" cy="68"/>
            </a:xfrm>
            <a:custGeom>
              <a:avLst/>
              <a:gdLst>
                <a:gd name="T0" fmla="*/ 22 w 44"/>
                <a:gd name="T1" fmla="*/ 0 h 68"/>
                <a:gd name="T2" fmla="*/ 22 w 44"/>
                <a:gd name="T3" fmla="*/ 0 h 68"/>
                <a:gd name="T4" fmla="*/ 20 w 44"/>
                <a:gd name="T5" fmla="*/ 0 h 68"/>
                <a:gd name="T6" fmla="*/ 16 w 44"/>
                <a:gd name="T7" fmla="*/ 6 h 68"/>
                <a:gd name="T8" fmla="*/ 16 w 44"/>
                <a:gd name="T9" fmla="*/ 6 h 68"/>
                <a:gd name="T10" fmla="*/ 8 w 44"/>
                <a:gd name="T11" fmla="*/ 14 h 68"/>
                <a:gd name="T12" fmla="*/ 2 w 44"/>
                <a:gd name="T13" fmla="*/ 24 h 68"/>
                <a:gd name="T14" fmla="*/ 2 w 44"/>
                <a:gd name="T15" fmla="*/ 24 h 68"/>
                <a:gd name="T16" fmla="*/ 0 w 44"/>
                <a:gd name="T17" fmla="*/ 28 h 68"/>
                <a:gd name="T18" fmla="*/ 0 w 44"/>
                <a:gd name="T19" fmla="*/ 30 h 68"/>
                <a:gd name="T20" fmla="*/ 4 w 44"/>
                <a:gd name="T21" fmla="*/ 32 h 68"/>
                <a:gd name="T22" fmla="*/ 6 w 44"/>
                <a:gd name="T23" fmla="*/ 36 h 68"/>
                <a:gd name="T24" fmla="*/ 6 w 44"/>
                <a:gd name="T25" fmla="*/ 36 h 68"/>
                <a:gd name="T26" fmla="*/ 8 w 44"/>
                <a:gd name="T27" fmla="*/ 54 h 68"/>
                <a:gd name="T28" fmla="*/ 12 w 44"/>
                <a:gd name="T29" fmla="*/ 64 h 68"/>
                <a:gd name="T30" fmla="*/ 14 w 44"/>
                <a:gd name="T31" fmla="*/ 66 h 68"/>
                <a:gd name="T32" fmla="*/ 16 w 44"/>
                <a:gd name="T33" fmla="*/ 68 h 68"/>
                <a:gd name="T34" fmla="*/ 16 w 44"/>
                <a:gd name="T35" fmla="*/ 68 h 68"/>
                <a:gd name="T36" fmla="*/ 22 w 44"/>
                <a:gd name="T37" fmla="*/ 64 h 68"/>
                <a:gd name="T38" fmla="*/ 22 w 44"/>
                <a:gd name="T39" fmla="*/ 64 h 68"/>
                <a:gd name="T40" fmla="*/ 26 w 44"/>
                <a:gd name="T41" fmla="*/ 60 h 68"/>
                <a:gd name="T42" fmla="*/ 32 w 44"/>
                <a:gd name="T43" fmla="*/ 54 h 68"/>
                <a:gd name="T44" fmla="*/ 32 w 44"/>
                <a:gd name="T45" fmla="*/ 54 h 68"/>
                <a:gd name="T46" fmla="*/ 42 w 44"/>
                <a:gd name="T47" fmla="*/ 46 h 68"/>
                <a:gd name="T48" fmla="*/ 42 w 44"/>
                <a:gd name="T49" fmla="*/ 46 h 68"/>
                <a:gd name="T50" fmla="*/ 44 w 44"/>
                <a:gd name="T51" fmla="*/ 42 h 68"/>
                <a:gd name="T52" fmla="*/ 44 w 44"/>
                <a:gd name="T53" fmla="*/ 38 h 68"/>
                <a:gd name="T54" fmla="*/ 44 w 44"/>
                <a:gd name="T55" fmla="*/ 28 h 68"/>
                <a:gd name="T56" fmla="*/ 44 w 44"/>
                <a:gd name="T57" fmla="*/ 28 h 68"/>
                <a:gd name="T58" fmla="*/ 38 w 44"/>
                <a:gd name="T59" fmla="*/ 22 h 68"/>
                <a:gd name="T60" fmla="*/ 32 w 44"/>
                <a:gd name="T61" fmla="*/ 14 h 68"/>
                <a:gd name="T62" fmla="*/ 32 w 44"/>
                <a:gd name="T63" fmla="*/ 14 h 68"/>
                <a:gd name="T64" fmla="*/ 28 w 44"/>
                <a:gd name="T65" fmla="*/ 4 h 68"/>
                <a:gd name="T66" fmla="*/ 26 w 44"/>
                <a:gd name="T67" fmla="*/ 0 h 68"/>
                <a:gd name="T68" fmla="*/ 22 w 44"/>
                <a:gd name="T69"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4" h="68">
                  <a:moveTo>
                    <a:pt x="22" y="0"/>
                  </a:moveTo>
                  <a:lnTo>
                    <a:pt x="22" y="0"/>
                  </a:lnTo>
                  <a:lnTo>
                    <a:pt x="20" y="0"/>
                  </a:lnTo>
                  <a:lnTo>
                    <a:pt x="16" y="6"/>
                  </a:lnTo>
                  <a:lnTo>
                    <a:pt x="16" y="6"/>
                  </a:lnTo>
                  <a:lnTo>
                    <a:pt x="8" y="14"/>
                  </a:lnTo>
                  <a:lnTo>
                    <a:pt x="2" y="24"/>
                  </a:lnTo>
                  <a:lnTo>
                    <a:pt x="2" y="24"/>
                  </a:lnTo>
                  <a:lnTo>
                    <a:pt x="0" y="28"/>
                  </a:lnTo>
                  <a:lnTo>
                    <a:pt x="0" y="30"/>
                  </a:lnTo>
                  <a:lnTo>
                    <a:pt x="4" y="32"/>
                  </a:lnTo>
                  <a:lnTo>
                    <a:pt x="6" y="36"/>
                  </a:lnTo>
                  <a:lnTo>
                    <a:pt x="6" y="36"/>
                  </a:lnTo>
                  <a:lnTo>
                    <a:pt x="8" y="54"/>
                  </a:lnTo>
                  <a:lnTo>
                    <a:pt x="12" y="64"/>
                  </a:lnTo>
                  <a:lnTo>
                    <a:pt x="14" y="66"/>
                  </a:lnTo>
                  <a:lnTo>
                    <a:pt x="16" y="68"/>
                  </a:lnTo>
                  <a:lnTo>
                    <a:pt x="16" y="68"/>
                  </a:lnTo>
                  <a:lnTo>
                    <a:pt x="22" y="64"/>
                  </a:lnTo>
                  <a:lnTo>
                    <a:pt x="22" y="64"/>
                  </a:lnTo>
                  <a:lnTo>
                    <a:pt x="26" y="60"/>
                  </a:lnTo>
                  <a:lnTo>
                    <a:pt x="32" y="54"/>
                  </a:lnTo>
                  <a:lnTo>
                    <a:pt x="32" y="54"/>
                  </a:lnTo>
                  <a:lnTo>
                    <a:pt x="42" y="46"/>
                  </a:lnTo>
                  <a:lnTo>
                    <a:pt x="42" y="46"/>
                  </a:lnTo>
                  <a:lnTo>
                    <a:pt x="44" y="42"/>
                  </a:lnTo>
                  <a:lnTo>
                    <a:pt x="44" y="38"/>
                  </a:lnTo>
                  <a:lnTo>
                    <a:pt x="44" y="28"/>
                  </a:lnTo>
                  <a:lnTo>
                    <a:pt x="44" y="28"/>
                  </a:lnTo>
                  <a:lnTo>
                    <a:pt x="38" y="22"/>
                  </a:lnTo>
                  <a:lnTo>
                    <a:pt x="32" y="14"/>
                  </a:lnTo>
                  <a:lnTo>
                    <a:pt x="32" y="14"/>
                  </a:lnTo>
                  <a:lnTo>
                    <a:pt x="28" y="4"/>
                  </a:lnTo>
                  <a:lnTo>
                    <a:pt x="26" y="0"/>
                  </a:lnTo>
                  <a:lnTo>
                    <a:pt x="2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98" name="Freeform 83"/>
            <p:cNvSpPr>
              <a:spLocks noEditPoints="1"/>
            </p:cNvSpPr>
            <p:nvPr/>
          </p:nvSpPr>
          <p:spPr bwMode="auto">
            <a:xfrm>
              <a:off x="516" y="1084"/>
              <a:ext cx="2872" cy="2022"/>
            </a:xfrm>
            <a:custGeom>
              <a:avLst/>
              <a:gdLst>
                <a:gd name="T0" fmla="*/ 1162 w 2872"/>
                <a:gd name="T1" fmla="*/ 706 h 2022"/>
                <a:gd name="T2" fmla="*/ 1008 w 2872"/>
                <a:gd name="T3" fmla="*/ 728 h 2022"/>
                <a:gd name="T4" fmla="*/ 1054 w 2872"/>
                <a:gd name="T5" fmla="*/ 712 h 2022"/>
                <a:gd name="T6" fmla="*/ 860 w 2872"/>
                <a:gd name="T7" fmla="*/ 640 h 2022"/>
                <a:gd name="T8" fmla="*/ 812 w 2872"/>
                <a:gd name="T9" fmla="*/ 722 h 2022"/>
                <a:gd name="T10" fmla="*/ 844 w 2872"/>
                <a:gd name="T11" fmla="*/ 384 h 2022"/>
                <a:gd name="T12" fmla="*/ 1802 w 2872"/>
                <a:gd name="T13" fmla="*/ 30 h 2022"/>
                <a:gd name="T14" fmla="*/ 1610 w 2872"/>
                <a:gd name="T15" fmla="*/ 96 h 2022"/>
                <a:gd name="T16" fmla="*/ 1514 w 2872"/>
                <a:gd name="T17" fmla="*/ 134 h 2022"/>
                <a:gd name="T18" fmla="*/ 1432 w 2872"/>
                <a:gd name="T19" fmla="*/ 198 h 2022"/>
                <a:gd name="T20" fmla="*/ 1394 w 2872"/>
                <a:gd name="T21" fmla="*/ 112 h 2022"/>
                <a:gd name="T22" fmla="*/ 1296 w 2872"/>
                <a:gd name="T23" fmla="*/ 186 h 2022"/>
                <a:gd name="T24" fmla="*/ 1166 w 2872"/>
                <a:gd name="T25" fmla="*/ 222 h 2022"/>
                <a:gd name="T26" fmla="*/ 1038 w 2872"/>
                <a:gd name="T27" fmla="*/ 244 h 2022"/>
                <a:gd name="T28" fmla="*/ 944 w 2872"/>
                <a:gd name="T29" fmla="*/ 306 h 2022"/>
                <a:gd name="T30" fmla="*/ 990 w 2872"/>
                <a:gd name="T31" fmla="*/ 208 h 2022"/>
                <a:gd name="T32" fmla="*/ 736 w 2872"/>
                <a:gd name="T33" fmla="*/ 170 h 2022"/>
                <a:gd name="T34" fmla="*/ 498 w 2872"/>
                <a:gd name="T35" fmla="*/ 378 h 2022"/>
                <a:gd name="T36" fmla="*/ 610 w 2872"/>
                <a:gd name="T37" fmla="*/ 464 h 2022"/>
                <a:gd name="T38" fmla="*/ 770 w 2872"/>
                <a:gd name="T39" fmla="*/ 256 h 2022"/>
                <a:gd name="T40" fmla="*/ 746 w 2872"/>
                <a:gd name="T41" fmla="*/ 402 h 2022"/>
                <a:gd name="T42" fmla="*/ 646 w 2872"/>
                <a:gd name="T43" fmla="*/ 488 h 2022"/>
                <a:gd name="T44" fmla="*/ 522 w 2872"/>
                <a:gd name="T45" fmla="*/ 474 h 2022"/>
                <a:gd name="T46" fmla="*/ 340 w 2872"/>
                <a:gd name="T47" fmla="*/ 598 h 2022"/>
                <a:gd name="T48" fmla="*/ 262 w 2872"/>
                <a:gd name="T49" fmla="*/ 670 h 2022"/>
                <a:gd name="T50" fmla="*/ 328 w 2872"/>
                <a:gd name="T51" fmla="*/ 782 h 2022"/>
                <a:gd name="T52" fmla="*/ 552 w 2872"/>
                <a:gd name="T53" fmla="*/ 786 h 2022"/>
                <a:gd name="T54" fmla="*/ 610 w 2872"/>
                <a:gd name="T55" fmla="*/ 748 h 2022"/>
                <a:gd name="T56" fmla="*/ 736 w 2872"/>
                <a:gd name="T57" fmla="*/ 822 h 2022"/>
                <a:gd name="T58" fmla="*/ 704 w 2872"/>
                <a:gd name="T59" fmla="*/ 910 h 2022"/>
                <a:gd name="T60" fmla="*/ 468 w 2872"/>
                <a:gd name="T61" fmla="*/ 862 h 2022"/>
                <a:gd name="T62" fmla="*/ 320 w 2872"/>
                <a:gd name="T63" fmla="*/ 822 h 2022"/>
                <a:gd name="T64" fmla="*/ 24 w 2872"/>
                <a:gd name="T65" fmla="*/ 1054 h 2022"/>
                <a:gd name="T66" fmla="*/ 152 w 2872"/>
                <a:gd name="T67" fmla="*/ 1310 h 2022"/>
                <a:gd name="T68" fmla="*/ 312 w 2872"/>
                <a:gd name="T69" fmla="*/ 1420 h 2022"/>
                <a:gd name="T70" fmla="*/ 302 w 2872"/>
                <a:gd name="T71" fmla="*/ 1770 h 2022"/>
                <a:gd name="T72" fmla="*/ 492 w 2872"/>
                <a:gd name="T73" fmla="*/ 1960 h 2022"/>
                <a:gd name="T74" fmla="*/ 726 w 2872"/>
                <a:gd name="T75" fmla="*/ 1540 h 2022"/>
                <a:gd name="T76" fmla="*/ 840 w 2872"/>
                <a:gd name="T77" fmla="*/ 1214 h 2022"/>
                <a:gd name="T78" fmla="*/ 750 w 2872"/>
                <a:gd name="T79" fmla="*/ 930 h 2022"/>
                <a:gd name="T80" fmla="*/ 986 w 2872"/>
                <a:gd name="T81" fmla="*/ 1152 h 2022"/>
                <a:gd name="T82" fmla="*/ 974 w 2872"/>
                <a:gd name="T83" fmla="*/ 954 h 2022"/>
                <a:gd name="T84" fmla="*/ 1204 w 2872"/>
                <a:gd name="T85" fmla="*/ 1016 h 2022"/>
                <a:gd name="T86" fmla="*/ 1360 w 2872"/>
                <a:gd name="T87" fmla="*/ 1208 h 2022"/>
                <a:gd name="T88" fmla="*/ 1558 w 2872"/>
                <a:gd name="T89" fmla="*/ 1168 h 2022"/>
                <a:gd name="T90" fmla="*/ 1636 w 2872"/>
                <a:gd name="T91" fmla="*/ 1304 h 2022"/>
                <a:gd name="T92" fmla="*/ 1750 w 2872"/>
                <a:gd name="T93" fmla="*/ 1086 h 2022"/>
                <a:gd name="T94" fmla="*/ 1942 w 2872"/>
                <a:gd name="T95" fmla="*/ 858 h 2022"/>
                <a:gd name="T96" fmla="*/ 1968 w 2872"/>
                <a:gd name="T97" fmla="*/ 788 h 2022"/>
                <a:gd name="T98" fmla="*/ 2070 w 2872"/>
                <a:gd name="T99" fmla="*/ 866 h 2022"/>
                <a:gd name="T100" fmla="*/ 2224 w 2872"/>
                <a:gd name="T101" fmla="*/ 650 h 2022"/>
                <a:gd name="T102" fmla="*/ 2284 w 2872"/>
                <a:gd name="T103" fmla="*/ 450 h 2022"/>
                <a:gd name="T104" fmla="*/ 2476 w 2872"/>
                <a:gd name="T105" fmla="*/ 400 h 2022"/>
                <a:gd name="T106" fmla="*/ 2482 w 2872"/>
                <a:gd name="T107" fmla="*/ 560 h 2022"/>
                <a:gd name="T108" fmla="*/ 2586 w 2872"/>
                <a:gd name="T109" fmla="*/ 434 h 2022"/>
                <a:gd name="T110" fmla="*/ 2730 w 2872"/>
                <a:gd name="T111" fmla="*/ 344 h 2022"/>
                <a:gd name="T112" fmla="*/ 2818 w 2872"/>
                <a:gd name="T113" fmla="*/ 304 h 2022"/>
                <a:gd name="T114" fmla="*/ 2574 w 2872"/>
                <a:gd name="T115" fmla="*/ 234 h 2022"/>
                <a:gd name="T116" fmla="*/ 2384 w 2872"/>
                <a:gd name="T117" fmla="*/ 174 h 2022"/>
                <a:gd name="T118" fmla="*/ 2248 w 2872"/>
                <a:gd name="T119" fmla="*/ 182 h 2022"/>
                <a:gd name="T120" fmla="*/ 2126 w 2872"/>
                <a:gd name="T121" fmla="*/ 154 h 2022"/>
                <a:gd name="T122" fmla="*/ 1938 w 2872"/>
                <a:gd name="T123" fmla="*/ 120 h 2022"/>
                <a:gd name="T124" fmla="*/ 1860 w 2872"/>
                <a:gd name="T125" fmla="*/ 28 h 20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72" h="2022">
                  <a:moveTo>
                    <a:pt x="632" y="1626"/>
                  </a:moveTo>
                  <a:lnTo>
                    <a:pt x="632" y="1626"/>
                  </a:lnTo>
                  <a:lnTo>
                    <a:pt x="630" y="1626"/>
                  </a:lnTo>
                  <a:lnTo>
                    <a:pt x="630" y="1626"/>
                  </a:lnTo>
                  <a:lnTo>
                    <a:pt x="628" y="1624"/>
                  </a:lnTo>
                  <a:lnTo>
                    <a:pt x="628" y="1620"/>
                  </a:lnTo>
                  <a:lnTo>
                    <a:pt x="630" y="1610"/>
                  </a:lnTo>
                  <a:lnTo>
                    <a:pt x="638" y="1592"/>
                  </a:lnTo>
                  <a:lnTo>
                    <a:pt x="638" y="1592"/>
                  </a:lnTo>
                  <a:lnTo>
                    <a:pt x="640" y="1584"/>
                  </a:lnTo>
                  <a:lnTo>
                    <a:pt x="640" y="1572"/>
                  </a:lnTo>
                  <a:lnTo>
                    <a:pt x="644" y="1562"/>
                  </a:lnTo>
                  <a:lnTo>
                    <a:pt x="646" y="1558"/>
                  </a:lnTo>
                  <a:lnTo>
                    <a:pt x="648" y="1558"/>
                  </a:lnTo>
                  <a:lnTo>
                    <a:pt x="648" y="1558"/>
                  </a:lnTo>
                  <a:lnTo>
                    <a:pt x="650" y="1558"/>
                  </a:lnTo>
                  <a:lnTo>
                    <a:pt x="650" y="1558"/>
                  </a:lnTo>
                  <a:lnTo>
                    <a:pt x="652" y="1558"/>
                  </a:lnTo>
                  <a:lnTo>
                    <a:pt x="652" y="1562"/>
                  </a:lnTo>
                  <a:lnTo>
                    <a:pt x="650" y="1574"/>
                  </a:lnTo>
                  <a:lnTo>
                    <a:pt x="646" y="1592"/>
                  </a:lnTo>
                  <a:lnTo>
                    <a:pt x="646" y="1592"/>
                  </a:lnTo>
                  <a:lnTo>
                    <a:pt x="642" y="1612"/>
                  </a:lnTo>
                  <a:lnTo>
                    <a:pt x="638" y="1622"/>
                  </a:lnTo>
                  <a:lnTo>
                    <a:pt x="636" y="1624"/>
                  </a:lnTo>
                  <a:lnTo>
                    <a:pt x="632" y="1626"/>
                  </a:lnTo>
                  <a:close/>
                  <a:moveTo>
                    <a:pt x="646" y="1450"/>
                  </a:moveTo>
                  <a:lnTo>
                    <a:pt x="646" y="1450"/>
                  </a:lnTo>
                  <a:lnTo>
                    <a:pt x="644" y="1450"/>
                  </a:lnTo>
                  <a:lnTo>
                    <a:pt x="642" y="1448"/>
                  </a:lnTo>
                  <a:lnTo>
                    <a:pt x="642" y="1442"/>
                  </a:lnTo>
                  <a:lnTo>
                    <a:pt x="644" y="1428"/>
                  </a:lnTo>
                  <a:lnTo>
                    <a:pt x="644" y="1428"/>
                  </a:lnTo>
                  <a:lnTo>
                    <a:pt x="646" y="1420"/>
                  </a:lnTo>
                  <a:lnTo>
                    <a:pt x="650" y="1412"/>
                  </a:lnTo>
                  <a:lnTo>
                    <a:pt x="650" y="1412"/>
                  </a:lnTo>
                  <a:lnTo>
                    <a:pt x="660" y="1402"/>
                  </a:lnTo>
                  <a:lnTo>
                    <a:pt x="668" y="1398"/>
                  </a:lnTo>
                  <a:lnTo>
                    <a:pt x="674" y="1396"/>
                  </a:lnTo>
                  <a:lnTo>
                    <a:pt x="674" y="1396"/>
                  </a:lnTo>
                  <a:lnTo>
                    <a:pt x="676" y="1398"/>
                  </a:lnTo>
                  <a:lnTo>
                    <a:pt x="680" y="1404"/>
                  </a:lnTo>
                  <a:lnTo>
                    <a:pt x="680" y="1404"/>
                  </a:lnTo>
                  <a:lnTo>
                    <a:pt x="678" y="1408"/>
                  </a:lnTo>
                  <a:lnTo>
                    <a:pt x="676" y="1412"/>
                  </a:lnTo>
                  <a:lnTo>
                    <a:pt x="670" y="1420"/>
                  </a:lnTo>
                  <a:lnTo>
                    <a:pt x="670" y="1420"/>
                  </a:lnTo>
                  <a:lnTo>
                    <a:pt x="664" y="1426"/>
                  </a:lnTo>
                  <a:lnTo>
                    <a:pt x="658" y="1434"/>
                  </a:lnTo>
                  <a:lnTo>
                    <a:pt x="658" y="1434"/>
                  </a:lnTo>
                  <a:lnTo>
                    <a:pt x="658" y="1442"/>
                  </a:lnTo>
                  <a:lnTo>
                    <a:pt x="656" y="1446"/>
                  </a:lnTo>
                  <a:lnTo>
                    <a:pt x="652" y="1448"/>
                  </a:lnTo>
                  <a:lnTo>
                    <a:pt x="652" y="1448"/>
                  </a:lnTo>
                  <a:lnTo>
                    <a:pt x="646" y="1450"/>
                  </a:lnTo>
                  <a:close/>
                  <a:moveTo>
                    <a:pt x="1162" y="706"/>
                  </a:moveTo>
                  <a:lnTo>
                    <a:pt x="1162" y="706"/>
                  </a:lnTo>
                  <a:lnTo>
                    <a:pt x="1162" y="706"/>
                  </a:lnTo>
                  <a:lnTo>
                    <a:pt x="1152" y="704"/>
                  </a:lnTo>
                  <a:lnTo>
                    <a:pt x="1148" y="702"/>
                  </a:lnTo>
                  <a:lnTo>
                    <a:pt x="1146" y="698"/>
                  </a:lnTo>
                  <a:lnTo>
                    <a:pt x="1146" y="698"/>
                  </a:lnTo>
                  <a:lnTo>
                    <a:pt x="1146" y="686"/>
                  </a:lnTo>
                  <a:lnTo>
                    <a:pt x="1150" y="676"/>
                  </a:lnTo>
                  <a:lnTo>
                    <a:pt x="1150" y="676"/>
                  </a:lnTo>
                  <a:lnTo>
                    <a:pt x="1156" y="672"/>
                  </a:lnTo>
                  <a:lnTo>
                    <a:pt x="1160" y="670"/>
                  </a:lnTo>
                  <a:lnTo>
                    <a:pt x="1160" y="670"/>
                  </a:lnTo>
                  <a:lnTo>
                    <a:pt x="1164" y="664"/>
                  </a:lnTo>
                  <a:lnTo>
                    <a:pt x="1168" y="660"/>
                  </a:lnTo>
                  <a:lnTo>
                    <a:pt x="1168" y="660"/>
                  </a:lnTo>
                  <a:lnTo>
                    <a:pt x="1174" y="654"/>
                  </a:lnTo>
                  <a:lnTo>
                    <a:pt x="1180" y="650"/>
                  </a:lnTo>
                  <a:lnTo>
                    <a:pt x="1180" y="650"/>
                  </a:lnTo>
                  <a:lnTo>
                    <a:pt x="1184" y="652"/>
                  </a:lnTo>
                  <a:lnTo>
                    <a:pt x="1184" y="656"/>
                  </a:lnTo>
                  <a:lnTo>
                    <a:pt x="1184" y="656"/>
                  </a:lnTo>
                  <a:lnTo>
                    <a:pt x="1184" y="662"/>
                  </a:lnTo>
                  <a:lnTo>
                    <a:pt x="1184" y="668"/>
                  </a:lnTo>
                  <a:lnTo>
                    <a:pt x="1184" y="668"/>
                  </a:lnTo>
                  <a:lnTo>
                    <a:pt x="1188" y="672"/>
                  </a:lnTo>
                  <a:lnTo>
                    <a:pt x="1190" y="676"/>
                  </a:lnTo>
                  <a:lnTo>
                    <a:pt x="1190" y="676"/>
                  </a:lnTo>
                  <a:lnTo>
                    <a:pt x="1190" y="682"/>
                  </a:lnTo>
                  <a:lnTo>
                    <a:pt x="1190" y="688"/>
                  </a:lnTo>
                  <a:lnTo>
                    <a:pt x="1190" y="688"/>
                  </a:lnTo>
                  <a:lnTo>
                    <a:pt x="1184" y="694"/>
                  </a:lnTo>
                  <a:lnTo>
                    <a:pt x="1178" y="698"/>
                  </a:lnTo>
                  <a:lnTo>
                    <a:pt x="1162" y="706"/>
                  </a:lnTo>
                  <a:close/>
                  <a:moveTo>
                    <a:pt x="1052" y="818"/>
                  </a:moveTo>
                  <a:lnTo>
                    <a:pt x="1052" y="818"/>
                  </a:lnTo>
                  <a:lnTo>
                    <a:pt x="1046" y="818"/>
                  </a:lnTo>
                  <a:lnTo>
                    <a:pt x="1046" y="818"/>
                  </a:lnTo>
                  <a:lnTo>
                    <a:pt x="1030" y="816"/>
                  </a:lnTo>
                  <a:lnTo>
                    <a:pt x="1024" y="816"/>
                  </a:lnTo>
                  <a:lnTo>
                    <a:pt x="1016" y="814"/>
                  </a:lnTo>
                  <a:lnTo>
                    <a:pt x="1016" y="814"/>
                  </a:lnTo>
                  <a:lnTo>
                    <a:pt x="1010" y="808"/>
                  </a:lnTo>
                  <a:lnTo>
                    <a:pt x="1006" y="800"/>
                  </a:lnTo>
                  <a:lnTo>
                    <a:pt x="1006" y="800"/>
                  </a:lnTo>
                  <a:lnTo>
                    <a:pt x="1006" y="796"/>
                  </a:lnTo>
                  <a:lnTo>
                    <a:pt x="1006" y="792"/>
                  </a:lnTo>
                  <a:lnTo>
                    <a:pt x="1010" y="784"/>
                  </a:lnTo>
                  <a:lnTo>
                    <a:pt x="1010" y="784"/>
                  </a:lnTo>
                  <a:lnTo>
                    <a:pt x="1010" y="776"/>
                  </a:lnTo>
                  <a:lnTo>
                    <a:pt x="1012" y="772"/>
                  </a:lnTo>
                  <a:lnTo>
                    <a:pt x="1014" y="766"/>
                  </a:lnTo>
                  <a:lnTo>
                    <a:pt x="1014" y="766"/>
                  </a:lnTo>
                  <a:lnTo>
                    <a:pt x="1020" y="758"/>
                  </a:lnTo>
                  <a:lnTo>
                    <a:pt x="1022" y="750"/>
                  </a:lnTo>
                  <a:lnTo>
                    <a:pt x="1022" y="746"/>
                  </a:lnTo>
                  <a:lnTo>
                    <a:pt x="1020" y="744"/>
                  </a:lnTo>
                  <a:lnTo>
                    <a:pt x="1014" y="736"/>
                  </a:lnTo>
                  <a:lnTo>
                    <a:pt x="1014" y="736"/>
                  </a:lnTo>
                  <a:lnTo>
                    <a:pt x="1010" y="732"/>
                  </a:lnTo>
                  <a:lnTo>
                    <a:pt x="1008" y="728"/>
                  </a:lnTo>
                  <a:lnTo>
                    <a:pt x="1006" y="720"/>
                  </a:lnTo>
                  <a:lnTo>
                    <a:pt x="1006" y="720"/>
                  </a:lnTo>
                  <a:lnTo>
                    <a:pt x="1002" y="714"/>
                  </a:lnTo>
                  <a:lnTo>
                    <a:pt x="998" y="708"/>
                  </a:lnTo>
                  <a:lnTo>
                    <a:pt x="998" y="708"/>
                  </a:lnTo>
                  <a:lnTo>
                    <a:pt x="998" y="702"/>
                  </a:lnTo>
                  <a:lnTo>
                    <a:pt x="998" y="698"/>
                  </a:lnTo>
                  <a:lnTo>
                    <a:pt x="998" y="698"/>
                  </a:lnTo>
                  <a:lnTo>
                    <a:pt x="994" y="690"/>
                  </a:lnTo>
                  <a:lnTo>
                    <a:pt x="994" y="686"/>
                  </a:lnTo>
                  <a:lnTo>
                    <a:pt x="994" y="680"/>
                  </a:lnTo>
                  <a:lnTo>
                    <a:pt x="994" y="680"/>
                  </a:lnTo>
                  <a:lnTo>
                    <a:pt x="994" y="678"/>
                  </a:lnTo>
                  <a:lnTo>
                    <a:pt x="994" y="678"/>
                  </a:lnTo>
                  <a:lnTo>
                    <a:pt x="1000" y="674"/>
                  </a:lnTo>
                  <a:lnTo>
                    <a:pt x="1004" y="668"/>
                  </a:lnTo>
                  <a:lnTo>
                    <a:pt x="1010" y="664"/>
                  </a:lnTo>
                  <a:lnTo>
                    <a:pt x="1016" y="658"/>
                  </a:lnTo>
                  <a:lnTo>
                    <a:pt x="1016" y="658"/>
                  </a:lnTo>
                  <a:lnTo>
                    <a:pt x="1022" y="654"/>
                  </a:lnTo>
                  <a:lnTo>
                    <a:pt x="1028" y="654"/>
                  </a:lnTo>
                  <a:lnTo>
                    <a:pt x="1040" y="652"/>
                  </a:lnTo>
                  <a:lnTo>
                    <a:pt x="1040" y="652"/>
                  </a:lnTo>
                  <a:lnTo>
                    <a:pt x="1044" y="652"/>
                  </a:lnTo>
                  <a:lnTo>
                    <a:pt x="1048" y="650"/>
                  </a:lnTo>
                  <a:lnTo>
                    <a:pt x="1056" y="644"/>
                  </a:lnTo>
                  <a:lnTo>
                    <a:pt x="1056" y="644"/>
                  </a:lnTo>
                  <a:lnTo>
                    <a:pt x="1062" y="640"/>
                  </a:lnTo>
                  <a:lnTo>
                    <a:pt x="1070" y="640"/>
                  </a:lnTo>
                  <a:lnTo>
                    <a:pt x="1070" y="640"/>
                  </a:lnTo>
                  <a:lnTo>
                    <a:pt x="1074" y="640"/>
                  </a:lnTo>
                  <a:lnTo>
                    <a:pt x="1080" y="644"/>
                  </a:lnTo>
                  <a:lnTo>
                    <a:pt x="1082" y="648"/>
                  </a:lnTo>
                  <a:lnTo>
                    <a:pt x="1086" y="652"/>
                  </a:lnTo>
                  <a:lnTo>
                    <a:pt x="1086" y="652"/>
                  </a:lnTo>
                  <a:lnTo>
                    <a:pt x="1088" y="656"/>
                  </a:lnTo>
                  <a:lnTo>
                    <a:pt x="1086" y="662"/>
                  </a:lnTo>
                  <a:lnTo>
                    <a:pt x="1084" y="668"/>
                  </a:lnTo>
                  <a:lnTo>
                    <a:pt x="1080" y="672"/>
                  </a:lnTo>
                  <a:lnTo>
                    <a:pt x="1080" y="672"/>
                  </a:lnTo>
                  <a:lnTo>
                    <a:pt x="1076" y="674"/>
                  </a:lnTo>
                  <a:lnTo>
                    <a:pt x="1072" y="674"/>
                  </a:lnTo>
                  <a:lnTo>
                    <a:pt x="1064" y="674"/>
                  </a:lnTo>
                  <a:lnTo>
                    <a:pt x="1064" y="674"/>
                  </a:lnTo>
                  <a:lnTo>
                    <a:pt x="1058" y="678"/>
                  </a:lnTo>
                  <a:lnTo>
                    <a:pt x="1056" y="680"/>
                  </a:lnTo>
                  <a:lnTo>
                    <a:pt x="1054" y="684"/>
                  </a:lnTo>
                  <a:lnTo>
                    <a:pt x="1048" y="688"/>
                  </a:lnTo>
                  <a:lnTo>
                    <a:pt x="1048" y="688"/>
                  </a:lnTo>
                  <a:lnTo>
                    <a:pt x="1044" y="688"/>
                  </a:lnTo>
                  <a:lnTo>
                    <a:pt x="1038" y="688"/>
                  </a:lnTo>
                  <a:lnTo>
                    <a:pt x="1036" y="690"/>
                  </a:lnTo>
                  <a:lnTo>
                    <a:pt x="1036" y="696"/>
                  </a:lnTo>
                  <a:lnTo>
                    <a:pt x="1036" y="696"/>
                  </a:lnTo>
                  <a:lnTo>
                    <a:pt x="1040" y="700"/>
                  </a:lnTo>
                  <a:lnTo>
                    <a:pt x="1042" y="702"/>
                  </a:lnTo>
                  <a:lnTo>
                    <a:pt x="1048" y="708"/>
                  </a:lnTo>
                  <a:lnTo>
                    <a:pt x="1054" y="712"/>
                  </a:lnTo>
                  <a:lnTo>
                    <a:pt x="1054" y="716"/>
                  </a:lnTo>
                  <a:lnTo>
                    <a:pt x="1054" y="722"/>
                  </a:lnTo>
                  <a:lnTo>
                    <a:pt x="1054" y="722"/>
                  </a:lnTo>
                  <a:lnTo>
                    <a:pt x="1062" y="724"/>
                  </a:lnTo>
                  <a:lnTo>
                    <a:pt x="1068" y="726"/>
                  </a:lnTo>
                  <a:lnTo>
                    <a:pt x="1068" y="726"/>
                  </a:lnTo>
                  <a:lnTo>
                    <a:pt x="1070" y="728"/>
                  </a:lnTo>
                  <a:lnTo>
                    <a:pt x="1070" y="730"/>
                  </a:lnTo>
                  <a:lnTo>
                    <a:pt x="1068" y="732"/>
                  </a:lnTo>
                  <a:lnTo>
                    <a:pt x="1070" y="736"/>
                  </a:lnTo>
                  <a:lnTo>
                    <a:pt x="1070" y="736"/>
                  </a:lnTo>
                  <a:lnTo>
                    <a:pt x="1076" y="738"/>
                  </a:lnTo>
                  <a:lnTo>
                    <a:pt x="1084" y="740"/>
                  </a:lnTo>
                  <a:lnTo>
                    <a:pt x="1090" y="742"/>
                  </a:lnTo>
                  <a:lnTo>
                    <a:pt x="1092" y="744"/>
                  </a:lnTo>
                  <a:lnTo>
                    <a:pt x="1092" y="748"/>
                  </a:lnTo>
                  <a:lnTo>
                    <a:pt x="1092" y="748"/>
                  </a:lnTo>
                  <a:lnTo>
                    <a:pt x="1092" y="752"/>
                  </a:lnTo>
                  <a:lnTo>
                    <a:pt x="1090" y="754"/>
                  </a:lnTo>
                  <a:lnTo>
                    <a:pt x="1082" y="756"/>
                  </a:lnTo>
                  <a:lnTo>
                    <a:pt x="1082" y="756"/>
                  </a:lnTo>
                  <a:lnTo>
                    <a:pt x="1076" y="754"/>
                  </a:lnTo>
                  <a:lnTo>
                    <a:pt x="1076" y="754"/>
                  </a:lnTo>
                  <a:lnTo>
                    <a:pt x="1070" y="754"/>
                  </a:lnTo>
                  <a:lnTo>
                    <a:pt x="1070" y="754"/>
                  </a:lnTo>
                  <a:lnTo>
                    <a:pt x="1066" y="754"/>
                  </a:lnTo>
                  <a:lnTo>
                    <a:pt x="1066" y="754"/>
                  </a:lnTo>
                  <a:lnTo>
                    <a:pt x="1060" y="756"/>
                  </a:lnTo>
                  <a:lnTo>
                    <a:pt x="1056" y="758"/>
                  </a:lnTo>
                  <a:lnTo>
                    <a:pt x="1056" y="762"/>
                  </a:lnTo>
                  <a:lnTo>
                    <a:pt x="1056" y="762"/>
                  </a:lnTo>
                  <a:lnTo>
                    <a:pt x="1058" y="766"/>
                  </a:lnTo>
                  <a:lnTo>
                    <a:pt x="1060" y="766"/>
                  </a:lnTo>
                  <a:lnTo>
                    <a:pt x="1068" y="768"/>
                  </a:lnTo>
                  <a:lnTo>
                    <a:pt x="1068" y="768"/>
                  </a:lnTo>
                  <a:lnTo>
                    <a:pt x="1068" y="770"/>
                  </a:lnTo>
                  <a:lnTo>
                    <a:pt x="1066" y="774"/>
                  </a:lnTo>
                  <a:lnTo>
                    <a:pt x="1062" y="780"/>
                  </a:lnTo>
                  <a:lnTo>
                    <a:pt x="1062" y="780"/>
                  </a:lnTo>
                  <a:lnTo>
                    <a:pt x="1062" y="788"/>
                  </a:lnTo>
                  <a:lnTo>
                    <a:pt x="1062" y="796"/>
                  </a:lnTo>
                  <a:lnTo>
                    <a:pt x="1062" y="796"/>
                  </a:lnTo>
                  <a:lnTo>
                    <a:pt x="1060" y="806"/>
                  </a:lnTo>
                  <a:lnTo>
                    <a:pt x="1058" y="814"/>
                  </a:lnTo>
                  <a:lnTo>
                    <a:pt x="1058" y="814"/>
                  </a:lnTo>
                  <a:lnTo>
                    <a:pt x="1052" y="818"/>
                  </a:lnTo>
                  <a:close/>
                  <a:moveTo>
                    <a:pt x="854" y="678"/>
                  </a:moveTo>
                  <a:lnTo>
                    <a:pt x="854" y="678"/>
                  </a:lnTo>
                  <a:lnTo>
                    <a:pt x="854" y="676"/>
                  </a:lnTo>
                  <a:lnTo>
                    <a:pt x="854" y="672"/>
                  </a:lnTo>
                  <a:lnTo>
                    <a:pt x="850" y="668"/>
                  </a:lnTo>
                  <a:lnTo>
                    <a:pt x="846" y="664"/>
                  </a:lnTo>
                  <a:lnTo>
                    <a:pt x="844" y="658"/>
                  </a:lnTo>
                  <a:lnTo>
                    <a:pt x="844" y="658"/>
                  </a:lnTo>
                  <a:lnTo>
                    <a:pt x="846" y="654"/>
                  </a:lnTo>
                  <a:lnTo>
                    <a:pt x="848" y="648"/>
                  </a:lnTo>
                  <a:lnTo>
                    <a:pt x="854" y="644"/>
                  </a:lnTo>
                  <a:lnTo>
                    <a:pt x="860" y="640"/>
                  </a:lnTo>
                  <a:lnTo>
                    <a:pt x="860" y="640"/>
                  </a:lnTo>
                  <a:lnTo>
                    <a:pt x="864" y="640"/>
                  </a:lnTo>
                  <a:lnTo>
                    <a:pt x="872" y="640"/>
                  </a:lnTo>
                  <a:lnTo>
                    <a:pt x="884" y="638"/>
                  </a:lnTo>
                  <a:lnTo>
                    <a:pt x="884" y="638"/>
                  </a:lnTo>
                  <a:lnTo>
                    <a:pt x="894" y="634"/>
                  </a:lnTo>
                  <a:lnTo>
                    <a:pt x="898" y="632"/>
                  </a:lnTo>
                  <a:lnTo>
                    <a:pt x="904" y="632"/>
                  </a:lnTo>
                  <a:lnTo>
                    <a:pt x="904" y="632"/>
                  </a:lnTo>
                  <a:lnTo>
                    <a:pt x="906" y="632"/>
                  </a:lnTo>
                  <a:lnTo>
                    <a:pt x="908" y="634"/>
                  </a:lnTo>
                  <a:lnTo>
                    <a:pt x="908" y="634"/>
                  </a:lnTo>
                  <a:lnTo>
                    <a:pt x="910" y="638"/>
                  </a:lnTo>
                  <a:lnTo>
                    <a:pt x="908" y="642"/>
                  </a:lnTo>
                  <a:lnTo>
                    <a:pt x="902" y="648"/>
                  </a:lnTo>
                  <a:lnTo>
                    <a:pt x="896" y="652"/>
                  </a:lnTo>
                  <a:lnTo>
                    <a:pt x="880" y="660"/>
                  </a:lnTo>
                  <a:lnTo>
                    <a:pt x="874" y="664"/>
                  </a:lnTo>
                  <a:lnTo>
                    <a:pt x="870" y="668"/>
                  </a:lnTo>
                  <a:lnTo>
                    <a:pt x="870" y="668"/>
                  </a:lnTo>
                  <a:lnTo>
                    <a:pt x="868" y="674"/>
                  </a:lnTo>
                  <a:lnTo>
                    <a:pt x="870" y="676"/>
                  </a:lnTo>
                  <a:lnTo>
                    <a:pt x="878" y="682"/>
                  </a:lnTo>
                  <a:lnTo>
                    <a:pt x="878" y="682"/>
                  </a:lnTo>
                  <a:lnTo>
                    <a:pt x="886" y="686"/>
                  </a:lnTo>
                  <a:lnTo>
                    <a:pt x="890" y="692"/>
                  </a:lnTo>
                  <a:lnTo>
                    <a:pt x="900" y="706"/>
                  </a:lnTo>
                  <a:lnTo>
                    <a:pt x="900" y="706"/>
                  </a:lnTo>
                  <a:lnTo>
                    <a:pt x="908" y="712"/>
                  </a:lnTo>
                  <a:lnTo>
                    <a:pt x="916" y="716"/>
                  </a:lnTo>
                  <a:lnTo>
                    <a:pt x="916" y="716"/>
                  </a:lnTo>
                  <a:lnTo>
                    <a:pt x="918" y="720"/>
                  </a:lnTo>
                  <a:lnTo>
                    <a:pt x="918" y="722"/>
                  </a:lnTo>
                  <a:lnTo>
                    <a:pt x="918" y="722"/>
                  </a:lnTo>
                  <a:lnTo>
                    <a:pt x="916" y="730"/>
                  </a:lnTo>
                  <a:lnTo>
                    <a:pt x="912" y="732"/>
                  </a:lnTo>
                  <a:lnTo>
                    <a:pt x="900" y="738"/>
                  </a:lnTo>
                  <a:lnTo>
                    <a:pt x="900" y="738"/>
                  </a:lnTo>
                  <a:lnTo>
                    <a:pt x="888" y="742"/>
                  </a:lnTo>
                  <a:lnTo>
                    <a:pt x="882" y="744"/>
                  </a:lnTo>
                  <a:lnTo>
                    <a:pt x="876" y="746"/>
                  </a:lnTo>
                  <a:lnTo>
                    <a:pt x="876" y="746"/>
                  </a:lnTo>
                  <a:lnTo>
                    <a:pt x="870" y="744"/>
                  </a:lnTo>
                  <a:lnTo>
                    <a:pt x="870" y="744"/>
                  </a:lnTo>
                  <a:lnTo>
                    <a:pt x="862" y="740"/>
                  </a:lnTo>
                  <a:lnTo>
                    <a:pt x="854" y="736"/>
                  </a:lnTo>
                  <a:lnTo>
                    <a:pt x="848" y="730"/>
                  </a:lnTo>
                  <a:lnTo>
                    <a:pt x="840" y="728"/>
                  </a:lnTo>
                  <a:lnTo>
                    <a:pt x="840" y="728"/>
                  </a:lnTo>
                  <a:lnTo>
                    <a:pt x="836" y="726"/>
                  </a:lnTo>
                  <a:lnTo>
                    <a:pt x="836" y="726"/>
                  </a:lnTo>
                  <a:lnTo>
                    <a:pt x="830" y="728"/>
                  </a:lnTo>
                  <a:lnTo>
                    <a:pt x="830" y="728"/>
                  </a:lnTo>
                  <a:lnTo>
                    <a:pt x="824" y="728"/>
                  </a:lnTo>
                  <a:lnTo>
                    <a:pt x="824" y="728"/>
                  </a:lnTo>
                  <a:lnTo>
                    <a:pt x="820" y="728"/>
                  </a:lnTo>
                  <a:lnTo>
                    <a:pt x="820" y="728"/>
                  </a:lnTo>
                  <a:lnTo>
                    <a:pt x="812" y="722"/>
                  </a:lnTo>
                  <a:lnTo>
                    <a:pt x="808" y="720"/>
                  </a:lnTo>
                  <a:lnTo>
                    <a:pt x="804" y="720"/>
                  </a:lnTo>
                  <a:lnTo>
                    <a:pt x="804" y="720"/>
                  </a:lnTo>
                  <a:lnTo>
                    <a:pt x="804" y="720"/>
                  </a:lnTo>
                  <a:lnTo>
                    <a:pt x="804" y="720"/>
                  </a:lnTo>
                  <a:lnTo>
                    <a:pt x="794" y="722"/>
                  </a:lnTo>
                  <a:lnTo>
                    <a:pt x="786" y="726"/>
                  </a:lnTo>
                  <a:lnTo>
                    <a:pt x="776" y="732"/>
                  </a:lnTo>
                  <a:lnTo>
                    <a:pt x="766" y="734"/>
                  </a:lnTo>
                  <a:lnTo>
                    <a:pt x="766" y="734"/>
                  </a:lnTo>
                  <a:lnTo>
                    <a:pt x="766" y="734"/>
                  </a:lnTo>
                  <a:lnTo>
                    <a:pt x="766" y="734"/>
                  </a:lnTo>
                  <a:lnTo>
                    <a:pt x="758" y="732"/>
                  </a:lnTo>
                  <a:lnTo>
                    <a:pt x="758" y="732"/>
                  </a:lnTo>
                  <a:lnTo>
                    <a:pt x="750" y="730"/>
                  </a:lnTo>
                  <a:lnTo>
                    <a:pt x="750" y="730"/>
                  </a:lnTo>
                  <a:lnTo>
                    <a:pt x="748" y="730"/>
                  </a:lnTo>
                  <a:lnTo>
                    <a:pt x="748" y="730"/>
                  </a:lnTo>
                  <a:lnTo>
                    <a:pt x="748" y="730"/>
                  </a:lnTo>
                  <a:lnTo>
                    <a:pt x="748" y="730"/>
                  </a:lnTo>
                  <a:lnTo>
                    <a:pt x="744" y="728"/>
                  </a:lnTo>
                  <a:lnTo>
                    <a:pt x="744" y="728"/>
                  </a:lnTo>
                  <a:lnTo>
                    <a:pt x="742" y="722"/>
                  </a:lnTo>
                  <a:lnTo>
                    <a:pt x="740" y="718"/>
                  </a:lnTo>
                  <a:lnTo>
                    <a:pt x="740" y="714"/>
                  </a:lnTo>
                  <a:lnTo>
                    <a:pt x="744" y="708"/>
                  </a:lnTo>
                  <a:lnTo>
                    <a:pt x="750" y="700"/>
                  </a:lnTo>
                  <a:lnTo>
                    <a:pt x="758" y="690"/>
                  </a:lnTo>
                  <a:lnTo>
                    <a:pt x="758" y="690"/>
                  </a:lnTo>
                  <a:lnTo>
                    <a:pt x="764" y="680"/>
                  </a:lnTo>
                  <a:lnTo>
                    <a:pt x="768" y="668"/>
                  </a:lnTo>
                  <a:lnTo>
                    <a:pt x="774" y="658"/>
                  </a:lnTo>
                  <a:lnTo>
                    <a:pt x="784" y="648"/>
                  </a:lnTo>
                  <a:lnTo>
                    <a:pt x="784" y="648"/>
                  </a:lnTo>
                  <a:lnTo>
                    <a:pt x="792" y="644"/>
                  </a:lnTo>
                  <a:lnTo>
                    <a:pt x="802" y="642"/>
                  </a:lnTo>
                  <a:lnTo>
                    <a:pt x="802" y="642"/>
                  </a:lnTo>
                  <a:lnTo>
                    <a:pt x="806" y="644"/>
                  </a:lnTo>
                  <a:lnTo>
                    <a:pt x="806" y="644"/>
                  </a:lnTo>
                  <a:lnTo>
                    <a:pt x="810" y="648"/>
                  </a:lnTo>
                  <a:lnTo>
                    <a:pt x="810" y="652"/>
                  </a:lnTo>
                  <a:lnTo>
                    <a:pt x="808" y="658"/>
                  </a:lnTo>
                  <a:lnTo>
                    <a:pt x="808" y="664"/>
                  </a:lnTo>
                  <a:lnTo>
                    <a:pt x="808" y="664"/>
                  </a:lnTo>
                  <a:lnTo>
                    <a:pt x="808" y="668"/>
                  </a:lnTo>
                  <a:lnTo>
                    <a:pt x="812" y="674"/>
                  </a:lnTo>
                  <a:lnTo>
                    <a:pt x="812" y="674"/>
                  </a:lnTo>
                  <a:lnTo>
                    <a:pt x="816" y="678"/>
                  </a:lnTo>
                  <a:lnTo>
                    <a:pt x="820" y="680"/>
                  </a:lnTo>
                  <a:lnTo>
                    <a:pt x="820" y="680"/>
                  </a:lnTo>
                  <a:lnTo>
                    <a:pt x="824" y="680"/>
                  </a:lnTo>
                  <a:lnTo>
                    <a:pt x="824" y="680"/>
                  </a:lnTo>
                  <a:lnTo>
                    <a:pt x="848" y="678"/>
                  </a:lnTo>
                  <a:lnTo>
                    <a:pt x="848" y="678"/>
                  </a:lnTo>
                  <a:lnTo>
                    <a:pt x="854" y="678"/>
                  </a:lnTo>
                  <a:close/>
                  <a:moveTo>
                    <a:pt x="848" y="386"/>
                  </a:moveTo>
                  <a:lnTo>
                    <a:pt x="848" y="386"/>
                  </a:lnTo>
                  <a:lnTo>
                    <a:pt x="844" y="384"/>
                  </a:lnTo>
                  <a:lnTo>
                    <a:pt x="840" y="378"/>
                  </a:lnTo>
                  <a:lnTo>
                    <a:pt x="838" y="374"/>
                  </a:lnTo>
                  <a:lnTo>
                    <a:pt x="836" y="368"/>
                  </a:lnTo>
                  <a:lnTo>
                    <a:pt x="836" y="368"/>
                  </a:lnTo>
                  <a:lnTo>
                    <a:pt x="832" y="364"/>
                  </a:lnTo>
                  <a:lnTo>
                    <a:pt x="832" y="360"/>
                  </a:lnTo>
                  <a:lnTo>
                    <a:pt x="832" y="360"/>
                  </a:lnTo>
                  <a:lnTo>
                    <a:pt x="838" y="354"/>
                  </a:lnTo>
                  <a:lnTo>
                    <a:pt x="842" y="352"/>
                  </a:lnTo>
                  <a:lnTo>
                    <a:pt x="846" y="350"/>
                  </a:lnTo>
                  <a:lnTo>
                    <a:pt x="846" y="350"/>
                  </a:lnTo>
                  <a:lnTo>
                    <a:pt x="848" y="352"/>
                  </a:lnTo>
                  <a:lnTo>
                    <a:pt x="848" y="352"/>
                  </a:lnTo>
                  <a:lnTo>
                    <a:pt x="852" y="354"/>
                  </a:lnTo>
                  <a:lnTo>
                    <a:pt x="854" y="358"/>
                  </a:lnTo>
                  <a:lnTo>
                    <a:pt x="854" y="358"/>
                  </a:lnTo>
                  <a:lnTo>
                    <a:pt x="860" y="362"/>
                  </a:lnTo>
                  <a:lnTo>
                    <a:pt x="864" y="364"/>
                  </a:lnTo>
                  <a:lnTo>
                    <a:pt x="864" y="364"/>
                  </a:lnTo>
                  <a:lnTo>
                    <a:pt x="866" y="370"/>
                  </a:lnTo>
                  <a:lnTo>
                    <a:pt x="866" y="376"/>
                  </a:lnTo>
                  <a:lnTo>
                    <a:pt x="860" y="382"/>
                  </a:lnTo>
                  <a:lnTo>
                    <a:pt x="852" y="384"/>
                  </a:lnTo>
                  <a:lnTo>
                    <a:pt x="852" y="384"/>
                  </a:lnTo>
                  <a:lnTo>
                    <a:pt x="848" y="386"/>
                  </a:lnTo>
                  <a:close/>
                  <a:moveTo>
                    <a:pt x="912" y="364"/>
                  </a:moveTo>
                  <a:lnTo>
                    <a:pt x="912" y="364"/>
                  </a:lnTo>
                  <a:lnTo>
                    <a:pt x="898" y="350"/>
                  </a:lnTo>
                  <a:lnTo>
                    <a:pt x="898" y="350"/>
                  </a:lnTo>
                  <a:lnTo>
                    <a:pt x="896" y="344"/>
                  </a:lnTo>
                  <a:lnTo>
                    <a:pt x="896" y="340"/>
                  </a:lnTo>
                  <a:lnTo>
                    <a:pt x="898" y="336"/>
                  </a:lnTo>
                  <a:lnTo>
                    <a:pt x="900" y="334"/>
                  </a:lnTo>
                  <a:lnTo>
                    <a:pt x="900" y="334"/>
                  </a:lnTo>
                  <a:lnTo>
                    <a:pt x="902" y="336"/>
                  </a:lnTo>
                  <a:lnTo>
                    <a:pt x="906" y="338"/>
                  </a:lnTo>
                  <a:lnTo>
                    <a:pt x="906" y="338"/>
                  </a:lnTo>
                  <a:lnTo>
                    <a:pt x="910" y="344"/>
                  </a:lnTo>
                  <a:lnTo>
                    <a:pt x="916" y="352"/>
                  </a:lnTo>
                  <a:lnTo>
                    <a:pt x="916" y="356"/>
                  </a:lnTo>
                  <a:lnTo>
                    <a:pt x="916" y="360"/>
                  </a:lnTo>
                  <a:lnTo>
                    <a:pt x="916" y="362"/>
                  </a:lnTo>
                  <a:lnTo>
                    <a:pt x="912" y="364"/>
                  </a:lnTo>
                  <a:lnTo>
                    <a:pt x="912" y="364"/>
                  </a:lnTo>
                  <a:close/>
                  <a:moveTo>
                    <a:pt x="1848" y="0"/>
                  </a:moveTo>
                  <a:lnTo>
                    <a:pt x="1848" y="0"/>
                  </a:lnTo>
                  <a:lnTo>
                    <a:pt x="1842" y="2"/>
                  </a:lnTo>
                  <a:lnTo>
                    <a:pt x="1836" y="4"/>
                  </a:lnTo>
                  <a:lnTo>
                    <a:pt x="1836" y="4"/>
                  </a:lnTo>
                  <a:lnTo>
                    <a:pt x="1826" y="8"/>
                  </a:lnTo>
                  <a:lnTo>
                    <a:pt x="1814" y="12"/>
                  </a:lnTo>
                  <a:lnTo>
                    <a:pt x="1814" y="12"/>
                  </a:lnTo>
                  <a:lnTo>
                    <a:pt x="1806" y="16"/>
                  </a:lnTo>
                  <a:lnTo>
                    <a:pt x="1802" y="24"/>
                  </a:lnTo>
                  <a:lnTo>
                    <a:pt x="1802" y="24"/>
                  </a:lnTo>
                  <a:lnTo>
                    <a:pt x="1802" y="26"/>
                  </a:lnTo>
                  <a:lnTo>
                    <a:pt x="1802" y="30"/>
                  </a:lnTo>
                  <a:lnTo>
                    <a:pt x="1802" y="30"/>
                  </a:lnTo>
                  <a:lnTo>
                    <a:pt x="1794" y="38"/>
                  </a:lnTo>
                  <a:lnTo>
                    <a:pt x="1794" y="38"/>
                  </a:lnTo>
                  <a:lnTo>
                    <a:pt x="1790" y="38"/>
                  </a:lnTo>
                  <a:lnTo>
                    <a:pt x="1790" y="38"/>
                  </a:lnTo>
                  <a:lnTo>
                    <a:pt x="1786" y="38"/>
                  </a:lnTo>
                  <a:lnTo>
                    <a:pt x="1786" y="38"/>
                  </a:lnTo>
                  <a:lnTo>
                    <a:pt x="1780" y="36"/>
                  </a:lnTo>
                  <a:lnTo>
                    <a:pt x="1780" y="36"/>
                  </a:lnTo>
                  <a:lnTo>
                    <a:pt x="1774" y="38"/>
                  </a:lnTo>
                  <a:lnTo>
                    <a:pt x="1774" y="38"/>
                  </a:lnTo>
                  <a:lnTo>
                    <a:pt x="1770" y="42"/>
                  </a:lnTo>
                  <a:lnTo>
                    <a:pt x="1768" y="44"/>
                  </a:lnTo>
                  <a:lnTo>
                    <a:pt x="1766" y="46"/>
                  </a:lnTo>
                  <a:lnTo>
                    <a:pt x="1758" y="48"/>
                  </a:lnTo>
                  <a:lnTo>
                    <a:pt x="1758" y="48"/>
                  </a:lnTo>
                  <a:lnTo>
                    <a:pt x="1748" y="50"/>
                  </a:lnTo>
                  <a:lnTo>
                    <a:pt x="1736" y="50"/>
                  </a:lnTo>
                  <a:lnTo>
                    <a:pt x="1736" y="50"/>
                  </a:lnTo>
                  <a:lnTo>
                    <a:pt x="1736" y="50"/>
                  </a:lnTo>
                  <a:lnTo>
                    <a:pt x="1736" y="50"/>
                  </a:lnTo>
                  <a:lnTo>
                    <a:pt x="1732" y="50"/>
                  </a:lnTo>
                  <a:lnTo>
                    <a:pt x="1728" y="48"/>
                  </a:lnTo>
                  <a:lnTo>
                    <a:pt x="1722" y="42"/>
                  </a:lnTo>
                  <a:lnTo>
                    <a:pt x="1722" y="42"/>
                  </a:lnTo>
                  <a:lnTo>
                    <a:pt x="1718" y="40"/>
                  </a:lnTo>
                  <a:lnTo>
                    <a:pt x="1714" y="38"/>
                  </a:lnTo>
                  <a:lnTo>
                    <a:pt x="1714" y="38"/>
                  </a:lnTo>
                  <a:lnTo>
                    <a:pt x="1708" y="40"/>
                  </a:lnTo>
                  <a:lnTo>
                    <a:pt x="1702" y="44"/>
                  </a:lnTo>
                  <a:lnTo>
                    <a:pt x="1702" y="44"/>
                  </a:lnTo>
                  <a:lnTo>
                    <a:pt x="1696" y="48"/>
                  </a:lnTo>
                  <a:lnTo>
                    <a:pt x="1688" y="50"/>
                  </a:lnTo>
                  <a:lnTo>
                    <a:pt x="1688" y="50"/>
                  </a:lnTo>
                  <a:lnTo>
                    <a:pt x="1686" y="50"/>
                  </a:lnTo>
                  <a:lnTo>
                    <a:pt x="1686" y="50"/>
                  </a:lnTo>
                  <a:lnTo>
                    <a:pt x="1678" y="48"/>
                  </a:lnTo>
                  <a:lnTo>
                    <a:pt x="1670" y="46"/>
                  </a:lnTo>
                  <a:lnTo>
                    <a:pt x="1670" y="46"/>
                  </a:lnTo>
                  <a:lnTo>
                    <a:pt x="1662" y="48"/>
                  </a:lnTo>
                  <a:lnTo>
                    <a:pt x="1662" y="48"/>
                  </a:lnTo>
                  <a:lnTo>
                    <a:pt x="1654" y="56"/>
                  </a:lnTo>
                  <a:lnTo>
                    <a:pt x="1646" y="62"/>
                  </a:lnTo>
                  <a:lnTo>
                    <a:pt x="1646" y="62"/>
                  </a:lnTo>
                  <a:lnTo>
                    <a:pt x="1634" y="68"/>
                  </a:lnTo>
                  <a:lnTo>
                    <a:pt x="1622" y="72"/>
                  </a:lnTo>
                  <a:lnTo>
                    <a:pt x="1622" y="72"/>
                  </a:lnTo>
                  <a:lnTo>
                    <a:pt x="1616" y="74"/>
                  </a:lnTo>
                  <a:lnTo>
                    <a:pt x="1610" y="76"/>
                  </a:lnTo>
                  <a:lnTo>
                    <a:pt x="1608" y="76"/>
                  </a:lnTo>
                  <a:lnTo>
                    <a:pt x="1606" y="80"/>
                  </a:lnTo>
                  <a:lnTo>
                    <a:pt x="1606" y="82"/>
                  </a:lnTo>
                  <a:lnTo>
                    <a:pt x="1608" y="86"/>
                  </a:lnTo>
                  <a:lnTo>
                    <a:pt x="1608" y="86"/>
                  </a:lnTo>
                  <a:lnTo>
                    <a:pt x="1616" y="92"/>
                  </a:lnTo>
                  <a:lnTo>
                    <a:pt x="1618" y="94"/>
                  </a:lnTo>
                  <a:lnTo>
                    <a:pt x="1612" y="96"/>
                  </a:lnTo>
                  <a:lnTo>
                    <a:pt x="1612" y="96"/>
                  </a:lnTo>
                  <a:lnTo>
                    <a:pt x="1610" y="96"/>
                  </a:lnTo>
                  <a:lnTo>
                    <a:pt x="1610" y="96"/>
                  </a:lnTo>
                  <a:lnTo>
                    <a:pt x="1602" y="94"/>
                  </a:lnTo>
                  <a:lnTo>
                    <a:pt x="1594" y="92"/>
                  </a:lnTo>
                  <a:lnTo>
                    <a:pt x="1594" y="92"/>
                  </a:lnTo>
                  <a:lnTo>
                    <a:pt x="1588" y="92"/>
                  </a:lnTo>
                  <a:lnTo>
                    <a:pt x="1588" y="92"/>
                  </a:lnTo>
                  <a:lnTo>
                    <a:pt x="1580" y="96"/>
                  </a:lnTo>
                  <a:lnTo>
                    <a:pt x="1572" y="98"/>
                  </a:lnTo>
                  <a:lnTo>
                    <a:pt x="1572" y="98"/>
                  </a:lnTo>
                  <a:lnTo>
                    <a:pt x="1564" y="96"/>
                  </a:lnTo>
                  <a:lnTo>
                    <a:pt x="1564" y="96"/>
                  </a:lnTo>
                  <a:lnTo>
                    <a:pt x="1538" y="86"/>
                  </a:lnTo>
                  <a:lnTo>
                    <a:pt x="1538" y="86"/>
                  </a:lnTo>
                  <a:lnTo>
                    <a:pt x="1538" y="86"/>
                  </a:lnTo>
                  <a:lnTo>
                    <a:pt x="1538" y="86"/>
                  </a:lnTo>
                  <a:lnTo>
                    <a:pt x="1534" y="90"/>
                  </a:lnTo>
                  <a:lnTo>
                    <a:pt x="1530" y="96"/>
                  </a:lnTo>
                  <a:lnTo>
                    <a:pt x="1524" y="108"/>
                  </a:lnTo>
                  <a:lnTo>
                    <a:pt x="1524" y="108"/>
                  </a:lnTo>
                  <a:lnTo>
                    <a:pt x="1518" y="112"/>
                  </a:lnTo>
                  <a:lnTo>
                    <a:pt x="1514" y="116"/>
                  </a:lnTo>
                  <a:lnTo>
                    <a:pt x="1514" y="116"/>
                  </a:lnTo>
                  <a:lnTo>
                    <a:pt x="1516" y="120"/>
                  </a:lnTo>
                  <a:lnTo>
                    <a:pt x="1518" y="122"/>
                  </a:lnTo>
                  <a:lnTo>
                    <a:pt x="1528" y="128"/>
                  </a:lnTo>
                  <a:lnTo>
                    <a:pt x="1528" y="128"/>
                  </a:lnTo>
                  <a:lnTo>
                    <a:pt x="1538" y="130"/>
                  </a:lnTo>
                  <a:lnTo>
                    <a:pt x="1540" y="132"/>
                  </a:lnTo>
                  <a:lnTo>
                    <a:pt x="1542" y="136"/>
                  </a:lnTo>
                  <a:lnTo>
                    <a:pt x="1542" y="136"/>
                  </a:lnTo>
                  <a:lnTo>
                    <a:pt x="1546" y="144"/>
                  </a:lnTo>
                  <a:lnTo>
                    <a:pt x="1552" y="150"/>
                  </a:lnTo>
                  <a:lnTo>
                    <a:pt x="1552" y="150"/>
                  </a:lnTo>
                  <a:lnTo>
                    <a:pt x="1558" y="156"/>
                  </a:lnTo>
                  <a:lnTo>
                    <a:pt x="1560" y="160"/>
                  </a:lnTo>
                  <a:lnTo>
                    <a:pt x="1560" y="166"/>
                  </a:lnTo>
                  <a:lnTo>
                    <a:pt x="1560" y="166"/>
                  </a:lnTo>
                  <a:lnTo>
                    <a:pt x="1558" y="174"/>
                  </a:lnTo>
                  <a:lnTo>
                    <a:pt x="1554" y="182"/>
                  </a:lnTo>
                  <a:lnTo>
                    <a:pt x="1554" y="182"/>
                  </a:lnTo>
                  <a:lnTo>
                    <a:pt x="1550" y="188"/>
                  </a:lnTo>
                  <a:lnTo>
                    <a:pt x="1548" y="190"/>
                  </a:lnTo>
                  <a:lnTo>
                    <a:pt x="1548" y="194"/>
                  </a:lnTo>
                  <a:lnTo>
                    <a:pt x="1548" y="194"/>
                  </a:lnTo>
                  <a:lnTo>
                    <a:pt x="1546" y="190"/>
                  </a:lnTo>
                  <a:lnTo>
                    <a:pt x="1546" y="184"/>
                  </a:lnTo>
                  <a:lnTo>
                    <a:pt x="1552" y="172"/>
                  </a:lnTo>
                  <a:lnTo>
                    <a:pt x="1556" y="168"/>
                  </a:lnTo>
                  <a:lnTo>
                    <a:pt x="1556" y="162"/>
                  </a:lnTo>
                  <a:lnTo>
                    <a:pt x="1554" y="158"/>
                  </a:lnTo>
                  <a:lnTo>
                    <a:pt x="1544" y="156"/>
                  </a:lnTo>
                  <a:lnTo>
                    <a:pt x="1544" y="156"/>
                  </a:lnTo>
                  <a:lnTo>
                    <a:pt x="1538" y="152"/>
                  </a:lnTo>
                  <a:lnTo>
                    <a:pt x="1534" y="150"/>
                  </a:lnTo>
                  <a:lnTo>
                    <a:pt x="1530" y="146"/>
                  </a:lnTo>
                  <a:lnTo>
                    <a:pt x="1526" y="140"/>
                  </a:lnTo>
                  <a:lnTo>
                    <a:pt x="1526" y="140"/>
                  </a:lnTo>
                  <a:lnTo>
                    <a:pt x="1514" y="134"/>
                  </a:lnTo>
                  <a:lnTo>
                    <a:pt x="1500" y="128"/>
                  </a:lnTo>
                  <a:lnTo>
                    <a:pt x="1500" y="128"/>
                  </a:lnTo>
                  <a:lnTo>
                    <a:pt x="1498" y="138"/>
                  </a:lnTo>
                  <a:lnTo>
                    <a:pt x="1498" y="142"/>
                  </a:lnTo>
                  <a:lnTo>
                    <a:pt x="1494" y="144"/>
                  </a:lnTo>
                  <a:lnTo>
                    <a:pt x="1494" y="144"/>
                  </a:lnTo>
                  <a:lnTo>
                    <a:pt x="1492" y="144"/>
                  </a:lnTo>
                  <a:lnTo>
                    <a:pt x="1492" y="144"/>
                  </a:lnTo>
                  <a:lnTo>
                    <a:pt x="1490" y="144"/>
                  </a:lnTo>
                  <a:lnTo>
                    <a:pt x="1488" y="142"/>
                  </a:lnTo>
                  <a:lnTo>
                    <a:pt x="1488" y="142"/>
                  </a:lnTo>
                  <a:lnTo>
                    <a:pt x="1484" y="138"/>
                  </a:lnTo>
                  <a:lnTo>
                    <a:pt x="1480" y="138"/>
                  </a:lnTo>
                  <a:lnTo>
                    <a:pt x="1480" y="138"/>
                  </a:lnTo>
                  <a:lnTo>
                    <a:pt x="1478" y="138"/>
                  </a:lnTo>
                  <a:lnTo>
                    <a:pt x="1478" y="138"/>
                  </a:lnTo>
                  <a:lnTo>
                    <a:pt x="1476" y="140"/>
                  </a:lnTo>
                  <a:lnTo>
                    <a:pt x="1476" y="142"/>
                  </a:lnTo>
                  <a:lnTo>
                    <a:pt x="1476" y="146"/>
                  </a:lnTo>
                  <a:lnTo>
                    <a:pt x="1474" y="150"/>
                  </a:lnTo>
                  <a:lnTo>
                    <a:pt x="1470" y="150"/>
                  </a:lnTo>
                  <a:lnTo>
                    <a:pt x="1470" y="150"/>
                  </a:lnTo>
                  <a:lnTo>
                    <a:pt x="1470" y="150"/>
                  </a:lnTo>
                  <a:lnTo>
                    <a:pt x="1470" y="150"/>
                  </a:lnTo>
                  <a:lnTo>
                    <a:pt x="1466" y="150"/>
                  </a:lnTo>
                  <a:lnTo>
                    <a:pt x="1462" y="146"/>
                  </a:lnTo>
                  <a:lnTo>
                    <a:pt x="1458" y="140"/>
                  </a:lnTo>
                  <a:lnTo>
                    <a:pt x="1458" y="140"/>
                  </a:lnTo>
                  <a:lnTo>
                    <a:pt x="1462" y="132"/>
                  </a:lnTo>
                  <a:lnTo>
                    <a:pt x="1464" y="128"/>
                  </a:lnTo>
                  <a:lnTo>
                    <a:pt x="1462" y="124"/>
                  </a:lnTo>
                  <a:lnTo>
                    <a:pt x="1462" y="124"/>
                  </a:lnTo>
                  <a:lnTo>
                    <a:pt x="1460" y="122"/>
                  </a:lnTo>
                  <a:lnTo>
                    <a:pt x="1460" y="122"/>
                  </a:lnTo>
                  <a:lnTo>
                    <a:pt x="1460" y="122"/>
                  </a:lnTo>
                  <a:lnTo>
                    <a:pt x="1456" y="122"/>
                  </a:lnTo>
                  <a:lnTo>
                    <a:pt x="1454" y="124"/>
                  </a:lnTo>
                  <a:lnTo>
                    <a:pt x="1448" y="130"/>
                  </a:lnTo>
                  <a:lnTo>
                    <a:pt x="1448" y="130"/>
                  </a:lnTo>
                  <a:lnTo>
                    <a:pt x="1442" y="138"/>
                  </a:lnTo>
                  <a:lnTo>
                    <a:pt x="1436" y="144"/>
                  </a:lnTo>
                  <a:lnTo>
                    <a:pt x="1436" y="144"/>
                  </a:lnTo>
                  <a:lnTo>
                    <a:pt x="1428" y="150"/>
                  </a:lnTo>
                  <a:lnTo>
                    <a:pt x="1426" y="152"/>
                  </a:lnTo>
                  <a:lnTo>
                    <a:pt x="1422" y="156"/>
                  </a:lnTo>
                  <a:lnTo>
                    <a:pt x="1422" y="156"/>
                  </a:lnTo>
                  <a:lnTo>
                    <a:pt x="1428" y="160"/>
                  </a:lnTo>
                  <a:lnTo>
                    <a:pt x="1434" y="166"/>
                  </a:lnTo>
                  <a:lnTo>
                    <a:pt x="1434" y="166"/>
                  </a:lnTo>
                  <a:lnTo>
                    <a:pt x="1436" y="170"/>
                  </a:lnTo>
                  <a:lnTo>
                    <a:pt x="1436" y="172"/>
                  </a:lnTo>
                  <a:lnTo>
                    <a:pt x="1430" y="178"/>
                  </a:lnTo>
                  <a:lnTo>
                    <a:pt x="1430" y="178"/>
                  </a:lnTo>
                  <a:lnTo>
                    <a:pt x="1426" y="184"/>
                  </a:lnTo>
                  <a:lnTo>
                    <a:pt x="1424" y="186"/>
                  </a:lnTo>
                  <a:lnTo>
                    <a:pt x="1424" y="190"/>
                  </a:lnTo>
                  <a:lnTo>
                    <a:pt x="1426" y="192"/>
                  </a:lnTo>
                  <a:lnTo>
                    <a:pt x="1432" y="198"/>
                  </a:lnTo>
                  <a:lnTo>
                    <a:pt x="1438" y="206"/>
                  </a:lnTo>
                  <a:lnTo>
                    <a:pt x="1438" y="206"/>
                  </a:lnTo>
                  <a:lnTo>
                    <a:pt x="1434" y="212"/>
                  </a:lnTo>
                  <a:lnTo>
                    <a:pt x="1430" y="218"/>
                  </a:lnTo>
                  <a:lnTo>
                    <a:pt x="1426" y="234"/>
                  </a:lnTo>
                  <a:lnTo>
                    <a:pt x="1426" y="234"/>
                  </a:lnTo>
                  <a:lnTo>
                    <a:pt x="1424" y="240"/>
                  </a:lnTo>
                  <a:lnTo>
                    <a:pt x="1416" y="246"/>
                  </a:lnTo>
                  <a:lnTo>
                    <a:pt x="1408" y="250"/>
                  </a:lnTo>
                  <a:lnTo>
                    <a:pt x="1400" y="252"/>
                  </a:lnTo>
                  <a:lnTo>
                    <a:pt x="1400" y="252"/>
                  </a:lnTo>
                  <a:lnTo>
                    <a:pt x="1398" y="252"/>
                  </a:lnTo>
                  <a:lnTo>
                    <a:pt x="1398" y="252"/>
                  </a:lnTo>
                  <a:lnTo>
                    <a:pt x="1406" y="246"/>
                  </a:lnTo>
                  <a:lnTo>
                    <a:pt x="1412" y="240"/>
                  </a:lnTo>
                  <a:lnTo>
                    <a:pt x="1416" y="232"/>
                  </a:lnTo>
                  <a:lnTo>
                    <a:pt x="1420" y="224"/>
                  </a:lnTo>
                  <a:lnTo>
                    <a:pt x="1420" y="224"/>
                  </a:lnTo>
                  <a:lnTo>
                    <a:pt x="1420" y="220"/>
                  </a:lnTo>
                  <a:lnTo>
                    <a:pt x="1420" y="216"/>
                  </a:lnTo>
                  <a:lnTo>
                    <a:pt x="1416" y="210"/>
                  </a:lnTo>
                  <a:lnTo>
                    <a:pt x="1412" y="206"/>
                  </a:lnTo>
                  <a:lnTo>
                    <a:pt x="1408" y="198"/>
                  </a:lnTo>
                  <a:lnTo>
                    <a:pt x="1408" y="198"/>
                  </a:lnTo>
                  <a:lnTo>
                    <a:pt x="1410" y="188"/>
                  </a:lnTo>
                  <a:lnTo>
                    <a:pt x="1414" y="178"/>
                  </a:lnTo>
                  <a:lnTo>
                    <a:pt x="1414" y="178"/>
                  </a:lnTo>
                  <a:lnTo>
                    <a:pt x="1418" y="170"/>
                  </a:lnTo>
                  <a:lnTo>
                    <a:pt x="1418" y="166"/>
                  </a:lnTo>
                  <a:lnTo>
                    <a:pt x="1414" y="162"/>
                  </a:lnTo>
                  <a:lnTo>
                    <a:pt x="1414" y="162"/>
                  </a:lnTo>
                  <a:lnTo>
                    <a:pt x="1408" y="154"/>
                  </a:lnTo>
                  <a:lnTo>
                    <a:pt x="1406" y="150"/>
                  </a:lnTo>
                  <a:lnTo>
                    <a:pt x="1408" y="146"/>
                  </a:lnTo>
                  <a:lnTo>
                    <a:pt x="1408" y="146"/>
                  </a:lnTo>
                  <a:lnTo>
                    <a:pt x="1414" y="142"/>
                  </a:lnTo>
                  <a:lnTo>
                    <a:pt x="1420" y="140"/>
                  </a:lnTo>
                  <a:lnTo>
                    <a:pt x="1428" y="138"/>
                  </a:lnTo>
                  <a:lnTo>
                    <a:pt x="1432" y="134"/>
                  </a:lnTo>
                  <a:lnTo>
                    <a:pt x="1432" y="134"/>
                  </a:lnTo>
                  <a:lnTo>
                    <a:pt x="1434" y="130"/>
                  </a:lnTo>
                  <a:lnTo>
                    <a:pt x="1432" y="126"/>
                  </a:lnTo>
                  <a:lnTo>
                    <a:pt x="1428" y="118"/>
                  </a:lnTo>
                  <a:lnTo>
                    <a:pt x="1428" y="118"/>
                  </a:lnTo>
                  <a:lnTo>
                    <a:pt x="1426" y="114"/>
                  </a:lnTo>
                  <a:lnTo>
                    <a:pt x="1426" y="110"/>
                  </a:lnTo>
                  <a:lnTo>
                    <a:pt x="1424" y="106"/>
                  </a:lnTo>
                  <a:lnTo>
                    <a:pt x="1422" y="104"/>
                  </a:lnTo>
                  <a:lnTo>
                    <a:pt x="1422" y="104"/>
                  </a:lnTo>
                  <a:lnTo>
                    <a:pt x="1420" y="102"/>
                  </a:lnTo>
                  <a:lnTo>
                    <a:pt x="1416" y="100"/>
                  </a:lnTo>
                  <a:lnTo>
                    <a:pt x="1416" y="100"/>
                  </a:lnTo>
                  <a:lnTo>
                    <a:pt x="1412" y="102"/>
                  </a:lnTo>
                  <a:lnTo>
                    <a:pt x="1406" y="106"/>
                  </a:lnTo>
                  <a:lnTo>
                    <a:pt x="1402" y="110"/>
                  </a:lnTo>
                  <a:lnTo>
                    <a:pt x="1396" y="112"/>
                  </a:lnTo>
                  <a:lnTo>
                    <a:pt x="1396" y="112"/>
                  </a:lnTo>
                  <a:lnTo>
                    <a:pt x="1394" y="112"/>
                  </a:lnTo>
                  <a:lnTo>
                    <a:pt x="1394" y="112"/>
                  </a:lnTo>
                  <a:lnTo>
                    <a:pt x="1392" y="112"/>
                  </a:lnTo>
                  <a:lnTo>
                    <a:pt x="1392" y="112"/>
                  </a:lnTo>
                  <a:lnTo>
                    <a:pt x="1386" y="110"/>
                  </a:lnTo>
                  <a:lnTo>
                    <a:pt x="1386" y="110"/>
                  </a:lnTo>
                  <a:lnTo>
                    <a:pt x="1382" y="112"/>
                  </a:lnTo>
                  <a:lnTo>
                    <a:pt x="1380" y="112"/>
                  </a:lnTo>
                  <a:lnTo>
                    <a:pt x="1380" y="112"/>
                  </a:lnTo>
                  <a:lnTo>
                    <a:pt x="1378" y="116"/>
                  </a:lnTo>
                  <a:lnTo>
                    <a:pt x="1378" y="122"/>
                  </a:lnTo>
                  <a:lnTo>
                    <a:pt x="1376" y="132"/>
                  </a:lnTo>
                  <a:lnTo>
                    <a:pt x="1376" y="132"/>
                  </a:lnTo>
                  <a:lnTo>
                    <a:pt x="1372" y="140"/>
                  </a:lnTo>
                  <a:lnTo>
                    <a:pt x="1370" y="144"/>
                  </a:lnTo>
                  <a:lnTo>
                    <a:pt x="1366" y="146"/>
                  </a:lnTo>
                  <a:lnTo>
                    <a:pt x="1366" y="146"/>
                  </a:lnTo>
                  <a:lnTo>
                    <a:pt x="1358" y="150"/>
                  </a:lnTo>
                  <a:lnTo>
                    <a:pt x="1348" y="152"/>
                  </a:lnTo>
                  <a:lnTo>
                    <a:pt x="1340" y="154"/>
                  </a:lnTo>
                  <a:lnTo>
                    <a:pt x="1332" y="158"/>
                  </a:lnTo>
                  <a:lnTo>
                    <a:pt x="1332" y="158"/>
                  </a:lnTo>
                  <a:lnTo>
                    <a:pt x="1332" y="162"/>
                  </a:lnTo>
                  <a:lnTo>
                    <a:pt x="1332" y="166"/>
                  </a:lnTo>
                  <a:lnTo>
                    <a:pt x="1336" y="166"/>
                  </a:lnTo>
                  <a:lnTo>
                    <a:pt x="1338" y="170"/>
                  </a:lnTo>
                  <a:lnTo>
                    <a:pt x="1338" y="170"/>
                  </a:lnTo>
                  <a:lnTo>
                    <a:pt x="1340" y="174"/>
                  </a:lnTo>
                  <a:lnTo>
                    <a:pt x="1338" y="178"/>
                  </a:lnTo>
                  <a:lnTo>
                    <a:pt x="1338" y="182"/>
                  </a:lnTo>
                  <a:lnTo>
                    <a:pt x="1336" y="186"/>
                  </a:lnTo>
                  <a:lnTo>
                    <a:pt x="1336" y="186"/>
                  </a:lnTo>
                  <a:lnTo>
                    <a:pt x="1338" y="190"/>
                  </a:lnTo>
                  <a:lnTo>
                    <a:pt x="1342" y="192"/>
                  </a:lnTo>
                  <a:lnTo>
                    <a:pt x="1346" y="194"/>
                  </a:lnTo>
                  <a:lnTo>
                    <a:pt x="1352" y="196"/>
                  </a:lnTo>
                  <a:lnTo>
                    <a:pt x="1352" y="196"/>
                  </a:lnTo>
                  <a:lnTo>
                    <a:pt x="1358" y="204"/>
                  </a:lnTo>
                  <a:lnTo>
                    <a:pt x="1364" y="212"/>
                  </a:lnTo>
                  <a:lnTo>
                    <a:pt x="1364" y="212"/>
                  </a:lnTo>
                  <a:lnTo>
                    <a:pt x="1364" y="216"/>
                  </a:lnTo>
                  <a:lnTo>
                    <a:pt x="1360" y="220"/>
                  </a:lnTo>
                  <a:lnTo>
                    <a:pt x="1354" y="222"/>
                  </a:lnTo>
                  <a:lnTo>
                    <a:pt x="1350" y="222"/>
                  </a:lnTo>
                  <a:lnTo>
                    <a:pt x="1350" y="222"/>
                  </a:lnTo>
                  <a:lnTo>
                    <a:pt x="1348" y="222"/>
                  </a:lnTo>
                  <a:lnTo>
                    <a:pt x="1348" y="222"/>
                  </a:lnTo>
                  <a:lnTo>
                    <a:pt x="1342" y="218"/>
                  </a:lnTo>
                  <a:lnTo>
                    <a:pt x="1336" y="212"/>
                  </a:lnTo>
                  <a:lnTo>
                    <a:pt x="1336" y="212"/>
                  </a:lnTo>
                  <a:lnTo>
                    <a:pt x="1330" y="206"/>
                  </a:lnTo>
                  <a:lnTo>
                    <a:pt x="1324" y="200"/>
                  </a:lnTo>
                  <a:lnTo>
                    <a:pt x="1324" y="200"/>
                  </a:lnTo>
                  <a:lnTo>
                    <a:pt x="1320" y="196"/>
                  </a:lnTo>
                  <a:lnTo>
                    <a:pt x="1314" y="194"/>
                  </a:lnTo>
                  <a:lnTo>
                    <a:pt x="1302" y="192"/>
                  </a:lnTo>
                  <a:lnTo>
                    <a:pt x="1302" y="192"/>
                  </a:lnTo>
                  <a:lnTo>
                    <a:pt x="1298" y="190"/>
                  </a:lnTo>
                  <a:lnTo>
                    <a:pt x="1296" y="186"/>
                  </a:lnTo>
                  <a:lnTo>
                    <a:pt x="1292" y="184"/>
                  </a:lnTo>
                  <a:lnTo>
                    <a:pt x="1290" y="180"/>
                  </a:lnTo>
                  <a:lnTo>
                    <a:pt x="1290" y="180"/>
                  </a:lnTo>
                  <a:lnTo>
                    <a:pt x="1286" y="180"/>
                  </a:lnTo>
                  <a:lnTo>
                    <a:pt x="1286" y="180"/>
                  </a:lnTo>
                  <a:lnTo>
                    <a:pt x="1280" y="180"/>
                  </a:lnTo>
                  <a:lnTo>
                    <a:pt x="1280" y="180"/>
                  </a:lnTo>
                  <a:lnTo>
                    <a:pt x="1274" y="182"/>
                  </a:lnTo>
                  <a:lnTo>
                    <a:pt x="1274" y="182"/>
                  </a:lnTo>
                  <a:lnTo>
                    <a:pt x="1272" y="180"/>
                  </a:lnTo>
                  <a:lnTo>
                    <a:pt x="1272" y="180"/>
                  </a:lnTo>
                  <a:lnTo>
                    <a:pt x="1268" y="180"/>
                  </a:lnTo>
                  <a:lnTo>
                    <a:pt x="1268" y="178"/>
                  </a:lnTo>
                  <a:lnTo>
                    <a:pt x="1264" y="172"/>
                  </a:lnTo>
                  <a:lnTo>
                    <a:pt x="1264" y="172"/>
                  </a:lnTo>
                  <a:lnTo>
                    <a:pt x="1258" y="168"/>
                  </a:lnTo>
                  <a:lnTo>
                    <a:pt x="1250" y="168"/>
                  </a:lnTo>
                  <a:lnTo>
                    <a:pt x="1242" y="166"/>
                  </a:lnTo>
                  <a:lnTo>
                    <a:pt x="1236" y="164"/>
                  </a:lnTo>
                  <a:lnTo>
                    <a:pt x="1236" y="164"/>
                  </a:lnTo>
                  <a:lnTo>
                    <a:pt x="1230" y="168"/>
                  </a:lnTo>
                  <a:lnTo>
                    <a:pt x="1230" y="172"/>
                  </a:lnTo>
                  <a:lnTo>
                    <a:pt x="1232" y="176"/>
                  </a:lnTo>
                  <a:lnTo>
                    <a:pt x="1236" y="178"/>
                  </a:lnTo>
                  <a:lnTo>
                    <a:pt x="1248" y="184"/>
                  </a:lnTo>
                  <a:lnTo>
                    <a:pt x="1254" y="186"/>
                  </a:lnTo>
                  <a:lnTo>
                    <a:pt x="1256" y="188"/>
                  </a:lnTo>
                  <a:lnTo>
                    <a:pt x="1256" y="188"/>
                  </a:lnTo>
                  <a:lnTo>
                    <a:pt x="1258" y="200"/>
                  </a:lnTo>
                  <a:lnTo>
                    <a:pt x="1258" y="210"/>
                  </a:lnTo>
                  <a:lnTo>
                    <a:pt x="1258" y="210"/>
                  </a:lnTo>
                  <a:lnTo>
                    <a:pt x="1254" y="212"/>
                  </a:lnTo>
                  <a:lnTo>
                    <a:pt x="1248" y="216"/>
                  </a:lnTo>
                  <a:lnTo>
                    <a:pt x="1236" y="222"/>
                  </a:lnTo>
                  <a:lnTo>
                    <a:pt x="1236" y="222"/>
                  </a:lnTo>
                  <a:lnTo>
                    <a:pt x="1234" y="216"/>
                  </a:lnTo>
                  <a:lnTo>
                    <a:pt x="1234" y="208"/>
                  </a:lnTo>
                  <a:lnTo>
                    <a:pt x="1232" y="202"/>
                  </a:lnTo>
                  <a:lnTo>
                    <a:pt x="1230" y="200"/>
                  </a:lnTo>
                  <a:lnTo>
                    <a:pt x="1226" y="200"/>
                  </a:lnTo>
                  <a:lnTo>
                    <a:pt x="1226" y="200"/>
                  </a:lnTo>
                  <a:lnTo>
                    <a:pt x="1222" y="200"/>
                  </a:lnTo>
                  <a:lnTo>
                    <a:pt x="1222" y="200"/>
                  </a:lnTo>
                  <a:lnTo>
                    <a:pt x="1218" y="202"/>
                  </a:lnTo>
                  <a:lnTo>
                    <a:pt x="1214" y="204"/>
                  </a:lnTo>
                  <a:lnTo>
                    <a:pt x="1206" y="210"/>
                  </a:lnTo>
                  <a:lnTo>
                    <a:pt x="1206" y="210"/>
                  </a:lnTo>
                  <a:lnTo>
                    <a:pt x="1200" y="214"/>
                  </a:lnTo>
                  <a:lnTo>
                    <a:pt x="1200" y="214"/>
                  </a:lnTo>
                  <a:lnTo>
                    <a:pt x="1192" y="212"/>
                  </a:lnTo>
                  <a:lnTo>
                    <a:pt x="1192" y="212"/>
                  </a:lnTo>
                  <a:lnTo>
                    <a:pt x="1186" y="210"/>
                  </a:lnTo>
                  <a:lnTo>
                    <a:pt x="1186" y="210"/>
                  </a:lnTo>
                  <a:lnTo>
                    <a:pt x="1180" y="212"/>
                  </a:lnTo>
                  <a:lnTo>
                    <a:pt x="1174" y="214"/>
                  </a:lnTo>
                  <a:lnTo>
                    <a:pt x="1174" y="214"/>
                  </a:lnTo>
                  <a:lnTo>
                    <a:pt x="1170" y="220"/>
                  </a:lnTo>
                  <a:lnTo>
                    <a:pt x="1166" y="222"/>
                  </a:lnTo>
                  <a:lnTo>
                    <a:pt x="1164" y="224"/>
                  </a:lnTo>
                  <a:lnTo>
                    <a:pt x="1164" y="224"/>
                  </a:lnTo>
                  <a:lnTo>
                    <a:pt x="1162" y="222"/>
                  </a:lnTo>
                  <a:lnTo>
                    <a:pt x="1162" y="222"/>
                  </a:lnTo>
                  <a:lnTo>
                    <a:pt x="1158" y="220"/>
                  </a:lnTo>
                  <a:lnTo>
                    <a:pt x="1158" y="218"/>
                  </a:lnTo>
                  <a:lnTo>
                    <a:pt x="1162" y="210"/>
                  </a:lnTo>
                  <a:lnTo>
                    <a:pt x="1164" y="204"/>
                  </a:lnTo>
                  <a:lnTo>
                    <a:pt x="1162" y="202"/>
                  </a:lnTo>
                  <a:lnTo>
                    <a:pt x="1158" y="200"/>
                  </a:lnTo>
                  <a:lnTo>
                    <a:pt x="1158" y="200"/>
                  </a:lnTo>
                  <a:lnTo>
                    <a:pt x="1158" y="200"/>
                  </a:lnTo>
                  <a:lnTo>
                    <a:pt x="1158" y="200"/>
                  </a:lnTo>
                  <a:lnTo>
                    <a:pt x="1152" y="202"/>
                  </a:lnTo>
                  <a:lnTo>
                    <a:pt x="1144" y="208"/>
                  </a:lnTo>
                  <a:lnTo>
                    <a:pt x="1138" y="212"/>
                  </a:lnTo>
                  <a:lnTo>
                    <a:pt x="1130" y="216"/>
                  </a:lnTo>
                  <a:lnTo>
                    <a:pt x="1130" y="216"/>
                  </a:lnTo>
                  <a:lnTo>
                    <a:pt x="1118" y="218"/>
                  </a:lnTo>
                  <a:lnTo>
                    <a:pt x="1112" y="220"/>
                  </a:lnTo>
                  <a:lnTo>
                    <a:pt x="1106" y="224"/>
                  </a:lnTo>
                  <a:lnTo>
                    <a:pt x="1106" y="224"/>
                  </a:lnTo>
                  <a:lnTo>
                    <a:pt x="1098" y="230"/>
                  </a:lnTo>
                  <a:lnTo>
                    <a:pt x="1088" y="236"/>
                  </a:lnTo>
                  <a:lnTo>
                    <a:pt x="1088" y="236"/>
                  </a:lnTo>
                  <a:lnTo>
                    <a:pt x="1078" y="240"/>
                  </a:lnTo>
                  <a:lnTo>
                    <a:pt x="1074" y="244"/>
                  </a:lnTo>
                  <a:lnTo>
                    <a:pt x="1070" y="248"/>
                  </a:lnTo>
                  <a:lnTo>
                    <a:pt x="1070" y="248"/>
                  </a:lnTo>
                  <a:lnTo>
                    <a:pt x="1064" y="246"/>
                  </a:lnTo>
                  <a:lnTo>
                    <a:pt x="1060" y="240"/>
                  </a:lnTo>
                  <a:lnTo>
                    <a:pt x="1058" y="234"/>
                  </a:lnTo>
                  <a:lnTo>
                    <a:pt x="1056" y="230"/>
                  </a:lnTo>
                  <a:lnTo>
                    <a:pt x="1056" y="230"/>
                  </a:lnTo>
                  <a:lnTo>
                    <a:pt x="1074" y="224"/>
                  </a:lnTo>
                  <a:lnTo>
                    <a:pt x="1078" y="222"/>
                  </a:lnTo>
                  <a:lnTo>
                    <a:pt x="1080" y="220"/>
                  </a:lnTo>
                  <a:lnTo>
                    <a:pt x="1080" y="218"/>
                  </a:lnTo>
                  <a:lnTo>
                    <a:pt x="1078" y="214"/>
                  </a:lnTo>
                  <a:lnTo>
                    <a:pt x="1078" y="214"/>
                  </a:lnTo>
                  <a:lnTo>
                    <a:pt x="1072" y="210"/>
                  </a:lnTo>
                  <a:lnTo>
                    <a:pt x="1064" y="206"/>
                  </a:lnTo>
                  <a:lnTo>
                    <a:pt x="1064" y="206"/>
                  </a:lnTo>
                  <a:lnTo>
                    <a:pt x="1060" y="202"/>
                  </a:lnTo>
                  <a:lnTo>
                    <a:pt x="1056" y="200"/>
                  </a:lnTo>
                  <a:lnTo>
                    <a:pt x="1056" y="200"/>
                  </a:lnTo>
                  <a:lnTo>
                    <a:pt x="1050" y="202"/>
                  </a:lnTo>
                  <a:lnTo>
                    <a:pt x="1050" y="202"/>
                  </a:lnTo>
                  <a:lnTo>
                    <a:pt x="1048" y="206"/>
                  </a:lnTo>
                  <a:lnTo>
                    <a:pt x="1046" y="210"/>
                  </a:lnTo>
                  <a:lnTo>
                    <a:pt x="1048" y="218"/>
                  </a:lnTo>
                  <a:lnTo>
                    <a:pt x="1048" y="218"/>
                  </a:lnTo>
                  <a:lnTo>
                    <a:pt x="1050" y="224"/>
                  </a:lnTo>
                  <a:lnTo>
                    <a:pt x="1046" y="230"/>
                  </a:lnTo>
                  <a:lnTo>
                    <a:pt x="1046" y="230"/>
                  </a:lnTo>
                  <a:lnTo>
                    <a:pt x="1038" y="236"/>
                  </a:lnTo>
                  <a:lnTo>
                    <a:pt x="1038" y="240"/>
                  </a:lnTo>
                  <a:lnTo>
                    <a:pt x="1038" y="244"/>
                  </a:lnTo>
                  <a:lnTo>
                    <a:pt x="1038" y="244"/>
                  </a:lnTo>
                  <a:lnTo>
                    <a:pt x="1040" y="250"/>
                  </a:lnTo>
                  <a:lnTo>
                    <a:pt x="1042" y="258"/>
                  </a:lnTo>
                  <a:lnTo>
                    <a:pt x="1042" y="258"/>
                  </a:lnTo>
                  <a:lnTo>
                    <a:pt x="1034" y="258"/>
                  </a:lnTo>
                  <a:lnTo>
                    <a:pt x="1034" y="258"/>
                  </a:lnTo>
                  <a:lnTo>
                    <a:pt x="1026" y="256"/>
                  </a:lnTo>
                  <a:lnTo>
                    <a:pt x="1026" y="256"/>
                  </a:lnTo>
                  <a:lnTo>
                    <a:pt x="1018" y="256"/>
                  </a:lnTo>
                  <a:lnTo>
                    <a:pt x="1018" y="256"/>
                  </a:lnTo>
                  <a:lnTo>
                    <a:pt x="1014" y="256"/>
                  </a:lnTo>
                  <a:lnTo>
                    <a:pt x="1014" y="256"/>
                  </a:lnTo>
                  <a:lnTo>
                    <a:pt x="1008" y="258"/>
                  </a:lnTo>
                  <a:lnTo>
                    <a:pt x="1002" y="260"/>
                  </a:lnTo>
                  <a:lnTo>
                    <a:pt x="996" y="264"/>
                  </a:lnTo>
                  <a:lnTo>
                    <a:pt x="990" y="266"/>
                  </a:lnTo>
                  <a:lnTo>
                    <a:pt x="990" y="266"/>
                  </a:lnTo>
                  <a:lnTo>
                    <a:pt x="976" y="266"/>
                  </a:lnTo>
                  <a:lnTo>
                    <a:pt x="974" y="266"/>
                  </a:lnTo>
                  <a:lnTo>
                    <a:pt x="972" y="268"/>
                  </a:lnTo>
                  <a:lnTo>
                    <a:pt x="972" y="270"/>
                  </a:lnTo>
                  <a:lnTo>
                    <a:pt x="974" y="274"/>
                  </a:lnTo>
                  <a:lnTo>
                    <a:pt x="974" y="274"/>
                  </a:lnTo>
                  <a:lnTo>
                    <a:pt x="978" y="280"/>
                  </a:lnTo>
                  <a:lnTo>
                    <a:pt x="984" y="282"/>
                  </a:lnTo>
                  <a:lnTo>
                    <a:pt x="988" y="288"/>
                  </a:lnTo>
                  <a:lnTo>
                    <a:pt x="990" y="290"/>
                  </a:lnTo>
                  <a:lnTo>
                    <a:pt x="988" y="294"/>
                  </a:lnTo>
                  <a:lnTo>
                    <a:pt x="988" y="294"/>
                  </a:lnTo>
                  <a:lnTo>
                    <a:pt x="986" y="294"/>
                  </a:lnTo>
                  <a:lnTo>
                    <a:pt x="986" y="294"/>
                  </a:lnTo>
                  <a:lnTo>
                    <a:pt x="982" y="292"/>
                  </a:lnTo>
                  <a:lnTo>
                    <a:pt x="978" y="290"/>
                  </a:lnTo>
                  <a:lnTo>
                    <a:pt x="978" y="290"/>
                  </a:lnTo>
                  <a:lnTo>
                    <a:pt x="974" y="288"/>
                  </a:lnTo>
                  <a:lnTo>
                    <a:pt x="970" y="288"/>
                  </a:lnTo>
                  <a:lnTo>
                    <a:pt x="970" y="288"/>
                  </a:lnTo>
                  <a:lnTo>
                    <a:pt x="964" y="288"/>
                  </a:lnTo>
                  <a:lnTo>
                    <a:pt x="964" y="288"/>
                  </a:lnTo>
                  <a:lnTo>
                    <a:pt x="956" y="280"/>
                  </a:lnTo>
                  <a:lnTo>
                    <a:pt x="952" y="278"/>
                  </a:lnTo>
                  <a:lnTo>
                    <a:pt x="948" y="276"/>
                  </a:lnTo>
                  <a:lnTo>
                    <a:pt x="948" y="276"/>
                  </a:lnTo>
                  <a:lnTo>
                    <a:pt x="944" y="276"/>
                  </a:lnTo>
                  <a:lnTo>
                    <a:pt x="944" y="276"/>
                  </a:lnTo>
                  <a:lnTo>
                    <a:pt x="940" y="280"/>
                  </a:lnTo>
                  <a:lnTo>
                    <a:pt x="938" y="284"/>
                  </a:lnTo>
                  <a:lnTo>
                    <a:pt x="938" y="288"/>
                  </a:lnTo>
                  <a:lnTo>
                    <a:pt x="942" y="292"/>
                  </a:lnTo>
                  <a:lnTo>
                    <a:pt x="942" y="292"/>
                  </a:lnTo>
                  <a:lnTo>
                    <a:pt x="946" y="294"/>
                  </a:lnTo>
                  <a:lnTo>
                    <a:pt x="952" y="298"/>
                  </a:lnTo>
                  <a:lnTo>
                    <a:pt x="954" y="300"/>
                  </a:lnTo>
                  <a:lnTo>
                    <a:pt x="954" y="302"/>
                  </a:lnTo>
                  <a:lnTo>
                    <a:pt x="954" y="304"/>
                  </a:lnTo>
                  <a:lnTo>
                    <a:pt x="950" y="306"/>
                  </a:lnTo>
                  <a:lnTo>
                    <a:pt x="950" y="306"/>
                  </a:lnTo>
                  <a:lnTo>
                    <a:pt x="944" y="306"/>
                  </a:lnTo>
                  <a:lnTo>
                    <a:pt x="944" y="306"/>
                  </a:lnTo>
                  <a:lnTo>
                    <a:pt x="936" y="304"/>
                  </a:lnTo>
                  <a:lnTo>
                    <a:pt x="930" y="300"/>
                  </a:lnTo>
                  <a:lnTo>
                    <a:pt x="930" y="300"/>
                  </a:lnTo>
                  <a:lnTo>
                    <a:pt x="922" y="294"/>
                  </a:lnTo>
                  <a:lnTo>
                    <a:pt x="914" y="290"/>
                  </a:lnTo>
                  <a:lnTo>
                    <a:pt x="914" y="290"/>
                  </a:lnTo>
                  <a:lnTo>
                    <a:pt x="914" y="286"/>
                  </a:lnTo>
                  <a:lnTo>
                    <a:pt x="914" y="284"/>
                  </a:lnTo>
                  <a:lnTo>
                    <a:pt x="918" y="276"/>
                  </a:lnTo>
                  <a:lnTo>
                    <a:pt x="920" y="270"/>
                  </a:lnTo>
                  <a:lnTo>
                    <a:pt x="920" y="262"/>
                  </a:lnTo>
                  <a:lnTo>
                    <a:pt x="920" y="262"/>
                  </a:lnTo>
                  <a:lnTo>
                    <a:pt x="918" y="260"/>
                  </a:lnTo>
                  <a:lnTo>
                    <a:pt x="914" y="256"/>
                  </a:lnTo>
                  <a:lnTo>
                    <a:pt x="904" y="252"/>
                  </a:lnTo>
                  <a:lnTo>
                    <a:pt x="904" y="252"/>
                  </a:lnTo>
                  <a:lnTo>
                    <a:pt x="900" y="250"/>
                  </a:lnTo>
                  <a:lnTo>
                    <a:pt x="898" y="246"/>
                  </a:lnTo>
                  <a:lnTo>
                    <a:pt x="896" y="240"/>
                  </a:lnTo>
                  <a:lnTo>
                    <a:pt x="898" y="236"/>
                  </a:lnTo>
                  <a:lnTo>
                    <a:pt x="898" y="236"/>
                  </a:lnTo>
                  <a:lnTo>
                    <a:pt x="902" y="234"/>
                  </a:lnTo>
                  <a:lnTo>
                    <a:pt x="906" y="234"/>
                  </a:lnTo>
                  <a:lnTo>
                    <a:pt x="906" y="234"/>
                  </a:lnTo>
                  <a:lnTo>
                    <a:pt x="906" y="234"/>
                  </a:lnTo>
                  <a:lnTo>
                    <a:pt x="906" y="234"/>
                  </a:lnTo>
                  <a:lnTo>
                    <a:pt x="910" y="242"/>
                  </a:lnTo>
                  <a:lnTo>
                    <a:pt x="918" y="250"/>
                  </a:lnTo>
                  <a:lnTo>
                    <a:pt x="918" y="250"/>
                  </a:lnTo>
                  <a:lnTo>
                    <a:pt x="922" y="252"/>
                  </a:lnTo>
                  <a:lnTo>
                    <a:pt x="926" y="252"/>
                  </a:lnTo>
                  <a:lnTo>
                    <a:pt x="926" y="252"/>
                  </a:lnTo>
                  <a:lnTo>
                    <a:pt x="930" y="252"/>
                  </a:lnTo>
                  <a:lnTo>
                    <a:pt x="930" y="252"/>
                  </a:lnTo>
                  <a:lnTo>
                    <a:pt x="936" y="252"/>
                  </a:lnTo>
                  <a:lnTo>
                    <a:pt x="936" y="252"/>
                  </a:lnTo>
                  <a:lnTo>
                    <a:pt x="938" y="252"/>
                  </a:lnTo>
                  <a:lnTo>
                    <a:pt x="938" y="252"/>
                  </a:lnTo>
                  <a:lnTo>
                    <a:pt x="944" y="254"/>
                  </a:lnTo>
                  <a:lnTo>
                    <a:pt x="948" y="256"/>
                  </a:lnTo>
                  <a:lnTo>
                    <a:pt x="952" y="260"/>
                  </a:lnTo>
                  <a:lnTo>
                    <a:pt x="956" y="262"/>
                  </a:lnTo>
                  <a:lnTo>
                    <a:pt x="956" y="262"/>
                  </a:lnTo>
                  <a:lnTo>
                    <a:pt x="962" y="262"/>
                  </a:lnTo>
                  <a:lnTo>
                    <a:pt x="962" y="262"/>
                  </a:lnTo>
                  <a:lnTo>
                    <a:pt x="970" y="262"/>
                  </a:lnTo>
                  <a:lnTo>
                    <a:pt x="980" y="260"/>
                  </a:lnTo>
                  <a:lnTo>
                    <a:pt x="990" y="256"/>
                  </a:lnTo>
                  <a:lnTo>
                    <a:pt x="998" y="252"/>
                  </a:lnTo>
                  <a:lnTo>
                    <a:pt x="1006" y="248"/>
                  </a:lnTo>
                  <a:lnTo>
                    <a:pt x="1010" y="242"/>
                  </a:lnTo>
                  <a:lnTo>
                    <a:pt x="1010" y="236"/>
                  </a:lnTo>
                  <a:lnTo>
                    <a:pt x="1006" y="230"/>
                  </a:lnTo>
                  <a:lnTo>
                    <a:pt x="1006" y="230"/>
                  </a:lnTo>
                  <a:lnTo>
                    <a:pt x="996" y="220"/>
                  </a:lnTo>
                  <a:lnTo>
                    <a:pt x="992" y="216"/>
                  </a:lnTo>
                  <a:lnTo>
                    <a:pt x="990" y="208"/>
                  </a:lnTo>
                  <a:lnTo>
                    <a:pt x="990" y="208"/>
                  </a:lnTo>
                  <a:lnTo>
                    <a:pt x="972" y="206"/>
                  </a:lnTo>
                  <a:lnTo>
                    <a:pt x="962" y="202"/>
                  </a:lnTo>
                  <a:lnTo>
                    <a:pt x="956" y="198"/>
                  </a:lnTo>
                  <a:lnTo>
                    <a:pt x="956" y="198"/>
                  </a:lnTo>
                  <a:lnTo>
                    <a:pt x="952" y="192"/>
                  </a:lnTo>
                  <a:lnTo>
                    <a:pt x="950" y="186"/>
                  </a:lnTo>
                  <a:lnTo>
                    <a:pt x="946" y="182"/>
                  </a:lnTo>
                  <a:lnTo>
                    <a:pt x="942" y="180"/>
                  </a:lnTo>
                  <a:lnTo>
                    <a:pt x="942" y="180"/>
                  </a:lnTo>
                  <a:lnTo>
                    <a:pt x="934" y="182"/>
                  </a:lnTo>
                  <a:lnTo>
                    <a:pt x="934" y="182"/>
                  </a:lnTo>
                  <a:lnTo>
                    <a:pt x="924" y="184"/>
                  </a:lnTo>
                  <a:lnTo>
                    <a:pt x="912" y="186"/>
                  </a:lnTo>
                  <a:lnTo>
                    <a:pt x="912" y="186"/>
                  </a:lnTo>
                  <a:lnTo>
                    <a:pt x="906" y="184"/>
                  </a:lnTo>
                  <a:lnTo>
                    <a:pt x="904" y="182"/>
                  </a:lnTo>
                  <a:lnTo>
                    <a:pt x="902" y="178"/>
                  </a:lnTo>
                  <a:lnTo>
                    <a:pt x="902" y="178"/>
                  </a:lnTo>
                  <a:lnTo>
                    <a:pt x="904" y="172"/>
                  </a:lnTo>
                  <a:lnTo>
                    <a:pt x="904" y="168"/>
                  </a:lnTo>
                  <a:lnTo>
                    <a:pt x="904" y="166"/>
                  </a:lnTo>
                  <a:lnTo>
                    <a:pt x="900" y="162"/>
                  </a:lnTo>
                  <a:lnTo>
                    <a:pt x="900" y="162"/>
                  </a:lnTo>
                  <a:lnTo>
                    <a:pt x="890" y="158"/>
                  </a:lnTo>
                  <a:lnTo>
                    <a:pt x="880" y="154"/>
                  </a:lnTo>
                  <a:lnTo>
                    <a:pt x="880" y="154"/>
                  </a:lnTo>
                  <a:lnTo>
                    <a:pt x="876" y="150"/>
                  </a:lnTo>
                  <a:lnTo>
                    <a:pt x="872" y="146"/>
                  </a:lnTo>
                  <a:lnTo>
                    <a:pt x="868" y="142"/>
                  </a:lnTo>
                  <a:lnTo>
                    <a:pt x="862" y="138"/>
                  </a:lnTo>
                  <a:lnTo>
                    <a:pt x="862" y="138"/>
                  </a:lnTo>
                  <a:lnTo>
                    <a:pt x="856" y="136"/>
                  </a:lnTo>
                  <a:lnTo>
                    <a:pt x="856" y="136"/>
                  </a:lnTo>
                  <a:lnTo>
                    <a:pt x="846" y="138"/>
                  </a:lnTo>
                  <a:lnTo>
                    <a:pt x="836" y="142"/>
                  </a:lnTo>
                  <a:lnTo>
                    <a:pt x="826" y="144"/>
                  </a:lnTo>
                  <a:lnTo>
                    <a:pt x="818" y="146"/>
                  </a:lnTo>
                  <a:lnTo>
                    <a:pt x="818" y="146"/>
                  </a:lnTo>
                  <a:lnTo>
                    <a:pt x="818" y="146"/>
                  </a:lnTo>
                  <a:lnTo>
                    <a:pt x="818" y="146"/>
                  </a:lnTo>
                  <a:lnTo>
                    <a:pt x="814" y="146"/>
                  </a:lnTo>
                  <a:lnTo>
                    <a:pt x="812" y="144"/>
                  </a:lnTo>
                  <a:lnTo>
                    <a:pt x="810" y="142"/>
                  </a:lnTo>
                  <a:lnTo>
                    <a:pt x="806" y="142"/>
                  </a:lnTo>
                  <a:lnTo>
                    <a:pt x="806" y="142"/>
                  </a:lnTo>
                  <a:lnTo>
                    <a:pt x="806" y="142"/>
                  </a:lnTo>
                  <a:lnTo>
                    <a:pt x="806" y="142"/>
                  </a:lnTo>
                  <a:lnTo>
                    <a:pt x="800" y="142"/>
                  </a:lnTo>
                  <a:lnTo>
                    <a:pt x="796" y="144"/>
                  </a:lnTo>
                  <a:lnTo>
                    <a:pt x="786" y="150"/>
                  </a:lnTo>
                  <a:lnTo>
                    <a:pt x="778" y="158"/>
                  </a:lnTo>
                  <a:lnTo>
                    <a:pt x="768" y="164"/>
                  </a:lnTo>
                  <a:lnTo>
                    <a:pt x="768" y="164"/>
                  </a:lnTo>
                  <a:lnTo>
                    <a:pt x="752" y="168"/>
                  </a:lnTo>
                  <a:lnTo>
                    <a:pt x="738" y="170"/>
                  </a:lnTo>
                  <a:lnTo>
                    <a:pt x="738" y="170"/>
                  </a:lnTo>
                  <a:lnTo>
                    <a:pt x="736" y="170"/>
                  </a:lnTo>
                  <a:lnTo>
                    <a:pt x="736" y="170"/>
                  </a:lnTo>
                  <a:lnTo>
                    <a:pt x="732" y="170"/>
                  </a:lnTo>
                  <a:lnTo>
                    <a:pt x="728" y="168"/>
                  </a:lnTo>
                  <a:lnTo>
                    <a:pt x="728" y="168"/>
                  </a:lnTo>
                  <a:lnTo>
                    <a:pt x="718" y="166"/>
                  </a:lnTo>
                  <a:lnTo>
                    <a:pt x="718" y="166"/>
                  </a:lnTo>
                  <a:lnTo>
                    <a:pt x="716" y="166"/>
                  </a:lnTo>
                  <a:lnTo>
                    <a:pt x="716" y="166"/>
                  </a:lnTo>
                  <a:lnTo>
                    <a:pt x="710" y="168"/>
                  </a:lnTo>
                  <a:lnTo>
                    <a:pt x="706" y="174"/>
                  </a:lnTo>
                  <a:lnTo>
                    <a:pt x="704" y="178"/>
                  </a:lnTo>
                  <a:lnTo>
                    <a:pt x="700" y="182"/>
                  </a:lnTo>
                  <a:lnTo>
                    <a:pt x="700" y="182"/>
                  </a:lnTo>
                  <a:lnTo>
                    <a:pt x="694" y="186"/>
                  </a:lnTo>
                  <a:lnTo>
                    <a:pt x="688" y="186"/>
                  </a:lnTo>
                  <a:lnTo>
                    <a:pt x="688" y="186"/>
                  </a:lnTo>
                  <a:lnTo>
                    <a:pt x="684" y="186"/>
                  </a:lnTo>
                  <a:lnTo>
                    <a:pt x="684" y="186"/>
                  </a:lnTo>
                  <a:lnTo>
                    <a:pt x="678" y="184"/>
                  </a:lnTo>
                  <a:lnTo>
                    <a:pt x="678" y="184"/>
                  </a:lnTo>
                  <a:lnTo>
                    <a:pt x="674" y="184"/>
                  </a:lnTo>
                  <a:lnTo>
                    <a:pt x="674" y="184"/>
                  </a:lnTo>
                  <a:lnTo>
                    <a:pt x="672" y="198"/>
                  </a:lnTo>
                  <a:lnTo>
                    <a:pt x="670" y="210"/>
                  </a:lnTo>
                  <a:lnTo>
                    <a:pt x="666" y="216"/>
                  </a:lnTo>
                  <a:lnTo>
                    <a:pt x="662" y="220"/>
                  </a:lnTo>
                  <a:lnTo>
                    <a:pt x="656" y="224"/>
                  </a:lnTo>
                  <a:lnTo>
                    <a:pt x="648" y="224"/>
                  </a:lnTo>
                  <a:lnTo>
                    <a:pt x="648" y="224"/>
                  </a:lnTo>
                  <a:lnTo>
                    <a:pt x="646" y="224"/>
                  </a:lnTo>
                  <a:lnTo>
                    <a:pt x="646" y="224"/>
                  </a:lnTo>
                  <a:lnTo>
                    <a:pt x="642" y="234"/>
                  </a:lnTo>
                  <a:lnTo>
                    <a:pt x="640" y="238"/>
                  </a:lnTo>
                  <a:lnTo>
                    <a:pt x="636" y="244"/>
                  </a:lnTo>
                  <a:lnTo>
                    <a:pt x="636" y="244"/>
                  </a:lnTo>
                  <a:lnTo>
                    <a:pt x="620" y="256"/>
                  </a:lnTo>
                  <a:lnTo>
                    <a:pt x="604" y="268"/>
                  </a:lnTo>
                  <a:lnTo>
                    <a:pt x="604" y="268"/>
                  </a:lnTo>
                  <a:lnTo>
                    <a:pt x="578" y="284"/>
                  </a:lnTo>
                  <a:lnTo>
                    <a:pt x="554" y="300"/>
                  </a:lnTo>
                  <a:lnTo>
                    <a:pt x="554" y="300"/>
                  </a:lnTo>
                  <a:lnTo>
                    <a:pt x="542" y="308"/>
                  </a:lnTo>
                  <a:lnTo>
                    <a:pt x="528" y="314"/>
                  </a:lnTo>
                  <a:lnTo>
                    <a:pt x="514" y="322"/>
                  </a:lnTo>
                  <a:lnTo>
                    <a:pt x="510" y="326"/>
                  </a:lnTo>
                  <a:lnTo>
                    <a:pt x="508" y="330"/>
                  </a:lnTo>
                  <a:lnTo>
                    <a:pt x="508" y="330"/>
                  </a:lnTo>
                  <a:lnTo>
                    <a:pt x="506" y="336"/>
                  </a:lnTo>
                  <a:lnTo>
                    <a:pt x="506" y="342"/>
                  </a:lnTo>
                  <a:lnTo>
                    <a:pt x="508" y="346"/>
                  </a:lnTo>
                  <a:lnTo>
                    <a:pt x="508" y="352"/>
                  </a:lnTo>
                  <a:lnTo>
                    <a:pt x="508" y="352"/>
                  </a:lnTo>
                  <a:lnTo>
                    <a:pt x="504" y="358"/>
                  </a:lnTo>
                  <a:lnTo>
                    <a:pt x="502" y="364"/>
                  </a:lnTo>
                  <a:lnTo>
                    <a:pt x="498" y="368"/>
                  </a:lnTo>
                  <a:lnTo>
                    <a:pt x="496" y="374"/>
                  </a:lnTo>
                  <a:lnTo>
                    <a:pt x="496" y="374"/>
                  </a:lnTo>
                  <a:lnTo>
                    <a:pt x="498" y="378"/>
                  </a:lnTo>
                  <a:lnTo>
                    <a:pt x="502" y="380"/>
                  </a:lnTo>
                  <a:lnTo>
                    <a:pt x="506" y="384"/>
                  </a:lnTo>
                  <a:lnTo>
                    <a:pt x="508" y="388"/>
                  </a:lnTo>
                  <a:lnTo>
                    <a:pt x="508" y="388"/>
                  </a:lnTo>
                  <a:lnTo>
                    <a:pt x="506" y="392"/>
                  </a:lnTo>
                  <a:lnTo>
                    <a:pt x="504" y="398"/>
                  </a:lnTo>
                  <a:lnTo>
                    <a:pt x="502" y="402"/>
                  </a:lnTo>
                  <a:lnTo>
                    <a:pt x="502" y="408"/>
                  </a:lnTo>
                  <a:lnTo>
                    <a:pt x="502" y="408"/>
                  </a:lnTo>
                  <a:lnTo>
                    <a:pt x="506" y="412"/>
                  </a:lnTo>
                  <a:lnTo>
                    <a:pt x="510" y="418"/>
                  </a:lnTo>
                  <a:lnTo>
                    <a:pt x="514" y="420"/>
                  </a:lnTo>
                  <a:lnTo>
                    <a:pt x="520" y="422"/>
                  </a:lnTo>
                  <a:lnTo>
                    <a:pt x="520" y="422"/>
                  </a:lnTo>
                  <a:lnTo>
                    <a:pt x="520" y="422"/>
                  </a:lnTo>
                  <a:lnTo>
                    <a:pt x="520" y="422"/>
                  </a:lnTo>
                  <a:lnTo>
                    <a:pt x="528" y="420"/>
                  </a:lnTo>
                  <a:lnTo>
                    <a:pt x="536" y="416"/>
                  </a:lnTo>
                  <a:lnTo>
                    <a:pt x="550" y="406"/>
                  </a:lnTo>
                  <a:lnTo>
                    <a:pt x="550" y="406"/>
                  </a:lnTo>
                  <a:lnTo>
                    <a:pt x="560" y="398"/>
                  </a:lnTo>
                  <a:lnTo>
                    <a:pt x="566" y="394"/>
                  </a:lnTo>
                  <a:lnTo>
                    <a:pt x="572" y="392"/>
                  </a:lnTo>
                  <a:lnTo>
                    <a:pt x="572" y="392"/>
                  </a:lnTo>
                  <a:lnTo>
                    <a:pt x="574" y="392"/>
                  </a:lnTo>
                  <a:lnTo>
                    <a:pt x="574" y="392"/>
                  </a:lnTo>
                  <a:lnTo>
                    <a:pt x="578" y="396"/>
                  </a:lnTo>
                  <a:lnTo>
                    <a:pt x="578" y="400"/>
                  </a:lnTo>
                  <a:lnTo>
                    <a:pt x="578" y="406"/>
                  </a:lnTo>
                  <a:lnTo>
                    <a:pt x="576" y="410"/>
                  </a:lnTo>
                  <a:lnTo>
                    <a:pt x="576" y="410"/>
                  </a:lnTo>
                  <a:lnTo>
                    <a:pt x="570" y="414"/>
                  </a:lnTo>
                  <a:lnTo>
                    <a:pt x="568" y="416"/>
                  </a:lnTo>
                  <a:lnTo>
                    <a:pt x="570" y="420"/>
                  </a:lnTo>
                  <a:lnTo>
                    <a:pt x="570" y="420"/>
                  </a:lnTo>
                  <a:lnTo>
                    <a:pt x="570" y="422"/>
                  </a:lnTo>
                  <a:lnTo>
                    <a:pt x="574" y="424"/>
                  </a:lnTo>
                  <a:lnTo>
                    <a:pt x="578" y="426"/>
                  </a:lnTo>
                  <a:lnTo>
                    <a:pt x="578" y="426"/>
                  </a:lnTo>
                  <a:lnTo>
                    <a:pt x="582" y="430"/>
                  </a:lnTo>
                  <a:lnTo>
                    <a:pt x="584" y="434"/>
                  </a:lnTo>
                  <a:lnTo>
                    <a:pt x="582" y="438"/>
                  </a:lnTo>
                  <a:lnTo>
                    <a:pt x="582" y="444"/>
                  </a:lnTo>
                  <a:lnTo>
                    <a:pt x="582" y="444"/>
                  </a:lnTo>
                  <a:lnTo>
                    <a:pt x="586" y="446"/>
                  </a:lnTo>
                  <a:lnTo>
                    <a:pt x="588" y="450"/>
                  </a:lnTo>
                  <a:lnTo>
                    <a:pt x="588" y="450"/>
                  </a:lnTo>
                  <a:lnTo>
                    <a:pt x="588" y="456"/>
                  </a:lnTo>
                  <a:lnTo>
                    <a:pt x="586" y="462"/>
                  </a:lnTo>
                  <a:lnTo>
                    <a:pt x="586" y="462"/>
                  </a:lnTo>
                  <a:lnTo>
                    <a:pt x="588" y="468"/>
                  </a:lnTo>
                  <a:lnTo>
                    <a:pt x="588" y="470"/>
                  </a:lnTo>
                  <a:lnTo>
                    <a:pt x="592" y="470"/>
                  </a:lnTo>
                  <a:lnTo>
                    <a:pt x="592" y="470"/>
                  </a:lnTo>
                  <a:lnTo>
                    <a:pt x="600" y="468"/>
                  </a:lnTo>
                  <a:lnTo>
                    <a:pt x="600" y="468"/>
                  </a:lnTo>
                  <a:lnTo>
                    <a:pt x="606" y="466"/>
                  </a:lnTo>
                  <a:lnTo>
                    <a:pt x="610" y="464"/>
                  </a:lnTo>
                  <a:lnTo>
                    <a:pt x="616" y="456"/>
                  </a:lnTo>
                  <a:lnTo>
                    <a:pt x="616" y="456"/>
                  </a:lnTo>
                  <a:lnTo>
                    <a:pt x="622" y="454"/>
                  </a:lnTo>
                  <a:lnTo>
                    <a:pt x="626" y="452"/>
                  </a:lnTo>
                  <a:lnTo>
                    <a:pt x="636" y="450"/>
                  </a:lnTo>
                  <a:lnTo>
                    <a:pt x="636" y="450"/>
                  </a:lnTo>
                  <a:lnTo>
                    <a:pt x="642" y="448"/>
                  </a:lnTo>
                  <a:lnTo>
                    <a:pt x="644" y="444"/>
                  </a:lnTo>
                  <a:lnTo>
                    <a:pt x="644" y="440"/>
                  </a:lnTo>
                  <a:lnTo>
                    <a:pt x="644" y="434"/>
                  </a:lnTo>
                  <a:lnTo>
                    <a:pt x="642" y="424"/>
                  </a:lnTo>
                  <a:lnTo>
                    <a:pt x="644" y="418"/>
                  </a:lnTo>
                  <a:lnTo>
                    <a:pt x="646" y="414"/>
                  </a:lnTo>
                  <a:lnTo>
                    <a:pt x="646" y="414"/>
                  </a:lnTo>
                  <a:lnTo>
                    <a:pt x="650" y="410"/>
                  </a:lnTo>
                  <a:lnTo>
                    <a:pt x="656" y="406"/>
                  </a:lnTo>
                  <a:lnTo>
                    <a:pt x="666" y="400"/>
                  </a:lnTo>
                  <a:lnTo>
                    <a:pt x="668" y="396"/>
                  </a:lnTo>
                  <a:lnTo>
                    <a:pt x="670" y="394"/>
                  </a:lnTo>
                  <a:lnTo>
                    <a:pt x="666" y="390"/>
                  </a:lnTo>
                  <a:lnTo>
                    <a:pt x="658" y="386"/>
                  </a:lnTo>
                  <a:lnTo>
                    <a:pt x="658" y="386"/>
                  </a:lnTo>
                  <a:lnTo>
                    <a:pt x="662" y="382"/>
                  </a:lnTo>
                  <a:lnTo>
                    <a:pt x="666" y="382"/>
                  </a:lnTo>
                  <a:lnTo>
                    <a:pt x="666" y="382"/>
                  </a:lnTo>
                  <a:lnTo>
                    <a:pt x="672" y="382"/>
                  </a:lnTo>
                  <a:lnTo>
                    <a:pt x="672" y="382"/>
                  </a:lnTo>
                  <a:lnTo>
                    <a:pt x="678" y="384"/>
                  </a:lnTo>
                  <a:lnTo>
                    <a:pt x="678" y="384"/>
                  </a:lnTo>
                  <a:lnTo>
                    <a:pt x="682" y="382"/>
                  </a:lnTo>
                  <a:lnTo>
                    <a:pt x="686" y="380"/>
                  </a:lnTo>
                  <a:lnTo>
                    <a:pt x="686" y="380"/>
                  </a:lnTo>
                  <a:lnTo>
                    <a:pt x="686" y="378"/>
                  </a:lnTo>
                  <a:lnTo>
                    <a:pt x="686" y="374"/>
                  </a:lnTo>
                  <a:lnTo>
                    <a:pt x="682" y="370"/>
                  </a:lnTo>
                  <a:lnTo>
                    <a:pt x="670" y="362"/>
                  </a:lnTo>
                  <a:lnTo>
                    <a:pt x="670" y="362"/>
                  </a:lnTo>
                  <a:lnTo>
                    <a:pt x="666" y="358"/>
                  </a:lnTo>
                  <a:lnTo>
                    <a:pt x="664" y="354"/>
                  </a:lnTo>
                  <a:lnTo>
                    <a:pt x="664" y="348"/>
                  </a:lnTo>
                  <a:lnTo>
                    <a:pt x="668" y="342"/>
                  </a:lnTo>
                  <a:lnTo>
                    <a:pt x="668" y="342"/>
                  </a:lnTo>
                  <a:lnTo>
                    <a:pt x="674" y="330"/>
                  </a:lnTo>
                  <a:lnTo>
                    <a:pt x="678" y="318"/>
                  </a:lnTo>
                  <a:lnTo>
                    <a:pt x="678" y="318"/>
                  </a:lnTo>
                  <a:lnTo>
                    <a:pt x="692" y="314"/>
                  </a:lnTo>
                  <a:lnTo>
                    <a:pt x="704" y="310"/>
                  </a:lnTo>
                  <a:lnTo>
                    <a:pt x="704" y="310"/>
                  </a:lnTo>
                  <a:lnTo>
                    <a:pt x="712" y="308"/>
                  </a:lnTo>
                  <a:lnTo>
                    <a:pt x="716" y="304"/>
                  </a:lnTo>
                  <a:lnTo>
                    <a:pt x="722" y="294"/>
                  </a:lnTo>
                  <a:lnTo>
                    <a:pt x="722" y="294"/>
                  </a:lnTo>
                  <a:lnTo>
                    <a:pt x="736" y="276"/>
                  </a:lnTo>
                  <a:lnTo>
                    <a:pt x="754" y="260"/>
                  </a:lnTo>
                  <a:lnTo>
                    <a:pt x="754" y="260"/>
                  </a:lnTo>
                  <a:lnTo>
                    <a:pt x="762" y="258"/>
                  </a:lnTo>
                  <a:lnTo>
                    <a:pt x="770" y="256"/>
                  </a:lnTo>
                  <a:lnTo>
                    <a:pt x="770" y="256"/>
                  </a:lnTo>
                  <a:lnTo>
                    <a:pt x="778" y="258"/>
                  </a:lnTo>
                  <a:lnTo>
                    <a:pt x="784" y="262"/>
                  </a:lnTo>
                  <a:lnTo>
                    <a:pt x="786" y="266"/>
                  </a:lnTo>
                  <a:lnTo>
                    <a:pt x="786" y="270"/>
                  </a:lnTo>
                  <a:lnTo>
                    <a:pt x="786" y="274"/>
                  </a:lnTo>
                  <a:lnTo>
                    <a:pt x="786" y="274"/>
                  </a:lnTo>
                  <a:lnTo>
                    <a:pt x="780" y="280"/>
                  </a:lnTo>
                  <a:lnTo>
                    <a:pt x="774" y="286"/>
                  </a:lnTo>
                  <a:lnTo>
                    <a:pt x="758" y="294"/>
                  </a:lnTo>
                  <a:lnTo>
                    <a:pt x="742" y="302"/>
                  </a:lnTo>
                  <a:lnTo>
                    <a:pt x="734" y="306"/>
                  </a:lnTo>
                  <a:lnTo>
                    <a:pt x="728" y="312"/>
                  </a:lnTo>
                  <a:lnTo>
                    <a:pt x="728" y="312"/>
                  </a:lnTo>
                  <a:lnTo>
                    <a:pt x="726" y="316"/>
                  </a:lnTo>
                  <a:lnTo>
                    <a:pt x="724" y="322"/>
                  </a:lnTo>
                  <a:lnTo>
                    <a:pt x="724" y="334"/>
                  </a:lnTo>
                  <a:lnTo>
                    <a:pt x="724" y="334"/>
                  </a:lnTo>
                  <a:lnTo>
                    <a:pt x="722" y="346"/>
                  </a:lnTo>
                  <a:lnTo>
                    <a:pt x="718" y="356"/>
                  </a:lnTo>
                  <a:lnTo>
                    <a:pt x="718" y="356"/>
                  </a:lnTo>
                  <a:lnTo>
                    <a:pt x="714" y="366"/>
                  </a:lnTo>
                  <a:lnTo>
                    <a:pt x="712" y="372"/>
                  </a:lnTo>
                  <a:lnTo>
                    <a:pt x="714" y="376"/>
                  </a:lnTo>
                  <a:lnTo>
                    <a:pt x="714" y="376"/>
                  </a:lnTo>
                  <a:lnTo>
                    <a:pt x="720" y="378"/>
                  </a:lnTo>
                  <a:lnTo>
                    <a:pt x="726" y="380"/>
                  </a:lnTo>
                  <a:lnTo>
                    <a:pt x="738" y="382"/>
                  </a:lnTo>
                  <a:lnTo>
                    <a:pt x="738" y="382"/>
                  </a:lnTo>
                  <a:lnTo>
                    <a:pt x="748" y="384"/>
                  </a:lnTo>
                  <a:lnTo>
                    <a:pt x="748" y="384"/>
                  </a:lnTo>
                  <a:lnTo>
                    <a:pt x="752" y="384"/>
                  </a:lnTo>
                  <a:lnTo>
                    <a:pt x="758" y="382"/>
                  </a:lnTo>
                  <a:lnTo>
                    <a:pt x="758" y="382"/>
                  </a:lnTo>
                  <a:lnTo>
                    <a:pt x="770" y="376"/>
                  </a:lnTo>
                  <a:lnTo>
                    <a:pt x="782" y="372"/>
                  </a:lnTo>
                  <a:lnTo>
                    <a:pt x="782" y="372"/>
                  </a:lnTo>
                  <a:lnTo>
                    <a:pt x="790" y="370"/>
                  </a:lnTo>
                  <a:lnTo>
                    <a:pt x="798" y="368"/>
                  </a:lnTo>
                  <a:lnTo>
                    <a:pt x="798" y="368"/>
                  </a:lnTo>
                  <a:lnTo>
                    <a:pt x="804" y="370"/>
                  </a:lnTo>
                  <a:lnTo>
                    <a:pt x="806" y="370"/>
                  </a:lnTo>
                  <a:lnTo>
                    <a:pt x="806" y="370"/>
                  </a:lnTo>
                  <a:lnTo>
                    <a:pt x="810" y="374"/>
                  </a:lnTo>
                  <a:lnTo>
                    <a:pt x="810" y="380"/>
                  </a:lnTo>
                  <a:lnTo>
                    <a:pt x="810" y="392"/>
                  </a:lnTo>
                  <a:lnTo>
                    <a:pt x="810" y="392"/>
                  </a:lnTo>
                  <a:lnTo>
                    <a:pt x="806" y="392"/>
                  </a:lnTo>
                  <a:lnTo>
                    <a:pt x="806" y="392"/>
                  </a:lnTo>
                  <a:lnTo>
                    <a:pt x="790" y="390"/>
                  </a:lnTo>
                  <a:lnTo>
                    <a:pt x="790" y="390"/>
                  </a:lnTo>
                  <a:lnTo>
                    <a:pt x="772" y="388"/>
                  </a:lnTo>
                  <a:lnTo>
                    <a:pt x="772" y="388"/>
                  </a:lnTo>
                  <a:lnTo>
                    <a:pt x="762" y="388"/>
                  </a:lnTo>
                  <a:lnTo>
                    <a:pt x="762" y="388"/>
                  </a:lnTo>
                  <a:lnTo>
                    <a:pt x="754" y="390"/>
                  </a:lnTo>
                  <a:lnTo>
                    <a:pt x="748" y="394"/>
                  </a:lnTo>
                  <a:lnTo>
                    <a:pt x="746" y="398"/>
                  </a:lnTo>
                  <a:lnTo>
                    <a:pt x="746" y="402"/>
                  </a:lnTo>
                  <a:lnTo>
                    <a:pt x="746" y="412"/>
                  </a:lnTo>
                  <a:lnTo>
                    <a:pt x="748" y="422"/>
                  </a:lnTo>
                  <a:lnTo>
                    <a:pt x="748" y="422"/>
                  </a:lnTo>
                  <a:lnTo>
                    <a:pt x="748" y="428"/>
                  </a:lnTo>
                  <a:lnTo>
                    <a:pt x="748" y="434"/>
                  </a:lnTo>
                  <a:lnTo>
                    <a:pt x="744" y="438"/>
                  </a:lnTo>
                  <a:lnTo>
                    <a:pt x="740" y="440"/>
                  </a:lnTo>
                  <a:lnTo>
                    <a:pt x="736" y="440"/>
                  </a:lnTo>
                  <a:lnTo>
                    <a:pt x="736" y="440"/>
                  </a:lnTo>
                  <a:lnTo>
                    <a:pt x="736" y="440"/>
                  </a:lnTo>
                  <a:lnTo>
                    <a:pt x="736" y="440"/>
                  </a:lnTo>
                  <a:lnTo>
                    <a:pt x="734" y="440"/>
                  </a:lnTo>
                  <a:lnTo>
                    <a:pt x="732" y="438"/>
                  </a:lnTo>
                  <a:lnTo>
                    <a:pt x="730" y="434"/>
                  </a:lnTo>
                  <a:lnTo>
                    <a:pt x="730" y="428"/>
                  </a:lnTo>
                  <a:lnTo>
                    <a:pt x="728" y="424"/>
                  </a:lnTo>
                  <a:lnTo>
                    <a:pt x="728" y="424"/>
                  </a:lnTo>
                  <a:lnTo>
                    <a:pt x="724" y="420"/>
                  </a:lnTo>
                  <a:lnTo>
                    <a:pt x="720" y="420"/>
                  </a:lnTo>
                  <a:lnTo>
                    <a:pt x="720" y="420"/>
                  </a:lnTo>
                  <a:lnTo>
                    <a:pt x="714" y="420"/>
                  </a:lnTo>
                  <a:lnTo>
                    <a:pt x="708" y="424"/>
                  </a:lnTo>
                  <a:lnTo>
                    <a:pt x="708" y="424"/>
                  </a:lnTo>
                  <a:lnTo>
                    <a:pt x="704" y="428"/>
                  </a:lnTo>
                  <a:lnTo>
                    <a:pt x="700" y="432"/>
                  </a:lnTo>
                  <a:lnTo>
                    <a:pt x="700" y="432"/>
                  </a:lnTo>
                  <a:lnTo>
                    <a:pt x="694" y="436"/>
                  </a:lnTo>
                  <a:lnTo>
                    <a:pt x="692" y="438"/>
                  </a:lnTo>
                  <a:lnTo>
                    <a:pt x="690" y="440"/>
                  </a:lnTo>
                  <a:lnTo>
                    <a:pt x="690" y="440"/>
                  </a:lnTo>
                  <a:lnTo>
                    <a:pt x="690" y="442"/>
                  </a:lnTo>
                  <a:lnTo>
                    <a:pt x="690" y="444"/>
                  </a:lnTo>
                  <a:lnTo>
                    <a:pt x="694" y="448"/>
                  </a:lnTo>
                  <a:lnTo>
                    <a:pt x="694" y="448"/>
                  </a:lnTo>
                  <a:lnTo>
                    <a:pt x="694" y="458"/>
                  </a:lnTo>
                  <a:lnTo>
                    <a:pt x="694" y="458"/>
                  </a:lnTo>
                  <a:lnTo>
                    <a:pt x="692" y="468"/>
                  </a:lnTo>
                  <a:lnTo>
                    <a:pt x="692" y="472"/>
                  </a:lnTo>
                  <a:lnTo>
                    <a:pt x="690" y="476"/>
                  </a:lnTo>
                  <a:lnTo>
                    <a:pt x="690" y="476"/>
                  </a:lnTo>
                  <a:lnTo>
                    <a:pt x="684" y="480"/>
                  </a:lnTo>
                  <a:lnTo>
                    <a:pt x="680" y="480"/>
                  </a:lnTo>
                  <a:lnTo>
                    <a:pt x="680" y="480"/>
                  </a:lnTo>
                  <a:lnTo>
                    <a:pt x="678" y="480"/>
                  </a:lnTo>
                  <a:lnTo>
                    <a:pt x="678" y="480"/>
                  </a:lnTo>
                  <a:lnTo>
                    <a:pt x="678" y="480"/>
                  </a:lnTo>
                  <a:lnTo>
                    <a:pt x="678" y="480"/>
                  </a:lnTo>
                  <a:lnTo>
                    <a:pt x="670" y="482"/>
                  </a:lnTo>
                  <a:lnTo>
                    <a:pt x="670" y="482"/>
                  </a:lnTo>
                  <a:lnTo>
                    <a:pt x="666" y="484"/>
                  </a:lnTo>
                  <a:lnTo>
                    <a:pt x="664" y="488"/>
                  </a:lnTo>
                  <a:lnTo>
                    <a:pt x="660" y="498"/>
                  </a:lnTo>
                  <a:lnTo>
                    <a:pt x="660" y="498"/>
                  </a:lnTo>
                  <a:lnTo>
                    <a:pt x="654" y="496"/>
                  </a:lnTo>
                  <a:lnTo>
                    <a:pt x="648" y="492"/>
                  </a:lnTo>
                  <a:lnTo>
                    <a:pt x="648" y="492"/>
                  </a:lnTo>
                  <a:lnTo>
                    <a:pt x="646" y="490"/>
                  </a:lnTo>
                  <a:lnTo>
                    <a:pt x="646" y="488"/>
                  </a:lnTo>
                  <a:lnTo>
                    <a:pt x="648" y="482"/>
                  </a:lnTo>
                  <a:lnTo>
                    <a:pt x="648" y="482"/>
                  </a:lnTo>
                  <a:lnTo>
                    <a:pt x="648" y="476"/>
                  </a:lnTo>
                  <a:lnTo>
                    <a:pt x="646" y="474"/>
                  </a:lnTo>
                  <a:lnTo>
                    <a:pt x="644" y="472"/>
                  </a:lnTo>
                  <a:lnTo>
                    <a:pt x="640" y="472"/>
                  </a:lnTo>
                  <a:lnTo>
                    <a:pt x="640" y="472"/>
                  </a:lnTo>
                  <a:lnTo>
                    <a:pt x="632" y="472"/>
                  </a:lnTo>
                  <a:lnTo>
                    <a:pt x="632" y="472"/>
                  </a:lnTo>
                  <a:lnTo>
                    <a:pt x="626" y="474"/>
                  </a:lnTo>
                  <a:lnTo>
                    <a:pt x="622" y="478"/>
                  </a:lnTo>
                  <a:lnTo>
                    <a:pt x="612" y="486"/>
                  </a:lnTo>
                  <a:lnTo>
                    <a:pt x="602" y="496"/>
                  </a:lnTo>
                  <a:lnTo>
                    <a:pt x="596" y="498"/>
                  </a:lnTo>
                  <a:lnTo>
                    <a:pt x="588" y="500"/>
                  </a:lnTo>
                  <a:lnTo>
                    <a:pt x="588" y="500"/>
                  </a:lnTo>
                  <a:lnTo>
                    <a:pt x="584" y="492"/>
                  </a:lnTo>
                  <a:lnTo>
                    <a:pt x="576" y="490"/>
                  </a:lnTo>
                  <a:lnTo>
                    <a:pt x="576" y="490"/>
                  </a:lnTo>
                  <a:lnTo>
                    <a:pt x="572" y="490"/>
                  </a:lnTo>
                  <a:lnTo>
                    <a:pt x="566" y="492"/>
                  </a:lnTo>
                  <a:lnTo>
                    <a:pt x="554" y="502"/>
                  </a:lnTo>
                  <a:lnTo>
                    <a:pt x="554" y="502"/>
                  </a:lnTo>
                  <a:lnTo>
                    <a:pt x="546" y="496"/>
                  </a:lnTo>
                  <a:lnTo>
                    <a:pt x="538" y="490"/>
                  </a:lnTo>
                  <a:lnTo>
                    <a:pt x="536" y="484"/>
                  </a:lnTo>
                  <a:lnTo>
                    <a:pt x="536" y="480"/>
                  </a:lnTo>
                  <a:lnTo>
                    <a:pt x="538" y="476"/>
                  </a:lnTo>
                  <a:lnTo>
                    <a:pt x="542" y="472"/>
                  </a:lnTo>
                  <a:lnTo>
                    <a:pt x="542" y="472"/>
                  </a:lnTo>
                  <a:lnTo>
                    <a:pt x="546" y="468"/>
                  </a:lnTo>
                  <a:lnTo>
                    <a:pt x="550" y="464"/>
                  </a:lnTo>
                  <a:lnTo>
                    <a:pt x="550" y="464"/>
                  </a:lnTo>
                  <a:lnTo>
                    <a:pt x="552" y="462"/>
                  </a:lnTo>
                  <a:lnTo>
                    <a:pt x="552" y="460"/>
                  </a:lnTo>
                  <a:lnTo>
                    <a:pt x="550" y="456"/>
                  </a:lnTo>
                  <a:lnTo>
                    <a:pt x="552" y="454"/>
                  </a:lnTo>
                  <a:lnTo>
                    <a:pt x="552" y="454"/>
                  </a:lnTo>
                  <a:lnTo>
                    <a:pt x="558" y="446"/>
                  </a:lnTo>
                  <a:lnTo>
                    <a:pt x="560" y="442"/>
                  </a:lnTo>
                  <a:lnTo>
                    <a:pt x="562" y="436"/>
                  </a:lnTo>
                  <a:lnTo>
                    <a:pt x="562" y="436"/>
                  </a:lnTo>
                  <a:lnTo>
                    <a:pt x="562" y="430"/>
                  </a:lnTo>
                  <a:lnTo>
                    <a:pt x="562" y="424"/>
                  </a:lnTo>
                  <a:lnTo>
                    <a:pt x="558" y="420"/>
                  </a:lnTo>
                  <a:lnTo>
                    <a:pt x="554" y="420"/>
                  </a:lnTo>
                  <a:lnTo>
                    <a:pt x="554" y="420"/>
                  </a:lnTo>
                  <a:lnTo>
                    <a:pt x="544" y="422"/>
                  </a:lnTo>
                  <a:lnTo>
                    <a:pt x="532" y="430"/>
                  </a:lnTo>
                  <a:lnTo>
                    <a:pt x="532" y="430"/>
                  </a:lnTo>
                  <a:lnTo>
                    <a:pt x="520" y="438"/>
                  </a:lnTo>
                  <a:lnTo>
                    <a:pt x="516" y="444"/>
                  </a:lnTo>
                  <a:lnTo>
                    <a:pt x="512" y="450"/>
                  </a:lnTo>
                  <a:lnTo>
                    <a:pt x="512" y="450"/>
                  </a:lnTo>
                  <a:lnTo>
                    <a:pt x="514" y="456"/>
                  </a:lnTo>
                  <a:lnTo>
                    <a:pt x="516" y="462"/>
                  </a:lnTo>
                  <a:lnTo>
                    <a:pt x="520" y="468"/>
                  </a:lnTo>
                  <a:lnTo>
                    <a:pt x="522" y="474"/>
                  </a:lnTo>
                  <a:lnTo>
                    <a:pt x="522" y="474"/>
                  </a:lnTo>
                  <a:lnTo>
                    <a:pt x="522" y="484"/>
                  </a:lnTo>
                  <a:lnTo>
                    <a:pt x="518" y="496"/>
                  </a:lnTo>
                  <a:lnTo>
                    <a:pt x="514" y="500"/>
                  </a:lnTo>
                  <a:lnTo>
                    <a:pt x="510" y="502"/>
                  </a:lnTo>
                  <a:lnTo>
                    <a:pt x="504" y="504"/>
                  </a:lnTo>
                  <a:lnTo>
                    <a:pt x="496" y="506"/>
                  </a:lnTo>
                  <a:lnTo>
                    <a:pt x="496" y="506"/>
                  </a:lnTo>
                  <a:lnTo>
                    <a:pt x="494" y="506"/>
                  </a:lnTo>
                  <a:lnTo>
                    <a:pt x="494" y="506"/>
                  </a:lnTo>
                  <a:lnTo>
                    <a:pt x="480" y="504"/>
                  </a:lnTo>
                  <a:lnTo>
                    <a:pt x="480" y="504"/>
                  </a:lnTo>
                  <a:lnTo>
                    <a:pt x="474" y="504"/>
                  </a:lnTo>
                  <a:lnTo>
                    <a:pt x="468" y="508"/>
                  </a:lnTo>
                  <a:lnTo>
                    <a:pt x="468" y="508"/>
                  </a:lnTo>
                  <a:lnTo>
                    <a:pt x="464" y="512"/>
                  </a:lnTo>
                  <a:lnTo>
                    <a:pt x="462" y="516"/>
                  </a:lnTo>
                  <a:lnTo>
                    <a:pt x="460" y="522"/>
                  </a:lnTo>
                  <a:lnTo>
                    <a:pt x="458" y="526"/>
                  </a:lnTo>
                  <a:lnTo>
                    <a:pt x="458" y="526"/>
                  </a:lnTo>
                  <a:lnTo>
                    <a:pt x="452" y="530"/>
                  </a:lnTo>
                  <a:lnTo>
                    <a:pt x="446" y="534"/>
                  </a:lnTo>
                  <a:lnTo>
                    <a:pt x="434" y="540"/>
                  </a:lnTo>
                  <a:lnTo>
                    <a:pt x="434" y="540"/>
                  </a:lnTo>
                  <a:lnTo>
                    <a:pt x="426" y="544"/>
                  </a:lnTo>
                  <a:lnTo>
                    <a:pt x="422" y="550"/>
                  </a:lnTo>
                  <a:lnTo>
                    <a:pt x="412" y="560"/>
                  </a:lnTo>
                  <a:lnTo>
                    <a:pt x="412" y="560"/>
                  </a:lnTo>
                  <a:lnTo>
                    <a:pt x="408" y="562"/>
                  </a:lnTo>
                  <a:lnTo>
                    <a:pt x="402" y="564"/>
                  </a:lnTo>
                  <a:lnTo>
                    <a:pt x="392" y="568"/>
                  </a:lnTo>
                  <a:lnTo>
                    <a:pt x="392" y="568"/>
                  </a:lnTo>
                  <a:lnTo>
                    <a:pt x="386" y="572"/>
                  </a:lnTo>
                  <a:lnTo>
                    <a:pt x="384" y="578"/>
                  </a:lnTo>
                  <a:lnTo>
                    <a:pt x="380" y="582"/>
                  </a:lnTo>
                  <a:lnTo>
                    <a:pt x="374" y="584"/>
                  </a:lnTo>
                  <a:lnTo>
                    <a:pt x="374" y="584"/>
                  </a:lnTo>
                  <a:lnTo>
                    <a:pt x="368" y="584"/>
                  </a:lnTo>
                  <a:lnTo>
                    <a:pt x="368" y="584"/>
                  </a:lnTo>
                  <a:lnTo>
                    <a:pt x="362" y="584"/>
                  </a:lnTo>
                  <a:lnTo>
                    <a:pt x="362" y="584"/>
                  </a:lnTo>
                  <a:lnTo>
                    <a:pt x="360" y="582"/>
                  </a:lnTo>
                  <a:lnTo>
                    <a:pt x="360" y="578"/>
                  </a:lnTo>
                  <a:lnTo>
                    <a:pt x="360" y="576"/>
                  </a:lnTo>
                  <a:lnTo>
                    <a:pt x="360" y="574"/>
                  </a:lnTo>
                  <a:lnTo>
                    <a:pt x="360" y="574"/>
                  </a:lnTo>
                  <a:lnTo>
                    <a:pt x="356" y="572"/>
                  </a:lnTo>
                  <a:lnTo>
                    <a:pt x="356" y="572"/>
                  </a:lnTo>
                  <a:lnTo>
                    <a:pt x="352" y="574"/>
                  </a:lnTo>
                  <a:lnTo>
                    <a:pt x="348" y="578"/>
                  </a:lnTo>
                  <a:lnTo>
                    <a:pt x="344" y="588"/>
                  </a:lnTo>
                  <a:lnTo>
                    <a:pt x="344" y="588"/>
                  </a:lnTo>
                  <a:lnTo>
                    <a:pt x="346" y="592"/>
                  </a:lnTo>
                  <a:lnTo>
                    <a:pt x="346" y="594"/>
                  </a:lnTo>
                  <a:lnTo>
                    <a:pt x="344" y="598"/>
                  </a:lnTo>
                  <a:lnTo>
                    <a:pt x="344" y="598"/>
                  </a:lnTo>
                  <a:lnTo>
                    <a:pt x="340" y="598"/>
                  </a:lnTo>
                  <a:lnTo>
                    <a:pt x="340" y="598"/>
                  </a:lnTo>
                  <a:lnTo>
                    <a:pt x="334" y="596"/>
                  </a:lnTo>
                  <a:lnTo>
                    <a:pt x="330" y="594"/>
                  </a:lnTo>
                  <a:lnTo>
                    <a:pt x="330" y="594"/>
                  </a:lnTo>
                  <a:lnTo>
                    <a:pt x="324" y="590"/>
                  </a:lnTo>
                  <a:lnTo>
                    <a:pt x="318" y="588"/>
                  </a:lnTo>
                  <a:lnTo>
                    <a:pt x="318" y="588"/>
                  </a:lnTo>
                  <a:lnTo>
                    <a:pt x="314" y="588"/>
                  </a:lnTo>
                  <a:lnTo>
                    <a:pt x="310" y="592"/>
                  </a:lnTo>
                  <a:lnTo>
                    <a:pt x="310" y="592"/>
                  </a:lnTo>
                  <a:lnTo>
                    <a:pt x="306" y="598"/>
                  </a:lnTo>
                  <a:lnTo>
                    <a:pt x="306" y="602"/>
                  </a:lnTo>
                  <a:lnTo>
                    <a:pt x="308" y="608"/>
                  </a:lnTo>
                  <a:lnTo>
                    <a:pt x="314" y="612"/>
                  </a:lnTo>
                  <a:lnTo>
                    <a:pt x="326" y="620"/>
                  </a:lnTo>
                  <a:lnTo>
                    <a:pt x="336" y="626"/>
                  </a:lnTo>
                  <a:lnTo>
                    <a:pt x="336" y="626"/>
                  </a:lnTo>
                  <a:lnTo>
                    <a:pt x="342" y="634"/>
                  </a:lnTo>
                  <a:lnTo>
                    <a:pt x="346" y="642"/>
                  </a:lnTo>
                  <a:lnTo>
                    <a:pt x="350" y="654"/>
                  </a:lnTo>
                  <a:lnTo>
                    <a:pt x="350" y="658"/>
                  </a:lnTo>
                  <a:lnTo>
                    <a:pt x="348" y="662"/>
                  </a:lnTo>
                  <a:lnTo>
                    <a:pt x="348" y="662"/>
                  </a:lnTo>
                  <a:lnTo>
                    <a:pt x="340" y="670"/>
                  </a:lnTo>
                  <a:lnTo>
                    <a:pt x="336" y="676"/>
                  </a:lnTo>
                  <a:lnTo>
                    <a:pt x="334" y="682"/>
                  </a:lnTo>
                  <a:lnTo>
                    <a:pt x="334" y="682"/>
                  </a:lnTo>
                  <a:lnTo>
                    <a:pt x="330" y="688"/>
                  </a:lnTo>
                  <a:lnTo>
                    <a:pt x="328" y="690"/>
                  </a:lnTo>
                  <a:lnTo>
                    <a:pt x="326" y="690"/>
                  </a:lnTo>
                  <a:lnTo>
                    <a:pt x="326" y="690"/>
                  </a:lnTo>
                  <a:lnTo>
                    <a:pt x="318" y="688"/>
                  </a:lnTo>
                  <a:lnTo>
                    <a:pt x="318" y="688"/>
                  </a:lnTo>
                  <a:lnTo>
                    <a:pt x="312" y="686"/>
                  </a:lnTo>
                  <a:lnTo>
                    <a:pt x="306" y="684"/>
                  </a:lnTo>
                  <a:lnTo>
                    <a:pt x="306" y="684"/>
                  </a:lnTo>
                  <a:lnTo>
                    <a:pt x="304" y="684"/>
                  </a:lnTo>
                  <a:lnTo>
                    <a:pt x="304" y="684"/>
                  </a:lnTo>
                  <a:lnTo>
                    <a:pt x="300" y="684"/>
                  </a:lnTo>
                  <a:lnTo>
                    <a:pt x="300" y="684"/>
                  </a:lnTo>
                  <a:lnTo>
                    <a:pt x="296" y="684"/>
                  </a:lnTo>
                  <a:lnTo>
                    <a:pt x="296" y="684"/>
                  </a:lnTo>
                  <a:lnTo>
                    <a:pt x="296" y="684"/>
                  </a:lnTo>
                  <a:lnTo>
                    <a:pt x="296" y="684"/>
                  </a:lnTo>
                  <a:lnTo>
                    <a:pt x="290" y="684"/>
                  </a:lnTo>
                  <a:lnTo>
                    <a:pt x="288" y="680"/>
                  </a:lnTo>
                  <a:lnTo>
                    <a:pt x="288" y="680"/>
                  </a:lnTo>
                  <a:lnTo>
                    <a:pt x="284" y="676"/>
                  </a:lnTo>
                  <a:lnTo>
                    <a:pt x="280" y="672"/>
                  </a:lnTo>
                  <a:lnTo>
                    <a:pt x="280" y="672"/>
                  </a:lnTo>
                  <a:lnTo>
                    <a:pt x="278" y="672"/>
                  </a:lnTo>
                  <a:lnTo>
                    <a:pt x="278" y="672"/>
                  </a:lnTo>
                  <a:lnTo>
                    <a:pt x="274" y="672"/>
                  </a:lnTo>
                  <a:lnTo>
                    <a:pt x="274" y="672"/>
                  </a:lnTo>
                  <a:lnTo>
                    <a:pt x="270" y="672"/>
                  </a:lnTo>
                  <a:lnTo>
                    <a:pt x="270" y="672"/>
                  </a:lnTo>
                  <a:lnTo>
                    <a:pt x="268" y="672"/>
                  </a:lnTo>
                  <a:lnTo>
                    <a:pt x="268" y="672"/>
                  </a:lnTo>
                  <a:lnTo>
                    <a:pt x="262" y="670"/>
                  </a:lnTo>
                  <a:lnTo>
                    <a:pt x="258" y="666"/>
                  </a:lnTo>
                  <a:lnTo>
                    <a:pt x="258" y="666"/>
                  </a:lnTo>
                  <a:lnTo>
                    <a:pt x="256" y="666"/>
                  </a:lnTo>
                  <a:lnTo>
                    <a:pt x="256" y="666"/>
                  </a:lnTo>
                  <a:lnTo>
                    <a:pt x="250" y="668"/>
                  </a:lnTo>
                  <a:lnTo>
                    <a:pt x="244" y="670"/>
                  </a:lnTo>
                  <a:lnTo>
                    <a:pt x="236" y="678"/>
                  </a:lnTo>
                  <a:lnTo>
                    <a:pt x="236" y="678"/>
                  </a:lnTo>
                  <a:lnTo>
                    <a:pt x="228" y="686"/>
                  </a:lnTo>
                  <a:lnTo>
                    <a:pt x="226" y="690"/>
                  </a:lnTo>
                  <a:lnTo>
                    <a:pt x="226" y="696"/>
                  </a:lnTo>
                  <a:lnTo>
                    <a:pt x="226" y="696"/>
                  </a:lnTo>
                  <a:lnTo>
                    <a:pt x="230" y="702"/>
                  </a:lnTo>
                  <a:lnTo>
                    <a:pt x="232" y="706"/>
                  </a:lnTo>
                  <a:lnTo>
                    <a:pt x="236" y="710"/>
                  </a:lnTo>
                  <a:lnTo>
                    <a:pt x="236" y="718"/>
                  </a:lnTo>
                  <a:lnTo>
                    <a:pt x="236" y="718"/>
                  </a:lnTo>
                  <a:lnTo>
                    <a:pt x="232" y="728"/>
                  </a:lnTo>
                  <a:lnTo>
                    <a:pt x="226" y="738"/>
                  </a:lnTo>
                  <a:lnTo>
                    <a:pt x="218" y="746"/>
                  </a:lnTo>
                  <a:lnTo>
                    <a:pt x="214" y="756"/>
                  </a:lnTo>
                  <a:lnTo>
                    <a:pt x="214" y="756"/>
                  </a:lnTo>
                  <a:lnTo>
                    <a:pt x="212" y="766"/>
                  </a:lnTo>
                  <a:lnTo>
                    <a:pt x="212" y="772"/>
                  </a:lnTo>
                  <a:lnTo>
                    <a:pt x="212" y="776"/>
                  </a:lnTo>
                  <a:lnTo>
                    <a:pt x="212" y="776"/>
                  </a:lnTo>
                  <a:lnTo>
                    <a:pt x="218" y="782"/>
                  </a:lnTo>
                  <a:lnTo>
                    <a:pt x="226" y="788"/>
                  </a:lnTo>
                  <a:lnTo>
                    <a:pt x="226" y="788"/>
                  </a:lnTo>
                  <a:lnTo>
                    <a:pt x="232" y="790"/>
                  </a:lnTo>
                  <a:lnTo>
                    <a:pt x="238" y="790"/>
                  </a:lnTo>
                  <a:lnTo>
                    <a:pt x="242" y="792"/>
                  </a:lnTo>
                  <a:lnTo>
                    <a:pt x="246" y="794"/>
                  </a:lnTo>
                  <a:lnTo>
                    <a:pt x="246" y="794"/>
                  </a:lnTo>
                  <a:lnTo>
                    <a:pt x="248" y="798"/>
                  </a:lnTo>
                  <a:lnTo>
                    <a:pt x="246" y="804"/>
                  </a:lnTo>
                  <a:lnTo>
                    <a:pt x="248" y="810"/>
                  </a:lnTo>
                  <a:lnTo>
                    <a:pt x="248" y="812"/>
                  </a:lnTo>
                  <a:lnTo>
                    <a:pt x="250" y="812"/>
                  </a:lnTo>
                  <a:lnTo>
                    <a:pt x="250" y="812"/>
                  </a:lnTo>
                  <a:lnTo>
                    <a:pt x="250" y="812"/>
                  </a:lnTo>
                  <a:lnTo>
                    <a:pt x="250" y="812"/>
                  </a:lnTo>
                  <a:lnTo>
                    <a:pt x="256" y="810"/>
                  </a:lnTo>
                  <a:lnTo>
                    <a:pt x="260" y="806"/>
                  </a:lnTo>
                  <a:lnTo>
                    <a:pt x="266" y="802"/>
                  </a:lnTo>
                  <a:lnTo>
                    <a:pt x="272" y="800"/>
                  </a:lnTo>
                  <a:lnTo>
                    <a:pt x="272" y="800"/>
                  </a:lnTo>
                  <a:lnTo>
                    <a:pt x="272" y="800"/>
                  </a:lnTo>
                  <a:lnTo>
                    <a:pt x="272" y="800"/>
                  </a:lnTo>
                  <a:lnTo>
                    <a:pt x="280" y="802"/>
                  </a:lnTo>
                  <a:lnTo>
                    <a:pt x="280" y="802"/>
                  </a:lnTo>
                  <a:lnTo>
                    <a:pt x="286" y="802"/>
                  </a:lnTo>
                  <a:lnTo>
                    <a:pt x="286" y="802"/>
                  </a:lnTo>
                  <a:lnTo>
                    <a:pt x="294" y="802"/>
                  </a:lnTo>
                  <a:lnTo>
                    <a:pt x="294" y="802"/>
                  </a:lnTo>
                  <a:lnTo>
                    <a:pt x="306" y="796"/>
                  </a:lnTo>
                  <a:lnTo>
                    <a:pt x="318" y="788"/>
                  </a:lnTo>
                  <a:lnTo>
                    <a:pt x="328" y="782"/>
                  </a:lnTo>
                  <a:lnTo>
                    <a:pt x="334" y="778"/>
                  </a:lnTo>
                  <a:lnTo>
                    <a:pt x="342" y="778"/>
                  </a:lnTo>
                  <a:lnTo>
                    <a:pt x="342" y="778"/>
                  </a:lnTo>
                  <a:lnTo>
                    <a:pt x="342" y="772"/>
                  </a:lnTo>
                  <a:lnTo>
                    <a:pt x="342" y="766"/>
                  </a:lnTo>
                  <a:lnTo>
                    <a:pt x="344" y="756"/>
                  </a:lnTo>
                  <a:lnTo>
                    <a:pt x="344" y="750"/>
                  </a:lnTo>
                  <a:lnTo>
                    <a:pt x="346" y="746"/>
                  </a:lnTo>
                  <a:lnTo>
                    <a:pt x="350" y="740"/>
                  </a:lnTo>
                  <a:lnTo>
                    <a:pt x="358" y="736"/>
                  </a:lnTo>
                  <a:lnTo>
                    <a:pt x="358" y="736"/>
                  </a:lnTo>
                  <a:lnTo>
                    <a:pt x="370" y="730"/>
                  </a:lnTo>
                  <a:lnTo>
                    <a:pt x="382" y="724"/>
                  </a:lnTo>
                  <a:lnTo>
                    <a:pt x="392" y="716"/>
                  </a:lnTo>
                  <a:lnTo>
                    <a:pt x="396" y="712"/>
                  </a:lnTo>
                  <a:lnTo>
                    <a:pt x="400" y="706"/>
                  </a:lnTo>
                  <a:lnTo>
                    <a:pt x="400" y="706"/>
                  </a:lnTo>
                  <a:lnTo>
                    <a:pt x="400" y="694"/>
                  </a:lnTo>
                  <a:lnTo>
                    <a:pt x="402" y="690"/>
                  </a:lnTo>
                  <a:lnTo>
                    <a:pt x="406" y="686"/>
                  </a:lnTo>
                  <a:lnTo>
                    <a:pt x="406" y="686"/>
                  </a:lnTo>
                  <a:lnTo>
                    <a:pt x="410" y="686"/>
                  </a:lnTo>
                  <a:lnTo>
                    <a:pt x="410" y="686"/>
                  </a:lnTo>
                  <a:lnTo>
                    <a:pt x="422" y="688"/>
                  </a:lnTo>
                  <a:lnTo>
                    <a:pt x="432" y="688"/>
                  </a:lnTo>
                  <a:lnTo>
                    <a:pt x="432" y="688"/>
                  </a:lnTo>
                  <a:lnTo>
                    <a:pt x="442" y="692"/>
                  </a:lnTo>
                  <a:lnTo>
                    <a:pt x="442" y="692"/>
                  </a:lnTo>
                  <a:lnTo>
                    <a:pt x="448" y="690"/>
                  </a:lnTo>
                  <a:lnTo>
                    <a:pt x="454" y="686"/>
                  </a:lnTo>
                  <a:lnTo>
                    <a:pt x="454" y="686"/>
                  </a:lnTo>
                  <a:lnTo>
                    <a:pt x="466" y="678"/>
                  </a:lnTo>
                  <a:lnTo>
                    <a:pt x="470" y="674"/>
                  </a:lnTo>
                  <a:lnTo>
                    <a:pt x="478" y="672"/>
                  </a:lnTo>
                  <a:lnTo>
                    <a:pt x="478" y="672"/>
                  </a:lnTo>
                  <a:lnTo>
                    <a:pt x="480" y="672"/>
                  </a:lnTo>
                  <a:lnTo>
                    <a:pt x="480" y="672"/>
                  </a:lnTo>
                  <a:lnTo>
                    <a:pt x="484" y="674"/>
                  </a:lnTo>
                  <a:lnTo>
                    <a:pt x="486" y="676"/>
                  </a:lnTo>
                  <a:lnTo>
                    <a:pt x="492" y="684"/>
                  </a:lnTo>
                  <a:lnTo>
                    <a:pt x="496" y="700"/>
                  </a:lnTo>
                  <a:lnTo>
                    <a:pt x="496" y="700"/>
                  </a:lnTo>
                  <a:lnTo>
                    <a:pt x="502" y="708"/>
                  </a:lnTo>
                  <a:lnTo>
                    <a:pt x="508" y="714"/>
                  </a:lnTo>
                  <a:lnTo>
                    <a:pt x="520" y="724"/>
                  </a:lnTo>
                  <a:lnTo>
                    <a:pt x="520" y="724"/>
                  </a:lnTo>
                  <a:lnTo>
                    <a:pt x="532" y="738"/>
                  </a:lnTo>
                  <a:lnTo>
                    <a:pt x="532" y="738"/>
                  </a:lnTo>
                  <a:lnTo>
                    <a:pt x="542" y="744"/>
                  </a:lnTo>
                  <a:lnTo>
                    <a:pt x="548" y="748"/>
                  </a:lnTo>
                  <a:lnTo>
                    <a:pt x="552" y="752"/>
                  </a:lnTo>
                  <a:lnTo>
                    <a:pt x="552" y="752"/>
                  </a:lnTo>
                  <a:lnTo>
                    <a:pt x="554" y="756"/>
                  </a:lnTo>
                  <a:lnTo>
                    <a:pt x="556" y="760"/>
                  </a:lnTo>
                  <a:lnTo>
                    <a:pt x="554" y="768"/>
                  </a:lnTo>
                  <a:lnTo>
                    <a:pt x="546" y="786"/>
                  </a:lnTo>
                  <a:lnTo>
                    <a:pt x="546" y="786"/>
                  </a:lnTo>
                  <a:lnTo>
                    <a:pt x="552" y="786"/>
                  </a:lnTo>
                  <a:lnTo>
                    <a:pt x="552" y="786"/>
                  </a:lnTo>
                  <a:lnTo>
                    <a:pt x="554" y="786"/>
                  </a:lnTo>
                  <a:lnTo>
                    <a:pt x="558" y="784"/>
                  </a:lnTo>
                  <a:lnTo>
                    <a:pt x="566" y="778"/>
                  </a:lnTo>
                  <a:lnTo>
                    <a:pt x="578" y="766"/>
                  </a:lnTo>
                  <a:lnTo>
                    <a:pt x="578" y="766"/>
                  </a:lnTo>
                  <a:lnTo>
                    <a:pt x="574" y="758"/>
                  </a:lnTo>
                  <a:lnTo>
                    <a:pt x="574" y="754"/>
                  </a:lnTo>
                  <a:lnTo>
                    <a:pt x="576" y="748"/>
                  </a:lnTo>
                  <a:lnTo>
                    <a:pt x="576" y="748"/>
                  </a:lnTo>
                  <a:lnTo>
                    <a:pt x="578" y="746"/>
                  </a:lnTo>
                  <a:lnTo>
                    <a:pt x="580" y="746"/>
                  </a:lnTo>
                  <a:lnTo>
                    <a:pt x="580" y="746"/>
                  </a:lnTo>
                  <a:lnTo>
                    <a:pt x="582" y="746"/>
                  </a:lnTo>
                  <a:lnTo>
                    <a:pt x="584" y="750"/>
                  </a:lnTo>
                  <a:lnTo>
                    <a:pt x="586" y="754"/>
                  </a:lnTo>
                  <a:lnTo>
                    <a:pt x="586" y="754"/>
                  </a:lnTo>
                  <a:lnTo>
                    <a:pt x="590" y="752"/>
                  </a:lnTo>
                  <a:lnTo>
                    <a:pt x="590" y="750"/>
                  </a:lnTo>
                  <a:lnTo>
                    <a:pt x="590" y="746"/>
                  </a:lnTo>
                  <a:lnTo>
                    <a:pt x="586" y="742"/>
                  </a:lnTo>
                  <a:lnTo>
                    <a:pt x="580" y="734"/>
                  </a:lnTo>
                  <a:lnTo>
                    <a:pt x="574" y="730"/>
                  </a:lnTo>
                  <a:lnTo>
                    <a:pt x="574" y="730"/>
                  </a:lnTo>
                  <a:lnTo>
                    <a:pt x="566" y="724"/>
                  </a:lnTo>
                  <a:lnTo>
                    <a:pt x="566" y="724"/>
                  </a:lnTo>
                  <a:lnTo>
                    <a:pt x="562" y="722"/>
                  </a:lnTo>
                  <a:lnTo>
                    <a:pt x="558" y="718"/>
                  </a:lnTo>
                  <a:lnTo>
                    <a:pt x="558" y="718"/>
                  </a:lnTo>
                  <a:lnTo>
                    <a:pt x="554" y="710"/>
                  </a:lnTo>
                  <a:lnTo>
                    <a:pt x="550" y="702"/>
                  </a:lnTo>
                  <a:lnTo>
                    <a:pt x="550" y="702"/>
                  </a:lnTo>
                  <a:lnTo>
                    <a:pt x="536" y="684"/>
                  </a:lnTo>
                  <a:lnTo>
                    <a:pt x="532" y="676"/>
                  </a:lnTo>
                  <a:lnTo>
                    <a:pt x="530" y="670"/>
                  </a:lnTo>
                  <a:lnTo>
                    <a:pt x="532" y="664"/>
                  </a:lnTo>
                  <a:lnTo>
                    <a:pt x="532" y="664"/>
                  </a:lnTo>
                  <a:lnTo>
                    <a:pt x="534" y="656"/>
                  </a:lnTo>
                  <a:lnTo>
                    <a:pt x="536" y="656"/>
                  </a:lnTo>
                  <a:lnTo>
                    <a:pt x="540" y="654"/>
                  </a:lnTo>
                  <a:lnTo>
                    <a:pt x="540" y="654"/>
                  </a:lnTo>
                  <a:lnTo>
                    <a:pt x="544" y="656"/>
                  </a:lnTo>
                  <a:lnTo>
                    <a:pt x="548" y="658"/>
                  </a:lnTo>
                  <a:lnTo>
                    <a:pt x="556" y="666"/>
                  </a:lnTo>
                  <a:lnTo>
                    <a:pt x="568" y="682"/>
                  </a:lnTo>
                  <a:lnTo>
                    <a:pt x="568" y="682"/>
                  </a:lnTo>
                  <a:lnTo>
                    <a:pt x="580" y="698"/>
                  </a:lnTo>
                  <a:lnTo>
                    <a:pt x="588" y="704"/>
                  </a:lnTo>
                  <a:lnTo>
                    <a:pt x="598" y="710"/>
                  </a:lnTo>
                  <a:lnTo>
                    <a:pt x="598" y="710"/>
                  </a:lnTo>
                  <a:lnTo>
                    <a:pt x="602" y="714"/>
                  </a:lnTo>
                  <a:lnTo>
                    <a:pt x="606" y="718"/>
                  </a:lnTo>
                  <a:lnTo>
                    <a:pt x="612" y="726"/>
                  </a:lnTo>
                  <a:lnTo>
                    <a:pt x="612" y="726"/>
                  </a:lnTo>
                  <a:lnTo>
                    <a:pt x="612" y="732"/>
                  </a:lnTo>
                  <a:lnTo>
                    <a:pt x="612" y="738"/>
                  </a:lnTo>
                  <a:lnTo>
                    <a:pt x="610" y="748"/>
                  </a:lnTo>
                  <a:lnTo>
                    <a:pt x="610" y="748"/>
                  </a:lnTo>
                  <a:lnTo>
                    <a:pt x="612" y="756"/>
                  </a:lnTo>
                  <a:lnTo>
                    <a:pt x="616" y="764"/>
                  </a:lnTo>
                  <a:lnTo>
                    <a:pt x="628" y="776"/>
                  </a:lnTo>
                  <a:lnTo>
                    <a:pt x="628" y="776"/>
                  </a:lnTo>
                  <a:lnTo>
                    <a:pt x="632" y="780"/>
                  </a:lnTo>
                  <a:lnTo>
                    <a:pt x="636" y="782"/>
                  </a:lnTo>
                  <a:lnTo>
                    <a:pt x="646" y="784"/>
                  </a:lnTo>
                  <a:lnTo>
                    <a:pt x="646" y="784"/>
                  </a:lnTo>
                  <a:lnTo>
                    <a:pt x="646" y="786"/>
                  </a:lnTo>
                  <a:lnTo>
                    <a:pt x="648" y="790"/>
                  </a:lnTo>
                  <a:lnTo>
                    <a:pt x="648" y="792"/>
                  </a:lnTo>
                  <a:lnTo>
                    <a:pt x="650" y="794"/>
                  </a:lnTo>
                  <a:lnTo>
                    <a:pt x="650" y="794"/>
                  </a:lnTo>
                  <a:lnTo>
                    <a:pt x="654" y="796"/>
                  </a:lnTo>
                  <a:lnTo>
                    <a:pt x="654" y="796"/>
                  </a:lnTo>
                  <a:lnTo>
                    <a:pt x="656" y="796"/>
                  </a:lnTo>
                  <a:lnTo>
                    <a:pt x="658" y="794"/>
                  </a:lnTo>
                  <a:lnTo>
                    <a:pt x="660" y="788"/>
                  </a:lnTo>
                  <a:lnTo>
                    <a:pt x="662" y="778"/>
                  </a:lnTo>
                  <a:lnTo>
                    <a:pt x="662" y="778"/>
                  </a:lnTo>
                  <a:lnTo>
                    <a:pt x="660" y="762"/>
                  </a:lnTo>
                  <a:lnTo>
                    <a:pt x="660" y="754"/>
                  </a:lnTo>
                  <a:lnTo>
                    <a:pt x="662" y="750"/>
                  </a:lnTo>
                  <a:lnTo>
                    <a:pt x="664" y="750"/>
                  </a:lnTo>
                  <a:lnTo>
                    <a:pt x="664" y="750"/>
                  </a:lnTo>
                  <a:lnTo>
                    <a:pt x="664" y="750"/>
                  </a:lnTo>
                  <a:lnTo>
                    <a:pt x="664" y="750"/>
                  </a:lnTo>
                  <a:lnTo>
                    <a:pt x="666" y="752"/>
                  </a:lnTo>
                  <a:lnTo>
                    <a:pt x="670" y="756"/>
                  </a:lnTo>
                  <a:lnTo>
                    <a:pt x="670" y="756"/>
                  </a:lnTo>
                  <a:lnTo>
                    <a:pt x="682" y="748"/>
                  </a:lnTo>
                  <a:lnTo>
                    <a:pt x="682" y="748"/>
                  </a:lnTo>
                  <a:lnTo>
                    <a:pt x="686" y="746"/>
                  </a:lnTo>
                  <a:lnTo>
                    <a:pt x="690" y="746"/>
                  </a:lnTo>
                  <a:lnTo>
                    <a:pt x="690" y="746"/>
                  </a:lnTo>
                  <a:lnTo>
                    <a:pt x="694" y="746"/>
                  </a:lnTo>
                  <a:lnTo>
                    <a:pt x="698" y="748"/>
                  </a:lnTo>
                  <a:lnTo>
                    <a:pt x="700" y="752"/>
                  </a:lnTo>
                  <a:lnTo>
                    <a:pt x="700" y="758"/>
                  </a:lnTo>
                  <a:lnTo>
                    <a:pt x="700" y="758"/>
                  </a:lnTo>
                  <a:lnTo>
                    <a:pt x="698" y="766"/>
                  </a:lnTo>
                  <a:lnTo>
                    <a:pt x="694" y="776"/>
                  </a:lnTo>
                  <a:lnTo>
                    <a:pt x="692" y="784"/>
                  </a:lnTo>
                  <a:lnTo>
                    <a:pt x="690" y="794"/>
                  </a:lnTo>
                  <a:lnTo>
                    <a:pt x="690" y="794"/>
                  </a:lnTo>
                  <a:lnTo>
                    <a:pt x="692" y="798"/>
                  </a:lnTo>
                  <a:lnTo>
                    <a:pt x="694" y="802"/>
                  </a:lnTo>
                  <a:lnTo>
                    <a:pt x="700" y="806"/>
                  </a:lnTo>
                  <a:lnTo>
                    <a:pt x="708" y="810"/>
                  </a:lnTo>
                  <a:lnTo>
                    <a:pt x="716" y="814"/>
                  </a:lnTo>
                  <a:lnTo>
                    <a:pt x="716" y="814"/>
                  </a:lnTo>
                  <a:lnTo>
                    <a:pt x="720" y="818"/>
                  </a:lnTo>
                  <a:lnTo>
                    <a:pt x="722" y="822"/>
                  </a:lnTo>
                  <a:lnTo>
                    <a:pt x="722" y="822"/>
                  </a:lnTo>
                  <a:lnTo>
                    <a:pt x="726" y="822"/>
                  </a:lnTo>
                  <a:lnTo>
                    <a:pt x="726" y="822"/>
                  </a:lnTo>
                  <a:lnTo>
                    <a:pt x="736" y="822"/>
                  </a:lnTo>
                  <a:lnTo>
                    <a:pt x="736" y="822"/>
                  </a:lnTo>
                  <a:lnTo>
                    <a:pt x="742" y="820"/>
                  </a:lnTo>
                  <a:lnTo>
                    <a:pt x="748" y="818"/>
                  </a:lnTo>
                  <a:lnTo>
                    <a:pt x="748" y="818"/>
                  </a:lnTo>
                  <a:lnTo>
                    <a:pt x="752" y="814"/>
                  </a:lnTo>
                  <a:lnTo>
                    <a:pt x="760" y="812"/>
                  </a:lnTo>
                  <a:lnTo>
                    <a:pt x="760" y="812"/>
                  </a:lnTo>
                  <a:lnTo>
                    <a:pt x="760" y="812"/>
                  </a:lnTo>
                  <a:lnTo>
                    <a:pt x="760" y="812"/>
                  </a:lnTo>
                  <a:lnTo>
                    <a:pt x="770" y="816"/>
                  </a:lnTo>
                  <a:lnTo>
                    <a:pt x="770" y="816"/>
                  </a:lnTo>
                  <a:lnTo>
                    <a:pt x="774" y="818"/>
                  </a:lnTo>
                  <a:lnTo>
                    <a:pt x="772" y="824"/>
                  </a:lnTo>
                  <a:lnTo>
                    <a:pt x="772" y="824"/>
                  </a:lnTo>
                  <a:lnTo>
                    <a:pt x="776" y="824"/>
                  </a:lnTo>
                  <a:lnTo>
                    <a:pt x="776" y="824"/>
                  </a:lnTo>
                  <a:lnTo>
                    <a:pt x="778" y="824"/>
                  </a:lnTo>
                  <a:lnTo>
                    <a:pt x="778" y="824"/>
                  </a:lnTo>
                  <a:lnTo>
                    <a:pt x="782" y="824"/>
                  </a:lnTo>
                  <a:lnTo>
                    <a:pt x="782" y="824"/>
                  </a:lnTo>
                  <a:lnTo>
                    <a:pt x="792" y="826"/>
                  </a:lnTo>
                  <a:lnTo>
                    <a:pt x="792" y="826"/>
                  </a:lnTo>
                  <a:lnTo>
                    <a:pt x="792" y="826"/>
                  </a:lnTo>
                  <a:lnTo>
                    <a:pt x="792" y="826"/>
                  </a:lnTo>
                  <a:lnTo>
                    <a:pt x="798" y="820"/>
                  </a:lnTo>
                  <a:lnTo>
                    <a:pt x="798" y="820"/>
                  </a:lnTo>
                  <a:lnTo>
                    <a:pt x="802" y="816"/>
                  </a:lnTo>
                  <a:lnTo>
                    <a:pt x="808" y="814"/>
                  </a:lnTo>
                  <a:lnTo>
                    <a:pt x="808" y="814"/>
                  </a:lnTo>
                  <a:lnTo>
                    <a:pt x="810" y="814"/>
                  </a:lnTo>
                  <a:lnTo>
                    <a:pt x="814" y="816"/>
                  </a:lnTo>
                  <a:lnTo>
                    <a:pt x="814" y="816"/>
                  </a:lnTo>
                  <a:lnTo>
                    <a:pt x="814" y="820"/>
                  </a:lnTo>
                  <a:lnTo>
                    <a:pt x="814" y="822"/>
                  </a:lnTo>
                  <a:lnTo>
                    <a:pt x="814" y="830"/>
                  </a:lnTo>
                  <a:lnTo>
                    <a:pt x="808" y="846"/>
                  </a:lnTo>
                  <a:lnTo>
                    <a:pt x="808" y="846"/>
                  </a:lnTo>
                  <a:lnTo>
                    <a:pt x="806" y="850"/>
                  </a:lnTo>
                  <a:lnTo>
                    <a:pt x="808" y="854"/>
                  </a:lnTo>
                  <a:lnTo>
                    <a:pt x="810" y="860"/>
                  </a:lnTo>
                  <a:lnTo>
                    <a:pt x="810" y="860"/>
                  </a:lnTo>
                  <a:lnTo>
                    <a:pt x="796" y="876"/>
                  </a:lnTo>
                  <a:lnTo>
                    <a:pt x="782" y="894"/>
                  </a:lnTo>
                  <a:lnTo>
                    <a:pt x="782" y="894"/>
                  </a:lnTo>
                  <a:lnTo>
                    <a:pt x="774" y="904"/>
                  </a:lnTo>
                  <a:lnTo>
                    <a:pt x="768" y="910"/>
                  </a:lnTo>
                  <a:lnTo>
                    <a:pt x="762" y="912"/>
                  </a:lnTo>
                  <a:lnTo>
                    <a:pt x="762" y="912"/>
                  </a:lnTo>
                  <a:lnTo>
                    <a:pt x="760" y="912"/>
                  </a:lnTo>
                  <a:lnTo>
                    <a:pt x="760" y="912"/>
                  </a:lnTo>
                  <a:lnTo>
                    <a:pt x="748" y="904"/>
                  </a:lnTo>
                  <a:lnTo>
                    <a:pt x="740" y="898"/>
                  </a:lnTo>
                  <a:lnTo>
                    <a:pt x="740" y="898"/>
                  </a:lnTo>
                  <a:lnTo>
                    <a:pt x="740" y="898"/>
                  </a:lnTo>
                  <a:lnTo>
                    <a:pt x="734" y="904"/>
                  </a:lnTo>
                  <a:lnTo>
                    <a:pt x="724" y="908"/>
                  </a:lnTo>
                  <a:lnTo>
                    <a:pt x="714" y="910"/>
                  </a:lnTo>
                  <a:lnTo>
                    <a:pt x="704" y="910"/>
                  </a:lnTo>
                  <a:lnTo>
                    <a:pt x="704" y="910"/>
                  </a:lnTo>
                  <a:lnTo>
                    <a:pt x="692" y="910"/>
                  </a:lnTo>
                  <a:lnTo>
                    <a:pt x="684" y="908"/>
                  </a:lnTo>
                  <a:lnTo>
                    <a:pt x="684" y="908"/>
                  </a:lnTo>
                  <a:lnTo>
                    <a:pt x="676" y="904"/>
                  </a:lnTo>
                  <a:lnTo>
                    <a:pt x="670" y="900"/>
                  </a:lnTo>
                  <a:lnTo>
                    <a:pt x="662" y="896"/>
                  </a:lnTo>
                  <a:lnTo>
                    <a:pt x="654" y="892"/>
                  </a:lnTo>
                  <a:lnTo>
                    <a:pt x="654" y="892"/>
                  </a:lnTo>
                  <a:lnTo>
                    <a:pt x="646" y="890"/>
                  </a:lnTo>
                  <a:lnTo>
                    <a:pt x="642" y="888"/>
                  </a:lnTo>
                  <a:lnTo>
                    <a:pt x="640" y="884"/>
                  </a:lnTo>
                  <a:lnTo>
                    <a:pt x="640" y="884"/>
                  </a:lnTo>
                  <a:lnTo>
                    <a:pt x="636" y="878"/>
                  </a:lnTo>
                  <a:lnTo>
                    <a:pt x="630" y="872"/>
                  </a:lnTo>
                  <a:lnTo>
                    <a:pt x="630" y="872"/>
                  </a:lnTo>
                  <a:lnTo>
                    <a:pt x="624" y="870"/>
                  </a:lnTo>
                  <a:lnTo>
                    <a:pt x="618" y="868"/>
                  </a:lnTo>
                  <a:lnTo>
                    <a:pt x="618" y="868"/>
                  </a:lnTo>
                  <a:lnTo>
                    <a:pt x="614" y="868"/>
                  </a:lnTo>
                  <a:lnTo>
                    <a:pt x="608" y="870"/>
                  </a:lnTo>
                  <a:lnTo>
                    <a:pt x="596" y="876"/>
                  </a:lnTo>
                  <a:lnTo>
                    <a:pt x="596" y="876"/>
                  </a:lnTo>
                  <a:lnTo>
                    <a:pt x="590" y="878"/>
                  </a:lnTo>
                  <a:lnTo>
                    <a:pt x="588" y="880"/>
                  </a:lnTo>
                  <a:lnTo>
                    <a:pt x="586" y="884"/>
                  </a:lnTo>
                  <a:lnTo>
                    <a:pt x="586" y="888"/>
                  </a:lnTo>
                  <a:lnTo>
                    <a:pt x="586" y="888"/>
                  </a:lnTo>
                  <a:lnTo>
                    <a:pt x="586" y="896"/>
                  </a:lnTo>
                  <a:lnTo>
                    <a:pt x="584" y="904"/>
                  </a:lnTo>
                  <a:lnTo>
                    <a:pt x="584" y="904"/>
                  </a:lnTo>
                  <a:lnTo>
                    <a:pt x="582" y="912"/>
                  </a:lnTo>
                  <a:lnTo>
                    <a:pt x="580" y="914"/>
                  </a:lnTo>
                  <a:lnTo>
                    <a:pt x="574" y="916"/>
                  </a:lnTo>
                  <a:lnTo>
                    <a:pt x="574" y="916"/>
                  </a:lnTo>
                  <a:lnTo>
                    <a:pt x="574" y="916"/>
                  </a:lnTo>
                  <a:lnTo>
                    <a:pt x="574" y="916"/>
                  </a:lnTo>
                  <a:lnTo>
                    <a:pt x="568" y="914"/>
                  </a:lnTo>
                  <a:lnTo>
                    <a:pt x="564" y="912"/>
                  </a:lnTo>
                  <a:lnTo>
                    <a:pt x="558" y="906"/>
                  </a:lnTo>
                  <a:lnTo>
                    <a:pt x="558" y="906"/>
                  </a:lnTo>
                  <a:lnTo>
                    <a:pt x="550" y="902"/>
                  </a:lnTo>
                  <a:lnTo>
                    <a:pt x="542" y="898"/>
                  </a:lnTo>
                  <a:lnTo>
                    <a:pt x="534" y="894"/>
                  </a:lnTo>
                  <a:lnTo>
                    <a:pt x="528" y="888"/>
                  </a:lnTo>
                  <a:lnTo>
                    <a:pt x="528" y="888"/>
                  </a:lnTo>
                  <a:lnTo>
                    <a:pt x="524" y="882"/>
                  </a:lnTo>
                  <a:lnTo>
                    <a:pt x="520" y="874"/>
                  </a:lnTo>
                  <a:lnTo>
                    <a:pt x="520" y="874"/>
                  </a:lnTo>
                  <a:lnTo>
                    <a:pt x="516" y="872"/>
                  </a:lnTo>
                  <a:lnTo>
                    <a:pt x="512" y="870"/>
                  </a:lnTo>
                  <a:lnTo>
                    <a:pt x="512" y="870"/>
                  </a:lnTo>
                  <a:lnTo>
                    <a:pt x="502" y="872"/>
                  </a:lnTo>
                  <a:lnTo>
                    <a:pt x="502" y="872"/>
                  </a:lnTo>
                  <a:lnTo>
                    <a:pt x="498" y="872"/>
                  </a:lnTo>
                  <a:lnTo>
                    <a:pt x="498" y="872"/>
                  </a:lnTo>
                  <a:lnTo>
                    <a:pt x="490" y="870"/>
                  </a:lnTo>
                  <a:lnTo>
                    <a:pt x="482" y="868"/>
                  </a:lnTo>
                  <a:lnTo>
                    <a:pt x="468" y="862"/>
                  </a:lnTo>
                  <a:lnTo>
                    <a:pt x="468" y="862"/>
                  </a:lnTo>
                  <a:lnTo>
                    <a:pt x="460" y="858"/>
                  </a:lnTo>
                  <a:lnTo>
                    <a:pt x="458" y="856"/>
                  </a:lnTo>
                  <a:lnTo>
                    <a:pt x="458" y="852"/>
                  </a:lnTo>
                  <a:lnTo>
                    <a:pt x="458" y="852"/>
                  </a:lnTo>
                  <a:lnTo>
                    <a:pt x="460" y="842"/>
                  </a:lnTo>
                  <a:lnTo>
                    <a:pt x="468" y="838"/>
                  </a:lnTo>
                  <a:lnTo>
                    <a:pt x="468" y="838"/>
                  </a:lnTo>
                  <a:lnTo>
                    <a:pt x="474" y="834"/>
                  </a:lnTo>
                  <a:lnTo>
                    <a:pt x="476" y="832"/>
                  </a:lnTo>
                  <a:lnTo>
                    <a:pt x="478" y="828"/>
                  </a:lnTo>
                  <a:lnTo>
                    <a:pt x="478" y="828"/>
                  </a:lnTo>
                  <a:lnTo>
                    <a:pt x="478" y="824"/>
                  </a:lnTo>
                  <a:lnTo>
                    <a:pt x="476" y="822"/>
                  </a:lnTo>
                  <a:lnTo>
                    <a:pt x="472" y="816"/>
                  </a:lnTo>
                  <a:lnTo>
                    <a:pt x="472" y="816"/>
                  </a:lnTo>
                  <a:lnTo>
                    <a:pt x="472" y="808"/>
                  </a:lnTo>
                  <a:lnTo>
                    <a:pt x="472" y="804"/>
                  </a:lnTo>
                  <a:lnTo>
                    <a:pt x="470" y="802"/>
                  </a:lnTo>
                  <a:lnTo>
                    <a:pt x="470" y="802"/>
                  </a:lnTo>
                  <a:lnTo>
                    <a:pt x="468" y="798"/>
                  </a:lnTo>
                  <a:lnTo>
                    <a:pt x="466" y="798"/>
                  </a:lnTo>
                  <a:lnTo>
                    <a:pt x="466" y="798"/>
                  </a:lnTo>
                  <a:lnTo>
                    <a:pt x="462" y="800"/>
                  </a:lnTo>
                  <a:lnTo>
                    <a:pt x="458" y="802"/>
                  </a:lnTo>
                  <a:lnTo>
                    <a:pt x="458" y="802"/>
                  </a:lnTo>
                  <a:lnTo>
                    <a:pt x="446" y="804"/>
                  </a:lnTo>
                  <a:lnTo>
                    <a:pt x="432" y="804"/>
                  </a:lnTo>
                  <a:lnTo>
                    <a:pt x="432" y="804"/>
                  </a:lnTo>
                  <a:lnTo>
                    <a:pt x="418" y="802"/>
                  </a:lnTo>
                  <a:lnTo>
                    <a:pt x="418" y="802"/>
                  </a:lnTo>
                  <a:lnTo>
                    <a:pt x="408" y="802"/>
                  </a:lnTo>
                  <a:lnTo>
                    <a:pt x="400" y="800"/>
                  </a:lnTo>
                  <a:lnTo>
                    <a:pt x="400" y="800"/>
                  </a:lnTo>
                  <a:lnTo>
                    <a:pt x="394" y="796"/>
                  </a:lnTo>
                  <a:lnTo>
                    <a:pt x="390" y="794"/>
                  </a:lnTo>
                  <a:lnTo>
                    <a:pt x="386" y="794"/>
                  </a:lnTo>
                  <a:lnTo>
                    <a:pt x="386" y="794"/>
                  </a:lnTo>
                  <a:lnTo>
                    <a:pt x="382" y="794"/>
                  </a:lnTo>
                  <a:lnTo>
                    <a:pt x="382" y="794"/>
                  </a:lnTo>
                  <a:lnTo>
                    <a:pt x="374" y="798"/>
                  </a:lnTo>
                  <a:lnTo>
                    <a:pt x="366" y="802"/>
                  </a:lnTo>
                  <a:lnTo>
                    <a:pt x="358" y="806"/>
                  </a:lnTo>
                  <a:lnTo>
                    <a:pt x="350" y="810"/>
                  </a:lnTo>
                  <a:lnTo>
                    <a:pt x="350" y="810"/>
                  </a:lnTo>
                  <a:lnTo>
                    <a:pt x="346" y="810"/>
                  </a:lnTo>
                  <a:lnTo>
                    <a:pt x="346" y="810"/>
                  </a:lnTo>
                  <a:lnTo>
                    <a:pt x="342" y="810"/>
                  </a:lnTo>
                  <a:lnTo>
                    <a:pt x="342" y="810"/>
                  </a:lnTo>
                  <a:lnTo>
                    <a:pt x="338" y="810"/>
                  </a:lnTo>
                  <a:lnTo>
                    <a:pt x="338" y="810"/>
                  </a:lnTo>
                  <a:lnTo>
                    <a:pt x="334" y="810"/>
                  </a:lnTo>
                  <a:lnTo>
                    <a:pt x="330" y="810"/>
                  </a:lnTo>
                  <a:lnTo>
                    <a:pt x="330" y="810"/>
                  </a:lnTo>
                  <a:lnTo>
                    <a:pt x="326" y="814"/>
                  </a:lnTo>
                  <a:lnTo>
                    <a:pt x="324" y="816"/>
                  </a:lnTo>
                  <a:lnTo>
                    <a:pt x="322" y="820"/>
                  </a:lnTo>
                  <a:lnTo>
                    <a:pt x="320" y="822"/>
                  </a:lnTo>
                  <a:lnTo>
                    <a:pt x="320" y="822"/>
                  </a:lnTo>
                  <a:lnTo>
                    <a:pt x="312" y="824"/>
                  </a:lnTo>
                  <a:lnTo>
                    <a:pt x="312" y="824"/>
                  </a:lnTo>
                  <a:lnTo>
                    <a:pt x="306" y="822"/>
                  </a:lnTo>
                  <a:lnTo>
                    <a:pt x="306" y="822"/>
                  </a:lnTo>
                  <a:lnTo>
                    <a:pt x="300" y="822"/>
                  </a:lnTo>
                  <a:lnTo>
                    <a:pt x="300" y="822"/>
                  </a:lnTo>
                  <a:lnTo>
                    <a:pt x="300" y="822"/>
                  </a:lnTo>
                  <a:lnTo>
                    <a:pt x="300" y="822"/>
                  </a:lnTo>
                  <a:lnTo>
                    <a:pt x="288" y="824"/>
                  </a:lnTo>
                  <a:lnTo>
                    <a:pt x="276" y="826"/>
                  </a:lnTo>
                  <a:lnTo>
                    <a:pt x="276" y="826"/>
                  </a:lnTo>
                  <a:lnTo>
                    <a:pt x="266" y="826"/>
                  </a:lnTo>
                  <a:lnTo>
                    <a:pt x="266" y="826"/>
                  </a:lnTo>
                  <a:lnTo>
                    <a:pt x="260" y="826"/>
                  </a:lnTo>
                  <a:lnTo>
                    <a:pt x="256" y="824"/>
                  </a:lnTo>
                  <a:lnTo>
                    <a:pt x="256" y="824"/>
                  </a:lnTo>
                  <a:lnTo>
                    <a:pt x="252" y="822"/>
                  </a:lnTo>
                  <a:lnTo>
                    <a:pt x="248" y="820"/>
                  </a:lnTo>
                  <a:lnTo>
                    <a:pt x="248" y="820"/>
                  </a:lnTo>
                  <a:lnTo>
                    <a:pt x="246" y="822"/>
                  </a:lnTo>
                  <a:lnTo>
                    <a:pt x="242" y="824"/>
                  </a:lnTo>
                  <a:lnTo>
                    <a:pt x="242" y="824"/>
                  </a:lnTo>
                  <a:lnTo>
                    <a:pt x="220" y="850"/>
                  </a:lnTo>
                  <a:lnTo>
                    <a:pt x="220" y="850"/>
                  </a:lnTo>
                  <a:lnTo>
                    <a:pt x="212" y="856"/>
                  </a:lnTo>
                  <a:lnTo>
                    <a:pt x="204" y="862"/>
                  </a:lnTo>
                  <a:lnTo>
                    <a:pt x="186" y="872"/>
                  </a:lnTo>
                  <a:lnTo>
                    <a:pt x="186" y="872"/>
                  </a:lnTo>
                  <a:lnTo>
                    <a:pt x="180" y="878"/>
                  </a:lnTo>
                  <a:lnTo>
                    <a:pt x="174" y="886"/>
                  </a:lnTo>
                  <a:lnTo>
                    <a:pt x="174" y="886"/>
                  </a:lnTo>
                  <a:lnTo>
                    <a:pt x="168" y="892"/>
                  </a:lnTo>
                  <a:lnTo>
                    <a:pt x="166" y="894"/>
                  </a:lnTo>
                  <a:lnTo>
                    <a:pt x="166" y="900"/>
                  </a:lnTo>
                  <a:lnTo>
                    <a:pt x="166" y="900"/>
                  </a:lnTo>
                  <a:lnTo>
                    <a:pt x="164" y="908"/>
                  </a:lnTo>
                  <a:lnTo>
                    <a:pt x="162" y="916"/>
                  </a:lnTo>
                  <a:lnTo>
                    <a:pt x="154" y="922"/>
                  </a:lnTo>
                  <a:lnTo>
                    <a:pt x="144" y="926"/>
                  </a:lnTo>
                  <a:lnTo>
                    <a:pt x="144" y="926"/>
                  </a:lnTo>
                  <a:lnTo>
                    <a:pt x="132" y="932"/>
                  </a:lnTo>
                  <a:lnTo>
                    <a:pt x="120" y="938"/>
                  </a:lnTo>
                  <a:lnTo>
                    <a:pt x="108" y="946"/>
                  </a:lnTo>
                  <a:lnTo>
                    <a:pt x="96" y="956"/>
                  </a:lnTo>
                  <a:lnTo>
                    <a:pt x="96" y="956"/>
                  </a:lnTo>
                  <a:lnTo>
                    <a:pt x="80" y="974"/>
                  </a:lnTo>
                  <a:lnTo>
                    <a:pt x="66" y="992"/>
                  </a:lnTo>
                  <a:lnTo>
                    <a:pt x="66" y="992"/>
                  </a:lnTo>
                  <a:lnTo>
                    <a:pt x="56" y="1010"/>
                  </a:lnTo>
                  <a:lnTo>
                    <a:pt x="50" y="1018"/>
                  </a:lnTo>
                  <a:lnTo>
                    <a:pt x="40" y="1026"/>
                  </a:lnTo>
                  <a:lnTo>
                    <a:pt x="40" y="1026"/>
                  </a:lnTo>
                  <a:lnTo>
                    <a:pt x="34" y="1032"/>
                  </a:lnTo>
                  <a:lnTo>
                    <a:pt x="28" y="1038"/>
                  </a:lnTo>
                  <a:lnTo>
                    <a:pt x="24" y="1046"/>
                  </a:lnTo>
                  <a:lnTo>
                    <a:pt x="24" y="1054"/>
                  </a:lnTo>
                  <a:lnTo>
                    <a:pt x="24" y="1054"/>
                  </a:lnTo>
                  <a:lnTo>
                    <a:pt x="26" y="1062"/>
                  </a:lnTo>
                  <a:lnTo>
                    <a:pt x="32" y="1070"/>
                  </a:lnTo>
                  <a:lnTo>
                    <a:pt x="38" y="1076"/>
                  </a:lnTo>
                  <a:lnTo>
                    <a:pt x="40" y="1080"/>
                  </a:lnTo>
                  <a:lnTo>
                    <a:pt x="40" y="1086"/>
                  </a:lnTo>
                  <a:lnTo>
                    <a:pt x="40" y="1086"/>
                  </a:lnTo>
                  <a:lnTo>
                    <a:pt x="38" y="1096"/>
                  </a:lnTo>
                  <a:lnTo>
                    <a:pt x="34" y="1108"/>
                  </a:lnTo>
                  <a:lnTo>
                    <a:pt x="28" y="1118"/>
                  </a:lnTo>
                  <a:lnTo>
                    <a:pt x="20" y="1128"/>
                  </a:lnTo>
                  <a:lnTo>
                    <a:pt x="20" y="1128"/>
                  </a:lnTo>
                  <a:lnTo>
                    <a:pt x="10" y="1140"/>
                  </a:lnTo>
                  <a:lnTo>
                    <a:pt x="2" y="1152"/>
                  </a:lnTo>
                  <a:lnTo>
                    <a:pt x="0" y="1166"/>
                  </a:lnTo>
                  <a:lnTo>
                    <a:pt x="0" y="1172"/>
                  </a:lnTo>
                  <a:lnTo>
                    <a:pt x="0" y="1180"/>
                  </a:lnTo>
                  <a:lnTo>
                    <a:pt x="0" y="1180"/>
                  </a:lnTo>
                  <a:lnTo>
                    <a:pt x="0" y="1188"/>
                  </a:lnTo>
                  <a:lnTo>
                    <a:pt x="2" y="1198"/>
                  </a:lnTo>
                  <a:lnTo>
                    <a:pt x="2" y="1198"/>
                  </a:lnTo>
                  <a:lnTo>
                    <a:pt x="4" y="1204"/>
                  </a:lnTo>
                  <a:lnTo>
                    <a:pt x="8" y="1208"/>
                  </a:lnTo>
                  <a:lnTo>
                    <a:pt x="14" y="1216"/>
                  </a:lnTo>
                  <a:lnTo>
                    <a:pt x="14" y="1216"/>
                  </a:lnTo>
                  <a:lnTo>
                    <a:pt x="20" y="1224"/>
                  </a:lnTo>
                  <a:lnTo>
                    <a:pt x="24" y="1232"/>
                  </a:lnTo>
                  <a:lnTo>
                    <a:pt x="26" y="1240"/>
                  </a:lnTo>
                  <a:lnTo>
                    <a:pt x="30" y="1248"/>
                  </a:lnTo>
                  <a:lnTo>
                    <a:pt x="30" y="1248"/>
                  </a:lnTo>
                  <a:lnTo>
                    <a:pt x="36" y="1254"/>
                  </a:lnTo>
                  <a:lnTo>
                    <a:pt x="40" y="1260"/>
                  </a:lnTo>
                  <a:lnTo>
                    <a:pt x="40" y="1260"/>
                  </a:lnTo>
                  <a:lnTo>
                    <a:pt x="42" y="1266"/>
                  </a:lnTo>
                  <a:lnTo>
                    <a:pt x="42" y="1272"/>
                  </a:lnTo>
                  <a:lnTo>
                    <a:pt x="42" y="1278"/>
                  </a:lnTo>
                  <a:lnTo>
                    <a:pt x="44" y="1284"/>
                  </a:lnTo>
                  <a:lnTo>
                    <a:pt x="44" y="1284"/>
                  </a:lnTo>
                  <a:lnTo>
                    <a:pt x="48" y="1290"/>
                  </a:lnTo>
                  <a:lnTo>
                    <a:pt x="56" y="1294"/>
                  </a:lnTo>
                  <a:lnTo>
                    <a:pt x="68" y="1300"/>
                  </a:lnTo>
                  <a:lnTo>
                    <a:pt x="68" y="1300"/>
                  </a:lnTo>
                  <a:lnTo>
                    <a:pt x="76" y="1306"/>
                  </a:lnTo>
                  <a:lnTo>
                    <a:pt x="80" y="1310"/>
                  </a:lnTo>
                  <a:lnTo>
                    <a:pt x="82" y="1314"/>
                  </a:lnTo>
                  <a:lnTo>
                    <a:pt x="82" y="1314"/>
                  </a:lnTo>
                  <a:lnTo>
                    <a:pt x="86" y="1322"/>
                  </a:lnTo>
                  <a:lnTo>
                    <a:pt x="90" y="1324"/>
                  </a:lnTo>
                  <a:lnTo>
                    <a:pt x="92" y="1328"/>
                  </a:lnTo>
                  <a:lnTo>
                    <a:pt x="92" y="1328"/>
                  </a:lnTo>
                  <a:lnTo>
                    <a:pt x="98" y="1328"/>
                  </a:lnTo>
                  <a:lnTo>
                    <a:pt x="98" y="1328"/>
                  </a:lnTo>
                  <a:lnTo>
                    <a:pt x="106" y="1328"/>
                  </a:lnTo>
                  <a:lnTo>
                    <a:pt x="114" y="1324"/>
                  </a:lnTo>
                  <a:lnTo>
                    <a:pt x="128" y="1316"/>
                  </a:lnTo>
                  <a:lnTo>
                    <a:pt x="128" y="1316"/>
                  </a:lnTo>
                  <a:lnTo>
                    <a:pt x="140" y="1312"/>
                  </a:lnTo>
                  <a:lnTo>
                    <a:pt x="152" y="1310"/>
                  </a:lnTo>
                  <a:lnTo>
                    <a:pt x="152" y="1310"/>
                  </a:lnTo>
                  <a:lnTo>
                    <a:pt x="160" y="1312"/>
                  </a:lnTo>
                  <a:lnTo>
                    <a:pt x="168" y="1316"/>
                  </a:lnTo>
                  <a:lnTo>
                    <a:pt x="168" y="1316"/>
                  </a:lnTo>
                  <a:lnTo>
                    <a:pt x="170" y="1320"/>
                  </a:lnTo>
                  <a:lnTo>
                    <a:pt x="172" y="1322"/>
                  </a:lnTo>
                  <a:lnTo>
                    <a:pt x="172" y="1322"/>
                  </a:lnTo>
                  <a:lnTo>
                    <a:pt x="174" y="1322"/>
                  </a:lnTo>
                  <a:lnTo>
                    <a:pt x="174" y="1322"/>
                  </a:lnTo>
                  <a:lnTo>
                    <a:pt x="182" y="1320"/>
                  </a:lnTo>
                  <a:lnTo>
                    <a:pt x="182" y="1320"/>
                  </a:lnTo>
                  <a:lnTo>
                    <a:pt x="190" y="1316"/>
                  </a:lnTo>
                  <a:lnTo>
                    <a:pt x="200" y="1312"/>
                  </a:lnTo>
                  <a:lnTo>
                    <a:pt x="200" y="1312"/>
                  </a:lnTo>
                  <a:lnTo>
                    <a:pt x="210" y="1308"/>
                  </a:lnTo>
                  <a:lnTo>
                    <a:pt x="220" y="1306"/>
                  </a:lnTo>
                  <a:lnTo>
                    <a:pt x="220" y="1306"/>
                  </a:lnTo>
                  <a:lnTo>
                    <a:pt x="238" y="1296"/>
                  </a:lnTo>
                  <a:lnTo>
                    <a:pt x="238" y="1296"/>
                  </a:lnTo>
                  <a:lnTo>
                    <a:pt x="250" y="1290"/>
                  </a:lnTo>
                  <a:lnTo>
                    <a:pt x="262" y="1288"/>
                  </a:lnTo>
                  <a:lnTo>
                    <a:pt x="262" y="1288"/>
                  </a:lnTo>
                  <a:lnTo>
                    <a:pt x="270" y="1290"/>
                  </a:lnTo>
                  <a:lnTo>
                    <a:pt x="276" y="1294"/>
                  </a:lnTo>
                  <a:lnTo>
                    <a:pt x="276" y="1294"/>
                  </a:lnTo>
                  <a:lnTo>
                    <a:pt x="280" y="1296"/>
                  </a:lnTo>
                  <a:lnTo>
                    <a:pt x="280" y="1300"/>
                  </a:lnTo>
                  <a:lnTo>
                    <a:pt x="282" y="1310"/>
                  </a:lnTo>
                  <a:lnTo>
                    <a:pt x="280" y="1318"/>
                  </a:lnTo>
                  <a:lnTo>
                    <a:pt x="282" y="1328"/>
                  </a:lnTo>
                  <a:lnTo>
                    <a:pt x="282" y="1328"/>
                  </a:lnTo>
                  <a:lnTo>
                    <a:pt x="284" y="1334"/>
                  </a:lnTo>
                  <a:lnTo>
                    <a:pt x="286" y="1336"/>
                  </a:lnTo>
                  <a:lnTo>
                    <a:pt x="290" y="1338"/>
                  </a:lnTo>
                  <a:lnTo>
                    <a:pt x="290" y="1338"/>
                  </a:lnTo>
                  <a:lnTo>
                    <a:pt x="292" y="1336"/>
                  </a:lnTo>
                  <a:lnTo>
                    <a:pt x="292" y="1336"/>
                  </a:lnTo>
                  <a:lnTo>
                    <a:pt x="304" y="1332"/>
                  </a:lnTo>
                  <a:lnTo>
                    <a:pt x="316" y="1328"/>
                  </a:lnTo>
                  <a:lnTo>
                    <a:pt x="316" y="1328"/>
                  </a:lnTo>
                  <a:lnTo>
                    <a:pt x="322" y="1328"/>
                  </a:lnTo>
                  <a:lnTo>
                    <a:pt x="322" y="1328"/>
                  </a:lnTo>
                  <a:lnTo>
                    <a:pt x="330" y="1330"/>
                  </a:lnTo>
                  <a:lnTo>
                    <a:pt x="334" y="1334"/>
                  </a:lnTo>
                  <a:lnTo>
                    <a:pt x="338" y="1340"/>
                  </a:lnTo>
                  <a:lnTo>
                    <a:pt x="338" y="1348"/>
                  </a:lnTo>
                  <a:lnTo>
                    <a:pt x="338" y="1348"/>
                  </a:lnTo>
                  <a:lnTo>
                    <a:pt x="338" y="1368"/>
                  </a:lnTo>
                  <a:lnTo>
                    <a:pt x="336" y="1378"/>
                  </a:lnTo>
                  <a:lnTo>
                    <a:pt x="330" y="1388"/>
                  </a:lnTo>
                  <a:lnTo>
                    <a:pt x="330" y="1388"/>
                  </a:lnTo>
                  <a:lnTo>
                    <a:pt x="326" y="1390"/>
                  </a:lnTo>
                  <a:lnTo>
                    <a:pt x="320" y="1392"/>
                  </a:lnTo>
                  <a:lnTo>
                    <a:pt x="320" y="1392"/>
                  </a:lnTo>
                  <a:lnTo>
                    <a:pt x="320" y="1396"/>
                  </a:lnTo>
                  <a:lnTo>
                    <a:pt x="318" y="1400"/>
                  </a:lnTo>
                  <a:lnTo>
                    <a:pt x="318" y="1400"/>
                  </a:lnTo>
                  <a:lnTo>
                    <a:pt x="314" y="1414"/>
                  </a:lnTo>
                  <a:lnTo>
                    <a:pt x="312" y="1420"/>
                  </a:lnTo>
                  <a:lnTo>
                    <a:pt x="312" y="1428"/>
                  </a:lnTo>
                  <a:lnTo>
                    <a:pt x="312" y="1428"/>
                  </a:lnTo>
                  <a:lnTo>
                    <a:pt x="314" y="1440"/>
                  </a:lnTo>
                  <a:lnTo>
                    <a:pt x="320" y="1448"/>
                  </a:lnTo>
                  <a:lnTo>
                    <a:pt x="336" y="1466"/>
                  </a:lnTo>
                  <a:lnTo>
                    <a:pt x="336" y="1466"/>
                  </a:lnTo>
                  <a:lnTo>
                    <a:pt x="340" y="1474"/>
                  </a:lnTo>
                  <a:lnTo>
                    <a:pt x="344" y="1484"/>
                  </a:lnTo>
                  <a:lnTo>
                    <a:pt x="348" y="1502"/>
                  </a:lnTo>
                  <a:lnTo>
                    <a:pt x="348" y="1502"/>
                  </a:lnTo>
                  <a:lnTo>
                    <a:pt x="348" y="1512"/>
                  </a:lnTo>
                  <a:lnTo>
                    <a:pt x="346" y="1522"/>
                  </a:lnTo>
                  <a:lnTo>
                    <a:pt x="346" y="1522"/>
                  </a:lnTo>
                  <a:lnTo>
                    <a:pt x="348" y="1530"/>
                  </a:lnTo>
                  <a:lnTo>
                    <a:pt x="352" y="1536"/>
                  </a:lnTo>
                  <a:lnTo>
                    <a:pt x="352" y="1536"/>
                  </a:lnTo>
                  <a:lnTo>
                    <a:pt x="352" y="1542"/>
                  </a:lnTo>
                  <a:lnTo>
                    <a:pt x="350" y="1544"/>
                  </a:lnTo>
                  <a:lnTo>
                    <a:pt x="346" y="1552"/>
                  </a:lnTo>
                  <a:lnTo>
                    <a:pt x="344" y="1560"/>
                  </a:lnTo>
                  <a:lnTo>
                    <a:pt x="344" y="1564"/>
                  </a:lnTo>
                  <a:lnTo>
                    <a:pt x="346" y="1568"/>
                  </a:lnTo>
                  <a:lnTo>
                    <a:pt x="346" y="1568"/>
                  </a:lnTo>
                  <a:lnTo>
                    <a:pt x="348" y="1572"/>
                  </a:lnTo>
                  <a:lnTo>
                    <a:pt x="348" y="1580"/>
                  </a:lnTo>
                  <a:lnTo>
                    <a:pt x="346" y="1586"/>
                  </a:lnTo>
                  <a:lnTo>
                    <a:pt x="344" y="1592"/>
                  </a:lnTo>
                  <a:lnTo>
                    <a:pt x="344" y="1592"/>
                  </a:lnTo>
                  <a:lnTo>
                    <a:pt x="336" y="1604"/>
                  </a:lnTo>
                  <a:lnTo>
                    <a:pt x="326" y="1614"/>
                  </a:lnTo>
                  <a:lnTo>
                    <a:pt x="326" y="1614"/>
                  </a:lnTo>
                  <a:lnTo>
                    <a:pt x="310" y="1624"/>
                  </a:lnTo>
                  <a:lnTo>
                    <a:pt x="304" y="1628"/>
                  </a:lnTo>
                  <a:lnTo>
                    <a:pt x="298" y="1636"/>
                  </a:lnTo>
                  <a:lnTo>
                    <a:pt x="298" y="1636"/>
                  </a:lnTo>
                  <a:lnTo>
                    <a:pt x="294" y="1648"/>
                  </a:lnTo>
                  <a:lnTo>
                    <a:pt x="292" y="1660"/>
                  </a:lnTo>
                  <a:lnTo>
                    <a:pt x="292" y="1660"/>
                  </a:lnTo>
                  <a:lnTo>
                    <a:pt x="286" y="1676"/>
                  </a:lnTo>
                  <a:lnTo>
                    <a:pt x="286" y="1682"/>
                  </a:lnTo>
                  <a:lnTo>
                    <a:pt x="286" y="1690"/>
                  </a:lnTo>
                  <a:lnTo>
                    <a:pt x="286" y="1690"/>
                  </a:lnTo>
                  <a:lnTo>
                    <a:pt x="286" y="1696"/>
                  </a:lnTo>
                  <a:lnTo>
                    <a:pt x="288" y="1700"/>
                  </a:lnTo>
                  <a:lnTo>
                    <a:pt x="288" y="1700"/>
                  </a:lnTo>
                  <a:lnTo>
                    <a:pt x="290" y="1706"/>
                  </a:lnTo>
                  <a:lnTo>
                    <a:pt x="294" y="1710"/>
                  </a:lnTo>
                  <a:lnTo>
                    <a:pt x="298" y="1714"/>
                  </a:lnTo>
                  <a:lnTo>
                    <a:pt x="300" y="1720"/>
                  </a:lnTo>
                  <a:lnTo>
                    <a:pt x="300" y="1720"/>
                  </a:lnTo>
                  <a:lnTo>
                    <a:pt x="298" y="1732"/>
                  </a:lnTo>
                  <a:lnTo>
                    <a:pt x="298" y="1732"/>
                  </a:lnTo>
                  <a:lnTo>
                    <a:pt x="298" y="1740"/>
                  </a:lnTo>
                  <a:lnTo>
                    <a:pt x="300" y="1748"/>
                  </a:lnTo>
                  <a:lnTo>
                    <a:pt x="300" y="1748"/>
                  </a:lnTo>
                  <a:lnTo>
                    <a:pt x="300" y="1760"/>
                  </a:lnTo>
                  <a:lnTo>
                    <a:pt x="302" y="1770"/>
                  </a:lnTo>
                  <a:lnTo>
                    <a:pt x="302" y="1770"/>
                  </a:lnTo>
                  <a:lnTo>
                    <a:pt x="306" y="1778"/>
                  </a:lnTo>
                  <a:lnTo>
                    <a:pt x="308" y="1788"/>
                  </a:lnTo>
                  <a:lnTo>
                    <a:pt x="308" y="1798"/>
                  </a:lnTo>
                  <a:lnTo>
                    <a:pt x="306" y="1806"/>
                  </a:lnTo>
                  <a:lnTo>
                    <a:pt x="306" y="1806"/>
                  </a:lnTo>
                  <a:lnTo>
                    <a:pt x="302" y="1818"/>
                  </a:lnTo>
                  <a:lnTo>
                    <a:pt x="300" y="1830"/>
                  </a:lnTo>
                  <a:lnTo>
                    <a:pt x="298" y="1842"/>
                  </a:lnTo>
                  <a:lnTo>
                    <a:pt x="298" y="1854"/>
                  </a:lnTo>
                  <a:lnTo>
                    <a:pt x="298" y="1854"/>
                  </a:lnTo>
                  <a:lnTo>
                    <a:pt x="304" y="1872"/>
                  </a:lnTo>
                  <a:lnTo>
                    <a:pt x="310" y="1888"/>
                  </a:lnTo>
                  <a:lnTo>
                    <a:pt x="310" y="1888"/>
                  </a:lnTo>
                  <a:lnTo>
                    <a:pt x="318" y="1908"/>
                  </a:lnTo>
                  <a:lnTo>
                    <a:pt x="326" y="1930"/>
                  </a:lnTo>
                  <a:lnTo>
                    <a:pt x="326" y="1930"/>
                  </a:lnTo>
                  <a:lnTo>
                    <a:pt x="328" y="1938"/>
                  </a:lnTo>
                  <a:lnTo>
                    <a:pt x="328" y="1946"/>
                  </a:lnTo>
                  <a:lnTo>
                    <a:pt x="328" y="1954"/>
                  </a:lnTo>
                  <a:lnTo>
                    <a:pt x="324" y="1962"/>
                  </a:lnTo>
                  <a:lnTo>
                    <a:pt x="324" y="1962"/>
                  </a:lnTo>
                  <a:lnTo>
                    <a:pt x="322" y="1972"/>
                  </a:lnTo>
                  <a:lnTo>
                    <a:pt x="322" y="1980"/>
                  </a:lnTo>
                  <a:lnTo>
                    <a:pt x="324" y="1988"/>
                  </a:lnTo>
                  <a:lnTo>
                    <a:pt x="328" y="1996"/>
                  </a:lnTo>
                  <a:lnTo>
                    <a:pt x="328" y="1996"/>
                  </a:lnTo>
                  <a:lnTo>
                    <a:pt x="332" y="2010"/>
                  </a:lnTo>
                  <a:lnTo>
                    <a:pt x="336" y="2016"/>
                  </a:lnTo>
                  <a:lnTo>
                    <a:pt x="340" y="2020"/>
                  </a:lnTo>
                  <a:lnTo>
                    <a:pt x="340" y="2020"/>
                  </a:lnTo>
                  <a:lnTo>
                    <a:pt x="346" y="2022"/>
                  </a:lnTo>
                  <a:lnTo>
                    <a:pt x="346" y="2022"/>
                  </a:lnTo>
                  <a:lnTo>
                    <a:pt x="352" y="2020"/>
                  </a:lnTo>
                  <a:lnTo>
                    <a:pt x="360" y="2018"/>
                  </a:lnTo>
                  <a:lnTo>
                    <a:pt x="372" y="2012"/>
                  </a:lnTo>
                  <a:lnTo>
                    <a:pt x="372" y="2012"/>
                  </a:lnTo>
                  <a:lnTo>
                    <a:pt x="384" y="2004"/>
                  </a:lnTo>
                  <a:lnTo>
                    <a:pt x="388" y="2002"/>
                  </a:lnTo>
                  <a:lnTo>
                    <a:pt x="396" y="2000"/>
                  </a:lnTo>
                  <a:lnTo>
                    <a:pt x="396" y="2000"/>
                  </a:lnTo>
                  <a:lnTo>
                    <a:pt x="404" y="1998"/>
                  </a:lnTo>
                  <a:lnTo>
                    <a:pt x="412" y="1998"/>
                  </a:lnTo>
                  <a:lnTo>
                    <a:pt x="412" y="1998"/>
                  </a:lnTo>
                  <a:lnTo>
                    <a:pt x="414" y="1998"/>
                  </a:lnTo>
                  <a:lnTo>
                    <a:pt x="414" y="1998"/>
                  </a:lnTo>
                  <a:lnTo>
                    <a:pt x="416" y="1998"/>
                  </a:lnTo>
                  <a:lnTo>
                    <a:pt x="416" y="1998"/>
                  </a:lnTo>
                  <a:lnTo>
                    <a:pt x="426" y="1998"/>
                  </a:lnTo>
                  <a:lnTo>
                    <a:pt x="434" y="1996"/>
                  </a:lnTo>
                  <a:lnTo>
                    <a:pt x="434" y="1996"/>
                  </a:lnTo>
                  <a:lnTo>
                    <a:pt x="444" y="1990"/>
                  </a:lnTo>
                  <a:lnTo>
                    <a:pt x="456" y="1984"/>
                  </a:lnTo>
                  <a:lnTo>
                    <a:pt x="456" y="1984"/>
                  </a:lnTo>
                  <a:lnTo>
                    <a:pt x="466" y="1982"/>
                  </a:lnTo>
                  <a:lnTo>
                    <a:pt x="474" y="1976"/>
                  </a:lnTo>
                  <a:lnTo>
                    <a:pt x="474" y="1976"/>
                  </a:lnTo>
                  <a:lnTo>
                    <a:pt x="484" y="1968"/>
                  </a:lnTo>
                  <a:lnTo>
                    <a:pt x="492" y="1960"/>
                  </a:lnTo>
                  <a:lnTo>
                    <a:pt x="510" y="1942"/>
                  </a:lnTo>
                  <a:lnTo>
                    <a:pt x="510" y="1942"/>
                  </a:lnTo>
                  <a:lnTo>
                    <a:pt x="528" y="1922"/>
                  </a:lnTo>
                  <a:lnTo>
                    <a:pt x="544" y="1902"/>
                  </a:lnTo>
                  <a:lnTo>
                    <a:pt x="544" y="1902"/>
                  </a:lnTo>
                  <a:lnTo>
                    <a:pt x="558" y="1884"/>
                  </a:lnTo>
                  <a:lnTo>
                    <a:pt x="562" y="1876"/>
                  </a:lnTo>
                  <a:lnTo>
                    <a:pt x="564" y="1866"/>
                  </a:lnTo>
                  <a:lnTo>
                    <a:pt x="564" y="1866"/>
                  </a:lnTo>
                  <a:lnTo>
                    <a:pt x="564" y="1848"/>
                  </a:lnTo>
                  <a:lnTo>
                    <a:pt x="566" y="1842"/>
                  </a:lnTo>
                  <a:lnTo>
                    <a:pt x="574" y="1832"/>
                  </a:lnTo>
                  <a:lnTo>
                    <a:pt x="574" y="1832"/>
                  </a:lnTo>
                  <a:lnTo>
                    <a:pt x="594" y="1820"/>
                  </a:lnTo>
                  <a:lnTo>
                    <a:pt x="594" y="1820"/>
                  </a:lnTo>
                  <a:lnTo>
                    <a:pt x="604" y="1816"/>
                  </a:lnTo>
                  <a:lnTo>
                    <a:pt x="608" y="1814"/>
                  </a:lnTo>
                  <a:lnTo>
                    <a:pt x="610" y="1808"/>
                  </a:lnTo>
                  <a:lnTo>
                    <a:pt x="610" y="1808"/>
                  </a:lnTo>
                  <a:lnTo>
                    <a:pt x="614" y="1800"/>
                  </a:lnTo>
                  <a:lnTo>
                    <a:pt x="616" y="1790"/>
                  </a:lnTo>
                  <a:lnTo>
                    <a:pt x="616" y="1790"/>
                  </a:lnTo>
                  <a:lnTo>
                    <a:pt x="618" y="1778"/>
                  </a:lnTo>
                  <a:lnTo>
                    <a:pt x="620" y="1768"/>
                  </a:lnTo>
                  <a:lnTo>
                    <a:pt x="620" y="1768"/>
                  </a:lnTo>
                  <a:lnTo>
                    <a:pt x="620" y="1758"/>
                  </a:lnTo>
                  <a:lnTo>
                    <a:pt x="618" y="1750"/>
                  </a:lnTo>
                  <a:lnTo>
                    <a:pt x="618" y="1750"/>
                  </a:lnTo>
                  <a:lnTo>
                    <a:pt x="614" y="1744"/>
                  </a:lnTo>
                  <a:lnTo>
                    <a:pt x="614" y="1740"/>
                  </a:lnTo>
                  <a:lnTo>
                    <a:pt x="616" y="1734"/>
                  </a:lnTo>
                  <a:lnTo>
                    <a:pt x="616" y="1734"/>
                  </a:lnTo>
                  <a:lnTo>
                    <a:pt x="626" y="1728"/>
                  </a:lnTo>
                  <a:lnTo>
                    <a:pt x="638" y="1720"/>
                  </a:lnTo>
                  <a:lnTo>
                    <a:pt x="638" y="1720"/>
                  </a:lnTo>
                  <a:lnTo>
                    <a:pt x="648" y="1714"/>
                  </a:lnTo>
                  <a:lnTo>
                    <a:pt x="658" y="1708"/>
                  </a:lnTo>
                  <a:lnTo>
                    <a:pt x="658" y="1708"/>
                  </a:lnTo>
                  <a:lnTo>
                    <a:pt x="668" y="1702"/>
                  </a:lnTo>
                  <a:lnTo>
                    <a:pt x="676" y="1694"/>
                  </a:lnTo>
                  <a:lnTo>
                    <a:pt x="694" y="1680"/>
                  </a:lnTo>
                  <a:lnTo>
                    <a:pt x="694" y="1680"/>
                  </a:lnTo>
                  <a:lnTo>
                    <a:pt x="704" y="1674"/>
                  </a:lnTo>
                  <a:lnTo>
                    <a:pt x="710" y="1668"/>
                  </a:lnTo>
                  <a:lnTo>
                    <a:pt x="716" y="1660"/>
                  </a:lnTo>
                  <a:lnTo>
                    <a:pt x="718" y="1650"/>
                  </a:lnTo>
                  <a:lnTo>
                    <a:pt x="718" y="1650"/>
                  </a:lnTo>
                  <a:lnTo>
                    <a:pt x="724" y="1628"/>
                  </a:lnTo>
                  <a:lnTo>
                    <a:pt x="732" y="1604"/>
                  </a:lnTo>
                  <a:lnTo>
                    <a:pt x="732" y="1604"/>
                  </a:lnTo>
                  <a:lnTo>
                    <a:pt x="736" y="1592"/>
                  </a:lnTo>
                  <a:lnTo>
                    <a:pt x="738" y="1584"/>
                  </a:lnTo>
                  <a:lnTo>
                    <a:pt x="738" y="1578"/>
                  </a:lnTo>
                  <a:lnTo>
                    <a:pt x="738" y="1578"/>
                  </a:lnTo>
                  <a:lnTo>
                    <a:pt x="734" y="1570"/>
                  </a:lnTo>
                  <a:lnTo>
                    <a:pt x="734" y="1570"/>
                  </a:lnTo>
                  <a:lnTo>
                    <a:pt x="730" y="1556"/>
                  </a:lnTo>
                  <a:lnTo>
                    <a:pt x="726" y="1540"/>
                  </a:lnTo>
                  <a:lnTo>
                    <a:pt x="726" y="1540"/>
                  </a:lnTo>
                  <a:lnTo>
                    <a:pt x="726" y="1522"/>
                  </a:lnTo>
                  <a:lnTo>
                    <a:pt x="726" y="1514"/>
                  </a:lnTo>
                  <a:lnTo>
                    <a:pt x="730" y="1506"/>
                  </a:lnTo>
                  <a:lnTo>
                    <a:pt x="730" y="1506"/>
                  </a:lnTo>
                  <a:lnTo>
                    <a:pt x="732" y="1496"/>
                  </a:lnTo>
                  <a:lnTo>
                    <a:pt x="734" y="1486"/>
                  </a:lnTo>
                  <a:lnTo>
                    <a:pt x="734" y="1486"/>
                  </a:lnTo>
                  <a:lnTo>
                    <a:pt x="738" y="1476"/>
                  </a:lnTo>
                  <a:lnTo>
                    <a:pt x="744" y="1468"/>
                  </a:lnTo>
                  <a:lnTo>
                    <a:pt x="744" y="1468"/>
                  </a:lnTo>
                  <a:lnTo>
                    <a:pt x="756" y="1454"/>
                  </a:lnTo>
                  <a:lnTo>
                    <a:pt x="762" y="1446"/>
                  </a:lnTo>
                  <a:lnTo>
                    <a:pt x="770" y="1440"/>
                  </a:lnTo>
                  <a:lnTo>
                    <a:pt x="770" y="1440"/>
                  </a:lnTo>
                  <a:lnTo>
                    <a:pt x="780" y="1432"/>
                  </a:lnTo>
                  <a:lnTo>
                    <a:pt x="786" y="1424"/>
                  </a:lnTo>
                  <a:lnTo>
                    <a:pt x="800" y="1408"/>
                  </a:lnTo>
                  <a:lnTo>
                    <a:pt x="800" y="1408"/>
                  </a:lnTo>
                  <a:lnTo>
                    <a:pt x="816" y="1392"/>
                  </a:lnTo>
                  <a:lnTo>
                    <a:pt x="834" y="1378"/>
                  </a:lnTo>
                  <a:lnTo>
                    <a:pt x="870" y="1352"/>
                  </a:lnTo>
                  <a:lnTo>
                    <a:pt x="870" y="1352"/>
                  </a:lnTo>
                  <a:lnTo>
                    <a:pt x="882" y="1344"/>
                  </a:lnTo>
                  <a:lnTo>
                    <a:pt x="882" y="1344"/>
                  </a:lnTo>
                  <a:lnTo>
                    <a:pt x="888" y="1336"/>
                  </a:lnTo>
                  <a:lnTo>
                    <a:pt x="892" y="1328"/>
                  </a:lnTo>
                  <a:lnTo>
                    <a:pt x="892" y="1328"/>
                  </a:lnTo>
                  <a:lnTo>
                    <a:pt x="904" y="1312"/>
                  </a:lnTo>
                  <a:lnTo>
                    <a:pt x="918" y="1296"/>
                  </a:lnTo>
                  <a:lnTo>
                    <a:pt x="918" y="1296"/>
                  </a:lnTo>
                  <a:lnTo>
                    <a:pt x="926" y="1286"/>
                  </a:lnTo>
                  <a:lnTo>
                    <a:pt x="932" y="1276"/>
                  </a:lnTo>
                  <a:lnTo>
                    <a:pt x="932" y="1276"/>
                  </a:lnTo>
                  <a:lnTo>
                    <a:pt x="944" y="1254"/>
                  </a:lnTo>
                  <a:lnTo>
                    <a:pt x="948" y="1242"/>
                  </a:lnTo>
                  <a:lnTo>
                    <a:pt x="952" y="1230"/>
                  </a:lnTo>
                  <a:lnTo>
                    <a:pt x="952" y="1230"/>
                  </a:lnTo>
                  <a:lnTo>
                    <a:pt x="954" y="1222"/>
                  </a:lnTo>
                  <a:lnTo>
                    <a:pt x="954" y="1218"/>
                  </a:lnTo>
                  <a:lnTo>
                    <a:pt x="952" y="1216"/>
                  </a:lnTo>
                  <a:lnTo>
                    <a:pt x="952" y="1216"/>
                  </a:lnTo>
                  <a:lnTo>
                    <a:pt x="946" y="1214"/>
                  </a:lnTo>
                  <a:lnTo>
                    <a:pt x="946" y="1214"/>
                  </a:lnTo>
                  <a:lnTo>
                    <a:pt x="940" y="1214"/>
                  </a:lnTo>
                  <a:lnTo>
                    <a:pt x="932" y="1218"/>
                  </a:lnTo>
                  <a:lnTo>
                    <a:pt x="932" y="1218"/>
                  </a:lnTo>
                  <a:lnTo>
                    <a:pt x="914" y="1224"/>
                  </a:lnTo>
                  <a:lnTo>
                    <a:pt x="896" y="1230"/>
                  </a:lnTo>
                  <a:lnTo>
                    <a:pt x="858" y="1240"/>
                  </a:lnTo>
                  <a:lnTo>
                    <a:pt x="858" y="1240"/>
                  </a:lnTo>
                  <a:lnTo>
                    <a:pt x="854" y="1240"/>
                  </a:lnTo>
                  <a:lnTo>
                    <a:pt x="854" y="1240"/>
                  </a:lnTo>
                  <a:lnTo>
                    <a:pt x="850" y="1238"/>
                  </a:lnTo>
                  <a:lnTo>
                    <a:pt x="846" y="1236"/>
                  </a:lnTo>
                  <a:lnTo>
                    <a:pt x="842" y="1230"/>
                  </a:lnTo>
                  <a:lnTo>
                    <a:pt x="840" y="1222"/>
                  </a:lnTo>
                  <a:lnTo>
                    <a:pt x="840" y="1214"/>
                  </a:lnTo>
                  <a:lnTo>
                    <a:pt x="840" y="1214"/>
                  </a:lnTo>
                  <a:lnTo>
                    <a:pt x="836" y="1198"/>
                  </a:lnTo>
                  <a:lnTo>
                    <a:pt x="834" y="1192"/>
                  </a:lnTo>
                  <a:lnTo>
                    <a:pt x="830" y="1184"/>
                  </a:lnTo>
                  <a:lnTo>
                    <a:pt x="830" y="1184"/>
                  </a:lnTo>
                  <a:lnTo>
                    <a:pt x="826" y="1178"/>
                  </a:lnTo>
                  <a:lnTo>
                    <a:pt x="820" y="1174"/>
                  </a:lnTo>
                  <a:lnTo>
                    <a:pt x="808" y="1164"/>
                  </a:lnTo>
                  <a:lnTo>
                    <a:pt x="808" y="1164"/>
                  </a:lnTo>
                  <a:lnTo>
                    <a:pt x="804" y="1158"/>
                  </a:lnTo>
                  <a:lnTo>
                    <a:pt x="802" y="1148"/>
                  </a:lnTo>
                  <a:lnTo>
                    <a:pt x="802" y="1148"/>
                  </a:lnTo>
                  <a:lnTo>
                    <a:pt x="800" y="1142"/>
                  </a:lnTo>
                  <a:lnTo>
                    <a:pt x="798" y="1136"/>
                  </a:lnTo>
                  <a:lnTo>
                    <a:pt x="798" y="1136"/>
                  </a:lnTo>
                  <a:lnTo>
                    <a:pt x="798" y="1126"/>
                  </a:lnTo>
                  <a:lnTo>
                    <a:pt x="800" y="1118"/>
                  </a:lnTo>
                  <a:lnTo>
                    <a:pt x="800" y="1118"/>
                  </a:lnTo>
                  <a:lnTo>
                    <a:pt x="794" y="1118"/>
                  </a:lnTo>
                  <a:lnTo>
                    <a:pt x="792" y="1116"/>
                  </a:lnTo>
                  <a:lnTo>
                    <a:pt x="790" y="1114"/>
                  </a:lnTo>
                  <a:lnTo>
                    <a:pt x="790" y="1114"/>
                  </a:lnTo>
                  <a:lnTo>
                    <a:pt x="788" y="1104"/>
                  </a:lnTo>
                  <a:lnTo>
                    <a:pt x="788" y="1104"/>
                  </a:lnTo>
                  <a:lnTo>
                    <a:pt x="782" y="1096"/>
                  </a:lnTo>
                  <a:lnTo>
                    <a:pt x="782" y="1090"/>
                  </a:lnTo>
                  <a:lnTo>
                    <a:pt x="780" y="1086"/>
                  </a:lnTo>
                  <a:lnTo>
                    <a:pt x="780" y="1086"/>
                  </a:lnTo>
                  <a:lnTo>
                    <a:pt x="784" y="1072"/>
                  </a:lnTo>
                  <a:lnTo>
                    <a:pt x="786" y="1066"/>
                  </a:lnTo>
                  <a:lnTo>
                    <a:pt x="786" y="1060"/>
                  </a:lnTo>
                  <a:lnTo>
                    <a:pt x="786" y="1060"/>
                  </a:lnTo>
                  <a:lnTo>
                    <a:pt x="786" y="1054"/>
                  </a:lnTo>
                  <a:lnTo>
                    <a:pt x="784" y="1050"/>
                  </a:lnTo>
                  <a:lnTo>
                    <a:pt x="778" y="1042"/>
                  </a:lnTo>
                  <a:lnTo>
                    <a:pt x="778" y="1042"/>
                  </a:lnTo>
                  <a:lnTo>
                    <a:pt x="774" y="1024"/>
                  </a:lnTo>
                  <a:lnTo>
                    <a:pt x="774" y="1024"/>
                  </a:lnTo>
                  <a:lnTo>
                    <a:pt x="770" y="1010"/>
                  </a:lnTo>
                  <a:lnTo>
                    <a:pt x="766" y="996"/>
                  </a:lnTo>
                  <a:lnTo>
                    <a:pt x="766" y="996"/>
                  </a:lnTo>
                  <a:lnTo>
                    <a:pt x="758" y="984"/>
                  </a:lnTo>
                  <a:lnTo>
                    <a:pt x="756" y="978"/>
                  </a:lnTo>
                  <a:lnTo>
                    <a:pt x="754" y="972"/>
                  </a:lnTo>
                  <a:lnTo>
                    <a:pt x="754" y="972"/>
                  </a:lnTo>
                  <a:lnTo>
                    <a:pt x="756" y="964"/>
                  </a:lnTo>
                  <a:lnTo>
                    <a:pt x="756" y="962"/>
                  </a:lnTo>
                  <a:lnTo>
                    <a:pt x="754" y="958"/>
                  </a:lnTo>
                  <a:lnTo>
                    <a:pt x="754" y="958"/>
                  </a:lnTo>
                  <a:lnTo>
                    <a:pt x="750" y="952"/>
                  </a:lnTo>
                  <a:lnTo>
                    <a:pt x="746" y="948"/>
                  </a:lnTo>
                  <a:lnTo>
                    <a:pt x="746" y="948"/>
                  </a:lnTo>
                  <a:lnTo>
                    <a:pt x="744" y="940"/>
                  </a:lnTo>
                  <a:lnTo>
                    <a:pt x="746" y="936"/>
                  </a:lnTo>
                  <a:lnTo>
                    <a:pt x="748" y="932"/>
                  </a:lnTo>
                  <a:lnTo>
                    <a:pt x="748" y="932"/>
                  </a:lnTo>
                  <a:lnTo>
                    <a:pt x="750" y="930"/>
                  </a:lnTo>
                  <a:lnTo>
                    <a:pt x="750" y="930"/>
                  </a:lnTo>
                  <a:lnTo>
                    <a:pt x="760" y="942"/>
                  </a:lnTo>
                  <a:lnTo>
                    <a:pt x="766" y="948"/>
                  </a:lnTo>
                  <a:lnTo>
                    <a:pt x="772" y="954"/>
                  </a:lnTo>
                  <a:lnTo>
                    <a:pt x="772" y="954"/>
                  </a:lnTo>
                  <a:lnTo>
                    <a:pt x="778" y="960"/>
                  </a:lnTo>
                  <a:lnTo>
                    <a:pt x="782" y="968"/>
                  </a:lnTo>
                  <a:lnTo>
                    <a:pt x="784" y="978"/>
                  </a:lnTo>
                  <a:lnTo>
                    <a:pt x="790" y="986"/>
                  </a:lnTo>
                  <a:lnTo>
                    <a:pt x="790" y="986"/>
                  </a:lnTo>
                  <a:lnTo>
                    <a:pt x="796" y="994"/>
                  </a:lnTo>
                  <a:lnTo>
                    <a:pt x="802" y="1000"/>
                  </a:lnTo>
                  <a:lnTo>
                    <a:pt x="802" y="1000"/>
                  </a:lnTo>
                  <a:lnTo>
                    <a:pt x="802" y="1004"/>
                  </a:lnTo>
                  <a:lnTo>
                    <a:pt x="804" y="1010"/>
                  </a:lnTo>
                  <a:lnTo>
                    <a:pt x="804" y="1020"/>
                  </a:lnTo>
                  <a:lnTo>
                    <a:pt x="804" y="1020"/>
                  </a:lnTo>
                  <a:lnTo>
                    <a:pt x="808" y="1032"/>
                  </a:lnTo>
                  <a:lnTo>
                    <a:pt x="812" y="1044"/>
                  </a:lnTo>
                  <a:lnTo>
                    <a:pt x="816" y="1056"/>
                  </a:lnTo>
                  <a:lnTo>
                    <a:pt x="816" y="1062"/>
                  </a:lnTo>
                  <a:lnTo>
                    <a:pt x="814" y="1068"/>
                  </a:lnTo>
                  <a:lnTo>
                    <a:pt x="814" y="1068"/>
                  </a:lnTo>
                  <a:lnTo>
                    <a:pt x="810" y="1080"/>
                  </a:lnTo>
                  <a:lnTo>
                    <a:pt x="812" y="1082"/>
                  </a:lnTo>
                  <a:lnTo>
                    <a:pt x="816" y="1088"/>
                  </a:lnTo>
                  <a:lnTo>
                    <a:pt x="816" y="1088"/>
                  </a:lnTo>
                  <a:lnTo>
                    <a:pt x="824" y="1098"/>
                  </a:lnTo>
                  <a:lnTo>
                    <a:pt x="830" y="1108"/>
                  </a:lnTo>
                  <a:lnTo>
                    <a:pt x="830" y="1108"/>
                  </a:lnTo>
                  <a:lnTo>
                    <a:pt x="844" y="1132"/>
                  </a:lnTo>
                  <a:lnTo>
                    <a:pt x="848" y="1144"/>
                  </a:lnTo>
                  <a:lnTo>
                    <a:pt x="850" y="1150"/>
                  </a:lnTo>
                  <a:lnTo>
                    <a:pt x="850" y="1156"/>
                  </a:lnTo>
                  <a:lnTo>
                    <a:pt x="850" y="1156"/>
                  </a:lnTo>
                  <a:lnTo>
                    <a:pt x="850" y="1164"/>
                  </a:lnTo>
                  <a:lnTo>
                    <a:pt x="846" y="1172"/>
                  </a:lnTo>
                  <a:lnTo>
                    <a:pt x="844" y="1182"/>
                  </a:lnTo>
                  <a:lnTo>
                    <a:pt x="844" y="1190"/>
                  </a:lnTo>
                  <a:lnTo>
                    <a:pt x="844" y="1190"/>
                  </a:lnTo>
                  <a:lnTo>
                    <a:pt x="846" y="1216"/>
                  </a:lnTo>
                  <a:lnTo>
                    <a:pt x="846" y="1216"/>
                  </a:lnTo>
                  <a:lnTo>
                    <a:pt x="852" y="1216"/>
                  </a:lnTo>
                  <a:lnTo>
                    <a:pt x="852" y="1216"/>
                  </a:lnTo>
                  <a:lnTo>
                    <a:pt x="860" y="1216"/>
                  </a:lnTo>
                  <a:lnTo>
                    <a:pt x="870" y="1212"/>
                  </a:lnTo>
                  <a:lnTo>
                    <a:pt x="888" y="1202"/>
                  </a:lnTo>
                  <a:lnTo>
                    <a:pt x="888" y="1202"/>
                  </a:lnTo>
                  <a:lnTo>
                    <a:pt x="912" y="1188"/>
                  </a:lnTo>
                  <a:lnTo>
                    <a:pt x="924" y="1182"/>
                  </a:lnTo>
                  <a:lnTo>
                    <a:pt x="936" y="1178"/>
                  </a:lnTo>
                  <a:lnTo>
                    <a:pt x="936" y="1178"/>
                  </a:lnTo>
                  <a:lnTo>
                    <a:pt x="948" y="1176"/>
                  </a:lnTo>
                  <a:lnTo>
                    <a:pt x="958" y="1172"/>
                  </a:lnTo>
                  <a:lnTo>
                    <a:pt x="958" y="1172"/>
                  </a:lnTo>
                  <a:lnTo>
                    <a:pt x="978" y="1160"/>
                  </a:lnTo>
                  <a:lnTo>
                    <a:pt x="978" y="1160"/>
                  </a:lnTo>
                  <a:lnTo>
                    <a:pt x="982" y="1156"/>
                  </a:lnTo>
                  <a:lnTo>
                    <a:pt x="986" y="1152"/>
                  </a:lnTo>
                  <a:lnTo>
                    <a:pt x="990" y="1148"/>
                  </a:lnTo>
                  <a:lnTo>
                    <a:pt x="996" y="1146"/>
                  </a:lnTo>
                  <a:lnTo>
                    <a:pt x="996" y="1146"/>
                  </a:lnTo>
                  <a:lnTo>
                    <a:pt x="1014" y="1142"/>
                  </a:lnTo>
                  <a:lnTo>
                    <a:pt x="1022" y="1140"/>
                  </a:lnTo>
                  <a:lnTo>
                    <a:pt x="1030" y="1136"/>
                  </a:lnTo>
                  <a:lnTo>
                    <a:pt x="1030" y="1136"/>
                  </a:lnTo>
                  <a:lnTo>
                    <a:pt x="1040" y="1126"/>
                  </a:lnTo>
                  <a:lnTo>
                    <a:pt x="1050" y="1118"/>
                  </a:lnTo>
                  <a:lnTo>
                    <a:pt x="1050" y="1118"/>
                  </a:lnTo>
                  <a:lnTo>
                    <a:pt x="1062" y="1108"/>
                  </a:lnTo>
                  <a:lnTo>
                    <a:pt x="1074" y="1096"/>
                  </a:lnTo>
                  <a:lnTo>
                    <a:pt x="1074" y="1096"/>
                  </a:lnTo>
                  <a:lnTo>
                    <a:pt x="1090" y="1084"/>
                  </a:lnTo>
                  <a:lnTo>
                    <a:pt x="1096" y="1076"/>
                  </a:lnTo>
                  <a:lnTo>
                    <a:pt x="1102" y="1068"/>
                  </a:lnTo>
                  <a:lnTo>
                    <a:pt x="1102" y="1068"/>
                  </a:lnTo>
                  <a:lnTo>
                    <a:pt x="1106" y="1060"/>
                  </a:lnTo>
                  <a:lnTo>
                    <a:pt x="1106" y="1052"/>
                  </a:lnTo>
                  <a:lnTo>
                    <a:pt x="1102" y="1046"/>
                  </a:lnTo>
                  <a:lnTo>
                    <a:pt x="1098" y="1042"/>
                  </a:lnTo>
                  <a:lnTo>
                    <a:pt x="1086" y="1034"/>
                  </a:lnTo>
                  <a:lnTo>
                    <a:pt x="1072" y="1028"/>
                  </a:lnTo>
                  <a:lnTo>
                    <a:pt x="1072" y="1028"/>
                  </a:lnTo>
                  <a:lnTo>
                    <a:pt x="1072" y="1018"/>
                  </a:lnTo>
                  <a:lnTo>
                    <a:pt x="1072" y="1008"/>
                  </a:lnTo>
                  <a:lnTo>
                    <a:pt x="1068" y="1000"/>
                  </a:lnTo>
                  <a:lnTo>
                    <a:pt x="1064" y="996"/>
                  </a:lnTo>
                  <a:lnTo>
                    <a:pt x="1062" y="996"/>
                  </a:lnTo>
                  <a:lnTo>
                    <a:pt x="1062" y="996"/>
                  </a:lnTo>
                  <a:lnTo>
                    <a:pt x="1058" y="996"/>
                  </a:lnTo>
                  <a:lnTo>
                    <a:pt x="1054" y="1000"/>
                  </a:lnTo>
                  <a:lnTo>
                    <a:pt x="1054" y="1000"/>
                  </a:lnTo>
                  <a:lnTo>
                    <a:pt x="1052" y="1002"/>
                  </a:lnTo>
                  <a:lnTo>
                    <a:pt x="1052" y="1004"/>
                  </a:lnTo>
                  <a:lnTo>
                    <a:pt x="1048" y="1010"/>
                  </a:lnTo>
                  <a:lnTo>
                    <a:pt x="1048" y="1010"/>
                  </a:lnTo>
                  <a:lnTo>
                    <a:pt x="1044" y="1012"/>
                  </a:lnTo>
                  <a:lnTo>
                    <a:pt x="1040" y="1016"/>
                  </a:lnTo>
                  <a:lnTo>
                    <a:pt x="1040" y="1016"/>
                  </a:lnTo>
                  <a:lnTo>
                    <a:pt x="1028" y="1022"/>
                  </a:lnTo>
                  <a:lnTo>
                    <a:pt x="1020" y="1024"/>
                  </a:lnTo>
                  <a:lnTo>
                    <a:pt x="1012" y="1026"/>
                  </a:lnTo>
                  <a:lnTo>
                    <a:pt x="1012" y="1026"/>
                  </a:lnTo>
                  <a:lnTo>
                    <a:pt x="1010" y="1026"/>
                  </a:lnTo>
                  <a:lnTo>
                    <a:pt x="1010" y="1026"/>
                  </a:lnTo>
                  <a:lnTo>
                    <a:pt x="1006" y="1022"/>
                  </a:lnTo>
                  <a:lnTo>
                    <a:pt x="1002" y="1018"/>
                  </a:lnTo>
                  <a:lnTo>
                    <a:pt x="996" y="1004"/>
                  </a:lnTo>
                  <a:lnTo>
                    <a:pt x="992" y="990"/>
                  </a:lnTo>
                  <a:lnTo>
                    <a:pt x="988" y="980"/>
                  </a:lnTo>
                  <a:lnTo>
                    <a:pt x="988" y="980"/>
                  </a:lnTo>
                  <a:lnTo>
                    <a:pt x="984" y="974"/>
                  </a:lnTo>
                  <a:lnTo>
                    <a:pt x="980" y="970"/>
                  </a:lnTo>
                  <a:lnTo>
                    <a:pt x="976" y="968"/>
                  </a:lnTo>
                  <a:lnTo>
                    <a:pt x="972" y="962"/>
                  </a:lnTo>
                  <a:lnTo>
                    <a:pt x="972" y="962"/>
                  </a:lnTo>
                  <a:lnTo>
                    <a:pt x="974" y="954"/>
                  </a:lnTo>
                  <a:lnTo>
                    <a:pt x="974" y="948"/>
                  </a:lnTo>
                  <a:lnTo>
                    <a:pt x="974" y="948"/>
                  </a:lnTo>
                  <a:lnTo>
                    <a:pt x="972" y="944"/>
                  </a:lnTo>
                  <a:lnTo>
                    <a:pt x="970" y="940"/>
                  </a:lnTo>
                  <a:lnTo>
                    <a:pt x="966" y="936"/>
                  </a:lnTo>
                  <a:lnTo>
                    <a:pt x="966" y="932"/>
                  </a:lnTo>
                  <a:lnTo>
                    <a:pt x="966" y="932"/>
                  </a:lnTo>
                  <a:lnTo>
                    <a:pt x="966" y="928"/>
                  </a:lnTo>
                  <a:lnTo>
                    <a:pt x="968" y="926"/>
                  </a:lnTo>
                  <a:lnTo>
                    <a:pt x="974" y="924"/>
                  </a:lnTo>
                  <a:lnTo>
                    <a:pt x="974" y="924"/>
                  </a:lnTo>
                  <a:lnTo>
                    <a:pt x="980" y="926"/>
                  </a:lnTo>
                  <a:lnTo>
                    <a:pt x="980" y="926"/>
                  </a:lnTo>
                  <a:lnTo>
                    <a:pt x="984" y="930"/>
                  </a:lnTo>
                  <a:lnTo>
                    <a:pt x="986" y="934"/>
                  </a:lnTo>
                  <a:lnTo>
                    <a:pt x="988" y="940"/>
                  </a:lnTo>
                  <a:lnTo>
                    <a:pt x="992" y="944"/>
                  </a:lnTo>
                  <a:lnTo>
                    <a:pt x="992" y="944"/>
                  </a:lnTo>
                  <a:lnTo>
                    <a:pt x="996" y="950"/>
                  </a:lnTo>
                  <a:lnTo>
                    <a:pt x="1002" y="956"/>
                  </a:lnTo>
                  <a:lnTo>
                    <a:pt x="1016" y="964"/>
                  </a:lnTo>
                  <a:lnTo>
                    <a:pt x="1016" y="964"/>
                  </a:lnTo>
                  <a:lnTo>
                    <a:pt x="1020" y="970"/>
                  </a:lnTo>
                  <a:lnTo>
                    <a:pt x="1022" y="978"/>
                  </a:lnTo>
                  <a:lnTo>
                    <a:pt x="1026" y="984"/>
                  </a:lnTo>
                  <a:lnTo>
                    <a:pt x="1030" y="988"/>
                  </a:lnTo>
                  <a:lnTo>
                    <a:pt x="1030" y="988"/>
                  </a:lnTo>
                  <a:lnTo>
                    <a:pt x="1036" y="990"/>
                  </a:lnTo>
                  <a:lnTo>
                    <a:pt x="1036" y="990"/>
                  </a:lnTo>
                  <a:lnTo>
                    <a:pt x="1042" y="988"/>
                  </a:lnTo>
                  <a:lnTo>
                    <a:pt x="1048" y="984"/>
                  </a:lnTo>
                  <a:lnTo>
                    <a:pt x="1054" y="980"/>
                  </a:lnTo>
                  <a:lnTo>
                    <a:pt x="1062" y="976"/>
                  </a:lnTo>
                  <a:lnTo>
                    <a:pt x="1062" y="976"/>
                  </a:lnTo>
                  <a:lnTo>
                    <a:pt x="1068" y="976"/>
                  </a:lnTo>
                  <a:lnTo>
                    <a:pt x="1068" y="976"/>
                  </a:lnTo>
                  <a:lnTo>
                    <a:pt x="1072" y="976"/>
                  </a:lnTo>
                  <a:lnTo>
                    <a:pt x="1072" y="978"/>
                  </a:lnTo>
                  <a:lnTo>
                    <a:pt x="1074" y="982"/>
                  </a:lnTo>
                  <a:lnTo>
                    <a:pt x="1072" y="990"/>
                  </a:lnTo>
                  <a:lnTo>
                    <a:pt x="1072" y="996"/>
                  </a:lnTo>
                  <a:lnTo>
                    <a:pt x="1072" y="996"/>
                  </a:lnTo>
                  <a:lnTo>
                    <a:pt x="1076" y="1002"/>
                  </a:lnTo>
                  <a:lnTo>
                    <a:pt x="1080" y="1006"/>
                  </a:lnTo>
                  <a:lnTo>
                    <a:pt x="1092" y="1010"/>
                  </a:lnTo>
                  <a:lnTo>
                    <a:pt x="1106" y="1014"/>
                  </a:lnTo>
                  <a:lnTo>
                    <a:pt x="1120" y="1014"/>
                  </a:lnTo>
                  <a:lnTo>
                    <a:pt x="1120" y="1014"/>
                  </a:lnTo>
                  <a:lnTo>
                    <a:pt x="1130" y="1014"/>
                  </a:lnTo>
                  <a:lnTo>
                    <a:pt x="1130" y="1014"/>
                  </a:lnTo>
                  <a:lnTo>
                    <a:pt x="1166" y="1012"/>
                  </a:lnTo>
                  <a:lnTo>
                    <a:pt x="1166" y="1012"/>
                  </a:lnTo>
                  <a:lnTo>
                    <a:pt x="1194" y="1010"/>
                  </a:lnTo>
                  <a:lnTo>
                    <a:pt x="1194" y="1010"/>
                  </a:lnTo>
                  <a:lnTo>
                    <a:pt x="1200" y="1012"/>
                  </a:lnTo>
                  <a:lnTo>
                    <a:pt x="1200" y="1012"/>
                  </a:lnTo>
                  <a:lnTo>
                    <a:pt x="1202" y="1014"/>
                  </a:lnTo>
                  <a:lnTo>
                    <a:pt x="1204" y="1016"/>
                  </a:lnTo>
                  <a:lnTo>
                    <a:pt x="1204" y="1024"/>
                  </a:lnTo>
                  <a:lnTo>
                    <a:pt x="1204" y="1032"/>
                  </a:lnTo>
                  <a:lnTo>
                    <a:pt x="1206" y="1038"/>
                  </a:lnTo>
                  <a:lnTo>
                    <a:pt x="1206" y="1038"/>
                  </a:lnTo>
                  <a:lnTo>
                    <a:pt x="1212" y="1042"/>
                  </a:lnTo>
                  <a:lnTo>
                    <a:pt x="1218" y="1046"/>
                  </a:lnTo>
                  <a:lnTo>
                    <a:pt x="1232" y="1052"/>
                  </a:lnTo>
                  <a:lnTo>
                    <a:pt x="1232" y="1052"/>
                  </a:lnTo>
                  <a:lnTo>
                    <a:pt x="1222" y="1058"/>
                  </a:lnTo>
                  <a:lnTo>
                    <a:pt x="1218" y="1060"/>
                  </a:lnTo>
                  <a:lnTo>
                    <a:pt x="1216" y="1064"/>
                  </a:lnTo>
                  <a:lnTo>
                    <a:pt x="1216" y="1064"/>
                  </a:lnTo>
                  <a:lnTo>
                    <a:pt x="1224" y="1070"/>
                  </a:lnTo>
                  <a:lnTo>
                    <a:pt x="1230" y="1078"/>
                  </a:lnTo>
                  <a:lnTo>
                    <a:pt x="1230" y="1078"/>
                  </a:lnTo>
                  <a:lnTo>
                    <a:pt x="1236" y="1086"/>
                  </a:lnTo>
                  <a:lnTo>
                    <a:pt x="1238" y="1090"/>
                  </a:lnTo>
                  <a:lnTo>
                    <a:pt x="1244" y="1092"/>
                  </a:lnTo>
                  <a:lnTo>
                    <a:pt x="1244" y="1092"/>
                  </a:lnTo>
                  <a:lnTo>
                    <a:pt x="1244" y="1092"/>
                  </a:lnTo>
                  <a:lnTo>
                    <a:pt x="1244" y="1092"/>
                  </a:lnTo>
                  <a:lnTo>
                    <a:pt x="1250" y="1090"/>
                  </a:lnTo>
                  <a:lnTo>
                    <a:pt x="1254" y="1088"/>
                  </a:lnTo>
                  <a:lnTo>
                    <a:pt x="1260" y="1080"/>
                  </a:lnTo>
                  <a:lnTo>
                    <a:pt x="1268" y="1072"/>
                  </a:lnTo>
                  <a:lnTo>
                    <a:pt x="1270" y="1070"/>
                  </a:lnTo>
                  <a:lnTo>
                    <a:pt x="1276" y="1068"/>
                  </a:lnTo>
                  <a:lnTo>
                    <a:pt x="1276" y="1068"/>
                  </a:lnTo>
                  <a:lnTo>
                    <a:pt x="1278" y="1074"/>
                  </a:lnTo>
                  <a:lnTo>
                    <a:pt x="1278" y="1082"/>
                  </a:lnTo>
                  <a:lnTo>
                    <a:pt x="1278" y="1096"/>
                  </a:lnTo>
                  <a:lnTo>
                    <a:pt x="1276" y="1112"/>
                  </a:lnTo>
                  <a:lnTo>
                    <a:pt x="1276" y="1126"/>
                  </a:lnTo>
                  <a:lnTo>
                    <a:pt x="1276" y="1126"/>
                  </a:lnTo>
                  <a:lnTo>
                    <a:pt x="1276" y="1152"/>
                  </a:lnTo>
                  <a:lnTo>
                    <a:pt x="1276" y="1178"/>
                  </a:lnTo>
                  <a:lnTo>
                    <a:pt x="1276" y="1190"/>
                  </a:lnTo>
                  <a:lnTo>
                    <a:pt x="1278" y="1202"/>
                  </a:lnTo>
                  <a:lnTo>
                    <a:pt x="1282" y="1214"/>
                  </a:lnTo>
                  <a:lnTo>
                    <a:pt x="1286" y="1226"/>
                  </a:lnTo>
                  <a:lnTo>
                    <a:pt x="1286" y="1226"/>
                  </a:lnTo>
                  <a:lnTo>
                    <a:pt x="1290" y="1236"/>
                  </a:lnTo>
                  <a:lnTo>
                    <a:pt x="1290" y="1248"/>
                  </a:lnTo>
                  <a:lnTo>
                    <a:pt x="1292" y="1260"/>
                  </a:lnTo>
                  <a:lnTo>
                    <a:pt x="1294" y="1272"/>
                  </a:lnTo>
                  <a:lnTo>
                    <a:pt x="1294" y="1272"/>
                  </a:lnTo>
                  <a:lnTo>
                    <a:pt x="1298" y="1276"/>
                  </a:lnTo>
                  <a:lnTo>
                    <a:pt x="1302" y="1278"/>
                  </a:lnTo>
                  <a:lnTo>
                    <a:pt x="1302" y="1278"/>
                  </a:lnTo>
                  <a:lnTo>
                    <a:pt x="1310" y="1276"/>
                  </a:lnTo>
                  <a:lnTo>
                    <a:pt x="1318" y="1270"/>
                  </a:lnTo>
                  <a:lnTo>
                    <a:pt x="1334" y="1260"/>
                  </a:lnTo>
                  <a:lnTo>
                    <a:pt x="1334" y="1260"/>
                  </a:lnTo>
                  <a:lnTo>
                    <a:pt x="1340" y="1256"/>
                  </a:lnTo>
                  <a:lnTo>
                    <a:pt x="1344" y="1250"/>
                  </a:lnTo>
                  <a:lnTo>
                    <a:pt x="1352" y="1236"/>
                  </a:lnTo>
                  <a:lnTo>
                    <a:pt x="1358" y="1220"/>
                  </a:lnTo>
                  <a:lnTo>
                    <a:pt x="1360" y="1208"/>
                  </a:lnTo>
                  <a:lnTo>
                    <a:pt x="1360" y="1208"/>
                  </a:lnTo>
                  <a:lnTo>
                    <a:pt x="1364" y="1194"/>
                  </a:lnTo>
                  <a:lnTo>
                    <a:pt x="1370" y="1180"/>
                  </a:lnTo>
                  <a:lnTo>
                    <a:pt x="1378" y="1168"/>
                  </a:lnTo>
                  <a:lnTo>
                    <a:pt x="1388" y="1156"/>
                  </a:lnTo>
                  <a:lnTo>
                    <a:pt x="1388" y="1156"/>
                  </a:lnTo>
                  <a:lnTo>
                    <a:pt x="1406" y="1146"/>
                  </a:lnTo>
                  <a:lnTo>
                    <a:pt x="1414" y="1142"/>
                  </a:lnTo>
                  <a:lnTo>
                    <a:pt x="1422" y="1136"/>
                  </a:lnTo>
                  <a:lnTo>
                    <a:pt x="1422" y="1136"/>
                  </a:lnTo>
                  <a:lnTo>
                    <a:pt x="1432" y="1126"/>
                  </a:lnTo>
                  <a:lnTo>
                    <a:pt x="1444" y="1118"/>
                  </a:lnTo>
                  <a:lnTo>
                    <a:pt x="1444" y="1118"/>
                  </a:lnTo>
                  <a:lnTo>
                    <a:pt x="1458" y="1108"/>
                  </a:lnTo>
                  <a:lnTo>
                    <a:pt x="1464" y="1104"/>
                  </a:lnTo>
                  <a:lnTo>
                    <a:pt x="1468" y="1096"/>
                  </a:lnTo>
                  <a:lnTo>
                    <a:pt x="1468" y="1096"/>
                  </a:lnTo>
                  <a:lnTo>
                    <a:pt x="1470" y="1088"/>
                  </a:lnTo>
                  <a:lnTo>
                    <a:pt x="1472" y="1082"/>
                  </a:lnTo>
                  <a:lnTo>
                    <a:pt x="1474" y="1080"/>
                  </a:lnTo>
                  <a:lnTo>
                    <a:pt x="1476" y="1080"/>
                  </a:lnTo>
                  <a:lnTo>
                    <a:pt x="1484" y="1078"/>
                  </a:lnTo>
                  <a:lnTo>
                    <a:pt x="1484" y="1078"/>
                  </a:lnTo>
                  <a:lnTo>
                    <a:pt x="1486" y="1078"/>
                  </a:lnTo>
                  <a:lnTo>
                    <a:pt x="1486" y="1078"/>
                  </a:lnTo>
                  <a:lnTo>
                    <a:pt x="1500" y="1080"/>
                  </a:lnTo>
                  <a:lnTo>
                    <a:pt x="1500" y="1080"/>
                  </a:lnTo>
                  <a:lnTo>
                    <a:pt x="1504" y="1080"/>
                  </a:lnTo>
                  <a:lnTo>
                    <a:pt x="1504" y="1080"/>
                  </a:lnTo>
                  <a:lnTo>
                    <a:pt x="1512" y="1076"/>
                  </a:lnTo>
                  <a:lnTo>
                    <a:pt x="1518" y="1070"/>
                  </a:lnTo>
                  <a:lnTo>
                    <a:pt x="1518" y="1070"/>
                  </a:lnTo>
                  <a:lnTo>
                    <a:pt x="1526" y="1068"/>
                  </a:lnTo>
                  <a:lnTo>
                    <a:pt x="1526" y="1068"/>
                  </a:lnTo>
                  <a:lnTo>
                    <a:pt x="1532" y="1070"/>
                  </a:lnTo>
                  <a:lnTo>
                    <a:pt x="1536" y="1072"/>
                  </a:lnTo>
                  <a:lnTo>
                    <a:pt x="1536" y="1072"/>
                  </a:lnTo>
                  <a:lnTo>
                    <a:pt x="1540" y="1078"/>
                  </a:lnTo>
                  <a:lnTo>
                    <a:pt x="1540" y="1082"/>
                  </a:lnTo>
                  <a:lnTo>
                    <a:pt x="1540" y="1094"/>
                  </a:lnTo>
                  <a:lnTo>
                    <a:pt x="1540" y="1094"/>
                  </a:lnTo>
                  <a:lnTo>
                    <a:pt x="1540" y="1098"/>
                  </a:lnTo>
                  <a:lnTo>
                    <a:pt x="1542" y="1100"/>
                  </a:lnTo>
                  <a:lnTo>
                    <a:pt x="1546" y="1106"/>
                  </a:lnTo>
                  <a:lnTo>
                    <a:pt x="1546" y="1106"/>
                  </a:lnTo>
                  <a:lnTo>
                    <a:pt x="1550" y="1110"/>
                  </a:lnTo>
                  <a:lnTo>
                    <a:pt x="1552" y="1116"/>
                  </a:lnTo>
                  <a:lnTo>
                    <a:pt x="1552" y="1116"/>
                  </a:lnTo>
                  <a:lnTo>
                    <a:pt x="1558" y="1118"/>
                  </a:lnTo>
                  <a:lnTo>
                    <a:pt x="1562" y="1122"/>
                  </a:lnTo>
                  <a:lnTo>
                    <a:pt x="1562" y="1122"/>
                  </a:lnTo>
                  <a:lnTo>
                    <a:pt x="1564" y="1130"/>
                  </a:lnTo>
                  <a:lnTo>
                    <a:pt x="1564" y="1138"/>
                  </a:lnTo>
                  <a:lnTo>
                    <a:pt x="1564" y="1138"/>
                  </a:lnTo>
                  <a:lnTo>
                    <a:pt x="1560" y="1150"/>
                  </a:lnTo>
                  <a:lnTo>
                    <a:pt x="1558" y="1162"/>
                  </a:lnTo>
                  <a:lnTo>
                    <a:pt x="1558" y="1162"/>
                  </a:lnTo>
                  <a:lnTo>
                    <a:pt x="1558" y="1168"/>
                  </a:lnTo>
                  <a:lnTo>
                    <a:pt x="1560" y="1170"/>
                  </a:lnTo>
                  <a:lnTo>
                    <a:pt x="1562" y="1172"/>
                  </a:lnTo>
                  <a:lnTo>
                    <a:pt x="1566" y="1174"/>
                  </a:lnTo>
                  <a:lnTo>
                    <a:pt x="1566" y="1174"/>
                  </a:lnTo>
                  <a:lnTo>
                    <a:pt x="1566" y="1174"/>
                  </a:lnTo>
                  <a:lnTo>
                    <a:pt x="1566" y="1174"/>
                  </a:lnTo>
                  <a:lnTo>
                    <a:pt x="1574" y="1172"/>
                  </a:lnTo>
                  <a:lnTo>
                    <a:pt x="1580" y="1164"/>
                  </a:lnTo>
                  <a:lnTo>
                    <a:pt x="1588" y="1158"/>
                  </a:lnTo>
                  <a:lnTo>
                    <a:pt x="1588" y="1156"/>
                  </a:lnTo>
                  <a:lnTo>
                    <a:pt x="1588" y="1156"/>
                  </a:lnTo>
                  <a:lnTo>
                    <a:pt x="1594" y="1158"/>
                  </a:lnTo>
                  <a:lnTo>
                    <a:pt x="1598" y="1164"/>
                  </a:lnTo>
                  <a:lnTo>
                    <a:pt x="1600" y="1176"/>
                  </a:lnTo>
                  <a:lnTo>
                    <a:pt x="1600" y="1176"/>
                  </a:lnTo>
                  <a:lnTo>
                    <a:pt x="1600" y="1190"/>
                  </a:lnTo>
                  <a:lnTo>
                    <a:pt x="1600" y="1196"/>
                  </a:lnTo>
                  <a:lnTo>
                    <a:pt x="1600" y="1198"/>
                  </a:lnTo>
                  <a:lnTo>
                    <a:pt x="1602" y="1198"/>
                  </a:lnTo>
                  <a:lnTo>
                    <a:pt x="1602" y="1198"/>
                  </a:lnTo>
                  <a:lnTo>
                    <a:pt x="1606" y="1198"/>
                  </a:lnTo>
                  <a:lnTo>
                    <a:pt x="1606" y="1198"/>
                  </a:lnTo>
                  <a:lnTo>
                    <a:pt x="1606" y="1198"/>
                  </a:lnTo>
                  <a:lnTo>
                    <a:pt x="1608" y="1204"/>
                  </a:lnTo>
                  <a:lnTo>
                    <a:pt x="1610" y="1212"/>
                  </a:lnTo>
                  <a:lnTo>
                    <a:pt x="1608" y="1228"/>
                  </a:lnTo>
                  <a:lnTo>
                    <a:pt x="1606" y="1244"/>
                  </a:lnTo>
                  <a:lnTo>
                    <a:pt x="1602" y="1258"/>
                  </a:lnTo>
                  <a:lnTo>
                    <a:pt x="1602" y="1258"/>
                  </a:lnTo>
                  <a:lnTo>
                    <a:pt x="1596" y="1272"/>
                  </a:lnTo>
                  <a:lnTo>
                    <a:pt x="1592" y="1278"/>
                  </a:lnTo>
                  <a:lnTo>
                    <a:pt x="1592" y="1284"/>
                  </a:lnTo>
                  <a:lnTo>
                    <a:pt x="1592" y="1284"/>
                  </a:lnTo>
                  <a:lnTo>
                    <a:pt x="1594" y="1290"/>
                  </a:lnTo>
                  <a:lnTo>
                    <a:pt x="1596" y="1296"/>
                  </a:lnTo>
                  <a:lnTo>
                    <a:pt x="1604" y="1306"/>
                  </a:lnTo>
                  <a:lnTo>
                    <a:pt x="1604" y="1306"/>
                  </a:lnTo>
                  <a:lnTo>
                    <a:pt x="1610" y="1318"/>
                  </a:lnTo>
                  <a:lnTo>
                    <a:pt x="1612" y="1332"/>
                  </a:lnTo>
                  <a:lnTo>
                    <a:pt x="1614" y="1362"/>
                  </a:lnTo>
                  <a:lnTo>
                    <a:pt x="1614" y="1362"/>
                  </a:lnTo>
                  <a:lnTo>
                    <a:pt x="1616" y="1368"/>
                  </a:lnTo>
                  <a:lnTo>
                    <a:pt x="1620" y="1374"/>
                  </a:lnTo>
                  <a:lnTo>
                    <a:pt x="1630" y="1382"/>
                  </a:lnTo>
                  <a:lnTo>
                    <a:pt x="1630" y="1382"/>
                  </a:lnTo>
                  <a:lnTo>
                    <a:pt x="1634" y="1390"/>
                  </a:lnTo>
                  <a:lnTo>
                    <a:pt x="1640" y="1396"/>
                  </a:lnTo>
                  <a:lnTo>
                    <a:pt x="1644" y="1404"/>
                  </a:lnTo>
                  <a:lnTo>
                    <a:pt x="1650" y="1410"/>
                  </a:lnTo>
                  <a:lnTo>
                    <a:pt x="1650" y="1410"/>
                  </a:lnTo>
                  <a:lnTo>
                    <a:pt x="1654" y="1384"/>
                  </a:lnTo>
                  <a:lnTo>
                    <a:pt x="1656" y="1358"/>
                  </a:lnTo>
                  <a:lnTo>
                    <a:pt x="1656" y="1348"/>
                  </a:lnTo>
                  <a:lnTo>
                    <a:pt x="1654" y="1336"/>
                  </a:lnTo>
                  <a:lnTo>
                    <a:pt x="1650" y="1324"/>
                  </a:lnTo>
                  <a:lnTo>
                    <a:pt x="1644" y="1314"/>
                  </a:lnTo>
                  <a:lnTo>
                    <a:pt x="1644" y="1314"/>
                  </a:lnTo>
                  <a:lnTo>
                    <a:pt x="1636" y="1304"/>
                  </a:lnTo>
                  <a:lnTo>
                    <a:pt x="1628" y="1292"/>
                  </a:lnTo>
                  <a:lnTo>
                    <a:pt x="1624" y="1282"/>
                  </a:lnTo>
                  <a:lnTo>
                    <a:pt x="1624" y="1268"/>
                  </a:lnTo>
                  <a:lnTo>
                    <a:pt x="1624" y="1268"/>
                  </a:lnTo>
                  <a:lnTo>
                    <a:pt x="1626" y="1254"/>
                  </a:lnTo>
                  <a:lnTo>
                    <a:pt x="1626" y="1240"/>
                  </a:lnTo>
                  <a:lnTo>
                    <a:pt x="1626" y="1240"/>
                  </a:lnTo>
                  <a:lnTo>
                    <a:pt x="1626" y="1226"/>
                  </a:lnTo>
                  <a:lnTo>
                    <a:pt x="1626" y="1220"/>
                  </a:lnTo>
                  <a:lnTo>
                    <a:pt x="1630" y="1212"/>
                  </a:lnTo>
                  <a:lnTo>
                    <a:pt x="1630" y="1212"/>
                  </a:lnTo>
                  <a:lnTo>
                    <a:pt x="1634" y="1218"/>
                  </a:lnTo>
                  <a:lnTo>
                    <a:pt x="1638" y="1222"/>
                  </a:lnTo>
                  <a:lnTo>
                    <a:pt x="1642" y="1234"/>
                  </a:lnTo>
                  <a:lnTo>
                    <a:pt x="1646" y="1244"/>
                  </a:lnTo>
                  <a:lnTo>
                    <a:pt x="1650" y="1250"/>
                  </a:lnTo>
                  <a:lnTo>
                    <a:pt x="1654" y="1254"/>
                  </a:lnTo>
                  <a:lnTo>
                    <a:pt x="1654" y="1254"/>
                  </a:lnTo>
                  <a:lnTo>
                    <a:pt x="1658" y="1256"/>
                  </a:lnTo>
                  <a:lnTo>
                    <a:pt x="1662" y="1258"/>
                  </a:lnTo>
                  <a:lnTo>
                    <a:pt x="1668" y="1260"/>
                  </a:lnTo>
                  <a:lnTo>
                    <a:pt x="1672" y="1262"/>
                  </a:lnTo>
                  <a:lnTo>
                    <a:pt x="1672" y="1262"/>
                  </a:lnTo>
                  <a:lnTo>
                    <a:pt x="1674" y="1268"/>
                  </a:lnTo>
                  <a:lnTo>
                    <a:pt x="1676" y="1274"/>
                  </a:lnTo>
                  <a:lnTo>
                    <a:pt x="1676" y="1288"/>
                  </a:lnTo>
                  <a:lnTo>
                    <a:pt x="1676" y="1288"/>
                  </a:lnTo>
                  <a:lnTo>
                    <a:pt x="1680" y="1290"/>
                  </a:lnTo>
                  <a:lnTo>
                    <a:pt x="1684" y="1292"/>
                  </a:lnTo>
                  <a:lnTo>
                    <a:pt x="1684" y="1292"/>
                  </a:lnTo>
                  <a:lnTo>
                    <a:pt x="1688" y="1290"/>
                  </a:lnTo>
                  <a:lnTo>
                    <a:pt x="1694" y="1288"/>
                  </a:lnTo>
                  <a:lnTo>
                    <a:pt x="1706" y="1280"/>
                  </a:lnTo>
                  <a:lnTo>
                    <a:pt x="1716" y="1272"/>
                  </a:lnTo>
                  <a:lnTo>
                    <a:pt x="1726" y="1266"/>
                  </a:lnTo>
                  <a:lnTo>
                    <a:pt x="1726" y="1266"/>
                  </a:lnTo>
                  <a:lnTo>
                    <a:pt x="1742" y="1260"/>
                  </a:lnTo>
                  <a:lnTo>
                    <a:pt x="1746" y="1256"/>
                  </a:lnTo>
                  <a:lnTo>
                    <a:pt x="1750" y="1250"/>
                  </a:lnTo>
                  <a:lnTo>
                    <a:pt x="1754" y="1240"/>
                  </a:lnTo>
                  <a:lnTo>
                    <a:pt x="1756" y="1226"/>
                  </a:lnTo>
                  <a:lnTo>
                    <a:pt x="1756" y="1226"/>
                  </a:lnTo>
                  <a:lnTo>
                    <a:pt x="1760" y="1194"/>
                  </a:lnTo>
                  <a:lnTo>
                    <a:pt x="1760" y="1194"/>
                  </a:lnTo>
                  <a:lnTo>
                    <a:pt x="1760" y="1184"/>
                  </a:lnTo>
                  <a:lnTo>
                    <a:pt x="1760" y="1178"/>
                  </a:lnTo>
                  <a:lnTo>
                    <a:pt x="1756" y="1174"/>
                  </a:lnTo>
                  <a:lnTo>
                    <a:pt x="1750" y="1168"/>
                  </a:lnTo>
                  <a:lnTo>
                    <a:pt x="1750" y="1168"/>
                  </a:lnTo>
                  <a:lnTo>
                    <a:pt x="1742" y="1160"/>
                  </a:lnTo>
                  <a:lnTo>
                    <a:pt x="1732" y="1148"/>
                  </a:lnTo>
                  <a:lnTo>
                    <a:pt x="1724" y="1134"/>
                  </a:lnTo>
                  <a:lnTo>
                    <a:pt x="1722" y="1128"/>
                  </a:lnTo>
                  <a:lnTo>
                    <a:pt x="1722" y="1122"/>
                  </a:lnTo>
                  <a:lnTo>
                    <a:pt x="1722" y="1122"/>
                  </a:lnTo>
                  <a:lnTo>
                    <a:pt x="1726" y="1112"/>
                  </a:lnTo>
                  <a:lnTo>
                    <a:pt x="1736" y="1098"/>
                  </a:lnTo>
                  <a:lnTo>
                    <a:pt x="1750" y="1086"/>
                  </a:lnTo>
                  <a:lnTo>
                    <a:pt x="1756" y="1082"/>
                  </a:lnTo>
                  <a:lnTo>
                    <a:pt x="1762" y="1080"/>
                  </a:lnTo>
                  <a:lnTo>
                    <a:pt x="1762" y="1080"/>
                  </a:lnTo>
                  <a:lnTo>
                    <a:pt x="1766" y="1080"/>
                  </a:lnTo>
                  <a:lnTo>
                    <a:pt x="1766" y="1080"/>
                  </a:lnTo>
                  <a:lnTo>
                    <a:pt x="1770" y="1080"/>
                  </a:lnTo>
                  <a:lnTo>
                    <a:pt x="1772" y="1082"/>
                  </a:lnTo>
                  <a:lnTo>
                    <a:pt x="1772" y="1086"/>
                  </a:lnTo>
                  <a:lnTo>
                    <a:pt x="1770" y="1092"/>
                  </a:lnTo>
                  <a:lnTo>
                    <a:pt x="1768" y="1096"/>
                  </a:lnTo>
                  <a:lnTo>
                    <a:pt x="1770" y="1098"/>
                  </a:lnTo>
                  <a:lnTo>
                    <a:pt x="1770" y="1098"/>
                  </a:lnTo>
                  <a:lnTo>
                    <a:pt x="1772" y="1104"/>
                  </a:lnTo>
                  <a:lnTo>
                    <a:pt x="1776" y="1104"/>
                  </a:lnTo>
                  <a:lnTo>
                    <a:pt x="1776" y="1104"/>
                  </a:lnTo>
                  <a:lnTo>
                    <a:pt x="1780" y="1104"/>
                  </a:lnTo>
                  <a:lnTo>
                    <a:pt x="1782" y="1100"/>
                  </a:lnTo>
                  <a:lnTo>
                    <a:pt x="1788" y="1092"/>
                  </a:lnTo>
                  <a:lnTo>
                    <a:pt x="1788" y="1092"/>
                  </a:lnTo>
                  <a:lnTo>
                    <a:pt x="1800" y="1086"/>
                  </a:lnTo>
                  <a:lnTo>
                    <a:pt x="1814" y="1080"/>
                  </a:lnTo>
                  <a:lnTo>
                    <a:pt x="1814" y="1080"/>
                  </a:lnTo>
                  <a:lnTo>
                    <a:pt x="1820" y="1076"/>
                  </a:lnTo>
                  <a:lnTo>
                    <a:pt x="1828" y="1076"/>
                  </a:lnTo>
                  <a:lnTo>
                    <a:pt x="1842" y="1074"/>
                  </a:lnTo>
                  <a:lnTo>
                    <a:pt x="1842" y="1074"/>
                  </a:lnTo>
                  <a:lnTo>
                    <a:pt x="1858" y="1070"/>
                  </a:lnTo>
                  <a:lnTo>
                    <a:pt x="1872" y="1062"/>
                  </a:lnTo>
                  <a:lnTo>
                    <a:pt x="1884" y="1052"/>
                  </a:lnTo>
                  <a:lnTo>
                    <a:pt x="1896" y="1042"/>
                  </a:lnTo>
                  <a:lnTo>
                    <a:pt x="1896" y="1042"/>
                  </a:lnTo>
                  <a:lnTo>
                    <a:pt x="1908" y="1032"/>
                  </a:lnTo>
                  <a:lnTo>
                    <a:pt x="1914" y="1026"/>
                  </a:lnTo>
                  <a:lnTo>
                    <a:pt x="1920" y="1018"/>
                  </a:lnTo>
                  <a:lnTo>
                    <a:pt x="1920" y="1018"/>
                  </a:lnTo>
                  <a:lnTo>
                    <a:pt x="1926" y="1006"/>
                  </a:lnTo>
                  <a:lnTo>
                    <a:pt x="1930" y="1000"/>
                  </a:lnTo>
                  <a:lnTo>
                    <a:pt x="1936" y="994"/>
                  </a:lnTo>
                  <a:lnTo>
                    <a:pt x="1936" y="994"/>
                  </a:lnTo>
                  <a:lnTo>
                    <a:pt x="1948" y="984"/>
                  </a:lnTo>
                  <a:lnTo>
                    <a:pt x="1952" y="978"/>
                  </a:lnTo>
                  <a:lnTo>
                    <a:pt x="1956" y="970"/>
                  </a:lnTo>
                  <a:lnTo>
                    <a:pt x="1956" y="970"/>
                  </a:lnTo>
                  <a:lnTo>
                    <a:pt x="1958" y="956"/>
                  </a:lnTo>
                  <a:lnTo>
                    <a:pt x="1958" y="940"/>
                  </a:lnTo>
                  <a:lnTo>
                    <a:pt x="1958" y="940"/>
                  </a:lnTo>
                  <a:lnTo>
                    <a:pt x="1960" y="920"/>
                  </a:lnTo>
                  <a:lnTo>
                    <a:pt x="1960" y="912"/>
                  </a:lnTo>
                  <a:lnTo>
                    <a:pt x="1956" y="902"/>
                  </a:lnTo>
                  <a:lnTo>
                    <a:pt x="1956" y="902"/>
                  </a:lnTo>
                  <a:lnTo>
                    <a:pt x="1950" y="886"/>
                  </a:lnTo>
                  <a:lnTo>
                    <a:pt x="1950" y="886"/>
                  </a:lnTo>
                  <a:lnTo>
                    <a:pt x="1944" y="880"/>
                  </a:lnTo>
                  <a:lnTo>
                    <a:pt x="1940" y="876"/>
                  </a:lnTo>
                  <a:lnTo>
                    <a:pt x="1940" y="876"/>
                  </a:lnTo>
                  <a:lnTo>
                    <a:pt x="1938" y="872"/>
                  </a:lnTo>
                  <a:lnTo>
                    <a:pt x="1940" y="868"/>
                  </a:lnTo>
                  <a:lnTo>
                    <a:pt x="1942" y="858"/>
                  </a:lnTo>
                  <a:lnTo>
                    <a:pt x="1942" y="858"/>
                  </a:lnTo>
                  <a:lnTo>
                    <a:pt x="1948" y="852"/>
                  </a:lnTo>
                  <a:lnTo>
                    <a:pt x="1956" y="848"/>
                  </a:lnTo>
                  <a:lnTo>
                    <a:pt x="1956" y="848"/>
                  </a:lnTo>
                  <a:lnTo>
                    <a:pt x="1964" y="840"/>
                  </a:lnTo>
                  <a:lnTo>
                    <a:pt x="1966" y="838"/>
                  </a:lnTo>
                  <a:lnTo>
                    <a:pt x="1968" y="834"/>
                  </a:lnTo>
                  <a:lnTo>
                    <a:pt x="1966" y="832"/>
                  </a:lnTo>
                  <a:lnTo>
                    <a:pt x="1964" y="830"/>
                  </a:lnTo>
                  <a:lnTo>
                    <a:pt x="1958" y="828"/>
                  </a:lnTo>
                  <a:lnTo>
                    <a:pt x="1958" y="828"/>
                  </a:lnTo>
                  <a:lnTo>
                    <a:pt x="1952" y="828"/>
                  </a:lnTo>
                  <a:lnTo>
                    <a:pt x="1946" y="830"/>
                  </a:lnTo>
                  <a:lnTo>
                    <a:pt x="1946" y="830"/>
                  </a:lnTo>
                  <a:lnTo>
                    <a:pt x="1938" y="836"/>
                  </a:lnTo>
                  <a:lnTo>
                    <a:pt x="1932" y="838"/>
                  </a:lnTo>
                  <a:lnTo>
                    <a:pt x="1932" y="838"/>
                  </a:lnTo>
                  <a:lnTo>
                    <a:pt x="1930" y="836"/>
                  </a:lnTo>
                  <a:lnTo>
                    <a:pt x="1928" y="830"/>
                  </a:lnTo>
                  <a:lnTo>
                    <a:pt x="1928" y="830"/>
                  </a:lnTo>
                  <a:lnTo>
                    <a:pt x="1928" y="824"/>
                  </a:lnTo>
                  <a:lnTo>
                    <a:pt x="1926" y="820"/>
                  </a:lnTo>
                  <a:lnTo>
                    <a:pt x="1926" y="820"/>
                  </a:lnTo>
                  <a:lnTo>
                    <a:pt x="1922" y="816"/>
                  </a:lnTo>
                  <a:lnTo>
                    <a:pt x="1922" y="816"/>
                  </a:lnTo>
                  <a:lnTo>
                    <a:pt x="1920" y="812"/>
                  </a:lnTo>
                  <a:lnTo>
                    <a:pt x="1920" y="808"/>
                  </a:lnTo>
                  <a:lnTo>
                    <a:pt x="1922" y="804"/>
                  </a:lnTo>
                  <a:lnTo>
                    <a:pt x="1926" y="802"/>
                  </a:lnTo>
                  <a:lnTo>
                    <a:pt x="1926" y="802"/>
                  </a:lnTo>
                  <a:lnTo>
                    <a:pt x="1930" y="802"/>
                  </a:lnTo>
                  <a:lnTo>
                    <a:pt x="1930" y="802"/>
                  </a:lnTo>
                  <a:lnTo>
                    <a:pt x="1930" y="802"/>
                  </a:lnTo>
                  <a:lnTo>
                    <a:pt x="1930" y="802"/>
                  </a:lnTo>
                  <a:lnTo>
                    <a:pt x="1932" y="802"/>
                  </a:lnTo>
                  <a:lnTo>
                    <a:pt x="1932" y="802"/>
                  </a:lnTo>
                  <a:lnTo>
                    <a:pt x="1934" y="802"/>
                  </a:lnTo>
                  <a:lnTo>
                    <a:pt x="1936" y="800"/>
                  </a:lnTo>
                  <a:lnTo>
                    <a:pt x="1936" y="800"/>
                  </a:lnTo>
                  <a:lnTo>
                    <a:pt x="1938" y="796"/>
                  </a:lnTo>
                  <a:lnTo>
                    <a:pt x="1942" y="794"/>
                  </a:lnTo>
                  <a:lnTo>
                    <a:pt x="1942" y="794"/>
                  </a:lnTo>
                  <a:lnTo>
                    <a:pt x="1946" y="792"/>
                  </a:lnTo>
                  <a:lnTo>
                    <a:pt x="1950" y="790"/>
                  </a:lnTo>
                  <a:lnTo>
                    <a:pt x="1950" y="790"/>
                  </a:lnTo>
                  <a:lnTo>
                    <a:pt x="1952" y="786"/>
                  </a:lnTo>
                  <a:lnTo>
                    <a:pt x="1954" y="782"/>
                  </a:lnTo>
                  <a:lnTo>
                    <a:pt x="1956" y="778"/>
                  </a:lnTo>
                  <a:lnTo>
                    <a:pt x="1960" y="774"/>
                  </a:lnTo>
                  <a:lnTo>
                    <a:pt x="1960" y="774"/>
                  </a:lnTo>
                  <a:lnTo>
                    <a:pt x="1964" y="772"/>
                  </a:lnTo>
                  <a:lnTo>
                    <a:pt x="1964" y="772"/>
                  </a:lnTo>
                  <a:lnTo>
                    <a:pt x="1966" y="774"/>
                  </a:lnTo>
                  <a:lnTo>
                    <a:pt x="1970" y="776"/>
                  </a:lnTo>
                  <a:lnTo>
                    <a:pt x="1970" y="776"/>
                  </a:lnTo>
                  <a:lnTo>
                    <a:pt x="1972" y="778"/>
                  </a:lnTo>
                  <a:lnTo>
                    <a:pt x="1972" y="780"/>
                  </a:lnTo>
                  <a:lnTo>
                    <a:pt x="1968" y="788"/>
                  </a:lnTo>
                  <a:lnTo>
                    <a:pt x="1964" y="794"/>
                  </a:lnTo>
                  <a:lnTo>
                    <a:pt x="1964" y="800"/>
                  </a:lnTo>
                  <a:lnTo>
                    <a:pt x="1964" y="800"/>
                  </a:lnTo>
                  <a:lnTo>
                    <a:pt x="1966" y="806"/>
                  </a:lnTo>
                  <a:lnTo>
                    <a:pt x="1970" y="808"/>
                  </a:lnTo>
                  <a:lnTo>
                    <a:pt x="1970" y="808"/>
                  </a:lnTo>
                  <a:lnTo>
                    <a:pt x="1978" y="806"/>
                  </a:lnTo>
                  <a:lnTo>
                    <a:pt x="1986" y="802"/>
                  </a:lnTo>
                  <a:lnTo>
                    <a:pt x="1994" y="796"/>
                  </a:lnTo>
                  <a:lnTo>
                    <a:pt x="2000" y="794"/>
                  </a:lnTo>
                  <a:lnTo>
                    <a:pt x="2000" y="794"/>
                  </a:lnTo>
                  <a:lnTo>
                    <a:pt x="2002" y="794"/>
                  </a:lnTo>
                  <a:lnTo>
                    <a:pt x="2002" y="794"/>
                  </a:lnTo>
                  <a:lnTo>
                    <a:pt x="2008" y="794"/>
                  </a:lnTo>
                  <a:lnTo>
                    <a:pt x="2012" y="796"/>
                  </a:lnTo>
                  <a:lnTo>
                    <a:pt x="2014" y="800"/>
                  </a:lnTo>
                  <a:lnTo>
                    <a:pt x="2014" y="804"/>
                  </a:lnTo>
                  <a:lnTo>
                    <a:pt x="2014" y="804"/>
                  </a:lnTo>
                  <a:lnTo>
                    <a:pt x="2014" y="808"/>
                  </a:lnTo>
                  <a:lnTo>
                    <a:pt x="2014" y="812"/>
                  </a:lnTo>
                  <a:lnTo>
                    <a:pt x="2010" y="814"/>
                  </a:lnTo>
                  <a:lnTo>
                    <a:pt x="2006" y="814"/>
                  </a:lnTo>
                  <a:lnTo>
                    <a:pt x="2006" y="814"/>
                  </a:lnTo>
                  <a:lnTo>
                    <a:pt x="2004" y="814"/>
                  </a:lnTo>
                  <a:lnTo>
                    <a:pt x="2004" y="814"/>
                  </a:lnTo>
                  <a:lnTo>
                    <a:pt x="2004" y="824"/>
                  </a:lnTo>
                  <a:lnTo>
                    <a:pt x="2004" y="826"/>
                  </a:lnTo>
                  <a:lnTo>
                    <a:pt x="2008" y="826"/>
                  </a:lnTo>
                  <a:lnTo>
                    <a:pt x="2014" y="826"/>
                  </a:lnTo>
                  <a:lnTo>
                    <a:pt x="2020" y="830"/>
                  </a:lnTo>
                  <a:lnTo>
                    <a:pt x="2020" y="830"/>
                  </a:lnTo>
                  <a:lnTo>
                    <a:pt x="2024" y="834"/>
                  </a:lnTo>
                  <a:lnTo>
                    <a:pt x="2024" y="840"/>
                  </a:lnTo>
                  <a:lnTo>
                    <a:pt x="2020" y="850"/>
                  </a:lnTo>
                  <a:lnTo>
                    <a:pt x="2020" y="850"/>
                  </a:lnTo>
                  <a:lnTo>
                    <a:pt x="2020" y="854"/>
                  </a:lnTo>
                  <a:lnTo>
                    <a:pt x="2020" y="856"/>
                  </a:lnTo>
                  <a:lnTo>
                    <a:pt x="2020" y="856"/>
                  </a:lnTo>
                  <a:lnTo>
                    <a:pt x="2022" y="864"/>
                  </a:lnTo>
                  <a:lnTo>
                    <a:pt x="2020" y="870"/>
                  </a:lnTo>
                  <a:lnTo>
                    <a:pt x="2020" y="870"/>
                  </a:lnTo>
                  <a:lnTo>
                    <a:pt x="2018" y="878"/>
                  </a:lnTo>
                  <a:lnTo>
                    <a:pt x="2016" y="882"/>
                  </a:lnTo>
                  <a:lnTo>
                    <a:pt x="2016" y="886"/>
                  </a:lnTo>
                  <a:lnTo>
                    <a:pt x="2016" y="886"/>
                  </a:lnTo>
                  <a:lnTo>
                    <a:pt x="2018" y="888"/>
                  </a:lnTo>
                  <a:lnTo>
                    <a:pt x="2020" y="888"/>
                  </a:lnTo>
                  <a:lnTo>
                    <a:pt x="2020" y="888"/>
                  </a:lnTo>
                  <a:lnTo>
                    <a:pt x="2026" y="886"/>
                  </a:lnTo>
                  <a:lnTo>
                    <a:pt x="2034" y="882"/>
                  </a:lnTo>
                  <a:lnTo>
                    <a:pt x="2046" y="876"/>
                  </a:lnTo>
                  <a:lnTo>
                    <a:pt x="2046" y="876"/>
                  </a:lnTo>
                  <a:lnTo>
                    <a:pt x="2056" y="876"/>
                  </a:lnTo>
                  <a:lnTo>
                    <a:pt x="2060" y="876"/>
                  </a:lnTo>
                  <a:lnTo>
                    <a:pt x="2064" y="874"/>
                  </a:lnTo>
                  <a:lnTo>
                    <a:pt x="2064" y="874"/>
                  </a:lnTo>
                  <a:lnTo>
                    <a:pt x="2068" y="870"/>
                  </a:lnTo>
                  <a:lnTo>
                    <a:pt x="2070" y="866"/>
                  </a:lnTo>
                  <a:lnTo>
                    <a:pt x="2072" y="856"/>
                  </a:lnTo>
                  <a:lnTo>
                    <a:pt x="2072" y="856"/>
                  </a:lnTo>
                  <a:lnTo>
                    <a:pt x="2066" y="856"/>
                  </a:lnTo>
                  <a:lnTo>
                    <a:pt x="2066" y="856"/>
                  </a:lnTo>
                  <a:lnTo>
                    <a:pt x="2068" y="846"/>
                  </a:lnTo>
                  <a:lnTo>
                    <a:pt x="2066" y="838"/>
                  </a:lnTo>
                  <a:lnTo>
                    <a:pt x="2060" y="818"/>
                  </a:lnTo>
                  <a:lnTo>
                    <a:pt x="2060" y="818"/>
                  </a:lnTo>
                  <a:lnTo>
                    <a:pt x="2058" y="814"/>
                  </a:lnTo>
                  <a:lnTo>
                    <a:pt x="2056" y="810"/>
                  </a:lnTo>
                  <a:lnTo>
                    <a:pt x="2056" y="810"/>
                  </a:lnTo>
                  <a:lnTo>
                    <a:pt x="2052" y="808"/>
                  </a:lnTo>
                  <a:lnTo>
                    <a:pt x="2048" y="806"/>
                  </a:lnTo>
                  <a:lnTo>
                    <a:pt x="2048" y="806"/>
                  </a:lnTo>
                  <a:lnTo>
                    <a:pt x="2046" y="804"/>
                  </a:lnTo>
                  <a:lnTo>
                    <a:pt x="2046" y="800"/>
                  </a:lnTo>
                  <a:lnTo>
                    <a:pt x="2046" y="796"/>
                  </a:lnTo>
                  <a:lnTo>
                    <a:pt x="2048" y="792"/>
                  </a:lnTo>
                  <a:lnTo>
                    <a:pt x="2048" y="792"/>
                  </a:lnTo>
                  <a:lnTo>
                    <a:pt x="2054" y="790"/>
                  </a:lnTo>
                  <a:lnTo>
                    <a:pt x="2058" y="790"/>
                  </a:lnTo>
                  <a:lnTo>
                    <a:pt x="2062" y="788"/>
                  </a:lnTo>
                  <a:lnTo>
                    <a:pt x="2068" y="784"/>
                  </a:lnTo>
                  <a:lnTo>
                    <a:pt x="2068" y="784"/>
                  </a:lnTo>
                  <a:lnTo>
                    <a:pt x="2082" y="768"/>
                  </a:lnTo>
                  <a:lnTo>
                    <a:pt x="2082" y="768"/>
                  </a:lnTo>
                  <a:lnTo>
                    <a:pt x="2090" y="754"/>
                  </a:lnTo>
                  <a:lnTo>
                    <a:pt x="2094" y="746"/>
                  </a:lnTo>
                  <a:lnTo>
                    <a:pt x="2102" y="742"/>
                  </a:lnTo>
                  <a:lnTo>
                    <a:pt x="2102" y="742"/>
                  </a:lnTo>
                  <a:lnTo>
                    <a:pt x="2108" y="740"/>
                  </a:lnTo>
                  <a:lnTo>
                    <a:pt x="2108" y="740"/>
                  </a:lnTo>
                  <a:lnTo>
                    <a:pt x="2112" y="742"/>
                  </a:lnTo>
                  <a:lnTo>
                    <a:pt x="2116" y="746"/>
                  </a:lnTo>
                  <a:lnTo>
                    <a:pt x="2120" y="750"/>
                  </a:lnTo>
                  <a:lnTo>
                    <a:pt x="2126" y="752"/>
                  </a:lnTo>
                  <a:lnTo>
                    <a:pt x="2126" y="752"/>
                  </a:lnTo>
                  <a:lnTo>
                    <a:pt x="2126" y="752"/>
                  </a:lnTo>
                  <a:lnTo>
                    <a:pt x="2126" y="752"/>
                  </a:lnTo>
                  <a:lnTo>
                    <a:pt x="2132" y="750"/>
                  </a:lnTo>
                  <a:lnTo>
                    <a:pt x="2138" y="748"/>
                  </a:lnTo>
                  <a:lnTo>
                    <a:pt x="2148" y="740"/>
                  </a:lnTo>
                  <a:lnTo>
                    <a:pt x="2148" y="740"/>
                  </a:lnTo>
                  <a:lnTo>
                    <a:pt x="2152" y="730"/>
                  </a:lnTo>
                  <a:lnTo>
                    <a:pt x="2156" y="724"/>
                  </a:lnTo>
                  <a:lnTo>
                    <a:pt x="2160" y="720"/>
                  </a:lnTo>
                  <a:lnTo>
                    <a:pt x="2160" y="720"/>
                  </a:lnTo>
                  <a:lnTo>
                    <a:pt x="2168" y="714"/>
                  </a:lnTo>
                  <a:lnTo>
                    <a:pt x="2178" y="708"/>
                  </a:lnTo>
                  <a:lnTo>
                    <a:pt x="2178" y="708"/>
                  </a:lnTo>
                  <a:lnTo>
                    <a:pt x="2182" y="706"/>
                  </a:lnTo>
                  <a:lnTo>
                    <a:pt x="2186" y="702"/>
                  </a:lnTo>
                  <a:lnTo>
                    <a:pt x="2190" y="692"/>
                  </a:lnTo>
                  <a:lnTo>
                    <a:pt x="2190" y="692"/>
                  </a:lnTo>
                  <a:lnTo>
                    <a:pt x="2196" y="684"/>
                  </a:lnTo>
                  <a:lnTo>
                    <a:pt x="2202" y="674"/>
                  </a:lnTo>
                  <a:lnTo>
                    <a:pt x="2202" y="674"/>
                  </a:lnTo>
                  <a:lnTo>
                    <a:pt x="2224" y="650"/>
                  </a:lnTo>
                  <a:lnTo>
                    <a:pt x="2228" y="644"/>
                  </a:lnTo>
                  <a:lnTo>
                    <a:pt x="2230" y="638"/>
                  </a:lnTo>
                  <a:lnTo>
                    <a:pt x="2232" y="632"/>
                  </a:lnTo>
                  <a:lnTo>
                    <a:pt x="2232" y="624"/>
                  </a:lnTo>
                  <a:lnTo>
                    <a:pt x="2232" y="624"/>
                  </a:lnTo>
                  <a:lnTo>
                    <a:pt x="2230" y="610"/>
                  </a:lnTo>
                  <a:lnTo>
                    <a:pt x="2230" y="604"/>
                  </a:lnTo>
                  <a:lnTo>
                    <a:pt x="2232" y="598"/>
                  </a:lnTo>
                  <a:lnTo>
                    <a:pt x="2232" y="598"/>
                  </a:lnTo>
                  <a:lnTo>
                    <a:pt x="2236" y="590"/>
                  </a:lnTo>
                  <a:lnTo>
                    <a:pt x="2240" y="582"/>
                  </a:lnTo>
                  <a:lnTo>
                    <a:pt x="2240" y="582"/>
                  </a:lnTo>
                  <a:lnTo>
                    <a:pt x="2244" y="572"/>
                  </a:lnTo>
                  <a:lnTo>
                    <a:pt x="2244" y="560"/>
                  </a:lnTo>
                  <a:lnTo>
                    <a:pt x="2242" y="550"/>
                  </a:lnTo>
                  <a:lnTo>
                    <a:pt x="2238" y="546"/>
                  </a:lnTo>
                  <a:lnTo>
                    <a:pt x="2234" y="542"/>
                  </a:lnTo>
                  <a:lnTo>
                    <a:pt x="2234" y="542"/>
                  </a:lnTo>
                  <a:lnTo>
                    <a:pt x="2228" y="540"/>
                  </a:lnTo>
                  <a:lnTo>
                    <a:pt x="2228" y="540"/>
                  </a:lnTo>
                  <a:lnTo>
                    <a:pt x="2222" y="542"/>
                  </a:lnTo>
                  <a:lnTo>
                    <a:pt x="2216" y="548"/>
                  </a:lnTo>
                  <a:lnTo>
                    <a:pt x="2216" y="548"/>
                  </a:lnTo>
                  <a:lnTo>
                    <a:pt x="2208" y="552"/>
                  </a:lnTo>
                  <a:lnTo>
                    <a:pt x="2202" y="554"/>
                  </a:lnTo>
                  <a:lnTo>
                    <a:pt x="2202" y="554"/>
                  </a:lnTo>
                  <a:lnTo>
                    <a:pt x="2200" y="552"/>
                  </a:lnTo>
                  <a:lnTo>
                    <a:pt x="2196" y="550"/>
                  </a:lnTo>
                  <a:lnTo>
                    <a:pt x="2196" y="550"/>
                  </a:lnTo>
                  <a:lnTo>
                    <a:pt x="2194" y="546"/>
                  </a:lnTo>
                  <a:lnTo>
                    <a:pt x="2192" y="542"/>
                  </a:lnTo>
                  <a:lnTo>
                    <a:pt x="2192" y="538"/>
                  </a:lnTo>
                  <a:lnTo>
                    <a:pt x="2188" y="536"/>
                  </a:lnTo>
                  <a:lnTo>
                    <a:pt x="2188" y="536"/>
                  </a:lnTo>
                  <a:lnTo>
                    <a:pt x="2182" y="536"/>
                  </a:lnTo>
                  <a:lnTo>
                    <a:pt x="2182" y="536"/>
                  </a:lnTo>
                  <a:lnTo>
                    <a:pt x="2180" y="536"/>
                  </a:lnTo>
                  <a:lnTo>
                    <a:pt x="2180" y="536"/>
                  </a:lnTo>
                  <a:lnTo>
                    <a:pt x="2176" y="536"/>
                  </a:lnTo>
                  <a:lnTo>
                    <a:pt x="2176" y="536"/>
                  </a:lnTo>
                  <a:lnTo>
                    <a:pt x="2172" y="534"/>
                  </a:lnTo>
                  <a:lnTo>
                    <a:pt x="2168" y="532"/>
                  </a:lnTo>
                  <a:lnTo>
                    <a:pt x="2168" y="532"/>
                  </a:lnTo>
                  <a:lnTo>
                    <a:pt x="2174" y="526"/>
                  </a:lnTo>
                  <a:lnTo>
                    <a:pt x="2182" y="524"/>
                  </a:lnTo>
                  <a:lnTo>
                    <a:pt x="2196" y="516"/>
                  </a:lnTo>
                  <a:lnTo>
                    <a:pt x="2196" y="516"/>
                  </a:lnTo>
                  <a:lnTo>
                    <a:pt x="2226" y="494"/>
                  </a:lnTo>
                  <a:lnTo>
                    <a:pt x="2226" y="494"/>
                  </a:lnTo>
                  <a:lnTo>
                    <a:pt x="2240" y="486"/>
                  </a:lnTo>
                  <a:lnTo>
                    <a:pt x="2248" y="480"/>
                  </a:lnTo>
                  <a:lnTo>
                    <a:pt x="2254" y="474"/>
                  </a:lnTo>
                  <a:lnTo>
                    <a:pt x="2254" y="474"/>
                  </a:lnTo>
                  <a:lnTo>
                    <a:pt x="2264" y="462"/>
                  </a:lnTo>
                  <a:lnTo>
                    <a:pt x="2268" y="456"/>
                  </a:lnTo>
                  <a:lnTo>
                    <a:pt x="2276" y="452"/>
                  </a:lnTo>
                  <a:lnTo>
                    <a:pt x="2276" y="452"/>
                  </a:lnTo>
                  <a:lnTo>
                    <a:pt x="2284" y="450"/>
                  </a:lnTo>
                  <a:lnTo>
                    <a:pt x="2284" y="450"/>
                  </a:lnTo>
                  <a:lnTo>
                    <a:pt x="2300" y="454"/>
                  </a:lnTo>
                  <a:lnTo>
                    <a:pt x="2314" y="456"/>
                  </a:lnTo>
                  <a:lnTo>
                    <a:pt x="2314" y="456"/>
                  </a:lnTo>
                  <a:lnTo>
                    <a:pt x="2328" y="458"/>
                  </a:lnTo>
                  <a:lnTo>
                    <a:pt x="2328" y="458"/>
                  </a:lnTo>
                  <a:lnTo>
                    <a:pt x="2342" y="456"/>
                  </a:lnTo>
                  <a:lnTo>
                    <a:pt x="2348" y="456"/>
                  </a:lnTo>
                  <a:lnTo>
                    <a:pt x="2354" y="454"/>
                  </a:lnTo>
                  <a:lnTo>
                    <a:pt x="2354" y="454"/>
                  </a:lnTo>
                  <a:lnTo>
                    <a:pt x="2358" y="446"/>
                  </a:lnTo>
                  <a:lnTo>
                    <a:pt x="2362" y="442"/>
                  </a:lnTo>
                  <a:lnTo>
                    <a:pt x="2366" y="442"/>
                  </a:lnTo>
                  <a:lnTo>
                    <a:pt x="2366" y="442"/>
                  </a:lnTo>
                  <a:lnTo>
                    <a:pt x="2370" y="442"/>
                  </a:lnTo>
                  <a:lnTo>
                    <a:pt x="2370" y="442"/>
                  </a:lnTo>
                  <a:lnTo>
                    <a:pt x="2372" y="444"/>
                  </a:lnTo>
                  <a:lnTo>
                    <a:pt x="2372" y="446"/>
                  </a:lnTo>
                  <a:lnTo>
                    <a:pt x="2374" y="452"/>
                  </a:lnTo>
                  <a:lnTo>
                    <a:pt x="2374" y="458"/>
                  </a:lnTo>
                  <a:lnTo>
                    <a:pt x="2376" y="460"/>
                  </a:lnTo>
                  <a:lnTo>
                    <a:pt x="2378" y="462"/>
                  </a:lnTo>
                  <a:lnTo>
                    <a:pt x="2378" y="462"/>
                  </a:lnTo>
                  <a:lnTo>
                    <a:pt x="2378" y="462"/>
                  </a:lnTo>
                  <a:lnTo>
                    <a:pt x="2378" y="462"/>
                  </a:lnTo>
                  <a:lnTo>
                    <a:pt x="2382" y="460"/>
                  </a:lnTo>
                  <a:lnTo>
                    <a:pt x="2384" y="458"/>
                  </a:lnTo>
                  <a:lnTo>
                    <a:pt x="2388" y="454"/>
                  </a:lnTo>
                  <a:lnTo>
                    <a:pt x="2388" y="454"/>
                  </a:lnTo>
                  <a:lnTo>
                    <a:pt x="2392" y="450"/>
                  </a:lnTo>
                  <a:lnTo>
                    <a:pt x="2398" y="450"/>
                  </a:lnTo>
                  <a:lnTo>
                    <a:pt x="2398" y="450"/>
                  </a:lnTo>
                  <a:lnTo>
                    <a:pt x="2400" y="450"/>
                  </a:lnTo>
                  <a:lnTo>
                    <a:pt x="2400" y="450"/>
                  </a:lnTo>
                  <a:lnTo>
                    <a:pt x="2404" y="450"/>
                  </a:lnTo>
                  <a:lnTo>
                    <a:pt x="2404" y="450"/>
                  </a:lnTo>
                  <a:lnTo>
                    <a:pt x="2408" y="450"/>
                  </a:lnTo>
                  <a:lnTo>
                    <a:pt x="2408" y="450"/>
                  </a:lnTo>
                  <a:lnTo>
                    <a:pt x="2416" y="450"/>
                  </a:lnTo>
                  <a:lnTo>
                    <a:pt x="2420" y="448"/>
                  </a:lnTo>
                  <a:lnTo>
                    <a:pt x="2420" y="448"/>
                  </a:lnTo>
                  <a:lnTo>
                    <a:pt x="2422" y="446"/>
                  </a:lnTo>
                  <a:lnTo>
                    <a:pt x="2422" y="444"/>
                  </a:lnTo>
                  <a:lnTo>
                    <a:pt x="2420" y="440"/>
                  </a:lnTo>
                  <a:lnTo>
                    <a:pt x="2418" y="436"/>
                  </a:lnTo>
                  <a:lnTo>
                    <a:pt x="2418" y="434"/>
                  </a:lnTo>
                  <a:lnTo>
                    <a:pt x="2420" y="432"/>
                  </a:lnTo>
                  <a:lnTo>
                    <a:pt x="2420" y="432"/>
                  </a:lnTo>
                  <a:lnTo>
                    <a:pt x="2426" y="430"/>
                  </a:lnTo>
                  <a:lnTo>
                    <a:pt x="2432" y="428"/>
                  </a:lnTo>
                  <a:lnTo>
                    <a:pt x="2442" y="420"/>
                  </a:lnTo>
                  <a:lnTo>
                    <a:pt x="2450" y="412"/>
                  </a:lnTo>
                  <a:lnTo>
                    <a:pt x="2460" y="404"/>
                  </a:lnTo>
                  <a:lnTo>
                    <a:pt x="2460" y="404"/>
                  </a:lnTo>
                  <a:lnTo>
                    <a:pt x="2468" y="400"/>
                  </a:lnTo>
                  <a:lnTo>
                    <a:pt x="2472" y="400"/>
                  </a:lnTo>
                  <a:lnTo>
                    <a:pt x="2472" y="400"/>
                  </a:lnTo>
                  <a:lnTo>
                    <a:pt x="2476" y="400"/>
                  </a:lnTo>
                  <a:lnTo>
                    <a:pt x="2478" y="402"/>
                  </a:lnTo>
                  <a:lnTo>
                    <a:pt x="2482" y="408"/>
                  </a:lnTo>
                  <a:lnTo>
                    <a:pt x="2486" y="414"/>
                  </a:lnTo>
                  <a:lnTo>
                    <a:pt x="2488" y="422"/>
                  </a:lnTo>
                  <a:lnTo>
                    <a:pt x="2488" y="422"/>
                  </a:lnTo>
                  <a:lnTo>
                    <a:pt x="2498" y="418"/>
                  </a:lnTo>
                  <a:lnTo>
                    <a:pt x="2508" y="414"/>
                  </a:lnTo>
                  <a:lnTo>
                    <a:pt x="2518" y="412"/>
                  </a:lnTo>
                  <a:lnTo>
                    <a:pt x="2522" y="408"/>
                  </a:lnTo>
                  <a:lnTo>
                    <a:pt x="2526" y="406"/>
                  </a:lnTo>
                  <a:lnTo>
                    <a:pt x="2526" y="406"/>
                  </a:lnTo>
                  <a:lnTo>
                    <a:pt x="2532" y="396"/>
                  </a:lnTo>
                  <a:lnTo>
                    <a:pt x="2540" y="390"/>
                  </a:lnTo>
                  <a:lnTo>
                    <a:pt x="2548" y="384"/>
                  </a:lnTo>
                  <a:lnTo>
                    <a:pt x="2560" y="382"/>
                  </a:lnTo>
                  <a:lnTo>
                    <a:pt x="2560" y="382"/>
                  </a:lnTo>
                  <a:lnTo>
                    <a:pt x="2554" y="394"/>
                  </a:lnTo>
                  <a:lnTo>
                    <a:pt x="2546" y="406"/>
                  </a:lnTo>
                  <a:lnTo>
                    <a:pt x="2546" y="406"/>
                  </a:lnTo>
                  <a:lnTo>
                    <a:pt x="2534" y="416"/>
                  </a:lnTo>
                  <a:lnTo>
                    <a:pt x="2522" y="424"/>
                  </a:lnTo>
                  <a:lnTo>
                    <a:pt x="2498" y="438"/>
                  </a:lnTo>
                  <a:lnTo>
                    <a:pt x="2498" y="438"/>
                  </a:lnTo>
                  <a:lnTo>
                    <a:pt x="2488" y="446"/>
                  </a:lnTo>
                  <a:lnTo>
                    <a:pt x="2480" y="456"/>
                  </a:lnTo>
                  <a:lnTo>
                    <a:pt x="2470" y="464"/>
                  </a:lnTo>
                  <a:lnTo>
                    <a:pt x="2460" y="472"/>
                  </a:lnTo>
                  <a:lnTo>
                    <a:pt x="2460" y="472"/>
                  </a:lnTo>
                  <a:lnTo>
                    <a:pt x="2448" y="480"/>
                  </a:lnTo>
                  <a:lnTo>
                    <a:pt x="2442" y="484"/>
                  </a:lnTo>
                  <a:lnTo>
                    <a:pt x="2436" y="490"/>
                  </a:lnTo>
                  <a:lnTo>
                    <a:pt x="2436" y="490"/>
                  </a:lnTo>
                  <a:lnTo>
                    <a:pt x="2430" y="502"/>
                  </a:lnTo>
                  <a:lnTo>
                    <a:pt x="2424" y="514"/>
                  </a:lnTo>
                  <a:lnTo>
                    <a:pt x="2424" y="514"/>
                  </a:lnTo>
                  <a:lnTo>
                    <a:pt x="2422" y="526"/>
                  </a:lnTo>
                  <a:lnTo>
                    <a:pt x="2422" y="536"/>
                  </a:lnTo>
                  <a:lnTo>
                    <a:pt x="2426" y="556"/>
                  </a:lnTo>
                  <a:lnTo>
                    <a:pt x="2426" y="556"/>
                  </a:lnTo>
                  <a:lnTo>
                    <a:pt x="2430" y="580"/>
                  </a:lnTo>
                  <a:lnTo>
                    <a:pt x="2430" y="580"/>
                  </a:lnTo>
                  <a:lnTo>
                    <a:pt x="2432" y="594"/>
                  </a:lnTo>
                  <a:lnTo>
                    <a:pt x="2434" y="600"/>
                  </a:lnTo>
                  <a:lnTo>
                    <a:pt x="2436" y="604"/>
                  </a:lnTo>
                  <a:lnTo>
                    <a:pt x="2438" y="604"/>
                  </a:lnTo>
                  <a:lnTo>
                    <a:pt x="2438" y="604"/>
                  </a:lnTo>
                  <a:lnTo>
                    <a:pt x="2440" y="606"/>
                  </a:lnTo>
                  <a:lnTo>
                    <a:pt x="2440" y="606"/>
                  </a:lnTo>
                  <a:lnTo>
                    <a:pt x="2444" y="604"/>
                  </a:lnTo>
                  <a:lnTo>
                    <a:pt x="2448" y="602"/>
                  </a:lnTo>
                  <a:lnTo>
                    <a:pt x="2454" y="592"/>
                  </a:lnTo>
                  <a:lnTo>
                    <a:pt x="2462" y="574"/>
                  </a:lnTo>
                  <a:lnTo>
                    <a:pt x="2462" y="574"/>
                  </a:lnTo>
                  <a:lnTo>
                    <a:pt x="2466" y="570"/>
                  </a:lnTo>
                  <a:lnTo>
                    <a:pt x="2472" y="566"/>
                  </a:lnTo>
                  <a:lnTo>
                    <a:pt x="2476" y="564"/>
                  </a:lnTo>
                  <a:lnTo>
                    <a:pt x="2482" y="560"/>
                  </a:lnTo>
                  <a:lnTo>
                    <a:pt x="2482" y="560"/>
                  </a:lnTo>
                  <a:lnTo>
                    <a:pt x="2484" y="556"/>
                  </a:lnTo>
                  <a:lnTo>
                    <a:pt x="2486" y="550"/>
                  </a:lnTo>
                  <a:lnTo>
                    <a:pt x="2488" y="546"/>
                  </a:lnTo>
                  <a:lnTo>
                    <a:pt x="2490" y="542"/>
                  </a:lnTo>
                  <a:lnTo>
                    <a:pt x="2490" y="542"/>
                  </a:lnTo>
                  <a:lnTo>
                    <a:pt x="2496" y="540"/>
                  </a:lnTo>
                  <a:lnTo>
                    <a:pt x="2504" y="540"/>
                  </a:lnTo>
                  <a:lnTo>
                    <a:pt x="2504" y="540"/>
                  </a:lnTo>
                  <a:lnTo>
                    <a:pt x="2506" y="536"/>
                  </a:lnTo>
                  <a:lnTo>
                    <a:pt x="2506" y="532"/>
                  </a:lnTo>
                  <a:lnTo>
                    <a:pt x="2506" y="532"/>
                  </a:lnTo>
                  <a:lnTo>
                    <a:pt x="2508" y="522"/>
                  </a:lnTo>
                  <a:lnTo>
                    <a:pt x="2510" y="516"/>
                  </a:lnTo>
                  <a:lnTo>
                    <a:pt x="2512" y="512"/>
                  </a:lnTo>
                  <a:lnTo>
                    <a:pt x="2512" y="512"/>
                  </a:lnTo>
                  <a:lnTo>
                    <a:pt x="2516" y="514"/>
                  </a:lnTo>
                  <a:lnTo>
                    <a:pt x="2522" y="516"/>
                  </a:lnTo>
                  <a:lnTo>
                    <a:pt x="2522" y="516"/>
                  </a:lnTo>
                  <a:lnTo>
                    <a:pt x="2526" y="514"/>
                  </a:lnTo>
                  <a:lnTo>
                    <a:pt x="2528" y="512"/>
                  </a:lnTo>
                  <a:lnTo>
                    <a:pt x="2528" y="512"/>
                  </a:lnTo>
                  <a:lnTo>
                    <a:pt x="2528" y="508"/>
                  </a:lnTo>
                  <a:lnTo>
                    <a:pt x="2526" y="506"/>
                  </a:lnTo>
                  <a:lnTo>
                    <a:pt x="2524" y="502"/>
                  </a:lnTo>
                  <a:lnTo>
                    <a:pt x="2524" y="498"/>
                  </a:lnTo>
                  <a:lnTo>
                    <a:pt x="2524" y="498"/>
                  </a:lnTo>
                  <a:lnTo>
                    <a:pt x="2526" y="492"/>
                  </a:lnTo>
                  <a:lnTo>
                    <a:pt x="2530" y="490"/>
                  </a:lnTo>
                  <a:lnTo>
                    <a:pt x="2530" y="486"/>
                  </a:lnTo>
                  <a:lnTo>
                    <a:pt x="2528" y="482"/>
                  </a:lnTo>
                  <a:lnTo>
                    <a:pt x="2528" y="482"/>
                  </a:lnTo>
                  <a:lnTo>
                    <a:pt x="2524" y="480"/>
                  </a:lnTo>
                  <a:lnTo>
                    <a:pt x="2520" y="478"/>
                  </a:lnTo>
                  <a:lnTo>
                    <a:pt x="2516" y="476"/>
                  </a:lnTo>
                  <a:lnTo>
                    <a:pt x="2514" y="472"/>
                  </a:lnTo>
                  <a:lnTo>
                    <a:pt x="2514" y="472"/>
                  </a:lnTo>
                  <a:lnTo>
                    <a:pt x="2516" y="468"/>
                  </a:lnTo>
                  <a:lnTo>
                    <a:pt x="2522" y="460"/>
                  </a:lnTo>
                  <a:lnTo>
                    <a:pt x="2534" y="448"/>
                  </a:lnTo>
                  <a:lnTo>
                    <a:pt x="2534" y="448"/>
                  </a:lnTo>
                  <a:lnTo>
                    <a:pt x="2542" y="442"/>
                  </a:lnTo>
                  <a:lnTo>
                    <a:pt x="2548" y="438"/>
                  </a:lnTo>
                  <a:lnTo>
                    <a:pt x="2552" y="438"/>
                  </a:lnTo>
                  <a:lnTo>
                    <a:pt x="2552" y="438"/>
                  </a:lnTo>
                  <a:lnTo>
                    <a:pt x="2552" y="438"/>
                  </a:lnTo>
                  <a:lnTo>
                    <a:pt x="2552" y="438"/>
                  </a:lnTo>
                  <a:lnTo>
                    <a:pt x="2556" y="438"/>
                  </a:lnTo>
                  <a:lnTo>
                    <a:pt x="2560" y="442"/>
                  </a:lnTo>
                  <a:lnTo>
                    <a:pt x="2562" y="446"/>
                  </a:lnTo>
                  <a:lnTo>
                    <a:pt x="2566" y="448"/>
                  </a:lnTo>
                  <a:lnTo>
                    <a:pt x="2566" y="448"/>
                  </a:lnTo>
                  <a:lnTo>
                    <a:pt x="2566" y="448"/>
                  </a:lnTo>
                  <a:lnTo>
                    <a:pt x="2566" y="448"/>
                  </a:lnTo>
                  <a:lnTo>
                    <a:pt x="2572" y="446"/>
                  </a:lnTo>
                  <a:lnTo>
                    <a:pt x="2576" y="442"/>
                  </a:lnTo>
                  <a:lnTo>
                    <a:pt x="2580" y="438"/>
                  </a:lnTo>
                  <a:lnTo>
                    <a:pt x="2586" y="434"/>
                  </a:lnTo>
                  <a:lnTo>
                    <a:pt x="2586" y="434"/>
                  </a:lnTo>
                  <a:lnTo>
                    <a:pt x="2592" y="430"/>
                  </a:lnTo>
                  <a:lnTo>
                    <a:pt x="2598" y="430"/>
                  </a:lnTo>
                  <a:lnTo>
                    <a:pt x="2598" y="430"/>
                  </a:lnTo>
                  <a:lnTo>
                    <a:pt x="2606" y="432"/>
                  </a:lnTo>
                  <a:lnTo>
                    <a:pt x="2606" y="432"/>
                  </a:lnTo>
                  <a:lnTo>
                    <a:pt x="2614" y="438"/>
                  </a:lnTo>
                  <a:lnTo>
                    <a:pt x="2616" y="440"/>
                  </a:lnTo>
                  <a:lnTo>
                    <a:pt x="2620" y="442"/>
                  </a:lnTo>
                  <a:lnTo>
                    <a:pt x="2620" y="442"/>
                  </a:lnTo>
                  <a:lnTo>
                    <a:pt x="2626" y="440"/>
                  </a:lnTo>
                  <a:lnTo>
                    <a:pt x="2626" y="440"/>
                  </a:lnTo>
                  <a:lnTo>
                    <a:pt x="2630" y="438"/>
                  </a:lnTo>
                  <a:lnTo>
                    <a:pt x="2636" y="434"/>
                  </a:lnTo>
                  <a:lnTo>
                    <a:pt x="2644" y="424"/>
                  </a:lnTo>
                  <a:lnTo>
                    <a:pt x="2644" y="424"/>
                  </a:lnTo>
                  <a:lnTo>
                    <a:pt x="2654" y="420"/>
                  </a:lnTo>
                  <a:lnTo>
                    <a:pt x="2666" y="414"/>
                  </a:lnTo>
                  <a:lnTo>
                    <a:pt x="2676" y="410"/>
                  </a:lnTo>
                  <a:lnTo>
                    <a:pt x="2686" y="406"/>
                  </a:lnTo>
                  <a:lnTo>
                    <a:pt x="2686" y="406"/>
                  </a:lnTo>
                  <a:lnTo>
                    <a:pt x="2694" y="400"/>
                  </a:lnTo>
                  <a:lnTo>
                    <a:pt x="2704" y="394"/>
                  </a:lnTo>
                  <a:lnTo>
                    <a:pt x="2704" y="394"/>
                  </a:lnTo>
                  <a:lnTo>
                    <a:pt x="2710" y="392"/>
                  </a:lnTo>
                  <a:lnTo>
                    <a:pt x="2710" y="392"/>
                  </a:lnTo>
                  <a:lnTo>
                    <a:pt x="2718" y="394"/>
                  </a:lnTo>
                  <a:lnTo>
                    <a:pt x="2718" y="394"/>
                  </a:lnTo>
                  <a:lnTo>
                    <a:pt x="2724" y="394"/>
                  </a:lnTo>
                  <a:lnTo>
                    <a:pt x="2724" y="394"/>
                  </a:lnTo>
                  <a:lnTo>
                    <a:pt x="2726" y="394"/>
                  </a:lnTo>
                  <a:lnTo>
                    <a:pt x="2726" y="394"/>
                  </a:lnTo>
                  <a:lnTo>
                    <a:pt x="2730" y="394"/>
                  </a:lnTo>
                  <a:lnTo>
                    <a:pt x="2736" y="392"/>
                  </a:lnTo>
                  <a:lnTo>
                    <a:pt x="2740" y="388"/>
                  </a:lnTo>
                  <a:lnTo>
                    <a:pt x="2740" y="384"/>
                  </a:lnTo>
                  <a:lnTo>
                    <a:pt x="2740" y="384"/>
                  </a:lnTo>
                  <a:lnTo>
                    <a:pt x="2738" y="382"/>
                  </a:lnTo>
                  <a:lnTo>
                    <a:pt x="2736" y="380"/>
                  </a:lnTo>
                  <a:lnTo>
                    <a:pt x="2732" y="378"/>
                  </a:lnTo>
                  <a:lnTo>
                    <a:pt x="2732" y="378"/>
                  </a:lnTo>
                  <a:lnTo>
                    <a:pt x="2730" y="372"/>
                  </a:lnTo>
                  <a:lnTo>
                    <a:pt x="2730" y="366"/>
                  </a:lnTo>
                  <a:lnTo>
                    <a:pt x="2730" y="366"/>
                  </a:lnTo>
                  <a:lnTo>
                    <a:pt x="2732" y="362"/>
                  </a:lnTo>
                  <a:lnTo>
                    <a:pt x="2730" y="358"/>
                  </a:lnTo>
                  <a:lnTo>
                    <a:pt x="2728" y="354"/>
                  </a:lnTo>
                  <a:lnTo>
                    <a:pt x="2722" y="352"/>
                  </a:lnTo>
                  <a:lnTo>
                    <a:pt x="2722" y="352"/>
                  </a:lnTo>
                  <a:lnTo>
                    <a:pt x="2708" y="348"/>
                  </a:lnTo>
                  <a:lnTo>
                    <a:pt x="2706" y="346"/>
                  </a:lnTo>
                  <a:lnTo>
                    <a:pt x="2704" y="344"/>
                  </a:lnTo>
                  <a:lnTo>
                    <a:pt x="2704" y="342"/>
                  </a:lnTo>
                  <a:lnTo>
                    <a:pt x="2708" y="340"/>
                  </a:lnTo>
                  <a:lnTo>
                    <a:pt x="2708" y="340"/>
                  </a:lnTo>
                  <a:lnTo>
                    <a:pt x="2710" y="340"/>
                  </a:lnTo>
                  <a:lnTo>
                    <a:pt x="2710" y="340"/>
                  </a:lnTo>
                  <a:lnTo>
                    <a:pt x="2730" y="344"/>
                  </a:lnTo>
                  <a:lnTo>
                    <a:pt x="2730" y="344"/>
                  </a:lnTo>
                  <a:lnTo>
                    <a:pt x="2744" y="346"/>
                  </a:lnTo>
                  <a:lnTo>
                    <a:pt x="2744" y="346"/>
                  </a:lnTo>
                  <a:lnTo>
                    <a:pt x="2750" y="346"/>
                  </a:lnTo>
                  <a:lnTo>
                    <a:pt x="2754" y="342"/>
                  </a:lnTo>
                  <a:lnTo>
                    <a:pt x="2754" y="342"/>
                  </a:lnTo>
                  <a:lnTo>
                    <a:pt x="2754" y="338"/>
                  </a:lnTo>
                  <a:lnTo>
                    <a:pt x="2754" y="332"/>
                  </a:lnTo>
                  <a:lnTo>
                    <a:pt x="2756" y="326"/>
                  </a:lnTo>
                  <a:lnTo>
                    <a:pt x="2756" y="324"/>
                  </a:lnTo>
                  <a:lnTo>
                    <a:pt x="2760" y="322"/>
                  </a:lnTo>
                  <a:lnTo>
                    <a:pt x="2760" y="322"/>
                  </a:lnTo>
                  <a:lnTo>
                    <a:pt x="2762" y="322"/>
                  </a:lnTo>
                  <a:lnTo>
                    <a:pt x="2762" y="322"/>
                  </a:lnTo>
                  <a:lnTo>
                    <a:pt x="2766" y="322"/>
                  </a:lnTo>
                  <a:lnTo>
                    <a:pt x="2768" y="326"/>
                  </a:lnTo>
                  <a:lnTo>
                    <a:pt x="2774" y="332"/>
                  </a:lnTo>
                  <a:lnTo>
                    <a:pt x="2774" y="332"/>
                  </a:lnTo>
                  <a:lnTo>
                    <a:pt x="2782" y="330"/>
                  </a:lnTo>
                  <a:lnTo>
                    <a:pt x="2782" y="330"/>
                  </a:lnTo>
                  <a:lnTo>
                    <a:pt x="2792" y="334"/>
                  </a:lnTo>
                  <a:lnTo>
                    <a:pt x="2800" y="338"/>
                  </a:lnTo>
                  <a:lnTo>
                    <a:pt x="2810" y="344"/>
                  </a:lnTo>
                  <a:lnTo>
                    <a:pt x="2818" y="350"/>
                  </a:lnTo>
                  <a:lnTo>
                    <a:pt x="2818" y="350"/>
                  </a:lnTo>
                  <a:lnTo>
                    <a:pt x="2828" y="352"/>
                  </a:lnTo>
                  <a:lnTo>
                    <a:pt x="2828" y="352"/>
                  </a:lnTo>
                  <a:lnTo>
                    <a:pt x="2834" y="352"/>
                  </a:lnTo>
                  <a:lnTo>
                    <a:pt x="2840" y="348"/>
                  </a:lnTo>
                  <a:lnTo>
                    <a:pt x="2840" y="348"/>
                  </a:lnTo>
                  <a:lnTo>
                    <a:pt x="2844" y="344"/>
                  </a:lnTo>
                  <a:lnTo>
                    <a:pt x="2844" y="340"/>
                  </a:lnTo>
                  <a:lnTo>
                    <a:pt x="2848" y="332"/>
                  </a:lnTo>
                  <a:lnTo>
                    <a:pt x="2848" y="332"/>
                  </a:lnTo>
                  <a:lnTo>
                    <a:pt x="2852" y="330"/>
                  </a:lnTo>
                  <a:lnTo>
                    <a:pt x="2856" y="328"/>
                  </a:lnTo>
                  <a:lnTo>
                    <a:pt x="2860" y="328"/>
                  </a:lnTo>
                  <a:lnTo>
                    <a:pt x="2864" y="326"/>
                  </a:lnTo>
                  <a:lnTo>
                    <a:pt x="2864" y="326"/>
                  </a:lnTo>
                  <a:lnTo>
                    <a:pt x="2870" y="324"/>
                  </a:lnTo>
                  <a:lnTo>
                    <a:pt x="2872" y="318"/>
                  </a:lnTo>
                  <a:lnTo>
                    <a:pt x="2872" y="314"/>
                  </a:lnTo>
                  <a:lnTo>
                    <a:pt x="2870" y="310"/>
                  </a:lnTo>
                  <a:lnTo>
                    <a:pt x="2870" y="310"/>
                  </a:lnTo>
                  <a:lnTo>
                    <a:pt x="2866" y="308"/>
                  </a:lnTo>
                  <a:lnTo>
                    <a:pt x="2860" y="306"/>
                  </a:lnTo>
                  <a:lnTo>
                    <a:pt x="2848" y="306"/>
                  </a:lnTo>
                  <a:lnTo>
                    <a:pt x="2848" y="306"/>
                  </a:lnTo>
                  <a:lnTo>
                    <a:pt x="2840" y="300"/>
                  </a:lnTo>
                  <a:lnTo>
                    <a:pt x="2836" y="298"/>
                  </a:lnTo>
                  <a:lnTo>
                    <a:pt x="2832" y="296"/>
                  </a:lnTo>
                  <a:lnTo>
                    <a:pt x="2832" y="296"/>
                  </a:lnTo>
                  <a:lnTo>
                    <a:pt x="2832" y="296"/>
                  </a:lnTo>
                  <a:lnTo>
                    <a:pt x="2832" y="296"/>
                  </a:lnTo>
                  <a:lnTo>
                    <a:pt x="2828" y="298"/>
                  </a:lnTo>
                  <a:lnTo>
                    <a:pt x="2824" y="300"/>
                  </a:lnTo>
                  <a:lnTo>
                    <a:pt x="2822" y="302"/>
                  </a:lnTo>
                  <a:lnTo>
                    <a:pt x="2818" y="304"/>
                  </a:lnTo>
                  <a:lnTo>
                    <a:pt x="2818" y="304"/>
                  </a:lnTo>
                  <a:lnTo>
                    <a:pt x="2816" y="302"/>
                  </a:lnTo>
                  <a:lnTo>
                    <a:pt x="2816" y="302"/>
                  </a:lnTo>
                  <a:lnTo>
                    <a:pt x="2812" y="298"/>
                  </a:lnTo>
                  <a:lnTo>
                    <a:pt x="2812" y="294"/>
                  </a:lnTo>
                  <a:lnTo>
                    <a:pt x="2810" y="288"/>
                  </a:lnTo>
                  <a:lnTo>
                    <a:pt x="2808" y="282"/>
                  </a:lnTo>
                  <a:lnTo>
                    <a:pt x="2808" y="282"/>
                  </a:lnTo>
                  <a:lnTo>
                    <a:pt x="2798" y="274"/>
                  </a:lnTo>
                  <a:lnTo>
                    <a:pt x="2788" y="266"/>
                  </a:lnTo>
                  <a:lnTo>
                    <a:pt x="2762" y="254"/>
                  </a:lnTo>
                  <a:lnTo>
                    <a:pt x="2762" y="254"/>
                  </a:lnTo>
                  <a:lnTo>
                    <a:pt x="2752" y="250"/>
                  </a:lnTo>
                  <a:lnTo>
                    <a:pt x="2744" y="242"/>
                  </a:lnTo>
                  <a:lnTo>
                    <a:pt x="2744" y="242"/>
                  </a:lnTo>
                  <a:lnTo>
                    <a:pt x="2738" y="234"/>
                  </a:lnTo>
                  <a:lnTo>
                    <a:pt x="2734" y="232"/>
                  </a:lnTo>
                  <a:lnTo>
                    <a:pt x="2728" y="232"/>
                  </a:lnTo>
                  <a:lnTo>
                    <a:pt x="2728" y="232"/>
                  </a:lnTo>
                  <a:lnTo>
                    <a:pt x="2720" y="230"/>
                  </a:lnTo>
                  <a:lnTo>
                    <a:pt x="2712" y="226"/>
                  </a:lnTo>
                  <a:lnTo>
                    <a:pt x="2706" y="224"/>
                  </a:lnTo>
                  <a:lnTo>
                    <a:pt x="2698" y="222"/>
                  </a:lnTo>
                  <a:lnTo>
                    <a:pt x="2698" y="222"/>
                  </a:lnTo>
                  <a:lnTo>
                    <a:pt x="2690" y="224"/>
                  </a:lnTo>
                  <a:lnTo>
                    <a:pt x="2690" y="224"/>
                  </a:lnTo>
                  <a:lnTo>
                    <a:pt x="2684" y="224"/>
                  </a:lnTo>
                  <a:lnTo>
                    <a:pt x="2684" y="224"/>
                  </a:lnTo>
                  <a:lnTo>
                    <a:pt x="2676" y="226"/>
                  </a:lnTo>
                  <a:lnTo>
                    <a:pt x="2676" y="226"/>
                  </a:lnTo>
                  <a:lnTo>
                    <a:pt x="2672" y="226"/>
                  </a:lnTo>
                  <a:lnTo>
                    <a:pt x="2666" y="222"/>
                  </a:lnTo>
                  <a:lnTo>
                    <a:pt x="2666" y="222"/>
                  </a:lnTo>
                  <a:lnTo>
                    <a:pt x="2660" y="220"/>
                  </a:lnTo>
                  <a:lnTo>
                    <a:pt x="2654" y="218"/>
                  </a:lnTo>
                  <a:lnTo>
                    <a:pt x="2654" y="218"/>
                  </a:lnTo>
                  <a:lnTo>
                    <a:pt x="2650" y="218"/>
                  </a:lnTo>
                  <a:lnTo>
                    <a:pt x="2646" y="222"/>
                  </a:lnTo>
                  <a:lnTo>
                    <a:pt x="2646" y="222"/>
                  </a:lnTo>
                  <a:lnTo>
                    <a:pt x="2644" y="226"/>
                  </a:lnTo>
                  <a:lnTo>
                    <a:pt x="2644" y="232"/>
                  </a:lnTo>
                  <a:lnTo>
                    <a:pt x="2644" y="238"/>
                  </a:lnTo>
                  <a:lnTo>
                    <a:pt x="2644" y="244"/>
                  </a:lnTo>
                  <a:lnTo>
                    <a:pt x="2644" y="244"/>
                  </a:lnTo>
                  <a:lnTo>
                    <a:pt x="2638" y="250"/>
                  </a:lnTo>
                  <a:lnTo>
                    <a:pt x="2632" y="250"/>
                  </a:lnTo>
                  <a:lnTo>
                    <a:pt x="2632" y="250"/>
                  </a:lnTo>
                  <a:lnTo>
                    <a:pt x="2626" y="250"/>
                  </a:lnTo>
                  <a:lnTo>
                    <a:pt x="2620" y="246"/>
                  </a:lnTo>
                  <a:lnTo>
                    <a:pt x="2612" y="240"/>
                  </a:lnTo>
                  <a:lnTo>
                    <a:pt x="2612" y="240"/>
                  </a:lnTo>
                  <a:lnTo>
                    <a:pt x="2606" y="234"/>
                  </a:lnTo>
                  <a:lnTo>
                    <a:pt x="2602" y="232"/>
                  </a:lnTo>
                  <a:lnTo>
                    <a:pt x="2598" y="230"/>
                  </a:lnTo>
                  <a:lnTo>
                    <a:pt x="2598" y="230"/>
                  </a:lnTo>
                  <a:lnTo>
                    <a:pt x="2594" y="232"/>
                  </a:lnTo>
                  <a:lnTo>
                    <a:pt x="2594" y="232"/>
                  </a:lnTo>
                  <a:lnTo>
                    <a:pt x="2584" y="232"/>
                  </a:lnTo>
                  <a:lnTo>
                    <a:pt x="2574" y="234"/>
                  </a:lnTo>
                  <a:lnTo>
                    <a:pt x="2574" y="234"/>
                  </a:lnTo>
                  <a:lnTo>
                    <a:pt x="2572" y="234"/>
                  </a:lnTo>
                  <a:lnTo>
                    <a:pt x="2572" y="234"/>
                  </a:lnTo>
                  <a:lnTo>
                    <a:pt x="2560" y="230"/>
                  </a:lnTo>
                  <a:lnTo>
                    <a:pt x="2550" y="228"/>
                  </a:lnTo>
                  <a:lnTo>
                    <a:pt x="2550" y="228"/>
                  </a:lnTo>
                  <a:lnTo>
                    <a:pt x="2548" y="228"/>
                  </a:lnTo>
                  <a:lnTo>
                    <a:pt x="2548" y="228"/>
                  </a:lnTo>
                  <a:lnTo>
                    <a:pt x="2542" y="230"/>
                  </a:lnTo>
                  <a:lnTo>
                    <a:pt x="2538" y="232"/>
                  </a:lnTo>
                  <a:lnTo>
                    <a:pt x="2534" y="236"/>
                  </a:lnTo>
                  <a:lnTo>
                    <a:pt x="2528" y="236"/>
                  </a:lnTo>
                  <a:lnTo>
                    <a:pt x="2528" y="236"/>
                  </a:lnTo>
                  <a:lnTo>
                    <a:pt x="2528" y="236"/>
                  </a:lnTo>
                  <a:lnTo>
                    <a:pt x="2528" y="236"/>
                  </a:lnTo>
                  <a:lnTo>
                    <a:pt x="2526" y="232"/>
                  </a:lnTo>
                  <a:lnTo>
                    <a:pt x="2522" y="230"/>
                  </a:lnTo>
                  <a:lnTo>
                    <a:pt x="2518" y="228"/>
                  </a:lnTo>
                  <a:lnTo>
                    <a:pt x="2514" y="224"/>
                  </a:lnTo>
                  <a:lnTo>
                    <a:pt x="2514" y="224"/>
                  </a:lnTo>
                  <a:lnTo>
                    <a:pt x="2512" y="220"/>
                  </a:lnTo>
                  <a:lnTo>
                    <a:pt x="2512" y="216"/>
                  </a:lnTo>
                  <a:lnTo>
                    <a:pt x="2510" y="212"/>
                  </a:lnTo>
                  <a:lnTo>
                    <a:pt x="2508" y="208"/>
                  </a:lnTo>
                  <a:lnTo>
                    <a:pt x="2508" y="208"/>
                  </a:lnTo>
                  <a:lnTo>
                    <a:pt x="2500" y="202"/>
                  </a:lnTo>
                  <a:lnTo>
                    <a:pt x="2488" y="200"/>
                  </a:lnTo>
                  <a:lnTo>
                    <a:pt x="2488" y="200"/>
                  </a:lnTo>
                  <a:lnTo>
                    <a:pt x="2478" y="196"/>
                  </a:lnTo>
                  <a:lnTo>
                    <a:pt x="2470" y="194"/>
                  </a:lnTo>
                  <a:lnTo>
                    <a:pt x="2470" y="194"/>
                  </a:lnTo>
                  <a:lnTo>
                    <a:pt x="2462" y="190"/>
                  </a:lnTo>
                  <a:lnTo>
                    <a:pt x="2462" y="190"/>
                  </a:lnTo>
                  <a:lnTo>
                    <a:pt x="2460" y="190"/>
                  </a:lnTo>
                  <a:lnTo>
                    <a:pt x="2456" y="192"/>
                  </a:lnTo>
                  <a:lnTo>
                    <a:pt x="2446" y="198"/>
                  </a:lnTo>
                  <a:lnTo>
                    <a:pt x="2446" y="198"/>
                  </a:lnTo>
                  <a:lnTo>
                    <a:pt x="2438" y="202"/>
                  </a:lnTo>
                  <a:lnTo>
                    <a:pt x="2430" y="202"/>
                  </a:lnTo>
                  <a:lnTo>
                    <a:pt x="2430" y="202"/>
                  </a:lnTo>
                  <a:lnTo>
                    <a:pt x="2428" y="202"/>
                  </a:lnTo>
                  <a:lnTo>
                    <a:pt x="2428" y="202"/>
                  </a:lnTo>
                  <a:lnTo>
                    <a:pt x="2424" y="200"/>
                  </a:lnTo>
                  <a:lnTo>
                    <a:pt x="2422" y="196"/>
                  </a:lnTo>
                  <a:lnTo>
                    <a:pt x="2420" y="192"/>
                  </a:lnTo>
                  <a:lnTo>
                    <a:pt x="2416" y="188"/>
                  </a:lnTo>
                  <a:lnTo>
                    <a:pt x="2416" y="188"/>
                  </a:lnTo>
                  <a:lnTo>
                    <a:pt x="2410" y="188"/>
                  </a:lnTo>
                  <a:lnTo>
                    <a:pt x="2410" y="188"/>
                  </a:lnTo>
                  <a:lnTo>
                    <a:pt x="2408" y="188"/>
                  </a:lnTo>
                  <a:lnTo>
                    <a:pt x="2408" y="188"/>
                  </a:lnTo>
                  <a:lnTo>
                    <a:pt x="2404" y="188"/>
                  </a:lnTo>
                  <a:lnTo>
                    <a:pt x="2404" y="188"/>
                  </a:lnTo>
                  <a:lnTo>
                    <a:pt x="2398" y="186"/>
                  </a:lnTo>
                  <a:lnTo>
                    <a:pt x="2398" y="186"/>
                  </a:lnTo>
                  <a:lnTo>
                    <a:pt x="2390" y="180"/>
                  </a:lnTo>
                  <a:lnTo>
                    <a:pt x="2390" y="180"/>
                  </a:lnTo>
                  <a:lnTo>
                    <a:pt x="2384" y="174"/>
                  </a:lnTo>
                  <a:lnTo>
                    <a:pt x="2380" y="166"/>
                  </a:lnTo>
                  <a:lnTo>
                    <a:pt x="2380" y="166"/>
                  </a:lnTo>
                  <a:lnTo>
                    <a:pt x="2376" y="162"/>
                  </a:lnTo>
                  <a:lnTo>
                    <a:pt x="2370" y="160"/>
                  </a:lnTo>
                  <a:lnTo>
                    <a:pt x="2370" y="160"/>
                  </a:lnTo>
                  <a:lnTo>
                    <a:pt x="2364" y="160"/>
                  </a:lnTo>
                  <a:lnTo>
                    <a:pt x="2358" y="162"/>
                  </a:lnTo>
                  <a:lnTo>
                    <a:pt x="2358" y="162"/>
                  </a:lnTo>
                  <a:lnTo>
                    <a:pt x="2354" y="166"/>
                  </a:lnTo>
                  <a:lnTo>
                    <a:pt x="2350" y="172"/>
                  </a:lnTo>
                  <a:lnTo>
                    <a:pt x="2348" y="176"/>
                  </a:lnTo>
                  <a:lnTo>
                    <a:pt x="2342" y="180"/>
                  </a:lnTo>
                  <a:lnTo>
                    <a:pt x="2342" y="180"/>
                  </a:lnTo>
                  <a:lnTo>
                    <a:pt x="2332" y="182"/>
                  </a:lnTo>
                  <a:lnTo>
                    <a:pt x="2332" y="182"/>
                  </a:lnTo>
                  <a:lnTo>
                    <a:pt x="2330" y="182"/>
                  </a:lnTo>
                  <a:lnTo>
                    <a:pt x="2330" y="182"/>
                  </a:lnTo>
                  <a:lnTo>
                    <a:pt x="2328" y="180"/>
                  </a:lnTo>
                  <a:lnTo>
                    <a:pt x="2328" y="180"/>
                  </a:lnTo>
                  <a:lnTo>
                    <a:pt x="2328" y="178"/>
                  </a:lnTo>
                  <a:lnTo>
                    <a:pt x="2328" y="176"/>
                  </a:lnTo>
                  <a:lnTo>
                    <a:pt x="2328" y="176"/>
                  </a:lnTo>
                  <a:lnTo>
                    <a:pt x="2326" y="164"/>
                  </a:lnTo>
                  <a:lnTo>
                    <a:pt x="2324" y="160"/>
                  </a:lnTo>
                  <a:lnTo>
                    <a:pt x="2320" y="156"/>
                  </a:lnTo>
                  <a:lnTo>
                    <a:pt x="2320" y="156"/>
                  </a:lnTo>
                  <a:lnTo>
                    <a:pt x="2314" y="154"/>
                  </a:lnTo>
                  <a:lnTo>
                    <a:pt x="2306" y="152"/>
                  </a:lnTo>
                  <a:lnTo>
                    <a:pt x="2306" y="152"/>
                  </a:lnTo>
                  <a:lnTo>
                    <a:pt x="2296" y="148"/>
                  </a:lnTo>
                  <a:lnTo>
                    <a:pt x="2296" y="148"/>
                  </a:lnTo>
                  <a:lnTo>
                    <a:pt x="2290" y="148"/>
                  </a:lnTo>
                  <a:lnTo>
                    <a:pt x="2290" y="148"/>
                  </a:lnTo>
                  <a:lnTo>
                    <a:pt x="2284" y="148"/>
                  </a:lnTo>
                  <a:lnTo>
                    <a:pt x="2278" y="150"/>
                  </a:lnTo>
                  <a:lnTo>
                    <a:pt x="2278" y="150"/>
                  </a:lnTo>
                  <a:lnTo>
                    <a:pt x="2274" y="150"/>
                  </a:lnTo>
                  <a:lnTo>
                    <a:pt x="2274" y="150"/>
                  </a:lnTo>
                  <a:lnTo>
                    <a:pt x="2274" y="150"/>
                  </a:lnTo>
                  <a:lnTo>
                    <a:pt x="2274" y="150"/>
                  </a:lnTo>
                  <a:lnTo>
                    <a:pt x="2272" y="150"/>
                  </a:lnTo>
                  <a:lnTo>
                    <a:pt x="2272" y="150"/>
                  </a:lnTo>
                  <a:lnTo>
                    <a:pt x="2268" y="154"/>
                  </a:lnTo>
                  <a:lnTo>
                    <a:pt x="2268" y="154"/>
                  </a:lnTo>
                  <a:lnTo>
                    <a:pt x="2262" y="158"/>
                  </a:lnTo>
                  <a:lnTo>
                    <a:pt x="2262" y="162"/>
                  </a:lnTo>
                  <a:lnTo>
                    <a:pt x="2262" y="162"/>
                  </a:lnTo>
                  <a:lnTo>
                    <a:pt x="2262" y="168"/>
                  </a:lnTo>
                  <a:lnTo>
                    <a:pt x="2264" y="172"/>
                  </a:lnTo>
                  <a:lnTo>
                    <a:pt x="2264" y="178"/>
                  </a:lnTo>
                  <a:lnTo>
                    <a:pt x="2262" y="180"/>
                  </a:lnTo>
                  <a:lnTo>
                    <a:pt x="2258" y="182"/>
                  </a:lnTo>
                  <a:lnTo>
                    <a:pt x="2258" y="182"/>
                  </a:lnTo>
                  <a:lnTo>
                    <a:pt x="2250" y="172"/>
                  </a:lnTo>
                  <a:lnTo>
                    <a:pt x="2250" y="172"/>
                  </a:lnTo>
                  <a:lnTo>
                    <a:pt x="2248" y="174"/>
                  </a:lnTo>
                  <a:lnTo>
                    <a:pt x="2246" y="178"/>
                  </a:lnTo>
                  <a:lnTo>
                    <a:pt x="2248" y="182"/>
                  </a:lnTo>
                  <a:lnTo>
                    <a:pt x="2248" y="182"/>
                  </a:lnTo>
                  <a:lnTo>
                    <a:pt x="2240" y="186"/>
                  </a:lnTo>
                  <a:lnTo>
                    <a:pt x="2234" y="188"/>
                  </a:lnTo>
                  <a:lnTo>
                    <a:pt x="2230" y="188"/>
                  </a:lnTo>
                  <a:lnTo>
                    <a:pt x="2230" y="188"/>
                  </a:lnTo>
                  <a:lnTo>
                    <a:pt x="2230" y="188"/>
                  </a:lnTo>
                  <a:lnTo>
                    <a:pt x="2230" y="188"/>
                  </a:lnTo>
                  <a:lnTo>
                    <a:pt x="2226" y="188"/>
                  </a:lnTo>
                  <a:lnTo>
                    <a:pt x="2222" y="184"/>
                  </a:lnTo>
                  <a:lnTo>
                    <a:pt x="2216" y="178"/>
                  </a:lnTo>
                  <a:lnTo>
                    <a:pt x="2216" y="178"/>
                  </a:lnTo>
                  <a:lnTo>
                    <a:pt x="2212" y="174"/>
                  </a:lnTo>
                  <a:lnTo>
                    <a:pt x="2208" y="172"/>
                  </a:lnTo>
                  <a:lnTo>
                    <a:pt x="2208" y="172"/>
                  </a:lnTo>
                  <a:lnTo>
                    <a:pt x="2204" y="174"/>
                  </a:lnTo>
                  <a:lnTo>
                    <a:pt x="2204" y="174"/>
                  </a:lnTo>
                  <a:lnTo>
                    <a:pt x="2202" y="178"/>
                  </a:lnTo>
                  <a:lnTo>
                    <a:pt x="2200" y="180"/>
                  </a:lnTo>
                  <a:lnTo>
                    <a:pt x="2198" y="180"/>
                  </a:lnTo>
                  <a:lnTo>
                    <a:pt x="2198" y="180"/>
                  </a:lnTo>
                  <a:lnTo>
                    <a:pt x="2194" y="182"/>
                  </a:lnTo>
                  <a:lnTo>
                    <a:pt x="2194" y="182"/>
                  </a:lnTo>
                  <a:lnTo>
                    <a:pt x="2190" y="182"/>
                  </a:lnTo>
                  <a:lnTo>
                    <a:pt x="2190" y="182"/>
                  </a:lnTo>
                  <a:lnTo>
                    <a:pt x="2184" y="180"/>
                  </a:lnTo>
                  <a:lnTo>
                    <a:pt x="2180" y="178"/>
                  </a:lnTo>
                  <a:lnTo>
                    <a:pt x="2180" y="178"/>
                  </a:lnTo>
                  <a:lnTo>
                    <a:pt x="2178" y="174"/>
                  </a:lnTo>
                  <a:lnTo>
                    <a:pt x="2178" y="170"/>
                  </a:lnTo>
                  <a:lnTo>
                    <a:pt x="2178" y="170"/>
                  </a:lnTo>
                  <a:lnTo>
                    <a:pt x="2176" y="168"/>
                  </a:lnTo>
                  <a:lnTo>
                    <a:pt x="2172" y="168"/>
                  </a:lnTo>
                  <a:lnTo>
                    <a:pt x="2172" y="168"/>
                  </a:lnTo>
                  <a:lnTo>
                    <a:pt x="2168" y="168"/>
                  </a:lnTo>
                  <a:lnTo>
                    <a:pt x="2164" y="172"/>
                  </a:lnTo>
                  <a:lnTo>
                    <a:pt x="2164" y="172"/>
                  </a:lnTo>
                  <a:lnTo>
                    <a:pt x="2162" y="176"/>
                  </a:lnTo>
                  <a:lnTo>
                    <a:pt x="2160" y="180"/>
                  </a:lnTo>
                  <a:lnTo>
                    <a:pt x="2160" y="184"/>
                  </a:lnTo>
                  <a:lnTo>
                    <a:pt x="2156" y="186"/>
                  </a:lnTo>
                  <a:lnTo>
                    <a:pt x="2156" y="186"/>
                  </a:lnTo>
                  <a:lnTo>
                    <a:pt x="2154" y="188"/>
                  </a:lnTo>
                  <a:lnTo>
                    <a:pt x="2154" y="188"/>
                  </a:lnTo>
                  <a:lnTo>
                    <a:pt x="2150" y="186"/>
                  </a:lnTo>
                  <a:lnTo>
                    <a:pt x="2150" y="186"/>
                  </a:lnTo>
                  <a:lnTo>
                    <a:pt x="2146" y="184"/>
                  </a:lnTo>
                  <a:lnTo>
                    <a:pt x="2142" y="180"/>
                  </a:lnTo>
                  <a:lnTo>
                    <a:pt x="2136" y="174"/>
                  </a:lnTo>
                  <a:lnTo>
                    <a:pt x="2136" y="174"/>
                  </a:lnTo>
                  <a:lnTo>
                    <a:pt x="2132" y="170"/>
                  </a:lnTo>
                  <a:lnTo>
                    <a:pt x="2124" y="166"/>
                  </a:lnTo>
                  <a:lnTo>
                    <a:pt x="2118" y="162"/>
                  </a:lnTo>
                  <a:lnTo>
                    <a:pt x="2118" y="160"/>
                  </a:lnTo>
                  <a:lnTo>
                    <a:pt x="2116" y="158"/>
                  </a:lnTo>
                  <a:lnTo>
                    <a:pt x="2116" y="158"/>
                  </a:lnTo>
                  <a:lnTo>
                    <a:pt x="2118" y="156"/>
                  </a:lnTo>
                  <a:lnTo>
                    <a:pt x="2120" y="154"/>
                  </a:lnTo>
                  <a:lnTo>
                    <a:pt x="2126" y="154"/>
                  </a:lnTo>
                  <a:lnTo>
                    <a:pt x="2126" y="154"/>
                  </a:lnTo>
                  <a:lnTo>
                    <a:pt x="2128" y="154"/>
                  </a:lnTo>
                  <a:lnTo>
                    <a:pt x="2128" y="154"/>
                  </a:lnTo>
                  <a:lnTo>
                    <a:pt x="2130" y="154"/>
                  </a:lnTo>
                  <a:lnTo>
                    <a:pt x="2130" y="154"/>
                  </a:lnTo>
                  <a:lnTo>
                    <a:pt x="2136" y="154"/>
                  </a:lnTo>
                  <a:lnTo>
                    <a:pt x="2136" y="154"/>
                  </a:lnTo>
                  <a:lnTo>
                    <a:pt x="2142" y="150"/>
                  </a:lnTo>
                  <a:lnTo>
                    <a:pt x="2144" y="148"/>
                  </a:lnTo>
                  <a:lnTo>
                    <a:pt x="2144" y="144"/>
                  </a:lnTo>
                  <a:lnTo>
                    <a:pt x="2142" y="142"/>
                  </a:lnTo>
                  <a:lnTo>
                    <a:pt x="2130" y="130"/>
                  </a:lnTo>
                  <a:lnTo>
                    <a:pt x="2130" y="130"/>
                  </a:lnTo>
                  <a:lnTo>
                    <a:pt x="2126" y="124"/>
                  </a:lnTo>
                  <a:lnTo>
                    <a:pt x="2124" y="124"/>
                  </a:lnTo>
                  <a:lnTo>
                    <a:pt x="2120" y="122"/>
                  </a:lnTo>
                  <a:lnTo>
                    <a:pt x="2120" y="122"/>
                  </a:lnTo>
                  <a:lnTo>
                    <a:pt x="2118" y="122"/>
                  </a:lnTo>
                  <a:lnTo>
                    <a:pt x="2118" y="122"/>
                  </a:lnTo>
                  <a:lnTo>
                    <a:pt x="2106" y="126"/>
                  </a:lnTo>
                  <a:lnTo>
                    <a:pt x="2096" y="126"/>
                  </a:lnTo>
                  <a:lnTo>
                    <a:pt x="2096" y="126"/>
                  </a:lnTo>
                  <a:lnTo>
                    <a:pt x="2092" y="126"/>
                  </a:lnTo>
                  <a:lnTo>
                    <a:pt x="2092" y="126"/>
                  </a:lnTo>
                  <a:lnTo>
                    <a:pt x="2088" y="122"/>
                  </a:lnTo>
                  <a:lnTo>
                    <a:pt x="2086" y="118"/>
                  </a:lnTo>
                  <a:lnTo>
                    <a:pt x="2082" y="114"/>
                  </a:lnTo>
                  <a:lnTo>
                    <a:pt x="2076" y="112"/>
                  </a:lnTo>
                  <a:lnTo>
                    <a:pt x="2076" y="112"/>
                  </a:lnTo>
                  <a:lnTo>
                    <a:pt x="2076" y="112"/>
                  </a:lnTo>
                  <a:lnTo>
                    <a:pt x="2076" y="112"/>
                  </a:lnTo>
                  <a:lnTo>
                    <a:pt x="2064" y="114"/>
                  </a:lnTo>
                  <a:lnTo>
                    <a:pt x="2052" y="118"/>
                  </a:lnTo>
                  <a:lnTo>
                    <a:pt x="2052" y="118"/>
                  </a:lnTo>
                  <a:lnTo>
                    <a:pt x="2054" y="124"/>
                  </a:lnTo>
                  <a:lnTo>
                    <a:pt x="2054" y="128"/>
                  </a:lnTo>
                  <a:lnTo>
                    <a:pt x="2050" y="138"/>
                  </a:lnTo>
                  <a:lnTo>
                    <a:pt x="2050" y="138"/>
                  </a:lnTo>
                  <a:lnTo>
                    <a:pt x="2050" y="138"/>
                  </a:lnTo>
                  <a:lnTo>
                    <a:pt x="2050" y="138"/>
                  </a:lnTo>
                  <a:lnTo>
                    <a:pt x="2032" y="134"/>
                  </a:lnTo>
                  <a:lnTo>
                    <a:pt x="2014" y="132"/>
                  </a:lnTo>
                  <a:lnTo>
                    <a:pt x="2014" y="132"/>
                  </a:lnTo>
                  <a:lnTo>
                    <a:pt x="2004" y="130"/>
                  </a:lnTo>
                  <a:lnTo>
                    <a:pt x="2000" y="128"/>
                  </a:lnTo>
                  <a:lnTo>
                    <a:pt x="1998" y="124"/>
                  </a:lnTo>
                  <a:lnTo>
                    <a:pt x="1998" y="124"/>
                  </a:lnTo>
                  <a:lnTo>
                    <a:pt x="1994" y="118"/>
                  </a:lnTo>
                  <a:lnTo>
                    <a:pt x="1988" y="114"/>
                  </a:lnTo>
                  <a:lnTo>
                    <a:pt x="1988" y="114"/>
                  </a:lnTo>
                  <a:lnTo>
                    <a:pt x="1980" y="110"/>
                  </a:lnTo>
                  <a:lnTo>
                    <a:pt x="1974" y="110"/>
                  </a:lnTo>
                  <a:lnTo>
                    <a:pt x="1974" y="110"/>
                  </a:lnTo>
                  <a:lnTo>
                    <a:pt x="1964" y="110"/>
                  </a:lnTo>
                  <a:lnTo>
                    <a:pt x="1954" y="116"/>
                  </a:lnTo>
                  <a:lnTo>
                    <a:pt x="1954" y="116"/>
                  </a:lnTo>
                  <a:lnTo>
                    <a:pt x="1946" y="118"/>
                  </a:lnTo>
                  <a:lnTo>
                    <a:pt x="1938" y="120"/>
                  </a:lnTo>
                  <a:lnTo>
                    <a:pt x="1938" y="120"/>
                  </a:lnTo>
                  <a:lnTo>
                    <a:pt x="1932" y="118"/>
                  </a:lnTo>
                  <a:lnTo>
                    <a:pt x="1924" y="114"/>
                  </a:lnTo>
                  <a:lnTo>
                    <a:pt x="1924" y="114"/>
                  </a:lnTo>
                  <a:lnTo>
                    <a:pt x="1920" y="110"/>
                  </a:lnTo>
                  <a:lnTo>
                    <a:pt x="1916" y="108"/>
                  </a:lnTo>
                  <a:lnTo>
                    <a:pt x="1916" y="108"/>
                  </a:lnTo>
                  <a:lnTo>
                    <a:pt x="1912" y="110"/>
                  </a:lnTo>
                  <a:lnTo>
                    <a:pt x="1904" y="114"/>
                  </a:lnTo>
                  <a:lnTo>
                    <a:pt x="1904" y="114"/>
                  </a:lnTo>
                  <a:lnTo>
                    <a:pt x="1894" y="120"/>
                  </a:lnTo>
                  <a:lnTo>
                    <a:pt x="1886" y="122"/>
                  </a:lnTo>
                  <a:lnTo>
                    <a:pt x="1880" y="124"/>
                  </a:lnTo>
                  <a:lnTo>
                    <a:pt x="1880" y="124"/>
                  </a:lnTo>
                  <a:lnTo>
                    <a:pt x="1876" y="122"/>
                  </a:lnTo>
                  <a:lnTo>
                    <a:pt x="1876" y="120"/>
                  </a:lnTo>
                  <a:lnTo>
                    <a:pt x="1876" y="120"/>
                  </a:lnTo>
                  <a:lnTo>
                    <a:pt x="1878" y="116"/>
                  </a:lnTo>
                  <a:lnTo>
                    <a:pt x="1884" y="112"/>
                  </a:lnTo>
                  <a:lnTo>
                    <a:pt x="1898" y="106"/>
                  </a:lnTo>
                  <a:lnTo>
                    <a:pt x="1898" y="106"/>
                  </a:lnTo>
                  <a:lnTo>
                    <a:pt x="1904" y="102"/>
                  </a:lnTo>
                  <a:lnTo>
                    <a:pt x="1912" y="102"/>
                  </a:lnTo>
                  <a:lnTo>
                    <a:pt x="1918" y="100"/>
                  </a:lnTo>
                  <a:lnTo>
                    <a:pt x="1924" y="96"/>
                  </a:lnTo>
                  <a:lnTo>
                    <a:pt x="1924" y="96"/>
                  </a:lnTo>
                  <a:lnTo>
                    <a:pt x="1942" y="88"/>
                  </a:lnTo>
                  <a:lnTo>
                    <a:pt x="1944" y="86"/>
                  </a:lnTo>
                  <a:lnTo>
                    <a:pt x="1946" y="82"/>
                  </a:lnTo>
                  <a:lnTo>
                    <a:pt x="1948" y="78"/>
                  </a:lnTo>
                  <a:lnTo>
                    <a:pt x="1948" y="72"/>
                  </a:lnTo>
                  <a:lnTo>
                    <a:pt x="1948" y="72"/>
                  </a:lnTo>
                  <a:lnTo>
                    <a:pt x="1946" y="52"/>
                  </a:lnTo>
                  <a:lnTo>
                    <a:pt x="1942" y="42"/>
                  </a:lnTo>
                  <a:lnTo>
                    <a:pt x="1938" y="38"/>
                  </a:lnTo>
                  <a:lnTo>
                    <a:pt x="1934" y="34"/>
                  </a:lnTo>
                  <a:lnTo>
                    <a:pt x="1934" y="34"/>
                  </a:lnTo>
                  <a:lnTo>
                    <a:pt x="1930" y="34"/>
                  </a:lnTo>
                  <a:lnTo>
                    <a:pt x="1924" y="32"/>
                  </a:lnTo>
                  <a:lnTo>
                    <a:pt x="1924" y="32"/>
                  </a:lnTo>
                  <a:lnTo>
                    <a:pt x="1922" y="28"/>
                  </a:lnTo>
                  <a:lnTo>
                    <a:pt x="1920" y="24"/>
                  </a:lnTo>
                  <a:lnTo>
                    <a:pt x="1920" y="24"/>
                  </a:lnTo>
                  <a:lnTo>
                    <a:pt x="1914" y="22"/>
                  </a:lnTo>
                  <a:lnTo>
                    <a:pt x="1914" y="22"/>
                  </a:lnTo>
                  <a:lnTo>
                    <a:pt x="1908" y="24"/>
                  </a:lnTo>
                  <a:lnTo>
                    <a:pt x="1902" y="28"/>
                  </a:lnTo>
                  <a:lnTo>
                    <a:pt x="1902" y="28"/>
                  </a:lnTo>
                  <a:lnTo>
                    <a:pt x="1892" y="34"/>
                  </a:lnTo>
                  <a:lnTo>
                    <a:pt x="1886" y="36"/>
                  </a:lnTo>
                  <a:lnTo>
                    <a:pt x="1882" y="36"/>
                  </a:lnTo>
                  <a:lnTo>
                    <a:pt x="1882" y="36"/>
                  </a:lnTo>
                  <a:lnTo>
                    <a:pt x="1878" y="36"/>
                  </a:lnTo>
                  <a:lnTo>
                    <a:pt x="1874" y="34"/>
                  </a:lnTo>
                  <a:lnTo>
                    <a:pt x="1872" y="30"/>
                  </a:lnTo>
                  <a:lnTo>
                    <a:pt x="1870" y="26"/>
                  </a:lnTo>
                  <a:lnTo>
                    <a:pt x="1870" y="26"/>
                  </a:lnTo>
                  <a:lnTo>
                    <a:pt x="1860" y="28"/>
                  </a:lnTo>
                  <a:lnTo>
                    <a:pt x="1856" y="30"/>
                  </a:lnTo>
                  <a:lnTo>
                    <a:pt x="1850" y="30"/>
                  </a:lnTo>
                  <a:lnTo>
                    <a:pt x="1850" y="30"/>
                  </a:lnTo>
                  <a:lnTo>
                    <a:pt x="1846" y="30"/>
                  </a:lnTo>
                  <a:lnTo>
                    <a:pt x="1844" y="26"/>
                  </a:lnTo>
                  <a:lnTo>
                    <a:pt x="1844" y="26"/>
                  </a:lnTo>
                  <a:lnTo>
                    <a:pt x="1842" y="24"/>
                  </a:lnTo>
                  <a:lnTo>
                    <a:pt x="1844" y="22"/>
                  </a:lnTo>
                  <a:lnTo>
                    <a:pt x="1848" y="18"/>
                  </a:lnTo>
                  <a:lnTo>
                    <a:pt x="1860" y="12"/>
                  </a:lnTo>
                  <a:lnTo>
                    <a:pt x="1860" y="12"/>
                  </a:lnTo>
                  <a:lnTo>
                    <a:pt x="1858" y="6"/>
                  </a:lnTo>
                  <a:lnTo>
                    <a:pt x="1856" y="4"/>
                  </a:lnTo>
                  <a:lnTo>
                    <a:pt x="1852" y="2"/>
                  </a:lnTo>
                  <a:lnTo>
                    <a:pt x="1848"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99" name="Freeform 84"/>
            <p:cNvSpPr>
              <a:spLocks/>
            </p:cNvSpPr>
            <p:nvPr/>
          </p:nvSpPr>
          <p:spPr bwMode="auto">
            <a:xfrm>
              <a:off x="1144" y="2642"/>
              <a:ext cx="24" cy="68"/>
            </a:xfrm>
            <a:custGeom>
              <a:avLst/>
              <a:gdLst>
                <a:gd name="T0" fmla="*/ 4 w 24"/>
                <a:gd name="T1" fmla="*/ 68 h 68"/>
                <a:gd name="T2" fmla="*/ 4 w 24"/>
                <a:gd name="T3" fmla="*/ 68 h 68"/>
                <a:gd name="T4" fmla="*/ 2 w 24"/>
                <a:gd name="T5" fmla="*/ 68 h 68"/>
                <a:gd name="T6" fmla="*/ 2 w 24"/>
                <a:gd name="T7" fmla="*/ 68 h 68"/>
                <a:gd name="T8" fmla="*/ 0 w 24"/>
                <a:gd name="T9" fmla="*/ 66 h 68"/>
                <a:gd name="T10" fmla="*/ 0 w 24"/>
                <a:gd name="T11" fmla="*/ 62 h 68"/>
                <a:gd name="T12" fmla="*/ 2 w 24"/>
                <a:gd name="T13" fmla="*/ 52 h 68"/>
                <a:gd name="T14" fmla="*/ 10 w 24"/>
                <a:gd name="T15" fmla="*/ 34 h 68"/>
                <a:gd name="T16" fmla="*/ 10 w 24"/>
                <a:gd name="T17" fmla="*/ 34 h 68"/>
                <a:gd name="T18" fmla="*/ 12 w 24"/>
                <a:gd name="T19" fmla="*/ 26 h 68"/>
                <a:gd name="T20" fmla="*/ 12 w 24"/>
                <a:gd name="T21" fmla="*/ 14 h 68"/>
                <a:gd name="T22" fmla="*/ 16 w 24"/>
                <a:gd name="T23" fmla="*/ 4 h 68"/>
                <a:gd name="T24" fmla="*/ 18 w 24"/>
                <a:gd name="T25" fmla="*/ 0 h 68"/>
                <a:gd name="T26" fmla="*/ 20 w 24"/>
                <a:gd name="T27" fmla="*/ 0 h 68"/>
                <a:gd name="T28" fmla="*/ 20 w 24"/>
                <a:gd name="T29" fmla="*/ 0 h 68"/>
                <a:gd name="T30" fmla="*/ 22 w 24"/>
                <a:gd name="T31" fmla="*/ 0 h 68"/>
                <a:gd name="T32" fmla="*/ 22 w 24"/>
                <a:gd name="T33" fmla="*/ 0 h 68"/>
                <a:gd name="T34" fmla="*/ 24 w 24"/>
                <a:gd name="T35" fmla="*/ 0 h 68"/>
                <a:gd name="T36" fmla="*/ 24 w 24"/>
                <a:gd name="T37" fmla="*/ 4 h 68"/>
                <a:gd name="T38" fmla="*/ 22 w 24"/>
                <a:gd name="T39" fmla="*/ 16 h 68"/>
                <a:gd name="T40" fmla="*/ 18 w 24"/>
                <a:gd name="T41" fmla="*/ 34 h 68"/>
                <a:gd name="T42" fmla="*/ 18 w 24"/>
                <a:gd name="T43" fmla="*/ 34 h 68"/>
                <a:gd name="T44" fmla="*/ 14 w 24"/>
                <a:gd name="T45" fmla="*/ 54 h 68"/>
                <a:gd name="T46" fmla="*/ 10 w 24"/>
                <a:gd name="T47" fmla="*/ 64 h 68"/>
                <a:gd name="T48" fmla="*/ 8 w 24"/>
                <a:gd name="T49" fmla="*/ 66 h 68"/>
                <a:gd name="T50" fmla="*/ 4 w 24"/>
                <a:gd name="T51" fmla="*/ 6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4" h="68">
                  <a:moveTo>
                    <a:pt x="4" y="68"/>
                  </a:moveTo>
                  <a:lnTo>
                    <a:pt x="4" y="68"/>
                  </a:lnTo>
                  <a:lnTo>
                    <a:pt x="2" y="68"/>
                  </a:lnTo>
                  <a:lnTo>
                    <a:pt x="2" y="68"/>
                  </a:lnTo>
                  <a:lnTo>
                    <a:pt x="0" y="66"/>
                  </a:lnTo>
                  <a:lnTo>
                    <a:pt x="0" y="62"/>
                  </a:lnTo>
                  <a:lnTo>
                    <a:pt x="2" y="52"/>
                  </a:lnTo>
                  <a:lnTo>
                    <a:pt x="10" y="34"/>
                  </a:lnTo>
                  <a:lnTo>
                    <a:pt x="10" y="34"/>
                  </a:lnTo>
                  <a:lnTo>
                    <a:pt x="12" y="26"/>
                  </a:lnTo>
                  <a:lnTo>
                    <a:pt x="12" y="14"/>
                  </a:lnTo>
                  <a:lnTo>
                    <a:pt x="16" y="4"/>
                  </a:lnTo>
                  <a:lnTo>
                    <a:pt x="18" y="0"/>
                  </a:lnTo>
                  <a:lnTo>
                    <a:pt x="20" y="0"/>
                  </a:lnTo>
                  <a:lnTo>
                    <a:pt x="20" y="0"/>
                  </a:lnTo>
                  <a:lnTo>
                    <a:pt x="22" y="0"/>
                  </a:lnTo>
                  <a:lnTo>
                    <a:pt x="22" y="0"/>
                  </a:lnTo>
                  <a:lnTo>
                    <a:pt x="24" y="0"/>
                  </a:lnTo>
                  <a:lnTo>
                    <a:pt x="24" y="4"/>
                  </a:lnTo>
                  <a:lnTo>
                    <a:pt x="22" y="16"/>
                  </a:lnTo>
                  <a:lnTo>
                    <a:pt x="18" y="34"/>
                  </a:lnTo>
                  <a:lnTo>
                    <a:pt x="18" y="34"/>
                  </a:lnTo>
                  <a:lnTo>
                    <a:pt x="14" y="54"/>
                  </a:lnTo>
                  <a:lnTo>
                    <a:pt x="10" y="64"/>
                  </a:lnTo>
                  <a:lnTo>
                    <a:pt x="8" y="66"/>
                  </a:lnTo>
                  <a:lnTo>
                    <a:pt x="4" y="6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00" name="Freeform 85"/>
            <p:cNvSpPr>
              <a:spLocks/>
            </p:cNvSpPr>
            <p:nvPr/>
          </p:nvSpPr>
          <p:spPr bwMode="auto">
            <a:xfrm>
              <a:off x="1158" y="2480"/>
              <a:ext cx="38" cy="54"/>
            </a:xfrm>
            <a:custGeom>
              <a:avLst/>
              <a:gdLst>
                <a:gd name="T0" fmla="*/ 4 w 38"/>
                <a:gd name="T1" fmla="*/ 54 h 54"/>
                <a:gd name="T2" fmla="*/ 4 w 38"/>
                <a:gd name="T3" fmla="*/ 54 h 54"/>
                <a:gd name="T4" fmla="*/ 2 w 38"/>
                <a:gd name="T5" fmla="*/ 54 h 54"/>
                <a:gd name="T6" fmla="*/ 0 w 38"/>
                <a:gd name="T7" fmla="*/ 52 h 54"/>
                <a:gd name="T8" fmla="*/ 0 w 38"/>
                <a:gd name="T9" fmla="*/ 46 h 54"/>
                <a:gd name="T10" fmla="*/ 2 w 38"/>
                <a:gd name="T11" fmla="*/ 32 h 54"/>
                <a:gd name="T12" fmla="*/ 2 w 38"/>
                <a:gd name="T13" fmla="*/ 32 h 54"/>
                <a:gd name="T14" fmla="*/ 4 w 38"/>
                <a:gd name="T15" fmla="*/ 24 h 54"/>
                <a:gd name="T16" fmla="*/ 8 w 38"/>
                <a:gd name="T17" fmla="*/ 16 h 54"/>
                <a:gd name="T18" fmla="*/ 8 w 38"/>
                <a:gd name="T19" fmla="*/ 16 h 54"/>
                <a:gd name="T20" fmla="*/ 18 w 38"/>
                <a:gd name="T21" fmla="*/ 6 h 54"/>
                <a:gd name="T22" fmla="*/ 26 w 38"/>
                <a:gd name="T23" fmla="*/ 2 h 54"/>
                <a:gd name="T24" fmla="*/ 32 w 38"/>
                <a:gd name="T25" fmla="*/ 0 h 54"/>
                <a:gd name="T26" fmla="*/ 32 w 38"/>
                <a:gd name="T27" fmla="*/ 0 h 54"/>
                <a:gd name="T28" fmla="*/ 34 w 38"/>
                <a:gd name="T29" fmla="*/ 2 h 54"/>
                <a:gd name="T30" fmla="*/ 38 w 38"/>
                <a:gd name="T31" fmla="*/ 8 h 54"/>
                <a:gd name="T32" fmla="*/ 38 w 38"/>
                <a:gd name="T33" fmla="*/ 8 h 54"/>
                <a:gd name="T34" fmla="*/ 36 w 38"/>
                <a:gd name="T35" fmla="*/ 12 h 54"/>
                <a:gd name="T36" fmla="*/ 34 w 38"/>
                <a:gd name="T37" fmla="*/ 16 h 54"/>
                <a:gd name="T38" fmla="*/ 28 w 38"/>
                <a:gd name="T39" fmla="*/ 24 h 54"/>
                <a:gd name="T40" fmla="*/ 28 w 38"/>
                <a:gd name="T41" fmla="*/ 24 h 54"/>
                <a:gd name="T42" fmla="*/ 22 w 38"/>
                <a:gd name="T43" fmla="*/ 30 h 54"/>
                <a:gd name="T44" fmla="*/ 16 w 38"/>
                <a:gd name="T45" fmla="*/ 38 h 54"/>
                <a:gd name="T46" fmla="*/ 16 w 38"/>
                <a:gd name="T47" fmla="*/ 38 h 54"/>
                <a:gd name="T48" fmla="*/ 16 w 38"/>
                <a:gd name="T49" fmla="*/ 46 h 54"/>
                <a:gd name="T50" fmla="*/ 14 w 38"/>
                <a:gd name="T51" fmla="*/ 50 h 54"/>
                <a:gd name="T52" fmla="*/ 10 w 38"/>
                <a:gd name="T53" fmla="*/ 52 h 54"/>
                <a:gd name="T54" fmla="*/ 10 w 38"/>
                <a:gd name="T55" fmla="*/ 52 h 54"/>
                <a:gd name="T56" fmla="*/ 4 w 38"/>
                <a:gd name="T57"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8" h="54">
                  <a:moveTo>
                    <a:pt x="4" y="54"/>
                  </a:moveTo>
                  <a:lnTo>
                    <a:pt x="4" y="54"/>
                  </a:lnTo>
                  <a:lnTo>
                    <a:pt x="2" y="54"/>
                  </a:lnTo>
                  <a:lnTo>
                    <a:pt x="0" y="52"/>
                  </a:lnTo>
                  <a:lnTo>
                    <a:pt x="0" y="46"/>
                  </a:lnTo>
                  <a:lnTo>
                    <a:pt x="2" y="32"/>
                  </a:lnTo>
                  <a:lnTo>
                    <a:pt x="2" y="32"/>
                  </a:lnTo>
                  <a:lnTo>
                    <a:pt x="4" y="24"/>
                  </a:lnTo>
                  <a:lnTo>
                    <a:pt x="8" y="16"/>
                  </a:lnTo>
                  <a:lnTo>
                    <a:pt x="8" y="16"/>
                  </a:lnTo>
                  <a:lnTo>
                    <a:pt x="18" y="6"/>
                  </a:lnTo>
                  <a:lnTo>
                    <a:pt x="26" y="2"/>
                  </a:lnTo>
                  <a:lnTo>
                    <a:pt x="32" y="0"/>
                  </a:lnTo>
                  <a:lnTo>
                    <a:pt x="32" y="0"/>
                  </a:lnTo>
                  <a:lnTo>
                    <a:pt x="34" y="2"/>
                  </a:lnTo>
                  <a:lnTo>
                    <a:pt x="38" y="8"/>
                  </a:lnTo>
                  <a:lnTo>
                    <a:pt x="38" y="8"/>
                  </a:lnTo>
                  <a:lnTo>
                    <a:pt x="36" y="12"/>
                  </a:lnTo>
                  <a:lnTo>
                    <a:pt x="34" y="16"/>
                  </a:lnTo>
                  <a:lnTo>
                    <a:pt x="28" y="24"/>
                  </a:lnTo>
                  <a:lnTo>
                    <a:pt x="28" y="24"/>
                  </a:lnTo>
                  <a:lnTo>
                    <a:pt x="22" y="30"/>
                  </a:lnTo>
                  <a:lnTo>
                    <a:pt x="16" y="38"/>
                  </a:lnTo>
                  <a:lnTo>
                    <a:pt x="16" y="38"/>
                  </a:lnTo>
                  <a:lnTo>
                    <a:pt x="16" y="46"/>
                  </a:lnTo>
                  <a:lnTo>
                    <a:pt x="14" y="50"/>
                  </a:lnTo>
                  <a:lnTo>
                    <a:pt x="10" y="52"/>
                  </a:lnTo>
                  <a:lnTo>
                    <a:pt x="10" y="52"/>
                  </a:lnTo>
                  <a:lnTo>
                    <a:pt x="4" y="5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01" name="Freeform 86"/>
            <p:cNvSpPr>
              <a:spLocks/>
            </p:cNvSpPr>
            <p:nvPr/>
          </p:nvSpPr>
          <p:spPr bwMode="auto">
            <a:xfrm>
              <a:off x="1662" y="1734"/>
              <a:ext cx="44" cy="56"/>
            </a:xfrm>
            <a:custGeom>
              <a:avLst/>
              <a:gdLst>
                <a:gd name="T0" fmla="*/ 16 w 44"/>
                <a:gd name="T1" fmla="*/ 56 h 56"/>
                <a:gd name="T2" fmla="*/ 16 w 44"/>
                <a:gd name="T3" fmla="*/ 56 h 56"/>
                <a:gd name="T4" fmla="*/ 16 w 44"/>
                <a:gd name="T5" fmla="*/ 56 h 56"/>
                <a:gd name="T6" fmla="*/ 6 w 44"/>
                <a:gd name="T7" fmla="*/ 54 h 56"/>
                <a:gd name="T8" fmla="*/ 2 w 44"/>
                <a:gd name="T9" fmla="*/ 52 h 56"/>
                <a:gd name="T10" fmla="*/ 0 w 44"/>
                <a:gd name="T11" fmla="*/ 48 h 56"/>
                <a:gd name="T12" fmla="*/ 0 w 44"/>
                <a:gd name="T13" fmla="*/ 48 h 56"/>
                <a:gd name="T14" fmla="*/ 0 w 44"/>
                <a:gd name="T15" fmla="*/ 36 h 56"/>
                <a:gd name="T16" fmla="*/ 4 w 44"/>
                <a:gd name="T17" fmla="*/ 26 h 56"/>
                <a:gd name="T18" fmla="*/ 4 w 44"/>
                <a:gd name="T19" fmla="*/ 26 h 56"/>
                <a:gd name="T20" fmla="*/ 10 w 44"/>
                <a:gd name="T21" fmla="*/ 22 h 56"/>
                <a:gd name="T22" fmla="*/ 14 w 44"/>
                <a:gd name="T23" fmla="*/ 20 h 56"/>
                <a:gd name="T24" fmla="*/ 14 w 44"/>
                <a:gd name="T25" fmla="*/ 20 h 56"/>
                <a:gd name="T26" fmla="*/ 18 w 44"/>
                <a:gd name="T27" fmla="*/ 14 h 56"/>
                <a:gd name="T28" fmla="*/ 22 w 44"/>
                <a:gd name="T29" fmla="*/ 10 h 56"/>
                <a:gd name="T30" fmla="*/ 22 w 44"/>
                <a:gd name="T31" fmla="*/ 10 h 56"/>
                <a:gd name="T32" fmla="*/ 28 w 44"/>
                <a:gd name="T33" fmla="*/ 4 h 56"/>
                <a:gd name="T34" fmla="*/ 34 w 44"/>
                <a:gd name="T35" fmla="*/ 0 h 56"/>
                <a:gd name="T36" fmla="*/ 34 w 44"/>
                <a:gd name="T37" fmla="*/ 0 h 56"/>
                <a:gd name="T38" fmla="*/ 38 w 44"/>
                <a:gd name="T39" fmla="*/ 2 h 56"/>
                <a:gd name="T40" fmla="*/ 38 w 44"/>
                <a:gd name="T41" fmla="*/ 6 h 56"/>
                <a:gd name="T42" fmla="*/ 38 w 44"/>
                <a:gd name="T43" fmla="*/ 6 h 56"/>
                <a:gd name="T44" fmla="*/ 38 w 44"/>
                <a:gd name="T45" fmla="*/ 12 h 56"/>
                <a:gd name="T46" fmla="*/ 38 w 44"/>
                <a:gd name="T47" fmla="*/ 18 h 56"/>
                <a:gd name="T48" fmla="*/ 38 w 44"/>
                <a:gd name="T49" fmla="*/ 18 h 56"/>
                <a:gd name="T50" fmla="*/ 42 w 44"/>
                <a:gd name="T51" fmla="*/ 22 h 56"/>
                <a:gd name="T52" fmla="*/ 44 w 44"/>
                <a:gd name="T53" fmla="*/ 26 h 56"/>
                <a:gd name="T54" fmla="*/ 44 w 44"/>
                <a:gd name="T55" fmla="*/ 26 h 56"/>
                <a:gd name="T56" fmla="*/ 44 w 44"/>
                <a:gd name="T57" fmla="*/ 32 h 56"/>
                <a:gd name="T58" fmla="*/ 44 w 44"/>
                <a:gd name="T59" fmla="*/ 38 h 56"/>
                <a:gd name="T60" fmla="*/ 44 w 44"/>
                <a:gd name="T61" fmla="*/ 38 h 56"/>
                <a:gd name="T62" fmla="*/ 38 w 44"/>
                <a:gd name="T63" fmla="*/ 44 h 56"/>
                <a:gd name="T64" fmla="*/ 32 w 44"/>
                <a:gd name="T65" fmla="*/ 48 h 56"/>
                <a:gd name="T66" fmla="*/ 16 w 44"/>
                <a:gd name="T67" fmla="*/ 5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4" h="56">
                  <a:moveTo>
                    <a:pt x="16" y="56"/>
                  </a:moveTo>
                  <a:lnTo>
                    <a:pt x="16" y="56"/>
                  </a:lnTo>
                  <a:lnTo>
                    <a:pt x="16" y="56"/>
                  </a:lnTo>
                  <a:lnTo>
                    <a:pt x="6" y="54"/>
                  </a:lnTo>
                  <a:lnTo>
                    <a:pt x="2" y="52"/>
                  </a:lnTo>
                  <a:lnTo>
                    <a:pt x="0" y="48"/>
                  </a:lnTo>
                  <a:lnTo>
                    <a:pt x="0" y="48"/>
                  </a:lnTo>
                  <a:lnTo>
                    <a:pt x="0" y="36"/>
                  </a:lnTo>
                  <a:lnTo>
                    <a:pt x="4" y="26"/>
                  </a:lnTo>
                  <a:lnTo>
                    <a:pt x="4" y="26"/>
                  </a:lnTo>
                  <a:lnTo>
                    <a:pt x="10" y="22"/>
                  </a:lnTo>
                  <a:lnTo>
                    <a:pt x="14" y="20"/>
                  </a:lnTo>
                  <a:lnTo>
                    <a:pt x="14" y="20"/>
                  </a:lnTo>
                  <a:lnTo>
                    <a:pt x="18" y="14"/>
                  </a:lnTo>
                  <a:lnTo>
                    <a:pt x="22" y="10"/>
                  </a:lnTo>
                  <a:lnTo>
                    <a:pt x="22" y="10"/>
                  </a:lnTo>
                  <a:lnTo>
                    <a:pt x="28" y="4"/>
                  </a:lnTo>
                  <a:lnTo>
                    <a:pt x="34" y="0"/>
                  </a:lnTo>
                  <a:lnTo>
                    <a:pt x="34" y="0"/>
                  </a:lnTo>
                  <a:lnTo>
                    <a:pt x="38" y="2"/>
                  </a:lnTo>
                  <a:lnTo>
                    <a:pt x="38" y="6"/>
                  </a:lnTo>
                  <a:lnTo>
                    <a:pt x="38" y="6"/>
                  </a:lnTo>
                  <a:lnTo>
                    <a:pt x="38" y="12"/>
                  </a:lnTo>
                  <a:lnTo>
                    <a:pt x="38" y="18"/>
                  </a:lnTo>
                  <a:lnTo>
                    <a:pt x="38" y="18"/>
                  </a:lnTo>
                  <a:lnTo>
                    <a:pt x="42" y="22"/>
                  </a:lnTo>
                  <a:lnTo>
                    <a:pt x="44" y="26"/>
                  </a:lnTo>
                  <a:lnTo>
                    <a:pt x="44" y="26"/>
                  </a:lnTo>
                  <a:lnTo>
                    <a:pt x="44" y="32"/>
                  </a:lnTo>
                  <a:lnTo>
                    <a:pt x="44" y="38"/>
                  </a:lnTo>
                  <a:lnTo>
                    <a:pt x="44" y="38"/>
                  </a:lnTo>
                  <a:lnTo>
                    <a:pt x="38" y="44"/>
                  </a:lnTo>
                  <a:lnTo>
                    <a:pt x="32" y="48"/>
                  </a:lnTo>
                  <a:lnTo>
                    <a:pt x="16" y="5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02" name="Freeform 87"/>
            <p:cNvSpPr>
              <a:spLocks/>
            </p:cNvSpPr>
            <p:nvPr/>
          </p:nvSpPr>
          <p:spPr bwMode="auto">
            <a:xfrm>
              <a:off x="1510" y="1724"/>
              <a:ext cx="98" cy="178"/>
            </a:xfrm>
            <a:custGeom>
              <a:avLst/>
              <a:gdLst>
                <a:gd name="T0" fmla="*/ 52 w 98"/>
                <a:gd name="T1" fmla="*/ 178 h 178"/>
                <a:gd name="T2" fmla="*/ 30 w 98"/>
                <a:gd name="T3" fmla="*/ 176 h 178"/>
                <a:gd name="T4" fmla="*/ 16 w 98"/>
                <a:gd name="T5" fmla="*/ 168 h 178"/>
                <a:gd name="T6" fmla="*/ 12 w 98"/>
                <a:gd name="T7" fmla="*/ 156 h 178"/>
                <a:gd name="T8" fmla="*/ 16 w 98"/>
                <a:gd name="T9" fmla="*/ 144 h 178"/>
                <a:gd name="T10" fmla="*/ 20 w 98"/>
                <a:gd name="T11" fmla="*/ 126 h 178"/>
                <a:gd name="T12" fmla="*/ 28 w 98"/>
                <a:gd name="T13" fmla="*/ 110 h 178"/>
                <a:gd name="T14" fmla="*/ 20 w 98"/>
                <a:gd name="T15" fmla="*/ 96 h 178"/>
                <a:gd name="T16" fmla="*/ 14 w 98"/>
                <a:gd name="T17" fmla="*/ 88 h 178"/>
                <a:gd name="T18" fmla="*/ 8 w 98"/>
                <a:gd name="T19" fmla="*/ 74 h 178"/>
                <a:gd name="T20" fmla="*/ 4 w 98"/>
                <a:gd name="T21" fmla="*/ 62 h 178"/>
                <a:gd name="T22" fmla="*/ 0 w 98"/>
                <a:gd name="T23" fmla="*/ 50 h 178"/>
                <a:gd name="T24" fmla="*/ 0 w 98"/>
                <a:gd name="T25" fmla="*/ 40 h 178"/>
                <a:gd name="T26" fmla="*/ 6 w 98"/>
                <a:gd name="T27" fmla="*/ 34 h 178"/>
                <a:gd name="T28" fmla="*/ 22 w 98"/>
                <a:gd name="T29" fmla="*/ 18 h 178"/>
                <a:gd name="T30" fmla="*/ 34 w 98"/>
                <a:gd name="T31" fmla="*/ 14 h 178"/>
                <a:gd name="T32" fmla="*/ 50 w 98"/>
                <a:gd name="T33" fmla="*/ 12 h 178"/>
                <a:gd name="T34" fmla="*/ 62 w 98"/>
                <a:gd name="T35" fmla="*/ 4 h 178"/>
                <a:gd name="T36" fmla="*/ 76 w 98"/>
                <a:gd name="T37" fmla="*/ 0 h 178"/>
                <a:gd name="T38" fmla="*/ 88 w 98"/>
                <a:gd name="T39" fmla="*/ 8 h 178"/>
                <a:gd name="T40" fmla="*/ 94 w 98"/>
                <a:gd name="T41" fmla="*/ 16 h 178"/>
                <a:gd name="T42" fmla="*/ 86 w 98"/>
                <a:gd name="T43" fmla="*/ 32 h 178"/>
                <a:gd name="T44" fmla="*/ 78 w 98"/>
                <a:gd name="T45" fmla="*/ 34 h 178"/>
                <a:gd name="T46" fmla="*/ 64 w 98"/>
                <a:gd name="T47" fmla="*/ 38 h 178"/>
                <a:gd name="T48" fmla="*/ 54 w 98"/>
                <a:gd name="T49" fmla="*/ 48 h 178"/>
                <a:gd name="T50" fmla="*/ 44 w 98"/>
                <a:gd name="T51" fmla="*/ 48 h 178"/>
                <a:gd name="T52" fmla="*/ 42 w 98"/>
                <a:gd name="T53" fmla="*/ 56 h 178"/>
                <a:gd name="T54" fmla="*/ 54 w 98"/>
                <a:gd name="T55" fmla="*/ 68 h 178"/>
                <a:gd name="T56" fmla="*/ 60 w 98"/>
                <a:gd name="T57" fmla="*/ 82 h 178"/>
                <a:gd name="T58" fmla="*/ 74 w 98"/>
                <a:gd name="T59" fmla="*/ 86 h 178"/>
                <a:gd name="T60" fmla="*/ 76 w 98"/>
                <a:gd name="T61" fmla="*/ 90 h 178"/>
                <a:gd name="T62" fmla="*/ 76 w 98"/>
                <a:gd name="T63" fmla="*/ 96 h 178"/>
                <a:gd name="T64" fmla="*/ 96 w 98"/>
                <a:gd name="T65" fmla="*/ 102 h 178"/>
                <a:gd name="T66" fmla="*/ 98 w 98"/>
                <a:gd name="T67" fmla="*/ 108 h 178"/>
                <a:gd name="T68" fmla="*/ 88 w 98"/>
                <a:gd name="T69" fmla="*/ 116 h 178"/>
                <a:gd name="T70" fmla="*/ 82 w 98"/>
                <a:gd name="T71" fmla="*/ 114 h 178"/>
                <a:gd name="T72" fmla="*/ 72 w 98"/>
                <a:gd name="T73" fmla="*/ 114 h 178"/>
                <a:gd name="T74" fmla="*/ 62 w 98"/>
                <a:gd name="T75" fmla="*/ 118 h 178"/>
                <a:gd name="T76" fmla="*/ 64 w 98"/>
                <a:gd name="T77" fmla="*/ 126 h 178"/>
                <a:gd name="T78" fmla="*/ 74 w 98"/>
                <a:gd name="T79" fmla="*/ 128 h 178"/>
                <a:gd name="T80" fmla="*/ 68 w 98"/>
                <a:gd name="T81" fmla="*/ 140 h 178"/>
                <a:gd name="T82" fmla="*/ 68 w 98"/>
                <a:gd name="T83" fmla="*/ 156 h 178"/>
                <a:gd name="T84" fmla="*/ 64 w 98"/>
                <a:gd name="T85" fmla="*/ 174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8" h="178">
                  <a:moveTo>
                    <a:pt x="58" y="178"/>
                  </a:moveTo>
                  <a:lnTo>
                    <a:pt x="58" y="178"/>
                  </a:lnTo>
                  <a:lnTo>
                    <a:pt x="52" y="178"/>
                  </a:lnTo>
                  <a:lnTo>
                    <a:pt x="52" y="178"/>
                  </a:lnTo>
                  <a:lnTo>
                    <a:pt x="36" y="176"/>
                  </a:lnTo>
                  <a:lnTo>
                    <a:pt x="30" y="176"/>
                  </a:lnTo>
                  <a:lnTo>
                    <a:pt x="22" y="174"/>
                  </a:lnTo>
                  <a:lnTo>
                    <a:pt x="22" y="174"/>
                  </a:lnTo>
                  <a:lnTo>
                    <a:pt x="16" y="168"/>
                  </a:lnTo>
                  <a:lnTo>
                    <a:pt x="12" y="160"/>
                  </a:lnTo>
                  <a:lnTo>
                    <a:pt x="12" y="160"/>
                  </a:lnTo>
                  <a:lnTo>
                    <a:pt x="12" y="156"/>
                  </a:lnTo>
                  <a:lnTo>
                    <a:pt x="12" y="152"/>
                  </a:lnTo>
                  <a:lnTo>
                    <a:pt x="16" y="144"/>
                  </a:lnTo>
                  <a:lnTo>
                    <a:pt x="16" y="144"/>
                  </a:lnTo>
                  <a:lnTo>
                    <a:pt x="16" y="136"/>
                  </a:lnTo>
                  <a:lnTo>
                    <a:pt x="18" y="132"/>
                  </a:lnTo>
                  <a:lnTo>
                    <a:pt x="20" y="126"/>
                  </a:lnTo>
                  <a:lnTo>
                    <a:pt x="20" y="126"/>
                  </a:lnTo>
                  <a:lnTo>
                    <a:pt x="26" y="118"/>
                  </a:lnTo>
                  <a:lnTo>
                    <a:pt x="28" y="110"/>
                  </a:lnTo>
                  <a:lnTo>
                    <a:pt x="28" y="106"/>
                  </a:lnTo>
                  <a:lnTo>
                    <a:pt x="26" y="104"/>
                  </a:lnTo>
                  <a:lnTo>
                    <a:pt x="20" y="96"/>
                  </a:lnTo>
                  <a:lnTo>
                    <a:pt x="20" y="96"/>
                  </a:lnTo>
                  <a:lnTo>
                    <a:pt x="16" y="92"/>
                  </a:lnTo>
                  <a:lnTo>
                    <a:pt x="14" y="88"/>
                  </a:lnTo>
                  <a:lnTo>
                    <a:pt x="12" y="80"/>
                  </a:lnTo>
                  <a:lnTo>
                    <a:pt x="12" y="80"/>
                  </a:lnTo>
                  <a:lnTo>
                    <a:pt x="8" y="74"/>
                  </a:lnTo>
                  <a:lnTo>
                    <a:pt x="4" y="68"/>
                  </a:lnTo>
                  <a:lnTo>
                    <a:pt x="4" y="68"/>
                  </a:lnTo>
                  <a:lnTo>
                    <a:pt x="4" y="62"/>
                  </a:lnTo>
                  <a:lnTo>
                    <a:pt x="4" y="58"/>
                  </a:lnTo>
                  <a:lnTo>
                    <a:pt x="4" y="58"/>
                  </a:lnTo>
                  <a:lnTo>
                    <a:pt x="0" y="50"/>
                  </a:lnTo>
                  <a:lnTo>
                    <a:pt x="0" y="46"/>
                  </a:lnTo>
                  <a:lnTo>
                    <a:pt x="0" y="40"/>
                  </a:lnTo>
                  <a:lnTo>
                    <a:pt x="0" y="40"/>
                  </a:lnTo>
                  <a:lnTo>
                    <a:pt x="0" y="38"/>
                  </a:lnTo>
                  <a:lnTo>
                    <a:pt x="0" y="38"/>
                  </a:lnTo>
                  <a:lnTo>
                    <a:pt x="6" y="34"/>
                  </a:lnTo>
                  <a:lnTo>
                    <a:pt x="10" y="28"/>
                  </a:lnTo>
                  <a:lnTo>
                    <a:pt x="16" y="24"/>
                  </a:lnTo>
                  <a:lnTo>
                    <a:pt x="22" y="18"/>
                  </a:lnTo>
                  <a:lnTo>
                    <a:pt x="22" y="18"/>
                  </a:lnTo>
                  <a:lnTo>
                    <a:pt x="28" y="14"/>
                  </a:lnTo>
                  <a:lnTo>
                    <a:pt x="34" y="14"/>
                  </a:lnTo>
                  <a:lnTo>
                    <a:pt x="46" y="12"/>
                  </a:lnTo>
                  <a:lnTo>
                    <a:pt x="46" y="12"/>
                  </a:lnTo>
                  <a:lnTo>
                    <a:pt x="50" y="12"/>
                  </a:lnTo>
                  <a:lnTo>
                    <a:pt x="54" y="10"/>
                  </a:lnTo>
                  <a:lnTo>
                    <a:pt x="62" y="4"/>
                  </a:lnTo>
                  <a:lnTo>
                    <a:pt x="62" y="4"/>
                  </a:lnTo>
                  <a:lnTo>
                    <a:pt x="68" y="0"/>
                  </a:lnTo>
                  <a:lnTo>
                    <a:pt x="76" y="0"/>
                  </a:lnTo>
                  <a:lnTo>
                    <a:pt x="76" y="0"/>
                  </a:lnTo>
                  <a:lnTo>
                    <a:pt x="80" y="0"/>
                  </a:lnTo>
                  <a:lnTo>
                    <a:pt x="86" y="4"/>
                  </a:lnTo>
                  <a:lnTo>
                    <a:pt x="88" y="8"/>
                  </a:lnTo>
                  <a:lnTo>
                    <a:pt x="92" y="12"/>
                  </a:lnTo>
                  <a:lnTo>
                    <a:pt x="92" y="12"/>
                  </a:lnTo>
                  <a:lnTo>
                    <a:pt x="94" y="16"/>
                  </a:lnTo>
                  <a:lnTo>
                    <a:pt x="92" y="22"/>
                  </a:lnTo>
                  <a:lnTo>
                    <a:pt x="90" y="28"/>
                  </a:lnTo>
                  <a:lnTo>
                    <a:pt x="86" y="32"/>
                  </a:lnTo>
                  <a:lnTo>
                    <a:pt x="86" y="32"/>
                  </a:lnTo>
                  <a:lnTo>
                    <a:pt x="82" y="34"/>
                  </a:lnTo>
                  <a:lnTo>
                    <a:pt x="78" y="34"/>
                  </a:lnTo>
                  <a:lnTo>
                    <a:pt x="70" y="34"/>
                  </a:lnTo>
                  <a:lnTo>
                    <a:pt x="70" y="34"/>
                  </a:lnTo>
                  <a:lnTo>
                    <a:pt x="64" y="38"/>
                  </a:lnTo>
                  <a:lnTo>
                    <a:pt x="62" y="40"/>
                  </a:lnTo>
                  <a:lnTo>
                    <a:pt x="60" y="44"/>
                  </a:lnTo>
                  <a:lnTo>
                    <a:pt x="54" y="48"/>
                  </a:lnTo>
                  <a:lnTo>
                    <a:pt x="54" y="48"/>
                  </a:lnTo>
                  <a:lnTo>
                    <a:pt x="50" y="48"/>
                  </a:lnTo>
                  <a:lnTo>
                    <a:pt x="44" y="48"/>
                  </a:lnTo>
                  <a:lnTo>
                    <a:pt x="42" y="50"/>
                  </a:lnTo>
                  <a:lnTo>
                    <a:pt x="42" y="56"/>
                  </a:lnTo>
                  <a:lnTo>
                    <a:pt x="42" y="56"/>
                  </a:lnTo>
                  <a:lnTo>
                    <a:pt x="46" y="60"/>
                  </a:lnTo>
                  <a:lnTo>
                    <a:pt x="48" y="62"/>
                  </a:lnTo>
                  <a:lnTo>
                    <a:pt x="54" y="68"/>
                  </a:lnTo>
                  <a:lnTo>
                    <a:pt x="60" y="72"/>
                  </a:lnTo>
                  <a:lnTo>
                    <a:pt x="60" y="76"/>
                  </a:lnTo>
                  <a:lnTo>
                    <a:pt x="60" y="82"/>
                  </a:lnTo>
                  <a:lnTo>
                    <a:pt x="60" y="82"/>
                  </a:lnTo>
                  <a:lnTo>
                    <a:pt x="68" y="84"/>
                  </a:lnTo>
                  <a:lnTo>
                    <a:pt x="74" y="86"/>
                  </a:lnTo>
                  <a:lnTo>
                    <a:pt x="74" y="86"/>
                  </a:lnTo>
                  <a:lnTo>
                    <a:pt x="76" y="88"/>
                  </a:lnTo>
                  <a:lnTo>
                    <a:pt x="76" y="90"/>
                  </a:lnTo>
                  <a:lnTo>
                    <a:pt x="74" y="92"/>
                  </a:lnTo>
                  <a:lnTo>
                    <a:pt x="76" y="96"/>
                  </a:lnTo>
                  <a:lnTo>
                    <a:pt x="76" y="96"/>
                  </a:lnTo>
                  <a:lnTo>
                    <a:pt x="82" y="98"/>
                  </a:lnTo>
                  <a:lnTo>
                    <a:pt x="90" y="100"/>
                  </a:lnTo>
                  <a:lnTo>
                    <a:pt x="96" y="102"/>
                  </a:lnTo>
                  <a:lnTo>
                    <a:pt x="98" y="104"/>
                  </a:lnTo>
                  <a:lnTo>
                    <a:pt x="98" y="108"/>
                  </a:lnTo>
                  <a:lnTo>
                    <a:pt x="98" y="108"/>
                  </a:lnTo>
                  <a:lnTo>
                    <a:pt x="98" y="112"/>
                  </a:lnTo>
                  <a:lnTo>
                    <a:pt x="96" y="114"/>
                  </a:lnTo>
                  <a:lnTo>
                    <a:pt x="88" y="116"/>
                  </a:lnTo>
                  <a:lnTo>
                    <a:pt x="88" y="116"/>
                  </a:lnTo>
                  <a:lnTo>
                    <a:pt x="82" y="114"/>
                  </a:lnTo>
                  <a:lnTo>
                    <a:pt x="82" y="114"/>
                  </a:lnTo>
                  <a:lnTo>
                    <a:pt x="76" y="114"/>
                  </a:lnTo>
                  <a:lnTo>
                    <a:pt x="76" y="114"/>
                  </a:lnTo>
                  <a:lnTo>
                    <a:pt x="72" y="114"/>
                  </a:lnTo>
                  <a:lnTo>
                    <a:pt x="72" y="114"/>
                  </a:lnTo>
                  <a:lnTo>
                    <a:pt x="66" y="116"/>
                  </a:lnTo>
                  <a:lnTo>
                    <a:pt x="62" y="118"/>
                  </a:lnTo>
                  <a:lnTo>
                    <a:pt x="62" y="122"/>
                  </a:lnTo>
                  <a:lnTo>
                    <a:pt x="62" y="122"/>
                  </a:lnTo>
                  <a:lnTo>
                    <a:pt x="64" y="126"/>
                  </a:lnTo>
                  <a:lnTo>
                    <a:pt x="66" y="126"/>
                  </a:lnTo>
                  <a:lnTo>
                    <a:pt x="74" y="128"/>
                  </a:lnTo>
                  <a:lnTo>
                    <a:pt x="74" y="128"/>
                  </a:lnTo>
                  <a:lnTo>
                    <a:pt x="74" y="130"/>
                  </a:lnTo>
                  <a:lnTo>
                    <a:pt x="72" y="134"/>
                  </a:lnTo>
                  <a:lnTo>
                    <a:pt x="68" y="140"/>
                  </a:lnTo>
                  <a:lnTo>
                    <a:pt x="68" y="140"/>
                  </a:lnTo>
                  <a:lnTo>
                    <a:pt x="68" y="148"/>
                  </a:lnTo>
                  <a:lnTo>
                    <a:pt x="68" y="156"/>
                  </a:lnTo>
                  <a:lnTo>
                    <a:pt x="68" y="156"/>
                  </a:lnTo>
                  <a:lnTo>
                    <a:pt x="66" y="166"/>
                  </a:lnTo>
                  <a:lnTo>
                    <a:pt x="64" y="174"/>
                  </a:lnTo>
                  <a:lnTo>
                    <a:pt x="64" y="174"/>
                  </a:lnTo>
                  <a:lnTo>
                    <a:pt x="58" y="17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03" name="Freeform 88"/>
            <p:cNvSpPr>
              <a:spLocks/>
            </p:cNvSpPr>
            <p:nvPr/>
          </p:nvSpPr>
          <p:spPr bwMode="auto">
            <a:xfrm>
              <a:off x="1256" y="1716"/>
              <a:ext cx="178" cy="114"/>
            </a:xfrm>
            <a:custGeom>
              <a:avLst/>
              <a:gdLst>
                <a:gd name="T0" fmla="*/ 114 w 178"/>
                <a:gd name="T1" fmla="*/ 46 h 114"/>
                <a:gd name="T2" fmla="*/ 114 w 178"/>
                <a:gd name="T3" fmla="*/ 40 h 114"/>
                <a:gd name="T4" fmla="*/ 106 w 178"/>
                <a:gd name="T5" fmla="*/ 32 h 114"/>
                <a:gd name="T6" fmla="*/ 104 w 178"/>
                <a:gd name="T7" fmla="*/ 26 h 114"/>
                <a:gd name="T8" fmla="*/ 108 w 178"/>
                <a:gd name="T9" fmla="*/ 16 h 114"/>
                <a:gd name="T10" fmla="*/ 120 w 178"/>
                <a:gd name="T11" fmla="*/ 8 h 114"/>
                <a:gd name="T12" fmla="*/ 124 w 178"/>
                <a:gd name="T13" fmla="*/ 8 h 114"/>
                <a:gd name="T14" fmla="*/ 144 w 178"/>
                <a:gd name="T15" fmla="*/ 6 h 114"/>
                <a:gd name="T16" fmla="*/ 154 w 178"/>
                <a:gd name="T17" fmla="*/ 2 h 114"/>
                <a:gd name="T18" fmla="*/ 164 w 178"/>
                <a:gd name="T19" fmla="*/ 0 h 114"/>
                <a:gd name="T20" fmla="*/ 166 w 178"/>
                <a:gd name="T21" fmla="*/ 0 h 114"/>
                <a:gd name="T22" fmla="*/ 168 w 178"/>
                <a:gd name="T23" fmla="*/ 2 h 114"/>
                <a:gd name="T24" fmla="*/ 168 w 178"/>
                <a:gd name="T25" fmla="*/ 10 h 114"/>
                <a:gd name="T26" fmla="*/ 156 w 178"/>
                <a:gd name="T27" fmla="*/ 20 h 114"/>
                <a:gd name="T28" fmla="*/ 134 w 178"/>
                <a:gd name="T29" fmla="*/ 32 h 114"/>
                <a:gd name="T30" fmla="*/ 130 w 178"/>
                <a:gd name="T31" fmla="*/ 36 h 114"/>
                <a:gd name="T32" fmla="*/ 130 w 178"/>
                <a:gd name="T33" fmla="*/ 44 h 114"/>
                <a:gd name="T34" fmla="*/ 138 w 178"/>
                <a:gd name="T35" fmla="*/ 50 h 114"/>
                <a:gd name="T36" fmla="*/ 150 w 178"/>
                <a:gd name="T37" fmla="*/ 60 h 114"/>
                <a:gd name="T38" fmla="*/ 160 w 178"/>
                <a:gd name="T39" fmla="*/ 74 h 114"/>
                <a:gd name="T40" fmla="*/ 176 w 178"/>
                <a:gd name="T41" fmla="*/ 84 h 114"/>
                <a:gd name="T42" fmla="*/ 178 w 178"/>
                <a:gd name="T43" fmla="*/ 88 h 114"/>
                <a:gd name="T44" fmla="*/ 178 w 178"/>
                <a:gd name="T45" fmla="*/ 90 h 114"/>
                <a:gd name="T46" fmla="*/ 172 w 178"/>
                <a:gd name="T47" fmla="*/ 100 h 114"/>
                <a:gd name="T48" fmla="*/ 160 w 178"/>
                <a:gd name="T49" fmla="*/ 106 h 114"/>
                <a:gd name="T50" fmla="*/ 142 w 178"/>
                <a:gd name="T51" fmla="*/ 112 h 114"/>
                <a:gd name="T52" fmla="*/ 136 w 178"/>
                <a:gd name="T53" fmla="*/ 114 h 114"/>
                <a:gd name="T54" fmla="*/ 130 w 178"/>
                <a:gd name="T55" fmla="*/ 112 h 114"/>
                <a:gd name="T56" fmla="*/ 114 w 178"/>
                <a:gd name="T57" fmla="*/ 104 h 114"/>
                <a:gd name="T58" fmla="*/ 100 w 178"/>
                <a:gd name="T59" fmla="*/ 96 h 114"/>
                <a:gd name="T60" fmla="*/ 96 w 178"/>
                <a:gd name="T61" fmla="*/ 94 h 114"/>
                <a:gd name="T62" fmla="*/ 90 w 178"/>
                <a:gd name="T63" fmla="*/ 96 h 114"/>
                <a:gd name="T64" fmla="*/ 84 w 178"/>
                <a:gd name="T65" fmla="*/ 96 h 114"/>
                <a:gd name="T66" fmla="*/ 80 w 178"/>
                <a:gd name="T67" fmla="*/ 96 h 114"/>
                <a:gd name="T68" fmla="*/ 72 w 178"/>
                <a:gd name="T69" fmla="*/ 90 h 114"/>
                <a:gd name="T70" fmla="*/ 64 w 178"/>
                <a:gd name="T71" fmla="*/ 88 h 114"/>
                <a:gd name="T72" fmla="*/ 64 w 178"/>
                <a:gd name="T73" fmla="*/ 88 h 114"/>
                <a:gd name="T74" fmla="*/ 54 w 178"/>
                <a:gd name="T75" fmla="*/ 90 h 114"/>
                <a:gd name="T76" fmla="*/ 36 w 178"/>
                <a:gd name="T77" fmla="*/ 100 h 114"/>
                <a:gd name="T78" fmla="*/ 26 w 178"/>
                <a:gd name="T79" fmla="*/ 102 h 114"/>
                <a:gd name="T80" fmla="*/ 26 w 178"/>
                <a:gd name="T81" fmla="*/ 102 h 114"/>
                <a:gd name="T82" fmla="*/ 18 w 178"/>
                <a:gd name="T83" fmla="*/ 100 h 114"/>
                <a:gd name="T84" fmla="*/ 10 w 178"/>
                <a:gd name="T85" fmla="*/ 98 h 114"/>
                <a:gd name="T86" fmla="*/ 8 w 178"/>
                <a:gd name="T87" fmla="*/ 98 h 114"/>
                <a:gd name="T88" fmla="*/ 8 w 178"/>
                <a:gd name="T89" fmla="*/ 98 h 114"/>
                <a:gd name="T90" fmla="*/ 4 w 178"/>
                <a:gd name="T91" fmla="*/ 96 h 114"/>
                <a:gd name="T92" fmla="*/ 0 w 178"/>
                <a:gd name="T93" fmla="*/ 86 h 114"/>
                <a:gd name="T94" fmla="*/ 4 w 178"/>
                <a:gd name="T95" fmla="*/ 76 h 114"/>
                <a:gd name="T96" fmla="*/ 18 w 178"/>
                <a:gd name="T97" fmla="*/ 58 h 114"/>
                <a:gd name="T98" fmla="*/ 24 w 178"/>
                <a:gd name="T99" fmla="*/ 48 h 114"/>
                <a:gd name="T100" fmla="*/ 34 w 178"/>
                <a:gd name="T101" fmla="*/ 26 h 114"/>
                <a:gd name="T102" fmla="*/ 44 w 178"/>
                <a:gd name="T103" fmla="*/ 16 h 114"/>
                <a:gd name="T104" fmla="*/ 62 w 178"/>
                <a:gd name="T105" fmla="*/ 10 h 114"/>
                <a:gd name="T106" fmla="*/ 66 w 178"/>
                <a:gd name="T107" fmla="*/ 12 h 114"/>
                <a:gd name="T108" fmla="*/ 70 w 178"/>
                <a:gd name="T109" fmla="*/ 16 h 114"/>
                <a:gd name="T110" fmla="*/ 68 w 178"/>
                <a:gd name="T111" fmla="*/ 26 h 114"/>
                <a:gd name="T112" fmla="*/ 68 w 178"/>
                <a:gd name="T113" fmla="*/ 32 h 114"/>
                <a:gd name="T114" fmla="*/ 72 w 178"/>
                <a:gd name="T115" fmla="*/ 42 h 114"/>
                <a:gd name="T116" fmla="*/ 76 w 178"/>
                <a:gd name="T117" fmla="*/ 46 h 114"/>
                <a:gd name="T118" fmla="*/ 80 w 178"/>
                <a:gd name="T119" fmla="*/ 48 h 114"/>
                <a:gd name="T120" fmla="*/ 84 w 178"/>
                <a:gd name="T121" fmla="*/ 48 h 114"/>
                <a:gd name="T122" fmla="*/ 108 w 178"/>
                <a:gd name="T123" fmla="*/ 46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8" h="114">
                  <a:moveTo>
                    <a:pt x="114" y="46"/>
                  </a:moveTo>
                  <a:lnTo>
                    <a:pt x="114" y="46"/>
                  </a:lnTo>
                  <a:lnTo>
                    <a:pt x="114" y="44"/>
                  </a:lnTo>
                  <a:lnTo>
                    <a:pt x="114" y="40"/>
                  </a:lnTo>
                  <a:lnTo>
                    <a:pt x="110" y="36"/>
                  </a:lnTo>
                  <a:lnTo>
                    <a:pt x="106" y="32"/>
                  </a:lnTo>
                  <a:lnTo>
                    <a:pt x="104" y="26"/>
                  </a:lnTo>
                  <a:lnTo>
                    <a:pt x="104" y="26"/>
                  </a:lnTo>
                  <a:lnTo>
                    <a:pt x="106" y="22"/>
                  </a:lnTo>
                  <a:lnTo>
                    <a:pt x="108" y="16"/>
                  </a:lnTo>
                  <a:lnTo>
                    <a:pt x="114" y="12"/>
                  </a:lnTo>
                  <a:lnTo>
                    <a:pt x="120" y="8"/>
                  </a:lnTo>
                  <a:lnTo>
                    <a:pt x="120" y="8"/>
                  </a:lnTo>
                  <a:lnTo>
                    <a:pt x="124" y="8"/>
                  </a:lnTo>
                  <a:lnTo>
                    <a:pt x="132" y="8"/>
                  </a:lnTo>
                  <a:lnTo>
                    <a:pt x="144" y="6"/>
                  </a:lnTo>
                  <a:lnTo>
                    <a:pt x="144" y="6"/>
                  </a:lnTo>
                  <a:lnTo>
                    <a:pt x="154" y="2"/>
                  </a:lnTo>
                  <a:lnTo>
                    <a:pt x="158" y="0"/>
                  </a:lnTo>
                  <a:lnTo>
                    <a:pt x="164" y="0"/>
                  </a:lnTo>
                  <a:lnTo>
                    <a:pt x="164" y="0"/>
                  </a:lnTo>
                  <a:lnTo>
                    <a:pt x="166" y="0"/>
                  </a:lnTo>
                  <a:lnTo>
                    <a:pt x="168" y="2"/>
                  </a:lnTo>
                  <a:lnTo>
                    <a:pt x="168" y="2"/>
                  </a:lnTo>
                  <a:lnTo>
                    <a:pt x="170" y="6"/>
                  </a:lnTo>
                  <a:lnTo>
                    <a:pt x="168" y="10"/>
                  </a:lnTo>
                  <a:lnTo>
                    <a:pt x="162" y="16"/>
                  </a:lnTo>
                  <a:lnTo>
                    <a:pt x="156" y="20"/>
                  </a:lnTo>
                  <a:lnTo>
                    <a:pt x="140" y="28"/>
                  </a:lnTo>
                  <a:lnTo>
                    <a:pt x="134" y="32"/>
                  </a:lnTo>
                  <a:lnTo>
                    <a:pt x="130" y="36"/>
                  </a:lnTo>
                  <a:lnTo>
                    <a:pt x="130" y="36"/>
                  </a:lnTo>
                  <a:lnTo>
                    <a:pt x="128" y="42"/>
                  </a:lnTo>
                  <a:lnTo>
                    <a:pt x="130" y="44"/>
                  </a:lnTo>
                  <a:lnTo>
                    <a:pt x="138" y="50"/>
                  </a:lnTo>
                  <a:lnTo>
                    <a:pt x="138" y="50"/>
                  </a:lnTo>
                  <a:lnTo>
                    <a:pt x="146" y="54"/>
                  </a:lnTo>
                  <a:lnTo>
                    <a:pt x="150" y="60"/>
                  </a:lnTo>
                  <a:lnTo>
                    <a:pt x="160" y="74"/>
                  </a:lnTo>
                  <a:lnTo>
                    <a:pt x="160" y="74"/>
                  </a:lnTo>
                  <a:lnTo>
                    <a:pt x="168" y="80"/>
                  </a:lnTo>
                  <a:lnTo>
                    <a:pt x="176" y="84"/>
                  </a:lnTo>
                  <a:lnTo>
                    <a:pt x="176" y="84"/>
                  </a:lnTo>
                  <a:lnTo>
                    <a:pt x="178" y="88"/>
                  </a:lnTo>
                  <a:lnTo>
                    <a:pt x="178" y="90"/>
                  </a:lnTo>
                  <a:lnTo>
                    <a:pt x="178" y="90"/>
                  </a:lnTo>
                  <a:lnTo>
                    <a:pt x="176" y="98"/>
                  </a:lnTo>
                  <a:lnTo>
                    <a:pt x="172" y="100"/>
                  </a:lnTo>
                  <a:lnTo>
                    <a:pt x="160" y="106"/>
                  </a:lnTo>
                  <a:lnTo>
                    <a:pt x="160" y="106"/>
                  </a:lnTo>
                  <a:lnTo>
                    <a:pt x="148" y="110"/>
                  </a:lnTo>
                  <a:lnTo>
                    <a:pt x="142" y="112"/>
                  </a:lnTo>
                  <a:lnTo>
                    <a:pt x="136" y="114"/>
                  </a:lnTo>
                  <a:lnTo>
                    <a:pt x="136" y="114"/>
                  </a:lnTo>
                  <a:lnTo>
                    <a:pt x="130" y="112"/>
                  </a:lnTo>
                  <a:lnTo>
                    <a:pt x="130" y="112"/>
                  </a:lnTo>
                  <a:lnTo>
                    <a:pt x="122" y="108"/>
                  </a:lnTo>
                  <a:lnTo>
                    <a:pt x="114" y="104"/>
                  </a:lnTo>
                  <a:lnTo>
                    <a:pt x="108" y="98"/>
                  </a:lnTo>
                  <a:lnTo>
                    <a:pt x="100" y="96"/>
                  </a:lnTo>
                  <a:lnTo>
                    <a:pt x="100" y="96"/>
                  </a:lnTo>
                  <a:lnTo>
                    <a:pt x="96" y="94"/>
                  </a:lnTo>
                  <a:lnTo>
                    <a:pt x="96" y="94"/>
                  </a:lnTo>
                  <a:lnTo>
                    <a:pt x="90" y="96"/>
                  </a:lnTo>
                  <a:lnTo>
                    <a:pt x="90" y="96"/>
                  </a:lnTo>
                  <a:lnTo>
                    <a:pt x="84" y="96"/>
                  </a:lnTo>
                  <a:lnTo>
                    <a:pt x="84" y="96"/>
                  </a:lnTo>
                  <a:lnTo>
                    <a:pt x="80" y="96"/>
                  </a:lnTo>
                  <a:lnTo>
                    <a:pt x="80" y="96"/>
                  </a:lnTo>
                  <a:lnTo>
                    <a:pt x="72" y="90"/>
                  </a:lnTo>
                  <a:lnTo>
                    <a:pt x="68" y="88"/>
                  </a:lnTo>
                  <a:lnTo>
                    <a:pt x="64" y="88"/>
                  </a:lnTo>
                  <a:lnTo>
                    <a:pt x="64" y="88"/>
                  </a:lnTo>
                  <a:lnTo>
                    <a:pt x="64" y="88"/>
                  </a:lnTo>
                  <a:lnTo>
                    <a:pt x="64" y="88"/>
                  </a:lnTo>
                  <a:lnTo>
                    <a:pt x="54" y="90"/>
                  </a:lnTo>
                  <a:lnTo>
                    <a:pt x="46" y="94"/>
                  </a:lnTo>
                  <a:lnTo>
                    <a:pt x="36" y="100"/>
                  </a:lnTo>
                  <a:lnTo>
                    <a:pt x="26" y="102"/>
                  </a:lnTo>
                  <a:lnTo>
                    <a:pt x="26" y="102"/>
                  </a:lnTo>
                  <a:lnTo>
                    <a:pt x="26" y="102"/>
                  </a:lnTo>
                  <a:lnTo>
                    <a:pt x="26" y="102"/>
                  </a:lnTo>
                  <a:lnTo>
                    <a:pt x="18" y="100"/>
                  </a:lnTo>
                  <a:lnTo>
                    <a:pt x="18" y="100"/>
                  </a:lnTo>
                  <a:lnTo>
                    <a:pt x="10" y="98"/>
                  </a:lnTo>
                  <a:lnTo>
                    <a:pt x="10" y="98"/>
                  </a:lnTo>
                  <a:lnTo>
                    <a:pt x="8" y="98"/>
                  </a:lnTo>
                  <a:lnTo>
                    <a:pt x="8" y="98"/>
                  </a:lnTo>
                  <a:lnTo>
                    <a:pt x="8" y="98"/>
                  </a:lnTo>
                  <a:lnTo>
                    <a:pt x="8" y="98"/>
                  </a:lnTo>
                  <a:lnTo>
                    <a:pt x="4" y="96"/>
                  </a:lnTo>
                  <a:lnTo>
                    <a:pt x="4" y="96"/>
                  </a:lnTo>
                  <a:lnTo>
                    <a:pt x="2" y="90"/>
                  </a:lnTo>
                  <a:lnTo>
                    <a:pt x="0" y="86"/>
                  </a:lnTo>
                  <a:lnTo>
                    <a:pt x="0" y="82"/>
                  </a:lnTo>
                  <a:lnTo>
                    <a:pt x="4" y="76"/>
                  </a:lnTo>
                  <a:lnTo>
                    <a:pt x="10" y="68"/>
                  </a:lnTo>
                  <a:lnTo>
                    <a:pt x="18" y="58"/>
                  </a:lnTo>
                  <a:lnTo>
                    <a:pt x="18" y="58"/>
                  </a:lnTo>
                  <a:lnTo>
                    <a:pt x="24" y="48"/>
                  </a:lnTo>
                  <a:lnTo>
                    <a:pt x="28" y="36"/>
                  </a:lnTo>
                  <a:lnTo>
                    <a:pt x="34" y="26"/>
                  </a:lnTo>
                  <a:lnTo>
                    <a:pt x="44" y="16"/>
                  </a:lnTo>
                  <a:lnTo>
                    <a:pt x="44" y="16"/>
                  </a:lnTo>
                  <a:lnTo>
                    <a:pt x="52" y="12"/>
                  </a:lnTo>
                  <a:lnTo>
                    <a:pt x="62" y="10"/>
                  </a:lnTo>
                  <a:lnTo>
                    <a:pt x="62" y="10"/>
                  </a:lnTo>
                  <a:lnTo>
                    <a:pt x="66" y="12"/>
                  </a:lnTo>
                  <a:lnTo>
                    <a:pt x="66" y="12"/>
                  </a:lnTo>
                  <a:lnTo>
                    <a:pt x="70" y="16"/>
                  </a:lnTo>
                  <a:lnTo>
                    <a:pt x="70" y="20"/>
                  </a:lnTo>
                  <a:lnTo>
                    <a:pt x="68" y="26"/>
                  </a:lnTo>
                  <a:lnTo>
                    <a:pt x="68" y="32"/>
                  </a:lnTo>
                  <a:lnTo>
                    <a:pt x="68" y="32"/>
                  </a:lnTo>
                  <a:lnTo>
                    <a:pt x="68" y="36"/>
                  </a:lnTo>
                  <a:lnTo>
                    <a:pt x="72" y="42"/>
                  </a:lnTo>
                  <a:lnTo>
                    <a:pt x="72" y="42"/>
                  </a:lnTo>
                  <a:lnTo>
                    <a:pt x="76" y="46"/>
                  </a:lnTo>
                  <a:lnTo>
                    <a:pt x="80" y="48"/>
                  </a:lnTo>
                  <a:lnTo>
                    <a:pt x="80" y="48"/>
                  </a:lnTo>
                  <a:lnTo>
                    <a:pt x="84" y="48"/>
                  </a:lnTo>
                  <a:lnTo>
                    <a:pt x="84" y="48"/>
                  </a:lnTo>
                  <a:lnTo>
                    <a:pt x="108" y="46"/>
                  </a:lnTo>
                  <a:lnTo>
                    <a:pt x="108" y="46"/>
                  </a:lnTo>
                  <a:lnTo>
                    <a:pt x="114" y="4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04" name="Freeform 89"/>
            <p:cNvSpPr>
              <a:spLocks/>
            </p:cNvSpPr>
            <p:nvPr/>
          </p:nvSpPr>
          <p:spPr bwMode="auto">
            <a:xfrm>
              <a:off x="1348" y="1434"/>
              <a:ext cx="34" cy="36"/>
            </a:xfrm>
            <a:custGeom>
              <a:avLst/>
              <a:gdLst>
                <a:gd name="T0" fmla="*/ 16 w 34"/>
                <a:gd name="T1" fmla="*/ 36 h 36"/>
                <a:gd name="T2" fmla="*/ 16 w 34"/>
                <a:gd name="T3" fmla="*/ 36 h 36"/>
                <a:gd name="T4" fmla="*/ 12 w 34"/>
                <a:gd name="T5" fmla="*/ 34 h 36"/>
                <a:gd name="T6" fmla="*/ 8 w 34"/>
                <a:gd name="T7" fmla="*/ 28 h 36"/>
                <a:gd name="T8" fmla="*/ 6 w 34"/>
                <a:gd name="T9" fmla="*/ 24 h 36"/>
                <a:gd name="T10" fmla="*/ 4 w 34"/>
                <a:gd name="T11" fmla="*/ 18 h 36"/>
                <a:gd name="T12" fmla="*/ 4 w 34"/>
                <a:gd name="T13" fmla="*/ 18 h 36"/>
                <a:gd name="T14" fmla="*/ 0 w 34"/>
                <a:gd name="T15" fmla="*/ 14 h 36"/>
                <a:gd name="T16" fmla="*/ 0 w 34"/>
                <a:gd name="T17" fmla="*/ 10 h 36"/>
                <a:gd name="T18" fmla="*/ 0 w 34"/>
                <a:gd name="T19" fmla="*/ 10 h 36"/>
                <a:gd name="T20" fmla="*/ 6 w 34"/>
                <a:gd name="T21" fmla="*/ 4 h 36"/>
                <a:gd name="T22" fmla="*/ 10 w 34"/>
                <a:gd name="T23" fmla="*/ 2 h 36"/>
                <a:gd name="T24" fmla="*/ 14 w 34"/>
                <a:gd name="T25" fmla="*/ 0 h 36"/>
                <a:gd name="T26" fmla="*/ 14 w 34"/>
                <a:gd name="T27" fmla="*/ 0 h 36"/>
                <a:gd name="T28" fmla="*/ 16 w 34"/>
                <a:gd name="T29" fmla="*/ 2 h 36"/>
                <a:gd name="T30" fmla="*/ 16 w 34"/>
                <a:gd name="T31" fmla="*/ 2 h 36"/>
                <a:gd name="T32" fmla="*/ 20 w 34"/>
                <a:gd name="T33" fmla="*/ 4 h 36"/>
                <a:gd name="T34" fmla="*/ 22 w 34"/>
                <a:gd name="T35" fmla="*/ 8 h 36"/>
                <a:gd name="T36" fmla="*/ 22 w 34"/>
                <a:gd name="T37" fmla="*/ 8 h 36"/>
                <a:gd name="T38" fmla="*/ 28 w 34"/>
                <a:gd name="T39" fmla="*/ 12 h 36"/>
                <a:gd name="T40" fmla="*/ 32 w 34"/>
                <a:gd name="T41" fmla="*/ 14 h 36"/>
                <a:gd name="T42" fmla="*/ 32 w 34"/>
                <a:gd name="T43" fmla="*/ 14 h 36"/>
                <a:gd name="T44" fmla="*/ 34 w 34"/>
                <a:gd name="T45" fmla="*/ 20 h 36"/>
                <a:gd name="T46" fmla="*/ 34 w 34"/>
                <a:gd name="T47" fmla="*/ 26 h 36"/>
                <a:gd name="T48" fmla="*/ 28 w 34"/>
                <a:gd name="T49" fmla="*/ 32 h 36"/>
                <a:gd name="T50" fmla="*/ 20 w 34"/>
                <a:gd name="T51" fmla="*/ 34 h 36"/>
                <a:gd name="T52" fmla="*/ 20 w 34"/>
                <a:gd name="T53" fmla="*/ 34 h 36"/>
                <a:gd name="T54" fmla="*/ 16 w 34"/>
                <a:gd name="T55" fmla="*/ 3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4" h="36">
                  <a:moveTo>
                    <a:pt x="16" y="36"/>
                  </a:moveTo>
                  <a:lnTo>
                    <a:pt x="16" y="36"/>
                  </a:lnTo>
                  <a:lnTo>
                    <a:pt x="12" y="34"/>
                  </a:lnTo>
                  <a:lnTo>
                    <a:pt x="8" y="28"/>
                  </a:lnTo>
                  <a:lnTo>
                    <a:pt x="6" y="24"/>
                  </a:lnTo>
                  <a:lnTo>
                    <a:pt x="4" y="18"/>
                  </a:lnTo>
                  <a:lnTo>
                    <a:pt x="4" y="18"/>
                  </a:lnTo>
                  <a:lnTo>
                    <a:pt x="0" y="14"/>
                  </a:lnTo>
                  <a:lnTo>
                    <a:pt x="0" y="10"/>
                  </a:lnTo>
                  <a:lnTo>
                    <a:pt x="0" y="10"/>
                  </a:lnTo>
                  <a:lnTo>
                    <a:pt x="6" y="4"/>
                  </a:lnTo>
                  <a:lnTo>
                    <a:pt x="10" y="2"/>
                  </a:lnTo>
                  <a:lnTo>
                    <a:pt x="14" y="0"/>
                  </a:lnTo>
                  <a:lnTo>
                    <a:pt x="14" y="0"/>
                  </a:lnTo>
                  <a:lnTo>
                    <a:pt x="16" y="2"/>
                  </a:lnTo>
                  <a:lnTo>
                    <a:pt x="16" y="2"/>
                  </a:lnTo>
                  <a:lnTo>
                    <a:pt x="20" y="4"/>
                  </a:lnTo>
                  <a:lnTo>
                    <a:pt x="22" y="8"/>
                  </a:lnTo>
                  <a:lnTo>
                    <a:pt x="22" y="8"/>
                  </a:lnTo>
                  <a:lnTo>
                    <a:pt x="28" y="12"/>
                  </a:lnTo>
                  <a:lnTo>
                    <a:pt x="32" y="14"/>
                  </a:lnTo>
                  <a:lnTo>
                    <a:pt x="32" y="14"/>
                  </a:lnTo>
                  <a:lnTo>
                    <a:pt x="34" y="20"/>
                  </a:lnTo>
                  <a:lnTo>
                    <a:pt x="34" y="26"/>
                  </a:lnTo>
                  <a:lnTo>
                    <a:pt x="28" y="32"/>
                  </a:lnTo>
                  <a:lnTo>
                    <a:pt x="20" y="34"/>
                  </a:lnTo>
                  <a:lnTo>
                    <a:pt x="20" y="34"/>
                  </a:lnTo>
                  <a:lnTo>
                    <a:pt x="16" y="3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05" name="Freeform 90"/>
            <p:cNvSpPr>
              <a:spLocks/>
            </p:cNvSpPr>
            <p:nvPr/>
          </p:nvSpPr>
          <p:spPr bwMode="auto">
            <a:xfrm>
              <a:off x="1412" y="1418"/>
              <a:ext cx="20" cy="30"/>
            </a:xfrm>
            <a:custGeom>
              <a:avLst/>
              <a:gdLst>
                <a:gd name="T0" fmla="*/ 16 w 20"/>
                <a:gd name="T1" fmla="*/ 30 h 30"/>
                <a:gd name="T2" fmla="*/ 16 w 20"/>
                <a:gd name="T3" fmla="*/ 30 h 30"/>
                <a:gd name="T4" fmla="*/ 2 w 20"/>
                <a:gd name="T5" fmla="*/ 16 h 30"/>
                <a:gd name="T6" fmla="*/ 2 w 20"/>
                <a:gd name="T7" fmla="*/ 16 h 30"/>
                <a:gd name="T8" fmla="*/ 0 w 20"/>
                <a:gd name="T9" fmla="*/ 10 h 30"/>
                <a:gd name="T10" fmla="*/ 0 w 20"/>
                <a:gd name="T11" fmla="*/ 6 h 30"/>
                <a:gd name="T12" fmla="*/ 2 w 20"/>
                <a:gd name="T13" fmla="*/ 2 h 30"/>
                <a:gd name="T14" fmla="*/ 4 w 20"/>
                <a:gd name="T15" fmla="*/ 0 h 30"/>
                <a:gd name="T16" fmla="*/ 4 w 20"/>
                <a:gd name="T17" fmla="*/ 0 h 30"/>
                <a:gd name="T18" fmla="*/ 6 w 20"/>
                <a:gd name="T19" fmla="*/ 2 h 30"/>
                <a:gd name="T20" fmla="*/ 10 w 20"/>
                <a:gd name="T21" fmla="*/ 4 h 30"/>
                <a:gd name="T22" fmla="*/ 10 w 20"/>
                <a:gd name="T23" fmla="*/ 4 h 30"/>
                <a:gd name="T24" fmla="*/ 14 w 20"/>
                <a:gd name="T25" fmla="*/ 10 h 30"/>
                <a:gd name="T26" fmla="*/ 20 w 20"/>
                <a:gd name="T27" fmla="*/ 18 h 30"/>
                <a:gd name="T28" fmla="*/ 20 w 20"/>
                <a:gd name="T29" fmla="*/ 22 h 30"/>
                <a:gd name="T30" fmla="*/ 20 w 20"/>
                <a:gd name="T31" fmla="*/ 26 h 30"/>
                <a:gd name="T32" fmla="*/ 20 w 20"/>
                <a:gd name="T33" fmla="*/ 28 h 30"/>
                <a:gd name="T34" fmla="*/ 16 w 20"/>
                <a:gd name="T35" fmla="*/ 30 h 30"/>
                <a:gd name="T36" fmla="*/ 16 w 20"/>
                <a:gd name="T37"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 h="30">
                  <a:moveTo>
                    <a:pt x="16" y="30"/>
                  </a:moveTo>
                  <a:lnTo>
                    <a:pt x="16" y="30"/>
                  </a:lnTo>
                  <a:lnTo>
                    <a:pt x="2" y="16"/>
                  </a:lnTo>
                  <a:lnTo>
                    <a:pt x="2" y="16"/>
                  </a:lnTo>
                  <a:lnTo>
                    <a:pt x="0" y="10"/>
                  </a:lnTo>
                  <a:lnTo>
                    <a:pt x="0" y="6"/>
                  </a:lnTo>
                  <a:lnTo>
                    <a:pt x="2" y="2"/>
                  </a:lnTo>
                  <a:lnTo>
                    <a:pt x="4" y="0"/>
                  </a:lnTo>
                  <a:lnTo>
                    <a:pt x="4" y="0"/>
                  </a:lnTo>
                  <a:lnTo>
                    <a:pt x="6" y="2"/>
                  </a:lnTo>
                  <a:lnTo>
                    <a:pt x="10" y="4"/>
                  </a:lnTo>
                  <a:lnTo>
                    <a:pt x="10" y="4"/>
                  </a:lnTo>
                  <a:lnTo>
                    <a:pt x="14" y="10"/>
                  </a:lnTo>
                  <a:lnTo>
                    <a:pt x="20" y="18"/>
                  </a:lnTo>
                  <a:lnTo>
                    <a:pt x="20" y="22"/>
                  </a:lnTo>
                  <a:lnTo>
                    <a:pt x="20" y="26"/>
                  </a:lnTo>
                  <a:lnTo>
                    <a:pt x="20" y="28"/>
                  </a:lnTo>
                  <a:lnTo>
                    <a:pt x="16" y="30"/>
                  </a:lnTo>
                  <a:lnTo>
                    <a:pt x="16" y="3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06" name="Freeform 91"/>
            <p:cNvSpPr>
              <a:spLocks/>
            </p:cNvSpPr>
            <p:nvPr/>
          </p:nvSpPr>
          <p:spPr bwMode="auto">
            <a:xfrm>
              <a:off x="516" y="1084"/>
              <a:ext cx="2872" cy="2022"/>
            </a:xfrm>
            <a:custGeom>
              <a:avLst/>
              <a:gdLst>
                <a:gd name="T0" fmla="*/ 1670 w 2872"/>
                <a:gd name="T1" fmla="*/ 46 h 2022"/>
                <a:gd name="T2" fmla="*/ 1552 w 2872"/>
                <a:gd name="T3" fmla="*/ 150 h 2022"/>
                <a:gd name="T4" fmla="*/ 1462 w 2872"/>
                <a:gd name="T5" fmla="*/ 146 h 2022"/>
                <a:gd name="T6" fmla="*/ 1420 w 2872"/>
                <a:gd name="T7" fmla="*/ 216 h 2022"/>
                <a:gd name="T8" fmla="*/ 1370 w 2872"/>
                <a:gd name="T9" fmla="*/ 144 h 2022"/>
                <a:gd name="T10" fmla="*/ 1274 w 2872"/>
                <a:gd name="T11" fmla="*/ 182 h 2022"/>
                <a:gd name="T12" fmla="*/ 1164 w 2872"/>
                <a:gd name="T13" fmla="*/ 224 h 2022"/>
                <a:gd name="T14" fmla="*/ 1046 w 2872"/>
                <a:gd name="T15" fmla="*/ 230 h 2022"/>
                <a:gd name="T16" fmla="*/ 938 w 2872"/>
                <a:gd name="T17" fmla="*/ 288 h 2022"/>
                <a:gd name="T18" fmla="*/ 952 w 2872"/>
                <a:gd name="T19" fmla="*/ 260 h 2022"/>
                <a:gd name="T20" fmla="*/ 836 w 2872"/>
                <a:gd name="T21" fmla="*/ 142 h 2022"/>
                <a:gd name="T22" fmla="*/ 646 w 2872"/>
                <a:gd name="T23" fmla="*/ 224 h 2022"/>
                <a:gd name="T24" fmla="*/ 572 w 2872"/>
                <a:gd name="T25" fmla="*/ 392 h 2022"/>
                <a:gd name="T26" fmla="*/ 668 w 2872"/>
                <a:gd name="T27" fmla="*/ 396 h 2022"/>
                <a:gd name="T28" fmla="*/ 728 w 2872"/>
                <a:gd name="T29" fmla="*/ 312 h 2022"/>
                <a:gd name="T30" fmla="*/ 744 w 2872"/>
                <a:gd name="T31" fmla="*/ 438 h 2022"/>
                <a:gd name="T32" fmla="*/ 646 w 2872"/>
                <a:gd name="T33" fmla="*/ 488 h 2022"/>
                <a:gd name="T34" fmla="*/ 516 w 2872"/>
                <a:gd name="T35" fmla="*/ 444 h 2022"/>
                <a:gd name="T36" fmla="*/ 360 w 2872"/>
                <a:gd name="T37" fmla="*/ 574 h 2022"/>
                <a:gd name="T38" fmla="*/ 296 w 2872"/>
                <a:gd name="T39" fmla="*/ 684 h 2022"/>
                <a:gd name="T40" fmla="*/ 246 w 2872"/>
                <a:gd name="T41" fmla="*/ 794 h 2022"/>
                <a:gd name="T42" fmla="*/ 442 w 2872"/>
                <a:gd name="T43" fmla="*/ 692 h 2022"/>
                <a:gd name="T44" fmla="*/ 580 w 2872"/>
                <a:gd name="T45" fmla="*/ 734 h 2022"/>
                <a:gd name="T46" fmla="*/ 656 w 2872"/>
                <a:gd name="T47" fmla="*/ 796 h 2022"/>
                <a:gd name="T48" fmla="*/ 770 w 2872"/>
                <a:gd name="T49" fmla="*/ 816 h 2022"/>
                <a:gd name="T50" fmla="*/ 676 w 2872"/>
                <a:gd name="T51" fmla="*/ 904 h 2022"/>
                <a:gd name="T52" fmla="*/ 490 w 2872"/>
                <a:gd name="T53" fmla="*/ 870 h 2022"/>
                <a:gd name="T54" fmla="*/ 338 w 2872"/>
                <a:gd name="T55" fmla="*/ 810 h 2022"/>
                <a:gd name="T56" fmla="*/ 108 w 2872"/>
                <a:gd name="T57" fmla="*/ 946 h 2022"/>
                <a:gd name="T58" fmla="*/ 48 w 2872"/>
                <a:gd name="T59" fmla="*/ 1290 h 2022"/>
                <a:gd name="T60" fmla="*/ 286 w 2872"/>
                <a:gd name="T61" fmla="*/ 1336 h 2022"/>
                <a:gd name="T62" fmla="*/ 346 w 2872"/>
                <a:gd name="T63" fmla="*/ 1586 h 2022"/>
                <a:gd name="T64" fmla="*/ 324 w 2872"/>
                <a:gd name="T65" fmla="*/ 1962 h 2022"/>
                <a:gd name="T66" fmla="*/ 594 w 2872"/>
                <a:gd name="T67" fmla="*/ 1820 h 2022"/>
                <a:gd name="T68" fmla="*/ 734 w 2872"/>
                <a:gd name="T69" fmla="*/ 1486 h 2022"/>
                <a:gd name="T70" fmla="*/ 836 w 2872"/>
                <a:gd name="T71" fmla="*/ 1198 h 2022"/>
                <a:gd name="T72" fmla="*/ 746 w 2872"/>
                <a:gd name="T73" fmla="*/ 936 h 2022"/>
                <a:gd name="T74" fmla="*/ 912 w 2872"/>
                <a:gd name="T75" fmla="*/ 1188 h 2022"/>
                <a:gd name="T76" fmla="*/ 1020 w 2872"/>
                <a:gd name="T77" fmla="*/ 1024 h 2022"/>
                <a:gd name="T78" fmla="*/ 1068 w 2872"/>
                <a:gd name="T79" fmla="*/ 976 h 2022"/>
                <a:gd name="T80" fmla="*/ 1278 w 2872"/>
                <a:gd name="T81" fmla="*/ 1082 h 2022"/>
                <a:gd name="T82" fmla="*/ 1486 w 2872"/>
                <a:gd name="T83" fmla="*/ 1078 h 2022"/>
                <a:gd name="T84" fmla="*/ 1600 w 2872"/>
                <a:gd name="T85" fmla="*/ 1198 h 2022"/>
                <a:gd name="T86" fmla="*/ 1634 w 2872"/>
                <a:gd name="T87" fmla="*/ 1218 h 2022"/>
                <a:gd name="T88" fmla="*/ 1770 w 2872"/>
                <a:gd name="T89" fmla="*/ 1080 h 2022"/>
                <a:gd name="T90" fmla="*/ 1942 w 2872"/>
                <a:gd name="T91" fmla="*/ 858 h 2022"/>
                <a:gd name="T92" fmla="*/ 1964 w 2872"/>
                <a:gd name="T93" fmla="*/ 772 h 2022"/>
                <a:gd name="T94" fmla="*/ 2018 w 2872"/>
                <a:gd name="T95" fmla="*/ 888 h 2022"/>
                <a:gd name="T96" fmla="*/ 2132 w 2872"/>
                <a:gd name="T97" fmla="*/ 750 h 2022"/>
                <a:gd name="T98" fmla="*/ 2188 w 2872"/>
                <a:gd name="T99" fmla="*/ 536 h 2022"/>
                <a:gd name="T100" fmla="*/ 2388 w 2872"/>
                <a:gd name="T101" fmla="*/ 454 h 2022"/>
                <a:gd name="T102" fmla="*/ 2498 w 2872"/>
                <a:gd name="T103" fmla="*/ 438 h 2022"/>
                <a:gd name="T104" fmla="*/ 2516 w 2872"/>
                <a:gd name="T105" fmla="*/ 514 h 2022"/>
                <a:gd name="T106" fmla="*/ 2626 w 2872"/>
                <a:gd name="T107" fmla="*/ 440 h 2022"/>
                <a:gd name="T108" fmla="*/ 2754 w 2872"/>
                <a:gd name="T109" fmla="*/ 342 h 2022"/>
                <a:gd name="T110" fmla="*/ 2822 w 2872"/>
                <a:gd name="T111" fmla="*/ 302 h 2022"/>
                <a:gd name="T112" fmla="*/ 2612 w 2872"/>
                <a:gd name="T113" fmla="*/ 240 h 2022"/>
                <a:gd name="T114" fmla="*/ 2422 w 2872"/>
                <a:gd name="T115" fmla="*/ 196 h 2022"/>
                <a:gd name="T116" fmla="*/ 2274 w 2872"/>
                <a:gd name="T117" fmla="*/ 150 h 2022"/>
                <a:gd name="T118" fmla="*/ 2172 w 2872"/>
                <a:gd name="T119" fmla="*/ 168 h 2022"/>
                <a:gd name="T120" fmla="*/ 2086 w 2872"/>
                <a:gd name="T121" fmla="*/ 118 h 2022"/>
                <a:gd name="T122" fmla="*/ 1898 w 2872"/>
                <a:gd name="T123" fmla="*/ 106 h 2022"/>
                <a:gd name="T124" fmla="*/ 1852 w 2872"/>
                <a:gd name="T125" fmla="*/ 2 h 20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72" h="2022">
                  <a:moveTo>
                    <a:pt x="1848" y="0"/>
                  </a:moveTo>
                  <a:lnTo>
                    <a:pt x="1848" y="0"/>
                  </a:lnTo>
                  <a:lnTo>
                    <a:pt x="1842" y="2"/>
                  </a:lnTo>
                  <a:lnTo>
                    <a:pt x="1836" y="4"/>
                  </a:lnTo>
                  <a:lnTo>
                    <a:pt x="1836" y="4"/>
                  </a:lnTo>
                  <a:lnTo>
                    <a:pt x="1826" y="8"/>
                  </a:lnTo>
                  <a:lnTo>
                    <a:pt x="1814" y="12"/>
                  </a:lnTo>
                  <a:lnTo>
                    <a:pt x="1814" y="12"/>
                  </a:lnTo>
                  <a:lnTo>
                    <a:pt x="1806" y="16"/>
                  </a:lnTo>
                  <a:lnTo>
                    <a:pt x="1802" y="24"/>
                  </a:lnTo>
                  <a:lnTo>
                    <a:pt x="1802" y="24"/>
                  </a:lnTo>
                  <a:lnTo>
                    <a:pt x="1802" y="26"/>
                  </a:lnTo>
                  <a:lnTo>
                    <a:pt x="1802" y="30"/>
                  </a:lnTo>
                  <a:lnTo>
                    <a:pt x="1802" y="30"/>
                  </a:lnTo>
                  <a:lnTo>
                    <a:pt x="1794" y="38"/>
                  </a:lnTo>
                  <a:lnTo>
                    <a:pt x="1794" y="38"/>
                  </a:lnTo>
                  <a:lnTo>
                    <a:pt x="1790" y="38"/>
                  </a:lnTo>
                  <a:lnTo>
                    <a:pt x="1790" y="38"/>
                  </a:lnTo>
                  <a:lnTo>
                    <a:pt x="1786" y="38"/>
                  </a:lnTo>
                  <a:lnTo>
                    <a:pt x="1786" y="38"/>
                  </a:lnTo>
                  <a:lnTo>
                    <a:pt x="1780" y="36"/>
                  </a:lnTo>
                  <a:lnTo>
                    <a:pt x="1780" y="36"/>
                  </a:lnTo>
                  <a:lnTo>
                    <a:pt x="1774" y="38"/>
                  </a:lnTo>
                  <a:lnTo>
                    <a:pt x="1774" y="38"/>
                  </a:lnTo>
                  <a:lnTo>
                    <a:pt x="1770" y="42"/>
                  </a:lnTo>
                  <a:lnTo>
                    <a:pt x="1768" y="44"/>
                  </a:lnTo>
                  <a:lnTo>
                    <a:pt x="1766" y="46"/>
                  </a:lnTo>
                  <a:lnTo>
                    <a:pt x="1758" y="48"/>
                  </a:lnTo>
                  <a:lnTo>
                    <a:pt x="1758" y="48"/>
                  </a:lnTo>
                  <a:lnTo>
                    <a:pt x="1748" y="50"/>
                  </a:lnTo>
                  <a:lnTo>
                    <a:pt x="1736" y="50"/>
                  </a:lnTo>
                  <a:lnTo>
                    <a:pt x="1736" y="50"/>
                  </a:lnTo>
                  <a:lnTo>
                    <a:pt x="1736" y="50"/>
                  </a:lnTo>
                  <a:lnTo>
                    <a:pt x="1736" y="50"/>
                  </a:lnTo>
                  <a:lnTo>
                    <a:pt x="1732" y="50"/>
                  </a:lnTo>
                  <a:lnTo>
                    <a:pt x="1728" y="48"/>
                  </a:lnTo>
                  <a:lnTo>
                    <a:pt x="1722" y="42"/>
                  </a:lnTo>
                  <a:lnTo>
                    <a:pt x="1722" y="42"/>
                  </a:lnTo>
                  <a:lnTo>
                    <a:pt x="1718" y="40"/>
                  </a:lnTo>
                  <a:lnTo>
                    <a:pt x="1714" y="38"/>
                  </a:lnTo>
                  <a:lnTo>
                    <a:pt x="1714" y="38"/>
                  </a:lnTo>
                  <a:lnTo>
                    <a:pt x="1708" y="40"/>
                  </a:lnTo>
                  <a:lnTo>
                    <a:pt x="1702" y="44"/>
                  </a:lnTo>
                  <a:lnTo>
                    <a:pt x="1702" y="44"/>
                  </a:lnTo>
                  <a:lnTo>
                    <a:pt x="1696" y="48"/>
                  </a:lnTo>
                  <a:lnTo>
                    <a:pt x="1688" y="50"/>
                  </a:lnTo>
                  <a:lnTo>
                    <a:pt x="1688" y="50"/>
                  </a:lnTo>
                  <a:lnTo>
                    <a:pt x="1686" y="50"/>
                  </a:lnTo>
                  <a:lnTo>
                    <a:pt x="1686" y="50"/>
                  </a:lnTo>
                  <a:lnTo>
                    <a:pt x="1678" y="48"/>
                  </a:lnTo>
                  <a:lnTo>
                    <a:pt x="1670" y="46"/>
                  </a:lnTo>
                  <a:lnTo>
                    <a:pt x="1670" y="46"/>
                  </a:lnTo>
                  <a:lnTo>
                    <a:pt x="1662" y="48"/>
                  </a:lnTo>
                  <a:lnTo>
                    <a:pt x="1662" y="48"/>
                  </a:lnTo>
                  <a:lnTo>
                    <a:pt x="1654" y="56"/>
                  </a:lnTo>
                  <a:lnTo>
                    <a:pt x="1646" y="62"/>
                  </a:lnTo>
                  <a:lnTo>
                    <a:pt x="1646" y="62"/>
                  </a:lnTo>
                  <a:lnTo>
                    <a:pt x="1634" y="68"/>
                  </a:lnTo>
                  <a:lnTo>
                    <a:pt x="1622" y="72"/>
                  </a:lnTo>
                  <a:lnTo>
                    <a:pt x="1622" y="72"/>
                  </a:lnTo>
                  <a:lnTo>
                    <a:pt x="1616" y="74"/>
                  </a:lnTo>
                  <a:lnTo>
                    <a:pt x="1610" y="76"/>
                  </a:lnTo>
                  <a:lnTo>
                    <a:pt x="1608" y="76"/>
                  </a:lnTo>
                  <a:lnTo>
                    <a:pt x="1606" y="80"/>
                  </a:lnTo>
                  <a:lnTo>
                    <a:pt x="1606" y="82"/>
                  </a:lnTo>
                  <a:lnTo>
                    <a:pt x="1608" y="86"/>
                  </a:lnTo>
                  <a:lnTo>
                    <a:pt x="1608" y="86"/>
                  </a:lnTo>
                  <a:lnTo>
                    <a:pt x="1616" y="92"/>
                  </a:lnTo>
                  <a:lnTo>
                    <a:pt x="1618" y="94"/>
                  </a:lnTo>
                  <a:lnTo>
                    <a:pt x="1612" y="96"/>
                  </a:lnTo>
                  <a:lnTo>
                    <a:pt x="1612" y="96"/>
                  </a:lnTo>
                  <a:lnTo>
                    <a:pt x="1610" y="96"/>
                  </a:lnTo>
                  <a:lnTo>
                    <a:pt x="1610" y="96"/>
                  </a:lnTo>
                  <a:lnTo>
                    <a:pt x="1602" y="94"/>
                  </a:lnTo>
                  <a:lnTo>
                    <a:pt x="1594" y="92"/>
                  </a:lnTo>
                  <a:lnTo>
                    <a:pt x="1594" y="92"/>
                  </a:lnTo>
                  <a:lnTo>
                    <a:pt x="1588" y="92"/>
                  </a:lnTo>
                  <a:lnTo>
                    <a:pt x="1588" y="92"/>
                  </a:lnTo>
                  <a:lnTo>
                    <a:pt x="1580" y="96"/>
                  </a:lnTo>
                  <a:lnTo>
                    <a:pt x="1572" y="98"/>
                  </a:lnTo>
                  <a:lnTo>
                    <a:pt x="1572" y="98"/>
                  </a:lnTo>
                  <a:lnTo>
                    <a:pt x="1564" y="96"/>
                  </a:lnTo>
                  <a:lnTo>
                    <a:pt x="1564" y="96"/>
                  </a:lnTo>
                  <a:lnTo>
                    <a:pt x="1538" y="86"/>
                  </a:lnTo>
                  <a:lnTo>
                    <a:pt x="1538" y="86"/>
                  </a:lnTo>
                  <a:lnTo>
                    <a:pt x="1538" y="86"/>
                  </a:lnTo>
                  <a:lnTo>
                    <a:pt x="1538" y="86"/>
                  </a:lnTo>
                  <a:lnTo>
                    <a:pt x="1534" y="90"/>
                  </a:lnTo>
                  <a:lnTo>
                    <a:pt x="1530" y="96"/>
                  </a:lnTo>
                  <a:lnTo>
                    <a:pt x="1524" y="108"/>
                  </a:lnTo>
                  <a:lnTo>
                    <a:pt x="1524" y="108"/>
                  </a:lnTo>
                  <a:lnTo>
                    <a:pt x="1518" y="112"/>
                  </a:lnTo>
                  <a:lnTo>
                    <a:pt x="1514" y="116"/>
                  </a:lnTo>
                  <a:lnTo>
                    <a:pt x="1514" y="116"/>
                  </a:lnTo>
                  <a:lnTo>
                    <a:pt x="1516" y="120"/>
                  </a:lnTo>
                  <a:lnTo>
                    <a:pt x="1518" y="122"/>
                  </a:lnTo>
                  <a:lnTo>
                    <a:pt x="1528" y="128"/>
                  </a:lnTo>
                  <a:lnTo>
                    <a:pt x="1528" y="128"/>
                  </a:lnTo>
                  <a:lnTo>
                    <a:pt x="1538" y="130"/>
                  </a:lnTo>
                  <a:lnTo>
                    <a:pt x="1540" y="132"/>
                  </a:lnTo>
                  <a:lnTo>
                    <a:pt x="1542" y="136"/>
                  </a:lnTo>
                  <a:lnTo>
                    <a:pt x="1542" y="136"/>
                  </a:lnTo>
                  <a:lnTo>
                    <a:pt x="1546" y="144"/>
                  </a:lnTo>
                  <a:lnTo>
                    <a:pt x="1552" y="150"/>
                  </a:lnTo>
                  <a:lnTo>
                    <a:pt x="1552" y="150"/>
                  </a:lnTo>
                  <a:lnTo>
                    <a:pt x="1558" y="156"/>
                  </a:lnTo>
                  <a:lnTo>
                    <a:pt x="1560" y="160"/>
                  </a:lnTo>
                  <a:lnTo>
                    <a:pt x="1560" y="166"/>
                  </a:lnTo>
                  <a:lnTo>
                    <a:pt x="1560" y="166"/>
                  </a:lnTo>
                  <a:lnTo>
                    <a:pt x="1558" y="174"/>
                  </a:lnTo>
                  <a:lnTo>
                    <a:pt x="1554" y="182"/>
                  </a:lnTo>
                  <a:lnTo>
                    <a:pt x="1554" y="182"/>
                  </a:lnTo>
                  <a:lnTo>
                    <a:pt x="1550" y="188"/>
                  </a:lnTo>
                  <a:lnTo>
                    <a:pt x="1548" y="190"/>
                  </a:lnTo>
                  <a:lnTo>
                    <a:pt x="1548" y="194"/>
                  </a:lnTo>
                  <a:lnTo>
                    <a:pt x="1548" y="194"/>
                  </a:lnTo>
                  <a:lnTo>
                    <a:pt x="1546" y="190"/>
                  </a:lnTo>
                  <a:lnTo>
                    <a:pt x="1546" y="184"/>
                  </a:lnTo>
                  <a:lnTo>
                    <a:pt x="1552" y="172"/>
                  </a:lnTo>
                  <a:lnTo>
                    <a:pt x="1556" y="168"/>
                  </a:lnTo>
                  <a:lnTo>
                    <a:pt x="1556" y="162"/>
                  </a:lnTo>
                  <a:lnTo>
                    <a:pt x="1554" y="158"/>
                  </a:lnTo>
                  <a:lnTo>
                    <a:pt x="1544" y="156"/>
                  </a:lnTo>
                  <a:lnTo>
                    <a:pt x="1544" y="156"/>
                  </a:lnTo>
                  <a:lnTo>
                    <a:pt x="1538" y="152"/>
                  </a:lnTo>
                  <a:lnTo>
                    <a:pt x="1534" y="150"/>
                  </a:lnTo>
                  <a:lnTo>
                    <a:pt x="1530" y="146"/>
                  </a:lnTo>
                  <a:lnTo>
                    <a:pt x="1526" y="140"/>
                  </a:lnTo>
                  <a:lnTo>
                    <a:pt x="1526" y="140"/>
                  </a:lnTo>
                  <a:lnTo>
                    <a:pt x="1514" y="134"/>
                  </a:lnTo>
                  <a:lnTo>
                    <a:pt x="1500" y="128"/>
                  </a:lnTo>
                  <a:lnTo>
                    <a:pt x="1500" y="128"/>
                  </a:lnTo>
                  <a:lnTo>
                    <a:pt x="1498" y="138"/>
                  </a:lnTo>
                  <a:lnTo>
                    <a:pt x="1498" y="142"/>
                  </a:lnTo>
                  <a:lnTo>
                    <a:pt x="1494" y="144"/>
                  </a:lnTo>
                  <a:lnTo>
                    <a:pt x="1494" y="144"/>
                  </a:lnTo>
                  <a:lnTo>
                    <a:pt x="1492" y="144"/>
                  </a:lnTo>
                  <a:lnTo>
                    <a:pt x="1492" y="144"/>
                  </a:lnTo>
                  <a:lnTo>
                    <a:pt x="1490" y="144"/>
                  </a:lnTo>
                  <a:lnTo>
                    <a:pt x="1488" y="142"/>
                  </a:lnTo>
                  <a:lnTo>
                    <a:pt x="1488" y="142"/>
                  </a:lnTo>
                  <a:lnTo>
                    <a:pt x="1484" y="138"/>
                  </a:lnTo>
                  <a:lnTo>
                    <a:pt x="1480" y="138"/>
                  </a:lnTo>
                  <a:lnTo>
                    <a:pt x="1480" y="138"/>
                  </a:lnTo>
                  <a:lnTo>
                    <a:pt x="1478" y="138"/>
                  </a:lnTo>
                  <a:lnTo>
                    <a:pt x="1478" y="138"/>
                  </a:lnTo>
                  <a:lnTo>
                    <a:pt x="1476" y="140"/>
                  </a:lnTo>
                  <a:lnTo>
                    <a:pt x="1476" y="142"/>
                  </a:lnTo>
                  <a:lnTo>
                    <a:pt x="1476" y="146"/>
                  </a:lnTo>
                  <a:lnTo>
                    <a:pt x="1474" y="150"/>
                  </a:lnTo>
                  <a:lnTo>
                    <a:pt x="1470" y="150"/>
                  </a:lnTo>
                  <a:lnTo>
                    <a:pt x="1470" y="150"/>
                  </a:lnTo>
                  <a:lnTo>
                    <a:pt x="1470" y="150"/>
                  </a:lnTo>
                  <a:lnTo>
                    <a:pt x="1470" y="150"/>
                  </a:lnTo>
                  <a:lnTo>
                    <a:pt x="1466" y="150"/>
                  </a:lnTo>
                  <a:lnTo>
                    <a:pt x="1462" y="146"/>
                  </a:lnTo>
                  <a:lnTo>
                    <a:pt x="1458" y="140"/>
                  </a:lnTo>
                  <a:lnTo>
                    <a:pt x="1458" y="140"/>
                  </a:lnTo>
                  <a:lnTo>
                    <a:pt x="1462" y="132"/>
                  </a:lnTo>
                  <a:lnTo>
                    <a:pt x="1464" y="128"/>
                  </a:lnTo>
                  <a:lnTo>
                    <a:pt x="1462" y="124"/>
                  </a:lnTo>
                  <a:lnTo>
                    <a:pt x="1462" y="124"/>
                  </a:lnTo>
                  <a:lnTo>
                    <a:pt x="1460" y="122"/>
                  </a:lnTo>
                  <a:lnTo>
                    <a:pt x="1460" y="122"/>
                  </a:lnTo>
                  <a:lnTo>
                    <a:pt x="1460" y="122"/>
                  </a:lnTo>
                  <a:lnTo>
                    <a:pt x="1456" y="122"/>
                  </a:lnTo>
                  <a:lnTo>
                    <a:pt x="1454" y="124"/>
                  </a:lnTo>
                  <a:lnTo>
                    <a:pt x="1448" y="130"/>
                  </a:lnTo>
                  <a:lnTo>
                    <a:pt x="1448" y="130"/>
                  </a:lnTo>
                  <a:lnTo>
                    <a:pt x="1442" y="138"/>
                  </a:lnTo>
                  <a:lnTo>
                    <a:pt x="1436" y="144"/>
                  </a:lnTo>
                  <a:lnTo>
                    <a:pt x="1436" y="144"/>
                  </a:lnTo>
                  <a:lnTo>
                    <a:pt x="1428" y="150"/>
                  </a:lnTo>
                  <a:lnTo>
                    <a:pt x="1426" y="152"/>
                  </a:lnTo>
                  <a:lnTo>
                    <a:pt x="1422" y="156"/>
                  </a:lnTo>
                  <a:lnTo>
                    <a:pt x="1422" y="156"/>
                  </a:lnTo>
                  <a:lnTo>
                    <a:pt x="1428" y="160"/>
                  </a:lnTo>
                  <a:lnTo>
                    <a:pt x="1434" y="166"/>
                  </a:lnTo>
                  <a:lnTo>
                    <a:pt x="1434" y="166"/>
                  </a:lnTo>
                  <a:lnTo>
                    <a:pt x="1436" y="170"/>
                  </a:lnTo>
                  <a:lnTo>
                    <a:pt x="1436" y="172"/>
                  </a:lnTo>
                  <a:lnTo>
                    <a:pt x="1430" y="178"/>
                  </a:lnTo>
                  <a:lnTo>
                    <a:pt x="1430" y="178"/>
                  </a:lnTo>
                  <a:lnTo>
                    <a:pt x="1426" y="184"/>
                  </a:lnTo>
                  <a:lnTo>
                    <a:pt x="1424" y="186"/>
                  </a:lnTo>
                  <a:lnTo>
                    <a:pt x="1424" y="190"/>
                  </a:lnTo>
                  <a:lnTo>
                    <a:pt x="1426" y="192"/>
                  </a:lnTo>
                  <a:lnTo>
                    <a:pt x="1432" y="198"/>
                  </a:lnTo>
                  <a:lnTo>
                    <a:pt x="1438" y="206"/>
                  </a:lnTo>
                  <a:lnTo>
                    <a:pt x="1438" y="206"/>
                  </a:lnTo>
                  <a:lnTo>
                    <a:pt x="1434" y="212"/>
                  </a:lnTo>
                  <a:lnTo>
                    <a:pt x="1430" y="218"/>
                  </a:lnTo>
                  <a:lnTo>
                    <a:pt x="1426" y="234"/>
                  </a:lnTo>
                  <a:lnTo>
                    <a:pt x="1426" y="234"/>
                  </a:lnTo>
                  <a:lnTo>
                    <a:pt x="1424" y="240"/>
                  </a:lnTo>
                  <a:lnTo>
                    <a:pt x="1416" y="246"/>
                  </a:lnTo>
                  <a:lnTo>
                    <a:pt x="1408" y="250"/>
                  </a:lnTo>
                  <a:lnTo>
                    <a:pt x="1400" y="252"/>
                  </a:lnTo>
                  <a:lnTo>
                    <a:pt x="1400" y="252"/>
                  </a:lnTo>
                  <a:lnTo>
                    <a:pt x="1398" y="252"/>
                  </a:lnTo>
                  <a:lnTo>
                    <a:pt x="1398" y="252"/>
                  </a:lnTo>
                  <a:lnTo>
                    <a:pt x="1406" y="246"/>
                  </a:lnTo>
                  <a:lnTo>
                    <a:pt x="1412" y="240"/>
                  </a:lnTo>
                  <a:lnTo>
                    <a:pt x="1416" y="232"/>
                  </a:lnTo>
                  <a:lnTo>
                    <a:pt x="1420" y="224"/>
                  </a:lnTo>
                  <a:lnTo>
                    <a:pt x="1420" y="224"/>
                  </a:lnTo>
                  <a:lnTo>
                    <a:pt x="1420" y="220"/>
                  </a:lnTo>
                  <a:lnTo>
                    <a:pt x="1420" y="216"/>
                  </a:lnTo>
                  <a:lnTo>
                    <a:pt x="1416" y="210"/>
                  </a:lnTo>
                  <a:lnTo>
                    <a:pt x="1412" y="206"/>
                  </a:lnTo>
                  <a:lnTo>
                    <a:pt x="1408" y="198"/>
                  </a:lnTo>
                  <a:lnTo>
                    <a:pt x="1408" y="198"/>
                  </a:lnTo>
                  <a:lnTo>
                    <a:pt x="1410" y="188"/>
                  </a:lnTo>
                  <a:lnTo>
                    <a:pt x="1414" y="178"/>
                  </a:lnTo>
                  <a:lnTo>
                    <a:pt x="1414" y="178"/>
                  </a:lnTo>
                  <a:lnTo>
                    <a:pt x="1418" y="170"/>
                  </a:lnTo>
                  <a:lnTo>
                    <a:pt x="1418" y="166"/>
                  </a:lnTo>
                  <a:lnTo>
                    <a:pt x="1414" y="162"/>
                  </a:lnTo>
                  <a:lnTo>
                    <a:pt x="1414" y="162"/>
                  </a:lnTo>
                  <a:lnTo>
                    <a:pt x="1408" y="154"/>
                  </a:lnTo>
                  <a:lnTo>
                    <a:pt x="1406" y="150"/>
                  </a:lnTo>
                  <a:lnTo>
                    <a:pt x="1408" y="146"/>
                  </a:lnTo>
                  <a:lnTo>
                    <a:pt x="1408" y="146"/>
                  </a:lnTo>
                  <a:lnTo>
                    <a:pt x="1414" y="142"/>
                  </a:lnTo>
                  <a:lnTo>
                    <a:pt x="1420" y="140"/>
                  </a:lnTo>
                  <a:lnTo>
                    <a:pt x="1428" y="138"/>
                  </a:lnTo>
                  <a:lnTo>
                    <a:pt x="1432" y="134"/>
                  </a:lnTo>
                  <a:lnTo>
                    <a:pt x="1432" y="134"/>
                  </a:lnTo>
                  <a:lnTo>
                    <a:pt x="1434" y="130"/>
                  </a:lnTo>
                  <a:lnTo>
                    <a:pt x="1432" y="126"/>
                  </a:lnTo>
                  <a:lnTo>
                    <a:pt x="1428" y="118"/>
                  </a:lnTo>
                  <a:lnTo>
                    <a:pt x="1428" y="118"/>
                  </a:lnTo>
                  <a:lnTo>
                    <a:pt x="1426" y="114"/>
                  </a:lnTo>
                  <a:lnTo>
                    <a:pt x="1426" y="110"/>
                  </a:lnTo>
                  <a:lnTo>
                    <a:pt x="1424" y="106"/>
                  </a:lnTo>
                  <a:lnTo>
                    <a:pt x="1422" y="104"/>
                  </a:lnTo>
                  <a:lnTo>
                    <a:pt x="1422" y="104"/>
                  </a:lnTo>
                  <a:lnTo>
                    <a:pt x="1420" y="102"/>
                  </a:lnTo>
                  <a:lnTo>
                    <a:pt x="1416" y="100"/>
                  </a:lnTo>
                  <a:lnTo>
                    <a:pt x="1416" y="100"/>
                  </a:lnTo>
                  <a:lnTo>
                    <a:pt x="1412" y="102"/>
                  </a:lnTo>
                  <a:lnTo>
                    <a:pt x="1406" y="106"/>
                  </a:lnTo>
                  <a:lnTo>
                    <a:pt x="1402" y="110"/>
                  </a:lnTo>
                  <a:lnTo>
                    <a:pt x="1396" y="112"/>
                  </a:lnTo>
                  <a:lnTo>
                    <a:pt x="1396" y="112"/>
                  </a:lnTo>
                  <a:lnTo>
                    <a:pt x="1394" y="112"/>
                  </a:lnTo>
                  <a:lnTo>
                    <a:pt x="1394" y="112"/>
                  </a:lnTo>
                  <a:lnTo>
                    <a:pt x="1392" y="112"/>
                  </a:lnTo>
                  <a:lnTo>
                    <a:pt x="1392" y="112"/>
                  </a:lnTo>
                  <a:lnTo>
                    <a:pt x="1386" y="110"/>
                  </a:lnTo>
                  <a:lnTo>
                    <a:pt x="1386" y="110"/>
                  </a:lnTo>
                  <a:lnTo>
                    <a:pt x="1382" y="112"/>
                  </a:lnTo>
                  <a:lnTo>
                    <a:pt x="1380" y="112"/>
                  </a:lnTo>
                  <a:lnTo>
                    <a:pt x="1380" y="112"/>
                  </a:lnTo>
                  <a:lnTo>
                    <a:pt x="1378" y="116"/>
                  </a:lnTo>
                  <a:lnTo>
                    <a:pt x="1378" y="122"/>
                  </a:lnTo>
                  <a:lnTo>
                    <a:pt x="1376" y="132"/>
                  </a:lnTo>
                  <a:lnTo>
                    <a:pt x="1376" y="132"/>
                  </a:lnTo>
                  <a:lnTo>
                    <a:pt x="1372" y="140"/>
                  </a:lnTo>
                  <a:lnTo>
                    <a:pt x="1370" y="144"/>
                  </a:lnTo>
                  <a:lnTo>
                    <a:pt x="1366" y="146"/>
                  </a:lnTo>
                  <a:lnTo>
                    <a:pt x="1366" y="146"/>
                  </a:lnTo>
                  <a:lnTo>
                    <a:pt x="1358" y="150"/>
                  </a:lnTo>
                  <a:lnTo>
                    <a:pt x="1348" y="152"/>
                  </a:lnTo>
                  <a:lnTo>
                    <a:pt x="1340" y="154"/>
                  </a:lnTo>
                  <a:lnTo>
                    <a:pt x="1332" y="158"/>
                  </a:lnTo>
                  <a:lnTo>
                    <a:pt x="1332" y="158"/>
                  </a:lnTo>
                  <a:lnTo>
                    <a:pt x="1332" y="162"/>
                  </a:lnTo>
                  <a:lnTo>
                    <a:pt x="1332" y="166"/>
                  </a:lnTo>
                  <a:lnTo>
                    <a:pt x="1336" y="166"/>
                  </a:lnTo>
                  <a:lnTo>
                    <a:pt x="1338" y="170"/>
                  </a:lnTo>
                  <a:lnTo>
                    <a:pt x="1338" y="170"/>
                  </a:lnTo>
                  <a:lnTo>
                    <a:pt x="1340" y="174"/>
                  </a:lnTo>
                  <a:lnTo>
                    <a:pt x="1338" y="178"/>
                  </a:lnTo>
                  <a:lnTo>
                    <a:pt x="1338" y="182"/>
                  </a:lnTo>
                  <a:lnTo>
                    <a:pt x="1336" y="186"/>
                  </a:lnTo>
                  <a:lnTo>
                    <a:pt x="1336" y="186"/>
                  </a:lnTo>
                  <a:lnTo>
                    <a:pt x="1338" y="190"/>
                  </a:lnTo>
                  <a:lnTo>
                    <a:pt x="1342" y="192"/>
                  </a:lnTo>
                  <a:lnTo>
                    <a:pt x="1346" y="194"/>
                  </a:lnTo>
                  <a:lnTo>
                    <a:pt x="1352" y="196"/>
                  </a:lnTo>
                  <a:lnTo>
                    <a:pt x="1352" y="196"/>
                  </a:lnTo>
                  <a:lnTo>
                    <a:pt x="1358" y="204"/>
                  </a:lnTo>
                  <a:lnTo>
                    <a:pt x="1364" y="212"/>
                  </a:lnTo>
                  <a:lnTo>
                    <a:pt x="1364" y="212"/>
                  </a:lnTo>
                  <a:lnTo>
                    <a:pt x="1364" y="216"/>
                  </a:lnTo>
                  <a:lnTo>
                    <a:pt x="1360" y="220"/>
                  </a:lnTo>
                  <a:lnTo>
                    <a:pt x="1354" y="222"/>
                  </a:lnTo>
                  <a:lnTo>
                    <a:pt x="1350" y="222"/>
                  </a:lnTo>
                  <a:lnTo>
                    <a:pt x="1350" y="222"/>
                  </a:lnTo>
                  <a:lnTo>
                    <a:pt x="1348" y="222"/>
                  </a:lnTo>
                  <a:lnTo>
                    <a:pt x="1348" y="222"/>
                  </a:lnTo>
                  <a:lnTo>
                    <a:pt x="1342" y="218"/>
                  </a:lnTo>
                  <a:lnTo>
                    <a:pt x="1336" y="212"/>
                  </a:lnTo>
                  <a:lnTo>
                    <a:pt x="1336" y="212"/>
                  </a:lnTo>
                  <a:lnTo>
                    <a:pt x="1330" y="206"/>
                  </a:lnTo>
                  <a:lnTo>
                    <a:pt x="1324" y="200"/>
                  </a:lnTo>
                  <a:lnTo>
                    <a:pt x="1324" y="200"/>
                  </a:lnTo>
                  <a:lnTo>
                    <a:pt x="1320" y="196"/>
                  </a:lnTo>
                  <a:lnTo>
                    <a:pt x="1314" y="194"/>
                  </a:lnTo>
                  <a:lnTo>
                    <a:pt x="1302" y="192"/>
                  </a:lnTo>
                  <a:lnTo>
                    <a:pt x="1302" y="192"/>
                  </a:lnTo>
                  <a:lnTo>
                    <a:pt x="1298" y="190"/>
                  </a:lnTo>
                  <a:lnTo>
                    <a:pt x="1296" y="186"/>
                  </a:lnTo>
                  <a:lnTo>
                    <a:pt x="1292" y="184"/>
                  </a:lnTo>
                  <a:lnTo>
                    <a:pt x="1290" y="180"/>
                  </a:lnTo>
                  <a:lnTo>
                    <a:pt x="1290" y="180"/>
                  </a:lnTo>
                  <a:lnTo>
                    <a:pt x="1286" y="180"/>
                  </a:lnTo>
                  <a:lnTo>
                    <a:pt x="1286" y="180"/>
                  </a:lnTo>
                  <a:lnTo>
                    <a:pt x="1280" y="180"/>
                  </a:lnTo>
                  <a:lnTo>
                    <a:pt x="1280" y="180"/>
                  </a:lnTo>
                  <a:lnTo>
                    <a:pt x="1274" y="182"/>
                  </a:lnTo>
                  <a:lnTo>
                    <a:pt x="1274" y="182"/>
                  </a:lnTo>
                  <a:lnTo>
                    <a:pt x="1272" y="180"/>
                  </a:lnTo>
                  <a:lnTo>
                    <a:pt x="1272" y="180"/>
                  </a:lnTo>
                  <a:lnTo>
                    <a:pt x="1268" y="180"/>
                  </a:lnTo>
                  <a:lnTo>
                    <a:pt x="1268" y="178"/>
                  </a:lnTo>
                  <a:lnTo>
                    <a:pt x="1264" y="172"/>
                  </a:lnTo>
                  <a:lnTo>
                    <a:pt x="1264" y="172"/>
                  </a:lnTo>
                  <a:lnTo>
                    <a:pt x="1258" y="168"/>
                  </a:lnTo>
                  <a:lnTo>
                    <a:pt x="1250" y="168"/>
                  </a:lnTo>
                  <a:lnTo>
                    <a:pt x="1242" y="166"/>
                  </a:lnTo>
                  <a:lnTo>
                    <a:pt x="1236" y="164"/>
                  </a:lnTo>
                  <a:lnTo>
                    <a:pt x="1236" y="164"/>
                  </a:lnTo>
                  <a:lnTo>
                    <a:pt x="1230" y="168"/>
                  </a:lnTo>
                  <a:lnTo>
                    <a:pt x="1230" y="172"/>
                  </a:lnTo>
                  <a:lnTo>
                    <a:pt x="1232" y="176"/>
                  </a:lnTo>
                  <a:lnTo>
                    <a:pt x="1236" y="178"/>
                  </a:lnTo>
                  <a:lnTo>
                    <a:pt x="1248" y="184"/>
                  </a:lnTo>
                  <a:lnTo>
                    <a:pt x="1254" y="186"/>
                  </a:lnTo>
                  <a:lnTo>
                    <a:pt x="1256" y="188"/>
                  </a:lnTo>
                  <a:lnTo>
                    <a:pt x="1256" y="188"/>
                  </a:lnTo>
                  <a:lnTo>
                    <a:pt x="1258" y="200"/>
                  </a:lnTo>
                  <a:lnTo>
                    <a:pt x="1258" y="210"/>
                  </a:lnTo>
                  <a:lnTo>
                    <a:pt x="1258" y="210"/>
                  </a:lnTo>
                  <a:lnTo>
                    <a:pt x="1254" y="212"/>
                  </a:lnTo>
                  <a:lnTo>
                    <a:pt x="1248" y="216"/>
                  </a:lnTo>
                  <a:lnTo>
                    <a:pt x="1236" y="222"/>
                  </a:lnTo>
                  <a:lnTo>
                    <a:pt x="1236" y="222"/>
                  </a:lnTo>
                  <a:lnTo>
                    <a:pt x="1234" y="216"/>
                  </a:lnTo>
                  <a:lnTo>
                    <a:pt x="1234" y="208"/>
                  </a:lnTo>
                  <a:lnTo>
                    <a:pt x="1232" y="202"/>
                  </a:lnTo>
                  <a:lnTo>
                    <a:pt x="1230" y="200"/>
                  </a:lnTo>
                  <a:lnTo>
                    <a:pt x="1226" y="200"/>
                  </a:lnTo>
                  <a:lnTo>
                    <a:pt x="1226" y="200"/>
                  </a:lnTo>
                  <a:lnTo>
                    <a:pt x="1222" y="200"/>
                  </a:lnTo>
                  <a:lnTo>
                    <a:pt x="1222" y="200"/>
                  </a:lnTo>
                  <a:lnTo>
                    <a:pt x="1218" y="202"/>
                  </a:lnTo>
                  <a:lnTo>
                    <a:pt x="1214" y="204"/>
                  </a:lnTo>
                  <a:lnTo>
                    <a:pt x="1206" y="210"/>
                  </a:lnTo>
                  <a:lnTo>
                    <a:pt x="1206" y="210"/>
                  </a:lnTo>
                  <a:lnTo>
                    <a:pt x="1200" y="214"/>
                  </a:lnTo>
                  <a:lnTo>
                    <a:pt x="1200" y="214"/>
                  </a:lnTo>
                  <a:lnTo>
                    <a:pt x="1192" y="212"/>
                  </a:lnTo>
                  <a:lnTo>
                    <a:pt x="1192" y="212"/>
                  </a:lnTo>
                  <a:lnTo>
                    <a:pt x="1186" y="210"/>
                  </a:lnTo>
                  <a:lnTo>
                    <a:pt x="1186" y="210"/>
                  </a:lnTo>
                  <a:lnTo>
                    <a:pt x="1180" y="212"/>
                  </a:lnTo>
                  <a:lnTo>
                    <a:pt x="1174" y="214"/>
                  </a:lnTo>
                  <a:lnTo>
                    <a:pt x="1174" y="214"/>
                  </a:lnTo>
                  <a:lnTo>
                    <a:pt x="1170" y="220"/>
                  </a:lnTo>
                  <a:lnTo>
                    <a:pt x="1166" y="222"/>
                  </a:lnTo>
                  <a:lnTo>
                    <a:pt x="1164" y="224"/>
                  </a:lnTo>
                  <a:lnTo>
                    <a:pt x="1164" y="224"/>
                  </a:lnTo>
                  <a:lnTo>
                    <a:pt x="1162" y="222"/>
                  </a:lnTo>
                  <a:lnTo>
                    <a:pt x="1162" y="222"/>
                  </a:lnTo>
                  <a:lnTo>
                    <a:pt x="1158" y="220"/>
                  </a:lnTo>
                  <a:lnTo>
                    <a:pt x="1158" y="218"/>
                  </a:lnTo>
                  <a:lnTo>
                    <a:pt x="1162" y="210"/>
                  </a:lnTo>
                  <a:lnTo>
                    <a:pt x="1164" y="204"/>
                  </a:lnTo>
                  <a:lnTo>
                    <a:pt x="1162" y="202"/>
                  </a:lnTo>
                  <a:lnTo>
                    <a:pt x="1158" y="200"/>
                  </a:lnTo>
                  <a:lnTo>
                    <a:pt x="1158" y="200"/>
                  </a:lnTo>
                  <a:lnTo>
                    <a:pt x="1158" y="200"/>
                  </a:lnTo>
                  <a:lnTo>
                    <a:pt x="1158" y="200"/>
                  </a:lnTo>
                  <a:lnTo>
                    <a:pt x="1152" y="202"/>
                  </a:lnTo>
                  <a:lnTo>
                    <a:pt x="1144" y="208"/>
                  </a:lnTo>
                  <a:lnTo>
                    <a:pt x="1138" y="212"/>
                  </a:lnTo>
                  <a:lnTo>
                    <a:pt x="1130" y="216"/>
                  </a:lnTo>
                  <a:lnTo>
                    <a:pt x="1130" y="216"/>
                  </a:lnTo>
                  <a:lnTo>
                    <a:pt x="1118" y="218"/>
                  </a:lnTo>
                  <a:lnTo>
                    <a:pt x="1112" y="220"/>
                  </a:lnTo>
                  <a:lnTo>
                    <a:pt x="1106" y="224"/>
                  </a:lnTo>
                  <a:lnTo>
                    <a:pt x="1106" y="224"/>
                  </a:lnTo>
                  <a:lnTo>
                    <a:pt x="1098" y="230"/>
                  </a:lnTo>
                  <a:lnTo>
                    <a:pt x="1088" y="236"/>
                  </a:lnTo>
                  <a:lnTo>
                    <a:pt x="1088" y="236"/>
                  </a:lnTo>
                  <a:lnTo>
                    <a:pt x="1078" y="240"/>
                  </a:lnTo>
                  <a:lnTo>
                    <a:pt x="1074" y="244"/>
                  </a:lnTo>
                  <a:lnTo>
                    <a:pt x="1070" y="248"/>
                  </a:lnTo>
                  <a:lnTo>
                    <a:pt x="1070" y="248"/>
                  </a:lnTo>
                  <a:lnTo>
                    <a:pt x="1064" y="246"/>
                  </a:lnTo>
                  <a:lnTo>
                    <a:pt x="1060" y="240"/>
                  </a:lnTo>
                  <a:lnTo>
                    <a:pt x="1058" y="234"/>
                  </a:lnTo>
                  <a:lnTo>
                    <a:pt x="1056" y="230"/>
                  </a:lnTo>
                  <a:lnTo>
                    <a:pt x="1056" y="230"/>
                  </a:lnTo>
                  <a:lnTo>
                    <a:pt x="1074" y="224"/>
                  </a:lnTo>
                  <a:lnTo>
                    <a:pt x="1078" y="222"/>
                  </a:lnTo>
                  <a:lnTo>
                    <a:pt x="1080" y="220"/>
                  </a:lnTo>
                  <a:lnTo>
                    <a:pt x="1080" y="218"/>
                  </a:lnTo>
                  <a:lnTo>
                    <a:pt x="1078" y="214"/>
                  </a:lnTo>
                  <a:lnTo>
                    <a:pt x="1078" y="214"/>
                  </a:lnTo>
                  <a:lnTo>
                    <a:pt x="1072" y="210"/>
                  </a:lnTo>
                  <a:lnTo>
                    <a:pt x="1064" y="206"/>
                  </a:lnTo>
                  <a:lnTo>
                    <a:pt x="1064" y="206"/>
                  </a:lnTo>
                  <a:lnTo>
                    <a:pt x="1060" y="202"/>
                  </a:lnTo>
                  <a:lnTo>
                    <a:pt x="1056" y="200"/>
                  </a:lnTo>
                  <a:lnTo>
                    <a:pt x="1056" y="200"/>
                  </a:lnTo>
                  <a:lnTo>
                    <a:pt x="1050" y="202"/>
                  </a:lnTo>
                  <a:lnTo>
                    <a:pt x="1050" y="202"/>
                  </a:lnTo>
                  <a:lnTo>
                    <a:pt x="1048" y="206"/>
                  </a:lnTo>
                  <a:lnTo>
                    <a:pt x="1046" y="210"/>
                  </a:lnTo>
                  <a:lnTo>
                    <a:pt x="1048" y="218"/>
                  </a:lnTo>
                  <a:lnTo>
                    <a:pt x="1048" y="218"/>
                  </a:lnTo>
                  <a:lnTo>
                    <a:pt x="1050" y="224"/>
                  </a:lnTo>
                  <a:lnTo>
                    <a:pt x="1046" y="230"/>
                  </a:lnTo>
                  <a:lnTo>
                    <a:pt x="1046" y="230"/>
                  </a:lnTo>
                  <a:lnTo>
                    <a:pt x="1038" y="236"/>
                  </a:lnTo>
                  <a:lnTo>
                    <a:pt x="1038" y="240"/>
                  </a:lnTo>
                  <a:lnTo>
                    <a:pt x="1038" y="244"/>
                  </a:lnTo>
                  <a:lnTo>
                    <a:pt x="1038" y="244"/>
                  </a:lnTo>
                  <a:lnTo>
                    <a:pt x="1040" y="250"/>
                  </a:lnTo>
                  <a:lnTo>
                    <a:pt x="1042" y="258"/>
                  </a:lnTo>
                  <a:lnTo>
                    <a:pt x="1042" y="258"/>
                  </a:lnTo>
                  <a:lnTo>
                    <a:pt x="1034" y="258"/>
                  </a:lnTo>
                  <a:lnTo>
                    <a:pt x="1034" y="258"/>
                  </a:lnTo>
                  <a:lnTo>
                    <a:pt x="1026" y="256"/>
                  </a:lnTo>
                  <a:lnTo>
                    <a:pt x="1026" y="256"/>
                  </a:lnTo>
                  <a:lnTo>
                    <a:pt x="1018" y="256"/>
                  </a:lnTo>
                  <a:lnTo>
                    <a:pt x="1018" y="256"/>
                  </a:lnTo>
                  <a:lnTo>
                    <a:pt x="1014" y="256"/>
                  </a:lnTo>
                  <a:lnTo>
                    <a:pt x="1014" y="256"/>
                  </a:lnTo>
                  <a:lnTo>
                    <a:pt x="1008" y="258"/>
                  </a:lnTo>
                  <a:lnTo>
                    <a:pt x="1002" y="260"/>
                  </a:lnTo>
                  <a:lnTo>
                    <a:pt x="996" y="264"/>
                  </a:lnTo>
                  <a:lnTo>
                    <a:pt x="990" y="266"/>
                  </a:lnTo>
                  <a:lnTo>
                    <a:pt x="990" y="266"/>
                  </a:lnTo>
                  <a:lnTo>
                    <a:pt x="976" y="266"/>
                  </a:lnTo>
                  <a:lnTo>
                    <a:pt x="974" y="266"/>
                  </a:lnTo>
                  <a:lnTo>
                    <a:pt x="972" y="268"/>
                  </a:lnTo>
                  <a:lnTo>
                    <a:pt x="972" y="270"/>
                  </a:lnTo>
                  <a:lnTo>
                    <a:pt x="974" y="274"/>
                  </a:lnTo>
                  <a:lnTo>
                    <a:pt x="974" y="274"/>
                  </a:lnTo>
                  <a:lnTo>
                    <a:pt x="978" y="280"/>
                  </a:lnTo>
                  <a:lnTo>
                    <a:pt x="984" y="282"/>
                  </a:lnTo>
                  <a:lnTo>
                    <a:pt x="988" y="288"/>
                  </a:lnTo>
                  <a:lnTo>
                    <a:pt x="990" y="290"/>
                  </a:lnTo>
                  <a:lnTo>
                    <a:pt x="988" y="294"/>
                  </a:lnTo>
                  <a:lnTo>
                    <a:pt x="988" y="294"/>
                  </a:lnTo>
                  <a:lnTo>
                    <a:pt x="986" y="294"/>
                  </a:lnTo>
                  <a:lnTo>
                    <a:pt x="986" y="294"/>
                  </a:lnTo>
                  <a:lnTo>
                    <a:pt x="982" y="292"/>
                  </a:lnTo>
                  <a:lnTo>
                    <a:pt x="978" y="290"/>
                  </a:lnTo>
                  <a:lnTo>
                    <a:pt x="978" y="290"/>
                  </a:lnTo>
                  <a:lnTo>
                    <a:pt x="974" y="288"/>
                  </a:lnTo>
                  <a:lnTo>
                    <a:pt x="970" y="288"/>
                  </a:lnTo>
                  <a:lnTo>
                    <a:pt x="970" y="288"/>
                  </a:lnTo>
                  <a:lnTo>
                    <a:pt x="964" y="288"/>
                  </a:lnTo>
                  <a:lnTo>
                    <a:pt x="964" y="288"/>
                  </a:lnTo>
                  <a:lnTo>
                    <a:pt x="956" y="280"/>
                  </a:lnTo>
                  <a:lnTo>
                    <a:pt x="952" y="278"/>
                  </a:lnTo>
                  <a:lnTo>
                    <a:pt x="948" y="276"/>
                  </a:lnTo>
                  <a:lnTo>
                    <a:pt x="948" y="276"/>
                  </a:lnTo>
                  <a:lnTo>
                    <a:pt x="944" y="276"/>
                  </a:lnTo>
                  <a:lnTo>
                    <a:pt x="944" y="276"/>
                  </a:lnTo>
                  <a:lnTo>
                    <a:pt x="940" y="280"/>
                  </a:lnTo>
                  <a:lnTo>
                    <a:pt x="938" y="284"/>
                  </a:lnTo>
                  <a:lnTo>
                    <a:pt x="938" y="288"/>
                  </a:lnTo>
                  <a:lnTo>
                    <a:pt x="942" y="292"/>
                  </a:lnTo>
                  <a:lnTo>
                    <a:pt x="942" y="292"/>
                  </a:lnTo>
                  <a:lnTo>
                    <a:pt x="946" y="294"/>
                  </a:lnTo>
                  <a:lnTo>
                    <a:pt x="952" y="298"/>
                  </a:lnTo>
                  <a:lnTo>
                    <a:pt x="954" y="300"/>
                  </a:lnTo>
                  <a:lnTo>
                    <a:pt x="954" y="302"/>
                  </a:lnTo>
                  <a:lnTo>
                    <a:pt x="954" y="304"/>
                  </a:lnTo>
                  <a:lnTo>
                    <a:pt x="950" y="306"/>
                  </a:lnTo>
                  <a:lnTo>
                    <a:pt x="950" y="306"/>
                  </a:lnTo>
                  <a:lnTo>
                    <a:pt x="944" y="306"/>
                  </a:lnTo>
                  <a:lnTo>
                    <a:pt x="944" y="306"/>
                  </a:lnTo>
                  <a:lnTo>
                    <a:pt x="936" y="304"/>
                  </a:lnTo>
                  <a:lnTo>
                    <a:pt x="930" y="300"/>
                  </a:lnTo>
                  <a:lnTo>
                    <a:pt x="930" y="300"/>
                  </a:lnTo>
                  <a:lnTo>
                    <a:pt x="922" y="294"/>
                  </a:lnTo>
                  <a:lnTo>
                    <a:pt x="914" y="290"/>
                  </a:lnTo>
                  <a:lnTo>
                    <a:pt x="914" y="290"/>
                  </a:lnTo>
                  <a:lnTo>
                    <a:pt x="914" y="286"/>
                  </a:lnTo>
                  <a:lnTo>
                    <a:pt x="914" y="284"/>
                  </a:lnTo>
                  <a:lnTo>
                    <a:pt x="918" y="276"/>
                  </a:lnTo>
                  <a:lnTo>
                    <a:pt x="920" y="270"/>
                  </a:lnTo>
                  <a:lnTo>
                    <a:pt x="920" y="262"/>
                  </a:lnTo>
                  <a:lnTo>
                    <a:pt x="920" y="262"/>
                  </a:lnTo>
                  <a:lnTo>
                    <a:pt x="918" y="260"/>
                  </a:lnTo>
                  <a:lnTo>
                    <a:pt x="914" y="256"/>
                  </a:lnTo>
                  <a:lnTo>
                    <a:pt x="904" y="252"/>
                  </a:lnTo>
                  <a:lnTo>
                    <a:pt x="904" y="252"/>
                  </a:lnTo>
                  <a:lnTo>
                    <a:pt x="900" y="250"/>
                  </a:lnTo>
                  <a:lnTo>
                    <a:pt x="898" y="246"/>
                  </a:lnTo>
                  <a:lnTo>
                    <a:pt x="896" y="240"/>
                  </a:lnTo>
                  <a:lnTo>
                    <a:pt x="898" y="236"/>
                  </a:lnTo>
                  <a:lnTo>
                    <a:pt x="898" y="236"/>
                  </a:lnTo>
                  <a:lnTo>
                    <a:pt x="902" y="234"/>
                  </a:lnTo>
                  <a:lnTo>
                    <a:pt x="906" y="234"/>
                  </a:lnTo>
                  <a:lnTo>
                    <a:pt x="906" y="234"/>
                  </a:lnTo>
                  <a:lnTo>
                    <a:pt x="906" y="234"/>
                  </a:lnTo>
                  <a:lnTo>
                    <a:pt x="906" y="234"/>
                  </a:lnTo>
                  <a:lnTo>
                    <a:pt x="910" y="242"/>
                  </a:lnTo>
                  <a:lnTo>
                    <a:pt x="918" y="250"/>
                  </a:lnTo>
                  <a:lnTo>
                    <a:pt x="918" y="250"/>
                  </a:lnTo>
                  <a:lnTo>
                    <a:pt x="922" y="252"/>
                  </a:lnTo>
                  <a:lnTo>
                    <a:pt x="926" y="252"/>
                  </a:lnTo>
                  <a:lnTo>
                    <a:pt x="926" y="252"/>
                  </a:lnTo>
                  <a:lnTo>
                    <a:pt x="930" y="252"/>
                  </a:lnTo>
                  <a:lnTo>
                    <a:pt x="930" y="252"/>
                  </a:lnTo>
                  <a:lnTo>
                    <a:pt x="936" y="252"/>
                  </a:lnTo>
                  <a:lnTo>
                    <a:pt x="936" y="252"/>
                  </a:lnTo>
                  <a:lnTo>
                    <a:pt x="938" y="252"/>
                  </a:lnTo>
                  <a:lnTo>
                    <a:pt x="938" y="252"/>
                  </a:lnTo>
                  <a:lnTo>
                    <a:pt x="944" y="254"/>
                  </a:lnTo>
                  <a:lnTo>
                    <a:pt x="948" y="256"/>
                  </a:lnTo>
                  <a:lnTo>
                    <a:pt x="952" y="260"/>
                  </a:lnTo>
                  <a:lnTo>
                    <a:pt x="956" y="262"/>
                  </a:lnTo>
                  <a:lnTo>
                    <a:pt x="956" y="262"/>
                  </a:lnTo>
                  <a:lnTo>
                    <a:pt x="962" y="262"/>
                  </a:lnTo>
                  <a:lnTo>
                    <a:pt x="962" y="262"/>
                  </a:lnTo>
                  <a:lnTo>
                    <a:pt x="970" y="262"/>
                  </a:lnTo>
                  <a:lnTo>
                    <a:pt x="980" y="260"/>
                  </a:lnTo>
                  <a:lnTo>
                    <a:pt x="990" y="256"/>
                  </a:lnTo>
                  <a:lnTo>
                    <a:pt x="998" y="252"/>
                  </a:lnTo>
                  <a:lnTo>
                    <a:pt x="1006" y="248"/>
                  </a:lnTo>
                  <a:lnTo>
                    <a:pt x="1010" y="242"/>
                  </a:lnTo>
                  <a:lnTo>
                    <a:pt x="1010" y="236"/>
                  </a:lnTo>
                  <a:lnTo>
                    <a:pt x="1006" y="230"/>
                  </a:lnTo>
                  <a:lnTo>
                    <a:pt x="1006" y="230"/>
                  </a:lnTo>
                  <a:lnTo>
                    <a:pt x="996" y="220"/>
                  </a:lnTo>
                  <a:lnTo>
                    <a:pt x="992" y="216"/>
                  </a:lnTo>
                  <a:lnTo>
                    <a:pt x="990" y="208"/>
                  </a:lnTo>
                  <a:lnTo>
                    <a:pt x="990" y="208"/>
                  </a:lnTo>
                  <a:lnTo>
                    <a:pt x="972" y="206"/>
                  </a:lnTo>
                  <a:lnTo>
                    <a:pt x="962" y="202"/>
                  </a:lnTo>
                  <a:lnTo>
                    <a:pt x="956" y="198"/>
                  </a:lnTo>
                  <a:lnTo>
                    <a:pt x="956" y="198"/>
                  </a:lnTo>
                  <a:lnTo>
                    <a:pt x="952" y="192"/>
                  </a:lnTo>
                  <a:lnTo>
                    <a:pt x="950" y="186"/>
                  </a:lnTo>
                  <a:lnTo>
                    <a:pt x="946" y="182"/>
                  </a:lnTo>
                  <a:lnTo>
                    <a:pt x="942" y="180"/>
                  </a:lnTo>
                  <a:lnTo>
                    <a:pt x="942" y="180"/>
                  </a:lnTo>
                  <a:lnTo>
                    <a:pt x="934" y="182"/>
                  </a:lnTo>
                  <a:lnTo>
                    <a:pt x="934" y="182"/>
                  </a:lnTo>
                  <a:lnTo>
                    <a:pt x="924" y="184"/>
                  </a:lnTo>
                  <a:lnTo>
                    <a:pt x="912" y="186"/>
                  </a:lnTo>
                  <a:lnTo>
                    <a:pt x="912" y="186"/>
                  </a:lnTo>
                  <a:lnTo>
                    <a:pt x="906" y="184"/>
                  </a:lnTo>
                  <a:lnTo>
                    <a:pt x="904" y="182"/>
                  </a:lnTo>
                  <a:lnTo>
                    <a:pt x="902" y="178"/>
                  </a:lnTo>
                  <a:lnTo>
                    <a:pt x="902" y="178"/>
                  </a:lnTo>
                  <a:lnTo>
                    <a:pt x="904" y="172"/>
                  </a:lnTo>
                  <a:lnTo>
                    <a:pt x="904" y="168"/>
                  </a:lnTo>
                  <a:lnTo>
                    <a:pt x="904" y="166"/>
                  </a:lnTo>
                  <a:lnTo>
                    <a:pt x="900" y="162"/>
                  </a:lnTo>
                  <a:lnTo>
                    <a:pt x="900" y="162"/>
                  </a:lnTo>
                  <a:lnTo>
                    <a:pt x="890" y="158"/>
                  </a:lnTo>
                  <a:lnTo>
                    <a:pt x="880" y="154"/>
                  </a:lnTo>
                  <a:lnTo>
                    <a:pt x="880" y="154"/>
                  </a:lnTo>
                  <a:lnTo>
                    <a:pt x="876" y="150"/>
                  </a:lnTo>
                  <a:lnTo>
                    <a:pt x="872" y="146"/>
                  </a:lnTo>
                  <a:lnTo>
                    <a:pt x="868" y="142"/>
                  </a:lnTo>
                  <a:lnTo>
                    <a:pt x="862" y="138"/>
                  </a:lnTo>
                  <a:lnTo>
                    <a:pt x="862" y="138"/>
                  </a:lnTo>
                  <a:lnTo>
                    <a:pt x="856" y="136"/>
                  </a:lnTo>
                  <a:lnTo>
                    <a:pt x="856" y="136"/>
                  </a:lnTo>
                  <a:lnTo>
                    <a:pt x="846" y="138"/>
                  </a:lnTo>
                  <a:lnTo>
                    <a:pt x="836" y="142"/>
                  </a:lnTo>
                  <a:lnTo>
                    <a:pt x="826" y="144"/>
                  </a:lnTo>
                  <a:lnTo>
                    <a:pt x="818" y="146"/>
                  </a:lnTo>
                  <a:lnTo>
                    <a:pt x="818" y="146"/>
                  </a:lnTo>
                  <a:lnTo>
                    <a:pt x="818" y="146"/>
                  </a:lnTo>
                  <a:lnTo>
                    <a:pt x="818" y="146"/>
                  </a:lnTo>
                  <a:lnTo>
                    <a:pt x="814" y="146"/>
                  </a:lnTo>
                  <a:lnTo>
                    <a:pt x="812" y="144"/>
                  </a:lnTo>
                  <a:lnTo>
                    <a:pt x="810" y="142"/>
                  </a:lnTo>
                  <a:lnTo>
                    <a:pt x="806" y="142"/>
                  </a:lnTo>
                  <a:lnTo>
                    <a:pt x="806" y="142"/>
                  </a:lnTo>
                  <a:lnTo>
                    <a:pt x="806" y="142"/>
                  </a:lnTo>
                  <a:lnTo>
                    <a:pt x="806" y="142"/>
                  </a:lnTo>
                  <a:lnTo>
                    <a:pt x="800" y="142"/>
                  </a:lnTo>
                  <a:lnTo>
                    <a:pt x="796" y="144"/>
                  </a:lnTo>
                  <a:lnTo>
                    <a:pt x="786" y="150"/>
                  </a:lnTo>
                  <a:lnTo>
                    <a:pt x="778" y="158"/>
                  </a:lnTo>
                  <a:lnTo>
                    <a:pt x="768" y="164"/>
                  </a:lnTo>
                  <a:lnTo>
                    <a:pt x="768" y="164"/>
                  </a:lnTo>
                  <a:lnTo>
                    <a:pt x="752" y="168"/>
                  </a:lnTo>
                  <a:lnTo>
                    <a:pt x="738" y="170"/>
                  </a:lnTo>
                  <a:lnTo>
                    <a:pt x="738" y="170"/>
                  </a:lnTo>
                  <a:lnTo>
                    <a:pt x="736" y="170"/>
                  </a:lnTo>
                  <a:lnTo>
                    <a:pt x="736" y="170"/>
                  </a:lnTo>
                  <a:lnTo>
                    <a:pt x="732" y="170"/>
                  </a:lnTo>
                  <a:lnTo>
                    <a:pt x="728" y="168"/>
                  </a:lnTo>
                  <a:lnTo>
                    <a:pt x="728" y="168"/>
                  </a:lnTo>
                  <a:lnTo>
                    <a:pt x="718" y="166"/>
                  </a:lnTo>
                  <a:lnTo>
                    <a:pt x="718" y="166"/>
                  </a:lnTo>
                  <a:lnTo>
                    <a:pt x="716" y="166"/>
                  </a:lnTo>
                  <a:lnTo>
                    <a:pt x="716" y="166"/>
                  </a:lnTo>
                  <a:lnTo>
                    <a:pt x="710" y="168"/>
                  </a:lnTo>
                  <a:lnTo>
                    <a:pt x="706" y="174"/>
                  </a:lnTo>
                  <a:lnTo>
                    <a:pt x="704" y="178"/>
                  </a:lnTo>
                  <a:lnTo>
                    <a:pt x="700" y="182"/>
                  </a:lnTo>
                  <a:lnTo>
                    <a:pt x="700" y="182"/>
                  </a:lnTo>
                  <a:lnTo>
                    <a:pt x="694" y="186"/>
                  </a:lnTo>
                  <a:lnTo>
                    <a:pt x="688" y="186"/>
                  </a:lnTo>
                  <a:lnTo>
                    <a:pt x="688" y="186"/>
                  </a:lnTo>
                  <a:lnTo>
                    <a:pt x="684" y="186"/>
                  </a:lnTo>
                  <a:lnTo>
                    <a:pt x="684" y="186"/>
                  </a:lnTo>
                  <a:lnTo>
                    <a:pt x="678" y="184"/>
                  </a:lnTo>
                  <a:lnTo>
                    <a:pt x="678" y="184"/>
                  </a:lnTo>
                  <a:lnTo>
                    <a:pt x="674" y="184"/>
                  </a:lnTo>
                  <a:lnTo>
                    <a:pt x="674" y="184"/>
                  </a:lnTo>
                  <a:lnTo>
                    <a:pt x="672" y="198"/>
                  </a:lnTo>
                  <a:lnTo>
                    <a:pt x="670" y="210"/>
                  </a:lnTo>
                  <a:lnTo>
                    <a:pt x="666" y="216"/>
                  </a:lnTo>
                  <a:lnTo>
                    <a:pt x="662" y="220"/>
                  </a:lnTo>
                  <a:lnTo>
                    <a:pt x="656" y="224"/>
                  </a:lnTo>
                  <a:lnTo>
                    <a:pt x="648" y="224"/>
                  </a:lnTo>
                  <a:lnTo>
                    <a:pt x="648" y="224"/>
                  </a:lnTo>
                  <a:lnTo>
                    <a:pt x="646" y="224"/>
                  </a:lnTo>
                  <a:lnTo>
                    <a:pt x="646" y="224"/>
                  </a:lnTo>
                  <a:lnTo>
                    <a:pt x="642" y="234"/>
                  </a:lnTo>
                  <a:lnTo>
                    <a:pt x="640" y="238"/>
                  </a:lnTo>
                  <a:lnTo>
                    <a:pt x="636" y="244"/>
                  </a:lnTo>
                  <a:lnTo>
                    <a:pt x="636" y="244"/>
                  </a:lnTo>
                  <a:lnTo>
                    <a:pt x="620" y="256"/>
                  </a:lnTo>
                  <a:lnTo>
                    <a:pt x="604" y="268"/>
                  </a:lnTo>
                  <a:lnTo>
                    <a:pt x="604" y="268"/>
                  </a:lnTo>
                  <a:lnTo>
                    <a:pt x="578" y="284"/>
                  </a:lnTo>
                  <a:lnTo>
                    <a:pt x="554" y="300"/>
                  </a:lnTo>
                  <a:lnTo>
                    <a:pt x="554" y="300"/>
                  </a:lnTo>
                  <a:lnTo>
                    <a:pt x="542" y="308"/>
                  </a:lnTo>
                  <a:lnTo>
                    <a:pt x="528" y="314"/>
                  </a:lnTo>
                  <a:lnTo>
                    <a:pt x="514" y="322"/>
                  </a:lnTo>
                  <a:lnTo>
                    <a:pt x="510" y="326"/>
                  </a:lnTo>
                  <a:lnTo>
                    <a:pt x="508" y="330"/>
                  </a:lnTo>
                  <a:lnTo>
                    <a:pt x="508" y="330"/>
                  </a:lnTo>
                  <a:lnTo>
                    <a:pt x="506" y="336"/>
                  </a:lnTo>
                  <a:lnTo>
                    <a:pt x="506" y="342"/>
                  </a:lnTo>
                  <a:lnTo>
                    <a:pt x="508" y="346"/>
                  </a:lnTo>
                  <a:lnTo>
                    <a:pt x="508" y="352"/>
                  </a:lnTo>
                  <a:lnTo>
                    <a:pt x="508" y="352"/>
                  </a:lnTo>
                  <a:lnTo>
                    <a:pt x="504" y="358"/>
                  </a:lnTo>
                  <a:lnTo>
                    <a:pt x="502" y="364"/>
                  </a:lnTo>
                  <a:lnTo>
                    <a:pt x="498" y="368"/>
                  </a:lnTo>
                  <a:lnTo>
                    <a:pt x="496" y="374"/>
                  </a:lnTo>
                  <a:lnTo>
                    <a:pt x="496" y="374"/>
                  </a:lnTo>
                  <a:lnTo>
                    <a:pt x="498" y="378"/>
                  </a:lnTo>
                  <a:lnTo>
                    <a:pt x="502" y="380"/>
                  </a:lnTo>
                  <a:lnTo>
                    <a:pt x="506" y="384"/>
                  </a:lnTo>
                  <a:lnTo>
                    <a:pt x="508" y="388"/>
                  </a:lnTo>
                  <a:lnTo>
                    <a:pt x="508" y="388"/>
                  </a:lnTo>
                  <a:lnTo>
                    <a:pt x="506" y="392"/>
                  </a:lnTo>
                  <a:lnTo>
                    <a:pt x="504" y="398"/>
                  </a:lnTo>
                  <a:lnTo>
                    <a:pt x="502" y="402"/>
                  </a:lnTo>
                  <a:lnTo>
                    <a:pt x="502" y="408"/>
                  </a:lnTo>
                  <a:lnTo>
                    <a:pt x="502" y="408"/>
                  </a:lnTo>
                  <a:lnTo>
                    <a:pt x="506" y="412"/>
                  </a:lnTo>
                  <a:lnTo>
                    <a:pt x="510" y="418"/>
                  </a:lnTo>
                  <a:lnTo>
                    <a:pt x="514" y="420"/>
                  </a:lnTo>
                  <a:lnTo>
                    <a:pt x="520" y="422"/>
                  </a:lnTo>
                  <a:lnTo>
                    <a:pt x="520" y="422"/>
                  </a:lnTo>
                  <a:lnTo>
                    <a:pt x="520" y="422"/>
                  </a:lnTo>
                  <a:lnTo>
                    <a:pt x="520" y="422"/>
                  </a:lnTo>
                  <a:lnTo>
                    <a:pt x="528" y="420"/>
                  </a:lnTo>
                  <a:lnTo>
                    <a:pt x="536" y="416"/>
                  </a:lnTo>
                  <a:lnTo>
                    <a:pt x="550" y="406"/>
                  </a:lnTo>
                  <a:lnTo>
                    <a:pt x="550" y="406"/>
                  </a:lnTo>
                  <a:lnTo>
                    <a:pt x="560" y="398"/>
                  </a:lnTo>
                  <a:lnTo>
                    <a:pt x="566" y="394"/>
                  </a:lnTo>
                  <a:lnTo>
                    <a:pt x="572" y="392"/>
                  </a:lnTo>
                  <a:lnTo>
                    <a:pt x="572" y="392"/>
                  </a:lnTo>
                  <a:lnTo>
                    <a:pt x="574" y="392"/>
                  </a:lnTo>
                  <a:lnTo>
                    <a:pt x="574" y="392"/>
                  </a:lnTo>
                  <a:lnTo>
                    <a:pt x="578" y="396"/>
                  </a:lnTo>
                  <a:lnTo>
                    <a:pt x="578" y="400"/>
                  </a:lnTo>
                  <a:lnTo>
                    <a:pt x="578" y="406"/>
                  </a:lnTo>
                  <a:lnTo>
                    <a:pt x="576" y="410"/>
                  </a:lnTo>
                  <a:lnTo>
                    <a:pt x="576" y="410"/>
                  </a:lnTo>
                  <a:lnTo>
                    <a:pt x="570" y="414"/>
                  </a:lnTo>
                  <a:lnTo>
                    <a:pt x="568" y="416"/>
                  </a:lnTo>
                  <a:lnTo>
                    <a:pt x="570" y="420"/>
                  </a:lnTo>
                  <a:lnTo>
                    <a:pt x="570" y="420"/>
                  </a:lnTo>
                  <a:lnTo>
                    <a:pt x="570" y="422"/>
                  </a:lnTo>
                  <a:lnTo>
                    <a:pt x="574" y="424"/>
                  </a:lnTo>
                  <a:lnTo>
                    <a:pt x="578" y="426"/>
                  </a:lnTo>
                  <a:lnTo>
                    <a:pt x="578" y="426"/>
                  </a:lnTo>
                  <a:lnTo>
                    <a:pt x="582" y="430"/>
                  </a:lnTo>
                  <a:lnTo>
                    <a:pt x="584" y="434"/>
                  </a:lnTo>
                  <a:lnTo>
                    <a:pt x="582" y="438"/>
                  </a:lnTo>
                  <a:lnTo>
                    <a:pt x="582" y="444"/>
                  </a:lnTo>
                  <a:lnTo>
                    <a:pt x="582" y="444"/>
                  </a:lnTo>
                  <a:lnTo>
                    <a:pt x="586" y="446"/>
                  </a:lnTo>
                  <a:lnTo>
                    <a:pt x="588" y="450"/>
                  </a:lnTo>
                  <a:lnTo>
                    <a:pt x="588" y="450"/>
                  </a:lnTo>
                  <a:lnTo>
                    <a:pt x="588" y="456"/>
                  </a:lnTo>
                  <a:lnTo>
                    <a:pt x="586" y="462"/>
                  </a:lnTo>
                  <a:lnTo>
                    <a:pt x="586" y="462"/>
                  </a:lnTo>
                  <a:lnTo>
                    <a:pt x="588" y="468"/>
                  </a:lnTo>
                  <a:lnTo>
                    <a:pt x="588" y="470"/>
                  </a:lnTo>
                  <a:lnTo>
                    <a:pt x="592" y="470"/>
                  </a:lnTo>
                  <a:lnTo>
                    <a:pt x="592" y="470"/>
                  </a:lnTo>
                  <a:lnTo>
                    <a:pt x="600" y="468"/>
                  </a:lnTo>
                  <a:lnTo>
                    <a:pt x="600" y="468"/>
                  </a:lnTo>
                  <a:lnTo>
                    <a:pt x="606" y="466"/>
                  </a:lnTo>
                  <a:lnTo>
                    <a:pt x="610" y="464"/>
                  </a:lnTo>
                  <a:lnTo>
                    <a:pt x="616" y="456"/>
                  </a:lnTo>
                  <a:lnTo>
                    <a:pt x="616" y="456"/>
                  </a:lnTo>
                  <a:lnTo>
                    <a:pt x="622" y="454"/>
                  </a:lnTo>
                  <a:lnTo>
                    <a:pt x="626" y="452"/>
                  </a:lnTo>
                  <a:lnTo>
                    <a:pt x="636" y="450"/>
                  </a:lnTo>
                  <a:lnTo>
                    <a:pt x="636" y="450"/>
                  </a:lnTo>
                  <a:lnTo>
                    <a:pt x="642" y="448"/>
                  </a:lnTo>
                  <a:lnTo>
                    <a:pt x="644" y="444"/>
                  </a:lnTo>
                  <a:lnTo>
                    <a:pt x="644" y="440"/>
                  </a:lnTo>
                  <a:lnTo>
                    <a:pt x="644" y="434"/>
                  </a:lnTo>
                  <a:lnTo>
                    <a:pt x="642" y="424"/>
                  </a:lnTo>
                  <a:lnTo>
                    <a:pt x="644" y="418"/>
                  </a:lnTo>
                  <a:lnTo>
                    <a:pt x="646" y="414"/>
                  </a:lnTo>
                  <a:lnTo>
                    <a:pt x="646" y="414"/>
                  </a:lnTo>
                  <a:lnTo>
                    <a:pt x="650" y="410"/>
                  </a:lnTo>
                  <a:lnTo>
                    <a:pt x="656" y="406"/>
                  </a:lnTo>
                  <a:lnTo>
                    <a:pt x="666" y="400"/>
                  </a:lnTo>
                  <a:lnTo>
                    <a:pt x="668" y="396"/>
                  </a:lnTo>
                  <a:lnTo>
                    <a:pt x="670" y="394"/>
                  </a:lnTo>
                  <a:lnTo>
                    <a:pt x="666" y="390"/>
                  </a:lnTo>
                  <a:lnTo>
                    <a:pt x="658" y="386"/>
                  </a:lnTo>
                  <a:lnTo>
                    <a:pt x="658" y="386"/>
                  </a:lnTo>
                  <a:lnTo>
                    <a:pt x="662" y="382"/>
                  </a:lnTo>
                  <a:lnTo>
                    <a:pt x="666" y="382"/>
                  </a:lnTo>
                  <a:lnTo>
                    <a:pt x="666" y="382"/>
                  </a:lnTo>
                  <a:lnTo>
                    <a:pt x="672" y="382"/>
                  </a:lnTo>
                  <a:lnTo>
                    <a:pt x="672" y="382"/>
                  </a:lnTo>
                  <a:lnTo>
                    <a:pt x="678" y="384"/>
                  </a:lnTo>
                  <a:lnTo>
                    <a:pt x="678" y="384"/>
                  </a:lnTo>
                  <a:lnTo>
                    <a:pt x="682" y="382"/>
                  </a:lnTo>
                  <a:lnTo>
                    <a:pt x="686" y="380"/>
                  </a:lnTo>
                  <a:lnTo>
                    <a:pt x="686" y="380"/>
                  </a:lnTo>
                  <a:lnTo>
                    <a:pt x="686" y="378"/>
                  </a:lnTo>
                  <a:lnTo>
                    <a:pt x="686" y="374"/>
                  </a:lnTo>
                  <a:lnTo>
                    <a:pt x="682" y="370"/>
                  </a:lnTo>
                  <a:lnTo>
                    <a:pt x="670" y="362"/>
                  </a:lnTo>
                  <a:lnTo>
                    <a:pt x="670" y="362"/>
                  </a:lnTo>
                  <a:lnTo>
                    <a:pt x="666" y="358"/>
                  </a:lnTo>
                  <a:lnTo>
                    <a:pt x="664" y="354"/>
                  </a:lnTo>
                  <a:lnTo>
                    <a:pt x="664" y="348"/>
                  </a:lnTo>
                  <a:lnTo>
                    <a:pt x="668" y="342"/>
                  </a:lnTo>
                  <a:lnTo>
                    <a:pt x="668" y="342"/>
                  </a:lnTo>
                  <a:lnTo>
                    <a:pt x="674" y="330"/>
                  </a:lnTo>
                  <a:lnTo>
                    <a:pt x="678" y="318"/>
                  </a:lnTo>
                  <a:lnTo>
                    <a:pt x="678" y="318"/>
                  </a:lnTo>
                  <a:lnTo>
                    <a:pt x="692" y="314"/>
                  </a:lnTo>
                  <a:lnTo>
                    <a:pt x="704" y="310"/>
                  </a:lnTo>
                  <a:lnTo>
                    <a:pt x="704" y="310"/>
                  </a:lnTo>
                  <a:lnTo>
                    <a:pt x="712" y="308"/>
                  </a:lnTo>
                  <a:lnTo>
                    <a:pt x="716" y="304"/>
                  </a:lnTo>
                  <a:lnTo>
                    <a:pt x="722" y="294"/>
                  </a:lnTo>
                  <a:lnTo>
                    <a:pt x="722" y="294"/>
                  </a:lnTo>
                  <a:lnTo>
                    <a:pt x="736" y="276"/>
                  </a:lnTo>
                  <a:lnTo>
                    <a:pt x="754" y="260"/>
                  </a:lnTo>
                  <a:lnTo>
                    <a:pt x="754" y="260"/>
                  </a:lnTo>
                  <a:lnTo>
                    <a:pt x="762" y="258"/>
                  </a:lnTo>
                  <a:lnTo>
                    <a:pt x="770" y="256"/>
                  </a:lnTo>
                  <a:lnTo>
                    <a:pt x="770" y="256"/>
                  </a:lnTo>
                  <a:lnTo>
                    <a:pt x="778" y="258"/>
                  </a:lnTo>
                  <a:lnTo>
                    <a:pt x="784" y="262"/>
                  </a:lnTo>
                  <a:lnTo>
                    <a:pt x="786" y="266"/>
                  </a:lnTo>
                  <a:lnTo>
                    <a:pt x="786" y="270"/>
                  </a:lnTo>
                  <a:lnTo>
                    <a:pt x="786" y="274"/>
                  </a:lnTo>
                  <a:lnTo>
                    <a:pt x="786" y="274"/>
                  </a:lnTo>
                  <a:lnTo>
                    <a:pt x="780" y="280"/>
                  </a:lnTo>
                  <a:lnTo>
                    <a:pt x="774" y="286"/>
                  </a:lnTo>
                  <a:lnTo>
                    <a:pt x="758" y="294"/>
                  </a:lnTo>
                  <a:lnTo>
                    <a:pt x="742" y="302"/>
                  </a:lnTo>
                  <a:lnTo>
                    <a:pt x="734" y="306"/>
                  </a:lnTo>
                  <a:lnTo>
                    <a:pt x="728" y="312"/>
                  </a:lnTo>
                  <a:lnTo>
                    <a:pt x="728" y="312"/>
                  </a:lnTo>
                  <a:lnTo>
                    <a:pt x="726" y="316"/>
                  </a:lnTo>
                  <a:lnTo>
                    <a:pt x="724" y="322"/>
                  </a:lnTo>
                  <a:lnTo>
                    <a:pt x="724" y="334"/>
                  </a:lnTo>
                  <a:lnTo>
                    <a:pt x="724" y="334"/>
                  </a:lnTo>
                  <a:lnTo>
                    <a:pt x="722" y="346"/>
                  </a:lnTo>
                  <a:lnTo>
                    <a:pt x="718" y="356"/>
                  </a:lnTo>
                  <a:lnTo>
                    <a:pt x="718" y="356"/>
                  </a:lnTo>
                  <a:lnTo>
                    <a:pt x="714" y="366"/>
                  </a:lnTo>
                  <a:lnTo>
                    <a:pt x="712" y="372"/>
                  </a:lnTo>
                  <a:lnTo>
                    <a:pt x="714" y="376"/>
                  </a:lnTo>
                  <a:lnTo>
                    <a:pt x="714" y="376"/>
                  </a:lnTo>
                  <a:lnTo>
                    <a:pt x="720" y="378"/>
                  </a:lnTo>
                  <a:lnTo>
                    <a:pt x="726" y="380"/>
                  </a:lnTo>
                  <a:lnTo>
                    <a:pt x="738" y="382"/>
                  </a:lnTo>
                  <a:lnTo>
                    <a:pt x="738" y="382"/>
                  </a:lnTo>
                  <a:lnTo>
                    <a:pt x="748" y="384"/>
                  </a:lnTo>
                  <a:lnTo>
                    <a:pt x="748" y="384"/>
                  </a:lnTo>
                  <a:lnTo>
                    <a:pt x="752" y="384"/>
                  </a:lnTo>
                  <a:lnTo>
                    <a:pt x="758" y="382"/>
                  </a:lnTo>
                  <a:lnTo>
                    <a:pt x="758" y="382"/>
                  </a:lnTo>
                  <a:lnTo>
                    <a:pt x="770" y="376"/>
                  </a:lnTo>
                  <a:lnTo>
                    <a:pt x="782" y="372"/>
                  </a:lnTo>
                  <a:lnTo>
                    <a:pt x="782" y="372"/>
                  </a:lnTo>
                  <a:lnTo>
                    <a:pt x="790" y="370"/>
                  </a:lnTo>
                  <a:lnTo>
                    <a:pt x="798" y="368"/>
                  </a:lnTo>
                  <a:lnTo>
                    <a:pt x="798" y="368"/>
                  </a:lnTo>
                  <a:lnTo>
                    <a:pt x="804" y="370"/>
                  </a:lnTo>
                  <a:lnTo>
                    <a:pt x="806" y="370"/>
                  </a:lnTo>
                  <a:lnTo>
                    <a:pt x="806" y="370"/>
                  </a:lnTo>
                  <a:lnTo>
                    <a:pt x="810" y="374"/>
                  </a:lnTo>
                  <a:lnTo>
                    <a:pt x="810" y="380"/>
                  </a:lnTo>
                  <a:lnTo>
                    <a:pt x="810" y="392"/>
                  </a:lnTo>
                  <a:lnTo>
                    <a:pt x="810" y="392"/>
                  </a:lnTo>
                  <a:lnTo>
                    <a:pt x="806" y="392"/>
                  </a:lnTo>
                  <a:lnTo>
                    <a:pt x="806" y="392"/>
                  </a:lnTo>
                  <a:lnTo>
                    <a:pt x="790" y="390"/>
                  </a:lnTo>
                  <a:lnTo>
                    <a:pt x="790" y="390"/>
                  </a:lnTo>
                  <a:lnTo>
                    <a:pt x="772" y="388"/>
                  </a:lnTo>
                  <a:lnTo>
                    <a:pt x="772" y="388"/>
                  </a:lnTo>
                  <a:lnTo>
                    <a:pt x="762" y="388"/>
                  </a:lnTo>
                  <a:lnTo>
                    <a:pt x="762" y="388"/>
                  </a:lnTo>
                  <a:lnTo>
                    <a:pt x="754" y="390"/>
                  </a:lnTo>
                  <a:lnTo>
                    <a:pt x="748" y="394"/>
                  </a:lnTo>
                  <a:lnTo>
                    <a:pt x="746" y="398"/>
                  </a:lnTo>
                  <a:lnTo>
                    <a:pt x="746" y="402"/>
                  </a:lnTo>
                  <a:lnTo>
                    <a:pt x="746" y="412"/>
                  </a:lnTo>
                  <a:lnTo>
                    <a:pt x="748" y="422"/>
                  </a:lnTo>
                  <a:lnTo>
                    <a:pt x="748" y="422"/>
                  </a:lnTo>
                  <a:lnTo>
                    <a:pt x="748" y="428"/>
                  </a:lnTo>
                  <a:lnTo>
                    <a:pt x="748" y="434"/>
                  </a:lnTo>
                  <a:lnTo>
                    <a:pt x="744" y="438"/>
                  </a:lnTo>
                  <a:lnTo>
                    <a:pt x="740" y="440"/>
                  </a:lnTo>
                  <a:lnTo>
                    <a:pt x="736" y="440"/>
                  </a:lnTo>
                  <a:lnTo>
                    <a:pt x="736" y="440"/>
                  </a:lnTo>
                  <a:lnTo>
                    <a:pt x="736" y="440"/>
                  </a:lnTo>
                  <a:lnTo>
                    <a:pt x="736" y="440"/>
                  </a:lnTo>
                  <a:lnTo>
                    <a:pt x="734" y="440"/>
                  </a:lnTo>
                  <a:lnTo>
                    <a:pt x="732" y="438"/>
                  </a:lnTo>
                  <a:lnTo>
                    <a:pt x="730" y="434"/>
                  </a:lnTo>
                  <a:lnTo>
                    <a:pt x="730" y="428"/>
                  </a:lnTo>
                  <a:lnTo>
                    <a:pt x="728" y="424"/>
                  </a:lnTo>
                  <a:lnTo>
                    <a:pt x="728" y="424"/>
                  </a:lnTo>
                  <a:lnTo>
                    <a:pt x="724" y="420"/>
                  </a:lnTo>
                  <a:lnTo>
                    <a:pt x="720" y="420"/>
                  </a:lnTo>
                  <a:lnTo>
                    <a:pt x="720" y="420"/>
                  </a:lnTo>
                  <a:lnTo>
                    <a:pt x="714" y="420"/>
                  </a:lnTo>
                  <a:lnTo>
                    <a:pt x="708" y="424"/>
                  </a:lnTo>
                  <a:lnTo>
                    <a:pt x="708" y="424"/>
                  </a:lnTo>
                  <a:lnTo>
                    <a:pt x="704" y="428"/>
                  </a:lnTo>
                  <a:lnTo>
                    <a:pt x="700" y="432"/>
                  </a:lnTo>
                  <a:lnTo>
                    <a:pt x="700" y="432"/>
                  </a:lnTo>
                  <a:lnTo>
                    <a:pt x="694" y="436"/>
                  </a:lnTo>
                  <a:lnTo>
                    <a:pt x="692" y="438"/>
                  </a:lnTo>
                  <a:lnTo>
                    <a:pt x="690" y="440"/>
                  </a:lnTo>
                  <a:lnTo>
                    <a:pt x="690" y="440"/>
                  </a:lnTo>
                  <a:lnTo>
                    <a:pt x="690" y="442"/>
                  </a:lnTo>
                  <a:lnTo>
                    <a:pt x="690" y="444"/>
                  </a:lnTo>
                  <a:lnTo>
                    <a:pt x="694" y="448"/>
                  </a:lnTo>
                  <a:lnTo>
                    <a:pt x="694" y="448"/>
                  </a:lnTo>
                  <a:lnTo>
                    <a:pt x="694" y="458"/>
                  </a:lnTo>
                  <a:lnTo>
                    <a:pt x="694" y="458"/>
                  </a:lnTo>
                  <a:lnTo>
                    <a:pt x="692" y="468"/>
                  </a:lnTo>
                  <a:lnTo>
                    <a:pt x="692" y="472"/>
                  </a:lnTo>
                  <a:lnTo>
                    <a:pt x="690" y="476"/>
                  </a:lnTo>
                  <a:lnTo>
                    <a:pt x="690" y="476"/>
                  </a:lnTo>
                  <a:lnTo>
                    <a:pt x="684" y="480"/>
                  </a:lnTo>
                  <a:lnTo>
                    <a:pt x="680" y="480"/>
                  </a:lnTo>
                  <a:lnTo>
                    <a:pt x="680" y="480"/>
                  </a:lnTo>
                  <a:lnTo>
                    <a:pt x="678" y="480"/>
                  </a:lnTo>
                  <a:lnTo>
                    <a:pt x="678" y="480"/>
                  </a:lnTo>
                  <a:lnTo>
                    <a:pt x="678" y="480"/>
                  </a:lnTo>
                  <a:lnTo>
                    <a:pt x="678" y="480"/>
                  </a:lnTo>
                  <a:lnTo>
                    <a:pt x="670" y="482"/>
                  </a:lnTo>
                  <a:lnTo>
                    <a:pt x="670" y="482"/>
                  </a:lnTo>
                  <a:lnTo>
                    <a:pt x="666" y="484"/>
                  </a:lnTo>
                  <a:lnTo>
                    <a:pt x="664" y="488"/>
                  </a:lnTo>
                  <a:lnTo>
                    <a:pt x="660" y="498"/>
                  </a:lnTo>
                  <a:lnTo>
                    <a:pt x="660" y="498"/>
                  </a:lnTo>
                  <a:lnTo>
                    <a:pt x="654" y="496"/>
                  </a:lnTo>
                  <a:lnTo>
                    <a:pt x="648" y="492"/>
                  </a:lnTo>
                  <a:lnTo>
                    <a:pt x="648" y="492"/>
                  </a:lnTo>
                  <a:lnTo>
                    <a:pt x="646" y="490"/>
                  </a:lnTo>
                  <a:lnTo>
                    <a:pt x="646" y="488"/>
                  </a:lnTo>
                  <a:lnTo>
                    <a:pt x="648" y="482"/>
                  </a:lnTo>
                  <a:lnTo>
                    <a:pt x="648" y="482"/>
                  </a:lnTo>
                  <a:lnTo>
                    <a:pt x="648" y="476"/>
                  </a:lnTo>
                  <a:lnTo>
                    <a:pt x="646" y="474"/>
                  </a:lnTo>
                  <a:lnTo>
                    <a:pt x="644" y="472"/>
                  </a:lnTo>
                  <a:lnTo>
                    <a:pt x="640" y="472"/>
                  </a:lnTo>
                  <a:lnTo>
                    <a:pt x="640" y="472"/>
                  </a:lnTo>
                  <a:lnTo>
                    <a:pt x="632" y="472"/>
                  </a:lnTo>
                  <a:lnTo>
                    <a:pt x="632" y="472"/>
                  </a:lnTo>
                  <a:lnTo>
                    <a:pt x="626" y="474"/>
                  </a:lnTo>
                  <a:lnTo>
                    <a:pt x="622" y="478"/>
                  </a:lnTo>
                  <a:lnTo>
                    <a:pt x="612" y="486"/>
                  </a:lnTo>
                  <a:lnTo>
                    <a:pt x="602" y="496"/>
                  </a:lnTo>
                  <a:lnTo>
                    <a:pt x="596" y="498"/>
                  </a:lnTo>
                  <a:lnTo>
                    <a:pt x="588" y="500"/>
                  </a:lnTo>
                  <a:lnTo>
                    <a:pt x="588" y="500"/>
                  </a:lnTo>
                  <a:lnTo>
                    <a:pt x="584" y="492"/>
                  </a:lnTo>
                  <a:lnTo>
                    <a:pt x="576" y="490"/>
                  </a:lnTo>
                  <a:lnTo>
                    <a:pt x="576" y="490"/>
                  </a:lnTo>
                  <a:lnTo>
                    <a:pt x="572" y="490"/>
                  </a:lnTo>
                  <a:lnTo>
                    <a:pt x="566" y="492"/>
                  </a:lnTo>
                  <a:lnTo>
                    <a:pt x="554" y="502"/>
                  </a:lnTo>
                  <a:lnTo>
                    <a:pt x="554" y="502"/>
                  </a:lnTo>
                  <a:lnTo>
                    <a:pt x="546" y="496"/>
                  </a:lnTo>
                  <a:lnTo>
                    <a:pt x="538" y="490"/>
                  </a:lnTo>
                  <a:lnTo>
                    <a:pt x="536" y="484"/>
                  </a:lnTo>
                  <a:lnTo>
                    <a:pt x="536" y="480"/>
                  </a:lnTo>
                  <a:lnTo>
                    <a:pt x="538" y="476"/>
                  </a:lnTo>
                  <a:lnTo>
                    <a:pt x="542" y="472"/>
                  </a:lnTo>
                  <a:lnTo>
                    <a:pt x="542" y="472"/>
                  </a:lnTo>
                  <a:lnTo>
                    <a:pt x="546" y="468"/>
                  </a:lnTo>
                  <a:lnTo>
                    <a:pt x="550" y="464"/>
                  </a:lnTo>
                  <a:lnTo>
                    <a:pt x="550" y="464"/>
                  </a:lnTo>
                  <a:lnTo>
                    <a:pt x="552" y="462"/>
                  </a:lnTo>
                  <a:lnTo>
                    <a:pt x="552" y="460"/>
                  </a:lnTo>
                  <a:lnTo>
                    <a:pt x="550" y="456"/>
                  </a:lnTo>
                  <a:lnTo>
                    <a:pt x="552" y="454"/>
                  </a:lnTo>
                  <a:lnTo>
                    <a:pt x="552" y="454"/>
                  </a:lnTo>
                  <a:lnTo>
                    <a:pt x="558" y="446"/>
                  </a:lnTo>
                  <a:lnTo>
                    <a:pt x="560" y="442"/>
                  </a:lnTo>
                  <a:lnTo>
                    <a:pt x="562" y="436"/>
                  </a:lnTo>
                  <a:lnTo>
                    <a:pt x="562" y="436"/>
                  </a:lnTo>
                  <a:lnTo>
                    <a:pt x="562" y="430"/>
                  </a:lnTo>
                  <a:lnTo>
                    <a:pt x="562" y="424"/>
                  </a:lnTo>
                  <a:lnTo>
                    <a:pt x="558" y="420"/>
                  </a:lnTo>
                  <a:lnTo>
                    <a:pt x="554" y="420"/>
                  </a:lnTo>
                  <a:lnTo>
                    <a:pt x="554" y="420"/>
                  </a:lnTo>
                  <a:lnTo>
                    <a:pt x="544" y="422"/>
                  </a:lnTo>
                  <a:lnTo>
                    <a:pt x="532" y="430"/>
                  </a:lnTo>
                  <a:lnTo>
                    <a:pt x="532" y="430"/>
                  </a:lnTo>
                  <a:lnTo>
                    <a:pt x="520" y="438"/>
                  </a:lnTo>
                  <a:lnTo>
                    <a:pt x="516" y="444"/>
                  </a:lnTo>
                  <a:lnTo>
                    <a:pt x="512" y="450"/>
                  </a:lnTo>
                  <a:lnTo>
                    <a:pt x="512" y="450"/>
                  </a:lnTo>
                  <a:lnTo>
                    <a:pt x="514" y="456"/>
                  </a:lnTo>
                  <a:lnTo>
                    <a:pt x="516" y="462"/>
                  </a:lnTo>
                  <a:lnTo>
                    <a:pt x="520" y="468"/>
                  </a:lnTo>
                  <a:lnTo>
                    <a:pt x="522" y="474"/>
                  </a:lnTo>
                  <a:lnTo>
                    <a:pt x="522" y="474"/>
                  </a:lnTo>
                  <a:lnTo>
                    <a:pt x="522" y="484"/>
                  </a:lnTo>
                  <a:lnTo>
                    <a:pt x="518" y="496"/>
                  </a:lnTo>
                  <a:lnTo>
                    <a:pt x="514" y="500"/>
                  </a:lnTo>
                  <a:lnTo>
                    <a:pt x="510" y="502"/>
                  </a:lnTo>
                  <a:lnTo>
                    <a:pt x="504" y="504"/>
                  </a:lnTo>
                  <a:lnTo>
                    <a:pt x="496" y="506"/>
                  </a:lnTo>
                  <a:lnTo>
                    <a:pt x="496" y="506"/>
                  </a:lnTo>
                  <a:lnTo>
                    <a:pt x="494" y="506"/>
                  </a:lnTo>
                  <a:lnTo>
                    <a:pt x="494" y="506"/>
                  </a:lnTo>
                  <a:lnTo>
                    <a:pt x="480" y="504"/>
                  </a:lnTo>
                  <a:lnTo>
                    <a:pt x="480" y="504"/>
                  </a:lnTo>
                  <a:lnTo>
                    <a:pt x="474" y="504"/>
                  </a:lnTo>
                  <a:lnTo>
                    <a:pt x="468" y="508"/>
                  </a:lnTo>
                  <a:lnTo>
                    <a:pt x="468" y="508"/>
                  </a:lnTo>
                  <a:lnTo>
                    <a:pt x="464" y="512"/>
                  </a:lnTo>
                  <a:lnTo>
                    <a:pt x="462" y="516"/>
                  </a:lnTo>
                  <a:lnTo>
                    <a:pt x="460" y="522"/>
                  </a:lnTo>
                  <a:lnTo>
                    <a:pt x="458" y="526"/>
                  </a:lnTo>
                  <a:lnTo>
                    <a:pt x="458" y="526"/>
                  </a:lnTo>
                  <a:lnTo>
                    <a:pt x="452" y="530"/>
                  </a:lnTo>
                  <a:lnTo>
                    <a:pt x="446" y="534"/>
                  </a:lnTo>
                  <a:lnTo>
                    <a:pt x="434" y="540"/>
                  </a:lnTo>
                  <a:lnTo>
                    <a:pt x="434" y="540"/>
                  </a:lnTo>
                  <a:lnTo>
                    <a:pt x="426" y="544"/>
                  </a:lnTo>
                  <a:lnTo>
                    <a:pt x="422" y="550"/>
                  </a:lnTo>
                  <a:lnTo>
                    <a:pt x="412" y="560"/>
                  </a:lnTo>
                  <a:lnTo>
                    <a:pt x="412" y="560"/>
                  </a:lnTo>
                  <a:lnTo>
                    <a:pt x="408" y="562"/>
                  </a:lnTo>
                  <a:lnTo>
                    <a:pt x="402" y="564"/>
                  </a:lnTo>
                  <a:lnTo>
                    <a:pt x="392" y="568"/>
                  </a:lnTo>
                  <a:lnTo>
                    <a:pt x="392" y="568"/>
                  </a:lnTo>
                  <a:lnTo>
                    <a:pt x="386" y="572"/>
                  </a:lnTo>
                  <a:lnTo>
                    <a:pt x="384" y="578"/>
                  </a:lnTo>
                  <a:lnTo>
                    <a:pt x="380" y="582"/>
                  </a:lnTo>
                  <a:lnTo>
                    <a:pt x="374" y="584"/>
                  </a:lnTo>
                  <a:lnTo>
                    <a:pt x="374" y="584"/>
                  </a:lnTo>
                  <a:lnTo>
                    <a:pt x="368" y="584"/>
                  </a:lnTo>
                  <a:lnTo>
                    <a:pt x="368" y="584"/>
                  </a:lnTo>
                  <a:lnTo>
                    <a:pt x="362" y="584"/>
                  </a:lnTo>
                  <a:lnTo>
                    <a:pt x="362" y="584"/>
                  </a:lnTo>
                  <a:lnTo>
                    <a:pt x="360" y="582"/>
                  </a:lnTo>
                  <a:lnTo>
                    <a:pt x="360" y="578"/>
                  </a:lnTo>
                  <a:lnTo>
                    <a:pt x="360" y="576"/>
                  </a:lnTo>
                  <a:lnTo>
                    <a:pt x="360" y="574"/>
                  </a:lnTo>
                  <a:lnTo>
                    <a:pt x="360" y="574"/>
                  </a:lnTo>
                  <a:lnTo>
                    <a:pt x="356" y="572"/>
                  </a:lnTo>
                  <a:lnTo>
                    <a:pt x="356" y="572"/>
                  </a:lnTo>
                  <a:lnTo>
                    <a:pt x="352" y="574"/>
                  </a:lnTo>
                  <a:lnTo>
                    <a:pt x="348" y="578"/>
                  </a:lnTo>
                  <a:lnTo>
                    <a:pt x="344" y="588"/>
                  </a:lnTo>
                  <a:lnTo>
                    <a:pt x="344" y="588"/>
                  </a:lnTo>
                  <a:lnTo>
                    <a:pt x="346" y="592"/>
                  </a:lnTo>
                  <a:lnTo>
                    <a:pt x="346" y="594"/>
                  </a:lnTo>
                  <a:lnTo>
                    <a:pt x="344" y="598"/>
                  </a:lnTo>
                  <a:lnTo>
                    <a:pt x="344" y="598"/>
                  </a:lnTo>
                  <a:lnTo>
                    <a:pt x="340" y="598"/>
                  </a:lnTo>
                  <a:lnTo>
                    <a:pt x="340" y="598"/>
                  </a:lnTo>
                  <a:lnTo>
                    <a:pt x="334" y="596"/>
                  </a:lnTo>
                  <a:lnTo>
                    <a:pt x="330" y="594"/>
                  </a:lnTo>
                  <a:lnTo>
                    <a:pt x="330" y="594"/>
                  </a:lnTo>
                  <a:lnTo>
                    <a:pt x="324" y="590"/>
                  </a:lnTo>
                  <a:lnTo>
                    <a:pt x="318" y="588"/>
                  </a:lnTo>
                  <a:lnTo>
                    <a:pt x="318" y="588"/>
                  </a:lnTo>
                  <a:lnTo>
                    <a:pt x="314" y="588"/>
                  </a:lnTo>
                  <a:lnTo>
                    <a:pt x="310" y="592"/>
                  </a:lnTo>
                  <a:lnTo>
                    <a:pt x="310" y="592"/>
                  </a:lnTo>
                  <a:lnTo>
                    <a:pt x="306" y="598"/>
                  </a:lnTo>
                  <a:lnTo>
                    <a:pt x="306" y="602"/>
                  </a:lnTo>
                  <a:lnTo>
                    <a:pt x="308" y="608"/>
                  </a:lnTo>
                  <a:lnTo>
                    <a:pt x="314" y="612"/>
                  </a:lnTo>
                  <a:lnTo>
                    <a:pt x="326" y="620"/>
                  </a:lnTo>
                  <a:lnTo>
                    <a:pt x="336" y="626"/>
                  </a:lnTo>
                  <a:lnTo>
                    <a:pt x="336" y="626"/>
                  </a:lnTo>
                  <a:lnTo>
                    <a:pt x="342" y="634"/>
                  </a:lnTo>
                  <a:lnTo>
                    <a:pt x="346" y="642"/>
                  </a:lnTo>
                  <a:lnTo>
                    <a:pt x="350" y="654"/>
                  </a:lnTo>
                  <a:lnTo>
                    <a:pt x="350" y="658"/>
                  </a:lnTo>
                  <a:lnTo>
                    <a:pt x="348" y="662"/>
                  </a:lnTo>
                  <a:lnTo>
                    <a:pt x="348" y="662"/>
                  </a:lnTo>
                  <a:lnTo>
                    <a:pt x="340" y="670"/>
                  </a:lnTo>
                  <a:lnTo>
                    <a:pt x="336" y="676"/>
                  </a:lnTo>
                  <a:lnTo>
                    <a:pt x="334" y="682"/>
                  </a:lnTo>
                  <a:lnTo>
                    <a:pt x="334" y="682"/>
                  </a:lnTo>
                  <a:lnTo>
                    <a:pt x="330" y="688"/>
                  </a:lnTo>
                  <a:lnTo>
                    <a:pt x="328" y="690"/>
                  </a:lnTo>
                  <a:lnTo>
                    <a:pt x="326" y="690"/>
                  </a:lnTo>
                  <a:lnTo>
                    <a:pt x="326" y="690"/>
                  </a:lnTo>
                  <a:lnTo>
                    <a:pt x="318" y="688"/>
                  </a:lnTo>
                  <a:lnTo>
                    <a:pt x="318" y="688"/>
                  </a:lnTo>
                  <a:lnTo>
                    <a:pt x="312" y="686"/>
                  </a:lnTo>
                  <a:lnTo>
                    <a:pt x="306" y="684"/>
                  </a:lnTo>
                  <a:lnTo>
                    <a:pt x="306" y="684"/>
                  </a:lnTo>
                  <a:lnTo>
                    <a:pt x="304" y="684"/>
                  </a:lnTo>
                  <a:lnTo>
                    <a:pt x="304" y="684"/>
                  </a:lnTo>
                  <a:lnTo>
                    <a:pt x="300" y="684"/>
                  </a:lnTo>
                  <a:lnTo>
                    <a:pt x="300" y="684"/>
                  </a:lnTo>
                  <a:lnTo>
                    <a:pt x="296" y="684"/>
                  </a:lnTo>
                  <a:lnTo>
                    <a:pt x="296" y="684"/>
                  </a:lnTo>
                  <a:lnTo>
                    <a:pt x="296" y="684"/>
                  </a:lnTo>
                  <a:lnTo>
                    <a:pt x="296" y="684"/>
                  </a:lnTo>
                  <a:lnTo>
                    <a:pt x="290" y="684"/>
                  </a:lnTo>
                  <a:lnTo>
                    <a:pt x="288" y="680"/>
                  </a:lnTo>
                  <a:lnTo>
                    <a:pt x="288" y="680"/>
                  </a:lnTo>
                  <a:lnTo>
                    <a:pt x="284" y="676"/>
                  </a:lnTo>
                  <a:lnTo>
                    <a:pt x="280" y="672"/>
                  </a:lnTo>
                  <a:lnTo>
                    <a:pt x="280" y="672"/>
                  </a:lnTo>
                  <a:lnTo>
                    <a:pt x="278" y="672"/>
                  </a:lnTo>
                  <a:lnTo>
                    <a:pt x="278" y="672"/>
                  </a:lnTo>
                  <a:lnTo>
                    <a:pt x="274" y="672"/>
                  </a:lnTo>
                  <a:lnTo>
                    <a:pt x="274" y="672"/>
                  </a:lnTo>
                  <a:lnTo>
                    <a:pt x="270" y="672"/>
                  </a:lnTo>
                  <a:lnTo>
                    <a:pt x="270" y="672"/>
                  </a:lnTo>
                  <a:lnTo>
                    <a:pt x="268" y="672"/>
                  </a:lnTo>
                  <a:lnTo>
                    <a:pt x="268" y="672"/>
                  </a:lnTo>
                  <a:lnTo>
                    <a:pt x="262" y="670"/>
                  </a:lnTo>
                  <a:lnTo>
                    <a:pt x="258" y="666"/>
                  </a:lnTo>
                  <a:lnTo>
                    <a:pt x="258" y="666"/>
                  </a:lnTo>
                  <a:lnTo>
                    <a:pt x="256" y="666"/>
                  </a:lnTo>
                  <a:lnTo>
                    <a:pt x="256" y="666"/>
                  </a:lnTo>
                  <a:lnTo>
                    <a:pt x="250" y="668"/>
                  </a:lnTo>
                  <a:lnTo>
                    <a:pt x="244" y="670"/>
                  </a:lnTo>
                  <a:lnTo>
                    <a:pt x="236" y="678"/>
                  </a:lnTo>
                  <a:lnTo>
                    <a:pt x="236" y="678"/>
                  </a:lnTo>
                  <a:lnTo>
                    <a:pt x="228" y="686"/>
                  </a:lnTo>
                  <a:lnTo>
                    <a:pt x="226" y="690"/>
                  </a:lnTo>
                  <a:lnTo>
                    <a:pt x="226" y="696"/>
                  </a:lnTo>
                  <a:lnTo>
                    <a:pt x="226" y="696"/>
                  </a:lnTo>
                  <a:lnTo>
                    <a:pt x="230" y="702"/>
                  </a:lnTo>
                  <a:lnTo>
                    <a:pt x="232" y="706"/>
                  </a:lnTo>
                  <a:lnTo>
                    <a:pt x="236" y="710"/>
                  </a:lnTo>
                  <a:lnTo>
                    <a:pt x="236" y="718"/>
                  </a:lnTo>
                  <a:lnTo>
                    <a:pt x="236" y="718"/>
                  </a:lnTo>
                  <a:lnTo>
                    <a:pt x="232" y="728"/>
                  </a:lnTo>
                  <a:lnTo>
                    <a:pt x="226" y="738"/>
                  </a:lnTo>
                  <a:lnTo>
                    <a:pt x="218" y="746"/>
                  </a:lnTo>
                  <a:lnTo>
                    <a:pt x="214" y="756"/>
                  </a:lnTo>
                  <a:lnTo>
                    <a:pt x="214" y="756"/>
                  </a:lnTo>
                  <a:lnTo>
                    <a:pt x="212" y="766"/>
                  </a:lnTo>
                  <a:lnTo>
                    <a:pt x="212" y="772"/>
                  </a:lnTo>
                  <a:lnTo>
                    <a:pt x="212" y="776"/>
                  </a:lnTo>
                  <a:lnTo>
                    <a:pt x="212" y="776"/>
                  </a:lnTo>
                  <a:lnTo>
                    <a:pt x="218" y="782"/>
                  </a:lnTo>
                  <a:lnTo>
                    <a:pt x="226" y="788"/>
                  </a:lnTo>
                  <a:lnTo>
                    <a:pt x="226" y="788"/>
                  </a:lnTo>
                  <a:lnTo>
                    <a:pt x="232" y="790"/>
                  </a:lnTo>
                  <a:lnTo>
                    <a:pt x="238" y="790"/>
                  </a:lnTo>
                  <a:lnTo>
                    <a:pt x="242" y="792"/>
                  </a:lnTo>
                  <a:lnTo>
                    <a:pt x="246" y="794"/>
                  </a:lnTo>
                  <a:lnTo>
                    <a:pt x="246" y="794"/>
                  </a:lnTo>
                  <a:lnTo>
                    <a:pt x="248" y="798"/>
                  </a:lnTo>
                  <a:lnTo>
                    <a:pt x="246" y="804"/>
                  </a:lnTo>
                  <a:lnTo>
                    <a:pt x="248" y="810"/>
                  </a:lnTo>
                  <a:lnTo>
                    <a:pt x="248" y="812"/>
                  </a:lnTo>
                  <a:lnTo>
                    <a:pt x="250" y="812"/>
                  </a:lnTo>
                  <a:lnTo>
                    <a:pt x="250" y="812"/>
                  </a:lnTo>
                  <a:lnTo>
                    <a:pt x="250" y="812"/>
                  </a:lnTo>
                  <a:lnTo>
                    <a:pt x="250" y="812"/>
                  </a:lnTo>
                  <a:lnTo>
                    <a:pt x="256" y="810"/>
                  </a:lnTo>
                  <a:lnTo>
                    <a:pt x="260" y="806"/>
                  </a:lnTo>
                  <a:lnTo>
                    <a:pt x="266" y="802"/>
                  </a:lnTo>
                  <a:lnTo>
                    <a:pt x="272" y="800"/>
                  </a:lnTo>
                  <a:lnTo>
                    <a:pt x="272" y="800"/>
                  </a:lnTo>
                  <a:lnTo>
                    <a:pt x="272" y="800"/>
                  </a:lnTo>
                  <a:lnTo>
                    <a:pt x="272" y="800"/>
                  </a:lnTo>
                  <a:lnTo>
                    <a:pt x="280" y="802"/>
                  </a:lnTo>
                  <a:lnTo>
                    <a:pt x="280" y="802"/>
                  </a:lnTo>
                  <a:lnTo>
                    <a:pt x="286" y="802"/>
                  </a:lnTo>
                  <a:lnTo>
                    <a:pt x="286" y="802"/>
                  </a:lnTo>
                  <a:lnTo>
                    <a:pt x="294" y="802"/>
                  </a:lnTo>
                  <a:lnTo>
                    <a:pt x="294" y="802"/>
                  </a:lnTo>
                  <a:lnTo>
                    <a:pt x="306" y="796"/>
                  </a:lnTo>
                  <a:lnTo>
                    <a:pt x="318" y="788"/>
                  </a:lnTo>
                  <a:lnTo>
                    <a:pt x="328" y="782"/>
                  </a:lnTo>
                  <a:lnTo>
                    <a:pt x="334" y="778"/>
                  </a:lnTo>
                  <a:lnTo>
                    <a:pt x="342" y="778"/>
                  </a:lnTo>
                  <a:lnTo>
                    <a:pt x="342" y="778"/>
                  </a:lnTo>
                  <a:lnTo>
                    <a:pt x="342" y="772"/>
                  </a:lnTo>
                  <a:lnTo>
                    <a:pt x="342" y="766"/>
                  </a:lnTo>
                  <a:lnTo>
                    <a:pt x="344" y="756"/>
                  </a:lnTo>
                  <a:lnTo>
                    <a:pt x="344" y="750"/>
                  </a:lnTo>
                  <a:lnTo>
                    <a:pt x="346" y="746"/>
                  </a:lnTo>
                  <a:lnTo>
                    <a:pt x="350" y="740"/>
                  </a:lnTo>
                  <a:lnTo>
                    <a:pt x="358" y="736"/>
                  </a:lnTo>
                  <a:lnTo>
                    <a:pt x="358" y="736"/>
                  </a:lnTo>
                  <a:lnTo>
                    <a:pt x="370" y="730"/>
                  </a:lnTo>
                  <a:lnTo>
                    <a:pt x="382" y="724"/>
                  </a:lnTo>
                  <a:lnTo>
                    <a:pt x="392" y="716"/>
                  </a:lnTo>
                  <a:lnTo>
                    <a:pt x="396" y="712"/>
                  </a:lnTo>
                  <a:lnTo>
                    <a:pt x="400" y="706"/>
                  </a:lnTo>
                  <a:lnTo>
                    <a:pt x="400" y="706"/>
                  </a:lnTo>
                  <a:lnTo>
                    <a:pt x="400" y="694"/>
                  </a:lnTo>
                  <a:lnTo>
                    <a:pt x="402" y="690"/>
                  </a:lnTo>
                  <a:lnTo>
                    <a:pt x="406" y="686"/>
                  </a:lnTo>
                  <a:lnTo>
                    <a:pt x="406" y="686"/>
                  </a:lnTo>
                  <a:lnTo>
                    <a:pt x="410" y="686"/>
                  </a:lnTo>
                  <a:lnTo>
                    <a:pt x="410" y="686"/>
                  </a:lnTo>
                  <a:lnTo>
                    <a:pt x="422" y="688"/>
                  </a:lnTo>
                  <a:lnTo>
                    <a:pt x="432" y="688"/>
                  </a:lnTo>
                  <a:lnTo>
                    <a:pt x="432" y="688"/>
                  </a:lnTo>
                  <a:lnTo>
                    <a:pt x="442" y="692"/>
                  </a:lnTo>
                  <a:lnTo>
                    <a:pt x="442" y="692"/>
                  </a:lnTo>
                  <a:lnTo>
                    <a:pt x="448" y="690"/>
                  </a:lnTo>
                  <a:lnTo>
                    <a:pt x="454" y="686"/>
                  </a:lnTo>
                  <a:lnTo>
                    <a:pt x="454" y="686"/>
                  </a:lnTo>
                  <a:lnTo>
                    <a:pt x="466" y="678"/>
                  </a:lnTo>
                  <a:lnTo>
                    <a:pt x="470" y="674"/>
                  </a:lnTo>
                  <a:lnTo>
                    <a:pt x="478" y="672"/>
                  </a:lnTo>
                  <a:lnTo>
                    <a:pt x="478" y="672"/>
                  </a:lnTo>
                  <a:lnTo>
                    <a:pt x="480" y="672"/>
                  </a:lnTo>
                  <a:lnTo>
                    <a:pt x="480" y="672"/>
                  </a:lnTo>
                  <a:lnTo>
                    <a:pt x="484" y="674"/>
                  </a:lnTo>
                  <a:lnTo>
                    <a:pt x="486" y="676"/>
                  </a:lnTo>
                  <a:lnTo>
                    <a:pt x="492" y="684"/>
                  </a:lnTo>
                  <a:lnTo>
                    <a:pt x="496" y="700"/>
                  </a:lnTo>
                  <a:lnTo>
                    <a:pt x="496" y="700"/>
                  </a:lnTo>
                  <a:lnTo>
                    <a:pt x="502" y="708"/>
                  </a:lnTo>
                  <a:lnTo>
                    <a:pt x="508" y="714"/>
                  </a:lnTo>
                  <a:lnTo>
                    <a:pt x="520" y="724"/>
                  </a:lnTo>
                  <a:lnTo>
                    <a:pt x="520" y="724"/>
                  </a:lnTo>
                  <a:lnTo>
                    <a:pt x="532" y="738"/>
                  </a:lnTo>
                  <a:lnTo>
                    <a:pt x="532" y="738"/>
                  </a:lnTo>
                  <a:lnTo>
                    <a:pt x="542" y="744"/>
                  </a:lnTo>
                  <a:lnTo>
                    <a:pt x="548" y="748"/>
                  </a:lnTo>
                  <a:lnTo>
                    <a:pt x="552" y="752"/>
                  </a:lnTo>
                  <a:lnTo>
                    <a:pt x="552" y="752"/>
                  </a:lnTo>
                  <a:lnTo>
                    <a:pt x="554" y="756"/>
                  </a:lnTo>
                  <a:lnTo>
                    <a:pt x="556" y="760"/>
                  </a:lnTo>
                  <a:lnTo>
                    <a:pt x="554" y="768"/>
                  </a:lnTo>
                  <a:lnTo>
                    <a:pt x="546" y="786"/>
                  </a:lnTo>
                  <a:lnTo>
                    <a:pt x="546" y="786"/>
                  </a:lnTo>
                  <a:lnTo>
                    <a:pt x="552" y="786"/>
                  </a:lnTo>
                  <a:lnTo>
                    <a:pt x="552" y="786"/>
                  </a:lnTo>
                  <a:lnTo>
                    <a:pt x="554" y="786"/>
                  </a:lnTo>
                  <a:lnTo>
                    <a:pt x="558" y="784"/>
                  </a:lnTo>
                  <a:lnTo>
                    <a:pt x="566" y="778"/>
                  </a:lnTo>
                  <a:lnTo>
                    <a:pt x="578" y="766"/>
                  </a:lnTo>
                  <a:lnTo>
                    <a:pt x="578" y="766"/>
                  </a:lnTo>
                  <a:lnTo>
                    <a:pt x="574" y="758"/>
                  </a:lnTo>
                  <a:lnTo>
                    <a:pt x="574" y="754"/>
                  </a:lnTo>
                  <a:lnTo>
                    <a:pt x="576" y="748"/>
                  </a:lnTo>
                  <a:lnTo>
                    <a:pt x="576" y="748"/>
                  </a:lnTo>
                  <a:lnTo>
                    <a:pt x="578" y="746"/>
                  </a:lnTo>
                  <a:lnTo>
                    <a:pt x="580" y="746"/>
                  </a:lnTo>
                  <a:lnTo>
                    <a:pt x="580" y="746"/>
                  </a:lnTo>
                  <a:lnTo>
                    <a:pt x="582" y="746"/>
                  </a:lnTo>
                  <a:lnTo>
                    <a:pt x="584" y="750"/>
                  </a:lnTo>
                  <a:lnTo>
                    <a:pt x="586" y="754"/>
                  </a:lnTo>
                  <a:lnTo>
                    <a:pt x="586" y="754"/>
                  </a:lnTo>
                  <a:lnTo>
                    <a:pt x="590" y="752"/>
                  </a:lnTo>
                  <a:lnTo>
                    <a:pt x="590" y="750"/>
                  </a:lnTo>
                  <a:lnTo>
                    <a:pt x="590" y="746"/>
                  </a:lnTo>
                  <a:lnTo>
                    <a:pt x="586" y="742"/>
                  </a:lnTo>
                  <a:lnTo>
                    <a:pt x="580" y="734"/>
                  </a:lnTo>
                  <a:lnTo>
                    <a:pt x="574" y="730"/>
                  </a:lnTo>
                  <a:lnTo>
                    <a:pt x="574" y="730"/>
                  </a:lnTo>
                  <a:lnTo>
                    <a:pt x="566" y="724"/>
                  </a:lnTo>
                  <a:lnTo>
                    <a:pt x="566" y="724"/>
                  </a:lnTo>
                  <a:lnTo>
                    <a:pt x="562" y="722"/>
                  </a:lnTo>
                  <a:lnTo>
                    <a:pt x="558" y="718"/>
                  </a:lnTo>
                  <a:lnTo>
                    <a:pt x="558" y="718"/>
                  </a:lnTo>
                  <a:lnTo>
                    <a:pt x="554" y="710"/>
                  </a:lnTo>
                  <a:lnTo>
                    <a:pt x="550" y="702"/>
                  </a:lnTo>
                  <a:lnTo>
                    <a:pt x="550" y="702"/>
                  </a:lnTo>
                  <a:lnTo>
                    <a:pt x="536" y="684"/>
                  </a:lnTo>
                  <a:lnTo>
                    <a:pt x="532" y="676"/>
                  </a:lnTo>
                  <a:lnTo>
                    <a:pt x="530" y="670"/>
                  </a:lnTo>
                  <a:lnTo>
                    <a:pt x="532" y="664"/>
                  </a:lnTo>
                  <a:lnTo>
                    <a:pt x="532" y="664"/>
                  </a:lnTo>
                  <a:lnTo>
                    <a:pt x="534" y="656"/>
                  </a:lnTo>
                  <a:lnTo>
                    <a:pt x="536" y="656"/>
                  </a:lnTo>
                  <a:lnTo>
                    <a:pt x="540" y="654"/>
                  </a:lnTo>
                  <a:lnTo>
                    <a:pt x="540" y="654"/>
                  </a:lnTo>
                  <a:lnTo>
                    <a:pt x="544" y="656"/>
                  </a:lnTo>
                  <a:lnTo>
                    <a:pt x="548" y="658"/>
                  </a:lnTo>
                  <a:lnTo>
                    <a:pt x="556" y="666"/>
                  </a:lnTo>
                  <a:lnTo>
                    <a:pt x="568" y="682"/>
                  </a:lnTo>
                  <a:lnTo>
                    <a:pt x="568" y="682"/>
                  </a:lnTo>
                  <a:lnTo>
                    <a:pt x="580" y="698"/>
                  </a:lnTo>
                  <a:lnTo>
                    <a:pt x="588" y="704"/>
                  </a:lnTo>
                  <a:lnTo>
                    <a:pt x="598" y="710"/>
                  </a:lnTo>
                  <a:lnTo>
                    <a:pt x="598" y="710"/>
                  </a:lnTo>
                  <a:lnTo>
                    <a:pt x="602" y="714"/>
                  </a:lnTo>
                  <a:lnTo>
                    <a:pt x="606" y="718"/>
                  </a:lnTo>
                  <a:lnTo>
                    <a:pt x="612" y="726"/>
                  </a:lnTo>
                  <a:lnTo>
                    <a:pt x="612" y="726"/>
                  </a:lnTo>
                  <a:lnTo>
                    <a:pt x="612" y="732"/>
                  </a:lnTo>
                  <a:lnTo>
                    <a:pt x="612" y="738"/>
                  </a:lnTo>
                  <a:lnTo>
                    <a:pt x="610" y="748"/>
                  </a:lnTo>
                  <a:lnTo>
                    <a:pt x="610" y="748"/>
                  </a:lnTo>
                  <a:lnTo>
                    <a:pt x="612" y="756"/>
                  </a:lnTo>
                  <a:lnTo>
                    <a:pt x="616" y="764"/>
                  </a:lnTo>
                  <a:lnTo>
                    <a:pt x="628" y="776"/>
                  </a:lnTo>
                  <a:lnTo>
                    <a:pt x="628" y="776"/>
                  </a:lnTo>
                  <a:lnTo>
                    <a:pt x="632" y="780"/>
                  </a:lnTo>
                  <a:lnTo>
                    <a:pt x="636" y="782"/>
                  </a:lnTo>
                  <a:lnTo>
                    <a:pt x="646" y="784"/>
                  </a:lnTo>
                  <a:lnTo>
                    <a:pt x="646" y="784"/>
                  </a:lnTo>
                  <a:lnTo>
                    <a:pt x="646" y="786"/>
                  </a:lnTo>
                  <a:lnTo>
                    <a:pt x="648" y="790"/>
                  </a:lnTo>
                  <a:lnTo>
                    <a:pt x="648" y="792"/>
                  </a:lnTo>
                  <a:lnTo>
                    <a:pt x="650" y="794"/>
                  </a:lnTo>
                  <a:lnTo>
                    <a:pt x="650" y="794"/>
                  </a:lnTo>
                  <a:lnTo>
                    <a:pt x="654" y="796"/>
                  </a:lnTo>
                  <a:lnTo>
                    <a:pt x="654" y="796"/>
                  </a:lnTo>
                  <a:lnTo>
                    <a:pt x="656" y="796"/>
                  </a:lnTo>
                  <a:lnTo>
                    <a:pt x="658" y="794"/>
                  </a:lnTo>
                  <a:lnTo>
                    <a:pt x="660" y="788"/>
                  </a:lnTo>
                  <a:lnTo>
                    <a:pt x="662" y="778"/>
                  </a:lnTo>
                  <a:lnTo>
                    <a:pt x="662" y="778"/>
                  </a:lnTo>
                  <a:lnTo>
                    <a:pt x="660" y="762"/>
                  </a:lnTo>
                  <a:lnTo>
                    <a:pt x="660" y="754"/>
                  </a:lnTo>
                  <a:lnTo>
                    <a:pt x="662" y="750"/>
                  </a:lnTo>
                  <a:lnTo>
                    <a:pt x="664" y="750"/>
                  </a:lnTo>
                  <a:lnTo>
                    <a:pt x="664" y="750"/>
                  </a:lnTo>
                  <a:lnTo>
                    <a:pt x="664" y="750"/>
                  </a:lnTo>
                  <a:lnTo>
                    <a:pt x="664" y="750"/>
                  </a:lnTo>
                  <a:lnTo>
                    <a:pt x="666" y="752"/>
                  </a:lnTo>
                  <a:lnTo>
                    <a:pt x="670" y="756"/>
                  </a:lnTo>
                  <a:lnTo>
                    <a:pt x="670" y="756"/>
                  </a:lnTo>
                  <a:lnTo>
                    <a:pt x="682" y="748"/>
                  </a:lnTo>
                  <a:lnTo>
                    <a:pt x="682" y="748"/>
                  </a:lnTo>
                  <a:lnTo>
                    <a:pt x="686" y="746"/>
                  </a:lnTo>
                  <a:lnTo>
                    <a:pt x="690" y="746"/>
                  </a:lnTo>
                  <a:lnTo>
                    <a:pt x="690" y="746"/>
                  </a:lnTo>
                  <a:lnTo>
                    <a:pt x="694" y="746"/>
                  </a:lnTo>
                  <a:lnTo>
                    <a:pt x="698" y="748"/>
                  </a:lnTo>
                  <a:lnTo>
                    <a:pt x="700" y="752"/>
                  </a:lnTo>
                  <a:lnTo>
                    <a:pt x="700" y="758"/>
                  </a:lnTo>
                  <a:lnTo>
                    <a:pt x="700" y="758"/>
                  </a:lnTo>
                  <a:lnTo>
                    <a:pt x="698" y="766"/>
                  </a:lnTo>
                  <a:lnTo>
                    <a:pt x="694" y="776"/>
                  </a:lnTo>
                  <a:lnTo>
                    <a:pt x="692" y="784"/>
                  </a:lnTo>
                  <a:lnTo>
                    <a:pt x="690" y="794"/>
                  </a:lnTo>
                  <a:lnTo>
                    <a:pt x="690" y="794"/>
                  </a:lnTo>
                  <a:lnTo>
                    <a:pt x="692" y="798"/>
                  </a:lnTo>
                  <a:lnTo>
                    <a:pt x="694" y="802"/>
                  </a:lnTo>
                  <a:lnTo>
                    <a:pt x="700" y="806"/>
                  </a:lnTo>
                  <a:lnTo>
                    <a:pt x="708" y="810"/>
                  </a:lnTo>
                  <a:lnTo>
                    <a:pt x="716" y="814"/>
                  </a:lnTo>
                  <a:lnTo>
                    <a:pt x="716" y="814"/>
                  </a:lnTo>
                  <a:lnTo>
                    <a:pt x="720" y="818"/>
                  </a:lnTo>
                  <a:lnTo>
                    <a:pt x="722" y="822"/>
                  </a:lnTo>
                  <a:lnTo>
                    <a:pt x="722" y="822"/>
                  </a:lnTo>
                  <a:lnTo>
                    <a:pt x="726" y="822"/>
                  </a:lnTo>
                  <a:lnTo>
                    <a:pt x="726" y="822"/>
                  </a:lnTo>
                  <a:lnTo>
                    <a:pt x="736" y="822"/>
                  </a:lnTo>
                  <a:lnTo>
                    <a:pt x="736" y="822"/>
                  </a:lnTo>
                  <a:lnTo>
                    <a:pt x="742" y="820"/>
                  </a:lnTo>
                  <a:lnTo>
                    <a:pt x="748" y="818"/>
                  </a:lnTo>
                  <a:lnTo>
                    <a:pt x="748" y="818"/>
                  </a:lnTo>
                  <a:lnTo>
                    <a:pt x="752" y="814"/>
                  </a:lnTo>
                  <a:lnTo>
                    <a:pt x="760" y="812"/>
                  </a:lnTo>
                  <a:lnTo>
                    <a:pt x="760" y="812"/>
                  </a:lnTo>
                  <a:lnTo>
                    <a:pt x="760" y="812"/>
                  </a:lnTo>
                  <a:lnTo>
                    <a:pt x="760" y="812"/>
                  </a:lnTo>
                  <a:lnTo>
                    <a:pt x="770" y="816"/>
                  </a:lnTo>
                  <a:lnTo>
                    <a:pt x="770" y="816"/>
                  </a:lnTo>
                  <a:lnTo>
                    <a:pt x="774" y="818"/>
                  </a:lnTo>
                  <a:lnTo>
                    <a:pt x="772" y="824"/>
                  </a:lnTo>
                  <a:lnTo>
                    <a:pt x="772" y="824"/>
                  </a:lnTo>
                  <a:lnTo>
                    <a:pt x="776" y="824"/>
                  </a:lnTo>
                  <a:lnTo>
                    <a:pt x="776" y="824"/>
                  </a:lnTo>
                  <a:lnTo>
                    <a:pt x="778" y="824"/>
                  </a:lnTo>
                  <a:lnTo>
                    <a:pt x="778" y="824"/>
                  </a:lnTo>
                  <a:lnTo>
                    <a:pt x="782" y="824"/>
                  </a:lnTo>
                  <a:lnTo>
                    <a:pt x="782" y="824"/>
                  </a:lnTo>
                  <a:lnTo>
                    <a:pt x="792" y="826"/>
                  </a:lnTo>
                  <a:lnTo>
                    <a:pt x="792" y="826"/>
                  </a:lnTo>
                  <a:lnTo>
                    <a:pt x="792" y="826"/>
                  </a:lnTo>
                  <a:lnTo>
                    <a:pt x="792" y="826"/>
                  </a:lnTo>
                  <a:lnTo>
                    <a:pt x="798" y="820"/>
                  </a:lnTo>
                  <a:lnTo>
                    <a:pt x="798" y="820"/>
                  </a:lnTo>
                  <a:lnTo>
                    <a:pt x="802" y="816"/>
                  </a:lnTo>
                  <a:lnTo>
                    <a:pt x="808" y="814"/>
                  </a:lnTo>
                  <a:lnTo>
                    <a:pt x="808" y="814"/>
                  </a:lnTo>
                  <a:lnTo>
                    <a:pt x="810" y="814"/>
                  </a:lnTo>
                  <a:lnTo>
                    <a:pt x="814" y="816"/>
                  </a:lnTo>
                  <a:lnTo>
                    <a:pt x="814" y="816"/>
                  </a:lnTo>
                  <a:lnTo>
                    <a:pt x="814" y="820"/>
                  </a:lnTo>
                  <a:lnTo>
                    <a:pt x="814" y="822"/>
                  </a:lnTo>
                  <a:lnTo>
                    <a:pt x="814" y="830"/>
                  </a:lnTo>
                  <a:lnTo>
                    <a:pt x="808" y="846"/>
                  </a:lnTo>
                  <a:lnTo>
                    <a:pt x="808" y="846"/>
                  </a:lnTo>
                  <a:lnTo>
                    <a:pt x="806" y="850"/>
                  </a:lnTo>
                  <a:lnTo>
                    <a:pt x="808" y="854"/>
                  </a:lnTo>
                  <a:lnTo>
                    <a:pt x="810" y="860"/>
                  </a:lnTo>
                  <a:lnTo>
                    <a:pt x="810" y="860"/>
                  </a:lnTo>
                  <a:lnTo>
                    <a:pt x="796" y="876"/>
                  </a:lnTo>
                  <a:lnTo>
                    <a:pt x="782" y="894"/>
                  </a:lnTo>
                  <a:lnTo>
                    <a:pt x="782" y="894"/>
                  </a:lnTo>
                  <a:lnTo>
                    <a:pt x="774" y="904"/>
                  </a:lnTo>
                  <a:lnTo>
                    <a:pt x="768" y="910"/>
                  </a:lnTo>
                  <a:lnTo>
                    <a:pt x="762" y="912"/>
                  </a:lnTo>
                  <a:lnTo>
                    <a:pt x="762" y="912"/>
                  </a:lnTo>
                  <a:lnTo>
                    <a:pt x="760" y="912"/>
                  </a:lnTo>
                  <a:lnTo>
                    <a:pt x="760" y="912"/>
                  </a:lnTo>
                  <a:lnTo>
                    <a:pt x="748" y="904"/>
                  </a:lnTo>
                  <a:lnTo>
                    <a:pt x="740" y="898"/>
                  </a:lnTo>
                  <a:lnTo>
                    <a:pt x="740" y="898"/>
                  </a:lnTo>
                  <a:lnTo>
                    <a:pt x="740" y="898"/>
                  </a:lnTo>
                  <a:lnTo>
                    <a:pt x="734" y="904"/>
                  </a:lnTo>
                  <a:lnTo>
                    <a:pt x="724" y="908"/>
                  </a:lnTo>
                  <a:lnTo>
                    <a:pt x="714" y="910"/>
                  </a:lnTo>
                  <a:lnTo>
                    <a:pt x="704" y="910"/>
                  </a:lnTo>
                  <a:lnTo>
                    <a:pt x="704" y="910"/>
                  </a:lnTo>
                  <a:lnTo>
                    <a:pt x="692" y="910"/>
                  </a:lnTo>
                  <a:lnTo>
                    <a:pt x="684" y="908"/>
                  </a:lnTo>
                  <a:lnTo>
                    <a:pt x="684" y="908"/>
                  </a:lnTo>
                  <a:lnTo>
                    <a:pt x="676" y="904"/>
                  </a:lnTo>
                  <a:lnTo>
                    <a:pt x="670" y="900"/>
                  </a:lnTo>
                  <a:lnTo>
                    <a:pt x="662" y="896"/>
                  </a:lnTo>
                  <a:lnTo>
                    <a:pt x="654" y="892"/>
                  </a:lnTo>
                  <a:lnTo>
                    <a:pt x="654" y="892"/>
                  </a:lnTo>
                  <a:lnTo>
                    <a:pt x="646" y="890"/>
                  </a:lnTo>
                  <a:lnTo>
                    <a:pt x="642" y="888"/>
                  </a:lnTo>
                  <a:lnTo>
                    <a:pt x="640" y="884"/>
                  </a:lnTo>
                  <a:lnTo>
                    <a:pt x="640" y="884"/>
                  </a:lnTo>
                  <a:lnTo>
                    <a:pt x="636" y="878"/>
                  </a:lnTo>
                  <a:lnTo>
                    <a:pt x="630" y="872"/>
                  </a:lnTo>
                  <a:lnTo>
                    <a:pt x="630" y="872"/>
                  </a:lnTo>
                  <a:lnTo>
                    <a:pt x="624" y="870"/>
                  </a:lnTo>
                  <a:lnTo>
                    <a:pt x="618" y="868"/>
                  </a:lnTo>
                  <a:lnTo>
                    <a:pt x="618" y="868"/>
                  </a:lnTo>
                  <a:lnTo>
                    <a:pt x="614" y="868"/>
                  </a:lnTo>
                  <a:lnTo>
                    <a:pt x="608" y="870"/>
                  </a:lnTo>
                  <a:lnTo>
                    <a:pt x="596" y="876"/>
                  </a:lnTo>
                  <a:lnTo>
                    <a:pt x="596" y="876"/>
                  </a:lnTo>
                  <a:lnTo>
                    <a:pt x="590" y="878"/>
                  </a:lnTo>
                  <a:lnTo>
                    <a:pt x="588" y="880"/>
                  </a:lnTo>
                  <a:lnTo>
                    <a:pt x="586" y="884"/>
                  </a:lnTo>
                  <a:lnTo>
                    <a:pt x="586" y="888"/>
                  </a:lnTo>
                  <a:lnTo>
                    <a:pt x="586" y="888"/>
                  </a:lnTo>
                  <a:lnTo>
                    <a:pt x="586" y="896"/>
                  </a:lnTo>
                  <a:lnTo>
                    <a:pt x="584" y="904"/>
                  </a:lnTo>
                  <a:lnTo>
                    <a:pt x="584" y="904"/>
                  </a:lnTo>
                  <a:lnTo>
                    <a:pt x="582" y="912"/>
                  </a:lnTo>
                  <a:lnTo>
                    <a:pt x="580" y="914"/>
                  </a:lnTo>
                  <a:lnTo>
                    <a:pt x="574" y="916"/>
                  </a:lnTo>
                  <a:lnTo>
                    <a:pt x="574" y="916"/>
                  </a:lnTo>
                  <a:lnTo>
                    <a:pt x="574" y="916"/>
                  </a:lnTo>
                  <a:lnTo>
                    <a:pt x="574" y="916"/>
                  </a:lnTo>
                  <a:lnTo>
                    <a:pt x="568" y="914"/>
                  </a:lnTo>
                  <a:lnTo>
                    <a:pt x="564" y="912"/>
                  </a:lnTo>
                  <a:lnTo>
                    <a:pt x="558" y="906"/>
                  </a:lnTo>
                  <a:lnTo>
                    <a:pt x="558" y="906"/>
                  </a:lnTo>
                  <a:lnTo>
                    <a:pt x="550" y="902"/>
                  </a:lnTo>
                  <a:lnTo>
                    <a:pt x="542" y="898"/>
                  </a:lnTo>
                  <a:lnTo>
                    <a:pt x="534" y="894"/>
                  </a:lnTo>
                  <a:lnTo>
                    <a:pt x="528" y="888"/>
                  </a:lnTo>
                  <a:lnTo>
                    <a:pt x="528" y="888"/>
                  </a:lnTo>
                  <a:lnTo>
                    <a:pt x="524" y="882"/>
                  </a:lnTo>
                  <a:lnTo>
                    <a:pt x="520" y="874"/>
                  </a:lnTo>
                  <a:lnTo>
                    <a:pt x="520" y="874"/>
                  </a:lnTo>
                  <a:lnTo>
                    <a:pt x="516" y="872"/>
                  </a:lnTo>
                  <a:lnTo>
                    <a:pt x="512" y="870"/>
                  </a:lnTo>
                  <a:lnTo>
                    <a:pt x="512" y="870"/>
                  </a:lnTo>
                  <a:lnTo>
                    <a:pt x="502" y="872"/>
                  </a:lnTo>
                  <a:lnTo>
                    <a:pt x="502" y="872"/>
                  </a:lnTo>
                  <a:lnTo>
                    <a:pt x="498" y="872"/>
                  </a:lnTo>
                  <a:lnTo>
                    <a:pt x="498" y="872"/>
                  </a:lnTo>
                  <a:lnTo>
                    <a:pt x="490" y="870"/>
                  </a:lnTo>
                  <a:lnTo>
                    <a:pt x="482" y="868"/>
                  </a:lnTo>
                  <a:lnTo>
                    <a:pt x="468" y="862"/>
                  </a:lnTo>
                  <a:lnTo>
                    <a:pt x="468" y="862"/>
                  </a:lnTo>
                  <a:lnTo>
                    <a:pt x="460" y="858"/>
                  </a:lnTo>
                  <a:lnTo>
                    <a:pt x="458" y="856"/>
                  </a:lnTo>
                  <a:lnTo>
                    <a:pt x="458" y="852"/>
                  </a:lnTo>
                  <a:lnTo>
                    <a:pt x="458" y="852"/>
                  </a:lnTo>
                  <a:lnTo>
                    <a:pt x="460" y="842"/>
                  </a:lnTo>
                  <a:lnTo>
                    <a:pt x="468" y="838"/>
                  </a:lnTo>
                  <a:lnTo>
                    <a:pt x="468" y="838"/>
                  </a:lnTo>
                  <a:lnTo>
                    <a:pt x="474" y="834"/>
                  </a:lnTo>
                  <a:lnTo>
                    <a:pt x="476" y="832"/>
                  </a:lnTo>
                  <a:lnTo>
                    <a:pt x="478" y="828"/>
                  </a:lnTo>
                  <a:lnTo>
                    <a:pt x="478" y="828"/>
                  </a:lnTo>
                  <a:lnTo>
                    <a:pt x="478" y="824"/>
                  </a:lnTo>
                  <a:lnTo>
                    <a:pt x="476" y="822"/>
                  </a:lnTo>
                  <a:lnTo>
                    <a:pt x="472" y="816"/>
                  </a:lnTo>
                  <a:lnTo>
                    <a:pt x="472" y="816"/>
                  </a:lnTo>
                  <a:lnTo>
                    <a:pt x="472" y="808"/>
                  </a:lnTo>
                  <a:lnTo>
                    <a:pt x="472" y="804"/>
                  </a:lnTo>
                  <a:lnTo>
                    <a:pt x="470" y="802"/>
                  </a:lnTo>
                  <a:lnTo>
                    <a:pt x="470" y="802"/>
                  </a:lnTo>
                  <a:lnTo>
                    <a:pt x="468" y="798"/>
                  </a:lnTo>
                  <a:lnTo>
                    <a:pt x="466" y="798"/>
                  </a:lnTo>
                  <a:lnTo>
                    <a:pt x="466" y="798"/>
                  </a:lnTo>
                  <a:lnTo>
                    <a:pt x="462" y="800"/>
                  </a:lnTo>
                  <a:lnTo>
                    <a:pt x="458" y="802"/>
                  </a:lnTo>
                  <a:lnTo>
                    <a:pt x="458" y="802"/>
                  </a:lnTo>
                  <a:lnTo>
                    <a:pt x="446" y="804"/>
                  </a:lnTo>
                  <a:lnTo>
                    <a:pt x="432" y="804"/>
                  </a:lnTo>
                  <a:lnTo>
                    <a:pt x="432" y="804"/>
                  </a:lnTo>
                  <a:lnTo>
                    <a:pt x="418" y="802"/>
                  </a:lnTo>
                  <a:lnTo>
                    <a:pt x="418" y="802"/>
                  </a:lnTo>
                  <a:lnTo>
                    <a:pt x="408" y="802"/>
                  </a:lnTo>
                  <a:lnTo>
                    <a:pt x="400" y="800"/>
                  </a:lnTo>
                  <a:lnTo>
                    <a:pt x="400" y="800"/>
                  </a:lnTo>
                  <a:lnTo>
                    <a:pt x="394" y="796"/>
                  </a:lnTo>
                  <a:lnTo>
                    <a:pt x="390" y="794"/>
                  </a:lnTo>
                  <a:lnTo>
                    <a:pt x="386" y="794"/>
                  </a:lnTo>
                  <a:lnTo>
                    <a:pt x="386" y="794"/>
                  </a:lnTo>
                  <a:lnTo>
                    <a:pt x="382" y="794"/>
                  </a:lnTo>
                  <a:lnTo>
                    <a:pt x="382" y="794"/>
                  </a:lnTo>
                  <a:lnTo>
                    <a:pt x="374" y="798"/>
                  </a:lnTo>
                  <a:lnTo>
                    <a:pt x="366" y="802"/>
                  </a:lnTo>
                  <a:lnTo>
                    <a:pt x="358" y="806"/>
                  </a:lnTo>
                  <a:lnTo>
                    <a:pt x="350" y="810"/>
                  </a:lnTo>
                  <a:lnTo>
                    <a:pt x="350" y="810"/>
                  </a:lnTo>
                  <a:lnTo>
                    <a:pt x="346" y="810"/>
                  </a:lnTo>
                  <a:lnTo>
                    <a:pt x="346" y="810"/>
                  </a:lnTo>
                  <a:lnTo>
                    <a:pt x="342" y="810"/>
                  </a:lnTo>
                  <a:lnTo>
                    <a:pt x="342" y="810"/>
                  </a:lnTo>
                  <a:lnTo>
                    <a:pt x="338" y="810"/>
                  </a:lnTo>
                  <a:lnTo>
                    <a:pt x="338" y="810"/>
                  </a:lnTo>
                  <a:lnTo>
                    <a:pt x="334" y="810"/>
                  </a:lnTo>
                  <a:lnTo>
                    <a:pt x="330" y="810"/>
                  </a:lnTo>
                  <a:lnTo>
                    <a:pt x="330" y="810"/>
                  </a:lnTo>
                  <a:lnTo>
                    <a:pt x="326" y="814"/>
                  </a:lnTo>
                  <a:lnTo>
                    <a:pt x="324" y="816"/>
                  </a:lnTo>
                  <a:lnTo>
                    <a:pt x="322" y="820"/>
                  </a:lnTo>
                  <a:lnTo>
                    <a:pt x="320" y="822"/>
                  </a:lnTo>
                  <a:lnTo>
                    <a:pt x="320" y="822"/>
                  </a:lnTo>
                  <a:lnTo>
                    <a:pt x="312" y="824"/>
                  </a:lnTo>
                  <a:lnTo>
                    <a:pt x="312" y="824"/>
                  </a:lnTo>
                  <a:lnTo>
                    <a:pt x="306" y="822"/>
                  </a:lnTo>
                  <a:lnTo>
                    <a:pt x="306" y="822"/>
                  </a:lnTo>
                  <a:lnTo>
                    <a:pt x="300" y="822"/>
                  </a:lnTo>
                  <a:lnTo>
                    <a:pt x="300" y="822"/>
                  </a:lnTo>
                  <a:lnTo>
                    <a:pt x="300" y="822"/>
                  </a:lnTo>
                  <a:lnTo>
                    <a:pt x="300" y="822"/>
                  </a:lnTo>
                  <a:lnTo>
                    <a:pt x="288" y="824"/>
                  </a:lnTo>
                  <a:lnTo>
                    <a:pt x="276" y="826"/>
                  </a:lnTo>
                  <a:lnTo>
                    <a:pt x="276" y="826"/>
                  </a:lnTo>
                  <a:lnTo>
                    <a:pt x="266" y="826"/>
                  </a:lnTo>
                  <a:lnTo>
                    <a:pt x="266" y="826"/>
                  </a:lnTo>
                  <a:lnTo>
                    <a:pt x="260" y="826"/>
                  </a:lnTo>
                  <a:lnTo>
                    <a:pt x="256" y="824"/>
                  </a:lnTo>
                  <a:lnTo>
                    <a:pt x="256" y="824"/>
                  </a:lnTo>
                  <a:lnTo>
                    <a:pt x="252" y="822"/>
                  </a:lnTo>
                  <a:lnTo>
                    <a:pt x="248" y="820"/>
                  </a:lnTo>
                  <a:lnTo>
                    <a:pt x="248" y="820"/>
                  </a:lnTo>
                  <a:lnTo>
                    <a:pt x="246" y="822"/>
                  </a:lnTo>
                  <a:lnTo>
                    <a:pt x="242" y="824"/>
                  </a:lnTo>
                  <a:lnTo>
                    <a:pt x="242" y="824"/>
                  </a:lnTo>
                  <a:lnTo>
                    <a:pt x="220" y="850"/>
                  </a:lnTo>
                  <a:lnTo>
                    <a:pt x="220" y="850"/>
                  </a:lnTo>
                  <a:lnTo>
                    <a:pt x="212" y="856"/>
                  </a:lnTo>
                  <a:lnTo>
                    <a:pt x="204" y="862"/>
                  </a:lnTo>
                  <a:lnTo>
                    <a:pt x="186" y="872"/>
                  </a:lnTo>
                  <a:lnTo>
                    <a:pt x="186" y="872"/>
                  </a:lnTo>
                  <a:lnTo>
                    <a:pt x="180" y="878"/>
                  </a:lnTo>
                  <a:lnTo>
                    <a:pt x="174" y="886"/>
                  </a:lnTo>
                  <a:lnTo>
                    <a:pt x="174" y="886"/>
                  </a:lnTo>
                  <a:lnTo>
                    <a:pt x="168" y="892"/>
                  </a:lnTo>
                  <a:lnTo>
                    <a:pt x="166" y="894"/>
                  </a:lnTo>
                  <a:lnTo>
                    <a:pt x="166" y="900"/>
                  </a:lnTo>
                  <a:lnTo>
                    <a:pt x="166" y="900"/>
                  </a:lnTo>
                  <a:lnTo>
                    <a:pt x="164" y="908"/>
                  </a:lnTo>
                  <a:lnTo>
                    <a:pt x="162" y="916"/>
                  </a:lnTo>
                  <a:lnTo>
                    <a:pt x="154" y="922"/>
                  </a:lnTo>
                  <a:lnTo>
                    <a:pt x="144" y="926"/>
                  </a:lnTo>
                  <a:lnTo>
                    <a:pt x="144" y="926"/>
                  </a:lnTo>
                  <a:lnTo>
                    <a:pt x="132" y="932"/>
                  </a:lnTo>
                  <a:lnTo>
                    <a:pt x="120" y="938"/>
                  </a:lnTo>
                  <a:lnTo>
                    <a:pt x="108" y="946"/>
                  </a:lnTo>
                  <a:lnTo>
                    <a:pt x="96" y="956"/>
                  </a:lnTo>
                  <a:lnTo>
                    <a:pt x="96" y="956"/>
                  </a:lnTo>
                  <a:lnTo>
                    <a:pt x="80" y="974"/>
                  </a:lnTo>
                  <a:lnTo>
                    <a:pt x="66" y="992"/>
                  </a:lnTo>
                  <a:lnTo>
                    <a:pt x="66" y="992"/>
                  </a:lnTo>
                  <a:lnTo>
                    <a:pt x="56" y="1010"/>
                  </a:lnTo>
                  <a:lnTo>
                    <a:pt x="50" y="1018"/>
                  </a:lnTo>
                  <a:lnTo>
                    <a:pt x="40" y="1026"/>
                  </a:lnTo>
                  <a:lnTo>
                    <a:pt x="40" y="1026"/>
                  </a:lnTo>
                  <a:lnTo>
                    <a:pt x="34" y="1032"/>
                  </a:lnTo>
                  <a:lnTo>
                    <a:pt x="28" y="1038"/>
                  </a:lnTo>
                  <a:lnTo>
                    <a:pt x="24" y="1046"/>
                  </a:lnTo>
                  <a:lnTo>
                    <a:pt x="24" y="1054"/>
                  </a:lnTo>
                  <a:lnTo>
                    <a:pt x="24" y="1054"/>
                  </a:lnTo>
                  <a:lnTo>
                    <a:pt x="26" y="1062"/>
                  </a:lnTo>
                  <a:lnTo>
                    <a:pt x="32" y="1070"/>
                  </a:lnTo>
                  <a:lnTo>
                    <a:pt x="38" y="1076"/>
                  </a:lnTo>
                  <a:lnTo>
                    <a:pt x="40" y="1080"/>
                  </a:lnTo>
                  <a:lnTo>
                    <a:pt x="40" y="1086"/>
                  </a:lnTo>
                  <a:lnTo>
                    <a:pt x="40" y="1086"/>
                  </a:lnTo>
                  <a:lnTo>
                    <a:pt x="38" y="1096"/>
                  </a:lnTo>
                  <a:lnTo>
                    <a:pt x="34" y="1108"/>
                  </a:lnTo>
                  <a:lnTo>
                    <a:pt x="28" y="1118"/>
                  </a:lnTo>
                  <a:lnTo>
                    <a:pt x="20" y="1128"/>
                  </a:lnTo>
                  <a:lnTo>
                    <a:pt x="20" y="1128"/>
                  </a:lnTo>
                  <a:lnTo>
                    <a:pt x="10" y="1140"/>
                  </a:lnTo>
                  <a:lnTo>
                    <a:pt x="2" y="1152"/>
                  </a:lnTo>
                  <a:lnTo>
                    <a:pt x="0" y="1166"/>
                  </a:lnTo>
                  <a:lnTo>
                    <a:pt x="0" y="1172"/>
                  </a:lnTo>
                  <a:lnTo>
                    <a:pt x="0" y="1180"/>
                  </a:lnTo>
                  <a:lnTo>
                    <a:pt x="0" y="1180"/>
                  </a:lnTo>
                  <a:lnTo>
                    <a:pt x="0" y="1188"/>
                  </a:lnTo>
                  <a:lnTo>
                    <a:pt x="2" y="1198"/>
                  </a:lnTo>
                  <a:lnTo>
                    <a:pt x="2" y="1198"/>
                  </a:lnTo>
                  <a:lnTo>
                    <a:pt x="4" y="1204"/>
                  </a:lnTo>
                  <a:lnTo>
                    <a:pt x="8" y="1208"/>
                  </a:lnTo>
                  <a:lnTo>
                    <a:pt x="14" y="1216"/>
                  </a:lnTo>
                  <a:lnTo>
                    <a:pt x="14" y="1216"/>
                  </a:lnTo>
                  <a:lnTo>
                    <a:pt x="20" y="1224"/>
                  </a:lnTo>
                  <a:lnTo>
                    <a:pt x="24" y="1232"/>
                  </a:lnTo>
                  <a:lnTo>
                    <a:pt x="26" y="1240"/>
                  </a:lnTo>
                  <a:lnTo>
                    <a:pt x="30" y="1248"/>
                  </a:lnTo>
                  <a:lnTo>
                    <a:pt x="30" y="1248"/>
                  </a:lnTo>
                  <a:lnTo>
                    <a:pt x="36" y="1254"/>
                  </a:lnTo>
                  <a:lnTo>
                    <a:pt x="40" y="1260"/>
                  </a:lnTo>
                  <a:lnTo>
                    <a:pt x="40" y="1260"/>
                  </a:lnTo>
                  <a:lnTo>
                    <a:pt x="42" y="1266"/>
                  </a:lnTo>
                  <a:lnTo>
                    <a:pt x="42" y="1272"/>
                  </a:lnTo>
                  <a:lnTo>
                    <a:pt x="42" y="1278"/>
                  </a:lnTo>
                  <a:lnTo>
                    <a:pt x="44" y="1284"/>
                  </a:lnTo>
                  <a:lnTo>
                    <a:pt x="44" y="1284"/>
                  </a:lnTo>
                  <a:lnTo>
                    <a:pt x="48" y="1290"/>
                  </a:lnTo>
                  <a:lnTo>
                    <a:pt x="56" y="1294"/>
                  </a:lnTo>
                  <a:lnTo>
                    <a:pt x="68" y="1300"/>
                  </a:lnTo>
                  <a:lnTo>
                    <a:pt x="68" y="1300"/>
                  </a:lnTo>
                  <a:lnTo>
                    <a:pt x="76" y="1306"/>
                  </a:lnTo>
                  <a:lnTo>
                    <a:pt x="80" y="1310"/>
                  </a:lnTo>
                  <a:lnTo>
                    <a:pt x="82" y="1314"/>
                  </a:lnTo>
                  <a:lnTo>
                    <a:pt x="82" y="1314"/>
                  </a:lnTo>
                  <a:lnTo>
                    <a:pt x="86" y="1322"/>
                  </a:lnTo>
                  <a:lnTo>
                    <a:pt x="90" y="1324"/>
                  </a:lnTo>
                  <a:lnTo>
                    <a:pt x="92" y="1328"/>
                  </a:lnTo>
                  <a:lnTo>
                    <a:pt x="92" y="1328"/>
                  </a:lnTo>
                  <a:lnTo>
                    <a:pt x="98" y="1328"/>
                  </a:lnTo>
                  <a:lnTo>
                    <a:pt x="98" y="1328"/>
                  </a:lnTo>
                  <a:lnTo>
                    <a:pt x="106" y="1328"/>
                  </a:lnTo>
                  <a:lnTo>
                    <a:pt x="114" y="1324"/>
                  </a:lnTo>
                  <a:lnTo>
                    <a:pt x="128" y="1316"/>
                  </a:lnTo>
                  <a:lnTo>
                    <a:pt x="128" y="1316"/>
                  </a:lnTo>
                  <a:lnTo>
                    <a:pt x="140" y="1312"/>
                  </a:lnTo>
                  <a:lnTo>
                    <a:pt x="152" y="1310"/>
                  </a:lnTo>
                  <a:lnTo>
                    <a:pt x="152" y="1310"/>
                  </a:lnTo>
                  <a:lnTo>
                    <a:pt x="160" y="1312"/>
                  </a:lnTo>
                  <a:lnTo>
                    <a:pt x="168" y="1316"/>
                  </a:lnTo>
                  <a:lnTo>
                    <a:pt x="168" y="1316"/>
                  </a:lnTo>
                  <a:lnTo>
                    <a:pt x="170" y="1320"/>
                  </a:lnTo>
                  <a:lnTo>
                    <a:pt x="172" y="1322"/>
                  </a:lnTo>
                  <a:lnTo>
                    <a:pt x="172" y="1322"/>
                  </a:lnTo>
                  <a:lnTo>
                    <a:pt x="174" y="1322"/>
                  </a:lnTo>
                  <a:lnTo>
                    <a:pt x="174" y="1322"/>
                  </a:lnTo>
                  <a:lnTo>
                    <a:pt x="182" y="1320"/>
                  </a:lnTo>
                  <a:lnTo>
                    <a:pt x="182" y="1320"/>
                  </a:lnTo>
                  <a:lnTo>
                    <a:pt x="190" y="1316"/>
                  </a:lnTo>
                  <a:lnTo>
                    <a:pt x="200" y="1312"/>
                  </a:lnTo>
                  <a:lnTo>
                    <a:pt x="200" y="1312"/>
                  </a:lnTo>
                  <a:lnTo>
                    <a:pt x="210" y="1308"/>
                  </a:lnTo>
                  <a:lnTo>
                    <a:pt x="220" y="1306"/>
                  </a:lnTo>
                  <a:lnTo>
                    <a:pt x="220" y="1306"/>
                  </a:lnTo>
                  <a:lnTo>
                    <a:pt x="238" y="1296"/>
                  </a:lnTo>
                  <a:lnTo>
                    <a:pt x="238" y="1296"/>
                  </a:lnTo>
                  <a:lnTo>
                    <a:pt x="250" y="1290"/>
                  </a:lnTo>
                  <a:lnTo>
                    <a:pt x="262" y="1288"/>
                  </a:lnTo>
                  <a:lnTo>
                    <a:pt x="262" y="1288"/>
                  </a:lnTo>
                  <a:lnTo>
                    <a:pt x="270" y="1290"/>
                  </a:lnTo>
                  <a:lnTo>
                    <a:pt x="276" y="1294"/>
                  </a:lnTo>
                  <a:lnTo>
                    <a:pt x="276" y="1294"/>
                  </a:lnTo>
                  <a:lnTo>
                    <a:pt x="280" y="1296"/>
                  </a:lnTo>
                  <a:lnTo>
                    <a:pt x="280" y="1300"/>
                  </a:lnTo>
                  <a:lnTo>
                    <a:pt x="282" y="1310"/>
                  </a:lnTo>
                  <a:lnTo>
                    <a:pt x="280" y="1318"/>
                  </a:lnTo>
                  <a:lnTo>
                    <a:pt x="282" y="1328"/>
                  </a:lnTo>
                  <a:lnTo>
                    <a:pt x="282" y="1328"/>
                  </a:lnTo>
                  <a:lnTo>
                    <a:pt x="284" y="1334"/>
                  </a:lnTo>
                  <a:lnTo>
                    <a:pt x="286" y="1336"/>
                  </a:lnTo>
                  <a:lnTo>
                    <a:pt x="290" y="1338"/>
                  </a:lnTo>
                  <a:lnTo>
                    <a:pt x="290" y="1338"/>
                  </a:lnTo>
                  <a:lnTo>
                    <a:pt x="292" y="1336"/>
                  </a:lnTo>
                  <a:lnTo>
                    <a:pt x="292" y="1336"/>
                  </a:lnTo>
                  <a:lnTo>
                    <a:pt x="304" y="1332"/>
                  </a:lnTo>
                  <a:lnTo>
                    <a:pt x="316" y="1328"/>
                  </a:lnTo>
                  <a:lnTo>
                    <a:pt x="316" y="1328"/>
                  </a:lnTo>
                  <a:lnTo>
                    <a:pt x="322" y="1328"/>
                  </a:lnTo>
                  <a:lnTo>
                    <a:pt x="322" y="1328"/>
                  </a:lnTo>
                  <a:lnTo>
                    <a:pt x="330" y="1330"/>
                  </a:lnTo>
                  <a:lnTo>
                    <a:pt x="334" y="1334"/>
                  </a:lnTo>
                  <a:lnTo>
                    <a:pt x="338" y="1340"/>
                  </a:lnTo>
                  <a:lnTo>
                    <a:pt x="338" y="1348"/>
                  </a:lnTo>
                  <a:lnTo>
                    <a:pt x="338" y="1348"/>
                  </a:lnTo>
                  <a:lnTo>
                    <a:pt x="338" y="1368"/>
                  </a:lnTo>
                  <a:lnTo>
                    <a:pt x="336" y="1378"/>
                  </a:lnTo>
                  <a:lnTo>
                    <a:pt x="330" y="1388"/>
                  </a:lnTo>
                  <a:lnTo>
                    <a:pt x="330" y="1388"/>
                  </a:lnTo>
                  <a:lnTo>
                    <a:pt x="326" y="1390"/>
                  </a:lnTo>
                  <a:lnTo>
                    <a:pt x="320" y="1392"/>
                  </a:lnTo>
                  <a:lnTo>
                    <a:pt x="320" y="1392"/>
                  </a:lnTo>
                  <a:lnTo>
                    <a:pt x="320" y="1396"/>
                  </a:lnTo>
                  <a:lnTo>
                    <a:pt x="318" y="1400"/>
                  </a:lnTo>
                  <a:lnTo>
                    <a:pt x="318" y="1400"/>
                  </a:lnTo>
                  <a:lnTo>
                    <a:pt x="314" y="1414"/>
                  </a:lnTo>
                  <a:lnTo>
                    <a:pt x="312" y="1420"/>
                  </a:lnTo>
                  <a:lnTo>
                    <a:pt x="312" y="1428"/>
                  </a:lnTo>
                  <a:lnTo>
                    <a:pt x="312" y="1428"/>
                  </a:lnTo>
                  <a:lnTo>
                    <a:pt x="314" y="1440"/>
                  </a:lnTo>
                  <a:lnTo>
                    <a:pt x="320" y="1448"/>
                  </a:lnTo>
                  <a:lnTo>
                    <a:pt x="336" y="1466"/>
                  </a:lnTo>
                  <a:lnTo>
                    <a:pt x="336" y="1466"/>
                  </a:lnTo>
                  <a:lnTo>
                    <a:pt x="340" y="1474"/>
                  </a:lnTo>
                  <a:lnTo>
                    <a:pt x="344" y="1484"/>
                  </a:lnTo>
                  <a:lnTo>
                    <a:pt x="348" y="1502"/>
                  </a:lnTo>
                  <a:lnTo>
                    <a:pt x="348" y="1502"/>
                  </a:lnTo>
                  <a:lnTo>
                    <a:pt x="348" y="1512"/>
                  </a:lnTo>
                  <a:lnTo>
                    <a:pt x="346" y="1522"/>
                  </a:lnTo>
                  <a:lnTo>
                    <a:pt x="346" y="1522"/>
                  </a:lnTo>
                  <a:lnTo>
                    <a:pt x="348" y="1530"/>
                  </a:lnTo>
                  <a:lnTo>
                    <a:pt x="352" y="1536"/>
                  </a:lnTo>
                  <a:lnTo>
                    <a:pt x="352" y="1536"/>
                  </a:lnTo>
                  <a:lnTo>
                    <a:pt x="352" y="1542"/>
                  </a:lnTo>
                  <a:lnTo>
                    <a:pt x="350" y="1544"/>
                  </a:lnTo>
                  <a:lnTo>
                    <a:pt x="346" y="1552"/>
                  </a:lnTo>
                  <a:lnTo>
                    <a:pt x="344" y="1560"/>
                  </a:lnTo>
                  <a:lnTo>
                    <a:pt x="344" y="1564"/>
                  </a:lnTo>
                  <a:lnTo>
                    <a:pt x="346" y="1568"/>
                  </a:lnTo>
                  <a:lnTo>
                    <a:pt x="346" y="1568"/>
                  </a:lnTo>
                  <a:lnTo>
                    <a:pt x="348" y="1572"/>
                  </a:lnTo>
                  <a:lnTo>
                    <a:pt x="348" y="1580"/>
                  </a:lnTo>
                  <a:lnTo>
                    <a:pt x="346" y="1586"/>
                  </a:lnTo>
                  <a:lnTo>
                    <a:pt x="344" y="1592"/>
                  </a:lnTo>
                  <a:lnTo>
                    <a:pt x="344" y="1592"/>
                  </a:lnTo>
                  <a:lnTo>
                    <a:pt x="336" y="1604"/>
                  </a:lnTo>
                  <a:lnTo>
                    <a:pt x="326" y="1614"/>
                  </a:lnTo>
                  <a:lnTo>
                    <a:pt x="326" y="1614"/>
                  </a:lnTo>
                  <a:lnTo>
                    <a:pt x="310" y="1624"/>
                  </a:lnTo>
                  <a:lnTo>
                    <a:pt x="304" y="1628"/>
                  </a:lnTo>
                  <a:lnTo>
                    <a:pt x="298" y="1636"/>
                  </a:lnTo>
                  <a:lnTo>
                    <a:pt x="298" y="1636"/>
                  </a:lnTo>
                  <a:lnTo>
                    <a:pt x="294" y="1648"/>
                  </a:lnTo>
                  <a:lnTo>
                    <a:pt x="292" y="1660"/>
                  </a:lnTo>
                  <a:lnTo>
                    <a:pt x="292" y="1660"/>
                  </a:lnTo>
                  <a:lnTo>
                    <a:pt x="286" y="1676"/>
                  </a:lnTo>
                  <a:lnTo>
                    <a:pt x="286" y="1682"/>
                  </a:lnTo>
                  <a:lnTo>
                    <a:pt x="286" y="1690"/>
                  </a:lnTo>
                  <a:lnTo>
                    <a:pt x="286" y="1690"/>
                  </a:lnTo>
                  <a:lnTo>
                    <a:pt x="286" y="1696"/>
                  </a:lnTo>
                  <a:lnTo>
                    <a:pt x="288" y="1700"/>
                  </a:lnTo>
                  <a:lnTo>
                    <a:pt x="288" y="1700"/>
                  </a:lnTo>
                  <a:lnTo>
                    <a:pt x="290" y="1706"/>
                  </a:lnTo>
                  <a:lnTo>
                    <a:pt x="294" y="1710"/>
                  </a:lnTo>
                  <a:lnTo>
                    <a:pt x="298" y="1714"/>
                  </a:lnTo>
                  <a:lnTo>
                    <a:pt x="300" y="1720"/>
                  </a:lnTo>
                  <a:lnTo>
                    <a:pt x="300" y="1720"/>
                  </a:lnTo>
                  <a:lnTo>
                    <a:pt x="298" y="1732"/>
                  </a:lnTo>
                  <a:lnTo>
                    <a:pt x="298" y="1732"/>
                  </a:lnTo>
                  <a:lnTo>
                    <a:pt x="298" y="1740"/>
                  </a:lnTo>
                  <a:lnTo>
                    <a:pt x="300" y="1748"/>
                  </a:lnTo>
                  <a:lnTo>
                    <a:pt x="300" y="1748"/>
                  </a:lnTo>
                  <a:lnTo>
                    <a:pt x="300" y="1760"/>
                  </a:lnTo>
                  <a:lnTo>
                    <a:pt x="302" y="1770"/>
                  </a:lnTo>
                  <a:lnTo>
                    <a:pt x="302" y="1770"/>
                  </a:lnTo>
                  <a:lnTo>
                    <a:pt x="306" y="1778"/>
                  </a:lnTo>
                  <a:lnTo>
                    <a:pt x="308" y="1788"/>
                  </a:lnTo>
                  <a:lnTo>
                    <a:pt x="308" y="1798"/>
                  </a:lnTo>
                  <a:lnTo>
                    <a:pt x="306" y="1806"/>
                  </a:lnTo>
                  <a:lnTo>
                    <a:pt x="306" y="1806"/>
                  </a:lnTo>
                  <a:lnTo>
                    <a:pt x="302" y="1818"/>
                  </a:lnTo>
                  <a:lnTo>
                    <a:pt x="300" y="1830"/>
                  </a:lnTo>
                  <a:lnTo>
                    <a:pt x="298" y="1842"/>
                  </a:lnTo>
                  <a:lnTo>
                    <a:pt x="298" y="1854"/>
                  </a:lnTo>
                  <a:lnTo>
                    <a:pt x="298" y="1854"/>
                  </a:lnTo>
                  <a:lnTo>
                    <a:pt x="304" y="1872"/>
                  </a:lnTo>
                  <a:lnTo>
                    <a:pt x="310" y="1888"/>
                  </a:lnTo>
                  <a:lnTo>
                    <a:pt x="310" y="1888"/>
                  </a:lnTo>
                  <a:lnTo>
                    <a:pt x="318" y="1908"/>
                  </a:lnTo>
                  <a:lnTo>
                    <a:pt x="326" y="1930"/>
                  </a:lnTo>
                  <a:lnTo>
                    <a:pt x="326" y="1930"/>
                  </a:lnTo>
                  <a:lnTo>
                    <a:pt x="328" y="1938"/>
                  </a:lnTo>
                  <a:lnTo>
                    <a:pt x="328" y="1946"/>
                  </a:lnTo>
                  <a:lnTo>
                    <a:pt x="328" y="1954"/>
                  </a:lnTo>
                  <a:lnTo>
                    <a:pt x="324" y="1962"/>
                  </a:lnTo>
                  <a:lnTo>
                    <a:pt x="324" y="1962"/>
                  </a:lnTo>
                  <a:lnTo>
                    <a:pt x="322" y="1972"/>
                  </a:lnTo>
                  <a:lnTo>
                    <a:pt x="322" y="1980"/>
                  </a:lnTo>
                  <a:lnTo>
                    <a:pt x="324" y="1988"/>
                  </a:lnTo>
                  <a:lnTo>
                    <a:pt x="328" y="1996"/>
                  </a:lnTo>
                  <a:lnTo>
                    <a:pt x="328" y="1996"/>
                  </a:lnTo>
                  <a:lnTo>
                    <a:pt x="332" y="2010"/>
                  </a:lnTo>
                  <a:lnTo>
                    <a:pt x="336" y="2016"/>
                  </a:lnTo>
                  <a:lnTo>
                    <a:pt x="340" y="2020"/>
                  </a:lnTo>
                  <a:lnTo>
                    <a:pt x="340" y="2020"/>
                  </a:lnTo>
                  <a:lnTo>
                    <a:pt x="346" y="2022"/>
                  </a:lnTo>
                  <a:lnTo>
                    <a:pt x="346" y="2022"/>
                  </a:lnTo>
                  <a:lnTo>
                    <a:pt x="352" y="2020"/>
                  </a:lnTo>
                  <a:lnTo>
                    <a:pt x="360" y="2018"/>
                  </a:lnTo>
                  <a:lnTo>
                    <a:pt x="372" y="2012"/>
                  </a:lnTo>
                  <a:lnTo>
                    <a:pt x="372" y="2012"/>
                  </a:lnTo>
                  <a:lnTo>
                    <a:pt x="384" y="2004"/>
                  </a:lnTo>
                  <a:lnTo>
                    <a:pt x="388" y="2002"/>
                  </a:lnTo>
                  <a:lnTo>
                    <a:pt x="396" y="2000"/>
                  </a:lnTo>
                  <a:lnTo>
                    <a:pt x="396" y="2000"/>
                  </a:lnTo>
                  <a:lnTo>
                    <a:pt x="404" y="1998"/>
                  </a:lnTo>
                  <a:lnTo>
                    <a:pt x="412" y="1998"/>
                  </a:lnTo>
                  <a:lnTo>
                    <a:pt x="412" y="1998"/>
                  </a:lnTo>
                  <a:lnTo>
                    <a:pt x="414" y="1998"/>
                  </a:lnTo>
                  <a:lnTo>
                    <a:pt x="414" y="1998"/>
                  </a:lnTo>
                  <a:lnTo>
                    <a:pt x="416" y="1998"/>
                  </a:lnTo>
                  <a:lnTo>
                    <a:pt x="416" y="1998"/>
                  </a:lnTo>
                  <a:lnTo>
                    <a:pt x="426" y="1998"/>
                  </a:lnTo>
                  <a:lnTo>
                    <a:pt x="434" y="1996"/>
                  </a:lnTo>
                  <a:lnTo>
                    <a:pt x="434" y="1996"/>
                  </a:lnTo>
                  <a:lnTo>
                    <a:pt x="444" y="1990"/>
                  </a:lnTo>
                  <a:lnTo>
                    <a:pt x="456" y="1984"/>
                  </a:lnTo>
                  <a:lnTo>
                    <a:pt x="456" y="1984"/>
                  </a:lnTo>
                  <a:lnTo>
                    <a:pt x="466" y="1982"/>
                  </a:lnTo>
                  <a:lnTo>
                    <a:pt x="474" y="1976"/>
                  </a:lnTo>
                  <a:lnTo>
                    <a:pt x="474" y="1976"/>
                  </a:lnTo>
                  <a:lnTo>
                    <a:pt x="484" y="1968"/>
                  </a:lnTo>
                  <a:lnTo>
                    <a:pt x="492" y="1960"/>
                  </a:lnTo>
                  <a:lnTo>
                    <a:pt x="510" y="1942"/>
                  </a:lnTo>
                  <a:lnTo>
                    <a:pt x="510" y="1942"/>
                  </a:lnTo>
                  <a:lnTo>
                    <a:pt x="528" y="1922"/>
                  </a:lnTo>
                  <a:lnTo>
                    <a:pt x="544" y="1902"/>
                  </a:lnTo>
                  <a:lnTo>
                    <a:pt x="544" y="1902"/>
                  </a:lnTo>
                  <a:lnTo>
                    <a:pt x="558" y="1884"/>
                  </a:lnTo>
                  <a:lnTo>
                    <a:pt x="562" y="1876"/>
                  </a:lnTo>
                  <a:lnTo>
                    <a:pt x="564" y="1866"/>
                  </a:lnTo>
                  <a:lnTo>
                    <a:pt x="564" y="1866"/>
                  </a:lnTo>
                  <a:lnTo>
                    <a:pt x="564" y="1848"/>
                  </a:lnTo>
                  <a:lnTo>
                    <a:pt x="566" y="1842"/>
                  </a:lnTo>
                  <a:lnTo>
                    <a:pt x="574" y="1832"/>
                  </a:lnTo>
                  <a:lnTo>
                    <a:pt x="574" y="1832"/>
                  </a:lnTo>
                  <a:lnTo>
                    <a:pt x="594" y="1820"/>
                  </a:lnTo>
                  <a:lnTo>
                    <a:pt x="594" y="1820"/>
                  </a:lnTo>
                  <a:lnTo>
                    <a:pt x="604" y="1816"/>
                  </a:lnTo>
                  <a:lnTo>
                    <a:pt x="608" y="1814"/>
                  </a:lnTo>
                  <a:lnTo>
                    <a:pt x="610" y="1808"/>
                  </a:lnTo>
                  <a:lnTo>
                    <a:pt x="610" y="1808"/>
                  </a:lnTo>
                  <a:lnTo>
                    <a:pt x="614" y="1800"/>
                  </a:lnTo>
                  <a:lnTo>
                    <a:pt x="616" y="1790"/>
                  </a:lnTo>
                  <a:lnTo>
                    <a:pt x="616" y="1790"/>
                  </a:lnTo>
                  <a:lnTo>
                    <a:pt x="618" y="1778"/>
                  </a:lnTo>
                  <a:lnTo>
                    <a:pt x="620" y="1768"/>
                  </a:lnTo>
                  <a:lnTo>
                    <a:pt x="620" y="1768"/>
                  </a:lnTo>
                  <a:lnTo>
                    <a:pt x="620" y="1758"/>
                  </a:lnTo>
                  <a:lnTo>
                    <a:pt x="618" y="1750"/>
                  </a:lnTo>
                  <a:lnTo>
                    <a:pt x="618" y="1750"/>
                  </a:lnTo>
                  <a:lnTo>
                    <a:pt x="614" y="1744"/>
                  </a:lnTo>
                  <a:lnTo>
                    <a:pt x="614" y="1740"/>
                  </a:lnTo>
                  <a:lnTo>
                    <a:pt x="616" y="1734"/>
                  </a:lnTo>
                  <a:lnTo>
                    <a:pt x="616" y="1734"/>
                  </a:lnTo>
                  <a:lnTo>
                    <a:pt x="626" y="1728"/>
                  </a:lnTo>
                  <a:lnTo>
                    <a:pt x="638" y="1720"/>
                  </a:lnTo>
                  <a:lnTo>
                    <a:pt x="638" y="1720"/>
                  </a:lnTo>
                  <a:lnTo>
                    <a:pt x="648" y="1714"/>
                  </a:lnTo>
                  <a:lnTo>
                    <a:pt x="658" y="1708"/>
                  </a:lnTo>
                  <a:lnTo>
                    <a:pt x="658" y="1708"/>
                  </a:lnTo>
                  <a:lnTo>
                    <a:pt x="668" y="1702"/>
                  </a:lnTo>
                  <a:lnTo>
                    <a:pt x="676" y="1694"/>
                  </a:lnTo>
                  <a:lnTo>
                    <a:pt x="694" y="1680"/>
                  </a:lnTo>
                  <a:lnTo>
                    <a:pt x="694" y="1680"/>
                  </a:lnTo>
                  <a:lnTo>
                    <a:pt x="704" y="1674"/>
                  </a:lnTo>
                  <a:lnTo>
                    <a:pt x="710" y="1668"/>
                  </a:lnTo>
                  <a:lnTo>
                    <a:pt x="716" y="1660"/>
                  </a:lnTo>
                  <a:lnTo>
                    <a:pt x="718" y="1650"/>
                  </a:lnTo>
                  <a:lnTo>
                    <a:pt x="718" y="1650"/>
                  </a:lnTo>
                  <a:lnTo>
                    <a:pt x="724" y="1628"/>
                  </a:lnTo>
                  <a:lnTo>
                    <a:pt x="732" y="1604"/>
                  </a:lnTo>
                  <a:lnTo>
                    <a:pt x="732" y="1604"/>
                  </a:lnTo>
                  <a:lnTo>
                    <a:pt x="736" y="1592"/>
                  </a:lnTo>
                  <a:lnTo>
                    <a:pt x="738" y="1584"/>
                  </a:lnTo>
                  <a:lnTo>
                    <a:pt x="738" y="1578"/>
                  </a:lnTo>
                  <a:lnTo>
                    <a:pt x="738" y="1578"/>
                  </a:lnTo>
                  <a:lnTo>
                    <a:pt x="734" y="1570"/>
                  </a:lnTo>
                  <a:lnTo>
                    <a:pt x="734" y="1570"/>
                  </a:lnTo>
                  <a:lnTo>
                    <a:pt x="730" y="1556"/>
                  </a:lnTo>
                  <a:lnTo>
                    <a:pt x="726" y="1540"/>
                  </a:lnTo>
                  <a:lnTo>
                    <a:pt x="726" y="1540"/>
                  </a:lnTo>
                  <a:lnTo>
                    <a:pt x="726" y="1522"/>
                  </a:lnTo>
                  <a:lnTo>
                    <a:pt x="726" y="1514"/>
                  </a:lnTo>
                  <a:lnTo>
                    <a:pt x="730" y="1506"/>
                  </a:lnTo>
                  <a:lnTo>
                    <a:pt x="730" y="1506"/>
                  </a:lnTo>
                  <a:lnTo>
                    <a:pt x="732" y="1496"/>
                  </a:lnTo>
                  <a:lnTo>
                    <a:pt x="734" y="1486"/>
                  </a:lnTo>
                  <a:lnTo>
                    <a:pt x="734" y="1486"/>
                  </a:lnTo>
                  <a:lnTo>
                    <a:pt x="738" y="1476"/>
                  </a:lnTo>
                  <a:lnTo>
                    <a:pt x="744" y="1468"/>
                  </a:lnTo>
                  <a:lnTo>
                    <a:pt x="744" y="1468"/>
                  </a:lnTo>
                  <a:lnTo>
                    <a:pt x="756" y="1454"/>
                  </a:lnTo>
                  <a:lnTo>
                    <a:pt x="762" y="1446"/>
                  </a:lnTo>
                  <a:lnTo>
                    <a:pt x="770" y="1440"/>
                  </a:lnTo>
                  <a:lnTo>
                    <a:pt x="770" y="1440"/>
                  </a:lnTo>
                  <a:lnTo>
                    <a:pt x="780" y="1432"/>
                  </a:lnTo>
                  <a:lnTo>
                    <a:pt x="786" y="1424"/>
                  </a:lnTo>
                  <a:lnTo>
                    <a:pt x="800" y="1408"/>
                  </a:lnTo>
                  <a:lnTo>
                    <a:pt x="800" y="1408"/>
                  </a:lnTo>
                  <a:lnTo>
                    <a:pt x="816" y="1392"/>
                  </a:lnTo>
                  <a:lnTo>
                    <a:pt x="834" y="1378"/>
                  </a:lnTo>
                  <a:lnTo>
                    <a:pt x="870" y="1352"/>
                  </a:lnTo>
                  <a:lnTo>
                    <a:pt x="870" y="1352"/>
                  </a:lnTo>
                  <a:lnTo>
                    <a:pt x="882" y="1344"/>
                  </a:lnTo>
                  <a:lnTo>
                    <a:pt x="882" y="1344"/>
                  </a:lnTo>
                  <a:lnTo>
                    <a:pt x="888" y="1336"/>
                  </a:lnTo>
                  <a:lnTo>
                    <a:pt x="892" y="1328"/>
                  </a:lnTo>
                  <a:lnTo>
                    <a:pt x="892" y="1328"/>
                  </a:lnTo>
                  <a:lnTo>
                    <a:pt x="904" y="1312"/>
                  </a:lnTo>
                  <a:lnTo>
                    <a:pt x="918" y="1296"/>
                  </a:lnTo>
                  <a:lnTo>
                    <a:pt x="918" y="1296"/>
                  </a:lnTo>
                  <a:lnTo>
                    <a:pt x="926" y="1286"/>
                  </a:lnTo>
                  <a:lnTo>
                    <a:pt x="932" y="1276"/>
                  </a:lnTo>
                  <a:lnTo>
                    <a:pt x="932" y="1276"/>
                  </a:lnTo>
                  <a:lnTo>
                    <a:pt x="944" y="1254"/>
                  </a:lnTo>
                  <a:lnTo>
                    <a:pt x="948" y="1242"/>
                  </a:lnTo>
                  <a:lnTo>
                    <a:pt x="952" y="1230"/>
                  </a:lnTo>
                  <a:lnTo>
                    <a:pt x="952" y="1230"/>
                  </a:lnTo>
                  <a:lnTo>
                    <a:pt x="954" y="1222"/>
                  </a:lnTo>
                  <a:lnTo>
                    <a:pt x="954" y="1218"/>
                  </a:lnTo>
                  <a:lnTo>
                    <a:pt x="952" y="1216"/>
                  </a:lnTo>
                  <a:lnTo>
                    <a:pt x="952" y="1216"/>
                  </a:lnTo>
                  <a:lnTo>
                    <a:pt x="946" y="1214"/>
                  </a:lnTo>
                  <a:lnTo>
                    <a:pt x="946" y="1214"/>
                  </a:lnTo>
                  <a:lnTo>
                    <a:pt x="940" y="1214"/>
                  </a:lnTo>
                  <a:lnTo>
                    <a:pt x="932" y="1218"/>
                  </a:lnTo>
                  <a:lnTo>
                    <a:pt x="932" y="1218"/>
                  </a:lnTo>
                  <a:lnTo>
                    <a:pt x="914" y="1224"/>
                  </a:lnTo>
                  <a:lnTo>
                    <a:pt x="896" y="1230"/>
                  </a:lnTo>
                  <a:lnTo>
                    <a:pt x="858" y="1240"/>
                  </a:lnTo>
                  <a:lnTo>
                    <a:pt x="858" y="1240"/>
                  </a:lnTo>
                  <a:lnTo>
                    <a:pt x="854" y="1240"/>
                  </a:lnTo>
                  <a:lnTo>
                    <a:pt x="854" y="1240"/>
                  </a:lnTo>
                  <a:lnTo>
                    <a:pt x="850" y="1238"/>
                  </a:lnTo>
                  <a:lnTo>
                    <a:pt x="846" y="1236"/>
                  </a:lnTo>
                  <a:lnTo>
                    <a:pt x="842" y="1230"/>
                  </a:lnTo>
                  <a:lnTo>
                    <a:pt x="840" y="1222"/>
                  </a:lnTo>
                  <a:lnTo>
                    <a:pt x="840" y="1214"/>
                  </a:lnTo>
                  <a:lnTo>
                    <a:pt x="840" y="1214"/>
                  </a:lnTo>
                  <a:lnTo>
                    <a:pt x="836" y="1198"/>
                  </a:lnTo>
                  <a:lnTo>
                    <a:pt x="834" y="1192"/>
                  </a:lnTo>
                  <a:lnTo>
                    <a:pt x="830" y="1184"/>
                  </a:lnTo>
                  <a:lnTo>
                    <a:pt x="830" y="1184"/>
                  </a:lnTo>
                  <a:lnTo>
                    <a:pt x="826" y="1178"/>
                  </a:lnTo>
                  <a:lnTo>
                    <a:pt x="820" y="1174"/>
                  </a:lnTo>
                  <a:lnTo>
                    <a:pt x="808" y="1164"/>
                  </a:lnTo>
                  <a:lnTo>
                    <a:pt x="808" y="1164"/>
                  </a:lnTo>
                  <a:lnTo>
                    <a:pt x="804" y="1158"/>
                  </a:lnTo>
                  <a:lnTo>
                    <a:pt x="802" y="1148"/>
                  </a:lnTo>
                  <a:lnTo>
                    <a:pt x="802" y="1148"/>
                  </a:lnTo>
                  <a:lnTo>
                    <a:pt x="800" y="1142"/>
                  </a:lnTo>
                  <a:lnTo>
                    <a:pt x="798" y="1136"/>
                  </a:lnTo>
                  <a:lnTo>
                    <a:pt x="798" y="1136"/>
                  </a:lnTo>
                  <a:lnTo>
                    <a:pt x="798" y="1126"/>
                  </a:lnTo>
                  <a:lnTo>
                    <a:pt x="800" y="1118"/>
                  </a:lnTo>
                  <a:lnTo>
                    <a:pt x="800" y="1118"/>
                  </a:lnTo>
                  <a:lnTo>
                    <a:pt x="794" y="1118"/>
                  </a:lnTo>
                  <a:lnTo>
                    <a:pt x="792" y="1116"/>
                  </a:lnTo>
                  <a:lnTo>
                    <a:pt x="790" y="1114"/>
                  </a:lnTo>
                  <a:lnTo>
                    <a:pt x="790" y="1114"/>
                  </a:lnTo>
                  <a:lnTo>
                    <a:pt x="788" y="1104"/>
                  </a:lnTo>
                  <a:lnTo>
                    <a:pt x="788" y="1104"/>
                  </a:lnTo>
                  <a:lnTo>
                    <a:pt x="782" y="1096"/>
                  </a:lnTo>
                  <a:lnTo>
                    <a:pt x="782" y="1090"/>
                  </a:lnTo>
                  <a:lnTo>
                    <a:pt x="780" y="1086"/>
                  </a:lnTo>
                  <a:lnTo>
                    <a:pt x="780" y="1086"/>
                  </a:lnTo>
                  <a:lnTo>
                    <a:pt x="784" y="1072"/>
                  </a:lnTo>
                  <a:lnTo>
                    <a:pt x="786" y="1066"/>
                  </a:lnTo>
                  <a:lnTo>
                    <a:pt x="786" y="1060"/>
                  </a:lnTo>
                  <a:lnTo>
                    <a:pt x="786" y="1060"/>
                  </a:lnTo>
                  <a:lnTo>
                    <a:pt x="786" y="1054"/>
                  </a:lnTo>
                  <a:lnTo>
                    <a:pt x="784" y="1050"/>
                  </a:lnTo>
                  <a:lnTo>
                    <a:pt x="778" y="1042"/>
                  </a:lnTo>
                  <a:lnTo>
                    <a:pt x="778" y="1042"/>
                  </a:lnTo>
                  <a:lnTo>
                    <a:pt x="774" y="1024"/>
                  </a:lnTo>
                  <a:lnTo>
                    <a:pt x="774" y="1024"/>
                  </a:lnTo>
                  <a:lnTo>
                    <a:pt x="770" y="1010"/>
                  </a:lnTo>
                  <a:lnTo>
                    <a:pt x="766" y="996"/>
                  </a:lnTo>
                  <a:lnTo>
                    <a:pt x="766" y="996"/>
                  </a:lnTo>
                  <a:lnTo>
                    <a:pt x="758" y="984"/>
                  </a:lnTo>
                  <a:lnTo>
                    <a:pt x="756" y="978"/>
                  </a:lnTo>
                  <a:lnTo>
                    <a:pt x="754" y="972"/>
                  </a:lnTo>
                  <a:lnTo>
                    <a:pt x="754" y="972"/>
                  </a:lnTo>
                  <a:lnTo>
                    <a:pt x="756" y="964"/>
                  </a:lnTo>
                  <a:lnTo>
                    <a:pt x="756" y="962"/>
                  </a:lnTo>
                  <a:lnTo>
                    <a:pt x="754" y="958"/>
                  </a:lnTo>
                  <a:lnTo>
                    <a:pt x="754" y="958"/>
                  </a:lnTo>
                  <a:lnTo>
                    <a:pt x="750" y="952"/>
                  </a:lnTo>
                  <a:lnTo>
                    <a:pt x="746" y="948"/>
                  </a:lnTo>
                  <a:lnTo>
                    <a:pt x="746" y="948"/>
                  </a:lnTo>
                  <a:lnTo>
                    <a:pt x="744" y="940"/>
                  </a:lnTo>
                  <a:lnTo>
                    <a:pt x="746" y="936"/>
                  </a:lnTo>
                  <a:lnTo>
                    <a:pt x="748" y="932"/>
                  </a:lnTo>
                  <a:lnTo>
                    <a:pt x="748" y="932"/>
                  </a:lnTo>
                  <a:lnTo>
                    <a:pt x="750" y="930"/>
                  </a:lnTo>
                  <a:lnTo>
                    <a:pt x="750" y="930"/>
                  </a:lnTo>
                  <a:lnTo>
                    <a:pt x="760" y="942"/>
                  </a:lnTo>
                  <a:lnTo>
                    <a:pt x="766" y="948"/>
                  </a:lnTo>
                  <a:lnTo>
                    <a:pt x="772" y="954"/>
                  </a:lnTo>
                  <a:lnTo>
                    <a:pt x="772" y="954"/>
                  </a:lnTo>
                  <a:lnTo>
                    <a:pt x="778" y="960"/>
                  </a:lnTo>
                  <a:lnTo>
                    <a:pt x="782" y="968"/>
                  </a:lnTo>
                  <a:lnTo>
                    <a:pt x="784" y="978"/>
                  </a:lnTo>
                  <a:lnTo>
                    <a:pt x="790" y="986"/>
                  </a:lnTo>
                  <a:lnTo>
                    <a:pt x="790" y="986"/>
                  </a:lnTo>
                  <a:lnTo>
                    <a:pt x="796" y="994"/>
                  </a:lnTo>
                  <a:lnTo>
                    <a:pt x="802" y="1000"/>
                  </a:lnTo>
                  <a:lnTo>
                    <a:pt x="802" y="1000"/>
                  </a:lnTo>
                  <a:lnTo>
                    <a:pt x="802" y="1004"/>
                  </a:lnTo>
                  <a:lnTo>
                    <a:pt x="804" y="1010"/>
                  </a:lnTo>
                  <a:lnTo>
                    <a:pt x="804" y="1020"/>
                  </a:lnTo>
                  <a:lnTo>
                    <a:pt x="804" y="1020"/>
                  </a:lnTo>
                  <a:lnTo>
                    <a:pt x="808" y="1032"/>
                  </a:lnTo>
                  <a:lnTo>
                    <a:pt x="812" y="1044"/>
                  </a:lnTo>
                  <a:lnTo>
                    <a:pt x="816" y="1056"/>
                  </a:lnTo>
                  <a:lnTo>
                    <a:pt x="816" y="1062"/>
                  </a:lnTo>
                  <a:lnTo>
                    <a:pt x="814" y="1068"/>
                  </a:lnTo>
                  <a:lnTo>
                    <a:pt x="814" y="1068"/>
                  </a:lnTo>
                  <a:lnTo>
                    <a:pt x="810" y="1080"/>
                  </a:lnTo>
                  <a:lnTo>
                    <a:pt x="812" y="1082"/>
                  </a:lnTo>
                  <a:lnTo>
                    <a:pt x="816" y="1088"/>
                  </a:lnTo>
                  <a:lnTo>
                    <a:pt x="816" y="1088"/>
                  </a:lnTo>
                  <a:lnTo>
                    <a:pt x="824" y="1098"/>
                  </a:lnTo>
                  <a:lnTo>
                    <a:pt x="830" y="1108"/>
                  </a:lnTo>
                  <a:lnTo>
                    <a:pt x="830" y="1108"/>
                  </a:lnTo>
                  <a:lnTo>
                    <a:pt x="844" y="1132"/>
                  </a:lnTo>
                  <a:lnTo>
                    <a:pt x="848" y="1144"/>
                  </a:lnTo>
                  <a:lnTo>
                    <a:pt x="850" y="1150"/>
                  </a:lnTo>
                  <a:lnTo>
                    <a:pt x="850" y="1156"/>
                  </a:lnTo>
                  <a:lnTo>
                    <a:pt x="850" y="1156"/>
                  </a:lnTo>
                  <a:lnTo>
                    <a:pt x="850" y="1164"/>
                  </a:lnTo>
                  <a:lnTo>
                    <a:pt x="846" y="1172"/>
                  </a:lnTo>
                  <a:lnTo>
                    <a:pt x="844" y="1182"/>
                  </a:lnTo>
                  <a:lnTo>
                    <a:pt x="844" y="1190"/>
                  </a:lnTo>
                  <a:lnTo>
                    <a:pt x="844" y="1190"/>
                  </a:lnTo>
                  <a:lnTo>
                    <a:pt x="846" y="1216"/>
                  </a:lnTo>
                  <a:lnTo>
                    <a:pt x="846" y="1216"/>
                  </a:lnTo>
                  <a:lnTo>
                    <a:pt x="852" y="1216"/>
                  </a:lnTo>
                  <a:lnTo>
                    <a:pt x="852" y="1216"/>
                  </a:lnTo>
                  <a:lnTo>
                    <a:pt x="860" y="1216"/>
                  </a:lnTo>
                  <a:lnTo>
                    <a:pt x="870" y="1212"/>
                  </a:lnTo>
                  <a:lnTo>
                    <a:pt x="888" y="1202"/>
                  </a:lnTo>
                  <a:lnTo>
                    <a:pt x="888" y="1202"/>
                  </a:lnTo>
                  <a:lnTo>
                    <a:pt x="912" y="1188"/>
                  </a:lnTo>
                  <a:lnTo>
                    <a:pt x="924" y="1182"/>
                  </a:lnTo>
                  <a:lnTo>
                    <a:pt x="936" y="1178"/>
                  </a:lnTo>
                  <a:lnTo>
                    <a:pt x="936" y="1178"/>
                  </a:lnTo>
                  <a:lnTo>
                    <a:pt x="948" y="1176"/>
                  </a:lnTo>
                  <a:lnTo>
                    <a:pt x="958" y="1172"/>
                  </a:lnTo>
                  <a:lnTo>
                    <a:pt x="958" y="1172"/>
                  </a:lnTo>
                  <a:lnTo>
                    <a:pt x="978" y="1160"/>
                  </a:lnTo>
                  <a:lnTo>
                    <a:pt x="978" y="1160"/>
                  </a:lnTo>
                  <a:lnTo>
                    <a:pt x="982" y="1156"/>
                  </a:lnTo>
                  <a:lnTo>
                    <a:pt x="986" y="1152"/>
                  </a:lnTo>
                  <a:lnTo>
                    <a:pt x="990" y="1148"/>
                  </a:lnTo>
                  <a:lnTo>
                    <a:pt x="996" y="1146"/>
                  </a:lnTo>
                  <a:lnTo>
                    <a:pt x="996" y="1146"/>
                  </a:lnTo>
                  <a:lnTo>
                    <a:pt x="1014" y="1142"/>
                  </a:lnTo>
                  <a:lnTo>
                    <a:pt x="1022" y="1140"/>
                  </a:lnTo>
                  <a:lnTo>
                    <a:pt x="1030" y="1136"/>
                  </a:lnTo>
                  <a:lnTo>
                    <a:pt x="1030" y="1136"/>
                  </a:lnTo>
                  <a:lnTo>
                    <a:pt x="1040" y="1126"/>
                  </a:lnTo>
                  <a:lnTo>
                    <a:pt x="1050" y="1118"/>
                  </a:lnTo>
                  <a:lnTo>
                    <a:pt x="1050" y="1118"/>
                  </a:lnTo>
                  <a:lnTo>
                    <a:pt x="1062" y="1108"/>
                  </a:lnTo>
                  <a:lnTo>
                    <a:pt x="1074" y="1096"/>
                  </a:lnTo>
                  <a:lnTo>
                    <a:pt x="1074" y="1096"/>
                  </a:lnTo>
                  <a:lnTo>
                    <a:pt x="1090" y="1084"/>
                  </a:lnTo>
                  <a:lnTo>
                    <a:pt x="1096" y="1076"/>
                  </a:lnTo>
                  <a:lnTo>
                    <a:pt x="1102" y="1068"/>
                  </a:lnTo>
                  <a:lnTo>
                    <a:pt x="1102" y="1068"/>
                  </a:lnTo>
                  <a:lnTo>
                    <a:pt x="1106" y="1060"/>
                  </a:lnTo>
                  <a:lnTo>
                    <a:pt x="1106" y="1052"/>
                  </a:lnTo>
                  <a:lnTo>
                    <a:pt x="1102" y="1046"/>
                  </a:lnTo>
                  <a:lnTo>
                    <a:pt x="1098" y="1042"/>
                  </a:lnTo>
                  <a:lnTo>
                    <a:pt x="1086" y="1034"/>
                  </a:lnTo>
                  <a:lnTo>
                    <a:pt x="1072" y="1028"/>
                  </a:lnTo>
                  <a:lnTo>
                    <a:pt x="1072" y="1028"/>
                  </a:lnTo>
                  <a:lnTo>
                    <a:pt x="1072" y="1018"/>
                  </a:lnTo>
                  <a:lnTo>
                    <a:pt x="1072" y="1008"/>
                  </a:lnTo>
                  <a:lnTo>
                    <a:pt x="1068" y="1000"/>
                  </a:lnTo>
                  <a:lnTo>
                    <a:pt x="1064" y="996"/>
                  </a:lnTo>
                  <a:lnTo>
                    <a:pt x="1062" y="996"/>
                  </a:lnTo>
                  <a:lnTo>
                    <a:pt x="1062" y="996"/>
                  </a:lnTo>
                  <a:lnTo>
                    <a:pt x="1058" y="996"/>
                  </a:lnTo>
                  <a:lnTo>
                    <a:pt x="1054" y="1000"/>
                  </a:lnTo>
                  <a:lnTo>
                    <a:pt x="1054" y="1000"/>
                  </a:lnTo>
                  <a:lnTo>
                    <a:pt x="1052" y="1002"/>
                  </a:lnTo>
                  <a:lnTo>
                    <a:pt x="1052" y="1004"/>
                  </a:lnTo>
                  <a:lnTo>
                    <a:pt x="1048" y="1010"/>
                  </a:lnTo>
                  <a:lnTo>
                    <a:pt x="1048" y="1010"/>
                  </a:lnTo>
                  <a:lnTo>
                    <a:pt x="1044" y="1012"/>
                  </a:lnTo>
                  <a:lnTo>
                    <a:pt x="1040" y="1016"/>
                  </a:lnTo>
                  <a:lnTo>
                    <a:pt x="1040" y="1016"/>
                  </a:lnTo>
                  <a:lnTo>
                    <a:pt x="1028" y="1022"/>
                  </a:lnTo>
                  <a:lnTo>
                    <a:pt x="1020" y="1024"/>
                  </a:lnTo>
                  <a:lnTo>
                    <a:pt x="1012" y="1026"/>
                  </a:lnTo>
                  <a:lnTo>
                    <a:pt x="1012" y="1026"/>
                  </a:lnTo>
                  <a:lnTo>
                    <a:pt x="1010" y="1026"/>
                  </a:lnTo>
                  <a:lnTo>
                    <a:pt x="1010" y="1026"/>
                  </a:lnTo>
                  <a:lnTo>
                    <a:pt x="1006" y="1022"/>
                  </a:lnTo>
                  <a:lnTo>
                    <a:pt x="1002" y="1018"/>
                  </a:lnTo>
                  <a:lnTo>
                    <a:pt x="996" y="1004"/>
                  </a:lnTo>
                  <a:lnTo>
                    <a:pt x="992" y="990"/>
                  </a:lnTo>
                  <a:lnTo>
                    <a:pt x="988" y="980"/>
                  </a:lnTo>
                  <a:lnTo>
                    <a:pt x="988" y="980"/>
                  </a:lnTo>
                  <a:lnTo>
                    <a:pt x="984" y="974"/>
                  </a:lnTo>
                  <a:lnTo>
                    <a:pt x="980" y="970"/>
                  </a:lnTo>
                  <a:lnTo>
                    <a:pt x="976" y="968"/>
                  </a:lnTo>
                  <a:lnTo>
                    <a:pt x="972" y="962"/>
                  </a:lnTo>
                  <a:lnTo>
                    <a:pt x="972" y="962"/>
                  </a:lnTo>
                  <a:lnTo>
                    <a:pt x="974" y="954"/>
                  </a:lnTo>
                  <a:lnTo>
                    <a:pt x="974" y="948"/>
                  </a:lnTo>
                  <a:lnTo>
                    <a:pt x="974" y="948"/>
                  </a:lnTo>
                  <a:lnTo>
                    <a:pt x="972" y="944"/>
                  </a:lnTo>
                  <a:lnTo>
                    <a:pt x="970" y="940"/>
                  </a:lnTo>
                  <a:lnTo>
                    <a:pt x="966" y="936"/>
                  </a:lnTo>
                  <a:lnTo>
                    <a:pt x="966" y="932"/>
                  </a:lnTo>
                  <a:lnTo>
                    <a:pt x="966" y="932"/>
                  </a:lnTo>
                  <a:lnTo>
                    <a:pt x="966" y="928"/>
                  </a:lnTo>
                  <a:lnTo>
                    <a:pt x="968" y="926"/>
                  </a:lnTo>
                  <a:lnTo>
                    <a:pt x="974" y="924"/>
                  </a:lnTo>
                  <a:lnTo>
                    <a:pt x="974" y="924"/>
                  </a:lnTo>
                  <a:lnTo>
                    <a:pt x="980" y="926"/>
                  </a:lnTo>
                  <a:lnTo>
                    <a:pt x="980" y="926"/>
                  </a:lnTo>
                  <a:lnTo>
                    <a:pt x="984" y="930"/>
                  </a:lnTo>
                  <a:lnTo>
                    <a:pt x="986" y="934"/>
                  </a:lnTo>
                  <a:lnTo>
                    <a:pt x="988" y="940"/>
                  </a:lnTo>
                  <a:lnTo>
                    <a:pt x="992" y="944"/>
                  </a:lnTo>
                  <a:lnTo>
                    <a:pt x="992" y="944"/>
                  </a:lnTo>
                  <a:lnTo>
                    <a:pt x="996" y="950"/>
                  </a:lnTo>
                  <a:lnTo>
                    <a:pt x="1002" y="956"/>
                  </a:lnTo>
                  <a:lnTo>
                    <a:pt x="1016" y="964"/>
                  </a:lnTo>
                  <a:lnTo>
                    <a:pt x="1016" y="964"/>
                  </a:lnTo>
                  <a:lnTo>
                    <a:pt x="1020" y="970"/>
                  </a:lnTo>
                  <a:lnTo>
                    <a:pt x="1022" y="978"/>
                  </a:lnTo>
                  <a:lnTo>
                    <a:pt x="1026" y="984"/>
                  </a:lnTo>
                  <a:lnTo>
                    <a:pt x="1030" y="988"/>
                  </a:lnTo>
                  <a:lnTo>
                    <a:pt x="1030" y="988"/>
                  </a:lnTo>
                  <a:lnTo>
                    <a:pt x="1036" y="990"/>
                  </a:lnTo>
                  <a:lnTo>
                    <a:pt x="1036" y="990"/>
                  </a:lnTo>
                  <a:lnTo>
                    <a:pt x="1042" y="988"/>
                  </a:lnTo>
                  <a:lnTo>
                    <a:pt x="1048" y="984"/>
                  </a:lnTo>
                  <a:lnTo>
                    <a:pt x="1054" y="980"/>
                  </a:lnTo>
                  <a:lnTo>
                    <a:pt x="1062" y="976"/>
                  </a:lnTo>
                  <a:lnTo>
                    <a:pt x="1062" y="976"/>
                  </a:lnTo>
                  <a:lnTo>
                    <a:pt x="1068" y="976"/>
                  </a:lnTo>
                  <a:lnTo>
                    <a:pt x="1068" y="976"/>
                  </a:lnTo>
                  <a:lnTo>
                    <a:pt x="1072" y="976"/>
                  </a:lnTo>
                  <a:lnTo>
                    <a:pt x="1072" y="978"/>
                  </a:lnTo>
                  <a:lnTo>
                    <a:pt x="1074" y="982"/>
                  </a:lnTo>
                  <a:lnTo>
                    <a:pt x="1072" y="990"/>
                  </a:lnTo>
                  <a:lnTo>
                    <a:pt x="1072" y="996"/>
                  </a:lnTo>
                  <a:lnTo>
                    <a:pt x="1072" y="996"/>
                  </a:lnTo>
                  <a:lnTo>
                    <a:pt x="1076" y="1002"/>
                  </a:lnTo>
                  <a:lnTo>
                    <a:pt x="1080" y="1006"/>
                  </a:lnTo>
                  <a:lnTo>
                    <a:pt x="1092" y="1010"/>
                  </a:lnTo>
                  <a:lnTo>
                    <a:pt x="1106" y="1014"/>
                  </a:lnTo>
                  <a:lnTo>
                    <a:pt x="1120" y="1014"/>
                  </a:lnTo>
                  <a:lnTo>
                    <a:pt x="1120" y="1014"/>
                  </a:lnTo>
                  <a:lnTo>
                    <a:pt x="1130" y="1014"/>
                  </a:lnTo>
                  <a:lnTo>
                    <a:pt x="1130" y="1014"/>
                  </a:lnTo>
                  <a:lnTo>
                    <a:pt x="1166" y="1012"/>
                  </a:lnTo>
                  <a:lnTo>
                    <a:pt x="1166" y="1012"/>
                  </a:lnTo>
                  <a:lnTo>
                    <a:pt x="1194" y="1010"/>
                  </a:lnTo>
                  <a:lnTo>
                    <a:pt x="1194" y="1010"/>
                  </a:lnTo>
                  <a:lnTo>
                    <a:pt x="1200" y="1012"/>
                  </a:lnTo>
                  <a:lnTo>
                    <a:pt x="1200" y="1012"/>
                  </a:lnTo>
                  <a:lnTo>
                    <a:pt x="1202" y="1014"/>
                  </a:lnTo>
                  <a:lnTo>
                    <a:pt x="1204" y="1016"/>
                  </a:lnTo>
                  <a:lnTo>
                    <a:pt x="1204" y="1024"/>
                  </a:lnTo>
                  <a:lnTo>
                    <a:pt x="1204" y="1032"/>
                  </a:lnTo>
                  <a:lnTo>
                    <a:pt x="1206" y="1038"/>
                  </a:lnTo>
                  <a:lnTo>
                    <a:pt x="1206" y="1038"/>
                  </a:lnTo>
                  <a:lnTo>
                    <a:pt x="1212" y="1042"/>
                  </a:lnTo>
                  <a:lnTo>
                    <a:pt x="1218" y="1046"/>
                  </a:lnTo>
                  <a:lnTo>
                    <a:pt x="1232" y="1052"/>
                  </a:lnTo>
                  <a:lnTo>
                    <a:pt x="1232" y="1052"/>
                  </a:lnTo>
                  <a:lnTo>
                    <a:pt x="1222" y="1058"/>
                  </a:lnTo>
                  <a:lnTo>
                    <a:pt x="1218" y="1060"/>
                  </a:lnTo>
                  <a:lnTo>
                    <a:pt x="1216" y="1064"/>
                  </a:lnTo>
                  <a:lnTo>
                    <a:pt x="1216" y="1064"/>
                  </a:lnTo>
                  <a:lnTo>
                    <a:pt x="1224" y="1070"/>
                  </a:lnTo>
                  <a:lnTo>
                    <a:pt x="1230" y="1078"/>
                  </a:lnTo>
                  <a:lnTo>
                    <a:pt x="1230" y="1078"/>
                  </a:lnTo>
                  <a:lnTo>
                    <a:pt x="1236" y="1086"/>
                  </a:lnTo>
                  <a:lnTo>
                    <a:pt x="1238" y="1090"/>
                  </a:lnTo>
                  <a:lnTo>
                    <a:pt x="1244" y="1092"/>
                  </a:lnTo>
                  <a:lnTo>
                    <a:pt x="1244" y="1092"/>
                  </a:lnTo>
                  <a:lnTo>
                    <a:pt x="1244" y="1092"/>
                  </a:lnTo>
                  <a:lnTo>
                    <a:pt x="1244" y="1092"/>
                  </a:lnTo>
                  <a:lnTo>
                    <a:pt x="1250" y="1090"/>
                  </a:lnTo>
                  <a:lnTo>
                    <a:pt x="1254" y="1088"/>
                  </a:lnTo>
                  <a:lnTo>
                    <a:pt x="1260" y="1080"/>
                  </a:lnTo>
                  <a:lnTo>
                    <a:pt x="1268" y="1072"/>
                  </a:lnTo>
                  <a:lnTo>
                    <a:pt x="1270" y="1070"/>
                  </a:lnTo>
                  <a:lnTo>
                    <a:pt x="1276" y="1068"/>
                  </a:lnTo>
                  <a:lnTo>
                    <a:pt x="1276" y="1068"/>
                  </a:lnTo>
                  <a:lnTo>
                    <a:pt x="1278" y="1074"/>
                  </a:lnTo>
                  <a:lnTo>
                    <a:pt x="1278" y="1082"/>
                  </a:lnTo>
                  <a:lnTo>
                    <a:pt x="1278" y="1096"/>
                  </a:lnTo>
                  <a:lnTo>
                    <a:pt x="1276" y="1112"/>
                  </a:lnTo>
                  <a:lnTo>
                    <a:pt x="1276" y="1126"/>
                  </a:lnTo>
                  <a:lnTo>
                    <a:pt x="1276" y="1126"/>
                  </a:lnTo>
                  <a:lnTo>
                    <a:pt x="1276" y="1152"/>
                  </a:lnTo>
                  <a:lnTo>
                    <a:pt x="1276" y="1178"/>
                  </a:lnTo>
                  <a:lnTo>
                    <a:pt x="1276" y="1190"/>
                  </a:lnTo>
                  <a:lnTo>
                    <a:pt x="1278" y="1202"/>
                  </a:lnTo>
                  <a:lnTo>
                    <a:pt x="1282" y="1214"/>
                  </a:lnTo>
                  <a:lnTo>
                    <a:pt x="1286" y="1226"/>
                  </a:lnTo>
                  <a:lnTo>
                    <a:pt x="1286" y="1226"/>
                  </a:lnTo>
                  <a:lnTo>
                    <a:pt x="1290" y="1236"/>
                  </a:lnTo>
                  <a:lnTo>
                    <a:pt x="1290" y="1248"/>
                  </a:lnTo>
                  <a:lnTo>
                    <a:pt x="1292" y="1260"/>
                  </a:lnTo>
                  <a:lnTo>
                    <a:pt x="1294" y="1272"/>
                  </a:lnTo>
                  <a:lnTo>
                    <a:pt x="1294" y="1272"/>
                  </a:lnTo>
                  <a:lnTo>
                    <a:pt x="1298" y="1276"/>
                  </a:lnTo>
                  <a:lnTo>
                    <a:pt x="1302" y="1278"/>
                  </a:lnTo>
                  <a:lnTo>
                    <a:pt x="1302" y="1278"/>
                  </a:lnTo>
                  <a:lnTo>
                    <a:pt x="1310" y="1276"/>
                  </a:lnTo>
                  <a:lnTo>
                    <a:pt x="1318" y="1270"/>
                  </a:lnTo>
                  <a:lnTo>
                    <a:pt x="1334" y="1260"/>
                  </a:lnTo>
                  <a:lnTo>
                    <a:pt x="1334" y="1260"/>
                  </a:lnTo>
                  <a:lnTo>
                    <a:pt x="1340" y="1256"/>
                  </a:lnTo>
                  <a:lnTo>
                    <a:pt x="1344" y="1250"/>
                  </a:lnTo>
                  <a:lnTo>
                    <a:pt x="1352" y="1236"/>
                  </a:lnTo>
                  <a:lnTo>
                    <a:pt x="1358" y="1220"/>
                  </a:lnTo>
                  <a:lnTo>
                    <a:pt x="1360" y="1208"/>
                  </a:lnTo>
                  <a:lnTo>
                    <a:pt x="1360" y="1208"/>
                  </a:lnTo>
                  <a:lnTo>
                    <a:pt x="1364" y="1194"/>
                  </a:lnTo>
                  <a:lnTo>
                    <a:pt x="1370" y="1180"/>
                  </a:lnTo>
                  <a:lnTo>
                    <a:pt x="1378" y="1168"/>
                  </a:lnTo>
                  <a:lnTo>
                    <a:pt x="1388" y="1156"/>
                  </a:lnTo>
                  <a:lnTo>
                    <a:pt x="1388" y="1156"/>
                  </a:lnTo>
                  <a:lnTo>
                    <a:pt x="1406" y="1146"/>
                  </a:lnTo>
                  <a:lnTo>
                    <a:pt x="1414" y="1142"/>
                  </a:lnTo>
                  <a:lnTo>
                    <a:pt x="1422" y="1136"/>
                  </a:lnTo>
                  <a:lnTo>
                    <a:pt x="1422" y="1136"/>
                  </a:lnTo>
                  <a:lnTo>
                    <a:pt x="1432" y="1126"/>
                  </a:lnTo>
                  <a:lnTo>
                    <a:pt x="1444" y="1118"/>
                  </a:lnTo>
                  <a:lnTo>
                    <a:pt x="1444" y="1118"/>
                  </a:lnTo>
                  <a:lnTo>
                    <a:pt x="1458" y="1108"/>
                  </a:lnTo>
                  <a:lnTo>
                    <a:pt x="1464" y="1104"/>
                  </a:lnTo>
                  <a:lnTo>
                    <a:pt x="1468" y="1096"/>
                  </a:lnTo>
                  <a:lnTo>
                    <a:pt x="1468" y="1096"/>
                  </a:lnTo>
                  <a:lnTo>
                    <a:pt x="1470" y="1088"/>
                  </a:lnTo>
                  <a:lnTo>
                    <a:pt x="1472" y="1082"/>
                  </a:lnTo>
                  <a:lnTo>
                    <a:pt x="1474" y="1080"/>
                  </a:lnTo>
                  <a:lnTo>
                    <a:pt x="1476" y="1080"/>
                  </a:lnTo>
                  <a:lnTo>
                    <a:pt x="1484" y="1078"/>
                  </a:lnTo>
                  <a:lnTo>
                    <a:pt x="1484" y="1078"/>
                  </a:lnTo>
                  <a:lnTo>
                    <a:pt x="1486" y="1078"/>
                  </a:lnTo>
                  <a:lnTo>
                    <a:pt x="1486" y="1078"/>
                  </a:lnTo>
                  <a:lnTo>
                    <a:pt x="1500" y="1080"/>
                  </a:lnTo>
                  <a:lnTo>
                    <a:pt x="1500" y="1080"/>
                  </a:lnTo>
                  <a:lnTo>
                    <a:pt x="1504" y="1080"/>
                  </a:lnTo>
                  <a:lnTo>
                    <a:pt x="1504" y="1080"/>
                  </a:lnTo>
                  <a:lnTo>
                    <a:pt x="1512" y="1076"/>
                  </a:lnTo>
                  <a:lnTo>
                    <a:pt x="1518" y="1070"/>
                  </a:lnTo>
                  <a:lnTo>
                    <a:pt x="1518" y="1070"/>
                  </a:lnTo>
                  <a:lnTo>
                    <a:pt x="1526" y="1068"/>
                  </a:lnTo>
                  <a:lnTo>
                    <a:pt x="1526" y="1068"/>
                  </a:lnTo>
                  <a:lnTo>
                    <a:pt x="1532" y="1070"/>
                  </a:lnTo>
                  <a:lnTo>
                    <a:pt x="1536" y="1072"/>
                  </a:lnTo>
                  <a:lnTo>
                    <a:pt x="1536" y="1072"/>
                  </a:lnTo>
                  <a:lnTo>
                    <a:pt x="1540" y="1078"/>
                  </a:lnTo>
                  <a:lnTo>
                    <a:pt x="1540" y="1082"/>
                  </a:lnTo>
                  <a:lnTo>
                    <a:pt x="1540" y="1094"/>
                  </a:lnTo>
                  <a:lnTo>
                    <a:pt x="1540" y="1094"/>
                  </a:lnTo>
                  <a:lnTo>
                    <a:pt x="1540" y="1098"/>
                  </a:lnTo>
                  <a:lnTo>
                    <a:pt x="1542" y="1100"/>
                  </a:lnTo>
                  <a:lnTo>
                    <a:pt x="1546" y="1106"/>
                  </a:lnTo>
                  <a:lnTo>
                    <a:pt x="1546" y="1106"/>
                  </a:lnTo>
                  <a:lnTo>
                    <a:pt x="1550" y="1110"/>
                  </a:lnTo>
                  <a:lnTo>
                    <a:pt x="1552" y="1116"/>
                  </a:lnTo>
                  <a:lnTo>
                    <a:pt x="1552" y="1116"/>
                  </a:lnTo>
                  <a:lnTo>
                    <a:pt x="1558" y="1118"/>
                  </a:lnTo>
                  <a:lnTo>
                    <a:pt x="1562" y="1122"/>
                  </a:lnTo>
                  <a:lnTo>
                    <a:pt x="1562" y="1122"/>
                  </a:lnTo>
                  <a:lnTo>
                    <a:pt x="1564" y="1130"/>
                  </a:lnTo>
                  <a:lnTo>
                    <a:pt x="1564" y="1138"/>
                  </a:lnTo>
                  <a:lnTo>
                    <a:pt x="1564" y="1138"/>
                  </a:lnTo>
                  <a:lnTo>
                    <a:pt x="1560" y="1150"/>
                  </a:lnTo>
                  <a:lnTo>
                    <a:pt x="1558" y="1162"/>
                  </a:lnTo>
                  <a:lnTo>
                    <a:pt x="1558" y="1162"/>
                  </a:lnTo>
                  <a:lnTo>
                    <a:pt x="1558" y="1168"/>
                  </a:lnTo>
                  <a:lnTo>
                    <a:pt x="1560" y="1170"/>
                  </a:lnTo>
                  <a:lnTo>
                    <a:pt x="1562" y="1172"/>
                  </a:lnTo>
                  <a:lnTo>
                    <a:pt x="1566" y="1174"/>
                  </a:lnTo>
                  <a:lnTo>
                    <a:pt x="1566" y="1174"/>
                  </a:lnTo>
                  <a:lnTo>
                    <a:pt x="1566" y="1174"/>
                  </a:lnTo>
                  <a:lnTo>
                    <a:pt x="1566" y="1174"/>
                  </a:lnTo>
                  <a:lnTo>
                    <a:pt x="1574" y="1172"/>
                  </a:lnTo>
                  <a:lnTo>
                    <a:pt x="1580" y="1164"/>
                  </a:lnTo>
                  <a:lnTo>
                    <a:pt x="1588" y="1158"/>
                  </a:lnTo>
                  <a:lnTo>
                    <a:pt x="1588" y="1156"/>
                  </a:lnTo>
                  <a:lnTo>
                    <a:pt x="1588" y="1156"/>
                  </a:lnTo>
                  <a:lnTo>
                    <a:pt x="1594" y="1158"/>
                  </a:lnTo>
                  <a:lnTo>
                    <a:pt x="1598" y="1164"/>
                  </a:lnTo>
                  <a:lnTo>
                    <a:pt x="1600" y="1176"/>
                  </a:lnTo>
                  <a:lnTo>
                    <a:pt x="1600" y="1176"/>
                  </a:lnTo>
                  <a:lnTo>
                    <a:pt x="1600" y="1190"/>
                  </a:lnTo>
                  <a:lnTo>
                    <a:pt x="1600" y="1196"/>
                  </a:lnTo>
                  <a:lnTo>
                    <a:pt x="1600" y="1198"/>
                  </a:lnTo>
                  <a:lnTo>
                    <a:pt x="1602" y="1198"/>
                  </a:lnTo>
                  <a:lnTo>
                    <a:pt x="1602" y="1198"/>
                  </a:lnTo>
                  <a:lnTo>
                    <a:pt x="1606" y="1198"/>
                  </a:lnTo>
                  <a:lnTo>
                    <a:pt x="1606" y="1198"/>
                  </a:lnTo>
                  <a:lnTo>
                    <a:pt x="1606" y="1198"/>
                  </a:lnTo>
                  <a:lnTo>
                    <a:pt x="1608" y="1204"/>
                  </a:lnTo>
                  <a:lnTo>
                    <a:pt x="1610" y="1212"/>
                  </a:lnTo>
                  <a:lnTo>
                    <a:pt x="1608" y="1228"/>
                  </a:lnTo>
                  <a:lnTo>
                    <a:pt x="1606" y="1244"/>
                  </a:lnTo>
                  <a:lnTo>
                    <a:pt x="1602" y="1258"/>
                  </a:lnTo>
                  <a:lnTo>
                    <a:pt x="1602" y="1258"/>
                  </a:lnTo>
                  <a:lnTo>
                    <a:pt x="1596" y="1272"/>
                  </a:lnTo>
                  <a:lnTo>
                    <a:pt x="1592" y="1278"/>
                  </a:lnTo>
                  <a:lnTo>
                    <a:pt x="1592" y="1284"/>
                  </a:lnTo>
                  <a:lnTo>
                    <a:pt x="1592" y="1284"/>
                  </a:lnTo>
                  <a:lnTo>
                    <a:pt x="1594" y="1290"/>
                  </a:lnTo>
                  <a:lnTo>
                    <a:pt x="1596" y="1296"/>
                  </a:lnTo>
                  <a:lnTo>
                    <a:pt x="1604" y="1306"/>
                  </a:lnTo>
                  <a:lnTo>
                    <a:pt x="1604" y="1306"/>
                  </a:lnTo>
                  <a:lnTo>
                    <a:pt x="1610" y="1318"/>
                  </a:lnTo>
                  <a:lnTo>
                    <a:pt x="1612" y="1332"/>
                  </a:lnTo>
                  <a:lnTo>
                    <a:pt x="1614" y="1362"/>
                  </a:lnTo>
                  <a:lnTo>
                    <a:pt x="1614" y="1362"/>
                  </a:lnTo>
                  <a:lnTo>
                    <a:pt x="1616" y="1368"/>
                  </a:lnTo>
                  <a:lnTo>
                    <a:pt x="1620" y="1374"/>
                  </a:lnTo>
                  <a:lnTo>
                    <a:pt x="1630" y="1382"/>
                  </a:lnTo>
                  <a:lnTo>
                    <a:pt x="1630" y="1382"/>
                  </a:lnTo>
                  <a:lnTo>
                    <a:pt x="1634" y="1390"/>
                  </a:lnTo>
                  <a:lnTo>
                    <a:pt x="1640" y="1396"/>
                  </a:lnTo>
                  <a:lnTo>
                    <a:pt x="1644" y="1404"/>
                  </a:lnTo>
                  <a:lnTo>
                    <a:pt x="1650" y="1410"/>
                  </a:lnTo>
                  <a:lnTo>
                    <a:pt x="1650" y="1410"/>
                  </a:lnTo>
                  <a:lnTo>
                    <a:pt x="1654" y="1384"/>
                  </a:lnTo>
                  <a:lnTo>
                    <a:pt x="1656" y="1358"/>
                  </a:lnTo>
                  <a:lnTo>
                    <a:pt x="1656" y="1348"/>
                  </a:lnTo>
                  <a:lnTo>
                    <a:pt x="1654" y="1336"/>
                  </a:lnTo>
                  <a:lnTo>
                    <a:pt x="1650" y="1324"/>
                  </a:lnTo>
                  <a:lnTo>
                    <a:pt x="1644" y="1314"/>
                  </a:lnTo>
                  <a:lnTo>
                    <a:pt x="1644" y="1314"/>
                  </a:lnTo>
                  <a:lnTo>
                    <a:pt x="1636" y="1304"/>
                  </a:lnTo>
                  <a:lnTo>
                    <a:pt x="1628" y="1292"/>
                  </a:lnTo>
                  <a:lnTo>
                    <a:pt x="1624" y="1282"/>
                  </a:lnTo>
                  <a:lnTo>
                    <a:pt x="1624" y="1268"/>
                  </a:lnTo>
                  <a:lnTo>
                    <a:pt x="1624" y="1268"/>
                  </a:lnTo>
                  <a:lnTo>
                    <a:pt x="1626" y="1254"/>
                  </a:lnTo>
                  <a:lnTo>
                    <a:pt x="1626" y="1240"/>
                  </a:lnTo>
                  <a:lnTo>
                    <a:pt x="1626" y="1240"/>
                  </a:lnTo>
                  <a:lnTo>
                    <a:pt x="1626" y="1226"/>
                  </a:lnTo>
                  <a:lnTo>
                    <a:pt x="1626" y="1220"/>
                  </a:lnTo>
                  <a:lnTo>
                    <a:pt x="1630" y="1212"/>
                  </a:lnTo>
                  <a:lnTo>
                    <a:pt x="1630" y="1212"/>
                  </a:lnTo>
                  <a:lnTo>
                    <a:pt x="1634" y="1218"/>
                  </a:lnTo>
                  <a:lnTo>
                    <a:pt x="1638" y="1222"/>
                  </a:lnTo>
                  <a:lnTo>
                    <a:pt x="1642" y="1234"/>
                  </a:lnTo>
                  <a:lnTo>
                    <a:pt x="1646" y="1244"/>
                  </a:lnTo>
                  <a:lnTo>
                    <a:pt x="1650" y="1250"/>
                  </a:lnTo>
                  <a:lnTo>
                    <a:pt x="1654" y="1254"/>
                  </a:lnTo>
                  <a:lnTo>
                    <a:pt x="1654" y="1254"/>
                  </a:lnTo>
                  <a:lnTo>
                    <a:pt x="1658" y="1256"/>
                  </a:lnTo>
                  <a:lnTo>
                    <a:pt x="1662" y="1258"/>
                  </a:lnTo>
                  <a:lnTo>
                    <a:pt x="1668" y="1260"/>
                  </a:lnTo>
                  <a:lnTo>
                    <a:pt x="1672" y="1262"/>
                  </a:lnTo>
                  <a:lnTo>
                    <a:pt x="1672" y="1262"/>
                  </a:lnTo>
                  <a:lnTo>
                    <a:pt x="1674" y="1268"/>
                  </a:lnTo>
                  <a:lnTo>
                    <a:pt x="1676" y="1274"/>
                  </a:lnTo>
                  <a:lnTo>
                    <a:pt x="1676" y="1288"/>
                  </a:lnTo>
                  <a:lnTo>
                    <a:pt x="1676" y="1288"/>
                  </a:lnTo>
                  <a:lnTo>
                    <a:pt x="1680" y="1290"/>
                  </a:lnTo>
                  <a:lnTo>
                    <a:pt x="1684" y="1292"/>
                  </a:lnTo>
                  <a:lnTo>
                    <a:pt x="1684" y="1292"/>
                  </a:lnTo>
                  <a:lnTo>
                    <a:pt x="1688" y="1290"/>
                  </a:lnTo>
                  <a:lnTo>
                    <a:pt x="1694" y="1288"/>
                  </a:lnTo>
                  <a:lnTo>
                    <a:pt x="1706" y="1280"/>
                  </a:lnTo>
                  <a:lnTo>
                    <a:pt x="1716" y="1272"/>
                  </a:lnTo>
                  <a:lnTo>
                    <a:pt x="1726" y="1266"/>
                  </a:lnTo>
                  <a:lnTo>
                    <a:pt x="1726" y="1266"/>
                  </a:lnTo>
                  <a:lnTo>
                    <a:pt x="1742" y="1260"/>
                  </a:lnTo>
                  <a:lnTo>
                    <a:pt x="1746" y="1256"/>
                  </a:lnTo>
                  <a:lnTo>
                    <a:pt x="1750" y="1250"/>
                  </a:lnTo>
                  <a:lnTo>
                    <a:pt x="1754" y="1240"/>
                  </a:lnTo>
                  <a:lnTo>
                    <a:pt x="1756" y="1226"/>
                  </a:lnTo>
                  <a:lnTo>
                    <a:pt x="1756" y="1226"/>
                  </a:lnTo>
                  <a:lnTo>
                    <a:pt x="1760" y="1194"/>
                  </a:lnTo>
                  <a:lnTo>
                    <a:pt x="1760" y="1194"/>
                  </a:lnTo>
                  <a:lnTo>
                    <a:pt x="1760" y="1184"/>
                  </a:lnTo>
                  <a:lnTo>
                    <a:pt x="1760" y="1178"/>
                  </a:lnTo>
                  <a:lnTo>
                    <a:pt x="1756" y="1174"/>
                  </a:lnTo>
                  <a:lnTo>
                    <a:pt x="1750" y="1168"/>
                  </a:lnTo>
                  <a:lnTo>
                    <a:pt x="1750" y="1168"/>
                  </a:lnTo>
                  <a:lnTo>
                    <a:pt x="1742" y="1160"/>
                  </a:lnTo>
                  <a:lnTo>
                    <a:pt x="1732" y="1148"/>
                  </a:lnTo>
                  <a:lnTo>
                    <a:pt x="1724" y="1134"/>
                  </a:lnTo>
                  <a:lnTo>
                    <a:pt x="1722" y="1128"/>
                  </a:lnTo>
                  <a:lnTo>
                    <a:pt x="1722" y="1122"/>
                  </a:lnTo>
                  <a:lnTo>
                    <a:pt x="1722" y="1122"/>
                  </a:lnTo>
                  <a:lnTo>
                    <a:pt x="1726" y="1112"/>
                  </a:lnTo>
                  <a:lnTo>
                    <a:pt x="1736" y="1098"/>
                  </a:lnTo>
                  <a:lnTo>
                    <a:pt x="1750" y="1086"/>
                  </a:lnTo>
                  <a:lnTo>
                    <a:pt x="1756" y="1082"/>
                  </a:lnTo>
                  <a:lnTo>
                    <a:pt x="1762" y="1080"/>
                  </a:lnTo>
                  <a:lnTo>
                    <a:pt x="1762" y="1080"/>
                  </a:lnTo>
                  <a:lnTo>
                    <a:pt x="1766" y="1080"/>
                  </a:lnTo>
                  <a:lnTo>
                    <a:pt x="1766" y="1080"/>
                  </a:lnTo>
                  <a:lnTo>
                    <a:pt x="1770" y="1080"/>
                  </a:lnTo>
                  <a:lnTo>
                    <a:pt x="1772" y="1082"/>
                  </a:lnTo>
                  <a:lnTo>
                    <a:pt x="1772" y="1086"/>
                  </a:lnTo>
                  <a:lnTo>
                    <a:pt x="1770" y="1092"/>
                  </a:lnTo>
                  <a:lnTo>
                    <a:pt x="1768" y="1096"/>
                  </a:lnTo>
                  <a:lnTo>
                    <a:pt x="1770" y="1098"/>
                  </a:lnTo>
                  <a:lnTo>
                    <a:pt x="1770" y="1098"/>
                  </a:lnTo>
                  <a:lnTo>
                    <a:pt x="1772" y="1104"/>
                  </a:lnTo>
                  <a:lnTo>
                    <a:pt x="1776" y="1104"/>
                  </a:lnTo>
                  <a:lnTo>
                    <a:pt x="1776" y="1104"/>
                  </a:lnTo>
                  <a:lnTo>
                    <a:pt x="1780" y="1104"/>
                  </a:lnTo>
                  <a:lnTo>
                    <a:pt x="1782" y="1100"/>
                  </a:lnTo>
                  <a:lnTo>
                    <a:pt x="1788" y="1092"/>
                  </a:lnTo>
                  <a:lnTo>
                    <a:pt x="1788" y="1092"/>
                  </a:lnTo>
                  <a:lnTo>
                    <a:pt x="1800" y="1086"/>
                  </a:lnTo>
                  <a:lnTo>
                    <a:pt x="1814" y="1080"/>
                  </a:lnTo>
                  <a:lnTo>
                    <a:pt x="1814" y="1080"/>
                  </a:lnTo>
                  <a:lnTo>
                    <a:pt x="1820" y="1076"/>
                  </a:lnTo>
                  <a:lnTo>
                    <a:pt x="1828" y="1076"/>
                  </a:lnTo>
                  <a:lnTo>
                    <a:pt x="1842" y="1074"/>
                  </a:lnTo>
                  <a:lnTo>
                    <a:pt x="1842" y="1074"/>
                  </a:lnTo>
                  <a:lnTo>
                    <a:pt x="1858" y="1070"/>
                  </a:lnTo>
                  <a:lnTo>
                    <a:pt x="1872" y="1062"/>
                  </a:lnTo>
                  <a:lnTo>
                    <a:pt x="1884" y="1052"/>
                  </a:lnTo>
                  <a:lnTo>
                    <a:pt x="1896" y="1042"/>
                  </a:lnTo>
                  <a:lnTo>
                    <a:pt x="1896" y="1042"/>
                  </a:lnTo>
                  <a:lnTo>
                    <a:pt x="1908" y="1032"/>
                  </a:lnTo>
                  <a:lnTo>
                    <a:pt x="1914" y="1026"/>
                  </a:lnTo>
                  <a:lnTo>
                    <a:pt x="1920" y="1018"/>
                  </a:lnTo>
                  <a:lnTo>
                    <a:pt x="1920" y="1018"/>
                  </a:lnTo>
                  <a:lnTo>
                    <a:pt x="1926" y="1006"/>
                  </a:lnTo>
                  <a:lnTo>
                    <a:pt x="1930" y="1000"/>
                  </a:lnTo>
                  <a:lnTo>
                    <a:pt x="1936" y="994"/>
                  </a:lnTo>
                  <a:lnTo>
                    <a:pt x="1936" y="994"/>
                  </a:lnTo>
                  <a:lnTo>
                    <a:pt x="1948" y="984"/>
                  </a:lnTo>
                  <a:lnTo>
                    <a:pt x="1952" y="978"/>
                  </a:lnTo>
                  <a:lnTo>
                    <a:pt x="1956" y="970"/>
                  </a:lnTo>
                  <a:lnTo>
                    <a:pt x="1956" y="970"/>
                  </a:lnTo>
                  <a:lnTo>
                    <a:pt x="1958" y="956"/>
                  </a:lnTo>
                  <a:lnTo>
                    <a:pt x="1958" y="940"/>
                  </a:lnTo>
                  <a:lnTo>
                    <a:pt x="1958" y="940"/>
                  </a:lnTo>
                  <a:lnTo>
                    <a:pt x="1960" y="920"/>
                  </a:lnTo>
                  <a:lnTo>
                    <a:pt x="1960" y="912"/>
                  </a:lnTo>
                  <a:lnTo>
                    <a:pt x="1956" y="902"/>
                  </a:lnTo>
                  <a:lnTo>
                    <a:pt x="1956" y="902"/>
                  </a:lnTo>
                  <a:lnTo>
                    <a:pt x="1950" y="886"/>
                  </a:lnTo>
                  <a:lnTo>
                    <a:pt x="1950" y="886"/>
                  </a:lnTo>
                  <a:lnTo>
                    <a:pt x="1944" y="880"/>
                  </a:lnTo>
                  <a:lnTo>
                    <a:pt x="1940" y="876"/>
                  </a:lnTo>
                  <a:lnTo>
                    <a:pt x="1940" y="876"/>
                  </a:lnTo>
                  <a:lnTo>
                    <a:pt x="1938" y="872"/>
                  </a:lnTo>
                  <a:lnTo>
                    <a:pt x="1940" y="868"/>
                  </a:lnTo>
                  <a:lnTo>
                    <a:pt x="1942" y="858"/>
                  </a:lnTo>
                  <a:lnTo>
                    <a:pt x="1942" y="858"/>
                  </a:lnTo>
                  <a:lnTo>
                    <a:pt x="1948" y="852"/>
                  </a:lnTo>
                  <a:lnTo>
                    <a:pt x="1956" y="848"/>
                  </a:lnTo>
                  <a:lnTo>
                    <a:pt x="1956" y="848"/>
                  </a:lnTo>
                  <a:lnTo>
                    <a:pt x="1964" y="840"/>
                  </a:lnTo>
                  <a:lnTo>
                    <a:pt x="1966" y="838"/>
                  </a:lnTo>
                  <a:lnTo>
                    <a:pt x="1968" y="834"/>
                  </a:lnTo>
                  <a:lnTo>
                    <a:pt x="1966" y="832"/>
                  </a:lnTo>
                  <a:lnTo>
                    <a:pt x="1964" y="830"/>
                  </a:lnTo>
                  <a:lnTo>
                    <a:pt x="1958" y="828"/>
                  </a:lnTo>
                  <a:lnTo>
                    <a:pt x="1958" y="828"/>
                  </a:lnTo>
                  <a:lnTo>
                    <a:pt x="1952" y="828"/>
                  </a:lnTo>
                  <a:lnTo>
                    <a:pt x="1946" y="830"/>
                  </a:lnTo>
                  <a:lnTo>
                    <a:pt x="1946" y="830"/>
                  </a:lnTo>
                  <a:lnTo>
                    <a:pt x="1938" y="836"/>
                  </a:lnTo>
                  <a:lnTo>
                    <a:pt x="1932" y="838"/>
                  </a:lnTo>
                  <a:lnTo>
                    <a:pt x="1932" y="838"/>
                  </a:lnTo>
                  <a:lnTo>
                    <a:pt x="1930" y="836"/>
                  </a:lnTo>
                  <a:lnTo>
                    <a:pt x="1928" y="830"/>
                  </a:lnTo>
                  <a:lnTo>
                    <a:pt x="1928" y="830"/>
                  </a:lnTo>
                  <a:lnTo>
                    <a:pt x="1928" y="824"/>
                  </a:lnTo>
                  <a:lnTo>
                    <a:pt x="1926" y="820"/>
                  </a:lnTo>
                  <a:lnTo>
                    <a:pt x="1926" y="820"/>
                  </a:lnTo>
                  <a:lnTo>
                    <a:pt x="1922" y="816"/>
                  </a:lnTo>
                  <a:lnTo>
                    <a:pt x="1922" y="816"/>
                  </a:lnTo>
                  <a:lnTo>
                    <a:pt x="1920" y="812"/>
                  </a:lnTo>
                  <a:lnTo>
                    <a:pt x="1920" y="808"/>
                  </a:lnTo>
                  <a:lnTo>
                    <a:pt x="1922" y="804"/>
                  </a:lnTo>
                  <a:lnTo>
                    <a:pt x="1926" y="802"/>
                  </a:lnTo>
                  <a:lnTo>
                    <a:pt x="1926" y="802"/>
                  </a:lnTo>
                  <a:lnTo>
                    <a:pt x="1930" y="802"/>
                  </a:lnTo>
                  <a:lnTo>
                    <a:pt x="1930" y="802"/>
                  </a:lnTo>
                  <a:lnTo>
                    <a:pt x="1930" y="802"/>
                  </a:lnTo>
                  <a:lnTo>
                    <a:pt x="1930" y="802"/>
                  </a:lnTo>
                  <a:lnTo>
                    <a:pt x="1932" y="802"/>
                  </a:lnTo>
                  <a:lnTo>
                    <a:pt x="1932" y="802"/>
                  </a:lnTo>
                  <a:lnTo>
                    <a:pt x="1934" y="802"/>
                  </a:lnTo>
                  <a:lnTo>
                    <a:pt x="1936" y="800"/>
                  </a:lnTo>
                  <a:lnTo>
                    <a:pt x="1936" y="800"/>
                  </a:lnTo>
                  <a:lnTo>
                    <a:pt x="1938" y="796"/>
                  </a:lnTo>
                  <a:lnTo>
                    <a:pt x="1942" y="794"/>
                  </a:lnTo>
                  <a:lnTo>
                    <a:pt x="1942" y="794"/>
                  </a:lnTo>
                  <a:lnTo>
                    <a:pt x="1946" y="792"/>
                  </a:lnTo>
                  <a:lnTo>
                    <a:pt x="1950" y="790"/>
                  </a:lnTo>
                  <a:lnTo>
                    <a:pt x="1950" y="790"/>
                  </a:lnTo>
                  <a:lnTo>
                    <a:pt x="1952" y="786"/>
                  </a:lnTo>
                  <a:lnTo>
                    <a:pt x="1954" y="782"/>
                  </a:lnTo>
                  <a:lnTo>
                    <a:pt x="1956" y="778"/>
                  </a:lnTo>
                  <a:lnTo>
                    <a:pt x="1960" y="774"/>
                  </a:lnTo>
                  <a:lnTo>
                    <a:pt x="1960" y="774"/>
                  </a:lnTo>
                  <a:lnTo>
                    <a:pt x="1964" y="772"/>
                  </a:lnTo>
                  <a:lnTo>
                    <a:pt x="1964" y="772"/>
                  </a:lnTo>
                  <a:lnTo>
                    <a:pt x="1966" y="774"/>
                  </a:lnTo>
                  <a:lnTo>
                    <a:pt x="1970" y="776"/>
                  </a:lnTo>
                  <a:lnTo>
                    <a:pt x="1970" y="776"/>
                  </a:lnTo>
                  <a:lnTo>
                    <a:pt x="1972" y="778"/>
                  </a:lnTo>
                  <a:lnTo>
                    <a:pt x="1972" y="780"/>
                  </a:lnTo>
                  <a:lnTo>
                    <a:pt x="1968" y="788"/>
                  </a:lnTo>
                  <a:lnTo>
                    <a:pt x="1964" y="794"/>
                  </a:lnTo>
                  <a:lnTo>
                    <a:pt x="1964" y="800"/>
                  </a:lnTo>
                  <a:lnTo>
                    <a:pt x="1964" y="800"/>
                  </a:lnTo>
                  <a:lnTo>
                    <a:pt x="1966" y="806"/>
                  </a:lnTo>
                  <a:lnTo>
                    <a:pt x="1970" y="808"/>
                  </a:lnTo>
                  <a:lnTo>
                    <a:pt x="1970" y="808"/>
                  </a:lnTo>
                  <a:lnTo>
                    <a:pt x="1978" y="806"/>
                  </a:lnTo>
                  <a:lnTo>
                    <a:pt x="1986" y="802"/>
                  </a:lnTo>
                  <a:lnTo>
                    <a:pt x="1994" y="796"/>
                  </a:lnTo>
                  <a:lnTo>
                    <a:pt x="2000" y="794"/>
                  </a:lnTo>
                  <a:lnTo>
                    <a:pt x="2000" y="794"/>
                  </a:lnTo>
                  <a:lnTo>
                    <a:pt x="2002" y="794"/>
                  </a:lnTo>
                  <a:lnTo>
                    <a:pt x="2002" y="794"/>
                  </a:lnTo>
                  <a:lnTo>
                    <a:pt x="2008" y="794"/>
                  </a:lnTo>
                  <a:lnTo>
                    <a:pt x="2012" y="796"/>
                  </a:lnTo>
                  <a:lnTo>
                    <a:pt x="2014" y="800"/>
                  </a:lnTo>
                  <a:lnTo>
                    <a:pt x="2014" y="804"/>
                  </a:lnTo>
                  <a:lnTo>
                    <a:pt x="2014" y="804"/>
                  </a:lnTo>
                  <a:lnTo>
                    <a:pt x="2014" y="808"/>
                  </a:lnTo>
                  <a:lnTo>
                    <a:pt x="2014" y="812"/>
                  </a:lnTo>
                  <a:lnTo>
                    <a:pt x="2010" y="814"/>
                  </a:lnTo>
                  <a:lnTo>
                    <a:pt x="2006" y="814"/>
                  </a:lnTo>
                  <a:lnTo>
                    <a:pt x="2006" y="814"/>
                  </a:lnTo>
                  <a:lnTo>
                    <a:pt x="2004" y="814"/>
                  </a:lnTo>
                  <a:lnTo>
                    <a:pt x="2004" y="814"/>
                  </a:lnTo>
                  <a:lnTo>
                    <a:pt x="2004" y="824"/>
                  </a:lnTo>
                  <a:lnTo>
                    <a:pt x="2004" y="826"/>
                  </a:lnTo>
                  <a:lnTo>
                    <a:pt x="2008" y="826"/>
                  </a:lnTo>
                  <a:lnTo>
                    <a:pt x="2014" y="826"/>
                  </a:lnTo>
                  <a:lnTo>
                    <a:pt x="2020" y="830"/>
                  </a:lnTo>
                  <a:lnTo>
                    <a:pt x="2020" y="830"/>
                  </a:lnTo>
                  <a:lnTo>
                    <a:pt x="2024" y="834"/>
                  </a:lnTo>
                  <a:lnTo>
                    <a:pt x="2024" y="840"/>
                  </a:lnTo>
                  <a:lnTo>
                    <a:pt x="2020" y="850"/>
                  </a:lnTo>
                  <a:lnTo>
                    <a:pt x="2020" y="850"/>
                  </a:lnTo>
                  <a:lnTo>
                    <a:pt x="2020" y="854"/>
                  </a:lnTo>
                  <a:lnTo>
                    <a:pt x="2020" y="856"/>
                  </a:lnTo>
                  <a:lnTo>
                    <a:pt x="2020" y="856"/>
                  </a:lnTo>
                  <a:lnTo>
                    <a:pt x="2022" y="864"/>
                  </a:lnTo>
                  <a:lnTo>
                    <a:pt x="2020" y="870"/>
                  </a:lnTo>
                  <a:lnTo>
                    <a:pt x="2020" y="870"/>
                  </a:lnTo>
                  <a:lnTo>
                    <a:pt x="2018" y="878"/>
                  </a:lnTo>
                  <a:lnTo>
                    <a:pt x="2016" y="882"/>
                  </a:lnTo>
                  <a:lnTo>
                    <a:pt x="2016" y="886"/>
                  </a:lnTo>
                  <a:lnTo>
                    <a:pt x="2016" y="886"/>
                  </a:lnTo>
                  <a:lnTo>
                    <a:pt x="2018" y="888"/>
                  </a:lnTo>
                  <a:lnTo>
                    <a:pt x="2020" y="888"/>
                  </a:lnTo>
                  <a:lnTo>
                    <a:pt x="2020" y="888"/>
                  </a:lnTo>
                  <a:lnTo>
                    <a:pt x="2026" y="886"/>
                  </a:lnTo>
                  <a:lnTo>
                    <a:pt x="2034" y="882"/>
                  </a:lnTo>
                  <a:lnTo>
                    <a:pt x="2046" y="876"/>
                  </a:lnTo>
                  <a:lnTo>
                    <a:pt x="2046" y="876"/>
                  </a:lnTo>
                  <a:lnTo>
                    <a:pt x="2056" y="876"/>
                  </a:lnTo>
                  <a:lnTo>
                    <a:pt x="2060" y="876"/>
                  </a:lnTo>
                  <a:lnTo>
                    <a:pt x="2064" y="874"/>
                  </a:lnTo>
                  <a:lnTo>
                    <a:pt x="2064" y="874"/>
                  </a:lnTo>
                  <a:lnTo>
                    <a:pt x="2068" y="870"/>
                  </a:lnTo>
                  <a:lnTo>
                    <a:pt x="2070" y="866"/>
                  </a:lnTo>
                  <a:lnTo>
                    <a:pt x="2072" y="856"/>
                  </a:lnTo>
                  <a:lnTo>
                    <a:pt x="2072" y="856"/>
                  </a:lnTo>
                  <a:lnTo>
                    <a:pt x="2066" y="856"/>
                  </a:lnTo>
                  <a:lnTo>
                    <a:pt x="2066" y="856"/>
                  </a:lnTo>
                  <a:lnTo>
                    <a:pt x="2068" y="846"/>
                  </a:lnTo>
                  <a:lnTo>
                    <a:pt x="2066" y="838"/>
                  </a:lnTo>
                  <a:lnTo>
                    <a:pt x="2060" y="818"/>
                  </a:lnTo>
                  <a:lnTo>
                    <a:pt x="2060" y="818"/>
                  </a:lnTo>
                  <a:lnTo>
                    <a:pt x="2058" y="814"/>
                  </a:lnTo>
                  <a:lnTo>
                    <a:pt x="2056" y="810"/>
                  </a:lnTo>
                  <a:lnTo>
                    <a:pt x="2056" y="810"/>
                  </a:lnTo>
                  <a:lnTo>
                    <a:pt x="2052" y="808"/>
                  </a:lnTo>
                  <a:lnTo>
                    <a:pt x="2048" y="806"/>
                  </a:lnTo>
                  <a:lnTo>
                    <a:pt x="2048" y="806"/>
                  </a:lnTo>
                  <a:lnTo>
                    <a:pt x="2046" y="804"/>
                  </a:lnTo>
                  <a:lnTo>
                    <a:pt x="2046" y="800"/>
                  </a:lnTo>
                  <a:lnTo>
                    <a:pt x="2046" y="796"/>
                  </a:lnTo>
                  <a:lnTo>
                    <a:pt x="2048" y="792"/>
                  </a:lnTo>
                  <a:lnTo>
                    <a:pt x="2048" y="792"/>
                  </a:lnTo>
                  <a:lnTo>
                    <a:pt x="2054" y="790"/>
                  </a:lnTo>
                  <a:lnTo>
                    <a:pt x="2058" y="790"/>
                  </a:lnTo>
                  <a:lnTo>
                    <a:pt x="2062" y="788"/>
                  </a:lnTo>
                  <a:lnTo>
                    <a:pt x="2068" y="784"/>
                  </a:lnTo>
                  <a:lnTo>
                    <a:pt x="2068" y="784"/>
                  </a:lnTo>
                  <a:lnTo>
                    <a:pt x="2082" y="768"/>
                  </a:lnTo>
                  <a:lnTo>
                    <a:pt x="2082" y="768"/>
                  </a:lnTo>
                  <a:lnTo>
                    <a:pt x="2090" y="754"/>
                  </a:lnTo>
                  <a:lnTo>
                    <a:pt x="2094" y="746"/>
                  </a:lnTo>
                  <a:lnTo>
                    <a:pt x="2102" y="742"/>
                  </a:lnTo>
                  <a:lnTo>
                    <a:pt x="2102" y="742"/>
                  </a:lnTo>
                  <a:lnTo>
                    <a:pt x="2108" y="740"/>
                  </a:lnTo>
                  <a:lnTo>
                    <a:pt x="2108" y="740"/>
                  </a:lnTo>
                  <a:lnTo>
                    <a:pt x="2112" y="742"/>
                  </a:lnTo>
                  <a:lnTo>
                    <a:pt x="2116" y="746"/>
                  </a:lnTo>
                  <a:lnTo>
                    <a:pt x="2120" y="750"/>
                  </a:lnTo>
                  <a:lnTo>
                    <a:pt x="2126" y="752"/>
                  </a:lnTo>
                  <a:lnTo>
                    <a:pt x="2126" y="752"/>
                  </a:lnTo>
                  <a:lnTo>
                    <a:pt x="2126" y="752"/>
                  </a:lnTo>
                  <a:lnTo>
                    <a:pt x="2126" y="752"/>
                  </a:lnTo>
                  <a:lnTo>
                    <a:pt x="2132" y="750"/>
                  </a:lnTo>
                  <a:lnTo>
                    <a:pt x="2138" y="748"/>
                  </a:lnTo>
                  <a:lnTo>
                    <a:pt x="2148" y="740"/>
                  </a:lnTo>
                  <a:lnTo>
                    <a:pt x="2148" y="740"/>
                  </a:lnTo>
                  <a:lnTo>
                    <a:pt x="2152" y="730"/>
                  </a:lnTo>
                  <a:lnTo>
                    <a:pt x="2156" y="724"/>
                  </a:lnTo>
                  <a:lnTo>
                    <a:pt x="2160" y="720"/>
                  </a:lnTo>
                  <a:lnTo>
                    <a:pt x="2160" y="720"/>
                  </a:lnTo>
                  <a:lnTo>
                    <a:pt x="2168" y="714"/>
                  </a:lnTo>
                  <a:lnTo>
                    <a:pt x="2178" y="708"/>
                  </a:lnTo>
                  <a:lnTo>
                    <a:pt x="2178" y="708"/>
                  </a:lnTo>
                  <a:lnTo>
                    <a:pt x="2182" y="706"/>
                  </a:lnTo>
                  <a:lnTo>
                    <a:pt x="2186" y="702"/>
                  </a:lnTo>
                  <a:lnTo>
                    <a:pt x="2190" y="692"/>
                  </a:lnTo>
                  <a:lnTo>
                    <a:pt x="2190" y="692"/>
                  </a:lnTo>
                  <a:lnTo>
                    <a:pt x="2196" y="684"/>
                  </a:lnTo>
                  <a:lnTo>
                    <a:pt x="2202" y="674"/>
                  </a:lnTo>
                  <a:lnTo>
                    <a:pt x="2202" y="674"/>
                  </a:lnTo>
                  <a:lnTo>
                    <a:pt x="2224" y="650"/>
                  </a:lnTo>
                  <a:lnTo>
                    <a:pt x="2228" y="644"/>
                  </a:lnTo>
                  <a:lnTo>
                    <a:pt x="2230" y="638"/>
                  </a:lnTo>
                  <a:lnTo>
                    <a:pt x="2232" y="632"/>
                  </a:lnTo>
                  <a:lnTo>
                    <a:pt x="2232" y="624"/>
                  </a:lnTo>
                  <a:lnTo>
                    <a:pt x="2232" y="624"/>
                  </a:lnTo>
                  <a:lnTo>
                    <a:pt x="2230" y="610"/>
                  </a:lnTo>
                  <a:lnTo>
                    <a:pt x="2230" y="604"/>
                  </a:lnTo>
                  <a:lnTo>
                    <a:pt x="2232" y="598"/>
                  </a:lnTo>
                  <a:lnTo>
                    <a:pt x="2232" y="598"/>
                  </a:lnTo>
                  <a:lnTo>
                    <a:pt x="2236" y="590"/>
                  </a:lnTo>
                  <a:lnTo>
                    <a:pt x="2240" y="582"/>
                  </a:lnTo>
                  <a:lnTo>
                    <a:pt x="2240" y="582"/>
                  </a:lnTo>
                  <a:lnTo>
                    <a:pt x="2244" y="572"/>
                  </a:lnTo>
                  <a:lnTo>
                    <a:pt x="2244" y="560"/>
                  </a:lnTo>
                  <a:lnTo>
                    <a:pt x="2242" y="550"/>
                  </a:lnTo>
                  <a:lnTo>
                    <a:pt x="2238" y="546"/>
                  </a:lnTo>
                  <a:lnTo>
                    <a:pt x="2234" y="542"/>
                  </a:lnTo>
                  <a:lnTo>
                    <a:pt x="2234" y="542"/>
                  </a:lnTo>
                  <a:lnTo>
                    <a:pt x="2228" y="540"/>
                  </a:lnTo>
                  <a:lnTo>
                    <a:pt x="2228" y="540"/>
                  </a:lnTo>
                  <a:lnTo>
                    <a:pt x="2222" y="542"/>
                  </a:lnTo>
                  <a:lnTo>
                    <a:pt x="2216" y="548"/>
                  </a:lnTo>
                  <a:lnTo>
                    <a:pt x="2216" y="548"/>
                  </a:lnTo>
                  <a:lnTo>
                    <a:pt x="2208" y="552"/>
                  </a:lnTo>
                  <a:lnTo>
                    <a:pt x="2202" y="554"/>
                  </a:lnTo>
                  <a:lnTo>
                    <a:pt x="2202" y="554"/>
                  </a:lnTo>
                  <a:lnTo>
                    <a:pt x="2200" y="552"/>
                  </a:lnTo>
                  <a:lnTo>
                    <a:pt x="2196" y="550"/>
                  </a:lnTo>
                  <a:lnTo>
                    <a:pt x="2196" y="550"/>
                  </a:lnTo>
                  <a:lnTo>
                    <a:pt x="2194" y="546"/>
                  </a:lnTo>
                  <a:lnTo>
                    <a:pt x="2192" y="542"/>
                  </a:lnTo>
                  <a:lnTo>
                    <a:pt x="2192" y="538"/>
                  </a:lnTo>
                  <a:lnTo>
                    <a:pt x="2188" y="536"/>
                  </a:lnTo>
                  <a:lnTo>
                    <a:pt x="2188" y="536"/>
                  </a:lnTo>
                  <a:lnTo>
                    <a:pt x="2182" y="536"/>
                  </a:lnTo>
                  <a:lnTo>
                    <a:pt x="2182" y="536"/>
                  </a:lnTo>
                  <a:lnTo>
                    <a:pt x="2180" y="536"/>
                  </a:lnTo>
                  <a:lnTo>
                    <a:pt x="2180" y="536"/>
                  </a:lnTo>
                  <a:lnTo>
                    <a:pt x="2176" y="536"/>
                  </a:lnTo>
                  <a:lnTo>
                    <a:pt x="2176" y="536"/>
                  </a:lnTo>
                  <a:lnTo>
                    <a:pt x="2172" y="534"/>
                  </a:lnTo>
                  <a:lnTo>
                    <a:pt x="2168" y="532"/>
                  </a:lnTo>
                  <a:lnTo>
                    <a:pt x="2168" y="532"/>
                  </a:lnTo>
                  <a:lnTo>
                    <a:pt x="2174" y="526"/>
                  </a:lnTo>
                  <a:lnTo>
                    <a:pt x="2182" y="524"/>
                  </a:lnTo>
                  <a:lnTo>
                    <a:pt x="2196" y="516"/>
                  </a:lnTo>
                  <a:lnTo>
                    <a:pt x="2196" y="516"/>
                  </a:lnTo>
                  <a:lnTo>
                    <a:pt x="2226" y="494"/>
                  </a:lnTo>
                  <a:lnTo>
                    <a:pt x="2226" y="494"/>
                  </a:lnTo>
                  <a:lnTo>
                    <a:pt x="2240" y="486"/>
                  </a:lnTo>
                  <a:lnTo>
                    <a:pt x="2248" y="480"/>
                  </a:lnTo>
                  <a:lnTo>
                    <a:pt x="2254" y="474"/>
                  </a:lnTo>
                  <a:lnTo>
                    <a:pt x="2254" y="474"/>
                  </a:lnTo>
                  <a:lnTo>
                    <a:pt x="2264" y="462"/>
                  </a:lnTo>
                  <a:lnTo>
                    <a:pt x="2268" y="456"/>
                  </a:lnTo>
                  <a:lnTo>
                    <a:pt x="2276" y="452"/>
                  </a:lnTo>
                  <a:lnTo>
                    <a:pt x="2276" y="452"/>
                  </a:lnTo>
                  <a:lnTo>
                    <a:pt x="2284" y="450"/>
                  </a:lnTo>
                  <a:lnTo>
                    <a:pt x="2284" y="450"/>
                  </a:lnTo>
                  <a:lnTo>
                    <a:pt x="2300" y="454"/>
                  </a:lnTo>
                  <a:lnTo>
                    <a:pt x="2314" y="456"/>
                  </a:lnTo>
                  <a:lnTo>
                    <a:pt x="2314" y="456"/>
                  </a:lnTo>
                  <a:lnTo>
                    <a:pt x="2328" y="458"/>
                  </a:lnTo>
                  <a:lnTo>
                    <a:pt x="2328" y="458"/>
                  </a:lnTo>
                  <a:lnTo>
                    <a:pt x="2342" y="456"/>
                  </a:lnTo>
                  <a:lnTo>
                    <a:pt x="2348" y="456"/>
                  </a:lnTo>
                  <a:lnTo>
                    <a:pt x="2354" y="454"/>
                  </a:lnTo>
                  <a:lnTo>
                    <a:pt x="2354" y="454"/>
                  </a:lnTo>
                  <a:lnTo>
                    <a:pt x="2358" y="446"/>
                  </a:lnTo>
                  <a:lnTo>
                    <a:pt x="2362" y="442"/>
                  </a:lnTo>
                  <a:lnTo>
                    <a:pt x="2366" y="442"/>
                  </a:lnTo>
                  <a:lnTo>
                    <a:pt x="2366" y="442"/>
                  </a:lnTo>
                  <a:lnTo>
                    <a:pt x="2370" y="442"/>
                  </a:lnTo>
                  <a:lnTo>
                    <a:pt x="2370" y="442"/>
                  </a:lnTo>
                  <a:lnTo>
                    <a:pt x="2372" y="444"/>
                  </a:lnTo>
                  <a:lnTo>
                    <a:pt x="2372" y="446"/>
                  </a:lnTo>
                  <a:lnTo>
                    <a:pt x="2374" y="452"/>
                  </a:lnTo>
                  <a:lnTo>
                    <a:pt x="2374" y="458"/>
                  </a:lnTo>
                  <a:lnTo>
                    <a:pt x="2376" y="460"/>
                  </a:lnTo>
                  <a:lnTo>
                    <a:pt x="2378" y="462"/>
                  </a:lnTo>
                  <a:lnTo>
                    <a:pt x="2378" y="462"/>
                  </a:lnTo>
                  <a:lnTo>
                    <a:pt x="2378" y="462"/>
                  </a:lnTo>
                  <a:lnTo>
                    <a:pt x="2378" y="462"/>
                  </a:lnTo>
                  <a:lnTo>
                    <a:pt x="2382" y="460"/>
                  </a:lnTo>
                  <a:lnTo>
                    <a:pt x="2384" y="458"/>
                  </a:lnTo>
                  <a:lnTo>
                    <a:pt x="2388" y="454"/>
                  </a:lnTo>
                  <a:lnTo>
                    <a:pt x="2388" y="454"/>
                  </a:lnTo>
                  <a:lnTo>
                    <a:pt x="2392" y="450"/>
                  </a:lnTo>
                  <a:lnTo>
                    <a:pt x="2398" y="450"/>
                  </a:lnTo>
                  <a:lnTo>
                    <a:pt x="2398" y="450"/>
                  </a:lnTo>
                  <a:lnTo>
                    <a:pt x="2400" y="450"/>
                  </a:lnTo>
                  <a:lnTo>
                    <a:pt x="2400" y="450"/>
                  </a:lnTo>
                  <a:lnTo>
                    <a:pt x="2404" y="450"/>
                  </a:lnTo>
                  <a:lnTo>
                    <a:pt x="2404" y="450"/>
                  </a:lnTo>
                  <a:lnTo>
                    <a:pt x="2408" y="450"/>
                  </a:lnTo>
                  <a:lnTo>
                    <a:pt x="2408" y="450"/>
                  </a:lnTo>
                  <a:lnTo>
                    <a:pt x="2416" y="450"/>
                  </a:lnTo>
                  <a:lnTo>
                    <a:pt x="2420" y="448"/>
                  </a:lnTo>
                  <a:lnTo>
                    <a:pt x="2420" y="448"/>
                  </a:lnTo>
                  <a:lnTo>
                    <a:pt x="2422" y="446"/>
                  </a:lnTo>
                  <a:lnTo>
                    <a:pt x="2422" y="444"/>
                  </a:lnTo>
                  <a:lnTo>
                    <a:pt x="2420" y="440"/>
                  </a:lnTo>
                  <a:lnTo>
                    <a:pt x="2418" y="436"/>
                  </a:lnTo>
                  <a:lnTo>
                    <a:pt x="2418" y="434"/>
                  </a:lnTo>
                  <a:lnTo>
                    <a:pt x="2420" y="432"/>
                  </a:lnTo>
                  <a:lnTo>
                    <a:pt x="2420" y="432"/>
                  </a:lnTo>
                  <a:lnTo>
                    <a:pt x="2426" y="430"/>
                  </a:lnTo>
                  <a:lnTo>
                    <a:pt x="2432" y="428"/>
                  </a:lnTo>
                  <a:lnTo>
                    <a:pt x="2442" y="420"/>
                  </a:lnTo>
                  <a:lnTo>
                    <a:pt x="2450" y="412"/>
                  </a:lnTo>
                  <a:lnTo>
                    <a:pt x="2460" y="404"/>
                  </a:lnTo>
                  <a:lnTo>
                    <a:pt x="2460" y="404"/>
                  </a:lnTo>
                  <a:lnTo>
                    <a:pt x="2468" y="400"/>
                  </a:lnTo>
                  <a:lnTo>
                    <a:pt x="2472" y="400"/>
                  </a:lnTo>
                  <a:lnTo>
                    <a:pt x="2472" y="400"/>
                  </a:lnTo>
                  <a:lnTo>
                    <a:pt x="2476" y="400"/>
                  </a:lnTo>
                  <a:lnTo>
                    <a:pt x="2478" y="402"/>
                  </a:lnTo>
                  <a:lnTo>
                    <a:pt x="2482" y="408"/>
                  </a:lnTo>
                  <a:lnTo>
                    <a:pt x="2486" y="414"/>
                  </a:lnTo>
                  <a:lnTo>
                    <a:pt x="2488" y="422"/>
                  </a:lnTo>
                  <a:lnTo>
                    <a:pt x="2488" y="422"/>
                  </a:lnTo>
                  <a:lnTo>
                    <a:pt x="2498" y="418"/>
                  </a:lnTo>
                  <a:lnTo>
                    <a:pt x="2508" y="414"/>
                  </a:lnTo>
                  <a:lnTo>
                    <a:pt x="2518" y="412"/>
                  </a:lnTo>
                  <a:lnTo>
                    <a:pt x="2522" y="408"/>
                  </a:lnTo>
                  <a:lnTo>
                    <a:pt x="2526" y="406"/>
                  </a:lnTo>
                  <a:lnTo>
                    <a:pt x="2526" y="406"/>
                  </a:lnTo>
                  <a:lnTo>
                    <a:pt x="2532" y="396"/>
                  </a:lnTo>
                  <a:lnTo>
                    <a:pt x="2540" y="390"/>
                  </a:lnTo>
                  <a:lnTo>
                    <a:pt x="2548" y="384"/>
                  </a:lnTo>
                  <a:lnTo>
                    <a:pt x="2560" y="382"/>
                  </a:lnTo>
                  <a:lnTo>
                    <a:pt x="2560" y="382"/>
                  </a:lnTo>
                  <a:lnTo>
                    <a:pt x="2554" y="394"/>
                  </a:lnTo>
                  <a:lnTo>
                    <a:pt x="2546" y="406"/>
                  </a:lnTo>
                  <a:lnTo>
                    <a:pt x="2546" y="406"/>
                  </a:lnTo>
                  <a:lnTo>
                    <a:pt x="2534" y="416"/>
                  </a:lnTo>
                  <a:lnTo>
                    <a:pt x="2522" y="424"/>
                  </a:lnTo>
                  <a:lnTo>
                    <a:pt x="2498" y="438"/>
                  </a:lnTo>
                  <a:lnTo>
                    <a:pt x="2498" y="438"/>
                  </a:lnTo>
                  <a:lnTo>
                    <a:pt x="2488" y="446"/>
                  </a:lnTo>
                  <a:lnTo>
                    <a:pt x="2480" y="456"/>
                  </a:lnTo>
                  <a:lnTo>
                    <a:pt x="2470" y="464"/>
                  </a:lnTo>
                  <a:lnTo>
                    <a:pt x="2460" y="472"/>
                  </a:lnTo>
                  <a:lnTo>
                    <a:pt x="2460" y="472"/>
                  </a:lnTo>
                  <a:lnTo>
                    <a:pt x="2448" y="480"/>
                  </a:lnTo>
                  <a:lnTo>
                    <a:pt x="2442" y="484"/>
                  </a:lnTo>
                  <a:lnTo>
                    <a:pt x="2436" y="490"/>
                  </a:lnTo>
                  <a:lnTo>
                    <a:pt x="2436" y="490"/>
                  </a:lnTo>
                  <a:lnTo>
                    <a:pt x="2430" y="502"/>
                  </a:lnTo>
                  <a:lnTo>
                    <a:pt x="2424" y="514"/>
                  </a:lnTo>
                  <a:lnTo>
                    <a:pt x="2424" y="514"/>
                  </a:lnTo>
                  <a:lnTo>
                    <a:pt x="2422" y="526"/>
                  </a:lnTo>
                  <a:lnTo>
                    <a:pt x="2422" y="536"/>
                  </a:lnTo>
                  <a:lnTo>
                    <a:pt x="2426" y="556"/>
                  </a:lnTo>
                  <a:lnTo>
                    <a:pt x="2426" y="556"/>
                  </a:lnTo>
                  <a:lnTo>
                    <a:pt x="2430" y="580"/>
                  </a:lnTo>
                  <a:lnTo>
                    <a:pt x="2430" y="580"/>
                  </a:lnTo>
                  <a:lnTo>
                    <a:pt x="2432" y="594"/>
                  </a:lnTo>
                  <a:lnTo>
                    <a:pt x="2434" y="600"/>
                  </a:lnTo>
                  <a:lnTo>
                    <a:pt x="2436" y="604"/>
                  </a:lnTo>
                  <a:lnTo>
                    <a:pt x="2438" y="604"/>
                  </a:lnTo>
                  <a:lnTo>
                    <a:pt x="2438" y="604"/>
                  </a:lnTo>
                  <a:lnTo>
                    <a:pt x="2440" y="606"/>
                  </a:lnTo>
                  <a:lnTo>
                    <a:pt x="2440" y="606"/>
                  </a:lnTo>
                  <a:lnTo>
                    <a:pt x="2444" y="604"/>
                  </a:lnTo>
                  <a:lnTo>
                    <a:pt x="2448" y="602"/>
                  </a:lnTo>
                  <a:lnTo>
                    <a:pt x="2454" y="592"/>
                  </a:lnTo>
                  <a:lnTo>
                    <a:pt x="2462" y="574"/>
                  </a:lnTo>
                  <a:lnTo>
                    <a:pt x="2462" y="574"/>
                  </a:lnTo>
                  <a:lnTo>
                    <a:pt x="2466" y="570"/>
                  </a:lnTo>
                  <a:lnTo>
                    <a:pt x="2472" y="566"/>
                  </a:lnTo>
                  <a:lnTo>
                    <a:pt x="2476" y="564"/>
                  </a:lnTo>
                  <a:lnTo>
                    <a:pt x="2482" y="560"/>
                  </a:lnTo>
                  <a:lnTo>
                    <a:pt x="2482" y="560"/>
                  </a:lnTo>
                  <a:lnTo>
                    <a:pt x="2484" y="556"/>
                  </a:lnTo>
                  <a:lnTo>
                    <a:pt x="2486" y="550"/>
                  </a:lnTo>
                  <a:lnTo>
                    <a:pt x="2488" y="546"/>
                  </a:lnTo>
                  <a:lnTo>
                    <a:pt x="2490" y="542"/>
                  </a:lnTo>
                  <a:lnTo>
                    <a:pt x="2490" y="542"/>
                  </a:lnTo>
                  <a:lnTo>
                    <a:pt x="2496" y="540"/>
                  </a:lnTo>
                  <a:lnTo>
                    <a:pt x="2504" y="540"/>
                  </a:lnTo>
                  <a:lnTo>
                    <a:pt x="2504" y="540"/>
                  </a:lnTo>
                  <a:lnTo>
                    <a:pt x="2506" y="536"/>
                  </a:lnTo>
                  <a:lnTo>
                    <a:pt x="2506" y="532"/>
                  </a:lnTo>
                  <a:lnTo>
                    <a:pt x="2506" y="532"/>
                  </a:lnTo>
                  <a:lnTo>
                    <a:pt x="2508" y="522"/>
                  </a:lnTo>
                  <a:lnTo>
                    <a:pt x="2510" y="516"/>
                  </a:lnTo>
                  <a:lnTo>
                    <a:pt x="2512" y="512"/>
                  </a:lnTo>
                  <a:lnTo>
                    <a:pt x="2512" y="512"/>
                  </a:lnTo>
                  <a:lnTo>
                    <a:pt x="2516" y="514"/>
                  </a:lnTo>
                  <a:lnTo>
                    <a:pt x="2522" y="516"/>
                  </a:lnTo>
                  <a:lnTo>
                    <a:pt x="2522" y="516"/>
                  </a:lnTo>
                  <a:lnTo>
                    <a:pt x="2526" y="514"/>
                  </a:lnTo>
                  <a:lnTo>
                    <a:pt x="2528" y="512"/>
                  </a:lnTo>
                  <a:lnTo>
                    <a:pt x="2528" y="512"/>
                  </a:lnTo>
                  <a:lnTo>
                    <a:pt x="2528" y="508"/>
                  </a:lnTo>
                  <a:lnTo>
                    <a:pt x="2526" y="506"/>
                  </a:lnTo>
                  <a:lnTo>
                    <a:pt x="2524" y="502"/>
                  </a:lnTo>
                  <a:lnTo>
                    <a:pt x="2524" y="498"/>
                  </a:lnTo>
                  <a:lnTo>
                    <a:pt x="2524" y="498"/>
                  </a:lnTo>
                  <a:lnTo>
                    <a:pt x="2526" y="492"/>
                  </a:lnTo>
                  <a:lnTo>
                    <a:pt x="2530" y="490"/>
                  </a:lnTo>
                  <a:lnTo>
                    <a:pt x="2530" y="486"/>
                  </a:lnTo>
                  <a:lnTo>
                    <a:pt x="2528" y="482"/>
                  </a:lnTo>
                  <a:lnTo>
                    <a:pt x="2528" y="482"/>
                  </a:lnTo>
                  <a:lnTo>
                    <a:pt x="2524" y="480"/>
                  </a:lnTo>
                  <a:lnTo>
                    <a:pt x="2520" y="478"/>
                  </a:lnTo>
                  <a:lnTo>
                    <a:pt x="2516" y="476"/>
                  </a:lnTo>
                  <a:lnTo>
                    <a:pt x="2514" y="472"/>
                  </a:lnTo>
                  <a:lnTo>
                    <a:pt x="2514" y="472"/>
                  </a:lnTo>
                  <a:lnTo>
                    <a:pt x="2516" y="468"/>
                  </a:lnTo>
                  <a:lnTo>
                    <a:pt x="2522" y="460"/>
                  </a:lnTo>
                  <a:lnTo>
                    <a:pt x="2534" y="448"/>
                  </a:lnTo>
                  <a:lnTo>
                    <a:pt x="2534" y="448"/>
                  </a:lnTo>
                  <a:lnTo>
                    <a:pt x="2542" y="442"/>
                  </a:lnTo>
                  <a:lnTo>
                    <a:pt x="2548" y="438"/>
                  </a:lnTo>
                  <a:lnTo>
                    <a:pt x="2552" y="438"/>
                  </a:lnTo>
                  <a:lnTo>
                    <a:pt x="2552" y="438"/>
                  </a:lnTo>
                  <a:lnTo>
                    <a:pt x="2552" y="438"/>
                  </a:lnTo>
                  <a:lnTo>
                    <a:pt x="2552" y="438"/>
                  </a:lnTo>
                  <a:lnTo>
                    <a:pt x="2556" y="438"/>
                  </a:lnTo>
                  <a:lnTo>
                    <a:pt x="2560" y="442"/>
                  </a:lnTo>
                  <a:lnTo>
                    <a:pt x="2562" y="446"/>
                  </a:lnTo>
                  <a:lnTo>
                    <a:pt x="2566" y="448"/>
                  </a:lnTo>
                  <a:lnTo>
                    <a:pt x="2566" y="448"/>
                  </a:lnTo>
                  <a:lnTo>
                    <a:pt x="2566" y="448"/>
                  </a:lnTo>
                  <a:lnTo>
                    <a:pt x="2566" y="448"/>
                  </a:lnTo>
                  <a:lnTo>
                    <a:pt x="2572" y="446"/>
                  </a:lnTo>
                  <a:lnTo>
                    <a:pt x="2576" y="442"/>
                  </a:lnTo>
                  <a:lnTo>
                    <a:pt x="2580" y="438"/>
                  </a:lnTo>
                  <a:lnTo>
                    <a:pt x="2586" y="434"/>
                  </a:lnTo>
                  <a:lnTo>
                    <a:pt x="2586" y="434"/>
                  </a:lnTo>
                  <a:lnTo>
                    <a:pt x="2592" y="430"/>
                  </a:lnTo>
                  <a:lnTo>
                    <a:pt x="2598" y="430"/>
                  </a:lnTo>
                  <a:lnTo>
                    <a:pt x="2598" y="430"/>
                  </a:lnTo>
                  <a:lnTo>
                    <a:pt x="2606" y="432"/>
                  </a:lnTo>
                  <a:lnTo>
                    <a:pt x="2606" y="432"/>
                  </a:lnTo>
                  <a:lnTo>
                    <a:pt x="2614" y="438"/>
                  </a:lnTo>
                  <a:lnTo>
                    <a:pt x="2616" y="440"/>
                  </a:lnTo>
                  <a:lnTo>
                    <a:pt x="2620" y="442"/>
                  </a:lnTo>
                  <a:lnTo>
                    <a:pt x="2620" y="442"/>
                  </a:lnTo>
                  <a:lnTo>
                    <a:pt x="2626" y="440"/>
                  </a:lnTo>
                  <a:lnTo>
                    <a:pt x="2626" y="440"/>
                  </a:lnTo>
                  <a:lnTo>
                    <a:pt x="2630" y="438"/>
                  </a:lnTo>
                  <a:lnTo>
                    <a:pt x="2636" y="434"/>
                  </a:lnTo>
                  <a:lnTo>
                    <a:pt x="2644" y="424"/>
                  </a:lnTo>
                  <a:lnTo>
                    <a:pt x="2644" y="424"/>
                  </a:lnTo>
                  <a:lnTo>
                    <a:pt x="2654" y="420"/>
                  </a:lnTo>
                  <a:lnTo>
                    <a:pt x="2666" y="414"/>
                  </a:lnTo>
                  <a:lnTo>
                    <a:pt x="2676" y="410"/>
                  </a:lnTo>
                  <a:lnTo>
                    <a:pt x="2686" y="406"/>
                  </a:lnTo>
                  <a:lnTo>
                    <a:pt x="2686" y="406"/>
                  </a:lnTo>
                  <a:lnTo>
                    <a:pt x="2694" y="400"/>
                  </a:lnTo>
                  <a:lnTo>
                    <a:pt x="2704" y="394"/>
                  </a:lnTo>
                  <a:lnTo>
                    <a:pt x="2704" y="394"/>
                  </a:lnTo>
                  <a:lnTo>
                    <a:pt x="2710" y="392"/>
                  </a:lnTo>
                  <a:lnTo>
                    <a:pt x="2710" y="392"/>
                  </a:lnTo>
                  <a:lnTo>
                    <a:pt x="2718" y="394"/>
                  </a:lnTo>
                  <a:lnTo>
                    <a:pt x="2718" y="394"/>
                  </a:lnTo>
                  <a:lnTo>
                    <a:pt x="2724" y="394"/>
                  </a:lnTo>
                  <a:lnTo>
                    <a:pt x="2724" y="394"/>
                  </a:lnTo>
                  <a:lnTo>
                    <a:pt x="2726" y="394"/>
                  </a:lnTo>
                  <a:lnTo>
                    <a:pt x="2726" y="394"/>
                  </a:lnTo>
                  <a:lnTo>
                    <a:pt x="2730" y="394"/>
                  </a:lnTo>
                  <a:lnTo>
                    <a:pt x="2736" y="392"/>
                  </a:lnTo>
                  <a:lnTo>
                    <a:pt x="2740" y="388"/>
                  </a:lnTo>
                  <a:lnTo>
                    <a:pt x="2740" y="384"/>
                  </a:lnTo>
                  <a:lnTo>
                    <a:pt x="2740" y="384"/>
                  </a:lnTo>
                  <a:lnTo>
                    <a:pt x="2738" y="382"/>
                  </a:lnTo>
                  <a:lnTo>
                    <a:pt x="2736" y="380"/>
                  </a:lnTo>
                  <a:lnTo>
                    <a:pt x="2732" y="378"/>
                  </a:lnTo>
                  <a:lnTo>
                    <a:pt x="2732" y="378"/>
                  </a:lnTo>
                  <a:lnTo>
                    <a:pt x="2730" y="372"/>
                  </a:lnTo>
                  <a:lnTo>
                    <a:pt x="2730" y="366"/>
                  </a:lnTo>
                  <a:lnTo>
                    <a:pt x="2730" y="366"/>
                  </a:lnTo>
                  <a:lnTo>
                    <a:pt x="2732" y="362"/>
                  </a:lnTo>
                  <a:lnTo>
                    <a:pt x="2730" y="358"/>
                  </a:lnTo>
                  <a:lnTo>
                    <a:pt x="2728" y="354"/>
                  </a:lnTo>
                  <a:lnTo>
                    <a:pt x="2722" y="352"/>
                  </a:lnTo>
                  <a:lnTo>
                    <a:pt x="2722" y="352"/>
                  </a:lnTo>
                  <a:lnTo>
                    <a:pt x="2708" y="348"/>
                  </a:lnTo>
                  <a:lnTo>
                    <a:pt x="2706" y="346"/>
                  </a:lnTo>
                  <a:lnTo>
                    <a:pt x="2704" y="344"/>
                  </a:lnTo>
                  <a:lnTo>
                    <a:pt x="2704" y="342"/>
                  </a:lnTo>
                  <a:lnTo>
                    <a:pt x="2708" y="340"/>
                  </a:lnTo>
                  <a:lnTo>
                    <a:pt x="2708" y="340"/>
                  </a:lnTo>
                  <a:lnTo>
                    <a:pt x="2710" y="340"/>
                  </a:lnTo>
                  <a:lnTo>
                    <a:pt x="2710" y="340"/>
                  </a:lnTo>
                  <a:lnTo>
                    <a:pt x="2730" y="344"/>
                  </a:lnTo>
                  <a:lnTo>
                    <a:pt x="2730" y="344"/>
                  </a:lnTo>
                  <a:lnTo>
                    <a:pt x="2744" y="346"/>
                  </a:lnTo>
                  <a:lnTo>
                    <a:pt x="2744" y="346"/>
                  </a:lnTo>
                  <a:lnTo>
                    <a:pt x="2750" y="346"/>
                  </a:lnTo>
                  <a:lnTo>
                    <a:pt x="2754" y="342"/>
                  </a:lnTo>
                  <a:lnTo>
                    <a:pt x="2754" y="342"/>
                  </a:lnTo>
                  <a:lnTo>
                    <a:pt x="2754" y="338"/>
                  </a:lnTo>
                  <a:lnTo>
                    <a:pt x="2754" y="332"/>
                  </a:lnTo>
                  <a:lnTo>
                    <a:pt x="2756" y="326"/>
                  </a:lnTo>
                  <a:lnTo>
                    <a:pt x="2756" y="324"/>
                  </a:lnTo>
                  <a:lnTo>
                    <a:pt x="2760" y="322"/>
                  </a:lnTo>
                  <a:lnTo>
                    <a:pt x="2760" y="322"/>
                  </a:lnTo>
                  <a:lnTo>
                    <a:pt x="2762" y="322"/>
                  </a:lnTo>
                  <a:lnTo>
                    <a:pt x="2762" y="322"/>
                  </a:lnTo>
                  <a:lnTo>
                    <a:pt x="2766" y="322"/>
                  </a:lnTo>
                  <a:lnTo>
                    <a:pt x="2768" y="326"/>
                  </a:lnTo>
                  <a:lnTo>
                    <a:pt x="2774" y="332"/>
                  </a:lnTo>
                  <a:lnTo>
                    <a:pt x="2774" y="332"/>
                  </a:lnTo>
                  <a:lnTo>
                    <a:pt x="2782" y="330"/>
                  </a:lnTo>
                  <a:lnTo>
                    <a:pt x="2782" y="330"/>
                  </a:lnTo>
                  <a:lnTo>
                    <a:pt x="2792" y="334"/>
                  </a:lnTo>
                  <a:lnTo>
                    <a:pt x="2800" y="338"/>
                  </a:lnTo>
                  <a:lnTo>
                    <a:pt x="2810" y="344"/>
                  </a:lnTo>
                  <a:lnTo>
                    <a:pt x="2818" y="350"/>
                  </a:lnTo>
                  <a:lnTo>
                    <a:pt x="2818" y="350"/>
                  </a:lnTo>
                  <a:lnTo>
                    <a:pt x="2828" y="352"/>
                  </a:lnTo>
                  <a:lnTo>
                    <a:pt x="2828" y="352"/>
                  </a:lnTo>
                  <a:lnTo>
                    <a:pt x="2834" y="352"/>
                  </a:lnTo>
                  <a:lnTo>
                    <a:pt x="2840" y="348"/>
                  </a:lnTo>
                  <a:lnTo>
                    <a:pt x="2840" y="348"/>
                  </a:lnTo>
                  <a:lnTo>
                    <a:pt x="2844" y="344"/>
                  </a:lnTo>
                  <a:lnTo>
                    <a:pt x="2844" y="340"/>
                  </a:lnTo>
                  <a:lnTo>
                    <a:pt x="2848" y="332"/>
                  </a:lnTo>
                  <a:lnTo>
                    <a:pt x="2848" y="332"/>
                  </a:lnTo>
                  <a:lnTo>
                    <a:pt x="2852" y="330"/>
                  </a:lnTo>
                  <a:lnTo>
                    <a:pt x="2856" y="328"/>
                  </a:lnTo>
                  <a:lnTo>
                    <a:pt x="2860" y="328"/>
                  </a:lnTo>
                  <a:lnTo>
                    <a:pt x="2864" y="326"/>
                  </a:lnTo>
                  <a:lnTo>
                    <a:pt x="2864" y="326"/>
                  </a:lnTo>
                  <a:lnTo>
                    <a:pt x="2870" y="324"/>
                  </a:lnTo>
                  <a:lnTo>
                    <a:pt x="2872" y="318"/>
                  </a:lnTo>
                  <a:lnTo>
                    <a:pt x="2872" y="314"/>
                  </a:lnTo>
                  <a:lnTo>
                    <a:pt x="2870" y="310"/>
                  </a:lnTo>
                  <a:lnTo>
                    <a:pt x="2870" y="310"/>
                  </a:lnTo>
                  <a:lnTo>
                    <a:pt x="2866" y="308"/>
                  </a:lnTo>
                  <a:lnTo>
                    <a:pt x="2860" y="306"/>
                  </a:lnTo>
                  <a:lnTo>
                    <a:pt x="2848" y="306"/>
                  </a:lnTo>
                  <a:lnTo>
                    <a:pt x="2848" y="306"/>
                  </a:lnTo>
                  <a:lnTo>
                    <a:pt x="2840" y="300"/>
                  </a:lnTo>
                  <a:lnTo>
                    <a:pt x="2836" y="298"/>
                  </a:lnTo>
                  <a:lnTo>
                    <a:pt x="2832" y="296"/>
                  </a:lnTo>
                  <a:lnTo>
                    <a:pt x="2832" y="296"/>
                  </a:lnTo>
                  <a:lnTo>
                    <a:pt x="2832" y="296"/>
                  </a:lnTo>
                  <a:lnTo>
                    <a:pt x="2832" y="296"/>
                  </a:lnTo>
                  <a:lnTo>
                    <a:pt x="2828" y="298"/>
                  </a:lnTo>
                  <a:lnTo>
                    <a:pt x="2824" y="300"/>
                  </a:lnTo>
                  <a:lnTo>
                    <a:pt x="2822" y="302"/>
                  </a:lnTo>
                  <a:lnTo>
                    <a:pt x="2818" y="304"/>
                  </a:lnTo>
                  <a:lnTo>
                    <a:pt x="2818" y="304"/>
                  </a:lnTo>
                  <a:lnTo>
                    <a:pt x="2816" y="302"/>
                  </a:lnTo>
                  <a:lnTo>
                    <a:pt x="2816" y="302"/>
                  </a:lnTo>
                  <a:lnTo>
                    <a:pt x="2812" y="298"/>
                  </a:lnTo>
                  <a:lnTo>
                    <a:pt x="2812" y="294"/>
                  </a:lnTo>
                  <a:lnTo>
                    <a:pt x="2810" y="288"/>
                  </a:lnTo>
                  <a:lnTo>
                    <a:pt x="2808" y="282"/>
                  </a:lnTo>
                  <a:lnTo>
                    <a:pt x="2808" y="282"/>
                  </a:lnTo>
                  <a:lnTo>
                    <a:pt x="2798" y="274"/>
                  </a:lnTo>
                  <a:lnTo>
                    <a:pt x="2788" y="266"/>
                  </a:lnTo>
                  <a:lnTo>
                    <a:pt x="2762" y="254"/>
                  </a:lnTo>
                  <a:lnTo>
                    <a:pt x="2762" y="254"/>
                  </a:lnTo>
                  <a:lnTo>
                    <a:pt x="2752" y="250"/>
                  </a:lnTo>
                  <a:lnTo>
                    <a:pt x="2744" y="242"/>
                  </a:lnTo>
                  <a:lnTo>
                    <a:pt x="2744" y="242"/>
                  </a:lnTo>
                  <a:lnTo>
                    <a:pt x="2738" y="234"/>
                  </a:lnTo>
                  <a:lnTo>
                    <a:pt x="2734" y="232"/>
                  </a:lnTo>
                  <a:lnTo>
                    <a:pt x="2728" y="232"/>
                  </a:lnTo>
                  <a:lnTo>
                    <a:pt x="2728" y="232"/>
                  </a:lnTo>
                  <a:lnTo>
                    <a:pt x="2720" y="230"/>
                  </a:lnTo>
                  <a:lnTo>
                    <a:pt x="2712" y="226"/>
                  </a:lnTo>
                  <a:lnTo>
                    <a:pt x="2706" y="224"/>
                  </a:lnTo>
                  <a:lnTo>
                    <a:pt x="2698" y="222"/>
                  </a:lnTo>
                  <a:lnTo>
                    <a:pt x="2698" y="222"/>
                  </a:lnTo>
                  <a:lnTo>
                    <a:pt x="2690" y="224"/>
                  </a:lnTo>
                  <a:lnTo>
                    <a:pt x="2690" y="224"/>
                  </a:lnTo>
                  <a:lnTo>
                    <a:pt x="2684" y="224"/>
                  </a:lnTo>
                  <a:lnTo>
                    <a:pt x="2684" y="224"/>
                  </a:lnTo>
                  <a:lnTo>
                    <a:pt x="2676" y="226"/>
                  </a:lnTo>
                  <a:lnTo>
                    <a:pt x="2676" y="226"/>
                  </a:lnTo>
                  <a:lnTo>
                    <a:pt x="2672" y="226"/>
                  </a:lnTo>
                  <a:lnTo>
                    <a:pt x="2666" y="222"/>
                  </a:lnTo>
                  <a:lnTo>
                    <a:pt x="2666" y="222"/>
                  </a:lnTo>
                  <a:lnTo>
                    <a:pt x="2660" y="220"/>
                  </a:lnTo>
                  <a:lnTo>
                    <a:pt x="2654" y="218"/>
                  </a:lnTo>
                  <a:lnTo>
                    <a:pt x="2654" y="218"/>
                  </a:lnTo>
                  <a:lnTo>
                    <a:pt x="2650" y="218"/>
                  </a:lnTo>
                  <a:lnTo>
                    <a:pt x="2646" y="222"/>
                  </a:lnTo>
                  <a:lnTo>
                    <a:pt x="2646" y="222"/>
                  </a:lnTo>
                  <a:lnTo>
                    <a:pt x="2644" y="226"/>
                  </a:lnTo>
                  <a:lnTo>
                    <a:pt x="2644" y="232"/>
                  </a:lnTo>
                  <a:lnTo>
                    <a:pt x="2644" y="238"/>
                  </a:lnTo>
                  <a:lnTo>
                    <a:pt x="2644" y="244"/>
                  </a:lnTo>
                  <a:lnTo>
                    <a:pt x="2644" y="244"/>
                  </a:lnTo>
                  <a:lnTo>
                    <a:pt x="2638" y="250"/>
                  </a:lnTo>
                  <a:lnTo>
                    <a:pt x="2632" y="250"/>
                  </a:lnTo>
                  <a:lnTo>
                    <a:pt x="2632" y="250"/>
                  </a:lnTo>
                  <a:lnTo>
                    <a:pt x="2626" y="250"/>
                  </a:lnTo>
                  <a:lnTo>
                    <a:pt x="2620" y="246"/>
                  </a:lnTo>
                  <a:lnTo>
                    <a:pt x="2612" y="240"/>
                  </a:lnTo>
                  <a:lnTo>
                    <a:pt x="2612" y="240"/>
                  </a:lnTo>
                  <a:lnTo>
                    <a:pt x="2606" y="234"/>
                  </a:lnTo>
                  <a:lnTo>
                    <a:pt x="2602" y="232"/>
                  </a:lnTo>
                  <a:lnTo>
                    <a:pt x="2598" y="230"/>
                  </a:lnTo>
                  <a:lnTo>
                    <a:pt x="2598" y="230"/>
                  </a:lnTo>
                  <a:lnTo>
                    <a:pt x="2594" y="232"/>
                  </a:lnTo>
                  <a:lnTo>
                    <a:pt x="2594" y="232"/>
                  </a:lnTo>
                  <a:lnTo>
                    <a:pt x="2584" y="232"/>
                  </a:lnTo>
                  <a:lnTo>
                    <a:pt x="2574" y="234"/>
                  </a:lnTo>
                  <a:lnTo>
                    <a:pt x="2574" y="234"/>
                  </a:lnTo>
                  <a:lnTo>
                    <a:pt x="2572" y="234"/>
                  </a:lnTo>
                  <a:lnTo>
                    <a:pt x="2572" y="234"/>
                  </a:lnTo>
                  <a:lnTo>
                    <a:pt x="2560" y="230"/>
                  </a:lnTo>
                  <a:lnTo>
                    <a:pt x="2550" y="228"/>
                  </a:lnTo>
                  <a:lnTo>
                    <a:pt x="2550" y="228"/>
                  </a:lnTo>
                  <a:lnTo>
                    <a:pt x="2548" y="228"/>
                  </a:lnTo>
                  <a:lnTo>
                    <a:pt x="2548" y="228"/>
                  </a:lnTo>
                  <a:lnTo>
                    <a:pt x="2542" y="230"/>
                  </a:lnTo>
                  <a:lnTo>
                    <a:pt x="2538" y="232"/>
                  </a:lnTo>
                  <a:lnTo>
                    <a:pt x="2534" y="236"/>
                  </a:lnTo>
                  <a:lnTo>
                    <a:pt x="2528" y="236"/>
                  </a:lnTo>
                  <a:lnTo>
                    <a:pt x="2528" y="236"/>
                  </a:lnTo>
                  <a:lnTo>
                    <a:pt x="2528" y="236"/>
                  </a:lnTo>
                  <a:lnTo>
                    <a:pt x="2528" y="236"/>
                  </a:lnTo>
                  <a:lnTo>
                    <a:pt x="2526" y="232"/>
                  </a:lnTo>
                  <a:lnTo>
                    <a:pt x="2522" y="230"/>
                  </a:lnTo>
                  <a:lnTo>
                    <a:pt x="2518" y="228"/>
                  </a:lnTo>
                  <a:lnTo>
                    <a:pt x="2514" y="224"/>
                  </a:lnTo>
                  <a:lnTo>
                    <a:pt x="2514" y="224"/>
                  </a:lnTo>
                  <a:lnTo>
                    <a:pt x="2512" y="220"/>
                  </a:lnTo>
                  <a:lnTo>
                    <a:pt x="2512" y="216"/>
                  </a:lnTo>
                  <a:lnTo>
                    <a:pt x="2510" y="212"/>
                  </a:lnTo>
                  <a:lnTo>
                    <a:pt x="2508" y="208"/>
                  </a:lnTo>
                  <a:lnTo>
                    <a:pt x="2508" y="208"/>
                  </a:lnTo>
                  <a:lnTo>
                    <a:pt x="2500" y="202"/>
                  </a:lnTo>
                  <a:lnTo>
                    <a:pt x="2488" y="200"/>
                  </a:lnTo>
                  <a:lnTo>
                    <a:pt x="2488" y="200"/>
                  </a:lnTo>
                  <a:lnTo>
                    <a:pt x="2478" y="196"/>
                  </a:lnTo>
                  <a:lnTo>
                    <a:pt x="2470" y="194"/>
                  </a:lnTo>
                  <a:lnTo>
                    <a:pt x="2470" y="194"/>
                  </a:lnTo>
                  <a:lnTo>
                    <a:pt x="2462" y="190"/>
                  </a:lnTo>
                  <a:lnTo>
                    <a:pt x="2462" y="190"/>
                  </a:lnTo>
                  <a:lnTo>
                    <a:pt x="2460" y="190"/>
                  </a:lnTo>
                  <a:lnTo>
                    <a:pt x="2456" y="192"/>
                  </a:lnTo>
                  <a:lnTo>
                    <a:pt x="2446" y="198"/>
                  </a:lnTo>
                  <a:lnTo>
                    <a:pt x="2446" y="198"/>
                  </a:lnTo>
                  <a:lnTo>
                    <a:pt x="2438" y="202"/>
                  </a:lnTo>
                  <a:lnTo>
                    <a:pt x="2430" y="202"/>
                  </a:lnTo>
                  <a:lnTo>
                    <a:pt x="2430" y="202"/>
                  </a:lnTo>
                  <a:lnTo>
                    <a:pt x="2428" y="202"/>
                  </a:lnTo>
                  <a:lnTo>
                    <a:pt x="2428" y="202"/>
                  </a:lnTo>
                  <a:lnTo>
                    <a:pt x="2424" y="200"/>
                  </a:lnTo>
                  <a:lnTo>
                    <a:pt x="2422" y="196"/>
                  </a:lnTo>
                  <a:lnTo>
                    <a:pt x="2420" y="192"/>
                  </a:lnTo>
                  <a:lnTo>
                    <a:pt x="2416" y="188"/>
                  </a:lnTo>
                  <a:lnTo>
                    <a:pt x="2416" y="188"/>
                  </a:lnTo>
                  <a:lnTo>
                    <a:pt x="2410" y="188"/>
                  </a:lnTo>
                  <a:lnTo>
                    <a:pt x="2410" y="188"/>
                  </a:lnTo>
                  <a:lnTo>
                    <a:pt x="2408" y="188"/>
                  </a:lnTo>
                  <a:lnTo>
                    <a:pt x="2408" y="188"/>
                  </a:lnTo>
                  <a:lnTo>
                    <a:pt x="2404" y="188"/>
                  </a:lnTo>
                  <a:lnTo>
                    <a:pt x="2404" y="188"/>
                  </a:lnTo>
                  <a:lnTo>
                    <a:pt x="2398" y="186"/>
                  </a:lnTo>
                  <a:lnTo>
                    <a:pt x="2398" y="186"/>
                  </a:lnTo>
                  <a:lnTo>
                    <a:pt x="2390" y="180"/>
                  </a:lnTo>
                  <a:lnTo>
                    <a:pt x="2390" y="180"/>
                  </a:lnTo>
                  <a:lnTo>
                    <a:pt x="2384" y="174"/>
                  </a:lnTo>
                  <a:lnTo>
                    <a:pt x="2380" y="166"/>
                  </a:lnTo>
                  <a:lnTo>
                    <a:pt x="2380" y="166"/>
                  </a:lnTo>
                  <a:lnTo>
                    <a:pt x="2376" y="162"/>
                  </a:lnTo>
                  <a:lnTo>
                    <a:pt x="2370" y="160"/>
                  </a:lnTo>
                  <a:lnTo>
                    <a:pt x="2370" y="160"/>
                  </a:lnTo>
                  <a:lnTo>
                    <a:pt x="2364" y="160"/>
                  </a:lnTo>
                  <a:lnTo>
                    <a:pt x="2358" y="162"/>
                  </a:lnTo>
                  <a:lnTo>
                    <a:pt x="2358" y="162"/>
                  </a:lnTo>
                  <a:lnTo>
                    <a:pt x="2354" y="166"/>
                  </a:lnTo>
                  <a:lnTo>
                    <a:pt x="2350" y="172"/>
                  </a:lnTo>
                  <a:lnTo>
                    <a:pt x="2348" y="176"/>
                  </a:lnTo>
                  <a:lnTo>
                    <a:pt x="2342" y="180"/>
                  </a:lnTo>
                  <a:lnTo>
                    <a:pt x="2342" y="180"/>
                  </a:lnTo>
                  <a:lnTo>
                    <a:pt x="2332" y="182"/>
                  </a:lnTo>
                  <a:lnTo>
                    <a:pt x="2332" y="182"/>
                  </a:lnTo>
                  <a:lnTo>
                    <a:pt x="2330" y="182"/>
                  </a:lnTo>
                  <a:lnTo>
                    <a:pt x="2330" y="182"/>
                  </a:lnTo>
                  <a:lnTo>
                    <a:pt x="2328" y="180"/>
                  </a:lnTo>
                  <a:lnTo>
                    <a:pt x="2328" y="180"/>
                  </a:lnTo>
                  <a:lnTo>
                    <a:pt x="2328" y="178"/>
                  </a:lnTo>
                  <a:lnTo>
                    <a:pt x="2328" y="176"/>
                  </a:lnTo>
                  <a:lnTo>
                    <a:pt x="2328" y="176"/>
                  </a:lnTo>
                  <a:lnTo>
                    <a:pt x="2326" y="164"/>
                  </a:lnTo>
                  <a:lnTo>
                    <a:pt x="2324" y="160"/>
                  </a:lnTo>
                  <a:lnTo>
                    <a:pt x="2320" y="156"/>
                  </a:lnTo>
                  <a:lnTo>
                    <a:pt x="2320" y="156"/>
                  </a:lnTo>
                  <a:lnTo>
                    <a:pt x="2314" y="154"/>
                  </a:lnTo>
                  <a:lnTo>
                    <a:pt x="2306" y="152"/>
                  </a:lnTo>
                  <a:lnTo>
                    <a:pt x="2306" y="152"/>
                  </a:lnTo>
                  <a:lnTo>
                    <a:pt x="2296" y="148"/>
                  </a:lnTo>
                  <a:lnTo>
                    <a:pt x="2296" y="148"/>
                  </a:lnTo>
                  <a:lnTo>
                    <a:pt x="2290" y="148"/>
                  </a:lnTo>
                  <a:lnTo>
                    <a:pt x="2290" y="148"/>
                  </a:lnTo>
                  <a:lnTo>
                    <a:pt x="2284" y="148"/>
                  </a:lnTo>
                  <a:lnTo>
                    <a:pt x="2278" y="150"/>
                  </a:lnTo>
                  <a:lnTo>
                    <a:pt x="2278" y="150"/>
                  </a:lnTo>
                  <a:lnTo>
                    <a:pt x="2274" y="150"/>
                  </a:lnTo>
                  <a:lnTo>
                    <a:pt x="2274" y="150"/>
                  </a:lnTo>
                  <a:lnTo>
                    <a:pt x="2274" y="150"/>
                  </a:lnTo>
                  <a:lnTo>
                    <a:pt x="2274" y="150"/>
                  </a:lnTo>
                  <a:lnTo>
                    <a:pt x="2272" y="150"/>
                  </a:lnTo>
                  <a:lnTo>
                    <a:pt x="2272" y="150"/>
                  </a:lnTo>
                  <a:lnTo>
                    <a:pt x="2268" y="154"/>
                  </a:lnTo>
                  <a:lnTo>
                    <a:pt x="2268" y="154"/>
                  </a:lnTo>
                  <a:lnTo>
                    <a:pt x="2262" y="158"/>
                  </a:lnTo>
                  <a:lnTo>
                    <a:pt x="2262" y="162"/>
                  </a:lnTo>
                  <a:lnTo>
                    <a:pt x="2262" y="162"/>
                  </a:lnTo>
                  <a:lnTo>
                    <a:pt x="2262" y="168"/>
                  </a:lnTo>
                  <a:lnTo>
                    <a:pt x="2264" y="172"/>
                  </a:lnTo>
                  <a:lnTo>
                    <a:pt x="2264" y="178"/>
                  </a:lnTo>
                  <a:lnTo>
                    <a:pt x="2262" y="180"/>
                  </a:lnTo>
                  <a:lnTo>
                    <a:pt x="2258" y="182"/>
                  </a:lnTo>
                  <a:lnTo>
                    <a:pt x="2258" y="182"/>
                  </a:lnTo>
                  <a:lnTo>
                    <a:pt x="2250" y="172"/>
                  </a:lnTo>
                  <a:lnTo>
                    <a:pt x="2250" y="172"/>
                  </a:lnTo>
                  <a:lnTo>
                    <a:pt x="2248" y="174"/>
                  </a:lnTo>
                  <a:lnTo>
                    <a:pt x="2246" y="178"/>
                  </a:lnTo>
                  <a:lnTo>
                    <a:pt x="2248" y="182"/>
                  </a:lnTo>
                  <a:lnTo>
                    <a:pt x="2248" y="182"/>
                  </a:lnTo>
                  <a:lnTo>
                    <a:pt x="2240" y="186"/>
                  </a:lnTo>
                  <a:lnTo>
                    <a:pt x="2234" y="188"/>
                  </a:lnTo>
                  <a:lnTo>
                    <a:pt x="2230" y="188"/>
                  </a:lnTo>
                  <a:lnTo>
                    <a:pt x="2230" y="188"/>
                  </a:lnTo>
                  <a:lnTo>
                    <a:pt x="2230" y="188"/>
                  </a:lnTo>
                  <a:lnTo>
                    <a:pt x="2230" y="188"/>
                  </a:lnTo>
                  <a:lnTo>
                    <a:pt x="2226" y="188"/>
                  </a:lnTo>
                  <a:lnTo>
                    <a:pt x="2222" y="184"/>
                  </a:lnTo>
                  <a:lnTo>
                    <a:pt x="2216" y="178"/>
                  </a:lnTo>
                  <a:lnTo>
                    <a:pt x="2216" y="178"/>
                  </a:lnTo>
                  <a:lnTo>
                    <a:pt x="2212" y="174"/>
                  </a:lnTo>
                  <a:lnTo>
                    <a:pt x="2208" y="172"/>
                  </a:lnTo>
                  <a:lnTo>
                    <a:pt x="2208" y="172"/>
                  </a:lnTo>
                  <a:lnTo>
                    <a:pt x="2204" y="174"/>
                  </a:lnTo>
                  <a:lnTo>
                    <a:pt x="2204" y="174"/>
                  </a:lnTo>
                  <a:lnTo>
                    <a:pt x="2202" y="178"/>
                  </a:lnTo>
                  <a:lnTo>
                    <a:pt x="2200" y="180"/>
                  </a:lnTo>
                  <a:lnTo>
                    <a:pt x="2198" y="180"/>
                  </a:lnTo>
                  <a:lnTo>
                    <a:pt x="2198" y="180"/>
                  </a:lnTo>
                  <a:lnTo>
                    <a:pt x="2194" y="182"/>
                  </a:lnTo>
                  <a:lnTo>
                    <a:pt x="2194" y="182"/>
                  </a:lnTo>
                  <a:lnTo>
                    <a:pt x="2190" y="182"/>
                  </a:lnTo>
                  <a:lnTo>
                    <a:pt x="2190" y="182"/>
                  </a:lnTo>
                  <a:lnTo>
                    <a:pt x="2184" y="180"/>
                  </a:lnTo>
                  <a:lnTo>
                    <a:pt x="2180" y="178"/>
                  </a:lnTo>
                  <a:lnTo>
                    <a:pt x="2180" y="178"/>
                  </a:lnTo>
                  <a:lnTo>
                    <a:pt x="2178" y="174"/>
                  </a:lnTo>
                  <a:lnTo>
                    <a:pt x="2178" y="170"/>
                  </a:lnTo>
                  <a:lnTo>
                    <a:pt x="2178" y="170"/>
                  </a:lnTo>
                  <a:lnTo>
                    <a:pt x="2176" y="168"/>
                  </a:lnTo>
                  <a:lnTo>
                    <a:pt x="2172" y="168"/>
                  </a:lnTo>
                  <a:lnTo>
                    <a:pt x="2172" y="168"/>
                  </a:lnTo>
                  <a:lnTo>
                    <a:pt x="2168" y="168"/>
                  </a:lnTo>
                  <a:lnTo>
                    <a:pt x="2164" y="172"/>
                  </a:lnTo>
                  <a:lnTo>
                    <a:pt x="2164" y="172"/>
                  </a:lnTo>
                  <a:lnTo>
                    <a:pt x="2162" y="176"/>
                  </a:lnTo>
                  <a:lnTo>
                    <a:pt x="2160" y="180"/>
                  </a:lnTo>
                  <a:lnTo>
                    <a:pt x="2160" y="184"/>
                  </a:lnTo>
                  <a:lnTo>
                    <a:pt x="2156" y="186"/>
                  </a:lnTo>
                  <a:lnTo>
                    <a:pt x="2156" y="186"/>
                  </a:lnTo>
                  <a:lnTo>
                    <a:pt x="2154" y="188"/>
                  </a:lnTo>
                  <a:lnTo>
                    <a:pt x="2154" y="188"/>
                  </a:lnTo>
                  <a:lnTo>
                    <a:pt x="2150" y="186"/>
                  </a:lnTo>
                  <a:lnTo>
                    <a:pt x="2150" y="186"/>
                  </a:lnTo>
                  <a:lnTo>
                    <a:pt x="2146" y="184"/>
                  </a:lnTo>
                  <a:lnTo>
                    <a:pt x="2142" y="180"/>
                  </a:lnTo>
                  <a:lnTo>
                    <a:pt x="2136" y="174"/>
                  </a:lnTo>
                  <a:lnTo>
                    <a:pt x="2136" y="174"/>
                  </a:lnTo>
                  <a:lnTo>
                    <a:pt x="2132" y="170"/>
                  </a:lnTo>
                  <a:lnTo>
                    <a:pt x="2124" y="166"/>
                  </a:lnTo>
                  <a:lnTo>
                    <a:pt x="2118" y="162"/>
                  </a:lnTo>
                  <a:lnTo>
                    <a:pt x="2118" y="160"/>
                  </a:lnTo>
                  <a:lnTo>
                    <a:pt x="2116" y="158"/>
                  </a:lnTo>
                  <a:lnTo>
                    <a:pt x="2116" y="158"/>
                  </a:lnTo>
                  <a:lnTo>
                    <a:pt x="2118" y="156"/>
                  </a:lnTo>
                  <a:lnTo>
                    <a:pt x="2120" y="154"/>
                  </a:lnTo>
                  <a:lnTo>
                    <a:pt x="2126" y="154"/>
                  </a:lnTo>
                  <a:lnTo>
                    <a:pt x="2126" y="154"/>
                  </a:lnTo>
                  <a:lnTo>
                    <a:pt x="2128" y="154"/>
                  </a:lnTo>
                  <a:lnTo>
                    <a:pt x="2128" y="154"/>
                  </a:lnTo>
                  <a:lnTo>
                    <a:pt x="2130" y="154"/>
                  </a:lnTo>
                  <a:lnTo>
                    <a:pt x="2130" y="154"/>
                  </a:lnTo>
                  <a:lnTo>
                    <a:pt x="2136" y="154"/>
                  </a:lnTo>
                  <a:lnTo>
                    <a:pt x="2136" y="154"/>
                  </a:lnTo>
                  <a:lnTo>
                    <a:pt x="2142" y="150"/>
                  </a:lnTo>
                  <a:lnTo>
                    <a:pt x="2144" y="148"/>
                  </a:lnTo>
                  <a:lnTo>
                    <a:pt x="2144" y="144"/>
                  </a:lnTo>
                  <a:lnTo>
                    <a:pt x="2142" y="142"/>
                  </a:lnTo>
                  <a:lnTo>
                    <a:pt x="2130" y="130"/>
                  </a:lnTo>
                  <a:lnTo>
                    <a:pt x="2130" y="130"/>
                  </a:lnTo>
                  <a:lnTo>
                    <a:pt x="2126" y="124"/>
                  </a:lnTo>
                  <a:lnTo>
                    <a:pt x="2124" y="124"/>
                  </a:lnTo>
                  <a:lnTo>
                    <a:pt x="2120" y="122"/>
                  </a:lnTo>
                  <a:lnTo>
                    <a:pt x="2120" y="122"/>
                  </a:lnTo>
                  <a:lnTo>
                    <a:pt x="2118" y="122"/>
                  </a:lnTo>
                  <a:lnTo>
                    <a:pt x="2118" y="122"/>
                  </a:lnTo>
                  <a:lnTo>
                    <a:pt x="2106" y="126"/>
                  </a:lnTo>
                  <a:lnTo>
                    <a:pt x="2096" y="126"/>
                  </a:lnTo>
                  <a:lnTo>
                    <a:pt x="2096" y="126"/>
                  </a:lnTo>
                  <a:lnTo>
                    <a:pt x="2092" y="126"/>
                  </a:lnTo>
                  <a:lnTo>
                    <a:pt x="2092" y="126"/>
                  </a:lnTo>
                  <a:lnTo>
                    <a:pt x="2088" y="122"/>
                  </a:lnTo>
                  <a:lnTo>
                    <a:pt x="2086" y="118"/>
                  </a:lnTo>
                  <a:lnTo>
                    <a:pt x="2082" y="114"/>
                  </a:lnTo>
                  <a:lnTo>
                    <a:pt x="2076" y="112"/>
                  </a:lnTo>
                  <a:lnTo>
                    <a:pt x="2076" y="112"/>
                  </a:lnTo>
                  <a:lnTo>
                    <a:pt x="2076" y="112"/>
                  </a:lnTo>
                  <a:lnTo>
                    <a:pt x="2076" y="112"/>
                  </a:lnTo>
                  <a:lnTo>
                    <a:pt x="2064" y="114"/>
                  </a:lnTo>
                  <a:lnTo>
                    <a:pt x="2052" y="118"/>
                  </a:lnTo>
                  <a:lnTo>
                    <a:pt x="2052" y="118"/>
                  </a:lnTo>
                  <a:lnTo>
                    <a:pt x="2054" y="124"/>
                  </a:lnTo>
                  <a:lnTo>
                    <a:pt x="2054" y="128"/>
                  </a:lnTo>
                  <a:lnTo>
                    <a:pt x="2050" y="138"/>
                  </a:lnTo>
                  <a:lnTo>
                    <a:pt x="2050" y="138"/>
                  </a:lnTo>
                  <a:lnTo>
                    <a:pt x="2050" y="138"/>
                  </a:lnTo>
                  <a:lnTo>
                    <a:pt x="2050" y="138"/>
                  </a:lnTo>
                  <a:lnTo>
                    <a:pt x="2032" y="134"/>
                  </a:lnTo>
                  <a:lnTo>
                    <a:pt x="2014" y="132"/>
                  </a:lnTo>
                  <a:lnTo>
                    <a:pt x="2014" y="132"/>
                  </a:lnTo>
                  <a:lnTo>
                    <a:pt x="2004" y="130"/>
                  </a:lnTo>
                  <a:lnTo>
                    <a:pt x="2000" y="128"/>
                  </a:lnTo>
                  <a:lnTo>
                    <a:pt x="1998" y="124"/>
                  </a:lnTo>
                  <a:lnTo>
                    <a:pt x="1998" y="124"/>
                  </a:lnTo>
                  <a:lnTo>
                    <a:pt x="1994" y="118"/>
                  </a:lnTo>
                  <a:lnTo>
                    <a:pt x="1988" y="114"/>
                  </a:lnTo>
                  <a:lnTo>
                    <a:pt x="1988" y="114"/>
                  </a:lnTo>
                  <a:lnTo>
                    <a:pt x="1980" y="110"/>
                  </a:lnTo>
                  <a:lnTo>
                    <a:pt x="1974" y="110"/>
                  </a:lnTo>
                  <a:lnTo>
                    <a:pt x="1974" y="110"/>
                  </a:lnTo>
                  <a:lnTo>
                    <a:pt x="1964" y="110"/>
                  </a:lnTo>
                  <a:lnTo>
                    <a:pt x="1954" y="116"/>
                  </a:lnTo>
                  <a:lnTo>
                    <a:pt x="1954" y="116"/>
                  </a:lnTo>
                  <a:lnTo>
                    <a:pt x="1946" y="118"/>
                  </a:lnTo>
                  <a:lnTo>
                    <a:pt x="1938" y="120"/>
                  </a:lnTo>
                  <a:lnTo>
                    <a:pt x="1938" y="120"/>
                  </a:lnTo>
                  <a:lnTo>
                    <a:pt x="1932" y="118"/>
                  </a:lnTo>
                  <a:lnTo>
                    <a:pt x="1924" y="114"/>
                  </a:lnTo>
                  <a:lnTo>
                    <a:pt x="1924" y="114"/>
                  </a:lnTo>
                  <a:lnTo>
                    <a:pt x="1920" y="110"/>
                  </a:lnTo>
                  <a:lnTo>
                    <a:pt x="1916" y="108"/>
                  </a:lnTo>
                  <a:lnTo>
                    <a:pt x="1916" y="108"/>
                  </a:lnTo>
                  <a:lnTo>
                    <a:pt x="1912" y="110"/>
                  </a:lnTo>
                  <a:lnTo>
                    <a:pt x="1904" y="114"/>
                  </a:lnTo>
                  <a:lnTo>
                    <a:pt x="1904" y="114"/>
                  </a:lnTo>
                  <a:lnTo>
                    <a:pt x="1894" y="120"/>
                  </a:lnTo>
                  <a:lnTo>
                    <a:pt x="1886" y="122"/>
                  </a:lnTo>
                  <a:lnTo>
                    <a:pt x="1880" y="124"/>
                  </a:lnTo>
                  <a:lnTo>
                    <a:pt x="1880" y="124"/>
                  </a:lnTo>
                  <a:lnTo>
                    <a:pt x="1876" y="122"/>
                  </a:lnTo>
                  <a:lnTo>
                    <a:pt x="1876" y="120"/>
                  </a:lnTo>
                  <a:lnTo>
                    <a:pt x="1876" y="120"/>
                  </a:lnTo>
                  <a:lnTo>
                    <a:pt x="1878" y="116"/>
                  </a:lnTo>
                  <a:lnTo>
                    <a:pt x="1884" y="112"/>
                  </a:lnTo>
                  <a:lnTo>
                    <a:pt x="1898" y="106"/>
                  </a:lnTo>
                  <a:lnTo>
                    <a:pt x="1898" y="106"/>
                  </a:lnTo>
                  <a:lnTo>
                    <a:pt x="1904" y="102"/>
                  </a:lnTo>
                  <a:lnTo>
                    <a:pt x="1912" y="102"/>
                  </a:lnTo>
                  <a:lnTo>
                    <a:pt x="1918" y="100"/>
                  </a:lnTo>
                  <a:lnTo>
                    <a:pt x="1924" y="96"/>
                  </a:lnTo>
                  <a:lnTo>
                    <a:pt x="1924" y="96"/>
                  </a:lnTo>
                  <a:lnTo>
                    <a:pt x="1942" y="88"/>
                  </a:lnTo>
                  <a:lnTo>
                    <a:pt x="1944" y="86"/>
                  </a:lnTo>
                  <a:lnTo>
                    <a:pt x="1946" y="82"/>
                  </a:lnTo>
                  <a:lnTo>
                    <a:pt x="1948" y="78"/>
                  </a:lnTo>
                  <a:lnTo>
                    <a:pt x="1948" y="72"/>
                  </a:lnTo>
                  <a:lnTo>
                    <a:pt x="1948" y="72"/>
                  </a:lnTo>
                  <a:lnTo>
                    <a:pt x="1946" y="52"/>
                  </a:lnTo>
                  <a:lnTo>
                    <a:pt x="1942" y="42"/>
                  </a:lnTo>
                  <a:lnTo>
                    <a:pt x="1938" y="38"/>
                  </a:lnTo>
                  <a:lnTo>
                    <a:pt x="1934" y="34"/>
                  </a:lnTo>
                  <a:lnTo>
                    <a:pt x="1934" y="34"/>
                  </a:lnTo>
                  <a:lnTo>
                    <a:pt x="1930" y="34"/>
                  </a:lnTo>
                  <a:lnTo>
                    <a:pt x="1924" y="32"/>
                  </a:lnTo>
                  <a:lnTo>
                    <a:pt x="1924" y="32"/>
                  </a:lnTo>
                  <a:lnTo>
                    <a:pt x="1922" y="28"/>
                  </a:lnTo>
                  <a:lnTo>
                    <a:pt x="1920" y="24"/>
                  </a:lnTo>
                  <a:lnTo>
                    <a:pt x="1920" y="24"/>
                  </a:lnTo>
                  <a:lnTo>
                    <a:pt x="1914" y="22"/>
                  </a:lnTo>
                  <a:lnTo>
                    <a:pt x="1914" y="22"/>
                  </a:lnTo>
                  <a:lnTo>
                    <a:pt x="1908" y="24"/>
                  </a:lnTo>
                  <a:lnTo>
                    <a:pt x="1902" y="28"/>
                  </a:lnTo>
                  <a:lnTo>
                    <a:pt x="1902" y="28"/>
                  </a:lnTo>
                  <a:lnTo>
                    <a:pt x="1892" y="34"/>
                  </a:lnTo>
                  <a:lnTo>
                    <a:pt x="1886" y="36"/>
                  </a:lnTo>
                  <a:lnTo>
                    <a:pt x="1882" y="36"/>
                  </a:lnTo>
                  <a:lnTo>
                    <a:pt x="1882" y="36"/>
                  </a:lnTo>
                  <a:lnTo>
                    <a:pt x="1878" y="36"/>
                  </a:lnTo>
                  <a:lnTo>
                    <a:pt x="1874" y="34"/>
                  </a:lnTo>
                  <a:lnTo>
                    <a:pt x="1872" y="30"/>
                  </a:lnTo>
                  <a:lnTo>
                    <a:pt x="1870" y="26"/>
                  </a:lnTo>
                  <a:lnTo>
                    <a:pt x="1870" y="26"/>
                  </a:lnTo>
                  <a:lnTo>
                    <a:pt x="1860" y="28"/>
                  </a:lnTo>
                  <a:lnTo>
                    <a:pt x="1856" y="30"/>
                  </a:lnTo>
                  <a:lnTo>
                    <a:pt x="1850" y="30"/>
                  </a:lnTo>
                  <a:lnTo>
                    <a:pt x="1850" y="30"/>
                  </a:lnTo>
                  <a:lnTo>
                    <a:pt x="1846" y="30"/>
                  </a:lnTo>
                  <a:lnTo>
                    <a:pt x="1844" y="26"/>
                  </a:lnTo>
                  <a:lnTo>
                    <a:pt x="1844" y="26"/>
                  </a:lnTo>
                  <a:lnTo>
                    <a:pt x="1842" y="24"/>
                  </a:lnTo>
                  <a:lnTo>
                    <a:pt x="1844" y="22"/>
                  </a:lnTo>
                  <a:lnTo>
                    <a:pt x="1848" y="18"/>
                  </a:lnTo>
                  <a:lnTo>
                    <a:pt x="1860" y="12"/>
                  </a:lnTo>
                  <a:lnTo>
                    <a:pt x="1860" y="12"/>
                  </a:lnTo>
                  <a:lnTo>
                    <a:pt x="1858" y="6"/>
                  </a:lnTo>
                  <a:lnTo>
                    <a:pt x="1856" y="4"/>
                  </a:lnTo>
                  <a:lnTo>
                    <a:pt x="1852" y="2"/>
                  </a:lnTo>
                  <a:lnTo>
                    <a:pt x="184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07" name="Freeform 92"/>
            <p:cNvSpPr>
              <a:spLocks/>
            </p:cNvSpPr>
            <p:nvPr/>
          </p:nvSpPr>
          <p:spPr bwMode="auto">
            <a:xfrm>
              <a:off x="1244" y="2682"/>
              <a:ext cx="136" cy="244"/>
            </a:xfrm>
            <a:custGeom>
              <a:avLst/>
              <a:gdLst>
                <a:gd name="T0" fmla="*/ 132 w 136"/>
                <a:gd name="T1" fmla="*/ 0 h 244"/>
                <a:gd name="T2" fmla="*/ 120 w 136"/>
                <a:gd name="T3" fmla="*/ 6 h 244"/>
                <a:gd name="T4" fmla="*/ 116 w 136"/>
                <a:gd name="T5" fmla="*/ 14 h 244"/>
                <a:gd name="T6" fmla="*/ 112 w 136"/>
                <a:gd name="T7" fmla="*/ 22 h 244"/>
                <a:gd name="T8" fmla="*/ 100 w 136"/>
                <a:gd name="T9" fmla="*/ 40 h 244"/>
                <a:gd name="T10" fmla="*/ 90 w 136"/>
                <a:gd name="T11" fmla="*/ 48 h 244"/>
                <a:gd name="T12" fmla="*/ 76 w 136"/>
                <a:gd name="T13" fmla="*/ 60 h 244"/>
                <a:gd name="T14" fmla="*/ 64 w 136"/>
                <a:gd name="T15" fmla="*/ 66 h 244"/>
                <a:gd name="T16" fmla="*/ 44 w 136"/>
                <a:gd name="T17" fmla="*/ 74 h 244"/>
                <a:gd name="T18" fmla="*/ 28 w 136"/>
                <a:gd name="T19" fmla="*/ 88 h 244"/>
                <a:gd name="T20" fmla="*/ 24 w 136"/>
                <a:gd name="T21" fmla="*/ 94 h 244"/>
                <a:gd name="T22" fmla="*/ 22 w 136"/>
                <a:gd name="T23" fmla="*/ 110 h 244"/>
                <a:gd name="T24" fmla="*/ 24 w 136"/>
                <a:gd name="T25" fmla="*/ 114 h 244"/>
                <a:gd name="T26" fmla="*/ 26 w 136"/>
                <a:gd name="T27" fmla="*/ 118 h 244"/>
                <a:gd name="T28" fmla="*/ 32 w 136"/>
                <a:gd name="T29" fmla="*/ 122 h 244"/>
                <a:gd name="T30" fmla="*/ 36 w 136"/>
                <a:gd name="T31" fmla="*/ 126 h 244"/>
                <a:gd name="T32" fmla="*/ 36 w 136"/>
                <a:gd name="T33" fmla="*/ 134 h 244"/>
                <a:gd name="T34" fmla="*/ 30 w 136"/>
                <a:gd name="T35" fmla="*/ 148 h 244"/>
                <a:gd name="T36" fmla="*/ 22 w 136"/>
                <a:gd name="T37" fmla="*/ 156 h 244"/>
                <a:gd name="T38" fmla="*/ 14 w 136"/>
                <a:gd name="T39" fmla="*/ 158 h 244"/>
                <a:gd name="T40" fmla="*/ 6 w 136"/>
                <a:gd name="T41" fmla="*/ 164 h 244"/>
                <a:gd name="T42" fmla="*/ 4 w 136"/>
                <a:gd name="T43" fmla="*/ 168 h 244"/>
                <a:gd name="T44" fmla="*/ 0 w 136"/>
                <a:gd name="T45" fmla="*/ 182 h 244"/>
                <a:gd name="T46" fmla="*/ 0 w 136"/>
                <a:gd name="T47" fmla="*/ 188 h 244"/>
                <a:gd name="T48" fmla="*/ 8 w 136"/>
                <a:gd name="T49" fmla="*/ 196 h 244"/>
                <a:gd name="T50" fmla="*/ 12 w 136"/>
                <a:gd name="T51" fmla="*/ 200 h 244"/>
                <a:gd name="T52" fmla="*/ 12 w 136"/>
                <a:gd name="T53" fmla="*/ 212 h 244"/>
                <a:gd name="T54" fmla="*/ 12 w 136"/>
                <a:gd name="T55" fmla="*/ 222 h 244"/>
                <a:gd name="T56" fmla="*/ 18 w 136"/>
                <a:gd name="T57" fmla="*/ 240 h 244"/>
                <a:gd name="T58" fmla="*/ 24 w 136"/>
                <a:gd name="T59" fmla="*/ 244 h 244"/>
                <a:gd name="T60" fmla="*/ 24 w 136"/>
                <a:gd name="T61" fmla="*/ 244 h 244"/>
                <a:gd name="T62" fmla="*/ 34 w 136"/>
                <a:gd name="T63" fmla="*/ 242 h 244"/>
                <a:gd name="T64" fmla="*/ 52 w 136"/>
                <a:gd name="T65" fmla="*/ 228 h 244"/>
                <a:gd name="T66" fmla="*/ 60 w 136"/>
                <a:gd name="T67" fmla="*/ 220 h 244"/>
                <a:gd name="T68" fmla="*/ 68 w 136"/>
                <a:gd name="T69" fmla="*/ 196 h 244"/>
                <a:gd name="T70" fmla="*/ 78 w 136"/>
                <a:gd name="T71" fmla="*/ 174 h 244"/>
                <a:gd name="T72" fmla="*/ 88 w 136"/>
                <a:gd name="T73" fmla="*/ 154 h 244"/>
                <a:gd name="T74" fmla="*/ 98 w 136"/>
                <a:gd name="T75" fmla="*/ 134 h 244"/>
                <a:gd name="T76" fmla="*/ 112 w 136"/>
                <a:gd name="T77" fmla="*/ 92 h 244"/>
                <a:gd name="T78" fmla="*/ 116 w 136"/>
                <a:gd name="T79" fmla="*/ 78 h 244"/>
                <a:gd name="T80" fmla="*/ 124 w 136"/>
                <a:gd name="T81" fmla="*/ 68 h 244"/>
                <a:gd name="T82" fmla="*/ 130 w 136"/>
                <a:gd name="T83" fmla="*/ 56 h 244"/>
                <a:gd name="T84" fmla="*/ 132 w 136"/>
                <a:gd name="T85" fmla="*/ 44 h 244"/>
                <a:gd name="T86" fmla="*/ 136 w 136"/>
                <a:gd name="T87" fmla="*/ 6 h 244"/>
                <a:gd name="T88" fmla="*/ 132 w 136"/>
                <a:gd name="T89" fmla="*/ 0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36" h="244">
                  <a:moveTo>
                    <a:pt x="132" y="0"/>
                  </a:moveTo>
                  <a:lnTo>
                    <a:pt x="132" y="0"/>
                  </a:lnTo>
                  <a:lnTo>
                    <a:pt x="126" y="0"/>
                  </a:lnTo>
                  <a:lnTo>
                    <a:pt x="120" y="6"/>
                  </a:lnTo>
                  <a:lnTo>
                    <a:pt x="120" y="6"/>
                  </a:lnTo>
                  <a:lnTo>
                    <a:pt x="116" y="14"/>
                  </a:lnTo>
                  <a:lnTo>
                    <a:pt x="112" y="22"/>
                  </a:lnTo>
                  <a:lnTo>
                    <a:pt x="112" y="22"/>
                  </a:lnTo>
                  <a:lnTo>
                    <a:pt x="106" y="32"/>
                  </a:lnTo>
                  <a:lnTo>
                    <a:pt x="100" y="40"/>
                  </a:lnTo>
                  <a:lnTo>
                    <a:pt x="100" y="40"/>
                  </a:lnTo>
                  <a:lnTo>
                    <a:pt x="90" y="48"/>
                  </a:lnTo>
                  <a:lnTo>
                    <a:pt x="84" y="54"/>
                  </a:lnTo>
                  <a:lnTo>
                    <a:pt x="76" y="60"/>
                  </a:lnTo>
                  <a:lnTo>
                    <a:pt x="64" y="66"/>
                  </a:lnTo>
                  <a:lnTo>
                    <a:pt x="64" y="66"/>
                  </a:lnTo>
                  <a:lnTo>
                    <a:pt x="54" y="70"/>
                  </a:lnTo>
                  <a:lnTo>
                    <a:pt x="44" y="74"/>
                  </a:lnTo>
                  <a:lnTo>
                    <a:pt x="34" y="80"/>
                  </a:lnTo>
                  <a:lnTo>
                    <a:pt x="28" y="88"/>
                  </a:lnTo>
                  <a:lnTo>
                    <a:pt x="28" y="88"/>
                  </a:lnTo>
                  <a:lnTo>
                    <a:pt x="24" y="94"/>
                  </a:lnTo>
                  <a:lnTo>
                    <a:pt x="22" y="98"/>
                  </a:lnTo>
                  <a:lnTo>
                    <a:pt x="22" y="110"/>
                  </a:lnTo>
                  <a:lnTo>
                    <a:pt x="22" y="110"/>
                  </a:lnTo>
                  <a:lnTo>
                    <a:pt x="24" y="114"/>
                  </a:lnTo>
                  <a:lnTo>
                    <a:pt x="26" y="118"/>
                  </a:lnTo>
                  <a:lnTo>
                    <a:pt x="26" y="118"/>
                  </a:lnTo>
                  <a:lnTo>
                    <a:pt x="30" y="120"/>
                  </a:lnTo>
                  <a:lnTo>
                    <a:pt x="32" y="122"/>
                  </a:lnTo>
                  <a:lnTo>
                    <a:pt x="32" y="122"/>
                  </a:lnTo>
                  <a:lnTo>
                    <a:pt x="36" y="126"/>
                  </a:lnTo>
                  <a:lnTo>
                    <a:pt x="36" y="130"/>
                  </a:lnTo>
                  <a:lnTo>
                    <a:pt x="36" y="134"/>
                  </a:lnTo>
                  <a:lnTo>
                    <a:pt x="36" y="140"/>
                  </a:lnTo>
                  <a:lnTo>
                    <a:pt x="30" y="148"/>
                  </a:lnTo>
                  <a:lnTo>
                    <a:pt x="26" y="152"/>
                  </a:lnTo>
                  <a:lnTo>
                    <a:pt x="22" y="156"/>
                  </a:lnTo>
                  <a:lnTo>
                    <a:pt x="22" y="156"/>
                  </a:lnTo>
                  <a:lnTo>
                    <a:pt x="14" y="158"/>
                  </a:lnTo>
                  <a:lnTo>
                    <a:pt x="10" y="160"/>
                  </a:lnTo>
                  <a:lnTo>
                    <a:pt x="6" y="164"/>
                  </a:lnTo>
                  <a:lnTo>
                    <a:pt x="6" y="164"/>
                  </a:lnTo>
                  <a:lnTo>
                    <a:pt x="4" y="168"/>
                  </a:lnTo>
                  <a:lnTo>
                    <a:pt x="2" y="174"/>
                  </a:lnTo>
                  <a:lnTo>
                    <a:pt x="0" y="182"/>
                  </a:lnTo>
                  <a:lnTo>
                    <a:pt x="0" y="182"/>
                  </a:lnTo>
                  <a:lnTo>
                    <a:pt x="0" y="188"/>
                  </a:lnTo>
                  <a:lnTo>
                    <a:pt x="2" y="192"/>
                  </a:lnTo>
                  <a:lnTo>
                    <a:pt x="8" y="196"/>
                  </a:lnTo>
                  <a:lnTo>
                    <a:pt x="8" y="196"/>
                  </a:lnTo>
                  <a:lnTo>
                    <a:pt x="12" y="200"/>
                  </a:lnTo>
                  <a:lnTo>
                    <a:pt x="12" y="204"/>
                  </a:lnTo>
                  <a:lnTo>
                    <a:pt x="12" y="212"/>
                  </a:lnTo>
                  <a:lnTo>
                    <a:pt x="12" y="212"/>
                  </a:lnTo>
                  <a:lnTo>
                    <a:pt x="12" y="222"/>
                  </a:lnTo>
                  <a:lnTo>
                    <a:pt x="14" y="232"/>
                  </a:lnTo>
                  <a:lnTo>
                    <a:pt x="18" y="240"/>
                  </a:lnTo>
                  <a:lnTo>
                    <a:pt x="20" y="242"/>
                  </a:lnTo>
                  <a:lnTo>
                    <a:pt x="24" y="244"/>
                  </a:lnTo>
                  <a:lnTo>
                    <a:pt x="24" y="244"/>
                  </a:lnTo>
                  <a:lnTo>
                    <a:pt x="24" y="244"/>
                  </a:lnTo>
                  <a:lnTo>
                    <a:pt x="24" y="244"/>
                  </a:lnTo>
                  <a:lnTo>
                    <a:pt x="34" y="242"/>
                  </a:lnTo>
                  <a:lnTo>
                    <a:pt x="44" y="236"/>
                  </a:lnTo>
                  <a:lnTo>
                    <a:pt x="52" y="228"/>
                  </a:lnTo>
                  <a:lnTo>
                    <a:pt x="60" y="220"/>
                  </a:lnTo>
                  <a:lnTo>
                    <a:pt x="60" y="220"/>
                  </a:lnTo>
                  <a:lnTo>
                    <a:pt x="64" y="208"/>
                  </a:lnTo>
                  <a:lnTo>
                    <a:pt x="68" y="196"/>
                  </a:lnTo>
                  <a:lnTo>
                    <a:pt x="72" y="186"/>
                  </a:lnTo>
                  <a:lnTo>
                    <a:pt x="78" y="174"/>
                  </a:lnTo>
                  <a:lnTo>
                    <a:pt x="78" y="174"/>
                  </a:lnTo>
                  <a:lnTo>
                    <a:pt x="88" y="154"/>
                  </a:lnTo>
                  <a:lnTo>
                    <a:pt x="94" y="144"/>
                  </a:lnTo>
                  <a:lnTo>
                    <a:pt x="98" y="134"/>
                  </a:lnTo>
                  <a:lnTo>
                    <a:pt x="98" y="134"/>
                  </a:lnTo>
                  <a:lnTo>
                    <a:pt x="112" y="92"/>
                  </a:lnTo>
                  <a:lnTo>
                    <a:pt x="112" y="92"/>
                  </a:lnTo>
                  <a:lnTo>
                    <a:pt x="116" y="78"/>
                  </a:lnTo>
                  <a:lnTo>
                    <a:pt x="124" y="68"/>
                  </a:lnTo>
                  <a:lnTo>
                    <a:pt x="124" y="68"/>
                  </a:lnTo>
                  <a:lnTo>
                    <a:pt x="128" y="62"/>
                  </a:lnTo>
                  <a:lnTo>
                    <a:pt x="130" y="56"/>
                  </a:lnTo>
                  <a:lnTo>
                    <a:pt x="132" y="44"/>
                  </a:lnTo>
                  <a:lnTo>
                    <a:pt x="132" y="44"/>
                  </a:lnTo>
                  <a:lnTo>
                    <a:pt x="136" y="20"/>
                  </a:lnTo>
                  <a:lnTo>
                    <a:pt x="136" y="6"/>
                  </a:lnTo>
                  <a:lnTo>
                    <a:pt x="134" y="0"/>
                  </a:lnTo>
                  <a:lnTo>
                    <a:pt x="132"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08" name="Freeform 93"/>
            <p:cNvSpPr>
              <a:spLocks/>
            </p:cNvSpPr>
            <p:nvPr/>
          </p:nvSpPr>
          <p:spPr bwMode="auto">
            <a:xfrm>
              <a:off x="1244" y="2682"/>
              <a:ext cx="136" cy="244"/>
            </a:xfrm>
            <a:custGeom>
              <a:avLst/>
              <a:gdLst>
                <a:gd name="T0" fmla="*/ 132 w 136"/>
                <a:gd name="T1" fmla="*/ 0 h 244"/>
                <a:gd name="T2" fmla="*/ 120 w 136"/>
                <a:gd name="T3" fmla="*/ 6 h 244"/>
                <a:gd name="T4" fmla="*/ 116 w 136"/>
                <a:gd name="T5" fmla="*/ 14 h 244"/>
                <a:gd name="T6" fmla="*/ 112 w 136"/>
                <a:gd name="T7" fmla="*/ 22 h 244"/>
                <a:gd name="T8" fmla="*/ 100 w 136"/>
                <a:gd name="T9" fmla="*/ 40 h 244"/>
                <a:gd name="T10" fmla="*/ 90 w 136"/>
                <a:gd name="T11" fmla="*/ 48 h 244"/>
                <a:gd name="T12" fmla="*/ 76 w 136"/>
                <a:gd name="T13" fmla="*/ 60 h 244"/>
                <a:gd name="T14" fmla="*/ 64 w 136"/>
                <a:gd name="T15" fmla="*/ 66 h 244"/>
                <a:gd name="T16" fmla="*/ 44 w 136"/>
                <a:gd name="T17" fmla="*/ 74 h 244"/>
                <a:gd name="T18" fmla="*/ 28 w 136"/>
                <a:gd name="T19" fmla="*/ 88 h 244"/>
                <a:gd name="T20" fmla="*/ 24 w 136"/>
                <a:gd name="T21" fmla="*/ 94 h 244"/>
                <a:gd name="T22" fmla="*/ 22 w 136"/>
                <a:gd name="T23" fmla="*/ 110 h 244"/>
                <a:gd name="T24" fmla="*/ 24 w 136"/>
                <a:gd name="T25" fmla="*/ 114 h 244"/>
                <a:gd name="T26" fmla="*/ 26 w 136"/>
                <a:gd name="T27" fmla="*/ 118 h 244"/>
                <a:gd name="T28" fmla="*/ 32 w 136"/>
                <a:gd name="T29" fmla="*/ 122 h 244"/>
                <a:gd name="T30" fmla="*/ 36 w 136"/>
                <a:gd name="T31" fmla="*/ 126 h 244"/>
                <a:gd name="T32" fmla="*/ 36 w 136"/>
                <a:gd name="T33" fmla="*/ 134 h 244"/>
                <a:gd name="T34" fmla="*/ 30 w 136"/>
                <a:gd name="T35" fmla="*/ 148 h 244"/>
                <a:gd name="T36" fmla="*/ 22 w 136"/>
                <a:gd name="T37" fmla="*/ 156 h 244"/>
                <a:gd name="T38" fmla="*/ 14 w 136"/>
                <a:gd name="T39" fmla="*/ 158 h 244"/>
                <a:gd name="T40" fmla="*/ 6 w 136"/>
                <a:gd name="T41" fmla="*/ 164 h 244"/>
                <a:gd name="T42" fmla="*/ 4 w 136"/>
                <a:gd name="T43" fmla="*/ 168 h 244"/>
                <a:gd name="T44" fmla="*/ 0 w 136"/>
                <a:gd name="T45" fmla="*/ 182 h 244"/>
                <a:gd name="T46" fmla="*/ 0 w 136"/>
                <a:gd name="T47" fmla="*/ 188 h 244"/>
                <a:gd name="T48" fmla="*/ 8 w 136"/>
                <a:gd name="T49" fmla="*/ 196 h 244"/>
                <a:gd name="T50" fmla="*/ 12 w 136"/>
                <a:gd name="T51" fmla="*/ 200 h 244"/>
                <a:gd name="T52" fmla="*/ 12 w 136"/>
                <a:gd name="T53" fmla="*/ 212 h 244"/>
                <a:gd name="T54" fmla="*/ 12 w 136"/>
                <a:gd name="T55" fmla="*/ 222 h 244"/>
                <a:gd name="T56" fmla="*/ 18 w 136"/>
                <a:gd name="T57" fmla="*/ 240 h 244"/>
                <a:gd name="T58" fmla="*/ 24 w 136"/>
                <a:gd name="T59" fmla="*/ 244 h 244"/>
                <a:gd name="T60" fmla="*/ 24 w 136"/>
                <a:gd name="T61" fmla="*/ 244 h 244"/>
                <a:gd name="T62" fmla="*/ 34 w 136"/>
                <a:gd name="T63" fmla="*/ 242 h 244"/>
                <a:gd name="T64" fmla="*/ 52 w 136"/>
                <a:gd name="T65" fmla="*/ 228 h 244"/>
                <a:gd name="T66" fmla="*/ 60 w 136"/>
                <a:gd name="T67" fmla="*/ 220 h 244"/>
                <a:gd name="T68" fmla="*/ 68 w 136"/>
                <a:gd name="T69" fmla="*/ 196 h 244"/>
                <a:gd name="T70" fmla="*/ 78 w 136"/>
                <a:gd name="T71" fmla="*/ 174 h 244"/>
                <a:gd name="T72" fmla="*/ 88 w 136"/>
                <a:gd name="T73" fmla="*/ 154 h 244"/>
                <a:gd name="T74" fmla="*/ 98 w 136"/>
                <a:gd name="T75" fmla="*/ 134 h 244"/>
                <a:gd name="T76" fmla="*/ 112 w 136"/>
                <a:gd name="T77" fmla="*/ 92 h 244"/>
                <a:gd name="T78" fmla="*/ 116 w 136"/>
                <a:gd name="T79" fmla="*/ 78 h 244"/>
                <a:gd name="T80" fmla="*/ 124 w 136"/>
                <a:gd name="T81" fmla="*/ 68 h 244"/>
                <a:gd name="T82" fmla="*/ 130 w 136"/>
                <a:gd name="T83" fmla="*/ 56 h 244"/>
                <a:gd name="T84" fmla="*/ 132 w 136"/>
                <a:gd name="T85" fmla="*/ 44 h 244"/>
                <a:gd name="T86" fmla="*/ 136 w 136"/>
                <a:gd name="T87" fmla="*/ 6 h 244"/>
                <a:gd name="T88" fmla="*/ 132 w 136"/>
                <a:gd name="T89" fmla="*/ 0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36" h="244">
                  <a:moveTo>
                    <a:pt x="132" y="0"/>
                  </a:moveTo>
                  <a:lnTo>
                    <a:pt x="132" y="0"/>
                  </a:lnTo>
                  <a:lnTo>
                    <a:pt x="126" y="0"/>
                  </a:lnTo>
                  <a:lnTo>
                    <a:pt x="120" y="6"/>
                  </a:lnTo>
                  <a:lnTo>
                    <a:pt x="120" y="6"/>
                  </a:lnTo>
                  <a:lnTo>
                    <a:pt x="116" y="14"/>
                  </a:lnTo>
                  <a:lnTo>
                    <a:pt x="112" y="22"/>
                  </a:lnTo>
                  <a:lnTo>
                    <a:pt x="112" y="22"/>
                  </a:lnTo>
                  <a:lnTo>
                    <a:pt x="106" y="32"/>
                  </a:lnTo>
                  <a:lnTo>
                    <a:pt x="100" y="40"/>
                  </a:lnTo>
                  <a:lnTo>
                    <a:pt x="100" y="40"/>
                  </a:lnTo>
                  <a:lnTo>
                    <a:pt x="90" y="48"/>
                  </a:lnTo>
                  <a:lnTo>
                    <a:pt x="84" y="54"/>
                  </a:lnTo>
                  <a:lnTo>
                    <a:pt x="76" y="60"/>
                  </a:lnTo>
                  <a:lnTo>
                    <a:pt x="64" y="66"/>
                  </a:lnTo>
                  <a:lnTo>
                    <a:pt x="64" y="66"/>
                  </a:lnTo>
                  <a:lnTo>
                    <a:pt x="54" y="70"/>
                  </a:lnTo>
                  <a:lnTo>
                    <a:pt x="44" y="74"/>
                  </a:lnTo>
                  <a:lnTo>
                    <a:pt x="34" y="80"/>
                  </a:lnTo>
                  <a:lnTo>
                    <a:pt x="28" y="88"/>
                  </a:lnTo>
                  <a:lnTo>
                    <a:pt x="28" y="88"/>
                  </a:lnTo>
                  <a:lnTo>
                    <a:pt x="24" y="94"/>
                  </a:lnTo>
                  <a:lnTo>
                    <a:pt x="22" y="98"/>
                  </a:lnTo>
                  <a:lnTo>
                    <a:pt x="22" y="110"/>
                  </a:lnTo>
                  <a:lnTo>
                    <a:pt x="22" y="110"/>
                  </a:lnTo>
                  <a:lnTo>
                    <a:pt x="24" y="114"/>
                  </a:lnTo>
                  <a:lnTo>
                    <a:pt x="26" y="118"/>
                  </a:lnTo>
                  <a:lnTo>
                    <a:pt x="26" y="118"/>
                  </a:lnTo>
                  <a:lnTo>
                    <a:pt x="30" y="120"/>
                  </a:lnTo>
                  <a:lnTo>
                    <a:pt x="32" y="122"/>
                  </a:lnTo>
                  <a:lnTo>
                    <a:pt x="32" y="122"/>
                  </a:lnTo>
                  <a:lnTo>
                    <a:pt x="36" y="126"/>
                  </a:lnTo>
                  <a:lnTo>
                    <a:pt x="36" y="130"/>
                  </a:lnTo>
                  <a:lnTo>
                    <a:pt x="36" y="134"/>
                  </a:lnTo>
                  <a:lnTo>
                    <a:pt x="36" y="140"/>
                  </a:lnTo>
                  <a:lnTo>
                    <a:pt x="30" y="148"/>
                  </a:lnTo>
                  <a:lnTo>
                    <a:pt x="26" y="152"/>
                  </a:lnTo>
                  <a:lnTo>
                    <a:pt x="22" y="156"/>
                  </a:lnTo>
                  <a:lnTo>
                    <a:pt x="22" y="156"/>
                  </a:lnTo>
                  <a:lnTo>
                    <a:pt x="14" y="158"/>
                  </a:lnTo>
                  <a:lnTo>
                    <a:pt x="10" y="160"/>
                  </a:lnTo>
                  <a:lnTo>
                    <a:pt x="6" y="164"/>
                  </a:lnTo>
                  <a:lnTo>
                    <a:pt x="6" y="164"/>
                  </a:lnTo>
                  <a:lnTo>
                    <a:pt x="4" y="168"/>
                  </a:lnTo>
                  <a:lnTo>
                    <a:pt x="2" y="174"/>
                  </a:lnTo>
                  <a:lnTo>
                    <a:pt x="0" y="182"/>
                  </a:lnTo>
                  <a:lnTo>
                    <a:pt x="0" y="182"/>
                  </a:lnTo>
                  <a:lnTo>
                    <a:pt x="0" y="188"/>
                  </a:lnTo>
                  <a:lnTo>
                    <a:pt x="2" y="192"/>
                  </a:lnTo>
                  <a:lnTo>
                    <a:pt x="8" y="196"/>
                  </a:lnTo>
                  <a:lnTo>
                    <a:pt x="8" y="196"/>
                  </a:lnTo>
                  <a:lnTo>
                    <a:pt x="12" y="200"/>
                  </a:lnTo>
                  <a:lnTo>
                    <a:pt x="12" y="204"/>
                  </a:lnTo>
                  <a:lnTo>
                    <a:pt x="12" y="212"/>
                  </a:lnTo>
                  <a:lnTo>
                    <a:pt x="12" y="212"/>
                  </a:lnTo>
                  <a:lnTo>
                    <a:pt x="12" y="222"/>
                  </a:lnTo>
                  <a:lnTo>
                    <a:pt x="14" y="232"/>
                  </a:lnTo>
                  <a:lnTo>
                    <a:pt x="18" y="240"/>
                  </a:lnTo>
                  <a:lnTo>
                    <a:pt x="20" y="242"/>
                  </a:lnTo>
                  <a:lnTo>
                    <a:pt x="24" y="244"/>
                  </a:lnTo>
                  <a:lnTo>
                    <a:pt x="24" y="244"/>
                  </a:lnTo>
                  <a:lnTo>
                    <a:pt x="24" y="244"/>
                  </a:lnTo>
                  <a:lnTo>
                    <a:pt x="24" y="244"/>
                  </a:lnTo>
                  <a:lnTo>
                    <a:pt x="34" y="242"/>
                  </a:lnTo>
                  <a:lnTo>
                    <a:pt x="44" y="236"/>
                  </a:lnTo>
                  <a:lnTo>
                    <a:pt x="52" y="228"/>
                  </a:lnTo>
                  <a:lnTo>
                    <a:pt x="60" y="220"/>
                  </a:lnTo>
                  <a:lnTo>
                    <a:pt x="60" y="220"/>
                  </a:lnTo>
                  <a:lnTo>
                    <a:pt x="64" y="208"/>
                  </a:lnTo>
                  <a:lnTo>
                    <a:pt x="68" y="196"/>
                  </a:lnTo>
                  <a:lnTo>
                    <a:pt x="72" y="186"/>
                  </a:lnTo>
                  <a:lnTo>
                    <a:pt x="78" y="174"/>
                  </a:lnTo>
                  <a:lnTo>
                    <a:pt x="78" y="174"/>
                  </a:lnTo>
                  <a:lnTo>
                    <a:pt x="88" y="154"/>
                  </a:lnTo>
                  <a:lnTo>
                    <a:pt x="94" y="144"/>
                  </a:lnTo>
                  <a:lnTo>
                    <a:pt x="98" y="134"/>
                  </a:lnTo>
                  <a:lnTo>
                    <a:pt x="98" y="134"/>
                  </a:lnTo>
                  <a:lnTo>
                    <a:pt x="112" y="92"/>
                  </a:lnTo>
                  <a:lnTo>
                    <a:pt x="112" y="92"/>
                  </a:lnTo>
                  <a:lnTo>
                    <a:pt x="116" y="78"/>
                  </a:lnTo>
                  <a:lnTo>
                    <a:pt x="124" y="68"/>
                  </a:lnTo>
                  <a:lnTo>
                    <a:pt x="124" y="68"/>
                  </a:lnTo>
                  <a:lnTo>
                    <a:pt x="128" y="62"/>
                  </a:lnTo>
                  <a:lnTo>
                    <a:pt x="130" y="56"/>
                  </a:lnTo>
                  <a:lnTo>
                    <a:pt x="132" y="44"/>
                  </a:lnTo>
                  <a:lnTo>
                    <a:pt x="132" y="44"/>
                  </a:lnTo>
                  <a:lnTo>
                    <a:pt x="136" y="20"/>
                  </a:lnTo>
                  <a:lnTo>
                    <a:pt x="136" y="6"/>
                  </a:lnTo>
                  <a:lnTo>
                    <a:pt x="134" y="0"/>
                  </a:lnTo>
                  <a:lnTo>
                    <a:pt x="13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09" name="Freeform 94"/>
            <p:cNvSpPr>
              <a:spLocks/>
            </p:cNvSpPr>
            <p:nvPr/>
          </p:nvSpPr>
          <p:spPr bwMode="auto">
            <a:xfrm>
              <a:off x="2064" y="2414"/>
              <a:ext cx="2" cy="4"/>
            </a:xfrm>
            <a:custGeom>
              <a:avLst/>
              <a:gdLst>
                <a:gd name="T0" fmla="*/ 2 w 2"/>
                <a:gd name="T1" fmla="*/ 0 h 4"/>
                <a:gd name="T2" fmla="*/ 2 w 2"/>
                <a:gd name="T3" fmla="*/ 0 h 4"/>
                <a:gd name="T4" fmla="*/ 0 w 2"/>
                <a:gd name="T5" fmla="*/ 4 h 4"/>
                <a:gd name="T6" fmla="*/ 2 w 2"/>
                <a:gd name="T7" fmla="*/ 0 h 4"/>
              </a:gdLst>
              <a:ahLst/>
              <a:cxnLst>
                <a:cxn ang="0">
                  <a:pos x="T0" y="T1"/>
                </a:cxn>
                <a:cxn ang="0">
                  <a:pos x="T2" y="T3"/>
                </a:cxn>
                <a:cxn ang="0">
                  <a:pos x="T4" y="T5"/>
                </a:cxn>
                <a:cxn ang="0">
                  <a:pos x="T6" y="T7"/>
                </a:cxn>
              </a:cxnLst>
              <a:rect l="0" t="0" r="r" b="b"/>
              <a:pathLst>
                <a:path w="2" h="4">
                  <a:moveTo>
                    <a:pt x="2" y="0"/>
                  </a:moveTo>
                  <a:lnTo>
                    <a:pt x="2" y="0"/>
                  </a:lnTo>
                  <a:lnTo>
                    <a:pt x="0" y="4"/>
                  </a:lnTo>
                  <a:lnTo>
                    <a:pt x="2"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10" name="Freeform 95"/>
            <p:cNvSpPr>
              <a:spLocks/>
            </p:cNvSpPr>
            <p:nvPr/>
          </p:nvSpPr>
          <p:spPr bwMode="auto">
            <a:xfrm>
              <a:off x="2064" y="2414"/>
              <a:ext cx="2" cy="4"/>
            </a:xfrm>
            <a:custGeom>
              <a:avLst/>
              <a:gdLst>
                <a:gd name="T0" fmla="*/ 2 w 2"/>
                <a:gd name="T1" fmla="*/ 0 h 4"/>
                <a:gd name="T2" fmla="*/ 2 w 2"/>
                <a:gd name="T3" fmla="*/ 0 h 4"/>
                <a:gd name="T4" fmla="*/ 0 w 2"/>
                <a:gd name="T5" fmla="*/ 4 h 4"/>
                <a:gd name="T6" fmla="*/ 2 w 2"/>
                <a:gd name="T7" fmla="*/ 0 h 4"/>
              </a:gdLst>
              <a:ahLst/>
              <a:cxnLst>
                <a:cxn ang="0">
                  <a:pos x="T0" y="T1"/>
                </a:cxn>
                <a:cxn ang="0">
                  <a:pos x="T2" y="T3"/>
                </a:cxn>
                <a:cxn ang="0">
                  <a:pos x="T4" y="T5"/>
                </a:cxn>
                <a:cxn ang="0">
                  <a:pos x="T6" y="T7"/>
                </a:cxn>
              </a:cxnLst>
              <a:rect l="0" t="0" r="r" b="b"/>
              <a:pathLst>
                <a:path w="2" h="4">
                  <a:moveTo>
                    <a:pt x="2" y="0"/>
                  </a:moveTo>
                  <a:lnTo>
                    <a:pt x="2" y="0"/>
                  </a:lnTo>
                  <a:lnTo>
                    <a:pt x="0" y="4"/>
                  </a:lnTo>
                  <a:lnTo>
                    <a:pt x="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11" name="Freeform 96"/>
            <p:cNvSpPr>
              <a:spLocks/>
            </p:cNvSpPr>
            <p:nvPr/>
          </p:nvSpPr>
          <p:spPr bwMode="auto">
            <a:xfrm>
              <a:off x="2066" y="2412"/>
              <a:ext cx="2" cy="2"/>
            </a:xfrm>
            <a:custGeom>
              <a:avLst/>
              <a:gdLst>
                <a:gd name="T0" fmla="*/ 2 w 2"/>
                <a:gd name="T1" fmla="*/ 0 h 2"/>
                <a:gd name="T2" fmla="*/ 0 w 2"/>
                <a:gd name="T3" fmla="*/ 2 h 2"/>
                <a:gd name="T4" fmla="*/ 2 w 2"/>
                <a:gd name="T5" fmla="*/ 2 h 2"/>
                <a:gd name="T6" fmla="*/ 2 w 2"/>
                <a:gd name="T7" fmla="*/ 0 h 2"/>
              </a:gdLst>
              <a:ahLst/>
              <a:cxnLst>
                <a:cxn ang="0">
                  <a:pos x="T0" y="T1"/>
                </a:cxn>
                <a:cxn ang="0">
                  <a:pos x="T2" y="T3"/>
                </a:cxn>
                <a:cxn ang="0">
                  <a:pos x="T4" y="T5"/>
                </a:cxn>
                <a:cxn ang="0">
                  <a:pos x="T6" y="T7"/>
                </a:cxn>
              </a:cxnLst>
              <a:rect l="0" t="0" r="r" b="b"/>
              <a:pathLst>
                <a:path w="2" h="2">
                  <a:moveTo>
                    <a:pt x="2" y="0"/>
                  </a:moveTo>
                  <a:lnTo>
                    <a:pt x="0" y="2"/>
                  </a:lnTo>
                  <a:lnTo>
                    <a:pt x="2" y="2"/>
                  </a:lnTo>
                  <a:lnTo>
                    <a:pt x="2"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12" name="Freeform 97"/>
            <p:cNvSpPr>
              <a:spLocks/>
            </p:cNvSpPr>
            <p:nvPr/>
          </p:nvSpPr>
          <p:spPr bwMode="auto">
            <a:xfrm>
              <a:off x="2066" y="2412"/>
              <a:ext cx="2" cy="2"/>
            </a:xfrm>
            <a:custGeom>
              <a:avLst/>
              <a:gdLst>
                <a:gd name="T0" fmla="*/ 2 w 2"/>
                <a:gd name="T1" fmla="*/ 0 h 2"/>
                <a:gd name="T2" fmla="*/ 0 w 2"/>
                <a:gd name="T3" fmla="*/ 2 h 2"/>
                <a:gd name="T4" fmla="*/ 2 w 2"/>
                <a:gd name="T5" fmla="*/ 2 h 2"/>
                <a:gd name="T6" fmla="*/ 2 w 2"/>
                <a:gd name="T7" fmla="*/ 0 h 2"/>
              </a:gdLst>
              <a:ahLst/>
              <a:cxnLst>
                <a:cxn ang="0">
                  <a:pos x="T0" y="T1"/>
                </a:cxn>
                <a:cxn ang="0">
                  <a:pos x="T2" y="T3"/>
                </a:cxn>
                <a:cxn ang="0">
                  <a:pos x="T4" y="T5"/>
                </a:cxn>
                <a:cxn ang="0">
                  <a:pos x="T6" y="T7"/>
                </a:cxn>
              </a:cxnLst>
              <a:rect l="0" t="0" r="r" b="b"/>
              <a:pathLst>
                <a:path w="2" h="2">
                  <a:moveTo>
                    <a:pt x="2" y="0"/>
                  </a:moveTo>
                  <a:lnTo>
                    <a:pt x="0" y="2"/>
                  </a:lnTo>
                  <a:lnTo>
                    <a:pt x="2" y="2"/>
                  </a:lnTo>
                  <a:lnTo>
                    <a:pt x="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13" name="Freeform 98"/>
            <p:cNvSpPr>
              <a:spLocks/>
            </p:cNvSpPr>
            <p:nvPr/>
          </p:nvSpPr>
          <p:spPr bwMode="auto">
            <a:xfrm>
              <a:off x="2068" y="2410"/>
              <a:ext cx="124" cy="192"/>
            </a:xfrm>
            <a:custGeom>
              <a:avLst/>
              <a:gdLst>
                <a:gd name="T0" fmla="*/ 6 w 124"/>
                <a:gd name="T1" fmla="*/ 0 h 192"/>
                <a:gd name="T2" fmla="*/ 0 w 124"/>
                <a:gd name="T3" fmla="*/ 4 h 192"/>
                <a:gd name="T4" fmla="*/ 0 w 124"/>
                <a:gd name="T5" fmla="*/ 10 h 192"/>
                <a:gd name="T6" fmla="*/ 4 w 124"/>
                <a:gd name="T7" fmla="*/ 24 h 192"/>
                <a:gd name="T8" fmla="*/ 8 w 124"/>
                <a:gd name="T9" fmla="*/ 30 h 192"/>
                <a:gd name="T10" fmla="*/ 26 w 124"/>
                <a:gd name="T11" fmla="*/ 50 h 192"/>
                <a:gd name="T12" fmla="*/ 30 w 124"/>
                <a:gd name="T13" fmla="*/ 58 h 192"/>
                <a:gd name="T14" fmla="*/ 44 w 124"/>
                <a:gd name="T15" fmla="*/ 96 h 192"/>
                <a:gd name="T16" fmla="*/ 48 w 124"/>
                <a:gd name="T17" fmla="*/ 104 h 192"/>
                <a:gd name="T18" fmla="*/ 52 w 124"/>
                <a:gd name="T19" fmla="*/ 124 h 192"/>
                <a:gd name="T20" fmla="*/ 58 w 124"/>
                <a:gd name="T21" fmla="*/ 132 h 192"/>
                <a:gd name="T22" fmla="*/ 84 w 124"/>
                <a:gd name="T23" fmla="*/ 162 h 192"/>
                <a:gd name="T24" fmla="*/ 94 w 124"/>
                <a:gd name="T25" fmla="*/ 176 h 192"/>
                <a:gd name="T26" fmla="*/ 106 w 124"/>
                <a:gd name="T27" fmla="*/ 190 h 192"/>
                <a:gd name="T28" fmla="*/ 112 w 124"/>
                <a:gd name="T29" fmla="*/ 192 h 192"/>
                <a:gd name="T30" fmla="*/ 120 w 124"/>
                <a:gd name="T31" fmla="*/ 186 h 192"/>
                <a:gd name="T32" fmla="*/ 124 w 124"/>
                <a:gd name="T33" fmla="*/ 168 h 192"/>
                <a:gd name="T34" fmla="*/ 124 w 124"/>
                <a:gd name="T35" fmla="*/ 140 h 192"/>
                <a:gd name="T36" fmla="*/ 122 w 124"/>
                <a:gd name="T37" fmla="*/ 136 h 192"/>
                <a:gd name="T38" fmla="*/ 114 w 124"/>
                <a:gd name="T39" fmla="*/ 130 h 192"/>
                <a:gd name="T40" fmla="*/ 110 w 124"/>
                <a:gd name="T41" fmla="*/ 122 h 192"/>
                <a:gd name="T42" fmla="*/ 104 w 124"/>
                <a:gd name="T43" fmla="*/ 104 h 192"/>
                <a:gd name="T44" fmla="*/ 94 w 124"/>
                <a:gd name="T45" fmla="*/ 90 h 192"/>
                <a:gd name="T46" fmla="*/ 80 w 124"/>
                <a:gd name="T47" fmla="*/ 78 h 192"/>
                <a:gd name="T48" fmla="*/ 68 w 124"/>
                <a:gd name="T49" fmla="*/ 62 h 192"/>
                <a:gd name="T50" fmla="*/ 56 w 124"/>
                <a:gd name="T51" fmla="*/ 52 h 192"/>
                <a:gd name="T52" fmla="*/ 48 w 124"/>
                <a:gd name="T53" fmla="*/ 50 h 192"/>
                <a:gd name="T54" fmla="*/ 42 w 124"/>
                <a:gd name="T55" fmla="*/ 42 h 192"/>
                <a:gd name="T56" fmla="*/ 40 w 124"/>
                <a:gd name="T57" fmla="*/ 34 h 192"/>
                <a:gd name="T58" fmla="*/ 38 w 124"/>
                <a:gd name="T59" fmla="*/ 24 h 192"/>
                <a:gd name="T60" fmla="*/ 32 w 124"/>
                <a:gd name="T61" fmla="*/ 18 h 192"/>
                <a:gd name="T62" fmla="*/ 26 w 124"/>
                <a:gd name="T63" fmla="*/ 12 h 192"/>
                <a:gd name="T64" fmla="*/ 12 w 124"/>
                <a:gd name="T65" fmla="*/ 2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4" h="192">
                  <a:moveTo>
                    <a:pt x="6" y="0"/>
                  </a:moveTo>
                  <a:lnTo>
                    <a:pt x="6" y="0"/>
                  </a:lnTo>
                  <a:lnTo>
                    <a:pt x="2" y="0"/>
                  </a:lnTo>
                  <a:lnTo>
                    <a:pt x="0" y="4"/>
                  </a:lnTo>
                  <a:lnTo>
                    <a:pt x="0" y="4"/>
                  </a:lnTo>
                  <a:lnTo>
                    <a:pt x="0" y="10"/>
                  </a:lnTo>
                  <a:lnTo>
                    <a:pt x="0" y="18"/>
                  </a:lnTo>
                  <a:lnTo>
                    <a:pt x="4" y="24"/>
                  </a:lnTo>
                  <a:lnTo>
                    <a:pt x="8" y="30"/>
                  </a:lnTo>
                  <a:lnTo>
                    <a:pt x="8" y="30"/>
                  </a:lnTo>
                  <a:lnTo>
                    <a:pt x="20" y="44"/>
                  </a:lnTo>
                  <a:lnTo>
                    <a:pt x="26" y="50"/>
                  </a:lnTo>
                  <a:lnTo>
                    <a:pt x="30" y="58"/>
                  </a:lnTo>
                  <a:lnTo>
                    <a:pt x="30" y="58"/>
                  </a:lnTo>
                  <a:lnTo>
                    <a:pt x="38" y="78"/>
                  </a:lnTo>
                  <a:lnTo>
                    <a:pt x="44" y="96"/>
                  </a:lnTo>
                  <a:lnTo>
                    <a:pt x="44" y="96"/>
                  </a:lnTo>
                  <a:lnTo>
                    <a:pt x="48" y="104"/>
                  </a:lnTo>
                  <a:lnTo>
                    <a:pt x="50" y="114"/>
                  </a:lnTo>
                  <a:lnTo>
                    <a:pt x="52" y="124"/>
                  </a:lnTo>
                  <a:lnTo>
                    <a:pt x="58" y="132"/>
                  </a:lnTo>
                  <a:lnTo>
                    <a:pt x="58" y="132"/>
                  </a:lnTo>
                  <a:lnTo>
                    <a:pt x="70" y="148"/>
                  </a:lnTo>
                  <a:lnTo>
                    <a:pt x="84" y="162"/>
                  </a:lnTo>
                  <a:lnTo>
                    <a:pt x="84" y="162"/>
                  </a:lnTo>
                  <a:lnTo>
                    <a:pt x="94" y="176"/>
                  </a:lnTo>
                  <a:lnTo>
                    <a:pt x="106" y="190"/>
                  </a:lnTo>
                  <a:lnTo>
                    <a:pt x="106" y="190"/>
                  </a:lnTo>
                  <a:lnTo>
                    <a:pt x="112" y="192"/>
                  </a:lnTo>
                  <a:lnTo>
                    <a:pt x="112" y="192"/>
                  </a:lnTo>
                  <a:lnTo>
                    <a:pt x="116" y="190"/>
                  </a:lnTo>
                  <a:lnTo>
                    <a:pt x="120" y="186"/>
                  </a:lnTo>
                  <a:lnTo>
                    <a:pt x="122" y="176"/>
                  </a:lnTo>
                  <a:lnTo>
                    <a:pt x="124" y="168"/>
                  </a:lnTo>
                  <a:lnTo>
                    <a:pt x="124" y="148"/>
                  </a:lnTo>
                  <a:lnTo>
                    <a:pt x="124" y="140"/>
                  </a:lnTo>
                  <a:lnTo>
                    <a:pt x="122" y="136"/>
                  </a:lnTo>
                  <a:lnTo>
                    <a:pt x="122" y="136"/>
                  </a:lnTo>
                  <a:lnTo>
                    <a:pt x="118" y="132"/>
                  </a:lnTo>
                  <a:lnTo>
                    <a:pt x="114" y="130"/>
                  </a:lnTo>
                  <a:lnTo>
                    <a:pt x="112" y="126"/>
                  </a:lnTo>
                  <a:lnTo>
                    <a:pt x="110" y="122"/>
                  </a:lnTo>
                  <a:lnTo>
                    <a:pt x="110" y="122"/>
                  </a:lnTo>
                  <a:lnTo>
                    <a:pt x="104" y="104"/>
                  </a:lnTo>
                  <a:lnTo>
                    <a:pt x="100" y="98"/>
                  </a:lnTo>
                  <a:lnTo>
                    <a:pt x="94" y="90"/>
                  </a:lnTo>
                  <a:lnTo>
                    <a:pt x="94" y="90"/>
                  </a:lnTo>
                  <a:lnTo>
                    <a:pt x="80" y="78"/>
                  </a:lnTo>
                  <a:lnTo>
                    <a:pt x="68" y="62"/>
                  </a:lnTo>
                  <a:lnTo>
                    <a:pt x="68" y="62"/>
                  </a:lnTo>
                  <a:lnTo>
                    <a:pt x="62" y="56"/>
                  </a:lnTo>
                  <a:lnTo>
                    <a:pt x="56" y="52"/>
                  </a:lnTo>
                  <a:lnTo>
                    <a:pt x="56" y="52"/>
                  </a:lnTo>
                  <a:lnTo>
                    <a:pt x="48" y="50"/>
                  </a:lnTo>
                  <a:lnTo>
                    <a:pt x="44" y="46"/>
                  </a:lnTo>
                  <a:lnTo>
                    <a:pt x="42" y="42"/>
                  </a:lnTo>
                  <a:lnTo>
                    <a:pt x="42" y="42"/>
                  </a:lnTo>
                  <a:lnTo>
                    <a:pt x="40" y="34"/>
                  </a:lnTo>
                  <a:lnTo>
                    <a:pt x="38" y="24"/>
                  </a:lnTo>
                  <a:lnTo>
                    <a:pt x="38" y="24"/>
                  </a:lnTo>
                  <a:lnTo>
                    <a:pt x="36" y="20"/>
                  </a:lnTo>
                  <a:lnTo>
                    <a:pt x="32" y="18"/>
                  </a:lnTo>
                  <a:lnTo>
                    <a:pt x="26" y="12"/>
                  </a:lnTo>
                  <a:lnTo>
                    <a:pt x="26" y="12"/>
                  </a:lnTo>
                  <a:lnTo>
                    <a:pt x="18" y="4"/>
                  </a:lnTo>
                  <a:lnTo>
                    <a:pt x="12" y="2"/>
                  </a:lnTo>
                  <a:lnTo>
                    <a:pt x="6"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14" name="Freeform 99"/>
            <p:cNvSpPr>
              <a:spLocks/>
            </p:cNvSpPr>
            <p:nvPr/>
          </p:nvSpPr>
          <p:spPr bwMode="auto">
            <a:xfrm>
              <a:off x="2068" y="2410"/>
              <a:ext cx="124" cy="192"/>
            </a:xfrm>
            <a:custGeom>
              <a:avLst/>
              <a:gdLst>
                <a:gd name="T0" fmla="*/ 6 w 124"/>
                <a:gd name="T1" fmla="*/ 0 h 192"/>
                <a:gd name="T2" fmla="*/ 0 w 124"/>
                <a:gd name="T3" fmla="*/ 4 h 192"/>
                <a:gd name="T4" fmla="*/ 0 w 124"/>
                <a:gd name="T5" fmla="*/ 10 h 192"/>
                <a:gd name="T6" fmla="*/ 4 w 124"/>
                <a:gd name="T7" fmla="*/ 24 h 192"/>
                <a:gd name="T8" fmla="*/ 8 w 124"/>
                <a:gd name="T9" fmla="*/ 30 h 192"/>
                <a:gd name="T10" fmla="*/ 26 w 124"/>
                <a:gd name="T11" fmla="*/ 50 h 192"/>
                <a:gd name="T12" fmla="*/ 30 w 124"/>
                <a:gd name="T13" fmla="*/ 58 h 192"/>
                <a:gd name="T14" fmla="*/ 44 w 124"/>
                <a:gd name="T15" fmla="*/ 96 h 192"/>
                <a:gd name="T16" fmla="*/ 48 w 124"/>
                <a:gd name="T17" fmla="*/ 104 h 192"/>
                <a:gd name="T18" fmla="*/ 52 w 124"/>
                <a:gd name="T19" fmla="*/ 124 h 192"/>
                <a:gd name="T20" fmla="*/ 58 w 124"/>
                <a:gd name="T21" fmla="*/ 132 h 192"/>
                <a:gd name="T22" fmla="*/ 84 w 124"/>
                <a:gd name="T23" fmla="*/ 162 h 192"/>
                <a:gd name="T24" fmla="*/ 94 w 124"/>
                <a:gd name="T25" fmla="*/ 176 h 192"/>
                <a:gd name="T26" fmla="*/ 106 w 124"/>
                <a:gd name="T27" fmla="*/ 190 h 192"/>
                <a:gd name="T28" fmla="*/ 112 w 124"/>
                <a:gd name="T29" fmla="*/ 192 h 192"/>
                <a:gd name="T30" fmla="*/ 120 w 124"/>
                <a:gd name="T31" fmla="*/ 186 h 192"/>
                <a:gd name="T32" fmla="*/ 124 w 124"/>
                <a:gd name="T33" fmla="*/ 168 h 192"/>
                <a:gd name="T34" fmla="*/ 124 w 124"/>
                <a:gd name="T35" fmla="*/ 140 h 192"/>
                <a:gd name="T36" fmla="*/ 122 w 124"/>
                <a:gd name="T37" fmla="*/ 136 h 192"/>
                <a:gd name="T38" fmla="*/ 114 w 124"/>
                <a:gd name="T39" fmla="*/ 130 h 192"/>
                <a:gd name="T40" fmla="*/ 110 w 124"/>
                <a:gd name="T41" fmla="*/ 122 h 192"/>
                <a:gd name="T42" fmla="*/ 104 w 124"/>
                <a:gd name="T43" fmla="*/ 104 h 192"/>
                <a:gd name="T44" fmla="*/ 94 w 124"/>
                <a:gd name="T45" fmla="*/ 90 h 192"/>
                <a:gd name="T46" fmla="*/ 80 w 124"/>
                <a:gd name="T47" fmla="*/ 78 h 192"/>
                <a:gd name="T48" fmla="*/ 68 w 124"/>
                <a:gd name="T49" fmla="*/ 62 h 192"/>
                <a:gd name="T50" fmla="*/ 56 w 124"/>
                <a:gd name="T51" fmla="*/ 52 h 192"/>
                <a:gd name="T52" fmla="*/ 48 w 124"/>
                <a:gd name="T53" fmla="*/ 50 h 192"/>
                <a:gd name="T54" fmla="*/ 42 w 124"/>
                <a:gd name="T55" fmla="*/ 42 h 192"/>
                <a:gd name="T56" fmla="*/ 40 w 124"/>
                <a:gd name="T57" fmla="*/ 34 h 192"/>
                <a:gd name="T58" fmla="*/ 38 w 124"/>
                <a:gd name="T59" fmla="*/ 24 h 192"/>
                <a:gd name="T60" fmla="*/ 32 w 124"/>
                <a:gd name="T61" fmla="*/ 18 h 192"/>
                <a:gd name="T62" fmla="*/ 26 w 124"/>
                <a:gd name="T63" fmla="*/ 12 h 192"/>
                <a:gd name="T64" fmla="*/ 12 w 124"/>
                <a:gd name="T65" fmla="*/ 2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4" h="192">
                  <a:moveTo>
                    <a:pt x="6" y="0"/>
                  </a:moveTo>
                  <a:lnTo>
                    <a:pt x="6" y="0"/>
                  </a:lnTo>
                  <a:lnTo>
                    <a:pt x="2" y="0"/>
                  </a:lnTo>
                  <a:lnTo>
                    <a:pt x="0" y="4"/>
                  </a:lnTo>
                  <a:lnTo>
                    <a:pt x="0" y="4"/>
                  </a:lnTo>
                  <a:lnTo>
                    <a:pt x="0" y="10"/>
                  </a:lnTo>
                  <a:lnTo>
                    <a:pt x="0" y="18"/>
                  </a:lnTo>
                  <a:lnTo>
                    <a:pt x="4" y="24"/>
                  </a:lnTo>
                  <a:lnTo>
                    <a:pt x="8" y="30"/>
                  </a:lnTo>
                  <a:lnTo>
                    <a:pt x="8" y="30"/>
                  </a:lnTo>
                  <a:lnTo>
                    <a:pt x="20" y="44"/>
                  </a:lnTo>
                  <a:lnTo>
                    <a:pt x="26" y="50"/>
                  </a:lnTo>
                  <a:lnTo>
                    <a:pt x="30" y="58"/>
                  </a:lnTo>
                  <a:lnTo>
                    <a:pt x="30" y="58"/>
                  </a:lnTo>
                  <a:lnTo>
                    <a:pt x="38" y="78"/>
                  </a:lnTo>
                  <a:lnTo>
                    <a:pt x="44" y="96"/>
                  </a:lnTo>
                  <a:lnTo>
                    <a:pt x="44" y="96"/>
                  </a:lnTo>
                  <a:lnTo>
                    <a:pt x="48" y="104"/>
                  </a:lnTo>
                  <a:lnTo>
                    <a:pt x="50" y="114"/>
                  </a:lnTo>
                  <a:lnTo>
                    <a:pt x="52" y="124"/>
                  </a:lnTo>
                  <a:lnTo>
                    <a:pt x="58" y="132"/>
                  </a:lnTo>
                  <a:lnTo>
                    <a:pt x="58" y="132"/>
                  </a:lnTo>
                  <a:lnTo>
                    <a:pt x="70" y="148"/>
                  </a:lnTo>
                  <a:lnTo>
                    <a:pt x="84" y="162"/>
                  </a:lnTo>
                  <a:lnTo>
                    <a:pt x="84" y="162"/>
                  </a:lnTo>
                  <a:lnTo>
                    <a:pt x="94" y="176"/>
                  </a:lnTo>
                  <a:lnTo>
                    <a:pt x="106" y="190"/>
                  </a:lnTo>
                  <a:lnTo>
                    <a:pt x="106" y="190"/>
                  </a:lnTo>
                  <a:lnTo>
                    <a:pt x="112" y="192"/>
                  </a:lnTo>
                  <a:lnTo>
                    <a:pt x="112" y="192"/>
                  </a:lnTo>
                  <a:lnTo>
                    <a:pt x="116" y="190"/>
                  </a:lnTo>
                  <a:lnTo>
                    <a:pt x="120" y="186"/>
                  </a:lnTo>
                  <a:lnTo>
                    <a:pt x="122" y="176"/>
                  </a:lnTo>
                  <a:lnTo>
                    <a:pt x="124" y="168"/>
                  </a:lnTo>
                  <a:lnTo>
                    <a:pt x="124" y="148"/>
                  </a:lnTo>
                  <a:lnTo>
                    <a:pt x="124" y="140"/>
                  </a:lnTo>
                  <a:lnTo>
                    <a:pt x="122" y="136"/>
                  </a:lnTo>
                  <a:lnTo>
                    <a:pt x="122" y="136"/>
                  </a:lnTo>
                  <a:lnTo>
                    <a:pt x="118" y="132"/>
                  </a:lnTo>
                  <a:lnTo>
                    <a:pt x="114" y="130"/>
                  </a:lnTo>
                  <a:lnTo>
                    <a:pt x="112" y="126"/>
                  </a:lnTo>
                  <a:lnTo>
                    <a:pt x="110" y="122"/>
                  </a:lnTo>
                  <a:lnTo>
                    <a:pt x="110" y="122"/>
                  </a:lnTo>
                  <a:lnTo>
                    <a:pt x="104" y="104"/>
                  </a:lnTo>
                  <a:lnTo>
                    <a:pt x="100" y="98"/>
                  </a:lnTo>
                  <a:lnTo>
                    <a:pt x="94" y="90"/>
                  </a:lnTo>
                  <a:lnTo>
                    <a:pt x="94" y="90"/>
                  </a:lnTo>
                  <a:lnTo>
                    <a:pt x="80" y="78"/>
                  </a:lnTo>
                  <a:lnTo>
                    <a:pt x="68" y="62"/>
                  </a:lnTo>
                  <a:lnTo>
                    <a:pt x="68" y="62"/>
                  </a:lnTo>
                  <a:lnTo>
                    <a:pt x="62" y="56"/>
                  </a:lnTo>
                  <a:lnTo>
                    <a:pt x="56" y="52"/>
                  </a:lnTo>
                  <a:lnTo>
                    <a:pt x="56" y="52"/>
                  </a:lnTo>
                  <a:lnTo>
                    <a:pt x="48" y="50"/>
                  </a:lnTo>
                  <a:lnTo>
                    <a:pt x="44" y="46"/>
                  </a:lnTo>
                  <a:lnTo>
                    <a:pt x="42" y="42"/>
                  </a:lnTo>
                  <a:lnTo>
                    <a:pt x="42" y="42"/>
                  </a:lnTo>
                  <a:lnTo>
                    <a:pt x="40" y="34"/>
                  </a:lnTo>
                  <a:lnTo>
                    <a:pt x="38" y="24"/>
                  </a:lnTo>
                  <a:lnTo>
                    <a:pt x="38" y="24"/>
                  </a:lnTo>
                  <a:lnTo>
                    <a:pt x="36" y="20"/>
                  </a:lnTo>
                  <a:lnTo>
                    <a:pt x="32" y="18"/>
                  </a:lnTo>
                  <a:lnTo>
                    <a:pt x="26" y="12"/>
                  </a:lnTo>
                  <a:lnTo>
                    <a:pt x="26" y="12"/>
                  </a:lnTo>
                  <a:lnTo>
                    <a:pt x="18" y="4"/>
                  </a:lnTo>
                  <a:lnTo>
                    <a:pt x="12" y="2"/>
                  </a:lnTo>
                  <a:lnTo>
                    <a:pt x="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15" name="Freeform 100"/>
            <p:cNvSpPr>
              <a:spLocks/>
            </p:cNvSpPr>
            <p:nvPr/>
          </p:nvSpPr>
          <p:spPr bwMode="auto">
            <a:xfrm>
              <a:off x="2240" y="2398"/>
              <a:ext cx="150" cy="178"/>
            </a:xfrm>
            <a:custGeom>
              <a:avLst/>
              <a:gdLst>
                <a:gd name="T0" fmla="*/ 128 w 150"/>
                <a:gd name="T1" fmla="*/ 0 h 178"/>
                <a:gd name="T2" fmla="*/ 122 w 150"/>
                <a:gd name="T3" fmla="*/ 4 h 178"/>
                <a:gd name="T4" fmla="*/ 118 w 150"/>
                <a:gd name="T5" fmla="*/ 10 h 178"/>
                <a:gd name="T6" fmla="*/ 104 w 150"/>
                <a:gd name="T7" fmla="*/ 22 h 178"/>
                <a:gd name="T8" fmla="*/ 96 w 150"/>
                <a:gd name="T9" fmla="*/ 30 h 178"/>
                <a:gd name="T10" fmla="*/ 88 w 150"/>
                <a:gd name="T11" fmla="*/ 40 h 178"/>
                <a:gd name="T12" fmla="*/ 66 w 150"/>
                <a:gd name="T13" fmla="*/ 52 h 178"/>
                <a:gd name="T14" fmla="*/ 58 w 150"/>
                <a:gd name="T15" fmla="*/ 60 h 178"/>
                <a:gd name="T16" fmla="*/ 48 w 150"/>
                <a:gd name="T17" fmla="*/ 70 h 178"/>
                <a:gd name="T18" fmla="*/ 36 w 150"/>
                <a:gd name="T19" fmla="*/ 76 h 178"/>
                <a:gd name="T20" fmla="*/ 30 w 150"/>
                <a:gd name="T21" fmla="*/ 88 h 178"/>
                <a:gd name="T22" fmla="*/ 24 w 150"/>
                <a:gd name="T23" fmla="*/ 88 h 178"/>
                <a:gd name="T24" fmla="*/ 16 w 150"/>
                <a:gd name="T25" fmla="*/ 88 h 178"/>
                <a:gd name="T26" fmla="*/ 2 w 150"/>
                <a:gd name="T27" fmla="*/ 100 h 178"/>
                <a:gd name="T28" fmla="*/ 0 w 150"/>
                <a:gd name="T29" fmla="*/ 108 h 178"/>
                <a:gd name="T30" fmla="*/ 4 w 150"/>
                <a:gd name="T31" fmla="*/ 124 h 178"/>
                <a:gd name="T32" fmla="*/ 12 w 150"/>
                <a:gd name="T33" fmla="*/ 140 h 178"/>
                <a:gd name="T34" fmla="*/ 12 w 150"/>
                <a:gd name="T35" fmla="*/ 150 h 178"/>
                <a:gd name="T36" fmla="*/ 18 w 150"/>
                <a:gd name="T37" fmla="*/ 158 h 178"/>
                <a:gd name="T38" fmla="*/ 26 w 150"/>
                <a:gd name="T39" fmla="*/ 162 h 178"/>
                <a:gd name="T40" fmla="*/ 36 w 150"/>
                <a:gd name="T41" fmla="*/ 162 h 178"/>
                <a:gd name="T42" fmla="*/ 62 w 150"/>
                <a:gd name="T43" fmla="*/ 170 h 178"/>
                <a:gd name="T44" fmla="*/ 70 w 150"/>
                <a:gd name="T45" fmla="*/ 174 h 178"/>
                <a:gd name="T46" fmla="*/ 80 w 150"/>
                <a:gd name="T47" fmla="*/ 178 h 178"/>
                <a:gd name="T48" fmla="*/ 82 w 150"/>
                <a:gd name="T49" fmla="*/ 178 h 178"/>
                <a:gd name="T50" fmla="*/ 92 w 150"/>
                <a:gd name="T51" fmla="*/ 166 h 178"/>
                <a:gd name="T52" fmla="*/ 100 w 150"/>
                <a:gd name="T53" fmla="*/ 150 h 178"/>
                <a:gd name="T54" fmla="*/ 102 w 150"/>
                <a:gd name="T55" fmla="*/ 142 h 178"/>
                <a:gd name="T56" fmla="*/ 104 w 150"/>
                <a:gd name="T57" fmla="*/ 140 h 178"/>
                <a:gd name="T58" fmla="*/ 106 w 150"/>
                <a:gd name="T59" fmla="*/ 136 h 178"/>
                <a:gd name="T60" fmla="*/ 112 w 150"/>
                <a:gd name="T61" fmla="*/ 124 h 178"/>
                <a:gd name="T62" fmla="*/ 116 w 150"/>
                <a:gd name="T63" fmla="*/ 110 h 178"/>
                <a:gd name="T64" fmla="*/ 120 w 150"/>
                <a:gd name="T65" fmla="*/ 98 h 178"/>
                <a:gd name="T66" fmla="*/ 124 w 150"/>
                <a:gd name="T67" fmla="*/ 96 h 178"/>
                <a:gd name="T68" fmla="*/ 130 w 150"/>
                <a:gd name="T69" fmla="*/ 96 h 178"/>
                <a:gd name="T70" fmla="*/ 134 w 150"/>
                <a:gd name="T71" fmla="*/ 96 h 178"/>
                <a:gd name="T72" fmla="*/ 136 w 150"/>
                <a:gd name="T73" fmla="*/ 96 h 178"/>
                <a:gd name="T74" fmla="*/ 138 w 150"/>
                <a:gd name="T75" fmla="*/ 96 h 178"/>
                <a:gd name="T76" fmla="*/ 138 w 150"/>
                <a:gd name="T77" fmla="*/ 80 h 178"/>
                <a:gd name="T78" fmla="*/ 136 w 150"/>
                <a:gd name="T79" fmla="*/ 76 h 178"/>
                <a:gd name="T80" fmla="*/ 126 w 150"/>
                <a:gd name="T81" fmla="*/ 70 h 178"/>
                <a:gd name="T82" fmla="*/ 120 w 150"/>
                <a:gd name="T83" fmla="*/ 64 h 178"/>
                <a:gd name="T84" fmla="*/ 120 w 150"/>
                <a:gd name="T85" fmla="*/ 48 h 178"/>
                <a:gd name="T86" fmla="*/ 126 w 150"/>
                <a:gd name="T87" fmla="*/ 42 h 178"/>
                <a:gd name="T88" fmla="*/ 130 w 150"/>
                <a:gd name="T89" fmla="*/ 42 h 178"/>
                <a:gd name="T90" fmla="*/ 132 w 150"/>
                <a:gd name="T91" fmla="*/ 42 h 178"/>
                <a:gd name="T92" fmla="*/ 134 w 150"/>
                <a:gd name="T93" fmla="*/ 40 h 178"/>
                <a:gd name="T94" fmla="*/ 138 w 150"/>
                <a:gd name="T95" fmla="*/ 36 h 178"/>
                <a:gd name="T96" fmla="*/ 138 w 150"/>
                <a:gd name="T97" fmla="*/ 32 h 178"/>
                <a:gd name="T98" fmla="*/ 148 w 150"/>
                <a:gd name="T99" fmla="*/ 26 h 178"/>
                <a:gd name="T100" fmla="*/ 150 w 150"/>
                <a:gd name="T101" fmla="*/ 22 h 178"/>
                <a:gd name="T102" fmla="*/ 148 w 150"/>
                <a:gd name="T103" fmla="*/ 18 h 178"/>
                <a:gd name="T104" fmla="*/ 138 w 150"/>
                <a:gd name="T105" fmla="*/ 16 h 178"/>
                <a:gd name="T106" fmla="*/ 134 w 150"/>
                <a:gd name="T107" fmla="*/ 14 h 178"/>
                <a:gd name="T108" fmla="*/ 132 w 150"/>
                <a:gd name="T109" fmla="*/ 8 h 178"/>
                <a:gd name="T110" fmla="*/ 130 w 150"/>
                <a:gd name="T111" fmla="*/ 2 h 178"/>
                <a:gd name="T112" fmla="*/ 128 w 150"/>
                <a:gd name="T113"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50" h="178">
                  <a:moveTo>
                    <a:pt x="128" y="0"/>
                  </a:moveTo>
                  <a:lnTo>
                    <a:pt x="128" y="0"/>
                  </a:lnTo>
                  <a:lnTo>
                    <a:pt x="124" y="2"/>
                  </a:lnTo>
                  <a:lnTo>
                    <a:pt x="122" y="4"/>
                  </a:lnTo>
                  <a:lnTo>
                    <a:pt x="118" y="10"/>
                  </a:lnTo>
                  <a:lnTo>
                    <a:pt x="118" y="10"/>
                  </a:lnTo>
                  <a:lnTo>
                    <a:pt x="110" y="16"/>
                  </a:lnTo>
                  <a:lnTo>
                    <a:pt x="104" y="22"/>
                  </a:lnTo>
                  <a:lnTo>
                    <a:pt x="104" y="22"/>
                  </a:lnTo>
                  <a:lnTo>
                    <a:pt x="96" y="30"/>
                  </a:lnTo>
                  <a:lnTo>
                    <a:pt x="88" y="40"/>
                  </a:lnTo>
                  <a:lnTo>
                    <a:pt x="88" y="40"/>
                  </a:lnTo>
                  <a:lnTo>
                    <a:pt x="76" y="46"/>
                  </a:lnTo>
                  <a:lnTo>
                    <a:pt x="66" y="52"/>
                  </a:lnTo>
                  <a:lnTo>
                    <a:pt x="66" y="52"/>
                  </a:lnTo>
                  <a:lnTo>
                    <a:pt x="58" y="60"/>
                  </a:lnTo>
                  <a:lnTo>
                    <a:pt x="52" y="66"/>
                  </a:lnTo>
                  <a:lnTo>
                    <a:pt x="48" y="70"/>
                  </a:lnTo>
                  <a:lnTo>
                    <a:pt x="48" y="70"/>
                  </a:lnTo>
                  <a:lnTo>
                    <a:pt x="36" y="76"/>
                  </a:lnTo>
                  <a:lnTo>
                    <a:pt x="32" y="82"/>
                  </a:lnTo>
                  <a:lnTo>
                    <a:pt x="30" y="88"/>
                  </a:lnTo>
                  <a:lnTo>
                    <a:pt x="30" y="88"/>
                  </a:lnTo>
                  <a:lnTo>
                    <a:pt x="24" y="88"/>
                  </a:lnTo>
                  <a:lnTo>
                    <a:pt x="24" y="88"/>
                  </a:lnTo>
                  <a:lnTo>
                    <a:pt x="16" y="88"/>
                  </a:lnTo>
                  <a:lnTo>
                    <a:pt x="8" y="92"/>
                  </a:lnTo>
                  <a:lnTo>
                    <a:pt x="2" y="100"/>
                  </a:lnTo>
                  <a:lnTo>
                    <a:pt x="0" y="108"/>
                  </a:lnTo>
                  <a:lnTo>
                    <a:pt x="0" y="108"/>
                  </a:lnTo>
                  <a:lnTo>
                    <a:pt x="2" y="116"/>
                  </a:lnTo>
                  <a:lnTo>
                    <a:pt x="4" y="124"/>
                  </a:lnTo>
                  <a:lnTo>
                    <a:pt x="8" y="132"/>
                  </a:lnTo>
                  <a:lnTo>
                    <a:pt x="12" y="140"/>
                  </a:lnTo>
                  <a:lnTo>
                    <a:pt x="12" y="140"/>
                  </a:lnTo>
                  <a:lnTo>
                    <a:pt x="12" y="150"/>
                  </a:lnTo>
                  <a:lnTo>
                    <a:pt x="14" y="154"/>
                  </a:lnTo>
                  <a:lnTo>
                    <a:pt x="18" y="158"/>
                  </a:lnTo>
                  <a:lnTo>
                    <a:pt x="18" y="158"/>
                  </a:lnTo>
                  <a:lnTo>
                    <a:pt x="26" y="162"/>
                  </a:lnTo>
                  <a:lnTo>
                    <a:pt x="36" y="162"/>
                  </a:lnTo>
                  <a:lnTo>
                    <a:pt x="36" y="162"/>
                  </a:lnTo>
                  <a:lnTo>
                    <a:pt x="54" y="166"/>
                  </a:lnTo>
                  <a:lnTo>
                    <a:pt x="62" y="170"/>
                  </a:lnTo>
                  <a:lnTo>
                    <a:pt x="70" y="174"/>
                  </a:lnTo>
                  <a:lnTo>
                    <a:pt x="70" y="174"/>
                  </a:lnTo>
                  <a:lnTo>
                    <a:pt x="76" y="176"/>
                  </a:lnTo>
                  <a:lnTo>
                    <a:pt x="80" y="178"/>
                  </a:lnTo>
                  <a:lnTo>
                    <a:pt x="80" y="178"/>
                  </a:lnTo>
                  <a:lnTo>
                    <a:pt x="82" y="178"/>
                  </a:lnTo>
                  <a:lnTo>
                    <a:pt x="86" y="174"/>
                  </a:lnTo>
                  <a:lnTo>
                    <a:pt x="92" y="166"/>
                  </a:lnTo>
                  <a:lnTo>
                    <a:pt x="92" y="166"/>
                  </a:lnTo>
                  <a:lnTo>
                    <a:pt x="100" y="150"/>
                  </a:lnTo>
                  <a:lnTo>
                    <a:pt x="100" y="150"/>
                  </a:lnTo>
                  <a:lnTo>
                    <a:pt x="102" y="142"/>
                  </a:lnTo>
                  <a:lnTo>
                    <a:pt x="102" y="142"/>
                  </a:lnTo>
                  <a:lnTo>
                    <a:pt x="104" y="140"/>
                  </a:lnTo>
                  <a:lnTo>
                    <a:pt x="106" y="136"/>
                  </a:lnTo>
                  <a:lnTo>
                    <a:pt x="106" y="136"/>
                  </a:lnTo>
                  <a:lnTo>
                    <a:pt x="110" y="130"/>
                  </a:lnTo>
                  <a:lnTo>
                    <a:pt x="112" y="124"/>
                  </a:lnTo>
                  <a:lnTo>
                    <a:pt x="116" y="110"/>
                  </a:lnTo>
                  <a:lnTo>
                    <a:pt x="116" y="110"/>
                  </a:lnTo>
                  <a:lnTo>
                    <a:pt x="118" y="104"/>
                  </a:lnTo>
                  <a:lnTo>
                    <a:pt x="120" y="98"/>
                  </a:lnTo>
                  <a:lnTo>
                    <a:pt x="120" y="98"/>
                  </a:lnTo>
                  <a:lnTo>
                    <a:pt x="124" y="96"/>
                  </a:lnTo>
                  <a:lnTo>
                    <a:pt x="130" y="96"/>
                  </a:lnTo>
                  <a:lnTo>
                    <a:pt x="130" y="96"/>
                  </a:lnTo>
                  <a:lnTo>
                    <a:pt x="134" y="96"/>
                  </a:lnTo>
                  <a:lnTo>
                    <a:pt x="134" y="96"/>
                  </a:lnTo>
                  <a:lnTo>
                    <a:pt x="136" y="96"/>
                  </a:lnTo>
                  <a:lnTo>
                    <a:pt x="136" y="96"/>
                  </a:lnTo>
                  <a:lnTo>
                    <a:pt x="138" y="96"/>
                  </a:lnTo>
                  <a:lnTo>
                    <a:pt x="138" y="96"/>
                  </a:lnTo>
                  <a:lnTo>
                    <a:pt x="140" y="88"/>
                  </a:lnTo>
                  <a:lnTo>
                    <a:pt x="138" y="80"/>
                  </a:lnTo>
                  <a:lnTo>
                    <a:pt x="138" y="80"/>
                  </a:lnTo>
                  <a:lnTo>
                    <a:pt x="136" y="76"/>
                  </a:lnTo>
                  <a:lnTo>
                    <a:pt x="132" y="74"/>
                  </a:lnTo>
                  <a:lnTo>
                    <a:pt x="126" y="70"/>
                  </a:lnTo>
                  <a:lnTo>
                    <a:pt x="126" y="70"/>
                  </a:lnTo>
                  <a:lnTo>
                    <a:pt x="120" y="64"/>
                  </a:lnTo>
                  <a:lnTo>
                    <a:pt x="118" y="56"/>
                  </a:lnTo>
                  <a:lnTo>
                    <a:pt x="120" y="48"/>
                  </a:lnTo>
                  <a:lnTo>
                    <a:pt x="122" y="44"/>
                  </a:lnTo>
                  <a:lnTo>
                    <a:pt x="126" y="42"/>
                  </a:lnTo>
                  <a:lnTo>
                    <a:pt x="126" y="42"/>
                  </a:lnTo>
                  <a:lnTo>
                    <a:pt x="130" y="42"/>
                  </a:lnTo>
                  <a:lnTo>
                    <a:pt x="130" y="42"/>
                  </a:lnTo>
                  <a:lnTo>
                    <a:pt x="132" y="42"/>
                  </a:lnTo>
                  <a:lnTo>
                    <a:pt x="132" y="42"/>
                  </a:lnTo>
                  <a:lnTo>
                    <a:pt x="134" y="40"/>
                  </a:lnTo>
                  <a:lnTo>
                    <a:pt x="134" y="40"/>
                  </a:lnTo>
                  <a:lnTo>
                    <a:pt x="138" y="36"/>
                  </a:lnTo>
                  <a:lnTo>
                    <a:pt x="138" y="32"/>
                  </a:lnTo>
                  <a:lnTo>
                    <a:pt x="138" y="32"/>
                  </a:lnTo>
                  <a:lnTo>
                    <a:pt x="146" y="28"/>
                  </a:lnTo>
                  <a:lnTo>
                    <a:pt x="148" y="26"/>
                  </a:lnTo>
                  <a:lnTo>
                    <a:pt x="150" y="22"/>
                  </a:lnTo>
                  <a:lnTo>
                    <a:pt x="150" y="22"/>
                  </a:lnTo>
                  <a:lnTo>
                    <a:pt x="150" y="20"/>
                  </a:lnTo>
                  <a:lnTo>
                    <a:pt x="148" y="18"/>
                  </a:lnTo>
                  <a:lnTo>
                    <a:pt x="144" y="16"/>
                  </a:lnTo>
                  <a:lnTo>
                    <a:pt x="138" y="16"/>
                  </a:lnTo>
                  <a:lnTo>
                    <a:pt x="134" y="14"/>
                  </a:lnTo>
                  <a:lnTo>
                    <a:pt x="134" y="14"/>
                  </a:lnTo>
                  <a:lnTo>
                    <a:pt x="132" y="12"/>
                  </a:lnTo>
                  <a:lnTo>
                    <a:pt x="132" y="8"/>
                  </a:lnTo>
                  <a:lnTo>
                    <a:pt x="132" y="4"/>
                  </a:lnTo>
                  <a:lnTo>
                    <a:pt x="130" y="2"/>
                  </a:lnTo>
                  <a:lnTo>
                    <a:pt x="130" y="2"/>
                  </a:lnTo>
                  <a:lnTo>
                    <a:pt x="128"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16" name="Freeform 101"/>
            <p:cNvSpPr>
              <a:spLocks/>
            </p:cNvSpPr>
            <p:nvPr/>
          </p:nvSpPr>
          <p:spPr bwMode="auto">
            <a:xfrm>
              <a:off x="2240" y="2398"/>
              <a:ext cx="150" cy="178"/>
            </a:xfrm>
            <a:custGeom>
              <a:avLst/>
              <a:gdLst>
                <a:gd name="T0" fmla="*/ 128 w 150"/>
                <a:gd name="T1" fmla="*/ 0 h 178"/>
                <a:gd name="T2" fmla="*/ 122 w 150"/>
                <a:gd name="T3" fmla="*/ 4 h 178"/>
                <a:gd name="T4" fmla="*/ 118 w 150"/>
                <a:gd name="T5" fmla="*/ 10 h 178"/>
                <a:gd name="T6" fmla="*/ 104 w 150"/>
                <a:gd name="T7" fmla="*/ 22 h 178"/>
                <a:gd name="T8" fmla="*/ 96 w 150"/>
                <a:gd name="T9" fmla="*/ 30 h 178"/>
                <a:gd name="T10" fmla="*/ 88 w 150"/>
                <a:gd name="T11" fmla="*/ 40 h 178"/>
                <a:gd name="T12" fmla="*/ 66 w 150"/>
                <a:gd name="T13" fmla="*/ 52 h 178"/>
                <a:gd name="T14" fmla="*/ 58 w 150"/>
                <a:gd name="T15" fmla="*/ 60 h 178"/>
                <a:gd name="T16" fmla="*/ 48 w 150"/>
                <a:gd name="T17" fmla="*/ 70 h 178"/>
                <a:gd name="T18" fmla="*/ 36 w 150"/>
                <a:gd name="T19" fmla="*/ 76 h 178"/>
                <a:gd name="T20" fmla="*/ 30 w 150"/>
                <a:gd name="T21" fmla="*/ 88 h 178"/>
                <a:gd name="T22" fmla="*/ 24 w 150"/>
                <a:gd name="T23" fmla="*/ 88 h 178"/>
                <a:gd name="T24" fmla="*/ 16 w 150"/>
                <a:gd name="T25" fmla="*/ 88 h 178"/>
                <a:gd name="T26" fmla="*/ 2 w 150"/>
                <a:gd name="T27" fmla="*/ 100 h 178"/>
                <a:gd name="T28" fmla="*/ 0 w 150"/>
                <a:gd name="T29" fmla="*/ 108 h 178"/>
                <a:gd name="T30" fmla="*/ 4 w 150"/>
                <a:gd name="T31" fmla="*/ 124 h 178"/>
                <a:gd name="T32" fmla="*/ 12 w 150"/>
                <a:gd name="T33" fmla="*/ 140 h 178"/>
                <a:gd name="T34" fmla="*/ 12 w 150"/>
                <a:gd name="T35" fmla="*/ 150 h 178"/>
                <a:gd name="T36" fmla="*/ 18 w 150"/>
                <a:gd name="T37" fmla="*/ 158 h 178"/>
                <a:gd name="T38" fmla="*/ 26 w 150"/>
                <a:gd name="T39" fmla="*/ 162 h 178"/>
                <a:gd name="T40" fmla="*/ 36 w 150"/>
                <a:gd name="T41" fmla="*/ 162 h 178"/>
                <a:gd name="T42" fmla="*/ 62 w 150"/>
                <a:gd name="T43" fmla="*/ 170 h 178"/>
                <a:gd name="T44" fmla="*/ 70 w 150"/>
                <a:gd name="T45" fmla="*/ 174 h 178"/>
                <a:gd name="T46" fmla="*/ 80 w 150"/>
                <a:gd name="T47" fmla="*/ 178 h 178"/>
                <a:gd name="T48" fmla="*/ 82 w 150"/>
                <a:gd name="T49" fmla="*/ 178 h 178"/>
                <a:gd name="T50" fmla="*/ 92 w 150"/>
                <a:gd name="T51" fmla="*/ 166 h 178"/>
                <a:gd name="T52" fmla="*/ 100 w 150"/>
                <a:gd name="T53" fmla="*/ 150 h 178"/>
                <a:gd name="T54" fmla="*/ 102 w 150"/>
                <a:gd name="T55" fmla="*/ 142 h 178"/>
                <a:gd name="T56" fmla="*/ 104 w 150"/>
                <a:gd name="T57" fmla="*/ 140 h 178"/>
                <a:gd name="T58" fmla="*/ 106 w 150"/>
                <a:gd name="T59" fmla="*/ 136 h 178"/>
                <a:gd name="T60" fmla="*/ 112 w 150"/>
                <a:gd name="T61" fmla="*/ 124 h 178"/>
                <a:gd name="T62" fmla="*/ 116 w 150"/>
                <a:gd name="T63" fmla="*/ 110 h 178"/>
                <a:gd name="T64" fmla="*/ 120 w 150"/>
                <a:gd name="T65" fmla="*/ 98 h 178"/>
                <a:gd name="T66" fmla="*/ 124 w 150"/>
                <a:gd name="T67" fmla="*/ 96 h 178"/>
                <a:gd name="T68" fmla="*/ 130 w 150"/>
                <a:gd name="T69" fmla="*/ 96 h 178"/>
                <a:gd name="T70" fmla="*/ 134 w 150"/>
                <a:gd name="T71" fmla="*/ 96 h 178"/>
                <a:gd name="T72" fmla="*/ 136 w 150"/>
                <a:gd name="T73" fmla="*/ 96 h 178"/>
                <a:gd name="T74" fmla="*/ 138 w 150"/>
                <a:gd name="T75" fmla="*/ 96 h 178"/>
                <a:gd name="T76" fmla="*/ 138 w 150"/>
                <a:gd name="T77" fmla="*/ 80 h 178"/>
                <a:gd name="T78" fmla="*/ 136 w 150"/>
                <a:gd name="T79" fmla="*/ 76 h 178"/>
                <a:gd name="T80" fmla="*/ 126 w 150"/>
                <a:gd name="T81" fmla="*/ 70 h 178"/>
                <a:gd name="T82" fmla="*/ 120 w 150"/>
                <a:gd name="T83" fmla="*/ 64 h 178"/>
                <a:gd name="T84" fmla="*/ 120 w 150"/>
                <a:gd name="T85" fmla="*/ 48 h 178"/>
                <a:gd name="T86" fmla="*/ 126 w 150"/>
                <a:gd name="T87" fmla="*/ 42 h 178"/>
                <a:gd name="T88" fmla="*/ 130 w 150"/>
                <a:gd name="T89" fmla="*/ 42 h 178"/>
                <a:gd name="T90" fmla="*/ 132 w 150"/>
                <a:gd name="T91" fmla="*/ 42 h 178"/>
                <a:gd name="T92" fmla="*/ 134 w 150"/>
                <a:gd name="T93" fmla="*/ 40 h 178"/>
                <a:gd name="T94" fmla="*/ 138 w 150"/>
                <a:gd name="T95" fmla="*/ 36 h 178"/>
                <a:gd name="T96" fmla="*/ 138 w 150"/>
                <a:gd name="T97" fmla="*/ 32 h 178"/>
                <a:gd name="T98" fmla="*/ 148 w 150"/>
                <a:gd name="T99" fmla="*/ 26 h 178"/>
                <a:gd name="T100" fmla="*/ 150 w 150"/>
                <a:gd name="T101" fmla="*/ 22 h 178"/>
                <a:gd name="T102" fmla="*/ 148 w 150"/>
                <a:gd name="T103" fmla="*/ 18 h 178"/>
                <a:gd name="T104" fmla="*/ 138 w 150"/>
                <a:gd name="T105" fmla="*/ 16 h 178"/>
                <a:gd name="T106" fmla="*/ 134 w 150"/>
                <a:gd name="T107" fmla="*/ 14 h 178"/>
                <a:gd name="T108" fmla="*/ 132 w 150"/>
                <a:gd name="T109" fmla="*/ 8 h 178"/>
                <a:gd name="T110" fmla="*/ 130 w 150"/>
                <a:gd name="T111" fmla="*/ 2 h 178"/>
                <a:gd name="T112" fmla="*/ 128 w 150"/>
                <a:gd name="T113"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50" h="178">
                  <a:moveTo>
                    <a:pt x="128" y="0"/>
                  </a:moveTo>
                  <a:lnTo>
                    <a:pt x="128" y="0"/>
                  </a:lnTo>
                  <a:lnTo>
                    <a:pt x="124" y="2"/>
                  </a:lnTo>
                  <a:lnTo>
                    <a:pt x="122" y="4"/>
                  </a:lnTo>
                  <a:lnTo>
                    <a:pt x="118" y="10"/>
                  </a:lnTo>
                  <a:lnTo>
                    <a:pt x="118" y="10"/>
                  </a:lnTo>
                  <a:lnTo>
                    <a:pt x="110" y="16"/>
                  </a:lnTo>
                  <a:lnTo>
                    <a:pt x="104" y="22"/>
                  </a:lnTo>
                  <a:lnTo>
                    <a:pt x="104" y="22"/>
                  </a:lnTo>
                  <a:lnTo>
                    <a:pt x="96" y="30"/>
                  </a:lnTo>
                  <a:lnTo>
                    <a:pt x="88" y="40"/>
                  </a:lnTo>
                  <a:lnTo>
                    <a:pt x="88" y="40"/>
                  </a:lnTo>
                  <a:lnTo>
                    <a:pt x="76" y="46"/>
                  </a:lnTo>
                  <a:lnTo>
                    <a:pt x="66" y="52"/>
                  </a:lnTo>
                  <a:lnTo>
                    <a:pt x="66" y="52"/>
                  </a:lnTo>
                  <a:lnTo>
                    <a:pt x="58" y="60"/>
                  </a:lnTo>
                  <a:lnTo>
                    <a:pt x="52" y="66"/>
                  </a:lnTo>
                  <a:lnTo>
                    <a:pt x="48" y="70"/>
                  </a:lnTo>
                  <a:lnTo>
                    <a:pt x="48" y="70"/>
                  </a:lnTo>
                  <a:lnTo>
                    <a:pt x="36" y="76"/>
                  </a:lnTo>
                  <a:lnTo>
                    <a:pt x="32" y="82"/>
                  </a:lnTo>
                  <a:lnTo>
                    <a:pt x="30" y="88"/>
                  </a:lnTo>
                  <a:lnTo>
                    <a:pt x="30" y="88"/>
                  </a:lnTo>
                  <a:lnTo>
                    <a:pt x="24" y="88"/>
                  </a:lnTo>
                  <a:lnTo>
                    <a:pt x="24" y="88"/>
                  </a:lnTo>
                  <a:lnTo>
                    <a:pt x="16" y="88"/>
                  </a:lnTo>
                  <a:lnTo>
                    <a:pt x="8" y="92"/>
                  </a:lnTo>
                  <a:lnTo>
                    <a:pt x="2" y="100"/>
                  </a:lnTo>
                  <a:lnTo>
                    <a:pt x="0" y="108"/>
                  </a:lnTo>
                  <a:lnTo>
                    <a:pt x="0" y="108"/>
                  </a:lnTo>
                  <a:lnTo>
                    <a:pt x="2" y="116"/>
                  </a:lnTo>
                  <a:lnTo>
                    <a:pt x="4" y="124"/>
                  </a:lnTo>
                  <a:lnTo>
                    <a:pt x="8" y="132"/>
                  </a:lnTo>
                  <a:lnTo>
                    <a:pt x="12" y="140"/>
                  </a:lnTo>
                  <a:lnTo>
                    <a:pt x="12" y="140"/>
                  </a:lnTo>
                  <a:lnTo>
                    <a:pt x="12" y="150"/>
                  </a:lnTo>
                  <a:lnTo>
                    <a:pt x="14" y="154"/>
                  </a:lnTo>
                  <a:lnTo>
                    <a:pt x="18" y="158"/>
                  </a:lnTo>
                  <a:lnTo>
                    <a:pt x="18" y="158"/>
                  </a:lnTo>
                  <a:lnTo>
                    <a:pt x="26" y="162"/>
                  </a:lnTo>
                  <a:lnTo>
                    <a:pt x="36" y="162"/>
                  </a:lnTo>
                  <a:lnTo>
                    <a:pt x="36" y="162"/>
                  </a:lnTo>
                  <a:lnTo>
                    <a:pt x="54" y="166"/>
                  </a:lnTo>
                  <a:lnTo>
                    <a:pt x="62" y="170"/>
                  </a:lnTo>
                  <a:lnTo>
                    <a:pt x="70" y="174"/>
                  </a:lnTo>
                  <a:lnTo>
                    <a:pt x="70" y="174"/>
                  </a:lnTo>
                  <a:lnTo>
                    <a:pt x="76" y="176"/>
                  </a:lnTo>
                  <a:lnTo>
                    <a:pt x="80" y="178"/>
                  </a:lnTo>
                  <a:lnTo>
                    <a:pt x="80" y="178"/>
                  </a:lnTo>
                  <a:lnTo>
                    <a:pt x="82" y="178"/>
                  </a:lnTo>
                  <a:lnTo>
                    <a:pt x="86" y="174"/>
                  </a:lnTo>
                  <a:lnTo>
                    <a:pt x="92" y="166"/>
                  </a:lnTo>
                  <a:lnTo>
                    <a:pt x="92" y="166"/>
                  </a:lnTo>
                  <a:lnTo>
                    <a:pt x="100" y="150"/>
                  </a:lnTo>
                  <a:lnTo>
                    <a:pt x="100" y="150"/>
                  </a:lnTo>
                  <a:lnTo>
                    <a:pt x="102" y="142"/>
                  </a:lnTo>
                  <a:lnTo>
                    <a:pt x="102" y="142"/>
                  </a:lnTo>
                  <a:lnTo>
                    <a:pt x="104" y="140"/>
                  </a:lnTo>
                  <a:lnTo>
                    <a:pt x="106" y="136"/>
                  </a:lnTo>
                  <a:lnTo>
                    <a:pt x="106" y="136"/>
                  </a:lnTo>
                  <a:lnTo>
                    <a:pt x="110" y="130"/>
                  </a:lnTo>
                  <a:lnTo>
                    <a:pt x="112" y="124"/>
                  </a:lnTo>
                  <a:lnTo>
                    <a:pt x="116" y="110"/>
                  </a:lnTo>
                  <a:lnTo>
                    <a:pt x="116" y="110"/>
                  </a:lnTo>
                  <a:lnTo>
                    <a:pt x="118" y="104"/>
                  </a:lnTo>
                  <a:lnTo>
                    <a:pt x="120" y="98"/>
                  </a:lnTo>
                  <a:lnTo>
                    <a:pt x="120" y="98"/>
                  </a:lnTo>
                  <a:lnTo>
                    <a:pt x="124" y="96"/>
                  </a:lnTo>
                  <a:lnTo>
                    <a:pt x="130" y="96"/>
                  </a:lnTo>
                  <a:lnTo>
                    <a:pt x="130" y="96"/>
                  </a:lnTo>
                  <a:lnTo>
                    <a:pt x="134" y="96"/>
                  </a:lnTo>
                  <a:lnTo>
                    <a:pt x="134" y="96"/>
                  </a:lnTo>
                  <a:lnTo>
                    <a:pt x="136" y="96"/>
                  </a:lnTo>
                  <a:lnTo>
                    <a:pt x="136" y="96"/>
                  </a:lnTo>
                  <a:lnTo>
                    <a:pt x="138" y="96"/>
                  </a:lnTo>
                  <a:lnTo>
                    <a:pt x="138" y="96"/>
                  </a:lnTo>
                  <a:lnTo>
                    <a:pt x="140" y="88"/>
                  </a:lnTo>
                  <a:lnTo>
                    <a:pt x="138" y="80"/>
                  </a:lnTo>
                  <a:lnTo>
                    <a:pt x="138" y="80"/>
                  </a:lnTo>
                  <a:lnTo>
                    <a:pt x="136" y="76"/>
                  </a:lnTo>
                  <a:lnTo>
                    <a:pt x="132" y="74"/>
                  </a:lnTo>
                  <a:lnTo>
                    <a:pt x="126" y="70"/>
                  </a:lnTo>
                  <a:lnTo>
                    <a:pt x="126" y="70"/>
                  </a:lnTo>
                  <a:lnTo>
                    <a:pt x="120" y="64"/>
                  </a:lnTo>
                  <a:lnTo>
                    <a:pt x="118" y="56"/>
                  </a:lnTo>
                  <a:lnTo>
                    <a:pt x="120" y="48"/>
                  </a:lnTo>
                  <a:lnTo>
                    <a:pt x="122" y="44"/>
                  </a:lnTo>
                  <a:lnTo>
                    <a:pt x="126" y="42"/>
                  </a:lnTo>
                  <a:lnTo>
                    <a:pt x="126" y="42"/>
                  </a:lnTo>
                  <a:lnTo>
                    <a:pt x="130" y="42"/>
                  </a:lnTo>
                  <a:lnTo>
                    <a:pt x="130" y="42"/>
                  </a:lnTo>
                  <a:lnTo>
                    <a:pt x="132" y="42"/>
                  </a:lnTo>
                  <a:lnTo>
                    <a:pt x="132" y="42"/>
                  </a:lnTo>
                  <a:lnTo>
                    <a:pt x="134" y="40"/>
                  </a:lnTo>
                  <a:lnTo>
                    <a:pt x="134" y="40"/>
                  </a:lnTo>
                  <a:lnTo>
                    <a:pt x="138" y="36"/>
                  </a:lnTo>
                  <a:lnTo>
                    <a:pt x="138" y="32"/>
                  </a:lnTo>
                  <a:lnTo>
                    <a:pt x="138" y="32"/>
                  </a:lnTo>
                  <a:lnTo>
                    <a:pt x="146" y="28"/>
                  </a:lnTo>
                  <a:lnTo>
                    <a:pt x="148" y="26"/>
                  </a:lnTo>
                  <a:lnTo>
                    <a:pt x="150" y="22"/>
                  </a:lnTo>
                  <a:lnTo>
                    <a:pt x="150" y="22"/>
                  </a:lnTo>
                  <a:lnTo>
                    <a:pt x="150" y="20"/>
                  </a:lnTo>
                  <a:lnTo>
                    <a:pt x="148" y="18"/>
                  </a:lnTo>
                  <a:lnTo>
                    <a:pt x="144" y="16"/>
                  </a:lnTo>
                  <a:lnTo>
                    <a:pt x="138" y="16"/>
                  </a:lnTo>
                  <a:lnTo>
                    <a:pt x="134" y="14"/>
                  </a:lnTo>
                  <a:lnTo>
                    <a:pt x="134" y="14"/>
                  </a:lnTo>
                  <a:lnTo>
                    <a:pt x="132" y="12"/>
                  </a:lnTo>
                  <a:lnTo>
                    <a:pt x="132" y="8"/>
                  </a:lnTo>
                  <a:lnTo>
                    <a:pt x="132" y="4"/>
                  </a:lnTo>
                  <a:lnTo>
                    <a:pt x="130" y="2"/>
                  </a:lnTo>
                  <a:lnTo>
                    <a:pt x="130" y="2"/>
                  </a:lnTo>
                  <a:lnTo>
                    <a:pt x="12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17" name="Freeform 102"/>
            <p:cNvSpPr>
              <a:spLocks/>
            </p:cNvSpPr>
            <p:nvPr/>
          </p:nvSpPr>
          <p:spPr bwMode="auto">
            <a:xfrm>
              <a:off x="2404" y="2486"/>
              <a:ext cx="64" cy="26"/>
            </a:xfrm>
            <a:custGeom>
              <a:avLst/>
              <a:gdLst>
                <a:gd name="T0" fmla="*/ 64 w 64"/>
                <a:gd name="T1" fmla="*/ 0 h 26"/>
                <a:gd name="T2" fmla="*/ 64 w 64"/>
                <a:gd name="T3" fmla="*/ 0 h 26"/>
                <a:gd name="T4" fmla="*/ 56 w 64"/>
                <a:gd name="T5" fmla="*/ 2 h 26"/>
                <a:gd name="T6" fmla="*/ 50 w 64"/>
                <a:gd name="T7" fmla="*/ 2 h 26"/>
                <a:gd name="T8" fmla="*/ 50 w 64"/>
                <a:gd name="T9" fmla="*/ 2 h 26"/>
                <a:gd name="T10" fmla="*/ 30 w 64"/>
                <a:gd name="T11" fmla="*/ 0 h 26"/>
                <a:gd name="T12" fmla="*/ 30 w 64"/>
                <a:gd name="T13" fmla="*/ 0 h 26"/>
                <a:gd name="T14" fmla="*/ 24 w 64"/>
                <a:gd name="T15" fmla="*/ 0 h 26"/>
                <a:gd name="T16" fmla="*/ 24 w 64"/>
                <a:gd name="T17" fmla="*/ 0 h 26"/>
                <a:gd name="T18" fmla="*/ 14 w 64"/>
                <a:gd name="T19" fmla="*/ 0 h 26"/>
                <a:gd name="T20" fmla="*/ 14 w 64"/>
                <a:gd name="T21" fmla="*/ 0 h 26"/>
                <a:gd name="T22" fmla="*/ 8 w 64"/>
                <a:gd name="T23" fmla="*/ 6 h 26"/>
                <a:gd name="T24" fmla="*/ 2 w 64"/>
                <a:gd name="T25" fmla="*/ 12 h 26"/>
                <a:gd name="T26" fmla="*/ 0 w 64"/>
                <a:gd name="T27" fmla="*/ 20 h 26"/>
                <a:gd name="T28" fmla="*/ 0 w 64"/>
                <a:gd name="T29" fmla="*/ 24 h 26"/>
                <a:gd name="T30" fmla="*/ 2 w 64"/>
                <a:gd name="T31" fmla="*/ 26 h 26"/>
                <a:gd name="T32" fmla="*/ 2 w 64"/>
                <a:gd name="T33" fmla="*/ 26 h 26"/>
                <a:gd name="T34" fmla="*/ 4 w 64"/>
                <a:gd name="T35" fmla="*/ 26 h 26"/>
                <a:gd name="T36" fmla="*/ 4 w 64"/>
                <a:gd name="T37" fmla="*/ 26 h 26"/>
                <a:gd name="T38" fmla="*/ 12 w 64"/>
                <a:gd name="T39" fmla="*/ 24 h 26"/>
                <a:gd name="T40" fmla="*/ 18 w 64"/>
                <a:gd name="T41" fmla="*/ 22 h 26"/>
                <a:gd name="T42" fmla="*/ 18 w 64"/>
                <a:gd name="T43" fmla="*/ 22 h 26"/>
                <a:gd name="T44" fmla="*/ 38 w 64"/>
                <a:gd name="T45" fmla="*/ 22 h 26"/>
                <a:gd name="T46" fmla="*/ 38 w 64"/>
                <a:gd name="T47" fmla="*/ 22 h 26"/>
                <a:gd name="T48" fmla="*/ 46 w 64"/>
                <a:gd name="T49" fmla="*/ 20 h 26"/>
                <a:gd name="T50" fmla="*/ 56 w 64"/>
                <a:gd name="T51" fmla="*/ 16 h 26"/>
                <a:gd name="T52" fmla="*/ 60 w 64"/>
                <a:gd name="T53" fmla="*/ 12 h 26"/>
                <a:gd name="T54" fmla="*/ 64 w 64"/>
                <a:gd name="T55" fmla="*/ 8 h 26"/>
                <a:gd name="T56" fmla="*/ 64 w 64"/>
                <a:gd name="T57" fmla="*/ 4 h 26"/>
                <a:gd name="T58" fmla="*/ 64 w 64"/>
                <a:gd name="T59"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4" h="26">
                  <a:moveTo>
                    <a:pt x="64" y="0"/>
                  </a:moveTo>
                  <a:lnTo>
                    <a:pt x="64" y="0"/>
                  </a:lnTo>
                  <a:lnTo>
                    <a:pt x="56" y="2"/>
                  </a:lnTo>
                  <a:lnTo>
                    <a:pt x="50" y="2"/>
                  </a:lnTo>
                  <a:lnTo>
                    <a:pt x="50" y="2"/>
                  </a:lnTo>
                  <a:lnTo>
                    <a:pt x="30" y="0"/>
                  </a:lnTo>
                  <a:lnTo>
                    <a:pt x="30" y="0"/>
                  </a:lnTo>
                  <a:lnTo>
                    <a:pt x="24" y="0"/>
                  </a:lnTo>
                  <a:lnTo>
                    <a:pt x="24" y="0"/>
                  </a:lnTo>
                  <a:lnTo>
                    <a:pt x="14" y="0"/>
                  </a:lnTo>
                  <a:lnTo>
                    <a:pt x="14" y="0"/>
                  </a:lnTo>
                  <a:lnTo>
                    <a:pt x="8" y="6"/>
                  </a:lnTo>
                  <a:lnTo>
                    <a:pt x="2" y="12"/>
                  </a:lnTo>
                  <a:lnTo>
                    <a:pt x="0" y="20"/>
                  </a:lnTo>
                  <a:lnTo>
                    <a:pt x="0" y="24"/>
                  </a:lnTo>
                  <a:lnTo>
                    <a:pt x="2" y="26"/>
                  </a:lnTo>
                  <a:lnTo>
                    <a:pt x="2" y="26"/>
                  </a:lnTo>
                  <a:lnTo>
                    <a:pt x="4" y="26"/>
                  </a:lnTo>
                  <a:lnTo>
                    <a:pt x="4" y="26"/>
                  </a:lnTo>
                  <a:lnTo>
                    <a:pt x="12" y="24"/>
                  </a:lnTo>
                  <a:lnTo>
                    <a:pt x="18" y="22"/>
                  </a:lnTo>
                  <a:lnTo>
                    <a:pt x="18" y="22"/>
                  </a:lnTo>
                  <a:lnTo>
                    <a:pt x="38" y="22"/>
                  </a:lnTo>
                  <a:lnTo>
                    <a:pt x="38" y="22"/>
                  </a:lnTo>
                  <a:lnTo>
                    <a:pt x="46" y="20"/>
                  </a:lnTo>
                  <a:lnTo>
                    <a:pt x="56" y="16"/>
                  </a:lnTo>
                  <a:lnTo>
                    <a:pt x="60" y="12"/>
                  </a:lnTo>
                  <a:lnTo>
                    <a:pt x="64" y="8"/>
                  </a:lnTo>
                  <a:lnTo>
                    <a:pt x="64" y="4"/>
                  </a:lnTo>
                  <a:lnTo>
                    <a:pt x="64"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18" name="Freeform 103"/>
            <p:cNvSpPr>
              <a:spLocks/>
            </p:cNvSpPr>
            <p:nvPr/>
          </p:nvSpPr>
          <p:spPr bwMode="auto">
            <a:xfrm>
              <a:off x="2404" y="2486"/>
              <a:ext cx="64" cy="26"/>
            </a:xfrm>
            <a:custGeom>
              <a:avLst/>
              <a:gdLst>
                <a:gd name="T0" fmla="*/ 64 w 64"/>
                <a:gd name="T1" fmla="*/ 0 h 26"/>
                <a:gd name="T2" fmla="*/ 64 w 64"/>
                <a:gd name="T3" fmla="*/ 0 h 26"/>
                <a:gd name="T4" fmla="*/ 56 w 64"/>
                <a:gd name="T5" fmla="*/ 2 h 26"/>
                <a:gd name="T6" fmla="*/ 50 w 64"/>
                <a:gd name="T7" fmla="*/ 2 h 26"/>
                <a:gd name="T8" fmla="*/ 50 w 64"/>
                <a:gd name="T9" fmla="*/ 2 h 26"/>
                <a:gd name="T10" fmla="*/ 30 w 64"/>
                <a:gd name="T11" fmla="*/ 0 h 26"/>
                <a:gd name="T12" fmla="*/ 30 w 64"/>
                <a:gd name="T13" fmla="*/ 0 h 26"/>
                <a:gd name="T14" fmla="*/ 24 w 64"/>
                <a:gd name="T15" fmla="*/ 0 h 26"/>
                <a:gd name="T16" fmla="*/ 24 w 64"/>
                <a:gd name="T17" fmla="*/ 0 h 26"/>
                <a:gd name="T18" fmla="*/ 14 w 64"/>
                <a:gd name="T19" fmla="*/ 0 h 26"/>
                <a:gd name="T20" fmla="*/ 14 w 64"/>
                <a:gd name="T21" fmla="*/ 0 h 26"/>
                <a:gd name="T22" fmla="*/ 8 w 64"/>
                <a:gd name="T23" fmla="*/ 6 h 26"/>
                <a:gd name="T24" fmla="*/ 2 w 64"/>
                <a:gd name="T25" fmla="*/ 12 h 26"/>
                <a:gd name="T26" fmla="*/ 0 w 64"/>
                <a:gd name="T27" fmla="*/ 20 h 26"/>
                <a:gd name="T28" fmla="*/ 0 w 64"/>
                <a:gd name="T29" fmla="*/ 24 h 26"/>
                <a:gd name="T30" fmla="*/ 2 w 64"/>
                <a:gd name="T31" fmla="*/ 26 h 26"/>
                <a:gd name="T32" fmla="*/ 2 w 64"/>
                <a:gd name="T33" fmla="*/ 26 h 26"/>
                <a:gd name="T34" fmla="*/ 4 w 64"/>
                <a:gd name="T35" fmla="*/ 26 h 26"/>
                <a:gd name="T36" fmla="*/ 4 w 64"/>
                <a:gd name="T37" fmla="*/ 26 h 26"/>
                <a:gd name="T38" fmla="*/ 12 w 64"/>
                <a:gd name="T39" fmla="*/ 24 h 26"/>
                <a:gd name="T40" fmla="*/ 18 w 64"/>
                <a:gd name="T41" fmla="*/ 22 h 26"/>
                <a:gd name="T42" fmla="*/ 18 w 64"/>
                <a:gd name="T43" fmla="*/ 22 h 26"/>
                <a:gd name="T44" fmla="*/ 38 w 64"/>
                <a:gd name="T45" fmla="*/ 22 h 26"/>
                <a:gd name="T46" fmla="*/ 38 w 64"/>
                <a:gd name="T47" fmla="*/ 22 h 26"/>
                <a:gd name="T48" fmla="*/ 46 w 64"/>
                <a:gd name="T49" fmla="*/ 20 h 26"/>
                <a:gd name="T50" fmla="*/ 56 w 64"/>
                <a:gd name="T51" fmla="*/ 16 h 26"/>
                <a:gd name="T52" fmla="*/ 60 w 64"/>
                <a:gd name="T53" fmla="*/ 12 h 26"/>
                <a:gd name="T54" fmla="*/ 64 w 64"/>
                <a:gd name="T55" fmla="*/ 8 h 26"/>
                <a:gd name="T56" fmla="*/ 64 w 64"/>
                <a:gd name="T57" fmla="*/ 4 h 26"/>
                <a:gd name="T58" fmla="*/ 64 w 64"/>
                <a:gd name="T59"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4" h="26">
                  <a:moveTo>
                    <a:pt x="64" y="0"/>
                  </a:moveTo>
                  <a:lnTo>
                    <a:pt x="64" y="0"/>
                  </a:lnTo>
                  <a:lnTo>
                    <a:pt x="56" y="2"/>
                  </a:lnTo>
                  <a:lnTo>
                    <a:pt x="50" y="2"/>
                  </a:lnTo>
                  <a:lnTo>
                    <a:pt x="50" y="2"/>
                  </a:lnTo>
                  <a:lnTo>
                    <a:pt x="30" y="0"/>
                  </a:lnTo>
                  <a:lnTo>
                    <a:pt x="30" y="0"/>
                  </a:lnTo>
                  <a:lnTo>
                    <a:pt x="24" y="0"/>
                  </a:lnTo>
                  <a:lnTo>
                    <a:pt x="24" y="0"/>
                  </a:lnTo>
                  <a:lnTo>
                    <a:pt x="14" y="0"/>
                  </a:lnTo>
                  <a:lnTo>
                    <a:pt x="14" y="0"/>
                  </a:lnTo>
                  <a:lnTo>
                    <a:pt x="8" y="6"/>
                  </a:lnTo>
                  <a:lnTo>
                    <a:pt x="2" y="12"/>
                  </a:lnTo>
                  <a:lnTo>
                    <a:pt x="0" y="20"/>
                  </a:lnTo>
                  <a:lnTo>
                    <a:pt x="0" y="24"/>
                  </a:lnTo>
                  <a:lnTo>
                    <a:pt x="2" y="26"/>
                  </a:lnTo>
                  <a:lnTo>
                    <a:pt x="2" y="26"/>
                  </a:lnTo>
                  <a:lnTo>
                    <a:pt x="4" y="26"/>
                  </a:lnTo>
                  <a:lnTo>
                    <a:pt x="4" y="26"/>
                  </a:lnTo>
                  <a:lnTo>
                    <a:pt x="12" y="24"/>
                  </a:lnTo>
                  <a:lnTo>
                    <a:pt x="18" y="22"/>
                  </a:lnTo>
                  <a:lnTo>
                    <a:pt x="18" y="22"/>
                  </a:lnTo>
                  <a:lnTo>
                    <a:pt x="38" y="22"/>
                  </a:lnTo>
                  <a:lnTo>
                    <a:pt x="38" y="22"/>
                  </a:lnTo>
                  <a:lnTo>
                    <a:pt x="46" y="20"/>
                  </a:lnTo>
                  <a:lnTo>
                    <a:pt x="56" y="16"/>
                  </a:lnTo>
                  <a:lnTo>
                    <a:pt x="60" y="12"/>
                  </a:lnTo>
                  <a:lnTo>
                    <a:pt x="64" y="8"/>
                  </a:lnTo>
                  <a:lnTo>
                    <a:pt x="64" y="4"/>
                  </a:lnTo>
                  <a:lnTo>
                    <a:pt x="6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19" name="Freeform 104"/>
            <p:cNvSpPr>
              <a:spLocks/>
            </p:cNvSpPr>
            <p:nvPr/>
          </p:nvSpPr>
          <p:spPr bwMode="auto">
            <a:xfrm>
              <a:off x="2366" y="2512"/>
              <a:ext cx="62" cy="96"/>
            </a:xfrm>
            <a:custGeom>
              <a:avLst/>
              <a:gdLst>
                <a:gd name="T0" fmla="*/ 26 w 62"/>
                <a:gd name="T1" fmla="*/ 0 h 96"/>
                <a:gd name="T2" fmla="*/ 24 w 62"/>
                <a:gd name="T3" fmla="*/ 0 h 96"/>
                <a:gd name="T4" fmla="*/ 18 w 62"/>
                <a:gd name="T5" fmla="*/ 6 h 96"/>
                <a:gd name="T6" fmla="*/ 16 w 62"/>
                <a:gd name="T7" fmla="*/ 12 h 96"/>
                <a:gd name="T8" fmla="*/ 2 w 62"/>
                <a:gd name="T9" fmla="*/ 34 h 96"/>
                <a:gd name="T10" fmla="*/ 0 w 62"/>
                <a:gd name="T11" fmla="*/ 40 h 96"/>
                <a:gd name="T12" fmla="*/ 2 w 62"/>
                <a:gd name="T13" fmla="*/ 50 h 96"/>
                <a:gd name="T14" fmla="*/ 6 w 62"/>
                <a:gd name="T15" fmla="*/ 56 h 96"/>
                <a:gd name="T16" fmla="*/ 10 w 62"/>
                <a:gd name="T17" fmla="*/ 72 h 96"/>
                <a:gd name="T18" fmla="*/ 6 w 62"/>
                <a:gd name="T19" fmla="*/ 88 h 96"/>
                <a:gd name="T20" fmla="*/ 8 w 62"/>
                <a:gd name="T21" fmla="*/ 94 h 96"/>
                <a:gd name="T22" fmla="*/ 12 w 62"/>
                <a:gd name="T23" fmla="*/ 96 h 96"/>
                <a:gd name="T24" fmla="*/ 18 w 62"/>
                <a:gd name="T25" fmla="*/ 94 h 96"/>
                <a:gd name="T26" fmla="*/ 26 w 62"/>
                <a:gd name="T27" fmla="*/ 86 h 96"/>
                <a:gd name="T28" fmla="*/ 30 w 62"/>
                <a:gd name="T29" fmla="*/ 76 h 96"/>
                <a:gd name="T30" fmla="*/ 30 w 62"/>
                <a:gd name="T31" fmla="*/ 60 h 96"/>
                <a:gd name="T32" fmla="*/ 26 w 62"/>
                <a:gd name="T33" fmla="*/ 44 h 96"/>
                <a:gd name="T34" fmla="*/ 36 w 62"/>
                <a:gd name="T35" fmla="*/ 42 h 96"/>
                <a:gd name="T36" fmla="*/ 36 w 62"/>
                <a:gd name="T37" fmla="*/ 42 h 96"/>
                <a:gd name="T38" fmla="*/ 38 w 62"/>
                <a:gd name="T39" fmla="*/ 50 h 96"/>
                <a:gd name="T40" fmla="*/ 40 w 62"/>
                <a:gd name="T41" fmla="*/ 62 h 96"/>
                <a:gd name="T42" fmla="*/ 44 w 62"/>
                <a:gd name="T43" fmla="*/ 70 h 96"/>
                <a:gd name="T44" fmla="*/ 50 w 62"/>
                <a:gd name="T45" fmla="*/ 72 h 96"/>
                <a:gd name="T46" fmla="*/ 56 w 62"/>
                <a:gd name="T47" fmla="*/ 72 h 96"/>
                <a:gd name="T48" fmla="*/ 60 w 62"/>
                <a:gd name="T49" fmla="*/ 68 h 96"/>
                <a:gd name="T50" fmla="*/ 60 w 62"/>
                <a:gd name="T51" fmla="*/ 58 h 96"/>
                <a:gd name="T52" fmla="*/ 56 w 62"/>
                <a:gd name="T53" fmla="*/ 50 h 96"/>
                <a:gd name="T54" fmla="*/ 48 w 62"/>
                <a:gd name="T55" fmla="*/ 36 h 96"/>
                <a:gd name="T56" fmla="*/ 48 w 62"/>
                <a:gd name="T57" fmla="*/ 30 h 96"/>
                <a:gd name="T58" fmla="*/ 54 w 62"/>
                <a:gd name="T59" fmla="*/ 22 h 96"/>
                <a:gd name="T60" fmla="*/ 60 w 62"/>
                <a:gd name="T61" fmla="*/ 18 h 96"/>
                <a:gd name="T62" fmla="*/ 60 w 62"/>
                <a:gd name="T63" fmla="*/ 12 h 96"/>
                <a:gd name="T64" fmla="*/ 54 w 62"/>
                <a:gd name="T65" fmla="*/ 10 h 96"/>
                <a:gd name="T66" fmla="*/ 48 w 62"/>
                <a:gd name="T67" fmla="*/ 12 h 96"/>
                <a:gd name="T68" fmla="*/ 44 w 62"/>
                <a:gd name="T69" fmla="*/ 14 h 96"/>
                <a:gd name="T70" fmla="*/ 38 w 62"/>
                <a:gd name="T71" fmla="*/ 18 h 96"/>
                <a:gd name="T72" fmla="*/ 36 w 62"/>
                <a:gd name="T73" fmla="*/ 18 h 96"/>
                <a:gd name="T74" fmla="*/ 32 w 62"/>
                <a:gd name="T75" fmla="*/ 14 h 96"/>
                <a:gd name="T76" fmla="*/ 30 w 62"/>
                <a:gd name="T77" fmla="*/ 2 h 96"/>
                <a:gd name="T78" fmla="*/ 28 w 62"/>
                <a:gd name="T79"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2" h="96">
                  <a:moveTo>
                    <a:pt x="26" y="0"/>
                  </a:moveTo>
                  <a:lnTo>
                    <a:pt x="26" y="0"/>
                  </a:lnTo>
                  <a:lnTo>
                    <a:pt x="24" y="0"/>
                  </a:lnTo>
                  <a:lnTo>
                    <a:pt x="24" y="0"/>
                  </a:lnTo>
                  <a:lnTo>
                    <a:pt x="20" y="2"/>
                  </a:lnTo>
                  <a:lnTo>
                    <a:pt x="18" y="6"/>
                  </a:lnTo>
                  <a:lnTo>
                    <a:pt x="16" y="12"/>
                  </a:lnTo>
                  <a:lnTo>
                    <a:pt x="16" y="12"/>
                  </a:lnTo>
                  <a:lnTo>
                    <a:pt x="10" y="24"/>
                  </a:lnTo>
                  <a:lnTo>
                    <a:pt x="2" y="34"/>
                  </a:lnTo>
                  <a:lnTo>
                    <a:pt x="2" y="34"/>
                  </a:lnTo>
                  <a:lnTo>
                    <a:pt x="0" y="40"/>
                  </a:lnTo>
                  <a:lnTo>
                    <a:pt x="0" y="46"/>
                  </a:lnTo>
                  <a:lnTo>
                    <a:pt x="2" y="50"/>
                  </a:lnTo>
                  <a:lnTo>
                    <a:pt x="6" y="56"/>
                  </a:lnTo>
                  <a:lnTo>
                    <a:pt x="6" y="56"/>
                  </a:lnTo>
                  <a:lnTo>
                    <a:pt x="10" y="64"/>
                  </a:lnTo>
                  <a:lnTo>
                    <a:pt x="10" y="72"/>
                  </a:lnTo>
                  <a:lnTo>
                    <a:pt x="8" y="80"/>
                  </a:lnTo>
                  <a:lnTo>
                    <a:pt x="6" y="88"/>
                  </a:lnTo>
                  <a:lnTo>
                    <a:pt x="6" y="88"/>
                  </a:lnTo>
                  <a:lnTo>
                    <a:pt x="8" y="94"/>
                  </a:lnTo>
                  <a:lnTo>
                    <a:pt x="12" y="96"/>
                  </a:lnTo>
                  <a:lnTo>
                    <a:pt x="12" y="96"/>
                  </a:lnTo>
                  <a:lnTo>
                    <a:pt x="18" y="94"/>
                  </a:lnTo>
                  <a:lnTo>
                    <a:pt x="18" y="94"/>
                  </a:lnTo>
                  <a:lnTo>
                    <a:pt x="22" y="90"/>
                  </a:lnTo>
                  <a:lnTo>
                    <a:pt x="26" y="86"/>
                  </a:lnTo>
                  <a:lnTo>
                    <a:pt x="30" y="76"/>
                  </a:lnTo>
                  <a:lnTo>
                    <a:pt x="30" y="76"/>
                  </a:lnTo>
                  <a:lnTo>
                    <a:pt x="32" y="68"/>
                  </a:lnTo>
                  <a:lnTo>
                    <a:pt x="30" y="60"/>
                  </a:lnTo>
                  <a:lnTo>
                    <a:pt x="26" y="52"/>
                  </a:lnTo>
                  <a:lnTo>
                    <a:pt x="26" y="44"/>
                  </a:lnTo>
                  <a:lnTo>
                    <a:pt x="26" y="44"/>
                  </a:lnTo>
                  <a:lnTo>
                    <a:pt x="36" y="42"/>
                  </a:lnTo>
                  <a:lnTo>
                    <a:pt x="36" y="42"/>
                  </a:lnTo>
                  <a:lnTo>
                    <a:pt x="36" y="42"/>
                  </a:lnTo>
                  <a:lnTo>
                    <a:pt x="38" y="44"/>
                  </a:lnTo>
                  <a:lnTo>
                    <a:pt x="38" y="50"/>
                  </a:lnTo>
                  <a:lnTo>
                    <a:pt x="38" y="50"/>
                  </a:lnTo>
                  <a:lnTo>
                    <a:pt x="40" y="62"/>
                  </a:lnTo>
                  <a:lnTo>
                    <a:pt x="44" y="70"/>
                  </a:lnTo>
                  <a:lnTo>
                    <a:pt x="44" y="70"/>
                  </a:lnTo>
                  <a:lnTo>
                    <a:pt x="48" y="72"/>
                  </a:lnTo>
                  <a:lnTo>
                    <a:pt x="50" y="72"/>
                  </a:lnTo>
                  <a:lnTo>
                    <a:pt x="50" y="72"/>
                  </a:lnTo>
                  <a:lnTo>
                    <a:pt x="56" y="72"/>
                  </a:lnTo>
                  <a:lnTo>
                    <a:pt x="60" y="68"/>
                  </a:lnTo>
                  <a:lnTo>
                    <a:pt x="60" y="68"/>
                  </a:lnTo>
                  <a:lnTo>
                    <a:pt x="62" y="64"/>
                  </a:lnTo>
                  <a:lnTo>
                    <a:pt x="60" y="58"/>
                  </a:lnTo>
                  <a:lnTo>
                    <a:pt x="56" y="50"/>
                  </a:lnTo>
                  <a:lnTo>
                    <a:pt x="56" y="50"/>
                  </a:lnTo>
                  <a:lnTo>
                    <a:pt x="52" y="42"/>
                  </a:lnTo>
                  <a:lnTo>
                    <a:pt x="48" y="36"/>
                  </a:lnTo>
                  <a:lnTo>
                    <a:pt x="46" y="34"/>
                  </a:lnTo>
                  <a:lnTo>
                    <a:pt x="48" y="30"/>
                  </a:lnTo>
                  <a:lnTo>
                    <a:pt x="50" y="26"/>
                  </a:lnTo>
                  <a:lnTo>
                    <a:pt x="54" y="22"/>
                  </a:lnTo>
                  <a:lnTo>
                    <a:pt x="54" y="22"/>
                  </a:lnTo>
                  <a:lnTo>
                    <a:pt x="60" y="18"/>
                  </a:lnTo>
                  <a:lnTo>
                    <a:pt x="62" y="16"/>
                  </a:lnTo>
                  <a:lnTo>
                    <a:pt x="60" y="12"/>
                  </a:lnTo>
                  <a:lnTo>
                    <a:pt x="60" y="12"/>
                  </a:lnTo>
                  <a:lnTo>
                    <a:pt x="54" y="10"/>
                  </a:lnTo>
                  <a:lnTo>
                    <a:pt x="54" y="10"/>
                  </a:lnTo>
                  <a:lnTo>
                    <a:pt x="48" y="12"/>
                  </a:lnTo>
                  <a:lnTo>
                    <a:pt x="44" y="14"/>
                  </a:lnTo>
                  <a:lnTo>
                    <a:pt x="44" y="14"/>
                  </a:lnTo>
                  <a:lnTo>
                    <a:pt x="40" y="18"/>
                  </a:lnTo>
                  <a:lnTo>
                    <a:pt x="38" y="18"/>
                  </a:lnTo>
                  <a:lnTo>
                    <a:pt x="38" y="18"/>
                  </a:lnTo>
                  <a:lnTo>
                    <a:pt x="36" y="18"/>
                  </a:lnTo>
                  <a:lnTo>
                    <a:pt x="32" y="14"/>
                  </a:lnTo>
                  <a:lnTo>
                    <a:pt x="32" y="14"/>
                  </a:lnTo>
                  <a:lnTo>
                    <a:pt x="32" y="6"/>
                  </a:lnTo>
                  <a:lnTo>
                    <a:pt x="30" y="2"/>
                  </a:lnTo>
                  <a:lnTo>
                    <a:pt x="28" y="0"/>
                  </a:lnTo>
                  <a:lnTo>
                    <a:pt x="28" y="0"/>
                  </a:lnTo>
                  <a:lnTo>
                    <a:pt x="26"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20" name="Freeform 105"/>
            <p:cNvSpPr>
              <a:spLocks/>
            </p:cNvSpPr>
            <p:nvPr/>
          </p:nvSpPr>
          <p:spPr bwMode="auto">
            <a:xfrm>
              <a:off x="2366" y="2512"/>
              <a:ext cx="62" cy="96"/>
            </a:xfrm>
            <a:custGeom>
              <a:avLst/>
              <a:gdLst>
                <a:gd name="T0" fmla="*/ 26 w 62"/>
                <a:gd name="T1" fmla="*/ 0 h 96"/>
                <a:gd name="T2" fmla="*/ 24 w 62"/>
                <a:gd name="T3" fmla="*/ 0 h 96"/>
                <a:gd name="T4" fmla="*/ 18 w 62"/>
                <a:gd name="T5" fmla="*/ 6 h 96"/>
                <a:gd name="T6" fmla="*/ 16 w 62"/>
                <a:gd name="T7" fmla="*/ 12 h 96"/>
                <a:gd name="T8" fmla="*/ 2 w 62"/>
                <a:gd name="T9" fmla="*/ 34 h 96"/>
                <a:gd name="T10" fmla="*/ 0 w 62"/>
                <a:gd name="T11" fmla="*/ 40 h 96"/>
                <a:gd name="T12" fmla="*/ 2 w 62"/>
                <a:gd name="T13" fmla="*/ 50 h 96"/>
                <a:gd name="T14" fmla="*/ 6 w 62"/>
                <a:gd name="T15" fmla="*/ 56 h 96"/>
                <a:gd name="T16" fmla="*/ 10 w 62"/>
                <a:gd name="T17" fmla="*/ 72 h 96"/>
                <a:gd name="T18" fmla="*/ 6 w 62"/>
                <a:gd name="T19" fmla="*/ 88 h 96"/>
                <a:gd name="T20" fmla="*/ 8 w 62"/>
                <a:gd name="T21" fmla="*/ 94 h 96"/>
                <a:gd name="T22" fmla="*/ 12 w 62"/>
                <a:gd name="T23" fmla="*/ 96 h 96"/>
                <a:gd name="T24" fmla="*/ 18 w 62"/>
                <a:gd name="T25" fmla="*/ 94 h 96"/>
                <a:gd name="T26" fmla="*/ 26 w 62"/>
                <a:gd name="T27" fmla="*/ 86 h 96"/>
                <a:gd name="T28" fmla="*/ 30 w 62"/>
                <a:gd name="T29" fmla="*/ 76 h 96"/>
                <a:gd name="T30" fmla="*/ 30 w 62"/>
                <a:gd name="T31" fmla="*/ 60 h 96"/>
                <a:gd name="T32" fmla="*/ 26 w 62"/>
                <a:gd name="T33" fmla="*/ 44 h 96"/>
                <a:gd name="T34" fmla="*/ 36 w 62"/>
                <a:gd name="T35" fmla="*/ 42 h 96"/>
                <a:gd name="T36" fmla="*/ 36 w 62"/>
                <a:gd name="T37" fmla="*/ 42 h 96"/>
                <a:gd name="T38" fmla="*/ 38 w 62"/>
                <a:gd name="T39" fmla="*/ 50 h 96"/>
                <a:gd name="T40" fmla="*/ 40 w 62"/>
                <a:gd name="T41" fmla="*/ 62 h 96"/>
                <a:gd name="T42" fmla="*/ 44 w 62"/>
                <a:gd name="T43" fmla="*/ 70 h 96"/>
                <a:gd name="T44" fmla="*/ 50 w 62"/>
                <a:gd name="T45" fmla="*/ 72 h 96"/>
                <a:gd name="T46" fmla="*/ 56 w 62"/>
                <a:gd name="T47" fmla="*/ 72 h 96"/>
                <a:gd name="T48" fmla="*/ 60 w 62"/>
                <a:gd name="T49" fmla="*/ 68 h 96"/>
                <a:gd name="T50" fmla="*/ 60 w 62"/>
                <a:gd name="T51" fmla="*/ 58 h 96"/>
                <a:gd name="T52" fmla="*/ 56 w 62"/>
                <a:gd name="T53" fmla="*/ 50 h 96"/>
                <a:gd name="T54" fmla="*/ 48 w 62"/>
                <a:gd name="T55" fmla="*/ 36 h 96"/>
                <a:gd name="T56" fmla="*/ 48 w 62"/>
                <a:gd name="T57" fmla="*/ 30 h 96"/>
                <a:gd name="T58" fmla="*/ 54 w 62"/>
                <a:gd name="T59" fmla="*/ 22 h 96"/>
                <a:gd name="T60" fmla="*/ 60 w 62"/>
                <a:gd name="T61" fmla="*/ 18 h 96"/>
                <a:gd name="T62" fmla="*/ 60 w 62"/>
                <a:gd name="T63" fmla="*/ 12 h 96"/>
                <a:gd name="T64" fmla="*/ 54 w 62"/>
                <a:gd name="T65" fmla="*/ 10 h 96"/>
                <a:gd name="T66" fmla="*/ 48 w 62"/>
                <a:gd name="T67" fmla="*/ 12 h 96"/>
                <a:gd name="T68" fmla="*/ 44 w 62"/>
                <a:gd name="T69" fmla="*/ 14 h 96"/>
                <a:gd name="T70" fmla="*/ 38 w 62"/>
                <a:gd name="T71" fmla="*/ 18 h 96"/>
                <a:gd name="T72" fmla="*/ 36 w 62"/>
                <a:gd name="T73" fmla="*/ 18 h 96"/>
                <a:gd name="T74" fmla="*/ 32 w 62"/>
                <a:gd name="T75" fmla="*/ 14 h 96"/>
                <a:gd name="T76" fmla="*/ 30 w 62"/>
                <a:gd name="T77" fmla="*/ 2 h 96"/>
                <a:gd name="T78" fmla="*/ 28 w 62"/>
                <a:gd name="T79"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2" h="96">
                  <a:moveTo>
                    <a:pt x="26" y="0"/>
                  </a:moveTo>
                  <a:lnTo>
                    <a:pt x="26" y="0"/>
                  </a:lnTo>
                  <a:lnTo>
                    <a:pt x="24" y="0"/>
                  </a:lnTo>
                  <a:lnTo>
                    <a:pt x="24" y="0"/>
                  </a:lnTo>
                  <a:lnTo>
                    <a:pt x="20" y="2"/>
                  </a:lnTo>
                  <a:lnTo>
                    <a:pt x="18" y="6"/>
                  </a:lnTo>
                  <a:lnTo>
                    <a:pt x="16" y="12"/>
                  </a:lnTo>
                  <a:lnTo>
                    <a:pt x="16" y="12"/>
                  </a:lnTo>
                  <a:lnTo>
                    <a:pt x="10" y="24"/>
                  </a:lnTo>
                  <a:lnTo>
                    <a:pt x="2" y="34"/>
                  </a:lnTo>
                  <a:lnTo>
                    <a:pt x="2" y="34"/>
                  </a:lnTo>
                  <a:lnTo>
                    <a:pt x="0" y="40"/>
                  </a:lnTo>
                  <a:lnTo>
                    <a:pt x="0" y="46"/>
                  </a:lnTo>
                  <a:lnTo>
                    <a:pt x="2" y="50"/>
                  </a:lnTo>
                  <a:lnTo>
                    <a:pt x="6" y="56"/>
                  </a:lnTo>
                  <a:lnTo>
                    <a:pt x="6" y="56"/>
                  </a:lnTo>
                  <a:lnTo>
                    <a:pt x="10" y="64"/>
                  </a:lnTo>
                  <a:lnTo>
                    <a:pt x="10" y="72"/>
                  </a:lnTo>
                  <a:lnTo>
                    <a:pt x="8" y="80"/>
                  </a:lnTo>
                  <a:lnTo>
                    <a:pt x="6" y="88"/>
                  </a:lnTo>
                  <a:lnTo>
                    <a:pt x="6" y="88"/>
                  </a:lnTo>
                  <a:lnTo>
                    <a:pt x="8" y="94"/>
                  </a:lnTo>
                  <a:lnTo>
                    <a:pt x="12" y="96"/>
                  </a:lnTo>
                  <a:lnTo>
                    <a:pt x="12" y="96"/>
                  </a:lnTo>
                  <a:lnTo>
                    <a:pt x="18" y="94"/>
                  </a:lnTo>
                  <a:lnTo>
                    <a:pt x="18" y="94"/>
                  </a:lnTo>
                  <a:lnTo>
                    <a:pt x="22" y="90"/>
                  </a:lnTo>
                  <a:lnTo>
                    <a:pt x="26" y="86"/>
                  </a:lnTo>
                  <a:lnTo>
                    <a:pt x="30" y="76"/>
                  </a:lnTo>
                  <a:lnTo>
                    <a:pt x="30" y="76"/>
                  </a:lnTo>
                  <a:lnTo>
                    <a:pt x="32" y="68"/>
                  </a:lnTo>
                  <a:lnTo>
                    <a:pt x="30" y="60"/>
                  </a:lnTo>
                  <a:lnTo>
                    <a:pt x="26" y="52"/>
                  </a:lnTo>
                  <a:lnTo>
                    <a:pt x="26" y="44"/>
                  </a:lnTo>
                  <a:lnTo>
                    <a:pt x="26" y="44"/>
                  </a:lnTo>
                  <a:lnTo>
                    <a:pt x="36" y="42"/>
                  </a:lnTo>
                  <a:lnTo>
                    <a:pt x="36" y="42"/>
                  </a:lnTo>
                  <a:lnTo>
                    <a:pt x="36" y="42"/>
                  </a:lnTo>
                  <a:lnTo>
                    <a:pt x="38" y="44"/>
                  </a:lnTo>
                  <a:lnTo>
                    <a:pt x="38" y="50"/>
                  </a:lnTo>
                  <a:lnTo>
                    <a:pt x="38" y="50"/>
                  </a:lnTo>
                  <a:lnTo>
                    <a:pt x="40" y="62"/>
                  </a:lnTo>
                  <a:lnTo>
                    <a:pt x="44" y="70"/>
                  </a:lnTo>
                  <a:lnTo>
                    <a:pt x="44" y="70"/>
                  </a:lnTo>
                  <a:lnTo>
                    <a:pt x="48" y="72"/>
                  </a:lnTo>
                  <a:lnTo>
                    <a:pt x="50" y="72"/>
                  </a:lnTo>
                  <a:lnTo>
                    <a:pt x="50" y="72"/>
                  </a:lnTo>
                  <a:lnTo>
                    <a:pt x="56" y="72"/>
                  </a:lnTo>
                  <a:lnTo>
                    <a:pt x="60" y="68"/>
                  </a:lnTo>
                  <a:lnTo>
                    <a:pt x="60" y="68"/>
                  </a:lnTo>
                  <a:lnTo>
                    <a:pt x="62" y="64"/>
                  </a:lnTo>
                  <a:lnTo>
                    <a:pt x="60" y="58"/>
                  </a:lnTo>
                  <a:lnTo>
                    <a:pt x="56" y="50"/>
                  </a:lnTo>
                  <a:lnTo>
                    <a:pt x="56" y="50"/>
                  </a:lnTo>
                  <a:lnTo>
                    <a:pt x="52" y="42"/>
                  </a:lnTo>
                  <a:lnTo>
                    <a:pt x="48" y="36"/>
                  </a:lnTo>
                  <a:lnTo>
                    <a:pt x="46" y="34"/>
                  </a:lnTo>
                  <a:lnTo>
                    <a:pt x="48" y="30"/>
                  </a:lnTo>
                  <a:lnTo>
                    <a:pt x="50" y="26"/>
                  </a:lnTo>
                  <a:lnTo>
                    <a:pt x="54" y="22"/>
                  </a:lnTo>
                  <a:lnTo>
                    <a:pt x="54" y="22"/>
                  </a:lnTo>
                  <a:lnTo>
                    <a:pt x="60" y="18"/>
                  </a:lnTo>
                  <a:lnTo>
                    <a:pt x="62" y="16"/>
                  </a:lnTo>
                  <a:lnTo>
                    <a:pt x="60" y="12"/>
                  </a:lnTo>
                  <a:lnTo>
                    <a:pt x="60" y="12"/>
                  </a:lnTo>
                  <a:lnTo>
                    <a:pt x="54" y="10"/>
                  </a:lnTo>
                  <a:lnTo>
                    <a:pt x="54" y="10"/>
                  </a:lnTo>
                  <a:lnTo>
                    <a:pt x="48" y="12"/>
                  </a:lnTo>
                  <a:lnTo>
                    <a:pt x="44" y="14"/>
                  </a:lnTo>
                  <a:lnTo>
                    <a:pt x="44" y="14"/>
                  </a:lnTo>
                  <a:lnTo>
                    <a:pt x="40" y="18"/>
                  </a:lnTo>
                  <a:lnTo>
                    <a:pt x="38" y="18"/>
                  </a:lnTo>
                  <a:lnTo>
                    <a:pt x="38" y="18"/>
                  </a:lnTo>
                  <a:lnTo>
                    <a:pt x="36" y="18"/>
                  </a:lnTo>
                  <a:lnTo>
                    <a:pt x="32" y="14"/>
                  </a:lnTo>
                  <a:lnTo>
                    <a:pt x="32" y="14"/>
                  </a:lnTo>
                  <a:lnTo>
                    <a:pt x="32" y="6"/>
                  </a:lnTo>
                  <a:lnTo>
                    <a:pt x="30" y="2"/>
                  </a:lnTo>
                  <a:lnTo>
                    <a:pt x="28" y="0"/>
                  </a:lnTo>
                  <a:lnTo>
                    <a:pt x="28" y="0"/>
                  </a:lnTo>
                  <a:lnTo>
                    <a:pt x="2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21" name="Freeform 106"/>
            <p:cNvSpPr>
              <a:spLocks/>
            </p:cNvSpPr>
            <p:nvPr/>
          </p:nvSpPr>
          <p:spPr bwMode="auto">
            <a:xfrm>
              <a:off x="2186" y="2600"/>
              <a:ext cx="142" cy="50"/>
            </a:xfrm>
            <a:custGeom>
              <a:avLst/>
              <a:gdLst>
                <a:gd name="T0" fmla="*/ 8 w 142"/>
                <a:gd name="T1" fmla="*/ 0 h 50"/>
                <a:gd name="T2" fmla="*/ 8 w 142"/>
                <a:gd name="T3" fmla="*/ 0 h 50"/>
                <a:gd name="T4" fmla="*/ 6 w 142"/>
                <a:gd name="T5" fmla="*/ 0 h 50"/>
                <a:gd name="T6" fmla="*/ 6 w 142"/>
                <a:gd name="T7" fmla="*/ 0 h 50"/>
                <a:gd name="T8" fmla="*/ 0 w 142"/>
                <a:gd name="T9" fmla="*/ 4 h 50"/>
                <a:gd name="T10" fmla="*/ 0 w 142"/>
                <a:gd name="T11" fmla="*/ 8 h 50"/>
                <a:gd name="T12" fmla="*/ 2 w 142"/>
                <a:gd name="T13" fmla="*/ 12 h 50"/>
                <a:gd name="T14" fmla="*/ 6 w 142"/>
                <a:gd name="T15" fmla="*/ 18 h 50"/>
                <a:gd name="T16" fmla="*/ 16 w 142"/>
                <a:gd name="T17" fmla="*/ 26 h 50"/>
                <a:gd name="T18" fmla="*/ 24 w 142"/>
                <a:gd name="T19" fmla="*/ 32 h 50"/>
                <a:gd name="T20" fmla="*/ 24 w 142"/>
                <a:gd name="T21" fmla="*/ 32 h 50"/>
                <a:gd name="T22" fmla="*/ 32 w 142"/>
                <a:gd name="T23" fmla="*/ 36 h 50"/>
                <a:gd name="T24" fmla="*/ 42 w 142"/>
                <a:gd name="T25" fmla="*/ 38 h 50"/>
                <a:gd name="T26" fmla="*/ 62 w 142"/>
                <a:gd name="T27" fmla="*/ 40 h 50"/>
                <a:gd name="T28" fmla="*/ 62 w 142"/>
                <a:gd name="T29" fmla="*/ 40 h 50"/>
                <a:gd name="T30" fmla="*/ 100 w 142"/>
                <a:gd name="T31" fmla="*/ 46 h 50"/>
                <a:gd name="T32" fmla="*/ 100 w 142"/>
                <a:gd name="T33" fmla="*/ 46 h 50"/>
                <a:gd name="T34" fmla="*/ 112 w 142"/>
                <a:gd name="T35" fmla="*/ 48 h 50"/>
                <a:gd name="T36" fmla="*/ 126 w 142"/>
                <a:gd name="T37" fmla="*/ 50 h 50"/>
                <a:gd name="T38" fmla="*/ 126 w 142"/>
                <a:gd name="T39" fmla="*/ 50 h 50"/>
                <a:gd name="T40" fmla="*/ 134 w 142"/>
                <a:gd name="T41" fmla="*/ 50 h 50"/>
                <a:gd name="T42" fmla="*/ 142 w 142"/>
                <a:gd name="T43" fmla="*/ 46 h 50"/>
                <a:gd name="T44" fmla="*/ 142 w 142"/>
                <a:gd name="T45" fmla="*/ 46 h 50"/>
                <a:gd name="T46" fmla="*/ 140 w 142"/>
                <a:gd name="T47" fmla="*/ 44 h 50"/>
                <a:gd name="T48" fmla="*/ 142 w 142"/>
                <a:gd name="T49" fmla="*/ 44 h 50"/>
                <a:gd name="T50" fmla="*/ 142 w 142"/>
                <a:gd name="T51" fmla="*/ 44 h 50"/>
                <a:gd name="T52" fmla="*/ 124 w 142"/>
                <a:gd name="T53" fmla="*/ 38 h 50"/>
                <a:gd name="T54" fmla="*/ 116 w 142"/>
                <a:gd name="T55" fmla="*/ 36 h 50"/>
                <a:gd name="T56" fmla="*/ 110 w 142"/>
                <a:gd name="T57" fmla="*/ 32 h 50"/>
                <a:gd name="T58" fmla="*/ 110 w 142"/>
                <a:gd name="T59" fmla="*/ 32 h 50"/>
                <a:gd name="T60" fmla="*/ 104 w 142"/>
                <a:gd name="T61" fmla="*/ 26 h 50"/>
                <a:gd name="T62" fmla="*/ 100 w 142"/>
                <a:gd name="T63" fmla="*/ 20 h 50"/>
                <a:gd name="T64" fmla="*/ 100 w 142"/>
                <a:gd name="T65" fmla="*/ 20 h 50"/>
                <a:gd name="T66" fmla="*/ 92 w 142"/>
                <a:gd name="T67" fmla="*/ 14 h 50"/>
                <a:gd name="T68" fmla="*/ 82 w 142"/>
                <a:gd name="T69" fmla="*/ 12 h 50"/>
                <a:gd name="T70" fmla="*/ 82 w 142"/>
                <a:gd name="T71" fmla="*/ 12 h 50"/>
                <a:gd name="T72" fmla="*/ 78 w 142"/>
                <a:gd name="T73" fmla="*/ 10 h 50"/>
                <a:gd name="T74" fmla="*/ 78 w 142"/>
                <a:gd name="T75" fmla="*/ 10 h 50"/>
                <a:gd name="T76" fmla="*/ 72 w 142"/>
                <a:gd name="T77" fmla="*/ 12 h 50"/>
                <a:gd name="T78" fmla="*/ 68 w 142"/>
                <a:gd name="T79" fmla="*/ 16 h 50"/>
                <a:gd name="T80" fmla="*/ 68 w 142"/>
                <a:gd name="T81" fmla="*/ 16 h 50"/>
                <a:gd name="T82" fmla="*/ 60 w 142"/>
                <a:gd name="T83" fmla="*/ 20 h 50"/>
                <a:gd name="T84" fmla="*/ 52 w 142"/>
                <a:gd name="T85" fmla="*/ 22 h 50"/>
                <a:gd name="T86" fmla="*/ 52 w 142"/>
                <a:gd name="T87" fmla="*/ 22 h 50"/>
                <a:gd name="T88" fmla="*/ 48 w 142"/>
                <a:gd name="T89" fmla="*/ 20 h 50"/>
                <a:gd name="T90" fmla="*/ 48 w 142"/>
                <a:gd name="T91" fmla="*/ 20 h 50"/>
                <a:gd name="T92" fmla="*/ 44 w 142"/>
                <a:gd name="T93" fmla="*/ 18 h 50"/>
                <a:gd name="T94" fmla="*/ 42 w 142"/>
                <a:gd name="T95" fmla="*/ 16 h 50"/>
                <a:gd name="T96" fmla="*/ 38 w 142"/>
                <a:gd name="T97" fmla="*/ 12 h 50"/>
                <a:gd name="T98" fmla="*/ 38 w 142"/>
                <a:gd name="T99" fmla="*/ 12 h 50"/>
                <a:gd name="T100" fmla="*/ 32 w 142"/>
                <a:gd name="T101" fmla="*/ 8 h 50"/>
                <a:gd name="T102" fmla="*/ 24 w 142"/>
                <a:gd name="T103" fmla="*/ 4 h 50"/>
                <a:gd name="T104" fmla="*/ 24 w 142"/>
                <a:gd name="T105" fmla="*/ 4 h 50"/>
                <a:gd name="T106" fmla="*/ 16 w 142"/>
                <a:gd name="T107" fmla="*/ 2 h 50"/>
                <a:gd name="T108" fmla="*/ 8 w 142"/>
                <a:gd name="T109"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42" h="50">
                  <a:moveTo>
                    <a:pt x="8" y="0"/>
                  </a:moveTo>
                  <a:lnTo>
                    <a:pt x="8" y="0"/>
                  </a:lnTo>
                  <a:lnTo>
                    <a:pt x="6" y="0"/>
                  </a:lnTo>
                  <a:lnTo>
                    <a:pt x="6" y="0"/>
                  </a:lnTo>
                  <a:lnTo>
                    <a:pt x="0" y="4"/>
                  </a:lnTo>
                  <a:lnTo>
                    <a:pt x="0" y="8"/>
                  </a:lnTo>
                  <a:lnTo>
                    <a:pt x="2" y="12"/>
                  </a:lnTo>
                  <a:lnTo>
                    <a:pt x="6" y="18"/>
                  </a:lnTo>
                  <a:lnTo>
                    <a:pt x="16" y="26"/>
                  </a:lnTo>
                  <a:lnTo>
                    <a:pt x="24" y="32"/>
                  </a:lnTo>
                  <a:lnTo>
                    <a:pt x="24" y="32"/>
                  </a:lnTo>
                  <a:lnTo>
                    <a:pt x="32" y="36"/>
                  </a:lnTo>
                  <a:lnTo>
                    <a:pt x="42" y="38"/>
                  </a:lnTo>
                  <a:lnTo>
                    <a:pt x="62" y="40"/>
                  </a:lnTo>
                  <a:lnTo>
                    <a:pt x="62" y="40"/>
                  </a:lnTo>
                  <a:lnTo>
                    <a:pt x="100" y="46"/>
                  </a:lnTo>
                  <a:lnTo>
                    <a:pt x="100" y="46"/>
                  </a:lnTo>
                  <a:lnTo>
                    <a:pt x="112" y="48"/>
                  </a:lnTo>
                  <a:lnTo>
                    <a:pt x="126" y="50"/>
                  </a:lnTo>
                  <a:lnTo>
                    <a:pt x="126" y="50"/>
                  </a:lnTo>
                  <a:lnTo>
                    <a:pt x="134" y="50"/>
                  </a:lnTo>
                  <a:lnTo>
                    <a:pt x="142" y="46"/>
                  </a:lnTo>
                  <a:lnTo>
                    <a:pt x="142" y="46"/>
                  </a:lnTo>
                  <a:lnTo>
                    <a:pt x="140" y="44"/>
                  </a:lnTo>
                  <a:lnTo>
                    <a:pt x="142" y="44"/>
                  </a:lnTo>
                  <a:lnTo>
                    <a:pt x="142" y="44"/>
                  </a:lnTo>
                  <a:lnTo>
                    <a:pt x="124" y="38"/>
                  </a:lnTo>
                  <a:lnTo>
                    <a:pt x="116" y="36"/>
                  </a:lnTo>
                  <a:lnTo>
                    <a:pt x="110" y="32"/>
                  </a:lnTo>
                  <a:lnTo>
                    <a:pt x="110" y="32"/>
                  </a:lnTo>
                  <a:lnTo>
                    <a:pt x="104" y="26"/>
                  </a:lnTo>
                  <a:lnTo>
                    <a:pt x="100" y="20"/>
                  </a:lnTo>
                  <a:lnTo>
                    <a:pt x="100" y="20"/>
                  </a:lnTo>
                  <a:lnTo>
                    <a:pt x="92" y="14"/>
                  </a:lnTo>
                  <a:lnTo>
                    <a:pt x="82" y="12"/>
                  </a:lnTo>
                  <a:lnTo>
                    <a:pt x="82" y="12"/>
                  </a:lnTo>
                  <a:lnTo>
                    <a:pt x="78" y="10"/>
                  </a:lnTo>
                  <a:lnTo>
                    <a:pt x="78" y="10"/>
                  </a:lnTo>
                  <a:lnTo>
                    <a:pt x="72" y="12"/>
                  </a:lnTo>
                  <a:lnTo>
                    <a:pt x="68" y="16"/>
                  </a:lnTo>
                  <a:lnTo>
                    <a:pt x="68" y="16"/>
                  </a:lnTo>
                  <a:lnTo>
                    <a:pt x="60" y="20"/>
                  </a:lnTo>
                  <a:lnTo>
                    <a:pt x="52" y="22"/>
                  </a:lnTo>
                  <a:lnTo>
                    <a:pt x="52" y="22"/>
                  </a:lnTo>
                  <a:lnTo>
                    <a:pt x="48" y="20"/>
                  </a:lnTo>
                  <a:lnTo>
                    <a:pt x="48" y="20"/>
                  </a:lnTo>
                  <a:lnTo>
                    <a:pt x="44" y="18"/>
                  </a:lnTo>
                  <a:lnTo>
                    <a:pt x="42" y="16"/>
                  </a:lnTo>
                  <a:lnTo>
                    <a:pt x="38" y="12"/>
                  </a:lnTo>
                  <a:lnTo>
                    <a:pt x="38" y="12"/>
                  </a:lnTo>
                  <a:lnTo>
                    <a:pt x="32" y="8"/>
                  </a:lnTo>
                  <a:lnTo>
                    <a:pt x="24" y="4"/>
                  </a:lnTo>
                  <a:lnTo>
                    <a:pt x="24" y="4"/>
                  </a:lnTo>
                  <a:lnTo>
                    <a:pt x="16" y="2"/>
                  </a:lnTo>
                  <a:lnTo>
                    <a:pt x="8"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22" name="Freeform 107"/>
            <p:cNvSpPr>
              <a:spLocks/>
            </p:cNvSpPr>
            <p:nvPr/>
          </p:nvSpPr>
          <p:spPr bwMode="auto">
            <a:xfrm>
              <a:off x="2186" y="2600"/>
              <a:ext cx="142" cy="50"/>
            </a:xfrm>
            <a:custGeom>
              <a:avLst/>
              <a:gdLst>
                <a:gd name="T0" fmla="*/ 8 w 142"/>
                <a:gd name="T1" fmla="*/ 0 h 50"/>
                <a:gd name="T2" fmla="*/ 8 w 142"/>
                <a:gd name="T3" fmla="*/ 0 h 50"/>
                <a:gd name="T4" fmla="*/ 6 w 142"/>
                <a:gd name="T5" fmla="*/ 0 h 50"/>
                <a:gd name="T6" fmla="*/ 6 w 142"/>
                <a:gd name="T7" fmla="*/ 0 h 50"/>
                <a:gd name="T8" fmla="*/ 0 w 142"/>
                <a:gd name="T9" fmla="*/ 4 h 50"/>
                <a:gd name="T10" fmla="*/ 0 w 142"/>
                <a:gd name="T11" fmla="*/ 8 h 50"/>
                <a:gd name="T12" fmla="*/ 2 w 142"/>
                <a:gd name="T13" fmla="*/ 12 h 50"/>
                <a:gd name="T14" fmla="*/ 6 w 142"/>
                <a:gd name="T15" fmla="*/ 18 h 50"/>
                <a:gd name="T16" fmla="*/ 16 w 142"/>
                <a:gd name="T17" fmla="*/ 26 h 50"/>
                <a:gd name="T18" fmla="*/ 24 w 142"/>
                <a:gd name="T19" fmla="*/ 32 h 50"/>
                <a:gd name="T20" fmla="*/ 24 w 142"/>
                <a:gd name="T21" fmla="*/ 32 h 50"/>
                <a:gd name="T22" fmla="*/ 32 w 142"/>
                <a:gd name="T23" fmla="*/ 36 h 50"/>
                <a:gd name="T24" fmla="*/ 42 w 142"/>
                <a:gd name="T25" fmla="*/ 38 h 50"/>
                <a:gd name="T26" fmla="*/ 62 w 142"/>
                <a:gd name="T27" fmla="*/ 40 h 50"/>
                <a:gd name="T28" fmla="*/ 62 w 142"/>
                <a:gd name="T29" fmla="*/ 40 h 50"/>
                <a:gd name="T30" fmla="*/ 100 w 142"/>
                <a:gd name="T31" fmla="*/ 46 h 50"/>
                <a:gd name="T32" fmla="*/ 100 w 142"/>
                <a:gd name="T33" fmla="*/ 46 h 50"/>
                <a:gd name="T34" fmla="*/ 112 w 142"/>
                <a:gd name="T35" fmla="*/ 48 h 50"/>
                <a:gd name="T36" fmla="*/ 126 w 142"/>
                <a:gd name="T37" fmla="*/ 50 h 50"/>
                <a:gd name="T38" fmla="*/ 126 w 142"/>
                <a:gd name="T39" fmla="*/ 50 h 50"/>
                <a:gd name="T40" fmla="*/ 134 w 142"/>
                <a:gd name="T41" fmla="*/ 50 h 50"/>
                <a:gd name="T42" fmla="*/ 142 w 142"/>
                <a:gd name="T43" fmla="*/ 46 h 50"/>
                <a:gd name="T44" fmla="*/ 142 w 142"/>
                <a:gd name="T45" fmla="*/ 46 h 50"/>
                <a:gd name="T46" fmla="*/ 140 w 142"/>
                <a:gd name="T47" fmla="*/ 44 h 50"/>
                <a:gd name="T48" fmla="*/ 142 w 142"/>
                <a:gd name="T49" fmla="*/ 44 h 50"/>
                <a:gd name="T50" fmla="*/ 142 w 142"/>
                <a:gd name="T51" fmla="*/ 44 h 50"/>
                <a:gd name="T52" fmla="*/ 124 w 142"/>
                <a:gd name="T53" fmla="*/ 38 h 50"/>
                <a:gd name="T54" fmla="*/ 116 w 142"/>
                <a:gd name="T55" fmla="*/ 36 h 50"/>
                <a:gd name="T56" fmla="*/ 110 w 142"/>
                <a:gd name="T57" fmla="*/ 32 h 50"/>
                <a:gd name="T58" fmla="*/ 110 w 142"/>
                <a:gd name="T59" fmla="*/ 32 h 50"/>
                <a:gd name="T60" fmla="*/ 104 w 142"/>
                <a:gd name="T61" fmla="*/ 26 h 50"/>
                <a:gd name="T62" fmla="*/ 100 w 142"/>
                <a:gd name="T63" fmla="*/ 20 h 50"/>
                <a:gd name="T64" fmla="*/ 100 w 142"/>
                <a:gd name="T65" fmla="*/ 20 h 50"/>
                <a:gd name="T66" fmla="*/ 92 w 142"/>
                <a:gd name="T67" fmla="*/ 14 h 50"/>
                <a:gd name="T68" fmla="*/ 82 w 142"/>
                <a:gd name="T69" fmla="*/ 12 h 50"/>
                <a:gd name="T70" fmla="*/ 82 w 142"/>
                <a:gd name="T71" fmla="*/ 12 h 50"/>
                <a:gd name="T72" fmla="*/ 78 w 142"/>
                <a:gd name="T73" fmla="*/ 10 h 50"/>
                <a:gd name="T74" fmla="*/ 78 w 142"/>
                <a:gd name="T75" fmla="*/ 10 h 50"/>
                <a:gd name="T76" fmla="*/ 72 w 142"/>
                <a:gd name="T77" fmla="*/ 12 h 50"/>
                <a:gd name="T78" fmla="*/ 68 w 142"/>
                <a:gd name="T79" fmla="*/ 16 h 50"/>
                <a:gd name="T80" fmla="*/ 68 w 142"/>
                <a:gd name="T81" fmla="*/ 16 h 50"/>
                <a:gd name="T82" fmla="*/ 60 w 142"/>
                <a:gd name="T83" fmla="*/ 20 h 50"/>
                <a:gd name="T84" fmla="*/ 52 w 142"/>
                <a:gd name="T85" fmla="*/ 22 h 50"/>
                <a:gd name="T86" fmla="*/ 52 w 142"/>
                <a:gd name="T87" fmla="*/ 22 h 50"/>
                <a:gd name="T88" fmla="*/ 48 w 142"/>
                <a:gd name="T89" fmla="*/ 20 h 50"/>
                <a:gd name="T90" fmla="*/ 48 w 142"/>
                <a:gd name="T91" fmla="*/ 20 h 50"/>
                <a:gd name="T92" fmla="*/ 44 w 142"/>
                <a:gd name="T93" fmla="*/ 18 h 50"/>
                <a:gd name="T94" fmla="*/ 42 w 142"/>
                <a:gd name="T95" fmla="*/ 16 h 50"/>
                <a:gd name="T96" fmla="*/ 38 w 142"/>
                <a:gd name="T97" fmla="*/ 12 h 50"/>
                <a:gd name="T98" fmla="*/ 38 w 142"/>
                <a:gd name="T99" fmla="*/ 12 h 50"/>
                <a:gd name="T100" fmla="*/ 32 w 142"/>
                <a:gd name="T101" fmla="*/ 8 h 50"/>
                <a:gd name="T102" fmla="*/ 24 w 142"/>
                <a:gd name="T103" fmla="*/ 4 h 50"/>
                <a:gd name="T104" fmla="*/ 24 w 142"/>
                <a:gd name="T105" fmla="*/ 4 h 50"/>
                <a:gd name="T106" fmla="*/ 16 w 142"/>
                <a:gd name="T107" fmla="*/ 2 h 50"/>
                <a:gd name="T108" fmla="*/ 8 w 142"/>
                <a:gd name="T109"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42" h="50">
                  <a:moveTo>
                    <a:pt x="8" y="0"/>
                  </a:moveTo>
                  <a:lnTo>
                    <a:pt x="8" y="0"/>
                  </a:lnTo>
                  <a:lnTo>
                    <a:pt x="6" y="0"/>
                  </a:lnTo>
                  <a:lnTo>
                    <a:pt x="6" y="0"/>
                  </a:lnTo>
                  <a:lnTo>
                    <a:pt x="0" y="4"/>
                  </a:lnTo>
                  <a:lnTo>
                    <a:pt x="0" y="8"/>
                  </a:lnTo>
                  <a:lnTo>
                    <a:pt x="2" y="12"/>
                  </a:lnTo>
                  <a:lnTo>
                    <a:pt x="6" y="18"/>
                  </a:lnTo>
                  <a:lnTo>
                    <a:pt x="16" y="26"/>
                  </a:lnTo>
                  <a:lnTo>
                    <a:pt x="24" y="32"/>
                  </a:lnTo>
                  <a:lnTo>
                    <a:pt x="24" y="32"/>
                  </a:lnTo>
                  <a:lnTo>
                    <a:pt x="32" y="36"/>
                  </a:lnTo>
                  <a:lnTo>
                    <a:pt x="42" y="38"/>
                  </a:lnTo>
                  <a:lnTo>
                    <a:pt x="62" y="40"/>
                  </a:lnTo>
                  <a:lnTo>
                    <a:pt x="62" y="40"/>
                  </a:lnTo>
                  <a:lnTo>
                    <a:pt x="100" y="46"/>
                  </a:lnTo>
                  <a:lnTo>
                    <a:pt x="100" y="46"/>
                  </a:lnTo>
                  <a:lnTo>
                    <a:pt x="112" y="48"/>
                  </a:lnTo>
                  <a:lnTo>
                    <a:pt x="126" y="50"/>
                  </a:lnTo>
                  <a:lnTo>
                    <a:pt x="126" y="50"/>
                  </a:lnTo>
                  <a:lnTo>
                    <a:pt x="134" y="50"/>
                  </a:lnTo>
                  <a:lnTo>
                    <a:pt x="142" y="46"/>
                  </a:lnTo>
                  <a:lnTo>
                    <a:pt x="142" y="46"/>
                  </a:lnTo>
                  <a:lnTo>
                    <a:pt x="140" y="44"/>
                  </a:lnTo>
                  <a:lnTo>
                    <a:pt x="142" y="44"/>
                  </a:lnTo>
                  <a:lnTo>
                    <a:pt x="142" y="44"/>
                  </a:lnTo>
                  <a:lnTo>
                    <a:pt x="124" y="38"/>
                  </a:lnTo>
                  <a:lnTo>
                    <a:pt x="116" y="36"/>
                  </a:lnTo>
                  <a:lnTo>
                    <a:pt x="110" y="32"/>
                  </a:lnTo>
                  <a:lnTo>
                    <a:pt x="110" y="32"/>
                  </a:lnTo>
                  <a:lnTo>
                    <a:pt x="104" y="26"/>
                  </a:lnTo>
                  <a:lnTo>
                    <a:pt x="100" y="20"/>
                  </a:lnTo>
                  <a:lnTo>
                    <a:pt x="100" y="20"/>
                  </a:lnTo>
                  <a:lnTo>
                    <a:pt x="92" y="14"/>
                  </a:lnTo>
                  <a:lnTo>
                    <a:pt x="82" y="12"/>
                  </a:lnTo>
                  <a:lnTo>
                    <a:pt x="82" y="12"/>
                  </a:lnTo>
                  <a:lnTo>
                    <a:pt x="78" y="10"/>
                  </a:lnTo>
                  <a:lnTo>
                    <a:pt x="78" y="10"/>
                  </a:lnTo>
                  <a:lnTo>
                    <a:pt x="72" y="12"/>
                  </a:lnTo>
                  <a:lnTo>
                    <a:pt x="68" y="16"/>
                  </a:lnTo>
                  <a:lnTo>
                    <a:pt x="68" y="16"/>
                  </a:lnTo>
                  <a:lnTo>
                    <a:pt x="60" y="20"/>
                  </a:lnTo>
                  <a:lnTo>
                    <a:pt x="52" y="22"/>
                  </a:lnTo>
                  <a:lnTo>
                    <a:pt x="52" y="22"/>
                  </a:lnTo>
                  <a:lnTo>
                    <a:pt x="48" y="20"/>
                  </a:lnTo>
                  <a:lnTo>
                    <a:pt x="48" y="20"/>
                  </a:lnTo>
                  <a:lnTo>
                    <a:pt x="44" y="18"/>
                  </a:lnTo>
                  <a:lnTo>
                    <a:pt x="42" y="16"/>
                  </a:lnTo>
                  <a:lnTo>
                    <a:pt x="38" y="12"/>
                  </a:lnTo>
                  <a:lnTo>
                    <a:pt x="38" y="12"/>
                  </a:lnTo>
                  <a:lnTo>
                    <a:pt x="32" y="8"/>
                  </a:lnTo>
                  <a:lnTo>
                    <a:pt x="24" y="4"/>
                  </a:lnTo>
                  <a:lnTo>
                    <a:pt x="24" y="4"/>
                  </a:lnTo>
                  <a:lnTo>
                    <a:pt x="16" y="2"/>
                  </a:lnTo>
                  <a:lnTo>
                    <a:pt x="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23" name="Freeform 108"/>
            <p:cNvSpPr>
              <a:spLocks/>
            </p:cNvSpPr>
            <p:nvPr/>
          </p:nvSpPr>
          <p:spPr bwMode="auto">
            <a:xfrm>
              <a:off x="2374" y="2636"/>
              <a:ext cx="34" cy="14"/>
            </a:xfrm>
            <a:custGeom>
              <a:avLst/>
              <a:gdLst>
                <a:gd name="T0" fmla="*/ 26 w 34"/>
                <a:gd name="T1" fmla="*/ 0 h 14"/>
                <a:gd name="T2" fmla="*/ 26 w 34"/>
                <a:gd name="T3" fmla="*/ 0 h 14"/>
                <a:gd name="T4" fmla="*/ 22 w 34"/>
                <a:gd name="T5" fmla="*/ 0 h 14"/>
                <a:gd name="T6" fmla="*/ 22 w 34"/>
                <a:gd name="T7" fmla="*/ 0 h 14"/>
                <a:gd name="T8" fmla="*/ 8 w 34"/>
                <a:gd name="T9" fmla="*/ 4 h 14"/>
                <a:gd name="T10" fmla="*/ 2 w 34"/>
                <a:gd name="T11" fmla="*/ 8 h 14"/>
                <a:gd name="T12" fmla="*/ 0 w 34"/>
                <a:gd name="T13" fmla="*/ 10 h 14"/>
                <a:gd name="T14" fmla="*/ 2 w 34"/>
                <a:gd name="T15" fmla="*/ 12 h 14"/>
                <a:gd name="T16" fmla="*/ 2 w 34"/>
                <a:gd name="T17" fmla="*/ 12 h 14"/>
                <a:gd name="T18" fmla="*/ 8 w 34"/>
                <a:gd name="T19" fmla="*/ 14 h 14"/>
                <a:gd name="T20" fmla="*/ 8 w 34"/>
                <a:gd name="T21" fmla="*/ 14 h 14"/>
                <a:gd name="T22" fmla="*/ 22 w 34"/>
                <a:gd name="T23" fmla="*/ 12 h 14"/>
                <a:gd name="T24" fmla="*/ 22 w 34"/>
                <a:gd name="T25" fmla="*/ 12 h 14"/>
                <a:gd name="T26" fmla="*/ 28 w 34"/>
                <a:gd name="T27" fmla="*/ 12 h 14"/>
                <a:gd name="T28" fmla="*/ 30 w 34"/>
                <a:gd name="T29" fmla="*/ 10 h 14"/>
                <a:gd name="T30" fmla="*/ 34 w 34"/>
                <a:gd name="T31" fmla="*/ 6 h 14"/>
                <a:gd name="T32" fmla="*/ 34 w 34"/>
                <a:gd name="T33" fmla="*/ 4 h 14"/>
                <a:gd name="T34" fmla="*/ 32 w 34"/>
                <a:gd name="T35" fmla="*/ 2 h 14"/>
                <a:gd name="T36" fmla="*/ 30 w 34"/>
                <a:gd name="T37" fmla="*/ 0 h 14"/>
                <a:gd name="T38" fmla="*/ 26 w 34"/>
                <a:gd name="T3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4" h="14">
                  <a:moveTo>
                    <a:pt x="26" y="0"/>
                  </a:moveTo>
                  <a:lnTo>
                    <a:pt x="26" y="0"/>
                  </a:lnTo>
                  <a:lnTo>
                    <a:pt x="22" y="0"/>
                  </a:lnTo>
                  <a:lnTo>
                    <a:pt x="22" y="0"/>
                  </a:lnTo>
                  <a:lnTo>
                    <a:pt x="8" y="4"/>
                  </a:lnTo>
                  <a:lnTo>
                    <a:pt x="2" y="8"/>
                  </a:lnTo>
                  <a:lnTo>
                    <a:pt x="0" y="10"/>
                  </a:lnTo>
                  <a:lnTo>
                    <a:pt x="2" y="12"/>
                  </a:lnTo>
                  <a:lnTo>
                    <a:pt x="2" y="12"/>
                  </a:lnTo>
                  <a:lnTo>
                    <a:pt x="8" y="14"/>
                  </a:lnTo>
                  <a:lnTo>
                    <a:pt x="8" y="14"/>
                  </a:lnTo>
                  <a:lnTo>
                    <a:pt x="22" y="12"/>
                  </a:lnTo>
                  <a:lnTo>
                    <a:pt x="22" y="12"/>
                  </a:lnTo>
                  <a:lnTo>
                    <a:pt x="28" y="12"/>
                  </a:lnTo>
                  <a:lnTo>
                    <a:pt x="30" y="10"/>
                  </a:lnTo>
                  <a:lnTo>
                    <a:pt x="34" y="6"/>
                  </a:lnTo>
                  <a:lnTo>
                    <a:pt x="34" y="4"/>
                  </a:lnTo>
                  <a:lnTo>
                    <a:pt x="32" y="2"/>
                  </a:lnTo>
                  <a:lnTo>
                    <a:pt x="30" y="0"/>
                  </a:lnTo>
                  <a:lnTo>
                    <a:pt x="26"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24" name="Freeform 109"/>
            <p:cNvSpPr>
              <a:spLocks/>
            </p:cNvSpPr>
            <p:nvPr/>
          </p:nvSpPr>
          <p:spPr bwMode="auto">
            <a:xfrm>
              <a:off x="2374" y="2636"/>
              <a:ext cx="34" cy="14"/>
            </a:xfrm>
            <a:custGeom>
              <a:avLst/>
              <a:gdLst>
                <a:gd name="T0" fmla="*/ 26 w 34"/>
                <a:gd name="T1" fmla="*/ 0 h 14"/>
                <a:gd name="T2" fmla="*/ 26 w 34"/>
                <a:gd name="T3" fmla="*/ 0 h 14"/>
                <a:gd name="T4" fmla="*/ 22 w 34"/>
                <a:gd name="T5" fmla="*/ 0 h 14"/>
                <a:gd name="T6" fmla="*/ 22 w 34"/>
                <a:gd name="T7" fmla="*/ 0 h 14"/>
                <a:gd name="T8" fmla="*/ 8 w 34"/>
                <a:gd name="T9" fmla="*/ 4 h 14"/>
                <a:gd name="T10" fmla="*/ 2 w 34"/>
                <a:gd name="T11" fmla="*/ 8 h 14"/>
                <a:gd name="T12" fmla="*/ 0 w 34"/>
                <a:gd name="T13" fmla="*/ 10 h 14"/>
                <a:gd name="T14" fmla="*/ 2 w 34"/>
                <a:gd name="T15" fmla="*/ 12 h 14"/>
                <a:gd name="T16" fmla="*/ 2 w 34"/>
                <a:gd name="T17" fmla="*/ 12 h 14"/>
                <a:gd name="T18" fmla="*/ 8 w 34"/>
                <a:gd name="T19" fmla="*/ 14 h 14"/>
                <a:gd name="T20" fmla="*/ 8 w 34"/>
                <a:gd name="T21" fmla="*/ 14 h 14"/>
                <a:gd name="T22" fmla="*/ 22 w 34"/>
                <a:gd name="T23" fmla="*/ 12 h 14"/>
                <a:gd name="T24" fmla="*/ 22 w 34"/>
                <a:gd name="T25" fmla="*/ 12 h 14"/>
                <a:gd name="T26" fmla="*/ 28 w 34"/>
                <a:gd name="T27" fmla="*/ 12 h 14"/>
                <a:gd name="T28" fmla="*/ 30 w 34"/>
                <a:gd name="T29" fmla="*/ 10 h 14"/>
                <a:gd name="T30" fmla="*/ 34 w 34"/>
                <a:gd name="T31" fmla="*/ 6 h 14"/>
                <a:gd name="T32" fmla="*/ 34 w 34"/>
                <a:gd name="T33" fmla="*/ 4 h 14"/>
                <a:gd name="T34" fmla="*/ 32 w 34"/>
                <a:gd name="T35" fmla="*/ 2 h 14"/>
                <a:gd name="T36" fmla="*/ 30 w 34"/>
                <a:gd name="T37" fmla="*/ 0 h 14"/>
                <a:gd name="T38" fmla="*/ 26 w 34"/>
                <a:gd name="T3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4" h="14">
                  <a:moveTo>
                    <a:pt x="26" y="0"/>
                  </a:moveTo>
                  <a:lnTo>
                    <a:pt x="26" y="0"/>
                  </a:lnTo>
                  <a:lnTo>
                    <a:pt x="22" y="0"/>
                  </a:lnTo>
                  <a:lnTo>
                    <a:pt x="22" y="0"/>
                  </a:lnTo>
                  <a:lnTo>
                    <a:pt x="8" y="4"/>
                  </a:lnTo>
                  <a:lnTo>
                    <a:pt x="2" y="8"/>
                  </a:lnTo>
                  <a:lnTo>
                    <a:pt x="0" y="10"/>
                  </a:lnTo>
                  <a:lnTo>
                    <a:pt x="2" y="12"/>
                  </a:lnTo>
                  <a:lnTo>
                    <a:pt x="2" y="12"/>
                  </a:lnTo>
                  <a:lnTo>
                    <a:pt x="8" y="14"/>
                  </a:lnTo>
                  <a:lnTo>
                    <a:pt x="8" y="14"/>
                  </a:lnTo>
                  <a:lnTo>
                    <a:pt x="22" y="12"/>
                  </a:lnTo>
                  <a:lnTo>
                    <a:pt x="22" y="12"/>
                  </a:lnTo>
                  <a:lnTo>
                    <a:pt x="28" y="12"/>
                  </a:lnTo>
                  <a:lnTo>
                    <a:pt x="30" y="10"/>
                  </a:lnTo>
                  <a:lnTo>
                    <a:pt x="34" y="6"/>
                  </a:lnTo>
                  <a:lnTo>
                    <a:pt x="34" y="4"/>
                  </a:lnTo>
                  <a:lnTo>
                    <a:pt x="32" y="2"/>
                  </a:lnTo>
                  <a:lnTo>
                    <a:pt x="30" y="0"/>
                  </a:lnTo>
                  <a:lnTo>
                    <a:pt x="2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25" name="Freeform 110"/>
            <p:cNvSpPr>
              <a:spLocks/>
            </p:cNvSpPr>
            <p:nvPr/>
          </p:nvSpPr>
          <p:spPr bwMode="auto">
            <a:xfrm>
              <a:off x="2328" y="2634"/>
              <a:ext cx="44" cy="24"/>
            </a:xfrm>
            <a:custGeom>
              <a:avLst/>
              <a:gdLst>
                <a:gd name="T0" fmla="*/ 24 w 44"/>
                <a:gd name="T1" fmla="*/ 0 h 24"/>
                <a:gd name="T2" fmla="*/ 24 w 44"/>
                <a:gd name="T3" fmla="*/ 0 h 24"/>
                <a:gd name="T4" fmla="*/ 14 w 44"/>
                <a:gd name="T5" fmla="*/ 0 h 24"/>
                <a:gd name="T6" fmla="*/ 6 w 44"/>
                <a:gd name="T7" fmla="*/ 2 h 24"/>
                <a:gd name="T8" fmla="*/ 6 w 44"/>
                <a:gd name="T9" fmla="*/ 2 h 24"/>
                <a:gd name="T10" fmla="*/ 2 w 44"/>
                <a:gd name="T11" fmla="*/ 6 h 24"/>
                <a:gd name="T12" fmla="*/ 0 w 44"/>
                <a:gd name="T13" fmla="*/ 10 h 24"/>
                <a:gd name="T14" fmla="*/ 0 w 44"/>
                <a:gd name="T15" fmla="*/ 10 h 24"/>
                <a:gd name="T16" fmla="*/ 0 w 44"/>
                <a:gd name="T17" fmla="*/ 10 h 24"/>
                <a:gd name="T18" fmla="*/ 0 w 44"/>
                <a:gd name="T19" fmla="*/ 10 h 24"/>
                <a:gd name="T20" fmla="*/ 2 w 44"/>
                <a:gd name="T21" fmla="*/ 12 h 24"/>
                <a:gd name="T22" fmla="*/ 2 w 44"/>
                <a:gd name="T23" fmla="*/ 12 h 24"/>
                <a:gd name="T24" fmla="*/ 2 w 44"/>
                <a:gd name="T25" fmla="*/ 12 h 24"/>
                <a:gd name="T26" fmla="*/ 2 w 44"/>
                <a:gd name="T27" fmla="*/ 12 h 24"/>
                <a:gd name="T28" fmla="*/ 0 w 44"/>
                <a:gd name="T29" fmla="*/ 12 h 24"/>
                <a:gd name="T30" fmla="*/ 0 w 44"/>
                <a:gd name="T31" fmla="*/ 12 h 24"/>
                <a:gd name="T32" fmla="*/ 6 w 44"/>
                <a:gd name="T33" fmla="*/ 16 h 24"/>
                <a:gd name="T34" fmla="*/ 12 w 44"/>
                <a:gd name="T35" fmla="*/ 18 h 24"/>
                <a:gd name="T36" fmla="*/ 12 w 44"/>
                <a:gd name="T37" fmla="*/ 18 h 24"/>
                <a:gd name="T38" fmla="*/ 16 w 44"/>
                <a:gd name="T39" fmla="*/ 22 h 24"/>
                <a:gd name="T40" fmla="*/ 20 w 44"/>
                <a:gd name="T41" fmla="*/ 24 h 24"/>
                <a:gd name="T42" fmla="*/ 20 w 44"/>
                <a:gd name="T43" fmla="*/ 24 h 24"/>
                <a:gd name="T44" fmla="*/ 24 w 44"/>
                <a:gd name="T45" fmla="*/ 24 h 24"/>
                <a:gd name="T46" fmla="*/ 24 w 44"/>
                <a:gd name="T47" fmla="*/ 24 h 24"/>
                <a:gd name="T48" fmla="*/ 28 w 44"/>
                <a:gd name="T49" fmla="*/ 18 h 24"/>
                <a:gd name="T50" fmla="*/ 32 w 44"/>
                <a:gd name="T51" fmla="*/ 14 h 24"/>
                <a:gd name="T52" fmla="*/ 32 w 44"/>
                <a:gd name="T53" fmla="*/ 14 h 24"/>
                <a:gd name="T54" fmla="*/ 38 w 44"/>
                <a:gd name="T55" fmla="*/ 12 h 24"/>
                <a:gd name="T56" fmla="*/ 40 w 44"/>
                <a:gd name="T57" fmla="*/ 12 h 24"/>
                <a:gd name="T58" fmla="*/ 42 w 44"/>
                <a:gd name="T59" fmla="*/ 10 h 24"/>
                <a:gd name="T60" fmla="*/ 42 w 44"/>
                <a:gd name="T61" fmla="*/ 10 h 24"/>
                <a:gd name="T62" fmla="*/ 44 w 44"/>
                <a:gd name="T63" fmla="*/ 8 h 24"/>
                <a:gd name="T64" fmla="*/ 42 w 44"/>
                <a:gd name="T65" fmla="*/ 6 h 24"/>
                <a:gd name="T66" fmla="*/ 38 w 44"/>
                <a:gd name="T67" fmla="*/ 2 h 24"/>
                <a:gd name="T68" fmla="*/ 38 w 44"/>
                <a:gd name="T69" fmla="*/ 2 h 24"/>
                <a:gd name="T70" fmla="*/ 32 w 44"/>
                <a:gd name="T71" fmla="*/ 0 h 24"/>
                <a:gd name="T72" fmla="*/ 24 w 44"/>
                <a:gd name="T73"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4" h="24">
                  <a:moveTo>
                    <a:pt x="24" y="0"/>
                  </a:moveTo>
                  <a:lnTo>
                    <a:pt x="24" y="0"/>
                  </a:lnTo>
                  <a:lnTo>
                    <a:pt x="14" y="0"/>
                  </a:lnTo>
                  <a:lnTo>
                    <a:pt x="6" y="2"/>
                  </a:lnTo>
                  <a:lnTo>
                    <a:pt x="6" y="2"/>
                  </a:lnTo>
                  <a:lnTo>
                    <a:pt x="2" y="6"/>
                  </a:lnTo>
                  <a:lnTo>
                    <a:pt x="0" y="10"/>
                  </a:lnTo>
                  <a:lnTo>
                    <a:pt x="0" y="10"/>
                  </a:lnTo>
                  <a:lnTo>
                    <a:pt x="0" y="10"/>
                  </a:lnTo>
                  <a:lnTo>
                    <a:pt x="0" y="10"/>
                  </a:lnTo>
                  <a:lnTo>
                    <a:pt x="2" y="12"/>
                  </a:lnTo>
                  <a:lnTo>
                    <a:pt x="2" y="12"/>
                  </a:lnTo>
                  <a:lnTo>
                    <a:pt x="2" y="12"/>
                  </a:lnTo>
                  <a:lnTo>
                    <a:pt x="2" y="12"/>
                  </a:lnTo>
                  <a:lnTo>
                    <a:pt x="0" y="12"/>
                  </a:lnTo>
                  <a:lnTo>
                    <a:pt x="0" y="12"/>
                  </a:lnTo>
                  <a:lnTo>
                    <a:pt x="6" y="16"/>
                  </a:lnTo>
                  <a:lnTo>
                    <a:pt x="12" y="18"/>
                  </a:lnTo>
                  <a:lnTo>
                    <a:pt x="12" y="18"/>
                  </a:lnTo>
                  <a:lnTo>
                    <a:pt x="16" y="22"/>
                  </a:lnTo>
                  <a:lnTo>
                    <a:pt x="20" y="24"/>
                  </a:lnTo>
                  <a:lnTo>
                    <a:pt x="20" y="24"/>
                  </a:lnTo>
                  <a:lnTo>
                    <a:pt x="24" y="24"/>
                  </a:lnTo>
                  <a:lnTo>
                    <a:pt x="24" y="24"/>
                  </a:lnTo>
                  <a:lnTo>
                    <a:pt x="28" y="18"/>
                  </a:lnTo>
                  <a:lnTo>
                    <a:pt x="32" y="14"/>
                  </a:lnTo>
                  <a:lnTo>
                    <a:pt x="32" y="14"/>
                  </a:lnTo>
                  <a:lnTo>
                    <a:pt x="38" y="12"/>
                  </a:lnTo>
                  <a:lnTo>
                    <a:pt x="40" y="12"/>
                  </a:lnTo>
                  <a:lnTo>
                    <a:pt x="42" y="10"/>
                  </a:lnTo>
                  <a:lnTo>
                    <a:pt x="42" y="10"/>
                  </a:lnTo>
                  <a:lnTo>
                    <a:pt x="44" y="8"/>
                  </a:lnTo>
                  <a:lnTo>
                    <a:pt x="42" y="6"/>
                  </a:lnTo>
                  <a:lnTo>
                    <a:pt x="38" y="2"/>
                  </a:lnTo>
                  <a:lnTo>
                    <a:pt x="38" y="2"/>
                  </a:lnTo>
                  <a:lnTo>
                    <a:pt x="32" y="0"/>
                  </a:lnTo>
                  <a:lnTo>
                    <a:pt x="24"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26" name="Freeform 111"/>
            <p:cNvSpPr>
              <a:spLocks/>
            </p:cNvSpPr>
            <p:nvPr/>
          </p:nvSpPr>
          <p:spPr bwMode="auto">
            <a:xfrm>
              <a:off x="2328" y="2634"/>
              <a:ext cx="44" cy="24"/>
            </a:xfrm>
            <a:custGeom>
              <a:avLst/>
              <a:gdLst>
                <a:gd name="T0" fmla="*/ 24 w 44"/>
                <a:gd name="T1" fmla="*/ 0 h 24"/>
                <a:gd name="T2" fmla="*/ 24 w 44"/>
                <a:gd name="T3" fmla="*/ 0 h 24"/>
                <a:gd name="T4" fmla="*/ 14 w 44"/>
                <a:gd name="T5" fmla="*/ 0 h 24"/>
                <a:gd name="T6" fmla="*/ 6 w 44"/>
                <a:gd name="T7" fmla="*/ 2 h 24"/>
                <a:gd name="T8" fmla="*/ 6 w 44"/>
                <a:gd name="T9" fmla="*/ 2 h 24"/>
                <a:gd name="T10" fmla="*/ 2 w 44"/>
                <a:gd name="T11" fmla="*/ 6 h 24"/>
                <a:gd name="T12" fmla="*/ 0 w 44"/>
                <a:gd name="T13" fmla="*/ 10 h 24"/>
                <a:gd name="T14" fmla="*/ 0 w 44"/>
                <a:gd name="T15" fmla="*/ 10 h 24"/>
                <a:gd name="T16" fmla="*/ 0 w 44"/>
                <a:gd name="T17" fmla="*/ 10 h 24"/>
                <a:gd name="T18" fmla="*/ 0 w 44"/>
                <a:gd name="T19" fmla="*/ 10 h 24"/>
                <a:gd name="T20" fmla="*/ 2 w 44"/>
                <a:gd name="T21" fmla="*/ 12 h 24"/>
                <a:gd name="T22" fmla="*/ 2 w 44"/>
                <a:gd name="T23" fmla="*/ 12 h 24"/>
                <a:gd name="T24" fmla="*/ 2 w 44"/>
                <a:gd name="T25" fmla="*/ 12 h 24"/>
                <a:gd name="T26" fmla="*/ 2 w 44"/>
                <a:gd name="T27" fmla="*/ 12 h 24"/>
                <a:gd name="T28" fmla="*/ 0 w 44"/>
                <a:gd name="T29" fmla="*/ 12 h 24"/>
                <a:gd name="T30" fmla="*/ 0 w 44"/>
                <a:gd name="T31" fmla="*/ 12 h 24"/>
                <a:gd name="T32" fmla="*/ 6 w 44"/>
                <a:gd name="T33" fmla="*/ 16 h 24"/>
                <a:gd name="T34" fmla="*/ 12 w 44"/>
                <a:gd name="T35" fmla="*/ 18 h 24"/>
                <a:gd name="T36" fmla="*/ 12 w 44"/>
                <a:gd name="T37" fmla="*/ 18 h 24"/>
                <a:gd name="T38" fmla="*/ 16 w 44"/>
                <a:gd name="T39" fmla="*/ 22 h 24"/>
                <a:gd name="T40" fmla="*/ 20 w 44"/>
                <a:gd name="T41" fmla="*/ 24 h 24"/>
                <a:gd name="T42" fmla="*/ 20 w 44"/>
                <a:gd name="T43" fmla="*/ 24 h 24"/>
                <a:gd name="T44" fmla="*/ 24 w 44"/>
                <a:gd name="T45" fmla="*/ 24 h 24"/>
                <a:gd name="T46" fmla="*/ 24 w 44"/>
                <a:gd name="T47" fmla="*/ 24 h 24"/>
                <a:gd name="T48" fmla="*/ 28 w 44"/>
                <a:gd name="T49" fmla="*/ 18 h 24"/>
                <a:gd name="T50" fmla="*/ 32 w 44"/>
                <a:gd name="T51" fmla="*/ 14 h 24"/>
                <a:gd name="T52" fmla="*/ 32 w 44"/>
                <a:gd name="T53" fmla="*/ 14 h 24"/>
                <a:gd name="T54" fmla="*/ 38 w 44"/>
                <a:gd name="T55" fmla="*/ 12 h 24"/>
                <a:gd name="T56" fmla="*/ 40 w 44"/>
                <a:gd name="T57" fmla="*/ 12 h 24"/>
                <a:gd name="T58" fmla="*/ 42 w 44"/>
                <a:gd name="T59" fmla="*/ 10 h 24"/>
                <a:gd name="T60" fmla="*/ 42 w 44"/>
                <a:gd name="T61" fmla="*/ 10 h 24"/>
                <a:gd name="T62" fmla="*/ 44 w 44"/>
                <a:gd name="T63" fmla="*/ 8 h 24"/>
                <a:gd name="T64" fmla="*/ 42 w 44"/>
                <a:gd name="T65" fmla="*/ 6 h 24"/>
                <a:gd name="T66" fmla="*/ 38 w 44"/>
                <a:gd name="T67" fmla="*/ 2 h 24"/>
                <a:gd name="T68" fmla="*/ 38 w 44"/>
                <a:gd name="T69" fmla="*/ 2 h 24"/>
                <a:gd name="T70" fmla="*/ 32 w 44"/>
                <a:gd name="T71" fmla="*/ 0 h 24"/>
                <a:gd name="T72" fmla="*/ 24 w 44"/>
                <a:gd name="T73"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4" h="24">
                  <a:moveTo>
                    <a:pt x="24" y="0"/>
                  </a:moveTo>
                  <a:lnTo>
                    <a:pt x="24" y="0"/>
                  </a:lnTo>
                  <a:lnTo>
                    <a:pt x="14" y="0"/>
                  </a:lnTo>
                  <a:lnTo>
                    <a:pt x="6" y="2"/>
                  </a:lnTo>
                  <a:lnTo>
                    <a:pt x="6" y="2"/>
                  </a:lnTo>
                  <a:lnTo>
                    <a:pt x="2" y="6"/>
                  </a:lnTo>
                  <a:lnTo>
                    <a:pt x="0" y="10"/>
                  </a:lnTo>
                  <a:lnTo>
                    <a:pt x="0" y="10"/>
                  </a:lnTo>
                  <a:lnTo>
                    <a:pt x="0" y="10"/>
                  </a:lnTo>
                  <a:lnTo>
                    <a:pt x="0" y="10"/>
                  </a:lnTo>
                  <a:lnTo>
                    <a:pt x="2" y="12"/>
                  </a:lnTo>
                  <a:lnTo>
                    <a:pt x="2" y="12"/>
                  </a:lnTo>
                  <a:lnTo>
                    <a:pt x="2" y="12"/>
                  </a:lnTo>
                  <a:lnTo>
                    <a:pt x="2" y="12"/>
                  </a:lnTo>
                  <a:lnTo>
                    <a:pt x="0" y="12"/>
                  </a:lnTo>
                  <a:lnTo>
                    <a:pt x="0" y="12"/>
                  </a:lnTo>
                  <a:lnTo>
                    <a:pt x="6" y="16"/>
                  </a:lnTo>
                  <a:lnTo>
                    <a:pt x="12" y="18"/>
                  </a:lnTo>
                  <a:lnTo>
                    <a:pt x="12" y="18"/>
                  </a:lnTo>
                  <a:lnTo>
                    <a:pt x="16" y="22"/>
                  </a:lnTo>
                  <a:lnTo>
                    <a:pt x="20" y="24"/>
                  </a:lnTo>
                  <a:lnTo>
                    <a:pt x="20" y="24"/>
                  </a:lnTo>
                  <a:lnTo>
                    <a:pt x="24" y="24"/>
                  </a:lnTo>
                  <a:lnTo>
                    <a:pt x="24" y="24"/>
                  </a:lnTo>
                  <a:lnTo>
                    <a:pt x="28" y="18"/>
                  </a:lnTo>
                  <a:lnTo>
                    <a:pt x="32" y="14"/>
                  </a:lnTo>
                  <a:lnTo>
                    <a:pt x="32" y="14"/>
                  </a:lnTo>
                  <a:lnTo>
                    <a:pt x="38" y="12"/>
                  </a:lnTo>
                  <a:lnTo>
                    <a:pt x="40" y="12"/>
                  </a:lnTo>
                  <a:lnTo>
                    <a:pt x="42" y="10"/>
                  </a:lnTo>
                  <a:lnTo>
                    <a:pt x="42" y="10"/>
                  </a:lnTo>
                  <a:lnTo>
                    <a:pt x="44" y="8"/>
                  </a:lnTo>
                  <a:lnTo>
                    <a:pt x="42" y="6"/>
                  </a:lnTo>
                  <a:lnTo>
                    <a:pt x="38" y="2"/>
                  </a:lnTo>
                  <a:lnTo>
                    <a:pt x="38" y="2"/>
                  </a:lnTo>
                  <a:lnTo>
                    <a:pt x="32" y="0"/>
                  </a:lnTo>
                  <a:lnTo>
                    <a:pt x="2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27" name="Freeform 112"/>
            <p:cNvSpPr>
              <a:spLocks/>
            </p:cNvSpPr>
            <p:nvPr/>
          </p:nvSpPr>
          <p:spPr bwMode="auto">
            <a:xfrm>
              <a:off x="2326" y="2644"/>
              <a:ext cx="4" cy="2"/>
            </a:xfrm>
            <a:custGeom>
              <a:avLst/>
              <a:gdLst>
                <a:gd name="T0" fmla="*/ 2 w 4"/>
                <a:gd name="T1" fmla="*/ 0 h 2"/>
                <a:gd name="T2" fmla="*/ 0 w 4"/>
                <a:gd name="T3" fmla="*/ 0 h 2"/>
                <a:gd name="T4" fmla="*/ 0 w 4"/>
                <a:gd name="T5" fmla="*/ 0 h 2"/>
                <a:gd name="T6" fmla="*/ 2 w 4"/>
                <a:gd name="T7" fmla="*/ 2 h 2"/>
                <a:gd name="T8" fmla="*/ 4 w 4"/>
                <a:gd name="T9" fmla="*/ 2 h 2"/>
                <a:gd name="T10" fmla="*/ 4 w 4"/>
                <a:gd name="T11" fmla="*/ 2 h 2"/>
                <a:gd name="T12" fmla="*/ 2 w 4"/>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4" h="2">
                  <a:moveTo>
                    <a:pt x="2" y="0"/>
                  </a:moveTo>
                  <a:lnTo>
                    <a:pt x="0" y="0"/>
                  </a:lnTo>
                  <a:lnTo>
                    <a:pt x="0" y="0"/>
                  </a:lnTo>
                  <a:lnTo>
                    <a:pt x="2" y="2"/>
                  </a:lnTo>
                  <a:lnTo>
                    <a:pt x="4" y="2"/>
                  </a:lnTo>
                  <a:lnTo>
                    <a:pt x="4" y="2"/>
                  </a:lnTo>
                  <a:lnTo>
                    <a:pt x="2"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28" name="Freeform 113"/>
            <p:cNvSpPr>
              <a:spLocks/>
            </p:cNvSpPr>
            <p:nvPr/>
          </p:nvSpPr>
          <p:spPr bwMode="auto">
            <a:xfrm>
              <a:off x="2326" y="2644"/>
              <a:ext cx="4" cy="2"/>
            </a:xfrm>
            <a:custGeom>
              <a:avLst/>
              <a:gdLst>
                <a:gd name="T0" fmla="*/ 2 w 4"/>
                <a:gd name="T1" fmla="*/ 0 h 2"/>
                <a:gd name="T2" fmla="*/ 0 w 4"/>
                <a:gd name="T3" fmla="*/ 0 h 2"/>
                <a:gd name="T4" fmla="*/ 0 w 4"/>
                <a:gd name="T5" fmla="*/ 0 h 2"/>
                <a:gd name="T6" fmla="*/ 2 w 4"/>
                <a:gd name="T7" fmla="*/ 2 h 2"/>
                <a:gd name="T8" fmla="*/ 4 w 4"/>
                <a:gd name="T9" fmla="*/ 2 h 2"/>
                <a:gd name="T10" fmla="*/ 4 w 4"/>
                <a:gd name="T11" fmla="*/ 2 h 2"/>
                <a:gd name="T12" fmla="*/ 2 w 4"/>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4" h="2">
                  <a:moveTo>
                    <a:pt x="2" y="0"/>
                  </a:moveTo>
                  <a:lnTo>
                    <a:pt x="0" y="0"/>
                  </a:lnTo>
                  <a:lnTo>
                    <a:pt x="0" y="0"/>
                  </a:lnTo>
                  <a:lnTo>
                    <a:pt x="2" y="2"/>
                  </a:lnTo>
                  <a:lnTo>
                    <a:pt x="4" y="2"/>
                  </a:lnTo>
                  <a:lnTo>
                    <a:pt x="4" y="2"/>
                  </a:lnTo>
                  <a:lnTo>
                    <a:pt x="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29" name="Freeform 114"/>
            <p:cNvSpPr>
              <a:spLocks/>
            </p:cNvSpPr>
            <p:nvPr/>
          </p:nvSpPr>
          <p:spPr bwMode="auto">
            <a:xfrm>
              <a:off x="2364" y="2660"/>
              <a:ext cx="20" cy="10"/>
            </a:xfrm>
            <a:custGeom>
              <a:avLst/>
              <a:gdLst>
                <a:gd name="T0" fmla="*/ 16 w 20"/>
                <a:gd name="T1" fmla="*/ 0 h 10"/>
                <a:gd name="T2" fmla="*/ 16 w 20"/>
                <a:gd name="T3" fmla="*/ 0 h 10"/>
                <a:gd name="T4" fmla="*/ 8 w 20"/>
                <a:gd name="T5" fmla="*/ 2 h 10"/>
                <a:gd name="T6" fmla="*/ 2 w 20"/>
                <a:gd name="T7" fmla="*/ 4 h 10"/>
                <a:gd name="T8" fmla="*/ 2 w 20"/>
                <a:gd name="T9" fmla="*/ 4 h 10"/>
                <a:gd name="T10" fmla="*/ 0 w 20"/>
                <a:gd name="T11" fmla="*/ 6 h 10"/>
                <a:gd name="T12" fmla="*/ 4 w 20"/>
                <a:gd name="T13" fmla="*/ 10 h 10"/>
                <a:gd name="T14" fmla="*/ 4 w 20"/>
                <a:gd name="T15" fmla="*/ 10 h 10"/>
                <a:gd name="T16" fmla="*/ 6 w 20"/>
                <a:gd name="T17" fmla="*/ 10 h 10"/>
                <a:gd name="T18" fmla="*/ 6 w 20"/>
                <a:gd name="T19" fmla="*/ 10 h 10"/>
                <a:gd name="T20" fmla="*/ 16 w 20"/>
                <a:gd name="T21" fmla="*/ 8 h 10"/>
                <a:gd name="T22" fmla="*/ 20 w 20"/>
                <a:gd name="T23" fmla="*/ 4 h 10"/>
                <a:gd name="T24" fmla="*/ 20 w 20"/>
                <a:gd name="T25" fmla="*/ 2 h 10"/>
                <a:gd name="T26" fmla="*/ 18 w 20"/>
                <a:gd name="T27" fmla="*/ 2 h 10"/>
                <a:gd name="T28" fmla="*/ 18 w 20"/>
                <a:gd name="T29" fmla="*/ 2 h 10"/>
                <a:gd name="T30" fmla="*/ 16 w 20"/>
                <a:gd name="T3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0" h="10">
                  <a:moveTo>
                    <a:pt x="16" y="0"/>
                  </a:moveTo>
                  <a:lnTo>
                    <a:pt x="16" y="0"/>
                  </a:lnTo>
                  <a:lnTo>
                    <a:pt x="8" y="2"/>
                  </a:lnTo>
                  <a:lnTo>
                    <a:pt x="2" y="4"/>
                  </a:lnTo>
                  <a:lnTo>
                    <a:pt x="2" y="4"/>
                  </a:lnTo>
                  <a:lnTo>
                    <a:pt x="0" y="6"/>
                  </a:lnTo>
                  <a:lnTo>
                    <a:pt x="4" y="10"/>
                  </a:lnTo>
                  <a:lnTo>
                    <a:pt x="4" y="10"/>
                  </a:lnTo>
                  <a:lnTo>
                    <a:pt x="6" y="10"/>
                  </a:lnTo>
                  <a:lnTo>
                    <a:pt x="6" y="10"/>
                  </a:lnTo>
                  <a:lnTo>
                    <a:pt x="16" y="8"/>
                  </a:lnTo>
                  <a:lnTo>
                    <a:pt x="20" y="4"/>
                  </a:lnTo>
                  <a:lnTo>
                    <a:pt x="20" y="2"/>
                  </a:lnTo>
                  <a:lnTo>
                    <a:pt x="18" y="2"/>
                  </a:lnTo>
                  <a:lnTo>
                    <a:pt x="18" y="2"/>
                  </a:lnTo>
                  <a:lnTo>
                    <a:pt x="16"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30" name="Freeform 115"/>
            <p:cNvSpPr>
              <a:spLocks/>
            </p:cNvSpPr>
            <p:nvPr/>
          </p:nvSpPr>
          <p:spPr bwMode="auto">
            <a:xfrm>
              <a:off x="2364" y="2660"/>
              <a:ext cx="20" cy="10"/>
            </a:xfrm>
            <a:custGeom>
              <a:avLst/>
              <a:gdLst>
                <a:gd name="T0" fmla="*/ 16 w 20"/>
                <a:gd name="T1" fmla="*/ 0 h 10"/>
                <a:gd name="T2" fmla="*/ 16 w 20"/>
                <a:gd name="T3" fmla="*/ 0 h 10"/>
                <a:gd name="T4" fmla="*/ 8 w 20"/>
                <a:gd name="T5" fmla="*/ 2 h 10"/>
                <a:gd name="T6" fmla="*/ 2 w 20"/>
                <a:gd name="T7" fmla="*/ 4 h 10"/>
                <a:gd name="T8" fmla="*/ 2 w 20"/>
                <a:gd name="T9" fmla="*/ 4 h 10"/>
                <a:gd name="T10" fmla="*/ 0 w 20"/>
                <a:gd name="T11" fmla="*/ 6 h 10"/>
                <a:gd name="T12" fmla="*/ 4 w 20"/>
                <a:gd name="T13" fmla="*/ 10 h 10"/>
                <a:gd name="T14" fmla="*/ 4 w 20"/>
                <a:gd name="T15" fmla="*/ 10 h 10"/>
                <a:gd name="T16" fmla="*/ 6 w 20"/>
                <a:gd name="T17" fmla="*/ 10 h 10"/>
                <a:gd name="T18" fmla="*/ 6 w 20"/>
                <a:gd name="T19" fmla="*/ 10 h 10"/>
                <a:gd name="T20" fmla="*/ 16 w 20"/>
                <a:gd name="T21" fmla="*/ 8 h 10"/>
                <a:gd name="T22" fmla="*/ 20 w 20"/>
                <a:gd name="T23" fmla="*/ 4 h 10"/>
                <a:gd name="T24" fmla="*/ 20 w 20"/>
                <a:gd name="T25" fmla="*/ 2 h 10"/>
                <a:gd name="T26" fmla="*/ 18 w 20"/>
                <a:gd name="T27" fmla="*/ 2 h 10"/>
                <a:gd name="T28" fmla="*/ 18 w 20"/>
                <a:gd name="T29" fmla="*/ 2 h 10"/>
                <a:gd name="T30" fmla="*/ 16 w 20"/>
                <a:gd name="T3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0" h="10">
                  <a:moveTo>
                    <a:pt x="16" y="0"/>
                  </a:moveTo>
                  <a:lnTo>
                    <a:pt x="16" y="0"/>
                  </a:lnTo>
                  <a:lnTo>
                    <a:pt x="8" y="2"/>
                  </a:lnTo>
                  <a:lnTo>
                    <a:pt x="2" y="4"/>
                  </a:lnTo>
                  <a:lnTo>
                    <a:pt x="2" y="4"/>
                  </a:lnTo>
                  <a:lnTo>
                    <a:pt x="0" y="6"/>
                  </a:lnTo>
                  <a:lnTo>
                    <a:pt x="4" y="10"/>
                  </a:lnTo>
                  <a:lnTo>
                    <a:pt x="4" y="10"/>
                  </a:lnTo>
                  <a:lnTo>
                    <a:pt x="6" y="10"/>
                  </a:lnTo>
                  <a:lnTo>
                    <a:pt x="6" y="10"/>
                  </a:lnTo>
                  <a:lnTo>
                    <a:pt x="16" y="8"/>
                  </a:lnTo>
                  <a:lnTo>
                    <a:pt x="20" y="4"/>
                  </a:lnTo>
                  <a:lnTo>
                    <a:pt x="20" y="2"/>
                  </a:lnTo>
                  <a:lnTo>
                    <a:pt x="18" y="2"/>
                  </a:lnTo>
                  <a:lnTo>
                    <a:pt x="18" y="2"/>
                  </a:lnTo>
                  <a:lnTo>
                    <a:pt x="1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31" name="Freeform 116"/>
            <p:cNvSpPr>
              <a:spLocks/>
            </p:cNvSpPr>
            <p:nvPr/>
          </p:nvSpPr>
          <p:spPr bwMode="auto">
            <a:xfrm>
              <a:off x="2424" y="2636"/>
              <a:ext cx="60" cy="38"/>
            </a:xfrm>
            <a:custGeom>
              <a:avLst/>
              <a:gdLst>
                <a:gd name="T0" fmla="*/ 50 w 60"/>
                <a:gd name="T1" fmla="*/ 0 h 38"/>
                <a:gd name="T2" fmla="*/ 50 w 60"/>
                <a:gd name="T3" fmla="*/ 0 h 38"/>
                <a:gd name="T4" fmla="*/ 50 w 60"/>
                <a:gd name="T5" fmla="*/ 0 h 38"/>
                <a:gd name="T6" fmla="*/ 50 w 60"/>
                <a:gd name="T7" fmla="*/ 0 h 38"/>
                <a:gd name="T8" fmla="*/ 44 w 60"/>
                <a:gd name="T9" fmla="*/ 0 h 38"/>
                <a:gd name="T10" fmla="*/ 40 w 60"/>
                <a:gd name="T11" fmla="*/ 2 h 38"/>
                <a:gd name="T12" fmla="*/ 28 w 60"/>
                <a:gd name="T13" fmla="*/ 10 h 38"/>
                <a:gd name="T14" fmla="*/ 18 w 60"/>
                <a:gd name="T15" fmla="*/ 18 h 38"/>
                <a:gd name="T16" fmla="*/ 8 w 60"/>
                <a:gd name="T17" fmla="*/ 24 h 38"/>
                <a:gd name="T18" fmla="*/ 8 w 60"/>
                <a:gd name="T19" fmla="*/ 24 h 38"/>
                <a:gd name="T20" fmla="*/ 4 w 60"/>
                <a:gd name="T21" fmla="*/ 28 h 38"/>
                <a:gd name="T22" fmla="*/ 0 w 60"/>
                <a:gd name="T23" fmla="*/ 32 h 38"/>
                <a:gd name="T24" fmla="*/ 2 w 60"/>
                <a:gd name="T25" fmla="*/ 36 h 38"/>
                <a:gd name="T26" fmla="*/ 6 w 60"/>
                <a:gd name="T27" fmla="*/ 38 h 38"/>
                <a:gd name="T28" fmla="*/ 6 w 60"/>
                <a:gd name="T29" fmla="*/ 38 h 38"/>
                <a:gd name="T30" fmla="*/ 8 w 60"/>
                <a:gd name="T31" fmla="*/ 38 h 38"/>
                <a:gd name="T32" fmla="*/ 8 w 60"/>
                <a:gd name="T33" fmla="*/ 38 h 38"/>
                <a:gd name="T34" fmla="*/ 18 w 60"/>
                <a:gd name="T35" fmla="*/ 36 h 38"/>
                <a:gd name="T36" fmla="*/ 26 w 60"/>
                <a:gd name="T37" fmla="*/ 30 h 38"/>
                <a:gd name="T38" fmla="*/ 42 w 60"/>
                <a:gd name="T39" fmla="*/ 18 h 38"/>
                <a:gd name="T40" fmla="*/ 42 w 60"/>
                <a:gd name="T41" fmla="*/ 18 h 38"/>
                <a:gd name="T42" fmla="*/ 52 w 60"/>
                <a:gd name="T43" fmla="*/ 14 h 38"/>
                <a:gd name="T44" fmla="*/ 56 w 60"/>
                <a:gd name="T45" fmla="*/ 12 h 38"/>
                <a:gd name="T46" fmla="*/ 60 w 60"/>
                <a:gd name="T47" fmla="*/ 8 h 38"/>
                <a:gd name="T48" fmla="*/ 60 w 60"/>
                <a:gd name="T49" fmla="*/ 8 h 38"/>
                <a:gd name="T50" fmla="*/ 60 w 60"/>
                <a:gd name="T51" fmla="*/ 4 h 38"/>
                <a:gd name="T52" fmla="*/ 58 w 60"/>
                <a:gd name="T53" fmla="*/ 2 h 38"/>
                <a:gd name="T54" fmla="*/ 54 w 60"/>
                <a:gd name="T55" fmla="*/ 0 h 38"/>
                <a:gd name="T56" fmla="*/ 50 w 60"/>
                <a:gd name="T57"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38">
                  <a:moveTo>
                    <a:pt x="50" y="0"/>
                  </a:moveTo>
                  <a:lnTo>
                    <a:pt x="50" y="0"/>
                  </a:lnTo>
                  <a:lnTo>
                    <a:pt x="50" y="0"/>
                  </a:lnTo>
                  <a:lnTo>
                    <a:pt x="50" y="0"/>
                  </a:lnTo>
                  <a:lnTo>
                    <a:pt x="44" y="0"/>
                  </a:lnTo>
                  <a:lnTo>
                    <a:pt x="40" y="2"/>
                  </a:lnTo>
                  <a:lnTo>
                    <a:pt x="28" y="10"/>
                  </a:lnTo>
                  <a:lnTo>
                    <a:pt x="18" y="18"/>
                  </a:lnTo>
                  <a:lnTo>
                    <a:pt x="8" y="24"/>
                  </a:lnTo>
                  <a:lnTo>
                    <a:pt x="8" y="24"/>
                  </a:lnTo>
                  <a:lnTo>
                    <a:pt x="4" y="28"/>
                  </a:lnTo>
                  <a:lnTo>
                    <a:pt x="0" y="32"/>
                  </a:lnTo>
                  <a:lnTo>
                    <a:pt x="2" y="36"/>
                  </a:lnTo>
                  <a:lnTo>
                    <a:pt x="6" y="38"/>
                  </a:lnTo>
                  <a:lnTo>
                    <a:pt x="6" y="38"/>
                  </a:lnTo>
                  <a:lnTo>
                    <a:pt x="8" y="38"/>
                  </a:lnTo>
                  <a:lnTo>
                    <a:pt x="8" y="38"/>
                  </a:lnTo>
                  <a:lnTo>
                    <a:pt x="18" y="36"/>
                  </a:lnTo>
                  <a:lnTo>
                    <a:pt x="26" y="30"/>
                  </a:lnTo>
                  <a:lnTo>
                    <a:pt x="42" y="18"/>
                  </a:lnTo>
                  <a:lnTo>
                    <a:pt x="42" y="18"/>
                  </a:lnTo>
                  <a:lnTo>
                    <a:pt x="52" y="14"/>
                  </a:lnTo>
                  <a:lnTo>
                    <a:pt x="56" y="12"/>
                  </a:lnTo>
                  <a:lnTo>
                    <a:pt x="60" y="8"/>
                  </a:lnTo>
                  <a:lnTo>
                    <a:pt x="60" y="8"/>
                  </a:lnTo>
                  <a:lnTo>
                    <a:pt x="60" y="4"/>
                  </a:lnTo>
                  <a:lnTo>
                    <a:pt x="58" y="2"/>
                  </a:lnTo>
                  <a:lnTo>
                    <a:pt x="54" y="0"/>
                  </a:lnTo>
                  <a:lnTo>
                    <a:pt x="50"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32" name="Freeform 117"/>
            <p:cNvSpPr>
              <a:spLocks/>
            </p:cNvSpPr>
            <p:nvPr/>
          </p:nvSpPr>
          <p:spPr bwMode="auto">
            <a:xfrm>
              <a:off x="2424" y="2636"/>
              <a:ext cx="60" cy="38"/>
            </a:xfrm>
            <a:custGeom>
              <a:avLst/>
              <a:gdLst>
                <a:gd name="T0" fmla="*/ 50 w 60"/>
                <a:gd name="T1" fmla="*/ 0 h 38"/>
                <a:gd name="T2" fmla="*/ 50 w 60"/>
                <a:gd name="T3" fmla="*/ 0 h 38"/>
                <a:gd name="T4" fmla="*/ 50 w 60"/>
                <a:gd name="T5" fmla="*/ 0 h 38"/>
                <a:gd name="T6" fmla="*/ 50 w 60"/>
                <a:gd name="T7" fmla="*/ 0 h 38"/>
                <a:gd name="T8" fmla="*/ 44 w 60"/>
                <a:gd name="T9" fmla="*/ 0 h 38"/>
                <a:gd name="T10" fmla="*/ 40 w 60"/>
                <a:gd name="T11" fmla="*/ 2 h 38"/>
                <a:gd name="T12" fmla="*/ 28 w 60"/>
                <a:gd name="T13" fmla="*/ 10 h 38"/>
                <a:gd name="T14" fmla="*/ 18 w 60"/>
                <a:gd name="T15" fmla="*/ 18 h 38"/>
                <a:gd name="T16" fmla="*/ 8 w 60"/>
                <a:gd name="T17" fmla="*/ 24 h 38"/>
                <a:gd name="T18" fmla="*/ 8 w 60"/>
                <a:gd name="T19" fmla="*/ 24 h 38"/>
                <a:gd name="T20" fmla="*/ 4 w 60"/>
                <a:gd name="T21" fmla="*/ 28 h 38"/>
                <a:gd name="T22" fmla="*/ 0 w 60"/>
                <a:gd name="T23" fmla="*/ 32 h 38"/>
                <a:gd name="T24" fmla="*/ 2 w 60"/>
                <a:gd name="T25" fmla="*/ 36 h 38"/>
                <a:gd name="T26" fmla="*/ 6 w 60"/>
                <a:gd name="T27" fmla="*/ 38 h 38"/>
                <a:gd name="T28" fmla="*/ 6 w 60"/>
                <a:gd name="T29" fmla="*/ 38 h 38"/>
                <a:gd name="T30" fmla="*/ 8 w 60"/>
                <a:gd name="T31" fmla="*/ 38 h 38"/>
                <a:gd name="T32" fmla="*/ 8 w 60"/>
                <a:gd name="T33" fmla="*/ 38 h 38"/>
                <a:gd name="T34" fmla="*/ 18 w 60"/>
                <a:gd name="T35" fmla="*/ 36 h 38"/>
                <a:gd name="T36" fmla="*/ 26 w 60"/>
                <a:gd name="T37" fmla="*/ 30 h 38"/>
                <a:gd name="T38" fmla="*/ 42 w 60"/>
                <a:gd name="T39" fmla="*/ 18 h 38"/>
                <a:gd name="T40" fmla="*/ 42 w 60"/>
                <a:gd name="T41" fmla="*/ 18 h 38"/>
                <a:gd name="T42" fmla="*/ 52 w 60"/>
                <a:gd name="T43" fmla="*/ 14 h 38"/>
                <a:gd name="T44" fmla="*/ 56 w 60"/>
                <a:gd name="T45" fmla="*/ 12 h 38"/>
                <a:gd name="T46" fmla="*/ 60 w 60"/>
                <a:gd name="T47" fmla="*/ 8 h 38"/>
                <a:gd name="T48" fmla="*/ 60 w 60"/>
                <a:gd name="T49" fmla="*/ 8 h 38"/>
                <a:gd name="T50" fmla="*/ 60 w 60"/>
                <a:gd name="T51" fmla="*/ 4 h 38"/>
                <a:gd name="T52" fmla="*/ 58 w 60"/>
                <a:gd name="T53" fmla="*/ 2 h 38"/>
                <a:gd name="T54" fmla="*/ 54 w 60"/>
                <a:gd name="T55" fmla="*/ 0 h 38"/>
                <a:gd name="T56" fmla="*/ 50 w 60"/>
                <a:gd name="T57"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38">
                  <a:moveTo>
                    <a:pt x="50" y="0"/>
                  </a:moveTo>
                  <a:lnTo>
                    <a:pt x="50" y="0"/>
                  </a:lnTo>
                  <a:lnTo>
                    <a:pt x="50" y="0"/>
                  </a:lnTo>
                  <a:lnTo>
                    <a:pt x="50" y="0"/>
                  </a:lnTo>
                  <a:lnTo>
                    <a:pt x="44" y="0"/>
                  </a:lnTo>
                  <a:lnTo>
                    <a:pt x="40" y="2"/>
                  </a:lnTo>
                  <a:lnTo>
                    <a:pt x="28" y="10"/>
                  </a:lnTo>
                  <a:lnTo>
                    <a:pt x="18" y="18"/>
                  </a:lnTo>
                  <a:lnTo>
                    <a:pt x="8" y="24"/>
                  </a:lnTo>
                  <a:lnTo>
                    <a:pt x="8" y="24"/>
                  </a:lnTo>
                  <a:lnTo>
                    <a:pt x="4" y="28"/>
                  </a:lnTo>
                  <a:lnTo>
                    <a:pt x="0" y="32"/>
                  </a:lnTo>
                  <a:lnTo>
                    <a:pt x="2" y="36"/>
                  </a:lnTo>
                  <a:lnTo>
                    <a:pt x="6" y="38"/>
                  </a:lnTo>
                  <a:lnTo>
                    <a:pt x="6" y="38"/>
                  </a:lnTo>
                  <a:lnTo>
                    <a:pt x="8" y="38"/>
                  </a:lnTo>
                  <a:lnTo>
                    <a:pt x="8" y="38"/>
                  </a:lnTo>
                  <a:lnTo>
                    <a:pt x="18" y="36"/>
                  </a:lnTo>
                  <a:lnTo>
                    <a:pt x="26" y="30"/>
                  </a:lnTo>
                  <a:lnTo>
                    <a:pt x="42" y="18"/>
                  </a:lnTo>
                  <a:lnTo>
                    <a:pt x="42" y="18"/>
                  </a:lnTo>
                  <a:lnTo>
                    <a:pt x="52" y="14"/>
                  </a:lnTo>
                  <a:lnTo>
                    <a:pt x="56" y="12"/>
                  </a:lnTo>
                  <a:lnTo>
                    <a:pt x="60" y="8"/>
                  </a:lnTo>
                  <a:lnTo>
                    <a:pt x="60" y="8"/>
                  </a:lnTo>
                  <a:lnTo>
                    <a:pt x="60" y="4"/>
                  </a:lnTo>
                  <a:lnTo>
                    <a:pt x="58" y="2"/>
                  </a:lnTo>
                  <a:lnTo>
                    <a:pt x="54" y="0"/>
                  </a:lnTo>
                  <a:lnTo>
                    <a:pt x="5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33" name="Freeform 118"/>
            <p:cNvSpPr>
              <a:spLocks/>
            </p:cNvSpPr>
            <p:nvPr/>
          </p:nvSpPr>
          <p:spPr bwMode="auto">
            <a:xfrm>
              <a:off x="2466" y="2562"/>
              <a:ext cx="24" cy="10"/>
            </a:xfrm>
            <a:custGeom>
              <a:avLst/>
              <a:gdLst>
                <a:gd name="T0" fmla="*/ 12 w 24"/>
                <a:gd name="T1" fmla="*/ 0 h 10"/>
                <a:gd name="T2" fmla="*/ 12 w 24"/>
                <a:gd name="T3" fmla="*/ 0 h 10"/>
                <a:gd name="T4" fmla="*/ 4 w 24"/>
                <a:gd name="T5" fmla="*/ 0 h 10"/>
                <a:gd name="T6" fmla="*/ 4 w 24"/>
                <a:gd name="T7" fmla="*/ 0 h 10"/>
                <a:gd name="T8" fmla="*/ 0 w 24"/>
                <a:gd name="T9" fmla="*/ 4 h 10"/>
                <a:gd name="T10" fmla="*/ 0 w 24"/>
                <a:gd name="T11" fmla="*/ 6 h 10"/>
                <a:gd name="T12" fmla="*/ 2 w 24"/>
                <a:gd name="T13" fmla="*/ 8 h 10"/>
                <a:gd name="T14" fmla="*/ 6 w 24"/>
                <a:gd name="T15" fmla="*/ 8 h 10"/>
                <a:gd name="T16" fmla="*/ 6 w 24"/>
                <a:gd name="T17" fmla="*/ 8 h 10"/>
                <a:gd name="T18" fmla="*/ 14 w 24"/>
                <a:gd name="T19" fmla="*/ 10 h 10"/>
                <a:gd name="T20" fmla="*/ 14 w 24"/>
                <a:gd name="T21" fmla="*/ 10 h 10"/>
                <a:gd name="T22" fmla="*/ 22 w 24"/>
                <a:gd name="T23" fmla="*/ 8 h 10"/>
                <a:gd name="T24" fmla="*/ 24 w 24"/>
                <a:gd name="T25" fmla="*/ 8 h 10"/>
                <a:gd name="T26" fmla="*/ 24 w 24"/>
                <a:gd name="T27" fmla="*/ 4 h 10"/>
                <a:gd name="T28" fmla="*/ 24 w 24"/>
                <a:gd name="T29" fmla="*/ 4 h 10"/>
                <a:gd name="T30" fmla="*/ 22 w 24"/>
                <a:gd name="T31" fmla="*/ 2 h 10"/>
                <a:gd name="T32" fmla="*/ 20 w 24"/>
                <a:gd name="T33" fmla="*/ 0 h 10"/>
                <a:gd name="T34" fmla="*/ 12 w 24"/>
                <a:gd name="T35"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4" h="10">
                  <a:moveTo>
                    <a:pt x="12" y="0"/>
                  </a:moveTo>
                  <a:lnTo>
                    <a:pt x="12" y="0"/>
                  </a:lnTo>
                  <a:lnTo>
                    <a:pt x="4" y="0"/>
                  </a:lnTo>
                  <a:lnTo>
                    <a:pt x="4" y="0"/>
                  </a:lnTo>
                  <a:lnTo>
                    <a:pt x="0" y="4"/>
                  </a:lnTo>
                  <a:lnTo>
                    <a:pt x="0" y="6"/>
                  </a:lnTo>
                  <a:lnTo>
                    <a:pt x="2" y="8"/>
                  </a:lnTo>
                  <a:lnTo>
                    <a:pt x="6" y="8"/>
                  </a:lnTo>
                  <a:lnTo>
                    <a:pt x="6" y="8"/>
                  </a:lnTo>
                  <a:lnTo>
                    <a:pt x="14" y="10"/>
                  </a:lnTo>
                  <a:lnTo>
                    <a:pt x="14" y="10"/>
                  </a:lnTo>
                  <a:lnTo>
                    <a:pt x="22" y="8"/>
                  </a:lnTo>
                  <a:lnTo>
                    <a:pt x="24" y="8"/>
                  </a:lnTo>
                  <a:lnTo>
                    <a:pt x="24" y="4"/>
                  </a:lnTo>
                  <a:lnTo>
                    <a:pt x="24" y="4"/>
                  </a:lnTo>
                  <a:lnTo>
                    <a:pt x="22" y="2"/>
                  </a:lnTo>
                  <a:lnTo>
                    <a:pt x="20" y="0"/>
                  </a:lnTo>
                  <a:lnTo>
                    <a:pt x="12"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34" name="Freeform 119"/>
            <p:cNvSpPr>
              <a:spLocks/>
            </p:cNvSpPr>
            <p:nvPr/>
          </p:nvSpPr>
          <p:spPr bwMode="auto">
            <a:xfrm>
              <a:off x="2466" y="2562"/>
              <a:ext cx="24" cy="10"/>
            </a:xfrm>
            <a:custGeom>
              <a:avLst/>
              <a:gdLst>
                <a:gd name="T0" fmla="*/ 12 w 24"/>
                <a:gd name="T1" fmla="*/ 0 h 10"/>
                <a:gd name="T2" fmla="*/ 12 w 24"/>
                <a:gd name="T3" fmla="*/ 0 h 10"/>
                <a:gd name="T4" fmla="*/ 4 w 24"/>
                <a:gd name="T5" fmla="*/ 0 h 10"/>
                <a:gd name="T6" fmla="*/ 4 w 24"/>
                <a:gd name="T7" fmla="*/ 0 h 10"/>
                <a:gd name="T8" fmla="*/ 0 w 24"/>
                <a:gd name="T9" fmla="*/ 4 h 10"/>
                <a:gd name="T10" fmla="*/ 0 w 24"/>
                <a:gd name="T11" fmla="*/ 6 h 10"/>
                <a:gd name="T12" fmla="*/ 2 w 24"/>
                <a:gd name="T13" fmla="*/ 8 h 10"/>
                <a:gd name="T14" fmla="*/ 6 w 24"/>
                <a:gd name="T15" fmla="*/ 8 h 10"/>
                <a:gd name="T16" fmla="*/ 6 w 24"/>
                <a:gd name="T17" fmla="*/ 8 h 10"/>
                <a:gd name="T18" fmla="*/ 14 w 24"/>
                <a:gd name="T19" fmla="*/ 10 h 10"/>
                <a:gd name="T20" fmla="*/ 14 w 24"/>
                <a:gd name="T21" fmla="*/ 10 h 10"/>
                <a:gd name="T22" fmla="*/ 22 w 24"/>
                <a:gd name="T23" fmla="*/ 8 h 10"/>
                <a:gd name="T24" fmla="*/ 24 w 24"/>
                <a:gd name="T25" fmla="*/ 8 h 10"/>
                <a:gd name="T26" fmla="*/ 24 w 24"/>
                <a:gd name="T27" fmla="*/ 4 h 10"/>
                <a:gd name="T28" fmla="*/ 24 w 24"/>
                <a:gd name="T29" fmla="*/ 4 h 10"/>
                <a:gd name="T30" fmla="*/ 22 w 24"/>
                <a:gd name="T31" fmla="*/ 2 h 10"/>
                <a:gd name="T32" fmla="*/ 20 w 24"/>
                <a:gd name="T33" fmla="*/ 0 h 10"/>
                <a:gd name="T34" fmla="*/ 12 w 24"/>
                <a:gd name="T35"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4" h="10">
                  <a:moveTo>
                    <a:pt x="12" y="0"/>
                  </a:moveTo>
                  <a:lnTo>
                    <a:pt x="12" y="0"/>
                  </a:lnTo>
                  <a:lnTo>
                    <a:pt x="4" y="0"/>
                  </a:lnTo>
                  <a:lnTo>
                    <a:pt x="4" y="0"/>
                  </a:lnTo>
                  <a:lnTo>
                    <a:pt x="0" y="4"/>
                  </a:lnTo>
                  <a:lnTo>
                    <a:pt x="0" y="6"/>
                  </a:lnTo>
                  <a:lnTo>
                    <a:pt x="2" y="8"/>
                  </a:lnTo>
                  <a:lnTo>
                    <a:pt x="6" y="8"/>
                  </a:lnTo>
                  <a:lnTo>
                    <a:pt x="6" y="8"/>
                  </a:lnTo>
                  <a:lnTo>
                    <a:pt x="14" y="10"/>
                  </a:lnTo>
                  <a:lnTo>
                    <a:pt x="14" y="10"/>
                  </a:lnTo>
                  <a:lnTo>
                    <a:pt x="22" y="8"/>
                  </a:lnTo>
                  <a:lnTo>
                    <a:pt x="24" y="8"/>
                  </a:lnTo>
                  <a:lnTo>
                    <a:pt x="24" y="4"/>
                  </a:lnTo>
                  <a:lnTo>
                    <a:pt x="24" y="4"/>
                  </a:lnTo>
                  <a:lnTo>
                    <a:pt x="22" y="2"/>
                  </a:lnTo>
                  <a:lnTo>
                    <a:pt x="20" y="0"/>
                  </a:lnTo>
                  <a:lnTo>
                    <a:pt x="1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35" name="Freeform 120"/>
            <p:cNvSpPr>
              <a:spLocks/>
            </p:cNvSpPr>
            <p:nvPr/>
          </p:nvSpPr>
          <p:spPr bwMode="auto">
            <a:xfrm>
              <a:off x="2500" y="2488"/>
              <a:ext cx="16" cy="16"/>
            </a:xfrm>
            <a:custGeom>
              <a:avLst/>
              <a:gdLst>
                <a:gd name="T0" fmla="*/ 10 w 16"/>
                <a:gd name="T1" fmla="*/ 0 h 16"/>
                <a:gd name="T2" fmla="*/ 10 w 16"/>
                <a:gd name="T3" fmla="*/ 0 h 16"/>
                <a:gd name="T4" fmla="*/ 4 w 16"/>
                <a:gd name="T5" fmla="*/ 2 h 16"/>
                <a:gd name="T6" fmla="*/ 4 w 16"/>
                <a:gd name="T7" fmla="*/ 2 h 16"/>
                <a:gd name="T8" fmla="*/ 0 w 16"/>
                <a:gd name="T9" fmla="*/ 4 h 16"/>
                <a:gd name="T10" fmla="*/ 0 w 16"/>
                <a:gd name="T11" fmla="*/ 8 h 16"/>
                <a:gd name="T12" fmla="*/ 0 w 16"/>
                <a:gd name="T13" fmla="*/ 10 h 16"/>
                <a:gd name="T14" fmla="*/ 4 w 16"/>
                <a:gd name="T15" fmla="*/ 12 h 16"/>
                <a:gd name="T16" fmla="*/ 4 w 16"/>
                <a:gd name="T17" fmla="*/ 12 h 16"/>
                <a:gd name="T18" fmla="*/ 10 w 16"/>
                <a:gd name="T19" fmla="*/ 16 h 16"/>
                <a:gd name="T20" fmla="*/ 10 w 16"/>
                <a:gd name="T21" fmla="*/ 16 h 16"/>
                <a:gd name="T22" fmla="*/ 12 w 16"/>
                <a:gd name="T23" fmla="*/ 14 h 16"/>
                <a:gd name="T24" fmla="*/ 14 w 16"/>
                <a:gd name="T25" fmla="*/ 12 h 16"/>
                <a:gd name="T26" fmla="*/ 16 w 16"/>
                <a:gd name="T27" fmla="*/ 8 h 16"/>
                <a:gd name="T28" fmla="*/ 16 w 16"/>
                <a:gd name="T29" fmla="*/ 8 h 16"/>
                <a:gd name="T30" fmla="*/ 14 w 16"/>
                <a:gd name="T31" fmla="*/ 2 h 16"/>
                <a:gd name="T32" fmla="*/ 12 w 16"/>
                <a:gd name="T33" fmla="*/ 2 h 16"/>
                <a:gd name="T34" fmla="*/ 10 w 16"/>
                <a:gd name="T35"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6" h="16">
                  <a:moveTo>
                    <a:pt x="10" y="0"/>
                  </a:moveTo>
                  <a:lnTo>
                    <a:pt x="10" y="0"/>
                  </a:lnTo>
                  <a:lnTo>
                    <a:pt x="4" y="2"/>
                  </a:lnTo>
                  <a:lnTo>
                    <a:pt x="4" y="2"/>
                  </a:lnTo>
                  <a:lnTo>
                    <a:pt x="0" y="4"/>
                  </a:lnTo>
                  <a:lnTo>
                    <a:pt x="0" y="8"/>
                  </a:lnTo>
                  <a:lnTo>
                    <a:pt x="0" y="10"/>
                  </a:lnTo>
                  <a:lnTo>
                    <a:pt x="4" y="12"/>
                  </a:lnTo>
                  <a:lnTo>
                    <a:pt x="4" y="12"/>
                  </a:lnTo>
                  <a:lnTo>
                    <a:pt x="10" y="16"/>
                  </a:lnTo>
                  <a:lnTo>
                    <a:pt x="10" y="16"/>
                  </a:lnTo>
                  <a:lnTo>
                    <a:pt x="12" y="14"/>
                  </a:lnTo>
                  <a:lnTo>
                    <a:pt x="14" y="12"/>
                  </a:lnTo>
                  <a:lnTo>
                    <a:pt x="16" y="8"/>
                  </a:lnTo>
                  <a:lnTo>
                    <a:pt x="16" y="8"/>
                  </a:lnTo>
                  <a:lnTo>
                    <a:pt x="14" y="2"/>
                  </a:lnTo>
                  <a:lnTo>
                    <a:pt x="12" y="2"/>
                  </a:lnTo>
                  <a:lnTo>
                    <a:pt x="10"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36" name="Freeform 121"/>
            <p:cNvSpPr>
              <a:spLocks/>
            </p:cNvSpPr>
            <p:nvPr/>
          </p:nvSpPr>
          <p:spPr bwMode="auto">
            <a:xfrm>
              <a:off x="2500" y="2488"/>
              <a:ext cx="16" cy="16"/>
            </a:xfrm>
            <a:custGeom>
              <a:avLst/>
              <a:gdLst>
                <a:gd name="T0" fmla="*/ 10 w 16"/>
                <a:gd name="T1" fmla="*/ 0 h 16"/>
                <a:gd name="T2" fmla="*/ 10 w 16"/>
                <a:gd name="T3" fmla="*/ 0 h 16"/>
                <a:gd name="T4" fmla="*/ 4 w 16"/>
                <a:gd name="T5" fmla="*/ 2 h 16"/>
                <a:gd name="T6" fmla="*/ 4 w 16"/>
                <a:gd name="T7" fmla="*/ 2 h 16"/>
                <a:gd name="T8" fmla="*/ 0 w 16"/>
                <a:gd name="T9" fmla="*/ 4 h 16"/>
                <a:gd name="T10" fmla="*/ 0 w 16"/>
                <a:gd name="T11" fmla="*/ 8 h 16"/>
                <a:gd name="T12" fmla="*/ 0 w 16"/>
                <a:gd name="T13" fmla="*/ 10 h 16"/>
                <a:gd name="T14" fmla="*/ 4 w 16"/>
                <a:gd name="T15" fmla="*/ 12 h 16"/>
                <a:gd name="T16" fmla="*/ 4 w 16"/>
                <a:gd name="T17" fmla="*/ 12 h 16"/>
                <a:gd name="T18" fmla="*/ 10 w 16"/>
                <a:gd name="T19" fmla="*/ 16 h 16"/>
                <a:gd name="T20" fmla="*/ 10 w 16"/>
                <a:gd name="T21" fmla="*/ 16 h 16"/>
                <a:gd name="T22" fmla="*/ 12 w 16"/>
                <a:gd name="T23" fmla="*/ 14 h 16"/>
                <a:gd name="T24" fmla="*/ 14 w 16"/>
                <a:gd name="T25" fmla="*/ 12 h 16"/>
                <a:gd name="T26" fmla="*/ 16 w 16"/>
                <a:gd name="T27" fmla="*/ 8 h 16"/>
                <a:gd name="T28" fmla="*/ 16 w 16"/>
                <a:gd name="T29" fmla="*/ 8 h 16"/>
                <a:gd name="T30" fmla="*/ 14 w 16"/>
                <a:gd name="T31" fmla="*/ 2 h 16"/>
                <a:gd name="T32" fmla="*/ 12 w 16"/>
                <a:gd name="T33" fmla="*/ 2 h 16"/>
                <a:gd name="T34" fmla="*/ 10 w 16"/>
                <a:gd name="T35"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6" h="16">
                  <a:moveTo>
                    <a:pt x="10" y="0"/>
                  </a:moveTo>
                  <a:lnTo>
                    <a:pt x="10" y="0"/>
                  </a:lnTo>
                  <a:lnTo>
                    <a:pt x="4" y="2"/>
                  </a:lnTo>
                  <a:lnTo>
                    <a:pt x="4" y="2"/>
                  </a:lnTo>
                  <a:lnTo>
                    <a:pt x="0" y="4"/>
                  </a:lnTo>
                  <a:lnTo>
                    <a:pt x="0" y="8"/>
                  </a:lnTo>
                  <a:lnTo>
                    <a:pt x="0" y="10"/>
                  </a:lnTo>
                  <a:lnTo>
                    <a:pt x="4" y="12"/>
                  </a:lnTo>
                  <a:lnTo>
                    <a:pt x="4" y="12"/>
                  </a:lnTo>
                  <a:lnTo>
                    <a:pt x="10" y="16"/>
                  </a:lnTo>
                  <a:lnTo>
                    <a:pt x="10" y="16"/>
                  </a:lnTo>
                  <a:lnTo>
                    <a:pt x="12" y="14"/>
                  </a:lnTo>
                  <a:lnTo>
                    <a:pt x="14" y="12"/>
                  </a:lnTo>
                  <a:lnTo>
                    <a:pt x="16" y="8"/>
                  </a:lnTo>
                  <a:lnTo>
                    <a:pt x="16" y="8"/>
                  </a:lnTo>
                  <a:lnTo>
                    <a:pt x="14" y="2"/>
                  </a:lnTo>
                  <a:lnTo>
                    <a:pt x="12" y="2"/>
                  </a:lnTo>
                  <a:lnTo>
                    <a:pt x="1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37" name="Freeform 122"/>
            <p:cNvSpPr>
              <a:spLocks/>
            </p:cNvSpPr>
            <p:nvPr/>
          </p:nvSpPr>
          <p:spPr bwMode="auto">
            <a:xfrm>
              <a:off x="2498" y="2552"/>
              <a:ext cx="42" cy="16"/>
            </a:xfrm>
            <a:custGeom>
              <a:avLst/>
              <a:gdLst>
                <a:gd name="T0" fmla="*/ 16 w 42"/>
                <a:gd name="T1" fmla="*/ 0 h 16"/>
                <a:gd name="T2" fmla="*/ 16 w 42"/>
                <a:gd name="T3" fmla="*/ 0 h 16"/>
                <a:gd name="T4" fmla="*/ 8 w 42"/>
                <a:gd name="T5" fmla="*/ 2 h 16"/>
                <a:gd name="T6" fmla="*/ 4 w 42"/>
                <a:gd name="T7" fmla="*/ 4 h 16"/>
                <a:gd name="T8" fmla="*/ 0 w 42"/>
                <a:gd name="T9" fmla="*/ 6 h 16"/>
                <a:gd name="T10" fmla="*/ 0 w 42"/>
                <a:gd name="T11" fmla="*/ 6 h 16"/>
                <a:gd name="T12" fmla="*/ 4 w 42"/>
                <a:gd name="T13" fmla="*/ 8 h 16"/>
                <a:gd name="T14" fmla="*/ 8 w 42"/>
                <a:gd name="T15" fmla="*/ 10 h 16"/>
                <a:gd name="T16" fmla="*/ 16 w 42"/>
                <a:gd name="T17" fmla="*/ 10 h 16"/>
                <a:gd name="T18" fmla="*/ 16 w 42"/>
                <a:gd name="T19" fmla="*/ 10 h 16"/>
                <a:gd name="T20" fmla="*/ 32 w 42"/>
                <a:gd name="T21" fmla="*/ 16 h 16"/>
                <a:gd name="T22" fmla="*/ 32 w 42"/>
                <a:gd name="T23" fmla="*/ 16 h 16"/>
                <a:gd name="T24" fmla="*/ 36 w 42"/>
                <a:gd name="T25" fmla="*/ 16 h 16"/>
                <a:gd name="T26" fmla="*/ 36 w 42"/>
                <a:gd name="T27" fmla="*/ 16 h 16"/>
                <a:gd name="T28" fmla="*/ 40 w 42"/>
                <a:gd name="T29" fmla="*/ 14 h 16"/>
                <a:gd name="T30" fmla="*/ 42 w 42"/>
                <a:gd name="T31" fmla="*/ 10 h 16"/>
                <a:gd name="T32" fmla="*/ 38 w 42"/>
                <a:gd name="T33" fmla="*/ 6 h 16"/>
                <a:gd name="T34" fmla="*/ 32 w 42"/>
                <a:gd name="T35" fmla="*/ 4 h 16"/>
                <a:gd name="T36" fmla="*/ 32 w 42"/>
                <a:gd name="T37" fmla="*/ 4 h 16"/>
                <a:gd name="T38" fmla="*/ 24 w 42"/>
                <a:gd name="T39" fmla="*/ 2 h 16"/>
                <a:gd name="T40" fmla="*/ 16 w 42"/>
                <a:gd name="T41"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2" h="16">
                  <a:moveTo>
                    <a:pt x="16" y="0"/>
                  </a:moveTo>
                  <a:lnTo>
                    <a:pt x="16" y="0"/>
                  </a:lnTo>
                  <a:lnTo>
                    <a:pt x="8" y="2"/>
                  </a:lnTo>
                  <a:lnTo>
                    <a:pt x="4" y="4"/>
                  </a:lnTo>
                  <a:lnTo>
                    <a:pt x="0" y="6"/>
                  </a:lnTo>
                  <a:lnTo>
                    <a:pt x="0" y="6"/>
                  </a:lnTo>
                  <a:lnTo>
                    <a:pt x="4" y="8"/>
                  </a:lnTo>
                  <a:lnTo>
                    <a:pt x="8" y="10"/>
                  </a:lnTo>
                  <a:lnTo>
                    <a:pt x="16" y="10"/>
                  </a:lnTo>
                  <a:lnTo>
                    <a:pt x="16" y="10"/>
                  </a:lnTo>
                  <a:lnTo>
                    <a:pt x="32" y="16"/>
                  </a:lnTo>
                  <a:lnTo>
                    <a:pt x="32" y="16"/>
                  </a:lnTo>
                  <a:lnTo>
                    <a:pt x="36" y="16"/>
                  </a:lnTo>
                  <a:lnTo>
                    <a:pt x="36" y="16"/>
                  </a:lnTo>
                  <a:lnTo>
                    <a:pt x="40" y="14"/>
                  </a:lnTo>
                  <a:lnTo>
                    <a:pt x="42" y="10"/>
                  </a:lnTo>
                  <a:lnTo>
                    <a:pt x="38" y="6"/>
                  </a:lnTo>
                  <a:lnTo>
                    <a:pt x="32" y="4"/>
                  </a:lnTo>
                  <a:lnTo>
                    <a:pt x="32" y="4"/>
                  </a:lnTo>
                  <a:lnTo>
                    <a:pt x="24" y="2"/>
                  </a:lnTo>
                  <a:lnTo>
                    <a:pt x="16"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38" name="Freeform 123"/>
            <p:cNvSpPr>
              <a:spLocks/>
            </p:cNvSpPr>
            <p:nvPr/>
          </p:nvSpPr>
          <p:spPr bwMode="auto">
            <a:xfrm>
              <a:off x="2498" y="2552"/>
              <a:ext cx="42" cy="16"/>
            </a:xfrm>
            <a:custGeom>
              <a:avLst/>
              <a:gdLst>
                <a:gd name="T0" fmla="*/ 16 w 42"/>
                <a:gd name="T1" fmla="*/ 0 h 16"/>
                <a:gd name="T2" fmla="*/ 16 w 42"/>
                <a:gd name="T3" fmla="*/ 0 h 16"/>
                <a:gd name="T4" fmla="*/ 8 w 42"/>
                <a:gd name="T5" fmla="*/ 2 h 16"/>
                <a:gd name="T6" fmla="*/ 4 w 42"/>
                <a:gd name="T7" fmla="*/ 4 h 16"/>
                <a:gd name="T8" fmla="*/ 0 w 42"/>
                <a:gd name="T9" fmla="*/ 6 h 16"/>
                <a:gd name="T10" fmla="*/ 0 w 42"/>
                <a:gd name="T11" fmla="*/ 6 h 16"/>
                <a:gd name="T12" fmla="*/ 4 w 42"/>
                <a:gd name="T13" fmla="*/ 8 h 16"/>
                <a:gd name="T14" fmla="*/ 8 w 42"/>
                <a:gd name="T15" fmla="*/ 10 h 16"/>
                <a:gd name="T16" fmla="*/ 16 w 42"/>
                <a:gd name="T17" fmla="*/ 10 h 16"/>
                <a:gd name="T18" fmla="*/ 16 w 42"/>
                <a:gd name="T19" fmla="*/ 10 h 16"/>
                <a:gd name="T20" fmla="*/ 32 w 42"/>
                <a:gd name="T21" fmla="*/ 16 h 16"/>
                <a:gd name="T22" fmla="*/ 32 w 42"/>
                <a:gd name="T23" fmla="*/ 16 h 16"/>
                <a:gd name="T24" fmla="*/ 36 w 42"/>
                <a:gd name="T25" fmla="*/ 16 h 16"/>
                <a:gd name="T26" fmla="*/ 36 w 42"/>
                <a:gd name="T27" fmla="*/ 16 h 16"/>
                <a:gd name="T28" fmla="*/ 40 w 42"/>
                <a:gd name="T29" fmla="*/ 14 h 16"/>
                <a:gd name="T30" fmla="*/ 42 w 42"/>
                <a:gd name="T31" fmla="*/ 10 h 16"/>
                <a:gd name="T32" fmla="*/ 38 w 42"/>
                <a:gd name="T33" fmla="*/ 6 h 16"/>
                <a:gd name="T34" fmla="*/ 32 w 42"/>
                <a:gd name="T35" fmla="*/ 4 h 16"/>
                <a:gd name="T36" fmla="*/ 32 w 42"/>
                <a:gd name="T37" fmla="*/ 4 h 16"/>
                <a:gd name="T38" fmla="*/ 24 w 42"/>
                <a:gd name="T39" fmla="*/ 2 h 16"/>
                <a:gd name="T40" fmla="*/ 16 w 42"/>
                <a:gd name="T41"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2" h="16">
                  <a:moveTo>
                    <a:pt x="16" y="0"/>
                  </a:moveTo>
                  <a:lnTo>
                    <a:pt x="16" y="0"/>
                  </a:lnTo>
                  <a:lnTo>
                    <a:pt x="8" y="2"/>
                  </a:lnTo>
                  <a:lnTo>
                    <a:pt x="4" y="4"/>
                  </a:lnTo>
                  <a:lnTo>
                    <a:pt x="0" y="6"/>
                  </a:lnTo>
                  <a:lnTo>
                    <a:pt x="0" y="6"/>
                  </a:lnTo>
                  <a:lnTo>
                    <a:pt x="4" y="8"/>
                  </a:lnTo>
                  <a:lnTo>
                    <a:pt x="8" y="10"/>
                  </a:lnTo>
                  <a:lnTo>
                    <a:pt x="16" y="10"/>
                  </a:lnTo>
                  <a:lnTo>
                    <a:pt x="16" y="10"/>
                  </a:lnTo>
                  <a:lnTo>
                    <a:pt x="32" y="16"/>
                  </a:lnTo>
                  <a:lnTo>
                    <a:pt x="32" y="16"/>
                  </a:lnTo>
                  <a:lnTo>
                    <a:pt x="36" y="16"/>
                  </a:lnTo>
                  <a:lnTo>
                    <a:pt x="36" y="16"/>
                  </a:lnTo>
                  <a:lnTo>
                    <a:pt x="40" y="14"/>
                  </a:lnTo>
                  <a:lnTo>
                    <a:pt x="42" y="10"/>
                  </a:lnTo>
                  <a:lnTo>
                    <a:pt x="38" y="6"/>
                  </a:lnTo>
                  <a:lnTo>
                    <a:pt x="32" y="4"/>
                  </a:lnTo>
                  <a:lnTo>
                    <a:pt x="32" y="4"/>
                  </a:lnTo>
                  <a:lnTo>
                    <a:pt x="24" y="2"/>
                  </a:lnTo>
                  <a:lnTo>
                    <a:pt x="1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39" name="Freeform 124"/>
            <p:cNvSpPr>
              <a:spLocks/>
            </p:cNvSpPr>
            <p:nvPr/>
          </p:nvSpPr>
          <p:spPr bwMode="auto">
            <a:xfrm>
              <a:off x="2572" y="2554"/>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lnTo>
                    <a:pt x="0" y="2"/>
                  </a:lnTo>
                  <a:lnTo>
                    <a:pt x="0"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40" name="Freeform 125"/>
            <p:cNvSpPr>
              <a:spLocks/>
            </p:cNvSpPr>
            <p:nvPr/>
          </p:nvSpPr>
          <p:spPr bwMode="auto">
            <a:xfrm>
              <a:off x="2572" y="2554"/>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41" name="Freeform 126"/>
            <p:cNvSpPr>
              <a:spLocks/>
            </p:cNvSpPr>
            <p:nvPr/>
          </p:nvSpPr>
          <p:spPr bwMode="auto">
            <a:xfrm>
              <a:off x="2542" y="2516"/>
              <a:ext cx="264" cy="172"/>
            </a:xfrm>
            <a:custGeom>
              <a:avLst/>
              <a:gdLst>
                <a:gd name="T0" fmla="*/ 16 w 264"/>
                <a:gd name="T1" fmla="*/ 0 h 172"/>
                <a:gd name="T2" fmla="*/ 12 w 264"/>
                <a:gd name="T3" fmla="*/ 8 h 172"/>
                <a:gd name="T4" fmla="*/ 4 w 264"/>
                <a:gd name="T5" fmla="*/ 14 h 172"/>
                <a:gd name="T6" fmla="*/ 0 w 264"/>
                <a:gd name="T7" fmla="*/ 20 h 172"/>
                <a:gd name="T8" fmla="*/ 12 w 264"/>
                <a:gd name="T9" fmla="*/ 26 h 172"/>
                <a:gd name="T10" fmla="*/ 20 w 264"/>
                <a:gd name="T11" fmla="*/ 26 h 172"/>
                <a:gd name="T12" fmla="*/ 22 w 264"/>
                <a:gd name="T13" fmla="*/ 26 h 172"/>
                <a:gd name="T14" fmla="*/ 32 w 264"/>
                <a:gd name="T15" fmla="*/ 36 h 172"/>
                <a:gd name="T16" fmla="*/ 30 w 264"/>
                <a:gd name="T17" fmla="*/ 40 h 172"/>
                <a:gd name="T18" fmla="*/ 14 w 264"/>
                <a:gd name="T19" fmla="*/ 44 h 172"/>
                <a:gd name="T20" fmla="*/ 14 w 264"/>
                <a:gd name="T21" fmla="*/ 50 h 172"/>
                <a:gd name="T22" fmla="*/ 22 w 264"/>
                <a:gd name="T23" fmla="*/ 54 h 172"/>
                <a:gd name="T24" fmla="*/ 36 w 264"/>
                <a:gd name="T25" fmla="*/ 54 h 172"/>
                <a:gd name="T26" fmla="*/ 40 w 264"/>
                <a:gd name="T27" fmla="*/ 54 h 172"/>
                <a:gd name="T28" fmla="*/ 56 w 264"/>
                <a:gd name="T29" fmla="*/ 66 h 172"/>
                <a:gd name="T30" fmla="*/ 74 w 264"/>
                <a:gd name="T31" fmla="*/ 70 h 172"/>
                <a:gd name="T32" fmla="*/ 86 w 264"/>
                <a:gd name="T33" fmla="*/ 78 h 172"/>
                <a:gd name="T34" fmla="*/ 98 w 264"/>
                <a:gd name="T35" fmla="*/ 90 h 172"/>
                <a:gd name="T36" fmla="*/ 100 w 264"/>
                <a:gd name="T37" fmla="*/ 104 h 172"/>
                <a:gd name="T38" fmla="*/ 108 w 264"/>
                <a:gd name="T39" fmla="*/ 120 h 172"/>
                <a:gd name="T40" fmla="*/ 122 w 264"/>
                <a:gd name="T41" fmla="*/ 136 h 172"/>
                <a:gd name="T42" fmla="*/ 144 w 264"/>
                <a:gd name="T43" fmla="*/ 146 h 172"/>
                <a:gd name="T44" fmla="*/ 150 w 264"/>
                <a:gd name="T45" fmla="*/ 146 h 172"/>
                <a:gd name="T46" fmla="*/ 158 w 264"/>
                <a:gd name="T47" fmla="*/ 132 h 172"/>
                <a:gd name="T48" fmla="*/ 166 w 264"/>
                <a:gd name="T49" fmla="*/ 128 h 172"/>
                <a:gd name="T50" fmla="*/ 172 w 264"/>
                <a:gd name="T51" fmla="*/ 124 h 172"/>
                <a:gd name="T52" fmla="*/ 178 w 264"/>
                <a:gd name="T53" fmla="*/ 114 h 172"/>
                <a:gd name="T54" fmla="*/ 182 w 264"/>
                <a:gd name="T55" fmla="*/ 114 h 172"/>
                <a:gd name="T56" fmla="*/ 208 w 264"/>
                <a:gd name="T57" fmla="*/ 140 h 172"/>
                <a:gd name="T58" fmla="*/ 224 w 264"/>
                <a:gd name="T59" fmla="*/ 152 h 172"/>
                <a:gd name="T60" fmla="*/ 238 w 264"/>
                <a:gd name="T61" fmla="*/ 164 h 172"/>
                <a:gd name="T62" fmla="*/ 256 w 264"/>
                <a:gd name="T63" fmla="*/ 172 h 172"/>
                <a:gd name="T64" fmla="*/ 262 w 264"/>
                <a:gd name="T65" fmla="*/ 168 h 172"/>
                <a:gd name="T66" fmla="*/ 264 w 264"/>
                <a:gd name="T67" fmla="*/ 162 h 172"/>
                <a:gd name="T68" fmla="*/ 248 w 264"/>
                <a:gd name="T69" fmla="*/ 146 h 172"/>
                <a:gd name="T70" fmla="*/ 224 w 264"/>
                <a:gd name="T71" fmla="*/ 122 h 172"/>
                <a:gd name="T72" fmla="*/ 216 w 264"/>
                <a:gd name="T73" fmla="*/ 114 h 172"/>
                <a:gd name="T74" fmla="*/ 220 w 264"/>
                <a:gd name="T75" fmla="*/ 102 h 172"/>
                <a:gd name="T76" fmla="*/ 220 w 264"/>
                <a:gd name="T77" fmla="*/ 92 h 172"/>
                <a:gd name="T78" fmla="*/ 202 w 264"/>
                <a:gd name="T79" fmla="*/ 82 h 172"/>
                <a:gd name="T80" fmla="*/ 196 w 264"/>
                <a:gd name="T81" fmla="*/ 68 h 172"/>
                <a:gd name="T82" fmla="*/ 190 w 264"/>
                <a:gd name="T83" fmla="*/ 62 h 172"/>
                <a:gd name="T84" fmla="*/ 166 w 264"/>
                <a:gd name="T85" fmla="*/ 50 h 172"/>
                <a:gd name="T86" fmla="*/ 136 w 264"/>
                <a:gd name="T87" fmla="*/ 40 h 172"/>
                <a:gd name="T88" fmla="*/ 122 w 264"/>
                <a:gd name="T89" fmla="*/ 34 h 172"/>
                <a:gd name="T90" fmla="*/ 110 w 264"/>
                <a:gd name="T91" fmla="*/ 22 h 172"/>
                <a:gd name="T92" fmla="*/ 100 w 264"/>
                <a:gd name="T93" fmla="*/ 20 h 172"/>
                <a:gd name="T94" fmla="*/ 84 w 264"/>
                <a:gd name="T95" fmla="*/ 26 h 172"/>
                <a:gd name="T96" fmla="*/ 66 w 264"/>
                <a:gd name="T97" fmla="*/ 44 h 172"/>
                <a:gd name="T98" fmla="*/ 60 w 264"/>
                <a:gd name="T99" fmla="*/ 52 h 172"/>
                <a:gd name="T100" fmla="*/ 54 w 264"/>
                <a:gd name="T101" fmla="*/ 50 h 172"/>
                <a:gd name="T102" fmla="*/ 48 w 264"/>
                <a:gd name="T103" fmla="*/ 34 h 172"/>
                <a:gd name="T104" fmla="*/ 44 w 264"/>
                <a:gd name="T105" fmla="*/ 22 h 172"/>
                <a:gd name="T106" fmla="*/ 34 w 264"/>
                <a:gd name="T107" fmla="*/ 4 h 172"/>
                <a:gd name="T108" fmla="*/ 20 w 264"/>
                <a:gd name="T109" fmla="*/ 0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64" h="172">
                  <a:moveTo>
                    <a:pt x="20" y="0"/>
                  </a:moveTo>
                  <a:lnTo>
                    <a:pt x="20" y="0"/>
                  </a:lnTo>
                  <a:lnTo>
                    <a:pt x="16" y="0"/>
                  </a:lnTo>
                  <a:lnTo>
                    <a:pt x="14" y="2"/>
                  </a:lnTo>
                  <a:lnTo>
                    <a:pt x="12" y="8"/>
                  </a:lnTo>
                  <a:lnTo>
                    <a:pt x="12" y="8"/>
                  </a:lnTo>
                  <a:lnTo>
                    <a:pt x="10" y="10"/>
                  </a:lnTo>
                  <a:lnTo>
                    <a:pt x="8" y="12"/>
                  </a:lnTo>
                  <a:lnTo>
                    <a:pt x="4" y="14"/>
                  </a:lnTo>
                  <a:lnTo>
                    <a:pt x="4" y="14"/>
                  </a:lnTo>
                  <a:lnTo>
                    <a:pt x="0" y="18"/>
                  </a:lnTo>
                  <a:lnTo>
                    <a:pt x="0" y="20"/>
                  </a:lnTo>
                  <a:lnTo>
                    <a:pt x="2" y="22"/>
                  </a:lnTo>
                  <a:lnTo>
                    <a:pt x="4" y="24"/>
                  </a:lnTo>
                  <a:lnTo>
                    <a:pt x="12" y="26"/>
                  </a:lnTo>
                  <a:lnTo>
                    <a:pt x="20" y="26"/>
                  </a:lnTo>
                  <a:lnTo>
                    <a:pt x="20" y="26"/>
                  </a:lnTo>
                  <a:lnTo>
                    <a:pt x="20" y="26"/>
                  </a:lnTo>
                  <a:lnTo>
                    <a:pt x="20" y="26"/>
                  </a:lnTo>
                  <a:lnTo>
                    <a:pt x="22" y="26"/>
                  </a:lnTo>
                  <a:lnTo>
                    <a:pt x="22" y="26"/>
                  </a:lnTo>
                  <a:lnTo>
                    <a:pt x="28" y="28"/>
                  </a:lnTo>
                  <a:lnTo>
                    <a:pt x="32" y="30"/>
                  </a:lnTo>
                  <a:lnTo>
                    <a:pt x="32" y="36"/>
                  </a:lnTo>
                  <a:lnTo>
                    <a:pt x="28" y="40"/>
                  </a:lnTo>
                  <a:lnTo>
                    <a:pt x="30" y="40"/>
                  </a:lnTo>
                  <a:lnTo>
                    <a:pt x="30" y="40"/>
                  </a:lnTo>
                  <a:lnTo>
                    <a:pt x="24" y="40"/>
                  </a:lnTo>
                  <a:lnTo>
                    <a:pt x="18" y="42"/>
                  </a:lnTo>
                  <a:lnTo>
                    <a:pt x="14" y="44"/>
                  </a:lnTo>
                  <a:lnTo>
                    <a:pt x="14" y="46"/>
                  </a:lnTo>
                  <a:lnTo>
                    <a:pt x="14" y="50"/>
                  </a:lnTo>
                  <a:lnTo>
                    <a:pt x="14" y="50"/>
                  </a:lnTo>
                  <a:lnTo>
                    <a:pt x="16" y="54"/>
                  </a:lnTo>
                  <a:lnTo>
                    <a:pt x="22" y="54"/>
                  </a:lnTo>
                  <a:lnTo>
                    <a:pt x="22" y="54"/>
                  </a:lnTo>
                  <a:lnTo>
                    <a:pt x="28" y="54"/>
                  </a:lnTo>
                  <a:lnTo>
                    <a:pt x="28" y="54"/>
                  </a:lnTo>
                  <a:lnTo>
                    <a:pt x="36" y="54"/>
                  </a:lnTo>
                  <a:lnTo>
                    <a:pt x="36" y="54"/>
                  </a:lnTo>
                  <a:lnTo>
                    <a:pt x="40" y="54"/>
                  </a:lnTo>
                  <a:lnTo>
                    <a:pt x="40" y="54"/>
                  </a:lnTo>
                  <a:lnTo>
                    <a:pt x="42" y="58"/>
                  </a:lnTo>
                  <a:lnTo>
                    <a:pt x="46" y="60"/>
                  </a:lnTo>
                  <a:lnTo>
                    <a:pt x="56" y="66"/>
                  </a:lnTo>
                  <a:lnTo>
                    <a:pt x="56" y="66"/>
                  </a:lnTo>
                  <a:lnTo>
                    <a:pt x="64" y="68"/>
                  </a:lnTo>
                  <a:lnTo>
                    <a:pt x="74" y="70"/>
                  </a:lnTo>
                  <a:lnTo>
                    <a:pt x="74" y="70"/>
                  </a:lnTo>
                  <a:lnTo>
                    <a:pt x="80" y="72"/>
                  </a:lnTo>
                  <a:lnTo>
                    <a:pt x="86" y="78"/>
                  </a:lnTo>
                  <a:lnTo>
                    <a:pt x="86" y="78"/>
                  </a:lnTo>
                  <a:lnTo>
                    <a:pt x="92" y="84"/>
                  </a:lnTo>
                  <a:lnTo>
                    <a:pt x="98" y="90"/>
                  </a:lnTo>
                  <a:lnTo>
                    <a:pt x="98" y="90"/>
                  </a:lnTo>
                  <a:lnTo>
                    <a:pt x="100" y="96"/>
                  </a:lnTo>
                  <a:lnTo>
                    <a:pt x="100" y="104"/>
                  </a:lnTo>
                  <a:lnTo>
                    <a:pt x="100" y="104"/>
                  </a:lnTo>
                  <a:lnTo>
                    <a:pt x="104" y="112"/>
                  </a:lnTo>
                  <a:lnTo>
                    <a:pt x="108" y="120"/>
                  </a:lnTo>
                  <a:lnTo>
                    <a:pt x="108" y="120"/>
                  </a:lnTo>
                  <a:lnTo>
                    <a:pt x="114" y="128"/>
                  </a:lnTo>
                  <a:lnTo>
                    <a:pt x="122" y="136"/>
                  </a:lnTo>
                  <a:lnTo>
                    <a:pt x="132" y="144"/>
                  </a:lnTo>
                  <a:lnTo>
                    <a:pt x="138" y="146"/>
                  </a:lnTo>
                  <a:lnTo>
                    <a:pt x="144" y="146"/>
                  </a:lnTo>
                  <a:lnTo>
                    <a:pt x="144" y="146"/>
                  </a:lnTo>
                  <a:lnTo>
                    <a:pt x="150" y="146"/>
                  </a:lnTo>
                  <a:lnTo>
                    <a:pt x="150" y="146"/>
                  </a:lnTo>
                  <a:lnTo>
                    <a:pt x="154" y="142"/>
                  </a:lnTo>
                  <a:lnTo>
                    <a:pt x="156" y="140"/>
                  </a:lnTo>
                  <a:lnTo>
                    <a:pt x="158" y="132"/>
                  </a:lnTo>
                  <a:lnTo>
                    <a:pt x="158" y="132"/>
                  </a:lnTo>
                  <a:lnTo>
                    <a:pt x="162" y="130"/>
                  </a:lnTo>
                  <a:lnTo>
                    <a:pt x="166" y="128"/>
                  </a:lnTo>
                  <a:lnTo>
                    <a:pt x="168" y="126"/>
                  </a:lnTo>
                  <a:lnTo>
                    <a:pt x="172" y="124"/>
                  </a:lnTo>
                  <a:lnTo>
                    <a:pt x="172" y="124"/>
                  </a:lnTo>
                  <a:lnTo>
                    <a:pt x="174" y="116"/>
                  </a:lnTo>
                  <a:lnTo>
                    <a:pt x="176" y="114"/>
                  </a:lnTo>
                  <a:lnTo>
                    <a:pt x="178" y="114"/>
                  </a:lnTo>
                  <a:lnTo>
                    <a:pt x="178" y="114"/>
                  </a:lnTo>
                  <a:lnTo>
                    <a:pt x="182" y="114"/>
                  </a:lnTo>
                  <a:lnTo>
                    <a:pt x="182" y="114"/>
                  </a:lnTo>
                  <a:lnTo>
                    <a:pt x="190" y="120"/>
                  </a:lnTo>
                  <a:lnTo>
                    <a:pt x="196" y="126"/>
                  </a:lnTo>
                  <a:lnTo>
                    <a:pt x="208" y="140"/>
                  </a:lnTo>
                  <a:lnTo>
                    <a:pt x="208" y="140"/>
                  </a:lnTo>
                  <a:lnTo>
                    <a:pt x="216" y="146"/>
                  </a:lnTo>
                  <a:lnTo>
                    <a:pt x="224" y="152"/>
                  </a:lnTo>
                  <a:lnTo>
                    <a:pt x="224" y="152"/>
                  </a:lnTo>
                  <a:lnTo>
                    <a:pt x="230" y="160"/>
                  </a:lnTo>
                  <a:lnTo>
                    <a:pt x="238" y="164"/>
                  </a:lnTo>
                  <a:lnTo>
                    <a:pt x="238" y="164"/>
                  </a:lnTo>
                  <a:lnTo>
                    <a:pt x="246" y="168"/>
                  </a:lnTo>
                  <a:lnTo>
                    <a:pt x="256" y="172"/>
                  </a:lnTo>
                  <a:lnTo>
                    <a:pt x="256" y="172"/>
                  </a:lnTo>
                  <a:lnTo>
                    <a:pt x="260" y="170"/>
                  </a:lnTo>
                  <a:lnTo>
                    <a:pt x="262" y="168"/>
                  </a:lnTo>
                  <a:lnTo>
                    <a:pt x="262" y="168"/>
                  </a:lnTo>
                  <a:lnTo>
                    <a:pt x="264" y="166"/>
                  </a:lnTo>
                  <a:lnTo>
                    <a:pt x="264" y="162"/>
                  </a:lnTo>
                  <a:lnTo>
                    <a:pt x="258" y="156"/>
                  </a:lnTo>
                  <a:lnTo>
                    <a:pt x="248" y="146"/>
                  </a:lnTo>
                  <a:lnTo>
                    <a:pt x="248" y="146"/>
                  </a:lnTo>
                  <a:lnTo>
                    <a:pt x="236" y="134"/>
                  </a:lnTo>
                  <a:lnTo>
                    <a:pt x="224" y="122"/>
                  </a:lnTo>
                  <a:lnTo>
                    <a:pt x="224" y="122"/>
                  </a:lnTo>
                  <a:lnTo>
                    <a:pt x="220" y="118"/>
                  </a:lnTo>
                  <a:lnTo>
                    <a:pt x="216" y="114"/>
                  </a:lnTo>
                  <a:lnTo>
                    <a:pt x="216" y="114"/>
                  </a:lnTo>
                  <a:lnTo>
                    <a:pt x="214" y="102"/>
                  </a:lnTo>
                  <a:lnTo>
                    <a:pt x="214" y="102"/>
                  </a:lnTo>
                  <a:lnTo>
                    <a:pt x="220" y="102"/>
                  </a:lnTo>
                  <a:lnTo>
                    <a:pt x="226" y="100"/>
                  </a:lnTo>
                  <a:lnTo>
                    <a:pt x="226" y="100"/>
                  </a:lnTo>
                  <a:lnTo>
                    <a:pt x="220" y="92"/>
                  </a:lnTo>
                  <a:lnTo>
                    <a:pt x="216" y="88"/>
                  </a:lnTo>
                  <a:lnTo>
                    <a:pt x="208" y="86"/>
                  </a:lnTo>
                  <a:lnTo>
                    <a:pt x="202" y="82"/>
                  </a:lnTo>
                  <a:lnTo>
                    <a:pt x="202" y="82"/>
                  </a:lnTo>
                  <a:lnTo>
                    <a:pt x="198" y="74"/>
                  </a:lnTo>
                  <a:lnTo>
                    <a:pt x="196" y="68"/>
                  </a:lnTo>
                  <a:lnTo>
                    <a:pt x="196" y="68"/>
                  </a:lnTo>
                  <a:lnTo>
                    <a:pt x="194" y="64"/>
                  </a:lnTo>
                  <a:lnTo>
                    <a:pt x="190" y="62"/>
                  </a:lnTo>
                  <a:lnTo>
                    <a:pt x="182" y="58"/>
                  </a:lnTo>
                  <a:lnTo>
                    <a:pt x="182" y="58"/>
                  </a:lnTo>
                  <a:lnTo>
                    <a:pt x="166" y="50"/>
                  </a:lnTo>
                  <a:lnTo>
                    <a:pt x="152" y="44"/>
                  </a:lnTo>
                  <a:lnTo>
                    <a:pt x="152" y="44"/>
                  </a:lnTo>
                  <a:lnTo>
                    <a:pt x="136" y="40"/>
                  </a:lnTo>
                  <a:lnTo>
                    <a:pt x="128" y="38"/>
                  </a:lnTo>
                  <a:lnTo>
                    <a:pt x="122" y="34"/>
                  </a:lnTo>
                  <a:lnTo>
                    <a:pt x="122" y="34"/>
                  </a:lnTo>
                  <a:lnTo>
                    <a:pt x="116" y="28"/>
                  </a:lnTo>
                  <a:lnTo>
                    <a:pt x="114" y="24"/>
                  </a:lnTo>
                  <a:lnTo>
                    <a:pt x="110" y="22"/>
                  </a:lnTo>
                  <a:lnTo>
                    <a:pt x="110" y="22"/>
                  </a:lnTo>
                  <a:lnTo>
                    <a:pt x="104" y="20"/>
                  </a:lnTo>
                  <a:lnTo>
                    <a:pt x="100" y="20"/>
                  </a:lnTo>
                  <a:lnTo>
                    <a:pt x="100" y="20"/>
                  </a:lnTo>
                  <a:lnTo>
                    <a:pt x="92" y="22"/>
                  </a:lnTo>
                  <a:lnTo>
                    <a:pt x="84" y="26"/>
                  </a:lnTo>
                  <a:lnTo>
                    <a:pt x="84" y="26"/>
                  </a:lnTo>
                  <a:lnTo>
                    <a:pt x="70" y="38"/>
                  </a:lnTo>
                  <a:lnTo>
                    <a:pt x="66" y="44"/>
                  </a:lnTo>
                  <a:lnTo>
                    <a:pt x="62" y="52"/>
                  </a:lnTo>
                  <a:lnTo>
                    <a:pt x="62" y="52"/>
                  </a:lnTo>
                  <a:lnTo>
                    <a:pt x="60" y="52"/>
                  </a:lnTo>
                  <a:lnTo>
                    <a:pt x="60" y="52"/>
                  </a:lnTo>
                  <a:lnTo>
                    <a:pt x="56" y="52"/>
                  </a:lnTo>
                  <a:lnTo>
                    <a:pt x="54" y="50"/>
                  </a:lnTo>
                  <a:lnTo>
                    <a:pt x="50" y="46"/>
                  </a:lnTo>
                  <a:lnTo>
                    <a:pt x="48" y="34"/>
                  </a:lnTo>
                  <a:lnTo>
                    <a:pt x="48" y="34"/>
                  </a:lnTo>
                  <a:lnTo>
                    <a:pt x="46" y="28"/>
                  </a:lnTo>
                  <a:lnTo>
                    <a:pt x="44" y="22"/>
                  </a:lnTo>
                  <a:lnTo>
                    <a:pt x="44" y="22"/>
                  </a:lnTo>
                  <a:lnTo>
                    <a:pt x="46" y="8"/>
                  </a:lnTo>
                  <a:lnTo>
                    <a:pt x="46" y="8"/>
                  </a:lnTo>
                  <a:lnTo>
                    <a:pt x="34" y="4"/>
                  </a:lnTo>
                  <a:lnTo>
                    <a:pt x="20" y="0"/>
                  </a:lnTo>
                  <a:lnTo>
                    <a:pt x="20" y="0"/>
                  </a:lnTo>
                  <a:lnTo>
                    <a:pt x="20"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42" name="Freeform 127"/>
            <p:cNvSpPr>
              <a:spLocks/>
            </p:cNvSpPr>
            <p:nvPr/>
          </p:nvSpPr>
          <p:spPr bwMode="auto">
            <a:xfrm>
              <a:off x="2542" y="2516"/>
              <a:ext cx="264" cy="172"/>
            </a:xfrm>
            <a:custGeom>
              <a:avLst/>
              <a:gdLst>
                <a:gd name="T0" fmla="*/ 16 w 264"/>
                <a:gd name="T1" fmla="*/ 0 h 172"/>
                <a:gd name="T2" fmla="*/ 12 w 264"/>
                <a:gd name="T3" fmla="*/ 8 h 172"/>
                <a:gd name="T4" fmla="*/ 4 w 264"/>
                <a:gd name="T5" fmla="*/ 14 h 172"/>
                <a:gd name="T6" fmla="*/ 0 w 264"/>
                <a:gd name="T7" fmla="*/ 20 h 172"/>
                <a:gd name="T8" fmla="*/ 12 w 264"/>
                <a:gd name="T9" fmla="*/ 26 h 172"/>
                <a:gd name="T10" fmla="*/ 20 w 264"/>
                <a:gd name="T11" fmla="*/ 26 h 172"/>
                <a:gd name="T12" fmla="*/ 22 w 264"/>
                <a:gd name="T13" fmla="*/ 26 h 172"/>
                <a:gd name="T14" fmla="*/ 32 w 264"/>
                <a:gd name="T15" fmla="*/ 36 h 172"/>
                <a:gd name="T16" fmla="*/ 30 w 264"/>
                <a:gd name="T17" fmla="*/ 40 h 172"/>
                <a:gd name="T18" fmla="*/ 14 w 264"/>
                <a:gd name="T19" fmla="*/ 44 h 172"/>
                <a:gd name="T20" fmla="*/ 14 w 264"/>
                <a:gd name="T21" fmla="*/ 50 h 172"/>
                <a:gd name="T22" fmla="*/ 22 w 264"/>
                <a:gd name="T23" fmla="*/ 54 h 172"/>
                <a:gd name="T24" fmla="*/ 36 w 264"/>
                <a:gd name="T25" fmla="*/ 54 h 172"/>
                <a:gd name="T26" fmla="*/ 40 w 264"/>
                <a:gd name="T27" fmla="*/ 54 h 172"/>
                <a:gd name="T28" fmla="*/ 56 w 264"/>
                <a:gd name="T29" fmla="*/ 66 h 172"/>
                <a:gd name="T30" fmla="*/ 74 w 264"/>
                <a:gd name="T31" fmla="*/ 70 h 172"/>
                <a:gd name="T32" fmla="*/ 86 w 264"/>
                <a:gd name="T33" fmla="*/ 78 h 172"/>
                <a:gd name="T34" fmla="*/ 98 w 264"/>
                <a:gd name="T35" fmla="*/ 90 h 172"/>
                <a:gd name="T36" fmla="*/ 100 w 264"/>
                <a:gd name="T37" fmla="*/ 104 h 172"/>
                <a:gd name="T38" fmla="*/ 108 w 264"/>
                <a:gd name="T39" fmla="*/ 120 h 172"/>
                <a:gd name="T40" fmla="*/ 122 w 264"/>
                <a:gd name="T41" fmla="*/ 136 h 172"/>
                <a:gd name="T42" fmla="*/ 144 w 264"/>
                <a:gd name="T43" fmla="*/ 146 h 172"/>
                <a:gd name="T44" fmla="*/ 150 w 264"/>
                <a:gd name="T45" fmla="*/ 146 h 172"/>
                <a:gd name="T46" fmla="*/ 158 w 264"/>
                <a:gd name="T47" fmla="*/ 132 h 172"/>
                <a:gd name="T48" fmla="*/ 166 w 264"/>
                <a:gd name="T49" fmla="*/ 128 h 172"/>
                <a:gd name="T50" fmla="*/ 172 w 264"/>
                <a:gd name="T51" fmla="*/ 124 h 172"/>
                <a:gd name="T52" fmla="*/ 178 w 264"/>
                <a:gd name="T53" fmla="*/ 114 h 172"/>
                <a:gd name="T54" fmla="*/ 182 w 264"/>
                <a:gd name="T55" fmla="*/ 114 h 172"/>
                <a:gd name="T56" fmla="*/ 208 w 264"/>
                <a:gd name="T57" fmla="*/ 140 h 172"/>
                <a:gd name="T58" fmla="*/ 224 w 264"/>
                <a:gd name="T59" fmla="*/ 152 h 172"/>
                <a:gd name="T60" fmla="*/ 238 w 264"/>
                <a:gd name="T61" fmla="*/ 164 h 172"/>
                <a:gd name="T62" fmla="*/ 256 w 264"/>
                <a:gd name="T63" fmla="*/ 172 h 172"/>
                <a:gd name="T64" fmla="*/ 262 w 264"/>
                <a:gd name="T65" fmla="*/ 168 h 172"/>
                <a:gd name="T66" fmla="*/ 264 w 264"/>
                <a:gd name="T67" fmla="*/ 162 h 172"/>
                <a:gd name="T68" fmla="*/ 248 w 264"/>
                <a:gd name="T69" fmla="*/ 146 h 172"/>
                <a:gd name="T70" fmla="*/ 224 w 264"/>
                <a:gd name="T71" fmla="*/ 122 h 172"/>
                <a:gd name="T72" fmla="*/ 216 w 264"/>
                <a:gd name="T73" fmla="*/ 114 h 172"/>
                <a:gd name="T74" fmla="*/ 220 w 264"/>
                <a:gd name="T75" fmla="*/ 102 h 172"/>
                <a:gd name="T76" fmla="*/ 220 w 264"/>
                <a:gd name="T77" fmla="*/ 92 h 172"/>
                <a:gd name="T78" fmla="*/ 202 w 264"/>
                <a:gd name="T79" fmla="*/ 82 h 172"/>
                <a:gd name="T80" fmla="*/ 196 w 264"/>
                <a:gd name="T81" fmla="*/ 68 h 172"/>
                <a:gd name="T82" fmla="*/ 190 w 264"/>
                <a:gd name="T83" fmla="*/ 62 h 172"/>
                <a:gd name="T84" fmla="*/ 166 w 264"/>
                <a:gd name="T85" fmla="*/ 50 h 172"/>
                <a:gd name="T86" fmla="*/ 136 w 264"/>
                <a:gd name="T87" fmla="*/ 40 h 172"/>
                <a:gd name="T88" fmla="*/ 122 w 264"/>
                <a:gd name="T89" fmla="*/ 34 h 172"/>
                <a:gd name="T90" fmla="*/ 110 w 264"/>
                <a:gd name="T91" fmla="*/ 22 h 172"/>
                <a:gd name="T92" fmla="*/ 100 w 264"/>
                <a:gd name="T93" fmla="*/ 20 h 172"/>
                <a:gd name="T94" fmla="*/ 84 w 264"/>
                <a:gd name="T95" fmla="*/ 26 h 172"/>
                <a:gd name="T96" fmla="*/ 66 w 264"/>
                <a:gd name="T97" fmla="*/ 44 h 172"/>
                <a:gd name="T98" fmla="*/ 60 w 264"/>
                <a:gd name="T99" fmla="*/ 52 h 172"/>
                <a:gd name="T100" fmla="*/ 54 w 264"/>
                <a:gd name="T101" fmla="*/ 50 h 172"/>
                <a:gd name="T102" fmla="*/ 48 w 264"/>
                <a:gd name="T103" fmla="*/ 34 h 172"/>
                <a:gd name="T104" fmla="*/ 44 w 264"/>
                <a:gd name="T105" fmla="*/ 22 h 172"/>
                <a:gd name="T106" fmla="*/ 34 w 264"/>
                <a:gd name="T107" fmla="*/ 4 h 172"/>
                <a:gd name="T108" fmla="*/ 20 w 264"/>
                <a:gd name="T109" fmla="*/ 0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64" h="172">
                  <a:moveTo>
                    <a:pt x="20" y="0"/>
                  </a:moveTo>
                  <a:lnTo>
                    <a:pt x="20" y="0"/>
                  </a:lnTo>
                  <a:lnTo>
                    <a:pt x="16" y="0"/>
                  </a:lnTo>
                  <a:lnTo>
                    <a:pt x="14" y="2"/>
                  </a:lnTo>
                  <a:lnTo>
                    <a:pt x="12" y="8"/>
                  </a:lnTo>
                  <a:lnTo>
                    <a:pt x="12" y="8"/>
                  </a:lnTo>
                  <a:lnTo>
                    <a:pt x="10" y="10"/>
                  </a:lnTo>
                  <a:lnTo>
                    <a:pt x="8" y="12"/>
                  </a:lnTo>
                  <a:lnTo>
                    <a:pt x="4" y="14"/>
                  </a:lnTo>
                  <a:lnTo>
                    <a:pt x="4" y="14"/>
                  </a:lnTo>
                  <a:lnTo>
                    <a:pt x="0" y="18"/>
                  </a:lnTo>
                  <a:lnTo>
                    <a:pt x="0" y="20"/>
                  </a:lnTo>
                  <a:lnTo>
                    <a:pt x="2" y="22"/>
                  </a:lnTo>
                  <a:lnTo>
                    <a:pt x="4" y="24"/>
                  </a:lnTo>
                  <a:lnTo>
                    <a:pt x="12" y="26"/>
                  </a:lnTo>
                  <a:lnTo>
                    <a:pt x="20" y="26"/>
                  </a:lnTo>
                  <a:lnTo>
                    <a:pt x="20" y="26"/>
                  </a:lnTo>
                  <a:lnTo>
                    <a:pt x="20" y="26"/>
                  </a:lnTo>
                  <a:lnTo>
                    <a:pt x="20" y="26"/>
                  </a:lnTo>
                  <a:lnTo>
                    <a:pt x="22" y="26"/>
                  </a:lnTo>
                  <a:lnTo>
                    <a:pt x="22" y="26"/>
                  </a:lnTo>
                  <a:lnTo>
                    <a:pt x="28" y="28"/>
                  </a:lnTo>
                  <a:lnTo>
                    <a:pt x="32" y="30"/>
                  </a:lnTo>
                  <a:lnTo>
                    <a:pt x="32" y="36"/>
                  </a:lnTo>
                  <a:lnTo>
                    <a:pt x="28" y="40"/>
                  </a:lnTo>
                  <a:lnTo>
                    <a:pt x="30" y="40"/>
                  </a:lnTo>
                  <a:lnTo>
                    <a:pt x="30" y="40"/>
                  </a:lnTo>
                  <a:lnTo>
                    <a:pt x="24" y="40"/>
                  </a:lnTo>
                  <a:lnTo>
                    <a:pt x="18" y="42"/>
                  </a:lnTo>
                  <a:lnTo>
                    <a:pt x="14" y="44"/>
                  </a:lnTo>
                  <a:lnTo>
                    <a:pt x="14" y="46"/>
                  </a:lnTo>
                  <a:lnTo>
                    <a:pt x="14" y="50"/>
                  </a:lnTo>
                  <a:lnTo>
                    <a:pt x="14" y="50"/>
                  </a:lnTo>
                  <a:lnTo>
                    <a:pt x="16" y="54"/>
                  </a:lnTo>
                  <a:lnTo>
                    <a:pt x="22" y="54"/>
                  </a:lnTo>
                  <a:lnTo>
                    <a:pt x="22" y="54"/>
                  </a:lnTo>
                  <a:lnTo>
                    <a:pt x="28" y="54"/>
                  </a:lnTo>
                  <a:lnTo>
                    <a:pt x="28" y="54"/>
                  </a:lnTo>
                  <a:lnTo>
                    <a:pt x="36" y="54"/>
                  </a:lnTo>
                  <a:lnTo>
                    <a:pt x="36" y="54"/>
                  </a:lnTo>
                  <a:lnTo>
                    <a:pt x="40" y="54"/>
                  </a:lnTo>
                  <a:lnTo>
                    <a:pt x="40" y="54"/>
                  </a:lnTo>
                  <a:lnTo>
                    <a:pt x="42" y="58"/>
                  </a:lnTo>
                  <a:lnTo>
                    <a:pt x="46" y="60"/>
                  </a:lnTo>
                  <a:lnTo>
                    <a:pt x="56" y="66"/>
                  </a:lnTo>
                  <a:lnTo>
                    <a:pt x="56" y="66"/>
                  </a:lnTo>
                  <a:lnTo>
                    <a:pt x="64" y="68"/>
                  </a:lnTo>
                  <a:lnTo>
                    <a:pt x="74" y="70"/>
                  </a:lnTo>
                  <a:lnTo>
                    <a:pt x="74" y="70"/>
                  </a:lnTo>
                  <a:lnTo>
                    <a:pt x="80" y="72"/>
                  </a:lnTo>
                  <a:lnTo>
                    <a:pt x="86" y="78"/>
                  </a:lnTo>
                  <a:lnTo>
                    <a:pt x="86" y="78"/>
                  </a:lnTo>
                  <a:lnTo>
                    <a:pt x="92" y="84"/>
                  </a:lnTo>
                  <a:lnTo>
                    <a:pt x="98" y="90"/>
                  </a:lnTo>
                  <a:lnTo>
                    <a:pt x="98" y="90"/>
                  </a:lnTo>
                  <a:lnTo>
                    <a:pt x="100" y="96"/>
                  </a:lnTo>
                  <a:lnTo>
                    <a:pt x="100" y="104"/>
                  </a:lnTo>
                  <a:lnTo>
                    <a:pt x="100" y="104"/>
                  </a:lnTo>
                  <a:lnTo>
                    <a:pt x="104" y="112"/>
                  </a:lnTo>
                  <a:lnTo>
                    <a:pt x="108" y="120"/>
                  </a:lnTo>
                  <a:lnTo>
                    <a:pt x="108" y="120"/>
                  </a:lnTo>
                  <a:lnTo>
                    <a:pt x="114" y="128"/>
                  </a:lnTo>
                  <a:lnTo>
                    <a:pt x="122" y="136"/>
                  </a:lnTo>
                  <a:lnTo>
                    <a:pt x="132" y="144"/>
                  </a:lnTo>
                  <a:lnTo>
                    <a:pt x="138" y="146"/>
                  </a:lnTo>
                  <a:lnTo>
                    <a:pt x="144" y="146"/>
                  </a:lnTo>
                  <a:lnTo>
                    <a:pt x="144" y="146"/>
                  </a:lnTo>
                  <a:lnTo>
                    <a:pt x="150" y="146"/>
                  </a:lnTo>
                  <a:lnTo>
                    <a:pt x="150" y="146"/>
                  </a:lnTo>
                  <a:lnTo>
                    <a:pt x="154" y="142"/>
                  </a:lnTo>
                  <a:lnTo>
                    <a:pt x="156" y="140"/>
                  </a:lnTo>
                  <a:lnTo>
                    <a:pt x="158" y="132"/>
                  </a:lnTo>
                  <a:lnTo>
                    <a:pt x="158" y="132"/>
                  </a:lnTo>
                  <a:lnTo>
                    <a:pt x="162" y="130"/>
                  </a:lnTo>
                  <a:lnTo>
                    <a:pt x="166" y="128"/>
                  </a:lnTo>
                  <a:lnTo>
                    <a:pt x="168" y="126"/>
                  </a:lnTo>
                  <a:lnTo>
                    <a:pt x="172" y="124"/>
                  </a:lnTo>
                  <a:lnTo>
                    <a:pt x="172" y="124"/>
                  </a:lnTo>
                  <a:lnTo>
                    <a:pt x="174" y="116"/>
                  </a:lnTo>
                  <a:lnTo>
                    <a:pt x="176" y="114"/>
                  </a:lnTo>
                  <a:lnTo>
                    <a:pt x="178" y="114"/>
                  </a:lnTo>
                  <a:lnTo>
                    <a:pt x="178" y="114"/>
                  </a:lnTo>
                  <a:lnTo>
                    <a:pt x="182" y="114"/>
                  </a:lnTo>
                  <a:lnTo>
                    <a:pt x="182" y="114"/>
                  </a:lnTo>
                  <a:lnTo>
                    <a:pt x="190" y="120"/>
                  </a:lnTo>
                  <a:lnTo>
                    <a:pt x="196" y="126"/>
                  </a:lnTo>
                  <a:lnTo>
                    <a:pt x="208" y="140"/>
                  </a:lnTo>
                  <a:lnTo>
                    <a:pt x="208" y="140"/>
                  </a:lnTo>
                  <a:lnTo>
                    <a:pt x="216" y="146"/>
                  </a:lnTo>
                  <a:lnTo>
                    <a:pt x="224" y="152"/>
                  </a:lnTo>
                  <a:lnTo>
                    <a:pt x="224" y="152"/>
                  </a:lnTo>
                  <a:lnTo>
                    <a:pt x="230" y="160"/>
                  </a:lnTo>
                  <a:lnTo>
                    <a:pt x="238" y="164"/>
                  </a:lnTo>
                  <a:lnTo>
                    <a:pt x="238" y="164"/>
                  </a:lnTo>
                  <a:lnTo>
                    <a:pt x="246" y="168"/>
                  </a:lnTo>
                  <a:lnTo>
                    <a:pt x="256" y="172"/>
                  </a:lnTo>
                  <a:lnTo>
                    <a:pt x="256" y="172"/>
                  </a:lnTo>
                  <a:lnTo>
                    <a:pt x="260" y="170"/>
                  </a:lnTo>
                  <a:lnTo>
                    <a:pt x="262" y="168"/>
                  </a:lnTo>
                  <a:lnTo>
                    <a:pt x="262" y="168"/>
                  </a:lnTo>
                  <a:lnTo>
                    <a:pt x="264" y="166"/>
                  </a:lnTo>
                  <a:lnTo>
                    <a:pt x="264" y="162"/>
                  </a:lnTo>
                  <a:lnTo>
                    <a:pt x="258" y="156"/>
                  </a:lnTo>
                  <a:lnTo>
                    <a:pt x="248" y="146"/>
                  </a:lnTo>
                  <a:lnTo>
                    <a:pt x="248" y="146"/>
                  </a:lnTo>
                  <a:lnTo>
                    <a:pt x="236" y="134"/>
                  </a:lnTo>
                  <a:lnTo>
                    <a:pt x="224" y="122"/>
                  </a:lnTo>
                  <a:lnTo>
                    <a:pt x="224" y="122"/>
                  </a:lnTo>
                  <a:lnTo>
                    <a:pt x="220" y="118"/>
                  </a:lnTo>
                  <a:lnTo>
                    <a:pt x="216" y="114"/>
                  </a:lnTo>
                  <a:lnTo>
                    <a:pt x="216" y="114"/>
                  </a:lnTo>
                  <a:lnTo>
                    <a:pt x="214" y="102"/>
                  </a:lnTo>
                  <a:lnTo>
                    <a:pt x="214" y="102"/>
                  </a:lnTo>
                  <a:lnTo>
                    <a:pt x="220" y="102"/>
                  </a:lnTo>
                  <a:lnTo>
                    <a:pt x="226" y="100"/>
                  </a:lnTo>
                  <a:lnTo>
                    <a:pt x="226" y="100"/>
                  </a:lnTo>
                  <a:lnTo>
                    <a:pt x="220" y="92"/>
                  </a:lnTo>
                  <a:lnTo>
                    <a:pt x="216" y="88"/>
                  </a:lnTo>
                  <a:lnTo>
                    <a:pt x="208" y="86"/>
                  </a:lnTo>
                  <a:lnTo>
                    <a:pt x="202" y="82"/>
                  </a:lnTo>
                  <a:lnTo>
                    <a:pt x="202" y="82"/>
                  </a:lnTo>
                  <a:lnTo>
                    <a:pt x="198" y="74"/>
                  </a:lnTo>
                  <a:lnTo>
                    <a:pt x="196" y="68"/>
                  </a:lnTo>
                  <a:lnTo>
                    <a:pt x="196" y="68"/>
                  </a:lnTo>
                  <a:lnTo>
                    <a:pt x="194" y="64"/>
                  </a:lnTo>
                  <a:lnTo>
                    <a:pt x="190" y="62"/>
                  </a:lnTo>
                  <a:lnTo>
                    <a:pt x="182" y="58"/>
                  </a:lnTo>
                  <a:lnTo>
                    <a:pt x="182" y="58"/>
                  </a:lnTo>
                  <a:lnTo>
                    <a:pt x="166" y="50"/>
                  </a:lnTo>
                  <a:lnTo>
                    <a:pt x="152" y="44"/>
                  </a:lnTo>
                  <a:lnTo>
                    <a:pt x="152" y="44"/>
                  </a:lnTo>
                  <a:lnTo>
                    <a:pt x="136" y="40"/>
                  </a:lnTo>
                  <a:lnTo>
                    <a:pt x="128" y="38"/>
                  </a:lnTo>
                  <a:lnTo>
                    <a:pt x="122" y="34"/>
                  </a:lnTo>
                  <a:lnTo>
                    <a:pt x="122" y="34"/>
                  </a:lnTo>
                  <a:lnTo>
                    <a:pt x="116" y="28"/>
                  </a:lnTo>
                  <a:lnTo>
                    <a:pt x="114" y="24"/>
                  </a:lnTo>
                  <a:lnTo>
                    <a:pt x="110" y="22"/>
                  </a:lnTo>
                  <a:lnTo>
                    <a:pt x="110" y="22"/>
                  </a:lnTo>
                  <a:lnTo>
                    <a:pt x="104" y="20"/>
                  </a:lnTo>
                  <a:lnTo>
                    <a:pt x="100" y="20"/>
                  </a:lnTo>
                  <a:lnTo>
                    <a:pt x="100" y="20"/>
                  </a:lnTo>
                  <a:lnTo>
                    <a:pt x="92" y="22"/>
                  </a:lnTo>
                  <a:lnTo>
                    <a:pt x="84" y="26"/>
                  </a:lnTo>
                  <a:lnTo>
                    <a:pt x="84" y="26"/>
                  </a:lnTo>
                  <a:lnTo>
                    <a:pt x="70" y="38"/>
                  </a:lnTo>
                  <a:lnTo>
                    <a:pt x="66" y="44"/>
                  </a:lnTo>
                  <a:lnTo>
                    <a:pt x="62" y="52"/>
                  </a:lnTo>
                  <a:lnTo>
                    <a:pt x="62" y="52"/>
                  </a:lnTo>
                  <a:lnTo>
                    <a:pt x="60" y="52"/>
                  </a:lnTo>
                  <a:lnTo>
                    <a:pt x="60" y="52"/>
                  </a:lnTo>
                  <a:lnTo>
                    <a:pt x="56" y="52"/>
                  </a:lnTo>
                  <a:lnTo>
                    <a:pt x="54" y="50"/>
                  </a:lnTo>
                  <a:lnTo>
                    <a:pt x="50" y="46"/>
                  </a:lnTo>
                  <a:lnTo>
                    <a:pt x="48" y="34"/>
                  </a:lnTo>
                  <a:lnTo>
                    <a:pt x="48" y="34"/>
                  </a:lnTo>
                  <a:lnTo>
                    <a:pt x="46" y="28"/>
                  </a:lnTo>
                  <a:lnTo>
                    <a:pt x="44" y="22"/>
                  </a:lnTo>
                  <a:lnTo>
                    <a:pt x="44" y="22"/>
                  </a:lnTo>
                  <a:lnTo>
                    <a:pt x="46" y="8"/>
                  </a:lnTo>
                  <a:lnTo>
                    <a:pt x="46" y="8"/>
                  </a:lnTo>
                  <a:lnTo>
                    <a:pt x="34" y="4"/>
                  </a:lnTo>
                  <a:lnTo>
                    <a:pt x="20" y="0"/>
                  </a:lnTo>
                  <a:lnTo>
                    <a:pt x="20" y="0"/>
                  </a:lnTo>
                  <a:lnTo>
                    <a:pt x="2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43" name="Freeform 128"/>
            <p:cNvSpPr>
              <a:spLocks/>
            </p:cNvSpPr>
            <p:nvPr/>
          </p:nvSpPr>
          <p:spPr bwMode="auto">
            <a:xfrm>
              <a:off x="2774" y="2572"/>
              <a:ext cx="74" cy="48"/>
            </a:xfrm>
            <a:custGeom>
              <a:avLst/>
              <a:gdLst>
                <a:gd name="T0" fmla="*/ 62 w 74"/>
                <a:gd name="T1" fmla="*/ 0 h 48"/>
                <a:gd name="T2" fmla="*/ 62 w 74"/>
                <a:gd name="T3" fmla="*/ 0 h 48"/>
                <a:gd name="T4" fmla="*/ 56 w 74"/>
                <a:gd name="T5" fmla="*/ 0 h 48"/>
                <a:gd name="T6" fmla="*/ 56 w 74"/>
                <a:gd name="T7" fmla="*/ 0 h 48"/>
                <a:gd name="T8" fmla="*/ 50 w 74"/>
                <a:gd name="T9" fmla="*/ 6 h 48"/>
                <a:gd name="T10" fmla="*/ 46 w 74"/>
                <a:gd name="T11" fmla="*/ 14 h 48"/>
                <a:gd name="T12" fmla="*/ 42 w 74"/>
                <a:gd name="T13" fmla="*/ 22 h 48"/>
                <a:gd name="T14" fmla="*/ 36 w 74"/>
                <a:gd name="T15" fmla="*/ 28 h 48"/>
                <a:gd name="T16" fmla="*/ 36 w 74"/>
                <a:gd name="T17" fmla="*/ 28 h 48"/>
                <a:gd name="T18" fmla="*/ 32 w 74"/>
                <a:gd name="T19" fmla="*/ 30 h 48"/>
                <a:gd name="T20" fmla="*/ 26 w 74"/>
                <a:gd name="T21" fmla="*/ 30 h 48"/>
                <a:gd name="T22" fmla="*/ 26 w 74"/>
                <a:gd name="T23" fmla="*/ 30 h 48"/>
                <a:gd name="T24" fmla="*/ 22 w 74"/>
                <a:gd name="T25" fmla="*/ 30 h 48"/>
                <a:gd name="T26" fmla="*/ 22 w 74"/>
                <a:gd name="T27" fmla="*/ 30 h 48"/>
                <a:gd name="T28" fmla="*/ 18 w 74"/>
                <a:gd name="T29" fmla="*/ 30 h 48"/>
                <a:gd name="T30" fmla="*/ 18 w 74"/>
                <a:gd name="T31" fmla="*/ 30 h 48"/>
                <a:gd name="T32" fmla="*/ 14 w 74"/>
                <a:gd name="T33" fmla="*/ 30 h 48"/>
                <a:gd name="T34" fmla="*/ 14 w 74"/>
                <a:gd name="T35" fmla="*/ 30 h 48"/>
                <a:gd name="T36" fmla="*/ 8 w 74"/>
                <a:gd name="T37" fmla="*/ 32 h 48"/>
                <a:gd name="T38" fmla="*/ 4 w 74"/>
                <a:gd name="T39" fmla="*/ 34 h 48"/>
                <a:gd name="T40" fmla="*/ 2 w 74"/>
                <a:gd name="T41" fmla="*/ 40 h 48"/>
                <a:gd name="T42" fmla="*/ 0 w 74"/>
                <a:gd name="T43" fmla="*/ 44 h 48"/>
                <a:gd name="T44" fmla="*/ 0 w 74"/>
                <a:gd name="T45" fmla="*/ 44 h 48"/>
                <a:gd name="T46" fmla="*/ 12 w 74"/>
                <a:gd name="T47" fmla="*/ 48 h 48"/>
                <a:gd name="T48" fmla="*/ 22 w 74"/>
                <a:gd name="T49" fmla="*/ 48 h 48"/>
                <a:gd name="T50" fmla="*/ 22 w 74"/>
                <a:gd name="T51" fmla="*/ 48 h 48"/>
                <a:gd name="T52" fmla="*/ 26 w 74"/>
                <a:gd name="T53" fmla="*/ 48 h 48"/>
                <a:gd name="T54" fmla="*/ 26 w 74"/>
                <a:gd name="T55" fmla="*/ 48 h 48"/>
                <a:gd name="T56" fmla="*/ 32 w 74"/>
                <a:gd name="T57" fmla="*/ 46 h 48"/>
                <a:gd name="T58" fmla="*/ 38 w 74"/>
                <a:gd name="T59" fmla="*/ 42 h 48"/>
                <a:gd name="T60" fmla="*/ 42 w 74"/>
                <a:gd name="T61" fmla="*/ 36 h 48"/>
                <a:gd name="T62" fmla="*/ 48 w 74"/>
                <a:gd name="T63" fmla="*/ 32 h 48"/>
                <a:gd name="T64" fmla="*/ 48 w 74"/>
                <a:gd name="T65" fmla="*/ 32 h 48"/>
                <a:gd name="T66" fmla="*/ 54 w 74"/>
                <a:gd name="T67" fmla="*/ 30 h 48"/>
                <a:gd name="T68" fmla="*/ 58 w 74"/>
                <a:gd name="T69" fmla="*/ 26 h 48"/>
                <a:gd name="T70" fmla="*/ 58 w 74"/>
                <a:gd name="T71" fmla="*/ 26 h 48"/>
                <a:gd name="T72" fmla="*/ 68 w 74"/>
                <a:gd name="T73" fmla="*/ 16 h 48"/>
                <a:gd name="T74" fmla="*/ 72 w 74"/>
                <a:gd name="T75" fmla="*/ 10 h 48"/>
                <a:gd name="T76" fmla="*/ 74 w 74"/>
                <a:gd name="T77" fmla="*/ 6 h 48"/>
                <a:gd name="T78" fmla="*/ 74 w 74"/>
                <a:gd name="T79" fmla="*/ 6 h 48"/>
                <a:gd name="T80" fmla="*/ 72 w 74"/>
                <a:gd name="T81" fmla="*/ 4 h 48"/>
                <a:gd name="T82" fmla="*/ 70 w 74"/>
                <a:gd name="T83" fmla="*/ 2 h 48"/>
                <a:gd name="T84" fmla="*/ 62 w 74"/>
                <a:gd name="T85"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4" h="48">
                  <a:moveTo>
                    <a:pt x="62" y="0"/>
                  </a:moveTo>
                  <a:lnTo>
                    <a:pt x="62" y="0"/>
                  </a:lnTo>
                  <a:lnTo>
                    <a:pt x="56" y="0"/>
                  </a:lnTo>
                  <a:lnTo>
                    <a:pt x="56" y="0"/>
                  </a:lnTo>
                  <a:lnTo>
                    <a:pt x="50" y="6"/>
                  </a:lnTo>
                  <a:lnTo>
                    <a:pt x="46" y="14"/>
                  </a:lnTo>
                  <a:lnTo>
                    <a:pt x="42" y="22"/>
                  </a:lnTo>
                  <a:lnTo>
                    <a:pt x="36" y="28"/>
                  </a:lnTo>
                  <a:lnTo>
                    <a:pt x="36" y="28"/>
                  </a:lnTo>
                  <a:lnTo>
                    <a:pt x="32" y="30"/>
                  </a:lnTo>
                  <a:lnTo>
                    <a:pt x="26" y="30"/>
                  </a:lnTo>
                  <a:lnTo>
                    <a:pt x="26" y="30"/>
                  </a:lnTo>
                  <a:lnTo>
                    <a:pt x="22" y="30"/>
                  </a:lnTo>
                  <a:lnTo>
                    <a:pt x="22" y="30"/>
                  </a:lnTo>
                  <a:lnTo>
                    <a:pt x="18" y="30"/>
                  </a:lnTo>
                  <a:lnTo>
                    <a:pt x="18" y="30"/>
                  </a:lnTo>
                  <a:lnTo>
                    <a:pt x="14" y="30"/>
                  </a:lnTo>
                  <a:lnTo>
                    <a:pt x="14" y="30"/>
                  </a:lnTo>
                  <a:lnTo>
                    <a:pt x="8" y="32"/>
                  </a:lnTo>
                  <a:lnTo>
                    <a:pt x="4" y="34"/>
                  </a:lnTo>
                  <a:lnTo>
                    <a:pt x="2" y="40"/>
                  </a:lnTo>
                  <a:lnTo>
                    <a:pt x="0" y="44"/>
                  </a:lnTo>
                  <a:lnTo>
                    <a:pt x="0" y="44"/>
                  </a:lnTo>
                  <a:lnTo>
                    <a:pt x="12" y="48"/>
                  </a:lnTo>
                  <a:lnTo>
                    <a:pt x="22" y="48"/>
                  </a:lnTo>
                  <a:lnTo>
                    <a:pt x="22" y="48"/>
                  </a:lnTo>
                  <a:lnTo>
                    <a:pt x="26" y="48"/>
                  </a:lnTo>
                  <a:lnTo>
                    <a:pt x="26" y="48"/>
                  </a:lnTo>
                  <a:lnTo>
                    <a:pt x="32" y="46"/>
                  </a:lnTo>
                  <a:lnTo>
                    <a:pt x="38" y="42"/>
                  </a:lnTo>
                  <a:lnTo>
                    <a:pt x="42" y="36"/>
                  </a:lnTo>
                  <a:lnTo>
                    <a:pt x="48" y="32"/>
                  </a:lnTo>
                  <a:lnTo>
                    <a:pt x="48" y="32"/>
                  </a:lnTo>
                  <a:lnTo>
                    <a:pt x="54" y="30"/>
                  </a:lnTo>
                  <a:lnTo>
                    <a:pt x="58" y="26"/>
                  </a:lnTo>
                  <a:lnTo>
                    <a:pt x="58" y="26"/>
                  </a:lnTo>
                  <a:lnTo>
                    <a:pt x="68" y="16"/>
                  </a:lnTo>
                  <a:lnTo>
                    <a:pt x="72" y="10"/>
                  </a:lnTo>
                  <a:lnTo>
                    <a:pt x="74" y="6"/>
                  </a:lnTo>
                  <a:lnTo>
                    <a:pt x="74" y="6"/>
                  </a:lnTo>
                  <a:lnTo>
                    <a:pt x="72" y="4"/>
                  </a:lnTo>
                  <a:lnTo>
                    <a:pt x="70" y="2"/>
                  </a:lnTo>
                  <a:lnTo>
                    <a:pt x="62"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44" name="Freeform 129"/>
            <p:cNvSpPr>
              <a:spLocks/>
            </p:cNvSpPr>
            <p:nvPr/>
          </p:nvSpPr>
          <p:spPr bwMode="auto">
            <a:xfrm>
              <a:off x="2774" y="2572"/>
              <a:ext cx="74" cy="48"/>
            </a:xfrm>
            <a:custGeom>
              <a:avLst/>
              <a:gdLst>
                <a:gd name="T0" fmla="*/ 62 w 74"/>
                <a:gd name="T1" fmla="*/ 0 h 48"/>
                <a:gd name="T2" fmla="*/ 62 w 74"/>
                <a:gd name="T3" fmla="*/ 0 h 48"/>
                <a:gd name="T4" fmla="*/ 56 w 74"/>
                <a:gd name="T5" fmla="*/ 0 h 48"/>
                <a:gd name="T6" fmla="*/ 56 w 74"/>
                <a:gd name="T7" fmla="*/ 0 h 48"/>
                <a:gd name="T8" fmla="*/ 50 w 74"/>
                <a:gd name="T9" fmla="*/ 6 h 48"/>
                <a:gd name="T10" fmla="*/ 46 w 74"/>
                <a:gd name="T11" fmla="*/ 14 h 48"/>
                <a:gd name="T12" fmla="*/ 42 w 74"/>
                <a:gd name="T13" fmla="*/ 22 h 48"/>
                <a:gd name="T14" fmla="*/ 36 w 74"/>
                <a:gd name="T15" fmla="*/ 28 h 48"/>
                <a:gd name="T16" fmla="*/ 36 w 74"/>
                <a:gd name="T17" fmla="*/ 28 h 48"/>
                <a:gd name="T18" fmla="*/ 32 w 74"/>
                <a:gd name="T19" fmla="*/ 30 h 48"/>
                <a:gd name="T20" fmla="*/ 26 w 74"/>
                <a:gd name="T21" fmla="*/ 30 h 48"/>
                <a:gd name="T22" fmla="*/ 26 w 74"/>
                <a:gd name="T23" fmla="*/ 30 h 48"/>
                <a:gd name="T24" fmla="*/ 22 w 74"/>
                <a:gd name="T25" fmla="*/ 30 h 48"/>
                <a:gd name="T26" fmla="*/ 22 w 74"/>
                <a:gd name="T27" fmla="*/ 30 h 48"/>
                <a:gd name="T28" fmla="*/ 18 w 74"/>
                <a:gd name="T29" fmla="*/ 30 h 48"/>
                <a:gd name="T30" fmla="*/ 18 w 74"/>
                <a:gd name="T31" fmla="*/ 30 h 48"/>
                <a:gd name="T32" fmla="*/ 14 w 74"/>
                <a:gd name="T33" fmla="*/ 30 h 48"/>
                <a:gd name="T34" fmla="*/ 14 w 74"/>
                <a:gd name="T35" fmla="*/ 30 h 48"/>
                <a:gd name="T36" fmla="*/ 8 w 74"/>
                <a:gd name="T37" fmla="*/ 32 h 48"/>
                <a:gd name="T38" fmla="*/ 4 w 74"/>
                <a:gd name="T39" fmla="*/ 34 h 48"/>
                <a:gd name="T40" fmla="*/ 2 w 74"/>
                <a:gd name="T41" fmla="*/ 40 h 48"/>
                <a:gd name="T42" fmla="*/ 0 w 74"/>
                <a:gd name="T43" fmla="*/ 44 h 48"/>
                <a:gd name="T44" fmla="*/ 0 w 74"/>
                <a:gd name="T45" fmla="*/ 44 h 48"/>
                <a:gd name="T46" fmla="*/ 12 w 74"/>
                <a:gd name="T47" fmla="*/ 48 h 48"/>
                <a:gd name="T48" fmla="*/ 22 w 74"/>
                <a:gd name="T49" fmla="*/ 48 h 48"/>
                <a:gd name="T50" fmla="*/ 22 w 74"/>
                <a:gd name="T51" fmla="*/ 48 h 48"/>
                <a:gd name="T52" fmla="*/ 26 w 74"/>
                <a:gd name="T53" fmla="*/ 48 h 48"/>
                <a:gd name="T54" fmla="*/ 26 w 74"/>
                <a:gd name="T55" fmla="*/ 48 h 48"/>
                <a:gd name="T56" fmla="*/ 32 w 74"/>
                <a:gd name="T57" fmla="*/ 46 h 48"/>
                <a:gd name="T58" fmla="*/ 38 w 74"/>
                <a:gd name="T59" fmla="*/ 42 h 48"/>
                <a:gd name="T60" fmla="*/ 42 w 74"/>
                <a:gd name="T61" fmla="*/ 36 h 48"/>
                <a:gd name="T62" fmla="*/ 48 w 74"/>
                <a:gd name="T63" fmla="*/ 32 h 48"/>
                <a:gd name="T64" fmla="*/ 48 w 74"/>
                <a:gd name="T65" fmla="*/ 32 h 48"/>
                <a:gd name="T66" fmla="*/ 54 w 74"/>
                <a:gd name="T67" fmla="*/ 30 h 48"/>
                <a:gd name="T68" fmla="*/ 58 w 74"/>
                <a:gd name="T69" fmla="*/ 26 h 48"/>
                <a:gd name="T70" fmla="*/ 58 w 74"/>
                <a:gd name="T71" fmla="*/ 26 h 48"/>
                <a:gd name="T72" fmla="*/ 68 w 74"/>
                <a:gd name="T73" fmla="*/ 16 h 48"/>
                <a:gd name="T74" fmla="*/ 72 w 74"/>
                <a:gd name="T75" fmla="*/ 10 h 48"/>
                <a:gd name="T76" fmla="*/ 74 w 74"/>
                <a:gd name="T77" fmla="*/ 6 h 48"/>
                <a:gd name="T78" fmla="*/ 74 w 74"/>
                <a:gd name="T79" fmla="*/ 6 h 48"/>
                <a:gd name="T80" fmla="*/ 72 w 74"/>
                <a:gd name="T81" fmla="*/ 4 h 48"/>
                <a:gd name="T82" fmla="*/ 70 w 74"/>
                <a:gd name="T83" fmla="*/ 2 h 48"/>
                <a:gd name="T84" fmla="*/ 62 w 74"/>
                <a:gd name="T85"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4" h="48">
                  <a:moveTo>
                    <a:pt x="62" y="0"/>
                  </a:moveTo>
                  <a:lnTo>
                    <a:pt x="62" y="0"/>
                  </a:lnTo>
                  <a:lnTo>
                    <a:pt x="56" y="0"/>
                  </a:lnTo>
                  <a:lnTo>
                    <a:pt x="56" y="0"/>
                  </a:lnTo>
                  <a:lnTo>
                    <a:pt x="50" y="6"/>
                  </a:lnTo>
                  <a:lnTo>
                    <a:pt x="46" y="14"/>
                  </a:lnTo>
                  <a:lnTo>
                    <a:pt x="42" y="22"/>
                  </a:lnTo>
                  <a:lnTo>
                    <a:pt x="36" y="28"/>
                  </a:lnTo>
                  <a:lnTo>
                    <a:pt x="36" y="28"/>
                  </a:lnTo>
                  <a:lnTo>
                    <a:pt x="32" y="30"/>
                  </a:lnTo>
                  <a:lnTo>
                    <a:pt x="26" y="30"/>
                  </a:lnTo>
                  <a:lnTo>
                    <a:pt x="26" y="30"/>
                  </a:lnTo>
                  <a:lnTo>
                    <a:pt x="22" y="30"/>
                  </a:lnTo>
                  <a:lnTo>
                    <a:pt x="22" y="30"/>
                  </a:lnTo>
                  <a:lnTo>
                    <a:pt x="18" y="30"/>
                  </a:lnTo>
                  <a:lnTo>
                    <a:pt x="18" y="30"/>
                  </a:lnTo>
                  <a:lnTo>
                    <a:pt x="14" y="30"/>
                  </a:lnTo>
                  <a:lnTo>
                    <a:pt x="14" y="30"/>
                  </a:lnTo>
                  <a:lnTo>
                    <a:pt x="8" y="32"/>
                  </a:lnTo>
                  <a:lnTo>
                    <a:pt x="4" y="34"/>
                  </a:lnTo>
                  <a:lnTo>
                    <a:pt x="2" y="40"/>
                  </a:lnTo>
                  <a:lnTo>
                    <a:pt x="0" y="44"/>
                  </a:lnTo>
                  <a:lnTo>
                    <a:pt x="0" y="44"/>
                  </a:lnTo>
                  <a:lnTo>
                    <a:pt x="12" y="48"/>
                  </a:lnTo>
                  <a:lnTo>
                    <a:pt x="22" y="48"/>
                  </a:lnTo>
                  <a:lnTo>
                    <a:pt x="22" y="48"/>
                  </a:lnTo>
                  <a:lnTo>
                    <a:pt x="26" y="48"/>
                  </a:lnTo>
                  <a:lnTo>
                    <a:pt x="26" y="48"/>
                  </a:lnTo>
                  <a:lnTo>
                    <a:pt x="32" y="46"/>
                  </a:lnTo>
                  <a:lnTo>
                    <a:pt x="38" y="42"/>
                  </a:lnTo>
                  <a:lnTo>
                    <a:pt x="42" y="36"/>
                  </a:lnTo>
                  <a:lnTo>
                    <a:pt x="48" y="32"/>
                  </a:lnTo>
                  <a:lnTo>
                    <a:pt x="48" y="32"/>
                  </a:lnTo>
                  <a:lnTo>
                    <a:pt x="54" y="30"/>
                  </a:lnTo>
                  <a:lnTo>
                    <a:pt x="58" y="26"/>
                  </a:lnTo>
                  <a:lnTo>
                    <a:pt x="58" y="26"/>
                  </a:lnTo>
                  <a:lnTo>
                    <a:pt x="68" y="16"/>
                  </a:lnTo>
                  <a:lnTo>
                    <a:pt x="72" y="10"/>
                  </a:lnTo>
                  <a:lnTo>
                    <a:pt x="74" y="6"/>
                  </a:lnTo>
                  <a:lnTo>
                    <a:pt x="74" y="6"/>
                  </a:lnTo>
                  <a:lnTo>
                    <a:pt x="72" y="4"/>
                  </a:lnTo>
                  <a:lnTo>
                    <a:pt x="70" y="2"/>
                  </a:lnTo>
                  <a:lnTo>
                    <a:pt x="6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45" name="Freeform 130"/>
            <p:cNvSpPr>
              <a:spLocks/>
            </p:cNvSpPr>
            <p:nvPr/>
          </p:nvSpPr>
          <p:spPr bwMode="auto">
            <a:xfrm>
              <a:off x="2862" y="2600"/>
              <a:ext cx="22" cy="24"/>
            </a:xfrm>
            <a:custGeom>
              <a:avLst/>
              <a:gdLst>
                <a:gd name="T0" fmla="*/ 4 w 22"/>
                <a:gd name="T1" fmla="*/ 0 h 24"/>
                <a:gd name="T2" fmla="*/ 4 w 22"/>
                <a:gd name="T3" fmla="*/ 0 h 24"/>
                <a:gd name="T4" fmla="*/ 2 w 22"/>
                <a:gd name="T5" fmla="*/ 0 h 24"/>
                <a:gd name="T6" fmla="*/ 0 w 22"/>
                <a:gd name="T7" fmla="*/ 4 h 24"/>
                <a:gd name="T8" fmla="*/ 0 w 22"/>
                <a:gd name="T9" fmla="*/ 4 h 24"/>
                <a:gd name="T10" fmla="*/ 0 w 22"/>
                <a:gd name="T11" fmla="*/ 6 h 24"/>
                <a:gd name="T12" fmla="*/ 0 w 22"/>
                <a:gd name="T13" fmla="*/ 10 h 24"/>
                <a:gd name="T14" fmla="*/ 2 w 22"/>
                <a:gd name="T15" fmla="*/ 18 h 24"/>
                <a:gd name="T16" fmla="*/ 2 w 22"/>
                <a:gd name="T17" fmla="*/ 18 h 24"/>
                <a:gd name="T18" fmla="*/ 10 w 22"/>
                <a:gd name="T19" fmla="*/ 22 h 24"/>
                <a:gd name="T20" fmla="*/ 18 w 22"/>
                <a:gd name="T21" fmla="*/ 24 h 24"/>
                <a:gd name="T22" fmla="*/ 18 w 22"/>
                <a:gd name="T23" fmla="*/ 24 h 24"/>
                <a:gd name="T24" fmla="*/ 18 w 22"/>
                <a:gd name="T25" fmla="*/ 24 h 24"/>
                <a:gd name="T26" fmla="*/ 18 w 22"/>
                <a:gd name="T27" fmla="*/ 24 h 24"/>
                <a:gd name="T28" fmla="*/ 20 w 22"/>
                <a:gd name="T29" fmla="*/ 22 h 24"/>
                <a:gd name="T30" fmla="*/ 22 w 22"/>
                <a:gd name="T31" fmla="*/ 20 h 24"/>
                <a:gd name="T32" fmla="*/ 18 w 22"/>
                <a:gd name="T33" fmla="*/ 12 h 24"/>
                <a:gd name="T34" fmla="*/ 12 w 22"/>
                <a:gd name="T35" fmla="*/ 4 h 24"/>
                <a:gd name="T36" fmla="*/ 8 w 22"/>
                <a:gd name="T37" fmla="*/ 2 h 24"/>
                <a:gd name="T38" fmla="*/ 4 w 22"/>
                <a:gd name="T3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4">
                  <a:moveTo>
                    <a:pt x="4" y="0"/>
                  </a:moveTo>
                  <a:lnTo>
                    <a:pt x="4" y="0"/>
                  </a:lnTo>
                  <a:lnTo>
                    <a:pt x="2" y="0"/>
                  </a:lnTo>
                  <a:lnTo>
                    <a:pt x="0" y="4"/>
                  </a:lnTo>
                  <a:lnTo>
                    <a:pt x="0" y="4"/>
                  </a:lnTo>
                  <a:lnTo>
                    <a:pt x="0" y="6"/>
                  </a:lnTo>
                  <a:lnTo>
                    <a:pt x="0" y="10"/>
                  </a:lnTo>
                  <a:lnTo>
                    <a:pt x="2" y="18"/>
                  </a:lnTo>
                  <a:lnTo>
                    <a:pt x="2" y="18"/>
                  </a:lnTo>
                  <a:lnTo>
                    <a:pt x="10" y="22"/>
                  </a:lnTo>
                  <a:lnTo>
                    <a:pt x="18" y="24"/>
                  </a:lnTo>
                  <a:lnTo>
                    <a:pt x="18" y="24"/>
                  </a:lnTo>
                  <a:lnTo>
                    <a:pt x="18" y="24"/>
                  </a:lnTo>
                  <a:lnTo>
                    <a:pt x="18" y="24"/>
                  </a:lnTo>
                  <a:lnTo>
                    <a:pt x="20" y="22"/>
                  </a:lnTo>
                  <a:lnTo>
                    <a:pt x="22" y="20"/>
                  </a:lnTo>
                  <a:lnTo>
                    <a:pt x="18" y="12"/>
                  </a:lnTo>
                  <a:lnTo>
                    <a:pt x="12" y="4"/>
                  </a:lnTo>
                  <a:lnTo>
                    <a:pt x="8" y="2"/>
                  </a:lnTo>
                  <a:lnTo>
                    <a:pt x="4"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46" name="Freeform 131"/>
            <p:cNvSpPr>
              <a:spLocks/>
            </p:cNvSpPr>
            <p:nvPr/>
          </p:nvSpPr>
          <p:spPr bwMode="auto">
            <a:xfrm>
              <a:off x="2862" y="2600"/>
              <a:ext cx="22" cy="24"/>
            </a:xfrm>
            <a:custGeom>
              <a:avLst/>
              <a:gdLst>
                <a:gd name="T0" fmla="*/ 4 w 22"/>
                <a:gd name="T1" fmla="*/ 0 h 24"/>
                <a:gd name="T2" fmla="*/ 4 w 22"/>
                <a:gd name="T3" fmla="*/ 0 h 24"/>
                <a:gd name="T4" fmla="*/ 2 w 22"/>
                <a:gd name="T5" fmla="*/ 0 h 24"/>
                <a:gd name="T6" fmla="*/ 0 w 22"/>
                <a:gd name="T7" fmla="*/ 4 h 24"/>
                <a:gd name="T8" fmla="*/ 0 w 22"/>
                <a:gd name="T9" fmla="*/ 4 h 24"/>
                <a:gd name="T10" fmla="*/ 0 w 22"/>
                <a:gd name="T11" fmla="*/ 6 h 24"/>
                <a:gd name="T12" fmla="*/ 0 w 22"/>
                <a:gd name="T13" fmla="*/ 10 h 24"/>
                <a:gd name="T14" fmla="*/ 2 w 22"/>
                <a:gd name="T15" fmla="*/ 18 h 24"/>
                <a:gd name="T16" fmla="*/ 2 w 22"/>
                <a:gd name="T17" fmla="*/ 18 h 24"/>
                <a:gd name="T18" fmla="*/ 10 w 22"/>
                <a:gd name="T19" fmla="*/ 22 h 24"/>
                <a:gd name="T20" fmla="*/ 18 w 22"/>
                <a:gd name="T21" fmla="*/ 24 h 24"/>
                <a:gd name="T22" fmla="*/ 18 w 22"/>
                <a:gd name="T23" fmla="*/ 24 h 24"/>
                <a:gd name="T24" fmla="*/ 18 w 22"/>
                <a:gd name="T25" fmla="*/ 24 h 24"/>
                <a:gd name="T26" fmla="*/ 18 w 22"/>
                <a:gd name="T27" fmla="*/ 24 h 24"/>
                <a:gd name="T28" fmla="*/ 20 w 22"/>
                <a:gd name="T29" fmla="*/ 22 h 24"/>
                <a:gd name="T30" fmla="*/ 22 w 22"/>
                <a:gd name="T31" fmla="*/ 20 h 24"/>
                <a:gd name="T32" fmla="*/ 18 w 22"/>
                <a:gd name="T33" fmla="*/ 12 h 24"/>
                <a:gd name="T34" fmla="*/ 12 w 22"/>
                <a:gd name="T35" fmla="*/ 4 h 24"/>
                <a:gd name="T36" fmla="*/ 8 w 22"/>
                <a:gd name="T37" fmla="*/ 2 h 24"/>
                <a:gd name="T38" fmla="*/ 4 w 22"/>
                <a:gd name="T3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4">
                  <a:moveTo>
                    <a:pt x="4" y="0"/>
                  </a:moveTo>
                  <a:lnTo>
                    <a:pt x="4" y="0"/>
                  </a:lnTo>
                  <a:lnTo>
                    <a:pt x="2" y="0"/>
                  </a:lnTo>
                  <a:lnTo>
                    <a:pt x="0" y="4"/>
                  </a:lnTo>
                  <a:lnTo>
                    <a:pt x="0" y="4"/>
                  </a:lnTo>
                  <a:lnTo>
                    <a:pt x="0" y="6"/>
                  </a:lnTo>
                  <a:lnTo>
                    <a:pt x="0" y="10"/>
                  </a:lnTo>
                  <a:lnTo>
                    <a:pt x="2" y="18"/>
                  </a:lnTo>
                  <a:lnTo>
                    <a:pt x="2" y="18"/>
                  </a:lnTo>
                  <a:lnTo>
                    <a:pt x="10" y="22"/>
                  </a:lnTo>
                  <a:lnTo>
                    <a:pt x="18" y="24"/>
                  </a:lnTo>
                  <a:lnTo>
                    <a:pt x="18" y="24"/>
                  </a:lnTo>
                  <a:lnTo>
                    <a:pt x="18" y="24"/>
                  </a:lnTo>
                  <a:lnTo>
                    <a:pt x="18" y="24"/>
                  </a:lnTo>
                  <a:lnTo>
                    <a:pt x="20" y="22"/>
                  </a:lnTo>
                  <a:lnTo>
                    <a:pt x="22" y="20"/>
                  </a:lnTo>
                  <a:lnTo>
                    <a:pt x="18" y="12"/>
                  </a:lnTo>
                  <a:lnTo>
                    <a:pt x="12" y="4"/>
                  </a:lnTo>
                  <a:lnTo>
                    <a:pt x="8" y="2"/>
                  </a:lnTo>
                  <a:lnTo>
                    <a:pt x="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47" name="Freeform 132"/>
            <p:cNvSpPr>
              <a:spLocks/>
            </p:cNvSpPr>
            <p:nvPr/>
          </p:nvSpPr>
          <p:spPr bwMode="auto">
            <a:xfrm>
              <a:off x="2920" y="2664"/>
              <a:ext cx="22" cy="14"/>
            </a:xfrm>
            <a:custGeom>
              <a:avLst/>
              <a:gdLst>
                <a:gd name="T0" fmla="*/ 0 w 22"/>
                <a:gd name="T1" fmla="*/ 0 h 14"/>
                <a:gd name="T2" fmla="*/ 0 w 22"/>
                <a:gd name="T3" fmla="*/ 0 h 14"/>
                <a:gd name="T4" fmla="*/ 0 w 22"/>
                <a:gd name="T5" fmla="*/ 0 h 14"/>
                <a:gd name="T6" fmla="*/ 0 w 22"/>
                <a:gd name="T7" fmla="*/ 0 h 14"/>
                <a:gd name="T8" fmla="*/ 0 w 22"/>
                <a:gd name="T9" fmla="*/ 4 h 14"/>
                <a:gd name="T10" fmla="*/ 4 w 22"/>
                <a:gd name="T11" fmla="*/ 8 h 14"/>
                <a:gd name="T12" fmla="*/ 10 w 22"/>
                <a:gd name="T13" fmla="*/ 12 h 14"/>
                <a:gd name="T14" fmla="*/ 14 w 22"/>
                <a:gd name="T15" fmla="*/ 14 h 14"/>
                <a:gd name="T16" fmla="*/ 14 w 22"/>
                <a:gd name="T17" fmla="*/ 14 h 14"/>
                <a:gd name="T18" fmla="*/ 18 w 22"/>
                <a:gd name="T19" fmla="*/ 14 h 14"/>
                <a:gd name="T20" fmla="*/ 18 w 22"/>
                <a:gd name="T21" fmla="*/ 14 h 14"/>
                <a:gd name="T22" fmla="*/ 20 w 22"/>
                <a:gd name="T23" fmla="*/ 12 h 14"/>
                <a:gd name="T24" fmla="*/ 22 w 22"/>
                <a:gd name="T25" fmla="*/ 8 h 14"/>
                <a:gd name="T26" fmla="*/ 20 w 22"/>
                <a:gd name="T27" fmla="*/ 6 h 14"/>
                <a:gd name="T28" fmla="*/ 16 w 22"/>
                <a:gd name="T29" fmla="*/ 4 h 14"/>
                <a:gd name="T30" fmla="*/ 8 w 22"/>
                <a:gd name="T31" fmla="*/ 0 h 14"/>
                <a:gd name="T32" fmla="*/ 0 w 22"/>
                <a:gd name="T33"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 h="14">
                  <a:moveTo>
                    <a:pt x="0" y="0"/>
                  </a:moveTo>
                  <a:lnTo>
                    <a:pt x="0" y="0"/>
                  </a:lnTo>
                  <a:lnTo>
                    <a:pt x="0" y="0"/>
                  </a:lnTo>
                  <a:lnTo>
                    <a:pt x="0" y="0"/>
                  </a:lnTo>
                  <a:lnTo>
                    <a:pt x="0" y="4"/>
                  </a:lnTo>
                  <a:lnTo>
                    <a:pt x="4" y="8"/>
                  </a:lnTo>
                  <a:lnTo>
                    <a:pt x="10" y="12"/>
                  </a:lnTo>
                  <a:lnTo>
                    <a:pt x="14" y="14"/>
                  </a:lnTo>
                  <a:lnTo>
                    <a:pt x="14" y="14"/>
                  </a:lnTo>
                  <a:lnTo>
                    <a:pt x="18" y="14"/>
                  </a:lnTo>
                  <a:lnTo>
                    <a:pt x="18" y="14"/>
                  </a:lnTo>
                  <a:lnTo>
                    <a:pt x="20" y="12"/>
                  </a:lnTo>
                  <a:lnTo>
                    <a:pt x="22" y="8"/>
                  </a:lnTo>
                  <a:lnTo>
                    <a:pt x="20" y="6"/>
                  </a:lnTo>
                  <a:lnTo>
                    <a:pt x="16" y="4"/>
                  </a:lnTo>
                  <a:lnTo>
                    <a:pt x="8" y="0"/>
                  </a:lnTo>
                  <a:lnTo>
                    <a:pt x="0"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48" name="Freeform 133"/>
            <p:cNvSpPr>
              <a:spLocks/>
            </p:cNvSpPr>
            <p:nvPr/>
          </p:nvSpPr>
          <p:spPr bwMode="auto">
            <a:xfrm>
              <a:off x="2920" y="2664"/>
              <a:ext cx="22" cy="14"/>
            </a:xfrm>
            <a:custGeom>
              <a:avLst/>
              <a:gdLst>
                <a:gd name="T0" fmla="*/ 0 w 22"/>
                <a:gd name="T1" fmla="*/ 0 h 14"/>
                <a:gd name="T2" fmla="*/ 0 w 22"/>
                <a:gd name="T3" fmla="*/ 0 h 14"/>
                <a:gd name="T4" fmla="*/ 0 w 22"/>
                <a:gd name="T5" fmla="*/ 0 h 14"/>
                <a:gd name="T6" fmla="*/ 0 w 22"/>
                <a:gd name="T7" fmla="*/ 0 h 14"/>
                <a:gd name="T8" fmla="*/ 0 w 22"/>
                <a:gd name="T9" fmla="*/ 4 h 14"/>
                <a:gd name="T10" fmla="*/ 4 w 22"/>
                <a:gd name="T11" fmla="*/ 8 h 14"/>
                <a:gd name="T12" fmla="*/ 10 w 22"/>
                <a:gd name="T13" fmla="*/ 12 h 14"/>
                <a:gd name="T14" fmla="*/ 14 w 22"/>
                <a:gd name="T15" fmla="*/ 14 h 14"/>
                <a:gd name="T16" fmla="*/ 14 w 22"/>
                <a:gd name="T17" fmla="*/ 14 h 14"/>
                <a:gd name="T18" fmla="*/ 18 w 22"/>
                <a:gd name="T19" fmla="*/ 14 h 14"/>
                <a:gd name="T20" fmla="*/ 18 w 22"/>
                <a:gd name="T21" fmla="*/ 14 h 14"/>
                <a:gd name="T22" fmla="*/ 20 w 22"/>
                <a:gd name="T23" fmla="*/ 12 h 14"/>
                <a:gd name="T24" fmla="*/ 22 w 22"/>
                <a:gd name="T25" fmla="*/ 8 h 14"/>
                <a:gd name="T26" fmla="*/ 20 w 22"/>
                <a:gd name="T27" fmla="*/ 6 h 14"/>
                <a:gd name="T28" fmla="*/ 16 w 22"/>
                <a:gd name="T29" fmla="*/ 4 h 14"/>
                <a:gd name="T30" fmla="*/ 8 w 22"/>
                <a:gd name="T31" fmla="*/ 0 h 14"/>
                <a:gd name="T32" fmla="*/ 0 w 22"/>
                <a:gd name="T33"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 h="14">
                  <a:moveTo>
                    <a:pt x="0" y="0"/>
                  </a:moveTo>
                  <a:lnTo>
                    <a:pt x="0" y="0"/>
                  </a:lnTo>
                  <a:lnTo>
                    <a:pt x="0" y="0"/>
                  </a:lnTo>
                  <a:lnTo>
                    <a:pt x="0" y="0"/>
                  </a:lnTo>
                  <a:lnTo>
                    <a:pt x="0" y="4"/>
                  </a:lnTo>
                  <a:lnTo>
                    <a:pt x="4" y="8"/>
                  </a:lnTo>
                  <a:lnTo>
                    <a:pt x="10" y="12"/>
                  </a:lnTo>
                  <a:lnTo>
                    <a:pt x="14" y="14"/>
                  </a:lnTo>
                  <a:lnTo>
                    <a:pt x="14" y="14"/>
                  </a:lnTo>
                  <a:lnTo>
                    <a:pt x="18" y="14"/>
                  </a:lnTo>
                  <a:lnTo>
                    <a:pt x="18" y="14"/>
                  </a:lnTo>
                  <a:lnTo>
                    <a:pt x="20" y="12"/>
                  </a:lnTo>
                  <a:lnTo>
                    <a:pt x="22" y="8"/>
                  </a:lnTo>
                  <a:lnTo>
                    <a:pt x="20" y="6"/>
                  </a:lnTo>
                  <a:lnTo>
                    <a:pt x="16" y="4"/>
                  </a:lnTo>
                  <a:lnTo>
                    <a:pt x="8"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49" name="Freeform 134"/>
            <p:cNvSpPr>
              <a:spLocks/>
            </p:cNvSpPr>
            <p:nvPr/>
          </p:nvSpPr>
          <p:spPr bwMode="auto">
            <a:xfrm>
              <a:off x="2978" y="2850"/>
              <a:ext cx="30" cy="32"/>
            </a:xfrm>
            <a:custGeom>
              <a:avLst/>
              <a:gdLst>
                <a:gd name="T0" fmla="*/ 4 w 30"/>
                <a:gd name="T1" fmla="*/ 0 h 32"/>
                <a:gd name="T2" fmla="*/ 4 w 30"/>
                <a:gd name="T3" fmla="*/ 0 h 32"/>
                <a:gd name="T4" fmla="*/ 2 w 30"/>
                <a:gd name="T5" fmla="*/ 2 h 32"/>
                <a:gd name="T6" fmla="*/ 0 w 30"/>
                <a:gd name="T7" fmla="*/ 4 h 32"/>
                <a:gd name="T8" fmla="*/ 0 w 30"/>
                <a:gd name="T9" fmla="*/ 4 h 32"/>
                <a:gd name="T10" fmla="*/ 0 w 30"/>
                <a:gd name="T11" fmla="*/ 8 h 32"/>
                <a:gd name="T12" fmla="*/ 2 w 30"/>
                <a:gd name="T13" fmla="*/ 12 h 32"/>
                <a:gd name="T14" fmla="*/ 8 w 30"/>
                <a:gd name="T15" fmla="*/ 16 h 32"/>
                <a:gd name="T16" fmla="*/ 8 w 30"/>
                <a:gd name="T17" fmla="*/ 16 h 32"/>
                <a:gd name="T18" fmla="*/ 14 w 30"/>
                <a:gd name="T19" fmla="*/ 24 h 32"/>
                <a:gd name="T20" fmla="*/ 16 w 30"/>
                <a:gd name="T21" fmla="*/ 28 h 32"/>
                <a:gd name="T22" fmla="*/ 18 w 30"/>
                <a:gd name="T23" fmla="*/ 32 h 32"/>
                <a:gd name="T24" fmla="*/ 18 w 30"/>
                <a:gd name="T25" fmla="*/ 32 h 32"/>
                <a:gd name="T26" fmla="*/ 24 w 30"/>
                <a:gd name="T27" fmla="*/ 32 h 32"/>
                <a:gd name="T28" fmla="*/ 24 w 30"/>
                <a:gd name="T29" fmla="*/ 32 h 32"/>
                <a:gd name="T30" fmla="*/ 28 w 30"/>
                <a:gd name="T31" fmla="*/ 32 h 32"/>
                <a:gd name="T32" fmla="*/ 30 w 30"/>
                <a:gd name="T33" fmla="*/ 30 h 32"/>
                <a:gd name="T34" fmla="*/ 30 w 30"/>
                <a:gd name="T35" fmla="*/ 28 h 32"/>
                <a:gd name="T36" fmla="*/ 30 w 30"/>
                <a:gd name="T37" fmla="*/ 24 h 32"/>
                <a:gd name="T38" fmla="*/ 30 w 30"/>
                <a:gd name="T39" fmla="*/ 24 h 32"/>
                <a:gd name="T40" fmla="*/ 24 w 30"/>
                <a:gd name="T41" fmla="*/ 16 h 32"/>
                <a:gd name="T42" fmla="*/ 16 w 30"/>
                <a:gd name="T43" fmla="*/ 8 h 32"/>
                <a:gd name="T44" fmla="*/ 16 w 30"/>
                <a:gd name="T45" fmla="*/ 8 h 32"/>
                <a:gd name="T46" fmla="*/ 12 w 30"/>
                <a:gd name="T47" fmla="*/ 4 h 32"/>
                <a:gd name="T48" fmla="*/ 8 w 30"/>
                <a:gd name="T49" fmla="*/ 2 h 32"/>
                <a:gd name="T50" fmla="*/ 4 w 30"/>
                <a:gd name="T51"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0" h="32">
                  <a:moveTo>
                    <a:pt x="4" y="0"/>
                  </a:moveTo>
                  <a:lnTo>
                    <a:pt x="4" y="0"/>
                  </a:lnTo>
                  <a:lnTo>
                    <a:pt x="2" y="2"/>
                  </a:lnTo>
                  <a:lnTo>
                    <a:pt x="0" y="4"/>
                  </a:lnTo>
                  <a:lnTo>
                    <a:pt x="0" y="4"/>
                  </a:lnTo>
                  <a:lnTo>
                    <a:pt x="0" y="8"/>
                  </a:lnTo>
                  <a:lnTo>
                    <a:pt x="2" y="12"/>
                  </a:lnTo>
                  <a:lnTo>
                    <a:pt x="8" y="16"/>
                  </a:lnTo>
                  <a:lnTo>
                    <a:pt x="8" y="16"/>
                  </a:lnTo>
                  <a:lnTo>
                    <a:pt x="14" y="24"/>
                  </a:lnTo>
                  <a:lnTo>
                    <a:pt x="16" y="28"/>
                  </a:lnTo>
                  <a:lnTo>
                    <a:pt x="18" y="32"/>
                  </a:lnTo>
                  <a:lnTo>
                    <a:pt x="18" y="32"/>
                  </a:lnTo>
                  <a:lnTo>
                    <a:pt x="24" y="32"/>
                  </a:lnTo>
                  <a:lnTo>
                    <a:pt x="24" y="32"/>
                  </a:lnTo>
                  <a:lnTo>
                    <a:pt x="28" y="32"/>
                  </a:lnTo>
                  <a:lnTo>
                    <a:pt x="30" y="30"/>
                  </a:lnTo>
                  <a:lnTo>
                    <a:pt x="30" y="28"/>
                  </a:lnTo>
                  <a:lnTo>
                    <a:pt x="30" y="24"/>
                  </a:lnTo>
                  <a:lnTo>
                    <a:pt x="30" y="24"/>
                  </a:lnTo>
                  <a:lnTo>
                    <a:pt x="24" y="16"/>
                  </a:lnTo>
                  <a:lnTo>
                    <a:pt x="16" y="8"/>
                  </a:lnTo>
                  <a:lnTo>
                    <a:pt x="16" y="8"/>
                  </a:lnTo>
                  <a:lnTo>
                    <a:pt x="12" y="4"/>
                  </a:lnTo>
                  <a:lnTo>
                    <a:pt x="8" y="2"/>
                  </a:lnTo>
                  <a:lnTo>
                    <a:pt x="4"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50" name="Freeform 135"/>
            <p:cNvSpPr>
              <a:spLocks/>
            </p:cNvSpPr>
            <p:nvPr/>
          </p:nvSpPr>
          <p:spPr bwMode="auto">
            <a:xfrm>
              <a:off x="2978" y="2850"/>
              <a:ext cx="30" cy="32"/>
            </a:xfrm>
            <a:custGeom>
              <a:avLst/>
              <a:gdLst>
                <a:gd name="T0" fmla="*/ 4 w 30"/>
                <a:gd name="T1" fmla="*/ 0 h 32"/>
                <a:gd name="T2" fmla="*/ 4 w 30"/>
                <a:gd name="T3" fmla="*/ 0 h 32"/>
                <a:gd name="T4" fmla="*/ 2 w 30"/>
                <a:gd name="T5" fmla="*/ 2 h 32"/>
                <a:gd name="T6" fmla="*/ 0 w 30"/>
                <a:gd name="T7" fmla="*/ 4 h 32"/>
                <a:gd name="T8" fmla="*/ 0 w 30"/>
                <a:gd name="T9" fmla="*/ 4 h 32"/>
                <a:gd name="T10" fmla="*/ 0 w 30"/>
                <a:gd name="T11" fmla="*/ 8 h 32"/>
                <a:gd name="T12" fmla="*/ 2 w 30"/>
                <a:gd name="T13" fmla="*/ 12 h 32"/>
                <a:gd name="T14" fmla="*/ 8 w 30"/>
                <a:gd name="T15" fmla="*/ 16 h 32"/>
                <a:gd name="T16" fmla="*/ 8 w 30"/>
                <a:gd name="T17" fmla="*/ 16 h 32"/>
                <a:gd name="T18" fmla="*/ 14 w 30"/>
                <a:gd name="T19" fmla="*/ 24 h 32"/>
                <a:gd name="T20" fmla="*/ 16 w 30"/>
                <a:gd name="T21" fmla="*/ 28 h 32"/>
                <a:gd name="T22" fmla="*/ 18 w 30"/>
                <a:gd name="T23" fmla="*/ 32 h 32"/>
                <a:gd name="T24" fmla="*/ 18 w 30"/>
                <a:gd name="T25" fmla="*/ 32 h 32"/>
                <a:gd name="T26" fmla="*/ 24 w 30"/>
                <a:gd name="T27" fmla="*/ 32 h 32"/>
                <a:gd name="T28" fmla="*/ 24 w 30"/>
                <a:gd name="T29" fmla="*/ 32 h 32"/>
                <a:gd name="T30" fmla="*/ 28 w 30"/>
                <a:gd name="T31" fmla="*/ 32 h 32"/>
                <a:gd name="T32" fmla="*/ 30 w 30"/>
                <a:gd name="T33" fmla="*/ 30 h 32"/>
                <a:gd name="T34" fmla="*/ 30 w 30"/>
                <a:gd name="T35" fmla="*/ 28 h 32"/>
                <a:gd name="T36" fmla="*/ 30 w 30"/>
                <a:gd name="T37" fmla="*/ 24 h 32"/>
                <a:gd name="T38" fmla="*/ 30 w 30"/>
                <a:gd name="T39" fmla="*/ 24 h 32"/>
                <a:gd name="T40" fmla="*/ 24 w 30"/>
                <a:gd name="T41" fmla="*/ 16 h 32"/>
                <a:gd name="T42" fmla="*/ 16 w 30"/>
                <a:gd name="T43" fmla="*/ 8 h 32"/>
                <a:gd name="T44" fmla="*/ 16 w 30"/>
                <a:gd name="T45" fmla="*/ 8 h 32"/>
                <a:gd name="T46" fmla="*/ 12 w 30"/>
                <a:gd name="T47" fmla="*/ 4 h 32"/>
                <a:gd name="T48" fmla="*/ 8 w 30"/>
                <a:gd name="T49" fmla="*/ 2 h 32"/>
                <a:gd name="T50" fmla="*/ 4 w 30"/>
                <a:gd name="T51"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0" h="32">
                  <a:moveTo>
                    <a:pt x="4" y="0"/>
                  </a:moveTo>
                  <a:lnTo>
                    <a:pt x="4" y="0"/>
                  </a:lnTo>
                  <a:lnTo>
                    <a:pt x="2" y="2"/>
                  </a:lnTo>
                  <a:lnTo>
                    <a:pt x="0" y="4"/>
                  </a:lnTo>
                  <a:lnTo>
                    <a:pt x="0" y="4"/>
                  </a:lnTo>
                  <a:lnTo>
                    <a:pt x="0" y="8"/>
                  </a:lnTo>
                  <a:lnTo>
                    <a:pt x="2" y="12"/>
                  </a:lnTo>
                  <a:lnTo>
                    <a:pt x="8" y="16"/>
                  </a:lnTo>
                  <a:lnTo>
                    <a:pt x="8" y="16"/>
                  </a:lnTo>
                  <a:lnTo>
                    <a:pt x="14" y="24"/>
                  </a:lnTo>
                  <a:lnTo>
                    <a:pt x="16" y="28"/>
                  </a:lnTo>
                  <a:lnTo>
                    <a:pt x="18" y="32"/>
                  </a:lnTo>
                  <a:lnTo>
                    <a:pt x="18" y="32"/>
                  </a:lnTo>
                  <a:lnTo>
                    <a:pt x="24" y="32"/>
                  </a:lnTo>
                  <a:lnTo>
                    <a:pt x="24" y="32"/>
                  </a:lnTo>
                  <a:lnTo>
                    <a:pt x="28" y="32"/>
                  </a:lnTo>
                  <a:lnTo>
                    <a:pt x="30" y="30"/>
                  </a:lnTo>
                  <a:lnTo>
                    <a:pt x="30" y="28"/>
                  </a:lnTo>
                  <a:lnTo>
                    <a:pt x="30" y="24"/>
                  </a:lnTo>
                  <a:lnTo>
                    <a:pt x="30" y="24"/>
                  </a:lnTo>
                  <a:lnTo>
                    <a:pt x="24" y="16"/>
                  </a:lnTo>
                  <a:lnTo>
                    <a:pt x="16" y="8"/>
                  </a:lnTo>
                  <a:lnTo>
                    <a:pt x="16" y="8"/>
                  </a:lnTo>
                  <a:lnTo>
                    <a:pt x="12" y="4"/>
                  </a:lnTo>
                  <a:lnTo>
                    <a:pt x="8" y="2"/>
                  </a:lnTo>
                  <a:lnTo>
                    <a:pt x="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51" name="Freeform 136"/>
            <p:cNvSpPr>
              <a:spLocks/>
            </p:cNvSpPr>
            <p:nvPr/>
          </p:nvSpPr>
          <p:spPr bwMode="auto">
            <a:xfrm>
              <a:off x="3184" y="2780"/>
              <a:ext cx="12" cy="16"/>
            </a:xfrm>
            <a:custGeom>
              <a:avLst/>
              <a:gdLst>
                <a:gd name="T0" fmla="*/ 8 w 12"/>
                <a:gd name="T1" fmla="*/ 0 h 16"/>
                <a:gd name="T2" fmla="*/ 8 w 12"/>
                <a:gd name="T3" fmla="*/ 0 h 16"/>
                <a:gd name="T4" fmla="*/ 4 w 12"/>
                <a:gd name="T5" fmla="*/ 2 h 16"/>
                <a:gd name="T6" fmla="*/ 4 w 12"/>
                <a:gd name="T7" fmla="*/ 2 h 16"/>
                <a:gd name="T8" fmla="*/ 2 w 12"/>
                <a:gd name="T9" fmla="*/ 4 h 16"/>
                <a:gd name="T10" fmla="*/ 0 w 12"/>
                <a:gd name="T11" fmla="*/ 6 h 16"/>
                <a:gd name="T12" fmla="*/ 0 w 12"/>
                <a:gd name="T13" fmla="*/ 10 h 16"/>
                <a:gd name="T14" fmla="*/ 2 w 12"/>
                <a:gd name="T15" fmla="*/ 12 h 16"/>
                <a:gd name="T16" fmla="*/ 2 w 12"/>
                <a:gd name="T17" fmla="*/ 12 h 16"/>
                <a:gd name="T18" fmla="*/ 4 w 12"/>
                <a:gd name="T19" fmla="*/ 16 h 16"/>
                <a:gd name="T20" fmla="*/ 6 w 12"/>
                <a:gd name="T21" fmla="*/ 16 h 16"/>
                <a:gd name="T22" fmla="*/ 6 w 12"/>
                <a:gd name="T23" fmla="*/ 16 h 16"/>
                <a:gd name="T24" fmla="*/ 8 w 12"/>
                <a:gd name="T25" fmla="*/ 16 h 16"/>
                <a:gd name="T26" fmla="*/ 10 w 12"/>
                <a:gd name="T27" fmla="*/ 14 h 16"/>
                <a:gd name="T28" fmla="*/ 12 w 12"/>
                <a:gd name="T29" fmla="*/ 8 h 16"/>
                <a:gd name="T30" fmla="*/ 12 w 12"/>
                <a:gd name="T31" fmla="*/ 8 h 16"/>
                <a:gd name="T32" fmla="*/ 12 w 12"/>
                <a:gd name="T33" fmla="*/ 2 h 16"/>
                <a:gd name="T34" fmla="*/ 10 w 12"/>
                <a:gd name="T35" fmla="*/ 0 h 16"/>
                <a:gd name="T36" fmla="*/ 8 w 12"/>
                <a:gd name="T37"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 h="16">
                  <a:moveTo>
                    <a:pt x="8" y="0"/>
                  </a:moveTo>
                  <a:lnTo>
                    <a:pt x="8" y="0"/>
                  </a:lnTo>
                  <a:lnTo>
                    <a:pt x="4" y="2"/>
                  </a:lnTo>
                  <a:lnTo>
                    <a:pt x="4" y="2"/>
                  </a:lnTo>
                  <a:lnTo>
                    <a:pt x="2" y="4"/>
                  </a:lnTo>
                  <a:lnTo>
                    <a:pt x="0" y="6"/>
                  </a:lnTo>
                  <a:lnTo>
                    <a:pt x="0" y="10"/>
                  </a:lnTo>
                  <a:lnTo>
                    <a:pt x="2" y="12"/>
                  </a:lnTo>
                  <a:lnTo>
                    <a:pt x="2" y="12"/>
                  </a:lnTo>
                  <a:lnTo>
                    <a:pt x="4" y="16"/>
                  </a:lnTo>
                  <a:lnTo>
                    <a:pt x="6" y="16"/>
                  </a:lnTo>
                  <a:lnTo>
                    <a:pt x="6" y="16"/>
                  </a:lnTo>
                  <a:lnTo>
                    <a:pt x="8" y="16"/>
                  </a:lnTo>
                  <a:lnTo>
                    <a:pt x="10" y="14"/>
                  </a:lnTo>
                  <a:lnTo>
                    <a:pt x="12" y="8"/>
                  </a:lnTo>
                  <a:lnTo>
                    <a:pt x="12" y="8"/>
                  </a:lnTo>
                  <a:lnTo>
                    <a:pt x="12" y="2"/>
                  </a:lnTo>
                  <a:lnTo>
                    <a:pt x="10" y="0"/>
                  </a:lnTo>
                  <a:lnTo>
                    <a:pt x="8"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52" name="Freeform 137"/>
            <p:cNvSpPr>
              <a:spLocks/>
            </p:cNvSpPr>
            <p:nvPr/>
          </p:nvSpPr>
          <p:spPr bwMode="auto">
            <a:xfrm>
              <a:off x="3184" y="2780"/>
              <a:ext cx="12" cy="16"/>
            </a:xfrm>
            <a:custGeom>
              <a:avLst/>
              <a:gdLst>
                <a:gd name="T0" fmla="*/ 8 w 12"/>
                <a:gd name="T1" fmla="*/ 0 h 16"/>
                <a:gd name="T2" fmla="*/ 8 w 12"/>
                <a:gd name="T3" fmla="*/ 0 h 16"/>
                <a:gd name="T4" fmla="*/ 4 w 12"/>
                <a:gd name="T5" fmla="*/ 2 h 16"/>
                <a:gd name="T6" fmla="*/ 4 w 12"/>
                <a:gd name="T7" fmla="*/ 2 h 16"/>
                <a:gd name="T8" fmla="*/ 2 w 12"/>
                <a:gd name="T9" fmla="*/ 4 h 16"/>
                <a:gd name="T10" fmla="*/ 0 w 12"/>
                <a:gd name="T11" fmla="*/ 6 h 16"/>
                <a:gd name="T12" fmla="*/ 0 w 12"/>
                <a:gd name="T13" fmla="*/ 10 h 16"/>
                <a:gd name="T14" fmla="*/ 2 w 12"/>
                <a:gd name="T15" fmla="*/ 12 h 16"/>
                <a:gd name="T16" fmla="*/ 2 w 12"/>
                <a:gd name="T17" fmla="*/ 12 h 16"/>
                <a:gd name="T18" fmla="*/ 4 w 12"/>
                <a:gd name="T19" fmla="*/ 16 h 16"/>
                <a:gd name="T20" fmla="*/ 6 w 12"/>
                <a:gd name="T21" fmla="*/ 16 h 16"/>
                <a:gd name="T22" fmla="*/ 6 w 12"/>
                <a:gd name="T23" fmla="*/ 16 h 16"/>
                <a:gd name="T24" fmla="*/ 8 w 12"/>
                <a:gd name="T25" fmla="*/ 16 h 16"/>
                <a:gd name="T26" fmla="*/ 10 w 12"/>
                <a:gd name="T27" fmla="*/ 14 h 16"/>
                <a:gd name="T28" fmla="*/ 12 w 12"/>
                <a:gd name="T29" fmla="*/ 8 h 16"/>
                <a:gd name="T30" fmla="*/ 12 w 12"/>
                <a:gd name="T31" fmla="*/ 8 h 16"/>
                <a:gd name="T32" fmla="*/ 12 w 12"/>
                <a:gd name="T33" fmla="*/ 2 h 16"/>
                <a:gd name="T34" fmla="*/ 10 w 12"/>
                <a:gd name="T35" fmla="*/ 0 h 16"/>
                <a:gd name="T36" fmla="*/ 8 w 12"/>
                <a:gd name="T37"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 h="16">
                  <a:moveTo>
                    <a:pt x="8" y="0"/>
                  </a:moveTo>
                  <a:lnTo>
                    <a:pt x="8" y="0"/>
                  </a:lnTo>
                  <a:lnTo>
                    <a:pt x="4" y="2"/>
                  </a:lnTo>
                  <a:lnTo>
                    <a:pt x="4" y="2"/>
                  </a:lnTo>
                  <a:lnTo>
                    <a:pt x="2" y="4"/>
                  </a:lnTo>
                  <a:lnTo>
                    <a:pt x="0" y="6"/>
                  </a:lnTo>
                  <a:lnTo>
                    <a:pt x="0" y="10"/>
                  </a:lnTo>
                  <a:lnTo>
                    <a:pt x="2" y="12"/>
                  </a:lnTo>
                  <a:lnTo>
                    <a:pt x="2" y="12"/>
                  </a:lnTo>
                  <a:lnTo>
                    <a:pt x="4" y="16"/>
                  </a:lnTo>
                  <a:lnTo>
                    <a:pt x="6" y="16"/>
                  </a:lnTo>
                  <a:lnTo>
                    <a:pt x="6" y="16"/>
                  </a:lnTo>
                  <a:lnTo>
                    <a:pt x="8" y="16"/>
                  </a:lnTo>
                  <a:lnTo>
                    <a:pt x="10" y="14"/>
                  </a:lnTo>
                  <a:lnTo>
                    <a:pt x="12" y="8"/>
                  </a:lnTo>
                  <a:lnTo>
                    <a:pt x="12" y="8"/>
                  </a:lnTo>
                  <a:lnTo>
                    <a:pt x="12" y="2"/>
                  </a:lnTo>
                  <a:lnTo>
                    <a:pt x="10" y="0"/>
                  </a:lnTo>
                  <a:lnTo>
                    <a:pt x="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53" name="Freeform 138"/>
            <p:cNvSpPr>
              <a:spLocks/>
            </p:cNvSpPr>
            <p:nvPr/>
          </p:nvSpPr>
          <p:spPr bwMode="auto">
            <a:xfrm>
              <a:off x="3156" y="2800"/>
              <a:ext cx="24" cy="30"/>
            </a:xfrm>
            <a:custGeom>
              <a:avLst/>
              <a:gdLst>
                <a:gd name="T0" fmla="*/ 14 w 24"/>
                <a:gd name="T1" fmla="*/ 0 h 30"/>
                <a:gd name="T2" fmla="*/ 14 w 24"/>
                <a:gd name="T3" fmla="*/ 0 h 30"/>
                <a:gd name="T4" fmla="*/ 10 w 24"/>
                <a:gd name="T5" fmla="*/ 0 h 30"/>
                <a:gd name="T6" fmla="*/ 4 w 24"/>
                <a:gd name="T7" fmla="*/ 4 h 30"/>
                <a:gd name="T8" fmla="*/ 2 w 24"/>
                <a:gd name="T9" fmla="*/ 8 h 30"/>
                <a:gd name="T10" fmla="*/ 0 w 24"/>
                <a:gd name="T11" fmla="*/ 12 h 30"/>
                <a:gd name="T12" fmla="*/ 0 w 24"/>
                <a:gd name="T13" fmla="*/ 12 h 30"/>
                <a:gd name="T14" fmla="*/ 4 w 24"/>
                <a:gd name="T15" fmla="*/ 26 h 30"/>
                <a:gd name="T16" fmla="*/ 4 w 24"/>
                <a:gd name="T17" fmla="*/ 26 h 30"/>
                <a:gd name="T18" fmla="*/ 6 w 24"/>
                <a:gd name="T19" fmla="*/ 30 h 30"/>
                <a:gd name="T20" fmla="*/ 6 w 24"/>
                <a:gd name="T21" fmla="*/ 30 h 30"/>
                <a:gd name="T22" fmla="*/ 6 w 24"/>
                <a:gd name="T23" fmla="*/ 30 h 30"/>
                <a:gd name="T24" fmla="*/ 10 w 24"/>
                <a:gd name="T25" fmla="*/ 30 h 30"/>
                <a:gd name="T26" fmla="*/ 10 w 24"/>
                <a:gd name="T27" fmla="*/ 30 h 30"/>
                <a:gd name="T28" fmla="*/ 18 w 24"/>
                <a:gd name="T29" fmla="*/ 24 h 30"/>
                <a:gd name="T30" fmla="*/ 22 w 24"/>
                <a:gd name="T31" fmla="*/ 18 h 30"/>
                <a:gd name="T32" fmla="*/ 24 w 24"/>
                <a:gd name="T33" fmla="*/ 8 h 30"/>
                <a:gd name="T34" fmla="*/ 24 w 24"/>
                <a:gd name="T35" fmla="*/ 6 h 30"/>
                <a:gd name="T36" fmla="*/ 22 w 24"/>
                <a:gd name="T37" fmla="*/ 2 h 30"/>
                <a:gd name="T38" fmla="*/ 22 w 24"/>
                <a:gd name="T39" fmla="*/ 2 h 30"/>
                <a:gd name="T40" fmla="*/ 18 w 24"/>
                <a:gd name="T41" fmla="*/ 0 h 30"/>
                <a:gd name="T42" fmla="*/ 14 w 24"/>
                <a:gd name="T43"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4" h="30">
                  <a:moveTo>
                    <a:pt x="14" y="0"/>
                  </a:moveTo>
                  <a:lnTo>
                    <a:pt x="14" y="0"/>
                  </a:lnTo>
                  <a:lnTo>
                    <a:pt x="10" y="0"/>
                  </a:lnTo>
                  <a:lnTo>
                    <a:pt x="4" y="4"/>
                  </a:lnTo>
                  <a:lnTo>
                    <a:pt x="2" y="8"/>
                  </a:lnTo>
                  <a:lnTo>
                    <a:pt x="0" y="12"/>
                  </a:lnTo>
                  <a:lnTo>
                    <a:pt x="0" y="12"/>
                  </a:lnTo>
                  <a:lnTo>
                    <a:pt x="4" y="26"/>
                  </a:lnTo>
                  <a:lnTo>
                    <a:pt x="4" y="26"/>
                  </a:lnTo>
                  <a:lnTo>
                    <a:pt x="6" y="30"/>
                  </a:lnTo>
                  <a:lnTo>
                    <a:pt x="6" y="30"/>
                  </a:lnTo>
                  <a:lnTo>
                    <a:pt x="6" y="30"/>
                  </a:lnTo>
                  <a:lnTo>
                    <a:pt x="10" y="30"/>
                  </a:lnTo>
                  <a:lnTo>
                    <a:pt x="10" y="30"/>
                  </a:lnTo>
                  <a:lnTo>
                    <a:pt x="18" y="24"/>
                  </a:lnTo>
                  <a:lnTo>
                    <a:pt x="22" y="18"/>
                  </a:lnTo>
                  <a:lnTo>
                    <a:pt x="24" y="8"/>
                  </a:lnTo>
                  <a:lnTo>
                    <a:pt x="24" y="6"/>
                  </a:lnTo>
                  <a:lnTo>
                    <a:pt x="22" y="2"/>
                  </a:lnTo>
                  <a:lnTo>
                    <a:pt x="22" y="2"/>
                  </a:lnTo>
                  <a:lnTo>
                    <a:pt x="18" y="0"/>
                  </a:lnTo>
                  <a:lnTo>
                    <a:pt x="14"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54" name="Freeform 139"/>
            <p:cNvSpPr>
              <a:spLocks/>
            </p:cNvSpPr>
            <p:nvPr/>
          </p:nvSpPr>
          <p:spPr bwMode="auto">
            <a:xfrm>
              <a:off x="3156" y="2800"/>
              <a:ext cx="24" cy="30"/>
            </a:xfrm>
            <a:custGeom>
              <a:avLst/>
              <a:gdLst>
                <a:gd name="T0" fmla="*/ 14 w 24"/>
                <a:gd name="T1" fmla="*/ 0 h 30"/>
                <a:gd name="T2" fmla="*/ 14 w 24"/>
                <a:gd name="T3" fmla="*/ 0 h 30"/>
                <a:gd name="T4" fmla="*/ 10 w 24"/>
                <a:gd name="T5" fmla="*/ 0 h 30"/>
                <a:gd name="T6" fmla="*/ 4 w 24"/>
                <a:gd name="T7" fmla="*/ 4 h 30"/>
                <a:gd name="T8" fmla="*/ 2 w 24"/>
                <a:gd name="T9" fmla="*/ 8 h 30"/>
                <a:gd name="T10" fmla="*/ 0 w 24"/>
                <a:gd name="T11" fmla="*/ 12 h 30"/>
                <a:gd name="T12" fmla="*/ 0 w 24"/>
                <a:gd name="T13" fmla="*/ 12 h 30"/>
                <a:gd name="T14" fmla="*/ 4 w 24"/>
                <a:gd name="T15" fmla="*/ 26 h 30"/>
                <a:gd name="T16" fmla="*/ 4 w 24"/>
                <a:gd name="T17" fmla="*/ 26 h 30"/>
                <a:gd name="T18" fmla="*/ 6 w 24"/>
                <a:gd name="T19" fmla="*/ 30 h 30"/>
                <a:gd name="T20" fmla="*/ 6 w 24"/>
                <a:gd name="T21" fmla="*/ 30 h 30"/>
                <a:gd name="T22" fmla="*/ 6 w 24"/>
                <a:gd name="T23" fmla="*/ 30 h 30"/>
                <a:gd name="T24" fmla="*/ 10 w 24"/>
                <a:gd name="T25" fmla="*/ 30 h 30"/>
                <a:gd name="T26" fmla="*/ 10 w 24"/>
                <a:gd name="T27" fmla="*/ 30 h 30"/>
                <a:gd name="T28" fmla="*/ 18 w 24"/>
                <a:gd name="T29" fmla="*/ 24 h 30"/>
                <a:gd name="T30" fmla="*/ 22 w 24"/>
                <a:gd name="T31" fmla="*/ 18 h 30"/>
                <a:gd name="T32" fmla="*/ 24 w 24"/>
                <a:gd name="T33" fmla="*/ 8 h 30"/>
                <a:gd name="T34" fmla="*/ 24 w 24"/>
                <a:gd name="T35" fmla="*/ 6 h 30"/>
                <a:gd name="T36" fmla="*/ 22 w 24"/>
                <a:gd name="T37" fmla="*/ 2 h 30"/>
                <a:gd name="T38" fmla="*/ 22 w 24"/>
                <a:gd name="T39" fmla="*/ 2 h 30"/>
                <a:gd name="T40" fmla="*/ 18 w 24"/>
                <a:gd name="T41" fmla="*/ 0 h 30"/>
                <a:gd name="T42" fmla="*/ 14 w 24"/>
                <a:gd name="T43"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4" h="30">
                  <a:moveTo>
                    <a:pt x="14" y="0"/>
                  </a:moveTo>
                  <a:lnTo>
                    <a:pt x="14" y="0"/>
                  </a:lnTo>
                  <a:lnTo>
                    <a:pt x="10" y="0"/>
                  </a:lnTo>
                  <a:lnTo>
                    <a:pt x="4" y="4"/>
                  </a:lnTo>
                  <a:lnTo>
                    <a:pt x="2" y="8"/>
                  </a:lnTo>
                  <a:lnTo>
                    <a:pt x="0" y="12"/>
                  </a:lnTo>
                  <a:lnTo>
                    <a:pt x="0" y="12"/>
                  </a:lnTo>
                  <a:lnTo>
                    <a:pt x="4" y="26"/>
                  </a:lnTo>
                  <a:lnTo>
                    <a:pt x="4" y="26"/>
                  </a:lnTo>
                  <a:lnTo>
                    <a:pt x="6" y="30"/>
                  </a:lnTo>
                  <a:lnTo>
                    <a:pt x="6" y="30"/>
                  </a:lnTo>
                  <a:lnTo>
                    <a:pt x="6" y="30"/>
                  </a:lnTo>
                  <a:lnTo>
                    <a:pt x="10" y="30"/>
                  </a:lnTo>
                  <a:lnTo>
                    <a:pt x="10" y="30"/>
                  </a:lnTo>
                  <a:lnTo>
                    <a:pt x="18" y="24"/>
                  </a:lnTo>
                  <a:lnTo>
                    <a:pt x="22" y="18"/>
                  </a:lnTo>
                  <a:lnTo>
                    <a:pt x="24" y="8"/>
                  </a:lnTo>
                  <a:lnTo>
                    <a:pt x="24" y="6"/>
                  </a:lnTo>
                  <a:lnTo>
                    <a:pt x="22" y="2"/>
                  </a:lnTo>
                  <a:lnTo>
                    <a:pt x="22" y="2"/>
                  </a:lnTo>
                  <a:lnTo>
                    <a:pt x="18" y="0"/>
                  </a:lnTo>
                  <a:lnTo>
                    <a:pt x="1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55" name="Freeform 140"/>
            <p:cNvSpPr>
              <a:spLocks/>
            </p:cNvSpPr>
            <p:nvPr/>
          </p:nvSpPr>
          <p:spPr bwMode="auto">
            <a:xfrm>
              <a:off x="3020" y="2756"/>
              <a:ext cx="12" cy="18"/>
            </a:xfrm>
            <a:custGeom>
              <a:avLst/>
              <a:gdLst>
                <a:gd name="T0" fmla="*/ 6 w 12"/>
                <a:gd name="T1" fmla="*/ 0 h 18"/>
                <a:gd name="T2" fmla="*/ 6 w 12"/>
                <a:gd name="T3" fmla="*/ 0 h 18"/>
                <a:gd name="T4" fmla="*/ 4 w 12"/>
                <a:gd name="T5" fmla="*/ 0 h 18"/>
                <a:gd name="T6" fmla="*/ 0 w 12"/>
                <a:gd name="T7" fmla="*/ 6 h 18"/>
                <a:gd name="T8" fmla="*/ 0 w 12"/>
                <a:gd name="T9" fmla="*/ 6 h 18"/>
                <a:gd name="T10" fmla="*/ 0 w 12"/>
                <a:gd name="T11" fmla="*/ 14 h 18"/>
                <a:gd name="T12" fmla="*/ 2 w 12"/>
                <a:gd name="T13" fmla="*/ 16 h 18"/>
                <a:gd name="T14" fmla="*/ 4 w 12"/>
                <a:gd name="T15" fmla="*/ 18 h 18"/>
                <a:gd name="T16" fmla="*/ 4 w 12"/>
                <a:gd name="T17" fmla="*/ 18 h 18"/>
                <a:gd name="T18" fmla="*/ 8 w 12"/>
                <a:gd name="T19" fmla="*/ 16 h 18"/>
                <a:gd name="T20" fmla="*/ 8 w 12"/>
                <a:gd name="T21" fmla="*/ 16 h 18"/>
                <a:gd name="T22" fmla="*/ 12 w 12"/>
                <a:gd name="T23" fmla="*/ 12 h 18"/>
                <a:gd name="T24" fmla="*/ 12 w 12"/>
                <a:gd name="T25" fmla="*/ 6 h 18"/>
                <a:gd name="T26" fmla="*/ 10 w 12"/>
                <a:gd name="T27" fmla="*/ 2 h 18"/>
                <a:gd name="T28" fmla="*/ 6 w 12"/>
                <a:gd name="T29"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 h="18">
                  <a:moveTo>
                    <a:pt x="6" y="0"/>
                  </a:moveTo>
                  <a:lnTo>
                    <a:pt x="6" y="0"/>
                  </a:lnTo>
                  <a:lnTo>
                    <a:pt x="4" y="0"/>
                  </a:lnTo>
                  <a:lnTo>
                    <a:pt x="0" y="6"/>
                  </a:lnTo>
                  <a:lnTo>
                    <a:pt x="0" y="6"/>
                  </a:lnTo>
                  <a:lnTo>
                    <a:pt x="0" y="14"/>
                  </a:lnTo>
                  <a:lnTo>
                    <a:pt x="2" y="16"/>
                  </a:lnTo>
                  <a:lnTo>
                    <a:pt x="4" y="18"/>
                  </a:lnTo>
                  <a:lnTo>
                    <a:pt x="4" y="18"/>
                  </a:lnTo>
                  <a:lnTo>
                    <a:pt x="8" y="16"/>
                  </a:lnTo>
                  <a:lnTo>
                    <a:pt x="8" y="16"/>
                  </a:lnTo>
                  <a:lnTo>
                    <a:pt x="12" y="12"/>
                  </a:lnTo>
                  <a:lnTo>
                    <a:pt x="12" y="6"/>
                  </a:lnTo>
                  <a:lnTo>
                    <a:pt x="10" y="2"/>
                  </a:lnTo>
                  <a:lnTo>
                    <a:pt x="6"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56" name="Freeform 141"/>
            <p:cNvSpPr>
              <a:spLocks/>
            </p:cNvSpPr>
            <p:nvPr/>
          </p:nvSpPr>
          <p:spPr bwMode="auto">
            <a:xfrm>
              <a:off x="3020" y="2756"/>
              <a:ext cx="12" cy="18"/>
            </a:xfrm>
            <a:custGeom>
              <a:avLst/>
              <a:gdLst>
                <a:gd name="T0" fmla="*/ 6 w 12"/>
                <a:gd name="T1" fmla="*/ 0 h 18"/>
                <a:gd name="T2" fmla="*/ 6 w 12"/>
                <a:gd name="T3" fmla="*/ 0 h 18"/>
                <a:gd name="T4" fmla="*/ 4 w 12"/>
                <a:gd name="T5" fmla="*/ 0 h 18"/>
                <a:gd name="T6" fmla="*/ 0 w 12"/>
                <a:gd name="T7" fmla="*/ 6 h 18"/>
                <a:gd name="T8" fmla="*/ 0 w 12"/>
                <a:gd name="T9" fmla="*/ 6 h 18"/>
                <a:gd name="T10" fmla="*/ 0 w 12"/>
                <a:gd name="T11" fmla="*/ 14 h 18"/>
                <a:gd name="T12" fmla="*/ 2 w 12"/>
                <a:gd name="T13" fmla="*/ 16 h 18"/>
                <a:gd name="T14" fmla="*/ 4 w 12"/>
                <a:gd name="T15" fmla="*/ 18 h 18"/>
                <a:gd name="T16" fmla="*/ 4 w 12"/>
                <a:gd name="T17" fmla="*/ 18 h 18"/>
                <a:gd name="T18" fmla="*/ 8 w 12"/>
                <a:gd name="T19" fmla="*/ 16 h 18"/>
                <a:gd name="T20" fmla="*/ 8 w 12"/>
                <a:gd name="T21" fmla="*/ 16 h 18"/>
                <a:gd name="T22" fmla="*/ 12 w 12"/>
                <a:gd name="T23" fmla="*/ 12 h 18"/>
                <a:gd name="T24" fmla="*/ 12 w 12"/>
                <a:gd name="T25" fmla="*/ 6 h 18"/>
                <a:gd name="T26" fmla="*/ 10 w 12"/>
                <a:gd name="T27" fmla="*/ 2 h 18"/>
                <a:gd name="T28" fmla="*/ 6 w 12"/>
                <a:gd name="T29"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 h="18">
                  <a:moveTo>
                    <a:pt x="6" y="0"/>
                  </a:moveTo>
                  <a:lnTo>
                    <a:pt x="6" y="0"/>
                  </a:lnTo>
                  <a:lnTo>
                    <a:pt x="4" y="0"/>
                  </a:lnTo>
                  <a:lnTo>
                    <a:pt x="0" y="6"/>
                  </a:lnTo>
                  <a:lnTo>
                    <a:pt x="0" y="6"/>
                  </a:lnTo>
                  <a:lnTo>
                    <a:pt x="0" y="14"/>
                  </a:lnTo>
                  <a:lnTo>
                    <a:pt x="2" y="16"/>
                  </a:lnTo>
                  <a:lnTo>
                    <a:pt x="4" y="18"/>
                  </a:lnTo>
                  <a:lnTo>
                    <a:pt x="4" y="18"/>
                  </a:lnTo>
                  <a:lnTo>
                    <a:pt x="8" y="16"/>
                  </a:lnTo>
                  <a:lnTo>
                    <a:pt x="8" y="16"/>
                  </a:lnTo>
                  <a:lnTo>
                    <a:pt x="12" y="12"/>
                  </a:lnTo>
                  <a:lnTo>
                    <a:pt x="12" y="6"/>
                  </a:lnTo>
                  <a:lnTo>
                    <a:pt x="10" y="2"/>
                  </a:lnTo>
                  <a:lnTo>
                    <a:pt x="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57" name="Freeform 142"/>
            <p:cNvSpPr>
              <a:spLocks/>
            </p:cNvSpPr>
            <p:nvPr/>
          </p:nvSpPr>
          <p:spPr bwMode="auto">
            <a:xfrm>
              <a:off x="2254" y="2688"/>
              <a:ext cx="570" cy="508"/>
            </a:xfrm>
            <a:custGeom>
              <a:avLst/>
              <a:gdLst>
                <a:gd name="T0" fmla="*/ 416 w 570"/>
                <a:gd name="T1" fmla="*/ 38 h 508"/>
                <a:gd name="T2" fmla="*/ 414 w 570"/>
                <a:gd name="T3" fmla="*/ 80 h 508"/>
                <a:gd name="T4" fmla="*/ 400 w 570"/>
                <a:gd name="T5" fmla="*/ 112 h 508"/>
                <a:gd name="T6" fmla="*/ 378 w 570"/>
                <a:gd name="T7" fmla="*/ 104 h 508"/>
                <a:gd name="T8" fmla="*/ 350 w 570"/>
                <a:gd name="T9" fmla="*/ 82 h 508"/>
                <a:gd name="T10" fmla="*/ 334 w 570"/>
                <a:gd name="T11" fmla="*/ 56 h 508"/>
                <a:gd name="T12" fmla="*/ 356 w 570"/>
                <a:gd name="T13" fmla="*/ 32 h 508"/>
                <a:gd name="T14" fmla="*/ 356 w 570"/>
                <a:gd name="T15" fmla="*/ 20 h 508"/>
                <a:gd name="T16" fmla="*/ 324 w 570"/>
                <a:gd name="T17" fmla="*/ 18 h 508"/>
                <a:gd name="T18" fmla="*/ 300 w 570"/>
                <a:gd name="T19" fmla="*/ 4 h 508"/>
                <a:gd name="T20" fmla="*/ 276 w 570"/>
                <a:gd name="T21" fmla="*/ 18 h 508"/>
                <a:gd name="T22" fmla="*/ 256 w 570"/>
                <a:gd name="T23" fmla="*/ 36 h 508"/>
                <a:gd name="T24" fmla="*/ 252 w 570"/>
                <a:gd name="T25" fmla="*/ 58 h 508"/>
                <a:gd name="T26" fmla="*/ 250 w 570"/>
                <a:gd name="T27" fmla="*/ 66 h 508"/>
                <a:gd name="T28" fmla="*/ 216 w 570"/>
                <a:gd name="T29" fmla="*/ 38 h 508"/>
                <a:gd name="T30" fmla="*/ 176 w 570"/>
                <a:gd name="T31" fmla="*/ 72 h 508"/>
                <a:gd name="T32" fmla="*/ 154 w 570"/>
                <a:gd name="T33" fmla="*/ 90 h 508"/>
                <a:gd name="T34" fmla="*/ 142 w 570"/>
                <a:gd name="T35" fmla="*/ 96 h 508"/>
                <a:gd name="T36" fmla="*/ 118 w 570"/>
                <a:gd name="T37" fmla="*/ 136 h 508"/>
                <a:gd name="T38" fmla="*/ 50 w 570"/>
                <a:gd name="T39" fmla="*/ 156 h 508"/>
                <a:gd name="T40" fmla="*/ 20 w 570"/>
                <a:gd name="T41" fmla="*/ 180 h 508"/>
                <a:gd name="T42" fmla="*/ 0 w 570"/>
                <a:gd name="T43" fmla="*/ 234 h 508"/>
                <a:gd name="T44" fmla="*/ 8 w 570"/>
                <a:gd name="T45" fmla="*/ 256 h 508"/>
                <a:gd name="T46" fmla="*/ 6 w 570"/>
                <a:gd name="T47" fmla="*/ 288 h 508"/>
                <a:gd name="T48" fmla="*/ 12 w 570"/>
                <a:gd name="T49" fmla="*/ 314 h 508"/>
                <a:gd name="T50" fmla="*/ 18 w 570"/>
                <a:gd name="T51" fmla="*/ 370 h 508"/>
                <a:gd name="T52" fmla="*/ 10 w 570"/>
                <a:gd name="T53" fmla="*/ 394 h 508"/>
                <a:gd name="T54" fmla="*/ 14 w 570"/>
                <a:gd name="T55" fmla="*/ 412 h 508"/>
                <a:gd name="T56" fmla="*/ 26 w 570"/>
                <a:gd name="T57" fmla="*/ 422 h 508"/>
                <a:gd name="T58" fmla="*/ 68 w 570"/>
                <a:gd name="T59" fmla="*/ 420 h 508"/>
                <a:gd name="T60" fmla="*/ 104 w 570"/>
                <a:gd name="T61" fmla="*/ 402 h 508"/>
                <a:gd name="T62" fmla="*/ 136 w 570"/>
                <a:gd name="T63" fmla="*/ 400 h 508"/>
                <a:gd name="T64" fmla="*/ 158 w 570"/>
                <a:gd name="T65" fmla="*/ 376 h 508"/>
                <a:gd name="T66" fmla="*/ 186 w 570"/>
                <a:gd name="T67" fmla="*/ 370 h 508"/>
                <a:gd name="T68" fmla="*/ 224 w 570"/>
                <a:gd name="T69" fmla="*/ 352 h 508"/>
                <a:gd name="T70" fmla="*/ 238 w 570"/>
                <a:gd name="T71" fmla="*/ 360 h 508"/>
                <a:gd name="T72" fmla="*/ 252 w 570"/>
                <a:gd name="T73" fmla="*/ 360 h 508"/>
                <a:gd name="T74" fmla="*/ 272 w 570"/>
                <a:gd name="T75" fmla="*/ 374 h 508"/>
                <a:gd name="T76" fmla="*/ 294 w 570"/>
                <a:gd name="T77" fmla="*/ 400 h 508"/>
                <a:gd name="T78" fmla="*/ 328 w 570"/>
                <a:gd name="T79" fmla="*/ 394 h 508"/>
                <a:gd name="T80" fmla="*/ 336 w 570"/>
                <a:gd name="T81" fmla="*/ 398 h 508"/>
                <a:gd name="T82" fmla="*/ 320 w 570"/>
                <a:gd name="T83" fmla="*/ 422 h 508"/>
                <a:gd name="T84" fmla="*/ 336 w 570"/>
                <a:gd name="T85" fmla="*/ 420 h 508"/>
                <a:gd name="T86" fmla="*/ 344 w 570"/>
                <a:gd name="T87" fmla="*/ 436 h 508"/>
                <a:gd name="T88" fmla="*/ 358 w 570"/>
                <a:gd name="T89" fmla="*/ 456 h 508"/>
                <a:gd name="T90" fmla="*/ 370 w 570"/>
                <a:gd name="T91" fmla="*/ 490 h 508"/>
                <a:gd name="T92" fmla="*/ 408 w 570"/>
                <a:gd name="T93" fmla="*/ 508 h 508"/>
                <a:gd name="T94" fmla="*/ 414 w 570"/>
                <a:gd name="T95" fmla="*/ 498 h 508"/>
                <a:gd name="T96" fmla="*/ 436 w 570"/>
                <a:gd name="T97" fmla="*/ 482 h 508"/>
                <a:gd name="T98" fmla="*/ 446 w 570"/>
                <a:gd name="T99" fmla="*/ 502 h 508"/>
                <a:gd name="T100" fmla="*/ 484 w 570"/>
                <a:gd name="T101" fmla="*/ 482 h 508"/>
                <a:gd name="T102" fmla="*/ 504 w 570"/>
                <a:gd name="T103" fmla="*/ 442 h 508"/>
                <a:gd name="T104" fmla="*/ 532 w 570"/>
                <a:gd name="T105" fmla="*/ 400 h 508"/>
                <a:gd name="T106" fmla="*/ 550 w 570"/>
                <a:gd name="T107" fmla="*/ 348 h 508"/>
                <a:gd name="T108" fmla="*/ 562 w 570"/>
                <a:gd name="T109" fmla="*/ 268 h 508"/>
                <a:gd name="T110" fmla="*/ 548 w 570"/>
                <a:gd name="T111" fmla="*/ 230 h 508"/>
                <a:gd name="T112" fmla="*/ 530 w 570"/>
                <a:gd name="T113" fmla="*/ 198 h 508"/>
                <a:gd name="T114" fmla="*/ 506 w 570"/>
                <a:gd name="T115" fmla="*/ 158 h 508"/>
                <a:gd name="T116" fmla="*/ 472 w 570"/>
                <a:gd name="T117" fmla="*/ 122 h 508"/>
                <a:gd name="T118" fmla="*/ 468 w 570"/>
                <a:gd name="T119" fmla="*/ 78 h 508"/>
                <a:gd name="T120" fmla="*/ 454 w 570"/>
                <a:gd name="T121" fmla="*/ 48 h 508"/>
                <a:gd name="T122" fmla="*/ 444 w 570"/>
                <a:gd name="T123" fmla="*/ 28 h 5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70" h="508">
                  <a:moveTo>
                    <a:pt x="434" y="0"/>
                  </a:moveTo>
                  <a:lnTo>
                    <a:pt x="434" y="0"/>
                  </a:lnTo>
                  <a:lnTo>
                    <a:pt x="430" y="2"/>
                  </a:lnTo>
                  <a:lnTo>
                    <a:pt x="426" y="6"/>
                  </a:lnTo>
                  <a:lnTo>
                    <a:pt x="426" y="6"/>
                  </a:lnTo>
                  <a:lnTo>
                    <a:pt x="420" y="22"/>
                  </a:lnTo>
                  <a:lnTo>
                    <a:pt x="416" y="38"/>
                  </a:lnTo>
                  <a:lnTo>
                    <a:pt x="416" y="38"/>
                  </a:lnTo>
                  <a:lnTo>
                    <a:pt x="416" y="46"/>
                  </a:lnTo>
                  <a:lnTo>
                    <a:pt x="416" y="52"/>
                  </a:lnTo>
                  <a:lnTo>
                    <a:pt x="416" y="52"/>
                  </a:lnTo>
                  <a:lnTo>
                    <a:pt x="416" y="66"/>
                  </a:lnTo>
                  <a:lnTo>
                    <a:pt x="416" y="66"/>
                  </a:lnTo>
                  <a:lnTo>
                    <a:pt x="414" y="80"/>
                  </a:lnTo>
                  <a:lnTo>
                    <a:pt x="412" y="94"/>
                  </a:lnTo>
                  <a:lnTo>
                    <a:pt x="412" y="94"/>
                  </a:lnTo>
                  <a:lnTo>
                    <a:pt x="410" y="100"/>
                  </a:lnTo>
                  <a:lnTo>
                    <a:pt x="406" y="104"/>
                  </a:lnTo>
                  <a:lnTo>
                    <a:pt x="406" y="104"/>
                  </a:lnTo>
                  <a:lnTo>
                    <a:pt x="402" y="108"/>
                  </a:lnTo>
                  <a:lnTo>
                    <a:pt x="400" y="112"/>
                  </a:lnTo>
                  <a:lnTo>
                    <a:pt x="396" y="116"/>
                  </a:lnTo>
                  <a:lnTo>
                    <a:pt x="390" y="118"/>
                  </a:lnTo>
                  <a:lnTo>
                    <a:pt x="390" y="118"/>
                  </a:lnTo>
                  <a:lnTo>
                    <a:pt x="386" y="118"/>
                  </a:lnTo>
                  <a:lnTo>
                    <a:pt x="382" y="114"/>
                  </a:lnTo>
                  <a:lnTo>
                    <a:pt x="378" y="104"/>
                  </a:lnTo>
                  <a:lnTo>
                    <a:pt x="378" y="104"/>
                  </a:lnTo>
                  <a:lnTo>
                    <a:pt x="374" y="96"/>
                  </a:lnTo>
                  <a:lnTo>
                    <a:pt x="370" y="94"/>
                  </a:lnTo>
                  <a:lnTo>
                    <a:pt x="366" y="90"/>
                  </a:lnTo>
                  <a:lnTo>
                    <a:pt x="366" y="90"/>
                  </a:lnTo>
                  <a:lnTo>
                    <a:pt x="356" y="88"/>
                  </a:lnTo>
                  <a:lnTo>
                    <a:pt x="350" y="82"/>
                  </a:lnTo>
                  <a:lnTo>
                    <a:pt x="350" y="82"/>
                  </a:lnTo>
                  <a:lnTo>
                    <a:pt x="344" y="76"/>
                  </a:lnTo>
                  <a:lnTo>
                    <a:pt x="338" y="72"/>
                  </a:lnTo>
                  <a:lnTo>
                    <a:pt x="338" y="72"/>
                  </a:lnTo>
                  <a:lnTo>
                    <a:pt x="334" y="68"/>
                  </a:lnTo>
                  <a:lnTo>
                    <a:pt x="332" y="64"/>
                  </a:lnTo>
                  <a:lnTo>
                    <a:pt x="332" y="60"/>
                  </a:lnTo>
                  <a:lnTo>
                    <a:pt x="334" y="56"/>
                  </a:lnTo>
                  <a:lnTo>
                    <a:pt x="338" y="50"/>
                  </a:lnTo>
                  <a:lnTo>
                    <a:pt x="344" y="42"/>
                  </a:lnTo>
                  <a:lnTo>
                    <a:pt x="344" y="42"/>
                  </a:lnTo>
                  <a:lnTo>
                    <a:pt x="348" y="38"/>
                  </a:lnTo>
                  <a:lnTo>
                    <a:pt x="352" y="34"/>
                  </a:lnTo>
                  <a:lnTo>
                    <a:pt x="352" y="34"/>
                  </a:lnTo>
                  <a:lnTo>
                    <a:pt x="356" y="32"/>
                  </a:lnTo>
                  <a:lnTo>
                    <a:pt x="360" y="30"/>
                  </a:lnTo>
                  <a:lnTo>
                    <a:pt x="360" y="30"/>
                  </a:lnTo>
                  <a:lnTo>
                    <a:pt x="364" y="24"/>
                  </a:lnTo>
                  <a:lnTo>
                    <a:pt x="364" y="22"/>
                  </a:lnTo>
                  <a:lnTo>
                    <a:pt x="362" y="20"/>
                  </a:lnTo>
                  <a:lnTo>
                    <a:pt x="356" y="20"/>
                  </a:lnTo>
                  <a:lnTo>
                    <a:pt x="356" y="20"/>
                  </a:lnTo>
                  <a:lnTo>
                    <a:pt x="348" y="16"/>
                  </a:lnTo>
                  <a:lnTo>
                    <a:pt x="340" y="14"/>
                  </a:lnTo>
                  <a:lnTo>
                    <a:pt x="340" y="14"/>
                  </a:lnTo>
                  <a:lnTo>
                    <a:pt x="338" y="14"/>
                  </a:lnTo>
                  <a:lnTo>
                    <a:pt x="338" y="14"/>
                  </a:lnTo>
                  <a:lnTo>
                    <a:pt x="330" y="16"/>
                  </a:lnTo>
                  <a:lnTo>
                    <a:pt x="324" y="18"/>
                  </a:lnTo>
                  <a:lnTo>
                    <a:pt x="324" y="18"/>
                  </a:lnTo>
                  <a:lnTo>
                    <a:pt x="320" y="18"/>
                  </a:lnTo>
                  <a:lnTo>
                    <a:pt x="320" y="18"/>
                  </a:lnTo>
                  <a:lnTo>
                    <a:pt x="316" y="14"/>
                  </a:lnTo>
                  <a:lnTo>
                    <a:pt x="310" y="10"/>
                  </a:lnTo>
                  <a:lnTo>
                    <a:pt x="304" y="6"/>
                  </a:lnTo>
                  <a:lnTo>
                    <a:pt x="300" y="4"/>
                  </a:lnTo>
                  <a:lnTo>
                    <a:pt x="300" y="4"/>
                  </a:lnTo>
                  <a:lnTo>
                    <a:pt x="296" y="4"/>
                  </a:lnTo>
                  <a:lnTo>
                    <a:pt x="292" y="6"/>
                  </a:lnTo>
                  <a:lnTo>
                    <a:pt x="292" y="6"/>
                  </a:lnTo>
                  <a:lnTo>
                    <a:pt x="284" y="14"/>
                  </a:lnTo>
                  <a:lnTo>
                    <a:pt x="280" y="16"/>
                  </a:lnTo>
                  <a:lnTo>
                    <a:pt x="276" y="18"/>
                  </a:lnTo>
                  <a:lnTo>
                    <a:pt x="276" y="18"/>
                  </a:lnTo>
                  <a:lnTo>
                    <a:pt x="266" y="22"/>
                  </a:lnTo>
                  <a:lnTo>
                    <a:pt x="262" y="24"/>
                  </a:lnTo>
                  <a:lnTo>
                    <a:pt x="260" y="28"/>
                  </a:lnTo>
                  <a:lnTo>
                    <a:pt x="260" y="28"/>
                  </a:lnTo>
                  <a:lnTo>
                    <a:pt x="258" y="32"/>
                  </a:lnTo>
                  <a:lnTo>
                    <a:pt x="256" y="36"/>
                  </a:lnTo>
                  <a:lnTo>
                    <a:pt x="256" y="36"/>
                  </a:lnTo>
                  <a:lnTo>
                    <a:pt x="252" y="40"/>
                  </a:lnTo>
                  <a:lnTo>
                    <a:pt x="250" y="44"/>
                  </a:lnTo>
                  <a:lnTo>
                    <a:pt x="250" y="44"/>
                  </a:lnTo>
                  <a:lnTo>
                    <a:pt x="248" y="48"/>
                  </a:lnTo>
                  <a:lnTo>
                    <a:pt x="248" y="52"/>
                  </a:lnTo>
                  <a:lnTo>
                    <a:pt x="252" y="58"/>
                  </a:lnTo>
                  <a:lnTo>
                    <a:pt x="252" y="58"/>
                  </a:lnTo>
                  <a:lnTo>
                    <a:pt x="256" y="64"/>
                  </a:lnTo>
                  <a:lnTo>
                    <a:pt x="256" y="66"/>
                  </a:lnTo>
                  <a:lnTo>
                    <a:pt x="254" y="66"/>
                  </a:lnTo>
                  <a:lnTo>
                    <a:pt x="254" y="66"/>
                  </a:lnTo>
                  <a:lnTo>
                    <a:pt x="250" y="66"/>
                  </a:lnTo>
                  <a:lnTo>
                    <a:pt x="250" y="66"/>
                  </a:lnTo>
                  <a:lnTo>
                    <a:pt x="242" y="58"/>
                  </a:lnTo>
                  <a:lnTo>
                    <a:pt x="234" y="52"/>
                  </a:lnTo>
                  <a:lnTo>
                    <a:pt x="234" y="52"/>
                  </a:lnTo>
                  <a:lnTo>
                    <a:pt x="226" y="42"/>
                  </a:lnTo>
                  <a:lnTo>
                    <a:pt x="222" y="38"/>
                  </a:lnTo>
                  <a:lnTo>
                    <a:pt x="216" y="38"/>
                  </a:lnTo>
                  <a:lnTo>
                    <a:pt x="216" y="38"/>
                  </a:lnTo>
                  <a:lnTo>
                    <a:pt x="212" y="38"/>
                  </a:lnTo>
                  <a:lnTo>
                    <a:pt x="206" y="42"/>
                  </a:lnTo>
                  <a:lnTo>
                    <a:pt x="206" y="42"/>
                  </a:lnTo>
                  <a:lnTo>
                    <a:pt x="198" y="48"/>
                  </a:lnTo>
                  <a:lnTo>
                    <a:pt x="190" y="56"/>
                  </a:lnTo>
                  <a:lnTo>
                    <a:pt x="176" y="72"/>
                  </a:lnTo>
                  <a:lnTo>
                    <a:pt x="176" y="72"/>
                  </a:lnTo>
                  <a:lnTo>
                    <a:pt x="170" y="82"/>
                  </a:lnTo>
                  <a:lnTo>
                    <a:pt x="166" y="86"/>
                  </a:lnTo>
                  <a:lnTo>
                    <a:pt x="164" y="90"/>
                  </a:lnTo>
                  <a:lnTo>
                    <a:pt x="164" y="90"/>
                  </a:lnTo>
                  <a:lnTo>
                    <a:pt x="160" y="92"/>
                  </a:lnTo>
                  <a:lnTo>
                    <a:pt x="160" y="92"/>
                  </a:lnTo>
                  <a:lnTo>
                    <a:pt x="154" y="90"/>
                  </a:lnTo>
                  <a:lnTo>
                    <a:pt x="154" y="90"/>
                  </a:lnTo>
                  <a:lnTo>
                    <a:pt x="150" y="88"/>
                  </a:lnTo>
                  <a:lnTo>
                    <a:pt x="150" y="88"/>
                  </a:lnTo>
                  <a:lnTo>
                    <a:pt x="146" y="90"/>
                  </a:lnTo>
                  <a:lnTo>
                    <a:pt x="146" y="90"/>
                  </a:lnTo>
                  <a:lnTo>
                    <a:pt x="144" y="92"/>
                  </a:lnTo>
                  <a:lnTo>
                    <a:pt x="142" y="96"/>
                  </a:lnTo>
                  <a:lnTo>
                    <a:pt x="142" y="106"/>
                  </a:lnTo>
                  <a:lnTo>
                    <a:pt x="142" y="106"/>
                  </a:lnTo>
                  <a:lnTo>
                    <a:pt x="140" y="116"/>
                  </a:lnTo>
                  <a:lnTo>
                    <a:pt x="138" y="120"/>
                  </a:lnTo>
                  <a:lnTo>
                    <a:pt x="132" y="124"/>
                  </a:lnTo>
                  <a:lnTo>
                    <a:pt x="132" y="124"/>
                  </a:lnTo>
                  <a:lnTo>
                    <a:pt x="118" y="136"/>
                  </a:lnTo>
                  <a:lnTo>
                    <a:pt x="108" y="140"/>
                  </a:lnTo>
                  <a:lnTo>
                    <a:pt x="100" y="144"/>
                  </a:lnTo>
                  <a:lnTo>
                    <a:pt x="100" y="144"/>
                  </a:lnTo>
                  <a:lnTo>
                    <a:pt x="74" y="148"/>
                  </a:lnTo>
                  <a:lnTo>
                    <a:pt x="62" y="150"/>
                  </a:lnTo>
                  <a:lnTo>
                    <a:pt x="50" y="156"/>
                  </a:lnTo>
                  <a:lnTo>
                    <a:pt x="50" y="156"/>
                  </a:lnTo>
                  <a:lnTo>
                    <a:pt x="46" y="160"/>
                  </a:lnTo>
                  <a:lnTo>
                    <a:pt x="44" y="162"/>
                  </a:lnTo>
                  <a:lnTo>
                    <a:pt x="40" y="166"/>
                  </a:lnTo>
                  <a:lnTo>
                    <a:pt x="36" y="170"/>
                  </a:lnTo>
                  <a:lnTo>
                    <a:pt x="36" y="170"/>
                  </a:lnTo>
                  <a:lnTo>
                    <a:pt x="26" y="178"/>
                  </a:lnTo>
                  <a:lnTo>
                    <a:pt x="20" y="180"/>
                  </a:lnTo>
                  <a:lnTo>
                    <a:pt x="16" y="184"/>
                  </a:lnTo>
                  <a:lnTo>
                    <a:pt x="16" y="184"/>
                  </a:lnTo>
                  <a:lnTo>
                    <a:pt x="10" y="194"/>
                  </a:lnTo>
                  <a:lnTo>
                    <a:pt x="8" y="202"/>
                  </a:lnTo>
                  <a:lnTo>
                    <a:pt x="2" y="222"/>
                  </a:lnTo>
                  <a:lnTo>
                    <a:pt x="2" y="222"/>
                  </a:lnTo>
                  <a:lnTo>
                    <a:pt x="0" y="234"/>
                  </a:lnTo>
                  <a:lnTo>
                    <a:pt x="0" y="238"/>
                  </a:lnTo>
                  <a:lnTo>
                    <a:pt x="4" y="242"/>
                  </a:lnTo>
                  <a:lnTo>
                    <a:pt x="4" y="242"/>
                  </a:lnTo>
                  <a:lnTo>
                    <a:pt x="10" y="246"/>
                  </a:lnTo>
                  <a:lnTo>
                    <a:pt x="12" y="250"/>
                  </a:lnTo>
                  <a:lnTo>
                    <a:pt x="8" y="256"/>
                  </a:lnTo>
                  <a:lnTo>
                    <a:pt x="8" y="256"/>
                  </a:lnTo>
                  <a:lnTo>
                    <a:pt x="4" y="262"/>
                  </a:lnTo>
                  <a:lnTo>
                    <a:pt x="2" y="266"/>
                  </a:lnTo>
                  <a:lnTo>
                    <a:pt x="0" y="270"/>
                  </a:lnTo>
                  <a:lnTo>
                    <a:pt x="0" y="270"/>
                  </a:lnTo>
                  <a:lnTo>
                    <a:pt x="0" y="274"/>
                  </a:lnTo>
                  <a:lnTo>
                    <a:pt x="2" y="280"/>
                  </a:lnTo>
                  <a:lnTo>
                    <a:pt x="6" y="288"/>
                  </a:lnTo>
                  <a:lnTo>
                    <a:pt x="6" y="288"/>
                  </a:lnTo>
                  <a:lnTo>
                    <a:pt x="12" y="298"/>
                  </a:lnTo>
                  <a:lnTo>
                    <a:pt x="12" y="298"/>
                  </a:lnTo>
                  <a:lnTo>
                    <a:pt x="12" y="304"/>
                  </a:lnTo>
                  <a:lnTo>
                    <a:pt x="10" y="310"/>
                  </a:lnTo>
                  <a:lnTo>
                    <a:pt x="10" y="310"/>
                  </a:lnTo>
                  <a:lnTo>
                    <a:pt x="12" y="314"/>
                  </a:lnTo>
                  <a:lnTo>
                    <a:pt x="12" y="318"/>
                  </a:lnTo>
                  <a:lnTo>
                    <a:pt x="16" y="326"/>
                  </a:lnTo>
                  <a:lnTo>
                    <a:pt x="16" y="326"/>
                  </a:lnTo>
                  <a:lnTo>
                    <a:pt x="16" y="336"/>
                  </a:lnTo>
                  <a:lnTo>
                    <a:pt x="16" y="348"/>
                  </a:lnTo>
                  <a:lnTo>
                    <a:pt x="16" y="348"/>
                  </a:lnTo>
                  <a:lnTo>
                    <a:pt x="18" y="370"/>
                  </a:lnTo>
                  <a:lnTo>
                    <a:pt x="18" y="370"/>
                  </a:lnTo>
                  <a:lnTo>
                    <a:pt x="18" y="378"/>
                  </a:lnTo>
                  <a:lnTo>
                    <a:pt x="18" y="384"/>
                  </a:lnTo>
                  <a:lnTo>
                    <a:pt x="16" y="388"/>
                  </a:lnTo>
                  <a:lnTo>
                    <a:pt x="16" y="388"/>
                  </a:lnTo>
                  <a:lnTo>
                    <a:pt x="14" y="392"/>
                  </a:lnTo>
                  <a:lnTo>
                    <a:pt x="10" y="394"/>
                  </a:lnTo>
                  <a:lnTo>
                    <a:pt x="8" y="396"/>
                  </a:lnTo>
                  <a:lnTo>
                    <a:pt x="4" y="400"/>
                  </a:lnTo>
                  <a:lnTo>
                    <a:pt x="4" y="400"/>
                  </a:lnTo>
                  <a:lnTo>
                    <a:pt x="4" y="404"/>
                  </a:lnTo>
                  <a:lnTo>
                    <a:pt x="8" y="408"/>
                  </a:lnTo>
                  <a:lnTo>
                    <a:pt x="14" y="412"/>
                  </a:lnTo>
                  <a:lnTo>
                    <a:pt x="14" y="412"/>
                  </a:lnTo>
                  <a:lnTo>
                    <a:pt x="20" y="412"/>
                  </a:lnTo>
                  <a:lnTo>
                    <a:pt x="24" y="414"/>
                  </a:lnTo>
                  <a:lnTo>
                    <a:pt x="24" y="414"/>
                  </a:lnTo>
                  <a:lnTo>
                    <a:pt x="26" y="416"/>
                  </a:lnTo>
                  <a:lnTo>
                    <a:pt x="26" y="418"/>
                  </a:lnTo>
                  <a:lnTo>
                    <a:pt x="26" y="420"/>
                  </a:lnTo>
                  <a:lnTo>
                    <a:pt x="26" y="422"/>
                  </a:lnTo>
                  <a:lnTo>
                    <a:pt x="26" y="422"/>
                  </a:lnTo>
                  <a:lnTo>
                    <a:pt x="32" y="426"/>
                  </a:lnTo>
                  <a:lnTo>
                    <a:pt x="42" y="428"/>
                  </a:lnTo>
                  <a:lnTo>
                    <a:pt x="42" y="428"/>
                  </a:lnTo>
                  <a:lnTo>
                    <a:pt x="56" y="426"/>
                  </a:lnTo>
                  <a:lnTo>
                    <a:pt x="68" y="420"/>
                  </a:lnTo>
                  <a:lnTo>
                    <a:pt x="68" y="420"/>
                  </a:lnTo>
                  <a:lnTo>
                    <a:pt x="78" y="412"/>
                  </a:lnTo>
                  <a:lnTo>
                    <a:pt x="86" y="404"/>
                  </a:lnTo>
                  <a:lnTo>
                    <a:pt x="86" y="404"/>
                  </a:lnTo>
                  <a:lnTo>
                    <a:pt x="90" y="400"/>
                  </a:lnTo>
                  <a:lnTo>
                    <a:pt x="94" y="400"/>
                  </a:lnTo>
                  <a:lnTo>
                    <a:pt x="94" y="400"/>
                  </a:lnTo>
                  <a:lnTo>
                    <a:pt x="104" y="402"/>
                  </a:lnTo>
                  <a:lnTo>
                    <a:pt x="104" y="402"/>
                  </a:lnTo>
                  <a:lnTo>
                    <a:pt x="112" y="404"/>
                  </a:lnTo>
                  <a:lnTo>
                    <a:pt x="122" y="404"/>
                  </a:lnTo>
                  <a:lnTo>
                    <a:pt x="122" y="404"/>
                  </a:lnTo>
                  <a:lnTo>
                    <a:pt x="128" y="404"/>
                  </a:lnTo>
                  <a:lnTo>
                    <a:pt x="132" y="402"/>
                  </a:lnTo>
                  <a:lnTo>
                    <a:pt x="136" y="400"/>
                  </a:lnTo>
                  <a:lnTo>
                    <a:pt x="138" y="394"/>
                  </a:lnTo>
                  <a:lnTo>
                    <a:pt x="138" y="394"/>
                  </a:lnTo>
                  <a:lnTo>
                    <a:pt x="140" y="384"/>
                  </a:lnTo>
                  <a:lnTo>
                    <a:pt x="142" y="382"/>
                  </a:lnTo>
                  <a:lnTo>
                    <a:pt x="148" y="380"/>
                  </a:lnTo>
                  <a:lnTo>
                    <a:pt x="148" y="380"/>
                  </a:lnTo>
                  <a:lnTo>
                    <a:pt x="158" y="376"/>
                  </a:lnTo>
                  <a:lnTo>
                    <a:pt x="168" y="374"/>
                  </a:lnTo>
                  <a:lnTo>
                    <a:pt x="168" y="374"/>
                  </a:lnTo>
                  <a:lnTo>
                    <a:pt x="176" y="370"/>
                  </a:lnTo>
                  <a:lnTo>
                    <a:pt x="182" y="370"/>
                  </a:lnTo>
                  <a:lnTo>
                    <a:pt x="182" y="370"/>
                  </a:lnTo>
                  <a:lnTo>
                    <a:pt x="186" y="370"/>
                  </a:lnTo>
                  <a:lnTo>
                    <a:pt x="186" y="370"/>
                  </a:lnTo>
                  <a:lnTo>
                    <a:pt x="194" y="370"/>
                  </a:lnTo>
                  <a:lnTo>
                    <a:pt x="194" y="370"/>
                  </a:lnTo>
                  <a:lnTo>
                    <a:pt x="200" y="370"/>
                  </a:lnTo>
                  <a:lnTo>
                    <a:pt x="206" y="366"/>
                  </a:lnTo>
                  <a:lnTo>
                    <a:pt x="206" y="366"/>
                  </a:lnTo>
                  <a:lnTo>
                    <a:pt x="214" y="358"/>
                  </a:lnTo>
                  <a:lnTo>
                    <a:pt x="224" y="352"/>
                  </a:lnTo>
                  <a:lnTo>
                    <a:pt x="224" y="352"/>
                  </a:lnTo>
                  <a:lnTo>
                    <a:pt x="224" y="352"/>
                  </a:lnTo>
                  <a:lnTo>
                    <a:pt x="224" y="352"/>
                  </a:lnTo>
                  <a:lnTo>
                    <a:pt x="228" y="354"/>
                  </a:lnTo>
                  <a:lnTo>
                    <a:pt x="232" y="356"/>
                  </a:lnTo>
                  <a:lnTo>
                    <a:pt x="238" y="360"/>
                  </a:lnTo>
                  <a:lnTo>
                    <a:pt x="238" y="360"/>
                  </a:lnTo>
                  <a:lnTo>
                    <a:pt x="244" y="360"/>
                  </a:lnTo>
                  <a:lnTo>
                    <a:pt x="244" y="360"/>
                  </a:lnTo>
                  <a:lnTo>
                    <a:pt x="246" y="360"/>
                  </a:lnTo>
                  <a:lnTo>
                    <a:pt x="246" y="360"/>
                  </a:lnTo>
                  <a:lnTo>
                    <a:pt x="248" y="360"/>
                  </a:lnTo>
                  <a:lnTo>
                    <a:pt x="248" y="360"/>
                  </a:lnTo>
                  <a:lnTo>
                    <a:pt x="252" y="360"/>
                  </a:lnTo>
                  <a:lnTo>
                    <a:pt x="258" y="362"/>
                  </a:lnTo>
                  <a:lnTo>
                    <a:pt x="258" y="362"/>
                  </a:lnTo>
                  <a:lnTo>
                    <a:pt x="260" y="366"/>
                  </a:lnTo>
                  <a:lnTo>
                    <a:pt x="264" y="372"/>
                  </a:lnTo>
                  <a:lnTo>
                    <a:pt x="264" y="372"/>
                  </a:lnTo>
                  <a:lnTo>
                    <a:pt x="268" y="374"/>
                  </a:lnTo>
                  <a:lnTo>
                    <a:pt x="272" y="374"/>
                  </a:lnTo>
                  <a:lnTo>
                    <a:pt x="272" y="374"/>
                  </a:lnTo>
                  <a:lnTo>
                    <a:pt x="278" y="378"/>
                  </a:lnTo>
                  <a:lnTo>
                    <a:pt x="282" y="384"/>
                  </a:lnTo>
                  <a:lnTo>
                    <a:pt x="284" y="390"/>
                  </a:lnTo>
                  <a:lnTo>
                    <a:pt x="288" y="396"/>
                  </a:lnTo>
                  <a:lnTo>
                    <a:pt x="288" y="396"/>
                  </a:lnTo>
                  <a:lnTo>
                    <a:pt x="294" y="400"/>
                  </a:lnTo>
                  <a:lnTo>
                    <a:pt x="300" y="406"/>
                  </a:lnTo>
                  <a:lnTo>
                    <a:pt x="300" y="406"/>
                  </a:lnTo>
                  <a:lnTo>
                    <a:pt x="304" y="410"/>
                  </a:lnTo>
                  <a:lnTo>
                    <a:pt x="308" y="416"/>
                  </a:lnTo>
                  <a:lnTo>
                    <a:pt x="308" y="416"/>
                  </a:lnTo>
                  <a:lnTo>
                    <a:pt x="320" y="402"/>
                  </a:lnTo>
                  <a:lnTo>
                    <a:pt x="328" y="394"/>
                  </a:lnTo>
                  <a:lnTo>
                    <a:pt x="332" y="392"/>
                  </a:lnTo>
                  <a:lnTo>
                    <a:pt x="336" y="392"/>
                  </a:lnTo>
                  <a:lnTo>
                    <a:pt x="336" y="392"/>
                  </a:lnTo>
                  <a:lnTo>
                    <a:pt x="340" y="392"/>
                  </a:lnTo>
                  <a:lnTo>
                    <a:pt x="340" y="392"/>
                  </a:lnTo>
                  <a:lnTo>
                    <a:pt x="336" y="394"/>
                  </a:lnTo>
                  <a:lnTo>
                    <a:pt x="336" y="398"/>
                  </a:lnTo>
                  <a:lnTo>
                    <a:pt x="334" y="404"/>
                  </a:lnTo>
                  <a:lnTo>
                    <a:pt x="332" y="406"/>
                  </a:lnTo>
                  <a:lnTo>
                    <a:pt x="332" y="406"/>
                  </a:lnTo>
                  <a:lnTo>
                    <a:pt x="326" y="414"/>
                  </a:lnTo>
                  <a:lnTo>
                    <a:pt x="322" y="418"/>
                  </a:lnTo>
                  <a:lnTo>
                    <a:pt x="320" y="422"/>
                  </a:lnTo>
                  <a:lnTo>
                    <a:pt x="320" y="422"/>
                  </a:lnTo>
                  <a:lnTo>
                    <a:pt x="320" y="422"/>
                  </a:lnTo>
                  <a:lnTo>
                    <a:pt x="320" y="422"/>
                  </a:lnTo>
                  <a:lnTo>
                    <a:pt x="330" y="422"/>
                  </a:lnTo>
                  <a:lnTo>
                    <a:pt x="330" y="422"/>
                  </a:lnTo>
                  <a:lnTo>
                    <a:pt x="336" y="420"/>
                  </a:lnTo>
                  <a:lnTo>
                    <a:pt x="336" y="420"/>
                  </a:lnTo>
                  <a:lnTo>
                    <a:pt x="336" y="420"/>
                  </a:lnTo>
                  <a:lnTo>
                    <a:pt x="336" y="420"/>
                  </a:lnTo>
                  <a:lnTo>
                    <a:pt x="340" y="424"/>
                  </a:lnTo>
                  <a:lnTo>
                    <a:pt x="342" y="426"/>
                  </a:lnTo>
                  <a:lnTo>
                    <a:pt x="342" y="430"/>
                  </a:lnTo>
                  <a:lnTo>
                    <a:pt x="342" y="434"/>
                  </a:lnTo>
                  <a:lnTo>
                    <a:pt x="342" y="434"/>
                  </a:lnTo>
                  <a:lnTo>
                    <a:pt x="344" y="436"/>
                  </a:lnTo>
                  <a:lnTo>
                    <a:pt x="346" y="438"/>
                  </a:lnTo>
                  <a:lnTo>
                    <a:pt x="350" y="438"/>
                  </a:lnTo>
                  <a:lnTo>
                    <a:pt x="352" y="442"/>
                  </a:lnTo>
                  <a:lnTo>
                    <a:pt x="352" y="442"/>
                  </a:lnTo>
                  <a:lnTo>
                    <a:pt x="356" y="448"/>
                  </a:lnTo>
                  <a:lnTo>
                    <a:pt x="358" y="456"/>
                  </a:lnTo>
                  <a:lnTo>
                    <a:pt x="358" y="456"/>
                  </a:lnTo>
                  <a:lnTo>
                    <a:pt x="360" y="464"/>
                  </a:lnTo>
                  <a:lnTo>
                    <a:pt x="360" y="472"/>
                  </a:lnTo>
                  <a:lnTo>
                    <a:pt x="360" y="480"/>
                  </a:lnTo>
                  <a:lnTo>
                    <a:pt x="362" y="484"/>
                  </a:lnTo>
                  <a:lnTo>
                    <a:pt x="364" y="486"/>
                  </a:lnTo>
                  <a:lnTo>
                    <a:pt x="364" y="486"/>
                  </a:lnTo>
                  <a:lnTo>
                    <a:pt x="370" y="490"/>
                  </a:lnTo>
                  <a:lnTo>
                    <a:pt x="378" y="494"/>
                  </a:lnTo>
                  <a:lnTo>
                    <a:pt x="386" y="496"/>
                  </a:lnTo>
                  <a:lnTo>
                    <a:pt x="394" y="500"/>
                  </a:lnTo>
                  <a:lnTo>
                    <a:pt x="394" y="500"/>
                  </a:lnTo>
                  <a:lnTo>
                    <a:pt x="400" y="504"/>
                  </a:lnTo>
                  <a:lnTo>
                    <a:pt x="404" y="506"/>
                  </a:lnTo>
                  <a:lnTo>
                    <a:pt x="408" y="508"/>
                  </a:lnTo>
                  <a:lnTo>
                    <a:pt x="408" y="508"/>
                  </a:lnTo>
                  <a:lnTo>
                    <a:pt x="410" y="508"/>
                  </a:lnTo>
                  <a:lnTo>
                    <a:pt x="410" y="508"/>
                  </a:lnTo>
                  <a:lnTo>
                    <a:pt x="412" y="506"/>
                  </a:lnTo>
                  <a:lnTo>
                    <a:pt x="412" y="504"/>
                  </a:lnTo>
                  <a:lnTo>
                    <a:pt x="414" y="498"/>
                  </a:lnTo>
                  <a:lnTo>
                    <a:pt x="414" y="498"/>
                  </a:lnTo>
                  <a:lnTo>
                    <a:pt x="416" y="492"/>
                  </a:lnTo>
                  <a:lnTo>
                    <a:pt x="420" y="486"/>
                  </a:lnTo>
                  <a:lnTo>
                    <a:pt x="424" y="480"/>
                  </a:lnTo>
                  <a:lnTo>
                    <a:pt x="432" y="478"/>
                  </a:lnTo>
                  <a:lnTo>
                    <a:pt x="432" y="478"/>
                  </a:lnTo>
                  <a:lnTo>
                    <a:pt x="434" y="478"/>
                  </a:lnTo>
                  <a:lnTo>
                    <a:pt x="436" y="482"/>
                  </a:lnTo>
                  <a:lnTo>
                    <a:pt x="434" y="490"/>
                  </a:lnTo>
                  <a:lnTo>
                    <a:pt x="434" y="500"/>
                  </a:lnTo>
                  <a:lnTo>
                    <a:pt x="436" y="502"/>
                  </a:lnTo>
                  <a:lnTo>
                    <a:pt x="440" y="504"/>
                  </a:lnTo>
                  <a:lnTo>
                    <a:pt x="440" y="504"/>
                  </a:lnTo>
                  <a:lnTo>
                    <a:pt x="446" y="502"/>
                  </a:lnTo>
                  <a:lnTo>
                    <a:pt x="446" y="502"/>
                  </a:lnTo>
                  <a:lnTo>
                    <a:pt x="452" y="500"/>
                  </a:lnTo>
                  <a:lnTo>
                    <a:pt x="456" y="496"/>
                  </a:lnTo>
                  <a:lnTo>
                    <a:pt x="464" y="490"/>
                  </a:lnTo>
                  <a:lnTo>
                    <a:pt x="464" y="490"/>
                  </a:lnTo>
                  <a:lnTo>
                    <a:pt x="472" y="486"/>
                  </a:lnTo>
                  <a:lnTo>
                    <a:pt x="484" y="482"/>
                  </a:lnTo>
                  <a:lnTo>
                    <a:pt x="484" y="482"/>
                  </a:lnTo>
                  <a:lnTo>
                    <a:pt x="492" y="478"/>
                  </a:lnTo>
                  <a:lnTo>
                    <a:pt x="496" y="476"/>
                  </a:lnTo>
                  <a:lnTo>
                    <a:pt x="498" y="474"/>
                  </a:lnTo>
                  <a:lnTo>
                    <a:pt x="498" y="474"/>
                  </a:lnTo>
                  <a:lnTo>
                    <a:pt x="502" y="464"/>
                  </a:lnTo>
                  <a:lnTo>
                    <a:pt x="504" y="454"/>
                  </a:lnTo>
                  <a:lnTo>
                    <a:pt x="504" y="442"/>
                  </a:lnTo>
                  <a:lnTo>
                    <a:pt x="508" y="434"/>
                  </a:lnTo>
                  <a:lnTo>
                    <a:pt x="508" y="434"/>
                  </a:lnTo>
                  <a:lnTo>
                    <a:pt x="516" y="424"/>
                  </a:lnTo>
                  <a:lnTo>
                    <a:pt x="520" y="420"/>
                  </a:lnTo>
                  <a:lnTo>
                    <a:pt x="524" y="416"/>
                  </a:lnTo>
                  <a:lnTo>
                    <a:pt x="524" y="416"/>
                  </a:lnTo>
                  <a:lnTo>
                    <a:pt x="532" y="400"/>
                  </a:lnTo>
                  <a:lnTo>
                    <a:pt x="532" y="400"/>
                  </a:lnTo>
                  <a:lnTo>
                    <a:pt x="542" y="382"/>
                  </a:lnTo>
                  <a:lnTo>
                    <a:pt x="544" y="372"/>
                  </a:lnTo>
                  <a:lnTo>
                    <a:pt x="546" y="362"/>
                  </a:lnTo>
                  <a:lnTo>
                    <a:pt x="546" y="362"/>
                  </a:lnTo>
                  <a:lnTo>
                    <a:pt x="548" y="356"/>
                  </a:lnTo>
                  <a:lnTo>
                    <a:pt x="550" y="348"/>
                  </a:lnTo>
                  <a:lnTo>
                    <a:pt x="556" y="338"/>
                  </a:lnTo>
                  <a:lnTo>
                    <a:pt x="564" y="326"/>
                  </a:lnTo>
                  <a:lnTo>
                    <a:pt x="568" y="314"/>
                  </a:lnTo>
                  <a:lnTo>
                    <a:pt x="568" y="314"/>
                  </a:lnTo>
                  <a:lnTo>
                    <a:pt x="570" y="302"/>
                  </a:lnTo>
                  <a:lnTo>
                    <a:pt x="568" y="290"/>
                  </a:lnTo>
                  <a:lnTo>
                    <a:pt x="562" y="268"/>
                  </a:lnTo>
                  <a:lnTo>
                    <a:pt x="562" y="268"/>
                  </a:lnTo>
                  <a:lnTo>
                    <a:pt x="562" y="258"/>
                  </a:lnTo>
                  <a:lnTo>
                    <a:pt x="560" y="248"/>
                  </a:lnTo>
                  <a:lnTo>
                    <a:pt x="560" y="248"/>
                  </a:lnTo>
                  <a:lnTo>
                    <a:pt x="554" y="238"/>
                  </a:lnTo>
                  <a:lnTo>
                    <a:pt x="548" y="230"/>
                  </a:lnTo>
                  <a:lnTo>
                    <a:pt x="548" y="230"/>
                  </a:lnTo>
                  <a:lnTo>
                    <a:pt x="542" y="224"/>
                  </a:lnTo>
                  <a:lnTo>
                    <a:pt x="538" y="218"/>
                  </a:lnTo>
                  <a:lnTo>
                    <a:pt x="538" y="218"/>
                  </a:lnTo>
                  <a:lnTo>
                    <a:pt x="538" y="212"/>
                  </a:lnTo>
                  <a:lnTo>
                    <a:pt x="534" y="204"/>
                  </a:lnTo>
                  <a:lnTo>
                    <a:pt x="534" y="204"/>
                  </a:lnTo>
                  <a:lnTo>
                    <a:pt x="530" y="198"/>
                  </a:lnTo>
                  <a:lnTo>
                    <a:pt x="526" y="196"/>
                  </a:lnTo>
                  <a:lnTo>
                    <a:pt x="522" y="192"/>
                  </a:lnTo>
                  <a:lnTo>
                    <a:pt x="518" y="186"/>
                  </a:lnTo>
                  <a:lnTo>
                    <a:pt x="518" y="186"/>
                  </a:lnTo>
                  <a:lnTo>
                    <a:pt x="514" y="172"/>
                  </a:lnTo>
                  <a:lnTo>
                    <a:pt x="510" y="164"/>
                  </a:lnTo>
                  <a:lnTo>
                    <a:pt x="506" y="158"/>
                  </a:lnTo>
                  <a:lnTo>
                    <a:pt x="506" y="158"/>
                  </a:lnTo>
                  <a:lnTo>
                    <a:pt x="498" y="148"/>
                  </a:lnTo>
                  <a:lnTo>
                    <a:pt x="486" y="140"/>
                  </a:lnTo>
                  <a:lnTo>
                    <a:pt x="486" y="140"/>
                  </a:lnTo>
                  <a:lnTo>
                    <a:pt x="476" y="132"/>
                  </a:lnTo>
                  <a:lnTo>
                    <a:pt x="472" y="128"/>
                  </a:lnTo>
                  <a:lnTo>
                    <a:pt x="472" y="122"/>
                  </a:lnTo>
                  <a:lnTo>
                    <a:pt x="472" y="122"/>
                  </a:lnTo>
                  <a:lnTo>
                    <a:pt x="472" y="104"/>
                  </a:lnTo>
                  <a:lnTo>
                    <a:pt x="472" y="104"/>
                  </a:lnTo>
                  <a:lnTo>
                    <a:pt x="470" y="94"/>
                  </a:lnTo>
                  <a:lnTo>
                    <a:pt x="468" y="86"/>
                  </a:lnTo>
                  <a:lnTo>
                    <a:pt x="468" y="86"/>
                  </a:lnTo>
                  <a:lnTo>
                    <a:pt x="468" y="78"/>
                  </a:lnTo>
                  <a:lnTo>
                    <a:pt x="470" y="68"/>
                  </a:lnTo>
                  <a:lnTo>
                    <a:pt x="470" y="68"/>
                  </a:lnTo>
                  <a:lnTo>
                    <a:pt x="468" y="64"/>
                  </a:lnTo>
                  <a:lnTo>
                    <a:pt x="466" y="60"/>
                  </a:lnTo>
                  <a:lnTo>
                    <a:pt x="460" y="56"/>
                  </a:lnTo>
                  <a:lnTo>
                    <a:pt x="460" y="56"/>
                  </a:lnTo>
                  <a:lnTo>
                    <a:pt x="454" y="48"/>
                  </a:lnTo>
                  <a:lnTo>
                    <a:pt x="454" y="48"/>
                  </a:lnTo>
                  <a:lnTo>
                    <a:pt x="448" y="46"/>
                  </a:lnTo>
                  <a:lnTo>
                    <a:pt x="444" y="44"/>
                  </a:lnTo>
                  <a:lnTo>
                    <a:pt x="444" y="44"/>
                  </a:lnTo>
                  <a:lnTo>
                    <a:pt x="442" y="40"/>
                  </a:lnTo>
                  <a:lnTo>
                    <a:pt x="442" y="36"/>
                  </a:lnTo>
                  <a:lnTo>
                    <a:pt x="444" y="28"/>
                  </a:lnTo>
                  <a:lnTo>
                    <a:pt x="444" y="28"/>
                  </a:lnTo>
                  <a:lnTo>
                    <a:pt x="442" y="12"/>
                  </a:lnTo>
                  <a:lnTo>
                    <a:pt x="438" y="4"/>
                  </a:lnTo>
                  <a:lnTo>
                    <a:pt x="436" y="2"/>
                  </a:lnTo>
                  <a:lnTo>
                    <a:pt x="434"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58" name="Freeform 143"/>
            <p:cNvSpPr>
              <a:spLocks/>
            </p:cNvSpPr>
            <p:nvPr/>
          </p:nvSpPr>
          <p:spPr bwMode="auto">
            <a:xfrm>
              <a:off x="2254" y="2688"/>
              <a:ext cx="570" cy="508"/>
            </a:xfrm>
            <a:custGeom>
              <a:avLst/>
              <a:gdLst>
                <a:gd name="T0" fmla="*/ 416 w 570"/>
                <a:gd name="T1" fmla="*/ 38 h 508"/>
                <a:gd name="T2" fmla="*/ 414 w 570"/>
                <a:gd name="T3" fmla="*/ 80 h 508"/>
                <a:gd name="T4" fmla="*/ 400 w 570"/>
                <a:gd name="T5" fmla="*/ 112 h 508"/>
                <a:gd name="T6" fmla="*/ 378 w 570"/>
                <a:gd name="T7" fmla="*/ 104 h 508"/>
                <a:gd name="T8" fmla="*/ 350 w 570"/>
                <a:gd name="T9" fmla="*/ 82 h 508"/>
                <a:gd name="T10" fmla="*/ 334 w 570"/>
                <a:gd name="T11" fmla="*/ 56 h 508"/>
                <a:gd name="T12" fmla="*/ 356 w 570"/>
                <a:gd name="T13" fmla="*/ 32 h 508"/>
                <a:gd name="T14" fmla="*/ 356 w 570"/>
                <a:gd name="T15" fmla="*/ 20 h 508"/>
                <a:gd name="T16" fmla="*/ 324 w 570"/>
                <a:gd name="T17" fmla="*/ 18 h 508"/>
                <a:gd name="T18" fmla="*/ 300 w 570"/>
                <a:gd name="T19" fmla="*/ 4 h 508"/>
                <a:gd name="T20" fmla="*/ 276 w 570"/>
                <a:gd name="T21" fmla="*/ 18 h 508"/>
                <a:gd name="T22" fmla="*/ 256 w 570"/>
                <a:gd name="T23" fmla="*/ 36 h 508"/>
                <a:gd name="T24" fmla="*/ 252 w 570"/>
                <a:gd name="T25" fmla="*/ 58 h 508"/>
                <a:gd name="T26" fmla="*/ 250 w 570"/>
                <a:gd name="T27" fmla="*/ 66 h 508"/>
                <a:gd name="T28" fmla="*/ 216 w 570"/>
                <a:gd name="T29" fmla="*/ 38 h 508"/>
                <a:gd name="T30" fmla="*/ 176 w 570"/>
                <a:gd name="T31" fmla="*/ 72 h 508"/>
                <a:gd name="T32" fmla="*/ 154 w 570"/>
                <a:gd name="T33" fmla="*/ 90 h 508"/>
                <a:gd name="T34" fmla="*/ 142 w 570"/>
                <a:gd name="T35" fmla="*/ 96 h 508"/>
                <a:gd name="T36" fmla="*/ 118 w 570"/>
                <a:gd name="T37" fmla="*/ 136 h 508"/>
                <a:gd name="T38" fmla="*/ 50 w 570"/>
                <a:gd name="T39" fmla="*/ 156 h 508"/>
                <a:gd name="T40" fmla="*/ 20 w 570"/>
                <a:gd name="T41" fmla="*/ 180 h 508"/>
                <a:gd name="T42" fmla="*/ 0 w 570"/>
                <a:gd name="T43" fmla="*/ 234 h 508"/>
                <a:gd name="T44" fmla="*/ 8 w 570"/>
                <a:gd name="T45" fmla="*/ 256 h 508"/>
                <a:gd name="T46" fmla="*/ 6 w 570"/>
                <a:gd name="T47" fmla="*/ 288 h 508"/>
                <a:gd name="T48" fmla="*/ 12 w 570"/>
                <a:gd name="T49" fmla="*/ 314 h 508"/>
                <a:gd name="T50" fmla="*/ 18 w 570"/>
                <a:gd name="T51" fmla="*/ 370 h 508"/>
                <a:gd name="T52" fmla="*/ 10 w 570"/>
                <a:gd name="T53" fmla="*/ 394 h 508"/>
                <a:gd name="T54" fmla="*/ 14 w 570"/>
                <a:gd name="T55" fmla="*/ 412 h 508"/>
                <a:gd name="T56" fmla="*/ 26 w 570"/>
                <a:gd name="T57" fmla="*/ 422 h 508"/>
                <a:gd name="T58" fmla="*/ 68 w 570"/>
                <a:gd name="T59" fmla="*/ 420 h 508"/>
                <a:gd name="T60" fmla="*/ 104 w 570"/>
                <a:gd name="T61" fmla="*/ 402 h 508"/>
                <a:gd name="T62" fmla="*/ 136 w 570"/>
                <a:gd name="T63" fmla="*/ 400 h 508"/>
                <a:gd name="T64" fmla="*/ 158 w 570"/>
                <a:gd name="T65" fmla="*/ 376 h 508"/>
                <a:gd name="T66" fmla="*/ 186 w 570"/>
                <a:gd name="T67" fmla="*/ 370 h 508"/>
                <a:gd name="T68" fmla="*/ 224 w 570"/>
                <a:gd name="T69" fmla="*/ 352 h 508"/>
                <a:gd name="T70" fmla="*/ 238 w 570"/>
                <a:gd name="T71" fmla="*/ 360 h 508"/>
                <a:gd name="T72" fmla="*/ 252 w 570"/>
                <a:gd name="T73" fmla="*/ 360 h 508"/>
                <a:gd name="T74" fmla="*/ 272 w 570"/>
                <a:gd name="T75" fmla="*/ 374 h 508"/>
                <a:gd name="T76" fmla="*/ 294 w 570"/>
                <a:gd name="T77" fmla="*/ 400 h 508"/>
                <a:gd name="T78" fmla="*/ 328 w 570"/>
                <a:gd name="T79" fmla="*/ 394 h 508"/>
                <a:gd name="T80" fmla="*/ 336 w 570"/>
                <a:gd name="T81" fmla="*/ 398 h 508"/>
                <a:gd name="T82" fmla="*/ 320 w 570"/>
                <a:gd name="T83" fmla="*/ 422 h 508"/>
                <a:gd name="T84" fmla="*/ 336 w 570"/>
                <a:gd name="T85" fmla="*/ 420 h 508"/>
                <a:gd name="T86" fmla="*/ 344 w 570"/>
                <a:gd name="T87" fmla="*/ 436 h 508"/>
                <a:gd name="T88" fmla="*/ 358 w 570"/>
                <a:gd name="T89" fmla="*/ 456 h 508"/>
                <a:gd name="T90" fmla="*/ 370 w 570"/>
                <a:gd name="T91" fmla="*/ 490 h 508"/>
                <a:gd name="T92" fmla="*/ 408 w 570"/>
                <a:gd name="T93" fmla="*/ 508 h 508"/>
                <a:gd name="T94" fmla="*/ 414 w 570"/>
                <a:gd name="T95" fmla="*/ 498 h 508"/>
                <a:gd name="T96" fmla="*/ 436 w 570"/>
                <a:gd name="T97" fmla="*/ 482 h 508"/>
                <a:gd name="T98" fmla="*/ 446 w 570"/>
                <a:gd name="T99" fmla="*/ 502 h 508"/>
                <a:gd name="T100" fmla="*/ 484 w 570"/>
                <a:gd name="T101" fmla="*/ 482 h 508"/>
                <a:gd name="T102" fmla="*/ 504 w 570"/>
                <a:gd name="T103" fmla="*/ 442 h 508"/>
                <a:gd name="T104" fmla="*/ 532 w 570"/>
                <a:gd name="T105" fmla="*/ 400 h 508"/>
                <a:gd name="T106" fmla="*/ 550 w 570"/>
                <a:gd name="T107" fmla="*/ 348 h 508"/>
                <a:gd name="T108" fmla="*/ 562 w 570"/>
                <a:gd name="T109" fmla="*/ 268 h 508"/>
                <a:gd name="T110" fmla="*/ 548 w 570"/>
                <a:gd name="T111" fmla="*/ 230 h 508"/>
                <a:gd name="T112" fmla="*/ 530 w 570"/>
                <a:gd name="T113" fmla="*/ 198 h 508"/>
                <a:gd name="T114" fmla="*/ 506 w 570"/>
                <a:gd name="T115" fmla="*/ 158 h 508"/>
                <a:gd name="T116" fmla="*/ 472 w 570"/>
                <a:gd name="T117" fmla="*/ 122 h 508"/>
                <a:gd name="T118" fmla="*/ 468 w 570"/>
                <a:gd name="T119" fmla="*/ 78 h 508"/>
                <a:gd name="T120" fmla="*/ 454 w 570"/>
                <a:gd name="T121" fmla="*/ 48 h 508"/>
                <a:gd name="T122" fmla="*/ 444 w 570"/>
                <a:gd name="T123" fmla="*/ 28 h 5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70" h="508">
                  <a:moveTo>
                    <a:pt x="434" y="0"/>
                  </a:moveTo>
                  <a:lnTo>
                    <a:pt x="434" y="0"/>
                  </a:lnTo>
                  <a:lnTo>
                    <a:pt x="430" y="2"/>
                  </a:lnTo>
                  <a:lnTo>
                    <a:pt x="426" y="6"/>
                  </a:lnTo>
                  <a:lnTo>
                    <a:pt x="426" y="6"/>
                  </a:lnTo>
                  <a:lnTo>
                    <a:pt x="420" y="22"/>
                  </a:lnTo>
                  <a:lnTo>
                    <a:pt x="416" y="38"/>
                  </a:lnTo>
                  <a:lnTo>
                    <a:pt x="416" y="38"/>
                  </a:lnTo>
                  <a:lnTo>
                    <a:pt x="416" y="46"/>
                  </a:lnTo>
                  <a:lnTo>
                    <a:pt x="416" y="52"/>
                  </a:lnTo>
                  <a:lnTo>
                    <a:pt x="416" y="52"/>
                  </a:lnTo>
                  <a:lnTo>
                    <a:pt x="416" y="66"/>
                  </a:lnTo>
                  <a:lnTo>
                    <a:pt x="416" y="66"/>
                  </a:lnTo>
                  <a:lnTo>
                    <a:pt x="414" y="80"/>
                  </a:lnTo>
                  <a:lnTo>
                    <a:pt x="412" y="94"/>
                  </a:lnTo>
                  <a:lnTo>
                    <a:pt x="412" y="94"/>
                  </a:lnTo>
                  <a:lnTo>
                    <a:pt x="410" y="100"/>
                  </a:lnTo>
                  <a:lnTo>
                    <a:pt x="406" y="104"/>
                  </a:lnTo>
                  <a:lnTo>
                    <a:pt x="406" y="104"/>
                  </a:lnTo>
                  <a:lnTo>
                    <a:pt x="402" y="108"/>
                  </a:lnTo>
                  <a:lnTo>
                    <a:pt x="400" y="112"/>
                  </a:lnTo>
                  <a:lnTo>
                    <a:pt x="396" y="116"/>
                  </a:lnTo>
                  <a:lnTo>
                    <a:pt x="390" y="118"/>
                  </a:lnTo>
                  <a:lnTo>
                    <a:pt x="390" y="118"/>
                  </a:lnTo>
                  <a:lnTo>
                    <a:pt x="386" y="118"/>
                  </a:lnTo>
                  <a:lnTo>
                    <a:pt x="382" y="114"/>
                  </a:lnTo>
                  <a:lnTo>
                    <a:pt x="378" y="104"/>
                  </a:lnTo>
                  <a:lnTo>
                    <a:pt x="378" y="104"/>
                  </a:lnTo>
                  <a:lnTo>
                    <a:pt x="374" y="96"/>
                  </a:lnTo>
                  <a:lnTo>
                    <a:pt x="370" y="94"/>
                  </a:lnTo>
                  <a:lnTo>
                    <a:pt x="366" y="90"/>
                  </a:lnTo>
                  <a:lnTo>
                    <a:pt x="366" y="90"/>
                  </a:lnTo>
                  <a:lnTo>
                    <a:pt x="356" y="88"/>
                  </a:lnTo>
                  <a:lnTo>
                    <a:pt x="350" y="82"/>
                  </a:lnTo>
                  <a:lnTo>
                    <a:pt x="350" y="82"/>
                  </a:lnTo>
                  <a:lnTo>
                    <a:pt x="344" y="76"/>
                  </a:lnTo>
                  <a:lnTo>
                    <a:pt x="338" y="72"/>
                  </a:lnTo>
                  <a:lnTo>
                    <a:pt x="338" y="72"/>
                  </a:lnTo>
                  <a:lnTo>
                    <a:pt x="334" y="68"/>
                  </a:lnTo>
                  <a:lnTo>
                    <a:pt x="332" y="64"/>
                  </a:lnTo>
                  <a:lnTo>
                    <a:pt x="332" y="60"/>
                  </a:lnTo>
                  <a:lnTo>
                    <a:pt x="334" y="56"/>
                  </a:lnTo>
                  <a:lnTo>
                    <a:pt x="338" y="50"/>
                  </a:lnTo>
                  <a:lnTo>
                    <a:pt x="344" y="42"/>
                  </a:lnTo>
                  <a:lnTo>
                    <a:pt x="344" y="42"/>
                  </a:lnTo>
                  <a:lnTo>
                    <a:pt x="348" y="38"/>
                  </a:lnTo>
                  <a:lnTo>
                    <a:pt x="352" y="34"/>
                  </a:lnTo>
                  <a:lnTo>
                    <a:pt x="352" y="34"/>
                  </a:lnTo>
                  <a:lnTo>
                    <a:pt x="356" y="32"/>
                  </a:lnTo>
                  <a:lnTo>
                    <a:pt x="360" y="30"/>
                  </a:lnTo>
                  <a:lnTo>
                    <a:pt x="360" y="30"/>
                  </a:lnTo>
                  <a:lnTo>
                    <a:pt x="364" y="24"/>
                  </a:lnTo>
                  <a:lnTo>
                    <a:pt x="364" y="22"/>
                  </a:lnTo>
                  <a:lnTo>
                    <a:pt x="362" y="20"/>
                  </a:lnTo>
                  <a:lnTo>
                    <a:pt x="356" y="20"/>
                  </a:lnTo>
                  <a:lnTo>
                    <a:pt x="356" y="20"/>
                  </a:lnTo>
                  <a:lnTo>
                    <a:pt x="348" y="16"/>
                  </a:lnTo>
                  <a:lnTo>
                    <a:pt x="340" y="14"/>
                  </a:lnTo>
                  <a:lnTo>
                    <a:pt x="340" y="14"/>
                  </a:lnTo>
                  <a:lnTo>
                    <a:pt x="338" y="14"/>
                  </a:lnTo>
                  <a:lnTo>
                    <a:pt x="338" y="14"/>
                  </a:lnTo>
                  <a:lnTo>
                    <a:pt x="330" y="16"/>
                  </a:lnTo>
                  <a:lnTo>
                    <a:pt x="324" y="18"/>
                  </a:lnTo>
                  <a:lnTo>
                    <a:pt x="324" y="18"/>
                  </a:lnTo>
                  <a:lnTo>
                    <a:pt x="320" y="18"/>
                  </a:lnTo>
                  <a:lnTo>
                    <a:pt x="320" y="18"/>
                  </a:lnTo>
                  <a:lnTo>
                    <a:pt x="316" y="14"/>
                  </a:lnTo>
                  <a:lnTo>
                    <a:pt x="310" y="10"/>
                  </a:lnTo>
                  <a:lnTo>
                    <a:pt x="304" y="6"/>
                  </a:lnTo>
                  <a:lnTo>
                    <a:pt x="300" y="4"/>
                  </a:lnTo>
                  <a:lnTo>
                    <a:pt x="300" y="4"/>
                  </a:lnTo>
                  <a:lnTo>
                    <a:pt x="296" y="4"/>
                  </a:lnTo>
                  <a:lnTo>
                    <a:pt x="292" y="6"/>
                  </a:lnTo>
                  <a:lnTo>
                    <a:pt x="292" y="6"/>
                  </a:lnTo>
                  <a:lnTo>
                    <a:pt x="284" y="14"/>
                  </a:lnTo>
                  <a:lnTo>
                    <a:pt x="280" y="16"/>
                  </a:lnTo>
                  <a:lnTo>
                    <a:pt x="276" y="18"/>
                  </a:lnTo>
                  <a:lnTo>
                    <a:pt x="276" y="18"/>
                  </a:lnTo>
                  <a:lnTo>
                    <a:pt x="266" y="22"/>
                  </a:lnTo>
                  <a:lnTo>
                    <a:pt x="262" y="24"/>
                  </a:lnTo>
                  <a:lnTo>
                    <a:pt x="260" y="28"/>
                  </a:lnTo>
                  <a:lnTo>
                    <a:pt x="260" y="28"/>
                  </a:lnTo>
                  <a:lnTo>
                    <a:pt x="258" y="32"/>
                  </a:lnTo>
                  <a:lnTo>
                    <a:pt x="256" y="36"/>
                  </a:lnTo>
                  <a:lnTo>
                    <a:pt x="256" y="36"/>
                  </a:lnTo>
                  <a:lnTo>
                    <a:pt x="252" y="40"/>
                  </a:lnTo>
                  <a:lnTo>
                    <a:pt x="250" y="44"/>
                  </a:lnTo>
                  <a:lnTo>
                    <a:pt x="250" y="44"/>
                  </a:lnTo>
                  <a:lnTo>
                    <a:pt x="248" y="48"/>
                  </a:lnTo>
                  <a:lnTo>
                    <a:pt x="248" y="52"/>
                  </a:lnTo>
                  <a:lnTo>
                    <a:pt x="252" y="58"/>
                  </a:lnTo>
                  <a:lnTo>
                    <a:pt x="252" y="58"/>
                  </a:lnTo>
                  <a:lnTo>
                    <a:pt x="256" y="64"/>
                  </a:lnTo>
                  <a:lnTo>
                    <a:pt x="256" y="66"/>
                  </a:lnTo>
                  <a:lnTo>
                    <a:pt x="254" y="66"/>
                  </a:lnTo>
                  <a:lnTo>
                    <a:pt x="254" y="66"/>
                  </a:lnTo>
                  <a:lnTo>
                    <a:pt x="250" y="66"/>
                  </a:lnTo>
                  <a:lnTo>
                    <a:pt x="250" y="66"/>
                  </a:lnTo>
                  <a:lnTo>
                    <a:pt x="242" y="58"/>
                  </a:lnTo>
                  <a:lnTo>
                    <a:pt x="234" y="52"/>
                  </a:lnTo>
                  <a:lnTo>
                    <a:pt x="234" y="52"/>
                  </a:lnTo>
                  <a:lnTo>
                    <a:pt x="226" y="42"/>
                  </a:lnTo>
                  <a:lnTo>
                    <a:pt x="222" y="38"/>
                  </a:lnTo>
                  <a:lnTo>
                    <a:pt x="216" y="38"/>
                  </a:lnTo>
                  <a:lnTo>
                    <a:pt x="216" y="38"/>
                  </a:lnTo>
                  <a:lnTo>
                    <a:pt x="212" y="38"/>
                  </a:lnTo>
                  <a:lnTo>
                    <a:pt x="206" y="42"/>
                  </a:lnTo>
                  <a:lnTo>
                    <a:pt x="206" y="42"/>
                  </a:lnTo>
                  <a:lnTo>
                    <a:pt x="198" y="48"/>
                  </a:lnTo>
                  <a:lnTo>
                    <a:pt x="190" y="56"/>
                  </a:lnTo>
                  <a:lnTo>
                    <a:pt x="176" y="72"/>
                  </a:lnTo>
                  <a:lnTo>
                    <a:pt x="176" y="72"/>
                  </a:lnTo>
                  <a:lnTo>
                    <a:pt x="170" y="82"/>
                  </a:lnTo>
                  <a:lnTo>
                    <a:pt x="166" y="86"/>
                  </a:lnTo>
                  <a:lnTo>
                    <a:pt x="164" y="90"/>
                  </a:lnTo>
                  <a:lnTo>
                    <a:pt x="164" y="90"/>
                  </a:lnTo>
                  <a:lnTo>
                    <a:pt x="160" y="92"/>
                  </a:lnTo>
                  <a:lnTo>
                    <a:pt x="160" y="92"/>
                  </a:lnTo>
                  <a:lnTo>
                    <a:pt x="154" y="90"/>
                  </a:lnTo>
                  <a:lnTo>
                    <a:pt x="154" y="90"/>
                  </a:lnTo>
                  <a:lnTo>
                    <a:pt x="150" y="88"/>
                  </a:lnTo>
                  <a:lnTo>
                    <a:pt x="150" y="88"/>
                  </a:lnTo>
                  <a:lnTo>
                    <a:pt x="146" y="90"/>
                  </a:lnTo>
                  <a:lnTo>
                    <a:pt x="146" y="90"/>
                  </a:lnTo>
                  <a:lnTo>
                    <a:pt x="144" y="92"/>
                  </a:lnTo>
                  <a:lnTo>
                    <a:pt x="142" y="96"/>
                  </a:lnTo>
                  <a:lnTo>
                    <a:pt x="142" y="106"/>
                  </a:lnTo>
                  <a:lnTo>
                    <a:pt x="142" y="106"/>
                  </a:lnTo>
                  <a:lnTo>
                    <a:pt x="140" y="116"/>
                  </a:lnTo>
                  <a:lnTo>
                    <a:pt x="138" y="120"/>
                  </a:lnTo>
                  <a:lnTo>
                    <a:pt x="132" y="124"/>
                  </a:lnTo>
                  <a:lnTo>
                    <a:pt x="132" y="124"/>
                  </a:lnTo>
                  <a:lnTo>
                    <a:pt x="118" y="136"/>
                  </a:lnTo>
                  <a:lnTo>
                    <a:pt x="108" y="140"/>
                  </a:lnTo>
                  <a:lnTo>
                    <a:pt x="100" y="144"/>
                  </a:lnTo>
                  <a:lnTo>
                    <a:pt x="100" y="144"/>
                  </a:lnTo>
                  <a:lnTo>
                    <a:pt x="74" y="148"/>
                  </a:lnTo>
                  <a:lnTo>
                    <a:pt x="62" y="150"/>
                  </a:lnTo>
                  <a:lnTo>
                    <a:pt x="50" y="156"/>
                  </a:lnTo>
                  <a:lnTo>
                    <a:pt x="50" y="156"/>
                  </a:lnTo>
                  <a:lnTo>
                    <a:pt x="46" y="160"/>
                  </a:lnTo>
                  <a:lnTo>
                    <a:pt x="44" y="162"/>
                  </a:lnTo>
                  <a:lnTo>
                    <a:pt x="40" y="166"/>
                  </a:lnTo>
                  <a:lnTo>
                    <a:pt x="36" y="170"/>
                  </a:lnTo>
                  <a:lnTo>
                    <a:pt x="36" y="170"/>
                  </a:lnTo>
                  <a:lnTo>
                    <a:pt x="26" y="178"/>
                  </a:lnTo>
                  <a:lnTo>
                    <a:pt x="20" y="180"/>
                  </a:lnTo>
                  <a:lnTo>
                    <a:pt x="16" y="184"/>
                  </a:lnTo>
                  <a:lnTo>
                    <a:pt x="16" y="184"/>
                  </a:lnTo>
                  <a:lnTo>
                    <a:pt x="10" y="194"/>
                  </a:lnTo>
                  <a:lnTo>
                    <a:pt x="8" y="202"/>
                  </a:lnTo>
                  <a:lnTo>
                    <a:pt x="2" y="222"/>
                  </a:lnTo>
                  <a:lnTo>
                    <a:pt x="2" y="222"/>
                  </a:lnTo>
                  <a:lnTo>
                    <a:pt x="0" y="234"/>
                  </a:lnTo>
                  <a:lnTo>
                    <a:pt x="0" y="238"/>
                  </a:lnTo>
                  <a:lnTo>
                    <a:pt x="4" y="242"/>
                  </a:lnTo>
                  <a:lnTo>
                    <a:pt x="4" y="242"/>
                  </a:lnTo>
                  <a:lnTo>
                    <a:pt x="10" y="246"/>
                  </a:lnTo>
                  <a:lnTo>
                    <a:pt x="12" y="250"/>
                  </a:lnTo>
                  <a:lnTo>
                    <a:pt x="8" y="256"/>
                  </a:lnTo>
                  <a:lnTo>
                    <a:pt x="8" y="256"/>
                  </a:lnTo>
                  <a:lnTo>
                    <a:pt x="4" y="262"/>
                  </a:lnTo>
                  <a:lnTo>
                    <a:pt x="2" y="266"/>
                  </a:lnTo>
                  <a:lnTo>
                    <a:pt x="0" y="270"/>
                  </a:lnTo>
                  <a:lnTo>
                    <a:pt x="0" y="270"/>
                  </a:lnTo>
                  <a:lnTo>
                    <a:pt x="0" y="274"/>
                  </a:lnTo>
                  <a:lnTo>
                    <a:pt x="2" y="280"/>
                  </a:lnTo>
                  <a:lnTo>
                    <a:pt x="6" y="288"/>
                  </a:lnTo>
                  <a:lnTo>
                    <a:pt x="6" y="288"/>
                  </a:lnTo>
                  <a:lnTo>
                    <a:pt x="12" y="298"/>
                  </a:lnTo>
                  <a:lnTo>
                    <a:pt x="12" y="298"/>
                  </a:lnTo>
                  <a:lnTo>
                    <a:pt x="12" y="304"/>
                  </a:lnTo>
                  <a:lnTo>
                    <a:pt x="10" y="310"/>
                  </a:lnTo>
                  <a:lnTo>
                    <a:pt x="10" y="310"/>
                  </a:lnTo>
                  <a:lnTo>
                    <a:pt x="12" y="314"/>
                  </a:lnTo>
                  <a:lnTo>
                    <a:pt x="12" y="318"/>
                  </a:lnTo>
                  <a:lnTo>
                    <a:pt x="16" y="326"/>
                  </a:lnTo>
                  <a:lnTo>
                    <a:pt x="16" y="326"/>
                  </a:lnTo>
                  <a:lnTo>
                    <a:pt x="16" y="336"/>
                  </a:lnTo>
                  <a:lnTo>
                    <a:pt x="16" y="348"/>
                  </a:lnTo>
                  <a:lnTo>
                    <a:pt x="16" y="348"/>
                  </a:lnTo>
                  <a:lnTo>
                    <a:pt x="18" y="370"/>
                  </a:lnTo>
                  <a:lnTo>
                    <a:pt x="18" y="370"/>
                  </a:lnTo>
                  <a:lnTo>
                    <a:pt x="18" y="378"/>
                  </a:lnTo>
                  <a:lnTo>
                    <a:pt x="18" y="384"/>
                  </a:lnTo>
                  <a:lnTo>
                    <a:pt x="16" y="388"/>
                  </a:lnTo>
                  <a:lnTo>
                    <a:pt x="16" y="388"/>
                  </a:lnTo>
                  <a:lnTo>
                    <a:pt x="14" y="392"/>
                  </a:lnTo>
                  <a:lnTo>
                    <a:pt x="10" y="394"/>
                  </a:lnTo>
                  <a:lnTo>
                    <a:pt x="8" y="396"/>
                  </a:lnTo>
                  <a:lnTo>
                    <a:pt x="4" y="400"/>
                  </a:lnTo>
                  <a:lnTo>
                    <a:pt x="4" y="400"/>
                  </a:lnTo>
                  <a:lnTo>
                    <a:pt x="4" y="404"/>
                  </a:lnTo>
                  <a:lnTo>
                    <a:pt x="8" y="408"/>
                  </a:lnTo>
                  <a:lnTo>
                    <a:pt x="14" y="412"/>
                  </a:lnTo>
                  <a:lnTo>
                    <a:pt x="14" y="412"/>
                  </a:lnTo>
                  <a:lnTo>
                    <a:pt x="20" y="412"/>
                  </a:lnTo>
                  <a:lnTo>
                    <a:pt x="24" y="414"/>
                  </a:lnTo>
                  <a:lnTo>
                    <a:pt x="24" y="414"/>
                  </a:lnTo>
                  <a:lnTo>
                    <a:pt x="26" y="416"/>
                  </a:lnTo>
                  <a:lnTo>
                    <a:pt x="26" y="418"/>
                  </a:lnTo>
                  <a:lnTo>
                    <a:pt x="26" y="420"/>
                  </a:lnTo>
                  <a:lnTo>
                    <a:pt x="26" y="422"/>
                  </a:lnTo>
                  <a:lnTo>
                    <a:pt x="26" y="422"/>
                  </a:lnTo>
                  <a:lnTo>
                    <a:pt x="32" y="426"/>
                  </a:lnTo>
                  <a:lnTo>
                    <a:pt x="42" y="428"/>
                  </a:lnTo>
                  <a:lnTo>
                    <a:pt x="42" y="428"/>
                  </a:lnTo>
                  <a:lnTo>
                    <a:pt x="56" y="426"/>
                  </a:lnTo>
                  <a:lnTo>
                    <a:pt x="68" y="420"/>
                  </a:lnTo>
                  <a:lnTo>
                    <a:pt x="68" y="420"/>
                  </a:lnTo>
                  <a:lnTo>
                    <a:pt x="78" y="412"/>
                  </a:lnTo>
                  <a:lnTo>
                    <a:pt x="86" y="404"/>
                  </a:lnTo>
                  <a:lnTo>
                    <a:pt x="86" y="404"/>
                  </a:lnTo>
                  <a:lnTo>
                    <a:pt x="90" y="400"/>
                  </a:lnTo>
                  <a:lnTo>
                    <a:pt x="94" y="400"/>
                  </a:lnTo>
                  <a:lnTo>
                    <a:pt x="94" y="400"/>
                  </a:lnTo>
                  <a:lnTo>
                    <a:pt x="104" y="402"/>
                  </a:lnTo>
                  <a:lnTo>
                    <a:pt x="104" y="402"/>
                  </a:lnTo>
                  <a:lnTo>
                    <a:pt x="112" y="404"/>
                  </a:lnTo>
                  <a:lnTo>
                    <a:pt x="122" y="404"/>
                  </a:lnTo>
                  <a:lnTo>
                    <a:pt x="122" y="404"/>
                  </a:lnTo>
                  <a:lnTo>
                    <a:pt x="128" y="404"/>
                  </a:lnTo>
                  <a:lnTo>
                    <a:pt x="132" y="402"/>
                  </a:lnTo>
                  <a:lnTo>
                    <a:pt x="136" y="400"/>
                  </a:lnTo>
                  <a:lnTo>
                    <a:pt x="138" y="394"/>
                  </a:lnTo>
                  <a:lnTo>
                    <a:pt x="138" y="394"/>
                  </a:lnTo>
                  <a:lnTo>
                    <a:pt x="140" y="384"/>
                  </a:lnTo>
                  <a:lnTo>
                    <a:pt x="142" y="382"/>
                  </a:lnTo>
                  <a:lnTo>
                    <a:pt x="148" y="380"/>
                  </a:lnTo>
                  <a:lnTo>
                    <a:pt x="148" y="380"/>
                  </a:lnTo>
                  <a:lnTo>
                    <a:pt x="158" y="376"/>
                  </a:lnTo>
                  <a:lnTo>
                    <a:pt x="168" y="374"/>
                  </a:lnTo>
                  <a:lnTo>
                    <a:pt x="168" y="374"/>
                  </a:lnTo>
                  <a:lnTo>
                    <a:pt x="176" y="370"/>
                  </a:lnTo>
                  <a:lnTo>
                    <a:pt x="182" y="370"/>
                  </a:lnTo>
                  <a:lnTo>
                    <a:pt x="182" y="370"/>
                  </a:lnTo>
                  <a:lnTo>
                    <a:pt x="186" y="370"/>
                  </a:lnTo>
                  <a:lnTo>
                    <a:pt x="186" y="370"/>
                  </a:lnTo>
                  <a:lnTo>
                    <a:pt x="194" y="370"/>
                  </a:lnTo>
                  <a:lnTo>
                    <a:pt x="194" y="370"/>
                  </a:lnTo>
                  <a:lnTo>
                    <a:pt x="200" y="370"/>
                  </a:lnTo>
                  <a:lnTo>
                    <a:pt x="206" y="366"/>
                  </a:lnTo>
                  <a:lnTo>
                    <a:pt x="206" y="366"/>
                  </a:lnTo>
                  <a:lnTo>
                    <a:pt x="214" y="358"/>
                  </a:lnTo>
                  <a:lnTo>
                    <a:pt x="224" y="352"/>
                  </a:lnTo>
                  <a:lnTo>
                    <a:pt x="224" y="352"/>
                  </a:lnTo>
                  <a:lnTo>
                    <a:pt x="224" y="352"/>
                  </a:lnTo>
                  <a:lnTo>
                    <a:pt x="224" y="352"/>
                  </a:lnTo>
                  <a:lnTo>
                    <a:pt x="228" y="354"/>
                  </a:lnTo>
                  <a:lnTo>
                    <a:pt x="232" y="356"/>
                  </a:lnTo>
                  <a:lnTo>
                    <a:pt x="238" y="360"/>
                  </a:lnTo>
                  <a:lnTo>
                    <a:pt x="238" y="360"/>
                  </a:lnTo>
                  <a:lnTo>
                    <a:pt x="244" y="360"/>
                  </a:lnTo>
                  <a:lnTo>
                    <a:pt x="244" y="360"/>
                  </a:lnTo>
                  <a:lnTo>
                    <a:pt x="246" y="360"/>
                  </a:lnTo>
                  <a:lnTo>
                    <a:pt x="246" y="360"/>
                  </a:lnTo>
                  <a:lnTo>
                    <a:pt x="248" y="360"/>
                  </a:lnTo>
                  <a:lnTo>
                    <a:pt x="248" y="360"/>
                  </a:lnTo>
                  <a:lnTo>
                    <a:pt x="252" y="360"/>
                  </a:lnTo>
                  <a:lnTo>
                    <a:pt x="258" y="362"/>
                  </a:lnTo>
                  <a:lnTo>
                    <a:pt x="258" y="362"/>
                  </a:lnTo>
                  <a:lnTo>
                    <a:pt x="260" y="366"/>
                  </a:lnTo>
                  <a:lnTo>
                    <a:pt x="264" y="372"/>
                  </a:lnTo>
                  <a:lnTo>
                    <a:pt x="264" y="372"/>
                  </a:lnTo>
                  <a:lnTo>
                    <a:pt x="268" y="374"/>
                  </a:lnTo>
                  <a:lnTo>
                    <a:pt x="272" y="374"/>
                  </a:lnTo>
                  <a:lnTo>
                    <a:pt x="272" y="374"/>
                  </a:lnTo>
                  <a:lnTo>
                    <a:pt x="278" y="378"/>
                  </a:lnTo>
                  <a:lnTo>
                    <a:pt x="282" y="384"/>
                  </a:lnTo>
                  <a:lnTo>
                    <a:pt x="284" y="390"/>
                  </a:lnTo>
                  <a:lnTo>
                    <a:pt x="288" y="396"/>
                  </a:lnTo>
                  <a:lnTo>
                    <a:pt x="288" y="396"/>
                  </a:lnTo>
                  <a:lnTo>
                    <a:pt x="294" y="400"/>
                  </a:lnTo>
                  <a:lnTo>
                    <a:pt x="300" y="406"/>
                  </a:lnTo>
                  <a:lnTo>
                    <a:pt x="300" y="406"/>
                  </a:lnTo>
                  <a:lnTo>
                    <a:pt x="304" y="410"/>
                  </a:lnTo>
                  <a:lnTo>
                    <a:pt x="308" y="416"/>
                  </a:lnTo>
                  <a:lnTo>
                    <a:pt x="308" y="416"/>
                  </a:lnTo>
                  <a:lnTo>
                    <a:pt x="320" y="402"/>
                  </a:lnTo>
                  <a:lnTo>
                    <a:pt x="328" y="394"/>
                  </a:lnTo>
                  <a:lnTo>
                    <a:pt x="332" y="392"/>
                  </a:lnTo>
                  <a:lnTo>
                    <a:pt x="336" y="392"/>
                  </a:lnTo>
                  <a:lnTo>
                    <a:pt x="336" y="392"/>
                  </a:lnTo>
                  <a:lnTo>
                    <a:pt x="340" y="392"/>
                  </a:lnTo>
                  <a:lnTo>
                    <a:pt x="340" y="392"/>
                  </a:lnTo>
                  <a:lnTo>
                    <a:pt x="336" y="394"/>
                  </a:lnTo>
                  <a:lnTo>
                    <a:pt x="336" y="398"/>
                  </a:lnTo>
                  <a:lnTo>
                    <a:pt x="334" y="404"/>
                  </a:lnTo>
                  <a:lnTo>
                    <a:pt x="332" y="406"/>
                  </a:lnTo>
                  <a:lnTo>
                    <a:pt x="332" y="406"/>
                  </a:lnTo>
                  <a:lnTo>
                    <a:pt x="326" y="414"/>
                  </a:lnTo>
                  <a:lnTo>
                    <a:pt x="322" y="418"/>
                  </a:lnTo>
                  <a:lnTo>
                    <a:pt x="320" y="422"/>
                  </a:lnTo>
                  <a:lnTo>
                    <a:pt x="320" y="422"/>
                  </a:lnTo>
                  <a:lnTo>
                    <a:pt x="320" y="422"/>
                  </a:lnTo>
                  <a:lnTo>
                    <a:pt x="320" y="422"/>
                  </a:lnTo>
                  <a:lnTo>
                    <a:pt x="330" y="422"/>
                  </a:lnTo>
                  <a:lnTo>
                    <a:pt x="330" y="422"/>
                  </a:lnTo>
                  <a:lnTo>
                    <a:pt x="336" y="420"/>
                  </a:lnTo>
                  <a:lnTo>
                    <a:pt x="336" y="420"/>
                  </a:lnTo>
                  <a:lnTo>
                    <a:pt x="336" y="420"/>
                  </a:lnTo>
                  <a:lnTo>
                    <a:pt x="336" y="420"/>
                  </a:lnTo>
                  <a:lnTo>
                    <a:pt x="340" y="424"/>
                  </a:lnTo>
                  <a:lnTo>
                    <a:pt x="342" y="426"/>
                  </a:lnTo>
                  <a:lnTo>
                    <a:pt x="342" y="430"/>
                  </a:lnTo>
                  <a:lnTo>
                    <a:pt x="342" y="434"/>
                  </a:lnTo>
                  <a:lnTo>
                    <a:pt x="342" y="434"/>
                  </a:lnTo>
                  <a:lnTo>
                    <a:pt x="344" y="436"/>
                  </a:lnTo>
                  <a:lnTo>
                    <a:pt x="346" y="438"/>
                  </a:lnTo>
                  <a:lnTo>
                    <a:pt x="350" y="438"/>
                  </a:lnTo>
                  <a:lnTo>
                    <a:pt x="352" y="442"/>
                  </a:lnTo>
                  <a:lnTo>
                    <a:pt x="352" y="442"/>
                  </a:lnTo>
                  <a:lnTo>
                    <a:pt x="356" y="448"/>
                  </a:lnTo>
                  <a:lnTo>
                    <a:pt x="358" y="456"/>
                  </a:lnTo>
                  <a:lnTo>
                    <a:pt x="358" y="456"/>
                  </a:lnTo>
                  <a:lnTo>
                    <a:pt x="360" y="464"/>
                  </a:lnTo>
                  <a:lnTo>
                    <a:pt x="360" y="472"/>
                  </a:lnTo>
                  <a:lnTo>
                    <a:pt x="360" y="480"/>
                  </a:lnTo>
                  <a:lnTo>
                    <a:pt x="362" y="484"/>
                  </a:lnTo>
                  <a:lnTo>
                    <a:pt x="364" y="486"/>
                  </a:lnTo>
                  <a:lnTo>
                    <a:pt x="364" y="486"/>
                  </a:lnTo>
                  <a:lnTo>
                    <a:pt x="370" y="490"/>
                  </a:lnTo>
                  <a:lnTo>
                    <a:pt x="378" y="494"/>
                  </a:lnTo>
                  <a:lnTo>
                    <a:pt x="386" y="496"/>
                  </a:lnTo>
                  <a:lnTo>
                    <a:pt x="394" y="500"/>
                  </a:lnTo>
                  <a:lnTo>
                    <a:pt x="394" y="500"/>
                  </a:lnTo>
                  <a:lnTo>
                    <a:pt x="400" y="504"/>
                  </a:lnTo>
                  <a:lnTo>
                    <a:pt x="404" y="506"/>
                  </a:lnTo>
                  <a:lnTo>
                    <a:pt x="408" y="508"/>
                  </a:lnTo>
                  <a:lnTo>
                    <a:pt x="408" y="508"/>
                  </a:lnTo>
                  <a:lnTo>
                    <a:pt x="410" y="508"/>
                  </a:lnTo>
                  <a:lnTo>
                    <a:pt x="410" y="508"/>
                  </a:lnTo>
                  <a:lnTo>
                    <a:pt x="412" y="506"/>
                  </a:lnTo>
                  <a:lnTo>
                    <a:pt x="412" y="504"/>
                  </a:lnTo>
                  <a:lnTo>
                    <a:pt x="414" y="498"/>
                  </a:lnTo>
                  <a:lnTo>
                    <a:pt x="414" y="498"/>
                  </a:lnTo>
                  <a:lnTo>
                    <a:pt x="416" y="492"/>
                  </a:lnTo>
                  <a:lnTo>
                    <a:pt x="420" y="486"/>
                  </a:lnTo>
                  <a:lnTo>
                    <a:pt x="424" y="480"/>
                  </a:lnTo>
                  <a:lnTo>
                    <a:pt x="432" y="478"/>
                  </a:lnTo>
                  <a:lnTo>
                    <a:pt x="432" y="478"/>
                  </a:lnTo>
                  <a:lnTo>
                    <a:pt x="434" y="478"/>
                  </a:lnTo>
                  <a:lnTo>
                    <a:pt x="436" y="482"/>
                  </a:lnTo>
                  <a:lnTo>
                    <a:pt x="434" y="490"/>
                  </a:lnTo>
                  <a:lnTo>
                    <a:pt x="434" y="500"/>
                  </a:lnTo>
                  <a:lnTo>
                    <a:pt x="436" y="502"/>
                  </a:lnTo>
                  <a:lnTo>
                    <a:pt x="440" y="504"/>
                  </a:lnTo>
                  <a:lnTo>
                    <a:pt x="440" y="504"/>
                  </a:lnTo>
                  <a:lnTo>
                    <a:pt x="446" y="502"/>
                  </a:lnTo>
                  <a:lnTo>
                    <a:pt x="446" y="502"/>
                  </a:lnTo>
                  <a:lnTo>
                    <a:pt x="452" y="500"/>
                  </a:lnTo>
                  <a:lnTo>
                    <a:pt x="456" y="496"/>
                  </a:lnTo>
                  <a:lnTo>
                    <a:pt x="464" y="490"/>
                  </a:lnTo>
                  <a:lnTo>
                    <a:pt x="464" y="490"/>
                  </a:lnTo>
                  <a:lnTo>
                    <a:pt x="472" y="486"/>
                  </a:lnTo>
                  <a:lnTo>
                    <a:pt x="484" y="482"/>
                  </a:lnTo>
                  <a:lnTo>
                    <a:pt x="484" y="482"/>
                  </a:lnTo>
                  <a:lnTo>
                    <a:pt x="492" y="478"/>
                  </a:lnTo>
                  <a:lnTo>
                    <a:pt x="496" y="476"/>
                  </a:lnTo>
                  <a:lnTo>
                    <a:pt x="498" y="474"/>
                  </a:lnTo>
                  <a:lnTo>
                    <a:pt x="498" y="474"/>
                  </a:lnTo>
                  <a:lnTo>
                    <a:pt x="502" y="464"/>
                  </a:lnTo>
                  <a:lnTo>
                    <a:pt x="504" y="454"/>
                  </a:lnTo>
                  <a:lnTo>
                    <a:pt x="504" y="442"/>
                  </a:lnTo>
                  <a:lnTo>
                    <a:pt x="508" y="434"/>
                  </a:lnTo>
                  <a:lnTo>
                    <a:pt x="508" y="434"/>
                  </a:lnTo>
                  <a:lnTo>
                    <a:pt x="516" y="424"/>
                  </a:lnTo>
                  <a:lnTo>
                    <a:pt x="520" y="420"/>
                  </a:lnTo>
                  <a:lnTo>
                    <a:pt x="524" y="416"/>
                  </a:lnTo>
                  <a:lnTo>
                    <a:pt x="524" y="416"/>
                  </a:lnTo>
                  <a:lnTo>
                    <a:pt x="532" y="400"/>
                  </a:lnTo>
                  <a:lnTo>
                    <a:pt x="532" y="400"/>
                  </a:lnTo>
                  <a:lnTo>
                    <a:pt x="542" y="382"/>
                  </a:lnTo>
                  <a:lnTo>
                    <a:pt x="544" y="372"/>
                  </a:lnTo>
                  <a:lnTo>
                    <a:pt x="546" y="362"/>
                  </a:lnTo>
                  <a:lnTo>
                    <a:pt x="546" y="362"/>
                  </a:lnTo>
                  <a:lnTo>
                    <a:pt x="548" y="356"/>
                  </a:lnTo>
                  <a:lnTo>
                    <a:pt x="550" y="348"/>
                  </a:lnTo>
                  <a:lnTo>
                    <a:pt x="556" y="338"/>
                  </a:lnTo>
                  <a:lnTo>
                    <a:pt x="564" y="326"/>
                  </a:lnTo>
                  <a:lnTo>
                    <a:pt x="568" y="314"/>
                  </a:lnTo>
                  <a:lnTo>
                    <a:pt x="568" y="314"/>
                  </a:lnTo>
                  <a:lnTo>
                    <a:pt x="570" y="302"/>
                  </a:lnTo>
                  <a:lnTo>
                    <a:pt x="568" y="290"/>
                  </a:lnTo>
                  <a:lnTo>
                    <a:pt x="562" y="268"/>
                  </a:lnTo>
                  <a:lnTo>
                    <a:pt x="562" y="268"/>
                  </a:lnTo>
                  <a:lnTo>
                    <a:pt x="562" y="258"/>
                  </a:lnTo>
                  <a:lnTo>
                    <a:pt x="560" y="248"/>
                  </a:lnTo>
                  <a:lnTo>
                    <a:pt x="560" y="248"/>
                  </a:lnTo>
                  <a:lnTo>
                    <a:pt x="554" y="238"/>
                  </a:lnTo>
                  <a:lnTo>
                    <a:pt x="548" y="230"/>
                  </a:lnTo>
                  <a:lnTo>
                    <a:pt x="548" y="230"/>
                  </a:lnTo>
                  <a:lnTo>
                    <a:pt x="542" y="224"/>
                  </a:lnTo>
                  <a:lnTo>
                    <a:pt x="538" y="218"/>
                  </a:lnTo>
                  <a:lnTo>
                    <a:pt x="538" y="218"/>
                  </a:lnTo>
                  <a:lnTo>
                    <a:pt x="538" y="212"/>
                  </a:lnTo>
                  <a:lnTo>
                    <a:pt x="534" y="204"/>
                  </a:lnTo>
                  <a:lnTo>
                    <a:pt x="534" y="204"/>
                  </a:lnTo>
                  <a:lnTo>
                    <a:pt x="530" y="198"/>
                  </a:lnTo>
                  <a:lnTo>
                    <a:pt x="526" y="196"/>
                  </a:lnTo>
                  <a:lnTo>
                    <a:pt x="522" y="192"/>
                  </a:lnTo>
                  <a:lnTo>
                    <a:pt x="518" y="186"/>
                  </a:lnTo>
                  <a:lnTo>
                    <a:pt x="518" y="186"/>
                  </a:lnTo>
                  <a:lnTo>
                    <a:pt x="514" y="172"/>
                  </a:lnTo>
                  <a:lnTo>
                    <a:pt x="510" y="164"/>
                  </a:lnTo>
                  <a:lnTo>
                    <a:pt x="506" y="158"/>
                  </a:lnTo>
                  <a:lnTo>
                    <a:pt x="506" y="158"/>
                  </a:lnTo>
                  <a:lnTo>
                    <a:pt x="498" y="148"/>
                  </a:lnTo>
                  <a:lnTo>
                    <a:pt x="486" y="140"/>
                  </a:lnTo>
                  <a:lnTo>
                    <a:pt x="486" y="140"/>
                  </a:lnTo>
                  <a:lnTo>
                    <a:pt x="476" y="132"/>
                  </a:lnTo>
                  <a:lnTo>
                    <a:pt x="472" y="128"/>
                  </a:lnTo>
                  <a:lnTo>
                    <a:pt x="472" y="122"/>
                  </a:lnTo>
                  <a:lnTo>
                    <a:pt x="472" y="122"/>
                  </a:lnTo>
                  <a:lnTo>
                    <a:pt x="472" y="104"/>
                  </a:lnTo>
                  <a:lnTo>
                    <a:pt x="472" y="104"/>
                  </a:lnTo>
                  <a:lnTo>
                    <a:pt x="470" y="94"/>
                  </a:lnTo>
                  <a:lnTo>
                    <a:pt x="468" y="86"/>
                  </a:lnTo>
                  <a:lnTo>
                    <a:pt x="468" y="86"/>
                  </a:lnTo>
                  <a:lnTo>
                    <a:pt x="468" y="78"/>
                  </a:lnTo>
                  <a:lnTo>
                    <a:pt x="470" y="68"/>
                  </a:lnTo>
                  <a:lnTo>
                    <a:pt x="470" y="68"/>
                  </a:lnTo>
                  <a:lnTo>
                    <a:pt x="468" y="64"/>
                  </a:lnTo>
                  <a:lnTo>
                    <a:pt x="466" y="60"/>
                  </a:lnTo>
                  <a:lnTo>
                    <a:pt x="460" y="56"/>
                  </a:lnTo>
                  <a:lnTo>
                    <a:pt x="460" y="56"/>
                  </a:lnTo>
                  <a:lnTo>
                    <a:pt x="454" y="48"/>
                  </a:lnTo>
                  <a:lnTo>
                    <a:pt x="454" y="48"/>
                  </a:lnTo>
                  <a:lnTo>
                    <a:pt x="448" y="46"/>
                  </a:lnTo>
                  <a:lnTo>
                    <a:pt x="444" y="44"/>
                  </a:lnTo>
                  <a:lnTo>
                    <a:pt x="444" y="44"/>
                  </a:lnTo>
                  <a:lnTo>
                    <a:pt x="442" y="40"/>
                  </a:lnTo>
                  <a:lnTo>
                    <a:pt x="442" y="36"/>
                  </a:lnTo>
                  <a:lnTo>
                    <a:pt x="444" y="28"/>
                  </a:lnTo>
                  <a:lnTo>
                    <a:pt x="444" y="28"/>
                  </a:lnTo>
                  <a:lnTo>
                    <a:pt x="442" y="12"/>
                  </a:lnTo>
                  <a:lnTo>
                    <a:pt x="438" y="4"/>
                  </a:lnTo>
                  <a:lnTo>
                    <a:pt x="436" y="2"/>
                  </a:lnTo>
                  <a:lnTo>
                    <a:pt x="43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59" name="Freeform 144"/>
            <p:cNvSpPr>
              <a:spLocks/>
            </p:cNvSpPr>
            <p:nvPr/>
          </p:nvSpPr>
          <p:spPr bwMode="auto">
            <a:xfrm>
              <a:off x="2670" y="3228"/>
              <a:ext cx="56" cy="68"/>
            </a:xfrm>
            <a:custGeom>
              <a:avLst/>
              <a:gdLst>
                <a:gd name="T0" fmla="*/ 6 w 56"/>
                <a:gd name="T1" fmla="*/ 0 h 68"/>
                <a:gd name="T2" fmla="*/ 6 w 56"/>
                <a:gd name="T3" fmla="*/ 0 h 68"/>
                <a:gd name="T4" fmla="*/ 4 w 56"/>
                <a:gd name="T5" fmla="*/ 0 h 68"/>
                <a:gd name="T6" fmla="*/ 4 w 56"/>
                <a:gd name="T7" fmla="*/ 4 h 68"/>
                <a:gd name="T8" fmla="*/ 4 w 56"/>
                <a:gd name="T9" fmla="*/ 4 h 68"/>
                <a:gd name="T10" fmla="*/ 2 w 56"/>
                <a:gd name="T11" fmla="*/ 6 h 68"/>
                <a:gd name="T12" fmla="*/ 0 w 56"/>
                <a:gd name="T13" fmla="*/ 8 h 68"/>
                <a:gd name="T14" fmla="*/ 2 w 56"/>
                <a:gd name="T15" fmla="*/ 14 h 68"/>
                <a:gd name="T16" fmla="*/ 2 w 56"/>
                <a:gd name="T17" fmla="*/ 14 h 68"/>
                <a:gd name="T18" fmla="*/ 4 w 56"/>
                <a:gd name="T19" fmla="*/ 18 h 68"/>
                <a:gd name="T20" fmla="*/ 8 w 56"/>
                <a:gd name="T21" fmla="*/ 22 h 68"/>
                <a:gd name="T22" fmla="*/ 8 w 56"/>
                <a:gd name="T23" fmla="*/ 22 h 68"/>
                <a:gd name="T24" fmla="*/ 8 w 56"/>
                <a:gd name="T25" fmla="*/ 26 h 68"/>
                <a:gd name="T26" fmla="*/ 8 w 56"/>
                <a:gd name="T27" fmla="*/ 32 h 68"/>
                <a:gd name="T28" fmla="*/ 8 w 56"/>
                <a:gd name="T29" fmla="*/ 42 h 68"/>
                <a:gd name="T30" fmla="*/ 8 w 56"/>
                <a:gd name="T31" fmla="*/ 42 h 68"/>
                <a:gd name="T32" fmla="*/ 12 w 56"/>
                <a:gd name="T33" fmla="*/ 58 h 68"/>
                <a:gd name="T34" fmla="*/ 14 w 56"/>
                <a:gd name="T35" fmla="*/ 66 h 68"/>
                <a:gd name="T36" fmla="*/ 16 w 56"/>
                <a:gd name="T37" fmla="*/ 68 h 68"/>
                <a:gd name="T38" fmla="*/ 20 w 56"/>
                <a:gd name="T39" fmla="*/ 68 h 68"/>
                <a:gd name="T40" fmla="*/ 20 w 56"/>
                <a:gd name="T41" fmla="*/ 68 h 68"/>
                <a:gd name="T42" fmla="*/ 26 w 56"/>
                <a:gd name="T43" fmla="*/ 66 h 68"/>
                <a:gd name="T44" fmla="*/ 26 w 56"/>
                <a:gd name="T45" fmla="*/ 66 h 68"/>
                <a:gd name="T46" fmla="*/ 36 w 56"/>
                <a:gd name="T47" fmla="*/ 56 h 68"/>
                <a:gd name="T48" fmla="*/ 48 w 56"/>
                <a:gd name="T49" fmla="*/ 42 h 68"/>
                <a:gd name="T50" fmla="*/ 52 w 56"/>
                <a:gd name="T51" fmla="*/ 34 h 68"/>
                <a:gd name="T52" fmla="*/ 56 w 56"/>
                <a:gd name="T53" fmla="*/ 26 h 68"/>
                <a:gd name="T54" fmla="*/ 56 w 56"/>
                <a:gd name="T55" fmla="*/ 20 h 68"/>
                <a:gd name="T56" fmla="*/ 54 w 56"/>
                <a:gd name="T57" fmla="*/ 12 h 68"/>
                <a:gd name="T58" fmla="*/ 54 w 56"/>
                <a:gd name="T59" fmla="*/ 12 h 68"/>
                <a:gd name="T60" fmla="*/ 50 w 56"/>
                <a:gd name="T61" fmla="*/ 10 h 68"/>
                <a:gd name="T62" fmla="*/ 48 w 56"/>
                <a:gd name="T63" fmla="*/ 10 h 68"/>
                <a:gd name="T64" fmla="*/ 48 w 56"/>
                <a:gd name="T65" fmla="*/ 10 h 68"/>
                <a:gd name="T66" fmla="*/ 34 w 56"/>
                <a:gd name="T67" fmla="*/ 12 h 68"/>
                <a:gd name="T68" fmla="*/ 34 w 56"/>
                <a:gd name="T69" fmla="*/ 12 h 68"/>
                <a:gd name="T70" fmla="*/ 28 w 56"/>
                <a:gd name="T71" fmla="*/ 14 h 68"/>
                <a:gd name="T72" fmla="*/ 20 w 56"/>
                <a:gd name="T73" fmla="*/ 14 h 68"/>
                <a:gd name="T74" fmla="*/ 20 w 56"/>
                <a:gd name="T75" fmla="*/ 14 h 68"/>
                <a:gd name="T76" fmla="*/ 16 w 56"/>
                <a:gd name="T77" fmla="*/ 14 h 68"/>
                <a:gd name="T78" fmla="*/ 16 w 56"/>
                <a:gd name="T79" fmla="*/ 14 h 68"/>
                <a:gd name="T80" fmla="*/ 14 w 56"/>
                <a:gd name="T81" fmla="*/ 10 h 68"/>
                <a:gd name="T82" fmla="*/ 12 w 56"/>
                <a:gd name="T83" fmla="*/ 6 h 68"/>
                <a:gd name="T84" fmla="*/ 10 w 56"/>
                <a:gd name="T85" fmla="*/ 2 h 68"/>
                <a:gd name="T86" fmla="*/ 6 w 56"/>
                <a:gd name="T87"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6" h="68">
                  <a:moveTo>
                    <a:pt x="6" y="0"/>
                  </a:moveTo>
                  <a:lnTo>
                    <a:pt x="6" y="0"/>
                  </a:lnTo>
                  <a:lnTo>
                    <a:pt x="4" y="0"/>
                  </a:lnTo>
                  <a:lnTo>
                    <a:pt x="4" y="4"/>
                  </a:lnTo>
                  <a:lnTo>
                    <a:pt x="4" y="4"/>
                  </a:lnTo>
                  <a:lnTo>
                    <a:pt x="2" y="6"/>
                  </a:lnTo>
                  <a:lnTo>
                    <a:pt x="0" y="8"/>
                  </a:lnTo>
                  <a:lnTo>
                    <a:pt x="2" y="14"/>
                  </a:lnTo>
                  <a:lnTo>
                    <a:pt x="2" y="14"/>
                  </a:lnTo>
                  <a:lnTo>
                    <a:pt x="4" y="18"/>
                  </a:lnTo>
                  <a:lnTo>
                    <a:pt x="8" y="22"/>
                  </a:lnTo>
                  <a:lnTo>
                    <a:pt x="8" y="22"/>
                  </a:lnTo>
                  <a:lnTo>
                    <a:pt x="8" y="26"/>
                  </a:lnTo>
                  <a:lnTo>
                    <a:pt x="8" y="32"/>
                  </a:lnTo>
                  <a:lnTo>
                    <a:pt x="8" y="42"/>
                  </a:lnTo>
                  <a:lnTo>
                    <a:pt x="8" y="42"/>
                  </a:lnTo>
                  <a:lnTo>
                    <a:pt x="12" y="58"/>
                  </a:lnTo>
                  <a:lnTo>
                    <a:pt x="14" y="66"/>
                  </a:lnTo>
                  <a:lnTo>
                    <a:pt x="16" y="68"/>
                  </a:lnTo>
                  <a:lnTo>
                    <a:pt x="20" y="68"/>
                  </a:lnTo>
                  <a:lnTo>
                    <a:pt x="20" y="68"/>
                  </a:lnTo>
                  <a:lnTo>
                    <a:pt x="26" y="66"/>
                  </a:lnTo>
                  <a:lnTo>
                    <a:pt x="26" y="66"/>
                  </a:lnTo>
                  <a:lnTo>
                    <a:pt x="36" y="56"/>
                  </a:lnTo>
                  <a:lnTo>
                    <a:pt x="48" y="42"/>
                  </a:lnTo>
                  <a:lnTo>
                    <a:pt x="52" y="34"/>
                  </a:lnTo>
                  <a:lnTo>
                    <a:pt x="56" y="26"/>
                  </a:lnTo>
                  <a:lnTo>
                    <a:pt x="56" y="20"/>
                  </a:lnTo>
                  <a:lnTo>
                    <a:pt x="54" y="12"/>
                  </a:lnTo>
                  <a:lnTo>
                    <a:pt x="54" y="12"/>
                  </a:lnTo>
                  <a:lnTo>
                    <a:pt x="50" y="10"/>
                  </a:lnTo>
                  <a:lnTo>
                    <a:pt x="48" y="10"/>
                  </a:lnTo>
                  <a:lnTo>
                    <a:pt x="48" y="10"/>
                  </a:lnTo>
                  <a:lnTo>
                    <a:pt x="34" y="12"/>
                  </a:lnTo>
                  <a:lnTo>
                    <a:pt x="34" y="12"/>
                  </a:lnTo>
                  <a:lnTo>
                    <a:pt x="28" y="14"/>
                  </a:lnTo>
                  <a:lnTo>
                    <a:pt x="20" y="14"/>
                  </a:lnTo>
                  <a:lnTo>
                    <a:pt x="20" y="14"/>
                  </a:lnTo>
                  <a:lnTo>
                    <a:pt x="16" y="14"/>
                  </a:lnTo>
                  <a:lnTo>
                    <a:pt x="16" y="14"/>
                  </a:lnTo>
                  <a:lnTo>
                    <a:pt x="14" y="10"/>
                  </a:lnTo>
                  <a:lnTo>
                    <a:pt x="12" y="6"/>
                  </a:lnTo>
                  <a:lnTo>
                    <a:pt x="10" y="2"/>
                  </a:lnTo>
                  <a:lnTo>
                    <a:pt x="6"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60" name="Freeform 145"/>
            <p:cNvSpPr>
              <a:spLocks/>
            </p:cNvSpPr>
            <p:nvPr/>
          </p:nvSpPr>
          <p:spPr bwMode="auto">
            <a:xfrm>
              <a:off x="2670" y="3228"/>
              <a:ext cx="56" cy="68"/>
            </a:xfrm>
            <a:custGeom>
              <a:avLst/>
              <a:gdLst>
                <a:gd name="T0" fmla="*/ 6 w 56"/>
                <a:gd name="T1" fmla="*/ 0 h 68"/>
                <a:gd name="T2" fmla="*/ 6 w 56"/>
                <a:gd name="T3" fmla="*/ 0 h 68"/>
                <a:gd name="T4" fmla="*/ 4 w 56"/>
                <a:gd name="T5" fmla="*/ 0 h 68"/>
                <a:gd name="T6" fmla="*/ 4 w 56"/>
                <a:gd name="T7" fmla="*/ 4 h 68"/>
                <a:gd name="T8" fmla="*/ 4 w 56"/>
                <a:gd name="T9" fmla="*/ 4 h 68"/>
                <a:gd name="T10" fmla="*/ 2 w 56"/>
                <a:gd name="T11" fmla="*/ 6 h 68"/>
                <a:gd name="T12" fmla="*/ 0 w 56"/>
                <a:gd name="T13" fmla="*/ 8 h 68"/>
                <a:gd name="T14" fmla="*/ 2 w 56"/>
                <a:gd name="T15" fmla="*/ 14 h 68"/>
                <a:gd name="T16" fmla="*/ 2 w 56"/>
                <a:gd name="T17" fmla="*/ 14 h 68"/>
                <a:gd name="T18" fmla="*/ 4 w 56"/>
                <a:gd name="T19" fmla="*/ 18 h 68"/>
                <a:gd name="T20" fmla="*/ 8 w 56"/>
                <a:gd name="T21" fmla="*/ 22 h 68"/>
                <a:gd name="T22" fmla="*/ 8 w 56"/>
                <a:gd name="T23" fmla="*/ 22 h 68"/>
                <a:gd name="T24" fmla="*/ 8 w 56"/>
                <a:gd name="T25" fmla="*/ 26 h 68"/>
                <a:gd name="T26" fmla="*/ 8 w 56"/>
                <a:gd name="T27" fmla="*/ 32 h 68"/>
                <a:gd name="T28" fmla="*/ 8 w 56"/>
                <a:gd name="T29" fmla="*/ 42 h 68"/>
                <a:gd name="T30" fmla="*/ 8 w 56"/>
                <a:gd name="T31" fmla="*/ 42 h 68"/>
                <a:gd name="T32" fmla="*/ 12 w 56"/>
                <a:gd name="T33" fmla="*/ 58 h 68"/>
                <a:gd name="T34" fmla="*/ 14 w 56"/>
                <a:gd name="T35" fmla="*/ 66 h 68"/>
                <a:gd name="T36" fmla="*/ 16 w 56"/>
                <a:gd name="T37" fmla="*/ 68 h 68"/>
                <a:gd name="T38" fmla="*/ 20 w 56"/>
                <a:gd name="T39" fmla="*/ 68 h 68"/>
                <a:gd name="T40" fmla="*/ 20 w 56"/>
                <a:gd name="T41" fmla="*/ 68 h 68"/>
                <a:gd name="T42" fmla="*/ 26 w 56"/>
                <a:gd name="T43" fmla="*/ 66 h 68"/>
                <a:gd name="T44" fmla="*/ 26 w 56"/>
                <a:gd name="T45" fmla="*/ 66 h 68"/>
                <a:gd name="T46" fmla="*/ 36 w 56"/>
                <a:gd name="T47" fmla="*/ 56 h 68"/>
                <a:gd name="T48" fmla="*/ 48 w 56"/>
                <a:gd name="T49" fmla="*/ 42 h 68"/>
                <a:gd name="T50" fmla="*/ 52 w 56"/>
                <a:gd name="T51" fmla="*/ 34 h 68"/>
                <a:gd name="T52" fmla="*/ 56 w 56"/>
                <a:gd name="T53" fmla="*/ 26 h 68"/>
                <a:gd name="T54" fmla="*/ 56 w 56"/>
                <a:gd name="T55" fmla="*/ 20 h 68"/>
                <a:gd name="T56" fmla="*/ 54 w 56"/>
                <a:gd name="T57" fmla="*/ 12 h 68"/>
                <a:gd name="T58" fmla="*/ 54 w 56"/>
                <a:gd name="T59" fmla="*/ 12 h 68"/>
                <a:gd name="T60" fmla="*/ 50 w 56"/>
                <a:gd name="T61" fmla="*/ 10 h 68"/>
                <a:gd name="T62" fmla="*/ 48 w 56"/>
                <a:gd name="T63" fmla="*/ 10 h 68"/>
                <a:gd name="T64" fmla="*/ 48 w 56"/>
                <a:gd name="T65" fmla="*/ 10 h 68"/>
                <a:gd name="T66" fmla="*/ 34 w 56"/>
                <a:gd name="T67" fmla="*/ 12 h 68"/>
                <a:gd name="T68" fmla="*/ 34 w 56"/>
                <a:gd name="T69" fmla="*/ 12 h 68"/>
                <a:gd name="T70" fmla="*/ 28 w 56"/>
                <a:gd name="T71" fmla="*/ 14 h 68"/>
                <a:gd name="T72" fmla="*/ 20 w 56"/>
                <a:gd name="T73" fmla="*/ 14 h 68"/>
                <a:gd name="T74" fmla="*/ 20 w 56"/>
                <a:gd name="T75" fmla="*/ 14 h 68"/>
                <a:gd name="T76" fmla="*/ 16 w 56"/>
                <a:gd name="T77" fmla="*/ 14 h 68"/>
                <a:gd name="T78" fmla="*/ 16 w 56"/>
                <a:gd name="T79" fmla="*/ 14 h 68"/>
                <a:gd name="T80" fmla="*/ 14 w 56"/>
                <a:gd name="T81" fmla="*/ 10 h 68"/>
                <a:gd name="T82" fmla="*/ 12 w 56"/>
                <a:gd name="T83" fmla="*/ 6 h 68"/>
                <a:gd name="T84" fmla="*/ 10 w 56"/>
                <a:gd name="T85" fmla="*/ 2 h 68"/>
                <a:gd name="T86" fmla="*/ 6 w 56"/>
                <a:gd name="T87"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6" h="68">
                  <a:moveTo>
                    <a:pt x="6" y="0"/>
                  </a:moveTo>
                  <a:lnTo>
                    <a:pt x="6" y="0"/>
                  </a:lnTo>
                  <a:lnTo>
                    <a:pt x="4" y="0"/>
                  </a:lnTo>
                  <a:lnTo>
                    <a:pt x="4" y="4"/>
                  </a:lnTo>
                  <a:lnTo>
                    <a:pt x="4" y="4"/>
                  </a:lnTo>
                  <a:lnTo>
                    <a:pt x="2" y="6"/>
                  </a:lnTo>
                  <a:lnTo>
                    <a:pt x="0" y="8"/>
                  </a:lnTo>
                  <a:lnTo>
                    <a:pt x="2" y="14"/>
                  </a:lnTo>
                  <a:lnTo>
                    <a:pt x="2" y="14"/>
                  </a:lnTo>
                  <a:lnTo>
                    <a:pt x="4" y="18"/>
                  </a:lnTo>
                  <a:lnTo>
                    <a:pt x="8" y="22"/>
                  </a:lnTo>
                  <a:lnTo>
                    <a:pt x="8" y="22"/>
                  </a:lnTo>
                  <a:lnTo>
                    <a:pt x="8" y="26"/>
                  </a:lnTo>
                  <a:lnTo>
                    <a:pt x="8" y="32"/>
                  </a:lnTo>
                  <a:lnTo>
                    <a:pt x="8" y="42"/>
                  </a:lnTo>
                  <a:lnTo>
                    <a:pt x="8" y="42"/>
                  </a:lnTo>
                  <a:lnTo>
                    <a:pt x="12" y="58"/>
                  </a:lnTo>
                  <a:lnTo>
                    <a:pt x="14" y="66"/>
                  </a:lnTo>
                  <a:lnTo>
                    <a:pt x="16" y="68"/>
                  </a:lnTo>
                  <a:lnTo>
                    <a:pt x="20" y="68"/>
                  </a:lnTo>
                  <a:lnTo>
                    <a:pt x="20" y="68"/>
                  </a:lnTo>
                  <a:lnTo>
                    <a:pt x="26" y="66"/>
                  </a:lnTo>
                  <a:lnTo>
                    <a:pt x="26" y="66"/>
                  </a:lnTo>
                  <a:lnTo>
                    <a:pt x="36" y="56"/>
                  </a:lnTo>
                  <a:lnTo>
                    <a:pt x="48" y="42"/>
                  </a:lnTo>
                  <a:lnTo>
                    <a:pt x="52" y="34"/>
                  </a:lnTo>
                  <a:lnTo>
                    <a:pt x="56" y="26"/>
                  </a:lnTo>
                  <a:lnTo>
                    <a:pt x="56" y="20"/>
                  </a:lnTo>
                  <a:lnTo>
                    <a:pt x="54" y="12"/>
                  </a:lnTo>
                  <a:lnTo>
                    <a:pt x="54" y="12"/>
                  </a:lnTo>
                  <a:lnTo>
                    <a:pt x="50" y="10"/>
                  </a:lnTo>
                  <a:lnTo>
                    <a:pt x="48" y="10"/>
                  </a:lnTo>
                  <a:lnTo>
                    <a:pt x="48" y="10"/>
                  </a:lnTo>
                  <a:lnTo>
                    <a:pt x="34" y="12"/>
                  </a:lnTo>
                  <a:lnTo>
                    <a:pt x="34" y="12"/>
                  </a:lnTo>
                  <a:lnTo>
                    <a:pt x="28" y="14"/>
                  </a:lnTo>
                  <a:lnTo>
                    <a:pt x="20" y="14"/>
                  </a:lnTo>
                  <a:lnTo>
                    <a:pt x="20" y="14"/>
                  </a:lnTo>
                  <a:lnTo>
                    <a:pt x="16" y="14"/>
                  </a:lnTo>
                  <a:lnTo>
                    <a:pt x="16" y="14"/>
                  </a:lnTo>
                  <a:lnTo>
                    <a:pt x="14" y="10"/>
                  </a:lnTo>
                  <a:lnTo>
                    <a:pt x="12" y="6"/>
                  </a:lnTo>
                  <a:lnTo>
                    <a:pt x="10" y="2"/>
                  </a:lnTo>
                  <a:lnTo>
                    <a:pt x="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61" name="Freeform 146"/>
            <p:cNvSpPr>
              <a:spLocks/>
            </p:cNvSpPr>
            <p:nvPr/>
          </p:nvSpPr>
          <p:spPr bwMode="auto">
            <a:xfrm>
              <a:off x="3084" y="3112"/>
              <a:ext cx="74" cy="144"/>
            </a:xfrm>
            <a:custGeom>
              <a:avLst/>
              <a:gdLst>
                <a:gd name="T0" fmla="*/ 6 w 74"/>
                <a:gd name="T1" fmla="*/ 0 h 144"/>
                <a:gd name="T2" fmla="*/ 0 w 74"/>
                <a:gd name="T3" fmla="*/ 4 h 144"/>
                <a:gd name="T4" fmla="*/ 0 w 74"/>
                <a:gd name="T5" fmla="*/ 10 h 144"/>
                <a:gd name="T6" fmla="*/ 12 w 74"/>
                <a:gd name="T7" fmla="*/ 22 h 144"/>
                <a:gd name="T8" fmla="*/ 16 w 74"/>
                <a:gd name="T9" fmla="*/ 28 h 144"/>
                <a:gd name="T10" fmla="*/ 20 w 74"/>
                <a:gd name="T11" fmla="*/ 42 h 144"/>
                <a:gd name="T12" fmla="*/ 24 w 74"/>
                <a:gd name="T13" fmla="*/ 48 h 144"/>
                <a:gd name="T14" fmla="*/ 26 w 74"/>
                <a:gd name="T15" fmla="*/ 52 h 144"/>
                <a:gd name="T16" fmla="*/ 28 w 74"/>
                <a:gd name="T17" fmla="*/ 70 h 144"/>
                <a:gd name="T18" fmla="*/ 20 w 74"/>
                <a:gd name="T19" fmla="*/ 84 h 144"/>
                <a:gd name="T20" fmla="*/ 16 w 74"/>
                <a:gd name="T21" fmla="*/ 84 h 144"/>
                <a:gd name="T22" fmla="*/ 14 w 74"/>
                <a:gd name="T23" fmla="*/ 84 h 144"/>
                <a:gd name="T24" fmla="*/ 12 w 74"/>
                <a:gd name="T25" fmla="*/ 84 h 144"/>
                <a:gd name="T26" fmla="*/ 10 w 74"/>
                <a:gd name="T27" fmla="*/ 84 h 144"/>
                <a:gd name="T28" fmla="*/ 6 w 74"/>
                <a:gd name="T29" fmla="*/ 86 h 144"/>
                <a:gd name="T30" fmla="*/ 4 w 74"/>
                <a:gd name="T31" fmla="*/ 94 h 144"/>
                <a:gd name="T32" fmla="*/ 4 w 74"/>
                <a:gd name="T33" fmla="*/ 102 h 144"/>
                <a:gd name="T34" fmla="*/ 24 w 74"/>
                <a:gd name="T35" fmla="*/ 108 h 144"/>
                <a:gd name="T36" fmla="*/ 28 w 74"/>
                <a:gd name="T37" fmla="*/ 116 h 144"/>
                <a:gd name="T38" fmla="*/ 26 w 74"/>
                <a:gd name="T39" fmla="*/ 124 h 144"/>
                <a:gd name="T40" fmla="*/ 20 w 74"/>
                <a:gd name="T41" fmla="*/ 138 h 144"/>
                <a:gd name="T42" fmla="*/ 26 w 74"/>
                <a:gd name="T43" fmla="*/ 144 h 144"/>
                <a:gd name="T44" fmla="*/ 32 w 74"/>
                <a:gd name="T45" fmla="*/ 136 h 144"/>
                <a:gd name="T46" fmla="*/ 48 w 74"/>
                <a:gd name="T47" fmla="*/ 110 h 144"/>
                <a:gd name="T48" fmla="*/ 50 w 74"/>
                <a:gd name="T49" fmla="*/ 104 h 144"/>
                <a:gd name="T50" fmla="*/ 60 w 74"/>
                <a:gd name="T51" fmla="*/ 98 h 144"/>
                <a:gd name="T52" fmla="*/ 62 w 74"/>
                <a:gd name="T53" fmla="*/ 92 h 144"/>
                <a:gd name="T54" fmla="*/ 74 w 74"/>
                <a:gd name="T55" fmla="*/ 66 h 144"/>
                <a:gd name="T56" fmla="*/ 74 w 74"/>
                <a:gd name="T57" fmla="*/ 62 h 144"/>
                <a:gd name="T58" fmla="*/ 70 w 74"/>
                <a:gd name="T59" fmla="*/ 54 h 144"/>
                <a:gd name="T60" fmla="*/ 66 w 74"/>
                <a:gd name="T61" fmla="*/ 54 h 144"/>
                <a:gd name="T62" fmla="*/ 62 w 74"/>
                <a:gd name="T63" fmla="*/ 56 h 144"/>
                <a:gd name="T64" fmla="*/ 54 w 74"/>
                <a:gd name="T65" fmla="*/ 64 h 144"/>
                <a:gd name="T66" fmla="*/ 52 w 74"/>
                <a:gd name="T67" fmla="*/ 66 h 144"/>
                <a:gd name="T68" fmla="*/ 46 w 74"/>
                <a:gd name="T69" fmla="*/ 64 h 144"/>
                <a:gd name="T70" fmla="*/ 42 w 74"/>
                <a:gd name="T71" fmla="*/ 54 h 144"/>
                <a:gd name="T72" fmla="*/ 40 w 74"/>
                <a:gd name="T73" fmla="*/ 46 h 144"/>
                <a:gd name="T74" fmla="*/ 36 w 74"/>
                <a:gd name="T75" fmla="*/ 46 h 144"/>
                <a:gd name="T76" fmla="*/ 32 w 74"/>
                <a:gd name="T77" fmla="*/ 44 h 144"/>
                <a:gd name="T78" fmla="*/ 26 w 74"/>
                <a:gd name="T79" fmla="*/ 40 h 144"/>
                <a:gd name="T80" fmla="*/ 22 w 74"/>
                <a:gd name="T81" fmla="*/ 32 h 144"/>
                <a:gd name="T82" fmla="*/ 20 w 74"/>
                <a:gd name="T83" fmla="*/ 20 h 144"/>
                <a:gd name="T84" fmla="*/ 18 w 74"/>
                <a:gd name="T85" fmla="*/ 12 h 144"/>
                <a:gd name="T86" fmla="*/ 16 w 74"/>
                <a:gd name="T87" fmla="*/ 8 h 144"/>
                <a:gd name="T88" fmla="*/ 6 w 74"/>
                <a:gd name="T89" fmla="*/ 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4" h="144">
                  <a:moveTo>
                    <a:pt x="6" y="0"/>
                  </a:moveTo>
                  <a:lnTo>
                    <a:pt x="6" y="0"/>
                  </a:lnTo>
                  <a:lnTo>
                    <a:pt x="2" y="2"/>
                  </a:lnTo>
                  <a:lnTo>
                    <a:pt x="0" y="4"/>
                  </a:lnTo>
                  <a:lnTo>
                    <a:pt x="0" y="4"/>
                  </a:lnTo>
                  <a:lnTo>
                    <a:pt x="0" y="10"/>
                  </a:lnTo>
                  <a:lnTo>
                    <a:pt x="4" y="14"/>
                  </a:lnTo>
                  <a:lnTo>
                    <a:pt x="12" y="22"/>
                  </a:lnTo>
                  <a:lnTo>
                    <a:pt x="12" y="22"/>
                  </a:lnTo>
                  <a:lnTo>
                    <a:pt x="16" y="28"/>
                  </a:lnTo>
                  <a:lnTo>
                    <a:pt x="16" y="32"/>
                  </a:lnTo>
                  <a:lnTo>
                    <a:pt x="20" y="42"/>
                  </a:lnTo>
                  <a:lnTo>
                    <a:pt x="20" y="42"/>
                  </a:lnTo>
                  <a:lnTo>
                    <a:pt x="24" y="48"/>
                  </a:lnTo>
                  <a:lnTo>
                    <a:pt x="26" y="52"/>
                  </a:lnTo>
                  <a:lnTo>
                    <a:pt x="26" y="52"/>
                  </a:lnTo>
                  <a:lnTo>
                    <a:pt x="28" y="60"/>
                  </a:lnTo>
                  <a:lnTo>
                    <a:pt x="28" y="70"/>
                  </a:lnTo>
                  <a:lnTo>
                    <a:pt x="24" y="78"/>
                  </a:lnTo>
                  <a:lnTo>
                    <a:pt x="20" y="84"/>
                  </a:lnTo>
                  <a:lnTo>
                    <a:pt x="20" y="84"/>
                  </a:lnTo>
                  <a:lnTo>
                    <a:pt x="16" y="84"/>
                  </a:lnTo>
                  <a:lnTo>
                    <a:pt x="16" y="84"/>
                  </a:lnTo>
                  <a:lnTo>
                    <a:pt x="14" y="84"/>
                  </a:lnTo>
                  <a:lnTo>
                    <a:pt x="14" y="84"/>
                  </a:lnTo>
                  <a:lnTo>
                    <a:pt x="12" y="84"/>
                  </a:lnTo>
                  <a:lnTo>
                    <a:pt x="12" y="84"/>
                  </a:lnTo>
                  <a:lnTo>
                    <a:pt x="10" y="84"/>
                  </a:lnTo>
                  <a:lnTo>
                    <a:pt x="6" y="86"/>
                  </a:lnTo>
                  <a:lnTo>
                    <a:pt x="6" y="86"/>
                  </a:lnTo>
                  <a:lnTo>
                    <a:pt x="4" y="90"/>
                  </a:lnTo>
                  <a:lnTo>
                    <a:pt x="4" y="94"/>
                  </a:lnTo>
                  <a:lnTo>
                    <a:pt x="4" y="102"/>
                  </a:lnTo>
                  <a:lnTo>
                    <a:pt x="4" y="102"/>
                  </a:lnTo>
                  <a:lnTo>
                    <a:pt x="18" y="106"/>
                  </a:lnTo>
                  <a:lnTo>
                    <a:pt x="24" y="108"/>
                  </a:lnTo>
                  <a:lnTo>
                    <a:pt x="26" y="112"/>
                  </a:lnTo>
                  <a:lnTo>
                    <a:pt x="28" y="116"/>
                  </a:lnTo>
                  <a:lnTo>
                    <a:pt x="28" y="116"/>
                  </a:lnTo>
                  <a:lnTo>
                    <a:pt x="26" y="124"/>
                  </a:lnTo>
                  <a:lnTo>
                    <a:pt x="22" y="130"/>
                  </a:lnTo>
                  <a:lnTo>
                    <a:pt x="20" y="138"/>
                  </a:lnTo>
                  <a:lnTo>
                    <a:pt x="22" y="142"/>
                  </a:lnTo>
                  <a:lnTo>
                    <a:pt x="26" y="144"/>
                  </a:lnTo>
                  <a:lnTo>
                    <a:pt x="26" y="144"/>
                  </a:lnTo>
                  <a:lnTo>
                    <a:pt x="32" y="136"/>
                  </a:lnTo>
                  <a:lnTo>
                    <a:pt x="38" y="128"/>
                  </a:lnTo>
                  <a:lnTo>
                    <a:pt x="48" y="110"/>
                  </a:lnTo>
                  <a:lnTo>
                    <a:pt x="48" y="110"/>
                  </a:lnTo>
                  <a:lnTo>
                    <a:pt x="50" y="104"/>
                  </a:lnTo>
                  <a:lnTo>
                    <a:pt x="54" y="100"/>
                  </a:lnTo>
                  <a:lnTo>
                    <a:pt x="60" y="98"/>
                  </a:lnTo>
                  <a:lnTo>
                    <a:pt x="62" y="92"/>
                  </a:lnTo>
                  <a:lnTo>
                    <a:pt x="62" y="92"/>
                  </a:lnTo>
                  <a:lnTo>
                    <a:pt x="70" y="78"/>
                  </a:lnTo>
                  <a:lnTo>
                    <a:pt x="74" y="66"/>
                  </a:lnTo>
                  <a:lnTo>
                    <a:pt x="74" y="66"/>
                  </a:lnTo>
                  <a:lnTo>
                    <a:pt x="74" y="62"/>
                  </a:lnTo>
                  <a:lnTo>
                    <a:pt x="74" y="58"/>
                  </a:lnTo>
                  <a:lnTo>
                    <a:pt x="70" y="54"/>
                  </a:lnTo>
                  <a:lnTo>
                    <a:pt x="66" y="54"/>
                  </a:lnTo>
                  <a:lnTo>
                    <a:pt x="66" y="54"/>
                  </a:lnTo>
                  <a:lnTo>
                    <a:pt x="62" y="56"/>
                  </a:lnTo>
                  <a:lnTo>
                    <a:pt x="62" y="56"/>
                  </a:lnTo>
                  <a:lnTo>
                    <a:pt x="56" y="62"/>
                  </a:lnTo>
                  <a:lnTo>
                    <a:pt x="54" y="64"/>
                  </a:lnTo>
                  <a:lnTo>
                    <a:pt x="52" y="66"/>
                  </a:lnTo>
                  <a:lnTo>
                    <a:pt x="52" y="66"/>
                  </a:lnTo>
                  <a:lnTo>
                    <a:pt x="46" y="64"/>
                  </a:lnTo>
                  <a:lnTo>
                    <a:pt x="46" y="64"/>
                  </a:lnTo>
                  <a:lnTo>
                    <a:pt x="44" y="60"/>
                  </a:lnTo>
                  <a:lnTo>
                    <a:pt x="42" y="54"/>
                  </a:lnTo>
                  <a:lnTo>
                    <a:pt x="42" y="50"/>
                  </a:lnTo>
                  <a:lnTo>
                    <a:pt x="40" y="46"/>
                  </a:lnTo>
                  <a:lnTo>
                    <a:pt x="40" y="46"/>
                  </a:lnTo>
                  <a:lnTo>
                    <a:pt x="36" y="46"/>
                  </a:lnTo>
                  <a:lnTo>
                    <a:pt x="32" y="44"/>
                  </a:lnTo>
                  <a:lnTo>
                    <a:pt x="32" y="44"/>
                  </a:lnTo>
                  <a:lnTo>
                    <a:pt x="28" y="42"/>
                  </a:lnTo>
                  <a:lnTo>
                    <a:pt x="26" y="40"/>
                  </a:lnTo>
                  <a:lnTo>
                    <a:pt x="26" y="40"/>
                  </a:lnTo>
                  <a:lnTo>
                    <a:pt x="22" y="32"/>
                  </a:lnTo>
                  <a:lnTo>
                    <a:pt x="22" y="26"/>
                  </a:lnTo>
                  <a:lnTo>
                    <a:pt x="20" y="20"/>
                  </a:lnTo>
                  <a:lnTo>
                    <a:pt x="18" y="12"/>
                  </a:lnTo>
                  <a:lnTo>
                    <a:pt x="18" y="12"/>
                  </a:lnTo>
                  <a:lnTo>
                    <a:pt x="16" y="8"/>
                  </a:lnTo>
                  <a:lnTo>
                    <a:pt x="16" y="8"/>
                  </a:lnTo>
                  <a:lnTo>
                    <a:pt x="12" y="4"/>
                  </a:lnTo>
                  <a:lnTo>
                    <a:pt x="6"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62" name="Freeform 147"/>
            <p:cNvSpPr>
              <a:spLocks/>
            </p:cNvSpPr>
            <p:nvPr/>
          </p:nvSpPr>
          <p:spPr bwMode="auto">
            <a:xfrm>
              <a:off x="3084" y="3112"/>
              <a:ext cx="74" cy="144"/>
            </a:xfrm>
            <a:custGeom>
              <a:avLst/>
              <a:gdLst>
                <a:gd name="T0" fmla="*/ 6 w 74"/>
                <a:gd name="T1" fmla="*/ 0 h 144"/>
                <a:gd name="T2" fmla="*/ 0 w 74"/>
                <a:gd name="T3" fmla="*/ 4 h 144"/>
                <a:gd name="T4" fmla="*/ 0 w 74"/>
                <a:gd name="T5" fmla="*/ 10 h 144"/>
                <a:gd name="T6" fmla="*/ 12 w 74"/>
                <a:gd name="T7" fmla="*/ 22 h 144"/>
                <a:gd name="T8" fmla="*/ 16 w 74"/>
                <a:gd name="T9" fmla="*/ 28 h 144"/>
                <a:gd name="T10" fmla="*/ 20 w 74"/>
                <a:gd name="T11" fmla="*/ 42 h 144"/>
                <a:gd name="T12" fmla="*/ 24 w 74"/>
                <a:gd name="T13" fmla="*/ 48 h 144"/>
                <a:gd name="T14" fmla="*/ 26 w 74"/>
                <a:gd name="T15" fmla="*/ 52 h 144"/>
                <a:gd name="T16" fmla="*/ 28 w 74"/>
                <a:gd name="T17" fmla="*/ 70 h 144"/>
                <a:gd name="T18" fmla="*/ 20 w 74"/>
                <a:gd name="T19" fmla="*/ 84 h 144"/>
                <a:gd name="T20" fmla="*/ 16 w 74"/>
                <a:gd name="T21" fmla="*/ 84 h 144"/>
                <a:gd name="T22" fmla="*/ 14 w 74"/>
                <a:gd name="T23" fmla="*/ 84 h 144"/>
                <a:gd name="T24" fmla="*/ 12 w 74"/>
                <a:gd name="T25" fmla="*/ 84 h 144"/>
                <a:gd name="T26" fmla="*/ 10 w 74"/>
                <a:gd name="T27" fmla="*/ 84 h 144"/>
                <a:gd name="T28" fmla="*/ 6 w 74"/>
                <a:gd name="T29" fmla="*/ 86 h 144"/>
                <a:gd name="T30" fmla="*/ 4 w 74"/>
                <a:gd name="T31" fmla="*/ 94 h 144"/>
                <a:gd name="T32" fmla="*/ 4 w 74"/>
                <a:gd name="T33" fmla="*/ 102 h 144"/>
                <a:gd name="T34" fmla="*/ 24 w 74"/>
                <a:gd name="T35" fmla="*/ 108 h 144"/>
                <a:gd name="T36" fmla="*/ 28 w 74"/>
                <a:gd name="T37" fmla="*/ 116 h 144"/>
                <a:gd name="T38" fmla="*/ 26 w 74"/>
                <a:gd name="T39" fmla="*/ 124 h 144"/>
                <a:gd name="T40" fmla="*/ 20 w 74"/>
                <a:gd name="T41" fmla="*/ 138 h 144"/>
                <a:gd name="T42" fmla="*/ 26 w 74"/>
                <a:gd name="T43" fmla="*/ 144 h 144"/>
                <a:gd name="T44" fmla="*/ 32 w 74"/>
                <a:gd name="T45" fmla="*/ 136 h 144"/>
                <a:gd name="T46" fmla="*/ 48 w 74"/>
                <a:gd name="T47" fmla="*/ 110 h 144"/>
                <a:gd name="T48" fmla="*/ 50 w 74"/>
                <a:gd name="T49" fmla="*/ 104 h 144"/>
                <a:gd name="T50" fmla="*/ 60 w 74"/>
                <a:gd name="T51" fmla="*/ 98 h 144"/>
                <a:gd name="T52" fmla="*/ 62 w 74"/>
                <a:gd name="T53" fmla="*/ 92 h 144"/>
                <a:gd name="T54" fmla="*/ 74 w 74"/>
                <a:gd name="T55" fmla="*/ 66 h 144"/>
                <a:gd name="T56" fmla="*/ 74 w 74"/>
                <a:gd name="T57" fmla="*/ 62 h 144"/>
                <a:gd name="T58" fmla="*/ 70 w 74"/>
                <a:gd name="T59" fmla="*/ 54 h 144"/>
                <a:gd name="T60" fmla="*/ 66 w 74"/>
                <a:gd name="T61" fmla="*/ 54 h 144"/>
                <a:gd name="T62" fmla="*/ 62 w 74"/>
                <a:gd name="T63" fmla="*/ 56 h 144"/>
                <a:gd name="T64" fmla="*/ 54 w 74"/>
                <a:gd name="T65" fmla="*/ 64 h 144"/>
                <a:gd name="T66" fmla="*/ 52 w 74"/>
                <a:gd name="T67" fmla="*/ 66 h 144"/>
                <a:gd name="T68" fmla="*/ 46 w 74"/>
                <a:gd name="T69" fmla="*/ 64 h 144"/>
                <a:gd name="T70" fmla="*/ 42 w 74"/>
                <a:gd name="T71" fmla="*/ 54 h 144"/>
                <a:gd name="T72" fmla="*/ 40 w 74"/>
                <a:gd name="T73" fmla="*/ 46 h 144"/>
                <a:gd name="T74" fmla="*/ 36 w 74"/>
                <a:gd name="T75" fmla="*/ 46 h 144"/>
                <a:gd name="T76" fmla="*/ 32 w 74"/>
                <a:gd name="T77" fmla="*/ 44 h 144"/>
                <a:gd name="T78" fmla="*/ 26 w 74"/>
                <a:gd name="T79" fmla="*/ 40 h 144"/>
                <a:gd name="T80" fmla="*/ 22 w 74"/>
                <a:gd name="T81" fmla="*/ 32 h 144"/>
                <a:gd name="T82" fmla="*/ 20 w 74"/>
                <a:gd name="T83" fmla="*/ 20 h 144"/>
                <a:gd name="T84" fmla="*/ 18 w 74"/>
                <a:gd name="T85" fmla="*/ 12 h 144"/>
                <a:gd name="T86" fmla="*/ 16 w 74"/>
                <a:gd name="T87" fmla="*/ 8 h 144"/>
                <a:gd name="T88" fmla="*/ 6 w 74"/>
                <a:gd name="T89" fmla="*/ 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4" h="144">
                  <a:moveTo>
                    <a:pt x="6" y="0"/>
                  </a:moveTo>
                  <a:lnTo>
                    <a:pt x="6" y="0"/>
                  </a:lnTo>
                  <a:lnTo>
                    <a:pt x="2" y="2"/>
                  </a:lnTo>
                  <a:lnTo>
                    <a:pt x="0" y="4"/>
                  </a:lnTo>
                  <a:lnTo>
                    <a:pt x="0" y="4"/>
                  </a:lnTo>
                  <a:lnTo>
                    <a:pt x="0" y="10"/>
                  </a:lnTo>
                  <a:lnTo>
                    <a:pt x="4" y="14"/>
                  </a:lnTo>
                  <a:lnTo>
                    <a:pt x="12" y="22"/>
                  </a:lnTo>
                  <a:lnTo>
                    <a:pt x="12" y="22"/>
                  </a:lnTo>
                  <a:lnTo>
                    <a:pt x="16" y="28"/>
                  </a:lnTo>
                  <a:lnTo>
                    <a:pt x="16" y="32"/>
                  </a:lnTo>
                  <a:lnTo>
                    <a:pt x="20" y="42"/>
                  </a:lnTo>
                  <a:lnTo>
                    <a:pt x="20" y="42"/>
                  </a:lnTo>
                  <a:lnTo>
                    <a:pt x="24" y="48"/>
                  </a:lnTo>
                  <a:lnTo>
                    <a:pt x="26" y="52"/>
                  </a:lnTo>
                  <a:lnTo>
                    <a:pt x="26" y="52"/>
                  </a:lnTo>
                  <a:lnTo>
                    <a:pt x="28" y="60"/>
                  </a:lnTo>
                  <a:lnTo>
                    <a:pt x="28" y="70"/>
                  </a:lnTo>
                  <a:lnTo>
                    <a:pt x="24" y="78"/>
                  </a:lnTo>
                  <a:lnTo>
                    <a:pt x="20" y="84"/>
                  </a:lnTo>
                  <a:lnTo>
                    <a:pt x="20" y="84"/>
                  </a:lnTo>
                  <a:lnTo>
                    <a:pt x="16" y="84"/>
                  </a:lnTo>
                  <a:lnTo>
                    <a:pt x="16" y="84"/>
                  </a:lnTo>
                  <a:lnTo>
                    <a:pt x="14" y="84"/>
                  </a:lnTo>
                  <a:lnTo>
                    <a:pt x="14" y="84"/>
                  </a:lnTo>
                  <a:lnTo>
                    <a:pt x="12" y="84"/>
                  </a:lnTo>
                  <a:lnTo>
                    <a:pt x="12" y="84"/>
                  </a:lnTo>
                  <a:lnTo>
                    <a:pt x="10" y="84"/>
                  </a:lnTo>
                  <a:lnTo>
                    <a:pt x="6" y="86"/>
                  </a:lnTo>
                  <a:lnTo>
                    <a:pt x="6" y="86"/>
                  </a:lnTo>
                  <a:lnTo>
                    <a:pt x="4" y="90"/>
                  </a:lnTo>
                  <a:lnTo>
                    <a:pt x="4" y="94"/>
                  </a:lnTo>
                  <a:lnTo>
                    <a:pt x="4" y="102"/>
                  </a:lnTo>
                  <a:lnTo>
                    <a:pt x="4" y="102"/>
                  </a:lnTo>
                  <a:lnTo>
                    <a:pt x="18" y="106"/>
                  </a:lnTo>
                  <a:lnTo>
                    <a:pt x="24" y="108"/>
                  </a:lnTo>
                  <a:lnTo>
                    <a:pt x="26" y="112"/>
                  </a:lnTo>
                  <a:lnTo>
                    <a:pt x="28" y="116"/>
                  </a:lnTo>
                  <a:lnTo>
                    <a:pt x="28" y="116"/>
                  </a:lnTo>
                  <a:lnTo>
                    <a:pt x="26" y="124"/>
                  </a:lnTo>
                  <a:lnTo>
                    <a:pt x="22" y="130"/>
                  </a:lnTo>
                  <a:lnTo>
                    <a:pt x="20" y="138"/>
                  </a:lnTo>
                  <a:lnTo>
                    <a:pt x="22" y="142"/>
                  </a:lnTo>
                  <a:lnTo>
                    <a:pt x="26" y="144"/>
                  </a:lnTo>
                  <a:lnTo>
                    <a:pt x="26" y="144"/>
                  </a:lnTo>
                  <a:lnTo>
                    <a:pt x="32" y="136"/>
                  </a:lnTo>
                  <a:lnTo>
                    <a:pt x="38" y="128"/>
                  </a:lnTo>
                  <a:lnTo>
                    <a:pt x="48" y="110"/>
                  </a:lnTo>
                  <a:lnTo>
                    <a:pt x="48" y="110"/>
                  </a:lnTo>
                  <a:lnTo>
                    <a:pt x="50" y="104"/>
                  </a:lnTo>
                  <a:lnTo>
                    <a:pt x="54" y="100"/>
                  </a:lnTo>
                  <a:lnTo>
                    <a:pt x="60" y="98"/>
                  </a:lnTo>
                  <a:lnTo>
                    <a:pt x="62" y="92"/>
                  </a:lnTo>
                  <a:lnTo>
                    <a:pt x="62" y="92"/>
                  </a:lnTo>
                  <a:lnTo>
                    <a:pt x="70" y="78"/>
                  </a:lnTo>
                  <a:lnTo>
                    <a:pt x="74" y="66"/>
                  </a:lnTo>
                  <a:lnTo>
                    <a:pt x="74" y="66"/>
                  </a:lnTo>
                  <a:lnTo>
                    <a:pt x="74" y="62"/>
                  </a:lnTo>
                  <a:lnTo>
                    <a:pt x="74" y="58"/>
                  </a:lnTo>
                  <a:lnTo>
                    <a:pt x="70" y="54"/>
                  </a:lnTo>
                  <a:lnTo>
                    <a:pt x="66" y="54"/>
                  </a:lnTo>
                  <a:lnTo>
                    <a:pt x="66" y="54"/>
                  </a:lnTo>
                  <a:lnTo>
                    <a:pt x="62" y="56"/>
                  </a:lnTo>
                  <a:lnTo>
                    <a:pt x="62" y="56"/>
                  </a:lnTo>
                  <a:lnTo>
                    <a:pt x="56" y="62"/>
                  </a:lnTo>
                  <a:lnTo>
                    <a:pt x="54" y="64"/>
                  </a:lnTo>
                  <a:lnTo>
                    <a:pt x="52" y="66"/>
                  </a:lnTo>
                  <a:lnTo>
                    <a:pt x="52" y="66"/>
                  </a:lnTo>
                  <a:lnTo>
                    <a:pt x="46" y="64"/>
                  </a:lnTo>
                  <a:lnTo>
                    <a:pt x="46" y="64"/>
                  </a:lnTo>
                  <a:lnTo>
                    <a:pt x="44" y="60"/>
                  </a:lnTo>
                  <a:lnTo>
                    <a:pt x="42" y="54"/>
                  </a:lnTo>
                  <a:lnTo>
                    <a:pt x="42" y="50"/>
                  </a:lnTo>
                  <a:lnTo>
                    <a:pt x="40" y="46"/>
                  </a:lnTo>
                  <a:lnTo>
                    <a:pt x="40" y="46"/>
                  </a:lnTo>
                  <a:lnTo>
                    <a:pt x="36" y="46"/>
                  </a:lnTo>
                  <a:lnTo>
                    <a:pt x="32" y="44"/>
                  </a:lnTo>
                  <a:lnTo>
                    <a:pt x="32" y="44"/>
                  </a:lnTo>
                  <a:lnTo>
                    <a:pt x="28" y="42"/>
                  </a:lnTo>
                  <a:lnTo>
                    <a:pt x="26" y="40"/>
                  </a:lnTo>
                  <a:lnTo>
                    <a:pt x="26" y="40"/>
                  </a:lnTo>
                  <a:lnTo>
                    <a:pt x="22" y="32"/>
                  </a:lnTo>
                  <a:lnTo>
                    <a:pt x="22" y="26"/>
                  </a:lnTo>
                  <a:lnTo>
                    <a:pt x="20" y="20"/>
                  </a:lnTo>
                  <a:lnTo>
                    <a:pt x="18" y="12"/>
                  </a:lnTo>
                  <a:lnTo>
                    <a:pt x="18" y="12"/>
                  </a:lnTo>
                  <a:lnTo>
                    <a:pt x="16" y="8"/>
                  </a:lnTo>
                  <a:lnTo>
                    <a:pt x="16" y="8"/>
                  </a:lnTo>
                  <a:lnTo>
                    <a:pt x="12" y="4"/>
                  </a:lnTo>
                  <a:lnTo>
                    <a:pt x="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63" name="Freeform 148"/>
            <p:cNvSpPr>
              <a:spLocks/>
            </p:cNvSpPr>
            <p:nvPr/>
          </p:nvSpPr>
          <p:spPr bwMode="auto">
            <a:xfrm>
              <a:off x="2974" y="3232"/>
              <a:ext cx="124" cy="138"/>
            </a:xfrm>
            <a:custGeom>
              <a:avLst/>
              <a:gdLst>
                <a:gd name="T0" fmla="*/ 102 w 124"/>
                <a:gd name="T1" fmla="*/ 0 h 138"/>
                <a:gd name="T2" fmla="*/ 100 w 124"/>
                <a:gd name="T3" fmla="*/ 0 h 138"/>
                <a:gd name="T4" fmla="*/ 92 w 124"/>
                <a:gd name="T5" fmla="*/ 4 h 138"/>
                <a:gd name="T6" fmla="*/ 88 w 124"/>
                <a:gd name="T7" fmla="*/ 12 h 138"/>
                <a:gd name="T8" fmla="*/ 66 w 124"/>
                <a:gd name="T9" fmla="*/ 48 h 138"/>
                <a:gd name="T10" fmla="*/ 58 w 124"/>
                <a:gd name="T11" fmla="*/ 54 h 138"/>
                <a:gd name="T12" fmla="*/ 50 w 124"/>
                <a:gd name="T13" fmla="*/ 58 h 138"/>
                <a:gd name="T14" fmla="*/ 34 w 124"/>
                <a:gd name="T15" fmla="*/ 74 h 138"/>
                <a:gd name="T16" fmla="*/ 26 w 124"/>
                <a:gd name="T17" fmla="*/ 80 h 138"/>
                <a:gd name="T18" fmla="*/ 10 w 124"/>
                <a:gd name="T19" fmla="*/ 92 h 138"/>
                <a:gd name="T20" fmla="*/ 4 w 124"/>
                <a:gd name="T21" fmla="*/ 98 h 138"/>
                <a:gd name="T22" fmla="*/ 0 w 124"/>
                <a:gd name="T23" fmla="*/ 110 h 138"/>
                <a:gd name="T24" fmla="*/ 8 w 124"/>
                <a:gd name="T25" fmla="*/ 114 h 138"/>
                <a:gd name="T26" fmla="*/ 24 w 124"/>
                <a:gd name="T27" fmla="*/ 118 h 138"/>
                <a:gd name="T28" fmla="*/ 28 w 124"/>
                <a:gd name="T29" fmla="*/ 122 h 138"/>
                <a:gd name="T30" fmla="*/ 28 w 124"/>
                <a:gd name="T31" fmla="*/ 130 h 138"/>
                <a:gd name="T32" fmla="*/ 32 w 124"/>
                <a:gd name="T33" fmla="*/ 136 h 138"/>
                <a:gd name="T34" fmla="*/ 36 w 124"/>
                <a:gd name="T35" fmla="*/ 138 h 138"/>
                <a:gd name="T36" fmla="*/ 40 w 124"/>
                <a:gd name="T37" fmla="*/ 136 h 138"/>
                <a:gd name="T38" fmla="*/ 44 w 124"/>
                <a:gd name="T39" fmla="*/ 132 h 138"/>
                <a:gd name="T40" fmla="*/ 54 w 124"/>
                <a:gd name="T41" fmla="*/ 126 h 138"/>
                <a:gd name="T42" fmla="*/ 64 w 124"/>
                <a:gd name="T43" fmla="*/ 120 h 138"/>
                <a:gd name="T44" fmla="*/ 66 w 124"/>
                <a:gd name="T45" fmla="*/ 116 h 138"/>
                <a:gd name="T46" fmla="*/ 70 w 124"/>
                <a:gd name="T47" fmla="*/ 102 h 138"/>
                <a:gd name="T48" fmla="*/ 72 w 124"/>
                <a:gd name="T49" fmla="*/ 94 h 138"/>
                <a:gd name="T50" fmla="*/ 76 w 124"/>
                <a:gd name="T51" fmla="*/ 84 h 138"/>
                <a:gd name="T52" fmla="*/ 84 w 124"/>
                <a:gd name="T53" fmla="*/ 78 h 138"/>
                <a:gd name="T54" fmla="*/ 94 w 124"/>
                <a:gd name="T55" fmla="*/ 76 h 138"/>
                <a:gd name="T56" fmla="*/ 98 w 124"/>
                <a:gd name="T57" fmla="*/ 72 h 138"/>
                <a:gd name="T58" fmla="*/ 98 w 124"/>
                <a:gd name="T59" fmla="*/ 64 h 138"/>
                <a:gd name="T60" fmla="*/ 100 w 124"/>
                <a:gd name="T61" fmla="*/ 58 h 138"/>
                <a:gd name="T62" fmla="*/ 108 w 124"/>
                <a:gd name="T63" fmla="*/ 50 h 138"/>
                <a:gd name="T64" fmla="*/ 118 w 124"/>
                <a:gd name="T65" fmla="*/ 44 h 138"/>
                <a:gd name="T66" fmla="*/ 122 w 124"/>
                <a:gd name="T67" fmla="*/ 34 h 138"/>
                <a:gd name="T68" fmla="*/ 124 w 124"/>
                <a:gd name="T69" fmla="*/ 22 h 138"/>
                <a:gd name="T70" fmla="*/ 120 w 124"/>
                <a:gd name="T71" fmla="*/ 18 h 138"/>
                <a:gd name="T72" fmla="*/ 112 w 124"/>
                <a:gd name="T73" fmla="*/ 18 h 138"/>
                <a:gd name="T74" fmla="*/ 108 w 124"/>
                <a:gd name="T75" fmla="*/ 16 h 138"/>
                <a:gd name="T76" fmla="*/ 108 w 124"/>
                <a:gd name="T77" fmla="*/ 6 h 138"/>
                <a:gd name="T78" fmla="*/ 106 w 124"/>
                <a:gd name="T79"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4" h="138">
                  <a:moveTo>
                    <a:pt x="102" y="0"/>
                  </a:moveTo>
                  <a:lnTo>
                    <a:pt x="102" y="0"/>
                  </a:lnTo>
                  <a:lnTo>
                    <a:pt x="100" y="0"/>
                  </a:lnTo>
                  <a:lnTo>
                    <a:pt x="100" y="0"/>
                  </a:lnTo>
                  <a:lnTo>
                    <a:pt x="96" y="2"/>
                  </a:lnTo>
                  <a:lnTo>
                    <a:pt x="92" y="4"/>
                  </a:lnTo>
                  <a:lnTo>
                    <a:pt x="88" y="12"/>
                  </a:lnTo>
                  <a:lnTo>
                    <a:pt x="88" y="12"/>
                  </a:lnTo>
                  <a:lnTo>
                    <a:pt x="80" y="30"/>
                  </a:lnTo>
                  <a:lnTo>
                    <a:pt x="66" y="48"/>
                  </a:lnTo>
                  <a:lnTo>
                    <a:pt x="66" y="48"/>
                  </a:lnTo>
                  <a:lnTo>
                    <a:pt x="58" y="54"/>
                  </a:lnTo>
                  <a:lnTo>
                    <a:pt x="50" y="58"/>
                  </a:lnTo>
                  <a:lnTo>
                    <a:pt x="50" y="58"/>
                  </a:lnTo>
                  <a:lnTo>
                    <a:pt x="42" y="66"/>
                  </a:lnTo>
                  <a:lnTo>
                    <a:pt x="34" y="74"/>
                  </a:lnTo>
                  <a:lnTo>
                    <a:pt x="34" y="74"/>
                  </a:lnTo>
                  <a:lnTo>
                    <a:pt x="26" y="80"/>
                  </a:lnTo>
                  <a:lnTo>
                    <a:pt x="18" y="86"/>
                  </a:lnTo>
                  <a:lnTo>
                    <a:pt x="10" y="92"/>
                  </a:lnTo>
                  <a:lnTo>
                    <a:pt x="4" y="98"/>
                  </a:lnTo>
                  <a:lnTo>
                    <a:pt x="4" y="98"/>
                  </a:lnTo>
                  <a:lnTo>
                    <a:pt x="0" y="104"/>
                  </a:lnTo>
                  <a:lnTo>
                    <a:pt x="0" y="110"/>
                  </a:lnTo>
                  <a:lnTo>
                    <a:pt x="4" y="112"/>
                  </a:lnTo>
                  <a:lnTo>
                    <a:pt x="8" y="114"/>
                  </a:lnTo>
                  <a:lnTo>
                    <a:pt x="20" y="116"/>
                  </a:lnTo>
                  <a:lnTo>
                    <a:pt x="24" y="118"/>
                  </a:lnTo>
                  <a:lnTo>
                    <a:pt x="28" y="122"/>
                  </a:lnTo>
                  <a:lnTo>
                    <a:pt x="28" y="122"/>
                  </a:lnTo>
                  <a:lnTo>
                    <a:pt x="28" y="126"/>
                  </a:lnTo>
                  <a:lnTo>
                    <a:pt x="28" y="130"/>
                  </a:lnTo>
                  <a:lnTo>
                    <a:pt x="30" y="134"/>
                  </a:lnTo>
                  <a:lnTo>
                    <a:pt x="32" y="136"/>
                  </a:lnTo>
                  <a:lnTo>
                    <a:pt x="32" y="136"/>
                  </a:lnTo>
                  <a:lnTo>
                    <a:pt x="36" y="138"/>
                  </a:lnTo>
                  <a:lnTo>
                    <a:pt x="36" y="138"/>
                  </a:lnTo>
                  <a:lnTo>
                    <a:pt x="40" y="136"/>
                  </a:lnTo>
                  <a:lnTo>
                    <a:pt x="44" y="132"/>
                  </a:lnTo>
                  <a:lnTo>
                    <a:pt x="44" y="132"/>
                  </a:lnTo>
                  <a:lnTo>
                    <a:pt x="50" y="128"/>
                  </a:lnTo>
                  <a:lnTo>
                    <a:pt x="54" y="126"/>
                  </a:lnTo>
                  <a:lnTo>
                    <a:pt x="60" y="124"/>
                  </a:lnTo>
                  <a:lnTo>
                    <a:pt x="64" y="120"/>
                  </a:lnTo>
                  <a:lnTo>
                    <a:pt x="64" y="120"/>
                  </a:lnTo>
                  <a:lnTo>
                    <a:pt x="66" y="116"/>
                  </a:lnTo>
                  <a:lnTo>
                    <a:pt x="68" y="112"/>
                  </a:lnTo>
                  <a:lnTo>
                    <a:pt x="70" y="102"/>
                  </a:lnTo>
                  <a:lnTo>
                    <a:pt x="70" y="102"/>
                  </a:lnTo>
                  <a:lnTo>
                    <a:pt x="72" y="94"/>
                  </a:lnTo>
                  <a:lnTo>
                    <a:pt x="76" y="84"/>
                  </a:lnTo>
                  <a:lnTo>
                    <a:pt x="76" y="84"/>
                  </a:lnTo>
                  <a:lnTo>
                    <a:pt x="80" y="80"/>
                  </a:lnTo>
                  <a:lnTo>
                    <a:pt x="84" y="78"/>
                  </a:lnTo>
                  <a:lnTo>
                    <a:pt x="90" y="78"/>
                  </a:lnTo>
                  <a:lnTo>
                    <a:pt x="94" y="76"/>
                  </a:lnTo>
                  <a:lnTo>
                    <a:pt x="94" y="76"/>
                  </a:lnTo>
                  <a:lnTo>
                    <a:pt x="98" y="72"/>
                  </a:lnTo>
                  <a:lnTo>
                    <a:pt x="98" y="68"/>
                  </a:lnTo>
                  <a:lnTo>
                    <a:pt x="98" y="64"/>
                  </a:lnTo>
                  <a:lnTo>
                    <a:pt x="100" y="58"/>
                  </a:lnTo>
                  <a:lnTo>
                    <a:pt x="100" y="58"/>
                  </a:lnTo>
                  <a:lnTo>
                    <a:pt x="104" y="54"/>
                  </a:lnTo>
                  <a:lnTo>
                    <a:pt x="108" y="50"/>
                  </a:lnTo>
                  <a:lnTo>
                    <a:pt x="114" y="48"/>
                  </a:lnTo>
                  <a:lnTo>
                    <a:pt x="118" y="44"/>
                  </a:lnTo>
                  <a:lnTo>
                    <a:pt x="118" y="44"/>
                  </a:lnTo>
                  <a:lnTo>
                    <a:pt x="122" y="34"/>
                  </a:lnTo>
                  <a:lnTo>
                    <a:pt x="124" y="28"/>
                  </a:lnTo>
                  <a:lnTo>
                    <a:pt x="124" y="22"/>
                  </a:lnTo>
                  <a:lnTo>
                    <a:pt x="124" y="22"/>
                  </a:lnTo>
                  <a:lnTo>
                    <a:pt x="120" y="18"/>
                  </a:lnTo>
                  <a:lnTo>
                    <a:pt x="116" y="18"/>
                  </a:lnTo>
                  <a:lnTo>
                    <a:pt x="112" y="18"/>
                  </a:lnTo>
                  <a:lnTo>
                    <a:pt x="108" y="16"/>
                  </a:lnTo>
                  <a:lnTo>
                    <a:pt x="108" y="16"/>
                  </a:lnTo>
                  <a:lnTo>
                    <a:pt x="108" y="10"/>
                  </a:lnTo>
                  <a:lnTo>
                    <a:pt x="108" y="6"/>
                  </a:lnTo>
                  <a:lnTo>
                    <a:pt x="108" y="2"/>
                  </a:lnTo>
                  <a:lnTo>
                    <a:pt x="106" y="0"/>
                  </a:lnTo>
                  <a:lnTo>
                    <a:pt x="102"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64" name="Freeform 149"/>
            <p:cNvSpPr>
              <a:spLocks/>
            </p:cNvSpPr>
            <p:nvPr/>
          </p:nvSpPr>
          <p:spPr bwMode="auto">
            <a:xfrm>
              <a:off x="2974" y="3232"/>
              <a:ext cx="124" cy="138"/>
            </a:xfrm>
            <a:custGeom>
              <a:avLst/>
              <a:gdLst>
                <a:gd name="T0" fmla="*/ 102 w 124"/>
                <a:gd name="T1" fmla="*/ 0 h 138"/>
                <a:gd name="T2" fmla="*/ 100 w 124"/>
                <a:gd name="T3" fmla="*/ 0 h 138"/>
                <a:gd name="T4" fmla="*/ 92 w 124"/>
                <a:gd name="T5" fmla="*/ 4 h 138"/>
                <a:gd name="T6" fmla="*/ 88 w 124"/>
                <a:gd name="T7" fmla="*/ 12 h 138"/>
                <a:gd name="T8" fmla="*/ 66 w 124"/>
                <a:gd name="T9" fmla="*/ 48 h 138"/>
                <a:gd name="T10" fmla="*/ 58 w 124"/>
                <a:gd name="T11" fmla="*/ 54 h 138"/>
                <a:gd name="T12" fmla="*/ 50 w 124"/>
                <a:gd name="T13" fmla="*/ 58 h 138"/>
                <a:gd name="T14" fmla="*/ 34 w 124"/>
                <a:gd name="T15" fmla="*/ 74 h 138"/>
                <a:gd name="T16" fmla="*/ 26 w 124"/>
                <a:gd name="T17" fmla="*/ 80 h 138"/>
                <a:gd name="T18" fmla="*/ 10 w 124"/>
                <a:gd name="T19" fmla="*/ 92 h 138"/>
                <a:gd name="T20" fmla="*/ 4 w 124"/>
                <a:gd name="T21" fmla="*/ 98 h 138"/>
                <a:gd name="T22" fmla="*/ 0 w 124"/>
                <a:gd name="T23" fmla="*/ 110 h 138"/>
                <a:gd name="T24" fmla="*/ 8 w 124"/>
                <a:gd name="T25" fmla="*/ 114 h 138"/>
                <a:gd name="T26" fmla="*/ 24 w 124"/>
                <a:gd name="T27" fmla="*/ 118 h 138"/>
                <a:gd name="T28" fmla="*/ 28 w 124"/>
                <a:gd name="T29" fmla="*/ 122 h 138"/>
                <a:gd name="T30" fmla="*/ 28 w 124"/>
                <a:gd name="T31" fmla="*/ 130 h 138"/>
                <a:gd name="T32" fmla="*/ 32 w 124"/>
                <a:gd name="T33" fmla="*/ 136 h 138"/>
                <a:gd name="T34" fmla="*/ 36 w 124"/>
                <a:gd name="T35" fmla="*/ 138 h 138"/>
                <a:gd name="T36" fmla="*/ 40 w 124"/>
                <a:gd name="T37" fmla="*/ 136 h 138"/>
                <a:gd name="T38" fmla="*/ 44 w 124"/>
                <a:gd name="T39" fmla="*/ 132 h 138"/>
                <a:gd name="T40" fmla="*/ 54 w 124"/>
                <a:gd name="T41" fmla="*/ 126 h 138"/>
                <a:gd name="T42" fmla="*/ 64 w 124"/>
                <a:gd name="T43" fmla="*/ 120 h 138"/>
                <a:gd name="T44" fmla="*/ 66 w 124"/>
                <a:gd name="T45" fmla="*/ 116 h 138"/>
                <a:gd name="T46" fmla="*/ 70 w 124"/>
                <a:gd name="T47" fmla="*/ 102 h 138"/>
                <a:gd name="T48" fmla="*/ 72 w 124"/>
                <a:gd name="T49" fmla="*/ 94 h 138"/>
                <a:gd name="T50" fmla="*/ 76 w 124"/>
                <a:gd name="T51" fmla="*/ 84 h 138"/>
                <a:gd name="T52" fmla="*/ 84 w 124"/>
                <a:gd name="T53" fmla="*/ 78 h 138"/>
                <a:gd name="T54" fmla="*/ 94 w 124"/>
                <a:gd name="T55" fmla="*/ 76 h 138"/>
                <a:gd name="T56" fmla="*/ 98 w 124"/>
                <a:gd name="T57" fmla="*/ 72 h 138"/>
                <a:gd name="T58" fmla="*/ 98 w 124"/>
                <a:gd name="T59" fmla="*/ 64 h 138"/>
                <a:gd name="T60" fmla="*/ 100 w 124"/>
                <a:gd name="T61" fmla="*/ 58 h 138"/>
                <a:gd name="T62" fmla="*/ 108 w 124"/>
                <a:gd name="T63" fmla="*/ 50 h 138"/>
                <a:gd name="T64" fmla="*/ 118 w 124"/>
                <a:gd name="T65" fmla="*/ 44 h 138"/>
                <a:gd name="T66" fmla="*/ 122 w 124"/>
                <a:gd name="T67" fmla="*/ 34 h 138"/>
                <a:gd name="T68" fmla="*/ 124 w 124"/>
                <a:gd name="T69" fmla="*/ 22 h 138"/>
                <a:gd name="T70" fmla="*/ 120 w 124"/>
                <a:gd name="T71" fmla="*/ 18 h 138"/>
                <a:gd name="T72" fmla="*/ 112 w 124"/>
                <a:gd name="T73" fmla="*/ 18 h 138"/>
                <a:gd name="T74" fmla="*/ 108 w 124"/>
                <a:gd name="T75" fmla="*/ 16 h 138"/>
                <a:gd name="T76" fmla="*/ 108 w 124"/>
                <a:gd name="T77" fmla="*/ 6 h 138"/>
                <a:gd name="T78" fmla="*/ 106 w 124"/>
                <a:gd name="T79"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4" h="138">
                  <a:moveTo>
                    <a:pt x="102" y="0"/>
                  </a:moveTo>
                  <a:lnTo>
                    <a:pt x="102" y="0"/>
                  </a:lnTo>
                  <a:lnTo>
                    <a:pt x="100" y="0"/>
                  </a:lnTo>
                  <a:lnTo>
                    <a:pt x="100" y="0"/>
                  </a:lnTo>
                  <a:lnTo>
                    <a:pt x="96" y="2"/>
                  </a:lnTo>
                  <a:lnTo>
                    <a:pt x="92" y="4"/>
                  </a:lnTo>
                  <a:lnTo>
                    <a:pt x="88" y="12"/>
                  </a:lnTo>
                  <a:lnTo>
                    <a:pt x="88" y="12"/>
                  </a:lnTo>
                  <a:lnTo>
                    <a:pt x="80" y="30"/>
                  </a:lnTo>
                  <a:lnTo>
                    <a:pt x="66" y="48"/>
                  </a:lnTo>
                  <a:lnTo>
                    <a:pt x="66" y="48"/>
                  </a:lnTo>
                  <a:lnTo>
                    <a:pt x="58" y="54"/>
                  </a:lnTo>
                  <a:lnTo>
                    <a:pt x="50" y="58"/>
                  </a:lnTo>
                  <a:lnTo>
                    <a:pt x="50" y="58"/>
                  </a:lnTo>
                  <a:lnTo>
                    <a:pt x="42" y="66"/>
                  </a:lnTo>
                  <a:lnTo>
                    <a:pt x="34" y="74"/>
                  </a:lnTo>
                  <a:lnTo>
                    <a:pt x="34" y="74"/>
                  </a:lnTo>
                  <a:lnTo>
                    <a:pt x="26" y="80"/>
                  </a:lnTo>
                  <a:lnTo>
                    <a:pt x="18" y="86"/>
                  </a:lnTo>
                  <a:lnTo>
                    <a:pt x="10" y="92"/>
                  </a:lnTo>
                  <a:lnTo>
                    <a:pt x="4" y="98"/>
                  </a:lnTo>
                  <a:lnTo>
                    <a:pt x="4" y="98"/>
                  </a:lnTo>
                  <a:lnTo>
                    <a:pt x="0" y="104"/>
                  </a:lnTo>
                  <a:lnTo>
                    <a:pt x="0" y="110"/>
                  </a:lnTo>
                  <a:lnTo>
                    <a:pt x="4" y="112"/>
                  </a:lnTo>
                  <a:lnTo>
                    <a:pt x="8" y="114"/>
                  </a:lnTo>
                  <a:lnTo>
                    <a:pt x="20" y="116"/>
                  </a:lnTo>
                  <a:lnTo>
                    <a:pt x="24" y="118"/>
                  </a:lnTo>
                  <a:lnTo>
                    <a:pt x="28" y="122"/>
                  </a:lnTo>
                  <a:lnTo>
                    <a:pt x="28" y="122"/>
                  </a:lnTo>
                  <a:lnTo>
                    <a:pt x="28" y="126"/>
                  </a:lnTo>
                  <a:lnTo>
                    <a:pt x="28" y="130"/>
                  </a:lnTo>
                  <a:lnTo>
                    <a:pt x="30" y="134"/>
                  </a:lnTo>
                  <a:lnTo>
                    <a:pt x="32" y="136"/>
                  </a:lnTo>
                  <a:lnTo>
                    <a:pt x="32" y="136"/>
                  </a:lnTo>
                  <a:lnTo>
                    <a:pt x="36" y="138"/>
                  </a:lnTo>
                  <a:lnTo>
                    <a:pt x="36" y="138"/>
                  </a:lnTo>
                  <a:lnTo>
                    <a:pt x="40" y="136"/>
                  </a:lnTo>
                  <a:lnTo>
                    <a:pt x="44" y="132"/>
                  </a:lnTo>
                  <a:lnTo>
                    <a:pt x="44" y="132"/>
                  </a:lnTo>
                  <a:lnTo>
                    <a:pt x="50" y="128"/>
                  </a:lnTo>
                  <a:lnTo>
                    <a:pt x="54" y="126"/>
                  </a:lnTo>
                  <a:lnTo>
                    <a:pt x="60" y="124"/>
                  </a:lnTo>
                  <a:lnTo>
                    <a:pt x="64" y="120"/>
                  </a:lnTo>
                  <a:lnTo>
                    <a:pt x="64" y="120"/>
                  </a:lnTo>
                  <a:lnTo>
                    <a:pt x="66" y="116"/>
                  </a:lnTo>
                  <a:lnTo>
                    <a:pt x="68" y="112"/>
                  </a:lnTo>
                  <a:lnTo>
                    <a:pt x="70" y="102"/>
                  </a:lnTo>
                  <a:lnTo>
                    <a:pt x="70" y="102"/>
                  </a:lnTo>
                  <a:lnTo>
                    <a:pt x="72" y="94"/>
                  </a:lnTo>
                  <a:lnTo>
                    <a:pt x="76" y="84"/>
                  </a:lnTo>
                  <a:lnTo>
                    <a:pt x="76" y="84"/>
                  </a:lnTo>
                  <a:lnTo>
                    <a:pt x="80" y="80"/>
                  </a:lnTo>
                  <a:lnTo>
                    <a:pt x="84" y="78"/>
                  </a:lnTo>
                  <a:lnTo>
                    <a:pt x="90" y="78"/>
                  </a:lnTo>
                  <a:lnTo>
                    <a:pt x="94" y="76"/>
                  </a:lnTo>
                  <a:lnTo>
                    <a:pt x="94" y="76"/>
                  </a:lnTo>
                  <a:lnTo>
                    <a:pt x="98" y="72"/>
                  </a:lnTo>
                  <a:lnTo>
                    <a:pt x="98" y="68"/>
                  </a:lnTo>
                  <a:lnTo>
                    <a:pt x="98" y="64"/>
                  </a:lnTo>
                  <a:lnTo>
                    <a:pt x="100" y="58"/>
                  </a:lnTo>
                  <a:lnTo>
                    <a:pt x="100" y="58"/>
                  </a:lnTo>
                  <a:lnTo>
                    <a:pt x="104" y="54"/>
                  </a:lnTo>
                  <a:lnTo>
                    <a:pt x="108" y="50"/>
                  </a:lnTo>
                  <a:lnTo>
                    <a:pt x="114" y="48"/>
                  </a:lnTo>
                  <a:lnTo>
                    <a:pt x="118" y="44"/>
                  </a:lnTo>
                  <a:lnTo>
                    <a:pt x="118" y="44"/>
                  </a:lnTo>
                  <a:lnTo>
                    <a:pt x="122" y="34"/>
                  </a:lnTo>
                  <a:lnTo>
                    <a:pt x="124" y="28"/>
                  </a:lnTo>
                  <a:lnTo>
                    <a:pt x="124" y="22"/>
                  </a:lnTo>
                  <a:lnTo>
                    <a:pt x="124" y="22"/>
                  </a:lnTo>
                  <a:lnTo>
                    <a:pt x="120" y="18"/>
                  </a:lnTo>
                  <a:lnTo>
                    <a:pt x="116" y="18"/>
                  </a:lnTo>
                  <a:lnTo>
                    <a:pt x="112" y="18"/>
                  </a:lnTo>
                  <a:lnTo>
                    <a:pt x="108" y="16"/>
                  </a:lnTo>
                  <a:lnTo>
                    <a:pt x="108" y="16"/>
                  </a:lnTo>
                  <a:lnTo>
                    <a:pt x="108" y="10"/>
                  </a:lnTo>
                  <a:lnTo>
                    <a:pt x="108" y="6"/>
                  </a:lnTo>
                  <a:lnTo>
                    <a:pt x="108" y="2"/>
                  </a:lnTo>
                  <a:lnTo>
                    <a:pt x="106" y="0"/>
                  </a:lnTo>
                  <a:lnTo>
                    <a:pt x="10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65" name="Freeform 150"/>
            <p:cNvSpPr>
              <a:spLocks/>
            </p:cNvSpPr>
            <p:nvPr/>
          </p:nvSpPr>
          <p:spPr bwMode="auto">
            <a:xfrm>
              <a:off x="1748" y="992"/>
              <a:ext cx="52" cy="20"/>
            </a:xfrm>
            <a:custGeom>
              <a:avLst/>
              <a:gdLst>
                <a:gd name="T0" fmla="*/ 24 w 52"/>
                <a:gd name="T1" fmla="*/ 0 h 20"/>
                <a:gd name="T2" fmla="*/ 24 w 52"/>
                <a:gd name="T3" fmla="*/ 0 h 20"/>
                <a:gd name="T4" fmla="*/ 22 w 52"/>
                <a:gd name="T5" fmla="*/ 0 h 20"/>
                <a:gd name="T6" fmla="*/ 22 w 52"/>
                <a:gd name="T7" fmla="*/ 0 h 20"/>
                <a:gd name="T8" fmla="*/ 10 w 52"/>
                <a:gd name="T9" fmla="*/ 4 h 20"/>
                <a:gd name="T10" fmla="*/ 2 w 52"/>
                <a:gd name="T11" fmla="*/ 10 h 20"/>
                <a:gd name="T12" fmla="*/ 0 w 52"/>
                <a:gd name="T13" fmla="*/ 12 h 20"/>
                <a:gd name="T14" fmla="*/ 0 w 52"/>
                <a:gd name="T15" fmla="*/ 16 h 20"/>
                <a:gd name="T16" fmla="*/ 2 w 52"/>
                <a:gd name="T17" fmla="*/ 18 h 20"/>
                <a:gd name="T18" fmla="*/ 8 w 52"/>
                <a:gd name="T19" fmla="*/ 20 h 20"/>
                <a:gd name="T20" fmla="*/ 8 w 52"/>
                <a:gd name="T21" fmla="*/ 20 h 20"/>
                <a:gd name="T22" fmla="*/ 26 w 52"/>
                <a:gd name="T23" fmla="*/ 20 h 20"/>
                <a:gd name="T24" fmla="*/ 26 w 52"/>
                <a:gd name="T25" fmla="*/ 20 h 20"/>
                <a:gd name="T26" fmla="*/ 36 w 52"/>
                <a:gd name="T27" fmla="*/ 20 h 20"/>
                <a:gd name="T28" fmla="*/ 46 w 52"/>
                <a:gd name="T29" fmla="*/ 20 h 20"/>
                <a:gd name="T30" fmla="*/ 52 w 52"/>
                <a:gd name="T31" fmla="*/ 18 h 20"/>
                <a:gd name="T32" fmla="*/ 52 w 52"/>
                <a:gd name="T33" fmla="*/ 16 h 20"/>
                <a:gd name="T34" fmla="*/ 52 w 52"/>
                <a:gd name="T35" fmla="*/ 12 h 20"/>
                <a:gd name="T36" fmla="*/ 52 w 52"/>
                <a:gd name="T37" fmla="*/ 12 h 20"/>
                <a:gd name="T38" fmla="*/ 50 w 52"/>
                <a:gd name="T39" fmla="*/ 10 h 20"/>
                <a:gd name="T40" fmla="*/ 46 w 52"/>
                <a:gd name="T41" fmla="*/ 10 h 20"/>
                <a:gd name="T42" fmla="*/ 46 w 52"/>
                <a:gd name="T43" fmla="*/ 10 h 20"/>
                <a:gd name="T44" fmla="*/ 44 w 52"/>
                <a:gd name="T45" fmla="*/ 10 h 20"/>
                <a:gd name="T46" fmla="*/ 44 w 52"/>
                <a:gd name="T47" fmla="*/ 10 h 20"/>
                <a:gd name="T48" fmla="*/ 42 w 52"/>
                <a:gd name="T49" fmla="*/ 10 h 20"/>
                <a:gd name="T50" fmla="*/ 42 w 52"/>
                <a:gd name="T51" fmla="*/ 10 h 20"/>
                <a:gd name="T52" fmla="*/ 38 w 52"/>
                <a:gd name="T53" fmla="*/ 10 h 20"/>
                <a:gd name="T54" fmla="*/ 38 w 52"/>
                <a:gd name="T55" fmla="*/ 10 h 20"/>
                <a:gd name="T56" fmla="*/ 34 w 52"/>
                <a:gd name="T57" fmla="*/ 6 h 20"/>
                <a:gd name="T58" fmla="*/ 32 w 52"/>
                <a:gd name="T59" fmla="*/ 2 h 20"/>
                <a:gd name="T60" fmla="*/ 28 w 52"/>
                <a:gd name="T61" fmla="*/ 0 h 20"/>
                <a:gd name="T62" fmla="*/ 28 w 52"/>
                <a:gd name="T63" fmla="*/ 0 h 20"/>
                <a:gd name="T64" fmla="*/ 24 w 52"/>
                <a:gd name="T65"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2" h="20">
                  <a:moveTo>
                    <a:pt x="24" y="0"/>
                  </a:moveTo>
                  <a:lnTo>
                    <a:pt x="24" y="0"/>
                  </a:lnTo>
                  <a:lnTo>
                    <a:pt x="22" y="0"/>
                  </a:lnTo>
                  <a:lnTo>
                    <a:pt x="22" y="0"/>
                  </a:lnTo>
                  <a:lnTo>
                    <a:pt x="10" y="4"/>
                  </a:lnTo>
                  <a:lnTo>
                    <a:pt x="2" y="10"/>
                  </a:lnTo>
                  <a:lnTo>
                    <a:pt x="0" y="12"/>
                  </a:lnTo>
                  <a:lnTo>
                    <a:pt x="0" y="16"/>
                  </a:lnTo>
                  <a:lnTo>
                    <a:pt x="2" y="18"/>
                  </a:lnTo>
                  <a:lnTo>
                    <a:pt x="8" y="20"/>
                  </a:lnTo>
                  <a:lnTo>
                    <a:pt x="8" y="20"/>
                  </a:lnTo>
                  <a:lnTo>
                    <a:pt x="26" y="20"/>
                  </a:lnTo>
                  <a:lnTo>
                    <a:pt x="26" y="20"/>
                  </a:lnTo>
                  <a:lnTo>
                    <a:pt x="36" y="20"/>
                  </a:lnTo>
                  <a:lnTo>
                    <a:pt x="46" y="20"/>
                  </a:lnTo>
                  <a:lnTo>
                    <a:pt x="52" y="18"/>
                  </a:lnTo>
                  <a:lnTo>
                    <a:pt x="52" y="16"/>
                  </a:lnTo>
                  <a:lnTo>
                    <a:pt x="52" y="12"/>
                  </a:lnTo>
                  <a:lnTo>
                    <a:pt x="52" y="12"/>
                  </a:lnTo>
                  <a:lnTo>
                    <a:pt x="50" y="10"/>
                  </a:lnTo>
                  <a:lnTo>
                    <a:pt x="46" y="10"/>
                  </a:lnTo>
                  <a:lnTo>
                    <a:pt x="46" y="10"/>
                  </a:lnTo>
                  <a:lnTo>
                    <a:pt x="44" y="10"/>
                  </a:lnTo>
                  <a:lnTo>
                    <a:pt x="44" y="10"/>
                  </a:lnTo>
                  <a:lnTo>
                    <a:pt x="42" y="10"/>
                  </a:lnTo>
                  <a:lnTo>
                    <a:pt x="42" y="10"/>
                  </a:lnTo>
                  <a:lnTo>
                    <a:pt x="38" y="10"/>
                  </a:lnTo>
                  <a:lnTo>
                    <a:pt x="38" y="10"/>
                  </a:lnTo>
                  <a:lnTo>
                    <a:pt x="34" y="6"/>
                  </a:lnTo>
                  <a:lnTo>
                    <a:pt x="32" y="2"/>
                  </a:lnTo>
                  <a:lnTo>
                    <a:pt x="28" y="0"/>
                  </a:lnTo>
                  <a:lnTo>
                    <a:pt x="28" y="0"/>
                  </a:lnTo>
                  <a:lnTo>
                    <a:pt x="24"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66" name="Freeform 151"/>
            <p:cNvSpPr>
              <a:spLocks/>
            </p:cNvSpPr>
            <p:nvPr/>
          </p:nvSpPr>
          <p:spPr bwMode="auto">
            <a:xfrm>
              <a:off x="1748" y="992"/>
              <a:ext cx="52" cy="20"/>
            </a:xfrm>
            <a:custGeom>
              <a:avLst/>
              <a:gdLst>
                <a:gd name="T0" fmla="*/ 24 w 52"/>
                <a:gd name="T1" fmla="*/ 0 h 20"/>
                <a:gd name="T2" fmla="*/ 24 w 52"/>
                <a:gd name="T3" fmla="*/ 0 h 20"/>
                <a:gd name="T4" fmla="*/ 22 w 52"/>
                <a:gd name="T5" fmla="*/ 0 h 20"/>
                <a:gd name="T6" fmla="*/ 22 w 52"/>
                <a:gd name="T7" fmla="*/ 0 h 20"/>
                <a:gd name="T8" fmla="*/ 10 w 52"/>
                <a:gd name="T9" fmla="*/ 4 h 20"/>
                <a:gd name="T10" fmla="*/ 2 w 52"/>
                <a:gd name="T11" fmla="*/ 10 h 20"/>
                <a:gd name="T12" fmla="*/ 0 w 52"/>
                <a:gd name="T13" fmla="*/ 12 h 20"/>
                <a:gd name="T14" fmla="*/ 0 w 52"/>
                <a:gd name="T15" fmla="*/ 16 h 20"/>
                <a:gd name="T16" fmla="*/ 2 w 52"/>
                <a:gd name="T17" fmla="*/ 18 h 20"/>
                <a:gd name="T18" fmla="*/ 8 w 52"/>
                <a:gd name="T19" fmla="*/ 20 h 20"/>
                <a:gd name="T20" fmla="*/ 8 w 52"/>
                <a:gd name="T21" fmla="*/ 20 h 20"/>
                <a:gd name="T22" fmla="*/ 26 w 52"/>
                <a:gd name="T23" fmla="*/ 20 h 20"/>
                <a:gd name="T24" fmla="*/ 26 w 52"/>
                <a:gd name="T25" fmla="*/ 20 h 20"/>
                <a:gd name="T26" fmla="*/ 36 w 52"/>
                <a:gd name="T27" fmla="*/ 20 h 20"/>
                <a:gd name="T28" fmla="*/ 46 w 52"/>
                <a:gd name="T29" fmla="*/ 20 h 20"/>
                <a:gd name="T30" fmla="*/ 52 w 52"/>
                <a:gd name="T31" fmla="*/ 18 h 20"/>
                <a:gd name="T32" fmla="*/ 52 w 52"/>
                <a:gd name="T33" fmla="*/ 16 h 20"/>
                <a:gd name="T34" fmla="*/ 52 w 52"/>
                <a:gd name="T35" fmla="*/ 12 h 20"/>
                <a:gd name="T36" fmla="*/ 52 w 52"/>
                <a:gd name="T37" fmla="*/ 12 h 20"/>
                <a:gd name="T38" fmla="*/ 50 w 52"/>
                <a:gd name="T39" fmla="*/ 10 h 20"/>
                <a:gd name="T40" fmla="*/ 46 w 52"/>
                <a:gd name="T41" fmla="*/ 10 h 20"/>
                <a:gd name="T42" fmla="*/ 46 w 52"/>
                <a:gd name="T43" fmla="*/ 10 h 20"/>
                <a:gd name="T44" fmla="*/ 44 w 52"/>
                <a:gd name="T45" fmla="*/ 10 h 20"/>
                <a:gd name="T46" fmla="*/ 44 w 52"/>
                <a:gd name="T47" fmla="*/ 10 h 20"/>
                <a:gd name="T48" fmla="*/ 42 w 52"/>
                <a:gd name="T49" fmla="*/ 10 h 20"/>
                <a:gd name="T50" fmla="*/ 42 w 52"/>
                <a:gd name="T51" fmla="*/ 10 h 20"/>
                <a:gd name="T52" fmla="*/ 38 w 52"/>
                <a:gd name="T53" fmla="*/ 10 h 20"/>
                <a:gd name="T54" fmla="*/ 38 w 52"/>
                <a:gd name="T55" fmla="*/ 10 h 20"/>
                <a:gd name="T56" fmla="*/ 34 w 52"/>
                <a:gd name="T57" fmla="*/ 6 h 20"/>
                <a:gd name="T58" fmla="*/ 32 w 52"/>
                <a:gd name="T59" fmla="*/ 2 h 20"/>
                <a:gd name="T60" fmla="*/ 28 w 52"/>
                <a:gd name="T61" fmla="*/ 0 h 20"/>
                <a:gd name="T62" fmla="*/ 28 w 52"/>
                <a:gd name="T63" fmla="*/ 0 h 20"/>
                <a:gd name="T64" fmla="*/ 24 w 52"/>
                <a:gd name="T65"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2" h="20">
                  <a:moveTo>
                    <a:pt x="24" y="0"/>
                  </a:moveTo>
                  <a:lnTo>
                    <a:pt x="24" y="0"/>
                  </a:lnTo>
                  <a:lnTo>
                    <a:pt x="22" y="0"/>
                  </a:lnTo>
                  <a:lnTo>
                    <a:pt x="22" y="0"/>
                  </a:lnTo>
                  <a:lnTo>
                    <a:pt x="10" y="4"/>
                  </a:lnTo>
                  <a:lnTo>
                    <a:pt x="2" y="10"/>
                  </a:lnTo>
                  <a:lnTo>
                    <a:pt x="0" y="12"/>
                  </a:lnTo>
                  <a:lnTo>
                    <a:pt x="0" y="16"/>
                  </a:lnTo>
                  <a:lnTo>
                    <a:pt x="2" y="18"/>
                  </a:lnTo>
                  <a:lnTo>
                    <a:pt x="8" y="20"/>
                  </a:lnTo>
                  <a:lnTo>
                    <a:pt x="8" y="20"/>
                  </a:lnTo>
                  <a:lnTo>
                    <a:pt x="26" y="20"/>
                  </a:lnTo>
                  <a:lnTo>
                    <a:pt x="26" y="20"/>
                  </a:lnTo>
                  <a:lnTo>
                    <a:pt x="36" y="20"/>
                  </a:lnTo>
                  <a:lnTo>
                    <a:pt x="46" y="20"/>
                  </a:lnTo>
                  <a:lnTo>
                    <a:pt x="52" y="18"/>
                  </a:lnTo>
                  <a:lnTo>
                    <a:pt x="52" y="16"/>
                  </a:lnTo>
                  <a:lnTo>
                    <a:pt x="52" y="12"/>
                  </a:lnTo>
                  <a:lnTo>
                    <a:pt x="52" y="12"/>
                  </a:lnTo>
                  <a:lnTo>
                    <a:pt x="50" y="10"/>
                  </a:lnTo>
                  <a:lnTo>
                    <a:pt x="46" y="10"/>
                  </a:lnTo>
                  <a:lnTo>
                    <a:pt x="46" y="10"/>
                  </a:lnTo>
                  <a:lnTo>
                    <a:pt x="44" y="10"/>
                  </a:lnTo>
                  <a:lnTo>
                    <a:pt x="44" y="10"/>
                  </a:lnTo>
                  <a:lnTo>
                    <a:pt x="42" y="10"/>
                  </a:lnTo>
                  <a:lnTo>
                    <a:pt x="42" y="10"/>
                  </a:lnTo>
                  <a:lnTo>
                    <a:pt x="38" y="10"/>
                  </a:lnTo>
                  <a:lnTo>
                    <a:pt x="38" y="10"/>
                  </a:lnTo>
                  <a:lnTo>
                    <a:pt x="34" y="6"/>
                  </a:lnTo>
                  <a:lnTo>
                    <a:pt x="32" y="2"/>
                  </a:lnTo>
                  <a:lnTo>
                    <a:pt x="28" y="0"/>
                  </a:lnTo>
                  <a:lnTo>
                    <a:pt x="28" y="0"/>
                  </a:lnTo>
                  <a:lnTo>
                    <a:pt x="2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67" name="Freeform 152"/>
            <p:cNvSpPr>
              <a:spLocks/>
            </p:cNvSpPr>
            <p:nvPr/>
          </p:nvSpPr>
          <p:spPr bwMode="auto">
            <a:xfrm>
              <a:off x="1806" y="956"/>
              <a:ext cx="98" cy="44"/>
            </a:xfrm>
            <a:custGeom>
              <a:avLst/>
              <a:gdLst>
                <a:gd name="T0" fmla="*/ 90 w 98"/>
                <a:gd name="T1" fmla="*/ 0 h 44"/>
                <a:gd name="T2" fmla="*/ 90 w 98"/>
                <a:gd name="T3" fmla="*/ 0 h 44"/>
                <a:gd name="T4" fmla="*/ 78 w 98"/>
                <a:gd name="T5" fmla="*/ 4 h 44"/>
                <a:gd name="T6" fmla="*/ 68 w 98"/>
                <a:gd name="T7" fmla="*/ 8 h 44"/>
                <a:gd name="T8" fmla="*/ 68 w 98"/>
                <a:gd name="T9" fmla="*/ 8 h 44"/>
                <a:gd name="T10" fmla="*/ 64 w 98"/>
                <a:gd name="T11" fmla="*/ 14 h 44"/>
                <a:gd name="T12" fmla="*/ 60 w 98"/>
                <a:gd name="T13" fmla="*/ 16 h 44"/>
                <a:gd name="T14" fmla="*/ 56 w 98"/>
                <a:gd name="T15" fmla="*/ 16 h 44"/>
                <a:gd name="T16" fmla="*/ 56 w 98"/>
                <a:gd name="T17" fmla="*/ 16 h 44"/>
                <a:gd name="T18" fmla="*/ 48 w 98"/>
                <a:gd name="T19" fmla="*/ 16 h 44"/>
                <a:gd name="T20" fmla="*/ 48 w 98"/>
                <a:gd name="T21" fmla="*/ 16 h 44"/>
                <a:gd name="T22" fmla="*/ 46 w 98"/>
                <a:gd name="T23" fmla="*/ 16 h 44"/>
                <a:gd name="T24" fmla="*/ 46 w 98"/>
                <a:gd name="T25" fmla="*/ 16 h 44"/>
                <a:gd name="T26" fmla="*/ 44 w 98"/>
                <a:gd name="T27" fmla="*/ 16 h 44"/>
                <a:gd name="T28" fmla="*/ 44 w 98"/>
                <a:gd name="T29" fmla="*/ 16 h 44"/>
                <a:gd name="T30" fmla="*/ 32 w 98"/>
                <a:gd name="T31" fmla="*/ 18 h 44"/>
                <a:gd name="T32" fmla="*/ 32 w 98"/>
                <a:gd name="T33" fmla="*/ 18 h 44"/>
                <a:gd name="T34" fmla="*/ 26 w 98"/>
                <a:gd name="T35" fmla="*/ 20 h 44"/>
                <a:gd name="T36" fmla="*/ 18 w 98"/>
                <a:gd name="T37" fmla="*/ 24 h 44"/>
                <a:gd name="T38" fmla="*/ 18 w 98"/>
                <a:gd name="T39" fmla="*/ 24 h 44"/>
                <a:gd name="T40" fmla="*/ 10 w 98"/>
                <a:gd name="T41" fmla="*/ 28 h 44"/>
                <a:gd name="T42" fmla="*/ 4 w 98"/>
                <a:gd name="T43" fmla="*/ 32 h 44"/>
                <a:gd name="T44" fmla="*/ 2 w 98"/>
                <a:gd name="T45" fmla="*/ 34 h 44"/>
                <a:gd name="T46" fmla="*/ 0 w 98"/>
                <a:gd name="T47" fmla="*/ 36 h 44"/>
                <a:gd name="T48" fmla="*/ 2 w 98"/>
                <a:gd name="T49" fmla="*/ 40 h 44"/>
                <a:gd name="T50" fmla="*/ 8 w 98"/>
                <a:gd name="T51" fmla="*/ 42 h 44"/>
                <a:gd name="T52" fmla="*/ 8 w 98"/>
                <a:gd name="T53" fmla="*/ 42 h 44"/>
                <a:gd name="T54" fmla="*/ 18 w 98"/>
                <a:gd name="T55" fmla="*/ 44 h 44"/>
                <a:gd name="T56" fmla="*/ 18 w 98"/>
                <a:gd name="T57" fmla="*/ 44 h 44"/>
                <a:gd name="T58" fmla="*/ 32 w 98"/>
                <a:gd name="T59" fmla="*/ 42 h 44"/>
                <a:gd name="T60" fmla="*/ 32 w 98"/>
                <a:gd name="T61" fmla="*/ 42 h 44"/>
                <a:gd name="T62" fmla="*/ 40 w 98"/>
                <a:gd name="T63" fmla="*/ 40 h 44"/>
                <a:gd name="T64" fmla="*/ 48 w 98"/>
                <a:gd name="T65" fmla="*/ 40 h 44"/>
                <a:gd name="T66" fmla="*/ 48 w 98"/>
                <a:gd name="T67" fmla="*/ 40 h 44"/>
                <a:gd name="T68" fmla="*/ 54 w 98"/>
                <a:gd name="T69" fmla="*/ 38 h 44"/>
                <a:gd name="T70" fmla="*/ 60 w 98"/>
                <a:gd name="T71" fmla="*/ 34 h 44"/>
                <a:gd name="T72" fmla="*/ 68 w 98"/>
                <a:gd name="T73" fmla="*/ 26 h 44"/>
                <a:gd name="T74" fmla="*/ 68 w 98"/>
                <a:gd name="T75" fmla="*/ 26 h 44"/>
                <a:gd name="T76" fmla="*/ 74 w 98"/>
                <a:gd name="T77" fmla="*/ 24 h 44"/>
                <a:gd name="T78" fmla="*/ 82 w 98"/>
                <a:gd name="T79" fmla="*/ 22 h 44"/>
                <a:gd name="T80" fmla="*/ 88 w 98"/>
                <a:gd name="T81" fmla="*/ 20 h 44"/>
                <a:gd name="T82" fmla="*/ 94 w 98"/>
                <a:gd name="T83" fmla="*/ 16 h 44"/>
                <a:gd name="T84" fmla="*/ 94 w 98"/>
                <a:gd name="T85" fmla="*/ 16 h 44"/>
                <a:gd name="T86" fmla="*/ 96 w 98"/>
                <a:gd name="T87" fmla="*/ 14 h 44"/>
                <a:gd name="T88" fmla="*/ 96 w 98"/>
                <a:gd name="T89" fmla="*/ 14 h 44"/>
                <a:gd name="T90" fmla="*/ 98 w 98"/>
                <a:gd name="T91" fmla="*/ 10 h 44"/>
                <a:gd name="T92" fmla="*/ 98 w 98"/>
                <a:gd name="T93" fmla="*/ 8 h 44"/>
                <a:gd name="T94" fmla="*/ 98 w 98"/>
                <a:gd name="T95" fmla="*/ 4 h 44"/>
                <a:gd name="T96" fmla="*/ 94 w 98"/>
                <a:gd name="T97" fmla="*/ 2 h 44"/>
                <a:gd name="T98" fmla="*/ 94 w 98"/>
                <a:gd name="T99" fmla="*/ 2 h 44"/>
                <a:gd name="T100" fmla="*/ 90 w 98"/>
                <a:gd name="T101"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8" h="44">
                  <a:moveTo>
                    <a:pt x="90" y="0"/>
                  </a:moveTo>
                  <a:lnTo>
                    <a:pt x="90" y="0"/>
                  </a:lnTo>
                  <a:lnTo>
                    <a:pt x="78" y="4"/>
                  </a:lnTo>
                  <a:lnTo>
                    <a:pt x="68" y="8"/>
                  </a:lnTo>
                  <a:lnTo>
                    <a:pt x="68" y="8"/>
                  </a:lnTo>
                  <a:lnTo>
                    <a:pt x="64" y="14"/>
                  </a:lnTo>
                  <a:lnTo>
                    <a:pt x="60" y="16"/>
                  </a:lnTo>
                  <a:lnTo>
                    <a:pt x="56" y="16"/>
                  </a:lnTo>
                  <a:lnTo>
                    <a:pt x="56" y="16"/>
                  </a:lnTo>
                  <a:lnTo>
                    <a:pt x="48" y="16"/>
                  </a:lnTo>
                  <a:lnTo>
                    <a:pt x="48" y="16"/>
                  </a:lnTo>
                  <a:lnTo>
                    <a:pt x="46" y="16"/>
                  </a:lnTo>
                  <a:lnTo>
                    <a:pt x="46" y="16"/>
                  </a:lnTo>
                  <a:lnTo>
                    <a:pt x="44" y="16"/>
                  </a:lnTo>
                  <a:lnTo>
                    <a:pt x="44" y="16"/>
                  </a:lnTo>
                  <a:lnTo>
                    <a:pt x="32" y="18"/>
                  </a:lnTo>
                  <a:lnTo>
                    <a:pt x="32" y="18"/>
                  </a:lnTo>
                  <a:lnTo>
                    <a:pt x="26" y="20"/>
                  </a:lnTo>
                  <a:lnTo>
                    <a:pt x="18" y="24"/>
                  </a:lnTo>
                  <a:lnTo>
                    <a:pt x="18" y="24"/>
                  </a:lnTo>
                  <a:lnTo>
                    <a:pt x="10" y="28"/>
                  </a:lnTo>
                  <a:lnTo>
                    <a:pt x="4" y="32"/>
                  </a:lnTo>
                  <a:lnTo>
                    <a:pt x="2" y="34"/>
                  </a:lnTo>
                  <a:lnTo>
                    <a:pt x="0" y="36"/>
                  </a:lnTo>
                  <a:lnTo>
                    <a:pt x="2" y="40"/>
                  </a:lnTo>
                  <a:lnTo>
                    <a:pt x="8" y="42"/>
                  </a:lnTo>
                  <a:lnTo>
                    <a:pt x="8" y="42"/>
                  </a:lnTo>
                  <a:lnTo>
                    <a:pt x="18" y="44"/>
                  </a:lnTo>
                  <a:lnTo>
                    <a:pt x="18" y="44"/>
                  </a:lnTo>
                  <a:lnTo>
                    <a:pt x="32" y="42"/>
                  </a:lnTo>
                  <a:lnTo>
                    <a:pt x="32" y="42"/>
                  </a:lnTo>
                  <a:lnTo>
                    <a:pt x="40" y="40"/>
                  </a:lnTo>
                  <a:lnTo>
                    <a:pt x="48" y="40"/>
                  </a:lnTo>
                  <a:lnTo>
                    <a:pt x="48" y="40"/>
                  </a:lnTo>
                  <a:lnTo>
                    <a:pt x="54" y="38"/>
                  </a:lnTo>
                  <a:lnTo>
                    <a:pt x="60" y="34"/>
                  </a:lnTo>
                  <a:lnTo>
                    <a:pt x="68" y="26"/>
                  </a:lnTo>
                  <a:lnTo>
                    <a:pt x="68" y="26"/>
                  </a:lnTo>
                  <a:lnTo>
                    <a:pt x="74" y="24"/>
                  </a:lnTo>
                  <a:lnTo>
                    <a:pt x="82" y="22"/>
                  </a:lnTo>
                  <a:lnTo>
                    <a:pt x="88" y="20"/>
                  </a:lnTo>
                  <a:lnTo>
                    <a:pt x="94" y="16"/>
                  </a:lnTo>
                  <a:lnTo>
                    <a:pt x="94" y="16"/>
                  </a:lnTo>
                  <a:lnTo>
                    <a:pt x="96" y="14"/>
                  </a:lnTo>
                  <a:lnTo>
                    <a:pt x="96" y="14"/>
                  </a:lnTo>
                  <a:lnTo>
                    <a:pt x="98" y="10"/>
                  </a:lnTo>
                  <a:lnTo>
                    <a:pt x="98" y="8"/>
                  </a:lnTo>
                  <a:lnTo>
                    <a:pt x="98" y="4"/>
                  </a:lnTo>
                  <a:lnTo>
                    <a:pt x="94" y="2"/>
                  </a:lnTo>
                  <a:lnTo>
                    <a:pt x="94" y="2"/>
                  </a:lnTo>
                  <a:lnTo>
                    <a:pt x="90"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68" name="Freeform 153"/>
            <p:cNvSpPr>
              <a:spLocks/>
            </p:cNvSpPr>
            <p:nvPr/>
          </p:nvSpPr>
          <p:spPr bwMode="auto">
            <a:xfrm>
              <a:off x="1806" y="956"/>
              <a:ext cx="98" cy="44"/>
            </a:xfrm>
            <a:custGeom>
              <a:avLst/>
              <a:gdLst>
                <a:gd name="T0" fmla="*/ 90 w 98"/>
                <a:gd name="T1" fmla="*/ 0 h 44"/>
                <a:gd name="T2" fmla="*/ 90 w 98"/>
                <a:gd name="T3" fmla="*/ 0 h 44"/>
                <a:gd name="T4" fmla="*/ 78 w 98"/>
                <a:gd name="T5" fmla="*/ 4 h 44"/>
                <a:gd name="T6" fmla="*/ 68 w 98"/>
                <a:gd name="T7" fmla="*/ 8 h 44"/>
                <a:gd name="T8" fmla="*/ 68 w 98"/>
                <a:gd name="T9" fmla="*/ 8 h 44"/>
                <a:gd name="T10" fmla="*/ 64 w 98"/>
                <a:gd name="T11" fmla="*/ 14 h 44"/>
                <a:gd name="T12" fmla="*/ 60 w 98"/>
                <a:gd name="T13" fmla="*/ 16 h 44"/>
                <a:gd name="T14" fmla="*/ 56 w 98"/>
                <a:gd name="T15" fmla="*/ 16 h 44"/>
                <a:gd name="T16" fmla="*/ 56 w 98"/>
                <a:gd name="T17" fmla="*/ 16 h 44"/>
                <a:gd name="T18" fmla="*/ 48 w 98"/>
                <a:gd name="T19" fmla="*/ 16 h 44"/>
                <a:gd name="T20" fmla="*/ 48 w 98"/>
                <a:gd name="T21" fmla="*/ 16 h 44"/>
                <a:gd name="T22" fmla="*/ 46 w 98"/>
                <a:gd name="T23" fmla="*/ 16 h 44"/>
                <a:gd name="T24" fmla="*/ 46 w 98"/>
                <a:gd name="T25" fmla="*/ 16 h 44"/>
                <a:gd name="T26" fmla="*/ 44 w 98"/>
                <a:gd name="T27" fmla="*/ 16 h 44"/>
                <a:gd name="T28" fmla="*/ 44 w 98"/>
                <a:gd name="T29" fmla="*/ 16 h 44"/>
                <a:gd name="T30" fmla="*/ 32 w 98"/>
                <a:gd name="T31" fmla="*/ 18 h 44"/>
                <a:gd name="T32" fmla="*/ 32 w 98"/>
                <a:gd name="T33" fmla="*/ 18 h 44"/>
                <a:gd name="T34" fmla="*/ 26 w 98"/>
                <a:gd name="T35" fmla="*/ 20 h 44"/>
                <a:gd name="T36" fmla="*/ 18 w 98"/>
                <a:gd name="T37" fmla="*/ 24 h 44"/>
                <a:gd name="T38" fmla="*/ 18 w 98"/>
                <a:gd name="T39" fmla="*/ 24 h 44"/>
                <a:gd name="T40" fmla="*/ 10 w 98"/>
                <a:gd name="T41" fmla="*/ 28 h 44"/>
                <a:gd name="T42" fmla="*/ 4 w 98"/>
                <a:gd name="T43" fmla="*/ 32 h 44"/>
                <a:gd name="T44" fmla="*/ 2 w 98"/>
                <a:gd name="T45" fmla="*/ 34 h 44"/>
                <a:gd name="T46" fmla="*/ 0 w 98"/>
                <a:gd name="T47" fmla="*/ 36 h 44"/>
                <a:gd name="T48" fmla="*/ 2 w 98"/>
                <a:gd name="T49" fmla="*/ 40 h 44"/>
                <a:gd name="T50" fmla="*/ 8 w 98"/>
                <a:gd name="T51" fmla="*/ 42 h 44"/>
                <a:gd name="T52" fmla="*/ 8 w 98"/>
                <a:gd name="T53" fmla="*/ 42 h 44"/>
                <a:gd name="T54" fmla="*/ 18 w 98"/>
                <a:gd name="T55" fmla="*/ 44 h 44"/>
                <a:gd name="T56" fmla="*/ 18 w 98"/>
                <a:gd name="T57" fmla="*/ 44 h 44"/>
                <a:gd name="T58" fmla="*/ 32 w 98"/>
                <a:gd name="T59" fmla="*/ 42 h 44"/>
                <a:gd name="T60" fmla="*/ 32 w 98"/>
                <a:gd name="T61" fmla="*/ 42 h 44"/>
                <a:gd name="T62" fmla="*/ 40 w 98"/>
                <a:gd name="T63" fmla="*/ 40 h 44"/>
                <a:gd name="T64" fmla="*/ 48 w 98"/>
                <a:gd name="T65" fmla="*/ 40 h 44"/>
                <a:gd name="T66" fmla="*/ 48 w 98"/>
                <a:gd name="T67" fmla="*/ 40 h 44"/>
                <a:gd name="T68" fmla="*/ 54 w 98"/>
                <a:gd name="T69" fmla="*/ 38 h 44"/>
                <a:gd name="T70" fmla="*/ 60 w 98"/>
                <a:gd name="T71" fmla="*/ 34 h 44"/>
                <a:gd name="T72" fmla="*/ 68 w 98"/>
                <a:gd name="T73" fmla="*/ 26 h 44"/>
                <a:gd name="T74" fmla="*/ 68 w 98"/>
                <a:gd name="T75" fmla="*/ 26 h 44"/>
                <a:gd name="T76" fmla="*/ 74 w 98"/>
                <a:gd name="T77" fmla="*/ 24 h 44"/>
                <a:gd name="T78" fmla="*/ 82 w 98"/>
                <a:gd name="T79" fmla="*/ 22 h 44"/>
                <a:gd name="T80" fmla="*/ 88 w 98"/>
                <a:gd name="T81" fmla="*/ 20 h 44"/>
                <a:gd name="T82" fmla="*/ 94 w 98"/>
                <a:gd name="T83" fmla="*/ 16 h 44"/>
                <a:gd name="T84" fmla="*/ 94 w 98"/>
                <a:gd name="T85" fmla="*/ 16 h 44"/>
                <a:gd name="T86" fmla="*/ 96 w 98"/>
                <a:gd name="T87" fmla="*/ 14 h 44"/>
                <a:gd name="T88" fmla="*/ 96 w 98"/>
                <a:gd name="T89" fmla="*/ 14 h 44"/>
                <a:gd name="T90" fmla="*/ 98 w 98"/>
                <a:gd name="T91" fmla="*/ 10 h 44"/>
                <a:gd name="T92" fmla="*/ 98 w 98"/>
                <a:gd name="T93" fmla="*/ 8 h 44"/>
                <a:gd name="T94" fmla="*/ 98 w 98"/>
                <a:gd name="T95" fmla="*/ 4 h 44"/>
                <a:gd name="T96" fmla="*/ 94 w 98"/>
                <a:gd name="T97" fmla="*/ 2 h 44"/>
                <a:gd name="T98" fmla="*/ 94 w 98"/>
                <a:gd name="T99" fmla="*/ 2 h 44"/>
                <a:gd name="T100" fmla="*/ 90 w 98"/>
                <a:gd name="T101"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8" h="44">
                  <a:moveTo>
                    <a:pt x="90" y="0"/>
                  </a:moveTo>
                  <a:lnTo>
                    <a:pt x="90" y="0"/>
                  </a:lnTo>
                  <a:lnTo>
                    <a:pt x="78" y="4"/>
                  </a:lnTo>
                  <a:lnTo>
                    <a:pt x="68" y="8"/>
                  </a:lnTo>
                  <a:lnTo>
                    <a:pt x="68" y="8"/>
                  </a:lnTo>
                  <a:lnTo>
                    <a:pt x="64" y="14"/>
                  </a:lnTo>
                  <a:lnTo>
                    <a:pt x="60" y="16"/>
                  </a:lnTo>
                  <a:lnTo>
                    <a:pt x="56" y="16"/>
                  </a:lnTo>
                  <a:lnTo>
                    <a:pt x="56" y="16"/>
                  </a:lnTo>
                  <a:lnTo>
                    <a:pt x="48" y="16"/>
                  </a:lnTo>
                  <a:lnTo>
                    <a:pt x="48" y="16"/>
                  </a:lnTo>
                  <a:lnTo>
                    <a:pt x="46" y="16"/>
                  </a:lnTo>
                  <a:lnTo>
                    <a:pt x="46" y="16"/>
                  </a:lnTo>
                  <a:lnTo>
                    <a:pt x="44" y="16"/>
                  </a:lnTo>
                  <a:lnTo>
                    <a:pt x="44" y="16"/>
                  </a:lnTo>
                  <a:lnTo>
                    <a:pt x="32" y="18"/>
                  </a:lnTo>
                  <a:lnTo>
                    <a:pt x="32" y="18"/>
                  </a:lnTo>
                  <a:lnTo>
                    <a:pt x="26" y="20"/>
                  </a:lnTo>
                  <a:lnTo>
                    <a:pt x="18" y="24"/>
                  </a:lnTo>
                  <a:lnTo>
                    <a:pt x="18" y="24"/>
                  </a:lnTo>
                  <a:lnTo>
                    <a:pt x="10" y="28"/>
                  </a:lnTo>
                  <a:lnTo>
                    <a:pt x="4" y="32"/>
                  </a:lnTo>
                  <a:lnTo>
                    <a:pt x="2" y="34"/>
                  </a:lnTo>
                  <a:lnTo>
                    <a:pt x="0" y="36"/>
                  </a:lnTo>
                  <a:lnTo>
                    <a:pt x="2" y="40"/>
                  </a:lnTo>
                  <a:lnTo>
                    <a:pt x="8" y="42"/>
                  </a:lnTo>
                  <a:lnTo>
                    <a:pt x="8" y="42"/>
                  </a:lnTo>
                  <a:lnTo>
                    <a:pt x="18" y="44"/>
                  </a:lnTo>
                  <a:lnTo>
                    <a:pt x="18" y="44"/>
                  </a:lnTo>
                  <a:lnTo>
                    <a:pt x="32" y="42"/>
                  </a:lnTo>
                  <a:lnTo>
                    <a:pt x="32" y="42"/>
                  </a:lnTo>
                  <a:lnTo>
                    <a:pt x="40" y="40"/>
                  </a:lnTo>
                  <a:lnTo>
                    <a:pt x="48" y="40"/>
                  </a:lnTo>
                  <a:lnTo>
                    <a:pt x="48" y="40"/>
                  </a:lnTo>
                  <a:lnTo>
                    <a:pt x="54" y="38"/>
                  </a:lnTo>
                  <a:lnTo>
                    <a:pt x="60" y="34"/>
                  </a:lnTo>
                  <a:lnTo>
                    <a:pt x="68" y="26"/>
                  </a:lnTo>
                  <a:lnTo>
                    <a:pt x="68" y="26"/>
                  </a:lnTo>
                  <a:lnTo>
                    <a:pt x="74" y="24"/>
                  </a:lnTo>
                  <a:lnTo>
                    <a:pt x="82" y="22"/>
                  </a:lnTo>
                  <a:lnTo>
                    <a:pt x="88" y="20"/>
                  </a:lnTo>
                  <a:lnTo>
                    <a:pt x="94" y="16"/>
                  </a:lnTo>
                  <a:lnTo>
                    <a:pt x="94" y="16"/>
                  </a:lnTo>
                  <a:lnTo>
                    <a:pt x="96" y="14"/>
                  </a:lnTo>
                  <a:lnTo>
                    <a:pt x="96" y="14"/>
                  </a:lnTo>
                  <a:lnTo>
                    <a:pt x="98" y="10"/>
                  </a:lnTo>
                  <a:lnTo>
                    <a:pt x="98" y="8"/>
                  </a:lnTo>
                  <a:lnTo>
                    <a:pt x="98" y="4"/>
                  </a:lnTo>
                  <a:lnTo>
                    <a:pt x="94" y="2"/>
                  </a:lnTo>
                  <a:lnTo>
                    <a:pt x="94" y="2"/>
                  </a:lnTo>
                  <a:lnTo>
                    <a:pt x="9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69" name="Freeform 154"/>
            <p:cNvSpPr>
              <a:spLocks/>
            </p:cNvSpPr>
            <p:nvPr/>
          </p:nvSpPr>
          <p:spPr bwMode="auto">
            <a:xfrm>
              <a:off x="658" y="1308"/>
              <a:ext cx="46" cy="26"/>
            </a:xfrm>
            <a:custGeom>
              <a:avLst/>
              <a:gdLst>
                <a:gd name="T0" fmla="*/ 34 w 46"/>
                <a:gd name="T1" fmla="*/ 0 h 26"/>
                <a:gd name="T2" fmla="*/ 34 w 46"/>
                <a:gd name="T3" fmla="*/ 0 h 26"/>
                <a:gd name="T4" fmla="*/ 30 w 46"/>
                <a:gd name="T5" fmla="*/ 0 h 26"/>
                <a:gd name="T6" fmla="*/ 26 w 46"/>
                <a:gd name="T7" fmla="*/ 2 h 26"/>
                <a:gd name="T8" fmla="*/ 26 w 46"/>
                <a:gd name="T9" fmla="*/ 2 h 26"/>
                <a:gd name="T10" fmla="*/ 20 w 46"/>
                <a:gd name="T11" fmla="*/ 6 h 26"/>
                <a:gd name="T12" fmla="*/ 12 w 46"/>
                <a:gd name="T13" fmla="*/ 10 h 26"/>
                <a:gd name="T14" fmla="*/ 12 w 46"/>
                <a:gd name="T15" fmla="*/ 10 h 26"/>
                <a:gd name="T16" fmla="*/ 6 w 46"/>
                <a:gd name="T17" fmla="*/ 12 h 26"/>
                <a:gd name="T18" fmla="*/ 4 w 46"/>
                <a:gd name="T19" fmla="*/ 16 h 26"/>
                <a:gd name="T20" fmla="*/ 0 w 46"/>
                <a:gd name="T21" fmla="*/ 26 h 26"/>
                <a:gd name="T22" fmla="*/ 0 w 46"/>
                <a:gd name="T23" fmla="*/ 26 h 26"/>
                <a:gd name="T24" fmla="*/ 2 w 46"/>
                <a:gd name="T25" fmla="*/ 26 h 26"/>
                <a:gd name="T26" fmla="*/ 2 w 46"/>
                <a:gd name="T27" fmla="*/ 26 h 26"/>
                <a:gd name="T28" fmla="*/ 6 w 46"/>
                <a:gd name="T29" fmla="*/ 26 h 26"/>
                <a:gd name="T30" fmla="*/ 10 w 46"/>
                <a:gd name="T31" fmla="*/ 24 h 26"/>
                <a:gd name="T32" fmla="*/ 16 w 46"/>
                <a:gd name="T33" fmla="*/ 20 h 26"/>
                <a:gd name="T34" fmla="*/ 16 w 46"/>
                <a:gd name="T35" fmla="*/ 20 h 26"/>
                <a:gd name="T36" fmla="*/ 22 w 46"/>
                <a:gd name="T37" fmla="*/ 18 h 26"/>
                <a:gd name="T38" fmla="*/ 26 w 46"/>
                <a:gd name="T39" fmla="*/ 18 h 26"/>
                <a:gd name="T40" fmla="*/ 26 w 46"/>
                <a:gd name="T41" fmla="*/ 18 h 26"/>
                <a:gd name="T42" fmla="*/ 28 w 46"/>
                <a:gd name="T43" fmla="*/ 18 h 26"/>
                <a:gd name="T44" fmla="*/ 28 w 46"/>
                <a:gd name="T45" fmla="*/ 18 h 26"/>
                <a:gd name="T46" fmla="*/ 28 w 46"/>
                <a:gd name="T47" fmla="*/ 18 h 26"/>
                <a:gd name="T48" fmla="*/ 28 w 46"/>
                <a:gd name="T49" fmla="*/ 18 h 26"/>
                <a:gd name="T50" fmla="*/ 32 w 46"/>
                <a:gd name="T51" fmla="*/ 18 h 26"/>
                <a:gd name="T52" fmla="*/ 32 w 46"/>
                <a:gd name="T53" fmla="*/ 18 h 26"/>
                <a:gd name="T54" fmla="*/ 40 w 46"/>
                <a:gd name="T55" fmla="*/ 16 h 26"/>
                <a:gd name="T56" fmla="*/ 46 w 46"/>
                <a:gd name="T57" fmla="*/ 10 h 26"/>
                <a:gd name="T58" fmla="*/ 46 w 46"/>
                <a:gd name="T59" fmla="*/ 10 h 26"/>
                <a:gd name="T60" fmla="*/ 46 w 46"/>
                <a:gd name="T61" fmla="*/ 6 h 26"/>
                <a:gd name="T62" fmla="*/ 44 w 46"/>
                <a:gd name="T63" fmla="*/ 2 h 26"/>
                <a:gd name="T64" fmla="*/ 40 w 46"/>
                <a:gd name="T65" fmla="*/ 0 h 26"/>
                <a:gd name="T66" fmla="*/ 34 w 46"/>
                <a:gd name="T67"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6" h="26">
                  <a:moveTo>
                    <a:pt x="34" y="0"/>
                  </a:moveTo>
                  <a:lnTo>
                    <a:pt x="34" y="0"/>
                  </a:lnTo>
                  <a:lnTo>
                    <a:pt x="30" y="0"/>
                  </a:lnTo>
                  <a:lnTo>
                    <a:pt x="26" y="2"/>
                  </a:lnTo>
                  <a:lnTo>
                    <a:pt x="26" y="2"/>
                  </a:lnTo>
                  <a:lnTo>
                    <a:pt x="20" y="6"/>
                  </a:lnTo>
                  <a:lnTo>
                    <a:pt x="12" y="10"/>
                  </a:lnTo>
                  <a:lnTo>
                    <a:pt x="12" y="10"/>
                  </a:lnTo>
                  <a:lnTo>
                    <a:pt x="6" y="12"/>
                  </a:lnTo>
                  <a:lnTo>
                    <a:pt x="4" y="16"/>
                  </a:lnTo>
                  <a:lnTo>
                    <a:pt x="0" y="26"/>
                  </a:lnTo>
                  <a:lnTo>
                    <a:pt x="0" y="26"/>
                  </a:lnTo>
                  <a:lnTo>
                    <a:pt x="2" y="26"/>
                  </a:lnTo>
                  <a:lnTo>
                    <a:pt x="2" y="26"/>
                  </a:lnTo>
                  <a:lnTo>
                    <a:pt x="6" y="26"/>
                  </a:lnTo>
                  <a:lnTo>
                    <a:pt x="10" y="24"/>
                  </a:lnTo>
                  <a:lnTo>
                    <a:pt x="16" y="20"/>
                  </a:lnTo>
                  <a:lnTo>
                    <a:pt x="16" y="20"/>
                  </a:lnTo>
                  <a:lnTo>
                    <a:pt x="22" y="18"/>
                  </a:lnTo>
                  <a:lnTo>
                    <a:pt x="26" y="18"/>
                  </a:lnTo>
                  <a:lnTo>
                    <a:pt x="26" y="18"/>
                  </a:lnTo>
                  <a:lnTo>
                    <a:pt x="28" y="18"/>
                  </a:lnTo>
                  <a:lnTo>
                    <a:pt x="28" y="18"/>
                  </a:lnTo>
                  <a:lnTo>
                    <a:pt x="28" y="18"/>
                  </a:lnTo>
                  <a:lnTo>
                    <a:pt x="28" y="18"/>
                  </a:lnTo>
                  <a:lnTo>
                    <a:pt x="32" y="18"/>
                  </a:lnTo>
                  <a:lnTo>
                    <a:pt x="32" y="18"/>
                  </a:lnTo>
                  <a:lnTo>
                    <a:pt x="40" y="16"/>
                  </a:lnTo>
                  <a:lnTo>
                    <a:pt x="46" y="10"/>
                  </a:lnTo>
                  <a:lnTo>
                    <a:pt x="46" y="10"/>
                  </a:lnTo>
                  <a:lnTo>
                    <a:pt x="46" y="6"/>
                  </a:lnTo>
                  <a:lnTo>
                    <a:pt x="44" y="2"/>
                  </a:lnTo>
                  <a:lnTo>
                    <a:pt x="40" y="0"/>
                  </a:lnTo>
                  <a:lnTo>
                    <a:pt x="34"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70" name="Freeform 155"/>
            <p:cNvSpPr>
              <a:spLocks/>
            </p:cNvSpPr>
            <p:nvPr/>
          </p:nvSpPr>
          <p:spPr bwMode="auto">
            <a:xfrm>
              <a:off x="658" y="1308"/>
              <a:ext cx="46" cy="26"/>
            </a:xfrm>
            <a:custGeom>
              <a:avLst/>
              <a:gdLst>
                <a:gd name="T0" fmla="*/ 34 w 46"/>
                <a:gd name="T1" fmla="*/ 0 h 26"/>
                <a:gd name="T2" fmla="*/ 34 w 46"/>
                <a:gd name="T3" fmla="*/ 0 h 26"/>
                <a:gd name="T4" fmla="*/ 30 w 46"/>
                <a:gd name="T5" fmla="*/ 0 h 26"/>
                <a:gd name="T6" fmla="*/ 26 w 46"/>
                <a:gd name="T7" fmla="*/ 2 h 26"/>
                <a:gd name="T8" fmla="*/ 26 w 46"/>
                <a:gd name="T9" fmla="*/ 2 h 26"/>
                <a:gd name="T10" fmla="*/ 20 w 46"/>
                <a:gd name="T11" fmla="*/ 6 h 26"/>
                <a:gd name="T12" fmla="*/ 12 w 46"/>
                <a:gd name="T13" fmla="*/ 10 h 26"/>
                <a:gd name="T14" fmla="*/ 12 w 46"/>
                <a:gd name="T15" fmla="*/ 10 h 26"/>
                <a:gd name="T16" fmla="*/ 6 w 46"/>
                <a:gd name="T17" fmla="*/ 12 h 26"/>
                <a:gd name="T18" fmla="*/ 4 w 46"/>
                <a:gd name="T19" fmla="*/ 16 h 26"/>
                <a:gd name="T20" fmla="*/ 0 w 46"/>
                <a:gd name="T21" fmla="*/ 26 h 26"/>
                <a:gd name="T22" fmla="*/ 0 w 46"/>
                <a:gd name="T23" fmla="*/ 26 h 26"/>
                <a:gd name="T24" fmla="*/ 2 w 46"/>
                <a:gd name="T25" fmla="*/ 26 h 26"/>
                <a:gd name="T26" fmla="*/ 2 w 46"/>
                <a:gd name="T27" fmla="*/ 26 h 26"/>
                <a:gd name="T28" fmla="*/ 6 w 46"/>
                <a:gd name="T29" fmla="*/ 26 h 26"/>
                <a:gd name="T30" fmla="*/ 10 w 46"/>
                <a:gd name="T31" fmla="*/ 24 h 26"/>
                <a:gd name="T32" fmla="*/ 16 w 46"/>
                <a:gd name="T33" fmla="*/ 20 h 26"/>
                <a:gd name="T34" fmla="*/ 16 w 46"/>
                <a:gd name="T35" fmla="*/ 20 h 26"/>
                <a:gd name="T36" fmla="*/ 22 w 46"/>
                <a:gd name="T37" fmla="*/ 18 h 26"/>
                <a:gd name="T38" fmla="*/ 26 w 46"/>
                <a:gd name="T39" fmla="*/ 18 h 26"/>
                <a:gd name="T40" fmla="*/ 26 w 46"/>
                <a:gd name="T41" fmla="*/ 18 h 26"/>
                <a:gd name="T42" fmla="*/ 28 w 46"/>
                <a:gd name="T43" fmla="*/ 18 h 26"/>
                <a:gd name="T44" fmla="*/ 28 w 46"/>
                <a:gd name="T45" fmla="*/ 18 h 26"/>
                <a:gd name="T46" fmla="*/ 28 w 46"/>
                <a:gd name="T47" fmla="*/ 18 h 26"/>
                <a:gd name="T48" fmla="*/ 28 w 46"/>
                <a:gd name="T49" fmla="*/ 18 h 26"/>
                <a:gd name="T50" fmla="*/ 32 w 46"/>
                <a:gd name="T51" fmla="*/ 18 h 26"/>
                <a:gd name="T52" fmla="*/ 32 w 46"/>
                <a:gd name="T53" fmla="*/ 18 h 26"/>
                <a:gd name="T54" fmla="*/ 40 w 46"/>
                <a:gd name="T55" fmla="*/ 16 h 26"/>
                <a:gd name="T56" fmla="*/ 46 w 46"/>
                <a:gd name="T57" fmla="*/ 10 h 26"/>
                <a:gd name="T58" fmla="*/ 46 w 46"/>
                <a:gd name="T59" fmla="*/ 10 h 26"/>
                <a:gd name="T60" fmla="*/ 46 w 46"/>
                <a:gd name="T61" fmla="*/ 6 h 26"/>
                <a:gd name="T62" fmla="*/ 44 w 46"/>
                <a:gd name="T63" fmla="*/ 2 h 26"/>
                <a:gd name="T64" fmla="*/ 40 w 46"/>
                <a:gd name="T65" fmla="*/ 0 h 26"/>
                <a:gd name="T66" fmla="*/ 34 w 46"/>
                <a:gd name="T67"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6" h="26">
                  <a:moveTo>
                    <a:pt x="34" y="0"/>
                  </a:moveTo>
                  <a:lnTo>
                    <a:pt x="34" y="0"/>
                  </a:lnTo>
                  <a:lnTo>
                    <a:pt x="30" y="0"/>
                  </a:lnTo>
                  <a:lnTo>
                    <a:pt x="26" y="2"/>
                  </a:lnTo>
                  <a:lnTo>
                    <a:pt x="26" y="2"/>
                  </a:lnTo>
                  <a:lnTo>
                    <a:pt x="20" y="6"/>
                  </a:lnTo>
                  <a:lnTo>
                    <a:pt x="12" y="10"/>
                  </a:lnTo>
                  <a:lnTo>
                    <a:pt x="12" y="10"/>
                  </a:lnTo>
                  <a:lnTo>
                    <a:pt x="6" y="12"/>
                  </a:lnTo>
                  <a:lnTo>
                    <a:pt x="4" y="16"/>
                  </a:lnTo>
                  <a:lnTo>
                    <a:pt x="0" y="26"/>
                  </a:lnTo>
                  <a:lnTo>
                    <a:pt x="0" y="26"/>
                  </a:lnTo>
                  <a:lnTo>
                    <a:pt x="2" y="26"/>
                  </a:lnTo>
                  <a:lnTo>
                    <a:pt x="2" y="26"/>
                  </a:lnTo>
                  <a:lnTo>
                    <a:pt x="6" y="26"/>
                  </a:lnTo>
                  <a:lnTo>
                    <a:pt x="10" y="24"/>
                  </a:lnTo>
                  <a:lnTo>
                    <a:pt x="16" y="20"/>
                  </a:lnTo>
                  <a:lnTo>
                    <a:pt x="16" y="20"/>
                  </a:lnTo>
                  <a:lnTo>
                    <a:pt x="22" y="18"/>
                  </a:lnTo>
                  <a:lnTo>
                    <a:pt x="26" y="18"/>
                  </a:lnTo>
                  <a:lnTo>
                    <a:pt x="26" y="18"/>
                  </a:lnTo>
                  <a:lnTo>
                    <a:pt x="28" y="18"/>
                  </a:lnTo>
                  <a:lnTo>
                    <a:pt x="28" y="18"/>
                  </a:lnTo>
                  <a:lnTo>
                    <a:pt x="28" y="18"/>
                  </a:lnTo>
                  <a:lnTo>
                    <a:pt x="28" y="18"/>
                  </a:lnTo>
                  <a:lnTo>
                    <a:pt x="32" y="18"/>
                  </a:lnTo>
                  <a:lnTo>
                    <a:pt x="32" y="18"/>
                  </a:lnTo>
                  <a:lnTo>
                    <a:pt x="40" y="16"/>
                  </a:lnTo>
                  <a:lnTo>
                    <a:pt x="46" y="10"/>
                  </a:lnTo>
                  <a:lnTo>
                    <a:pt x="46" y="10"/>
                  </a:lnTo>
                  <a:lnTo>
                    <a:pt x="46" y="6"/>
                  </a:lnTo>
                  <a:lnTo>
                    <a:pt x="44" y="2"/>
                  </a:lnTo>
                  <a:lnTo>
                    <a:pt x="40" y="0"/>
                  </a:lnTo>
                  <a:lnTo>
                    <a:pt x="3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71" name="Freeform 156"/>
            <p:cNvSpPr>
              <a:spLocks/>
            </p:cNvSpPr>
            <p:nvPr/>
          </p:nvSpPr>
          <p:spPr bwMode="auto">
            <a:xfrm>
              <a:off x="672" y="1304"/>
              <a:ext cx="130" cy="78"/>
            </a:xfrm>
            <a:custGeom>
              <a:avLst/>
              <a:gdLst>
                <a:gd name="T0" fmla="*/ 106 w 130"/>
                <a:gd name="T1" fmla="*/ 0 h 78"/>
                <a:gd name="T2" fmla="*/ 102 w 130"/>
                <a:gd name="T3" fmla="*/ 0 h 78"/>
                <a:gd name="T4" fmla="*/ 94 w 130"/>
                <a:gd name="T5" fmla="*/ 6 h 78"/>
                <a:gd name="T6" fmla="*/ 86 w 130"/>
                <a:gd name="T7" fmla="*/ 14 h 78"/>
                <a:gd name="T8" fmla="*/ 80 w 130"/>
                <a:gd name="T9" fmla="*/ 14 h 78"/>
                <a:gd name="T10" fmla="*/ 70 w 130"/>
                <a:gd name="T11" fmla="*/ 14 h 78"/>
                <a:gd name="T12" fmla="*/ 68 w 130"/>
                <a:gd name="T13" fmla="*/ 14 h 78"/>
                <a:gd name="T14" fmla="*/ 62 w 130"/>
                <a:gd name="T15" fmla="*/ 14 h 78"/>
                <a:gd name="T16" fmla="*/ 54 w 130"/>
                <a:gd name="T17" fmla="*/ 18 h 78"/>
                <a:gd name="T18" fmla="*/ 40 w 130"/>
                <a:gd name="T19" fmla="*/ 22 h 78"/>
                <a:gd name="T20" fmla="*/ 34 w 130"/>
                <a:gd name="T21" fmla="*/ 26 h 78"/>
                <a:gd name="T22" fmla="*/ 26 w 130"/>
                <a:gd name="T23" fmla="*/ 30 h 78"/>
                <a:gd name="T24" fmla="*/ 10 w 130"/>
                <a:gd name="T25" fmla="*/ 32 h 78"/>
                <a:gd name="T26" fmla="*/ 2 w 130"/>
                <a:gd name="T27" fmla="*/ 38 h 78"/>
                <a:gd name="T28" fmla="*/ 0 w 130"/>
                <a:gd name="T29" fmla="*/ 44 h 78"/>
                <a:gd name="T30" fmla="*/ 2 w 130"/>
                <a:gd name="T31" fmla="*/ 46 h 78"/>
                <a:gd name="T32" fmla="*/ 16 w 130"/>
                <a:gd name="T33" fmla="*/ 52 h 78"/>
                <a:gd name="T34" fmla="*/ 20 w 130"/>
                <a:gd name="T35" fmla="*/ 58 h 78"/>
                <a:gd name="T36" fmla="*/ 22 w 130"/>
                <a:gd name="T37" fmla="*/ 70 h 78"/>
                <a:gd name="T38" fmla="*/ 28 w 130"/>
                <a:gd name="T39" fmla="*/ 74 h 78"/>
                <a:gd name="T40" fmla="*/ 36 w 130"/>
                <a:gd name="T41" fmla="*/ 74 h 78"/>
                <a:gd name="T42" fmla="*/ 42 w 130"/>
                <a:gd name="T43" fmla="*/ 76 h 78"/>
                <a:gd name="T44" fmla="*/ 46 w 130"/>
                <a:gd name="T45" fmla="*/ 78 h 78"/>
                <a:gd name="T46" fmla="*/ 50 w 130"/>
                <a:gd name="T47" fmla="*/ 78 h 78"/>
                <a:gd name="T48" fmla="*/ 60 w 130"/>
                <a:gd name="T49" fmla="*/ 74 h 78"/>
                <a:gd name="T50" fmla="*/ 74 w 130"/>
                <a:gd name="T51" fmla="*/ 64 h 78"/>
                <a:gd name="T52" fmla="*/ 90 w 130"/>
                <a:gd name="T53" fmla="*/ 58 h 78"/>
                <a:gd name="T54" fmla="*/ 98 w 130"/>
                <a:gd name="T55" fmla="*/ 56 h 78"/>
                <a:gd name="T56" fmla="*/ 122 w 130"/>
                <a:gd name="T57" fmla="*/ 44 h 78"/>
                <a:gd name="T58" fmla="*/ 128 w 130"/>
                <a:gd name="T59" fmla="*/ 40 h 78"/>
                <a:gd name="T60" fmla="*/ 130 w 130"/>
                <a:gd name="T61" fmla="*/ 32 h 78"/>
                <a:gd name="T62" fmla="*/ 120 w 130"/>
                <a:gd name="T63" fmla="*/ 22 h 78"/>
                <a:gd name="T64" fmla="*/ 116 w 130"/>
                <a:gd name="T65" fmla="*/ 14 h 78"/>
                <a:gd name="T66" fmla="*/ 112 w 130"/>
                <a:gd name="T67" fmla="*/ 6 h 78"/>
                <a:gd name="T68" fmla="*/ 106 w 130"/>
                <a:gd name="T69"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30" h="78">
                  <a:moveTo>
                    <a:pt x="106" y="0"/>
                  </a:moveTo>
                  <a:lnTo>
                    <a:pt x="106" y="0"/>
                  </a:lnTo>
                  <a:lnTo>
                    <a:pt x="102" y="0"/>
                  </a:lnTo>
                  <a:lnTo>
                    <a:pt x="102" y="0"/>
                  </a:lnTo>
                  <a:lnTo>
                    <a:pt x="98" y="2"/>
                  </a:lnTo>
                  <a:lnTo>
                    <a:pt x="94" y="6"/>
                  </a:lnTo>
                  <a:lnTo>
                    <a:pt x="90" y="10"/>
                  </a:lnTo>
                  <a:lnTo>
                    <a:pt x="86" y="14"/>
                  </a:lnTo>
                  <a:lnTo>
                    <a:pt x="86" y="14"/>
                  </a:lnTo>
                  <a:lnTo>
                    <a:pt x="80" y="14"/>
                  </a:lnTo>
                  <a:lnTo>
                    <a:pt x="80" y="14"/>
                  </a:lnTo>
                  <a:lnTo>
                    <a:pt x="70" y="14"/>
                  </a:lnTo>
                  <a:lnTo>
                    <a:pt x="70" y="14"/>
                  </a:lnTo>
                  <a:lnTo>
                    <a:pt x="68" y="14"/>
                  </a:lnTo>
                  <a:lnTo>
                    <a:pt x="68" y="14"/>
                  </a:lnTo>
                  <a:lnTo>
                    <a:pt x="62" y="14"/>
                  </a:lnTo>
                  <a:lnTo>
                    <a:pt x="54" y="18"/>
                  </a:lnTo>
                  <a:lnTo>
                    <a:pt x="54" y="18"/>
                  </a:lnTo>
                  <a:lnTo>
                    <a:pt x="46" y="20"/>
                  </a:lnTo>
                  <a:lnTo>
                    <a:pt x="40" y="22"/>
                  </a:lnTo>
                  <a:lnTo>
                    <a:pt x="40" y="22"/>
                  </a:lnTo>
                  <a:lnTo>
                    <a:pt x="34" y="26"/>
                  </a:lnTo>
                  <a:lnTo>
                    <a:pt x="26" y="30"/>
                  </a:lnTo>
                  <a:lnTo>
                    <a:pt x="26" y="30"/>
                  </a:lnTo>
                  <a:lnTo>
                    <a:pt x="18" y="32"/>
                  </a:lnTo>
                  <a:lnTo>
                    <a:pt x="10" y="32"/>
                  </a:lnTo>
                  <a:lnTo>
                    <a:pt x="10" y="32"/>
                  </a:lnTo>
                  <a:lnTo>
                    <a:pt x="2" y="38"/>
                  </a:lnTo>
                  <a:lnTo>
                    <a:pt x="0" y="42"/>
                  </a:lnTo>
                  <a:lnTo>
                    <a:pt x="0" y="44"/>
                  </a:lnTo>
                  <a:lnTo>
                    <a:pt x="0" y="44"/>
                  </a:lnTo>
                  <a:lnTo>
                    <a:pt x="2" y="46"/>
                  </a:lnTo>
                  <a:lnTo>
                    <a:pt x="6" y="48"/>
                  </a:lnTo>
                  <a:lnTo>
                    <a:pt x="16" y="52"/>
                  </a:lnTo>
                  <a:lnTo>
                    <a:pt x="16" y="52"/>
                  </a:lnTo>
                  <a:lnTo>
                    <a:pt x="20" y="58"/>
                  </a:lnTo>
                  <a:lnTo>
                    <a:pt x="20" y="64"/>
                  </a:lnTo>
                  <a:lnTo>
                    <a:pt x="22" y="70"/>
                  </a:lnTo>
                  <a:lnTo>
                    <a:pt x="26" y="72"/>
                  </a:lnTo>
                  <a:lnTo>
                    <a:pt x="28" y="74"/>
                  </a:lnTo>
                  <a:lnTo>
                    <a:pt x="28" y="74"/>
                  </a:lnTo>
                  <a:lnTo>
                    <a:pt x="36" y="74"/>
                  </a:lnTo>
                  <a:lnTo>
                    <a:pt x="36" y="74"/>
                  </a:lnTo>
                  <a:lnTo>
                    <a:pt x="42" y="76"/>
                  </a:lnTo>
                  <a:lnTo>
                    <a:pt x="46" y="78"/>
                  </a:lnTo>
                  <a:lnTo>
                    <a:pt x="46" y="78"/>
                  </a:lnTo>
                  <a:lnTo>
                    <a:pt x="50" y="78"/>
                  </a:lnTo>
                  <a:lnTo>
                    <a:pt x="50" y="78"/>
                  </a:lnTo>
                  <a:lnTo>
                    <a:pt x="54" y="78"/>
                  </a:lnTo>
                  <a:lnTo>
                    <a:pt x="60" y="74"/>
                  </a:lnTo>
                  <a:lnTo>
                    <a:pt x="60" y="74"/>
                  </a:lnTo>
                  <a:lnTo>
                    <a:pt x="74" y="64"/>
                  </a:lnTo>
                  <a:lnTo>
                    <a:pt x="80" y="60"/>
                  </a:lnTo>
                  <a:lnTo>
                    <a:pt x="90" y="58"/>
                  </a:lnTo>
                  <a:lnTo>
                    <a:pt x="90" y="58"/>
                  </a:lnTo>
                  <a:lnTo>
                    <a:pt x="98" y="56"/>
                  </a:lnTo>
                  <a:lnTo>
                    <a:pt x="106" y="52"/>
                  </a:lnTo>
                  <a:lnTo>
                    <a:pt x="122" y="44"/>
                  </a:lnTo>
                  <a:lnTo>
                    <a:pt x="122" y="44"/>
                  </a:lnTo>
                  <a:lnTo>
                    <a:pt x="128" y="40"/>
                  </a:lnTo>
                  <a:lnTo>
                    <a:pt x="130" y="36"/>
                  </a:lnTo>
                  <a:lnTo>
                    <a:pt x="130" y="32"/>
                  </a:lnTo>
                  <a:lnTo>
                    <a:pt x="128" y="28"/>
                  </a:lnTo>
                  <a:lnTo>
                    <a:pt x="120" y="22"/>
                  </a:lnTo>
                  <a:lnTo>
                    <a:pt x="116" y="18"/>
                  </a:lnTo>
                  <a:lnTo>
                    <a:pt x="116" y="14"/>
                  </a:lnTo>
                  <a:lnTo>
                    <a:pt x="116" y="14"/>
                  </a:lnTo>
                  <a:lnTo>
                    <a:pt x="112" y="6"/>
                  </a:lnTo>
                  <a:lnTo>
                    <a:pt x="110" y="2"/>
                  </a:lnTo>
                  <a:lnTo>
                    <a:pt x="106"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72" name="Freeform 157"/>
            <p:cNvSpPr>
              <a:spLocks/>
            </p:cNvSpPr>
            <p:nvPr/>
          </p:nvSpPr>
          <p:spPr bwMode="auto">
            <a:xfrm>
              <a:off x="672" y="1304"/>
              <a:ext cx="130" cy="78"/>
            </a:xfrm>
            <a:custGeom>
              <a:avLst/>
              <a:gdLst>
                <a:gd name="T0" fmla="*/ 106 w 130"/>
                <a:gd name="T1" fmla="*/ 0 h 78"/>
                <a:gd name="T2" fmla="*/ 102 w 130"/>
                <a:gd name="T3" fmla="*/ 0 h 78"/>
                <a:gd name="T4" fmla="*/ 94 w 130"/>
                <a:gd name="T5" fmla="*/ 6 h 78"/>
                <a:gd name="T6" fmla="*/ 86 w 130"/>
                <a:gd name="T7" fmla="*/ 14 h 78"/>
                <a:gd name="T8" fmla="*/ 80 w 130"/>
                <a:gd name="T9" fmla="*/ 14 h 78"/>
                <a:gd name="T10" fmla="*/ 70 w 130"/>
                <a:gd name="T11" fmla="*/ 14 h 78"/>
                <a:gd name="T12" fmla="*/ 68 w 130"/>
                <a:gd name="T13" fmla="*/ 14 h 78"/>
                <a:gd name="T14" fmla="*/ 62 w 130"/>
                <a:gd name="T15" fmla="*/ 14 h 78"/>
                <a:gd name="T16" fmla="*/ 54 w 130"/>
                <a:gd name="T17" fmla="*/ 18 h 78"/>
                <a:gd name="T18" fmla="*/ 40 w 130"/>
                <a:gd name="T19" fmla="*/ 22 h 78"/>
                <a:gd name="T20" fmla="*/ 34 w 130"/>
                <a:gd name="T21" fmla="*/ 26 h 78"/>
                <a:gd name="T22" fmla="*/ 26 w 130"/>
                <a:gd name="T23" fmla="*/ 30 h 78"/>
                <a:gd name="T24" fmla="*/ 10 w 130"/>
                <a:gd name="T25" fmla="*/ 32 h 78"/>
                <a:gd name="T26" fmla="*/ 2 w 130"/>
                <a:gd name="T27" fmla="*/ 38 h 78"/>
                <a:gd name="T28" fmla="*/ 0 w 130"/>
                <a:gd name="T29" fmla="*/ 44 h 78"/>
                <a:gd name="T30" fmla="*/ 2 w 130"/>
                <a:gd name="T31" fmla="*/ 46 h 78"/>
                <a:gd name="T32" fmla="*/ 16 w 130"/>
                <a:gd name="T33" fmla="*/ 52 h 78"/>
                <a:gd name="T34" fmla="*/ 20 w 130"/>
                <a:gd name="T35" fmla="*/ 58 h 78"/>
                <a:gd name="T36" fmla="*/ 22 w 130"/>
                <a:gd name="T37" fmla="*/ 70 h 78"/>
                <a:gd name="T38" fmla="*/ 28 w 130"/>
                <a:gd name="T39" fmla="*/ 74 h 78"/>
                <a:gd name="T40" fmla="*/ 36 w 130"/>
                <a:gd name="T41" fmla="*/ 74 h 78"/>
                <a:gd name="T42" fmla="*/ 42 w 130"/>
                <a:gd name="T43" fmla="*/ 76 h 78"/>
                <a:gd name="T44" fmla="*/ 46 w 130"/>
                <a:gd name="T45" fmla="*/ 78 h 78"/>
                <a:gd name="T46" fmla="*/ 50 w 130"/>
                <a:gd name="T47" fmla="*/ 78 h 78"/>
                <a:gd name="T48" fmla="*/ 60 w 130"/>
                <a:gd name="T49" fmla="*/ 74 h 78"/>
                <a:gd name="T50" fmla="*/ 74 w 130"/>
                <a:gd name="T51" fmla="*/ 64 h 78"/>
                <a:gd name="T52" fmla="*/ 90 w 130"/>
                <a:gd name="T53" fmla="*/ 58 h 78"/>
                <a:gd name="T54" fmla="*/ 98 w 130"/>
                <a:gd name="T55" fmla="*/ 56 h 78"/>
                <a:gd name="T56" fmla="*/ 122 w 130"/>
                <a:gd name="T57" fmla="*/ 44 h 78"/>
                <a:gd name="T58" fmla="*/ 128 w 130"/>
                <a:gd name="T59" fmla="*/ 40 h 78"/>
                <a:gd name="T60" fmla="*/ 130 w 130"/>
                <a:gd name="T61" fmla="*/ 32 h 78"/>
                <a:gd name="T62" fmla="*/ 120 w 130"/>
                <a:gd name="T63" fmla="*/ 22 h 78"/>
                <a:gd name="T64" fmla="*/ 116 w 130"/>
                <a:gd name="T65" fmla="*/ 14 h 78"/>
                <a:gd name="T66" fmla="*/ 112 w 130"/>
                <a:gd name="T67" fmla="*/ 6 h 78"/>
                <a:gd name="T68" fmla="*/ 106 w 130"/>
                <a:gd name="T69"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30" h="78">
                  <a:moveTo>
                    <a:pt x="106" y="0"/>
                  </a:moveTo>
                  <a:lnTo>
                    <a:pt x="106" y="0"/>
                  </a:lnTo>
                  <a:lnTo>
                    <a:pt x="102" y="0"/>
                  </a:lnTo>
                  <a:lnTo>
                    <a:pt x="102" y="0"/>
                  </a:lnTo>
                  <a:lnTo>
                    <a:pt x="98" y="2"/>
                  </a:lnTo>
                  <a:lnTo>
                    <a:pt x="94" y="6"/>
                  </a:lnTo>
                  <a:lnTo>
                    <a:pt x="90" y="10"/>
                  </a:lnTo>
                  <a:lnTo>
                    <a:pt x="86" y="14"/>
                  </a:lnTo>
                  <a:lnTo>
                    <a:pt x="86" y="14"/>
                  </a:lnTo>
                  <a:lnTo>
                    <a:pt x="80" y="14"/>
                  </a:lnTo>
                  <a:lnTo>
                    <a:pt x="80" y="14"/>
                  </a:lnTo>
                  <a:lnTo>
                    <a:pt x="70" y="14"/>
                  </a:lnTo>
                  <a:lnTo>
                    <a:pt x="70" y="14"/>
                  </a:lnTo>
                  <a:lnTo>
                    <a:pt x="68" y="14"/>
                  </a:lnTo>
                  <a:lnTo>
                    <a:pt x="68" y="14"/>
                  </a:lnTo>
                  <a:lnTo>
                    <a:pt x="62" y="14"/>
                  </a:lnTo>
                  <a:lnTo>
                    <a:pt x="54" y="18"/>
                  </a:lnTo>
                  <a:lnTo>
                    <a:pt x="54" y="18"/>
                  </a:lnTo>
                  <a:lnTo>
                    <a:pt x="46" y="20"/>
                  </a:lnTo>
                  <a:lnTo>
                    <a:pt x="40" y="22"/>
                  </a:lnTo>
                  <a:lnTo>
                    <a:pt x="40" y="22"/>
                  </a:lnTo>
                  <a:lnTo>
                    <a:pt x="34" y="26"/>
                  </a:lnTo>
                  <a:lnTo>
                    <a:pt x="26" y="30"/>
                  </a:lnTo>
                  <a:lnTo>
                    <a:pt x="26" y="30"/>
                  </a:lnTo>
                  <a:lnTo>
                    <a:pt x="18" y="32"/>
                  </a:lnTo>
                  <a:lnTo>
                    <a:pt x="10" y="32"/>
                  </a:lnTo>
                  <a:lnTo>
                    <a:pt x="10" y="32"/>
                  </a:lnTo>
                  <a:lnTo>
                    <a:pt x="2" y="38"/>
                  </a:lnTo>
                  <a:lnTo>
                    <a:pt x="0" y="42"/>
                  </a:lnTo>
                  <a:lnTo>
                    <a:pt x="0" y="44"/>
                  </a:lnTo>
                  <a:lnTo>
                    <a:pt x="0" y="44"/>
                  </a:lnTo>
                  <a:lnTo>
                    <a:pt x="2" y="46"/>
                  </a:lnTo>
                  <a:lnTo>
                    <a:pt x="6" y="48"/>
                  </a:lnTo>
                  <a:lnTo>
                    <a:pt x="16" y="52"/>
                  </a:lnTo>
                  <a:lnTo>
                    <a:pt x="16" y="52"/>
                  </a:lnTo>
                  <a:lnTo>
                    <a:pt x="20" y="58"/>
                  </a:lnTo>
                  <a:lnTo>
                    <a:pt x="20" y="64"/>
                  </a:lnTo>
                  <a:lnTo>
                    <a:pt x="22" y="70"/>
                  </a:lnTo>
                  <a:lnTo>
                    <a:pt x="26" y="72"/>
                  </a:lnTo>
                  <a:lnTo>
                    <a:pt x="28" y="74"/>
                  </a:lnTo>
                  <a:lnTo>
                    <a:pt x="28" y="74"/>
                  </a:lnTo>
                  <a:lnTo>
                    <a:pt x="36" y="74"/>
                  </a:lnTo>
                  <a:lnTo>
                    <a:pt x="36" y="74"/>
                  </a:lnTo>
                  <a:lnTo>
                    <a:pt x="42" y="76"/>
                  </a:lnTo>
                  <a:lnTo>
                    <a:pt x="46" y="78"/>
                  </a:lnTo>
                  <a:lnTo>
                    <a:pt x="46" y="78"/>
                  </a:lnTo>
                  <a:lnTo>
                    <a:pt x="50" y="78"/>
                  </a:lnTo>
                  <a:lnTo>
                    <a:pt x="50" y="78"/>
                  </a:lnTo>
                  <a:lnTo>
                    <a:pt x="54" y="78"/>
                  </a:lnTo>
                  <a:lnTo>
                    <a:pt x="60" y="74"/>
                  </a:lnTo>
                  <a:lnTo>
                    <a:pt x="60" y="74"/>
                  </a:lnTo>
                  <a:lnTo>
                    <a:pt x="74" y="64"/>
                  </a:lnTo>
                  <a:lnTo>
                    <a:pt x="80" y="60"/>
                  </a:lnTo>
                  <a:lnTo>
                    <a:pt x="90" y="58"/>
                  </a:lnTo>
                  <a:lnTo>
                    <a:pt x="90" y="58"/>
                  </a:lnTo>
                  <a:lnTo>
                    <a:pt x="98" y="56"/>
                  </a:lnTo>
                  <a:lnTo>
                    <a:pt x="106" y="52"/>
                  </a:lnTo>
                  <a:lnTo>
                    <a:pt x="122" y="44"/>
                  </a:lnTo>
                  <a:lnTo>
                    <a:pt x="122" y="44"/>
                  </a:lnTo>
                  <a:lnTo>
                    <a:pt x="128" y="40"/>
                  </a:lnTo>
                  <a:lnTo>
                    <a:pt x="130" y="36"/>
                  </a:lnTo>
                  <a:lnTo>
                    <a:pt x="130" y="32"/>
                  </a:lnTo>
                  <a:lnTo>
                    <a:pt x="128" y="28"/>
                  </a:lnTo>
                  <a:lnTo>
                    <a:pt x="120" y="22"/>
                  </a:lnTo>
                  <a:lnTo>
                    <a:pt x="116" y="18"/>
                  </a:lnTo>
                  <a:lnTo>
                    <a:pt x="116" y="14"/>
                  </a:lnTo>
                  <a:lnTo>
                    <a:pt x="116" y="14"/>
                  </a:lnTo>
                  <a:lnTo>
                    <a:pt x="112" y="6"/>
                  </a:lnTo>
                  <a:lnTo>
                    <a:pt x="110" y="2"/>
                  </a:lnTo>
                  <a:lnTo>
                    <a:pt x="10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73" name="Freeform 158"/>
            <p:cNvSpPr>
              <a:spLocks/>
            </p:cNvSpPr>
            <p:nvPr/>
          </p:nvSpPr>
          <p:spPr bwMode="auto">
            <a:xfrm>
              <a:off x="4448" y="2170"/>
              <a:ext cx="138" cy="60"/>
            </a:xfrm>
            <a:custGeom>
              <a:avLst/>
              <a:gdLst>
                <a:gd name="T0" fmla="*/ 38 w 138"/>
                <a:gd name="T1" fmla="*/ 0 h 60"/>
                <a:gd name="T2" fmla="*/ 36 w 138"/>
                <a:gd name="T3" fmla="*/ 0 h 60"/>
                <a:gd name="T4" fmla="*/ 26 w 138"/>
                <a:gd name="T5" fmla="*/ 4 h 60"/>
                <a:gd name="T6" fmla="*/ 18 w 138"/>
                <a:gd name="T7" fmla="*/ 10 h 60"/>
                <a:gd name="T8" fmla="*/ 2 w 138"/>
                <a:gd name="T9" fmla="*/ 10 h 60"/>
                <a:gd name="T10" fmla="*/ 0 w 138"/>
                <a:gd name="T11" fmla="*/ 14 h 60"/>
                <a:gd name="T12" fmla="*/ 2 w 138"/>
                <a:gd name="T13" fmla="*/ 22 h 60"/>
                <a:gd name="T14" fmla="*/ 10 w 138"/>
                <a:gd name="T15" fmla="*/ 28 h 60"/>
                <a:gd name="T16" fmla="*/ 12 w 138"/>
                <a:gd name="T17" fmla="*/ 28 h 60"/>
                <a:gd name="T18" fmla="*/ 16 w 138"/>
                <a:gd name="T19" fmla="*/ 26 h 60"/>
                <a:gd name="T20" fmla="*/ 26 w 138"/>
                <a:gd name="T21" fmla="*/ 22 h 60"/>
                <a:gd name="T22" fmla="*/ 32 w 138"/>
                <a:gd name="T23" fmla="*/ 20 h 60"/>
                <a:gd name="T24" fmla="*/ 40 w 138"/>
                <a:gd name="T25" fmla="*/ 22 h 60"/>
                <a:gd name="T26" fmla="*/ 62 w 138"/>
                <a:gd name="T27" fmla="*/ 30 h 60"/>
                <a:gd name="T28" fmla="*/ 70 w 138"/>
                <a:gd name="T29" fmla="*/ 36 h 60"/>
                <a:gd name="T30" fmla="*/ 78 w 138"/>
                <a:gd name="T31" fmla="*/ 40 h 60"/>
                <a:gd name="T32" fmla="*/ 88 w 138"/>
                <a:gd name="T33" fmla="*/ 44 h 60"/>
                <a:gd name="T34" fmla="*/ 96 w 138"/>
                <a:gd name="T35" fmla="*/ 50 h 60"/>
                <a:gd name="T36" fmla="*/ 100 w 138"/>
                <a:gd name="T37" fmla="*/ 56 h 60"/>
                <a:gd name="T38" fmla="*/ 108 w 138"/>
                <a:gd name="T39" fmla="*/ 60 h 60"/>
                <a:gd name="T40" fmla="*/ 108 w 138"/>
                <a:gd name="T41" fmla="*/ 60 h 60"/>
                <a:gd name="T42" fmla="*/ 116 w 138"/>
                <a:gd name="T43" fmla="*/ 58 h 60"/>
                <a:gd name="T44" fmla="*/ 122 w 138"/>
                <a:gd name="T45" fmla="*/ 58 h 60"/>
                <a:gd name="T46" fmla="*/ 124 w 138"/>
                <a:gd name="T47" fmla="*/ 58 h 60"/>
                <a:gd name="T48" fmla="*/ 126 w 138"/>
                <a:gd name="T49" fmla="*/ 58 h 60"/>
                <a:gd name="T50" fmla="*/ 128 w 138"/>
                <a:gd name="T51" fmla="*/ 58 h 60"/>
                <a:gd name="T52" fmla="*/ 132 w 138"/>
                <a:gd name="T53" fmla="*/ 56 h 60"/>
                <a:gd name="T54" fmla="*/ 138 w 138"/>
                <a:gd name="T55" fmla="*/ 52 h 60"/>
                <a:gd name="T56" fmla="*/ 138 w 138"/>
                <a:gd name="T57" fmla="*/ 48 h 60"/>
                <a:gd name="T58" fmla="*/ 130 w 138"/>
                <a:gd name="T59" fmla="*/ 42 h 60"/>
                <a:gd name="T60" fmla="*/ 120 w 138"/>
                <a:gd name="T61" fmla="*/ 42 h 60"/>
                <a:gd name="T62" fmla="*/ 96 w 138"/>
                <a:gd name="T63" fmla="*/ 30 h 60"/>
                <a:gd name="T64" fmla="*/ 92 w 138"/>
                <a:gd name="T65" fmla="*/ 26 h 60"/>
                <a:gd name="T66" fmla="*/ 86 w 138"/>
                <a:gd name="T67" fmla="*/ 22 h 60"/>
                <a:gd name="T68" fmla="*/ 82 w 138"/>
                <a:gd name="T69" fmla="*/ 22 h 60"/>
                <a:gd name="T70" fmla="*/ 80 w 138"/>
                <a:gd name="T71" fmla="*/ 22 h 60"/>
                <a:gd name="T72" fmla="*/ 80 w 138"/>
                <a:gd name="T73" fmla="*/ 22 h 60"/>
                <a:gd name="T74" fmla="*/ 74 w 138"/>
                <a:gd name="T75" fmla="*/ 20 h 60"/>
                <a:gd name="T76" fmla="*/ 72 w 138"/>
                <a:gd name="T77" fmla="*/ 18 h 60"/>
                <a:gd name="T78" fmla="*/ 68 w 138"/>
                <a:gd name="T79" fmla="*/ 16 h 60"/>
                <a:gd name="T80" fmla="*/ 48 w 138"/>
                <a:gd name="T81" fmla="*/ 2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38" h="60">
                  <a:moveTo>
                    <a:pt x="38" y="0"/>
                  </a:moveTo>
                  <a:lnTo>
                    <a:pt x="38" y="0"/>
                  </a:lnTo>
                  <a:lnTo>
                    <a:pt x="36" y="0"/>
                  </a:lnTo>
                  <a:lnTo>
                    <a:pt x="36" y="0"/>
                  </a:lnTo>
                  <a:lnTo>
                    <a:pt x="30" y="2"/>
                  </a:lnTo>
                  <a:lnTo>
                    <a:pt x="26" y="4"/>
                  </a:lnTo>
                  <a:lnTo>
                    <a:pt x="18" y="10"/>
                  </a:lnTo>
                  <a:lnTo>
                    <a:pt x="18" y="10"/>
                  </a:lnTo>
                  <a:lnTo>
                    <a:pt x="6" y="10"/>
                  </a:lnTo>
                  <a:lnTo>
                    <a:pt x="2" y="10"/>
                  </a:lnTo>
                  <a:lnTo>
                    <a:pt x="0" y="14"/>
                  </a:lnTo>
                  <a:lnTo>
                    <a:pt x="0" y="14"/>
                  </a:lnTo>
                  <a:lnTo>
                    <a:pt x="0" y="18"/>
                  </a:lnTo>
                  <a:lnTo>
                    <a:pt x="2" y="22"/>
                  </a:lnTo>
                  <a:lnTo>
                    <a:pt x="6" y="26"/>
                  </a:lnTo>
                  <a:lnTo>
                    <a:pt x="10" y="28"/>
                  </a:lnTo>
                  <a:lnTo>
                    <a:pt x="10" y="28"/>
                  </a:lnTo>
                  <a:lnTo>
                    <a:pt x="12" y="28"/>
                  </a:lnTo>
                  <a:lnTo>
                    <a:pt x="12" y="28"/>
                  </a:lnTo>
                  <a:lnTo>
                    <a:pt x="16" y="26"/>
                  </a:lnTo>
                  <a:lnTo>
                    <a:pt x="18" y="26"/>
                  </a:lnTo>
                  <a:lnTo>
                    <a:pt x="26" y="22"/>
                  </a:lnTo>
                  <a:lnTo>
                    <a:pt x="26" y="22"/>
                  </a:lnTo>
                  <a:lnTo>
                    <a:pt x="32" y="20"/>
                  </a:lnTo>
                  <a:lnTo>
                    <a:pt x="32" y="20"/>
                  </a:lnTo>
                  <a:lnTo>
                    <a:pt x="40" y="22"/>
                  </a:lnTo>
                  <a:lnTo>
                    <a:pt x="48" y="24"/>
                  </a:lnTo>
                  <a:lnTo>
                    <a:pt x="62" y="30"/>
                  </a:lnTo>
                  <a:lnTo>
                    <a:pt x="62" y="30"/>
                  </a:lnTo>
                  <a:lnTo>
                    <a:pt x="70" y="36"/>
                  </a:lnTo>
                  <a:lnTo>
                    <a:pt x="74" y="38"/>
                  </a:lnTo>
                  <a:lnTo>
                    <a:pt x="78" y="40"/>
                  </a:lnTo>
                  <a:lnTo>
                    <a:pt x="78" y="40"/>
                  </a:lnTo>
                  <a:lnTo>
                    <a:pt x="88" y="44"/>
                  </a:lnTo>
                  <a:lnTo>
                    <a:pt x="92" y="46"/>
                  </a:lnTo>
                  <a:lnTo>
                    <a:pt x="96" y="50"/>
                  </a:lnTo>
                  <a:lnTo>
                    <a:pt x="96" y="50"/>
                  </a:lnTo>
                  <a:lnTo>
                    <a:pt x="100" y="56"/>
                  </a:lnTo>
                  <a:lnTo>
                    <a:pt x="104" y="58"/>
                  </a:lnTo>
                  <a:lnTo>
                    <a:pt x="108" y="60"/>
                  </a:lnTo>
                  <a:lnTo>
                    <a:pt x="108" y="60"/>
                  </a:lnTo>
                  <a:lnTo>
                    <a:pt x="108" y="60"/>
                  </a:lnTo>
                  <a:lnTo>
                    <a:pt x="108" y="60"/>
                  </a:lnTo>
                  <a:lnTo>
                    <a:pt x="116" y="58"/>
                  </a:lnTo>
                  <a:lnTo>
                    <a:pt x="116" y="58"/>
                  </a:lnTo>
                  <a:lnTo>
                    <a:pt x="122" y="58"/>
                  </a:lnTo>
                  <a:lnTo>
                    <a:pt x="122" y="58"/>
                  </a:lnTo>
                  <a:lnTo>
                    <a:pt x="124" y="58"/>
                  </a:lnTo>
                  <a:lnTo>
                    <a:pt x="124" y="58"/>
                  </a:lnTo>
                  <a:lnTo>
                    <a:pt x="126" y="58"/>
                  </a:lnTo>
                  <a:lnTo>
                    <a:pt x="126" y="58"/>
                  </a:lnTo>
                  <a:lnTo>
                    <a:pt x="128" y="58"/>
                  </a:lnTo>
                  <a:lnTo>
                    <a:pt x="128" y="58"/>
                  </a:lnTo>
                  <a:lnTo>
                    <a:pt x="132" y="56"/>
                  </a:lnTo>
                  <a:lnTo>
                    <a:pt x="136" y="56"/>
                  </a:lnTo>
                  <a:lnTo>
                    <a:pt x="138" y="52"/>
                  </a:lnTo>
                  <a:lnTo>
                    <a:pt x="138" y="48"/>
                  </a:lnTo>
                  <a:lnTo>
                    <a:pt x="138" y="48"/>
                  </a:lnTo>
                  <a:lnTo>
                    <a:pt x="134" y="44"/>
                  </a:lnTo>
                  <a:lnTo>
                    <a:pt x="130" y="42"/>
                  </a:lnTo>
                  <a:lnTo>
                    <a:pt x="120" y="42"/>
                  </a:lnTo>
                  <a:lnTo>
                    <a:pt x="120" y="42"/>
                  </a:lnTo>
                  <a:lnTo>
                    <a:pt x="108" y="38"/>
                  </a:lnTo>
                  <a:lnTo>
                    <a:pt x="96" y="30"/>
                  </a:lnTo>
                  <a:lnTo>
                    <a:pt x="96" y="30"/>
                  </a:lnTo>
                  <a:lnTo>
                    <a:pt x="92" y="26"/>
                  </a:lnTo>
                  <a:lnTo>
                    <a:pt x="88" y="22"/>
                  </a:lnTo>
                  <a:lnTo>
                    <a:pt x="86" y="22"/>
                  </a:lnTo>
                  <a:lnTo>
                    <a:pt x="86" y="22"/>
                  </a:lnTo>
                  <a:lnTo>
                    <a:pt x="82" y="22"/>
                  </a:lnTo>
                  <a:lnTo>
                    <a:pt x="82" y="22"/>
                  </a:lnTo>
                  <a:lnTo>
                    <a:pt x="80" y="22"/>
                  </a:lnTo>
                  <a:lnTo>
                    <a:pt x="80" y="22"/>
                  </a:lnTo>
                  <a:lnTo>
                    <a:pt x="80" y="22"/>
                  </a:lnTo>
                  <a:lnTo>
                    <a:pt x="80" y="22"/>
                  </a:lnTo>
                  <a:lnTo>
                    <a:pt x="74" y="20"/>
                  </a:lnTo>
                  <a:lnTo>
                    <a:pt x="74" y="20"/>
                  </a:lnTo>
                  <a:lnTo>
                    <a:pt x="72" y="18"/>
                  </a:lnTo>
                  <a:lnTo>
                    <a:pt x="68" y="16"/>
                  </a:lnTo>
                  <a:lnTo>
                    <a:pt x="68" y="16"/>
                  </a:lnTo>
                  <a:lnTo>
                    <a:pt x="54" y="4"/>
                  </a:lnTo>
                  <a:lnTo>
                    <a:pt x="48" y="2"/>
                  </a:lnTo>
                  <a:lnTo>
                    <a:pt x="38"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74" name="Freeform 159"/>
            <p:cNvSpPr>
              <a:spLocks/>
            </p:cNvSpPr>
            <p:nvPr/>
          </p:nvSpPr>
          <p:spPr bwMode="auto">
            <a:xfrm>
              <a:off x="4448" y="2170"/>
              <a:ext cx="138" cy="60"/>
            </a:xfrm>
            <a:custGeom>
              <a:avLst/>
              <a:gdLst>
                <a:gd name="T0" fmla="*/ 38 w 138"/>
                <a:gd name="T1" fmla="*/ 0 h 60"/>
                <a:gd name="T2" fmla="*/ 36 w 138"/>
                <a:gd name="T3" fmla="*/ 0 h 60"/>
                <a:gd name="T4" fmla="*/ 26 w 138"/>
                <a:gd name="T5" fmla="*/ 4 h 60"/>
                <a:gd name="T6" fmla="*/ 18 w 138"/>
                <a:gd name="T7" fmla="*/ 10 h 60"/>
                <a:gd name="T8" fmla="*/ 2 w 138"/>
                <a:gd name="T9" fmla="*/ 10 h 60"/>
                <a:gd name="T10" fmla="*/ 0 w 138"/>
                <a:gd name="T11" fmla="*/ 14 h 60"/>
                <a:gd name="T12" fmla="*/ 2 w 138"/>
                <a:gd name="T13" fmla="*/ 22 h 60"/>
                <a:gd name="T14" fmla="*/ 10 w 138"/>
                <a:gd name="T15" fmla="*/ 28 h 60"/>
                <a:gd name="T16" fmla="*/ 12 w 138"/>
                <a:gd name="T17" fmla="*/ 28 h 60"/>
                <a:gd name="T18" fmla="*/ 16 w 138"/>
                <a:gd name="T19" fmla="*/ 26 h 60"/>
                <a:gd name="T20" fmla="*/ 26 w 138"/>
                <a:gd name="T21" fmla="*/ 22 h 60"/>
                <a:gd name="T22" fmla="*/ 32 w 138"/>
                <a:gd name="T23" fmla="*/ 20 h 60"/>
                <a:gd name="T24" fmla="*/ 40 w 138"/>
                <a:gd name="T25" fmla="*/ 22 h 60"/>
                <a:gd name="T26" fmla="*/ 62 w 138"/>
                <a:gd name="T27" fmla="*/ 30 h 60"/>
                <a:gd name="T28" fmla="*/ 70 w 138"/>
                <a:gd name="T29" fmla="*/ 36 h 60"/>
                <a:gd name="T30" fmla="*/ 78 w 138"/>
                <a:gd name="T31" fmla="*/ 40 h 60"/>
                <a:gd name="T32" fmla="*/ 88 w 138"/>
                <a:gd name="T33" fmla="*/ 44 h 60"/>
                <a:gd name="T34" fmla="*/ 96 w 138"/>
                <a:gd name="T35" fmla="*/ 50 h 60"/>
                <a:gd name="T36" fmla="*/ 100 w 138"/>
                <a:gd name="T37" fmla="*/ 56 h 60"/>
                <a:gd name="T38" fmla="*/ 108 w 138"/>
                <a:gd name="T39" fmla="*/ 60 h 60"/>
                <a:gd name="T40" fmla="*/ 108 w 138"/>
                <a:gd name="T41" fmla="*/ 60 h 60"/>
                <a:gd name="T42" fmla="*/ 116 w 138"/>
                <a:gd name="T43" fmla="*/ 58 h 60"/>
                <a:gd name="T44" fmla="*/ 122 w 138"/>
                <a:gd name="T45" fmla="*/ 58 h 60"/>
                <a:gd name="T46" fmla="*/ 124 w 138"/>
                <a:gd name="T47" fmla="*/ 58 h 60"/>
                <a:gd name="T48" fmla="*/ 126 w 138"/>
                <a:gd name="T49" fmla="*/ 58 h 60"/>
                <a:gd name="T50" fmla="*/ 128 w 138"/>
                <a:gd name="T51" fmla="*/ 58 h 60"/>
                <a:gd name="T52" fmla="*/ 132 w 138"/>
                <a:gd name="T53" fmla="*/ 56 h 60"/>
                <a:gd name="T54" fmla="*/ 138 w 138"/>
                <a:gd name="T55" fmla="*/ 52 h 60"/>
                <a:gd name="T56" fmla="*/ 138 w 138"/>
                <a:gd name="T57" fmla="*/ 48 h 60"/>
                <a:gd name="T58" fmla="*/ 130 w 138"/>
                <a:gd name="T59" fmla="*/ 42 h 60"/>
                <a:gd name="T60" fmla="*/ 120 w 138"/>
                <a:gd name="T61" fmla="*/ 42 h 60"/>
                <a:gd name="T62" fmla="*/ 96 w 138"/>
                <a:gd name="T63" fmla="*/ 30 h 60"/>
                <a:gd name="T64" fmla="*/ 92 w 138"/>
                <a:gd name="T65" fmla="*/ 26 h 60"/>
                <a:gd name="T66" fmla="*/ 86 w 138"/>
                <a:gd name="T67" fmla="*/ 22 h 60"/>
                <a:gd name="T68" fmla="*/ 82 w 138"/>
                <a:gd name="T69" fmla="*/ 22 h 60"/>
                <a:gd name="T70" fmla="*/ 80 w 138"/>
                <a:gd name="T71" fmla="*/ 22 h 60"/>
                <a:gd name="T72" fmla="*/ 80 w 138"/>
                <a:gd name="T73" fmla="*/ 22 h 60"/>
                <a:gd name="T74" fmla="*/ 74 w 138"/>
                <a:gd name="T75" fmla="*/ 20 h 60"/>
                <a:gd name="T76" fmla="*/ 72 w 138"/>
                <a:gd name="T77" fmla="*/ 18 h 60"/>
                <a:gd name="T78" fmla="*/ 68 w 138"/>
                <a:gd name="T79" fmla="*/ 16 h 60"/>
                <a:gd name="T80" fmla="*/ 48 w 138"/>
                <a:gd name="T81" fmla="*/ 2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38" h="60">
                  <a:moveTo>
                    <a:pt x="38" y="0"/>
                  </a:moveTo>
                  <a:lnTo>
                    <a:pt x="38" y="0"/>
                  </a:lnTo>
                  <a:lnTo>
                    <a:pt x="36" y="0"/>
                  </a:lnTo>
                  <a:lnTo>
                    <a:pt x="36" y="0"/>
                  </a:lnTo>
                  <a:lnTo>
                    <a:pt x="30" y="2"/>
                  </a:lnTo>
                  <a:lnTo>
                    <a:pt x="26" y="4"/>
                  </a:lnTo>
                  <a:lnTo>
                    <a:pt x="18" y="10"/>
                  </a:lnTo>
                  <a:lnTo>
                    <a:pt x="18" y="10"/>
                  </a:lnTo>
                  <a:lnTo>
                    <a:pt x="6" y="10"/>
                  </a:lnTo>
                  <a:lnTo>
                    <a:pt x="2" y="10"/>
                  </a:lnTo>
                  <a:lnTo>
                    <a:pt x="0" y="14"/>
                  </a:lnTo>
                  <a:lnTo>
                    <a:pt x="0" y="14"/>
                  </a:lnTo>
                  <a:lnTo>
                    <a:pt x="0" y="18"/>
                  </a:lnTo>
                  <a:lnTo>
                    <a:pt x="2" y="22"/>
                  </a:lnTo>
                  <a:lnTo>
                    <a:pt x="6" y="26"/>
                  </a:lnTo>
                  <a:lnTo>
                    <a:pt x="10" y="28"/>
                  </a:lnTo>
                  <a:lnTo>
                    <a:pt x="10" y="28"/>
                  </a:lnTo>
                  <a:lnTo>
                    <a:pt x="12" y="28"/>
                  </a:lnTo>
                  <a:lnTo>
                    <a:pt x="12" y="28"/>
                  </a:lnTo>
                  <a:lnTo>
                    <a:pt x="16" y="26"/>
                  </a:lnTo>
                  <a:lnTo>
                    <a:pt x="18" y="26"/>
                  </a:lnTo>
                  <a:lnTo>
                    <a:pt x="26" y="22"/>
                  </a:lnTo>
                  <a:lnTo>
                    <a:pt x="26" y="22"/>
                  </a:lnTo>
                  <a:lnTo>
                    <a:pt x="32" y="20"/>
                  </a:lnTo>
                  <a:lnTo>
                    <a:pt x="32" y="20"/>
                  </a:lnTo>
                  <a:lnTo>
                    <a:pt x="40" y="22"/>
                  </a:lnTo>
                  <a:lnTo>
                    <a:pt x="48" y="24"/>
                  </a:lnTo>
                  <a:lnTo>
                    <a:pt x="62" y="30"/>
                  </a:lnTo>
                  <a:lnTo>
                    <a:pt x="62" y="30"/>
                  </a:lnTo>
                  <a:lnTo>
                    <a:pt x="70" y="36"/>
                  </a:lnTo>
                  <a:lnTo>
                    <a:pt x="74" y="38"/>
                  </a:lnTo>
                  <a:lnTo>
                    <a:pt x="78" y="40"/>
                  </a:lnTo>
                  <a:lnTo>
                    <a:pt x="78" y="40"/>
                  </a:lnTo>
                  <a:lnTo>
                    <a:pt x="88" y="44"/>
                  </a:lnTo>
                  <a:lnTo>
                    <a:pt x="92" y="46"/>
                  </a:lnTo>
                  <a:lnTo>
                    <a:pt x="96" y="50"/>
                  </a:lnTo>
                  <a:lnTo>
                    <a:pt x="96" y="50"/>
                  </a:lnTo>
                  <a:lnTo>
                    <a:pt x="100" y="56"/>
                  </a:lnTo>
                  <a:lnTo>
                    <a:pt x="104" y="58"/>
                  </a:lnTo>
                  <a:lnTo>
                    <a:pt x="108" y="60"/>
                  </a:lnTo>
                  <a:lnTo>
                    <a:pt x="108" y="60"/>
                  </a:lnTo>
                  <a:lnTo>
                    <a:pt x="108" y="60"/>
                  </a:lnTo>
                  <a:lnTo>
                    <a:pt x="108" y="60"/>
                  </a:lnTo>
                  <a:lnTo>
                    <a:pt x="116" y="58"/>
                  </a:lnTo>
                  <a:lnTo>
                    <a:pt x="116" y="58"/>
                  </a:lnTo>
                  <a:lnTo>
                    <a:pt x="122" y="58"/>
                  </a:lnTo>
                  <a:lnTo>
                    <a:pt x="122" y="58"/>
                  </a:lnTo>
                  <a:lnTo>
                    <a:pt x="124" y="58"/>
                  </a:lnTo>
                  <a:lnTo>
                    <a:pt x="124" y="58"/>
                  </a:lnTo>
                  <a:lnTo>
                    <a:pt x="126" y="58"/>
                  </a:lnTo>
                  <a:lnTo>
                    <a:pt x="126" y="58"/>
                  </a:lnTo>
                  <a:lnTo>
                    <a:pt x="128" y="58"/>
                  </a:lnTo>
                  <a:lnTo>
                    <a:pt x="128" y="58"/>
                  </a:lnTo>
                  <a:lnTo>
                    <a:pt x="132" y="56"/>
                  </a:lnTo>
                  <a:lnTo>
                    <a:pt x="136" y="56"/>
                  </a:lnTo>
                  <a:lnTo>
                    <a:pt x="138" y="52"/>
                  </a:lnTo>
                  <a:lnTo>
                    <a:pt x="138" y="48"/>
                  </a:lnTo>
                  <a:lnTo>
                    <a:pt x="138" y="48"/>
                  </a:lnTo>
                  <a:lnTo>
                    <a:pt x="134" y="44"/>
                  </a:lnTo>
                  <a:lnTo>
                    <a:pt x="130" y="42"/>
                  </a:lnTo>
                  <a:lnTo>
                    <a:pt x="120" y="42"/>
                  </a:lnTo>
                  <a:lnTo>
                    <a:pt x="120" y="42"/>
                  </a:lnTo>
                  <a:lnTo>
                    <a:pt x="108" y="38"/>
                  </a:lnTo>
                  <a:lnTo>
                    <a:pt x="96" y="30"/>
                  </a:lnTo>
                  <a:lnTo>
                    <a:pt x="96" y="30"/>
                  </a:lnTo>
                  <a:lnTo>
                    <a:pt x="92" y="26"/>
                  </a:lnTo>
                  <a:lnTo>
                    <a:pt x="88" y="22"/>
                  </a:lnTo>
                  <a:lnTo>
                    <a:pt x="86" y="22"/>
                  </a:lnTo>
                  <a:lnTo>
                    <a:pt x="86" y="22"/>
                  </a:lnTo>
                  <a:lnTo>
                    <a:pt x="82" y="22"/>
                  </a:lnTo>
                  <a:lnTo>
                    <a:pt x="82" y="22"/>
                  </a:lnTo>
                  <a:lnTo>
                    <a:pt x="80" y="22"/>
                  </a:lnTo>
                  <a:lnTo>
                    <a:pt x="80" y="22"/>
                  </a:lnTo>
                  <a:lnTo>
                    <a:pt x="80" y="22"/>
                  </a:lnTo>
                  <a:lnTo>
                    <a:pt x="80" y="22"/>
                  </a:lnTo>
                  <a:lnTo>
                    <a:pt x="74" y="20"/>
                  </a:lnTo>
                  <a:lnTo>
                    <a:pt x="74" y="20"/>
                  </a:lnTo>
                  <a:lnTo>
                    <a:pt x="72" y="18"/>
                  </a:lnTo>
                  <a:lnTo>
                    <a:pt x="68" y="16"/>
                  </a:lnTo>
                  <a:lnTo>
                    <a:pt x="68" y="16"/>
                  </a:lnTo>
                  <a:lnTo>
                    <a:pt x="54" y="4"/>
                  </a:lnTo>
                  <a:lnTo>
                    <a:pt x="48" y="2"/>
                  </a:lnTo>
                  <a:lnTo>
                    <a:pt x="3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75" name="Freeform 160"/>
            <p:cNvSpPr>
              <a:spLocks/>
            </p:cNvSpPr>
            <p:nvPr/>
          </p:nvSpPr>
          <p:spPr bwMode="auto">
            <a:xfrm>
              <a:off x="4534" y="2248"/>
              <a:ext cx="26" cy="20"/>
            </a:xfrm>
            <a:custGeom>
              <a:avLst/>
              <a:gdLst>
                <a:gd name="T0" fmla="*/ 8 w 26"/>
                <a:gd name="T1" fmla="*/ 0 h 20"/>
                <a:gd name="T2" fmla="*/ 8 w 26"/>
                <a:gd name="T3" fmla="*/ 0 h 20"/>
                <a:gd name="T4" fmla="*/ 2 w 26"/>
                <a:gd name="T5" fmla="*/ 0 h 20"/>
                <a:gd name="T6" fmla="*/ 0 w 26"/>
                <a:gd name="T7" fmla="*/ 4 h 20"/>
                <a:gd name="T8" fmla="*/ 0 w 26"/>
                <a:gd name="T9" fmla="*/ 6 h 20"/>
                <a:gd name="T10" fmla="*/ 0 w 26"/>
                <a:gd name="T11" fmla="*/ 6 h 20"/>
                <a:gd name="T12" fmla="*/ 0 w 26"/>
                <a:gd name="T13" fmla="*/ 10 h 20"/>
                <a:gd name="T14" fmla="*/ 2 w 26"/>
                <a:gd name="T15" fmla="*/ 12 h 20"/>
                <a:gd name="T16" fmla="*/ 10 w 26"/>
                <a:gd name="T17" fmla="*/ 16 h 20"/>
                <a:gd name="T18" fmla="*/ 10 w 26"/>
                <a:gd name="T19" fmla="*/ 16 h 20"/>
                <a:gd name="T20" fmla="*/ 14 w 26"/>
                <a:gd name="T21" fmla="*/ 18 h 20"/>
                <a:gd name="T22" fmla="*/ 20 w 26"/>
                <a:gd name="T23" fmla="*/ 20 h 20"/>
                <a:gd name="T24" fmla="*/ 20 w 26"/>
                <a:gd name="T25" fmla="*/ 20 h 20"/>
                <a:gd name="T26" fmla="*/ 24 w 26"/>
                <a:gd name="T27" fmla="*/ 18 h 20"/>
                <a:gd name="T28" fmla="*/ 26 w 26"/>
                <a:gd name="T29" fmla="*/ 14 h 20"/>
                <a:gd name="T30" fmla="*/ 26 w 26"/>
                <a:gd name="T31" fmla="*/ 14 h 20"/>
                <a:gd name="T32" fmla="*/ 26 w 26"/>
                <a:gd name="T33" fmla="*/ 10 h 20"/>
                <a:gd name="T34" fmla="*/ 22 w 26"/>
                <a:gd name="T35" fmla="*/ 6 h 20"/>
                <a:gd name="T36" fmla="*/ 16 w 26"/>
                <a:gd name="T37" fmla="*/ 0 h 20"/>
                <a:gd name="T38" fmla="*/ 16 w 26"/>
                <a:gd name="T39" fmla="*/ 0 h 20"/>
                <a:gd name="T40" fmla="*/ 8 w 26"/>
                <a:gd name="T41"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6" h="20">
                  <a:moveTo>
                    <a:pt x="8" y="0"/>
                  </a:moveTo>
                  <a:lnTo>
                    <a:pt x="8" y="0"/>
                  </a:lnTo>
                  <a:lnTo>
                    <a:pt x="2" y="0"/>
                  </a:lnTo>
                  <a:lnTo>
                    <a:pt x="0" y="4"/>
                  </a:lnTo>
                  <a:lnTo>
                    <a:pt x="0" y="6"/>
                  </a:lnTo>
                  <a:lnTo>
                    <a:pt x="0" y="6"/>
                  </a:lnTo>
                  <a:lnTo>
                    <a:pt x="0" y="10"/>
                  </a:lnTo>
                  <a:lnTo>
                    <a:pt x="2" y="12"/>
                  </a:lnTo>
                  <a:lnTo>
                    <a:pt x="10" y="16"/>
                  </a:lnTo>
                  <a:lnTo>
                    <a:pt x="10" y="16"/>
                  </a:lnTo>
                  <a:lnTo>
                    <a:pt x="14" y="18"/>
                  </a:lnTo>
                  <a:lnTo>
                    <a:pt x="20" y="20"/>
                  </a:lnTo>
                  <a:lnTo>
                    <a:pt x="20" y="20"/>
                  </a:lnTo>
                  <a:lnTo>
                    <a:pt x="24" y="18"/>
                  </a:lnTo>
                  <a:lnTo>
                    <a:pt x="26" y="14"/>
                  </a:lnTo>
                  <a:lnTo>
                    <a:pt x="26" y="14"/>
                  </a:lnTo>
                  <a:lnTo>
                    <a:pt x="26" y="10"/>
                  </a:lnTo>
                  <a:lnTo>
                    <a:pt x="22" y="6"/>
                  </a:lnTo>
                  <a:lnTo>
                    <a:pt x="16" y="0"/>
                  </a:lnTo>
                  <a:lnTo>
                    <a:pt x="16" y="0"/>
                  </a:lnTo>
                  <a:lnTo>
                    <a:pt x="8"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76" name="Freeform 161"/>
            <p:cNvSpPr>
              <a:spLocks/>
            </p:cNvSpPr>
            <p:nvPr/>
          </p:nvSpPr>
          <p:spPr bwMode="auto">
            <a:xfrm>
              <a:off x="4534" y="2248"/>
              <a:ext cx="26" cy="20"/>
            </a:xfrm>
            <a:custGeom>
              <a:avLst/>
              <a:gdLst>
                <a:gd name="T0" fmla="*/ 8 w 26"/>
                <a:gd name="T1" fmla="*/ 0 h 20"/>
                <a:gd name="T2" fmla="*/ 8 w 26"/>
                <a:gd name="T3" fmla="*/ 0 h 20"/>
                <a:gd name="T4" fmla="*/ 2 w 26"/>
                <a:gd name="T5" fmla="*/ 0 h 20"/>
                <a:gd name="T6" fmla="*/ 0 w 26"/>
                <a:gd name="T7" fmla="*/ 4 h 20"/>
                <a:gd name="T8" fmla="*/ 0 w 26"/>
                <a:gd name="T9" fmla="*/ 6 h 20"/>
                <a:gd name="T10" fmla="*/ 0 w 26"/>
                <a:gd name="T11" fmla="*/ 6 h 20"/>
                <a:gd name="T12" fmla="*/ 0 w 26"/>
                <a:gd name="T13" fmla="*/ 10 h 20"/>
                <a:gd name="T14" fmla="*/ 2 w 26"/>
                <a:gd name="T15" fmla="*/ 12 h 20"/>
                <a:gd name="T16" fmla="*/ 10 w 26"/>
                <a:gd name="T17" fmla="*/ 16 h 20"/>
                <a:gd name="T18" fmla="*/ 10 w 26"/>
                <a:gd name="T19" fmla="*/ 16 h 20"/>
                <a:gd name="T20" fmla="*/ 14 w 26"/>
                <a:gd name="T21" fmla="*/ 18 h 20"/>
                <a:gd name="T22" fmla="*/ 20 w 26"/>
                <a:gd name="T23" fmla="*/ 20 h 20"/>
                <a:gd name="T24" fmla="*/ 20 w 26"/>
                <a:gd name="T25" fmla="*/ 20 h 20"/>
                <a:gd name="T26" fmla="*/ 24 w 26"/>
                <a:gd name="T27" fmla="*/ 18 h 20"/>
                <a:gd name="T28" fmla="*/ 26 w 26"/>
                <a:gd name="T29" fmla="*/ 14 h 20"/>
                <a:gd name="T30" fmla="*/ 26 w 26"/>
                <a:gd name="T31" fmla="*/ 14 h 20"/>
                <a:gd name="T32" fmla="*/ 26 w 26"/>
                <a:gd name="T33" fmla="*/ 10 h 20"/>
                <a:gd name="T34" fmla="*/ 22 w 26"/>
                <a:gd name="T35" fmla="*/ 6 h 20"/>
                <a:gd name="T36" fmla="*/ 16 w 26"/>
                <a:gd name="T37" fmla="*/ 0 h 20"/>
                <a:gd name="T38" fmla="*/ 16 w 26"/>
                <a:gd name="T39" fmla="*/ 0 h 20"/>
                <a:gd name="T40" fmla="*/ 8 w 26"/>
                <a:gd name="T41"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6" h="20">
                  <a:moveTo>
                    <a:pt x="8" y="0"/>
                  </a:moveTo>
                  <a:lnTo>
                    <a:pt x="8" y="0"/>
                  </a:lnTo>
                  <a:lnTo>
                    <a:pt x="2" y="0"/>
                  </a:lnTo>
                  <a:lnTo>
                    <a:pt x="0" y="4"/>
                  </a:lnTo>
                  <a:lnTo>
                    <a:pt x="0" y="6"/>
                  </a:lnTo>
                  <a:lnTo>
                    <a:pt x="0" y="6"/>
                  </a:lnTo>
                  <a:lnTo>
                    <a:pt x="0" y="10"/>
                  </a:lnTo>
                  <a:lnTo>
                    <a:pt x="2" y="12"/>
                  </a:lnTo>
                  <a:lnTo>
                    <a:pt x="10" y="16"/>
                  </a:lnTo>
                  <a:lnTo>
                    <a:pt x="10" y="16"/>
                  </a:lnTo>
                  <a:lnTo>
                    <a:pt x="14" y="18"/>
                  </a:lnTo>
                  <a:lnTo>
                    <a:pt x="20" y="20"/>
                  </a:lnTo>
                  <a:lnTo>
                    <a:pt x="20" y="20"/>
                  </a:lnTo>
                  <a:lnTo>
                    <a:pt x="24" y="18"/>
                  </a:lnTo>
                  <a:lnTo>
                    <a:pt x="26" y="14"/>
                  </a:lnTo>
                  <a:lnTo>
                    <a:pt x="26" y="14"/>
                  </a:lnTo>
                  <a:lnTo>
                    <a:pt x="26" y="10"/>
                  </a:lnTo>
                  <a:lnTo>
                    <a:pt x="22" y="6"/>
                  </a:lnTo>
                  <a:lnTo>
                    <a:pt x="16" y="0"/>
                  </a:lnTo>
                  <a:lnTo>
                    <a:pt x="16" y="0"/>
                  </a:lnTo>
                  <a:lnTo>
                    <a:pt x="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77" name="Freeform 162"/>
            <p:cNvSpPr>
              <a:spLocks/>
            </p:cNvSpPr>
            <p:nvPr/>
          </p:nvSpPr>
          <p:spPr bwMode="auto">
            <a:xfrm>
              <a:off x="4578" y="2230"/>
              <a:ext cx="86" cy="40"/>
            </a:xfrm>
            <a:custGeom>
              <a:avLst/>
              <a:gdLst>
                <a:gd name="T0" fmla="*/ 46 w 86"/>
                <a:gd name="T1" fmla="*/ 0 h 40"/>
                <a:gd name="T2" fmla="*/ 40 w 86"/>
                <a:gd name="T3" fmla="*/ 2 h 40"/>
                <a:gd name="T4" fmla="*/ 36 w 86"/>
                <a:gd name="T5" fmla="*/ 4 h 40"/>
                <a:gd name="T6" fmla="*/ 36 w 86"/>
                <a:gd name="T7" fmla="*/ 4 h 40"/>
                <a:gd name="T8" fmla="*/ 34 w 86"/>
                <a:gd name="T9" fmla="*/ 4 h 40"/>
                <a:gd name="T10" fmla="*/ 32 w 86"/>
                <a:gd name="T11" fmla="*/ 2 h 40"/>
                <a:gd name="T12" fmla="*/ 28 w 86"/>
                <a:gd name="T13" fmla="*/ 0 h 40"/>
                <a:gd name="T14" fmla="*/ 26 w 86"/>
                <a:gd name="T15" fmla="*/ 0 h 40"/>
                <a:gd name="T16" fmla="*/ 24 w 86"/>
                <a:gd name="T17" fmla="*/ 0 h 40"/>
                <a:gd name="T18" fmla="*/ 22 w 86"/>
                <a:gd name="T19" fmla="*/ 4 h 40"/>
                <a:gd name="T20" fmla="*/ 24 w 86"/>
                <a:gd name="T21" fmla="*/ 14 h 40"/>
                <a:gd name="T22" fmla="*/ 22 w 86"/>
                <a:gd name="T23" fmla="*/ 18 h 40"/>
                <a:gd name="T24" fmla="*/ 16 w 86"/>
                <a:gd name="T25" fmla="*/ 18 h 40"/>
                <a:gd name="T26" fmla="*/ 12 w 86"/>
                <a:gd name="T27" fmla="*/ 18 h 40"/>
                <a:gd name="T28" fmla="*/ 8 w 86"/>
                <a:gd name="T29" fmla="*/ 18 h 40"/>
                <a:gd name="T30" fmla="*/ 2 w 86"/>
                <a:gd name="T31" fmla="*/ 20 h 40"/>
                <a:gd name="T32" fmla="*/ 0 w 86"/>
                <a:gd name="T33" fmla="*/ 22 h 40"/>
                <a:gd name="T34" fmla="*/ 4 w 86"/>
                <a:gd name="T35" fmla="*/ 26 h 40"/>
                <a:gd name="T36" fmla="*/ 12 w 86"/>
                <a:gd name="T37" fmla="*/ 30 h 40"/>
                <a:gd name="T38" fmla="*/ 14 w 86"/>
                <a:gd name="T39" fmla="*/ 30 h 40"/>
                <a:gd name="T40" fmla="*/ 20 w 86"/>
                <a:gd name="T41" fmla="*/ 30 h 40"/>
                <a:gd name="T42" fmla="*/ 26 w 86"/>
                <a:gd name="T43" fmla="*/ 28 h 40"/>
                <a:gd name="T44" fmla="*/ 32 w 86"/>
                <a:gd name="T45" fmla="*/ 30 h 40"/>
                <a:gd name="T46" fmla="*/ 40 w 86"/>
                <a:gd name="T47" fmla="*/ 38 h 40"/>
                <a:gd name="T48" fmla="*/ 42 w 86"/>
                <a:gd name="T49" fmla="*/ 40 h 40"/>
                <a:gd name="T50" fmla="*/ 44 w 86"/>
                <a:gd name="T51" fmla="*/ 38 h 40"/>
                <a:gd name="T52" fmla="*/ 46 w 86"/>
                <a:gd name="T53" fmla="*/ 32 h 40"/>
                <a:gd name="T54" fmla="*/ 52 w 86"/>
                <a:gd name="T55" fmla="*/ 28 h 40"/>
                <a:gd name="T56" fmla="*/ 72 w 86"/>
                <a:gd name="T57" fmla="*/ 24 h 40"/>
                <a:gd name="T58" fmla="*/ 86 w 86"/>
                <a:gd name="T59" fmla="*/ 18 h 40"/>
                <a:gd name="T60" fmla="*/ 84 w 86"/>
                <a:gd name="T61" fmla="*/ 16 h 40"/>
                <a:gd name="T62" fmla="*/ 72 w 86"/>
                <a:gd name="T63" fmla="*/ 12 h 40"/>
                <a:gd name="T64" fmla="*/ 58 w 86"/>
                <a:gd name="T65" fmla="*/ 10 h 40"/>
                <a:gd name="T66" fmla="*/ 52 w 86"/>
                <a:gd name="T67" fmla="*/ 4 h 40"/>
                <a:gd name="T68" fmla="*/ 46 w 86"/>
                <a:gd name="T69" fmla="*/ 0 h 40"/>
                <a:gd name="T70" fmla="*/ 46 w 86"/>
                <a:gd name="T71"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6" h="40">
                  <a:moveTo>
                    <a:pt x="46" y="0"/>
                  </a:moveTo>
                  <a:lnTo>
                    <a:pt x="46" y="0"/>
                  </a:lnTo>
                  <a:lnTo>
                    <a:pt x="42" y="0"/>
                  </a:lnTo>
                  <a:lnTo>
                    <a:pt x="40" y="2"/>
                  </a:lnTo>
                  <a:lnTo>
                    <a:pt x="40" y="4"/>
                  </a:lnTo>
                  <a:lnTo>
                    <a:pt x="36" y="4"/>
                  </a:lnTo>
                  <a:lnTo>
                    <a:pt x="36" y="4"/>
                  </a:lnTo>
                  <a:lnTo>
                    <a:pt x="36" y="4"/>
                  </a:lnTo>
                  <a:lnTo>
                    <a:pt x="36" y="4"/>
                  </a:lnTo>
                  <a:lnTo>
                    <a:pt x="34" y="4"/>
                  </a:lnTo>
                  <a:lnTo>
                    <a:pt x="32" y="2"/>
                  </a:lnTo>
                  <a:lnTo>
                    <a:pt x="32" y="2"/>
                  </a:lnTo>
                  <a:lnTo>
                    <a:pt x="30" y="0"/>
                  </a:lnTo>
                  <a:lnTo>
                    <a:pt x="28" y="0"/>
                  </a:lnTo>
                  <a:lnTo>
                    <a:pt x="28" y="0"/>
                  </a:lnTo>
                  <a:lnTo>
                    <a:pt x="26" y="0"/>
                  </a:lnTo>
                  <a:lnTo>
                    <a:pt x="26" y="0"/>
                  </a:lnTo>
                  <a:lnTo>
                    <a:pt x="24" y="0"/>
                  </a:lnTo>
                  <a:lnTo>
                    <a:pt x="24" y="0"/>
                  </a:lnTo>
                  <a:lnTo>
                    <a:pt x="22" y="4"/>
                  </a:lnTo>
                  <a:lnTo>
                    <a:pt x="24" y="10"/>
                  </a:lnTo>
                  <a:lnTo>
                    <a:pt x="24" y="14"/>
                  </a:lnTo>
                  <a:lnTo>
                    <a:pt x="22" y="18"/>
                  </a:lnTo>
                  <a:lnTo>
                    <a:pt x="22" y="18"/>
                  </a:lnTo>
                  <a:lnTo>
                    <a:pt x="16" y="18"/>
                  </a:lnTo>
                  <a:lnTo>
                    <a:pt x="16" y="18"/>
                  </a:lnTo>
                  <a:lnTo>
                    <a:pt x="12" y="18"/>
                  </a:lnTo>
                  <a:lnTo>
                    <a:pt x="12" y="18"/>
                  </a:lnTo>
                  <a:lnTo>
                    <a:pt x="8" y="18"/>
                  </a:lnTo>
                  <a:lnTo>
                    <a:pt x="8" y="18"/>
                  </a:lnTo>
                  <a:lnTo>
                    <a:pt x="6" y="18"/>
                  </a:lnTo>
                  <a:lnTo>
                    <a:pt x="2" y="20"/>
                  </a:lnTo>
                  <a:lnTo>
                    <a:pt x="2" y="20"/>
                  </a:lnTo>
                  <a:lnTo>
                    <a:pt x="0" y="22"/>
                  </a:lnTo>
                  <a:lnTo>
                    <a:pt x="0" y="24"/>
                  </a:lnTo>
                  <a:lnTo>
                    <a:pt x="4" y="26"/>
                  </a:lnTo>
                  <a:lnTo>
                    <a:pt x="12" y="30"/>
                  </a:lnTo>
                  <a:lnTo>
                    <a:pt x="12" y="30"/>
                  </a:lnTo>
                  <a:lnTo>
                    <a:pt x="14" y="30"/>
                  </a:lnTo>
                  <a:lnTo>
                    <a:pt x="14" y="30"/>
                  </a:lnTo>
                  <a:lnTo>
                    <a:pt x="20" y="30"/>
                  </a:lnTo>
                  <a:lnTo>
                    <a:pt x="20" y="30"/>
                  </a:lnTo>
                  <a:lnTo>
                    <a:pt x="26" y="28"/>
                  </a:lnTo>
                  <a:lnTo>
                    <a:pt x="26" y="28"/>
                  </a:lnTo>
                  <a:lnTo>
                    <a:pt x="32" y="30"/>
                  </a:lnTo>
                  <a:lnTo>
                    <a:pt x="32" y="30"/>
                  </a:lnTo>
                  <a:lnTo>
                    <a:pt x="38" y="36"/>
                  </a:lnTo>
                  <a:lnTo>
                    <a:pt x="40" y="38"/>
                  </a:lnTo>
                  <a:lnTo>
                    <a:pt x="42" y="40"/>
                  </a:lnTo>
                  <a:lnTo>
                    <a:pt x="42" y="40"/>
                  </a:lnTo>
                  <a:lnTo>
                    <a:pt x="44" y="38"/>
                  </a:lnTo>
                  <a:lnTo>
                    <a:pt x="44" y="38"/>
                  </a:lnTo>
                  <a:lnTo>
                    <a:pt x="46" y="36"/>
                  </a:lnTo>
                  <a:lnTo>
                    <a:pt x="46" y="32"/>
                  </a:lnTo>
                  <a:lnTo>
                    <a:pt x="48" y="30"/>
                  </a:lnTo>
                  <a:lnTo>
                    <a:pt x="52" y="28"/>
                  </a:lnTo>
                  <a:lnTo>
                    <a:pt x="52" y="28"/>
                  </a:lnTo>
                  <a:lnTo>
                    <a:pt x="72" y="24"/>
                  </a:lnTo>
                  <a:lnTo>
                    <a:pt x="84" y="20"/>
                  </a:lnTo>
                  <a:lnTo>
                    <a:pt x="86" y="18"/>
                  </a:lnTo>
                  <a:lnTo>
                    <a:pt x="84" y="16"/>
                  </a:lnTo>
                  <a:lnTo>
                    <a:pt x="84" y="16"/>
                  </a:lnTo>
                  <a:lnTo>
                    <a:pt x="72" y="12"/>
                  </a:lnTo>
                  <a:lnTo>
                    <a:pt x="72" y="12"/>
                  </a:lnTo>
                  <a:lnTo>
                    <a:pt x="66" y="12"/>
                  </a:lnTo>
                  <a:lnTo>
                    <a:pt x="58" y="10"/>
                  </a:lnTo>
                  <a:lnTo>
                    <a:pt x="58" y="10"/>
                  </a:lnTo>
                  <a:lnTo>
                    <a:pt x="52" y="4"/>
                  </a:lnTo>
                  <a:lnTo>
                    <a:pt x="50" y="2"/>
                  </a:lnTo>
                  <a:lnTo>
                    <a:pt x="46" y="0"/>
                  </a:lnTo>
                  <a:lnTo>
                    <a:pt x="46" y="0"/>
                  </a:lnTo>
                  <a:lnTo>
                    <a:pt x="46"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78" name="Freeform 163"/>
            <p:cNvSpPr>
              <a:spLocks/>
            </p:cNvSpPr>
            <p:nvPr/>
          </p:nvSpPr>
          <p:spPr bwMode="auto">
            <a:xfrm>
              <a:off x="4578" y="2230"/>
              <a:ext cx="86" cy="40"/>
            </a:xfrm>
            <a:custGeom>
              <a:avLst/>
              <a:gdLst>
                <a:gd name="T0" fmla="*/ 46 w 86"/>
                <a:gd name="T1" fmla="*/ 0 h 40"/>
                <a:gd name="T2" fmla="*/ 40 w 86"/>
                <a:gd name="T3" fmla="*/ 2 h 40"/>
                <a:gd name="T4" fmla="*/ 36 w 86"/>
                <a:gd name="T5" fmla="*/ 4 h 40"/>
                <a:gd name="T6" fmla="*/ 36 w 86"/>
                <a:gd name="T7" fmla="*/ 4 h 40"/>
                <a:gd name="T8" fmla="*/ 34 w 86"/>
                <a:gd name="T9" fmla="*/ 4 h 40"/>
                <a:gd name="T10" fmla="*/ 32 w 86"/>
                <a:gd name="T11" fmla="*/ 2 h 40"/>
                <a:gd name="T12" fmla="*/ 28 w 86"/>
                <a:gd name="T13" fmla="*/ 0 h 40"/>
                <a:gd name="T14" fmla="*/ 26 w 86"/>
                <a:gd name="T15" fmla="*/ 0 h 40"/>
                <a:gd name="T16" fmla="*/ 24 w 86"/>
                <a:gd name="T17" fmla="*/ 0 h 40"/>
                <a:gd name="T18" fmla="*/ 22 w 86"/>
                <a:gd name="T19" fmla="*/ 4 h 40"/>
                <a:gd name="T20" fmla="*/ 24 w 86"/>
                <a:gd name="T21" fmla="*/ 14 h 40"/>
                <a:gd name="T22" fmla="*/ 22 w 86"/>
                <a:gd name="T23" fmla="*/ 18 h 40"/>
                <a:gd name="T24" fmla="*/ 16 w 86"/>
                <a:gd name="T25" fmla="*/ 18 h 40"/>
                <a:gd name="T26" fmla="*/ 12 w 86"/>
                <a:gd name="T27" fmla="*/ 18 h 40"/>
                <a:gd name="T28" fmla="*/ 8 w 86"/>
                <a:gd name="T29" fmla="*/ 18 h 40"/>
                <a:gd name="T30" fmla="*/ 2 w 86"/>
                <a:gd name="T31" fmla="*/ 20 h 40"/>
                <a:gd name="T32" fmla="*/ 0 w 86"/>
                <a:gd name="T33" fmla="*/ 22 h 40"/>
                <a:gd name="T34" fmla="*/ 4 w 86"/>
                <a:gd name="T35" fmla="*/ 26 h 40"/>
                <a:gd name="T36" fmla="*/ 12 w 86"/>
                <a:gd name="T37" fmla="*/ 30 h 40"/>
                <a:gd name="T38" fmla="*/ 14 w 86"/>
                <a:gd name="T39" fmla="*/ 30 h 40"/>
                <a:gd name="T40" fmla="*/ 20 w 86"/>
                <a:gd name="T41" fmla="*/ 30 h 40"/>
                <a:gd name="T42" fmla="*/ 26 w 86"/>
                <a:gd name="T43" fmla="*/ 28 h 40"/>
                <a:gd name="T44" fmla="*/ 32 w 86"/>
                <a:gd name="T45" fmla="*/ 30 h 40"/>
                <a:gd name="T46" fmla="*/ 40 w 86"/>
                <a:gd name="T47" fmla="*/ 38 h 40"/>
                <a:gd name="T48" fmla="*/ 42 w 86"/>
                <a:gd name="T49" fmla="*/ 40 h 40"/>
                <a:gd name="T50" fmla="*/ 44 w 86"/>
                <a:gd name="T51" fmla="*/ 38 h 40"/>
                <a:gd name="T52" fmla="*/ 46 w 86"/>
                <a:gd name="T53" fmla="*/ 32 h 40"/>
                <a:gd name="T54" fmla="*/ 52 w 86"/>
                <a:gd name="T55" fmla="*/ 28 h 40"/>
                <a:gd name="T56" fmla="*/ 72 w 86"/>
                <a:gd name="T57" fmla="*/ 24 h 40"/>
                <a:gd name="T58" fmla="*/ 86 w 86"/>
                <a:gd name="T59" fmla="*/ 18 h 40"/>
                <a:gd name="T60" fmla="*/ 84 w 86"/>
                <a:gd name="T61" fmla="*/ 16 h 40"/>
                <a:gd name="T62" fmla="*/ 72 w 86"/>
                <a:gd name="T63" fmla="*/ 12 h 40"/>
                <a:gd name="T64" fmla="*/ 58 w 86"/>
                <a:gd name="T65" fmla="*/ 10 h 40"/>
                <a:gd name="T66" fmla="*/ 52 w 86"/>
                <a:gd name="T67" fmla="*/ 4 h 40"/>
                <a:gd name="T68" fmla="*/ 46 w 86"/>
                <a:gd name="T69" fmla="*/ 0 h 40"/>
                <a:gd name="T70" fmla="*/ 46 w 86"/>
                <a:gd name="T71"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6" h="40">
                  <a:moveTo>
                    <a:pt x="46" y="0"/>
                  </a:moveTo>
                  <a:lnTo>
                    <a:pt x="46" y="0"/>
                  </a:lnTo>
                  <a:lnTo>
                    <a:pt x="42" y="0"/>
                  </a:lnTo>
                  <a:lnTo>
                    <a:pt x="40" y="2"/>
                  </a:lnTo>
                  <a:lnTo>
                    <a:pt x="40" y="4"/>
                  </a:lnTo>
                  <a:lnTo>
                    <a:pt x="36" y="4"/>
                  </a:lnTo>
                  <a:lnTo>
                    <a:pt x="36" y="4"/>
                  </a:lnTo>
                  <a:lnTo>
                    <a:pt x="36" y="4"/>
                  </a:lnTo>
                  <a:lnTo>
                    <a:pt x="36" y="4"/>
                  </a:lnTo>
                  <a:lnTo>
                    <a:pt x="34" y="4"/>
                  </a:lnTo>
                  <a:lnTo>
                    <a:pt x="32" y="2"/>
                  </a:lnTo>
                  <a:lnTo>
                    <a:pt x="32" y="2"/>
                  </a:lnTo>
                  <a:lnTo>
                    <a:pt x="30" y="0"/>
                  </a:lnTo>
                  <a:lnTo>
                    <a:pt x="28" y="0"/>
                  </a:lnTo>
                  <a:lnTo>
                    <a:pt x="28" y="0"/>
                  </a:lnTo>
                  <a:lnTo>
                    <a:pt x="26" y="0"/>
                  </a:lnTo>
                  <a:lnTo>
                    <a:pt x="26" y="0"/>
                  </a:lnTo>
                  <a:lnTo>
                    <a:pt x="24" y="0"/>
                  </a:lnTo>
                  <a:lnTo>
                    <a:pt x="24" y="0"/>
                  </a:lnTo>
                  <a:lnTo>
                    <a:pt x="22" y="4"/>
                  </a:lnTo>
                  <a:lnTo>
                    <a:pt x="24" y="10"/>
                  </a:lnTo>
                  <a:lnTo>
                    <a:pt x="24" y="14"/>
                  </a:lnTo>
                  <a:lnTo>
                    <a:pt x="22" y="18"/>
                  </a:lnTo>
                  <a:lnTo>
                    <a:pt x="22" y="18"/>
                  </a:lnTo>
                  <a:lnTo>
                    <a:pt x="16" y="18"/>
                  </a:lnTo>
                  <a:lnTo>
                    <a:pt x="16" y="18"/>
                  </a:lnTo>
                  <a:lnTo>
                    <a:pt x="12" y="18"/>
                  </a:lnTo>
                  <a:lnTo>
                    <a:pt x="12" y="18"/>
                  </a:lnTo>
                  <a:lnTo>
                    <a:pt x="8" y="18"/>
                  </a:lnTo>
                  <a:lnTo>
                    <a:pt x="8" y="18"/>
                  </a:lnTo>
                  <a:lnTo>
                    <a:pt x="6" y="18"/>
                  </a:lnTo>
                  <a:lnTo>
                    <a:pt x="2" y="20"/>
                  </a:lnTo>
                  <a:lnTo>
                    <a:pt x="2" y="20"/>
                  </a:lnTo>
                  <a:lnTo>
                    <a:pt x="0" y="22"/>
                  </a:lnTo>
                  <a:lnTo>
                    <a:pt x="0" y="24"/>
                  </a:lnTo>
                  <a:lnTo>
                    <a:pt x="4" y="26"/>
                  </a:lnTo>
                  <a:lnTo>
                    <a:pt x="12" y="30"/>
                  </a:lnTo>
                  <a:lnTo>
                    <a:pt x="12" y="30"/>
                  </a:lnTo>
                  <a:lnTo>
                    <a:pt x="14" y="30"/>
                  </a:lnTo>
                  <a:lnTo>
                    <a:pt x="14" y="30"/>
                  </a:lnTo>
                  <a:lnTo>
                    <a:pt x="20" y="30"/>
                  </a:lnTo>
                  <a:lnTo>
                    <a:pt x="20" y="30"/>
                  </a:lnTo>
                  <a:lnTo>
                    <a:pt x="26" y="28"/>
                  </a:lnTo>
                  <a:lnTo>
                    <a:pt x="26" y="28"/>
                  </a:lnTo>
                  <a:lnTo>
                    <a:pt x="32" y="30"/>
                  </a:lnTo>
                  <a:lnTo>
                    <a:pt x="32" y="30"/>
                  </a:lnTo>
                  <a:lnTo>
                    <a:pt x="38" y="36"/>
                  </a:lnTo>
                  <a:lnTo>
                    <a:pt x="40" y="38"/>
                  </a:lnTo>
                  <a:lnTo>
                    <a:pt x="42" y="40"/>
                  </a:lnTo>
                  <a:lnTo>
                    <a:pt x="42" y="40"/>
                  </a:lnTo>
                  <a:lnTo>
                    <a:pt x="44" y="38"/>
                  </a:lnTo>
                  <a:lnTo>
                    <a:pt x="44" y="38"/>
                  </a:lnTo>
                  <a:lnTo>
                    <a:pt x="46" y="36"/>
                  </a:lnTo>
                  <a:lnTo>
                    <a:pt x="46" y="32"/>
                  </a:lnTo>
                  <a:lnTo>
                    <a:pt x="48" y="30"/>
                  </a:lnTo>
                  <a:lnTo>
                    <a:pt x="52" y="28"/>
                  </a:lnTo>
                  <a:lnTo>
                    <a:pt x="52" y="28"/>
                  </a:lnTo>
                  <a:lnTo>
                    <a:pt x="72" y="24"/>
                  </a:lnTo>
                  <a:lnTo>
                    <a:pt x="84" y="20"/>
                  </a:lnTo>
                  <a:lnTo>
                    <a:pt x="86" y="18"/>
                  </a:lnTo>
                  <a:lnTo>
                    <a:pt x="84" y="16"/>
                  </a:lnTo>
                  <a:lnTo>
                    <a:pt x="84" y="16"/>
                  </a:lnTo>
                  <a:lnTo>
                    <a:pt x="72" y="12"/>
                  </a:lnTo>
                  <a:lnTo>
                    <a:pt x="72" y="12"/>
                  </a:lnTo>
                  <a:lnTo>
                    <a:pt x="66" y="12"/>
                  </a:lnTo>
                  <a:lnTo>
                    <a:pt x="58" y="10"/>
                  </a:lnTo>
                  <a:lnTo>
                    <a:pt x="58" y="10"/>
                  </a:lnTo>
                  <a:lnTo>
                    <a:pt x="52" y="4"/>
                  </a:lnTo>
                  <a:lnTo>
                    <a:pt x="50" y="2"/>
                  </a:lnTo>
                  <a:lnTo>
                    <a:pt x="46" y="0"/>
                  </a:lnTo>
                  <a:lnTo>
                    <a:pt x="46" y="0"/>
                  </a:lnTo>
                  <a:lnTo>
                    <a:pt x="4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79" name="Freeform 164"/>
            <p:cNvSpPr>
              <a:spLocks/>
            </p:cNvSpPr>
            <p:nvPr/>
          </p:nvSpPr>
          <p:spPr bwMode="auto">
            <a:xfrm>
              <a:off x="4676" y="2248"/>
              <a:ext cx="20" cy="12"/>
            </a:xfrm>
            <a:custGeom>
              <a:avLst/>
              <a:gdLst>
                <a:gd name="T0" fmla="*/ 6 w 20"/>
                <a:gd name="T1" fmla="*/ 0 h 12"/>
                <a:gd name="T2" fmla="*/ 6 w 20"/>
                <a:gd name="T3" fmla="*/ 0 h 12"/>
                <a:gd name="T4" fmla="*/ 4 w 20"/>
                <a:gd name="T5" fmla="*/ 0 h 12"/>
                <a:gd name="T6" fmla="*/ 4 w 20"/>
                <a:gd name="T7" fmla="*/ 0 h 12"/>
                <a:gd name="T8" fmla="*/ 2 w 20"/>
                <a:gd name="T9" fmla="*/ 2 h 12"/>
                <a:gd name="T10" fmla="*/ 0 w 20"/>
                <a:gd name="T11" fmla="*/ 4 h 12"/>
                <a:gd name="T12" fmla="*/ 0 w 20"/>
                <a:gd name="T13" fmla="*/ 8 h 12"/>
                <a:gd name="T14" fmla="*/ 2 w 20"/>
                <a:gd name="T15" fmla="*/ 10 h 12"/>
                <a:gd name="T16" fmla="*/ 2 w 20"/>
                <a:gd name="T17" fmla="*/ 10 h 12"/>
                <a:gd name="T18" fmla="*/ 4 w 20"/>
                <a:gd name="T19" fmla="*/ 12 h 12"/>
                <a:gd name="T20" fmla="*/ 10 w 20"/>
                <a:gd name="T21" fmla="*/ 12 h 12"/>
                <a:gd name="T22" fmla="*/ 10 w 20"/>
                <a:gd name="T23" fmla="*/ 12 h 12"/>
                <a:gd name="T24" fmla="*/ 16 w 20"/>
                <a:gd name="T25" fmla="*/ 12 h 12"/>
                <a:gd name="T26" fmla="*/ 20 w 20"/>
                <a:gd name="T27" fmla="*/ 10 h 12"/>
                <a:gd name="T28" fmla="*/ 20 w 20"/>
                <a:gd name="T29" fmla="*/ 10 h 12"/>
                <a:gd name="T30" fmla="*/ 20 w 20"/>
                <a:gd name="T31" fmla="*/ 6 h 12"/>
                <a:gd name="T32" fmla="*/ 16 w 20"/>
                <a:gd name="T33" fmla="*/ 4 h 12"/>
                <a:gd name="T34" fmla="*/ 12 w 20"/>
                <a:gd name="T35" fmla="*/ 2 h 12"/>
                <a:gd name="T36" fmla="*/ 6 w 20"/>
                <a:gd name="T3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 h="12">
                  <a:moveTo>
                    <a:pt x="6" y="0"/>
                  </a:moveTo>
                  <a:lnTo>
                    <a:pt x="6" y="0"/>
                  </a:lnTo>
                  <a:lnTo>
                    <a:pt x="4" y="0"/>
                  </a:lnTo>
                  <a:lnTo>
                    <a:pt x="4" y="0"/>
                  </a:lnTo>
                  <a:lnTo>
                    <a:pt x="2" y="2"/>
                  </a:lnTo>
                  <a:lnTo>
                    <a:pt x="0" y="4"/>
                  </a:lnTo>
                  <a:lnTo>
                    <a:pt x="0" y="8"/>
                  </a:lnTo>
                  <a:lnTo>
                    <a:pt x="2" y="10"/>
                  </a:lnTo>
                  <a:lnTo>
                    <a:pt x="2" y="10"/>
                  </a:lnTo>
                  <a:lnTo>
                    <a:pt x="4" y="12"/>
                  </a:lnTo>
                  <a:lnTo>
                    <a:pt x="10" y="12"/>
                  </a:lnTo>
                  <a:lnTo>
                    <a:pt x="10" y="12"/>
                  </a:lnTo>
                  <a:lnTo>
                    <a:pt x="16" y="12"/>
                  </a:lnTo>
                  <a:lnTo>
                    <a:pt x="20" y="10"/>
                  </a:lnTo>
                  <a:lnTo>
                    <a:pt x="20" y="10"/>
                  </a:lnTo>
                  <a:lnTo>
                    <a:pt x="20" y="6"/>
                  </a:lnTo>
                  <a:lnTo>
                    <a:pt x="16" y="4"/>
                  </a:lnTo>
                  <a:lnTo>
                    <a:pt x="12" y="2"/>
                  </a:lnTo>
                  <a:lnTo>
                    <a:pt x="6"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80" name="Freeform 165"/>
            <p:cNvSpPr>
              <a:spLocks/>
            </p:cNvSpPr>
            <p:nvPr/>
          </p:nvSpPr>
          <p:spPr bwMode="auto">
            <a:xfrm>
              <a:off x="4676" y="2248"/>
              <a:ext cx="20" cy="12"/>
            </a:xfrm>
            <a:custGeom>
              <a:avLst/>
              <a:gdLst>
                <a:gd name="T0" fmla="*/ 6 w 20"/>
                <a:gd name="T1" fmla="*/ 0 h 12"/>
                <a:gd name="T2" fmla="*/ 6 w 20"/>
                <a:gd name="T3" fmla="*/ 0 h 12"/>
                <a:gd name="T4" fmla="*/ 4 w 20"/>
                <a:gd name="T5" fmla="*/ 0 h 12"/>
                <a:gd name="T6" fmla="*/ 4 w 20"/>
                <a:gd name="T7" fmla="*/ 0 h 12"/>
                <a:gd name="T8" fmla="*/ 2 w 20"/>
                <a:gd name="T9" fmla="*/ 2 h 12"/>
                <a:gd name="T10" fmla="*/ 0 w 20"/>
                <a:gd name="T11" fmla="*/ 4 h 12"/>
                <a:gd name="T12" fmla="*/ 0 w 20"/>
                <a:gd name="T13" fmla="*/ 8 h 12"/>
                <a:gd name="T14" fmla="*/ 2 w 20"/>
                <a:gd name="T15" fmla="*/ 10 h 12"/>
                <a:gd name="T16" fmla="*/ 2 w 20"/>
                <a:gd name="T17" fmla="*/ 10 h 12"/>
                <a:gd name="T18" fmla="*/ 4 w 20"/>
                <a:gd name="T19" fmla="*/ 12 h 12"/>
                <a:gd name="T20" fmla="*/ 10 w 20"/>
                <a:gd name="T21" fmla="*/ 12 h 12"/>
                <a:gd name="T22" fmla="*/ 10 w 20"/>
                <a:gd name="T23" fmla="*/ 12 h 12"/>
                <a:gd name="T24" fmla="*/ 16 w 20"/>
                <a:gd name="T25" fmla="*/ 12 h 12"/>
                <a:gd name="T26" fmla="*/ 20 w 20"/>
                <a:gd name="T27" fmla="*/ 10 h 12"/>
                <a:gd name="T28" fmla="*/ 20 w 20"/>
                <a:gd name="T29" fmla="*/ 10 h 12"/>
                <a:gd name="T30" fmla="*/ 20 w 20"/>
                <a:gd name="T31" fmla="*/ 6 h 12"/>
                <a:gd name="T32" fmla="*/ 16 w 20"/>
                <a:gd name="T33" fmla="*/ 4 h 12"/>
                <a:gd name="T34" fmla="*/ 12 w 20"/>
                <a:gd name="T35" fmla="*/ 2 h 12"/>
                <a:gd name="T36" fmla="*/ 6 w 20"/>
                <a:gd name="T3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 h="12">
                  <a:moveTo>
                    <a:pt x="6" y="0"/>
                  </a:moveTo>
                  <a:lnTo>
                    <a:pt x="6" y="0"/>
                  </a:lnTo>
                  <a:lnTo>
                    <a:pt x="4" y="0"/>
                  </a:lnTo>
                  <a:lnTo>
                    <a:pt x="4" y="0"/>
                  </a:lnTo>
                  <a:lnTo>
                    <a:pt x="2" y="2"/>
                  </a:lnTo>
                  <a:lnTo>
                    <a:pt x="0" y="4"/>
                  </a:lnTo>
                  <a:lnTo>
                    <a:pt x="0" y="8"/>
                  </a:lnTo>
                  <a:lnTo>
                    <a:pt x="2" y="10"/>
                  </a:lnTo>
                  <a:lnTo>
                    <a:pt x="2" y="10"/>
                  </a:lnTo>
                  <a:lnTo>
                    <a:pt x="4" y="12"/>
                  </a:lnTo>
                  <a:lnTo>
                    <a:pt x="10" y="12"/>
                  </a:lnTo>
                  <a:lnTo>
                    <a:pt x="10" y="12"/>
                  </a:lnTo>
                  <a:lnTo>
                    <a:pt x="16" y="12"/>
                  </a:lnTo>
                  <a:lnTo>
                    <a:pt x="20" y="10"/>
                  </a:lnTo>
                  <a:lnTo>
                    <a:pt x="20" y="10"/>
                  </a:lnTo>
                  <a:lnTo>
                    <a:pt x="20" y="6"/>
                  </a:lnTo>
                  <a:lnTo>
                    <a:pt x="16" y="4"/>
                  </a:lnTo>
                  <a:lnTo>
                    <a:pt x="12" y="2"/>
                  </a:lnTo>
                  <a:lnTo>
                    <a:pt x="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81" name="Freeform 166"/>
            <p:cNvSpPr>
              <a:spLocks/>
            </p:cNvSpPr>
            <p:nvPr/>
          </p:nvSpPr>
          <p:spPr bwMode="auto">
            <a:xfrm>
              <a:off x="4520" y="2342"/>
              <a:ext cx="682" cy="904"/>
            </a:xfrm>
            <a:custGeom>
              <a:avLst/>
              <a:gdLst>
                <a:gd name="T0" fmla="*/ 68 w 682"/>
                <a:gd name="T1" fmla="*/ 18 h 904"/>
                <a:gd name="T2" fmla="*/ 38 w 682"/>
                <a:gd name="T3" fmla="*/ 42 h 904"/>
                <a:gd name="T4" fmla="*/ 24 w 682"/>
                <a:gd name="T5" fmla="*/ 38 h 904"/>
                <a:gd name="T6" fmla="*/ 24 w 682"/>
                <a:gd name="T7" fmla="*/ 52 h 904"/>
                <a:gd name="T8" fmla="*/ 44 w 682"/>
                <a:gd name="T9" fmla="*/ 104 h 904"/>
                <a:gd name="T10" fmla="*/ 2 w 682"/>
                <a:gd name="T11" fmla="*/ 166 h 904"/>
                <a:gd name="T12" fmla="*/ 24 w 682"/>
                <a:gd name="T13" fmla="*/ 172 h 904"/>
                <a:gd name="T14" fmla="*/ 22 w 682"/>
                <a:gd name="T15" fmla="*/ 216 h 904"/>
                <a:gd name="T16" fmla="*/ 58 w 682"/>
                <a:gd name="T17" fmla="*/ 248 h 904"/>
                <a:gd name="T18" fmla="*/ 120 w 682"/>
                <a:gd name="T19" fmla="*/ 324 h 904"/>
                <a:gd name="T20" fmla="*/ 212 w 682"/>
                <a:gd name="T21" fmla="*/ 394 h 904"/>
                <a:gd name="T22" fmla="*/ 210 w 682"/>
                <a:gd name="T23" fmla="*/ 474 h 904"/>
                <a:gd name="T24" fmla="*/ 216 w 682"/>
                <a:gd name="T25" fmla="*/ 576 h 904"/>
                <a:gd name="T26" fmla="*/ 208 w 682"/>
                <a:gd name="T27" fmla="*/ 664 h 904"/>
                <a:gd name="T28" fmla="*/ 214 w 682"/>
                <a:gd name="T29" fmla="*/ 730 h 904"/>
                <a:gd name="T30" fmla="*/ 226 w 682"/>
                <a:gd name="T31" fmla="*/ 696 h 904"/>
                <a:gd name="T32" fmla="*/ 240 w 682"/>
                <a:gd name="T33" fmla="*/ 752 h 904"/>
                <a:gd name="T34" fmla="*/ 220 w 682"/>
                <a:gd name="T35" fmla="*/ 778 h 904"/>
                <a:gd name="T36" fmla="*/ 224 w 682"/>
                <a:gd name="T37" fmla="*/ 798 h 904"/>
                <a:gd name="T38" fmla="*/ 226 w 682"/>
                <a:gd name="T39" fmla="*/ 818 h 904"/>
                <a:gd name="T40" fmla="*/ 210 w 682"/>
                <a:gd name="T41" fmla="*/ 834 h 904"/>
                <a:gd name="T42" fmla="*/ 230 w 682"/>
                <a:gd name="T43" fmla="*/ 856 h 904"/>
                <a:gd name="T44" fmla="*/ 268 w 682"/>
                <a:gd name="T45" fmla="*/ 882 h 904"/>
                <a:gd name="T46" fmla="*/ 300 w 682"/>
                <a:gd name="T47" fmla="*/ 904 h 904"/>
                <a:gd name="T48" fmla="*/ 332 w 682"/>
                <a:gd name="T49" fmla="*/ 886 h 904"/>
                <a:gd name="T50" fmla="*/ 338 w 682"/>
                <a:gd name="T51" fmla="*/ 846 h 904"/>
                <a:gd name="T52" fmla="*/ 352 w 682"/>
                <a:gd name="T53" fmla="*/ 818 h 904"/>
                <a:gd name="T54" fmla="*/ 342 w 682"/>
                <a:gd name="T55" fmla="*/ 788 h 904"/>
                <a:gd name="T56" fmla="*/ 342 w 682"/>
                <a:gd name="T57" fmla="*/ 762 h 904"/>
                <a:gd name="T58" fmla="*/ 360 w 682"/>
                <a:gd name="T59" fmla="*/ 728 h 904"/>
                <a:gd name="T60" fmla="*/ 352 w 682"/>
                <a:gd name="T61" fmla="*/ 702 h 904"/>
                <a:gd name="T62" fmla="*/ 374 w 682"/>
                <a:gd name="T63" fmla="*/ 694 h 904"/>
                <a:gd name="T64" fmla="*/ 394 w 682"/>
                <a:gd name="T65" fmla="*/ 664 h 904"/>
                <a:gd name="T66" fmla="*/ 404 w 682"/>
                <a:gd name="T67" fmla="*/ 654 h 904"/>
                <a:gd name="T68" fmla="*/ 454 w 682"/>
                <a:gd name="T69" fmla="*/ 644 h 904"/>
                <a:gd name="T70" fmla="*/ 458 w 682"/>
                <a:gd name="T71" fmla="*/ 612 h 904"/>
                <a:gd name="T72" fmla="*/ 466 w 682"/>
                <a:gd name="T73" fmla="*/ 594 h 904"/>
                <a:gd name="T74" fmla="*/ 510 w 682"/>
                <a:gd name="T75" fmla="*/ 560 h 904"/>
                <a:gd name="T76" fmla="*/ 540 w 682"/>
                <a:gd name="T77" fmla="*/ 518 h 904"/>
                <a:gd name="T78" fmla="*/ 578 w 682"/>
                <a:gd name="T79" fmla="*/ 432 h 904"/>
                <a:gd name="T80" fmla="*/ 648 w 682"/>
                <a:gd name="T81" fmla="*/ 406 h 904"/>
                <a:gd name="T82" fmla="*/ 652 w 682"/>
                <a:gd name="T83" fmla="*/ 348 h 904"/>
                <a:gd name="T84" fmla="*/ 674 w 682"/>
                <a:gd name="T85" fmla="*/ 256 h 904"/>
                <a:gd name="T86" fmla="*/ 662 w 682"/>
                <a:gd name="T87" fmla="*/ 204 h 904"/>
                <a:gd name="T88" fmla="*/ 568 w 682"/>
                <a:gd name="T89" fmla="*/ 170 h 904"/>
                <a:gd name="T90" fmla="*/ 538 w 682"/>
                <a:gd name="T91" fmla="*/ 166 h 904"/>
                <a:gd name="T92" fmla="*/ 516 w 682"/>
                <a:gd name="T93" fmla="*/ 168 h 904"/>
                <a:gd name="T94" fmla="*/ 480 w 682"/>
                <a:gd name="T95" fmla="*/ 150 h 904"/>
                <a:gd name="T96" fmla="*/ 442 w 682"/>
                <a:gd name="T97" fmla="*/ 140 h 904"/>
                <a:gd name="T98" fmla="*/ 422 w 682"/>
                <a:gd name="T99" fmla="*/ 140 h 904"/>
                <a:gd name="T100" fmla="*/ 418 w 682"/>
                <a:gd name="T101" fmla="*/ 104 h 904"/>
                <a:gd name="T102" fmla="*/ 372 w 682"/>
                <a:gd name="T103" fmla="*/ 74 h 904"/>
                <a:gd name="T104" fmla="*/ 346 w 682"/>
                <a:gd name="T105" fmla="*/ 74 h 904"/>
                <a:gd name="T106" fmla="*/ 296 w 682"/>
                <a:gd name="T107" fmla="*/ 56 h 904"/>
                <a:gd name="T108" fmla="*/ 238 w 682"/>
                <a:gd name="T109" fmla="*/ 24 h 904"/>
                <a:gd name="T110" fmla="*/ 196 w 682"/>
                <a:gd name="T111" fmla="*/ 26 h 904"/>
                <a:gd name="T112" fmla="*/ 174 w 682"/>
                <a:gd name="T113" fmla="*/ 26 h 904"/>
                <a:gd name="T114" fmla="*/ 138 w 682"/>
                <a:gd name="T115" fmla="*/ 8 h 904"/>
                <a:gd name="T116" fmla="*/ 108 w 682"/>
                <a:gd name="T117" fmla="*/ 24 h 9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82" h="904">
                  <a:moveTo>
                    <a:pt x="104" y="0"/>
                  </a:moveTo>
                  <a:lnTo>
                    <a:pt x="104" y="0"/>
                  </a:lnTo>
                  <a:lnTo>
                    <a:pt x="100" y="2"/>
                  </a:lnTo>
                  <a:lnTo>
                    <a:pt x="94" y="6"/>
                  </a:lnTo>
                  <a:lnTo>
                    <a:pt x="84" y="14"/>
                  </a:lnTo>
                  <a:lnTo>
                    <a:pt x="84" y="14"/>
                  </a:lnTo>
                  <a:lnTo>
                    <a:pt x="76" y="14"/>
                  </a:lnTo>
                  <a:lnTo>
                    <a:pt x="76" y="14"/>
                  </a:lnTo>
                  <a:lnTo>
                    <a:pt x="70" y="16"/>
                  </a:lnTo>
                  <a:lnTo>
                    <a:pt x="68" y="18"/>
                  </a:lnTo>
                  <a:lnTo>
                    <a:pt x="68" y="18"/>
                  </a:lnTo>
                  <a:lnTo>
                    <a:pt x="60" y="26"/>
                  </a:lnTo>
                  <a:lnTo>
                    <a:pt x="60" y="26"/>
                  </a:lnTo>
                  <a:lnTo>
                    <a:pt x="56" y="32"/>
                  </a:lnTo>
                  <a:lnTo>
                    <a:pt x="54" y="38"/>
                  </a:lnTo>
                  <a:lnTo>
                    <a:pt x="52" y="42"/>
                  </a:lnTo>
                  <a:lnTo>
                    <a:pt x="48" y="42"/>
                  </a:lnTo>
                  <a:lnTo>
                    <a:pt x="44" y="44"/>
                  </a:lnTo>
                  <a:lnTo>
                    <a:pt x="44" y="44"/>
                  </a:lnTo>
                  <a:lnTo>
                    <a:pt x="42" y="44"/>
                  </a:lnTo>
                  <a:lnTo>
                    <a:pt x="42" y="44"/>
                  </a:lnTo>
                  <a:lnTo>
                    <a:pt x="38" y="42"/>
                  </a:lnTo>
                  <a:lnTo>
                    <a:pt x="34" y="40"/>
                  </a:lnTo>
                  <a:lnTo>
                    <a:pt x="28" y="36"/>
                  </a:lnTo>
                  <a:lnTo>
                    <a:pt x="22" y="32"/>
                  </a:lnTo>
                  <a:lnTo>
                    <a:pt x="20" y="30"/>
                  </a:lnTo>
                  <a:lnTo>
                    <a:pt x="14" y="30"/>
                  </a:lnTo>
                  <a:lnTo>
                    <a:pt x="14" y="30"/>
                  </a:lnTo>
                  <a:lnTo>
                    <a:pt x="12" y="30"/>
                  </a:lnTo>
                  <a:lnTo>
                    <a:pt x="12" y="30"/>
                  </a:lnTo>
                  <a:lnTo>
                    <a:pt x="20" y="34"/>
                  </a:lnTo>
                  <a:lnTo>
                    <a:pt x="24" y="38"/>
                  </a:lnTo>
                  <a:lnTo>
                    <a:pt x="24" y="38"/>
                  </a:lnTo>
                  <a:lnTo>
                    <a:pt x="24" y="38"/>
                  </a:lnTo>
                  <a:lnTo>
                    <a:pt x="24" y="38"/>
                  </a:lnTo>
                  <a:lnTo>
                    <a:pt x="24" y="38"/>
                  </a:lnTo>
                  <a:lnTo>
                    <a:pt x="10" y="40"/>
                  </a:lnTo>
                  <a:lnTo>
                    <a:pt x="10" y="40"/>
                  </a:lnTo>
                  <a:lnTo>
                    <a:pt x="16" y="42"/>
                  </a:lnTo>
                  <a:lnTo>
                    <a:pt x="16" y="42"/>
                  </a:lnTo>
                  <a:lnTo>
                    <a:pt x="20" y="48"/>
                  </a:lnTo>
                  <a:lnTo>
                    <a:pt x="22" y="50"/>
                  </a:lnTo>
                  <a:lnTo>
                    <a:pt x="24" y="52"/>
                  </a:lnTo>
                  <a:lnTo>
                    <a:pt x="24" y="52"/>
                  </a:lnTo>
                  <a:lnTo>
                    <a:pt x="34" y="56"/>
                  </a:lnTo>
                  <a:lnTo>
                    <a:pt x="36" y="58"/>
                  </a:lnTo>
                  <a:lnTo>
                    <a:pt x="40" y="62"/>
                  </a:lnTo>
                  <a:lnTo>
                    <a:pt x="40" y="62"/>
                  </a:lnTo>
                  <a:lnTo>
                    <a:pt x="42" y="68"/>
                  </a:lnTo>
                  <a:lnTo>
                    <a:pt x="42" y="76"/>
                  </a:lnTo>
                  <a:lnTo>
                    <a:pt x="42" y="76"/>
                  </a:lnTo>
                  <a:lnTo>
                    <a:pt x="44" y="90"/>
                  </a:lnTo>
                  <a:lnTo>
                    <a:pt x="44" y="96"/>
                  </a:lnTo>
                  <a:lnTo>
                    <a:pt x="44" y="104"/>
                  </a:lnTo>
                  <a:lnTo>
                    <a:pt x="44" y="104"/>
                  </a:lnTo>
                  <a:lnTo>
                    <a:pt x="40" y="110"/>
                  </a:lnTo>
                  <a:lnTo>
                    <a:pt x="34" y="116"/>
                  </a:lnTo>
                  <a:lnTo>
                    <a:pt x="20" y="126"/>
                  </a:lnTo>
                  <a:lnTo>
                    <a:pt x="20" y="126"/>
                  </a:lnTo>
                  <a:lnTo>
                    <a:pt x="10" y="138"/>
                  </a:lnTo>
                  <a:lnTo>
                    <a:pt x="4" y="146"/>
                  </a:lnTo>
                  <a:lnTo>
                    <a:pt x="2" y="152"/>
                  </a:lnTo>
                  <a:lnTo>
                    <a:pt x="2" y="152"/>
                  </a:lnTo>
                  <a:lnTo>
                    <a:pt x="0" y="160"/>
                  </a:lnTo>
                  <a:lnTo>
                    <a:pt x="0" y="164"/>
                  </a:lnTo>
                  <a:lnTo>
                    <a:pt x="2" y="166"/>
                  </a:lnTo>
                  <a:lnTo>
                    <a:pt x="2" y="166"/>
                  </a:lnTo>
                  <a:lnTo>
                    <a:pt x="6" y="168"/>
                  </a:lnTo>
                  <a:lnTo>
                    <a:pt x="8" y="170"/>
                  </a:lnTo>
                  <a:lnTo>
                    <a:pt x="8" y="170"/>
                  </a:lnTo>
                  <a:lnTo>
                    <a:pt x="12" y="170"/>
                  </a:lnTo>
                  <a:lnTo>
                    <a:pt x="12" y="170"/>
                  </a:lnTo>
                  <a:lnTo>
                    <a:pt x="16" y="168"/>
                  </a:lnTo>
                  <a:lnTo>
                    <a:pt x="16" y="168"/>
                  </a:lnTo>
                  <a:lnTo>
                    <a:pt x="20" y="170"/>
                  </a:lnTo>
                  <a:lnTo>
                    <a:pt x="20" y="170"/>
                  </a:lnTo>
                  <a:lnTo>
                    <a:pt x="24" y="172"/>
                  </a:lnTo>
                  <a:lnTo>
                    <a:pt x="24" y="174"/>
                  </a:lnTo>
                  <a:lnTo>
                    <a:pt x="16" y="180"/>
                  </a:lnTo>
                  <a:lnTo>
                    <a:pt x="8" y="186"/>
                  </a:lnTo>
                  <a:lnTo>
                    <a:pt x="4" y="190"/>
                  </a:lnTo>
                  <a:lnTo>
                    <a:pt x="4" y="192"/>
                  </a:lnTo>
                  <a:lnTo>
                    <a:pt x="4" y="192"/>
                  </a:lnTo>
                  <a:lnTo>
                    <a:pt x="6" y="198"/>
                  </a:lnTo>
                  <a:lnTo>
                    <a:pt x="12" y="204"/>
                  </a:lnTo>
                  <a:lnTo>
                    <a:pt x="12" y="204"/>
                  </a:lnTo>
                  <a:lnTo>
                    <a:pt x="16" y="210"/>
                  </a:lnTo>
                  <a:lnTo>
                    <a:pt x="22" y="216"/>
                  </a:lnTo>
                  <a:lnTo>
                    <a:pt x="22" y="216"/>
                  </a:lnTo>
                  <a:lnTo>
                    <a:pt x="28" y="220"/>
                  </a:lnTo>
                  <a:lnTo>
                    <a:pt x="36" y="224"/>
                  </a:lnTo>
                  <a:lnTo>
                    <a:pt x="36" y="224"/>
                  </a:lnTo>
                  <a:lnTo>
                    <a:pt x="40" y="226"/>
                  </a:lnTo>
                  <a:lnTo>
                    <a:pt x="42" y="230"/>
                  </a:lnTo>
                  <a:lnTo>
                    <a:pt x="46" y="236"/>
                  </a:lnTo>
                  <a:lnTo>
                    <a:pt x="46" y="236"/>
                  </a:lnTo>
                  <a:lnTo>
                    <a:pt x="52" y="242"/>
                  </a:lnTo>
                  <a:lnTo>
                    <a:pt x="58" y="248"/>
                  </a:lnTo>
                  <a:lnTo>
                    <a:pt x="58" y="248"/>
                  </a:lnTo>
                  <a:lnTo>
                    <a:pt x="62" y="256"/>
                  </a:lnTo>
                  <a:lnTo>
                    <a:pt x="68" y="262"/>
                  </a:lnTo>
                  <a:lnTo>
                    <a:pt x="68" y="262"/>
                  </a:lnTo>
                  <a:lnTo>
                    <a:pt x="94" y="290"/>
                  </a:lnTo>
                  <a:lnTo>
                    <a:pt x="94" y="290"/>
                  </a:lnTo>
                  <a:lnTo>
                    <a:pt x="98" y="296"/>
                  </a:lnTo>
                  <a:lnTo>
                    <a:pt x="102" y="304"/>
                  </a:lnTo>
                  <a:lnTo>
                    <a:pt x="106" y="310"/>
                  </a:lnTo>
                  <a:lnTo>
                    <a:pt x="110" y="316"/>
                  </a:lnTo>
                  <a:lnTo>
                    <a:pt x="110" y="316"/>
                  </a:lnTo>
                  <a:lnTo>
                    <a:pt x="120" y="324"/>
                  </a:lnTo>
                  <a:lnTo>
                    <a:pt x="130" y="332"/>
                  </a:lnTo>
                  <a:lnTo>
                    <a:pt x="154" y="344"/>
                  </a:lnTo>
                  <a:lnTo>
                    <a:pt x="154" y="344"/>
                  </a:lnTo>
                  <a:lnTo>
                    <a:pt x="176" y="352"/>
                  </a:lnTo>
                  <a:lnTo>
                    <a:pt x="188" y="356"/>
                  </a:lnTo>
                  <a:lnTo>
                    <a:pt x="198" y="362"/>
                  </a:lnTo>
                  <a:lnTo>
                    <a:pt x="198" y="362"/>
                  </a:lnTo>
                  <a:lnTo>
                    <a:pt x="204" y="370"/>
                  </a:lnTo>
                  <a:lnTo>
                    <a:pt x="208" y="378"/>
                  </a:lnTo>
                  <a:lnTo>
                    <a:pt x="210" y="386"/>
                  </a:lnTo>
                  <a:lnTo>
                    <a:pt x="212" y="394"/>
                  </a:lnTo>
                  <a:lnTo>
                    <a:pt x="212" y="394"/>
                  </a:lnTo>
                  <a:lnTo>
                    <a:pt x="210" y="410"/>
                  </a:lnTo>
                  <a:lnTo>
                    <a:pt x="210" y="410"/>
                  </a:lnTo>
                  <a:lnTo>
                    <a:pt x="212" y="418"/>
                  </a:lnTo>
                  <a:lnTo>
                    <a:pt x="212" y="428"/>
                  </a:lnTo>
                  <a:lnTo>
                    <a:pt x="212" y="428"/>
                  </a:lnTo>
                  <a:lnTo>
                    <a:pt x="208" y="442"/>
                  </a:lnTo>
                  <a:lnTo>
                    <a:pt x="208" y="448"/>
                  </a:lnTo>
                  <a:lnTo>
                    <a:pt x="208" y="456"/>
                  </a:lnTo>
                  <a:lnTo>
                    <a:pt x="208" y="456"/>
                  </a:lnTo>
                  <a:lnTo>
                    <a:pt x="210" y="474"/>
                  </a:lnTo>
                  <a:lnTo>
                    <a:pt x="210" y="482"/>
                  </a:lnTo>
                  <a:lnTo>
                    <a:pt x="208" y="490"/>
                  </a:lnTo>
                  <a:lnTo>
                    <a:pt x="208" y="490"/>
                  </a:lnTo>
                  <a:lnTo>
                    <a:pt x="206" y="504"/>
                  </a:lnTo>
                  <a:lnTo>
                    <a:pt x="206" y="510"/>
                  </a:lnTo>
                  <a:lnTo>
                    <a:pt x="206" y="518"/>
                  </a:lnTo>
                  <a:lnTo>
                    <a:pt x="206" y="518"/>
                  </a:lnTo>
                  <a:lnTo>
                    <a:pt x="214" y="552"/>
                  </a:lnTo>
                  <a:lnTo>
                    <a:pt x="214" y="552"/>
                  </a:lnTo>
                  <a:lnTo>
                    <a:pt x="216" y="568"/>
                  </a:lnTo>
                  <a:lnTo>
                    <a:pt x="216" y="576"/>
                  </a:lnTo>
                  <a:lnTo>
                    <a:pt x="214" y="584"/>
                  </a:lnTo>
                  <a:lnTo>
                    <a:pt x="214" y="584"/>
                  </a:lnTo>
                  <a:lnTo>
                    <a:pt x="210" y="594"/>
                  </a:lnTo>
                  <a:lnTo>
                    <a:pt x="208" y="604"/>
                  </a:lnTo>
                  <a:lnTo>
                    <a:pt x="208" y="604"/>
                  </a:lnTo>
                  <a:lnTo>
                    <a:pt x="204" y="614"/>
                  </a:lnTo>
                  <a:lnTo>
                    <a:pt x="200" y="622"/>
                  </a:lnTo>
                  <a:lnTo>
                    <a:pt x="200" y="622"/>
                  </a:lnTo>
                  <a:lnTo>
                    <a:pt x="198" y="634"/>
                  </a:lnTo>
                  <a:lnTo>
                    <a:pt x="202" y="644"/>
                  </a:lnTo>
                  <a:lnTo>
                    <a:pt x="208" y="664"/>
                  </a:lnTo>
                  <a:lnTo>
                    <a:pt x="208" y="664"/>
                  </a:lnTo>
                  <a:lnTo>
                    <a:pt x="210" y="672"/>
                  </a:lnTo>
                  <a:lnTo>
                    <a:pt x="208" y="678"/>
                  </a:lnTo>
                  <a:lnTo>
                    <a:pt x="206" y="692"/>
                  </a:lnTo>
                  <a:lnTo>
                    <a:pt x="206" y="692"/>
                  </a:lnTo>
                  <a:lnTo>
                    <a:pt x="204" y="700"/>
                  </a:lnTo>
                  <a:lnTo>
                    <a:pt x="204" y="714"/>
                  </a:lnTo>
                  <a:lnTo>
                    <a:pt x="204" y="720"/>
                  </a:lnTo>
                  <a:lnTo>
                    <a:pt x="206" y="726"/>
                  </a:lnTo>
                  <a:lnTo>
                    <a:pt x="208" y="730"/>
                  </a:lnTo>
                  <a:lnTo>
                    <a:pt x="214" y="730"/>
                  </a:lnTo>
                  <a:lnTo>
                    <a:pt x="214" y="730"/>
                  </a:lnTo>
                  <a:lnTo>
                    <a:pt x="214" y="730"/>
                  </a:lnTo>
                  <a:lnTo>
                    <a:pt x="214" y="730"/>
                  </a:lnTo>
                  <a:lnTo>
                    <a:pt x="218" y="730"/>
                  </a:lnTo>
                  <a:lnTo>
                    <a:pt x="220" y="726"/>
                  </a:lnTo>
                  <a:lnTo>
                    <a:pt x="220" y="716"/>
                  </a:lnTo>
                  <a:lnTo>
                    <a:pt x="220" y="716"/>
                  </a:lnTo>
                  <a:lnTo>
                    <a:pt x="220" y="712"/>
                  </a:lnTo>
                  <a:lnTo>
                    <a:pt x="220" y="706"/>
                  </a:lnTo>
                  <a:lnTo>
                    <a:pt x="222" y="700"/>
                  </a:lnTo>
                  <a:lnTo>
                    <a:pt x="226" y="696"/>
                  </a:lnTo>
                  <a:lnTo>
                    <a:pt x="226" y="696"/>
                  </a:lnTo>
                  <a:lnTo>
                    <a:pt x="232" y="722"/>
                  </a:lnTo>
                  <a:lnTo>
                    <a:pt x="232" y="722"/>
                  </a:lnTo>
                  <a:lnTo>
                    <a:pt x="232" y="728"/>
                  </a:lnTo>
                  <a:lnTo>
                    <a:pt x="234" y="734"/>
                  </a:lnTo>
                  <a:lnTo>
                    <a:pt x="234" y="734"/>
                  </a:lnTo>
                  <a:lnTo>
                    <a:pt x="238" y="740"/>
                  </a:lnTo>
                  <a:lnTo>
                    <a:pt x="242" y="746"/>
                  </a:lnTo>
                  <a:lnTo>
                    <a:pt x="242" y="746"/>
                  </a:lnTo>
                  <a:lnTo>
                    <a:pt x="242" y="750"/>
                  </a:lnTo>
                  <a:lnTo>
                    <a:pt x="240" y="752"/>
                  </a:lnTo>
                  <a:lnTo>
                    <a:pt x="240" y="752"/>
                  </a:lnTo>
                  <a:lnTo>
                    <a:pt x="236" y="758"/>
                  </a:lnTo>
                  <a:lnTo>
                    <a:pt x="236" y="762"/>
                  </a:lnTo>
                  <a:lnTo>
                    <a:pt x="236" y="762"/>
                  </a:lnTo>
                  <a:lnTo>
                    <a:pt x="234" y="766"/>
                  </a:lnTo>
                  <a:lnTo>
                    <a:pt x="232" y="770"/>
                  </a:lnTo>
                  <a:lnTo>
                    <a:pt x="232" y="770"/>
                  </a:lnTo>
                  <a:lnTo>
                    <a:pt x="228" y="774"/>
                  </a:lnTo>
                  <a:lnTo>
                    <a:pt x="226" y="780"/>
                  </a:lnTo>
                  <a:lnTo>
                    <a:pt x="226" y="780"/>
                  </a:lnTo>
                  <a:lnTo>
                    <a:pt x="220" y="778"/>
                  </a:lnTo>
                  <a:lnTo>
                    <a:pt x="218" y="776"/>
                  </a:lnTo>
                  <a:lnTo>
                    <a:pt x="218" y="776"/>
                  </a:lnTo>
                  <a:lnTo>
                    <a:pt x="216" y="776"/>
                  </a:lnTo>
                  <a:lnTo>
                    <a:pt x="214" y="780"/>
                  </a:lnTo>
                  <a:lnTo>
                    <a:pt x="214" y="780"/>
                  </a:lnTo>
                  <a:lnTo>
                    <a:pt x="212" y="786"/>
                  </a:lnTo>
                  <a:lnTo>
                    <a:pt x="214" y="790"/>
                  </a:lnTo>
                  <a:lnTo>
                    <a:pt x="214" y="794"/>
                  </a:lnTo>
                  <a:lnTo>
                    <a:pt x="214" y="794"/>
                  </a:lnTo>
                  <a:lnTo>
                    <a:pt x="220" y="796"/>
                  </a:lnTo>
                  <a:lnTo>
                    <a:pt x="224" y="798"/>
                  </a:lnTo>
                  <a:lnTo>
                    <a:pt x="224" y="798"/>
                  </a:lnTo>
                  <a:lnTo>
                    <a:pt x="226" y="800"/>
                  </a:lnTo>
                  <a:lnTo>
                    <a:pt x="226" y="802"/>
                  </a:lnTo>
                  <a:lnTo>
                    <a:pt x="226" y="806"/>
                  </a:lnTo>
                  <a:lnTo>
                    <a:pt x="226" y="806"/>
                  </a:lnTo>
                  <a:lnTo>
                    <a:pt x="232" y="812"/>
                  </a:lnTo>
                  <a:lnTo>
                    <a:pt x="234" y="816"/>
                  </a:lnTo>
                  <a:lnTo>
                    <a:pt x="230" y="818"/>
                  </a:lnTo>
                  <a:lnTo>
                    <a:pt x="230" y="818"/>
                  </a:lnTo>
                  <a:lnTo>
                    <a:pt x="226" y="818"/>
                  </a:lnTo>
                  <a:lnTo>
                    <a:pt x="226" y="818"/>
                  </a:lnTo>
                  <a:lnTo>
                    <a:pt x="220" y="818"/>
                  </a:lnTo>
                  <a:lnTo>
                    <a:pt x="220" y="818"/>
                  </a:lnTo>
                  <a:lnTo>
                    <a:pt x="214" y="816"/>
                  </a:lnTo>
                  <a:lnTo>
                    <a:pt x="214" y="816"/>
                  </a:lnTo>
                  <a:lnTo>
                    <a:pt x="210" y="818"/>
                  </a:lnTo>
                  <a:lnTo>
                    <a:pt x="210" y="818"/>
                  </a:lnTo>
                  <a:lnTo>
                    <a:pt x="206" y="820"/>
                  </a:lnTo>
                  <a:lnTo>
                    <a:pt x="206" y="826"/>
                  </a:lnTo>
                  <a:lnTo>
                    <a:pt x="208" y="830"/>
                  </a:lnTo>
                  <a:lnTo>
                    <a:pt x="210" y="834"/>
                  </a:lnTo>
                  <a:lnTo>
                    <a:pt x="210" y="834"/>
                  </a:lnTo>
                  <a:lnTo>
                    <a:pt x="214" y="838"/>
                  </a:lnTo>
                  <a:lnTo>
                    <a:pt x="218" y="838"/>
                  </a:lnTo>
                  <a:lnTo>
                    <a:pt x="226" y="842"/>
                  </a:lnTo>
                  <a:lnTo>
                    <a:pt x="226" y="842"/>
                  </a:lnTo>
                  <a:lnTo>
                    <a:pt x="232" y="846"/>
                  </a:lnTo>
                  <a:lnTo>
                    <a:pt x="236" y="850"/>
                  </a:lnTo>
                  <a:lnTo>
                    <a:pt x="236" y="850"/>
                  </a:lnTo>
                  <a:lnTo>
                    <a:pt x="236" y="852"/>
                  </a:lnTo>
                  <a:lnTo>
                    <a:pt x="234" y="854"/>
                  </a:lnTo>
                  <a:lnTo>
                    <a:pt x="232" y="856"/>
                  </a:lnTo>
                  <a:lnTo>
                    <a:pt x="230" y="856"/>
                  </a:lnTo>
                  <a:lnTo>
                    <a:pt x="230" y="856"/>
                  </a:lnTo>
                  <a:lnTo>
                    <a:pt x="232" y="860"/>
                  </a:lnTo>
                  <a:lnTo>
                    <a:pt x="234" y="864"/>
                  </a:lnTo>
                  <a:lnTo>
                    <a:pt x="242" y="870"/>
                  </a:lnTo>
                  <a:lnTo>
                    <a:pt x="242" y="870"/>
                  </a:lnTo>
                  <a:lnTo>
                    <a:pt x="252" y="874"/>
                  </a:lnTo>
                  <a:lnTo>
                    <a:pt x="252" y="876"/>
                  </a:lnTo>
                  <a:lnTo>
                    <a:pt x="254" y="880"/>
                  </a:lnTo>
                  <a:lnTo>
                    <a:pt x="254" y="880"/>
                  </a:lnTo>
                  <a:lnTo>
                    <a:pt x="260" y="882"/>
                  </a:lnTo>
                  <a:lnTo>
                    <a:pt x="268" y="882"/>
                  </a:lnTo>
                  <a:lnTo>
                    <a:pt x="268" y="882"/>
                  </a:lnTo>
                  <a:lnTo>
                    <a:pt x="270" y="884"/>
                  </a:lnTo>
                  <a:lnTo>
                    <a:pt x="270" y="888"/>
                  </a:lnTo>
                  <a:lnTo>
                    <a:pt x="272" y="892"/>
                  </a:lnTo>
                  <a:lnTo>
                    <a:pt x="272" y="892"/>
                  </a:lnTo>
                  <a:lnTo>
                    <a:pt x="276" y="896"/>
                  </a:lnTo>
                  <a:lnTo>
                    <a:pt x="282" y="898"/>
                  </a:lnTo>
                  <a:lnTo>
                    <a:pt x="282" y="898"/>
                  </a:lnTo>
                  <a:lnTo>
                    <a:pt x="290" y="902"/>
                  </a:lnTo>
                  <a:lnTo>
                    <a:pt x="300" y="904"/>
                  </a:lnTo>
                  <a:lnTo>
                    <a:pt x="300" y="904"/>
                  </a:lnTo>
                  <a:lnTo>
                    <a:pt x="308" y="902"/>
                  </a:lnTo>
                  <a:lnTo>
                    <a:pt x="308" y="902"/>
                  </a:lnTo>
                  <a:lnTo>
                    <a:pt x="310" y="900"/>
                  </a:lnTo>
                  <a:lnTo>
                    <a:pt x="312" y="896"/>
                  </a:lnTo>
                  <a:lnTo>
                    <a:pt x="312" y="896"/>
                  </a:lnTo>
                  <a:lnTo>
                    <a:pt x="314" y="894"/>
                  </a:lnTo>
                  <a:lnTo>
                    <a:pt x="322" y="892"/>
                  </a:lnTo>
                  <a:lnTo>
                    <a:pt x="322" y="892"/>
                  </a:lnTo>
                  <a:lnTo>
                    <a:pt x="328" y="892"/>
                  </a:lnTo>
                  <a:lnTo>
                    <a:pt x="332" y="890"/>
                  </a:lnTo>
                  <a:lnTo>
                    <a:pt x="332" y="886"/>
                  </a:lnTo>
                  <a:lnTo>
                    <a:pt x="330" y="884"/>
                  </a:lnTo>
                  <a:lnTo>
                    <a:pt x="326" y="876"/>
                  </a:lnTo>
                  <a:lnTo>
                    <a:pt x="322" y="872"/>
                  </a:lnTo>
                  <a:lnTo>
                    <a:pt x="322" y="868"/>
                  </a:lnTo>
                  <a:lnTo>
                    <a:pt x="322" y="868"/>
                  </a:lnTo>
                  <a:lnTo>
                    <a:pt x="324" y="860"/>
                  </a:lnTo>
                  <a:lnTo>
                    <a:pt x="326" y="852"/>
                  </a:lnTo>
                  <a:lnTo>
                    <a:pt x="326" y="852"/>
                  </a:lnTo>
                  <a:lnTo>
                    <a:pt x="330" y="850"/>
                  </a:lnTo>
                  <a:lnTo>
                    <a:pt x="334" y="848"/>
                  </a:lnTo>
                  <a:lnTo>
                    <a:pt x="338" y="846"/>
                  </a:lnTo>
                  <a:lnTo>
                    <a:pt x="340" y="844"/>
                  </a:lnTo>
                  <a:lnTo>
                    <a:pt x="340" y="844"/>
                  </a:lnTo>
                  <a:lnTo>
                    <a:pt x="342" y="840"/>
                  </a:lnTo>
                  <a:lnTo>
                    <a:pt x="340" y="834"/>
                  </a:lnTo>
                  <a:lnTo>
                    <a:pt x="338" y="830"/>
                  </a:lnTo>
                  <a:lnTo>
                    <a:pt x="336" y="826"/>
                  </a:lnTo>
                  <a:lnTo>
                    <a:pt x="336" y="826"/>
                  </a:lnTo>
                  <a:lnTo>
                    <a:pt x="338" y="822"/>
                  </a:lnTo>
                  <a:lnTo>
                    <a:pt x="342" y="822"/>
                  </a:lnTo>
                  <a:lnTo>
                    <a:pt x="352" y="818"/>
                  </a:lnTo>
                  <a:lnTo>
                    <a:pt x="352" y="818"/>
                  </a:lnTo>
                  <a:lnTo>
                    <a:pt x="356" y="816"/>
                  </a:lnTo>
                  <a:lnTo>
                    <a:pt x="356" y="814"/>
                  </a:lnTo>
                  <a:lnTo>
                    <a:pt x="358" y="806"/>
                  </a:lnTo>
                  <a:lnTo>
                    <a:pt x="358" y="806"/>
                  </a:lnTo>
                  <a:lnTo>
                    <a:pt x="362" y="800"/>
                  </a:lnTo>
                  <a:lnTo>
                    <a:pt x="362" y="798"/>
                  </a:lnTo>
                  <a:lnTo>
                    <a:pt x="358" y="796"/>
                  </a:lnTo>
                  <a:lnTo>
                    <a:pt x="358" y="796"/>
                  </a:lnTo>
                  <a:lnTo>
                    <a:pt x="350" y="792"/>
                  </a:lnTo>
                  <a:lnTo>
                    <a:pt x="342" y="788"/>
                  </a:lnTo>
                  <a:lnTo>
                    <a:pt x="342" y="788"/>
                  </a:lnTo>
                  <a:lnTo>
                    <a:pt x="334" y="784"/>
                  </a:lnTo>
                  <a:lnTo>
                    <a:pt x="326" y="778"/>
                  </a:lnTo>
                  <a:lnTo>
                    <a:pt x="326" y="778"/>
                  </a:lnTo>
                  <a:lnTo>
                    <a:pt x="324" y="774"/>
                  </a:lnTo>
                  <a:lnTo>
                    <a:pt x="324" y="772"/>
                  </a:lnTo>
                  <a:lnTo>
                    <a:pt x="326" y="768"/>
                  </a:lnTo>
                  <a:lnTo>
                    <a:pt x="330" y="764"/>
                  </a:lnTo>
                  <a:lnTo>
                    <a:pt x="330" y="764"/>
                  </a:lnTo>
                  <a:lnTo>
                    <a:pt x="334" y="762"/>
                  </a:lnTo>
                  <a:lnTo>
                    <a:pt x="338" y="762"/>
                  </a:lnTo>
                  <a:lnTo>
                    <a:pt x="342" y="762"/>
                  </a:lnTo>
                  <a:lnTo>
                    <a:pt x="346" y="760"/>
                  </a:lnTo>
                  <a:lnTo>
                    <a:pt x="346" y="760"/>
                  </a:lnTo>
                  <a:lnTo>
                    <a:pt x="350" y="756"/>
                  </a:lnTo>
                  <a:lnTo>
                    <a:pt x="352" y="750"/>
                  </a:lnTo>
                  <a:lnTo>
                    <a:pt x="352" y="750"/>
                  </a:lnTo>
                  <a:lnTo>
                    <a:pt x="356" y="746"/>
                  </a:lnTo>
                  <a:lnTo>
                    <a:pt x="354" y="738"/>
                  </a:lnTo>
                  <a:lnTo>
                    <a:pt x="354" y="738"/>
                  </a:lnTo>
                  <a:lnTo>
                    <a:pt x="354" y="734"/>
                  </a:lnTo>
                  <a:lnTo>
                    <a:pt x="356" y="732"/>
                  </a:lnTo>
                  <a:lnTo>
                    <a:pt x="360" y="728"/>
                  </a:lnTo>
                  <a:lnTo>
                    <a:pt x="366" y="724"/>
                  </a:lnTo>
                  <a:lnTo>
                    <a:pt x="368" y="722"/>
                  </a:lnTo>
                  <a:lnTo>
                    <a:pt x="370" y="718"/>
                  </a:lnTo>
                  <a:lnTo>
                    <a:pt x="370" y="718"/>
                  </a:lnTo>
                  <a:lnTo>
                    <a:pt x="362" y="716"/>
                  </a:lnTo>
                  <a:lnTo>
                    <a:pt x="356" y="714"/>
                  </a:lnTo>
                  <a:lnTo>
                    <a:pt x="356" y="714"/>
                  </a:lnTo>
                  <a:lnTo>
                    <a:pt x="354" y="712"/>
                  </a:lnTo>
                  <a:lnTo>
                    <a:pt x="352" y="708"/>
                  </a:lnTo>
                  <a:lnTo>
                    <a:pt x="352" y="702"/>
                  </a:lnTo>
                  <a:lnTo>
                    <a:pt x="352" y="702"/>
                  </a:lnTo>
                  <a:lnTo>
                    <a:pt x="350" y="694"/>
                  </a:lnTo>
                  <a:lnTo>
                    <a:pt x="350" y="690"/>
                  </a:lnTo>
                  <a:lnTo>
                    <a:pt x="350" y="688"/>
                  </a:lnTo>
                  <a:lnTo>
                    <a:pt x="350" y="688"/>
                  </a:lnTo>
                  <a:lnTo>
                    <a:pt x="352" y="688"/>
                  </a:lnTo>
                  <a:lnTo>
                    <a:pt x="352" y="688"/>
                  </a:lnTo>
                  <a:lnTo>
                    <a:pt x="360" y="690"/>
                  </a:lnTo>
                  <a:lnTo>
                    <a:pt x="366" y="694"/>
                  </a:lnTo>
                  <a:lnTo>
                    <a:pt x="366" y="694"/>
                  </a:lnTo>
                  <a:lnTo>
                    <a:pt x="374" y="694"/>
                  </a:lnTo>
                  <a:lnTo>
                    <a:pt x="374" y="694"/>
                  </a:lnTo>
                  <a:lnTo>
                    <a:pt x="386" y="692"/>
                  </a:lnTo>
                  <a:lnTo>
                    <a:pt x="392" y="690"/>
                  </a:lnTo>
                  <a:lnTo>
                    <a:pt x="396" y="686"/>
                  </a:lnTo>
                  <a:lnTo>
                    <a:pt x="396" y="686"/>
                  </a:lnTo>
                  <a:lnTo>
                    <a:pt x="396" y="682"/>
                  </a:lnTo>
                  <a:lnTo>
                    <a:pt x="394" y="678"/>
                  </a:lnTo>
                  <a:lnTo>
                    <a:pt x="392" y="674"/>
                  </a:lnTo>
                  <a:lnTo>
                    <a:pt x="390" y="670"/>
                  </a:lnTo>
                  <a:lnTo>
                    <a:pt x="390" y="670"/>
                  </a:lnTo>
                  <a:lnTo>
                    <a:pt x="392" y="668"/>
                  </a:lnTo>
                  <a:lnTo>
                    <a:pt x="394" y="664"/>
                  </a:lnTo>
                  <a:lnTo>
                    <a:pt x="394" y="664"/>
                  </a:lnTo>
                  <a:lnTo>
                    <a:pt x="392" y="662"/>
                  </a:lnTo>
                  <a:lnTo>
                    <a:pt x="390" y="662"/>
                  </a:lnTo>
                  <a:lnTo>
                    <a:pt x="384" y="658"/>
                  </a:lnTo>
                  <a:lnTo>
                    <a:pt x="384" y="658"/>
                  </a:lnTo>
                  <a:lnTo>
                    <a:pt x="382" y="654"/>
                  </a:lnTo>
                  <a:lnTo>
                    <a:pt x="384" y="652"/>
                  </a:lnTo>
                  <a:lnTo>
                    <a:pt x="388" y="650"/>
                  </a:lnTo>
                  <a:lnTo>
                    <a:pt x="388" y="650"/>
                  </a:lnTo>
                  <a:lnTo>
                    <a:pt x="404" y="654"/>
                  </a:lnTo>
                  <a:lnTo>
                    <a:pt x="404" y="654"/>
                  </a:lnTo>
                  <a:lnTo>
                    <a:pt x="416" y="656"/>
                  </a:lnTo>
                  <a:lnTo>
                    <a:pt x="416" y="656"/>
                  </a:lnTo>
                  <a:lnTo>
                    <a:pt x="416" y="656"/>
                  </a:lnTo>
                  <a:lnTo>
                    <a:pt x="416" y="656"/>
                  </a:lnTo>
                  <a:lnTo>
                    <a:pt x="420" y="656"/>
                  </a:lnTo>
                  <a:lnTo>
                    <a:pt x="426" y="654"/>
                  </a:lnTo>
                  <a:lnTo>
                    <a:pt x="436" y="648"/>
                  </a:lnTo>
                  <a:lnTo>
                    <a:pt x="436" y="648"/>
                  </a:lnTo>
                  <a:lnTo>
                    <a:pt x="446" y="648"/>
                  </a:lnTo>
                  <a:lnTo>
                    <a:pt x="450" y="646"/>
                  </a:lnTo>
                  <a:lnTo>
                    <a:pt x="454" y="644"/>
                  </a:lnTo>
                  <a:lnTo>
                    <a:pt x="454" y="644"/>
                  </a:lnTo>
                  <a:lnTo>
                    <a:pt x="456" y="640"/>
                  </a:lnTo>
                  <a:lnTo>
                    <a:pt x="458" y="636"/>
                  </a:lnTo>
                  <a:lnTo>
                    <a:pt x="460" y="628"/>
                  </a:lnTo>
                  <a:lnTo>
                    <a:pt x="460" y="628"/>
                  </a:lnTo>
                  <a:lnTo>
                    <a:pt x="462" y="624"/>
                  </a:lnTo>
                  <a:lnTo>
                    <a:pt x="462" y="620"/>
                  </a:lnTo>
                  <a:lnTo>
                    <a:pt x="462" y="620"/>
                  </a:lnTo>
                  <a:lnTo>
                    <a:pt x="462" y="616"/>
                  </a:lnTo>
                  <a:lnTo>
                    <a:pt x="458" y="612"/>
                  </a:lnTo>
                  <a:lnTo>
                    <a:pt x="458" y="612"/>
                  </a:lnTo>
                  <a:lnTo>
                    <a:pt x="452" y="604"/>
                  </a:lnTo>
                  <a:lnTo>
                    <a:pt x="446" y="596"/>
                  </a:lnTo>
                  <a:lnTo>
                    <a:pt x="446" y="596"/>
                  </a:lnTo>
                  <a:lnTo>
                    <a:pt x="440" y="588"/>
                  </a:lnTo>
                  <a:lnTo>
                    <a:pt x="432" y="582"/>
                  </a:lnTo>
                  <a:lnTo>
                    <a:pt x="432" y="582"/>
                  </a:lnTo>
                  <a:lnTo>
                    <a:pt x="440" y="584"/>
                  </a:lnTo>
                  <a:lnTo>
                    <a:pt x="446" y="586"/>
                  </a:lnTo>
                  <a:lnTo>
                    <a:pt x="460" y="592"/>
                  </a:lnTo>
                  <a:lnTo>
                    <a:pt x="460" y="592"/>
                  </a:lnTo>
                  <a:lnTo>
                    <a:pt x="466" y="594"/>
                  </a:lnTo>
                  <a:lnTo>
                    <a:pt x="472" y="596"/>
                  </a:lnTo>
                  <a:lnTo>
                    <a:pt x="472" y="596"/>
                  </a:lnTo>
                  <a:lnTo>
                    <a:pt x="480" y="594"/>
                  </a:lnTo>
                  <a:lnTo>
                    <a:pt x="480" y="594"/>
                  </a:lnTo>
                  <a:lnTo>
                    <a:pt x="488" y="590"/>
                  </a:lnTo>
                  <a:lnTo>
                    <a:pt x="492" y="584"/>
                  </a:lnTo>
                  <a:lnTo>
                    <a:pt x="502" y="572"/>
                  </a:lnTo>
                  <a:lnTo>
                    <a:pt x="502" y="572"/>
                  </a:lnTo>
                  <a:lnTo>
                    <a:pt x="508" y="566"/>
                  </a:lnTo>
                  <a:lnTo>
                    <a:pt x="508" y="564"/>
                  </a:lnTo>
                  <a:lnTo>
                    <a:pt x="510" y="560"/>
                  </a:lnTo>
                  <a:lnTo>
                    <a:pt x="510" y="560"/>
                  </a:lnTo>
                  <a:lnTo>
                    <a:pt x="506" y="552"/>
                  </a:lnTo>
                  <a:lnTo>
                    <a:pt x="506" y="548"/>
                  </a:lnTo>
                  <a:lnTo>
                    <a:pt x="506" y="544"/>
                  </a:lnTo>
                  <a:lnTo>
                    <a:pt x="506" y="544"/>
                  </a:lnTo>
                  <a:lnTo>
                    <a:pt x="508" y="540"/>
                  </a:lnTo>
                  <a:lnTo>
                    <a:pt x="510" y="536"/>
                  </a:lnTo>
                  <a:lnTo>
                    <a:pt x="520" y="530"/>
                  </a:lnTo>
                  <a:lnTo>
                    <a:pt x="530" y="524"/>
                  </a:lnTo>
                  <a:lnTo>
                    <a:pt x="540" y="518"/>
                  </a:lnTo>
                  <a:lnTo>
                    <a:pt x="540" y="518"/>
                  </a:lnTo>
                  <a:lnTo>
                    <a:pt x="546" y="510"/>
                  </a:lnTo>
                  <a:lnTo>
                    <a:pt x="548" y="504"/>
                  </a:lnTo>
                  <a:lnTo>
                    <a:pt x="550" y="496"/>
                  </a:lnTo>
                  <a:lnTo>
                    <a:pt x="550" y="488"/>
                  </a:lnTo>
                  <a:lnTo>
                    <a:pt x="550" y="488"/>
                  </a:lnTo>
                  <a:lnTo>
                    <a:pt x="548" y="470"/>
                  </a:lnTo>
                  <a:lnTo>
                    <a:pt x="548" y="462"/>
                  </a:lnTo>
                  <a:lnTo>
                    <a:pt x="552" y="454"/>
                  </a:lnTo>
                  <a:lnTo>
                    <a:pt x="552" y="454"/>
                  </a:lnTo>
                  <a:lnTo>
                    <a:pt x="566" y="442"/>
                  </a:lnTo>
                  <a:lnTo>
                    <a:pt x="578" y="432"/>
                  </a:lnTo>
                  <a:lnTo>
                    <a:pt x="578" y="432"/>
                  </a:lnTo>
                  <a:lnTo>
                    <a:pt x="586" y="426"/>
                  </a:lnTo>
                  <a:lnTo>
                    <a:pt x="596" y="424"/>
                  </a:lnTo>
                  <a:lnTo>
                    <a:pt x="616" y="422"/>
                  </a:lnTo>
                  <a:lnTo>
                    <a:pt x="616" y="422"/>
                  </a:lnTo>
                  <a:lnTo>
                    <a:pt x="626" y="418"/>
                  </a:lnTo>
                  <a:lnTo>
                    <a:pt x="634" y="416"/>
                  </a:lnTo>
                  <a:lnTo>
                    <a:pt x="634" y="416"/>
                  </a:lnTo>
                  <a:lnTo>
                    <a:pt x="642" y="412"/>
                  </a:lnTo>
                  <a:lnTo>
                    <a:pt x="646" y="410"/>
                  </a:lnTo>
                  <a:lnTo>
                    <a:pt x="648" y="406"/>
                  </a:lnTo>
                  <a:lnTo>
                    <a:pt x="648" y="406"/>
                  </a:lnTo>
                  <a:lnTo>
                    <a:pt x="652" y="400"/>
                  </a:lnTo>
                  <a:lnTo>
                    <a:pt x="652" y="392"/>
                  </a:lnTo>
                  <a:lnTo>
                    <a:pt x="656" y="376"/>
                  </a:lnTo>
                  <a:lnTo>
                    <a:pt x="656" y="376"/>
                  </a:lnTo>
                  <a:lnTo>
                    <a:pt x="658" y="368"/>
                  </a:lnTo>
                  <a:lnTo>
                    <a:pt x="658" y="362"/>
                  </a:lnTo>
                  <a:lnTo>
                    <a:pt x="658" y="362"/>
                  </a:lnTo>
                  <a:lnTo>
                    <a:pt x="658" y="356"/>
                  </a:lnTo>
                  <a:lnTo>
                    <a:pt x="654" y="352"/>
                  </a:lnTo>
                  <a:lnTo>
                    <a:pt x="652" y="348"/>
                  </a:lnTo>
                  <a:lnTo>
                    <a:pt x="650" y="342"/>
                  </a:lnTo>
                  <a:lnTo>
                    <a:pt x="650" y="342"/>
                  </a:lnTo>
                  <a:lnTo>
                    <a:pt x="644" y="310"/>
                  </a:lnTo>
                  <a:lnTo>
                    <a:pt x="644" y="310"/>
                  </a:lnTo>
                  <a:lnTo>
                    <a:pt x="644" y="302"/>
                  </a:lnTo>
                  <a:lnTo>
                    <a:pt x="646" y="294"/>
                  </a:lnTo>
                  <a:lnTo>
                    <a:pt x="650" y="288"/>
                  </a:lnTo>
                  <a:lnTo>
                    <a:pt x="656" y="282"/>
                  </a:lnTo>
                  <a:lnTo>
                    <a:pt x="666" y="270"/>
                  </a:lnTo>
                  <a:lnTo>
                    <a:pt x="670" y="262"/>
                  </a:lnTo>
                  <a:lnTo>
                    <a:pt x="674" y="256"/>
                  </a:lnTo>
                  <a:lnTo>
                    <a:pt x="674" y="256"/>
                  </a:lnTo>
                  <a:lnTo>
                    <a:pt x="680" y="242"/>
                  </a:lnTo>
                  <a:lnTo>
                    <a:pt x="682" y="234"/>
                  </a:lnTo>
                  <a:lnTo>
                    <a:pt x="682" y="228"/>
                  </a:lnTo>
                  <a:lnTo>
                    <a:pt x="682" y="228"/>
                  </a:lnTo>
                  <a:lnTo>
                    <a:pt x="676" y="222"/>
                  </a:lnTo>
                  <a:lnTo>
                    <a:pt x="672" y="216"/>
                  </a:lnTo>
                  <a:lnTo>
                    <a:pt x="672" y="216"/>
                  </a:lnTo>
                  <a:lnTo>
                    <a:pt x="668" y="208"/>
                  </a:lnTo>
                  <a:lnTo>
                    <a:pt x="666" y="206"/>
                  </a:lnTo>
                  <a:lnTo>
                    <a:pt x="662" y="204"/>
                  </a:lnTo>
                  <a:lnTo>
                    <a:pt x="662" y="204"/>
                  </a:lnTo>
                  <a:lnTo>
                    <a:pt x="652" y="200"/>
                  </a:lnTo>
                  <a:lnTo>
                    <a:pt x="642" y="198"/>
                  </a:lnTo>
                  <a:lnTo>
                    <a:pt x="632" y="196"/>
                  </a:lnTo>
                  <a:lnTo>
                    <a:pt x="624" y="192"/>
                  </a:lnTo>
                  <a:lnTo>
                    <a:pt x="624" y="192"/>
                  </a:lnTo>
                  <a:lnTo>
                    <a:pt x="606" y="182"/>
                  </a:lnTo>
                  <a:lnTo>
                    <a:pt x="598" y="178"/>
                  </a:lnTo>
                  <a:lnTo>
                    <a:pt x="588" y="174"/>
                  </a:lnTo>
                  <a:lnTo>
                    <a:pt x="588" y="174"/>
                  </a:lnTo>
                  <a:lnTo>
                    <a:pt x="568" y="170"/>
                  </a:lnTo>
                  <a:lnTo>
                    <a:pt x="568" y="170"/>
                  </a:lnTo>
                  <a:lnTo>
                    <a:pt x="566" y="170"/>
                  </a:lnTo>
                  <a:lnTo>
                    <a:pt x="566" y="170"/>
                  </a:lnTo>
                  <a:lnTo>
                    <a:pt x="560" y="170"/>
                  </a:lnTo>
                  <a:lnTo>
                    <a:pt x="560" y="170"/>
                  </a:lnTo>
                  <a:lnTo>
                    <a:pt x="554" y="172"/>
                  </a:lnTo>
                  <a:lnTo>
                    <a:pt x="554" y="172"/>
                  </a:lnTo>
                  <a:lnTo>
                    <a:pt x="548" y="170"/>
                  </a:lnTo>
                  <a:lnTo>
                    <a:pt x="548" y="170"/>
                  </a:lnTo>
                  <a:lnTo>
                    <a:pt x="542" y="168"/>
                  </a:lnTo>
                  <a:lnTo>
                    <a:pt x="538" y="166"/>
                  </a:lnTo>
                  <a:lnTo>
                    <a:pt x="534" y="166"/>
                  </a:lnTo>
                  <a:lnTo>
                    <a:pt x="534" y="166"/>
                  </a:lnTo>
                  <a:lnTo>
                    <a:pt x="534" y="166"/>
                  </a:lnTo>
                  <a:lnTo>
                    <a:pt x="530" y="166"/>
                  </a:lnTo>
                  <a:lnTo>
                    <a:pt x="526" y="168"/>
                  </a:lnTo>
                  <a:lnTo>
                    <a:pt x="524" y="172"/>
                  </a:lnTo>
                  <a:lnTo>
                    <a:pt x="518" y="174"/>
                  </a:lnTo>
                  <a:lnTo>
                    <a:pt x="518" y="174"/>
                  </a:lnTo>
                  <a:lnTo>
                    <a:pt x="516" y="170"/>
                  </a:lnTo>
                  <a:lnTo>
                    <a:pt x="516" y="168"/>
                  </a:lnTo>
                  <a:lnTo>
                    <a:pt x="516" y="168"/>
                  </a:lnTo>
                  <a:lnTo>
                    <a:pt x="518" y="166"/>
                  </a:lnTo>
                  <a:lnTo>
                    <a:pt x="522" y="164"/>
                  </a:lnTo>
                  <a:lnTo>
                    <a:pt x="522" y="164"/>
                  </a:lnTo>
                  <a:lnTo>
                    <a:pt x="520" y="160"/>
                  </a:lnTo>
                  <a:lnTo>
                    <a:pt x="518" y="158"/>
                  </a:lnTo>
                  <a:lnTo>
                    <a:pt x="510" y="156"/>
                  </a:lnTo>
                  <a:lnTo>
                    <a:pt x="510" y="156"/>
                  </a:lnTo>
                  <a:lnTo>
                    <a:pt x="498" y="150"/>
                  </a:lnTo>
                  <a:lnTo>
                    <a:pt x="486" y="148"/>
                  </a:lnTo>
                  <a:lnTo>
                    <a:pt x="486" y="148"/>
                  </a:lnTo>
                  <a:lnTo>
                    <a:pt x="480" y="150"/>
                  </a:lnTo>
                  <a:lnTo>
                    <a:pt x="480" y="150"/>
                  </a:lnTo>
                  <a:lnTo>
                    <a:pt x="476" y="150"/>
                  </a:lnTo>
                  <a:lnTo>
                    <a:pt x="476" y="150"/>
                  </a:lnTo>
                  <a:lnTo>
                    <a:pt x="470" y="148"/>
                  </a:lnTo>
                  <a:lnTo>
                    <a:pt x="470" y="148"/>
                  </a:lnTo>
                  <a:lnTo>
                    <a:pt x="464" y="146"/>
                  </a:lnTo>
                  <a:lnTo>
                    <a:pt x="460" y="142"/>
                  </a:lnTo>
                  <a:lnTo>
                    <a:pt x="454" y="140"/>
                  </a:lnTo>
                  <a:lnTo>
                    <a:pt x="448" y="138"/>
                  </a:lnTo>
                  <a:lnTo>
                    <a:pt x="448" y="138"/>
                  </a:lnTo>
                  <a:lnTo>
                    <a:pt x="442" y="140"/>
                  </a:lnTo>
                  <a:lnTo>
                    <a:pt x="442" y="140"/>
                  </a:lnTo>
                  <a:lnTo>
                    <a:pt x="438" y="142"/>
                  </a:lnTo>
                  <a:lnTo>
                    <a:pt x="434" y="146"/>
                  </a:lnTo>
                  <a:lnTo>
                    <a:pt x="430" y="150"/>
                  </a:lnTo>
                  <a:lnTo>
                    <a:pt x="424" y="150"/>
                  </a:lnTo>
                  <a:lnTo>
                    <a:pt x="424" y="150"/>
                  </a:lnTo>
                  <a:lnTo>
                    <a:pt x="422" y="150"/>
                  </a:lnTo>
                  <a:lnTo>
                    <a:pt x="422" y="150"/>
                  </a:lnTo>
                  <a:lnTo>
                    <a:pt x="420" y="148"/>
                  </a:lnTo>
                  <a:lnTo>
                    <a:pt x="420" y="144"/>
                  </a:lnTo>
                  <a:lnTo>
                    <a:pt x="422" y="140"/>
                  </a:lnTo>
                  <a:lnTo>
                    <a:pt x="426" y="136"/>
                  </a:lnTo>
                  <a:lnTo>
                    <a:pt x="434" y="130"/>
                  </a:lnTo>
                  <a:lnTo>
                    <a:pt x="436" y="128"/>
                  </a:lnTo>
                  <a:lnTo>
                    <a:pt x="438" y="124"/>
                  </a:lnTo>
                  <a:lnTo>
                    <a:pt x="438" y="124"/>
                  </a:lnTo>
                  <a:lnTo>
                    <a:pt x="436" y="122"/>
                  </a:lnTo>
                  <a:lnTo>
                    <a:pt x="432" y="120"/>
                  </a:lnTo>
                  <a:lnTo>
                    <a:pt x="426" y="116"/>
                  </a:lnTo>
                  <a:lnTo>
                    <a:pt x="426" y="116"/>
                  </a:lnTo>
                  <a:lnTo>
                    <a:pt x="422" y="110"/>
                  </a:lnTo>
                  <a:lnTo>
                    <a:pt x="418" y="104"/>
                  </a:lnTo>
                  <a:lnTo>
                    <a:pt x="418" y="104"/>
                  </a:lnTo>
                  <a:lnTo>
                    <a:pt x="416" y="98"/>
                  </a:lnTo>
                  <a:lnTo>
                    <a:pt x="412" y="94"/>
                  </a:lnTo>
                  <a:lnTo>
                    <a:pt x="406" y="90"/>
                  </a:lnTo>
                  <a:lnTo>
                    <a:pt x="398" y="86"/>
                  </a:lnTo>
                  <a:lnTo>
                    <a:pt x="398" y="86"/>
                  </a:lnTo>
                  <a:lnTo>
                    <a:pt x="386" y="80"/>
                  </a:lnTo>
                  <a:lnTo>
                    <a:pt x="380" y="76"/>
                  </a:lnTo>
                  <a:lnTo>
                    <a:pt x="374" y="74"/>
                  </a:lnTo>
                  <a:lnTo>
                    <a:pt x="374" y="74"/>
                  </a:lnTo>
                  <a:lnTo>
                    <a:pt x="372" y="74"/>
                  </a:lnTo>
                  <a:lnTo>
                    <a:pt x="372" y="74"/>
                  </a:lnTo>
                  <a:lnTo>
                    <a:pt x="368" y="74"/>
                  </a:lnTo>
                  <a:lnTo>
                    <a:pt x="368" y="74"/>
                  </a:lnTo>
                  <a:lnTo>
                    <a:pt x="362" y="74"/>
                  </a:lnTo>
                  <a:lnTo>
                    <a:pt x="362" y="74"/>
                  </a:lnTo>
                  <a:lnTo>
                    <a:pt x="360" y="74"/>
                  </a:lnTo>
                  <a:lnTo>
                    <a:pt x="360" y="74"/>
                  </a:lnTo>
                  <a:lnTo>
                    <a:pt x="350" y="74"/>
                  </a:lnTo>
                  <a:lnTo>
                    <a:pt x="350" y="74"/>
                  </a:lnTo>
                  <a:lnTo>
                    <a:pt x="346" y="74"/>
                  </a:lnTo>
                  <a:lnTo>
                    <a:pt x="346" y="74"/>
                  </a:lnTo>
                  <a:lnTo>
                    <a:pt x="332" y="76"/>
                  </a:lnTo>
                  <a:lnTo>
                    <a:pt x="332" y="76"/>
                  </a:lnTo>
                  <a:lnTo>
                    <a:pt x="324" y="74"/>
                  </a:lnTo>
                  <a:lnTo>
                    <a:pt x="318" y="70"/>
                  </a:lnTo>
                  <a:lnTo>
                    <a:pt x="318" y="70"/>
                  </a:lnTo>
                  <a:lnTo>
                    <a:pt x="316" y="66"/>
                  </a:lnTo>
                  <a:lnTo>
                    <a:pt x="314" y="64"/>
                  </a:lnTo>
                  <a:lnTo>
                    <a:pt x="310" y="62"/>
                  </a:lnTo>
                  <a:lnTo>
                    <a:pt x="310" y="62"/>
                  </a:lnTo>
                  <a:lnTo>
                    <a:pt x="304" y="60"/>
                  </a:lnTo>
                  <a:lnTo>
                    <a:pt x="296" y="56"/>
                  </a:lnTo>
                  <a:lnTo>
                    <a:pt x="296" y="56"/>
                  </a:lnTo>
                  <a:lnTo>
                    <a:pt x="290" y="52"/>
                  </a:lnTo>
                  <a:lnTo>
                    <a:pt x="284" y="46"/>
                  </a:lnTo>
                  <a:lnTo>
                    <a:pt x="284" y="46"/>
                  </a:lnTo>
                  <a:lnTo>
                    <a:pt x="274" y="44"/>
                  </a:lnTo>
                  <a:lnTo>
                    <a:pt x="270" y="42"/>
                  </a:lnTo>
                  <a:lnTo>
                    <a:pt x="266" y="40"/>
                  </a:lnTo>
                  <a:lnTo>
                    <a:pt x="266" y="40"/>
                  </a:lnTo>
                  <a:lnTo>
                    <a:pt x="254" y="30"/>
                  </a:lnTo>
                  <a:lnTo>
                    <a:pt x="254" y="30"/>
                  </a:lnTo>
                  <a:lnTo>
                    <a:pt x="238" y="24"/>
                  </a:lnTo>
                  <a:lnTo>
                    <a:pt x="228" y="20"/>
                  </a:lnTo>
                  <a:lnTo>
                    <a:pt x="222" y="20"/>
                  </a:lnTo>
                  <a:lnTo>
                    <a:pt x="222" y="20"/>
                  </a:lnTo>
                  <a:lnTo>
                    <a:pt x="220" y="20"/>
                  </a:lnTo>
                  <a:lnTo>
                    <a:pt x="220" y="20"/>
                  </a:lnTo>
                  <a:lnTo>
                    <a:pt x="212" y="22"/>
                  </a:lnTo>
                  <a:lnTo>
                    <a:pt x="206" y="26"/>
                  </a:lnTo>
                  <a:lnTo>
                    <a:pt x="206" y="26"/>
                  </a:lnTo>
                  <a:lnTo>
                    <a:pt x="202" y="26"/>
                  </a:lnTo>
                  <a:lnTo>
                    <a:pt x="202" y="26"/>
                  </a:lnTo>
                  <a:lnTo>
                    <a:pt x="196" y="26"/>
                  </a:lnTo>
                  <a:lnTo>
                    <a:pt x="196" y="26"/>
                  </a:lnTo>
                  <a:lnTo>
                    <a:pt x="192" y="24"/>
                  </a:lnTo>
                  <a:lnTo>
                    <a:pt x="188" y="22"/>
                  </a:lnTo>
                  <a:lnTo>
                    <a:pt x="188" y="22"/>
                  </a:lnTo>
                  <a:lnTo>
                    <a:pt x="182" y="20"/>
                  </a:lnTo>
                  <a:lnTo>
                    <a:pt x="182" y="20"/>
                  </a:lnTo>
                  <a:lnTo>
                    <a:pt x="180" y="20"/>
                  </a:lnTo>
                  <a:lnTo>
                    <a:pt x="180" y="20"/>
                  </a:lnTo>
                  <a:lnTo>
                    <a:pt x="176" y="22"/>
                  </a:lnTo>
                  <a:lnTo>
                    <a:pt x="174" y="26"/>
                  </a:lnTo>
                  <a:lnTo>
                    <a:pt x="174" y="26"/>
                  </a:lnTo>
                  <a:lnTo>
                    <a:pt x="172" y="26"/>
                  </a:lnTo>
                  <a:lnTo>
                    <a:pt x="172" y="26"/>
                  </a:lnTo>
                  <a:lnTo>
                    <a:pt x="170" y="24"/>
                  </a:lnTo>
                  <a:lnTo>
                    <a:pt x="166" y="22"/>
                  </a:lnTo>
                  <a:lnTo>
                    <a:pt x="162" y="18"/>
                  </a:lnTo>
                  <a:lnTo>
                    <a:pt x="162" y="18"/>
                  </a:lnTo>
                  <a:lnTo>
                    <a:pt x="152" y="10"/>
                  </a:lnTo>
                  <a:lnTo>
                    <a:pt x="148" y="8"/>
                  </a:lnTo>
                  <a:lnTo>
                    <a:pt x="140" y="6"/>
                  </a:lnTo>
                  <a:lnTo>
                    <a:pt x="140" y="6"/>
                  </a:lnTo>
                  <a:lnTo>
                    <a:pt x="138" y="8"/>
                  </a:lnTo>
                  <a:lnTo>
                    <a:pt x="138" y="8"/>
                  </a:lnTo>
                  <a:lnTo>
                    <a:pt x="132" y="10"/>
                  </a:lnTo>
                  <a:lnTo>
                    <a:pt x="128" y="14"/>
                  </a:lnTo>
                  <a:lnTo>
                    <a:pt x="128" y="14"/>
                  </a:lnTo>
                  <a:lnTo>
                    <a:pt x="122" y="16"/>
                  </a:lnTo>
                  <a:lnTo>
                    <a:pt x="116" y="18"/>
                  </a:lnTo>
                  <a:lnTo>
                    <a:pt x="116" y="18"/>
                  </a:lnTo>
                  <a:lnTo>
                    <a:pt x="116" y="22"/>
                  </a:lnTo>
                  <a:lnTo>
                    <a:pt x="112" y="26"/>
                  </a:lnTo>
                  <a:lnTo>
                    <a:pt x="112" y="26"/>
                  </a:lnTo>
                  <a:lnTo>
                    <a:pt x="108" y="24"/>
                  </a:lnTo>
                  <a:lnTo>
                    <a:pt x="106" y="20"/>
                  </a:lnTo>
                  <a:lnTo>
                    <a:pt x="106" y="18"/>
                  </a:lnTo>
                  <a:lnTo>
                    <a:pt x="108" y="14"/>
                  </a:lnTo>
                  <a:lnTo>
                    <a:pt x="112" y="8"/>
                  </a:lnTo>
                  <a:lnTo>
                    <a:pt x="112" y="4"/>
                  </a:lnTo>
                  <a:lnTo>
                    <a:pt x="110" y="2"/>
                  </a:lnTo>
                  <a:lnTo>
                    <a:pt x="110" y="2"/>
                  </a:lnTo>
                  <a:lnTo>
                    <a:pt x="104"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82" name="Freeform 167"/>
            <p:cNvSpPr>
              <a:spLocks/>
            </p:cNvSpPr>
            <p:nvPr/>
          </p:nvSpPr>
          <p:spPr bwMode="auto">
            <a:xfrm>
              <a:off x="4520" y="2342"/>
              <a:ext cx="682" cy="904"/>
            </a:xfrm>
            <a:custGeom>
              <a:avLst/>
              <a:gdLst>
                <a:gd name="T0" fmla="*/ 68 w 682"/>
                <a:gd name="T1" fmla="*/ 18 h 904"/>
                <a:gd name="T2" fmla="*/ 38 w 682"/>
                <a:gd name="T3" fmla="*/ 42 h 904"/>
                <a:gd name="T4" fmla="*/ 24 w 682"/>
                <a:gd name="T5" fmla="*/ 38 h 904"/>
                <a:gd name="T6" fmla="*/ 24 w 682"/>
                <a:gd name="T7" fmla="*/ 52 h 904"/>
                <a:gd name="T8" fmla="*/ 44 w 682"/>
                <a:gd name="T9" fmla="*/ 104 h 904"/>
                <a:gd name="T10" fmla="*/ 2 w 682"/>
                <a:gd name="T11" fmla="*/ 166 h 904"/>
                <a:gd name="T12" fmla="*/ 24 w 682"/>
                <a:gd name="T13" fmla="*/ 172 h 904"/>
                <a:gd name="T14" fmla="*/ 22 w 682"/>
                <a:gd name="T15" fmla="*/ 216 h 904"/>
                <a:gd name="T16" fmla="*/ 58 w 682"/>
                <a:gd name="T17" fmla="*/ 248 h 904"/>
                <a:gd name="T18" fmla="*/ 120 w 682"/>
                <a:gd name="T19" fmla="*/ 324 h 904"/>
                <a:gd name="T20" fmla="*/ 212 w 682"/>
                <a:gd name="T21" fmla="*/ 394 h 904"/>
                <a:gd name="T22" fmla="*/ 210 w 682"/>
                <a:gd name="T23" fmla="*/ 474 h 904"/>
                <a:gd name="T24" fmla="*/ 216 w 682"/>
                <a:gd name="T25" fmla="*/ 576 h 904"/>
                <a:gd name="T26" fmla="*/ 208 w 682"/>
                <a:gd name="T27" fmla="*/ 664 h 904"/>
                <a:gd name="T28" fmla="*/ 214 w 682"/>
                <a:gd name="T29" fmla="*/ 730 h 904"/>
                <a:gd name="T30" fmla="*/ 226 w 682"/>
                <a:gd name="T31" fmla="*/ 696 h 904"/>
                <a:gd name="T32" fmla="*/ 240 w 682"/>
                <a:gd name="T33" fmla="*/ 752 h 904"/>
                <a:gd name="T34" fmla="*/ 220 w 682"/>
                <a:gd name="T35" fmla="*/ 778 h 904"/>
                <a:gd name="T36" fmla="*/ 224 w 682"/>
                <a:gd name="T37" fmla="*/ 798 h 904"/>
                <a:gd name="T38" fmla="*/ 226 w 682"/>
                <a:gd name="T39" fmla="*/ 818 h 904"/>
                <a:gd name="T40" fmla="*/ 210 w 682"/>
                <a:gd name="T41" fmla="*/ 834 h 904"/>
                <a:gd name="T42" fmla="*/ 230 w 682"/>
                <a:gd name="T43" fmla="*/ 856 h 904"/>
                <a:gd name="T44" fmla="*/ 268 w 682"/>
                <a:gd name="T45" fmla="*/ 882 h 904"/>
                <a:gd name="T46" fmla="*/ 300 w 682"/>
                <a:gd name="T47" fmla="*/ 904 h 904"/>
                <a:gd name="T48" fmla="*/ 332 w 682"/>
                <a:gd name="T49" fmla="*/ 886 h 904"/>
                <a:gd name="T50" fmla="*/ 338 w 682"/>
                <a:gd name="T51" fmla="*/ 846 h 904"/>
                <a:gd name="T52" fmla="*/ 352 w 682"/>
                <a:gd name="T53" fmla="*/ 818 h 904"/>
                <a:gd name="T54" fmla="*/ 342 w 682"/>
                <a:gd name="T55" fmla="*/ 788 h 904"/>
                <a:gd name="T56" fmla="*/ 342 w 682"/>
                <a:gd name="T57" fmla="*/ 762 h 904"/>
                <a:gd name="T58" fmla="*/ 360 w 682"/>
                <a:gd name="T59" fmla="*/ 728 h 904"/>
                <a:gd name="T60" fmla="*/ 352 w 682"/>
                <a:gd name="T61" fmla="*/ 702 h 904"/>
                <a:gd name="T62" fmla="*/ 374 w 682"/>
                <a:gd name="T63" fmla="*/ 694 h 904"/>
                <a:gd name="T64" fmla="*/ 394 w 682"/>
                <a:gd name="T65" fmla="*/ 664 h 904"/>
                <a:gd name="T66" fmla="*/ 404 w 682"/>
                <a:gd name="T67" fmla="*/ 654 h 904"/>
                <a:gd name="T68" fmla="*/ 454 w 682"/>
                <a:gd name="T69" fmla="*/ 644 h 904"/>
                <a:gd name="T70" fmla="*/ 458 w 682"/>
                <a:gd name="T71" fmla="*/ 612 h 904"/>
                <a:gd name="T72" fmla="*/ 466 w 682"/>
                <a:gd name="T73" fmla="*/ 594 h 904"/>
                <a:gd name="T74" fmla="*/ 510 w 682"/>
                <a:gd name="T75" fmla="*/ 560 h 904"/>
                <a:gd name="T76" fmla="*/ 540 w 682"/>
                <a:gd name="T77" fmla="*/ 518 h 904"/>
                <a:gd name="T78" fmla="*/ 578 w 682"/>
                <a:gd name="T79" fmla="*/ 432 h 904"/>
                <a:gd name="T80" fmla="*/ 648 w 682"/>
                <a:gd name="T81" fmla="*/ 406 h 904"/>
                <a:gd name="T82" fmla="*/ 652 w 682"/>
                <a:gd name="T83" fmla="*/ 348 h 904"/>
                <a:gd name="T84" fmla="*/ 674 w 682"/>
                <a:gd name="T85" fmla="*/ 256 h 904"/>
                <a:gd name="T86" fmla="*/ 662 w 682"/>
                <a:gd name="T87" fmla="*/ 204 h 904"/>
                <a:gd name="T88" fmla="*/ 568 w 682"/>
                <a:gd name="T89" fmla="*/ 170 h 904"/>
                <a:gd name="T90" fmla="*/ 538 w 682"/>
                <a:gd name="T91" fmla="*/ 166 h 904"/>
                <a:gd name="T92" fmla="*/ 516 w 682"/>
                <a:gd name="T93" fmla="*/ 168 h 904"/>
                <a:gd name="T94" fmla="*/ 480 w 682"/>
                <a:gd name="T95" fmla="*/ 150 h 904"/>
                <a:gd name="T96" fmla="*/ 442 w 682"/>
                <a:gd name="T97" fmla="*/ 140 h 904"/>
                <a:gd name="T98" fmla="*/ 422 w 682"/>
                <a:gd name="T99" fmla="*/ 140 h 904"/>
                <a:gd name="T100" fmla="*/ 418 w 682"/>
                <a:gd name="T101" fmla="*/ 104 h 904"/>
                <a:gd name="T102" fmla="*/ 372 w 682"/>
                <a:gd name="T103" fmla="*/ 74 h 904"/>
                <a:gd name="T104" fmla="*/ 346 w 682"/>
                <a:gd name="T105" fmla="*/ 74 h 904"/>
                <a:gd name="T106" fmla="*/ 296 w 682"/>
                <a:gd name="T107" fmla="*/ 56 h 904"/>
                <a:gd name="T108" fmla="*/ 238 w 682"/>
                <a:gd name="T109" fmla="*/ 24 h 904"/>
                <a:gd name="T110" fmla="*/ 196 w 682"/>
                <a:gd name="T111" fmla="*/ 26 h 904"/>
                <a:gd name="T112" fmla="*/ 174 w 682"/>
                <a:gd name="T113" fmla="*/ 26 h 904"/>
                <a:gd name="T114" fmla="*/ 138 w 682"/>
                <a:gd name="T115" fmla="*/ 8 h 904"/>
                <a:gd name="T116" fmla="*/ 108 w 682"/>
                <a:gd name="T117" fmla="*/ 24 h 9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82" h="904">
                  <a:moveTo>
                    <a:pt x="104" y="0"/>
                  </a:moveTo>
                  <a:lnTo>
                    <a:pt x="104" y="0"/>
                  </a:lnTo>
                  <a:lnTo>
                    <a:pt x="100" y="2"/>
                  </a:lnTo>
                  <a:lnTo>
                    <a:pt x="94" y="6"/>
                  </a:lnTo>
                  <a:lnTo>
                    <a:pt x="84" y="14"/>
                  </a:lnTo>
                  <a:lnTo>
                    <a:pt x="84" y="14"/>
                  </a:lnTo>
                  <a:lnTo>
                    <a:pt x="76" y="14"/>
                  </a:lnTo>
                  <a:lnTo>
                    <a:pt x="76" y="14"/>
                  </a:lnTo>
                  <a:lnTo>
                    <a:pt x="70" y="16"/>
                  </a:lnTo>
                  <a:lnTo>
                    <a:pt x="68" y="18"/>
                  </a:lnTo>
                  <a:lnTo>
                    <a:pt x="68" y="18"/>
                  </a:lnTo>
                  <a:lnTo>
                    <a:pt x="60" y="26"/>
                  </a:lnTo>
                  <a:lnTo>
                    <a:pt x="60" y="26"/>
                  </a:lnTo>
                  <a:lnTo>
                    <a:pt x="56" y="32"/>
                  </a:lnTo>
                  <a:lnTo>
                    <a:pt x="54" y="38"/>
                  </a:lnTo>
                  <a:lnTo>
                    <a:pt x="52" y="42"/>
                  </a:lnTo>
                  <a:lnTo>
                    <a:pt x="48" y="42"/>
                  </a:lnTo>
                  <a:lnTo>
                    <a:pt x="44" y="44"/>
                  </a:lnTo>
                  <a:lnTo>
                    <a:pt x="44" y="44"/>
                  </a:lnTo>
                  <a:lnTo>
                    <a:pt x="42" y="44"/>
                  </a:lnTo>
                  <a:lnTo>
                    <a:pt x="42" y="44"/>
                  </a:lnTo>
                  <a:lnTo>
                    <a:pt x="38" y="42"/>
                  </a:lnTo>
                  <a:lnTo>
                    <a:pt x="34" y="40"/>
                  </a:lnTo>
                  <a:lnTo>
                    <a:pt x="28" y="36"/>
                  </a:lnTo>
                  <a:lnTo>
                    <a:pt x="22" y="32"/>
                  </a:lnTo>
                  <a:lnTo>
                    <a:pt x="20" y="30"/>
                  </a:lnTo>
                  <a:lnTo>
                    <a:pt x="14" y="30"/>
                  </a:lnTo>
                  <a:lnTo>
                    <a:pt x="14" y="30"/>
                  </a:lnTo>
                  <a:lnTo>
                    <a:pt x="12" y="30"/>
                  </a:lnTo>
                  <a:lnTo>
                    <a:pt x="12" y="30"/>
                  </a:lnTo>
                  <a:lnTo>
                    <a:pt x="20" y="34"/>
                  </a:lnTo>
                  <a:lnTo>
                    <a:pt x="24" y="38"/>
                  </a:lnTo>
                  <a:lnTo>
                    <a:pt x="24" y="38"/>
                  </a:lnTo>
                  <a:lnTo>
                    <a:pt x="24" y="38"/>
                  </a:lnTo>
                  <a:lnTo>
                    <a:pt x="24" y="38"/>
                  </a:lnTo>
                  <a:lnTo>
                    <a:pt x="24" y="38"/>
                  </a:lnTo>
                  <a:lnTo>
                    <a:pt x="10" y="40"/>
                  </a:lnTo>
                  <a:lnTo>
                    <a:pt x="10" y="40"/>
                  </a:lnTo>
                  <a:lnTo>
                    <a:pt x="16" y="42"/>
                  </a:lnTo>
                  <a:lnTo>
                    <a:pt x="16" y="42"/>
                  </a:lnTo>
                  <a:lnTo>
                    <a:pt x="20" y="48"/>
                  </a:lnTo>
                  <a:lnTo>
                    <a:pt x="22" y="50"/>
                  </a:lnTo>
                  <a:lnTo>
                    <a:pt x="24" y="52"/>
                  </a:lnTo>
                  <a:lnTo>
                    <a:pt x="24" y="52"/>
                  </a:lnTo>
                  <a:lnTo>
                    <a:pt x="34" y="56"/>
                  </a:lnTo>
                  <a:lnTo>
                    <a:pt x="36" y="58"/>
                  </a:lnTo>
                  <a:lnTo>
                    <a:pt x="40" y="62"/>
                  </a:lnTo>
                  <a:lnTo>
                    <a:pt x="40" y="62"/>
                  </a:lnTo>
                  <a:lnTo>
                    <a:pt x="42" y="68"/>
                  </a:lnTo>
                  <a:lnTo>
                    <a:pt x="42" y="76"/>
                  </a:lnTo>
                  <a:lnTo>
                    <a:pt x="42" y="76"/>
                  </a:lnTo>
                  <a:lnTo>
                    <a:pt x="44" y="90"/>
                  </a:lnTo>
                  <a:lnTo>
                    <a:pt x="44" y="96"/>
                  </a:lnTo>
                  <a:lnTo>
                    <a:pt x="44" y="104"/>
                  </a:lnTo>
                  <a:lnTo>
                    <a:pt x="44" y="104"/>
                  </a:lnTo>
                  <a:lnTo>
                    <a:pt x="40" y="110"/>
                  </a:lnTo>
                  <a:lnTo>
                    <a:pt x="34" y="116"/>
                  </a:lnTo>
                  <a:lnTo>
                    <a:pt x="20" y="126"/>
                  </a:lnTo>
                  <a:lnTo>
                    <a:pt x="20" y="126"/>
                  </a:lnTo>
                  <a:lnTo>
                    <a:pt x="10" y="138"/>
                  </a:lnTo>
                  <a:lnTo>
                    <a:pt x="4" y="146"/>
                  </a:lnTo>
                  <a:lnTo>
                    <a:pt x="2" y="152"/>
                  </a:lnTo>
                  <a:lnTo>
                    <a:pt x="2" y="152"/>
                  </a:lnTo>
                  <a:lnTo>
                    <a:pt x="0" y="160"/>
                  </a:lnTo>
                  <a:lnTo>
                    <a:pt x="0" y="164"/>
                  </a:lnTo>
                  <a:lnTo>
                    <a:pt x="2" y="166"/>
                  </a:lnTo>
                  <a:lnTo>
                    <a:pt x="2" y="166"/>
                  </a:lnTo>
                  <a:lnTo>
                    <a:pt x="6" y="168"/>
                  </a:lnTo>
                  <a:lnTo>
                    <a:pt x="8" y="170"/>
                  </a:lnTo>
                  <a:lnTo>
                    <a:pt x="8" y="170"/>
                  </a:lnTo>
                  <a:lnTo>
                    <a:pt x="12" y="170"/>
                  </a:lnTo>
                  <a:lnTo>
                    <a:pt x="12" y="170"/>
                  </a:lnTo>
                  <a:lnTo>
                    <a:pt x="16" y="168"/>
                  </a:lnTo>
                  <a:lnTo>
                    <a:pt x="16" y="168"/>
                  </a:lnTo>
                  <a:lnTo>
                    <a:pt x="20" y="170"/>
                  </a:lnTo>
                  <a:lnTo>
                    <a:pt x="20" y="170"/>
                  </a:lnTo>
                  <a:lnTo>
                    <a:pt x="24" y="172"/>
                  </a:lnTo>
                  <a:lnTo>
                    <a:pt x="24" y="174"/>
                  </a:lnTo>
                  <a:lnTo>
                    <a:pt x="16" y="180"/>
                  </a:lnTo>
                  <a:lnTo>
                    <a:pt x="8" y="186"/>
                  </a:lnTo>
                  <a:lnTo>
                    <a:pt x="4" y="190"/>
                  </a:lnTo>
                  <a:lnTo>
                    <a:pt x="4" y="192"/>
                  </a:lnTo>
                  <a:lnTo>
                    <a:pt x="4" y="192"/>
                  </a:lnTo>
                  <a:lnTo>
                    <a:pt x="6" y="198"/>
                  </a:lnTo>
                  <a:lnTo>
                    <a:pt x="12" y="204"/>
                  </a:lnTo>
                  <a:lnTo>
                    <a:pt x="12" y="204"/>
                  </a:lnTo>
                  <a:lnTo>
                    <a:pt x="16" y="210"/>
                  </a:lnTo>
                  <a:lnTo>
                    <a:pt x="22" y="216"/>
                  </a:lnTo>
                  <a:lnTo>
                    <a:pt x="22" y="216"/>
                  </a:lnTo>
                  <a:lnTo>
                    <a:pt x="28" y="220"/>
                  </a:lnTo>
                  <a:lnTo>
                    <a:pt x="36" y="224"/>
                  </a:lnTo>
                  <a:lnTo>
                    <a:pt x="36" y="224"/>
                  </a:lnTo>
                  <a:lnTo>
                    <a:pt x="40" y="226"/>
                  </a:lnTo>
                  <a:lnTo>
                    <a:pt x="42" y="230"/>
                  </a:lnTo>
                  <a:lnTo>
                    <a:pt x="46" y="236"/>
                  </a:lnTo>
                  <a:lnTo>
                    <a:pt x="46" y="236"/>
                  </a:lnTo>
                  <a:lnTo>
                    <a:pt x="52" y="242"/>
                  </a:lnTo>
                  <a:lnTo>
                    <a:pt x="58" y="248"/>
                  </a:lnTo>
                  <a:lnTo>
                    <a:pt x="58" y="248"/>
                  </a:lnTo>
                  <a:lnTo>
                    <a:pt x="62" y="256"/>
                  </a:lnTo>
                  <a:lnTo>
                    <a:pt x="68" y="262"/>
                  </a:lnTo>
                  <a:lnTo>
                    <a:pt x="68" y="262"/>
                  </a:lnTo>
                  <a:lnTo>
                    <a:pt x="94" y="290"/>
                  </a:lnTo>
                  <a:lnTo>
                    <a:pt x="94" y="290"/>
                  </a:lnTo>
                  <a:lnTo>
                    <a:pt x="98" y="296"/>
                  </a:lnTo>
                  <a:lnTo>
                    <a:pt x="102" y="304"/>
                  </a:lnTo>
                  <a:lnTo>
                    <a:pt x="106" y="310"/>
                  </a:lnTo>
                  <a:lnTo>
                    <a:pt x="110" y="316"/>
                  </a:lnTo>
                  <a:lnTo>
                    <a:pt x="110" y="316"/>
                  </a:lnTo>
                  <a:lnTo>
                    <a:pt x="120" y="324"/>
                  </a:lnTo>
                  <a:lnTo>
                    <a:pt x="130" y="332"/>
                  </a:lnTo>
                  <a:lnTo>
                    <a:pt x="154" y="344"/>
                  </a:lnTo>
                  <a:lnTo>
                    <a:pt x="154" y="344"/>
                  </a:lnTo>
                  <a:lnTo>
                    <a:pt x="176" y="352"/>
                  </a:lnTo>
                  <a:lnTo>
                    <a:pt x="188" y="356"/>
                  </a:lnTo>
                  <a:lnTo>
                    <a:pt x="198" y="362"/>
                  </a:lnTo>
                  <a:lnTo>
                    <a:pt x="198" y="362"/>
                  </a:lnTo>
                  <a:lnTo>
                    <a:pt x="204" y="370"/>
                  </a:lnTo>
                  <a:lnTo>
                    <a:pt x="208" y="378"/>
                  </a:lnTo>
                  <a:lnTo>
                    <a:pt x="210" y="386"/>
                  </a:lnTo>
                  <a:lnTo>
                    <a:pt x="212" y="394"/>
                  </a:lnTo>
                  <a:lnTo>
                    <a:pt x="212" y="394"/>
                  </a:lnTo>
                  <a:lnTo>
                    <a:pt x="210" y="410"/>
                  </a:lnTo>
                  <a:lnTo>
                    <a:pt x="210" y="410"/>
                  </a:lnTo>
                  <a:lnTo>
                    <a:pt x="212" y="418"/>
                  </a:lnTo>
                  <a:lnTo>
                    <a:pt x="212" y="428"/>
                  </a:lnTo>
                  <a:lnTo>
                    <a:pt x="212" y="428"/>
                  </a:lnTo>
                  <a:lnTo>
                    <a:pt x="208" y="442"/>
                  </a:lnTo>
                  <a:lnTo>
                    <a:pt x="208" y="448"/>
                  </a:lnTo>
                  <a:lnTo>
                    <a:pt x="208" y="456"/>
                  </a:lnTo>
                  <a:lnTo>
                    <a:pt x="208" y="456"/>
                  </a:lnTo>
                  <a:lnTo>
                    <a:pt x="210" y="474"/>
                  </a:lnTo>
                  <a:lnTo>
                    <a:pt x="210" y="482"/>
                  </a:lnTo>
                  <a:lnTo>
                    <a:pt x="208" y="490"/>
                  </a:lnTo>
                  <a:lnTo>
                    <a:pt x="208" y="490"/>
                  </a:lnTo>
                  <a:lnTo>
                    <a:pt x="206" y="504"/>
                  </a:lnTo>
                  <a:lnTo>
                    <a:pt x="206" y="510"/>
                  </a:lnTo>
                  <a:lnTo>
                    <a:pt x="206" y="518"/>
                  </a:lnTo>
                  <a:lnTo>
                    <a:pt x="206" y="518"/>
                  </a:lnTo>
                  <a:lnTo>
                    <a:pt x="214" y="552"/>
                  </a:lnTo>
                  <a:lnTo>
                    <a:pt x="214" y="552"/>
                  </a:lnTo>
                  <a:lnTo>
                    <a:pt x="216" y="568"/>
                  </a:lnTo>
                  <a:lnTo>
                    <a:pt x="216" y="576"/>
                  </a:lnTo>
                  <a:lnTo>
                    <a:pt x="214" y="584"/>
                  </a:lnTo>
                  <a:lnTo>
                    <a:pt x="214" y="584"/>
                  </a:lnTo>
                  <a:lnTo>
                    <a:pt x="210" y="594"/>
                  </a:lnTo>
                  <a:lnTo>
                    <a:pt x="208" y="604"/>
                  </a:lnTo>
                  <a:lnTo>
                    <a:pt x="208" y="604"/>
                  </a:lnTo>
                  <a:lnTo>
                    <a:pt x="204" y="614"/>
                  </a:lnTo>
                  <a:lnTo>
                    <a:pt x="200" y="622"/>
                  </a:lnTo>
                  <a:lnTo>
                    <a:pt x="200" y="622"/>
                  </a:lnTo>
                  <a:lnTo>
                    <a:pt x="198" y="634"/>
                  </a:lnTo>
                  <a:lnTo>
                    <a:pt x="202" y="644"/>
                  </a:lnTo>
                  <a:lnTo>
                    <a:pt x="208" y="664"/>
                  </a:lnTo>
                  <a:lnTo>
                    <a:pt x="208" y="664"/>
                  </a:lnTo>
                  <a:lnTo>
                    <a:pt x="210" y="672"/>
                  </a:lnTo>
                  <a:lnTo>
                    <a:pt x="208" y="678"/>
                  </a:lnTo>
                  <a:lnTo>
                    <a:pt x="206" y="692"/>
                  </a:lnTo>
                  <a:lnTo>
                    <a:pt x="206" y="692"/>
                  </a:lnTo>
                  <a:lnTo>
                    <a:pt x="204" y="700"/>
                  </a:lnTo>
                  <a:lnTo>
                    <a:pt x="204" y="714"/>
                  </a:lnTo>
                  <a:lnTo>
                    <a:pt x="204" y="720"/>
                  </a:lnTo>
                  <a:lnTo>
                    <a:pt x="206" y="726"/>
                  </a:lnTo>
                  <a:lnTo>
                    <a:pt x="208" y="730"/>
                  </a:lnTo>
                  <a:lnTo>
                    <a:pt x="214" y="730"/>
                  </a:lnTo>
                  <a:lnTo>
                    <a:pt x="214" y="730"/>
                  </a:lnTo>
                  <a:lnTo>
                    <a:pt x="214" y="730"/>
                  </a:lnTo>
                  <a:lnTo>
                    <a:pt x="214" y="730"/>
                  </a:lnTo>
                  <a:lnTo>
                    <a:pt x="218" y="730"/>
                  </a:lnTo>
                  <a:lnTo>
                    <a:pt x="220" y="726"/>
                  </a:lnTo>
                  <a:lnTo>
                    <a:pt x="220" y="716"/>
                  </a:lnTo>
                  <a:lnTo>
                    <a:pt x="220" y="716"/>
                  </a:lnTo>
                  <a:lnTo>
                    <a:pt x="220" y="712"/>
                  </a:lnTo>
                  <a:lnTo>
                    <a:pt x="220" y="706"/>
                  </a:lnTo>
                  <a:lnTo>
                    <a:pt x="222" y="700"/>
                  </a:lnTo>
                  <a:lnTo>
                    <a:pt x="226" y="696"/>
                  </a:lnTo>
                  <a:lnTo>
                    <a:pt x="226" y="696"/>
                  </a:lnTo>
                  <a:lnTo>
                    <a:pt x="232" y="722"/>
                  </a:lnTo>
                  <a:lnTo>
                    <a:pt x="232" y="722"/>
                  </a:lnTo>
                  <a:lnTo>
                    <a:pt x="232" y="728"/>
                  </a:lnTo>
                  <a:lnTo>
                    <a:pt x="234" y="734"/>
                  </a:lnTo>
                  <a:lnTo>
                    <a:pt x="234" y="734"/>
                  </a:lnTo>
                  <a:lnTo>
                    <a:pt x="238" y="740"/>
                  </a:lnTo>
                  <a:lnTo>
                    <a:pt x="242" y="746"/>
                  </a:lnTo>
                  <a:lnTo>
                    <a:pt x="242" y="746"/>
                  </a:lnTo>
                  <a:lnTo>
                    <a:pt x="242" y="750"/>
                  </a:lnTo>
                  <a:lnTo>
                    <a:pt x="240" y="752"/>
                  </a:lnTo>
                  <a:lnTo>
                    <a:pt x="240" y="752"/>
                  </a:lnTo>
                  <a:lnTo>
                    <a:pt x="236" y="758"/>
                  </a:lnTo>
                  <a:lnTo>
                    <a:pt x="236" y="762"/>
                  </a:lnTo>
                  <a:lnTo>
                    <a:pt x="236" y="762"/>
                  </a:lnTo>
                  <a:lnTo>
                    <a:pt x="234" y="766"/>
                  </a:lnTo>
                  <a:lnTo>
                    <a:pt x="232" y="770"/>
                  </a:lnTo>
                  <a:lnTo>
                    <a:pt x="232" y="770"/>
                  </a:lnTo>
                  <a:lnTo>
                    <a:pt x="228" y="774"/>
                  </a:lnTo>
                  <a:lnTo>
                    <a:pt x="226" y="780"/>
                  </a:lnTo>
                  <a:lnTo>
                    <a:pt x="226" y="780"/>
                  </a:lnTo>
                  <a:lnTo>
                    <a:pt x="220" y="778"/>
                  </a:lnTo>
                  <a:lnTo>
                    <a:pt x="218" y="776"/>
                  </a:lnTo>
                  <a:lnTo>
                    <a:pt x="218" y="776"/>
                  </a:lnTo>
                  <a:lnTo>
                    <a:pt x="216" y="776"/>
                  </a:lnTo>
                  <a:lnTo>
                    <a:pt x="214" y="780"/>
                  </a:lnTo>
                  <a:lnTo>
                    <a:pt x="214" y="780"/>
                  </a:lnTo>
                  <a:lnTo>
                    <a:pt x="212" y="786"/>
                  </a:lnTo>
                  <a:lnTo>
                    <a:pt x="214" y="790"/>
                  </a:lnTo>
                  <a:lnTo>
                    <a:pt x="214" y="794"/>
                  </a:lnTo>
                  <a:lnTo>
                    <a:pt x="214" y="794"/>
                  </a:lnTo>
                  <a:lnTo>
                    <a:pt x="220" y="796"/>
                  </a:lnTo>
                  <a:lnTo>
                    <a:pt x="224" y="798"/>
                  </a:lnTo>
                  <a:lnTo>
                    <a:pt x="224" y="798"/>
                  </a:lnTo>
                  <a:lnTo>
                    <a:pt x="226" y="800"/>
                  </a:lnTo>
                  <a:lnTo>
                    <a:pt x="226" y="802"/>
                  </a:lnTo>
                  <a:lnTo>
                    <a:pt x="226" y="806"/>
                  </a:lnTo>
                  <a:lnTo>
                    <a:pt x="226" y="806"/>
                  </a:lnTo>
                  <a:lnTo>
                    <a:pt x="232" y="812"/>
                  </a:lnTo>
                  <a:lnTo>
                    <a:pt x="234" y="816"/>
                  </a:lnTo>
                  <a:lnTo>
                    <a:pt x="230" y="818"/>
                  </a:lnTo>
                  <a:lnTo>
                    <a:pt x="230" y="818"/>
                  </a:lnTo>
                  <a:lnTo>
                    <a:pt x="226" y="818"/>
                  </a:lnTo>
                  <a:lnTo>
                    <a:pt x="226" y="818"/>
                  </a:lnTo>
                  <a:lnTo>
                    <a:pt x="220" y="818"/>
                  </a:lnTo>
                  <a:lnTo>
                    <a:pt x="220" y="818"/>
                  </a:lnTo>
                  <a:lnTo>
                    <a:pt x="214" y="816"/>
                  </a:lnTo>
                  <a:lnTo>
                    <a:pt x="214" y="816"/>
                  </a:lnTo>
                  <a:lnTo>
                    <a:pt x="210" y="818"/>
                  </a:lnTo>
                  <a:lnTo>
                    <a:pt x="210" y="818"/>
                  </a:lnTo>
                  <a:lnTo>
                    <a:pt x="206" y="820"/>
                  </a:lnTo>
                  <a:lnTo>
                    <a:pt x="206" y="826"/>
                  </a:lnTo>
                  <a:lnTo>
                    <a:pt x="208" y="830"/>
                  </a:lnTo>
                  <a:lnTo>
                    <a:pt x="210" y="834"/>
                  </a:lnTo>
                  <a:lnTo>
                    <a:pt x="210" y="834"/>
                  </a:lnTo>
                  <a:lnTo>
                    <a:pt x="214" y="838"/>
                  </a:lnTo>
                  <a:lnTo>
                    <a:pt x="218" y="838"/>
                  </a:lnTo>
                  <a:lnTo>
                    <a:pt x="226" y="842"/>
                  </a:lnTo>
                  <a:lnTo>
                    <a:pt x="226" y="842"/>
                  </a:lnTo>
                  <a:lnTo>
                    <a:pt x="232" y="846"/>
                  </a:lnTo>
                  <a:lnTo>
                    <a:pt x="236" y="850"/>
                  </a:lnTo>
                  <a:lnTo>
                    <a:pt x="236" y="850"/>
                  </a:lnTo>
                  <a:lnTo>
                    <a:pt x="236" y="852"/>
                  </a:lnTo>
                  <a:lnTo>
                    <a:pt x="234" y="854"/>
                  </a:lnTo>
                  <a:lnTo>
                    <a:pt x="232" y="856"/>
                  </a:lnTo>
                  <a:lnTo>
                    <a:pt x="230" y="856"/>
                  </a:lnTo>
                  <a:lnTo>
                    <a:pt x="230" y="856"/>
                  </a:lnTo>
                  <a:lnTo>
                    <a:pt x="232" y="860"/>
                  </a:lnTo>
                  <a:lnTo>
                    <a:pt x="234" y="864"/>
                  </a:lnTo>
                  <a:lnTo>
                    <a:pt x="242" y="870"/>
                  </a:lnTo>
                  <a:lnTo>
                    <a:pt x="242" y="870"/>
                  </a:lnTo>
                  <a:lnTo>
                    <a:pt x="252" y="874"/>
                  </a:lnTo>
                  <a:lnTo>
                    <a:pt x="252" y="876"/>
                  </a:lnTo>
                  <a:lnTo>
                    <a:pt x="254" y="880"/>
                  </a:lnTo>
                  <a:lnTo>
                    <a:pt x="254" y="880"/>
                  </a:lnTo>
                  <a:lnTo>
                    <a:pt x="260" y="882"/>
                  </a:lnTo>
                  <a:lnTo>
                    <a:pt x="268" y="882"/>
                  </a:lnTo>
                  <a:lnTo>
                    <a:pt x="268" y="882"/>
                  </a:lnTo>
                  <a:lnTo>
                    <a:pt x="270" y="884"/>
                  </a:lnTo>
                  <a:lnTo>
                    <a:pt x="270" y="888"/>
                  </a:lnTo>
                  <a:lnTo>
                    <a:pt x="272" y="892"/>
                  </a:lnTo>
                  <a:lnTo>
                    <a:pt x="272" y="892"/>
                  </a:lnTo>
                  <a:lnTo>
                    <a:pt x="276" y="896"/>
                  </a:lnTo>
                  <a:lnTo>
                    <a:pt x="282" y="898"/>
                  </a:lnTo>
                  <a:lnTo>
                    <a:pt x="282" y="898"/>
                  </a:lnTo>
                  <a:lnTo>
                    <a:pt x="290" y="902"/>
                  </a:lnTo>
                  <a:lnTo>
                    <a:pt x="300" y="904"/>
                  </a:lnTo>
                  <a:lnTo>
                    <a:pt x="300" y="904"/>
                  </a:lnTo>
                  <a:lnTo>
                    <a:pt x="308" y="902"/>
                  </a:lnTo>
                  <a:lnTo>
                    <a:pt x="308" y="902"/>
                  </a:lnTo>
                  <a:lnTo>
                    <a:pt x="310" y="900"/>
                  </a:lnTo>
                  <a:lnTo>
                    <a:pt x="312" y="896"/>
                  </a:lnTo>
                  <a:lnTo>
                    <a:pt x="312" y="896"/>
                  </a:lnTo>
                  <a:lnTo>
                    <a:pt x="314" y="894"/>
                  </a:lnTo>
                  <a:lnTo>
                    <a:pt x="322" y="892"/>
                  </a:lnTo>
                  <a:lnTo>
                    <a:pt x="322" y="892"/>
                  </a:lnTo>
                  <a:lnTo>
                    <a:pt x="328" y="892"/>
                  </a:lnTo>
                  <a:lnTo>
                    <a:pt x="332" y="890"/>
                  </a:lnTo>
                  <a:lnTo>
                    <a:pt x="332" y="886"/>
                  </a:lnTo>
                  <a:lnTo>
                    <a:pt x="330" y="884"/>
                  </a:lnTo>
                  <a:lnTo>
                    <a:pt x="326" y="876"/>
                  </a:lnTo>
                  <a:lnTo>
                    <a:pt x="322" y="872"/>
                  </a:lnTo>
                  <a:lnTo>
                    <a:pt x="322" y="868"/>
                  </a:lnTo>
                  <a:lnTo>
                    <a:pt x="322" y="868"/>
                  </a:lnTo>
                  <a:lnTo>
                    <a:pt x="324" y="860"/>
                  </a:lnTo>
                  <a:lnTo>
                    <a:pt x="326" y="852"/>
                  </a:lnTo>
                  <a:lnTo>
                    <a:pt x="326" y="852"/>
                  </a:lnTo>
                  <a:lnTo>
                    <a:pt x="330" y="850"/>
                  </a:lnTo>
                  <a:lnTo>
                    <a:pt x="334" y="848"/>
                  </a:lnTo>
                  <a:lnTo>
                    <a:pt x="338" y="846"/>
                  </a:lnTo>
                  <a:lnTo>
                    <a:pt x="340" y="844"/>
                  </a:lnTo>
                  <a:lnTo>
                    <a:pt x="340" y="844"/>
                  </a:lnTo>
                  <a:lnTo>
                    <a:pt x="342" y="840"/>
                  </a:lnTo>
                  <a:lnTo>
                    <a:pt x="340" y="834"/>
                  </a:lnTo>
                  <a:lnTo>
                    <a:pt x="338" y="830"/>
                  </a:lnTo>
                  <a:lnTo>
                    <a:pt x="336" y="826"/>
                  </a:lnTo>
                  <a:lnTo>
                    <a:pt x="336" y="826"/>
                  </a:lnTo>
                  <a:lnTo>
                    <a:pt x="338" y="822"/>
                  </a:lnTo>
                  <a:lnTo>
                    <a:pt x="342" y="822"/>
                  </a:lnTo>
                  <a:lnTo>
                    <a:pt x="352" y="818"/>
                  </a:lnTo>
                  <a:lnTo>
                    <a:pt x="352" y="818"/>
                  </a:lnTo>
                  <a:lnTo>
                    <a:pt x="356" y="816"/>
                  </a:lnTo>
                  <a:lnTo>
                    <a:pt x="356" y="814"/>
                  </a:lnTo>
                  <a:lnTo>
                    <a:pt x="358" y="806"/>
                  </a:lnTo>
                  <a:lnTo>
                    <a:pt x="358" y="806"/>
                  </a:lnTo>
                  <a:lnTo>
                    <a:pt x="362" y="800"/>
                  </a:lnTo>
                  <a:lnTo>
                    <a:pt x="362" y="798"/>
                  </a:lnTo>
                  <a:lnTo>
                    <a:pt x="358" y="796"/>
                  </a:lnTo>
                  <a:lnTo>
                    <a:pt x="358" y="796"/>
                  </a:lnTo>
                  <a:lnTo>
                    <a:pt x="350" y="792"/>
                  </a:lnTo>
                  <a:lnTo>
                    <a:pt x="342" y="788"/>
                  </a:lnTo>
                  <a:lnTo>
                    <a:pt x="342" y="788"/>
                  </a:lnTo>
                  <a:lnTo>
                    <a:pt x="334" y="784"/>
                  </a:lnTo>
                  <a:lnTo>
                    <a:pt x="326" y="778"/>
                  </a:lnTo>
                  <a:lnTo>
                    <a:pt x="326" y="778"/>
                  </a:lnTo>
                  <a:lnTo>
                    <a:pt x="324" y="774"/>
                  </a:lnTo>
                  <a:lnTo>
                    <a:pt x="324" y="772"/>
                  </a:lnTo>
                  <a:lnTo>
                    <a:pt x="326" y="768"/>
                  </a:lnTo>
                  <a:lnTo>
                    <a:pt x="330" y="764"/>
                  </a:lnTo>
                  <a:lnTo>
                    <a:pt x="330" y="764"/>
                  </a:lnTo>
                  <a:lnTo>
                    <a:pt x="334" y="762"/>
                  </a:lnTo>
                  <a:lnTo>
                    <a:pt x="338" y="762"/>
                  </a:lnTo>
                  <a:lnTo>
                    <a:pt x="342" y="762"/>
                  </a:lnTo>
                  <a:lnTo>
                    <a:pt x="346" y="760"/>
                  </a:lnTo>
                  <a:lnTo>
                    <a:pt x="346" y="760"/>
                  </a:lnTo>
                  <a:lnTo>
                    <a:pt x="350" y="756"/>
                  </a:lnTo>
                  <a:lnTo>
                    <a:pt x="352" y="750"/>
                  </a:lnTo>
                  <a:lnTo>
                    <a:pt x="352" y="750"/>
                  </a:lnTo>
                  <a:lnTo>
                    <a:pt x="356" y="746"/>
                  </a:lnTo>
                  <a:lnTo>
                    <a:pt x="354" y="738"/>
                  </a:lnTo>
                  <a:lnTo>
                    <a:pt x="354" y="738"/>
                  </a:lnTo>
                  <a:lnTo>
                    <a:pt x="354" y="734"/>
                  </a:lnTo>
                  <a:lnTo>
                    <a:pt x="356" y="732"/>
                  </a:lnTo>
                  <a:lnTo>
                    <a:pt x="360" y="728"/>
                  </a:lnTo>
                  <a:lnTo>
                    <a:pt x="366" y="724"/>
                  </a:lnTo>
                  <a:lnTo>
                    <a:pt x="368" y="722"/>
                  </a:lnTo>
                  <a:lnTo>
                    <a:pt x="370" y="718"/>
                  </a:lnTo>
                  <a:lnTo>
                    <a:pt x="370" y="718"/>
                  </a:lnTo>
                  <a:lnTo>
                    <a:pt x="362" y="716"/>
                  </a:lnTo>
                  <a:lnTo>
                    <a:pt x="356" y="714"/>
                  </a:lnTo>
                  <a:lnTo>
                    <a:pt x="356" y="714"/>
                  </a:lnTo>
                  <a:lnTo>
                    <a:pt x="354" y="712"/>
                  </a:lnTo>
                  <a:lnTo>
                    <a:pt x="352" y="708"/>
                  </a:lnTo>
                  <a:lnTo>
                    <a:pt x="352" y="702"/>
                  </a:lnTo>
                  <a:lnTo>
                    <a:pt x="352" y="702"/>
                  </a:lnTo>
                  <a:lnTo>
                    <a:pt x="350" y="694"/>
                  </a:lnTo>
                  <a:lnTo>
                    <a:pt x="350" y="690"/>
                  </a:lnTo>
                  <a:lnTo>
                    <a:pt x="350" y="688"/>
                  </a:lnTo>
                  <a:lnTo>
                    <a:pt x="350" y="688"/>
                  </a:lnTo>
                  <a:lnTo>
                    <a:pt x="352" y="688"/>
                  </a:lnTo>
                  <a:lnTo>
                    <a:pt x="352" y="688"/>
                  </a:lnTo>
                  <a:lnTo>
                    <a:pt x="360" y="690"/>
                  </a:lnTo>
                  <a:lnTo>
                    <a:pt x="366" y="694"/>
                  </a:lnTo>
                  <a:lnTo>
                    <a:pt x="366" y="694"/>
                  </a:lnTo>
                  <a:lnTo>
                    <a:pt x="374" y="694"/>
                  </a:lnTo>
                  <a:lnTo>
                    <a:pt x="374" y="694"/>
                  </a:lnTo>
                  <a:lnTo>
                    <a:pt x="386" y="692"/>
                  </a:lnTo>
                  <a:lnTo>
                    <a:pt x="392" y="690"/>
                  </a:lnTo>
                  <a:lnTo>
                    <a:pt x="396" y="686"/>
                  </a:lnTo>
                  <a:lnTo>
                    <a:pt x="396" y="686"/>
                  </a:lnTo>
                  <a:lnTo>
                    <a:pt x="396" y="682"/>
                  </a:lnTo>
                  <a:lnTo>
                    <a:pt x="394" y="678"/>
                  </a:lnTo>
                  <a:lnTo>
                    <a:pt x="392" y="674"/>
                  </a:lnTo>
                  <a:lnTo>
                    <a:pt x="390" y="670"/>
                  </a:lnTo>
                  <a:lnTo>
                    <a:pt x="390" y="670"/>
                  </a:lnTo>
                  <a:lnTo>
                    <a:pt x="392" y="668"/>
                  </a:lnTo>
                  <a:lnTo>
                    <a:pt x="394" y="664"/>
                  </a:lnTo>
                  <a:lnTo>
                    <a:pt x="394" y="664"/>
                  </a:lnTo>
                  <a:lnTo>
                    <a:pt x="392" y="662"/>
                  </a:lnTo>
                  <a:lnTo>
                    <a:pt x="390" y="662"/>
                  </a:lnTo>
                  <a:lnTo>
                    <a:pt x="384" y="658"/>
                  </a:lnTo>
                  <a:lnTo>
                    <a:pt x="384" y="658"/>
                  </a:lnTo>
                  <a:lnTo>
                    <a:pt x="382" y="654"/>
                  </a:lnTo>
                  <a:lnTo>
                    <a:pt x="384" y="652"/>
                  </a:lnTo>
                  <a:lnTo>
                    <a:pt x="388" y="650"/>
                  </a:lnTo>
                  <a:lnTo>
                    <a:pt x="388" y="650"/>
                  </a:lnTo>
                  <a:lnTo>
                    <a:pt x="404" y="654"/>
                  </a:lnTo>
                  <a:lnTo>
                    <a:pt x="404" y="654"/>
                  </a:lnTo>
                  <a:lnTo>
                    <a:pt x="416" y="656"/>
                  </a:lnTo>
                  <a:lnTo>
                    <a:pt x="416" y="656"/>
                  </a:lnTo>
                  <a:lnTo>
                    <a:pt x="416" y="656"/>
                  </a:lnTo>
                  <a:lnTo>
                    <a:pt x="416" y="656"/>
                  </a:lnTo>
                  <a:lnTo>
                    <a:pt x="420" y="656"/>
                  </a:lnTo>
                  <a:lnTo>
                    <a:pt x="426" y="654"/>
                  </a:lnTo>
                  <a:lnTo>
                    <a:pt x="436" y="648"/>
                  </a:lnTo>
                  <a:lnTo>
                    <a:pt x="436" y="648"/>
                  </a:lnTo>
                  <a:lnTo>
                    <a:pt x="446" y="648"/>
                  </a:lnTo>
                  <a:lnTo>
                    <a:pt x="450" y="646"/>
                  </a:lnTo>
                  <a:lnTo>
                    <a:pt x="454" y="644"/>
                  </a:lnTo>
                  <a:lnTo>
                    <a:pt x="454" y="644"/>
                  </a:lnTo>
                  <a:lnTo>
                    <a:pt x="456" y="640"/>
                  </a:lnTo>
                  <a:lnTo>
                    <a:pt x="458" y="636"/>
                  </a:lnTo>
                  <a:lnTo>
                    <a:pt x="460" y="628"/>
                  </a:lnTo>
                  <a:lnTo>
                    <a:pt x="460" y="628"/>
                  </a:lnTo>
                  <a:lnTo>
                    <a:pt x="462" y="624"/>
                  </a:lnTo>
                  <a:lnTo>
                    <a:pt x="462" y="620"/>
                  </a:lnTo>
                  <a:lnTo>
                    <a:pt x="462" y="620"/>
                  </a:lnTo>
                  <a:lnTo>
                    <a:pt x="462" y="616"/>
                  </a:lnTo>
                  <a:lnTo>
                    <a:pt x="458" y="612"/>
                  </a:lnTo>
                  <a:lnTo>
                    <a:pt x="458" y="612"/>
                  </a:lnTo>
                  <a:lnTo>
                    <a:pt x="452" y="604"/>
                  </a:lnTo>
                  <a:lnTo>
                    <a:pt x="446" y="596"/>
                  </a:lnTo>
                  <a:lnTo>
                    <a:pt x="446" y="596"/>
                  </a:lnTo>
                  <a:lnTo>
                    <a:pt x="440" y="588"/>
                  </a:lnTo>
                  <a:lnTo>
                    <a:pt x="432" y="582"/>
                  </a:lnTo>
                  <a:lnTo>
                    <a:pt x="432" y="582"/>
                  </a:lnTo>
                  <a:lnTo>
                    <a:pt x="440" y="584"/>
                  </a:lnTo>
                  <a:lnTo>
                    <a:pt x="446" y="586"/>
                  </a:lnTo>
                  <a:lnTo>
                    <a:pt x="460" y="592"/>
                  </a:lnTo>
                  <a:lnTo>
                    <a:pt x="460" y="592"/>
                  </a:lnTo>
                  <a:lnTo>
                    <a:pt x="466" y="594"/>
                  </a:lnTo>
                  <a:lnTo>
                    <a:pt x="472" y="596"/>
                  </a:lnTo>
                  <a:lnTo>
                    <a:pt x="472" y="596"/>
                  </a:lnTo>
                  <a:lnTo>
                    <a:pt x="480" y="594"/>
                  </a:lnTo>
                  <a:lnTo>
                    <a:pt x="480" y="594"/>
                  </a:lnTo>
                  <a:lnTo>
                    <a:pt x="488" y="590"/>
                  </a:lnTo>
                  <a:lnTo>
                    <a:pt x="492" y="584"/>
                  </a:lnTo>
                  <a:lnTo>
                    <a:pt x="502" y="572"/>
                  </a:lnTo>
                  <a:lnTo>
                    <a:pt x="502" y="572"/>
                  </a:lnTo>
                  <a:lnTo>
                    <a:pt x="508" y="566"/>
                  </a:lnTo>
                  <a:lnTo>
                    <a:pt x="508" y="564"/>
                  </a:lnTo>
                  <a:lnTo>
                    <a:pt x="510" y="560"/>
                  </a:lnTo>
                  <a:lnTo>
                    <a:pt x="510" y="560"/>
                  </a:lnTo>
                  <a:lnTo>
                    <a:pt x="506" y="552"/>
                  </a:lnTo>
                  <a:lnTo>
                    <a:pt x="506" y="548"/>
                  </a:lnTo>
                  <a:lnTo>
                    <a:pt x="506" y="544"/>
                  </a:lnTo>
                  <a:lnTo>
                    <a:pt x="506" y="544"/>
                  </a:lnTo>
                  <a:lnTo>
                    <a:pt x="508" y="540"/>
                  </a:lnTo>
                  <a:lnTo>
                    <a:pt x="510" y="536"/>
                  </a:lnTo>
                  <a:lnTo>
                    <a:pt x="520" y="530"/>
                  </a:lnTo>
                  <a:lnTo>
                    <a:pt x="530" y="524"/>
                  </a:lnTo>
                  <a:lnTo>
                    <a:pt x="540" y="518"/>
                  </a:lnTo>
                  <a:lnTo>
                    <a:pt x="540" y="518"/>
                  </a:lnTo>
                  <a:lnTo>
                    <a:pt x="546" y="510"/>
                  </a:lnTo>
                  <a:lnTo>
                    <a:pt x="548" y="504"/>
                  </a:lnTo>
                  <a:lnTo>
                    <a:pt x="550" y="496"/>
                  </a:lnTo>
                  <a:lnTo>
                    <a:pt x="550" y="488"/>
                  </a:lnTo>
                  <a:lnTo>
                    <a:pt x="550" y="488"/>
                  </a:lnTo>
                  <a:lnTo>
                    <a:pt x="548" y="470"/>
                  </a:lnTo>
                  <a:lnTo>
                    <a:pt x="548" y="462"/>
                  </a:lnTo>
                  <a:lnTo>
                    <a:pt x="552" y="454"/>
                  </a:lnTo>
                  <a:lnTo>
                    <a:pt x="552" y="454"/>
                  </a:lnTo>
                  <a:lnTo>
                    <a:pt x="566" y="442"/>
                  </a:lnTo>
                  <a:lnTo>
                    <a:pt x="578" y="432"/>
                  </a:lnTo>
                  <a:lnTo>
                    <a:pt x="578" y="432"/>
                  </a:lnTo>
                  <a:lnTo>
                    <a:pt x="586" y="426"/>
                  </a:lnTo>
                  <a:lnTo>
                    <a:pt x="596" y="424"/>
                  </a:lnTo>
                  <a:lnTo>
                    <a:pt x="616" y="422"/>
                  </a:lnTo>
                  <a:lnTo>
                    <a:pt x="616" y="422"/>
                  </a:lnTo>
                  <a:lnTo>
                    <a:pt x="626" y="418"/>
                  </a:lnTo>
                  <a:lnTo>
                    <a:pt x="634" y="416"/>
                  </a:lnTo>
                  <a:lnTo>
                    <a:pt x="634" y="416"/>
                  </a:lnTo>
                  <a:lnTo>
                    <a:pt x="642" y="412"/>
                  </a:lnTo>
                  <a:lnTo>
                    <a:pt x="646" y="410"/>
                  </a:lnTo>
                  <a:lnTo>
                    <a:pt x="648" y="406"/>
                  </a:lnTo>
                  <a:lnTo>
                    <a:pt x="648" y="406"/>
                  </a:lnTo>
                  <a:lnTo>
                    <a:pt x="652" y="400"/>
                  </a:lnTo>
                  <a:lnTo>
                    <a:pt x="652" y="392"/>
                  </a:lnTo>
                  <a:lnTo>
                    <a:pt x="656" y="376"/>
                  </a:lnTo>
                  <a:lnTo>
                    <a:pt x="656" y="376"/>
                  </a:lnTo>
                  <a:lnTo>
                    <a:pt x="658" y="368"/>
                  </a:lnTo>
                  <a:lnTo>
                    <a:pt x="658" y="362"/>
                  </a:lnTo>
                  <a:lnTo>
                    <a:pt x="658" y="362"/>
                  </a:lnTo>
                  <a:lnTo>
                    <a:pt x="658" y="356"/>
                  </a:lnTo>
                  <a:lnTo>
                    <a:pt x="654" y="352"/>
                  </a:lnTo>
                  <a:lnTo>
                    <a:pt x="652" y="348"/>
                  </a:lnTo>
                  <a:lnTo>
                    <a:pt x="650" y="342"/>
                  </a:lnTo>
                  <a:lnTo>
                    <a:pt x="650" y="342"/>
                  </a:lnTo>
                  <a:lnTo>
                    <a:pt x="644" y="310"/>
                  </a:lnTo>
                  <a:lnTo>
                    <a:pt x="644" y="310"/>
                  </a:lnTo>
                  <a:lnTo>
                    <a:pt x="644" y="302"/>
                  </a:lnTo>
                  <a:lnTo>
                    <a:pt x="646" y="294"/>
                  </a:lnTo>
                  <a:lnTo>
                    <a:pt x="650" y="288"/>
                  </a:lnTo>
                  <a:lnTo>
                    <a:pt x="656" y="282"/>
                  </a:lnTo>
                  <a:lnTo>
                    <a:pt x="666" y="270"/>
                  </a:lnTo>
                  <a:lnTo>
                    <a:pt x="670" y="262"/>
                  </a:lnTo>
                  <a:lnTo>
                    <a:pt x="674" y="256"/>
                  </a:lnTo>
                  <a:lnTo>
                    <a:pt x="674" y="256"/>
                  </a:lnTo>
                  <a:lnTo>
                    <a:pt x="680" y="242"/>
                  </a:lnTo>
                  <a:lnTo>
                    <a:pt x="682" y="234"/>
                  </a:lnTo>
                  <a:lnTo>
                    <a:pt x="682" y="228"/>
                  </a:lnTo>
                  <a:lnTo>
                    <a:pt x="682" y="228"/>
                  </a:lnTo>
                  <a:lnTo>
                    <a:pt x="676" y="222"/>
                  </a:lnTo>
                  <a:lnTo>
                    <a:pt x="672" y="216"/>
                  </a:lnTo>
                  <a:lnTo>
                    <a:pt x="672" y="216"/>
                  </a:lnTo>
                  <a:lnTo>
                    <a:pt x="668" y="208"/>
                  </a:lnTo>
                  <a:lnTo>
                    <a:pt x="666" y="206"/>
                  </a:lnTo>
                  <a:lnTo>
                    <a:pt x="662" y="204"/>
                  </a:lnTo>
                  <a:lnTo>
                    <a:pt x="662" y="204"/>
                  </a:lnTo>
                  <a:lnTo>
                    <a:pt x="652" y="200"/>
                  </a:lnTo>
                  <a:lnTo>
                    <a:pt x="642" y="198"/>
                  </a:lnTo>
                  <a:lnTo>
                    <a:pt x="632" y="196"/>
                  </a:lnTo>
                  <a:lnTo>
                    <a:pt x="624" y="192"/>
                  </a:lnTo>
                  <a:lnTo>
                    <a:pt x="624" y="192"/>
                  </a:lnTo>
                  <a:lnTo>
                    <a:pt x="606" y="182"/>
                  </a:lnTo>
                  <a:lnTo>
                    <a:pt x="598" y="178"/>
                  </a:lnTo>
                  <a:lnTo>
                    <a:pt x="588" y="174"/>
                  </a:lnTo>
                  <a:lnTo>
                    <a:pt x="588" y="174"/>
                  </a:lnTo>
                  <a:lnTo>
                    <a:pt x="568" y="170"/>
                  </a:lnTo>
                  <a:lnTo>
                    <a:pt x="568" y="170"/>
                  </a:lnTo>
                  <a:lnTo>
                    <a:pt x="566" y="170"/>
                  </a:lnTo>
                  <a:lnTo>
                    <a:pt x="566" y="170"/>
                  </a:lnTo>
                  <a:lnTo>
                    <a:pt x="560" y="170"/>
                  </a:lnTo>
                  <a:lnTo>
                    <a:pt x="560" y="170"/>
                  </a:lnTo>
                  <a:lnTo>
                    <a:pt x="554" y="172"/>
                  </a:lnTo>
                  <a:lnTo>
                    <a:pt x="554" y="172"/>
                  </a:lnTo>
                  <a:lnTo>
                    <a:pt x="548" y="170"/>
                  </a:lnTo>
                  <a:lnTo>
                    <a:pt x="548" y="170"/>
                  </a:lnTo>
                  <a:lnTo>
                    <a:pt x="542" y="168"/>
                  </a:lnTo>
                  <a:lnTo>
                    <a:pt x="538" y="166"/>
                  </a:lnTo>
                  <a:lnTo>
                    <a:pt x="534" y="166"/>
                  </a:lnTo>
                  <a:lnTo>
                    <a:pt x="534" y="166"/>
                  </a:lnTo>
                  <a:lnTo>
                    <a:pt x="534" y="166"/>
                  </a:lnTo>
                  <a:lnTo>
                    <a:pt x="530" y="166"/>
                  </a:lnTo>
                  <a:lnTo>
                    <a:pt x="526" y="168"/>
                  </a:lnTo>
                  <a:lnTo>
                    <a:pt x="524" y="172"/>
                  </a:lnTo>
                  <a:lnTo>
                    <a:pt x="518" y="174"/>
                  </a:lnTo>
                  <a:lnTo>
                    <a:pt x="518" y="174"/>
                  </a:lnTo>
                  <a:lnTo>
                    <a:pt x="516" y="170"/>
                  </a:lnTo>
                  <a:lnTo>
                    <a:pt x="516" y="168"/>
                  </a:lnTo>
                  <a:lnTo>
                    <a:pt x="516" y="168"/>
                  </a:lnTo>
                  <a:lnTo>
                    <a:pt x="518" y="166"/>
                  </a:lnTo>
                  <a:lnTo>
                    <a:pt x="522" y="164"/>
                  </a:lnTo>
                  <a:lnTo>
                    <a:pt x="522" y="164"/>
                  </a:lnTo>
                  <a:lnTo>
                    <a:pt x="520" y="160"/>
                  </a:lnTo>
                  <a:lnTo>
                    <a:pt x="518" y="158"/>
                  </a:lnTo>
                  <a:lnTo>
                    <a:pt x="510" y="156"/>
                  </a:lnTo>
                  <a:lnTo>
                    <a:pt x="510" y="156"/>
                  </a:lnTo>
                  <a:lnTo>
                    <a:pt x="498" y="150"/>
                  </a:lnTo>
                  <a:lnTo>
                    <a:pt x="486" y="148"/>
                  </a:lnTo>
                  <a:lnTo>
                    <a:pt x="486" y="148"/>
                  </a:lnTo>
                  <a:lnTo>
                    <a:pt x="480" y="150"/>
                  </a:lnTo>
                  <a:lnTo>
                    <a:pt x="480" y="150"/>
                  </a:lnTo>
                  <a:lnTo>
                    <a:pt x="476" y="150"/>
                  </a:lnTo>
                  <a:lnTo>
                    <a:pt x="476" y="150"/>
                  </a:lnTo>
                  <a:lnTo>
                    <a:pt x="470" y="148"/>
                  </a:lnTo>
                  <a:lnTo>
                    <a:pt x="470" y="148"/>
                  </a:lnTo>
                  <a:lnTo>
                    <a:pt x="464" y="146"/>
                  </a:lnTo>
                  <a:lnTo>
                    <a:pt x="460" y="142"/>
                  </a:lnTo>
                  <a:lnTo>
                    <a:pt x="454" y="140"/>
                  </a:lnTo>
                  <a:lnTo>
                    <a:pt x="448" y="138"/>
                  </a:lnTo>
                  <a:lnTo>
                    <a:pt x="448" y="138"/>
                  </a:lnTo>
                  <a:lnTo>
                    <a:pt x="442" y="140"/>
                  </a:lnTo>
                  <a:lnTo>
                    <a:pt x="442" y="140"/>
                  </a:lnTo>
                  <a:lnTo>
                    <a:pt x="438" y="142"/>
                  </a:lnTo>
                  <a:lnTo>
                    <a:pt x="434" y="146"/>
                  </a:lnTo>
                  <a:lnTo>
                    <a:pt x="430" y="150"/>
                  </a:lnTo>
                  <a:lnTo>
                    <a:pt x="424" y="150"/>
                  </a:lnTo>
                  <a:lnTo>
                    <a:pt x="424" y="150"/>
                  </a:lnTo>
                  <a:lnTo>
                    <a:pt x="422" y="150"/>
                  </a:lnTo>
                  <a:lnTo>
                    <a:pt x="422" y="150"/>
                  </a:lnTo>
                  <a:lnTo>
                    <a:pt x="420" y="148"/>
                  </a:lnTo>
                  <a:lnTo>
                    <a:pt x="420" y="144"/>
                  </a:lnTo>
                  <a:lnTo>
                    <a:pt x="422" y="140"/>
                  </a:lnTo>
                  <a:lnTo>
                    <a:pt x="426" y="136"/>
                  </a:lnTo>
                  <a:lnTo>
                    <a:pt x="434" y="130"/>
                  </a:lnTo>
                  <a:lnTo>
                    <a:pt x="436" y="128"/>
                  </a:lnTo>
                  <a:lnTo>
                    <a:pt x="438" y="124"/>
                  </a:lnTo>
                  <a:lnTo>
                    <a:pt x="438" y="124"/>
                  </a:lnTo>
                  <a:lnTo>
                    <a:pt x="436" y="122"/>
                  </a:lnTo>
                  <a:lnTo>
                    <a:pt x="432" y="120"/>
                  </a:lnTo>
                  <a:lnTo>
                    <a:pt x="426" y="116"/>
                  </a:lnTo>
                  <a:lnTo>
                    <a:pt x="426" y="116"/>
                  </a:lnTo>
                  <a:lnTo>
                    <a:pt x="422" y="110"/>
                  </a:lnTo>
                  <a:lnTo>
                    <a:pt x="418" y="104"/>
                  </a:lnTo>
                  <a:lnTo>
                    <a:pt x="418" y="104"/>
                  </a:lnTo>
                  <a:lnTo>
                    <a:pt x="416" y="98"/>
                  </a:lnTo>
                  <a:lnTo>
                    <a:pt x="412" y="94"/>
                  </a:lnTo>
                  <a:lnTo>
                    <a:pt x="406" y="90"/>
                  </a:lnTo>
                  <a:lnTo>
                    <a:pt x="398" y="86"/>
                  </a:lnTo>
                  <a:lnTo>
                    <a:pt x="398" y="86"/>
                  </a:lnTo>
                  <a:lnTo>
                    <a:pt x="386" y="80"/>
                  </a:lnTo>
                  <a:lnTo>
                    <a:pt x="380" y="76"/>
                  </a:lnTo>
                  <a:lnTo>
                    <a:pt x="374" y="74"/>
                  </a:lnTo>
                  <a:lnTo>
                    <a:pt x="374" y="74"/>
                  </a:lnTo>
                  <a:lnTo>
                    <a:pt x="372" y="74"/>
                  </a:lnTo>
                  <a:lnTo>
                    <a:pt x="372" y="74"/>
                  </a:lnTo>
                  <a:lnTo>
                    <a:pt x="368" y="74"/>
                  </a:lnTo>
                  <a:lnTo>
                    <a:pt x="368" y="74"/>
                  </a:lnTo>
                  <a:lnTo>
                    <a:pt x="362" y="74"/>
                  </a:lnTo>
                  <a:lnTo>
                    <a:pt x="362" y="74"/>
                  </a:lnTo>
                  <a:lnTo>
                    <a:pt x="360" y="74"/>
                  </a:lnTo>
                  <a:lnTo>
                    <a:pt x="360" y="74"/>
                  </a:lnTo>
                  <a:lnTo>
                    <a:pt x="350" y="74"/>
                  </a:lnTo>
                  <a:lnTo>
                    <a:pt x="350" y="74"/>
                  </a:lnTo>
                  <a:lnTo>
                    <a:pt x="346" y="74"/>
                  </a:lnTo>
                  <a:lnTo>
                    <a:pt x="346" y="74"/>
                  </a:lnTo>
                  <a:lnTo>
                    <a:pt x="332" y="76"/>
                  </a:lnTo>
                  <a:lnTo>
                    <a:pt x="332" y="76"/>
                  </a:lnTo>
                  <a:lnTo>
                    <a:pt x="324" y="74"/>
                  </a:lnTo>
                  <a:lnTo>
                    <a:pt x="318" y="70"/>
                  </a:lnTo>
                  <a:lnTo>
                    <a:pt x="318" y="70"/>
                  </a:lnTo>
                  <a:lnTo>
                    <a:pt x="316" y="66"/>
                  </a:lnTo>
                  <a:lnTo>
                    <a:pt x="314" y="64"/>
                  </a:lnTo>
                  <a:lnTo>
                    <a:pt x="310" y="62"/>
                  </a:lnTo>
                  <a:lnTo>
                    <a:pt x="310" y="62"/>
                  </a:lnTo>
                  <a:lnTo>
                    <a:pt x="304" y="60"/>
                  </a:lnTo>
                  <a:lnTo>
                    <a:pt x="296" y="56"/>
                  </a:lnTo>
                  <a:lnTo>
                    <a:pt x="296" y="56"/>
                  </a:lnTo>
                  <a:lnTo>
                    <a:pt x="290" y="52"/>
                  </a:lnTo>
                  <a:lnTo>
                    <a:pt x="284" y="46"/>
                  </a:lnTo>
                  <a:lnTo>
                    <a:pt x="284" y="46"/>
                  </a:lnTo>
                  <a:lnTo>
                    <a:pt x="274" y="44"/>
                  </a:lnTo>
                  <a:lnTo>
                    <a:pt x="270" y="42"/>
                  </a:lnTo>
                  <a:lnTo>
                    <a:pt x="266" y="40"/>
                  </a:lnTo>
                  <a:lnTo>
                    <a:pt x="266" y="40"/>
                  </a:lnTo>
                  <a:lnTo>
                    <a:pt x="254" y="30"/>
                  </a:lnTo>
                  <a:lnTo>
                    <a:pt x="254" y="30"/>
                  </a:lnTo>
                  <a:lnTo>
                    <a:pt x="238" y="24"/>
                  </a:lnTo>
                  <a:lnTo>
                    <a:pt x="228" y="20"/>
                  </a:lnTo>
                  <a:lnTo>
                    <a:pt x="222" y="20"/>
                  </a:lnTo>
                  <a:lnTo>
                    <a:pt x="222" y="20"/>
                  </a:lnTo>
                  <a:lnTo>
                    <a:pt x="220" y="20"/>
                  </a:lnTo>
                  <a:lnTo>
                    <a:pt x="220" y="20"/>
                  </a:lnTo>
                  <a:lnTo>
                    <a:pt x="212" y="22"/>
                  </a:lnTo>
                  <a:lnTo>
                    <a:pt x="206" y="26"/>
                  </a:lnTo>
                  <a:lnTo>
                    <a:pt x="206" y="26"/>
                  </a:lnTo>
                  <a:lnTo>
                    <a:pt x="202" y="26"/>
                  </a:lnTo>
                  <a:lnTo>
                    <a:pt x="202" y="26"/>
                  </a:lnTo>
                  <a:lnTo>
                    <a:pt x="196" y="26"/>
                  </a:lnTo>
                  <a:lnTo>
                    <a:pt x="196" y="26"/>
                  </a:lnTo>
                  <a:lnTo>
                    <a:pt x="192" y="24"/>
                  </a:lnTo>
                  <a:lnTo>
                    <a:pt x="188" y="22"/>
                  </a:lnTo>
                  <a:lnTo>
                    <a:pt x="188" y="22"/>
                  </a:lnTo>
                  <a:lnTo>
                    <a:pt x="182" y="20"/>
                  </a:lnTo>
                  <a:lnTo>
                    <a:pt x="182" y="20"/>
                  </a:lnTo>
                  <a:lnTo>
                    <a:pt x="180" y="20"/>
                  </a:lnTo>
                  <a:lnTo>
                    <a:pt x="180" y="20"/>
                  </a:lnTo>
                  <a:lnTo>
                    <a:pt x="176" y="22"/>
                  </a:lnTo>
                  <a:lnTo>
                    <a:pt x="174" y="26"/>
                  </a:lnTo>
                  <a:lnTo>
                    <a:pt x="174" y="26"/>
                  </a:lnTo>
                  <a:lnTo>
                    <a:pt x="172" y="26"/>
                  </a:lnTo>
                  <a:lnTo>
                    <a:pt x="172" y="26"/>
                  </a:lnTo>
                  <a:lnTo>
                    <a:pt x="170" y="24"/>
                  </a:lnTo>
                  <a:lnTo>
                    <a:pt x="166" y="22"/>
                  </a:lnTo>
                  <a:lnTo>
                    <a:pt x="162" y="18"/>
                  </a:lnTo>
                  <a:lnTo>
                    <a:pt x="162" y="18"/>
                  </a:lnTo>
                  <a:lnTo>
                    <a:pt x="152" y="10"/>
                  </a:lnTo>
                  <a:lnTo>
                    <a:pt x="148" y="8"/>
                  </a:lnTo>
                  <a:lnTo>
                    <a:pt x="140" y="6"/>
                  </a:lnTo>
                  <a:lnTo>
                    <a:pt x="140" y="6"/>
                  </a:lnTo>
                  <a:lnTo>
                    <a:pt x="138" y="8"/>
                  </a:lnTo>
                  <a:lnTo>
                    <a:pt x="138" y="8"/>
                  </a:lnTo>
                  <a:lnTo>
                    <a:pt x="132" y="10"/>
                  </a:lnTo>
                  <a:lnTo>
                    <a:pt x="128" y="14"/>
                  </a:lnTo>
                  <a:lnTo>
                    <a:pt x="128" y="14"/>
                  </a:lnTo>
                  <a:lnTo>
                    <a:pt x="122" y="16"/>
                  </a:lnTo>
                  <a:lnTo>
                    <a:pt x="116" y="18"/>
                  </a:lnTo>
                  <a:lnTo>
                    <a:pt x="116" y="18"/>
                  </a:lnTo>
                  <a:lnTo>
                    <a:pt x="116" y="22"/>
                  </a:lnTo>
                  <a:lnTo>
                    <a:pt x="112" y="26"/>
                  </a:lnTo>
                  <a:lnTo>
                    <a:pt x="112" y="26"/>
                  </a:lnTo>
                  <a:lnTo>
                    <a:pt x="108" y="24"/>
                  </a:lnTo>
                  <a:lnTo>
                    <a:pt x="106" y="20"/>
                  </a:lnTo>
                  <a:lnTo>
                    <a:pt x="106" y="18"/>
                  </a:lnTo>
                  <a:lnTo>
                    <a:pt x="108" y="14"/>
                  </a:lnTo>
                  <a:lnTo>
                    <a:pt x="112" y="8"/>
                  </a:lnTo>
                  <a:lnTo>
                    <a:pt x="112" y="4"/>
                  </a:lnTo>
                  <a:lnTo>
                    <a:pt x="110" y="2"/>
                  </a:lnTo>
                  <a:lnTo>
                    <a:pt x="110" y="2"/>
                  </a:lnTo>
                  <a:lnTo>
                    <a:pt x="10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83" name="Freeform 168"/>
            <p:cNvSpPr>
              <a:spLocks/>
            </p:cNvSpPr>
            <p:nvPr/>
          </p:nvSpPr>
          <p:spPr bwMode="auto">
            <a:xfrm>
              <a:off x="4974" y="3216"/>
              <a:ext cx="16" cy="14"/>
            </a:xfrm>
            <a:custGeom>
              <a:avLst/>
              <a:gdLst>
                <a:gd name="T0" fmla="*/ 4 w 16"/>
                <a:gd name="T1" fmla="*/ 0 h 14"/>
                <a:gd name="T2" fmla="*/ 4 w 16"/>
                <a:gd name="T3" fmla="*/ 0 h 14"/>
                <a:gd name="T4" fmla="*/ 2 w 16"/>
                <a:gd name="T5" fmla="*/ 0 h 14"/>
                <a:gd name="T6" fmla="*/ 0 w 16"/>
                <a:gd name="T7" fmla="*/ 2 h 14"/>
                <a:gd name="T8" fmla="*/ 0 w 16"/>
                <a:gd name="T9" fmla="*/ 4 h 14"/>
                <a:gd name="T10" fmla="*/ 0 w 16"/>
                <a:gd name="T11" fmla="*/ 8 h 14"/>
                <a:gd name="T12" fmla="*/ 0 w 16"/>
                <a:gd name="T13" fmla="*/ 8 h 14"/>
                <a:gd name="T14" fmla="*/ 2 w 16"/>
                <a:gd name="T15" fmla="*/ 12 h 14"/>
                <a:gd name="T16" fmla="*/ 6 w 16"/>
                <a:gd name="T17" fmla="*/ 14 h 14"/>
                <a:gd name="T18" fmla="*/ 6 w 16"/>
                <a:gd name="T19" fmla="*/ 14 h 14"/>
                <a:gd name="T20" fmla="*/ 12 w 16"/>
                <a:gd name="T21" fmla="*/ 12 h 14"/>
                <a:gd name="T22" fmla="*/ 12 w 16"/>
                <a:gd name="T23" fmla="*/ 12 h 14"/>
                <a:gd name="T24" fmla="*/ 14 w 16"/>
                <a:gd name="T25" fmla="*/ 10 h 14"/>
                <a:gd name="T26" fmla="*/ 16 w 16"/>
                <a:gd name="T27" fmla="*/ 8 h 14"/>
                <a:gd name="T28" fmla="*/ 16 w 16"/>
                <a:gd name="T29" fmla="*/ 6 h 14"/>
                <a:gd name="T30" fmla="*/ 16 w 16"/>
                <a:gd name="T31" fmla="*/ 4 h 14"/>
                <a:gd name="T32" fmla="*/ 10 w 16"/>
                <a:gd name="T33" fmla="*/ 2 h 14"/>
                <a:gd name="T34" fmla="*/ 4 w 16"/>
                <a:gd name="T35"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6" h="14">
                  <a:moveTo>
                    <a:pt x="4" y="0"/>
                  </a:moveTo>
                  <a:lnTo>
                    <a:pt x="4" y="0"/>
                  </a:lnTo>
                  <a:lnTo>
                    <a:pt x="2" y="0"/>
                  </a:lnTo>
                  <a:lnTo>
                    <a:pt x="0" y="2"/>
                  </a:lnTo>
                  <a:lnTo>
                    <a:pt x="0" y="4"/>
                  </a:lnTo>
                  <a:lnTo>
                    <a:pt x="0" y="8"/>
                  </a:lnTo>
                  <a:lnTo>
                    <a:pt x="0" y="8"/>
                  </a:lnTo>
                  <a:lnTo>
                    <a:pt x="2" y="12"/>
                  </a:lnTo>
                  <a:lnTo>
                    <a:pt x="6" y="14"/>
                  </a:lnTo>
                  <a:lnTo>
                    <a:pt x="6" y="14"/>
                  </a:lnTo>
                  <a:lnTo>
                    <a:pt x="12" y="12"/>
                  </a:lnTo>
                  <a:lnTo>
                    <a:pt x="12" y="12"/>
                  </a:lnTo>
                  <a:lnTo>
                    <a:pt x="14" y="10"/>
                  </a:lnTo>
                  <a:lnTo>
                    <a:pt x="16" y="8"/>
                  </a:lnTo>
                  <a:lnTo>
                    <a:pt x="16" y="6"/>
                  </a:lnTo>
                  <a:lnTo>
                    <a:pt x="16" y="4"/>
                  </a:lnTo>
                  <a:lnTo>
                    <a:pt x="10" y="2"/>
                  </a:lnTo>
                  <a:lnTo>
                    <a:pt x="4"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84" name="Freeform 169"/>
            <p:cNvSpPr>
              <a:spLocks/>
            </p:cNvSpPr>
            <p:nvPr/>
          </p:nvSpPr>
          <p:spPr bwMode="auto">
            <a:xfrm>
              <a:off x="4974" y="3216"/>
              <a:ext cx="16" cy="14"/>
            </a:xfrm>
            <a:custGeom>
              <a:avLst/>
              <a:gdLst>
                <a:gd name="T0" fmla="*/ 4 w 16"/>
                <a:gd name="T1" fmla="*/ 0 h 14"/>
                <a:gd name="T2" fmla="*/ 4 w 16"/>
                <a:gd name="T3" fmla="*/ 0 h 14"/>
                <a:gd name="T4" fmla="*/ 2 w 16"/>
                <a:gd name="T5" fmla="*/ 0 h 14"/>
                <a:gd name="T6" fmla="*/ 0 w 16"/>
                <a:gd name="T7" fmla="*/ 2 h 14"/>
                <a:gd name="T8" fmla="*/ 0 w 16"/>
                <a:gd name="T9" fmla="*/ 4 h 14"/>
                <a:gd name="T10" fmla="*/ 0 w 16"/>
                <a:gd name="T11" fmla="*/ 8 h 14"/>
                <a:gd name="T12" fmla="*/ 0 w 16"/>
                <a:gd name="T13" fmla="*/ 8 h 14"/>
                <a:gd name="T14" fmla="*/ 2 w 16"/>
                <a:gd name="T15" fmla="*/ 12 h 14"/>
                <a:gd name="T16" fmla="*/ 6 w 16"/>
                <a:gd name="T17" fmla="*/ 14 h 14"/>
                <a:gd name="T18" fmla="*/ 6 w 16"/>
                <a:gd name="T19" fmla="*/ 14 h 14"/>
                <a:gd name="T20" fmla="*/ 12 w 16"/>
                <a:gd name="T21" fmla="*/ 12 h 14"/>
                <a:gd name="T22" fmla="*/ 12 w 16"/>
                <a:gd name="T23" fmla="*/ 12 h 14"/>
                <a:gd name="T24" fmla="*/ 14 w 16"/>
                <a:gd name="T25" fmla="*/ 10 h 14"/>
                <a:gd name="T26" fmla="*/ 16 w 16"/>
                <a:gd name="T27" fmla="*/ 8 h 14"/>
                <a:gd name="T28" fmla="*/ 16 w 16"/>
                <a:gd name="T29" fmla="*/ 6 h 14"/>
                <a:gd name="T30" fmla="*/ 16 w 16"/>
                <a:gd name="T31" fmla="*/ 4 h 14"/>
                <a:gd name="T32" fmla="*/ 10 w 16"/>
                <a:gd name="T33" fmla="*/ 2 h 14"/>
                <a:gd name="T34" fmla="*/ 4 w 16"/>
                <a:gd name="T35"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6" h="14">
                  <a:moveTo>
                    <a:pt x="4" y="0"/>
                  </a:moveTo>
                  <a:lnTo>
                    <a:pt x="4" y="0"/>
                  </a:lnTo>
                  <a:lnTo>
                    <a:pt x="2" y="0"/>
                  </a:lnTo>
                  <a:lnTo>
                    <a:pt x="0" y="2"/>
                  </a:lnTo>
                  <a:lnTo>
                    <a:pt x="0" y="4"/>
                  </a:lnTo>
                  <a:lnTo>
                    <a:pt x="0" y="8"/>
                  </a:lnTo>
                  <a:lnTo>
                    <a:pt x="0" y="8"/>
                  </a:lnTo>
                  <a:lnTo>
                    <a:pt x="2" y="12"/>
                  </a:lnTo>
                  <a:lnTo>
                    <a:pt x="6" y="14"/>
                  </a:lnTo>
                  <a:lnTo>
                    <a:pt x="6" y="14"/>
                  </a:lnTo>
                  <a:lnTo>
                    <a:pt x="12" y="12"/>
                  </a:lnTo>
                  <a:lnTo>
                    <a:pt x="12" y="12"/>
                  </a:lnTo>
                  <a:lnTo>
                    <a:pt x="14" y="10"/>
                  </a:lnTo>
                  <a:lnTo>
                    <a:pt x="16" y="8"/>
                  </a:lnTo>
                  <a:lnTo>
                    <a:pt x="16" y="6"/>
                  </a:lnTo>
                  <a:lnTo>
                    <a:pt x="16" y="4"/>
                  </a:lnTo>
                  <a:lnTo>
                    <a:pt x="10" y="2"/>
                  </a:lnTo>
                  <a:lnTo>
                    <a:pt x="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85" name="Freeform 170"/>
            <p:cNvSpPr>
              <a:spLocks/>
            </p:cNvSpPr>
            <p:nvPr/>
          </p:nvSpPr>
          <p:spPr bwMode="auto">
            <a:xfrm>
              <a:off x="4996" y="3206"/>
              <a:ext cx="26" cy="28"/>
            </a:xfrm>
            <a:custGeom>
              <a:avLst/>
              <a:gdLst>
                <a:gd name="T0" fmla="*/ 18 w 26"/>
                <a:gd name="T1" fmla="*/ 0 h 28"/>
                <a:gd name="T2" fmla="*/ 18 w 26"/>
                <a:gd name="T3" fmla="*/ 0 h 28"/>
                <a:gd name="T4" fmla="*/ 14 w 26"/>
                <a:gd name="T5" fmla="*/ 0 h 28"/>
                <a:gd name="T6" fmla="*/ 14 w 26"/>
                <a:gd name="T7" fmla="*/ 0 h 28"/>
                <a:gd name="T8" fmla="*/ 12 w 26"/>
                <a:gd name="T9" fmla="*/ 2 h 28"/>
                <a:gd name="T10" fmla="*/ 12 w 26"/>
                <a:gd name="T11" fmla="*/ 4 h 28"/>
                <a:gd name="T12" fmla="*/ 10 w 26"/>
                <a:gd name="T13" fmla="*/ 10 h 28"/>
                <a:gd name="T14" fmla="*/ 10 w 26"/>
                <a:gd name="T15" fmla="*/ 10 h 28"/>
                <a:gd name="T16" fmla="*/ 2 w 26"/>
                <a:gd name="T17" fmla="*/ 14 h 28"/>
                <a:gd name="T18" fmla="*/ 0 w 26"/>
                <a:gd name="T19" fmla="*/ 18 h 28"/>
                <a:gd name="T20" fmla="*/ 2 w 26"/>
                <a:gd name="T21" fmla="*/ 22 h 28"/>
                <a:gd name="T22" fmla="*/ 2 w 26"/>
                <a:gd name="T23" fmla="*/ 22 h 28"/>
                <a:gd name="T24" fmla="*/ 8 w 26"/>
                <a:gd name="T25" fmla="*/ 26 h 28"/>
                <a:gd name="T26" fmla="*/ 12 w 26"/>
                <a:gd name="T27" fmla="*/ 28 h 28"/>
                <a:gd name="T28" fmla="*/ 12 w 26"/>
                <a:gd name="T29" fmla="*/ 28 h 28"/>
                <a:gd name="T30" fmla="*/ 20 w 26"/>
                <a:gd name="T31" fmla="*/ 26 h 28"/>
                <a:gd name="T32" fmla="*/ 26 w 26"/>
                <a:gd name="T33" fmla="*/ 20 h 28"/>
                <a:gd name="T34" fmla="*/ 26 w 26"/>
                <a:gd name="T35" fmla="*/ 20 h 28"/>
                <a:gd name="T36" fmla="*/ 26 w 26"/>
                <a:gd name="T37" fmla="*/ 16 h 28"/>
                <a:gd name="T38" fmla="*/ 26 w 26"/>
                <a:gd name="T39" fmla="*/ 8 h 28"/>
                <a:gd name="T40" fmla="*/ 22 w 26"/>
                <a:gd name="T41" fmla="*/ 2 h 28"/>
                <a:gd name="T42" fmla="*/ 20 w 26"/>
                <a:gd name="T43" fmla="*/ 0 h 28"/>
                <a:gd name="T44" fmla="*/ 18 w 26"/>
                <a:gd name="T45"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6" h="28">
                  <a:moveTo>
                    <a:pt x="18" y="0"/>
                  </a:moveTo>
                  <a:lnTo>
                    <a:pt x="18" y="0"/>
                  </a:lnTo>
                  <a:lnTo>
                    <a:pt x="14" y="0"/>
                  </a:lnTo>
                  <a:lnTo>
                    <a:pt x="14" y="0"/>
                  </a:lnTo>
                  <a:lnTo>
                    <a:pt x="12" y="2"/>
                  </a:lnTo>
                  <a:lnTo>
                    <a:pt x="12" y="4"/>
                  </a:lnTo>
                  <a:lnTo>
                    <a:pt x="10" y="10"/>
                  </a:lnTo>
                  <a:lnTo>
                    <a:pt x="10" y="10"/>
                  </a:lnTo>
                  <a:lnTo>
                    <a:pt x="2" y="14"/>
                  </a:lnTo>
                  <a:lnTo>
                    <a:pt x="0" y="18"/>
                  </a:lnTo>
                  <a:lnTo>
                    <a:pt x="2" y="22"/>
                  </a:lnTo>
                  <a:lnTo>
                    <a:pt x="2" y="22"/>
                  </a:lnTo>
                  <a:lnTo>
                    <a:pt x="8" y="26"/>
                  </a:lnTo>
                  <a:lnTo>
                    <a:pt x="12" y="28"/>
                  </a:lnTo>
                  <a:lnTo>
                    <a:pt x="12" y="28"/>
                  </a:lnTo>
                  <a:lnTo>
                    <a:pt x="20" y="26"/>
                  </a:lnTo>
                  <a:lnTo>
                    <a:pt x="26" y="20"/>
                  </a:lnTo>
                  <a:lnTo>
                    <a:pt x="26" y="20"/>
                  </a:lnTo>
                  <a:lnTo>
                    <a:pt x="26" y="16"/>
                  </a:lnTo>
                  <a:lnTo>
                    <a:pt x="26" y="8"/>
                  </a:lnTo>
                  <a:lnTo>
                    <a:pt x="22" y="2"/>
                  </a:lnTo>
                  <a:lnTo>
                    <a:pt x="20" y="0"/>
                  </a:lnTo>
                  <a:lnTo>
                    <a:pt x="18"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86" name="Freeform 171"/>
            <p:cNvSpPr>
              <a:spLocks/>
            </p:cNvSpPr>
            <p:nvPr/>
          </p:nvSpPr>
          <p:spPr bwMode="auto">
            <a:xfrm>
              <a:off x="4996" y="3206"/>
              <a:ext cx="26" cy="28"/>
            </a:xfrm>
            <a:custGeom>
              <a:avLst/>
              <a:gdLst>
                <a:gd name="T0" fmla="*/ 18 w 26"/>
                <a:gd name="T1" fmla="*/ 0 h 28"/>
                <a:gd name="T2" fmla="*/ 18 w 26"/>
                <a:gd name="T3" fmla="*/ 0 h 28"/>
                <a:gd name="T4" fmla="*/ 14 w 26"/>
                <a:gd name="T5" fmla="*/ 0 h 28"/>
                <a:gd name="T6" fmla="*/ 14 w 26"/>
                <a:gd name="T7" fmla="*/ 0 h 28"/>
                <a:gd name="T8" fmla="*/ 12 w 26"/>
                <a:gd name="T9" fmla="*/ 2 h 28"/>
                <a:gd name="T10" fmla="*/ 12 w 26"/>
                <a:gd name="T11" fmla="*/ 4 h 28"/>
                <a:gd name="T12" fmla="*/ 10 w 26"/>
                <a:gd name="T13" fmla="*/ 10 h 28"/>
                <a:gd name="T14" fmla="*/ 10 w 26"/>
                <a:gd name="T15" fmla="*/ 10 h 28"/>
                <a:gd name="T16" fmla="*/ 2 w 26"/>
                <a:gd name="T17" fmla="*/ 14 h 28"/>
                <a:gd name="T18" fmla="*/ 0 w 26"/>
                <a:gd name="T19" fmla="*/ 18 h 28"/>
                <a:gd name="T20" fmla="*/ 2 w 26"/>
                <a:gd name="T21" fmla="*/ 22 h 28"/>
                <a:gd name="T22" fmla="*/ 2 w 26"/>
                <a:gd name="T23" fmla="*/ 22 h 28"/>
                <a:gd name="T24" fmla="*/ 8 w 26"/>
                <a:gd name="T25" fmla="*/ 26 h 28"/>
                <a:gd name="T26" fmla="*/ 12 w 26"/>
                <a:gd name="T27" fmla="*/ 28 h 28"/>
                <a:gd name="T28" fmla="*/ 12 w 26"/>
                <a:gd name="T29" fmla="*/ 28 h 28"/>
                <a:gd name="T30" fmla="*/ 20 w 26"/>
                <a:gd name="T31" fmla="*/ 26 h 28"/>
                <a:gd name="T32" fmla="*/ 26 w 26"/>
                <a:gd name="T33" fmla="*/ 20 h 28"/>
                <a:gd name="T34" fmla="*/ 26 w 26"/>
                <a:gd name="T35" fmla="*/ 20 h 28"/>
                <a:gd name="T36" fmla="*/ 26 w 26"/>
                <a:gd name="T37" fmla="*/ 16 h 28"/>
                <a:gd name="T38" fmla="*/ 26 w 26"/>
                <a:gd name="T39" fmla="*/ 8 h 28"/>
                <a:gd name="T40" fmla="*/ 22 w 26"/>
                <a:gd name="T41" fmla="*/ 2 h 28"/>
                <a:gd name="T42" fmla="*/ 20 w 26"/>
                <a:gd name="T43" fmla="*/ 0 h 28"/>
                <a:gd name="T44" fmla="*/ 18 w 26"/>
                <a:gd name="T45"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6" h="28">
                  <a:moveTo>
                    <a:pt x="18" y="0"/>
                  </a:moveTo>
                  <a:lnTo>
                    <a:pt x="18" y="0"/>
                  </a:lnTo>
                  <a:lnTo>
                    <a:pt x="14" y="0"/>
                  </a:lnTo>
                  <a:lnTo>
                    <a:pt x="14" y="0"/>
                  </a:lnTo>
                  <a:lnTo>
                    <a:pt x="12" y="2"/>
                  </a:lnTo>
                  <a:lnTo>
                    <a:pt x="12" y="4"/>
                  </a:lnTo>
                  <a:lnTo>
                    <a:pt x="10" y="10"/>
                  </a:lnTo>
                  <a:lnTo>
                    <a:pt x="10" y="10"/>
                  </a:lnTo>
                  <a:lnTo>
                    <a:pt x="2" y="14"/>
                  </a:lnTo>
                  <a:lnTo>
                    <a:pt x="0" y="18"/>
                  </a:lnTo>
                  <a:lnTo>
                    <a:pt x="2" y="22"/>
                  </a:lnTo>
                  <a:lnTo>
                    <a:pt x="2" y="22"/>
                  </a:lnTo>
                  <a:lnTo>
                    <a:pt x="8" y="26"/>
                  </a:lnTo>
                  <a:lnTo>
                    <a:pt x="12" y="28"/>
                  </a:lnTo>
                  <a:lnTo>
                    <a:pt x="12" y="28"/>
                  </a:lnTo>
                  <a:lnTo>
                    <a:pt x="20" y="26"/>
                  </a:lnTo>
                  <a:lnTo>
                    <a:pt x="26" y="20"/>
                  </a:lnTo>
                  <a:lnTo>
                    <a:pt x="26" y="20"/>
                  </a:lnTo>
                  <a:lnTo>
                    <a:pt x="26" y="16"/>
                  </a:lnTo>
                  <a:lnTo>
                    <a:pt x="26" y="8"/>
                  </a:lnTo>
                  <a:lnTo>
                    <a:pt x="22" y="2"/>
                  </a:lnTo>
                  <a:lnTo>
                    <a:pt x="20" y="0"/>
                  </a:lnTo>
                  <a:lnTo>
                    <a:pt x="1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87" name="Freeform 172"/>
            <p:cNvSpPr>
              <a:spLocks/>
            </p:cNvSpPr>
            <p:nvPr/>
          </p:nvSpPr>
          <p:spPr bwMode="auto">
            <a:xfrm>
              <a:off x="4812" y="3240"/>
              <a:ext cx="104" cy="62"/>
            </a:xfrm>
            <a:custGeom>
              <a:avLst/>
              <a:gdLst>
                <a:gd name="T0" fmla="*/ 34 w 104"/>
                <a:gd name="T1" fmla="*/ 0 h 62"/>
                <a:gd name="T2" fmla="*/ 28 w 104"/>
                <a:gd name="T3" fmla="*/ 4 h 62"/>
                <a:gd name="T4" fmla="*/ 26 w 104"/>
                <a:gd name="T5" fmla="*/ 10 h 62"/>
                <a:gd name="T6" fmla="*/ 26 w 104"/>
                <a:gd name="T7" fmla="*/ 18 h 62"/>
                <a:gd name="T8" fmla="*/ 26 w 104"/>
                <a:gd name="T9" fmla="*/ 32 h 62"/>
                <a:gd name="T10" fmla="*/ 24 w 104"/>
                <a:gd name="T11" fmla="*/ 36 h 62"/>
                <a:gd name="T12" fmla="*/ 22 w 104"/>
                <a:gd name="T13" fmla="*/ 38 h 62"/>
                <a:gd name="T14" fmla="*/ 18 w 104"/>
                <a:gd name="T15" fmla="*/ 38 h 62"/>
                <a:gd name="T16" fmla="*/ 8 w 104"/>
                <a:gd name="T17" fmla="*/ 36 h 62"/>
                <a:gd name="T18" fmla="*/ 2 w 104"/>
                <a:gd name="T19" fmla="*/ 38 h 62"/>
                <a:gd name="T20" fmla="*/ 0 w 104"/>
                <a:gd name="T21" fmla="*/ 44 h 62"/>
                <a:gd name="T22" fmla="*/ 6 w 104"/>
                <a:gd name="T23" fmla="*/ 50 h 62"/>
                <a:gd name="T24" fmla="*/ 16 w 104"/>
                <a:gd name="T25" fmla="*/ 52 h 62"/>
                <a:gd name="T26" fmla="*/ 24 w 104"/>
                <a:gd name="T27" fmla="*/ 54 h 62"/>
                <a:gd name="T28" fmla="*/ 28 w 104"/>
                <a:gd name="T29" fmla="*/ 54 h 62"/>
                <a:gd name="T30" fmla="*/ 34 w 104"/>
                <a:gd name="T31" fmla="*/ 48 h 62"/>
                <a:gd name="T32" fmla="*/ 38 w 104"/>
                <a:gd name="T33" fmla="*/ 48 h 62"/>
                <a:gd name="T34" fmla="*/ 38 w 104"/>
                <a:gd name="T35" fmla="*/ 56 h 62"/>
                <a:gd name="T36" fmla="*/ 42 w 104"/>
                <a:gd name="T37" fmla="*/ 60 h 62"/>
                <a:gd name="T38" fmla="*/ 48 w 104"/>
                <a:gd name="T39" fmla="*/ 62 h 62"/>
                <a:gd name="T40" fmla="*/ 56 w 104"/>
                <a:gd name="T41" fmla="*/ 60 h 62"/>
                <a:gd name="T42" fmla="*/ 64 w 104"/>
                <a:gd name="T43" fmla="*/ 54 h 62"/>
                <a:gd name="T44" fmla="*/ 68 w 104"/>
                <a:gd name="T45" fmla="*/ 54 h 62"/>
                <a:gd name="T46" fmla="*/ 70 w 104"/>
                <a:gd name="T47" fmla="*/ 54 h 62"/>
                <a:gd name="T48" fmla="*/ 92 w 104"/>
                <a:gd name="T49" fmla="*/ 56 h 62"/>
                <a:gd name="T50" fmla="*/ 102 w 104"/>
                <a:gd name="T51" fmla="*/ 52 h 62"/>
                <a:gd name="T52" fmla="*/ 104 w 104"/>
                <a:gd name="T53" fmla="*/ 50 h 62"/>
                <a:gd name="T54" fmla="*/ 102 w 104"/>
                <a:gd name="T55" fmla="*/ 44 h 62"/>
                <a:gd name="T56" fmla="*/ 72 w 104"/>
                <a:gd name="T57" fmla="*/ 30 h 62"/>
                <a:gd name="T58" fmla="*/ 58 w 104"/>
                <a:gd name="T59" fmla="*/ 22 h 62"/>
                <a:gd name="T60" fmla="*/ 48 w 104"/>
                <a:gd name="T61" fmla="*/ 10 h 62"/>
                <a:gd name="T62" fmla="*/ 38 w 104"/>
                <a:gd name="T63" fmla="*/ 2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4" h="62">
                  <a:moveTo>
                    <a:pt x="34" y="0"/>
                  </a:moveTo>
                  <a:lnTo>
                    <a:pt x="34" y="0"/>
                  </a:lnTo>
                  <a:lnTo>
                    <a:pt x="28" y="4"/>
                  </a:lnTo>
                  <a:lnTo>
                    <a:pt x="28" y="4"/>
                  </a:lnTo>
                  <a:lnTo>
                    <a:pt x="26" y="6"/>
                  </a:lnTo>
                  <a:lnTo>
                    <a:pt x="26" y="10"/>
                  </a:lnTo>
                  <a:lnTo>
                    <a:pt x="26" y="18"/>
                  </a:lnTo>
                  <a:lnTo>
                    <a:pt x="26" y="18"/>
                  </a:lnTo>
                  <a:lnTo>
                    <a:pt x="26" y="24"/>
                  </a:lnTo>
                  <a:lnTo>
                    <a:pt x="26" y="32"/>
                  </a:lnTo>
                  <a:lnTo>
                    <a:pt x="26" y="32"/>
                  </a:lnTo>
                  <a:lnTo>
                    <a:pt x="24" y="36"/>
                  </a:lnTo>
                  <a:lnTo>
                    <a:pt x="22" y="38"/>
                  </a:lnTo>
                  <a:lnTo>
                    <a:pt x="22" y="38"/>
                  </a:lnTo>
                  <a:lnTo>
                    <a:pt x="18" y="38"/>
                  </a:lnTo>
                  <a:lnTo>
                    <a:pt x="18" y="38"/>
                  </a:lnTo>
                  <a:lnTo>
                    <a:pt x="8" y="36"/>
                  </a:lnTo>
                  <a:lnTo>
                    <a:pt x="8" y="36"/>
                  </a:lnTo>
                  <a:lnTo>
                    <a:pt x="2" y="38"/>
                  </a:lnTo>
                  <a:lnTo>
                    <a:pt x="2" y="38"/>
                  </a:lnTo>
                  <a:lnTo>
                    <a:pt x="0" y="40"/>
                  </a:lnTo>
                  <a:lnTo>
                    <a:pt x="0" y="44"/>
                  </a:lnTo>
                  <a:lnTo>
                    <a:pt x="2" y="46"/>
                  </a:lnTo>
                  <a:lnTo>
                    <a:pt x="6" y="50"/>
                  </a:lnTo>
                  <a:lnTo>
                    <a:pt x="6" y="50"/>
                  </a:lnTo>
                  <a:lnTo>
                    <a:pt x="16" y="52"/>
                  </a:lnTo>
                  <a:lnTo>
                    <a:pt x="24" y="54"/>
                  </a:lnTo>
                  <a:lnTo>
                    <a:pt x="24" y="54"/>
                  </a:lnTo>
                  <a:lnTo>
                    <a:pt x="24" y="54"/>
                  </a:lnTo>
                  <a:lnTo>
                    <a:pt x="28" y="54"/>
                  </a:lnTo>
                  <a:lnTo>
                    <a:pt x="30" y="52"/>
                  </a:lnTo>
                  <a:lnTo>
                    <a:pt x="34" y="48"/>
                  </a:lnTo>
                  <a:lnTo>
                    <a:pt x="38" y="48"/>
                  </a:lnTo>
                  <a:lnTo>
                    <a:pt x="38" y="48"/>
                  </a:lnTo>
                  <a:lnTo>
                    <a:pt x="38" y="54"/>
                  </a:lnTo>
                  <a:lnTo>
                    <a:pt x="38" y="56"/>
                  </a:lnTo>
                  <a:lnTo>
                    <a:pt x="42" y="60"/>
                  </a:lnTo>
                  <a:lnTo>
                    <a:pt x="42" y="60"/>
                  </a:lnTo>
                  <a:lnTo>
                    <a:pt x="48" y="62"/>
                  </a:lnTo>
                  <a:lnTo>
                    <a:pt x="48" y="62"/>
                  </a:lnTo>
                  <a:lnTo>
                    <a:pt x="56" y="60"/>
                  </a:lnTo>
                  <a:lnTo>
                    <a:pt x="56" y="60"/>
                  </a:lnTo>
                  <a:lnTo>
                    <a:pt x="62" y="56"/>
                  </a:lnTo>
                  <a:lnTo>
                    <a:pt x="64" y="54"/>
                  </a:lnTo>
                  <a:lnTo>
                    <a:pt x="68" y="54"/>
                  </a:lnTo>
                  <a:lnTo>
                    <a:pt x="68" y="54"/>
                  </a:lnTo>
                  <a:lnTo>
                    <a:pt x="70" y="54"/>
                  </a:lnTo>
                  <a:lnTo>
                    <a:pt x="70" y="54"/>
                  </a:lnTo>
                  <a:lnTo>
                    <a:pt x="92" y="56"/>
                  </a:lnTo>
                  <a:lnTo>
                    <a:pt x="92" y="56"/>
                  </a:lnTo>
                  <a:lnTo>
                    <a:pt x="100" y="54"/>
                  </a:lnTo>
                  <a:lnTo>
                    <a:pt x="102" y="52"/>
                  </a:lnTo>
                  <a:lnTo>
                    <a:pt x="104" y="50"/>
                  </a:lnTo>
                  <a:lnTo>
                    <a:pt x="104" y="50"/>
                  </a:lnTo>
                  <a:lnTo>
                    <a:pt x="104" y="46"/>
                  </a:lnTo>
                  <a:lnTo>
                    <a:pt x="102" y="44"/>
                  </a:lnTo>
                  <a:lnTo>
                    <a:pt x="94" y="38"/>
                  </a:lnTo>
                  <a:lnTo>
                    <a:pt x="72" y="30"/>
                  </a:lnTo>
                  <a:lnTo>
                    <a:pt x="72" y="30"/>
                  </a:lnTo>
                  <a:lnTo>
                    <a:pt x="58" y="22"/>
                  </a:lnTo>
                  <a:lnTo>
                    <a:pt x="58" y="22"/>
                  </a:lnTo>
                  <a:lnTo>
                    <a:pt x="48" y="10"/>
                  </a:lnTo>
                  <a:lnTo>
                    <a:pt x="42" y="4"/>
                  </a:lnTo>
                  <a:lnTo>
                    <a:pt x="38" y="2"/>
                  </a:lnTo>
                  <a:lnTo>
                    <a:pt x="34"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88" name="Freeform 173"/>
            <p:cNvSpPr>
              <a:spLocks/>
            </p:cNvSpPr>
            <p:nvPr/>
          </p:nvSpPr>
          <p:spPr bwMode="auto">
            <a:xfrm>
              <a:off x="4812" y="3240"/>
              <a:ext cx="104" cy="62"/>
            </a:xfrm>
            <a:custGeom>
              <a:avLst/>
              <a:gdLst>
                <a:gd name="T0" fmla="*/ 34 w 104"/>
                <a:gd name="T1" fmla="*/ 0 h 62"/>
                <a:gd name="T2" fmla="*/ 28 w 104"/>
                <a:gd name="T3" fmla="*/ 4 h 62"/>
                <a:gd name="T4" fmla="*/ 26 w 104"/>
                <a:gd name="T5" fmla="*/ 10 h 62"/>
                <a:gd name="T6" fmla="*/ 26 w 104"/>
                <a:gd name="T7" fmla="*/ 18 h 62"/>
                <a:gd name="T8" fmla="*/ 26 w 104"/>
                <a:gd name="T9" fmla="*/ 32 h 62"/>
                <a:gd name="T10" fmla="*/ 24 w 104"/>
                <a:gd name="T11" fmla="*/ 36 h 62"/>
                <a:gd name="T12" fmla="*/ 22 w 104"/>
                <a:gd name="T13" fmla="*/ 38 h 62"/>
                <a:gd name="T14" fmla="*/ 18 w 104"/>
                <a:gd name="T15" fmla="*/ 38 h 62"/>
                <a:gd name="T16" fmla="*/ 8 w 104"/>
                <a:gd name="T17" fmla="*/ 36 h 62"/>
                <a:gd name="T18" fmla="*/ 2 w 104"/>
                <a:gd name="T19" fmla="*/ 38 h 62"/>
                <a:gd name="T20" fmla="*/ 0 w 104"/>
                <a:gd name="T21" fmla="*/ 44 h 62"/>
                <a:gd name="T22" fmla="*/ 6 w 104"/>
                <a:gd name="T23" fmla="*/ 50 h 62"/>
                <a:gd name="T24" fmla="*/ 16 w 104"/>
                <a:gd name="T25" fmla="*/ 52 h 62"/>
                <a:gd name="T26" fmla="*/ 24 w 104"/>
                <a:gd name="T27" fmla="*/ 54 h 62"/>
                <a:gd name="T28" fmla="*/ 28 w 104"/>
                <a:gd name="T29" fmla="*/ 54 h 62"/>
                <a:gd name="T30" fmla="*/ 34 w 104"/>
                <a:gd name="T31" fmla="*/ 48 h 62"/>
                <a:gd name="T32" fmla="*/ 38 w 104"/>
                <a:gd name="T33" fmla="*/ 48 h 62"/>
                <a:gd name="T34" fmla="*/ 38 w 104"/>
                <a:gd name="T35" fmla="*/ 56 h 62"/>
                <a:gd name="T36" fmla="*/ 42 w 104"/>
                <a:gd name="T37" fmla="*/ 60 h 62"/>
                <a:gd name="T38" fmla="*/ 48 w 104"/>
                <a:gd name="T39" fmla="*/ 62 h 62"/>
                <a:gd name="T40" fmla="*/ 56 w 104"/>
                <a:gd name="T41" fmla="*/ 60 h 62"/>
                <a:gd name="T42" fmla="*/ 64 w 104"/>
                <a:gd name="T43" fmla="*/ 54 h 62"/>
                <a:gd name="T44" fmla="*/ 68 w 104"/>
                <a:gd name="T45" fmla="*/ 54 h 62"/>
                <a:gd name="T46" fmla="*/ 70 w 104"/>
                <a:gd name="T47" fmla="*/ 54 h 62"/>
                <a:gd name="T48" fmla="*/ 92 w 104"/>
                <a:gd name="T49" fmla="*/ 56 h 62"/>
                <a:gd name="T50" fmla="*/ 102 w 104"/>
                <a:gd name="T51" fmla="*/ 52 h 62"/>
                <a:gd name="T52" fmla="*/ 104 w 104"/>
                <a:gd name="T53" fmla="*/ 50 h 62"/>
                <a:gd name="T54" fmla="*/ 102 w 104"/>
                <a:gd name="T55" fmla="*/ 44 h 62"/>
                <a:gd name="T56" fmla="*/ 72 w 104"/>
                <a:gd name="T57" fmla="*/ 30 h 62"/>
                <a:gd name="T58" fmla="*/ 58 w 104"/>
                <a:gd name="T59" fmla="*/ 22 h 62"/>
                <a:gd name="T60" fmla="*/ 48 w 104"/>
                <a:gd name="T61" fmla="*/ 10 h 62"/>
                <a:gd name="T62" fmla="*/ 38 w 104"/>
                <a:gd name="T63" fmla="*/ 2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4" h="62">
                  <a:moveTo>
                    <a:pt x="34" y="0"/>
                  </a:moveTo>
                  <a:lnTo>
                    <a:pt x="34" y="0"/>
                  </a:lnTo>
                  <a:lnTo>
                    <a:pt x="28" y="4"/>
                  </a:lnTo>
                  <a:lnTo>
                    <a:pt x="28" y="4"/>
                  </a:lnTo>
                  <a:lnTo>
                    <a:pt x="26" y="6"/>
                  </a:lnTo>
                  <a:lnTo>
                    <a:pt x="26" y="10"/>
                  </a:lnTo>
                  <a:lnTo>
                    <a:pt x="26" y="18"/>
                  </a:lnTo>
                  <a:lnTo>
                    <a:pt x="26" y="18"/>
                  </a:lnTo>
                  <a:lnTo>
                    <a:pt x="26" y="24"/>
                  </a:lnTo>
                  <a:lnTo>
                    <a:pt x="26" y="32"/>
                  </a:lnTo>
                  <a:lnTo>
                    <a:pt x="26" y="32"/>
                  </a:lnTo>
                  <a:lnTo>
                    <a:pt x="24" y="36"/>
                  </a:lnTo>
                  <a:lnTo>
                    <a:pt x="22" y="38"/>
                  </a:lnTo>
                  <a:lnTo>
                    <a:pt x="22" y="38"/>
                  </a:lnTo>
                  <a:lnTo>
                    <a:pt x="18" y="38"/>
                  </a:lnTo>
                  <a:lnTo>
                    <a:pt x="18" y="38"/>
                  </a:lnTo>
                  <a:lnTo>
                    <a:pt x="8" y="36"/>
                  </a:lnTo>
                  <a:lnTo>
                    <a:pt x="8" y="36"/>
                  </a:lnTo>
                  <a:lnTo>
                    <a:pt x="2" y="38"/>
                  </a:lnTo>
                  <a:lnTo>
                    <a:pt x="2" y="38"/>
                  </a:lnTo>
                  <a:lnTo>
                    <a:pt x="0" y="40"/>
                  </a:lnTo>
                  <a:lnTo>
                    <a:pt x="0" y="44"/>
                  </a:lnTo>
                  <a:lnTo>
                    <a:pt x="2" y="46"/>
                  </a:lnTo>
                  <a:lnTo>
                    <a:pt x="6" y="50"/>
                  </a:lnTo>
                  <a:lnTo>
                    <a:pt x="6" y="50"/>
                  </a:lnTo>
                  <a:lnTo>
                    <a:pt x="16" y="52"/>
                  </a:lnTo>
                  <a:lnTo>
                    <a:pt x="24" y="54"/>
                  </a:lnTo>
                  <a:lnTo>
                    <a:pt x="24" y="54"/>
                  </a:lnTo>
                  <a:lnTo>
                    <a:pt x="24" y="54"/>
                  </a:lnTo>
                  <a:lnTo>
                    <a:pt x="28" y="54"/>
                  </a:lnTo>
                  <a:lnTo>
                    <a:pt x="30" y="52"/>
                  </a:lnTo>
                  <a:lnTo>
                    <a:pt x="34" y="48"/>
                  </a:lnTo>
                  <a:lnTo>
                    <a:pt x="38" y="48"/>
                  </a:lnTo>
                  <a:lnTo>
                    <a:pt x="38" y="48"/>
                  </a:lnTo>
                  <a:lnTo>
                    <a:pt x="38" y="54"/>
                  </a:lnTo>
                  <a:lnTo>
                    <a:pt x="38" y="56"/>
                  </a:lnTo>
                  <a:lnTo>
                    <a:pt x="42" y="60"/>
                  </a:lnTo>
                  <a:lnTo>
                    <a:pt x="42" y="60"/>
                  </a:lnTo>
                  <a:lnTo>
                    <a:pt x="48" y="62"/>
                  </a:lnTo>
                  <a:lnTo>
                    <a:pt x="48" y="62"/>
                  </a:lnTo>
                  <a:lnTo>
                    <a:pt x="56" y="60"/>
                  </a:lnTo>
                  <a:lnTo>
                    <a:pt x="56" y="60"/>
                  </a:lnTo>
                  <a:lnTo>
                    <a:pt x="62" y="56"/>
                  </a:lnTo>
                  <a:lnTo>
                    <a:pt x="64" y="54"/>
                  </a:lnTo>
                  <a:lnTo>
                    <a:pt x="68" y="54"/>
                  </a:lnTo>
                  <a:lnTo>
                    <a:pt x="68" y="54"/>
                  </a:lnTo>
                  <a:lnTo>
                    <a:pt x="70" y="54"/>
                  </a:lnTo>
                  <a:lnTo>
                    <a:pt x="70" y="54"/>
                  </a:lnTo>
                  <a:lnTo>
                    <a:pt x="92" y="56"/>
                  </a:lnTo>
                  <a:lnTo>
                    <a:pt x="92" y="56"/>
                  </a:lnTo>
                  <a:lnTo>
                    <a:pt x="100" y="54"/>
                  </a:lnTo>
                  <a:lnTo>
                    <a:pt x="102" y="52"/>
                  </a:lnTo>
                  <a:lnTo>
                    <a:pt x="104" y="50"/>
                  </a:lnTo>
                  <a:lnTo>
                    <a:pt x="104" y="50"/>
                  </a:lnTo>
                  <a:lnTo>
                    <a:pt x="104" y="46"/>
                  </a:lnTo>
                  <a:lnTo>
                    <a:pt x="102" y="44"/>
                  </a:lnTo>
                  <a:lnTo>
                    <a:pt x="94" y="38"/>
                  </a:lnTo>
                  <a:lnTo>
                    <a:pt x="72" y="30"/>
                  </a:lnTo>
                  <a:lnTo>
                    <a:pt x="72" y="30"/>
                  </a:lnTo>
                  <a:lnTo>
                    <a:pt x="58" y="22"/>
                  </a:lnTo>
                  <a:lnTo>
                    <a:pt x="58" y="22"/>
                  </a:lnTo>
                  <a:lnTo>
                    <a:pt x="48" y="10"/>
                  </a:lnTo>
                  <a:lnTo>
                    <a:pt x="42" y="4"/>
                  </a:lnTo>
                  <a:lnTo>
                    <a:pt x="38" y="2"/>
                  </a:lnTo>
                  <a:lnTo>
                    <a:pt x="3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89" name="Freeform 174"/>
            <p:cNvSpPr>
              <a:spLocks/>
            </p:cNvSpPr>
            <p:nvPr/>
          </p:nvSpPr>
          <p:spPr bwMode="auto">
            <a:xfrm>
              <a:off x="4806" y="3252"/>
              <a:ext cx="18" cy="18"/>
            </a:xfrm>
            <a:custGeom>
              <a:avLst/>
              <a:gdLst>
                <a:gd name="T0" fmla="*/ 6 w 18"/>
                <a:gd name="T1" fmla="*/ 0 h 18"/>
                <a:gd name="T2" fmla="*/ 6 w 18"/>
                <a:gd name="T3" fmla="*/ 0 h 18"/>
                <a:gd name="T4" fmla="*/ 4 w 18"/>
                <a:gd name="T5" fmla="*/ 2 h 18"/>
                <a:gd name="T6" fmla="*/ 2 w 18"/>
                <a:gd name="T7" fmla="*/ 4 h 18"/>
                <a:gd name="T8" fmla="*/ 2 w 18"/>
                <a:gd name="T9" fmla="*/ 4 h 18"/>
                <a:gd name="T10" fmla="*/ 0 w 18"/>
                <a:gd name="T11" fmla="*/ 8 h 18"/>
                <a:gd name="T12" fmla="*/ 2 w 18"/>
                <a:gd name="T13" fmla="*/ 12 h 18"/>
                <a:gd name="T14" fmla="*/ 4 w 18"/>
                <a:gd name="T15" fmla="*/ 16 h 18"/>
                <a:gd name="T16" fmla="*/ 10 w 18"/>
                <a:gd name="T17" fmla="*/ 18 h 18"/>
                <a:gd name="T18" fmla="*/ 10 w 18"/>
                <a:gd name="T19" fmla="*/ 18 h 18"/>
                <a:gd name="T20" fmla="*/ 14 w 18"/>
                <a:gd name="T21" fmla="*/ 16 h 18"/>
                <a:gd name="T22" fmla="*/ 14 w 18"/>
                <a:gd name="T23" fmla="*/ 16 h 18"/>
                <a:gd name="T24" fmla="*/ 16 w 18"/>
                <a:gd name="T25" fmla="*/ 14 h 18"/>
                <a:gd name="T26" fmla="*/ 18 w 18"/>
                <a:gd name="T27" fmla="*/ 12 h 18"/>
                <a:gd name="T28" fmla="*/ 16 w 18"/>
                <a:gd name="T29" fmla="*/ 8 h 18"/>
                <a:gd name="T30" fmla="*/ 12 w 18"/>
                <a:gd name="T31" fmla="*/ 2 h 18"/>
                <a:gd name="T32" fmla="*/ 6 w 18"/>
                <a:gd name="T3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8" h="18">
                  <a:moveTo>
                    <a:pt x="6" y="0"/>
                  </a:moveTo>
                  <a:lnTo>
                    <a:pt x="6" y="0"/>
                  </a:lnTo>
                  <a:lnTo>
                    <a:pt x="4" y="2"/>
                  </a:lnTo>
                  <a:lnTo>
                    <a:pt x="2" y="4"/>
                  </a:lnTo>
                  <a:lnTo>
                    <a:pt x="2" y="4"/>
                  </a:lnTo>
                  <a:lnTo>
                    <a:pt x="0" y="8"/>
                  </a:lnTo>
                  <a:lnTo>
                    <a:pt x="2" y="12"/>
                  </a:lnTo>
                  <a:lnTo>
                    <a:pt x="4" y="16"/>
                  </a:lnTo>
                  <a:lnTo>
                    <a:pt x="10" y="18"/>
                  </a:lnTo>
                  <a:lnTo>
                    <a:pt x="10" y="18"/>
                  </a:lnTo>
                  <a:lnTo>
                    <a:pt x="14" y="16"/>
                  </a:lnTo>
                  <a:lnTo>
                    <a:pt x="14" y="16"/>
                  </a:lnTo>
                  <a:lnTo>
                    <a:pt x="16" y="14"/>
                  </a:lnTo>
                  <a:lnTo>
                    <a:pt x="18" y="12"/>
                  </a:lnTo>
                  <a:lnTo>
                    <a:pt x="16" y="8"/>
                  </a:lnTo>
                  <a:lnTo>
                    <a:pt x="12" y="2"/>
                  </a:lnTo>
                  <a:lnTo>
                    <a:pt x="6"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90" name="Freeform 175"/>
            <p:cNvSpPr>
              <a:spLocks/>
            </p:cNvSpPr>
            <p:nvPr/>
          </p:nvSpPr>
          <p:spPr bwMode="auto">
            <a:xfrm>
              <a:off x="4806" y="3252"/>
              <a:ext cx="18" cy="18"/>
            </a:xfrm>
            <a:custGeom>
              <a:avLst/>
              <a:gdLst>
                <a:gd name="T0" fmla="*/ 6 w 18"/>
                <a:gd name="T1" fmla="*/ 0 h 18"/>
                <a:gd name="T2" fmla="*/ 6 w 18"/>
                <a:gd name="T3" fmla="*/ 0 h 18"/>
                <a:gd name="T4" fmla="*/ 4 w 18"/>
                <a:gd name="T5" fmla="*/ 2 h 18"/>
                <a:gd name="T6" fmla="*/ 2 w 18"/>
                <a:gd name="T7" fmla="*/ 4 h 18"/>
                <a:gd name="T8" fmla="*/ 2 w 18"/>
                <a:gd name="T9" fmla="*/ 4 h 18"/>
                <a:gd name="T10" fmla="*/ 0 w 18"/>
                <a:gd name="T11" fmla="*/ 8 h 18"/>
                <a:gd name="T12" fmla="*/ 2 w 18"/>
                <a:gd name="T13" fmla="*/ 12 h 18"/>
                <a:gd name="T14" fmla="*/ 4 w 18"/>
                <a:gd name="T15" fmla="*/ 16 h 18"/>
                <a:gd name="T16" fmla="*/ 10 w 18"/>
                <a:gd name="T17" fmla="*/ 18 h 18"/>
                <a:gd name="T18" fmla="*/ 10 w 18"/>
                <a:gd name="T19" fmla="*/ 18 h 18"/>
                <a:gd name="T20" fmla="*/ 14 w 18"/>
                <a:gd name="T21" fmla="*/ 16 h 18"/>
                <a:gd name="T22" fmla="*/ 14 w 18"/>
                <a:gd name="T23" fmla="*/ 16 h 18"/>
                <a:gd name="T24" fmla="*/ 16 w 18"/>
                <a:gd name="T25" fmla="*/ 14 h 18"/>
                <a:gd name="T26" fmla="*/ 18 w 18"/>
                <a:gd name="T27" fmla="*/ 12 h 18"/>
                <a:gd name="T28" fmla="*/ 16 w 18"/>
                <a:gd name="T29" fmla="*/ 8 h 18"/>
                <a:gd name="T30" fmla="*/ 12 w 18"/>
                <a:gd name="T31" fmla="*/ 2 h 18"/>
                <a:gd name="T32" fmla="*/ 6 w 18"/>
                <a:gd name="T3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8" h="18">
                  <a:moveTo>
                    <a:pt x="6" y="0"/>
                  </a:moveTo>
                  <a:lnTo>
                    <a:pt x="6" y="0"/>
                  </a:lnTo>
                  <a:lnTo>
                    <a:pt x="4" y="2"/>
                  </a:lnTo>
                  <a:lnTo>
                    <a:pt x="2" y="4"/>
                  </a:lnTo>
                  <a:lnTo>
                    <a:pt x="2" y="4"/>
                  </a:lnTo>
                  <a:lnTo>
                    <a:pt x="0" y="8"/>
                  </a:lnTo>
                  <a:lnTo>
                    <a:pt x="2" y="12"/>
                  </a:lnTo>
                  <a:lnTo>
                    <a:pt x="4" y="16"/>
                  </a:lnTo>
                  <a:lnTo>
                    <a:pt x="10" y="18"/>
                  </a:lnTo>
                  <a:lnTo>
                    <a:pt x="10" y="18"/>
                  </a:lnTo>
                  <a:lnTo>
                    <a:pt x="14" y="16"/>
                  </a:lnTo>
                  <a:lnTo>
                    <a:pt x="14" y="16"/>
                  </a:lnTo>
                  <a:lnTo>
                    <a:pt x="16" y="14"/>
                  </a:lnTo>
                  <a:lnTo>
                    <a:pt x="18" y="12"/>
                  </a:lnTo>
                  <a:lnTo>
                    <a:pt x="16" y="8"/>
                  </a:lnTo>
                  <a:lnTo>
                    <a:pt x="12" y="2"/>
                  </a:lnTo>
                  <a:lnTo>
                    <a:pt x="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91" name="Freeform 176"/>
            <p:cNvSpPr>
              <a:spLocks/>
            </p:cNvSpPr>
            <p:nvPr/>
          </p:nvSpPr>
          <p:spPr bwMode="auto">
            <a:xfrm>
              <a:off x="4766" y="3260"/>
              <a:ext cx="36" cy="12"/>
            </a:xfrm>
            <a:custGeom>
              <a:avLst/>
              <a:gdLst>
                <a:gd name="T0" fmla="*/ 18 w 36"/>
                <a:gd name="T1" fmla="*/ 0 h 12"/>
                <a:gd name="T2" fmla="*/ 18 w 36"/>
                <a:gd name="T3" fmla="*/ 0 h 12"/>
                <a:gd name="T4" fmla="*/ 6 w 36"/>
                <a:gd name="T5" fmla="*/ 0 h 12"/>
                <a:gd name="T6" fmla="*/ 0 w 36"/>
                <a:gd name="T7" fmla="*/ 2 h 12"/>
                <a:gd name="T8" fmla="*/ 0 w 36"/>
                <a:gd name="T9" fmla="*/ 2 h 12"/>
                <a:gd name="T10" fmla="*/ 0 w 36"/>
                <a:gd name="T11" fmla="*/ 6 h 12"/>
                <a:gd name="T12" fmla="*/ 2 w 36"/>
                <a:gd name="T13" fmla="*/ 8 h 12"/>
                <a:gd name="T14" fmla="*/ 10 w 36"/>
                <a:gd name="T15" fmla="*/ 10 h 12"/>
                <a:gd name="T16" fmla="*/ 26 w 36"/>
                <a:gd name="T17" fmla="*/ 12 h 12"/>
                <a:gd name="T18" fmla="*/ 26 w 36"/>
                <a:gd name="T19" fmla="*/ 12 h 12"/>
                <a:gd name="T20" fmla="*/ 32 w 36"/>
                <a:gd name="T21" fmla="*/ 12 h 12"/>
                <a:gd name="T22" fmla="*/ 32 w 36"/>
                <a:gd name="T23" fmla="*/ 12 h 12"/>
                <a:gd name="T24" fmla="*/ 34 w 36"/>
                <a:gd name="T25" fmla="*/ 12 h 12"/>
                <a:gd name="T26" fmla="*/ 36 w 36"/>
                <a:gd name="T27" fmla="*/ 10 h 12"/>
                <a:gd name="T28" fmla="*/ 36 w 36"/>
                <a:gd name="T29" fmla="*/ 10 h 12"/>
                <a:gd name="T30" fmla="*/ 36 w 36"/>
                <a:gd name="T31" fmla="*/ 4 h 12"/>
                <a:gd name="T32" fmla="*/ 32 w 36"/>
                <a:gd name="T33" fmla="*/ 2 h 12"/>
                <a:gd name="T34" fmla="*/ 26 w 36"/>
                <a:gd name="T35" fmla="*/ 0 h 12"/>
                <a:gd name="T36" fmla="*/ 18 w 36"/>
                <a:gd name="T3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6" h="12">
                  <a:moveTo>
                    <a:pt x="18" y="0"/>
                  </a:moveTo>
                  <a:lnTo>
                    <a:pt x="18" y="0"/>
                  </a:lnTo>
                  <a:lnTo>
                    <a:pt x="6" y="0"/>
                  </a:lnTo>
                  <a:lnTo>
                    <a:pt x="0" y="2"/>
                  </a:lnTo>
                  <a:lnTo>
                    <a:pt x="0" y="2"/>
                  </a:lnTo>
                  <a:lnTo>
                    <a:pt x="0" y="6"/>
                  </a:lnTo>
                  <a:lnTo>
                    <a:pt x="2" y="8"/>
                  </a:lnTo>
                  <a:lnTo>
                    <a:pt x="10" y="10"/>
                  </a:lnTo>
                  <a:lnTo>
                    <a:pt x="26" y="12"/>
                  </a:lnTo>
                  <a:lnTo>
                    <a:pt x="26" y="12"/>
                  </a:lnTo>
                  <a:lnTo>
                    <a:pt x="32" y="12"/>
                  </a:lnTo>
                  <a:lnTo>
                    <a:pt x="32" y="12"/>
                  </a:lnTo>
                  <a:lnTo>
                    <a:pt x="34" y="12"/>
                  </a:lnTo>
                  <a:lnTo>
                    <a:pt x="36" y="10"/>
                  </a:lnTo>
                  <a:lnTo>
                    <a:pt x="36" y="10"/>
                  </a:lnTo>
                  <a:lnTo>
                    <a:pt x="36" y="4"/>
                  </a:lnTo>
                  <a:lnTo>
                    <a:pt x="32" y="2"/>
                  </a:lnTo>
                  <a:lnTo>
                    <a:pt x="26" y="0"/>
                  </a:lnTo>
                  <a:lnTo>
                    <a:pt x="18"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92" name="Freeform 177"/>
            <p:cNvSpPr>
              <a:spLocks/>
            </p:cNvSpPr>
            <p:nvPr/>
          </p:nvSpPr>
          <p:spPr bwMode="auto">
            <a:xfrm>
              <a:off x="4766" y="3260"/>
              <a:ext cx="36" cy="12"/>
            </a:xfrm>
            <a:custGeom>
              <a:avLst/>
              <a:gdLst>
                <a:gd name="T0" fmla="*/ 18 w 36"/>
                <a:gd name="T1" fmla="*/ 0 h 12"/>
                <a:gd name="T2" fmla="*/ 18 w 36"/>
                <a:gd name="T3" fmla="*/ 0 h 12"/>
                <a:gd name="T4" fmla="*/ 6 w 36"/>
                <a:gd name="T5" fmla="*/ 0 h 12"/>
                <a:gd name="T6" fmla="*/ 0 w 36"/>
                <a:gd name="T7" fmla="*/ 2 h 12"/>
                <a:gd name="T8" fmla="*/ 0 w 36"/>
                <a:gd name="T9" fmla="*/ 2 h 12"/>
                <a:gd name="T10" fmla="*/ 0 w 36"/>
                <a:gd name="T11" fmla="*/ 6 h 12"/>
                <a:gd name="T12" fmla="*/ 2 w 36"/>
                <a:gd name="T13" fmla="*/ 8 h 12"/>
                <a:gd name="T14" fmla="*/ 10 w 36"/>
                <a:gd name="T15" fmla="*/ 10 h 12"/>
                <a:gd name="T16" fmla="*/ 26 w 36"/>
                <a:gd name="T17" fmla="*/ 12 h 12"/>
                <a:gd name="T18" fmla="*/ 26 w 36"/>
                <a:gd name="T19" fmla="*/ 12 h 12"/>
                <a:gd name="T20" fmla="*/ 32 w 36"/>
                <a:gd name="T21" fmla="*/ 12 h 12"/>
                <a:gd name="T22" fmla="*/ 32 w 36"/>
                <a:gd name="T23" fmla="*/ 12 h 12"/>
                <a:gd name="T24" fmla="*/ 34 w 36"/>
                <a:gd name="T25" fmla="*/ 12 h 12"/>
                <a:gd name="T26" fmla="*/ 36 w 36"/>
                <a:gd name="T27" fmla="*/ 10 h 12"/>
                <a:gd name="T28" fmla="*/ 36 w 36"/>
                <a:gd name="T29" fmla="*/ 10 h 12"/>
                <a:gd name="T30" fmla="*/ 36 w 36"/>
                <a:gd name="T31" fmla="*/ 4 h 12"/>
                <a:gd name="T32" fmla="*/ 32 w 36"/>
                <a:gd name="T33" fmla="*/ 2 h 12"/>
                <a:gd name="T34" fmla="*/ 26 w 36"/>
                <a:gd name="T35" fmla="*/ 0 h 12"/>
                <a:gd name="T36" fmla="*/ 18 w 36"/>
                <a:gd name="T3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6" h="12">
                  <a:moveTo>
                    <a:pt x="18" y="0"/>
                  </a:moveTo>
                  <a:lnTo>
                    <a:pt x="18" y="0"/>
                  </a:lnTo>
                  <a:lnTo>
                    <a:pt x="6" y="0"/>
                  </a:lnTo>
                  <a:lnTo>
                    <a:pt x="0" y="2"/>
                  </a:lnTo>
                  <a:lnTo>
                    <a:pt x="0" y="2"/>
                  </a:lnTo>
                  <a:lnTo>
                    <a:pt x="0" y="6"/>
                  </a:lnTo>
                  <a:lnTo>
                    <a:pt x="2" y="8"/>
                  </a:lnTo>
                  <a:lnTo>
                    <a:pt x="10" y="10"/>
                  </a:lnTo>
                  <a:lnTo>
                    <a:pt x="26" y="12"/>
                  </a:lnTo>
                  <a:lnTo>
                    <a:pt x="26" y="12"/>
                  </a:lnTo>
                  <a:lnTo>
                    <a:pt x="32" y="12"/>
                  </a:lnTo>
                  <a:lnTo>
                    <a:pt x="32" y="12"/>
                  </a:lnTo>
                  <a:lnTo>
                    <a:pt x="34" y="12"/>
                  </a:lnTo>
                  <a:lnTo>
                    <a:pt x="36" y="10"/>
                  </a:lnTo>
                  <a:lnTo>
                    <a:pt x="36" y="10"/>
                  </a:lnTo>
                  <a:lnTo>
                    <a:pt x="36" y="4"/>
                  </a:lnTo>
                  <a:lnTo>
                    <a:pt x="32" y="2"/>
                  </a:lnTo>
                  <a:lnTo>
                    <a:pt x="26" y="0"/>
                  </a:lnTo>
                  <a:lnTo>
                    <a:pt x="1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93" name="Freeform 178"/>
            <p:cNvSpPr>
              <a:spLocks/>
            </p:cNvSpPr>
            <p:nvPr/>
          </p:nvSpPr>
          <p:spPr bwMode="auto">
            <a:xfrm>
              <a:off x="4764" y="3228"/>
              <a:ext cx="34" cy="28"/>
            </a:xfrm>
            <a:custGeom>
              <a:avLst/>
              <a:gdLst>
                <a:gd name="T0" fmla="*/ 8 w 34"/>
                <a:gd name="T1" fmla="*/ 0 h 28"/>
                <a:gd name="T2" fmla="*/ 8 w 34"/>
                <a:gd name="T3" fmla="*/ 0 h 28"/>
                <a:gd name="T4" fmla="*/ 2 w 34"/>
                <a:gd name="T5" fmla="*/ 0 h 28"/>
                <a:gd name="T6" fmla="*/ 2 w 34"/>
                <a:gd name="T7" fmla="*/ 2 h 28"/>
                <a:gd name="T8" fmla="*/ 2 w 34"/>
                <a:gd name="T9" fmla="*/ 2 h 28"/>
                <a:gd name="T10" fmla="*/ 0 w 34"/>
                <a:gd name="T11" fmla="*/ 4 h 28"/>
                <a:gd name="T12" fmla="*/ 0 w 34"/>
                <a:gd name="T13" fmla="*/ 8 h 28"/>
                <a:gd name="T14" fmla="*/ 4 w 34"/>
                <a:gd name="T15" fmla="*/ 10 h 28"/>
                <a:gd name="T16" fmla="*/ 14 w 34"/>
                <a:gd name="T17" fmla="*/ 16 h 28"/>
                <a:gd name="T18" fmla="*/ 14 w 34"/>
                <a:gd name="T19" fmla="*/ 16 h 28"/>
                <a:gd name="T20" fmla="*/ 24 w 34"/>
                <a:gd name="T21" fmla="*/ 22 h 28"/>
                <a:gd name="T22" fmla="*/ 30 w 34"/>
                <a:gd name="T23" fmla="*/ 28 h 28"/>
                <a:gd name="T24" fmla="*/ 30 w 34"/>
                <a:gd name="T25" fmla="*/ 28 h 28"/>
                <a:gd name="T26" fmla="*/ 34 w 34"/>
                <a:gd name="T27" fmla="*/ 26 h 28"/>
                <a:gd name="T28" fmla="*/ 34 w 34"/>
                <a:gd name="T29" fmla="*/ 24 h 28"/>
                <a:gd name="T30" fmla="*/ 32 w 34"/>
                <a:gd name="T31" fmla="*/ 18 h 28"/>
                <a:gd name="T32" fmla="*/ 22 w 34"/>
                <a:gd name="T33" fmla="*/ 10 h 28"/>
                <a:gd name="T34" fmla="*/ 22 w 34"/>
                <a:gd name="T35" fmla="*/ 10 h 28"/>
                <a:gd name="T36" fmla="*/ 16 w 34"/>
                <a:gd name="T37" fmla="*/ 2 h 28"/>
                <a:gd name="T38" fmla="*/ 12 w 34"/>
                <a:gd name="T39" fmla="*/ 0 h 28"/>
                <a:gd name="T40" fmla="*/ 8 w 34"/>
                <a:gd name="T41"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4" h="28">
                  <a:moveTo>
                    <a:pt x="8" y="0"/>
                  </a:moveTo>
                  <a:lnTo>
                    <a:pt x="8" y="0"/>
                  </a:lnTo>
                  <a:lnTo>
                    <a:pt x="2" y="0"/>
                  </a:lnTo>
                  <a:lnTo>
                    <a:pt x="2" y="2"/>
                  </a:lnTo>
                  <a:lnTo>
                    <a:pt x="2" y="2"/>
                  </a:lnTo>
                  <a:lnTo>
                    <a:pt x="0" y="4"/>
                  </a:lnTo>
                  <a:lnTo>
                    <a:pt x="0" y="8"/>
                  </a:lnTo>
                  <a:lnTo>
                    <a:pt x="4" y="10"/>
                  </a:lnTo>
                  <a:lnTo>
                    <a:pt x="14" y="16"/>
                  </a:lnTo>
                  <a:lnTo>
                    <a:pt x="14" y="16"/>
                  </a:lnTo>
                  <a:lnTo>
                    <a:pt x="24" y="22"/>
                  </a:lnTo>
                  <a:lnTo>
                    <a:pt x="30" y="28"/>
                  </a:lnTo>
                  <a:lnTo>
                    <a:pt x="30" y="28"/>
                  </a:lnTo>
                  <a:lnTo>
                    <a:pt x="34" y="26"/>
                  </a:lnTo>
                  <a:lnTo>
                    <a:pt x="34" y="24"/>
                  </a:lnTo>
                  <a:lnTo>
                    <a:pt x="32" y="18"/>
                  </a:lnTo>
                  <a:lnTo>
                    <a:pt x="22" y="10"/>
                  </a:lnTo>
                  <a:lnTo>
                    <a:pt x="22" y="10"/>
                  </a:lnTo>
                  <a:lnTo>
                    <a:pt x="16" y="2"/>
                  </a:lnTo>
                  <a:lnTo>
                    <a:pt x="12" y="0"/>
                  </a:lnTo>
                  <a:lnTo>
                    <a:pt x="8"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94" name="Freeform 179"/>
            <p:cNvSpPr>
              <a:spLocks/>
            </p:cNvSpPr>
            <p:nvPr/>
          </p:nvSpPr>
          <p:spPr bwMode="auto">
            <a:xfrm>
              <a:off x="4764" y="3228"/>
              <a:ext cx="34" cy="28"/>
            </a:xfrm>
            <a:custGeom>
              <a:avLst/>
              <a:gdLst>
                <a:gd name="T0" fmla="*/ 8 w 34"/>
                <a:gd name="T1" fmla="*/ 0 h 28"/>
                <a:gd name="T2" fmla="*/ 8 w 34"/>
                <a:gd name="T3" fmla="*/ 0 h 28"/>
                <a:gd name="T4" fmla="*/ 2 w 34"/>
                <a:gd name="T5" fmla="*/ 0 h 28"/>
                <a:gd name="T6" fmla="*/ 2 w 34"/>
                <a:gd name="T7" fmla="*/ 2 h 28"/>
                <a:gd name="T8" fmla="*/ 2 w 34"/>
                <a:gd name="T9" fmla="*/ 2 h 28"/>
                <a:gd name="T10" fmla="*/ 0 w 34"/>
                <a:gd name="T11" fmla="*/ 4 h 28"/>
                <a:gd name="T12" fmla="*/ 0 w 34"/>
                <a:gd name="T13" fmla="*/ 8 h 28"/>
                <a:gd name="T14" fmla="*/ 4 w 34"/>
                <a:gd name="T15" fmla="*/ 10 h 28"/>
                <a:gd name="T16" fmla="*/ 14 w 34"/>
                <a:gd name="T17" fmla="*/ 16 h 28"/>
                <a:gd name="T18" fmla="*/ 14 w 34"/>
                <a:gd name="T19" fmla="*/ 16 h 28"/>
                <a:gd name="T20" fmla="*/ 24 w 34"/>
                <a:gd name="T21" fmla="*/ 22 h 28"/>
                <a:gd name="T22" fmla="*/ 30 w 34"/>
                <a:gd name="T23" fmla="*/ 28 h 28"/>
                <a:gd name="T24" fmla="*/ 30 w 34"/>
                <a:gd name="T25" fmla="*/ 28 h 28"/>
                <a:gd name="T26" fmla="*/ 34 w 34"/>
                <a:gd name="T27" fmla="*/ 26 h 28"/>
                <a:gd name="T28" fmla="*/ 34 w 34"/>
                <a:gd name="T29" fmla="*/ 24 h 28"/>
                <a:gd name="T30" fmla="*/ 32 w 34"/>
                <a:gd name="T31" fmla="*/ 18 h 28"/>
                <a:gd name="T32" fmla="*/ 22 w 34"/>
                <a:gd name="T33" fmla="*/ 10 h 28"/>
                <a:gd name="T34" fmla="*/ 22 w 34"/>
                <a:gd name="T35" fmla="*/ 10 h 28"/>
                <a:gd name="T36" fmla="*/ 16 w 34"/>
                <a:gd name="T37" fmla="*/ 2 h 28"/>
                <a:gd name="T38" fmla="*/ 12 w 34"/>
                <a:gd name="T39" fmla="*/ 0 h 28"/>
                <a:gd name="T40" fmla="*/ 8 w 34"/>
                <a:gd name="T41"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4" h="28">
                  <a:moveTo>
                    <a:pt x="8" y="0"/>
                  </a:moveTo>
                  <a:lnTo>
                    <a:pt x="8" y="0"/>
                  </a:lnTo>
                  <a:lnTo>
                    <a:pt x="2" y="0"/>
                  </a:lnTo>
                  <a:lnTo>
                    <a:pt x="2" y="2"/>
                  </a:lnTo>
                  <a:lnTo>
                    <a:pt x="2" y="2"/>
                  </a:lnTo>
                  <a:lnTo>
                    <a:pt x="0" y="4"/>
                  </a:lnTo>
                  <a:lnTo>
                    <a:pt x="0" y="8"/>
                  </a:lnTo>
                  <a:lnTo>
                    <a:pt x="4" y="10"/>
                  </a:lnTo>
                  <a:lnTo>
                    <a:pt x="14" y="16"/>
                  </a:lnTo>
                  <a:lnTo>
                    <a:pt x="14" y="16"/>
                  </a:lnTo>
                  <a:lnTo>
                    <a:pt x="24" y="22"/>
                  </a:lnTo>
                  <a:lnTo>
                    <a:pt x="30" y="28"/>
                  </a:lnTo>
                  <a:lnTo>
                    <a:pt x="30" y="28"/>
                  </a:lnTo>
                  <a:lnTo>
                    <a:pt x="34" y="26"/>
                  </a:lnTo>
                  <a:lnTo>
                    <a:pt x="34" y="24"/>
                  </a:lnTo>
                  <a:lnTo>
                    <a:pt x="32" y="18"/>
                  </a:lnTo>
                  <a:lnTo>
                    <a:pt x="22" y="10"/>
                  </a:lnTo>
                  <a:lnTo>
                    <a:pt x="22" y="10"/>
                  </a:lnTo>
                  <a:lnTo>
                    <a:pt x="16" y="2"/>
                  </a:lnTo>
                  <a:lnTo>
                    <a:pt x="12" y="0"/>
                  </a:lnTo>
                  <a:lnTo>
                    <a:pt x="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95" name="Freeform 180"/>
            <p:cNvSpPr>
              <a:spLocks/>
            </p:cNvSpPr>
            <p:nvPr/>
          </p:nvSpPr>
          <p:spPr bwMode="auto">
            <a:xfrm>
              <a:off x="4682" y="1752"/>
              <a:ext cx="26" cy="14"/>
            </a:xfrm>
            <a:custGeom>
              <a:avLst/>
              <a:gdLst>
                <a:gd name="T0" fmla="*/ 10 w 26"/>
                <a:gd name="T1" fmla="*/ 0 h 14"/>
                <a:gd name="T2" fmla="*/ 10 w 26"/>
                <a:gd name="T3" fmla="*/ 0 h 14"/>
                <a:gd name="T4" fmla="*/ 0 w 26"/>
                <a:gd name="T5" fmla="*/ 0 h 14"/>
                <a:gd name="T6" fmla="*/ 0 w 26"/>
                <a:gd name="T7" fmla="*/ 0 h 14"/>
                <a:gd name="T8" fmla="*/ 2 w 26"/>
                <a:gd name="T9" fmla="*/ 2 h 14"/>
                <a:gd name="T10" fmla="*/ 4 w 26"/>
                <a:gd name="T11" fmla="*/ 4 h 14"/>
                <a:gd name="T12" fmla="*/ 10 w 26"/>
                <a:gd name="T13" fmla="*/ 4 h 14"/>
                <a:gd name="T14" fmla="*/ 10 w 26"/>
                <a:gd name="T15" fmla="*/ 4 h 14"/>
                <a:gd name="T16" fmla="*/ 12 w 26"/>
                <a:gd name="T17" fmla="*/ 6 h 14"/>
                <a:gd name="T18" fmla="*/ 14 w 26"/>
                <a:gd name="T19" fmla="*/ 8 h 14"/>
                <a:gd name="T20" fmla="*/ 16 w 26"/>
                <a:gd name="T21" fmla="*/ 12 h 14"/>
                <a:gd name="T22" fmla="*/ 16 w 26"/>
                <a:gd name="T23" fmla="*/ 12 h 14"/>
                <a:gd name="T24" fmla="*/ 20 w 26"/>
                <a:gd name="T25" fmla="*/ 14 h 14"/>
                <a:gd name="T26" fmla="*/ 20 w 26"/>
                <a:gd name="T27" fmla="*/ 14 h 14"/>
                <a:gd name="T28" fmla="*/ 24 w 26"/>
                <a:gd name="T29" fmla="*/ 14 h 14"/>
                <a:gd name="T30" fmla="*/ 26 w 26"/>
                <a:gd name="T31" fmla="*/ 12 h 14"/>
                <a:gd name="T32" fmla="*/ 26 w 26"/>
                <a:gd name="T33" fmla="*/ 12 h 14"/>
                <a:gd name="T34" fmla="*/ 26 w 26"/>
                <a:gd name="T35" fmla="*/ 8 h 14"/>
                <a:gd name="T36" fmla="*/ 24 w 26"/>
                <a:gd name="T37" fmla="*/ 6 h 14"/>
                <a:gd name="T38" fmla="*/ 18 w 26"/>
                <a:gd name="T39" fmla="*/ 0 h 14"/>
                <a:gd name="T40" fmla="*/ 18 w 26"/>
                <a:gd name="T41" fmla="*/ 0 h 14"/>
                <a:gd name="T42" fmla="*/ 10 w 26"/>
                <a:gd name="T43"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6" h="14">
                  <a:moveTo>
                    <a:pt x="10" y="0"/>
                  </a:moveTo>
                  <a:lnTo>
                    <a:pt x="10" y="0"/>
                  </a:lnTo>
                  <a:lnTo>
                    <a:pt x="0" y="0"/>
                  </a:lnTo>
                  <a:lnTo>
                    <a:pt x="0" y="0"/>
                  </a:lnTo>
                  <a:lnTo>
                    <a:pt x="2" y="2"/>
                  </a:lnTo>
                  <a:lnTo>
                    <a:pt x="4" y="4"/>
                  </a:lnTo>
                  <a:lnTo>
                    <a:pt x="10" y="4"/>
                  </a:lnTo>
                  <a:lnTo>
                    <a:pt x="10" y="4"/>
                  </a:lnTo>
                  <a:lnTo>
                    <a:pt x="12" y="6"/>
                  </a:lnTo>
                  <a:lnTo>
                    <a:pt x="14" y="8"/>
                  </a:lnTo>
                  <a:lnTo>
                    <a:pt x="16" y="12"/>
                  </a:lnTo>
                  <a:lnTo>
                    <a:pt x="16" y="12"/>
                  </a:lnTo>
                  <a:lnTo>
                    <a:pt x="20" y="14"/>
                  </a:lnTo>
                  <a:lnTo>
                    <a:pt x="20" y="14"/>
                  </a:lnTo>
                  <a:lnTo>
                    <a:pt x="24" y="14"/>
                  </a:lnTo>
                  <a:lnTo>
                    <a:pt x="26" y="12"/>
                  </a:lnTo>
                  <a:lnTo>
                    <a:pt x="26" y="12"/>
                  </a:lnTo>
                  <a:lnTo>
                    <a:pt x="26" y="8"/>
                  </a:lnTo>
                  <a:lnTo>
                    <a:pt x="24" y="6"/>
                  </a:lnTo>
                  <a:lnTo>
                    <a:pt x="18" y="0"/>
                  </a:lnTo>
                  <a:lnTo>
                    <a:pt x="18" y="0"/>
                  </a:lnTo>
                  <a:lnTo>
                    <a:pt x="10"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96" name="Freeform 181"/>
            <p:cNvSpPr>
              <a:spLocks/>
            </p:cNvSpPr>
            <p:nvPr/>
          </p:nvSpPr>
          <p:spPr bwMode="auto">
            <a:xfrm>
              <a:off x="4682" y="1752"/>
              <a:ext cx="26" cy="14"/>
            </a:xfrm>
            <a:custGeom>
              <a:avLst/>
              <a:gdLst>
                <a:gd name="T0" fmla="*/ 10 w 26"/>
                <a:gd name="T1" fmla="*/ 0 h 14"/>
                <a:gd name="T2" fmla="*/ 10 w 26"/>
                <a:gd name="T3" fmla="*/ 0 h 14"/>
                <a:gd name="T4" fmla="*/ 0 w 26"/>
                <a:gd name="T5" fmla="*/ 0 h 14"/>
                <a:gd name="T6" fmla="*/ 0 w 26"/>
                <a:gd name="T7" fmla="*/ 0 h 14"/>
                <a:gd name="T8" fmla="*/ 2 w 26"/>
                <a:gd name="T9" fmla="*/ 2 h 14"/>
                <a:gd name="T10" fmla="*/ 4 w 26"/>
                <a:gd name="T11" fmla="*/ 4 h 14"/>
                <a:gd name="T12" fmla="*/ 10 w 26"/>
                <a:gd name="T13" fmla="*/ 4 h 14"/>
                <a:gd name="T14" fmla="*/ 10 w 26"/>
                <a:gd name="T15" fmla="*/ 4 h 14"/>
                <a:gd name="T16" fmla="*/ 12 w 26"/>
                <a:gd name="T17" fmla="*/ 6 h 14"/>
                <a:gd name="T18" fmla="*/ 14 w 26"/>
                <a:gd name="T19" fmla="*/ 8 h 14"/>
                <a:gd name="T20" fmla="*/ 16 w 26"/>
                <a:gd name="T21" fmla="*/ 12 h 14"/>
                <a:gd name="T22" fmla="*/ 16 w 26"/>
                <a:gd name="T23" fmla="*/ 12 h 14"/>
                <a:gd name="T24" fmla="*/ 20 w 26"/>
                <a:gd name="T25" fmla="*/ 14 h 14"/>
                <a:gd name="T26" fmla="*/ 20 w 26"/>
                <a:gd name="T27" fmla="*/ 14 h 14"/>
                <a:gd name="T28" fmla="*/ 24 w 26"/>
                <a:gd name="T29" fmla="*/ 14 h 14"/>
                <a:gd name="T30" fmla="*/ 26 w 26"/>
                <a:gd name="T31" fmla="*/ 12 h 14"/>
                <a:gd name="T32" fmla="*/ 26 w 26"/>
                <a:gd name="T33" fmla="*/ 12 h 14"/>
                <a:gd name="T34" fmla="*/ 26 w 26"/>
                <a:gd name="T35" fmla="*/ 8 h 14"/>
                <a:gd name="T36" fmla="*/ 24 w 26"/>
                <a:gd name="T37" fmla="*/ 6 h 14"/>
                <a:gd name="T38" fmla="*/ 18 w 26"/>
                <a:gd name="T39" fmla="*/ 0 h 14"/>
                <a:gd name="T40" fmla="*/ 18 w 26"/>
                <a:gd name="T41" fmla="*/ 0 h 14"/>
                <a:gd name="T42" fmla="*/ 10 w 26"/>
                <a:gd name="T43"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6" h="14">
                  <a:moveTo>
                    <a:pt x="10" y="0"/>
                  </a:moveTo>
                  <a:lnTo>
                    <a:pt x="10" y="0"/>
                  </a:lnTo>
                  <a:lnTo>
                    <a:pt x="0" y="0"/>
                  </a:lnTo>
                  <a:lnTo>
                    <a:pt x="0" y="0"/>
                  </a:lnTo>
                  <a:lnTo>
                    <a:pt x="2" y="2"/>
                  </a:lnTo>
                  <a:lnTo>
                    <a:pt x="4" y="4"/>
                  </a:lnTo>
                  <a:lnTo>
                    <a:pt x="10" y="4"/>
                  </a:lnTo>
                  <a:lnTo>
                    <a:pt x="10" y="4"/>
                  </a:lnTo>
                  <a:lnTo>
                    <a:pt x="12" y="6"/>
                  </a:lnTo>
                  <a:lnTo>
                    <a:pt x="14" y="8"/>
                  </a:lnTo>
                  <a:lnTo>
                    <a:pt x="16" y="12"/>
                  </a:lnTo>
                  <a:lnTo>
                    <a:pt x="16" y="12"/>
                  </a:lnTo>
                  <a:lnTo>
                    <a:pt x="20" y="14"/>
                  </a:lnTo>
                  <a:lnTo>
                    <a:pt x="20" y="14"/>
                  </a:lnTo>
                  <a:lnTo>
                    <a:pt x="24" y="14"/>
                  </a:lnTo>
                  <a:lnTo>
                    <a:pt x="26" y="12"/>
                  </a:lnTo>
                  <a:lnTo>
                    <a:pt x="26" y="12"/>
                  </a:lnTo>
                  <a:lnTo>
                    <a:pt x="26" y="8"/>
                  </a:lnTo>
                  <a:lnTo>
                    <a:pt x="24" y="6"/>
                  </a:lnTo>
                  <a:lnTo>
                    <a:pt x="18" y="0"/>
                  </a:lnTo>
                  <a:lnTo>
                    <a:pt x="18" y="0"/>
                  </a:lnTo>
                  <a:lnTo>
                    <a:pt x="1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97" name="Freeform 182"/>
            <p:cNvSpPr>
              <a:spLocks/>
            </p:cNvSpPr>
            <p:nvPr/>
          </p:nvSpPr>
          <p:spPr bwMode="auto">
            <a:xfrm>
              <a:off x="4744" y="1722"/>
              <a:ext cx="72" cy="78"/>
            </a:xfrm>
            <a:custGeom>
              <a:avLst/>
              <a:gdLst>
                <a:gd name="T0" fmla="*/ 40 w 72"/>
                <a:gd name="T1" fmla="*/ 2 h 78"/>
                <a:gd name="T2" fmla="*/ 38 w 72"/>
                <a:gd name="T3" fmla="*/ 0 h 78"/>
                <a:gd name="T4" fmla="*/ 36 w 72"/>
                <a:gd name="T5" fmla="*/ 2 h 78"/>
                <a:gd name="T6" fmla="*/ 32 w 72"/>
                <a:gd name="T7" fmla="*/ 10 h 78"/>
                <a:gd name="T8" fmla="*/ 26 w 72"/>
                <a:gd name="T9" fmla="*/ 12 h 78"/>
                <a:gd name="T10" fmla="*/ 22 w 72"/>
                <a:gd name="T11" fmla="*/ 14 h 78"/>
                <a:gd name="T12" fmla="*/ 18 w 72"/>
                <a:gd name="T13" fmla="*/ 26 h 78"/>
                <a:gd name="T14" fmla="*/ 16 w 72"/>
                <a:gd name="T15" fmla="*/ 36 h 78"/>
                <a:gd name="T16" fmla="*/ 10 w 72"/>
                <a:gd name="T17" fmla="*/ 40 h 78"/>
                <a:gd name="T18" fmla="*/ 8 w 72"/>
                <a:gd name="T19" fmla="*/ 46 h 78"/>
                <a:gd name="T20" fmla="*/ 6 w 72"/>
                <a:gd name="T21" fmla="*/ 58 h 78"/>
                <a:gd name="T22" fmla="*/ 2 w 72"/>
                <a:gd name="T23" fmla="*/ 62 h 78"/>
                <a:gd name="T24" fmla="*/ 0 w 72"/>
                <a:gd name="T25" fmla="*/ 66 h 78"/>
                <a:gd name="T26" fmla="*/ 0 w 72"/>
                <a:gd name="T27" fmla="*/ 70 h 78"/>
                <a:gd name="T28" fmla="*/ 6 w 72"/>
                <a:gd name="T29" fmla="*/ 74 h 78"/>
                <a:gd name="T30" fmla="*/ 8 w 72"/>
                <a:gd name="T31" fmla="*/ 74 h 78"/>
                <a:gd name="T32" fmla="*/ 18 w 72"/>
                <a:gd name="T33" fmla="*/ 72 h 78"/>
                <a:gd name="T34" fmla="*/ 28 w 72"/>
                <a:gd name="T35" fmla="*/ 70 h 78"/>
                <a:gd name="T36" fmla="*/ 36 w 72"/>
                <a:gd name="T37" fmla="*/ 72 h 78"/>
                <a:gd name="T38" fmla="*/ 54 w 72"/>
                <a:gd name="T39" fmla="*/ 78 h 78"/>
                <a:gd name="T40" fmla="*/ 60 w 72"/>
                <a:gd name="T41" fmla="*/ 78 h 78"/>
                <a:gd name="T42" fmla="*/ 64 w 72"/>
                <a:gd name="T43" fmla="*/ 72 h 78"/>
                <a:gd name="T44" fmla="*/ 66 w 72"/>
                <a:gd name="T45" fmla="*/ 68 h 78"/>
                <a:gd name="T46" fmla="*/ 72 w 72"/>
                <a:gd name="T47" fmla="*/ 62 h 78"/>
                <a:gd name="T48" fmla="*/ 72 w 72"/>
                <a:gd name="T49" fmla="*/ 58 h 78"/>
                <a:gd name="T50" fmla="*/ 68 w 72"/>
                <a:gd name="T51" fmla="*/ 40 h 78"/>
                <a:gd name="T52" fmla="*/ 62 w 72"/>
                <a:gd name="T53" fmla="*/ 38 h 78"/>
                <a:gd name="T54" fmla="*/ 58 w 72"/>
                <a:gd name="T55" fmla="*/ 40 h 78"/>
                <a:gd name="T56" fmla="*/ 50 w 72"/>
                <a:gd name="T57" fmla="*/ 42 h 78"/>
                <a:gd name="T58" fmla="*/ 44 w 72"/>
                <a:gd name="T59" fmla="*/ 38 h 78"/>
                <a:gd name="T60" fmla="*/ 44 w 72"/>
                <a:gd name="T61" fmla="*/ 34 h 78"/>
                <a:gd name="T62" fmla="*/ 40 w 72"/>
                <a:gd name="T63" fmla="*/ 32 h 78"/>
                <a:gd name="T64" fmla="*/ 38 w 72"/>
                <a:gd name="T65" fmla="*/ 32 h 78"/>
                <a:gd name="T66" fmla="*/ 30 w 72"/>
                <a:gd name="T67" fmla="*/ 32 h 78"/>
                <a:gd name="T68" fmla="*/ 30 w 72"/>
                <a:gd name="T69" fmla="*/ 24 h 78"/>
                <a:gd name="T70" fmla="*/ 34 w 72"/>
                <a:gd name="T71" fmla="*/ 20 h 78"/>
                <a:gd name="T72" fmla="*/ 36 w 72"/>
                <a:gd name="T73" fmla="*/ 18 h 78"/>
                <a:gd name="T74" fmla="*/ 42 w 72"/>
                <a:gd name="T75" fmla="*/ 4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2" h="78">
                  <a:moveTo>
                    <a:pt x="40" y="0"/>
                  </a:moveTo>
                  <a:lnTo>
                    <a:pt x="40" y="2"/>
                  </a:lnTo>
                  <a:lnTo>
                    <a:pt x="40" y="2"/>
                  </a:lnTo>
                  <a:lnTo>
                    <a:pt x="38" y="0"/>
                  </a:lnTo>
                  <a:lnTo>
                    <a:pt x="38" y="0"/>
                  </a:lnTo>
                  <a:lnTo>
                    <a:pt x="36" y="2"/>
                  </a:lnTo>
                  <a:lnTo>
                    <a:pt x="34" y="4"/>
                  </a:lnTo>
                  <a:lnTo>
                    <a:pt x="32" y="10"/>
                  </a:lnTo>
                  <a:lnTo>
                    <a:pt x="32" y="10"/>
                  </a:lnTo>
                  <a:lnTo>
                    <a:pt x="26" y="12"/>
                  </a:lnTo>
                  <a:lnTo>
                    <a:pt x="22" y="14"/>
                  </a:lnTo>
                  <a:lnTo>
                    <a:pt x="22" y="14"/>
                  </a:lnTo>
                  <a:lnTo>
                    <a:pt x="20" y="20"/>
                  </a:lnTo>
                  <a:lnTo>
                    <a:pt x="18" y="26"/>
                  </a:lnTo>
                  <a:lnTo>
                    <a:pt x="18" y="30"/>
                  </a:lnTo>
                  <a:lnTo>
                    <a:pt x="16" y="36"/>
                  </a:lnTo>
                  <a:lnTo>
                    <a:pt x="16" y="36"/>
                  </a:lnTo>
                  <a:lnTo>
                    <a:pt x="10" y="40"/>
                  </a:lnTo>
                  <a:lnTo>
                    <a:pt x="8" y="46"/>
                  </a:lnTo>
                  <a:lnTo>
                    <a:pt x="8" y="46"/>
                  </a:lnTo>
                  <a:lnTo>
                    <a:pt x="8" y="52"/>
                  </a:lnTo>
                  <a:lnTo>
                    <a:pt x="6" y="58"/>
                  </a:lnTo>
                  <a:lnTo>
                    <a:pt x="6" y="58"/>
                  </a:lnTo>
                  <a:lnTo>
                    <a:pt x="2" y="62"/>
                  </a:lnTo>
                  <a:lnTo>
                    <a:pt x="0" y="64"/>
                  </a:lnTo>
                  <a:lnTo>
                    <a:pt x="0" y="66"/>
                  </a:lnTo>
                  <a:lnTo>
                    <a:pt x="0" y="66"/>
                  </a:lnTo>
                  <a:lnTo>
                    <a:pt x="0" y="70"/>
                  </a:lnTo>
                  <a:lnTo>
                    <a:pt x="0" y="72"/>
                  </a:lnTo>
                  <a:lnTo>
                    <a:pt x="6" y="74"/>
                  </a:lnTo>
                  <a:lnTo>
                    <a:pt x="6" y="74"/>
                  </a:lnTo>
                  <a:lnTo>
                    <a:pt x="8" y="74"/>
                  </a:lnTo>
                  <a:lnTo>
                    <a:pt x="8" y="74"/>
                  </a:lnTo>
                  <a:lnTo>
                    <a:pt x="18" y="72"/>
                  </a:lnTo>
                  <a:lnTo>
                    <a:pt x="28" y="70"/>
                  </a:lnTo>
                  <a:lnTo>
                    <a:pt x="28" y="70"/>
                  </a:lnTo>
                  <a:lnTo>
                    <a:pt x="36" y="72"/>
                  </a:lnTo>
                  <a:lnTo>
                    <a:pt x="36" y="72"/>
                  </a:lnTo>
                  <a:lnTo>
                    <a:pt x="44" y="76"/>
                  </a:lnTo>
                  <a:lnTo>
                    <a:pt x="54" y="78"/>
                  </a:lnTo>
                  <a:lnTo>
                    <a:pt x="54" y="78"/>
                  </a:lnTo>
                  <a:lnTo>
                    <a:pt x="60" y="78"/>
                  </a:lnTo>
                  <a:lnTo>
                    <a:pt x="60" y="78"/>
                  </a:lnTo>
                  <a:lnTo>
                    <a:pt x="64" y="72"/>
                  </a:lnTo>
                  <a:lnTo>
                    <a:pt x="66" y="68"/>
                  </a:lnTo>
                  <a:lnTo>
                    <a:pt x="66" y="68"/>
                  </a:lnTo>
                  <a:lnTo>
                    <a:pt x="72" y="64"/>
                  </a:lnTo>
                  <a:lnTo>
                    <a:pt x="72" y="62"/>
                  </a:lnTo>
                  <a:lnTo>
                    <a:pt x="72" y="58"/>
                  </a:lnTo>
                  <a:lnTo>
                    <a:pt x="72" y="58"/>
                  </a:lnTo>
                  <a:lnTo>
                    <a:pt x="70" y="46"/>
                  </a:lnTo>
                  <a:lnTo>
                    <a:pt x="68" y="40"/>
                  </a:lnTo>
                  <a:lnTo>
                    <a:pt x="62" y="38"/>
                  </a:lnTo>
                  <a:lnTo>
                    <a:pt x="62" y="38"/>
                  </a:lnTo>
                  <a:lnTo>
                    <a:pt x="58" y="40"/>
                  </a:lnTo>
                  <a:lnTo>
                    <a:pt x="58" y="40"/>
                  </a:lnTo>
                  <a:lnTo>
                    <a:pt x="50" y="42"/>
                  </a:lnTo>
                  <a:lnTo>
                    <a:pt x="50" y="42"/>
                  </a:lnTo>
                  <a:lnTo>
                    <a:pt x="46" y="40"/>
                  </a:lnTo>
                  <a:lnTo>
                    <a:pt x="44" y="38"/>
                  </a:lnTo>
                  <a:lnTo>
                    <a:pt x="44" y="38"/>
                  </a:lnTo>
                  <a:lnTo>
                    <a:pt x="44" y="34"/>
                  </a:lnTo>
                  <a:lnTo>
                    <a:pt x="40" y="32"/>
                  </a:lnTo>
                  <a:lnTo>
                    <a:pt x="40" y="32"/>
                  </a:lnTo>
                  <a:lnTo>
                    <a:pt x="38" y="32"/>
                  </a:lnTo>
                  <a:lnTo>
                    <a:pt x="38" y="32"/>
                  </a:lnTo>
                  <a:lnTo>
                    <a:pt x="30" y="32"/>
                  </a:lnTo>
                  <a:lnTo>
                    <a:pt x="30" y="32"/>
                  </a:lnTo>
                  <a:lnTo>
                    <a:pt x="30" y="28"/>
                  </a:lnTo>
                  <a:lnTo>
                    <a:pt x="30" y="24"/>
                  </a:lnTo>
                  <a:lnTo>
                    <a:pt x="30" y="24"/>
                  </a:lnTo>
                  <a:lnTo>
                    <a:pt x="34" y="20"/>
                  </a:lnTo>
                  <a:lnTo>
                    <a:pt x="36" y="18"/>
                  </a:lnTo>
                  <a:lnTo>
                    <a:pt x="36" y="18"/>
                  </a:lnTo>
                  <a:lnTo>
                    <a:pt x="40" y="10"/>
                  </a:lnTo>
                  <a:lnTo>
                    <a:pt x="42" y="4"/>
                  </a:lnTo>
                  <a:lnTo>
                    <a:pt x="40"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98" name="Freeform 183"/>
            <p:cNvSpPr>
              <a:spLocks/>
            </p:cNvSpPr>
            <p:nvPr/>
          </p:nvSpPr>
          <p:spPr bwMode="auto">
            <a:xfrm>
              <a:off x="4744" y="1722"/>
              <a:ext cx="72" cy="78"/>
            </a:xfrm>
            <a:custGeom>
              <a:avLst/>
              <a:gdLst>
                <a:gd name="T0" fmla="*/ 40 w 72"/>
                <a:gd name="T1" fmla="*/ 2 h 78"/>
                <a:gd name="T2" fmla="*/ 38 w 72"/>
                <a:gd name="T3" fmla="*/ 0 h 78"/>
                <a:gd name="T4" fmla="*/ 36 w 72"/>
                <a:gd name="T5" fmla="*/ 2 h 78"/>
                <a:gd name="T6" fmla="*/ 32 w 72"/>
                <a:gd name="T7" fmla="*/ 10 h 78"/>
                <a:gd name="T8" fmla="*/ 26 w 72"/>
                <a:gd name="T9" fmla="*/ 12 h 78"/>
                <a:gd name="T10" fmla="*/ 22 w 72"/>
                <a:gd name="T11" fmla="*/ 14 h 78"/>
                <a:gd name="T12" fmla="*/ 18 w 72"/>
                <a:gd name="T13" fmla="*/ 26 h 78"/>
                <a:gd name="T14" fmla="*/ 16 w 72"/>
                <a:gd name="T15" fmla="*/ 36 h 78"/>
                <a:gd name="T16" fmla="*/ 10 w 72"/>
                <a:gd name="T17" fmla="*/ 40 h 78"/>
                <a:gd name="T18" fmla="*/ 8 w 72"/>
                <a:gd name="T19" fmla="*/ 46 h 78"/>
                <a:gd name="T20" fmla="*/ 6 w 72"/>
                <a:gd name="T21" fmla="*/ 58 h 78"/>
                <a:gd name="T22" fmla="*/ 2 w 72"/>
                <a:gd name="T23" fmla="*/ 62 h 78"/>
                <a:gd name="T24" fmla="*/ 0 w 72"/>
                <a:gd name="T25" fmla="*/ 66 h 78"/>
                <a:gd name="T26" fmla="*/ 0 w 72"/>
                <a:gd name="T27" fmla="*/ 70 h 78"/>
                <a:gd name="T28" fmla="*/ 6 w 72"/>
                <a:gd name="T29" fmla="*/ 74 h 78"/>
                <a:gd name="T30" fmla="*/ 8 w 72"/>
                <a:gd name="T31" fmla="*/ 74 h 78"/>
                <a:gd name="T32" fmla="*/ 18 w 72"/>
                <a:gd name="T33" fmla="*/ 72 h 78"/>
                <a:gd name="T34" fmla="*/ 28 w 72"/>
                <a:gd name="T35" fmla="*/ 70 h 78"/>
                <a:gd name="T36" fmla="*/ 36 w 72"/>
                <a:gd name="T37" fmla="*/ 72 h 78"/>
                <a:gd name="T38" fmla="*/ 54 w 72"/>
                <a:gd name="T39" fmla="*/ 78 h 78"/>
                <a:gd name="T40" fmla="*/ 60 w 72"/>
                <a:gd name="T41" fmla="*/ 78 h 78"/>
                <a:gd name="T42" fmla="*/ 64 w 72"/>
                <a:gd name="T43" fmla="*/ 72 h 78"/>
                <a:gd name="T44" fmla="*/ 66 w 72"/>
                <a:gd name="T45" fmla="*/ 68 h 78"/>
                <a:gd name="T46" fmla="*/ 72 w 72"/>
                <a:gd name="T47" fmla="*/ 62 h 78"/>
                <a:gd name="T48" fmla="*/ 72 w 72"/>
                <a:gd name="T49" fmla="*/ 58 h 78"/>
                <a:gd name="T50" fmla="*/ 68 w 72"/>
                <a:gd name="T51" fmla="*/ 40 h 78"/>
                <a:gd name="T52" fmla="*/ 62 w 72"/>
                <a:gd name="T53" fmla="*/ 38 h 78"/>
                <a:gd name="T54" fmla="*/ 58 w 72"/>
                <a:gd name="T55" fmla="*/ 40 h 78"/>
                <a:gd name="T56" fmla="*/ 50 w 72"/>
                <a:gd name="T57" fmla="*/ 42 h 78"/>
                <a:gd name="T58" fmla="*/ 44 w 72"/>
                <a:gd name="T59" fmla="*/ 38 h 78"/>
                <a:gd name="T60" fmla="*/ 44 w 72"/>
                <a:gd name="T61" fmla="*/ 34 h 78"/>
                <a:gd name="T62" fmla="*/ 40 w 72"/>
                <a:gd name="T63" fmla="*/ 32 h 78"/>
                <a:gd name="T64" fmla="*/ 38 w 72"/>
                <a:gd name="T65" fmla="*/ 32 h 78"/>
                <a:gd name="T66" fmla="*/ 30 w 72"/>
                <a:gd name="T67" fmla="*/ 32 h 78"/>
                <a:gd name="T68" fmla="*/ 30 w 72"/>
                <a:gd name="T69" fmla="*/ 24 h 78"/>
                <a:gd name="T70" fmla="*/ 34 w 72"/>
                <a:gd name="T71" fmla="*/ 20 h 78"/>
                <a:gd name="T72" fmla="*/ 36 w 72"/>
                <a:gd name="T73" fmla="*/ 18 h 78"/>
                <a:gd name="T74" fmla="*/ 42 w 72"/>
                <a:gd name="T75" fmla="*/ 4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2" h="78">
                  <a:moveTo>
                    <a:pt x="40" y="0"/>
                  </a:moveTo>
                  <a:lnTo>
                    <a:pt x="40" y="2"/>
                  </a:lnTo>
                  <a:lnTo>
                    <a:pt x="40" y="2"/>
                  </a:lnTo>
                  <a:lnTo>
                    <a:pt x="38" y="0"/>
                  </a:lnTo>
                  <a:lnTo>
                    <a:pt x="38" y="0"/>
                  </a:lnTo>
                  <a:lnTo>
                    <a:pt x="36" y="2"/>
                  </a:lnTo>
                  <a:lnTo>
                    <a:pt x="34" y="4"/>
                  </a:lnTo>
                  <a:lnTo>
                    <a:pt x="32" y="10"/>
                  </a:lnTo>
                  <a:lnTo>
                    <a:pt x="32" y="10"/>
                  </a:lnTo>
                  <a:lnTo>
                    <a:pt x="26" y="12"/>
                  </a:lnTo>
                  <a:lnTo>
                    <a:pt x="22" y="14"/>
                  </a:lnTo>
                  <a:lnTo>
                    <a:pt x="22" y="14"/>
                  </a:lnTo>
                  <a:lnTo>
                    <a:pt x="20" y="20"/>
                  </a:lnTo>
                  <a:lnTo>
                    <a:pt x="18" y="26"/>
                  </a:lnTo>
                  <a:lnTo>
                    <a:pt x="18" y="30"/>
                  </a:lnTo>
                  <a:lnTo>
                    <a:pt x="16" y="36"/>
                  </a:lnTo>
                  <a:lnTo>
                    <a:pt x="16" y="36"/>
                  </a:lnTo>
                  <a:lnTo>
                    <a:pt x="10" y="40"/>
                  </a:lnTo>
                  <a:lnTo>
                    <a:pt x="8" y="46"/>
                  </a:lnTo>
                  <a:lnTo>
                    <a:pt x="8" y="46"/>
                  </a:lnTo>
                  <a:lnTo>
                    <a:pt x="8" y="52"/>
                  </a:lnTo>
                  <a:lnTo>
                    <a:pt x="6" y="58"/>
                  </a:lnTo>
                  <a:lnTo>
                    <a:pt x="6" y="58"/>
                  </a:lnTo>
                  <a:lnTo>
                    <a:pt x="2" y="62"/>
                  </a:lnTo>
                  <a:lnTo>
                    <a:pt x="0" y="64"/>
                  </a:lnTo>
                  <a:lnTo>
                    <a:pt x="0" y="66"/>
                  </a:lnTo>
                  <a:lnTo>
                    <a:pt x="0" y="66"/>
                  </a:lnTo>
                  <a:lnTo>
                    <a:pt x="0" y="70"/>
                  </a:lnTo>
                  <a:lnTo>
                    <a:pt x="0" y="72"/>
                  </a:lnTo>
                  <a:lnTo>
                    <a:pt x="6" y="74"/>
                  </a:lnTo>
                  <a:lnTo>
                    <a:pt x="6" y="74"/>
                  </a:lnTo>
                  <a:lnTo>
                    <a:pt x="8" y="74"/>
                  </a:lnTo>
                  <a:lnTo>
                    <a:pt x="8" y="74"/>
                  </a:lnTo>
                  <a:lnTo>
                    <a:pt x="18" y="72"/>
                  </a:lnTo>
                  <a:lnTo>
                    <a:pt x="28" y="70"/>
                  </a:lnTo>
                  <a:lnTo>
                    <a:pt x="28" y="70"/>
                  </a:lnTo>
                  <a:lnTo>
                    <a:pt x="36" y="72"/>
                  </a:lnTo>
                  <a:lnTo>
                    <a:pt x="36" y="72"/>
                  </a:lnTo>
                  <a:lnTo>
                    <a:pt x="44" y="76"/>
                  </a:lnTo>
                  <a:lnTo>
                    <a:pt x="54" y="78"/>
                  </a:lnTo>
                  <a:lnTo>
                    <a:pt x="54" y="78"/>
                  </a:lnTo>
                  <a:lnTo>
                    <a:pt x="60" y="78"/>
                  </a:lnTo>
                  <a:lnTo>
                    <a:pt x="60" y="78"/>
                  </a:lnTo>
                  <a:lnTo>
                    <a:pt x="64" y="72"/>
                  </a:lnTo>
                  <a:lnTo>
                    <a:pt x="66" y="68"/>
                  </a:lnTo>
                  <a:lnTo>
                    <a:pt x="66" y="68"/>
                  </a:lnTo>
                  <a:lnTo>
                    <a:pt x="72" y="64"/>
                  </a:lnTo>
                  <a:lnTo>
                    <a:pt x="72" y="62"/>
                  </a:lnTo>
                  <a:lnTo>
                    <a:pt x="72" y="58"/>
                  </a:lnTo>
                  <a:lnTo>
                    <a:pt x="72" y="58"/>
                  </a:lnTo>
                  <a:lnTo>
                    <a:pt x="70" y="46"/>
                  </a:lnTo>
                  <a:lnTo>
                    <a:pt x="68" y="40"/>
                  </a:lnTo>
                  <a:lnTo>
                    <a:pt x="62" y="38"/>
                  </a:lnTo>
                  <a:lnTo>
                    <a:pt x="62" y="38"/>
                  </a:lnTo>
                  <a:lnTo>
                    <a:pt x="58" y="40"/>
                  </a:lnTo>
                  <a:lnTo>
                    <a:pt x="58" y="40"/>
                  </a:lnTo>
                  <a:lnTo>
                    <a:pt x="50" y="42"/>
                  </a:lnTo>
                  <a:lnTo>
                    <a:pt x="50" y="42"/>
                  </a:lnTo>
                  <a:lnTo>
                    <a:pt x="46" y="40"/>
                  </a:lnTo>
                  <a:lnTo>
                    <a:pt x="44" y="38"/>
                  </a:lnTo>
                  <a:lnTo>
                    <a:pt x="44" y="38"/>
                  </a:lnTo>
                  <a:lnTo>
                    <a:pt x="44" y="34"/>
                  </a:lnTo>
                  <a:lnTo>
                    <a:pt x="40" y="32"/>
                  </a:lnTo>
                  <a:lnTo>
                    <a:pt x="40" y="32"/>
                  </a:lnTo>
                  <a:lnTo>
                    <a:pt x="38" y="32"/>
                  </a:lnTo>
                  <a:lnTo>
                    <a:pt x="38" y="32"/>
                  </a:lnTo>
                  <a:lnTo>
                    <a:pt x="30" y="32"/>
                  </a:lnTo>
                  <a:lnTo>
                    <a:pt x="30" y="32"/>
                  </a:lnTo>
                  <a:lnTo>
                    <a:pt x="30" y="28"/>
                  </a:lnTo>
                  <a:lnTo>
                    <a:pt x="30" y="24"/>
                  </a:lnTo>
                  <a:lnTo>
                    <a:pt x="30" y="24"/>
                  </a:lnTo>
                  <a:lnTo>
                    <a:pt x="34" y="20"/>
                  </a:lnTo>
                  <a:lnTo>
                    <a:pt x="36" y="18"/>
                  </a:lnTo>
                  <a:lnTo>
                    <a:pt x="36" y="18"/>
                  </a:lnTo>
                  <a:lnTo>
                    <a:pt x="40" y="10"/>
                  </a:lnTo>
                  <a:lnTo>
                    <a:pt x="42" y="4"/>
                  </a:lnTo>
                  <a:lnTo>
                    <a:pt x="4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199" name="Freeform 184"/>
            <p:cNvSpPr>
              <a:spLocks/>
            </p:cNvSpPr>
            <p:nvPr/>
          </p:nvSpPr>
          <p:spPr bwMode="auto">
            <a:xfrm>
              <a:off x="4810" y="1794"/>
              <a:ext cx="16" cy="18"/>
            </a:xfrm>
            <a:custGeom>
              <a:avLst/>
              <a:gdLst>
                <a:gd name="T0" fmla="*/ 8 w 16"/>
                <a:gd name="T1" fmla="*/ 0 h 18"/>
                <a:gd name="T2" fmla="*/ 8 w 16"/>
                <a:gd name="T3" fmla="*/ 0 h 18"/>
                <a:gd name="T4" fmla="*/ 6 w 16"/>
                <a:gd name="T5" fmla="*/ 2 h 18"/>
                <a:gd name="T6" fmla="*/ 4 w 16"/>
                <a:gd name="T7" fmla="*/ 6 h 18"/>
                <a:gd name="T8" fmla="*/ 4 w 16"/>
                <a:gd name="T9" fmla="*/ 6 h 18"/>
                <a:gd name="T10" fmla="*/ 0 w 16"/>
                <a:gd name="T11" fmla="*/ 10 h 18"/>
                <a:gd name="T12" fmla="*/ 0 w 16"/>
                <a:gd name="T13" fmla="*/ 10 h 18"/>
                <a:gd name="T14" fmla="*/ 2 w 16"/>
                <a:gd name="T15" fmla="*/ 14 h 18"/>
                <a:gd name="T16" fmla="*/ 2 w 16"/>
                <a:gd name="T17" fmla="*/ 16 h 18"/>
                <a:gd name="T18" fmla="*/ 8 w 16"/>
                <a:gd name="T19" fmla="*/ 18 h 18"/>
                <a:gd name="T20" fmla="*/ 8 w 16"/>
                <a:gd name="T21" fmla="*/ 18 h 18"/>
                <a:gd name="T22" fmla="*/ 14 w 16"/>
                <a:gd name="T23" fmla="*/ 16 h 18"/>
                <a:gd name="T24" fmla="*/ 14 w 16"/>
                <a:gd name="T25" fmla="*/ 16 h 18"/>
                <a:gd name="T26" fmla="*/ 16 w 16"/>
                <a:gd name="T27" fmla="*/ 12 h 18"/>
                <a:gd name="T28" fmla="*/ 16 w 16"/>
                <a:gd name="T29" fmla="*/ 8 h 18"/>
                <a:gd name="T30" fmla="*/ 12 w 16"/>
                <a:gd name="T31" fmla="*/ 2 h 18"/>
                <a:gd name="T32" fmla="*/ 8 w 16"/>
                <a:gd name="T3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 h="18">
                  <a:moveTo>
                    <a:pt x="8" y="0"/>
                  </a:moveTo>
                  <a:lnTo>
                    <a:pt x="8" y="0"/>
                  </a:lnTo>
                  <a:lnTo>
                    <a:pt x="6" y="2"/>
                  </a:lnTo>
                  <a:lnTo>
                    <a:pt x="4" y="6"/>
                  </a:lnTo>
                  <a:lnTo>
                    <a:pt x="4" y="6"/>
                  </a:lnTo>
                  <a:lnTo>
                    <a:pt x="0" y="10"/>
                  </a:lnTo>
                  <a:lnTo>
                    <a:pt x="0" y="10"/>
                  </a:lnTo>
                  <a:lnTo>
                    <a:pt x="2" y="14"/>
                  </a:lnTo>
                  <a:lnTo>
                    <a:pt x="2" y="16"/>
                  </a:lnTo>
                  <a:lnTo>
                    <a:pt x="8" y="18"/>
                  </a:lnTo>
                  <a:lnTo>
                    <a:pt x="8" y="18"/>
                  </a:lnTo>
                  <a:lnTo>
                    <a:pt x="14" y="16"/>
                  </a:lnTo>
                  <a:lnTo>
                    <a:pt x="14" y="16"/>
                  </a:lnTo>
                  <a:lnTo>
                    <a:pt x="16" y="12"/>
                  </a:lnTo>
                  <a:lnTo>
                    <a:pt x="16" y="8"/>
                  </a:lnTo>
                  <a:lnTo>
                    <a:pt x="12" y="2"/>
                  </a:lnTo>
                  <a:lnTo>
                    <a:pt x="8"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200" name="Freeform 185"/>
            <p:cNvSpPr>
              <a:spLocks/>
            </p:cNvSpPr>
            <p:nvPr/>
          </p:nvSpPr>
          <p:spPr bwMode="auto">
            <a:xfrm>
              <a:off x="4810" y="1794"/>
              <a:ext cx="16" cy="18"/>
            </a:xfrm>
            <a:custGeom>
              <a:avLst/>
              <a:gdLst>
                <a:gd name="T0" fmla="*/ 8 w 16"/>
                <a:gd name="T1" fmla="*/ 0 h 18"/>
                <a:gd name="T2" fmla="*/ 8 w 16"/>
                <a:gd name="T3" fmla="*/ 0 h 18"/>
                <a:gd name="T4" fmla="*/ 6 w 16"/>
                <a:gd name="T5" fmla="*/ 2 h 18"/>
                <a:gd name="T6" fmla="*/ 4 w 16"/>
                <a:gd name="T7" fmla="*/ 6 h 18"/>
                <a:gd name="T8" fmla="*/ 4 w 16"/>
                <a:gd name="T9" fmla="*/ 6 h 18"/>
                <a:gd name="T10" fmla="*/ 0 w 16"/>
                <a:gd name="T11" fmla="*/ 10 h 18"/>
                <a:gd name="T12" fmla="*/ 0 w 16"/>
                <a:gd name="T13" fmla="*/ 10 h 18"/>
                <a:gd name="T14" fmla="*/ 2 w 16"/>
                <a:gd name="T15" fmla="*/ 14 h 18"/>
                <a:gd name="T16" fmla="*/ 2 w 16"/>
                <a:gd name="T17" fmla="*/ 16 h 18"/>
                <a:gd name="T18" fmla="*/ 8 w 16"/>
                <a:gd name="T19" fmla="*/ 18 h 18"/>
                <a:gd name="T20" fmla="*/ 8 w 16"/>
                <a:gd name="T21" fmla="*/ 18 h 18"/>
                <a:gd name="T22" fmla="*/ 14 w 16"/>
                <a:gd name="T23" fmla="*/ 16 h 18"/>
                <a:gd name="T24" fmla="*/ 14 w 16"/>
                <a:gd name="T25" fmla="*/ 16 h 18"/>
                <a:gd name="T26" fmla="*/ 16 w 16"/>
                <a:gd name="T27" fmla="*/ 12 h 18"/>
                <a:gd name="T28" fmla="*/ 16 w 16"/>
                <a:gd name="T29" fmla="*/ 8 h 18"/>
                <a:gd name="T30" fmla="*/ 12 w 16"/>
                <a:gd name="T31" fmla="*/ 2 h 18"/>
                <a:gd name="T32" fmla="*/ 8 w 16"/>
                <a:gd name="T3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 h="18">
                  <a:moveTo>
                    <a:pt x="8" y="0"/>
                  </a:moveTo>
                  <a:lnTo>
                    <a:pt x="8" y="0"/>
                  </a:lnTo>
                  <a:lnTo>
                    <a:pt x="6" y="2"/>
                  </a:lnTo>
                  <a:lnTo>
                    <a:pt x="4" y="6"/>
                  </a:lnTo>
                  <a:lnTo>
                    <a:pt x="4" y="6"/>
                  </a:lnTo>
                  <a:lnTo>
                    <a:pt x="0" y="10"/>
                  </a:lnTo>
                  <a:lnTo>
                    <a:pt x="0" y="10"/>
                  </a:lnTo>
                  <a:lnTo>
                    <a:pt x="2" y="14"/>
                  </a:lnTo>
                  <a:lnTo>
                    <a:pt x="2" y="16"/>
                  </a:lnTo>
                  <a:lnTo>
                    <a:pt x="8" y="18"/>
                  </a:lnTo>
                  <a:lnTo>
                    <a:pt x="8" y="18"/>
                  </a:lnTo>
                  <a:lnTo>
                    <a:pt x="14" y="16"/>
                  </a:lnTo>
                  <a:lnTo>
                    <a:pt x="14" y="16"/>
                  </a:lnTo>
                  <a:lnTo>
                    <a:pt x="16" y="12"/>
                  </a:lnTo>
                  <a:lnTo>
                    <a:pt x="16" y="8"/>
                  </a:lnTo>
                  <a:lnTo>
                    <a:pt x="12" y="2"/>
                  </a:lnTo>
                  <a:lnTo>
                    <a:pt x="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201" name="Freeform 186"/>
            <p:cNvSpPr>
              <a:spLocks/>
            </p:cNvSpPr>
            <p:nvPr/>
          </p:nvSpPr>
          <p:spPr bwMode="auto">
            <a:xfrm>
              <a:off x="4666" y="1826"/>
              <a:ext cx="56" cy="28"/>
            </a:xfrm>
            <a:custGeom>
              <a:avLst/>
              <a:gdLst>
                <a:gd name="T0" fmla="*/ 46 w 56"/>
                <a:gd name="T1" fmla="*/ 0 h 28"/>
                <a:gd name="T2" fmla="*/ 46 w 56"/>
                <a:gd name="T3" fmla="*/ 0 h 28"/>
                <a:gd name="T4" fmla="*/ 36 w 56"/>
                <a:gd name="T5" fmla="*/ 0 h 28"/>
                <a:gd name="T6" fmla="*/ 36 w 56"/>
                <a:gd name="T7" fmla="*/ 0 h 28"/>
                <a:gd name="T8" fmla="*/ 30 w 56"/>
                <a:gd name="T9" fmla="*/ 2 h 28"/>
                <a:gd name="T10" fmla="*/ 24 w 56"/>
                <a:gd name="T11" fmla="*/ 4 h 28"/>
                <a:gd name="T12" fmla="*/ 20 w 56"/>
                <a:gd name="T13" fmla="*/ 6 h 28"/>
                <a:gd name="T14" fmla="*/ 12 w 56"/>
                <a:gd name="T15" fmla="*/ 8 h 28"/>
                <a:gd name="T16" fmla="*/ 12 w 56"/>
                <a:gd name="T17" fmla="*/ 8 h 28"/>
                <a:gd name="T18" fmla="*/ 8 w 56"/>
                <a:gd name="T19" fmla="*/ 8 h 28"/>
                <a:gd name="T20" fmla="*/ 2 w 56"/>
                <a:gd name="T21" fmla="*/ 12 h 28"/>
                <a:gd name="T22" fmla="*/ 2 w 56"/>
                <a:gd name="T23" fmla="*/ 12 h 28"/>
                <a:gd name="T24" fmla="*/ 0 w 56"/>
                <a:gd name="T25" fmla="*/ 18 h 28"/>
                <a:gd name="T26" fmla="*/ 0 w 56"/>
                <a:gd name="T27" fmla="*/ 22 h 28"/>
                <a:gd name="T28" fmla="*/ 2 w 56"/>
                <a:gd name="T29" fmla="*/ 26 h 28"/>
                <a:gd name="T30" fmla="*/ 6 w 56"/>
                <a:gd name="T31" fmla="*/ 28 h 28"/>
                <a:gd name="T32" fmla="*/ 6 w 56"/>
                <a:gd name="T33" fmla="*/ 28 h 28"/>
                <a:gd name="T34" fmla="*/ 10 w 56"/>
                <a:gd name="T35" fmla="*/ 28 h 28"/>
                <a:gd name="T36" fmla="*/ 10 w 56"/>
                <a:gd name="T37" fmla="*/ 28 h 28"/>
                <a:gd name="T38" fmla="*/ 22 w 56"/>
                <a:gd name="T39" fmla="*/ 22 h 28"/>
                <a:gd name="T40" fmla="*/ 32 w 56"/>
                <a:gd name="T41" fmla="*/ 16 h 28"/>
                <a:gd name="T42" fmla="*/ 32 w 56"/>
                <a:gd name="T43" fmla="*/ 16 h 28"/>
                <a:gd name="T44" fmla="*/ 44 w 56"/>
                <a:gd name="T45" fmla="*/ 12 h 28"/>
                <a:gd name="T46" fmla="*/ 54 w 56"/>
                <a:gd name="T47" fmla="*/ 6 h 28"/>
                <a:gd name="T48" fmla="*/ 54 w 56"/>
                <a:gd name="T49" fmla="*/ 6 h 28"/>
                <a:gd name="T50" fmla="*/ 56 w 56"/>
                <a:gd name="T51" fmla="*/ 4 h 28"/>
                <a:gd name="T52" fmla="*/ 56 w 56"/>
                <a:gd name="T53" fmla="*/ 0 h 28"/>
                <a:gd name="T54" fmla="*/ 52 w 56"/>
                <a:gd name="T55" fmla="*/ 0 h 28"/>
                <a:gd name="T56" fmla="*/ 46 w 56"/>
                <a:gd name="T5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28">
                  <a:moveTo>
                    <a:pt x="46" y="0"/>
                  </a:moveTo>
                  <a:lnTo>
                    <a:pt x="46" y="0"/>
                  </a:lnTo>
                  <a:lnTo>
                    <a:pt x="36" y="0"/>
                  </a:lnTo>
                  <a:lnTo>
                    <a:pt x="36" y="0"/>
                  </a:lnTo>
                  <a:lnTo>
                    <a:pt x="30" y="2"/>
                  </a:lnTo>
                  <a:lnTo>
                    <a:pt x="24" y="4"/>
                  </a:lnTo>
                  <a:lnTo>
                    <a:pt x="20" y="6"/>
                  </a:lnTo>
                  <a:lnTo>
                    <a:pt x="12" y="8"/>
                  </a:lnTo>
                  <a:lnTo>
                    <a:pt x="12" y="8"/>
                  </a:lnTo>
                  <a:lnTo>
                    <a:pt x="8" y="8"/>
                  </a:lnTo>
                  <a:lnTo>
                    <a:pt x="2" y="12"/>
                  </a:lnTo>
                  <a:lnTo>
                    <a:pt x="2" y="12"/>
                  </a:lnTo>
                  <a:lnTo>
                    <a:pt x="0" y="18"/>
                  </a:lnTo>
                  <a:lnTo>
                    <a:pt x="0" y="22"/>
                  </a:lnTo>
                  <a:lnTo>
                    <a:pt x="2" y="26"/>
                  </a:lnTo>
                  <a:lnTo>
                    <a:pt x="6" y="28"/>
                  </a:lnTo>
                  <a:lnTo>
                    <a:pt x="6" y="28"/>
                  </a:lnTo>
                  <a:lnTo>
                    <a:pt x="10" y="28"/>
                  </a:lnTo>
                  <a:lnTo>
                    <a:pt x="10" y="28"/>
                  </a:lnTo>
                  <a:lnTo>
                    <a:pt x="22" y="22"/>
                  </a:lnTo>
                  <a:lnTo>
                    <a:pt x="32" y="16"/>
                  </a:lnTo>
                  <a:lnTo>
                    <a:pt x="32" y="16"/>
                  </a:lnTo>
                  <a:lnTo>
                    <a:pt x="44" y="12"/>
                  </a:lnTo>
                  <a:lnTo>
                    <a:pt x="54" y="6"/>
                  </a:lnTo>
                  <a:lnTo>
                    <a:pt x="54" y="6"/>
                  </a:lnTo>
                  <a:lnTo>
                    <a:pt x="56" y="4"/>
                  </a:lnTo>
                  <a:lnTo>
                    <a:pt x="56" y="0"/>
                  </a:lnTo>
                  <a:lnTo>
                    <a:pt x="52" y="0"/>
                  </a:lnTo>
                  <a:lnTo>
                    <a:pt x="46"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202" name="Freeform 187"/>
            <p:cNvSpPr>
              <a:spLocks/>
            </p:cNvSpPr>
            <p:nvPr/>
          </p:nvSpPr>
          <p:spPr bwMode="auto">
            <a:xfrm>
              <a:off x="4666" y="1826"/>
              <a:ext cx="56" cy="28"/>
            </a:xfrm>
            <a:custGeom>
              <a:avLst/>
              <a:gdLst>
                <a:gd name="T0" fmla="*/ 46 w 56"/>
                <a:gd name="T1" fmla="*/ 0 h 28"/>
                <a:gd name="T2" fmla="*/ 46 w 56"/>
                <a:gd name="T3" fmla="*/ 0 h 28"/>
                <a:gd name="T4" fmla="*/ 36 w 56"/>
                <a:gd name="T5" fmla="*/ 0 h 28"/>
                <a:gd name="T6" fmla="*/ 36 w 56"/>
                <a:gd name="T7" fmla="*/ 0 h 28"/>
                <a:gd name="T8" fmla="*/ 30 w 56"/>
                <a:gd name="T9" fmla="*/ 2 h 28"/>
                <a:gd name="T10" fmla="*/ 24 w 56"/>
                <a:gd name="T11" fmla="*/ 4 h 28"/>
                <a:gd name="T12" fmla="*/ 20 w 56"/>
                <a:gd name="T13" fmla="*/ 6 h 28"/>
                <a:gd name="T14" fmla="*/ 12 w 56"/>
                <a:gd name="T15" fmla="*/ 8 h 28"/>
                <a:gd name="T16" fmla="*/ 12 w 56"/>
                <a:gd name="T17" fmla="*/ 8 h 28"/>
                <a:gd name="T18" fmla="*/ 8 w 56"/>
                <a:gd name="T19" fmla="*/ 8 h 28"/>
                <a:gd name="T20" fmla="*/ 2 w 56"/>
                <a:gd name="T21" fmla="*/ 12 h 28"/>
                <a:gd name="T22" fmla="*/ 2 w 56"/>
                <a:gd name="T23" fmla="*/ 12 h 28"/>
                <a:gd name="T24" fmla="*/ 0 w 56"/>
                <a:gd name="T25" fmla="*/ 18 h 28"/>
                <a:gd name="T26" fmla="*/ 0 w 56"/>
                <a:gd name="T27" fmla="*/ 22 h 28"/>
                <a:gd name="T28" fmla="*/ 2 w 56"/>
                <a:gd name="T29" fmla="*/ 26 h 28"/>
                <a:gd name="T30" fmla="*/ 6 w 56"/>
                <a:gd name="T31" fmla="*/ 28 h 28"/>
                <a:gd name="T32" fmla="*/ 6 w 56"/>
                <a:gd name="T33" fmla="*/ 28 h 28"/>
                <a:gd name="T34" fmla="*/ 10 w 56"/>
                <a:gd name="T35" fmla="*/ 28 h 28"/>
                <a:gd name="T36" fmla="*/ 10 w 56"/>
                <a:gd name="T37" fmla="*/ 28 h 28"/>
                <a:gd name="T38" fmla="*/ 22 w 56"/>
                <a:gd name="T39" fmla="*/ 22 h 28"/>
                <a:gd name="T40" fmla="*/ 32 w 56"/>
                <a:gd name="T41" fmla="*/ 16 h 28"/>
                <a:gd name="T42" fmla="*/ 32 w 56"/>
                <a:gd name="T43" fmla="*/ 16 h 28"/>
                <a:gd name="T44" fmla="*/ 44 w 56"/>
                <a:gd name="T45" fmla="*/ 12 h 28"/>
                <a:gd name="T46" fmla="*/ 54 w 56"/>
                <a:gd name="T47" fmla="*/ 6 h 28"/>
                <a:gd name="T48" fmla="*/ 54 w 56"/>
                <a:gd name="T49" fmla="*/ 6 h 28"/>
                <a:gd name="T50" fmla="*/ 56 w 56"/>
                <a:gd name="T51" fmla="*/ 4 h 28"/>
                <a:gd name="T52" fmla="*/ 56 w 56"/>
                <a:gd name="T53" fmla="*/ 0 h 28"/>
                <a:gd name="T54" fmla="*/ 52 w 56"/>
                <a:gd name="T55" fmla="*/ 0 h 28"/>
                <a:gd name="T56" fmla="*/ 46 w 56"/>
                <a:gd name="T5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28">
                  <a:moveTo>
                    <a:pt x="46" y="0"/>
                  </a:moveTo>
                  <a:lnTo>
                    <a:pt x="46" y="0"/>
                  </a:lnTo>
                  <a:lnTo>
                    <a:pt x="36" y="0"/>
                  </a:lnTo>
                  <a:lnTo>
                    <a:pt x="36" y="0"/>
                  </a:lnTo>
                  <a:lnTo>
                    <a:pt x="30" y="2"/>
                  </a:lnTo>
                  <a:lnTo>
                    <a:pt x="24" y="4"/>
                  </a:lnTo>
                  <a:lnTo>
                    <a:pt x="20" y="6"/>
                  </a:lnTo>
                  <a:lnTo>
                    <a:pt x="12" y="8"/>
                  </a:lnTo>
                  <a:lnTo>
                    <a:pt x="12" y="8"/>
                  </a:lnTo>
                  <a:lnTo>
                    <a:pt x="8" y="8"/>
                  </a:lnTo>
                  <a:lnTo>
                    <a:pt x="2" y="12"/>
                  </a:lnTo>
                  <a:lnTo>
                    <a:pt x="2" y="12"/>
                  </a:lnTo>
                  <a:lnTo>
                    <a:pt x="0" y="18"/>
                  </a:lnTo>
                  <a:lnTo>
                    <a:pt x="0" y="22"/>
                  </a:lnTo>
                  <a:lnTo>
                    <a:pt x="2" y="26"/>
                  </a:lnTo>
                  <a:lnTo>
                    <a:pt x="6" y="28"/>
                  </a:lnTo>
                  <a:lnTo>
                    <a:pt x="6" y="28"/>
                  </a:lnTo>
                  <a:lnTo>
                    <a:pt x="10" y="28"/>
                  </a:lnTo>
                  <a:lnTo>
                    <a:pt x="10" y="28"/>
                  </a:lnTo>
                  <a:lnTo>
                    <a:pt x="22" y="22"/>
                  </a:lnTo>
                  <a:lnTo>
                    <a:pt x="32" y="16"/>
                  </a:lnTo>
                  <a:lnTo>
                    <a:pt x="32" y="16"/>
                  </a:lnTo>
                  <a:lnTo>
                    <a:pt x="44" y="12"/>
                  </a:lnTo>
                  <a:lnTo>
                    <a:pt x="54" y="6"/>
                  </a:lnTo>
                  <a:lnTo>
                    <a:pt x="54" y="6"/>
                  </a:lnTo>
                  <a:lnTo>
                    <a:pt x="56" y="4"/>
                  </a:lnTo>
                  <a:lnTo>
                    <a:pt x="56" y="0"/>
                  </a:lnTo>
                  <a:lnTo>
                    <a:pt x="52" y="0"/>
                  </a:lnTo>
                  <a:lnTo>
                    <a:pt x="4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203" name="Freeform 188"/>
            <p:cNvSpPr>
              <a:spLocks/>
            </p:cNvSpPr>
            <p:nvPr/>
          </p:nvSpPr>
          <p:spPr bwMode="auto">
            <a:xfrm>
              <a:off x="4722" y="1808"/>
              <a:ext cx="16" cy="18"/>
            </a:xfrm>
            <a:custGeom>
              <a:avLst/>
              <a:gdLst>
                <a:gd name="T0" fmla="*/ 10 w 16"/>
                <a:gd name="T1" fmla="*/ 0 h 18"/>
                <a:gd name="T2" fmla="*/ 10 w 16"/>
                <a:gd name="T3" fmla="*/ 0 h 18"/>
                <a:gd name="T4" fmla="*/ 4 w 16"/>
                <a:gd name="T5" fmla="*/ 2 h 18"/>
                <a:gd name="T6" fmla="*/ 4 w 16"/>
                <a:gd name="T7" fmla="*/ 2 h 18"/>
                <a:gd name="T8" fmla="*/ 0 w 16"/>
                <a:gd name="T9" fmla="*/ 8 h 18"/>
                <a:gd name="T10" fmla="*/ 0 w 16"/>
                <a:gd name="T11" fmla="*/ 12 h 18"/>
                <a:gd name="T12" fmla="*/ 0 w 16"/>
                <a:gd name="T13" fmla="*/ 14 h 18"/>
                <a:gd name="T14" fmla="*/ 0 w 16"/>
                <a:gd name="T15" fmla="*/ 14 h 18"/>
                <a:gd name="T16" fmla="*/ 4 w 16"/>
                <a:gd name="T17" fmla="*/ 16 h 18"/>
                <a:gd name="T18" fmla="*/ 6 w 16"/>
                <a:gd name="T19" fmla="*/ 18 h 18"/>
                <a:gd name="T20" fmla="*/ 6 w 16"/>
                <a:gd name="T21" fmla="*/ 18 h 18"/>
                <a:gd name="T22" fmla="*/ 10 w 16"/>
                <a:gd name="T23" fmla="*/ 16 h 18"/>
                <a:gd name="T24" fmla="*/ 12 w 16"/>
                <a:gd name="T25" fmla="*/ 14 h 18"/>
                <a:gd name="T26" fmla="*/ 16 w 16"/>
                <a:gd name="T27" fmla="*/ 8 h 18"/>
                <a:gd name="T28" fmla="*/ 16 w 16"/>
                <a:gd name="T29" fmla="*/ 8 h 18"/>
                <a:gd name="T30" fmla="*/ 14 w 16"/>
                <a:gd name="T31" fmla="*/ 2 h 18"/>
                <a:gd name="T32" fmla="*/ 10 w 16"/>
                <a:gd name="T3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 h="18">
                  <a:moveTo>
                    <a:pt x="10" y="0"/>
                  </a:moveTo>
                  <a:lnTo>
                    <a:pt x="10" y="0"/>
                  </a:lnTo>
                  <a:lnTo>
                    <a:pt x="4" y="2"/>
                  </a:lnTo>
                  <a:lnTo>
                    <a:pt x="4" y="2"/>
                  </a:lnTo>
                  <a:lnTo>
                    <a:pt x="0" y="8"/>
                  </a:lnTo>
                  <a:lnTo>
                    <a:pt x="0" y="12"/>
                  </a:lnTo>
                  <a:lnTo>
                    <a:pt x="0" y="14"/>
                  </a:lnTo>
                  <a:lnTo>
                    <a:pt x="0" y="14"/>
                  </a:lnTo>
                  <a:lnTo>
                    <a:pt x="4" y="16"/>
                  </a:lnTo>
                  <a:lnTo>
                    <a:pt x="6" y="18"/>
                  </a:lnTo>
                  <a:lnTo>
                    <a:pt x="6" y="18"/>
                  </a:lnTo>
                  <a:lnTo>
                    <a:pt x="10" y="16"/>
                  </a:lnTo>
                  <a:lnTo>
                    <a:pt x="12" y="14"/>
                  </a:lnTo>
                  <a:lnTo>
                    <a:pt x="16" y="8"/>
                  </a:lnTo>
                  <a:lnTo>
                    <a:pt x="16" y="8"/>
                  </a:lnTo>
                  <a:lnTo>
                    <a:pt x="14" y="2"/>
                  </a:lnTo>
                  <a:lnTo>
                    <a:pt x="10"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204" name="Freeform 189"/>
            <p:cNvSpPr>
              <a:spLocks/>
            </p:cNvSpPr>
            <p:nvPr/>
          </p:nvSpPr>
          <p:spPr bwMode="auto">
            <a:xfrm>
              <a:off x="4722" y="1808"/>
              <a:ext cx="16" cy="18"/>
            </a:xfrm>
            <a:custGeom>
              <a:avLst/>
              <a:gdLst>
                <a:gd name="T0" fmla="*/ 10 w 16"/>
                <a:gd name="T1" fmla="*/ 0 h 18"/>
                <a:gd name="T2" fmla="*/ 10 w 16"/>
                <a:gd name="T3" fmla="*/ 0 h 18"/>
                <a:gd name="T4" fmla="*/ 4 w 16"/>
                <a:gd name="T5" fmla="*/ 2 h 18"/>
                <a:gd name="T6" fmla="*/ 4 w 16"/>
                <a:gd name="T7" fmla="*/ 2 h 18"/>
                <a:gd name="T8" fmla="*/ 0 w 16"/>
                <a:gd name="T9" fmla="*/ 8 h 18"/>
                <a:gd name="T10" fmla="*/ 0 w 16"/>
                <a:gd name="T11" fmla="*/ 12 h 18"/>
                <a:gd name="T12" fmla="*/ 0 w 16"/>
                <a:gd name="T13" fmla="*/ 14 h 18"/>
                <a:gd name="T14" fmla="*/ 0 w 16"/>
                <a:gd name="T15" fmla="*/ 14 h 18"/>
                <a:gd name="T16" fmla="*/ 4 w 16"/>
                <a:gd name="T17" fmla="*/ 16 h 18"/>
                <a:gd name="T18" fmla="*/ 6 w 16"/>
                <a:gd name="T19" fmla="*/ 18 h 18"/>
                <a:gd name="T20" fmla="*/ 6 w 16"/>
                <a:gd name="T21" fmla="*/ 18 h 18"/>
                <a:gd name="T22" fmla="*/ 10 w 16"/>
                <a:gd name="T23" fmla="*/ 16 h 18"/>
                <a:gd name="T24" fmla="*/ 12 w 16"/>
                <a:gd name="T25" fmla="*/ 14 h 18"/>
                <a:gd name="T26" fmla="*/ 16 w 16"/>
                <a:gd name="T27" fmla="*/ 8 h 18"/>
                <a:gd name="T28" fmla="*/ 16 w 16"/>
                <a:gd name="T29" fmla="*/ 8 h 18"/>
                <a:gd name="T30" fmla="*/ 14 w 16"/>
                <a:gd name="T31" fmla="*/ 2 h 18"/>
                <a:gd name="T32" fmla="*/ 10 w 16"/>
                <a:gd name="T3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 h="18">
                  <a:moveTo>
                    <a:pt x="10" y="0"/>
                  </a:moveTo>
                  <a:lnTo>
                    <a:pt x="10" y="0"/>
                  </a:lnTo>
                  <a:lnTo>
                    <a:pt x="4" y="2"/>
                  </a:lnTo>
                  <a:lnTo>
                    <a:pt x="4" y="2"/>
                  </a:lnTo>
                  <a:lnTo>
                    <a:pt x="0" y="8"/>
                  </a:lnTo>
                  <a:lnTo>
                    <a:pt x="0" y="12"/>
                  </a:lnTo>
                  <a:lnTo>
                    <a:pt x="0" y="14"/>
                  </a:lnTo>
                  <a:lnTo>
                    <a:pt x="0" y="14"/>
                  </a:lnTo>
                  <a:lnTo>
                    <a:pt x="4" y="16"/>
                  </a:lnTo>
                  <a:lnTo>
                    <a:pt x="6" y="18"/>
                  </a:lnTo>
                  <a:lnTo>
                    <a:pt x="6" y="18"/>
                  </a:lnTo>
                  <a:lnTo>
                    <a:pt x="10" y="16"/>
                  </a:lnTo>
                  <a:lnTo>
                    <a:pt x="12" y="14"/>
                  </a:lnTo>
                  <a:lnTo>
                    <a:pt x="16" y="8"/>
                  </a:lnTo>
                  <a:lnTo>
                    <a:pt x="16" y="8"/>
                  </a:lnTo>
                  <a:lnTo>
                    <a:pt x="14" y="2"/>
                  </a:lnTo>
                  <a:lnTo>
                    <a:pt x="1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205" name="Freeform 190"/>
            <p:cNvSpPr>
              <a:spLocks/>
            </p:cNvSpPr>
            <p:nvPr/>
          </p:nvSpPr>
          <p:spPr bwMode="auto">
            <a:xfrm>
              <a:off x="4472" y="1510"/>
              <a:ext cx="16" cy="16"/>
            </a:xfrm>
            <a:custGeom>
              <a:avLst/>
              <a:gdLst>
                <a:gd name="T0" fmla="*/ 10 w 16"/>
                <a:gd name="T1" fmla="*/ 0 h 16"/>
                <a:gd name="T2" fmla="*/ 10 w 16"/>
                <a:gd name="T3" fmla="*/ 0 h 16"/>
                <a:gd name="T4" fmla="*/ 6 w 16"/>
                <a:gd name="T5" fmla="*/ 0 h 16"/>
                <a:gd name="T6" fmla="*/ 6 w 16"/>
                <a:gd name="T7" fmla="*/ 0 h 16"/>
                <a:gd name="T8" fmla="*/ 4 w 16"/>
                <a:gd name="T9" fmla="*/ 4 h 16"/>
                <a:gd name="T10" fmla="*/ 4 w 16"/>
                <a:gd name="T11" fmla="*/ 8 h 16"/>
                <a:gd name="T12" fmla="*/ 4 w 16"/>
                <a:gd name="T13" fmla="*/ 8 h 16"/>
                <a:gd name="T14" fmla="*/ 2 w 16"/>
                <a:gd name="T15" fmla="*/ 12 h 16"/>
                <a:gd name="T16" fmla="*/ 0 w 16"/>
                <a:gd name="T17" fmla="*/ 12 h 16"/>
                <a:gd name="T18" fmla="*/ 2 w 16"/>
                <a:gd name="T19" fmla="*/ 14 h 16"/>
                <a:gd name="T20" fmla="*/ 2 w 16"/>
                <a:gd name="T21" fmla="*/ 14 h 16"/>
                <a:gd name="T22" fmla="*/ 6 w 16"/>
                <a:gd name="T23" fmla="*/ 16 h 16"/>
                <a:gd name="T24" fmla="*/ 6 w 16"/>
                <a:gd name="T25" fmla="*/ 16 h 16"/>
                <a:gd name="T26" fmla="*/ 10 w 16"/>
                <a:gd name="T27" fmla="*/ 16 h 16"/>
                <a:gd name="T28" fmla="*/ 14 w 16"/>
                <a:gd name="T29" fmla="*/ 14 h 16"/>
                <a:gd name="T30" fmla="*/ 14 w 16"/>
                <a:gd name="T31" fmla="*/ 14 h 16"/>
                <a:gd name="T32" fmla="*/ 16 w 16"/>
                <a:gd name="T33" fmla="*/ 10 h 16"/>
                <a:gd name="T34" fmla="*/ 16 w 16"/>
                <a:gd name="T35" fmla="*/ 6 h 16"/>
                <a:gd name="T36" fmla="*/ 14 w 16"/>
                <a:gd name="T37" fmla="*/ 2 h 16"/>
                <a:gd name="T38" fmla="*/ 10 w 16"/>
                <a:gd name="T39"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6" h="16">
                  <a:moveTo>
                    <a:pt x="10" y="0"/>
                  </a:moveTo>
                  <a:lnTo>
                    <a:pt x="10" y="0"/>
                  </a:lnTo>
                  <a:lnTo>
                    <a:pt x="6" y="0"/>
                  </a:lnTo>
                  <a:lnTo>
                    <a:pt x="6" y="0"/>
                  </a:lnTo>
                  <a:lnTo>
                    <a:pt x="4" y="4"/>
                  </a:lnTo>
                  <a:lnTo>
                    <a:pt x="4" y="8"/>
                  </a:lnTo>
                  <a:lnTo>
                    <a:pt x="4" y="8"/>
                  </a:lnTo>
                  <a:lnTo>
                    <a:pt x="2" y="12"/>
                  </a:lnTo>
                  <a:lnTo>
                    <a:pt x="0" y="12"/>
                  </a:lnTo>
                  <a:lnTo>
                    <a:pt x="2" y="14"/>
                  </a:lnTo>
                  <a:lnTo>
                    <a:pt x="2" y="14"/>
                  </a:lnTo>
                  <a:lnTo>
                    <a:pt x="6" y="16"/>
                  </a:lnTo>
                  <a:lnTo>
                    <a:pt x="6" y="16"/>
                  </a:lnTo>
                  <a:lnTo>
                    <a:pt x="10" y="16"/>
                  </a:lnTo>
                  <a:lnTo>
                    <a:pt x="14" y="14"/>
                  </a:lnTo>
                  <a:lnTo>
                    <a:pt x="14" y="14"/>
                  </a:lnTo>
                  <a:lnTo>
                    <a:pt x="16" y="10"/>
                  </a:lnTo>
                  <a:lnTo>
                    <a:pt x="16" y="6"/>
                  </a:lnTo>
                  <a:lnTo>
                    <a:pt x="14" y="2"/>
                  </a:lnTo>
                  <a:lnTo>
                    <a:pt x="10"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206" name="Freeform 191"/>
            <p:cNvSpPr>
              <a:spLocks/>
            </p:cNvSpPr>
            <p:nvPr/>
          </p:nvSpPr>
          <p:spPr bwMode="auto">
            <a:xfrm>
              <a:off x="4472" y="1510"/>
              <a:ext cx="16" cy="16"/>
            </a:xfrm>
            <a:custGeom>
              <a:avLst/>
              <a:gdLst>
                <a:gd name="T0" fmla="*/ 10 w 16"/>
                <a:gd name="T1" fmla="*/ 0 h 16"/>
                <a:gd name="T2" fmla="*/ 10 w 16"/>
                <a:gd name="T3" fmla="*/ 0 h 16"/>
                <a:gd name="T4" fmla="*/ 6 w 16"/>
                <a:gd name="T5" fmla="*/ 0 h 16"/>
                <a:gd name="T6" fmla="*/ 6 w 16"/>
                <a:gd name="T7" fmla="*/ 0 h 16"/>
                <a:gd name="T8" fmla="*/ 4 w 16"/>
                <a:gd name="T9" fmla="*/ 4 h 16"/>
                <a:gd name="T10" fmla="*/ 4 w 16"/>
                <a:gd name="T11" fmla="*/ 8 h 16"/>
                <a:gd name="T12" fmla="*/ 4 w 16"/>
                <a:gd name="T13" fmla="*/ 8 h 16"/>
                <a:gd name="T14" fmla="*/ 2 w 16"/>
                <a:gd name="T15" fmla="*/ 12 h 16"/>
                <a:gd name="T16" fmla="*/ 0 w 16"/>
                <a:gd name="T17" fmla="*/ 12 h 16"/>
                <a:gd name="T18" fmla="*/ 2 w 16"/>
                <a:gd name="T19" fmla="*/ 14 h 16"/>
                <a:gd name="T20" fmla="*/ 2 w 16"/>
                <a:gd name="T21" fmla="*/ 14 h 16"/>
                <a:gd name="T22" fmla="*/ 6 w 16"/>
                <a:gd name="T23" fmla="*/ 16 h 16"/>
                <a:gd name="T24" fmla="*/ 6 w 16"/>
                <a:gd name="T25" fmla="*/ 16 h 16"/>
                <a:gd name="T26" fmla="*/ 10 w 16"/>
                <a:gd name="T27" fmla="*/ 16 h 16"/>
                <a:gd name="T28" fmla="*/ 14 w 16"/>
                <a:gd name="T29" fmla="*/ 14 h 16"/>
                <a:gd name="T30" fmla="*/ 14 w 16"/>
                <a:gd name="T31" fmla="*/ 14 h 16"/>
                <a:gd name="T32" fmla="*/ 16 w 16"/>
                <a:gd name="T33" fmla="*/ 10 h 16"/>
                <a:gd name="T34" fmla="*/ 16 w 16"/>
                <a:gd name="T35" fmla="*/ 6 h 16"/>
                <a:gd name="T36" fmla="*/ 14 w 16"/>
                <a:gd name="T37" fmla="*/ 2 h 16"/>
                <a:gd name="T38" fmla="*/ 10 w 16"/>
                <a:gd name="T39"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6" h="16">
                  <a:moveTo>
                    <a:pt x="10" y="0"/>
                  </a:moveTo>
                  <a:lnTo>
                    <a:pt x="10" y="0"/>
                  </a:lnTo>
                  <a:lnTo>
                    <a:pt x="6" y="0"/>
                  </a:lnTo>
                  <a:lnTo>
                    <a:pt x="6" y="0"/>
                  </a:lnTo>
                  <a:lnTo>
                    <a:pt x="4" y="4"/>
                  </a:lnTo>
                  <a:lnTo>
                    <a:pt x="4" y="8"/>
                  </a:lnTo>
                  <a:lnTo>
                    <a:pt x="4" y="8"/>
                  </a:lnTo>
                  <a:lnTo>
                    <a:pt x="2" y="12"/>
                  </a:lnTo>
                  <a:lnTo>
                    <a:pt x="0" y="12"/>
                  </a:lnTo>
                  <a:lnTo>
                    <a:pt x="2" y="14"/>
                  </a:lnTo>
                  <a:lnTo>
                    <a:pt x="2" y="14"/>
                  </a:lnTo>
                  <a:lnTo>
                    <a:pt x="6" y="16"/>
                  </a:lnTo>
                  <a:lnTo>
                    <a:pt x="6" y="16"/>
                  </a:lnTo>
                  <a:lnTo>
                    <a:pt x="10" y="16"/>
                  </a:lnTo>
                  <a:lnTo>
                    <a:pt x="14" y="14"/>
                  </a:lnTo>
                  <a:lnTo>
                    <a:pt x="14" y="14"/>
                  </a:lnTo>
                  <a:lnTo>
                    <a:pt x="16" y="10"/>
                  </a:lnTo>
                  <a:lnTo>
                    <a:pt x="16" y="6"/>
                  </a:lnTo>
                  <a:lnTo>
                    <a:pt x="14" y="2"/>
                  </a:lnTo>
                  <a:lnTo>
                    <a:pt x="1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207" name="Freeform 192"/>
            <p:cNvSpPr>
              <a:spLocks/>
            </p:cNvSpPr>
            <p:nvPr/>
          </p:nvSpPr>
          <p:spPr bwMode="auto">
            <a:xfrm>
              <a:off x="4506" y="1384"/>
              <a:ext cx="26" cy="30"/>
            </a:xfrm>
            <a:custGeom>
              <a:avLst/>
              <a:gdLst>
                <a:gd name="T0" fmla="*/ 14 w 26"/>
                <a:gd name="T1" fmla="*/ 0 h 30"/>
                <a:gd name="T2" fmla="*/ 14 w 26"/>
                <a:gd name="T3" fmla="*/ 0 h 30"/>
                <a:gd name="T4" fmla="*/ 14 w 26"/>
                <a:gd name="T5" fmla="*/ 0 h 30"/>
                <a:gd name="T6" fmla="*/ 14 w 26"/>
                <a:gd name="T7" fmla="*/ 0 h 30"/>
                <a:gd name="T8" fmla="*/ 10 w 26"/>
                <a:gd name="T9" fmla="*/ 2 h 30"/>
                <a:gd name="T10" fmla="*/ 8 w 26"/>
                <a:gd name="T11" fmla="*/ 4 h 30"/>
                <a:gd name="T12" fmla="*/ 4 w 26"/>
                <a:gd name="T13" fmla="*/ 8 h 30"/>
                <a:gd name="T14" fmla="*/ 4 w 26"/>
                <a:gd name="T15" fmla="*/ 8 h 30"/>
                <a:gd name="T16" fmla="*/ 0 w 26"/>
                <a:gd name="T17" fmla="*/ 14 h 30"/>
                <a:gd name="T18" fmla="*/ 0 w 26"/>
                <a:gd name="T19" fmla="*/ 20 h 30"/>
                <a:gd name="T20" fmla="*/ 0 w 26"/>
                <a:gd name="T21" fmla="*/ 20 h 30"/>
                <a:gd name="T22" fmla="*/ 2 w 26"/>
                <a:gd name="T23" fmla="*/ 26 h 30"/>
                <a:gd name="T24" fmla="*/ 2 w 26"/>
                <a:gd name="T25" fmla="*/ 28 h 30"/>
                <a:gd name="T26" fmla="*/ 6 w 26"/>
                <a:gd name="T27" fmla="*/ 30 h 30"/>
                <a:gd name="T28" fmla="*/ 6 w 26"/>
                <a:gd name="T29" fmla="*/ 30 h 30"/>
                <a:gd name="T30" fmla="*/ 8 w 26"/>
                <a:gd name="T31" fmla="*/ 30 h 30"/>
                <a:gd name="T32" fmla="*/ 8 w 26"/>
                <a:gd name="T33" fmla="*/ 30 h 30"/>
                <a:gd name="T34" fmla="*/ 12 w 26"/>
                <a:gd name="T35" fmla="*/ 28 h 30"/>
                <a:gd name="T36" fmla="*/ 16 w 26"/>
                <a:gd name="T37" fmla="*/ 26 h 30"/>
                <a:gd name="T38" fmla="*/ 22 w 26"/>
                <a:gd name="T39" fmla="*/ 22 h 30"/>
                <a:gd name="T40" fmla="*/ 22 w 26"/>
                <a:gd name="T41" fmla="*/ 22 h 30"/>
                <a:gd name="T42" fmla="*/ 26 w 26"/>
                <a:gd name="T43" fmla="*/ 16 h 30"/>
                <a:gd name="T44" fmla="*/ 26 w 26"/>
                <a:gd name="T45" fmla="*/ 10 h 30"/>
                <a:gd name="T46" fmla="*/ 22 w 26"/>
                <a:gd name="T47" fmla="*/ 4 h 30"/>
                <a:gd name="T48" fmla="*/ 18 w 26"/>
                <a:gd name="T49" fmla="*/ 2 h 30"/>
                <a:gd name="T50" fmla="*/ 14 w 26"/>
                <a:gd name="T51"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6" h="30">
                  <a:moveTo>
                    <a:pt x="14" y="0"/>
                  </a:moveTo>
                  <a:lnTo>
                    <a:pt x="14" y="0"/>
                  </a:lnTo>
                  <a:lnTo>
                    <a:pt x="14" y="0"/>
                  </a:lnTo>
                  <a:lnTo>
                    <a:pt x="14" y="0"/>
                  </a:lnTo>
                  <a:lnTo>
                    <a:pt x="10" y="2"/>
                  </a:lnTo>
                  <a:lnTo>
                    <a:pt x="8" y="4"/>
                  </a:lnTo>
                  <a:lnTo>
                    <a:pt x="4" y="8"/>
                  </a:lnTo>
                  <a:lnTo>
                    <a:pt x="4" y="8"/>
                  </a:lnTo>
                  <a:lnTo>
                    <a:pt x="0" y="14"/>
                  </a:lnTo>
                  <a:lnTo>
                    <a:pt x="0" y="20"/>
                  </a:lnTo>
                  <a:lnTo>
                    <a:pt x="0" y="20"/>
                  </a:lnTo>
                  <a:lnTo>
                    <a:pt x="2" y="26"/>
                  </a:lnTo>
                  <a:lnTo>
                    <a:pt x="2" y="28"/>
                  </a:lnTo>
                  <a:lnTo>
                    <a:pt x="6" y="30"/>
                  </a:lnTo>
                  <a:lnTo>
                    <a:pt x="6" y="30"/>
                  </a:lnTo>
                  <a:lnTo>
                    <a:pt x="8" y="30"/>
                  </a:lnTo>
                  <a:lnTo>
                    <a:pt x="8" y="30"/>
                  </a:lnTo>
                  <a:lnTo>
                    <a:pt x="12" y="28"/>
                  </a:lnTo>
                  <a:lnTo>
                    <a:pt x="16" y="26"/>
                  </a:lnTo>
                  <a:lnTo>
                    <a:pt x="22" y="22"/>
                  </a:lnTo>
                  <a:lnTo>
                    <a:pt x="22" y="22"/>
                  </a:lnTo>
                  <a:lnTo>
                    <a:pt x="26" y="16"/>
                  </a:lnTo>
                  <a:lnTo>
                    <a:pt x="26" y="10"/>
                  </a:lnTo>
                  <a:lnTo>
                    <a:pt x="22" y="4"/>
                  </a:lnTo>
                  <a:lnTo>
                    <a:pt x="18" y="2"/>
                  </a:lnTo>
                  <a:lnTo>
                    <a:pt x="14"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208" name="Freeform 193"/>
            <p:cNvSpPr>
              <a:spLocks/>
            </p:cNvSpPr>
            <p:nvPr/>
          </p:nvSpPr>
          <p:spPr bwMode="auto">
            <a:xfrm>
              <a:off x="4506" y="1384"/>
              <a:ext cx="26" cy="30"/>
            </a:xfrm>
            <a:custGeom>
              <a:avLst/>
              <a:gdLst>
                <a:gd name="T0" fmla="*/ 14 w 26"/>
                <a:gd name="T1" fmla="*/ 0 h 30"/>
                <a:gd name="T2" fmla="*/ 14 w 26"/>
                <a:gd name="T3" fmla="*/ 0 h 30"/>
                <a:gd name="T4" fmla="*/ 14 w 26"/>
                <a:gd name="T5" fmla="*/ 0 h 30"/>
                <a:gd name="T6" fmla="*/ 14 w 26"/>
                <a:gd name="T7" fmla="*/ 0 h 30"/>
                <a:gd name="T8" fmla="*/ 10 w 26"/>
                <a:gd name="T9" fmla="*/ 2 h 30"/>
                <a:gd name="T10" fmla="*/ 8 w 26"/>
                <a:gd name="T11" fmla="*/ 4 h 30"/>
                <a:gd name="T12" fmla="*/ 4 w 26"/>
                <a:gd name="T13" fmla="*/ 8 h 30"/>
                <a:gd name="T14" fmla="*/ 4 w 26"/>
                <a:gd name="T15" fmla="*/ 8 h 30"/>
                <a:gd name="T16" fmla="*/ 0 w 26"/>
                <a:gd name="T17" fmla="*/ 14 h 30"/>
                <a:gd name="T18" fmla="*/ 0 w 26"/>
                <a:gd name="T19" fmla="*/ 20 h 30"/>
                <a:gd name="T20" fmla="*/ 0 w 26"/>
                <a:gd name="T21" fmla="*/ 20 h 30"/>
                <a:gd name="T22" fmla="*/ 2 w 26"/>
                <a:gd name="T23" fmla="*/ 26 h 30"/>
                <a:gd name="T24" fmla="*/ 2 w 26"/>
                <a:gd name="T25" fmla="*/ 28 h 30"/>
                <a:gd name="T26" fmla="*/ 6 w 26"/>
                <a:gd name="T27" fmla="*/ 30 h 30"/>
                <a:gd name="T28" fmla="*/ 6 w 26"/>
                <a:gd name="T29" fmla="*/ 30 h 30"/>
                <a:gd name="T30" fmla="*/ 8 w 26"/>
                <a:gd name="T31" fmla="*/ 30 h 30"/>
                <a:gd name="T32" fmla="*/ 8 w 26"/>
                <a:gd name="T33" fmla="*/ 30 h 30"/>
                <a:gd name="T34" fmla="*/ 12 w 26"/>
                <a:gd name="T35" fmla="*/ 28 h 30"/>
                <a:gd name="T36" fmla="*/ 16 w 26"/>
                <a:gd name="T37" fmla="*/ 26 h 30"/>
                <a:gd name="T38" fmla="*/ 22 w 26"/>
                <a:gd name="T39" fmla="*/ 22 h 30"/>
                <a:gd name="T40" fmla="*/ 22 w 26"/>
                <a:gd name="T41" fmla="*/ 22 h 30"/>
                <a:gd name="T42" fmla="*/ 26 w 26"/>
                <a:gd name="T43" fmla="*/ 16 h 30"/>
                <a:gd name="T44" fmla="*/ 26 w 26"/>
                <a:gd name="T45" fmla="*/ 10 h 30"/>
                <a:gd name="T46" fmla="*/ 22 w 26"/>
                <a:gd name="T47" fmla="*/ 4 h 30"/>
                <a:gd name="T48" fmla="*/ 18 w 26"/>
                <a:gd name="T49" fmla="*/ 2 h 30"/>
                <a:gd name="T50" fmla="*/ 14 w 26"/>
                <a:gd name="T51"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6" h="30">
                  <a:moveTo>
                    <a:pt x="14" y="0"/>
                  </a:moveTo>
                  <a:lnTo>
                    <a:pt x="14" y="0"/>
                  </a:lnTo>
                  <a:lnTo>
                    <a:pt x="14" y="0"/>
                  </a:lnTo>
                  <a:lnTo>
                    <a:pt x="14" y="0"/>
                  </a:lnTo>
                  <a:lnTo>
                    <a:pt x="10" y="2"/>
                  </a:lnTo>
                  <a:lnTo>
                    <a:pt x="8" y="4"/>
                  </a:lnTo>
                  <a:lnTo>
                    <a:pt x="4" y="8"/>
                  </a:lnTo>
                  <a:lnTo>
                    <a:pt x="4" y="8"/>
                  </a:lnTo>
                  <a:lnTo>
                    <a:pt x="0" y="14"/>
                  </a:lnTo>
                  <a:lnTo>
                    <a:pt x="0" y="20"/>
                  </a:lnTo>
                  <a:lnTo>
                    <a:pt x="0" y="20"/>
                  </a:lnTo>
                  <a:lnTo>
                    <a:pt x="2" y="26"/>
                  </a:lnTo>
                  <a:lnTo>
                    <a:pt x="2" y="28"/>
                  </a:lnTo>
                  <a:lnTo>
                    <a:pt x="6" y="30"/>
                  </a:lnTo>
                  <a:lnTo>
                    <a:pt x="6" y="30"/>
                  </a:lnTo>
                  <a:lnTo>
                    <a:pt x="8" y="30"/>
                  </a:lnTo>
                  <a:lnTo>
                    <a:pt x="8" y="30"/>
                  </a:lnTo>
                  <a:lnTo>
                    <a:pt x="12" y="28"/>
                  </a:lnTo>
                  <a:lnTo>
                    <a:pt x="16" y="26"/>
                  </a:lnTo>
                  <a:lnTo>
                    <a:pt x="22" y="22"/>
                  </a:lnTo>
                  <a:lnTo>
                    <a:pt x="22" y="22"/>
                  </a:lnTo>
                  <a:lnTo>
                    <a:pt x="26" y="16"/>
                  </a:lnTo>
                  <a:lnTo>
                    <a:pt x="26" y="10"/>
                  </a:lnTo>
                  <a:lnTo>
                    <a:pt x="22" y="4"/>
                  </a:lnTo>
                  <a:lnTo>
                    <a:pt x="18" y="2"/>
                  </a:lnTo>
                  <a:lnTo>
                    <a:pt x="1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209" name="Freeform 194"/>
            <p:cNvSpPr>
              <a:spLocks/>
            </p:cNvSpPr>
            <p:nvPr/>
          </p:nvSpPr>
          <p:spPr bwMode="auto">
            <a:xfrm>
              <a:off x="4604" y="1344"/>
              <a:ext cx="16" cy="10"/>
            </a:xfrm>
            <a:custGeom>
              <a:avLst/>
              <a:gdLst>
                <a:gd name="T0" fmla="*/ 10 w 16"/>
                <a:gd name="T1" fmla="*/ 0 h 10"/>
                <a:gd name="T2" fmla="*/ 10 w 16"/>
                <a:gd name="T3" fmla="*/ 0 h 10"/>
                <a:gd name="T4" fmla="*/ 8 w 16"/>
                <a:gd name="T5" fmla="*/ 0 h 10"/>
                <a:gd name="T6" fmla="*/ 8 w 16"/>
                <a:gd name="T7" fmla="*/ 0 h 10"/>
                <a:gd name="T8" fmla="*/ 2 w 16"/>
                <a:gd name="T9" fmla="*/ 4 h 10"/>
                <a:gd name="T10" fmla="*/ 0 w 16"/>
                <a:gd name="T11" fmla="*/ 6 h 10"/>
                <a:gd name="T12" fmla="*/ 0 w 16"/>
                <a:gd name="T13" fmla="*/ 8 h 10"/>
                <a:gd name="T14" fmla="*/ 0 w 16"/>
                <a:gd name="T15" fmla="*/ 8 h 10"/>
                <a:gd name="T16" fmla="*/ 8 w 16"/>
                <a:gd name="T17" fmla="*/ 10 h 10"/>
                <a:gd name="T18" fmla="*/ 8 w 16"/>
                <a:gd name="T19" fmla="*/ 10 h 10"/>
                <a:gd name="T20" fmla="*/ 14 w 16"/>
                <a:gd name="T21" fmla="*/ 8 h 10"/>
                <a:gd name="T22" fmla="*/ 16 w 16"/>
                <a:gd name="T23" fmla="*/ 6 h 10"/>
                <a:gd name="T24" fmla="*/ 16 w 16"/>
                <a:gd name="T25" fmla="*/ 6 h 10"/>
                <a:gd name="T26" fmla="*/ 16 w 16"/>
                <a:gd name="T27" fmla="*/ 4 h 10"/>
                <a:gd name="T28" fmla="*/ 14 w 16"/>
                <a:gd name="T29" fmla="*/ 2 h 10"/>
                <a:gd name="T30" fmla="*/ 10 w 16"/>
                <a:gd name="T3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6" h="10">
                  <a:moveTo>
                    <a:pt x="10" y="0"/>
                  </a:moveTo>
                  <a:lnTo>
                    <a:pt x="10" y="0"/>
                  </a:lnTo>
                  <a:lnTo>
                    <a:pt x="8" y="0"/>
                  </a:lnTo>
                  <a:lnTo>
                    <a:pt x="8" y="0"/>
                  </a:lnTo>
                  <a:lnTo>
                    <a:pt x="2" y="4"/>
                  </a:lnTo>
                  <a:lnTo>
                    <a:pt x="0" y="6"/>
                  </a:lnTo>
                  <a:lnTo>
                    <a:pt x="0" y="8"/>
                  </a:lnTo>
                  <a:lnTo>
                    <a:pt x="0" y="8"/>
                  </a:lnTo>
                  <a:lnTo>
                    <a:pt x="8" y="10"/>
                  </a:lnTo>
                  <a:lnTo>
                    <a:pt x="8" y="10"/>
                  </a:lnTo>
                  <a:lnTo>
                    <a:pt x="14" y="8"/>
                  </a:lnTo>
                  <a:lnTo>
                    <a:pt x="16" y="6"/>
                  </a:lnTo>
                  <a:lnTo>
                    <a:pt x="16" y="6"/>
                  </a:lnTo>
                  <a:lnTo>
                    <a:pt x="16" y="4"/>
                  </a:lnTo>
                  <a:lnTo>
                    <a:pt x="14" y="2"/>
                  </a:lnTo>
                  <a:lnTo>
                    <a:pt x="10"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210" name="Freeform 195"/>
            <p:cNvSpPr>
              <a:spLocks/>
            </p:cNvSpPr>
            <p:nvPr/>
          </p:nvSpPr>
          <p:spPr bwMode="auto">
            <a:xfrm>
              <a:off x="4604" y="1344"/>
              <a:ext cx="16" cy="10"/>
            </a:xfrm>
            <a:custGeom>
              <a:avLst/>
              <a:gdLst>
                <a:gd name="T0" fmla="*/ 10 w 16"/>
                <a:gd name="T1" fmla="*/ 0 h 10"/>
                <a:gd name="T2" fmla="*/ 10 w 16"/>
                <a:gd name="T3" fmla="*/ 0 h 10"/>
                <a:gd name="T4" fmla="*/ 8 w 16"/>
                <a:gd name="T5" fmla="*/ 0 h 10"/>
                <a:gd name="T6" fmla="*/ 8 w 16"/>
                <a:gd name="T7" fmla="*/ 0 h 10"/>
                <a:gd name="T8" fmla="*/ 2 w 16"/>
                <a:gd name="T9" fmla="*/ 4 h 10"/>
                <a:gd name="T10" fmla="*/ 0 w 16"/>
                <a:gd name="T11" fmla="*/ 6 h 10"/>
                <a:gd name="T12" fmla="*/ 0 w 16"/>
                <a:gd name="T13" fmla="*/ 8 h 10"/>
                <a:gd name="T14" fmla="*/ 0 w 16"/>
                <a:gd name="T15" fmla="*/ 8 h 10"/>
                <a:gd name="T16" fmla="*/ 8 w 16"/>
                <a:gd name="T17" fmla="*/ 10 h 10"/>
                <a:gd name="T18" fmla="*/ 8 w 16"/>
                <a:gd name="T19" fmla="*/ 10 h 10"/>
                <a:gd name="T20" fmla="*/ 14 w 16"/>
                <a:gd name="T21" fmla="*/ 8 h 10"/>
                <a:gd name="T22" fmla="*/ 16 w 16"/>
                <a:gd name="T23" fmla="*/ 6 h 10"/>
                <a:gd name="T24" fmla="*/ 16 w 16"/>
                <a:gd name="T25" fmla="*/ 6 h 10"/>
                <a:gd name="T26" fmla="*/ 16 w 16"/>
                <a:gd name="T27" fmla="*/ 4 h 10"/>
                <a:gd name="T28" fmla="*/ 14 w 16"/>
                <a:gd name="T29" fmla="*/ 2 h 10"/>
                <a:gd name="T30" fmla="*/ 10 w 16"/>
                <a:gd name="T3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6" h="10">
                  <a:moveTo>
                    <a:pt x="10" y="0"/>
                  </a:moveTo>
                  <a:lnTo>
                    <a:pt x="10" y="0"/>
                  </a:lnTo>
                  <a:lnTo>
                    <a:pt x="8" y="0"/>
                  </a:lnTo>
                  <a:lnTo>
                    <a:pt x="8" y="0"/>
                  </a:lnTo>
                  <a:lnTo>
                    <a:pt x="2" y="4"/>
                  </a:lnTo>
                  <a:lnTo>
                    <a:pt x="0" y="6"/>
                  </a:lnTo>
                  <a:lnTo>
                    <a:pt x="0" y="8"/>
                  </a:lnTo>
                  <a:lnTo>
                    <a:pt x="0" y="8"/>
                  </a:lnTo>
                  <a:lnTo>
                    <a:pt x="8" y="10"/>
                  </a:lnTo>
                  <a:lnTo>
                    <a:pt x="8" y="10"/>
                  </a:lnTo>
                  <a:lnTo>
                    <a:pt x="14" y="8"/>
                  </a:lnTo>
                  <a:lnTo>
                    <a:pt x="16" y="6"/>
                  </a:lnTo>
                  <a:lnTo>
                    <a:pt x="16" y="6"/>
                  </a:lnTo>
                  <a:lnTo>
                    <a:pt x="16" y="4"/>
                  </a:lnTo>
                  <a:lnTo>
                    <a:pt x="14" y="2"/>
                  </a:lnTo>
                  <a:lnTo>
                    <a:pt x="1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211" name="Freeform 196"/>
            <p:cNvSpPr>
              <a:spLocks noEditPoints="1"/>
            </p:cNvSpPr>
            <p:nvPr/>
          </p:nvSpPr>
          <p:spPr bwMode="auto">
            <a:xfrm>
              <a:off x="3406" y="1248"/>
              <a:ext cx="1382" cy="1176"/>
            </a:xfrm>
            <a:custGeom>
              <a:avLst/>
              <a:gdLst>
                <a:gd name="T0" fmla="*/ 1092 w 1382"/>
                <a:gd name="T1" fmla="*/ 606 h 1176"/>
                <a:gd name="T2" fmla="*/ 1076 w 1382"/>
                <a:gd name="T3" fmla="*/ 562 h 1176"/>
                <a:gd name="T4" fmla="*/ 1004 w 1382"/>
                <a:gd name="T5" fmla="*/ 642 h 1176"/>
                <a:gd name="T6" fmla="*/ 998 w 1382"/>
                <a:gd name="T7" fmla="*/ 556 h 1176"/>
                <a:gd name="T8" fmla="*/ 876 w 1382"/>
                <a:gd name="T9" fmla="*/ 464 h 1176"/>
                <a:gd name="T10" fmla="*/ 836 w 1382"/>
                <a:gd name="T11" fmla="*/ 446 h 1176"/>
                <a:gd name="T12" fmla="*/ 758 w 1382"/>
                <a:gd name="T13" fmla="*/ 344 h 1176"/>
                <a:gd name="T14" fmla="*/ 746 w 1382"/>
                <a:gd name="T15" fmla="*/ 316 h 1176"/>
                <a:gd name="T16" fmla="*/ 648 w 1382"/>
                <a:gd name="T17" fmla="*/ 256 h 1176"/>
                <a:gd name="T18" fmla="*/ 566 w 1382"/>
                <a:gd name="T19" fmla="*/ 154 h 1176"/>
                <a:gd name="T20" fmla="*/ 1062 w 1382"/>
                <a:gd name="T21" fmla="*/ 34 h 1176"/>
                <a:gd name="T22" fmla="*/ 1058 w 1382"/>
                <a:gd name="T23" fmla="*/ 52 h 1176"/>
                <a:gd name="T24" fmla="*/ 996 w 1382"/>
                <a:gd name="T25" fmla="*/ 32 h 1176"/>
                <a:gd name="T26" fmla="*/ 1002 w 1382"/>
                <a:gd name="T27" fmla="*/ 4 h 1176"/>
                <a:gd name="T28" fmla="*/ 968 w 1382"/>
                <a:gd name="T29" fmla="*/ 80 h 1176"/>
                <a:gd name="T30" fmla="*/ 962 w 1382"/>
                <a:gd name="T31" fmla="*/ 110 h 1176"/>
                <a:gd name="T32" fmla="*/ 880 w 1382"/>
                <a:gd name="T33" fmla="*/ 52 h 1176"/>
                <a:gd name="T34" fmla="*/ 888 w 1382"/>
                <a:gd name="T35" fmla="*/ 134 h 1176"/>
                <a:gd name="T36" fmla="*/ 786 w 1382"/>
                <a:gd name="T37" fmla="*/ 130 h 1176"/>
                <a:gd name="T38" fmla="*/ 734 w 1382"/>
                <a:gd name="T39" fmla="*/ 154 h 1176"/>
                <a:gd name="T40" fmla="*/ 618 w 1382"/>
                <a:gd name="T41" fmla="*/ 102 h 1176"/>
                <a:gd name="T42" fmla="*/ 524 w 1382"/>
                <a:gd name="T43" fmla="*/ 96 h 1176"/>
                <a:gd name="T44" fmla="*/ 404 w 1382"/>
                <a:gd name="T45" fmla="*/ 94 h 1176"/>
                <a:gd name="T46" fmla="*/ 258 w 1382"/>
                <a:gd name="T47" fmla="*/ 66 h 1176"/>
                <a:gd name="T48" fmla="*/ 146 w 1382"/>
                <a:gd name="T49" fmla="*/ 34 h 1176"/>
                <a:gd name="T50" fmla="*/ 24 w 1382"/>
                <a:gd name="T51" fmla="*/ 102 h 1176"/>
                <a:gd name="T52" fmla="*/ 18 w 1382"/>
                <a:gd name="T53" fmla="*/ 144 h 1176"/>
                <a:gd name="T54" fmla="*/ 62 w 1382"/>
                <a:gd name="T55" fmla="*/ 210 h 1176"/>
                <a:gd name="T56" fmla="*/ 84 w 1382"/>
                <a:gd name="T57" fmla="*/ 294 h 1176"/>
                <a:gd name="T58" fmla="*/ 152 w 1382"/>
                <a:gd name="T59" fmla="*/ 322 h 1176"/>
                <a:gd name="T60" fmla="*/ 226 w 1382"/>
                <a:gd name="T61" fmla="*/ 282 h 1176"/>
                <a:gd name="T62" fmla="*/ 392 w 1382"/>
                <a:gd name="T63" fmla="*/ 322 h 1176"/>
                <a:gd name="T64" fmla="*/ 548 w 1382"/>
                <a:gd name="T65" fmla="*/ 500 h 1176"/>
                <a:gd name="T66" fmla="*/ 534 w 1382"/>
                <a:gd name="T67" fmla="*/ 642 h 1176"/>
                <a:gd name="T68" fmla="*/ 706 w 1382"/>
                <a:gd name="T69" fmla="*/ 910 h 1176"/>
                <a:gd name="T70" fmla="*/ 714 w 1382"/>
                <a:gd name="T71" fmla="*/ 852 h 1176"/>
                <a:gd name="T72" fmla="*/ 984 w 1382"/>
                <a:gd name="T73" fmla="*/ 1080 h 1176"/>
                <a:gd name="T74" fmla="*/ 1098 w 1382"/>
                <a:gd name="T75" fmla="*/ 1146 h 1176"/>
                <a:gd name="T76" fmla="*/ 990 w 1382"/>
                <a:gd name="T77" fmla="*/ 952 h 1176"/>
                <a:gd name="T78" fmla="*/ 880 w 1382"/>
                <a:gd name="T79" fmla="*/ 864 h 1176"/>
                <a:gd name="T80" fmla="*/ 1014 w 1382"/>
                <a:gd name="T81" fmla="*/ 818 h 1176"/>
                <a:gd name="T82" fmla="*/ 1086 w 1382"/>
                <a:gd name="T83" fmla="*/ 832 h 1176"/>
                <a:gd name="T84" fmla="*/ 1138 w 1382"/>
                <a:gd name="T85" fmla="*/ 682 h 1176"/>
                <a:gd name="T86" fmla="*/ 1250 w 1382"/>
                <a:gd name="T87" fmla="*/ 588 h 1176"/>
                <a:gd name="T88" fmla="*/ 1272 w 1382"/>
                <a:gd name="T89" fmla="*/ 530 h 1176"/>
                <a:gd name="T90" fmla="*/ 1312 w 1382"/>
                <a:gd name="T91" fmla="*/ 502 h 1176"/>
                <a:gd name="T92" fmla="*/ 1310 w 1382"/>
                <a:gd name="T93" fmla="*/ 396 h 1176"/>
                <a:gd name="T94" fmla="*/ 1238 w 1382"/>
                <a:gd name="T95" fmla="*/ 342 h 1176"/>
                <a:gd name="T96" fmla="*/ 1106 w 1382"/>
                <a:gd name="T97" fmla="*/ 248 h 1176"/>
                <a:gd name="T98" fmla="*/ 1116 w 1382"/>
                <a:gd name="T99" fmla="*/ 388 h 1176"/>
                <a:gd name="T100" fmla="*/ 1040 w 1382"/>
                <a:gd name="T101" fmla="*/ 396 h 1176"/>
                <a:gd name="T102" fmla="*/ 914 w 1382"/>
                <a:gd name="T103" fmla="*/ 324 h 1176"/>
                <a:gd name="T104" fmla="*/ 948 w 1382"/>
                <a:gd name="T105" fmla="*/ 226 h 1176"/>
                <a:gd name="T106" fmla="*/ 1002 w 1382"/>
                <a:gd name="T107" fmla="*/ 176 h 1176"/>
                <a:gd name="T108" fmla="*/ 1042 w 1382"/>
                <a:gd name="T109" fmla="*/ 114 h 1176"/>
                <a:gd name="T110" fmla="*/ 1110 w 1382"/>
                <a:gd name="T111" fmla="*/ 112 h 1176"/>
                <a:gd name="T112" fmla="*/ 1106 w 1382"/>
                <a:gd name="T113" fmla="*/ 194 h 1176"/>
                <a:gd name="T114" fmla="*/ 1228 w 1382"/>
                <a:gd name="T115" fmla="*/ 278 h 1176"/>
                <a:gd name="T116" fmla="*/ 1208 w 1382"/>
                <a:gd name="T117" fmla="*/ 192 h 1176"/>
                <a:gd name="T118" fmla="*/ 1264 w 1382"/>
                <a:gd name="T119" fmla="*/ 170 h 1176"/>
                <a:gd name="T120" fmla="*/ 1196 w 1382"/>
                <a:gd name="T121" fmla="*/ 114 h 1176"/>
                <a:gd name="T122" fmla="*/ 1154 w 1382"/>
                <a:gd name="T123" fmla="*/ 72 h 1176"/>
                <a:gd name="T124" fmla="*/ 1090 w 1382"/>
                <a:gd name="T125" fmla="*/ 32 h 1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82" h="1176">
                  <a:moveTo>
                    <a:pt x="1116" y="600"/>
                  </a:moveTo>
                  <a:lnTo>
                    <a:pt x="1116" y="600"/>
                  </a:lnTo>
                  <a:lnTo>
                    <a:pt x="1118" y="600"/>
                  </a:lnTo>
                  <a:lnTo>
                    <a:pt x="1118" y="600"/>
                  </a:lnTo>
                  <a:lnTo>
                    <a:pt x="1128" y="596"/>
                  </a:lnTo>
                  <a:lnTo>
                    <a:pt x="1134" y="594"/>
                  </a:lnTo>
                  <a:lnTo>
                    <a:pt x="1138" y="592"/>
                  </a:lnTo>
                  <a:lnTo>
                    <a:pt x="1138" y="592"/>
                  </a:lnTo>
                  <a:lnTo>
                    <a:pt x="1142" y="594"/>
                  </a:lnTo>
                  <a:lnTo>
                    <a:pt x="1142" y="594"/>
                  </a:lnTo>
                  <a:lnTo>
                    <a:pt x="1142" y="596"/>
                  </a:lnTo>
                  <a:lnTo>
                    <a:pt x="1142" y="600"/>
                  </a:lnTo>
                  <a:lnTo>
                    <a:pt x="1138" y="606"/>
                  </a:lnTo>
                  <a:lnTo>
                    <a:pt x="1130" y="610"/>
                  </a:lnTo>
                  <a:lnTo>
                    <a:pt x="1124" y="612"/>
                  </a:lnTo>
                  <a:lnTo>
                    <a:pt x="1124" y="612"/>
                  </a:lnTo>
                  <a:lnTo>
                    <a:pt x="1124" y="612"/>
                  </a:lnTo>
                  <a:lnTo>
                    <a:pt x="1124" y="612"/>
                  </a:lnTo>
                  <a:lnTo>
                    <a:pt x="1118" y="612"/>
                  </a:lnTo>
                  <a:lnTo>
                    <a:pt x="1118" y="612"/>
                  </a:lnTo>
                  <a:lnTo>
                    <a:pt x="1110" y="610"/>
                  </a:lnTo>
                  <a:lnTo>
                    <a:pt x="1110" y="610"/>
                  </a:lnTo>
                  <a:lnTo>
                    <a:pt x="1106" y="610"/>
                  </a:lnTo>
                  <a:lnTo>
                    <a:pt x="1106" y="610"/>
                  </a:lnTo>
                  <a:lnTo>
                    <a:pt x="1102" y="612"/>
                  </a:lnTo>
                  <a:lnTo>
                    <a:pt x="1102" y="614"/>
                  </a:lnTo>
                  <a:lnTo>
                    <a:pt x="1098" y="620"/>
                  </a:lnTo>
                  <a:lnTo>
                    <a:pt x="1098" y="620"/>
                  </a:lnTo>
                  <a:lnTo>
                    <a:pt x="1092" y="628"/>
                  </a:lnTo>
                  <a:lnTo>
                    <a:pt x="1082" y="632"/>
                  </a:lnTo>
                  <a:lnTo>
                    <a:pt x="1082" y="632"/>
                  </a:lnTo>
                  <a:lnTo>
                    <a:pt x="1072" y="636"/>
                  </a:lnTo>
                  <a:lnTo>
                    <a:pt x="1060" y="640"/>
                  </a:lnTo>
                  <a:lnTo>
                    <a:pt x="1060" y="640"/>
                  </a:lnTo>
                  <a:lnTo>
                    <a:pt x="1052" y="642"/>
                  </a:lnTo>
                  <a:lnTo>
                    <a:pt x="1052" y="642"/>
                  </a:lnTo>
                  <a:lnTo>
                    <a:pt x="1048" y="640"/>
                  </a:lnTo>
                  <a:lnTo>
                    <a:pt x="1048" y="638"/>
                  </a:lnTo>
                  <a:lnTo>
                    <a:pt x="1048" y="636"/>
                  </a:lnTo>
                  <a:lnTo>
                    <a:pt x="1052" y="632"/>
                  </a:lnTo>
                  <a:lnTo>
                    <a:pt x="1052" y="632"/>
                  </a:lnTo>
                  <a:lnTo>
                    <a:pt x="1062" y="628"/>
                  </a:lnTo>
                  <a:lnTo>
                    <a:pt x="1072" y="624"/>
                  </a:lnTo>
                  <a:lnTo>
                    <a:pt x="1072" y="624"/>
                  </a:lnTo>
                  <a:lnTo>
                    <a:pt x="1082" y="620"/>
                  </a:lnTo>
                  <a:lnTo>
                    <a:pt x="1088" y="618"/>
                  </a:lnTo>
                  <a:lnTo>
                    <a:pt x="1090" y="614"/>
                  </a:lnTo>
                  <a:lnTo>
                    <a:pt x="1090" y="614"/>
                  </a:lnTo>
                  <a:lnTo>
                    <a:pt x="1092" y="610"/>
                  </a:lnTo>
                  <a:lnTo>
                    <a:pt x="1092" y="606"/>
                  </a:lnTo>
                  <a:lnTo>
                    <a:pt x="1092" y="602"/>
                  </a:lnTo>
                  <a:lnTo>
                    <a:pt x="1098" y="598"/>
                  </a:lnTo>
                  <a:lnTo>
                    <a:pt x="1098" y="598"/>
                  </a:lnTo>
                  <a:lnTo>
                    <a:pt x="1102" y="598"/>
                  </a:lnTo>
                  <a:lnTo>
                    <a:pt x="1102" y="598"/>
                  </a:lnTo>
                  <a:lnTo>
                    <a:pt x="1110" y="598"/>
                  </a:lnTo>
                  <a:lnTo>
                    <a:pt x="1110" y="598"/>
                  </a:lnTo>
                  <a:lnTo>
                    <a:pt x="1116" y="600"/>
                  </a:lnTo>
                  <a:close/>
                  <a:moveTo>
                    <a:pt x="954" y="550"/>
                  </a:moveTo>
                  <a:lnTo>
                    <a:pt x="954" y="550"/>
                  </a:lnTo>
                  <a:lnTo>
                    <a:pt x="950" y="550"/>
                  </a:lnTo>
                  <a:lnTo>
                    <a:pt x="944" y="548"/>
                  </a:lnTo>
                  <a:lnTo>
                    <a:pt x="936" y="542"/>
                  </a:lnTo>
                  <a:lnTo>
                    <a:pt x="936" y="542"/>
                  </a:lnTo>
                  <a:lnTo>
                    <a:pt x="944" y="536"/>
                  </a:lnTo>
                  <a:lnTo>
                    <a:pt x="954" y="530"/>
                  </a:lnTo>
                  <a:lnTo>
                    <a:pt x="964" y="526"/>
                  </a:lnTo>
                  <a:lnTo>
                    <a:pt x="974" y="520"/>
                  </a:lnTo>
                  <a:lnTo>
                    <a:pt x="974" y="520"/>
                  </a:lnTo>
                  <a:lnTo>
                    <a:pt x="982" y="512"/>
                  </a:lnTo>
                  <a:lnTo>
                    <a:pt x="986" y="506"/>
                  </a:lnTo>
                  <a:lnTo>
                    <a:pt x="990" y="504"/>
                  </a:lnTo>
                  <a:lnTo>
                    <a:pt x="990" y="504"/>
                  </a:lnTo>
                  <a:lnTo>
                    <a:pt x="990" y="504"/>
                  </a:lnTo>
                  <a:lnTo>
                    <a:pt x="990" y="504"/>
                  </a:lnTo>
                  <a:lnTo>
                    <a:pt x="994" y="506"/>
                  </a:lnTo>
                  <a:lnTo>
                    <a:pt x="998" y="508"/>
                  </a:lnTo>
                  <a:lnTo>
                    <a:pt x="1004" y="514"/>
                  </a:lnTo>
                  <a:lnTo>
                    <a:pt x="1004" y="514"/>
                  </a:lnTo>
                  <a:lnTo>
                    <a:pt x="1010" y="522"/>
                  </a:lnTo>
                  <a:lnTo>
                    <a:pt x="1014" y="526"/>
                  </a:lnTo>
                  <a:lnTo>
                    <a:pt x="1018" y="530"/>
                  </a:lnTo>
                  <a:lnTo>
                    <a:pt x="1018" y="530"/>
                  </a:lnTo>
                  <a:lnTo>
                    <a:pt x="1028" y="534"/>
                  </a:lnTo>
                  <a:lnTo>
                    <a:pt x="1032" y="536"/>
                  </a:lnTo>
                  <a:lnTo>
                    <a:pt x="1032" y="542"/>
                  </a:lnTo>
                  <a:lnTo>
                    <a:pt x="1032" y="542"/>
                  </a:lnTo>
                  <a:lnTo>
                    <a:pt x="1034" y="548"/>
                  </a:lnTo>
                  <a:lnTo>
                    <a:pt x="1036" y="552"/>
                  </a:lnTo>
                  <a:lnTo>
                    <a:pt x="1038" y="554"/>
                  </a:lnTo>
                  <a:lnTo>
                    <a:pt x="1042" y="554"/>
                  </a:lnTo>
                  <a:lnTo>
                    <a:pt x="1042" y="554"/>
                  </a:lnTo>
                  <a:lnTo>
                    <a:pt x="1048" y="554"/>
                  </a:lnTo>
                  <a:lnTo>
                    <a:pt x="1048" y="554"/>
                  </a:lnTo>
                  <a:lnTo>
                    <a:pt x="1056" y="554"/>
                  </a:lnTo>
                  <a:lnTo>
                    <a:pt x="1056" y="554"/>
                  </a:lnTo>
                  <a:lnTo>
                    <a:pt x="1060" y="554"/>
                  </a:lnTo>
                  <a:lnTo>
                    <a:pt x="1060" y="554"/>
                  </a:lnTo>
                  <a:lnTo>
                    <a:pt x="1068" y="556"/>
                  </a:lnTo>
                  <a:lnTo>
                    <a:pt x="1076" y="562"/>
                  </a:lnTo>
                  <a:lnTo>
                    <a:pt x="1082" y="568"/>
                  </a:lnTo>
                  <a:lnTo>
                    <a:pt x="1086" y="576"/>
                  </a:lnTo>
                  <a:lnTo>
                    <a:pt x="1086" y="576"/>
                  </a:lnTo>
                  <a:lnTo>
                    <a:pt x="1088" y="584"/>
                  </a:lnTo>
                  <a:lnTo>
                    <a:pt x="1088" y="586"/>
                  </a:lnTo>
                  <a:lnTo>
                    <a:pt x="1086" y="586"/>
                  </a:lnTo>
                  <a:lnTo>
                    <a:pt x="1086" y="586"/>
                  </a:lnTo>
                  <a:lnTo>
                    <a:pt x="1078" y="582"/>
                  </a:lnTo>
                  <a:lnTo>
                    <a:pt x="1068" y="578"/>
                  </a:lnTo>
                  <a:lnTo>
                    <a:pt x="1068" y="578"/>
                  </a:lnTo>
                  <a:lnTo>
                    <a:pt x="1070" y="598"/>
                  </a:lnTo>
                  <a:lnTo>
                    <a:pt x="1068" y="610"/>
                  </a:lnTo>
                  <a:lnTo>
                    <a:pt x="1068" y="614"/>
                  </a:lnTo>
                  <a:lnTo>
                    <a:pt x="1064" y="616"/>
                  </a:lnTo>
                  <a:lnTo>
                    <a:pt x="1064" y="616"/>
                  </a:lnTo>
                  <a:lnTo>
                    <a:pt x="1064" y="616"/>
                  </a:lnTo>
                  <a:lnTo>
                    <a:pt x="1064" y="616"/>
                  </a:lnTo>
                  <a:lnTo>
                    <a:pt x="1060" y="614"/>
                  </a:lnTo>
                  <a:lnTo>
                    <a:pt x="1060" y="612"/>
                  </a:lnTo>
                  <a:lnTo>
                    <a:pt x="1060" y="606"/>
                  </a:lnTo>
                  <a:lnTo>
                    <a:pt x="1060" y="606"/>
                  </a:lnTo>
                  <a:lnTo>
                    <a:pt x="1054" y="600"/>
                  </a:lnTo>
                  <a:lnTo>
                    <a:pt x="1050" y="592"/>
                  </a:lnTo>
                  <a:lnTo>
                    <a:pt x="1050" y="592"/>
                  </a:lnTo>
                  <a:lnTo>
                    <a:pt x="1048" y="586"/>
                  </a:lnTo>
                  <a:lnTo>
                    <a:pt x="1048" y="580"/>
                  </a:lnTo>
                  <a:lnTo>
                    <a:pt x="1048" y="580"/>
                  </a:lnTo>
                  <a:lnTo>
                    <a:pt x="1042" y="572"/>
                  </a:lnTo>
                  <a:lnTo>
                    <a:pt x="1034" y="568"/>
                  </a:lnTo>
                  <a:lnTo>
                    <a:pt x="1034" y="568"/>
                  </a:lnTo>
                  <a:lnTo>
                    <a:pt x="1032" y="568"/>
                  </a:lnTo>
                  <a:lnTo>
                    <a:pt x="1032" y="568"/>
                  </a:lnTo>
                  <a:lnTo>
                    <a:pt x="1028" y="568"/>
                  </a:lnTo>
                  <a:lnTo>
                    <a:pt x="1024" y="570"/>
                  </a:lnTo>
                  <a:lnTo>
                    <a:pt x="1018" y="578"/>
                  </a:lnTo>
                  <a:lnTo>
                    <a:pt x="1018" y="578"/>
                  </a:lnTo>
                  <a:lnTo>
                    <a:pt x="1016" y="582"/>
                  </a:lnTo>
                  <a:lnTo>
                    <a:pt x="1014" y="586"/>
                  </a:lnTo>
                  <a:lnTo>
                    <a:pt x="1014" y="586"/>
                  </a:lnTo>
                  <a:lnTo>
                    <a:pt x="1012" y="588"/>
                  </a:lnTo>
                  <a:lnTo>
                    <a:pt x="1008" y="590"/>
                  </a:lnTo>
                  <a:lnTo>
                    <a:pt x="1008" y="590"/>
                  </a:lnTo>
                  <a:lnTo>
                    <a:pt x="1006" y="594"/>
                  </a:lnTo>
                  <a:lnTo>
                    <a:pt x="1006" y="598"/>
                  </a:lnTo>
                  <a:lnTo>
                    <a:pt x="1008" y="608"/>
                  </a:lnTo>
                  <a:lnTo>
                    <a:pt x="1008" y="608"/>
                  </a:lnTo>
                  <a:lnTo>
                    <a:pt x="1010" y="626"/>
                  </a:lnTo>
                  <a:lnTo>
                    <a:pt x="1008" y="636"/>
                  </a:lnTo>
                  <a:lnTo>
                    <a:pt x="1008" y="640"/>
                  </a:lnTo>
                  <a:lnTo>
                    <a:pt x="1004" y="642"/>
                  </a:lnTo>
                  <a:lnTo>
                    <a:pt x="1004" y="642"/>
                  </a:lnTo>
                  <a:lnTo>
                    <a:pt x="1004" y="642"/>
                  </a:lnTo>
                  <a:lnTo>
                    <a:pt x="1004" y="642"/>
                  </a:lnTo>
                  <a:lnTo>
                    <a:pt x="1002" y="642"/>
                  </a:lnTo>
                  <a:lnTo>
                    <a:pt x="1000" y="640"/>
                  </a:lnTo>
                  <a:lnTo>
                    <a:pt x="998" y="634"/>
                  </a:lnTo>
                  <a:lnTo>
                    <a:pt x="996" y="622"/>
                  </a:lnTo>
                  <a:lnTo>
                    <a:pt x="996" y="622"/>
                  </a:lnTo>
                  <a:lnTo>
                    <a:pt x="996" y="612"/>
                  </a:lnTo>
                  <a:lnTo>
                    <a:pt x="998" y="600"/>
                  </a:lnTo>
                  <a:lnTo>
                    <a:pt x="998" y="600"/>
                  </a:lnTo>
                  <a:lnTo>
                    <a:pt x="996" y="592"/>
                  </a:lnTo>
                  <a:lnTo>
                    <a:pt x="992" y="584"/>
                  </a:lnTo>
                  <a:lnTo>
                    <a:pt x="992" y="584"/>
                  </a:lnTo>
                  <a:lnTo>
                    <a:pt x="988" y="584"/>
                  </a:lnTo>
                  <a:lnTo>
                    <a:pt x="984" y="582"/>
                  </a:lnTo>
                  <a:lnTo>
                    <a:pt x="982" y="580"/>
                  </a:lnTo>
                  <a:lnTo>
                    <a:pt x="982" y="578"/>
                  </a:lnTo>
                  <a:lnTo>
                    <a:pt x="982" y="578"/>
                  </a:lnTo>
                  <a:lnTo>
                    <a:pt x="984" y="574"/>
                  </a:lnTo>
                  <a:lnTo>
                    <a:pt x="988" y="572"/>
                  </a:lnTo>
                  <a:lnTo>
                    <a:pt x="996" y="568"/>
                  </a:lnTo>
                  <a:lnTo>
                    <a:pt x="996" y="568"/>
                  </a:lnTo>
                  <a:lnTo>
                    <a:pt x="1000" y="562"/>
                  </a:lnTo>
                  <a:lnTo>
                    <a:pt x="1002" y="560"/>
                  </a:lnTo>
                  <a:lnTo>
                    <a:pt x="1004" y="558"/>
                  </a:lnTo>
                  <a:lnTo>
                    <a:pt x="1004" y="558"/>
                  </a:lnTo>
                  <a:lnTo>
                    <a:pt x="1004" y="558"/>
                  </a:lnTo>
                  <a:lnTo>
                    <a:pt x="1004" y="558"/>
                  </a:lnTo>
                  <a:lnTo>
                    <a:pt x="1008" y="560"/>
                  </a:lnTo>
                  <a:lnTo>
                    <a:pt x="1008" y="560"/>
                  </a:lnTo>
                  <a:lnTo>
                    <a:pt x="1012" y="560"/>
                  </a:lnTo>
                  <a:lnTo>
                    <a:pt x="1012" y="560"/>
                  </a:lnTo>
                  <a:lnTo>
                    <a:pt x="1012" y="560"/>
                  </a:lnTo>
                  <a:lnTo>
                    <a:pt x="1012" y="560"/>
                  </a:lnTo>
                  <a:lnTo>
                    <a:pt x="1016" y="558"/>
                  </a:lnTo>
                  <a:lnTo>
                    <a:pt x="1018" y="556"/>
                  </a:lnTo>
                  <a:lnTo>
                    <a:pt x="1018" y="554"/>
                  </a:lnTo>
                  <a:lnTo>
                    <a:pt x="1018" y="550"/>
                  </a:lnTo>
                  <a:lnTo>
                    <a:pt x="1020" y="554"/>
                  </a:lnTo>
                  <a:lnTo>
                    <a:pt x="1020" y="554"/>
                  </a:lnTo>
                  <a:lnTo>
                    <a:pt x="1018" y="550"/>
                  </a:lnTo>
                  <a:lnTo>
                    <a:pt x="1016" y="548"/>
                  </a:lnTo>
                  <a:lnTo>
                    <a:pt x="1016" y="548"/>
                  </a:lnTo>
                  <a:lnTo>
                    <a:pt x="1012" y="550"/>
                  </a:lnTo>
                  <a:lnTo>
                    <a:pt x="1006" y="552"/>
                  </a:lnTo>
                  <a:lnTo>
                    <a:pt x="998" y="556"/>
                  </a:lnTo>
                  <a:lnTo>
                    <a:pt x="998" y="556"/>
                  </a:lnTo>
                  <a:lnTo>
                    <a:pt x="998" y="556"/>
                  </a:lnTo>
                  <a:lnTo>
                    <a:pt x="998" y="556"/>
                  </a:lnTo>
                  <a:lnTo>
                    <a:pt x="994" y="554"/>
                  </a:lnTo>
                  <a:lnTo>
                    <a:pt x="992" y="552"/>
                  </a:lnTo>
                  <a:lnTo>
                    <a:pt x="990" y="548"/>
                  </a:lnTo>
                  <a:lnTo>
                    <a:pt x="986" y="542"/>
                  </a:lnTo>
                  <a:lnTo>
                    <a:pt x="984" y="540"/>
                  </a:lnTo>
                  <a:lnTo>
                    <a:pt x="980" y="540"/>
                  </a:lnTo>
                  <a:lnTo>
                    <a:pt x="980" y="540"/>
                  </a:lnTo>
                  <a:lnTo>
                    <a:pt x="980" y="540"/>
                  </a:lnTo>
                  <a:lnTo>
                    <a:pt x="980" y="540"/>
                  </a:lnTo>
                  <a:lnTo>
                    <a:pt x="974" y="540"/>
                  </a:lnTo>
                  <a:lnTo>
                    <a:pt x="968" y="544"/>
                  </a:lnTo>
                  <a:lnTo>
                    <a:pt x="964" y="548"/>
                  </a:lnTo>
                  <a:lnTo>
                    <a:pt x="958" y="550"/>
                  </a:lnTo>
                  <a:lnTo>
                    <a:pt x="958" y="550"/>
                  </a:lnTo>
                  <a:lnTo>
                    <a:pt x="954" y="550"/>
                  </a:lnTo>
                  <a:close/>
                  <a:moveTo>
                    <a:pt x="980" y="498"/>
                  </a:moveTo>
                  <a:lnTo>
                    <a:pt x="980" y="498"/>
                  </a:lnTo>
                  <a:lnTo>
                    <a:pt x="976" y="496"/>
                  </a:lnTo>
                  <a:lnTo>
                    <a:pt x="974" y="492"/>
                  </a:lnTo>
                  <a:lnTo>
                    <a:pt x="974" y="488"/>
                  </a:lnTo>
                  <a:lnTo>
                    <a:pt x="976" y="486"/>
                  </a:lnTo>
                  <a:lnTo>
                    <a:pt x="976" y="486"/>
                  </a:lnTo>
                  <a:lnTo>
                    <a:pt x="980" y="484"/>
                  </a:lnTo>
                  <a:lnTo>
                    <a:pt x="980" y="484"/>
                  </a:lnTo>
                  <a:lnTo>
                    <a:pt x="984" y="486"/>
                  </a:lnTo>
                  <a:lnTo>
                    <a:pt x="984" y="492"/>
                  </a:lnTo>
                  <a:lnTo>
                    <a:pt x="984" y="496"/>
                  </a:lnTo>
                  <a:lnTo>
                    <a:pt x="982" y="498"/>
                  </a:lnTo>
                  <a:lnTo>
                    <a:pt x="980" y="498"/>
                  </a:lnTo>
                  <a:lnTo>
                    <a:pt x="980" y="498"/>
                  </a:lnTo>
                  <a:lnTo>
                    <a:pt x="980" y="498"/>
                  </a:lnTo>
                  <a:close/>
                  <a:moveTo>
                    <a:pt x="838" y="426"/>
                  </a:moveTo>
                  <a:lnTo>
                    <a:pt x="838" y="426"/>
                  </a:lnTo>
                  <a:lnTo>
                    <a:pt x="844" y="426"/>
                  </a:lnTo>
                  <a:lnTo>
                    <a:pt x="848" y="426"/>
                  </a:lnTo>
                  <a:lnTo>
                    <a:pt x="848" y="426"/>
                  </a:lnTo>
                  <a:lnTo>
                    <a:pt x="852" y="420"/>
                  </a:lnTo>
                  <a:lnTo>
                    <a:pt x="852" y="418"/>
                  </a:lnTo>
                  <a:lnTo>
                    <a:pt x="854" y="418"/>
                  </a:lnTo>
                  <a:lnTo>
                    <a:pt x="854" y="418"/>
                  </a:lnTo>
                  <a:lnTo>
                    <a:pt x="860" y="420"/>
                  </a:lnTo>
                  <a:lnTo>
                    <a:pt x="860" y="420"/>
                  </a:lnTo>
                  <a:lnTo>
                    <a:pt x="864" y="424"/>
                  </a:lnTo>
                  <a:lnTo>
                    <a:pt x="866" y="430"/>
                  </a:lnTo>
                  <a:lnTo>
                    <a:pt x="868" y="442"/>
                  </a:lnTo>
                  <a:lnTo>
                    <a:pt x="868" y="442"/>
                  </a:lnTo>
                  <a:lnTo>
                    <a:pt x="870" y="450"/>
                  </a:lnTo>
                  <a:lnTo>
                    <a:pt x="872" y="458"/>
                  </a:lnTo>
                  <a:lnTo>
                    <a:pt x="872" y="458"/>
                  </a:lnTo>
                  <a:lnTo>
                    <a:pt x="876" y="464"/>
                  </a:lnTo>
                  <a:lnTo>
                    <a:pt x="880" y="470"/>
                  </a:lnTo>
                  <a:lnTo>
                    <a:pt x="880" y="470"/>
                  </a:lnTo>
                  <a:lnTo>
                    <a:pt x="882" y="476"/>
                  </a:lnTo>
                  <a:lnTo>
                    <a:pt x="884" y="480"/>
                  </a:lnTo>
                  <a:lnTo>
                    <a:pt x="884" y="480"/>
                  </a:lnTo>
                  <a:lnTo>
                    <a:pt x="890" y="486"/>
                  </a:lnTo>
                  <a:lnTo>
                    <a:pt x="896" y="488"/>
                  </a:lnTo>
                  <a:lnTo>
                    <a:pt x="896" y="488"/>
                  </a:lnTo>
                  <a:lnTo>
                    <a:pt x="900" y="488"/>
                  </a:lnTo>
                  <a:lnTo>
                    <a:pt x="900" y="488"/>
                  </a:lnTo>
                  <a:lnTo>
                    <a:pt x="904" y="488"/>
                  </a:lnTo>
                  <a:lnTo>
                    <a:pt x="904" y="488"/>
                  </a:lnTo>
                  <a:lnTo>
                    <a:pt x="908" y="488"/>
                  </a:lnTo>
                  <a:lnTo>
                    <a:pt x="908" y="488"/>
                  </a:lnTo>
                  <a:lnTo>
                    <a:pt x="910" y="496"/>
                  </a:lnTo>
                  <a:lnTo>
                    <a:pt x="910" y="504"/>
                  </a:lnTo>
                  <a:lnTo>
                    <a:pt x="908" y="510"/>
                  </a:lnTo>
                  <a:lnTo>
                    <a:pt x="906" y="512"/>
                  </a:lnTo>
                  <a:lnTo>
                    <a:pt x="902" y="512"/>
                  </a:lnTo>
                  <a:lnTo>
                    <a:pt x="902" y="512"/>
                  </a:lnTo>
                  <a:lnTo>
                    <a:pt x="900" y="512"/>
                  </a:lnTo>
                  <a:lnTo>
                    <a:pt x="900" y="512"/>
                  </a:lnTo>
                  <a:lnTo>
                    <a:pt x="900" y="504"/>
                  </a:lnTo>
                  <a:lnTo>
                    <a:pt x="900" y="500"/>
                  </a:lnTo>
                  <a:lnTo>
                    <a:pt x="898" y="496"/>
                  </a:lnTo>
                  <a:lnTo>
                    <a:pt x="898" y="496"/>
                  </a:lnTo>
                  <a:lnTo>
                    <a:pt x="890" y="492"/>
                  </a:lnTo>
                  <a:lnTo>
                    <a:pt x="884" y="488"/>
                  </a:lnTo>
                  <a:lnTo>
                    <a:pt x="884" y="488"/>
                  </a:lnTo>
                  <a:lnTo>
                    <a:pt x="876" y="476"/>
                  </a:lnTo>
                  <a:lnTo>
                    <a:pt x="868" y="460"/>
                  </a:lnTo>
                  <a:lnTo>
                    <a:pt x="868" y="460"/>
                  </a:lnTo>
                  <a:lnTo>
                    <a:pt x="860" y="446"/>
                  </a:lnTo>
                  <a:lnTo>
                    <a:pt x="852" y="438"/>
                  </a:lnTo>
                  <a:lnTo>
                    <a:pt x="850" y="436"/>
                  </a:lnTo>
                  <a:lnTo>
                    <a:pt x="846" y="436"/>
                  </a:lnTo>
                  <a:lnTo>
                    <a:pt x="846" y="436"/>
                  </a:lnTo>
                  <a:lnTo>
                    <a:pt x="842" y="436"/>
                  </a:lnTo>
                  <a:lnTo>
                    <a:pt x="842" y="436"/>
                  </a:lnTo>
                  <a:lnTo>
                    <a:pt x="842" y="440"/>
                  </a:lnTo>
                  <a:lnTo>
                    <a:pt x="842" y="444"/>
                  </a:lnTo>
                  <a:lnTo>
                    <a:pt x="848" y="454"/>
                  </a:lnTo>
                  <a:lnTo>
                    <a:pt x="852" y="462"/>
                  </a:lnTo>
                  <a:lnTo>
                    <a:pt x="852" y="466"/>
                  </a:lnTo>
                  <a:lnTo>
                    <a:pt x="850" y="470"/>
                  </a:lnTo>
                  <a:lnTo>
                    <a:pt x="850" y="470"/>
                  </a:lnTo>
                  <a:lnTo>
                    <a:pt x="846" y="464"/>
                  </a:lnTo>
                  <a:lnTo>
                    <a:pt x="842" y="458"/>
                  </a:lnTo>
                  <a:lnTo>
                    <a:pt x="836" y="446"/>
                  </a:lnTo>
                  <a:lnTo>
                    <a:pt x="836" y="446"/>
                  </a:lnTo>
                  <a:lnTo>
                    <a:pt x="832" y="442"/>
                  </a:lnTo>
                  <a:lnTo>
                    <a:pt x="826" y="438"/>
                  </a:lnTo>
                  <a:lnTo>
                    <a:pt x="822" y="434"/>
                  </a:lnTo>
                  <a:lnTo>
                    <a:pt x="820" y="430"/>
                  </a:lnTo>
                  <a:lnTo>
                    <a:pt x="820" y="430"/>
                  </a:lnTo>
                  <a:lnTo>
                    <a:pt x="820" y="428"/>
                  </a:lnTo>
                  <a:lnTo>
                    <a:pt x="824" y="428"/>
                  </a:lnTo>
                  <a:lnTo>
                    <a:pt x="834" y="426"/>
                  </a:lnTo>
                  <a:lnTo>
                    <a:pt x="834" y="426"/>
                  </a:lnTo>
                  <a:lnTo>
                    <a:pt x="836" y="426"/>
                  </a:lnTo>
                  <a:lnTo>
                    <a:pt x="836" y="426"/>
                  </a:lnTo>
                  <a:lnTo>
                    <a:pt x="838" y="426"/>
                  </a:lnTo>
                  <a:close/>
                  <a:moveTo>
                    <a:pt x="736" y="388"/>
                  </a:moveTo>
                  <a:lnTo>
                    <a:pt x="736" y="388"/>
                  </a:lnTo>
                  <a:lnTo>
                    <a:pt x="732" y="386"/>
                  </a:lnTo>
                  <a:lnTo>
                    <a:pt x="732" y="386"/>
                  </a:lnTo>
                  <a:lnTo>
                    <a:pt x="728" y="382"/>
                  </a:lnTo>
                  <a:lnTo>
                    <a:pt x="724" y="376"/>
                  </a:lnTo>
                  <a:lnTo>
                    <a:pt x="722" y="366"/>
                  </a:lnTo>
                  <a:lnTo>
                    <a:pt x="722" y="366"/>
                  </a:lnTo>
                  <a:lnTo>
                    <a:pt x="724" y="362"/>
                  </a:lnTo>
                  <a:lnTo>
                    <a:pt x="726" y="360"/>
                  </a:lnTo>
                  <a:lnTo>
                    <a:pt x="726" y="360"/>
                  </a:lnTo>
                  <a:lnTo>
                    <a:pt x="726" y="360"/>
                  </a:lnTo>
                  <a:lnTo>
                    <a:pt x="726" y="360"/>
                  </a:lnTo>
                  <a:lnTo>
                    <a:pt x="730" y="362"/>
                  </a:lnTo>
                  <a:lnTo>
                    <a:pt x="732" y="364"/>
                  </a:lnTo>
                  <a:lnTo>
                    <a:pt x="734" y="372"/>
                  </a:lnTo>
                  <a:lnTo>
                    <a:pt x="734" y="372"/>
                  </a:lnTo>
                  <a:lnTo>
                    <a:pt x="736" y="374"/>
                  </a:lnTo>
                  <a:lnTo>
                    <a:pt x="740" y="376"/>
                  </a:lnTo>
                  <a:lnTo>
                    <a:pt x="744" y="378"/>
                  </a:lnTo>
                  <a:lnTo>
                    <a:pt x="746" y="382"/>
                  </a:lnTo>
                  <a:lnTo>
                    <a:pt x="746" y="382"/>
                  </a:lnTo>
                  <a:lnTo>
                    <a:pt x="746" y="384"/>
                  </a:lnTo>
                  <a:lnTo>
                    <a:pt x="744" y="386"/>
                  </a:lnTo>
                  <a:lnTo>
                    <a:pt x="736" y="388"/>
                  </a:lnTo>
                  <a:close/>
                  <a:moveTo>
                    <a:pt x="744" y="358"/>
                  </a:moveTo>
                  <a:lnTo>
                    <a:pt x="744" y="358"/>
                  </a:lnTo>
                  <a:lnTo>
                    <a:pt x="740" y="356"/>
                  </a:lnTo>
                  <a:lnTo>
                    <a:pt x="738" y="352"/>
                  </a:lnTo>
                  <a:lnTo>
                    <a:pt x="738" y="352"/>
                  </a:lnTo>
                  <a:lnTo>
                    <a:pt x="738" y="350"/>
                  </a:lnTo>
                  <a:lnTo>
                    <a:pt x="744" y="346"/>
                  </a:lnTo>
                  <a:lnTo>
                    <a:pt x="750" y="342"/>
                  </a:lnTo>
                  <a:lnTo>
                    <a:pt x="754" y="342"/>
                  </a:lnTo>
                  <a:lnTo>
                    <a:pt x="754" y="342"/>
                  </a:lnTo>
                  <a:lnTo>
                    <a:pt x="756" y="342"/>
                  </a:lnTo>
                  <a:lnTo>
                    <a:pt x="756" y="342"/>
                  </a:lnTo>
                  <a:lnTo>
                    <a:pt x="758" y="344"/>
                  </a:lnTo>
                  <a:lnTo>
                    <a:pt x="758" y="346"/>
                  </a:lnTo>
                  <a:lnTo>
                    <a:pt x="756" y="352"/>
                  </a:lnTo>
                  <a:lnTo>
                    <a:pt x="750" y="356"/>
                  </a:lnTo>
                  <a:lnTo>
                    <a:pt x="744" y="358"/>
                  </a:lnTo>
                  <a:close/>
                  <a:moveTo>
                    <a:pt x="830" y="374"/>
                  </a:moveTo>
                  <a:lnTo>
                    <a:pt x="830" y="374"/>
                  </a:lnTo>
                  <a:lnTo>
                    <a:pt x="826" y="374"/>
                  </a:lnTo>
                  <a:lnTo>
                    <a:pt x="826" y="374"/>
                  </a:lnTo>
                  <a:lnTo>
                    <a:pt x="824" y="372"/>
                  </a:lnTo>
                  <a:lnTo>
                    <a:pt x="824" y="370"/>
                  </a:lnTo>
                  <a:lnTo>
                    <a:pt x="826" y="364"/>
                  </a:lnTo>
                  <a:lnTo>
                    <a:pt x="834" y="358"/>
                  </a:lnTo>
                  <a:lnTo>
                    <a:pt x="834" y="358"/>
                  </a:lnTo>
                  <a:lnTo>
                    <a:pt x="840" y="354"/>
                  </a:lnTo>
                  <a:lnTo>
                    <a:pt x="844" y="350"/>
                  </a:lnTo>
                  <a:lnTo>
                    <a:pt x="844" y="350"/>
                  </a:lnTo>
                  <a:lnTo>
                    <a:pt x="846" y="346"/>
                  </a:lnTo>
                  <a:lnTo>
                    <a:pt x="846" y="344"/>
                  </a:lnTo>
                  <a:lnTo>
                    <a:pt x="848" y="342"/>
                  </a:lnTo>
                  <a:lnTo>
                    <a:pt x="848" y="342"/>
                  </a:lnTo>
                  <a:lnTo>
                    <a:pt x="852" y="340"/>
                  </a:lnTo>
                  <a:lnTo>
                    <a:pt x="852" y="340"/>
                  </a:lnTo>
                  <a:lnTo>
                    <a:pt x="852" y="342"/>
                  </a:lnTo>
                  <a:lnTo>
                    <a:pt x="854" y="342"/>
                  </a:lnTo>
                  <a:lnTo>
                    <a:pt x="854" y="348"/>
                  </a:lnTo>
                  <a:lnTo>
                    <a:pt x="850" y="358"/>
                  </a:lnTo>
                  <a:lnTo>
                    <a:pt x="850" y="358"/>
                  </a:lnTo>
                  <a:lnTo>
                    <a:pt x="842" y="368"/>
                  </a:lnTo>
                  <a:lnTo>
                    <a:pt x="836" y="372"/>
                  </a:lnTo>
                  <a:lnTo>
                    <a:pt x="830" y="374"/>
                  </a:lnTo>
                  <a:close/>
                  <a:moveTo>
                    <a:pt x="694" y="324"/>
                  </a:moveTo>
                  <a:lnTo>
                    <a:pt x="694" y="324"/>
                  </a:lnTo>
                  <a:lnTo>
                    <a:pt x="690" y="322"/>
                  </a:lnTo>
                  <a:lnTo>
                    <a:pt x="688" y="320"/>
                  </a:lnTo>
                  <a:lnTo>
                    <a:pt x="688" y="320"/>
                  </a:lnTo>
                  <a:lnTo>
                    <a:pt x="692" y="318"/>
                  </a:lnTo>
                  <a:lnTo>
                    <a:pt x="696" y="314"/>
                  </a:lnTo>
                  <a:lnTo>
                    <a:pt x="704" y="308"/>
                  </a:lnTo>
                  <a:lnTo>
                    <a:pt x="704" y="308"/>
                  </a:lnTo>
                  <a:lnTo>
                    <a:pt x="710" y="306"/>
                  </a:lnTo>
                  <a:lnTo>
                    <a:pt x="716" y="304"/>
                  </a:lnTo>
                  <a:lnTo>
                    <a:pt x="716" y="304"/>
                  </a:lnTo>
                  <a:lnTo>
                    <a:pt x="728" y="308"/>
                  </a:lnTo>
                  <a:lnTo>
                    <a:pt x="728" y="308"/>
                  </a:lnTo>
                  <a:lnTo>
                    <a:pt x="742" y="308"/>
                  </a:lnTo>
                  <a:lnTo>
                    <a:pt x="750" y="310"/>
                  </a:lnTo>
                  <a:lnTo>
                    <a:pt x="756" y="314"/>
                  </a:lnTo>
                  <a:lnTo>
                    <a:pt x="756" y="314"/>
                  </a:lnTo>
                  <a:lnTo>
                    <a:pt x="750" y="316"/>
                  </a:lnTo>
                  <a:lnTo>
                    <a:pt x="746" y="316"/>
                  </a:lnTo>
                  <a:lnTo>
                    <a:pt x="746" y="316"/>
                  </a:lnTo>
                  <a:lnTo>
                    <a:pt x="736" y="316"/>
                  </a:lnTo>
                  <a:lnTo>
                    <a:pt x="736" y="316"/>
                  </a:lnTo>
                  <a:lnTo>
                    <a:pt x="728" y="314"/>
                  </a:lnTo>
                  <a:lnTo>
                    <a:pt x="728" y="314"/>
                  </a:lnTo>
                  <a:lnTo>
                    <a:pt x="718" y="316"/>
                  </a:lnTo>
                  <a:lnTo>
                    <a:pt x="718" y="316"/>
                  </a:lnTo>
                  <a:lnTo>
                    <a:pt x="708" y="320"/>
                  </a:lnTo>
                  <a:lnTo>
                    <a:pt x="700" y="324"/>
                  </a:lnTo>
                  <a:lnTo>
                    <a:pt x="694" y="324"/>
                  </a:lnTo>
                  <a:close/>
                  <a:moveTo>
                    <a:pt x="670" y="254"/>
                  </a:moveTo>
                  <a:lnTo>
                    <a:pt x="670" y="254"/>
                  </a:lnTo>
                  <a:lnTo>
                    <a:pt x="680" y="254"/>
                  </a:lnTo>
                  <a:lnTo>
                    <a:pt x="688" y="250"/>
                  </a:lnTo>
                  <a:lnTo>
                    <a:pt x="688" y="250"/>
                  </a:lnTo>
                  <a:lnTo>
                    <a:pt x="692" y="248"/>
                  </a:lnTo>
                  <a:lnTo>
                    <a:pt x="696" y="242"/>
                  </a:lnTo>
                  <a:lnTo>
                    <a:pt x="700" y="240"/>
                  </a:lnTo>
                  <a:lnTo>
                    <a:pt x="706" y="236"/>
                  </a:lnTo>
                  <a:lnTo>
                    <a:pt x="706" y="236"/>
                  </a:lnTo>
                  <a:lnTo>
                    <a:pt x="710" y="236"/>
                  </a:lnTo>
                  <a:lnTo>
                    <a:pt x="710" y="236"/>
                  </a:lnTo>
                  <a:lnTo>
                    <a:pt x="714" y="238"/>
                  </a:lnTo>
                  <a:lnTo>
                    <a:pt x="714" y="240"/>
                  </a:lnTo>
                  <a:lnTo>
                    <a:pt x="714" y="242"/>
                  </a:lnTo>
                  <a:lnTo>
                    <a:pt x="710" y="246"/>
                  </a:lnTo>
                  <a:lnTo>
                    <a:pt x="710" y="246"/>
                  </a:lnTo>
                  <a:lnTo>
                    <a:pt x="700" y="252"/>
                  </a:lnTo>
                  <a:lnTo>
                    <a:pt x="690" y="256"/>
                  </a:lnTo>
                  <a:lnTo>
                    <a:pt x="690" y="256"/>
                  </a:lnTo>
                  <a:lnTo>
                    <a:pt x="684" y="260"/>
                  </a:lnTo>
                  <a:lnTo>
                    <a:pt x="680" y="262"/>
                  </a:lnTo>
                  <a:lnTo>
                    <a:pt x="672" y="270"/>
                  </a:lnTo>
                  <a:lnTo>
                    <a:pt x="672" y="270"/>
                  </a:lnTo>
                  <a:lnTo>
                    <a:pt x="668" y="272"/>
                  </a:lnTo>
                  <a:lnTo>
                    <a:pt x="660" y="274"/>
                  </a:lnTo>
                  <a:lnTo>
                    <a:pt x="646" y="276"/>
                  </a:lnTo>
                  <a:lnTo>
                    <a:pt x="646" y="276"/>
                  </a:lnTo>
                  <a:lnTo>
                    <a:pt x="636" y="276"/>
                  </a:lnTo>
                  <a:lnTo>
                    <a:pt x="636" y="276"/>
                  </a:lnTo>
                  <a:lnTo>
                    <a:pt x="628" y="276"/>
                  </a:lnTo>
                  <a:lnTo>
                    <a:pt x="624" y="274"/>
                  </a:lnTo>
                  <a:lnTo>
                    <a:pt x="624" y="274"/>
                  </a:lnTo>
                  <a:lnTo>
                    <a:pt x="624" y="270"/>
                  </a:lnTo>
                  <a:lnTo>
                    <a:pt x="624" y="268"/>
                  </a:lnTo>
                  <a:lnTo>
                    <a:pt x="630" y="266"/>
                  </a:lnTo>
                  <a:lnTo>
                    <a:pt x="640" y="262"/>
                  </a:lnTo>
                  <a:lnTo>
                    <a:pt x="640" y="262"/>
                  </a:lnTo>
                  <a:lnTo>
                    <a:pt x="644" y="260"/>
                  </a:lnTo>
                  <a:lnTo>
                    <a:pt x="648" y="256"/>
                  </a:lnTo>
                  <a:lnTo>
                    <a:pt x="648" y="252"/>
                  </a:lnTo>
                  <a:lnTo>
                    <a:pt x="646" y="248"/>
                  </a:lnTo>
                  <a:lnTo>
                    <a:pt x="646" y="248"/>
                  </a:lnTo>
                  <a:lnTo>
                    <a:pt x="640" y="246"/>
                  </a:lnTo>
                  <a:lnTo>
                    <a:pt x="636" y="244"/>
                  </a:lnTo>
                  <a:lnTo>
                    <a:pt x="636" y="242"/>
                  </a:lnTo>
                  <a:lnTo>
                    <a:pt x="636" y="242"/>
                  </a:lnTo>
                  <a:lnTo>
                    <a:pt x="634" y="240"/>
                  </a:lnTo>
                  <a:lnTo>
                    <a:pt x="636" y="240"/>
                  </a:lnTo>
                  <a:lnTo>
                    <a:pt x="640" y="238"/>
                  </a:lnTo>
                  <a:lnTo>
                    <a:pt x="640" y="238"/>
                  </a:lnTo>
                  <a:lnTo>
                    <a:pt x="646" y="240"/>
                  </a:lnTo>
                  <a:lnTo>
                    <a:pt x="652" y="242"/>
                  </a:lnTo>
                  <a:lnTo>
                    <a:pt x="652" y="242"/>
                  </a:lnTo>
                  <a:lnTo>
                    <a:pt x="656" y="244"/>
                  </a:lnTo>
                  <a:lnTo>
                    <a:pt x="658" y="248"/>
                  </a:lnTo>
                  <a:lnTo>
                    <a:pt x="660" y="252"/>
                  </a:lnTo>
                  <a:lnTo>
                    <a:pt x="664" y="254"/>
                  </a:lnTo>
                  <a:lnTo>
                    <a:pt x="664" y="254"/>
                  </a:lnTo>
                  <a:lnTo>
                    <a:pt x="670" y="254"/>
                  </a:lnTo>
                  <a:close/>
                  <a:moveTo>
                    <a:pt x="1172" y="226"/>
                  </a:moveTo>
                  <a:lnTo>
                    <a:pt x="1172" y="226"/>
                  </a:lnTo>
                  <a:lnTo>
                    <a:pt x="1170" y="224"/>
                  </a:lnTo>
                  <a:lnTo>
                    <a:pt x="1168" y="222"/>
                  </a:lnTo>
                  <a:lnTo>
                    <a:pt x="1166" y="216"/>
                  </a:lnTo>
                  <a:lnTo>
                    <a:pt x="1166" y="216"/>
                  </a:lnTo>
                  <a:lnTo>
                    <a:pt x="1166" y="214"/>
                  </a:lnTo>
                  <a:lnTo>
                    <a:pt x="1168" y="212"/>
                  </a:lnTo>
                  <a:lnTo>
                    <a:pt x="1170" y="210"/>
                  </a:lnTo>
                  <a:lnTo>
                    <a:pt x="1174" y="208"/>
                  </a:lnTo>
                  <a:lnTo>
                    <a:pt x="1174" y="208"/>
                  </a:lnTo>
                  <a:lnTo>
                    <a:pt x="1176" y="210"/>
                  </a:lnTo>
                  <a:lnTo>
                    <a:pt x="1176" y="210"/>
                  </a:lnTo>
                  <a:lnTo>
                    <a:pt x="1182" y="212"/>
                  </a:lnTo>
                  <a:lnTo>
                    <a:pt x="1180" y="214"/>
                  </a:lnTo>
                  <a:lnTo>
                    <a:pt x="1180" y="214"/>
                  </a:lnTo>
                  <a:lnTo>
                    <a:pt x="1178" y="220"/>
                  </a:lnTo>
                  <a:lnTo>
                    <a:pt x="1174" y="226"/>
                  </a:lnTo>
                  <a:lnTo>
                    <a:pt x="1174" y="226"/>
                  </a:lnTo>
                  <a:lnTo>
                    <a:pt x="1172" y="226"/>
                  </a:lnTo>
                  <a:close/>
                  <a:moveTo>
                    <a:pt x="548" y="166"/>
                  </a:moveTo>
                  <a:lnTo>
                    <a:pt x="548" y="166"/>
                  </a:lnTo>
                  <a:lnTo>
                    <a:pt x="544" y="166"/>
                  </a:lnTo>
                  <a:lnTo>
                    <a:pt x="544" y="166"/>
                  </a:lnTo>
                  <a:lnTo>
                    <a:pt x="540" y="164"/>
                  </a:lnTo>
                  <a:lnTo>
                    <a:pt x="542" y="162"/>
                  </a:lnTo>
                  <a:lnTo>
                    <a:pt x="550" y="160"/>
                  </a:lnTo>
                  <a:lnTo>
                    <a:pt x="550" y="160"/>
                  </a:lnTo>
                  <a:lnTo>
                    <a:pt x="558" y="158"/>
                  </a:lnTo>
                  <a:lnTo>
                    <a:pt x="566" y="154"/>
                  </a:lnTo>
                  <a:lnTo>
                    <a:pt x="574" y="150"/>
                  </a:lnTo>
                  <a:lnTo>
                    <a:pt x="582" y="148"/>
                  </a:lnTo>
                  <a:lnTo>
                    <a:pt x="582" y="148"/>
                  </a:lnTo>
                  <a:lnTo>
                    <a:pt x="588" y="150"/>
                  </a:lnTo>
                  <a:lnTo>
                    <a:pt x="588" y="150"/>
                  </a:lnTo>
                  <a:lnTo>
                    <a:pt x="588" y="154"/>
                  </a:lnTo>
                  <a:lnTo>
                    <a:pt x="590" y="156"/>
                  </a:lnTo>
                  <a:lnTo>
                    <a:pt x="590" y="156"/>
                  </a:lnTo>
                  <a:lnTo>
                    <a:pt x="596" y="158"/>
                  </a:lnTo>
                  <a:lnTo>
                    <a:pt x="600" y="158"/>
                  </a:lnTo>
                  <a:lnTo>
                    <a:pt x="600" y="158"/>
                  </a:lnTo>
                  <a:lnTo>
                    <a:pt x="610" y="162"/>
                  </a:lnTo>
                  <a:lnTo>
                    <a:pt x="610" y="166"/>
                  </a:lnTo>
                  <a:lnTo>
                    <a:pt x="606" y="168"/>
                  </a:lnTo>
                  <a:lnTo>
                    <a:pt x="606" y="168"/>
                  </a:lnTo>
                  <a:lnTo>
                    <a:pt x="600" y="168"/>
                  </a:lnTo>
                  <a:lnTo>
                    <a:pt x="594" y="170"/>
                  </a:lnTo>
                  <a:lnTo>
                    <a:pt x="588" y="170"/>
                  </a:lnTo>
                  <a:lnTo>
                    <a:pt x="580" y="170"/>
                  </a:lnTo>
                  <a:lnTo>
                    <a:pt x="580" y="170"/>
                  </a:lnTo>
                  <a:lnTo>
                    <a:pt x="574" y="174"/>
                  </a:lnTo>
                  <a:lnTo>
                    <a:pt x="568" y="174"/>
                  </a:lnTo>
                  <a:lnTo>
                    <a:pt x="568" y="174"/>
                  </a:lnTo>
                  <a:lnTo>
                    <a:pt x="560" y="172"/>
                  </a:lnTo>
                  <a:lnTo>
                    <a:pt x="560" y="172"/>
                  </a:lnTo>
                  <a:lnTo>
                    <a:pt x="562" y="168"/>
                  </a:lnTo>
                  <a:lnTo>
                    <a:pt x="564" y="164"/>
                  </a:lnTo>
                  <a:lnTo>
                    <a:pt x="564" y="164"/>
                  </a:lnTo>
                  <a:lnTo>
                    <a:pt x="564" y="164"/>
                  </a:lnTo>
                  <a:lnTo>
                    <a:pt x="564" y="164"/>
                  </a:lnTo>
                  <a:lnTo>
                    <a:pt x="556" y="166"/>
                  </a:lnTo>
                  <a:lnTo>
                    <a:pt x="556" y="166"/>
                  </a:lnTo>
                  <a:lnTo>
                    <a:pt x="548" y="166"/>
                  </a:lnTo>
                  <a:close/>
                  <a:moveTo>
                    <a:pt x="1060" y="0"/>
                  </a:moveTo>
                  <a:lnTo>
                    <a:pt x="1060" y="0"/>
                  </a:lnTo>
                  <a:lnTo>
                    <a:pt x="1058" y="0"/>
                  </a:lnTo>
                  <a:lnTo>
                    <a:pt x="1056" y="2"/>
                  </a:lnTo>
                  <a:lnTo>
                    <a:pt x="1054" y="6"/>
                  </a:lnTo>
                  <a:lnTo>
                    <a:pt x="1054" y="18"/>
                  </a:lnTo>
                  <a:lnTo>
                    <a:pt x="1054" y="18"/>
                  </a:lnTo>
                  <a:lnTo>
                    <a:pt x="1052" y="22"/>
                  </a:lnTo>
                  <a:lnTo>
                    <a:pt x="1052" y="24"/>
                  </a:lnTo>
                  <a:lnTo>
                    <a:pt x="1054" y="26"/>
                  </a:lnTo>
                  <a:lnTo>
                    <a:pt x="1054" y="26"/>
                  </a:lnTo>
                  <a:lnTo>
                    <a:pt x="1058" y="28"/>
                  </a:lnTo>
                  <a:lnTo>
                    <a:pt x="1060" y="28"/>
                  </a:lnTo>
                  <a:lnTo>
                    <a:pt x="1060" y="28"/>
                  </a:lnTo>
                  <a:lnTo>
                    <a:pt x="1062" y="32"/>
                  </a:lnTo>
                  <a:lnTo>
                    <a:pt x="1062" y="34"/>
                  </a:lnTo>
                  <a:lnTo>
                    <a:pt x="1062" y="34"/>
                  </a:lnTo>
                  <a:lnTo>
                    <a:pt x="1066" y="36"/>
                  </a:lnTo>
                  <a:lnTo>
                    <a:pt x="1066" y="36"/>
                  </a:lnTo>
                  <a:lnTo>
                    <a:pt x="1068" y="36"/>
                  </a:lnTo>
                  <a:lnTo>
                    <a:pt x="1068" y="36"/>
                  </a:lnTo>
                  <a:lnTo>
                    <a:pt x="1072" y="34"/>
                  </a:lnTo>
                  <a:lnTo>
                    <a:pt x="1072" y="34"/>
                  </a:lnTo>
                  <a:lnTo>
                    <a:pt x="1072" y="34"/>
                  </a:lnTo>
                  <a:lnTo>
                    <a:pt x="1078" y="32"/>
                  </a:lnTo>
                  <a:lnTo>
                    <a:pt x="1084" y="32"/>
                  </a:lnTo>
                  <a:lnTo>
                    <a:pt x="1084" y="32"/>
                  </a:lnTo>
                  <a:lnTo>
                    <a:pt x="1084" y="32"/>
                  </a:lnTo>
                  <a:lnTo>
                    <a:pt x="1084" y="32"/>
                  </a:lnTo>
                  <a:lnTo>
                    <a:pt x="1084" y="38"/>
                  </a:lnTo>
                  <a:lnTo>
                    <a:pt x="1088" y="44"/>
                  </a:lnTo>
                  <a:lnTo>
                    <a:pt x="1088" y="44"/>
                  </a:lnTo>
                  <a:lnTo>
                    <a:pt x="1094" y="46"/>
                  </a:lnTo>
                  <a:lnTo>
                    <a:pt x="1096" y="46"/>
                  </a:lnTo>
                  <a:lnTo>
                    <a:pt x="1096" y="48"/>
                  </a:lnTo>
                  <a:lnTo>
                    <a:pt x="1096" y="48"/>
                  </a:lnTo>
                  <a:lnTo>
                    <a:pt x="1096" y="50"/>
                  </a:lnTo>
                  <a:lnTo>
                    <a:pt x="1094" y="50"/>
                  </a:lnTo>
                  <a:lnTo>
                    <a:pt x="1094" y="50"/>
                  </a:lnTo>
                  <a:lnTo>
                    <a:pt x="1092" y="50"/>
                  </a:lnTo>
                  <a:lnTo>
                    <a:pt x="1092" y="50"/>
                  </a:lnTo>
                  <a:lnTo>
                    <a:pt x="1092" y="50"/>
                  </a:lnTo>
                  <a:lnTo>
                    <a:pt x="1092" y="50"/>
                  </a:lnTo>
                  <a:lnTo>
                    <a:pt x="1090" y="50"/>
                  </a:lnTo>
                  <a:lnTo>
                    <a:pt x="1090" y="50"/>
                  </a:lnTo>
                  <a:lnTo>
                    <a:pt x="1088" y="50"/>
                  </a:lnTo>
                  <a:lnTo>
                    <a:pt x="1086" y="52"/>
                  </a:lnTo>
                  <a:lnTo>
                    <a:pt x="1086" y="52"/>
                  </a:lnTo>
                  <a:lnTo>
                    <a:pt x="1084" y="54"/>
                  </a:lnTo>
                  <a:lnTo>
                    <a:pt x="1080" y="56"/>
                  </a:lnTo>
                  <a:lnTo>
                    <a:pt x="1080" y="56"/>
                  </a:lnTo>
                  <a:lnTo>
                    <a:pt x="1078" y="56"/>
                  </a:lnTo>
                  <a:lnTo>
                    <a:pt x="1078" y="56"/>
                  </a:lnTo>
                  <a:lnTo>
                    <a:pt x="1074" y="56"/>
                  </a:lnTo>
                  <a:lnTo>
                    <a:pt x="1072" y="54"/>
                  </a:lnTo>
                  <a:lnTo>
                    <a:pt x="1072" y="48"/>
                  </a:lnTo>
                  <a:lnTo>
                    <a:pt x="1072" y="48"/>
                  </a:lnTo>
                  <a:lnTo>
                    <a:pt x="1070" y="44"/>
                  </a:lnTo>
                  <a:lnTo>
                    <a:pt x="1066" y="42"/>
                  </a:lnTo>
                  <a:lnTo>
                    <a:pt x="1066" y="42"/>
                  </a:lnTo>
                  <a:lnTo>
                    <a:pt x="1062" y="42"/>
                  </a:lnTo>
                  <a:lnTo>
                    <a:pt x="1062" y="42"/>
                  </a:lnTo>
                  <a:lnTo>
                    <a:pt x="1060" y="44"/>
                  </a:lnTo>
                  <a:lnTo>
                    <a:pt x="1060" y="46"/>
                  </a:lnTo>
                  <a:lnTo>
                    <a:pt x="1060" y="50"/>
                  </a:lnTo>
                  <a:lnTo>
                    <a:pt x="1058" y="52"/>
                  </a:lnTo>
                  <a:lnTo>
                    <a:pt x="1058" y="52"/>
                  </a:lnTo>
                  <a:lnTo>
                    <a:pt x="1056" y="54"/>
                  </a:lnTo>
                  <a:lnTo>
                    <a:pt x="1054" y="54"/>
                  </a:lnTo>
                  <a:lnTo>
                    <a:pt x="1054" y="54"/>
                  </a:lnTo>
                  <a:lnTo>
                    <a:pt x="1050" y="54"/>
                  </a:lnTo>
                  <a:lnTo>
                    <a:pt x="1048" y="52"/>
                  </a:lnTo>
                  <a:lnTo>
                    <a:pt x="1048" y="52"/>
                  </a:lnTo>
                  <a:lnTo>
                    <a:pt x="1046" y="48"/>
                  </a:lnTo>
                  <a:lnTo>
                    <a:pt x="1046" y="46"/>
                  </a:lnTo>
                  <a:lnTo>
                    <a:pt x="1048" y="42"/>
                  </a:lnTo>
                  <a:lnTo>
                    <a:pt x="1048" y="42"/>
                  </a:lnTo>
                  <a:lnTo>
                    <a:pt x="1052" y="36"/>
                  </a:lnTo>
                  <a:lnTo>
                    <a:pt x="1054" y="34"/>
                  </a:lnTo>
                  <a:lnTo>
                    <a:pt x="1052" y="32"/>
                  </a:lnTo>
                  <a:lnTo>
                    <a:pt x="1052" y="32"/>
                  </a:lnTo>
                  <a:lnTo>
                    <a:pt x="1050" y="30"/>
                  </a:lnTo>
                  <a:lnTo>
                    <a:pt x="1048" y="28"/>
                  </a:lnTo>
                  <a:lnTo>
                    <a:pt x="1044" y="28"/>
                  </a:lnTo>
                  <a:lnTo>
                    <a:pt x="1042" y="24"/>
                  </a:lnTo>
                  <a:lnTo>
                    <a:pt x="1042" y="24"/>
                  </a:lnTo>
                  <a:lnTo>
                    <a:pt x="1042" y="22"/>
                  </a:lnTo>
                  <a:lnTo>
                    <a:pt x="1044" y="20"/>
                  </a:lnTo>
                  <a:lnTo>
                    <a:pt x="1048" y="14"/>
                  </a:lnTo>
                  <a:lnTo>
                    <a:pt x="1050" y="10"/>
                  </a:lnTo>
                  <a:lnTo>
                    <a:pt x="1050" y="8"/>
                  </a:lnTo>
                  <a:lnTo>
                    <a:pt x="1048" y="4"/>
                  </a:lnTo>
                  <a:lnTo>
                    <a:pt x="1048" y="4"/>
                  </a:lnTo>
                  <a:lnTo>
                    <a:pt x="1046" y="4"/>
                  </a:lnTo>
                  <a:lnTo>
                    <a:pt x="1046" y="4"/>
                  </a:lnTo>
                  <a:lnTo>
                    <a:pt x="1038" y="6"/>
                  </a:lnTo>
                  <a:lnTo>
                    <a:pt x="1030" y="8"/>
                  </a:lnTo>
                  <a:lnTo>
                    <a:pt x="1030" y="8"/>
                  </a:lnTo>
                  <a:lnTo>
                    <a:pt x="1028" y="10"/>
                  </a:lnTo>
                  <a:lnTo>
                    <a:pt x="1026" y="12"/>
                  </a:lnTo>
                  <a:lnTo>
                    <a:pt x="1026" y="12"/>
                  </a:lnTo>
                  <a:lnTo>
                    <a:pt x="1022" y="14"/>
                  </a:lnTo>
                  <a:lnTo>
                    <a:pt x="1018" y="16"/>
                  </a:lnTo>
                  <a:lnTo>
                    <a:pt x="1018" y="16"/>
                  </a:lnTo>
                  <a:lnTo>
                    <a:pt x="1014" y="16"/>
                  </a:lnTo>
                  <a:lnTo>
                    <a:pt x="1012" y="18"/>
                  </a:lnTo>
                  <a:lnTo>
                    <a:pt x="1010" y="20"/>
                  </a:lnTo>
                  <a:lnTo>
                    <a:pt x="1010" y="20"/>
                  </a:lnTo>
                  <a:lnTo>
                    <a:pt x="1012" y="22"/>
                  </a:lnTo>
                  <a:lnTo>
                    <a:pt x="1012" y="24"/>
                  </a:lnTo>
                  <a:lnTo>
                    <a:pt x="1012" y="26"/>
                  </a:lnTo>
                  <a:lnTo>
                    <a:pt x="1012" y="26"/>
                  </a:lnTo>
                  <a:lnTo>
                    <a:pt x="1004" y="26"/>
                  </a:lnTo>
                  <a:lnTo>
                    <a:pt x="1004" y="26"/>
                  </a:lnTo>
                  <a:lnTo>
                    <a:pt x="996" y="28"/>
                  </a:lnTo>
                  <a:lnTo>
                    <a:pt x="996" y="28"/>
                  </a:lnTo>
                  <a:lnTo>
                    <a:pt x="996" y="32"/>
                  </a:lnTo>
                  <a:lnTo>
                    <a:pt x="1000" y="36"/>
                  </a:lnTo>
                  <a:lnTo>
                    <a:pt x="1000" y="36"/>
                  </a:lnTo>
                  <a:lnTo>
                    <a:pt x="1006" y="38"/>
                  </a:lnTo>
                  <a:lnTo>
                    <a:pt x="1006" y="38"/>
                  </a:lnTo>
                  <a:lnTo>
                    <a:pt x="1006" y="38"/>
                  </a:lnTo>
                  <a:lnTo>
                    <a:pt x="1006" y="38"/>
                  </a:lnTo>
                  <a:lnTo>
                    <a:pt x="1008" y="38"/>
                  </a:lnTo>
                  <a:lnTo>
                    <a:pt x="1008" y="38"/>
                  </a:lnTo>
                  <a:lnTo>
                    <a:pt x="1012" y="40"/>
                  </a:lnTo>
                  <a:lnTo>
                    <a:pt x="1012" y="40"/>
                  </a:lnTo>
                  <a:lnTo>
                    <a:pt x="1016" y="42"/>
                  </a:lnTo>
                  <a:lnTo>
                    <a:pt x="1016" y="46"/>
                  </a:lnTo>
                  <a:lnTo>
                    <a:pt x="1014" y="48"/>
                  </a:lnTo>
                  <a:lnTo>
                    <a:pt x="1014" y="48"/>
                  </a:lnTo>
                  <a:lnTo>
                    <a:pt x="1010" y="48"/>
                  </a:lnTo>
                  <a:lnTo>
                    <a:pt x="1004" y="50"/>
                  </a:lnTo>
                  <a:lnTo>
                    <a:pt x="1004" y="50"/>
                  </a:lnTo>
                  <a:lnTo>
                    <a:pt x="1008" y="58"/>
                  </a:lnTo>
                  <a:lnTo>
                    <a:pt x="1012" y="62"/>
                  </a:lnTo>
                  <a:lnTo>
                    <a:pt x="1012" y="66"/>
                  </a:lnTo>
                  <a:lnTo>
                    <a:pt x="1012" y="66"/>
                  </a:lnTo>
                  <a:lnTo>
                    <a:pt x="1008" y="68"/>
                  </a:lnTo>
                  <a:lnTo>
                    <a:pt x="1004" y="68"/>
                  </a:lnTo>
                  <a:lnTo>
                    <a:pt x="1004" y="68"/>
                  </a:lnTo>
                  <a:lnTo>
                    <a:pt x="1000" y="68"/>
                  </a:lnTo>
                  <a:lnTo>
                    <a:pt x="1000" y="68"/>
                  </a:lnTo>
                  <a:lnTo>
                    <a:pt x="998" y="62"/>
                  </a:lnTo>
                  <a:lnTo>
                    <a:pt x="996" y="58"/>
                  </a:lnTo>
                  <a:lnTo>
                    <a:pt x="996" y="58"/>
                  </a:lnTo>
                  <a:lnTo>
                    <a:pt x="992" y="56"/>
                  </a:lnTo>
                  <a:lnTo>
                    <a:pt x="988" y="54"/>
                  </a:lnTo>
                  <a:lnTo>
                    <a:pt x="988" y="54"/>
                  </a:lnTo>
                  <a:lnTo>
                    <a:pt x="986" y="50"/>
                  </a:lnTo>
                  <a:lnTo>
                    <a:pt x="986" y="44"/>
                  </a:lnTo>
                  <a:lnTo>
                    <a:pt x="986" y="44"/>
                  </a:lnTo>
                  <a:lnTo>
                    <a:pt x="986" y="32"/>
                  </a:lnTo>
                  <a:lnTo>
                    <a:pt x="986" y="32"/>
                  </a:lnTo>
                  <a:lnTo>
                    <a:pt x="988" y="28"/>
                  </a:lnTo>
                  <a:lnTo>
                    <a:pt x="990" y="24"/>
                  </a:lnTo>
                  <a:lnTo>
                    <a:pt x="990" y="24"/>
                  </a:lnTo>
                  <a:lnTo>
                    <a:pt x="990" y="20"/>
                  </a:lnTo>
                  <a:lnTo>
                    <a:pt x="990" y="18"/>
                  </a:lnTo>
                  <a:lnTo>
                    <a:pt x="992" y="16"/>
                  </a:lnTo>
                  <a:lnTo>
                    <a:pt x="992" y="16"/>
                  </a:lnTo>
                  <a:lnTo>
                    <a:pt x="1000" y="14"/>
                  </a:lnTo>
                  <a:lnTo>
                    <a:pt x="1002" y="12"/>
                  </a:lnTo>
                  <a:lnTo>
                    <a:pt x="1004" y="10"/>
                  </a:lnTo>
                  <a:lnTo>
                    <a:pt x="1004" y="10"/>
                  </a:lnTo>
                  <a:lnTo>
                    <a:pt x="1004" y="6"/>
                  </a:lnTo>
                  <a:lnTo>
                    <a:pt x="1002" y="4"/>
                  </a:lnTo>
                  <a:lnTo>
                    <a:pt x="1002" y="4"/>
                  </a:lnTo>
                  <a:lnTo>
                    <a:pt x="996" y="4"/>
                  </a:lnTo>
                  <a:lnTo>
                    <a:pt x="996" y="4"/>
                  </a:lnTo>
                  <a:lnTo>
                    <a:pt x="996" y="4"/>
                  </a:lnTo>
                  <a:lnTo>
                    <a:pt x="996" y="4"/>
                  </a:lnTo>
                  <a:lnTo>
                    <a:pt x="982" y="2"/>
                  </a:lnTo>
                  <a:lnTo>
                    <a:pt x="982" y="2"/>
                  </a:lnTo>
                  <a:lnTo>
                    <a:pt x="980" y="2"/>
                  </a:lnTo>
                  <a:lnTo>
                    <a:pt x="980" y="2"/>
                  </a:lnTo>
                  <a:lnTo>
                    <a:pt x="978" y="2"/>
                  </a:lnTo>
                  <a:lnTo>
                    <a:pt x="976" y="4"/>
                  </a:lnTo>
                  <a:lnTo>
                    <a:pt x="972" y="8"/>
                  </a:lnTo>
                  <a:lnTo>
                    <a:pt x="972" y="8"/>
                  </a:lnTo>
                  <a:lnTo>
                    <a:pt x="966" y="10"/>
                  </a:lnTo>
                  <a:lnTo>
                    <a:pt x="964" y="12"/>
                  </a:lnTo>
                  <a:lnTo>
                    <a:pt x="962" y="14"/>
                  </a:lnTo>
                  <a:lnTo>
                    <a:pt x="962" y="14"/>
                  </a:lnTo>
                  <a:lnTo>
                    <a:pt x="964" y="16"/>
                  </a:lnTo>
                  <a:lnTo>
                    <a:pt x="966" y="18"/>
                  </a:lnTo>
                  <a:lnTo>
                    <a:pt x="968" y="20"/>
                  </a:lnTo>
                  <a:lnTo>
                    <a:pt x="968" y="22"/>
                  </a:lnTo>
                  <a:lnTo>
                    <a:pt x="968" y="22"/>
                  </a:lnTo>
                  <a:lnTo>
                    <a:pt x="966" y="24"/>
                  </a:lnTo>
                  <a:lnTo>
                    <a:pt x="964" y="26"/>
                  </a:lnTo>
                  <a:lnTo>
                    <a:pt x="964" y="26"/>
                  </a:lnTo>
                  <a:lnTo>
                    <a:pt x="958" y="24"/>
                  </a:lnTo>
                  <a:lnTo>
                    <a:pt x="958" y="24"/>
                  </a:lnTo>
                  <a:lnTo>
                    <a:pt x="956" y="24"/>
                  </a:lnTo>
                  <a:lnTo>
                    <a:pt x="956" y="24"/>
                  </a:lnTo>
                  <a:lnTo>
                    <a:pt x="952" y="24"/>
                  </a:lnTo>
                  <a:lnTo>
                    <a:pt x="952" y="26"/>
                  </a:lnTo>
                  <a:lnTo>
                    <a:pt x="950" y="30"/>
                  </a:lnTo>
                  <a:lnTo>
                    <a:pt x="950" y="30"/>
                  </a:lnTo>
                  <a:lnTo>
                    <a:pt x="946" y="36"/>
                  </a:lnTo>
                  <a:lnTo>
                    <a:pt x="942" y="40"/>
                  </a:lnTo>
                  <a:lnTo>
                    <a:pt x="942" y="40"/>
                  </a:lnTo>
                  <a:lnTo>
                    <a:pt x="940" y="46"/>
                  </a:lnTo>
                  <a:lnTo>
                    <a:pt x="942" y="50"/>
                  </a:lnTo>
                  <a:lnTo>
                    <a:pt x="946" y="56"/>
                  </a:lnTo>
                  <a:lnTo>
                    <a:pt x="950" y="60"/>
                  </a:lnTo>
                  <a:lnTo>
                    <a:pt x="950" y="60"/>
                  </a:lnTo>
                  <a:lnTo>
                    <a:pt x="958" y="62"/>
                  </a:lnTo>
                  <a:lnTo>
                    <a:pt x="962" y="66"/>
                  </a:lnTo>
                  <a:lnTo>
                    <a:pt x="962" y="66"/>
                  </a:lnTo>
                  <a:lnTo>
                    <a:pt x="964" y="70"/>
                  </a:lnTo>
                  <a:lnTo>
                    <a:pt x="968" y="74"/>
                  </a:lnTo>
                  <a:lnTo>
                    <a:pt x="968" y="74"/>
                  </a:lnTo>
                  <a:lnTo>
                    <a:pt x="966" y="76"/>
                  </a:lnTo>
                  <a:lnTo>
                    <a:pt x="968" y="80"/>
                  </a:lnTo>
                  <a:lnTo>
                    <a:pt x="968" y="80"/>
                  </a:lnTo>
                  <a:lnTo>
                    <a:pt x="970" y="84"/>
                  </a:lnTo>
                  <a:lnTo>
                    <a:pt x="976" y="86"/>
                  </a:lnTo>
                  <a:lnTo>
                    <a:pt x="986" y="92"/>
                  </a:lnTo>
                  <a:lnTo>
                    <a:pt x="986" y="92"/>
                  </a:lnTo>
                  <a:lnTo>
                    <a:pt x="996" y="100"/>
                  </a:lnTo>
                  <a:lnTo>
                    <a:pt x="1000" y="104"/>
                  </a:lnTo>
                  <a:lnTo>
                    <a:pt x="1000" y="106"/>
                  </a:lnTo>
                  <a:lnTo>
                    <a:pt x="998" y="108"/>
                  </a:lnTo>
                  <a:lnTo>
                    <a:pt x="998" y="108"/>
                  </a:lnTo>
                  <a:lnTo>
                    <a:pt x="1002" y="112"/>
                  </a:lnTo>
                  <a:lnTo>
                    <a:pt x="1008" y="116"/>
                  </a:lnTo>
                  <a:lnTo>
                    <a:pt x="1010" y="120"/>
                  </a:lnTo>
                  <a:lnTo>
                    <a:pt x="1010" y="122"/>
                  </a:lnTo>
                  <a:lnTo>
                    <a:pt x="1006" y="124"/>
                  </a:lnTo>
                  <a:lnTo>
                    <a:pt x="1006" y="124"/>
                  </a:lnTo>
                  <a:lnTo>
                    <a:pt x="1004" y="124"/>
                  </a:lnTo>
                  <a:lnTo>
                    <a:pt x="1000" y="126"/>
                  </a:lnTo>
                  <a:lnTo>
                    <a:pt x="1000" y="126"/>
                  </a:lnTo>
                  <a:lnTo>
                    <a:pt x="1000" y="128"/>
                  </a:lnTo>
                  <a:lnTo>
                    <a:pt x="1000" y="132"/>
                  </a:lnTo>
                  <a:lnTo>
                    <a:pt x="1000" y="132"/>
                  </a:lnTo>
                  <a:lnTo>
                    <a:pt x="998" y="136"/>
                  </a:lnTo>
                  <a:lnTo>
                    <a:pt x="996" y="138"/>
                  </a:lnTo>
                  <a:lnTo>
                    <a:pt x="992" y="138"/>
                  </a:lnTo>
                  <a:lnTo>
                    <a:pt x="992" y="138"/>
                  </a:lnTo>
                  <a:lnTo>
                    <a:pt x="992" y="142"/>
                  </a:lnTo>
                  <a:lnTo>
                    <a:pt x="992" y="142"/>
                  </a:lnTo>
                  <a:lnTo>
                    <a:pt x="990" y="150"/>
                  </a:lnTo>
                  <a:lnTo>
                    <a:pt x="990" y="154"/>
                  </a:lnTo>
                  <a:lnTo>
                    <a:pt x="990" y="156"/>
                  </a:lnTo>
                  <a:lnTo>
                    <a:pt x="990" y="156"/>
                  </a:lnTo>
                  <a:lnTo>
                    <a:pt x="986" y="158"/>
                  </a:lnTo>
                  <a:lnTo>
                    <a:pt x="986" y="158"/>
                  </a:lnTo>
                  <a:lnTo>
                    <a:pt x="986" y="156"/>
                  </a:lnTo>
                  <a:lnTo>
                    <a:pt x="984" y="154"/>
                  </a:lnTo>
                  <a:lnTo>
                    <a:pt x="982" y="150"/>
                  </a:lnTo>
                  <a:lnTo>
                    <a:pt x="982" y="150"/>
                  </a:lnTo>
                  <a:lnTo>
                    <a:pt x="978" y="146"/>
                  </a:lnTo>
                  <a:lnTo>
                    <a:pt x="972" y="142"/>
                  </a:lnTo>
                  <a:lnTo>
                    <a:pt x="972" y="142"/>
                  </a:lnTo>
                  <a:lnTo>
                    <a:pt x="968" y="138"/>
                  </a:lnTo>
                  <a:lnTo>
                    <a:pt x="968" y="136"/>
                  </a:lnTo>
                  <a:lnTo>
                    <a:pt x="968" y="130"/>
                  </a:lnTo>
                  <a:lnTo>
                    <a:pt x="970" y="124"/>
                  </a:lnTo>
                  <a:lnTo>
                    <a:pt x="972" y="118"/>
                  </a:lnTo>
                  <a:lnTo>
                    <a:pt x="972" y="118"/>
                  </a:lnTo>
                  <a:lnTo>
                    <a:pt x="970" y="114"/>
                  </a:lnTo>
                  <a:lnTo>
                    <a:pt x="968" y="112"/>
                  </a:lnTo>
                  <a:lnTo>
                    <a:pt x="966" y="110"/>
                  </a:lnTo>
                  <a:lnTo>
                    <a:pt x="962" y="110"/>
                  </a:lnTo>
                  <a:lnTo>
                    <a:pt x="962" y="110"/>
                  </a:lnTo>
                  <a:lnTo>
                    <a:pt x="960" y="110"/>
                  </a:lnTo>
                  <a:lnTo>
                    <a:pt x="960" y="110"/>
                  </a:lnTo>
                  <a:lnTo>
                    <a:pt x="956" y="110"/>
                  </a:lnTo>
                  <a:lnTo>
                    <a:pt x="954" y="112"/>
                  </a:lnTo>
                  <a:lnTo>
                    <a:pt x="952" y="118"/>
                  </a:lnTo>
                  <a:lnTo>
                    <a:pt x="954" y="126"/>
                  </a:lnTo>
                  <a:lnTo>
                    <a:pt x="952" y="130"/>
                  </a:lnTo>
                  <a:lnTo>
                    <a:pt x="950" y="134"/>
                  </a:lnTo>
                  <a:lnTo>
                    <a:pt x="950" y="134"/>
                  </a:lnTo>
                  <a:lnTo>
                    <a:pt x="946" y="128"/>
                  </a:lnTo>
                  <a:lnTo>
                    <a:pt x="942" y="122"/>
                  </a:lnTo>
                  <a:lnTo>
                    <a:pt x="940" y="118"/>
                  </a:lnTo>
                  <a:lnTo>
                    <a:pt x="934" y="114"/>
                  </a:lnTo>
                  <a:lnTo>
                    <a:pt x="934" y="114"/>
                  </a:lnTo>
                  <a:lnTo>
                    <a:pt x="930" y="112"/>
                  </a:lnTo>
                  <a:lnTo>
                    <a:pt x="926" y="110"/>
                  </a:lnTo>
                  <a:lnTo>
                    <a:pt x="926" y="110"/>
                  </a:lnTo>
                  <a:lnTo>
                    <a:pt x="924" y="108"/>
                  </a:lnTo>
                  <a:lnTo>
                    <a:pt x="924" y="104"/>
                  </a:lnTo>
                  <a:lnTo>
                    <a:pt x="924" y="104"/>
                  </a:lnTo>
                  <a:lnTo>
                    <a:pt x="918" y="98"/>
                  </a:lnTo>
                  <a:lnTo>
                    <a:pt x="918" y="96"/>
                  </a:lnTo>
                  <a:lnTo>
                    <a:pt x="922" y="94"/>
                  </a:lnTo>
                  <a:lnTo>
                    <a:pt x="922" y="94"/>
                  </a:lnTo>
                  <a:lnTo>
                    <a:pt x="928" y="92"/>
                  </a:lnTo>
                  <a:lnTo>
                    <a:pt x="932" y="92"/>
                  </a:lnTo>
                  <a:lnTo>
                    <a:pt x="934" y="88"/>
                  </a:lnTo>
                  <a:lnTo>
                    <a:pt x="934" y="88"/>
                  </a:lnTo>
                  <a:lnTo>
                    <a:pt x="934" y="82"/>
                  </a:lnTo>
                  <a:lnTo>
                    <a:pt x="930" y="78"/>
                  </a:lnTo>
                  <a:lnTo>
                    <a:pt x="930" y="78"/>
                  </a:lnTo>
                  <a:lnTo>
                    <a:pt x="922" y="72"/>
                  </a:lnTo>
                  <a:lnTo>
                    <a:pt x="916" y="68"/>
                  </a:lnTo>
                  <a:lnTo>
                    <a:pt x="916" y="68"/>
                  </a:lnTo>
                  <a:lnTo>
                    <a:pt x="912" y="62"/>
                  </a:lnTo>
                  <a:lnTo>
                    <a:pt x="908" y="56"/>
                  </a:lnTo>
                  <a:lnTo>
                    <a:pt x="908" y="56"/>
                  </a:lnTo>
                  <a:lnTo>
                    <a:pt x="902" y="54"/>
                  </a:lnTo>
                  <a:lnTo>
                    <a:pt x="898" y="52"/>
                  </a:lnTo>
                  <a:lnTo>
                    <a:pt x="896" y="50"/>
                  </a:lnTo>
                  <a:lnTo>
                    <a:pt x="896" y="50"/>
                  </a:lnTo>
                  <a:lnTo>
                    <a:pt x="890" y="46"/>
                  </a:lnTo>
                  <a:lnTo>
                    <a:pt x="882" y="42"/>
                  </a:lnTo>
                  <a:lnTo>
                    <a:pt x="882" y="42"/>
                  </a:lnTo>
                  <a:lnTo>
                    <a:pt x="882" y="44"/>
                  </a:lnTo>
                  <a:lnTo>
                    <a:pt x="882" y="44"/>
                  </a:lnTo>
                  <a:lnTo>
                    <a:pt x="880" y="48"/>
                  </a:lnTo>
                  <a:lnTo>
                    <a:pt x="880" y="52"/>
                  </a:lnTo>
                  <a:lnTo>
                    <a:pt x="880" y="52"/>
                  </a:lnTo>
                  <a:lnTo>
                    <a:pt x="882" y="58"/>
                  </a:lnTo>
                  <a:lnTo>
                    <a:pt x="882" y="58"/>
                  </a:lnTo>
                  <a:lnTo>
                    <a:pt x="880" y="60"/>
                  </a:lnTo>
                  <a:lnTo>
                    <a:pt x="876" y="60"/>
                  </a:lnTo>
                  <a:lnTo>
                    <a:pt x="876" y="60"/>
                  </a:lnTo>
                  <a:lnTo>
                    <a:pt x="874" y="64"/>
                  </a:lnTo>
                  <a:lnTo>
                    <a:pt x="872" y="68"/>
                  </a:lnTo>
                  <a:lnTo>
                    <a:pt x="870" y="72"/>
                  </a:lnTo>
                  <a:lnTo>
                    <a:pt x="868" y="74"/>
                  </a:lnTo>
                  <a:lnTo>
                    <a:pt x="868" y="74"/>
                  </a:lnTo>
                  <a:lnTo>
                    <a:pt x="864" y="78"/>
                  </a:lnTo>
                  <a:lnTo>
                    <a:pt x="862" y="78"/>
                  </a:lnTo>
                  <a:lnTo>
                    <a:pt x="860" y="82"/>
                  </a:lnTo>
                  <a:lnTo>
                    <a:pt x="860" y="82"/>
                  </a:lnTo>
                  <a:lnTo>
                    <a:pt x="860" y="84"/>
                  </a:lnTo>
                  <a:lnTo>
                    <a:pt x="862" y="86"/>
                  </a:lnTo>
                  <a:lnTo>
                    <a:pt x="868" y="90"/>
                  </a:lnTo>
                  <a:lnTo>
                    <a:pt x="868" y="90"/>
                  </a:lnTo>
                  <a:lnTo>
                    <a:pt x="880" y="98"/>
                  </a:lnTo>
                  <a:lnTo>
                    <a:pt x="886" y="100"/>
                  </a:lnTo>
                  <a:lnTo>
                    <a:pt x="894" y="102"/>
                  </a:lnTo>
                  <a:lnTo>
                    <a:pt x="894" y="102"/>
                  </a:lnTo>
                  <a:lnTo>
                    <a:pt x="894" y="102"/>
                  </a:lnTo>
                  <a:lnTo>
                    <a:pt x="894" y="102"/>
                  </a:lnTo>
                  <a:lnTo>
                    <a:pt x="898" y="102"/>
                  </a:lnTo>
                  <a:lnTo>
                    <a:pt x="898" y="102"/>
                  </a:lnTo>
                  <a:lnTo>
                    <a:pt x="902" y="102"/>
                  </a:lnTo>
                  <a:lnTo>
                    <a:pt x="902" y="102"/>
                  </a:lnTo>
                  <a:lnTo>
                    <a:pt x="904" y="102"/>
                  </a:lnTo>
                  <a:lnTo>
                    <a:pt x="906" y="106"/>
                  </a:lnTo>
                  <a:lnTo>
                    <a:pt x="906" y="106"/>
                  </a:lnTo>
                  <a:lnTo>
                    <a:pt x="904" y="108"/>
                  </a:lnTo>
                  <a:lnTo>
                    <a:pt x="902" y="108"/>
                  </a:lnTo>
                  <a:lnTo>
                    <a:pt x="894" y="110"/>
                  </a:lnTo>
                  <a:lnTo>
                    <a:pt x="894" y="110"/>
                  </a:lnTo>
                  <a:lnTo>
                    <a:pt x="892" y="112"/>
                  </a:lnTo>
                  <a:lnTo>
                    <a:pt x="890" y="116"/>
                  </a:lnTo>
                  <a:lnTo>
                    <a:pt x="890" y="118"/>
                  </a:lnTo>
                  <a:lnTo>
                    <a:pt x="894" y="122"/>
                  </a:lnTo>
                  <a:lnTo>
                    <a:pt x="894" y="122"/>
                  </a:lnTo>
                  <a:lnTo>
                    <a:pt x="898" y="122"/>
                  </a:lnTo>
                  <a:lnTo>
                    <a:pt x="902" y="124"/>
                  </a:lnTo>
                  <a:lnTo>
                    <a:pt x="902" y="124"/>
                  </a:lnTo>
                  <a:lnTo>
                    <a:pt x="902" y="124"/>
                  </a:lnTo>
                  <a:lnTo>
                    <a:pt x="902" y="126"/>
                  </a:lnTo>
                  <a:lnTo>
                    <a:pt x="902" y="128"/>
                  </a:lnTo>
                  <a:lnTo>
                    <a:pt x="898" y="128"/>
                  </a:lnTo>
                  <a:lnTo>
                    <a:pt x="898" y="128"/>
                  </a:lnTo>
                  <a:lnTo>
                    <a:pt x="894" y="132"/>
                  </a:lnTo>
                  <a:lnTo>
                    <a:pt x="888" y="134"/>
                  </a:lnTo>
                  <a:lnTo>
                    <a:pt x="888" y="134"/>
                  </a:lnTo>
                  <a:lnTo>
                    <a:pt x="878" y="134"/>
                  </a:lnTo>
                  <a:lnTo>
                    <a:pt x="874" y="136"/>
                  </a:lnTo>
                  <a:lnTo>
                    <a:pt x="872" y="140"/>
                  </a:lnTo>
                  <a:lnTo>
                    <a:pt x="872" y="140"/>
                  </a:lnTo>
                  <a:lnTo>
                    <a:pt x="874" y="142"/>
                  </a:lnTo>
                  <a:lnTo>
                    <a:pt x="876" y="146"/>
                  </a:lnTo>
                  <a:lnTo>
                    <a:pt x="878" y="148"/>
                  </a:lnTo>
                  <a:lnTo>
                    <a:pt x="876" y="150"/>
                  </a:lnTo>
                  <a:lnTo>
                    <a:pt x="876" y="150"/>
                  </a:lnTo>
                  <a:lnTo>
                    <a:pt x="874" y="150"/>
                  </a:lnTo>
                  <a:lnTo>
                    <a:pt x="874" y="150"/>
                  </a:lnTo>
                  <a:lnTo>
                    <a:pt x="870" y="148"/>
                  </a:lnTo>
                  <a:lnTo>
                    <a:pt x="866" y="146"/>
                  </a:lnTo>
                  <a:lnTo>
                    <a:pt x="864" y="140"/>
                  </a:lnTo>
                  <a:lnTo>
                    <a:pt x="864" y="132"/>
                  </a:lnTo>
                  <a:lnTo>
                    <a:pt x="864" y="130"/>
                  </a:lnTo>
                  <a:lnTo>
                    <a:pt x="860" y="126"/>
                  </a:lnTo>
                  <a:lnTo>
                    <a:pt x="860" y="126"/>
                  </a:lnTo>
                  <a:lnTo>
                    <a:pt x="858" y="124"/>
                  </a:lnTo>
                  <a:lnTo>
                    <a:pt x="852" y="124"/>
                  </a:lnTo>
                  <a:lnTo>
                    <a:pt x="852" y="124"/>
                  </a:lnTo>
                  <a:lnTo>
                    <a:pt x="848" y="126"/>
                  </a:lnTo>
                  <a:lnTo>
                    <a:pt x="848" y="128"/>
                  </a:lnTo>
                  <a:lnTo>
                    <a:pt x="848" y="130"/>
                  </a:lnTo>
                  <a:lnTo>
                    <a:pt x="848" y="130"/>
                  </a:lnTo>
                  <a:lnTo>
                    <a:pt x="854" y="134"/>
                  </a:lnTo>
                  <a:lnTo>
                    <a:pt x="856" y="136"/>
                  </a:lnTo>
                  <a:lnTo>
                    <a:pt x="856" y="140"/>
                  </a:lnTo>
                  <a:lnTo>
                    <a:pt x="856" y="140"/>
                  </a:lnTo>
                  <a:lnTo>
                    <a:pt x="856" y="140"/>
                  </a:lnTo>
                  <a:lnTo>
                    <a:pt x="856" y="140"/>
                  </a:lnTo>
                  <a:lnTo>
                    <a:pt x="850" y="138"/>
                  </a:lnTo>
                  <a:lnTo>
                    <a:pt x="850" y="138"/>
                  </a:lnTo>
                  <a:lnTo>
                    <a:pt x="844" y="136"/>
                  </a:lnTo>
                  <a:lnTo>
                    <a:pt x="844" y="136"/>
                  </a:lnTo>
                  <a:lnTo>
                    <a:pt x="844" y="136"/>
                  </a:lnTo>
                  <a:lnTo>
                    <a:pt x="844" y="136"/>
                  </a:lnTo>
                  <a:lnTo>
                    <a:pt x="836" y="138"/>
                  </a:lnTo>
                  <a:lnTo>
                    <a:pt x="830" y="142"/>
                  </a:lnTo>
                  <a:lnTo>
                    <a:pt x="830" y="142"/>
                  </a:lnTo>
                  <a:lnTo>
                    <a:pt x="826" y="142"/>
                  </a:lnTo>
                  <a:lnTo>
                    <a:pt x="826" y="142"/>
                  </a:lnTo>
                  <a:lnTo>
                    <a:pt x="820" y="140"/>
                  </a:lnTo>
                  <a:lnTo>
                    <a:pt x="814" y="138"/>
                  </a:lnTo>
                  <a:lnTo>
                    <a:pt x="804" y="136"/>
                  </a:lnTo>
                  <a:lnTo>
                    <a:pt x="804" y="136"/>
                  </a:lnTo>
                  <a:lnTo>
                    <a:pt x="794" y="134"/>
                  </a:lnTo>
                  <a:lnTo>
                    <a:pt x="786" y="130"/>
                  </a:lnTo>
                  <a:lnTo>
                    <a:pt x="786" y="130"/>
                  </a:lnTo>
                  <a:lnTo>
                    <a:pt x="780" y="124"/>
                  </a:lnTo>
                  <a:lnTo>
                    <a:pt x="774" y="122"/>
                  </a:lnTo>
                  <a:lnTo>
                    <a:pt x="774" y="122"/>
                  </a:lnTo>
                  <a:lnTo>
                    <a:pt x="774" y="122"/>
                  </a:lnTo>
                  <a:lnTo>
                    <a:pt x="774" y="122"/>
                  </a:lnTo>
                  <a:lnTo>
                    <a:pt x="770" y="122"/>
                  </a:lnTo>
                  <a:lnTo>
                    <a:pt x="770" y="122"/>
                  </a:lnTo>
                  <a:lnTo>
                    <a:pt x="764" y="122"/>
                  </a:lnTo>
                  <a:lnTo>
                    <a:pt x="764" y="122"/>
                  </a:lnTo>
                  <a:lnTo>
                    <a:pt x="760" y="120"/>
                  </a:lnTo>
                  <a:lnTo>
                    <a:pt x="760" y="120"/>
                  </a:lnTo>
                  <a:lnTo>
                    <a:pt x="760" y="118"/>
                  </a:lnTo>
                  <a:lnTo>
                    <a:pt x="760" y="116"/>
                  </a:lnTo>
                  <a:lnTo>
                    <a:pt x="764" y="114"/>
                  </a:lnTo>
                  <a:lnTo>
                    <a:pt x="764" y="112"/>
                  </a:lnTo>
                  <a:lnTo>
                    <a:pt x="764" y="112"/>
                  </a:lnTo>
                  <a:lnTo>
                    <a:pt x="756" y="108"/>
                  </a:lnTo>
                  <a:lnTo>
                    <a:pt x="756" y="108"/>
                  </a:lnTo>
                  <a:lnTo>
                    <a:pt x="752" y="110"/>
                  </a:lnTo>
                  <a:lnTo>
                    <a:pt x="746" y="110"/>
                  </a:lnTo>
                  <a:lnTo>
                    <a:pt x="746" y="110"/>
                  </a:lnTo>
                  <a:lnTo>
                    <a:pt x="738" y="114"/>
                  </a:lnTo>
                  <a:lnTo>
                    <a:pt x="738" y="114"/>
                  </a:lnTo>
                  <a:lnTo>
                    <a:pt x="734" y="114"/>
                  </a:lnTo>
                  <a:lnTo>
                    <a:pt x="730" y="116"/>
                  </a:lnTo>
                  <a:lnTo>
                    <a:pt x="730" y="116"/>
                  </a:lnTo>
                  <a:lnTo>
                    <a:pt x="728" y="118"/>
                  </a:lnTo>
                  <a:lnTo>
                    <a:pt x="726" y="122"/>
                  </a:lnTo>
                  <a:lnTo>
                    <a:pt x="728" y="124"/>
                  </a:lnTo>
                  <a:lnTo>
                    <a:pt x="732" y="126"/>
                  </a:lnTo>
                  <a:lnTo>
                    <a:pt x="732" y="126"/>
                  </a:lnTo>
                  <a:lnTo>
                    <a:pt x="734" y="128"/>
                  </a:lnTo>
                  <a:lnTo>
                    <a:pt x="734" y="128"/>
                  </a:lnTo>
                  <a:lnTo>
                    <a:pt x="740" y="126"/>
                  </a:lnTo>
                  <a:lnTo>
                    <a:pt x="740" y="126"/>
                  </a:lnTo>
                  <a:lnTo>
                    <a:pt x="746" y="124"/>
                  </a:lnTo>
                  <a:lnTo>
                    <a:pt x="746" y="124"/>
                  </a:lnTo>
                  <a:lnTo>
                    <a:pt x="748" y="126"/>
                  </a:lnTo>
                  <a:lnTo>
                    <a:pt x="748" y="126"/>
                  </a:lnTo>
                  <a:lnTo>
                    <a:pt x="744" y="130"/>
                  </a:lnTo>
                  <a:lnTo>
                    <a:pt x="740" y="132"/>
                  </a:lnTo>
                  <a:lnTo>
                    <a:pt x="736" y="134"/>
                  </a:lnTo>
                  <a:lnTo>
                    <a:pt x="734" y="136"/>
                  </a:lnTo>
                  <a:lnTo>
                    <a:pt x="734" y="136"/>
                  </a:lnTo>
                  <a:lnTo>
                    <a:pt x="734" y="142"/>
                  </a:lnTo>
                  <a:lnTo>
                    <a:pt x="736" y="146"/>
                  </a:lnTo>
                  <a:lnTo>
                    <a:pt x="738" y="150"/>
                  </a:lnTo>
                  <a:lnTo>
                    <a:pt x="736" y="154"/>
                  </a:lnTo>
                  <a:lnTo>
                    <a:pt x="736" y="154"/>
                  </a:lnTo>
                  <a:lnTo>
                    <a:pt x="734" y="154"/>
                  </a:lnTo>
                  <a:lnTo>
                    <a:pt x="734" y="154"/>
                  </a:lnTo>
                  <a:lnTo>
                    <a:pt x="728" y="152"/>
                  </a:lnTo>
                  <a:lnTo>
                    <a:pt x="726" y="148"/>
                  </a:lnTo>
                  <a:lnTo>
                    <a:pt x="720" y="140"/>
                  </a:lnTo>
                  <a:lnTo>
                    <a:pt x="720" y="140"/>
                  </a:lnTo>
                  <a:lnTo>
                    <a:pt x="716" y="136"/>
                  </a:lnTo>
                  <a:lnTo>
                    <a:pt x="712" y="134"/>
                  </a:lnTo>
                  <a:lnTo>
                    <a:pt x="706" y="132"/>
                  </a:lnTo>
                  <a:lnTo>
                    <a:pt x="704" y="128"/>
                  </a:lnTo>
                  <a:lnTo>
                    <a:pt x="704" y="128"/>
                  </a:lnTo>
                  <a:lnTo>
                    <a:pt x="696" y="132"/>
                  </a:lnTo>
                  <a:lnTo>
                    <a:pt x="688" y="132"/>
                  </a:lnTo>
                  <a:lnTo>
                    <a:pt x="688" y="132"/>
                  </a:lnTo>
                  <a:lnTo>
                    <a:pt x="686" y="132"/>
                  </a:lnTo>
                  <a:lnTo>
                    <a:pt x="686" y="132"/>
                  </a:lnTo>
                  <a:lnTo>
                    <a:pt x="682" y="132"/>
                  </a:lnTo>
                  <a:lnTo>
                    <a:pt x="682" y="132"/>
                  </a:lnTo>
                  <a:lnTo>
                    <a:pt x="672" y="134"/>
                  </a:lnTo>
                  <a:lnTo>
                    <a:pt x="662" y="134"/>
                  </a:lnTo>
                  <a:lnTo>
                    <a:pt x="662" y="134"/>
                  </a:lnTo>
                  <a:lnTo>
                    <a:pt x="660" y="134"/>
                  </a:lnTo>
                  <a:lnTo>
                    <a:pt x="660" y="134"/>
                  </a:lnTo>
                  <a:lnTo>
                    <a:pt x="654" y="134"/>
                  </a:lnTo>
                  <a:lnTo>
                    <a:pt x="650" y="132"/>
                  </a:lnTo>
                  <a:lnTo>
                    <a:pt x="648" y="130"/>
                  </a:lnTo>
                  <a:lnTo>
                    <a:pt x="650" y="126"/>
                  </a:lnTo>
                  <a:lnTo>
                    <a:pt x="650" y="126"/>
                  </a:lnTo>
                  <a:lnTo>
                    <a:pt x="654" y="124"/>
                  </a:lnTo>
                  <a:lnTo>
                    <a:pt x="658" y="122"/>
                  </a:lnTo>
                  <a:lnTo>
                    <a:pt x="662" y="120"/>
                  </a:lnTo>
                  <a:lnTo>
                    <a:pt x="664" y="118"/>
                  </a:lnTo>
                  <a:lnTo>
                    <a:pt x="664" y="118"/>
                  </a:lnTo>
                  <a:lnTo>
                    <a:pt x="664" y="118"/>
                  </a:lnTo>
                  <a:lnTo>
                    <a:pt x="662" y="116"/>
                  </a:lnTo>
                  <a:lnTo>
                    <a:pt x="660" y="114"/>
                  </a:lnTo>
                  <a:lnTo>
                    <a:pt x="656" y="112"/>
                  </a:lnTo>
                  <a:lnTo>
                    <a:pt x="656" y="112"/>
                  </a:lnTo>
                  <a:lnTo>
                    <a:pt x="652" y="108"/>
                  </a:lnTo>
                  <a:lnTo>
                    <a:pt x="652" y="108"/>
                  </a:lnTo>
                  <a:lnTo>
                    <a:pt x="650" y="106"/>
                  </a:lnTo>
                  <a:lnTo>
                    <a:pt x="646" y="104"/>
                  </a:lnTo>
                  <a:lnTo>
                    <a:pt x="636" y="104"/>
                  </a:lnTo>
                  <a:lnTo>
                    <a:pt x="636" y="104"/>
                  </a:lnTo>
                  <a:lnTo>
                    <a:pt x="636" y="104"/>
                  </a:lnTo>
                  <a:lnTo>
                    <a:pt x="636" y="104"/>
                  </a:lnTo>
                  <a:lnTo>
                    <a:pt x="630" y="104"/>
                  </a:lnTo>
                  <a:lnTo>
                    <a:pt x="630" y="104"/>
                  </a:lnTo>
                  <a:lnTo>
                    <a:pt x="624" y="104"/>
                  </a:lnTo>
                  <a:lnTo>
                    <a:pt x="624" y="104"/>
                  </a:lnTo>
                  <a:lnTo>
                    <a:pt x="618" y="102"/>
                  </a:lnTo>
                  <a:lnTo>
                    <a:pt x="618" y="102"/>
                  </a:lnTo>
                  <a:lnTo>
                    <a:pt x="612" y="98"/>
                  </a:lnTo>
                  <a:lnTo>
                    <a:pt x="612" y="98"/>
                  </a:lnTo>
                  <a:lnTo>
                    <a:pt x="610" y="98"/>
                  </a:lnTo>
                  <a:lnTo>
                    <a:pt x="610" y="98"/>
                  </a:lnTo>
                  <a:lnTo>
                    <a:pt x="608" y="98"/>
                  </a:lnTo>
                  <a:lnTo>
                    <a:pt x="608" y="98"/>
                  </a:lnTo>
                  <a:lnTo>
                    <a:pt x="604" y="100"/>
                  </a:lnTo>
                  <a:lnTo>
                    <a:pt x="604" y="100"/>
                  </a:lnTo>
                  <a:lnTo>
                    <a:pt x="604" y="100"/>
                  </a:lnTo>
                  <a:lnTo>
                    <a:pt x="604" y="100"/>
                  </a:lnTo>
                  <a:lnTo>
                    <a:pt x="600" y="98"/>
                  </a:lnTo>
                  <a:lnTo>
                    <a:pt x="598" y="96"/>
                  </a:lnTo>
                  <a:lnTo>
                    <a:pt x="592" y="92"/>
                  </a:lnTo>
                  <a:lnTo>
                    <a:pt x="592" y="92"/>
                  </a:lnTo>
                  <a:lnTo>
                    <a:pt x="588" y="92"/>
                  </a:lnTo>
                  <a:lnTo>
                    <a:pt x="582" y="90"/>
                  </a:lnTo>
                  <a:lnTo>
                    <a:pt x="582" y="90"/>
                  </a:lnTo>
                  <a:lnTo>
                    <a:pt x="580" y="88"/>
                  </a:lnTo>
                  <a:lnTo>
                    <a:pt x="576" y="86"/>
                  </a:lnTo>
                  <a:lnTo>
                    <a:pt x="576" y="86"/>
                  </a:lnTo>
                  <a:lnTo>
                    <a:pt x="574" y="84"/>
                  </a:lnTo>
                  <a:lnTo>
                    <a:pt x="572" y="82"/>
                  </a:lnTo>
                  <a:lnTo>
                    <a:pt x="572" y="82"/>
                  </a:lnTo>
                  <a:lnTo>
                    <a:pt x="564" y="80"/>
                  </a:lnTo>
                  <a:lnTo>
                    <a:pt x="564" y="80"/>
                  </a:lnTo>
                  <a:lnTo>
                    <a:pt x="564" y="80"/>
                  </a:lnTo>
                  <a:lnTo>
                    <a:pt x="564" y="80"/>
                  </a:lnTo>
                  <a:lnTo>
                    <a:pt x="558" y="82"/>
                  </a:lnTo>
                  <a:lnTo>
                    <a:pt x="554" y="84"/>
                  </a:lnTo>
                  <a:lnTo>
                    <a:pt x="550" y="88"/>
                  </a:lnTo>
                  <a:lnTo>
                    <a:pt x="544" y="90"/>
                  </a:lnTo>
                  <a:lnTo>
                    <a:pt x="544" y="90"/>
                  </a:lnTo>
                  <a:lnTo>
                    <a:pt x="544" y="90"/>
                  </a:lnTo>
                  <a:lnTo>
                    <a:pt x="544" y="90"/>
                  </a:lnTo>
                  <a:lnTo>
                    <a:pt x="540" y="88"/>
                  </a:lnTo>
                  <a:lnTo>
                    <a:pt x="538" y="86"/>
                  </a:lnTo>
                  <a:lnTo>
                    <a:pt x="538" y="82"/>
                  </a:lnTo>
                  <a:lnTo>
                    <a:pt x="536" y="80"/>
                  </a:lnTo>
                  <a:lnTo>
                    <a:pt x="536" y="80"/>
                  </a:lnTo>
                  <a:lnTo>
                    <a:pt x="532" y="78"/>
                  </a:lnTo>
                  <a:lnTo>
                    <a:pt x="532" y="78"/>
                  </a:lnTo>
                  <a:lnTo>
                    <a:pt x="530" y="80"/>
                  </a:lnTo>
                  <a:lnTo>
                    <a:pt x="528" y="82"/>
                  </a:lnTo>
                  <a:lnTo>
                    <a:pt x="526" y="86"/>
                  </a:lnTo>
                  <a:lnTo>
                    <a:pt x="526" y="86"/>
                  </a:lnTo>
                  <a:lnTo>
                    <a:pt x="528" y="90"/>
                  </a:lnTo>
                  <a:lnTo>
                    <a:pt x="528" y="92"/>
                  </a:lnTo>
                  <a:lnTo>
                    <a:pt x="528" y="94"/>
                  </a:lnTo>
                  <a:lnTo>
                    <a:pt x="524" y="96"/>
                  </a:lnTo>
                  <a:lnTo>
                    <a:pt x="524" y="96"/>
                  </a:lnTo>
                  <a:lnTo>
                    <a:pt x="522" y="96"/>
                  </a:lnTo>
                  <a:lnTo>
                    <a:pt x="522" y="96"/>
                  </a:lnTo>
                  <a:lnTo>
                    <a:pt x="516" y="94"/>
                  </a:lnTo>
                  <a:lnTo>
                    <a:pt x="512" y="90"/>
                  </a:lnTo>
                  <a:lnTo>
                    <a:pt x="504" y="78"/>
                  </a:lnTo>
                  <a:lnTo>
                    <a:pt x="504" y="78"/>
                  </a:lnTo>
                  <a:lnTo>
                    <a:pt x="500" y="74"/>
                  </a:lnTo>
                  <a:lnTo>
                    <a:pt x="494" y="72"/>
                  </a:lnTo>
                  <a:lnTo>
                    <a:pt x="494" y="72"/>
                  </a:lnTo>
                  <a:lnTo>
                    <a:pt x="490" y="72"/>
                  </a:lnTo>
                  <a:lnTo>
                    <a:pt x="490" y="72"/>
                  </a:lnTo>
                  <a:lnTo>
                    <a:pt x="488" y="74"/>
                  </a:lnTo>
                  <a:lnTo>
                    <a:pt x="488" y="76"/>
                  </a:lnTo>
                  <a:lnTo>
                    <a:pt x="486" y="76"/>
                  </a:lnTo>
                  <a:lnTo>
                    <a:pt x="484" y="78"/>
                  </a:lnTo>
                  <a:lnTo>
                    <a:pt x="484" y="78"/>
                  </a:lnTo>
                  <a:lnTo>
                    <a:pt x="480" y="76"/>
                  </a:lnTo>
                  <a:lnTo>
                    <a:pt x="480" y="76"/>
                  </a:lnTo>
                  <a:lnTo>
                    <a:pt x="476" y="72"/>
                  </a:lnTo>
                  <a:lnTo>
                    <a:pt x="474" y="70"/>
                  </a:lnTo>
                  <a:lnTo>
                    <a:pt x="472" y="70"/>
                  </a:lnTo>
                  <a:lnTo>
                    <a:pt x="472" y="70"/>
                  </a:lnTo>
                  <a:lnTo>
                    <a:pt x="468" y="70"/>
                  </a:lnTo>
                  <a:lnTo>
                    <a:pt x="468" y="70"/>
                  </a:lnTo>
                  <a:lnTo>
                    <a:pt x="462" y="72"/>
                  </a:lnTo>
                  <a:lnTo>
                    <a:pt x="454" y="74"/>
                  </a:lnTo>
                  <a:lnTo>
                    <a:pt x="454" y="74"/>
                  </a:lnTo>
                  <a:lnTo>
                    <a:pt x="446" y="76"/>
                  </a:lnTo>
                  <a:lnTo>
                    <a:pt x="442" y="76"/>
                  </a:lnTo>
                  <a:lnTo>
                    <a:pt x="438" y="80"/>
                  </a:lnTo>
                  <a:lnTo>
                    <a:pt x="438" y="80"/>
                  </a:lnTo>
                  <a:lnTo>
                    <a:pt x="434" y="86"/>
                  </a:lnTo>
                  <a:lnTo>
                    <a:pt x="434" y="86"/>
                  </a:lnTo>
                  <a:lnTo>
                    <a:pt x="430" y="88"/>
                  </a:lnTo>
                  <a:lnTo>
                    <a:pt x="430" y="88"/>
                  </a:lnTo>
                  <a:lnTo>
                    <a:pt x="426" y="86"/>
                  </a:lnTo>
                  <a:lnTo>
                    <a:pt x="426" y="86"/>
                  </a:lnTo>
                  <a:lnTo>
                    <a:pt x="424" y="86"/>
                  </a:lnTo>
                  <a:lnTo>
                    <a:pt x="422" y="84"/>
                  </a:lnTo>
                  <a:lnTo>
                    <a:pt x="422" y="84"/>
                  </a:lnTo>
                  <a:lnTo>
                    <a:pt x="420" y="84"/>
                  </a:lnTo>
                  <a:lnTo>
                    <a:pt x="420" y="84"/>
                  </a:lnTo>
                  <a:lnTo>
                    <a:pt x="418" y="84"/>
                  </a:lnTo>
                  <a:lnTo>
                    <a:pt x="414" y="86"/>
                  </a:lnTo>
                  <a:lnTo>
                    <a:pt x="414" y="86"/>
                  </a:lnTo>
                  <a:lnTo>
                    <a:pt x="412" y="90"/>
                  </a:lnTo>
                  <a:lnTo>
                    <a:pt x="410" y="92"/>
                  </a:lnTo>
                  <a:lnTo>
                    <a:pt x="410" y="92"/>
                  </a:lnTo>
                  <a:lnTo>
                    <a:pt x="404" y="94"/>
                  </a:lnTo>
                  <a:lnTo>
                    <a:pt x="404" y="94"/>
                  </a:lnTo>
                  <a:lnTo>
                    <a:pt x="404" y="94"/>
                  </a:lnTo>
                  <a:lnTo>
                    <a:pt x="404" y="94"/>
                  </a:lnTo>
                  <a:lnTo>
                    <a:pt x="402" y="92"/>
                  </a:lnTo>
                  <a:lnTo>
                    <a:pt x="402" y="92"/>
                  </a:lnTo>
                  <a:lnTo>
                    <a:pt x="400" y="98"/>
                  </a:lnTo>
                  <a:lnTo>
                    <a:pt x="398" y="100"/>
                  </a:lnTo>
                  <a:lnTo>
                    <a:pt x="394" y="102"/>
                  </a:lnTo>
                  <a:lnTo>
                    <a:pt x="390" y="102"/>
                  </a:lnTo>
                  <a:lnTo>
                    <a:pt x="390" y="102"/>
                  </a:lnTo>
                  <a:lnTo>
                    <a:pt x="376" y="100"/>
                  </a:lnTo>
                  <a:lnTo>
                    <a:pt x="364" y="96"/>
                  </a:lnTo>
                  <a:lnTo>
                    <a:pt x="364" y="96"/>
                  </a:lnTo>
                  <a:lnTo>
                    <a:pt x="358" y="90"/>
                  </a:lnTo>
                  <a:lnTo>
                    <a:pt x="352" y="86"/>
                  </a:lnTo>
                  <a:lnTo>
                    <a:pt x="352" y="86"/>
                  </a:lnTo>
                  <a:lnTo>
                    <a:pt x="344" y="86"/>
                  </a:lnTo>
                  <a:lnTo>
                    <a:pt x="338" y="82"/>
                  </a:lnTo>
                  <a:lnTo>
                    <a:pt x="338" y="82"/>
                  </a:lnTo>
                  <a:lnTo>
                    <a:pt x="332" y="78"/>
                  </a:lnTo>
                  <a:lnTo>
                    <a:pt x="332" y="78"/>
                  </a:lnTo>
                  <a:lnTo>
                    <a:pt x="330" y="76"/>
                  </a:lnTo>
                  <a:lnTo>
                    <a:pt x="326" y="76"/>
                  </a:lnTo>
                  <a:lnTo>
                    <a:pt x="326" y="76"/>
                  </a:lnTo>
                  <a:lnTo>
                    <a:pt x="318" y="70"/>
                  </a:lnTo>
                  <a:lnTo>
                    <a:pt x="314" y="68"/>
                  </a:lnTo>
                  <a:lnTo>
                    <a:pt x="310" y="66"/>
                  </a:lnTo>
                  <a:lnTo>
                    <a:pt x="310" y="66"/>
                  </a:lnTo>
                  <a:lnTo>
                    <a:pt x="308" y="66"/>
                  </a:lnTo>
                  <a:lnTo>
                    <a:pt x="308" y="66"/>
                  </a:lnTo>
                  <a:lnTo>
                    <a:pt x="306" y="66"/>
                  </a:lnTo>
                  <a:lnTo>
                    <a:pt x="302" y="68"/>
                  </a:lnTo>
                  <a:lnTo>
                    <a:pt x="302" y="68"/>
                  </a:lnTo>
                  <a:lnTo>
                    <a:pt x="300" y="68"/>
                  </a:lnTo>
                  <a:lnTo>
                    <a:pt x="300" y="68"/>
                  </a:lnTo>
                  <a:lnTo>
                    <a:pt x="298" y="68"/>
                  </a:lnTo>
                  <a:lnTo>
                    <a:pt x="298" y="68"/>
                  </a:lnTo>
                  <a:lnTo>
                    <a:pt x="296" y="68"/>
                  </a:lnTo>
                  <a:lnTo>
                    <a:pt x="296" y="68"/>
                  </a:lnTo>
                  <a:lnTo>
                    <a:pt x="294" y="68"/>
                  </a:lnTo>
                  <a:lnTo>
                    <a:pt x="294" y="68"/>
                  </a:lnTo>
                  <a:lnTo>
                    <a:pt x="286" y="68"/>
                  </a:lnTo>
                  <a:lnTo>
                    <a:pt x="278" y="70"/>
                  </a:lnTo>
                  <a:lnTo>
                    <a:pt x="278" y="70"/>
                  </a:lnTo>
                  <a:lnTo>
                    <a:pt x="276" y="70"/>
                  </a:lnTo>
                  <a:lnTo>
                    <a:pt x="276" y="70"/>
                  </a:lnTo>
                  <a:lnTo>
                    <a:pt x="260" y="66"/>
                  </a:lnTo>
                  <a:lnTo>
                    <a:pt x="260" y="66"/>
                  </a:lnTo>
                  <a:lnTo>
                    <a:pt x="258" y="66"/>
                  </a:lnTo>
                  <a:lnTo>
                    <a:pt x="258" y="66"/>
                  </a:lnTo>
                  <a:lnTo>
                    <a:pt x="254" y="66"/>
                  </a:lnTo>
                  <a:lnTo>
                    <a:pt x="254" y="66"/>
                  </a:lnTo>
                  <a:lnTo>
                    <a:pt x="250" y="66"/>
                  </a:lnTo>
                  <a:lnTo>
                    <a:pt x="250" y="66"/>
                  </a:lnTo>
                  <a:lnTo>
                    <a:pt x="244" y="66"/>
                  </a:lnTo>
                  <a:lnTo>
                    <a:pt x="244" y="66"/>
                  </a:lnTo>
                  <a:lnTo>
                    <a:pt x="236" y="62"/>
                  </a:lnTo>
                  <a:lnTo>
                    <a:pt x="228" y="58"/>
                  </a:lnTo>
                  <a:lnTo>
                    <a:pt x="228" y="58"/>
                  </a:lnTo>
                  <a:lnTo>
                    <a:pt x="224" y="58"/>
                  </a:lnTo>
                  <a:lnTo>
                    <a:pt x="224" y="58"/>
                  </a:lnTo>
                  <a:lnTo>
                    <a:pt x="220" y="58"/>
                  </a:lnTo>
                  <a:lnTo>
                    <a:pt x="220" y="60"/>
                  </a:lnTo>
                  <a:lnTo>
                    <a:pt x="218" y="60"/>
                  </a:lnTo>
                  <a:lnTo>
                    <a:pt x="214" y="62"/>
                  </a:lnTo>
                  <a:lnTo>
                    <a:pt x="214" y="62"/>
                  </a:lnTo>
                  <a:lnTo>
                    <a:pt x="214" y="62"/>
                  </a:lnTo>
                  <a:lnTo>
                    <a:pt x="214" y="62"/>
                  </a:lnTo>
                  <a:lnTo>
                    <a:pt x="208" y="60"/>
                  </a:lnTo>
                  <a:lnTo>
                    <a:pt x="202" y="58"/>
                  </a:lnTo>
                  <a:lnTo>
                    <a:pt x="202" y="58"/>
                  </a:lnTo>
                  <a:lnTo>
                    <a:pt x="198" y="56"/>
                  </a:lnTo>
                  <a:lnTo>
                    <a:pt x="196" y="54"/>
                  </a:lnTo>
                  <a:lnTo>
                    <a:pt x="196" y="54"/>
                  </a:lnTo>
                  <a:lnTo>
                    <a:pt x="194" y="50"/>
                  </a:lnTo>
                  <a:lnTo>
                    <a:pt x="192" y="48"/>
                  </a:lnTo>
                  <a:lnTo>
                    <a:pt x="192" y="48"/>
                  </a:lnTo>
                  <a:lnTo>
                    <a:pt x="190" y="48"/>
                  </a:lnTo>
                  <a:lnTo>
                    <a:pt x="190" y="48"/>
                  </a:lnTo>
                  <a:lnTo>
                    <a:pt x="186" y="48"/>
                  </a:lnTo>
                  <a:lnTo>
                    <a:pt x="186" y="48"/>
                  </a:lnTo>
                  <a:lnTo>
                    <a:pt x="184" y="48"/>
                  </a:lnTo>
                  <a:lnTo>
                    <a:pt x="184" y="48"/>
                  </a:lnTo>
                  <a:lnTo>
                    <a:pt x="184" y="48"/>
                  </a:lnTo>
                  <a:lnTo>
                    <a:pt x="184" y="48"/>
                  </a:lnTo>
                  <a:lnTo>
                    <a:pt x="176" y="46"/>
                  </a:lnTo>
                  <a:lnTo>
                    <a:pt x="176" y="46"/>
                  </a:lnTo>
                  <a:lnTo>
                    <a:pt x="174" y="46"/>
                  </a:lnTo>
                  <a:lnTo>
                    <a:pt x="174" y="46"/>
                  </a:lnTo>
                  <a:lnTo>
                    <a:pt x="168" y="46"/>
                  </a:lnTo>
                  <a:lnTo>
                    <a:pt x="168" y="46"/>
                  </a:lnTo>
                  <a:lnTo>
                    <a:pt x="162" y="48"/>
                  </a:lnTo>
                  <a:lnTo>
                    <a:pt x="162" y="48"/>
                  </a:lnTo>
                  <a:lnTo>
                    <a:pt x="160" y="48"/>
                  </a:lnTo>
                  <a:lnTo>
                    <a:pt x="160" y="48"/>
                  </a:lnTo>
                  <a:lnTo>
                    <a:pt x="156" y="44"/>
                  </a:lnTo>
                  <a:lnTo>
                    <a:pt x="152" y="40"/>
                  </a:lnTo>
                  <a:lnTo>
                    <a:pt x="150" y="36"/>
                  </a:lnTo>
                  <a:lnTo>
                    <a:pt x="146" y="34"/>
                  </a:lnTo>
                  <a:lnTo>
                    <a:pt x="146" y="34"/>
                  </a:lnTo>
                  <a:lnTo>
                    <a:pt x="140" y="36"/>
                  </a:lnTo>
                  <a:lnTo>
                    <a:pt x="140" y="36"/>
                  </a:lnTo>
                  <a:lnTo>
                    <a:pt x="134" y="42"/>
                  </a:lnTo>
                  <a:lnTo>
                    <a:pt x="132" y="44"/>
                  </a:lnTo>
                  <a:lnTo>
                    <a:pt x="128" y="44"/>
                  </a:lnTo>
                  <a:lnTo>
                    <a:pt x="128" y="44"/>
                  </a:lnTo>
                  <a:lnTo>
                    <a:pt x="126" y="44"/>
                  </a:lnTo>
                  <a:lnTo>
                    <a:pt x="126" y="44"/>
                  </a:lnTo>
                  <a:lnTo>
                    <a:pt x="122" y="44"/>
                  </a:lnTo>
                  <a:lnTo>
                    <a:pt x="122" y="44"/>
                  </a:lnTo>
                  <a:lnTo>
                    <a:pt x="118" y="44"/>
                  </a:lnTo>
                  <a:lnTo>
                    <a:pt x="118" y="44"/>
                  </a:lnTo>
                  <a:lnTo>
                    <a:pt x="110" y="44"/>
                  </a:lnTo>
                  <a:lnTo>
                    <a:pt x="110" y="44"/>
                  </a:lnTo>
                  <a:lnTo>
                    <a:pt x="104" y="48"/>
                  </a:lnTo>
                  <a:lnTo>
                    <a:pt x="96" y="50"/>
                  </a:lnTo>
                  <a:lnTo>
                    <a:pt x="96" y="50"/>
                  </a:lnTo>
                  <a:lnTo>
                    <a:pt x="94" y="50"/>
                  </a:lnTo>
                  <a:lnTo>
                    <a:pt x="94" y="50"/>
                  </a:lnTo>
                  <a:lnTo>
                    <a:pt x="90" y="50"/>
                  </a:lnTo>
                  <a:lnTo>
                    <a:pt x="90" y="50"/>
                  </a:lnTo>
                  <a:lnTo>
                    <a:pt x="86" y="50"/>
                  </a:lnTo>
                  <a:lnTo>
                    <a:pt x="82" y="54"/>
                  </a:lnTo>
                  <a:lnTo>
                    <a:pt x="82" y="54"/>
                  </a:lnTo>
                  <a:lnTo>
                    <a:pt x="74" y="58"/>
                  </a:lnTo>
                  <a:lnTo>
                    <a:pt x="68" y="62"/>
                  </a:lnTo>
                  <a:lnTo>
                    <a:pt x="68" y="62"/>
                  </a:lnTo>
                  <a:lnTo>
                    <a:pt x="66" y="66"/>
                  </a:lnTo>
                  <a:lnTo>
                    <a:pt x="64" y="68"/>
                  </a:lnTo>
                  <a:lnTo>
                    <a:pt x="64" y="72"/>
                  </a:lnTo>
                  <a:lnTo>
                    <a:pt x="62" y="76"/>
                  </a:lnTo>
                  <a:lnTo>
                    <a:pt x="62" y="76"/>
                  </a:lnTo>
                  <a:lnTo>
                    <a:pt x="58" y="80"/>
                  </a:lnTo>
                  <a:lnTo>
                    <a:pt x="52" y="82"/>
                  </a:lnTo>
                  <a:lnTo>
                    <a:pt x="44" y="84"/>
                  </a:lnTo>
                  <a:lnTo>
                    <a:pt x="38" y="86"/>
                  </a:lnTo>
                  <a:lnTo>
                    <a:pt x="38" y="86"/>
                  </a:lnTo>
                  <a:lnTo>
                    <a:pt x="32" y="84"/>
                  </a:lnTo>
                  <a:lnTo>
                    <a:pt x="32" y="84"/>
                  </a:lnTo>
                  <a:lnTo>
                    <a:pt x="26" y="84"/>
                  </a:lnTo>
                  <a:lnTo>
                    <a:pt x="26" y="84"/>
                  </a:lnTo>
                  <a:lnTo>
                    <a:pt x="22" y="84"/>
                  </a:lnTo>
                  <a:lnTo>
                    <a:pt x="18" y="86"/>
                  </a:lnTo>
                  <a:lnTo>
                    <a:pt x="18" y="86"/>
                  </a:lnTo>
                  <a:lnTo>
                    <a:pt x="14" y="88"/>
                  </a:lnTo>
                  <a:lnTo>
                    <a:pt x="12" y="92"/>
                  </a:lnTo>
                  <a:lnTo>
                    <a:pt x="14" y="96"/>
                  </a:lnTo>
                  <a:lnTo>
                    <a:pt x="18" y="98"/>
                  </a:lnTo>
                  <a:lnTo>
                    <a:pt x="18" y="98"/>
                  </a:lnTo>
                  <a:lnTo>
                    <a:pt x="24" y="102"/>
                  </a:lnTo>
                  <a:lnTo>
                    <a:pt x="30" y="106"/>
                  </a:lnTo>
                  <a:lnTo>
                    <a:pt x="30" y="106"/>
                  </a:lnTo>
                  <a:lnTo>
                    <a:pt x="32" y="110"/>
                  </a:lnTo>
                  <a:lnTo>
                    <a:pt x="34" y="112"/>
                  </a:lnTo>
                  <a:lnTo>
                    <a:pt x="34" y="112"/>
                  </a:lnTo>
                  <a:lnTo>
                    <a:pt x="38" y="114"/>
                  </a:lnTo>
                  <a:lnTo>
                    <a:pt x="42" y="116"/>
                  </a:lnTo>
                  <a:lnTo>
                    <a:pt x="42" y="116"/>
                  </a:lnTo>
                  <a:lnTo>
                    <a:pt x="46" y="118"/>
                  </a:lnTo>
                  <a:lnTo>
                    <a:pt x="48" y="120"/>
                  </a:lnTo>
                  <a:lnTo>
                    <a:pt x="52" y="126"/>
                  </a:lnTo>
                  <a:lnTo>
                    <a:pt x="52" y="126"/>
                  </a:lnTo>
                  <a:lnTo>
                    <a:pt x="58" y="128"/>
                  </a:lnTo>
                  <a:lnTo>
                    <a:pt x="58" y="128"/>
                  </a:lnTo>
                  <a:lnTo>
                    <a:pt x="60" y="128"/>
                  </a:lnTo>
                  <a:lnTo>
                    <a:pt x="60" y="128"/>
                  </a:lnTo>
                  <a:lnTo>
                    <a:pt x="64" y="128"/>
                  </a:lnTo>
                  <a:lnTo>
                    <a:pt x="64" y="128"/>
                  </a:lnTo>
                  <a:lnTo>
                    <a:pt x="68" y="128"/>
                  </a:lnTo>
                  <a:lnTo>
                    <a:pt x="68" y="128"/>
                  </a:lnTo>
                  <a:lnTo>
                    <a:pt x="74" y="132"/>
                  </a:lnTo>
                  <a:lnTo>
                    <a:pt x="80" y="134"/>
                  </a:lnTo>
                  <a:lnTo>
                    <a:pt x="80" y="134"/>
                  </a:lnTo>
                  <a:lnTo>
                    <a:pt x="84" y="134"/>
                  </a:lnTo>
                  <a:lnTo>
                    <a:pt x="84" y="134"/>
                  </a:lnTo>
                  <a:lnTo>
                    <a:pt x="86" y="134"/>
                  </a:lnTo>
                  <a:lnTo>
                    <a:pt x="86" y="134"/>
                  </a:lnTo>
                  <a:lnTo>
                    <a:pt x="86" y="134"/>
                  </a:lnTo>
                  <a:lnTo>
                    <a:pt x="86" y="134"/>
                  </a:lnTo>
                  <a:lnTo>
                    <a:pt x="90" y="136"/>
                  </a:lnTo>
                  <a:lnTo>
                    <a:pt x="92" y="138"/>
                  </a:lnTo>
                  <a:lnTo>
                    <a:pt x="94" y="140"/>
                  </a:lnTo>
                  <a:lnTo>
                    <a:pt x="94" y="140"/>
                  </a:lnTo>
                  <a:lnTo>
                    <a:pt x="84" y="146"/>
                  </a:lnTo>
                  <a:lnTo>
                    <a:pt x="72" y="148"/>
                  </a:lnTo>
                  <a:lnTo>
                    <a:pt x="72" y="148"/>
                  </a:lnTo>
                  <a:lnTo>
                    <a:pt x="54" y="148"/>
                  </a:lnTo>
                  <a:lnTo>
                    <a:pt x="54" y="148"/>
                  </a:lnTo>
                  <a:lnTo>
                    <a:pt x="48" y="148"/>
                  </a:lnTo>
                  <a:lnTo>
                    <a:pt x="42" y="144"/>
                  </a:lnTo>
                  <a:lnTo>
                    <a:pt x="42" y="144"/>
                  </a:lnTo>
                  <a:lnTo>
                    <a:pt x="36" y="138"/>
                  </a:lnTo>
                  <a:lnTo>
                    <a:pt x="34" y="136"/>
                  </a:lnTo>
                  <a:lnTo>
                    <a:pt x="30" y="134"/>
                  </a:lnTo>
                  <a:lnTo>
                    <a:pt x="30" y="134"/>
                  </a:lnTo>
                  <a:lnTo>
                    <a:pt x="24" y="136"/>
                  </a:lnTo>
                  <a:lnTo>
                    <a:pt x="24" y="136"/>
                  </a:lnTo>
                  <a:lnTo>
                    <a:pt x="22" y="140"/>
                  </a:lnTo>
                  <a:lnTo>
                    <a:pt x="18" y="144"/>
                  </a:lnTo>
                  <a:lnTo>
                    <a:pt x="18" y="144"/>
                  </a:lnTo>
                  <a:lnTo>
                    <a:pt x="12" y="148"/>
                  </a:lnTo>
                  <a:lnTo>
                    <a:pt x="6" y="150"/>
                  </a:lnTo>
                  <a:lnTo>
                    <a:pt x="6" y="150"/>
                  </a:lnTo>
                  <a:lnTo>
                    <a:pt x="0" y="154"/>
                  </a:lnTo>
                  <a:lnTo>
                    <a:pt x="0" y="158"/>
                  </a:lnTo>
                  <a:lnTo>
                    <a:pt x="2" y="162"/>
                  </a:lnTo>
                  <a:lnTo>
                    <a:pt x="6" y="166"/>
                  </a:lnTo>
                  <a:lnTo>
                    <a:pt x="6" y="166"/>
                  </a:lnTo>
                  <a:lnTo>
                    <a:pt x="10" y="176"/>
                  </a:lnTo>
                  <a:lnTo>
                    <a:pt x="14" y="182"/>
                  </a:lnTo>
                  <a:lnTo>
                    <a:pt x="18" y="184"/>
                  </a:lnTo>
                  <a:lnTo>
                    <a:pt x="18" y="184"/>
                  </a:lnTo>
                  <a:lnTo>
                    <a:pt x="22" y="186"/>
                  </a:lnTo>
                  <a:lnTo>
                    <a:pt x="26" y="188"/>
                  </a:lnTo>
                  <a:lnTo>
                    <a:pt x="26" y="188"/>
                  </a:lnTo>
                  <a:lnTo>
                    <a:pt x="38" y="186"/>
                  </a:lnTo>
                  <a:lnTo>
                    <a:pt x="48" y="184"/>
                  </a:lnTo>
                  <a:lnTo>
                    <a:pt x="48" y="184"/>
                  </a:lnTo>
                  <a:lnTo>
                    <a:pt x="50" y="184"/>
                  </a:lnTo>
                  <a:lnTo>
                    <a:pt x="50" y="184"/>
                  </a:lnTo>
                  <a:lnTo>
                    <a:pt x="56" y="184"/>
                  </a:lnTo>
                  <a:lnTo>
                    <a:pt x="56" y="184"/>
                  </a:lnTo>
                  <a:lnTo>
                    <a:pt x="60" y="184"/>
                  </a:lnTo>
                  <a:lnTo>
                    <a:pt x="60" y="184"/>
                  </a:lnTo>
                  <a:lnTo>
                    <a:pt x="62" y="184"/>
                  </a:lnTo>
                  <a:lnTo>
                    <a:pt x="62" y="184"/>
                  </a:lnTo>
                  <a:lnTo>
                    <a:pt x="70" y="180"/>
                  </a:lnTo>
                  <a:lnTo>
                    <a:pt x="72" y="178"/>
                  </a:lnTo>
                  <a:lnTo>
                    <a:pt x="74" y="178"/>
                  </a:lnTo>
                  <a:lnTo>
                    <a:pt x="74" y="178"/>
                  </a:lnTo>
                  <a:lnTo>
                    <a:pt x="78" y="180"/>
                  </a:lnTo>
                  <a:lnTo>
                    <a:pt x="78" y="180"/>
                  </a:lnTo>
                  <a:lnTo>
                    <a:pt x="80" y="184"/>
                  </a:lnTo>
                  <a:lnTo>
                    <a:pt x="80" y="188"/>
                  </a:lnTo>
                  <a:lnTo>
                    <a:pt x="80" y="194"/>
                  </a:lnTo>
                  <a:lnTo>
                    <a:pt x="80" y="198"/>
                  </a:lnTo>
                  <a:lnTo>
                    <a:pt x="80" y="198"/>
                  </a:lnTo>
                  <a:lnTo>
                    <a:pt x="84" y="202"/>
                  </a:lnTo>
                  <a:lnTo>
                    <a:pt x="86" y="204"/>
                  </a:lnTo>
                  <a:lnTo>
                    <a:pt x="86" y="206"/>
                  </a:lnTo>
                  <a:lnTo>
                    <a:pt x="86" y="206"/>
                  </a:lnTo>
                  <a:lnTo>
                    <a:pt x="84" y="208"/>
                  </a:lnTo>
                  <a:lnTo>
                    <a:pt x="82" y="210"/>
                  </a:lnTo>
                  <a:lnTo>
                    <a:pt x="82" y="210"/>
                  </a:lnTo>
                  <a:lnTo>
                    <a:pt x="76" y="208"/>
                  </a:lnTo>
                  <a:lnTo>
                    <a:pt x="76" y="208"/>
                  </a:lnTo>
                  <a:lnTo>
                    <a:pt x="72" y="208"/>
                  </a:lnTo>
                  <a:lnTo>
                    <a:pt x="72" y="208"/>
                  </a:lnTo>
                  <a:lnTo>
                    <a:pt x="62" y="210"/>
                  </a:lnTo>
                  <a:lnTo>
                    <a:pt x="62" y="210"/>
                  </a:lnTo>
                  <a:lnTo>
                    <a:pt x="60" y="212"/>
                  </a:lnTo>
                  <a:lnTo>
                    <a:pt x="58" y="214"/>
                  </a:lnTo>
                  <a:lnTo>
                    <a:pt x="58" y="214"/>
                  </a:lnTo>
                  <a:lnTo>
                    <a:pt x="58" y="214"/>
                  </a:lnTo>
                  <a:lnTo>
                    <a:pt x="56" y="214"/>
                  </a:lnTo>
                  <a:lnTo>
                    <a:pt x="56" y="214"/>
                  </a:lnTo>
                  <a:lnTo>
                    <a:pt x="52" y="212"/>
                  </a:lnTo>
                  <a:lnTo>
                    <a:pt x="48" y="212"/>
                  </a:lnTo>
                  <a:lnTo>
                    <a:pt x="48" y="212"/>
                  </a:lnTo>
                  <a:lnTo>
                    <a:pt x="42" y="210"/>
                  </a:lnTo>
                  <a:lnTo>
                    <a:pt x="42" y="210"/>
                  </a:lnTo>
                  <a:lnTo>
                    <a:pt x="40" y="210"/>
                  </a:lnTo>
                  <a:lnTo>
                    <a:pt x="36" y="214"/>
                  </a:lnTo>
                  <a:lnTo>
                    <a:pt x="36" y="214"/>
                  </a:lnTo>
                  <a:lnTo>
                    <a:pt x="30" y="220"/>
                  </a:lnTo>
                  <a:lnTo>
                    <a:pt x="26" y="226"/>
                  </a:lnTo>
                  <a:lnTo>
                    <a:pt x="26" y="226"/>
                  </a:lnTo>
                  <a:lnTo>
                    <a:pt x="16" y="236"/>
                  </a:lnTo>
                  <a:lnTo>
                    <a:pt x="12" y="244"/>
                  </a:lnTo>
                  <a:lnTo>
                    <a:pt x="12" y="246"/>
                  </a:lnTo>
                  <a:lnTo>
                    <a:pt x="14" y="250"/>
                  </a:lnTo>
                  <a:lnTo>
                    <a:pt x="14" y="250"/>
                  </a:lnTo>
                  <a:lnTo>
                    <a:pt x="18" y="252"/>
                  </a:lnTo>
                  <a:lnTo>
                    <a:pt x="20" y="252"/>
                  </a:lnTo>
                  <a:lnTo>
                    <a:pt x="24" y="254"/>
                  </a:lnTo>
                  <a:lnTo>
                    <a:pt x="26" y="258"/>
                  </a:lnTo>
                  <a:lnTo>
                    <a:pt x="26" y="258"/>
                  </a:lnTo>
                  <a:lnTo>
                    <a:pt x="30" y="274"/>
                  </a:lnTo>
                  <a:lnTo>
                    <a:pt x="30" y="274"/>
                  </a:lnTo>
                  <a:lnTo>
                    <a:pt x="40" y="280"/>
                  </a:lnTo>
                  <a:lnTo>
                    <a:pt x="46" y="284"/>
                  </a:lnTo>
                  <a:lnTo>
                    <a:pt x="50" y="286"/>
                  </a:lnTo>
                  <a:lnTo>
                    <a:pt x="50" y="286"/>
                  </a:lnTo>
                  <a:lnTo>
                    <a:pt x="50" y="286"/>
                  </a:lnTo>
                  <a:lnTo>
                    <a:pt x="50" y="286"/>
                  </a:lnTo>
                  <a:lnTo>
                    <a:pt x="54" y="284"/>
                  </a:lnTo>
                  <a:lnTo>
                    <a:pt x="56" y="280"/>
                  </a:lnTo>
                  <a:lnTo>
                    <a:pt x="60" y="274"/>
                  </a:lnTo>
                  <a:lnTo>
                    <a:pt x="62" y="272"/>
                  </a:lnTo>
                  <a:lnTo>
                    <a:pt x="62" y="272"/>
                  </a:lnTo>
                  <a:lnTo>
                    <a:pt x="64" y="274"/>
                  </a:lnTo>
                  <a:lnTo>
                    <a:pt x="66" y="278"/>
                  </a:lnTo>
                  <a:lnTo>
                    <a:pt x="68" y="288"/>
                  </a:lnTo>
                  <a:lnTo>
                    <a:pt x="72" y="298"/>
                  </a:lnTo>
                  <a:lnTo>
                    <a:pt x="74" y="302"/>
                  </a:lnTo>
                  <a:lnTo>
                    <a:pt x="76" y="302"/>
                  </a:lnTo>
                  <a:lnTo>
                    <a:pt x="76" y="302"/>
                  </a:lnTo>
                  <a:lnTo>
                    <a:pt x="78" y="300"/>
                  </a:lnTo>
                  <a:lnTo>
                    <a:pt x="84" y="294"/>
                  </a:lnTo>
                  <a:lnTo>
                    <a:pt x="84" y="294"/>
                  </a:lnTo>
                  <a:lnTo>
                    <a:pt x="88" y="298"/>
                  </a:lnTo>
                  <a:lnTo>
                    <a:pt x="94" y="300"/>
                  </a:lnTo>
                  <a:lnTo>
                    <a:pt x="94" y="300"/>
                  </a:lnTo>
                  <a:lnTo>
                    <a:pt x="106" y="298"/>
                  </a:lnTo>
                  <a:lnTo>
                    <a:pt x="106" y="298"/>
                  </a:lnTo>
                  <a:lnTo>
                    <a:pt x="116" y="296"/>
                  </a:lnTo>
                  <a:lnTo>
                    <a:pt x="116" y="296"/>
                  </a:lnTo>
                  <a:lnTo>
                    <a:pt x="120" y="296"/>
                  </a:lnTo>
                  <a:lnTo>
                    <a:pt x="124" y="300"/>
                  </a:lnTo>
                  <a:lnTo>
                    <a:pt x="124" y="300"/>
                  </a:lnTo>
                  <a:lnTo>
                    <a:pt x="126" y="306"/>
                  </a:lnTo>
                  <a:lnTo>
                    <a:pt x="124" y="310"/>
                  </a:lnTo>
                  <a:lnTo>
                    <a:pt x="118" y="318"/>
                  </a:lnTo>
                  <a:lnTo>
                    <a:pt x="118" y="318"/>
                  </a:lnTo>
                  <a:lnTo>
                    <a:pt x="112" y="326"/>
                  </a:lnTo>
                  <a:lnTo>
                    <a:pt x="108" y="336"/>
                  </a:lnTo>
                  <a:lnTo>
                    <a:pt x="108" y="336"/>
                  </a:lnTo>
                  <a:lnTo>
                    <a:pt x="96" y="344"/>
                  </a:lnTo>
                  <a:lnTo>
                    <a:pt x="84" y="350"/>
                  </a:lnTo>
                  <a:lnTo>
                    <a:pt x="72" y="356"/>
                  </a:lnTo>
                  <a:lnTo>
                    <a:pt x="60" y="364"/>
                  </a:lnTo>
                  <a:lnTo>
                    <a:pt x="60" y="364"/>
                  </a:lnTo>
                  <a:lnTo>
                    <a:pt x="50" y="368"/>
                  </a:lnTo>
                  <a:lnTo>
                    <a:pt x="38" y="372"/>
                  </a:lnTo>
                  <a:lnTo>
                    <a:pt x="26" y="378"/>
                  </a:lnTo>
                  <a:lnTo>
                    <a:pt x="22" y="382"/>
                  </a:lnTo>
                  <a:lnTo>
                    <a:pt x="20" y="386"/>
                  </a:lnTo>
                  <a:lnTo>
                    <a:pt x="20" y="386"/>
                  </a:lnTo>
                  <a:lnTo>
                    <a:pt x="24" y="386"/>
                  </a:lnTo>
                  <a:lnTo>
                    <a:pt x="24" y="386"/>
                  </a:lnTo>
                  <a:lnTo>
                    <a:pt x="40" y="384"/>
                  </a:lnTo>
                  <a:lnTo>
                    <a:pt x="54" y="380"/>
                  </a:lnTo>
                  <a:lnTo>
                    <a:pt x="54" y="380"/>
                  </a:lnTo>
                  <a:lnTo>
                    <a:pt x="68" y="370"/>
                  </a:lnTo>
                  <a:lnTo>
                    <a:pt x="82" y="362"/>
                  </a:lnTo>
                  <a:lnTo>
                    <a:pt x="82" y="362"/>
                  </a:lnTo>
                  <a:lnTo>
                    <a:pt x="86" y="358"/>
                  </a:lnTo>
                  <a:lnTo>
                    <a:pt x="90" y="356"/>
                  </a:lnTo>
                  <a:lnTo>
                    <a:pt x="90" y="356"/>
                  </a:lnTo>
                  <a:lnTo>
                    <a:pt x="96" y="354"/>
                  </a:lnTo>
                  <a:lnTo>
                    <a:pt x="104" y="352"/>
                  </a:lnTo>
                  <a:lnTo>
                    <a:pt x="104" y="352"/>
                  </a:lnTo>
                  <a:lnTo>
                    <a:pt x="114" y="348"/>
                  </a:lnTo>
                  <a:lnTo>
                    <a:pt x="124" y="340"/>
                  </a:lnTo>
                  <a:lnTo>
                    <a:pt x="124" y="340"/>
                  </a:lnTo>
                  <a:lnTo>
                    <a:pt x="138" y="334"/>
                  </a:lnTo>
                  <a:lnTo>
                    <a:pt x="144" y="330"/>
                  </a:lnTo>
                  <a:lnTo>
                    <a:pt x="150" y="326"/>
                  </a:lnTo>
                  <a:lnTo>
                    <a:pt x="150" y="326"/>
                  </a:lnTo>
                  <a:lnTo>
                    <a:pt x="152" y="322"/>
                  </a:lnTo>
                  <a:lnTo>
                    <a:pt x="156" y="316"/>
                  </a:lnTo>
                  <a:lnTo>
                    <a:pt x="156" y="316"/>
                  </a:lnTo>
                  <a:lnTo>
                    <a:pt x="160" y="314"/>
                  </a:lnTo>
                  <a:lnTo>
                    <a:pt x="166" y="310"/>
                  </a:lnTo>
                  <a:lnTo>
                    <a:pt x="170" y="306"/>
                  </a:lnTo>
                  <a:lnTo>
                    <a:pt x="172" y="300"/>
                  </a:lnTo>
                  <a:lnTo>
                    <a:pt x="172" y="300"/>
                  </a:lnTo>
                  <a:lnTo>
                    <a:pt x="168" y="298"/>
                  </a:lnTo>
                  <a:lnTo>
                    <a:pt x="162" y="298"/>
                  </a:lnTo>
                  <a:lnTo>
                    <a:pt x="162" y="298"/>
                  </a:lnTo>
                  <a:lnTo>
                    <a:pt x="166" y="292"/>
                  </a:lnTo>
                  <a:lnTo>
                    <a:pt x="170" y="290"/>
                  </a:lnTo>
                  <a:lnTo>
                    <a:pt x="178" y="282"/>
                  </a:lnTo>
                  <a:lnTo>
                    <a:pt x="178" y="282"/>
                  </a:lnTo>
                  <a:lnTo>
                    <a:pt x="188" y="270"/>
                  </a:lnTo>
                  <a:lnTo>
                    <a:pt x="192" y="266"/>
                  </a:lnTo>
                  <a:lnTo>
                    <a:pt x="198" y="262"/>
                  </a:lnTo>
                  <a:lnTo>
                    <a:pt x="198" y="262"/>
                  </a:lnTo>
                  <a:lnTo>
                    <a:pt x="206" y="260"/>
                  </a:lnTo>
                  <a:lnTo>
                    <a:pt x="206" y="260"/>
                  </a:lnTo>
                  <a:lnTo>
                    <a:pt x="208" y="260"/>
                  </a:lnTo>
                  <a:lnTo>
                    <a:pt x="208" y="264"/>
                  </a:lnTo>
                  <a:lnTo>
                    <a:pt x="208" y="264"/>
                  </a:lnTo>
                  <a:lnTo>
                    <a:pt x="204" y="268"/>
                  </a:lnTo>
                  <a:lnTo>
                    <a:pt x="202" y="268"/>
                  </a:lnTo>
                  <a:lnTo>
                    <a:pt x="198" y="270"/>
                  </a:lnTo>
                  <a:lnTo>
                    <a:pt x="196" y="272"/>
                  </a:lnTo>
                  <a:lnTo>
                    <a:pt x="196" y="272"/>
                  </a:lnTo>
                  <a:lnTo>
                    <a:pt x="196" y="276"/>
                  </a:lnTo>
                  <a:lnTo>
                    <a:pt x="196" y="280"/>
                  </a:lnTo>
                  <a:lnTo>
                    <a:pt x="196" y="280"/>
                  </a:lnTo>
                  <a:lnTo>
                    <a:pt x="194" y="284"/>
                  </a:lnTo>
                  <a:lnTo>
                    <a:pt x="192" y="288"/>
                  </a:lnTo>
                  <a:lnTo>
                    <a:pt x="192" y="288"/>
                  </a:lnTo>
                  <a:lnTo>
                    <a:pt x="190" y="292"/>
                  </a:lnTo>
                  <a:lnTo>
                    <a:pt x="190" y="296"/>
                  </a:lnTo>
                  <a:lnTo>
                    <a:pt x="192" y="298"/>
                  </a:lnTo>
                  <a:lnTo>
                    <a:pt x="196" y="300"/>
                  </a:lnTo>
                  <a:lnTo>
                    <a:pt x="196" y="300"/>
                  </a:lnTo>
                  <a:lnTo>
                    <a:pt x="198" y="300"/>
                  </a:lnTo>
                  <a:lnTo>
                    <a:pt x="198" y="300"/>
                  </a:lnTo>
                  <a:lnTo>
                    <a:pt x="202" y="298"/>
                  </a:lnTo>
                  <a:lnTo>
                    <a:pt x="206" y="296"/>
                  </a:lnTo>
                  <a:lnTo>
                    <a:pt x="212" y="290"/>
                  </a:lnTo>
                  <a:lnTo>
                    <a:pt x="212" y="290"/>
                  </a:lnTo>
                  <a:lnTo>
                    <a:pt x="218" y="286"/>
                  </a:lnTo>
                  <a:lnTo>
                    <a:pt x="224" y="284"/>
                  </a:lnTo>
                  <a:lnTo>
                    <a:pt x="224" y="284"/>
                  </a:lnTo>
                  <a:lnTo>
                    <a:pt x="226" y="282"/>
                  </a:lnTo>
                  <a:lnTo>
                    <a:pt x="226" y="282"/>
                  </a:lnTo>
                  <a:lnTo>
                    <a:pt x="230" y="284"/>
                  </a:lnTo>
                  <a:lnTo>
                    <a:pt x="230" y="284"/>
                  </a:lnTo>
                  <a:lnTo>
                    <a:pt x="232" y="284"/>
                  </a:lnTo>
                  <a:lnTo>
                    <a:pt x="232" y="284"/>
                  </a:lnTo>
                  <a:lnTo>
                    <a:pt x="234" y="284"/>
                  </a:lnTo>
                  <a:lnTo>
                    <a:pt x="238" y="282"/>
                  </a:lnTo>
                  <a:lnTo>
                    <a:pt x="238" y="282"/>
                  </a:lnTo>
                  <a:lnTo>
                    <a:pt x="238" y="278"/>
                  </a:lnTo>
                  <a:lnTo>
                    <a:pt x="238" y="274"/>
                  </a:lnTo>
                  <a:lnTo>
                    <a:pt x="236" y="270"/>
                  </a:lnTo>
                  <a:lnTo>
                    <a:pt x="236" y="266"/>
                  </a:lnTo>
                  <a:lnTo>
                    <a:pt x="236" y="266"/>
                  </a:lnTo>
                  <a:lnTo>
                    <a:pt x="240" y="262"/>
                  </a:lnTo>
                  <a:lnTo>
                    <a:pt x="244" y="262"/>
                  </a:lnTo>
                  <a:lnTo>
                    <a:pt x="244" y="262"/>
                  </a:lnTo>
                  <a:lnTo>
                    <a:pt x="250" y="262"/>
                  </a:lnTo>
                  <a:lnTo>
                    <a:pt x="250" y="262"/>
                  </a:lnTo>
                  <a:lnTo>
                    <a:pt x="258" y="266"/>
                  </a:lnTo>
                  <a:lnTo>
                    <a:pt x="264" y="270"/>
                  </a:lnTo>
                  <a:lnTo>
                    <a:pt x="264" y="270"/>
                  </a:lnTo>
                  <a:lnTo>
                    <a:pt x="270" y="276"/>
                  </a:lnTo>
                  <a:lnTo>
                    <a:pt x="278" y="280"/>
                  </a:lnTo>
                  <a:lnTo>
                    <a:pt x="278" y="280"/>
                  </a:lnTo>
                  <a:lnTo>
                    <a:pt x="290" y="280"/>
                  </a:lnTo>
                  <a:lnTo>
                    <a:pt x="302" y="282"/>
                  </a:lnTo>
                  <a:lnTo>
                    <a:pt x="302" y="282"/>
                  </a:lnTo>
                  <a:lnTo>
                    <a:pt x="312" y="286"/>
                  </a:lnTo>
                  <a:lnTo>
                    <a:pt x="322" y="288"/>
                  </a:lnTo>
                  <a:lnTo>
                    <a:pt x="322" y="288"/>
                  </a:lnTo>
                  <a:lnTo>
                    <a:pt x="334" y="290"/>
                  </a:lnTo>
                  <a:lnTo>
                    <a:pt x="338" y="290"/>
                  </a:lnTo>
                  <a:lnTo>
                    <a:pt x="344" y="294"/>
                  </a:lnTo>
                  <a:lnTo>
                    <a:pt x="344" y="294"/>
                  </a:lnTo>
                  <a:lnTo>
                    <a:pt x="360" y="308"/>
                  </a:lnTo>
                  <a:lnTo>
                    <a:pt x="360" y="308"/>
                  </a:lnTo>
                  <a:lnTo>
                    <a:pt x="370" y="312"/>
                  </a:lnTo>
                  <a:lnTo>
                    <a:pt x="376" y="316"/>
                  </a:lnTo>
                  <a:lnTo>
                    <a:pt x="380" y="318"/>
                  </a:lnTo>
                  <a:lnTo>
                    <a:pt x="380" y="318"/>
                  </a:lnTo>
                  <a:lnTo>
                    <a:pt x="386" y="326"/>
                  </a:lnTo>
                  <a:lnTo>
                    <a:pt x="390" y="338"/>
                  </a:lnTo>
                  <a:lnTo>
                    <a:pt x="396" y="348"/>
                  </a:lnTo>
                  <a:lnTo>
                    <a:pt x="400" y="350"/>
                  </a:lnTo>
                  <a:lnTo>
                    <a:pt x="404" y="352"/>
                  </a:lnTo>
                  <a:lnTo>
                    <a:pt x="404" y="352"/>
                  </a:lnTo>
                  <a:lnTo>
                    <a:pt x="408" y="348"/>
                  </a:lnTo>
                  <a:lnTo>
                    <a:pt x="408" y="342"/>
                  </a:lnTo>
                  <a:lnTo>
                    <a:pt x="404" y="338"/>
                  </a:lnTo>
                  <a:lnTo>
                    <a:pt x="400" y="332"/>
                  </a:lnTo>
                  <a:lnTo>
                    <a:pt x="392" y="322"/>
                  </a:lnTo>
                  <a:lnTo>
                    <a:pt x="390" y="318"/>
                  </a:lnTo>
                  <a:lnTo>
                    <a:pt x="390" y="312"/>
                  </a:lnTo>
                  <a:lnTo>
                    <a:pt x="390" y="312"/>
                  </a:lnTo>
                  <a:lnTo>
                    <a:pt x="392" y="314"/>
                  </a:lnTo>
                  <a:lnTo>
                    <a:pt x="396" y="316"/>
                  </a:lnTo>
                  <a:lnTo>
                    <a:pt x="400" y="322"/>
                  </a:lnTo>
                  <a:lnTo>
                    <a:pt x="400" y="322"/>
                  </a:lnTo>
                  <a:lnTo>
                    <a:pt x="408" y="330"/>
                  </a:lnTo>
                  <a:lnTo>
                    <a:pt x="416" y="340"/>
                  </a:lnTo>
                  <a:lnTo>
                    <a:pt x="416" y="340"/>
                  </a:lnTo>
                  <a:lnTo>
                    <a:pt x="420" y="346"/>
                  </a:lnTo>
                  <a:lnTo>
                    <a:pt x="428" y="352"/>
                  </a:lnTo>
                  <a:lnTo>
                    <a:pt x="436" y="358"/>
                  </a:lnTo>
                  <a:lnTo>
                    <a:pt x="440" y="364"/>
                  </a:lnTo>
                  <a:lnTo>
                    <a:pt x="440" y="364"/>
                  </a:lnTo>
                  <a:lnTo>
                    <a:pt x="444" y="370"/>
                  </a:lnTo>
                  <a:lnTo>
                    <a:pt x="446" y="374"/>
                  </a:lnTo>
                  <a:lnTo>
                    <a:pt x="448" y="380"/>
                  </a:lnTo>
                  <a:lnTo>
                    <a:pt x="452" y="386"/>
                  </a:lnTo>
                  <a:lnTo>
                    <a:pt x="452" y="386"/>
                  </a:lnTo>
                  <a:lnTo>
                    <a:pt x="472" y="404"/>
                  </a:lnTo>
                  <a:lnTo>
                    <a:pt x="472" y="404"/>
                  </a:lnTo>
                  <a:lnTo>
                    <a:pt x="474" y="406"/>
                  </a:lnTo>
                  <a:lnTo>
                    <a:pt x="474" y="406"/>
                  </a:lnTo>
                  <a:lnTo>
                    <a:pt x="476" y="410"/>
                  </a:lnTo>
                  <a:lnTo>
                    <a:pt x="478" y="414"/>
                  </a:lnTo>
                  <a:lnTo>
                    <a:pt x="478" y="414"/>
                  </a:lnTo>
                  <a:lnTo>
                    <a:pt x="484" y="420"/>
                  </a:lnTo>
                  <a:lnTo>
                    <a:pt x="486" y="422"/>
                  </a:lnTo>
                  <a:lnTo>
                    <a:pt x="488" y="426"/>
                  </a:lnTo>
                  <a:lnTo>
                    <a:pt x="488" y="426"/>
                  </a:lnTo>
                  <a:lnTo>
                    <a:pt x="490" y="434"/>
                  </a:lnTo>
                  <a:lnTo>
                    <a:pt x="490" y="440"/>
                  </a:lnTo>
                  <a:lnTo>
                    <a:pt x="490" y="440"/>
                  </a:lnTo>
                  <a:lnTo>
                    <a:pt x="494" y="446"/>
                  </a:lnTo>
                  <a:lnTo>
                    <a:pt x="500" y="450"/>
                  </a:lnTo>
                  <a:lnTo>
                    <a:pt x="500" y="450"/>
                  </a:lnTo>
                  <a:lnTo>
                    <a:pt x="504" y="456"/>
                  </a:lnTo>
                  <a:lnTo>
                    <a:pt x="506" y="460"/>
                  </a:lnTo>
                  <a:lnTo>
                    <a:pt x="510" y="462"/>
                  </a:lnTo>
                  <a:lnTo>
                    <a:pt x="510" y="462"/>
                  </a:lnTo>
                  <a:lnTo>
                    <a:pt x="526" y="468"/>
                  </a:lnTo>
                  <a:lnTo>
                    <a:pt x="532" y="472"/>
                  </a:lnTo>
                  <a:lnTo>
                    <a:pt x="540" y="476"/>
                  </a:lnTo>
                  <a:lnTo>
                    <a:pt x="540" y="476"/>
                  </a:lnTo>
                  <a:lnTo>
                    <a:pt x="548" y="488"/>
                  </a:lnTo>
                  <a:lnTo>
                    <a:pt x="550" y="496"/>
                  </a:lnTo>
                  <a:lnTo>
                    <a:pt x="550" y="500"/>
                  </a:lnTo>
                  <a:lnTo>
                    <a:pt x="548" y="500"/>
                  </a:lnTo>
                  <a:lnTo>
                    <a:pt x="548" y="500"/>
                  </a:lnTo>
                  <a:lnTo>
                    <a:pt x="548" y="500"/>
                  </a:lnTo>
                  <a:lnTo>
                    <a:pt x="548" y="500"/>
                  </a:lnTo>
                  <a:lnTo>
                    <a:pt x="544" y="500"/>
                  </a:lnTo>
                  <a:lnTo>
                    <a:pt x="540" y="496"/>
                  </a:lnTo>
                  <a:lnTo>
                    <a:pt x="536" y="490"/>
                  </a:lnTo>
                  <a:lnTo>
                    <a:pt x="536" y="490"/>
                  </a:lnTo>
                  <a:lnTo>
                    <a:pt x="532" y="482"/>
                  </a:lnTo>
                  <a:lnTo>
                    <a:pt x="528" y="480"/>
                  </a:lnTo>
                  <a:lnTo>
                    <a:pt x="524" y="478"/>
                  </a:lnTo>
                  <a:lnTo>
                    <a:pt x="524" y="478"/>
                  </a:lnTo>
                  <a:lnTo>
                    <a:pt x="518" y="476"/>
                  </a:lnTo>
                  <a:lnTo>
                    <a:pt x="510" y="474"/>
                  </a:lnTo>
                  <a:lnTo>
                    <a:pt x="510" y="474"/>
                  </a:lnTo>
                  <a:lnTo>
                    <a:pt x="498" y="464"/>
                  </a:lnTo>
                  <a:lnTo>
                    <a:pt x="498" y="464"/>
                  </a:lnTo>
                  <a:lnTo>
                    <a:pt x="490" y="460"/>
                  </a:lnTo>
                  <a:lnTo>
                    <a:pt x="480" y="456"/>
                  </a:lnTo>
                  <a:lnTo>
                    <a:pt x="480" y="456"/>
                  </a:lnTo>
                  <a:lnTo>
                    <a:pt x="476" y="458"/>
                  </a:lnTo>
                  <a:lnTo>
                    <a:pt x="476" y="458"/>
                  </a:lnTo>
                  <a:lnTo>
                    <a:pt x="476" y="460"/>
                  </a:lnTo>
                  <a:lnTo>
                    <a:pt x="476" y="462"/>
                  </a:lnTo>
                  <a:lnTo>
                    <a:pt x="478" y="466"/>
                  </a:lnTo>
                  <a:lnTo>
                    <a:pt x="480" y="472"/>
                  </a:lnTo>
                  <a:lnTo>
                    <a:pt x="484" y="474"/>
                  </a:lnTo>
                  <a:lnTo>
                    <a:pt x="484" y="474"/>
                  </a:lnTo>
                  <a:lnTo>
                    <a:pt x="492" y="478"/>
                  </a:lnTo>
                  <a:lnTo>
                    <a:pt x="498" y="480"/>
                  </a:lnTo>
                  <a:lnTo>
                    <a:pt x="498" y="480"/>
                  </a:lnTo>
                  <a:lnTo>
                    <a:pt x="508" y="486"/>
                  </a:lnTo>
                  <a:lnTo>
                    <a:pt x="508" y="486"/>
                  </a:lnTo>
                  <a:lnTo>
                    <a:pt x="526" y="500"/>
                  </a:lnTo>
                  <a:lnTo>
                    <a:pt x="526" y="500"/>
                  </a:lnTo>
                  <a:lnTo>
                    <a:pt x="532" y="508"/>
                  </a:lnTo>
                  <a:lnTo>
                    <a:pt x="538" y="516"/>
                  </a:lnTo>
                  <a:lnTo>
                    <a:pt x="544" y="526"/>
                  </a:lnTo>
                  <a:lnTo>
                    <a:pt x="544" y="532"/>
                  </a:lnTo>
                  <a:lnTo>
                    <a:pt x="544" y="536"/>
                  </a:lnTo>
                  <a:lnTo>
                    <a:pt x="544" y="536"/>
                  </a:lnTo>
                  <a:lnTo>
                    <a:pt x="542" y="546"/>
                  </a:lnTo>
                  <a:lnTo>
                    <a:pt x="540" y="550"/>
                  </a:lnTo>
                  <a:lnTo>
                    <a:pt x="542" y="556"/>
                  </a:lnTo>
                  <a:lnTo>
                    <a:pt x="542" y="556"/>
                  </a:lnTo>
                  <a:lnTo>
                    <a:pt x="540" y="568"/>
                  </a:lnTo>
                  <a:lnTo>
                    <a:pt x="538" y="580"/>
                  </a:lnTo>
                  <a:lnTo>
                    <a:pt x="538" y="580"/>
                  </a:lnTo>
                  <a:lnTo>
                    <a:pt x="536" y="600"/>
                  </a:lnTo>
                  <a:lnTo>
                    <a:pt x="534" y="622"/>
                  </a:lnTo>
                  <a:lnTo>
                    <a:pt x="534" y="622"/>
                  </a:lnTo>
                  <a:lnTo>
                    <a:pt x="534" y="642"/>
                  </a:lnTo>
                  <a:lnTo>
                    <a:pt x="536" y="652"/>
                  </a:lnTo>
                  <a:lnTo>
                    <a:pt x="538" y="662"/>
                  </a:lnTo>
                  <a:lnTo>
                    <a:pt x="538" y="662"/>
                  </a:lnTo>
                  <a:lnTo>
                    <a:pt x="540" y="670"/>
                  </a:lnTo>
                  <a:lnTo>
                    <a:pt x="546" y="676"/>
                  </a:lnTo>
                  <a:lnTo>
                    <a:pt x="556" y="690"/>
                  </a:lnTo>
                  <a:lnTo>
                    <a:pt x="556" y="690"/>
                  </a:lnTo>
                  <a:lnTo>
                    <a:pt x="560" y="698"/>
                  </a:lnTo>
                  <a:lnTo>
                    <a:pt x="564" y="708"/>
                  </a:lnTo>
                  <a:lnTo>
                    <a:pt x="564" y="708"/>
                  </a:lnTo>
                  <a:lnTo>
                    <a:pt x="568" y="716"/>
                  </a:lnTo>
                  <a:lnTo>
                    <a:pt x="574" y="726"/>
                  </a:lnTo>
                  <a:lnTo>
                    <a:pt x="580" y="736"/>
                  </a:lnTo>
                  <a:lnTo>
                    <a:pt x="588" y="742"/>
                  </a:lnTo>
                  <a:lnTo>
                    <a:pt x="588" y="742"/>
                  </a:lnTo>
                  <a:lnTo>
                    <a:pt x="598" y="746"/>
                  </a:lnTo>
                  <a:lnTo>
                    <a:pt x="606" y="748"/>
                  </a:lnTo>
                  <a:lnTo>
                    <a:pt x="606" y="748"/>
                  </a:lnTo>
                  <a:lnTo>
                    <a:pt x="614" y="754"/>
                  </a:lnTo>
                  <a:lnTo>
                    <a:pt x="618" y="762"/>
                  </a:lnTo>
                  <a:lnTo>
                    <a:pt x="618" y="762"/>
                  </a:lnTo>
                  <a:lnTo>
                    <a:pt x="626" y="776"/>
                  </a:lnTo>
                  <a:lnTo>
                    <a:pt x="634" y="792"/>
                  </a:lnTo>
                  <a:lnTo>
                    <a:pt x="634" y="792"/>
                  </a:lnTo>
                  <a:lnTo>
                    <a:pt x="642" y="800"/>
                  </a:lnTo>
                  <a:lnTo>
                    <a:pt x="642" y="800"/>
                  </a:lnTo>
                  <a:lnTo>
                    <a:pt x="646" y="806"/>
                  </a:lnTo>
                  <a:lnTo>
                    <a:pt x="648" y="810"/>
                  </a:lnTo>
                  <a:lnTo>
                    <a:pt x="648" y="810"/>
                  </a:lnTo>
                  <a:lnTo>
                    <a:pt x="650" y="818"/>
                  </a:lnTo>
                  <a:lnTo>
                    <a:pt x="656" y="824"/>
                  </a:lnTo>
                  <a:lnTo>
                    <a:pt x="656" y="824"/>
                  </a:lnTo>
                  <a:lnTo>
                    <a:pt x="662" y="828"/>
                  </a:lnTo>
                  <a:lnTo>
                    <a:pt x="666" y="836"/>
                  </a:lnTo>
                  <a:lnTo>
                    <a:pt x="666" y="836"/>
                  </a:lnTo>
                  <a:lnTo>
                    <a:pt x="668" y="842"/>
                  </a:lnTo>
                  <a:lnTo>
                    <a:pt x="668" y="842"/>
                  </a:lnTo>
                  <a:lnTo>
                    <a:pt x="666" y="846"/>
                  </a:lnTo>
                  <a:lnTo>
                    <a:pt x="666" y="852"/>
                  </a:lnTo>
                  <a:lnTo>
                    <a:pt x="666" y="852"/>
                  </a:lnTo>
                  <a:lnTo>
                    <a:pt x="672" y="856"/>
                  </a:lnTo>
                  <a:lnTo>
                    <a:pt x="678" y="860"/>
                  </a:lnTo>
                  <a:lnTo>
                    <a:pt x="678" y="860"/>
                  </a:lnTo>
                  <a:lnTo>
                    <a:pt x="686" y="876"/>
                  </a:lnTo>
                  <a:lnTo>
                    <a:pt x="686" y="876"/>
                  </a:lnTo>
                  <a:lnTo>
                    <a:pt x="700" y="894"/>
                  </a:lnTo>
                  <a:lnTo>
                    <a:pt x="700" y="894"/>
                  </a:lnTo>
                  <a:lnTo>
                    <a:pt x="702" y="902"/>
                  </a:lnTo>
                  <a:lnTo>
                    <a:pt x="704" y="906"/>
                  </a:lnTo>
                  <a:lnTo>
                    <a:pt x="706" y="910"/>
                  </a:lnTo>
                  <a:lnTo>
                    <a:pt x="706" y="910"/>
                  </a:lnTo>
                  <a:lnTo>
                    <a:pt x="712" y="914"/>
                  </a:lnTo>
                  <a:lnTo>
                    <a:pt x="716" y="916"/>
                  </a:lnTo>
                  <a:lnTo>
                    <a:pt x="716" y="916"/>
                  </a:lnTo>
                  <a:lnTo>
                    <a:pt x="720" y="916"/>
                  </a:lnTo>
                  <a:lnTo>
                    <a:pt x="722" y="912"/>
                  </a:lnTo>
                  <a:lnTo>
                    <a:pt x="722" y="908"/>
                  </a:lnTo>
                  <a:lnTo>
                    <a:pt x="718" y="904"/>
                  </a:lnTo>
                  <a:lnTo>
                    <a:pt x="718" y="904"/>
                  </a:lnTo>
                  <a:lnTo>
                    <a:pt x="714" y="900"/>
                  </a:lnTo>
                  <a:lnTo>
                    <a:pt x="710" y="896"/>
                  </a:lnTo>
                  <a:lnTo>
                    <a:pt x="710" y="896"/>
                  </a:lnTo>
                  <a:lnTo>
                    <a:pt x="708" y="886"/>
                  </a:lnTo>
                  <a:lnTo>
                    <a:pt x="708" y="886"/>
                  </a:lnTo>
                  <a:lnTo>
                    <a:pt x="700" y="870"/>
                  </a:lnTo>
                  <a:lnTo>
                    <a:pt x="696" y="862"/>
                  </a:lnTo>
                  <a:lnTo>
                    <a:pt x="690" y="856"/>
                  </a:lnTo>
                  <a:lnTo>
                    <a:pt x="690" y="856"/>
                  </a:lnTo>
                  <a:lnTo>
                    <a:pt x="688" y="850"/>
                  </a:lnTo>
                  <a:lnTo>
                    <a:pt x="686" y="844"/>
                  </a:lnTo>
                  <a:lnTo>
                    <a:pt x="686" y="844"/>
                  </a:lnTo>
                  <a:lnTo>
                    <a:pt x="684" y="838"/>
                  </a:lnTo>
                  <a:lnTo>
                    <a:pt x="680" y="832"/>
                  </a:lnTo>
                  <a:lnTo>
                    <a:pt x="680" y="832"/>
                  </a:lnTo>
                  <a:lnTo>
                    <a:pt x="670" y="818"/>
                  </a:lnTo>
                  <a:lnTo>
                    <a:pt x="670" y="818"/>
                  </a:lnTo>
                  <a:lnTo>
                    <a:pt x="664" y="810"/>
                  </a:lnTo>
                  <a:lnTo>
                    <a:pt x="662" y="800"/>
                  </a:lnTo>
                  <a:lnTo>
                    <a:pt x="662" y="790"/>
                  </a:lnTo>
                  <a:lnTo>
                    <a:pt x="662" y="780"/>
                  </a:lnTo>
                  <a:lnTo>
                    <a:pt x="662" y="780"/>
                  </a:lnTo>
                  <a:lnTo>
                    <a:pt x="662" y="780"/>
                  </a:lnTo>
                  <a:lnTo>
                    <a:pt x="662" y="780"/>
                  </a:lnTo>
                  <a:lnTo>
                    <a:pt x="664" y="780"/>
                  </a:lnTo>
                  <a:lnTo>
                    <a:pt x="664" y="780"/>
                  </a:lnTo>
                  <a:lnTo>
                    <a:pt x="668" y="784"/>
                  </a:lnTo>
                  <a:lnTo>
                    <a:pt x="668" y="788"/>
                  </a:lnTo>
                  <a:lnTo>
                    <a:pt x="672" y="796"/>
                  </a:lnTo>
                  <a:lnTo>
                    <a:pt x="672" y="796"/>
                  </a:lnTo>
                  <a:lnTo>
                    <a:pt x="676" y="802"/>
                  </a:lnTo>
                  <a:lnTo>
                    <a:pt x="682" y="808"/>
                  </a:lnTo>
                  <a:lnTo>
                    <a:pt x="682" y="808"/>
                  </a:lnTo>
                  <a:lnTo>
                    <a:pt x="686" y="814"/>
                  </a:lnTo>
                  <a:lnTo>
                    <a:pt x="688" y="822"/>
                  </a:lnTo>
                  <a:lnTo>
                    <a:pt x="692" y="830"/>
                  </a:lnTo>
                  <a:lnTo>
                    <a:pt x="696" y="838"/>
                  </a:lnTo>
                  <a:lnTo>
                    <a:pt x="696" y="838"/>
                  </a:lnTo>
                  <a:lnTo>
                    <a:pt x="702" y="844"/>
                  </a:lnTo>
                  <a:lnTo>
                    <a:pt x="708" y="848"/>
                  </a:lnTo>
                  <a:lnTo>
                    <a:pt x="714" y="852"/>
                  </a:lnTo>
                  <a:lnTo>
                    <a:pt x="720" y="858"/>
                  </a:lnTo>
                  <a:lnTo>
                    <a:pt x="720" y="858"/>
                  </a:lnTo>
                  <a:lnTo>
                    <a:pt x="724" y="866"/>
                  </a:lnTo>
                  <a:lnTo>
                    <a:pt x="726" y="876"/>
                  </a:lnTo>
                  <a:lnTo>
                    <a:pt x="726" y="876"/>
                  </a:lnTo>
                  <a:lnTo>
                    <a:pt x="730" y="884"/>
                  </a:lnTo>
                  <a:lnTo>
                    <a:pt x="738" y="892"/>
                  </a:lnTo>
                  <a:lnTo>
                    <a:pt x="738" y="892"/>
                  </a:lnTo>
                  <a:lnTo>
                    <a:pt x="750" y="904"/>
                  </a:lnTo>
                  <a:lnTo>
                    <a:pt x="762" y="918"/>
                  </a:lnTo>
                  <a:lnTo>
                    <a:pt x="762" y="918"/>
                  </a:lnTo>
                  <a:lnTo>
                    <a:pt x="772" y="930"/>
                  </a:lnTo>
                  <a:lnTo>
                    <a:pt x="776" y="936"/>
                  </a:lnTo>
                  <a:lnTo>
                    <a:pt x="776" y="944"/>
                  </a:lnTo>
                  <a:lnTo>
                    <a:pt x="776" y="944"/>
                  </a:lnTo>
                  <a:lnTo>
                    <a:pt x="778" y="960"/>
                  </a:lnTo>
                  <a:lnTo>
                    <a:pt x="778" y="968"/>
                  </a:lnTo>
                  <a:lnTo>
                    <a:pt x="782" y="978"/>
                  </a:lnTo>
                  <a:lnTo>
                    <a:pt x="782" y="978"/>
                  </a:lnTo>
                  <a:lnTo>
                    <a:pt x="788" y="988"/>
                  </a:lnTo>
                  <a:lnTo>
                    <a:pt x="794" y="994"/>
                  </a:lnTo>
                  <a:lnTo>
                    <a:pt x="802" y="1000"/>
                  </a:lnTo>
                  <a:lnTo>
                    <a:pt x="812" y="1004"/>
                  </a:lnTo>
                  <a:lnTo>
                    <a:pt x="812" y="1004"/>
                  </a:lnTo>
                  <a:lnTo>
                    <a:pt x="836" y="1014"/>
                  </a:lnTo>
                  <a:lnTo>
                    <a:pt x="858" y="1024"/>
                  </a:lnTo>
                  <a:lnTo>
                    <a:pt x="858" y="1024"/>
                  </a:lnTo>
                  <a:lnTo>
                    <a:pt x="876" y="1036"/>
                  </a:lnTo>
                  <a:lnTo>
                    <a:pt x="886" y="1040"/>
                  </a:lnTo>
                  <a:lnTo>
                    <a:pt x="896" y="1042"/>
                  </a:lnTo>
                  <a:lnTo>
                    <a:pt x="896" y="1042"/>
                  </a:lnTo>
                  <a:lnTo>
                    <a:pt x="898" y="1042"/>
                  </a:lnTo>
                  <a:lnTo>
                    <a:pt x="898" y="1042"/>
                  </a:lnTo>
                  <a:lnTo>
                    <a:pt x="904" y="1040"/>
                  </a:lnTo>
                  <a:lnTo>
                    <a:pt x="910" y="1036"/>
                  </a:lnTo>
                  <a:lnTo>
                    <a:pt x="914" y="1032"/>
                  </a:lnTo>
                  <a:lnTo>
                    <a:pt x="918" y="1032"/>
                  </a:lnTo>
                  <a:lnTo>
                    <a:pt x="918" y="1032"/>
                  </a:lnTo>
                  <a:lnTo>
                    <a:pt x="926" y="1034"/>
                  </a:lnTo>
                  <a:lnTo>
                    <a:pt x="926" y="1034"/>
                  </a:lnTo>
                  <a:lnTo>
                    <a:pt x="932" y="1040"/>
                  </a:lnTo>
                  <a:lnTo>
                    <a:pt x="936" y="1046"/>
                  </a:lnTo>
                  <a:lnTo>
                    <a:pt x="936" y="1046"/>
                  </a:lnTo>
                  <a:lnTo>
                    <a:pt x="942" y="1054"/>
                  </a:lnTo>
                  <a:lnTo>
                    <a:pt x="950" y="1058"/>
                  </a:lnTo>
                  <a:lnTo>
                    <a:pt x="950" y="1058"/>
                  </a:lnTo>
                  <a:lnTo>
                    <a:pt x="960" y="1064"/>
                  </a:lnTo>
                  <a:lnTo>
                    <a:pt x="970" y="1072"/>
                  </a:lnTo>
                  <a:lnTo>
                    <a:pt x="978" y="1078"/>
                  </a:lnTo>
                  <a:lnTo>
                    <a:pt x="984" y="1080"/>
                  </a:lnTo>
                  <a:lnTo>
                    <a:pt x="990" y="1082"/>
                  </a:lnTo>
                  <a:lnTo>
                    <a:pt x="990" y="1082"/>
                  </a:lnTo>
                  <a:lnTo>
                    <a:pt x="1000" y="1082"/>
                  </a:lnTo>
                  <a:lnTo>
                    <a:pt x="1004" y="1084"/>
                  </a:lnTo>
                  <a:lnTo>
                    <a:pt x="1010" y="1086"/>
                  </a:lnTo>
                  <a:lnTo>
                    <a:pt x="1010" y="1086"/>
                  </a:lnTo>
                  <a:lnTo>
                    <a:pt x="1022" y="1100"/>
                  </a:lnTo>
                  <a:lnTo>
                    <a:pt x="1030" y="1108"/>
                  </a:lnTo>
                  <a:lnTo>
                    <a:pt x="1034" y="1114"/>
                  </a:lnTo>
                  <a:lnTo>
                    <a:pt x="1034" y="1114"/>
                  </a:lnTo>
                  <a:lnTo>
                    <a:pt x="1040" y="1128"/>
                  </a:lnTo>
                  <a:lnTo>
                    <a:pt x="1052" y="1138"/>
                  </a:lnTo>
                  <a:lnTo>
                    <a:pt x="1052" y="1138"/>
                  </a:lnTo>
                  <a:lnTo>
                    <a:pt x="1066" y="1146"/>
                  </a:lnTo>
                  <a:lnTo>
                    <a:pt x="1078" y="1156"/>
                  </a:lnTo>
                  <a:lnTo>
                    <a:pt x="1078" y="1156"/>
                  </a:lnTo>
                  <a:lnTo>
                    <a:pt x="1088" y="1168"/>
                  </a:lnTo>
                  <a:lnTo>
                    <a:pt x="1094" y="1174"/>
                  </a:lnTo>
                  <a:lnTo>
                    <a:pt x="1102" y="1176"/>
                  </a:lnTo>
                  <a:lnTo>
                    <a:pt x="1102" y="1176"/>
                  </a:lnTo>
                  <a:lnTo>
                    <a:pt x="1102" y="1176"/>
                  </a:lnTo>
                  <a:lnTo>
                    <a:pt x="1102" y="1172"/>
                  </a:lnTo>
                  <a:lnTo>
                    <a:pt x="1106" y="1166"/>
                  </a:lnTo>
                  <a:lnTo>
                    <a:pt x="1112" y="1160"/>
                  </a:lnTo>
                  <a:lnTo>
                    <a:pt x="1114" y="1156"/>
                  </a:lnTo>
                  <a:lnTo>
                    <a:pt x="1114" y="1156"/>
                  </a:lnTo>
                  <a:lnTo>
                    <a:pt x="1116" y="1150"/>
                  </a:lnTo>
                  <a:lnTo>
                    <a:pt x="1120" y="1148"/>
                  </a:lnTo>
                  <a:lnTo>
                    <a:pt x="1120" y="1148"/>
                  </a:lnTo>
                  <a:lnTo>
                    <a:pt x="1118" y="1146"/>
                  </a:lnTo>
                  <a:lnTo>
                    <a:pt x="1116" y="1144"/>
                  </a:lnTo>
                  <a:lnTo>
                    <a:pt x="1116" y="1144"/>
                  </a:lnTo>
                  <a:lnTo>
                    <a:pt x="1116" y="1142"/>
                  </a:lnTo>
                  <a:lnTo>
                    <a:pt x="1116" y="1142"/>
                  </a:lnTo>
                  <a:lnTo>
                    <a:pt x="1116" y="1142"/>
                  </a:lnTo>
                  <a:lnTo>
                    <a:pt x="1116" y="1138"/>
                  </a:lnTo>
                  <a:lnTo>
                    <a:pt x="1118" y="1136"/>
                  </a:lnTo>
                  <a:lnTo>
                    <a:pt x="1124" y="1132"/>
                  </a:lnTo>
                  <a:lnTo>
                    <a:pt x="1124" y="1132"/>
                  </a:lnTo>
                  <a:lnTo>
                    <a:pt x="1124" y="1132"/>
                  </a:lnTo>
                  <a:lnTo>
                    <a:pt x="1120" y="1130"/>
                  </a:lnTo>
                  <a:lnTo>
                    <a:pt x="1120" y="1130"/>
                  </a:lnTo>
                  <a:lnTo>
                    <a:pt x="1120" y="1130"/>
                  </a:lnTo>
                  <a:lnTo>
                    <a:pt x="1120" y="1130"/>
                  </a:lnTo>
                  <a:lnTo>
                    <a:pt x="1116" y="1132"/>
                  </a:lnTo>
                  <a:lnTo>
                    <a:pt x="1112" y="1136"/>
                  </a:lnTo>
                  <a:lnTo>
                    <a:pt x="1108" y="1142"/>
                  </a:lnTo>
                  <a:lnTo>
                    <a:pt x="1104" y="1144"/>
                  </a:lnTo>
                  <a:lnTo>
                    <a:pt x="1104" y="1144"/>
                  </a:lnTo>
                  <a:lnTo>
                    <a:pt x="1098" y="1146"/>
                  </a:lnTo>
                  <a:lnTo>
                    <a:pt x="1098" y="1146"/>
                  </a:lnTo>
                  <a:lnTo>
                    <a:pt x="1094" y="1144"/>
                  </a:lnTo>
                  <a:lnTo>
                    <a:pt x="1090" y="1144"/>
                  </a:lnTo>
                  <a:lnTo>
                    <a:pt x="1084" y="1138"/>
                  </a:lnTo>
                  <a:lnTo>
                    <a:pt x="1078" y="1130"/>
                  </a:lnTo>
                  <a:lnTo>
                    <a:pt x="1076" y="1122"/>
                  </a:lnTo>
                  <a:lnTo>
                    <a:pt x="1076" y="1122"/>
                  </a:lnTo>
                  <a:lnTo>
                    <a:pt x="1068" y="1104"/>
                  </a:lnTo>
                  <a:lnTo>
                    <a:pt x="1062" y="1086"/>
                  </a:lnTo>
                  <a:lnTo>
                    <a:pt x="1062" y="1086"/>
                  </a:lnTo>
                  <a:lnTo>
                    <a:pt x="1062" y="1078"/>
                  </a:lnTo>
                  <a:lnTo>
                    <a:pt x="1064" y="1070"/>
                  </a:lnTo>
                  <a:lnTo>
                    <a:pt x="1066" y="1062"/>
                  </a:lnTo>
                  <a:lnTo>
                    <a:pt x="1068" y="1054"/>
                  </a:lnTo>
                  <a:lnTo>
                    <a:pt x="1068" y="1054"/>
                  </a:lnTo>
                  <a:lnTo>
                    <a:pt x="1066" y="1050"/>
                  </a:lnTo>
                  <a:lnTo>
                    <a:pt x="1064" y="1046"/>
                  </a:lnTo>
                  <a:lnTo>
                    <a:pt x="1056" y="1040"/>
                  </a:lnTo>
                  <a:lnTo>
                    <a:pt x="1046" y="1036"/>
                  </a:lnTo>
                  <a:lnTo>
                    <a:pt x="1036" y="1034"/>
                  </a:lnTo>
                  <a:lnTo>
                    <a:pt x="1036" y="1034"/>
                  </a:lnTo>
                  <a:lnTo>
                    <a:pt x="1036" y="1034"/>
                  </a:lnTo>
                  <a:lnTo>
                    <a:pt x="1036" y="1034"/>
                  </a:lnTo>
                  <a:lnTo>
                    <a:pt x="1026" y="1036"/>
                  </a:lnTo>
                  <a:lnTo>
                    <a:pt x="1026" y="1036"/>
                  </a:lnTo>
                  <a:lnTo>
                    <a:pt x="1016" y="1038"/>
                  </a:lnTo>
                  <a:lnTo>
                    <a:pt x="1016" y="1038"/>
                  </a:lnTo>
                  <a:lnTo>
                    <a:pt x="1008" y="1036"/>
                  </a:lnTo>
                  <a:lnTo>
                    <a:pt x="1004" y="1030"/>
                  </a:lnTo>
                  <a:lnTo>
                    <a:pt x="1004" y="1030"/>
                  </a:lnTo>
                  <a:lnTo>
                    <a:pt x="1000" y="1022"/>
                  </a:lnTo>
                  <a:lnTo>
                    <a:pt x="1000" y="1014"/>
                  </a:lnTo>
                  <a:lnTo>
                    <a:pt x="1006" y="998"/>
                  </a:lnTo>
                  <a:lnTo>
                    <a:pt x="1006" y="998"/>
                  </a:lnTo>
                  <a:lnTo>
                    <a:pt x="1010" y="982"/>
                  </a:lnTo>
                  <a:lnTo>
                    <a:pt x="1012" y="974"/>
                  </a:lnTo>
                  <a:lnTo>
                    <a:pt x="1016" y="966"/>
                  </a:lnTo>
                  <a:lnTo>
                    <a:pt x="1016" y="966"/>
                  </a:lnTo>
                  <a:lnTo>
                    <a:pt x="1020" y="960"/>
                  </a:lnTo>
                  <a:lnTo>
                    <a:pt x="1022" y="956"/>
                  </a:lnTo>
                  <a:lnTo>
                    <a:pt x="1020" y="952"/>
                  </a:lnTo>
                  <a:lnTo>
                    <a:pt x="1020" y="952"/>
                  </a:lnTo>
                  <a:lnTo>
                    <a:pt x="1014" y="946"/>
                  </a:lnTo>
                  <a:lnTo>
                    <a:pt x="1006" y="944"/>
                  </a:lnTo>
                  <a:lnTo>
                    <a:pt x="1006" y="944"/>
                  </a:lnTo>
                  <a:lnTo>
                    <a:pt x="1004" y="944"/>
                  </a:lnTo>
                  <a:lnTo>
                    <a:pt x="1004" y="944"/>
                  </a:lnTo>
                  <a:lnTo>
                    <a:pt x="1000" y="946"/>
                  </a:lnTo>
                  <a:lnTo>
                    <a:pt x="996" y="948"/>
                  </a:lnTo>
                  <a:lnTo>
                    <a:pt x="990" y="952"/>
                  </a:lnTo>
                  <a:lnTo>
                    <a:pt x="990" y="952"/>
                  </a:lnTo>
                  <a:lnTo>
                    <a:pt x="982" y="956"/>
                  </a:lnTo>
                  <a:lnTo>
                    <a:pt x="974" y="958"/>
                  </a:lnTo>
                  <a:lnTo>
                    <a:pt x="974" y="958"/>
                  </a:lnTo>
                  <a:lnTo>
                    <a:pt x="970" y="960"/>
                  </a:lnTo>
                  <a:lnTo>
                    <a:pt x="970" y="964"/>
                  </a:lnTo>
                  <a:lnTo>
                    <a:pt x="970" y="970"/>
                  </a:lnTo>
                  <a:lnTo>
                    <a:pt x="970" y="970"/>
                  </a:lnTo>
                  <a:lnTo>
                    <a:pt x="970" y="974"/>
                  </a:lnTo>
                  <a:lnTo>
                    <a:pt x="968" y="978"/>
                  </a:lnTo>
                  <a:lnTo>
                    <a:pt x="968" y="978"/>
                  </a:lnTo>
                  <a:lnTo>
                    <a:pt x="966" y="980"/>
                  </a:lnTo>
                  <a:lnTo>
                    <a:pt x="962" y="982"/>
                  </a:lnTo>
                  <a:lnTo>
                    <a:pt x="962" y="982"/>
                  </a:lnTo>
                  <a:lnTo>
                    <a:pt x="960" y="986"/>
                  </a:lnTo>
                  <a:lnTo>
                    <a:pt x="960" y="988"/>
                  </a:lnTo>
                  <a:lnTo>
                    <a:pt x="958" y="990"/>
                  </a:lnTo>
                  <a:lnTo>
                    <a:pt x="954" y="992"/>
                  </a:lnTo>
                  <a:lnTo>
                    <a:pt x="954" y="992"/>
                  </a:lnTo>
                  <a:lnTo>
                    <a:pt x="946" y="996"/>
                  </a:lnTo>
                  <a:lnTo>
                    <a:pt x="938" y="996"/>
                  </a:lnTo>
                  <a:lnTo>
                    <a:pt x="938" y="996"/>
                  </a:lnTo>
                  <a:lnTo>
                    <a:pt x="936" y="996"/>
                  </a:lnTo>
                  <a:lnTo>
                    <a:pt x="936" y="996"/>
                  </a:lnTo>
                  <a:lnTo>
                    <a:pt x="928" y="996"/>
                  </a:lnTo>
                  <a:lnTo>
                    <a:pt x="920" y="994"/>
                  </a:lnTo>
                  <a:lnTo>
                    <a:pt x="910" y="990"/>
                  </a:lnTo>
                  <a:lnTo>
                    <a:pt x="904" y="986"/>
                  </a:lnTo>
                  <a:lnTo>
                    <a:pt x="904" y="986"/>
                  </a:lnTo>
                  <a:lnTo>
                    <a:pt x="900" y="982"/>
                  </a:lnTo>
                  <a:lnTo>
                    <a:pt x="898" y="978"/>
                  </a:lnTo>
                  <a:lnTo>
                    <a:pt x="896" y="970"/>
                  </a:lnTo>
                  <a:lnTo>
                    <a:pt x="896" y="970"/>
                  </a:lnTo>
                  <a:lnTo>
                    <a:pt x="890" y="966"/>
                  </a:lnTo>
                  <a:lnTo>
                    <a:pt x="886" y="962"/>
                  </a:lnTo>
                  <a:lnTo>
                    <a:pt x="886" y="962"/>
                  </a:lnTo>
                  <a:lnTo>
                    <a:pt x="884" y="958"/>
                  </a:lnTo>
                  <a:lnTo>
                    <a:pt x="884" y="952"/>
                  </a:lnTo>
                  <a:lnTo>
                    <a:pt x="884" y="952"/>
                  </a:lnTo>
                  <a:lnTo>
                    <a:pt x="874" y="924"/>
                  </a:lnTo>
                  <a:lnTo>
                    <a:pt x="874" y="924"/>
                  </a:lnTo>
                  <a:lnTo>
                    <a:pt x="872" y="914"/>
                  </a:lnTo>
                  <a:lnTo>
                    <a:pt x="872" y="904"/>
                  </a:lnTo>
                  <a:lnTo>
                    <a:pt x="872" y="896"/>
                  </a:lnTo>
                  <a:lnTo>
                    <a:pt x="876" y="888"/>
                  </a:lnTo>
                  <a:lnTo>
                    <a:pt x="876" y="888"/>
                  </a:lnTo>
                  <a:lnTo>
                    <a:pt x="880" y="882"/>
                  </a:lnTo>
                  <a:lnTo>
                    <a:pt x="880" y="874"/>
                  </a:lnTo>
                  <a:lnTo>
                    <a:pt x="880" y="874"/>
                  </a:lnTo>
                  <a:lnTo>
                    <a:pt x="880" y="864"/>
                  </a:lnTo>
                  <a:lnTo>
                    <a:pt x="880" y="860"/>
                  </a:lnTo>
                  <a:lnTo>
                    <a:pt x="882" y="856"/>
                  </a:lnTo>
                  <a:lnTo>
                    <a:pt x="882" y="856"/>
                  </a:lnTo>
                  <a:lnTo>
                    <a:pt x="888" y="848"/>
                  </a:lnTo>
                  <a:lnTo>
                    <a:pt x="896" y="842"/>
                  </a:lnTo>
                  <a:lnTo>
                    <a:pt x="896" y="842"/>
                  </a:lnTo>
                  <a:lnTo>
                    <a:pt x="908" y="834"/>
                  </a:lnTo>
                  <a:lnTo>
                    <a:pt x="908" y="834"/>
                  </a:lnTo>
                  <a:lnTo>
                    <a:pt x="918" y="828"/>
                  </a:lnTo>
                  <a:lnTo>
                    <a:pt x="930" y="826"/>
                  </a:lnTo>
                  <a:lnTo>
                    <a:pt x="930" y="826"/>
                  </a:lnTo>
                  <a:lnTo>
                    <a:pt x="936" y="828"/>
                  </a:lnTo>
                  <a:lnTo>
                    <a:pt x="944" y="830"/>
                  </a:lnTo>
                  <a:lnTo>
                    <a:pt x="944" y="830"/>
                  </a:lnTo>
                  <a:lnTo>
                    <a:pt x="952" y="834"/>
                  </a:lnTo>
                  <a:lnTo>
                    <a:pt x="960" y="836"/>
                  </a:lnTo>
                  <a:lnTo>
                    <a:pt x="960" y="836"/>
                  </a:lnTo>
                  <a:lnTo>
                    <a:pt x="962" y="836"/>
                  </a:lnTo>
                  <a:lnTo>
                    <a:pt x="962" y="836"/>
                  </a:lnTo>
                  <a:lnTo>
                    <a:pt x="964" y="836"/>
                  </a:lnTo>
                  <a:lnTo>
                    <a:pt x="964" y="836"/>
                  </a:lnTo>
                  <a:lnTo>
                    <a:pt x="968" y="836"/>
                  </a:lnTo>
                  <a:lnTo>
                    <a:pt x="968" y="836"/>
                  </a:lnTo>
                  <a:lnTo>
                    <a:pt x="970" y="836"/>
                  </a:lnTo>
                  <a:lnTo>
                    <a:pt x="970" y="836"/>
                  </a:lnTo>
                  <a:lnTo>
                    <a:pt x="982" y="838"/>
                  </a:lnTo>
                  <a:lnTo>
                    <a:pt x="982" y="838"/>
                  </a:lnTo>
                  <a:lnTo>
                    <a:pt x="982" y="838"/>
                  </a:lnTo>
                  <a:lnTo>
                    <a:pt x="982" y="838"/>
                  </a:lnTo>
                  <a:lnTo>
                    <a:pt x="986" y="838"/>
                  </a:lnTo>
                  <a:lnTo>
                    <a:pt x="986" y="836"/>
                  </a:lnTo>
                  <a:lnTo>
                    <a:pt x="984" y="832"/>
                  </a:lnTo>
                  <a:lnTo>
                    <a:pt x="974" y="824"/>
                  </a:lnTo>
                  <a:lnTo>
                    <a:pt x="974" y="824"/>
                  </a:lnTo>
                  <a:lnTo>
                    <a:pt x="970" y="818"/>
                  </a:lnTo>
                  <a:lnTo>
                    <a:pt x="970" y="816"/>
                  </a:lnTo>
                  <a:lnTo>
                    <a:pt x="972" y="814"/>
                  </a:lnTo>
                  <a:lnTo>
                    <a:pt x="972" y="814"/>
                  </a:lnTo>
                  <a:lnTo>
                    <a:pt x="974" y="814"/>
                  </a:lnTo>
                  <a:lnTo>
                    <a:pt x="974" y="814"/>
                  </a:lnTo>
                  <a:lnTo>
                    <a:pt x="982" y="816"/>
                  </a:lnTo>
                  <a:lnTo>
                    <a:pt x="982" y="816"/>
                  </a:lnTo>
                  <a:lnTo>
                    <a:pt x="988" y="816"/>
                  </a:lnTo>
                  <a:lnTo>
                    <a:pt x="988" y="816"/>
                  </a:lnTo>
                  <a:lnTo>
                    <a:pt x="990" y="816"/>
                  </a:lnTo>
                  <a:lnTo>
                    <a:pt x="990" y="816"/>
                  </a:lnTo>
                  <a:lnTo>
                    <a:pt x="1000" y="816"/>
                  </a:lnTo>
                  <a:lnTo>
                    <a:pt x="1000" y="816"/>
                  </a:lnTo>
                  <a:lnTo>
                    <a:pt x="1014" y="818"/>
                  </a:lnTo>
                  <a:lnTo>
                    <a:pt x="1014" y="818"/>
                  </a:lnTo>
                  <a:lnTo>
                    <a:pt x="1018" y="820"/>
                  </a:lnTo>
                  <a:lnTo>
                    <a:pt x="1022" y="822"/>
                  </a:lnTo>
                  <a:lnTo>
                    <a:pt x="1026" y="824"/>
                  </a:lnTo>
                  <a:lnTo>
                    <a:pt x="1030" y="824"/>
                  </a:lnTo>
                  <a:lnTo>
                    <a:pt x="1030" y="824"/>
                  </a:lnTo>
                  <a:lnTo>
                    <a:pt x="1030" y="824"/>
                  </a:lnTo>
                  <a:lnTo>
                    <a:pt x="1030" y="824"/>
                  </a:lnTo>
                  <a:lnTo>
                    <a:pt x="1042" y="822"/>
                  </a:lnTo>
                  <a:lnTo>
                    <a:pt x="1042" y="822"/>
                  </a:lnTo>
                  <a:lnTo>
                    <a:pt x="1044" y="824"/>
                  </a:lnTo>
                  <a:lnTo>
                    <a:pt x="1044" y="824"/>
                  </a:lnTo>
                  <a:lnTo>
                    <a:pt x="1048" y="824"/>
                  </a:lnTo>
                  <a:lnTo>
                    <a:pt x="1050" y="826"/>
                  </a:lnTo>
                  <a:lnTo>
                    <a:pt x="1056" y="832"/>
                  </a:lnTo>
                  <a:lnTo>
                    <a:pt x="1056" y="832"/>
                  </a:lnTo>
                  <a:lnTo>
                    <a:pt x="1060" y="836"/>
                  </a:lnTo>
                  <a:lnTo>
                    <a:pt x="1062" y="844"/>
                  </a:lnTo>
                  <a:lnTo>
                    <a:pt x="1062" y="844"/>
                  </a:lnTo>
                  <a:lnTo>
                    <a:pt x="1064" y="850"/>
                  </a:lnTo>
                  <a:lnTo>
                    <a:pt x="1064" y="858"/>
                  </a:lnTo>
                  <a:lnTo>
                    <a:pt x="1064" y="858"/>
                  </a:lnTo>
                  <a:lnTo>
                    <a:pt x="1066" y="864"/>
                  </a:lnTo>
                  <a:lnTo>
                    <a:pt x="1070" y="870"/>
                  </a:lnTo>
                  <a:lnTo>
                    <a:pt x="1070" y="870"/>
                  </a:lnTo>
                  <a:lnTo>
                    <a:pt x="1072" y="876"/>
                  </a:lnTo>
                  <a:lnTo>
                    <a:pt x="1074" y="882"/>
                  </a:lnTo>
                  <a:lnTo>
                    <a:pt x="1074" y="882"/>
                  </a:lnTo>
                  <a:lnTo>
                    <a:pt x="1078" y="886"/>
                  </a:lnTo>
                  <a:lnTo>
                    <a:pt x="1084" y="892"/>
                  </a:lnTo>
                  <a:lnTo>
                    <a:pt x="1084" y="892"/>
                  </a:lnTo>
                  <a:lnTo>
                    <a:pt x="1088" y="896"/>
                  </a:lnTo>
                  <a:lnTo>
                    <a:pt x="1092" y="898"/>
                  </a:lnTo>
                  <a:lnTo>
                    <a:pt x="1092" y="898"/>
                  </a:lnTo>
                  <a:lnTo>
                    <a:pt x="1092" y="898"/>
                  </a:lnTo>
                  <a:lnTo>
                    <a:pt x="1094" y="896"/>
                  </a:lnTo>
                  <a:lnTo>
                    <a:pt x="1094" y="896"/>
                  </a:lnTo>
                  <a:lnTo>
                    <a:pt x="1096" y="892"/>
                  </a:lnTo>
                  <a:lnTo>
                    <a:pt x="1096" y="886"/>
                  </a:lnTo>
                  <a:lnTo>
                    <a:pt x="1092" y="878"/>
                  </a:lnTo>
                  <a:lnTo>
                    <a:pt x="1092" y="878"/>
                  </a:lnTo>
                  <a:lnTo>
                    <a:pt x="1086" y="872"/>
                  </a:lnTo>
                  <a:lnTo>
                    <a:pt x="1084" y="870"/>
                  </a:lnTo>
                  <a:lnTo>
                    <a:pt x="1086" y="866"/>
                  </a:lnTo>
                  <a:lnTo>
                    <a:pt x="1086" y="866"/>
                  </a:lnTo>
                  <a:lnTo>
                    <a:pt x="1092" y="858"/>
                  </a:lnTo>
                  <a:lnTo>
                    <a:pt x="1092" y="856"/>
                  </a:lnTo>
                  <a:lnTo>
                    <a:pt x="1092" y="850"/>
                  </a:lnTo>
                  <a:lnTo>
                    <a:pt x="1092" y="850"/>
                  </a:lnTo>
                  <a:lnTo>
                    <a:pt x="1090" y="840"/>
                  </a:lnTo>
                  <a:lnTo>
                    <a:pt x="1086" y="832"/>
                  </a:lnTo>
                  <a:lnTo>
                    <a:pt x="1086" y="832"/>
                  </a:lnTo>
                  <a:lnTo>
                    <a:pt x="1082" y="826"/>
                  </a:lnTo>
                  <a:lnTo>
                    <a:pt x="1078" y="820"/>
                  </a:lnTo>
                  <a:lnTo>
                    <a:pt x="1074" y="816"/>
                  </a:lnTo>
                  <a:lnTo>
                    <a:pt x="1078" y="808"/>
                  </a:lnTo>
                  <a:lnTo>
                    <a:pt x="1078" y="808"/>
                  </a:lnTo>
                  <a:lnTo>
                    <a:pt x="1078" y="804"/>
                  </a:lnTo>
                  <a:lnTo>
                    <a:pt x="1080" y="802"/>
                  </a:lnTo>
                  <a:lnTo>
                    <a:pt x="1080" y="802"/>
                  </a:lnTo>
                  <a:lnTo>
                    <a:pt x="1082" y="798"/>
                  </a:lnTo>
                  <a:lnTo>
                    <a:pt x="1084" y="794"/>
                  </a:lnTo>
                  <a:lnTo>
                    <a:pt x="1092" y="788"/>
                  </a:lnTo>
                  <a:lnTo>
                    <a:pt x="1092" y="788"/>
                  </a:lnTo>
                  <a:lnTo>
                    <a:pt x="1096" y="784"/>
                  </a:lnTo>
                  <a:lnTo>
                    <a:pt x="1102" y="780"/>
                  </a:lnTo>
                  <a:lnTo>
                    <a:pt x="1102" y="780"/>
                  </a:lnTo>
                  <a:lnTo>
                    <a:pt x="1106" y="776"/>
                  </a:lnTo>
                  <a:lnTo>
                    <a:pt x="1108" y="772"/>
                  </a:lnTo>
                  <a:lnTo>
                    <a:pt x="1108" y="768"/>
                  </a:lnTo>
                  <a:lnTo>
                    <a:pt x="1112" y="764"/>
                  </a:lnTo>
                  <a:lnTo>
                    <a:pt x="1112" y="764"/>
                  </a:lnTo>
                  <a:lnTo>
                    <a:pt x="1118" y="760"/>
                  </a:lnTo>
                  <a:lnTo>
                    <a:pt x="1126" y="756"/>
                  </a:lnTo>
                  <a:lnTo>
                    <a:pt x="1126" y="756"/>
                  </a:lnTo>
                  <a:lnTo>
                    <a:pt x="1132" y="750"/>
                  </a:lnTo>
                  <a:lnTo>
                    <a:pt x="1136" y="744"/>
                  </a:lnTo>
                  <a:lnTo>
                    <a:pt x="1136" y="744"/>
                  </a:lnTo>
                  <a:lnTo>
                    <a:pt x="1142" y="738"/>
                  </a:lnTo>
                  <a:lnTo>
                    <a:pt x="1144" y="734"/>
                  </a:lnTo>
                  <a:lnTo>
                    <a:pt x="1142" y="730"/>
                  </a:lnTo>
                  <a:lnTo>
                    <a:pt x="1142" y="730"/>
                  </a:lnTo>
                  <a:lnTo>
                    <a:pt x="1138" y="728"/>
                  </a:lnTo>
                  <a:lnTo>
                    <a:pt x="1138" y="728"/>
                  </a:lnTo>
                  <a:lnTo>
                    <a:pt x="1136" y="724"/>
                  </a:lnTo>
                  <a:lnTo>
                    <a:pt x="1136" y="724"/>
                  </a:lnTo>
                  <a:lnTo>
                    <a:pt x="1136" y="720"/>
                  </a:lnTo>
                  <a:lnTo>
                    <a:pt x="1138" y="718"/>
                  </a:lnTo>
                  <a:lnTo>
                    <a:pt x="1140" y="718"/>
                  </a:lnTo>
                  <a:lnTo>
                    <a:pt x="1140" y="718"/>
                  </a:lnTo>
                  <a:lnTo>
                    <a:pt x="1138" y="714"/>
                  </a:lnTo>
                  <a:lnTo>
                    <a:pt x="1134" y="708"/>
                  </a:lnTo>
                  <a:lnTo>
                    <a:pt x="1134" y="708"/>
                  </a:lnTo>
                  <a:lnTo>
                    <a:pt x="1132" y="698"/>
                  </a:lnTo>
                  <a:lnTo>
                    <a:pt x="1132" y="698"/>
                  </a:lnTo>
                  <a:lnTo>
                    <a:pt x="1134" y="690"/>
                  </a:lnTo>
                  <a:lnTo>
                    <a:pt x="1136" y="684"/>
                  </a:lnTo>
                  <a:lnTo>
                    <a:pt x="1138" y="682"/>
                  </a:lnTo>
                  <a:lnTo>
                    <a:pt x="1138" y="682"/>
                  </a:lnTo>
                  <a:lnTo>
                    <a:pt x="1138" y="682"/>
                  </a:lnTo>
                  <a:lnTo>
                    <a:pt x="1138" y="682"/>
                  </a:lnTo>
                  <a:lnTo>
                    <a:pt x="1140" y="684"/>
                  </a:lnTo>
                  <a:lnTo>
                    <a:pt x="1142" y="686"/>
                  </a:lnTo>
                  <a:lnTo>
                    <a:pt x="1142" y="690"/>
                  </a:lnTo>
                  <a:lnTo>
                    <a:pt x="1142" y="698"/>
                  </a:lnTo>
                  <a:lnTo>
                    <a:pt x="1144" y="702"/>
                  </a:lnTo>
                  <a:lnTo>
                    <a:pt x="1144" y="702"/>
                  </a:lnTo>
                  <a:lnTo>
                    <a:pt x="1148" y="704"/>
                  </a:lnTo>
                  <a:lnTo>
                    <a:pt x="1148" y="704"/>
                  </a:lnTo>
                  <a:lnTo>
                    <a:pt x="1150" y="702"/>
                  </a:lnTo>
                  <a:lnTo>
                    <a:pt x="1150" y="700"/>
                  </a:lnTo>
                  <a:lnTo>
                    <a:pt x="1150" y="696"/>
                  </a:lnTo>
                  <a:lnTo>
                    <a:pt x="1150" y="696"/>
                  </a:lnTo>
                  <a:lnTo>
                    <a:pt x="1150" y="688"/>
                  </a:lnTo>
                  <a:lnTo>
                    <a:pt x="1150" y="686"/>
                  </a:lnTo>
                  <a:lnTo>
                    <a:pt x="1152" y="682"/>
                  </a:lnTo>
                  <a:lnTo>
                    <a:pt x="1152" y="682"/>
                  </a:lnTo>
                  <a:lnTo>
                    <a:pt x="1156" y="680"/>
                  </a:lnTo>
                  <a:lnTo>
                    <a:pt x="1158" y="678"/>
                  </a:lnTo>
                  <a:lnTo>
                    <a:pt x="1160" y="676"/>
                  </a:lnTo>
                  <a:lnTo>
                    <a:pt x="1160" y="676"/>
                  </a:lnTo>
                  <a:lnTo>
                    <a:pt x="1162" y="670"/>
                  </a:lnTo>
                  <a:lnTo>
                    <a:pt x="1162" y="664"/>
                  </a:lnTo>
                  <a:lnTo>
                    <a:pt x="1162" y="664"/>
                  </a:lnTo>
                  <a:lnTo>
                    <a:pt x="1166" y="660"/>
                  </a:lnTo>
                  <a:lnTo>
                    <a:pt x="1168" y="654"/>
                  </a:lnTo>
                  <a:lnTo>
                    <a:pt x="1168" y="654"/>
                  </a:lnTo>
                  <a:lnTo>
                    <a:pt x="1172" y="648"/>
                  </a:lnTo>
                  <a:lnTo>
                    <a:pt x="1176" y="644"/>
                  </a:lnTo>
                  <a:lnTo>
                    <a:pt x="1190" y="644"/>
                  </a:lnTo>
                  <a:lnTo>
                    <a:pt x="1190" y="644"/>
                  </a:lnTo>
                  <a:lnTo>
                    <a:pt x="1194" y="642"/>
                  </a:lnTo>
                  <a:lnTo>
                    <a:pt x="1196" y="640"/>
                  </a:lnTo>
                  <a:lnTo>
                    <a:pt x="1198" y="638"/>
                  </a:lnTo>
                  <a:lnTo>
                    <a:pt x="1198" y="636"/>
                  </a:lnTo>
                  <a:lnTo>
                    <a:pt x="1196" y="630"/>
                  </a:lnTo>
                  <a:lnTo>
                    <a:pt x="1196" y="622"/>
                  </a:lnTo>
                  <a:lnTo>
                    <a:pt x="1196" y="622"/>
                  </a:lnTo>
                  <a:lnTo>
                    <a:pt x="1196" y="620"/>
                  </a:lnTo>
                  <a:lnTo>
                    <a:pt x="1198" y="618"/>
                  </a:lnTo>
                  <a:lnTo>
                    <a:pt x="1202" y="614"/>
                  </a:lnTo>
                  <a:lnTo>
                    <a:pt x="1202" y="614"/>
                  </a:lnTo>
                  <a:lnTo>
                    <a:pt x="1212" y="604"/>
                  </a:lnTo>
                  <a:lnTo>
                    <a:pt x="1212" y="604"/>
                  </a:lnTo>
                  <a:lnTo>
                    <a:pt x="1216" y="602"/>
                  </a:lnTo>
                  <a:lnTo>
                    <a:pt x="1220" y="602"/>
                  </a:lnTo>
                  <a:lnTo>
                    <a:pt x="1228" y="600"/>
                  </a:lnTo>
                  <a:lnTo>
                    <a:pt x="1228" y="600"/>
                  </a:lnTo>
                  <a:lnTo>
                    <a:pt x="1238" y="594"/>
                  </a:lnTo>
                  <a:lnTo>
                    <a:pt x="1238" y="594"/>
                  </a:lnTo>
                  <a:lnTo>
                    <a:pt x="1250" y="588"/>
                  </a:lnTo>
                  <a:lnTo>
                    <a:pt x="1262" y="582"/>
                  </a:lnTo>
                  <a:lnTo>
                    <a:pt x="1262" y="582"/>
                  </a:lnTo>
                  <a:lnTo>
                    <a:pt x="1268" y="580"/>
                  </a:lnTo>
                  <a:lnTo>
                    <a:pt x="1274" y="580"/>
                  </a:lnTo>
                  <a:lnTo>
                    <a:pt x="1282" y="580"/>
                  </a:lnTo>
                  <a:lnTo>
                    <a:pt x="1288" y="576"/>
                  </a:lnTo>
                  <a:lnTo>
                    <a:pt x="1288" y="576"/>
                  </a:lnTo>
                  <a:lnTo>
                    <a:pt x="1292" y="572"/>
                  </a:lnTo>
                  <a:lnTo>
                    <a:pt x="1296" y="568"/>
                  </a:lnTo>
                  <a:lnTo>
                    <a:pt x="1296" y="568"/>
                  </a:lnTo>
                  <a:lnTo>
                    <a:pt x="1302" y="566"/>
                  </a:lnTo>
                  <a:lnTo>
                    <a:pt x="1304" y="566"/>
                  </a:lnTo>
                  <a:lnTo>
                    <a:pt x="1306" y="564"/>
                  </a:lnTo>
                  <a:lnTo>
                    <a:pt x="1306" y="564"/>
                  </a:lnTo>
                  <a:lnTo>
                    <a:pt x="1306" y="562"/>
                  </a:lnTo>
                  <a:lnTo>
                    <a:pt x="1302" y="560"/>
                  </a:lnTo>
                  <a:lnTo>
                    <a:pt x="1302" y="560"/>
                  </a:lnTo>
                  <a:lnTo>
                    <a:pt x="1294" y="562"/>
                  </a:lnTo>
                  <a:lnTo>
                    <a:pt x="1288" y="564"/>
                  </a:lnTo>
                  <a:lnTo>
                    <a:pt x="1288" y="564"/>
                  </a:lnTo>
                  <a:lnTo>
                    <a:pt x="1282" y="566"/>
                  </a:lnTo>
                  <a:lnTo>
                    <a:pt x="1282" y="566"/>
                  </a:lnTo>
                  <a:lnTo>
                    <a:pt x="1280" y="566"/>
                  </a:lnTo>
                  <a:lnTo>
                    <a:pt x="1280" y="566"/>
                  </a:lnTo>
                  <a:lnTo>
                    <a:pt x="1276" y="562"/>
                  </a:lnTo>
                  <a:lnTo>
                    <a:pt x="1276" y="558"/>
                  </a:lnTo>
                  <a:lnTo>
                    <a:pt x="1274" y="552"/>
                  </a:lnTo>
                  <a:lnTo>
                    <a:pt x="1274" y="552"/>
                  </a:lnTo>
                  <a:lnTo>
                    <a:pt x="1268" y="542"/>
                  </a:lnTo>
                  <a:lnTo>
                    <a:pt x="1268" y="542"/>
                  </a:lnTo>
                  <a:lnTo>
                    <a:pt x="1266" y="540"/>
                  </a:lnTo>
                  <a:lnTo>
                    <a:pt x="1264" y="540"/>
                  </a:lnTo>
                  <a:lnTo>
                    <a:pt x="1264" y="540"/>
                  </a:lnTo>
                  <a:lnTo>
                    <a:pt x="1262" y="540"/>
                  </a:lnTo>
                  <a:lnTo>
                    <a:pt x="1262" y="540"/>
                  </a:lnTo>
                  <a:lnTo>
                    <a:pt x="1262" y="540"/>
                  </a:lnTo>
                  <a:lnTo>
                    <a:pt x="1262" y="540"/>
                  </a:lnTo>
                  <a:lnTo>
                    <a:pt x="1258" y="538"/>
                  </a:lnTo>
                  <a:lnTo>
                    <a:pt x="1258" y="538"/>
                  </a:lnTo>
                  <a:lnTo>
                    <a:pt x="1254" y="538"/>
                  </a:lnTo>
                  <a:lnTo>
                    <a:pt x="1252" y="534"/>
                  </a:lnTo>
                  <a:lnTo>
                    <a:pt x="1254" y="532"/>
                  </a:lnTo>
                  <a:lnTo>
                    <a:pt x="1256" y="530"/>
                  </a:lnTo>
                  <a:lnTo>
                    <a:pt x="1256" y="530"/>
                  </a:lnTo>
                  <a:lnTo>
                    <a:pt x="1260" y="530"/>
                  </a:lnTo>
                  <a:lnTo>
                    <a:pt x="1260" y="530"/>
                  </a:lnTo>
                  <a:lnTo>
                    <a:pt x="1266" y="530"/>
                  </a:lnTo>
                  <a:lnTo>
                    <a:pt x="1266" y="530"/>
                  </a:lnTo>
                  <a:lnTo>
                    <a:pt x="1272" y="530"/>
                  </a:lnTo>
                  <a:lnTo>
                    <a:pt x="1272" y="530"/>
                  </a:lnTo>
                  <a:lnTo>
                    <a:pt x="1278" y="530"/>
                  </a:lnTo>
                  <a:lnTo>
                    <a:pt x="1280" y="528"/>
                  </a:lnTo>
                  <a:lnTo>
                    <a:pt x="1282" y="524"/>
                  </a:lnTo>
                  <a:lnTo>
                    <a:pt x="1282" y="524"/>
                  </a:lnTo>
                  <a:lnTo>
                    <a:pt x="1280" y="518"/>
                  </a:lnTo>
                  <a:lnTo>
                    <a:pt x="1276" y="516"/>
                  </a:lnTo>
                  <a:lnTo>
                    <a:pt x="1264" y="514"/>
                  </a:lnTo>
                  <a:lnTo>
                    <a:pt x="1264" y="514"/>
                  </a:lnTo>
                  <a:lnTo>
                    <a:pt x="1260" y="512"/>
                  </a:lnTo>
                  <a:lnTo>
                    <a:pt x="1256" y="510"/>
                  </a:lnTo>
                  <a:lnTo>
                    <a:pt x="1256" y="510"/>
                  </a:lnTo>
                  <a:lnTo>
                    <a:pt x="1256" y="510"/>
                  </a:lnTo>
                  <a:lnTo>
                    <a:pt x="1256" y="510"/>
                  </a:lnTo>
                  <a:lnTo>
                    <a:pt x="1252" y="512"/>
                  </a:lnTo>
                  <a:lnTo>
                    <a:pt x="1248" y="516"/>
                  </a:lnTo>
                  <a:lnTo>
                    <a:pt x="1240" y="522"/>
                  </a:lnTo>
                  <a:lnTo>
                    <a:pt x="1240" y="522"/>
                  </a:lnTo>
                  <a:lnTo>
                    <a:pt x="1224" y="528"/>
                  </a:lnTo>
                  <a:lnTo>
                    <a:pt x="1224" y="528"/>
                  </a:lnTo>
                  <a:lnTo>
                    <a:pt x="1214" y="538"/>
                  </a:lnTo>
                  <a:lnTo>
                    <a:pt x="1206" y="544"/>
                  </a:lnTo>
                  <a:lnTo>
                    <a:pt x="1206" y="544"/>
                  </a:lnTo>
                  <a:lnTo>
                    <a:pt x="1206" y="544"/>
                  </a:lnTo>
                  <a:lnTo>
                    <a:pt x="1206" y="544"/>
                  </a:lnTo>
                  <a:lnTo>
                    <a:pt x="1204" y="542"/>
                  </a:lnTo>
                  <a:lnTo>
                    <a:pt x="1206" y="538"/>
                  </a:lnTo>
                  <a:lnTo>
                    <a:pt x="1210" y="532"/>
                  </a:lnTo>
                  <a:lnTo>
                    <a:pt x="1210" y="532"/>
                  </a:lnTo>
                  <a:lnTo>
                    <a:pt x="1220" y="522"/>
                  </a:lnTo>
                  <a:lnTo>
                    <a:pt x="1232" y="516"/>
                  </a:lnTo>
                  <a:lnTo>
                    <a:pt x="1232" y="516"/>
                  </a:lnTo>
                  <a:lnTo>
                    <a:pt x="1240" y="508"/>
                  </a:lnTo>
                  <a:lnTo>
                    <a:pt x="1244" y="504"/>
                  </a:lnTo>
                  <a:lnTo>
                    <a:pt x="1248" y="502"/>
                  </a:lnTo>
                  <a:lnTo>
                    <a:pt x="1248" y="502"/>
                  </a:lnTo>
                  <a:lnTo>
                    <a:pt x="1258" y="498"/>
                  </a:lnTo>
                  <a:lnTo>
                    <a:pt x="1266" y="498"/>
                  </a:lnTo>
                  <a:lnTo>
                    <a:pt x="1266" y="498"/>
                  </a:lnTo>
                  <a:lnTo>
                    <a:pt x="1284" y="494"/>
                  </a:lnTo>
                  <a:lnTo>
                    <a:pt x="1284" y="494"/>
                  </a:lnTo>
                  <a:lnTo>
                    <a:pt x="1284" y="494"/>
                  </a:lnTo>
                  <a:lnTo>
                    <a:pt x="1284" y="494"/>
                  </a:lnTo>
                  <a:lnTo>
                    <a:pt x="1292" y="496"/>
                  </a:lnTo>
                  <a:lnTo>
                    <a:pt x="1298" y="498"/>
                  </a:lnTo>
                  <a:lnTo>
                    <a:pt x="1298" y="498"/>
                  </a:lnTo>
                  <a:lnTo>
                    <a:pt x="1304" y="502"/>
                  </a:lnTo>
                  <a:lnTo>
                    <a:pt x="1310" y="502"/>
                  </a:lnTo>
                  <a:lnTo>
                    <a:pt x="1310" y="502"/>
                  </a:lnTo>
                  <a:lnTo>
                    <a:pt x="1312" y="502"/>
                  </a:lnTo>
                  <a:lnTo>
                    <a:pt x="1312" y="502"/>
                  </a:lnTo>
                  <a:lnTo>
                    <a:pt x="1318" y="502"/>
                  </a:lnTo>
                  <a:lnTo>
                    <a:pt x="1324" y="500"/>
                  </a:lnTo>
                  <a:lnTo>
                    <a:pt x="1330" y="496"/>
                  </a:lnTo>
                  <a:lnTo>
                    <a:pt x="1334" y="492"/>
                  </a:lnTo>
                  <a:lnTo>
                    <a:pt x="1334" y="492"/>
                  </a:lnTo>
                  <a:lnTo>
                    <a:pt x="1338" y="488"/>
                  </a:lnTo>
                  <a:lnTo>
                    <a:pt x="1344" y="486"/>
                  </a:lnTo>
                  <a:lnTo>
                    <a:pt x="1344" y="486"/>
                  </a:lnTo>
                  <a:lnTo>
                    <a:pt x="1348" y="482"/>
                  </a:lnTo>
                  <a:lnTo>
                    <a:pt x="1352" y="478"/>
                  </a:lnTo>
                  <a:lnTo>
                    <a:pt x="1352" y="478"/>
                  </a:lnTo>
                  <a:lnTo>
                    <a:pt x="1358" y="476"/>
                  </a:lnTo>
                  <a:lnTo>
                    <a:pt x="1364" y="476"/>
                  </a:lnTo>
                  <a:lnTo>
                    <a:pt x="1364" y="476"/>
                  </a:lnTo>
                  <a:lnTo>
                    <a:pt x="1368" y="472"/>
                  </a:lnTo>
                  <a:lnTo>
                    <a:pt x="1372" y="470"/>
                  </a:lnTo>
                  <a:lnTo>
                    <a:pt x="1372" y="470"/>
                  </a:lnTo>
                  <a:lnTo>
                    <a:pt x="1376" y="468"/>
                  </a:lnTo>
                  <a:lnTo>
                    <a:pt x="1380" y="466"/>
                  </a:lnTo>
                  <a:lnTo>
                    <a:pt x="1382" y="464"/>
                  </a:lnTo>
                  <a:lnTo>
                    <a:pt x="1382" y="464"/>
                  </a:lnTo>
                  <a:lnTo>
                    <a:pt x="1382" y="460"/>
                  </a:lnTo>
                  <a:lnTo>
                    <a:pt x="1382" y="456"/>
                  </a:lnTo>
                  <a:lnTo>
                    <a:pt x="1380" y="446"/>
                  </a:lnTo>
                  <a:lnTo>
                    <a:pt x="1380" y="446"/>
                  </a:lnTo>
                  <a:lnTo>
                    <a:pt x="1378" y="442"/>
                  </a:lnTo>
                  <a:lnTo>
                    <a:pt x="1374" y="442"/>
                  </a:lnTo>
                  <a:lnTo>
                    <a:pt x="1366" y="440"/>
                  </a:lnTo>
                  <a:lnTo>
                    <a:pt x="1366" y="440"/>
                  </a:lnTo>
                  <a:lnTo>
                    <a:pt x="1362" y="436"/>
                  </a:lnTo>
                  <a:lnTo>
                    <a:pt x="1358" y="432"/>
                  </a:lnTo>
                  <a:lnTo>
                    <a:pt x="1358" y="430"/>
                  </a:lnTo>
                  <a:lnTo>
                    <a:pt x="1358" y="430"/>
                  </a:lnTo>
                  <a:lnTo>
                    <a:pt x="1358" y="430"/>
                  </a:lnTo>
                  <a:lnTo>
                    <a:pt x="1352" y="430"/>
                  </a:lnTo>
                  <a:lnTo>
                    <a:pt x="1348" y="430"/>
                  </a:lnTo>
                  <a:lnTo>
                    <a:pt x="1346" y="426"/>
                  </a:lnTo>
                  <a:lnTo>
                    <a:pt x="1346" y="426"/>
                  </a:lnTo>
                  <a:lnTo>
                    <a:pt x="1348" y="426"/>
                  </a:lnTo>
                  <a:lnTo>
                    <a:pt x="1348" y="426"/>
                  </a:lnTo>
                  <a:lnTo>
                    <a:pt x="1350" y="428"/>
                  </a:lnTo>
                  <a:lnTo>
                    <a:pt x="1350" y="428"/>
                  </a:lnTo>
                  <a:lnTo>
                    <a:pt x="1350" y="422"/>
                  </a:lnTo>
                  <a:lnTo>
                    <a:pt x="1348" y="420"/>
                  </a:lnTo>
                  <a:lnTo>
                    <a:pt x="1340" y="416"/>
                  </a:lnTo>
                  <a:lnTo>
                    <a:pt x="1340" y="416"/>
                  </a:lnTo>
                  <a:lnTo>
                    <a:pt x="1328" y="410"/>
                  </a:lnTo>
                  <a:lnTo>
                    <a:pt x="1318" y="402"/>
                  </a:lnTo>
                  <a:lnTo>
                    <a:pt x="1318" y="402"/>
                  </a:lnTo>
                  <a:lnTo>
                    <a:pt x="1310" y="396"/>
                  </a:lnTo>
                  <a:lnTo>
                    <a:pt x="1304" y="388"/>
                  </a:lnTo>
                  <a:lnTo>
                    <a:pt x="1304" y="388"/>
                  </a:lnTo>
                  <a:lnTo>
                    <a:pt x="1298" y="386"/>
                  </a:lnTo>
                  <a:lnTo>
                    <a:pt x="1296" y="386"/>
                  </a:lnTo>
                  <a:lnTo>
                    <a:pt x="1294" y="384"/>
                  </a:lnTo>
                  <a:lnTo>
                    <a:pt x="1294" y="384"/>
                  </a:lnTo>
                  <a:lnTo>
                    <a:pt x="1296" y="380"/>
                  </a:lnTo>
                  <a:lnTo>
                    <a:pt x="1298" y="378"/>
                  </a:lnTo>
                  <a:lnTo>
                    <a:pt x="1298" y="378"/>
                  </a:lnTo>
                  <a:lnTo>
                    <a:pt x="1302" y="376"/>
                  </a:lnTo>
                  <a:lnTo>
                    <a:pt x="1304" y="374"/>
                  </a:lnTo>
                  <a:lnTo>
                    <a:pt x="1302" y="372"/>
                  </a:lnTo>
                  <a:lnTo>
                    <a:pt x="1302" y="372"/>
                  </a:lnTo>
                  <a:lnTo>
                    <a:pt x="1298" y="370"/>
                  </a:lnTo>
                  <a:lnTo>
                    <a:pt x="1296" y="370"/>
                  </a:lnTo>
                  <a:lnTo>
                    <a:pt x="1296" y="368"/>
                  </a:lnTo>
                  <a:lnTo>
                    <a:pt x="1296" y="368"/>
                  </a:lnTo>
                  <a:lnTo>
                    <a:pt x="1296" y="364"/>
                  </a:lnTo>
                  <a:lnTo>
                    <a:pt x="1296" y="360"/>
                  </a:lnTo>
                  <a:lnTo>
                    <a:pt x="1296" y="360"/>
                  </a:lnTo>
                  <a:lnTo>
                    <a:pt x="1292" y="356"/>
                  </a:lnTo>
                  <a:lnTo>
                    <a:pt x="1288" y="354"/>
                  </a:lnTo>
                  <a:lnTo>
                    <a:pt x="1288" y="354"/>
                  </a:lnTo>
                  <a:lnTo>
                    <a:pt x="1286" y="350"/>
                  </a:lnTo>
                  <a:lnTo>
                    <a:pt x="1286" y="346"/>
                  </a:lnTo>
                  <a:lnTo>
                    <a:pt x="1286" y="346"/>
                  </a:lnTo>
                  <a:lnTo>
                    <a:pt x="1286" y="338"/>
                  </a:lnTo>
                  <a:lnTo>
                    <a:pt x="1280" y="332"/>
                  </a:lnTo>
                  <a:lnTo>
                    <a:pt x="1280" y="332"/>
                  </a:lnTo>
                  <a:lnTo>
                    <a:pt x="1274" y="326"/>
                  </a:lnTo>
                  <a:lnTo>
                    <a:pt x="1272" y="318"/>
                  </a:lnTo>
                  <a:lnTo>
                    <a:pt x="1272" y="318"/>
                  </a:lnTo>
                  <a:lnTo>
                    <a:pt x="1272" y="314"/>
                  </a:lnTo>
                  <a:lnTo>
                    <a:pt x="1270" y="312"/>
                  </a:lnTo>
                  <a:lnTo>
                    <a:pt x="1270" y="310"/>
                  </a:lnTo>
                  <a:lnTo>
                    <a:pt x="1270" y="310"/>
                  </a:lnTo>
                  <a:lnTo>
                    <a:pt x="1264" y="308"/>
                  </a:lnTo>
                  <a:lnTo>
                    <a:pt x="1264" y="308"/>
                  </a:lnTo>
                  <a:lnTo>
                    <a:pt x="1258" y="308"/>
                  </a:lnTo>
                  <a:lnTo>
                    <a:pt x="1254" y="312"/>
                  </a:lnTo>
                  <a:lnTo>
                    <a:pt x="1254" y="312"/>
                  </a:lnTo>
                  <a:lnTo>
                    <a:pt x="1252" y="316"/>
                  </a:lnTo>
                  <a:lnTo>
                    <a:pt x="1252" y="322"/>
                  </a:lnTo>
                  <a:lnTo>
                    <a:pt x="1252" y="326"/>
                  </a:lnTo>
                  <a:lnTo>
                    <a:pt x="1250" y="332"/>
                  </a:lnTo>
                  <a:lnTo>
                    <a:pt x="1250" y="332"/>
                  </a:lnTo>
                  <a:lnTo>
                    <a:pt x="1248" y="334"/>
                  </a:lnTo>
                  <a:lnTo>
                    <a:pt x="1246" y="334"/>
                  </a:lnTo>
                  <a:lnTo>
                    <a:pt x="1246" y="334"/>
                  </a:lnTo>
                  <a:lnTo>
                    <a:pt x="1238" y="342"/>
                  </a:lnTo>
                  <a:lnTo>
                    <a:pt x="1234" y="346"/>
                  </a:lnTo>
                  <a:lnTo>
                    <a:pt x="1228" y="348"/>
                  </a:lnTo>
                  <a:lnTo>
                    <a:pt x="1228" y="348"/>
                  </a:lnTo>
                  <a:lnTo>
                    <a:pt x="1224" y="348"/>
                  </a:lnTo>
                  <a:lnTo>
                    <a:pt x="1220" y="344"/>
                  </a:lnTo>
                  <a:lnTo>
                    <a:pt x="1220" y="344"/>
                  </a:lnTo>
                  <a:lnTo>
                    <a:pt x="1220" y="340"/>
                  </a:lnTo>
                  <a:lnTo>
                    <a:pt x="1218" y="340"/>
                  </a:lnTo>
                  <a:lnTo>
                    <a:pt x="1216" y="338"/>
                  </a:lnTo>
                  <a:lnTo>
                    <a:pt x="1216" y="338"/>
                  </a:lnTo>
                  <a:lnTo>
                    <a:pt x="1210" y="336"/>
                  </a:lnTo>
                  <a:lnTo>
                    <a:pt x="1204" y="334"/>
                  </a:lnTo>
                  <a:lnTo>
                    <a:pt x="1204" y="334"/>
                  </a:lnTo>
                  <a:lnTo>
                    <a:pt x="1200" y="326"/>
                  </a:lnTo>
                  <a:lnTo>
                    <a:pt x="1198" y="320"/>
                  </a:lnTo>
                  <a:lnTo>
                    <a:pt x="1198" y="320"/>
                  </a:lnTo>
                  <a:lnTo>
                    <a:pt x="1200" y="312"/>
                  </a:lnTo>
                  <a:lnTo>
                    <a:pt x="1202" y="306"/>
                  </a:lnTo>
                  <a:lnTo>
                    <a:pt x="1202" y="306"/>
                  </a:lnTo>
                  <a:lnTo>
                    <a:pt x="1202" y="300"/>
                  </a:lnTo>
                  <a:lnTo>
                    <a:pt x="1200" y="298"/>
                  </a:lnTo>
                  <a:lnTo>
                    <a:pt x="1192" y="294"/>
                  </a:lnTo>
                  <a:lnTo>
                    <a:pt x="1192" y="294"/>
                  </a:lnTo>
                  <a:lnTo>
                    <a:pt x="1184" y="290"/>
                  </a:lnTo>
                  <a:lnTo>
                    <a:pt x="1176" y="284"/>
                  </a:lnTo>
                  <a:lnTo>
                    <a:pt x="1176" y="284"/>
                  </a:lnTo>
                  <a:lnTo>
                    <a:pt x="1170" y="282"/>
                  </a:lnTo>
                  <a:lnTo>
                    <a:pt x="1166" y="278"/>
                  </a:lnTo>
                  <a:lnTo>
                    <a:pt x="1166" y="278"/>
                  </a:lnTo>
                  <a:lnTo>
                    <a:pt x="1162" y="274"/>
                  </a:lnTo>
                  <a:lnTo>
                    <a:pt x="1160" y="270"/>
                  </a:lnTo>
                  <a:lnTo>
                    <a:pt x="1160" y="270"/>
                  </a:lnTo>
                  <a:lnTo>
                    <a:pt x="1154" y="264"/>
                  </a:lnTo>
                  <a:lnTo>
                    <a:pt x="1150" y="260"/>
                  </a:lnTo>
                  <a:lnTo>
                    <a:pt x="1146" y="260"/>
                  </a:lnTo>
                  <a:lnTo>
                    <a:pt x="1146" y="260"/>
                  </a:lnTo>
                  <a:lnTo>
                    <a:pt x="1142" y="260"/>
                  </a:lnTo>
                  <a:lnTo>
                    <a:pt x="1142" y="260"/>
                  </a:lnTo>
                  <a:lnTo>
                    <a:pt x="1134" y="264"/>
                  </a:lnTo>
                  <a:lnTo>
                    <a:pt x="1132" y="266"/>
                  </a:lnTo>
                  <a:lnTo>
                    <a:pt x="1130" y="268"/>
                  </a:lnTo>
                  <a:lnTo>
                    <a:pt x="1130" y="268"/>
                  </a:lnTo>
                  <a:lnTo>
                    <a:pt x="1128" y="266"/>
                  </a:lnTo>
                  <a:lnTo>
                    <a:pt x="1124" y="262"/>
                  </a:lnTo>
                  <a:lnTo>
                    <a:pt x="1124" y="262"/>
                  </a:lnTo>
                  <a:lnTo>
                    <a:pt x="1120" y="258"/>
                  </a:lnTo>
                  <a:lnTo>
                    <a:pt x="1114" y="256"/>
                  </a:lnTo>
                  <a:lnTo>
                    <a:pt x="1114" y="256"/>
                  </a:lnTo>
                  <a:lnTo>
                    <a:pt x="1110" y="252"/>
                  </a:lnTo>
                  <a:lnTo>
                    <a:pt x="1106" y="248"/>
                  </a:lnTo>
                  <a:lnTo>
                    <a:pt x="1106" y="248"/>
                  </a:lnTo>
                  <a:lnTo>
                    <a:pt x="1104" y="252"/>
                  </a:lnTo>
                  <a:lnTo>
                    <a:pt x="1102" y="252"/>
                  </a:lnTo>
                  <a:lnTo>
                    <a:pt x="1098" y="256"/>
                  </a:lnTo>
                  <a:lnTo>
                    <a:pt x="1098" y="256"/>
                  </a:lnTo>
                  <a:lnTo>
                    <a:pt x="1096" y="258"/>
                  </a:lnTo>
                  <a:lnTo>
                    <a:pt x="1094" y="264"/>
                  </a:lnTo>
                  <a:lnTo>
                    <a:pt x="1094" y="264"/>
                  </a:lnTo>
                  <a:lnTo>
                    <a:pt x="1094" y="268"/>
                  </a:lnTo>
                  <a:lnTo>
                    <a:pt x="1094" y="272"/>
                  </a:lnTo>
                  <a:lnTo>
                    <a:pt x="1094" y="272"/>
                  </a:lnTo>
                  <a:lnTo>
                    <a:pt x="1098" y="274"/>
                  </a:lnTo>
                  <a:lnTo>
                    <a:pt x="1104" y="276"/>
                  </a:lnTo>
                  <a:lnTo>
                    <a:pt x="1104" y="276"/>
                  </a:lnTo>
                  <a:lnTo>
                    <a:pt x="1106" y="280"/>
                  </a:lnTo>
                  <a:lnTo>
                    <a:pt x="1104" y="284"/>
                  </a:lnTo>
                  <a:lnTo>
                    <a:pt x="1100" y="286"/>
                  </a:lnTo>
                  <a:lnTo>
                    <a:pt x="1098" y="288"/>
                  </a:lnTo>
                  <a:lnTo>
                    <a:pt x="1098" y="288"/>
                  </a:lnTo>
                  <a:lnTo>
                    <a:pt x="1096" y="292"/>
                  </a:lnTo>
                  <a:lnTo>
                    <a:pt x="1096" y="294"/>
                  </a:lnTo>
                  <a:lnTo>
                    <a:pt x="1100" y="298"/>
                  </a:lnTo>
                  <a:lnTo>
                    <a:pt x="1106" y="302"/>
                  </a:lnTo>
                  <a:lnTo>
                    <a:pt x="1114" y="306"/>
                  </a:lnTo>
                  <a:lnTo>
                    <a:pt x="1114" y="306"/>
                  </a:lnTo>
                  <a:lnTo>
                    <a:pt x="1114" y="308"/>
                  </a:lnTo>
                  <a:lnTo>
                    <a:pt x="1114" y="310"/>
                  </a:lnTo>
                  <a:lnTo>
                    <a:pt x="1112" y="316"/>
                  </a:lnTo>
                  <a:lnTo>
                    <a:pt x="1112" y="316"/>
                  </a:lnTo>
                  <a:lnTo>
                    <a:pt x="1106" y="318"/>
                  </a:lnTo>
                  <a:lnTo>
                    <a:pt x="1100" y="322"/>
                  </a:lnTo>
                  <a:lnTo>
                    <a:pt x="1096" y="324"/>
                  </a:lnTo>
                  <a:lnTo>
                    <a:pt x="1092" y="330"/>
                  </a:lnTo>
                  <a:lnTo>
                    <a:pt x="1092" y="330"/>
                  </a:lnTo>
                  <a:lnTo>
                    <a:pt x="1094" y="336"/>
                  </a:lnTo>
                  <a:lnTo>
                    <a:pt x="1100" y="340"/>
                  </a:lnTo>
                  <a:lnTo>
                    <a:pt x="1104" y="344"/>
                  </a:lnTo>
                  <a:lnTo>
                    <a:pt x="1108" y="350"/>
                  </a:lnTo>
                  <a:lnTo>
                    <a:pt x="1108" y="350"/>
                  </a:lnTo>
                  <a:lnTo>
                    <a:pt x="1108" y="354"/>
                  </a:lnTo>
                  <a:lnTo>
                    <a:pt x="1110" y="360"/>
                  </a:lnTo>
                  <a:lnTo>
                    <a:pt x="1110" y="360"/>
                  </a:lnTo>
                  <a:lnTo>
                    <a:pt x="1114" y="364"/>
                  </a:lnTo>
                  <a:lnTo>
                    <a:pt x="1120" y="368"/>
                  </a:lnTo>
                  <a:lnTo>
                    <a:pt x="1120" y="368"/>
                  </a:lnTo>
                  <a:lnTo>
                    <a:pt x="1120" y="372"/>
                  </a:lnTo>
                  <a:lnTo>
                    <a:pt x="1120" y="376"/>
                  </a:lnTo>
                  <a:lnTo>
                    <a:pt x="1120" y="376"/>
                  </a:lnTo>
                  <a:lnTo>
                    <a:pt x="1116" y="388"/>
                  </a:lnTo>
                  <a:lnTo>
                    <a:pt x="1116" y="388"/>
                  </a:lnTo>
                  <a:lnTo>
                    <a:pt x="1112" y="394"/>
                  </a:lnTo>
                  <a:lnTo>
                    <a:pt x="1106" y="396"/>
                  </a:lnTo>
                  <a:lnTo>
                    <a:pt x="1102" y="398"/>
                  </a:lnTo>
                  <a:lnTo>
                    <a:pt x="1096" y="402"/>
                  </a:lnTo>
                  <a:lnTo>
                    <a:pt x="1096" y="402"/>
                  </a:lnTo>
                  <a:lnTo>
                    <a:pt x="1092" y="406"/>
                  </a:lnTo>
                  <a:lnTo>
                    <a:pt x="1088" y="412"/>
                  </a:lnTo>
                  <a:lnTo>
                    <a:pt x="1088" y="412"/>
                  </a:lnTo>
                  <a:lnTo>
                    <a:pt x="1088" y="416"/>
                  </a:lnTo>
                  <a:lnTo>
                    <a:pt x="1088" y="418"/>
                  </a:lnTo>
                  <a:lnTo>
                    <a:pt x="1090" y="426"/>
                  </a:lnTo>
                  <a:lnTo>
                    <a:pt x="1090" y="426"/>
                  </a:lnTo>
                  <a:lnTo>
                    <a:pt x="1090" y="434"/>
                  </a:lnTo>
                  <a:lnTo>
                    <a:pt x="1090" y="440"/>
                  </a:lnTo>
                  <a:lnTo>
                    <a:pt x="1092" y="446"/>
                  </a:lnTo>
                  <a:lnTo>
                    <a:pt x="1100" y="450"/>
                  </a:lnTo>
                  <a:lnTo>
                    <a:pt x="1100" y="450"/>
                  </a:lnTo>
                  <a:lnTo>
                    <a:pt x="1092" y="462"/>
                  </a:lnTo>
                  <a:lnTo>
                    <a:pt x="1088" y="466"/>
                  </a:lnTo>
                  <a:lnTo>
                    <a:pt x="1082" y="470"/>
                  </a:lnTo>
                  <a:lnTo>
                    <a:pt x="1082" y="470"/>
                  </a:lnTo>
                  <a:lnTo>
                    <a:pt x="1082" y="466"/>
                  </a:lnTo>
                  <a:lnTo>
                    <a:pt x="1080" y="464"/>
                  </a:lnTo>
                  <a:lnTo>
                    <a:pt x="1074" y="462"/>
                  </a:lnTo>
                  <a:lnTo>
                    <a:pt x="1074" y="462"/>
                  </a:lnTo>
                  <a:lnTo>
                    <a:pt x="1068" y="458"/>
                  </a:lnTo>
                  <a:lnTo>
                    <a:pt x="1064" y="454"/>
                  </a:lnTo>
                  <a:lnTo>
                    <a:pt x="1064" y="454"/>
                  </a:lnTo>
                  <a:lnTo>
                    <a:pt x="1062" y="450"/>
                  </a:lnTo>
                  <a:lnTo>
                    <a:pt x="1058" y="446"/>
                  </a:lnTo>
                  <a:lnTo>
                    <a:pt x="1058" y="446"/>
                  </a:lnTo>
                  <a:lnTo>
                    <a:pt x="1054" y="444"/>
                  </a:lnTo>
                  <a:lnTo>
                    <a:pt x="1048" y="440"/>
                  </a:lnTo>
                  <a:lnTo>
                    <a:pt x="1048" y="440"/>
                  </a:lnTo>
                  <a:lnTo>
                    <a:pt x="1046" y="438"/>
                  </a:lnTo>
                  <a:lnTo>
                    <a:pt x="1048" y="436"/>
                  </a:lnTo>
                  <a:lnTo>
                    <a:pt x="1052" y="432"/>
                  </a:lnTo>
                  <a:lnTo>
                    <a:pt x="1052" y="432"/>
                  </a:lnTo>
                  <a:lnTo>
                    <a:pt x="1054" y="428"/>
                  </a:lnTo>
                  <a:lnTo>
                    <a:pt x="1054" y="426"/>
                  </a:lnTo>
                  <a:lnTo>
                    <a:pt x="1050" y="424"/>
                  </a:lnTo>
                  <a:lnTo>
                    <a:pt x="1050" y="424"/>
                  </a:lnTo>
                  <a:lnTo>
                    <a:pt x="1048" y="418"/>
                  </a:lnTo>
                  <a:lnTo>
                    <a:pt x="1048" y="414"/>
                  </a:lnTo>
                  <a:lnTo>
                    <a:pt x="1050" y="408"/>
                  </a:lnTo>
                  <a:lnTo>
                    <a:pt x="1050" y="404"/>
                  </a:lnTo>
                  <a:lnTo>
                    <a:pt x="1050" y="404"/>
                  </a:lnTo>
                  <a:lnTo>
                    <a:pt x="1048" y="400"/>
                  </a:lnTo>
                  <a:lnTo>
                    <a:pt x="1046" y="398"/>
                  </a:lnTo>
                  <a:lnTo>
                    <a:pt x="1040" y="396"/>
                  </a:lnTo>
                  <a:lnTo>
                    <a:pt x="1040" y="396"/>
                  </a:lnTo>
                  <a:lnTo>
                    <a:pt x="1032" y="396"/>
                  </a:lnTo>
                  <a:lnTo>
                    <a:pt x="1032" y="396"/>
                  </a:lnTo>
                  <a:lnTo>
                    <a:pt x="1024" y="398"/>
                  </a:lnTo>
                  <a:lnTo>
                    <a:pt x="1024" y="398"/>
                  </a:lnTo>
                  <a:lnTo>
                    <a:pt x="1018" y="396"/>
                  </a:lnTo>
                  <a:lnTo>
                    <a:pt x="1012" y="394"/>
                  </a:lnTo>
                  <a:lnTo>
                    <a:pt x="1006" y="392"/>
                  </a:lnTo>
                  <a:lnTo>
                    <a:pt x="1002" y="386"/>
                  </a:lnTo>
                  <a:lnTo>
                    <a:pt x="1002" y="386"/>
                  </a:lnTo>
                  <a:lnTo>
                    <a:pt x="996" y="380"/>
                  </a:lnTo>
                  <a:lnTo>
                    <a:pt x="986" y="378"/>
                  </a:lnTo>
                  <a:lnTo>
                    <a:pt x="986" y="378"/>
                  </a:lnTo>
                  <a:lnTo>
                    <a:pt x="982" y="378"/>
                  </a:lnTo>
                  <a:lnTo>
                    <a:pt x="980" y="374"/>
                  </a:lnTo>
                  <a:lnTo>
                    <a:pt x="974" y="368"/>
                  </a:lnTo>
                  <a:lnTo>
                    <a:pt x="974" y="368"/>
                  </a:lnTo>
                  <a:lnTo>
                    <a:pt x="970" y="364"/>
                  </a:lnTo>
                  <a:lnTo>
                    <a:pt x="962" y="360"/>
                  </a:lnTo>
                  <a:lnTo>
                    <a:pt x="962" y="360"/>
                  </a:lnTo>
                  <a:lnTo>
                    <a:pt x="960" y="360"/>
                  </a:lnTo>
                  <a:lnTo>
                    <a:pt x="960" y="360"/>
                  </a:lnTo>
                  <a:lnTo>
                    <a:pt x="956" y="360"/>
                  </a:lnTo>
                  <a:lnTo>
                    <a:pt x="956" y="360"/>
                  </a:lnTo>
                  <a:lnTo>
                    <a:pt x="952" y="360"/>
                  </a:lnTo>
                  <a:lnTo>
                    <a:pt x="952" y="360"/>
                  </a:lnTo>
                  <a:lnTo>
                    <a:pt x="948" y="360"/>
                  </a:lnTo>
                  <a:lnTo>
                    <a:pt x="946" y="356"/>
                  </a:lnTo>
                  <a:lnTo>
                    <a:pt x="946" y="356"/>
                  </a:lnTo>
                  <a:lnTo>
                    <a:pt x="942" y="356"/>
                  </a:lnTo>
                  <a:lnTo>
                    <a:pt x="942" y="356"/>
                  </a:lnTo>
                  <a:lnTo>
                    <a:pt x="938" y="356"/>
                  </a:lnTo>
                  <a:lnTo>
                    <a:pt x="936" y="358"/>
                  </a:lnTo>
                  <a:lnTo>
                    <a:pt x="934" y="360"/>
                  </a:lnTo>
                  <a:lnTo>
                    <a:pt x="930" y="362"/>
                  </a:lnTo>
                  <a:lnTo>
                    <a:pt x="930" y="362"/>
                  </a:lnTo>
                  <a:lnTo>
                    <a:pt x="928" y="362"/>
                  </a:lnTo>
                  <a:lnTo>
                    <a:pt x="928" y="362"/>
                  </a:lnTo>
                  <a:lnTo>
                    <a:pt x="926" y="362"/>
                  </a:lnTo>
                  <a:lnTo>
                    <a:pt x="924" y="358"/>
                  </a:lnTo>
                  <a:lnTo>
                    <a:pt x="920" y="350"/>
                  </a:lnTo>
                  <a:lnTo>
                    <a:pt x="920" y="350"/>
                  </a:lnTo>
                  <a:lnTo>
                    <a:pt x="918" y="342"/>
                  </a:lnTo>
                  <a:lnTo>
                    <a:pt x="918" y="334"/>
                  </a:lnTo>
                  <a:lnTo>
                    <a:pt x="918" y="334"/>
                  </a:lnTo>
                  <a:lnTo>
                    <a:pt x="920" y="330"/>
                  </a:lnTo>
                  <a:lnTo>
                    <a:pt x="920" y="328"/>
                  </a:lnTo>
                  <a:lnTo>
                    <a:pt x="918" y="326"/>
                  </a:lnTo>
                  <a:lnTo>
                    <a:pt x="918" y="326"/>
                  </a:lnTo>
                  <a:lnTo>
                    <a:pt x="914" y="324"/>
                  </a:lnTo>
                  <a:lnTo>
                    <a:pt x="914" y="324"/>
                  </a:lnTo>
                  <a:lnTo>
                    <a:pt x="908" y="326"/>
                  </a:lnTo>
                  <a:lnTo>
                    <a:pt x="908" y="326"/>
                  </a:lnTo>
                  <a:lnTo>
                    <a:pt x="900" y="328"/>
                  </a:lnTo>
                  <a:lnTo>
                    <a:pt x="900" y="328"/>
                  </a:lnTo>
                  <a:lnTo>
                    <a:pt x="900" y="328"/>
                  </a:lnTo>
                  <a:lnTo>
                    <a:pt x="900" y="328"/>
                  </a:lnTo>
                  <a:lnTo>
                    <a:pt x="896" y="326"/>
                  </a:lnTo>
                  <a:lnTo>
                    <a:pt x="896" y="324"/>
                  </a:lnTo>
                  <a:lnTo>
                    <a:pt x="894" y="316"/>
                  </a:lnTo>
                  <a:lnTo>
                    <a:pt x="894" y="316"/>
                  </a:lnTo>
                  <a:lnTo>
                    <a:pt x="894" y="308"/>
                  </a:lnTo>
                  <a:lnTo>
                    <a:pt x="894" y="300"/>
                  </a:lnTo>
                  <a:lnTo>
                    <a:pt x="894" y="300"/>
                  </a:lnTo>
                  <a:lnTo>
                    <a:pt x="898" y="292"/>
                  </a:lnTo>
                  <a:lnTo>
                    <a:pt x="900" y="282"/>
                  </a:lnTo>
                  <a:lnTo>
                    <a:pt x="900" y="282"/>
                  </a:lnTo>
                  <a:lnTo>
                    <a:pt x="902" y="276"/>
                  </a:lnTo>
                  <a:lnTo>
                    <a:pt x="908" y="270"/>
                  </a:lnTo>
                  <a:lnTo>
                    <a:pt x="914" y="266"/>
                  </a:lnTo>
                  <a:lnTo>
                    <a:pt x="918" y="262"/>
                  </a:lnTo>
                  <a:lnTo>
                    <a:pt x="918" y="262"/>
                  </a:lnTo>
                  <a:lnTo>
                    <a:pt x="920" y="258"/>
                  </a:lnTo>
                  <a:lnTo>
                    <a:pt x="920" y="254"/>
                  </a:lnTo>
                  <a:lnTo>
                    <a:pt x="922" y="252"/>
                  </a:lnTo>
                  <a:lnTo>
                    <a:pt x="924" y="248"/>
                  </a:lnTo>
                  <a:lnTo>
                    <a:pt x="924" y="248"/>
                  </a:lnTo>
                  <a:lnTo>
                    <a:pt x="938" y="244"/>
                  </a:lnTo>
                  <a:lnTo>
                    <a:pt x="940" y="244"/>
                  </a:lnTo>
                  <a:lnTo>
                    <a:pt x="942" y="242"/>
                  </a:lnTo>
                  <a:lnTo>
                    <a:pt x="940" y="240"/>
                  </a:lnTo>
                  <a:lnTo>
                    <a:pt x="938" y="238"/>
                  </a:lnTo>
                  <a:lnTo>
                    <a:pt x="938" y="238"/>
                  </a:lnTo>
                  <a:lnTo>
                    <a:pt x="932" y="236"/>
                  </a:lnTo>
                  <a:lnTo>
                    <a:pt x="924" y="234"/>
                  </a:lnTo>
                  <a:lnTo>
                    <a:pt x="918" y="232"/>
                  </a:lnTo>
                  <a:lnTo>
                    <a:pt x="914" y="230"/>
                  </a:lnTo>
                  <a:lnTo>
                    <a:pt x="914" y="230"/>
                  </a:lnTo>
                  <a:lnTo>
                    <a:pt x="914" y="228"/>
                  </a:lnTo>
                  <a:lnTo>
                    <a:pt x="916" y="226"/>
                  </a:lnTo>
                  <a:lnTo>
                    <a:pt x="916" y="226"/>
                  </a:lnTo>
                  <a:lnTo>
                    <a:pt x="928" y="230"/>
                  </a:lnTo>
                  <a:lnTo>
                    <a:pt x="928" y="230"/>
                  </a:lnTo>
                  <a:lnTo>
                    <a:pt x="940" y="232"/>
                  </a:lnTo>
                  <a:lnTo>
                    <a:pt x="940" y="232"/>
                  </a:lnTo>
                  <a:lnTo>
                    <a:pt x="942" y="232"/>
                  </a:lnTo>
                  <a:lnTo>
                    <a:pt x="942" y="232"/>
                  </a:lnTo>
                  <a:lnTo>
                    <a:pt x="944" y="230"/>
                  </a:lnTo>
                  <a:lnTo>
                    <a:pt x="948" y="226"/>
                  </a:lnTo>
                  <a:lnTo>
                    <a:pt x="948" y="226"/>
                  </a:lnTo>
                  <a:lnTo>
                    <a:pt x="956" y="224"/>
                  </a:lnTo>
                  <a:lnTo>
                    <a:pt x="964" y="222"/>
                  </a:lnTo>
                  <a:lnTo>
                    <a:pt x="972" y="220"/>
                  </a:lnTo>
                  <a:lnTo>
                    <a:pt x="974" y="218"/>
                  </a:lnTo>
                  <a:lnTo>
                    <a:pt x="976" y="214"/>
                  </a:lnTo>
                  <a:lnTo>
                    <a:pt x="976" y="214"/>
                  </a:lnTo>
                  <a:lnTo>
                    <a:pt x="976" y="206"/>
                  </a:lnTo>
                  <a:lnTo>
                    <a:pt x="974" y="202"/>
                  </a:lnTo>
                  <a:lnTo>
                    <a:pt x="972" y="198"/>
                  </a:lnTo>
                  <a:lnTo>
                    <a:pt x="972" y="198"/>
                  </a:lnTo>
                  <a:lnTo>
                    <a:pt x="968" y="196"/>
                  </a:lnTo>
                  <a:lnTo>
                    <a:pt x="964" y="196"/>
                  </a:lnTo>
                  <a:lnTo>
                    <a:pt x="964" y="196"/>
                  </a:lnTo>
                  <a:lnTo>
                    <a:pt x="960" y="196"/>
                  </a:lnTo>
                  <a:lnTo>
                    <a:pt x="960" y="196"/>
                  </a:lnTo>
                  <a:lnTo>
                    <a:pt x="956" y="196"/>
                  </a:lnTo>
                  <a:lnTo>
                    <a:pt x="956" y="196"/>
                  </a:lnTo>
                  <a:lnTo>
                    <a:pt x="952" y="196"/>
                  </a:lnTo>
                  <a:lnTo>
                    <a:pt x="952" y="196"/>
                  </a:lnTo>
                  <a:lnTo>
                    <a:pt x="946" y="194"/>
                  </a:lnTo>
                  <a:lnTo>
                    <a:pt x="944" y="190"/>
                  </a:lnTo>
                  <a:lnTo>
                    <a:pt x="944" y="188"/>
                  </a:lnTo>
                  <a:lnTo>
                    <a:pt x="948" y="188"/>
                  </a:lnTo>
                  <a:lnTo>
                    <a:pt x="948" y="188"/>
                  </a:lnTo>
                  <a:lnTo>
                    <a:pt x="950" y="188"/>
                  </a:lnTo>
                  <a:lnTo>
                    <a:pt x="950" y="188"/>
                  </a:lnTo>
                  <a:lnTo>
                    <a:pt x="956" y="188"/>
                  </a:lnTo>
                  <a:lnTo>
                    <a:pt x="962" y="192"/>
                  </a:lnTo>
                  <a:lnTo>
                    <a:pt x="962" y="192"/>
                  </a:lnTo>
                  <a:lnTo>
                    <a:pt x="968" y="194"/>
                  </a:lnTo>
                  <a:lnTo>
                    <a:pt x="974" y="196"/>
                  </a:lnTo>
                  <a:lnTo>
                    <a:pt x="974" y="196"/>
                  </a:lnTo>
                  <a:lnTo>
                    <a:pt x="980" y="194"/>
                  </a:lnTo>
                  <a:lnTo>
                    <a:pt x="980" y="194"/>
                  </a:lnTo>
                  <a:lnTo>
                    <a:pt x="980" y="192"/>
                  </a:lnTo>
                  <a:lnTo>
                    <a:pt x="982" y="188"/>
                  </a:lnTo>
                  <a:lnTo>
                    <a:pt x="982" y="188"/>
                  </a:lnTo>
                  <a:lnTo>
                    <a:pt x="986" y="188"/>
                  </a:lnTo>
                  <a:lnTo>
                    <a:pt x="990" y="188"/>
                  </a:lnTo>
                  <a:lnTo>
                    <a:pt x="990" y="188"/>
                  </a:lnTo>
                  <a:lnTo>
                    <a:pt x="992" y="184"/>
                  </a:lnTo>
                  <a:lnTo>
                    <a:pt x="990" y="182"/>
                  </a:lnTo>
                  <a:lnTo>
                    <a:pt x="988" y="178"/>
                  </a:lnTo>
                  <a:lnTo>
                    <a:pt x="986" y="176"/>
                  </a:lnTo>
                  <a:lnTo>
                    <a:pt x="986" y="176"/>
                  </a:lnTo>
                  <a:lnTo>
                    <a:pt x="988" y="172"/>
                  </a:lnTo>
                  <a:lnTo>
                    <a:pt x="990" y="172"/>
                  </a:lnTo>
                  <a:lnTo>
                    <a:pt x="990" y="172"/>
                  </a:lnTo>
                  <a:lnTo>
                    <a:pt x="996" y="174"/>
                  </a:lnTo>
                  <a:lnTo>
                    <a:pt x="1002" y="176"/>
                  </a:lnTo>
                  <a:lnTo>
                    <a:pt x="1002" y="176"/>
                  </a:lnTo>
                  <a:lnTo>
                    <a:pt x="1008" y="178"/>
                  </a:lnTo>
                  <a:lnTo>
                    <a:pt x="1008" y="178"/>
                  </a:lnTo>
                  <a:lnTo>
                    <a:pt x="1014" y="178"/>
                  </a:lnTo>
                  <a:lnTo>
                    <a:pt x="1018" y="176"/>
                  </a:lnTo>
                  <a:lnTo>
                    <a:pt x="1018" y="176"/>
                  </a:lnTo>
                  <a:lnTo>
                    <a:pt x="1014" y="172"/>
                  </a:lnTo>
                  <a:lnTo>
                    <a:pt x="1010" y="168"/>
                  </a:lnTo>
                  <a:lnTo>
                    <a:pt x="1010" y="168"/>
                  </a:lnTo>
                  <a:lnTo>
                    <a:pt x="1010" y="166"/>
                  </a:lnTo>
                  <a:lnTo>
                    <a:pt x="1012" y="166"/>
                  </a:lnTo>
                  <a:lnTo>
                    <a:pt x="1012" y="166"/>
                  </a:lnTo>
                  <a:lnTo>
                    <a:pt x="1018" y="168"/>
                  </a:lnTo>
                  <a:lnTo>
                    <a:pt x="1018" y="168"/>
                  </a:lnTo>
                  <a:lnTo>
                    <a:pt x="1022" y="172"/>
                  </a:lnTo>
                  <a:lnTo>
                    <a:pt x="1028" y="174"/>
                  </a:lnTo>
                  <a:lnTo>
                    <a:pt x="1028" y="174"/>
                  </a:lnTo>
                  <a:lnTo>
                    <a:pt x="1030" y="174"/>
                  </a:lnTo>
                  <a:lnTo>
                    <a:pt x="1030" y="174"/>
                  </a:lnTo>
                  <a:lnTo>
                    <a:pt x="1034" y="174"/>
                  </a:lnTo>
                  <a:lnTo>
                    <a:pt x="1034" y="174"/>
                  </a:lnTo>
                  <a:lnTo>
                    <a:pt x="1040" y="172"/>
                  </a:lnTo>
                  <a:lnTo>
                    <a:pt x="1040" y="172"/>
                  </a:lnTo>
                  <a:lnTo>
                    <a:pt x="1040" y="172"/>
                  </a:lnTo>
                  <a:lnTo>
                    <a:pt x="1040" y="172"/>
                  </a:lnTo>
                  <a:lnTo>
                    <a:pt x="1042" y="166"/>
                  </a:lnTo>
                  <a:lnTo>
                    <a:pt x="1042" y="166"/>
                  </a:lnTo>
                  <a:lnTo>
                    <a:pt x="1048" y="160"/>
                  </a:lnTo>
                  <a:lnTo>
                    <a:pt x="1052" y="156"/>
                  </a:lnTo>
                  <a:lnTo>
                    <a:pt x="1052" y="154"/>
                  </a:lnTo>
                  <a:lnTo>
                    <a:pt x="1052" y="152"/>
                  </a:lnTo>
                  <a:lnTo>
                    <a:pt x="1052" y="152"/>
                  </a:lnTo>
                  <a:lnTo>
                    <a:pt x="1048" y="150"/>
                  </a:lnTo>
                  <a:lnTo>
                    <a:pt x="1044" y="148"/>
                  </a:lnTo>
                  <a:lnTo>
                    <a:pt x="1042" y="148"/>
                  </a:lnTo>
                  <a:lnTo>
                    <a:pt x="1038" y="146"/>
                  </a:lnTo>
                  <a:lnTo>
                    <a:pt x="1038" y="146"/>
                  </a:lnTo>
                  <a:lnTo>
                    <a:pt x="1038" y="144"/>
                  </a:lnTo>
                  <a:lnTo>
                    <a:pt x="1036" y="140"/>
                  </a:lnTo>
                  <a:lnTo>
                    <a:pt x="1038" y="134"/>
                  </a:lnTo>
                  <a:lnTo>
                    <a:pt x="1038" y="134"/>
                  </a:lnTo>
                  <a:lnTo>
                    <a:pt x="1038" y="130"/>
                  </a:lnTo>
                  <a:lnTo>
                    <a:pt x="1040" y="130"/>
                  </a:lnTo>
                  <a:lnTo>
                    <a:pt x="1044" y="126"/>
                  </a:lnTo>
                  <a:lnTo>
                    <a:pt x="1044" y="126"/>
                  </a:lnTo>
                  <a:lnTo>
                    <a:pt x="1048" y="122"/>
                  </a:lnTo>
                  <a:lnTo>
                    <a:pt x="1048" y="118"/>
                  </a:lnTo>
                  <a:lnTo>
                    <a:pt x="1046" y="116"/>
                  </a:lnTo>
                  <a:lnTo>
                    <a:pt x="1046" y="116"/>
                  </a:lnTo>
                  <a:lnTo>
                    <a:pt x="1042" y="114"/>
                  </a:lnTo>
                  <a:lnTo>
                    <a:pt x="1038" y="112"/>
                  </a:lnTo>
                  <a:lnTo>
                    <a:pt x="1032" y="110"/>
                  </a:lnTo>
                  <a:lnTo>
                    <a:pt x="1032" y="110"/>
                  </a:lnTo>
                  <a:lnTo>
                    <a:pt x="1026" y="108"/>
                  </a:lnTo>
                  <a:lnTo>
                    <a:pt x="1020" y="104"/>
                  </a:lnTo>
                  <a:lnTo>
                    <a:pt x="1020" y="104"/>
                  </a:lnTo>
                  <a:lnTo>
                    <a:pt x="1012" y="102"/>
                  </a:lnTo>
                  <a:lnTo>
                    <a:pt x="1010" y="100"/>
                  </a:lnTo>
                  <a:lnTo>
                    <a:pt x="1008" y="96"/>
                  </a:lnTo>
                  <a:lnTo>
                    <a:pt x="1008" y="96"/>
                  </a:lnTo>
                  <a:lnTo>
                    <a:pt x="1010" y="92"/>
                  </a:lnTo>
                  <a:lnTo>
                    <a:pt x="1012" y="92"/>
                  </a:lnTo>
                  <a:lnTo>
                    <a:pt x="1014" y="90"/>
                  </a:lnTo>
                  <a:lnTo>
                    <a:pt x="1014" y="88"/>
                  </a:lnTo>
                  <a:lnTo>
                    <a:pt x="1014" y="88"/>
                  </a:lnTo>
                  <a:lnTo>
                    <a:pt x="1024" y="86"/>
                  </a:lnTo>
                  <a:lnTo>
                    <a:pt x="1024" y="86"/>
                  </a:lnTo>
                  <a:lnTo>
                    <a:pt x="1032" y="88"/>
                  </a:lnTo>
                  <a:lnTo>
                    <a:pt x="1032" y="88"/>
                  </a:lnTo>
                  <a:lnTo>
                    <a:pt x="1040" y="90"/>
                  </a:lnTo>
                  <a:lnTo>
                    <a:pt x="1040" y="90"/>
                  </a:lnTo>
                  <a:lnTo>
                    <a:pt x="1050" y="88"/>
                  </a:lnTo>
                  <a:lnTo>
                    <a:pt x="1050" y="88"/>
                  </a:lnTo>
                  <a:lnTo>
                    <a:pt x="1052" y="88"/>
                  </a:lnTo>
                  <a:lnTo>
                    <a:pt x="1052" y="88"/>
                  </a:lnTo>
                  <a:lnTo>
                    <a:pt x="1058" y="90"/>
                  </a:lnTo>
                  <a:lnTo>
                    <a:pt x="1066" y="92"/>
                  </a:lnTo>
                  <a:lnTo>
                    <a:pt x="1066" y="92"/>
                  </a:lnTo>
                  <a:lnTo>
                    <a:pt x="1066" y="92"/>
                  </a:lnTo>
                  <a:lnTo>
                    <a:pt x="1066" y="92"/>
                  </a:lnTo>
                  <a:lnTo>
                    <a:pt x="1072" y="90"/>
                  </a:lnTo>
                  <a:lnTo>
                    <a:pt x="1078" y="86"/>
                  </a:lnTo>
                  <a:lnTo>
                    <a:pt x="1078" y="86"/>
                  </a:lnTo>
                  <a:lnTo>
                    <a:pt x="1082" y="84"/>
                  </a:lnTo>
                  <a:lnTo>
                    <a:pt x="1084" y="84"/>
                  </a:lnTo>
                  <a:lnTo>
                    <a:pt x="1084" y="84"/>
                  </a:lnTo>
                  <a:lnTo>
                    <a:pt x="1088" y="86"/>
                  </a:lnTo>
                  <a:lnTo>
                    <a:pt x="1088" y="86"/>
                  </a:lnTo>
                  <a:lnTo>
                    <a:pt x="1090" y="88"/>
                  </a:lnTo>
                  <a:lnTo>
                    <a:pt x="1090" y="92"/>
                  </a:lnTo>
                  <a:lnTo>
                    <a:pt x="1090" y="94"/>
                  </a:lnTo>
                  <a:lnTo>
                    <a:pt x="1092" y="98"/>
                  </a:lnTo>
                  <a:lnTo>
                    <a:pt x="1092" y="98"/>
                  </a:lnTo>
                  <a:lnTo>
                    <a:pt x="1098" y="100"/>
                  </a:lnTo>
                  <a:lnTo>
                    <a:pt x="1104" y="104"/>
                  </a:lnTo>
                  <a:lnTo>
                    <a:pt x="1104" y="104"/>
                  </a:lnTo>
                  <a:lnTo>
                    <a:pt x="1106" y="106"/>
                  </a:lnTo>
                  <a:lnTo>
                    <a:pt x="1106" y="110"/>
                  </a:lnTo>
                  <a:lnTo>
                    <a:pt x="1106" y="110"/>
                  </a:lnTo>
                  <a:lnTo>
                    <a:pt x="1110" y="112"/>
                  </a:lnTo>
                  <a:lnTo>
                    <a:pt x="1112" y="114"/>
                  </a:lnTo>
                  <a:lnTo>
                    <a:pt x="1112" y="114"/>
                  </a:lnTo>
                  <a:lnTo>
                    <a:pt x="1114" y="116"/>
                  </a:lnTo>
                  <a:lnTo>
                    <a:pt x="1114" y="118"/>
                  </a:lnTo>
                  <a:lnTo>
                    <a:pt x="1114" y="120"/>
                  </a:lnTo>
                  <a:lnTo>
                    <a:pt x="1116" y="122"/>
                  </a:lnTo>
                  <a:lnTo>
                    <a:pt x="1116" y="122"/>
                  </a:lnTo>
                  <a:lnTo>
                    <a:pt x="1122" y="124"/>
                  </a:lnTo>
                  <a:lnTo>
                    <a:pt x="1130" y="126"/>
                  </a:lnTo>
                  <a:lnTo>
                    <a:pt x="1130" y="126"/>
                  </a:lnTo>
                  <a:lnTo>
                    <a:pt x="1134" y="130"/>
                  </a:lnTo>
                  <a:lnTo>
                    <a:pt x="1138" y="134"/>
                  </a:lnTo>
                  <a:lnTo>
                    <a:pt x="1138" y="134"/>
                  </a:lnTo>
                  <a:lnTo>
                    <a:pt x="1142" y="138"/>
                  </a:lnTo>
                  <a:lnTo>
                    <a:pt x="1148" y="142"/>
                  </a:lnTo>
                  <a:lnTo>
                    <a:pt x="1148" y="142"/>
                  </a:lnTo>
                  <a:lnTo>
                    <a:pt x="1156" y="148"/>
                  </a:lnTo>
                  <a:lnTo>
                    <a:pt x="1158" y="152"/>
                  </a:lnTo>
                  <a:lnTo>
                    <a:pt x="1160" y="158"/>
                  </a:lnTo>
                  <a:lnTo>
                    <a:pt x="1160" y="158"/>
                  </a:lnTo>
                  <a:lnTo>
                    <a:pt x="1156" y="166"/>
                  </a:lnTo>
                  <a:lnTo>
                    <a:pt x="1148" y="172"/>
                  </a:lnTo>
                  <a:lnTo>
                    <a:pt x="1148" y="172"/>
                  </a:lnTo>
                  <a:lnTo>
                    <a:pt x="1142" y="178"/>
                  </a:lnTo>
                  <a:lnTo>
                    <a:pt x="1140" y="180"/>
                  </a:lnTo>
                  <a:lnTo>
                    <a:pt x="1142" y="186"/>
                  </a:lnTo>
                  <a:lnTo>
                    <a:pt x="1142" y="186"/>
                  </a:lnTo>
                  <a:lnTo>
                    <a:pt x="1146" y="190"/>
                  </a:lnTo>
                  <a:lnTo>
                    <a:pt x="1148" y="192"/>
                  </a:lnTo>
                  <a:lnTo>
                    <a:pt x="1148" y="196"/>
                  </a:lnTo>
                  <a:lnTo>
                    <a:pt x="1148" y="196"/>
                  </a:lnTo>
                  <a:lnTo>
                    <a:pt x="1146" y="196"/>
                  </a:lnTo>
                  <a:lnTo>
                    <a:pt x="1144" y="198"/>
                  </a:lnTo>
                  <a:lnTo>
                    <a:pt x="1136" y="198"/>
                  </a:lnTo>
                  <a:lnTo>
                    <a:pt x="1136" y="198"/>
                  </a:lnTo>
                  <a:lnTo>
                    <a:pt x="1134" y="200"/>
                  </a:lnTo>
                  <a:lnTo>
                    <a:pt x="1132" y="202"/>
                  </a:lnTo>
                  <a:lnTo>
                    <a:pt x="1132" y="206"/>
                  </a:lnTo>
                  <a:lnTo>
                    <a:pt x="1130" y="208"/>
                  </a:lnTo>
                  <a:lnTo>
                    <a:pt x="1130" y="208"/>
                  </a:lnTo>
                  <a:lnTo>
                    <a:pt x="1128" y="208"/>
                  </a:lnTo>
                  <a:lnTo>
                    <a:pt x="1128" y="208"/>
                  </a:lnTo>
                  <a:lnTo>
                    <a:pt x="1122" y="204"/>
                  </a:lnTo>
                  <a:lnTo>
                    <a:pt x="1116" y="200"/>
                  </a:lnTo>
                  <a:lnTo>
                    <a:pt x="1116" y="200"/>
                  </a:lnTo>
                  <a:lnTo>
                    <a:pt x="1112" y="196"/>
                  </a:lnTo>
                  <a:lnTo>
                    <a:pt x="1106" y="194"/>
                  </a:lnTo>
                  <a:lnTo>
                    <a:pt x="1106" y="194"/>
                  </a:lnTo>
                  <a:lnTo>
                    <a:pt x="1106" y="194"/>
                  </a:lnTo>
                  <a:lnTo>
                    <a:pt x="1106" y="194"/>
                  </a:lnTo>
                  <a:lnTo>
                    <a:pt x="1102" y="196"/>
                  </a:lnTo>
                  <a:lnTo>
                    <a:pt x="1098" y="200"/>
                  </a:lnTo>
                  <a:lnTo>
                    <a:pt x="1098" y="200"/>
                  </a:lnTo>
                  <a:lnTo>
                    <a:pt x="1092" y="204"/>
                  </a:lnTo>
                  <a:lnTo>
                    <a:pt x="1092" y="204"/>
                  </a:lnTo>
                  <a:lnTo>
                    <a:pt x="1090" y="206"/>
                  </a:lnTo>
                  <a:lnTo>
                    <a:pt x="1086" y="208"/>
                  </a:lnTo>
                  <a:lnTo>
                    <a:pt x="1086" y="208"/>
                  </a:lnTo>
                  <a:lnTo>
                    <a:pt x="1084" y="210"/>
                  </a:lnTo>
                  <a:lnTo>
                    <a:pt x="1084" y="212"/>
                  </a:lnTo>
                  <a:lnTo>
                    <a:pt x="1088" y="218"/>
                  </a:lnTo>
                  <a:lnTo>
                    <a:pt x="1092" y="222"/>
                  </a:lnTo>
                  <a:lnTo>
                    <a:pt x="1098" y="224"/>
                  </a:lnTo>
                  <a:lnTo>
                    <a:pt x="1098" y="224"/>
                  </a:lnTo>
                  <a:lnTo>
                    <a:pt x="1104" y="226"/>
                  </a:lnTo>
                  <a:lnTo>
                    <a:pt x="1108" y="228"/>
                  </a:lnTo>
                  <a:lnTo>
                    <a:pt x="1112" y="232"/>
                  </a:lnTo>
                  <a:lnTo>
                    <a:pt x="1116" y="232"/>
                  </a:lnTo>
                  <a:lnTo>
                    <a:pt x="1116" y="232"/>
                  </a:lnTo>
                  <a:lnTo>
                    <a:pt x="1118" y="232"/>
                  </a:lnTo>
                  <a:lnTo>
                    <a:pt x="1122" y="230"/>
                  </a:lnTo>
                  <a:lnTo>
                    <a:pt x="1122" y="230"/>
                  </a:lnTo>
                  <a:lnTo>
                    <a:pt x="1124" y="226"/>
                  </a:lnTo>
                  <a:lnTo>
                    <a:pt x="1126" y="222"/>
                  </a:lnTo>
                  <a:lnTo>
                    <a:pt x="1126" y="222"/>
                  </a:lnTo>
                  <a:lnTo>
                    <a:pt x="1134" y="220"/>
                  </a:lnTo>
                  <a:lnTo>
                    <a:pt x="1138" y="220"/>
                  </a:lnTo>
                  <a:lnTo>
                    <a:pt x="1140" y="218"/>
                  </a:lnTo>
                  <a:lnTo>
                    <a:pt x="1140" y="218"/>
                  </a:lnTo>
                  <a:lnTo>
                    <a:pt x="1146" y="214"/>
                  </a:lnTo>
                  <a:lnTo>
                    <a:pt x="1146" y="214"/>
                  </a:lnTo>
                  <a:lnTo>
                    <a:pt x="1150" y="218"/>
                  </a:lnTo>
                  <a:lnTo>
                    <a:pt x="1150" y="218"/>
                  </a:lnTo>
                  <a:lnTo>
                    <a:pt x="1154" y="224"/>
                  </a:lnTo>
                  <a:lnTo>
                    <a:pt x="1154" y="224"/>
                  </a:lnTo>
                  <a:lnTo>
                    <a:pt x="1156" y="232"/>
                  </a:lnTo>
                  <a:lnTo>
                    <a:pt x="1156" y="232"/>
                  </a:lnTo>
                  <a:lnTo>
                    <a:pt x="1162" y="236"/>
                  </a:lnTo>
                  <a:lnTo>
                    <a:pt x="1170" y="238"/>
                  </a:lnTo>
                  <a:lnTo>
                    <a:pt x="1170" y="238"/>
                  </a:lnTo>
                  <a:lnTo>
                    <a:pt x="1174" y="242"/>
                  </a:lnTo>
                  <a:lnTo>
                    <a:pt x="1178" y="246"/>
                  </a:lnTo>
                  <a:lnTo>
                    <a:pt x="1178" y="246"/>
                  </a:lnTo>
                  <a:lnTo>
                    <a:pt x="1188" y="256"/>
                  </a:lnTo>
                  <a:lnTo>
                    <a:pt x="1200" y="262"/>
                  </a:lnTo>
                  <a:lnTo>
                    <a:pt x="1200" y="262"/>
                  </a:lnTo>
                  <a:lnTo>
                    <a:pt x="1210" y="270"/>
                  </a:lnTo>
                  <a:lnTo>
                    <a:pt x="1222" y="276"/>
                  </a:lnTo>
                  <a:lnTo>
                    <a:pt x="1222" y="276"/>
                  </a:lnTo>
                  <a:lnTo>
                    <a:pt x="1228" y="278"/>
                  </a:lnTo>
                  <a:lnTo>
                    <a:pt x="1228" y="278"/>
                  </a:lnTo>
                  <a:lnTo>
                    <a:pt x="1236" y="276"/>
                  </a:lnTo>
                  <a:lnTo>
                    <a:pt x="1238" y="274"/>
                  </a:lnTo>
                  <a:lnTo>
                    <a:pt x="1240" y="272"/>
                  </a:lnTo>
                  <a:lnTo>
                    <a:pt x="1240" y="272"/>
                  </a:lnTo>
                  <a:lnTo>
                    <a:pt x="1238" y="268"/>
                  </a:lnTo>
                  <a:lnTo>
                    <a:pt x="1232" y="264"/>
                  </a:lnTo>
                  <a:lnTo>
                    <a:pt x="1220" y="256"/>
                  </a:lnTo>
                  <a:lnTo>
                    <a:pt x="1220" y="256"/>
                  </a:lnTo>
                  <a:lnTo>
                    <a:pt x="1216" y="252"/>
                  </a:lnTo>
                  <a:lnTo>
                    <a:pt x="1214" y="246"/>
                  </a:lnTo>
                  <a:lnTo>
                    <a:pt x="1210" y="242"/>
                  </a:lnTo>
                  <a:lnTo>
                    <a:pt x="1204" y="238"/>
                  </a:lnTo>
                  <a:lnTo>
                    <a:pt x="1204" y="238"/>
                  </a:lnTo>
                  <a:lnTo>
                    <a:pt x="1204" y="238"/>
                  </a:lnTo>
                  <a:lnTo>
                    <a:pt x="1204" y="238"/>
                  </a:lnTo>
                  <a:lnTo>
                    <a:pt x="1212" y="240"/>
                  </a:lnTo>
                  <a:lnTo>
                    <a:pt x="1218" y="244"/>
                  </a:lnTo>
                  <a:lnTo>
                    <a:pt x="1230" y="252"/>
                  </a:lnTo>
                  <a:lnTo>
                    <a:pt x="1230" y="252"/>
                  </a:lnTo>
                  <a:lnTo>
                    <a:pt x="1236" y="256"/>
                  </a:lnTo>
                  <a:lnTo>
                    <a:pt x="1242" y="256"/>
                  </a:lnTo>
                  <a:lnTo>
                    <a:pt x="1242" y="256"/>
                  </a:lnTo>
                  <a:lnTo>
                    <a:pt x="1244" y="258"/>
                  </a:lnTo>
                  <a:lnTo>
                    <a:pt x="1244" y="258"/>
                  </a:lnTo>
                  <a:lnTo>
                    <a:pt x="1248" y="258"/>
                  </a:lnTo>
                  <a:lnTo>
                    <a:pt x="1248" y="258"/>
                  </a:lnTo>
                  <a:lnTo>
                    <a:pt x="1254" y="258"/>
                  </a:lnTo>
                  <a:lnTo>
                    <a:pt x="1254" y="258"/>
                  </a:lnTo>
                  <a:lnTo>
                    <a:pt x="1256" y="258"/>
                  </a:lnTo>
                  <a:lnTo>
                    <a:pt x="1256" y="258"/>
                  </a:lnTo>
                  <a:lnTo>
                    <a:pt x="1260" y="256"/>
                  </a:lnTo>
                  <a:lnTo>
                    <a:pt x="1260" y="254"/>
                  </a:lnTo>
                  <a:lnTo>
                    <a:pt x="1258" y="248"/>
                  </a:lnTo>
                  <a:lnTo>
                    <a:pt x="1258" y="248"/>
                  </a:lnTo>
                  <a:lnTo>
                    <a:pt x="1254" y="242"/>
                  </a:lnTo>
                  <a:lnTo>
                    <a:pt x="1254" y="242"/>
                  </a:lnTo>
                  <a:lnTo>
                    <a:pt x="1254" y="240"/>
                  </a:lnTo>
                  <a:lnTo>
                    <a:pt x="1254" y="236"/>
                  </a:lnTo>
                  <a:lnTo>
                    <a:pt x="1254" y="236"/>
                  </a:lnTo>
                  <a:lnTo>
                    <a:pt x="1246" y="230"/>
                  </a:lnTo>
                  <a:lnTo>
                    <a:pt x="1238" y="224"/>
                  </a:lnTo>
                  <a:lnTo>
                    <a:pt x="1238" y="224"/>
                  </a:lnTo>
                  <a:lnTo>
                    <a:pt x="1228" y="212"/>
                  </a:lnTo>
                  <a:lnTo>
                    <a:pt x="1228" y="212"/>
                  </a:lnTo>
                  <a:lnTo>
                    <a:pt x="1222" y="206"/>
                  </a:lnTo>
                  <a:lnTo>
                    <a:pt x="1214" y="200"/>
                  </a:lnTo>
                  <a:lnTo>
                    <a:pt x="1214" y="200"/>
                  </a:lnTo>
                  <a:lnTo>
                    <a:pt x="1210" y="196"/>
                  </a:lnTo>
                  <a:lnTo>
                    <a:pt x="1208" y="192"/>
                  </a:lnTo>
                  <a:lnTo>
                    <a:pt x="1208" y="190"/>
                  </a:lnTo>
                  <a:lnTo>
                    <a:pt x="1208" y="190"/>
                  </a:lnTo>
                  <a:lnTo>
                    <a:pt x="1214" y="176"/>
                  </a:lnTo>
                  <a:lnTo>
                    <a:pt x="1214" y="176"/>
                  </a:lnTo>
                  <a:lnTo>
                    <a:pt x="1214" y="176"/>
                  </a:lnTo>
                  <a:lnTo>
                    <a:pt x="1218" y="176"/>
                  </a:lnTo>
                  <a:lnTo>
                    <a:pt x="1218" y="176"/>
                  </a:lnTo>
                  <a:lnTo>
                    <a:pt x="1226" y="178"/>
                  </a:lnTo>
                  <a:lnTo>
                    <a:pt x="1232" y="184"/>
                  </a:lnTo>
                  <a:lnTo>
                    <a:pt x="1232" y="184"/>
                  </a:lnTo>
                  <a:lnTo>
                    <a:pt x="1234" y="188"/>
                  </a:lnTo>
                  <a:lnTo>
                    <a:pt x="1236" y="190"/>
                  </a:lnTo>
                  <a:lnTo>
                    <a:pt x="1236" y="190"/>
                  </a:lnTo>
                  <a:lnTo>
                    <a:pt x="1242" y="192"/>
                  </a:lnTo>
                  <a:lnTo>
                    <a:pt x="1248" y="194"/>
                  </a:lnTo>
                  <a:lnTo>
                    <a:pt x="1248" y="194"/>
                  </a:lnTo>
                  <a:lnTo>
                    <a:pt x="1250" y="196"/>
                  </a:lnTo>
                  <a:lnTo>
                    <a:pt x="1252" y="200"/>
                  </a:lnTo>
                  <a:lnTo>
                    <a:pt x="1254" y="204"/>
                  </a:lnTo>
                  <a:lnTo>
                    <a:pt x="1258" y="206"/>
                  </a:lnTo>
                  <a:lnTo>
                    <a:pt x="1258" y="206"/>
                  </a:lnTo>
                  <a:lnTo>
                    <a:pt x="1266" y="208"/>
                  </a:lnTo>
                  <a:lnTo>
                    <a:pt x="1266" y="208"/>
                  </a:lnTo>
                  <a:lnTo>
                    <a:pt x="1268" y="208"/>
                  </a:lnTo>
                  <a:lnTo>
                    <a:pt x="1268" y="208"/>
                  </a:lnTo>
                  <a:lnTo>
                    <a:pt x="1268" y="204"/>
                  </a:lnTo>
                  <a:lnTo>
                    <a:pt x="1268" y="200"/>
                  </a:lnTo>
                  <a:lnTo>
                    <a:pt x="1268" y="200"/>
                  </a:lnTo>
                  <a:lnTo>
                    <a:pt x="1270" y="200"/>
                  </a:lnTo>
                  <a:lnTo>
                    <a:pt x="1270" y="200"/>
                  </a:lnTo>
                  <a:lnTo>
                    <a:pt x="1274" y="200"/>
                  </a:lnTo>
                  <a:lnTo>
                    <a:pt x="1274" y="200"/>
                  </a:lnTo>
                  <a:lnTo>
                    <a:pt x="1278" y="200"/>
                  </a:lnTo>
                  <a:lnTo>
                    <a:pt x="1278" y="200"/>
                  </a:lnTo>
                  <a:lnTo>
                    <a:pt x="1282" y="200"/>
                  </a:lnTo>
                  <a:lnTo>
                    <a:pt x="1286" y="200"/>
                  </a:lnTo>
                  <a:lnTo>
                    <a:pt x="1288" y="196"/>
                  </a:lnTo>
                  <a:lnTo>
                    <a:pt x="1290" y="192"/>
                  </a:lnTo>
                  <a:lnTo>
                    <a:pt x="1290" y="192"/>
                  </a:lnTo>
                  <a:lnTo>
                    <a:pt x="1288" y="186"/>
                  </a:lnTo>
                  <a:lnTo>
                    <a:pt x="1282" y="180"/>
                  </a:lnTo>
                  <a:lnTo>
                    <a:pt x="1276" y="174"/>
                  </a:lnTo>
                  <a:lnTo>
                    <a:pt x="1270" y="172"/>
                  </a:lnTo>
                  <a:lnTo>
                    <a:pt x="1270" y="172"/>
                  </a:lnTo>
                  <a:lnTo>
                    <a:pt x="1268" y="170"/>
                  </a:lnTo>
                  <a:lnTo>
                    <a:pt x="1268" y="170"/>
                  </a:lnTo>
                  <a:lnTo>
                    <a:pt x="1266" y="170"/>
                  </a:lnTo>
                  <a:lnTo>
                    <a:pt x="1266" y="170"/>
                  </a:lnTo>
                  <a:lnTo>
                    <a:pt x="1264" y="170"/>
                  </a:lnTo>
                  <a:lnTo>
                    <a:pt x="1264" y="170"/>
                  </a:lnTo>
                  <a:lnTo>
                    <a:pt x="1256" y="168"/>
                  </a:lnTo>
                  <a:lnTo>
                    <a:pt x="1256" y="168"/>
                  </a:lnTo>
                  <a:lnTo>
                    <a:pt x="1250" y="164"/>
                  </a:lnTo>
                  <a:lnTo>
                    <a:pt x="1248" y="162"/>
                  </a:lnTo>
                  <a:lnTo>
                    <a:pt x="1248" y="160"/>
                  </a:lnTo>
                  <a:lnTo>
                    <a:pt x="1248" y="160"/>
                  </a:lnTo>
                  <a:lnTo>
                    <a:pt x="1252" y="158"/>
                  </a:lnTo>
                  <a:lnTo>
                    <a:pt x="1254" y="156"/>
                  </a:lnTo>
                  <a:lnTo>
                    <a:pt x="1256" y="156"/>
                  </a:lnTo>
                  <a:lnTo>
                    <a:pt x="1254" y="152"/>
                  </a:lnTo>
                  <a:lnTo>
                    <a:pt x="1254" y="152"/>
                  </a:lnTo>
                  <a:lnTo>
                    <a:pt x="1250" y="150"/>
                  </a:lnTo>
                  <a:lnTo>
                    <a:pt x="1246" y="150"/>
                  </a:lnTo>
                  <a:lnTo>
                    <a:pt x="1246" y="150"/>
                  </a:lnTo>
                  <a:lnTo>
                    <a:pt x="1238" y="150"/>
                  </a:lnTo>
                  <a:lnTo>
                    <a:pt x="1238" y="150"/>
                  </a:lnTo>
                  <a:lnTo>
                    <a:pt x="1234" y="150"/>
                  </a:lnTo>
                  <a:lnTo>
                    <a:pt x="1234" y="150"/>
                  </a:lnTo>
                  <a:lnTo>
                    <a:pt x="1224" y="148"/>
                  </a:lnTo>
                  <a:lnTo>
                    <a:pt x="1224" y="148"/>
                  </a:lnTo>
                  <a:lnTo>
                    <a:pt x="1218" y="144"/>
                  </a:lnTo>
                  <a:lnTo>
                    <a:pt x="1212" y="138"/>
                  </a:lnTo>
                  <a:lnTo>
                    <a:pt x="1212" y="138"/>
                  </a:lnTo>
                  <a:lnTo>
                    <a:pt x="1206" y="136"/>
                  </a:lnTo>
                  <a:lnTo>
                    <a:pt x="1202" y="134"/>
                  </a:lnTo>
                  <a:lnTo>
                    <a:pt x="1202" y="134"/>
                  </a:lnTo>
                  <a:lnTo>
                    <a:pt x="1198" y="130"/>
                  </a:lnTo>
                  <a:lnTo>
                    <a:pt x="1198" y="128"/>
                  </a:lnTo>
                  <a:lnTo>
                    <a:pt x="1200" y="126"/>
                  </a:lnTo>
                  <a:lnTo>
                    <a:pt x="1202" y="126"/>
                  </a:lnTo>
                  <a:lnTo>
                    <a:pt x="1202" y="126"/>
                  </a:lnTo>
                  <a:lnTo>
                    <a:pt x="1206" y="126"/>
                  </a:lnTo>
                  <a:lnTo>
                    <a:pt x="1206" y="126"/>
                  </a:lnTo>
                  <a:lnTo>
                    <a:pt x="1208" y="126"/>
                  </a:lnTo>
                  <a:lnTo>
                    <a:pt x="1208" y="126"/>
                  </a:lnTo>
                  <a:lnTo>
                    <a:pt x="1212" y="126"/>
                  </a:lnTo>
                  <a:lnTo>
                    <a:pt x="1212" y="126"/>
                  </a:lnTo>
                  <a:lnTo>
                    <a:pt x="1216" y="124"/>
                  </a:lnTo>
                  <a:lnTo>
                    <a:pt x="1216" y="124"/>
                  </a:lnTo>
                  <a:lnTo>
                    <a:pt x="1218" y="122"/>
                  </a:lnTo>
                  <a:lnTo>
                    <a:pt x="1216" y="120"/>
                  </a:lnTo>
                  <a:lnTo>
                    <a:pt x="1210" y="116"/>
                  </a:lnTo>
                  <a:lnTo>
                    <a:pt x="1210" y="116"/>
                  </a:lnTo>
                  <a:lnTo>
                    <a:pt x="1208" y="116"/>
                  </a:lnTo>
                  <a:lnTo>
                    <a:pt x="1208" y="116"/>
                  </a:lnTo>
                  <a:lnTo>
                    <a:pt x="1204" y="116"/>
                  </a:lnTo>
                  <a:lnTo>
                    <a:pt x="1204" y="116"/>
                  </a:lnTo>
                  <a:lnTo>
                    <a:pt x="1200" y="116"/>
                  </a:lnTo>
                  <a:lnTo>
                    <a:pt x="1200" y="116"/>
                  </a:lnTo>
                  <a:lnTo>
                    <a:pt x="1196" y="114"/>
                  </a:lnTo>
                  <a:lnTo>
                    <a:pt x="1196" y="114"/>
                  </a:lnTo>
                  <a:lnTo>
                    <a:pt x="1192" y="110"/>
                  </a:lnTo>
                  <a:lnTo>
                    <a:pt x="1192" y="110"/>
                  </a:lnTo>
                  <a:lnTo>
                    <a:pt x="1186" y="108"/>
                  </a:lnTo>
                  <a:lnTo>
                    <a:pt x="1186" y="108"/>
                  </a:lnTo>
                  <a:lnTo>
                    <a:pt x="1180" y="106"/>
                  </a:lnTo>
                  <a:lnTo>
                    <a:pt x="1178" y="104"/>
                  </a:lnTo>
                  <a:lnTo>
                    <a:pt x="1176" y="100"/>
                  </a:lnTo>
                  <a:lnTo>
                    <a:pt x="1176" y="100"/>
                  </a:lnTo>
                  <a:lnTo>
                    <a:pt x="1176" y="98"/>
                  </a:lnTo>
                  <a:lnTo>
                    <a:pt x="1178" y="96"/>
                  </a:lnTo>
                  <a:lnTo>
                    <a:pt x="1184" y="96"/>
                  </a:lnTo>
                  <a:lnTo>
                    <a:pt x="1184" y="96"/>
                  </a:lnTo>
                  <a:lnTo>
                    <a:pt x="1194" y="94"/>
                  </a:lnTo>
                  <a:lnTo>
                    <a:pt x="1198" y="90"/>
                  </a:lnTo>
                  <a:lnTo>
                    <a:pt x="1200" y="88"/>
                  </a:lnTo>
                  <a:lnTo>
                    <a:pt x="1200" y="88"/>
                  </a:lnTo>
                  <a:lnTo>
                    <a:pt x="1200" y="84"/>
                  </a:lnTo>
                  <a:lnTo>
                    <a:pt x="1198" y="82"/>
                  </a:lnTo>
                  <a:lnTo>
                    <a:pt x="1194" y="82"/>
                  </a:lnTo>
                  <a:lnTo>
                    <a:pt x="1194" y="82"/>
                  </a:lnTo>
                  <a:lnTo>
                    <a:pt x="1188" y="82"/>
                  </a:lnTo>
                  <a:lnTo>
                    <a:pt x="1188" y="82"/>
                  </a:lnTo>
                  <a:lnTo>
                    <a:pt x="1180" y="84"/>
                  </a:lnTo>
                  <a:lnTo>
                    <a:pt x="1180" y="84"/>
                  </a:lnTo>
                  <a:lnTo>
                    <a:pt x="1176" y="84"/>
                  </a:lnTo>
                  <a:lnTo>
                    <a:pt x="1176" y="84"/>
                  </a:lnTo>
                  <a:lnTo>
                    <a:pt x="1172" y="82"/>
                  </a:lnTo>
                  <a:lnTo>
                    <a:pt x="1172" y="82"/>
                  </a:lnTo>
                  <a:lnTo>
                    <a:pt x="1168" y="82"/>
                  </a:lnTo>
                  <a:lnTo>
                    <a:pt x="1164" y="86"/>
                  </a:lnTo>
                  <a:lnTo>
                    <a:pt x="1164" y="86"/>
                  </a:lnTo>
                  <a:lnTo>
                    <a:pt x="1160" y="86"/>
                  </a:lnTo>
                  <a:lnTo>
                    <a:pt x="1160" y="86"/>
                  </a:lnTo>
                  <a:lnTo>
                    <a:pt x="1152" y="86"/>
                  </a:lnTo>
                  <a:lnTo>
                    <a:pt x="1152" y="86"/>
                  </a:lnTo>
                  <a:lnTo>
                    <a:pt x="1152" y="82"/>
                  </a:lnTo>
                  <a:lnTo>
                    <a:pt x="1152" y="80"/>
                  </a:lnTo>
                  <a:lnTo>
                    <a:pt x="1156" y="78"/>
                  </a:lnTo>
                  <a:lnTo>
                    <a:pt x="1162" y="78"/>
                  </a:lnTo>
                  <a:lnTo>
                    <a:pt x="1166" y="76"/>
                  </a:lnTo>
                  <a:lnTo>
                    <a:pt x="1166" y="76"/>
                  </a:lnTo>
                  <a:lnTo>
                    <a:pt x="1170" y="74"/>
                  </a:lnTo>
                  <a:lnTo>
                    <a:pt x="1168" y="70"/>
                  </a:lnTo>
                  <a:lnTo>
                    <a:pt x="1166" y="68"/>
                  </a:lnTo>
                  <a:lnTo>
                    <a:pt x="1162" y="68"/>
                  </a:lnTo>
                  <a:lnTo>
                    <a:pt x="1162" y="68"/>
                  </a:lnTo>
                  <a:lnTo>
                    <a:pt x="1158" y="68"/>
                  </a:lnTo>
                  <a:lnTo>
                    <a:pt x="1154" y="72"/>
                  </a:lnTo>
                  <a:lnTo>
                    <a:pt x="1154" y="72"/>
                  </a:lnTo>
                  <a:lnTo>
                    <a:pt x="1150" y="76"/>
                  </a:lnTo>
                  <a:lnTo>
                    <a:pt x="1146" y="78"/>
                  </a:lnTo>
                  <a:lnTo>
                    <a:pt x="1146" y="78"/>
                  </a:lnTo>
                  <a:lnTo>
                    <a:pt x="1142" y="78"/>
                  </a:lnTo>
                  <a:lnTo>
                    <a:pt x="1142" y="78"/>
                  </a:lnTo>
                  <a:lnTo>
                    <a:pt x="1136" y="76"/>
                  </a:lnTo>
                  <a:lnTo>
                    <a:pt x="1136" y="76"/>
                  </a:lnTo>
                  <a:lnTo>
                    <a:pt x="1136" y="72"/>
                  </a:lnTo>
                  <a:lnTo>
                    <a:pt x="1138" y="68"/>
                  </a:lnTo>
                  <a:lnTo>
                    <a:pt x="1138" y="68"/>
                  </a:lnTo>
                  <a:lnTo>
                    <a:pt x="1136" y="68"/>
                  </a:lnTo>
                  <a:lnTo>
                    <a:pt x="1136" y="68"/>
                  </a:lnTo>
                  <a:lnTo>
                    <a:pt x="1132" y="70"/>
                  </a:lnTo>
                  <a:lnTo>
                    <a:pt x="1132" y="70"/>
                  </a:lnTo>
                  <a:lnTo>
                    <a:pt x="1126" y="70"/>
                  </a:lnTo>
                  <a:lnTo>
                    <a:pt x="1126" y="70"/>
                  </a:lnTo>
                  <a:lnTo>
                    <a:pt x="1124" y="70"/>
                  </a:lnTo>
                  <a:lnTo>
                    <a:pt x="1122" y="68"/>
                  </a:lnTo>
                  <a:lnTo>
                    <a:pt x="1122" y="68"/>
                  </a:lnTo>
                  <a:lnTo>
                    <a:pt x="1124" y="64"/>
                  </a:lnTo>
                  <a:lnTo>
                    <a:pt x="1126" y="60"/>
                  </a:lnTo>
                  <a:lnTo>
                    <a:pt x="1130" y="60"/>
                  </a:lnTo>
                  <a:lnTo>
                    <a:pt x="1132" y="56"/>
                  </a:lnTo>
                  <a:lnTo>
                    <a:pt x="1132" y="56"/>
                  </a:lnTo>
                  <a:lnTo>
                    <a:pt x="1132" y="54"/>
                  </a:lnTo>
                  <a:lnTo>
                    <a:pt x="1130" y="52"/>
                  </a:lnTo>
                  <a:lnTo>
                    <a:pt x="1128" y="50"/>
                  </a:lnTo>
                  <a:lnTo>
                    <a:pt x="1126" y="48"/>
                  </a:lnTo>
                  <a:lnTo>
                    <a:pt x="1126" y="48"/>
                  </a:lnTo>
                  <a:lnTo>
                    <a:pt x="1126" y="46"/>
                  </a:lnTo>
                  <a:lnTo>
                    <a:pt x="1126" y="44"/>
                  </a:lnTo>
                  <a:lnTo>
                    <a:pt x="1128" y="42"/>
                  </a:lnTo>
                  <a:lnTo>
                    <a:pt x="1126" y="40"/>
                  </a:lnTo>
                  <a:lnTo>
                    <a:pt x="1126" y="40"/>
                  </a:lnTo>
                  <a:lnTo>
                    <a:pt x="1122" y="38"/>
                  </a:lnTo>
                  <a:lnTo>
                    <a:pt x="1122" y="38"/>
                  </a:lnTo>
                  <a:lnTo>
                    <a:pt x="1118" y="40"/>
                  </a:lnTo>
                  <a:lnTo>
                    <a:pt x="1118" y="40"/>
                  </a:lnTo>
                  <a:lnTo>
                    <a:pt x="1114" y="42"/>
                  </a:lnTo>
                  <a:lnTo>
                    <a:pt x="1114" y="42"/>
                  </a:lnTo>
                  <a:lnTo>
                    <a:pt x="1110" y="44"/>
                  </a:lnTo>
                  <a:lnTo>
                    <a:pt x="1106" y="44"/>
                  </a:lnTo>
                  <a:lnTo>
                    <a:pt x="1106" y="44"/>
                  </a:lnTo>
                  <a:lnTo>
                    <a:pt x="1104" y="40"/>
                  </a:lnTo>
                  <a:lnTo>
                    <a:pt x="1100" y="38"/>
                  </a:lnTo>
                  <a:lnTo>
                    <a:pt x="1100" y="38"/>
                  </a:lnTo>
                  <a:lnTo>
                    <a:pt x="1096" y="36"/>
                  </a:lnTo>
                  <a:lnTo>
                    <a:pt x="1092" y="34"/>
                  </a:lnTo>
                  <a:lnTo>
                    <a:pt x="1092" y="34"/>
                  </a:lnTo>
                  <a:lnTo>
                    <a:pt x="1090" y="32"/>
                  </a:lnTo>
                  <a:lnTo>
                    <a:pt x="1092" y="30"/>
                  </a:lnTo>
                  <a:lnTo>
                    <a:pt x="1098" y="28"/>
                  </a:lnTo>
                  <a:lnTo>
                    <a:pt x="1098" y="28"/>
                  </a:lnTo>
                  <a:lnTo>
                    <a:pt x="1102" y="26"/>
                  </a:lnTo>
                  <a:lnTo>
                    <a:pt x="1104" y="22"/>
                  </a:lnTo>
                  <a:lnTo>
                    <a:pt x="1104" y="22"/>
                  </a:lnTo>
                  <a:lnTo>
                    <a:pt x="1104" y="18"/>
                  </a:lnTo>
                  <a:lnTo>
                    <a:pt x="1104" y="16"/>
                  </a:lnTo>
                  <a:lnTo>
                    <a:pt x="1104" y="14"/>
                  </a:lnTo>
                  <a:lnTo>
                    <a:pt x="1104" y="14"/>
                  </a:lnTo>
                  <a:lnTo>
                    <a:pt x="1102" y="12"/>
                  </a:lnTo>
                  <a:lnTo>
                    <a:pt x="1102" y="12"/>
                  </a:lnTo>
                  <a:lnTo>
                    <a:pt x="1100" y="14"/>
                  </a:lnTo>
                  <a:lnTo>
                    <a:pt x="1100" y="14"/>
                  </a:lnTo>
                  <a:lnTo>
                    <a:pt x="1096" y="14"/>
                  </a:lnTo>
                  <a:lnTo>
                    <a:pt x="1096" y="14"/>
                  </a:lnTo>
                  <a:lnTo>
                    <a:pt x="1096" y="14"/>
                  </a:lnTo>
                  <a:lnTo>
                    <a:pt x="1096" y="14"/>
                  </a:lnTo>
                  <a:lnTo>
                    <a:pt x="1088" y="10"/>
                  </a:lnTo>
                  <a:lnTo>
                    <a:pt x="1088" y="10"/>
                  </a:lnTo>
                  <a:lnTo>
                    <a:pt x="1084" y="10"/>
                  </a:lnTo>
                  <a:lnTo>
                    <a:pt x="1084" y="10"/>
                  </a:lnTo>
                  <a:lnTo>
                    <a:pt x="1080" y="10"/>
                  </a:lnTo>
                  <a:lnTo>
                    <a:pt x="1080" y="10"/>
                  </a:lnTo>
                  <a:lnTo>
                    <a:pt x="1078" y="10"/>
                  </a:lnTo>
                  <a:lnTo>
                    <a:pt x="1078" y="10"/>
                  </a:lnTo>
                  <a:lnTo>
                    <a:pt x="1074" y="8"/>
                  </a:lnTo>
                  <a:lnTo>
                    <a:pt x="1074" y="8"/>
                  </a:lnTo>
                  <a:lnTo>
                    <a:pt x="1070" y="6"/>
                  </a:lnTo>
                  <a:lnTo>
                    <a:pt x="1068" y="4"/>
                  </a:lnTo>
                  <a:lnTo>
                    <a:pt x="1066" y="2"/>
                  </a:lnTo>
                  <a:lnTo>
                    <a:pt x="1064" y="0"/>
                  </a:lnTo>
                  <a:lnTo>
                    <a:pt x="1064" y="0"/>
                  </a:lnTo>
                  <a:lnTo>
                    <a:pt x="1060"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212" name="Freeform 197"/>
            <p:cNvSpPr>
              <a:spLocks/>
            </p:cNvSpPr>
            <p:nvPr/>
          </p:nvSpPr>
          <p:spPr bwMode="auto">
            <a:xfrm>
              <a:off x="4454" y="1840"/>
              <a:ext cx="94" cy="50"/>
            </a:xfrm>
            <a:custGeom>
              <a:avLst/>
              <a:gdLst>
                <a:gd name="T0" fmla="*/ 68 w 94"/>
                <a:gd name="T1" fmla="*/ 8 h 50"/>
                <a:gd name="T2" fmla="*/ 68 w 94"/>
                <a:gd name="T3" fmla="*/ 8 h 50"/>
                <a:gd name="T4" fmla="*/ 70 w 94"/>
                <a:gd name="T5" fmla="*/ 8 h 50"/>
                <a:gd name="T6" fmla="*/ 70 w 94"/>
                <a:gd name="T7" fmla="*/ 8 h 50"/>
                <a:gd name="T8" fmla="*/ 80 w 94"/>
                <a:gd name="T9" fmla="*/ 4 h 50"/>
                <a:gd name="T10" fmla="*/ 86 w 94"/>
                <a:gd name="T11" fmla="*/ 2 h 50"/>
                <a:gd name="T12" fmla="*/ 90 w 94"/>
                <a:gd name="T13" fmla="*/ 0 h 50"/>
                <a:gd name="T14" fmla="*/ 90 w 94"/>
                <a:gd name="T15" fmla="*/ 0 h 50"/>
                <a:gd name="T16" fmla="*/ 94 w 94"/>
                <a:gd name="T17" fmla="*/ 2 h 50"/>
                <a:gd name="T18" fmla="*/ 94 w 94"/>
                <a:gd name="T19" fmla="*/ 2 h 50"/>
                <a:gd name="T20" fmla="*/ 94 w 94"/>
                <a:gd name="T21" fmla="*/ 4 h 50"/>
                <a:gd name="T22" fmla="*/ 94 w 94"/>
                <a:gd name="T23" fmla="*/ 8 h 50"/>
                <a:gd name="T24" fmla="*/ 90 w 94"/>
                <a:gd name="T25" fmla="*/ 14 h 50"/>
                <a:gd name="T26" fmla="*/ 82 w 94"/>
                <a:gd name="T27" fmla="*/ 18 h 50"/>
                <a:gd name="T28" fmla="*/ 76 w 94"/>
                <a:gd name="T29" fmla="*/ 20 h 50"/>
                <a:gd name="T30" fmla="*/ 76 w 94"/>
                <a:gd name="T31" fmla="*/ 20 h 50"/>
                <a:gd name="T32" fmla="*/ 76 w 94"/>
                <a:gd name="T33" fmla="*/ 20 h 50"/>
                <a:gd name="T34" fmla="*/ 76 w 94"/>
                <a:gd name="T35" fmla="*/ 20 h 50"/>
                <a:gd name="T36" fmla="*/ 70 w 94"/>
                <a:gd name="T37" fmla="*/ 20 h 50"/>
                <a:gd name="T38" fmla="*/ 70 w 94"/>
                <a:gd name="T39" fmla="*/ 20 h 50"/>
                <a:gd name="T40" fmla="*/ 62 w 94"/>
                <a:gd name="T41" fmla="*/ 18 h 50"/>
                <a:gd name="T42" fmla="*/ 62 w 94"/>
                <a:gd name="T43" fmla="*/ 18 h 50"/>
                <a:gd name="T44" fmla="*/ 58 w 94"/>
                <a:gd name="T45" fmla="*/ 18 h 50"/>
                <a:gd name="T46" fmla="*/ 58 w 94"/>
                <a:gd name="T47" fmla="*/ 18 h 50"/>
                <a:gd name="T48" fmla="*/ 54 w 94"/>
                <a:gd name="T49" fmla="*/ 20 h 50"/>
                <a:gd name="T50" fmla="*/ 54 w 94"/>
                <a:gd name="T51" fmla="*/ 22 h 50"/>
                <a:gd name="T52" fmla="*/ 50 w 94"/>
                <a:gd name="T53" fmla="*/ 28 h 50"/>
                <a:gd name="T54" fmla="*/ 50 w 94"/>
                <a:gd name="T55" fmla="*/ 28 h 50"/>
                <a:gd name="T56" fmla="*/ 44 w 94"/>
                <a:gd name="T57" fmla="*/ 36 h 50"/>
                <a:gd name="T58" fmla="*/ 34 w 94"/>
                <a:gd name="T59" fmla="*/ 40 h 50"/>
                <a:gd name="T60" fmla="*/ 34 w 94"/>
                <a:gd name="T61" fmla="*/ 40 h 50"/>
                <a:gd name="T62" fmla="*/ 24 w 94"/>
                <a:gd name="T63" fmla="*/ 44 h 50"/>
                <a:gd name="T64" fmla="*/ 12 w 94"/>
                <a:gd name="T65" fmla="*/ 48 h 50"/>
                <a:gd name="T66" fmla="*/ 12 w 94"/>
                <a:gd name="T67" fmla="*/ 48 h 50"/>
                <a:gd name="T68" fmla="*/ 4 w 94"/>
                <a:gd name="T69" fmla="*/ 50 h 50"/>
                <a:gd name="T70" fmla="*/ 4 w 94"/>
                <a:gd name="T71" fmla="*/ 50 h 50"/>
                <a:gd name="T72" fmla="*/ 0 w 94"/>
                <a:gd name="T73" fmla="*/ 48 h 50"/>
                <a:gd name="T74" fmla="*/ 0 w 94"/>
                <a:gd name="T75" fmla="*/ 46 h 50"/>
                <a:gd name="T76" fmla="*/ 0 w 94"/>
                <a:gd name="T77" fmla="*/ 44 h 50"/>
                <a:gd name="T78" fmla="*/ 4 w 94"/>
                <a:gd name="T79" fmla="*/ 40 h 50"/>
                <a:gd name="T80" fmla="*/ 4 w 94"/>
                <a:gd name="T81" fmla="*/ 40 h 50"/>
                <a:gd name="T82" fmla="*/ 14 w 94"/>
                <a:gd name="T83" fmla="*/ 36 h 50"/>
                <a:gd name="T84" fmla="*/ 24 w 94"/>
                <a:gd name="T85" fmla="*/ 32 h 50"/>
                <a:gd name="T86" fmla="*/ 24 w 94"/>
                <a:gd name="T87" fmla="*/ 32 h 50"/>
                <a:gd name="T88" fmla="*/ 34 w 94"/>
                <a:gd name="T89" fmla="*/ 28 h 50"/>
                <a:gd name="T90" fmla="*/ 40 w 94"/>
                <a:gd name="T91" fmla="*/ 26 h 50"/>
                <a:gd name="T92" fmla="*/ 42 w 94"/>
                <a:gd name="T93" fmla="*/ 22 h 50"/>
                <a:gd name="T94" fmla="*/ 42 w 94"/>
                <a:gd name="T95" fmla="*/ 22 h 50"/>
                <a:gd name="T96" fmla="*/ 44 w 94"/>
                <a:gd name="T97" fmla="*/ 18 h 50"/>
                <a:gd name="T98" fmla="*/ 44 w 94"/>
                <a:gd name="T99" fmla="*/ 14 h 50"/>
                <a:gd name="T100" fmla="*/ 44 w 94"/>
                <a:gd name="T101" fmla="*/ 10 h 50"/>
                <a:gd name="T102" fmla="*/ 50 w 94"/>
                <a:gd name="T103" fmla="*/ 6 h 50"/>
                <a:gd name="T104" fmla="*/ 50 w 94"/>
                <a:gd name="T105" fmla="*/ 6 h 50"/>
                <a:gd name="T106" fmla="*/ 54 w 94"/>
                <a:gd name="T107" fmla="*/ 6 h 50"/>
                <a:gd name="T108" fmla="*/ 54 w 94"/>
                <a:gd name="T109" fmla="*/ 6 h 50"/>
                <a:gd name="T110" fmla="*/ 62 w 94"/>
                <a:gd name="T111" fmla="*/ 6 h 50"/>
                <a:gd name="T112" fmla="*/ 62 w 94"/>
                <a:gd name="T113" fmla="*/ 6 h 50"/>
                <a:gd name="T114" fmla="*/ 68 w 94"/>
                <a:gd name="T115" fmla="*/ 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94" h="50">
                  <a:moveTo>
                    <a:pt x="68" y="8"/>
                  </a:moveTo>
                  <a:lnTo>
                    <a:pt x="68" y="8"/>
                  </a:lnTo>
                  <a:lnTo>
                    <a:pt x="70" y="8"/>
                  </a:lnTo>
                  <a:lnTo>
                    <a:pt x="70" y="8"/>
                  </a:lnTo>
                  <a:lnTo>
                    <a:pt x="80" y="4"/>
                  </a:lnTo>
                  <a:lnTo>
                    <a:pt x="86" y="2"/>
                  </a:lnTo>
                  <a:lnTo>
                    <a:pt x="90" y="0"/>
                  </a:lnTo>
                  <a:lnTo>
                    <a:pt x="90" y="0"/>
                  </a:lnTo>
                  <a:lnTo>
                    <a:pt x="94" y="2"/>
                  </a:lnTo>
                  <a:lnTo>
                    <a:pt x="94" y="2"/>
                  </a:lnTo>
                  <a:lnTo>
                    <a:pt x="94" y="4"/>
                  </a:lnTo>
                  <a:lnTo>
                    <a:pt x="94" y="8"/>
                  </a:lnTo>
                  <a:lnTo>
                    <a:pt x="90" y="14"/>
                  </a:lnTo>
                  <a:lnTo>
                    <a:pt x="82" y="18"/>
                  </a:lnTo>
                  <a:lnTo>
                    <a:pt x="76" y="20"/>
                  </a:lnTo>
                  <a:lnTo>
                    <a:pt x="76" y="20"/>
                  </a:lnTo>
                  <a:lnTo>
                    <a:pt x="76" y="20"/>
                  </a:lnTo>
                  <a:lnTo>
                    <a:pt x="76" y="20"/>
                  </a:lnTo>
                  <a:lnTo>
                    <a:pt x="70" y="20"/>
                  </a:lnTo>
                  <a:lnTo>
                    <a:pt x="70" y="20"/>
                  </a:lnTo>
                  <a:lnTo>
                    <a:pt x="62" y="18"/>
                  </a:lnTo>
                  <a:lnTo>
                    <a:pt x="62" y="18"/>
                  </a:lnTo>
                  <a:lnTo>
                    <a:pt x="58" y="18"/>
                  </a:lnTo>
                  <a:lnTo>
                    <a:pt x="58" y="18"/>
                  </a:lnTo>
                  <a:lnTo>
                    <a:pt x="54" y="20"/>
                  </a:lnTo>
                  <a:lnTo>
                    <a:pt x="54" y="22"/>
                  </a:lnTo>
                  <a:lnTo>
                    <a:pt x="50" y="28"/>
                  </a:lnTo>
                  <a:lnTo>
                    <a:pt x="50" y="28"/>
                  </a:lnTo>
                  <a:lnTo>
                    <a:pt x="44" y="36"/>
                  </a:lnTo>
                  <a:lnTo>
                    <a:pt x="34" y="40"/>
                  </a:lnTo>
                  <a:lnTo>
                    <a:pt x="34" y="40"/>
                  </a:lnTo>
                  <a:lnTo>
                    <a:pt x="24" y="44"/>
                  </a:lnTo>
                  <a:lnTo>
                    <a:pt x="12" y="48"/>
                  </a:lnTo>
                  <a:lnTo>
                    <a:pt x="12" y="48"/>
                  </a:lnTo>
                  <a:lnTo>
                    <a:pt x="4" y="50"/>
                  </a:lnTo>
                  <a:lnTo>
                    <a:pt x="4" y="50"/>
                  </a:lnTo>
                  <a:lnTo>
                    <a:pt x="0" y="48"/>
                  </a:lnTo>
                  <a:lnTo>
                    <a:pt x="0" y="46"/>
                  </a:lnTo>
                  <a:lnTo>
                    <a:pt x="0" y="44"/>
                  </a:lnTo>
                  <a:lnTo>
                    <a:pt x="4" y="40"/>
                  </a:lnTo>
                  <a:lnTo>
                    <a:pt x="4" y="40"/>
                  </a:lnTo>
                  <a:lnTo>
                    <a:pt x="14" y="36"/>
                  </a:lnTo>
                  <a:lnTo>
                    <a:pt x="24" y="32"/>
                  </a:lnTo>
                  <a:lnTo>
                    <a:pt x="24" y="32"/>
                  </a:lnTo>
                  <a:lnTo>
                    <a:pt x="34" y="28"/>
                  </a:lnTo>
                  <a:lnTo>
                    <a:pt x="40" y="26"/>
                  </a:lnTo>
                  <a:lnTo>
                    <a:pt x="42" y="22"/>
                  </a:lnTo>
                  <a:lnTo>
                    <a:pt x="42" y="22"/>
                  </a:lnTo>
                  <a:lnTo>
                    <a:pt x="44" y="18"/>
                  </a:lnTo>
                  <a:lnTo>
                    <a:pt x="44" y="14"/>
                  </a:lnTo>
                  <a:lnTo>
                    <a:pt x="44" y="10"/>
                  </a:lnTo>
                  <a:lnTo>
                    <a:pt x="50" y="6"/>
                  </a:lnTo>
                  <a:lnTo>
                    <a:pt x="50" y="6"/>
                  </a:lnTo>
                  <a:lnTo>
                    <a:pt x="54" y="6"/>
                  </a:lnTo>
                  <a:lnTo>
                    <a:pt x="54" y="6"/>
                  </a:lnTo>
                  <a:lnTo>
                    <a:pt x="62" y="6"/>
                  </a:lnTo>
                  <a:lnTo>
                    <a:pt x="62" y="6"/>
                  </a:lnTo>
                  <a:lnTo>
                    <a:pt x="68" y="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213" name="Freeform 198"/>
            <p:cNvSpPr>
              <a:spLocks/>
            </p:cNvSpPr>
            <p:nvPr/>
          </p:nvSpPr>
          <p:spPr bwMode="auto">
            <a:xfrm>
              <a:off x="4342" y="1752"/>
              <a:ext cx="152" cy="138"/>
            </a:xfrm>
            <a:custGeom>
              <a:avLst/>
              <a:gdLst>
                <a:gd name="T0" fmla="*/ 14 w 152"/>
                <a:gd name="T1" fmla="*/ 46 h 138"/>
                <a:gd name="T2" fmla="*/ 0 w 152"/>
                <a:gd name="T3" fmla="*/ 38 h 138"/>
                <a:gd name="T4" fmla="*/ 28 w 152"/>
                <a:gd name="T5" fmla="*/ 22 h 138"/>
                <a:gd name="T6" fmla="*/ 46 w 152"/>
                <a:gd name="T7" fmla="*/ 8 h 138"/>
                <a:gd name="T8" fmla="*/ 54 w 152"/>
                <a:gd name="T9" fmla="*/ 0 h 138"/>
                <a:gd name="T10" fmla="*/ 58 w 152"/>
                <a:gd name="T11" fmla="*/ 2 h 138"/>
                <a:gd name="T12" fmla="*/ 68 w 152"/>
                <a:gd name="T13" fmla="*/ 10 h 138"/>
                <a:gd name="T14" fmla="*/ 82 w 152"/>
                <a:gd name="T15" fmla="*/ 26 h 138"/>
                <a:gd name="T16" fmla="*/ 96 w 152"/>
                <a:gd name="T17" fmla="*/ 32 h 138"/>
                <a:gd name="T18" fmla="*/ 98 w 152"/>
                <a:gd name="T19" fmla="*/ 44 h 138"/>
                <a:gd name="T20" fmla="*/ 106 w 152"/>
                <a:gd name="T21" fmla="*/ 50 h 138"/>
                <a:gd name="T22" fmla="*/ 112 w 152"/>
                <a:gd name="T23" fmla="*/ 50 h 138"/>
                <a:gd name="T24" fmla="*/ 124 w 152"/>
                <a:gd name="T25" fmla="*/ 50 h 138"/>
                <a:gd name="T26" fmla="*/ 140 w 152"/>
                <a:gd name="T27" fmla="*/ 58 h 138"/>
                <a:gd name="T28" fmla="*/ 150 w 152"/>
                <a:gd name="T29" fmla="*/ 72 h 138"/>
                <a:gd name="T30" fmla="*/ 150 w 152"/>
                <a:gd name="T31" fmla="*/ 82 h 138"/>
                <a:gd name="T32" fmla="*/ 132 w 152"/>
                <a:gd name="T33" fmla="*/ 74 h 138"/>
                <a:gd name="T34" fmla="*/ 132 w 152"/>
                <a:gd name="T35" fmla="*/ 106 h 138"/>
                <a:gd name="T36" fmla="*/ 128 w 152"/>
                <a:gd name="T37" fmla="*/ 112 h 138"/>
                <a:gd name="T38" fmla="*/ 124 w 152"/>
                <a:gd name="T39" fmla="*/ 110 h 138"/>
                <a:gd name="T40" fmla="*/ 124 w 152"/>
                <a:gd name="T41" fmla="*/ 102 h 138"/>
                <a:gd name="T42" fmla="*/ 114 w 152"/>
                <a:gd name="T43" fmla="*/ 88 h 138"/>
                <a:gd name="T44" fmla="*/ 112 w 152"/>
                <a:gd name="T45" fmla="*/ 76 h 138"/>
                <a:gd name="T46" fmla="*/ 98 w 152"/>
                <a:gd name="T47" fmla="*/ 64 h 138"/>
                <a:gd name="T48" fmla="*/ 92 w 152"/>
                <a:gd name="T49" fmla="*/ 64 h 138"/>
                <a:gd name="T50" fmla="*/ 82 w 152"/>
                <a:gd name="T51" fmla="*/ 74 h 138"/>
                <a:gd name="T52" fmla="*/ 78 w 152"/>
                <a:gd name="T53" fmla="*/ 82 h 138"/>
                <a:gd name="T54" fmla="*/ 72 w 152"/>
                <a:gd name="T55" fmla="*/ 86 h 138"/>
                <a:gd name="T56" fmla="*/ 72 w 152"/>
                <a:gd name="T57" fmla="*/ 104 h 138"/>
                <a:gd name="T58" fmla="*/ 72 w 152"/>
                <a:gd name="T59" fmla="*/ 132 h 138"/>
                <a:gd name="T60" fmla="*/ 68 w 152"/>
                <a:gd name="T61" fmla="*/ 138 h 138"/>
                <a:gd name="T62" fmla="*/ 66 w 152"/>
                <a:gd name="T63" fmla="*/ 138 h 138"/>
                <a:gd name="T64" fmla="*/ 60 w 152"/>
                <a:gd name="T65" fmla="*/ 118 h 138"/>
                <a:gd name="T66" fmla="*/ 62 w 152"/>
                <a:gd name="T67" fmla="*/ 96 h 138"/>
                <a:gd name="T68" fmla="*/ 56 w 152"/>
                <a:gd name="T69" fmla="*/ 80 h 138"/>
                <a:gd name="T70" fmla="*/ 48 w 152"/>
                <a:gd name="T71" fmla="*/ 78 h 138"/>
                <a:gd name="T72" fmla="*/ 46 w 152"/>
                <a:gd name="T73" fmla="*/ 74 h 138"/>
                <a:gd name="T74" fmla="*/ 60 w 152"/>
                <a:gd name="T75" fmla="*/ 64 h 138"/>
                <a:gd name="T76" fmla="*/ 66 w 152"/>
                <a:gd name="T77" fmla="*/ 56 h 138"/>
                <a:gd name="T78" fmla="*/ 68 w 152"/>
                <a:gd name="T79" fmla="*/ 54 h 138"/>
                <a:gd name="T80" fmla="*/ 72 w 152"/>
                <a:gd name="T81" fmla="*/ 56 h 138"/>
                <a:gd name="T82" fmla="*/ 76 w 152"/>
                <a:gd name="T83" fmla="*/ 56 h 138"/>
                <a:gd name="T84" fmla="*/ 82 w 152"/>
                <a:gd name="T85" fmla="*/ 52 h 138"/>
                <a:gd name="T86" fmla="*/ 84 w 152"/>
                <a:gd name="T87" fmla="*/ 50 h 138"/>
                <a:gd name="T88" fmla="*/ 80 w 152"/>
                <a:gd name="T89" fmla="*/ 44 h 138"/>
                <a:gd name="T90" fmla="*/ 70 w 152"/>
                <a:gd name="T91" fmla="*/ 48 h 138"/>
                <a:gd name="T92" fmla="*/ 62 w 152"/>
                <a:gd name="T93" fmla="*/ 52 h 138"/>
                <a:gd name="T94" fmla="*/ 56 w 152"/>
                <a:gd name="T95" fmla="*/ 48 h 138"/>
                <a:gd name="T96" fmla="*/ 48 w 152"/>
                <a:gd name="T97" fmla="*/ 36 h 138"/>
                <a:gd name="T98" fmla="*/ 44 w 152"/>
                <a:gd name="T99" fmla="*/ 36 h 138"/>
                <a:gd name="T100" fmla="*/ 32 w 152"/>
                <a:gd name="T101" fmla="*/ 40 h 138"/>
                <a:gd name="T102" fmla="*/ 22 w 152"/>
                <a:gd name="T103" fmla="*/ 46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52" h="138">
                  <a:moveTo>
                    <a:pt x="18" y="46"/>
                  </a:moveTo>
                  <a:lnTo>
                    <a:pt x="18" y="46"/>
                  </a:lnTo>
                  <a:lnTo>
                    <a:pt x="14" y="46"/>
                  </a:lnTo>
                  <a:lnTo>
                    <a:pt x="8" y="44"/>
                  </a:lnTo>
                  <a:lnTo>
                    <a:pt x="0" y="38"/>
                  </a:lnTo>
                  <a:lnTo>
                    <a:pt x="0" y="38"/>
                  </a:lnTo>
                  <a:lnTo>
                    <a:pt x="8" y="32"/>
                  </a:lnTo>
                  <a:lnTo>
                    <a:pt x="18" y="26"/>
                  </a:lnTo>
                  <a:lnTo>
                    <a:pt x="28" y="22"/>
                  </a:lnTo>
                  <a:lnTo>
                    <a:pt x="38" y="16"/>
                  </a:lnTo>
                  <a:lnTo>
                    <a:pt x="38" y="16"/>
                  </a:lnTo>
                  <a:lnTo>
                    <a:pt x="46" y="8"/>
                  </a:lnTo>
                  <a:lnTo>
                    <a:pt x="50" y="2"/>
                  </a:lnTo>
                  <a:lnTo>
                    <a:pt x="54" y="0"/>
                  </a:lnTo>
                  <a:lnTo>
                    <a:pt x="54" y="0"/>
                  </a:lnTo>
                  <a:lnTo>
                    <a:pt x="54" y="0"/>
                  </a:lnTo>
                  <a:lnTo>
                    <a:pt x="54" y="0"/>
                  </a:lnTo>
                  <a:lnTo>
                    <a:pt x="58" y="2"/>
                  </a:lnTo>
                  <a:lnTo>
                    <a:pt x="62" y="4"/>
                  </a:lnTo>
                  <a:lnTo>
                    <a:pt x="68" y="10"/>
                  </a:lnTo>
                  <a:lnTo>
                    <a:pt x="68" y="10"/>
                  </a:lnTo>
                  <a:lnTo>
                    <a:pt x="74" y="18"/>
                  </a:lnTo>
                  <a:lnTo>
                    <a:pt x="78" y="22"/>
                  </a:lnTo>
                  <a:lnTo>
                    <a:pt x="82" y="26"/>
                  </a:lnTo>
                  <a:lnTo>
                    <a:pt x="82" y="26"/>
                  </a:lnTo>
                  <a:lnTo>
                    <a:pt x="92" y="30"/>
                  </a:lnTo>
                  <a:lnTo>
                    <a:pt x="96" y="32"/>
                  </a:lnTo>
                  <a:lnTo>
                    <a:pt x="96" y="38"/>
                  </a:lnTo>
                  <a:lnTo>
                    <a:pt x="96" y="38"/>
                  </a:lnTo>
                  <a:lnTo>
                    <a:pt x="98" y="44"/>
                  </a:lnTo>
                  <a:lnTo>
                    <a:pt x="100" y="48"/>
                  </a:lnTo>
                  <a:lnTo>
                    <a:pt x="102" y="50"/>
                  </a:lnTo>
                  <a:lnTo>
                    <a:pt x="106" y="50"/>
                  </a:lnTo>
                  <a:lnTo>
                    <a:pt x="106" y="50"/>
                  </a:lnTo>
                  <a:lnTo>
                    <a:pt x="112" y="50"/>
                  </a:lnTo>
                  <a:lnTo>
                    <a:pt x="112" y="50"/>
                  </a:lnTo>
                  <a:lnTo>
                    <a:pt x="120" y="50"/>
                  </a:lnTo>
                  <a:lnTo>
                    <a:pt x="120" y="50"/>
                  </a:lnTo>
                  <a:lnTo>
                    <a:pt x="124" y="50"/>
                  </a:lnTo>
                  <a:lnTo>
                    <a:pt x="124" y="50"/>
                  </a:lnTo>
                  <a:lnTo>
                    <a:pt x="132" y="52"/>
                  </a:lnTo>
                  <a:lnTo>
                    <a:pt x="140" y="58"/>
                  </a:lnTo>
                  <a:lnTo>
                    <a:pt x="146" y="64"/>
                  </a:lnTo>
                  <a:lnTo>
                    <a:pt x="150" y="72"/>
                  </a:lnTo>
                  <a:lnTo>
                    <a:pt x="150" y="72"/>
                  </a:lnTo>
                  <a:lnTo>
                    <a:pt x="152" y="80"/>
                  </a:lnTo>
                  <a:lnTo>
                    <a:pt x="152" y="82"/>
                  </a:lnTo>
                  <a:lnTo>
                    <a:pt x="150" y="82"/>
                  </a:lnTo>
                  <a:lnTo>
                    <a:pt x="150" y="82"/>
                  </a:lnTo>
                  <a:lnTo>
                    <a:pt x="142" y="78"/>
                  </a:lnTo>
                  <a:lnTo>
                    <a:pt x="132" y="74"/>
                  </a:lnTo>
                  <a:lnTo>
                    <a:pt x="132" y="74"/>
                  </a:lnTo>
                  <a:lnTo>
                    <a:pt x="134" y="94"/>
                  </a:lnTo>
                  <a:lnTo>
                    <a:pt x="132" y="106"/>
                  </a:lnTo>
                  <a:lnTo>
                    <a:pt x="132" y="110"/>
                  </a:lnTo>
                  <a:lnTo>
                    <a:pt x="128" y="112"/>
                  </a:lnTo>
                  <a:lnTo>
                    <a:pt x="128" y="112"/>
                  </a:lnTo>
                  <a:lnTo>
                    <a:pt x="128" y="112"/>
                  </a:lnTo>
                  <a:lnTo>
                    <a:pt x="128" y="112"/>
                  </a:lnTo>
                  <a:lnTo>
                    <a:pt x="124" y="110"/>
                  </a:lnTo>
                  <a:lnTo>
                    <a:pt x="124" y="108"/>
                  </a:lnTo>
                  <a:lnTo>
                    <a:pt x="124" y="102"/>
                  </a:lnTo>
                  <a:lnTo>
                    <a:pt x="124" y="102"/>
                  </a:lnTo>
                  <a:lnTo>
                    <a:pt x="118" y="96"/>
                  </a:lnTo>
                  <a:lnTo>
                    <a:pt x="114" y="88"/>
                  </a:lnTo>
                  <a:lnTo>
                    <a:pt x="114" y="88"/>
                  </a:lnTo>
                  <a:lnTo>
                    <a:pt x="112" y="82"/>
                  </a:lnTo>
                  <a:lnTo>
                    <a:pt x="112" y="76"/>
                  </a:lnTo>
                  <a:lnTo>
                    <a:pt x="112" y="76"/>
                  </a:lnTo>
                  <a:lnTo>
                    <a:pt x="106" y="68"/>
                  </a:lnTo>
                  <a:lnTo>
                    <a:pt x="98" y="64"/>
                  </a:lnTo>
                  <a:lnTo>
                    <a:pt x="98" y="64"/>
                  </a:lnTo>
                  <a:lnTo>
                    <a:pt x="96" y="64"/>
                  </a:lnTo>
                  <a:lnTo>
                    <a:pt x="96" y="64"/>
                  </a:lnTo>
                  <a:lnTo>
                    <a:pt x="92" y="64"/>
                  </a:lnTo>
                  <a:lnTo>
                    <a:pt x="88" y="66"/>
                  </a:lnTo>
                  <a:lnTo>
                    <a:pt x="82" y="74"/>
                  </a:lnTo>
                  <a:lnTo>
                    <a:pt x="82" y="74"/>
                  </a:lnTo>
                  <a:lnTo>
                    <a:pt x="80" y="78"/>
                  </a:lnTo>
                  <a:lnTo>
                    <a:pt x="78" y="82"/>
                  </a:lnTo>
                  <a:lnTo>
                    <a:pt x="78" y="82"/>
                  </a:lnTo>
                  <a:lnTo>
                    <a:pt x="76" y="84"/>
                  </a:lnTo>
                  <a:lnTo>
                    <a:pt x="72" y="86"/>
                  </a:lnTo>
                  <a:lnTo>
                    <a:pt x="72" y="86"/>
                  </a:lnTo>
                  <a:lnTo>
                    <a:pt x="70" y="90"/>
                  </a:lnTo>
                  <a:lnTo>
                    <a:pt x="70" y="94"/>
                  </a:lnTo>
                  <a:lnTo>
                    <a:pt x="72" y="104"/>
                  </a:lnTo>
                  <a:lnTo>
                    <a:pt x="72" y="104"/>
                  </a:lnTo>
                  <a:lnTo>
                    <a:pt x="74" y="122"/>
                  </a:lnTo>
                  <a:lnTo>
                    <a:pt x="72" y="132"/>
                  </a:lnTo>
                  <a:lnTo>
                    <a:pt x="72" y="136"/>
                  </a:lnTo>
                  <a:lnTo>
                    <a:pt x="68" y="138"/>
                  </a:lnTo>
                  <a:lnTo>
                    <a:pt x="68" y="138"/>
                  </a:lnTo>
                  <a:lnTo>
                    <a:pt x="68" y="138"/>
                  </a:lnTo>
                  <a:lnTo>
                    <a:pt x="68" y="138"/>
                  </a:lnTo>
                  <a:lnTo>
                    <a:pt x="66" y="138"/>
                  </a:lnTo>
                  <a:lnTo>
                    <a:pt x="64" y="136"/>
                  </a:lnTo>
                  <a:lnTo>
                    <a:pt x="62" y="130"/>
                  </a:lnTo>
                  <a:lnTo>
                    <a:pt x="60" y="118"/>
                  </a:lnTo>
                  <a:lnTo>
                    <a:pt x="60" y="118"/>
                  </a:lnTo>
                  <a:lnTo>
                    <a:pt x="60" y="108"/>
                  </a:lnTo>
                  <a:lnTo>
                    <a:pt x="62" y="96"/>
                  </a:lnTo>
                  <a:lnTo>
                    <a:pt x="62" y="96"/>
                  </a:lnTo>
                  <a:lnTo>
                    <a:pt x="60" y="88"/>
                  </a:lnTo>
                  <a:lnTo>
                    <a:pt x="56" y="80"/>
                  </a:lnTo>
                  <a:lnTo>
                    <a:pt x="56" y="80"/>
                  </a:lnTo>
                  <a:lnTo>
                    <a:pt x="52" y="80"/>
                  </a:lnTo>
                  <a:lnTo>
                    <a:pt x="48" y="78"/>
                  </a:lnTo>
                  <a:lnTo>
                    <a:pt x="46" y="76"/>
                  </a:lnTo>
                  <a:lnTo>
                    <a:pt x="46" y="74"/>
                  </a:lnTo>
                  <a:lnTo>
                    <a:pt x="46" y="74"/>
                  </a:lnTo>
                  <a:lnTo>
                    <a:pt x="48" y="70"/>
                  </a:lnTo>
                  <a:lnTo>
                    <a:pt x="52" y="68"/>
                  </a:lnTo>
                  <a:lnTo>
                    <a:pt x="60" y="64"/>
                  </a:lnTo>
                  <a:lnTo>
                    <a:pt x="60" y="64"/>
                  </a:lnTo>
                  <a:lnTo>
                    <a:pt x="64" y="58"/>
                  </a:lnTo>
                  <a:lnTo>
                    <a:pt x="66" y="56"/>
                  </a:lnTo>
                  <a:lnTo>
                    <a:pt x="68" y="54"/>
                  </a:lnTo>
                  <a:lnTo>
                    <a:pt x="68" y="54"/>
                  </a:lnTo>
                  <a:lnTo>
                    <a:pt x="68" y="54"/>
                  </a:lnTo>
                  <a:lnTo>
                    <a:pt x="68" y="54"/>
                  </a:lnTo>
                  <a:lnTo>
                    <a:pt x="72" y="56"/>
                  </a:lnTo>
                  <a:lnTo>
                    <a:pt x="72" y="56"/>
                  </a:lnTo>
                  <a:lnTo>
                    <a:pt x="76" y="56"/>
                  </a:lnTo>
                  <a:lnTo>
                    <a:pt x="76" y="56"/>
                  </a:lnTo>
                  <a:lnTo>
                    <a:pt x="76" y="56"/>
                  </a:lnTo>
                  <a:lnTo>
                    <a:pt x="76" y="56"/>
                  </a:lnTo>
                  <a:lnTo>
                    <a:pt x="80" y="54"/>
                  </a:lnTo>
                  <a:lnTo>
                    <a:pt x="82" y="52"/>
                  </a:lnTo>
                  <a:lnTo>
                    <a:pt x="82" y="50"/>
                  </a:lnTo>
                  <a:lnTo>
                    <a:pt x="82" y="46"/>
                  </a:lnTo>
                  <a:lnTo>
                    <a:pt x="84" y="50"/>
                  </a:lnTo>
                  <a:lnTo>
                    <a:pt x="84" y="50"/>
                  </a:lnTo>
                  <a:lnTo>
                    <a:pt x="82" y="46"/>
                  </a:lnTo>
                  <a:lnTo>
                    <a:pt x="80" y="44"/>
                  </a:lnTo>
                  <a:lnTo>
                    <a:pt x="80" y="44"/>
                  </a:lnTo>
                  <a:lnTo>
                    <a:pt x="76" y="46"/>
                  </a:lnTo>
                  <a:lnTo>
                    <a:pt x="70" y="48"/>
                  </a:lnTo>
                  <a:lnTo>
                    <a:pt x="62" y="52"/>
                  </a:lnTo>
                  <a:lnTo>
                    <a:pt x="62" y="52"/>
                  </a:lnTo>
                  <a:lnTo>
                    <a:pt x="62" y="52"/>
                  </a:lnTo>
                  <a:lnTo>
                    <a:pt x="62" y="52"/>
                  </a:lnTo>
                  <a:lnTo>
                    <a:pt x="58" y="50"/>
                  </a:lnTo>
                  <a:lnTo>
                    <a:pt x="56" y="48"/>
                  </a:lnTo>
                  <a:lnTo>
                    <a:pt x="54" y="44"/>
                  </a:lnTo>
                  <a:lnTo>
                    <a:pt x="50" y="38"/>
                  </a:lnTo>
                  <a:lnTo>
                    <a:pt x="48" y="36"/>
                  </a:lnTo>
                  <a:lnTo>
                    <a:pt x="44" y="36"/>
                  </a:lnTo>
                  <a:lnTo>
                    <a:pt x="44" y="36"/>
                  </a:lnTo>
                  <a:lnTo>
                    <a:pt x="44" y="36"/>
                  </a:lnTo>
                  <a:lnTo>
                    <a:pt x="44" y="36"/>
                  </a:lnTo>
                  <a:lnTo>
                    <a:pt x="38" y="36"/>
                  </a:lnTo>
                  <a:lnTo>
                    <a:pt x="32" y="40"/>
                  </a:lnTo>
                  <a:lnTo>
                    <a:pt x="28" y="44"/>
                  </a:lnTo>
                  <a:lnTo>
                    <a:pt x="22" y="46"/>
                  </a:lnTo>
                  <a:lnTo>
                    <a:pt x="22" y="46"/>
                  </a:lnTo>
                  <a:lnTo>
                    <a:pt x="18" y="4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214" name="Freeform 199"/>
            <p:cNvSpPr>
              <a:spLocks/>
            </p:cNvSpPr>
            <p:nvPr/>
          </p:nvSpPr>
          <p:spPr bwMode="auto">
            <a:xfrm>
              <a:off x="4380" y="1732"/>
              <a:ext cx="10" cy="14"/>
            </a:xfrm>
            <a:custGeom>
              <a:avLst/>
              <a:gdLst>
                <a:gd name="T0" fmla="*/ 6 w 10"/>
                <a:gd name="T1" fmla="*/ 14 h 14"/>
                <a:gd name="T2" fmla="*/ 6 w 10"/>
                <a:gd name="T3" fmla="*/ 14 h 14"/>
                <a:gd name="T4" fmla="*/ 2 w 10"/>
                <a:gd name="T5" fmla="*/ 12 h 14"/>
                <a:gd name="T6" fmla="*/ 0 w 10"/>
                <a:gd name="T7" fmla="*/ 8 h 14"/>
                <a:gd name="T8" fmla="*/ 0 w 10"/>
                <a:gd name="T9" fmla="*/ 4 h 14"/>
                <a:gd name="T10" fmla="*/ 2 w 10"/>
                <a:gd name="T11" fmla="*/ 2 h 14"/>
                <a:gd name="T12" fmla="*/ 2 w 10"/>
                <a:gd name="T13" fmla="*/ 2 h 14"/>
                <a:gd name="T14" fmla="*/ 6 w 10"/>
                <a:gd name="T15" fmla="*/ 0 h 14"/>
                <a:gd name="T16" fmla="*/ 6 w 10"/>
                <a:gd name="T17" fmla="*/ 0 h 14"/>
                <a:gd name="T18" fmla="*/ 10 w 10"/>
                <a:gd name="T19" fmla="*/ 2 h 14"/>
                <a:gd name="T20" fmla="*/ 10 w 10"/>
                <a:gd name="T21" fmla="*/ 8 h 14"/>
                <a:gd name="T22" fmla="*/ 10 w 10"/>
                <a:gd name="T23" fmla="*/ 12 h 14"/>
                <a:gd name="T24" fmla="*/ 8 w 10"/>
                <a:gd name="T25" fmla="*/ 14 h 14"/>
                <a:gd name="T26" fmla="*/ 6 w 10"/>
                <a:gd name="T27" fmla="*/ 14 h 14"/>
                <a:gd name="T28" fmla="*/ 6 w 10"/>
                <a:gd name="T29" fmla="*/ 14 h 14"/>
                <a:gd name="T30" fmla="*/ 6 w 10"/>
                <a:gd name="T31"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 h="14">
                  <a:moveTo>
                    <a:pt x="6" y="14"/>
                  </a:moveTo>
                  <a:lnTo>
                    <a:pt x="6" y="14"/>
                  </a:lnTo>
                  <a:lnTo>
                    <a:pt x="2" y="12"/>
                  </a:lnTo>
                  <a:lnTo>
                    <a:pt x="0" y="8"/>
                  </a:lnTo>
                  <a:lnTo>
                    <a:pt x="0" y="4"/>
                  </a:lnTo>
                  <a:lnTo>
                    <a:pt x="2" y="2"/>
                  </a:lnTo>
                  <a:lnTo>
                    <a:pt x="2" y="2"/>
                  </a:lnTo>
                  <a:lnTo>
                    <a:pt x="6" y="0"/>
                  </a:lnTo>
                  <a:lnTo>
                    <a:pt x="6" y="0"/>
                  </a:lnTo>
                  <a:lnTo>
                    <a:pt x="10" y="2"/>
                  </a:lnTo>
                  <a:lnTo>
                    <a:pt x="10" y="8"/>
                  </a:lnTo>
                  <a:lnTo>
                    <a:pt x="10" y="12"/>
                  </a:lnTo>
                  <a:lnTo>
                    <a:pt x="8" y="14"/>
                  </a:lnTo>
                  <a:lnTo>
                    <a:pt x="6" y="14"/>
                  </a:lnTo>
                  <a:lnTo>
                    <a:pt x="6" y="14"/>
                  </a:lnTo>
                  <a:lnTo>
                    <a:pt x="6" y="1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215" name="Freeform 200"/>
            <p:cNvSpPr>
              <a:spLocks/>
            </p:cNvSpPr>
            <p:nvPr/>
          </p:nvSpPr>
          <p:spPr bwMode="auto">
            <a:xfrm>
              <a:off x="4226" y="1666"/>
              <a:ext cx="90" cy="94"/>
            </a:xfrm>
            <a:custGeom>
              <a:avLst/>
              <a:gdLst>
                <a:gd name="T0" fmla="*/ 18 w 90"/>
                <a:gd name="T1" fmla="*/ 8 h 94"/>
                <a:gd name="T2" fmla="*/ 28 w 90"/>
                <a:gd name="T3" fmla="*/ 8 h 94"/>
                <a:gd name="T4" fmla="*/ 32 w 90"/>
                <a:gd name="T5" fmla="*/ 2 h 94"/>
                <a:gd name="T6" fmla="*/ 34 w 90"/>
                <a:gd name="T7" fmla="*/ 0 h 94"/>
                <a:gd name="T8" fmla="*/ 40 w 90"/>
                <a:gd name="T9" fmla="*/ 2 h 94"/>
                <a:gd name="T10" fmla="*/ 44 w 90"/>
                <a:gd name="T11" fmla="*/ 6 h 94"/>
                <a:gd name="T12" fmla="*/ 48 w 90"/>
                <a:gd name="T13" fmla="*/ 24 h 94"/>
                <a:gd name="T14" fmla="*/ 50 w 90"/>
                <a:gd name="T15" fmla="*/ 32 h 94"/>
                <a:gd name="T16" fmla="*/ 52 w 90"/>
                <a:gd name="T17" fmla="*/ 40 h 94"/>
                <a:gd name="T18" fmla="*/ 60 w 90"/>
                <a:gd name="T19" fmla="*/ 52 h 94"/>
                <a:gd name="T20" fmla="*/ 62 w 90"/>
                <a:gd name="T21" fmla="*/ 58 h 94"/>
                <a:gd name="T22" fmla="*/ 64 w 90"/>
                <a:gd name="T23" fmla="*/ 62 h 94"/>
                <a:gd name="T24" fmla="*/ 76 w 90"/>
                <a:gd name="T25" fmla="*/ 70 h 94"/>
                <a:gd name="T26" fmla="*/ 80 w 90"/>
                <a:gd name="T27" fmla="*/ 70 h 94"/>
                <a:gd name="T28" fmla="*/ 84 w 90"/>
                <a:gd name="T29" fmla="*/ 70 h 94"/>
                <a:gd name="T30" fmla="*/ 88 w 90"/>
                <a:gd name="T31" fmla="*/ 70 h 94"/>
                <a:gd name="T32" fmla="*/ 90 w 90"/>
                <a:gd name="T33" fmla="*/ 78 h 94"/>
                <a:gd name="T34" fmla="*/ 88 w 90"/>
                <a:gd name="T35" fmla="*/ 92 h 94"/>
                <a:gd name="T36" fmla="*/ 82 w 90"/>
                <a:gd name="T37" fmla="*/ 94 h 94"/>
                <a:gd name="T38" fmla="*/ 80 w 90"/>
                <a:gd name="T39" fmla="*/ 94 h 94"/>
                <a:gd name="T40" fmla="*/ 80 w 90"/>
                <a:gd name="T41" fmla="*/ 86 h 94"/>
                <a:gd name="T42" fmla="*/ 78 w 90"/>
                <a:gd name="T43" fmla="*/ 78 h 94"/>
                <a:gd name="T44" fmla="*/ 70 w 90"/>
                <a:gd name="T45" fmla="*/ 74 h 94"/>
                <a:gd name="T46" fmla="*/ 64 w 90"/>
                <a:gd name="T47" fmla="*/ 70 h 94"/>
                <a:gd name="T48" fmla="*/ 48 w 90"/>
                <a:gd name="T49" fmla="*/ 42 h 94"/>
                <a:gd name="T50" fmla="*/ 40 w 90"/>
                <a:gd name="T51" fmla="*/ 28 h 94"/>
                <a:gd name="T52" fmla="*/ 30 w 90"/>
                <a:gd name="T53" fmla="*/ 18 h 94"/>
                <a:gd name="T54" fmla="*/ 26 w 90"/>
                <a:gd name="T55" fmla="*/ 18 h 94"/>
                <a:gd name="T56" fmla="*/ 22 w 90"/>
                <a:gd name="T57" fmla="*/ 18 h 94"/>
                <a:gd name="T58" fmla="*/ 22 w 90"/>
                <a:gd name="T59" fmla="*/ 26 h 94"/>
                <a:gd name="T60" fmla="*/ 32 w 90"/>
                <a:gd name="T61" fmla="*/ 44 h 94"/>
                <a:gd name="T62" fmla="*/ 30 w 90"/>
                <a:gd name="T63" fmla="*/ 52 h 94"/>
                <a:gd name="T64" fmla="*/ 26 w 90"/>
                <a:gd name="T65" fmla="*/ 46 h 94"/>
                <a:gd name="T66" fmla="*/ 16 w 90"/>
                <a:gd name="T67" fmla="*/ 28 h 94"/>
                <a:gd name="T68" fmla="*/ 12 w 90"/>
                <a:gd name="T69" fmla="*/ 24 h 94"/>
                <a:gd name="T70" fmla="*/ 2 w 90"/>
                <a:gd name="T71" fmla="*/ 16 h 94"/>
                <a:gd name="T72" fmla="*/ 0 w 90"/>
                <a:gd name="T73" fmla="*/ 12 h 94"/>
                <a:gd name="T74" fmla="*/ 4 w 90"/>
                <a:gd name="T75" fmla="*/ 10 h 94"/>
                <a:gd name="T76" fmla="*/ 14 w 90"/>
                <a:gd name="T77" fmla="*/ 8 h 94"/>
                <a:gd name="T78" fmla="*/ 16 w 90"/>
                <a:gd name="T79" fmla="*/ 8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90" h="94">
                  <a:moveTo>
                    <a:pt x="18" y="8"/>
                  </a:moveTo>
                  <a:lnTo>
                    <a:pt x="18" y="8"/>
                  </a:lnTo>
                  <a:lnTo>
                    <a:pt x="24" y="8"/>
                  </a:lnTo>
                  <a:lnTo>
                    <a:pt x="28" y="8"/>
                  </a:lnTo>
                  <a:lnTo>
                    <a:pt x="28" y="8"/>
                  </a:lnTo>
                  <a:lnTo>
                    <a:pt x="32" y="2"/>
                  </a:lnTo>
                  <a:lnTo>
                    <a:pt x="32" y="0"/>
                  </a:lnTo>
                  <a:lnTo>
                    <a:pt x="34" y="0"/>
                  </a:lnTo>
                  <a:lnTo>
                    <a:pt x="34" y="0"/>
                  </a:lnTo>
                  <a:lnTo>
                    <a:pt x="40" y="2"/>
                  </a:lnTo>
                  <a:lnTo>
                    <a:pt x="40" y="2"/>
                  </a:lnTo>
                  <a:lnTo>
                    <a:pt x="44" y="6"/>
                  </a:lnTo>
                  <a:lnTo>
                    <a:pt x="46" y="12"/>
                  </a:lnTo>
                  <a:lnTo>
                    <a:pt x="48" y="24"/>
                  </a:lnTo>
                  <a:lnTo>
                    <a:pt x="48" y="24"/>
                  </a:lnTo>
                  <a:lnTo>
                    <a:pt x="50" y="32"/>
                  </a:lnTo>
                  <a:lnTo>
                    <a:pt x="52" y="40"/>
                  </a:lnTo>
                  <a:lnTo>
                    <a:pt x="52" y="40"/>
                  </a:lnTo>
                  <a:lnTo>
                    <a:pt x="56" y="46"/>
                  </a:lnTo>
                  <a:lnTo>
                    <a:pt x="60" y="52"/>
                  </a:lnTo>
                  <a:lnTo>
                    <a:pt x="60" y="52"/>
                  </a:lnTo>
                  <a:lnTo>
                    <a:pt x="62" y="58"/>
                  </a:lnTo>
                  <a:lnTo>
                    <a:pt x="64" y="62"/>
                  </a:lnTo>
                  <a:lnTo>
                    <a:pt x="64" y="62"/>
                  </a:lnTo>
                  <a:lnTo>
                    <a:pt x="70" y="68"/>
                  </a:lnTo>
                  <a:lnTo>
                    <a:pt x="76" y="70"/>
                  </a:lnTo>
                  <a:lnTo>
                    <a:pt x="76" y="70"/>
                  </a:lnTo>
                  <a:lnTo>
                    <a:pt x="80" y="70"/>
                  </a:lnTo>
                  <a:lnTo>
                    <a:pt x="80" y="70"/>
                  </a:lnTo>
                  <a:lnTo>
                    <a:pt x="84" y="70"/>
                  </a:lnTo>
                  <a:lnTo>
                    <a:pt x="84" y="70"/>
                  </a:lnTo>
                  <a:lnTo>
                    <a:pt x="88" y="70"/>
                  </a:lnTo>
                  <a:lnTo>
                    <a:pt x="88" y="70"/>
                  </a:lnTo>
                  <a:lnTo>
                    <a:pt x="90" y="78"/>
                  </a:lnTo>
                  <a:lnTo>
                    <a:pt x="90" y="86"/>
                  </a:lnTo>
                  <a:lnTo>
                    <a:pt x="88" y="92"/>
                  </a:lnTo>
                  <a:lnTo>
                    <a:pt x="86" y="94"/>
                  </a:lnTo>
                  <a:lnTo>
                    <a:pt x="82" y="94"/>
                  </a:lnTo>
                  <a:lnTo>
                    <a:pt x="82" y="94"/>
                  </a:lnTo>
                  <a:lnTo>
                    <a:pt x="80" y="94"/>
                  </a:lnTo>
                  <a:lnTo>
                    <a:pt x="80" y="94"/>
                  </a:lnTo>
                  <a:lnTo>
                    <a:pt x="80" y="86"/>
                  </a:lnTo>
                  <a:lnTo>
                    <a:pt x="80" y="82"/>
                  </a:lnTo>
                  <a:lnTo>
                    <a:pt x="78" y="78"/>
                  </a:lnTo>
                  <a:lnTo>
                    <a:pt x="78" y="78"/>
                  </a:lnTo>
                  <a:lnTo>
                    <a:pt x="70" y="74"/>
                  </a:lnTo>
                  <a:lnTo>
                    <a:pt x="64" y="70"/>
                  </a:lnTo>
                  <a:lnTo>
                    <a:pt x="64" y="70"/>
                  </a:lnTo>
                  <a:lnTo>
                    <a:pt x="56" y="58"/>
                  </a:lnTo>
                  <a:lnTo>
                    <a:pt x="48" y="42"/>
                  </a:lnTo>
                  <a:lnTo>
                    <a:pt x="48" y="42"/>
                  </a:lnTo>
                  <a:lnTo>
                    <a:pt x="40" y="28"/>
                  </a:lnTo>
                  <a:lnTo>
                    <a:pt x="32" y="20"/>
                  </a:lnTo>
                  <a:lnTo>
                    <a:pt x="30" y="18"/>
                  </a:lnTo>
                  <a:lnTo>
                    <a:pt x="26" y="18"/>
                  </a:lnTo>
                  <a:lnTo>
                    <a:pt x="26" y="18"/>
                  </a:lnTo>
                  <a:lnTo>
                    <a:pt x="22" y="18"/>
                  </a:lnTo>
                  <a:lnTo>
                    <a:pt x="22" y="18"/>
                  </a:lnTo>
                  <a:lnTo>
                    <a:pt x="22" y="22"/>
                  </a:lnTo>
                  <a:lnTo>
                    <a:pt x="22" y="26"/>
                  </a:lnTo>
                  <a:lnTo>
                    <a:pt x="28" y="36"/>
                  </a:lnTo>
                  <a:lnTo>
                    <a:pt x="32" y="44"/>
                  </a:lnTo>
                  <a:lnTo>
                    <a:pt x="32" y="48"/>
                  </a:lnTo>
                  <a:lnTo>
                    <a:pt x="30" y="52"/>
                  </a:lnTo>
                  <a:lnTo>
                    <a:pt x="30" y="52"/>
                  </a:lnTo>
                  <a:lnTo>
                    <a:pt x="26" y="46"/>
                  </a:lnTo>
                  <a:lnTo>
                    <a:pt x="22" y="40"/>
                  </a:lnTo>
                  <a:lnTo>
                    <a:pt x="16" y="28"/>
                  </a:lnTo>
                  <a:lnTo>
                    <a:pt x="16" y="28"/>
                  </a:lnTo>
                  <a:lnTo>
                    <a:pt x="12" y="24"/>
                  </a:lnTo>
                  <a:lnTo>
                    <a:pt x="6" y="20"/>
                  </a:lnTo>
                  <a:lnTo>
                    <a:pt x="2" y="16"/>
                  </a:lnTo>
                  <a:lnTo>
                    <a:pt x="0" y="12"/>
                  </a:lnTo>
                  <a:lnTo>
                    <a:pt x="0" y="12"/>
                  </a:lnTo>
                  <a:lnTo>
                    <a:pt x="0" y="10"/>
                  </a:lnTo>
                  <a:lnTo>
                    <a:pt x="4" y="10"/>
                  </a:lnTo>
                  <a:lnTo>
                    <a:pt x="14" y="8"/>
                  </a:lnTo>
                  <a:lnTo>
                    <a:pt x="14" y="8"/>
                  </a:lnTo>
                  <a:lnTo>
                    <a:pt x="16" y="8"/>
                  </a:lnTo>
                  <a:lnTo>
                    <a:pt x="16" y="8"/>
                  </a:lnTo>
                  <a:lnTo>
                    <a:pt x="18" y="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216" name="Freeform 201"/>
            <p:cNvSpPr>
              <a:spLocks/>
            </p:cNvSpPr>
            <p:nvPr/>
          </p:nvSpPr>
          <p:spPr bwMode="auto">
            <a:xfrm>
              <a:off x="4128" y="1608"/>
              <a:ext cx="24" cy="28"/>
            </a:xfrm>
            <a:custGeom>
              <a:avLst/>
              <a:gdLst>
                <a:gd name="T0" fmla="*/ 14 w 24"/>
                <a:gd name="T1" fmla="*/ 28 h 28"/>
                <a:gd name="T2" fmla="*/ 14 w 24"/>
                <a:gd name="T3" fmla="*/ 28 h 28"/>
                <a:gd name="T4" fmla="*/ 10 w 24"/>
                <a:gd name="T5" fmla="*/ 26 h 28"/>
                <a:gd name="T6" fmla="*/ 10 w 24"/>
                <a:gd name="T7" fmla="*/ 26 h 28"/>
                <a:gd name="T8" fmla="*/ 6 w 24"/>
                <a:gd name="T9" fmla="*/ 22 h 28"/>
                <a:gd name="T10" fmla="*/ 2 w 24"/>
                <a:gd name="T11" fmla="*/ 16 h 28"/>
                <a:gd name="T12" fmla="*/ 0 w 24"/>
                <a:gd name="T13" fmla="*/ 6 h 28"/>
                <a:gd name="T14" fmla="*/ 0 w 24"/>
                <a:gd name="T15" fmla="*/ 6 h 28"/>
                <a:gd name="T16" fmla="*/ 2 w 24"/>
                <a:gd name="T17" fmla="*/ 2 h 28"/>
                <a:gd name="T18" fmla="*/ 4 w 24"/>
                <a:gd name="T19" fmla="*/ 0 h 28"/>
                <a:gd name="T20" fmla="*/ 4 w 24"/>
                <a:gd name="T21" fmla="*/ 0 h 28"/>
                <a:gd name="T22" fmla="*/ 4 w 24"/>
                <a:gd name="T23" fmla="*/ 0 h 28"/>
                <a:gd name="T24" fmla="*/ 4 w 24"/>
                <a:gd name="T25" fmla="*/ 0 h 28"/>
                <a:gd name="T26" fmla="*/ 8 w 24"/>
                <a:gd name="T27" fmla="*/ 2 h 28"/>
                <a:gd name="T28" fmla="*/ 10 w 24"/>
                <a:gd name="T29" fmla="*/ 4 h 28"/>
                <a:gd name="T30" fmla="*/ 12 w 24"/>
                <a:gd name="T31" fmla="*/ 12 h 28"/>
                <a:gd name="T32" fmla="*/ 12 w 24"/>
                <a:gd name="T33" fmla="*/ 12 h 28"/>
                <a:gd name="T34" fmla="*/ 14 w 24"/>
                <a:gd name="T35" fmla="*/ 14 h 28"/>
                <a:gd name="T36" fmla="*/ 18 w 24"/>
                <a:gd name="T37" fmla="*/ 16 h 28"/>
                <a:gd name="T38" fmla="*/ 22 w 24"/>
                <a:gd name="T39" fmla="*/ 18 h 28"/>
                <a:gd name="T40" fmla="*/ 24 w 24"/>
                <a:gd name="T41" fmla="*/ 22 h 28"/>
                <a:gd name="T42" fmla="*/ 24 w 24"/>
                <a:gd name="T43" fmla="*/ 22 h 28"/>
                <a:gd name="T44" fmla="*/ 24 w 24"/>
                <a:gd name="T45" fmla="*/ 24 h 28"/>
                <a:gd name="T46" fmla="*/ 22 w 24"/>
                <a:gd name="T47" fmla="*/ 26 h 28"/>
                <a:gd name="T48" fmla="*/ 14 w 24"/>
                <a:gd name="T49"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4" h="28">
                  <a:moveTo>
                    <a:pt x="14" y="28"/>
                  </a:moveTo>
                  <a:lnTo>
                    <a:pt x="14" y="28"/>
                  </a:lnTo>
                  <a:lnTo>
                    <a:pt x="10" y="26"/>
                  </a:lnTo>
                  <a:lnTo>
                    <a:pt x="10" y="26"/>
                  </a:lnTo>
                  <a:lnTo>
                    <a:pt x="6" y="22"/>
                  </a:lnTo>
                  <a:lnTo>
                    <a:pt x="2" y="16"/>
                  </a:lnTo>
                  <a:lnTo>
                    <a:pt x="0" y="6"/>
                  </a:lnTo>
                  <a:lnTo>
                    <a:pt x="0" y="6"/>
                  </a:lnTo>
                  <a:lnTo>
                    <a:pt x="2" y="2"/>
                  </a:lnTo>
                  <a:lnTo>
                    <a:pt x="4" y="0"/>
                  </a:lnTo>
                  <a:lnTo>
                    <a:pt x="4" y="0"/>
                  </a:lnTo>
                  <a:lnTo>
                    <a:pt x="4" y="0"/>
                  </a:lnTo>
                  <a:lnTo>
                    <a:pt x="4" y="0"/>
                  </a:lnTo>
                  <a:lnTo>
                    <a:pt x="8" y="2"/>
                  </a:lnTo>
                  <a:lnTo>
                    <a:pt x="10" y="4"/>
                  </a:lnTo>
                  <a:lnTo>
                    <a:pt x="12" y="12"/>
                  </a:lnTo>
                  <a:lnTo>
                    <a:pt x="12" y="12"/>
                  </a:lnTo>
                  <a:lnTo>
                    <a:pt x="14" y="14"/>
                  </a:lnTo>
                  <a:lnTo>
                    <a:pt x="18" y="16"/>
                  </a:lnTo>
                  <a:lnTo>
                    <a:pt x="22" y="18"/>
                  </a:lnTo>
                  <a:lnTo>
                    <a:pt x="24" y="22"/>
                  </a:lnTo>
                  <a:lnTo>
                    <a:pt x="24" y="22"/>
                  </a:lnTo>
                  <a:lnTo>
                    <a:pt x="24" y="24"/>
                  </a:lnTo>
                  <a:lnTo>
                    <a:pt x="22" y="26"/>
                  </a:lnTo>
                  <a:lnTo>
                    <a:pt x="14" y="2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217" name="Freeform 202"/>
            <p:cNvSpPr>
              <a:spLocks/>
            </p:cNvSpPr>
            <p:nvPr/>
          </p:nvSpPr>
          <p:spPr bwMode="auto">
            <a:xfrm>
              <a:off x="4144" y="1590"/>
              <a:ext cx="20" cy="16"/>
            </a:xfrm>
            <a:custGeom>
              <a:avLst/>
              <a:gdLst>
                <a:gd name="T0" fmla="*/ 6 w 20"/>
                <a:gd name="T1" fmla="*/ 16 h 16"/>
                <a:gd name="T2" fmla="*/ 6 w 20"/>
                <a:gd name="T3" fmla="*/ 16 h 16"/>
                <a:gd name="T4" fmla="*/ 2 w 20"/>
                <a:gd name="T5" fmla="*/ 14 h 16"/>
                <a:gd name="T6" fmla="*/ 0 w 20"/>
                <a:gd name="T7" fmla="*/ 10 h 16"/>
                <a:gd name="T8" fmla="*/ 0 w 20"/>
                <a:gd name="T9" fmla="*/ 10 h 16"/>
                <a:gd name="T10" fmla="*/ 0 w 20"/>
                <a:gd name="T11" fmla="*/ 8 h 16"/>
                <a:gd name="T12" fmla="*/ 6 w 20"/>
                <a:gd name="T13" fmla="*/ 4 h 16"/>
                <a:gd name="T14" fmla="*/ 12 w 20"/>
                <a:gd name="T15" fmla="*/ 0 h 16"/>
                <a:gd name="T16" fmla="*/ 16 w 20"/>
                <a:gd name="T17" fmla="*/ 0 h 16"/>
                <a:gd name="T18" fmla="*/ 16 w 20"/>
                <a:gd name="T19" fmla="*/ 0 h 16"/>
                <a:gd name="T20" fmla="*/ 18 w 20"/>
                <a:gd name="T21" fmla="*/ 0 h 16"/>
                <a:gd name="T22" fmla="*/ 18 w 20"/>
                <a:gd name="T23" fmla="*/ 0 h 16"/>
                <a:gd name="T24" fmla="*/ 20 w 20"/>
                <a:gd name="T25" fmla="*/ 2 h 16"/>
                <a:gd name="T26" fmla="*/ 20 w 20"/>
                <a:gd name="T27" fmla="*/ 4 h 16"/>
                <a:gd name="T28" fmla="*/ 18 w 20"/>
                <a:gd name="T29" fmla="*/ 10 h 16"/>
                <a:gd name="T30" fmla="*/ 12 w 20"/>
                <a:gd name="T31" fmla="*/ 14 h 16"/>
                <a:gd name="T32" fmla="*/ 6 w 20"/>
                <a:gd name="T33"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 h="16">
                  <a:moveTo>
                    <a:pt x="6" y="16"/>
                  </a:moveTo>
                  <a:lnTo>
                    <a:pt x="6" y="16"/>
                  </a:lnTo>
                  <a:lnTo>
                    <a:pt x="2" y="14"/>
                  </a:lnTo>
                  <a:lnTo>
                    <a:pt x="0" y="10"/>
                  </a:lnTo>
                  <a:lnTo>
                    <a:pt x="0" y="10"/>
                  </a:lnTo>
                  <a:lnTo>
                    <a:pt x="0" y="8"/>
                  </a:lnTo>
                  <a:lnTo>
                    <a:pt x="6" y="4"/>
                  </a:lnTo>
                  <a:lnTo>
                    <a:pt x="12" y="0"/>
                  </a:lnTo>
                  <a:lnTo>
                    <a:pt x="16" y="0"/>
                  </a:lnTo>
                  <a:lnTo>
                    <a:pt x="16" y="0"/>
                  </a:lnTo>
                  <a:lnTo>
                    <a:pt x="18" y="0"/>
                  </a:lnTo>
                  <a:lnTo>
                    <a:pt x="18" y="0"/>
                  </a:lnTo>
                  <a:lnTo>
                    <a:pt x="20" y="2"/>
                  </a:lnTo>
                  <a:lnTo>
                    <a:pt x="20" y="4"/>
                  </a:lnTo>
                  <a:lnTo>
                    <a:pt x="18" y="10"/>
                  </a:lnTo>
                  <a:lnTo>
                    <a:pt x="12" y="14"/>
                  </a:lnTo>
                  <a:lnTo>
                    <a:pt x="6" y="1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218" name="Freeform 203"/>
            <p:cNvSpPr>
              <a:spLocks/>
            </p:cNvSpPr>
            <p:nvPr/>
          </p:nvSpPr>
          <p:spPr bwMode="auto">
            <a:xfrm>
              <a:off x="4230" y="1588"/>
              <a:ext cx="30" cy="34"/>
            </a:xfrm>
            <a:custGeom>
              <a:avLst/>
              <a:gdLst>
                <a:gd name="T0" fmla="*/ 6 w 30"/>
                <a:gd name="T1" fmla="*/ 34 h 34"/>
                <a:gd name="T2" fmla="*/ 6 w 30"/>
                <a:gd name="T3" fmla="*/ 34 h 34"/>
                <a:gd name="T4" fmla="*/ 2 w 30"/>
                <a:gd name="T5" fmla="*/ 34 h 34"/>
                <a:gd name="T6" fmla="*/ 2 w 30"/>
                <a:gd name="T7" fmla="*/ 34 h 34"/>
                <a:gd name="T8" fmla="*/ 0 w 30"/>
                <a:gd name="T9" fmla="*/ 32 h 34"/>
                <a:gd name="T10" fmla="*/ 0 w 30"/>
                <a:gd name="T11" fmla="*/ 30 h 34"/>
                <a:gd name="T12" fmla="*/ 2 w 30"/>
                <a:gd name="T13" fmla="*/ 24 h 34"/>
                <a:gd name="T14" fmla="*/ 10 w 30"/>
                <a:gd name="T15" fmla="*/ 18 h 34"/>
                <a:gd name="T16" fmla="*/ 10 w 30"/>
                <a:gd name="T17" fmla="*/ 18 h 34"/>
                <a:gd name="T18" fmla="*/ 16 w 30"/>
                <a:gd name="T19" fmla="*/ 14 h 34"/>
                <a:gd name="T20" fmla="*/ 20 w 30"/>
                <a:gd name="T21" fmla="*/ 10 h 34"/>
                <a:gd name="T22" fmla="*/ 20 w 30"/>
                <a:gd name="T23" fmla="*/ 10 h 34"/>
                <a:gd name="T24" fmla="*/ 22 w 30"/>
                <a:gd name="T25" fmla="*/ 6 h 34"/>
                <a:gd name="T26" fmla="*/ 22 w 30"/>
                <a:gd name="T27" fmla="*/ 4 h 34"/>
                <a:gd name="T28" fmla="*/ 24 w 30"/>
                <a:gd name="T29" fmla="*/ 2 h 34"/>
                <a:gd name="T30" fmla="*/ 24 w 30"/>
                <a:gd name="T31" fmla="*/ 2 h 34"/>
                <a:gd name="T32" fmla="*/ 28 w 30"/>
                <a:gd name="T33" fmla="*/ 0 h 34"/>
                <a:gd name="T34" fmla="*/ 28 w 30"/>
                <a:gd name="T35" fmla="*/ 0 h 34"/>
                <a:gd name="T36" fmla="*/ 28 w 30"/>
                <a:gd name="T37" fmla="*/ 2 h 34"/>
                <a:gd name="T38" fmla="*/ 30 w 30"/>
                <a:gd name="T39" fmla="*/ 2 h 34"/>
                <a:gd name="T40" fmla="*/ 30 w 30"/>
                <a:gd name="T41" fmla="*/ 8 h 34"/>
                <a:gd name="T42" fmla="*/ 26 w 30"/>
                <a:gd name="T43" fmla="*/ 18 h 34"/>
                <a:gd name="T44" fmla="*/ 26 w 30"/>
                <a:gd name="T45" fmla="*/ 18 h 34"/>
                <a:gd name="T46" fmla="*/ 18 w 30"/>
                <a:gd name="T47" fmla="*/ 28 h 34"/>
                <a:gd name="T48" fmla="*/ 12 w 30"/>
                <a:gd name="T49" fmla="*/ 32 h 34"/>
                <a:gd name="T50" fmla="*/ 6 w 30"/>
                <a:gd name="T51"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0" h="34">
                  <a:moveTo>
                    <a:pt x="6" y="34"/>
                  </a:moveTo>
                  <a:lnTo>
                    <a:pt x="6" y="34"/>
                  </a:lnTo>
                  <a:lnTo>
                    <a:pt x="2" y="34"/>
                  </a:lnTo>
                  <a:lnTo>
                    <a:pt x="2" y="34"/>
                  </a:lnTo>
                  <a:lnTo>
                    <a:pt x="0" y="32"/>
                  </a:lnTo>
                  <a:lnTo>
                    <a:pt x="0" y="30"/>
                  </a:lnTo>
                  <a:lnTo>
                    <a:pt x="2" y="24"/>
                  </a:lnTo>
                  <a:lnTo>
                    <a:pt x="10" y="18"/>
                  </a:lnTo>
                  <a:lnTo>
                    <a:pt x="10" y="18"/>
                  </a:lnTo>
                  <a:lnTo>
                    <a:pt x="16" y="14"/>
                  </a:lnTo>
                  <a:lnTo>
                    <a:pt x="20" y="10"/>
                  </a:lnTo>
                  <a:lnTo>
                    <a:pt x="20" y="10"/>
                  </a:lnTo>
                  <a:lnTo>
                    <a:pt x="22" y="6"/>
                  </a:lnTo>
                  <a:lnTo>
                    <a:pt x="22" y="4"/>
                  </a:lnTo>
                  <a:lnTo>
                    <a:pt x="24" y="2"/>
                  </a:lnTo>
                  <a:lnTo>
                    <a:pt x="24" y="2"/>
                  </a:lnTo>
                  <a:lnTo>
                    <a:pt x="28" y="0"/>
                  </a:lnTo>
                  <a:lnTo>
                    <a:pt x="28" y="0"/>
                  </a:lnTo>
                  <a:lnTo>
                    <a:pt x="28" y="2"/>
                  </a:lnTo>
                  <a:lnTo>
                    <a:pt x="30" y="2"/>
                  </a:lnTo>
                  <a:lnTo>
                    <a:pt x="30" y="8"/>
                  </a:lnTo>
                  <a:lnTo>
                    <a:pt x="26" y="18"/>
                  </a:lnTo>
                  <a:lnTo>
                    <a:pt x="26" y="18"/>
                  </a:lnTo>
                  <a:lnTo>
                    <a:pt x="18" y="28"/>
                  </a:lnTo>
                  <a:lnTo>
                    <a:pt x="12" y="32"/>
                  </a:lnTo>
                  <a:lnTo>
                    <a:pt x="6" y="3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sp>
          <p:nvSpPr>
            <p:cNvPr id="219" name="Freeform 204"/>
            <p:cNvSpPr>
              <a:spLocks/>
            </p:cNvSpPr>
            <p:nvPr/>
          </p:nvSpPr>
          <p:spPr bwMode="auto">
            <a:xfrm>
              <a:off x="4094" y="1552"/>
              <a:ext cx="68" cy="20"/>
            </a:xfrm>
            <a:custGeom>
              <a:avLst/>
              <a:gdLst>
                <a:gd name="T0" fmla="*/ 6 w 68"/>
                <a:gd name="T1" fmla="*/ 20 h 20"/>
                <a:gd name="T2" fmla="*/ 6 w 68"/>
                <a:gd name="T3" fmla="*/ 20 h 20"/>
                <a:gd name="T4" fmla="*/ 2 w 68"/>
                <a:gd name="T5" fmla="*/ 18 h 20"/>
                <a:gd name="T6" fmla="*/ 0 w 68"/>
                <a:gd name="T7" fmla="*/ 16 h 20"/>
                <a:gd name="T8" fmla="*/ 0 w 68"/>
                <a:gd name="T9" fmla="*/ 16 h 20"/>
                <a:gd name="T10" fmla="*/ 4 w 68"/>
                <a:gd name="T11" fmla="*/ 14 h 20"/>
                <a:gd name="T12" fmla="*/ 8 w 68"/>
                <a:gd name="T13" fmla="*/ 10 h 20"/>
                <a:gd name="T14" fmla="*/ 16 w 68"/>
                <a:gd name="T15" fmla="*/ 4 h 20"/>
                <a:gd name="T16" fmla="*/ 16 w 68"/>
                <a:gd name="T17" fmla="*/ 4 h 20"/>
                <a:gd name="T18" fmla="*/ 22 w 68"/>
                <a:gd name="T19" fmla="*/ 2 h 20"/>
                <a:gd name="T20" fmla="*/ 28 w 68"/>
                <a:gd name="T21" fmla="*/ 0 h 20"/>
                <a:gd name="T22" fmla="*/ 28 w 68"/>
                <a:gd name="T23" fmla="*/ 0 h 20"/>
                <a:gd name="T24" fmla="*/ 40 w 68"/>
                <a:gd name="T25" fmla="*/ 4 h 20"/>
                <a:gd name="T26" fmla="*/ 40 w 68"/>
                <a:gd name="T27" fmla="*/ 4 h 20"/>
                <a:gd name="T28" fmla="*/ 54 w 68"/>
                <a:gd name="T29" fmla="*/ 4 h 20"/>
                <a:gd name="T30" fmla="*/ 62 w 68"/>
                <a:gd name="T31" fmla="*/ 6 h 20"/>
                <a:gd name="T32" fmla="*/ 68 w 68"/>
                <a:gd name="T33" fmla="*/ 10 h 20"/>
                <a:gd name="T34" fmla="*/ 68 w 68"/>
                <a:gd name="T35" fmla="*/ 10 h 20"/>
                <a:gd name="T36" fmla="*/ 62 w 68"/>
                <a:gd name="T37" fmla="*/ 12 h 20"/>
                <a:gd name="T38" fmla="*/ 58 w 68"/>
                <a:gd name="T39" fmla="*/ 12 h 20"/>
                <a:gd name="T40" fmla="*/ 58 w 68"/>
                <a:gd name="T41" fmla="*/ 12 h 20"/>
                <a:gd name="T42" fmla="*/ 48 w 68"/>
                <a:gd name="T43" fmla="*/ 12 h 20"/>
                <a:gd name="T44" fmla="*/ 48 w 68"/>
                <a:gd name="T45" fmla="*/ 12 h 20"/>
                <a:gd name="T46" fmla="*/ 40 w 68"/>
                <a:gd name="T47" fmla="*/ 10 h 20"/>
                <a:gd name="T48" fmla="*/ 40 w 68"/>
                <a:gd name="T49" fmla="*/ 10 h 20"/>
                <a:gd name="T50" fmla="*/ 30 w 68"/>
                <a:gd name="T51" fmla="*/ 12 h 20"/>
                <a:gd name="T52" fmla="*/ 30 w 68"/>
                <a:gd name="T53" fmla="*/ 12 h 20"/>
                <a:gd name="T54" fmla="*/ 20 w 68"/>
                <a:gd name="T55" fmla="*/ 16 h 20"/>
                <a:gd name="T56" fmla="*/ 12 w 68"/>
                <a:gd name="T57" fmla="*/ 20 h 20"/>
                <a:gd name="T58" fmla="*/ 6 w 68"/>
                <a:gd name="T59" fmla="*/ 2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8" h="20">
                  <a:moveTo>
                    <a:pt x="6" y="20"/>
                  </a:moveTo>
                  <a:lnTo>
                    <a:pt x="6" y="20"/>
                  </a:lnTo>
                  <a:lnTo>
                    <a:pt x="2" y="18"/>
                  </a:lnTo>
                  <a:lnTo>
                    <a:pt x="0" y="16"/>
                  </a:lnTo>
                  <a:lnTo>
                    <a:pt x="0" y="16"/>
                  </a:lnTo>
                  <a:lnTo>
                    <a:pt x="4" y="14"/>
                  </a:lnTo>
                  <a:lnTo>
                    <a:pt x="8" y="10"/>
                  </a:lnTo>
                  <a:lnTo>
                    <a:pt x="16" y="4"/>
                  </a:lnTo>
                  <a:lnTo>
                    <a:pt x="16" y="4"/>
                  </a:lnTo>
                  <a:lnTo>
                    <a:pt x="22" y="2"/>
                  </a:lnTo>
                  <a:lnTo>
                    <a:pt x="28" y="0"/>
                  </a:lnTo>
                  <a:lnTo>
                    <a:pt x="28" y="0"/>
                  </a:lnTo>
                  <a:lnTo>
                    <a:pt x="40" y="4"/>
                  </a:lnTo>
                  <a:lnTo>
                    <a:pt x="40" y="4"/>
                  </a:lnTo>
                  <a:lnTo>
                    <a:pt x="54" y="4"/>
                  </a:lnTo>
                  <a:lnTo>
                    <a:pt x="62" y="6"/>
                  </a:lnTo>
                  <a:lnTo>
                    <a:pt x="68" y="10"/>
                  </a:lnTo>
                  <a:lnTo>
                    <a:pt x="68" y="10"/>
                  </a:lnTo>
                  <a:lnTo>
                    <a:pt x="62" y="12"/>
                  </a:lnTo>
                  <a:lnTo>
                    <a:pt x="58" y="12"/>
                  </a:lnTo>
                  <a:lnTo>
                    <a:pt x="58" y="12"/>
                  </a:lnTo>
                  <a:lnTo>
                    <a:pt x="48" y="12"/>
                  </a:lnTo>
                  <a:lnTo>
                    <a:pt x="48" y="12"/>
                  </a:lnTo>
                  <a:lnTo>
                    <a:pt x="40" y="10"/>
                  </a:lnTo>
                  <a:lnTo>
                    <a:pt x="40" y="10"/>
                  </a:lnTo>
                  <a:lnTo>
                    <a:pt x="30" y="12"/>
                  </a:lnTo>
                  <a:lnTo>
                    <a:pt x="30" y="12"/>
                  </a:lnTo>
                  <a:lnTo>
                    <a:pt x="20" y="16"/>
                  </a:lnTo>
                  <a:lnTo>
                    <a:pt x="12" y="20"/>
                  </a:lnTo>
                  <a:lnTo>
                    <a:pt x="6" y="2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0631"/>
              <a:endParaRPr lang="ko-KR" altLang="en-US">
                <a:solidFill>
                  <a:prstClr val="black"/>
                </a:solidFill>
                <a:latin typeface="나눔고딕 ExtraBold"/>
              </a:endParaRPr>
            </a:p>
          </p:txBody>
        </p:sp>
      </p:grpSp>
      <p:sp>
        <p:nvSpPr>
          <p:cNvPr id="7" name="TextBox 6"/>
          <p:cNvSpPr txBox="1">
            <a:spLocks noChangeArrowheads="1"/>
          </p:cNvSpPr>
          <p:nvPr/>
        </p:nvSpPr>
        <p:spPr bwMode="auto">
          <a:xfrm>
            <a:off x="107504" y="1735564"/>
            <a:ext cx="9264017" cy="4357732"/>
          </a:xfrm>
          <a:prstGeom prst="rect">
            <a:avLst/>
          </a:prstGeom>
          <a:noFill/>
          <a:ln w="9525">
            <a:noFill/>
            <a:miter lim="800000"/>
            <a:headEnd/>
            <a:tailEnd/>
          </a:ln>
        </p:spPr>
        <p:txBody>
          <a:bodyPr wrap="none" lIns="91062" tIns="45530" rIns="91062" bIns="45530">
            <a:spAutoFit/>
          </a:bodyPr>
          <a:lstStyle/>
          <a:p>
            <a:pPr>
              <a:lnSpc>
                <a:spcPct val="180000"/>
              </a:lnSpc>
            </a:pPr>
            <a:r>
              <a:rPr lang="en-US" altLang="ko-KR" b="1" dirty="0">
                <a:solidFill>
                  <a:schemeClr val="accent2">
                    <a:lumMod val="50000"/>
                  </a:schemeClr>
                </a:solidFill>
                <a:effectLst>
                  <a:outerShdw blurRad="38100" dist="38100" dir="2700000" algn="tl">
                    <a:srgbClr val="000000">
                      <a:alpha val="43137"/>
                    </a:srgbClr>
                  </a:outerShdw>
                </a:effectLst>
                <a:latin typeface="Arial" panose="020B0604020202020204" pitchFamily="34" charset="0"/>
                <a:ea typeface="나눔고딕 ExtraBold" panose="020D0904000000000000" pitchFamily="50" charset="-127"/>
                <a:cs typeface="Arial" panose="020B0604020202020204" pitchFamily="34" charset="0"/>
              </a:rPr>
              <a:t>Ⅰ. </a:t>
            </a:r>
            <a:r>
              <a:rPr lang="mn-MN" altLang="ko-KR" b="1" dirty="0">
                <a:solidFill>
                  <a:schemeClr val="accent2">
                    <a:lumMod val="50000"/>
                  </a:schemeClr>
                </a:solidFill>
                <a:effectLst>
                  <a:outerShdw blurRad="38100" dist="38100" dir="2700000" algn="tl">
                    <a:srgbClr val="000000">
                      <a:alpha val="43137"/>
                    </a:srgbClr>
                  </a:outerShdw>
                </a:effectLst>
                <a:latin typeface="Arial" panose="020B0604020202020204" pitchFamily="34" charset="0"/>
                <a:ea typeface="나눔고딕 ExtraBold" panose="020D0904000000000000" pitchFamily="50" charset="-127"/>
                <a:cs typeface="Arial" panose="020B0604020202020204" pitchFamily="34" charset="0"/>
              </a:rPr>
              <a:t>Танилцуулга </a:t>
            </a:r>
            <a:endParaRPr lang="en-US" altLang="ko-KR" b="1" dirty="0">
              <a:solidFill>
                <a:schemeClr val="accent2">
                  <a:lumMod val="50000"/>
                </a:schemeClr>
              </a:solidFill>
              <a:effectLst>
                <a:outerShdw blurRad="38100" dist="38100" dir="2700000" algn="tl">
                  <a:srgbClr val="000000">
                    <a:alpha val="43137"/>
                  </a:srgbClr>
                </a:outerShdw>
              </a:effectLst>
              <a:latin typeface="Arial" panose="020B0604020202020204" pitchFamily="34" charset="0"/>
              <a:ea typeface="나눔고딕 ExtraBold" panose="020D0904000000000000" pitchFamily="50" charset="-127"/>
              <a:cs typeface="Arial" panose="020B0604020202020204" pitchFamily="34" charset="0"/>
            </a:endParaRPr>
          </a:p>
          <a:p>
            <a:pPr>
              <a:lnSpc>
                <a:spcPct val="180000"/>
              </a:lnSpc>
            </a:pPr>
            <a:r>
              <a:rPr lang="en-US" altLang="ko-KR" sz="2800" b="1" dirty="0">
                <a:solidFill>
                  <a:srgbClr val="C00000"/>
                </a:solidFill>
                <a:effectLst>
                  <a:outerShdw blurRad="38100" dist="38100" dir="2700000" algn="tl">
                    <a:srgbClr val="000000">
                      <a:alpha val="43137"/>
                    </a:srgbClr>
                  </a:outerShdw>
                </a:effectLst>
                <a:latin typeface="Arial" panose="020B0604020202020204" pitchFamily="34" charset="0"/>
                <a:ea typeface="나눔고딕 ExtraBold" panose="020D0904000000000000" pitchFamily="50" charset="-127"/>
                <a:cs typeface="Arial" panose="020B0604020202020204" pitchFamily="34" charset="0"/>
              </a:rPr>
              <a:t>Ⅱ. </a:t>
            </a:r>
            <a:r>
              <a:rPr lang="mn-MN" altLang="ko-KR" sz="2800" b="1" dirty="0">
                <a:solidFill>
                  <a:srgbClr val="C00000"/>
                </a:solidFill>
                <a:effectLst>
                  <a:outerShdw blurRad="38100" dist="38100" dir="2700000" algn="tl">
                    <a:srgbClr val="000000">
                      <a:alpha val="43137"/>
                    </a:srgbClr>
                  </a:outerShdw>
                </a:effectLst>
                <a:latin typeface="Arial" panose="020B0604020202020204" pitchFamily="34" charset="0"/>
                <a:ea typeface="나눔고딕 ExtraBold" panose="020D0904000000000000" pitchFamily="50" charset="-127"/>
                <a:cs typeface="Arial" panose="020B0604020202020204" pitchFamily="34" charset="0"/>
              </a:rPr>
              <a:t>Өнөөгийн нөхцөл байдал, онцлог шинж </a:t>
            </a:r>
            <a:endParaRPr lang="en-US" altLang="ko-KR" sz="2800" b="1" dirty="0">
              <a:solidFill>
                <a:srgbClr val="C00000"/>
              </a:solidFill>
              <a:effectLst>
                <a:outerShdw blurRad="38100" dist="38100" dir="2700000" algn="tl">
                  <a:srgbClr val="000000">
                    <a:alpha val="43137"/>
                  </a:srgbClr>
                </a:outerShdw>
              </a:effectLst>
              <a:latin typeface="Arial" panose="020B0604020202020204" pitchFamily="34" charset="0"/>
              <a:ea typeface="나눔고딕 ExtraBold" panose="020D0904000000000000" pitchFamily="50" charset="-127"/>
              <a:cs typeface="Arial" panose="020B0604020202020204" pitchFamily="34" charset="0"/>
            </a:endParaRPr>
          </a:p>
          <a:p>
            <a:pPr>
              <a:lnSpc>
                <a:spcPct val="180000"/>
              </a:lnSpc>
            </a:pPr>
            <a:r>
              <a:rPr lang="en-US" altLang="ko-KR" b="1" dirty="0">
                <a:solidFill>
                  <a:srgbClr val="002060"/>
                </a:solidFill>
                <a:effectLst>
                  <a:outerShdw blurRad="38100" dist="38100" dir="2700000" algn="tl">
                    <a:srgbClr val="000000">
                      <a:alpha val="43137"/>
                    </a:srgbClr>
                  </a:outerShdw>
                </a:effectLst>
                <a:latin typeface="Arial" panose="020B0604020202020204" pitchFamily="34" charset="0"/>
                <a:ea typeface="나눔고딕 ExtraBold" panose="020D0904000000000000" pitchFamily="50" charset="-127"/>
                <a:cs typeface="Arial" panose="020B0604020202020204" pitchFamily="34" charset="0"/>
              </a:rPr>
              <a:t>Ⅲ. </a:t>
            </a:r>
            <a:r>
              <a:rPr lang="mn-MN" altLang="ko-KR" b="1" dirty="0">
                <a:solidFill>
                  <a:srgbClr val="002060"/>
                </a:solidFill>
                <a:effectLst>
                  <a:outerShdw blurRad="38100" dist="38100" dir="2700000" algn="tl">
                    <a:srgbClr val="000000">
                      <a:alpha val="43137"/>
                    </a:srgbClr>
                  </a:outerShdw>
                </a:effectLst>
                <a:latin typeface="Arial" panose="020B0604020202020204" pitchFamily="34" charset="0"/>
                <a:ea typeface="나눔고딕 ExtraBold" panose="020D0904000000000000" pitchFamily="50" charset="-127"/>
                <a:cs typeface="Arial" panose="020B0604020202020204" pitchFamily="34" charset="0"/>
              </a:rPr>
              <a:t>Хэрэгцээ шаардлагыг тодорхойлох судалгаа </a:t>
            </a:r>
            <a:endParaRPr lang="en-US" altLang="ko-KR" b="1" dirty="0">
              <a:solidFill>
                <a:srgbClr val="002060"/>
              </a:solidFill>
              <a:effectLst>
                <a:outerShdw blurRad="38100" dist="38100" dir="2700000" algn="tl">
                  <a:srgbClr val="000000">
                    <a:alpha val="43137"/>
                  </a:srgbClr>
                </a:outerShdw>
              </a:effectLst>
              <a:latin typeface="Arial" panose="020B0604020202020204" pitchFamily="34" charset="0"/>
              <a:ea typeface="나눔고딕 ExtraBold" panose="020D0904000000000000" pitchFamily="50" charset="-127"/>
              <a:cs typeface="Arial" panose="020B0604020202020204" pitchFamily="34" charset="0"/>
            </a:endParaRPr>
          </a:p>
          <a:p>
            <a:pPr>
              <a:lnSpc>
                <a:spcPct val="180000"/>
              </a:lnSpc>
            </a:pPr>
            <a:r>
              <a:rPr lang="en-US" altLang="ko-KR" b="1" dirty="0">
                <a:solidFill>
                  <a:srgbClr val="002060"/>
                </a:solidFill>
                <a:effectLst>
                  <a:outerShdw blurRad="38100" dist="38100" dir="2700000" algn="tl">
                    <a:srgbClr val="000000">
                      <a:alpha val="43137"/>
                    </a:srgbClr>
                  </a:outerShdw>
                </a:effectLst>
                <a:latin typeface="Arial" panose="020B0604020202020204" pitchFamily="34" charset="0"/>
                <a:ea typeface="나눔고딕 ExtraBold" panose="020D0904000000000000" pitchFamily="50" charset="-127"/>
                <a:cs typeface="Arial" panose="020B0604020202020204" pitchFamily="34" charset="0"/>
              </a:rPr>
              <a:t>Ⅳ. </a:t>
            </a:r>
            <a:r>
              <a:rPr lang="mn-MN" altLang="ko-KR" b="1" dirty="0">
                <a:solidFill>
                  <a:srgbClr val="002060"/>
                </a:solidFill>
                <a:effectLst>
                  <a:outerShdw blurRad="38100" dist="38100" dir="2700000" algn="tl">
                    <a:srgbClr val="000000">
                      <a:alpha val="43137"/>
                    </a:srgbClr>
                  </a:outerShdw>
                </a:effectLst>
                <a:latin typeface="Arial" panose="020B0604020202020204" pitchFamily="34" charset="0"/>
                <a:ea typeface="나눔고딕 ExtraBold" panose="020D0904000000000000" pitchFamily="50" charset="-127"/>
                <a:cs typeface="Arial" panose="020B0604020202020204" pitchFamily="34" charset="0"/>
              </a:rPr>
              <a:t>Тээврийн ухаалаг системийг хөгжүүлэх стратеги </a:t>
            </a:r>
            <a:endParaRPr lang="en-US" altLang="ko-KR" b="1" dirty="0">
              <a:solidFill>
                <a:srgbClr val="002060"/>
              </a:solidFill>
              <a:effectLst>
                <a:outerShdw blurRad="38100" dist="38100" dir="2700000" algn="tl">
                  <a:srgbClr val="000000">
                    <a:alpha val="43137"/>
                  </a:srgbClr>
                </a:outerShdw>
              </a:effectLst>
              <a:latin typeface="Arial" panose="020B0604020202020204" pitchFamily="34" charset="0"/>
              <a:ea typeface="나눔고딕 ExtraBold" panose="020D0904000000000000" pitchFamily="50" charset="-127"/>
              <a:cs typeface="Arial" panose="020B0604020202020204" pitchFamily="34" charset="0"/>
            </a:endParaRPr>
          </a:p>
          <a:p>
            <a:pPr>
              <a:lnSpc>
                <a:spcPct val="180000"/>
              </a:lnSpc>
            </a:pPr>
            <a:r>
              <a:rPr lang="en-US" altLang="ko-KR" b="1" dirty="0">
                <a:solidFill>
                  <a:srgbClr val="002060"/>
                </a:solidFill>
                <a:effectLst>
                  <a:outerShdw blurRad="38100" dist="38100" dir="2700000" algn="tl">
                    <a:srgbClr val="000000">
                      <a:alpha val="43137"/>
                    </a:srgbClr>
                  </a:outerShdw>
                </a:effectLst>
                <a:latin typeface="Arial" panose="020B0604020202020204" pitchFamily="34" charset="0"/>
                <a:ea typeface="나눔고딕 ExtraBold" panose="020D0904000000000000" pitchFamily="50" charset="-127"/>
                <a:cs typeface="Arial" panose="020B0604020202020204" pitchFamily="34" charset="0"/>
              </a:rPr>
              <a:t>Ⅴ. </a:t>
            </a:r>
            <a:r>
              <a:rPr lang="mn-MN" altLang="ko-KR" b="1" dirty="0">
                <a:solidFill>
                  <a:srgbClr val="002060"/>
                </a:solidFill>
                <a:effectLst>
                  <a:outerShdw blurRad="38100" dist="38100" dir="2700000" algn="tl">
                    <a:srgbClr val="000000">
                      <a:alpha val="43137"/>
                    </a:srgbClr>
                  </a:outerShdw>
                </a:effectLst>
                <a:latin typeface="Arial" panose="020B0604020202020204" pitchFamily="34" charset="0"/>
                <a:ea typeface="나눔고딕 ExtraBold" panose="020D0904000000000000" pitchFamily="50" charset="-127"/>
                <a:cs typeface="Arial" panose="020B0604020202020204" pitchFamily="34" charset="0"/>
              </a:rPr>
              <a:t>ТУС-ийн үйлчилгээнүүдийг сонгох</a:t>
            </a:r>
            <a:endParaRPr lang="en-US" altLang="ko-KR" b="1" dirty="0">
              <a:solidFill>
                <a:srgbClr val="002060"/>
              </a:solidFill>
              <a:effectLst>
                <a:outerShdw blurRad="38100" dist="38100" dir="2700000" algn="tl">
                  <a:srgbClr val="000000">
                    <a:alpha val="43137"/>
                  </a:srgbClr>
                </a:outerShdw>
              </a:effectLst>
              <a:latin typeface="Arial" panose="020B0604020202020204" pitchFamily="34" charset="0"/>
              <a:ea typeface="나눔고딕 ExtraBold" panose="020D0904000000000000" pitchFamily="50" charset="-127"/>
              <a:cs typeface="Arial" panose="020B0604020202020204" pitchFamily="34" charset="0"/>
            </a:endParaRPr>
          </a:p>
          <a:p>
            <a:pPr>
              <a:lnSpc>
                <a:spcPct val="180000"/>
              </a:lnSpc>
            </a:pPr>
            <a:r>
              <a:rPr lang="en-US" altLang="ko-KR" b="1" dirty="0">
                <a:solidFill>
                  <a:srgbClr val="002060"/>
                </a:solidFill>
                <a:effectLst>
                  <a:outerShdw blurRad="38100" dist="38100" dir="2700000" algn="tl">
                    <a:srgbClr val="000000">
                      <a:alpha val="43137"/>
                    </a:srgbClr>
                  </a:outerShdw>
                </a:effectLst>
                <a:latin typeface="Arial" panose="020B0604020202020204" pitchFamily="34" charset="0"/>
                <a:ea typeface="나눔고딕 ExtraBold" panose="020D0904000000000000" pitchFamily="50" charset="-127"/>
                <a:cs typeface="Arial" panose="020B0604020202020204" pitchFamily="34" charset="0"/>
              </a:rPr>
              <a:t>Ⅵ. </a:t>
            </a:r>
            <a:r>
              <a:rPr lang="mn-MN" altLang="ko-KR" b="1" dirty="0">
                <a:solidFill>
                  <a:srgbClr val="002060"/>
                </a:solidFill>
                <a:effectLst>
                  <a:outerShdw blurRad="38100" dist="38100" dir="2700000" algn="tl">
                    <a:srgbClr val="000000">
                      <a:alpha val="43137"/>
                    </a:srgbClr>
                  </a:outerShdw>
                </a:effectLst>
                <a:latin typeface="Arial" panose="020B0604020202020204" pitchFamily="34" charset="0"/>
                <a:ea typeface="나눔고딕 ExtraBold" panose="020D0904000000000000" pitchFamily="50" charset="-127"/>
                <a:cs typeface="Arial" panose="020B0604020202020204" pitchFamily="34" charset="0"/>
              </a:rPr>
              <a:t>ТУС-ийн үйлчилгээг эрэмблэх</a:t>
            </a:r>
            <a:r>
              <a:rPr lang="en-US" altLang="ko-KR" b="1" dirty="0">
                <a:solidFill>
                  <a:srgbClr val="002060"/>
                </a:solidFill>
                <a:effectLst>
                  <a:outerShdw blurRad="38100" dist="38100" dir="2700000" algn="tl">
                    <a:srgbClr val="000000">
                      <a:alpha val="43137"/>
                    </a:srgbClr>
                  </a:outerShdw>
                </a:effectLst>
                <a:latin typeface="Arial" panose="020B0604020202020204" pitchFamily="34" charset="0"/>
                <a:ea typeface="나눔고딕 ExtraBold" panose="020D0904000000000000" pitchFamily="50" charset="-127"/>
                <a:cs typeface="Arial" panose="020B0604020202020204" pitchFamily="34" charset="0"/>
              </a:rPr>
              <a:t> &amp; </a:t>
            </a:r>
            <a:r>
              <a:rPr lang="mn-MN" altLang="ko-KR" b="1" dirty="0">
                <a:solidFill>
                  <a:srgbClr val="002060"/>
                </a:solidFill>
                <a:effectLst>
                  <a:outerShdw blurRad="38100" dist="38100" dir="2700000" algn="tl">
                    <a:srgbClr val="000000">
                      <a:alpha val="43137"/>
                    </a:srgbClr>
                  </a:outerShdw>
                </a:effectLst>
                <a:latin typeface="Arial" panose="020B0604020202020204" pitchFamily="34" charset="0"/>
                <a:ea typeface="나눔고딕 ExtraBold" panose="020D0904000000000000" pitchFamily="50" charset="-127"/>
                <a:cs typeface="Arial" panose="020B0604020202020204" pitchFamily="34" charset="0"/>
              </a:rPr>
              <a:t>Дэд системүүдийг нэвтрүүлэх төлөвлөгөө </a:t>
            </a:r>
            <a:endParaRPr lang="en-US" altLang="ko-KR" b="1" dirty="0">
              <a:solidFill>
                <a:srgbClr val="002060"/>
              </a:solidFill>
              <a:effectLst>
                <a:outerShdw blurRad="38100" dist="38100" dir="2700000" algn="tl">
                  <a:srgbClr val="000000">
                    <a:alpha val="43137"/>
                  </a:srgbClr>
                </a:outerShdw>
              </a:effectLst>
              <a:latin typeface="Arial" panose="020B0604020202020204" pitchFamily="34" charset="0"/>
              <a:ea typeface="나눔고딕 ExtraBold" panose="020D0904000000000000" pitchFamily="50" charset="-127"/>
              <a:cs typeface="Arial" panose="020B0604020202020204" pitchFamily="34" charset="0"/>
            </a:endParaRPr>
          </a:p>
          <a:p>
            <a:pPr>
              <a:lnSpc>
                <a:spcPct val="180000"/>
              </a:lnSpc>
            </a:pPr>
            <a:r>
              <a:rPr lang="en-US" altLang="ko-KR" b="1" dirty="0">
                <a:solidFill>
                  <a:srgbClr val="002060"/>
                </a:solidFill>
                <a:effectLst>
                  <a:outerShdw blurRad="38100" dist="38100" dir="2700000" algn="tl">
                    <a:srgbClr val="000000">
                      <a:alpha val="43137"/>
                    </a:srgbClr>
                  </a:outerShdw>
                </a:effectLst>
                <a:latin typeface="Arial" panose="020B0604020202020204" pitchFamily="34" charset="0"/>
                <a:ea typeface="나눔고딕 ExtraBold" panose="020D0904000000000000" pitchFamily="50" charset="-127"/>
                <a:cs typeface="Arial" panose="020B0604020202020204" pitchFamily="34" charset="0"/>
              </a:rPr>
              <a:t>Ⅶ. </a:t>
            </a:r>
            <a:r>
              <a:rPr lang="mn-MN" altLang="ko-KR" b="1" dirty="0">
                <a:solidFill>
                  <a:srgbClr val="002060"/>
                </a:solidFill>
                <a:effectLst>
                  <a:outerShdw blurRad="38100" dist="38100" dir="2700000" algn="tl">
                    <a:srgbClr val="000000">
                      <a:alpha val="43137"/>
                    </a:srgbClr>
                  </a:outerShdw>
                </a:effectLst>
                <a:latin typeface="Arial" panose="020B0604020202020204" pitchFamily="34" charset="0"/>
                <a:ea typeface="나눔고딕 ExtraBold" panose="020D0904000000000000" pitchFamily="50" charset="-127"/>
                <a:cs typeface="Arial" panose="020B0604020202020204" pitchFamily="34" charset="0"/>
              </a:rPr>
              <a:t>ТУС-ийн Дэд системүүдийн суурь дизайн болон удирдлагын төвийн систем</a:t>
            </a:r>
            <a:endParaRPr lang="en-US" altLang="ko-KR" b="1" dirty="0">
              <a:solidFill>
                <a:srgbClr val="002060"/>
              </a:solidFill>
              <a:effectLst>
                <a:outerShdw blurRad="38100" dist="38100" dir="2700000" algn="tl">
                  <a:srgbClr val="000000">
                    <a:alpha val="43137"/>
                  </a:srgbClr>
                </a:outerShdw>
              </a:effectLst>
              <a:latin typeface="Arial" panose="020B0604020202020204" pitchFamily="34" charset="0"/>
              <a:ea typeface="나눔고딕 ExtraBold" panose="020D0904000000000000" pitchFamily="50" charset="-127"/>
              <a:cs typeface="Arial" panose="020B0604020202020204" pitchFamily="34" charset="0"/>
            </a:endParaRPr>
          </a:p>
          <a:p>
            <a:pPr>
              <a:lnSpc>
                <a:spcPct val="180000"/>
              </a:lnSpc>
            </a:pPr>
            <a:r>
              <a:rPr lang="en-US" altLang="ko-KR" b="1" dirty="0">
                <a:solidFill>
                  <a:srgbClr val="002060"/>
                </a:solidFill>
                <a:effectLst>
                  <a:outerShdw blurRad="38100" dist="38100" dir="2700000" algn="tl">
                    <a:srgbClr val="000000">
                      <a:alpha val="43137"/>
                    </a:srgbClr>
                  </a:outerShdw>
                </a:effectLst>
                <a:latin typeface="Arial" panose="020B0604020202020204" pitchFamily="34" charset="0"/>
                <a:ea typeface="나눔고딕 ExtraBold" panose="020D0904000000000000" pitchFamily="50" charset="-127"/>
                <a:cs typeface="Arial" panose="020B0604020202020204" pitchFamily="34" charset="0"/>
              </a:rPr>
              <a:t>Ⅷ. </a:t>
            </a:r>
            <a:r>
              <a:rPr lang="mn-MN" altLang="ko-KR" b="1" dirty="0">
                <a:solidFill>
                  <a:srgbClr val="002060"/>
                </a:solidFill>
                <a:effectLst>
                  <a:outerShdw blurRad="38100" dist="38100" dir="2700000" algn="tl">
                    <a:srgbClr val="000000">
                      <a:alpha val="43137"/>
                    </a:srgbClr>
                  </a:outerShdw>
                </a:effectLst>
                <a:latin typeface="Arial" panose="020B0604020202020204" pitchFamily="34" charset="0"/>
                <a:ea typeface="나눔고딕 ExtraBold" panose="020D0904000000000000" pitchFamily="50" charset="-127"/>
                <a:cs typeface="Arial" panose="020B0604020202020204" pitchFamily="34" charset="0"/>
              </a:rPr>
              <a:t>ТУС-ийг хэрэгжүүлэхэд шаардлагатай нөхцөл </a:t>
            </a:r>
            <a:endParaRPr lang="en-US" altLang="ko-KR" b="1" dirty="0">
              <a:solidFill>
                <a:srgbClr val="002060"/>
              </a:solidFill>
              <a:effectLst>
                <a:outerShdw blurRad="38100" dist="38100" dir="2700000" algn="tl">
                  <a:srgbClr val="000000">
                    <a:alpha val="43137"/>
                  </a:srgbClr>
                </a:outerShdw>
              </a:effectLst>
              <a:latin typeface="Arial" panose="020B0604020202020204" pitchFamily="34" charset="0"/>
              <a:ea typeface="나눔고딕 ExtraBold" panose="020D0904000000000000" pitchFamily="50" charset="-127"/>
              <a:cs typeface="Arial" panose="020B0604020202020204" pitchFamily="34" charset="0"/>
            </a:endParaRPr>
          </a:p>
        </p:txBody>
      </p:sp>
      <p:pic>
        <p:nvPicPr>
          <p:cNvPr id="19" name="Picture 2"/>
          <p:cNvPicPr>
            <a:picLocks noChangeAspect="1" noChangeArrowheads="1"/>
          </p:cNvPicPr>
          <p:nvPr/>
        </p:nvPicPr>
        <p:blipFill rotWithShape="1">
          <a:blip r:embed="rId2" cstate="print">
            <a:extLst>
              <a:ext uri="{28A0092B-C50C-407E-A947-70E740481C1C}">
                <a14:useLocalDpi xmlns:a14="http://schemas.microsoft.com/office/drawing/2010/main" val="0"/>
              </a:ext>
            </a:extLst>
          </a:blip>
          <a:srcRect l="11848" t="49728" r="59432" b="47850"/>
          <a:stretch/>
        </p:blipFill>
        <p:spPr bwMode="auto">
          <a:xfrm>
            <a:off x="5838" y="1202879"/>
            <a:ext cx="9144000" cy="281905"/>
          </a:xfrm>
          <a:prstGeom prst="rect">
            <a:avLst/>
          </a:prstGeom>
          <a:solidFill>
            <a:schemeClr val="bg1">
              <a:alpha val="30000"/>
            </a:schemeClr>
          </a:solidFill>
          <a:ln>
            <a:noFill/>
          </a:ln>
        </p:spPr>
      </p:pic>
    </p:spTree>
    <p:extLst>
      <p:ext uri="{BB962C8B-B14F-4D97-AF65-F5344CB8AC3E}">
        <p14:creationId xmlns:p14="http://schemas.microsoft.com/office/powerpoint/2010/main" val="598812726"/>
      </p:ext>
    </p:extLst>
  </p:cSld>
  <p:clrMapOvr>
    <a:masterClrMapping/>
  </p:clrMapOvr>
  <p:transition>
    <p:fade/>
  </p:transition>
  <p:timing>
    <p:tnLst>
      <p:par>
        <p:cTn id="1" dur="indefinite" restart="never" nodeType="tmRoot"/>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직사각형 5"/>
          <p:cNvSpPr/>
          <p:nvPr/>
        </p:nvSpPr>
        <p:spPr>
          <a:xfrm>
            <a:off x="0" y="2670003"/>
            <a:ext cx="9144000" cy="414337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062" tIns="45530" rIns="91062" bIns="45530" anchor="ctr"/>
          <a:lstStyle/>
          <a:p>
            <a:pPr algn="ctr">
              <a:defRPr/>
            </a:pPr>
            <a:endParaRPr lang="ko-KR" altLang="en-US" b="1">
              <a:solidFill>
                <a:prstClr val="white"/>
              </a:solidFill>
            </a:endParaRPr>
          </a:p>
        </p:txBody>
      </p:sp>
      <p:sp>
        <p:nvSpPr>
          <p:cNvPr id="130" name="AutoShape 224"/>
          <p:cNvSpPr>
            <a:spLocks noChangeArrowheads="1"/>
          </p:cNvSpPr>
          <p:nvPr/>
        </p:nvSpPr>
        <p:spPr bwMode="auto">
          <a:xfrm>
            <a:off x="4717325" y="3356992"/>
            <a:ext cx="4200876" cy="3117610"/>
          </a:xfrm>
          <a:prstGeom prst="roundRect">
            <a:avLst>
              <a:gd name="adj" fmla="val 2704"/>
            </a:avLst>
          </a:prstGeom>
          <a:solidFill>
            <a:schemeClr val="bg1"/>
          </a:solidFill>
          <a:ln w="19050">
            <a:solidFill>
              <a:srgbClr val="336699"/>
            </a:solidFill>
            <a:round/>
            <a:headEnd/>
            <a:tailEnd/>
          </a:ln>
          <a:effectLst>
            <a:outerShdw dist="35921" dir="2700000" algn="ctr" rotWithShape="0">
              <a:srgbClr val="D6ECFF"/>
            </a:outerShdw>
          </a:effectLst>
        </p:spPr>
        <p:txBody>
          <a:bodyPr wrap="none" lIns="82619" tIns="42963" rIns="82619" bIns="42963"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1" lang="ko-KR" altLang="en-US" sz="1200" b="0" i="0" u="none" strike="noStrike" kern="0" cap="none" spc="0" normalizeH="0" baseline="0" noProof="0" dirty="0">
              <a:ln>
                <a:noFill/>
              </a:ln>
              <a:solidFill>
                <a:srgbClr val="000000"/>
              </a:solidFill>
              <a:effectLst>
                <a:outerShdw blurRad="38100" dist="38100" dir="2700000" algn="tl">
                  <a:srgbClr val="000000">
                    <a:alpha val="43137"/>
                  </a:srgbClr>
                </a:outerShdw>
              </a:effectLst>
              <a:uLnTx/>
              <a:uFillTx/>
              <a:latin typeface="나눔고딕 ExtraBold" panose="020D0904000000000000" pitchFamily="50" charset="-127"/>
              <a:ea typeface="나눔고딕 ExtraBold" panose="020D0904000000000000" pitchFamily="50" charset="-127"/>
            </a:endParaRPr>
          </a:p>
        </p:txBody>
      </p:sp>
      <p:sp>
        <p:nvSpPr>
          <p:cNvPr id="5" name="TextBox 4"/>
          <p:cNvSpPr txBox="1"/>
          <p:nvPr/>
        </p:nvSpPr>
        <p:spPr>
          <a:xfrm>
            <a:off x="143508" y="5435"/>
            <a:ext cx="8856984" cy="523220"/>
          </a:xfrm>
          <a:prstGeom prst="rect">
            <a:avLst/>
          </a:prstGeom>
          <a:noFill/>
        </p:spPr>
        <p:txBody>
          <a:bodyPr wrap="square" rtlCol="0">
            <a:spAutoFit/>
          </a:bodyPr>
          <a:lstStyle/>
          <a:p>
            <a:pPr algn="ctr" defTabSz="913860">
              <a:buSzPct val="130000"/>
            </a:pPr>
            <a:r>
              <a:rPr lang="mn-MN" altLang="ko-KR" sz="2800" b="1" dirty="0">
                <a:ln w="9000" cmpd="sng">
                  <a:noFill/>
                  <a:prstDash val="solid"/>
                </a:ln>
                <a:solidFill>
                  <a:prstClr val="white"/>
                </a:solidFill>
                <a:effectLst>
                  <a:outerShdw blurRad="38100" dist="38100" dir="2700000" algn="tl">
                    <a:srgbClr val="000000">
                      <a:alpha val="43137"/>
                    </a:srgbClr>
                  </a:outerShdw>
                  <a:reflection blurRad="12700" stA="28000" endPos="45000" dist="1000" dir="5400000" sy="-100000" algn="bl" rotWithShape="0"/>
                </a:effectLst>
                <a:latin typeface="Arial" panose="020B0604020202020204" pitchFamily="34" charset="0"/>
                <a:ea typeface="나눔고딕 ExtraBold" panose="020D0904000000000000" pitchFamily="50" charset="-127"/>
                <a:cs typeface="Arial" panose="020B0604020202020204" pitchFamily="34" charset="0"/>
              </a:rPr>
              <a:t>Өнөөгийн нөхцөл байдал </a:t>
            </a:r>
            <a:endParaRPr lang="ko-KR" altLang="en-US" sz="2800" b="1" dirty="0">
              <a:ln w="9000" cmpd="sng">
                <a:noFill/>
                <a:prstDash val="solid"/>
              </a:ln>
              <a:solidFill>
                <a:srgbClr val="FF0000"/>
              </a:solidFill>
              <a:effectLst>
                <a:outerShdw blurRad="38100" dist="38100" dir="2700000" algn="tl">
                  <a:srgbClr val="000000">
                    <a:alpha val="43137"/>
                  </a:srgbClr>
                </a:outerShdw>
                <a:reflection blurRad="12700" stA="28000" endPos="45000" dist="1000" dir="5400000" sy="-100000" algn="bl" rotWithShape="0"/>
              </a:effectLst>
              <a:latin typeface="Arial" panose="020B0604020202020204" pitchFamily="34" charset="0"/>
              <a:ea typeface="나눔고딕 ExtraBold" panose="020D0904000000000000" pitchFamily="50" charset="-127"/>
              <a:cs typeface="Arial" panose="020B0604020202020204" pitchFamily="34" charset="0"/>
            </a:endParaRPr>
          </a:p>
        </p:txBody>
      </p:sp>
      <p:grpSp>
        <p:nvGrpSpPr>
          <p:cNvPr id="113" name="그룹 112"/>
          <p:cNvGrpSpPr/>
          <p:nvPr/>
        </p:nvGrpSpPr>
        <p:grpSpPr>
          <a:xfrm>
            <a:off x="4788024" y="3717032"/>
            <a:ext cx="4130177" cy="2664296"/>
            <a:chOff x="5148064" y="4365104"/>
            <a:chExt cx="3744416" cy="2217440"/>
          </a:xfrm>
        </p:grpSpPr>
        <p:pic>
          <p:nvPicPr>
            <p:cNvPr id="1029" name="Picture 5"/>
            <p:cNvPicPr>
              <a:picLocks noChangeAspect="1" noChangeArrowheads="1"/>
            </p:cNvPicPr>
            <p:nvPr/>
          </p:nvPicPr>
          <p:blipFill rotWithShape="1">
            <a:blip r:embed="rId2" cstate="email">
              <a:extLst>
                <a:ext uri="{28A0092B-C50C-407E-A947-70E740481C1C}">
                  <a14:useLocalDpi xmlns:a14="http://schemas.microsoft.com/office/drawing/2010/main"/>
                </a:ext>
              </a:extLst>
            </a:blip>
            <a:srcRect/>
            <a:stretch/>
          </p:blipFill>
          <p:spPr bwMode="auto">
            <a:xfrm>
              <a:off x="5148064" y="4365104"/>
              <a:ext cx="3051766" cy="21961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93" name="Picture 5"/>
            <p:cNvPicPr>
              <a:picLocks noChangeAspect="1" noChangeArrowheads="1"/>
            </p:cNvPicPr>
            <p:nvPr/>
          </p:nvPicPr>
          <p:blipFill rotWithShape="1">
            <a:blip r:embed="rId3" cstate="email">
              <a:extLst>
                <a:ext uri="{28A0092B-C50C-407E-A947-70E740481C1C}">
                  <a14:useLocalDpi xmlns:a14="http://schemas.microsoft.com/office/drawing/2010/main"/>
                </a:ext>
              </a:extLst>
            </a:blip>
            <a:srcRect/>
            <a:stretch/>
          </p:blipFill>
          <p:spPr bwMode="auto">
            <a:xfrm>
              <a:off x="8394427" y="4603686"/>
              <a:ext cx="474882" cy="51975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cxnSp>
          <p:nvCxnSpPr>
            <p:cNvPr id="16" name="직선 연결선 15"/>
            <p:cNvCxnSpPr/>
            <p:nvPr/>
          </p:nvCxnSpPr>
          <p:spPr>
            <a:xfrm>
              <a:off x="7668344" y="4501586"/>
              <a:ext cx="648072" cy="0"/>
            </a:xfrm>
            <a:prstGeom prst="line">
              <a:avLst/>
            </a:prstGeom>
            <a:ln w="19050">
              <a:solidFill>
                <a:schemeClr val="accent1">
                  <a:lumMod val="50000"/>
                </a:schemeClr>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98" name="직선 연결선 97"/>
            <p:cNvCxnSpPr/>
            <p:nvPr/>
          </p:nvCxnSpPr>
          <p:spPr>
            <a:xfrm flipV="1">
              <a:off x="8215833" y="5213030"/>
              <a:ext cx="0" cy="1066800"/>
            </a:xfrm>
            <a:prstGeom prst="line">
              <a:avLst/>
            </a:prstGeom>
            <a:ln w="19050">
              <a:solidFill>
                <a:schemeClr val="accent1">
                  <a:lumMod val="50000"/>
                </a:schemeClr>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02" name="직선 연결선 101"/>
            <p:cNvCxnSpPr/>
            <p:nvPr/>
          </p:nvCxnSpPr>
          <p:spPr>
            <a:xfrm>
              <a:off x="8100392" y="5213030"/>
              <a:ext cx="216024" cy="0"/>
            </a:xfrm>
            <a:prstGeom prst="line">
              <a:avLst/>
            </a:prstGeom>
            <a:ln w="19050">
              <a:solidFill>
                <a:schemeClr val="accent1">
                  <a:lumMod val="50000"/>
                </a:schemeClr>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06" name="직선 연결선 105"/>
            <p:cNvCxnSpPr/>
            <p:nvPr/>
          </p:nvCxnSpPr>
          <p:spPr>
            <a:xfrm>
              <a:off x="8100392" y="6279830"/>
              <a:ext cx="288032" cy="0"/>
            </a:xfrm>
            <a:prstGeom prst="line">
              <a:avLst/>
            </a:prstGeom>
            <a:ln w="19050">
              <a:solidFill>
                <a:schemeClr val="accent1">
                  <a:lumMod val="50000"/>
                </a:schemeClr>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10" name="직선 연결선 109"/>
            <p:cNvCxnSpPr/>
            <p:nvPr/>
          </p:nvCxnSpPr>
          <p:spPr>
            <a:xfrm flipV="1">
              <a:off x="8215833" y="4501586"/>
              <a:ext cx="0" cy="711444"/>
            </a:xfrm>
            <a:prstGeom prst="line">
              <a:avLst/>
            </a:prstGeom>
            <a:ln w="19050">
              <a:solidFill>
                <a:schemeClr val="accent1">
                  <a:lumMod val="50000"/>
                </a:schemeClr>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108" name="직사각형 107"/>
            <p:cNvSpPr/>
            <p:nvPr/>
          </p:nvSpPr>
          <p:spPr>
            <a:xfrm>
              <a:off x="7740352" y="5068030"/>
              <a:ext cx="324036" cy="1514514"/>
            </a:xfrm>
            <a:prstGeom prst="rect">
              <a:avLst/>
            </a:prstGeom>
            <a:noFill/>
            <a:ln>
              <a:solidFill>
                <a:srgbClr val="C000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a:p>
          </p:txBody>
        </p:sp>
        <p:sp>
          <p:nvSpPr>
            <p:cNvPr id="112" name="TextBox 111"/>
            <p:cNvSpPr txBox="1"/>
            <p:nvPr/>
          </p:nvSpPr>
          <p:spPr>
            <a:xfrm>
              <a:off x="7308304" y="4365104"/>
              <a:ext cx="432048" cy="169277"/>
            </a:xfrm>
            <a:prstGeom prst="rect">
              <a:avLst/>
            </a:prstGeom>
            <a:noFill/>
          </p:spPr>
          <p:txBody>
            <a:bodyPr wrap="square" rtlCol="0">
              <a:spAutoFit/>
            </a:bodyPr>
            <a:lstStyle/>
            <a:p>
              <a:r>
                <a:rPr lang="en-US" altLang="ko-KR" sz="500" b="1" dirty="0">
                  <a:latin typeface="나눔고딕 ExtraBold" panose="020D0904000000000000" pitchFamily="50" charset="-127"/>
                  <a:ea typeface="나눔고딕 ExtraBold" panose="020D0904000000000000" pitchFamily="50" charset="-127"/>
                </a:rPr>
                <a:t>766,019</a:t>
              </a:r>
              <a:endParaRPr lang="ko-KR" altLang="en-US" sz="500" b="1" dirty="0">
                <a:latin typeface="나눔고딕 ExtraBold" panose="020D0904000000000000" pitchFamily="50" charset="-127"/>
                <a:ea typeface="나눔고딕 ExtraBold" panose="020D0904000000000000" pitchFamily="50" charset="-127"/>
              </a:endParaRPr>
            </a:p>
          </p:txBody>
        </p:sp>
        <p:sp>
          <p:nvSpPr>
            <p:cNvPr id="117" name="TextBox 116"/>
            <p:cNvSpPr txBox="1"/>
            <p:nvPr/>
          </p:nvSpPr>
          <p:spPr>
            <a:xfrm>
              <a:off x="5523344" y="5381863"/>
              <a:ext cx="432048" cy="169277"/>
            </a:xfrm>
            <a:prstGeom prst="rect">
              <a:avLst/>
            </a:prstGeom>
            <a:noFill/>
          </p:spPr>
          <p:txBody>
            <a:bodyPr wrap="square" rtlCol="0">
              <a:spAutoFit/>
            </a:bodyPr>
            <a:lstStyle/>
            <a:p>
              <a:r>
                <a:rPr lang="en-US" altLang="ko-KR" sz="500" b="1" dirty="0">
                  <a:latin typeface="나눔고딕 ExtraBold" panose="020D0904000000000000" pitchFamily="50" charset="-127"/>
                  <a:ea typeface="나눔고딕 ExtraBold" panose="020D0904000000000000" pitchFamily="50" charset="-127"/>
                </a:rPr>
                <a:t>312,542</a:t>
              </a:r>
              <a:endParaRPr lang="ko-KR" altLang="en-US" sz="500" b="1" dirty="0">
                <a:latin typeface="나눔고딕 ExtraBold" panose="020D0904000000000000" pitchFamily="50" charset="-127"/>
                <a:ea typeface="나눔고딕 ExtraBold" panose="020D0904000000000000" pitchFamily="50" charset="-127"/>
              </a:endParaRPr>
            </a:p>
          </p:txBody>
        </p:sp>
        <p:sp>
          <p:nvSpPr>
            <p:cNvPr id="118" name="TextBox 117"/>
            <p:cNvSpPr txBox="1"/>
            <p:nvPr/>
          </p:nvSpPr>
          <p:spPr>
            <a:xfrm>
              <a:off x="5868144" y="4941168"/>
              <a:ext cx="432048" cy="169277"/>
            </a:xfrm>
            <a:prstGeom prst="rect">
              <a:avLst/>
            </a:prstGeom>
            <a:noFill/>
          </p:spPr>
          <p:txBody>
            <a:bodyPr wrap="square" rtlCol="0">
              <a:spAutoFit/>
            </a:bodyPr>
            <a:lstStyle/>
            <a:p>
              <a:r>
                <a:rPr lang="en-US" altLang="ko-KR" sz="500" b="1" dirty="0">
                  <a:latin typeface="나눔고딕 ExtraBold" panose="020D0904000000000000" pitchFamily="50" charset="-127"/>
                  <a:ea typeface="나눔고딕 ExtraBold" panose="020D0904000000000000" pitchFamily="50" charset="-127"/>
                </a:rPr>
                <a:t>504,423</a:t>
              </a:r>
              <a:endParaRPr lang="ko-KR" altLang="en-US" sz="500" b="1" dirty="0">
                <a:latin typeface="나눔고딕 ExtraBold" panose="020D0904000000000000" pitchFamily="50" charset="-127"/>
                <a:ea typeface="나눔고딕 ExtraBold" panose="020D0904000000000000" pitchFamily="50" charset="-127"/>
              </a:endParaRPr>
            </a:p>
          </p:txBody>
        </p:sp>
        <p:sp>
          <p:nvSpPr>
            <p:cNvPr id="119" name="TextBox 118"/>
            <p:cNvSpPr txBox="1"/>
            <p:nvPr/>
          </p:nvSpPr>
          <p:spPr>
            <a:xfrm>
              <a:off x="6267028" y="4688031"/>
              <a:ext cx="432048" cy="169277"/>
            </a:xfrm>
            <a:prstGeom prst="rect">
              <a:avLst/>
            </a:prstGeom>
            <a:noFill/>
          </p:spPr>
          <p:txBody>
            <a:bodyPr wrap="square" rtlCol="0">
              <a:spAutoFit/>
            </a:bodyPr>
            <a:lstStyle/>
            <a:p>
              <a:r>
                <a:rPr lang="en-US" altLang="ko-KR" sz="500" b="1" dirty="0">
                  <a:latin typeface="나눔고딕 ExtraBold" panose="020D0904000000000000" pitchFamily="50" charset="-127"/>
                  <a:ea typeface="나눔고딕 ExtraBold" panose="020D0904000000000000" pitchFamily="50" charset="-127"/>
                </a:rPr>
                <a:t>620,661</a:t>
              </a:r>
              <a:endParaRPr lang="ko-KR" altLang="en-US" sz="500" b="1" dirty="0">
                <a:latin typeface="나눔고딕 ExtraBold" panose="020D0904000000000000" pitchFamily="50" charset="-127"/>
                <a:ea typeface="나눔고딕 ExtraBold" panose="020D0904000000000000" pitchFamily="50" charset="-127"/>
              </a:endParaRPr>
            </a:p>
          </p:txBody>
        </p:sp>
        <p:sp>
          <p:nvSpPr>
            <p:cNvPr id="120" name="TextBox 119"/>
            <p:cNvSpPr txBox="1"/>
            <p:nvPr/>
          </p:nvSpPr>
          <p:spPr>
            <a:xfrm>
              <a:off x="6588224" y="4593937"/>
              <a:ext cx="432048" cy="169277"/>
            </a:xfrm>
            <a:prstGeom prst="rect">
              <a:avLst/>
            </a:prstGeom>
            <a:noFill/>
          </p:spPr>
          <p:txBody>
            <a:bodyPr wrap="square" rtlCol="0">
              <a:spAutoFit/>
            </a:bodyPr>
            <a:lstStyle/>
            <a:p>
              <a:r>
                <a:rPr lang="en-US" altLang="ko-KR" sz="500" b="1" dirty="0">
                  <a:latin typeface="나눔고딕 ExtraBold" panose="020D0904000000000000" pitchFamily="50" charset="-127"/>
                  <a:ea typeface="나눔고딕 ExtraBold" panose="020D0904000000000000" pitchFamily="50" charset="-127"/>
                </a:rPr>
                <a:t>674,869</a:t>
              </a:r>
              <a:endParaRPr lang="ko-KR" altLang="en-US" sz="500" b="1" dirty="0">
                <a:latin typeface="나눔고딕 ExtraBold" panose="020D0904000000000000" pitchFamily="50" charset="-127"/>
                <a:ea typeface="나눔고딕 ExtraBold" panose="020D0904000000000000" pitchFamily="50" charset="-127"/>
              </a:endParaRPr>
            </a:p>
          </p:txBody>
        </p:sp>
        <p:sp>
          <p:nvSpPr>
            <p:cNvPr id="121" name="TextBox 120"/>
            <p:cNvSpPr txBox="1"/>
            <p:nvPr/>
          </p:nvSpPr>
          <p:spPr>
            <a:xfrm>
              <a:off x="6970860" y="4469294"/>
              <a:ext cx="432048" cy="169277"/>
            </a:xfrm>
            <a:prstGeom prst="rect">
              <a:avLst/>
            </a:prstGeom>
            <a:noFill/>
          </p:spPr>
          <p:txBody>
            <a:bodyPr wrap="square" rtlCol="0">
              <a:spAutoFit/>
            </a:bodyPr>
            <a:lstStyle/>
            <a:p>
              <a:r>
                <a:rPr lang="en-US" altLang="ko-KR" sz="500" b="1" dirty="0">
                  <a:latin typeface="나눔고딕 ExtraBold" panose="020D0904000000000000" pitchFamily="50" charset="-127"/>
                  <a:ea typeface="나눔고딕 ExtraBold" panose="020D0904000000000000" pitchFamily="50" charset="-127"/>
                </a:rPr>
                <a:t>720,278</a:t>
              </a:r>
              <a:endParaRPr lang="ko-KR" altLang="en-US" sz="500" b="1" dirty="0">
                <a:latin typeface="나눔고딕 ExtraBold" panose="020D0904000000000000" pitchFamily="50" charset="-127"/>
                <a:ea typeface="나눔고딕 ExtraBold" panose="020D0904000000000000" pitchFamily="50" charset="-127"/>
              </a:endParaRPr>
            </a:p>
          </p:txBody>
        </p:sp>
        <p:sp>
          <p:nvSpPr>
            <p:cNvPr id="122" name="TextBox 121"/>
            <p:cNvSpPr txBox="1"/>
            <p:nvPr/>
          </p:nvSpPr>
          <p:spPr>
            <a:xfrm>
              <a:off x="7658916" y="4863585"/>
              <a:ext cx="513484" cy="221599"/>
            </a:xfrm>
            <a:prstGeom prst="rect">
              <a:avLst/>
            </a:prstGeom>
            <a:noFill/>
          </p:spPr>
          <p:txBody>
            <a:bodyPr wrap="square" rtlCol="0">
              <a:spAutoFit/>
            </a:bodyPr>
            <a:lstStyle/>
            <a:p>
              <a:pPr algn="ctr">
                <a:lnSpc>
                  <a:spcPct val="70000"/>
                </a:lnSpc>
              </a:pPr>
              <a:r>
                <a:rPr lang="en-US" altLang="ko-KR" sz="600" b="1" dirty="0">
                  <a:latin typeface="나눔고딕 ExtraBold" panose="020D0904000000000000" pitchFamily="50" charset="-127"/>
                  <a:ea typeface="나눔고딕 ExtraBold" panose="020D0904000000000000" pitchFamily="50" charset="-127"/>
                </a:rPr>
                <a:t>UB</a:t>
              </a:r>
            </a:p>
            <a:p>
              <a:pPr algn="ctr">
                <a:lnSpc>
                  <a:spcPct val="70000"/>
                </a:lnSpc>
              </a:pPr>
              <a:r>
                <a:rPr lang="en-US" altLang="ko-KR" sz="600" b="1" dirty="0">
                  <a:latin typeface="나눔고딕 ExtraBold" panose="020D0904000000000000" pitchFamily="50" charset="-127"/>
                  <a:ea typeface="나눔고딕 ExtraBold" panose="020D0904000000000000" pitchFamily="50" charset="-127"/>
                </a:rPr>
                <a:t>459,032</a:t>
              </a:r>
              <a:endParaRPr lang="ko-KR" altLang="en-US" sz="600" b="1" dirty="0">
                <a:latin typeface="나눔고딕 ExtraBold" panose="020D0904000000000000" pitchFamily="50" charset="-127"/>
                <a:ea typeface="나눔고딕 ExtraBold" panose="020D0904000000000000" pitchFamily="50" charset="-127"/>
              </a:endParaRPr>
            </a:p>
          </p:txBody>
        </p:sp>
        <p:sp>
          <p:nvSpPr>
            <p:cNvPr id="123" name="TextBox 122"/>
            <p:cNvSpPr txBox="1"/>
            <p:nvPr/>
          </p:nvSpPr>
          <p:spPr>
            <a:xfrm>
              <a:off x="8229029" y="5366761"/>
              <a:ext cx="663451" cy="691622"/>
            </a:xfrm>
            <a:prstGeom prst="rect">
              <a:avLst/>
            </a:prstGeom>
            <a:noFill/>
          </p:spPr>
          <p:txBody>
            <a:bodyPr wrap="square" rtlCol="0">
              <a:spAutoFit/>
            </a:bodyPr>
            <a:lstStyle/>
            <a:p>
              <a:pPr algn="ctr">
                <a:lnSpc>
                  <a:spcPct val="150000"/>
                </a:lnSpc>
              </a:pPr>
              <a:r>
                <a:rPr lang="en-US" altLang="ko-KR" sz="800" b="1" dirty="0">
                  <a:solidFill>
                    <a:schemeClr val="accent5">
                      <a:lumMod val="25000"/>
                    </a:schemeClr>
                  </a:solidFill>
                  <a:latin typeface="나눔고딕 ExtraBold" panose="020D0904000000000000" pitchFamily="50" charset="-127"/>
                  <a:ea typeface="나눔고딕 ExtraBold" panose="020D0904000000000000" pitchFamily="50" charset="-127"/>
                </a:rPr>
                <a:t>60% of registered vehicles </a:t>
              </a:r>
            </a:p>
            <a:p>
              <a:pPr algn="ctr">
                <a:lnSpc>
                  <a:spcPct val="150000"/>
                </a:lnSpc>
              </a:pPr>
              <a:r>
                <a:rPr lang="en-US" altLang="ko-KR" sz="800" b="1" dirty="0">
                  <a:solidFill>
                    <a:schemeClr val="accent5">
                      <a:lumMod val="25000"/>
                    </a:schemeClr>
                  </a:solidFill>
                  <a:latin typeface="나눔고딕 ExtraBold" panose="020D0904000000000000" pitchFamily="50" charset="-127"/>
                  <a:ea typeface="나눔고딕 ExtraBold" panose="020D0904000000000000" pitchFamily="50" charset="-127"/>
                </a:rPr>
                <a:t>In UB</a:t>
              </a:r>
              <a:endParaRPr lang="ko-KR" altLang="en-US" sz="800" b="1" dirty="0">
                <a:solidFill>
                  <a:schemeClr val="accent5">
                    <a:lumMod val="25000"/>
                  </a:schemeClr>
                </a:solidFill>
                <a:latin typeface="나눔고딕 ExtraBold" panose="020D0904000000000000" pitchFamily="50" charset="-127"/>
                <a:ea typeface="나눔고딕 ExtraBold" panose="020D0904000000000000" pitchFamily="50" charset="-127"/>
              </a:endParaRPr>
            </a:p>
          </p:txBody>
        </p:sp>
      </p:grpSp>
      <p:sp>
        <p:nvSpPr>
          <p:cNvPr id="129" name="AutoShape 212"/>
          <p:cNvSpPr>
            <a:spLocks noChangeArrowheads="1"/>
          </p:cNvSpPr>
          <p:nvPr/>
        </p:nvSpPr>
        <p:spPr bwMode="auto">
          <a:xfrm>
            <a:off x="4716016" y="2996952"/>
            <a:ext cx="4213625" cy="323966"/>
          </a:xfrm>
          <a:prstGeom prst="roundRect">
            <a:avLst>
              <a:gd name="adj" fmla="val 16667"/>
            </a:avLst>
          </a:prstGeom>
          <a:solidFill>
            <a:srgbClr val="301E70"/>
          </a:solidFill>
          <a:ln w="9525" algn="ctr">
            <a:noFill/>
            <a:round/>
            <a:headEnd/>
            <a:tailEnd/>
          </a:ln>
          <a:effectLst>
            <a:outerShdw dist="35921" dir="2700000" algn="ctr" rotWithShape="0">
              <a:srgbClr val="CECFCE"/>
            </a:outerShdw>
          </a:effectLst>
        </p:spPr>
        <p:txBody>
          <a:bodyPr wrap="none" lIns="95754" tIns="47877" rIns="95754" bIns="47877" anchor="ctr"/>
          <a:lstStyle/>
          <a:p>
            <a:pPr algn="ctr" defTabSz="839429" latinLnBrk="0">
              <a:defRPr/>
            </a:pPr>
            <a:r>
              <a:rPr lang="mn-MN" altLang="ko-KR" kern="0" dirty="0">
                <a:solidFill>
                  <a:sysClr val="window" lastClr="FFFFFF"/>
                </a:solidFill>
                <a:latin typeface="Arial" panose="020B0604020202020204" pitchFamily="34" charset="0"/>
                <a:ea typeface="나눔고딕 ExtraBold" panose="020D0904000000000000" pitchFamily="50" charset="-127"/>
                <a:cs typeface="Arial" panose="020B0604020202020204" pitchFamily="34" charset="0"/>
              </a:rPr>
              <a:t>Бүртгэлтэй тээврийн хэрэгслийн тоо</a:t>
            </a:r>
            <a:endParaRPr lang="ko-KR" altLang="en-US" kern="0" dirty="0">
              <a:solidFill>
                <a:sysClr val="window" lastClr="FFFFFF"/>
              </a:solidFill>
              <a:latin typeface="Arial" panose="020B0604020202020204" pitchFamily="34" charset="0"/>
              <a:ea typeface="나눔고딕 ExtraBold" panose="020D0904000000000000" pitchFamily="50" charset="-127"/>
              <a:cs typeface="Arial" panose="020B0604020202020204" pitchFamily="34" charset="0"/>
            </a:endParaRPr>
          </a:p>
        </p:txBody>
      </p:sp>
      <p:sp>
        <p:nvSpPr>
          <p:cNvPr id="132" name="AutoShape 117"/>
          <p:cNvSpPr>
            <a:spLocks noChangeArrowheads="1"/>
          </p:cNvSpPr>
          <p:nvPr/>
        </p:nvSpPr>
        <p:spPr bwMode="auto">
          <a:xfrm>
            <a:off x="251520" y="1469827"/>
            <a:ext cx="8712968" cy="1455117"/>
          </a:xfrm>
          <a:prstGeom prst="roundRect">
            <a:avLst>
              <a:gd name="adj" fmla="val 1940"/>
            </a:avLst>
          </a:prstGeom>
          <a:solidFill>
            <a:schemeClr val="bg1"/>
          </a:solidFill>
          <a:ln w="9525" algn="ctr">
            <a:solidFill>
              <a:srgbClr val="71AAD9"/>
            </a:solidFill>
            <a:round/>
            <a:headEnd/>
            <a:tailEnd/>
          </a:ln>
          <a:effectLst>
            <a:prstShdw prst="shdw17" dist="17961" dir="2700000">
              <a:srgbClr val="71AAD9">
                <a:gamma/>
                <a:shade val="60000"/>
                <a:invGamma/>
              </a:srgbClr>
            </a:prstShdw>
          </a:effectLst>
        </p:spPr>
        <p:txBody>
          <a:bodyPr wrap="none" lIns="91262" tIns="45634" rIns="91262" bIns="45634" anchor="ctr"/>
          <a:lstStyle/>
          <a:p>
            <a:pPr algn="ctr" defTabSz="914400" fontAlgn="base">
              <a:spcBef>
                <a:spcPct val="0"/>
              </a:spcBef>
              <a:spcAft>
                <a:spcPct val="0"/>
              </a:spcAft>
              <a:defRPr/>
            </a:pPr>
            <a:endParaRPr kumimoji="1" lang="ko-KR" altLang="en-US" sz="1600" dirty="0">
              <a:solidFill>
                <a:srgbClr val="000000"/>
              </a:solidFill>
              <a:effectLst>
                <a:outerShdw blurRad="38100" dist="38100" dir="2700000" algn="tl">
                  <a:srgbClr val="000000">
                    <a:alpha val="43137"/>
                  </a:srgbClr>
                </a:outerShdw>
              </a:effectLst>
              <a:latin typeface="나눔고딕 ExtraBold" panose="020D0904000000000000" pitchFamily="50" charset="-127"/>
              <a:ea typeface="나눔고딕 ExtraBold" panose="020D0904000000000000" pitchFamily="50" charset="-127"/>
            </a:endParaRPr>
          </a:p>
        </p:txBody>
      </p:sp>
      <p:sp>
        <p:nvSpPr>
          <p:cNvPr id="133" name="Rectangle 265"/>
          <p:cNvSpPr>
            <a:spLocks noChangeArrowheads="1"/>
          </p:cNvSpPr>
          <p:nvPr/>
        </p:nvSpPr>
        <p:spPr bwMode="auto">
          <a:xfrm>
            <a:off x="383931" y="1484784"/>
            <a:ext cx="8580557" cy="983026"/>
          </a:xfrm>
          <a:prstGeom prst="rect">
            <a:avLst/>
          </a:prstGeom>
          <a:noFill/>
          <a:ln w="9525" algn="ctr">
            <a:noFill/>
            <a:miter lim="800000"/>
            <a:headEnd/>
            <a:tailEnd/>
          </a:ln>
        </p:spPr>
        <p:txBody>
          <a:bodyPr wrap="square" lIns="0" tIns="0" rIns="0" bIns="0">
            <a:spAutoFit/>
          </a:bodyPr>
          <a:lstStyle/>
          <a:p>
            <a:pPr marL="361245" indent="-361245" eaLnBrk="0" fontAlgn="base" latinLnBrk="0" hangingPunct="0">
              <a:lnSpc>
                <a:spcPct val="140000"/>
              </a:lnSpc>
              <a:spcBef>
                <a:spcPct val="0"/>
              </a:spcBef>
              <a:spcAft>
                <a:spcPct val="0"/>
              </a:spcAft>
              <a:buSzPct val="170000"/>
              <a:buBlip>
                <a:blip r:embed="rId4"/>
              </a:buBlip>
            </a:pPr>
            <a:r>
              <a:rPr kumimoji="1" lang="mn-MN" altLang="ko-KR" sz="1200" dirty="0">
                <a:solidFill>
                  <a:srgbClr val="000000"/>
                </a:solidFill>
                <a:latin typeface="Arial" panose="020B0604020202020204" pitchFamily="34" charset="0"/>
                <a:ea typeface="나눔고딕 ExtraBold" panose="020D0904000000000000" pitchFamily="50" charset="-127"/>
                <a:cs typeface="Arial" panose="020B0604020202020204" pitchFamily="34" charset="0"/>
              </a:rPr>
              <a:t>Улаанбаатар хотод нийт хүн амын </a:t>
            </a:r>
            <a:r>
              <a:rPr kumimoji="1" lang="en-US" altLang="ko-KR" sz="1200" dirty="0">
                <a:solidFill>
                  <a:srgbClr val="000000"/>
                </a:solidFill>
                <a:latin typeface="Arial" panose="020B0604020202020204" pitchFamily="34" charset="0"/>
                <a:ea typeface="나눔고딕 ExtraBold" panose="020D0904000000000000" pitchFamily="50" charset="-127"/>
                <a:cs typeface="Arial" panose="020B0604020202020204" pitchFamily="34" charset="0"/>
              </a:rPr>
              <a:t>40% </a:t>
            </a:r>
            <a:r>
              <a:rPr kumimoji="1" lang="mn-MN" altLang="ko-KR" sz="1200" dirty="0">
                <a:solidFill>
                  <a:srgbClr val="000000"/>
                </a:solidFill>
                <a:latin typeface="Arial" panose="020B0604020202020204" pitchFamily="34" charset="0"/>
                <a:ea typeface="나눔고딕 ExtraBold" panose="020D0904000000000000" pitchFamily="50" charset="-127"/>
                <a:cs typeface="Arial" panose="020B0604020202020204" pitchFamily="34" charset="0"/>
              </a:rPr>
              <a:t>амьдарч байна.</a:t>
            </a:r>
            <a:endParaRPr kumimoji="1" lang="en-US" altLang="ko-KR" sz="1200" dirty="0">
              <a:solidFill>
                <a:srgbClr val="000000"/>
              </a:solidFill>
              <a:latin typeface="Arial" panose="020B0604020202020204" pitchFamily="34" charset="0"/>
              <a:ea typeface="나눔고딕 ExtraBold" panose="020D0904000000000000" pitchFamily="50" charset="-127"/>
              <a:cs typeface="Arial" panose="020B0604020202020204" pitchFamily="34" charset="0"/>
            </a:endParaRPr>
          </a:p>
          <a:p>
            <a:pPr eaLnBrk="0" fontAlgn="base" latinLnBrk="0" hangingPunct="0">
              <a:lnSpc>
                <a:spcPct val="140000"/>
              </a:lnSpc>
              <a:spcBef>
                <a:spcPct val="0"/>
              </a:spcBef>
              <a:spcAft>
                <a:spcPct val="0"/>
              </a:spcAft>
              <a:buSzPct val="170000"/>
            </a:pPr>
            <a:r>
              <a:rPr kumimoji="1" lang="en-US" altLang="ko-KR" sz="1100" dirty="0">
                <a:solidFill>
                  <a:srgbClr val="000000"/>
                </a:solidFill>
                <a:latin typeface="Arial" panose="020B0604020202020204" pitchFamily="34" charset="0"/>
                <a:ea typeface="나눔고딕 ExtraBold" panose="020D0904000000000000" pitchFamily="50" charset="-127"/>
                <a:cs typeface="Arial" panose="020B0604020202020204" pitchFamily="34" charset="0"/>
              </a:rPr>
              <a:t>       - </a:t>
            </a:r>
            <a:r>
              <a:rPr kumimoji="1" lang="mn-MN" altLang="ko-KR" sz="1100" dirty="0">
                <a:solidFill>
                  <a:srgbClr val="000000"/>
                </a:solidFill>
                <a:latin typeface="Arial" panose="020B0604020202020204" pitchFamily="34" charset="0"/>
                <a:ea typeface="나눔고딕 ExtraBold" panose="020D0904000000000000" pitchFamily="50" charset="-127"/>
                <a:cs typeface="Arial" panose="020B0604020202020204" pitchFamily="34" charset="0"/>
              </a:rPr>
              <a:t>Хүн амын нягтлал </a:t>
            </a:r>
            <a:r>
              <a:rPr kumimoji="1" lang="en-US" altLang="ko-KR" sz="1100" dirty="0">
                <a:solidFill>
                  <a:srgbClr val="000000"/>
                </a:solidFill>
                <a:latin typeface="Arial" panose="020B0604020202020204" pitchFamily="34" charset="0"/>
                <a:ea typeface="나눔고딕 ExtraBold" panose="020D0904000000000000" pitchFamily="50" charset="-127"/>
                <a:cs typeface="Arial" panose="020B0604020202020204" pitchFamily="34" charset="0"/>
              </a:rPr>
              <a:t>(</a:t>
            </a:r>
            <a:r>
              <a:rPr kumimoji="1" lang="mn-MN" altLang="ko-KR" sz="1100" dirty="0">
                <a:solidFill>
                  <a:srgbClr val="000000"/>
                </a:solidFill>
                <a:latin typeface="Arial" panose="020B0604020202020204" pitchFamily="34" charset="0"/>
                <a:ea typeface="나눔고딕 ExtraBold" panose="020D0904000000000000" pitchFamily="50" charset="-127"/>
                <a:cs typeface="Arial" panose="020B0604020202020204" pitchFamily="34" charset="0"/>
              </a:rPr>
              <a:t>хүн</a:t>
            </a:r>
            <a:r>
              <a:rPr kumimoji="1" lang="en-US" altLang="ko-KR" sz="1100" dirty="0">
                <a:solidFill>
                  <a:srgbClr val="000000"/>
                </a:solidFill>
                <a:latin typeface="Arial" panose="020B0604020202020204" pitchFamily="34" charset="0"/>
                <a:ea typeface="나눔고딕 ExtraBold" panose="020D0904000000000000" pitchFamily="50" charset="-127"/>
                <a:cs typeface="Arial" panose="020B0604020202020204" pitchFamily="34" charset="0"/>
              </a:rPr>
              <a:t>/</a:t>
            </a:r>
            <a:r>
              <a:rPr kumimoji="1" lang="mn-MN" altLang="ko-KR" sz="1100" dirty="0">
                <a:solidFill>
                  <a:srgbClr val="000000"/>
                </a:solidFill>
                <a:latin typeface="Arial" panose="020B0604020202020204" pitchFamily="34" charset="0"/>
                <a:ea typeface="나눔고딕 ExtraBold" panose="020D0904000000000000" pitchFamily="50" charset="-127"/>
                <a:cs typeface="Arial" panose="020B0604020202020204" pitchFamily="34" charset="0"/>
              </a:rPr>
              <a:t>км2</a:t>
            </a:r>
            <a:r>
              <a:rPr kumimoji="1" lang="en-US" altLang="ko-KR" sz="1100" dirty="0">
                <a:solidFill>
                  <a:srgbClr val="000000"/>
                </a:solidFill>
                <a:latin typeface="Arial" panose="020B0604020202020204" pitchFamily="34" charset="0"/>
                <a:ea typeface="나눔고딕 ExtraBold" panose="020D0904000000000000" pitchFamily="50" charset="-127"/>
                <a:cs typeface="Arial" panose="020B0604020202020204" pitchFamily="34" charset="0"/>
              </a:rPr>
              <a:t>): </a:t>
            </a:r>
            <a:r>
              <a:rPr kumimoji="1" lang="mn-MN" altLang="ko-KR" sz="1100" dirty="0">
                <a:solidFill>
                  <a:srgbClr val="000000"/>
                </a:solidFill>
                <a:latin typeface="Arial" panose="020B0604020202020204" pitchFamily="34" charset="0"/>
                <a:ea typeface="나눔고딕 ExtraBold" panose="020D0904000000000000" pitchFamily="50" charset="-127"/>
                <a:cs typeface="Arial" panose="020B0604020202020204" pitchFamily="34" charset="0"/>
              </a:rPr>
              <a:t>Улаанбаатар-т</a:t>
            </a:r>
            <a:r>
              <a:rPr kumimoji="1" lang="en-US" altLang="ko-KR" sz="1100" dirty="0">
                <a:solidFill>
                  <a:srgbClr val="000000"/>
                </a:solidFill>
                <a:latin typeface="Arial" panose="020B0604020202020204" pitchFamily="34" charset="0"/>
                <a:ea typeface="나눔고딕 ExtraBold" panose="020D0904000000000000" pitchFamily="50" charset="-127"/>
                <a:cs typeface="Arial" panose="020B0604020202020204" pitchFamily="34" charset="0"/>
              </a:rPr>
              <a:t> 292</a:t>
            </a:r>
            <a:r>
              <a:rPr kumimoji="1" lang="ko-KR" altLang="en-US" sz="1100" dirty="0">
                <a:solidFill>
                  <a:srgbClr val="000000"/>
                </a:solidFill>
                <a:latin typeface="Arial" panose="020B0604020202020204" pitchFamily="34" charset="0"/>
                <a:ea typeface="나눔고딕 ExtraBold" panose="020D0904000000000000" pitchFamily="50" charset="-127"/>
                <a:cs typeface="Arial" panose="020B0604020202020204" pitchFamily="34" charset="0"/>
              </a:rPr>
              <a:t> </a:t>
            </a:r>
            <a:r>
              <a:rPr kumimoji="1" lang="en-US" altLang="ko-KR" sz="1100" dirty="0">
                <a:solidFill>
                  <a:srgbClr val="000000"/>
                </a:solidFill>
                <a:latin typeface="Arial" panose="020B0604020202020204" pitchFamily="34" charset="0"/>
                <a:ea typeface="나눔고딕 ExtraBold" panose="020D0904000000000000" pitchFamily="50" charset="-127"/>
                <a:cs typeface="Arial" panose="020B0604020202020204" pitchFamily="34" charset="0"/>
              </a:rPr>
              <a:t>/ </a:t>
            </a:r>
            <a:r>
              <a:rPr kumimoji="1" lang="mn-MN" altLang="ko-KR" sz="1100" dirty="0">
                <a:solidFill>
                  <a:srgbClr val="000000"/>
                </a:solidFill>
                <a:latin typeface="Arial" panose="020B0604020202020204" pitchFamily="34" charset="0"/>
                <a:ea typeface="나눔고딕 ExtraBold" panose="020D0904000000000000" pitchFamily="50" charset="-127"/>
                <a:cs typeface="Arial" panose="020B0604020202020204" pitchFamily="34" charset="0"/>
              </a:rPr>
              <a:t>Орхон-д</a:t>
            </a:r>
            <a:r>
              <a:rPr kumimoji="1" lang="en-US" altLang="ko-KR" sz="1100" dirty="0">
                <a:solidFill>
                  <a:srgbClr val="000000"/>
                </a:solidFill>
                <a:latin typeface="Arial" panose="020B0604020202020204" pitchFamily="34" charset="0"/>
                <a:ea typeface="나눔고딕 ExtraBold" panose="020D0904000000000000" pitchFamily="50" charset="-127"/>
                <a:cs typeface="Arial" panose="020B0604020202020204" pitchFamily="34" charset="0"/>
              </a:rPr>
              <a:t> 108</a:t>
            </a:r>
            <a:r>
              <a:rPr kumimoji="1" lang="ko-KR" altLang="en-US" sz="1100" dirty="0">
                <a:solidFill>
                  <a:srgbClr val="000000"/>
                </a:solidFill>
                <a:latin typeface="Arial" panose="020B0604020202020204" pitchFamily="34" charset="0"/>
                <a:ea typeface="나눔고딕 ExtraBold" panose="020D0904000000000000" pitchFamily="50" charset="-127"/>
                <a:cs typeface="Arial" panose="020B0604020202020204" pitchFamily="34" charset="0"/>
              </a:rPr>
              <a:t> </a:t>
            </a:r>
            <a:r>
              <a:rPr kumimoji="1" lang="en-US" altLang="ko-KR" sz="1100" dirty="0">
                <a:solidFill>
                  <a:srgbClr val="000000"/>
                </a:solidFill>
                <a:latin typeface="Arial" panose="020B0604020202020204" pitchFamily="34" charset="0"/>
                <a:ea typeface="나눔고딕 ExtraBold" panose="020D0904000000000000" pitchFamily="50" charset="-127"/>
                <a:cs typeface="Arial" panose="020B0604020202020204" pitchFamily="34" charset="0"/>
              </a:rPr>
              <a:t>/ </a:t>
            </a:r>
            <a:r>
              <a:rPr kumimoji="1" lang="mn-MN" altLang="ko-KR" sz="1100" dirty="0">
                <a:solidFill>
                  <a:srgbClr val="000000"/>
                </a:solidFill>
                <a:latin typeface="Arial" panose="020B0604020202020204" pitchFamily="34" charset="0"/>
                <a:ea typeface="나눔고딕 ExtraBold" panose="020D0904000000000000" pitchFamily="50" charset="-127"/>
                <a:cs typeface="Arial" panose="020B0604020202020204" pitchFamily="34" charset="0"/>
              </a:rPr>
              <a:t>Дархан-д</a:t>
            </a:r>
            <a:r>
              <a:rPr kumimoji="1" lang="en-US" altLang="ko-KR" sz="1100" dirty="0">
                <a:solidFill>
                  <a:srgbClr val="000000"/>
                </a:solidFill>
                <a:latin typeface="Arial" panose="020B0604020202020204" pitchFamily="34" charset="0"/>
                <a:ea typeface="나눔고딕 ExtraBold" panose="020D0904000000000000" pitchFamily="50" charset="-127"/>
                <a:cs typeface="Arial" panose="020B0604020202020204" pitchFamily="34" charset="0"/>
              </a:rPr>
              <a:t> 29</a:t>
            </a:r>
            <a:r>
              <a:rPr kumimoji="1" lang="ko-KR" altLang="en-US" sz="1100" dirty="0">
                <a:solidFill>
                  <a:srgbClr val="000000"/>
                </a:solidFill>
                <a:latin typeface="Arial" panose="020B0604020202020204" pitchFamily="34" charset="0"/>
                <a:ea typeface="나눔고딕 ExtraBold" panose="020D0904000000000000" pitchFamily="50" charset="-127"/>
                <a:cs typeface="Arial" panose="020B0604020202020204" pitchFamily="34" charset="0"/>
              </a:rPr>
              <a:t> </a:t>
            </a:r>
            <a:r>
              <a:rPr kumimoji="1" lang="en-US" altLang="ko-KR" sz="1100" dirty="0">
                <a:solidFill>
                  <a:srgbClr val="000000"/>
                </a:solidFill>
                <a:latin typeface="Arial" panose="020B0604020202020204" pitchFamily="34" charset="0"/>
                <a:ea typeface="나눔고딕 ExtraBold" panose="020D0904000000000000" pitchFamily="50" charset="-127"/>
                <a:cs typeface="Arial" panose="020B0604020202020204" pitchFamily="34" charset="0"/>
              </a:rPr>
              <a:t>/ </a:t>
            </a:r>
            <a:r>
              <a:rPr kumimoji="1" lang="mn-MN" altLang="ko-KR" sz="1100" dirty="0">
                <a:solidFill>
                  <a:srgbClr val="000000"/>
                </a:solidFill>
                <a:latin typeface="Arial" panose="020B0604020202020204" pitchFamily="34" charset="0"/>
                <a:ea typeface="나눔고딕 ExtraBold" panose="020D0904000000000000" pitchFamily="50" charset="-127"/>
                <a:cs typeface="Arial" panose="020B0604020202020204" pitchFamily="34" charset="0"/>
              </a:rPr>
              <a:t>Бусад</a:t>
            </a:r>
            <a:r>
              <a:rPr kumimoji="1" lang="en-US" altLang="ko-KR" sz="1100" dirty="0">
                <a:solidFill>
                  <a:srgbClr val="000000"/>
                </a:solidFill>
                <a:latin typeface="Arial" panose="020B0604020202020204" pitchFamily="34" charset="0"/>
                <a:ea typeface="나눔고딕 ExtraBold" panose="020D0904000000000000" pitchFamily="50" charset="-127"/>
                <a:cs typeface="Arial" panose="020B0604020202020204" pitchFamily="34" charset="0"/>
              </a:rPr>
              <a:t> </a:t>
            </a:r>
            <a:r>
              <a:rPr kumimoji="1" lang="mn-MN" altLang="ko-KR" sz="1100" dirty="0">
                <a:solidFill>
                  <a:srgbClr val="000000"/>
                </a:solidFill>
                <a:latin typeface="Arial" panose="020B0604020202020204" pitchFamily="34" charset="0"/>
                <a:ea typeface="나눔고딕 ExtraBold" panose="020D0904000000000000" pitchFamily="50" charset="-127"/>
                <a:cs typeface="Arial" panose="020B0604020202020204" pitchFamily="34" charset="0"/>
              </a:rPr>
              <a:t>газарт </a:t>
            </a:r>
            <a:r>
              <a:rPr kumimoji="1" lang="en-US" altLang="ko-KR" sz="1100" dirty="0">
                <a:solidFill>
                  <a:srgbClr val="000000"/>
                </a:solidFill>
                <a:latin typeface="Arial" panose="020B0604020202020204" pitchFamily="34" charset="0"/>
                <a:ea typeface="나눔고딕 ExtraBold" panose="020D0904000000000000" pitchFamily="50" charset="-127"/>
                <a:cs typeface="Arial" panose="020B0604020202020204" pitchFamily="34" charset="0"/>
              </a:rPr>
              <a:t>3</a:t>
            </a:r>
            <a:r>
              <a:rPr kumimoji="1" lang="mn-MN" altLang="ko-KR" sz="1100" dirty="0">
                <a:solidFill>
                  <a:srgbClr val="000000"/>
                </a:solidFill>
                <a:latin typeface="Arial" panose="020B0604020202020204" pitchFamily="34" charset="0"/>
                <a:ea typeface="나눔고딕 ExtraBold" panose="020D0904000000000000" pitchFamily="50" charset="-127"/>
                <a:cs typeface="Arial" panose="020B0604020202020204" pitchFamily="34" charset="0"/>
              </a:rPr>
              <a:t>-с доош</a:t>
            </a:r>
            <a:r>
              <a:rPr kumimoji="1" lang="ko-KR" altLang="en-US" sz="1100" dirty="0">
                <a:solidFill>
                  <a:srgbClr val="000000"/>
                </a:solidFill>
                <a:latin typeface="Arial" panose="020B0604020202020204" pitchFamily="34" charset="0"/>
                <a:ea typeface="나눔고딕 ExtraBold" panose="020D0904000000000000" pitchFamily="50" charset="-127"/>
                <a:cs typeface="Arial" panose="020B0604020202020204" pitchFamily="34" charset="0"/>
              </a:rPr>
              <a:t> </a:t>
            </a:r>
            <a:r>
              <a:rPr kumimoji="1" lang="en-US" altLang="ko-KR" sz="1100" dirty="0">
                <a:solidFill>
                  <a:srgbClr val="000000"/>
                </a:solidFill>
                <a:latin typeface="Arial" panose="020B0604020202020204" pitchFamily="34" charset="0"/>
                <a:ea typeface="나눔고딕 ExtraBold" panose="020D0904000000000000" pitchFamily="50" charset="-127"/>
                <a:cs typeface="Arial" panose="020B0604020202020204" pitchFamily="34" charset="0"/>
              </a:rPr>
              <a:t> </a:t>
            </a:r>
          </a:p>
          <a:p>
            <a:pPr marL="361245" indent="-361245" eaLnBrk="0" fontAlgn="base" latinLnBrk="0" hangingPunct="0">
              <a:lnSpc>
                <a:spcPct val="140000"/>
              </a:lnSpc>
              <a:spcBef>
                <a:spcPct val="0"/>
              </a:spcBef>
              <a:spcAft>
                <a:spcPct val="0"/>
              </a:spcAft>
              <a:buSzPct val="170000"/>
              <a:buBlip>
                <a:blip r:embed="rId4"/>
              </a:buBlip>
            </a:pPr>
            <a:r>
              <a:rPr kumimoji="1" lang="mn-MN" altLang="ko-KR" sz="1200" dirty="0">
                <a:solidFill>
                  <a:srgbClr val="000000"/>
                </a:solidFill>
                <a:latin typeface="Arial" panose="020B0604020202020204" pitchFamily="34" charset="0"/>
                <a:ea typeface="나눔고딕 ExtraBold" panose="020D0904000000000000" pitchFamily="50" charset="-127"/>
                <a:cs typeface="Arial" panose="020B0604020202020204" pitchFamily="34" charset="0"/>
              </a:rPr>
              <a:t>Бүртгэлтэй тээврийн хэрэгслийн тоо эрчимтэй нэмэгдэж байгаагаас 60 гаруй хувь нь Улаанбаатар хотод бүртгэлтэй байна.</a:t>
            </a:r>
            <a:endParaRPr kumimoji="1" lang="ko-KR" altLang="en-US" sz="1100" dirty="0">
              <a:solidFill>
                <a:srgbClr val="000000"/>
              </a:solidFill>
              <a:latin typeface="Arial" panose="020B0604020202020204" pitchFamily="34" charset="0"/>
              <a:ea typeface="나눔고딕 ExtraBold" panose="020D0904000000000000" pitchFamily="50" charset="-127"/>
              <a:cs typeface="Arial" panose="020B0604020202020204" pitchFamily="34" charset="0"/>
            </a:endParaRPr>
          </a:p>
        </p:txBody>
      </p:sp>
      <p:grpSp>
        <p:nvGrpSpPr>
          <p:cNvPr id="138" name="Group 5"/>
          <p:cNvGrpSpPr>
            <a:grpSpLocks/>
          </p:cNvGrpSpPr>
          <p:nvPr/>
        </p:nvGrpSpPr>
        <p:grpSpPr bwMode="auto">
          <a:xfrm>
            <a:off x="392568" y="986131"/>
            <a:ext cx="6106258" cy="358526"/>
            <a:chOff x="752" y="1413"/>
            <a:chExt cx="1881" cy="294"/>
          </a:xfrm>
        </p:grpSpPr>
        <p:sp>
          <p:nvSpPr>
            <p:cNvPr id="139" name="AutoShape 6"/>
            <p:cNvSpPr>
              <a:spLocks noChangeArrowheads="1"/>
            </p:cNvSpPr>
            <p:nvPr/>
          </p:nvSpPr>
          <p:spPr bwMode="gray">
            <a:xfrm>
              <a:off x="752" y="1413"/>
              <a:ext cx="1881" cy="294"/>
            </a:xfrm>
            <a:prstGeom prst="roundRect">
              <a:avLst>
                <a:gd name="adj" fmla="val 50000"/>
              </a:avLst>
            </a:prstGeom>
            <a:gradFill rotWithShape="1">
              <a:gsLst>
                <a:gs pos="0">
                  <a:srgbClr val="0070C0"/>
                </a:gs>
                <a:gs pos="50000">
                  <a:srgbClr val="00B0F0"/>
                </a:gs>
                <a:gs pos="100000">
                  <a:srgbClr val="0070C0"/>
                </a:gs>
              </a:gsLst>
              <a:lin ang="0" scaled="1"/>
            </a:gradFill>
            <a:ln w="12700">
              <a:noFill/>
              <a:round/>
              <a:headEnd/>
              <a:tailEnd/>
            </a:ln>
            <a:effectLst>
              <a:outerShdw dist="53882" dir="2700000" algn="ctr" rotWithShape="0">
                <a:srgbClr val="292929">
                  <a:alpha val="50000"/>
                </a:srgbClr>
              </a:outerShdw>
            </a:effectLst>
          </p:spPr>
          <p:txBody>
            <a:bodyPr wrap="none" anchor="ctr"/>
            <a:lstStyle/>
            <a:p>
              <a:pPr defTabSz="837945" latinLnBrk="0">
                <a:defRPr/>
              </a:pPr>
              <a:endParaRPr lang="ko-KR" altLang="en-US" kern="0" dirty="0">
                <a:solidFill>
                  <a:sysClr val="windowText" lastClr="000000"/>
                </a:solidFill>
                <a:latin typeface="휴먼모음T" pitchFamily="18" charset="-127"/>
                <a:ea typeface="휴먼모음T" pitchFamily="18" charset="-127"/>
              </a:endParaRPr>
            </a:p>
          </p:txBody>
        </p:sp>
        <p:sp>
          <p:nvSpPr>
            <p:cNvPr id="140" name="AutoShape 7"/>
            <p:cNvSpPr>
              <a:spLocks noChangeArrowheads="1"/>
            </p:cNvSpPr>
            <p:nvPr/>
          </p:nvSpPr>
          <p:spPr bwMode="gray">
            <a:xfrm flipH="1">
              <a:off x="2590" y="1457"/>
              <a:ext cx="36" cy="204"/>
            </a:xfrm>
            <a:prstGeom prst="moon">
              <a:avLst>
                <a:gd name="adj" fmla="val 22032"/>
              </a:avLst>
            </a:prstGeom>
            <a:gradFill rotWithShape="1">
              <a:gsLst>
                <a:gs pos="0">
                  <a:srgbClr val="FFFFFF">
                    <a:gamma/>
                    <a:shade val="46275"/>
                    <a:invGamma/>
                    <a:alpha val="0"/>
                  </a:srgbClr>
                </a:gs>
                <a:gs pos="50000">
                  <a:srgbClr val="FFFFFF">
                    <a:alpha val="84000"/>
                  </a:srgbClr>
                </a:gs>
                <a:gs pos="100000">
                  <a:srgbClr val="FFFFFF">
                    <a:gamma/>
                    <a:shade val="46275"/>
                    <a:invGamma/>
                    <a:alpha val="0"/>
                  </a:srgbClr>
                </a:gs>
              </a:gsLst>
              <a:lin ang="5400000" scaled="1"/>
            </a:gradFill>
            <a:ln w="9525">
              <a:noFill/>
              <a:miter lim="800000"/>
              <a:headEnd/>
              <a:tailEnd/>
            </a:ln>
            <a:effectLst/>
          </p:spPr>
          <p:txBody>
            <a:bodyPr wrap="none" anchor="ctr"/>
            <a:lstStyle/>
            <a:p>
              <a:pPr defTabSz="837945" latinLnBrk="0">
                <a:defRPr/>
              </a:pPr>
              <a:endParaRPr lang="ko-KR" altLang="en-US" kern="0" dirty="0">
                <a:solidFill>
                  <a:sysClr val="windowText" lastClr="000000"/>
                </a:solidFill>
                <a:latin typeface="휴먼모음T" pitchFamily="18" charset="-127"/>
                <a:ea typeface="휴먼모음T" pitchFamily="18" charset="-127"/>
              </a:endParaRPr>
            </a:p>
          </p:txBody>
        </p:sp>
        <p:sp>
          <p:nvSpPr>
            <p:cNvPr id="141" name="AutoShape 8"/>
            <p:cNvSpPr>
              <a:spLocks noChangeArrowheads="1"/>
            </p:cNvSpPr>
            <p:nvPr/>
          </p:nvSpPr>
          <p:spPr bwMode="gray">
            <a:xfrm>
              <a:off x="762" y="1457"/>
              <a:ext cx="36" cy="204"/>
            </a:xfrm>
            <a:prstGeom prst="moon">
              <a:avLst>
                <a:gd name="adj" fmla="val 22032"/>
              </a:avLst>
            </a:prstGeom>
            <a:gradFill rotWithShape="1">
              <a:gsLst>
                <a:gs pos="0">
                  <a:srgbClr val="FFFFFF">
                    <a:gamma/>
                    <a:shade val="46275"/>
                    <a:invGamma/>
                    <a:alpha val="0"/>
                  </a:srgbClr>
                </a:gs>
                <a:gs pos="50000">
                  <a:srgbClr val="FFFFFF">
                    <a:alpha val="84000"/>
                  </a:srgbClr>
                </a:gs>
                <a:gs pos="100000">
                  <a:srgbClr val="FFFFFF">
                    <a:gamma/>
                    <a:shade val="46275"/>
                    <a:invGamma/>
                    <a:alpha val="0"/>
                  </a:srgbClr>
                </a:gs>
              </a:gsLst>
              <a:lin ang="5400000" scaled="1"/>
            </a:gradFill>
            <a:ln w="9525">
              <a:noFill/>
              <a:miter lim="800000"/>
              <a:headEnd/>
              <a:tailEnd/>
            </a:ln>
            <a:effectLst/>
          </p:spPr>
          <p:txBody>
            <a:bodyPr wrap="none" anchor="ctr"/>
            <a:lstStyle/>
            <a:p>
              <a:pPr defTabSz="837945" latinLnBrk="0">
                <a:defRPr/>
              </a:pPr>
              <a:endParaRPr lang="ko-KR" altLang="en-US" kern="0" dirty="0">
                <a:solidFill>
                  <a:sysClr val="windowText" lastClr="000000"/>
                </a:solidFill>
                <a:latin typeface="휴먼모음T" pitchFamily="18" charset="-127"/>
                <a:ea typeface="휴먼모음T" pitchFamily="18" charset="-127"/>
              </a:endParaRPr>
            </a:p>
          </p:txBody>
        </p:sp>
      </p:grpSp>
      <p:sp>
        <p:nvSpPr>
          <p:cNvPr id="142" name="Text Box 18"/>
          <p:cNvSpPr txBox="1">
            <a:spLocks noChangeArrowheads="1"/>
          </p:cNvSpPr>
          <p:nvPr/>
        </p:nvSpPr>
        <p:spPr bwMode="white">
          <a:xfrm>
            <a:off x="467544" y="980728"/>
            <a:ext cx="5760640" cy="369332"/>
          </a:xfrm>
          <a:prstGeom prst="rect">
            <a:avLst/>
          </a:prstGeom>
          <a:noFill/>
          <a:ln w="9525" algn="ctr">
            <a:noFill/>
            <a:miter lim="800000"/>
            <a:headEnd/>
            <a:tailEnd/>
          </a:ln>
        </p:spPr>
        <p:txBody>
          <a:bodyPr wrap="square" anchor="ctr">
            <a:spAutoFit/>
          </a:bodyPr>
          <a:lstStyle/>
          <a:p>
            <a:pPr fontAlgn="base">
              <a:spcBef>
                <a:spcPct val="50000"/>
              </a:spcBef>
              <a:spcAft>
                <a:spcPct val="0"/>
              </a:spcAft>
              <a:defRPr/>
            </a:pPr>
            <a:r>
              <a:rPr lang="mn-MN" altLang="ko-KR" b="1" dirty="0">
                <a:solidFill>
                  <a:srgbClr val="F8F8F8"/>
                </a:solidFill>
                <a:effectLst>
                  <a:outerShdw blurRad="38100" dist="38100" dir="2700000" algn="tl">
                    <a:srgbClr val="000000">
                      <a:alpha val="43137"/>
                    </a:srgbClr>
                  </a:outerShdw>
                </a:effectLst>
                <a:latin typeface="Arial" panose="020B0604020202020204" pitchFamily="34" charset="0"/>
                <a:ea typeface="나눔고딕 ExtraBold" panose="020D0904000000000000" pitchFamily="50" charset="-127"/>
                <a:cs typeface="Arial" panose="020B0604020202020204" pitchFamily="34" charset="0"/>
              </a:rPr>
              <a:t>Хүн ам ба тээврийн хэрэгслийн хурдацтай өсөлт</a:t>
            </a:r>
            <a:endParaRPr lang="en-US" altLang="ko-KR" b="1" dirty="0">
              <a:solidFill>
                <a:srgbClr val="F8F8F8"/>
              </a:solidFill>
              <a:effectLst>
                <a:outerShdw blurRad="38100" dist="38100" dir="2700000" algn="tl">
                  <a:srgbClr val="000000">
                    <a:alpha val="43137"/>
                  </a:srgbClr>
                </a:outerShdw>
              </a:effectLst>
              <a:latin typeface="Arial" panose="020B0604020202020204" pitchFamily="34" charset="0"/>
              <a:ea typeface="나눔고딕 ExtraBold" panose="020D0904000000000000" pitchFamily="50" charset="-127"/>
              <a:cs typeface="Arial" panose="020B0604020202020204" pitchFamily="34" charset="0"/>
            </a:endParaRPr>
          </a:p>
        </p:txBody>
      </p:sp>
      <p:sp>
        <p:nvSpPr>
          <p:cNvPr id="161" name="AutoShape 212"/>
          <p:cNvSpPr>
            <a:spLocks noChangeArrowheads="1"/>
          </p:cNvSpPr>
          <p:nvPr/>
        </p:nvSpPr>
        <p:spPr bwMode="auto">
          <a:xfrm>
            <a:off x="286367" y="2996952"/>
            <a:ext cx="4213625" cy="323966"/>
          </a:xfrm>
          <a:prstGeom prst="roundRect">
            <a:avLst>
              <a:gd name="adj" fmla="val 16667"/>
            </a:avLst>
          </a:prstGeom>
          <a:solidFill>
            <a:srgbClr val="301E70"/>
          </a:solidFill>
          <a:ln w="9525" algn="ctr">
            <a:noFill/>
            <a:round/>
            <a:headEnd/>
            <a:tailEnd/>
          </a:ln>
          <a:effectLst>
            <a:outerShdw dist="35921" dir="2700000" algn="ctr" rotWithShape="0">
              <a:srgbClr val="CECFCE"/>
            </a:outerShdw>
          </a:effectLst>
        </p:spPr>
        <p:txBody>
          <a:bodyPr wrap="none" lIns="95754" tIns="47877" rIns="95754" bIns="47877" anchor="ctr"/>
          <a:lstStyle/>
          <a:p>
            <a:pPr algn="ctr" defTabSz="839429" latinLnBrk="0">
              <a:defRPr/>
            </a:pPr>
            <a:r>
              <a:rPr lang="mn-MN" altLang="ko-KR" kern="0" dirty="0">
                <a:solidFill>
                  <a:sysClr val="window" lastClr="FFFFFF"/>
                </a:solidFill>
                <a:latin typeface="Arial" panose="020B0604020202020204" pitchFamily="34" charset="0"/>
                <a:ea typeface="나눔고딕 ExtraBold" panose="020D0904000000000000" pitchFamily="50" charset="-127"/>
                <a:cs typeface="Arial" panose="020B0604020202020204" pitchFamily="34" charset="0"/>
              </a:rPr>
              <a:t>Хүн ам</a:t>
            </a:r>
            <a:endParaRPr lang="ko-KR" altLang="en-US" kern="0" dirty="0">
              <a:solidFill>
                <a:sysClr val="window" lastClr="FFFFFF"/>
              </a:solidFill>
              <a:latin typeface="Arial" panose="020B0604020202020204" pitchFamily="34" charset="0"/>
              <a:ea typeface="나눔고딕 ExtraBold" panose="020D0904000000000000" pitchFamily="50" charset="-127"/>
              <a:cs typeface="Arial" panose="020B0604020202020204" pitchFamily="34" charset="0"/>
            </a:endParaRPr>
          </a:p>
        </p:txBody>
      </p:sp>
      <p:sp>
        <p:nvSpPr>
          <p:cNvPr id="143" name="AutoShape 224"/>
          <p:cNvSpPr>
            <a:spLocks noChangeArrowheads="1"/>
          </p:cNvSpPr>
          <p:nvPr/>
        </p:nvSpPr>
        <p:spPr bwMode="auto">
          <a:xfrm>
            <a:off x="287676" y="3356992"/>
            <a:ext cx="4200876" cy="3117610"/>
          </a:xfrm>
          <a:prstGeom prst="roundRect">
            <a:avLst>
              <a:gd name="adj" fmla="val 2704"/>
            </a:avLst>
          </a:prstGeom>
          <a:noFill/>
          <a:ln w="19050">
            <a:solidFill>
              <a:srgbClr val="336699"/>
            </a:solidFill>
            <a:round/>
            <a:headEnd/>
            <a:tailEnd/>
          </a:ln>
          <a:effectLst>
            <a:outerShdw dist="35921" dir="2700000" algn="ctr" rotWithShape="0">
              <a:srgbClr val="D6ECFF"/>
            </a:outerShdw>
          </a:effectLst>
        </p:spPr>
        <p:txBody>
          <a:bodyPr wrap="none" lIns="82619" tIns="42963" rIns="82619" bIns="42963"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1" lang="ko-KR" altLang="en-US" sz="1200" b="0" i="0" u="none" strike="noStrike" kern="0" cap="none" spc="0" normalizeH="0" baseline="0" noProof="0" dirty="0">
              <a:ln>
                <a:noFill/>
              </a:ln>
              <a:solidFill>
                <a:srgbClr val="000000"/>
              </a:solidFill>
              <a:effectLst>
                <a:outerShdw blurRad="38100" dist="38100" dir="2700000" algn="tl">
                  <a:srgbClr val="000000">
                    <a:alpha val="43137"/>
                  </a:srgbClr>
                </a:outerShdw>
              </a:effectLst>
              <a:uLnTx/>
              <a:uFillTx/>
              <a:latin typeface="나눔고딕 ExtraBold" panose="020D0904000000000000" pitchFamily="50" charset="-127"/>
              <a:ea typeface="나눔고딕 ExtraBold" panose="020D0904000000000000" pitchFamily="50" charset="-127"/>
            </a:endParaRPr>
          </a:p>
        </p:txBody>
      </p:sp>
      <p:pic>
        <p:nvPicPr>
          <p:cNvPr id="162" name="_x201812592" descr="DRW000005501071"/>
          <p:cNvPicPr>
            <a:picLocks noChangeAspect="1" noChangeArrowheads="1"/>
          </p:cNvPicPr>
          <p:nvPr/>
        </p:nvPicPr>
        <p:blipFill>
          <a:blip r:embed="rId5" cstate="email">
            <a:extLst>
              <a:ext uri="{28A0092B-C50C-407E-A947-70E740481C1C}">
                <a14:useLocalDpi xmlns:a14="http://schemas.microsoft.com/office/drawing/2010/main"/>
              </a:ext>
            </a:extLst>
          </a:blip>
          <a:srcRect/>
          <a:stretch>
            <a:fillRect/>
          </a:stretch>
        </p:blipFill>
        <p:spPr bwMode="auto">
          <a:xfrm>
            <a:off x="611560" y="3429000"/>
            <a:ext cx="3600400" cy="1524006"/>
          </a:xfrm>
          <a:prstGeom prst="rect">
            <a:avLst/>
          </a:prstGeom>
          <a:noFill/>
          <a:extLst>
            <a:ext uri="{909E8E84-426E-40DD-AFC4-6F175D3DCCD1}">
              <a14:hiddenFill xmlns:a14="http://schemas.microsoft.com/office/drawing/2010/main">
                <a:solidFill>
                  <a:srgbClr val="FFFFFF"/>
                </a:solidFill>
              </a14:hiddenFill>
            </a:ext>
          </a:extLst>
        </p:spPr>
      </p:pic>
      <p:pic>
        <p:nvPicPr>
          <p:cNvPr id="4098" name="Picture 2"/>
          <p:cNvPicPr>
            <a:picLocks noChangeAspect="1" noChangeArrowheads="1"/>
          </p:cNvPicPr>
          <p:nvPr/>
        </p:nvPicPr>
        <p:blipFill rotWithShape="1">
          <a:blip r:embed="rId6" cstate="email">
            <a:extLst>
              <a:ext uri="{28A0092B-C50C-407E-A947-70E740481C1C}">
                <a14:useLocalDpi xmlns:a14="http://schemas.microsoft.com/office/drawing/2010/main"/>
              </a:ext>
            </a:extLst>
          </a:blip>
          <a:srcRect/>
          <a:stretch/>
        </p:blipFill>
        <p:spPr bwMode="auto">
          <a:xfrm>
            <a:off x="395536" y="4915797"/>
            <a:ext cx="3338817" cy="146640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37" name="Picture 2"/>
          <p:cNvPicPr>
            <a:picLocks noChangeAspect="1" noChangeArrowheads="1"/>
          </p:cNvPicPr>
          <p:nvPr/>
        </p:nvPicPr>
        <p:blipFill rotWithShape="1">
          <a:blip r:embed="rId7" cstate="email">
            <a:extLst>
              <a:ext uri="{28A0092B-C50C-407E-A947-70E740481C1C}">
                <a14:useLocalDpi xmlns:a14="http://schemas.microsoft.com/office/drawing/2010/main"/>
              </a:ext>
            </a:extLst>
          </a:blip>
          <a:srcRect/>
          <a:stretch/>
        </p:blipFill>
        <p:spPr bwMode="auto">
          <a:xfrm>
            <a:off x="3748637" y="5805264"/>
            <a:ext cx="690953" cy="33298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38" name="TextBox 37"/>
          <p:cNvSpPr txBox="1"/>
          <p:nvPr/>
        </p:nvSpPr>
        <p:spPr>
          <a:xfrm>
            <a:off x="979835" y="4987915"/>
            <a:ext cx="495821" cy="169277"/>
          </a:xfrm>
          <a:prstGeom prst="rect">
            <a:avLst/>
          </a:prstGeom>
          <a:noFill/>
        </p:spPr>
        <p:txBody>
          <a:bodyPr wrap="square" rtlCol="0">
            <a:spAutoFit/>
          </a:bodyPr>
          <a:lstStyle/>
          <a:p>
            <a:r>
              <a:rPr lang="en-US" altLang="ko-KR" sz="500" b="1" dirty="0">
                <a:latin typeface="나눔고딕 ExtraBold" panose="020D0904000000000000" pitchFamily="50" charset="-127"/>
                <a:ea typeface="나눔고딕 ExtraBold" panose="020D0904000000000000" pitchFamily="50" charset="-127"/>
              </a:rPr>
              <a:t>2,786,317</a:t>
            </a:r>
            <a:endParaRPr lang="ko-KR" altLang="en-US" sz="500" b="1" dirty="0">
              <a:latin typeface="나눔고딕 ExtraBold" panose="020D0904000000000000" pitchFamily="50" charset="-127"/>
              <a:ea typeface="나눔고딕 ExtraBold" panose="020D0904000000000000" pitchFamily="50" charset="-127"/>
            </a:endParaRPr>
          </a:p>
        </p:txBody>
      </p:sp>
      <p:sp>
        <p:nvSpPr>
          <p:cNvPr id="39" name="TextBox 38"/>
          <p:cNvSpPr txBox="1"/>
          <p:nvPr/>
        </p:nvSpPr>
        <p:spPr>
          <a:xfrm>
            <a:off x="1412763" y="4987915"/>
            <a:ext cx="495821" cy="169277"/>
          </a:xfrm>
          <a:prstGeom prst="rect">
            <a:avLst/>
          </a:prstGeom>
          <a:noFill/>
        </p:spPr>
        <p:txBody>
          <a:bodyPr wrap="square" rtlCol="0">
            <a:spAutoFit/>
          </a:bodyPr>
          <a:lstStyle/>
          <a:p>
            <a:r>
              <a:rPr lang="en-US" altLang="ko-KR" sz="500" b="1" dirty="0">
                <a:latin typeface="나눔고딕 ExtraBold" panose="020D0904000000000000" pitchFamily="50" charset="-127"/>
                <a:ea typeface="나눔고딕 ExtraBold" panose="020D0904000000000000" pitchFamily="50" charset="-127"/>
              </a:rPr>
              <a:t>2,839,711</a:t>
            </a:r>
            <a:endParaRPr lang="ko-KR" altLang="en-US" sz="500" b="1" dirty="0">
              <a:latin typeface="나눔고딕 ExtraBold" panose="020D0904000000000000" pitchFamily="50" charset="-127"/>
              <a:ea typeface="나눔고딕 ExtraBold" panose="020D0904000000000000" pitchFamily="50" charset="-127"/>
            </a:endParaRPr>
          </a:p>
        </p:txBody>
      </p:sp>
      <p:sp>
        <p:nvSpPr>
          <p:cNvPr id="40" name="TextBox 39"/>
          <p:cNvSpPr txBox="1"/>
          <p:nvPr/>
        </p:nvSpPr>
        <p:spPr>
          <a:xfrm>
            <a:off x="1835696" y="4953006"/>
            <a:ext cx="495821" cy="169277"/>
          </a:xfrm>
          <a:prstGeom prst="rect">
            <a:avLst/>
          </a:prstGeom>
          <a:noFill/>
        </p:spPr>
        <p:txBody>
          <a:bodyPr wrap="square" rtlCol="0">
            <a:spAutoFit/>
          </a:bodyPr>
          <a:lstStyle/>
          <a:p>
            <a:r>
              <a:rPr lang="en-US" altLang="ko-KR" sz="500" b="1" dirty="0">
                <a:latin typeface="나눔고딕 ExtraBold" panose="020D0904000000000000" pitchFamily="50" charset="-127"/>
                <a:ea typeface="나눔고딕 ExtraBold" panose="020D0904000000000000" pitchFamily="50" charset="-127"/>
              </a:rPr>
              <a:t>2,899,011</a:t>
            </a:r>
            <a:endParaRPr lang="ko-KR" altLang="en-US" sz="500" b="1" dirty="0">
              <a:latin typeface="나눔고딕 ExtraBold" panose="020D0904000000000000" pitchFamily="50" charset="-127"/>
              <a:ea typeface="나눔고딕 ExtraBold" panose="020D0904000000000000" pitchFamily="50" charset="-127"/>
            </a:endParaRPr>
          </a:p>
        </p:txBody>
      </p:sp>
      <p:sp>
        <p:nvSpPr>
          <p:cNvPr id="41" name="TextBox 40"/>
          <p:cNvSpPr txBox="1"/>
          <p:nvPr/>
        </p:nvSpPr>
        <p:spPr>
          <a:xfrm>
            <a:off x="2267744" y="4953006"/>
            <a:ext cx="495821" cy="169277"/>
          </a:xfrm>
          <a:prstGeom prst="rect">
            <a:avLst/>
          </a:prstGeom>
          <a:noFill/>
        </p:spPr>
        <p:txBody>
          <a:bodyPr wrap="square" rtlCol="0">
            <a:spAutoFit/>
          </a:bodyPr>
          <a:lstStyle/>
          <a:p>
            <a:r>
              <a:rPr lang="en-US" altLang="ko-KR" sz="500" b="1" dirty="0">
                <a:latin typeface="나눔고딕 ExtraBold" panose="020D0904000000000000" pitchFamily="50" charset="-127"/>
                <a:ea typeface="나눔고딕 ExtraBold" panose="020D0904000000000000" pitchFamily="50" charset="-127"/>
              </a:rPr>
              <a:t>2,963,113</a:t>
            </a:r>
            <a:endParaRPr lang="ko-KR" altLang="en-US" sz="500" b="1" dirty="0">
              <a:latin typeface="나눔고딕 ExtraBold" panose="020D0904000000000000" pitchFamily="50" charset="-127"/>
              <a:ea typeface="나눔고딕 ExtraBold" panose="020D0904000000000000" pitchFamily="50" charset="-127"/>
            </a:endParaRPr>
          </a:p>
        </p:txBody>
      </p:sp>
      <p:sp>
        <p:nvSpPr>
          <p:cNvPr id="42" name="TextBox 41"/>
          <p:cNvSpPr txBox="1"/>
          <p:nvPr/>
        </p:nvSpPr>
        <p:spPr>
          <a:xfrm>
            <a:off x="2699792" y="4953006"/>
            <a:ext cx="495821" cy="169277"/>
          </a:xfrm>
          <a:prstGeom prst="rect">
            <a:avLst/>
          </a:prstGeom>
          <a:noFill/>
        </p:spPr>
        <p:txBody>
          <a:bodyPr wrap="square" rtlCol="0">
            <a:spAutoFit/>
          </a:bodyPr>
          <a:lstStyle/>
          <a:p>
            <a:r>
              <a:rPr lang="en-US" altLang="ko-KR" sz="500" b="1" dirty="0">
                <a:latin typeface="나눔고딕 ExtraBold" panose="020D0904000000000000" pitchFamily="50" charset="-127"/>
                <a:ea typeface="나눔고딕 ExtraBold" panose="020D0904000000000000" pitchFamily="50" charset="-127"/>
              </a:rPr>
              <a:t>3,026,864</a:t>
            </a:r>
            <a:endParaRPr lang="ko-KR" altLang="en-US" sz="500" b="1" dirty="0">
              <a:latin typeface="나눔고딕 ExtraBold" panose="020D0904000000000000" pitchFamily="50" charset="-127"/>
              <a:ea typeface="나눔고딕 ExtraBold" panose="020D0904000000000000" pitchFamily="50" charset="-127"/>
            </a:endParaRPr>
          </a:p>
        </p:txBody>
      </p:sp>
      <p:sp>
        <p:nvSpPr>
          <p:cNvPr id="43" name="TextBox 42"/>
          <p:cNvSpPr txBox="1"/>
          <p:nvPr/>
        </p:nvSpPr>
        <p:spPr>
          <a:xfrm>
            <a:off x="3203848" y="4953006"/>
            <a:ext cx="495821" cy="169277"/>
          </a:xfrm>
          <a:prstGeom prst="rect">
            <a:avLst/>
          </a:prstGeom>
          <a:noFill/>
        </p:spPr>
        <p:txBody>
          <a:bodyPr wrap="square" rtlCol="0">
            <a:spAutoFit/>
          </a:bodyPr>
          <a:lstStyle/>
          <a:p>
            <a:r>
              <a:rPr lang="en-US" altLang="ko-KR" sz="500" b="1" dirty="0">
                <a:latin typeface="나눔고딕 ExtraBold" panose="020D0904000000000000" pitchFamily="50" charset="-127"/>
                <a:ea typeface="나눔고딕 ExtraBold" panose="020D0904000000000000" pitchFamily="50" charset="-127"/>
              </a:rPr>
              <a:t>3,088,856</a:t>
            </a:r>
            <a:endParaRPr lang="ko-KR" altLang="en-US" sz="500" b="1" dirty="0">
              <a:latin typeface="나눔고딕 ExtraBold" panose="020D0904000000000000" pitchFamily="50" charset="-127"/>
              <a:ea typeface="나눔고딕 ExtraBold" panose="020D0904000000000000" pitchFamily="50" charset="-127"/>
            </a:endParaRPr>
          </a:p>
        </p:txBody>
      </p:sp>
      <p:sp>
        <p:nvSpPr>
          <p:cNvPr id="44" name="TextBox 43"/>
          <p:cNvSpPr txBox="1"/>
          <p:nvPr/>
        </p:nvSpPr>
        <p:spPr>
          <a:xfrm>
            <a:off x="323528" y="6525924"/>
            <a:ext cx="4288973" cy="215444"/>
          </a:xfrm>
          <a:prstGeom prst="rect">
            <a:avLst/>
          </a:prstGeom>
          <a:noFill/>
        </p:spPr>
        <p:txBody>
          <a:bodyPr wrap="square" rtlCol="0">
            <a:spAutoFit/>
          </a:bodyPr>
          <a:lstStyle/>
          <a:p>
            <a:r>
              <a:rPr lang="en-US" altLang="ko-KR" sz="800" b="1" dirty="0">
                <a:latin typeface="Arial" panose="020B0604020202020204" pitchFamily="34" charset="0"/>
                <a:ea typeface="나눔고딕 ExtraBold" panose="020D0904000000000000" pitchFamily="50" charset="-127"/>
              </a:rPr>
              <a:t>※ Source: Mongolia Statistical Information Service. http://www.1212.mn</a:t>
            </a:r>
            <a:endParaRPr lang="ko-KR" altLang="en-US" sz="800" b="1" dirty="0">
              <a:latin typeface="Arial" panose="020B0604020202020204" pitchFamily="34" charset="0"/>
              <a:ea typeface="나눔고딕 ExtraBold" panose="020D0904000000000000" pitchFamily="50" charset="-127"/>
            </a:endParaRPr>
          </a:p>
        </p:txBody>
      </p:sp>
      <p:sp>
        <p:nvSpPr>
          <p:cNvPr id="45" name="TextBox 44"/>
          <p:cNvSpPr txBox="1"/>
          <p:nvPr/>
        </p:nvSpPr>
        <p:spPr>
          <a:xfrm>
            <a:off x="7596336" y="3516976"/>
            <a:ext cx="559675" cy="200055"/>
          </a:xfrm>
          <a:prstGeom prst="rect">
            <a:avLst/>
          </a:prstGeom>
          <a:noFill/>
        </p:spPr>
        <p:txBody>
          <a:bodyPr wrap="square" rtlCol="0">
            <a:spAutoFit/>
          </a:bodyPr>
          <a:lstStyle/>
          <a:p>
            <a:r>
              <a:rPr lang="en-US" altLang="ko-KR" sz="700" b="1" dirty="0">
                <a:latin typeface="나눔고딕 ExtraBold" panose="020D0904000000000000" pitchFamily="50" charset="-127"/>
                <a:ea typeface="나눔고딕 ExtraBold" panose="020D0904000000000000" pitchFamily="50" charset="-127"/>
              </a:rPr>
              <a:t>Unit: </a:t>
            </a:r>
            <a:r>
              <a:rPr lang="en-US" altLang="ko-KR" sz="700" b="1" dirty="0" err="1">
                <a:latin typeface="나눔고딕 ExtraBold" panose="020D0904000000000000" pitchFamily="50" charset="-127"/>
                <a:ea typeface="나눔고딕 ExtraBold" panose="020D0904000000000000" pitchFamily="50" charset="-127"/>
              </a:rPr>
              <a:t>veh</a:t>
            </a:r>
            <a:endParaRPr lang="ko-KR" altLang="en-US" sz="700" b="1" dirty="0">
              <a:latin typeface="나눔고딕 ExtraBold" panose="020D0904000000000000" pitchFamily="50" charset="-127"/>
              <a:ea typeface="나눔고딕 ExtraBold" panose="020D0904000000000000" pitchFamily="50" charset="-127"/>
            </a:endParaRPr>
          </a:p>
        </p:txBody>
      </p:sp>
      <p:sp>
        <p:nvSpPr>
          <p:cNvPr id="46" name="TextBox 45"/>
          <p:cNvSpPr txBox="1"/>
          <p:nvPr/>
        </p:nvSpPr>
        <p:spPr>
          <a:xfrm>
            <a:off x="2892604" y="4745078"/>
            <a:ext cx="743292" cy="200055"/>
          </a:xfrm>
          <a:prstGeom prst="rect">
            <a:avLst/>
          </a:prstGeom>
          <a:noFill/>
        </p:spPr>
        <p:txBody>
          <a:bodyPr wrap="square" rtlCol="0">
            <a:spAutoFit/>
          </a:bodyPr>
          <a:lstStyle/>
          <a:p>
            <a:r>
              <a:rPr lang="en-US" altLang="ko-KR" sz="700" b="1" dirty="0">
                <a:latin typeface="나눔고딕 ExtraBold" panose="020D0904000000000000" pitchFamily="50" charset="-127"/>
                <a:ea typeface="나눔고딕 ExtraBold" panose="020D0904000000000000" pitchFamily="50" charset="-127"/>
              </a:rPr>
              <a:t>Unit: People</a:t>
            </a:r>
            <a:endParaRPr lang="ko-KR" altLang="en-US" sz="700" b="1" dirty="0">
              <a:latin typeface="나눔고딕 ExtraBold" panose="020D0904000000000000" pitchFamily="50" charset="-127"/>
              <a:ea typeface="나눔고딕 ExtraBold" panose="020D0904000000000000" pitchFamily="50" charset="-127"/>
            </a:endParaRPr>
          </a:p>
        </p:txBody>
      </p:sp>
      <p:sp>
        <p:nvSpPr>
          <p:cNvPr id="48" name="슬라이드 번호 개체 틀 2"/>
          <p:cNvSpPr txBox="1">
            <a:spLocks/>
          </p:cNvSpPr>
          <p:nvPr/>
        </p:nvSpPr>
        <p:spPr>
          <a:xfrm>
            <a:off x="8748464" y="6597352"/>
            <a:ext cx="360040" cy="241086"/>
          </a:xfrm>
          <a:prstGeom prst="rect">
            <a:avLst/>
          </a:prstGeom>
        </p:spPr>
        <p:txBody>
          <a:bodyPr/>
          <a:lstStyle>
            <a:defPPr>
              <a:defRPr lang="ko-KR"/>
            </a:defPPr>
            <a:lvl1pPr marL="0" algn="l" defTabSz="914400" rtl="0" eaLnBrk="1" latinLnBrk="1" hangingPunct="1">
              <a:defRPr sz="1800" kern="1200">
                <a:solidFill>
                  <a:schemeClr val="tx1"/>
                </a:solidFill>
                <a:latin typeface="+mn-lt"/>
                <a:ea typeface="+mn-ea"/>
                <a:cs typeface="+mn-cs"/>
              </a:defRPr>
            </a:lvl1pPr>
            <a:lvl2pPr marL="457200" algn="l" defTabSz="914400" rtl="0" eaLnBrk="1" latinLnBrk="1" hangingPunct="1">
              <a:defRPr sz="1800" kern="1200">
                <a:solidFill>
                  <a:schemeClr val="tx1"/>
                </a:solidFill>
                <a:latin typeface="+mn-lt"/>
                <a:ea typeface="+mn-ea"/>
                <a:cs typeface="+mn-cs"/>
              </a:defRPr>
            </a:lvl2pPr>
            <a:lvl3pPr marL="914400" algn="l" defTabSz="914400" rtl="0" eaLnBrk="1" latinLnBrk="1" hangingPunct="1">
              <a:defRPr sz="1800" kern="1200">
                <a:solidFill>
                  <a:schemeClr val="tx1"/>
                </a:solidFill>
                <a:latin typeface="+mn-lt"/>
                <a:ea typeface="+mn-ea"/>
                <a:cs typeface="+mn-cs"/>
              </a:defRPr>
            </a:lvl3pPr>
            <a:lvl4pPr marL="1371600" algn="l" defTabSz="914400" rtl="0" eaLnBrk="1" latinLnBrk="1" hangingPunct="1">
              <a:defRPr sz="1800" kern="1200">
                <a:solidFill>
                  <a:schemeClr val="tx1"/>
                </a:solidFill>
                <a:latin typeface="+mn-lt"/>
                <a:ea typeface="+mn-ea"/>
                <a:cs typeface="+mn-cs"/>
              </a:defRPr>
            </a:lvl4pPr>
            <a:lvl5pPr marL="1828800" algn="l" defTabSz="914400" rtl="0" eaLnBrk="1" latinLnBrk="1" hangingPunct="1">
              <a:defRPr sz="1800" kern="1200">
                <a:solidFill>
                  <a:schemeClr val="tx1"/>
                </a:solidFill>
                <a:latin typeface="+mn-lt"/>
                <a:ea typeface="+mn-ea"/>
                <a:cs typeface="+mn-cs"/>
              </a:defRPr>
            </a:lvl5pPr>
            <a:lvl6pPr marL="2286000" algn="l" defTabSz="914400" rtl="0" eaLnBrk="1" latinLnBrk="1" hangingPunct="1">
              <a:defRPr sz="1800" kern="1200">
                <a:solidFill>
                  <a:schemeClr val="tx1"/>
                </a:solidFill>
                <a:latin typeface="+mn-lt"/>
                <a:ea typeface="+mn-ea"/>
                <a:cs typeface="+mn-cs"/>
              </a:defRPr>
            </a:lvl6pPr>
            <a:lvl7pPr marL="2743200" algn="l" defTabSz="914400" rtl="0" eaLnBrk="1" latinLnBrk="1" hangingPunct="1">
              <a:defRPr sz="1800" kern="1200">
                <a:solidFill>
                  <a:schemeClr val="tx1"/>
                </a:solidFill>
                <a:latin typeface="+mn-lt"/>
                <a:ea typeface="+mn-ea"/>
                <a:cs typeface="+mn-cs"/>
              </a:defRPr>
            </a:lvl7pPr>
            <a:lvl8pPr marL="3200400" algn="l" defTabSz="914400" rtl="0" eaLnBrk="1" latinLnBrk="1" hangingPunct="1">
              <a:defRPr sz="1800" kern="1200">
                <a:solidFill>
                  <a:schemeClr val="tx1"/>
                </a:solidFill>
                <a:latin typeface="+mn-lt"/>
                <a:ea typeface="+mn-ea"/>
                <a:cs typeface="+mn-cs"/>
              </a:defRPr>
            </a:lvl8pPr>
            <a:lvl9pPr marL="3657600" algn="l" defTabSz="914400" rtl="0" eaLnBrk="1" latinLnBrk="1" hangingPunct="1">
              <a:defRPr sz="1800" kern="1200">
                <a:solidFill>
                  <a:schemeClr val="tx1"/>
                </a:solidFill>
                <a:latin typeface="+mn-lt"/>
                <a:ea typeface="+mn-ea"/>
                <a:cs typeface="+mn-cs"/>
              </a:defRPr>
            </a:lvl9pPr>
          </a:lstStyle>
          <a:p>
            <a:pPr algn="r"/>
            <a:fld id="{CE58CB1E-F828-4F11-99E0-327109AF9DA4}" type="slidenum">
              <a:rPr lang="de-DE" sz="1000" smtClean="0">
                <a:latin typeface="Arial" panose="020B0604020202020204" pitchFamily="34" charset="0"/>
                <a:cs typeface="Arial" panose="020B0604020202020204" pitchFamily="34" charset="0"/>
              </a:rPr>
              <a:pPr algn="r"/>
              <a:t>9</a:t>
            </a:fld>
            <a:endParaRPr lang="de-DE" sz="1000"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661416183"/>
      </p:ext>
    </p:extLst>
  </p:cSld>
  <p:clrMapOvr>
    <a:masterClrMapping/>
  </p:clrMapOvr>
  <p:transition>
    <p:fade/>
  </p:transition>
</p:sld>
</file>

<file path=ppt/theme/theme1.xml><?xml version="1.0" encoding="utf-8"?>
<a:theme xmlns:a="http://schemas.openxmlformats.org/drawingml/2006/main" name="2_Office 테마">
  <a:themeElements>
    <a:clrScheme name="im's color">
      <a:dk1>
        <a:sysClr val="windowText" lastClr="000000"/>
      </a:dk1>
      <a:lt1>
        <a:sysClr val="window" lastClr="FFFFFF"/>
      </a:lt1>
      <a:dk2>
        <a:srgbClr val="4E5B6F"/>
      </a:dk2>
      <a:lt2>
        <a:srgbClr val="D6ECFF"/>
      </a:lt2>
      <a:accent1>
        <a:srgbClr val="99CC00"/>
      </a:accent1>
      <a:accent2>
        <a:srgbClr val="EA157A"/>
      </a:accent2>
      <a:accent3>
        <a:srgbClr val="FEB80A"/>
      </a:accent3>
      <a:accent4>
        <a:srgbClr val="00ADDC"/>
      </a:accent4>
      <a:accent5>
        <a:srgbClr val="738AC8"/>
      </a:accent5>
      <a:accent6>
        <a:srgbClr val="1AB39F"/>
      </a:accent6>
      <a:hlink>
        <a:srgbClr val="EB8803"/>
      </a:hlink>
      <a:folHlink>
        <a:srgbClr val="5F7791"/>
      </a:folHlink>
    </a:clrScheme>
    <a:fontScheme name="사용자 지정 5">
      <a:majorFont>
        <a:latin typeface="나눔고딕 ExtraBold"/>
        <a:ea typeface="다음_SemiBold"/>
        <a:cs typeface=""/>
      </a:majorFont>
      <a:minorFont>
        <a:latin typeface="나눔고딕 ExtraBold"/>
        <a:ea typeface="다음_Regular"/>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lnDef>
      <a:spPr>
        <a:ln>
          <a:headEnd type="none" w="med" len="med"/>
          <a:tailEnd type="triangle" w="med" len="med"/>
        </a:ln>
      </a:spPr>
      <a:bodyPr/>
      <a:lstStyle/>
      <a:style>
        <a:lnRef idx="1">
          <a:schemeClr val="accent1"/>
        </a:lnRef>
        <a:fillRef idx="0">
          <a:schemeClr val="accent1"/>
        </a:fillRef>
        <a:effectRef idx="0">
          <a:schemeClr val="accent1"/>
        </a:effectRef>
        <a:fontRef idx="minor">
          <a:schemeClr val="tx1"/>
        </a:fontRef>
      </a:style>
    </a:lnDef>
  </a:objectDefaults>
  <a:extraClrSchemeLst/>
</a:theme>
</file>

<file path=ppt/theme/theme2.xml><?xml version="1.0" encoding="utf-8"?>
<a:theme xmlns:a="http://schemas.openxmlformats.org/drawingml/2006/main" name="기본 디자인">
  <a:themeElements>
    <a:clrScheme name="기본 디자인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기본 디자인">
      <a:majorFont>
        <a:latin typeface="굴림"/>
        <a:ea typeface="굴림"/>
        <a:cs typeface=""/>
      </a:majorFont>
      <a:minorFont>
        <a:latin typeface="굴림"/>
        <a:ea typeface="굴림"/>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lnDef>
      <a:spPr>
        <a:ln w="31750">
          <a:solidFill>
            <a:srgbClr val="C00000"/>
          </a:solidFill>
          <a:headEnd type="none"/>
          <a:tailEnd type="arrow"/>
        </a:ln>
      </a:spPr>
      <a:bodyPr/>
      <a:lstStyle/>
      <a:style>
        <a:lnRef idx="1">
          <a:schemeClr val="accent1"/>
        </a:lnRef>
        <a:fillRef idx="0">
          <a:schemeClr val="accent1"/>
        </a:fillRef>
        <a:effectRef idx="0">
          <a:schemeClr val="accent1"/>
        </a:effectRef>
        <a:fontRef idx="minor">
          <a:schemeClr val="tx1"/>
        </a:fontRef>
      </a:style>
    </a:lnDef>
  </a:objectDefaults>
  <a:extraClrSchemeLst>
    <a:extraClrScheme>
      <a:clrScheme name="기본 디자인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기본 디자인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기본 디자인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기본 디자인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기본 디자인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기본 디자인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기본 디자인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기본 디자인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기본 디자인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기본 디자인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기본 디자인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기본 디자인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xml><?xml version="1.0" encoding="utf-8"?>
<a:theme xmlns:a="http://schemas.openxmlformats.org/drawingml/2006/main" name="Office 테마">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맑은 고딕"/>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맑은 고딕"/>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4.xml><?xml version="1.0" encoding="utf-8"?>
<a:theme xmlns:a="http://schemas.openxmlformats.org/drawingml/2006/main" name="Office 테마">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맑은 고딕"/>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맑은 고딕"/>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8963</TotalTime>
  <Words>8897</Words>
  <Application>Microsoft Office PowerPoint</Application>
  <PresentationFormat>On-screen Show (4:3)</PresentationFormat>
  <Paragraphs>2132</Paragraphs>
  <Slides>61</Slides>
  <Notes>7</Notes>
  <HiddenSlides>0</HiddenSlides>
  <MMClips>0</MMClips>
  <ScaleCrop>false</ScaleCrop>
  <HeadingPairs>
    <vt:vector size="6" baseType="variant">
      <vt:variant>
        <vt:lpstr>Fonts Used</vt:lpstr>
      </vt:variant>
      <vt:variant>
        <vt:i4>30</vt:i4>
      </vt:variant>
      <vt:variant>
        <vt:lpstr>Theme</vt:lpstr>
      </vt:variant>
      <vt:variant>
        <vt:i4>2</vt:i4>
      </vt:variant>
      <vt:variant>
        <vt:lpstr>Slide Titles</vt:lpstr>
      </vt:variant>
      <vt:variant>
        <vt:i4>61</vt:i4>
      </vt:variant>
    </vt:vector>
  </HeadingPairs>
  <TitlesOfParts>
    <vt:vector size="93" baseType="lpstr">
      <vt:lpstr>Rix정고딕 M</vt:lpstr>
      <vt:lpstr>Times New Roman</vt:lpstr>
      <vt:lpstr>Malgun Gothic</vt:lpstr>
      <vt:lpstr>Monotype Sorts</vt:lpstr>
      <vt:lpstr>Arial Black</vt:lpstr>
      <vt:lpstr>Arial</vt:lpstr>
      <vt:lpstr>ic 모던고딕 B</vt:lpstr>
      <vt:lpstr>다음_Regular</vt:lpstr>
      <vt:lpstr>ic 모던고딕 R</vt:lpstr>
      <vt:lpstr>Arial Unicode MS</vt:lpstr>
      <vt:lpstr>휴먼모음T</vt:lpstr>
      <vt:lpstr>Malgun Gothic</vt:lpstr>
      <vt:lpstr>한컴바탕</vt:lpstr>
      <vt:lpstr>다음_SemiBold</vt:lpstr>
      <vt:lpstr>Calibri</vt:lpstr>
      <vt:lpstr>함초롬돋움</vt:lpstr>
      <vt:lpstr>나눔고딕 Bold</vt:lpstr>
      <vt:lpstr>-윤고딕340</vt:lpstr>
      <vt:lpstr>HY견고딕</vt:lpstr>
      <vt:lpstr>Arial Bold</vt:lpstr>
      <vt:lpstr>나눔고딕 ExtraBold</vt:lpstr>
      <vt:lpstr>Roboto Condensed</vt:lpstr>
      <vt:lpstr>휴먼명조</vt:lpstr>
      <vt:lpstr>Wingdings</vt:lpstr>
      <vt:lpstr>함초롬바탕</vt:lpstr>
      <vt:lpstr>HY헤드라인M</vt:lpstr>
      <vt:lpstr>뫼비우스 Bold</vt:lpstr>
      <vt:lpstr>Gulim</vt:lpstr>
      <vt:lpstr>Gulim</vt:lpstr>
      <vt:lpstr>ic 모던고딕 L</vt:lpstr>
      <vt:lpstr>2_Office 테마</vt:lpstr>
      <vt:lpstr>기본 디자인</vt:lpstr>
      <vt:lpstr>Монгол улсын Тээврийн ухаалаг системийг            хөгжүүлэх бодлого, хэрэгжүүлэх үйл ажиллагааны  төлөвлөгөө боловсруулах MON:9137 төсөл  </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Company>Microsoft</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Intelligent Transport Systems Development for Mongolia  - 연구진 워크샵 -</dc:title>
  <dc:creator>전산팀</dc:creator>
  <cp:lastModifiedBy>Butcher</cp:lastModifiedBy>
  <cp:revision>522</cp:revision>
  <cp:lastPrinted>2018-05-10T09:04:32Z</cp:lastPrinted>
  <dcterms:created xsi:type="dcterms:W3CDTF">2017-08-08T06:47:12Z</dcterms:created>
  <dcterms:modified xsi:type="dcterms:W3CDTF">2018-10-10T09:33:58Z</dcterms:modified>
</cp:coreProperties>
</file>